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327" r:id="rId3"/>
    <p:sldId id="259" r:id="rId4"/>
    <p:sldId id="260" r:id="rId5"/>
    <p:sldId id="261" r:id="rId6"/>
    <p:sldId id="262" r:id="rId7"/>
    <p:sldId id="263" r:id="rId8"/>
    <p:sldId id="264" r:id="rId9"/>
    <p:sldId id="265" r:id="rId10"/>
    <p:sldId id="266" r:id="rId11"/>
    <p:sldId id="267" r:id="rId12"/>
    <p:sldId id="268" r:id="rId13"/>
    <p:sldId id="269" r:id="rId14"/>
    <p:sldId id="270" r:id="rId15"/>
    <p:sldId id="272" r:id="rId16"/>
    <p:sldId id="271" r:id="rId17"/>
    <p:sldId id="273" r:id="rId18"/>
    <p:sldId id="274" r:id="rId19"/>
    <p:sldId id="275" r:id="rId20"/>
    <p:sldId id="276" r:id="rId21"/>
    <p:sldId id="277" r:id="rId22"/>
    <p:sldId id="278" r:id="rId23"/>
    <p:sldId id="279" r:id="rId24"/>
    <p:sldId id="280" r:id="rId25"/>
    <p:sldId id="282" r:id="rId26"/>
    <p:sldId id="283" r:id="rId27"/>
    <p:sldId id="281"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4" r:id="rId46"/>
    <p:sldId id="301" r:id="rId47"/>
    <p:sldId id="302" r:id="rId48"/>
    <p:sldId id="303" r:id="rId49"/>
    <p:sldId id="305" r:id="rId50"/>
    <p:sldId id="306" r:id="rId51"/>
    <p:sldId id="307" r:id="rId52"/>
    <p:sldId id="310" r:id="rId53"/>
    <p:sldId id="308" r:id="rId54"/>
    <p:sldId id="309" r:id="rId55"/>
    <p:sldId id="311" r:id="rId56"/>
    <p:sldId id="312" r:id="rId57"/>
    <p:sldId id="313" r:id="rId58"/>
    <p:sldId id="314" r:id="rId59"/>
    <p:sldId id="316" r:id="rId60"/>
    <p:sldId id="317" r:id="rId61"/>
    <p:sldId id="318" r:id="rId62"/>
    <p:sldId id="319" r:id="rId63"/>
    <p:sldId id="320" r:id="rId64"/>
    <p:sldId id="322" r:id="rId65"/>
    <p:sldId id="321" r:id="rId66"/>
    <p:sldId id="323" r:id="rId67"/>
    <p:sldId id="324" r:id="rId68"/>
    <p:sldId id="325" r:id="rId69"/>
    <p:sldId id="328" r:id="rId70"/>
    <p:sldId id="329" r:id="rId7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F1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84" autoAdjust="0"/>
    <p:restoredTop sz="94660"/>
  </p:normalViewPr>
  <p:slideViewPr>
    <p:cSldViewPr snapToGrid="0">
      <p:cViewPr>
        <p:scale>
          <a:sx n="48" d="100"/>
          <a:sy n="48" d="100"/>
        </p:scale>
        <p:origin x="81"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69CAA901-44E1-4B76-A3CF-10A43654BF31}" type="datetimeFigureOut">
              <a:rPr lang="en-US" smtClean="0"/>
              <a:t>7/4/2025</a:t>
            </a:fld>
            <a:endParaRPr lang="en-US"/>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endParaRPr lang="en-US"/>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6BA340E-08B8-4A19-B4D5-2EB6A834AA75}" type="slidenum">
              <a:rPr lang="en-US" smtClean="0"/>
              <a:t>‹#›</a:t>
            </a:fld>
            <a:endParaRPr lang="en-US"/>
          </a:p>
        </p:txBody>
      </p:sp>
    </p:spTree>
    <p:extLst>
      <p:ext uri="{BB962C8B-B14F-4D97-AF65-F5344CB8AC3E}">
        <p14:creationId xmlns:p14="http://schemas.microsoft.com/office/powerpoint/2010/main" val="3759430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CAA901-44E1-4B76-A3CF-10A43654BF31}" type="datetimeFigureOut">
              <a:rPr lang="en-US" smtClean="0"/>
              <a:t>7/4/2025</a:t>
            </a:fld>
            <a:endParaRPr lang="en-US"/>
          </a:p>
        </p:txBody>
      </p:sp>
      <p:sp>
        <p:nvSpPr>
          <p:cNvPr id="6" name="Footer Placeholder 5"/>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262876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9CAA901-44E1-4B76-A3CF-10A43654BF31}" type="datetimeFigureOut">
              <a:rPr lang="en-US" smtClean="0"/>
              <a:t>7/4/2025</a:t>
            </a:fld>
            <a:endParaRPr lang="en-US"/>
          </a:p>
        </p:txBody>
      </p:sp>
      <p:sp>
        <p:nvSpPr>
          <p:cNvPr id="5" name="Footer Placeholder 4"/>
          <p:cNvSpPr>
            <a:spLocks noGrp="1"/>
          </p:cNvSpPr>
          <p:nvPr>
            <p:ph type="ftr" sz="quarter" idx="11"/>
          </p:nvPr>
        </p:nvSpPr>
        <p:spPr/>
        <p:txBody>
          <a:body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890559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en-US"/>
              <a:t>Click to edit Master title style</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en-US"/>
              <a:t>Click to edit Master text styles</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9CAA901-44E1-4B76-A3CF-10A43654BF31}" type="datetimeFigureOut">
              <a:rPr lang="en-US" smtClean="0"/>
              <a:t>7/4/2025</a:t>
            </a:fld>
            <a:endParaRPr lang="en-US"/>
          </a:p>
        </p:txBody>
      </p:sp>
      <p:sp>
        <p:nvSpPr>
          <p:cNvPr id="5" name="Footer Placeholder 4"/>
          <p:cNvSpPr>
            <a:spLocks noGrp="1"/>
          </p:cNvSpPr>
          <p:nvPr>
            <p:ph type="ftr" sz="quarter" idx="11"/>
          </p:nvPr>
        </p:nvSpPr>
        <p:spPr/>
        <p:txBody>
          <a:bodyPr/>
          <a:lstStyle/>
          <a:p>
            <a:endParaRPr lang="en-US"/>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3564985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CAA901-44E1-4B76-A3CF-10A43654BF31}" type="datetimeFigureOut">
              <a:rPr lang="en-US" smtClean="0"/>
              <a:t>7/4/2025</a:t>
            </a:fld>
            <a:endParaRPr lang="en-US"/>
          </a:p>
        </p:txBody>
      </p:sp>
      <p:sp>
        <p:nvSpPr>
          <p:cNvPr id="5" name="Footer Placeholder 4"/>
          <p:cNvSpPr>
            <a:spLocks noGrp="1"/>
          </p:cNvSpPr>
          <p:nvPr>
            <p:ph type="ftr" sz="quarter" idx="11"/>
          </p:nvPr>
        </p:nvSpPr>
        <p:spPr/>
        <p:txBody>
          <a:body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3465994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CAA901-44E1-4B76-A3CF-10A43654BF31}" type="datetimeFigureOut">
              <a:rPr lang="en-US" smtClean="0"/>
              <a:t>7/4/2025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3126636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CAA901-44E1-4B76-A3CF-10A43654BF31}" type="datetimeFigureOut">
              <a:rPr lang="en-US" smtClean="0"/>
              <a:t>7/4/2025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27605986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CAA901-44E1-4B76-A3CF-10A43654BF31}" type="datetimeFigureOut">
              <a:rPr lang="en-US" smtClean="0"/>
              <a:t>7/4/2025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19576753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CAA901-44E1-4B76-A3CF-10A43654BF31}" type="datetimeFigureOut">
              <a:rPr lang="en-US" smtClean="0"/>
              <a:t>7/4/2025</a:t>
            </a:fld>
            <a:endParaRPr lang="en-US"/>
          </a:p>
        </p:txBody>
      </p:sp>
      <p:sp>
        <p:nvSpPr>
          <p:cNvPr id="5" name="Footer Placeholder 4"/>
          <p:cNvSpPr>
            <a:spLocks noGrp="1"/>
          </p:cNvSpPr>
          <p:nvPr>
            <p:ph type="ftr" sz="quarter" idx="11"/>
          </p:nvPr>
        </p:nvSpPr>
        <p:spPr/>
        <p:txBody>
          <a:bodyPr/>
          <a:lstStyle/>
          <a:p>
            <a:endParaRPr lang="en-US"/>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3893094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CAA901-44E1-4B76-A3CF-10A43654BF31}" type="datetimeFigureOut">
              <a:rPr lang="en-US" smtClean="0"/>
              <a:t>7/4/2025</a:t>
            </a:fld>
            <a:endParaRPr lang="en-US"/>
          </a:p>
        </p:txBody>
      </p:sp>
      <p:sp>
        <p:nvSpPr>
          <p:cNvPr id="5" name="Footer Placeholder 4"/>
          <p:cNvSpPr>
            <a:spLocks noGrp="1"/>
          </p:cNvSpPr>
          <p:nvPr>
            <p:ph type="ftr" sz="quarter" idx="11"/>
          </p:nvPr>
        </p:nvSpPr>
        <p:spPr/>
        <p:txBody>
          <a:bodyPr/>
          <a:lstStyle>
            <a:lvl1pPr>
              <a:defRPr sz="1000" b="1"/>
            </a:lvl1pPr>
          </a:lstStyle>
          <a:p>
            <a:endParaRPr lang="en-US"/>
          </a:p>
        </p:txBody>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1832569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CAA901-44E1-4B76-A3CF-10A43654BF31}" type="datetimeFigureOut">
              <a:rPr lang="en-US" smtClean="0"/>
              <a:t>7/4/2025</a:t>
            </a:fld>
            <a:endParaRPr lang="en-US"/>
          </a:p>
        </p:txBody>
      </p:sp>
      <p:sp>
        <p:nvSpPr>
          <p:cNvPr id="5" name="Footer Placeholder 4"/>
          <p:cNvSpPr>
            <a:spLocks noGrp="1"/>
          </p:cNvSpPr>
          <p:nvPr>
            <p:ph type="ftr" sz="quarter" idx="11"/>
          </p:nvPr>
        </p:nvSpPr>
        <p:spPr/>
        <p:txBody>
          <a:bodyPr/>
          <a:lstStyle>
            <a:lvl1pPr>
              <a:defRPr sz="1000" b="1"/>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669194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CAA901-44E1-4B76-A3CF-10A43654BF31}" type="datetimeFigureOut">
              <a:rPr lang="en-US" smtClean="0"/>
              <a:t>7/4/2025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3737479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CAA901-44E1-4B76-A3CF-10A43654BF31}" type="datetimeFigureOut">
              <a:rPr lang="en-US" smtClean="0"/>
              <a:t>7/4/2025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3521977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AA901-44E1-4B76-A3CF-10A43654BF31}" type="datetimeFigureOut">
              <a:rPr lang="en-US" smtClean="0"/>
              <a:t>7/4/2025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4007529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CAA901-44E1-4B76-A3CF-10A43654BF31}" type="datetimeFigureOut">
              <a:rPr lang="en-US" smtClean="0"/>
              <a:t>7/4/2025</a:t>
            </a:fld>
            <a:endParaRPr lang="en-US"/>
          </a:p>
        </p:txBody>
      </p:sp>
      <p:sp>
        <p:nvSpPr>
          <p:cNvPr id="3" name="Footer Placeholder 2"/>
          <p:cNvSpPr>
            <a:spLocks noGrp="1"/>
          </p:cNvSpPr>
          <p:nvPr>
            <p:ph type="ftr" sz="quarter" idx="11"/>
          </p:nvPr>
        </p:nvSpPr>
        <p:spPr/>
        <p:txBody>
          <a:bodyPr/>
          <a:lstStyle/>
          <a:p>
            <a:endParaRPr lang="en-US"/>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3480256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CAA901-44E1-4B76-A3CF-10A43654BF31}" type="datetimeFigureOut">
              <a:rPr lang="en-US" smtClean="0"/>
              <a:t>7/4/2025</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3550500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CAA901-44E1-4B76-A3CF-10A43654BF31}" type="datetimeFigureOut">
              <a:rPr lang="en-US" smtClean="0"/>
              <a:t>7/4/2025</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6BA340E-08B8-4A19-B4D5-2EB6A834AA75}" type="slidenum">
              <a:rPr lang="en-US" smtClean="0"/>
              <a:t>‹#›</a:t>
            </a:fld>
            <a:endParaRPr lang="en-US"/>
          </a:p>
        </p:txBody>
      </p:sp>
    </p:spTree>
    <p:extLst>
      <p:ext uri="{BB962C8B-B14F-4D97-AF65-F5344CB8AC3E}">
        <p14:creationId xmlns:p14="http://schemas.microsoft.com/office/powerpoint/2010/main" val="649723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69CAA901-44E1-4B76-A3CF-10A43654BF31}" type="datetimeFigureOut">
              <a:rPr lang="en-US" smtClean="0"/>
              <a:t>7/4/2025</a:t>
            </a:fld>
            <a:endParaRPr lang="en-US"/>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endParaRPr lang="en-US"/>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6BA340E-08B8-4A19-B4D5-2EB6A834AA75}" type="slidenum">
              <a:rPr lang="en-US" smtClean="0"/>
              <a:t>‹#›</a:t>
            </a:fld>
            <a:endParaRPr lang="en-US"/>
          </a:p>
        </p:txBody>
      </p:sp>
    </p:spTree>
    <p:extLst>
      <p:ext uri="{BB962C8B-B14F-4D97-AF65-F5344CB8AC3E}">
        <p14:creationId xmlns:p14="http://schemas.microsoft.com/office/powerpoint/2010/main" val="426692507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E3C5E-97F1-E70E-F587-D93CF0231A1E}"/>
              </a:ext>
            </a:extLst>
          </p:cNvPr>
          <p:cNvSpPr>
            <a:spLocks noGrp="1"/>
          </p:cNvSpPr>
          <p:nvPr>
            <p:ph type="ctrTitle"/>
          </p:nvPr>
        </p:nvSpPr>
        <p:spPr/>
        <p:txBody>
          <a:bodyPr/>
          <a:lstStyle/>
          <a:p>
            <a:r>
              <a:rPr lang="en-US" dirty="0"/>
              <a:t>OLD TESTAMENT HISTORY</a:t>
            </a:r>
          </a:p>
        </p:txBody>
      </p:sp>
      <p:sp>
        <p:nvSpPr>
          <p:cNvPr id="3" name="Subtitle 2">
            <a:extLst>
              <a:ext uri="{FF2B5EF4-FFF2-40B4-BE49-F238E27FC236}">
                <a16:creationId xmlns:a16="http://schemas.microsoft.com/office/drawing/2014/main" id="{8A7895F9-34D3-6943-C42B-3265D0AC6996}"/>
              </a:ext>
            </a:extLst>
          </p:cNvPr>
          <p:cNvSpPr>
            <a:spLocks noGrp="1"/>
          </p:cNvSpPr>
          <p:nvPr>
            <p:ph type="subTitle" idx="1"/>
          </p:nvPr>
        </p:nvSpPr>
        <p:spPr/>
        <p:txBody>
          <a:bodyPr>
            <a:normAutofit/>
          </a:bodyPr>
          <a:lstStyle/>
          <a:p>
            <a:r>
              <a:rPr lang="en-US" sz="4000" dirty="0"/>
              <a:t>Lesson 1, 1</a:t>
            </a:r>
            <a:r>
              <a:rPr lang="en-US" sz="4000" baseline="30000" dirty="0"/>
              <a:t>st</a:t>
            </a:r>
            <a:r>
              <a:rPr lang="en-US" sz="4000" dirty="0"/>
              <a:t> Quarter, 1888</a:t>
            </a:r>
          </a:p>
        </p:txBody>
      </p:sp>
    </p:spTree>
    <p:extLst>
      <p:ext uri="{BB962C8B-B14F-4D97-AF65-F5344CB8AC3E}">
        <p14:creationId xmlns:p14="http://schemas.microsoft.com/office/powerpoint/2010/main" val="98425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7A927-805C-42AB-DDD8-564C24763F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09B6DA-9D57-7CE6-9D48-E504D6CEC07A}"/>
              </a:ext>
            </a:extLst>
          </p:cNvPr>
          <p:cNvSpPr>
            <a:spLocks noGrp="1"/>
          </p:cNvSpPr>
          <p:nvPr>
            <p:ph type="title"/>
          </p:nvPr>
        </p:nvSpPr>
        <p:spPr>
          <a:xfrm>
            <a:off x="1154953" y="721453"/>
            <a:ext cx="9717179" cy="951899"/>
          </a:xfrm>
        </p:spPr>
        <p:txBody>
          <a:bodyPr/>
          <a:lstStyle/>
          <a:p>
            <a:r>
              <a:rPr lang="en-US" b="1" dirty="0"/>
              <a:t>4. Who was the active agent in creation?</a:t>
            </a:r>
            <a:endParaRPr lang="en-US" sz="4000" b="1" dirty="0"/>
          </a:p>
        </p:txBody>
      </p:sp>
      <p:sp>
        <p:nvSpPr>
          <p:cNvPr id="3" name="Content Placeholder 2">
            <a:extLst>
              <a:ext uri="{FF2B5EF4-FFF2-40B4-BE49-F238E27FC236}">
                <a16:creationId xmlns:a16="http://schemas.microsoft.com/office/drawing/2014/main" id="{06751B24-4203-4943-9FC9-16882FBDDFFA}"/>
              </a:ext>
            </a:extLst>
          </p:cNvPr>
          <p:cNvSpPr>
            <a:spLocks noGrp="1"/>
          </p:cNvSpPr>
          <p:nvPr>
            <p:ph sz="half" idx="1"/>
          </p:nvPr>
        </p:nvSpPr>
        <p:spPr>
          <a:xfrm>
            <a:off x="1154953" y="2340528"/>
            <a:ext cx="6067967" cy="3679273"/>
          </a:xfrm>
        </p:spPr>
        <p:txBody>
          <a:bodyPr>
            <a:noAutofit/>
          </a:bodyPr>
          <a:lstStyle/>
          <a:p>
            <a:r>
              <a:rPr lang="en-US" sz="3600" dirty="0"/>
              <a:t>Hebrews 1:1,2</a:t>
            </a:r>
          </a:p>
          <a:p>
            <a:r>
              <a:rPr lang="en-US" sz="3600" dirty="0"/>
              <a:t>God, who at sundry times and in divers manners </a:t>
            </a:r>
            <a:r>
              <a:rPr lang="en-US" sz="3600" dirty="0" err="1"/>
              <a:t>spake</a:t>
            </a:r>
            <a:r>
              <a:rPr lang="en-US" sz="3600" dirty="0"/>
              <a:t> in time past unto the fathers by the prophets,..</a:t>
            </a:r>
          </a:p>
        </p:txBody>
      </p:sp>
      <p:pic>
        <p:nvPicPr>
          <p:cNvPr id="8194" name="Picture 2" descr="Hebrews 1:1 - &quot;God, who at sundry times and in divers manners spake in time past unto the fathers by the prophets,&quot;">
            <a:extLst>
              <a:ext uri="{FF2B5EF4-FFF2-40B4-BE49-F238E27FC236}">
                <a16:creationId xmlns:a16="http://schemas.microsoft.com/office/drawing/2014/main" id="{9F597A37-FAF1-2335-3289-79695A994FE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755927" y="2472014"/>
            <a:ext cx="3416300" cy="341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062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9E945-1E4A-2FC5-30A8-AAFA1259E7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FF20D3-0E1F-689D-984F-6C3B121FF308}"/>
              </a:ext>
            </a:extLst>
          </p:cNvPr>
          <p:cNvSpPr>
            <a:spLocks noGrp="1"/>
          </p:cNvSpPr>
          <p:nvPr>
            <p:ph type="title"/>
          </p:nvPr>
        </p:nvSpPr>
        <p:spPr>
          <a:xfrm>
            <a:off x="1154953" y="721453"/>
            <a:ext cx="9717179" cy="951899"/>
          </a:xfrm>
        </p:spPr>
        <p:txBody>
          <a:bodyPr/>
          <a:lstStyle/>
          <a:p>
            <a:r>
              <a:rPr lang="en-US" b="1" dirty="0"/>
              <a:t>4. Who was the active agent in creation?</a:t>
            </a:r>
            <a:endParaRPr lang="en-US" sz="4000" b="1" dirty="0"/>
          </a:p>
        </p:txBody>
      </p:sp>
      <p:sp>
        <p:nvSpPr>
          <p:cNvPr id="3" name="Content Placeholder 2">
            <a:extLst>
              <a:ext uri="{FF2B5EF4-FFF2-40B4-BE49-F238E27FC236}">
                <a16:creationId xmlns:a16="http://schemas.microsoft.com/office/drawing/2014/main" id="{CCDE9803-F545-60D0-4981-1E671A4DB4E1}"/>
              </a:ext>
            </a:extLst>
          </p:cNvPr>
          <p:cNvSpPr>
            <a:spLocks noGrp="1"/>
          </p:cNvSpPr>
          <p:nvPr>
            <p:ph sz="half" idx="1"/>
          </p:nvPr>
        </p:nvSpPr>
        <p:spPr>
          <a:xfrm>
            <a:off x="1154953" y="2340528"/>
            <a:ext cx="6067967" cy="3679273"/>
          </a:xfrm>
        </p:spPr>
        <p:txBody>
          <a:bodyPr>
            <a:noAutofit/>
          </a:bodyPr>
          <a:lstStyle/>
          <a:p>
            <a:r>
              <a:rPr lang="en-US" sz="3600" dirty="0"/>
              <a:t>Hebrews 1:1,2</a:t>
            </a:r>
          </a:p>
          <a:p>
            <a:r>
              <a:rPr lang="en-US" sz="3600" dirty="0"/>
              <a:t>…Hath in these last days spoken unto us by his Son, whom he hath appointed heir of all things, </a:t>
            </a:r>
            <a:r>
              <a:rPr lang="en-US" sz="3600" b="1" dirty="0"/>
              <a:t>by whom also he made the worlds</a:t>
            </a:r>
            <a:r>
              <a:rPr lang="en-US" sz="3600" dirty="0"/>
              <a:t>;</a:t>
            </a:r>
          </a:p>
        </p:txBody>
      </p:sp>
      <p:pic>
        <p:nvPicPr>
          <p:cNvPr id="9218" name="Picture 2" descr="Luke 10:22 - &quot;All things are delivered to me of my Father: and no man knoweth who the Son is, but the Father; and who the Father is, but the Son, and he to whom the Son will reveal him.&quot;">
            <a:extLst>
              <a:ext uri="{FF2B5EF4-FFF2-40B4-BE49-F238E27FC236}">
                <a16:creationId xmlns:a16="http://schemas.microsoft.com/office/drawing/2014/main" id="{709A1AEB-6B4F-326A-A18B-C7A78B41FC3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flipH="1">
            <a:off x="7925859" y="2603501"/>
            <a:ext cx="3416300" cy="341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7506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4CDAD-D681-C4F4-FB80-3842C6E7FF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F30139-D061-863A-D04B-EDC0F71B753B}"/>
              </a:ext>
            </a:extLst>
          </p:cNvPr>
          <p:cNvSpPr>
            <a:spLocks noGrp="1"/>
          </p:cNvSpPr>
          <p:nvPr>
            <p:ph type="title"/>
          </p:nvPr>
        </p:nvSpPr>
        <p:spPr/>
        <p:txBody>
          <a:bodyPr/>
          <a:lstStyle/>
          <a:p>
            <a:r>
              <a:rPr lang="en-US" sz="3600" b="1" dirty="0"/>
              <a:t>Discussion:</a:t>
            </a:r>
            <a:br>
              <a:rPr lang="en-US" sz="3600" b="1" dirty="0"/>
            </a:br>
            <a:r>
              <a:rPr lang="en-US" sz="3600" b="1" dirty="0"/>
              <a:t>SDABC V7</a:t>
            </a:r>
            <a:endParaRPr lang="en-US" sz="3600" dirty="0"/>
          </a:p>
        </p:txBody>
      </p:sp>
      <p:sp>
        <p:nvSpPr>
          <p:cNvPr id="3" name="Content Placeholder 2">
            <a:extLst>
              <a:ext uri="{FF2B5EF4-FFF2-40B4-BE49-F238E27FC236}">
                <a16:creationId xmlns:a16="http://schemas.microsoft.com/office/drawing/2014/main" id="{B7C8B7DF-74CF-E01C-5666-DE150FCE87A3}"/>
              </a:ext>
            </a:extLst>
          </p:cNvPr>
          <p:cNvSpPr>
            <a:spLocks noGrp="1"/>
          </p:cNvSpPr>
          <p:nvPr>
            <p:ph idx="1"/>
          </p:nvPr>
        </p:nvSpPr>
        <p:spPr>
          <a:xfrm>
            <a:off x="5441384" y="834097"/>
            <a:ext cx="5195997" cy="5189806"/>
          </a:xfrm>
        </p:spPr>
        <p:txBody>
          <a:bodyPr>
            <a:noAutofit/>
          </a:bodyPr>
          <a:lstStyle/>
          <a:p>
            <a:r>
              <a:rPr lang="en-US" sz="2900" dirty="0"/>
              <a:t>The “worlds” here made by God probably represent the whole system of things brought into existence by Christ in time, the “all things” of Heb. 1:3, the things “visible and invisible, whether they be thrones, or dominions, or principalities, or powers” (1:16, 17).</a:t>
            </a:r>
          </a:p>
        </p:txBody>
      </p:sp>
      <p:pic>
        <p:nvPicPr>
          <p:cNvPr id="10242" name="Picture 2" descr="Can the creation story be reconciled ...">
            <a:extLst>
              <a:ext uri="{FF2B5EF4-FFF2-40B4-BE49-F238E27FC236}">
                <a16:creationId xmlns:a16="http://schemas.microsoft.com/office/drawing/2014/main" id="{31FD25D3-3CE9-F17E-5BC8-45F00CA31F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705" r="19584"/>
          <a:stretch>
            <a:fillRect/>
          </a:stretch>
        </p:blipFill>
        <p:spPr bwMode="auto">
          <a:xfrm>
            <a:off x="1011120" y="2939782"/>
            <a:ext cx="3080824" cy="3084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587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5792C-9641-F836-4938-64F7BD2AE4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881A9E-CEC7-2274-167E-329A84D9A225}"/>
              </a:ext>
            </a:extLst>
          </p:cNvPr>
          <p:cNvSpPr>
            <a:spLocks noGrp="1"/>
          </p:cNvSpPr>
          <p:nvPr>
            <p:ph type="title"/>
          </p:nvPr>
        </p:nvSpPr>
        <p:spPr/>
        <p:txBody>
          <a:bodyPr/>
          <a:lstStyle/>
          <a:p>
            <a:r>
              <a:rPr lang="en-US" sz="3600" b="1" dirty="0"/>
              <a:t>Discussion:</a:t>
            </a:r>
            <a:br>
              <a:rPr lang="en-US" sz="3600" b="1" dirty="0"/>
            </a:br>
            <a:r>
              <a:rPr lang="en-US" sz="3600" b="1" dirty="0"/>
              <a:t>SDABC V7</a:t>
            </a:r>
            <a:endParaRPr lang="en-US" sz="3600" dirty="0"/>
          </a:p>
        </p:txBody>
      </p:sp>
      <p:sp>
        <p:nvSpPr>
          <p:cNvPr id="3" name="Content Placeholder 2">
            <a:extLst>
              <a:ext uri="{FF2B5EF4-FFF2-40B4-BE49-F238E27FC236}">
                <a16:creationId xmlns:a16="http://schemas.microsoft.com/office/drawing/2014/main" id="{0D977362-5A8E-7519-BF97-BD0B70960885}"/>
              </a:ext>
            </a:extLst>
          </p:cNvPr>
          <p:cNvSpPr>
            <a:spLocks noGrp="1"/>
          </p:cNvSpPr>
          <p:nvPr>
            <p:ph idx="1"/>
          </p:nvPr>
        </p:nvSpPr>
        <p:spPr/>
        <p:txBody>
          <a:bodyPr>
            <a:noAutofit/>
          </a:bodyPr>
          <a:lstStyle/>
          <a:p>
            <a:r>
              <a:rPr lang="en-US" sz="3200" dirty="0"/>
              <a:t>Through Christ, God made the worlds. God used Him, not as a tool, but as a fellow worker. There is an indication here of division of activity in the Godhead. He who was to be man’s Redeemer was his Creator. </a:t>
            </a:r>
          </a:p>
        </p:txBody>
      </p:sp>
      <p:pic>
        <p:nvPicPr>
          <p:cNvPr id="11266" name="Picture 2" descr="The Godhead - Plain Bible Teaching">
            <a:extLst>
              <a:ext uri="{FF2B5EF4-FFF2-40B4-BE49-F238E27FC236}">
                <a16:creationId xmlns:a16="http://schemas.microsoft.com/office/drawing/2014/main" id="{02C4B216-D6F4-6A8D-6DB9-91496F9E4C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991" r="27093"/>
          <a:stretch>
            <a:fillRect/>
          </a:stretch>
        </p:blipFill>
        <p:spPr bwMode="auto">
          <a:xfrm>
            <a:off x="1154953" y="3064340"/>
            <a:ext cx="2691618" cy="3111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685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92F88-E502-2EB4-16E4-CAFF0F4F64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499DA1-E27F-A699-E186-0E3F328F2F9B}"/>
              </a:ext>
            </a:extLst>
          </p:cNvPr>
          <p:cNvSpPr>
            <a:spLocks noGrp="1"/>
          </p:cNvSpPr>
          <p:nvPr>
            <p:ph type="title"/>
          </p:nvPr>
        </p:nvSpPr>
        <p:spPr/>
        <p:txBody>
          <a:bodyPr/>
          <a:lstStyle/>
          <a:p>
            <a:r>
              <a:rPr lang="en-US" sz="3600" b="1" dirty="0"/>
              <a:t>Discussion:</a:t>
            </a:r>
            <a:br>
              <a:rPr lang="en-US" sz="3600" b="1" dirty="0"/>
            </a:br>
            <a:r>
              <a:rPr lang="en-US" sz="3600" b="1" dirty="0"/>
              <a:t>SDABC V7</a:t>
            </a:r>
            <a:endParaRPr lang="en-US" sz="3600" dirty="0"/>
          </a:p>
        </p:txBody>
      </p:sp>
      <p:sp>
        <p:nvSpPr>
          <p:cNvPr id="3" name="Content Placeholder 2">
            <a:extLst>
              <a:ext uri="{FF2B5EF4-FFF2-40B4-BE49-F238E27FC236}">
                <a16:creationId xmlns:a16="http://schemas.microsoft.com/office/drawing/2014/main" id="{4B4FC7E8-07DB-3844-A8CA-683EEBCBD757}"/>
              </a:ext>
            </a:extLst>
          </p:cNvPr>
          <p:cNvSpPr>
            <a:spLocks noGrp="1"/>
          </p:cNvSpPr>
          <p:nvPr>
            <p:ph idx="1"/>
          </p:nvPr>
        </p:nvSpPr>
        <p:spPr/>
        <p:txBody>
          <a:bodyPr>
            <a:noAutofit/>
          </a:bodyPr>
          <a:lstStyle/>
          <a:p>
            <a:r>
              <a:rPr lang="en-US" sz="3200" dirty="0"/>
              <a:t>And, indeed, because He is the Creator, He is able to create a man “a new creature” (2 Cor. 5:17).When we consider the magnitude of God’s creation, the unnumbered millions of worlds circling the throne of Deity, </a:t>
            </a:r>
          </a:p>
        </p:txBody>
      </p:sp>
      <p:pic>
        <p:nvPicPr>
          <p:cNvPr id="12290" name="Picture 2" descr="Basic Doctrines: Water Baptism">
            <a:extLst>
              <a:ext uri="{FF2B5EF4-FFF2-40B4-BE49-F238E27FC236}">
                <a16:creationId xmlns:a16="http://schemas.microsoft.com/office/drawing/2014/main" id="{B4226A45-63C8-1BBC-C6CE-FF184BFE82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737" r="21722"/>
          <a:stretch>
            <a:fillRect/>
          </a:stretch>
        </p:blipFill>
        <p:spPr bwMode="auto">
          <a:xfrm>
            <a:off x="951694" y="2895600"/>
            <a:ext cx="2996418" cy="3207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911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8231B-68F3-F559-D7EF-275323310D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E79570-B393-E2EE-D020-BCD1301FF692}"/>
              </a:ext>
            </a:extLst>
          </p:cNvPr>
          <p:cNvSpPr>
            <a:spLocks noGrp="1"/>
          </p:cNvSpPr>
          <p:nvPr>
            <p:ph type="title"/>
          </p:nvPr>
        </p:nvSpPr>
        <p:spPr/>
        <p:txBody>
          <a:bodyPr/>
          <a:lstStyle/>
          <a:p>
            <a:r>
              <a:rPr lang="en-US" sz="3600" b="1" dirty="0"/>
              <a:t>Discussion:</a:t>
            </a:r>
            <a:br>
              <a:rPr lang="en-US" sz="3600" b="1" dirty="0"/>
            </a:br>
            <a:r>
              <a:rPr lang="en-US" sz="3600" b="1" dirty="0"/>
              <a:t>SDABC V7</a:t>
            </a:r>
            <a:endParaRPr lang="en-US" sz="3600" dirty="0"/>
          </a:p>
        </p:txBody>
      </p:sp>
      <p:sp>
        <p:nvSpPr>
          <p:cNvPr id="3" name="Content Placeholder 2">
            <a:extLst>
              <a:ext uri="{FF2B5EF4-FFF2-40B4-BE49-F238E27FC236}">
                <a16:creationId xmlns:a16="http://schemas.microsoft.com/office/drawing/2014/main" id="{3EB17C0A-C28E-A6B9-2739-0548ACD3BE3A}"/>
              </a:ext>
            </a:extLst>
          </p:cNvPr>
          <p:cNvSpPr>
            <a:spLocks noGrp="1"/>
          </p:cNvSpPr>
          <p:nvPr>
            <p:ph idx="1"/>
          </p:nvPr>
        </p:nvSpPr>
        <p:spPr/>
        <p:txBody>
          <a:bodyPr>
            <a:noAutofit/>
          </a:bodyPr>
          <a:lstStyle/>
          <a:p>
            <a:r>
              <a:rPr lang="en-US" sz="3200" dirty="0"/>
              <a:t>not only do we gain an enlarged concept of God; we are led to say with the psalmist, “What is man, that thou art mindful of him? and the son of man, that thou </a:t>
            </a:r>
            <a:r>
              <a:rPr lang="en-US" sz="3200" dirty="0" err="1"/>
              <a:t>visitest</a:t>
            </a:r>
            <a:r>
              <a:rPr lang="en-US" sz="3200" dirty="0"/>
              <a:t> him?” (Ps. 8:4). </a:t>
            </a:r>
          </a:p>
        </p:txBody>
      </p:sp>
      <p:pic>
        <p:nvPicPr>
          <p:cNvPr id="13314" name="Picture 2" descr="Biggest Questions About the Universe ...">
            <a:extLst>
              <a:ext uri="{FF2B5EF4-FFF2-40B4-BE49-F238E27FC236}">
                <a16:creationId xmlns:a16="http://schemas.microsoft.com/office/drawing/2014/main" id="{6EE6FF58-4450-68C3-981D-53789F58C0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505" r="18209"/>
          <a:stretch>
            <a:fillRect/>
          </a:stretch>
        </p:blipFill>
        <p:spPr bwMode="auto">
          <a:xfrm>
            <a:off x="1154952" y="2895600"/>
            <a:ext cx="2793159"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434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2BD05-69EB-BF14-8307-5729BFCBAB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C5A9EF-8AF0-F935-219B-DB1D12B1D6F1}"/>
              </a:ext>
            </a:extLst>
          </p:cNvPr>
          <p:cNvSpPr>
            <a:spLocks noGrp="1"/>
          </p:cNvSpPr>
          <p:nvPr>
            <p:ph type="title"/>
          </p:nvPr>
        </p:nvSpPr>
        <p:spPr/>
        <p:txBody>
          <a:bodyPr/>
          <a:lstStyle/>
          <a:p>
            <a:r>
              <a:rPr lang="en-US" sz="3600" b="1" dirty="0"/>
              <a:t>Discussion:</a:t>
            </a:r>
            <a:br>
              <a:rPr lang="en-US" sz="3600" b="1" dirty="0"/>
            </a:br>
            <a:r>
              <a:rPr lang="en-US" sz="3600" b="1" dirty="0"/>
              <a:t>SDABC V7</a:t>
            </a:r>
            <a:endParaRPr lang="en-US" sz="3600" dirty="0"/>
          </a:p>
        </p:txBody>
      </p:sp>
      <p:sp>
        <p:nvSpPr>
          <p:cNvPr id="3" name="Content Placeholder 2">
            <a:extLst>
              <a:ext uri="{FF2B5EF4-FFF2-40B4-BE49-F238E27FC236}">
                <a16:creationId xmlns:a16="http://schemas.microsoft.com/office/drawing/2014/main" id="{AB768B18-7F9C-D15E-1437-12A207D3C0EC}"/>
              </a:ext>
            </a:extLst>
          </p:cNvPr>
          <p:cNvSpPr>
            <a:spLocks noGrp="1"/>
          </p:cNvSpPr>
          <p:nvPr>
            <p:ph idx="1"/>
          </p:nvPr>
        </p:nvSpPr>
        <p:spPr/>
        <p:txBody>
          <a:bodyPr>
            <a:noAutofit/>
          </a:bodyPr>
          <a:lstStyle/>
          <a:p>
            <a:r>
              <a:rPr lang="en-US" sz="3200" dirty="0"/>
              <a:t>Wonderful in wisdom, knowledge, and power must our God be; and with this, wonderful must be the love of Him who created and upholds all things and invites man to become a partaker with Him in glory.</a:t>
            </a:r>
          </a:p>
        </p:txBody>
      </p:sp>
      <p:pic>
        <p:nvPicPr>
          <p:cNvPr id="14342" name="Picture 6" descr="Vedic Principles of Creation">
            <a:extLst>
              <a:ext uri="{FF2B5EF4-FFF2-40B4-BE49-F238E27FC236}">
                <a16:creationId xmlns:a16="http://schemas.microsoft.com/office/drawing/2014/main" id="{182658F6-3CFA-5AAE-E4E1-5E7D4268DB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98" r="25845"/>
          <a:stretch>
            <a:fillRect/>
          </a:stretch>
        </p:blipFill>
        <p:spPr bwMode="auto">
          <a:xfrm>
            <a:off x="1154953" y="2895600"/>
            <a:ext cx="2793160" cy="3156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961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4DEAD-0512-B74A-09F5-F368D82B65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D7D241-53D0-361C-58FD-A9D657F4960C}"/>
              </a:ext>
            </a:extLst>
          </p:cNvPr>
          <p:cNvSpPr>
            <a:spLocks noGrp="1"/>
          </p:cNvSpPr>
          <p:nvPr>
            <p:ph type="title"/>
          </p:nvPr>
        </p:nvSpPr>
        <p:spPr>
          <a:xfrm>
            <a:off x="1154953" y="721453"/>
            <a:ext cx="9717179" cy="951899"/>
          </a:xfrm>
        </p:spPr>
        <p:txBody>
          <a:bodyPr/>
          <a:lstStyle/>
          <a:p>
            <a:r>
              <a:rPr lang="en-US" b="1" dirty="0"/>
              <a:t>5. Is there anything that the Son did not make?</a:t>
            </a:r>
            <a:endParaRPr lang="en-US" sz="4000" b="1" dirty="0"/>
          </a:p>
        </p:txBody>
      </p:sp>
      <p:sp>
        <p:nvSpPr>
          <p:cNvPr id="3" name="Content Placeholder 2">
            <a:extLst>
              <a:ext uri="{FF2B5EF4-FFF2-40B4-BE49-F238E27FC236}">
                <a16:creationId xmlns:a16="http://schemas.microsoft.com/office/drawing/2014/main" id="{F0C02BD6-8841-7DF9-0559-D9558213AC85}"/>
              </a:ext>
            </a:extLst>
          </p:cNvPr>
          <p:cNvSpPr>
            <a:spLocks noGrp="1"/>
          </p:cNvSpPr>
          <p:nvPr>
            <p:ph sz="half" idx="1"/>
          </p:nvPr>
        </p:nvSpPr>
        <p:spPr>
          <a:xfrm>
            <a:off x="1154953" y="2340528"/>
            <a:ext cx="6764254" cy="3679273"/>
          </a:xfrm>
        </p:spPr>
        <p:txBody>
          <a:bodyPr>
            <a:noAutofit/>
          </a:bodyPr>
          <a:lstStyle/>
          <a:p>
            <a:r>
              <a:rPr lang="en-US" sz="2800" dirty="0"/>
              <a:t>Colossians 1:16, 17</a:t>
            </a:r>
          </a:p>
          <a:p>
            <a:r>
              <a:rPr lang="en-US" sz="3000" dirty="0"/>
              <a:t>For by him were all things created, that are in heaven, and that are in earth, visible and invisible, whether they be thrones, or dominions, or principalities, or powers: all things were created by him, and for him:</a:t>
            </a:r>
          </a:p>
        </p:txBody>
      </p:sp>
      <p:pic>
        <p:nvPicPr>
          <p:cNvPr id="1026" name="Picture 2" descr="Michelangelo - Art Print/Poster 11x14 ...">
            <a:extLst>
              <a:ext uri="{FF2B5EF4-FFF2-40B4-BE49-F238E27FC236}">
                <a16:creationId xmlns:a16="http://schemas.microsoft.com/office/drawing/2014/main" id="{6E1790E4-702C-D953-2FE7-6179B648361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032" r="6613"/>
          <a:stretch>
            <a:fillRect/>
          </a:stretch>
        </p:blipFill>
        <p:spPr bwMode="auto">
          <a:xfrm>
            <a:off x="7919207" y="2706149"/>
            <a:ext cx="3722233" cy="3313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367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3C0BF-5AE8-1630-81D4-9F9FAB8A11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21051C-021F-0C94-5598-A43E18A81F93}"/>
              </a:ext>
            </a:extLst>
          </p:cNvPr>
          <p:cNvSpPr>
            <a:spLocks noGrp="1"/>
          </p:cNvSpPr>
          <p:nvPr>
            <p:ph type="title"/>
          </p:nvPr>
        </p:nvSpPr>
        <p:spPr>
          <a:xfrm>
            <a:off x="1154953" y="721453"/>
            <a:ext cx="9717179" cy="951899"/>
          </a:xfrm>
        </p:spPr>
        <p:txBody>
          <a:bodyPr/>
          <a:lstStyle/>
          <a:p>
            <a:r>
              <a:rPr lang="en-US" b="1" dirty="0"/>
              <a:t>5. Is there anything that the Son did not make?</a:t>
            </a:r>
            <a:endParaRPr lang="en-US" sz="4000" b="1" dirty="0"/>
          </a:p>
        </p:txBody>
      </p:sp>
      <p:sp>
        <p:nvSpPr>
          <p:cNvPr id="3" name="Content Placeholder 2">
            <a:extLst>
              <a:ext uri="{FF2B5EF4-FFF2-40B4-BE49-F238E27FC236}">
                <a16:creationId xmlns:a16="http://schemas.microsoft.com/office/drawing/2014/main" id="{EF14CB07-A1BF-A3B1-E6AA-37DF1C7EFC33}"/>
              </a:ext>
            </a:extLst>
          </p:cNvPr>
          <p:cNvSpPr>
            <a:spLocks noGrp="1"/>
          </p:cNvSpPr>
          <p:nvPr>
            <p:ph sz="half" idx="1"/>
          </p:nvPr>
        </p:nvSpPr>
        <p:spPr>
          <a:xfrm>
            <a:off x="1154953" y="2340528"/>
            <a:ext cx="6067967" cy="3679273"/>
          </a:xfrm>
        </p:spPr>
        <p:txBody>
          <a:bodyPr>
            <a:noAutofit/>
          </a:bodyPr>
          <a:lstStyle/>
          <a:p>
            <a:r>
              <a:rPr lang="en-US" sz="4000" dirty="0"/>
              <a:t>Colossians 1:16, 17</a:t>
            </a:r>
          </a:p>
          <a:p>
            <a:r>
              <a:rPr lang="en-US" sz="4000" dirty="0"/>
              <a:t>And he is before all things, and by him all things consist.</a:t>
            </a:r>
          </a:p>
        </p:txBody>
      </p:sp>
      <p:pic>
        <p:nvPicPr>
          <p:cNvPr id="2050" name="Picture 2" descr="of Creation! How we came into Existence ...">
            <a:extLst>
              <a:ext uri="{FF2B5EF4-FFF2-40B4-BE49-F238E27FC236}">
                <a16:creationId xmlns:a16="http://schemas.microsoft.com/office/drawing/2014/main" id="{424108D1-C208-7B32-AB07-9092E7976D3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47531" y="2474753"/>
            <a:ext cx="4612127" cy="3069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377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66564-097D-D9C1-35B4-651B7C55C9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2C91BE-3B49-30FF-74A6-289B0D0557C7}"/>
              </a:ext>
            </a:extLst>
          </p:cNvPr>
          <p:cNvSpPr>
            <a:spLocks noGrp="1"/>
          </p:cNvSpPr>
          <p:nvPr>
            <p:ph type="title"/>
          </p:nvPr>
        </p:nvSpPr>
        <p:spPr>
          <a:xfrm>
            <a:off x="1154953" y="721453"/>
            <a:ext cx="9717179" cy="951899"/>
          </a:xfrm>
        </p:spPr>
        <p:txBody>
          <a:bodyPr/>
          <a:lstStyle/>
          <a:p>
            <a:r>
              <a:rPr lang="en-US" b="1" dirty="0"/>
              <a:t>6. Since it was by the Son that the Father created all things, what is His rightful title?  </a:t>
            </a:r>
            <a:endParaRPr lang="en-US" sz="4000" b="1" dirty="0"/>
          </a:p>
        </p:txBody>
      </p:sp>
      <p:sp>
        <p:nvSpPr>
          <p:cNvPr id="3" name="Content Placeholder 2">
            <a:extLst>
              <a:ext uri="{FF2B5EF4-FFF2-40B4-BE49-F238E27FC236}">
                <a16:creationId xmlns:a16="http://schemas.microsoft.com/office/drawing/2014/main" id="{1716A9D8-4CFA-2EAA-2AB4-0831AF8883D4}"/>
              </a:ext>
            </a:extLst>
          </p:cNvPr>
          <p:cNvSpPr>
            <a:spLocks noGrp="1"/>
          </p:cNvSpPr>
          <p:nvPr>
            <p:ph sz="half" idx="1"/>
          </p:nvPr>
        </p:nvSpPr>
        <p:spPr>
          <a:xfrm>
            <a:off x="1154953" y="2340529"/>
            <a:ext cx="4828033" cy="3679272"/>
          </a:xfrm>
        </p:spPr>
        <p:txBody>
          <a:bodyPr>
            <a:noAutofit/>
          </a:bodyPr>
          <a:lstStyle/>
          <a:p>
            <a:r>
              <a:rPr lang="en-US" sz="3600"/>
              <a:t>John 1: 1, 3</a:t>
            </a:r>
          </a:p>
          <a:p>
            <a:r>
              <a:rPr lang="en-US" sz="3600"/>
              <a:t>In the beginning was the Word, and the Word was with God, and the Word was God.</a:t>
            </a:r>
            <a:endParaRPr lang="en-US" sz="3600" dirty="0"/>
          </a:p>
        </p:txBody>
      </p:sp>
      <p:pic>
        <p:nvPicPr>
          <p:cNvPr id="3076" name="Picture 4" descr="Growing Christians Ministries">
            <a:extLst>
              <a:ext uri="{FF2B5EF4-FFF2-40B4-BE49-F238E27FC236}">
                <a16:creationId xmlns:a16="http://schemas.microsoft.com/office/drawing/2014/main" id="{26ED4D6B-B465-8A63-BB53-007A23A8876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09016" y="2340528"/>
            <a:ext cx="5338627" cy="3520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862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2" t="8092" b="8092"/>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212574" y="3866321"/>
            <a:ext cx="5396948" cy="923330"/>
          </a:xfrm>
          <a:prstGeom prst="rect">
            <a:avLst/>
          </a:prstGeom>
          <a:noFill/>
        </p:spPr>
        <p:txBody>
          <a:bodyPr wrap="square" rtlCol="0">
            <a:spAutoFit/>
          </a:bodyPr>
          <a:lstStyle/>
          <a:p>
            <a:r>
              <a:rPr lang="en-US" sz="540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6E5CA-1264-A6D6-C14A-2F691E2C5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0C5AB-9603-8D71-C9B1-CD82AF1E8AE4}"/>
              </a:ext>
            </a:extLst>
          </p:cNvPr>
          <p:cNvSpPr>
            <a:spLocks noGrp="1"/>
          </p:cNvSpPr>
          <p:nvPr>
            <p:ph type="title"/>
          </p:nvPr>
        </p:nvSpPr>
        <p:spPr>
          <a:xfrm>
            <a:off x="1154953" y="721453"/>
            <a:ext cx="9717179" cy="951899"/>
          </a:xfrm>
        </p:spPr>
        <p:txBody>
          <a:bodyPr/>
          <a:lstStyle/>
          <a:p>
            <a:r>
              <a:rPr lang="en-US" b="1" dirty="0"/>
              <a:t>6. Since it was by the Son that the Father created all things, what is His rightful title?  </a:t>
            </a:r>
            <a:endParaRPr lang="en-US" sz="4000" b="1" dirty="0"/>
          </a:p>
        </p:txBody>
      </p:sp>
      <p:sp>
        <p:nvSpPr>
          <p:cNvPr id="3" name="Content Placeholder 2">
            <a:extLst>
              <a:ext uri="{FF2B5EF4-FFF2-40B4-BE49-F238E27FC236}">
                <a16:creationId xmlns:a16="http://schemas.microsoft.com/office/drawing/2014/main" id="{5278993D-6B32-DB6A-BAD5-805904495227}"/>
              </a:ext>
            </a:extLst>
          </p:cNvPr>
          <p:cNvSpPr>
            <a:spLocks noGrp="1"/>
          </p:cNvSpPr>
          <p:nvPr>
            <p:ph sz="half" idx="1"/>
          </p:nvPr>
        </p:nvSpPr>
        <p:spPr>
          <a:xfrm>
            <a:off x="1154953" y="2340529"/>
            <a:ext cx="4828033" cy="3679272"/>
          </a:xfrm>
        </p:spPr>
        <p:txBody>
          <a:bodyPr>
            <a:noAutofit/>
          </a:bodyPr>
          <a:lstStyle/>
          <a:p>
            <a:r>
              <a:rPr lang="en-US" sz="3600" dirty="0"/>
              <a:t>John 1: 1, 3</a:t>
            </a:r>
          </a:p>
          <a:p>
            <a:r>
              <a:rPr lang="en-US" sz="3600" dirty="0"/>
              <a:t>All things were made by him; and without him was not any thing made that was made.</a:t>
            </a:r>
          </a:p>
        </p:txBody>
      </p:sp>
      <p:pic>
        <p:nvPicPr>
          <p:cNvPr id="4098" name="Picture 2" descr="What Is the Creation Story in the Bible? | Christianity.com">
            <a:extLst>
              <a:ext uri="{FF2B5EF4-FFF2-40B4-BE49-F238E27FC236}">
                <a16:creationId xmlns:a16="http://schemas.microsoft.com/office/drawing/2014/main" id="{0D4DDC0D-D322-85BB-5E63-13DC4FA35B9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183" r="22689"/>
          <a:stretch>
            <a:fillRect/>
          </a:stretch>
        </p:blipFill>
        <p:spPr bwMode="auto">
          <a:xfrm>
            <a:off x="7122252" y="2508349"/>
            <a:ext cx="4135773" cy="3847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71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EE1F0-0CE3-FDDB-72C3-6A758D334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A45C2F-BFA3-4C91-EE6E-57843F2AB739}"/>
              </a:ext>
            </a:extLst>
          </p:cNvPr>
          <p:cNvSpPr>
            <a:spLocks noGrp="1"/>
          </p:cNvSpPr>
          <p:nvPr>
            <p:ph type="title"/>
          </p:nvPr>
        </p:nvSpPr>
        <p:spPr>
          <a:xfrm>
            <a:off x="1154953" y="721453"/>
            <a:ext cx="9717179" cy="951899"/>
          </a:xfrm>
        </p:spPr>
        <p:txBody>
          <a:bodyPr/>
          <a:lstStyle/>
          <a:p>
            <a:r>
              <a:rPr lang="en-US" b="1" dirty="0"/>
              <a:t>7. How has the Father addressed the Son?</a:t>
            </a:r>
            <a:endParaRPr lang="en-US" sz="4000" b="1" dirty="0"/>
          </a:p>
        </p:txBody>
      </p:sp>
      <p:sp>
        <p:nvSpPr>
          <p:cNvPr id="3" name="Content Placeholder 2">
            <a:extLst>
              <a:ext uri="{FF2B5EF4-FFF2-40B4-BE49-F238E27FC236}">
                <a16:creationId xmlns:a16="http://schemas.microsoft.com/office/drawing/2014/main" id="{43C71CD5-B860-976B-AD44-F36CC8A9AB53}"/>
              </a:ext>
            </a:extLst>
          </p:cNvPr>
          <p:cNvSpPr>
            <a:spLocks noGrp="1"/>
          </p:cNvSpPr>
          <p:nvPr>
            <p:ph sz="half" idx="1"/>
          </p:nvPr>
        </p:nvSpPr>
        <p:spPr>
          <a:xfrm>
            <a:off x="1154953" y="2340529"/>
            <a:ext cx="4828033" cy="3679272"/>
          </a:xfrm>
        </p:spPr>
        <p:txBody>
          <a:bodyPr>
            <a:noAutofit/>
          </a:bodyPr>
          <a:lstStyle/>
          <a:p>
            <a:r>
              <a:rPr lang="en-US" sz="3200" dirty="0"/>
              <a:t>Hebrews 1:8,10</a:t>
            </a:r>
          </a:p>
          <a:p>
            <a:r>
              <a:rPr lang="en-US" sz="3200" dirty="0"/>
              <a:t>But unto the Son he saith, Thy throne, O God, is for ever and ever: a </a:t>
            </a:r>
            <a:r>
              <a:rPr lang="en-US" sz="3200" dirty="0" err="1"/>
              <a:t>sceptre</a:t>
            </a:r>
            <a:r>
              <a:rPr lang="en-US" sz="3200" dirty="0"/>
              <a:t> of righteousness is the </a:t>
            </a:r>
            <a:r>
              <a:rPr lang="en-US" sz="3200" dirty="0" err="1"/>
              <a:t>sceptre</a:t>
            </a:r>
            <a:r>
              <a:rPr lang="en-US" sz="3200" dirty="0"/>
              <a:t> of thy kingdom.</a:t>
            </a:r>
          </a:p>
        </p:txBody>
      </p:sp>
      <p:pic>
        <p:nvPicPr>
          <p:cNvPr id="5122" name="Picture 2" descr="A Scepter of Righteousness ...">
            <a:extLst>
              <a:ext uri="{FF2B5EF4-FFF2-40B4-BE49-F238E27FC236}">
                <a16:creationId xmlns:a16="http://schemas.microsoft.com/office/drawing/2014/main" id="{183D6F07-A0E3-7AEB-7705-C42DB36BAC4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27304" y="2654160"/>
            <a:ext cx="4470262" cy="3365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767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E11EF-A2B3-93FB-7AB3-0C8DEBDBE4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6399-8E0C-580F-3398-EB2F72E222D6}"/>
              </a:ext>
            </a:extLst>
          </p:cNvPr>
          <p:cNvSpPr>
            <a:spLocks noGrp="1"/>
          </p:cNvSpPr>
          <p:nvPr>
            <p:ph type="title"/>
          </p:nvPr>
        </p:nvSpPr>
        <p:spPr>
          <a:xfrm>
            <a:off x="1154953" y="721453"/>
            <a:ext cx="9717179" cy="951899"/>
          </a:xfrm>
        </p:spPr>
        <p:txBody>
          <a:bodyPr/>
          <a:lstStyle/>
          <a:p>
            <a:r>
              <a:rPr lang="en-US" b="1" dirty="0"/>
              <a:t>7. How has the Father addressed the Son?</a:t>
            </a:r>
            <a:endParaRPr lang="en-US" sz="4000" b="1" dirty="0"/>
          </a:p>
        </p:txBody>
      </p:sp>
      <p:sp>
        <p:nvSpPr>
          <p:cNvPr id="3" name="Content Placeholder 2">
            <a:extLst>
              <a:ext uri="{FF2B5EF4-FFF2-40B4-BE49-F238E27FC236}">
                <a16:creationId xmlns:a16="http://schemas.microsoft.com/office/drawing/2014/main" id="{1B141DC5-269E-7142-37B5-D496C2A9C17A}"/>
              </a:ext>
            </a:extLst>
          </p:cNvPr>
          <p:cNvSpPr>
            <a:spLocks noGrp="1"/>
          </p:cNvSpPr>
          <p:nvPr>
            <p:ph sz="half" idx="1"/>
          </p:nvPr>
        </p:nvSpPr>
        <p:spPr>
          <a:xfrm>
            <a:off x="1154953" y="2340529"/>
            <a:ext cx="4828033" cy="3679272"/>
          </a:xfrm>
        </p:spPr>
        <p:txBody>
          <a:bodyPr>
            <a:noAutofit/>
          </a:bodyPr>
          <a:lstStyle/>
          <a:p>
            <a:r>
              <a:rPr lang="en-US" sz="3200" dirty="0"/>
              <a:t>Hebrews 1:8,10</a:t>
            </a:r>
          </a:p>
          <a:p>
            <a:r>
              <a:rPr lang="en-US" sz="3200" dirty="0"/>
              <a:t>And, Thou, Lord, in the beginning hast laid the foundation of the earth; and the heavens are the works of thine hands:</a:t>
            </a:r>
          </a:p>
        </p:txBody>
      </p:sp>
      <p:pic>
        <p:nvPicPr>
          <p:cNvPr id="6146" name="Picture 2" descr="Creation Questions – WELS">
            <a:extLst>
              <a:ext uri="{FF2B5EF4-FFF2-40B4-BE49-F238E27FC236}">
                <a16:creationId xmlns:a16="http://schemas.microsoft.com/office/drawing/2014/main" id="{09BEE211-1178-9A80-0248-0A99E52DA50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1672" r="19510"/>
          <a:stretch>
            <a:fillRect/>
          </a:stretch>
        </p:blipFill>
        <p:spPr bwMode="auto">
          <a:xfrm>
            <a:off x="6971251" y="2652726"/>
            <a:ext cx="4244829" cy="3577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73015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7BF71-7E0B-82F2-1718-914B76D57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DF9530-4E78-F6C1-C5D9-B3E794E9E03D}"/>
              </a:ext>
            </a:extLst>
          </p:cNvPr>
          <p:cNvSpPr>
            <a:spLocks noGrp="1"/>
          </p:cNvSpPr>
          <p:nvPr>
            <p:ph type="title"/>
          </p:nvPr>
        </p:nvSpPr>
        <p:spPr/>
        <p:txBody>
          <a:bodyPr/>
          <a:lstStyle/>
          <a:p>
            <a:r>
              <a:rPr lang="en-US" sz="3600" b="1" dirty="0"/>
              <a:t>Discussion:</a:t>
            </a:r>
            <a:br>
              <a:rPr lang="en-US" sz="3600" b="1" dirty="0"/>
            </a:br>
            <a:r>
              <a:rPr lang="en-US" sz="3600" b="1" dirty="0"/>
              <a:t>Psalm 45:6</a:t>
            </a:r>
            <a:endParaRPr lang="en-US" sz="3600" dirty="0"/>
          </a:p>
        </p:txBody>
      </p:sp>
      <p:sp>
        <p:nvSpPr>
          <p:cNvPr id="3" name="Content Placeholder 2">
            <a:extLst>
              <a:ext uri="{FF2B5EF4-FFF2-40B4-BE49-F238E27FC236}">
                <a16:creationId xmlns:a16="http://schemas.microsoft.com/office/drawing/2014/main" id="{07337FC1-C296-9C85-E837-79661B47C0E7}"/>
              </a:ext>
            </a:extLst>
          </p:cNvPr>
          <p:cNvSpPr>
            <a:spLocks noGrp="1"/>
          </p:cNvSpPr>
          <p:nvPr>
            <p:ph idx="1"/>
          </p:nvPr>
        </p:nvSpPr>
        <p:spPr/>
        <p:txBody>
          <a:bodyPr>
            <a:noAutofit/>
          </a:bodyPr>
          <a:lstStyle/>
          <a:p>
            <a:r>
              <a:rPr lang="en-US" sz="3600" dirty="0"/>
              <a:t>Verse 8 cites Psalm 45:6, where it says:</a:t>
            </a:r>
          </a:p>
          <a:p>
            <a:r>
              <a:rPr lang="en-US" sz="3600" dirty="0"/>
              <a:t>Thy throne, O God, is for ever and ever: the </a:t>
            </a:r>
            <a:r>
              <a:rPr lang="en-US" sz="3600" dirty="0" err="1"/>
              <a:t>sceptre</a:t>
            </a:r>
            <a:r>
              <a:rPr lang="en-US" sz="3600" dirty="0"/>
              <a:t> of thy kingdom is a right </a:t>
            </a:r>
            <a:r>
              <a:rPr lang="en-US" sz="3600" dirty="0" err="1"/>
              <a:t>sceptre</a:t>
            </a:r>
            <a:r>
              <a:rPr lang="en-US" sz="3600" dirty="0"/>
              <a:t>.</a:t>
            </a:r>
          </a:p>
        </p:txBody>
      </p:sp>
      <p:pic>
        <p:nvPicPr>
          <p:cNvPr id="7170" name="Picture 2" descr="Scepter of Righteousness - YouTube">
            <a:extLst>
              <a:ext uri="{FF2B5EF4-FFF2-40B4-BE49-F238E27FC236}">
                <a16:creationId xmlns:a16="http://schemas.microsoft.com/office/drawing/2014/main" id="{9274E1B8-EDDA-3115-BD1C-94ED5A1348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291"/>
          <a:stretch>
            <a:fillRect/>
          </a:stretch>
        </p:blipFill>
        <p:spPr bwMode="auto">
          <a:xfrm>
            <a:off x="990194" y="2933700"/>
            <a:ext cx="3239791" cy="2893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4372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49CF9-A669-4638-2EAB-9B6299CCB3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57AAE1-3C75-57CC-AEE6-CF3CB56E211B}"/>
              </a:ext>
            </a:extLst>
          </p:cNvPr>
          <p:cNvSpPr>
            <a:spLocks noGrp="1"/>
          </p:cNvSpPr>
          <p:nvPr>
            <p:ph type="title"/>
          </p:nvPr>
        </p:nvSpPr>
        <p:spPr/>
        <p:txBody>
          <a:bodyPr/>
          <a:lstStyle/>
          <a:p>
            <a:r>
              <a:rPr lang="en-US" sz="3600" b="1" dirty="0"/>
              <a:t>Discussion:</a:t>
            </a:r>
            <a:br>
              <a:rPr lang="en-US" sz="3600" b="1" dirty="0"/>
            </a:br>
            <a:r>
              <a:rPr lang="en-US" sz="3600" b="1" dirty="0"/>
              <a:t>Psalm 102:25-27</a:t>
            </a:r>
            <a:endParaRPr lang="en-US" sz="3600" dirty="0"/>
          </a:p>
        </p:txBody>
      </p:sp>
      <p:sp>
        <p:nvSpPr>
          <p:cNvPr id="3" name="Content Placeholder 2">
            <a:extLst>
              <a:ext uri="{FF2B5EF4-FFF2-40B4-BE49-F238E27FC236}">
                <a16:creationId xmlns:a16="http://schemas.microsoft.com/office/drawing/2014/main" id="{859E9CBE-D5B9-69C6-4CC8-2C2D26E669D6}"/>
              </a:ext>
            </a:extLst>
          </p:cNvPr>
          <p:cNvSpPr>
            <a:spLocks noGrp="1"/>
          </p:cNvSpPr>
          <p:nvPr>
            <p:ph idx="1"/>
          </p:nvPr>
        </p:nvSpPr>
        <p:spPr/>
        <p:txBody>
          <a:bodyPr>
            <a:noAutofit/>
          </a:bodyPr>
          <a:lstStyle/>
          <a:p>
            <a:r>
              <a:rPr lang="en-US" sz="3200" dirty="0"/>
              <a:t>Verse 10 cites Psalm 102:25-27, </a:t>
            </a:r>
          </a:p>
          <a:p>
            <a:r>
              <a:rPr lang="en-US" sz="3200" dirty="0"/>
              <a:t>Of old hast thou laid the foundation of the earth: and the heavens are the work of thy hands.</a:t>
            </a:r>
          </a:p>
        </p:txBody>
      </p:sp>
      <p:pic>
        <p:nvPicPr>
          <p:cNvPr id="8194" name="Picture 2" descr="Earth | Asimov | Fandom">
            <a:extLst>
              <a:ext uri="{FF2B5EF4-FFF2-40B4-BE49-F238E27FC236}">
                <a16:creationId xmlns:a16="http://schemas.microsoft.com/office/drawing/2014/main" id="{532051E6-BD81-EE7C-E528-8EFBD5C5C7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269" y="2997843"/>
            <a:ext cx="3008526" cy="3021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807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8FD52-3E06-C09C-BD48-41A93C94DB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44E01E-6D22-77CE-346A-4BDCAD30F8E5}"/>
              </a:ext>
            </a:extLst>
          </p:cNvPr>
          <p:cNvSpPr>
            <a:spLocks noGrp="1"/>
          </p:cNvSpPr>
          <p:nvPr>
            <p:ph type="title"/>
          </p:nvPr>
        </p:nvSpPr>
        <p:spPr/>
        <p:txBody>
          <a:bodyPr/>
          <a:lstStyle/>
          <a:p>
            <a:r>
              <a:rPr lang="en-US" sz="3600" b="1" dirty="0"/>
              <a:t>Discussion:</a:t>
            </a:r>
            <a:br>
              <a:rPr lang="en-US" sz="3600" b="1" dirty="0"/>
            </a:br>
            <a:r>
              <a:rPr lang="en-US" sz="3600" b="1" dirty="0"/>
              <a:t>Psalm 102:25-27</a:t>
            </a:r>
            <a:endParaRPr lang="en-US" sz="3600" dirty="0"/>
          </a:p>
        </p:txBody>
      </p:sp>
      <p:sp>
        <p:nvSpPr>
          <p:cNvPr id="3" name="Content Placeholder 2">
            <a:extLst>
              <a:ext uri="{FF2B5EF4-FFF2-40B4-BE49-F238E27FC236}">
                <a16:creationId xmlns:a16="http://schemas.microsoft.com/office/drawing/2014/main" id="{CCAD2C31-DF9D-A2F3-F54D-1DA5FB5C6AC3}"/>
              </a:ext>
            </a:extLst>
          </p:cNvPr>
          <p:cNvSpPr>
            <a:spLocks noGrp="1"/>
          </p:cNvSpPr>
          <p:nvPr>
            <p:ph idx="1"/>
          </p:nvPr>
        </p:nvSpPr>
        <p:spPr/>
        <p:txBody>
          <a:bodyPr>
            <a:noAutofit/>
          </a:bodyPr>
          <a:lstStyle/>
          <a:p>
            <a:r>
              <a:rPr lang="en-US" sz="3200" b="1" baseline="30000" dirty="0"/>
              <a:t>26 </a:t>
            </a:r>
            <a:r>
              <a:rPr lang="en-US" sz="3200" dirty="0"/>
              <a:t>They shall perish, but thou shalt endure: yea, all of them shall wax old like a garment; as a vesture shalt thou change them, and they shall be changed:</a:t>
            </a:r>
          </a:p>
          <a:p>
            <a:r>
              <a:rPr lang="en-US" sz="3200" b="1" baseline="30000" dirty="0"/>
              <a:t>27 </a:t>
            </a:r>
            <a:r>
              <a:rPr lang="en-US" sz="3200" dirty="0"/>
              <a:t>But thou art the same, and thy years shall have no end.</a:t>
            </a:r>
          </a:p>
        </p:txBody>
      </p:sp>
      <p:pic>
        <p:nvPicPr>
          <p:cNvPr id="9218" name="Picture 2" descr="God Stretched Out the Heavens, Like ...">
            <a:extLst>
              <a:ext uri="{FF2B5EF4-FFF2-40B4-BE49-F238E27FC236}">
                <a16:creationId xmlns:a16="http://schemas.microsoft.com/office/drawing/2014/main" id="{D71BCBE1-2FAF-0BE4-D7B6-97ECF30BEC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002" b="14232"/>
          <a:stretch>
            <a:fillRect/>
          </a:stretch>
        </p:blipFill>
        <p:spPr bwMode="auto">
          <a:xfrm>
            <a:off x="904672" y="2895601"/>
            <a:ext cx="3187836" cy="2989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8971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B0A5D-C18D-2A1E-A433-C42BC52CF3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4FE2A1-8194-3397-AD4E-49359DB3F013}"/>
              </a:ext>
            </a:extLst>
          </p:cNvPr>
          <p:cNvSpPr>
            <a:spLocks noGrp="1"/>
          </p:cNvSpPr>
          <p:nvPr>
            <p:ph type="title"/>
          </p:nvPr>
        </p:nvSpPr>
        <p:spPr/>
        <p:txBody>
          <a:bodyPr/>
          <a:lstStyle/>
          <a:p>
            <a:r>
              <a:rPr lang="en-US" sz="3600" b="1" dirty="0"/>
              <a:t>Discussion:</a:t>
            </a:r>
            <a:br>
              <a:rPr lang="en-US" sz="3600" b="1" dirty="0"/>
            </a:br>
            <a:r>
              <a:rPr lang="en-US" sz="3600" b="1" dirty="0"/>
              <a:t>SDABC V7</a:t>
            </a:r>
            <a:endParaRPr lang="en-US" sz="3600" dirty="0"/>
          </a:p>
        </p:txBody>
      </p:sp>
      <p:sp>
        <p:nvSpPr>
          <p:cNvPr id="3" name="Content Placeholder 2">
            <a:extLst>
              <a:ext uri="{FF2B5EF4-FFF2-40B4-BE49-F238E27FC236}">
                <a16:creationId xmlns:a16="http://schemas.microsoft.com/office/drawing/2014/main" id="{C4B3895A-8D77-1585-B3A1-12F03F42F31C}"/>
              </a:ext>
            </a:extLst>
          </p:cNvPr>
          <p:cNvSpPr>
            <a:spLocks noGrp="1"/>
          </p:cNvSpPr>
          <p:nvPr>
            <p:ph idx="1"/>
          </p:nvPr>
        </p:nvSpPr>
        <p:spPr>
          <a:xfrm>
            <a:off x="5296409" y="1206229"/>
            <a:ext cx="5894961" cy="4881664"/>
          </a:xfrm>
        </p:spPr>
        <p:txBody>
          <a:bodyPr>
            <a:noAutofit/>
          </a:bodyPr>
          <a:lstStyle/>
          <a:p>
            <a:r>
              <a:rPr lang="en-US" sz="2800" dirty="0"/>
              <a:t>Here the Father addresses the Son reverently, calling Him God. This may be considered the climax in the argument on the position and dignity of Christ. There can be no higher testimony to the deity of Christ than this address of the Father to the Son. In the most solemn manner Christ’s Godhood is affirmed, and this by the Father Himself.</a:t>
            </a:r>
          </a:p>
        </p:txBody>
      </p:sp>
      <p:pic>
        <p:nvPicPr>
          <p:cNvPr id="10242" name="Picture 2" descr="TRINITY OF THE GODHEAD (2) | H.O. Ojewale">
            <a:extLst>
              <a:ext uri="{FF2B5EF4-FFF2-40B4-BE49-F238E27FC236}">
                <a16:creationId xmlns:a16="http://schemas.microsoft.com/office/drawing/2014/main" id="{3970BC23-2E9F-1FC5-A92F-377A12B675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835" b="4456"/>
          <a:stretch>
            <a:fillRect/>
          </a:stretch>
        </p:blipFill>
        <p:spPr bwMode="auto">
          <a:xfrm>
            <a:off x="1323672" y="3004352"/>
            <a:ext cx="2285290" cy="3183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1110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B238C-AF8A-C6CA-D227-943E46FF78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A3CA41-0775-4BFC-6ED2-7532E1091FD9}"/>
              </a:ext>
            </a:extLst>
          </p:cNvPr>
          <p:cNvSpPr>
            <a:spLocks noGrp="1"/>
          </p:cNvSpPr>
          <p:nvPr>
            <p:ph type="title"/>
          </p:nvPr>
        </p:nvSpPr>
        <p:spPr/>
        <p:txBody>
          <a:bodyPr/>
          <a:lstStyle/>
          <a:p>
            <a:r>
              <a:rPr lang="en-US" sz="3600" b="1" dirty="0"/>
              <a:t>Discussion:</a:t>
            </a:r>
            <a:br>
              <a:rPr lang="en-US" sz="3600" b="1" dirty="0"/>
            </a:br>
            <a:r>
              <a:rPr lang="en-US" sz="3600" b="1" dirty="0"/>
              <a:t>SDABC V7</a:t>
            </a:r>
            <a:endParaRPr lang="en-US" sz="3600" dirty="0"/>
          </a:p>
        </p:txBody>
      </p:sp>
      <p:sp>
        <p:nvSpPr>
          <p:cNvPr id="3" name="Content Placeholder 2">
            <a:extLst>
              <a:ext uri="{FF2B5EF4-FFF2-40B4-BE49-F238E27FC236}">
                <a16:creationId xmlns:a16="http://schemas.microsoft.com/office/drawing/2014/main" id="{4DFE0F43-51D7-4D1C-A741-713FAA3526B1}"/>
              </a:ext>
            </a:extLst>
          </p:cNvPr>
          <p:cNvSpPr>
            <a:spLocks noGrp="1"/>
          </p:cNvSpPr>
          <p:nvPr>
            <p:ph idx="1"/>
          </p:nvPr>
        </p:nvSpPr>
        <p:spPr/>
        <p:txBody>
          <a:bodyPr>
            <a:noAutofit/>
          </a:bodyPr>
          <a:lstStyle/>
          <a:p>
            <a:r>
              <a:rPr lang="en-US" sz="3200" dirty="0"/>
              <a:t>Man’s salvation and the whole plan of redemption are based on the deity of Christ. If Christ is not God in the highest sense and in His own right, our faith is in vain and salvation becomes impossible.  </a:t>
            </a:r>
          </a:p>
        </p:txBody>
      </p:sp>
      <p:pic>
        <p:nvPicPr>
          <p:cNvPr id="11266" name="Picture 2" descr="Fullness Of The Deity – By Tom Durst">
            <a:extLst>
              <a:ext uri="{FF2B5EF4-FFF2-40B4-BE49-F238E27FC236}">
                <a16:creationId xmlns:a16="http://schemas.microsoft.com/office/drawing/2014/main" id="{4646FFB6-3F9E-406D-1FDD-F46678E600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459" y="2895600"/>
            <a:ext cx="3281464" cy="3281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817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5E66F-E7A1-18C1-D79D-DFA6231A49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A21B7-EB69-5940-060E-F501C9A8FE9C}"/>
              </a:ext>
            </a:extLst>
          </p:cNvPr>
          <p:cNvSpPr>
            <a:spLocks noGrp="1"/>
          </p:cNvSpPr>
          <p:nvPr>
            <p:ph type="title"/>
          </p:nvPr>
        </p:nvSpPr>
        <p:spPr/>
        <p:txBody>
          <a:bodyPr/>
          <a:lstStyle/>
          <a:p>
            <a:r>
              <a:rPr lang="en-US" sz="3600" b="1" dirty="0"/>
              <a:t>Discussion:</a:t>
            </a:r>
            <a:br>
              <a:rPr lang="en-US" sz="3600" b="1" dirty="0"/>
            </a:br>
            <a:r>
              <a:rPr lang="en-US" sz="3600" b="1" dirty="0"/>
              <a:t>SDABC V7</a:t>
            </a:r>
            <a:endParaRPr lang="en-US" sz="3600" dirty="0"/>
          </a:p>
        </p:txBody>
      </p:sp>
      <p:sp>
        <p:nvSpPr>
          <p:cNvPr id="3" name="Content Placeholder 2">
            <a:extLst>
              <a:ext uri="{FF2B5EF4-FFF2-40B4-BE49-F238E27FC236}">
                <a16:creationId xmlns:a16="http://schemas.microsoft.com/office/drawing/2014/main" id="{B1FA98D0-86F7-0A05-480F-CB5168EA24EF}"/>
              </a:ext>
            </a:extLst>
          </p:cNvPr>
          <p:cNvSpPr>
            <a:spLocks noGrp="1"/>
          </p:cNvSpPr>
          <p:nvPr>
            <p:ph idx="1"/>
          </p:nvPr>
        </p:nvSpPr>
        <p:spPr>
          <a:xfrm>
            <a:off x="5048655" y="1447800"/>
            <a:ext cx="6702358" cy="4572000"/>
          </a:xfrm>
        </p:spPr>
        <p:txBody>
          <a:bodyPr>
            <a:noAutofit/>
          </a:bodyPr>
          <a:lstStyle/>
          <a:p>
            <a:r>
              <a:rPr lang="en-US" sz="3200" dirty="0"/>
              <a:t>Many of the Jews had seen Jesus in the flesh. It was probably harder for them than for later generations to believe in Christ as divine. Did they not know His supposed father and His mother, and were not some of the family still living? How could this man be God? This stumbling block the author sought to remove. </a:t>
            </a:r>
          </a:p>
        </p:txBody>
      </p:sp>
      <p:pic>
        <p:nvPicPr>
          <p:cNvPr id="12290" name="Picture 2" descr="Biblical Orthodoxy">
            <a:extLst>
              <a:ext uri="{FF2B5EF4-FFF2-40B4-BE49-F238E27FC236}">
                <a16:creationId xmlns:a16="http://schemas.microsoft.com/office/drawing/2014/main" id="{775137BF-2D2F-5736-4F39-5D55F450C9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297" r="1"/>
          <a:stretch>
            <a:fillRect/>
          </a:stretch>
        </p:blipFill>
        <p:spPr bwMode="auto">
          <a:xfrm>
            <a:off x="989820" y="2907953"/>
            <a:ext cx="3254378" cy="3198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8487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CDFEE-9E70-E42A-99B6-9B3A6B97AA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EE6D65-B996-61BA-89AB-1F74956A4BF3}"/>
              </a:ext>
            </a:extLst>
          </p:cNvPr>
          <p:cNvSpPr>
            <a:spLocks noGrp="1"/>
          </p:cNvSpPr>
          <p:nvPr>
            <p:ph type="title"/>
          </p:nvPr>
        </p:nvSpPr>
        <p:spPr/>
        <p:txBody>
          <a:bodyPr/>
          <a:lstStyle/>
          <a:p>
            <a:r>
              <a:rPr lang="en-US" sz="3600" b="1" dirty="0"/>
              <a:t>Discussion:</a:t>
            </a:r>
            <a:br>
              <a:rPr lang="en-US" sz="3600" b="1" dirty="0"/>
            </a:br>
            <a:r>
              <a:rPr lang="en-US" sz="3600" b="1" dirty="0"/>
              <a:t>SDABC V7</a:t>
            </a:r>
            <a:endParaRPr lang="en-US" sz="3600" dirty="0"/>
          </a:p>
        </p:txBody>
      </p:sp>
      <p:sp>
        <p:nvSpPr>
          <p:cNvPr id="3" name="Content Placeholder 2">
            <a:extLst>
              <a:ext uri="{FF2B5EF4-FFF2-40B4-BE49-F238E27FC236}">
                <a16:creationId xmlns:a16="http://schemas.microsoft.com/office/drawing/2014/main" id="{94001184-029F-6858-00E4-88D13A4AB4CB}"/>
              </a:ext>
            </a:extLst>
          </p:cNvPr>
          <p:cNvSpPr>
            <a:spLocks noGrp="1"/>
          </p:cNvSpPr>
          <p:nvPr>
            <p:ph idx="1"/>
          </p:nvPr>
        </p:nvSpPr>
        <p:spPr/>
        <p:txBody>
          <a:bodyPr>
            <a:noAutofit/>
          </a:bodyPr>
          <a:lstStyle/>
          <a:p>
            <a:r>
              <a:rPr lang="en-US" sz="3200" dirty="0"/>
              <a:t>Hence he summons the testimony of Scripture to confirm his position. It would be of little use to present the vital subjects with which Hebrews deals, until this one point was settled and fully accepted.</a:t>
            </a:r>
          </a:p>
        </p:txBody>
      </p:sp>
      <p:pic>
        <p:nvPicPr>
          <p:cNvPr id="13314" name="Picture 2" descr="Learning to Love All Scripture ...">
            <a:extLst>
              <a:ext uri="{FF2B5EF4-FFF2-40B4-BE49-F238E27FC236}">
                <a16:creationId xmlns:a16="http://schemas.microsoft.com/office/drawing/2014/main" id="{6B843E9D-592C-0722-1620-189D08EC49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982" r="19828"/>
          <a:stretch>
            <a:fillRect/>
          </a:stretch>
        </p:blipFill>
        <p:spPr bwMode="auto">
          <a:xfrm>
            <a:off x="903597" y="3251470"/>
            <a:ext cx="3295870" cy="2930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909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A65A4-9ADB-18DC-755B-E385980476E7}"/>
              </a:ext>
            </a:extLst>
          </p:cNvPr>
          <p:cNvSpPr>
            <a:spLocks noGrp="1"/>
          </p:cNvSpPr>
          <p:nvPr>
            <p:ph type="title"/>
          </p:nvPr>
        </p:nvSpPr>
        <p:spPr/>
        <p:txBody>
          <a:bodyPr/>
          <a:lstStyle/>
          <a:p>
            <a:r>
              <a:rPr lang="en-US" sz="4000" b="1" dirty="0"/>
              <a:t>1. What did God do in the beginning?</a:t>
            </a:r>
          </a:p>
        </p:txBody>
      </p:sp>
      <p:sp>
        <p:nvSpPr>
          <p:cNvPr id="3" name="Content Placeholder 2">
            <a:extLst>
              <a:ext uri="{FF2B5EF4-FFF2-40B4-BE49-F238E27FC236}">
                <a16:creationId xmlns:a16="http://schemas.microsoft.com/office/drawing/2014/main" id="{15EB3F31-3024-F10B-6FEE-6D96F169A778}"/>
              </a:ext>
            </a:extLst>
          </p:cNvPr>
          <p:cNvSpPr>
            <a:spLocks noGrp="1"/>
          </p:cNvSpPr>
          <p:nvPr>
            <p:ph sz="half" idx="1"/>
          </p:nvPr>
        </p:nvSpPr>
        <p:spPr/>
        <p:txBody>
          <a:bodyPr>
            <a:normAutofit fontScale="92500"/>
          </a:bodyPr>
          <a:lstStyle/>
          <a:p>
            <a:r>
              <a:rPr lang="en-US" sz="4400" dirty="0"/>
              <a:t>Genesis 1:1</a:t>
            </a:r>
          </a:p>
          <a:p>
            <a:r>
              <a:rPr lang="en-US" sz="4400" dirty="0"/>
              <a:t>In the beginning God created the heaven and the earth.</a:t>
            </a:r>
          </a:p>
        </p:txBody>
      </p:sp>
      <p:pic>
        <p:nvPicPr>
          <p:cNvPr id="1026" name="Picture 2" descr="In the Beginning” (Genesis) – Bracknell ...">
            <a:extLst>
              <a:ext uri="{FF2B5EF4-FFF2-40B4-BE49-F238E27FC236}">
                <a16:creationId xmlns:a16="http://schemas.microsoft.com/office/drawing/2014/main" id="{660A035E-4D63-5DBF-23BA-3F728DD7719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5271"/>
          <a:stretch>
            <a:fillRect/>
          </a:stretch>
        </p:blipFill>
        <p:spPr bwMode="auto">
          <a:xfrm>
            <a:off x="6467913" y="2603500"/>
            <a:ext cx="5192786" cy="3416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6778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57FF4-DBD8-4A0B-5E62-81D6E10852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B3DC31-1E28-3803-206C-9355A289FAAB}"/>
              </a:ext>
            </a:extLst>
          </p:cNvPr>
          <p:cNvSpPr>
            <a:spLocks noGrp="1"/>
          </p:cNvSpPr>
          <p:nvPr>
            <p:ph type="title"/>
          </p:nvPr>
        </p:nvSpPr>
        <p:spPr/>
        <p:txBody>
          <a:bodyPr/>
          <a:lstStyle/>
          <a:p>
            <a:r>
              <a:rPr lang="en-US" sz="3600" b="1" dirty="0"/>
              <a:t>Discussion:</a:t>
            </a:r>
            <a:br>
              <a:rPr lang="en-US" sz="3600" b="1" dirty="0"/>
            </a:br>
            <a:r>
              <a:rPr lang="en-US" sz="3600" b="1" dirty="0"/>
              <a:t>SDABC V7</a:t>
            </a:r>
            <a:endParaRPr lang="en-US" sz="3600" dirty="0"/>
          </a:p>
        </p:txBody>
      </p:sp>
      <p:sp>
        <p:nvSpPr>
          <p:cNvPr id="3" name="Content Placeholder 2">
            <a:extLst>
              <a:ext uri="{FF2B5EF4-FFF2-40B4-BE49-F238E27FC236}">
                <a16:creationId xmlns:a16="http://schemas.microsoft.com/office/drawing/2014/main" id="{6B3C6CC4-D2D1-C4C3-0BF1-5CC2CECF7B5F}"/>
              </a:ext>
            </a:extLst>
          </p:cNvPr>
          <p:cNvSpPr>
            <a:spLocks noGrp="1"/>
          </p:cNvSpPr>
          <p:nvPr>
            <p:ph idx="1"/>
          </p:nvPr>
        </p:nvSpPr>
        <p:spPr>
          <a:xfrm>
            <a:off x="5379396" y="1447800"/>
            <a:ext cx="6235430" cy="4572000"/>
          </a:xfrm>
        </p:spPr>
        <p:txBody>
          <a:bodyPr>
            <a:noAutofit/>
          </a:bodyPr>
          <a:lstStyle/>
          <a:p>
            <a:r>
              <a:rPr lang="en-US" sz="3200" dirty="0"/>
              <a:t>As we consider the history of the church since the days of the apostles, we see the need of emphasis on the deity of Christ. Many there are today who revere Christ and in their own way esteem Him highly, who nevertheless refuse to give Him the place that is rightly His. </a:t>
            </a:r>
          </a:p>
        </p:txBody>
      </p:sp>
      <p:pic>
        <p:nvPicPr>
          <p:cNvPr id="14338" name="Picture 2" descr="Monday: The Deity of Christ | Sabbath ...">
            <a:extLst>
              <a:ext uri="{FF2B5EF4-FFF2-40B4-BE49-F238E27FC236}">
                <a16:creationId xmlns:a16="http://schemas.microsoft.com/office/drawing/2014/main" id="{9F29EC80-37E9-863B-3B30-055BB468A9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797" r="11137" b="6179"/>
          <a:stretch>
            <a:fillRect/>
          </a:stretch>
        </p:blipFill>
        <p:spPr bwMode="auto">
          <a:xfrm>
            <a:off x="1073027" y="2895600"/>
            <a:ext cx="2957009" cy="3294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530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33441-06BE-4BAA-4C28-8E0230CB9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424B13-FF72-FFCD-9A84-E2F1F1C92193}"/>
              </a:ext>
            </a:extLst>
          </p:cNvPr>
          <p:cNvSpPr>
            <a:spLocks noGrp="1"/>
          </p:cNvSpPr>
          <p:nvPr>
            <p:ph type="title"/>
          </p:nvPr>
        </p:nvSpPr>
        <p:spPr/>
        <p:txBody>
          <a:bodyPr/>
          <a:lstStyle/>
          <a:p>
            <a:r>
              <a:rPr lang="en-US" sz="3600" b="1" dirty="0"/>
              <a:t>Discussion:</a:t>
            </a:r>
            <a:br>
              <a:rPr lang="en-US" sz="3600" b="1" dirty="0"/>
            </a:br>
            <a:r>
              <a:rPr lang="en-US" sz="3600" b="1" dirty="0"/>
              <a:t>SDABC V7</a:t>
            </a:r>
            <a:endParaRPr lang="en-US" sz="3600" dirty="0"/>
          </a:p>
        </p:txBody>
      </p:sp>
      <p:sp>
        <p:nvSpPr>
          <p:cNvPr id="3" name="Content Placeholder 2">
            <a:extLst>
              <a:ext uri="{FF2B5EF4-FFF2-40B4-BE49-F238E27FC236}">
                <a16:creationId xmlns:a16="http://schemas.microsoft.com/office/drawing/2014/main" id="{23659979-8C6B-B815-767C-88BEA5900722}"/>
              </a:ext>
            </a:extLst>
          </p:cNvPr>
          <p:cNvSpPr>
            <a:spLocks noGrp="1"/>
          </p:cNvSpPr>
          <p:nvPr>
            <p:ph idx="1"/>
          </p:nvPr>
        </p:nvSpPr>
        <p:spPr>
          <a:xfrm>
            <a:off x="5544766" y="1447800"/>
            <a:ext cx="5430239" cy="4572000"/>
          </a:xfrm>
        </p:spPr>
        <p:txBody>
          <a:bodyPr>
            <a:noAutofit/>
          </a:bodyPr>
          <a:lstStyle/>
          <a:p>
            <a:r>
              <a:rPr lang="en-US" sz="3200" dirty="0"/>
              <a:t>They fail to understand that the deity of Christ is the central fact in the plan of redemption, and that there is “none other name under heaven given among men,” whereby we may be saved (Acts 4:12).</a:t>
            </a:r>
          </a:p>
        </p:txBody>
      </p:sp>
      <p:pic>
        <p:nvPicPr>
          <p:cNvPr id="15362" name="Picture 2" descr="The Deity of Christ - Perfect MAN Eternal SON (25)">
            <a:extLst>
              <a:ext uri="{FF2B5EF4-FFF2-40B4-BE49-F238E27FC236}">
                <a16:creationId xmlns:a16="http://schemas.microsoft.com/office/drawing/2014/main" id="{905FAC02-D32F-4350-146A-EC9E93B1F4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713" y="3005846"/>
            <a:ext cx="3884985" cy="2913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4990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16082-CD0E-2A8B-C6D8-A627C3B3A9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DB34DA-5E81-0765-3FA0-37726FE4ADBD}"/>
              </a:ext>
            </a:extLst>
          </p:cNvPr>
          <p:cNvSpPr>
            <a:spLocks noGrp="1"/>
          </p:cNvSpPr>
          <p:nvPr>
            <p:ph type="title"/>
          </p:nvPr>
        </p:nvSpPr>
        <p:spPr>
          <a:xfrm>
            <a:off x="1124396" y="731180"/>
            <a:ext cx="9717179" cy="951899"/>
          </a:xfrm>
        </p:spPr>
        <p:txBody>
          <a:bodyPr/>
          <a:lstStyle/>
          <a:p>
            <a:r>
              <a:rPr lang="en-US" b="1" dirty="0"/>
              <a:t>8. Then how should He be regarded by all creatures?  </a:t>
            </a:r>
            <a:endParaRPr lang="en-US" sz="4000" b="1" dirty="0"/>
          </a:p>
        </p:txBody>
      </p:sp>
      <p:sp>
        <p:nvSpPr>
          <p:cNvPr id="3" name="Content Placeholder 2">
            <a:extLst>
              <a:ext uri="{FF2B5EF4-FFF2-40B4-BE49-F238E27FC236}">
                <a16:creationId xmlns:a16="http://schemas.microsoft.com/office/drawing/2014/main" id="{7736CBA8-FE61-A460-353B-FCE3E4701019}"/>
              </a:ext>
            </a:extLst>
          </p:cNvPr>
          <p:cNvSpPr>
            <a:spLocks noGrp="1"/>
          </p:cNvSpPr>
          <p:nvPr>
            <p:ph sz="half" idx="1"/>
          </p:nvPr>
        </p:nvSpPr>
        <p:spPr>
          <a:xfrm>
            <a:off x="1154953" y="2340529"/>
            <a:ext cx="4828033" cy="3679272"/>
          </a:xfrm>
        </p:spPr>
        <p:txBody>
          <a:bodyPr>
            <a:noAutofit/>
          </a:bodyPr>
          <a:lstStyle/>
          <a:p>
            <a:r>
              <a:rPr lang="en-US" sz="3200" dirty="0"/>
              <a:t>Hebrews 1:6</a:t>
            </a:r>
          </a:p>
          <a:p>
            <a:r>
              <a:rPr lang="en-US" sz="3200" dirty="0"/>
              <a:t>And again, when he bringeth in the </a:t>
            </a:r>
            <a:r>
              <a:rPr lang="en-US" sz="3200" dirty="0" err="1"/>
              <a:t>firstbegotten</a:t>
            </a:r>
            <a:r>
              <a:rPr lang="en-US" sz="3200" dirty="0"/>
              <a:t> into the world, he saith, And let all the angels of God worship him.</a:t>
            </a:r>
          </a:p>
        </p:txBody>
      </p:sp>
      <p:pic>
        <p:nvPicPr>
          <p:cNvPr id="16386" name="Picture 2" descr="PaulsCorner-VerseQuest on X: &quot;The Role of Angels in Worship: Insights from  Heaven Throughout the Bible, angels are depicted as perpetual worshipers of  God, continuously exalting His holiness, power, and glory. Their role">
            <a:extLst>
              <a:ext uri="{FF2B5EF4-FFF2-40B4-BE49-F238E27FC236}">
                <a16:creationId xmlns:a16="http://schemas.microsoft.com/office/drawing/2014/main" id="{05461C6C-1685-FBE1-D4E9-A7AD470068A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40815" y="2457482"/>
            <a:ext cx="3669338" cy="3669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682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076D1-A01F-90DE-99E2-2C40378529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7BF109-3848-7C8E-4B74-7016F17BFFCB}"/>
              </a:ext>
            </a:extLst>
          </p:cNvPr>
          <p:cNvSpPr>
            <a:spLocks noGrp="1"/>
          </p:cNvSpPr>
          <p:nvPr>
            <p:ph type="title"/>
          </p:nvPr>
        </p:nvSpPr>
        <p:spPr>
          <a:xfrm>
            <a:off x="1124396" y="731180"/>
            <a:ext cx="9717179" cy="951899"/>
          </a:xfrm>
        </p:spPr>
        <p:txBody>
          <a:bodyPr/>
          <a:lstStyle/>
          <a:p>
            <a:r>
              <a:rPr lang="en-US" b="1" dirty="0"/>
              <a:t>9. In what condition was the earth when it was first spoken into existence?</a:t>
            </a:r>
            <a:endParaRPr lang="en-US" sz="4000" b="1" dirty="0"/>
          </a:p>
        </p:txBody>
      </p:sp>
      <p:sp>
        <p:nvSpPr>
          <p:cNvPr id="3" name="Content Placeholder 2">
            <a:extLst>
              <a:ext uri="{FF2B5EF4-FFF2-40B4-BE49-F238E27FC236}">
                <a16:creationId xmlns:a16="http://schemas.microsoft.com/office/drawing/2014/main" id="{DF8C19CF-3871-9892-64F6-7A4D2903C8E9}"/>
              </a:ext>
            </a:extLst>
          </p:cNvPr>
          <p:cNvSpPr>
            <a:spLocks noGrp="1"/>
          </p:cNvSpPr>
          <p:nvPr>
            <p:ph sz="half" idx="1"/>
          </p:nvPr>
        </p:nvSpPr>
        <p:spPr>
          <a:xfrm>
            <a:off x="1154953" y="2340529"/>
            <a:ext cx="5936511" cy="3679272"/>
          </a:xfrm>
        </p:spPr>
        <p:txBody>
          <a:bodyPr>
            <a:noAutofit/>
          </a:bodyPr>
          <a:lstStyle/>
          <a:p>
            <a:r>
              <a:rPr lang="en-US" sz="3200" dirty="0"/>
              <a:t>Genesis 1:2</a:t>
            </a:r>
          </a:p>
          <a:p>
            <a:r>
              <a:rPr lang="en-US" sz="3200" dirty="0"/>
              <a:t>And the earth was without form, and void; and darkness was upon the face of the deep. And the Spirit of God moved upon the face of the waters.</a:t>
            </a:r>
          </a:p>
        </p:txBody>
      </p:sp>
      <p:pic>
        <p:nvPicPr>
          <p:cNvPr id="17410" name="Picture 2" descr="Acts 29 Review: And the earth was ...">
            <a:extLst>
              <a:ext uri="{FF2B5EF4-FFF2-40B4-BE49-F238E27FC236}">
                <a16:creationId xmlns:a16="http://schemas.microsoft.com/office/drawing/2014/main" id="{64E53D31-0FD4-05CC-5BBB-835BA708F2B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881" t="4965" r="1202"/>
          <a:stretch>
            <a:fillRect/>
          </a:stretch>
        </p:blipFill>
        <p:spPr bwMode="auto">
          <a:xfrm>
            <a:off x="7305473" y="2340529"/>
            <a:ext cx="4056435" cy="356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3642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829CC-BF43-EAB4-3451-622F732BC7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7B7F59-E5BD-6A81-76E3-26264A2C20E1}"/>
              </a:ext>
            </a:extLst>
          </p:cNvPr>
          <p:cNvSpPr>
            <a:spLocks noGrp="1"/>
          </p:cNvSpPr>
          <p:nvPr>
            <p:ph type="title"/>
          </p:nvPr>
        </p:nvSpPr>
        <p:spPr>
          <a:xfrm>
            <a:off x="1124396" y="731180"/>
            <a:ext cx="9717179" cy="951899"/>
          </a:xfrm>
        </p:spPr>
        <p:txBody>
          <a:bodyPr/>
          <a:lstStyle/>
          <a:p>
            <a:r>
              <a:rPr lang="en-US" b="1" dirty="0"/>
              <a:t>10. After the creation of the substance of the earth, what was the first thing done?</a:t>
            </a:r>
            <a:endParaRPr lang="en-US" sz="4000" b="1" dirty="0"/>
          </a:p>
        </p:txBody>
      </p:sp>
      <p:sp>
        <p:nvSpPr>
          <p:cNvPr id="3" name="Content Placeholder 2">
            <a:extLst>
              <a:ext uri="{FF2B5EF4-FFF2-40B4-BE49-F238E27FC236}">
                <a16:creationId xmlns:a16="http://schemas.microsoft.com/office/drawing/2014/main" id="{66E178CB-9D2D-7BEB-C454-AE8A320EFB34}"/>
              </a:ext>
            </a:extLst>
          </p:cNvPr>
          <p:cNvSpPr>
            <a:spLocks noGrp="1"/>
          </p:cNvSpPr>
          <p:nvPr>
            <p:ph sz="half" idx="1"/>
          </p:nvPr>
        </p:nvSpPr>
        <p:spPr>
          <a:xfrm>
            <a:off x="1154954" y="2340529"/>
            <a:ext cx="4866468" cy="3679272"/>
          </a:xfrm>
        </p:spPr>
        <p:txBody>
          <a:bodyPr>
            <a:noAutofit/>
          </a:bodyPr>
          <a:lstStyle/>
          <a:p>
            <a:r>
              <a:rPr lang="en-US" sz="4000" dirty="0"/>
              <a:t>Genesis 1:3</a:t>
            </a:r>
          </a:p>
          <a:p>
            <a:r>
              <a:rPr lang="en-US" sz="4000" dirty="0"/>
              <a:t>And God said, Let there be light: and there was light.</a:t>
            </a:r>
          </a:p>
        </p:txBody>
      </p:sp>
      <p:pic>
        <p:nvPicPr>
          <p:cNvPr id="18434" name="Picture 2" descr="Day 1: Let There Be Light! — The ...">
            <a:extLst>
              <a:ext uri="{FF2B5EF4-FFF2-40B4-BE49-F238E27FC236}">
                <a16:creationId xmlns:a16="http://schemas.microsoft.com/office/drawing/2014/main" id="{8684760B-6B9A-E6BF-0BD6-FB826AD2B87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496" r="14363"/>
          <a:stretch>
            <a:fillRect/>
          </a:stretch>
        </p:blipFill>
        <p:spPr bwMode="auto">
          <a:xfrm>
            <a:off x="6731541" y="2542674"/>
            <a:ext cx="4630368" cy="3274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6917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F1428-D066-3629-00E1-1265B5D7A0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E35084-8878-640F-AEE8-DEAD9CEEA54D}"/>
              </a:ext>
            </a:extLst>
          </p:cNvPr>
          <p:cNvSpPr>
            <a:spLocks noGrp="1"/>
          </p:cNvSpPr>
          <p:nvPr>
            <p:ph type="title"/>
          </p:nvPr>
        </p:nvSpPr>
        <p:spPr/>
        <p:txBody>
          <a:bodyPr/>
          <a:lstStyle/>
          <a:p>
            <a:r>
              <a:rPr lang="en-US" sz="3600" b="1" dirty="0"/>
              <a:t>Discussion:</a:t>
            </a:r>
            <a:endParaRPr lang="en-US" sz="3600" dirty="0"/>
          </a:p>
        </p:txBody>
      </p:sp>
      <p:sp>
        <p:nvSpPr>
          <p:cNvPr id="3" name="Content Placeholder 2">
            <a:extLst>
              <a:ext uri="{FF2B5EF4-FFF2-40B4-BE49-F238E27FC236}">
                <a16:creationId xmlns:a16="http://schemas.microsoft.com/office/drawing/2014/main" id="{E5046ED4-6D86-D3D2-8594-9DD7E5BBBC56}"/>
              </a:ext>
            </a:extLst>
          </p:cNvPr>
          <p:cNvSpPr>
            <a:spLocks noGrp="1"/>
          </p:cNvSpPr>
          <p:nvPr>
            <p:ph idx="1"/>
          </p:nvPr>
        </p:nvSpPr>
        <p:spPr>
          <a:xfrm>
            <a:off x="5332576" y="1447800"/>
            <a:ext cx="6149711" cy="4572000"/>
          </a:xfrm>
        </p:spPr>
        <p:txBody>
          <a:bodyPr>
            <a:noAutofit/>
          </a:bodyPr>
          <a:lstStyle/>
          <a:p>
            <a:r>
              <a:rPr lang="en-US" sz="2800" dirty="0"/>
              <a:t>God first created </a:t>
            </a:r>
            <a:r>
              <a:rPr lang="en-US" sz="2800" b="1" dirty="0"/>
              <a:t>LIGHT</a:t>
            </a:r>
            <a:r>
              <a:rPr lang="en-US" sz="2800" dirty="0"/>
              <a:t>…</a:t>
            </a:r>
          </a:p>
          <a:p>
            <a:pPr marL="0" indent="0">
              <a:buNone/>
            </a:pPr>
            <a:r>
              <a:rPr lang="en-US" sz="2800" dirty="0"/>
              <a:t>And light underpins our physical universe!</a:t>
            </a:r>
          </a:p>
          <a:p>
            <a:r>
              <a:rPr lang="en-US" sz="2800" dirty="0"/>
              <a:t>The speed of light, </a:t>
            </a:r>
            <a:r>
              <a:rPr lang="en-US" sz="2800" b="1" dirty="0"/>
              <a:t>c</a:t>
            </a:r>
            <a:r>
              <a:rPr lang="en-US" sz="2800" dirty="0"/>
              <a:t>, isn't just about "light" as we experience it (visible electromagnetic waves).  </a:t>
            </a:r>
          </a:p>
          <a:p>
            <a:r>
              <a:rPr lang="en-US" sz="2800" dirty="0"/>
              <a:t>It’s a </a:t>
            </a:r>
            <a:r>
              <a:rPr lang="en-US" sz="2800" b="1" dirty="0"/>
              <a:t>fundamental constant</a:t>
            </a:r>
            <a:r>
              <a:rPr lang="en-US" sz="2800" dirty="0"/>
              <a:t> that appears across the laws of physics—it's woven into the structure of reality itself.</a:t>
            </a:r>
          </a:p>
        </p:txBody>
      </p:sp>
      <p:pic>
        <p:nvPicPr>
          <p:cNvPr id="1028" name="Picture 4" descr="Genesis 1:2-13 “First Three Days of ...">
            <a:extLst>
              <a:ext uri="{FF2B5EF4-FFF2-40B4-BE49-F238E27FC236}">
                <a16:creationId xmlns:a16="http://schemas.microsoft.com/office/drawing/2014/main" id="{D5F5A936-68C0-897C-6726-B6EAD6BECA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674" y="3429000"/>
            <a:ext cx="3261449" cy="2442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839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CCF05-05B4-22BA-A2BE-FE2C5287DD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ED6235-6362-21FA-66B9-37F8F81C3A20}"/>
              </a:ext>
            </a:extLst>
          </p:cNvPr>
          <p:cNvSpPr>
            <a:spLocks noGrp="1"/>
          </p:cNvSpPr>
          <p:nvPr>
            <p:ph type="title"/>
          </p:nvPr>
        </p:nvSpPr>
        <p:spPr/>
        <p:txBody>
          <a:bodyPr/>
          <a:lstStyle/>
          <a:p>
            <a:r>
              <a:rPr lang="en-US" sz="3600" b="1" dirty="0"/>
              <a:t>Discussion:</a:t>
            </a:r>
            <a:endParaRPr lang="en-US" sz="3600" dirty="0"/>
          </a:p>
        </p:txBody>
      </p:sp>
      <p:sp>
        <p:nvSpPr>
          <p:cNvPr id="3" name="Content Placeholder 2">
            <a:extLst>
              <a:ext uri="{FF2B5EF4-FFF2-40B4-BE49-F238E27FC236}">
                <a16:creationId xmlns:a16="http://schemas.microsoft.com/office/drawing/2014/main" id="{DFFC53B7-DD52-A092-58CB-A37602AEB852}"/>
              </a:ext>
            </a:extLst>
          </p:cNvPr>
          <p:cNvSpPr>
            <a:spLocks noGrp="1"/>
          </p:cNvSpPr>
          <p:nvPr>
            <p:ph idx="1"/>
          </p:nvPr>
        </p:nvSpPr>
        <p:spPr>
          <a:xfrm>
            <a:off x="5332576" y="1447800"/>
            <a:ext cx="6149711" cy="4572000"/>
          </a:xfrm>
        </p:spPr>
        <p:txBody>
          <a:bodyPr>
            <a:noAutofit/>
          </a:bodyPr>
          <a:lstStyle/>
          <a:p>
            <a:r>
              <a:rPr lang="en-US" sz="3200" b="1" dirty="0"/>
              <a:t>E = mc</a:t>
            </a:r>
            <a:r>
              <a:rPr lang="en-US" sz="3200" b="1" baseline="30000" dirty="0"/>
              <a:t>2</a:t>
            </a:r>
            <a:r>
              <a:rPr lang="en-US" sz="3200" b="1" dirty="0"/>
              <a:t>:  </a:t>
            </a:r>
            <a:r>
              <a:rPr lang="en-US" sz="3200" dirty="0"/>
              <a:t>Shows how mass and energy are interchangeable, with </a:t>
            </a:r>
            <a:r>
              <a:rPr lang="en-US" sz="3200" b="1" dirty="0"/>
              <a:t>c²</a:t>
            </a:r>
            <a:r>
              <a:rPr lang="en-US" sz="3200" dirty="0"/>
              <a:t> (speed of light squared) being the conversion factor.</a:t>
            </a:r>
          </a:p>
          <a:p>
            <a:r>
              <a:rPr lang="en-US" sz="3200" b="1" dirty="0"/>
              <a:t>Special Relativity: </a:t>
            </a:r>
            <a:r>
              <a:rPr lang="en-US" sz="3200" dirty="0"/>
              <a:t>The speed of light sets the maximum possible speed for information, matter, and causality.</a:t>
            </a:r>
          </a:p>
        </p:txBody>
      </p:sp>
      <p:pic>
        <p:nvPicPr>
          <p:cNvPr id="2051" name="Picture 3" descr="Creation of Light and the Heavenly Host ...">
            <a:extLst>
              <a:ext uri="{FF2B5EF4-FFF2-40B4-BE49-F238E27FC236}">
                <a16:creationId xmlns:a16="http://schemas.microsoft.com/office/drawing/2014/main" id="{53C6A593-1B71-FD20-FF45-DA6ADC3C7C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451" r="13246"/>
          <a:stretch>
            <a:fillRect/>
          </a:stretch>
        </p:blipFill>
        <p:spPr bwMode="auto">
          <a:xfrm>
            <a:off x="1147411" y="3206651"/>
            <a:ext cx="2800701" cy="2749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56462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57AB7-1472-C113-1EB6-13933FA35A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7197AF-3CD6-F50B-0A54-66AF353A2083}"/>
              </a:ext>
            </a:extLst>
          </p:cNvPr>
          <p:cNvSpPr>
            <a:spLocks noGrp="1"/>
          </p:cNvSpPr>
          <p:nvPr>
            <p:ph type="title"/>
          </p:nvPr>
        </p:nvSpPr>
        <p:spPr/>
        <p:txBody>
          <a:bodyPr/>
          <a:lstStyle/>
          <a:p>
            <a:r>
              <a:rPr lang="en-US" sz="3600" b="1" dirty="0"/>
              <a:t>Discussion:</a:t>
            </a:r>
            <a:endParaRPr lang="en-US" sz="3600" dirty="0"/>
          </a:p>
        </p:txBody>
      </p:sp>
      <p:sp>
        <p:nvSpPr>
          <p:cNvPr id="3" name="Content Placeholder 2">
            <a:extLst>
              <a:ext uri="{FF2B5EF4-FFF2-40B4-BE49-F238E27FC236}">
                <a16:creationId xmlns:a16="http://schemas.microsoft.com/office/drawing/2014/main" id="{65F7E63C-068C-1B9C-323F-323AF1EF25FF}"/>
              </a:ext>
            </a:extLst>
          </p:cNvPr>
          <p:cNvSpPr>
            <a:spLocks noGrp="1"/>
          </p:cNvSpPr>
          <p:nvPr>
            <p:ph idx="1"/>
          </p:nvPr>
        </p:nvSpPr>
        <p:spPr>
          <a:xfrm>
            <a:off x="5332576" y="1447800"/>
            <a:ext cx="6149711" cy="4572000"/>
          </a:xfrm>
        </p:spPr>
        <p:txBody>
          <a:bodyPr>
            <a:noAutofit/>
          </a:bodyPr>
          <a:lstStyle/>
          <a:p>
            <a:r>
              <a:rPr lang="en-US" sz="3600" b="1" dirty="0"/>
              <a:t>Space-Time Geometry: </a:t>
            </a:r>
            <a:r>
              <a:rPr lang="en-US" sz="3600" dirty="0"/>
              <a:t>The structure of space and time depends on </a:t>
            </a:r>
            <a:r>
              <a:rPr lang="en-US" sz="3600" b="1" dirty="0"/>
              <a:t>c</a:t>
            </a:r>
            <a:r>
              <a:rPr lang="en-US" sz="3600" dirty="0"/>
              <a:t>—it's not just a number for photons, but a measure that shapes how space and time relate.</a:t>
            </a:r>
          </a:p>
        </p:txBody>
      </p:sp>
      <p:pic>
        <p:nvPicPr>
          <p:cNvPr id="3074" name="Picture 2" descr="The Day Light Arrived">
            <a:extLst>
              <a:ext uri="{FF2B5EF4-FFF2-40B4-BE49-F238E27FC236}">
                <a16:creationId xmlns:a16="http://schemas.microsoft.com/office/drawing/2014/main" id="{E14A5DC6-4C78-60F3-2327-DE97CD3C94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441" r="24222"/>
          <a:stretch>
            <a:fillRect/>
          </a:stretch>
        </p:blipFill>
        <p:spPr bwMode="auto">
          <a:xfrm>
            <a:off x="1115960" y="2895600"/>
            <a:ext cx="2984706" cy="3193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02383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5C35-A944-F4AD-309A-35EA611D57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B91F96-980D-A83E-6F6A-4CA89E7AED16}"/>
              </a:ext>
            </a:extLst>
          </p:cNvPr>
          <p:cNvSpPr>
            <a:spLocks noGrp="1"/>
          </p:cNvSpPr>
          <p:nvPr>
            <p:ph type="title"/>
          </p:nvPr>
        </p:nvSpPr>
        <p:spPr/>
        <p:txBody>
          <a:bodyPr/>
          <a:lstStyle/>
          <a:p>
            <a:r>
              <a:rPr lang="en-US" sz="3600" b="1" dirty="0"/>
              <a:t>Discussion:</a:t>
            </a:r>
            <a:endParaRPr lang="en-US" sz="3600" dirty="0"/>
          </a:p>
        </p:txBody>
      </p:sp>
      <p:sp>
        <p:nvSpPr>
          <p:cNvPr id="3" name="Content Placeholder 2">
            <a:extLst>
              <a:ext uri="{FF2B5EF4-FFF2-40B4-BE49-F238E27FC236}">
                <a16:creationId xmlns:a16="http://schemas.microsoft.com/office/drawing/2014/main" id="{CF603964-5BC5-F672-96C7-3DDA92F71C6C}"/>
              </a:ext>
            </a:extLst>
          </p:cNvPr>
          <p:cNvSpPr>
            <a:spLocks noGrp="1"/>
          </p:cNvSpPr>
          <p:nvPr>
            <p:ph idx="1"/>
          </p:nvPr>
        </p:nvSpPr>
        <p:spPr>
          <a:xfrm>
            <a:off x="5332576" y="1447800"/>
            <a:ext cx="6149711" cy="4572000"/>
          </a:xfrm>
        </p:spPr>
        <p:txBody>
          <a:bodyPr>
            <a:noAutofit/>
          </a:bodyPr>
          <a:lstStyle/>
          <a:p>
            <a:r>
              <a:rPr lang="en-US" sz="3600" dirty="0"/>
              <a:t>At the quantum level, </a:t>
            </a:r>
            <a:r>
              <a:rPr lang="en-US" sz="3600" i="1" dirty="0"/>
              <a:t>light</a:t>
            </a:r>
            <a:r>
              <a:rPr lang="en-US" sz="3600" dirty="0"/>
              <a:t> consists of photons—massless particles that always travel at </a:t>
            </a:r>
            <a:r>
              <a:rPr lang="en-US" sz="3600" b="1" dirty="0"/>
              <a:t>c</a:t>
            </a:r>
            <a:r>
              <a:rPr lang="en-US" sz="3600" dirty="0"/>
              <a:t> in a vacuum.  But the deeper significance is that:  </a:t>
            </a:r>
          </a:p>
        </p:txBody>
      </p:sp>
      <p:pic>
        <p:nvPicPr>
          <p:cNvPr id="4100" name="Picture 4" descr="The Creation of Light - The Meaningful ...">
            <a:extLst>
              <a:ext uri="{FF2B5EF4-FFF2-40B4-BE49-F238E27FC236}">
                <a16:creationId xmlns:a16="http://schemas.microsoft.com/office/drawing/2014/main" id="{4D378E1B-F37B-BF9B-8D73-01A295A921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751" r="26317"/>
          <a:stretch>
            <a:fillRect/>
          </a:stretch>
        </p:blipFill>
        <p:spPr bwMode="auto">
          <a:xfrm>
            <a:off x="1154953" y="2963321"/>
            <a:ext cx="3028848" cy="3129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072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E7D69-649C-0769-0036-89B02D125F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8873C7-A407-4F9A-9F48-1F9B434C8BB2}"/>
              </a:ext>
            </a:extLst>
          </p:cNvPr>
          <p:cNvSpPr>
            <a:spLocks noGrp="1"/>
          </p:cNvSpPr>
          <p:nvPr>
            <p:ph type="title"/>
          </p:nvPr>
        </p:nvSpPr>
        <p:spPr/>
        <p:txBody>
          <a:bodyPr/>
          <a:lstStyle/>
          <a:p>
            <a:r>
              <a:rPr lang="en-US" sz="3600" b="1" dirty="0"/>
              <a:t>Discussion:</a:t>
            </a:r>
            <a:endParaRPr lang="en-US" sz="3600" dirty="0"/>
          </a:p>
        </p:txBody>
      </p:sp>
      <p:sp>
        <p:nvSpPr>
          <p:cNvPr id="3" name="Content Placeholder 2">
            <a:extLst>
              <a:ext uri="{FF2B5EF4-FFF2-40B4-BE49-F238E27FC236}">
                <a16:creationId xmlns:a16="http://schemas.microsoft.com/office/drawing/2014/main" id="{30F206D3-B801-990F-246E-B45F5F652C28}"/>
              </a:ext>
            </a:extLst>
          </p:cNvPr>
          <p:cNvSpPr>
            <a:spLocks noGrp="1"/>
          </p:cNvSpPr>
          <p:nvPr>
            <p:ph idx="1"/>
          </p:nvPr>
        </p:nvSpPr>
        <p:spPr>
          <a:xfrm>
            <a:off x="5332576" y="1447800"/>
            <a:ext cx="6149711" cy="4572000"/>
          </a:xfrm>
        </p:spPr>
        <p:txBody>
          <a:bodyPr>
            <a:noAutofit/>
          </a:bodyPr>
          <a:lstStyle/>
          <a:p>
            <a:r>
              <a:rPr lang="en-US" sz="3200" dirty="0"/>
              <a:t>Light represents the exchange of energy, the propagation of information, and even how we perceive time and space.</a:t>
            </a:r>
          </a:p>
          <a:p>
            <a:r>
              <a:rPr lang="en-US" sz="3200" dirty="0"/>
              <a:t>Other massless fields (like gravitational waves) also propagate at </a:t>
            </a:r>
            <a:r>
              <a:rPr lang="en-US" sz="3200" b="1" dirty="0"/>
              <a:t>c</a:t>
            </a:r>
            <a:r>
              <a:rPr lang="en-US" sz="3200" dirty="0"/>
              <a:t>, showing it's not limited to "visible light."</a:t>
            </a:r>
          </a:p>
        </p:txBody>
      </p:sp>
      <p:pic>
        <p:nvPicPr>
          <p:cNvPr id="5123" name="Picture 3" descr="Out of the Ordinary: God Created the Universe">
            <a:extLst>
              <a:ext uri="{FF2B5EF4-FFF2-40B4-BE49-F238E27FC236}">
                <a16:creationId xmlns:a16="http://schemas.microsoft.com/office/drawing/2014/main" id="{6B27FCD0-83B6-012B-617E-679FA121E5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345" r="16621"/>
          <a:stretch>
            <a:fillRect/>
          </a:stretch>
        </p:blipFill>
        <p:spPr bwMode="auto">
          <a:xfrm>
            <a:off x="1201297" y="2956579"/>
            <a:ext cx="2700470" cy="3063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187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3CB33-2D99-D2F2-7963-D1C1D23B70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DD0512-D3BF-BD5E-725E-DDE0720DE4E9}"/>
              </a:ext>
            </a:extLst>
          </p:cNvPr>
          <p:cNvSpPr>
            <a:spLocks noGrp="1"/>
          </p:cNvSpPr>
          <p:nvPr>
            <p:ph type="title"/>
          </p:nvPr>
        </p:nvSpPr>
        <p:spPr>
          <a:xfrm>
            <a:off x="1154953" y="721453"/>
            <a:ext cx="8825659" cy="951899"/>
          </a:xfrm>
        </p:spPr>
        <p:txBody>
          <a:bodyPr/>
          <a:lstStyle/>
          <a:p>
            <a:r>
              <a:rPr lang="en-US" sz="4000" b="1" dirty="0"/>
              <a:t>2. By what means was this accomplished?</a:t>
            </a:r>
          </a:p>
        </p:txBody>
      </p:sp>
      <p:sp>
        <p:nvSpPr>
          <p:cNvPr id="3" name="Content Placeholder 2">
            <a:extLst>
              <a:ext uri="{FF2B5EF4-FFF2-40B4-BE49-F238E27FC236}">
                <a16:creationId xmlns:a16="http://schemas.microsoft.com/office/drawing/2014/main" id="{3D776C58-546A-83DF-C4D0-B97038FB39C9}"/>
              </a:ext>
            </a:extLst>
          </p:cNvPr>
          <p:cNvSpPr>
            <a:spLocks noGrp="1"/>
          </p:cNvSpPr>
          <p:nvPr>
            <p:ph sz="half" idx="1"/>
          </p:nvPr>
        </p:nvSpPr>
        <p:spPr/>
        <p:txBody>
          <a:bodyPr>
            <a:noAutofit/>
          </a:bodyPr>
          <a:lstStyle/>
          <a:p>
            <a:r>
              <a:rPr lang="en-US" sz="3200" dirty="0"/>
              <a:t>Psalm 33:6, 9</a:t>
            </a:r>
          </a:p>
          <a:p>
            <a:r>
              <a:rPr lang="en-US" sz="3200" dirty="0"/>
              <a:t>By the word of the Lord were the heavens made; and all the host of them by the breath of his mouth…</a:t>
            </a:r>
          </a:p>
        </p:txBody>
      </p:sp>
      <p:pic>
        <p:nvPicPr>
          <p:cNvPr id="2050" name="Picture 2" descr="Gallery Wrap Studio Canvas Giclee ...">
            <a:extLst>
              <a:ext uri="{FF2B5EF4-FFF2-40B4-BE49-F238E27FC236}">
                <a16:creationId xmlns:a16="http://schemas.microsoft.com/office/drawing/2014/main" id="{29CEF2C0-515A-C9BE-00E2-3987A8C4B00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1409" b="4894"/>
          <a:stretch>
            <a:fillRect/>
          </a:stretch>
        </p:blipFill>
        <p:spPr bwMode="auto">
          <a:xfrm>
            <a:off x="6677636" y="2438458"/>
            <a:ext cx="4476117" cy="374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8182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38986-0730-7ECD-1DF7-3C7A1ABE1B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F693E0-A0A1-B339-E0D1-76A2A510603F}"/>
              </a:ext>
            </a:extLst>
          </p:cNvPr>
          <p:cNvSpPr>
            <a:spLocks noGrp="1"/>
          </p:cNvSpPr>
          <p:nvPr>
            <p:ph type="title"/>
          </p:nvPr>
        </p:nvSpPr>
        <p:spPr/>
        <p:txBody>
          <a:bodyPr/>
          <a:lstStyle/>
          <a:p>
            <a:r>
              <a:rPr lang="en-US" sz="3600" b="1" dirty="0"/>
              <a:t>Discussion:</a:t>
            </a:r>
            <a:endParaRPr lang="en-US" sz="3600" dirty="0"/>
          </a:p>
        </p:txBody>
      </p:sp>
      <p:sp>
        <p:nvSpPr>
          <p:cNvPr id="3" name="Content Placeholder 2">
            <a:extLst>
              <a:ext uri="{FF2B5EF4-FFF2-40B4-BE49-F238E27FC236}">
                <a16:creationId xmlns:a16="http://schemas.microsoft.com/office/drawing/2014/main" id="{569543B2-893B-94AB-F195-31493A5A5FFD}"/>
              </a:ext>
            </a:extLst>
          </p:cNvPr>
          <p:cNvSpPr>
            <a:spLocks noGrp="1"/>
          </p:cNvSpPr>
          <p:nvPr>
            <p:ph idx="1"/>
          </p:nvPr>
        </p:nvSpPr>
        <p:spPr>
          <a:xfrm>
            <a:off x="5024928" y="675118"/>
            <a:ext cx="6149711" cy="5806155"/>
          </a:xfrm>
        </p:spPr>
        <p:txBody>
          <a:bodyPr>
            <a:noAutofit/>
          </a:bodyPr>
          <a:lstStyle/>
          <a:p>
            <a:r>
              <a:rPr lang="en-US" sz="2800" dirty="0"/>
              <a:t>Many physicists suggest </a:t>
            </a:r>
            <a:r>
              <a:rPr lang="en-US" sz="2800" b="1" dirty="0"/>
              <a:t>light and its speed are a bridge between the tangible and intangible, </a:t>
            </a:r>
            <a:r>
              <a:rPr lang="en-US" sz="2800" dirty="0"/>
              <a:t>including:  </a:t>
            </a:r>
          </a:p>
          <a:p>
            <a:pPr lvl="1"/>
            <a:r>
              <a:rPr lang="en-US" sz="2600" dirty="0"/>
              <a:t>Albert Einstein</a:t>
            </a:r>
          </a:p>
          <a:p>
            <a:pPr lvl="1"/>
            <a:r>
              <a:rPr lang="en-US" sz="2600" dirty="0"/>
              <a:t>James Clerk Maxwell</a:t>
            </a:r>
          </a:p>
          <a:p>
            <a:pPr lvl="1"/>
            <a:r>
              <a:rPr lang="en-US" sz="2600" dirty="0"/>
              <a:t>Hendrik </a:t>
            </a:r>
            <a:r>
              <a:rPr lang="en-US" sz="2600" dirty="0" err="1"/>
              <a:t>Lortenz</a:t>
            </a:r>
            <a:endParaRPr lang="en-US" sz="2600" dirty="0"/>
          </a:p>
          <a:p>
            <a:pPr lvl="1"/>
            <a:r>
              <a:rPr lang="en-US" sz="2600" dirty="0"/>
              <a:t>Hermann Minkowski</a:t>
            </a:r>
          </a:p>
          <a:p>
            <a:pPr lvl="1"/>
            <a:r>
              <a:rPr lang="en-US" sz="2600" dirty="0"/>
              <a:t>Richard Feynman</a:t>
            </a:r>
          </a:p>
          <a:p>
            <a:pPr lvl="1"/>
            <a:r>
              <a:rPr lang="en-US" sz="2600" dirty="0"/>
              <a:t>Max Planck</a:t>
            </a:r>
          </a:p>
          <a:p>
            <a:pPr lvl="1"/>
            <a:r>
              <a:rPr lang="en-US" sz="2600" dirty="0"/>
              <a:t>Arthur Eddington</a:t>
            </a:r>
          </a:p>
        </p:txBody>
      </p:sp>
      <p:pic>
        <p:nvPicPr>
          <p:cNvPr id="6146" name="Picture 2" descr="What are the 7 days of creation?">
            <a:extLst>
              <a:ext uri="{FF2B5EF4-FFF2-40B4-BE49-F238E27FC236}">
                <a16:creationId xmlns:a16="http://schemas.microsoft.com/office/drawing/2014/main" id="{52C07A9A-5CDE-55FB-B569-E88E7D11CB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419" t="5276" r="22036"/>
          <a:stretch>
            <a:fillRect/>
          </a:stretch>
        </p:blipFill>
        <p:spPr bwMode="auto">
          <a:xfrm>
            <a:off x="1120747" y="2895600"/>
            <a:ext cx="2861570" cy="3247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387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3E6EA-9E6D-5B5F-E516-28CE58773D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B0E51F-C377-2848-222D-DA080751C467}"/>
              </a:ext>
            </a:extLst>
          </p:cNvPr>
          <p:cNvSpPr>
            <a:spLocks noGrp="1"/>
          </p:cNvSpPr>
          <p:nvPr>
            <p:ph type="title"/>
          </p:nvPr>
        </p:nvSpPr>
        <p:spPr/>
        <p:txBody>
          <a:bodyPr/>
          <a:lstStyle/>
          <a:p>
            <a:r>
              <a:rPr lang="en-US" sz="3600" b="1" dirty="0"/>
              <a:t>Discussion:</a:t>
            </a:r>
            <a:endParaRPr lang="en-US" sz="3600" dirty="0"/>
          </a:p>
        </p:txBody>
      </p:sp>
      <p:sp>
        <p:nvSpPr>
          <p:cNvPr id="3" name="Content Placeholder 2">
            <a:extLst>
              <a:ext uri="{FF2B5EF4-FFF2-40B4-BE49-F238E27FC236}">
                <a16:creationId xmlns:a16="http://schemas.microsoft.com/office/drawing/2014/main" id="{44282012-6573-8AF2-B58C-3EB2F477C470}"/>
              </a:ext>
            </a:extLst>
          </p:cNvPr>
          <p:cNvSpPr>
            <a:spLocks noGrp="1"/>
          </p:cNvSpPr>
          <p:nvPr>
            <p:ph idx="1"/>
          </p:nvPr>
        </p:nvSpPr>
        <p:spPr>
          <a:xfrm>
            <a:off x="5244317" y="1798178"/>
            <a:ext cx="5711392" cy="4572000"/>
          </a:xfrm>
        </p:spPr>
        <p:txBody>
          <a:bodyPr>
            <a:noAutofit/>
          </a:bodyPr>
          <a:lstStyle/>
          <a:p>
            <a:r>
              <a:rPr lang="en-US" sz="2800" b="1" dirty="0"/>
              <a:t>Time and Space are linked</a:t>
            </a:r>
            <a:r>
              <a:rPr lang="en-US" sz="2800" dirty="0"/>
              <a:t> by </a:t>
            </a:r>
            <a:r>
              <a:rPr lang="en-US" sz="2800" b="1" dirty="0"/>
              <a:t>c</a:t>
            </a:r>
            <a:r>
              <a:rPr lang="en-US" sz="2800" dirty="0"/>
              <a:t> (space-time continuum).</a:t>
            </a:r>
          </a:p>
          <a:p>
            <a:r>
              <a:rPr lang="en-US" sz="2800" b="1" dirty="0"/>
              <a:t>Energy and Matter are linked</a:t>
            </a:r>
            <a:r>
              <a:rPr lang="en-US" sz="2800" dirty="0"/>
              <a:t> by </a:t>
            </a:r>
            <a:r>
              <a:rPr lang="en-US" sz="2800" b="1" dirty="0"/>
              <a:t>c²</a:t>
            </a:r>
            <a:r>
              <a:rPr lang="en-US" sz="2800" dirty="0"/>
              <a:t>.</a:t>
            </a:r>
          </a:p>
          <a:p>
            <a:r>
              <a:rPr lang="en-US" sz="2800" dirty="0"/>
              <a:t>In this way, light is not just a phenomenon—it's a manifestation of the underlying architecture of the universe.  The whole of quantum physics is rooted in the need to understand the dichotomy of light.  </a:t>
            </a:r>
          </a:p>
          <a:p>
            <a:endParaRPr lang="en-US" sz="3200" dirty="0"/>
          </a:p>
        </p:txBody>
      </p:sp>
      <p:pic>
        <p:nvPicPr>
          <p:cNvPr id="7170" name="Picture 2" descr="Sacred Geometry – All Of Creation Is ...">
            <a:extLst>
              <a:ext uri="{FF2B5EF4-FFF2-40B4-BE49-F238E27FC236}">
                <a16:creationId xmlns:a16="http://schemas.microsoft.com/office/drawing/2014/main" id="{B416E92F-3B74-825B-A7DD-80FA33F9C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6640" y="3012615"/>
            <a:ext cx="3259998" cy="3259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9988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9B91B-1F04-EE1F-7DA3-FA3C01FDB3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0FB654-3124-06B9-151F-7F2C0821384F}"/>
              </a:ext>
            </a:extLst>
          </p:cNvPr>
          <p:cNvSpPr>
            <a:spLocks noGrp="1"/>
          </p:cNvSpPr>
          <p:nvPr>
            <p:ph type="title"/>
          </p:nvPr>
        </p:nvSpPr>
        <p:spPr/>
        <p:txBody>
          <a:bodyPr/>
          <a:lstStyle/>
          <a:p>
            <a:r>
              <a:rPr lang="en-US" sz="3600" b="1" dirty="0"/>
              <a:t>Discussion:</a:t>
            </a:r>
            <a:endParaRPr lang="en-US" sz="3600" dirty="0"/>
          </a:p>
        </p:txBody>
      </p:sp>
      <p:sp>
        <p:nvSpPr>
          <p:cNvPr id="3" name="Content Placeholder 2">
            <a:extLst>
              <a:ext uri="{FF2B5EF4-FFF2-40B4-BE49-F238E27FC236}">
                <a16:creationId xmlns:a16="http://schemas.microsoft.com/office/drawing/2014/main" id="{880D24CD-2A5A-2565-992F-63C89C5615D6}"/>
              </a:ext>
            </a:extLst>
          </p:cNvPr>
          <p:cNvSpPr>
            <a:spLocks noGrp="1"/>
          </p:cNvSpPr>
          <p:nvPr>
            <p:ph idx="1"/>
          </p:nvPr>
        </p:nvSpPr>
        <p:spPr>
          <a:xfrm>
            <a:off x="4999290" y="965674"/>
            <a:ext cx="5956419" cy="5259225"/>
          </a:xfrm>
        </p:spPr>
        <p:txBody>
          <a:bodyPr>
            <a:noAutofit/>
          </a:bodyPr>
          <a:lstStyle/>
          <a:p>
            <a:r>
              <a:rPr lang="en-US" sz="3000" dirty="0"/>
              <a:t>Many renowned physicists have reflected on the </a:t>
            </a:r>
            <a:r>
              <a:rPr lang="en-US" sz="3000" i="1" dirty="0"/>
              <a:t>deep</a:t>
            </a:r>
            <a:r>
              <a:rPr lang="en-US" sz="3000" dirty="0"/>
              <a:t>, almost philosophical role that </a:t>
            </a:r>
            <a:r>
              <a:rPr lang="en-US" sz="3000" b="1" dirty="0"/>
              <a:t>light</a:t>
            </a:r>
            <a:r>
              <a:rPr lang="en-US" sz="3000" dirty="0"/>
              <a:t> (and especially the </a:t>
            </a:r>
            <a:r>
              <a:rPr lang="en-US" sz="3000" b="1" dirty="0"/>
              <a:t>speed of light</a:t>
            </a:r>
            <a:r>
              <a:rPr lang="en-US" sz="3000" dirty="0"/>
              <a:t>) plays in the structure of reality.  </a:t>
            </a:r>
          </a:p>
          <a:p>
            <a:r>
              <a:rPr lang="en-US" sz="3000" dirty="0"/>
              <a:t>While physics can't "prove" theology, it is striking that </a:t>
            </a:r>
            <a:r>
              <a:rPr lang="en-US" sz="3000" b="1" dirty="0"/>
              <a:t>light</a:t>
            </a:r>
            <a:r>
              <a:rPr lang="en-US" sz="3000" dirty="0"/>
              <a:t> occupies both a scientific and symbolic foundation in understanding reality.</a:t>
            </a:r>
          </a:p>
        </p:txBody>
      </p:sp>
      <p:pic>
        <p:nvPicPr>
          <p:cNvPr id="8194" name="Picture 2" descr="Let There Be Light! | New Stories, Old ...">
            <a:extLst>
              <a:ext uri="{FF2B5EF4-FFF2-40B4-BE49-F238E27FC236}">
                <a16:creationId xmlns:a16="http://schemas.microsoft.com/office/drawing/2014/main" id="{B568730F-DB40-58DE-8F82-2A9D443E27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822" y="2863822"/>
            <a:ext cx="3471515" cy="3305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3115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AAE06-9F16-03F5-1B67-2EFEE54D8A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0B1BF0-09E5-BAF3-17B7-533D8439790E}"/>
              </a:ext>
            </a:extLst>
          </p:cNvPr>
          <p:cNvSpPr>
            <a:spLocks noGrp="1"/>
          </p:cNvSpPr>
          <p:nvPr>
            <p:ph type="title"/>
          </p:nvPr>
        </p:nvSpPr>
        <p:spPr>
          <a:xfrm>
            <a:off x="1124396" y="731180"/>
            <a:ext cx="9717179" cy="951899"/>
          </a:xfrm>
        </p:spPr>
        <p:txBody>
          <a:bodyPr/>
          <a:lstStyle/>
          <a:p>
            <a:r>
              <a:rPr lang="en-US" b="1" dirty="0"/>
              <a:t>11. What next?  (After the light!)</a:t>
            </a:r>
            <a:endParaRPr lang="en-US" sz="4000" b="1" dirty="0"/>
          </a:p>
        </p:txBody>
      </p:sp>
      <p:sp>
        <p:nvSpPr>
          <p:cNvPr id="3" name="Content Placeholder 2">
            <a:extLst>
              <a:ext uri="{FF2B5EF4-FFF2-40B4-BE49-F238E27FC236}">
                <a16:creationId xmlns:a16="http://schemas.microsoft.com/office/drawing/2014/main" id="{5E77DC5C-3B4D-BD71-DC75-8D11A0E5FD96}"/>
              </a:ext>
            </a:extLst>
          </p:cNvPr>
          <p:cNvSpPr>
            <a:spLocks noGrp="1"/>
          </p:cNvSpPr>
          <p:nvPr>
            <p:ph sz="half" idx="1"/>
          </p:nvPr>
        </p:nvSpPr>
        <p:spPr>
          <a:xfrm>
            <a:off x="1154954" y="2340529"/>
            <a:ext cx="4866468" cy="3679272"/>
          </a:xfrm>
        </p:spPr>
        <p:txBody>
          <a:bodyPr>
            <a:noAutofit/>
          </a:bodyPr>
          <a:lstStyle/>
          <a:p>
            <a:r>
              <a:rPr lang="en-US" sz="3600" dirty="0"/>
              <a:t>Genesis 1:4</a:t>
            </a:r>
          </a:p>
          <a:p>
            <a:r>
              <a:rPr lang="en-US" sz="3600" dirty="0"/>
              <a:t>And God saw the light, that it was good: and God divided the light from the darkness.</a:t>
            </a:r>
          </a:p>
        </p:txBody>
      </p:sp>
      <p:pic>
        <p:nvPicPr>
          <p:cNvPr id="9218" name="Picture 2" descr="04] Genesis 1:4 – God Divided Light ...">
            <a:extLst>
              <a:ext uri="{FF2B5EF4-FFF2-40B4-BE49-F238E27FC236}">
                <a16:creationId xmlns:a16="http://schemas.microsoft.com/office/drawing/2014/main" id="{71494451-C787-2A11-33C4-04A03169C1A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0580" y="2624373"/>
            <a:ext cx="5305198" cy="3306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0298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88C51-C58F-47C6-E97D-E6E6E32105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95C6E4-7EA4-7BA2-4FF8-F07FEAD888FB}"/>
              </a:ext>
            </a:extLst>
          </p:cNvPr>
          <p:cNvSpPr>
            <a:spLocks noGrp="1"/>
          </p:cNvSpPr>
          <p:nvPr>
            <p:ph type="title"/>
          </p:nvPr>
        </p:nvSpPr>
        <p:spPr>
          <a:xfrm>
            <a:off x="1124396" y="731180"/>
            <a:ext cx="9717179" cy="951899"/>
          </a:xfrm>
        </p:spPr>
        <p:txBody>
          <a:bodyPr/>
          <a:lstStyle/>
          <a:p>
            <a:r>
              <a:rPr lang="en-US" b="1" dirty="0"/>
              <a:t>12. What did God call the light and the darkness?</a:t>
            </a:r>
            <a:endParaRPr lang="en-US" sz="4000" b="1" dirty="0"/>
          </a:p>
        </p:txBody>
      </p:sp>
      <p:sp>
        <p:nvSpPr>
          <p:cNvPr id="3" name="Content Placeholder 2">
            <a:extLst>
              <a:ext uri="{FF2B5EF4-FFF2-40B4-BE49-F238E27FC236}">
                <a16:creationId xmlns:a16="http://schemas.microsoft.com/office/drawing/2014/main" id="{8B13F98B-04C2-44A9-22B3-DD5C39A744C7}"/>
              </a:ext>
            </a:extLst>
          </p:cNvPr>
          <p:cNvSpPr>
            <a:spLocks noGrp="1"/>
          </p:cNvSpPr>
          <p:nvPr>
            <p:ph sz="half" idx="1"/>
          </p:nvPr>
        </p:nvSpPr>
        <p:spPr>
          <a:xfrm>
            <a:off x="1154954" y="2340529"/>
            <a:ext cx="4866468" cy="3679272"/>
          </a:xfrm>
        </p:spPr>
        <p:txBody>
          <a:bodyPr>
            <a:noAutofit/>
          </a:bodyPr>
          <a:lstStyle/>
          <a:p>
            <a:r>
              <a:rPr lang="en-US" sz="3000" dirty="0"/>
              <a:t>Genesis 1:5</a:t>
            </a:r>
          </a:p>
          <a:p>
            <a:r>
              <a:rPr lang="en-US" sz="3000" dirty="0"/>
              <a:t>And God called the light Day, and the darkness he called Night. And the evening and the morning were the first day.</a:t>
            </a:r>
          </a:p>
        </p:txBody>
      </p:sp>
      <p:pic>
        <p:nvPicPr>
          <p:cNvPr id="10242" name="Picture 2" descr="Let There Be Light | Share A Verse">
            <a:extLst>
              <a:ext uri="{FF2B5EF4-FFF2-40B4-BE49-F238E27FC236}">
                <a16:creationId xmlns:a16="http://schemas.microsoft.com/office/drawing/2014/main" id="{9E0D3B02-CFB2-CF17-785C-0B9C15D2F0D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109" r="9367" b="26625"/>
          <a:stretch>
            <a:fillRect/>
          </a:stretch>
        </p:blipFill>
        <p:spPr bwMode="auto">
          <a:xfrm>
            <a:off x="6356477" y="2593959"/>
            <a:ext cx="5013342" cy="3338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6099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F0D91-9F24-20DD-5F78-4A29345532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90F3A1-095F-2A9C-567D-AD35C51B530F}"/>
              </a:ext>
            </a:extLst>
          </p:cNvPr>
          <p:cNvSpPr>
            <a:spLocks noGrp="1"/>
          </p:cNvSpPr>
          <p:nvPr>
            <p:ph type="title"/>
          </p:nvPr>
        </p:nvSpPr>
        <p:spPr>
          <a:xfrm>
            <a:off x="1124396" y="731180"/>
            <a:ext cx="9856950" cy="951899"/>
          </a:xfrm>
        </p:spPr>
        <p:txBody>
          <a:bodyPr/>
          <a:lstStyle/>
          <a:p>
            <a:r>
              <a:rPr lang="en-US" b="1" dirty="0"/>
              <a:t>13. What do a period of darkness and a period of light together constitute?  </a:t>
            </a:r>
            <a:endParaRPr lang="en-US" sz="4000" b="1" dirty="0"/>
          </a:p>
        </p:txBody>
      </p:sp>
      <p:sp>
        <p:nvSpPr>
          <p:cNvPr id="3" name="Content Placeholder 2">
            <a:extLst>
              <a:ext uri="{FF2B5EF4-FFF2-40B4-BE49-F238E27FC236}">
                <a16:creationId xmlns:a16="http://schemas.microsoft.com/office/drawing/2014/main" id="{4314CFBA-2359-F0F9-D223-3DF3ECE48770}"/>
              </a:ext>
            </a:extLst>
          </p:cNvPr>
          <p:cNvSpPr>
            <a:spLocks noGrp="1"/>
          </p:cNvSpPr>
          <p:nvPr>
            <p:ph sz="half" idx="1"/>
          </p:nvPr>
        </p:nvSpPr>
        <p:spPr>
          <a:xfrm>
            <a:off x="1154954" y="2340529"/>
            <a:ext cx="5140338" cy="3679272"/>
          </a:xfrm>
        </p:spPr>
        <p:txBody>
          <a:bodyPr>
            <a:noAutofit/>
          </a:bodyPr>
          <a:lstStyle/>
          <a:p>
            <a:r>
              <a:rPr lang="en-US" sz="3200" dirty="0"/>
              <a:t>Genesis 1:5</a:t>
            </a:r>
          </a:p>
          <a:p>
            <a:r>
              <a:rPr lang="en-US" sz="3200" dirty="0"/>
              <a:t>And God called the light Day, and the darkness he called Night. And the evening and the morning were the first day.</a:t>
            </a:r>
          </a:p>
          <a:p>
            <a:endParaRPr lang="en-US" sz="3200" dirty="0"/>
          </a:p>
          <a:p>
            <a:endParaRPr lang="en-US" sz="3000" dirty="0"/>
          </a:p>
        </p:txBody>
      </p:sp>
      <p:pic>
        <p:nvPicPr>
          <p:cNvPr id="13314" name="Picture 2" descr="So I Launched a Startup Pt. 4: The ...">
            <a:extLst>
              <a:ext uri="{FF2B5EF4-FFF2-40B4-BE49-F238E27FC236}">
                <a16:creationId xmlns:a16="http://schemas.microsoft.com/office/drawing/2014/main" id="{2C93831D-8968-D2F3-A1FB-29F6CE4CD35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094" r="10485"/>
          <a:stretch>
            <a:fillRect/>
          </a:stretch>
        </p:blipFill>
        <p:spPr bwMode="auto">
          <a:xfrm>
            <a:off x="6730598" y="2216564"/>
            <a:ext cx="4830418" cy="3665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2719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F80B6-745E-4FB7-55ED-6B9565168C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108961-2315-5E12-A98E-C69197B78776}"/>
              </a:ext>
            </a:extLst>
          </p:cNvPr>
          <p:cNvSpPr>
            <a:spLocks noGrp="1"/>
          </p:cNvSpPr>
          <p:nvPr>
            <p:ph type="title"/>
          </p:nvPr>
        </p:nvSpPr>
        <p:spPr>
          <a:xfrm>
            <a:off x="1124396" y="731180"/>
            <a:ext cx="9856950" cy="951899"/>
          </a:xfrm>
        </p:spPr>
        <p:txBody>
          <a:bodyPr/>
          <a:lstStyle/>
          <a:p>
            <a:r>
              <a:rPr lang="en-US" b="1" dirty="0"/>
              <a:t>14. Which always comes first in the formation of a day?  Can you explain why?</a:t>
            </a:r>
            <a:endParaRPr lang="en-US" sz="4000" b="1" dirty="0"/>
          </a:p>
        </p:txBody>
      </p:sp>
      <p:sp>
        <p:nvSpPr>
          <p:cNvPr id="3" name="Content Placeholder 2">
            <a:extLst>
              <a:ext uri="{FF2B5EF4-FFF2-40B4-BE49-F238E27FC236}">
                <a16:creationId xmlns:a16="http://schemas.microsoft.com/office/drawing/2014/main" id="{23B3A736-B272-5F15-0AF5-0B2D00564E25}"/>
              </a:ext>
            </a:extLst>
          </p:cNvPr>
          <p:cNvSpPr>
            <a:spLocks noGrp="1"/>
          </p:cNvSpPr>
          <p:nvPr>
            <p:ph sz="half" idx="1"/>
          </p:nvPr>
        </p:nvSpPr>
        <p:spPr>
          <a:xfrm>
            <a:off x="1154954" y="2340529"/>
            <a:ext cx="4866468" cy="3679272"/>
          </a:xfrm>
        </p:spPr>
        <p:txBody>
          <a:bodyPr>
            <a:noAutofit/>
          </a:bodyPr>
          <a:lstStyle/>
          <a:p>
            <a:r>
              <a:rPr lang="en-US" sz="3000" dirty="0"/>
              <a:t>The DARKNESS!</a:t>
            </a:r>
          </a:p>
        </p:txBody>
      </p:sp>
      <p:pic>
        <p:nvPicPr>
          <p:cNvPr id="11266" name="Picture 2" descr="A Deep but Dazzling Darkness | The ...">
            <a:extLst>
              <a:ext uri="{FF2B5EF4-FFF2-40B4-BE49-F238E27FC236}">
                <a16:creationId xmlns:a16="http://schemas.microsoft.com/office/drawing/2014/main" id="{163BF0F7-4633-962F-B3DB-20218711309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0580" y="2460637"/>
            <a:ext cx="5348471" cy="3559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55781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3F06F-F689-D382-323B-DB2B4B9BE1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6E8333-CAE1-F495-2501-82E1419B81A3}"/>
              </a:ext>
            </a:extLst>
          </p:cNvPr>
          <p:cNvSpPr>
            <a:spLocks noGrp="1"/>
          </p:cNvSpPr>
          <p:nvPr>
            <p:ph type="title"/>
          </p:nvPr>
        </p:nvSpPr>
        <p:spPr>
          <a:xfrm>
            <a:off x="1124396" y="731180"/>
            <a:ext cx="9856950" cy="951899"/>
          </a:xfrm>
        </p:spPr>
        <p:txBody>
          <a:bodyPr/>
          <a:lstStyle/>
          <a:p>
            <a:r>
              <a:rPr lang="en-US" b="1" dirty="0"/>
              <a:t>14. Which always comes first in the formation of a day?  Can you explain why?</a:t>
            </a:r>
            <a:endParaRPr lang="en-US" sz="4000" b="1" dirty="0"/>
          </a:p>
        </p:txBody>
      </p:sp>
      <p:sp>
        <p:nvSpPr>
          <p:cNvPr id="3" name="Content Placeholder 2">
            <a:extLst>
              <a:ext uri="{FF2B5EF4-FFF2-40B4-BE49-F238E27FC236}">
                <a16:creationId xmlns:a16="http://schemas.microsoft.com/office/drawing/2014/main" id="{80B48812-C0E7-BF54-4EE3-C5CCFF1302F9}"/>
              </a:ext>
            </a:extLst>
          </p:cNvPr>
          <p:cNvSpPr>
            <a:spLocks noGrp="1"/>
          </p:cNvSpPr>
          <p:nvPr>
            <p:ph sz="half" idx="1"/>
          </p:nvPr>
        </p:nvSpPr>
        <p:spPr>
          <a:xfrm>
            <a:off x="1154954" y="2340529"/>
            <a:ext cx="4866468" cy="3679272"/>
          </a:xfrm>
        </p:spPr>
        <p:txBody>
          <a:bodyPr>
            <a:noAutofit/>
          </a:bodyPr>
          <a:lstStyle/>
          <a:p>
            <a:r>
              <a:rPr lang="en-US" sz="3000" dirty="0"/>
              <a:t>The DARKNESS!</a:t>
            </a:r>
          </a:p>
          <a:p>
            <a:r>
              <a:rPr lang="en-US" sz="3000" dirty="0"/>
              <a:t>Time began with darkness.  Genesis 1:1, “In the beginning…” marks the start of the first day of time, which began in darkness.   </a:t>
            </a:r>
          </a:p>
        </p:txBody>
      </p:sp>
      <p:pic>
        <p:nvPicPr>
          <p:cNvPr id="11266" name="Picture 2" descr="A Deep but Dazzling Darkness | The ...">
            <a:extLst>
              <a:ext uri="{FF2B5EF4-FFF2-40B4-BE49-F238E27FC236}">
                <a16:creationId xmlns:a16="http://schemas.microsoft.com/office/drawing/2014/main" id="{7938BDBB-DFFA-5923-1491-60FCE907586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0580" y="2460637"/>
            <a:ext cx="5348471" cy="3559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4304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36529-02EA-41D4-7C32-79A2647999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BED0E-B150-41B8-F30F-537BCEB6BD38}"/>
              </a:ext>
            </a:extLst>
          </p:cNvPr>
          <p:cNvSpPr>
            <a:spLocks noGrp="1"/>
          </p:cNvSpPr>
          <p:nvPr>
            <p:ph type="title"/>
          </p:nvPr>
        </p:nvSpPr>
        <p:spPr>
          <a:xfrm>
            <a:off x="1124396" y="731180"/>
            <a:ext cx="9856950" cy="951899"/>
          </a:xfrm>
        </p:spPr>
        <p:txBody>
          <a:bodyPr/>
          <a:lstStyle/>
          <a:p>
            <a:r>
              <a:rPr lang="en-US" b="1" dirty="0"/>
              <a:t>14. Which always comes first in the formation of a day?  Can you explain why?</a:t>
            </a:r>
            <a:endParaRPr lang="en-US" sz="4000" b="1" dirty="0"/>
          </a:p>
        </p:txBody>
      </p:sp>
      <p:sp>
        <p:nvSpPr>
          <p:cNvPr id="3" name="Content Placeholder 2">
            <a:extLst>
              <a:ext uri="{FF2B5EF4-FFF2-40B4-BE49-F238E27FC236}">
                <a16:creationId xmlns:a16="http://schemas.microsoft.com/office/drawing/2014/main" id="{4D47A00A-D0BF-FCD3-AD50-454E13EA152A}"/>
              </a:ext>
            </a:extLst>
          </p:cNvPr>
          <p:cNvSpPr>
            <a:spLocks noGrp="1"/>
          </p:cNvSpPr>
          <p:nvPr>
            <p:ph sz="half" idx="1"/>
          </p:nvPr>
        </p:nvSpPr>
        <p:spPr>
          <a:xfrm>
            <a:off x="1154954" y="2340529"/>
            <a:ext cx="4866468" cy="3679272"/>
          </a:xfrm>
        </p:spPr>
        <p:txBody>
          <a:bodyPr>
            <a:noAutofit/>
          </a:bodyPr>
          <a:lstStyle/>
          <a:p>
            <a:r>
              <a:rPr lang="en-US" sz="3200" dirty="0"/>
              <a:t>Since the first portion of the first day was darkness, each day thereafter begins with evening, or darkness, followed by morning, or light.  </a:t>
            </a:r>
            <a:endParaRPr lang="en-US" sz="3000" dirty="0"/>
          </a:p>
        </p:txBody>
      </p:sp>
      <p:pic>
        <p:nvPicPr>
          <p:cNvPr id="12290" name="Picture 2" descr="Light” Sermon Series ...">
            <a:extLst>
              <a:ext uri="{FF2B5EF4-FFF2-40B4-BE49-F238E27FC236}">
                <a16:creationId xmlns:a16="http://schemas.microsoft.com/office/drawing/2014/main" id="{28287D7B-2CF1-676A-7D7A-ADBEF5B8674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5571"/>
          <a:stretch>
            <a:fillRect/>
          </a:stretch>
        </p:blipFill>
        <p:spPr bwMode="auto">
          <a:xfrm>
            <a:off x="6841772" y="2481668"/>
            <a:ext cx="4866467" cy="3442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06946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C7A10-1303-3D25-F677-8BB013770B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A645D0-2750-6E7D-59CE-8E94B642D4D8}"/>
              </a:ext>
            </a:extLst>
          </p:cNvPr>
          <p:cNvSpPr>
            <a:spLocks noGrp="1"/>
          </p:cNvSpPr>
          <p:nvPr>
            <p:ph type="title"/>
          </p:nvPr>
        </p:nvSpPr>
        <p:spPr>
          <a:xfrm>
            <a:off x="1124396" y="731180"/>
            <a:ext cx="9856950" cy="951899"/>
          </a:xfrm>
        </p:spPr>
        <p:txBody>
          <a:bodyPr/>
          <a:lstStyle/>
          <a:p>
            <a:r>
              <a:rPr lang="en-US" b="1" dirty="0"/>
              <a:t>15. What was done on the second day?  </a:t>
            </a:r>
            <a:endParaRPr lang="en-US" sz="4000" b="1" dirty="0"/>
          </a:p>
        </p:txBody>
      </p:sp>
      <p:sp>
        <p:nvSpPr>
          <p:cNvPr id="3" name="Content Placeholder 2">
            <a:extLst>
              <a:ext uri="{FF2B5EF4-FFF2-40B4-BE49-F238E27FC236}">
                <a16:creationId xmlns:a16="http://schemas.microsoft.com/office/drawing/2014/main" id="{FF71042C-7554-BE9B-B2B0-E7AFB7FCBA36}"/>
              </a:ext>
            </a:extLst>
          </p:cNvPr>
          <p:cNvSpPr>
            <a:spLocks noGrp="1"/>
          </p:cNvSpPr>
          <p:nvPr>
            <p:ph sz="half" idx="1"/>
          </p:nvPr>
        </p:nvSpPr>
        <p:spPr>
          <a:xfrm>
            <a:off x="1154954" y="2340529"/>
            <a:ext cx="4866468" cy="3679272"/>
          </a:xfrm>
        </p:spPr>
        <p:txBody>
          <a:bodyPr>
            <a:noAutofit/>
          </a:bodyPr>
          <a:lstStyle/>
          <a:p>
            <a:r>
              <a:rPr lang="en-US" sz="3200" dirty="0"/>
              <a:t>Genesis 1:6-8</a:t>
            </a:r>
          </a:p>
          <a:p>
            <a:r>
              <a:rPr lang="en-US" sz="3200" dirty="0"/>
              <a:t>And God said, Let there be a firmament in the midst of the waters, and let it divide the waters from the waters.</a:t>
            </a:r>
          </a:p>
        </p:txBody>
      </p:sp>
      <p:pic>
        <p:nvPicPr>
          <p:cNvPr id="14340" name="Picture 4" descr="Earth's Atmosphere Educational Resources K12 Learning, Earth Science, Space  Science and Astronomy, Science Lesson Plans, Activities, Experiments,  Homeschool Help">
            <a:extLst>
              <a:ext uri="{FF2B5EF4-FFF2-40B4-BE49-F238E27FC236}">
                <a16:creationId xmlns:a16="http://schemas.microsoft.com/office/drawing/2014/main" id="{BE13DD0D-CF48-2F6C-2D3C-C4D713A69BB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10929" y="2340529"/>
            <a:ext cx="5318483" cy="3729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992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FE30C-4AF0-FBFD-78D9-6C76FB68B1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F78038-5606-4626-65DF-A28FA957F2AD}"/>
              </a:ext>
            </a:extLst>
          </p:cNvPr>
          <p:cNvSpPr>
            <a:spLocks noGrp="1"/>
          </p:cNvSpPr>
          <p:nvPr>
            <p:ph type="title"/>
          </p:nvPr>
        </p:nvSpPr>
        <p:spPr>
          <a:xfrm>
            <a:off x="1154953" y="721453"/>
            <a:ext cx="8825659" cy="951899"/>
          </a:xfrm>
        </p:spPr>
        <p:txBody>
          <a:bodyPr/>
          <a:lstStyle/>
          <a:p>
            <a:r>
              <a:rPr lang="en-US" sz="4000" b="1" dirty="0"/>
              <a:t>2. By what means was this accomplished?</a:t>
            </a:r>
          </a:p>
        </p:txBody>
      </p:sp>
      <p:sp>
        <p:nvSpPr>
          <p:cNvPr id="3" name="Content Placeholder 2">
            <a:extLst>
              <a:ext uri="{FF2B5EF4-FFF2-40B4-BE49-F238E27FC236}">
                <a16:creationId xmlns:a16="http://schemas.microsoft.com/office/drawing/2014/main" id="{A04B3941-BC55-BD47-5FA6-242C611086B1}"/>
              </a:ext>
            </a:extLst>
          </p:cNvPr>
          <p:cNvSpPr>
            <a:spLocks noGrp="1"/>
          </p:cNvSpPr>
          <p:nvPr>
            <p:ph sz="half" idx="1"/>
          </p:nvPr>
        </p:nvSpPr>
        <p:spPr/>
        <p:txBody>
          <a:bodyPr>
            <a:noAutofit/>
          </a:bodyPr>
          <a:lstStyle/>
          <a:p>
            <a:r>
              <a:rPr lang="en-US" sz="3200" dirty="0"/>
              <a:t>Psalm 33:6, 9</a:t>
            </a:r>
          </a:p>
          <a:p>
            <a:r>
              <a:rPr lang="en-US" sz="3200" dirty="0"/>
              <a:t>…For he </a:t>
            </a:r>
            <a:r>
              <a:rPr lang="en-US" sz="3200" dirty="0" err="1"/>
              <a:t>spake</a:t>
            </a:r>
            <a:r>
              <a:rPr lang="en-US" sz="3200" dirty="0"/>
              <a:t>, and it was done; he commanded, and it stood fast.</a:t>
            </a:r>
          </a:p>
        </p:txBody>
      </p:sp>
      <p:pic>
        <p:nvPicPr>
          <p:cNvPr id="3074" name="Picture 2" descr="Calvary Tucson Church">
            <a:extLst>
              <a:ext uri="{FF2B5EF4-FFF2-40B4-BE49-F238E27FC236}">
                <a16:creationId xmlns:a16="http://schemas.microsoft.com/office/drawing/2014/main" id="{A0F481C0-AF1D-8F54-450C-C6DC089A959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01883" y="2603500"/>
            <a:ext cx="5013212" cy="2807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4249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5C38-DF68-EEA8-C1DF-8385D42C9E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BABE99-B6CA-048D-5B12-B30603DD6596}"/>
              </a:ext>
            </a:extLst>
          </p:cNvPr>
          <p:cNvSpPr>
            <a:spLocks noGrp="1"/>
          </p:cNvSpPr>
          <p:nvPr>
            <p:ph type="title"/>
          </p:nvPr>
        </p:nvSpPr>
        <p:spPr>
          <a:xfrm>
            <a:off x="1124396" y="731180"/>
            <a:ext cx="9856950" cy="951899"/>
          </a:xfrm>
        </p:spPr>
        <p:txBody>
          <a:bodyPr/>
          <a:lstStyle/>
          <a:p>
            <a:r>
              <a:rPr lang="en-US" b="1" dirty="0"/>
              <a:t>15. What was done on the second day?  </a:t>
            </a:r>
            <a:endParaRPr lang="en-US" sz="4000" b="1" dirty="0"/>
          </a:p>
        </p:txBody>
      </p:sp>
      <p:sp>
        <p:nvSpPr>
          <p:cNvPr id="3" name="Content Placeholder 2">
            <a:extLst>
              <a:ext uri="{FF2B5EF4-FFF2-40B4-BE49-F238E27FC236}">
                <a16:creationId xmlns:a16="http://schemas.microsoft.com/office/drawing/2014/main" id="{88E0BAE0-98DD-7D26-BE4A-A12FB2F20D81}"/>
              </a:ext>
            </a:extLst>
          </p:cNvPr>
          <p:cNvSpPr>
            <a:spLocks noGrp="1"/>
          </p:cNvSpPr>
          <p:nvPr>
            <p:ph sz="half" idx="1"/>
          </p:nvPr>
        </p:nvSpPr>
        <p:spPr>
          <a:xfrm>
            <a:off x="1154954" y="2340529"/>
            <a:ext cx="4866468" cy="3679272"/>
          </a:xfrm>
        </p:spPr>
        <p:txBody>
          <a:bodyPr>
            <a:noAutofit/>
          </a:bodyPr>
          <a:lstStyle/>
          <a:p>
            <a:r>
              <a:rPr lang="en-US" sz="2800" dirty="0"/>
              <a:t>Genesis 1:6-8</a:t>
            </a:r>
          </a:p>
          <a:p>
            <a:r>
              <a:rPr lang="en-US" sz="2800" dirty="0"/>
              <a:t>And God made the firmament, and divided the waters which were under the firmament from the waters which were above the firmament: and it was so.</a:t>
            </a:r>
          </a:p>
        </p:txBody>
      </p:sp>
      <p:pic>
        <p:nvPicPr>
          <p:cNvPr id="15362" name="Picture 2" descr="The Firmament of Genesis 1 is Solid but ...">
            <a:extLst>
              <a:ext uri="{FF2B5EF4-FFF2-40B4-BE49-F238E27FC236}">
                <a16:creationId xmlns:a16="http://schemas.microsoft.com/office/drawing/2014/main" id="{2F479BD6-8808-32A2-7D18-30A02F62743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877" r="16420"/>
          <a:stretch>
            <a:fillRect/>
          </a:stretch>
        </p:blipFill>
        <p:spPr bwMode="auto">
          <a:xfrm>
            <a:off x="6462943" y="2444448"/>
            <a:ext cx="4776186" cy="3555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6253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DD60F-D398-588B-D758-DB39F05657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FC643B-FEBA-6A22-4BF9-5DDB15E93068}"/>
              </a:ext>
            </a:extLst>
          </p:cNvPr>
          <p:cNvSpPr>
            <a:spLocks noGrp="1"/>
          </p:cNvSpPr>
          <p:nvPr>
            <p:ph type="title"/>
          </p:nvPr>
        </p:nvSpPr>
        <p:spPr>
          <a:xfrm>
            <a:off x="1124396" y="731180"/>
            <a:ext cx="9856950" cy="951899"/>
          </a:xfrm>
        </p:spPr>
        <p:txBody>
          <a:bodyPr/>
          <a:lstStyle/>
          <a:p>
            <a:r>
              <a:rPr lang="en-US" b="1" dirty="0"/>
              <a:t>15. What was done on the second day?  </a:t>
            </a:r>
            <a:endParaRPr lang="en-US" sz="4000" b="1" dirty="0"/>
          </a:p>
        </p:txBody>
      </p:sp>
      <p:sp>
        <p:nvSpPr>
          <p:cNvPr id="3" name="Content Placeholder 2">
            <a:extLst>
              <a:ext uri="{FF2B5EF4-FFF2-40B4-BE49-F238E27FC236}">
                <a16:creationId xmlns:a16="http://schemas.microsoft.com/office/drawing/2014/main" id="{3B2F47D1-2C92-8374-5C01-2E07D79896D4}"/>
              </a:ext>
            </a:extLst>
          </p:cNvPr>
          <p:cNvSpPr>
            <a:spLocks noGrp="1"/>
          </p:cNvSpPr>
          <p:nvPr>
            <p:ph sz="half" idx="1"/>
          </p:nvPr>
        </p:nvSpPr>
        <p:spPr>
          <a:xfrm>
            <a:off x="1154954" y="2340529"/>
            <a:ext cx="4866468" cy="3679272"/>
          </a:xfrm>
        </p:spPr>
        <p:txBody>
          <a:bodyPr>
            <a:noAutofit/>
          </a:bodyPr>
          <a:lstStyle/>
          <a:p>
            <a:r>
              <a:rPr lang="en-US" sz="3200" dirty="0"/>
              <a:t>Genesis 1:6-8</a:t>
            </a:r>
          </a:p>
          <a:p>
            <a:r>
              <a:rPr lang="en-US" sz="3200" dirty="0"/>
              <a:t>And God called the firmament Heaven. And the evening and the morning were the second day.</a:t>
            </a:r>
          </a:p>
        </p:txBody>
      </p:sp>
      <p:pic>
        <p:nvPicPr>
          <p:cNvPr id="16388" name="Picture 4" descr="Layers of the atmosphere | Earth ...">
            <a:extLst>
              <a:ext uri="{FF2B5EF4-FFF2-40B4-BE49-F238E27FC236}">
                <a16:creationId xmlns:a16="http://schemas.microsoft.com/office/drawing/2014/main" id="{8ED81D7B-355B-4429-1941-5092BC99B1D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25939"/>
          <a:stretch>
            <a:fillRect/>
          </a:stretch>
        </p:blipFill>
        <p:spPr bwMode="auto">
          <a:xfrm>
            <a:off x="6052871" y="2340529"/>
            <a:ext cx="5470748" cy="330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8040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What is the ozone layer | CSSPrepForum">
            <a:extLst>
              <a:ext uri="{FF2B5EF4-FFF2-40B4-BE49-F238E27FC236}">
                <a16:creationId xmlns:a16="http://schemas.microsoft.com/office/drawing/2014/main" id="{979227B1-38F4-E249-49B2-E25C5DF9C1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72" t="23936" r="4615" b="8313"/>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4561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4A3A0-4930-EF49-2AD7-ADC497D78F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BCBA17-E31A-0FEA-FE65-83CE23C50EB7}"/>
              </a:ext>
            </a:extLst>
          </p:cNvPr>
          <p:cNvSpPr>
            <a:spLocks noGrp="1"/>
          </p:cNvSpPr>
          <p:nvPr>
            <p:ph type="title"/>
          </p:nvPr>
        </p:nvSpPr>
        <p:spPr>
          <a:xfrm>
            <a:off x="1124396" y="731180"/>
            <a:ext cx="9856950" cy="951899"/>
          </a:xfrm>
        </p:spPr>
        <p:txBody>
          <a:bodyPr/>
          <a:lstStyle/>
          <a:p>
            <a:r>
              <a:rPr lang="en-US" b="1" dirty="0"/>
              <a:t>16. How is this day’s work referred to by Job?</a:t>
            </a:r>
            <a:endParaRPr lang="en-US" sz="4000" b="1" dirty="0"/>
          </a:p>
        </p:txBody>
      </p:sp>
      <p:sp>
        <p:nvSpPr>
          <p:cNvPr id="3" name="Content Placeholder 2">
            <a:extLst>
              <a:ext uri="{FF2B5EF4-FFF2-40B4-BE49-F238E27FC236}">
                <a16:creationId xmlns:a16="http://schemas.microsoft.com/office/drawing/2014/main" id="{7E3DF264-D864-ECD3-C44C-C5A6B0451307}"/>
              </a:ext>
            </a:extLst>
          </p:cNvPr>
          <p:cNvSpPr>
            <a:spLocks noGrp="1"/>
          </p:cNvSpPr>
          <p:nvPr>
            <p:ph sz="half" idx="1"/>
          </p:nvPr>
        </p:nvSpPr>
        <p:spPr>
          <a:xfrm>
            <a:off x="1154954" y="2340529"/>
            <a:ext cx="4866468" cy="3679272"/>
          </a:xfrm>
        </p:spPr>
        <p:txBody>
          <a:bodyPr>
            <a:noAutofit/>
          </a:bodyPr>
          <a:lstStyle/>
          <a:p>
            <a:r>
              <a:rPr lang="en-US" sz="3600" dirty="0"/>
              <a:t>Job 26:8</a:t>
            </a:r>
          </a:p>
          <a:p>
            <a:r>
              <a:rPr lang="en-US" sz="3600" dirty="0"/>
              <a:t>He </a:t>
            </a:r>
            <a:r>
              <a:rPr lang="en-US" sz="3600" dirty="0" err="1"/>
              <a:t>bindeth</a:t>
            </a:r>
            <a:r>
              <a:rPr lang="en-US" sz="3600" dirty="0"/>
              <a:t> up the waters in his thick clouds; and the cloud is not rent under them.</a:t>
            </a:r>
          </a:p>
        </p:txBody>
      </p:sp>
      <p:pic>
        <p:nvPicPr>
          <p:cNvPr id="17410" name="Picture 2" descr="Weatherthings Sights in the Sky">
            <a:extLst>
              <a:ext uri="{FF2B5EF4-FFF2-40B4-BE49-F238E27FC236}">
                <a16:creationId xmlns:a16="http://schemas.microsoft.com/office/drawing/2014/main" id="{D85D375B-8E32-76A0-A118-61EB972647D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0" y="2631986"/>
            <a:ext cx="5478173" cy="3096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8188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01892-9C9D-6F59-A43A-AEB4C08C6E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D729A7-C736-AB68-E122-884E8A6616C9}"/>
              </a:ext>
            </a:extLst>
          </p:cNvPr>
          <p:cNvSpPr>
            <a:spLocks noGrp="1"/>
          </p:cNvSpPr>
          <p:nvPr>
            <p:ph type="title"/>
          </p:nvPr>
        </p:nvSpPr>
        <p:spPr>
          <a:xfrm>
            <a:off x="1124396" y="731180"/>
            <a:ext cx="9856950" cy="951899"/>
          </a:xfrm>
        </p:spPr>
        <p:txBody>
          <a:bodyPr/>
          <a:lstStyle/>
          <a:p>
            <a:r>
              <a:rPr lang="en-US" b="1" dirty="0"/>
              <a:t>17. What was done on the third day?</a:t>
            </a:r>
            <a:endParaRPr lang="en-US" sz="4000" b="1" dirty="0"/>
          </a:p>
        </p:txBody>
      </p:sp>
      <p:sp>
        <p:nvSpPr>
          <p:cNvPr id="3" name="Content Placeholder 2">
            <a:extLst>
              <a:ext uri="{FF2B5EF4-FFF2-40B4-BE49-F238E27FC236}">
                <a16:creationId xmlns:a16="http://schemas.microsoft.com/office/drawing/2014/main" id="{8E0F1E13-3031-0900-2B5C-E5D92D76D177}"/>
              </a:ext>
            </a:extLst>
          </p:cNvPr>
          <p:cNvSpPr>
            <a:spLocks noGrp="1"/>
          </p:cNvSpPr>
          <p:nvPr>
            <p:ph sz="half" idx="1"/>
          </p:nvPr>
        </p:nvSpPr>
        <p:spPr>
          <a:xfrm>
            <a:off x="1154954" y="2340529"/>
            <a:ext cx="4866468" cy="3679272"/>
          </a:xfrm>
        </p:spPr>
        <p:txBody>
          <a:bodyPr>
            <a:noAutofit/>
          </a:bodyPr>
          <a:lstStyle/>
          <a:p>
            <a:r>
              <a:rPr lang="en-US" sz="2800" dirty="0"/>
              <a:t>Genesis 1:9-13</a:t>
            </a:r>
          </a:p>
          <a:p>
            <a:r>
              <a:rPr lang="en-US" sz="2800" dirty="0"/>
              <a:t>And God said, Let the waters under the heaven be gathered together unto one place, and let the dry land appear: and it was so.</a:t>
            </a:r>
          </a:p>
        </p:txBody>
      </p:sp>
      <p:pic>
        <p:nvPicPr>
          <p:cNvPr id="19458" name="Picture 2" descr="Daily Devotion – Tuesday, September 17 ...">
            <a:extLst>
              <a:ext uri="{FF2B5EF4-FFF2-40B4-BE49-F238E27FC236}">
                <a16:creationId xmlns:a16="http://schemas.microsoft.com/office/drawing/2014/main" id="{311E1922-557C-4539-2A1B-E2EAE398394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17425" y="2585597"/>
            <a:ext cx="5160689" cy="3434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88916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16A55-5A15-F035-2C98-A373ABB773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5D760D-77E4-8831-4ADB-EB049F57CF1D}"/>
              </a:ext>
            </a:extLst>
          </p:cNvPr>
          <p:cNvSpPr>
            <a:spLocks noGrp="1"/>
          </p:cNvSpPr>
          <p:nvPr>
            <p:ph type="title"/>
          </p:nvPr>
        </p:nvSpPr>
        <p:spPr>
          <a:xfrm>
            <a:off x="1124396" y="731180"/>
            <a:ext cx="9856950" cy="951899"/>
          </a:xfrm>
        </p:spPr>
        <p:txBody>
          <a:bodyPr/>
          <a:lstStyle/>
          <a:p>
            <a:r>
              <a:rPr lang="en-US" b="1" dirty="0"/>
              <a:t>17. What was done on the third day?</a:t>
            </a:r>
            <a:endParaRPr lang="en-US" sz="4000" b="1" dirty="0"/>
          </a:p>
        </p:txBody>
      </p:sp>
      <p:sp>
        <p:nvSpPr>
          <p:cNvPr id="3" name="Content Placeholder 2">
            <a:extLst>
              <a:ext uri="{FF2B5EF4-FFF2-40B4-BE49-F238E27FC236}">
                <a16:creationId xmlns:a16="http://schemas.microsoft.com/office/drawing/2014/main" id="{0C6189BE-3791-3BF8-1489-B0143E1ECB51}"/>
              </a:ext>
            </a:extLst>
          </p:cNvPr>
          <p:cNvSpPr>
            <a:spLocks noGrp="1"/>
          </p:cNvSpPr>
          <p:nvPr>
            <p:ph sz="half" idx="1"/>
          </p:nvPr>
        </p:nvSpPr>
        <p:spPr>
          <a:xfrm>
            <a:off x="1042178" y="2603499"/>
            <a:ext cx="5053822" cy="3679272"/>
          </a:xfrm>
        </p:spPr>
        <p:txBody>
          <a:bodyPr>
            <a:noAutofit/>
          </a:bodyPr>
          <a:lstStyle/>
          <a:p>
            <a:r>
              <a:rPr lang="en-US" sz="3200" dirty="0"/>
              <a:t>Genesis 1:9-13</a:t>
            </a:r>
          </a:p>
          <a:p>
            <a:r>
              <a:rPr lang="en-US" sz="3200" dirty="0"/>
              <a:t>And God called the dry land Earth; and the gathering together of the waters called he Seas: and God saw that it was good.</a:t>
            </a:r>
          </a:p>
        </p:txBody>
      </p:sp>
      <p:pic>
        <p:nvPicPr>
          <p:cNvPr id="20482" name="Picture 2" descr="The Teaching Ministry of Jay Mack">
            <a:extLst>
              <a:ext uri="{FF2B5EF4-FFF2-40B4-BE49-F238E27FC236}">
                <a16:creationId xmlns:a16="http://schemas.microsoft.com/office/drawing/2014/main" id="{6FD1D07F-F1E1-0824-B4AF-9F1BAE39FE5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9513"/>
          <a:stretch>
            <a:fillRect/>
          </a:stretch>
        </p:blipFill>
        <p:spPr bwMode="auto">
          <a:xfrm>
            <a:off x="6325022" y="2603499"/>
            <a:ext cx="5288092" cy="3679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51038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646BE-05CA-E544-2520-53CC3EEA12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26B392-D341-93F3-3634-B3009D2A9506}"/>
              </a:ext>
            </a:extLst>
          </p:cNvPr>
          <p:cNvSpPr>
            <a:spLocks noGrp="1"/>
          </p:cNvSpPr>
          <p:nvPr>
            <p:ph type="title"/>
          </p:nvPr>
        </p:nvSpPr>
        <p:spPr>
          <a:xfrm>
            <a:off x="1124396" y="731180"/>
            <a:ext cx="9856950" cy="951899"/>
          </a:xfrm>
        </p:spPr>
        <p:txBody>
          <a:bodyPr/>
          <a:lstStyle/>
          <a:p>
            <a:r>
              <a:rPr lang="en-US" b="1" dirty="0"/>
              <a:t>17. What was done on the third day?</a:t>
            </a:r>
            <a:endParaRPr lang="en-US" sz="4000" b="1" dirty="0"/>
          </a:p>
        </p:txBody>
      </p:sp>
      <p:sp>
        <p:nvSpPr>
          <p:cNvPr id="3" name="Content Placeholder 2">
            <a:extLst>
              <a:ext uri="{FF2B5EF4-FFF2-40B4-BE49-F238E27FC236}">
                <a16:creationId xmlns:a16="http://schemas.microsoft.com/office/drawing/2014/main" id="{30A45BC7-BFF5-5A57-FC87-84B4AEE7F300}"/>
              </a:ext>
            </a:extLst>
          </p:cNvPr>
          <p:cNvSpPr>
            <a:spLocks noGrp="1"/>
          </p:cNvSpPr>
          <p:nvPr>
            <p:ph sz="half" idx="1"/>
          </p:nvPr>
        </p:nvSpPr>
        <p:spPr>
          <a:xfrm>
            <a:off x="1154954" y="2340529"/>
            <a:ext cx="5053822" cy="3679272"/>
          </a:xfrm>
        </p:spPr>
        <p:txBody>
          <a:bodyPr>
            <a:noAutofit/>
          </a:bodyPr>
          <a:lstStyle/>
          <a:p>
            <a:r>
              <a:rPr lang="en-US" sz="2800" dirty="0"/>
              <a:t>Genesis 1:9-13</a:t>
            </a:r>
          </a:p>
          <a:p>
            <a:r>
              <a:rPr lang="en-US" sz="2800" dirty="0"/>
              <a:t>And God said, Let the earth bring forth grass, the herb yielding seed, and the fruit tree yielding fruit after his kind, whose seed is in itself, upon the earth: and it was so.</a:t>
            </a:r>
          </a:p>
        </p:txBody>
      </p:sp>
      <p:pic>
        <p:nvPicPr>
          <p:cNvPr id="21506" name="Picture 2" descr="Top 10 Seed Bearing Plants Your Birds ...">
            <a:extLst>
              <a:ext uri="{FF2B5EF4-FFF2-40B4-BE49-F238E27FC236}">
                <a16:creationId xmlns:a16="http://schemas.microsoft.com/office/drawing/2014/main" id="{3B45D02E-26C0-1CF7-BD2F-1D999D6242D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0994"/>
          <a:stretch>
            <a:fillRect/>
          </a:stretch>
        </p:blipFill>
        <p:spPr bwMode="auto">
          <a:xfrm>
            <a:off x="6633556" y="2340529"/>
            <a:ext cx="4921135" cy="3679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9410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AA7C-8B83-3C9F-62A2-0455170D50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0E1A76-B22E-01EE-0651-5637E1F286DB}"/>
              </a:ext>
            </a:extLst>
          </p:cNvPr>
          <p:cNvSpPr>
            <a:spLocks noGrp="1"/>
          </p:cNvSpPr>
          <p:nvPr>
            <p:ph type="title"/>
          </p:nvPr>
        </p:nvSpPr>
        <p:spPr>
          <a:xfrm>
            <a:off x="1124396" y="731180"/>
            <a:ext cx="9856950" cy="951899"/>
          </a:xfrm>
        </p:spPr>
        <p:txBody>
          <a:bodyPr/>
          <a:lstStyle/>
          <a:p>
            <a:r>
              <a:rPr lang="en-US" b="1" dirty="0"/>
              <a:t>17. What was done on the third day?</a:t>
            </a:r>
            <a:endParaRPr lang="en-US" sz="4000" b="1" dirty="0"/>
          </a:p>
        </p:txBody>
      </p:sp>
      <p:sp>
        <p:nvSpPr>
          <p:cNvPr id="3" name="Content Placeholder 2">
            <a:extLst>
              <a:ext uri="{FF2B5EF4-FFF2-40B4-BE49-F238E27FC236}">
                <a16:creationId xmlns:a16="http://schemas.microsoft.com/office/drawing/2014/main" id="{DADD09F2-67CE-D89F-8086-7F251E7D90E3}"/>
              </a:ext>
            </a:extLst>
          </p:cNvPr>
          <p:cNvSpPr>
            <a:spLocks noGrp="1"/>
          </p:cNvSpPr>
          <p:nvPr>
            <p:ph sz="half" idx="1"/>
          </p:nvPr>
        </p:nvSpPr>
        <p:spPr>
          <a:xfrm>
            <a:off x="1154954" y="2340529"/>
            <a:ext cx="5053822" cy="3679272"/>
          </a:xfrm>
        </p:spPr>
        <p:txBody>
          <a:bodyPr>
            <a:noAutofit/>
          </a:bodyPr>
          <a:lstStyle/>
          <a:p>
            <a:r>
              <a:rPr lang="en-US" sz="2800" dirty="0"/>
              <a:t>Genesis 1:9-13</a:t>
            </a:r>
          </a:p>
          <a:p>
            <a:r>
              <a:rPr lang="en-US" sz="2800" dirty="0"/>
              <a:t>And the earth brought forth grass, and herb yielding seed after his kind, and the tree yielding fruit, whose seed was in itself, after his kind: and God saw that it was good.</a:t>
            </a:r>
          </a:p>
        </p:txBody>
      </p:sp>
      <p:pic>
        <p:nvPicPr>
          <p:cNvPr id="22534" name="Picture 6" descr="450+ Golden Orange Tree Stock Photos ...">
            <a:extLst>
              <a:ext uri="{FF2B5EF4-FFF2-40B4-BE49-F238E27FC236}">
                <a16:creationId xmlns:a16="http://schemas.microsoft.com/office/drawing/2014/main" id="{0570A401-850E-ABDF-099E-806FC282A3D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08776" y="2471221"/>
            <a:ext cx="5136170" cy="3417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6945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173A0-CC8C-6EDF-FA76-AE43E455AA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9FAAB1-AFD1-ABAC-0551-F110C7587EA6}"/>
              </a:ext>
            </a:extLst>
          </p:cNvPr>
          <p:cNvSpPr>
            <a:spLocks noGrp="1"/>
          </p:cNvSpPr>
          <p:nvPr>
            <p:ph type="title"/>
          </p:nvPr>
        </p:nvSpPr>
        <p:spPr>
          <a:xfrm>
            <a:off x="1124396" y="731180"/>
            <a:ext cx="9856950" cy="951899"/>
          </a:xfrm>
        </p:spPr>
        <p:txBody>
          <a:bodyPr/>
          <a:lstStyle/>
          <a:p>
            <a:r>
              <a:rPr lang="en-US" b="1" dirty="0"/>
              <a:t>17. What was done on the third day?</a:t>
            </a:r>
            <a:endParaRPr lang="en-US" sz="4000" b="1" dirty="0"/>
          </a:p>
        </p:txBody>
      </p:sp>
      <p:sp>
        <p:nvSpPr>
          <p:cNvPr id="3" name="Content Placeholder 2">
            <a:extLst>
              <a:ext uri="{FF2B5EF4-FFF2-40B4-BE49-F238E27FC236}">
                <a16:creationId xmlns:a16="http://schemas.microsoft.com/office/drawing/2014/main" id="{363E9BA3-56F9-BE43-F69E-234D22AA67E8}"/>
              </a:ext>
            </a:extLst>
          </p:cNvPr>
          <p:cNvSpPr>
            <a:spLocks noGrp="1"/>
          </p:cNvSpPr>
          <p:nvPr>
            <p:ph sz="half" idx="1"/>
          </p:nvPr>
        </p:nvSpPr>
        <p:spPr>
          <a:xfrm>
            <a:off x="1154954" y="2603497"/>
            <a:ext cx="5053822" cy="3416303"/>
          </a:xfrm>
        </p:spPr>
        <p:txBody>
          <a:bodyPr>
            <a:noAutofit/>
          </a:bodyPr>
          <a:lstStyle/>
          <a:p>
            <a:r>
              <a:rPr lang="en-US" sz="3600" dirty="0"/>
              <a:t>Genesis 1:9-13</a:t>
            </a:r>
          </a:p>
          <a:p>
            <a:r>
              <a:rPr lang="en-US" sz="3600" dirty="0"/>
              <a:t>And the evening and the morning were the third day.</a:t>
            </a:r>
          </a:p>
        </p:txBody>
      </p:sp>
      <p:pic>
        <p:nvPicPr>
          <p:cNvPr id="23554" name="Picture 2" descr="Genesis Creation Days ...">
            <a:extLst>
              <a:ext uri="{FF2B5EF4-FFF2-40B4-BE49-F238E27FC236}">
                <a16:creationId xmlns:a16="http://schemas.microsoft.com/office/drawing/2014/main" id="{0A0ED753-2F8E-DB7F-6EC8-9DDDFC19739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82938" y="2603497"/>
            <a:ext cx="4614473" cy="2977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23254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5965D-897D-D697-7CE7-D65F4CA2C8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956DD3-90BC-FF87-6F5A-ABB615EA0A06}"/>
              </a:ext>
            </a:extLst>
          </p:cNvPr>
          <p:cNvSpPr>
            <a:spLocks noGrp="1"/>
          </p:cNvSpPr>
          <p:nvPr>
            <p:ph type="title"/>
          </p:nvPr>
        </p:nvSpPr>
        <p:spPr>
          <a:xfrm>
            <a:off x="1124396" y="731180"/>
            <a:ext cx="9856950" cy="951899"/>
          </a:xfrm>
        </p:spPr>
        <p:txBody>
          <a:bodyPr/>
          <a:lstStyle/>
          <a:p>
            <a:r>
              <a:rPr lang="en-US" b="1" dirty="0"/>
              <a:t>18. What was made upon the fourth day?</a:t>
            </a:r>
            <a:endParaRPr lang="en-US" sz="4000" b="1" dirty="0"/>
          </a:p>
        </p:txBody>
      </p:sp>
      <p:sp>
        <p:nvSpPr>
          <p:cNvPr id="3" name="Content Placeholder 2">
            <a:extLst>
              <a:ext uri="{FF2B5EF4-FFF2-40B4-BE49-F238E27FC236}">
                <a16:creationId xmlns:a16="http://schemas.microsoft.com/office/drawing/2014/main" id="{F9720557-DA79-69BE-2A6F-35F2220199E4}"/>
              </a:ext>
            </a:extLst>
          </p:cNvPr>
          <p:cNvSpPr>
            <a:spLocks noGrp="1"/>
          </p:cNvSpPr>
          <p:nvPr>
            <p:ph sz="half" idx="1"/>
          </p:nvPr>
        </p:nvSpPr>
        <p:spPr>
          <a:xfrm>
            <a:off x="1154954" y="2603497"/>
            <a:ext cx="5053822" cy="3416303"/>
          </a:xfrm>
        </p:spPr>
        <p:txBody>
          <a:bodyPr>
            <a:noAutofit/>
          </a:bodyPr>
          <a:lstStyle/>
          <a:p>
            <a:r>
              <a:rPr lang="en-US" sz="2800" dirty="0"/>
              <a:t>Genesis 1:14</a:t>
            </a:r>
          </a:p>
          <a:p>
            <a:r>
              <a:rPr lang="en-US" sz="2800" dirty="0"/>
              <a:t>And God said, Let there be lights in the firmament of the heaven to divide the day from the night; and let them be for signs, and for seasons, and for days, and years:</a:t>
            </a:r>
          </a:p>
        </p:txBody>
      </p:sp>
      <p:pic>
        <p:nvPicPr>
          <p:cNvPr id="24578" name="Picture 2" descr="12] Genesis 1:14-19 (Part 2) – The Sun ...">
            <a:extLst>
              <a:ext uri="{FF2B5EF4-FFF2-40B4-BE49-F238E27FC236}">
                <a16:creationId xmlns:a16="http://schemas.microsoft.com/office/drawing/2014/main" id="{5E51F0CA-4E3B-3B38-068E-325B4275A63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60375" y="2582458"/>
            <a:ext cx="5053822" cy="3437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598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78C38-7E34-C572-D6A6-24709D3622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C7D595-9AAE-8AF8-A401-24FEFEF91D51}"/>
              </a:ext>
            </a:extLst>
          </p:cNvPr>
          <p:cNvSpPr>
            <a:spLocks noGrp="1"/>
          </p:cNvSpPr>
          <p:nvPr>
            <p:ph type="title"/>
          </p:nvPr>
        </p:nvSpPr>
        <p:spPr>
          <a:xfrm>
            <a:off x="1154953" y="721453"/>
            <a:ext cx="9717179" cy="951899"/>
          </a:xfrm>
        </p:spPr>
        <p:txBody>
          <a:bodyPr/>
          <a:lstStyle/>
          <a:p>
            <a:r>
              <a:rPr lang="en-US" b="1" dirty="0"/>
              <a:t>3. Are we to understand from these words that the matter of the earth was not in existence before He spoke?</a:t>
            </a:r>
            <a:endParaRPr lang="en-US" sz="4000" b="1" dirty="0"/>
          </a:p>
        </p:txBody>
      </p:sp>
      <p:sp>
        <p:nvSpPr>
          <p:cNvPr id="3" name="Content Placeholder 2">
            <a:extLst>
              <a:ext uri="{FF2B5EF4-FFF2-40B4-BE49-F238E27FC236}">
                <a16:creationId xmlns:a16="http://schemas.microsoft.com/office/drawing/2014/main" id="{B623D0C0-EE51-B57B-4B25-63905DB562B1}"/>
              </a:ext>
            </a:extLst>
          </p:cNvPr>
          <p:cNvSpPr>
            <a:spLocks noGrp="1"/>
          </p:cNvSpPr>
          <p:nvPr>
            <p:ph sz="half" idx="1"/>
          </p:nvPr>
        </p:nvSpPr>
        <p:spPr>
          <a:xfrm>
            <a:off x="1154953" y="2340528"/>
            <a:ext cx="6067967" cy="3679273"/>
          </a:xfrm>
        </p:spPr>
        <p:txBody>
          <a:bodyPr>
            <a:noAutofit/>
          </a:bodyPr>
          <a:lstStyle/>
          <a:p>
            <a:r>
              <a:rPr lang="en-US" sz="3200" dirty="0"/>
              <a:t>Hebrews 11:33</a:t>
            </a:r>
          </a:p>
          <a:p>
            <a:r>
              <a:rPr lang="en-US" sz="3200" dirty="0"/>
              <a:t>Through faith we understand that the worlds were framed by the word of God, so that things which are seen were not made of things which do appear.</a:t>
            </a:r>
          </a:p>
        </p:txBody>
      </p:sp>
      <p:pic>
        <p:nvPicPr>
          <p:cNvPr id="4100" name="Picture 4" descr="Framing Your World: Power of God's Word ...">
            <a:extLst>
              <a:ext uri="{FF2B5EF4-FFF2-40B4-BE49-F238E27FC236}">
                <a16:creationId xmlns:a16="http://schemas.microsoft.com/office/drawing/2014/main" id="{121D1F32-5990-D894-1ED3-367F993D2A2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545" r="10935"/>
          <a:stretch>
            <a:fillRect/>
          </a:stretch>
        </p:blipFill>
        <p:spPr bwMode="auto">
          <a:xfrm>
            <a:off x="7743039" y="2384919"/>
            <a:ext cx="3858936" cy="3590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3325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62A98-DA3D-38E4-93F6-BD902E533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F170C-DE6E-E268-55FE-06DE5C3C0D5C}"/>
              </a:ext>
            </a:extLst>
          </p:cNvPr>
          <p:cNvSpPr>
            <a:spLocks noGrp="1"/>
          </p:cNvSpPr>
          <p:nvPr>
            <p:ph type="title"/>
          </p:nvPr>
        </p:nvSpPr>
        <p:spPr>
          <a:xfrm>
            <a:off x="1124396" y="731180"/>
            <a:ext cx="9856950" cy="951899"/>
          </a:xfrm>
        </p:spPr>
        <p:txBody>
          <a:bodyPr/>
          <a:lstStyle/>
          <a:p>
            <a:r>
              <a:rPr lang="en-US" b="1" dirty="0"/>
              <a:t>19. What were these lights to govern?  </a:t>
            </a:r>
            <a:endParaRPr lang="en-US" sz="4000" b="1" dirty="0"/>
          </a:p>
        </p:txBody>
      </p:sp>
      <p:sp>
        <p:nvSpPr>
          <p:cNvPr id="3" name="Content Placeholder 2">
            <a:extLst>
              <a:ext uri="{FF2B5EF4-FFF2-40B4-BE49-F238E27FC236}">
                <a16:creationId xmlns:a16="http://schemas.microsoft.com/office/drawing/2014/main" id="{F9018441-A697-7B5D-022B-BB5CFAE2BD4E}"/>
              </a:ext>
            </a:extLst>
          </p:cNvPr>
          <p:cNvSpPr>
            <a:spLocks noGrp="1"/>
          </p:cNvSpPr>
          <p:nvPr>
            <p:ph sz="half" idx="1"/>
          </p:nvPr>
        </p:nvSpPr>
        <p:spPr>
          <a:xfrm>
            <a:off x="1154954" y="2603497"/>
            <a:ext cx="5053822" cy="3416303"/>
          </a:xfrm>
        </p:spPr>
        <p:txBody>
          <a:bodyPr>
            <a:noAutofit/>
          </a:bodyPr>
          <a:lstStyle/>
          <a:p>
            <a:r>
              <a:rPr lang="en-US" sz="2800" dirty="0"/>
              <a:t>Genesis 1:16</a:t>
            </a:r>
          </a:p>
          <a:p>
            <a:r>
              <a:rPr lang="en-US" sz="2800" dirty="0"/>
              <a:t>And God made two great lights; the greater light to rule the day, and the lesser light to rule the night: he made the stars also.</a:t>
            </a:r>
          </a:p>
        </p:txBody>
      </p:sp>
      <p:pic>
        <p:nvPicPr>
          <p:cNvPr id="25602" name="Picture 2" descr="Prophecy of the Sun, Moon &amp; Stars ...">
            <a:extLst>
              <a:ext uri="{FF2B5EF4-FFF2-40B4-BE49-F238E27FC236}">
                <a16:creationId xmlns:a16="http://schemas.microsoft.com/office/drawing/2014/main" id="{5C476856-6DA4-39F0-E3A2-DA8585CA8B8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016" t="1440" r="20137" b="-1"/>
          <a:stretch>
            <a:fillRect/>
          </a:stretch>
        </p:blipFill>
        <p:spPr bwMode="auto">
          <a:xfrm>
            <a:off x="6450676" y="2603497"/>
            <a:ext cx="4738256" cy="3373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37928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5C60C-BD08-8E5F-50A2-274944FCEA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33B7A-F460-3EC1-A29F-C904BA696B92}"/>
              </a:ext>
            </a:extLst>
          </p:cNvPr>
          <p:cNvSpPr>
            <a:spLocks noGrp="1"/>
          </p:cNvSpPr>
          <p:nvPr>
            <p:ph type="title"/>
          </p:nvPr>
        </p:nvSpPr>
        <p:spPr>
          <a:xfrm>
            <a:off x="1124396" y="731180"/>
            <a:ext cx="9698775" cy="951899"/>
          </a:xfrm>
        </p:spPr>
        <p:txBody>
          <a:bodyPr/>
          <a:lstStyle/>
          <a:p>
            <a:r>
              <a:rPr lang="en-US" b="1" dirty="0"/>
              <a:t>20. Then what kind of days were these days of creation?  </a:t>
            </a:r>
            <a:endParaRPr lang="en-US" sz="4000" b="1" dirty="0"/>
          </a:p>
        </p:txBody>
      </p:sp>
      <p:sp>
        <p:nvSpPr>
          <p:cNvPr id="3" name="Content Placeholder 2">
            <a:extLst>
              <a:ext uri="{FF2B5EF4-FFF2-40B4-BE49-F238E27FC236}">
                <a16:creationId xmlns:a16="http://schemas.microsoft.com/office/drawing/2014/main" id="{AADDCBC4-564E-02FA-07C6-F75728145238}"/>
              </a:ext>
            </a:extLst>
          </p:cNvPr>
          <p:cNvSpPr>
            <a:spLocks noGrp="1"/>
          </p:cNvSpPr>
          <p:nvPr>
            <p:ph sz="half" idx="1"/>
          </p:nvPr>
        </p:nvSpPr>
        <p:spPr>
          <a:xfrm>
            <a:off x="516835" y="2418905"/>
            <a:ext cx="5691941" cy="3600896"/>
          </a:xfrm>
        </p:spPr>
        <p:txBody>
          <a:bodyPr>
            <a:noAutofit/>
          </a:bodyPr>
          <a:lstStyle/>
          <a:p>
            <a:r>
              <a:rPr lang="en-US" sz="3200" dirty="0"/>
              <a:t>The days of creation were literal, regular-length days—composed of a period of darkness (evening) and a period of light (morning), together making one complete day. </a:t>
            </a:r>
          </a:p>
        </p:txBody>
      </p:sp>
      <p:pic>
        <p:nvPicPr>
          <p:cNvPr id="26626" name="Picture 2" descr="Are the Seven Days of Creation Literal ...">
            <a:extLst>
              <a:ext uri="{FF2B5EF4-FFF2-40B4-BE49-F238E27FC236}">
                <a16:creationId xmlns:a16="http://schemas.microsoft.com/office/drawing/2014/main" id="{9CA60364-D28B-4859-F5AF-949954C2ABE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14842" y="2418904"/>
            <a:ext cx="5053822" cy="3785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58437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922BB-3D52-5C7D-C9E4-806A0785D5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8D204B-2158-0F53-6C90-826C8B42783C}"/>
              </a:ext>
            </a:extLst>
          </p:cNvPr>
          <p:cNvSpPr>
            <a:spLocks noGrp="1"/>
          </p:cNvSpPr>
          <p:nvPr>
            <p:ph type="title"/>
          </p:nvPr>
        </p:nvSpPr>
        <p:spPr>
          <a:xfrm>
            <a:off x="1124396" y="731180"/>
            <a:ext cx="9698775" cy="951899"/>
          </a:xfrm>
        </p:spPr>
        <p:txBody>
          <a:bodyPr/>
          <a:lstStyle/>
          <a:p>
            <a:r>
              <a:rPr lang="en-US" b="1" dirty="0"/>
              <a:t>20. Then what kind of days were these days of creation?  </a:t>
            </a:r>
            <a:endParaRPr lang="en-US" sz="4000" b="1" dirty="0"/>
          </a:p>
        </p:txBody>
      </p:sp>
      <p:sp>
        <p:nvSpPr>
          <p:cNvPr id="3" name="Content Placeholder 2">
            <a:extLst>
              <a:ext uri="{FF2B5EF4-FFF2-40B4-BE49-F238E27FC236}">
                <a16:creationId xmlns:a16="http://schemas.microsoft.com/office/drawing/2014/main" id="{F47E36BD-5883-312A-4F13-B4827E74FCBD}"/>
              </a:ext>
            </a:extLst>
          </p:cNvPr>
          <p:cNvSpPr>
            <a:spLocks noGrp="1"/>
          </p:cNvSpPr>
          <p:nvPr>
            <p:ph sz="half" idx="1"/>
          </p:nvPr>
        </p:nvSpPr>
        <p:spPr>
          <a:xfrm>
            <a:off x="516835" y="2418905"/>
            <a:ext cx="5691941" cy="3600896"/>
          </a:xfrm>
        </p:spPr>
        <p:txBody>
          <a:bodyPr>
            <a:noAutofit/>
          </a:bodyPr>
          <a:lstStyle/>
          <a:p>
            <a:r>
              <a:rPr lang="en-US" sz="2800" dirty="0"/>
              <a:t>The Bible specifies this structure in Genesis 1:5, where it says, </a:t>
            </a:r>
            <a:r>
              <a:rPr lang="en-US" sz="2800" i="1" dirty="0"/>
              <a:t>“And the evening and the morning were the first day.”</a:t>
            </a:r>
            <a:r>
              <a:rPr lang="en-US" sz="2800" dirty="0"/>
              <a:t> Each day was marked by the earth's rotation on its axis, with each full revolution constituting one day.</a:t>
            </a:r>
          </a:p>
        </p:txBody>
      </p:sp>
      <p:pic>
        <p:nvPicPr>
          <p:cNvPr id="27650" name="Picture 2" descr="What is a 'Morning Star,' and what is ...">
            <a:extLst>
              <a:ext uri="{FF2B5EF4-FFF2-40B4-BE49-F238E27FC236}">
                <a16:creationId xmlns:a16="http://schemas.microsoft.com/office/drawing/2014/main" id="{CA2670F8-BA77-257C-4C42-5CE9EC071A0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08775" y="2418905"/>
            <a:ext cx="5466390" cy="3637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61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38E08-3E86-A105-F7DD-3073C3A733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D107A8-9D66-0F85-81AE-F57255B004DF}"/>
              </a:ext>
            </a:extLst>
          </p:cNvPr>
          <p:cNvSpPr>
            <a:spLocks noGrp="1"/>
          </p:cNvSpPr>
          <p:nvPr>
            <p:ph type="title"/>
          </p:nvPr>
        </p:nvSpPr>
        <p:spPr>
          <a:xfrm>
            <a:off x="1124396" y="731180"/>
            <a:ext cx="9698775" cy="951899"/>
          </a:xfrm>
        </p:spPr>
        <p:txBody>
          <a:bodyPr/>
          <a:lstStyle/>
          <a:p>
            <a:r>
              <a:rPr lang="en-US" b="1" dirty="0"/>
              <a:t>20. Then what kind of days were these days of creation?  </a:t>
            </a:r>
            <a:endParaRPr lang="en-US" sz="4000" b="1" dirty="0"/>
          </a:p>
        </p:txBody>
      </p:sp>
      <p:sp>
        <p:nvSpPr>
          <p:cNvPr id="3" name="Content Placeholder 2">
            <a:extLst>
              <a:ext uri="{FF2B5EF4-FFF2-40B4-BE49-F238E27FC236}">
                <a16:creationId xmlns:a16="http://schemas.microsoft.com/office/drawing/2014/main" id="{63F31D78-280A-97E8-B2F0-A1B028DBD296}"/>
              </a:ext>
            </a:extLst>
          </p:cNvPr>
          <p:cNvSpPr>
            <a:spLocks noGrp="1"/>
          </p:cNvSpPr>
          <p:nvPr>
            <p:ph sz="half" idx="1"/>
          </p:nvPr>
        </p:nvSpPr>
        <p:spPr>
          <a:xfrm>
            <a:off x="1212574" y="2418905"/>
            <a:ext cx="5625548" cy="3600896"/>
          </a:xfrm>
        </p:spPr>
        <p:txBody>
          <a:bodyPr>
            <a:noAutofit/>
          </a:bodyPr>
          <a:lstStyle/>
          <a:p>
            <a:r>
              <a:rPr lang="en-US" sz="3200" dirty="0"/>
              <a:t>The creation days were not indefinite periods or symbolic eras but actual, measurable days, consistent in length with the days we experience now. </a:t>
            </a:r>
          </a:p>
        </p:txBody>
      </p:sp>
      <p:pic>
        <p:nvPicPr>
          <p:cNvPr id="28674" name="Picture 2" descr="Exercise in the Morning or the Evening ...">
            <a:extLst>
              <a:ext uri="{FF2B5EF4-FFF2-40B4-BE49-F238E27FC236}">
                <a16:creationId xmlns:a16="http://schemas.microsoft.com/office/drawing/2014/main" id="{AC34A3BC-27C5-F9B3-D664-FFA1AFC1D03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16687" y="2418905"/>
            <a:ext cx="3598069" cy="3598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64492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301D9-E71B-EE12-505D-C0B1817BC7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02F616-6460-CF65-C54F-B8A8E1B143B0}"/>
              </a:ext>
            </a:extLst>
          </p:cNvPr>
          <p:cNvSpPr>
            <a:spLocks noGrp="1"/>
          </p:cNvSpPr>
          <p:nvPr>
            <p:ph type="title"/>
          </p:nvPr>
        </p:nvSpPr>
        <p:spPr>
          <a:xfrm>
            <a:off x="1124396" y="731180"/>
            <a:ext cx="9698775" cy="951899"/>
          </a:xfrm>
        </p:spPr>
        <p:txBody>
          <a:bodyPr/>
          <a:lstStyle/>
          <a:p>
            <a:r>
              <a:rPr lang="en-US" b="1" dirty="0"/>
              <a:t>21. Does the sun make the day, or simply rule the day?</a:t>
            </a:r>
            <a:endParaRPr lang="en-US" sz="4000" b="1" dirty="0"/>
          </a:p>
        </p:txBody>
      </p:sp>
      <p:sp>
        <p:nvSpPr>
          <p:cNvPr id="3" name="Content Placeholder 2">
            <a:extLst>
              <a:ext uri="{FF2B5EF4-FFF2-40B4-BE49-F238E27FC236}">
                <a16:creationId xmlns:a16="http://schemas.microsoft.com/office/drawing/2014/main" id="{09009BFF-CC8C-8183-F153-17386EC438C2}"/>
              </a:ext>
            </a:extLst>
          </p:cNvPr>
          <p:cNvSpPr>
            <a:spLocks noGrp="1"/>
          </p:cNvSpPr>
          <p:nvPr>
            <p:ph sz="half" idx="1"/>
          </p:nvPr>
        </p:nvSpPr>
        <p:spPr>
          <a:xfrm>
            <a:off x="1124396" y="2636375"/>
            <a:ext cx="5345978" cy="3383425"/>
          </a:xfrm>
        </p:spPr>
        <p:txBody>
          <a:bodyPr>
            <a:noAutofit/>
          </a:bodyPr>
          <a:lstStyle/>
          <a:p>
            <a:r>
              <a:rPr lang="en-US" sz="3400" dirty="0"/>
              <a:t>The sun does not create the day; it simply governs or rules over it, as clarified in the Hebrew translation of Genesis 1:18.</a:t>
            </a:r>
          </a:p>
        </p:txBody>
      </p:sp>
      <p:pic>
        <p:nvPicPr>
          <p:cNvPr id="30722" name="Picture 2" descr="Sunrise on the Plains | The Amazing Sky">
            <a:extLst>
              <a:ext uri="{FF2B5EF4-FFF2-40B4-BE49-F238E27FC236}">
                <a16:creationId xmlns:a16="http://schemas.microsoft.com/office/drawing/2014/main" id="{F36F855D-CC5B-1388-2B85-505082242E2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19461" y="2636377"/>
            <a:ext cx="5084380" cy="3383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92461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C1D38-F708-EA3B-9EAE-CB72B158DE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8CF296-12DC-4A21-B56B-E8D4070CA180}"/>
              </a:ext>
            </a:extLst>
          </p:cNvPr>
          <p:cNvSpPr>
            <a:spLocks noGrp="1"/>
          </p:cNvSpPr>
          <p:nvPr>
            <p:ph type="title"/>
          </p:nvPr>
        </p:nvSpPr>
        <p:spPr>
          <a:xfrm>
            <a:off x="1124396" y="731180"/>
            <a:ext cx="9698775" cy="951899"/>
          </a:xfrm>
        </p:spPr>
        <p:txBody>
          <a:bodyPr/>
          <a:lstStyle/>
          <a:p>
            <a:r>
              <a:rPr lang="en-US" b="1" dirty="0"/>
              <a:t>22. Tell what makes the day, and how there could be days before the sun was?</a:t>
            </a:r>
            <a:endParaRPr lang="en-US" sz="4000" b="1" dirty="0"/>
          </a:p>
        </p:txBody>
      </p:sp>
      <p:sp>
        <p:nvSpPr>
          <p:cNvPr id="3" name="Content Placeholder 2">
            <a:extLst>
              <a:ext uri="{FF2B5EF4-FFF2-40B4-BE49-F238E27FC236}">
                <a16:creationId xmlns:a16="http://schemas.microsoft.com/office/drawing/2014/main" id="{D4437165-8D4A-AA2F-1301-A1AA6E124A35}"/>
              </a:ext>
            </a:extLst>
          </p:cNvPr>
          <p:cNvSpPr>
            <a:spLocks noGrp="1"/>
          </p:cNvSpPr>
          <p:nvPr>
            <p:ph sz="half" idx="1"/>
          </p:nvPr>
        </p:nvSpPr>
        <p:spPr>
          <a:xfrm>
            <a:off x="626165" y="2418905"/>
            <a:ext cx="5808906" cy="3600896"/>
          </a:xfrm>
        </p:spPr>
        <p:txBody>
          <a:bodyPr>
            <a:noAutofit/>
          </a:bodyPr>
          <a:lstStyle/>
          <a:p>
            <a:r>
              <a:rPr lang="en-US" sz="3200" dirty="0"/>
              <a:t>A day is made by the </a:t>
            </a:r>
            <a:r>
              <a:rPr lang="en-US" sz="3200" b="1" dirty="0"/>
              <a:t>revolution of the earth on its axis</a:t>
            </a:r>
            <a:r>
              <a:rPr lang="en-US" sz="3200" dirty="0"/>
              <a:t>. Each complete rotation of the earth constitutes one day, which we commonly divide into 24 hours for convenience.</a:t>
            </a:r>
          </a:p>
        </p:txBody>
      </p:sp>
      <p:pic>
        <p:nvPicPr>
          <p:cNvPr id="29698" name="Picture 2" descr="The world's best sunrises - Lonely Planet">
            <a:extLst>
              <a:ext uri="{FF2B5EF4-FFF2-40B4-BE49-F238E27FC236}">
                <a16:creationId xmlns:a16="http://schemas.microsoft.com/office/drawing/2014/main" id="{9F0BC8AE-7A40-AD0F-ADD4-E4377A2A4A3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3094"/>
          <a:stretch>
            <a:fillRect/>
          </a:stretch>
        </p:blipFill>
        <p:spPr bwMode="auto">
          <a:xfrm>
            <a:off x="6435071" y="2418905"/>
            <a:ext cx="4945233" cy="3600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8267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175FC-4582-88D1-3D57-51EB078375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4D1662-02E6-E28F-F232-7891D5B978F0}"/>
              </a:ext>
            </a:extLst>
          </p:cNvPr>
          <p:cNvSpPr>
            <a:spLocks noGrp="1"/>
          </p:cNvSpPr>
          <p:nvPr>
            <p:ph type="title"/>
          </p:nvPr>
        </p:nvSpPr>
        <p:spPr>
          <a:xfrm>
            <a:off x="1124396" y="731180"/>
            <a:ext cx="9698775" cy="951899"/>
          </a:xfrm>
        </p:spPr>
        <p:txBody>
          <a:bodyPr/>
          <a:lstStyle/>
          <a:p>
            <a:r>
              <a:rPr lang="en-US" b="1" dirty="0"/>
              <a:t>22. Tell what makes the day, and how there could be days before the sun was?</a:t>
            </a:r>
            <a:endParaRPr lang="en-US" sz="4000" b="1" dirty="0"/>
          </a:p>
        </p:txBody>
      </p:sp>
      <p:sp>
        <p:nvSpPr>
          <p:cNvPr id="3" name="Content Placeholder 2">
            <a:extLst>
              <a:ext uri="{FF2B5EF4-FFF2-40B4-BE49-F238E27FC236}">
                <a16:creationId xmlns:a16="http://schemas.microsoft.com/office/drawing/2014/main" id="{C31CD00B-14EB-A7D7-AD98-61F459B644AF}"/>
              </a:ext>
            </a:extLst>
          </p:cNvPr>
          <p:cNvSpPr>
            <a:spLocks noGrp="1"/>
          </p:cNvSpPr>
          <p:nvPr>
            <p:ph sz="half" idx="1"/>
          </p:nvPr>
        </p:nvSpPr>
        <p:spPr>
          <a:xfrm>
            <a:off x="506897" y="2418905"/>
            <a:ext cx="6152320" cy="3600896"/>
          </a:xfrm>
        </p:spPr>
        <p:txBody>
          <a:bodyPr>
            <a:noAutofit/>
          </a:bodyPr>
          <a:lstStyle/>
          <a:p>
            <a:r>
              <a:rPr lang="en-US" sz="2800" dirty="0"/>
              <a:t>There could be days before the sun was created because the existence of a "day" does not depend on the sun itself, but on the earth’s rotation. According to Genesis 1:2-5, when God created the earth, it was without form, void, and covered in darkness. </a:t>
            </a:r>
          </a:p>
        </p:txBody>
      </p:sp>
      <p:pic>
        <p:nvPicPr>
          <p:cNvPr id="31746" name="Picture 2" descr="Sunrise photos from around the world ...">
            <a:extLst>
              <a:ext uri="{FF2B5EF4-FFF2-40B4-BE49-F238E27FC236}">
                <a16:creationId xmlns:a16="http://schemas.microsoft.com/office/drawing/2014/main" id="{C9EBE1FB-DA90-4212-DDC1-2D93B4C322C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391"/>
          <a:stretch>
            <a:fillRect/>
          </a:stretch>
        </p:blipFill>
        <p:spPr bwMode="auto">
          <a:xfrm>
            <a:off x="7052351" y="2309575"/>
            <a:ext cx="4632752" cy="3922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5613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6BBB3-18B0-654C-F8AC-079F6F0631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88D666-13F0-D1D7-88F2-88E6DE6AFEA0}"/>
              </a:ext>
            </a:extLst>
          </p:cNvPr>
          <p:cNvSpPr>
            <a:spLocks noGrp="1"/>
          </p:cNvSpPr>
          <p:nvPr>
            <p:ph type="title"/>
          </p:nvPr>
        </p:nvSpPr>
        <p:spPr>
          <a:xfrm>
            <a:off x="1124396" y="731180"/>
            <a:ext cx="9698775" cy="951899"/>
          </a:xfrm>
        </p:spPr>
        <p:txBody>
          <a:bodyPr/>
          <a:lstStyle/>
          <a:p>
            <a:r>
              <a:rPr lang="en-US" b="1" dirty="0"/>
              <a:t>22. Tell what makes the day, and how there could be days before the sun was?</a:t>
            </a:r>
            <a:endParaRPr lang="en-US" sz="4000" b="1" dirty="0"/>
          </a:p>
        </p:txBody>
      </p:sp>
      <p:sp>
        <p:nvSpPr>
          <p:cNvPr id="3" name="Content Placeholder 2">
            <a:extLst>
              <a:ext uri="{FF2B5EF4-FFF2-40B4-BE49-F238E27FC236}">
                <a16:creationId xmlns:a16="http://schemas.microsoft.com/office/drawing/2014/main" id="{FC47BE27-5CDD-FA3C-6A5E-D55881B73784}"/>
              </a:ext>
            </a:extLst>
          </p:cNvPr>
          <p:cNvSpPr>
            <a:spLocks noGrp="1"/>
          </p:cNvSpPr>
          <p:nvPr>
            <p:ph sz="half" idx="1"/>
          </p:nvPr>
        </p:nvSpPr>
        <p:spPr>
          <a:xfrm>
            <a:off x="864704" y="2418905"/>
            <a:ext cx="5570366" cy="3600896"/>
          </a:xfrm>
        </p:spPr>
        <p:txBody>
          <a:bodyPr>
            <a:noAutofit/>
          </a:bodyPr>
          <a:lstStyle/>
          <a:p>
            <a:r>
              <a:rPr lang="en-US" sz="3000" dirty="0"/>
              <a:t>Yet, the earth existed, and as soon as God spoke light into existence, He divided the light from the darkness, calling the light "Day" and the darkness "Night." This established the first day of time.</a:t>
            </a:r>
          </a:p>
        </p:txBody>
      </p:sp>
      <p:pic>
        <p:nvPicPr>
          <p:cNvPr id="32770" name="Picture 2" descr="47,100+ Sunrise Over Water Stock Photos ...">
            <a:extLst>
              <a:ext uri="{FF2B5EF4-FFF2-40B4-BE49-F238E27FC236}">
                <a16:creationId xmlns:a16="http://schemas.microsoft.com/office/drawing/2014/main" id="{F79BA155-A4C5-71B8-9431-740F447D8D0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35070" y="2640991"/>
            <a:ext cx="5077447" cy="3378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7441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9F031-6BE7-3557-9602-B56F368884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C06C7C-CF9B-610F-2FD5-5ED42BB9C000}"/>
              </a:ext>
            </a:extLst>
          </p:cNvPr>
          <p:cNvSpPr>
            <a:spLocks noGrp="1"/>
          </p:cNvSpPr>
          <p:nvPr>
            <p:ph type="title"/>
          </p:nvPr>
        </p:nvSpPr>
        <p:spPr>
          <a:xfrm>
            <a:off x="1124396" y="731180"/>
            <a:ext cx="9698775" cy="951899"/>
          </a:xfrm>
        </p:spPr>
        <p:txBody>
          <a:bodyPr/>
          <a:lstStyle/>
          <a:p>
            <a:r>
              <a:rPr lang="en-US" b="1" dirty="0"/>
              <a:t>22. Tell what makes the day, and how there could be days before the sun was?</a:t>
            </a:r>
            <a:endParaRPr lang="en-US" sz="4000" b="1" dirty="0"/>
          </a:p>
        </p:txBody>
      </p:sp>
      <p:sp>
        <p:nvSpPr>
          <p:cNvPr id="3" name="Content Placeholder 2">
            <a:extLst>
              <a:ext uri="{FF2B5EF4-FFF2-40B4-BE49-F238E27FC236}">
                <a16:creationId xmlns:a16="http://schemas.microsoft.com/office/drawing/2014/main" id="{9CE08E27-5594-5376-32CE-D48FC936C44A}"/>
              </a:ext>
            </a:extLst>
          </p:cNvPr>
          <p:cNvSpPr>
            <a:spLocks noGrp="1"/>
          </p:cNvSpPr>
          <p:nvPr>
            <p:ph sz="half" idx="1"/>
          </p:nvPr>
        </p:nvSpPr>
        <p:spPr>
          <a:xfrm>
            <a:off x="864704" y="2418905"/>
            <a:ext cx="5570366" cy="3600896"/>
          </a:xfrm>
        </p:spPr>
        <p:txBody>
          <a:bodyPr>
            <a:noAutofit/>
          </a:bodyPr>
          <a:lstStyle/>
          <a:p>
            <a:r>
              <a:rPr lang="en-US" sz="3000" dirty="0"/>
              <a:t>Thus, days existed from the beginning of time, independent of the sun, because they are determined by the movement of the earth, not by the presence of the sun itself.</a:t>
            </a:r>
          </a:p>
        </p:txBody>
      </p:sp>
      <p:pic>
        <p:nvPicPr>
          <p:cNvPr id="33794" name="Picture 2" descr="Sunrise - Rebel Walls">
            <a:extLst>
              <a:ext uri="{FF2B5EF4-FFF2-40B4-BE49-F238E27FC236}">
                <a16:creationId xmlns:a16="http://schemas.microsoft.com/office/drawing/2014/main" id="{2D70A8AC-1D3F-E749-6EAB-4C3F6909F9E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00126" y="2586761"/>
            <a:ext cx="4727170" cy="3433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918510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b="1803"/>
          <a:stretch/>
        </p:blipFill>
        <p:spPr>
          <a:xfrm>
            <a:off x="0" y="-1"/>
            <a:ext cx="12221818" cy="6858001"/>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1F90F-78D2-77A4-E6CC-9A4224D6429F}"/>
              </a:ext>
            </a:extLst>
          </p:cNvPr>
          <p:cNvSpPr>
            <a:spLocks noGrp="1"/>
          </p:cNvSpPr>
          <p:nvPr>
            <p:ph type="title"/>
          </p:nvPr>
        </p:nvSpPr>
        <p:spPr/>
        <p:txBody>
          <a:bodyPr/>
          <a:lstStyle/>
          <a:p>
            <a:r>
              <a:rPr lang="en-US" sz="3600" b="1" dirty="0"/>
              <a:t>Discussion:</a:t>
            </a:r>
            <a:br>
              <a:rPr lang="en-US" sz="3600" b="1" dirty="0"/>
            </a:br>
            <a:r>
              <a:rPr lang="en-US" sz="3600" b="1" dirty="0"/>
              <a:t>SDABC V7</a:t>
            </a:r>
          </a:p>
        </p:txBody>
      </p:sp>
      <p:sp>
        <p:nvSpPr>
          <p:cNvPr id="3" name="Content Placeholder 2">
            <a:extLst>
              <a:ext uri="{FF2B5EF4-FFF2-40B4-BE49-F238E27FC236}">
                <a16:creationId xmlns:a16="http://schemas.microsoft.com/office/drawing/2014/main" id="{2F5A03F4-FB53-4010-F413-265631F09ABC}"/>
              </a:ext>
            </a:extLst>
          </p:cNvPr>
          <p:cNvSpPr>
            <a:spLocks noGrp="1"/>
          </p:cNvSpPr>
          <p:nvPr>
            <p:ph idx="1"/>
          </p:nvPr>
        </p:nvSpPr>
        <p:spPr>
          <a:xfrm>
            <a:off x="5603846" y="1447800"/>
            <a:ext cx="5371159" cy="4572000"/>
          </a:xfrm>
        </p:spPr>
        <p:txBody>
          <a:bodyPr>
            <a:noAutofit/>
          </a:bodyPr>
          <a:lstStyle/>
          <a:p>
            <a:r>
              <a:rPr lang="en-US" sz="3200" dirty="0"/>
              <a:t>God was not indebted to preexisting matter. By His mighty power God called matter into being, and then by that same power imparted life to creatures formed from it. </a:t>
            </a:r>
          </a:p>
        </p:txBody>
      </p:sp>
      <p:pic>
        <p:nvPicPr>
          <p:cNvPr id="5130" name="Picture 10" descr="Creation concept">
            <a:extLst>
              <a:ext uri="{FF2B5EF4-FFF2-40B4-BE49-F238E27FC236}">
                <a16:creationId xmlns:a16="http://schemas.microsoft.com/office/drawing/2014/main" id="{1ED07CAA-7095-CAA2-35BE-72715DF1D2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291" r="18000"/>
          <a:stretch>
            <a:fillRect/>
          </a:stretch>
        </p:blipFill>
        <p:spPr bwMode="auto">
          <a:xfrm>
            <a:off x="1019597" y="2895600"/>
            <a:ext cx="2985961" cy="3159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04265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440B2-BD80-0BBD-EDA1-F119F1580198}"/>
              </a:ext>
            </a:extLst>
          </p:cNvPr>
          <p:cNvSpPr>
            <a:spLocks noGrp="1"/>
          </p:cNvSpPr>
          <p:nvPr>
            <p:ph type="ctrTitle"/>
          </p:nvPr>
        </p:nvSpPr>
        <p:spPr/>
        <p:txBody>
          <a:bodyPr/>
          <a:lstStyle/>
          <a:p>
            <a:r>
              <a:rPr lang="en-US" dirty="0"/>
              <a:t>THANK YOU and</a:t>
            </a:r>
          </a:p>
        </p:txBody>
      </p:sp>
      <p:sp>
        <p:nvSpPr>
          <p:cNvPr id="3" name="Subtitle 2">
            <a:extLst>
              <a:ext uri="{FF2B5EF4-FFF2-40B4-BE49-F238E27FC236}">
                <a16:creationId xmlns:a16="http://schemas.microsoft.com/office/drawing/2014/main" id="{F9044D20-C314-140A-24CB-1AD61E246855}"/>
              </a:ext>
            </a:extLst>
          </p:cNvPr>
          <p:cNvSpPr>
            <a:spLocks noGrp="1"/>
          </p:cNvSpPr>
          <p:nvPr>
            <p:ph type="subTitle" idx="1"/>
          </p:nvPr>
        </p:nvSpPr>
        <p:spPr>
          <a:xfrm>
            <a:off x="1154955" y="4777379"/>
            <a:ext cx="8825658" cy="1086707"/>
          </a:xfrm>
        </p:spPr>
        <p:style>
          <a:lnRef idx="2">
            <a:schemeClr val="accent1"/>
          </a:lnRef>
          <a:fillRef idx="1">
            <a:schemeClr val="lt1"/>
          </a:fillRef>
          <a:effectRef idx="0">
            <a:schemeClr val="accent1"/>
          </a:effectRef>
          <a:fontRef idx="minor">
            <a:schemeClr val="dk1"/>
          </a:fontRef>
        </p:style>
        <p:txBody>
          <a:bodyPr>
            <a:normAutofit/>
          </a:bodyPr>
          <a:lstStyle/>
          <a:p>
            <a:r>
              <a:rPr lang="en-US" sz="6000" b="1" dirty="0">
                <a:solidFill>
                  <a:schemeClr val="accent1"/>
                </a:solidFill>
              </a:rPr>
              <a:t>Happy sabbath!!</a:t>
            </a:r>
          </a:p>
        </p:txBody>
      </p:sp>
    </p:spTree>
    <p:extLst>
      <p:ext uri="{BB962C8B-B14F-4D97-AF65-F5344CB8AC3E}">
        <p14:creationId xmlns:p14="http://schemas.microsoft.com/office/powerpoint/2010/main" val="3030979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9A801-A841-CF4C-3F9E-3F4E41E450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C49B14-CB6F-A4F3-843D-B7708F63C987}"/>
              </a:ext>
            </a:extLst>
          </p:cNvPr>
          <p:cNvSpPr>
            <a:spLocks noGrp="1"/>
          </p:cNvSpPr>
          <p:nvPr>
            <p:ph type="title"/>
          </p:nvPr>
        </p:nvSpPr>
        <p:spPr/>
        <p:txBody>
          <a:bodyPr/>
          <a:lstStyle/>
          <a:p>
            <a:r>
              <a:rPr lang="en-US" sz="3600" b="1" dirty="0"/>
              <a:t>Discussion:</a:t>
            </a:r>
            <a:br>
              <a:rPr lang="en-US" sz="3600" b="1" dirty="0"/>
            </a:br>
            <a:r>
              <a:rPr lang="en-US" sz="3600" b="1" dirty="0"/>
              <a:t>SDABC V7</a:t>
            </a:r>
            <a:endParaRPr lang="en-US" sz="3600" dirty="0"/>
          </a:p>
        </p:txBody>
      </p:sp>
      <p:sp>
        <p:nvSpPr>
          <p:cNvPr id="3" name="Content Placeholder 2">
            <a:extLst>
              <a:ext uri="{FF2B5EF4-FFF2-40B4-BE49-F238E27FC236}">
                <a16:creationId xmlns:a16="http://schemas.microsoft.com/office/drawing/2014/main" id="{7B2B4D1D-F7CF-B388-4232-692ADAAD8716}"/>
              </a:ext>
            </a:extLst>
          </p:cNvPr>
          <p:cNvSpPr>
            <a:spLocks noGrp="1"/>
          </p:cNvSpPr>
          <p:nvPr>
            <p:ph idx="1"/>
          </p:nvPr>
        </p:nvSpPr>
        <p:spPr/>
        <p:txBody>
          <a:bodyPr>
            <a:noAutofit/>
          </a:bodyPr>
          <a:lstStyle/>
          <a:p>
            <a:r>
              <a:rPr lang="en-US" sz="3200" dirty="0"/>
              <a:t>Prior to the dawn of the so-called Atomic Age it was one of the prime tenets of science that matter is eternal, that it can be neither created nor destroyed. But now scientists declare that matter and energy are interchangeable. </a:t>
            </a:r>
          </a:p>
        </p:txBody>
      </p:sp>
      <p:pic>
        <p:nvPicPr>
          <p:cNvPr id="7174" name="Picture 6" descr="Testing Einstein's E=mc2 in outer space">
            <a:extLst>
              <a:ext uri="{FF2B5EF4-FFF2-40B4-BE49-F238E27FC236}">
                <a16:creationId xmlns:a16="http://schemas.microsoft.com/office/drawing/2014/main" id="{80631692-4132-FA41-94A9-237BC7CE20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32" r="34639"/>
          <a:stretch>
            <a:fillRect/>
          </a:stretch>
        </p:blipFill>
        <p:spPr bwMode="auto">
          <a:xfrm>
            <a:off x="1084332" y="2895600"/>
            <a:ext cx="2675102" cy="3294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424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B098F-46E6-2C24-1068-17A7F6E92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DAE47A-DDC9-E85F-AD40-D106F0D203C6}"/>
              </a:ext>
            </a:extLst>
          </p:cNvPr>
          <p:cNvSpPr>
            <a:spLocks noGrp="1"/>
          </p:cNvSpPr>
          <p:nvPr>
            <p:ph type="title"/>
          </p:nvPr>
        </p:nvSpPr>
        <p:spPr/>
        <p:txBody>
          <a:bodyPr/>
          <a:lstStyle/>
          <a:p>
            <a:r>
              <a:rPr lang="en-US" sz="3600" b="1" dirty="0"/>
              <a:t>Discussion:</a:t>
            </a:r>
            <a:br>
              <a:rPr lang="en-US" sz="3600" b="1" dirty="0"/>
            </a:br>
            <a:r>
              <a:rPr lang="en-US" sz="3600" b="1" dirty="0"/>
              <a:t>SDABC V7</a:t>
            </a:r>
            <a:endParaRPr lang="en-US" sz="3600" dirty="0"/>
          </a:p>
        </p:txBody>
      </p:sp>
      <p:sp>
        <p:nvSpPr>
          <p:cNvPr id="3" name="Content Placeholder 2">
            <a:extLst>
              <a:ext uri="{FF2B5EF4-FFF2-40B4-BE49-F238E27FC236}">
                <a16:creationId xmlns:a16="http://schemas.microsoft.com/office/drawing/2014/main" id="{043D579C-19DF-4BE0-9442-0B6E53414EEA}"/>
              </a:ext>
            </a:extLst>
          </p:cNvPr>
          <p:cNvSpPr>
            <a:spLocks noGrp="1"/>
          </p:cNvSpPr>
          <p:nvPr>
            <p:ph idx="1"/>
          </p:nvPr>
        </p:nvSpPr>
        <p:spPr/>
        <p:txBody>
          <a:bodyPr>
            <a:noAutofit/>
          </a:bodyPr>
          <a:lstStyle/>
          <a:p>
            <a:r>
              <a:rPr lang="en-US" sz="3200" dirty="0"/>
              <a:t>Why, then, should it be thought strange that an almighty God can create matter that did not previously exist?  The world and everything in it were made out of nothing, by the exercise of infinite power.</a:t>
            </a:r>
          </a:p>
        </p:txBody>
      </p:sp>
      <p:pic>
        <p:nvPicPr>
          <p:cNvPr id="6148" name="Picture 4" descr="Genesis Contradict Science ...">
            <a:extLst>
              <a:ext uri="{FF2B5EF4-FFF2-40B4-BE49-F238E27FC236}">
                <a16:creationId xmlns:a16="http://schemas.microsoft.com/office/drawing/2014/main" id="{1098F2F7-B875-C6B4-7C5D-73F79003396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030" r="17689"/>
          <a:stretch>
            <a:fillRect/>
          </a:stretch>
        </p:blipFill>
        <p:spPr bwMode="auto">
          <a:xfrm>
            <a:off x="1107103" y="3108690"/>
            <a:ext cx="2888858" cy="3092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8032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docProps/app.xml><?xml version="1.0" encoding="utf-8"?>
<Properties xmlns="http://schemas.openxmlformats.org/officeDocument/2006/extended-properties" xmlns:vt="http://schemas.openxmlformats.org/officeDocument/2006/docPropsVTypes">
  <Template>Ion Boardroom</Template>
  <TotalTime>614</TotalTime>
  <Words>2960</Words>
  <Application>Microsoft Office PowerPoint</Application>
  <PresentationFormat>Widescreen</PresentationFormat>
  <Paragraphs>183</Paragraphs>
  <Slides>70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70</vt:i4>
      </vt:variant>
    </vt:vector>
  </HeadingPairs>
  <TitlesOfParts>
    <vt:vector size="75" baseType="lpstr">
      <vt:lpstr>Arial</vt:lpstr>
      <vt:lpstr>Century Gothic</vt:lpstr>
      <vt:lpstr>Impact</vt:lpstr>
      <vt:lpstr>Wingdings 3</vt:lpstr>
      <vt:lpstr>Ion Boardroom</vt:lpstr>
      <vt:lpstr>OLD TESTAMENT HISTORY</vt:lpstr>
      <vt:lpstr>PowerPoint Presentation</vt:lpstr>
      <vt:lpstr>1. What did God do in the beginning?</vt:lpstr>
      <vt:lpstr>2. By what means was this accomplished?</vt:lpstr>
      <vt:lpstr>2. By what means was this accomplished?</vt:lpstr>
      <vt:lpstr>3. Are we to understand from these words that the matter of the earth was not in existence before He spoke?</vt:lpstr>
      <vt:lpstr>Discussion: SDABC V7</vt:lpstr>
      <vt:lpstr>Discussion: SDABC V7</vt:lpstr>
      <vt:lpstr>Discussion: SDABC V7</vt:lpstr>
      <vt:lpstr>4. Who was the active agent in creation?</vt:lpstr>
      <vt:lpstr>4. Who was the active agent in creation?</vt:lpstr>
      <vt:lpstr>Discussion: SDABC V7</vt:lpstr>
      <vt:lpstr>Discussion: SDABC V7</vt:lpstr>
      <vt:lpstr>Discussion: SDABC V7</vt:lpstr>
      <vt:lpstr>Discussion: SDABC V7</vt:lpstr>
      <vt:lpstr>Discussion: SDABC V7</vt:lpstr>
      <vt:lpstr>5. Is there anything that the Son did not make?</vt:lpstr>
      <vt:lpstr>5. Is there anything that the Son did not make?</vt:lpstr>
      <vt:lpstr>6. Since it was by the Son that the Father created all things, what is His rightful title?  </vt:lpstr>
      <vt:lpstr>6. Since it was by the Son that the Father created all things, what is His rightful title?  </vt:lpstr>
      <vt:lpstr>7. How has the Father addressed the Son?</vt:lpstr>
      <vt:lpstr>7. How has the Father addressed the Son?</vt:lpstr>
      <vt:lpstr>Discussion: Psalm 45:6</vt:lpstr>
      <vt:lpstr>Discussion: Psalm 102:25-27</vt:lpstr>
      <vt:lpstr>Discussion: Psalm 102:25-27</vt:lpstr>
      <vt:lpstr>Discussion: SDABC V7</vt:lpstr>
      <vt:lpstr>Discussion: SDABC V7</vt:lpstr>
      <vt:lpstr>Discussion: SDABC V7</vt:lpstr>
      <vt:lpstr>Discussion: SDABC V7</vt:lpstr>
      <vt:lpstr>Discussion: SDABC V7</vt:lpstr>
      <vt:lpstr>Discussion: SDABC V7</vt:lpstr>
      <vt:lpstr>8. Then how should He be regarded by all creatures?  </vt:lpstr>
      <vt:lpstr>9. In what condition was the earth when it was first spoken into existence?</vt:lpstr>
      <vt:lpstr>10. After the creation of the substance of the earth, what was the first thing done?</vt:lpstr>
      <vt:lpstr>Discussion:</vt:lpstr>
      <vt:lpstr>Discussion:</vt:lpstr>
      <vt:lpstr>Discussion:</vt:lpstr>
      <vt:lpstr>Discussion:</vt:lpstr>
      <vt:lpstr>Discussion:</vt:lpstr>
      <vt:lpstr>Discussion:</vt:lpstr>
      <vt:lpstr>Discussion:</vt:lpstr>
      <vt:lpstr>Discussion:</vt:lpstr>
      <vt:lpstr>11. What next?  (After the light!)</vt:lpstr>
      <vt:lpstr>12. What did God call the light and the darkness?</vt:lpstr>
      <vt:lpstr>13. What do a period of darkness and a period of light together constitute?  </vt:lpstr>
      <vt:lpstr>14. Which always comes first in the formation of a day?  Can you explain why?</vt:lpstr>
      <vt:lpstr>14. Which always comes first in the formation of a day?  Can you explain why?</vt:lpstr>
      <vt:lpstr>14. Which always comes first in the formation of a day?  Can you explain why?</vt:lpstr>
      <vt:lpstr>15. What was done on the second day?  </vt:lpstr>
      <vt:lpstr>15. What was done on the second day?  </vt:lpstr>
      <vt:lpstr>15. What was done on the second day?  </vt:lpstr>
      <vt:lpstr>PowerPoint Presentation</vt:lpstr>
      <vt:lpstr>16. How is this day’s work referred to by Job?</vt:lpstr>
      <vt:lpstr>17. What was done on the third day?</vt:lpstr>
      <vt:lpstr>17. What was done on the third day?</vt:lpstr>
      <vt:lpstr>17. What was done on the third day?</vt:lpstr>
      <vt:lpstr>17. What was done on the third day?</vt:lpstr>
      <vt:lpstr>17. What was done on the third day?</vt:lpstr>
      <vt:lpstr>18. What was made upon the fourth day?</vt:lpstr>
      <vt:lpstr>19. What were these lights to govern?  </vt:lpstr>
      <vt:lpstr>20. Then what kind of days were these days of creation?  </vt:lpstr>
      <vt:lpstr>20. Then what kind of days were these days of creation?  </vt:lpstr>
      <vt:lpstr>20. Then what kind of days were these days of creation?  </vt:lpstr>
      <vt:lpstr>21. Does the sun make the day, or simply rule the day?</vt:lpstr>
      <vt:lpstr>22. Tell what makes the day, and how there could be days before the sun was?</vt:lpstr>
      <vt:lpstr>22. Tell what makes the day, and how there could be days before the sun was?</vt:lpstr>
      <vt:lpstr>22. Tell what makes the day, and how there could be days before the sun was?</vt:lpstr>
      <vt:lpstr>22. Tell what makes the day, and how there could be days before the sun was?</vt:lpstr>
      <vt:lpstr>PowerPoint Presentation</vt:lpstr>
      <vt:lpstr>THANK YOU 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3</cp:revision>
  <dcterms:created xsi:type="dcterms:W3CDTF">2025-07-04T06:51:08Z</dcterms:created>
  <dcterms:modified xsi:type="dcterms:W3CDTF">2025-07-05T03:50:37Z</dcterms:modified>
</cp:coreProperties>
</file>