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6" r:id="rId2"/>
    <p:sldId id="327" r:id="rId3"/>
    <p:sldId id="362" r:id="rId4"/>
    <p:sldId id="356" r:id="rId5"/>
    <p:sldId id="357" r:id="rId6"/>
    <p:sldId id="358" r:id="rId7"/>
    <p:sldId id="359" r:id="rId8"/>
    <p:sldId id="360" r:id="rId9"/>
    <p:sldId id="361" r:id="rId10"/>
    <p:sldId id="332" r:id="rId11"/>
    <p:sldId id="333" r:id="rId12"/>
    <p:sldId id="335" r:id="rId13"/>
    <p:sldId id="334" r:id="rId14"/>
    <p:sldId id="258" r:id="rId15"/>
    <p:sldId id="331" r:id="rId16"/>
    <p:sldId id="260" r:id="rId17"/>
    <p:sldId id="261" r:id="rId18"/>
    <p:sldId id="262" r:id="rId19"/>
    <p:sldId id="263" r:id="rId20"/>
    <p:sldId id="264" r:id="rId21"/>
    <p:sldId id="265" r:id="rId22"/>
    <p:sldId id="266" r:id="rId23"/>
    <p:sldId id="267" r:id="rId24"/>
    <p:sldId id="268" r:id="rId25"/>
    <p:sldId id="269" r:id="rId26"/>
    <p:sldId id="336" r:id="rId27"/>
    <p:sldId id="270" r:id="rId28"/>
    <p:sldId id="271" r:id="rId29"/>
    <p:sldId id="339" r:id="rId30"/>
    <p:sldId id="340" r:id="rId31"/>
    <p:sldId id="341" r:id="rId32"/>
    <p:sldId id="342" r:id="rId33"/>
    <p:sldId id="344" r:id="rId34"/>
    <p:sldId id="274" r:id="rId35"/>
    <p:sldId id="364" r:id="rId36"/>
    <p:sldId id="363" r:id="rId37"/>
    <p:sldId id="365" r:id="rId38"/>
    <p:sldId id="366" r:id="rId39"/>
    <p:sldId id="275" r:id="rId40"/>
    <p:sldId id="345" r:id="rId41"/>
    <p:sldId id="277" r:id="rId42"/>
    <p:sldId id="346" r:id="rId43"/>
    <p:sldId id="347" r:id="rId44"/>
    <p:sldId id="278" r:id="rId45"/>
    <p:sldId id="279" r:id="rId46"/>
    <p:sldId id="280" r:id="rId47"/>
    <p:sldId id="348" r:id="rId48"/>
    <p:sldId id="349" r:id="rId49"/>
    <p:sldId id="350" r:id="rId50"/>
    <p:sldId id="337" r:id="rId51"/>
    <p:sldId id="338" r:id="rId52"/>
    <p:sldId id="283" r:id="rId53"/>
    <p:sldId id="351" r:id="rId54"/>
    <p:sldId id="353" r:id="rId55"/>
    <p:sldId id="352" r:id="rId56"/>
    <p:sldId id="354" r:id="rId57"/>
    <p:sldId id="328" r:id="rId58"/>
    <p:sldId id="329"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1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4" autoAdjust="0"/>
    <p:restoredTop sz="94660"/>
  </p:normalViewPr>
  <p:slideViewPr>
    <p:cSldViewPr snapToGrid="0">
      <p:cViewPr varScale="1">
        <p:scale>
          <a:sx n="72" d="100"/>
          <a:sy n="72" d="100"/>
        </p:scale>
        <p:origin x="765"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623004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744338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43614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275293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3620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538893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365353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40019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273126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149803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CAA901-44E1-4B76-A3CF-10A43654BF31}" type="datetimeFigureOut">
              <a:rPr lang="en-US" smtClean="0"/>
              <a:t>7/12/2025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201193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CAA901-44E1-4B76-A3CF-10A43654BF31}" type="datetimeFigureOut">
              <a:rPr lang="en-US" smtClean="0"/>
              <a:t>7/12/2025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51767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AA901-44E1-4B76-A3CF-10A43654BF31}" type="datetimeFigureOut">
              <a:rPr lang="en-US" smtClean="0"/>
              <a:t>7/12/2025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777649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AA901-44E1-4B76-A3CF-10A43654BF31}" type="datetimeFigureOut">
              <a:rPr lang="en-US" smtClean="0"/>
              <a:t>7/12/2025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294652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CAA901-44E1-4B76-A3CF-10A43654BF31}" type="datetimeFigureOut">
              <a:rPr lang="en-US" smtClean="0"/>
              <a:t>7/12/2025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288566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CAA901-44E1-4B76-A3CF-10A43654BF31}" type="datetimeFigureOut">
              <a:rPr lang="en-US" smtClean="0"/>
              <a:t>7/12/2025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1093544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9CAA901-44E1-4B76-A3CF-10A43654BF31}" type="datetimeFigureOut">
              <a:rPr lang="en-US" smtClean="0"/>
              <a:t>7/12/2025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6BA340E-08B8-4A19-B4D5-2EB6A834AA75}" type="slidenum">
              <a:rPr lang="en-US" smtClean="0"/>
              <a:t>‹#›</a:t>
            </a:fld>
            <a:endParaRPr lang="en-US"/>
          </a:p>
        </p:txBody>
      </p:sp>
    </p:spTree>
    <p:extLst>
      <p:ext uri="{BB962C8B-B14F-4D97-AF65-F5344CB8AC3E}">
        <p14:creationId xmlns:p14="http://schemas.microsoft.com/office/powerpoint/2010/main" val="2292736329"/>
      </p:ext>
    </p:extLst>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E3C5E-97F1-E70E-F587-D93CF0231A1E}"/>
              </a:ext>
            </a:extLst>
          </p:cNvPr>
          <p:cNvSpPr>
            <a:spLocks noGrp="1"/>
          </p:cNvSpPr>
          <p:nvPr>
            <p:ph type="ctrTitle"/>
          </p:nvPr>
        </p:nvSpPr>
        <p:spPr>
          <a:xfrm>
            <a:off x="359923" y="1984016"/>
            <a:ext cx="9873575" cy="1646302"/>
          </a:xfrm>
        </p:spPr>
        <p:txBody>
          <a:bodyPr/>
          <a:lstStyle/>
          <a:p>
            <a:r>
              <a:rPr lang="en-US" sz="6600" dirty="0"/>
              <a:t>OLD TESTAMENT HISTORY:  Creation and the Sabbath</a:t>
            </a:r>
          </a:p>
        </p:txBody>
      </p:sp>
      <p:sp>
        <p:nvSpPr>
          <p:cNvPr id="3" name="Subtitle 2">
            <a:extLst>
              <a:ext uri="{FF2B5EF4-FFF2-40B4-BE49-F238E27FC236}">
                <a16:creationId xmlns:a16="http://schemas.microsoft.com/office/drawing/2014/main" id="{8A7895F9-34D3-6943-C42B-3265D0AC6996}"/>
              </a:ext>
            </a:extLst>
          </p:cNvPr>
          <p:cNvSpPr>
            <a:spLocks noGrp="1"/>
          </p:cNvSpPr>
          <p:nvPr>
            <p:ph type="subTitle" idx="1"/>
          </p:nvPr>
        </p:nvSpPr>
        <p:spPr/>
        <p:txBody>
          <a:bodyPr>
            <a:normAutofit/>
          </a:bodyPr>
          <a:lstStyle/>
          <a:p>
            <a:r>
              <a:rPr lang="en-US" sz="4000" dirty="0"/>
              <a:t>Lesson </a:t>
            </a:r>
            <a:r>
              <a:rPr lang="en-US" sz="5400" b="1" dirty="0">
                <a:solidFill>
                  <a:srgbClr val="92D050"/>
                </a:solidFill>
              </a:rPr>
              <a:t>2</a:t>
            </a:r>
            <a:r>
              <a:rPr lang="en-US" sz="4000" dirty="0"/>
              <a:t>, 1</a:t>
            </a:r>
            <a:r>
              <a:rPr lang="en-US" sz="4000" baseline="30000" dirty="0"/>
              <a:t>st</a:t>
            </a:r>
            <a:r>
              <a:rPr lang="en-US" sz="4000" dirty="0"/>
              <a:t> Quarter, 1888</a:t>
            </a:r>
          </a:p>
        </p:txBody>
      </p:sp>
    </p:spTree>
    <p:extLst>
      <p:ext uri="{BB962C8B-B14F-4D97-AF65-F5344CB8AC3E}">
        <p14:creationId xmlns:p14="http://schemas.microsoft.com/office/powerpoint/2010/main" val="98425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A9D7B-DB6E-119B-80B0-16CD683BD805}"/>
            </a:ext>
          </a:extLst>
        </p:cNvPr>
        <p:cNvGrpSpPr/>
        <p:nvPr/>
      </p:nvGrpSpPr>
      <p:grpSpPr>
        <a:xfrm>
          <a:off x="0" y="0"/>
          <a:ext cx="0" cy="0"/>
          <a:chOff x="0" y="0"/>
          <a:chExt cx="0" cy="0"/>
        </a:xfrm>
      </p:grpSpPr>
      <p:pic>
        <p:nvPicPr>
          <p:cNvPr id="1026" name="Picture 2" descr="Generated image">
            <a:extLst>
              <a:ext uri="{FF2B5EF4-FFF2-40B4-BE49-F238E27FC236}">
                <a16:creationId xmlns:a16="http://schemas.microsoft.com/office/drawing/2014/main" id="{BD02FF35-BCFE-CAD5-CB7E-FB3A9FBF942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19979223">
            <a:off x="-66615" y="1439057"/>
            <a:ext cx="5670215" cy="56702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FE1BD90-1733-7AB9-24BD-78CCF51F7219}"/>
              </a:ext>
            </a:extLst>
          </p:cNvPr>
          <p:cNvSpPr>
            <a:spLocks noGrp="1"/>
          </p:cNvSpPr>
          <p:nvPr>
            <p:ph type="title"/>
          </p:nvPr>
        </p:nvSpPr>
        <p:spPr/>
        <p:txBody>
          <a:bodyPr>
            <a:normAutofit/>
          </a:bodyPr>
          <a:lstStyle/>
          <a:p>
            <a:r>
              <a:rPr sz="4000" b="1" dirty="0"/>
              <a:t>1. Who was the direct agent in the creation of the earth?</a:t>
            </a:r>
          </a:p>
        </p:txBody>
      </p:sp>
      <p:sp>
        <p:nvSpPr>
          <p:cNvPr id="4" name="Content Placeholder 3">
            <a:extLst>
              <a:ext uri="{FF2B5EF4-FFF2-40B4-BE49-F238E27FC236}">
                <a16:creationId xmlns:a16="http://schemas.microsoft.com/office/drawing/2014/main" id="{28832BCD-6005-2304-A2BF-4B2C82E4BA1F}"/>
              </a:ext>
            </a:extLst>
          </p:cNvPr>
          <p:cNvSpPr>
            <a:spLocks noGrp="1"/>
          </p:cNvSpPr>
          <p:nvPr>
            <p:ph sz="half" idx="2"/>
          </p:nvPr>
        </p:nvSpPr>
        <p:spPr/>
        <p:txBody>
          <a:bodyPr>
            <a:normAutofit/>
          </a:bodyPr>
          <a:lstStyle/>
          <a:p>
            <a:pPr marL="0" indent="0" algn="ctr">
              <a:buNone/>
            </a:pPr>
            <a:r>
              <a:rPr lang="en-US" sz="22000" b="1" dirty="0">
                <a:solidFill>
                  <a:schemeClr val="accent1">
                    <a:lumMod val="60000"/>
                    <a:lumOff val="40000"/>
                  </a:schemeClr>
                </a:solidFill>
              </a:rPr>
              <a:t>?</a:t>
            </a:r>
          </a:p>
        </p:txBody>
      </p:sp>
    </p:spTree>
    <p:extLst>
      <p:ext uri="{BB962C8B-B14F-4D97-AF65-F5344CB8AC3E}">
        <p14:creationId xmlns:p14="http://schemas.microsoft.com/office/powerpoint/2010/main" val="2531757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77D02-BD43-9B7D-C330-C19EFBD56600}"/>
            </a:ext>
          </a:extLst>
        </p:cNvPr>
        <p:cNvGrpSpPr/>
        <p:nvPr/>
      </p:nvGrpSpPr>
      <p:grpSpPr>
        <a:xfrm>
          <a:off x="0" y="0"/>
          <a:ext cx="0" cy="0"/>
          <a:chOff x="0" y="0"/>
          <a:chExt cx="0" cy="0"/>
        </a:xfrm>
      </p:grpSpPr>
      <p:pic>
        <p:nvPicPr>
          <p:cNvPr id="1026" name="Picture 2" descr="Generated image">
            <a:extLst>
              <a:ext uri="{FF2B5EF4-FFF2-40B4-BE49-F238E27FC236}">
                <a16:creationId xmlns:a16="http://schemas.microsoft.com/office/drawing/2014/main" id="{DB0F7381-7DCE-802F-F31C-9579E482263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19979223">
            <a:off x="-66615" y="1439057"/>
            <a:ext cx="5670215" cy="56702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8392E5-AC68-DE0E-7105-11618746E196}"/>
              </a:ext>
            </a:extLst>
          </p:cNvPr>
          <p:cNvSpPr>
            <a:spLocks noGrp="1"/>
          </p:cNvSpPr>
          <p:nvPr>
            <p:ph type="title"/>
          </p:nvPr>
        </p:nvSpPr>
        <p:spPr/>
        <p:txBody>
          <a:bodyPr>
            <a:normAutofit/>
          </a:bodyPr>
          <a:lstStyle/>
          <a:p>
            <a:r>
              <a:rPr sz="4000" b="1" dirty="0"/>
              <a:t>1. Who was the direct agent in the creation of the earth?</a:t>
            </a:r>
          </a:p>
        </p:txBody>
      </p:sp>
      <p:sp>
        <p:nvSpPr>
          <p:cNvPr id="4" name="Content Placeholder 3">
            <a:extLst>
              <a:ext uri="{FF2B5EF4-FFF2-40B4-BE49-F238E27FC236}">
                <a16:creationId xmlns:a16="http://schemas.microsoft.com/office/drawing/2014/main" id="{6EF09E97-5D5A-3122-2A0F-03C5352A5E5D}"/>
              </a:ext>
            </a:extLst>
          </p:cNvPr>
          <p:cNvSpPr>
            <a:spLocks noGrp="1"/>
          </p:cNvSpPr>
          <p:nvPr>
            <p:ph sz="half" idx="2"/>
          </p:nvPr>
        </p:nvSpPr>
        <p:spPr>
          <a:xfrm>
            <a:off x="5106972" y="1930400"/>
            <a:ext cx="5642042" cy="4318000"/>
          </a:xfrm>
        </p:spPr>
        <p:txBody>
          <a:bodyPr>
            <a:normAutofit/>
          </a:bodyPr>
          <a:lstStyle/>
          <a:p>
            <a:pPr marL="0" indent="0">
              <a:buNone/>
            </a:pPr>
            <a:r>
              <a:rPr lang="en-US" sz="3200" b="1" dirty="0"/>
              <a:t>The Lord Jesus Christ was the divine Word through whom all things were made. "All things were made by him; and without him was not any thing made that was made" (John 1:3). Jesus was the active Creator!  </a:t>
            </a:r>
            <a:endParaRPr sz="3200" b="1" dirty="0">
              <a:solidFill>
                <a:schemeClr val="accent1">
                  <a:lumMod val="60000"/>
                  <a:lumOff val="40000"/>
                </a:schemeClr>
              </a:solidFill>
            </a:endParaRPr>
          </a:p>
        </p:txBody>
      </p:sp>
    </p:spTree>
    <p:extLst>
      <p:ext uri="{BB962C8B-B14F-4D97-AF65-F5344CB8AC3E}">
        <p14:creationId xmlns:p14="http://schemas.microsoft.com/office/powerpoint/2010/main" val="4186371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4F8F1-4E0A-B743-1116-7D2130C58815}"/>
            </a:ext>
          </a:extLst>
        </p:cNvPr>
        <p:cNvGrpSpPr/>
        <p:nvPr/>
      </p:nvGrpSpPr>
      <p:grpSpPr>
        <a:xfrm>
          <a:off x="0" y="0"/>
          <a:ext cx="0" cy="0"/>
          <a:chOff x="0" y="0"/>
          <a:chExt cx="0" cy="0"/>
        </a:xfrm>
      </p:grpSpPr>
      <p:pic>
        <p:nvPicPr>
          <p:cNvPr id="1026" name="Picture 2" descr="Generated image">
            <a:extLst>
              <a:ext uri="{FF2B5EF4-FFF2-40B4-BE49-F238E27FC236}">
                <a16:creationId xmlns:a16="http://schemas.microsoft.com/office/drawing/2014/main" id="{30828210-44B6-0329-EA77-13B5F97D458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19979223">
            <a:off x="-66615" y="1439057"/>
            <a:ext cx="5670215" cy="56702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639BFB-2088-6FF0-4BD1-59F55092987C}"/>
              </a:ext>
            </a:extLst>
          </p:cNvPr>
          <p:cNvSpPr>
            <a:spLocks noGrp="1"/>
          </p:cNvSpPr>
          <p:nvPr>
            <p:ph type="title"/>
          </p:nvPr>
        </p:nvSpPr>
        <p:spPr/>
        <p:txBody>
          <a:bodyPr>
            <a:normAutofit/>
          </a:bodyPr>
          <a:lstStyle/>
          <a:p>
            <a:r>
              <a:rPr lang="en-US" sz="4000" b="1" dirty="0"/>
              <a:t>2. State briefly what was done on each of the first four days. </a:t>
            </a:r>
            <a:endParaRPr sz="4000" b="1" dirty="0"/>
          </a:p>
        </p:txBody>
      </p:sp>
      <p:sp>
        <p:nvSpPr>
          <p:cNvPr id="4" name="Content Placeholder 3">
            <a:extLst>
              <a:ext uri="{FF2B5EF4-FFF2-40B4-BE49-F238E27FC236}">
                <a16:creationId xmlns:a16="http://schemas.microsoft.com/office/drawing/2014/main" id="{A981DBEA-BFB0-BEE3-9AA0-48333EDDC054}"/>
              </a:ext>
            </a:extLst>
          </p:cNvPr>
          <p:cNvSpPr>
            <a:spLocks noGrp="1"/>
          </p:cNvSpPr>
          <p:nvPr>
            <p:ph sz="half" idx="2"/>
          </p:nvPr>
        </p:nvSpPr>
        <p:spPr/>
        <p:txBody>
          <a:bodyPr>
            <a:normAutofit/>
          </a:bodyPr>
          <a:lstStyle/>
          <a:p>
            <a:pPr marL="0" indent="0" algn="ctr">
              <a:buNone/>
            </a:pPr>
            <a:r>
              <a:rPr lang="en-US" sz="22000" b="1" dirty="0">
                <a:solidFill>
                  <a:schemeClr val="accent1">
                    <a:lumMod val="60000"/>
                    <a:lumOff val="40000"/>
                  </a:schemeClr>
                </a:solidFill>
              </a:rPr>
              <a:t>?</a:t>
            </a:r>
          </a:p>
        </p:txBody>
      </p:sp>
    </p:spTree>
    <p:extLst>
      <p:ext uri="{BB962C8B-B14F-4D97-AF65-F5344CB8AC3E}">
        <p14:creationId xmlns:p14="http://schemas.microsoft.com/office/powerpoint/2010/main" val="3030961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F87D4-D4AA-8CA4-546E-9F244928F3BD}"/>
            </a:ext>
          </a:extLst>
        </p:cNvPr>
        <p:cNvGrpSpPr/>
        <p:nvPr/>
      </p:nvGrpSpPr>
      <p:grpSpPr>
        <a:xfrm>
          <a:off x="0" y="0"/>
          <a:ext cx="0" cy="0"/>
          <a:chOff x="0" y="0"/>
          <a:chExt cx="0" cy="0"/>
        </a:xfrm>
      </p:grpSpPr>
      <p:pic>
        <p:nvPicPr>
          <p:cNvPr id="1026" name="Picture 2" descr="Generated image">
            <a:extLst>
              <a:ext uri="{FF2B5EF4-FFF2-40B4-BE49-F238E27FC236}">
                <a16:creationId xmlns:a16="http://schemas.microsoft.com/office/drawing/2014/main" id="{1C402B5D-6BC3-7A87-BB07-A0D93D4ADE4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19979223">
            <a:off x="-66615" y="1439057"/>
            <a:ext cx="5670215" cy="56702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6DD65FA-6EF6-B302-0B44-A6B7D6F3458C}"/>
              </a:ext>
            </a:extLst>
          </p:cNvPr>
          <p:cNvSpPr>
            <a:spLocks noGrp="1"/>
          </p:cNvSpPr>
          <p:nvPr>
            <p:ph type="title"/>
          </p:nvPr>
        </p:nvSpPr>
        <p:spPr/>
        <p:txBody>
          <a:bodyPr>
            <a:normAutofit/>
          </a:bodyPr>
          <a:lstStyle/>
          <a:p>
            <a:r>
              <a:rPr lang="en-US" sz="4000" b="1" dirty="0"/>
              <a:t>2. State briefly what was done on each of the first four days. </a:t>
            </a:r>
            <a:endParaRPr sz="4000" b="1" dirty="0"/>
          </a:p>
        </p:txBody>
      </p:sp>
      <p:sp>
        <p:nvSpPr>
          <p:cNvPr id="5" name="Rectangle 2">
            <a:extLst>
              <a:ext uri="{FF2B5EF4-FFF2-40B4-BE49-F238E27FC236}">
                <a16:creationId xmlns:a16="http://schemas.microsoft.com/office/drawing/2014/main" id="{96AB54E1-9025-17A4-A0B9-4EB5078C42EC}"/>
              </a:ext>
            </a:extLst>
          </p:cNvPr>
          <p:cNvSpPr>
            <a:spLocks noGrp="1" noChangeArrowheads="1"/>
          </p:cNvSpPr>
          <p:nvPr>
            <p:ph sz="half" idx="2"/>
          </p:nvPr>
        </p:nvSpPr>
        <p:spPr bwMode="auto">
          <a:xfrm>
            <a:off x="5126477" y="2254999"/>
            <a:ext cx="5321029" cy="417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en-US" altLang="en-US" sz="3000" b="1" i="0" u="none" strike="noStrike" cap="none" normalizeH="0" baseline="0" dirty="0">
                <a:ln>
                  <a:noFill/>
                </a:ln>
                <a:solidFill>
                  <a:schemeClr val="tx1"/>
                </a:solidFill>
                <a:effectLst/>
                <a:latin typeface="Arial" panose="020B0604020202020204" pitchFamily="34" charset="0"/>
              </a:rPr>
              <a:t>Day 1: God created light.</a:t>
            </a:r>
          </a:p>
          <a:p>
            <a:r>
              <a:rPr lang="en-US" altLang="en-US" sz="3000" b="1" dirty="0">
                <a:solidFill>
                  <a:schemeClr val="tx1"/>
                </a:solidFill>
                <a:latin typeface="Arial" panose="020B0604020202020204" pitchFamily="34" charset="0"/>
              </a:rPr>
              <a:t>D</a:t>
            </a:r>
            <a:r>
              <a:rPr kumimoji="0" lang="en-US" altLang="en-US" sz="3000" b="1" i="0" u="none" strike="noStrike" cap="none" normalizeH="0" baseline="0" dirty="0">
                <a:ln>
                  <a:noFill/>
                </a:ln>
                <a:solidFill>
                  <a:schemeClr val="tx1"/>
                </a:solidFill>
                <a:effectLst/>
                <a:latin typeface="Arial" panose="020B0604020202020204" pitchFamily="34" charset="0"/>
              </a:rPr>
              <a:t>ay 2: God made the firmament</a:t>
            </a:r>
            <a:r>
              <a:rPr lang="en-US" altLang="en-US" sz="3000" b="1" dirty="0">
                <a:solidFill>
                  <a:schemeClr val="tx1"/>
                </a:solidFill>
                <a:latin typeface="Arial" panose="020B0604020202020204" pitchFamily="34" charset="0"/>
              </a:rPr>
              <a:t>.  </a:t>
            </a:r>
          </a:p>
          <a:p>
            <a:r>
              <a:rPr kumimoji="0" lang="en-US" altLang="en-US" sz="3000" b="1" i="0" u="none" strike="noStrike" cap="none" normalizeH="0" baseline="0" dirty="0">
                <a:ln>
                  <a:noFill/>
                </a:ln>
                <a:solidFill>
                  <a:schemeClr val="tx1"/>
                </a:solidFill>
                <a:effectLst/>
                <a:latin typeface="Arial" panose="020B0604020202020204" pitchFamily="34" charset="0"/>
              </a:rPr>
              <a:t>Day 3: He gathered the seas, revealed dry land, and created vegetation.  </a:t>
            </a:r>
          </a:p>
          <a:p>
            <a:r>
              <a:rPr kumimoji="0" lang="en-US" altLang="en-US" sz="3000" b="1" i="0" u="none" strike="noStrike" cap="none" normalizeH="0" baseline="0" dirty="0">
                <a:ln>
                  <a:noFill/>
                </a:ln>
                <a:solidFill>
                  <a:schemeClr val="tx1"/>
                </a:solidFill>
                <a:effectLst/>
                <a:latin typeface="Arial" panose="020B0604020202020204" pitchFamily="34" charset="0"/>
              </a:rPr>
              <a:t>Day 4: God made the sun, moon, and stars.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6438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What was made on the fifth day?</a:t>
            </a:r>
          </a:p>
        </p:txBody>
      </p:sp>
      <p:sp>
        <p:nvSpPr>
          <p:cNvPr id="3" name="Content Placeholder 2"/>
          <p:cNvSpPr>
            <a:spLocks noGrp="1"/>
          </p:cNvSpPr>
          <p:nvPr>
            <p:ph sz="half" idx="1"/>
          </p:nvPr>
        </p:nvSpPr>
        <p:spPr/>
        <p:txBody>
          <a:bodyPr>
            <a:normAutofit fontScale="92500" lnSpcReduction="20000"/>
          </a:bodyPr>
          <a:lstStyle/>
          <a:p>
            <a:r>
              <a:rPr sz="3200" dirty="0"/>
              <a:t>Genesis 1:20-23</a:t>
            </a:r>
          </a:p>
          <a:p>
            <a:r>
              <a:rPr sz="3200" dirty="0"/>
              <a:t>And God said, Let the waters bring forth abundantly the moving creature that hath life, and fowl that may fly above the earth in the open firmament of heaven.</a:t>
            </a:r>
          </a:p>
        </p:txBody>
      </p:sp>
      <p:pic>
        <p:nvPicPr>
          <p:cNvPr id="3074" name="Picture 2" descr="Profile for Flying Animals">
            <a:extLst>
              <a:ext uri="{FF2B5EF4-FFF2-40B4-BE49-F238E27FC236}">
                <a16:creationId xmlns:a16="http://schemas.microsoft.com/office/drawing/2014/main" id="{13F2D830-1652-C496-4E3A-12927BDC1E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02681" y="2350530"/>
            <a:ext cx="4927449" cy="36908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3. What was made on the fifth day?</a:t>
            </a:r>
          </a:p>
        </p:txBody>
      </p:sp>
      <p:sp>
        <p:nvSpPr>
          <p:cNvPr id="3" name="Content Placeholder 2"/>
          <p:cNvSpPr>
            <a:spLocks noGrp="1"/>
          </p:cNvSpPr>
          <p:nvPr>
            <p:ph sz="half" idx="1"/>
          </p:nvPr>
        </p:nvSpPr>
        <p:spPr>
          <a:xfrm>
            <a:off x="282103" y="1724554"/>
            <a:ext cx="4608450" cy="4523846"/>
          </a:xfrm>
        </p:spPr>
        <p:txBody>
          <a:bodyPr>
            <a:noAutofit/>
          </a:bodyPr>
          <a:lstStyle/>
          <a:p>
            <a:r>
              <a:rPr sz="2800" dirty="0"/>
              <a:t>Genesis 1:20-23</a:t>
            </a:r>
          </a:p>
          <a:p>
            <a:r>
              <a:rPr sz="2800" dirty="0"/>
              <a:t>And God created great whales, and every living creature that </a:t>
            </a:r>
            <a:r>
              <a:rPr sz="2800" dirty="0" err="1"/>
              <a:t>moveth</a:t>
            </a:r>
            <a:r>
              <a:rPr sz="2800" dirty="0"/>
              <a:t>, which the waters brought forth abundantly, after their kind, and every winged fowl after his kind: and God saw that it was good.</a:t>
            </a:r>
          </a:p>
        </p:txBody>
      </p:sp>
      <p:pic>
        <p:nvPicPr>
          <p:cNvPr id="6146" name="Picture 2" descr="Your Fish Are Happy and Healthy">
            <a:extLst>
              <a:ext uri="{FF2B5EF4-FFF2-40B4-BE49-F238E27FC236}">
                <a16:creationId xmlns:a16="http://schemas.microsoft.com/office/drawing/2014/main" id="{FAB8D893-5AD5-9D61-4C61-DA5652C5E63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1041"/>
          <a:stretch>
            <a:fillRect/>
          </a:stretch>
        </p:blipFill>
        <p:spPr bwMode="auto">
          <a:xfrm>
            <a:off x="5285785" y="1930400"/>
            <a:ext cx="4782344" cy="3929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3. What was made on the fifth day?</a:t>
            </a:r>
          </a:p>
        </p:txBody>
      </p:sp>
      <p:sp>
        <p:nvSpPr>
          <p:cNvPr id="3" name="Content Placeholder 2"/>
          <p:cNvSpPr>
            <a:spLocks noGrp="1"/>
          </p:cNvSpPr>
          <p:nvPr>
            <p:ph sz="half" idx="1"/>
          </p:nvPr>
        </p:nvSpPr>
        <p:spPr/>
        <p:txBody>
          <a:bodyPr>
            <a:normAutofit fontScale="92500"/>
          </a:bodyPr>
          <a:lstStyle/>
          <a:p>
            <a:r>
              <a:rPr sz="3200" dirty="0"/>
              <a:t>Genesis 1:20-23</a:t>
            </a:r>
          </a:p>
          <a:p>
            <a:r>
              <a:rPr sz="3200" dirty="0"/>
              <a:t>And God blessed them, saying, Be fruitful, and multiply, and fill the waters in the seas, and let fowl multiply in the earth.</a:t>
            </a:r>
          </a:p>
        </p:txBody>
      </p:sp>
      <p:pic>
        <p:nvPicPr>
          <p:cNvPr id="4098" name="Picture 2" descr="Flying animals: 7 animals that actually ...">
            <a:extLst>
              <a:ext uri="{FF2B5EF4-FFF2-40B4-BE49-F238E27FC236}">
                <a16:creationId xmlns:a16="http://schemas.microsoft.com/office/drawing/2014/main" id="{848FEE4C-CA86-BC8C-184F-0218EF2E2B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637" r="7924"/>
          <a:stretch>
            <a:fillRect/>
          </a:stretch>
        </p:blipFill>
        <p:spPr bwMode="auto">
          <a:xfrm flipH="1">
            <a:off x="5126476" y="2017949"/>
            <a:ext cx="5787958" cy="3897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3. What was made on the fifth day?</a:t>
            </a:r>
          </a:p>
        </p:txBody>
      </p:sp>
      <p:sp>
        <p:nvSpPr>
          <p:cNvPr id="3" name="Content Placeholder 2"/>
          <p:cNvSpPr>
            <a:spLocks noGrp="1"/>
          </p:cNvSpPr>
          <p:nvPr>
            <p:ph sz="half" idx="1"/>
          </p:nvPr>
        </p:nvSpPr>
        <p:spPr/>
        <p:txBody>
          <a:bodyPr>
            <a:normAutofit/>
          </a:bodyPr>
          <a:lstStyle/>
          <a:p>
            <a:r>
              <a:rPr sz="3600" dirty="0"/>
              <a:t>Genesis 1:20-23</a:t>
            </a:r>
          </a:p>
          <a:p>
            <a:r>
              <a:rPr sz="3600" dirty="0"/>
              <a:t>And the evening and the morning were the fifth day.</a:t>
            </a:r>
          </a:p>
        </p:txBody>
      </p:sp>
      <p:pic>
        <p:nvPicPr>
          <p:cNvPr id="5122" name="Picture 2" descr="Genesis Creation Days ...">
            <a:extLst>
              <a:ext uri="{FF2B5EF4-FFF2-40B4-BE49-F238E27FC236}">
                <a16:creationId xmlns:a16="http://schemas.microsoft.com/office/drawing/2014/main" id="{96DF3DB8-A8A8-D235-BDA6-2F6231B1434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flipH="1">
            <a:off x="4817046" y="2062265"/>
            <a:ext cx="5804980" cy="37451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5400" b="1" dirty="0"/>
              <a:t>4. What upon the sixth day?</a:t>
            </a:r>
          </a:p>
        </p:txBody>
      </p:sp>
      <p:sp>
        <p:nvSpPr>
          <p:cNvPr id="3" name="Content Placeholder 2"/>
          <p:cNvSpPr>
            <a:spLocks noGrp="1"/>
          </p:cNvSpPr>
          <p:nvPr>
            <p:ph sz="half" idx="1"/>
          </p:nvPr>
        </p:nvSpPr>
        <p:spPr/>
        <p:txBody>
          <a:bodyPr>
            <a:normAutofit fontScale="92500" lnSpcReduction="20000"/>
          </a:bodyPr>
          <a:lstStyle/>
          <a:p>
            <a:r>
              <a:rPr sz="3200" dirty="0"/>
              <a:t>Genesis 1:24-27</a:t>
            </a:r>
          </a:p>
          <a:p>
            <a:r>
              <a:rPr sz="3200" dirty="0"/>
              <a:t>And God said, Let the earth bring forth the living creature after his kind, cattle, and creeping thing, and beast of the earth after his kind: and it was so.</a:t>
            </a:r>
          </a:p>
        </p:txBody>
      </p:sp>
      <p:pic>
        <p:nvPicPr>
          <p:cNvPr id="7170" name="Picture 2" descr="6 Domestic Animals and Their Wild Ancestors | Britannica">
            <a:extLst>
              <a:ext uri="{FF2B5EF4-FFF2-40B4-BE49-F238E27FC236}">
                <a16:creationId xmlns:a16="http://schemas.microsoft.com/office/drawing/2014/main" id="{A338ADAB-9910-3332-BDDC-9183A3F0D3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2772" y="1930400"/>
            <a:ext cx="4127101" cy="4111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4. What upon the sixth day?</a:t>
            </a:r>
          </a:p>
        </p:txBody>
      </p:sp>
      <p:sp>
        <p:nvSpPr>
          <p:cNvPr id="3" name="Content Placeholder 2"/>
          <p:cNvSpPr>
            <a:spLocks noGrp="1"/>
          </p:cNvSpPr>
          <p:nvPr>
            <p:ph sz="half" idx="1"/>
          </p:nvPr>
        </p:nvSpPr>
        <p:spPr>
          <a:xfrm>
            <a:off x="677334" y="1750979"/>
            <a:ext cx="4184035" cy="4290382"/>
          </a:xfrm>
        </p:spPr>
        <p:txBody>
          <a:bodyPr>
            <a:normAutofit lnSpcReduction="10000"/>
          </a:bodyPr>
          <a:lstStyle/>
          <a:p>
            <a:r>
              <a:rPr sz="2800" dirty="0"/>
              <a:t>Genesis 1:24-27</a:t>
            </a:r>
          </a:p>
          <a:p>
            <a:r>
              <a:rPr sz="2800" dirty="0"/>
              <a:t>And God made the beast of the earth after his kind, and cattle after their kind, and every thing that </a:t>
            </a:r>
            <a:r>
              <a:rPr sz="2800" dirty="0" err="1"/>
              <a:t>creepeth</a:t>
            </a:r>
            <a:r>
              <a:rPr sz="2800" dirty="0"/>
              <a:t> upon the earth after his kind: and God saw that it was good.</a:t>
            </a:r>
          </a:p>
        </p:txBody>
      </p:sp>
      <p:pic>
        <p:nvPicPr>
          <p:cNvPr id="8194" name="Picture 2" descr="Are There Two Creation Stories In Genesis?">
            <a:extLst>
              <a:ext uri="{FF2B5EF4-FFF2-40B4-BE49-F238E27FC236}">
                <a16:creationId xmlns:a16="http://schemas.microsoft.com/office/drawing/2014/main" id="{0E343888-9249-6DFE-22F7-72505AACFAC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626"/>
          <a:stretch>
            <a:fillRect/>
          </a:stretch>
        </p:blipFill>
        <p:spPr bwMode="auto">
          <a:xfrm>
            <a:off x="5007429" y="1930400"/>
            <a:ext cx="5069794" cy="37748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2" t="8092" b="8092"/>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212574" y="3866321"/>
            <a:ext cx="5396948" cy="923330"/>
          </a:xfrm>
          <a:prstGeom prst="rect">
            <a:avLst/>
          </a:prstGeom>
          <a:noFill/>
        </p:spPr>
        <p:txBody>
          <a:bodyPr wrap="square" rtlCol="0">
            <a:spAutoFit/>
          </a:bodyPr>
          <a:lstStyle/>
          <a:p>
            <a:r>
              <a:rPr lang="en-US" sz="540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4. What upon the sixth day?</a:t>
            </a:r>
          </a:p>
        </p:txBody>
      </p:sp>
      <p:sp>
        <p:nvSpPr>
          <p:cNvPr id="3" name="Content Placeholder 2"/>
          <p:cNvSpPr>
            <a:spLocks noGrp="1"/>
          </p:cNvSpPr>
          <p:nvPr>
            <p:ph sz="half" idx="1"/>
          </p:nvPr>
        </p:nvSpPr>
        <p:spPr>
          <a:xfrm>
            <a:off x="677334" y="1695938"/>
            <a:ext cx="4184035" cy="4345423"/>
          </a:xfrm>
        </p:spPr>
        <p:txBody>
          <a:bodyPr>
            <a:normAutofit fontScale="92500" lnSpcReduction="20000"/>
          </a:bodyPr>
          <a:lstStyle/>
          <a:p>
            <a:r>
              <a:rPr sz="2800" dirty="0"/>
              <a:t>Genesis 1:24-27</a:t>
            </a:r>
          </a:p>
          <a:p>
            <a:r>
              <a:rPr sz="2800" dirty="0"/>
              <a:t>And God said, Let us make man in our image, after our likeness: and let them have dominion over the fish of the sea, and over the fowl of the air, and over the cattle, and over all the earth, and over every creeping thing that </a:t>
            </a:r>
            <a:r>
              <a:rPr sz="2800" dirty="0" err="1"/>
              <a:t>creepeth</a:t>
            </a:r>
            <a:r>
              <a:rPr sz="2800" dirty="0"/>
              <a:t> upon the earth.</a:t>
            </a:r>
          </a:p>
        </p:txBody>
      </p:sp>
      <p:pic>
        <p:nvPicPr>
          <p:cNvPr id="9218" name="Picture 2" descr="Man, Crown of God's Creation">
            <a:extLst>
              <a:ext uri="{FF2B5EF4-FFF2-40B4-BE49-F238E27FC236}">
                <a16:creationId xmlns:a16="http://schemas.microsoft.com/office/drawing/2014/main" id="{7FD83EC8-5736-8D82-4CAA-093956B7746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76900" y="1695938"/>
            <a:ext cx="5609166" cy="3934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b="1" dirty="0"/>
              <a:t>4. What upon the sixth day?</a:t>
            </a:r>
          </a:p>
        </p:txBody>
      </p:sp>
      <p:sp>
        <p:nvSpPr>
          <p:cNvPr id="3" name="Content Placeholder 2"/>
          <p:cNvSpPr>
            <a:spLocks noGrp="1"/>
          </p:cNvSpPr>
          <p:nvPr>
            <p:ph sz="half" idx="1"/>
          </p:nvPr>
        </p:nvSpPr>
        <p:spPr/>
        <p:txBody>
          <a:bodyPr>
            <a:normAutofit fontScale="92500" lnSpcReduction="10000"/>
          </a:bodyPr>
          <a:lstStyle/>
          <a:p>
            <a:r>
              <a:rPr sz="3600" dirty="0"/>
              <a:t>Genesis 1:24-27</a:t>
            </a:r>
          </a:p>
          <a:p>
            <a:r>
              <a:rPr sz="3600" dirty="0"/>
              <a:t>So God created man in his own image, in the image of God created he him; male and female created he them.</a:t>
            </a:r>
          </a:p>
        </p:txBody>
      </p:sp>
      <p:pic>
        <p:nvPicPr>
          <p:cNvPr id="10246" name="Picture 6" descr="Now although the man and his wife were both naked, neither of them was embarrassed or ashamed. – Slide 21">
            <a:extLst>
              <a:ext uri="{FF2B5EF4-FFF2-40B4-BE49-F238E27FC236}">
                <a16:creationId xmlns:a16="http://schemas.microsoft.com/office/drawing/2014/main" id="{21AA2C58-D5B8-CC18-996B-CB136831611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67753" y="2160589"/>
            <a:ext cx="5415189" cy="40613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b="1" dirty="0"/>
              <a:t>5. How did God regard His work when it was done?</a:t>
            </a:r>
          </a:p>
        </p:txBody>
      </p:sp>
      <p:sp>
        <p:nvSpPr>
          <p:cNvPr id="3" name="Content Placeholder 2"/>
          <p:cNvSpPr>
            <a:spLocks noGrp="1"/>
          </p:cNvSpPr>
          <p:nvPr>
            <p:ph sz="half" idx="1"/>
          </p:nvPr>
        </p:nvSpPr>
        <p:spPr/>
        <p:txBody>
          <a:bodyPr>
            <a:normAutofit fontScale="92500" lnSpcReduction="20000"/>
          </a:bodyPr>
          <a:lstStyle/>
          <a:p>
            <a:r>
              <a:rPr sz="3600" dirty="0"/>
              <a:t>Genesis 1:31</a:t>
            </a:r>
          </a:p>
          <a:p>
            <a:r>
              <a:rPr sz="3600" dirty="0"/>
              <a:t>And God saw every thing that he had made, and, behold, it was very good. And the evening and the morning were the sixth day.</a:t>
            </a:r>
          </a:p>
        </p:txBody>
      </p:sp>
      <p:pic>
        <p:nvPicPr>
          <p:cNvPr id="11266" name="Picture 2" descr="What is Evolutionary Creation? - Common ...">
            <a:extLst>
              <a:ext uri="{FF2B5EF4-FFF2-40B4-BE49-F238E27FC236}">
                <a16:creationId xmlns:a16="http://schemas.microsoft.com/office/drawing/2014/main" id="{0C13FDCB-A140-25F2-1A05-FFF93B93842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364" r="15369"/>
          <a:stretch>
            <a:fillRect/>
          </a:stretch>
        </p:blipFill>
        <p:spPr bwMode="auto">
          <a:xfrm>
            <a:off x="5159828" y="2269446"/>
            <a:ext cx="6161315" cy="38807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6. How did He spend the seventh day?</a:t>
            </a:r>
          </a:p>
        </p:txBody>
      </p:sp>
      <p:sp>
        <p:nvSpPr>
          <p:cNvPr id="3" name="Content Placeholder 2"/>
          <p:cNvSpPr>
            <a:spLocks noGrp="1"/>
          </p:cNvSpPr>
          <p:nvPr>
            <p:ph sz="half" idx="1"/>
          </p:nvPr>
        </p:nvSpPr>
        <p:spPr/>
        <p:txBody>
          <a:bodyPr>
            <a:normAutofit/>
          </a:bodyPr>
          <a:lstStyle/>
          <a:p>
            <a:r>
              <a:rPr sz="3600" dirty="0"/>
              <a:t>Genesis 2:1-2</a:t>
            </a:r>
          </a:p>
          <a:p>
            <a:r>
              <a:rPr sz="3600" dirty="0"/>
              <a:t>Thus the heavens and the earth were finished, and all the host of them.</a:t>
            </a:r>
          </a:p>
        </p:txBody>
      </p:sp>
      <p:pic>
        <p:nvPicPr>
          <p:cNvPr id="12290" name="Picture 2" descr="3-D View Reveals How the Iconic 'Pillars of Creation' Will Fall">
            <a:extLst>
              <a:ext uri="{FF2B5EF4-FFF2-40B4-BE49-F238E27FC236}">
                <a16:creationId xmlns:a16="http://schemas.microsoft.com/office/drawing/2014/main" id="{2A2C3AF3-0254-C96D-FB93-086C95FA6A0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72973" y="1896801"/>
            <a:ext cx="4504427" cy="43515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6. How did He spend the seventh day?</a:t>
            </a:r>
          </a:p>
        </p:txBody>
      </p:sp>
      <p:sp>
        <p:nvSpPr>
          <p:cNvPr id="3" name="Content Placeholder 2"/>
          <p:cNvSpPr>
            <a:spLocks noGrp="1"/>
          </p:cNvSpPr>
          <p:nvPr>
            <p:ph sz="half" idx="1"/>
          </p:nvPr>
        </p:nvSpPr>
        <p:spPr/>
        <p:txBody>
          <a:bodyPr>
            <a:normAutofit fontScale="92500"/>
          </a:bodyPr>
          <a:lstStyle/>
          <a:p>
            <a:r>
              <a:rPr sz="3200" dirty="0"/>
              <a:t>Genesis 2:1-2</a:t>
            </a:r>
          </a:p>
          <a:p>
            <a:r>
              <a:rPr sz="3200" dirty="0"/>
              <a:t>And on the seventh day God ended his work which he had made; and he rested on the seventh day from all his work which he had made.</a:t>
            </a:r>
          </a:p>
        </p:txBody>
      </p:sp>
      <p:pic>
        <p:nvPicPr>
          <p:cNvPr id="13314" name="Picture 2" descr="Days of Creation 07 – The Seventh Day (16x20) – Hart Classic Editions">
            <a:extLst>
              <a:ext uri="{FF2B5EF4-FFF2-40B4-BE49-F238E27FC236}">
                <a16:creationId xmlns:a16="http://schemas.microsoft.com/office/drawing/2014/main" id="{12195A72-9E1A-25B6-3ACB-BE8FD1ADAC8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41131" y="1857990"/>
            <a:ext cx="4184035" cy="41840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b="1" dirty="0"/>
              <a:t>7. After He had rested on the seventh day, what did He do?</a:t>
            </a:r>
          </a:p>
        </p:txBody>
      </p:sp>
      <p:sp>
        <p:nvSpPr>
          <p:cNvPr id="3" name="Content Placeholder 2"/>
          <p:cNvSpPr>
            <a:spLocks noGrp="1"/>
          </p:cNvSpPr>
          <p:nvPr>
            <p:ph sz="half" idx="1"/>
          </p:nvPr>
        </p:nvSpPr>
        <p:spPr/>
        <p:txBody>
          <a:bodyPr>
            <a:normAutofit fontScale="92500"/>
          </a:bodyPr>
          <a:lstStyle/>
          <a:p>
            <a:r>
              <a:rPr sz="3200" dirty="0"/>
              <a:t>Genesis 2:3</a:t>
            </a:r>
          </a:p>
          <a:p>
            <a:r>
              <a:rPr sz="3200" dirty="0"/>
              <a:t>And God blessed the seventh day, and sanctified it: because that in it he had rested from all his work which God created and made.</a:t>
            </a:r>
          </a:p>
        </p:txBody>
      </p:sp>
      <p:pic>
        <p:nvPicPr>
          <p:cNvPr id="14338" name="Picture 2" descr="The Seventh-day Sabbath: the Seal of the Living God | White Throne  Ministries">
            <a:extLst>
              <a:ext uri="{FF2B5EF4-FFF2-40B4-BE49-F238E27FC236}">
                <a16:creationId xmlns:a16="http://schemas.microsoft.com/office/drawing/2014/main" id="{5E7960CA-BDB8-C1E3-4258-7CBD6DF57CD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78640" y="2160589"/>
            <a:ext cx="5328104" cy="39960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38C8-A78F-9904-5F70-9AAE9CFA0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A7E32-B6E3-A186-4054-383059E9B016}"/>
              </a:ext>
            </a:extLst>
          </p:cNvPr>
          <p:cNvSpPr>
            <a:spLocks noGrp="1"/>
          </p:cNvSpPr>
          <p:nvPr>
            <p:ph type="title"/>
          </p:nvPr>
        </p:nvSpPr>
        <p:spPr>
          <a:xfrm>
            <a:off x="671800" y="375137"/>
            <a:ext cx="8836340" cy="1742831"/>
          </a:xfrm>
        </p:spPr>
        <p:txBody>
          <a:bodyPr>
            <a:normAutofit/>
          </a:bodyPr>
          <a:lstStyle/>
          <a:p>
            <a:r>
              <a:rPr lang="en-US" sz="4400" b="1" dirty="0"/>
              <a:t>8</a:t>
            </a:r>
            <a:r>
              <a:rPr sz="4400" b="1" dirty="0"/>
              <a:t>. </a:t>
            </a:r>
            <a:r>
              <a:rPr lang="en-US" sz="4400" b="1" dirty="0"/>
              <a:t>What is the meaning of "sanctify"?</a:t>
            </a:r>
            <a:endParaRPr sz="4400" b="1" dirty="0"/>
          </a:p>
        </p:txBody>
      </p:sp>
      <p:sp>
        <p:nvSpPr>
          <p:cNvPr id="3" name="Content Placeholder 2">
            <a:extLst>
              <a:ext uri="{FF2B5EF4-FFF2-40B4-BE49-F238E27FC236}">
                <a16:creationId xmlns:a16="http://schemas.microsoft.com/office/drawing/2014/main" id="{9B9E5B9B-D68F-62EA-045D-03997D6ADBA2}"/>
              </a:ext>
            </a:extLst>
          </p:cNvPr>
          <p:cNvSpPr>
            <a:spLocks noGrp="1"/>
          </p:cNvSpPr>
          <p:nvPr>
            <p:ph sz="half" idx="1"/>
          </p:nvPr>
        </p:nvSpPr>
        <p:spPr>
          <a:xfrm>
            <a:off x="1190429" y="2273695"/>
            <a:ext cx="4184035" cy="3595146"/>
          </a:xfrm>
        </p:spPr>
        <p:txBody>
          <a:bodyPr>
            <a:normAutofit/>
          </a:bodyPr>
          <a:lstStyle/>
          <a:p>
            <a:pPr marL="0" lvl="0" indent="0">
              <a:buNone/>
            </a:pPr>
            <a:r>
              <a:rPr lang="en-US" sz="4000" b="1" dirty="0">
                <a:solidFill>
                  <a:schemeClr val="accent1">
                    <a:lumMod val="60000"/>
                    <a:lumOff val="40000"/>
                  </a:schemeClr>
                </a:solidFill>
              </a:rPr>
              <a:t>Answer: </a:t>
            </a:r>
            <a:r>
              <a:rPr lang="en-US" sz="4000" dirty="0"/>
              <a:t>"To set apart for a holy or religious use." — </a:t>
            </a:r>
            <a:r>
              <a:rPr lang="en-US" sz="4000" i="1" dirty="0"/>
              <a:t>Webster</a:t>
            </a:r>
            <a:endParaRPr lang="en-US" sz="4000" dirty="0"/>
          </a:p>
        </p:txBody>
      </p:sp>
      <p:pic>
        <p:nvPicPr>
          <p:cNvPr id="15362" name="Picture 2" descr="Sabbath Day: Hallowed, Blessed &amp; Sanctified">
            <a:extLst>
              <a:ext uri="{FF2B5EF4-FFF2-40B4-BE49-F238E27FC236}">
                <a16:creationId xmlns:a16="http://schemas.microsoft.com/office/drawing/2014/main" id="{06356AB5-11FA-BD09-2D88-4B141DC365E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93093" y="1579870"/>
            <a:ext cx="4288971" cy="4288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78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9. What is the name of the seventh day?</a:t>
            </a:r>
          </a:p>
        </p:txBody>
      </p:sp>
      <p:sp>
        <p:nvSpPr>
          <p:cNvPr id="3" name="Content Placeholder 2"/>
          <p:cNvSpPr>
            <a:spLocks noGrp="1"/>
          </p:cNvSpPr>
          <p:nvPr>
            <p:ph sz="half" idx="1"/>
          </p:nvPr>
        </p:nvSpPr>
        <p:spPr>
          <a:xfrm>
            <a:off x="677334" y="2160589"/>
            <a:ext cx="6093580" cy="4294640"/>
          </a:xfrm>
        </p:spPr>
        <p:txBody>
          <a:bodyPr>
            <a:normAutofit/>
          </a:bodyPr>
          <a:lstStyle/>
          <a:p>
            <a:r>
              <a:rPr sz="2900" dirty="0"/>
              <a:t>Exodus 20:10</a:t>
            </a:r>
          </a:p>
          <a:p>
            <a:r>
              <a:rPr sz="2900" dirty="0"/>
              <a:t>But the seventh day is the sabbath of the Lord thy God: in it thou shalt not do any work, thou, nor thy son, nor thy daughter, thy manservant, nor thy maidservant, nor thy cattle, nor thy stranger that is within thy gates.</a:t>
            </a:r>
          </a:p>
        </p:txBody>
      </p:sp>
      <p:pic>
        <p:nvPicPr>
          <p:cNvPr id="16386" name="Picture 2" descr="Stream Excuses For Not Keeping The Sabbath #2 by DMFreeman | Listen online  for free on SoundCloud">
            <a:extLst>
              <a:ext uri="{FF2B5EF4-FFF2-40B4-BE49-F238E27FC236}">
                <a16:creationId xmlns:a16="http://schemas.microsoft.com/office/drawing/2014/main" id="{34AE3273-ECC6-5782-966A-8FCF8D892E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86600" y="2065851"/>
            <a:ext cx="4182549" cy="41825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10. For whom was the Sabbath made?</a:t>
            </a:r>
          </a:p>
        </p:txBody>
      </p:sp>
      <p:sp>
        <p:nvSpPr>
          <p:cNvPr id="3" name="Content Placeholder 2"/>
          <p:cNvSpPr>
            <a:spLocks noGrp="1"/>
          </p:cNvSpPr>
          <p:nvPr>
            <p:ph sz="half" idx="1"/>
          </p:nvPr>
        </p:nvSpPr>
        <p:spPr/>
        <p:txBody>
          <a:bodyPr>
            <a:normAutofit lnSpcReduction="10000"/>
          </a:bodyPr>
          <a:lstStyle/>
          <a:p>
            <a:r>
              <a:rPr sz="3600" dirty="0"/>
              <a:t>Mark 2:27</a:t>
            </a:r>
          </a:p>
          <a:p>
            <a:r>
              <a:rPr sz="3600" dirty="0"/>
              <a:t>And he said unto them, The sabbath was made for man, and not man for the sabbath:</a:t>
            </a:r>
          </a:p>
        </p:txBody>
      </p:sp>
      <p:pic>
        <p:nvPicPr>
          <p:cNvPr id="17412" name="Picture 4" descr="Did God create Man?. Jainism does not believe in the idea of… | by  Jinashrit Shramanopasak | Muni Speaks | Medium">
            <a:extLst>
              <a:ext uri="{FF2B5EF4-FFF2-40B4-BE49-F238E27FC236}">
                <a16:creationId xmlns:a16="http://schemas.microsoft.com/office/drawing/2014/main" id="{5CF6A3F6-B822-6B3F-3E35-D35BCD8BE7B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2610"/>
          <a:stretch>
            <a:fillRect/>
          </a:stretch>
        </p:blipFill>
        <p:spPr bwMode="auto">
          <a:xfrm>
            <a:off x="5165725" y="2160589"/>
            <a:ext cx="5372756" cy="38807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1E512-E8A6-7DE4-C0FE-0DA351A56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5A3633-8367-2C00-C167-B67383DE1F0E}"/>
              </a:ext>
            </a:extLst>
          </p:cNvPr>
          <p:cNvSpPr>
            <a:spLocks noGrp="1"/>
          </p:cNvSpPr>
          <p:nvPr>
            <p:ph type="title"/>
          </p:nvPr>
        </p:nvSpPr>
        <p:spPr>
          <a:xfrm>
            <a:off x="671800" y="375137"/>
            <a:ext cx="8836340" cy="1742831"/>
          </a:xfrm>
        </p:spPr>
        <p:txBody>
          <a:bodyPr>
            <a:noAutofit/>
          </a:bodyPr>
          <a:lstStyle/>
          <a:p>
            <a:r>
              <a:rPr sz="3200" b="1" dirty="0"/>
              <a:t>1</a:t>
            </a:r>
            <a:r>
              <a:rPr lang="en-US" sz="3200" b="1" dirty="0"/>
              <a:t>1</a:t>
            </a:r>
            <a:r>
              <a:rPr sz="3200" b="1" dirty="0"/>
              <a:t>. </a:t>
            </a:r>
            <a:r>
              <a:rPr lang="en-US" sz="3200" b="1" dirty="0"/>
              <a:t>What is necessarily implied in the statement that after God had rested upon the seventh day He sanctified or set it apart?</a:t>
            </a:r>
            <a:endParaRPr sz="3200" b="1" dirty="0"/>
          </a:p>
        </p:txBody>
      </p:sp>
      <p:sp>
        <p:nvSpPr>
          <p:cNvPr id="3" name="Content Placeholder 2">
            <a:extLst>
              <a:ext uri="{FF2B5EF4-FFF2-40B4-BE49-F238E27FC236}">
                <a16:creationId xmlns:a16="http://schemas.microsoft.com/office/drawing/2014/main" id="{08901BD5-6B2C-F80D-A826-70470767B165}"/>
              </a:ext>
            </a:extLst>
          </p:cNvPr>
          <p:cNvSpPr>
            <a:spLocks noGrp="1"/>
          </p:cNvSpPr>
          <p:nvPr>
            <p:ph sz="half" idx="1"/>
          </p:nvPr>
        </p:nvSpPr>
        <p:spPr>
          <a:xfrm>
            <a:off x="677334" y="2446215"/>
            <a:ext cx="4184035" cy="3595146"/>
          </a:xfrm>
        </p:spPr>
        <p:txBody>
          <a:bodyPr>
            <a:normAutofit/>
          </a:bodyPr>
          <a:lstStyle/>
          <a:p>
            <a:pPr marL="0" lvl="0" indent="0">
              <a:buNone/>
            </a:pPr>
            <a:r>
              <a:rPr lang="en-US" sz="3600" b="1" dirty="0">
                <a:solidFill>
                  <a:schemeClr val="accent1">
                    <a:lumMod val="60000"/>
                    <a:lumOff val="40000"/>
                  </a:schemeClr>
                </a:solidFill>
              </a:rPr>
              <a:t>Answer:  </a:t>
            </a:r>
            <a:r>
              <a:rPr lang="en-US" sz="3600" dirty="0"/>
              <a:t>That He told man what He had done, and commanded him to keep it holy.</a:t>
            </a:r>
          </a:p>
        </p:txBody>
      </p:sp>
      <p:pic>
        <p:nvPicPr>
          <p:cNvPr id="18434" name="Picture 2" descr="The First Sabbath In Eden - Studio Canvas Giclée (large)">
            <a:extLst>
              <a:ext uri="{FF2B5EF4-FFF2-40B4-BE49-F238E27FC236}">
                <a16:creationId xmlns:a16="http://schemas.microsoft.com/office/drawing/2014/main" id="{E2A48ABC-2854-148A-35EE-BDD19F5737D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89525" y="2224569"/>
            <a:ext cx="5175704" cy="3390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434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56765-178C-C070-9F0B-13FF7E940837}"/>
              </a:ext>
            </a:extLst>
          </p:cNvPr>
          <p:cNvSpPr>
            <a:spLocks noGrp="1"/>
          </p:cNvSpPr>
          <p:nvPr>
            <p:ph type="ctrTitle"/>
          </p:nvPr>
        </p:nvSpPr>
        <p:spPr/>
        <p:txBody>
          <a:bodyPr/>
          <a:lstStyle/>
          <a:p>
            <a:r>
              <a:rPr lang="en-US" sz="6000" dirty="0"/>
              <a:t>… A Minor Digression</a:t>
            </a:r>
          </a:p>
        </p:txBody>
      </p:sp>
      <p:sp>
        <p:nvSpPr>
          <p:cNvPr id="3" name="Subtitle 2">
            <a:extLst>
              <a:ext uri="{FF2B5EF4-FFF2-40B4-BE49-F238E27FC236}">
                <a16:creationId xmlns:a16="http://schemas.microsoft.com/office/drawing/2014/main" id="{551950B0-E1ED-A785-5A54-61B8A4475931}"/>
              </a:ext>
            </a:extLst>
          </p:cNvPr>
          <p:cNvSpPr>
            <a:spLocks noGrp="1"/>
          </p:cNvSpPr>
          <p:nvPr>
            <p:ph type="subTitle" idx="1"/>
          </p:nvPr>
        </p:nvSpPr>
        <p:spPr/>
        <p:txBody>
          <a:bodyPr>
            <a:normAutofit/>
          </a:bodyPr>
          <a:lstStyle/>
          <a:p>
            <a:r>
              <a:rPr lang="en-US" sz="5400" dirty="0"/>
              <a:t>What’s in a NAME?</a:t>
            </a:r>
          </a:p>
        </p:txBody>
      </p:sp>
    </p:spTree>
    <p:extLst>
      <p:ext uri="{BB962C8B-B14F-4D97-AF65-F5344CB8AC3E}">
        <p14:creationId xmlns:p14="http://schemas.microsoft.com/office/powerpoint/2010/main" val="2828581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2C26-E0DB-BA26-F44A-A0182E704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17CDE-95D9-42B7-C631-A438D8AF1953}"/>
              </a:ext>
            </a:extLst>
          </p:cNvPr>
          <p:cNvSpPr>
            <a:spLocks noGrp="1"/>
          </p:cNvSpPr>
          <p:nvPr>
            <p:ph type="title"/>
          </p:nvPr>
        </p:nvSpPr>
        <p:spPr/>
        <p:txBody>
          <a:bodyPr>
            <a:normAutofit fontScale="90000"/>
          </a:bodyPr>
          <a:lstStyle/>
          <a:p>
            <a:r>
              <a:rPr sz="4000" b="1" dirty="0"/>
              <a:t>12. Give two instances of the use of the word 'sanctify,' which confirm this:</a:t>
            </a:r>
          </a:p>
        </p:txBody>
      </p:sp>
      <p:sp>
        <p:nvSpPr>
          <p:cNvPr id="3" name="Content Placeholder 2">
            <a:extLst>
              <a:ext uri="{FF2B5EF4-FFF2-40B4-BE49-F238E27FC236}">
                <a16:creationId xmlns:a16="http://schemas.microsoft.com/office/drawing/2014/main" id="{510D62A1-EB2B-25BD-17D2-91450CEFE8C4}"/>
              </a:ext>
            </a:extLst>
          </p:cNvPr>
          <p:cNvSpPr>
            <a:spLocks noGrp="1"/>
          </p:cNvSpPr>
          <p:nvPr>
            <p:ph sz="half" idx="1"/>
          </p:nvPr>
        </p:nvSpPr>
        <p:spPr>
          <a:xfrm>
            <a:off x="677334" y="2160589"/>
            <a:ext cx="5336125" cy="3978954"/>
          </a:xfrm>
        </p:spPr>
        <p:txBody>
          <a:bodyPr>
            <a:noAutofit/>
          </a:bodyPr>
          <a:lstStyle/>
          <a:p>
            <a:r>
              <a:rPr sz="2800" dirty="0">
                <a:solidFill>
                  <a:schemeClr val="accent1">
                    <a:lumMod val="40000"/>
                    <a:lumOff val="60000"/>
                  </a:schemeClr>
                </a:solidFill>
              </a:rPr>
              <a:t>Exodus 19:12,23</a:t>
            </a:r>
            <a:r>
              <a:rPr sz="2800" dirty="0"/>
              <a:t>; Joshua 20:7</a:t>
            </a:r>
            <a:endParaRPr lang="en-US" sz="2800" dirty="0"/>
          </a:p>
          <a:p>
            <a:r>
              <a:rPr lang="en-US" sz="2800" dirty="0"/>
              <a:t> And thou shalt set bounds unto the people round about, saying, Take heed to yourselves, that ye go not up into the mount, or touch the border of it: whosoever </a:t>
            </a:r>
            <a:r>
              <a:rPr lang="en-US" sz="2800" dirty="0" err="1"/>
              <a:t>toucheth</a:t>
            </a:r>
            <a:r>
              <a:rPr lang="en-US" sz="2800" dirty="0"/>
              <a:t> the mount shall be surely put to death:</a:t>
            </a:r>
            <a:endParaRPr sz="2800" dirty="0"/>
          </a:p>
        </p:txBody>
      </p:sp>
      <p:pic>
        <p:nvPicPr>
          <p:cNvPr id="19458" name="Picture 2" descr="Ascending into the Glory">
            <a:extLst>
              <a:ext uri="{FF2B5EF4-FFF2-40B4-BE49-F238E27FC236}">
                <a16:creationId xmlns:a16="http://schemas.microsoft.com/office/drawing/2014/main" id="{696AE091-AF0F-7CFA-824A-CE0070406EF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2618" b="5910"/>
          <a:stretch>
            <a:fillRect/>
          </a:stretch>
        </p:blipFill>
        <p:spPr bwMode="auto">
          <a:xfrm>
            <a:off x="6019701" y="2245010"/>
            <a:ext cx="5172856" cy="3894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416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5CCBC-CE2E-AB4F-DCDB-637BAAEC2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EFF70-93D7-6E1F-C5E1-0FB30E6B0DD4}"/>
              </a:ext>
            </a:extLst>
          </p:cNvPr>
          <p:cNvSpPr>
            <a:spLocks noGrp="1"/>
          </p:cNvSpPr>
          <p:nvPr>
            <p:ph type="title"/>
          </p:nvPr>
        </p:nvSpPr>
        <p:spPr/>
        <p:txBody>
          <a:bodyPr>
            <a:normAutofit fontScale="90000"/>
          </a:bodyPr>
          <a:lstStyle/>
          <a:p>
            <a:r>
              <a:rPr sz="4000" b="1" dirty="0"/>
              <a:t>12. Give two instances of the use of the word 'sanctify,' which confirm this:</a:t>
            </a:r>
          </a:p>
        </p:txBody>
      </p:sp>
      <p:sp>
        <p:nvSpPr>
          <p:cNvPr id="3" name="Content Placeholder 2">
            <a:extLst>
              <a:ext uri="{FF2B5EF4-FFF2-40B4-BE49-F238E27FC236}">
                <a16:creationId xmlns:a16="http://schemas.microsoft.com/office/drawing/2014/main" id="{D0E720E5-D4C5-E04A-3368-7ABC048378C2}"/>
              </a:ext>
            </a:extLst>
          </p:cNvPr>
          <p:cNvSpPr>
            <a:spLocks noGrp="1"/>
          </p:cNvSpPr>
          <p:nvPr>
            <p:ph sz="half" idx="1"/>
          </p:nvPr>
        </p:nvSpPr>
        <p:spPr>
          <a:xfrm>
            <a:off x="677335" y="2160589"/>
            <a:ext cx="4412636" cy="3978954"/>
          </a:xfrm>
        </p:spPr>
        <p:txBody>
          <a:bodyPr>
            <a:noAutofit/>
          </a:bodyPr>
          <a:lstStyle/>
          <a:p>
            <a:r>
              <a:rPr sz="2800" dirty="0">
                <a:solidFill>
                  <a:schemeClr val="accent1">
                    <a:lumMod val="40000"/>
                    <a:lumOff val="60000"/>
                  </a:schemeClr>
                </a:solidFill>
              </a:rPr>
              <a:t>Exodus 19:12,23; </a:t>
            </a:r>
            <a:r>
              <a:rPr sz="2800" dirty="0"/>
              <a:t>Joshua 20:7</a:t>
            </a:r>
            <a:endParaRPr lang="en-US" sz="2800" dirty="0"/>
          </a:p>
          <a:p>
            <a:r>
              <a:rPr lang="en-US" sz="2800" dirty="0"/>
              <a:t>And Moses said unto the </a:t>
            </a:r>
            <a:r>
              <a:rPr lang="en-US" sz="2800" cap="small" dirty="0"/>
              <a:t>Lord</a:t>
            </a:r>
            <a:r>
              <a:rPr lang="en-US" sz="2800" dirty="0"/>
              <a:t>, The people cannot come up to mount Sinai: for thou </a:t>
            </a:r>
            <a:r>
              <a:rPr lang="en-US" sz="2800" dirty="0" err="1"/>
              <a:t>chargedst</a:t>
            </a:r>
            <a:r>
              <a:rPr lang="en-US" sz="2800" dirty="0"/>
              <a:t> us, saying, Set bounds about the mount, and </a:t>
            </a:r>
            <a:r>
              <a:rPr lang="en-US" sz="2800" dirty="0">
                <a:solidFill>
                  <a:schemeClr val="accent1">
                    <a:lumMod val="60000"/>
                    <a:lumOff val="40000"/>
                  </a:schemeClr>
                </a:solidFill>
              </a:rPr>
              <a:t>sanctify</a:t>
            </a:r>
            <a:r>
              <a:rPr lang="en-US" sz="2800" dirty="0"/>
              <a:t> it.</a:t>
            </a:r>
            <a:endParaRPr sz="2800" dirty="0"/>
          </a:p>
        </p:txBody>
      </p:sp>
      <p:pic>
        <p:nvPicPr>
          <p:cNvPr id="20482" name="Picture 2" descr="Mount Sinai Artwork | Bible Art">
            <a:extLst>
              <a:ext uri="{FF2B5EF4-FFF2-40B4-BE49-F238E27FC236}">
                <a16:creationId xmlns:a16="http://schemas.microsoft.com/office/drawing/2014/main" id="{DC3CD817-B6D4-AE31-7B99-D7192F173AC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38843" y="2037187"/>
            <a:ext cx="4211213" cy="4211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EE97A-CCB1-2593-9DEB-880ABC0E85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C58B63-A88C-1A3E-7A5C-A4809EF6F28F}"/>
              </a:ext>
            </a:extLst>
          </p:cNvPr>
          <p:cNvSpPr>
            <a:spLocks noGrp="1"/>
          </p:cNvSpPr>
          <p:nvPr>
            <p:ph type="title"/>
          </p:nvPr>
        </p:nvSpPr>
        <p:spPr/>
        <p:txBody>
          <a:bodyPr>
            <a:normAutofit fontScale="90000"/>
          </a:bodyPr>
          <a:lstStyle/>
          <a:p>
            <a:r>
              <a:rPr sz="4000" b="1" dirty="0"/>
              <a:t>12. Give two instances of the use of the word 'sanctify,' which confirm this:</a:t>
            </a:r>
          </a:p>
        </p:txBody>
      </p:sp>
      <p:sp>
        <p:nvSpPr>
          <p:cNvPr id="3" name="Content Placeholder 2">
            <a:extLst>
              <a:ext uri="{FF2B5EF4-FFF2-40B4-BE49-F238E27FC236}">
                <a16:creationId xmlns:a16="http://schemas.microsoft.com/office/drawing/2014/main" id="{663647E8-14FF-C2EE-D91A-3D4A6400BB3E}"/>
              </a:ext>
            </a:extLst>
          </p:cNvPr>
          <p:cNvSpPr>
            <a:spLocks noGrp="1"/>
          </p:cNvSpPr>
          <p:nvPr>
            <p:ph sz="half" idx="1"/>
          </p:nvPr>
        </p:nvSpPr>
        <p:spPr>
          <a:xfrm>
            <a:off x="677335" y="2160589"/>
            <a:ext cx="4861508" cy="3978954"/>
          </a:xfrm>
        </p:spPr>
        <p:txBody>
          <a:bodyPr>
            <a:noAutofit/>
          </a:bodyPr>
          <a:lstStyle/>
          <a:p>
            <a:r>
              <a:rPr sz="2800" dirty="0"/>
              <a:t>Exodus 19:12,23; </a:t>
            </a:r>
            <a:r>
              <a:rPr sz="2800" dirty="0">
                <a:solidFill>
                  <a:schemeClr val="accent1">
                    <a:lumMod val="40000"/>
                    <a:lumOff val="60000"/>
                  </a:schemeClr>
                </a:solidFill>
              </a:rPr>
              <a:t>Joshua 20:7</a:t>
            </a:r>
            <a:r>
              <a:rPr lang="en-US" sz="2800" dirty="0">
                <a:solidFill>
                  <a:schemeClr val="accent1">
                    <a:lumMod val="40000"/>
                    <a:lumOff val="60000"/>
                  </a:schemeClr>
                </a:solidFill>
              </a:rPr>
              <a:t> (margin)</a:t>
            </a:r>
          </a:p>
          <a:p>
            <a:r>
              <a:rPr lang="en-US" sz="2800" dirty="0"/>
              <a:t>And they appointed </a:t>
            </a:r>
            <a:r>
              <a:rPr lang="en-US" sz="2800" dirty="0" err="1"/>
              <a:t>Kedesh</a:t>
            </a:r>
            <a:r>
              <a:rPr lang="en-US" sz="2800" dirty="0"/>
              <a:t> in Galilee in mount Naphtali, and Shechem in mount Ephraim, and </a:t>
            </a:r>
            <a:r>
              <a:rPr lang="en-US" sz="2800" dirty="0" err="1"/>
              <a:t>Kirjatharba</a:t>
            </a:r>
            <a:r>
              <a:rPr lang="en-US" sz="2800" dirty="0"/>
              <a:t>, which is Hebron, in the mountain of Judah.</a:t>
            </a:r>
            <a:endParaRPr sz="2800" dirty="0"/>
          </a:p>
        </p:txBody>
      </p:sp>
      <p:pic>
        <p:nvPicPr>
          <p:cNvPr id="10" name="Content Placeholder 9">
            <a:extLst>
              <a:ext uri="{FF2B5EF4-FFF2-40B4-BE49-F238E27FC236}">
                <a16:creationId xmlns:a16="http://schemas.microsoft.com/office/drawing/2014/main" id="{957062D4-0BFD-3A14-038A-0FD92BF27EC6}"/>
              </a:ext>
            </a:extLst>
          </p:cNvPr>
          <p:cNvPicPr>
            <a:picLocks noGrp="1" noChangeAspect="1"/>
          </p:cNvPicPr>
          <p:nvPr>
            <p:ph sz="half" idx="2"/>
          </p:nvPr>
        </p:nvPicPr>
        <p:blipFill>
          <a:blip r:embed="rId2"/>
          <a:stretch>
            <a:fillRect/>
          </a:stretch>
        </p:blipFill>
        <p:spPr>
          <a:xfrm>
            <a:off x="6653159" y="2450990"/>
            <a:ext cx="3221838" cy="2850087"/>
          </a:xfrm>
        </p:spPr>
      </p:pic>
    </p:spTree>
    <p:extLst>
      <p:ext uri="{BB962C8B-B14F-4D97-AF65-F5344CB8AC3E}">
        <p14:creationId xmlns:p14="http://schemas.microsoft.com/office/powerpoint/2010/main" val="1523602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F30CF-068F-7198-5149-E8B6F9F33B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5EC8A7-1CA2-63F2-DF52-7B6DB9630D06}"/>
              </a:ext>
            </a:extLst>
          </p:cNvPr>
          <p:cNvSpPr>
            <a:spLocks noGrp="1"/>
          </p:cNvSpPr>
          <p:nvPr>
            <p:ph type="title"/>
          </p:nvPr>
        </p:nvSpPr>
        <p:spPr/>
        <p:txBody>
          <a:bodyPr>
            <a:normAutofit fontScale="90000"/>
          </a:bodyPr>
          <a:lstStyle/>
          <a:p>
            <a:r>
              <a:rPr sz="4000" b="1" dirty="0"/>
              <a:t>12. Give two instances of the use of the word 'sanctify,' which confirm this:</a:t>
            </a:r>
          </a:p>
        </p:txBody>
      </p:sp>
      <p:sp>
        <p:nvSpPr>
          <p:cNvPr id="3" name="Content Placeholder 2">
            <a:extLst>
              <a:ext uri="{FF2B5EF4-FFF2-40B4-BE49-F238E27FC236}">
                <a16:creationId xmlns:a16="http://schemas.microsoft.com/office/drawing/2014/main" id="{A55DFDDF-29CA-5BCB-8313-9AABF48E509D}"/>
              </a:ext>
            </a:extLst>
          </p:cNvPr>
          <p:cNvSpPr>
            <a:spLocks noGrp="1"/>
          </p:cNvSpPr>
          <p:nvPr>
            <p:ph sz="half" idx="1"/>
          </p:nvPr>
        </p:nvSpPr>
        <p:spPr>
          <a:xfrm>
            <a:off x="677335" y="2160589"/>
            <a:ext cx="4861508" cy="3978954"/>
          </a:xfrm>
        </p:spPr>
        <p:txBody>
          <a:bodyPr>
            <a:noAutofit/>
          </a:bodyPr>
          <a:lstStyle/>
          <a:p>
            <a:r>
              <a:rPr sz="2800" dirty="0"/>
              <a:t>Exodus 19:12,23; </a:t>
            </a:r>
            <a:r>
              <a:rPr sz="2800" dirty="0">
                <a:solidFill>
                  <a:schemeClr val="accent1">
                    <a:lumMod val="40000"/>
                    <a:lumOff val="60000"/>
                  </a:schemeClr>
                </a:solidFill>
              </a:rPr>
              <a:t>Joshua 20:7</a:t>
            </a:r>
            <a:r>
              <a:rPr lang="en-US" sz="2800" dirty="0">
                <a:solidFill>
                  <a:schemeClr val="accent1">
                    <a:lumMod val="40000"/>
                    <a:lumOff val="60000"/>
                  </a:schemeClr>
                </a:solidFill>
              </a:rPr>
              <a:t> (margin)</a:t>
            </a:r>
          </a:p>
          <a:p>
            <a:r>
              <a:rPr lang="en-US" sz="2800" dirty="0"/>
              <a:t>And they appointed </a:t>
            </a:r>
            <a:r>
              <a:rPr lang="en-US" sz="2800" dirty="0" err="1"/>
              <a:t>Kedesh</a:t>
            </a:r>
            <a:r>
              <a:rPr lang="en-US" sz="2800" dirty="0"/>
              <a:t> in Galilee in mount Naphtali, and Shechem in mount Ephraim, and </a:t>
            </a:r>
            <a:r>
              <a:rPr lang="en-US" sz="2800" dirty="0" err="1"/>
              <a:t>Kirjatharba</a:t>
            </a:r>
            <a:r>
              <a:rPr lang="en-US" sz="2800" dirty="0"/>
              <a:t>, which is Hebron, in the mountain of Judah.</a:t>
            </a:r>
            <a:endParaRPr sz="2800" dirty="0"/>
          </a:p>
        </p:txBody>
      </p:sp>
      <p:pic>
        <p:nvPicPr>
          <p:cNvPr id="10" name="Content Placeholder 9">
            <a:extLst>
              <a:ext uri="{FF2B5EF4-FFF2-40B4-BE49-F238E27FC236}">
                <a16:creationId xmlns:a16="http://schemas.microsoft.com/office/drawing/2014/main" id="{5A54E5B4-EE0C-F178-27CB-F1DF6FE760B4}"/>
              </a:ext>
            </a:extLst>
          </p:cNvPr>
          <p:cNvPicPr>
            <a:picLocks noGrp="1" noChangeAspect="1"/>
          </p:cNvPicPr>
          <p:nvPr>
            <p:ph sz="half" idx="2"/>
          </p:nvPr>
        </p:nvPicPr>
        <p:blipFill>
          <a:blip r:embed="rId2"/>
          <a:stretch>
            <a:fillRect/>
          </a:stretch>
        </p:blipFill>
        <p:spPr>
          <a:xfrm>
            <a:off x="7623005" y="3865120"/>
            <a:ext cx="3221838" cy="2850087"/>
          </a:xfrm>
        </p:spPr>
      </p:pic>
      <p:sp>
        <p:nvSpPr>
          <p:cNvPr id="4" name="Callout: Left Arrow 3">
            <a:extLst>
              <a:ext uri="{FF2B5EF4-FFF2-40B4-BE49-F238E27FC236}">
                <a16:creationId xmlns:a16="http://schemas.microsoft.com/office/drawing/2014/main" id="{EB9A9C8D-9A0D-EA8E-AFD3-9460CBE1BC64}"/>
              </a:ext>
            </a:extLst>
          </p:cNvPr>
          <p:cNvSpPr/>
          <p:nvPr/>
        </p:nvSpPr>
        <p:spPr>
          <a:xfrm rot="20931059">
            <a:off x="4317310" y="1340126"/>
            <a:ext cx="6712892" cy="2897063"/>
          </a:xfrm>
          <a:prstGeom prst="leftArrowCallout">
            <a:avLst>
              <a:gd name="adj1" fmla="val 18459"/>
              <a:gd name="adj2" fmla="val 24748"/>
              <a:gd name="adj3" fmla="val 18711"/>
              <a:gd name="adj4" fmla="val 8032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rPr>
              <a:t>The marginal reading here is “Hebr. Sanctified.”  It indicates that an alternate translation for “appointed” here would be “sanctified.   </a:t>
            </a:r>
          </a:p>
        </p:txBody>
      </p:sp>
    </p:spTree>
    <p:extLst>
      <p:ext uri="{BB962C8B-B14F-4D97-AF65-F5344CB8AC3E}">
        <p14:creationId xmlns:p14="http://schemas.microsoft.com/office/powerpoint/2010/main" val="281364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13. What is the great object of the Sabbath?</a:t>
            </a:r>
          </a:p>
        </p:txBody>
      </p:sp>
      <p:sp>
        <p:nvSpPr>
          <p:cNvPr id="3" name="Content Placeholder 2"/>
          <p:cNvSpPr>
            <a:spLocks noGrp="1"/>
          </p:cNvSpPr>
          <p:nvPr>
            <p:ph sz="half" idx="1"/>
          </p:nvPr>
        </p:nvSpPr>
        <p:spPr/>
        <p:txBody>
          <a:bodyPr>
            <a:normAutofit fontScale="92500"/>
          </a:bodyPr>
          <a:lstStyle/>
          <a:p>
            <a:r>
              <a:rPr sz="3200" dirty="0"/>
              <a:t>Ezekiel 20:12</a:t>
            </a:r>
          </a:p>
          <a:p>
            <a:r>
              <a:rPr sz="3200" dirty="0"/>
              <a:t>Moreover also I gave them my sabbaths, to be a sign between me and them, that they might know that I am the Lord that sanctify them.</a:t>
            </a:r>
          </a:p>
        </p:txBody>
      </p:sp>
      <p:pic>
        <p:nvPicPr>
          <p:cNvPr id="21506" name="Picture 2" descr="Florida Board of Professional Engineers">
            <a:extLst>
              <a:ext uri="{FF2B5EF4-FFF2-40B4-BE49-F238E27FC236}">
                <a16:creationId xmlns:a16="http://schemas.microsoft.com/office/drawing/2014/main" id="{BF5617E4-AA0A-E2F8-8340-187B1BD2A7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26955" y="2290248"/>
            <a:ext cx="6614389" cy="37511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BA49F-4098-0865-5E73-0D09C9EB1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00F89-714D-F3DB-1FF4-B2C1C9A24AB2}"/>
              </a:ext>
            </a:extLst>
          </p:cNvPr>
          <p:cNvSpPr>
            <a:spLocks noGrp="1"/>
          </p:cNvSpPr>
          <p:nvPr>
            <p:ph type="title"/>
          </p:nvPr>
        </p:nvSpPr>
        <p:spPr>
          <a:xfrm>
            <a:off x="414687" y="301556"/>
            <a:ext cx="11200139" cy="2363821"/>
          </a:xfrm>
          <a:solidFill>
            <a:schemeClr val="bg2">
              <a:lumMod val="50000"/>
            </a:schemeClr>
          </a:solidFill>
        </p:spPr>
        <p:txBody>
          <a:bodyPr>
            <a:noAutofit/>
          </a:bodyPr>
          <a:lstStyle/>
          <a:p>
            <a:r>
              <a:rPr lang="en-US" dirty="0">
                <a:solidFill>
                  <a:schemeClr val="accent1">
                    <a:lumMod val="40000"/>
                    <a:lumOff val="60000"/>
                  </a:schemeClr>
                </a:solidFill>
              </a:rPr>
              <a:t>A "sign" or seal in the Bible is a </a:t>
            </a:r>
            <a:r>
              <a:rPr lang="en-US" b="1" dirty="0">
                <a:solidFill>
                  <a:schemeClr val="accent1">
                    <a:lumMod val="40000"/>
                    <a:lumOff val="60000"/>
                  </a:schemeClr>
                </a:solidFill>
              </a:rPr>
              <a:t>visible reminder of a spiritual reality</a:t>
            </a:r>
            <a:r>
              <a:rPr lang="en-US" dirty="0">
                <a:solidFill>
                  <a:schemeClr val="accent1">
                    <a:lumMod val="40000"/>
                    <a:lumOff val="60000"/>
                  </a:schemeClr>
                </a:solidFill>
              </a:rPr>
              <a:t>, a covenant marker indicating a relationship.  Signs mark agreements and identify God’s people.  </a:t>
            </a:r>
            <a:endParaRPr b="1" dirty="0">
              <a:solidFill>
                <a:schemeClr val="accent1">
                  <a:lumMod val="40000"/>
                  <a:lumOff val="60000"/>
                </a:schemeClr>
              </a:solidFill>
            </a:endParaRPr>
          </a:p>
        </p:txBody>
      </p:sp>
      <p:sp>
        <p:nvSpPr>
          <p:cNvPr id="3" name="Content Placeholder 2">
            <a:extLst>
              <a:ext uri="{FF2B5EF4-FFF2-40B4-BE49-F238E27FC236}">
                <a16:creationId xmlns:a16="http://schemas.microsoft.com/office/drawing/2014/main" id="{486341B5-FECD-C57B-6218-641E63A04ABD}"/>
              </a:ext>
            </a:extLst>
          </p:cNvPr>
          <p:cNvSpPr>
            <a:spLocks noGrp="1"/>
          </p:cNvSpPr>
          <p:nvPr>
            <p:ph sz="half" idx="1"/>
          </p:nvPr>
        </p:nvSpPr>
        <p:spPr>
          <a:xfrm>
            <a:off x="745427" y="2665377"/>
            <a:ext cx="4184035" cy="3715967"/>
          </a:xfrm>
        </p:spPr>
        <p:txBody>
          <a:bodyPr>
            <a:normAutofit/>
          </a:bodyPr>
          <a:lstStyle/>
          <a:p>
            <a:r>
              <a:rPr lang="en-US" sz="3200" b="1" dirty="0"/>
              <a:t>Genesis 9:13</a:t>
            </a:r>
            <a:r>
              <a:rPr lang="en-US" sz="3200" dirty="0"/>
              <a:t> </a:t>
            </a:r>
          </a:p>
          <a:p>
            <a:r>
              <a:rPr lang="en-US" sz="3200" i="1" dirty="0"/>
              <a:t>“I do set my bow in the cloud, and it shall be for a token of a covenant between me and the earth.”</a:t>
            </a:r>
            <a:endParaRPr sz="3200" dirty="0"/>
          </a:p>
        </p:txBody>
      </p:sp>
      <p:sp>
        <p:nvSpPr>
          <p:cNvPr id="4" name="Content Placeholder 3">
            <a:extLst>
              <a:ext uri="{FF2B5EF4-FFF2-40B4-BE49-F238E27FC236}">
                <a16:creationId xmlns:a16="http://schemas.microsoft.com/office/drawing/2014/main" id="{3CC858B4-C59B-55BD-D697-63F02C4F3F2F}"/>
              </a:ext>
            </a:extLst>
          </p:cNvPr>
          <p:cNvSpPr>
            <a:spLocks noGrp="1"/>
          </p:cNvSpPr>
          <p:nvPr>
            <p:ph sz="half" idx="2"/>
          </p:nvPr>
        </p:nvSpPr>
        <p:spPr>
          <a:xfrm>
            <a:off x="5070515" y="2665377"/>
            <a:ext cx="4184034" cy="3880773"/>
          </a:xfrm>
        </p:spPr>
        <p:txBody>
          <a:bodyPr>
            <a:normAutofit/>
          </a:bodyPr>
          <a:lstStyle/>
          <a:p>
            <a:r>
              <a:rPr lang="en-US" sz="3200" b="1" dirty="0"/>
              <a:t>Romans 4:11</a:t>
            </a:r>
            <a:r>
              <a:rPr lang="en-US" sz="3200" dirty="0"/>
              <a:t> </a:t>
            </a:r>
          </a:p>
          <a:p>
            <a:r>
              <a:rPr lang="en-US" sz="3200" i="1" dirty="0"/>
              <a:t>“And he received the sign of circumcision, a seal of the righteousness of the faith…”</a:t>
            </a:r>
            <a:endParaRPr lang="en-US" sz="3200" dirty="0"/>
          </a:p>
        </p:txBody>
      </p:sp>
    </p:spTree>
    <p:extLst>
      <p:ext uri="{BB962C8B-B14F-4D97-AF65-F5344CB8AC3E}">
        <p14:creationId xmlns:p14="http://schemas.microsoft.com/office/powerpoint/2010/main" val="3781231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F0ADD-A45C-D422-D5BA-6EEF51339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37F44-9585-6CB7-FDFD-EF568CAB7D45}"/>
              </a:ext>
            </a:extLst>
          </p:cNvPr>
          <p:cNvSpPr>
            <a:spLocks noGrp="1"/>
          </p:cNvSpPr>
          <p:nvPr>
            <p:ph type="title"/>
          </p:nvPr>
        </p:nvSpPr>
        <p:spPr>
          <a:xfrm>
            <a:off x="414687" y="301556"/>
            <a:ext cx="11200139" cy="2363821"/>
          </a:xfrm>
          <a:solidFill>
            <a:schemeClr val="bg2">
              <a:lumMod val="50000"/>
            </a:schemeClr>
          </a:solidFill>
        </p:spPr>
        <p:txBody>
          <a:bodyPr>
            <a:noAutofit/>
          </a:bodyPr>
          <a:lstStyle/>
          <a:p>
            <a:r>
              <a:rPr lang="en-US" dirty="0">
                <a:solidFill>
                  <a:schemeClr val="accent1">
                    <a:lumMod val="40000"/>
                    <a:lumOff val="60000"/>
                  </a:schemeClr>
                </a:solidFill>
              </a:rPr>
              <a:t>The Sabbath is a special sign between God and His people.  It points back to Creation and forward to Sanctification, reminding us that God made us and that He’s progressively re-making us holy.  </a:t>
            </a:r>
            <a:endParaRPr b="1" dirty="0">
              <a:solidFill>
                <a:schemeClr val="accent1">
                  <a:lumMod val="40000"/>
                  <a:lumOff val="60000"/>
                </a:schemeClr>
              </a:solidFill>
            </a:endParaRPr>
          </a:p>
        </p:txBody>
      </p:sp>
      <p:sp>
        <p:nvSpPr>
          <p:cNvPr id="3" name="Content Placeholder 2">
            <a:extLst>
              <a:ext uri="{FF2B5EF4-FFF2-40B4-BE49-F238E27FC236}">
                <a16:creationId xmlns:a16="http://schemas.microsoft.com/office/drawing/2014/main" id="{8BA253E4-A252-6811-A253-B6A9A9F3A3CC}"/>
              </a:ext>
            </a:extLst>
          </p:cNvPr>
          <p:cNvSpPr>
            <a:spLocks noGrp="1"/>
          </p:cNvSpPr>
          <p:nvPr>
            <p:ph sz="half" idx="1"/>
          </p:nvPr>
        </p:nvSpPr>
        <p:spPr>
          <a:xfrm>
            <a:off x="745427" y="2830183"/>
            <a:ext cx="4184035" cy="3551161"/>
          </a:xfrm>
        </p:spPr>
        <p:txBody>
          <a:bodyPr>
            <a:normAutofit fontScale="92500" lnSpcReduction="10000"/>
          </a:bodyPr>
          <a:lstStyle/>
          <a:p>
            <a:r>
              <a:rPr lang="en-US" sz="3200" b="1" dirty="0"/>
              <a:t>Ezekiel 20:20</a:t>
            </a:r>
            <a:r>
              <a:rPr lang="en-US" sz="3200" dirty="0"/>
              <a:t> </a:t>
            </a:r>
          </a:p>
          <a:p>
            <a:r>
              <a:rPr lang="en-US" sz="3200" i="1" dirty="0"/>
              <a:t>“And hallow my sabbaths; and they shall be a sign between me and you, that ye may know that I am the Lord your God.”</a:t>
            </a:r>
            <a:endParaRPr sz="3200" dirty="0"/>
          </a:p>
        </p:txBody>
      </p:sp>
      <p:sp>
        <p:nvSpPr>
          <p:cNvPr id="4" name="Content Placeholder 3">
            <a:extLst>
              <a:ext uri="{FF2B5EF4-FFF2-40B4-BE49-F238E27FC236}">
                <a16:creationId xmlns:a16="http://schemas.microsoft.com/office/drawing/2014/main" id="{EB500326-8752-1510-3BCA-D7F3146E7210}"/>
              </a:ext>
            </a:extLst>
          </p:cNvPr>
          <p:cNvSpPr>
            <a:spLocks noGrp="1"/>
          </p:cNvSpPr>
          <p:nvPr>
            <p:ph sz="half" idx="2"/>
          </p:nvPr>
        </p:nvSpPr>
        <p:spPr>
          <a:xfrm>
            <a:off x="5070515" y="2830183"/>
            <a:ext cx="4184034" cy="3715967"/>
          </a:xfrm>
        </p:spPr>
        <p:txBody>
          <a:bodyPr>
            <a:normAutofit fontScale="92500" lnSpcReduction="10000"/>
          </a:bodyPr>
          <a:lstStyle/>
          <a:p>
            <a:r>
              <a:rPr lang="en-US" sz="3200" b="1" dirty="0"/>
              <a:t>Exodus 31:13</a:t>
            </a:r>
            <a:r>
              <a:rPr lang="en-US" sz="3200" dirty="0"/>
              <a:t> –</a:t>
            </a:r>
          </a:p>
          <a:p>
            <a:r>
              <a:rPr lang="en-US" sz="3200" dirty="0"/>
              <a:t> </a:t>
            </a:r>
            <a:r>
              <a:rPr lang="en-US" sz="3200" i="1" dirty="0"/>
              <a:t>“Verily my sabbaths ye shall keep: for it is a sign between me and you throughout your generations…”</a:t>
            </a:r>
            <a:endParaRPr lang="en-US" sz="3200" dirty="0"/>
          </a:p>
        </p:txBody>
      </p:sp>
    </p:spTree>
    <p:extLst>
      <p:ext uri="{BB962C8B-B14F-4D97-AF65-F5344CB8AC3E}">
        <p14:creationId xmlns:p14="http://schemas.microsoft.com/office/powerpoint/2010/main" val="1910749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FADC9-5E89-120D-5F52-6F4B38C91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6173B-F978-7BF9-B655-20BF9D5F19AC}"/>
              </a:ext>
            </a:extLst>
          </p:cNvPr>
          <p:cNvSpPr>
            <a:spLocks noGrp="1"/>
          </p:cNvSpPr>
          <p:nvPr>
            <p:ph type="title"/>
          </p:nvPr>
        </p:nvSpPr>
        <p:spPr>
          <a:xfrm>
            <a:off x="414687" y="301556"/>
            <a:ext cx="11200139" cy="1760708"/>
          </a:xfrm>
          <a:solidFill>
            <a:schemeClr val="bg2">
              <a:lumMod val="50000"/>
            </a:schemeClr>
          </a:solidFill>
        </p:spPr>
        <p:txBody>
          <a:bodyPr>
            <a:noAutofit/>
          </a:bodyPr>
          <a:lstStyle/>
          <a:p>
            <a:r>
              <a:rPr lang="en-US" dirty="0">
                <a:solidFill>
                  <a:schemeClr val="accent1">
                    <a:lumMod val="40000"/>
                    <a:lumOff val="60000"/>
                  </a:schemeClr>
                </a:solidFill>
              </a:rPr>
              <a:t>But what does this sign mean?  </a:t>
            </a:r>
            <a:endParaRPr b="1" dirty="0">
              <a:solidFill>
                <a:schemeClr val="accent1">
                  <a:lumMod val="40000"/>
                  <a:lumOff val="60000"/>
                </a:schemeClr>
              </a:solidFill>
            </a:endParaRPr>
          </a:p>
        </p:txBody>
      </p:sp>
      <p:sp>
        <p:nvSpPr>
          <p:cNvPr id="3" name="Content Placeholder 2">
            <a:extLst>
              <a:ext uri="{FF2B5EF4-FFF2-40B4-BE49-F238E27FC236}">
                <a16:creationId xmlns:a16="http://schemas.microsoft.com/office/drawing/2014/main" id="{00962744-1D7E-6B8A-B3EC-C08B98E766FA}"/>
              </a:ext>
            </a:extLst>
          </p:cNvPr>
          <p:cNvSpPr>
            <a:spLocks noGrp="1"/>
          </p:cNvSpPr>
          <p:nvPr>
            <p:ph sz="half" idx="1"/>
          </p:nvPr>
        </p:nvSpPr>
        <p:spPr>
          <a:xfrm>
            <a:off x="414687" y="1001384"/>
            <a:ext cx="10869399" cy="866328"/>
          </a:xfrm>
        </p:spPr>
        <p:txBody>
          <a:bodyPr>
            <a:normAutofit fontScale="92500" lnSpcReduction="10000"/>
          </a:bodyPr>
          <a:lstStyle/>
          <a:p>
            <a:pPr marL="0" indent="0">
              <a:buNone/>
            </a:pPr>
            <a:r>
              <a:rPr lang="en-US" sz="2800" i="1" dirty="0"/>
              <a:t>“That they might know that I am the Lord that sanctify them.”</a:t>
            </a:r>
            <a:r>
              <a:rPr lang="en-US" sz="2800" dirty="0"/>
              <a:t> (Ezekiel 20:12)</a:t>
            </a:r>
            <a:endParaRPr sz="2800" dirty="0"/>
          </a:p>
        </p:txBody>
      </p:sp>
      <p:sp>
        <p:nvSpPr>
          <p:cNvPr id="4" name="Content Placeholder 3">
            <a:extLst>
              <a:ext uri="{FF2B5EF4-FFF2-40B4-BE49-F238E27FC236}">
                <a16:creationId xmlns:a16="http://schemas.microsoft.com/office/drawing/2014/main" id="{6FE80005-F996-6413-6E67-F2C7835CCE39}"/>
              </a:ext>
            </a:extLst>
          </p:cNvPr>
          <p:cNvSpPr>
            <a:spLocks noGrp="1"/>
          </p:cNvSpPr>
          <p:nvPr>
            <p:ph sz="half" idx="2"/>
          </p:nvPr>
        </p:nvSpPr>
        <p:spPr>
          <a:xfrm>
            <a:off x="414686" y="2208179"/>
            <a:ext cx="10616479" cy="3959157"/>
          </a:xfrm>
        </p:spPr>
        <p:txBody>
          <a:bodyPr>
            <a:normAutofit fontScale="92500" lnSpcReduction="10000"/>
          </a:bodyPr>
          <a:lstStyle/>
          <a:p>
            <a:pPr marL="0" indent="0">
              <a:buNone/>
            </a:pPr>
            <a:r>
              <a:rPr lang="en-US" sz="3200" dirty="0"/>
              <a:t>This sign isn’t about going to church—it’s about </a:t>
            </a:r>
            <a:r>
              <a:rPr lang="en-US" sz="3200" b="1" dirty="0"/>
              <a:t>knowing God</a:t>
            </a:r>
            <a:r>
              <a:rPr lang="en-US" sz="3200" dirty="0"/>
              <a:t> personally:</a:t>
            </a:r>
          </a:p>
          <a:p>
            <a:r>
              <a:rPr lang="en-US" sz="3200" dirty="0"/>
              <a:t>He is </a:t>
            </a:r>
            <a:r>
              <a:rPr lang="en-US" sz="3200" b="1" dirty="0"/>
              <a:t>Creator</a:t>
            </a:r>
            <a:r>
              <a:rPr lang="en-US" sz="3200" dirty="0"/>
              <a:t> (Exodus 20:11)</a:t>
            </a:r>
          </a:p>
          <a:p>
            <a:r>
              <a:rPr lang="en-US" sz="3200" dirty="0"/>
              <a:t>He is </a:t>
            </a:r>
            <a:r>
              <a:rPr lang="en-US" sz="3200" b="1" dirty="0"/>
              <a:t>Redeemer</a:t>
            </a:r>
            <a:r>
              <a:rPr lang="en-US" sz="3200" dirty="0"/>
              <a:t> (Deuteronomy 5:15)</a:t>
            </a:r>
          </a:p>
          <a:p>
            <a:r>
              <a:rPr lang="en-US" sz="3200" dirty="0"/>
              <a:t>He is our </a:t>
            </a:r>
            <a:r>
              <a:rPr lang="en-US" sz="3200" b="1" dirty="0"/>
              <a:t>Sanctifier</a:t>
            </a:r>
            <a:r>
              <a:rPr lang="en-US" sz="3200" dirty="0"/>
              <a:t> (Ezekiel 20:12)</a:t>
            </a:r>
          </a:p>
          <a:p>
            <a:r>
              <a:rPr lang="en-US" sz="3200" dirty="0"/>
              <a:t>The Sabbath teaches us to </a:t>
            </a:r>
            <a:r>
              <a:rPr lang="en-US" sz="3200" b="1" dirty="0"/>
              <a:t>trust in God’s directions rather than our own reason</a:t>
            </a:r>
            <a:r>
              <a:rPr lang="en-US" sz="3200" dirty="0"/>
              <a:t>. Keeping Sabbath is an act of </a:t>
            </a:r>
            <a:r>
              <a:rPr lang="en-US" sz="3200" b="1" dirty="0"/>
              <a:t>faith and evidence of our relationship with Him.  </a:t>
            </a:r>
            <a:endParaRPr lang="en-US" sz="3200" dirty="0"/>
          </a:p>
        </p:txBody>
      </p:sp>
    </p:spTree>
    <p:extLst>
      <p:ext uri="{BB962C8B-B14F-4D97-AF65-F5344CB8AC3E}">
        <p14:creationId xmlns:p14="http://schemas.microsoft.com/office/powerpoint/2010/main" val="2438780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3D916-F7E0-AEA5-CD4B-6FA7D2ED1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EE458-AC6D-BD43-24B0-008E1E0AD2CE}"/>
              </a:ext>
            </a:extLst>
          </p:cNvPr>
          <p:cNvSpPr>
            <a:spLocks noGrp="1"/>
          </p:cNvSpPr>
          <p:nvPr>
            <p:ph type="title"/>
          </p:nvPr>
        </p:nvSpPr>
        <p:spPr>
          <a:xfrm>
            <a:off x="414687" y="301556"/>
            <a:ext cx="9011415" cy="661482"/>
          </a:xfrm>
          <a:solidFill>
            <a:schemeClr val="bg2">
              <a:lumMod val="50000"/>
            </a:schemeClr>
          </a:solidFill>
        </p:spPr>
        <p:txBody>
          <a:bodyPr>
            <a:noAutofit/>
          </a:bodyPr>
          <a:lstStyle/>
          <a:p>
            <a:r>
              <a:rPr lang="en-US" dirty="0">
                <a:solidFill>
                  <a:schemeClr val="accent1">
                    <a:lumMod val="40000"/>
                    <a:lumOff val="60000"/>
                  </a:schemeClr>
                </a:solidFill>
              </a:rPr>
              <a:t>WHY IT MATTERS:  </a:t>
            </a:r>
            <a:endParaRPr b="1" dirty="0">
              <a:solidFill>
                <a:schemeClr val="accent1">
                  <a:lumMod val="40000"/>
                  <a:lumOff val="60000"/>
                </a:schemeClr>
              </a:solidFill>
            </a:endParaRPr>
          </a:p>
        </p:txBody>
      </p:sp>
      <p:sp>
        <p:nvSpPr>
          <p:cNvPr id="4" name="Content Placeholder 3">
            <a:extLst>
              <a:ext uri="{FF2B5EF4-FFF2-40B4-BE49-F238E27FC236}">
                <a16:creationId xmlns:a16="http://schemas.microsoft.com/office/drawing/2014/main" id="{12773414-319E-534C-D81D-FCC342D8DD56}"/>
              </a:ext>
            </a:extLst>
          </p:cNvPr>
          <p:cNvSpPr>
            <a:spLocks noGrp="1"/>
          </p:cNvSpPr>
          <p:nvPr>
            <p:ph sz="half" idx="2"/>
          </p:nvPr>
        </p:nvSpPr>
        <p:spPr>
          <a:xfrm>
            <a:off x="3829879" y="1272209"/>
            <a:ext cx="6506818" cy="3584713"/>
          </a:xfrm>
        </p:spPr>
        <p:txBody>
          <a:bodyPr>
            <a:normAutofit lnSpcReduction="10000"/>
          </a:bodyPr>
          <a:lstStyle/>
          <a:p>
            <a:r>
              <a:rPr lang="en-US" sz="3200" dirty="0"/>
              <a:t>Whose voice we listen to   (God’s Word vs. man’s tradition)</a:t>
            </a:r>
          </a:p>
          <a:p>
            <a:r>
              <a:rPr lang="en-US" sz="3200" dirty="0"/>
              <a:t>Whose authority we honor    (The Lord our God)</a:t>
            </a:r>
          </a:p>
          <a:p>
            <a:r>
              <a:rPr lang="en-US" sz="3200" dirty="0"/>
              <a:t>Whose power transforms us  (Not self-improvement but God’s sanctifying grace)</a:t>
            </a:r>
          </a:p>
        </p:txBody>
      </p:sp>
      <p:sp>
        <p:nvSpPr>
          <p:cNvPr id="6" name="Content Placeholder 5">
            <a:extLst>
              <a:ext uri="{FF2B5EF4-FFF2-40B4-BE49-F238E27FC236}">
                <a16:creationId xmlns:a16="http://schemas.microsoft.com/office/drawing/2014/main" id="{F54C1D7F-C753-5507-DB1F-4B13BA0FB9CD}"/>
              </a:ext>
            </a:extLst>
          </p:cNvPr>
          <p:cNvSpPr>
            <a:spLocks noGrp="1"/>
          </p:cNvSpPr>
          <p:nvPr>
            <p:ph sz="half" idx="1"/>
          </p:nvPr>
        </p:nvSpPr>
        <p:spPr>
          <a:xfrm>
            <a:off x="414686" y="1272209"/>
            <a:ext cx="3256165" cy="3584713"/>
          </a:xfrm>
          <a:solidFill>
            <a:schemeClr val="accent1">
              <a:lumMod val="60000"/>
              <a:lumOff val="40000"/>
            </a:schemeClr>
          </a:solidFill>
        </p:spPr>
        <p:txBody>
          <a:bodyPr>
            <a:noAutofit/>
          </a:bodyPr>
          <a:lstStyle/>
          <a:p>
            <a:pPr marL="0" indent="0">
              <a:buNone/>
            </a:pPr>
            <a:r>
              <a:rPr lang="en-US" sz="2800" dirty="0">
                <a:solidFill>
                  <a:schemeClr val="bg2">
                    <a:lumMod val="50000"/>
                  </a:schemeClr>
                </a:solidFill>
              </a:rPr>
              <a:t>In a world that forgets the Creator and redefines right and wrong, </a:t>
            </a:r>
            <a:r>
              <a:rPr lang="en-US" sz="2800" u="sng" dirty="0">
                <a:solidFill>
                  <a:schemeClr val="bg2">
                    <a:lumMod val="50000"/>
                  </a:schemeClr>
                </a:solidFill>
              </a:rPr>
              <a:t>God’s sign </a:t>
            </a:r>
            <a:r>
              <a:rPr lang="en-US" sz="2800" dirty="0">
                <a:solidFill>
                  <a:schemeClr val="bg2">
                    <a:lumMod val="50000"/>
                  </a:schemeClr>
                </a:solidFill>
              </a:rPr>
              <a:t>remains a </a:t>
            </a:r>
            <a:r>
              <a:rPr lang="en-US" sz="2800" b="1" dirty="0">
                <a:solidFill>
                  <a:schemeClr val="bg2">
                    <a:lumMod val="50000"/>
                  </a:schemeClr>
                </a:solidFill>
              </a:rPr>
              <a:t>counter-cultural testimony</a:t>
            </a:r>
            <a:r>
              <a:rPr lang="en-US" sz="2800" dirty="0">
                <a:solidFill>
                  <a:schemeClr val="bg2">
                    <a:lumMod val="50000"/>
                  </a:schemeClr>
                </a:solidFill>
              </a:rPr>
              <a:t>. It shows:</a:t>
            </a:r>
          </a:p>
        </p:txBody>
      </p:sp>
      <p:sp>
        <p:nvSpPr>
          <p:cNvPr id="9" name="TextBox 8">
            <a:extLst>
              <a:ext uri="{FF2B5EF4-FFF2-40B4-BE49-F238E27FC236}">
                <a16:creationId xmlns:a16="http://schemas.microsoft.com/office/drawing/2014/main" id="{A82ED24C-5018-1A5A-8616-B5357741F0CF}"/>
              </a:ext>
            </a:extLst>
          </p:cNvPr>
          <p:cNvSpPr txBox="1"/>
          <p:nvPr/>
        </p:nvSpPr>
        <p:spPr>
          <a:xfrm>
            <a:off x="295419" y="5079116"/>
            <a:ext cx="10380312" cy="1477328"/>
          </a:xfrm>
          <a:prstGeom prst="rect">
            <a:avLst/>
          </a:prstGeom>
          <a:noFill/>
        </p:spPr>
        <p:txBody>
          <a:bodyPr wrap="square" rtlCol="0">
            <a:spAutoFit/>
          </a:bodyPr>
          <a:lstStyle/>
          <a:p>
            <a:r>
              <a:rPr lang="en-US" sz="3000" dirty="0"/>
              <a:t>Revelation 14:12 describes God’s end-time people: </a:t>
            </a:r>
          </a:p>
          <a:p>
            <a:r>
              <a:rPr lang="en-US" sz="3000" dirty="0"/>
              <a:t>"Here is the patience of the saints: here are they that </a:t>
            </a:r>
            <a:r>
              <a:rPr lang="en-US" sz="3000" dirty="0">
                <a:solidFill>
                  <a:schemeClr val="accent1">
                    <a:lumMod val="40000"/>
                    <a:lumOff val="60000"/>
                  </a:schemeClr>
                </a:solidFill>
              </a:rPr>
              <a:t>keep the commandments of God, and the faith of Jesus."</a:t>
            </a:r>
          </a:p>
        </p:txBody>
      </p:sp>
    </p:spTree>
    <p:extLst>
      <p:ext uri="{BB962C8B-B14F-4D97-AF65-F5344CB8AC3E}">
        <p14:creationId xmlns:p14="http://schemas.microsoft.com/office/powerpoint/2010/main" val="4483825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14. How does the Sabbath serve as a 'sign' to make us know the true God?</a:t>
            </a:r>
          </a:p>
        </p:txBody>
      </p:sp>
      <p:sp>
        <p:nvSpPr>
          <p:cNvPr id="3" name="Content Placeholder 2"/>
          <p:cNvSpPr>
            <a:spLocks noGrp="1"/>
          </p:cNvSpPr>
          <p:nvPr>
            <p:ph sz="half" idx="1"/>
          </p:nvPr>
        </p:nvSpPr>
        <p:spPr/>
        <p:txBody>
          <a:bodyPr>
            <a:normAutofit fontScale="92500"/>
          </a:bodyPr>
          <a:lstStyle/>
          <a:p>
            <a:r>
              <a:rPr sz="2800" dirty="0"/>
              <a:t>Exodus 31:15,17</a:t>
            </a:r>
          </a:p>
          <a:p>
            <a:r>
              <a:rPr lang="en-US" sz="2800" dirty="0"/>
              <a:t>Six days may work be done; but in the seventh is the sabbath of rest, holy to the </a:t>
            </a:r>
            <a:r>
              <a:rPr lang="en-US" sz="2800" cap="small" dirty="0"/>
              <a:t>Lord</a:t>
            </a:r>
            <a:r>
              <a:rPr lang="en-US" sz="2800" dirty="0"/>
              <a:t>: whosoever doeth any work in the sabbath day, he shall surely be put to death.</a:t>
            </a:r>
            <a:endParaRPr sz="2800" dirty="0"/>
          </a:p>
        </p:txBody>
      </p:sp>
      <p:pic>
        <p:nvPicPr>
          <p:cNvPr id="23556" name="Picture 4" descr="Truth Rightly Divided| The Seventh Day">
            <a:extLst>
              <a:ext uri="{FF2B5EF4-FFF2-40B4-BE49-F238E27FC236}">
                <a16:creationId xmlns:a16="http://schemas.microsoft.com/office/drawing/2014/main" id="{4FCC18B0-2FDA-B971-19E3-C69C5F74648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89500" y="2592278"/>
            <a:ext cx="5525829" cy="30173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0DCBB-6691-3F37-9710-86E9FC7CFE7A}"/>
              </a:ext>
            </a:extLst>
          </p:cNvPr>
          <p:cNvSpPr>
            <a:spLocks noGrp="1"/>
          </p:cNvSpPr>
          <p:nvPr>
            <p:ph type="title"/>
          </p:nvPr>
        </p:nvSpPr>
        <p:spPr/>
        <p:txBody>
          <a:bodyPr>
            <a:normAutofit fontScale="90000"/>
          </a:bodyPr>
          <a:lstStyle/>
          <a:p>
            <a:r>
              <a:rPr lang="en-US" sz="4900" b="1" dirty="0"/>
              <a:t>What’s in a NAME?  </a:t>
            </a:r>
            <a:br>
              <a:rPr lang="en-US" sz="4400" b="1" dirty="0"/>
            </a:br>
            <a:r>
              <a:rPr lang="en-US" sz="4000" b="1" dirty="0"/>
              <a:t>Testimonies Volume 1, p. 223-224</a:t>
            </a:r>
          </a:p>
        </p:txBody>
      </p:sp>
      <p:sp>
        <p:nvSpPr>
          <p:cNvPr id="3" name="Content Placeholder 2">
            <a:extLst>
              <a:ext uri="{FF2B5EF4-FFF2-40B4-BE49-F238E27FC236}">
                <a16:creationId xmlns:a16="http://schemas.microsoft.com/office/drawing/2014/main" id="{FE8C55A0-23DE-867A-9C69-BE5BABA8310F}"/>
              </a:ext>
            </a:extLst>
          </p:cNvPr>
          <p:cNvSpPr>
            <a:spLocks noGrp="1"/>
          </p:cNvSpPr>
          <p:nvPr>
            <p:ph idx="1"/>
          </p:nvPr>
        </p:nvSpPr>
        <p:spPr/>
        <p:txBody>
          <a:bodyPr>
            <a:noAutofit/>
          </a:bodyPr>
          <a:lstStyle/>
          <a:p>
            <a:pPr marL="0" indent="0">
              <a:buNone/>
            </a:pPr>
            <a:r>
              <a:rPr lang="en-US" sz="3600" dirty="0"/>
              <a:t>No name which we can take will be appropriate but that which accords with our profession and expresses our faith and marks us a peculiar people. The name Seventh-day Adventist is a standing rebuke to the Protestant world. </a:t>
            </a:r>
          </a:p>
        </p:txBody>
      </p:sp>
    </p:spTree>
    <p:extLst>
      <p:ext uri="{BB962C8B-B14F-4D97-AF65-F5344CB8AC3E}">
        <p14:creationId xmlns:p14="http://schemas.microsoft.com/office/powerpoint/2010/main" val="1205164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C0A47-1C84-F257-51D2-FA4E9CE66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2ED29-8306-126E-ABD8-D80D47EC113F}"/>
              </a:ext>
            </a:extLst>
          </p:cNvPr>
          <p:cNvSpPr>
            <a:spLocks noGrp="1"/>
          </p:cNvSpPr>
          <p:nvPr>
            <p:ph type="title"/>
          </p:nvPr>
        </p:nvSpPr>
        <p:spPr/>
        <p:txBody>
          <a:bodyPr/>
          <a:lstStyle/>
          <a:p>
            <a:r>
              <a:rPr b="1" dirty="0"/>
              <a:t>14. How does the Sabbath serve as a 'sign' to make us know the true God?</a:t>
            </a:r>
          </a:p>
        </p:txBody>
      </p:sp>
      <p:sp>
        <p:nvSpPr>
          <p:cNvPr id="3" name="Content Placeholder 2">
            <a:extLst>
              <a:ext uri="{FF2B5EF4-FFF2-40B4-BE49-F238E27FC236}">
                <a16:creationId xmlns:a16="http://schemas.microsoft.com/office/drawing/2014/main" id="{09E2415E-B028-9E1D-F0EC-6A57725E2D0F}"/>
              </a:ext>
            </a:extLst>
          </p:cNvPr>
          <p:cNvSpPr>
            <a:spLocks noGrp="1"/>
          </p:cNvSpPr>
          <p:nvPr>
            <p:ph sz="half" idx="1"/>
          </p:nvPr>
        </p:nvSpPr>
        <p:spPr>
          <a:xfrm>
            <a:off x="677334" y="2160589"/>
            <a:ext cx="4412636" cy="3880772"/>
          </a:xfrm>
        </p:spPr>
        <p:txBody>
          <a:bodyPr>
            <a:noAutofit/>
          </a:bodyPr>
          <a:lstStyle/>
          <a:p>
            <a:r>
              <a:rPr sz="2800" dirty="0"/>
              <a:t>Exodus 31:15,17</a:t>
            </a:r>
          </a:p>
          <a:p>
            <a:r>
              <a:rPr lang="en-US" sz="2800" dirty="0"/>
              <a:t>It is a sign between me and the children of Israel for ever: for in six days the </a:t>
            </a:r>
            <a:r>
              <a:rPr lang="en-US" sz="2800" cap="small" dirty="0"/>
              <a:t>Lord</a:t>
            </a:r>
            <a:r>
              <a:rPr lang="en-US" sz="2800" dirty="0"/>
              <a:t> made heaven and earth, and on the seventh day he rested, and was refreshed.</a:t>
            </a:r>
            <a:endParaRPr sz="2800" dirty="0"/>
          </a:p>
        </p:txBody>
      </p:sp>
      <p:pic>
        <p:nvPicPr>
          <p:cNvPr id="22530" name="Picture 2" descr="Vector Wax Seal The Sabbath 226306 Vector Art at Vecteezy">
            <a:extLst>
              <a:ext uri="{FF2B5EF4-FFF2-40B4-BE49-F238E27FC236}">
                <a16:creationId xmlns:a16="http://schemas.microsoft.com/office/drawing/2014/main" id="{25C2DAF8-E4C9-BC51-B86E-27030F7D89B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53782" y="1930400"/>
            <a:ext cx="4508925" cy="450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545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15. What is God's distinguishing characteristic?</a:t>
            </a:r>
          </a:p>
        </p:txBody>
      </p:sp>
      <p:sp>
        <p:nvSpPr>
          <p:cNvPr id="3" name="Content Placeholder 2"/>
          <p:cNvSpPr>
            <a:spLocks noGrp="1"/>
          </p:cNvSpPr>
          <p:nvPr>
            <p:ph sz="half" idx="1"/>
          </p:nvPr>
        </p:nvSpPr>
        <p:spPr>
          <a:xfrm>
            <a:off x="677334" y="2160589"/>
            <a:ext cx="5234368" cy="3880772"/>
          </a:xfrm>
        </p:spPr>
        <p:txBody>
          <a:bodyPr>
            <a:normAutofit/>
          </a:bodyPr>
          <a:lstStyle/>
          <a:p>
            <a:r>
              <a:rPr sz="3600" dirty="0">
                <a:solidFill>
                  <a:schemeClr val="accent1">
                    <a:lumMod val="40000"/>
                    <a:lumOff val="60000"/>
                  </a:schemeClr>
                </a:solidFill>
              </a:rPr>
              <a:t>Psalm 96:4,5; </a:t>
            </a:r>
            <a:r>
              <a:rPr sz="3600" dirty="0"/>
              <a:t>Jeremiah 10:10-12</a:t>
            </a:r>
          </a:p>
          <a:p>
            <a:r>
              <a:rPr lang="en-US" sz="3600" dirty="0"/>
              <a:t>For the </a:t>
            </a:r>
            <a:r>
              <a:rPr lang="en-US" sz="3600" cap="small" dirty="0"/>
              <a:t>Lord</a:t>
            </a:r>
            <a:r>
              <a:rPr lang="en-US" sz="3600" dirty="0"/>
              <a:t> is great, and greatly to be praised: he is to be feared above all gods.</a:t>
            </a:r>
            <a:endParaRPr sz="3600" dirty="0"/>
          </a:p>
        </p:txBody>
      </p:sp>
      <p:pic>
        <p:nvPicPr>
          <p:cNvPr id="24578" name="Picture 2" descr="Creator God | JohnJFrady.com">
            <a:extLst>
              <a:ext uri="{FF2B5EF4-FFF2-40B4-BE49-F238E27FC236}">
                <a16:creationId xmlns:a16="http://schemas.microsoft.com/office/drawing/2014/main" id="{2AE8812E-85D7-040B-9A03-EDEFFF19617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2160589"/>
            <a:ext cx="4797776" cy="35937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2E28C-1FB9-7089-4988-284ADE44F3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50B6F4-07F5-BE46-B244-CD0C0DB512CA}"/>
              </a:ext>
            </a:extLst>
          </p:cNvPr>
          <p:cNvSpPr>
            <a:spLocks noGrp="1"/>
          </p:cNvSpPr>
          <p:nvPr>
            <p:ph type="title"/>
          </p:nvPr>
        </p:nvSpPr>
        <p:spPr/>
        <p:txBody>
          <a:bodyPr>
            <a:normAutofit fontScale="90000"/>
          </a:bodyPr>
          <a:lstStyle/>
          <a:p>
            <a:r>
              <a:rPr sz="4400" b="1" dirty="0"/>
              <a:t>15. What is God's distinguishing characteristic?</a:t>
            </a:r>
          </a:p>
        </p:txBody>
      </p:sp>
      <p:sp>
        <p:nvSpPr>
          <p:cNvPr id="3" name="Content Placeholder 2">
            <a:extLst>
              <a:ext uri="{FF2B5EF4-FFF2-40B4-BE49-F238E27FC236}">
                <a16:creationId xmlns:a16="http://schemas.microsoft.com/office/drawing/2014/main" id="{6C6F2D0B-17F9-48D5-024C-A7F128B27EB7}"/>
              </a:ext>
            </a:extLst>
          </p:cNvPr>
          <p:cNvSpPr>
            <a:spLocks noGrp="1"/>
          </p:cNvSpPr>
          <p:nvPr>
            <p:ph sz="half" idx="1"/>
          </p:nvPr>
        </p:nvSpPr>
        <p:spPr>
          <a:xfrm>
            <a:off x="677334" y="2160589"/>
            <a:ext cx="5234368" cy="3880772"/>
          </a:xfrm>
        </p:spPr>
        <p:txBody>
          <a:bodyPr>
            <a:normAutofit/>
          </a:bodyPr>
          <a:lstStyle/>
          <a:p>
            <a:r>
              <a:rPr sz="3600" dirty="0">
                <a:solidFill>
                  <a:schemeClr val="accent1">
                    <a:lumMod val="40000"/>
                    <a:lumOff val="60000"/>
                  </a:schemeClr>
                </a:solidFill>
              </a:rPr>
              <a:t>Psalm 96:4,5; </a:t>
            </a:r>
            <a:r>
              <a:rPr sz="3600" dirty="0"/>
              <a:t>Jeremiah 10:10-12</a:t>
            </a:r>
          </a:p>
          <a:p>
            <a:r>
              <a:rPr lang="en-US" sz="3600" dirty="0"/>
              <a:t>For all the gods of the nations are idols: but the </a:t>
            </a:r>
            <a:r>
              <a:rPr lang="en-US" sz="3600" cap="small" dirty="0"/>
              <a:t>Lord</a:t>
            </a:r>
            <a:r>
              <a:rPr lang="en-US" sz="3600" dirty="0"/>
              <a:t> made the heavens.</a:t>
            </a:r>
            <a:endParaRPr sz="3600" dirty="0"/>
          </a:p>
        </p:txBody>
      </p:sp>
      <p:pic>
        <p:nvPicPr>
          <p:cNvPr id="25602" name="Picture 2" descr="Creator God -">
            <a:extLst>
              <a:ext uri="{FF2B5EF4-FFF2-40B4-BE49-F238E27FC236}">
                <a16:creationId xmlns:a16="http://schemas.microsoft.com/office/drawing/2014/main" id="{3D767A4A-187F-F2CD-D408-3C5B6E6B4E0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779"/>
          <a:stretch>
            <a:fillRect/>
          </a:stretch>
        </p:blipFill>
        <p:spPr bwMode="auto">
          <a:xfrm>
            <a:off x="6007395" y="2160589"/>
            <a:ext cx="4742120" cy="3530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1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EE245-42A8-8DF2-C999-7A5EA5735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B200F-2DE9-9EF7-2DBE-163CBC6D4680}"/>
              </a:ext>
            </a:extLst>
          </p:cNvPr>
          <p:cNvSpPr>
            <a:spLocks noGrp="1"/>
          </p:cNvSpPr>
          <p:nvPr>
            <p:ph type="title"/>
          </p:nvPr>
        </p:nvSpPr>
        <p:spPr/>
        <p:txBody>
          <a:bodyPr>
            <a:normAutofit fontScale="90000"/>
          </a:bodyPr>
          <a:lstStyle/>
          <a:p>
            <a:r>
              <a:rPr sz="4400" b="1" dirty="0"/>
              <a:t>15. What is God's distinguishing characteristic?</a:t>
            </a:r>
          </a:p>
        </p:txBody>
      </p:sp>
      <p:sp>
        <p:nvSpPr>
          <p:cNvPr id="3" name="Content Placeholder 2">
            <a:extLst>
              <a:ext uri="{FF2B5EF4-FFF2-40B4-BE49-F238E27FC236}">
                <a16:creationId xmlns:a16="http://schemas.microsoft.com/office/drawing/2014/main" id="{8EDD787A-4B1B-5C3F-6E71-043E446E77F3}"/>
              </a:ext>
            </a:extLst>
          </p:cNvPr>
          <p:cNvSpPr>
            <a:spLocks noGrp="1"/>
          </p:cNvSpPr>
          <p:nvPr>
            <p:ph sz="half" idx="1"/>
          </p:nvPr>
        </p:nvSpPr>
        <p:spPr>
          <a:xfrm>
            <a:off x="677334" y="2160589"/>
            <a:ext cx="5234368" cy="3880772"/>
          </a:xfrm>
        </p:spPr>
        <p:txBody>
          <a:bodyPr>
            <a:normAutofit/>
          </a:bodyPr>
          <a:lstStyle/>
          <a:p>
            <a:r>
              <a:rPr sz="2800" dirty="0"/>
              <a:t>Psalm 96:4,5; </a:t>
            </a:r>
            <a:r>
              <a:rPr sz="2800" dirty="0">
                <a:solidFill>
                  <a:schemeClr val="accent1">
                    <a:lumMod val="40000"/>
                    <a:lumOff val="60000"/>
                  </a:schemeClr>
                </a:solidFill>
              </a:rPr>
              <a:t>Jeremiah 10:10-12</a:t>
            </a:r>
          </a:p>
          <a:p>
            <a:r>
              <a:rPr sz="2800" dirty="0"/>
              <a:t>But the Lord is the true God, he is the living God, and an everlasting king: at his wrath the earth shall tremble, and the nations shall not be able to abide his indignation.</a:t>
            </a:r>
          </a:p>
        </p:txBody>
      </p:sp>
      <p:pic>
        <p:nvPicPr>
          <p:cNvPr id="26626" name="Picture 2" descr="GOD THE CREATOR – PART 2">
            <a:extLst>
              <a:ext uri="{FF2B5EF4-FFF2-40B4-BE49-F238E27FC236}">
                <a16:creationId xmlns:a16="http://schemas.microsoft.com/office/drawing/2014/main" id="{C78BC68D-D442-0D8D-1865-9DFD85428A3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461"/>
          <a:stretch>
            <a:fillRect/>
          </a:stretch>
        </p:blipFill>
        <p:spPr bwMode="auto">
          <a:xfrm>
            <a:off x="6096000" y="2445632"/>
            <a:ext cx="5234368" cy="3310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478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b="1" dirty="0"/>
              <a:t>15. What is God's distinguishing characteristic?</a:t>
            </a:r>
          </a:p>
        </p:txBody>
      </p:sp>
      <p:sp>
        <p:nvSpPr>
          <p:cNvPr id="3" name="Content Placeholder 2"/>
          <p:cNvSpPr>
            <a:spLocks noGrp="1"/>
          </p:cNvSpPr>
          <p:nvPr>
            <p:ph sz="half" idx="1"/>
          </p:nvPr>
        </p:nvSpPr>
        <p:spPr>
          <a:xfrm>
            <a:off x="677334" y="2160589"/>
            <a:ext cx="4809066" cy="3880772"/>
          </a:xfrm>
        </p:spPr>
        <p:txBody>
          <a:bodyPr>
            <a:normAutofit/>
          </a:bodyPr>
          <a:lstStyle/>
          <a:p>
            <a:r>
              <a:rPr sz="2800" dirty="0"/>
              <a:t>Psalm 96:4,5; </a:t>
            </a:r>
            <a:r>
              <a:rPr sz="2800" dirty="0">
                <a:solidFill>
                  <a:schemeClr val="accent1">
                    <a:lumMod val="40000"/>
                    <a:lumOff val="60000"/>
                  </a:schemeClr>
                </a:solidFill>
              </a:rPr>
              <a:t>Jeremiah 10:10-12</a:t>
            </a:r>
          </a:p>
          <a:p>
            <a:r>
              <a:rPr sz="2800" dirty="0"/>
              <a:t>Thus shall ye say unto them, The gods that have not made the heavens and the earth, even they shall perish from the earth, and from under these heavens.</a:t>
            </a:r>
          </a:p>
        </p:txBody>
      </p:sp>
      <p:pic>
        <p:nvPicPr>
          <p:cNvPr id="27650" name="Picture 2" descr="God the Creator – Lectio Divina ...">
            <a:extLst>
              <a:ext uri="{FF2B5EF4-FFF2-40B4-BE49-F238E27FC236}">
                <a16:creationId xmlns:a16="http://schemas.microsoft.com/office/drawing/2014/main" id="{9CE1015E-2521-5AA9-14F2-02E932EDC61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4360" b="3333"/>
          <a:stretch>
            <a:fillRect/>
          </a:stretch>
        </p:blipFill>
        <p:spPr bwMode="auto">
          <a:xfrm>
            <a:off x="6407059" y="1930400"/>
            <a:ext cx="3842728" cy="4238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b="1" dirty="0"/>
              <a:t>15. What is God's distinguishing characteristic?</a:t>
            </a:r>
          </a:p>
        </p:txBody>
      </p:sp>
      <p:sp>
        <p:nvSpPr>
          <p:cNvPr id="3" name="Content Placeholder 2"/>
          <p:cNvSpPr>
            <a:spLocks noGrp="1"/>
          </p:cNvSpPr>
          <p:nvPr>
            <p:ph sz="half" idx="1"/>
          </p:nvPr>
        </p:nvSpPr>
        <p:spPr>
          <a:xfrm>
            <a:off x="677333" y="2160589"/>
            <a:ext cx="5330061" cy="3880772"/>
          </a:xfrm>
        </p:spPr>
        <p:txBody>
          <a:bodyPr>
            <a:noAutofit/>
          </a:bodyPr>
          <a:lstStyle/>
          <a:p>
            <a:r>
              <a:rPr sz="3200" dirty="0"/>
              <a:t>Psalm 96:4,5; </a:t>
            </a:r>
            <a:r>
              <a:rPr sz="3200" dirty="0">
                <a:solidFill>
                  <a:schemeClr val="accent1">
                    <a:lumMod val="40000"/>
                    <a:lumOff val="60000"/>
                  </a:schemeClr>
                </a:solidFill>
              </a:rPr>
              <a:t>Jeremiah 10:10-12</a:t>
            </a:r>
          </a:p>
          <a:p>
            <a:r>
              <a:rPr sz="3200" dirty="0"/>
              <a:t>He hath made the earth by his power, he hath established the world by his wisdom, and hath stretched out the heavens by his discretion.</a:t>
            </a:r>
          </a:p>
        </p:txBody>
      </p:sp>
      <p:pic>
        <p:nvPicPr>
          <p:cNvPr id="28676" name="Picture 4" descr="What does it mean that God is the Creator? - Compelling Truth">
            <a:extLst>
              <a:ext uri="{FF2B5EF4-FFF2-40B4-BE49-F238E27FC236}">
                <a16:creationId xmlns:a16="http://schemas.microsoft.com/office/drawing/2014/main" id="{3C9181BB-DDF3-F575-CA37-D2C6F0FD9B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69" r="16832"/>
          <a:stretch>
            <a:fillRect/>
          </a:stretch>
        </p:blipFill>
        <p:spPr bwMode="auto">
          <a:xfrm>
            <a:off x="6549655" y="2330142"/>
            <a:ext cx="4616036" cy="37112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b="1" dirty="0"/>
              <a:t>16. What is the difference between God and men?</a:t>
            </a:r>
          </a:p>
        </p:txBody>
      </p:sp>
      <p:sp>
        <p:nvSpPr>
          <p:cNvPr id="3" name="Content Placeholder 2"/>
          <p:cNvSpPr>
            <a:spLocks noGrp="1"/>
          </p:cNvSpPr>
          <p:nvPr>
            <p:ph sz="half" idx="1"/>
          </p:nvPr>
        </p:nvSpPr>
        <p:spPr>
          <a:xfrm>
            <a:off x="677334" y="2160589"/>
            <a:ext cx="4766536" cy="3880772"/>
          </a:xfrm>
        </p:spPr>
        <p:txBody>
          <a:bodyPr>
            <a:normAutofit lnSpcReduction="10000"/>
          </a:bodyPr>
          <a:lstStyle/>
          <a:p>
            <a:r>
              <a:rPr sz="3200" dirty="0">
                <a:solidFill>
                  <a:schemeClr val="accent1">
                    <a:lumMod val="40000"/>
                    <a:lumOff val="60000"/>
                  </a:schemeClr>
                </a:solidFill>
              </a:rPr>
              <a:t>Psalm 100:3; </a:t>
            </a:r>
            <a:r>
              <a:rPr sz="3200" dirty="0"/>
              <a:t>Isaiah 40:15,17; 55:9</a:t>
            </a:r>
          </a:p>
          <a:p>
            <a:r>
              <a:rPr sz="3200" dirty="0"/>
              <a:t>Know ye that the Lord he is God: it is he that hath made us, and not we ourselves; we are his people, and the sheep of his pasture.</a:t>
            </a:r>
          </a:p>
        </p:txBody>
      </p:sp>
      <p:pic>
        <p:nvPicPr>
          <p:cNvPr id="29698" name="Picture 2" descr="The Biblical Creation from the Book of ...">
            <a:extLst>
              <a:ext uri="{FF2B5EF4-FFF2-40B4-BE49-F238E27FC236}">
                <a16:creationId xmlns:a16="http://schemas.microsoft.com/office/drawing/2014/main" id="{EA833E65-F7A6-B43D-22BA-AA696193F71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384" r="19048"/>
          <a:stretch>
            <a:fillRect/>
          </a:stretch>
        </p:blipFill>
        <p:spPr bwMode="auto">
          <a:xfrm>
            <a:off x="5954233" y="2294068"/>
            <a:ext cx="5220586" cy="39543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4ADC3-0DBE-4133-F090-74F313924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D62EF-1E77-F301-4566-B2C4F4DB6A13}"/>
              </a:ext>
            </a:extLst>
          </p:cNvPr>
          <p:cNvSpPr>
            <a:spLocks noGrp="1"/>
          </p:cNvSpPr>
          <p:nvPr>
            <p:ph type="title"/>
          </p:nvPr>
        </p:nvSpPr>
        <p:spPr/>
        <p:txBody>
          <a:bodyPr>
            <a:normAutofit/>
          </a:bodyPr>
          <a:lstStyle/>
          <a:p>
            <a:r>
              <a:rPr sz="4000" b="1" dirty="0"/>
              <a:t>16. What is the difference between God and men?</a:t>
            </a:r>
          </a:p>
        </p:txBody>
      </p:sp>
      <p:sp>
        <p:nvSpPr>
          <p:cNvPr id="3" name="Content Placeholder 2">
            <a:extLst>
              <a:ext uri="{FF2B5EF4-FFF2-40B4-BE49-F238E27FC236}">
                <a16:creationId xmlns:a16="http://schemas.microsoft.com/office/drawing/2014/main" id="{C78BB946-4D42-871F-14EC-06BF942B18B4}"/>
              </a:ext>
            </a:extLst>
          </p:cNvPr>
          <p:cNvSpPr>
            <a:spLocks noGrp="1"/>
          </p:cNvSpPr>
          <p:nvPr>
            <p:ph sz="half" idx="1"/>
          </p:nvPr>
        </p:nvSpPr>
        <p:spPr>
          <a:xfrm>
            <a:off x="677333" y="2160589"/>
            <a:ext cx="5064247" cy="3880772"/>
          </a:xfrm>
        </p:spPr>
        <p:txBody>
          <a:bodyPr>
            <a:noAutofit/>
          </a:bodyPr>
          <a:lstStyle/>
          <a:p>
            <a:r>
              <a:rPr sz="3000" dirty="0"/>
              <a:t>Psalm 100:3; </a:t>
            </a:r>
            <a:r>
              <a:rPr sz="3000" dirty="0">
                <a:solidFill>
                  <a:schemeClr val="accent1">
                    <a:lumMod val="40000"/>
                    <a:lumOff val="60000"/>
                  </a:schemeClr>
                </a:solidFill>
              </a:rPr>
              <a:t>Isaiah 40:15,17; </a:t>
            </a:r>
            <a:r>
              <a:rPr sz="3000" dirty="0"/>
              <a:t>55:9</a:t>
            </a:r>
          </a:p>
          <a:p>
            <a:r>
              <a:rPr lang="en-US" sz="3000" dirty="0"/>
              <a:t>Behold, the nations are as a drop of a bucket, and are counted as the small dust of the balance: behold, he taketh up the isles as a very little thing.</a:t>
            </a:r>
            <a:endParaRPr sz="3000" dirty="0"/>
          </a:p>
        </p:txBody>
      </p:sp>
      <p:pic>
        <p:nvPicPr>
          <p:cNvPr id="30722" name="Picture 2" descr="41,000+ God Creator Stock Photos, Pictures &amp; Royalty-Free Images - iStock |  Adam">
            <a:extLst>
              <a:ext uri="{FF2B5EF4-FFF2-40B4-BE49-F238E27FC236}">
                <a16:creationId xmlns:a16="http://schemas.microsoft.com/office/drawing/2014/main" id="{F1DC3B90-F840-245B-A8E1-FD8AFFBBE3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30185" y="2288354"/>
            <a:ext cx="5821158" cy="388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971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1C8CF-2EBC-189C-F9E9-1986348C0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67218A-EB84-2FD1-1D81-D6266B7648B1}"/>
              </a:ext>
            </a:extLst>
          </p:cNvPr>
          <p:cNvSpPr>
            <a:spLocks noGrp="1"/>
          </p:cNvSpPr>
          <p:nvPr>
            <p:ph type="title"/>
          </p:nvPr>
        </p:nvSpPr>
        <p:spPr/>
        <p:txBody>
          <a:bodyPr>
            <a:normAutofit/>
          </a:bodyPr>
          <a:lstStyle/>
          <a:p>
            <a:r>
              <a:rPr sz="4000" b="1" dirty="0"/>
              <a:t>16. What is the difference between God and men?</a:t>
            </a:r>
          </a:p>
        </p:txBody>
      </p:sp>
      <p:sp>
        <p:nvSpPr>
          <p:cNvPr id="3" name="Content Placeholder 2">
            <a:extLst>
              <a:ext uri="{FF2B5EF4-FFF2-40B4-BE49-F238E27FC236}">
                <a16:creationId xmlns:a16="http://schemas.microsoft.com/office/drawing/2014/main" id="{7973BC33-2AE1-E15D-FF0C-08FEE6D6C65F}"/>
              </a:ext>
            </a:extLst>
          </p:cNvPr>
          <p:cNvSpPr>
            <a:spLocks noGrp="1"/>
          </p:cNvSpPr>
          <p:nvPr>
            <p:ph sz="half" idx="1"/>
          </p:nvPr>
        </p:nvSpPr>
        <p:spPr>
          <a:xfrm>
            <a:off x="677333" y="2160589"/>
            <a:ext cx="5064247" cy="3880772"/>
          </a:xfrm>
        </p:spPr>
        <p:txBody>
          <a:bodyPr>
            <a:noAutofit/>
          </a:bodyPr>
          <a:lstStyle/>
          <a:p>
            <a:r>
              <a:rPr sz="3200" dirty="0"/>
              <a:t>Psalm 100:3; </a:t>
            </a:r>
            <a:r>
              <a:rPr sz="3200" dirty="0">
                <a:solidFill>
                  <a:schemeClr val="accent1">
                    <a:lumMod val="40000"/>
                    <a:lumOff val="60000"/>
                  </a:schemeClr>
                </a:solidFill>
              </a:rPr>
              <a:t>Isaiah 40:15,17; </a:t>
            </a:r>
            <a:r>
              <a:rPr sz="3200" dirty="0"/>
              <a:t>55:9</a:t>
            </a:r>
          </a:p>
          <a:p>
            <a:r>
              <a:rPr lang="en-US" sz="3200" dirty="0"/>
              <a:t>All nations before him are as nothing; and they are counted to him less than nothing, and vanity.</a:t>
            </a:r>
            <a:endParaRPr sz="3200" dirty="0"/>
          </a:p>
        </p:txBody>
      </p:sp>
      <p:pic>
        <p:nvPicPr>
          <p:cNvPr id="31746" name="Picture 2" descr="God Creation Images – Browse 1,038 Stock Photos, Vectors, and Video | Adobe  Stock">
            <a:extLst>
              <a:ext uri="{FF2B5EF4-FFF2-40B4-BE49-F238E27FC236}">
                <a16:creationId xmlns:a16="http://schemas.microsoft.com/office/drawing/2014/main" id="{9E945124-8A92-4237-4C60-4672EF80FC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1930400"/>
            <a:ext cx="5064247" cy="4055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8752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F1307-987C-B894-AEF0-655D2AB91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5CEEA-6E85-108A-5E0F-5B358C40A278}"/>
              </a:ext>
            </a:extLst>
          </p:cNvPr>
          <p:cNvSpPr>
            <a:spLocks noGrp="1"/>
          </p:cNvSpPr>
          <p:nvPr>
            <p:ph type="title"/>
          </p:nvPr>
        </p:nvSpPr>
        <p:spPr/>
        <p:txBody>
          <a:bodyPr>
            <a:normAutofit/>
          </a:bodyPr>
          <a:lstStyle/>
          <a:p>
            <a:r>
              <a:rPr sz="4000" b="1" dirty="0"/>
              <a:t>16. What is the difference between God and men?</a:t>
            </a:r>
          </a:p>
        </p:txBody>
      </p:sp>
      <p:sp>
        <p:nvSpPr>
          <p:cNvPr id="3" name="Content Placeholder 2">
            <a:extLst>
              <a:ext uri="{FF2B5EF4-FFF2-40B4-BE49-F238E27FC236}">
                <a16:creationId xmlns:a16="http://schemas.microsoft.com/office/drawing/2014/main" id="{6689F606-523B-3EF3-C8BA-B59FDB76F5BF}"/>
              </a:ext>
            </a:extLst>
          </p:cNvPr>
          <p:cNvSpPr>
            <a:spLocks noGrp="1"/>
          </p:cNvSpPr>
          <p:nvPr>
            <p:ph sz="half" idx="1"/>
          </p:nvPr>
        </p:nvSpPr>
        <p:spPr>
          <a:xfrm>
            <a:off x="677333" y="2160589"/>
            <a:ext cx="5064247" cy="3880772"/>
          </a:xfrm>
        </p:spPr>
        <p:txBody>
          <a:bodyPr>
            <a:noAutofit/>
          </a:bodyPr>
          <a:lstStyle/>
          <a:p>
            <a:r>
              <a:rPr sz="3200" dirty="0"/>
              <a:t>Psalm 100:3; Isaiah 40:15,17; </a:t>
            </a:r>
            <a:r>
              <a:rPr sz="3200" dirty="0">
                <a:solidFill>
                  <a:schemeClr val="accent1">
                    <a:lumMod val="40000"/>
                    <a:lumOff val="60000"/>
                  </a:schemeClr>
                </a:solidFill>
              </a:rPr>
              <a:t>55:9</a:t>
            </a:r>
          </a:p>
          <a:p>
            <a:r>
              <a:rPr lang="en-US" sz="3200" dirty="0"/>
              <a:t>For as the heavens are higher than the earth, so are my ways higher than your ways, and my thoughts than your thoughts.</a:t>
            </a:r>
            <a:endParaRPr sz="3200" dirty="0"/>
          </a:p>
        </p:txBody>
      </p:sp>
      <p:pic>
        <p:nvPicPr>
          <p:cNvPr id="32770" name="Picture 2" descr="The easiest way to discover the purpose of an invention is to ask the  creator of it.”">
            <a:extLst>
              <a:ext uri="{FF2B5EF4-FFF2-40B4-BE49-F238E27FC236}">
                <a16:creationId xmlns:a16="http://schemas.microsoft.com/office/drawing/2014/main" id="{4D56BF1F-5EC2-29C8-0CE8-C0C199197C0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01566" y="2160589"/>
            <a:ext cx="4256564" cy="4256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097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325E6-0E86-144C-813B-EC504C5A2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9354CE-65DF-ED7D-A550-81D78B5F7BA0}"/>
              </a:ext>
            </a:extLst>
          </p:cNvPr>
          <p:cNvSpPr>
            <a:spLocks noGrp="1"/>
          </p:cNvSpPr>
          <p:nvPr>
            <p:ph type="title"/>
          </p:nvPr>
        </p:nvSpPr>
        <p:spPr/>
        <p:txBody>
          <a:bodyPr>
            <a:noAutofit/>
          </a:bodyPr>
          <a:lstStyle/>
          <a:p>
            <a:r>
              <a:rPr lang="en-US" sz="4800" b="1" dirty="0"/>
              <a:t>What’s in a NAME?  </a:t>
            </a:r>
            <a:br>
              <a:rPr lang="en-US" sz="4000" b="1" dirty="0"/>
            </a:br>
            <a:r>
              <a:rPr lang="en-US" sz="4000" b="1" dirty="0"/>
              <a:t>Testimonies Volume 1, p. 223-224</a:t>
            </a:r>
            <a:endParaRPr lang="en-US" sz="2400" b="1" dirty="0"/>
          </a:p>
        </p:txBody>
      </p:sp>
      <p:sp>
        <p:nvSpPr>
          <p:cNvPr id="3" name="Content Placeholder 2">
            <a:extLst>
              <a:ext uri="{FF2B5EF4-FFF2-40B4-BE49-F238E27FC236}">
                <a16:creationId xmlns:a16="http://schemas.microsoft.com/office/drawing/2014/main" id="{310B720B-E587-DB98-CF3B-9E389C8C5855}"/>
              </a:ext>
            </a:extLst>
          </p:cNvPr>
          <p:cNvSpPr>
            <a:spLocks noGrp="1"/>
          </p:cNvSpPr>
          <p:nvPr>
            <p:ph idx="1"/>
          </p:nvPr>
        </p:nvSpPr>
        <p:spPr/>
        <p:txBody>
          <a:bodyPr>
            <a:noAutofit/>
          </a:bodyPr>
          <a:lstStyle/>
          <a:p>
            <a:pPr marL="0" indent="0">
              <a:buNone/>
            </a:pPr>
            <a:r>
              <a:rPr lang="en-US" sz="3600" dirty="0"/>
              <a:t>The name Seventh-day Adventist carries the true features of our faith in front, and will convict the inquiring mind. Like an arrow from the Lord’s quiver, it will wound the transgressors of God’s law, and will lead to repentance toward God and faith in our Lord Jesus Christ. …</a:t>
            </a:r>
            <a:endParaRPr lang="en-US" sz="6000" dirty="0"/>
          </a:p>
        </p:txBody>
      </p:sp>
    </p:spTree>
    <p:extLst>
      <p:ext uri="{BB962C8B-B14F-4D97-AF65-F5344CB8AC3E}">
        <p14:creationId xmlns:p14="http://schemas.microsoft.com/office/powerpoint/2010/main" val="15207946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DCB78-9A03-27D8-6218-B0A073191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C208D-09CD-5954-9190-DDAF797BB44F}"/>
              </a:ext>
            </a:extLst>
          </p:cNvPr>
          <p:cNvSpPr>
            <a:spLocks noGrp="1"/>
          </p:cNvSpPr>
          <p:nvPr>
            <p:ph type="title"/>
          </p:nvPr>
        </p:nvSpPr>
        <p:spPr>
          <a:xfrm>
            <a:off x="671800" y="375137"/>
            <a:ext cx="8836340" cy="1375509"/>
          </a:xfrm>
        </p:spPr>
        <p:txBody>
          <a:bodyPr>
            <a:normAutofit/>
          </a:bodyPr>
          <a:lstStyle/>
          <a:p>
            <a:r>
              <a:rPr sz="4400" b="1" dirty="0"/>
              <a:t>1</a:t>
            </a:r>
            <a:r>
              <a:rPr lang="en-US" sz="4400" b="1" dirty="0"/>
              <a:t>7</a:t>
            </a:r>
            <a:r>
              <a:rPr sz="4400" b="1" dirty="0"/>
              <a:t>. </a:t>
            </a:r>
            <a:r>
              <a:rPr lang="en-US" b="1" dirty="0"/>
              <a:t>Then what was the Sabbath designed to do for men?</a:t>
            </a:r>
            <a:endParaRPr sz="4400" b="1" dirty="0"/>
          </a:p>
        </p:txBody>
      </p:sp>
      <p:sp>
        <p:nvSpPr>
          <p:cNvPr id="3" name="Content Placeholder 2">
            <a:extLst>
              <a:ext uri="{FF2B5EF4-FFF2-40B4-BE49-F238E27FC236}">
                <a16:creationId xmlns:a16="http://schemas.microsoft.com/office/drawing/2014/main" id="{E8A7534A-88EE-13A9-91C6-47079D18D6F9}"/>
              </a:ext>
            </a:extLst>
          </p:cNvPr>
          <p:cNvSpPr>
            <a:spLocks noGrp="1"/>
          </p:cNvSpPr>
          <p:nvPr>
            <p:ph sz="half" idx="1"/>
          </p:nvPr>
        </p:nvSpPr>
        <p:spPr>
          <a:xfrm>
            <a:off x="677334" y="1992923"/>
            <a:ext cx="4184035" cy="4048438"/>
          </a:xfrm>
        </p:spPr>
        <p:txBody>
          <a:bodyPr>
            <a:normAutofit/>
          </a:bodyPr>
          <a:lstStyle/>
          <a:p>
            <a:pPr marL="0" lvl="0" indent="0">
              <a:buNone/>
            </a:pPr>
            <a:r>
              <a:rPr lang="en-US" sz="3200" b="1" dirty="0">
                <a:solidFill>
                  <a:schemeClr val="accent1">
                    <a:lumMod val="60000"/>
                    <a:lumOff val="40000"/>
                  </a:schemeClr>
                </a:solidFill>
              </a:rPr>
              <a:t>Answer: </a:t>
            </a:r>
            <a:r>
              <a:rPr lang="en-US" sz="3200" dirty="0"/>
              <a:t>To be a continual reminder of God's greatness, of their dependence upon Him, and of their duty to serve Him with humility.</a:t>
            </a:r>
          </a:p>
        </p:txBody>
      </p:sp>
      <p:pic>
        <p:nvPicPr>
          <p:cNvPr id="33794" name="Picture 2" descr="God Creates Adam and Eve by Julius ...">
            <a:extLst>
              <a:ext uri="{FF2B5EF4-FFF2-40B4-BE49-F238E27FC236}">
                <a16:creationId xmlns:a16="http://schemas.microsoft.com/office/drawing/2014/main" id="{FA5B706A-CB89-6D25-6FFE-6D1123F84F2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27958" y="1992923"/>
            <a:ext cx="4979028" cy="416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099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F36C3-C117-B908-BFB0-74AD1B53F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96287-5FE8-3304-EDB9-C2E76A0391B5}"/>
              </a:ext>
            </a:extLst>
          </p:cNvPr>
          <p:cNvSpPr>
            <a:spLocks noGrp="1"/>
          </p:cNvSpPr>
          <p:nvPr>
            <p:ph type="title"/>
          </p:nvPr>
        </p:nvSpPr>
        <p:spPr>
          <a:xfrm>
            <a:off x="671800" y="375137"/>
            <a:ext cx="6228730" cy="1889598"/>
          </a:xfrm>
        </p:spPr>
        <p:txBody>
          <a:bodyPr>
            <a:normAutofit fontScale="90000"/>
          </a:bodyPr>
          <a:lstStyle/>
          <a:p>
            <a:r>
              <a:rPr sz="4000" b="1" dirty="0"/>
              <a:t>1</a:t>
            </a:r>
            <a:r>
              <a:rPr lang="en-US" sz="4000" b="1" dirty="0"/>
              <a:t>8</a:t>
            </a:r>
            <a:r>
              <a:rPr sz="4000" b="1" dirty="0"/>
              <a:t>. </a:t>
            </a:r>
            <a:r>
              <a:rPr lang="en-US" sz="4000" b="1" dirty="0"/>
              <a:t>If Christ created the heavens and the earth, who must have made the Sabbath?</a:t>
            </a:r>
            <a:br>
              <a:rPr lang="en-US" dirty="0"/>
            </a:br>
            <a:endParaRPr sz="4400" b="1" dirty="0"/>
          </a:p>
        </p:txBody>
      </p:sp>
      <p:sp>
        <p:nvSpPr>
          <p:cNvPr id="3" name="Content Placeholder 2">
            <a:extLst>
              <a:ext uri="{FF2B5EF4-FFF2-40B4-BE49-F238E27FC236}">
                <a16:creationId xmlns:a16="http://schemas.microsoft.com/office/drawing/2014/main" id="{0EA005DE-D8DC-7AD6-D80F-0CC2A30C5744}"/>
              </a:ext>
            </a:extLst>
          </p:cNvPr>
          <p:cNvSpPr>
            <a:spLocks noGrp="1"/>
          </p:cNvSpPr>
          <p:nvPr>
            <p:ph sz="half" idx="1"/>
          </p:nvPr>
        </p:nvSpPr>
        <p:spPr>
          <a:xfrm>
            <a:off x="671800" y="2913319"/>
            <a:ext cx="5829792" cy="2755901"/>
          </a:xfrm>
        </p:spPr>
        <p:txBody>
          <a:bodyPr>
            <a:normAutofit/>
          </a:bodyPr>
          <a:lstStyle/>
          <a:p>
            <a:pPr marL="0" lvl="0" indent="0">
              <a:buNone/>
            </a:pPr>
            <a:r>
              <a:rPr lang="en-US" sz="3200" b="1" dirty="0"/>
              <a:t>Christ</a:t>
            </a:r>
            <a:r>
              <a:rPr lang="en-US" sz="3200" dirty="0"/>
              <a:t> is Lord of the Sabbath, because He is the Creator. It belongs to Him, and through Him we receive its true meaning and blessing.</a:t>
            </a:r>
          </a:p>
        </p:txBody>
      </p:sp>
      <p:pic>
        <p:nvPicPr>
          <p:cNvPr id="34818" name="Picture 2" descr="Tuesday: Covenant Sign | Sabbath School Net">
            <a:extLst>
              <a:ext uri="{FF2B5EF4-FFF2-40B4-BE49-F238E27FC236}">
                <a16:creationId xmlns:a16="http://schemas.microsoft.com/office/drawing/2014/main" id="{10E66C86-C45E-204B-335A-C3F32D78D59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24773" y="510034"/>
            <a:ext cx="3849651" cy="5837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422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b="1" dirty="0"/>
              <a:t>19. Then what relation does He sustain to it?</a:t>
            </a:r>
          </a:p>
        </p:txBody>
      </p:sp>
      <p:sp>
        <p:nvSpPr>
          <p:cNvPr id="3" name="Content Placeholder 2"/>
          <p:cNvSpPr>
            <a:spLocks noGrp="1"/>
          </p:cNvSpPr>
          <p:nvPr>
            <p:ph sz="half" idx="1"/>
          </p:nvPr>
        </p:nvSpPr>
        <p:spPr/>
        <p:txBody>
          <a:bodyPr>
            <a:normAutofit/>
          </a:bodyPr>
          <a:lstStyle/>
          <a:p>
            <a:r>
              <a:rPr sz="4000" dirty="0"/>
              <a:t>Mark 2:28</a:t>
            </a:r>
          </a:p>
          <a:p>
            <a:r>
              <a:rPr sz="4000" dirty="0"/>
              <a:t>Therefore the Son of man is Lord also of the sabbath.</a:t>
            </a:r>
          </a:p>
        </p:txBody>
      </p:sp>
      <p:pic>
        <p:nvPicPr>
          <p:cNvPr id="35848" name="Picture 8" descr="The Principles for Unlimited Harvest">
            <a:extLst>
              <a:ext uri="{FF2B5EF4-FFF2-40B4-BE49-F238E27FC236}">
                <a16:creationId xmlns:a16="http://schemas.microsoft.com/office/drawing/2014/main" id="{25D0E17D-4DA6-33B3-2BF1-34DB3E87B3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73077" y="1985742"/>
            <a:ext cx="5062812" cy="37944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3BED9-A497-1321-5B42-5859A128FC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8FFC5-E602-C0F4-B088-3CD5216E015E}"/>
              </a:ext>
            </a:extLst>
          </p:cNvPr>
          <p:cNvSpPr>
            <a:spLocks noGrp="1"/>
          </p:cNvSpPr>
          <p:nvPr>
            <p:ph type="title"/>
          </p:nvPr>
        </p:nvSpPr>
        <p:spPr/>
        <p:txBody>
          <a:bodyPr>
            <a:normAutofit fontScale="90000"/>
          </a:bodyPr>
          <a:lstStyle/>
          <a:p>
            <a:r>
              <a:rPr lang="en-US" sz="4400" b="1" dirty="0"/>
              <a:t>20. Then in keeping the Sabbath, whom do we honor?</a:t>
            </a:r>
            <a:endParaRPr sz="4400" b="1" dirty="0"/>
          </a:p>
        </p:txBody>
      </p:sp>
      <p:sp>
        <p:nvSpPr>
          <p:cNvPr id="3" name="Content Placeholder 2">
            <a:extLst>
              <a:ext uri="{FF2B5EF4-FFF2-40B4-BE49-F238E27FC236}">
                <a16:creationId xmlns:a16="http://schemas.microsoft.com/office/drawing/2014/main" id="{0EA4484B-3020-3A1B-BEC7-A33D75F6BF1E}"/>
              </a:ext>
            </a:extLst>
          </p:cNvPr>
          <p:cNvSpPr>
            <a:spLocks noGrp="1"/>
          </p:cNvSpPr>
          <p:nvPr>
            <p:ph sz="half" idx="1"/>
          </p:nvPr>
        </p:nvSpPr>
        <p:spPr>
          <a:xfrm>
            <a:off x="677334" y="2160589"/>
            <a:ext cx="5418666" cy="3880772"/>
          </a:xfrm>
        </p:spPr>
        <p:txBody>
          <a:bodyPr>
            <a:normAutofit fontScale="85000" lnSpcReduction="10000"/>
          </a:bodyPr>
          <a:lstStyle/>
          <a:p>
            <a:pPr marL="0" indent="0">
              <a:buNone/>
            </a:pPr>
            <a:r>
              <a:rPr lang="en-US" sz="4000" dirty="0"/>
              <a:t>We honor both the Father and the Son. We acknowledge Christ as Creator and King… and we honor His Father even as He did, by keeping His Father’s commandments (John 15:10).  </a:t>
            </a:r>
            <a:endParaRPr sz="4000" dirty="0"/>
          </a:p>
        </p:txBody>
      </p:sp>
      <p:pic>
        <p:nvPicPr>
          <p:cNvPr id="36866" name="Picture 2" descr="The Seventh Day &quot;The Sabbath&quot; - The Final Calling Ministry.com">
            <a:extLst>
              <a:ext uri="{FF2B5EF4-FFF2-40B4-BE49-F238E27FC236}">
                <a16:creationId xmlns:a16="http://schemas.microsoft.com/office/drawing/2014/main" id="{2C472C46-6D28-33EE-9E0D-ACBFE7BF6EE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2160589"/>
            <a:ext cx="4764081" cy="3568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1300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Sabbath6Gsm">
            <a:extLst>
              <a:ext uri="{FF2B5EF4-FFF2-40B4-BE49-F238E27FC236}">
                <a16:creationId xmlns:a16="http://schemas.microsoft.com/office/drawing/2014/main" id="{BC2E10F9-1D0C-FB7D-B312-87C32F769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053" y="0"/>
            <a:ext cx="6996667" cy="6880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3203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21EF-1404-3E33-E0BD-E5976ECB8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4DB28F-E869-9B1D-A8A5-61D9C809DA1A}"/>
              </a:ext>
            </a:extLst>
          </p:cNvPr>
          <p:cNvSpPr>
            <a:spLocks noGrp="1"/>
          </p:cNvSpPr>
          <p:nvPr>
            <p:ph type="title"/>
          </p:nvPr>
        </p:nvSpPr>
        <p:spPr/>
        <p:txBody>
          <a:bodyPr>
            <a:normAutofit fontScale="90000"/>
          </a:bodyPr>
          <a:lstStyle/>
          <a:p>
            <a:r>
              <a:rPr lang="en-US" sz="4400" b="1" dirty="0"/>
              <a:t>21. And when the Sabbath is not kept, who is dishonored?</a:t>
            </a:r>
            <a:endParaRPr sz="4400" b="1" dirty="0"/>
          </a:p>
        </p:txBody>
      </p:sp>
      <p:sp>
        <p:nvSpPr>
          <p:cNvPr id="3" name="Content Placeholder 2">
            <a:extLst>
              <a:ext uri="{FF2B5EF4-FFF2-40B4-BE49-F238E27FC236}">
                <a16:creationId xmlns:a16="http://schemas.microsoft.com/office/drawing/2014/main" id="{DEA8655A-5BD2-701F-5966-393D1845147F}"/>
              </a:ext>
            </a:extLst>
          </p:cNvPr>
          <p:cNvSpPr>
            <a:spLocks noGrp="1"/>
          </p:cNvSpPr>
          <p:nvPr>
            <p:ph sz="half" idx="1"/>
          </p:nvPr>
        </p:nvSpPr>
        <p:spPr>
          <a:xfrm>
            <a:off x="677334" y="2160589"/>
            <a:ext cx="5418666" cy="3880772"/>
          </a:xfrm>
        </p:spPr>
        <p:txBody>
          <a:bodyPr>
            <a:normAutofit fontScale="85000" lnSpcReduction="10000"/>
          </a:bodyPr>
          <a:lstStyle/>
          <a:p>
            <a:pPr marL="0" indent="0">
              <a:buNone/>
            </a:pPr>
            <a:r>
              <a:rPr lang="en-US" sz="4000" dirty="0"/>
              <a:t>To neglect the Sabbath is to dishonor the One who made it — the Lord of Creation. We rob Him of glory and lose the blessing He intended. We dishonor God: Father, Son, and Holy Spirit, in defying His Law.  </a:t>
            </a:r>
            <a:endParaRPr sz="4000" dirty="0"/>
          </a:p>
        </p:txBody>
      </p:sp>
      <p:pic>
        <p:nvPicPr>
          <p:cNvPr id="38914" name="Picture 2" descr="Seventh Day Baptists and the Fourth ...">
            <a:extLst>
              <a:ext uri="{FF2B5EF4-FFF2-40B4-BE49-F238E27FC236}">
                <a16:creationId xmlns:a16="http://schemas.microsoft.com/office/drawing/2014/main" id="{A85D027E-6766-1266-BB6F-42FA2EA02F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717" r="12271"/>
          <a:stretch>
            <a:fillRect/>
          </a:stretch>
        </p:blipFill>
        <p:spPr bwMode="auto">
          <a:xfrm>
            <a:off x="6096000" y="2378556"/>
            <a:ext cx="5616802" cy="3444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9292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2E4E6-5D49-9C45-0BFE-CB4BA6DEC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2663F0-AAA1-0828-7C08-03331D614C7D}"/>
              </a:ext>
            </a:extLst>
          </p:cNvPr>
          <p:cNvSpPr>
            <a:spLocks noGrp="1"/>
          </p:cNvSpPr>
          <p:nvPr>
            <p:ph type="title"/>
          </p:nvPr>
        </p:nvSpPr>
        <p:spPr/>
        <p:txBody>
          <a:bodyPr>
            <a:normAutofit fontScale="90000"/>
          </a:bodyPr>
          <a:lstStyle/>
          <a:p>
            <a:r>
              <a:rPr lang="en-US" sz="4400" b="1" dirty="0"/>
              <a:t>21. And when the Sabbath is not kept, who is dishonored?</a:t>
            </a:r>
            <a:endParaRPr sz="4400" b="1" dirty="0"/>
          </a:p>
        </p:txBody>
      </p:sp>
      <p:sp>
        <p:nvSpPr>
          <p:cNvPr id="3" name="Content Placeholder 2">
            <a:extLst>
              <a:ext uri="{FF2B5EF4-FFF2-40B4-BE49-F238E27FC236}">
                <a16:creationId xmlns:a16="http://schemas.microsoft.com/office/drawing/2014/main" id="{E6A3978B-0816-E45E-115F-B055F3972437}"/>
              </a:ext>
            </a:extLst>
          </p:cNvPr>
          <p:cNvSpPr>
            <a:spLocks noGrp="1"/>
          </p:cNvSpPr>
          <p:nvPr>
            <p:ph sz="half" idx="1"/>
          </p:nvPr>
        </p:nvSpPr>
        <p:spPr>
          <a:xfrm>
            <a:off x="677334" y="2160589"/>
            <a:ext cx="5418666" cy="3880772"/>
          </a:xfrm>
        </p:spPr>
        <p:txBody>
          <a:bodyPr>
            <a:normAutofit fontScale="77500" lnSpcReduction="20000"/>
          </a:bodyPr>
          <a:lstStyle/>
          <a:p>
            <a:pPr marL="0" indent="0">
              <a:buNone/>
            </a:pPr>
            <a:r>
              <a:rPr lang="en-US" sz="4000" dirty="0"/>
              <a:t>BUT we particularly deny the ‘sign’ between Jesus Christ and ourselves, the one where we recognize His divinity and He recognizes us as His people.  In disregarding Christ’s Sabbath, we would be dishonoring His special connection to us as Creator, Savior, and King.  </a:t>
            </a:r>
            <a:endParaRPr sz="4000" dirty="0"/>
          </a:p>
        </p:txBody>
      </p:sp>
      <p:pic>
        <p:nvPicPr>
          <p:cNvPr id="39938" name="Picture 2" descr="THE TRUE SABBATH">
            <a:extLst>
              <a:ext uri="{FF2B5EF4-FFF2-40B4-BE49-F238E27FC236}">
                <a16:creationId xmlns:a16="http://schemas.microsoft.com/office/drawing/2014/main" id="{4358C744-BFD0-47B4-5F64-28CBAA09AAF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99384" y="2068454"/>
            <a:ext cx="3990643" cy="3972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9582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b="1803"/>
          <a:stretch/>
        </p:blipFill>
        <p:spPr>
          <a:xfrm>
            <a:off x="0" y="-1"/>
            <a:ext cx="12221818" cy="6858001"/>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440B2-BD80-0BBD-EDA1-F119F1580198}"/>
              </a:ext>
            </a:extLst>
          </p:cNvPr>
          <p:cNvSpPr>
            <a:spLocks noGrp="1"/>
          </p:cNvSpPr>
          <p:nvPr>
            <p:ph type="ctrTitle"/>
          </p:nvPr>
        </p:nvSpPr>
        <p:spPr/>
        <p:txBody>
          <a:bodyPr/>
          <a:lstStyle/>
          <a:p>
            <a:r>
              <a:rPr lang="en-US" dirty="0"/>
              <a:t>THANK YOU and</a:t>
            </a:r>
          </a:p>
        </p:txBody>
      </p:sp>
      <p:sp>
        <p:nvSpPr>
          <p:cNvPr id="3" name="Subtitle 2">
            <a:extLst>
              <a:ext uri="{FF2B5EF4-FFF2-40B4-BE49-F238E27FC236}">
                <a16:creationId xmlns:a16="http://schemas.microsoft.com/office/drawing/2014/main" id="{F9044D20-C314-140A-24CB-1AD61E246855}"/>
              </a:ext>
            </a:extLst>
          </p:cNvPr>
          <p:cNvSpPr>
            <a:spLocks noGrp="1"/>
          </p:cNvSpPr>
          <p:nvPr>
            <p:ph type="subTitle" idx="1"/>
          </p:nvPr>
        </p:nvSpPr>
        <p:spPr>
          <a:xfrm>
            <a:off x="689113" y="4691271"/>
            <a:ext cx="8383726" cy="1245704"/>
          </a:xfrm>
          <a:noFill/>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ctr"/>
            <a:r>
              <a:rPr lang="en-US" sz="9600" b="1" dirty="0">
                <a:solidFill>
                  <a:schemeClr val="accent1"/>
                </a:solidFill>
              </a:rPr>
              <a:t>Happy Sabbath!!</a:t>
            </a:r>
          </a:p>
        </p:txBody>
      </p:sp>
    </p:spTree>
    <p:extLst>
      <p:ext uri="{BB962C8B-B14F-4D97-AF65-F5344CB8AC3E}">
        <p14:creationId xmlns:p14="http://schemas.microsoft.com/office/powerpoint/2010/main" val="3030979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22F57-F0C2-B6AD-D52E-F0A5554ED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E0296-0DB8-050F-552B-EAC313BF7C7A}"/>
              </a:ext>
            </a:extLst>
          </p:cNvPr>
          <p:cNvSpPr>
            <a:spLocks noGrp="1"/>
          </p:cNvSpPr>
          <p:nvPr>
            <p:ph type="title"/>
          </p:nvPr>
        </p:nvSpPr>
        <p:spPr/>
        <p:txBody>
          <a:bodyPr>
            <a:noAutofit/>
          </a:bodyPr>
          <a:lstStyle/>
          <a:p>
            <a:r>
              <a:rPr lang="en-US" sz="4800" b="1" dirty="0"/>
              <a:t>What’s in a NAME?  </a:t>
            </a:r>
            <a:br>
              <a:rPr lang="en-US" sz="4000" b="1" dirty="0"/>
            </a:br>
            <a:r>
              <a:rPr lang="en-US" sz="4000" b="1" dirty="0"/>
              <a:t>Testimonies Volume 1, p. 223-224</a:t>
            </a:r>
            <a:endParaRPr lang="en-US" sz="2400" b="1" dirty="0"/>
          </a:p>
        </p:txBody>
      </p:sp>
      <p:sp>
        <p:nvSpPr>
          <p:cNvPr id="3" name="Content Placeholder 2">
            <a:extLst>
              <a:ext uri="{FF2B5EF4-FFF2-40B4-BE49-F238E27FC236}">
                <a16:creationId xmlns:a16="http://schemas.microsoft.com/office/drawing/2014/main" id="{E5BA9779-6F29-9432-5237-1A43D5754337}"/>
              </a:ext>
            </a:extLst>
          </p:cNvPr>
          <p:cNvSpPr>
            <a:spLocks noGrp="1"/>
          </p:cNvSpPr>
          <p:nvPr>
            <p:ph idx="1"/>
          </p:nvPr>
        </p:nvSpPr>
        <p:spPr/>
        <p:txBody>
          <a:bodyPr>
            <a:noAutofit/>
          </a:bodyPr>
          <a:lstStyle/>
          <a:p>
            <a:pPr marL="0" indent="0">
              <a:buNone/>
            </a:pPr>
            <a:r>
              <a:rPr lang="en-US" sz="3600" dirty="0"/>
              <a:t>I was shown that almost every fanatic who has arisen, who wishes to hide his sentiments that he may lead away others, claims to belong to the church of God. Such a name would at once excite suspicion; for it is employed to conceal the most absurd errors. </a:t>
            </a:r>
          </a:p>
        </p:txBody>
      </p:sp>
    </p:spTree>
    <p:extLst>
      <p:ext uri="{BB962C8B-B14F-4D97-AF65-F5344CB8AC3E}">
        <p14:creationId xmlns:p14="http://schemas.microsoft.com/office/powerpoint/2010/main" val="204098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D6C29-26F4-16B4-A070-BA7CD1DCC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092F8-B086-8441-81F9-EF8B535971C1}"/>
              </a:ext>
            </a:extLst>
          </p:cNvPr>
          <p:cNvSpPr>
            <a:spLocks noGrp="1"/>
          </p:cNvSpPr>
          <p:nvPr>
            <p:ph type="title"/>
          </p:nvPr>
        </p:nvSpPr>
        <p:spPr/>
        <p:txBody>
          <a:bodyPr>
            <a:noAutofit/>
          </a:bodyPr>
          <a:lstStyle/>
          <a:p>
            <a:r>
              <a:rPr lang="en-US" sz="4800" b="1" dirty="0"/>
              <a:t>What’s in a NAME?  </a:t>
            </a:r>
            <a:br>
              <a:rPr lang="en-US" sz="4000" b="1" dirty="0"/>
            </a:br>
            <a:r>
              <a:rPr lang="en-US" sz="4000" b="1" dirty="0"/>
              <a:t>Testimonies Volume 1, p. 223-224</a:t>
            </a:r>
            <a:endParaRPr lang="en-US" sz="2400" b="1" dirty="0"/>
          </a:p>
        </p:txBody>
      </p:sp>
      <p:sp>
        <p:nvSpPr>
          <p:cNvPr id="3" name="Content Placeholder 2">
            <a:extLst>
              <a:ext uri="{FF2B5EF4-FFF2-40B4-BE49-F238E27FC236}">
                <a16:creationId xmlns:a16="http://schemas.microsoft.com/office/drawing/2014/main" id="{3FEA7704-E298-4587-9B84-5FE453F00EC2}"/>
              </a:ext>
            </a:extLst>
          </p:cNvPr>
          <p:cNvSpPr>
            <a:spLocks noGrp="1"/>
          </p:cNvSpPr>
          <p:nvPr>
            <p:ph idx="1"/>
          </p:nvPr>
        </p:nvSpPr>
        <p:spPr/>
        <p:txBody>
          <a:bodyPr>
            <a:noAutofit/>
          </a:bodyPr>
          <a:lstStyle/>
          <a:p>
            <a:pPr marL="0" indent="0">
              <a:buNone/>
            </a:pPr>
            <a:r>
              <a:rPr lang="en-US" sz="4400" dirty="0"/>
              <a:t>This name is too indefinite for the remnant people of God. It would lead to the supposition that we had a faith which we wished to cover up.</a:t>
            </a:r>
          </a:p>
        </p:txBody>
      </p:sp>
    </p:spTree>
    <p:extLst>
      <p:ext uri="{BB962C8B-B14F-4D97-AF65-F5344CB8AC3E}">
        <p14:creationId xmlns:p14="http://schemas.microsoft.com/office/powerpoint/2010/main" val="2698689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89B23-13E6-51F8-D7EB-0D32B4047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F6B8FB-B06C-97EE-8E95-ED45AD1AE591}"/>
              </a:ext>
            </a:extLst>
          </p:cNvPr>
          <p:cNvSpPr>
            <a:spLocks noGrp="1"/>
          </p:cNvSpPr>
          <p:nvPr>
            <p:ph type="title"/>
          </p:nvPr>
        </p:nvSpPr>
        <p:spPr/>
        <p:txBody>
          <a:bodyPr>
            <a:normAutofit fontScale="90000"/>
          </a:bodyPr>
          <a:lstStyle/>
          <a:p>
            <a:r>
              <a:rPr lang="en-US" sz="4900" b="1" dirty="0"/>
              <a:t>What’s in a NAME?  </a:t>
            </a:r>
            <a:br>
              <a:rPr lang="en-US" sz="4400" b="1" dirty="0"/>
            </a:br>
            <a:r>
              <a:rPr lang="en-US" sz="3100" b="1" dirty="0"/>
              <a:t>God’s Remnant Church, p. 51  (Letter 110, 1902)</a:t>
            </a:r>
            <a:endParaRPr lang="en-US" sz="4000" b="1" dirty="0"/>
          </a:p>
        </p:txBody>
      </p:sp>
      <p:sp>
        <p:nvSpPr>
          <p:cNvPr id="3" name="Content Placeholder 2">
            <a:extLst>
              <a:ext uri="{FF2B5EF4-FFF2-40B4-BE49-F238E27FC236}">
                <a16:creationId xmlns:a16="http://schemas.microsoft.com/office/drawing/2014/main" id="{77370700-386A-7C45-CA7B-C982CD76B96D}"/>
              </a:ext>
            </a:extLst>
          </p:cNvPr>
          <p:cNvSpPr>
            <a:spLocks noGrp="1"/>
          </p:cNvSpPr>
          <p:nvPr>
            <p:ph idx="1"/>
          </p:nvPr>
        </p:nvSpPr>
        <p:spPr/>
        <p:txBody>
          <a:bodyPr>
            <a:noAutofit/>
          </a:bodyPr>
          <a:lstStyle/>
          <a:p>
            <a:pPr marL="0" indent="0">
              <a:buNone/>
            </a:pPr>
            <a:r>
              <a:rPr lang="en-US" sz="3600" dirty="0"/>
              <a:t>We are Seventh-day Adventists. Are we ashamed of our name? </a:t>
            </a:r>
          </a:p>
          <a:p>
            <a:pPr marL="0" indent="0">
              <a:buNone/>
            </a:pPr>
            <a:r>
              <a:rPr lang="en-US" sz="3600" dirty="0"/>
              <a:t>We answer, No, no! We are not. It is the name the Lord has given us. It points out the truth that is to be the test of the churches. </a:t>
            </a:r>
          </a:p>
        </p:txBody>
      </p:sp>
    </p:spTree>
    <p:extLst>
      <p:ext uri="{BB962C8B-B14F-4D97-AF65-F5344CB8AC3E}">
        <p14:creationId xmlns:p14="http://schemas.microsoft.com/office/powerpoint/2010/main" val="959608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AF16-55AA-7B7F-C597-8A59E3294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18AA2-A803-368D-E32C-BB22583E331F}"/>
              </a:ext>
            </a:extLst>
          </p:cNvPr>
          <p:cNvSpPr>
            <a:spLocks noGrp="1"/>
          </p:cNvSpPr>
          <p:nvPr>
            <p:ph type="title"/>
          </p:nvPr>
        </p:nvSpPr>
        <p:spPr/>
        <p:txBody>
          <a:bodyPr>
            <a:normAutofit fontScale="90000"/>
          </a:bodyPr>
          <a:lstStyle/>
          <a:p>
            <a:r>
              <a:rPr lang="en-US" sz="4900" b="1" dirty="0"/>
              <a:t>What’s in a NAME?  </a:t>
            </a:r>
            <a:br>
              <a:rPr lang="en-US" sz="4400" b="1" dirty="0"/>
            </a:br>
            <a:r>
              <a:rPr lang="en-US" sz="3100" b="1" dirty="0"/>
              <a:t>God’s Remnant Church, p. 51  (Letter 106, 1903)</a:t>
            </a:r>
            <a:endParaRPr lang="en-US" sz="4000" b="1" dirty="0"/>
          </a:p>
        </p:txBody>
      </p:sp>
      <p:sp>
        <p:nvSpPr>
          <p:cNvPr id="3" name="Content Placeholder 2">
            <a:extLst>
              <a:ext uri="{FF2B5EF4-FFF2-40B4-BE49-F238E27FC236}">
                <a16:creationId xmlns:a16="http://schemas.microsoft.com/office/drawing/2014/main" id="{71773E8E-B950-095A-92D9-FEF1F5540288}"/>
              </a:ext>
            </a:extLst>
          </p:cNvPr>
          <p:cNvSpPr>
            <a:spLocks noGrp="1"/>
          </p:cNvSpPr>
          <p:nvPr>
            <p:ph idx="1"/>
          </p:nvPr>
        </p:nvSpPr>
        <p:spPr>
          <a:xfrm>
            <a:off x="677334" y="1930401"/>
            <a:ext cx="8596668" cy="4110962"/>
          </a:xfrm>
        </p:spPr>
        <p:txBody>
          <a:bodyPr>
            <a:noAutofit/>
          </a:bodyPr>
          <a:lstStyle/>
          <a:p>
            <a:pPr marL="0" indent="0">
              <a:buNone/>
            </a:pPr>
            <a:r>
              <a:rPr lang="en-US" sz="3400" dirty="0"/>
              <a:t>We are Seventh-day Adventists, and of this name we are never to be ashamed.  As a people we must take a firm stand for truth and righteousness. Thus we shall glorify God. We are to be delivered from dangers, not ensnared and corrupted by them. That this may be, we must look ever to Jesus, the Author and Finisher of our faith.</a:t>
            </a:r>
          </a:p>
        </p:txBody>
      </p:sp>
    </p:spTree>
    <p:extLst>
      <p:ext uri="{BB962C8B-B14F-4D97-AF65-F5344CB8AC3E}">
        <p14:creationId xmlns:p14="http://schemas.microsoft.com/office/powerpoint/2010/main" val="383698337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1032</TotalTime>
  <Words>2710</Words>
  <Application>Microsoft Office PowerPoint</Application>
  <PresentationFormat>Widescreen</PresentationFormat>
  <Paragraphs>163</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Impact</vt:lpstr>
      <vt:lpstr>Trebuchet MS</vt:lpstr>
      <vt:lpstr>Wingdings 3</vt:lpstr>
      <vt:lpstr>Facet</vt:lpstr>
      <vt:lpstr>OLD TESTAMENT HISTORY:  Creation and the Sabbath</vt:lpstr>
      <vt:lpstr>PowerPoint Presentation</vt:lpstr>
      <vt:lpstr>… A Minor Digression</vt:lpstr>
      <vt:lpstr>What’s in a NAME?   Testimonies Volume 1, p. 223-224</vt:lpstr>
      <vt:lpstr>What’s in a NAME?   Testimonies Volume 1, p. 223-224</vt:lpstr>
      <vt:lpstr>What’s in a NAME?   Testimonies Volume 1, p. 223-224</vt:lpstr>
      <vt:lpstr>What’s in a NAME?   Testimonies Volume 1, p. 223-224</vt:lpstr>
      <vt:lpstr>What’s in a NAME?   God’s Remnant Church, p. 51  (Letter 110, 1902)</vt:lpstr>
      <vt:lpstr>What’s in a NAME?   God’s Remnant Church, p. 51  (Letter 106, 1903)</vt:lpstr>
      <vt:lpstr>1. Who was the direct agent in the creation of the earth?</vt:lpstr>
      <vt:lpstr>1. Who was the direct agent in the creation of the earth?</vt:lpstr>
      <vt:lpstr>2. State briefly what was done on each of the first four days. </vt:lpstr>
      <vt:lpstr>2. State briefly what was done on each of the first four days. </vt:lpstr>
      <vt:lpstr>3. What was made on the fifth day?</vt:lpstr>
      <vt:lpstr>3. What was made on the fifth day?</vt:lpstr>
      <vt:lpstr>3. What was made on the fifth day?</vt:lpstr>
      <vt:lpstr>3. What was made on the fifth day?</vt:lpstr>
      <vt:lpstr>4. What upon the sixth day?</vt:lpstr>
      <vt:lpstr>4. What upon the sixth day?</vt:lpstr>
      <vt:lpstr>4. What upon the sixth day?</vt:lpstr>
      <vt:lpstr>4. What upon the sixth day?</vt:lpstr>
      <vt:lpstr>5. How did God regard His work when it was done?</vt:lpstr>
      <vt:lpstr>6. How did He spend the seventh day?</vt:lpstr>
      <vt:lpstr>6. How did He spend the seventh day?</vt:lpstr>
      <vt:lpstr>7. After He had rested on the seventh day, what did He do?</vt:lpstr>
      <vt:lpstr>8. What is the meaning of "sanctify"?</vt:lpstr>
      <vt:lpstr>9. What is the name of the seventh day?</vt:lpstr>
      <vt:lpstr>10. For whom was the Sabbath made?</vt:lpstr>
      <vt:lpstr>11. What is necessarily implied in the statement that after God had rested upon the seventh day He sanctified or set it apart?</vt:lpstr>
      <vt:lpstr>12. Give two instances of the use of the word 'sanctify,' which confirm this:</vt:lpstr>
      <vt:lpstr>12. Give two instances of the use of the word 'sanctify,' which confirm this:</vt:lpstr>
      <vt:lpstr>12. Give two instances of the use of the word 'sanctify,' which confirm this:</vt:lpstr>
      <vt:lpstr>12. Give two instances of the use of the word 'sanctify,' which confirm this:</vt:lpstr>
      <vt:lpstr>13. What is the great object of the Sabbath?</vt:lpstr>
      <vt:lpstr>A "sign" or seal in the Bible is a visible reminder of a spiritual reality, a covenant marker indicating a relationship.  Signs mark agreements and identify God’s people.  </vt:lpstr>
      <vt:lpstr>The Sabbath is a special sign between God and His people.  It points back to Creation and forward to Sanctification, reminding us that God made us and that He’s progressively re-making us holy.  </vt:lpstr>
      <vt:lpstr>But what does this sign mean?  </vt:lpstr>
      <vt:lpstr>WHY IT MATTERS:  </vt:lpstr>
      <vt:lpstr>14. How does the Sabbath serve as a 'sign' to make us know the true God?</vt:lpstr>
      <vt:lpstr>14. How does the Sabbath serve as a 'sign' to make us know the true God?</vt:lpstr>
      <vt:lpstr>15. What is God's distinguishing characteristic?</vt:lpstr>
      <vt:lpstr>15. What is God's distinguishing characteristic?</vt:lpstr>
      <vt:lpstr>15. What is God's distinguishing characteristic?</vt:lpstr>
      <vt:lpstr>15. What is God's distinguishing characteristic?</vt:lpstr>
      <vt:lpstr>15. What is God's distinguishing characteristic?</vt:lpstr>
      <vt:lpstr>16. What is the difference between God and men?</vt:lpstr>
      <vt:lpstr>16. What is the difference between God and men?</vt:lpstr>
      <vt:lpstr>16. What is the difference between God and men?</vt:lpstr>
      <vt:lpstr>16. What is the difference between God and men?</vt:lpstr>
      <vt:lpstr>17. Then what was the Sabbath designed to do for men?</vt:lpstr>
      <vt:lpstr>18. If Christ created the heavens and the earth, who must have made the Sabbath? </vt:lpstr>
      <vt:lpstr>19. Then what relation does He sustain to it?</vt:lpstr>
      <vt:lpstr>20. Then in keeping the Sabbath, whom do we honor?</vt:lpstr>
      <vt:lpstr>PowerPoint Presentation</vt:lpstr>
      <vt:lpstr>21. And when the Sabbath is not kept, who is dishonored?</vt:lpstr>
      <vt:lpstr>21. And when the Sabbath is not kept, who is dishonored?</vt:lpstr>
      <vt:lpstr>PowerPoint Presentation</vt:lpstr>
      <vt:lpstr>THANK YOU 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7</cp:revision>
  <dcterms:created xsi:type="dcterms:W3CDTF">2025-07-04T06:51:08Z</dcterms:created>
  <dcterms:modified xsi:type="dcterms:W3CDTF">2025-07-12T06:31:24Z</dcterms:modified>
</cp:coreProperties>
</file>