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Lst>
  <p:sldIdLst>
    <p:sldId id="303" r:id="rId2"/>
    <p:sldId id="256" r:id="rId3"/>
    <p:sldId id="257" r:id="rId4"/>
    <p:sldId id="258" r:id="rId5"/>
    <p:sldId id="259" r:id="rId6"/>
    <p:sldId id="260" r:id="rId7"/>
    <p:sldId id="305" r:id="rId8"/>
    <p:sldId id="309" r:id="rId9"/>
    <p:sldId id="306" r:id="rId10"/>
    <p:sldId id="311" r:id="rId11"/>
    <p:sldId id="310" r:id="rId12"/>
    <p:sldId id="307" r:id="rId13"/>
    <p:sldId id="312" r:id="rId14"/>
    <p:sldId id="308" r:id="rId15"/>
    <p:sldId id="314" r:id="rId16"/>
    <p:sldId id="313" r:id="rId17"/>
    <p:sldId id="261" r:id="rId18"/>
    <p:sldId id="262" r:id="rId19"/>
    <p:sldId id="263" r:id="rId20"/>
    <p:sldId id="264" r:id="rId21"/>
    <p:sldId id="317" r:id="rId22"/>
    <p:sldId id="318" r:id="rId23"/>
    <p:sldId id="319" r:id="rId24"/>
    <p:sldId id="320" r:id="rId25"/>
    <p:sldId id="321" r:id="rId26"/>
    <p:sldId id="322" r:id="rId27"/>
    <p:sldId id="323" r:id="rId28"/>
    <p:sldId id="265" r:id="rId29"/>
    <p:sldId id="266" r:id="rId30"/>
    <p:sldId id="267" r:id="rId31"/>
    <p:sldId id="324" r:id="rId32"/>
    <p:sldId id="325" r:id="rId33"/>
    <p:sldId id="268" r:id="rId34"/>
    <p:sldId id="326" r:id="rId35"/>
    <p:sldId id="269" r:id="rId36"/>
    <p:sldId id="270" r:id="rId37"/>
    <p:sldId id="271" r:id="rId38"/>
    <p:sldId id="272" r:id="rId39"/>
    <p:sldId id="273" r:id="rId40"/>
    <p:sldId id="274" r:id="rId41"/>
    <p:sldId id="275" r:id="rId42"/>
    <p:sldId id="276" r:id="rId43"/>
    <p:sldId id="315" r:id="rId44"/>
    <p:sldId id="316" r:id="rId45"/>
    <p:sldId id="327" r:id="rId46"/>
    <p:sldId id="328" r:id="rId47"/>
    <p:sldId id="329" r:id="rId48"/>
    <p:sldId id="330" r:id="rId49"/>
    <p:sldId id="331" r:id="rId50"/>
    <p:sldId id="332" r:id="rId51"/>
    <p:sldId id="285" r:id="rId52"/>
    <p:sldId id="333" r:id="rId53"/>
    <p:sldId id="286" r:id="rId54"/>
    <p:sldId id="287" r:id="rId55"/>
    <p:sldId id="334" r:id="rId56"/>
    <p:sldId id="335" r:id="rId57"/>
    <p:sldId id="336" r:id="rId58"/>
    <p:sldId id="288" r:id="rId59"/>
    <p:sldId id="337" r:id="rId60"/>
    <p:sldId id="338" r:id="rId61"/>
    <p:sldId id="291" r:id="rId62"/>
    <p:sldId id="339" r:id="rId63"/>
    <p:sldId id="340" r:id="rId6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41" d="100"/>
          <a:sy n="41" d="100"/>
        </p:scale>
        <p:origin x="1251" y="56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5132" y="3887812"/>
            <a:ext cx="9146751" cy="607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74319" y="2166365"/>
            <a:ext cx="8603674" cy="1739347"/>
          </a:xfrm>
        </p:spPr>
        <p:txBody>
          <a:bodyPr tIns="45720" bIns="45720" anchor="ctr">
            <a:normAutofit/>
          </a:bodyPr>
          <a:lstStyle>
            <a:lvl1pPr algn="ctr">
              <a:lnSpc>
                <a:spcPct val="80000"/>
              </a:lnSpc>
              <a:defRPr sz="6000" spc="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304800" y="3844269"/>
            <a:ext cx="8534400" cy="667512"/>
          </a:xfrm>
        </p:spPr>
        <p:txBody>
          <a:bodyPr anchor="ctr">
            <a:normAutofit/>
          </a:bodyPr>
          <a:lstStyle>
            <a:lvl1pPr marL="0" indent="0" algn="ctr">
              <a:buNone/>
              <a:defRPr sz="2000">
                <a:solidFill>
                  <a:srgbClr val="FFFFFF"/>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7/18/2025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25277841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7/18/2025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0516194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764484" y="0"/>
            <a:ext cx="20574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870468" y="609600"/>
            <a:ext cx="1801785" cy="5638800"/>
          </a:xfrm>
        </p:spPr>
        <p:txBody>
          <a:bodyPr vert="eaVert"/>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609600"/>
            <a:ext cx="5979968"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422855"/>
            <a:ext cx="2057397" cy="365125"/>
          </a:xfrm>
        </p:spPr>
        <p:txBody>
          <a:bodyPr/>
          <a:lstStyle/>
          <a:p>
            <a:fld id="{5BCAD085-E8A6-8845-BD4E-CB4CCA059FC4}" type="datetimeFigureOut">
              <a:rPr lang="en-US" smtClean="0"/>
              <a:t>7/18/2025</a:t>
            </a:fld>
            <a:endParaRPr lang="en-US"/>
          </a:p>
        </p:txBody>
      </p:sp>
      <p:sp>
        <p:nvSpPr>
          <p:cNvPr id="5" name="Footer Placeholder 4"/>
          <p:cNvSpPr>
            <a:spLocks noGrp="1"/>
          </p:cNvSpPr>
          <p:nvPr>
            <p:ph type="ftr" sz="quarter" idx="11"/>
          </p:nvPr>
        </p:nvSpPr>
        <p:spPr>
          <a:xfrm>
            <a:off x="2832102" y="6422855"/>
            <a:ext cx="3209752" cy="365125"/>
          </a:xfrm>
        </p:spPr>
        <p:txBody>
          <a:bodyPr/>
          <a:lstStyle/>
          <a:p>
            <a:endParaRPr lang="en-US"/>
          </a:p>
        </p:txBody>
      </p:sp>
      <p:sp>
        <p:nvSpPr>
          <p:cNvPr id="6" name="Slide Number Placeholder 5"/>
          <p:cNvSpPr>
            <a:spLocks noGrp="1"/>
          </p:cNvSpPr>
          <p:nvPr>
            <p:ph type="sldNum" sz="quarter" idx="12"/>
          </p:nvPr>
        </p:nvSpPr>
        <p:spPr>
          <a:xfrm>
            <a:off x="6054787" y="6422855"/>
            <a:ext cx="659819"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930600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7/18/2025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032651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5132" y="3887812"/>
            <a:ext cx="9146751" cy="607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4893" y="2208879"/>
            <a:ext cx="7886700" cy="1676400"/>
          </a:xfrm>
        </p:spPr>
        <p:txBody>
          <a:bodyPr anchor="ctr">
            <a:noAutofit/>
          </a:bodyPr>
          <a:lstStyle>
            <a:lvl1pPr algn="ctr">
              <a:lnSpc>
                <a:spcPct val="80000"/>
              </a:lnSpc>
              <a:defRPr sz="6000" b="0" spc="0" baseline="0">
                <a:solidFill>
                  <a:srgbClr val="FFFF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4893" y="3851528"/>
            <a:ext cx="7886700" cy="669673"/>
          </a:xfrm>
        </p:spPr>
        <p:txBody>
          <a:bodyPr anchor="ctr">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5BCAD085-E8A6-8845-BD4E-CB4CCA059FC4}" type="datetimeFigureOut">
              <a:rPr lang="en-US" smtClean="0"/>
              <a:t>7/18/2025</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01034714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797"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00600"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7/18/2025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595940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85800"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2656566"/>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00428"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00428" y="2656564"/>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7/18/2025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79640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7/18/2025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952644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41676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685800" y="2148840"/>
            <a:ext cx="4572000" cy="38404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892568" y="2147487"/>
            <a:ext cx="2560320" cy="3432319"/>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5893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685800" y="2211494"/>
            <a:ext cx="4754880" cy="384048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885351" y="2150621"/>
            <a:ext cx="2560320" cy="3429000"/>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038829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362" y="176109"/>
            <a:ext cx="9141714" cy="16459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685019" y="284176"/>
            <a:ext cx="7772400"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019" y="2011680"/>
            <a:ext cx="777240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557" y="6422855"/>
            <a:ext cx="2595043" cy="365125"/>
          </a:xfrm>
          <a:prstGeom prst="rect">
            <a:avLst/>
          </a:prstGeom>
        </p:spPr>
        <p:txBody>
          <a:bodyPr vert="horz" lIns="91440" tIns="45720" rIns="45720" bIns="45720" rtlCol="0" anchor="ctr"/>
          <a:lstStyle>
            <a:lvl1pPr algn="l">
              <a:defRPr sz="1050">
                <a:solidFill>
                  <a:schemeClr val="tx1"/>
                </a:solidFill>
              </a:defRPr>
            </a:lvl1pPr>
          </a:lstStyle>
          <a:p>
            <a:fld id="{5BCAD085-E8A6-8845-BD4E-CB4CCA059FC4}" type="datetimeFigureOut">
              <a:rPr lang="en-US" smtClean="0"/>
              <a:t>7/18/2025</a:t>
            </a:fld>
            <a:endParaRPr lang="en-US"/>
          </a:p>
        </p:txBody>
      </p:sp>
      <p:sp>
        <p:nvSpPr>
          <p:cNvPr id="5" name="Footer Placeholder 4"/>
          <p:cNvSpPr>
            <a:spLocks noGrp="1"/>
          </p:cNvSpPr>
          <p:nvPr>
            <p:ph type="ftr" sz="quarter" idx="3"/>
          </p:nvPr>
        </p:nvSpPr>
        <p:spPr>
          <a:xfrm>
            <a:off x="4191000" y="6422855"/>
            <a:ext cx="4060627" cy="365125"/>
          </a:xfrm>
          <a:prstGeom prst="rect">
            <a:avLst/>
          </a:prstGeom>
        </p:spPr>
        <p:txBody>
          <a:bodyPr vert="horz" lIns="91440" tIns="45720" rIns="91440" bIns="45720" rtlCol="0" anchor="ctr"/>
          <a:lstStyle>
            <a:lvl1pPr algn="r">
              <a:defRPr sz="1050">
                <a:solidFill>
                  <a:schemeClr val="tx1"/>
                </a:solidFill>
              </a:defRPr>
            </a:lvl1pPr>
          </a:lstStyle>
          <a:p>
            <a:endParaRPr lang="en-US"/>
          </a:p>
        </p:txBody>
      </p:sp>
      <p:sp>
        <p:nvSpPr>
          <p:cNvPr id="6" name="Slide Number Placeholder 5"/>
          <p:cNvSpPr>
            <a:spLocks noGrp="1"/>
          </p:cNvSpPr>
          <p:nvPr>
            <p:ph type="sldNum" sz="quarter" idx="4"/>
          </p:nvPr>
        </p:nvSpPr>
        <p:spPr>
          <a:xfrm>
            <a:off x="8265139" y="6422855"/>
            <a:ext cx="709698" cy="365125"/>
          </a:xfrm>
          <a:prstGeom prst="rect">
            <a:avLst/>
          </a:prstGeom>
        </p:spPr>
        <p:txBody>
          <a:bodyPr vert="horz" lIns="45720" tIns="45720" rIns="91440" bIns="45720" rtlCol="0" anchor="ctr"/>
          <a:lstStyle>
            <a:lvl1pPr algn="l">
              <a:defRPr sz="1200" b="0">
                <a:solidFill>
                  <a:schemeClr val="tx1"/>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931196493"/>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85000"/>
        </a:lnSpc>
        <a:spcBef>
          <a:spcPct val="0"/>
        </a:spcBef>
        <a:buNone/>
        <a:defRPr sz="4000" kern="1200" cap="all"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9F6F1-B506-9B3F-64B6-52F1D8120190}"/>
              </a:ext>
            </a:extLst>
          </p:cNvPr>
          <p:cNvSpPr>
            <a:spLocks noGrp="1"/>
          </p:cNvSpPr>
          <p:nvPr>
            <p:ph type="ctrTitle"/>
          </p:nvPr>
        </p:nvSpPr>
        <p:spPr/>
        <p:txBody>
          <a:bodyPr>
            <a:normAutofit fontScale="90000"/>
          </a:bodyPr>
          <a:lstStyle/>
          <a:p>
            <a:r>
              <a:rPr lang="en-US" dirty="0"/>
              <a:t>OLD TESTAMENT HISTORY:  </a:t>
            </a:r>
            <a:r>
              <a:rPr lang="en-US" sz="8000" b="1" dirty="0"/>
              <a:t>The Fall of Man</a:t>
            </a:r>
            <a:endParaRPr lang="en-US" b="1" dirty="0"/>
          </a:p>
        </p:txBody>
      </p:sp>
      <p:sp>
        <p:nvSpPr>
          <p:cNvPr id="3" name="Subtitle 2">
            <a:extLst>
              <a:ext uri="{FF2B5EF4-FFF2-40B4-BE49-F238E27FC236}">
                <a16:creationId xmlns:a16="http://schemas.microsoft.com/office/drawing/2014/main" id="{810E652B-DD62-54FA-DE12-3D56F30A16BB}"/>
              </a:ext>
            </a:extLst>
          </p:cNvPr>
          <p:cNvSpPr>
            <a:spLocks noGrp="1"/>
          </p:cNvSpPr>
          <p:nvPr>
            <p:ph type="subTitle" idx="1"/>
          </p:nvPr>
        </p:nvSpPr>
        <p:spPr/>
        <p:txBody>
          <a:bodyPr>
            <a:normAutofit fontScale="92500" lnSpcReduction="10000"/>
          </a:bodyPr>
          <a:lstStyle/>
          <a:p>
            <a:r>
              <a:rPr lang="en-US" sz="3600" dirty="0"/>
              <a:t>Lesson </a:t>
            </a:r>
            <a:r>
              <a:rPr lang="en-US" sz="4800" b="1" dirty="0">
                <a:solidFill>
                  <a:schemeClr val="tx1"/>
                </a:solidFill>
              </a:rPr>
              <a:t>3</a:t>
            </a:r>
            <a:r>
              <a:rPr lang="en-US" sz="3600" dirty="0"/>
              <a:t>, 1</a:t>
            </a:r>
            <a:r>
              <a:rPr lang="en-US" sz="3600" baseline="30000" dirty="0"/>
              <a:t>st</a:t>
            </a:r>
            <a:r>
              <a:rPr lang="en-US" sz="3600" dirty="0"/>
              <a:t> Quarter, 1888</a:t>
            </a:r>
          </a:p>
        </p:txBody>
      </p:sp>
    </p:spTree>
    <p:extLst>
      <p:ext uri="{BB962C8B-B14F-4D97-AF65-F5344CB8AC3E}">
        <p14:creationId xmlns:p14="http://schemas.microsoft.com/office/powerpoint/2010/main" val="21934633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73F37-F03D-A8BE-6F05-B28DE0056F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84B851-053D-1822-BA98-05D1305134EB}"/>
              </a:ext>
            </a:extLst>
          </p:cNvPr>
          <p:cNvSpPr>
            <a:spLocks noGrp="1"/>
          </p:cNvSpPr>
          <p:nvPr>
            <p:ph type="title"/>
          </p:nvPr>
        </p:nvSpPr>
        <p:spPr/>
        <p:txBody>
          <a:bodyPr>
            <a:normAutofit/>
          </a:bodyPr>
          <a:lstStyle/>
          <a:p>
            <a:r>
              <a:rPr lang="en-US" sz="3900" dirty="0"/>
              <a:t>Patriarchs and prophets, p. 58</a:t>
            </a:r>
          </a:p>
        </p:txBody>
      </p:sp>
      <p:sp>
        <p:nvSpPr>
          <p:cNvPr id="3" name="Content Placeholder 2">
            <a:extLst>
              <a:ext uri="{FF2B5EF4-FFF2-40B4-BE49-F238E27FC236}">
                <a16:creationId xmlns:a16="http://schemas.microsoft.com/office/drawing/2014/main" id="{B6FB00E7-E15F-2392-5282-8858B524D45D}"/>
              </a:ext>
            </a:extLst>
          </p:cNvPr>
          <p:cNvSpPr>
            <a:spLocks noGrp="1"/>
          </p:cNvSpPr>
          <p:nvPr>
            <p:ph idx="1"/>
          </p:nvPr>
        </p:nvSpPr>
        <p:spPr>
          <a:xfrm>
            <a:off x="4675946" y="2011680"/>
            <a:ext cx="3798277" cy="4562144"/>
          </a:xfrm>
          <a:solidFill>
            <a:schemeClr val="bg1">
              <a:lumMod val="95000"/>
              <a:lumOff val="5000"/>
            </a:schemeClr>
          </a:solidFill>
        </p:spPr>
        <p:txBody>
          <a:bodyPr>
            <a:noAutofit/>
          </a:bodyPr>
          <a:lstStyle/>
          <a:p>
            <a:pPr marL="0" indent="0">
              <a:buNone/>
            </a:pPr>
            <a:r>
              <a:rPr lang="en-US" sz="3600" dirty="0"/>
              <a:t>“Eve had been the first in transgression; and she had fallen into temptation by separating from her companion, contrary to the divine direction.”</a:t>
            </a:r>
          </a:p>
        </p:txBody>
      </p:sp>
      <p:pic>
        <p:nvPicPr>
          <p:cNvPr id="9218" name="Picture 2" descr="Eve | Bible Wiki | Fandom">
            <a:extLst>
              <a:ext uri="{FF2B5EF4-FFF2-40B4-BE49-F238E27FC236}">
                <a16:creationId xmlns:a16="http://schemas.microsoft.com/office/drawing/2014/main" id="{A1FD9CAE-3F85-B1F3-87D7-E39022CF95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019" y="2063735"/>
            <a:ext cx="3475160" cy="44580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1860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ECF35-87AF-BAFF-4A5F-3BD3E35F97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5E9E31-42DD-9DE1-C306-A7166A54DA7D}"/>
              </a:ext>
            </a:extLst>
          </p:cNvPr>
          <p:cNvSpPr>
            <a:spLocks noGrp="1"/>
          </p:cNvSpPr>
          <p:nvPr>
            <p:ph type="title"/>
          </p:nvPr>
        </p:nvSpPr>
        <p:spPr/>
        <p:txBody>
          <a:bodyPr>
            <a:normAutofit/>
          </a:bodyPr>
          <a:lstStyle/>
          <a:p>
            <a:r>
              <a:rPr lang="en-US" sz="3900" dirty="0"/>
              <a:t>Patriarchs and prophets, p. 58</a:t>
            </a:r>
          </a:p>
        </p:txBody>
      </p:sp>
      <p:sp>
        <p:nvSpPr>
          <p:cNvPr id="3" name="Content Placeholder 2">
            <a:extLst>
              <a:ext uri="{FF2B5EF4-FFF2-40B4-BE49-F238E27FC236}">
                <a16:creationId xmlns:a16="http://schemas.microsoft.com/office/drawing/2014/main" id="{F49AF461-85EA-915F-17D2-240C97BBBBEF}"/>
              </a:ext>
            </a:extLst>
          </p:cNvPr>
          <p:cNvSpPr>
            <a:spLocks noGrp="1"/>
          </p:cNvSpPr>
          <p:nvPr>
            <p:ph idx="1"/>
          </p:nvPr>
        </p:nvSpPr>
        <p:spPr>
          <a:xfrm>
            <a:off x="5102942" y="2291899"/>
            <a:ext cx="3222523" cy="3902423"/>
          </a:xfrm>
          <a:solidFill>
            <a:schemeClr val="bg1">
              <a:lumMod val="95000"/>
              <a:lumOff val="5000"/>
            </a:schemeClr>
          </a:solidFill>
        </p:spPr>
        <p:txBody>
          <a:bodyPr>
            <a:noAutofit/>
          </a:bodyPr>
          <a:lstStyle/>
          <a:p>
            <a:pPr marL="0" indent="0">
              <a:buNone/>
            </a:pPr>
            <a:r>
              <a:rPr lang="en-US" sz="3600" dirty="0"/>
              <a:t>“It was by her solicitation that Adam sinned, and she was now placed in subjection to her husband. ”</a:t>
            </a:r>
          </a:p>
        </p:txBody>
      </p:sp>
      <p:pic>
        <p:nvPicPr>
          <p:cNvPr id="10242" name="Picture 2" descr="Adam and Eve Listened to Satan (Genesis 3:6, 23)">
            <a:extLst>
              <a:ext uri="{FF2B5EF4-FFF2-40B4-BE49-F238E27FC236}">
                <a16:creationId xmlns:a16="http://schemas.microsoft.com/office/drawing/2014/main" id="{9C5EB8B4-A9C6-37AA-8B73-0BC225BE61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3508" y="2198808"/>
            <a:ext cx="3902423" cy="3902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20540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F9451-7216-5B91-672C-A0486CD140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B9F44C-33F1-F8D0-9BB6-BDAB24A84213}"/>
              </a:ext>
            </a:extLst>
          </p:cNvPr>
          <p:cNvSpPr>
            <a:spLocks noGrp="1"/>
          </p:cNvSpPr>
          <p:nvPr>
            <p:ph type="title"/>
          </p:nvPr>
        </p:nvSpPr>
        <p:spPr/>
        <p:txBody>
          <a:bodyPr>
            <a:normAutofit/>
          </a:bodyPr>
          <a:lstStyle/>
          <a:p>
            <a:r>
              <a:rPr lang="en-US" sz="3900" dirty="0"/>
              <a:t>Patriarchs and prophets, p. 59</a:t>
            </a:r>
          </a:p>
        </p:txBody>
      </p:sp>
      <p:sp>
        <p:nvSpPr>
          <p:cNvPr id="3" name="Content Placeholder 2">
            <a:extLst>
              <a:ext uri="{FF2B5EF4-FFF2-40B4-BE49-F238E27FC236}">
                <a16:creationId xmlns:a16="http://schemas.microsoft.com/office/drawing/2014/main" id="{A42553DD-A728-83AB-BE33-6A87CBBDFB75}"/>
              </a:ext>
            </a:extLst>
          </p:cNvPr>
          <p:cNvSpPr>
            <a:spLocks noGrp="1"/>
          </p:cNvSpPr>
          <p:nvPr>
            <p:ph idx="1"/>
          </p:nvPr>
        </p:nvSpPr>
        <p:spPr>
          <a:xfrm>
            <a:off x="4446639" y="2057399"/>
            <a:ext cx="4010780" cy="4085304"/>
          </a:xfrm>
          <a:solidFill>
            <a:schemeClr val="bg1">
              <a:lumMod val="95000"/>
              <a:lumOff val="5000"/>
            </a:schemeClr>
          </a:solidFill>
        </p:spPr>
        <p:txBody>
          <a:bodyPr>
            <a:noAutofit/>
          </a:bodyPr>
          <a:lstStyle/>
          <a:p>
            <a:pPr marL="0" indent="0">
              <a:buNone/>
            </a:pPr>
            <a:r>
              <a:rPr lang="en-US" sz="3600" dirty="0"/>
              <a:t>“Eve had been perfectly happy by her husband's side in her Eden home; but, like restless modern Eves, she was flattered with the hope…”</a:t>
            </a:r>
          </a:p>
        </p:txBody>
      </p:sp>
      <p:pic>
        <p:nvPicPr>
          <p:cNvPr id="11266" name="Picture 2">
            <a:extLst>
              <a:ext uri="{FF2B5EF4-FFF2-40B4-BE49-F238E27FC236}">
                <a16:creationId xmlns:a16="http://schemas.microsoft.com/office/drawing/2014/main" id="{D426BB68-EC97-F24C-A2D5-A92B71A3343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217" r="32744"/>
          <a:stretch>
            <a:fillRect/>
          </a:stretch>
        </p:blipFill>
        <p:spPr bwMode="auto">
          <a:xfrm>
            <a:off x="685019" y="2057400"/>
            <a:ext cx="3761620" cy="4085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02486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2C152-DC75-3612-BEA2-8485BB5951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CCB063-CFC3-991F-A583-C9C7FE2534B2}"/>
              </a:ext>
            </a:extLst>
          </p:cNvPr>
          <p:cNvSpPr>
            <a:spLocks noGrp="1"/>
          </p:cNvSpPr>
          <p:nvPr>
            <p:ph type="title"/>
          </p:nvPr>
        </p:nvSpPr>
        <p:spPr/>
        <p:txBody>
          <a:bodyPr>
            <a:normAutofit/>
          </a:bodyPr>
          <a:lstStyle/>
          <a:p>
            <a:r>
              <a:rPr lang="en-US" sz="3900" dirty="0"/>
              <a:t>Patriarchs and prophets, p. 59</a:t>
            </a:r>
          </a:p>
        </p:txBody>
      </p:sp>
      <p:sp>
        <p:nvSpPr>
          <p:cNvPr id="3" name="Content Placeholder 2">
            <a:extLst>
              <a:ext uri="{FF2B5EF4-FFF2-40B4-BE49-F238E27FC236}">
                <a16:creationId xmlns:a16="http://schemas.microsoft.com/office/drawing/2014/main" id="{58736496-CA57-D5AC-9CF5-F8933326AF9D}"/>
              </a:ext>
            </a:extLst>
          </p:cNvPr>
          <p:cNvSpPr>
            <a:spLocks noGrp="1"/>
          </p:cNvSpPr>
          <p:nvPr>
            <p:ph idx="1"/>
          </p:nvPr>
        </p:nvSpPr>
        <p:spPr>
          <a:xfrm>
            <a:off x="4638367" y="2057399"/>
            <a:ext cx="3923072" cy="4085304"/>
          </a:xfrm>
          <a:solidFill>
            <a:schemeClr val="bg1">
              <a:lumMod val="95000"/>
              <a:lumOff val="5000"/>
            </a:schemeClr>
          </a:solidFill>
        </p:spPr>
        <p:txBody>
          <a:bodyPr>
            <a:noAutofit/>
          </a:bodyPr>
          <a:lstStyle/>
          <a:p>
            <a:pPr marL="0" indent="0">
              <a:buNone/>
            </a:pPr>
            <a:r>
              <a:rPr lang="en-US" sz="3600" dirty="0"/>
              <a:t>“…of entering a higher sphere than that which God had assigned her. In attempting to rise above her original position, she fell far below it.”</a:t>
            </a:r>
          </a:p>
        </p:txBody>
      </p:sp>
      <p:pic>
        <p:nvPicPr>
          <p:cNvPr id="12290" name="Picture 2" descr="Eve Being Tempted in the Garden-2 Pack - Paul Chung Design">
            <a:extLst>
              <a:ext uri="{FF2B5EF4-FFF2-40B4-BE49-F238E27FC236}">
                <a16:creationId xmlns:a16="http://schemas.microsoft.com/office/drawing/2014/main" id="{0BCB3A18-C1FE-64E8-5F69-B8430D51B1E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817" r="6529"/>
          <a:stretch>
            <a:fillRect/>
          </a:stretch>
        </p:blipFill>
        <p:spPr bwMode="auto">
          <a:xfrm>
            <a:off x="582561" y="2057399"/>
            <a:ext cx="3399694" cy="4085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48385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51768-4E77-6434-FADA-50EB8A1319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084938-4377-7173-7494-9D15F304335D}"/>
              </a:ext>
            </a:extLst>
          </p:cNvPr>
          <p:cNvSpPr>
            <a:spLocks noGrp="1"/>
          </p:cNvSpPr>
          <p:nvPr>
            <p:ph type="title"/>
          </p:nvPr>
        </p:nvSpPr>
        <p:spPr/>
        <p:txBody>
          <a:bodyPr>
            <a:normAutofit/>
          </a:bodyPr>
          <a:lstStyle/>
          <a:p>
            <a:r>
              <a:rPr lang="en-US" sz="3900" dirty="0"/>
              <a:t>Patriarchs and prophets, p. 59</a:t>
            </a:r>
          </a:p>
        </p:txBody>
      </p:sp>
      <p:sp>
        <p:nvSpPr>
          <p:cNvPr id="3" name="Content Placeholder 2">
            <a:extLst>
              <a:ext uri="{FF2B5EF4-FFF2-40B4-BE49-F238E27FC236}">
                <a16:creationId xmlns:a16="http://schemas.microsoft.com/office/drawing/2014/main" id="{D2F6EF77-6154-A77E-E29E-2CA22712C5FB}"/>
              </a:ext>
            </a:extLst>
          </p:cNvPr>
          <p:cNvSpPr>
            <a:spLocks noGrp="1"/>
          </p:cNvSpPr>
          <p:nvPr>
            <p:ph idx="1"/>
          </p:nvPr>
        </p:nvSpPr>
        <p:spPr>
          <a:xfrm>
            <a:off x="5043949" y="2011680"/>
            <a:ext cx="3473246" cy="4123649"/>
          </a:xfrm>
          <a:solidFill>
            <a:schemeClr val="bg1">
              <a:lumMod val="95000"/>
              <a:lumOff val="5000"/>
            </a:schemeClr>
          </a:solidFill>
        </p:spPr>
        <p:txBody>
          <a:bodyPr>
            <a:noAutofit/>
          </a:bodyPr>
          <a:lstStyle/>
          <a:p>
            <a:pPr marL="0" indent="0">
              <a:buNone/>
            </a:pPr>
            <a:r>
              <a:rPr lang="en-US" sz="3600" dirty="0"/>
              <a:t>“A similar result will be reached by all who are unwilling to take up cheerfully their life duties in accordance with God's plan.”</a:t>
            </a:r>
            <a:endParaRPr lang="en-US" sz="4800" dirty="0"/>
          </a:p>
        </p:txBody>
      </p:sp>
      <p:pic>
        <p:nvPicPr>
          <p:cNvPr id="13314" name="Picture 2" descr="Genesis 3 | Bible Teaching Notes">
            <a:extLst>
              <a:ext uri="{FF2B5EF4-FFF2-40B4-BE49-F238E27FC236}">
                <a16:creationId xmlns:a16="http://schemas.microsoft.com/office/drawing/2014/main" id="{AB432B78-9420-0030-66E3-A1AB1CBD05A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186" r="22833"/>
          <a:stretch>
            <a:fillRect/>
          </a:stretch>
        </p:blipFill>
        <p:spPr bwMode="auto">
          <a:xfrm>
            <a:off x="626805" y="2011680"/>
            <a:ext cx="4084233" cy="41236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4196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8066D5-F9A1-6F3C-8511-EEFCC85F2C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0809A0-A118-0069-EBC8-553F3F3ACA7F}"/>
              </a:ext>
            </a:extLst>
          </p:cNvPr>
          <p:cNvSpPr>
            <a:spLocks noGrp="1"/>
          </p:cNvSpPr>
          <p:nvPr>
            <p:ph type="title"/>
          </p:nvPr>
        </p:nvSpPr>
        <p:spPr/>
        <p:txBody>
          <a:bodyPr>
            <a:normAutofit/>
          </a:bodyPr>
          <a:lstStyle/>
          <a:p>
            <a:r>
              <a:rPr lang="en-US" sz="3900" dirty="0"/>
              <a:t>Patriarchs and prophets, p. 59</a:t>
            </a:r>
          </a:p>
        </p:txBody>
      </p:sp>
      <p:sp>
        <p:nvSpPr>
          <p:cNvPr id="3" name="Content Placeholder 2">
            <a:extLst>
              <a:ext uri="{FF2B5EF4-FFF2-40B4-BE49-F238E27FC236}">
                <a16:creationId xmlns:a16="http://schemas.microsoft.com/office/drawing/2014/main" id="{0419A774-BECB-D9F8-FF48-05159A5253B1}"/>
              </a:ext>
            </a:extLst>
          </p:cNvPr>
          <p:cNvSpPr>
            <a:spLocks noGrp="1"/>
          </p:cNvSpPr>
          <p:nvPr>
            <p:ph idx="1"/>
          </p:nvPr>
        </p:nvSpPr>
        <p:spPr>
          <a:xfrm>
            <a:off x="5043948" y="2011680"/>
            <a:ext cx="3657599" cy="4271133"/>
          </a:xfrm>
          <a:solidFill>
            <a:schemeClr val="bg1">
              <a:lumMod val="95000"/>
              <a:lumOff val="5000"/>
            </a:schemeClr>
          </a:solidFill>
        </p:spPr>
        <p:txBody>
          <a:bodyPr>
            <a:noAutofit/>
          </a:bodyPr>
          <a:lstStyle/>
          <a:p>
            <a:pPr marL="0" indent="0">
              <a:buNone/>
            </a:pPr>
            <a:r>
              <a:rPr lang="en-US" sz="3600" dirty="0"/>
              <a:t>“In their efforts to reach positions for which He has not fitted them, many are leaving vacant the place where they might be a blessing.”</a:t>
            </a:r>
            <a:endParaRPr lang="en-US" sz="4800" dirty="0"/>
          </a:p>
        </p:txBody>
      </p:sp>
      <p:pic>
        <p:nvPicPr>
          <p:cNvPr id="14338" name="Picture 2" descr="Eve Smart, or Deceived? – Wheat &amp; Tares">
            <a:extLst>
              <a:ext uri="{FF2B5EF4-FFF2-40B4-BE49-F238E27FC236}">
                <a16:creationId xmlns:a16="http://schemas.microsoft.com/office/drawing/2014/main" id="{023EE30D-258E-935D-BB1F-79326DE53AC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029" r="30215"/>
          <a:stretch>
            <a:fillRect/>
          </a:stretch>
        </p:blipFill>
        <p:spPr bwMode="auto">
          <a:xfrm>
            <a:off x="1060156" y="2011680"/>
            <a:ext cx="3289105" cy="42711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21593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CA07F-05D0-12E7-3314-ACF3FA6B82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91D8F1-9782-6119-8842-A06EB45FAEB1}"/>
              </a:ext>
            </a:extLst>
          </p:cNvPr>
          <p:cNvSpPr>
            <a:spLocks noGrp="1"/>
          </p:cNvSpPr>
          <p:nvPr>
            <p:ph type="title"/>
          </p:nvPr>
        </p:nvSpPr>
        <p:spPr/>
        <p:txBody>
          <a:bodyPr>
            <a:normAutofit/>
          </a:bodyPr>
          <a:lstStyle/>
          <a:p>
            <a:r>
              <a:rPr lang="en-US" sz="3900" dirty="0"/>
              <a:t>Patriarchs and prophets, p. 59</a:t>
            </a:r>
          </a:p>
        </p:txBody>
      </p:sp>
      <p:sp>
        <p:nvSpPr>
          <p:cNvPr id="3" name="Content Placeholder 2">
            <a:extLst>
              <a:ext uri="{FF2B5EF4-FFF2-40B4-BE49-F238E27FC236}">
                <a16:creationId xmlns:a16="http://schemas.microsoft.com/office/drawing/2014/main" id="{3D335E86-11DB-0D5A-FB95-8A04AE7C1A5A}"/>
              </a:ext>
            </a:extLst>
          </p:cNvPr>
          <p:cNvSpPr>
            <a:spLocks noGrp="1"/>
          </p:cNvSpPr>
          <p:nvPr>
            <p:ph idx="1"/>
          </p:nvPr>
        </p:nvSpPr>
        <p:spPr>
          <a:xfrm>
            <a:off x="4178494" y="1958970"/>
            <a:ext cx="4342619" cy="4509868"/>
          </a:xfrm>
          <a:solidFill>
            <a:schemeClr val="bg1">
              <a:lumMod val="95000"/>
              <a:lumOff val="5000"/>
            </a:schemeClr>
          </a:solidFill>
        </p:spPr>
        <p:txBody>
          <a:bodyPr>
            <a:noAutofit/>
          </a:bodyPr>
          <a:lstStyle/>
          <a:p>
            <a:pPr marL="0" indent="0">
              <a:buNone/>
            </a:pPr>
            <a:r>
              <a:rPr lang="en-US" sz="3600" dirty="0"/>
              <a:t>“In their desire for a higher sphere, many have sacrificed true womanly dignity and nobility of character, and have left undone the very work that Heaven appointed them.”</a:t>
            </a:r>
            <a:endParaRPr lang="en-US" sz="4800" dirty="0"/>
          </a:p>
        </p:txBody>
      </p:sp>
      <p:pic>
        <p:nvPicPr>
          <p:cNvPr id="15362" name="Picture 2" descr="Monday: Deceived by the Serpent | Sabbath School Net">
            <a:extLst>
              <a:ext uri="{FF2B5EF4-FFF2-40B4-BE49-F238E27FC236}">
                <a16:creationId xmlns:a16="http://schemas.microsoft.com/office/drawing/2014/main" id="{07536E4D-B5CC-3803-6EA7-14128768B5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142" y="2024905"/>
            <a:ext cx="3113258" cy="43643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42696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6. Was Adam deceived as to the consequences of the act?</a:t>
            </a:r>
          </a:p>
        </p:txBody>
      </p:sp>
      <p:sp>
        <p:nvSpPr>
          <p:cNvPr id="3" name="Content Placeholder 2"/>
          <p:cNvSpPr>
            <a:spLocks noGrp="1"/>
          </p:cNvSpPr>
          <p:nvPr>
            <p:ph sz="half" idx="1"/>
          </p:nvPr>
        </p:nvSpPr>
        <p:spPr>
          <a:xfrm>
            <a:off x="339969" y="2090225"/>
            <a:ext cx="3657600" cy="4206240"/>
          </a:xfrm>
        </p:spPr>
        <p:txBody>
          <a:bodyPr>
            <a:normAutofit fontScale="92500"/>
          </a:bodyPr>
          <a:lstStyle/>
          <a:p>
            <a:r>
              <a:rPr sz="4400" dirty="0"/>
              <a:t>1 Timothy 2:14</a:t>
            </a:r>
          </a:p>
          <a:p>
            <a:r>
              <a:rPr sz="4400" dirty="0"/>
              <a:t>And Adam was not deceived, but the woman being deceived was in the transgression.</a:t>
            </a:r>
          </a:p>
        </p:txBody>
      </p:sp>
      <p:pic>
        <p:nvPicPr>
          <p:cNvPr id="16388" name="Picture 4" descr="Adam Eve With A Serpent Stock Photos ...">
            <a:extLst>
              <a:ext uri="{FF2B5EF4-FFF2-40B4-BE49-F238E27FC236}">
                <a16:creationId xmlns:a16="http://schemas.microsoft.com/office/drawing/2014/main" id="{B589FC4F-FA20-9924-3962-A5EBBAC7CDB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8097" r="15768"/>
          <a:stretch>
            <a:fillRect/>
          </a:stretch>
        </p:blipFill>
        <p:spPr bwMode="auto">
          <a:xfrm>
            <a:off x="4448905" y="2168770"/>
            <a:ext cx="4355126" cy="40491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7. How was Eve deceived?</a:t>
            </a:r>
          </a:p>
        </p:txBody>
      </p:sp>
      <p:sp>
        <p:nvSpPr>
          <p:cNvPr id="3" name="Content Placeholder 2"/>
          <p:cNvSpPr>
            <a:spLocks noGrp="1"/>
          </p:cNvSpPr>
          <p:nvPr>
            <p:ph sz="half" idx="1"/>
          </p:nvPr>
        </p:nvSpPr>
        <p:spPr>
          <a:xfrm>
            <a:off x="293076" y="2011680"/>
            <a:ext cx="4278923" cy="4389120"/>
          </a:xfrm>
        </p:spPr>
        <p:txBody>
          <a:bodyPr>
            <a:normAutofit fontScale="92500"/>
          </a:bodyPr>
          <a:lstStyle/>
          <a:p>
            <a:r>
              <a:rPr sz="3600" dirty="0"/>
              <a:t>2 Corinthians 11:3</a:t>
            </a:r>
          </a:p>
          <a:p>
            <a:r>
              <a:rPr sz="3600" dirty="0"/>
              <a:t>But I fear, lest by any means, as the serpent beguiled Eve through his subtilty, so your minds should be corrupted from the simplicity that is in Christ.</a:t>
            </a:r>
          </a:p>
        </p:txBody>
      </p:sp>
      <p:pic>
        <p:nvPicPr>
          <p:cNvPr id="17412" name="Picture 4" descr="Apple and serpent snakes coiled around red apples adam and eve theology  mythology philosophy expulsion the fall regret redemption human nature  christian doctrine | Premium AI-generated image">
            <a:extLst>
              <a:ext uri="{FF2B5EF4-FFF2-40B4-BE49-F238E27FC236}">
                <a16:creationId xmlns:a16="http://schemas.microsoft.com/office/drawing/2014/main" id="{7948BC9A-FFD7-5537-8602-8742A263967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4684" y="2011680"/>
            <a:ext cx="4206240" cy="42062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8. Who was the serpent?</a:t>
            </a:r>
          </a:p>
        </p:txBody>
      </p:sp>
      <p:sp>
        <p:nvSpPr>
          <p:cNvPr id="3" name="Content Placeholder 2"/>
          <p:cNvSpPr>
            <a:spLocks noGrp="1"/>
          </p:cNvSpPr>
          <p:nvPr>
            <p:ph sz="half" idx="1"/>
          </p:nvPr>
        </p:nvSpPr>
        <p:spPr>
          <a:xfrm>
            <a:off x="685797" y="2179358"/>
            <a:ext cx="3657600" cy="4206240"/>
          </a:xfrm>
        </p:spPr>
        <p:txBody>
          <a:bodyPr>
            <a:normAutofit lnSpcReduction="10000"/>
          </a:bodyPr>
          <a:lstStyle/>
          <a:p>
            <a:r>
              <a:rPr sz="3600" dirty="0"/>
              <a:t>Revelation 20:2</a:t>
            </a:r>
          </a:p>
          <a:p>
            <a:r>
              <a:rPr sz="3600" dirty="0"/>
              <a:t>And he laid hold on the dragon, that old serpent, which is the Devil, and Satan, and bound him a thousand years,</a:t>
            </a:r>
          </a:p>
        </p:txBody>
      </p:sp>
      <p:pic>
        <p:nvPicPr>
          <p:cNvPr id="18434" name="Picture 2" descr="Defeating the Serpent - A Short Manual ...">
            <a:extLst>
              <a:ext uri="{FF2B5EF4-FFF2-40B4-BE49-F238E27FC236}">
                <a16:creationId xmlns:a16="http://schemas.microsoft.com/office/drawing/2014/main" id="{9F30FF3C-64A5-8CF0-6C71-974C5086792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3380" r="32449"/>
          <a:stretch>
            <a:fillRect/>
          </a:stretch>
        </p:blipFill>
        <p:spPr bwMode="auto">
          <a:xfrm>
            <a:off x="4800605" y="2179358"/>
            <a:ext cx="3546226" cy="40799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1. In what condition was the whole creation when it came from the hand of God?</a:t>
            </a:r>
          </a:p>
        </p:txBody>
      </p:sp>
      <p:sp>
        <p:nvSpPr>
          <p:cNvPr id="3" name="Content Placeholder 2"/>
          <p:cNvSpPr>
            <a:spLocks noGrp="1"/>
          </p:cNvSpPr>
          <p:nvPr>
            <p:ph sz="half" idx="1"/>
          </p:nvPr>
        </p:nvSpPr>
        <p:spPr/>
        <p:txBody>
          <a:bodyPr>
            <a:normAutofit fontScale="92500" lnSpcReduction="10000"/>
          </a:bodyPr>
          <a:lstStyle/>
          <a:p>
            <a:r>
              <a:rPr sz="3600" dirty="0"/>
              <a:t>Genesis 1:31</a:t>
            </a:r>
          </a:p>
          <a:p>
            <a:r>
              <a:rPr sz="3600" dirty="0"/>
              <a:t>And God saw every thing that he had made, and, behold, it was very good. And the evening and the morning were the sixth day.</a:t>
            </a:r>
          </a:p>
        </p:txBody>
      </p:sp>
      <p:pic>
        <p:nvPicPr>
          <p:cNvPr id="1026" name="Picture 2" descr="Nature And Landscapes Stock Photos ...">
            <a:extLst>
              <a:ext uri="{FF2B5EF4-FFF2-40B4-BE49-F238E27FC236}">
                <a16:creationId xmlns:a16="http://schemas.microsoft.com/office/drawing/2014/main" id="{B828327D-D104-6194-E57B-EA8D0156964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2264" r="14113"/>
          <a:stretch>
            <a:fillRect/>
          </a:stretch>
        </p:blipFill>
        <p:spPr bwMode="auto">
          <a:xfrm>
            <a:off x="4963943" y="2073156"/>
            <a:ext cx="3493476" cy="40832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9. How did he begin his work?</a:t>
            </a:r>
          </a:p>
        </p:txBody>
      </p:sp>
      <p:sp>
        <p:nvSpPr>
          <p:cNvPr id="3" name="Content Placeholder 2"/>
          <p:cNvSpPr>
            <a:spLocks noGrp="1"/>
          </p:cNvSpPr>
          <p:nvPr>
            <p:ph sz="half" idx="1"/>
          </p:nvPr>
        </p:nvSpPr>
        <p:spPr>
          <a:xfrm>
            <a:off x="504092" y="2011680"/>
            <a:ext cx="3839305" cy="4412566"/>
          </a:xfrm>
        </p:spPr>
        <p:txBody>
          <a:bodyPr>
            <a:normAutofit fontScale="92500"/>
          </a:bodyPr>
          <a:lstStyle/>
          <a:p>
            <a:r>
              <a:rPr sz="3200" dirty="0"/>
              <a:t>Genesis 3:1</a:t>
            </a:r>
          </a:p>
          <a:p>
            <a:r>
              <a:rPr sz="3200" dirty="0"/>
              <a:t>Now the serpent was more </a:t>
            </a:r>
            <a:r>
              <a:rPr sz="3200" dirty="0" err="1"/>
              <a:t>subtil</a:t>
            </a:r>
            <a:r>
              <a:rPr sz="3200" dirty="0"/>
              <a:t> than any beast of the field which the Lord God had made. And he said unto the woman, Yea, hath God said, Ye shall not eat of every tree of the garden?</a:t>
            </a:r>
          </a:p>
        </p:txBody>
      </p:sp>
      <p:pic>
        <p:nvPicPr>
          <p:cNvPr id="19458" name="Picture 2" descr="THE SERPENT IN THE GARDEN - Creation ...">
            <a:extLst>
              <a:ext uri="{FF2B5EF4-FFF2-40B4-BE49-F238E27FC236}">
                <a16:creationId xmlns:a16="http://schemas.microsoft.com/office/drawing/2014/main" id="{D9DF30E3-BC1E-6EB4-1734-AC0751450CD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920029" y="2382713"/>
            <a:ext cx="3719879" cy="3670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CC86F-DE92-E3E8-9E58-358AE030AD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501B3D-CBC2-962E-B35F-BFB5AC33DEF9}"/>
              </a:ext>
            </a:extLst>
          </p:cNvPr>
          <p:cNvSpPr>
            <a:spLocks noGrp="1"/>
          </p:cNvSpPr>
          <p:nvPr>
            <p:ph type="title"/>
          </p:nvPr>
        </p:nvSpPr>
        <p:spPr/>
        <p:txBody>
          <a:bodyPr>
            <a:normAutofit/>
          </a:bodyPr>
          <a:lstStyle/>
          <a:p>
            <a:r>
              <a:rPr lang="en-US" sz="3900" dirty="0"/>
              <a:t>SDABC V1 on Genesis 3:1</a:t>
            </a:r>
          </a:p>
        </p:txBody>
      </p:sp>
      <p:sp>
        <p:nvSpPr>
          <p:cNvPr id="3" name="Content Placeholder 2">
            <a:extLst>
              <a:ext uri="{FF2B5EF4-FFF2-40B4-BE49-F238E27FC236}">
                <a16:creationId xmlns:a16="http://schemas.microsoft.com/office/drawing/2014/main" id="{0B5C2E0B-8337-6DFE-C02F-1C4FC5DE55B6}"/>
              </a:ext>
            </a:extLst>
          </p:cNvPr>
          <p:cNvSpPr>
            <a:spLocks noGrp="1"/>
          </p:cNvSpPr>
          <p:nvPr>
            <p:ph idx="1"/>
          </p:nvPr>
        </p:nvSpPr>
        <p:spPr>
          <a:xfrm>
            <a:off x="4572001" y="2271251"/>
            <a:ext cx="3885418" cy="4107425"/>
          </a:xfrm>
          <a:solidFill>
            <a:schemeClr val="tx2">
              <a:lumMod val="40000"/>
              <a:lumOff val="60000"/>
            </a:schemeClr>
          </a:solidFill>
        </p:spPr>
        <p:txBody>
          <a:bodyPr>
            <a:noAutofit/>
          </a:bodyPr>
          <a:lstStyle/>
          <a:p>
            <a:pPr marL="0" indent="0">
              <a:buNone/>
            </a:pPr>
            <a:r>
              <a:rPr lang="en-US" sz="3600" dirty="0">
                <a:solidFill>
                  <a:schemeClr val="bg1"/>
                </a:solidFill>
              </a:rPr>
              <a:t>The word “</a:t>
            </a:r>
            <a:r>
              <a:rPr lang="en-US" sz="3600" dirty="0" err="1">
                <a:solidFill>
                  <a:schemeClr val="bg1"/>
                </a:solidFill>
              </a:rPr>
              <a:t>subtil</a:t>
            </a:r>
            <a:r>
              <a:rPr lang="en-US" sz="3600" dirty="0">
                <a:solidFill>
                  <a:schemeClr val="bg1"/>
                </a:solidFill>
              </a:rPr>
              <a:t>,” </a:t>
            </a:r>
            <a:r>
              <a:rPr lang="en-US" sz="3600" i="1" dirty="0">
                <a:solidFill>
                  <a:schemeClr val="bg1"/>
                </a:solidFill>
              </a:rPr>
              <a:t>‘arum</a:t>
            </a:r>
            <a:r>
              <a:rPr lang="en-US" sz="3600" dirty="0">
                <a:solidFill>
                  <a:schemeClr val="bg1"/>
                </a:solidFill>
              </a:rPr>
              <a:t>, is used in the Bible a few times to indicate an unfavorable tendency of character (Job 5:12; 15:5), </a:t>
            </a:r>
            <a:endParaRPr lang="en-US" sz="4800" dirty="0">
              <a:solidFill>
                <a:schemeClr val="bg1"/>
              </a:solidFill>
            </a:endParaRPr>
          </a:p>
        </p:txBody>
      </p:sp>
      <p:pic>
        <p:nvPicPr>
          <p:cNvPr id="20482" name="Picture 2" descr="Yea, hath god said? - Bible Walking">
            <a:extLst>
              <a:ext uri="{FF2B5EF4-FFF2-40B4-BE49-F238E27FC236}">
                <a16:creationId xmlns:a16="http://schemas.microsoft.com/office/drawing/2014/main" id="{46246D3D-006A-5BFE-6E17-BF0998AB65D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919" r="21481"/>
          <a:stretch>
            <a:fillRect/>
          </a:stretch>
        </p:blipFill>
        <p:spPr bwMode="auto">
          <a:xfrm>
            <a:off x="685019" y="2290674"/>
            <a:ext cx="3610707" cy="4107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50847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E7A96-959E-6589-18D9-910823C9C7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40F152-2529-1A91-94DE-5488BADFB174}"/>
              </a:ext>
            </a:extLst>
          </p:cNvPr>
          <p:cNvSpPr>
            <a:spLocks noGrp="1"/>
          </p:cNvSpPr>
          <p:nvPr>
            <p:ph type="title"/>
          </p:nvPr>
        </p:nvSpPr>
        <p:spPr/>
        <p:txBody>
          <a:bodyPr>
            <a:normAutofit/>
          </a:bodyPr>
          <a:lstStyle/>
          <a:p>
            <a:r>
              <a:rPr lang="en-US" sz="3900" dirty="0"/>
              <a:t>SDABC V1 on Genesis 3:1</a:t>
            </a:r>
          </a:p>
        </p:txBody>
      </p:sp>
      <p:sp>
        <p:nvSpPr>
          <p:cNvPr id="3" name="Content Placeholder 2">
            <a:extLst>
              <a:ext uri="{FF2B5EF4-FFF2-40B4-BE49-F238E27FC236}">
                <a16:creationId xmlns:a16="http://schemas.microsoft.com/office/drawing/2014/main" id="{699E2F0D-EFE1-7F87-CE8D-BC8E342DD97D}"/>
              </a:ext>
            </a:extLst>
          </p:cNvPr>
          <p:cNvSpPr>
            <a:spLocks noGrp="1"/>
          </p:cNvSpPr>
          <p:nvPr>
            <p:ph idx="1"/>
          </p:nvPr>
        </p:nvSpPr>
        <p:spPr>
          <a:xfrm>
            <a:off x="4572000" y="1952687"/>
            <a:ext cx="4203289" cy="4562144"/>
          </a:xfrm>
          <a:solidFill>
            <a:schemeClr val="tx2">
              <a:lumMod val="40000"/>
              <a:lumOff val="60000"/>
            </a:schemeClr>
          </a:solidFill>
        </p:spPr>
        <p:txBody>
          <a:bodyPr>
            <a:noAutofit/>
          </a:bodyPr>
          <a:lstStyle/>
          <a:p>
            <a:pPr marL="0" indent="0">
              <a:buNone/>
            </a:pPr>
            <a:r>
              <a:rPr lang="en-US" sz="3600" dirty="0">
                <a:solidFill>
                  <a:schemeClr val="bg1"/>
                </a:solidFill>
              </a:rPr>
              <a:t>with the connotation of being “clever” or “cunning,” but usually in the favorable sense of being prudent (see Prov. 12:16, 23; 13:16; 14:8, 15, 18; 22:3; 27:12). </a:t>
            </a:r>
            <a:endParaRPr lang="en-US" sz="4800" dirty="0">
              <a:solidFill>
                <a:schemeClr val="bg1"/>
              </a:solidFill>
            </a:endParaRPr>
          </a:p>
        </p:txBody>
      </p:sp>
      <p:pic>
        <p:nvPicPr>
          <p:cNvPr id="21506" name="Picture 2" descr="How big is the brain? Who knows—even ...">
            <a:extLst>
              <a:ext uri="{FF2B5EF4-FFF2-40B4-BE49-F238E27FC236}">
                <a16:creationId xmlns:a16="http://schemas.microsoft.com/office/drawing/2014/main" id="{DB82A7D6-1463-B3BC-E0B4-CF766E55AAA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967" r="10051"/>
          <a:stretch>
            <a:fillRect/>
          </a:stretch>
        </p:blipFill>
        <p:spPr bwMode="auto">
          <a:xfrm>
            <a:off x="509388" y="1952687"/>
            <a:ext cx="3575538" cy="4562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8678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3B5BC-8C72-748F-90B4-5DC293DFBD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BF8713-C9DA-FB3C-87E4-35438E7F1B6E}"/>
              </a:ext>
            </a:extLst>
          </p:cNvPr>
          <p:cNvSpPr>
            <a:spLocks noGrp="1"/>
          </p:cNvSpPr>
          <p:nvPr>
            <p:ph type="title"/>
          </p:nvPr>
        </p:nvSpPr>
        <p:spPr/>
        <p:txBody>
          <a:bodyPr>
            <a:normAutofit/>
          </a:bodyPr>
          <a:lstStyle/>
          <a:p>
            <a:r>
              <a:rPr lang="en-US" sz="3900" dirty="0"/>
              <a:t>SDABC V1 on Genesis 3:1</a:t>
            </a:r>
          </a:p>
        </p:txBody>
      </p:sp>
      <p:sp>
        <p:nvSpPr>
          <p:cNvPr id="3" name="Content Placeholder 2">
            <a:extLst>
              <a:ext uri="{FF2B5EF4-FFF2-40B4-BE49-F238E27FC236}">
                <a16:creationId xmlns:a16="http://schemas.microsoft.com/office/drawing/2014/main" id="{FAE25DC7-B572-FF7B-8A37-595F9A474315}"/>
              </a:ext>
            </a:extLst>
          </p:cNvPr>
          <p:cNvSpPr>
            <a:spLocks noGrp="1"/>
          </p:cNvSpPr>
          <p:nvPr>
            <p:ph idx="1"/>
          </p:nvPr>
        </p:nvSpPr>
        <p:spPr>
          <a:xfrm>
            <a:off x="4572000" y="1952687"/>
            <a:ext cx="4203289" cy="4562144"/>
          </a:xfrm>
          <a:solidFill>
            <a:schemeClr val="tx2">
              <a:lumMod val="40000"/>
              <a:lumOff val="60000"/>
            </a:schemeClr>
          </a:solidFill>
        </p:spPr>
        <p:txBody>
          <a:bodyPr>
            <a:noAutofit/>
          </a:bodyPr>
          <a:lstStyle/>
          <a:p>
            <a:pPr marL="0" indent="0">
              <a:buNone/>
            </a:pPr>
            <a:r>
              <a:rPr lang="en-US" sz="3600" dirty="0">
                <a:solidFill>
                  <a:schemeClr val="bg1"/>
                </a:solidFill>
              </a:rPr>
              <a:t>The latter, favorable meaning would seem preferable here because the serpent was one of the created beings God had pronounced “good,” even “very good.”</a:t>
            </a:r>
            <a:endParaRPr lang="en-US" sz="4800" dirty="0">
              <a:solidFill>
                <a:schemeClr val="bg1"/>
              </a:solidFill>
            </a:endParaRPr>
          </a:p>
        </p:txBody>
      </p:sp>
      <p:pic>
        <p:nvPicPr>
          <p:cNvPr id="22530" name="Picture 2" descr="The Rainbow Serpent: Understanding Its ...">
            <a:extLst>
              <a:ext uri="{FF2B5EF4-FFF2-40B4-BE49-F238E27FC236}">
                <a16:creationId xmlns:a16="http://schemas.microsoft.com/office/drawing/2014/main" id="{ED3194BC-0A6B-4B0E-CFB3-24372A5F11B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563" r="14156"/>
          <a:stretch>
            <a:fillRect/>
          </a:stretch>
        </p:blipFill>
        <p:spPr bwMode="auto">
          <a:xfrm>
            <a:off x="368711" y="1923190"/>
            <a:ext cx="4027443" cy="4621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0565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A7A70-ED51-FBA7-CCB9-B5FCEAB606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CF17E9-D511-0BEE-78C8-0B712D8DC2B6}"/>
              </a:ext>
            </a:extLst>
          </p:cNvPr>
          <p:cNvSpPr>
            <a:spLocks noGrp="1"/>
          </p:cNvSpPr>
          <p:nvPr>
            <p:ph type="title"/>
          </p:nvPr>
        </p:nvSpPr>
        <p:spPr/>
        <p:txBody>
          <a:bodyPr>
            <a:normAutofit/>
          </a:bodyPr>
          <a:lstStyle/>
          <a:p>
            <a:r>
              <a:rPr lang="en-US" sz="3900" dirty="0"/>
              <a:t>SDABC V1 on Genesis 3:1</a:t>
            </a:r>
          </a:p>
        </p:txBody>
      </p:sp>
      <p:sp>
        <p:nvSpPr>
          <p:cNvPr id="3" name="Content Placeholder 2">
            <a:extLst>
              <a:ext uri="{FF2B5EF4-FFF2-40B4-BE49-F238E27FC236}">
                <a16:creationId xmlns:a16="http://schemas.microsoft.com/office/drawing/2014/main" id="{3145F273-18FC-16A9-CDC1-0263720B4AA2}"/>
              </a:ext>
            </a:extLst>
          </p:cNvPr>
          <p:cNvSpPr>
            <a:spLocks noGrp="1"/>
          </p:cNvSpPr>
          <p:nvPr>
            <p:ph idx="1"/>
          </p:nvPr>
        </p:nvSpPr>
        <p:spPr>
          <a:xfrm>
            <a:off x="4572000" y="2144416"/>
            <a:ext cx="3613355" cy="4219513"/>
          </a:xfrm>
          <a:solidFill>
            <a:schemeClr val="tx2">
              <a:lumMod val="40000"/>
              <a:lumOff val="60000"/>
            </a:schemeClr>
          </a:solidFill>
        </p:spPr>
        <p:txBody>
          <a:bodyPr>
            <a:noAutofit/>
          </a:bodyPr>
          <a:lstStyle/>
          <a:p>
            <a:pPr marL="0" indent="0">
              <a:buNone/>
            </a:pPr>
            <a:r>
              <a:rPr lang="en-US" sz="3600" dirty="0">
                <a:solidFill>
                  <a:schemeClr val="bg1"/>
                </a:solidFill>
              </a:rPr>
              <a:t>The evil character of serpents today is a result of the Fall and subsequent curse, and not a trait of that animal when it was created.</a:t>
            </a:r>
            <a:endParaRPr lang="en-US" sz="4800" dirty="0">
              <a:solidFill>
                <a:schemeClr val="bg1"/>
              </a:solidFill>
            </a:endParaRPr>
          </a:p>
        </p:txBody>
      </p:sp>
      <p:pic>
        <p:nvPicPr>
          <p:cNvPr id="23554" name="Picture 2" descr="Are all Snakes Evil? | AP English ...">
            <a:extLst>
              <a:ext uri="{FF2B5EF4-FFF2-40B4-BE49-F238E27FC236}">
                <a16:creationId xmlns:a16="http://schemas.microsoft.com/office/drawing/2014/main" id="{97D14AA0-7062-E5D1-B21C-D5655AED88A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9928"/>
          <a:stretch>
            <a:fillRect/>
          </a:stretch>
        </p:blipFill>
        <p:spPr bwMode="auto">
          <a:xfrm flipH="1">
            <a:off x="685019" y="2144415"/>
            <a:ext cx="3613355" cy="4219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2121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94B43-11EC-53A3-6FB5-4C681677BC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04EF16-8189-54D4-4087-EEFF2B833D25}"/>
              </a:ext>
            </a:extLst>
          </p:cNvPr>
          <p:cNvSpPr>
            <a:spLocks noGrp="1"/>
          </p:cNvSpPr>
          <p:nvPr>
            <p:ph type="title"/>
          </p:nvPr>
        </p:nvSpPr>
        <p:spPr/>
        <p:txBody>
          <a:bodyPr>
            <a:normAutofit/>
          </a:bodyPr>
          <a:lstStyle/>
          <a:p>
            <a:r>
              <a:rPr lang="en-US" sz="3900" dirty="0"/>
              <a:t>Patriarchs and prophets, p. 53</a:t>
            </a:r>
          </a:p>
        </p:txBody>
      </p:sp>
      <p:sp>
        <p:nvSpPr>
          <p:cNvPr id="3" name="Content Placeholder 2">
            <a:extLst>
              <a:ext uri="{FF2B5EF4-FFF2-40B4-BE49-F238E27FC236}">
                <a16:creationId xmlns:a16="http://schemas.microsoft.com/office/drawing/2014/main" id="{DC6FD7AE-5EAA-8DFF-451E-0FD2F7917F39}"/>
              </a:ext>
            </a:extLst>
          </p:cNvPr>
          <p:cNvSpPr>
            <a:spLocks noGrp="1"/>
          </p:cNvSpPr>
          <p:nvPr>
            <p:ph idx="1"/>
          </p:nvPr>
        </p:nvSpPr>
        <p:spPr>
          <a:xfrm>
            <a:off x="4741607" y="1952687"/>
            <a:ext cx="4129547" cy="4562144"/>
          </a:xfrm>
          <a:solidFill>
            <a:schemeClr val="bg1">
              <a:lumMod val="95000"/>
              <a:lumOff val="5000"/>
            </a:schemeClr>
          </a:solidFill>
        </p:spPr>
        <p:txBody>
          <a:bodyPr>
            <a:noAutofit/>
          </a:bodyPr>
          <a:lstStyle/>
          <a:p>
            <a:pPr marL="0" indent="0">
              <a:buNone/>
            </a:pPr>
            <a:r>
              <a:rPr lang="en-US" sz="3600" dirty="0"/>
              <a:t>In order to accomplish his work unperceived, Satan chose to employ as his medium the serpent—a disguise well adapted for his purpose of deception. </a:t>
            </a:r>
          </a:p>
        </p:txBody>
      </p:sp>
      <p:pic>
        <p:nvPicPr>
          <p:cNvPr id="24578" name="Picture 2" descr="golden dragon">
            <a:extLst>
              <a:ext uri="{FF2B5EF4-FFF2-40B4-BE49-F238E27FC236}">
                <a16:creationId xmlns:a16="http://schemas.microsoft.com/office/drawing/2014/main" id="{D0A23CC7-EB03-656D-2F3C-A982FD0194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696" r="6315"/>
          <a:stretch>
            <a:fillRect/>
          </a:stretch>
        </p:blipFill>
        <p:spPr bwMode="auto">
          <a:xfrm flipH="1">
            <a:off x="612058" y="2029820"/>
            <a:ext cx="3790336" cy="44078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15889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8D155-67CC-188B-4136-DB37D49E8D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4CB355-9C85-3E05-6B0F-615BC108AC81}"/>
              </a:ext>
            </a:extLst>
          </p:cNvPr>
          <p:cNvSpPr>
            <a:spLocks noGrp="1"/>
          </p:cNvSpPr>
          <p:nvPr>
            <p:ph type="title"/>
          </p:nvPr>
        </p:nvSpPr>
        <p:spPr/>
        <p:txBody>
          <a:bodyPr>
            <a:normAutofit/>
          </a:bodyPr>
          <a:lstStyle/>
          <a:p>
            <a:r>
              <a:rPr lang="en-US" sz="3900" dirty="0"/>
              <a:t>Patriarchs and prophets, p. 53</a:t>
            </a:r>
          </a:p>
        </p:txBody>
      </p:sp>
      <p:sp>
        <p:nvSpPr>
          <p:cNvPr id="3" name="Content Placeholder 2">
            <a:extLst>
              <a:ext uri="{FF2B5EF4-FFF2-40B4-BE49-F238E27FC236}">
                <a16:creationId xmlns:a16="http://schemas.microsoft.com/office/drawing/2014/main" id="{5CFAAF57-8005-D0CD-121C-A0F287F44076}"/>
              </a:ext>
            </a:extLst>
          </p:cNvPr>
          <p:cNvSpPr>
            <a:spLocks noGrp="1"/>
          </p:cNvSpPr>
          <p:nvPr>
            <p:ph idx="1"/>
          </p:nvPr>
        </p:nvSpPr>
        <p:spPr>
          <a:xfrm>
            <a:off x="4427145" y="2043221"/>
            <a:ext cx="4217673" cy="4276098"/>
          </a:xfrm>
          <a:solidFill>
            <a:schemeClr val="bg1">
              <a:lumMod val="95000"/>
              <a:lumOff val="5000"/>
            </a:schemeClr>
          </a:solidFill>
        </p:spPr>
        <p:txBody>
          <a:bodyPr>
            <a:noAutofit/>
          </a:bodyPr>
          <a:lstStyle/>
          <a:p>
            <a:pPr marL="0" indent="0">
              <a:buNone/>
            </a:pPr>
            <a:r>
              <a:rPr lang="en-US" sz="3200" dirty="0"/>
              <a:t>The serpent was then one of the wisest and most beautiful creatures on the earth. It had wings, and while flying through the air presented an appearance of dazzling brightness, </a:t>
            </a:r>
          </a:p>
        </p:txBody>
      </p:sp>
      <p:pic>
        <p:nvPicPr>
          <p:cNvPr id="25602" name="Picture 2" descr="Golden Dragon Stock Photos, Images and Backgrounds for Free Download">
            <a:extLst>
              <a:ext uri="{FF2B5EF4-FFF2-40B4-BE49-F238E27FC236}">
                <a16:creationId xmlns:a16="http://schemas.microsoft.com/office/drawing/2014/main" id="{1F3D9625-B94B-1FC4-50C5-CD017EE3972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930" r="41237"/>
          <a:stretch>
            <a:fillRect/>
          </a:stretch>
        </p:blipFill>
        <p:spPr bwMode="auto">
          <a:xfrm flipH="1">
            <a:off x="685019" y="2043221"/>
            <a:ext cx="3574689" cy="42760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76406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5670B-53BE-F370-FD7D-6AE7F4895E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19D29C-4883-FB92-3B87-226D77F6E441}"/>
              </a:ext>
            </a:extLst>
          </p:cNvPr>
          <p:cNvSpPr>
            <a:spLocks noGrp="1"/>
          </p:cNvSpPr>
          <p:nvPr>
            <p:ph type="title"/>
          </p:nvPr>
        </p:nvSpPr>
        <p:spPr/>
        <p:txBody>
          <a:bodyPr>
            <a:normAutofit/>
          </a:bodyPr>
          <a:lstStyle/>
          <a:p>
            <a:r>
              <a:rPr lang="en-US" sz="3900" dirty="0"/>
              <a:t>Patriarchs and prophets, p. 53</a:t>
            </a:r>
          </a:p>
        </p:txBody>
      </p:sp>
      <p:sp>
        <p:nvSpPr>
          <p:cNvPr id="3" name="Content Placeholder 2">
            <a:extLst>
              <a:ext uri="{FF2B5EF4-FFF2-40B4-BE49-F238E27FC236}">
                <a16:creationId xmlns:a16="http://schemas.microsoft.com/office/drawing/2014/main" id="{5A2E98FC-E528-6242-B721-798A7A2E54D4}"/>
              </a:ext>
            </a:extLst>
          </p:cNvPr>
          <p:cNvSpPr>
            <a:spLocks noGrp="1"/>
          </p:cNvSpPr>
          <p:nvPr>
            <p:ph idx="1"/>
          </p:nvPr>
        </p:nvSpPr>
        <p:spPr>
          <a:xfrm>
            <a:off x="4741607" y="1952687"/>
            <a:ext cx="4129547" cy="4562144"/>
          </a:xfrm>
          <a:solidFill>
            <a:schemeClr val="bg1">
              <a:lumMod val="95000"/>
              <a:lumOff val="5000"/>
            </a:schemeClr>
          </a:solidFill>
        </p:spPr>
        <p:txBody>
          <a:bodyPr>
            <a:noAutofit/>
          </a:bodyPr>
          <a:lstStyle/>
          <a:p>
            <a:pPr marL="0" indent="0">
              <a:buNone/>
            </a:pPr>
            <a:r>
              <a:rPr lang="en-US" sz="3100" dirty="0"/>
              <a:t>having the color and brilliancy of burnished gold. Resting in the rich-laden branches of the forbidden tree and regaling itself with the delicious fruit, it was an object to arrest the attention and delight the eye of the beholder. </a:t>
            </a:r>
          </a:p>
        </p:txBody>
      </p:sp>
      <p:pic>
        <p:nvPicPr>
          <p:cNvPr id="26626" name="Picture 2" descr="Gold Dragon Species in Odyssey Earth | World Anvil">
            <a:extLst>
              <a:ext uri="{FF2B5EF4-FFF2-40B4-BE49-F238E27FC236}">
                <a16:creationId xmlns:a16="http://schemas.microsoft.com/office/drawing/2014/main" id="{942FF17D-A42C-6A0E-AF80-1760C692A2E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7472"/>
          <a:stretch>
            <a:fillRect/>
          </a:stretch>
        </p:blipFill>
        <p:spPr bwMode="auto">
          <a:xfrm flipH="1">
            <a:off x="272847" y="1952688"/>
            <a:ext cx="4299154" cy="4603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11162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10. When Eve repeated the prohibition, what did the serpent reply?</a:t>
            </a:r>
          </a:p>
        </p:txBody>
      </p:sp>
      <p:sp>
        <p:nvSpPr>
          <p:cNvPr id="3" name="Content Placeholder 2"/>
          <p:cNvSpPr>
            <a:spLocks noGrp="1"/>
          </p:cNvSpPr>
          <p:nvPr>
            <p:ph sz="half" idx="1"/>
          </p:nvPr>
        </p:nvSpPr>
        <p:spPr/>
        <p:txBody>
          <a:bodyPr>
            <a:normAutofit/>
          </a:bodyPr>
          <a:lstStyle/>
          <a:p>
            <a:r>
              <a:rPr sz="4000" dirty="0"/>
              <a:t>Genesis 3:4</a:t>
            </a:r>
          </a:p>
          <a:p>
            <a:r>
              <a:rPr sz="4000" dirty="0"/>
              <a:t>And the serpent said unto the woman, Ye shall not surely die:</a:t>
            </a:r>
          </a:p>
        </p:txBody>
      </p:sp>
      <p:pic>
        <p:nvPicPr>
          <p:cNvPr id="27650" name="Picture 2" descr="215+ Epic Gold Dragon Names Ideas for Mythical Adventures">
            <a:extLst>
              <a:ext uri="{FF2B5EF4-FFF2-40B4-BE49-F238E27FC236}">
                <a16:creationId xmlns:a16="http://schemas.microsoft.com/office/drawing/2014/main" id="{259FF9B6-D23D-E8A9-CAD1-8158DAA2A26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8589" t="873" r="23672" b="-873"/>
          <a:stretch>
            <a:fillRect/>
          </a:stretch>
        </p:blipFill>
        <p:spPr bwMode="auto">
          <a:xfrm>
            <a:off x="4800605" y="2011680"/>
            <a:ext cx="3569677" cy="42062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11. What did he say that eating from the tree would do for them?</a:t>
            </a:r>
          </a:p>
        </p:txBody>
      </p:sp>
      <p:sp>
        <p:nvSpPr>
          <p:cNvPr id="3" name="Content Placeholder 2"/>
          <p:cNvSpPr>
            <a:spLocks noGrp="1"/>
          </p:cNvSpPr>
          <p:nvPr>
            <p:ph sz="half" idx="1"/>
          </p:nvPr>
        </p:nvSpPr>
        <p:spPr>
          <a:xfrm>
            <a:off x="685796" y="2011680"/>
            <a:ext cx="3886203" cy="4206240"/>
          </a:xfrm>
        </p:spPr>
        <p:txBody>
          <a:bodyPr>
            <a:normAutofit fontScale="92500" lnSpcReduction="10000"/>
          </a:bodyPr>
          <a:lstStyle/>
          <a:p>
            <a:r>
              <a:rPr sz="3600" dirty="0"/>
              <a:t>Genesis 3:5</a:t>
            </a:r>
          </a:p>
          <a:p>
            <a:r>
              <a:rPr sz="3600" dirty="0"/>
              <a:t>For God doth know that in the day ye eat thereof, then your eyes shall be opened, and ye shall be as gods, knowing good and evil.</a:t>
            </a:r>
          </a:p>
        </p:txBody>
      </p:sp>
      <p:pic>
        <p:nvPicPr>
          <p:cNvPr id="28674" name="Picture 2" descr="8+ Thousand Golden Snake Head Royalty-Free Images, Stock Photos &amp; Pictures  | Shutterstock">
            <a:extLst>
              <a:ext uri="{FF2B5EF4-FFF2-40B4-BE49-F238E27FC236}">
                <a16:creationId xmlns:a16="http://schemas.microsoft.com/office/drawing/2014/main" id="{DEFFC8CB-A8DC-F357-0FF1-C26B3F386A5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1058" t="8436" r="8814" b="3164"/>
          <a:stretch>
            <a:fillRect/>
          </a:stretch>
        </p:blipFill>
        <p:spPr bwMode="auto">
          <a:xfrm>
            <a:off x="4800605" y="1953121"/>
            <a:ext cx="3792418" cy="432335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2. Did this include man also?</a:t>
            </a:r>
          </a:p>
        </p:txBody>
      </p:sp>
      <p:sp>
        <p:nvSpPr>
          <p:cNvPr id="3" name="Content Placeholder 2"/>
          <p:cNvSpPr>
            <a:spLocks noGrp="1"/>
          </p:cNvSpPr>
          <p:nvPr>
            <p:ph sz="half" idx="1"/>
          </p:nvPr>
        </p:nvSpPr>
        <p:spPr/>
        <p:txBody>
          <a:bodyPr>
            <a:normAutofit fontScale="92500" lnSpcReduction="20000"/>
          </a:bodyPr>
          <a:lstStyle/>
          <a:p>
            <a:r>
              <a:rPr sz="4000" dirty="0"/>
              <a:t>Ecclesiastes 7:29</a:t>
            </a:r>
            <a:endParaRPr lang="en-US" sz="4000" dirty="0"/>
          </a:p>
          <a:p>
            <a:r>
              <a:rPr sz="4000" dirty="0"/>
              <a:t>Lo, this only have I found, that God hath made man upright; but they have sought out many inventions.</a:t>
            </a:r>
          </a:p>
        </p:txBody>
      </p:sp>
      <p:pic>
        <p:nvPicPr>
          <p:cNvPr id="2050" name="Picture 2" descr="The Creation of Man&quot; - StephenHansonArtist - Paintings &amp; Prints, Religion,  Philosophy, &amp; Astrology, Christianity, Biblical Scenes, Creation - ArtPal">
            <a:extLst>
              <a:ext uri="{FF2B5EF4-FFF2-40B4-BE49-F238E27FC236}">
                <a16:creationId xmlns:a16="http://schemas.microsoft.com/office/drawing/2014/main" id="{41CF114C-B273-B563-DB2D-618D003346E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51822" y="2011363"/>
            <a:ext cx="3155156" cy="42068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12. In so saying, what imputation did he cast upon God?</a:t>
            </a:r>
          </a:p>
        </p:txBody>
      </p:sp>
      <p:sp>
        <p:nvSpPr>
          <p:cNvPr id="3" name="Content Placeholder 2"/>
          <p:cNvSpPr>
            <a:spLocks noGrp="1"/>
          </p:cNvSpPr>
          <p:nvPr>
            <p:ph sz="half" idx="1"/>
          </p:nvPr>
        </p:nvSpPr>
        <p:spPr/>
        <p:txBody>
          <a:bodyPr>
            <a:normAutofit lnSpcReduction="10000"/>
          </a:bodyPr>
          <a:lstStyle/>
          <a:p>
            <a:r>
              <a:rPr lang="en-US" sz="3600" dirty="0"/>
              <a:t>Satan implied that God was withholding something good from Adam and Eve—that He was unjust, insecure, and untrustworthy. </a:t>
            </a:r>
            <a:endParaRPr sz="3600" dirty="0"/>
          </a:p>
        </p:txBody>
      </p:sp>
      <p:pic>
        <p:nvPicPr>
          <p:cNvPr id="29698" name="Picture 2">
            <a:extLst>
              <a:ext uri="{FF2B5EF4-FFF2-40B4-BE49-F238E27FC236}">
                <a16:creationId xmlns:a16="http://schemas.microsoft.com/office/drawing/2014/main" id="{0BE1CAB7-CF37-54F8-04B1-782A5DDCF29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66546" y="2011363"/>
            <a:ext cx="3125708" cy="42068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80A3D-7260-183C-D97F-C3A049542F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79C102-1520-22AF-69CA-DAB66467A7F8}"/>
              </a:ext>
            </a:extLst>
          </p:cNvPr>
          <p:cNvSpPr>
            <a:spLocks noGrp="1"/>
          </p:cNvSpPr>
          <p:nvPr>
            <p:ph type="title"/>
          </p:nvPr>
        </p:nvSpPr>
        <p:spPr/>
        <p:txBody>
          <a:bodyPr>
            <a:normAutofit fontScale="90000"/>
          </a:bodyPr>
          <a:lstStyle/>
          <a:p>
            <a:r>
              <a:rPr dirty="0"/>
              <a:t>12. In so saying, what imputation did he cast upon God?</a:t>
            </a:r>
          </a:p>
        </p:txBody>
      </p:sp>
      <p:sp>
        <p:nvSpPr>
          <p:cNvPr id="3" name="Content Placeholder 2">
            <a:extLst>
              <a:ext uri="{FF2B5EF4-FFF2-40B4-BE49-F238E27FC236}">
                <a16:creationId xmlns:a16="http://schemas.microsoft.com/office/drawing/2014/main" id="{D7393F3C-5F45-95A4-8F6C-9D4C2D1ED63B}"/>
              </a:ext>
            </a:extLst>
          </p:cNvPr>
          <p:cNvSpPr>
            <a:spLocks noGrp="1"/>
          </p:cNvSpPr>
          <p:nvPr>
            <p:ph sz="half" idx="1"/>
          </p:nvPr>
        </p:nvSpPr>
        <p:spPr/>
        <p:txBody>
          <a:bodyPr>
            <a:normAutofit fontScale="92500"/>
          </a:bodyPr>
          <a:lstStyle/>
          <a:p>
            <a:r>
              <a:rPr lang="en-US" sz="3600" dirty="0"/>
              <a:t>By suggesting they would become like gods if they ate the fruit, Satan accused God of selfishly limiting their development and freedom. </a:t>
            </a:r>
            <a:endParaRPr sz="3600" dirty="0"/>
          </a:p>
        </p:txBody>
      </p:sp>
      <p:pic>
        <p:nvPicPr>
          <p:cNvPr id="30722" name="Picture 2" descr="We all know that Satan turned into a snake to deceive Adam and Eve in the  Garden of Eden. For an idea and reference, the creators could have Lucifer  turn into a">
            <a:extLst>
              <a:ext uri="{FF2B5EF4-FFF2-40B4-BE49-F238E27FC236}">
                <a16:creationId xmlns:a16="http://schemas.microsoft.com/office/drawing/2014/main" id="{728696A3-11CB-0EDF-B6E0-2F061C4CBD0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1742" r="14904"/>
          <a:stretch>
            <a:fillRect/>
          </a:stretch>
        </p:blipFill>
        <p:spPr bwMode="auto">
          <a:xfrm>
            <a:off x="4799819" y="2141702"/>
            <a:ext cx="3657600" cy="38487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74921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0A721-E4D4-72C2-AAD5-023B525346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1509C9-EDB2-A8C5-A7C5-511172C3A21F}"/>
              </a:ext>
            </a:extLst>
          </p:cNvPr>
          <p:cNvSpPr>
            <a:spLocks noGrp="1"/>
          </p:cNvSpPr>
          <p:nvPr>
            <p:ph type="title"/>
          </p:nvPr>
        </p:nvSpPr>
        <p:spPr/>
        <p:txBody>
          <a:bodyPr>
            <a:normAutofit fontScale="90000"/>
          </a:bodyPr>
          <a:lstStyle/>
          <a:p>
            <a:r>
              <a:rPr dirty="0"/>
              <a:t>12. In so saying, what imputation did he cast upon God?</a:t>
            </a:r>
          </a:p>
        </p:txBody>
      </p:sp>
      <p:sp>
        <p:nvSpPr>
          <p:cNvPr id="3" name="Content Placeholder 2">
            <a:extLst>
              <a:ext uri="{FF2B5EF4-FFF2-40B4-BE49-F238E27FC236}">
                <a16:creationId xmlns:a16="http://schemas.microsoft.com/office/drawing/2014/main" id="{E586A99F-B103-ADE5-C918-F3B55B6CB564}"/>
              </a:ext>
            </a:extLst>
          </p:cNvPr>
          <p:cNvSpPr>
            <a:spLocks noGrp="1"/>
          </p:cNvSpPr>
          <p:nvPr>
            <p:ph sz="half" idx="1"/>
          </p:nvPr>
        </p:nvSpPr>
        <p:spPr/>
        <p:txBody>
          <a:bodyPr>
            <a:normAutofit/>
          </a:bodyPr>
          <a:lstStyle/>
          <a:p>
            <a:r>
              <a:rPr lang="en-US" sz="3600" dirty="0"/>
              <a:t>This was a direct attack on God's character, portraying Him as restrictive and arbitrary rather than loving and wise.</a:t>
            </a:r>
            <a:endParaRPr sz="3600" dirty="0"/>
          </a:p>
        </p:txBody>
      </p:sp>
      <p:pic>
        <p:nvPicPr>
          <p:cNvPr id="31746" name="Picture 2" descr="Lucifer in the Bible: Myth, Metaphor, or Mighty Foe? - Jesus Christ Savior">
            <a:extLst>
              <a:ext uri="{FF2B5EF4-FFF2-40B4-BE49-F238E27FC236}">
                <a16:creationId xmlns:a16="http://schemas.microsoft.com/office/drawing/2014/main" id="{00564490-5665-19B7-19DC-86A87370D16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9326" r="21635"/>
          <a:stretch>
            <a:fillRect/>
          </a:stretch>
        </p:blipFill>
        <p:spPr bwMode="auto">
          <a:xfrm>
            <a:off x="4800605" y="2162734"/>
            <a:ext cx="3657600" cy="3904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06020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742" y="284176"/>
            <a:ext cx="9144000" cy="1508760"/>
          </a:xfrm>
        </p:spPr>
        <p:txBody>
          <a:bodyPr>
            <a:noAutofit/>
          </a:bodyPr>
          <a:lstStyle/>
          <a:p>
            <a:r>
              <a:rPr sz="3200" dirty="0"/>
              <a:t>13. In telling them that by eating the forbidden fruit they should be like God, what was Satan instilling into their minds?</a:t>
            </a:r>
          </a:p>
        </p:txBody>
      </p:sp>
      <p:sp>
        <p:nvSpPr>
          <p:cNvPr id="3" name="Content Placeholder 2"/>
          <p:cNvSpPr>
            <a:spLocks noGrp="1"/>
          </p:cNvSpPr>
          <p:nvPr>
            <p:ph sz="half" idx="1"/>
          </p:nvPr>
        </p:nvSpPr>
        <p:spPr>
          <a:xfrm>
            <a:off x="685797" y="2011680"/>
            <a:ext cx="2842849" cy="4206240"/>
          </a:xfrm>
        </p:spPr>
        <p:txBody>
          <a:bodyPr>
            <a:normAutofit/>
          </a:bodyPr>
          <a:lstStyle/>
          <a:p>
            <a:r>
              <a:rPr sz="3600" b="1" dirty="0"/>
              <a:t>Answer: </a:t>
            </a:r>
            <a:endParaRPr lang="en-US" sz="3600" b="1" dirty="0"/>
          </a:p>
          <a:p>
            <a:endParaRPr lang="en-US" sz="3600" b="1" dirty="0"/>
          </a:p>
          <a:p>
            <a:pPr marL="0" indent="0" algn="ctr">
              <a:buNone/>
            </a:pPr>
            <a:r>
              <a:rPr sz="6000" dirty="0"/>
              <a:t>Pride</a:t>
            </a:r>
            <a:endParaRPr sz="3600" dirty="0"/>
          </a:p>
        </p:txBody>
      </p:sp>
      <p:pic>
        <p:nvPicPr>
          <p:cNvPr id="32770" name="Picture 2" descr="Eve in paradise with the forbidden fruit in her hand and to be tempted by  Satan in the form of a serpent Generative AI Illustration Stock  Illustration | Adobe Stock">
            <a:extLst>
              <a:ext uri="{FF2B5EF4-FFF2-40B4-BE49-F238E27FC236}">
                <a16:creationId xmlns:a16="http://schemas.microsoft.com/office/drawing/2014/main" id="{95FF950F-7CF5-B4A1-9FC9-91F33303C4B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2884" r="14423"/>
          <a:stretch>
            <a:fillRect/>
          </a:stretch>
        </p:blipFill>
        <p:spPr bwMode="auto">
          <a:xfrm>
            <a:off x="3729868" y="2098107"/>
            <a:ext cx="4728335" cy="433855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B6188-82CE-8C0E-6B86-800CD19687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CC315E-DB74-8233-E699-ECAC2F18F8C6}"/>
              </a:ext>
            </a:extLst>
          </p:cNvPr>
          <p:cNvSpPr>
            <a:spLocks noGrp="1"/>
          </p:cNvSpPr>
          <p:nvPr>
            <p:ph type="title"/>
          </p:nvPr>
        </p:nvSpPr>
        <p:spPr>
          <a:xfrm>
            <a:off x="73742" y="284176"/>
            <a:ext cx="9144000" cy="1508760"/>
          </a:xfrm>
        </p:spPr>
        <p:txBody>
          <a:bodyPr>
            <a:noAutofit/>
          </a:bodyPr>
          <a:lstStyle/>
          <a:p>
            <a:r>
              <a:rPr sz="3200" dirty="0"/>
              <a:t>13. In telling them that by eating the forbidden fruit they should be like God, what was Satan instilling into their minds?</a:t>
            </a:r>
          </a:p>
        </p:txBody>
      </p:sp>
      <p:sp>
        <p:nvSpPr>
          <p:cNvPr id="3" name="Content Placeholder 2">
            <a:extLst>
              <a:ext uri="{FF2B5EF4-FFF2-40B4-BE49-F238E27FC236}">
                <a16:creationId xmlns:a16="http://schemas.microsoft.com/office/drawing/2014/main" id="{0F472941-07C4-8C84-7F44-6F342413DD87}"/>
              </a:ext>
            </a:extLst>
          </p:cNvPr>
          <p:cNvSpPr>
            <a:spLocks noGrp="1"/>
          </p:cNvSpPr>
          <p:nvPr>
            <p:ph sz="half" idx="1"/>
          </p:nvPr>
        </p:nvSpPr>
        <p:spPr/>
        <p:txBody>
          <a:bodyPr>
            <a:normAutofit fontScale="92500" lnSpcReduction="20000"/>
          </a:bodyPr>
          <a:lstStyle/>
          <a:p>
            <a:r>
              <a:rPr lang="en-US" sz="3200" b="1" dirty="0"/>
              <a:t>Satan </a:t>
            </a:r>
            <a:r>
              <a:rPr lang="en-US" sz="3200" dirty="0"/>
              <a:t>tempted them to believe they could rise above their created position and become equal with God. This prideful ambition mirrored his own fall and led Eve to distrust God’s Word and seek wisdom on her own terms.</a:t>
            </a:r>
            <a:endParaRPr sz="3200" dirty="0"/>
          </a:p>
        </p:txBody>
      </p:sp>
      <p:pic>
        <p:nvPicPr>
          <p:cNvPr id="33794" name="Picture 2" descr="The Pivot Of The Hol | Bible Art">
            <a:extLst>
              <a:ext uri="{FF2B5EF4-FFF2-40B4-BE49-F238E27FC236}">
                <a16:creationId xmlns:a16="http://schemas.microsoft.com/office/drawing/2014/main" id="{6C98B3F5-052D-3E17-5786-E2D1AA4D3F5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43046" y="1928446"/>
            <a:ext cx="4015154" cy="40151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77715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14. What was the cause of Satan's fall?</a:t>
            </a:r>
          </a:p>
        </p:txBody>
      </p:sp>
      <p:sp>
        <p:nvSpPr>
          <p:cNvPr id="3" name="Content Placeholder 2"/>
          <p:cNvSpPr>
            <a:spLocks noGrp="1"/>
          </p:cNvSpPr>
          <p:nvPr>
            <p:ph sz="half" idx="1"/>
          </p:nvPr>
        </p:nvSpPr>
        <p:spPr/>
        <p:txBody>
          <a:bodyPr>
            <a:normAutofit fontScale="92500" lnSpcReduction="20000"/>
          </a:bodyPr>
          <a:lstStyle/>
          <a:p>
            <a:r>
              <a:rPr sz="3600" dirty="0"/>
              <a:t>Isaiah 14</a:t>
            </a:r>
            <a:r>
              <a:rPr lang="en-US" sz="3600" dirty="0"/>
              <a:t>:12-14</a:t>
            </a:r>
            <a:endParaRPr sz="3600" dirty="0"/>
          </a:p>
          <a:p>
            <a:r>
              <a:rPr sz="3600" dirty="0"/>
              <a:t>How art thou fallen from heaven, O Lucifer, son of the morning! how art thou cut down to the ground, which didst weaken the nations!</a:t>
            </a:r>
          </a:p>
        </p:txBody>
      </p:sp>
      <p:pic>
        <p:nvPicPr>
          <p:cNvPr id="34818" name="Picture 2" descr="88. The Fall of Lucifer, the Light-Bearer">
            <a:extLst>
              <a:ext uri="{FF2B5EF4-FFF2-40B4-BE49-F238E27FC236}">
                <a16:creationId xmlns:a16="http://schemas.microsoft.com/office/drawing/2014/main" id="{45B6ADDF-F46B-80FF-15B0-9278FAEEE21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8365" r="8494"/>
          <a:stretch>
            <a:fillRect/>
          </a:stretch>
        </p:blipFill>
        <p:spPr bwMode="auto">
          <a:xfrm>
            <a:off x="4881881" y="2011680"/>
            <a:ext cx="3575538" cy="387076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14. What was the cause of Satan's fall?</a:t>
            </a:r>
          </a:p>
        </p:txBody>
      </p:sp>
      <p:sp>
        <p:nvSpPr>
          <p:cNvPr id="3" name="Content Placeholder 2"/>
          <p:cNvSpPr>
            <a:spLocks noGrp="1"/>
          </p:cNvSpPr>
          <p:nvPr>
            <p:ph sz="half" idx="1"/>
          </p:nvPr>
        </p:nvSpPr>
        <p:spPr/>
        <p:txBody>
          <a:bodyPr>
            <a:normAutofit fontScale="92500" lnSpcReduction="20000"/>
          </a:bodyPr>
          <a:lstStyle/>
          <a:p>
            <a:r>
              <a:rPr sz="3200" dirty="0"/>
              <a:t>Isaiah 14</a:t>
            </a:r>
            <a:r>
              <a:rPr lang="en-US" sz="3200" dirty="0"/>
              <a:t>:12-14</a:t>
            </a:r>
            <a:endParaRPr sz="3200" dirty="0"/>
          </a:p>
          <a:p>
            <a:r>
              <a:rPr lang="en-US" sz="3200" dirty="0"/>
              <a:t>For thou hast said in thine heart, I will ascend into heaven, I will exalt my throne above the stars of God: I will sit also upon the mount of the congregation, in the sides of the north:</a:t>
            </a:r>
            <a:endParaRPr sz="3200" dirty="0"/>
          </a:p>
        </p:txBody>
      </p:sp>
      <p:pic>
        <p:nvPicPr>
          <p:cNvPr id="35842" name="Picture 2" descr="Gustave Dore - Lucifer | Okkulte kunst, Satanische kunst, Dunkle kunst">
            <a:extLst>
              <a:ext uri="{FF2B5EF4-FFF2-40B4-BE49-F238E27FC236}">
                <a16:creationId xmlns:a16="http://schemas.microsoft.com/office/drawing/2014/main" id="{09CCF889-3084-6E63-5C02-EDA4B7FE12B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00600" y="2031477"/>
            <a:ext cx="3657600" cy="416664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14. What was the cause of Satan's fall?</a:t>
            </a:r>
          </a:p>
        </p:txBody>
      </p:sp>
      <p:sp>
        <p:nvSpPr>
          <p:cNvPr id="3" name="Content Placeholder 2"/>
          <p:cNvSpPr>
            <a:spLocks noGrp="1"/>
          </p:cNvSpPr>
          <p:nvPr>
            <p:ph sz="half" idx="1"/>
          </p:nvPr>
        </p:nvSpPr>
        <p:spPr/>
        <p:txBody>
          <a:bodyPr>
            <a:normAutofit/>
          </a:bodyPr>
          <a:lstStyle/>
          <a:p>
            <a:r>
              <a:rPr sz="3600" dirty="0"/>
              <a:t>Isaiah 14</a:t>
            </a:r>
            <a:r>
              <a:rPr lang="en-US" sz="3600" dirty="0"/>
              <a:t>:12-14</a:t>
            </a:r>
            <a:endParaRPr sz="3600" dirty="0"/>
          </a:p>
          <a:p>
            <a:r>
              <a:rPr lang="en-US" sz="3600" dirty="0"/>
              <a:t>I will ascend above the heights of the clouds; I will be like the most High.</a:t>
            </a:r>
            <a:endParaRPr sz="3600" dirty="0"/>
          </a:p>
        </p:txBody>
      </p:sp>
      <p:pic>
        <p:nvPicPr>
          <p:cNvPr id="36866" name="Picture 2" descr="The Fall of Lucifer: Tracing the Legendary Angel's Journey from Heaven to  Earth | by Call me V | Medium">
            <a:extLst>
              <a:ext uri="{FF2B5EF4-FFF2-40B4-BE49-F238E27FC236}">
                <a16:creationId xmlns:a16="http://schemas.microsoft.com/office/drawing/2014/main" id="{68D59712-2ACE-2304-F62E-982555BF0A7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00600" y="2041519"/>
            <a:ext cx="3657600" cy="41465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15. What always follows pride?</a:t>
            </a:r>
          </a:p>
        </p:txBody>
      </p:sp>
      <p:sp>
        <p:nvSpPr>
          <p:cNvPr id="3" name="Content Placeholder 2"/>
          <p:cNvSpPr>
            <a:spLocks noGrp="1"/>
          </p:cNvSpPr>
          <p:nvPr>
            <p:ph sz="half" idx="1"/>
          </p:nvPr>
        </p:nvSpPr>
        <p:spPr/>
        <p:txBody>
          <a:bodyPr>
            <a:normAutofit/>
          </a:bodyPr>
          <a:lstStyle/>
          <a:p>
            <a:r>
              <a:rPr sz="3600" dirty="0"/>
              <a:t>Proverbs 11:2; Proverbs 16:18</a:t>
            </a:r>
          </a:p>
          <a:p>
            <a:r>
              <a:rPr sz="3600" dirty="0"/>
              <a:t>When pride cometh, then cometh shame: but with the lowly is wisdom.</a:t>
            </a:r>
          </a:p>
        </p:txBody>
      </p:sp>
      <p:pic>
        <p:nvPicPr>
          <p:cNvPr id="37892" name="Picture 4" descr="Lucifer Before the Fall - Paul Chung Design">
            <a:extLst>
              <a:ext uri="{FF2B5EF4-FFF2-40B4-BE49-F238E27FC236}">
                <a16:creationId xmlns:a16="http://schemas.microsoft.com/office/drawing/2014/main" id="{9227A8EF-402B-F98E-41CA-32BC8A20907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8467" r="7324"/>
          <a:stretch>
            <a:fillRect/>
          </a:stretch>
        </p:blipFill>
        <p:spPr bwMode="auto">
          <a:xfrm>
            <a:off x="4571219" y="2011680"/>
            <a:ext cx="3886200" cy="392263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15. What always follows pride?</a:t>
            </a:r>
          </a:p>
        </p:txBody>
      </p:sp>
      <p:sp>
        <p:nvSpPr>
          <p:cNvPr id="3" name="Content Placeholder 2"/>
          <p:cNvSpPr>
            <a:spLocks noGrp="1"/>
          </p:cNvSpPr>
          <p:nvPr>
            <p:ph sz="half" idx="1"/>
          </p:nvPr>
        </p:nvSpPr>
        <p:spPr/>
        <p:txBody>
          <a:bodyPr>
            <a:normAutofit/>
          </a:bodyPr>
          <a:lstStyle/>
          <a:p>
            <a:r>
              <a:rPr sz="3600" dirty="0"/>
              <a:t>Proverbs 11:2; Proverbs 16:18</a:t>
            </a:r>
          </a:p>
          <a:p>
            <a:r>
              <a:rPr lang="en-US" sz="3600" dirty="0"/>
              <a:t>Pride </a:t>
            </a:r>
            <a:r>
              <a:rPr lang="en-US" sz="3600" dirty="0" err="1"/>
              <a:t>goeth</a:t>
            </a:r>
            <a:r>
              <a:rPr lang="en-US" sz="3600" dirty="0"/>
              <a:t> before destruction, and an haughty spirit before a fall.</a:t>
            </a:r>
            <a:endParaRPr sz="3600" dirty="0"/>
          </a:p>
        </p:txBody>
      </p:sp>
      <p:pic>
        <p:nvPicPr>
          <p:cNvPr id="38914" name="Picture 2" descr="Lucifer's Fall [OC] : r/hazbin">
            <a:extLst>
              <a:ext uri="{FF2B5EF4-FFF2-40B4-BE49-F238E27FC236}">
                <a16:creationId xmlns:a16="http://schemas.microsoft.com/office/drawing/2014/main" id="{750BFF35-E008-3FB7-82F8-E5326DC96BD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571219" y="2011680"/>
            <a:ext cx="3832347" cy="383234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3. Did man retain his uprightness?</a:t>
            </a:r>
          </a:p>
        </p:txBody>
      </p:sp>
      <p:sp>
        <p:nvSpPr>
          <p:cNvPr id="3" name="Content Placeholder 2"/>
          <p:cNvSpPr>
            <a:spLocks noGrp="1"/>
          </p:cNvSpPr>
          <p:nvPr>
            <p:ph sz="half" idx="1"/>
          </p:nvPr>
        </p:nvSpPr>
        <p:spPr/>
        <p:txBody>
          <a:bodyPr>
            <a:normAutofit fontScale="92500" lnSpcReduction="10000"/>
          </a:bodyPr>
          <a:lstStyle/>
          <a:p>
            <a:r>
              <a:rPr sz="3600" dirty="0"/>
              <a:t>Romans 5:12</a:t>
            </a:r>
          </a:p>
          <a:p>
            <a:r>
              <a:rPr sz="3600" dirty="0"/>
              <a:t>Wherefore, as by one man sin entered into the world, and death by sin; and so death passed upon all men, for that all have sinned:</a:t>
            </a:r>
          </a:p>
        </p:txBody>
      </p:sp>
      <p:pic>
        <p:nvPicPr>
          <p:cNvPr id="3076" name="Picture 4" descr="The fall of man. &lt;br/&gt;When the woman saw that the fruit of the tree was good for food and pleasing to the eye, and also desirable for gaining wisdom, she took some and ate it. She also gave some to her husband, who was with her, and he ate it. &lt;br/&gt;Genesis 3:6 &lt;br/&gt;Full text: Genesis 3:1-6 – Slide 2">
            <a:extLst>
              <a:ext uri="{FF2B5EF4-FFF2-40B4-BE49-F238E27FC236}">
                <a16:creationId xmlns:a16="http://schemas.microsoft.com/office/drawing/2014/main" id="{094EF548-A264-0611-32CC-A3E5C952997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5865" r="16186"/>
          <a:stretch>
            <a:fillRect/>
          </a:stretch>
        </p:blipFill>
        <p:spPr bwMode="auto">
          <a:xfrm>
            <a:off x="4800605" y="2057400"/>
            <a:ext cx="3727940" cy="4114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16. What was it that brought the heathen nations into their deplorable condition?</a:t>
            </a:r>
          </a:p>
        </p:txBody>
      </p:sp>
      <p:sp>
        <p:nvSpPr>
          <p:cNvPr id="3" name="Content Placeholder 2"/>
          <p:cNvSpPr>
            <a:spLocks noGrp="1"/>
          </p:cNvSpPr>
          <p:nvPr>
            <p:ph sz="half" idx="1"/>
          </p:nvPr>
        </p:nvSpPr>
        <p:spPr>
          <a:xfrm>
            <a:off x="515815" y="2011680"/>
            <a:ext cx="3827582" cy="4206240"/>
          </a:xfrm>
        </p:spPr>
        <p:txBody>
          <a:bodyPr>
            <a:normAutofit/>
          </a:bodyPr>
          <a:lstStyle/>
          <a:p>
            <a:r>
              <a:rPr sz="4000" dirty="0"/>
              <a:t>Romans 1:22, 23</a:t>
            </a:r>
          </a:p>
          <a:p>
            <a:r>
              <a:rPr sz="4000" dirty="0"/>
              <a:t>Professing themselves to be wise, they became fools,</a:t>
            </a:r>
          </a:p>
        </p:txBody>
      </p:sp>
      <p:pic>
        <p:nvPicPr>
          <p:cNvPr id="39938" name="Picture 2" descr="APRIL FOOLS' DAY - April 1, 2026 ...">
            <a:extLst>
              <a:ext uri="{FF2B5EF4-FFF2-40B4-BE49-F238E27FC236}">
                <a16:creationId xmlns:a16="http://schemas.microsoft.com/office/drawing/2014/main" id="{D24C0480-2EE9-2F1B-2BB3-533ADEC74F5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7168" r="17532"/>
          <a:stretch>
            <a:fillRect/>
          </a:stretch>
        </p:blipFill>
        <p:spPr bwMode="auto">
          <a:xfrm>
            <a:off x="4454769" y="2188335"/>
            <a:ext cx="4173416" cy="38529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16. What was it that brought the heathen nations into their deplorable condition?</a:t>
            </a:r>
          </a:p>
        </p:txBody>
      </p:sp>
      <p:sp>
        <p:nvSpPr>
          <p:cNvPr id="3" name="Content Placeholder 2"/>
          <p:cNvSpPr>
            <a:spLocks noGrp="1"/>
          </p:cNvSpPr>
          <p:nvPr>
            <p:ph sz="half" idx="1"/>
          </p:nvPr>
        </p:nvSpPr>
        <p:spPr/>
        <p:txBody>
          <a:bodyPr>
            <a:normAutofit fontScale="92500" lnSpcReduction="10000"/>
          </a:bodyPr>
          <a:lstStyle/>
          <a:p>
            <a:r>
              <a:rPr sz="3200" dirty="0"/>
              <a:t>Romans 1:22, 23</a:t>
            </a:r>
          </a:p>
          <a:p>
            <a:r>
              <a:rPr lang="en-US" sz="3200" dirty="0"/>
              <a:t>And changed the glory of the uncorruptible God into an image made like to corruptible man, and to birds, and </a:t>
            </a:r>
            <a:r>
              <a:rPr lang="en-US" sz="3200" dirty="0" err="1"/>
              <a:t>fourfooted</a:t>
            </a:r>
            <a:r>
              <a:rPr lang="en-US" sz="3200" dirty="0"/>
              <a:t> beasts, and creeping things.</a:t>
            </a:r>
            <a:endParaRPr sz="3200" dirty="0"/>
          </a:p>
        </p:txBody>
      </p:sp>
      <p:pic>
        <p:nvPicPr>
          <p:cNvPr id="40962" name="Picture 2" descr="4 idols we all worship in ignorance and ...">
            <a:extLst>
              <a:ext uri="{FF2B5EF4-FFF2-40B4-BE49-F238E27FC236}">
                <a16:creationId xmlns:a16="http://schemas.microsoft.com/office/drawing/2014/main" id="{4339FD89-4E6C-3E47-4F02-28210418942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9430" r="5034"/>
          <a:stretch>
            <a:fillRect/>
          </a:stretch>
        </p:blipFill>
        <p:spPr bwMode="auto">
          <a:xfrm>
            <a:off x="4800605" y="2127666"/>
            <a:ext cx="3657600" cy="409025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17. What was the result of Adam's transgression?</a:t>
            </a:r>
          </a:p>
        </p:txBody>
      </p:sp>
      <p:sp>
        <p:nvSpPr>
          <p:cNvPr id="3" name="Content Placeholder 2"/>
          <p:cNvSpPr>
            <a:spLocks noGrp="1"/>
          </p:cNvSpPr>
          <p:nvPr>
            <p:ph sz="half" idx="1"/>
          </p:nvPr>
        </p:nvSpPr>
        <p:spPr>
          <a:xfrm>
            <a:off x="471948" y="2011680"/>
            <a:ext cx="3871453" cy="4448114"/>
          </a:xfrm>
        </p:spPr>
        <p:txBody>
          <a:bodyPr>
            <a:normAutofit fontScale="92500" lnSpcReduction="10000"/>
          </a:bodyPr>
          <a:lstStyle/>
          <a:p>
            <a:r>
              <a:rPr sz="2800" dirty="0"/>
              <a:t>Genesis 3:17</a:t>
            </a:r>
            <a:r>
              <a:rPr lang="en-US" sz="2800" dirty="0"/>
              <a:t>-19</a:t>
            </a:r>
            <a:endParaRPr sz="2800" dirty="0"/>
          </a:p>
          <a:p>
            <a:r>
              <a:rPr sz="2800" dirty="0"/>
              <a:t>And unto Adam he said, Because thou hast hearkened unto the voice of thy wife, and hast eaten of the tree, of which I commanded thee, saying, Thou shalt not eat of it: cursed is the ground for thy sake; in sorrow shalt thou eat of it all the days of thy life;</a:t>
            </a:r>
          </a:p>
        </p:txBody>
      </p:sp>
      <p:pic>
        <p:nvPicPr>
          <p:cNvPr id="41986" name="Picture 2" descr="Plow | Description, History, Types ...">
            <a:extLst>
              <a:ext uri="{FF2B5EF4-FFF2-40B4-BE49-F238E27FC236}">
                <a16:creationId xmlns:a16="http://schemas.microsoft.com/office/drawing/2014/main" id="{46B3DE3B-F4A5-EDE7-8ACC-FF3424737B6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6759" r="14163"/>
          <a:stretch>
            <a:fillRect/>
          </a:stretch>
        </p:blipFill>
        <p:spPr bwMode="auto">
          <a:xfrm>
            <a:off x="4670864" y="2011681"/>
            <a:ext cx="3786555" cy="40172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7D327-558D-2D9A-C5F5-003F5A54F2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145752-FE51-FC35-B640-3113F1033189}"/>
              </a:ext>
            </a:extLst>
          </p:cNvPr>
          <p:cNvSpPr>
            <a:spLocks noGrp="1"/>
          </p:cNvSpPr>
          <p:nvPr>
            <p:ph type="title"/>
          </p:nvPr>
        </p:nvSpPr>
        <p:spPr/>
        <p:txBody>
          <a:bodyPr>
            <a:normAutofit/>
          </a:bodyPr>
          <a:lstStyle/>
          <a:p>
            <a:r>
              <a:t>17. What was the result of Adam's transgression?</a:t>
            </a:r>
          </a:p>
        </p:txBody>
      </p:sp>
      <p:sp>
        <p:nvSpPr>
          <p:cNvPr id="3" name="Content Placeholder 2">
            <a:extLst>
              <a:ext uri="{FF2B5EF4-FFF2-40B4-BE49-F238E27FC236}">
                <a16:creationId xmlns:a16="http://schemas.microsoft.com/office/drawing/2014/main" id="{804B1C1A-9009-5C41-C771-E52A9BF4876B}"/>
              </a:ext>
            </a:extLst>
          </p:cNvPr>
          <p:cNvSpPr>
            <a:spLocks noGrp="1"/>
          </p:cNvSpPr>
          <p:nvPr>
            <p:ph sz="half" idx="1"/>
          </p:nvPr>
        </p:nvSpPr>
        <p:spPr>
          <a:xfrm>
            <a:off x="766916" y="2011680"/>
            <a:ext cx="3657600" cy="4448114"/>
          </a:xfrm>
        </p:spPr>
        <p:txBody>
          <a:bodyPr>
            <a:normAutofit/>
          </a:bodyPr>
          <a:lstStyle/>
          <a:p>
            <a:r>
              <a:rPr sz="3200" dirty="0"/>
              <a:t>Genesis 3:17</a:t>
            </a:r>
            <a:r>
              <a:rPr lang="en-US" sz="3200" dirty="0"/>
              <a:t>-19</a:t>
            </a:r>
            <a:endParaRPr sz="3200" dirty="0"/>
          </a:p>
          <a:p>
            <a:r>
              <a:rPr lang="en-US" sz="3200" dirty="0"/>
              <a:t>Thorns also and thistles shall it bring forth to thee; and thou shalt eat the herb of the field;</a:t>
            </a:r>
            <a:endParaRPr sz="3200" dirty="0"/>
          </a:p>
        </p:txBody>
      </p:sp>
      <p:pic>
        <p:nvPicPr>
          <p:cNvPr id="43010" name="Picture 2" descr="Free Photos | man plowing a field">
            <a:extLst>
              <a:ext uri="{FF2B5EF4-FFF2-40B4-BE49-F238E27FC236}">
                <a16:creationId xmlns:a16="http://schemas.microsoft.com/office/drawing/2014/main" id="{45ADB4AF-8D43-B645-B078-AD6944E5522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3130"/>
          <a:stretch>
            <a:fillRect/>
          </a:stretch>
        </p:blipFill>
        <p:spPr bwMode="auto">
          <a:xfrm>
            <a:off x="4799819" y="2011680"/>
            <a:ext cx="3657600" cy="40970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31145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3A2D0-F55E-DFD5-A1C3-A3195253DF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5EAC60-9424-8F67-ABFE-C96A6AE3B48D}"/>
              </a:ext>
            </a:extLst>
          </p:cNvPr>
          <p:cNvSpPr>
            <a:spLocks noGrp="1"/>
          </p:cNvSpPr>
          <p:nvPr>
            <p:ph type="title"/>
          </p:nvPr>
        </p:nvSpPr>
        <p:spPr/>
        <p:txBody>
          <a:bodyPr>
            <a:normAutofit/>
          </a:bodyPr>
          <a:lstStyle/>
          <a:p>
            <a:r>
              <a:t>17. What was the result of Adam's transgression?</a:t>
            </a:r>
          </a:p>
        </p:txBody>
      </p:sp>
      <p:sp>
        <p:nvSpPr>
          <p:cNvPr id="3" name="Content Placeholder 2">
            <a:extLst>
              <a:ext uri="{FF2B5EF4-FFF2-40B4-BE49-F238E27FC236}">
                <a16:creationId xmlns:a16="http://schemas.microsoft.com/office/drawing/2014/main" id="{1CFA2356-8D5F-F149-E04B-77B7906E702F}"/>
              </a:ext>
            </a:extLst>
          </p:cNvPr>
          <p:cNvSpPr>
            <a:spLocks noGrp="1"/>
          </p:cNvSpPr>
          <p:nvPr>
            <p:ph sz="half" idx="1"/>
          </p:nvPr>
        </p:nvSpPr>
        <p:spPr>
          <a:xfrm>
            <a:off x="766916" y="2011680"/>
            <a:ext cx="3657600" cy="4448114"/>
          </a:xfrm>
        </p:spPr>
        <p:txBody>
          <a:bodyPr>
            <a:noAutofit/>
          </a:bodyPr>
          <a:lstStyle/>
          <a:p>
            <a:r>
              <a:rPr sz="2800" dirty="0"/>
              <a:t>Genesis 3:17</a:t>
            </a:r>
            <a:r>
              <a:rPr lang="en-US" sz="2800" dirty="0"/>
              <a:t>-19</a:t>
            </a:r>
            <a:endParaRPr sz="2800" dirty="0"/>
          </a:p>
          <a:p>
            <a:r>
              <a:rPr lang="en-US" sz="3100" dirty="0"/>
              <a:t>In the sweat of thy face shalt thou eat bread, till thou return unto the ground; for out of it </a:t>
            </a:r>
            <a:r>
              <a:rPr lang="en-US" sz="3100" dirty="0" err="1"/>
              <a:t>wast</a:t>
            </a:r>
            <a:r>
              <a:rPr lang="en-US" sz="3100" dirty="0"/>
              <a:t> thou taken: for dust thou art, and unto dust shalt thou return.</a:t>
            </a:r>
            <a:endParaRPr sz="3100" dirty="0"/>
          </a:p>
        </p:txBody>
      </p:sp>
      <p:pic>
        <p:nvPicPr>
          <p:cNvPr id="44034" name="Picture 2" descr="Cleaving the Earth with a Plow - LifeCraft">
            <a:extLst>
              <a:ext uri="{FF2B5EF4-FFF2-40B4-BE49-F238E27FC236}">
                <a16:creationId xmlns:a16="http://schemas.microsoft.com/office/drawing/2014/main" id="{E5583076-9158-FC34-EA7F-4070D0E4CFF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9711" r="9776"/>
          <a:stretch>
            <a:fillRect/>
          </a:stretch>
        </p:blipFill>
        <p:spPr bwMode="auto">
          <a:xfrm>
            <a:off x="4719486" y="2133979"/>
            <a:ext cx="4067007" cy="4325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23982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D7B87-894F-BBEC-C622-B205D3EA94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AED391-00FE-DBD7-4DD7-7A5B1020CFA4}"/>
              </a:ext>
            </a:extLst>
          </p:cNvPr>
          <p:cNvSpPr>
            <a:spLocks noGrp="1"/>
          </p:cNvSpPr>
          <p:nvPr>
            <p:ph type="title"/>
          </p:nvPr>
        </p:nvSpPr>
        <p:spPr/>
        <p:txBody>
          <a:bodyPr>
            <a:normAutofit/>
          </a:bodyPr>
          <a:lstStyle/>
          <a:p>
            <a:r>
              <a:rPr lang="en-US" sz="3900" dirty="0"/>
              <a:t>SDABC V1 on Genesis 3:18</a:t>
            </a:r>
          </a:p>
        </p:txBody>
      </p:sp>
      <p:sp>
        <p:nvSpPr>
          <p:cNvPr id="3" name="Content Placeholder 2">
            <a:extLst>
              <a:ext uri="{FF2B5EF4-FFF2-40B4-BE49-F238E27FC236}">
                <a16:creationId xmlns:a16="http://schemas.microsoft.com/office/drawing/2014/main" id="{32B6EB4D-2F38-2BA9-46DD-604D5197C444}"/>
              </a:ext>
            </a:extLst>
          </p:cNvPr>
          <p:cNvSpPr>
            <a:spLocks noGrp="1"/>
          </p:cNvSpPr>
          <p:nvPr>
            <p:ph idx="1"/>
          </p:nvPr>
        </p:nvSpPr>
        <p:spPr>
          <a:xfrm>
            <a:off x="4572000" y="2317687"/>
            <a:ext cx="3648547" cy="4046242"/>
          </a:xfrm>
          <a:solidFill>
            <a:schemeClr val="tx2">
              <a:lumMod val="40000"/>
              <a:lumOff val="60000"/>
            </a:schemeClr>
          </a:solidFill>
        </p:spPr>
        <p:txBody>
          <a:bodyPr>
            <a:noAutofit/>
          </a:bodyPr>
          <a:lstStyle/>
          <a:p>
            <a:pPr marL="0" indent="0">
              <a:buNone/>
            </a:pPr>
            <a:r>
              <a:rPr lang="en-US" sz="3700" dirty="0">
                <a:solidFill>
                  <a:schemeClr val="bg1"/>
                </a:solidFill>
              </a:rPr>
              <a:t> Prior to the Fall, only plants that were either useful for food or beautiful to the eye grew from the earth; </a:t>
            </a:r>
          </a:p>
        </p:txBody>
      </p:sp>
      <p:pic>
        <p:nvPicPr>
          <p:cNvPr id="45058" name="Picture 2" descr="Garden of Eden as a Prototype Kingdom – Soultonic">
            <a:extLst>
              <a:ext uri="{FF2B5EF4-FFF2-40B4-BE49-F238E27FC236}">
                <a16:creationId xmlns:a16="http://schemas.microsoft.com/office/drawing/2014/main" id="{044AF3D2-EED7-5085-54CD-C681BC03692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861" t="2799" r="9772" b="2799"/>
          <a:stretch>
            <a:fillRect/>
          </a:stretch>
        </p:blipFill>
        <p:spPr bwMode="auto">
          <a:xfrm>
            <a:off x="685019" y="2317687"/>
            <a:ext cx="3739662" cy="40462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88529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1501A-5B9E-ECE4-E8E5-7AAF67CF09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F68433-456C-7CE7-7BD6-E0D701770851}"/>
              </a:ext>
            </a:extLst>
          </p:cNvPr>
          <p:cNvSpPr>
            <a:spLocks noGrp="1"/>
          </p:cNvSpPr>
          <p:nvPr>
            <p:ph type="title"/>
          </p:nvPr>
        </p:nvSpPr>
        <p:spPr/>
        <p:txBody>
          <a:bodyPr>
            <a:normAutofit/>
          </a:bodyPr>
          <a:lstStyle/>
          <a:p>
            <a:r>
              <a:rPr lang="en-US" sz="3900" dirty="0"/>
              <a:t>SDABC V1 on Genesis 3:18</a:t>
            </a:r>
          </a:p>
        </p:txBody>
      </p:sp>
      <p:sp>
        <p:nvSpPr>
          <p:cNvPr id="3" name="Content Placeholder 2">
            <a:extLst>
              <a:ext uri="{FF2B5EF4-FFF2-40B4-BE49-F238E27FC236}">
                <a16:creationId xmlns:a16="http://schemas.microsoft.com/office/drawing/2014/main" id="{1509645E-49DB-6067-FC4F-F84B55FF4332}"/>
              </a:ext>
            </a:extLst>
          </p:cNvPr>
          <p:cNvSpPr>
            <a:spLocks noGrp="1"/>
          </p:cNvSpPr>
          <p:nvPr>
            <p:ph idx="1"/>
          </p:nvPr>
        </p:nvSpPr>
        <p:spPr>
          <a:xfrm>
            <a:off x="4690013" y="2086545"/>
            <a:ext cx="3613355" cy="4219513"/>
          </a:xfrm>
          <a:solidFill>
            <a:schemeClr val="tx2">
              <a:lumMod val="40000"/>
              <a:lumOff val="60000"/>
            </a:schemeClr>
          </a:solidFill>
        </p:spPr>
        <p:txBody>
          <a:bodyPr>
            <a:noAutofit/>
          </a:bodyPr>
          <a:lstStyle/>
          <a:p>
            <a:pPr marL="0" indent="0">
              <a:buNone/>
            </a:pPr>
            <a:r>
              <a:rPr lang="en-US" sz="3200" dirty="0">
                <a:solidFill>
                  <a:schemeClr val="bg1"/>
                </a:solidFill>
              </a:rPr>
              <a:t>now it was to produce “thorns and thistles” also. The increased labor necessary to the cultivation of the soil would increase the misery of man’s existence. </a:t>
            </a:r>
            <a:endParaRPr lang="en-US" sz="4800" dirty="0">
              <a:solidFill>
                <a:schemeClr val="bg1"/>
              </a:solidFill>
            </a:endParaRPr>
          </a:p>
        </p:txBody>
      </p:sp>
      <p:pic>
        <p:nvPicPr>
          <p:cNvPr id="46082" name="Picture 2" descr="Thorns and Thistles | Reflections on ...">
            <a:extLst>
              <a:ext uri="{FF2B5EF4-FFF2-40B4-BE49-F238E27FC236}">
                <a16:creationId xmlns:a16="http://schemas.microsoft.com/office/drawing/2014/main" id="{7D753B53-BE6F-6D48-5798-204572F9112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951" r="12264"/>
          <a:stretch>
            <a:fillRect/>
          </a:stretch>
        </p:blipFill>
        <p:spPr bwMode="auto">
          <a:xfrm>
            <a:off x="840632" y="2144416"/>
            <a:ext cx="3110045" cy="4103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00793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B9B29-E305-AE7A-36EF-40510D89AE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09E0A1-7609-91D9-AE77-5B7B1625DE11}"/>
              </a:ext>
            </a:extLst>
          </p:cNvPr>
          <p:cNvSpPr>
            <a:spLocks noGrp="1"/>
          </p:cNvSpPr>
          <p:nvPr>
            <p:ph type="title"/>
          </p:nvPr>
        </p:nvSpPr>
        <p:spPr/>
        <p:txBody>
          <a:bodyPr>
            <a:normAutofit/>
          </a:bodyPr>
          <a:lstStyle/>
          <a:p>
            <a:r>
              <a:rPr lang="en-US" sz="3900" dirty="0"/>
              <a:t>SDABC V1 on Genesis 3:18</a:t>
            </a:r>
          </a:p>
        </p:txBody>
      </p:sp>
      <p:sp>
        <p:nvSpPr>
          <p:cNvPr id="3" name="Content Placeholder 2">
            <a:extLst>
              <a:ext uri="{FF2B5EF4-FFF2-40B4-BE49-F238E27FC236}">
                <a16:creationId xmlns:a16="http://schemas.microsoft.com/office/drawing/2014/main" id="{1A7BBAFA-4A47-27FC-E525-0744E9ACD49A}"/>
              </a:ext>
            </a:extLst>
          </p:cNvPr>
          <p:cNvSpPr>
            <a:spLocks noGrp="1"/>
          </p:cNvSpPr>
          <p:nvPr>
            <p:ph idx="1"/>
          </p:nvPr>
        </p:nvSpPr>
        <p:spPr>
          <a:xfrm>
            <a:off x="4572000" y="2408222"/>
            <a:ext cx="3613355" cy="3955707"/>
          </a:xfrm>
          <a:solidFill>
            <a:schemeClr val="tx2">
              <a:lumMod val="40000"/>
              <a:lumOff val="60000"/>
            </a:schemeClr>
          </a:solidFill>
        </p:spPr>
        <p:txBody>
          <a:bodyPr>
            <a:noAutofit/>
          </a:bodyPr>
          <a:lstStyle/>
          <a:p>
            <a:pPr marL="0" indent="0">
              <a:buNone/>
            </a:pPr>
            <a:r>
              <a:rPr lang="en-US" sz="3600" dirty="0">
                <a:solidFill>
                  <a:schemeClr val="bg1"/>
                </a:solidFill>
              </a:rPr>
              <a:t>He was to learn by bitter experience that life independent of God can at best be one of sorrow and affliction.</a:t>
            </a:r>
          </a:p>
        </p:txBody>
      </p:sp>
      <p:pic>
        <p:nvPicPr>
          <p:cNvPr id="47106" name="Picture 2" descr="The Prelapsarian Acacia and the Good ...">
            <a:extLst>
              <a:ext uri="{FF2B5EF4-FFF2-40B4-BE49-F238E27FC236}">
                <a16:creationId xmlns:a16="http://schemas.microsoft.com/office/drawing/2014/main" id="{83B7F5E6-7755-CE03-DBD9-C79A72DA7B5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1492" r="1953"/>
          <a:stretch>
            <a:fillRect/>
          </a:stretch>
        </p:blipFill>
        <p:spPr bwMode="auto">
          <a:xfrm>
            <a:off x="685019" y="2179503"/>
            <a:ext cx="3734632" cy="4394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74305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F0F4D-1D7B-A5CE-0A57-64634CDB1F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2BE6C0-BD40-140D-5F72-AFA83B2BECBE}"/>
              </a:ext>
            </a:extLst>
          </p:cNvPr>
          <p:cNvSpPr>
            <a:spLocks noGrp="1"/>
          </p:cNvSpPr>
          <p:nvPr>
            <p:ph type="title"/>
          </p:nvPr>
        </p:nvSpPr>
        <p:spPr/>
        <p:txBody>
          <a:bodyPr>
            <a:normAutofit/>
          </a:bodyPr>
          <a:lstStyle/>
          <a:p>
            <a:r>
              <a:rPr lang="en-US" sz="3900" dirty="0"/>
              <a:t>SDABC V1 on Genesis 3:18</a:t>
            </a:r>
          </a:p>
        </p:txBody>
      </p:sp>
      <p:sp>
        <p:nvSpPr>
          <p:cNvPr id="3" name="Content Placeholder 2">
            <a:extLst>
              <a:ext uri="{FF2B5EF4-FFF2-40B4-BE49-F238E27FC236}">
                <a16:creationId xmlns:a16="http://schemas.microsoft.com/office/drawing/2014/main" id="{C0455665-2815-BA85-D170-9E96A99CBAFD}"/>
              </a:ext>
            </a:extLst>
          </p:cNvPr>
          <p:cNvSpPr>
            <a:spLocks noGrp="1"/>
          </p:cNvSpPr>
          <p:nvPr>
            <p:ph idx="1"/>
          </p:nvPr>
        </p:nvSpPr>
        <p:spPr>
          <a:xfrm>
            <a:off x="4572000" y="2103120"/>
            <a:ext cx="3998794" cy="4260809"/>
          </a:xfrm>
          <a:solidFill>
            <a:schemeClr val="tx2">
              <a:lumMod val="40000"/>
              <a:lumOff val="60000"/>
            </a:schemeClr>
          </a:solidFill>
        </p:spPr>
        <p:txBody>
          <a:bodyPr>
            <a:noAutofit/>
          </a:bodyPr>
          <a:lstStyle/>
          <a:p>
            <a:pPr marL="0" indent="0">
              <a:buNone/>
            </a:pPr>
            <a:r>
              <a:rPr lang="en-US" sz="3200" dirty="0">
                <a:solidFill>
                  <a:schemeClr val="bg1"/>
                </a:solidFill>
              </a:rPr>
              <a:t>The divine punishment provided also a partial change in diet. We evidently are to conclude that the quantity and quality of grains and nuts and fruits originally given to man were, as a </a:t>
            </a:r>
          </a:p>
        </p:txBody>
      </p:sp>
      <p:pic>
        <p:nvPicPr>
          <p:cNvPr id="48130" name="Picture 2" descr="Collards vs. Kale: Why Only One Supergreen Is a Superstar | National  Geographic">
            <a:extLst>
              <a:ext uri="{FF2B5EF4-FFF2-40B4-BE49-F238E27FC236}">
                <a16:creationId xmlns:a16="http://schemas.microsoft.com/office/drawing/2014/main" id="{8EB7089C-77E7-1A7B-6BE1-2B7A36DCF92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160" r="37222"/>
          <a:stretch>
            <a:fillRect/>
          </a:stretch>
        </p:blipFill>
        <p:spPr bwMode="auto">
          <a:xfrm>
            <a:off x="896035" y="1987592"/>
            <a:ext cx="2960861" cy="4145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86225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65B4E-1710-8A36-0DB4-DB11F55042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656E6F-AB80-395A-D266-ABDA16A9E26C}"/>
              </a:ext>
            </a:extLst>
          </p:cNvPr>
          <p:cNvSpPr>
            <a:spLocks noGrp="1"/>
          </p:cNvSpPr>
          <p:nvPr>
            <p:ph type="title"/>
          </p:nvPr>
        </p:nvSpPr>
        <p:spPr/>
        <p:txBody>
          <a:bodyPr>
            <a:normAutofit/>
          </a:bodyPr>
          <a:lstStyle/>
          <a:p>
            <a:r>
              <a:rPr lang="en-US" sz="3900" dirty="0"/>
              <a:t>SDABC V1 on Genesis 3:18</a:t>
            </a:r>
          </a:p>
        </p:txBody>
      </p:sp>
      <p:sp>
        <p:nvSpPr>
          <p:cNvPr id="3" name="Content Placeholder 2">
            <a:extLst>
              <a:ext uri="{FF2B5EF4-FFF2-40B4-BE49-F238E27FC236}">
                <a16:creationId xmlns:a16="http://schemas.microsoft.com/office/drawing/2014/main" id="{8C25B9A3-5368-AE1B-997A-78AE73A930EF}"/>
              </a:ext>
            </a:extLst>
          </p:cNvPr>
          <p:cNvSpPr>
            <a:spLocks noGrp="1"/>
          </p:cNvSpPr>
          <p:nvPr>
            <p:ph idx="1"/>
          </p:nvPr>
        </p:nvSpPr>
        <p:spPr>
          <a:xfrm>
            <a:off x="4935097" y="2196905"/>
            <a:ext cx="3885419" cy="4260809"/>
          </a:xfrm>
          <a:solidFill>
            <a:schemeClr val="tx2">
              <a:lumMod val="40000"/>
              <a:lumOff val="60000"/>
            </a:schemeClr>
          </a:solidFill>
        </p:spPr>
        <p:txBody>
          <a:bodyPr>
            <a:noAutofit/>
          </a:bodyPr>
          <a:lstStyle/>
          <a:p>
            <a:pPr marL="0" indent="0">
              <a:buNone/>
            </a:pPr>
            <a:r>
              <a:rPr lang="en-US" sz="3200" dirty="0">
                <a:solidFill>
                  <a:schemeClr val="bg1"/>
                </a:solidFill>
              </a:rPr>
              <a:t>result of the curse, reduced to such an extent that man would be required to look to the herbs for a portion of his daily food. This change may also have been due in part to the loss</a:t>
            </a:r>
          </a:p>
        </p:txBody>
      </p:sp>
      <p:pic>
        <p:nvPicPr>
          <p:cNvPr id="49154" name="Picture 2" descr="Sauteed Kale (10 Minutes!) - Wholesome Yum">
            <a:extLst>
              <a:ext uri="{FF2B5EF4-FFF2-40B4-BE49-F238E27FC236}">
                <a16:creationId xmlns:a16="http://schemas.microsoft.com/office/drawing/2014/main" id="{14891470-574C-731C-6F78-FD31CBEF95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765" y="2196904"/>
            <a:ext cx="4260809" cy="42608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6552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4. What prohibition had God laid upon the pair in the garden of Eden?</a:t>
            </a:r>
          </a:p>
        </p:txBody>
      </p:sp>
      <p:sp>
        <p:nvSpPr>
          <p:cNvPr id="3" name="Content Placeholder 2"/>
          <p:cNvSpPr>
            <a:spLocks noGrp="1"/>
          </p:cNvSpPr>
          <p:nvPr>
            <p:ph sz="half" idx="1"/>
          </p:nvPr>
        </p:nvSpPr>
        <p:spPr/>
        <p:txBody>
          <a:bodyPr>
            <a:normAutofit fontScale="92500" lnSpcReduction="10000"/>
          </a:bodyPr>
          <a:lstStyle/>
          <a:p>
            <a:r>
              <a:rPr sz="3600" dirty="0"/>
              <a:t>Genesis 2:17</a:t>
            </a:r>
          </a:p>
          <a:p>
            <a:r>
              <a:rPr sz="3600" dirty="0"/>
              <a:t>But of the tree of the knowledge of good and evil, thou shalt not eat of it: for in the day that thou </a:t>
            </a:r>
            <a:r>
              <a:rPr sz="3600" dirty="0" err="1"/>
              <a:t>eatest</a:t>
            </a:r>
            <a:r>
              <a:rPr sz="3600" dirty="0"/>
              <a:t> thereof thou shalt surely die.</a:t>
            </a:r>
          </a:p>
        </p:txBody>
      </p:sp>
      <p:pic>
        <p:nvPicPr>
          <p:cNvPr id="4098" name="Picture 2" descr="The Tree of Knowledge of Good and Evil">
            <a:extLst>
              <a:ext uri="{FF2B5EF4-FFF2-40B4-BE49-F238E27FC236}">
                <a16:creationId xmlns:a16="http://schemas.microsoft.com/office/drawing/2014/main" id="{1BCB5B33-5EF5-AE97-E905-8669D6C878C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89231" y="2148804"/>
            <a:ext cx="3885419" cy="390276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BB92C-FE75-2070-1802-AC581E45B9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6376F1-5FFF-ED13-C41E-D2A32338CCC6}"/>
              </a:ext>
            </a:extLst>
          </p:cNvPr>
          <p:cNvSpPr>
            <a:spLocks noGrp="1"/>
          </p:cNvSpPr>
          <p:nvPr>
            <p:ph type="title"/>
          </p:nvPr>
        </p:nvSpPr>
        <p:spPr/>
        <p:txBody>
          <a:bodyPr>
            <a:normAutofit/>
          </a:bodyPr>
          <a:lstStyle/>
          <a:p>
            <a:r>
              <a:rPr lang="en-US" sz="3900" dirty="0"/>
              <a:t>SDABC V1 on Genesis 3:18</a:t>
            </a:r>
          </a:p>
        </p:txBody>
      </p:sp>
      <p:sp>
        <p:nvSpPr>
          <p:cNvPr id="3" name="Content Placeholder 2">
            <a:extLst>
              <a:ext uri="{FF2B5EF4-FFF2-40B4-BE49-F238E27FC236}">
                <a16:creationId xmlns:a16="http://schemas.microsoft.com/office/drawing/2014/main" id="{F320DE87-AF3D-0144-D82A-6F9AE9199C82}"/>
              </a:ext>
            </a:extLst>
          </p:cNvPr>
          <p:cNvSpPr>
            <a:spLocks noGrp="1"/>
          </p:cNvSpPr>
          <p:nvPr>
            <p:ph idx="1"/>
          </p:nvPr>
        </p:nvSpPr>
        <p:spPr>
          <a:xfrm>
            <a:off x="4572000" y="2103120"/>
            <a:ext cx="3885419" cy="4260809"/>
          </a:xfrm>
          <a:solidFill>
            <a:schemeClr val="tx2">
              <a:lumMod val="40000"/>
              <a:lumOff val="60000"/>
            </a:schemeClr>
          </a:solidFill>
        </p:spPr>
        <p:txBody>
          <a:bodyPr>
            <a:noAutofit/>
          </a:bodyPr>
          <a:lstStyle/>
          <a:p>
            <a:pPr marL="0" indent="0">
              <a:buNone/>
            </a:pPr>
            <a:r>
              <a:rPr lang="en-US" sz="3400" dirty="0">
                <a:solidFill>
                  <a:schemeClr val="bg1"/>
                </a:solidFill>
              </a:rPr>
              <a:t>of certain elements from the tree of life, to a change in climate, and perhaps most of all to man’s sentence to hard labor in the process of earning a livelihood.</a:t>
            </a:r>
          </a:p>
        </p:txBody>
      </p:sp>
      <p:pic>
        <p:nvPicPr>
          <p:cNvPr id="50178" name="Picture 2" descr="Will U.S. youth rush to the fields to perform manual labor...doubtful">
            <a:extLst>
              <a:ext uri="{FF2B5EF4-FFF2-40B4-BE49-F238E27FC236}">
                <a16:creationId xmlns:a16="http://schemas.microsoft.com/office/drawing/2014/main" id="{C1785BCE-CE59-AFCD-EF4C-2795156A69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1235"/>
          <a:stretch>
            <a:fillRect/>
          </a:stretch>
        </p:blipFill>
        <p:spPr bwMode="auto">
          <a:xfrm>
            <a:off x="876984" y="1869136"/>
            <a:ext cx="3694235" cy="4448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05344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18. Was he allowed to remain in the garden?</a:t>
            </a:r>
          </a:p>
        </p:txBody>
      </p:sp>
      <p:sp>
        <p:nvSpPr>
          <p:cNvPr id="3" name="Content Placeholder 2"/>
          <p:cNvSpPr>
            <a:spLocks noGrp="1"/>
          </p:cNvSpPr>
          <p:nvPr>
            <p:ph sz="half" idx="1"/>
          </p:nvPr>
        </p:nvSpPr>
        <p:spPr/>
        <p:txBody>
          <a:bodyPr>
            <a:normAutofit fontScale="92500"/>
          </a:bodyPr>
          <a:lstStyle/>
          <a:p>
            <a:r>
              <a:rPr sz="3600" dirty="0"/>
              <a:t>Genesis 3</a:t>
            </a:r>
            <a:r>
              <a:rPr lang="en-US" sz="3600" dirty="0"/>
              <a:t>:23, 24</a:t>
            </a:r>
            <a:endParaRPr sz="3600" dirty="0"/>
          </a:p>
          <a:p>
            <a:r>
              <a:rPr sz="3600" dirty="0"/>
              <a:t>Therefore the Lord God sent him forth from the garden of Eden, to till the ground from whence he was taken.</a:t>
            </a:r>
          </a:p>
        </p:txBody>
      </p:sp>
      <p:pic>
        <p:nvPicPr>
          <p:cNvPr id="51202" name="Picture 2" descr="How to Till a Garden Without a Tiller">
            <a:extLst>
              <a:ext uri="{FF2B5EF4-FFF2-40B4-BE49-F238E27FC236}">
                <a16:creationId xmlns:a16="http://schemas.microsoft.com/office/drawing/2014/main" id="{9BE0547A-CFA5-B044-54B1-8999DA09ED5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0238" r="13972"/>
          <a:stretch>
            <a:fillRect/>
          </a:stretch>
        </p:blipFill>
        <p:spPr bwMode="auto">
          <a:xfrm>
            <a:off x="4709855" y="2235078"/>
            <a:ext cx="3747564" cy="379058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3463B-7F46-4CB6-C75E-2EB084F3BF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98311C-1AD1-6106-3922-DFCB51718022}"/>
              </a:ext>
            </a:extLst>
          </p:cNvPr>
          <p:cNvSpPr>
            <a:spLocks noGrp="1"/>
          </p:cNvSpPr>
          <p:nvPr>
            <p:ph type="title"/>
          </p:nvPr>
        </p:nvSpPr>
        <p:spPr/>
        <p:txBody>
          <a:bodyPr>
            <a:normAutofit/>
          </a:bodyPr>
          <a:lstStyle/>
          <a:p>
            <a:r>
              <a:t>18. Was he allowed to remain in the garden?</a:t>
            </a:r>
          </a:p>
        </p:txBody>
      </p:sp>
      <p:sp>
        <p:nvSpPr>
          <p:cNvPr id="3" name="Content Placeholder 2">
            <a:extLst>
              <a:ext uri="{FF2B5EF4-FFF2-40B4-BE49-F238E27FC236}">
                <a16:creationId xmlns:a16="http://schemas.microsoft.com/office/drawing/2014/main" id="{4A752DDB-6849-1D19-915C-0213464E6E93}"/>
              </a:ext>
            </a:extLst>
          </p:cNvPr>
          <p:cNvSpPr>
            <a:spLocks noGrp="1"/>
          </p:cNvSpPr>
          <p:nvPr>
            <p:ph sz="half" idx="1"/>
          </p:nvPr>
        </p:nvSpPr>
        <p:spPr/>
        <p:txBody>
          <a:bodyPr>
            <a:noAutofit/>
          </a:bodyPr>
          <a:lstStyle/>
          <a:p>
            <a:r>
              <a:rPr sz="2900" dirty="0"/>
              <a:t>Genesis 3</a:t>
            </a:r>
            <a:r>
              <a:rPr lang="en-US" sz="2900" dirty="0"/>
              <a:t>:23, 24</a:t>
            </a:r>
            <a:endParaRPr sz="2900" dirty="0"/>
          </a:p>
          <a:p>
            <a:r>
              <a:rPr lang="en-US" sz="2900" dirty="0"/>
              <a:t>So he drove out the man; and he placed at the east of the garden of Eden </a:t>
            </a:r>
            <a:r>
              <a:rPr lang="en-US" sz="2900" dirty="0" err="1"/>
              <a:t>Cherubims</a:t>
            </a:r>
            <a:r>
              <a:rPr lang="en-US" sz="2900" dirty="0"/>
              <a:t>, and a flaming sword which turned every way, to keep the way of the tree of life.</a:t>
            </a:r>
            <a:endParaRPr sz="2900" dirty="0"/>
          </a:p>
        </p:txBody>
      </p:sp>
      <p:pic>
        <p:nvPicPr>
          <p:cNvPr id="52226" name="Picture 2" descr="New draft, the Cherubim and the flaming sword escorting Adam and Eve from  the Garden in Eden.">
            <a:extLst>
              <a:ext uri="{FF2B5EF4-FFF2-40B4-BE49-F238E27FC236}">
                <a16:creationId xmlns:a16="http://schemas.microsoft.com/office/drawing/2014/main" id="{DF576235-F86D-A227-50CC-8125B999238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9841" r="10014"/>
          <a:stretch>
            <a:fillRect/>
          </a:stretch>
        </p:blipFill>
        <p:spPr bwMode="auto">
          <a:xfrm>
            <a:off x="4571219" y="2077299"/>
            <a:ext cx="4103077" cy="4140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89097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19. How extensive were the consequences of his fall?</a:t>
            </a:r>
          </a:p>
        </p:txBody>
      </p:sp>
      <p:sp>
        <p:nvSpPr>
          <p:cNvPr id="3" name="Content Placeholder 2"/>
          <p:cNvSpPr>
            <a:spLocks noGrp="1"/>
          </p:cNvSpPr>
          <p:nvPr>
            <p:ph sz="half" idx="1"/>
          </p:nvPr>
        </p:nvSpPr>
        <p:spPr/>
        <p:txBody>
          <a:bodyPr>
            <a:normAutofit fontScale="92500" lnSpcReduction="10000"/>
          </a:bodyPr>
          <a:lstStyle/>
          <a:p>
            <a:r>
              <a:rPr sz="3600" dirty="0"/>
              <a:t>Romans 5:12</a:t>
            </a:r>
          </a:p>
          <a:p>
            <a:r>
              <a:rPr sz="3600" dirty="0"/>
              <a:t>Wherefore, as by one man sin entered into the world, and death by sin; and so death passed upon all men, for that all have sinned:</a:t>
            </a:r>
          </a:p>
        </p:txBody>
      </p:sp>
      <p:pic>
        <p:nvPicPr>
          <p:cNvPr id="53252" name="Picture 4" descr="Earth - Wikipedia">
            <a:extLst>
              <a:ext uri="{FF2B5EF4-FFF2-40B4-BE49-F238E27FC236}">
                <a16:creationId xmlns:a16="http://schemas.microsoft.com/office/drawing/2014/main" id="{8AE7E8E7-8EBB-50A8-E7E1-4E08E1015A3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00605" y="2011680"/>
            <a:ext cx="3821150" cy="383820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20. Did death pass upon all men regardless of their character, just because Adam sinned?</a:t>
            </a:r>
          </a:p>
        </p:txBody>
      </p:sp>
      <p:sp>
        <p:nvSpPr>
          <p:cNvPr id="3" name="Content Placeholder 2"/>
          <p:cNvSpPr>
            <a:spLocks noGrp="1"/>
          </p:cNvSpPr>
          <p:nvPr>
            <p:ph sz="half" idx="1"/>
          </p:nvPr>
        </p:nvSpPr>
        <p:spPr/>
        <p:txBody>
          <a:bodyPr>
            <a:normAutofit fontScale="92500" lnSpcReduction="10000"/>
          </a:bodyPr>
          <a:lstStyle/>
          <a:p>
            <a:r>
              <a:rPr sz="3600" dirty="0"/>
              <a:t>Romans 5:12</a:t>
            </a:r>
          </a:p>
          <a:p>
            <a:r>
              <a:rPr sz="3600" dirty="0"/>
              <a:t>Wherefore, as by one man sin entered into the world, and death by sin; and so death passed upon all men, for that all have sinned:</a:t>
            </a:r>
          </a:p>
        </p:txBody>
      </p:sp>
      <p:pic>
        <p:nvPicPr>
          <p:cNvPr id="54276" name="Picture 4" descr="Sin - YouTube">
            <a:extLst>
              <a:ext uri="{FF2B5EF4-FFF2-40B4-BE49-F238E27FC236}">
                <a16:creationId xmlns:a16="http://schemas.microsoft.com/office/drawing/2014/main" id="{AFA01A51-1546-6DEC-0062-A22AED9DD34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7404" r="21635"/>
          <a:stretch>
            <a:fillRect/>
          </a:stretch>
        </p:blipFill>
        <p:spPr bwMode="auto">
          <a:xfrm>
            <a:off x="4577080" y="1972600"/>
            <a:ext cx="3880339" cy="4284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93890-53B1-6931-98AE-4F11E27792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40B3E5-8A5F-9580-DACB-4F252E391A60}"/>
              </a:ext>
            </a:extLst>
          </p:cNvPr>
          <p:cNvSpPr>
            <a:spLocks noGrp="1"/>
          </p:cNvSpPr>
          <p:nvPr>
            <p:ph type="title"/>
          </p:nvPr>
        </p:nvSpPr>
        <p:spPr/>
        <p:txBody>
          <a:bodyPr>
            <a:normAutofit/>
          </a:bodyPr>
          <a:lstStyle/>
          <a:p>
            <a:r>
              <a:rPr lang="en-US" sz="3900" dirty="0"/>
              <a:t>SDABC V6 on Romans 5:12</a:t>
            </a:r>
          </a:p>
        </p:txBody>
      </p:sp>
      <p:sp>
        <p:nvSpPr>
          <p:cNvPr id="3" name="Content Placeholder 2">
            <a:extLst>
              <a:ext uri="{FF2B5EF4-FFF2-40B4-BE49-F238E27FC236}">
                <a16:creationId xmlns:a16="http://schemas.microsoft.com/office/drawing/2014/main" id="{D00F5141-3299-F934-E03A-FE75E37C0EF2}"/>
              </a:ext>
            </a:extLst>
          </p:cNvPr>
          <p:cNvSpPr>
            <a:spLocks noGrp="1"/>
          </p:cNvSpPr>
          <p:nvPr>
            <p:ph idx="1"/>
          </p:nvPr>
        </p:nvSpPr>
        <p:spPr>
          <a:xfrm>
            <a:off x="4290646" y="2103121"/>
            <a:ext cx="4067909" cy="4074942"/>
          </a:xfrm>
          <a:solidFill>
            <a:schemeClr val="tx2">
              <a:lumMod val="40000"/>
              <a:lumOff val="60000"/>
            </a:schemeClr>
          </a:solidFill>
        </p:spPr>
        <p:txBody>
          <a:bodyPr>
            <a:noAutofit/>
          </a:bodyPr>
          <a:lstStyle/>
          <a:p>
            <a:pPr marL="0" indent="0">
              <a:buNone/>
            </a:pPr>
            <a:r>
              <a:rPr lang="en-US" sz="3300" dirty="0">
                <a:solidFill>
                  <a:schemeClr val="bg1"/>
                </a:solidFill>
              </a:rPr>
              <a:t>In this passage the main points of comparison that Paul is emphasizing are that as sin and death, as a principle and power, proceeded from Adam to the whole human race,</a:t>
            </a:r>
          </a:p>
        </p:txBody>
      </p:sp>
      <p:pic>
        <p:nvPicPr>
          <p:cNvPr id="55298" name="Picture 2" descr="Family is Life&quot; Family Tree Wall Art ...">
            <a:extLst>
              <a:ext uri="{FF2B5EF4-FFF2-40B4-BE49-F238E27FC236}">
                <a16:creationId xmlns:a16="http://schemas.microsoft.com/office/drawing/2014/main" id="{552893B2-C0B6-FF84-6D61-D2739E8170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445" y="2103120"/>
            <a:ext cx="3141786" cy="4046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35962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4080F-479F-A894-9440-22F0E52610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41FB68-2CE3-E97F-ABC2-9066A7E64966}"/>
              </a:ext>
            </a:extLst>
          </p:cNvPr>
          <p:cNvSpPr>
            <a:spLocks noGrp="1"/>
          </p:cNvSpPr>
          <p:nvPr>
            <p:ph type="title"/>
          </p:nvPr>
        </p:nvSpPr>
        <p:spPr/>
        <p:txBody>
          <a:bodyPr>
            <a:normAutofit/>
          </a:bodyPr>
          <a:lstStyle/>
          <a:p>
            <a:r>
              <a:rPr lang="en-US" sz="3900" dirty="0"/>
              <a:t>SDABC V6 on Romans 5:12</a:t>
            </a:r>
          </a:p>
        </p:txBody>
      </p:sp>
      <p:sp>
        <p:nvSpPr>
          <p:cNvPr id="3" name="Content Placeholder 2">
            <a:extLst>
              <a:ext uri="{FF2B5EF4-FFF2-40B4-BE49-F238E27FC236}">
                <a16:creationId xmlns:a16="http://schemas.microsoft.com/office/drawing/2014/main" id="{FF0F41A1-D8CE-7584-2E16-E4AC4FAE2A30}"/>
              </a:ext>
            </a:extLst>
          </p:cNvPr>
          <p:cNvSpPr>
            <a:spLocks noGrp="1"/>
          </p:cNvSpPr>
          <p:nvPr>
            <p:ph idx="1"/>
          </p:nvPr>
        </p:nvSpPr>
        <p:spPr>
          <a:xfrm>
            <a:off x="4777937" y="2103121"/>
            <a:ext cx="3681046" cy="4063218"/>
          </a:xfrm>
          <a:solidFill>
            <a:schemeClr val="tx2">
              <a:lumMod val="40000"/>
              <a:lumOff val="60000"/>
            </a:schemeClr>
          </a:solidFill>
        </p:spPr>
        <p:txBody>
          <a:bodyPr>
            <a:noAutofit/>
          </a:bodyPr>
          <a:lstStyle/>
          <a:p>
            <a:pPr marL="0" indent="0">
              <a:buNone/>
            </a:pPr>
            <a:r>
              <a:rPr lang="en-US" sz="3600" dirty="0">
                <a:solidFill>
                  <a:schemeClr val="bg1"/>
                </a:solidFill>
              </a:rPr>
              <a:t>so righteousness and life, as a counteracting and conquering principle and power, proceed from Christ to all mankind. </a:t>
            </a:r>
          </a:p>
        </p:txBody>
      </p:sp>
      <p:pic>
        <p:nvPicPr>
          <p:cNvPr id="56322" name="Picture 2" descr="Cross jesus faith, religion ...">
            <a:extLst>
              <a:ext uri="{FF2B5EF4-FFF2-40B4-BE49-F238E27FC236}">
                <a16:creationId xmlns:a16="http://schemas.microsoft.com/office/drawing/2014/main" id="{B3E5FEF7-B649-B9A5-E84E-8A9A8B2F35B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585" r="17286"/>
          <a:stretch>
            <a:fillRect/>
          </a:stretch>
        </p:blipFill>
        <p:spPr bwMode="auto">
          <a:xfrm>
            <a:off x="685019" y="2103121"/>
            <a:ext cx="3681046" cy="4063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23241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FB0E9-0887-FC87-5F16-6D4AFA0F42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1100D8-DE73-0DBD-6BE9-9E656A21E7F3}"/>
              </a:ext>
            </a:extLst>
          </p:cNvPr>
          <p:cNvSpPr>
            <a:spLocks noGrp="1"/>
          </p:cNvSpPr>
          <p:nvPr>
            <p:ph type="title"/>
          </p:nvPr>
        </p:nvSpPr>
        <p:spPr/>
        <p:txBody>
          <a:bodyPr>
            <a:normAutofit/>
          </a:bodyPr>
          <a:lstStyle/>
          <a:p>
            <a:r>
              <a:rPr lang="en-US" sz="3900" dirty="0"/>
              <a:t>SDABC V6 on Romans 5:12</a:t>
            </a:r>
          </a:p>
        </p:txBody>
      </p:sp>
      <p:sp>
        <p:nvSpPr>
          <p:cNvPr id="3" name="Content Placeholder 2">
            <a:extLst>
              <a:ext uri="{FF2B5EF4-FFF2-40B4-BE49-F238E27FC236}">
                <a16:creationId xmlns:a16="http://schemas.microsoft.com/office/drawing/2014/main" id="{EDD7B9A5-E65C-0E9E-CE36-7F968527209C}"/>
              </a:ext>
            </a:extLst>
          </p:cNvPr>
          <p:cNvSpPr>
            <a:spLocks noGrp="1"/>
          </p:cNvSpPr>
          <p:nvPr>
            <p:ph idx="1"/>
          </p:nvPr>
        </p:nvSpPr>
        <p:spPr>
          <a:xfrm>
            <a:off x="4572000" y="2103120"/>
            <a:ext cx="3885419" cy="4260809"/>
          </a:xfrm>
          <a:solidFill>
            <a:schemeClr val="tx2">
              <a:lumMod val="40000"/>
              <a:lumOff val="60000"/>
            </a:schemeClr>
          </a:solidFill>
        </p:spPr>
        <p:txBody>
          <a:bodyPr>
            <a:noAutofit/>
          </a:bodyPr>
          <a:lstStyle/>
          <a:p>
            <a:pPr marL="0" indent="0">
              <a:buNone/>
            </a:pPr>
            <a:r>
              <a:rPr lang="en-US" sz="3300" dirty="0">
                <a:solidFill>
                  <a:schemeClr val="bg1"/>
                </a:solidFill>
              </a:rPr>
              <a:t>And as death has been passed on to all men who participate in Adam’s sin, so life is passed on to all those who participate in the righteousness of Christ.</a:t>
            </a:r>
          </a:p>
        </p:txBody>
      </p:sp>
      <p:pic>
        <p:nvPicPr>
          <p:cNvPr id="57346" name="Picture 2" descr="Life Is Choice - St Timothy Presbyterian Church -">
            <a:extLst>
              <a:ext uri="{FF2B5EF4-FFF2-40B4-BE49-F238E27FC236}">
                <a16:creationId xmlns:a16="http://schemas.microsoft.com/office/drawing/2014/main" id="{27F42DBB-672E-2528-EA44-648F588BE6F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563" r="28719"/>
          <a:stretch>
            <a:fillRect/>
          </a:stretch>
        </p:blipFill>
        <p:spPr bwMode="auto">
          <a:xfrm>
            <a:off x="685018" y="2072799"/>
            <a:ext cx="3500119" cy="4310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34044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2</a:t>
            </a:r>
            <a:r>
              <a:rPr lang="en-US" dirty="0"/>
              <a:t>1</a:t>
            </a:r>
            <a:r>
              <a:rPr dirty="0"/>
              <a:t>. What kind of nature do all men inherit?</a:t>
            </a:r>
          </a:p>
        </p:txBody>
      </p:sp>
      <p:sp>
        <p:nvSpPr>
          <p:cNvPr id="3" name="Content Placeholder 2"/>
          <p:cNvSpPr>
            <a:spLocks noGrp="1"/>
          </p:cNvSpPr>
          <p:nvPr>
            <p:ph sz="half" idx="1"/>
          </p:nvPr>
        </p:nvSpPr>
        <p:spPr/>
        <p:txBody>
          <a:bodyPr>
            <a:normAutofit fontScale="92500" lnSpcReduction="10000"/>
          </a:bodyPr>
          <a:lstStyle/>
          <a:p>
            <a:r>
              <a:rPr sz="4000" dirty="0"/>
              <a:t>Mark 7</a:t>
            </a:r>
            <a:r>
              <a:rPr lang="en-US" sz="4000" dirty="0"/>
              <a:t>:21-23</a:t>
            </a:r>
            <a:endParaRPr sz="4000" dirty="0"/>
          </a:p>
          <a:p>
            <a:r>
              <a:rPr sz="4000" dirty="0"/>
              <a:t>For from within, out of the heart of men, proceed evil thoughts, adulteries, fornications, murders,</a:t>
            </a:r>
          </a:p>
        </p:txBody>
      </p:sp>
      <p:pic>
        <p:nvPicPr>
          <p:cNvPr id="58370" name="Picture 2" descr="Stone Heart Clipart, 11 Digital Images ...">
            <a:extLst>
              <a:ext uri="{FF2B5EF4-FFF2-40B4-BE49-F238E27FC236}">
                <a16:creationId xmlns:a16="http://schemas.microsoft.com/office/drawing/2014/main" id="{4C88264C-A70B-D928-5874-FA18606F8DD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00605" y="2239657"/>
            <a:ext cx="3750285" cy="37502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78F51-E3A9-827F-7675-CA7011C887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4B0A1E-BB41-FDEF-9859-1DF15AC6D83C}"/>
              </a:ext>
            </a:extLst>
          </p:cNvPr>
          <p:cNvSpPr>
            <a:spLocks noGrp="1"/>
          </p:cNvSpPr>
          <p:nvPr>
            <p:ph type="title"/>
          </p:nvPr>
        </p:nvSpPr>
        <p:spPr/>
        <p:txBody>
          <a:bodyPr>
            <a:normAutofit/>
          </a:bodyPr>
          <a:lstStyle/>
          <a:p>
            <a:r>
              <a:rPr dirty="0"/>
              <a:t>2</a:t>
            </a:r>
            <a:r>
              <a:rPr lang="en-US" dirty="0"/>
              <a:t>1</a:t>
            </a:r>
            <a:r>
              <a:rPr dirty="0"/>
              <a:t>. What kind of nature do all men inherit?</a:t>
            </a:r>
          </a:p>
        </p:txBody>
      </p:sp>
      <p:sp>
        <p:nvSpPr>
          <p:cNvPr id="3" name="Content Placeholder 2">
            <a:extLst>
              <a:ext uri="{FF2B5EF4-FFF2-40B4-BE49-F238E27FC236}">
                <a16:creationId xmlns:a16="http://schemas.microsoft.com/office/drawing/2014/main" id="{FBF4675E-A926-D0B5-CCC3-DE321BE05FD5}"/>
              </a:ext>
            </a:extLst>
          </p:cNvPr>
          <p:cNvSpPr>
            <a:spLocks noGrp="1"/>
          </p:cNvSpPr>
          <p:nvPr>
            <p:ph sz="half" idx="1"/>
          </p:nvPr>
        </p:nvSpPr>
        <p:spPr/>
        <p:txBody>
          <a:bodyPr>
            <a:normAutofit fontScale="92500" lnSpcReduction="10000"/>
          </a:bodyPr>
          <a:lstStyle/>
          <a:p>
            <a:r>
              <a:rPr sz="3600" dirty="0"/>
              <a:t>Mark 7</a:t>
            </a:r>
            <a:r>
              <a:rPr lang="en-US" sz="3600" dirty="0"/>
              <a:t>:21-23</a:t>
            </a:r>
            <a:endParaRPr sz="3600" dirty="0"/>
          </a:p>
          <a:p>
            <a:r>
              <a:rPr lang="en-US" sz="3600" dirty="0"/>
              <a:t>Thefts, covetousness, wickedness, deceit, lasciviousness, an evil eye, blasphemy, pride, foolishness:</a:t>
            </a:r>
            <a:endParaRPr sz="3600" dirty="0"/>
          </a:p>
        </p:txBody>
      </p:sp>
      <p:pic>
        <p:nvPicPr>
          <p:cNvPr id="59394" name="Picture 2" descr="Heart Brain Vector Stock Illustrations – 19,599 Heart Brain Vector Stock  Illustrations, Vectors &amp; Clipart - Dreamstime">
            <a:extLst>
              <a:ext uri="{FF2B5EF4-FFF2-40B4-BE49-F238E27FC236}">
                <a16:creationId xmlns:a16="http://schemas.microsoft.com/office/drawing/2014/main" id="{E417ACCA-94E1-6E63-013A-3923BD9C137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00600" y="2286000"/>
            <a:ext cx="3657600"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0252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5. Who first partook of this forbidden fruit?</a:t>
            </a:r>
          </a:p>
        </p:txBody>
      </p:sp>
      <p:sp>
        <p:nvSpPr>
          <p:cNvPr id="3" name="Content Placeholder 2"/>
          <p:cNvSpPr>
            <a:spLocks noGrp="1"/>
          </p:cNvSpPr>
          <p:nvPr>
            <p:ph sz="half" idx="1"/>
          </p:nvPr>
        </p:nvSpPr>
        <p:spPr>
          <a:xfrm>
            <a:off x="685796" y="2011680"/>
            <a:ext cx="3886203" cy="4206240"/>
          </a:xfrm>
        </p:spPr>
        <p:txBody>
          <a:bodyPr>
            <a:normAutofit fontScale="92500"/>
          </a:bodyPr>
          <a:lstStyle/>
          <a:p>
            <a:r>
              <a:rPr sz="2800" dirty="0"/>
              <a:t>Genesis 3:6</a:t>
            </a:r>
          </a:p>
          <a:p>
            <a:r>
              <a:rPr sz="2800" dirty="0"/>
              <a:t>And when the woman saw that the tree was good for food, and that it was pleasant to the eyes, and a tree to be desired to make one wise, she took of the fruit thereof, and did eat, and gave also unto her husband with her; and he did eat.</a:t>
            </a:r>
          </a:p>
        </p:txBody>
      </p:sp>
      <p:pic>
        <p:nvPicPr>
          <p:cNvPr id="5122" name="Picture 2" descr="Tree of the Knowledge of Good and Evil | Bible Wiki | Fandom">
            <a:extLst>
              <a:ext uri="{FF2B5EF4-FFF2-40B4-BE49-F238E27FC236}">
                <a16:creationId xmlns:a16="http://schemas.microsoft.com/office/drawing/2014/main" id="{519B3438-40F7-EC51-188E-62CF70DEF81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13463"/>
          <a:stretch>
            <a:fillRect/>
          </a:stretch>
        </p:blipFill>
        <p:spPr bwMode="auto">
          <a:xfrm>
            <a:off x="5029201" y="2011680"/>
            <a:ext cx="3533726" cy="42062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E71C66-4FA9-35E6-4BD7-70099E7424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816E75-0EE5-5BED-F0ED-CD50E3934387}"/>
              </a:ext>
            </a:extLst>
          </p:cNvPr>
          <p:cNvSpPr>
            <a:spLocks noGrp="1"/>
          </p:cNvSpPr>
          <p:nvPr>
            <p:ph type="title"/>
          </p:nvPr>
        </p:nvSpPr>
        <p:spPr/>
        <p:txBody>
          <a:bodyPr>
            <a:normAutofit/>
          </a:bodyPr>
          <a:lstStyle/>
          <a:p>
            <a:r>
              <a:rPr dirty="0"/>
              <a:t>2</a:t>
            </a:r>
            <a:r>
              <a:rPr lang="en-US" dirty="0"/>
              <a:t>1</a:t>
            </a:r>
            <a:r>
              <a:rPr dirty="0"/>
              <a:t>. What kind of nature do all men inherit?</a:t>
            </a:r>
          </a:p>
        </p:txBody>
      </p:sp>
      <p:sp>
        <p:nvSpPr>
          <p:cNvPr id="3" name="Content Placeholder 2">
            <a:extLst>
              <a:ext uri="{FF2B5EF4-FFF2-40B4-BE49-F238E27FC236}">
                <a16:creationId xmlns:a16="http://schemas.microsoft.com/office/drawing/2014/main" id="{0E90A0BD-0E1D-584A-980B-994A3214EB34}"/>
              </a:ext>
            </a:extLst>
          </p:cNvPr>
          <p:cNvSpPr>
            <a:spLocks noGrp="1"/>
          </p:cNvSpPr>
          <p:nvPr>
            <p:ph sz="half" idx="1"/>
          </p:nvPr>
        </p:nvSpPr>
        <p:spPr/>
        <p:txBody>
          <a:bodyPr>
            <a:normAutofit/>
          </a:bodyPr>
          <a:lstStyle/>
          <a:p>
            <a:r>
              <a:rPr sz="4000" dirty="0"/>
              <a:t>Mark 7</a:t>
            </a:r>
            <a:r>
              <a:rPr lang="en-US" sz="4000" dirty="0"/>
              <a:t>:21-23</a:t>
            </a:r>
            <a:endParaRPr sz="4000" dirty="0"/>
          </a:p>
          <a:p>
            <a:r>
              <a:rPr lang="en-US" sz="4000" dirty="0"/>
              <a:t>All these evil things come from within, and defile the man.</a:t>
            </a:r>
            <a:endParaRPr sz="4000" dirty="0"/>
          </a:p>
        </p:txBody>
      </p:sp>
      <p:pic>
        <p:nvPicPr>
          <p:cNvPr id="60420" name="Picture 4" descr="Heart, Soul &amp; Spirit">
            <a:extLst>
              <a:ext uri="{FF2B5EF4-FFF2-40B4-BE49-F238E27FC236}">
                <a16:creationId xmlns:a16="http://schemas.microsoft.com/office/drawing/2014/main" id="{39B9EA95-CD1B-2A7D-B65A-346E0A26D96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591411" y="2207455"/>
            <a:ext cx="3866008" cy="3814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31226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2</a:t>
            </a:r>
            <a:r>
              <a:rPr lang="en-US" dirty="0"/>
              <a:t>2</a:t>
            </a:r>
            <a:r>
              <a:rPr dirty="0"/>
              <a:t>. By what means may we get rid of this evil nature and have a better one?</a:t>
            </a:r>
          </a:p>
        </p:txBody>
      </p:sp>
      <p:sp>
        <p:nvSpPr>
          <p:cNvPr id="3" name="Content Placeholder 2"/>
          <p:cNvSpPr>
            <a:spLocks noGrp="1"/>
          </p:cNvSpPr>
          <p:nvPr>
            <p:ph sz="half" idx="1"/>
          </p:nvPr>
        </p:nvSpPr>
        <p:spPr>
          <a:xfrm>
            <a:off x="492369" y="2011680"/>
            <a:ext cx="3851028" cy="4206240"/>
          </a:xfrm>
        </p:spPr>
        <p:txBody>
          <a:bodyPr>
            <a:noAutofit/>
          </a:bodyPr>
          <a:lstStyle/>
          <a:p>
            <a:r>
              <a:rPr sz="2800" dirty="0"/>
              <a:t>2 Peter 1:4;</a:t>
            </a:r>
            <a:r>
              <a:rPr lang="en-US" sz="2800" dirty="0"/>
              <a:t> </a:t>
            </a:r>
            <a:r>
              <a:rPr sz="2800" dirty="0"/>
              <a:t>1 John 5:4</a:t>
            </a:r>
          </a:p>
          <a:p>
            <a:r>
              <a:rPr lang="en-US" sz="2800" dirty="0"/>
              <a:t>Whereby are given unto us exceeding great and precious promises: that by these ye might be partakers of the divine nature, having escaped the corruption that is in the world through lust.</a:t>
            </a:r>
            <a:endParaRPr sz="2800" dirty="0"/>
          </a:p>
        </p:txBody>
      </p:sp>
      <p:pic>
        <p:nvPicPr>
          <p:cNvPr id="61442" name="Picture 2" descr="Follow Me: Taking Hold of the Divine ...">
            <a:extLst>
              <a:ext uri="{FF2B5EF4-FFF2-40B4-BE49-F238E27FC236}">
                <a16:creationId xmlns:a16="http://schemas.microsoft.com/office/drawing/2014/main" id="{AE2F36E4-F8A9-3A12-B9BB-1372773C882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8872" r="19436"/>
          <a:stretch>
            <a:fillRect/>
          </a:stretch>
        </p:blipFill>
        <p:spPr bwMode="auto">
          <a:xfrm>
            <a:off x="4800604" y="2173167"/>
            <a:ext cx="3851027" cy="417194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0A051-D81A-E272-6806-196D78FD9B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3301E7-08A7-308B-39C1-492F86DE6DE3}"/>
              </a:ext>
            </a:extLst>
          </p:cNvPr>
          <p:cNvSpPr>
            <a:spLocks noGrp="1"/>
          </p:cNvSpPr>
          <p:nvPr>
            <p:ph type="title"/>
          </p:nvPr>
        </p:nvSpPr>
        <p:spPr/>
        <p:txBody>
          <a:bodyPr>
            <a:normAutofit fontScale="90000"/>
          </a:bodyPr>
          <a:lstStyle/>
          <a:p>
            <a:r>
              <a:rPr dirty="0"/>
              <a:t>2</a:t>
            </a:r>
            <a:r>
              <a:rPr lang="en-US" dirty="0"/>
              <a:t>2</a:t>
            </a:r>
            <a:r>
              <a:rPr dirty="0"/>
              <a:t>. By what means may we get rid of this evil nature and have a better one?</a:t>
            </a:r>
          </a:p>
        </p:txBody>
      </p:sp>
      <p:sp>
        <p:nvSpPr>
          <p:cNvPr id="3" name="Content Placeholder 2">
            <a:extLst>
              <a:ext uri="{FF2B5EF4-FFF2-40B4-BE49-F238E27FC236}">
                <a16:creationId xmlns:a16="http://schemas.microsoft.com/office/drawing/2014/main" id="{5BF85FFA-73AA-B1E7-8A08-858A23B82430}"/>
              </a:ext>
            </a:extLst>
          </p:cNvPr>
          <p:cNvSpPr>
            <a:spLocks noGrp="1"/>
          </p:cNvSpPr>
          <p:nvPr>
            <p:ph sz="half" idx="1"/>
          </p:nvPr>
        </p:nvSpPr>
        <p:spPr>
          <a:xfrm>
            <a:off x="492369" y="2108854"/>
            <a:ext cx="3985846" cy="4109065"/>
          </a:xfrm>
        </p:spPr>
        <p:txBody>
          <a:bodyPr>
            <a:noAutofit/>
          </a:bodyPr>
          <a:lstStyle/>
          <a:p>
            <a:r>
              <a:rPr sz="3200" dirty="0"/>
              <a:t>2 Peter 1:4;</a:t>
            </a:r>
            <a:r>
              <a:rPr lang="en-US" sz="3200" dirty="0"/>
              <a:t> </a:t>
            </a:r>
            <a:r>
              <a:rPr sz="3200" dirty="0"/>
              <a:t>1 John 5:4</a:t>
            </a:r>
          </a:p>
          <a:p>
            <a:r>
              <a:rPr lang="en-US" sz="3200" dirty="0"/>
              <a:t>For whatsoever is born of God </a:t>
            </a:r>
            <a:r>
              <a:rPr lang="en-US" sz="3200" dirty="0" err="1"/>
              <a:t>overcometh</a:t>
            </a:r>
            <a:r>
              <a:rPr lang="en-US" sz="3200" dirty="0"/>
              <a:t> the world: and this is the victory that </a:t>
            </a:r>
            <a:r>
              <a:rPr lang="en-US" sz="3200" dirty="0" err="1"/>
              <a:t>overcometh</a:t>
            </a:r>
            <a:r>
              <a:rPr lang="en-US" sz="3200" dirty="0"/>
              <a:t> the world, even our faith.</a:t>
            </a:r>
            <a:endParaRPr sz="3200" dirty="0"/>
          </a:p>
        </p:txBody>
      </p:sp>
      <p:pic>
        <p:nvPicPr>
          <p:cNvPr id="62466" name="Picture 2" descr="100+ Laurel Wreath Crown Victory Column ...">
            <a:extLst>
              <a:ext uri="{FF2B5EF4-FFF2-40B4-BE49-F238E27FC236}">
                <a16:creationId xmlns:a16="http://schemas.microsoft.com/office/drawing/2014/main" id="{1DCF6677-5605-9D35-F4A6-35891DE389D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5178" r="22930"/>
          <a:stretch>
            <a:fillRect/>
          </a:stretch>
        </p:blipFill>
        <p:spPr bwMode="auto">
          <a:xfrm>
            <a:off x="4829908" y="2108855"/>
            <a:ext cx="3821723" cy="4109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276840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3ED95-C3F6-EE6D-E5C1-73A3411D3CD0}"/>
              </a:ext>
            </a:extLst>
          </p:cNvPr>
          <p:cNvSpPr>
            <a:spLocks noGrp="1"/>
          </p:cNvSpPr>
          <p:nvPr>
            <p:ph type="ctrTitle"/>
          </p:nvPr>
        </p:nvSpPr>
        <p:spPr/>
        <p:txBody>
          <a:bodyPr>
            <a:normAutofit fontScale="90000"/>
          </a:bodyPr>
          <a:lstStyle/>
          <a:p>
            <a:r>
              <a:rPr lang="en-US" sz="11500" dirty="0"/>
              <a:t>Thank You &amp;</a:t>
            </a:r>
          </a:p>
        </p:txBody>
      </p:sp>
      <p:sp>
        <p:nvSpPr>
          <p:cNvPr id="3" name="Subtitle 2">
            <a:extLst>
              <a:ext uri="{FF2B5EF4-FFF2-40B4-BE49-F238E27FC236}">
                <a16:creationId xmlns:a16="http://schemas.microsoft.com/office/drawing/2014/main" id="{7578BD85-9E31-8FA9-45E7-FCD3C9478A39}"/>
              </a:ext>
            </a:extLst>
          </p:cNvPr>
          <p:cNvSpPr>
            <a:spLocks noGrp="1"/>
          </p:cNvSpPr>
          <p:nvPr>
            <p:ph type="subTitle" idx="1"/>
          </p:nvPr>
        </p:nvSpPr>
        <p:spPr/>
        <p:txBody>
          <a:bodyPr>
            <a:normAutofit fontScale="92500" lnSpcReduction="10000"/>
          </a:bodyPr>
          <a:lstStyle/>
          <a:p>
            <a:r>
              <a:rPr lang="en-US" sz="4800" dirty="0"/>
              <a:t>HAPPY SABBATH!!</a:t>
            </a:r>
          </a:p>
        </p:txBody>
      </p:sp>
    </p:spTree>
    <p:extLst>
      <p:ext uri="{BB962C8B-B14F-4D97-AF65-F5344CB8AC3E}">
        <p14:creationId xmlns:p14="http://schemas.microsoft.com/office/powerpoint/2010/main" val="19237208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FDE6F-726C-37FD-894A-80AED163C8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9870BB-1A04-6A2D-64F2-E13864D2F6C7}"/>
              </a:ext>
            </a:extLst>
          </p:cNvPr>
          <p:cNvSpPr>
            <a:spLocks noGrp="1"/>
          </p:cNvSpPr>
          <p:nvPr>
            <p:ph type="title"/>
          </p:nvPr>
        </p:nvSpPr>
        <p:spPr/>
        <p:txBody>
          <a:bodyPr>
            <a:normAutofit/>
          </a:bodyPr>
          <a:lstStyle/>
          <a:p>
            <a:r>
              <a:rPr lang="en-US" sz="3900" dirty="0"/>
              <a:t>Patriarchs and prophets, p. 58</a:t>
            </a:r>
          </a:p>
        </p:txBody>
      </p:sp>
      <p:sp>
        <p:nvSpPr>
          <p:cNvPr id="3" name="Content Placeholder 2">
            <a:extLst>
              <a:ext uri="{FF2B5EF4-FFF2-40B4-BE49-F238E27FC236}">
                <a16:creationId xmlns:a16="http://schemas.microsoft.com/office/drawing/2014/main" id="{4CC2383B-B91C-61FF-667C-DE1779555352}"/>
              </a:ext>
            </a:extLst>
          </p:cNvPr>
          <p:cNvSpPr>
            <a:spLocks noGrp="1"/>
          </p:cNvSpPr>
          <p:nvPr>
            <p:ph idx="1"/>
          </p:nvPr>
        </p:nvSpPr>
        <p:spPr>
          <a:xfrm>
            <a:off x="4571999" y="2263878"/>
            <a:ext cx="3937819" cy="4085303"/>
          </a:xfrm>
          <a:solidFill>
            <a:schemeClr val="bg1">
              <a:lumMod val="95000"/>
              <a:lumOff val="5000"/>
            </a:schemeClr>
          </a:solidFill>
        </p:spPr>
        <p:txBody>
          <a:bodyPr>
            <a:noAutofit/>
          </a:bodyPr>
          <a:lstStyle/>
          <a:p>
            <a:pPr marL="0" indent="0">
              <a:buNone/>
            </a:pPr>
            <a:r>
              <a:rPr lang="en-US" sz="3600" dirty="0"/>
              <a:t>“And the Lord said, “Thy desire shall be to thy husband, and he shall rule over thee.” In the creation God had made her the equal of Adam.”</a:t>
            </a:r>
          </a:p>
        </p:txBody>
      </p:sp>
      <p:pic>
        <p:nvPicPr>
          <p:cNvPr id="6146" name="Picture 2" descr="Adam Eve Royalty-Free Images ...">
            <a:extLst>
              <a:ext uri="{FF2B5EF4-FFF2-40B4-BE49-F238E27FC236}">
                <a16:creationId xmlns:a16="http://schemas.microsoft.com/office/drawing/2014/main" id="{09310D2D-6EA6-F55B-D120-AC9746CE98E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313" r="23910"/>
          <a:stretch>
            <a:fillRect/>
          </a:stretch>
        </p:blipFill>
        <p:spPr bwMode="auto">
          <a:xfrm>
            <a:off x="411443" y="2263878"/>
            <a:ext cx="3937819" cy="41126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3271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8D470-8B7F-C0A6-5BF6-E684DC750F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A84CE1-0061-3251-355A-D559EB92F070}"/>
              </a:ext>
            </a:extLst>
          </p:cNvPr>
          <p:cNvSpPr>
            <a:spLocks noGrp="1"/>
          </p:cNvSpPr>
          <p:nvPr>
            <p:ph type="title"/>
          </p:nvPr>
        </p:nvSpPr>
        <p:spPr/>
        <p:txBody>
          <a:bodyPr>
            <a:normAutofit/>
          </a:bodyPr>
          <a:lstStyle/>
          <a:p>
            <a:r>
              <a:rPr lang="en-US" sz="3900" dirty="0"/>
              <a:t>Patriarchs and prophets, p. 58</a:t>
            </a:r>
          </a:p>
        </p:txBody>
      </p:sp>
      <p:sp>
        <p:nvSpPr>
          <p:cNvPr id="3" name="Content Placeholder 2">
            <a:extLst>
              <a:ext uri="{FF2B5EF4-FFF2-40B4-BE49-F238E27FC236}">
                <a16:creationId xmlns:a16="http://schemas.microsoft.com/office/drawing/2014/main" id="{7B3D1A7D-D4C9-E1E8-51FD-0BA23C7AD18E}"/>
              </a:ext>
            </a:extLst>
          </p:cNvPr>
          <p:cNvSpPr>
            <a:spLocks noGrp="1"/>
          </p:cNvSpPr>
          <p:nvPr>
            <p:ph idx="1"/>
          </p:nvPr>
        </p:nvSpPr>
        <p:spPr>
          <a:xfrm>
            <a:off x="4572000" y="2123769"/>
            <a:ext cx="4122175" cy="4247535"/>
          </a:xfrm>
          <a:solidFill>
            <a:schemeClr val="bg1">
              <a:lumMod val="95000"/>
              <a:lumOff val="5000"/>
            </a:schemeClr>
          </a:solidFill>
        </p:spPr>
        <p:txBody>
          <a:bodyPr>
            <a:noAutofit/>
          </a:bodyPr>
          <a:lstStyle/>
          <a:p>
            <a:pPr marL="0" indent="0">
              <a:buNone/>
            </a:pPr>
            <a:r>
              <a:rPr lang="en-US" sz="3600" dirty="0"/>
              <a:t>“Had they remained obedient to God—in harmony with His great law of love—they would ever have been in harmony with each other;”</a:t>
            </a:r>
          </a:p>
        </p:txBody>
      </p:sp>
      <p:pic>
        <p:nvPicPr>
          <p:cNvPr id="7172" name="Picture 4" descr="Were Adam and Eve married in the Garden of Eden?">
            <a:extLst>
              <a:ext uri="{FF2B5EF4-FFF2-40B4-BE49-F238E27FC236}">
                <a16:creationId xmlns:a16="http://schemas.microsoft.com/office/drawing/2014/main" id="{22AC1F0E-C739-D6F5-933C-33C67D8D389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871" r="20000"/>
          <a:stretch>
            <a:fillRect/>
          </a:stretch>
        </p:blipFill>
        <p:spPr bwMode="auto">
          <a:xfrm>
            <a:off x="685019" y="2123768"/>
            <a:ext cx="3514604" cy="42475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93875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7B2BC-510E-3107-0B51-9977AE8C7F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B1D7F9-89E6-0076-9129-2E98B901F547}"/>
              </a:ext>
            </a:extLst>
          </p:cNvPr>
          <p:cNvSpPr>
            <a:spLocks noGrp="1"/>
          </p:cNvSpPr>
          <p:nvPr>
            <p:ph type="title"/>
          </p:nvPr>
        </p:nvSpPr>
        <p:spPr/>
        <p:txBody>
          <a:bodyPr>
            <a:normAutofit/>
          </a:bodyPr>
          <a:lstStyle/>
          <a:p>
            <a:r>
              <a:rPr lang="en-US" sz="3900" dirty="0"/>
              <a:t>Patriarchs and prophets, p. 58</a:t>
            </a:r>
          </a:p>
        </p:txBody>
      </p:sp>
      <p:sp>
        <p:nvSpPr>
          <p:cNvPr id="3" name="Content Placeholder 2">
            <a:extLst>
              <a:ext uri="{FF2B5EF4-FFF2-40B4-BE49-F238E27FC236}">
                <a16:creationId xmlns:a16="http://schemas.microsoft.com/office/drawing/2014/main" id="{721DD6BC-09A3-A169-98CD-C5E8BB8D37CC}"/>
              </a:ext>
            </a:extLst>
          </p:cNvPr>
          <p:cNvSpPr>
            <a:spLocks noGrp="1"/>
          </p:cNvSpPr>
          <p:nvPr>
            <p:ph idx="1"/>
          </p:nvPr>
        </p:nvSpPr>
        <p:spPr>
          <a:xfrm>
            <a:off x="4572000" y="2011680"/>
            <a:ext cx="3989439" cy="4562144"/>
          </a:xfrm>
          <a:solidFill>
            <a:schemeClr val="bg1">
              <a:lumMod val="95000"/>
              <a:lumOff val="5000"/>
            </a:schemeClr>
          </a:solidFill>
        </p:spPr>
        <p:txBody>
          <a:bodyPr>
            <a:noAutofit/>
          </a:bodyPr>
          <a:lstStyle/>
          <a:p>
            <a:pPr marL="0" indent="0">
              <a:buNone/>
            </a:pPr>
            <a:r>
              <a:rPr lang="en-US" sz="3600" dirty="0"/>
              <a:t>“but sin had brought discord, and now their union could be maintained and harmony preserved only by submission on the part of the one or the other.”</a:t>
            </a:r>
          </a:p>
        </p:txBody>
      </p:sp>
      <p:pic>
        <p:nvPicPr>
          <p:cNvPr id="8196" name="Picture 4" descr="The Biblical Order of the Family, and Dispelling Misconceptions About it |  The Official Scott Roberts Website">
            <a:extLst>
              <a:ext uri="{FF2B5EF4-FFF2-40B4-BE49-F238E27FC236}">
                <a16:creationId xmlns:a16="http://schemas.microsoft.com/office/drawing/2014/main" id="{F9026FBE-8E6F-BEFA-4B12-A9A67EC5C7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019" y="2129844"/>
            <a:ext cx="3113258" cy="4233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11658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B1D2DA32-AC8B-4194-BF85-FF4A5B40EB50}"/>
    </a:ext>
  </a:extLst>
</a:theme>
</file>

<file path=docProps/app.xml><?xml version="1.0" encoding="utf-8"?>
<Properties xmlns="http://schemas.openxmlformats.org/officeDocument/2006/extended-properties" xmlns:vt="http://schemas.openxmlformats.org/officeDocument/2006/docPropsVTypes">
  <Template>Banded</Template>
  <TotalTime>618</TotalTime>
  <Words>2472</Words>
  <Application>Microsoft Office PowerPoint</Application>
  <PresentationFormat>On-screen Show (4:3)</PresentationFormat>
  <Paragraphs>158</Paragraphs>
  <Slides>63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63</vt:i4>
      </vt:variant>
    </vt:vector>
  </HeadingPairs>
  <TitlesOfParts>
    <vt:vector size="67" baseType="lpstr">
      <vt:lpstr>Arial</vt:lpstr>
      <vt:lpstr>Corbel</vt:lpstr>
      <vt:lpstr>Wingdings</vt:lpstr>
      <vt:lpstr>Banded</vt:lpstr>
      <vt:lpstr>OLD TESTAMENT HISTORY:  The Fall of Man</vt:lpstr>
      <vt:lpstr>1. In what condition was the whole creation when it came from the hand of God?</vt:lpstr>
      <vt:lpstr>2. Did this include man also?</vt:lpstr>
      <vt:lpstr>3. Did man retain his uprightness?</vt:lpstr>
      <vt:lpstr>4. What prohibition had God laid upon the pair in the garden of Eden?</vt:lpstr>
      <vt:lpstr>5. Who first partook of this forbidden fruit?</vt:lpstr>
      <vt:lpstr>Patriarchs and prophets, p. 58</vt:lpstr>
      <vt:lpstr>Patriarchs and prophets, p. 58</vt:lpstr>
      <vt:lpstr>Patriarchs and prophets, p. 58</vt:lpstr>
      <vt:lpstr>Patriarchs and prophets, p. 58</vt:lpstr>
      <vt:lpstr>Patriarchs and prophets, p. 58</vt:lpstr>
      <vt:lpstr>Patriarchs and prophets, p. 59</vt:lpstr>
      <vt:lpstr>Patriarchs and prophets, p. 59</vt:lpstr>
      <vt:lpstr>Patriarchs and prophets, p. 59</vt:lpstr>
      <vt:lpstr>Patriarchs and prophets, p. 59</vt:lpstr>
      <vt:lpstr>Patriarchs and prophets, p. 59</vt:lpstr>
      <vt:lpstr>6. Was Adam deceived as to the consequences of the act?</vt:lpstr>
      <vt:lpstr>7. How was Eve deceived?</vt:lpstr>
      <vt:lpstr>8. Who was the serpent?</vt:lpstr>
      <vt:lpstr>9. How did he begin his work?</vt:lpstr>
      <vt:lpstr>SDABC V1 on Genesis 3:1</vt:lpstr>
      <vt:lpstr>SDABC V1 on Genesis 3:1</vt:lpstr>
      <vt:lpstr>SDABC V1 on Genesis 3:1</vt:lpstr>
      <vt:lpstr>SDABC V1 on Genesis 3:1</vt:lpstr>
      <vt:lpstr>Patriarchs and prophets, p. 53</vt:lpstr>
      <vt:lpstr>Patriarchs and prophets, p. 53</vt:lpstr>
      <vt:lpstr>Patriarchs and prophets, p. 53</vt:lpstr>
      <vt:lpstr>10. When Eve repeated the prohibition, what did the serpent reply?</vt:lpstr>
      <vt:lpstr>11. What did he say that eating from the tree would do for them?</vt:lpstr>
      <vt:lpstr>12. In so saying, what imputation did he cast upon God?</vt:lpstr>
      <vt:lpstr>12. In so saying, what imputation did he cast upon God?</vt:lpstr>
      <vt:lpstr>12. In so saying, what imputation did he cast upon God?</vt:lpstr>
      <vt:lpstr>13. In telling them that by eating the forbidden fruit they should be like God, what was Satan instilling into their minds?</vt:lpstr>
      <vt:lpstr>13. In telling them that by eating the forbidden fruit they should be like God, what was Satan instilling into their minds?</vt:lpstr>
      <vt:lpstr>14. What was the cause of Satan's fall?</vt:lpstr>
      <vt:lpstr>14. What was the cause of Satan's fall?</vt:lpstr>
      <vt:lpstr>14. What was the cause of Satan's fall?</vt:lpstr>
      <vt:lpstr>15. What always follows pride?</vt:lpstr>
      <vt:lpstr>15. What always follows pride?</vt:lpstr>
      <vt:lpstr>16. What was it that brought the heathen nations into their deplorable condition?</vt:lpstr>
      <vt:lpstr>16. What was it that brought the heathen nations into their deplorable condition?</vt:lpstr>
      <vt:lpstr>17. What was the result of Adam's transgression?</vt:lpstr>
      <vt:lpstr>17. What was the result of Adam's transgression?</vt:lpstr>
      <vt:lpstr>17. What was the result of Adam's transgression?</vt:lpstr>
      <vt:lpstr>SDABC V1 on Genesis 3:18</vt:lpstr>
      <vt:lpstr>SDABC V1 on Genesis 3:18</vt:lpstr>
      <vt:lpstr>SDABC V1 on Genesis 3:18</vt:lpstr>
      <vt:lpstr>SDABC V1 on Genesis 3:18</vt:lpstr>
      <vt:lpstr>SDABC V1 on Genesis 3:18</vt:lpstr>
      <vt:lpstr>SDABC V1 on Genesis 3:18</vt:lpstr>
      <vt:lpstr>18. Was he allowed to remain in the garden?</vt:lpstr>
      <vt:lpstr>18. Was he allowed to remain in the garden?</vt:lpstr>
      <vt:lpstr>19. How extensive were the consequences of his fall?</vt:lpstr>
      <vt:lpstr>20. Did death pass upon all men regardless of their character, just because Adam sinned?</vt:lpstr>
      <vt:lpstr>SDABC V6 on Romans 5:12</vt:lpstr>
      <vt:lpstr>SDABC V6 on Romans 5:12</vt:lpstr>
      <vt:lpstr>SDABC V6 on Romans 5:12</vt:lpstr>
      <vt:lpstr>21. What kind of nature do all men inherit?</vt:lpstr>
      <vt:lpstr>21. What kind of nature do all men inherit?</vt:lpstr>
      <vt:lpstr>21. What kind of nature do all men inherit?</vt:lpstr>
      <vt:lpstr>22. By what means may we get rid of this evil nature and have a better one?</vt:lpstr>
      <vt:lpstr>22. By what means may we get rid of this evil nature and have a better one?</vt:lpstr>
      <vt:lpstr>Thank You &amp;</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Thylacat</dc:creator>
  <cp:keywords/>
  <dc:description>generated using python-pptx</dc:description>
  <cp:lastModifiedBy>gabby young</cp:lastModifiedBy>
  <cp:revision>4</cp:revision>
  <dcterms:created xsi:type="dcterms:W3CDTF">2013-01-27T09:14:16Z</dcterms:created>
  <dcterms:modified xsi:type="dcterms:W3CDTF">2025-07-19T12:47:34Z</dcterms:modified>
  <cp:category/>
</cp:coreProperties>
</file>