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0" r:id="rId1"/>
  </p:sldMasterIdLst>
  <p:sldIdLst>
    <p:sldId id="284" r:id="rId2"/>
    <p:sldId id="341" r:id="rId3"/>
    <p:sldId id="256" r:id="rId4"/>
    <p:sldId id="294" r:id="rId5"/>
    <p:sldId id="257" r:id="rId6"/>
    <p:sldId id="295" r:id="rId7"/>
    <p:sldId id="258" r:id="rId8"/>
    <p:sldId id="259" r:id="rId9"/>
    <p:sldId id="260" r:id="rId10"/>
    <p:sldId id="261" r:id="rId11"/>
    <p:sldId id="262" r:id="rId12"/>
    <p:sldId id="263" r:id="rId13"/>
    <p:sldId id="264" r:id="rId14"/>
    <p:sldId id="288" r:id="rId15"/>
    <p:sldId id="293" r:id="rId16"/>
    <p:sldId id="265" r:id="rId17"/>
    <p:sldId id="292" r:id="rId18"/>
    <p:sldId id="290" r:id="rId19"/>
    <p:sldId id="291" r:id="rId20"/>
    <p:sldId id="266" r:id="rId21"/>
    <p:sldId id="296" r:id="rId22"/>
    <p:sldId id="297" r:id="rId23"/>
    <p:sldId id="298" r:id="rId24"/>
    <p:sldId id="299" r:id="rId25"/>
    <p:sldId id="300" r:id="rId26"/>
    <p:sldId id="301" r:id="rId27"/>
    <p:sldId id="267" r:id="rId28"/>
    <p:sldId id="268" r:id="rId29"/>
    <p:sldId id="269" r:id="rId30"/>
    <p:sldId id="302" r:id="rId31"/>
    <p:sldId id="271" r:id="rId32"/>
    <p:sldId id="270" r:id="rId33"/>
    <p:sldId id="272" r:id="rId34"/>
    <p:sldId id="273" r:id="rId35"/>
    <p:sldId id="274" r:id="rId36"/>
    <p:sldId id="275" r:id="rId37"/>
    <p:sldId id="276" r:id="rId38"/>
    <p:sldId id="277" r:id="rId39"/>
    <p:sldId id="286" r:id="rId40"/>
    <p:sldId id="278" r:id="rId41"/>
    <p:sldId id="279" r:id="rId42"/>
    <p:sldId id="280" r:id="rId43"/>
    <p:sldId id="281" r:id="rId44"/>
    <p:sldId id="282" r:id="rId45"/>
    <p:sldId id="287" r:id="rId46"/>
    <p:sldId id="283" r:id="rId47"/>
    <p:sldId id="342" r:id="rId48"/>
    <p:sldId id="340"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A22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0" autoAdjust="0"/>
    <p:restoredTop sz="94660"/>
  </p:normalViewPr>
  <p:slideViewPr>
    <p:cSldViewPr snapToGrid="0" snapToObjects="1">
      <p:cViewPr>
        <p:scale>
          <a:sx n="43" d="100"/>
          <a:sy n="43" d="100"/>
        </p:scale>
        <p:origin x="1062" y="51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C1FF6DA9-008F-8B48-92A6-B652298478BF}" type="slidenum">
              <a:rPr lang="en-US" smtClean="0"/>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1147533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34744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3293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3014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52230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87218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4817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13402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38672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15686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66068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7/25/2025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21621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7/25/2025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9198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7/25/2025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58299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02936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65722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8456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7/25/2025</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95354022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42E37-E729-9815-D014-748DB7ACADAC}"/>
              </a:ext>
            </a:extLst>
          </p:cNvPr>
          <p:cNvSpPr>
            <a:spLocks noGrp="1"/>
          </p:cNvSpPr>
          <p:nvPr>
            <p:ph type="ctrTitle"/>
          </p:nvPr>
        </p:nvSpPr>
        <p:spPr/>
        <p:txBody>
          <a:bodyPr/>
          <a:lstStyle/>
          <a:p>
            <a:r>
              <a:rPr lang="en-US" i="1" dirty="0"/>
              <a:t>Old Testament History: </a:t>
            </a:r>
            <a:br>
              <a:rPr lang="en-US" dirty="0"/>
            </a:br>
            <a:r>
              <a:rPr lang="en-US" sz="6600" dirty="0"/>
              <a:t>Abel’s Sacrifice </a:t>
            </a:r>
            <a:endParaRPr lang="en-US" dirty="0"/>
          </a:p>
        </p:txBody>
      </p:sp>
      <p:sp>
        <p:nvSpPr>
          <p:cNvPr id="3" name="Subtitle 2">
            <a:extLst>
              <a:ext uri="{FF2B5EF4-FFF2-40B4-BE49-F238E27FC236}">
                <a16:creationId xmlns:a16="http://schemas.microsoft.com/office/drawing/2014/main" id="{ED36AFED-6086-C526-E9D3-AC5848792371}"/>
              </a:ext>
            </a:extLst>
          </p:cNvPr>
          <p:cNvSpPr>
            <a:spLocks noGrp="1"/>
          </p:cNvSpPr>
          <p:nvPr>
            <p:ph type="subTitle" idx="1"/>
          </p:nvPr>
        </p:nvSpPr>
        <p:spPr/>
        <p:txBody>
          <a:bodyPr>
            <a:normAutofit/>
          </a:bodyPr>
          <a:lstStyle/>
          <a:p>
            <a:r>
              <a:rPr lang="en-US" sz="3200" dirty="0"/>
              <a:t>Lesson </a:t>
            </a:r>
            <a:r>
              <a:rPr lang="en-US" sz="4800" b="1" dirty="0">
                <a:solidFill>
                  <a:schemeClr val="accent1">
                    <a:lumMod val="50000"/>
                  </a:schemeClr>
                </a:solidFill>
              </a:rPr>
              <a:t>4</a:t>
            </a:r>
            <a:r>
              <a:rPr lang="en-US" sz="3200" dirty="0"/>
              <a:t>, 1</a:t>
            </a:r>
            <a:r>
              <a:rPr lang="en-US" sz="3200" baseline="30000" dirty="0"/>
              <a:t>st</a:t>
            </a:r>
            <a:r>
              <a:rPr lang="en-US" sz="3200" dirty="0"/>
              <a:t> Quarter, 1888</a:t>
            </a:r>
          </a:p>
          <a:p>
            <a:endParaRPr lang="en-US" dirty="0"/>
          </a:p>
        </p:txBody>
      </p:sp>
    </p:spTree>
    <p:extLst>
      <p:ext uri="{BB962C8B-B14F-4D97-AF65-F5344CB8AC3E}">
        <p14:creationId xmlns:p14="http://schemas.microsoft.com/office/powerpoint/2010/main" val="891594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6. How did the Lord regard Abel's offering?</a:t>
            </a:r>
          </a:p>
        </p:txBody>
      </p:sp>
      <p:sp>
        <p:nvSpPr>
          <p:cNvPr id="3" name="Content Placeholder 2"/>
          <p:cNvSpPr>
            <a:spLocks noGrp="1"/>
          </p:cNvSpPr>
          <p:nvPr>
            <p:ph sz="half" idx="1"/>
          </p:nvPr>
        </p:nvSpPr>
        <p:spPr/>
        <p:txBody>
          <a:bodyPr>
            <a:normAutofit fontScale="85000" lnSpcReduction="10000"/>
          </a:bodyPr>
          <a:lstStyle/>
          <a:p>
            <a:r>
              <a:rPr sz="3200" dirty="0"/>
              <a:t>Genesis 4:4</a:t>
            </a:r>
          </a:p>
          <a:p>
            <a:r>
              <a:rPr sz="3200" dirty="0"/>
              <a:t>And Abel, he also brought of the firstlings of his flock and of the fat thereof. And the Lord had respect unto Abel and to his offering:</a:t>
            </a:r>
          </a:p>
        </p:txBody>
      </p:sp>
      <p:pic>
        <p:nvPicPr>
          <p:cNvPr id="5122" name="Picture 2" descr="Who Was Cain Afraid Of? | Tim Chaffey">
            <a:extLst>
              <a:ext uri="{FF2B5EF4-FFF2-40B4-BE49-F238E27FC236}">
                <a16:creationId xmlns:a16="http://schemas.microsoft.com/office/drawing/2014/main" id="{D58686E6-A55D-0F8C-2144-FE7A7608079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4077"/>
          <a:stretch>
            <a:fillRect/>
          </a:stretch>
        </p:blipFill>
        <p:spPr bwMode="auto">
          <a:xfrm>
            <a:off x="4834466" y="2642730"/>
            <a:ext cx="3573706" cy="3529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7. How did the Lord regard Cain's offering?</a:t>
            </a:r>
          </a:p>
        </p:txBody>
      </p:sp>
      <p:sp>
        <p:nvSpPr>
          <p:cNvPr id="3" name="Content Placeholder 2"/>
          <p:cNvSpPr>
            <a:spLocks noGrp="1"/>
          </p:cNvSpPr>
          <p:nvPr>
            <p:ph sz="half" idx="1"/>
          </p:nvPr>
        </p:nvSpPr>
        <p:spPr/>
        <p:txBody>
          <a:bodyPr>
            <a:normAutofit fontScale="92500" lnSpcReduction="20000"/>
          </a:bodyPr>
          <a:lstStyle/>
          <a:p>
            <a:r>
              <a:rPr sz="3600" dirty="0"/>
              <a:t>Genesis 4:5</a:t>
            </a:r>
          </a:p>
          <a:p>
            <a:r>
              <a:rPr sz="3600" dirty="0"/>
              <a:t>But unto Cain and to his offering he had not respect. And Cain was very wroth, and his countenance fell.</a:t>
            </a:r>
          </a:p>
        </p:txBody>
      </p:sp>
      <p:pic>
        <p:nvPicPr>
          <p:cNvPr id="7170" name="Picture 2" descr="Cain and Abel">
            <a:extLst>
              <a:ext uri="{FF2B5EF4-FFF2-40B4-BE49-F238E27FC236}">
                <a16:creationId xmlns:a16="http://schemas.microsoft.com/office/drawing/2014/main" id="{10182408-A199-70CA-468B-D9E919C5C7A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4421" b="6408"/>
          <a:stretch>
            <a:fillRect/>
          </a:stretch>
        </p:blipFill>
        <p:spPr bwMode="auto">
          <a:xfrm>
            <a:off x="5056554" y="2818168"/>
            <a:ext cx="3048000" cy="32175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8. What made Abel's offering more acceptable than Cain's?</a:t>
            </a:r>
          </a:p>
        </p:txBody>
      </p:sp>
      <p:sp>
        <p:nvSpPr>
          <p:cNvPr id="3" name="Content Placeholder 2"/>
          <p:cNvSpPr>
            <a:spLocks noGrp="1"/>
          </p:cNvSpPr>
          <p:nvPr>
            <p:ph sz="half" idx="1"/>
          </p:nvPr>
        </p:nvSpPr>
        <p:spPr/>
        <p:txBody>
          <a:bodyPr>
            <a:normAutofit fontScale="85000" lnSpcReduction="10000"/>
          </a:bodyPr>
          <a:lstStyle/>
          <a:p>
            <a:r>
              <a:rPr sz="2800" dirty="0"/>
              <a:t>Hebrews 11:4</a:t>
            </a:r>
          </a:p>
          <a:p>
            <a:r>
              <a:rPr sz="2800" dirty="0"/>
              <a:t>By faith Abel offered unto God a more excellent sacrifice than Cain, by which he obtained witness that he was righteous, God testifying of his gifts: and by it he being dead yet </a:t>
            </a:r>
            <a:r>
              <a:rPr sz="2800" dirty="0" err="1"/>
              <a:t>speaketh</a:t>
            </a:r>
            <a:r>
              <a:rPr sz="2800" dirty="0"/>
              <a:t>.</a:t>
            </a:r>
          </a:p>
        </p:txBody>
      </p:sp>
      <p:pic>
        <p:nvPicPr>
          <p:cNvPr id="7" name="Content Placeholder 6">
            <a:extLst>
              <a:ext uri="{FF2B5EF4-FFF2-40B4-BE49-F238E27FC236}">
                <a16:creationId xmlns:a16="http://schemas.microsoft.com/office/drawing/2014/main" id="{CAE6E27C-0367-A7F1-C97D-62FE581E4C91}"/>
              </a:ext>
            </a:extLst>
          </p:cNvPr>
          <p:cNvPicPr>
            <a:picLocks noGrp="1" noChangeAspect="1"/>
          </p:cNvPicPr>
          <p:nvPr>
            <p:ph sz="half" idx="2"/>
          </p:nvPr>
        </p:nvPicPr>
        <p:blipFill>
          <a:blip r:embed="rId2"/>
          <a:srcRect l="4543" r="12637"/>
          <a:stretch>
            <a:fillRect/>
          </a:stretch>
        </p:blipFill>
        <p:spPr>
          <a:xfrm>
            <a:off x="4948675" y="2882405"/>
            <a:ext cx="3439838" cy="293786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What did Abel obtain by his offering?</a:t>
            </a:r>
          </a:p>
        </p:txBody>
      </p:sp>
      <p:sp>
        <p:nvSpPr>
          <p:cNvPr id="3" name="Content Placeholder 2"/>
          <p:cNvSpPr>
            <a:spLocks noGrp="1"/>
          </p:cNvSpPr>
          <p:nvPr>
            <p:ph sz="half" idx="1"/>
          </p:nvPr>
        </p:nvSpPr>
        <p:spPr/>
        <p:txBody>
          <a:bodyPr>
            <a:normAutofit fontScale="85000" lnSpcReduction="10000"/>
          </a:bodyPr>
          <a:lstStyle/>
          <a:p>
            <a:r>
              <a:rPr sz="2800" dirty="0"/>
              <a:t>Hebrews 11:4</a:t>
            </a:r>
          </a:p>
          <a:p>
            <a:r>
              <a:rPr sz="2800" dirty="0"/>
              <a:t>By faith Abel offered unto God a more excellent sacrifice than Cain, by which he obtained witness that he was righteous, God testifying of his gifts: and by it he being dead yet </a:t>
            </a:r>
            <a:r>
              <a:rPr sz="2800" dirty="0" err="1"/>
              <a:t>speaketh</a:t>
            </a:r>
            <a:r>
              <a:rPr sz="2800" dirty="0"/>
              <a:t>.</a:t>
            </a:r>
          </a:p>
        </p:txBody>
      </p:sp>
      <p:pic>
        <p:nvPicPr>
          <p:cNvPr id="9218" name="Picture 2" descr="Cain and Abel | Bible Story">
            <a:extLst>
              <a:ext uri="{FF2B5EF4-FFF2-40B4-BE49-F238E27FC236}">
                <a16:creationId xmlns:a16="http://schemas.microsoft.com/office/drawing/2014/main" id="{2BCB5E51-6A22-71AE-5961-0C07FD52314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3696"/>
          <a:stretch>
            <a:fillRect/>
          </a:stretch>
        </p:blipFill>
        <p:spPr bwMode="auto">
          <a:xfrm>
            <a:off x="5212860" y="2925702"/>
            <a:ext cx="3364523" cy="29877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C32C-2014-4631-6FA3-684FF95779A2}"/>
              </a:ext>
            </a:extLst>
          </p:cNvPr>
          <p:cNvSpPr>
            <a:spLocks noGrp="1"/>
          </p:cNvSpPr>
          <p:nvPr>
            <p:ph type="title"/>
          </p:nvPr>
        </p:nvSpPr>
        <p:spPr>
          <a:xfrm>
            <a:off x="2921005" y="423746"/>
            <a:ext cx="5687526" cy="5352586"/>
          </a:xfrm>
        </p:spPr>
        <p:txBody>
          <a:bodyPr>
            <a:normAutofit/>
          </a:bodyPr>
          <a:lstStyle/>
          <a:p>
            <a:r>
              <a:rPr lang="en-US" dirty="0"/>
              <a:t>Abel grasped the great principles of redemption. He saw himself a sinner, and he saw sin and its penalty, death, standing between his soul and communion with God. He brought the slain victim, the sacrificed life, thus acknowledging the claims of the law that had been transgressed. </a:t>
            </a:r>
          </a:p>
        </p:txBody>
      </p:sp>
      <p:sp>
        <p:nvSpPr>
          <p:cNvPr id="4" name="Text Placeholder 3">
            <a:extLst>
              <a:ext uri="{FF2B5EF4-FFF2-40B4-BE49-F238E27FC236}">
                <a16:creationId xmlns:a16="http://schemas.microsoft.com/office/drawing/2014/main" id="{F6F642CE-4C72-3F2A-D3C9-5DE7EFBFD150}"/>
              </a:ext>
            </a:extLst>
          </p:cNvPr>
          <p:cNvSpPr>
            <a:spLocks noGrp="1"/>
          </p:cNvSpPr>
          <p:nvPr>
            <p:ph type="body" idx="1"/>
          </p:nvPr>
        </p:nvSpPr>
        <p:spPr>
          <a:xfrm>
            <a:off x="2029733" y="5676162"/>
            <a:ext cx="6816345" cy="758092"/>
          </a:xfrm>
          <a:solidFill>
            <a:srgbClr val="F0A22E"/>
          </a:solidFill>
        </p:spPr>
        <p:txBody>
          <a:bodyPr>
            <a:normAutofit/>
          </a:bodyPr>
          <a:lstStyle/>
          <a:p>
            <a:r>
              <a:rPr lang="en-US" sz="4000" dirty="0"/>
              <a:t>Patriarchs and Prophets, pg. 72</a:t>
            </a:r>
          </a:p>
        </p:txBody>
      </p:sp>
      <p:pic>
        <p:nvPicPr>
          <p:cNvPr id="39944" name="Picture 8" descr="Cain &amp; Abel Authority of God Episode Three - HubPages">
            <a:extLst>
              <a:ext uri="{FF2B5EF4-FFF2-40B4-BE49-F238E27FC236}">
                <a16:creationId xmlns:a16="http://schemas.microsoft.com/office/drawing/2014/main" id="{2EAEC549-2010-7FF2-19BF-7529C020E7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118" r="13907" b="19024"/>
          <a:stretch>
            <a:fillRect/>
          </a:stretch>
        </p:blipFill>
        <p:spPr bwMode="auto">
          <a:xfrm>
            <a:off x="819068" y="1352085"/>
            <a:ext cx="2101937" cy="4153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758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E02E7-E0F0-C7E9-F5C3-2535C3E362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D107E-FD32-09EF-3E79-DAFD84F2DE48}"/>
              </a:ext>
            </a:extLst>
          </p:cNvPr>
          <p:cNvSpPr>
            <a:spLocks noGrp="1"/>
          </p:cNvSpPr>
          <p:nvPr>
            <p:ph type="title"/>
          </p:nvPr>
        </p:nvSpPr>
        <p:spPr>
          <a:xfrm>
            <a:off x="3122342" y="535258"/>
            <a:ext cx="4843617" cy="5140713"/>
          </a:xfrm>
        </p:spPr>
        <p:txBody>
          <a:bodyPr>
            <a:normAutofit/>
          </a:bodyPr>
          <a:lstStyle/>
          <a:p>
            <a:r>
              <a:rPr lang="en-US" dirty="0"/>
              <a:t>Through the shed blood he looked to the future sacrifice, Christ dying on the cross of Calvary; and trusting in the atonement that was there to be made, he had the witness that he was righteous, and his offering accepted.  </a:t>
            </a:r>
          </a:p>
        </p:txBody>
      </p:sp>
      <p:sp>
        <p:nvSpPr>
          <p:cNvPr id="4" name="Text Placeholder 3">
            <a:extLst>
              <a:ext uri="{FF2B5EF4-FFF2-40B4-BE49-F238E27FC236}">
                <a16:creationId xmlns:a16="http://schemas.microsoft.com/office/drawing/2014/main" id="{505EDB45-FD7F-299A-B6D6-5AAB8D3266B5}"/>
              </a:ext>
            </a:extLst>
          </p:cNvPr>
          <p:cNvSpPr>
            <a:spLocks noGrp="1"/>
          </p:cNvSpPr>
          <p:nvPr>
            <p:ph type="body" idx="1"/>
          </p:nvPr>
        </p:nvSpPr>
        <p:spPr>
          <a:xfrm>
            <a:off x="2029733" y="5776523"/>
            <a:ext cx="6816345" cy="758092"/>
          </a:xfrm>
          <a:solidFill>
            <a:srgbClr val="F0A22E"/>
          </a:solidFill>
        </p:spPr>
        <p:txBody>
          <a:bodyPr>
            <a:normAutofit/>
          </a:bodyPr>
          <a:lstStyle/>
          <a:p>
            <a:r>
              <a:rPr lang="en-US" sz="4000" dirty="0"/>
              <a:t>Patriarchs and Prophets, pg. 72</a:t>
            </a:r>
          </a:p>
        </p:txBody>
      </p:sp>
      <p:pic>
        <p:nvPicPr>
          <p:cNvPr id="3" name="Picture 2" descr="Remember The Cross | Worship Leaders ...">
            <a:extLst>
              <a:ext uri="{FF2B5EF4-FFF2-40B4-BE49-F238E27FC236}">
                <a16:creationId xmlns:a16="http://schemas.microsoft.com/office/drawing/2014/main" id="{8E934FBC-2503-E74C-3A5C-EEA487400D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521" r="54094"/>
          <a:stretch>
            <a:fillRect/>
          </a:stretch>
        </p:blipFill>
        <p:spPr bwMode="auto">
          <a:xfrm>
            <a:off x="810264" y="1899423"/>
            <a:ext cx="1998024" cy="3575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459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10. What was the defect in Cain's offering?</a:t>
            </a:r>
          </a:p>
        </p:txBody>
      </p:sp>
      <p:sp>
        <p:nvSpPr>
          <p:cNvPr id="3" name="Content Placeholder 2"/>
          <p:cNvSpPr>
            <a:spLocks noGrp="1"/>
          </p:cNvSpPr>
          <p:nvPr>
            <p:ph sz="half" idx="1"/>
          </p:nvPr>
        </p:nvSpPr>
        <p:spPr/>
        <p:txBody>
          <a:bodyPr>
            <a:normAutofit lnSpcReduction="10000"/>
          </a:bodyPr>
          <a:lstStyle/>
          <a:p>
            <a:r>
              <a:rPr lang="en-US" sz="3200" dirty="0"/>
              <a:t>H</a:t>
            </a:r>
            <a:r>
              <a:rPr sz="3200" dirty="0"/>
              <a:t>ebrews 9:22</a:t>
            </a:r>
          </a:p>
          <a:p>
            <a:r>
              <a:rPr sz="3200" dirty="0"/>
              <a:t>And almost all things are by the law purged with blood; and without shedding of blood is no remission.</a:t>
            </a:r>
          </a:p>
        </p:txBody>
      </p:sp>
      <p:pic>
        <p:nvPicPr>
          <p:cNvPr id="10242" name="Picture 2" descr="The Sacrificial Lamb | Amazing Sanctuary">
            <a:extLst>
              <a:ext uri="{FF2B5EF4-FFF2-40B4-BE49-F238E27FC236}">
                <a16:creationId xmlns:a16="http://schemas.microsoft.com/office/drawing/2014/main" id="{94A1255A-F9D0-93FE-6B6D-78729F39202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667000"/>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1089B-FD7A-1B08-0C8E-F93E1C9549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EA5229-30D4-6163-9791-2D377CA6B0B0}"/>
              </a:ext>
            </a:extLst>
          </p:cNvPr>
          <p:cNvSpPr>
            <a:spLocks noGrp="1"/>
          </p:cNvSpPr>
          <p:nvPr>
            <p:ph type="title"/>
          </p:nvPr>
        </p:nvSpPr>
        <p:spPr>
          <a:xfrm>
            <a:off x="2676293" y="423746"/>
            <a:ext cx="5724563" cy="5352586"/>
          </a:xfrm>
        </p:spPr>
        <p:txBody>
          <a:bodyPr>
            <a:noAutofit/>
          </a:bodyPr>
          <a:lstStyle/>
          <a:p>
            <a:r>
              <a:rPr lang="en-US" sz="3000" dirty="0"/>
              <a:t>Cain came before God with murmuring and infidelity in his heart in regard to the promised sacrifice and the necessity of the sacrificial offerings. His gift expressed no penitence for sin. He felt, as many now feel, that it would be an acknowledgment of weakness to follow the exact plan marked out by God, of trusting his salvation wholly to the atonement of the promised </a:t>
            </a:r>
            <a:r>
              <a:rPr lang="en-US" sz="3000" dirty="0" err="1"/>
              <a:t>Saviour</a:t>
            </a:r>
            <a:r>
              <a:rPr lang="en-US" sz="3000" dirty="0"/>
              <a:t>.</a:t>
            </a:r>
          </a:p>
        </p:txBody>
      </p:sp>
      <p:sp>
        <p:nvSpPr>
          <p:cNvPr id="4" name="Text Placeholder 3">
            <a:extLst>
              <a:ext uri="{FF2B5EF4-FFF2-40B4-BE49-F238E27FC236}">
                <a16:creationId xmlns:a16="http://schemas.microsoft.com/office/drawing/2014/main" id="{76E2EF86-4A93-0162-F8F2-29C8753CF0D5}"/>
              </a:ext>
            </a:extLst>
          </p:cNvPr>
          <p:cNvSpPr>
            <a:spLocks noGrp="1"/>
          </p:cNvSpPr>
          <p:nvPr>
            <p:ph type="body" idx="1"/>
          </p:nvPr>
        </p:nvSpPr>
        <p:spPr>
          <a:xfrm>
            <a:off x="2130401" y="5921489"/>
            <a:ext cx="6816345" cy="758092"/>
          </a:xfrm>
          <a:solidFill>
            <a:srgbClr val="F0A22E"/>
          </a:solidFill>
        </p:spPr>
        <p:txBody>
          <a:bodyPr>
            <a:normAutofit/>
          </a:bodyPr>
          <a:lstStyle/>
          <a:p>
            <a:r>
              <a:rPr lang="en-US" sz="4000" dirty="0"/>
              <a:t>Patriarchs and Prophets, pg. 72</a:t>
            </a:r>
          </a:p>
        </p:txBody>
      </p:sp>
      <p:pic>
        <p:nvPicPr>
          <p:cNvPr id="41986" name="Picture 2" descr="GENESIS 4:1-7 After an indefinite period of time, Abel made an offering to  Jehovah God. Cain did likewise. Each brought of what he had: Abel, of the  firstlings of his flocks; Cain,">
            <a:extLst>
              <a:ext uri="{FF2B5EF4-FFF2-40B4-BE49-F238E27FC236}">
                <a16:creationId xmlns:a16="http://schemas.microsoft.com/office/drawing/2014/main" id="{E896C35F-9D58-372B-EBAB-B8F8717FE2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46" r="63478"/>
          <a:stretch>
            <a:fillRect/>
          </a:stretch>
        </p:blipFill>
        <p:spPr bwMode="auto">
          <a:xfrm>
            <a:off x="936703" y="1355338"/>
            <a:ext cx="1596297" cy="4147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487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D71F2-334E-F552-ED2C-179FB3F833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C1022-D610-088C-4BBF-4EB60400B8E3}"/>
              </a:ext>
            </a:extLst>
          </p:cNvPr>
          <p:cNvSpPr>
            <a:spLocks noGrp="1"/>
          </p:cNvSpPr>
          <p:nvPr>
            <p:ph type="title"/>
          </p:nvPr>
        </p:nvSpPr>
        <p:spPr>
          <a:xfrm>
            <a:off x="2453268" y="423746"/>
            <a:ext cx="5947588" cy="5352586"/>
          </a:xfrm>
        </p:spPr>
        <p:txBody>
          <a:bodyPr>
            <a:normAutofit fontScale="90000"/>
          </a:bodyPr>
          <a:lstStyle/>
          <a:p>
            <a:r>
              <a:rPr lang="en-US" sz="3600" dirty="0"/>
              <a:t>He chose the course of self-dependence. He would come in his own merits. He would not bring the lamb, and mingle its blood with his offering, but would present his fruits, the products of his labor. He presented his offering as a favor done to God, through which he expected to secure the divine approval.</a:t>
            </a:r>
          </a:p>
        </p:txBody>
      </p:sp>
      <p:sp>
        <p:nvSpPr>
          <p:cNvPr id="4" name="Text Placeholder 3">
            <a:extLst>
              <a:ext uri="{FF2B5EF4-FFF2-40B4-BE49-F238E27FC236}">
                <a16:creationId xmlns:a16="http://schemas.microsoft.com/office/drawing/2014/main" id="{10EADFD1-E1F1-18B3-E5E3-8C07E0258C30}"/>
              </a:ext>
            </a:extLst>
          </p:cNvPr>
          <p:cNvSpPr>
            <a:spLocks noGrp="1"/>
          </p:cNvSpPr>
          <p:nvPr>
            <p:ph type="body" idx="1"/>
          </p:nvPr>
        </p:nvSpPr>
        <p:spPr>
          <a:xfrm>
            <a:off x="2029733" y="5676162"/>
            <a:ext cx="6816345" cy="758092"/>
          </a:xfrm>
          <a:solidFill>
            <a:srgbClr val="F0A22E"/>
          </a:solidFill>
        </p:spPr>
        <p:txBody>
          <a:bodyPr>
            <a:normAutofit/>
          </a:bodyPr>
          <a:lstStyle/>
          <a:p>
            <a:r>
              <a:rPr lang="en-US" sz="4000" dirty="0"/>
              <a:t>Patriarchs and Prophets, pg. 72</a:t>
            </a:r>
          </a:p>
        </p:txBody>
      </p:sp>
      <p:pic>
        <p:nvPicPr>
          <p:cNvPr id="43010" name="Picture 2" descr="Offering Unacceptable Sacrifice | Luv ...">
            <a:extLst>
              <a:ext uri="{FF2B5EF4-FFF2-40B4-BE49-F238E27FC236}">
                <a16:creationId xmlns:a16="http://schemas.microsoft.com/office/drawing/2014/main" id="{FF940BC3-1888-D096-27B9-BFFCA4E741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200" r="46196"/>
          <a:stretch>
            <a:fillRect/>
          </a:stretch>
        </p:blipFill>
        <p:spPr bwMode="auto">
          <a:xfrm>
            <a:off x="591015" y="2033123"/>
            <a:ext cx="1862253" cy="3341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681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21D1E-9B44-3877-166D-A5BAD96EDC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EF9FEE-21D8-B2B0-5E38-80F2F2357884}"/>
              </a:ext>
            </a:extLst>
          </p:cNvPr>
          <p:cNvSpPr>
            <a:spLocks noGrp="1"/>
          </p:cNvSpPr>
          <p:nvPr>
            <p:ph type="title"/>
          </p:nvPr>
        </p:nvSpPr>
        <p:spPr>
          <a:xfrm>
            <a:off x="3189248" y="256479"/>
            <a:ext cx="5079446" cy="4716964"/>
          </a:xfrm>
        </p:spPr>
        <p:txBody>
          <a:bodyPr>
            <a:normAutofit/>
          </a:bodyPr>
          <a:lstStyle/>
          <a:p>
            <a:r>
              <a:rPr lang="en-US" sz="3600" dirty="0"/>
              <a:t>Cain obeyed in building an altar, obeyed in bringing a sacrifice; but he rendered only a partial obedience. The essential part, the recognition of the need of a Redeemer, was left out.</a:t>
            </a:r>
          </a:p>
        </p:txBody>
      </p:sp>
      <p:sp>
        <p:nvSpPr>
          <p:cNvPr id="4" name="Text Placeholder 3">
            <a:extLst>
              <a:ext uri="{FF2B5EF4-FFF2-40B4-BE49-F238E27FC236}">
                <a16:creationId xmlns:a16="http://schemas.microsoft.com/office/drawing/2014/main" id="{63F2BF20-922D-5983-3DCD-E4D51A47E334}"/>
              </a:ext>
            </a:extLst>
          </p:cNvPr>
          <p:cNvSpPr>
            <a:spLocks noGrp="1"/>
          </p:cNvSpPr>
          <p:nvPr>
            <p:ph type="body" idx="1"/>
          </p:nvPr>
        </p:nvSpPr>
        <p:spPr>
          <a:xfrm>
            <a:off x="2029733" y="5152054"/>
            <a:ext cx="6816345" cy="758092"/>
          </a:xfrm>
          <a:solidFill>
            <a:srgbClr val="F0A22E"/>
          </a:solidFill>
        </p:spPr>
        <p:txBody>
          <a:bodyPr>
            <a:normAutofit/>
          </a:bodyPr>
          <a:lstStyle/>
          <a:p>
            <a:r>
              <a:rPr lang="en-US" sz="4000" dirty="0"/>
              <a:t>Patriarchs and Prophets, pg. 72</a:t>
            </a:r>
          </a:p>
        </p:txBody>
      </p:sp>
      <p:pic>
        <p:nvPicPr>
          <p:cNvPr id="44034" name="Picture 2" descr="Redeeming God">
            <a:extLst>
              <a:ext uri="{FF2B5EF4-FFF2-40B4-BE49-F238E27FC236}">
                <a16:creationId xmlns:a16="http://schemas.microsoft.com/office/drawing/2014/main" id="{285CA328-EA51-2406-74E0-0EBBC96FAD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528" r="25808"/>
          <a:stretch>
            <a:fillRect/>
          </a:stretch>
        </p:blipFill>
        <p:spPr bwMode="auto">
          <a:xfrm>
            <a:off x="1249147" y="1482679"/>
            <a:ext cx="1561171" cy="3580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859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355601"/>
            <a:ext cx="7704667" cy="1860549"/>
          </a:xfrm>
        </p:spPr>
        <p:txBody>
          <a:bodyPr>
            <a:normAutofit fontScale="90000"/>
          </a:bodyPr>
          <a:lstStyle/>
          <a:p>
            <a:r>
              <a:rPr dirty="0"/>
              <a:t>11. Then since Cain did not take the proper steps to secure the remission of sins, what lay at his door?</a:t>
            </a:r>
          </a:p>
        </p:txBody>
      </p:sp>
      <p:sp>
        <p:nvSpPr>
          <p:cNvPr id="3" name="Content Placeholder 2"/>
          <p:cNvSpPr>
            <a:spLocks noGrp="1"/>
          </p:cNvSpPr>
          <p:nvPr>
            <p:ph sz="half" idx="1"/>
          </p:nvPr>
        </p:nvSpPr>
        <p:spPr>
          <a:xfrm>
            <a:off x="982133" y="2495550"/>
            <a:ext cx="3739896" cy="3540124"/>
          </a:xfrm>
        </p:spPr>
        <p:txBody>
          <a:bodyPr>
            <a:normAutofit fontScale="92500" lnSpcReduction="10000"/>
          </a:bodyPr>
          <a:lstStyle/>
          <a:p>
            <a:r>
              <a:rPr sz="2800" dirty="0"/>
              <a:t>Genesis 4:7</a:t>
            </a:r>
          </a:p>
          <a:p>
            <a:r>
              <a:rPr sz="2800" dirty="0"/>
              <a:t>If thou </a:t>
            </a:r>
            <a:r>
              <a:rPr sz="2800" dirty="0" err="1"/>
              <a:t>doest</a:t>
            </a:r>
            <a:r>
              <a:rPr sz="2800" dirty="0"/>
              <a:t> well, shalt thou not be accepted? and if thou </a:t>
            </a:r>
            <a:r>
              <a:rPr sz="2800" dirty="0" err="1"/>
              <a:t>doest</a:t>
            </a:r>
            <a:r>
              <a:rPr sz="2800" dirty="0"/>
              <a:t> not well, sin lieth at the door. And unto thee shall be his desire, and thou shalt rule over him.</a:t>
            </a:r>
          </a:p>
        </p:txBody>
      </p:sp>
      <p:pic>
        <p:nvPicPr>
          <p:cNvPr id="11266" name="Picture 2" descr="Sin Lieth At The Door | Making A Difference">
            <a:extLst>
              <a:ext uri="{FF2B5EF4-FFF2-40B4-BE49-F238E27FC236}">
                <a16:creationId xmlns:a16="http://schemas.microsoft.com/office/drawing/2014/main" id="{A771EC07-2FBD-80FA-0EEA-2943BA273F1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720" r="13829"/>
          <a:stretch>
            <a:fillRect/>
          </a:stretch>
        </p:blipFill>
        <p:spPr bwMode="auto">
          <a:xfrm>
            <a:off x="4946904" y="2269113"/>
            <a:ext cx="3739896" cy="39929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E5413-801F-A107-D703-81708BFB1C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18C6A5-4237-A623-010F-A1A206F9D6D5}"/>
              </a:ext>
            </a:extLst>
          </p:cNvPr>
          <p:cNvSpPr>
            <a:spLocks noGrp="1"/>
          </p:cNvSpPr>
          <p:nvPr>
            <p:ph type="title"/>
          </p:nvPr>
        </p:nvSpPr>
        <p:spPr>
          <a:xfrm>
            <a:off x="1204333" y="423746"/>
            <a:ext cx="7196524" cy="3735659"/>
          </a:xfrm>
        </p:spPr>
        <p:txBody>
          <a:bodyPr>
            <a:normAutofit/>
          </a:bodyPr>
          <a:lstStyle/>
          <a:p>
            <a:r>
              <a:rPr lang="en-US" sz="3000" dirty="0"/>
              <a:t>This verse presents certain linguistic difficulties that have led some modem commentators to think that a copyist’s error has changed the Hebrew text. That the translators of the LXX found its meaning obscure even in their time is apparent from their garbled translation of it. </a:t>
            </a:r>
          </a:p>
        </p:txBody>
      </p:sp>
      <p:sp>
        <p:nvSpPr>
          <p:cNvPr id="4" name="Text Placeholder 3">
            <a:extLst>
              <a:ext uri="{FF2B5EF4-FFF2-40B4-BE49-F238E27FC236}">
                <a16:creationId xmlns:a16="http://schemas.microsoft.com/office/drawing/2014/main" id="{39B1E0D6-943E-45C4-4ACF-8F5D3AC8A26D}"/>
              </a:ext>
            </a:extLst>
          </p:cNvPr>
          <p:cNvSpPr>
            <a:spLocks noGrp="1"/>
          </p:cNvSpPr>
          <p:nvPr>
            <p:ph type="body" idx="1"/>
          </p:nvPr>
        </p:nvSpPr>
        <p:spPr>
          <a:xfrm>
            <a:off x="1394422" y="3970025"/>
            <a:ext cx="6816345" cy="758092"/>
          </a:xfrm>
          <a:solidFill>
            <a:srgbClr val="F0A22E"/>
          </a:solidFill>
        </p:spPr>
        <p:txBody>
          <a:bodyPr>
            <a:normAutofit/>
          </a:bodyPr>
          <a:lstStyle/>
          <a:p>
            <a:r>
              <a:rPr lang="en-US" sz="4000" dirty="0"/>
              <a:t>SDABC V1 on Genesis 4:7</a:t>
            </a:r>
          </a:p>
        </p:txBody>
      </p:sp>
      <p:pic>
        <p:nvPicPr>
          <p:cNvPr id="31746" name="Picture 2" descr="How Were the Scribes Who Copied the New Testament in Antiquity, and What  Were Their Tools and Materials? - Updated American Standard Version">
            <a:extLst>
              <a:ext uri="{FF2B5EF4-FFF2-40B4-BE49-F238E27FC236}">
                <a16:creationId xmlns:a16="http://schemas.microsoft.com/office/drawing/2014/main" id="{E2374C13-D900-10C7-443C-51D1DA3237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8" t="9239" r="5161" b="40029"/>
          <a:stretch>
            <a:fillRect/>
          </a:stretch>
        </p:blipFill>
        <p:spPr bwMode="auto">
          <a:xfrm>
            <a:off x="3352627" y="4946577"/>
            <a:ext cx="5597912" cy="1704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542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10CB2-AFE4-3B26-5E22-150B846A5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90A84-F78D-C392-2F72-510E06BCFB28}"/>
              </a:ext>
            </a:extLst>
          </p:cNvPr>
          <p:cNvSpPr>
            <a:spLocks noGrp="1"/>
          </p:cNvSpPr>
          <p:nvPr>
            <p:ph type="title"/>
          </p:nvPr>
        </p:nvSpPr>
        <p:spPr>
          <a:xfrm>
            <a:off x="2460529" y="22589"/>
            <a:ext cx="5954751" cy="6032619"/>
          </a:xfrm>
        </p:spPr>
        <p:txBody>
          <a:bodyPr>
            <a:noAutofit/>
          </a:bodyPr>
          <a:lstStyle/>
          <a:p>
            <a:r>
              <a:rPr lang="en-US" sz="3100" dirty="0"/>
              <a:t>The first clause reads literally, “Is there not lifting up if thou </a:t>
            </a:r>
            <a:r>
              <a:rPr lang="en-US" sz="3100" dirty="0" err="1"/>
              <a:t>doest</a:t>
            </a:r>
            <a:r>
              <a:rPr lang="en-US" sz="3100" dirty="0"/>
              <a:t> well?” What will be lifted up? The burden of guilt or the countenance? The expression “to lift up one’s face” for “to be joyful or innocent” is common in Hebrew, and probably appears here in an abbreviated form as a complement to the preceding statement that Cain’s countenance had fallen.</a:t>
            </a:r>
          </a:p>
        </p:txBody>
      </p:sp>
      <p:sp>
        <p:nvSpPr>
          <p:cNvPr id="4" name="Text Placeholder 3">
            <a:extLst>
              <a:ext uri="{FF2B5EF4-FFF2-40B4-BE49-F238E27FC236}">
                <a16:creationId xmlns:a16="http://schemas.microsoft.com/office/drawing/2014/main" id="{FE2B5A27-9A60-6F2F-6808-7B9DECF4EB1E}"/>
              </a:ext>
            </a:extLst>
          </p:cNvPr>
          <p:cNvSpPr>
            <a:spLocks noGrp="1"/>
          </p:cNvSpPr>
          <p:nvPr>
            <p:ph type="body" idx="1"/>
          </p:nvPr>
        </p:nvSpPr>
        <p:spPr>
          <a:xfrm>
            <a:off x="2029733" y="5676162"/>
            <a:ext cx="6816345" cy="758092"/>
          </a:xfrm>
          <a:solidFill>
            <a:srgbClr val="F0A22E"/>
          </a:solidFill>
        </p:spPr>
        <p:txBody>
          <a:bodyPr>
            <a:normAutofit/>
          </a:bodyPr>
          <a:lstStyle/>
          <a:p>
            <a:r>
              <a:rPr lang="en-US" sz="4000" dirty="0"/>
              <a:t>SDABC V1 on Genesis 4:7</a:t>
            </a:r>
          </a:p>
        </p:txBody>
      </p:sp>
      <p:pic>
        <p:nvPicPr>
          <p:cNvPr id="32770" name="Picture 2" descr="Lift Up Sarpy County – We Exist to Lift Up">
            <a:extLst>
              <a:ext uri="{FF2B5EF4-FFF2-40B4-BE49-F238E27FC236}">
                <a16:creationId xmlns:a16="http://schemas.microsoft.com/office/drawing/2014/main" id="{E86FA690-FCF5-96E1-48A9-9930B18CA7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051" r="17224"/>
          <a:stretch>
            <a:fillRect/>
          </a:stretch>
        </p:blipFill>
        <p:spPr bwMode="auto">
          <a:xfrm>
            <a:off x="691375" y="1652239"/>
            <a:ext cx="1606603" cy="3553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127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1B06C-2A81-BF23-AF8D-5FD2D456EF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CE639-3B9C-11E9-D068-D5229D7A89C8}"/>
              </a:ext>
            </a:extLst>
          </p:cNvPr>
          <p:cNvSpPr>
            <a:spLocks noGrp="1"/>
          </p:cNvSpPr>
          <p:nvPr>
            <p:ph type="title"/>
          </p:nvPr>
        </p:nvSpPr>
        <p:spPr>
          <a:xfrm>
            <a:off x="3568391" y="247068"/>
            <a:ext cx="4713075" cy="5809499"/>
          </a:xfrm>
        </p:spPr>
        <p:txBody>
          <a:bodyPr>
            <a:noAutofit/>
          </a:bodyPr>
          <a:lstStyle/>
          <a:p>
            <a:r>
              <a:rPr lang="en-US" sz="3100" dirty="0"/>
              <a:t>God wished Cain to understand that if he would mend his ways and live according to the divine precepts, there would be no more reason for God to show His displeasure and no more reason for Cain to show a disappointed and angry face. </a:t>
            </a:r>
          </a:p>
        </p:txBody>
      </p:sp>
      <p:sp>
        <p:nvSpPr>
          <p:cNvPr id="4" name="Text Placeholder 3">
            <a:extLst>
              <a:ext uri="{FF2B5EF4-FFF2-40B4-BE49-F238E27FC236}">
                <a16:creationId xmlns:a16="http://schemas.microsoft.com/office/drawing/2014/main" id="{337BF428-ADAF-6712-6BDC-9C6E7CAAFAD8}"/>
              </a:ext>
            </a:extLst>
          </p:cNvPr>
          <p:cNvSpPr>
            <a:spLocks noGrp="1"/>
          </p:cNvSpPr>
          <p:nvPr>
            <p:ph type="body" idx="1"/>
          </p:nvPr>
        </p:nvSpPr>
        <p:spPr>
          <a:xfrm>
            <a:off x="2327655" y="5852840"/>
            <a:ext cx="6816345" cy="758092"/>
          </a:xfrm>
          <a:solidFill>
            <a:srgbClr val="F0A22E"/>
          </a:solidFill>
        </p:spPr>
        <p:txBody>
          <a:bodyPr>
            <a:normAutofit/>
          </a:bodyPr>
          <a:lstStyle/>
          <a:p>
            <a:r>
              <a:rPr lang="en-US" sz="4000" dirty="0"/>
              <a:t>SDABC V1 on Genesis 4:7</a:t>
            </a:r>
          </a:p>
        </p:txBody>
      </p:sp>
      <p:pic>
        <p:nvPicPr>
          <p:cNvPr id="33796" name="Picture 4" descr="Making Choices: The Third Choice — and ...">
            <a:extLst>
              <a:ext uri="{FF2B5EF4-FFF2-40B4-BE49-F238E27FC236}">
                <a16:creationId xmlns:a16="http://schemas.microsoft.com/office/drawing/2014/main" id="{E2F538AE-E578-FCF8-661E-B73E31C958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92" r="5828"/>
          <a:stretch>
            <a:fillRect/>
          </a:stretch>
        </p:blipFill>
        <p:spPr bwMode="auto">
          <a:xfrm>
            <a:off x="747131" y="2078753"/>
            <a:ext cx="2743201" cy="3028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702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62824-7982-7615-B0DB-715781BCB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2537D7-DD42-7A3D-3910-20D2C2565D0C}"/>
              </a:ext>
            </a:extLst>
          </p:cNvPr>
          <p:cNvSpPr>
            <a:spLocks noGrp="1"/>
          </p:cNvSpPr>
          <p:nvPr>
            <p:ph type="title"/>
          </p:nvPr>
        </p:nvSpPr>
        <p:spPr>
          <a:xfrm>
            <a:off x="4293220" y="247068"/>
            <a:ext cx="3988246" cy="5809499"/>
          </a:xfrm>
        </p:spPr>
        <p:txBody>
          <a:bodyPr>
            <a:noAutofit/>
          </a:bodyPr>
          <a:lstStyle/>
          <a:p>
            <a:r>
              <a:rPr lang="en-US" sz="3100" dirty="0"/>
              <a:t>However, if Cain would not change, but would continue in the pathway of evil, sin would overwhelm him. The phrase “sin lieth at the door” (like a wild beast) is probably a proverbial one.</a:t>
            </a:r>
          </a:p>
        </p:txBody>
      </p:sp>
      <p:sp>
        <p:nvSpPr>
          <p:cNvPr id="4" name="Text Placeholder 3">
            <a:extLst>
              <a:ext uri="{FF2B5EF4-FFF2-40B4-BE49-F238E27FC236}">
                <a16:creationId xmlns:a16="http://schemas.microsoft.com/office/drawing/2014/main" id="{8AC4915C-C30E-7D55-568E-9C95976FF155}"/>
              </a:ext>
            </a:extLst>
          </p:cNvPr>
          <p:cNvSpPr>
            <a:spLocks noGrp="1"/>
          </p:cNvSpPr>
          <p:nvPr>
            <p:ph type="body" idx="1"/>
          </p:nvPr>
        </p:nvSpPr>
        <p:spPr>
          <a:xfrm>
            <a:off x="2327655" y="5852840"/>
            <a:ext cx="6816345" cy="758092"/>
          </a:xfrm>
          <a:solidFill>
            <a:srgbClr val="F0A22E"/>
          </a:solidFill>
        </p:spPr>
        <p:txBody>
          <a:bodyPr>
            <a:normAutofit/>
          </a:bodyPr>
          <a:lstStyle/>
          <a:p>
            <a:r>
              <a:rPr lang="en-US" sz="4000" dirty="0"/>
              <a:t>SDABC V1 on Genesis 4:7</a:t>
            </a:r>
          </a:p>
        </p:txBody>
      </p:sp>
      <p:pic>
        <p:nvPicPr>
          <p:cNvPr id="34818" name="Picture 2" descr="Sin Crouching at the Door: Genesis 4:7">
            <a:extLst>
              <a:ext uri="{FF2B5EF4-FFF2-40B4-BE49-F238E27FC236}">
                <a16:creationId xmlns:a16="http://schemas.microsoft.com/office/drawing/2014/main" id="{4F131585-626F-8446-15E3-EDC68860D7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28" r="32800"/>
          <a:stretch>
            <a:fillRect/>
          </a:stretch>
        </p:blipFill>
        <p:spPr bwMode="auto">
          <a:xfrm>
            <a:off x="1115121" y="1319285"/>
            <a:ext cx="3033132" cy="3665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032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C5C86-E585-6D60-1D00-A942DA081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48252-25E1-6368-4875-E58318DF4185}"/>
              </a:ext>
            </a:extLst>
          </p:cNvPr>
          <p:cNvSpPr>
            <a:spLocks noGrp="1"/>
          </p:cNvSpPr>
          <p:nvPr>
            <p:ph type="title"/>
          </p:nvPr>
        </p:nvSpPr>
        <p:spPr>
          <a:xfrm>
            <a:off x="3200400" y="247068"/>
            <a:ext cx="5081067" cy="5809499"/>
          </a:xfrm>
        </p:spPr>
        <p:txBody>
          <a:bodyPr>
            <a:noAutofit/>
          </a:bodyPr>
          <a:lstStyle/>
          <a:p>
            <a:r>
              <a:rPr lang="en-US" sz="3100" dirty="0"/>
              <a:t>The phrase “Unto thee shall be his desire” cannot refer to Abel as having a “desire” toward his elder brother in the same sense as Eve toward her husband, that is, to accept his supremacy. Such an explanation would seem to be at variance with the context and with divine principles. </a:t>
            </a:r>
          </a:p>
        </p:txBody>
      </p:sp>
      <p:sp>
        <p:nvSpPr>
          <p:cNvPr id="4" name="Text Placeholder 3">
            <a:extLst>
              <a:ext uri="{FF2B5EF4-FFF2-40B4-BE49-F238E27FC236}">
                <a16:creationId xmlns:a16="http://schemas.microsoft.com/office/drawing/2014/main" id="{8B951F9E-D5B5-489F-3269-7A4FBCC4B3E6}"/>
              </a:ext>
            </a:extLst>
          </p:cNvPr>
          <p:cNvSpPr>
            <a:spLocks noGrp="1"/>
          </p:cNvSpPr>
          <p:nvPr>
            <p:ph type="body" idx="1"/>
          </p:nvPr>
        </p:nvSpPr>
        <p:spPr>
          <a:xfrm>
            <a:off x="2327655" y="5852840"/>
            <a:ext cx="6816345" cy="758092"/>
          </a:xfrm>
          <a:solidFill>
            <a:srgbClr val="F0A22E"/>
          </a:solidFill>
        </p:spPr>
        <p:txBody>
          <a:bodyPr>
            <a:normAutofit/>
          </a:bodyPr>
          <a:lstStyle/>
          <a:p>
            <a:r>
              <a:rPr lang="en-US" sz="4000" dirty="0"/>
              <a:t>SDABC V1 on Genesis 4:7</a:t>
            </a:r>
          </a:p>
        </p:txBody>
      </p:sp>
      <p:pic>
        <p:nvPicPr>
          <p:cNvPr id="35842" name="Picture 2" descr="Hebrews 11:32 34 Artwork | Bible Art">
            <a:extLst>
              <a:ext uri="{FF2B5EF4-FFF2-40B4-BE49-F238E27FC236}">
                <a16:creationId xmlns:a16="http://schemas.microsoft.com/office/drawing/2014/main" id="{62C0A3E2-196B-B1B2-49CA-E8B5153D6F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224" r="17036"/>
          <a:stretch>
            <a:fillRect/>
          </a:stretch>
        </p:blipFill>
        <p:spPr bwMode="auto">
          <a:xfrm>
            <a:off x="1003611" y="1387282"/>
            <a:ext cx="2036783" cy="4266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933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943DD-E64B-1A0D-F72F-738BA427D7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5763D-4FE6-2193-0C8F-609F12D927F3}"/>
              </a:ext>
            </a:extLst>
          </p:cNvPr>
          <p:cNvSpPr>
            <a:spLocks noGrp="1"/>
          </p:cNvSpPr>
          <p:nvPr>
            <p:ph type="title"/>
          </p:nvPr>
        </p:nvSpPr>
        <p:spPr>
          <a:xfrm>
            <a:off x="3389971" y="247068"/>
            <a:ext cx="4891495" cy="5809499"/>
          </a:xfrm>
        </p:spPr>
        <p:txBody>
          <a:bodyPr>
            <a:noAutofit/>
          </a:bodyPr>
          <a:lstStyle/>
          <a:p>
            <a:r>
              <a:rPr lang="en-US" sz="3100" dirty="0"/>
              <a:t>If sin is personified as a wild beast lying in wait for Cain, it would be appropriate to continue the comparison by translating, as does the RSV, “its desire is for you, but you must master it.”</a:t>
            </a:r>
          </a:p>
        </p:txBody>
      </p:sp>
      <p:sp>
        <p:nvSpPr>
          <p:cNvPr id="4" name="Text Placeholder 3">
            <a:extLst>
              <a:ext uri="{FF2B5EF4-FFF2-40B4-BE49-F238E27FC236}">
                <a16:creationId xmlns:a16="http://schemas.microsoft.com/office/drawing/2014/main" id="{7995BFC3-55CA-443E-0027-AC29BE05810C}"/>
              </a:ext>
            </a:extLst>
          </p:cNvPr>
          <p:cNvSpPr>
            <a:spLocks noGrp="1"/>
          </p:cNvSpPr>
          <p:nvPr>
            <p:ph type="body" idx="1"/>
          </p:nvPr>
        </p:nvSpPr>
        <p:spPr>
          <a:xfrm>
            <a:off x="2200507" y="5677521"/>
            <a:ext cx="6816345" cy="758092"/>
          </a:xfrm>
          <a:solidFill>
            <a:srgbClr val="F0A22E"/>
          </a:solidFill>
        </p:spPr>
        <p:txBody>
          <a:bodyPr>
            <a:normAutofit/>
          </a:bodyPr>
          <a:lstStyle/>
          <a:p>
            <a:r>
              <a:rPr lang="en-US" sz="4000" dirty="0"/>
              <a:t>SDABC V1 on Genesis 4:7</a:t>
            </a:r>
          </a:p>
        </p:txBody>
      </p:sp>
      <p:pic>
        <p:nvPicPr>
          <p:cNvPr id="36866" name="Picture 2" descr="Bible passages in the Book of Mormon - FAIR">
            <a:extLst>
              <a:ext uri="{FF2B5EF4-FFF2-40B4-BE49-F238E27FC236}">
                <a16:creationId xmlns:a16="http://schemas.microsoft.com/office/drawing/2014/main" id="{ED2CE5D8-83C7-448D-F87F-EE1D47D05E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503" r="49410" b="16279"/>
          <a:stretch>
            <a:fillRect/>
          </a:stretch>
        </p:blipFill>
        <p:spPr bwMode="auto">
          <a:xfrm>
            <a:off x="990599" y="1499965"/>
            <a:ext cx="2219094" cy="3858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591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12. Through whose blood alone may remission of sins be obtained?</a:t>
            </a:r>
          </a:p>
        </p:txBody>
      </p:sp>
      <p:sp>
        <p:nvSpPr>
          <p:cNvPr id="3" name="Content Placeholder 2"/>
          <p:cNvSpPr>
            <a:spLocks noGrp="1"/>
          </p:cNvSpPr>
          <p:nvPr>
            <p:ph sz="half" idx="1"/>
          </p:nvPr>
        </p:nvSpPr>
        <p:spPr/>
        <p:txBody>
          <a:bodyPr>
            <a:normAutofit/>
          </a:bodyPr>
          <a:lstStyle/>
          <a:p>
            <a:r>
              <a:rPr sz="3600" dirty="0"/>
              <a:t>Romans 3:23-25</a:t>
            </a:r>
          </a:p>
          <a:p>
            <a:r>
              <a:rPr sz="3600" dirty="0"/>
              <a:t>For all have sinned, and come short of the glory of God;</a:t>
            </a:r>
          </a:p>
        </p:txBody>
      </p:sp>
      <p:pic>
        <p:nvPicPr>
          <p:cNvPr id="12290" name="Picture 2" descr="Have Sinned? (Romans 3 ...">
            <a:extLst>
              <a:ext uri="{FF2B5EF4-FFF2-40B4-BE49-F238E27FC236}">
                <a16:creationId xmlns:a16="http://schemas.microsoft.com/office/drawing/2014/main" id="{EC62624F-A19E-C70B-2326-D69196DD2C9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8443"/>
          <a:stretch>
            <a:fillRect/>
          </a:stretch>
        </p:blipFill>
        <p:spPr bwMode="auto">
          <a:xfrm>
            <a:off x="4834466" y="2782345"/>
            <a:ext cx="3708306" cy="31379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12. Through whose blood alone may remission of sins be obtained?</a:t>
            </a:r>
          </a:p>
        </p:txBody>
      </p:sp>
      <p:sp>
        <p:nvSpPr>
          <p:cNvPr id="3" name="Content Placeholder 2"/>
          <p:cNvSpPr>
            <a:spLocks noGrp="1"/>
          </p:cNvSpPr>
          <p:nvPr>
            <p:ph sz="half" idx="1"/>
          </p:nvPr>
        </p:nvSpPr>
        <p:spPr/>
        <p:txBody>
          <a:bodyPr>
            <a:normAutofit fontScale="92500"/>
          </a:bodyPr>
          <a:lstStyle/>
          <a:p>
            <a:r>
              <a:rPr sz="3600" dirty="0"/>
              <a:t>Romans 3:23-25</a:t>
            </a:r>
          </a:p>
          <a:p>
            <a:r>
              <a:rPr sz="3600" dirty="0"/>
              <a:t>Being justified freely by his grace through the redemption that is in Christ Jesus:</a:t>
            </a:r>
          </a:p>
        </p:txBody>
      </p:sp>
      <p:pic>
        <p:nvPicPr>
          <p:cNvPr id="13314" name="Picture 2" descr="All are justified freely by his grace through the redemption that came by Christ  Jesus” (Romans… | by Benn Matthew | Medium">
            <a:extLst>
              <a:ext uri="{FF2B5EF4-FFF2-40B4-BE49-F238E27FC236}">
                <a16:creationId xmlns:a16="http://schemas.microsoft.com/office/drawing/2014/main" id="{E3824871-6D01-386F-78B2-36D6FA2CCCC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34466" y="2535640"/>
            <a:ext cx="3767921" cy="37679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314449"/>
          </a:xfrm>
        </p:spPr>
        <p:txBody>
          <a:bodyPr>
            <a:normAutofit/>
          </a:bodyPr>
          <a:lstStyle/>
          <a:p>
            <a:r>
              <a:rPr dirty="0"/>
              <a:t>12. Through whose blood alone may remission of sins be obtained?</a:t>
            </a:r>
          </a:p>
        </p:txBody>
      </p:sp>
      <p:sp>
        <p:nvSpPr>
          <p:cNvPr id="3" name="Content Placeholder 2"/>
          <p:cNvSpPr>
            <a:spLocks noGrp="1"/>
          </p:cNvSpPr>
          <p:nvPr>
            <p:ph sz="half" idx="1"/>
          </p:nvPr>
        </p:nvSpPr>
        <p:spPr>
          <a:xfrm>
            <a:off x="982132" y="2146300"/>
            <a:ext cx="4069369" cy="3889374"/>
          </a:xfrm>
        </p:spPr>
        <p:txBody>
          <a:bodyPr>
            <a:normAutofit fontScale="92500"/>
          </a:bodyPr>
          <a:lstStyle/>
          <a:p>
            <a:r>
              <a:rPr sz="2800" dirty="0"/>
              <a:t>Romans 3:23-25</a:t>
            </a:r>
          </a:p>
          <a:p>
            <a:r>
              <a:rPr sz="2800" dirty="0"/>
              <a:t>Whom God hath set forth to be a propitiation through faith in his blood, to declare his righteousness for the remission of sins that are past, through the forbearance of God;</a:t>
            </a:r>
          </a:p>
        </p:txBody>
      </p:sp>
      <p:pic>
        <p:nvPicPr>
          <p:cNvPr id="14340" name="Picture 4" descr="Our Righteousness – WAJ">
            <a:extLst>
              <a:ext uri="{FF2B5EF4-FFF2-40B4-BE49-F238E27FC236}">
                <a16:creationId xmlns:a16="http://schemas.microsoft.com/office/drawing/2014/main" id="{D3505B33-1C1E-50CE-7AC9-4F91ADF7E72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761" r="27728"/>
          <a:stretch>
            <a:fillRect/>
          </a:stretch>
        </p:blipFill>
        <p:spPr bwMode="auto">
          <a:xfrm>
            <a:off x="5218770" y="2312925"/>
            <a:ext cx="3077737" cy="37227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1. What was the name of the first son of Adam and Eve?</a:t>
            </a:r>
          </a:p>
        </p:txBody>
      </p:sp>
      <p:sp>
        <p:nvSpPr>
          <p:cNvPr id="3" name="Content Placeholder 2"/>
          <p:cNvSpPr>
            <a:spLocks noGrp="1"/>
          </p:cNvSpPr>
          <p:nvPr>
            <p:ph sz="half" idx="1"/>
          </p:nvPr>
        </p:nvSpPr>
        <p:spPr/>
        <p:txBody>
          <a:bodyPr>
            <a:normAutofit lnSpcReduction="10000"/>
          </a:bodyPr>
          <a:lstStyle/>
          <a:p>
            <a:r>
              <a:rPr sz="3200" dirty="0"/>
              <a:t>Genesis 4:1</a:t>
            </a:r>
          </a:p>
          <a:p>
            <a:r>
              <a:rPr sz="3200" dirty="0"/>
              <a:t>And Adam knew Eve his wife; and she conceived, and bare Cain, and said, I have gotten a man from the Lord.</a:t>
            </a:r>
          </a:p>
        </p:txBody>
      </p:sp>
      <p:pic>
        <p:nvPicPr>
          <p:cNvPr id="1026" name="Picture 2" descr="Genesis 4:1 - &quot;And Adam knew Eve his wife; and she conceived, and bare Cain, and said, I have gotten a man from the LORD.&quot;">
            <a:extLst>
              <a:ext uri="{FF2B5EF4-FFF2-40B4-BE49-F238E27FC236}">
                <a16:creationId xmlns:a16="http://schemas.microsoft.com/office/drawing/2014/main" id="{3B5F498C-0D3C-C4C9-0102-98CE5B45D79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3500" y="2667000"/>
            <a:ext cx="3346450" cy="334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7C01F-43DC-5DD3-03AC-CABFF652F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6D85B1-CD2E-9B49-B2FF-649127BFD2B8}"/>
              </a:ext>
            </a:extLst>
          </p:cNvPr>
          <p:cNvSpPr>
            <a:spLocks noGrp="1"/>
          </p:cNvSpPr>
          <p:nvPr>
            <p:ph type="title"/>
          </p:nvPr>
        </p:nvSpPr>
        <p:spPr>
          <a:xfrm>
            <a:off x="2720899" y="247068"/>
            <a:ext cx="5560568" cy="5809499"/>
          </a:xfrm>
        </p:spPr>
        <p:txBody>
          <a:bodyPr>
            <a:noAutofit/>
          </a:bodyPr>
          <a:lstStyle/>
          <a:p>
            <a:r>
              <a:rPr lang="en-US" sz="3100" dirty="0"/>
              <a:t> Since men have nothing by which they may set themselves right with God, justification must come as a free gift. Only when in all humility a man is prepared to acknowledge that he is destitute of the glory of God and that he has nothing in himself that would commend him to God is he enabled by faith to accept justification as a free gift.</a:t>
            </a:r>
          </a:p>
        </p:txBody>
      </p:sp>
      <p:sp>
        <p:nvSpPr>
          <p:cNvPr id="4" name="Text Placeholder 3">
            <a:extLst>
              <a:ext uri="{FF2B5EF4-FFF2-40B4-BE49-F238E27FC236}">
                <a16:creationId xmlns:a16="http://schemas.microsoft.com/office/drawing/2014/main" id="{6B5F1832-9DB6-97AA-7713-D83289EC373E}"/>
              </a:ext>
            </a:extLst>
          </p:cNvPr>
          <p:cNvSpPr>
            <a:spLocks noGrp="1"/>
          </p:cNvSpPr>
          <p:nvPr>
            <p:ph type="body" idx="1"/>
          </p:nvPr>
        </p:nvSpPr>
        <p:spPr>
          <a:xfrm>
            <a:off x="2200507" y="5876693"/>
            <a:ext cx="6816345" cy="758092"/>
          </a:xfrm>
          <a:solidFill>
            <a:srgbClr val="F0A22E"/>
          </a:solidFill>
        </p:spPr>
        <p:txBody>
          <a:bodyPr>
            <a:normAutofit/>
          </a:bodyPr>
          <a:lstStyle/>
          <a:p>
            <a:r>
              <a:rPr lang="en-US" sz="4000" dirty="0"/>
              <a:t>SDABC V6 on Romans 3:24</a:t>
            </a:r>
          </a:p>
        </p:txBody>
      </p:sp>
      <p:pic>
        <p:nvPicPr>
          <p:cNvPr id="45058" name="Picture 2" descr="What does it mean to be justified ...">
            <a:extLst>
              <a:ext uri="{FF2B5EF4-FFF2-40B4-BE49-F238E27FC236}">
                <a16:creationId xmlns:a16="http://schemas.microsoft.com/office/drawing/2014/main" id="{2B9F431D-0DA2-F348-A101-0BC39DEA4D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693" t="22163" r="23917"/>
          <a:stretch>
            <a:fillRect/>
          </a:stretch>
        </p:blipFill>
        <p:spPr bwMode="auto">
          <a:xfrm>
            <a:off x="869797" y="2286000"/>
            <a:ext cx="1851102" cy="2977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601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13. Then since Abel was accepted, in whom must he have had faith?</a:t>
            </a:r>
          </a:p>
        </p:txBody>
      </p:sp>
      <p:sp>
        <p:nvSpPr>
          <p:cNvPr id="3" name="Content Placeholder 2"/>
          <p:cNvSpPr>
            <a:spLocks noGrp="1"/>
          </p:cNvSpPr>
          <p:nvPr>
            <p:ph sz="half" idx="1"/>
          </p:nvPr>
        </p:nvSpPr>
        <p:spPr/>
        <p:txBody>
          <a:bodyPr>
            <a:normAutofit lnSpcReduction="10000"/>
          </a:bodyPr>
          <a:lstStyle/>
          <a:p>
            <a:r>
              <a:rPr sz="3200" dirty="0"/>
              <a:t>Acts 4:10-12</a:t>
            </a:r>
          </a:p>
          <a:p>
            <a:r>
              <a:rPr sz="3200" dirty="0"/>
              <a:t>This is the stone which was set at nought of you builders, which is become the head of the corner.</a:t>
            </a:r>
          </a:p>
        </p:txBody>
      </p:sp>
      <p:pic>
        <p:nvPicPr>
          <p:cNvPr id="16386" name="Picture 2" descr="Our Authority God's Power - Andrew Wommack Ministries">
            <a:extLst>
              <a:ext uri="{FF2B5EF4-FFF2-40B4-BE49-F238E27FC236}">
                <a16:creationId xmlns:a16="http://schemas.microsoft.com/office/drawing/2014/main" id="{314492F0-1C69-6D47-E46B-489DF2ECC26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269" r="13459"/>
          <a:stretch>
            <a:fillRect/>
          </a:stretch>
        </p:blipFill>
        <p:spPr bwMode="auto">
          <a:xfrm>
            <a:off x="4996077" y="2667000"/>
            <a:ext cx="3568060" cy="35051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152400"/>
            <a:ext cx="7704667" cy="1555749"/>
          </a:xfrm>
        </p:spPr>
        <p:txBody>
          <a:bodyPr>
            <a:normAutofit/>
          </a:bodyPr>
          <a:lstStyle/>
          <a:p>
            <a:r>
              <a:rPr dirty="0"/>
              <a:t>13. Then since Abel was accepted, in whom must he have had faith?</a:t>
            </a:r>
          </a:p>
        </p:txBody>
      </p:sp>
      <p:sp>
        <p:nvSpPr>
          <p:cNvPr id="3" name="Content Placeholder 2"/>
          <p:cNvSpPr>
            <a:spLocks noGrp="1"/>
          </p:cNvSpPr>
          <p:nvPr>
            <p:ph sz="half" idx="1"/>
          </p:nvPr>
        </p:nvSpPr>
        <p:spPr>
          <a:xfrm>
            <a:off x="982133" y="1708149"/>
            <a:ext cx="3739896" cy="4327525"/>
          </a:xfrm>
        </p:spPr>
        <p:txBody>
          <a:bodyPr>
            <a:normAutofit/>
          </a:bodyPr>
          <a:lstStyle/>
          <a:p>
            <a:r>
              <a:rPr sz="2400" dirty="0"/>
              <a:t>Acts 4:10-12</a:t>
            </a:r>
          </a:p>
          <a:p>
            <a:r>
              <a:rPr sz="2400" dirty="0"/>
              <a:t>Be it known unto you all, and to all the people of Israel, that by the name of Jesus Christ of Nazareth, whom ye crucified, whom God raised from the dead, even by him doth this man stand here before you whole.</a:t>
            </a:r>
          </a:p>
        </p:txBody>
      </p:sp>
      <p:pic>
        <p:nvPicPr>
          <p:cNvPr id="15362" name="Picture 2" descr="The Power of the Spoken Word of God">
            <a:extLst>
              <a:ext uri="{FF2B5EF4-FFF2-40B4-BE49-F238E27FC236}">
                <a16:creationId xmlns:a16="http://schemas.microsoft.com/office/drawing/2014/main" id="{E05409B5-4077-80D2-3261-80A1F818057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183" r="21658"/>
          <a:stretch>
            <a:fillRect/>
          </a:stretch>
        </p:blipFill>
        <p:spPr bwMode="auto">
          <a:xfrm>
            <a:off x="4663837" y="1708149"/>
            <a:ext cx="3766486" cy="40793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13. Then since Abel was accepted, in whom must he have had faith?</a:t>
            </a:r>
          </a:p>
        </p:txBody>
      </p:sp>
      <p:sp>
        <p:nvSpPr>
          <p:cNvPr id="3" name="Content Placeholder 2"/>
          <p:cNvSpPr>
            <a:spLocks noGrp="1"/>
          </p:cNvSpPr>
          <p:nvPr>
            <p:ph sz="half" idx="1"/>
          </p:nvPr>
        </p:nvSpPr>
        <p:spPr>
          <a:xfrm>
            <a:off x="982133" y="2305538"/>
            <a:ext cx="3739896" cy="3730136"/>
          </a:xfrm>
        </p:spPr>
        <p:txBody>
          <a:bodyPr>
            <a:normAutofit fontScale="92500" lnSpcReduction="20000"/>
          </a:bodyPr>
          <a:lstStyle/>
          <a:p>
            <a:r>
              <a:rPr sz="3200" dirty="0"/>
              <a:t>Acts 4:10-12</a:t>
            </a:r>
          </a:p>
          <a:p>
            <a:r>
              <a:rPr sz="3200" dirty="0"/>
              <a:t>Neither is there salvation in any other: for there is none other name under heaven given among men, whereby we must be saved.</a:t>
            </a:r>
          </a:p>
        </p:txBody>
      </p:sp>
      <p:pic>
        <p:nvPicPr>
          <p:cNvPr id="17410" name="Picture 2" descr="How You Can Have a Revelation of God's Power - emeryhorvath.com">
            <a:extLst>
              <a:ext uri="{FF2B5EF4-FFF2-40B4-BE49-F238E27FC236}">
                <a16:creationId xmlns:a16="http://schemas.microsoft.com/office/drawing/2014/main" id="{495CEB81-A9F4-8739-FCA0-8B855337437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710" r="14036"/>
          <a:stretch>
            <a:fillRect/>
          </a:stretch>
        </p:blipFill>
        <p:spPr bwMode="auto">
          <a:xfrm>
            <a:off x="4834466" y="2484913"/>
            <a:ext cx="3681772" cy="33713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14. What is the highest attainment of faith?</a:t>
            </a:r>
          </a:p>
        </p:txBody>
      </p:sp>
      <p:sp>
        <p:nvSpPr>
          <p:cNvPr id="3" name="Content Placeholder 2"/>
          <p:cNvSpPr>
            <a:spLocks noGrp="1"/>
          </p:cNvSpPr>
          <p:nvPr>
            <p:ph sz="half" idx="1"/>
          </p:nvPr>
        </p:nvSpPr>
        <p:spPr/>
        <p:txBody>
          <a:bodyPr>
            <a:normAutofit fontScale="92500" lnSpcReduction="10000"/>
          </a:bodyPr>
          <a:lstStyle/>
          <a:p>
            <a:r>
              <a:rPr sz="3200" dirty="0"/>
              <a:t>Romans 5:1; </a:t>
            </a:r>
            <a:r>
              <a:rPr lang="en-US" sz="3200" dirty="0"/>
              <a:t>               </a:t>
            </a:r>
            <a:r>
              <a:rPr sz="3200" dirty="0"/>
              <a:t>1 John 5:4</a:t>
            </a:r>
          </a:p>
          <a:p>
            <a:r>
              <a:rPr sz="3200" dirty="0"/>
              <a:t>Therefore being justified by faith, we have peace with God through our Lord Jesus Christ:</a:t>
            </a:r>
          </a:p>
        </p:txBody>
      </p:sp>
      <p:pic>
        <p:nvPicPr>
          <p:cNvPr id="18434" name="Picture 2" descr="Justified by Faith">
            <a:extLst>
              <a:ext uri="{FF2B5EF4-FFF2-40B4-BE49-F238E27FC236}">
                <a16:creationId xmlns:a16="http://schemas.microsoft.com/office/drawing/2014/main" id="{ABDA84E6-E14D-9544-E11B-9DC57DBE07D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241" r="9485"/>
          <a:stretch>
            <a:fillRect/>
          </a:stretch>
        </p:blipFill>
        <p:spPr bwMode="auto">
          <a:xfrm>
            <a:off x="4834466" y="2543949"/>
            <a:ext cx="3739896" cy="3614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14. What is the highest attainment of faith?</a:t>
            </a:r>
          </a:p>
        </p:txBody>
      </p:sp>
      <p:sp>
        <p:nvSpPr>
          <p:cNvPr id="3" name="Content Placeholder 2"/>
          <p:cNvSpPr>
            <a:spLocks noGrp="1"/>
          </p:cNvSpPr>
          <p:nvPr>
            <p:ph sz="half" idx="1"/>
          </p:nvPr>
        </p:nvSpPr>
        <p:spPr>
          <a:xfrm>
            <a:off x="982133" y="2438401"/>
            <a:ext cx="3739896" cy="3798276"/>
          </a:xfrm>
        </p:spPr>
        <p:txBody>
          <a:bodyPr>
            <a:noAutofit/>
          </a:bodyPr>
          <a:lstStyle/>
          <a:p>
            <a:r>
              <a:rPr sz="2800" dirty="0"/>
              <a:t>Romans 5:1; </a:t>
            </a:r>
            <a:r>
              <a:rPr lang="en-US" sz="2800" dirty="0"/>
              <a:t>                  </a:t>
            </a:r>
            <a:r>
              <a:rPr sz="2800" dirty="0"/>
              <a:t>1 John 5:4</a:t>
            </a:r>
          </a:p>
          <a:p>
            <a:r>
              <a:rPr sz="2800" dirty="0"/>
              <a:t>For whatsoever is born of God </a:t>
            </a:r>
            <a:r>
              <a:rPr sz="2800" dirty="0" err="1"/>
              <a:t>overcometh</a:t>
            </a:r>
            <a:r>
              <a:rPr sz="2800" dirty="0"/>
              <a:t> the world: and this is the victory that </a:t>
            </a:r>
            <a:r>
              <a:rPr sz="2800" dirty="0" err="1"/>
              <a:t>overcometh</a:t>
            </a:r>
            <a:r>
              <a:rPr sz="2800" dirty="0"/>
              <a:t> the world, even our faith.</a:t>
            </a:r>
          </a:p>
        </p:txBody>
      </p:sp>
      <p:pic>
        <p:nvPicPr>
          <p:cNvPr id="19458" name="Picture 2" descr="The Light of the World | Inspiration Ministries">
            <a:extLst>
              <a:ext uri="{FF2B5EF4-FFF2-40B4-BE49-F238E27FC236}">
                <a16:creationId xmlns:a16="http://schemas.microsoft.com/office/drawing/2014/main" id="{992E465E-DF7E-D00D-5543-D6D01856730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165" r="21765"/>
          <a:stretch>
            <a:fillRect/>
          </a:stretch>
        </p:blipFill>
        <p:spPr bwMode="auto">
          <a:xfrm>
            <a:off x="4802725" y="2203671"/>
            <a:ext cx="3884075" cy="41190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982" y="228602"/>
            <a:ext cx="7704667" cy="1655954"/>
          </a:xfrm>
        </p:spPr>
        <p:txBody>
          <a:bodyPr>
            <a:normAutofit fontScale="90000"/>
          </a:bodyPr>
          <a:lstStyle/>
          <a:p>
            <a:r>
              <a:rPr dirty="0"/>
              <a:t>15. Since Abel was justified, was not his faith in Christ as perfect as ours can be?</a:t>
            </a:r>
          </a:p>
        </p:txBody>
      </p:sp>
      <p:sp>
        <p:nvSpPr>
          <p:cNvPr id="3" name="Content Placeholder 2"/>
          <p:cNvSpPr>
            <a:spLocks noGrp="1"/>
          </p:cNvSpPr>
          <p:nvPr>
            <p:ph sz="half" idx="1"/>
          </p:nvPr>
        </p:nvSpPr>
        <p:spPr>
          <a:xfrm>
            <a:off x="982133" y="2107579"/>
            <a:ext cx="3739896" cy="4521819"/>
          </a:xfrm>
        </p:spPr>
        <p:txBody>
          <a:bodyPr>
            <a:normAutofit fontScale="92500" lnSpcReduction="20000"/>
          </a:bodyPr>
          <a:lstStyle/>
          <a:p>
            <a:pPr marL="0" indent="0">
              <a:buNone/>
            </a:pPr>
            <a:r>
              <a:rPr lang="en-US" sz="3200" dirty="0"/>
              <a:t>Yes. Abel's faith in the promised Redeemer was genuine and accepted by God. Though Christ had not yet come in the flesh, Abel trusted in the same Savior we do—demonstrating that justification has always been by faith in Christ!</a:t>
            </a:r>
            <a:endParaRPr sz="3200" dirty="0"/>
          </a:p>
        </p:txBody>
      </p:sp>
      <p:pic>
        <p:nvPicPr>
          <p:cNvPr id="20482" name="Picture 2" descr="Justification by Faith – 1C1031 ...">
            <a:extLst>
              <a:ext uri="{FF2B5EF4-FFF2-40B4-BE49-F238E27FC236}">
                <a16:creationId xmlns:a16="http://schemas.microsoft.com/office/drawing/2014/main" id="{08CDB20F-8191-B3F6-E8E9-A538BF30203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241" r="12134"/>
          <a:stretch>
            <a:fillRect/>
          </a:stretch>
        </p:blipFill>
        <p:spPr bwMode="auto">
          <a:xfrm>
            <a:off x="4935753" y="2442115"/>
            <a:ext cx="3739896" cy="36465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16. What did Cain do to Abel?</a:t>
            </a:r>
          </a:p>
        </p:txBody>
      </p:sp>
      <p:sp>
        <p:nvSpPr>
          <p:cNvPr id="3" name="Content Placeholder 2"/>
          <p:cNvSpPr>
            <a:spLocks noGrp="1"/>
          </p:cNvSpPr>
          <p:nvPr>
            <p:ph sz="half" idx="1"/>
          </p:nvPr>
        </p:nvSpPr>
        <p:spPr>
          <a:xfrm>
            <a:off x="982133" y="2164862"/>
            <a:ext cx="3739896" cy="4212492"/>
          </a:xfrm>
        </p:spPr>
        <p:txBody>
          <a:bodyPr>
            <a:normAutofit fontScale="92500" lnSpcReduction="10000"/>
          </a:bodyPr>
          <a:lstStyle/>
          <a:p>
            <a:r>
              <a:rPr sz="3200" dirty="0"/>
              <a:t>Genesis 4:8</a:t>
            </a:r>
          </a:p>
          <a:p>
            <a:r>
              <a:rPr sz="3200" dirty="0"/>
              <a:t>And Cain talked with Abel his brother: and it came to pass, when they were in the field, that Cain rose up against Abel his brother, and slew him.</a:t>
            </a:r>
          </a:p>
        </p:txBody>
      </p:sp>
      <p:pic>
        <p:nvPicPr>
          <p:cNvPr id="21506" name="Picture 2" descr="A Tale of Two Offerings | Contending For Christ">
            <a:extLst>
              <a:ext uri="{FF2B5EF4-FFF2-40B4-BE49-F238E27FC236}">
                <a16:creationId xmlns:a16="http://schemas.microsoft.com/office/drawing/2014/main" id="{56976129-E208-1491-2404-51D80829E80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573" r="24150"/>
          <a:stretch>
            <a:fillRect/>
          </a:stretch>
        </p:blipFill>
        <p:spPr bwMode="auto">
          <a:xfrm>
            <a:off x="5050743" y="2438400"/>
            <a:ext cx="3307343" cy="36330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17. Why did he do this?</a:t>
            </a:r>
          </a:p>
        </p:txBody>
      </p:sp>
      <p:sp>
        <p:nvSpPr>
          <p:cNvPr id="3" name="Content Placeholder 2"/>
          <p:cNvSpPr>
            <a:spLocks noGrp="1"/>
          </p:cNvSpPr>
          <p:nvPr>
            <p:ph sz="half" idx="1"/>
          </p:nvPr>
        </p:nvSpPr>
        <p:spPr/>
        <p:txBody>
          <a:bodyPr>
            <a:normAutofit fontScale="92500" lnSpcReduction="20000"/>
          </a:bodyPr>
          <a:lstStyle/>
          <a:p>
            <a:r>
              <a:rPr sz="3600" dirty="0"/>
              <a:t>1 John 3:11</a:t>
            </a:r>
            <a:r>
              <a:rPr lang="en-US" sz="3600" dirty="0"/>
              <a:t>, 12</a:t>
            </a:r>
            <a:endParaRPr sz="3600" dirty="0"/>
          </a:p>
          <a:p>
            <a:r>
              <a:rPr sz="3600" dirty="0"/>
              <a:t>For this is the message that ye heard from the beginning, that we should love one another.</a:t>
            </a:r>
          </a:p>
        </p:txBody>
      </p:sp>
      <p:pic>
        <p:nvPicPr>
          <p:cNvPr id="23554" name="Picture 2" descr="What it Means to Love One Another — Family Fire">
            <a:extLst>
              <a:ext uri="{FF2B5EF4-FFF2-40B4-BE49-F238E27FC236}">
                <a16:creationId xmlns:a16="http://schemas.microsoft.com/office/drawing/2014/main" id="{115CE34C-8440-7763-95A8-1EB2E09C118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307" r="25641"/>
          <a:stretch>
            <a:fillRect/>
          </a:stretch>
        </p:blipFill>
        <p:spPr bwMode="auto">
          <a:xfrm>
            <a:off x="5318306" y="2659904"/>
            <a:ext cx="2843561" cy="33828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40DE1-FE57-639D-8603-D1E850F4E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D653D-D397-4FA0-F96A-FFBD8644683B}"/>
              </a:ext>
            </a:extLst>
          </p:cNvPr>
          <p:cNvSpPr>
            <a:spLocks noGrp="1"/>
          </p:cNvSpPr>
          <p:nvPr>
            <p:ph type="title"/>
          </p:nvPr>
        </p:nvSpPr>
        <p:spPr/>
        <p:txBody>
          <a:bodyPr/>
          <a:lstStyle/>
          <a:p>
            <a:r>
              <a:rPr dirty="0"/>
              <a:t>17. Why did he do this?</a:t>
            </a:r>
          </a:p>
        </p:txBody>
      </p:sp>
      <p:sp>
        <p:nvSpPr>
          <p:cNvPr id="3" name="Content Placeholder 2">
            <a:extLst>
              <a:ext uri="{FF2B5EF4-FFF2-40B4-BE49-F238E27FC236}">
                <a16:creationId xmlns:a16="http://schemas.microsoft.com/office/drawing/2014/main" id="{BDFB9914-25C4-B790-5CD6-546C9ADBC12A}"/>
              </a:ext>
            </a:extLst>
          </p:cNvPr>
          <p:cNvSpPr>
            <a:spLocks noGrp="1"/>
          </p:cNvSpPr>
          <p:nvPr>
            <p:ph sz="half" idx="1"/>
          </p:nvPr>
        </p:nvSpPr>
        <p:spPr>
          <a:xfrm>
            <a:off x="982133" y="2180492"/>
            <a:ext cx="3739896" cy="4220308"/>
          </a:xfrm>
        </p:spPr>
        <p:txBody>
          <a:bodyPr>
            <a:noAutofit/>
          </a:bodyPr>
          <a:lstStyle/>
          <a:p>
            <a:r>
              <a:rPr sz="2800" dirty="0"/>
              <a:t>1 John 3:11</a:t>
            </a:r>
            <a:r>
              <a:rPr lang="en-US" sz="2800" dirty="0"/>
              <a:t>, 12</a:t>
            </a:r>
            <a:endParaRPr sz="2800" dirty="0"/>
          </a:p>
          <a:p>
            <a:r>
              <a:rPr lang="en-US" sz="2800" dirty="0"/>
              <a:t>Not as Cain, who was of that wicked one, and slew his brother. And wherefore slew he him? Because his own works were evil, and his brother's righteous.</a:t>
            </a:r>
            <a:endParaRPr sz="2800" dirty="0"/>
          </a:p>
        </p:txBody>
      </p:sp>
      <p:pic>
        <p:nvPicPr>
          <p:cNvPr id="22530" name="Picture 2" descr="3+ Hundred Cain Abel Royalty-Free Images, Stock Photos &amp; Pictures |  Shutterstock">
            <a:extLst>
              <a:ext uri="{FF2B5EF4-FFF2-40B4-BE49-F238E27FC236}">
                <a16:creationId xmlns:a16="http://schemas.microsoft.com/office/drawing/2014/main" id="{F33766BF-5AFE-0C79-E5E7-98D060F71AE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220" r="7752"/>
          <a:stretch>
            <a:fillRect/>
          </a:stretch>
        </p:blipFill>
        <p:spPr bwMode="auto">
          <a:xfrm>
            <a:off x="4722029" y="2475347"/>
            <a:ext cx="4183522" cy="3888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04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A9885-DAC3-AAC5-B367-F6F9729872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E4AAB3-0B63-4D31-3F78-1501422086B0}"/>
              </a:ext>
            </a:extLst>
          </p:cNvPr>
          <p:cNvSpPr>
            <a:spLocks noGrp="1"/>
          </p:cNvSpPr>
          <p:nvPr>
            <p:ph type="title"/>
          </p:nvPr>
        </p:nvSpPr>
        <p:spPr>
          <a:xfrm>
            <a:off x="3520005" y="579863"/>
            <a:ext cx="4880851" cy="5196660"/>
          </a:xfrm>
        </p:spPr>
        <p:txBody>
          <a:bodyPr>
            <a:noAutofit/>
          </a:bodyPr>
          <a:lstStyle/>
          <a:p>
            <a:r>
              <a:rPr lang="en-US" sz="3100" dirty="0"/>
              <a:t>The Hebrew reads literally, “I have gotten a man, the Lord.”  When Eve held her first-born in her arms she apparently remembered the divine promise of </a:t>
            </a:r>
            <a:r>
              <a:rPr lang="en-US" sz="3100" dirty="0" err="1"/>
              <a:t>ch.</a:t>
            </a:r>
            <a:r>
              <a:rPr lang="en-US" sz="3100" dirty="0"/>
              <a:t> 3:15, and entertaining the hope that he was to be the promised Deliverer, named him Qayin, “gotten” (DA 31).</a:t>
            </a:r>
          </a:p>
        </p:txBody>
      </p:sp>
      <p:sp>
        <p:nvSpPr>
          <p:cNvPr id="4" name="Text Placeholder 3">
            <a:extLst>
              <a:ext uri="{FF2B5EF4-FFF2-40B4-BE49-F238E27FC236}">
                <a16:creationId xmlns:a16="http://schemas.microsoft.com/office/drawing/2014/main" id="{EE571DD7-BDA6-54A8-39D7-3DCD598C01C5}"/>
              </a:ext>
            </a:extLst>
          </p:cNvPr>
          <p:cNvSpPr>
            <a:spLocks noGrp="1"/>
          </p:cNvSpPr>
          <p:nvPr>
            <p:ph type="body" idx="1"/>
          </p:nvPr>
        </p:nvSpPr>
        <p:spPr>
          <a:xfrm>
            <a:off x="1951674" y="5776523"/>
            <a:ext cx="6816345" cy="758092"/>
          </a:xfrm>
          <a:solidFill>
            <a:srgbClr val="F0A22E"/>
          </a:solidFill>
        </p:spPr>
        <p:txBody>
          <a:bodyPr>
            <a:normAutofit/>
          </a:bodyPr>
          <a:lstStyle/>
          <a:p>
            <a:r>
              <a:rPr lang="en-US" sz="4000" dirty="0"/>
              <a:t>SDABC V1 on Genesis 4:1</a:t>
            </a:r>
          </a:p>
        </p:txBody>
      </p:sp>
      <p:pic>
        <p:nvPicPr>
          <p:cNvPr id="37890" name="Picture 2" descr="Who Were the Children of Adam and Eve?">
            <a:extLst>
              <a:ext uri="{FF2B5EF4-FFF2-40B4-BE49-F238E27FC236}">
                <a16:creationId xmlns:a16="http://schemas.microsoft.com/office/drawing/2014/main" id="{DCF23CA1-2DBB-6925-2061-5D5B0E2232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025" t="5881" r="37927" b="7181"/>
          <a:stretch>
            <a:fillRect/>
          </a:stretch>
        </p:blipFill>
        <p:spPr bwMode="auto">
          <a:xfrm>
            <a:off x="1115123" y="1204332"/>
            <a:ext cx="2404882" cy="4192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3727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18. Of what scripture was Abel the first to demonstrate the truth?</a:t>
            </a:r>
          </a:p>
        </p:txBody>
      </p:sp>
      <p:sp>
        <p:nvSpPr>
          <p:cNvPr id="3" name="Content Placeholder 2"/>
          <p:cNvSpPr>
            <a:spLocks noGrp="1"/>
          </p:cNvSpPr>
          <p:nvPr>
            <p:ph sz="half" idx="1"/>
          </p:nvPr>
        </p:nvSpPr>
        <p:spPr/>
        <p:txBody>
          <a:bodyPr>
            <a:normAutofit lnSpcReduction="10000"/>
          </a:bodyPr>
          <a:lstStyle/>
          <a:p>
            <a:r>
              <a:rPr sz="3600" dirty="0"/>
              <a:t>2 Timothy 3:12</a:t>
            </a:r>
          </a:p>
          <a:p>
            <a:r>
              <a:rPr sz="3600" dirty="0"/>
              <a:t>Yea, and all that will live godly in Christ Jesus shall suffer persecution.</a:t>
            </a:r>
          </a:p>
        </p:txBody>
      </p:sp>
      <p:pic>
        <p:nvPicPr>
          <p:cNvPr id="24578" name="Picture 2" descr="Persecution of Christians | Go Beyond">
            <a:extLst>
              <a:ext uri="{FF2B5EF4-FFF2-40B4-BE49-F238E27FC236}">
                <a16:creationId xmlns:a16="http://schemas.microsoft.com/office/drawing/2014/main" id="{952E9C8E-7F9F-B010-3B8E-32B1906FE7F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46650" y="2788322"/>
            <a:ext cx="3740150" cy="31038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19. Is it any wonder if the world hates the righteous?</a:t>
            </a:r>
          </a:p>
        </p:txBody>
      </p:sp>
      <p:sp>
        <p:nvSpPr>
          <p:cNvPr id="3" name="Content Placeholder 2"/>
          <p:cNvSpPr>
            <a:spLocks noGrp="1"/>
          </p:cNvSpPr>
          <p:nvPr>
            <p:ph sz="half" idx="1"/>
          </p:nvPr>
        </p:nvSpPr>
        <p:spPr/>
        <p:txBody>
          <a:bodyPr>
            <a:normAutofit lnSpcReduction="10000"/>
          </a:bodyPr>
          <a:lstStyle/>
          <a:p>
            <a:r>
              <a:rPr sz="3600" dirty="0"/>
              <a:t>John 15:18-20</a:t>
            </a:r>
          </a:p>
          <a:p>
            <a:r>
              <a:rPr sz="3600" dirty="0"/>
              <a:t>If the world hate you, ye know that it hated me before it hated you.</a:t>
            </a:r>
          </a:p>
        </p:txBody>
      </p:sp>
      <p:pic>
        <p:nvPicPr>
          <p:cNvPr id="26626" name="Picture 2" descr="Slide 4">
            <a:extLst>
              <a:ext uri="{FF2B5EF4-FFF2-40B4-BE49-F238E27FC236}">
                <a16:creationId xmlns:a16="http://schemas.microsoft.com/office/drawing/2014/main" id="{D58E2D76-FC2F-3799-2316-1FA0AC5AC08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22029" y="2937669"/>
            <a:ext cx="3740150" cy="28051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250093"/>
            <a:ext cx="7704667" cy="1602154"/>
          </a:xfrm>
        </p:spPr>
        <p:txBody>
          <a:bodyPr>
            <a:normAutofit/>
          </a:bodyPr>
          <a:lstStyle/>
          <a:p>
            <a:r>
              <a:rPr dirty="0"/>
              <a:t>19. Is it any wonder if the world hates the righteous?</a:t>
            </a:r>
          </a:p>
        </p:txBody>
      </p:sp>
      <p:sp>
        <p:nvSpPr>
          <p:cNvPr id="3" name="Content Placeholder 2"/>
          <p:cNvSpPr>
            <a:spLocks noGrp="1"/>
          </p:cNvSpPr>
          <p:nvPr>
            <p:ph sz="half" idx="1"/>
          </p:nvPr>
        </p:nvSpPr>
        <p:spPr>
          <a:xfrm>
            <a:off x="982133" y="2172677"/>
            <a:ext cx="3739896" cy="4220307"/>
          </a:xfrm>
        </p:spPr>
        <p:txBody>
          <a:bodyPr>
            <a:normAutofit lnSpcReduction="10000"/>
          </a:bodyPr>
          <a:lstStyle/>
          <a:p>
            <a:r>
              <a:rPr sz="2800" dirty="0"/>
              <a:t>John 15:18-20</a:t>
            </a:r>
          </a:p>
          <a:p>
            <a:r>
              <a:rPr sz="2800" dirty="0"/>
              <a:t>If ye were of the world, the world would love his own: but because ye are not of the world, but I have chosen you out of the world, therefore the world </a:t>
            </a:r>
            <a:r>
              <a:rPr sz="2800" dirty="0" err="1"/>
              <a:t>hateth</a:t>
            </a:r>
            <a:r>
              <a:rPr sz="2800" dirty="0"/>
              <a:t> you.</a:t>
            </a:r>
          </a:p>
        </p:txBody>
      </p:sp>
      <p:pic>
        <p:nvPicPr>
          <p:cNvPr id="5" name="Picture 2" descr="Slide 6">
            <a:extLst>
              <a:ext uri="{FF2B5EF4-FFF2-40B4-BE49-F238E27FC236}">
                <a16:creationId xmlns:a16="http://schemas.microsoft.com/office/drawing/2014/main" id="{150F1459-16AD-961E-5AF5-0E08623E50D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a:stretch>
            <a:fillRect/>
          </a:stretch>
        </p:blipFill>
        <p:spPr bwMode="auto">
          <a:xfrm>
            <a:off x="4834466" y="3066587"/>
            <a:ext cx="3954966" cy="29662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35709"/>
            <a:ext cx="7704667" cy="1752599"/>
          </a:xfrm>
        </p:spPr>
        <p:txBody>
          <a:bodyPr/>
          <a:lstStyle/>
          <a:p>
            <a:r>
              <a:rPr dirty="0"/>
              <a:t>19. Is it any wonder if the world hates the righteous?</a:t>
            </a:r>
          </a:p>
        </p:txBody>
      </p:sp>
      <p:sp>
        <p:nvSpPr>
          <p:cNvPr id="3" name="Content Placeholder 2"/>
          <p:cNvSpPr>
            <a:spLocks noGrp="1"/>
          </p:cNvSpPr>
          <p:nvPr>
            <p:ph sz="half" idx="1"/>
          </p:nvPr>
        </p:nvSpPr>
        <p:spPr>
          <a:xfrm>
            <a:off x="982133" y="2188307"/>
            <a:ext cx="3739896" cy="4233983"/>
          </a:xfrm>
        </p:spPr>
        <p:txBody>
          <a:bodyPr>
            <a:normAutofit fontScale="92500"/>
          </a:bodyPr>
          <a:lstStyle/>
          <a:p>
            <a:r>
              <a:rPr sz="2800" dirty="0"/>
              <a:t>John 15:18-20</a:t>
            </a:r>
          </a:p>
          <a:p>
            <a:r>
              <a:rPr sz="2800" dirty="0"/>
              <a:t>Remember the word that I said unto you, The servant is not greater than his lord. If they have persecuted me, they will also persecute you; if they have kept my saying, they will keep yours also.</a:t>
            </a:r>
          </a:p>
        </p:txBody>
      </p:sp>
      <p:pic>
        <p:nvPicPr>
          <p:cNvPr id="25604" name="Picture 4" descr="Slide 5">
            <a:extLst>
              <a:ext uri="{FF2B5EF4-FFF2-40B4-BE49-F238E27FC236}">
                <a16:creationId xmlns:a16="http://schemas.microsoft.com/office/drawing/2014/main" id="{312C6BD1-DD66-4464-56A3-5901F5FC9C4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22029" y="2937669"/>
            <a:ext cx="4141723" cy="31062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20. How should the righteous feel when they are persecuted for their faith?</a:t>
            </a:r>
          </a:p>
        </p:txBody>
      </p:sp>
      <p:sp>
        <p:nvSpPr>
          <p:cNvPr id="3" name="Content Placeholder 2"/>
          <p:cNvSpPr>
            <a:spLocks noGrp="1"/>
          </p:cNvSpPr>
          <p:nvPr>
            <p:ph sz="half" idx="1"/>
          </p:nvPr>
        </p:nvSpPr>
        <p:spPr/>
        <p:txBody>
          <a:bodyPr>
            <a:normAutofit fontScale="92500" lnSpcReduction="20000"/>
          </a:bodyPr>
          <a:lstStyle/>
          <a:p>
            <a:r>
              <a:rPr sz="3200" dirty="0"/>
              <a:t>Matthew 5:11</a:t>
            </a:r>
            <a:r>
              <a:rPr lang="en-US" sz="3200" dirty="0"/>
              <a:t>-12</a:t>
            </a:r>
            <a:endParaRPr sz="3200" dirty="0"/>
          </a:p>
          <a:p>
            <a:r>
              <a:rPr sz="3200" dirty="0"/>
              <a:t>Blessed are ye, when men shall revile you, and persecute you, and shall say all manner of evil against you falsely, for my sake.</a:t>
            </a:r>
          </a:p>
        </p:txBody>
      </p:sp>
      <p:pic>
        <p:nvPicPr>
          <p:cNvPr id="28674" name="Picture 2" descr="Slide 1">
            <a:extLst>
              <a:ext uri="{FF2B5EF4-FFF2-40B4-BE49-F238E27FC236}">
                <a16:creationId xmlns:a16="http://schemas.microsoft.com/office/drawing/2014/main" id="{63F18E06-C7B1-9D5E-C833-2ED195C87E2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46650" y="2937669"/>
            <a:ext cx="3740150" cy="28051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A3068-D4A0-D668-2FBA-A3D0CAFA9C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B31902-02D5-B1DD-2870-1C8102993EF1}"/>
              </a:ext>
            </a:extLst>
          </p:cNvPr>
          <p:cNvSpPr>
            <a:spLocks noGrp="1"/>
          </p:cNvSpPr>
          <p:nvPr>
            <p:ph type="title"/>
          </p:nvPr>
        </p:nvSpPr>
        <p:spPr/>
        <p:txBody>
          <a:bodyPr>
            <a:normAutofit fontScale="90000"/>
          </a:bodyPr>
          <a:lstStyle/>
          <a:p>
            <a:r>
              <a:rPr dirty="0"/>
              <a:t>20. How should the righteous feel when they are persecuted for their faith?</a:t>
            </a:r>
          </a:p>
        </p:txBody>
      </p:sp>
      <p:sp>
        <p:nvSpPr>
          <p:cNvPr id="3" name="Content Placeholder 2">
            <a:extLst>
              <a:ext uri="{FF2B5EF4-FFF2-40B4-BE49-F238E27FC236}">
                <a16:creationId xmlns:a16="http://schemas.microsoft.com/office/drawing/2014/main" id="{0586FA28-CB07-D1E1-2C5E-864F897ABB91}"/>
              </a:ext>
            </a:extLst>
          </p:cNvPr>
          <p:cNvSpPr>
            <a:spLocks noGrp="1"/>
          </p:cNvSpPr>
          <p:nvPr>
            <p:ph sz="half" idx="1"/>
          </p:nvPr>
        </p:nvSpPr>
        <p:spPr>
          <a:xfrm>
            <a:off x="982133" y="2438400"/>
            <a:ext cx="3739896" cy="3597274"/>
          </a:xfrm>
        </p:spPr>
        <p:txBody>
          <a:bodyPr>
            <a:normAutofit fontScale="92500" lnSpcReduction="10000"/>
          </a:bodyPr>
          <a:lstStyle/>
          <a:p>
            <a:r>
              <a:rPr sz="3200" dirty="0"/>
              <a:t>Matthew 5:</a:t>
            </a:r>
            <a:r>
              <a:rPr lang="en-US" sz="3200" dirty="0"/>
              <a:t>11-</a:t>
            </a:r>
            <a:r>
              <a:rPr sz="3200" dirty="0"/>
              <a:t>1</a:t>
            </a:r>
            <a:r>
              <a:rPr lang="en-US" sz="3200" dirty="0"/>
              <a:t>2</a:t>
            </a:r>
            <a:endParaRPr sz="3200" dirty="0"/>
          </a:p>
          <a:p>
            <a:r>
              <a:rPr lang="en-US" sz="3200" dirty="0"/>
              <a:t>Rejoice, and be exceeding glad: for great is your reward in heaven: for so persecuted they the prophets which were before you.</a:t>
            </a:r>
            <a:endParaRPr sz="3200" dirty="0"/>
          </a:p>
        </p:txBody>
      </p:sp>
      <p:pic>
        <p:nvPicPr>
          <p:cNvPr id="29698" name="Picture 2" descr="Slide 2">
            <a:extLst>
              <a:ext uri="{FF2B5EF4-FFF2-40B4-BE49-F238E27FC236}">
                <a16:creationId xmlns:a16="http://schemas.microsoft.com/office/drawing/2014/main" id="{CA8667BB-C4C5-7F01-C0C6-429F8F2750C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46650" y="2823369"/>
            <a:ext cx="3740150" cy="2805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775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341924"/>
            <a:ext cx="7704667" cy="1752599"/>
          </a:xfrm>
        </p:spPr>
        <p:txBody>
          <a:bodyPr/>
          <a:lstStyle/>
          <a:p>
            <a:r>
              <a:rPr dirty="0"/>
              <a:t>21. What consolation has the Christian in all tribulation?</a:t>
            </a:r>
          </a:p>
        </p:txBody>
      </p:sp>
      <p:sp>
        <p:nvSpPr>
          <p:cNvPr id="3" name="Content Placeholder 2"/>
          <p:cNvSpPr>
            <a:spLocks noGrp="1"/>
          </p:cNvSpPr>
          <p:nvPr>
            <p:ph sz="half" idx="1"/>
          </p:nvPr>
        </p:nvSpPr>
        <p:spPr>
          <a:xfrm>
            <a:off x="982133" y="2094523"/>
            <a:ext cx="3739896" cy="3941151"/>
          </a:xfrm>
        </p:spPr>
        <p:txBody>
          <a:bodyPr>
            <a:normAutofit lnSpcReduction="10000"/>
          </a:bodyPr>
          <a:lstStyle/>
          <a:p>
            <a:r>
              <a:rPr sz="2800" dirty="0"/>
              <a:t>John 16:33</a:t>
            </a:r>
          </a:p>
          <a:p>
            <a:r>
              <a:rPr sz="2800" dirty="0"/>
              <a:t>These things I have spoken unto you, that in me ye might have peace. In the world ye shall have tribulation: but be of good cheer; I have overcome the world.</a:t>
            </a:r>
          </a:p>
        </p:txBody>
      </p:sp>
      <p:pic>
        <p:nvPicPr>
          <p:cNvPr id="30722" name="Picture 2" descr="I Have Overcome The World - Eastwood Church">
            <a:extLst>
              <a:ext uri="{FF2B5EF4-FFF2-40B4-BE49-F238E27FC236}">
                <a16:creationId xmlns:a16="http://schemas.microsoft.com/office/drawing/2014/main" id="{DCD84AFD-599B-6DD1-F565-0288C0DBF45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45095" y="2393969"/>
            <a:ext cx="3641705" cy="36417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p:txBody>
          <a:bodyPr>
            <a:normAutofit fontScale="90000"/>
          </a:bodyPr>
          <a:lstStyle/>
          <a:p>
            <a:r>
              <a:rPr lang="en-US" sz="115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p:txBody>
          <a:bodyPr>
            <a:normAutofit/>
          </a:bodyPr>
          <a:lstStyle/>
          <a:p>
            <a:r>
              <a:rPr lang="en-US" sz="4800" dirty="0"/>
              <a:t>HAPPY SABBATH!!</a:t>
            </a:r>
          </a:p>
        </p:txBody>
      </p:sp>
    </p:spTree>
    <p:extLst>
      <p:ext uri="{BB962C8B-B14F-4D97-AF65-F5344CB8AC3E}">
        <p14:creationId xmlns:p14="http://schemas.microsoft.com/office/powerpoint/2010/main" val="1923720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 What was the name of the second son?</a:t>
            </a:r>
          </a:p>
        </p:txBody>
      </p:sp>
      <p:sp>
        <p:nvSpPr>
          <p:cNvPr id="3" name="Content Placeholder 2"/>
          <p:cNvSpPr>
            <a:spLocks noGrp="1"/>
          </p:cNvSpPr>
          <p:nvPr>
            <p:ph sz="half" idx="1"/>
          </p:nvPr>
        </p:nvSpPr>
        <p:spPr/>
        <p:txBody>
          <a:bodyPr>
            <a:normAutofit lnSpcReduction="10000"/>
          </a:bodyPr>
          <a:lstStyle/>
          <a:p>
            <a:r>
              <a:rPr sz="3200" dirty="0"/>
              <a:t>Genesis 4:2</a:t>
            </a:r>
          </a:p>
          <a:p>
            <a:r>
              <a:rPr sz="3200" dirty="0"/>
              <a:t>And she again bare his brother Abel. And Abel was a keeper of sheep, but Cain was a tiller of the ground.</a:t>
            </a:r>
          </a:p>
        </p:txBody>
      </p:sp>
      <p:pic>
        <p:nvPicPr>
          <p:cNvPr id="6" name="Content Placeholder 5">
            <a:extLst>
              <a:ext uri="{FF2B5EF4-FFF2-40B4-BE49-F238E27FC236}">
                <a16:creationId xmlns:a16="http://schemas.microsoft.com/office/drawing/2014/main" id="{E9640156-E6DD-FEF2-A28A-F5AA9B1698C7}"/>
              </a:ext>
            </a:extLst>
          </p:cNvPr>
          <p:cNvPicPr>
            <a:picLocks noGrp="1" noChangeAspect="1"/>
          </p:cNvPicPr>
          <p:nvPr>
            <p:ph sz="half" idx="2"/>
          </p:nvPr>
        </p:nvPicPr>
        <p:blipFill>
          <a:blip r:embed="rId2"/>
          <a:srcRect t="10318" b="12222"/>
          <a:stretch>
            <a:fillRect/>
          </a:stretch>
        </p:blipFill>
        <p:spPr>
          <a:xfrm>
            <a:off x="4915878" y="2438400"/>
            <a:ext cx="3645208" cy="36593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2E1AB-8047-CCE6-309D-895695EC1C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F15ED-9A91-F1E0-D846-E1211AEDA1C5}"/>
              </a:ext>
            </a:extLst>
          </p:cNvPr>
          <p:cNvSpPr>
            <a:spLocks noGrp="1"/>
          </p:cNvSpPr>
          <p:nvPr>
            <p:ph type="title"/>
          </p:nvPr>
        </p:nvSpPr>
        <p:spPr>
          <a:xfrm>
            <a:off x="3702205" y="423746"/>
            <a:ext cx="4698651" cy="5352586"/>
          </a:xfrm>
        </p:spPr>
        <p:txBody>
          <a:bodyPr>
            <a:normAutofit/>
          </a:bodyPr>
          <a:lstStyle/>
          <a:p>
            <a:r>
              <a:rPr lang="en-US" dirty="0"/>
              <a:t>Abel’s name means “vanity” or “nothingness.” It reflects the fact that either a mother’s hopes had already met with disappointment in her elder son or that Abel personified for her the miseries of human life. </a:t>
            </a:r>
          </a:p>
        </p:txBody>
      </p:sp>
      <p:sp>
        <p:nvSpPr>
          <p:cNvPr id="4" name="Text Placeholder 3">
            <a:extLst>
              <a:ext uri="{FF2B5EF4-FFF2-40B4-BE49-F238E27FC236}">
                <a16:creationId xmlns:a16="http://schemas.microsoft.com/office/drawing/2014/main" id="{5D73A35E-C465-331F-46A6-0618E305003F}"/>
              </a:ext>
            </a:extLst>
          </p:cNvPr>
          <p:cNvSpPr>
            <a:spLocks noGrp="1"/>
          </p:cNvSpPr>
          <p:nvPr>
            <p:ph type="body" idx="1"/>
          </p:nvPr>
        </p:nvSpPr>
        <p:spPr>
          <a:xfrm>
            <a:off x="2029733" y="5676162"/>
            <a:ext cx="6816345" cy="758092"/>
          </a:xfrm>
          <a:solidFill>
            <a:srgbClr val="F0A22E"/>
          </a:solidFill>
        </p:spPr>
        <p:txBody>
          <a:bodyPr>
            <a:normAutofit/>
          </a:bodyPr>
          <a:lstStyle/>
          <a:p>
            <a:r>
              <a:rPr lang="en-US" sz="4000" dirty="0"/>
              <a:t>SDABC V1 on Genesis 4:1</a:t>
            </a:r>
          </a:p>
        </p:txBody>
      </p:sp>
      <p:pic>
        <p:nvPicPr>
          <p:cNvPr id="38914" name="Picture 2" descr="The Birth Of Cain And Abel – Everyone's ...">
            <a:extLst>
              <a:ext uri="{FF2B5EF4-FFF2-40B4-BE49-F238E27FC236}">
                <a16:creationId xmlns:a16="http://schemas.microsoft.com/office/drawing/2014/main" id="{A641AA98-1513-850C-D9BF-D1E15DC928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729" r="39141"/>
          <a:stretch>
            <a:fillRect/>
          </a:stretch>
        </p:blipFill>
        <p:spPr bwMode="auto">
          <a:xfrm>
            <a:off x="1184787" y="1663156"/>
            <a:ext cx="2305545" cy="3734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826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3. What occupation did each follow?</a:t>
            </a:r>
          </a:p>
        </p:txBody>
      </p:sp>
      <p:sp>
        <p:nvSpPr>
          <p:cNvPr id="3" name="Content Placeholder 2"/>
          <p:cNvSpPr>
            <a:spLocks noGrp="1"/>
          </p:cNvSpPr>
          <p:nvPr>
            <p:ph sz="half" idx="1"/>
          </p:nvPr>
        </p:nvSpPr>
        <p:spPr/>
        <p:txBody>
          <a:bodyPr>
            <a:normAutofit lnSpcReduction="10000"/>
          </a:bodyPr>
          <a:lstStyle/>
          <a:p>
            <a:r>
              <a:rPr lang="en-US" sz="3600" dirty="0"/>
              <a:t>Cain was a tiller of the ground (farmer), and Abel was a keeper of sheep (shepherd).</a:t>
            </a:r>
            <a:endParaRPr sz="3600" dirty="0"/>
          </a:p>
        </p:txBody>
      </p:sp>
      <p:pic>
        <p:nvPicPr>
          <p:cNvPr id="3074" name="Picture 2" descr="Cain and Abel Our Inner Struggle - Esoteric Meanings">
            <a:extLst>
              <a:ext uri="{FF2B5EF4-FFF2-40B4-BE49-F238E27FC236}">
                <a16:creationId xmlns:a16="http://schemas.microsoft.com/office/drawing/2014/main" id="{A429C465-0F7F-2974-D495-98D987E4EAE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873"/>
          <a:stretch>
            <a:fillRect/>
          </a:stretch>
        </p:blipFill>
        <p:spPr bwMode="auto">
          <a:xfrm>
            <a:off x="4572000" y="2602416"/>
            <a:ext cx="3923538" cy="34978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offering did Cain bring to the Lord?</a:t>
            </a:r>
          </a:p>
        </p:txBody>
      </p:sp>
      <p:sp>
        <p:nvSpPr>
          <p:cNvPr id="3" name="Content Placeholder 2"/>
          <p:cNvSpPr>
            <a:spLocks noGrp="1"/>
          </p:cNvSpPr>
          <p:nvPr>
            <p:ph sz="half" idx="1"/>
          </p:nvPr>
        </p:nvSpPr>
        <p:spPr/>
        <p:txBody>
          <a:bodyPr>
            <a:normAutofit fontScale="92500" lnSpcReduction="10000"/>
          </a:bodyPr>
          <a:lstStyle/>
          <a:p>
            <a:r>
              <a:rPr lang="en-US" sz="3200" dirty="0"/>
              <a:t>G</a:t>
            </a:r>
            <a:r>
              <a:rPr sz="3200" dirty="0"/>
              <a:t>enesis 4:3</a:t>
            </a:r>
          </a:p>
          <a:p>
            <a:r>
              <a:rPr sz="3200" dirty="0"/>
              <a:t>And in process of time it came to pass, that Cain brought of the fruit of the ground an offering unto the Lord.</a:t>
            </a:r>
          </a:p>
        </p:txBody>
      </p:sp>
      <p:pic>
        <p:nvPicPr>
          <p:cNvPr id="4098" name="Picture 2" descr="story of Cain and Abel ...">
            <a:extLst>
              <a:ext uri="{FF2B5EF4-FFF2-40B4-BE49-F238E27FC236}">
                <a16:creationId xmlns:a16="http://schemas.microsoft.com/office/drawing/2014/main" id="{CE90D2D7-C5AA-FD22-8EBF-39DA94F076D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50791" y="2602009"/>
            <a:ext cx="3267343" cy="32673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390649"/>
          </a:xfrm>
        </p:spPr>
        <p:txBody>
          <a:bodyPr/>
          <a:lstStyle/>
          <a:p>
            <a:r>
              <a:rPr dirty="0"/>
              <a:t>5. What was Abel's offering?</a:t>
            </a:r>
          </a:p>
        </p:txBody>
      </p:sp>
      <p:sp>
        <p:nvSpPr>
          <p:cNvPr id="3" name="Content Placeholder 2"/>
          <p:cNvSpPr>
            <a:spLocks noGrp="1"/>
          </p:cNvSpPr>
          <p:nvPr>
            <p:ph sz="half" idx="1"/>
          </p:nvPr>
        </p:nvSpPr>
        <p:spPr>
          <a:xfrm>
            <a:off x="982133" y="2076450"/>
            <a:ext cx="3739896" cy="3959224"/>
          </a:xfrm>
        </p:spPr>
        <p:txBody>
          <a:bodyPr>
            <a:normAutofit fontScale="92500" lnSpcReduction="20000"/>
          </a:bodyPr>
          <a:lstStyle/>
          <a:p>
            <a:r>
              <a:rPr sz="3200" dirty="0"/>
              <a:t>Genesis 4:4</a:t>
            </a:r>
          </a:p>
          <a:p>
            <a:r>
              <a:rPr sz="3200" dirty="0"/>
              <a:t>And Abel, he also brought of the firstlings of his flock and of the fat thereof. And the Lord had respect unto Abel and to his offering:</a:t>
            </a:r>
          </a:p>
        </p:txBody>
      </p:sp>
      <p:pic>
        <p:nvPicPr>
          <p:cNvPr id="6146" name="Picture 2" descr="How Cain killed Abel, and why | Seeing Scripture anew">
            <a:extLst>
              <a:ext uri="{FF2B5EF4-FFF2-40B4-BE49-F238E27FC236}">
                <a16:creationId xmlns:a16="http://schemas.microsoft.com/office/drawing/2014/main" id="{91703D85-1C14-AE8C-F191-0138FD54388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46923" y="2076450"/>
            <a:ext cx="3539603" cy="3937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Custom 2">
      <a:dk1>
        <a:sysClr val="windowText" lastClr="000000"/>
      </a:dk1>
      <a:lt1>
        <a:sysClr val="window" lastClr="FFFFFF"/>
      </a:lt1>
      <a:dk2>
        <a:srgbClr val="262626"/>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Parallax</Template>
  <TotalTime>794</TotalTime>
  <Words>2158</Words>
  <Application>Microsoft Office PowerPoint</Application>
  <PresentationFormat>On-screen Show (4:3)</PresentationFormat>
  <Paragraphs>121</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Corbel</vt:lpstr>
      <vt:lpstr>Impact</vt:lpstr>
      <vt:lpstr>Parallax</vt:lpstr>
      <vt:lpstr>Old Testament History:  Abel’s Sacrifice </vt:lpstr>
      <vt:lpstr>PowerPoint Presentation</vt:lpstr>
      <vt:lpstr>1. What was the name of the first son of Adam and Eve?</vt:lpstr>
      <vt:lpstr>The Hebrew reads literally, “I have gotten a man, the Lord.”  When Eve held her first-born in her arms she apparently remembered the divine promise of ch. 3:15, and entertaining the hope that he was to be the promised Deliverer, named him Qayin, “gotten” (DA 31).</vt:lpstr>
      <vt:lpstr>2. What was the name of the second son?</vt:lpstr>
      <vt:lpstr>Abel’s name means “vanity” or “nothingness.” It reflects the fact that either a mother’s hopes had already met with disappointment in her elder son or that Abel personified for her the miseries of human life. </vt:lpstr>
      <vt:lpstr>3. What occupation did each follow?</vt:lpstr>
      <vt:lpstr>4. What offering did Cain bring to the Lord?</vt:lpstr>
      <vt:lpstr>5. What was Abel's offering?</vt:lpstr>
      <vt:lpstr>6. How did the Lord regard Abel's offering?</vt:lpstr>
      <vt:lpstr>7. How did the Lord regard Cain's offering?</vt:lpstr>
      <vt:lpstr>8. What made Abel's offering more acceptable than Cain's?</vt:lpstr>
      <vt:lpstr>9. What did Abel obtain by his offering?</vt:lpstr>
      <vt:lpstr>Abel grasped the great principles of redemption. He saw himself a sinner, and he saw sin and its penalty, death, standing between his soul and communion with God. He brought the slain victim, the sacrificed life, thus acknowledging the claims of the law that had been transgressed. </vt:lpstr>
      <vt:lpstr>Through the shed blood he looked to the future sacrifice, Christ dying on the cross of Calvary; and trusting in the atonement that was there to be made, he had the witness that he was righteous, and his offering accepted.  </vt:lpstr>
      <vt:lpstr>10. What was the defect in Cain's offering?</vt:lpstr>
      <vt:lpstr>Cain came before God with murmuring and infidelity in his heart in regard to the promised sacrifice and the necessity of the sacrificial offerings. His gift expressed no penitence for sin. He felt, as many now feel, that it would be an acknowledgment of weakness to follow the exact plan marked out by God, of trusting his salvation wholly to the atonement of the promised Saviour.</vt:lpstr>
      <vt:lpstr>He chose the course of self-dependence. He would come in his own merits. He would not bring the lamb, and mingle its blood with his offering, but would present his fruits, the products of his labor. He presented his offering as a favor done to God, through which he expected to secure the divine approval.</vt:lpstr>
      <vt:lpstr>Cain obeyed in building an altar, obeyed in bringing a sacrifice; but he rendered only a partial obedience. The essential part, the recognition of the need of a Redeemer, was left out.</vt:lpstr>
      <vt:lpstr>11. Then since Cain did not take the proper steps to secure the remission of sins, what lay at his door?</vt:lpstr>
      <vt:lpstr>This verse presents certain linguistic difficulties that have led some modem commentators to think that a copyist’s error has changed the Hebrew text. That the translators of the LXX found its meaning obscure even in their time is apparent from their garbled translation of it. </vt:lpstr>
      <vt:lpstr>The first clause reads literally, “Is there not lifting up if thou doest well?” What will be lifted up? The burden of guilt or the countenance? The expression “to lift up one’s face” for “to be joyful or innocent” is common in Hebrew, and probably appears here in an abbreviated form as a complement to the preceding statement that Cain’s countenance had fallen.</vt:lpstr>
      <vt:lpstr>God wished Cain to understand that if he would mend his ways and live according to the divine precepts, there would be no more reason for God to show His displeasure and no more reason for Cain to show a disappointed and angry face. </vt:lpstr>
      <vt:lpstr>However, if Cain would not change, but would continue in the pathway of evil, sin would overwhelm him. The phrase “sin lieth at the door” (like a wild beast) is probably a proverbial one.</vt:lpstr>
      <vt:lpstr>The phrase “Unto thee shall be his desire” cannot refer to Abel as having a “desire” toward his elder brother in the same sense as Eve toward her husband, that is, to accept his supremacy. Such an explanation would seem to be at variance with the context and with divine principles. </vt:lpstr>
      <vt:lpstr>If sin is personified as a wild beast lying in wait for Cain, it would be appropriate to continue the comparison by translating, as does the RSV, “its desire is for you, but you must master it.”</vt:lpstr>
      <vt:lpstr>12. Through whose blood alone may remission of sins be obtained?</vt:lpstr>
      <vt:lpstr>12. Through whose blood alone may remission of sins be obtained?</vt:lpstr>
      <vt:lpstr>12. Through whose blood alone may remission of sins be obtained?</vt:lpstr>
      <vt:lpstr> Since men have nothing by which they may set themselves right with God, justification must come as a free gift. Only when in all humility a man is prepared to acknowledge that he is destitute of the glory of God and that he has nothing in himself that would commend him to God is he enabled by faith to accept justification as a free gift.</vt:lpstr>
      <vt:lpstr>13. Then since Abel was accepted, in whom must he have had faith?</vt:lpstr>
      <vt:lpstr>13. Then since Abel was accepted, in whom must he have had faith?</vt:lpstr>
      <vt:lpstr>13. Then since Abel was accepted, in whom must he have had faith?</vt:lpstr>
      <vt:lpstr>14. What is the highest attainment of faith?</vt:lpstr>
      <vt:lpstr>14. What is the highest attainment of faith?</vt:lpstr>
      <vt:lpstr>15. Since Abel was justified, was not his faith in Christ as perfect as ours can be?</vt:lpstr>
      <vt:lpstr>16. What did Cain do to Abel?</vt:lpstr>
      <vt:lpstr>17. Why did he do this?</vt:lpstr>
      <vt:lpstr>17. Why did he do this?</vt:lpstr>
      <vt:lpstr>18. Of what scripture was Abel the first to demonstrate the truth?</vt:lpstr>
      <vt:lpstr>19. Is it any wonder if the world hates the righteous?</vt:lpstr>
      <vt:lpstr>19. Is it any wonder if the world hates the righteous?</vt:lpstr>
      <vt:lpstr>19. Is it any wonder if the world hates the righteous?</vt:lpstr>
      <vt:lpstr>20. How should the righteous feel when they are persecuted for their faith?</vt:lpstr>
      <vt:lpstr>20. How should the righteous feel when they are persecuted for their faith?</vt:lpstr>
      <vt:lpstr>21. What consolation has the Christian in all tribulation?</vt:lpstr>
      <vt:lpstr>PowerPoint Presentation</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6</cp:revision>
  <dcterms:created xsi:type="dcterms:W3CDTF">2013-01-27T09:14:16Z</dcterms:created>
  <dcterms:modified xsi:type="dcterms:W3CDTF">2025-07-26T12:56:49Z</dcterms:modified>
  <cp:category/>
</cp:coreProperties>
</file>