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2" r:id="rId1"/>
  </p:sldMasterIdLst>
  <p:notesMasterIdLst>
    <p:notesMasterId r:id="rId74"/>
  </p:notesMasterIdLst>
  <p:sldIdLst>
    <p:sldId id="277" r:id="rId2"/>
    <p:sldId id="341" r:id="rId3"/>
    <p:sldId id="256" r:id="rId4"/>
    <p:sldId id="257" r:id="rId5"/>
    <p:sldId id="280" r:id="rId6"/>
    <p:sldId id="281" r:id="rId7"/>
    <p:sldId id="282" r:id="rId8"/>
    <p:sldId id="283" r:id="rId9"/>
    <p:sldId id="284" r:id="rId10"/>
    <p:sldId id="285" r:id="rId11"/>
    <p:sldId id="286" r:id="rId12"/>
    <p:sldId id="287" r:id="rId13"/>
    <p:sldId id="298" r:id="rId14"/>
    <p:sldId id="299" r:id="rId15"/>
    <p:sldId id="300" r:id="rId16"/>
    <p:sldId id="301" r:id="rId17"/>
    <p:sldId id="302" r:id="rId18"/>
    <p:sldId id="303" r:id="rId19"/>
    <p:sldId id="304" r:id="rId20"/>
    <p:sldId id="305" r:id="rId21"/>
    <p:sldId id="306" r:id="rId22"/>
    <p:sldId id="307" r:id="rId23"/>
    <p:sldId id="308" r:id="rId24"/>
    <p:sldId id="309" r:id="rId25"/>
    <p:sldId id="310" r:id="rId26"/>
    <p:sldId id="311" r:id="rId27"/>
    <p:sldId id="312" r:id="rId28"/>
    <p:sldId id="313" r:id="rId29"/>
    <p:sldId id="314" r:id="rId30"/>
    <p:sldId id="315" r:id="rId31"/>
    <p:sldId id="316" r:id="rId32"/>
    <p:sldId id="317" r:id="rId33"/>
    <p:sldId id="318" r:id="rId34"/>
    <p:sldId id="320" r:id="rId35"/>
    <p:sldId id="319" r:id="rId36"/>
    <p:sldId id="321" r:id="rId37"/>
    <p:sldId id="322" r:id="rId38"/>
    <p:sldId id="323" r:id="rId39"/>
    <p:sldId id="324" r:id="rId40"/>
    <p:sldId id="258" r:id="rId41"/>
    <p:sldId id="328" r:id="rId42"/>
    <p:sldId id="327" r:id="rId43"/>
    <p:sldId id="325" r:id="rId44"/>
    <p:sldId id="326" r:id="rId45"/>
    <p:sldId id="259" r:id="rId46"/>
    <p:sldId id="329" r:id="rId47"/>
    <p:sldId id="330" r:id="rId48"/>
    <p:sldId id="260" r:id="rId49"/>
    <p:sldId id="261" r:id="rId50"/>
    <p:sldId id="262" r:id="rId51"/>
    <p:sldId id="278" r:id="rId52"/>
    <p:sldId id="332" r:id="rId53"/>
    <p:sldId id="333" r:id="rId54"/>
    <p:sldId id="263" r:id="rId55"/>
    <p:sldId id="264" r:id="rId56"/>
    <p:sldId id="265" r:id="rId57"/>
    <p:sldId id="331" r:id="rId58"/>
    <p:sldId id="266" r:id="rId59"/>
    <p:sldId id="267" r:id="rId60"/>
    <p:sldId id="268" r:id="rId61"/>
    <p:sldId id="269" r:id="rId62"/>
    <p:sldId id="270" r:id="rId63"/>
    <p:sldId id="271" r:id="rId64"/>
    <p:sldId id="272" r:id="rId65"/>
    <p:sldId id="334" r:id="rId66"/>
    <p:sldId id="335" r:id="rId67"/>
    <p:sldId id="273" r:id="rId68"/>
    <p:sldId id="279" r:id="rId69"/>
    <p:sldId id="274" r:id="rId70"/>
    <p:sldId id="275" r:id="rId71"/>
    <p:sldId id="342" r:id="rId72"/>
    <p:sldId id="340" r:id="rId7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D3A2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p:scale>
          <a:sx n="61" d="100"/>
          <a:sy n="61" d="100"/>
        </p:scale>
        <p:origin x="666" y="12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42C0E12-92A8-4715-972F-C34545495685}" type="datetimeFigureOut">
              <a:rPr lang="en-US" smtClean="0"/>
              <a:t>8/1/2025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46EEBAD-52FD-4314-9DB4-0DFFA448F27F}" type="slidenum">
              <a:rPr lang="en-US" smtClean="0"/>
              <a:t>‹#›</a:t>
            </a:fld>
            <a:endParaRPr lang="en-US"/>
          </a:p>
        </p:txBody>
      </p:sp>
    </p:spTree>
    <p:extLst>
      <p:ext uri="{BB962C8B-B14F-4D97-AF65-F5344CB8AC3E}">
        <p14:creationId xmlns:p14="http://schemas.microsoft.com/office/powerpoint/2010/main" val="19307532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Genesis 5 begins the “</a:t>
            </a:r>
            <a:r>
              <a:rPr lang="en-US" dirty="0" err="1"/>
              <a:t>toledoth</a:t>
            </a:r>
            <a:r>
              <a:rPr lang="en-US" dirty="0"/>
              <a:t> of Adam,” Noah later in Gen. 6 referred to as “perfect in his generations”</a:t>
            </a:r>
          </a:p>
        </p:txBody>
      </p:sp>
      <p:sp>
        <p:nvSpPr>
          <p:cNvPr id="4" name="Slide Number Placeholder 3"/>
          <p:cNvSpPr>
            <a:spLocks noGrp="1"/>
          </p:cNvSpPr>
          <p:nvPr>
            <p:ph type="sldNum" sz="quarter" idx="5"/>
          </p:nvPr>
        </p:nvSpPr>
        <p:spPr/>
        <p:txBody>
          <a:bodyPr/>
          <a:lstStyle/>
          <a:p>
            <a:fld id="{446EEBAD-52FD-4314-9DB4-0DFFA448F27F}" type="slidenum">
              <a:rPr lang="en-US" smtClean="0"/>
              <a:t>21</a:t>
            </a:fld>
            <a:endParaRPr lang="en-US"/>
          </a:p>
        </p:txBody>
      </p:sp>
    </p:spTree>
    <p:extLst>
      <p:ext uri="{BB962C8B-B14F-4D97-AF65-F5344CB8AC3E}">
        <p14:creationId xmlns:p14="http://schemas.microsoft.com/office/powerpoint/2010/main" val="18355485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B237FB-5444-876F-855F-D07A7ED19A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225F54-BC65-37FF-ED9A-0D0AD113EA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648F0B2-04F6-C1FD-E521-BD7B2D6C4C5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BB14D2E-5AA5-7E41-41E7-5F9F6988CE19}"/>
              </a:ext>
            </a:extLst>
          </p:cNvPr>
          <p:cNvSpPr>
            <a:spLocks noGrp="1"/>
          </p:cNvSpPr>
          <p:nvPr>
            <p:ph type="sldNum" sz="quarter" idx="5"/>
          </p:nvPr>
        </p:nvSpPr>
        <p:spPr/>
        <p:txBody>
          <a:bodyPr/>
          <a:lstStyle/>
          <a:p>
            <a:fld id="{446EEBAD-52FD-4314-9DB4-0DFFA448F27F}" type="slidenum">
              <a:rPr lang="en-US" smtClean="0"/>
              <a:t>30</a:t>
            </a:fld>
            <a:endParaRPr lang="en-US"/>
          </a:p>
        </p:txBody>
      </p:sp>
    </p:spTree>
    <p:extLst>
      <p:ext uri="{BB962C8B-B14F-4D97-AF65-F5344CB8AC3E}">
        <p14:creationId xmlns:p14="http://schemas.microsoft.com/office/powerpoint/2010/main" val="37576263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34E97D-023E-827F-15D9-16EDB06110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A738BE-02F0-88C0-AA3A-B3756C5672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767344-D902-8440-7A96-94DBE12B3AD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69B3A35-9FA3-8AD0-3F04-AC90DE3AE1C1}"/>
              </a:ext>
            </a:extLst>
          </p:cNvPr>
          <p:cNvSpPr>
            <a:spLocks noGrp="1"/>
          </p:cNvSpPr>
          <p:nvPr>
            <p:ph type="sldNum" sz="quarter" idx="5"/>
          </p:nvPr>
        </p:nvSpPr>
        <p:spPr/>
        <p:txBody>
          <a:bodyPr/>
          <a:lstStyle/>
          <a:p>
            <a:fld id="{446EEBAD-52FD-4314-9DB4-0DFFA448F27F}" type="slidenum">
              <a:rPr lang="en-US" smtClean="0"/>
              <a:t>31</a:t>
            </a:fld>
            <a:endParaRPr lang="en-US"/>
          </a:p>
        </p:txBody>
      </p:sp>
    </p:spTree>
    <p:extLst>
      <p:ext uri="{BB962C8B-B14F-4D97-AF65-F5344CB8AC3E}">
        <p14:creationId xmlns:p14="http://schemas.microsoft.com/office/powerpoint/2010/main" val="30087140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D35321-3FEE-080D-F258-8ABA9D3F87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690F4F-AD39-A916-8BC2-A1398F63D7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F7F94B-B41C-5C30-F027-0D7695356F8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CB843D1-F5DC-1050-285D-598E1197B6AD}"/>
              </a:ext>
            </a:extLst>
          </p:cNvPr>
          <p:cNvSpPr>
            <a:spLocks noGrp="1"/>
          </p:cNvSpPr>
          <p:nvPr>
            <p:ph type="sldNum" sz="quarter" idx="5"/>
          </p:nvPr>
        </p:nvSpPr>
        <p:spPr/>
        <p:txBody>
          <a:bodyPr/>
          <a:lstStyle/>
          <a:p>
            <a:fld id="{446EEBAD-52FD-4314-9DB4-0DFFA448F27F}" type="slidenum">
              <a:rPr lang="en-US" smtClean="0"/>
              <a:t>32</a:t>
            </a:fld>
            <a:endParaRPr lang="en-US"/>
          </a:p>
        </p:txBody>
      </p:sp>
    </p:spTree>
    <p:extLst>
      <p:ext uri="{BB962C8B-B14F-4D97-AF65-F5344CB8AC3E}">
        <p14:creationId xmlns:p14="http://schemas.microsoft.com/office/powerpoint/2010/main" val="30504870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2F3332-0CDD-1A89-873D-F3A26F7738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D439EA-9390-E615-2CEB-2E90197940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EF86C9-4381-4214-7E98-4A5C7D3E9AD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4BFD1DA-3B77-2F5D-8216-8E2407A212CE}"/>
              </a:ext>
            </a:extLst>
          </p:cNvPr>
          <p:cNvSpPr>
            <a:spLocks noGrp="1"/>
          </p:cNvSpPr>
          <p:nvPr>
            <p:ph type="sldNum" sz="quarter" idx="5"/>
          </p:nvPr>
        </p:nvSpPr>
        <p:spPr/>
        <p:txBody>
          <a:bodyPr/>
          <a:lstStyle/>
          <a:p>
            <a:fld id="{446EEBAD-52FD-4314-9DB4-0DFFA448F27F}" type="slidenum">
              <a:rPr lang="en-US" smtClean="0"/>
              <a:t>33</a:t>
            </a:fld>
            <a:endParaRPr lang="en-US"/>
          </a:p>
        </p:txBody>
      </p:sp>
    </p:spTree>
    <p:extLst>
      <p:ext uri="{BB962C8B-B14F-4D97-AF65-F5344CB8AC3E}">
        <p14:creationId xmlns:p14="http://schemas.microsoft.com/office/powerpoint/2010/main" val="38067852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8D822D-ED00-E97A-F849-0FEE6FC71B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861CE5-1F64-E769-13FA-31BB79B5F67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263724-DE5B-D259-76B9-F17EA2F40A1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163EF31-A8CC-3D09-5BCA-7FAA1465A568}"/>
              </a:ext>
            </a:extLst>
          </p:cNvPr>
          <p:cNvSpPr>
            <a:spLocks noGrp="1"/>
          </p:cNvSpPr>
          <p:nvPr>
            <p:ph type="sldNum" sz="quarter" idx="5"/>
          </p:nvPr>
        </p:nvSpPr>
        <p:spPr/>
        <p:txBody>
          <a:bodyPr/>
          <a:lstStyle/>
          <a:p>
            <a:fld id="{446EEBAD-52FD-4314-9DB4-0DFFA448F27F}" type="slidenum">
              <a:rPr lang="en-US" smtClean="0"/>
              <a:t>34</a:t>
            </a:fld>
            <a:endParaRPr lang="en-US"/>
          </a:p>
        </p:txBody>
      </p:sp>
    </p:spTree>
    <p:extLst>
      <p:ext uri="{BB962C8B-B14F-4D97-AF65-F5344CB8AC3E}">
        <p14:creationId xmlns:p14="http://schemas.microsoft.com/office/powerpoint/2010/main" val="5791309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AA9842-34D4-82E0-41A7-8533BBEF94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D92A42-DA77-692B-2A2E-6B79E35ABC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6A6ECC-0575-3EB6-9913-4C8EA3125AD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E907744-3002-817D-C26D-6C43AEC78215}"/>
              </a:ext>
            </a:extLst>
          </p:cNvPr>
          <p:cNvSpPr>
            <a:spLocks noGrp="1"/>
          </p:cNvSpPr>
          <p:nvPr>
            <p:ph type="sldNum" sz="quarter" idx="5"/>
          </p:nvPr>
        </p:nvSpPr>
        <p:spPr/>
        <p:txBody>
          <a:bodyPr/>
          <a:lstStyle/>
          <a:p>
            <a:fld id="{446EEBAD-52FD-4314-9DB4-0DFFA448F27F}" type="slidenum">
              <a:rPr lang="en-US" smtClean="0"/>
              <a:t>35</a:t>
            </a:fld>
            <a:endParaRPr lang="en-US"/>
          </a:p>
        </p:txBody>
      </p:sp>
    </p:spTree>
    <p:extLst>
      <p:ext uri="{BB962C8B-B14F-4D97-AF65-F5344CB8AC3E}">
        <p14:creationId xmlns:p14="http://schemas.microsoft.com/office/powerpoint/2010/main" val="5108602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DBFC39-1542-CAEC-F209-16C61C2F27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E538D6-6028-3E50-3082-CC951E9C08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5B96995-6B8F-E057-8921-40B28DAE3F3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606E5C7-1371-ADEE-802D-5195486CACEB}"/>
              </a:ext>
            </a:extLst>
          </p:cNvPr>
          <p:cNvSpPr>
            <a:spLocks noGrp="1"/>
          </p:cNvSpPr>
          <p:nvPr>
            <p:ph type="sldNum" sz="quarter" idx="5"/>
          </p:nvPr>
        </p:nvSpPr>
        <p:spPr/>
        <p:txBody>
          <a:bodyPr/>
          <a:lstStyle/>
          <a:p>
            <a:fld id="{446EEBAD-52FD-4314-9DB4-0DFFA448F27F}" type="slidenum">
              <a:rPr lang="en-US" smtClean="0"/>
              <a:t>36</a:t>
            </a:fld>
            <a:endParaRPr lang="en-US"/>
          </a:p>
        </p:txBody>
      </p:sp>
    </p:spTree>
    <p:extLst>
      <p:ext uri="{BB962C8B-B14F-4D97-AF65-F5344CB8AC3E}">
        <p14:creationId xmlns:p14="http://schemas.microsoft.com/office/powerpoint/2010/main" val="15635192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FD7AA6-1989-F651-4B6F-23D5463E7C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97FBD7-6FA9-830B-CB94-444E746E93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730091-B003-834A-0494-D1A302B6DA9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D641039-54AC-599C-8279-D92F143E616E}"/>
              </a:ext>
            </a:extLst>
          </p:cNvPr>
          <p:cNvSpPr>
            <a:spLocks noGrp="1"/>
          </p:cNvSpPr>
          <p:nvPr>
            <p:ph type="sldNum" sz="quarter" idx="5"/>
          </p:nvPr>
        </p:nvSpPr>
        <p:spPr/>
        <p:txBody>
          <a:bodyPr/>
          <a:lstStyle/>
          <a:p>
            <a:fld id="{446EEBAD-52FD-4314-9DB4-0DFFA448F27F}" type="slidenum">
              <a:rPr lang="en-US" smtClean="0"/>
              <a:t>37</a:t>
            </a:fld>
            <a:endParaRPr lang="en-US"/>
          </a:p>
        </p:txBody>
      </p:sp>
    </p:spTree>
    <p:extLst>
      <p:ext uri="{BB962C8B-B14F-4D97-AF65-F5344CB8AC3E}">
        <p14:creationId xmlns:p14="http://schemas.microsoft.com/office/powerpoint/2010/main" val="42764958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98CD8A-1687-8972-3C0B-F5BB77A816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19A3FA-1C85-AD12-10C1-7D07365602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F69C49-0009-FC83-AEFC-C2C81EE5831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6C388D2-9769-ABCD-4317-2F84A5CDC2BA}"/>
              </a:ext>
            </a:extLst>
          </p:cNvPr>
          <p:cNvSpPr>
            <a:spLocks noGrp="1"/>
          </p:cNvSpPr>
          <p:nvPr>
            <p:ph type="sldNum" sz="quarter" idx="5"/>
          </p:nvPr>
        </p:nvSpPr>
        <p:spPr/>
        <p:txBody>
          <a:bodyPr/>
          <a:lstStyle/>
          <a:p>
            <a:fld id="{446EEBAD-52FD-4314-9DB4-0DFFA448F27F}" type="slidenum">
              <a:rPr lang="en-US" smtClean="0"/>
              <a:t>38</a:t>
            </a:fld>
            <a:endParaRPr lang="en-US"/>
          </a:p>
        </p:txBody>
      </p:sp>
    </p:spTree>
    <p:extLst>
      <p:ext uri="{BB962C8B-B14F-4D97-AF65-F5344CB8AC3E}">
        <p14:creationId xmlns:p14="http://schemas.microsoft.com/office/powerpoint/2010/main" val="5017607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D9F6D2-E9BE-E11D-6F70-50BD92567F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6ED483-3074-21B7-2264-67CCEEE21B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449583F-C60B-D67A-C894-ECCA43225F4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1006F72-32ED-4747-7952-AC277B7270EB}"/>
              </a:ext>
            </a:extLst>
          </p:cNvPr>
          <p:cNvSpPr>
            <a:spLocks noGrp="1"/>
          </p:cNvSpPr>
          <p:nvPr>
            <p:ph type="sldNum" sz="quarter" idx="5"/>
          </p:nvPr>
        </p:nvSpPr>
        <p:spPr/>
        <p:txBody>
          <a:bodyPr/>
          <a:lstStyle/>
          <a:p>
            <a:fld id="{446EEBAD-52FD-4314-9DB4-0DFFA448F27F}" type="slidenum">
              <a:rPr lang="en-US" smtClean="0"/>
              <a:t>39</a:t>
            </a:fld>
            <a:endParaRPr lang="en-US"/>
          </a:p>
        </p:txBody>
      </p:sp>
    </p:spTree>
    <p:extLst>
      <p:ext uri="{BB962C8B-B14F-4D97-AF65-F5344CB8AC3E}">
        <p14:creationId xmlns:p14="http://schemas.microsoft.com/office/powerpoint/2010/main" val="41715463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05CE8D-D038-A4DF-303B-171CFA6F22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8BBC2E-D748-8164-FCC4-0662B8C3A6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DBD2A0-E274-FCD9-41FF-D66B0EFE110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D3FE5E6-695F-248A-2A8F-2AE6CC174B77}"/>
              </a:ext>
            </a:extLst>
          </p:cNvPr>
          <p:cNvSpPr>
            <a:spLocks noGrp="1"/>
          </p:cNvSpPr>
          <p:nvPr>
            <p:ph type="sldNum" sz="quarter" idx="5"/>
          </p:nvPr>
        </p:nvSpPr>
        <p:spPr/>
        <p:txBody>
          <a:bodyPr/>
          <a:lstStyle/>
          <a:p>
            <a:fld id="{446EEBAD-52FD-4314-9DB4-0DFFA448F27F}" type="slidenum">
              <a:rPr lang="en-US" smtClean="0"/>
              <a:t>22</a:t>
            </a:fld>
            <a:endParaRPr lang="en-US"/>
          </a:p>
        </p:txBody>
      </p:sp>
    </p:spTree>
    <p:extLst>
      <p:ext uri="{BB962C8B-B14F-4D97-AF65-F5344CB8AC3E}">
        <p14:creationId xmlns:p14="http://schemas.microsoft.com/office/powerpoint/2010/main" val="10649204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 Sanctification of the Spirit / Obedience through the Spirit  2. Belief of the Truth / Obedience to the Truth</a:t>
            </a:r>
          </a:p>
        </p:txBody>
      </p:sp>
      <p:sp>
        <p:nvSpPr>
          <p:cNvPr id="4" name="Slide Number Placeholder 3"/>
          <p:cNvSpPr>
            <a:spLocks noGrp="1"/>
          </p:cNvSpPr>
          <p:nvPr>
            <p:ph type="sldNum" sz="quarter" idx="5"/>
          </p:nvPr>
        </p:nvSpPr>
        <p:spPr/>
        <p:txBody>
          <a:bodyPr/>
          <a:lstStyle/>
          <a:p>
            <a:fld id="{446EEBAD-52FD-4314-9DB4-0DFFA448F27F}" type="slidenum">
              <a:rPr lang="en-US" smtClean="0"/>
              <a:t>50</a:t>
            </a:fld>
            <a:endParaRPr lang="en-US"/>
          </a:p>
        </p:txBody>
      </p:sp>
    </p:spTree>
    <p:extLst>
      <p:ext uri="{BB962C8B-B14F-4D97-AF65-F5344CB8AC3E}">
        <p14:creationId xmlns:p14="http://schemas.microsoft.com/office/powerpoint/2010/main" val="16059356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Sanctification of the Spirit / Obedience through the Spirit  2. Belief of the Truth / Obedience to the Truth</a:t>
            </a:r>
          </a:p>
        </p:txBody>
      </p:sp>
      <p:sp>
        <p:nvSpPr>
          <p:cNvPr id="4" name="Slide Number Placeholder 3"/>
          <p:cNvSpPr>
            <a:spLocks noGrp="1"/>
          </p:cNvSpPr>
          <p:nvPr>
            <p:ph type="sldNum" sz="quarter" idx="5"/>
          </p:nvPr>
        </p:nvSpPr>
        <p:spPr/>
        <p:txBody>
          <a:bodyPr/>
          <a:lstStyle/>
          <a:p>
            <a:fld id="{446EEBAD-52FD-4314-9DB4-0DFFA448F27F}" type="slidenum">
              <a:rPr lang="en-US" smtClean="0"/>
              <a:t>51</a:t>
            </a:fld>
            <a:endParaRPr lang="en-US"/>
          </a:p>
        </p:txBody>
      </p:sp>
    </p:spTree>
    <p:extLst>
      <p:ext uri="{BB962C8B-B14F-4D97-AF65-F5344CB8AC3E}">
        <p14:creationId xmlns:p14="http://schemas.microsoft.com/office/powerpoint/2010/main" val="35513250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4CAFD3-C8BB-F27D-903D-69201DD12C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98EB1D-4061-156A-C668-765F5589DC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AFD3DE-70F8-4691-C6AC-7F0AF3149AF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45C0C01-96A2-15FA-67D1-C6538E98DDBD}"/>
              </a:ext>
            </a:extLst>
          </p:cNvPr>
          <p:cNvSpPr>
            <a:spLocks noGrp="1"/>
          </p:cNvSpPr>
          <p:nvPr>
            <p:ph type="sldNum" sz="quarter" idx="5"/>
          </p:nvPr>
        </p:nvSpPr>
        <p:spPr/>
        <p:txBody>
          <a:bodyPr/>
          <a:lstStyle/>
          <a:p>
            <a:fld id="{446EEBAD-52FD-4314-9DB4-0DFFA448F27F}" type="slidenum">
              <a:rPr lang="en-US" smtClean="0"/>
              <a:t>23</a:t>
            </a:fld>
            <a:endParaRPr lang="en-US"/>
          </a:p>
        </p:txBody>
      </p:sp>
    </p:spTree>
    <p:extLst>
      <p:ext uri="{BB962C8B-B14F-4D97-AF65-F5344CB8AC3E}">
        <p14:creationId xmlns:p14="http://schemas.microsoft.com/office/powerpoint/2010/main" val="6858991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228181-AC78-D9AE-6FA9-31D9DF14CE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D9404A-AB1A-082F-3220-46072D70D9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FF5361E-52BE-ADC1-2267-5B2926B143C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53EE908-03A0-C204-9AB1-F2E76DAC4144}"/>
              </a:ext>
            </a:extLst>
          </p:cNvPr>
          <p:cNvSpPr>
            <a:spLocks noGrp="1"/>
          </p:cNvSpPr>
          <p:nvPr>
            <p:ph type="sldNum" sz="quarter" idx="5"/>
          </p:nvPr>
        </p:nvSpPr>
        <p:spPr/>
        <p:txBody>
          <a:bodyPr/>
          <a:lstStyle/>
          <a:p>
            <a:fld id="{446EEBAD-52FD-4314-9DB4-0DFFA448F27F}" type="slidenum">
              <a:rPr lang="en-US" smtClean="0"/>
              <a:t>24</a:t>
            </a:fld>
            <a:endParaRPr lang="en-US"/>
          </a:p>
        </p:txBody>
      </p:sp>
    </p:spTree>
    <p:extLst>
      <p:ext uri="{BB962C8B-B14F-4D97-AF65-F5344CB8AC3E}">
        <p14:creationId xmlns:p14="http://schemas.microsoft.com/office/powerpoint/2010/main" val="13754715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04022C-B5AD-FBCF-1DB4-F0FD41337C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604731-9ADE-8FAF-C710-F86826D066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4787C1-3B4A-B85E-DE00-92D4F8037A9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A0865D6-6EDA-42E0-4B9F-D51BC7E0DFB4}"/>
              </a:ext>
            </a:extLst>
          </p:cNvPr>
          <p:cNvSpPr>
            <a:spLocks noGrp="1"/>
          </p:cNvSpPr>
          <p:nvPr>
            <p:ph type="sldNum" sz="quarter" idx="5"/>
          </p:nvPr>
        </p:nvSpPr>
        <p:spPr/>
        <p:txBody>
          <a:bodyPr/>
          <a:lstStyle/>
          <a:p>
            <a:fld id="{446EEBAD-52FD-4314-9DB4-0DFFA448F27F}" type="slidenum">
              <a:rPr lang="en-US" smtClean="0"/>
              <a:t>25</a:t>
            </a:fld>
            <a:endParaRPr lang="en-US"/>
          </a:p>
        </p:txBody>
      </p:sp>
    </p:spTree>
    <p:extLst>
      <p:ext uri="{BB962C8B-B14F-4D97-AF65-F5344CB8AC3E}">
        <p14:creationId xmlns:p14="http://schemas.microsoft.com/office/powerpoint/2010/main" val="8182515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26E82A-3FAA-308E-EE23-BF791F583D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04BE90-F9D1-4D0A-51B7-4F40E21C55A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85E63F-C4CA-2EEA-EDF9-A57A83DFFCA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63FAF8B-9624-ED52-1FEF-EE8B109D3D72}"/>
              </a:ext>
            </a:extLst>
          </p:cNvPr>
          <p:cNvSpPr>
            <a:spLocks noGrp="1"/>
          </p:cNvSpPr>
          <p:nvPr>
            <p:ph type="sldNum" sz="quarter" idx="5"/>
          </p:nvPr>
        </p:nvSpPr>
        <p:spPr/>
        <p:txBody>
          <a:bodyPr/>
          <a:lstStyle/>
          <a:p>
            <a:fld id="{446EEBAD-52FD-4314-9DB4-0DFFA448F27F}" type="slidenum">
              <a:rPr lang="en-US" smtClean="0"/>
              <a:t>26</a:t>
            </a:fld>
            <a:endParaRPr lang="en-US"/>
          </a:p>
        </p:txBody>
      </p:sp>
    </p:spTree>
    <p:extLst>
      <p:ext uri="{BB962C8B-B14F-4D97-AF65-F5344CB8AC3E}">
        <p14:creationId xmlns:p14="http://schemas.microsoft.com/office/powerpoint/2010/main" val="7053428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0FA2BC-34C7-CB00-E191-3D495BEFBE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CB5701-8035-E6B0-2F46-8CF9611AEC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CF500C-E08F-010A-83E3-83771294050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7942D13-663D-9578-3946-61DDCE8EF6DD}"/>
              </a:ext>
            </a:extLst>
          </p:cNvPr>
          <p:cNvSpPr>
            <a:spLocks noGrp="1"/>
          </p:cNvSpPr>
          <p:nvPr>
            <p:ph type="sldNum" sz="quarter" idx="5"/>
          </p:nvPr>
        </p:nvSpPr>
        <p:spPr/>
        <p:txBody>
          <a:bodyPr/>
          <a:lstStyle/>
          <a:p>
            <a:fld id="{446EEBAD-52FD-4314-9DB4-0DFFA448F27F}" type="slidenum">
              <a:rPr lang="en-US" smtClean="0"/>
              <a:t>27</a:t>
            </a:fld>
            <a:endParaRPr lang="en-US"/>
          </a:p>
        </p:txBody>
      </p:sp>
    </p:spTree>
    <p:extLst>
      <p:ext uri="{BB962C8B-B14F-4D97-AF65-F5344CB8AC3E}">
        <p14:creationId xmlns:p14="http://schemas.microsoft.com/office/powerpoint/2010/main" val="6114975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A66E1C-0DE7-5BEE-4630-2ED6DACA5C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9B0FF1-B860-9626-948F-95D293E3B0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554C16-0ACD-5916-EF83-B09A0585635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5FE6048-E4C1-06DB-CE27-70328D42AB26}"/>
              </a:ext>
            </a:extLst>
          </p:cNvPr>
          <p:cNvSpPr>
            <a:spLocks noGrp="1"/>
          </p:cNvSpPr>
          <p:nvPr>
            <p:ph type="sldNum" sz="quarter" idx="5"/>
          </p:nvPr>
        </p:nvSpPr>
        <p:spPr/>
        <p:txBody>
          <a:bodyPr/>
          <a:lstStyle/>
          <a:p>
            <a:fld id="{446EEBAD-52FD-4314-9DB4-0DFFA448F27F}" type="slidenum">
              <a:rPr lang="en-US" smtClean="0"/>
              <a:t>28</a:t>
            </a:fld>
            <a:endParaRPr lang="en-US"/>
          </a:p>
        </p:txBody>
      </p:sp>
    </p:spTree>
    <p:extLst>
      <p:ext uri="{BB962C8B-B14F-4D97-AF65-F5344CB8AC3E}">
        <p14:creationId xmlns:p14="http://schemas.microsoft.com/office/powerpoint/2010/main" val="34566073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4D40B2-92B8-EAFB-628F-E0B5BF7267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9E863B-78B1-83C8-C322-FE2CA3CA5F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8DAE05-B78D-812D-591B-3D75E2BFBBB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9AA8DC3-EA53-1862-BA56-ABD9CB87140D}"/>
              </a:ext>
            </a:extLst>
          </p:cNvPr>
          <p:cNvSpPr>
            <a:spLocks noGrp="1"/>
          </p:cNvSpPr>
          <p:nvPr>
            <p:ph type="sldNum" sz="quarter" idx="5"/>
          </p:nvPr>
        </p:nvSpPr>
        <p:spPr/>
        <p:txBody>
          <a:bodyPr/>
          <a:lstStyle/>
          <a:p>
            <a:fld id="{446EEBAD-52FD-4314-9DB4-0DFFA448F27F}" type="slidenum">
              <a:rPr lang="en-US" smtClean="0"/>
              <a:t>29</a:t>
            </a:fld>
            <a:endParaRPr lang="en-US"/>
          </a:p>
        </p:txBody>
      </p:sp>
    </p:spTree>
    <p:extLst>
      <p:ext uri="{BB962C8B-B14F-4D97-AF65-F5344CB8AC3E}">
        <p14:creationId xmlns:p14="http://schemas.microsoft.com/office/powerpoint/2010/main" val="12310931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28020" y="1769541"/>
            <a:ext cx="7080026" cy="1828801"/>
          </a:xfrm>
        </p:spPr>
        <p:txBody>
          <a:bodyPr anchor="b">
            <a:normAutofit/>
          </a:bodyPr>
          <a:lstStyle>
            <a:lvl1pPr algn="ctr">
              <a:defRPr sz="5400"/>
            </a:lvl1pPr>
          </a:lstStyle>
          <a:p>
            <a:r>
              <a:rPr lang="en-US"/>
              <a:t>Click to edit Master title style</a:t>
            </a:r>
            <a:endParaRPr lang="en-US" dirty="0"/>
          </a:p>
        </p:txBody>
      </p:sp>
      <p:sp>
        <p:nvSpPr>
          <p:cNvPr id="3" name="Subtitle 2"/>
          <p:cNvSpPr>
            <a:spLocks noGrp="1"/>
          </p:cNvSpPr>
          <p:nvPr>
            <p:ph type="subTitle" idx="1"/>
          </p:nvPr>
        </p:nvSpPr>
        <p:spPr>
          <a:xfrm>
            <a:off x="1028020" y="3598339"/>
            <a:ext cx="7080026"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8/1/2025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9192529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Slate-V2-SD-pano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3995" y="540085"/>
            <a:ext cx="7656010" cy="3834374"/>
          </a:xfrm>
          <a:prstGeom prst="rect">
            <a:avLst/>
          </a:prstGeom>
        </p:spPr>
      </p:pic>
      <p:sp>
        <p:nvSpPr>
          <p:cNvPr id="2" name="Title 1"/>
          <p:cNvSpPr>
            <a:spLocks noGrp="1"/>
          </p:cNvSpPr>
          <p:nvPr>
            <p:ph type="title"/>
          </p:nvPr>
        </p:nvSpPr>
        <p:spPr>
          <a:xfrm>
            <a:off x="685354" y="4565255"/>
            <a:ext cx="7766495" cy="543472"/>
          </a:xfrm>
        </p:spPr>
        <p:txBody>
          <a:bodyPr anchor="b">
            <a:normAutofit/>
          </a:bodyPr>
          <a:lstStyle>
            <a:lvl1pPr algn="ct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926217" y="695010"/>
            <a:ext cx="7285600" cy="3525671"/>
          </a:xfr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46" y="5108728"/>
            <a:ext cx="7765322" cy="682472"/>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8/1/2025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4322023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5346" y="608437"/>
            <a:ext cx="7765322" cy="3534344"/>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46" y="4295180"/>
            <a:ext cx="7765322"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8/1/2025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47357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84659" y="609600"/>
            <a:ext cx="6977064"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290484" y="3610033"/>
            <a:ext cx="6564224" cy="532749"/>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5346" y="4304353"/>
            <a:ext cx="7765322" cy="1489496"/>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8/1/2025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
        <p:nvSpPr>
          <p:cNvPr id="11" name="TextBox 10"/>
          <p:cNvSpPr txBox="1"/>
          <p:nvPr/>
        </p:nvSpPr>
        <p:spPr>
          <a:xfrm>
            <a:off x="627459" y="873912"/>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7828359" y="2933245"/>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3633328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5346" y="2126943"/>
            <a:ext cx="7765322"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9" y="4650556"/>
            <a:ext cx="776414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8/1/2025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0520561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685346" y="609600"/>
            <a:ext cx="7765322" cy="970450"/>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346" y="1885950"/>
            <a:ext cx="2475738"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5346" y="2571750"/>
            <a:ext cx="2475738"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3335033" y="1885950"/>
            <a:ext cx="2475738"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3331076" y="2571750"/>
            <a:ext cx="2475738"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5974929" y="1885950"/>
            <a:ext cx="2475738"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5974929" y="2571750"/>
            <a:ext cx="2475738"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5BCAD085-E8A6-8845-BD4E-CB4CCA059FC4}" type="datetimeFigureOut">
              <a:rPr lang="en-US" smtClean="0"/>
              <a:t>8/1/2025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7555359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6" name="Picture 5" descr="Slate-V2-S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9239" y="1826045"/>
            <a:ext cx="2529046" cy="1833558"/>
          </a:xfrm>
          <a:prstGeom prst="rect">
            <a:avLst/>
          </a:prstGeom>
        </p:spPr>
      </p:pic>
      <p:pic>
        <p:nvPicPr>
          <p:cNvPr id="28" name="Picture 27" descr="Slate-V2-S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93813" y="1826045"/>
            <a:ext cx="2529046" cy="1833558"/>
          </a:xfrm>
          <a:prstGeom prst="rect">
            <a:avLst/>
          </a:prstGeom>
        </p:spPr>
      </p:pic>
      <p:pic>
        <p:nvPicPr>
          <p:cNvPr id="29" name="Picture 28" descr="Slate-V2-S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21715" y="1826045"/>
            <a:ext cx="2529046" cy="1833558"/>
          </a:xfrm>
          <a:prstGeom prst="rect">
            <a:avLst/>
          </a:prstGeom>
        </p:spPr>
      </p:pic>
      <p:sp>
        <p:nvSpPr>
          <p:cNvPr id="30" name="Title 1"/>
          <p:cNvSpPr>
            <a:spLocks noGrp="1"/>
          </p:cNvSpPr>
          <p:nvPr>
            <p:ph type="title"/>
          </p:nvPr>
        </p:nvSpPr>
        <p:spPr>
          <a:xfrm>
            <a:off x="685346" y="609600"/>
            <a:ext cx="7765322" cy="97045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5346" y="3904106"/>
            <a:ext cx="2475738"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763577" y="1938918"/>
            <a:ext cx="2319276"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5346" y="4480369"/>
            <a:ext cx="2475738"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3332091" y="3904106"/>
            <a:ext cx="2475738"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3409307" y="1939094"/>
            <a:ext cx="2319276"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331075" y="4480368"/>
            <a:ext cx="2476753"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5975023" y="3904106"/>
            <a:ext cx="2475738"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6056774" y="1934432"/>
            <a:ext cx="2319276"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5974929" y="4480366"/>
            <a:ext cx="2475738" cy="131083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5BCAD085-E8A6-8845-BD4E-CB4CCA059FC4}" type="datetimeFigureOut">
              <a:rPr lang="en-US" smtClean="0"/>
              <a:t>8/1/2025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4751562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8/1/2025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5131340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37302" y="609600"/>
            <a:ext cx="1713365" cy="518160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85347" y="609600"/>
            <a:ext cx="5937654" cy="5181601"/>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8/1/2025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6478016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8/1/2025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5603212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71551" y="1761068"/>
            <a:ext cx="7192913" cy="1828813"/>
          </a:xfrm>
        </p:spPr>
        <p:txBody>
          <a:bodyPr anchor="b"/>
          <a:lstStyle>
            <a:lvl1pPr algn="ct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971551" y="3589879"/>
            <a:ext cx="7192913" cy="1507054"/>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8/1/2025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9001395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347" y="1732449"/>
            <a:ext cx="3795373" cy="4058750"/>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52169" y="1732450"/>
            <a:ext cx="3798499" cy="4058751"/>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BCAD085-E8A6-8845-BD4E-CB4CCA059FC4}" type="datetimeFigureOut">
              <a:rPr lang="en-US" smtClean="0"/>
              <a:t>8/1/2025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287516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Slate-V2-S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345" y="1770323"/>
            <a:ext cx="3787423" cy="4112953"/>
          </a:xfrm>
          <a:prstGeom prst="rect">
            <a:avLst/>
          </a:prstGeom>
        </p:spPr>
      </p:pic>
      <p:pic>
        <p:nvPicPr>
          <p:cNvPr id="14" name="Picture 13" descr="Slate-V2-S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63245" y="1770323"/>
            <a:ext cx="3787423" cy="4112953"/>
          </a:xfrm>
          <a:prstGeom prst="rect">
            <a:avLst/>
          </a:prstGeom>
        </p:spPr>
      </p:pic>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754404" y="1835254"/>
            <a:ext cx="3657258" cy="54488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754404" y="2380138"/>
            <a:ext cx="3657258" cy="3411063"/>
          </a:xfrm>
        </p:spPr>
        <p:txBody>
          <a:bodyPr anchor="t">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21225" y="1835255"/>
            <a:ext cx="3671498" cy="544883"/>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21225" y="2380138"/>
            <a:ext cx="3671498" cy="3411063"/>
          </a:xfrm>
        </p:spPr>
        <p:txBody>
          <a:bodyPr anchor="t">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BCAD085-E8A6-8845-BD4E-CB4CCA059FC4}" type="datetimeFigureOut">
              <a:rPr lang="en-US" smtClean="0"/>
              <a:t>8/1/2025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956548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BCAD085-E8A6-8845-BD4E-CB4CCA059FC4}" type="datetimeFigureOut">
              <a:rPr lang="en-US" smtClean="0"/>
              <a:t>8/1/2025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5813849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8/1/2025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0580938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347" y="609600"/>
            <a:ext cx="2780167" cy="1821918"/>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3641725" y="609600"/>
            <a:ext cx="4808943" cy="51816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347" y="2431518"/>
            <a:ext cx="2780167" cy="3359681"/>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8/1/2025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4292507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2" name="Picture 11" descr="Slate-V2-SD-vert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44987" y="609923"/>
            <a:ext cx="3428146" cy="5205472"/>
          </a:xfrm>
          <a:prstGeom prst="rect">
            <a:avLst/>
          </a:prstGeom>
        </p:spPr>
      </p:pic>
      <p:sp>
        <p:nvSpPr>
          <p:cNvPr id="2" name="Title 1"/>
          <p:cNvSpPr>
            <a:spLocks noGrp="1"/>
          </p:cNvSpPr>
          <p:nvPr>
            <p:ph type="title"/>
          </p:nvPr>
        </p:nvSpPr>
        <p:spPr>
          <a:xfrm>
            <a:off x="685347" y="609923"/>
            <a:ext cx="3924676" cy="1829338"/>
          </a:xfrm>
        </p:spPr>
        <p:txBody>
          <a:bodyPr anchor="b">
            <a:noAutofit/>
          </a:bodyPr>
          <a:lstStyle>
            <a:lvl1pPr algn="ct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4976728" y="743989"/>
            <a:ext cx="3165375" cy="4912822"/>
          </a:xfr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85347" y="2439261"/>
            <a:ext cx="3924676" cy="337613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8/1/2025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7814714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346" y="609600"/>
            <a:ext cx="7765322" cy="97045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346" y="1732450"/>
            <a:ext cx="7765322" cy="4058751"/>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759052" y="5883276"/>
            <a:ext cx="2057400"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5BCAD085-E8A6-8845-BD4E-CB4CCA059FC4}" type="datetimeFigureOut">
              <a:rPr lang="en-US" smtClean="0"/>
              <a:t>8/1/2025</a:t>
            </a:fld>
            <a:endParaRPr lang="en-US"/>
          </a:p>
        </p:txBody>
      </p:sp>
      <p:sp>
        <p:nvSpPr>
          <p:cNvPr id="5" name="Footer Placeholder 4"/>
          <p:cNvSpPr>
            <a:spLocks noGrp="1"/>
          </p:cNvSpPr>
          <p:nvPr>
            <p:ph type="ftr" sz="quarter" idx="3"/>
          </p:nvPr>
        </p:nvSpPr>
        <p:spPr>
          <a:xfrm>
            <a:off x="685347" y="5883276"/>
            <a:ext cx="5004649" cy="365125"/>
          </a:xfrm>
          <a:prstGeom prst="rect">
            <a:avLst/>
          </a:prstGeom>
        </p:spPr>
        <p:txBody>
          <a:bodyPr vert="horz" lIns="91440" tIns="45720" rIns="91440" bIns="45720" rtlCol="0" anchor="ctr"/>
          <a:lstStyle>
            <a:lvl1pPr algn="l">
              <a:defRPr sz="1000">
                <a:solidFill>
                  <a:schemeClr val="tx1">
                    <a:lumMod val="95000"/>
                  </a:schemeClr>
                </a:solidFill>
                <a:effectLst>
                  <a:outerShdw blurRad="50800" dist="38100" dir="2700000" algn="tl" rotWithShape="0">
                    <a:schemeClr val="bg1">
                      <a:alpha val="43000"/>
                    </a:schemeClr>
                  </a:outerShdw>
                </a:effectLst>
              </a:defRPr>
            </a:lvl1pPr>
          </a:lstStyle>
          <a:p>
            <a:endParaRPr lang="en-US"/>
          </a:p>
        </p:txBody>
      </p:sp>
      <p:sp>
        <p:nvSpPr>
          <p:cNvPr id="6" name="Slide Number Placeholder 5"/>
          <p:cNvSpPr>
            <a:spLocks noGrp="1"/>
          </p:cNvSpPr>
          <p:nvPr>
            <p:ph type="sldNum" sz="quarter" idx="4"/>
          </p:nvPr>
        </p:nvSpPr>
        <p:spPr>
          <a:xfrm>
            <a:off x="7885509" y="5883276"/>
            <a:ext cx="565159"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85404945"/>
      </p:ext>
    </p:extLst>
  </p:cSld>
  <p:clrMap bg1="dk1" tx1="lt1" bg2="dk2" tx2="lt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 id="2147483745" r:id="rId13"/>
    <p:sldLayoutId id="2147483746" r:id="rId14"/>
    <p:sldLayoutId id="2147483747" r:id="rId15"/>
    <p:sldLayoutId id="2147483748" r:id="rId16"/>
    <p:sldLayoutId id="2147483749" r:id="rId17"/>
  </p:sldLayoutIdLst>
  <p:txStyles>
    <p:titleStyle>
      <a:lvl1pPr algn="ctr" defTabSz="457200" rtl="0" eaLnBrk="1" latinLnBrk="0" hangingPunct="1">
        <a:spcBef>
          <a:spcPct val="0"/>
        </a:spcBef>
        <a:buNone/>
        <a:defRPr sz="4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spcBef>
          <a:spcPct val="20000"/>
        </a:spcBef>
        <a:spcAft>
          <a:spcPts val="600"/>
        </a:spcAft>
        <a:buClr>
          <a:schemeClr val="tx2"/>
        </a:buClr>
        <a:buSzPct val="70000"/>
        <a:buFont typeface="Wingdings 2" charset="2"/>
        <a:buChar char=""/>
        <a:defRPr sz="2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hyperlink" Target="https://www.bibleref.com/Job/2/Job-2-1.html" TargetMode="External"/><Relationship Id="rId2" Type="http://schemas.openxmlformats.org/officeDocument/2006/relationships/hyperlink" Target="https://www.bibleref.com/Job/1/Job-1-6.html" TargetMode="External"/><Relationship Id="rId1" Type="http://schemas.openxmlformats.org/officeDocument/2006/relationships/slideLayout" Target="../slideLayouts/slideLayout4.xml"/><Relationship Id="rId5" Type="http://schemas.openxmlformats.org/officeDocument/2006/relationships/image" Target="../media/image14.png"/><Relationship Id="rId4" Type="http://schemas.openxmlformats.org/officeDocument/2006/relationships/hyperlink" Target="https://www.bibleref.com/Job/38/Job-38-7.html"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www.bibleref.com/Matthew/22/Matthew-22-30.html" TargetMode="Externa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www.bibleref.com/Genesis/6/Genesis-6-5.html" TargetMode="Externa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hyperlink" Target="https://www.bibleref.com/Genesis/6/Genesis-6-1.html" TargetMode="External"/><Relationship Id="rId2" Type="http://schemas.openxmlformats.org/officeDocument/2006/relationships/hyperlink" Target="https://www.bibleref.com/Genesis/6/Genesis-6-5.html" TargetMode="External"/><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www.bibleref.com/Matthew/22/Matthew-22-30.html" TargetMode="Externa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hyperlink" Target="https://www.bibleref.com/Mark/16/Mark-16-5.html" TargetMode="External"/><Relationship Id="rId2" Type="http://schemas.openxmlformats.org/officeDocument/2006/relationships/hyperlink" Target="https://www.bibleref.com/Hebrews/1/Hebrews-1-14.html" TargetMode="External"/><Relationship Id="rId1" Type="http://schemas.openxmlformats.org/officeDocument/2006/relationships/slideLayout" Target="../slideLayouts/slideLayout4.xml"/><Relationship Id="rId5" Type="http://schemas.openxmlformats.org/officeDocument/2006/relationships/image" Target="../media/image14.png"/><Relationship Id="rId4" Type="http://schemas.openxmlformats.org/officeDocument/2006/relationships/hyperlink" Target="https://www.bibleref.com/Genesis/19/Genesis-19-1.html" TargetMode="Externa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hyperlink" Target="https://chasingthegiants.com/the-book-of-jubilees-and-the-watchers/" TargetMode="External"/><Relationship Id="rId2" Type="http://schemas.openxmlformats.org/officeDocument/2006/relationships/hyperlink" Target="https://chasingthegiants.com/the-book-of-enoch-what-you-need-to-know/" TargetMode="External"/><Relationship Id="rId1" Type="http://schemas.openxmlformats.org/officeDocument/2006/relationships/slideLayout" Target="../slideLayouts/slideLayout4.xml"/><Relationship Id="rId4" Type="http://schemas.openxmlformats.org/officeDocument/2006/relationships/image" Target="../media/image11.jpeg"/></Relationships>
</file>

<file path=ppt/slides/_rels/slide70.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7321F3-0375-02F6-F80F-4EAAE5C424C7}"/>
              </a:ext>
            </a:extLst>
          </p:cNvPr>
          <p:cNvSpPr>
            <a:spLocks noGrp="1"/>
          </p:cNvSpPr>
          <p:nvPr>
            <p:ph type="ctrTitle"/>
          </p:nvPr>
        </p:nvSpPr>
        <p:spPr>
          <a:xfrm>
            <a:off x="1028020" y="1445343"/>
            <a:ext cx="7080026" cy="2153000"/>
          </a:xfrm>
        </p:spPr>
        <p:txBody>
          <a:bodyPr>
            <a:normAutofit fontScale="90000"/>
          </a:bodyPr>
          <a:lstStyle/>
          <a:p>
            <a:r>
              <a:rPr lang="en-US" dirty="0"/>
              <a:t>Old Testament History: </a:t>
            </a:r>
            <a:br>
              <a:rPr lang="en-US" dirty="0"/>
            </a:br>
            <a:r>
              <a:rPr lang="en-US" sz="6000" b="1" dirty="0"/>
              <a:t>The Earth Corrupted</a:t>
            </a:r>
            <a:endParaRPr lang="en-US" b="1" dirty="0"/>
          </a:p>
        </p:txBody>
      </p:sp>
      <p:sp>
        <p:nvSpPr>
          <p:cNvPr id="3" name="Subtitle 2">
            <a:extLst>
              <a:ext uri="{FF2B5EF4-FFF2-40B4-BE49-F238E27FC236}">
                <a16:creationId xmlns:a16="http://schemas.microsoft.com/office/drawing/2014/main" id="{9ACDEA4B-53A6-7903-3988-7798F7C0A61F}"/>
              </a:ext>
            </a:extLst>
          </p:cNvPr>
          <p:cNvSpPr>
            <a:spLocks noGrp="1"/>
          </p:cNvSpPr>
          <p:nvPr>
            <p:ph type="subTitle" idx="1"/>
          </p:nvPr>
        </p:nvSpPr>
        <p:spPr/>
        <p:txBody>
          <a:bodyPr>
            <a:normAutofit/>
          </a:bodyPr>
          <a:lstStyle/>
          <a:p>
            <a:r>
              <a:rPr lang="en-US" sz="3200"/>
              <a:t>Lesson </a:t>
            </a:r>
            <a:r>
              <a:rPr lang="en-US" sz="4800" b="1">
                <a:solidFill>
                  <a:schemeClr val="tx2"/>
                </a:solidFill>
              </a:rPr>
              <a:t>5</a:t>
            </a:r>
            <a:r>
              <a:rPr lang="en-US" sz="3200"/>
              <a:t>, </a:t>
            </a:r>
            <a:r>
              <a:rPr lang="en-US" sz="3200" dirty="0"/>
              <a:t>1</a:t>
            </a:r>
            <a:r>
              <a:rPr lang="en-US" sz="3200" baseline="30000" dirty="0"/>
              <a:t>st</a:t>
            </a:r>
            <a:r>
              <a:rPr lang="en-US" sz="3200" dirty="0"/>
              <a:t> Quarter, 1888</a:t>
            </a:r>
          </a:p>
        </p:txBody>
      </p:sp>
    </p:spTree>
    <p:extLst>
      <p:ext uri="{BB962C8B-B14F-4D97-AF65-F5344CB8AC3E}">
        <p14:creationId xmlns:p14="http://schemas.microsoft.com/office/powerpoint/2010/main" val="26098083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D5E63E-A4F9-51B3-4AFE-622B09B75A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88528C4-B949-4C68-7E03-757CB9B7D9C4}"/>
              </a:ext>
            </a:extLst>
          </p:cNvPr>
          <p:cNvSpPr>
            <a:spLocks noGrp="1"/>
          </p:cNvSpPr>
          <p:nvPr>
            <p:ph type="title"/>
          </p:nvPr>
        </p:nvSpPr>
        <p:spPr>
          <a:xfrm>
            <a:off x="685346" y="139623"/>
            <a:ext cx="7765322" cy="1580050"/>
          </a:xfrm>
          <a:solidFill>
            <a:schemeClr val="accent1">
              <a:lumMod val="50000"/>
            </a:schemeClr>
          </a:solidFill>
        </p:spPr>
        <p:txBody>
          <a:bodyPr>
            <a:noAutofit/>
          </a:bodyPr>
          <a:lstStyle/>
          <a:p>
            <a:r>
              <a:rPr lang="en-US" sz="3200" dirty="0"/>
              <a:t>The website “Got Questions,” a “</a:t>
            </a:r>
            <a:r>
              <a:rPr lang="en-US" sz="3200" i="1" dirty="0"/>
              <a:t>Christian, Protestant, evangelical, theologically conservative, non-denominational</a:t>
            </a:r>
            <a:r>
              <a:rPr lang="en-US" sz="3200" dirty="0"/>
              <a:t>” group.  </a:t>
            </a:r>
          </a:p>
        </p:txBody>
      </p:sp>
      <p:sp>
        <p:nvSpPr>
          <p:cNvPr id="4" name="Content Placeholder 3">
            <a:extLst>
              <a:ext uri="{FF2B5EF4-FFF2-40B4-BE49-F238E27FC236}">
                <a16:creationId xmlns:a16="http://schemas.microsoft.com/office/drawing/2014/main" id="{4C36B665-6173-29D0-BEDF-0C5E4F55091D}"/>
              </a:ext>
            </a:extLst>
          </p:cNvPr>
          <p:cNvSpPr>
            <a:spLocks noGrp="1"/>
          </p:cNvSpPr>
          <p:nvPr>
            <p:ph sz="half" idx="2"/>
          </p:nvPr>
        </p:nvSpPr>
        <p:spPr>
          <a:xfrm>
            <a:off x="3723969" y="1732451"/>
            <a:ext cx="4726700" cy="4203776"/>
          </a:xfrm>
          <a:solidFill>
            <a:schemeClr val="tx2">
              <a:lumMod val="40000"/>
              <a:lumOff val="60000"/>
            </a:schemeClr>
          </a:solidFill>
        </p:spPr>
        <p:txBody>
          <a:bodyPr>
            <a:noAutofit/>
          </a:bodyPr>
          <a:lstStyle/>
          <a:p>
            <a:pPr marL="36900" indent="0" fontAlgn="base">
              <a:buNone/>
            </a:pPr>
            <a:r>
              <a:rPr lang="en-US" sz="3000" dirty="0">
                <a:solidFill>
                  <a:schemeClr val="bg1">
                    <a:lumMod val="95000"/>
                    <a:lumOff val="5000"/>
                  </a:schemeClr>
                </a:solidFill>
                <a:effectLst/>
              </a:rPr>
              <a:t>The three primary views on the identity of the sons of God are 1) they were fallen angels, 2) they were powerful human rulers, or 3) they were godly descendants of Seth intermarrying with wicked descendants of Cain. </a:t>
            </a:r>
            <a:endParaRPr lang="en-US" sz="3000" dirty="0">
              <a:solidFill>
                <a:schemeClr val="bg1">
                  <a:lumMod val="95000"/>
                  <a:lumOff val="5000"/>
                </a:schemeClr>
              </a:solidFill>
            </a:endParaRPr>
          </a:p>
        </p:txBody>
      </p:sp>
      <p:pic>
        <p:nvPicPr>
          <p:cNvPr id="8196" name="Picture 4">
            <a:extLst>
              <a:ext uri="{FF2B5EF4-FFF2-40B4-BE49-F238E27FC236}">
                <a16:creationId xmlns:a16="http://schemas.microsoft.com/office/drawing/2014/main" id="{A502FDBD-42C5-4709-BBA4-157429A8F555}"/>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824996" y="1804720"/>
            <a:ext cx="2706158" cy="40592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95476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7EC377-AE8C-A2D0-C270-B097C704F5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FF3EE5-3ACF-D6B5-6813-0B8680573CC2}"/>
              </a:ext>
            </a:extLst>
          </p:cNvPr>
          <p:cNvSpPr>
            <a:spLocks noGrp="1"/>
          </p:cNvSpPr>
          <p:nvPr>
            <p:ph type="title"/>
          </p:nvPr>
        </p:nvSpPr>
        <p:spPr>
          <a:xfrm>
            <a:off x="685346" y="139623"/>
            <a:ext cx="7765322" cy="1580050"/>
          </a:xfrm>
          <a:solidFill>
            <a:schemeClr val="accent1">
              <a:lumMod val="50000"/>
            </a:schemeClr>
          </a:solidFill>
        </p:spPr>
        <p:txBody>
          <a:bodyPr>
            <a:noAutofit/>
          </a:bodyPr>
          <a:lstStyle/>
          <a:p>
            <a:r>
              <a:rPr lang="en-US" sz="3200" dirty="0"/>
              <a:t>The website “Got Questions,” a “</a:t>
            </a:r>
            <a:r>
              <a:rPr lang="en-US" sz="3200" i="1" dirty="0"/>
              <a:t>Christian, Protestant, evangelical, theologically conservative, non-denominational</a:t>
            </a:r>
            <a:r>
              <a:rPr lang="en-US" sz="3200" dirty="0"/>
              <a:t>” group.  </a:t>
            </a:r>
          </a:p>
        </p:txBody>
      </p:sp>
      <p:sp>
        <p:nvSpPr>
          <p:cNvPr id="4" name="Content Placeholder 3">
            <a:extLst>
              <a:ext uri="{FF2B5EF4-FFF2-40B4-BE49-F238E27FC236}">
                <a16:creationId xmlns:a16="http://schemas.microsoft.com/office/drawing/2014/main" id="{3DF52230-6ADC-2841-8E50-17E5EBD1FBC9}"/>
              </a:ext>
            </a:extLst>
          </p:cNvPr>
          <p:cNvSpPr>
            <a:spLocks noGrp="1"/>
          </p:cNvSpPr>
          <p:nvPr>
            <p:ph sz="half" idx="2"/>
          </p:nvPr>
        </p:nvSpPr>
        <p:spPr>
          <a:xfrm>
            <a:off x="3672349" y="1732450"/>
            <a:ext cx="4778320" cy="4058751"/>
          </a:xfrm>
          <a:solidFill>
            <a:schemeClr val="tx2">
              <a:lumMod val="40000"/>
              <a:lumOff val="60000"/>
            </a:schemeClr>
          </a:solidFill>
        </p:spPr>
        <p:txBody>
          <a:bodyPr>
            <a:noAutofit/>
          </a:bodyPr>
          <a:lstStyle/>
          <a:p>
            <a:pPr marL="36900" indent="0" fontAlgn="base">
              <a:buNone/>
            </a:pPr>
            <a:r>
              <a:rPr lang="en-US" sz="3600" dirty="0">
                <a:solidFill>
                  <a:schemeClr val="bg1">
                    <a:lumMod val="95000"/>
                    <a:lumOff val="5000"/>
                  </a:schemeClr>
                </a:solidFill>
                <a:effectLst/>
              </a:rPr>
              <a:t>Giving weight to the first theory is the fact that in the Old Testament the phrase “sons of God” always refers to angels (</a:t>
            </a:r>
            <a:r>
              <a:rPr lang="en-US" sz="3600" dirty="0">
                <a:solidFill>
                  <a:schemeClr val="bg1">
                    <a:lumMod val="95000"/>
                    <a:lumOff val="5000"/>
                  </a:schemeClr>
                </a:solidFill>
                <a:effectLst/>
                <a:hlinkClick r:id="rId2">
                  <a:extLst>
                    <a:ext uri="{A12FA001-AC4F-418D-AE19-62706E023703}">
                      <ahyp:hlinkClr xmlns:ahyp="http://schemas.microsoft.com/office/drawing/2018/hyperlinkcolor" val="tx"/>
                    </a:ext>
                  </a:extLst>
                </a:hlinkClick>
              </a:rPr>
              <a:t>Job 1:6</a:t>
            </a:r>
            <a:r>
              <a:rPr lang="en-US" sz="3600" dirty="0">
                <a:solidFill>
                  <a:schemeClr val="bg1">
                    <a:lumMod val="95000"/>
                    <a:lumOff val="5000"/>
                  </a:schemeClr>
                </a:solidFill>
                <a:effectLst/>
              </a:rPr>
              <a:t>; </a:t>
            </a:r>
            <a:r>
              <a:rPr lang="en-US" sz="3600" dirty="0">
                <a:solidFill>
                  <a:schemeClr val="bg1">
                    <a:lumMod val="95000"/>
                    <a:lumOff val="5000"/>
                  </a:schemeClr>
                </a:solidFill>
                <a:effectLst/>
                <a:hlinkClick r:id="rId3">
                  <a:extLst>
                    <a:ext uri="{A12FA001-AC4F-418D-AE19-62706E023703}">
                      <ahyp:hlinkClr xmlns:ahyp="http://schemas.microsoft.com/office/drawing/2018/hyperlinkcolor" val="tx"/>
                    </a:ext>
                  </a:extLst>
                </a:hlinkClick>
              </a:rPr>
              <a:t>2:1</a:t>
            </a:r>
            <a:r>
              <a:rPr lang="en-US" sz="3600" dirty="0">
                <a:solidFill>
                  <a:schemeClr val="bg1">
                    <a:lumMod val="95000"/>
                    <a:lumOff val="5000"/>
                  </a:schemeClr>
                </a:solidFill>
                <a:effectLst/>
              </a:rPr>
              <a:t>; </a:t>
            </a:r>
            <a:r>
              <a:rPr lang="en-US" sz="3600" dirty="0">
                <a:solidFill>
                  <a:schemeClr val="bg1">
                    <a:lumMod val="95000"/>
                    <a:lumOff val="5000"/>
                  </a:schemeClr>
                </a:solidFill>
                <a:effectLst/>
                <a:hlinkClick r:id="rId4">
                  <a:extLst>
                    <a:ext uri="{A12FA001-AC4F-418D-AE19-62706E023703}">
                      <ahyp:hlinkClr xmlns:ahyp="http://schemas.microsoft.com/office/drawing/2018/hyperlinkcolor" val="tx"/>
                    </a:ext>
                  </a:extLst>
                </a:hlinkClick>
              </a:rPr>
              <a:t>38:7</a:t>
            </a:r>
            <a:r>
              <a:rPr lang="en-US" sz="3600" dirty="0">
                <a:solidFill>
                  <a:schemeClr val="bg1">
                    <a:lumMod val="95000"/>
                    <a:lumOff val="5000"/>
                  </a:schemeClr>
                </a:solidFill>
                <a:effectLst/>
              </a:rPr>
              <a:t>). </a:t>
            </a:r>
            <a:endParaRPr lang="en-US" sz="3600" dirty="0">
              <a:solidFill>
                <a:schemeClr val="bg1">
                  <a:lumMod val="95000"/>
                  <a:lumOff val="5000"/>
                </a:schemeClr>
              </a:solidFill>
            </a:endParaRPr>
          </a:p>
        </p:txBody>
      </p:sp>
      <p:pic>
        <p:nvPicPr>
          <p:cNvPr id="9218" name="Picture 2">
            <a:extLst>
              <a:ext uri="{FF2B5EF4-FFF2-40B4-BE49-F238E27FC236}">
                <a16:creationId xmlns:a16="http://schemas.microsoft.com/office/drawing/2014/main" id="{DB9250E3-9A65-8ED4-3C5F-A687054085D3}"/>
              </a:ext>
            </a:extLst>
          </p:cNvPr>
          <p:cNvPicPr>
            <a:picLocks noGrp="1" noChangeAspect="1" noChangeArrowheads="1"/>
          </p:cNvPicPr>
          <p:nvPr>
            <p:ph sz="half" idx="1"/>
          </p:nvPr>
        </p:nvPicPr>
        <p:blipFill>
          <a:blip r:embed="rId5">
            <a:extLst>
              <a:ext uri="{28A0092B-C50C-407E-A947-70E740481C1C}">
                <a14:useLocalDpi xmlns:a14="http://schemas.microsoft.com/office/drawing/2010/main" val="0"/>
              </a:ext>
            </a:extLst>
          </a:blip>
          <a:srcRect/>
          <a:stretch>
            <a:fillRect/>
          </a:stretch>
        </p:blipFill>
        <p:spPr bwMode="auto">
          <a:xfrm>
            <a:off x="693332" y="1732450"/>
            <a:ext cx="2706158" cy="40592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80163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33E202-D944-FDBA-4D51-B19E1B6EB6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6610E86-7A9C-705A-4825-620A020047AB}"/>
              </a:ext>
            </a:extLst>
          </p:cNvPr>
          <p:cNvSpPr>
            <a:spLocks noGrp="1"/>
          </p:cNvSpPr>
          <p:nvPr>
            <p:ph type="title"/>
          </p:nvPr>
        </p:nvSpPr>
        <p:spPr>
          <a:xfrm>
            <a:off x="685346" y="139623"/>
            <a:ext cx="7765322" cy="1580050"/>
          </a:xfrm>
          <a:solidFill>
            <a:schemeClr val="accent1">
              <a:lumMod val="50000"/>
            </a:schemeClr>
          </a:solidFill>
        </p:spPr>
        <p:txBody>
          <a:bodyPr>
            <a:noAutofit/>
          </a:bodyPr>
          <a:lstStyle/>
          <a:p>
            <a:r>
              <a:rPr lang="en-US" sz="3200" dirty="0"/>
              <a:t>The website “Got Questions,” a “</a:t>
            </a:r>
            <a:r>
              <a:rPr lang="en-US" sz="3200" i="1" dirty="0"/>
              <a:t>Christian, Protestant, evangelical, theologically conservative, non-denominational</a:t>
            </a:r>
            <a:r>
              <a:rPr lang="en-US" sz="3200" dirty="0"/>
              <a:t>” group.  </a:t>
            </a:r>
          </a:p>
        </p:txBody>
      </p:sp>
      <p:sp>
        <p:nvSpPr>
          <p:cNvPr id="4" name="Content Placeholder 3">
            <a:extLst>
              <a:ext uri="{FF2B5EF4-FFF2-40B4-BE49-F238E27FC236}">
                <a16:creationId xmlns:a16="http://schemas.microsoft.com/office/drawing/2014/main" id="{11331D7C-4E17-0164-70D6-A9F954E7EE94}"/>
              </a:ext>
            </a:extLst>
          </p:cNvPr>
          <p:cNvSpPr>
            <a:spLocks noGrp="1"/>
          </p:cNvSpPr>
          <p:nvPr>
            <p:ph sz="half" idx="2"/>
          </p:nvPr>
        </p:nvSpPr>
        <p:spPr>
          <a:xfrm>
            <a:off x="3502743" y="1732450"/>
            <a:ext cx="4947926" cy="4196402"/>
          </a:xfrm>
          <a:solidFill>
            <a:schemeClr val="tx2">
              <a:lumMod val="40000"/>
              <a:lumOff val="60000"/>
            </a:schemeClr>
          </a:solidFill>
        </p:spPr>
        <p:txBody>
          <a:bodyPr>
            <a:noAutofit/>
          </a:bodyPr>
          <a:lstStyle/>
          <a:p>
            <a:pPr marL="36900" indent="0" fontAlgn="base">
              <a:buNone/>
            </a:pPr>
            <a:r>
              <a:rPr lang="en-US" sz="3000" dirty="0">
                <a:solidFill>
                  <a:schemeClr val="bg1">
                    <a:lumMod val="95000"/>
                    <a:lumOff val="5000"/>
                  </a:schemeClr>
                </a:solidFill>
                <a:effectLst/>
              </a:rPr>
              <a:t>A potential problem with this is in </a:t>
            </a:r>
            <a:r>
              <a:rPr lang="en-US" sz="3000" dirty="0">
                <a:solidFill>
                  <a:schemeClr val="bg1">
                    <a:lumMod val="95000"/>
                    <a:lumOff val="5000"/>
                  </a:schemeClr>
                </a:solidFill>
                <a:effectLst/>
                <a:hlinkClick r:id="rId2">
                  <a:extLst>
                    <a:ext uri="{A12FA001-AC4F-418D-AE19-62706E023703}">
                      <ahyp:hlinkClr xmlns:ahyp="http://schemas.microsoft.com/office/drawing/2018/hyperlinkcolor" val="tx"/>
                    </a:ext>
                  </a:extLst>
                </a:hlinkClick>
              </a:rPr>
              <a:t>Matthew 22:30</a:t>
            </a:r>
            <a:r>
              <a:rPr lang="en-US" sz="3000" dirty="0">
                <a:solidFill>
                  <a:schemeClr val="bg1">
                    <a:lumMod val="95000"/>
                    <a:lumOff val="5000"/>
                  </a:schemeClr>
                </a:solidFill>
                <a:effectLst/>
              </a:rPr>
              <a:t>, which indicates that angels do not marry. The Bible gives us no reason to believe that angels have a gender or are able to reproduce. The other two views do not present this problem.</a:t>
            </a:r>
            <a:endParaRPr lang="en-US" sz="3000" dirty="0">
              <a:solidFill>
                <a:schemeClr val="bg1">
                  <a:lumMod val="95000"/>
                  <a:lumOff val="5000"/>
                </a:schemeClr>
              </a:solidFill>
            </a:endParaRPr>
          </a:p>
        </p:txBody>
      </p:sp>
      <p:pic>
        <p:nvPicPr>
          <p:cNvPr id="10242" name="Picture 2">
            <a:extLst>
              <a:ext uri="{FF2B5EF4-FFF2-40B4-BE49-F238E27FC236}">
                <a16:creationId xmlns:a16="http://schemas.microsoft.com/office/drawing/2014/main" id="{D40E6C4E-940B-6764-3BED-AF373CDDFE00}"/>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693332" y="1813079"/>
            <a:ext cx="2706158" cy="40592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34419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60DBBC-CBFE-D655-6305-E6C8BB8719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D63C6D-8E42-E6DF-EDEF-3DB1AC4D967B}"/>
              </a:ext>
            </a:extLst>
          </p:cNvPr>
          <p:cNvSpPr>
            <a:spLocks noGrp="1"/>
          </p:cNvSpPr>
          <p:nvPr>
            <p:ph type="title"/>
          </p:nvPr>
        </p:nvSpPr>
        <p:spPr>
          <a:xfrm>
            <a:off x="685346" y="139623"/>
            <a:ext cx="7765322" cy="1580050"/>
          </a:xfrm>
          <a:solidFill>
            <a:schemeClr val="accent1">
              <a:lumMod val="50000"/>
            </a:schemeClr>
          </a:solidFill>
        </p:spPr>
        <p:txBody>
          <a:bodyPr>
            <a:noAutofit/>
          </a:bodyPr>
          <a:lstStyle/>
          <a:p>
            <a:r>
              <a:rPr lang="en-US" sz="3200" dirty="0"/>
              <a:t>The website “Got Questions,” a “</a:t>
            </a:r>
            <a:r>
              <a:rPr lang="en-US" sz="3200" i="1" dirty="0"/>
              <a:t>Christian, Protestant, evangelical, theologically conservative, non-denominational</a:t>
            </a:r>
            <a:r>
              <a:rPr lang="en-US" sz="3200" dirty="0"/>
              <a:t>” group.  </a:t>
            </a:r>
          </a:p>
        </p:txBody>
      </p:sp>
      <p:sp>
        <p:nvSpPr>
          <p:cNvPr id="4" name="Content Placeholder 3">
            <a:extLst>
              <a:ext uri="{FF2B5EF4-FFF2-40B4-BE49-F238E27FC236}">
                <a16:creationId xmlns:a16="http://schemas.microsoft.com/office/drawing/2014/main" id="{7E1FC978-F52C-1CED-C1B8-75ECF7F6B335}"/>
              </a:ext>
            </a:extLst>
          </p:cNvPr>
          <p:cNvSpPr>
            <a:spLocks noGrp="1"/>
          </p:cNvSpPr>
          <p:nvPr>
            <p:ph sz="half" idx="2"/>
          </p:nvPr>
        </p:nvSpPr>
        <p:spPr>
          <a:xfrm>
            <a:off x="3723969" y="1732451"/>
            <a:ext cx="4726700" cy="4203776"/>
          </a:xfrm>
          <a:solidFill>
            <a:schemeClr val="tx2">
              <a:lumMod val="40000"/>
              <a:lumOff val="60000"/>
            </a:schemeClr>
          </a:solidFill>
        </p:spPr>
        <p:txBody>
          <a:bodyPr>
            <a:noAutofit/>
          </a:bodyPr>
          <a:lstStyle/>
          <a:p>
            <a:pPr marL="36900" indent="0" fontAlgn="base">
              <a:buNone/>
            </a:pPr>
            <a:r>
              <a:rPr lang="en-US" sz="3200" dirty="0">
                <a:solidFill>
                  <a:schemeClr val="bg1">
                    <a:lumMod val="95000"/>
                    <a:lumOff val="5000"/>
                  </a:schemeClr>
                </a:solidFill>
                <a:effectLst/>
              </a:rPr>
              <a:t>The weakness of views 2) and 3) is that ordinary human males marrying ordinary human females does not account for why the offspring were “giants” or “heroes of old, men of renown.” </a:t>
            </a:r>
            <a:endParaRPr lang="en-US" sz="3600" dirty="0">
              <a:solidFill>
                <a:schemeClr val="bg1">
                  <a:lumMod val="95000"/>
                  <a:lumOff val="5000"/>
                </a:schemeClr>
              </a:solidFill>
            </a:endParaRPr>
          </a:p>
        </p:txBody>
      </p:sp>
      <p:pic>
        <p:nvPicPr>
          <p:cNvPr id="8196" name="Picture 4">
            <a:extLst>
              <a:ext uri="{FF2B5EF4-FFF2-40B4-BE49-F238E27FC236}">
                <a16:creationId xmlns:a16="http://schemas.microsoft.com/office/drawing/2014/main" id="{23F388DE-16A7-40EA-4FD5-675D271E101A}"/>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824996" y="1804720"/>
            <a:ext cx="2706158" cy="40592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28972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9E3209-CB78-7860-DD4E-666B20F683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C18431-4862-5CBA-AE95-A6F9CE782FC3}"/>
              </a:ext>
            </a:extLst>
          </p:cNvPr>
          <p:cNvSpPr>
            <a:spLocks noGrp="1"/>
          </p:cNvSpPr>
          <p:nvPr>
            <p:ph type="title"/>
          </p:nvPr>
        </p:nvSpPr>
        <p:spPr>
          <a:xfrm>
            <a:off x="685346" y="139623"/>
            <a:ext cx="7765322" cy="1580050"/>
          </a:xfrm>
          <a:solidFill>
            <a:schemeClr val="accent1">
              <a:lumMod val="50000"/>
            </a:schemeClr>
          </a:solidFill>
        </p:spPr>
        <p:txBody>
          <a:bodyPr>
            <a:noAutofit/>
          </a:bodyPr>
          <a:lstStyle/>
          <a:p>
            <a:r>
              <a:rPr lang="en-US" sz="3200" dirty="0"/>
              <a:t>The website “Got Questions,” a “</a:t>
            </a:r>
            <a:r>
              <a:rPr lang="en-US" sz="3200" i="1" dirty="0"/>
              <a:t>Christian, Protestant, evangelical, theologically conservative, non-denominational</a:t>
            </a:r>
            <a:r>
              <a:rPr lang="en-US" sz="3200" dirty="0"/>
              <a:t>” group.  </a:t>
            </a:r>
          </a:p>
        </p:txBody>
      </p:sp>
      <p:sp>
        <p:nvSpPr>
          <p:cNvPr id="4" name="Content Placeholder 3">
            <a:extLst>
              <a:ext uri="{FF2B5EF4-FFF2-40B4-BE49-F238E27FC236}">
                <a16:creationId xmlns:a16="http://schemas.microsoft.com/office/drawing/2014/main" id="{25D12612-0B9B-09B5-7F4C-580D2683D0F0}"/>
              </a:ext>
            </a:extLst>
          </p:cNvPr>
          <p:cNvSpPr>
            <a:spLocks noGrp="1"/>
          </p:cNvSpPr>
          <p:nvPr>
            <p:ph sz="half" idx="2"/>
          </p:nvPr>
        </p:nvSpPr>
        <p:spPr>
          <a:xfrm>
            <a:off x="3723969" y="1732451"/>
            <a:ext cx="4726700" cy="4203776"/>
          </a:xfrm>
          <a:solidFill>
            <a:schemeClr val="tx2">
              <a:lumMod val="40000"/>
              <a:lumOff val="60000"/>
            </a:schemeClr>
          </a:solidFill>
        </p:spPr>
        <p:txBody>
          <a:bodyPr>
            <a:noAutofit/>
          </a:bodyPr>
          <a:lstStyle/>
          <a:p>
            <a:pPr marL="36900" indent="0" fontAlgn="base">
              <a:buNone/>
            </a:pPr>
            <a:r>
              <a:rPr lang="en-US" sz="3000" dirty="0">
                <a:solidFill>
                  <a:schemeClr val="bg1">
                    <a:lumMod val="95000"/>
                    <a:lumOff val="5000"/>
                  </a:schemeClr>
                </a:solidFill>
                <a:effectLst/>
              </a:rPr>
              <a:t>Further, why would God decide to bring the flood on the earth (</a:t>
            </a:r>
            <a:r>
              <a:rPr lang="en-US" sz="3000" dirty="0">
                <a:solidFill>
                  <a:schemeClr val="bg1">
                    <a:lumMod val="95000"/>
                    <a:lumOff val="5000"/>
                  </a:schemeClr>
                </a:solidFill>
                <a:effectLst/>
                <a:hlinkClick r:id="rId2">
                  <a:extLst>
                    <a:ext uri="{A12FA001-AC4F-418D-AE19-62706E023703}">
                      <ahyp:hlinkClr xmlns:ahyp="http://schemas.microsoft.com/office/drawing/2018/hyperlinkcolor" val="tx"/>
                    </a:ext>
                  </a:extLst>
                </a:hlinkClick>
              </a:rPr>
              <a:t>Genesis 6:5-7</a:t>
            </a:r>
            <a:r>
              <a:rPr lang="en-US" sz="3000" dirty="0">
                <a:solidFill>
                  <a:schemeClr val="bg1">
                    <a:lumMod val="95000"/>
                    <a:lumOff val="5000"/>
                  </a:schemeClr>
                </a:solidFill>
                <a:effectLst/>
              </a:rPr>
              <a:t>) when God had never forbidden powerful human males or descendants of Seth to marry ordinary human females or descendants of Cain?</a:t>
            </a:r>
            <a:endParaRPr lang="en-US" sz="3000" dirty="0">
              <a:solidFill>
                <a:schemeClr val="bg1">
                  <a:lumMod val="95000"/>
                  <a:lumOff val="5000"/>
                </a:schemeClr>
              </a:solidFill>
            </a:endParaRPr>
          </a:p>
        </p:txBody>
      </p:sp>
      <p:pic>
        <p:nvPicPr>
          <p:cNvPr id="8196" name="Picture 4">
            <a:extLst>
              <a:ext uri="{FF2B5EF4-FFF2-40B4-BE49-F238E27FC236}">
                <a16:creationId xmlns:a16="http://schemas.microsoft.com/office/drawing/2014/main" id="{2E308AF0-3265-83A8-4338-EEF23EA88855}"/>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824996" y="1804720"/>
            <a:ext cx="2706158" cy="40592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76115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44B49D-1E53-9D6F-F152-9F7D8CE9F8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DF08AA-6AB8-9CA7-3844-71D6D095FC61}"/>
              </a:ext>
            </a:extLst>
          </p:cNvPr>
          <p:cNvSpPr>
            <a:spLocks noGrp="1"/>
          </p:cNvSpPr>
          <p:nvPr>
            <p:ph type="title"/>
          </p:nvPr>
        </p:nvSpPr>
        <p:spPr>
          <a:xfrm>
            <a:off x="685346" y="139623"/>
            <a:ext cx="7765322" cy="1580050"/>
          </a:xfrm>
          <a:solidFill>
            <a:schemeClr val="accent1">
              <a:lumMod val="50000"/>
            </a:schemeClr>
          </a:solidFill>
        </p:spPr>
        <p:txBody>
          <a:bodyPr>
            <a:noAutofit/>
          </a:bodyPr>
          <a:lstStyle/>
          <a:p>
            <a:r>
              <a:rPr lang="en-US" sz="3200" dirty="0"/>
              <a:t>The website “Got Questions,” a “</a:t>
            </a:r>
            <a:r>
              <a:rPr lang="en-US" sz="3200" i="1" dirty="0"/>
              <a:t>Christian, Protestant, evangelical, theologically conservative, non-denominational</a:t>
            </a:r>
            <a:r>
              <a:rPr lang="en-US" sz="3200" dirty="0"/>
              <a:t>” group.  </a:t>
            </a:r>
          </a:p>
        </p:txBody>
      </p:sp>
      <p:sp>
        <p:nvSpPr>
          <p:cNvPr id="4" name="Content Placeholder 3">
            <a:extLst>
              <a:ext uri="{FF2B5EF4-FFF2-40B4-BE49-F238E27FC236}">
                <a16:creationId xmlns:a16="http://schemas.microsoft.com/office/drawing/2014/main" id="{C404CCAB-C425-B98F-1450-195875810FF7}"/>
              </a:ext>
            </a:extLst>
          </p:cNvPr>
          <p:cNvSpPr>
            <a:spLocks noGrp="1"/>
          </p:cNvSpPr>
          <p:nvPr>
            <p:ph sz="half" idx="2"/>
          </p:nvPr>
        </p:nvSpPr>
        <p:spPr>
          <a:xfrm>
            <a:off x="3723969" y="1732451"/>
            <a:ext cx="4726700" cy="4203776"/>
          </a:xfrm>
          <a:solidFill>
            <a:schemeClr val="tx2">
              <a:lumMod val="40000"/>
              <a:lumOff val="60000"/>
            </a:schemeClr>
          </a:solidFill>
        </p:spPr>
        <p:txBody>
          <a:bodyPr>
            <a:noAutofit/>
          </a:bodyPr>
          <a:lstStyle/>
          <a:p>
            <a:pPr marL="36900" indent="0" fontAlgn="base">
              <a:buNone/>
            </a:pPr>
            <a:r>
              <a:rPr lang="en-US" sz="3000" dirty="0">
                <a:solidFill>
                  <a:schemeClr val="bg1">
                    <a:lumMod val="95000"/>
                    <a:lumOff val="5000"/>
                  </a:schemeClr>
                </a:solidFill>
                <a:effectLst/>
              </a:rPr>
              <a:t>The oncoming judgment of </a:t>
            </a:r>
            <a:r>
              <a:rPr lang="en-US" sz="3000" dirty="0">
                <a:solidFill>
                  <a:schemeClr val="bg1">
                    <a:lumMod val="95000"/>
                    <a:lumOff val="5000"/>
                  </a:schemeClr>
                </a:solidFill>
                <a:effectLst/>
                <a:hlinkClick r:id="rId2">
                  <a:extLst>
                    <a:ext uri="{A12FA001-AC4F-418D-AE19-62706E023703}">
                      <ahyp:hlinkClr xmlns:ahyp="http://schemas.microsoft.com/office/drawing/2018/hyperlinkcolor" val="tx"/>
                    </a:ext>
                  </a:extLst>
                </a:hlinkClick>
              </a:rPr>
              <a:t>Genesis 6:5-7</a:t>
            </a:r>
            <a:r>
              <a:rPr lang="en-US" sz="3000" dirty="0">
                <a:solidFill>
                  <a:schemeClr val="bg1">
                    <a:lumMod val="95000"/>
                    <a:lumOff val="5000"/>
                  </a:schemeClr>
                </a:solidFill>
                <a:effectLst/>
              </a:rPr>
              <a:t> is linked to what took place in </a:t>
            </a:r>
            <a:r>
              <a:rPr lang="en-US" sz="3000" dirty="0">
                <a:solidFill>
                  <a:schemeClr val="bg1">
                    <a:lumMod val="95000"/>
                    <a:lumOff val="5000"/>
                  </a:schemeClr>
                </a:solidFill>
                <a:effectLst/>
                <a:hlinkClick r:id="rId3">
                  <a:extLst>
                    <a:ext uri="{A12FA001-AC4F-418D-AE19-62706E023703}">
                      <ahyp:hlinkClr xmlns:ahyp="http://schemas.microsoft.com/office/drawing/2018/hyperlinkcolor" val="tx"/>
                    </a:ext>
                  </a:extLst>
                </a:hlinkClick>
              </a:rPr>
              <a:t>Genesis 6:1-4</a:t>
            </a:r>
            <a:r>
              <a:rPr lang="en-US" sz="3000" dirty="0">
                <a:solidFill>
                  <a:schemeClr val="bg1">
                    <a:lumMod val="95000"/>
                    <a:lumOff val="5000"/>
                  </a:schemeClr>
                </a:solidFill>
                <a:effectLst/>
              </a:rPr>
              <a:t>. Only the obscene, perverse marriage of fallen angels with human females would seem to justify such a harsh judgment.</a:t>
            </a:r>
            <a:endParaRPr lang="en-US" sz="3000" dirty="0">
              <a:solidFill>
                <a:schemeClr val="bg1">
                  <a:lumMod val="95000"/>
                  <a:lumOff val="5000"/>
                </a:schemeClr>
              </a:solidFill>
            </a:endParaRPr>
          </a:p>
        </p:txBody>
      </p:sp>
      <p:pic>
        <p:nvPicPr>
          <p:cNvPr id="8196" name="Picture 4">
            <a:extLst>
              <a:ext uri="{FF2B5EF4-FFF2-40B4-BE49-F238E27FC236}">
                <a16:creationId xmlns:a16="http://schemas.microsoft.com/office/drawing/2014/main" id="{698AD207-FE05-FC60-4BBA-49B3C10872E3}"/>
              </a:ext>
            </a:extLst>
          </p:cNvPr>
          <p:cNvPicPr>
            <a:picLocks noGrp="1" noChangeAspect="1" noChangeArrowheads="1"/>
          </p:cNvPicPr>
          <p:nvPr>
            <p:ph sz="half" idx="1"/>
          </p:nvPr>
        </p:nvPicPr>
        <p:blipFill>
          <a:blip r:embed="rId4">
            <a:extLst>
              <a:ext uri="{28A0092B-C50C-407E-A947-70E740481C1C}">
                <a14:useLocalDpi xmlns:a14="http://schemas.microsoft.com/office/drawing/2010/main" val="0"/>
              </a:ext>
            </a:extLst>
          </a:blip>
          <a:srcRect/>
          <a:stretch>
            <a:fillRect/>
          </a:stretch>
        </p:blipFill>
        <p:spPr bwMode="auto">
          <a:xfrm>
            <a:off x="824996" y="1804720"/>
            <a:ext cx="2706158" cy="40592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30671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61E1C4-4F18-D272-8720-E78C252E75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F20DD6-3DE4-95F1-0F57-547772564F71}"/>
              </a:ext>
            </a:extLst>
          </p:cNvPr>
          <p:cNvSpPr>
            <a:spLocks noGrp="1"/>
          </p:cNvSpPr>
          <p:nvPr>
            <p:ph type="title"/>
          </p:nvPr>
        </p:nvSpPr>
        <p:spPr>
          <a:xfrm>
            <a:off x="685346" y="139623"/>
            <a:ext cx="7765322" cy="1580050"/>
          </a:xfrm>
          <a:solidFill>
            <a:schemeClr val="accent1">
              <a:lumMod val="50000"/>
            </a:schemeClr>
          </a:solidFill>
        </p:spPr>
        <p:txBody>
          <a:bodyPr>
            <a:noAutofit/>
          </a:bodyPr>
          <a:lstStyle/>
          <a:p>
            <a:r>
              <a:rPr lang="en-US" sz="3200" dirty="0"/>
              <a:t>The website “Got Questions,” a “</a:t>
            </a:r>
            <a:r>
              <a:rPr lang="en-US" sz="3200" i="1" dirty="0"/>
              <a:t>Christian, Protestant, evangelical, theologically conservative, non-denominational</a:t>
            </a:r>
            <a:r>
              <a:rPr lang="en-US" sz="3200" dirty="0"/>
              <a:t>” group.  </a:t>
            </a:r>
          </a:p>
        </p:txBody>
      </p:sp>
      <p:sp>
        <p:nvSpPr>
          <p:cNvPr id="4" name="Content Placeholder 3">
            <a:extLst>
              <a:ext uri="{FF2B5EF4-FFF2-40B4-BE49-F238E27FC236}">
                <a16:creationId xmlns:a16="http://schemas.microsoft.com/office/drawing/2014/main" id="{8F8B2660-6D37-9282-5CEB-CE2027F1472C}"/>
              </a:ext>
            </a:extLst>
          </p:cNvPr>
          <p:cNvSpPr>
            <a:spLocks noGrp="1"/>
          </p:cNvSpPr>
          <p:nvPr>
            <p:ph sz="half" idx="2"/>
          </p:nvPr>
        </p:nvSpPr>
        <p:spPr>
          <a:xfrm>
            <a:off x="3723969" y="1732451"/>
            <a:ext cx="4726700" cy="4203776"/>
          </a:xfrm>
          <a:solidFill>
            <a:schemeClr val="tx2">
              <a:lumMod val="40000"/>
              <a:lumOff val="60000"/>
            </a:schemeClr>
          </a:solidFill>
        </p:spPr>
        <p:txBody>
          <a:bodyPr>
            <a:noAutofit/>
          </a:bodyPr>
          <a:lstStyle/>
          <a:p>
            <a:pPr marL="36900" indent="0" fontAlgn="base">
              <a:buNone/>
            </a:pPr>
            <a:r>
              <a:rPr lang="en-US" sz="2700" dirty="0">
                <a:solidFill>
                  <a:schemeClr val="bg1">
                    <a:lumMod val="95000"/>
                    <a:lumOff val="5000"/>
                  </a:schemeClr>
                </a:solidFill>
                <a:effectLst/>
              </a:rPr>
              <a:t>As previously noted, the weakness of the first view is that </a:t>
            </a:r>
            <a:r>
              <a:rPr lang="en-US" sz="2700" dirty="0">
                <a:solidFill>
                  <a:schemeClr val="bg1">
                    <a:lumMod val="95000"/>
                    <a:lumOff val="5000"/>
                  </a:schemeClr>
                </a:solidFill>
                <a:effectLst/>
                <a:hlinkClick r:id="rId2">
                  <a:extLst>
                    <a:ext uri="{A12FA001-AC4F-418D-AE19-62706E023703}">
                      <ahyp:hlinkClr xmlns:ahyp="http://schemas.microsoft.com/office/drawing/2018/hyperlinkcolor" val="tx"/>
                    </a:ext>
                  </a:extLst>
                </a:hlinkClick>
              </a:rPr>
              <a:t>Matthew 22:30</a:t>
            </a:r>
            <a:r>
              <a:rPr lang="en-US" sz="2700" dirty="0">
                <a:solidFill>
                  <a:schemeClr val="bg1">
                    <a:lumMod val="95000"/>
                    <a:lumOff val="5000"/>
                  </a:schemeClr>
                </a:solidFill>
                <a:effectLst/>
              </a:rPr>
              <a:t> declares, “At the resurrection people will neither marry nor be given in marriage; they will be like the angels in heaven.” However, the text does not say “angels are not able to marry.” </a:t>
            </a:r>
            <a:endParaRPr lang="en-US" sz="2700" dirty="0">
              <a:solidFill>
                <a:schemeClr val="bg1">
                  <a:lumMod val="95000"/>
                  <a:lumOff val="5000"/>
                </a:schemeClr>
              </a:solidFill>
            </a:endParaRPr>
          </a:p>
        </p:txBody>
      </p:sp>
      <p:pic>
        <p:nvPicPr>
          <p:cNvPr id="8196" name="Picture 4">
            <a:extLst>
              <a:ext uri="{FF2B5EF4-FFF2-40B4-BE49-F238E27FC236}">
                <a16:creationId xmlns:a16="http://schemas.microsoft.com/office/drawing/2014/main" id="{16B8CA4A-9489-674B-CB40-2A5C84DEF0D2}"/>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824996" y="1804720"/>
            <a:ext cx="2706158" cy="40592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73201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375AB4-0216-8A7F-D9AB-ACB0FF7233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7972C8-099F-2D12-D0DF-6D195669DBED}"/>
              </a:ext>
            </a:extLst>
          </p:cNvPr>
          <p:cNvSpPr>
            <a:spLocks noGrp="1"/>
          </p:cNvSpPr>
          <p:nvPr>
            <p:ph type="title"/>
          </p:nvPr>
        </p:nvSpPr>
        <p:spPr>
          <a:xfrm>
            <a:off x="685346" y="139623"/>
            <a:ext cx="7765322" cy="1580050"/>
          </a:xfrm>
          <a:solidFill>
            <a:schemeClr val="accent1">
              <a:lumMod val="50000"/>
            </a:schemeClr>
          </a:solidFill>
        </p:spPr>
        <p:txBody>
          <a:bodyPr>
            <a:noAutofit/>
          </a:bodyPr>
          <a:lstStyle/>
          <a:p>
            <a:r>
              <a:rPr lang="en-US" sz="3200" dirty="0"/>
              <a:t>The website “Got Questions,” a “</a:t>
            </a:r>
            <a:r>
              <a:rPr lang="en-US" sz="3200" i="1" dirty="0"/>
              <a:t>Christian, Protestant, evangelical, theologically conservative, non-denominational</a:t>
            </a:r>
            <a:r>
              <a:rPr lang="en-US" sz="3200" dirty="0"/>
              <a:t>” group.  </a:t>
            </a:r>
          </a:p>
        </p:txBody>
      </p:sp>
      <p:sp>
        <p:nvSpPr>
          <p:cNvPr id="4" name="Content Placeholder 3">
            <a:extLst>
              <a:ext uri="{FF2B5EF4-FFF2-40B4-BE49-F238E27FC236}">
                <a16:creationId xmlns:a16="http://schemas.microsoft.com/office/drawing/2014/main" id="{9FD2E7D2-DE41-3F4B-8F03-B4F6A8550EF7}"/>
              </a:ext>
            </a:extLst>
          </p:cNvPr>
          <p:cNvSpPr>
            <a:spLocks noGrp="1"/>
          </p:cNvSpPr>
          <p:nvPr>
            <p:ph sz="half" idx="2"/>
          </p:nvPr>
        </p:nvSpPr>
        <p:spPr>
          <a:xfrm>
            <a:off x="3723969" y="1732451"/>
            <a:ext cx="4726700" cy="4203776"/>
          </a:xfrm>
          <a:solidFill>
            <a:schemeClr val="tx2">
              <a:lumMod val="40000"/>
              <a:lumOff val="60000"/>
            </a:schemeClr>
          </a:solidFill>
        </p:spPr>
        <p:txBody>
          <a:bodyPr>
            <a:noAutofit/>
          </a:bodyPr>
          <a:lstStyle/>
          <a:p>
            <a:pPr marL="36900" indent="0" fontAlgn="base">
              <a:buNone/>
            </a:pPr>
            <a:r>
              <a:rPr lang="en-US" sz="3000" dirty="0">
                <a:solidFill>
                  <a:schemeClr val="bg1">
                    <a:lumMod val="95000"/>
                    <a:lumOff val="5000"/>
                  </a:schemeClr>
                </a:solidFill>
                <a:effectLst/>
              </a:rPr>
              <a:t>Rather, it indicates only that angels do not marry. Second, Matt. 22:30 is referring to the “angels in heaven.” It is not referring to fallen angels, who do not care about God’s created order and actively seek ways to disrupt God’s plan. </a:t>
            </a:r>
            <a:endParaRPr lang="en-US" sz="3000" dirty="0">
              <a:solidFill>
                <a:schemeClr val="bg1">
                  <a:lumMod val="95000"/>
                  <a:lumOff val="5000"/>
                </a:schemeClr>
              </a:solidFill>
            </a:endParaRPr>
          </a:p>
        </p:txBody>
      </p:sp>
      <p:pic>
        <p:nvPicPr>
          <p:cNvPr id="8196" name="Picture 4">
            <a:extLst>
              <a:ext uri="{FF2B5EF4-FFF2-40B4-BE49-F238E27FC236}">
                <a16:creationId xmlns:a16="http://schemas.microsoft.com/office/drawing/2014/main" id="{D013B010-CEA0-9A02-FBF2-B45B0403DB42}"/>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824996" y="1804720"/>
            <a:ext cx="2706158" cy="40592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05126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A86843-863B-BBEB-FF77-B6DB6E069D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66FBB0-982C-2127-CD08-8AFDF93B3D2C}"/>
              </a:ext>
            </a:extLst>
          </p:cNvPr>
          <p:cNvSpPr>
            <a:spLocks noGrp="1"/>
          </p:cNvSpPr>
          <p:nvPr>
            <p:ph type="title"/>
          </p:nvPr>
        </p:nvSpPr>
        <p:spPr>
          <a:xfrm>
            <a:off x="685346" y="139623"/>
            <a:ext cx="7765322" cy="1580050"/>
          </a:xfrm>
          <a:solidFill>
            <a:schemeClr val="accent1">
              <a:lumMod val="50000"/>
            </a:schemeClr>
          </a:solidFill>
        </p:spPr>
        <p:txBody>
          <a:bodyPr>
            <a:noAutofit/>
          </a:bodyPr>
          <a:lstStyle/>
          <a:p>
            <a:r>
              <a:rPr lang="en-US" sz="3200" dirty="0"/>
              <a:t>The website “Got Questions,” a “</a:t>
            </a:r>
            <a:r>
              <a:rPr lang="en-US" sz="3200" i="1" dirty="0"/>
              <a:t>Christian, Protestant, evangelical, theologically conservative, non-denominational</a:t>
            </a:r>
            <a:r>
              <a:rPr lang="en-US" sz="3200" dirty="0"/>
              <a:t>” group.  </a:t>
            </a:r>
          </a:p>
        </p:txBody>
      </p:sp>
      <p:sp>
        <p:nvSpPr>
          <p:cNvPr id="4" name="Content Placeholder 3">
            <a:extLst>
              <a:ext uri="{FF2B5EF4-FFF2-40B4-BE49-F238E27FC236}">
                <a16:creationId xmlns:a16="http://schemas.microsoft.com/office/drawing/2014/main" id="{A1F5F0E3-E183-9E14-321F-30772E15E59F}"/>
              </a:ext>
            </a:extLst>
          </p:cNvPr>
          <p:cNvSpPr>
            <a:spLocks noGrp="1"/>
          </p:cNvSpPr>
          <p:nvPr>
            <p:ph sz="half" idx="2"/>
          </p:nvPr>
        </p:nvSpPr>
        <p:spPr>
          <a:xfrm>
            <a:off x="3723969" y="1732451"/>
            <a:ext cx="4726700" cy="4203776"/>
          </a:xfrm>
          <a:solidFill>
            <a:schemeClr val="tx2">
              <a:lumMod val="40000"/>
              <a:lumOff val="60000"/>
            </a:schemeClr>
          </a:solidFill>
        </p:spPr>
        <p:txBody>
          <a:bodyPr>
            <a:noAutofit/>
          </a:bodyPr>
          <a:lstStyle/>
          <a:p>
            <a:pPr marL="36900" indent="0" fontAlgn="base">
              <a:buNone/>
            </a:pPr>
            <a:r>
              <a:rPr lang="en-US" sz="3200" dirty="0">
                <a:solidFill>
                  <a:schemeClr val="bg1">
                    <a:lumMod val="95000"/>
                    <a:lumOff val="5000"/>
                  </a:schemeClr>
                </a:solidFill>
                <a:effectLst/>
              </a:rPr>
              <a:t>The fact that God’s holy angels do not marry or engage in sexual relations does not mean the same is true of Satan and his demons. </a:t>
            </a:r>
          </a:p>
          <a:p>
            <a:pPr marL="36900" indent="0" fontAlgn="base">
              <a:buNone/>
            </a:pPr>
            <a:r>
              <a:rPr lang="en-US" sz="3200" dirty="0">
                <a:solidFill>
                  <a:schemeClr val="bg1">
                    <a:lumMod val="95000"/>
                    <a:lumOff val="5000"/>
                  </a:schemeClr>
                </a:solidFill>
                <a:effectLst/>
              </a:rPr>
              <a:t>View 1) is the most likely position.</a:t>
            </a:r>
            <a:endParaRPr lang="en-US" sz="3000" dirty="0">
              <a:solidFill>
                <a:schemeClr val="bg1">
                  <a:lumMod val="95000"/>
                  <a:lumOff val="5000"/>
                </a:schemeClr>
              </a:solidFill>
            </a:endParaRPr>
          </a:p>
        </p:txBody>
      </p:sp>
      <p:pic>
        <p:nvPicPr>
          <p:cNvPr id="8196" name="Picture 4">
            <a:extLst>
              <a:ext uri="{FF2B5EF4-FFF2-40B4-BE49-F238E27FC236}">
                <a16:creationId xmlns:a16="http://schemas.microsoft.com/office/drawing/2014/main" id="{D0F6942E-ADC5-20D1-F1E4-A2F8B5E923B2}"/>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824996" y="1804720"/>
            <a:ext cx="2706158" cy="40592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87344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49DFB3-49C6-727A-A9BE-8F92BAEB80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97AEA2-1823-D11C-BE37-96E2BF2CB8DD}"/>
              </a:ext>
            </a:extLst>
          </p:cNvPr>
          <p:cNvSpPr>
            <a:spLocks noGrp="1"/>
          </p:cNvSpPr>
          <p:nvPr>
            <p:ph type="title"/>
          </p:nvPr>
        </p:nvSpPr>
        <p:spPr>
          <a:xfrm>
            <a:off x="685346" y="139623"/>
            <a:ext cx="7765322" cy="1580050"/>
          </a:xfrm>
          <a:solidFill>
            <a:schemeClr val="accent1">
              <a:lumMod val="50000"/>
            </a:schemeClr>
          </a:solidFill>
        </p:spPr>
        <p:txBody>
          <a:bodyPr>
            <a:noAutofit/>
          </a:bodyPr>
          <a:lstStyle/>
          <a:p>
            <a:r>
              <a:rPr lang="en-US" sz="3200" dirty="0"/>
              <a:t>The website “Got Questions,” a “</a:t>
            </a:r>
            <a:r>
              <a:rPr lang="en-US" sz="3200" i="1" dirty="0"/>
              <a:t>Christian, Protestant, evangelical, theologically conservative, non-denominational</a:t>
            </a:r>
            <a:r>
              <a:rPr lang="en-US" sz="3200" dirty="0"/>
              <a:t>” group.  </a:t>
            </a:r>
          </a:p>
        </p:txBody>
      </p:sp>
      <p:sp>
        <p:nvSpPr>
          <p:cNvPr id="4" name="Content Placeholder 3">
            <a:extLst>
              <a:ext uri="{FF2B5EF4-FFF2-40B4-BE49-F238E27FC236}">
                <a16:creationId xmlns:a16="http://schemas.microsoft.com/office/drawing/2014/main" id="{CD551F2E-B172-5AFF-4BEF-CF642B5597BD}"/>
              </a:ext>
            </a:extLst>
          </p:cNvPr>
          <p:cNvSpPr>
            <a:spLocks noGrp="1"/>
          </p:cNvSpPr>
          <p:nvPr>
            <p:ph sz="half" idx="2"/>
          </p:nvPr>
        </p:nvSpPr>
        <p:spPr>
          <a:xfrm>
            <a:off x="3723969" y="1732451"/>
            <a:ext cx="4726700" cy="4203776"/>
          </a:xfrm>
          <a:solidFill>
            <a:schemeClr val="tx2">
              <a:lumMod val="40000"/>
              <a:lumOff val="60000"/>
            </a:schemeClr>
          </a:solidFill>
        </p:spPr>
        <p:txBody>
          <a:bodyPr>
            <a:noAutofit/>
          </a:bodyPr>
          <a:lstStyle/>
          <a:p>
            <a:pPr marL="36900" indent="0" fontAlgn="base">
              <a:buNone/>
            </a:pPr>
            <a:r>
              <a:rPr lang="en-US" sz="3200" dirty="0">
                <a:solidFill>
                  <a:schemeClr val="bg1">
                    <a:lumMod val="95000"/>
                    <a:lumOff val="5000"/>
                  </a:schemeClr>
                </a:solidFill>
                <a:effectLst/>
              </a:rPr>
              <a:t>Yes, it is an interesting “contradiction” to say that angels are sexless and then to say that the “sons of God” were fallen angels who procreated with human females. </a:t>
            </a:r>
            <a:endParaRPr lang="en-US" sz="3200" dirty="0">
              <a:solidFill>
                <a:schemeClr val="bg1">
                  <a:lumMod val="95000"/>
                  <a:lumOff val="5000"/>
                </a:schemeClr>
              </a:solidFill>
            </a:endParaRPr>
          </a:p>
        </p:txBody>
      </p:sp>
      <p:pic>
        <p:nvPicPr>
          <p:cNvPr id="8196" name="Picture 4">
            <a:extLst>
              <a:ext uri="{FF2B5EF4-FFF2-40B4-BE49-F238E27FC236}">
                <a16:creationId xmlns:a16="http://schemas.microsoft.com/office/drawing/2014/main" id="{F1A516E9-48D1-DC0B-810F-BEFA898A3155}"/>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824996" y="1804720"/>
            <a:ext cx="2706158" cy="40592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44017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20" name="Picture 4" descr="Generated image">
            <a:extLst>
              <a:ext uri="{FF2B5EF4-FFF2-40B4-BE49-F238E27FC236}">
                <a16:creationId xmlns:a16="http://schemas.microsoft.com/office/drawing/2014/main" id="{D30E8E0F-974B-E0D3-42A5-D7FE451E293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754" t="8092" r="22948" b="8092"/>
          <a:stretch>
            <a:fillRect/>
          </a:stretch>
        </p:blipFill>
        <p:spPr bwMode="auto">
          <a:xfrm>
            <a:off x="0" y="-56322"/>
            <a:ext cx="9144000" cy="697064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B6E2989-D74D-9E48-3C3A-4DEAD2099DC8}"/>
              </a:ext>
            </a:extLst>
          </p:cNvPr>
          <p:cNvSpPr txBox="1"/>
          <p:nvPr/>
        </p:nvSpPr>
        <p:spPr>
          <a:xfrm>
            <a:off x="1691311" y="4230756"/>
            <a:ext cx="4047711" cy="715581"/>
          </a:xfrm>
          <a:prstGeom prst="rect">
            <a:avLst/>
          </a:prstGeom>
          <a:noFill/>
        </p:spPr>
        <p:txBody>
          <a:bodyPr wrap="square" rtlCol="0">
            <a:spAutoFit/>
          </a:bodyPr>
          <a:lstStyle/>
          <a:p>
            <a:r>
              <a:rPr lang="en-US" sz="4050" dirty="0">
                <a:solidFill>
                  <a:srgbClr val="FBF1EB"/>
                </a:solidFill>
                <a:latin typeface="Impact" panose="020B0806030902050204" pitchFamily="34" charset="0"/>
              </a:rPr>
              <a:t>Living the Light</a:t>
            </a:r>
          </a:p>
        </p:txBody>
      </p:sp>
    </p:spTree>
    <p:extLst>
      <p:ext uri="{BB962C8B-B14F-4D97-AF65-F5344CB8AC3E}">
        <p14:creationId xmlns:p14="http://schemas.microsoft.com/office/powerpoint/2010/main" val="3991235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153D7D-9098-1080-50E5-CCCE1C8AC8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3F6FF5-BF31-FE7C-8598-165B38A405D7}"/>
              </a:ext>
            </a:extLst>
          </p:cNvPr>
          <p:cNvSpPr>
            <a:spLocks noGrp="1"/>
          </p:cNvSpPr>
          <p:nvPr>
            <p:ph type="title"/>
          </p:nvPr>
        </p:nvSpPr>
        <p:spPr>
          <a:xfrm>
            <a:off x="685346" y="139623"/>
            <a:ext cx="7765322" cy="1580050"/>
          </a:xfrm>
          <a:solidFill>
            <a:schemeClr val="accent1">
              <a:lumMod val="50000"/>
            </a:schemeClr>
          </a:solidFill>
        </p:spPr>
        <p:txBody>
          <a:bodyPr>
            <a:noAutofit/>
          </a:bodyPr>
          <a:lstStyle/>
          <a:p>
            <a:r>
              <a:rPr lang="en-US" sz="3200" dirty="0"/>
              <a:t>The website “Got Questions,” a “</a:t>
            </a:r>
            <a:r>
              <a:rPr lang="en-US" sz="3200" i="1" dirty="0"/>
              <a:t>Christian, Protestant, evangelical, theologically conservative, non-denominational</a:t>
            </a:r>
            <a:r>
              <a:rPr lang="en-US" sz="3200" dirty="0"/>
              <a:t>” group.  </a:t>
            </a:r>
          </a:p>
        </p:txBody>
      </p:sp>
      <p:sp>
        <p:nvSpPr>
          <p:cNvPr id="4" name="Content Placeholder 3">
            <a:extLst>
              <a:ext uri="{FF2B5EF4-FFF2-40B4-BE49-F238E27FC236}">
                <a16:creationId xmlns:a16="http://schemas.microsoft.com/office/drawing/2014/main" id="{8FA6B978-2518-7829-44BE-CF0D2E3BA55E}"/>
              </a:ext>
            </a:extLst>
          </p:cNvPr>
          <p:cNvSpPr>
            <a:spLocks noGrp="1"/>
          </p:cNvSpPr>
          <p:nvPr>
            <p:ph sz="half" idx="2"/>
          </p:nvPr>
        </p:nvSpPr>
        <p:spPr>
          <a:xfrm>
            <a:off x="3723969" y="1732451"/>
            <a:ext cx="4726700" cy="4203776"/>
          </a:xfrm>
          <a:solidFill>
            <a:schemeClr val="tx2">
              <a:lumMod val="40000"/>
              <a:lumOff val="60000"/>
            </a:schemeClr>
          </a:solidFill>
        </p:spPr>
        <p:txBody>
          <a:bodyPr>
            <a:noAutofit/>
          </a:bodyPr>
          <a:lstStyle/>
          <a:p>
            <a:pPr marL="36900" indent="0" fontAlgn="base">
              <a:buNone/>
            </a:pPr>
            <a:r>
              <a:rPr lang="en-US" sz="3000" dirty="0">
                <a:solidFill>
                  <a:schemeClr val="bg1">
                    <a:lumMod val="95000"/>
                    <a:lumOff val="5000"/>
                  </a:schemeClr>
                </a:solidFill>
                <a:effectLst/>
              </a:rPr>
              <a:t>However, while angels are spiritual beings (</a:t>
            </a:r>
            <a:r>
              <a:rPr lang="en-US" sz="3000" dirty="0">
                <a:solidFill>
                  <a:schemeClr val="bg1">
                    <a:lumMod val="95000"/>
                    <a:lumOff val="5000"/>
                  </a:schemeClr>
                </a:solidFill>
                <a:effectLst/>
                <a:hlinkClick r:id="rId2">
                  <a:extLst>
                    <a:ext uri="{A12FA001-AC4F-418D-AE19-62706E023703}">
                      <ahyp:hlinkClr xmlns:ahyp="http://schemas.microsoft.com/office/drawing/2018/hyperlinkcolor" val="tx"/>
                    </a:ext>
                  </a:extLst>
                </a:hlinkClick>
              </a:rPr>
              <a:t>Hebrews 1:14</a:t>
            </a:r>
            <a:r>
              <a:rPr lang="en-US" sz="3000" dirty="0">
                <a:solidFill>
                  <a:schemeClr val="bg1">
                    <a:lumMod val="95000"/>
                    <a:lumOff val="5000"/>
                  </a:schemeClr>
                </a:solidFill>
                <a:effectLst/>
              </a:rPr>
              <a:t>), they can appear in human, physical form (</a:t>
            </a:r>
            <a:r>
              <a:rPr lang="en-US" sz="3000" dirty="0">
                <a:solidFill>
                  <a:schemeClr val="bg1">
                    <a:lumMod val="95000"/>
                    <a:lumOff val="5000"/>
                  </a:schemeClr>
                </a:solidFill>
                <a:effectLst/>
                <a:hlinkClick r:id="rId3">
                  <a:extLst>
                    <a:ext uri="{A12FA001-AC4F-418D-AE19-62706E023703}">
                      <ahyp:hlinkClr xmlns:ahyp="http://schemas.microsoft.com/office/drawing/2018/hyperlinkcolor" val="tx"/>
                    </a:ext>
                  </a:extLst>
                </a:hlinkClick>
              </a:rPr>
              <a:t>Mark 16:5</a:t>
            </a:r>
            <a:r>
              <a:rPr lang="en-US" sz="3000" dirty="0">
                <a:solidFill>
                  <a:schemeClr val="bg1">
                    <a:lumMod val="95000"/>
                    <a:lumOff val="5000"/>
                  </a:schemeClr>
                </a:solidFill>
                <a:effectLst/>
              </a:rPr>
              <a:t>). The men of Sodom and Gomorrah wanted to have sex with the two angels who were with Lot (</a:t>
            </a:r>
            <a:r>
              <a:rPr lang="en-US" sz="3000" dirty="0">
                <a:solidFill>
                  <a:schemeClr val="bg1">
                    <a:lumMod val="95000"/>
                    <a:lumOff val="5000"/>
                  </a:schemeClr>
                </a:solidFill>
                <a:effectLst/>
                <a:hlinkClick r:id="rId4">
                  <a:extLst>
                    <a:ext uri="{A12FA001-AC4F-418D-AE19-62706E023703}">
                      <ahyp:hlinkClr xmlns:ahyp="http://schemas.microsoft.com/office/drawing/2018/hyperlinkcolor" val="tx"/>
                    </a:ext>
                  </a:extLst>
                </a:hlinkClick>
              </a:rPr>
              <a:t>Genesis 19</a:t>
            </a:r>
            <a:r>
              <a:rPr lang="en-US" sz="3000" dirty="0">
                <a:solidFill>
                  <a:schemeClr val="bg1">
                    <a:lumMod val="95000"/>
                    <a:lumOff val="5000"/>
                  </a:schemeClr>
                </a:solidFill>
                <a:effectLst/>
              </a:rPr>
              <a:t>:1-5)…</a:t>
            </a:r>
            <a:endParaRPr lang="en-US" sz="3000" dirty="0">
              <a:solidFill>
                <a:schemeClr val="bg1">
                  <a:lumMod val="95000"/>
                  <a:lumOff val="5000"/>
                </a:schemeClr>
              </a:solidFill>
            </a:endParaRPr>
          </a:p>
        </p:txBody>
      </p:sp>
      <p:pic>
        <p:nvPicPr>
          <p:cNvPr id="8196" name="Picture 4">
            <a:extLst>
              <a:ext uri="{FF2B5EF4-FFF2-40B4-BE49-F238E27FC236}">
                <a16:creationId xmlns:a16="http://schemas.microsoft.com/office/drawing/2014/main" id="{52E7D721-89F2-F747-7409-495673D7A1B0}"/>
              </a:ext>
            </a:extLst>
          </p:cNvPr>
          <p:cNvPicPr>
            <a:picLocks noGrp="1" noChangeAspect="1" noChangeArrowheads="1"/>
          </p:cNvPicPr>
          <p:nvPr>
            <p:ph sz="half" idx="1"/>
          </p:nvPr>
        </p:nvPicPr>
        <p:blipFill>
          <a:blip r:embed="rId5">
            <a:extLst>
              <a:ext uri="{28A0092B-C50C-407E-A947-70E740481C1C}">
                <a14:useLocalDpi xmlns:a14="http://schemas.microsoft.com/office/drawing/2010/main" val="0"/>
              </a:ext>
            </a:extLst>
          </a:blip>
          <a:srcRect/>
          <a:stretch>
            <a:fillRect/>
          </a:stretch>
        </p:blipFill>
        <p:spPr bwMode="auto">
          <a:xfrm>
            <a:off x="824996" y="1804720"/>
            <a:ext cx="2706158" cy="40592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10768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A5303A-33FD-8BEC-FF60-A1E4783D56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A47226-6BD8-73F1-2B09-39AB0CE67E38}"/>
              </a:ext>
            </a:extLst>
          </p:cNvPr>
          <p:cNvSpPr>
            <a:spLocks noGrp="1"/>
          </p:cNvSpPr>
          <p:nvPr>
            <p:ph type="title"/>
          </p:nvPr>
        </p:nvSpPr>
        <p:spPr>
          <a:xfrm>
            <a:off x="685346" y="139623"/>
            <a:ext cx="7765322" cy="1580050"/>
          </a:xfrm>
          <a:solidFill>
            <a:srgbClr val="2D3A20"/>
          </a:solidFill>
        </p:spPr>
        <p:txBody>
          <a:bodyPr>
            <a:noAutofit/>
          </a:bodyPr>
          <a:lstStyle/>
          <a:p>
            <a:r>
              <a:rPr lang="en-US" sz="4400" dirty="0"/>
              <a:t>Identifying the “Sons of God”</a:t>
            </a:r>
            <a:br>
              <a:rPr lang="en-US" sz="4400" dirty="0"/>
            </a:br>
            <a:r>
              <a:rPr lang="en-US" sz="4400" dirty="0"/>
              <a:t>CONTEXT</a:t>
            </a:r>
          </a:p>
        </p:txBody>
      </p:sp>
      <p:sp>
        <p:nvSpPr>
          <p:cNvPr id="3" name="Content Placeholder 2">
            <a:extLst>
              <a:ext uri="{FF2B5EF4-FFF2-40B4-BE49-F238E27FC236}">
                <a16:creationId xmlns:a16="http://schemas.microsoft.com/office/drawing/2014/main" id="{DECE5328-A556-8A28-6D2D-B2B787225070}"/>
              </a:ext>
            </a:extLst>
          </p:cNvPr>
          <p:cNvSpPr>
            <a:spLocks noGrp="1"/>
          </p:cNvSpPr>
          <p:nvPr>
            <p:ph sz="half" idx="1"/>
          </p:nvPr>
        </p:nvSpPr>
        <p:spPr>
          <a:xfrm>
            <a:off x="685347" y="1732448"/>
            <a:ext cx="3795373" cy="4314389"/>
          </a:xfrm>
        </p:spPr>
        <p:txBody>
          <a:bodyPr>
            <a:normAutofit/>
          </a:bodyPr>
          <a:lstStyle/>
          <a:p>
            <a:endParaRPr lang="en-US" dirty="0"/>
          </a:p>
        </p:txBody>
      </p:sp>
      <p:sp>
        <p:nvSpPr>
          <p:cNvPr id="4" name="Content Placeholder 3">
            <a:extLst>
              <a:ext uri="{FF2B5EF4-FFF2-40B4-BE49-F238E27FC236}">
                <a16:creationId xmlns:a16="http://schemas.microsoft.com/office/drawing/2014/main" id="{02923B8B-43A0-390D-33C7-D033B200AC2E}"/>
              </a:ext>
            </a:extLst>
          </p:cNvPr>
          <p:cNvSpPr>
            <a:spLocks noGrp="1"/>
          </p:cNvSpPr>
          <p:nvPr>
            <p:ph sz="half" idx="2"/>
          </p:nvPr>
        </p:nvSpPr>
        <p:spPr>
          <a:xfrm>
            <a:off x="4655294" y="1732450"/>
            <a:ext cx="3795373" cy="4314389"/>
          </a:xfrm>
          <a:solidFill>
            <a:schemeClr val="tx2">
              <a:lumMod val="40000"/>
              <a:lumOff val="60000"/>
            </a:schemeClr>
          </a:solidFill>
        </p:spPr>
        <p:txBody>
          <a:bodyPr>
            <a:noAutofit/>
          </a:bodyPr>
          <a:lstStyle/>
          <a:p>
            <a:pPr marL="36900" indent="0" fontAlgn="base">
              <a:buNone/>
            </a:pPr>
            <a:r>
              <a:rPr lang="en-US" sz="2500" dirty="0">
                <a:solidFill>
                  <a:schemeClr val="bg1">
                    <a:lumMod val="95000"/>
                    <a:lumOff val="5000"/>
                  </a:schemeClr>
                </a:solidFill>
                <a:effectLst/>
              </a:rPr>
              <a:t>The context (Gen. 4-6) emphasizes a contrast between two human lineages:</a:t>
            </a:r>
          </a:p>
          <a:p>
            <a:pPr marL="36900" indent="0" fontAlgn="base">
              <a:buNone/>
            </a:pPr>
            <a:r>
              <a:rPr lang="en-US" sz="2500" dirty="0">
                <a:solidFill>
                  <a:schemeClr val="bg1">
                    <a:lumMod val="95000"/>
                    <a:lumOff val="5000"/>
                  </a:schemeClr>
                </a:solidFill>
                <a:effectLst/>
              </a:rPr>
              <a:t>Cain’s line culminates in increasing violence and rebellion (Gen. 4:17-24).</a:t>
            </a:r>
          </a:p>
          <a:p>
            <a:pPr marL="36900" indent="0" fontAlgn="base">
              <a:buNone/>
            </a:pPr>
            <a:r>
              <a:rPr lang="en-US" sz="2500" dirty="0">
                <a:solidFill>
                  <a:schemeClr val="bg1">
                    <a:lumMod val="95000"/>
                    <a:lumOff val="5000"/>
                  </a:schemeClr>
                </a:solidFill>
                <a:effectLst/>
              </a:rPr>
              <a:t>Seth’s line is described as godly, calling on the name of the Lord.  (Gen 4:26).</a:t>
            </a:r>
            <a:br>
              <a:rPr lang="en-US" sz="2600" dirty="0">
                <a:solidFill>
                  <a:schemeClr val="bg1">
                    <a:lumMod val="95000"/>
                    <a:lumOff val="5000"/>
                  </a:schemeClr>
                </a:solidFill>
              </a:rPr>
            </a:br>
            <a:endParaRPr lang="en-US" sz="2600" dirty="0">
              <a:solidFill>
                <a:schemeClr val="bg1">
                  <a:lumMod val="95000"/>
                  <a:lumOff val="5000"/>
                </a:schemeClr>
              </a:solidFill>
            </a:endParaRPr>
          </a:p>
        </p:txBody>
      </p:sp>
    </p:spTree>
    <p:extLst>
      <p:ext uri="{BB962C8B-B14F-4D97-AF65-F5344CB8AC3E}">
        <p14:creationId xmlns:p14="http://schemas.microsoft.com/office/powerpoint/2010/main" val="9161484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FF4563-16B5-8CA7-E21D-8B6F27E31F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2E0FC0D-74B1-A4D2-E30E-4B492B3C666B}"/>
              </a:ext>
            </a:extLst>
          </p:cNvPr>
          <p:cNvSpPr>
            <a:spLocks noGrp="1"/>
          </p:cNvSpPr>
          <p:nvPr>
            <p:ph type="title"/>
          </p:nvPr>
        </p:nvSpPr>
        <p:spPr>
          <a:xfrm>
            <a:off x="685346" y="139623"/>
            <a:ext cx="7765322" cy="1580050"/>
          </a:xfrm>
          <a:solidFill>
            <a:srgbClr val="2D3A20"/>
          </a:solidFill>
        </p:spPr>
        <p:txBody>
          <a:bodyPr>
            <a:noAutofit/>
          </a:bodyPr>
          <a:lstStyle/>
          <a:p>
            <a:r>
              <a:rPr lang="en-US" sz="4400" dirty="0"/>
              <a:t>Identifying the “Sons of God”</a:t>
            </a:r>
            <a:br>
              <a:rPr lang="en-US" sz="4400" dirty="0"/>
            </a:br>
            <a:r>
              <a:rPr lang="en-US" sz="4400" dirty="0"/>
              <a:t>VERSE UPON VERSE</a:t>
            </a:r>
          </a:p>
        </p:txBody>
      </p:sp>
      <p:sp>
        <p:nvSpPr>
          <p:cNvPr id="4" name="Content Placeholder 3">
            <a:extLst>
              <a:ext uri="{FF2B5EF4-FFF2-40B4-BE49-F238E27FC236}">
                <a16:creationId xmlns:a16="http://schemas.microsoft.com/office/drawing/2014/main" id="{1F5A6501-4264-DA02-9F3D-2A2517BF746A}"/>
              </a:ext>
            </a:extLst>
          </p:cNvPr>
          <p:cNvSpPr>
            <a:spLocks noGrp="1"/>
          </p:cNvSpPr>
          <p:nvPr>
            <p:ph sz="half" idx="2"/>
          </p:nvPr>
        </p:nvSpPr>
        <p:spPr>
          <a:xfrm>
            <a:off x="4655294" y="1732450"/>
            <a:ext cx="3795373" cy="4314389"/>
          </a:xfrm>
          <a:solidFill>
            <a:schemeClr val="tx2">
              <a:lumMod val="40000"/>
              <a:lumOff val="60000"/>
            </a:schemeClr>
          </a:solidFill>
        </p:spPr>
        <p:txBody>
          <a:bodyPr>
            <a:noAutofit/>
          </a:bodyPr>
          <a:lstStyle/>
          <a:p>
            <a:pPr marL="36900" indent="0" fontAlgn="base">
              <a:buNone/>
            </a:pPr>
            <a:r>
              <a:rPr lang="en-US" sz="2800" dirty="0">
                <a:solidFill>
                  <a:schemeClr val="bg1">
                    <a:lumMod val="95000"/>
                    <a:lumOff val="5000"/>
                  </a:schemeClr>
                </a:solidFill>
                <a:effectLst/>
              </a:rPr>
              <a:t>“Sons of God” does NOT always mean angels!  Yes, in Job 1:6 and 2:1 the phrase does refer to heavenly beings in the poetic heavenly courtroom scene.  But that does not make it a rule for every use we might find.  </a:t>
            </a:r>
            <a:br>
              <a:rPr lang="en-US" sz="2600" dirty="0">
                <a:solidFill>
                  <a:schemeClr val="bg1">
                    <a:lumMod val="95000"/>
                    <a:lumOff val="5000"/>
                  </a:schemeClr>
                </a:solidFill>
              </a:rPr>
            </a:br>
            <a:endParaRPr lang="en-US" sz="2600" dirty="0">
              <a:solidFill>
                <a:schemeClr val="bg1">
                  <a:lumMod val="95000"/>
                  <a:lumOff val="5000"/>
                </a:schemeClr>
              </a:solidFill>
            </a:endParaRPr>
          </a:p>
        </p:txBody>
      </p:sp>
      <p:pic>
        <p:nvPicPr>
          <p:cNvPr id="12290" name="Picture 2" descr="God Sends Angels to Ordinary People - The Light of Christ Journey">
            <a:extLst>
              <a:ext uri="{FF2B5EF4-FFF2-40B4-BE49-F238E27FC236}">
                <a16:creationId xmlns:a16="http://schemas.microsoft.com/office/drawing/2014/main" id="{B113AD42-4A54-C0C0-91E2-7284ED664D98}"/>
              </a:ext>
            </a:extLst>
          </p:cNvPr>
          <p:cNvPicPr>
            <a:picLocks noGrp="1" noChangeAspect="1" noChangeArrowheads="1"/>
          </p:cNvPicPr>
          <p:nvPr>
            <p:ph sz="half" idx="1"/>
          </p:nvPr>
        </p:nvPicPr>
        <p:blipFill rotWithShape="1">
          <a:blip r:embed="rId3">
            <a:extLst>
              <a:ext uri="{28A0092B-C50C-407E-A947-70E740481C1C}">
                <a14:useLocalDpi xmlns:a14="http://schemas.microsoft.com/office/drawing/2010/main" val="0"/>
              </a:ext>
            </a:extLst>
          </a:blip>
          <a:srcRect l="7669"/>
          <a:stretch>
            <a:fillRect/>
          </a:stretch>
        </p:blipFill>
        <p:spPr bwMode="auto">
          <a:xfrm>
            <a:off x="685346" y="1801874"/>
            <a:ext cx="3854442" cy="41746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77057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52E6BB-ACB7-87A5-5BBB-26AAA83EE6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7842C9-84CB-6A22-C04A-37EDDF59AF88}"/>
              </a:ext>
            </a:extLst>
          </p:cNvPr>
          <p:cNvSpPr>
            <a:spLocks noGrp="1"/>
          </p:cNvSpPr>
          <p:nvPr>
            <p:ph type="title"/>
          </p:nvPr>
        </p:nvSpPr>
        <p:spPr>
          <a:xfrm>
            <a:off x="685346" y="139623"/>
            <a:ext cx="7765322" cy="1580050"/>
          </a:xfrm>
          <a:solidFill>
            <a:srgbClr val="2D3A20"/>
          </a:solidFill>
        </p:spPr>
        <p:txBody>
          <a:bodyPr>
            <a:noAutofit/>
          </a:bodyPr>
          <a:lstStyle/>
          <a:p>
            <a:r>
              <a:rPr lang="en-US" sz="4400" dirty="0"/>
              <a:t>Identifying the “Sons of God”</a:t>
            </a:r>
            <a:br>
              <a:rPr lang="en-US" sz="4400" dirty="0"/>
            </a:br>
            <a:r>
              <a:rPr lang="en-US" sz="4400" dirty="0"/>
              <a:t>VERSE UPON VERSE</a:t>
            </a:r>
          </a:p>
        </p:txBody>
      </p:sp>
      <p:sp>
        <p:nvSpPr>
          <p:cNvPr id="4" name="Content Placeholder 3">
            <a:extLst>
              <a:ext uri="{FF2B5EF4-FFF2-40B4-BE49-F238E27FC236}">
                <a16:creationId xmlns:a16="http://schemas.microsoft.com/office/drawing/2014/main" id="{718527FA-714B-F21F-501D-B31D5C1E21D8}"/>
              </a:ext>
            </a:extLst>
          </p:cNvPr>
          <p:cNvSpPr>
            <a:spLocks noGrp="1"/>
          </p:cNvSpPr>
          <p:nvPr>
            <p:ph sz="half" idx="2"/>
          </p:nvPr>
        </p:nvSpPr>
        <p:spPr>
          <a:xfrm>
            <a:off x="4572000" y="1732450"/>
            <a:ext cx="3878667" cy="4314389"/>
          </a:xfrm>
          <a:solidFill>
            <a:schemeClr val="tx2">
              <a:lumMod val="40000"/>
              <a:lumOff val="60000"/>
            </a:schemeClr>
          </a:solidFill>
        </p:spPr>
        <p:txBody>
          <a:bodyPr>
            <a:noAutofit/>
          </a:bodyPr>
          <a:lstStyle/>
          <a:p>
            <a:r>
              <a:rPr lang="en-US" sz="2600" dirty="0">
                <a:solidFill>
                  <a:schemeClr val="bg1">
                    <a:lumMod val="95000"/>
                    <a:lumOff val="5000"/>
                  </a:schemeClr>
                </a:solidFill>
              </a:rPr>
              <a:t>Deuteronomy 14:1 – “Ye are the children of the Lord your God.”</a:t>
            </a:r>
          </a:p>
          <a:p>
            <a:r>
              <a:rPr lang="en-US" sz="2600" dirty="0">
                <a:solidFill>
                  <a:schemeClr val="bg1">
                    <a:lumMod val="95000"/>
                    <a:lumOff val="5000"/>
                  </a:schemeClr>
                </a:solidFill>
              </a:rPr>
              <a:t>Hosea 1:10 – “...it shall be said unto them, Ye are the sons of the living God.”</a:t>
            </a:r>
          </a:p>
          <a:p>
            <a:r>
              <a:rPr lang="en-US" sz="2600" dirty="0">
                <a:solidFill>
                  <a:schemeClr val="bg1">
                    <a:lumMod val="95000"/>
                    <a:lumOff val="5000"/>
                  </a:schemeClr>
                </a:solidFill>
              </a:rPr>
              <a:t>Luke 3:38 – Adam is called “the son of God.”</a:t>
            </a:r>
          </a:p>
          <a:p>
            <a:pPr marL="36900" indent="0" fontAlgn="base">
              <a:buNone/>
            </a:pPr>
            <a:br>
              <a:rPr lang="en-US" sz="2600" dirty="0">
                <a:solidFill>
                  <a:schemeClr val="bg1">
                    <a:lumMod val="95000"/>
                    <a:lumOff val="5000"/>
                  </a:schemeClr>
                </a:solidFill>
              </a:rPr>
            </a:br>
            <a:endParaRPr lang="en-US" sz="2600" dirty="0">
              <a:solidFill>
                <a:schemeClr val="bg1">
                  <a:lumMod val="95000"/>
                  <a:lumOff val="5000"/>
                </a:schemeClr>
              </a:solidFill>
            </a:endParaRPr>
          </a:p>
        </p:txBody>
      </p:sp>
      <p:pic>
        <p:nvPicPr>
          <p:cNvPr id="13316" name="Picture 4" descr="The Breath of God | Split Seas">
            <a:extLst>
              <a:ext uri="{FF2B5EF4-FFF2-40B4-BE49-F238E27FC236}">
                <a16:creationId xmlns:a16="http://schemas.microsoft.com/office/drawing/2014/main" id="{F90C63DC-D7F1-2FD0-4AA2-66B29EB612D5}"/>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943425" y="1709557"/>
            <a:ext cx="3266670" cy="43601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25023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89D950-869A-07CC-746F-BFB271A342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7AD5C8-774C-0787-49B1-E3C690D3EAE5}"/>
              </a:ext>
            </a:extLst>
          </p:cNvPr>
          <p:cNvSpPr>
            <a:spLocks noGrp="1"/>
          </p:cNvSpPr>
          <p:nvPr>
            <p:ph type="title"/>
          </p:nvPr>
        </p:nvSpPr>
        <p:spPr>
          <a:xfrm>
            <a:off x="685346" y="139623"/>
            <a:ext cx="7765322" cy="1580050"/>
          </a:xfrm>
          <a:solidFill>
            <a:srgbClr val="2D3A20"/>
          </a:solidFill>
        </p:spPr>
        <p:txBody>
          <a:bodyPr>
            <a:noAutofit/>
          </a:bodyPr>
          <a:lstStyle/>
          <a:p>
            <a:r>
              <a:rPr lang="en-US" sz="4400" dirty="0"/>
              <a:t>Identifying the “Sons of God”</a:t>
            </a:r>
            <a:br>
              <a:rPr lang="en-US" sz="4400" dirty="0"/>
            </a:br>
            <a:r>
              <a:rPr lang="en-US" sz="4400" dirty="0"/>
              <a:t>VERSE UPON VERSE</a:t>
            </a:r>
          </a:p>
        </p:txBody>
      </p:sp>
      <p:sp>
        <p:nvSpPr>
          <p:cNvPr id="4" name="Content Placeholder 3">
            <a:extLst>
              <a:ext uri="{FF2B5EF4-FFF2-40B4-BE49-F238E27FC236}">
                <a16:creationId xmlns:a16="http://schemas.microsoft.com/office/drawing/2014/main" id="{18C8E398-18FE-C295-2068-1EC9AE7C2EDB}"/>
              </a:ext>
            </a:extLst>
          </p:cNvPr>
          <p:cNvSpPr>
            <a:spLocks noGrp="1"/>
          </p:cNvSpPr>
          <p:nvPr>
            <p:ph sz="half" idx="2"/>
          </p:nvPr>
        </p:nvSpPr>
        <p:spPr>
          <a:xfrm>
            <a:off x="4572000" y="1732450"/>
            <a:ext cx="3878667" cy="4314389"/>
          </a:xfrm>
          <a:solidFill>
            <a:schemeClr val="tx2">
              <a:lumMod val="40000"/>
              <a:lumOff val="60000"/>
            </a:schemeClr>
          </a:solidFill>
        </p:spPr>
        <p:txBody>
          <a:bodyPr>
            <a:noAutofit/>
          </a:bodyPr>
          <a:lstStyle/>
          <a:p>
            <a:pPr marL="36900" indent="0">
              <a:buNone/>
            </a:pPr>
            <a:r>
              <a:rPr lang="en-US" sz="2800" dirty="0">
                <a:solidFill>
                  <a:schemeClr val="bg1">
                    <a:lumMod val="95000"/>
                    <a:lumOff val="5000"/>
                  </a:schemeClr>
                </a:solidFill>
              </a:rPr>
              <a:t>Scripture uses "sons of" to reflect character and allegiance—not merely origin (John 8:39–44). Jesus taught that true sons do the works of their father—thus, rebellious demons could not rightly be called “sons of God.”</a:t>
            </a:r>
            <a:endParaRPr lang="en-US" sz="2600" dirty="0">
              <a:solidFill>
                <a:schemeClr val="bg1">
                  <a:lumMod val="95000"/>
                  <a:lumOff val="5000"/>
                </a:schemeClr>
              </a:solidFill>
            </a:endParaRPr>
          </a:p>
        </p:txBody>
      </p:sp>
      <p:pic>
        <p:nvPicPr>
          <p:cNvPr id="14338" name="Picture 2" descr="God's grace towards the sins of the patriarchs - Grace and Judgment">
            <a:extLst>
              <a:ext uri="{FF2B5EF4-FFF2-40B4-BE49-F238E27FC236}">
                <a16:creationId xmlns:a16="http://schemas.microsoft.com/office/drawing/2014/main" id="{0EB5ADC9-FFAD-73A2-7ADF-F09CB1BF6FD9}"/>
              </a:ext>
            </a:extLst>
          </p:cNvPr>
          <p:cNvPicPr>
            <a:picLocks noGrp="1" noChangeAspect="1" noChangeArrowheads="1"/>
          </p:cNvPicPr>
          <p:nvPr>
            <p:ph sz="half" idx="1"/>
          </p:nvPr>
        </p:nvPicPr>
        <p:blipFill rotWithShape="1">
          <a:blip r:embed="rId3">
            <a:extLst>
              <a:ext uri="{28A0092B-C50C-407E-A947-70E740481C1C}">
                <a14:useLocalDpi xmlns:a14="http://schemas.microsoft.com/office/drawing/2010/main" val="0"/>
              </a:ext>
            </a:extLst>
          </a:blip>
          <a:srcRect l="14476" t="-68" r="2923" b="68"/>
          <a:stretch>
            <a:fillRect/>
          </a:stretch>
        </p:blipFill>
        <p:spPr bwMode="auto">
          <a:xfrm>
            <a:off x="685346" y="1729524"/>
            <a:ext cx="3753792" cy="43173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68466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10D233-A8DA-A2F2-F8DD-E2CEC7EF8CC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AE33CB-EAF2-32E4-5DCC-BF35489C774E}"/>
              </a:ext>
            </a:extLst>
          </p:cNvPr>
          <p:cNvSpPr>
            <a:spLocks noGrp="1"/>
          </p:cNvSpPr>
          <p:nvPr>
            <p:ph type="title"/>
          </p:nvPr>
        </p:nvSpPr>
        <p:spPr>
          <a:xfrm>
            <a:off x="685346" y="139623"/>
            <a:ext cx="7765322" cy="1580050"/>
          </a:xfrm>
          <a:solidFill>
            <a:srgbClr val="2D3A20"/>
          </a:solidFill>
        </p:spPr>
        <p:txBody>
          <a:bodyPr>
            <a:noAutofit/>
          </a:bodyPr>
          <a:lstStyle/>
          <a:p>
            <a:r>
              <a:rPr lang="en-US" sz="4400" dirty="0"/>
              <a:t>Identifying the “Sons of God”</a:t>
            </a:r>
            <a:br>
              <a:rPr lang="en-US" sz="4400" dirty="0"/>
            </a:br>
            <a:r>
              <a:rPr lang="en-US" sz="4400" dirty="0"/>
              <a:t>VERSE UPON VERSE</a:t>
            </a:r>
          </a:p>
        </p:txBody>
      </p:sp>
      <p:sp>
        <p:nvSpPr>
          <p:cNvPr id="4" name="Content Placeholder 3">
            <a:extLst>
              <a:ext uri="{FF2B5EF4-FFF2-40B4-BE49-F238E27FC236}">
                <a16:creationId xmlns:a16="http://schemas.microsoft.com/office/drawing/2014/main" id="{5D09BDDC-27E7-DEBF-610C-6732C9B39435}"/>
              </a:ext>
            </a:extLst>
          </p:cNvPr>
          <p:cNvSpPr>
            <a:spLocks noGrp="1"/>
          </p:cNvSpPr>
          <p:nvPr>
            <p:ph sz="half" idx="2"/>
          </p:nvPr>
        </p:nvSpPr>
        <p:spPr>
          <a:xfrm>
            <a:off x="4572000" y="1732450"/>
            <a:ext cx="3878667" cy="4314389"/>
          </a:xfrm>
          <a:solidFill>
            <a:schemeClr val="tx2">
              <a:lumMod val="40000"/>
              <a:lumOff val="60000"/>
            </a:schemeClr>
          </a:solidFill>
        </p:spPr>
        <p:txBody>
          <a:bodyPr>
            <a:noAutofit/>
          </a:bodyPr>
          <a:lstStyle/>
          <a:p>
            <a:pPr marL="36900" indent="0">
              <a:buNone/>
            </a:pPr>
            <a:r>
              <a:rPr lang="en-US" sz="2800" dirty="0">
                <a:solidFill>
                  <a:schemeClr val="bg1">
                    <a:lumMod val="95000"/>
                    <a:lumOff val="5000"/>
                  </a:schemeClr>
                </a:solidFill>
              </a:rPr>
              <a:t>“Sons of God” then fits the pattern of a faithful human lineage, not wicked fallen angels. Noah being “perfect in his generations” (Gen. 6:9) reinforces the theme of preserving a godly human line.  </a:t>
            </a:r>
            <a:br>
              <a:rPr lang="en-US" sz="2600" dirty="0">
                <a:solidFill>
                  <a:schemeClr val="bg1">
                    <a:lumMod val="95000"/>
                    <a:lumOff val="5000"/>
                  </a:schemeClr>
                </a:solidFill>
              </a:rPr>
            </a:br>
            <a:endParaRPr lang="en-US" sz="2600" dirty="0">
              <a:solidFill>
                <a:schemeClr val="bg1">
                  <a:lumMod val="95000"/>
                  <a:lumOff val="5000"/>
                </a:schemeClr>
              </a:solidFill>
            </a:endParaRPr>
          </a:p>
        </p:txBody>
      </p:sp>
      <p:pic>
        <p:nvPicPr>
          <p:cNvPr id="15362" name="Picture 2" descr="Noah - Wikiquote">
            <a:extLst>
              <a:ext uri="{FF2B5EF4-FFF2-40B4-BE49-F238E27FC236}">
                <a16:creationId xmlns:a16="http://schemas.microsoft.com/office/drawing/2014/main" id="{F87AF776-1D3A-2255-57DA-EAEABE642100}"/>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948730" y="1736233"/>
            <a:ext cx="3216870" cy="43106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8804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EB160C-8DF2-F299-4961-3985ED9218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B7415E-011F-1067-349E-4CB1987850FF}"/>
              </a:ext>
            </a:extLst>
          </p:cNvPr>
          <p:cNvSpPr>
            <a:spLocks noGrp="1"/>
          </p:cNvSpPr>
          <p:nvPr>
            <p:ph type="title"/>
          </p:nvPr>
        </p:nvSpPr>
        <p:spPr>
          <a:xfrm>
            <a:off x="685346" y="139623"/>
            <a:ext cx="7765322" cy="1580050"/>
          </a:xfrm>
          <a:solidFill>
            <a:srgbClr val="2D3A20"/>
          </a:solidFill>
        </p:spPr>
        <p:txBody>
          <a:bodyPr>
            <a:noAutofit/>
          </a:bodyPr>
          <a:lstStyle/>
          <a:p>
            <a:r>
              <a:rPr lang="en-US" sz="4400" dirty="0"/>
              <a:t>Identifying the “Sons of God”</a:t>
            </a:r>
            <a:br>
              <a:rPr lang="en-US" sz="4400" dirty="0"/>
            </a:br>
            <a:r>
              <a:rPr lang="en-US" sz="4400" dirty="0"/>
              <a:t>…AND the NEPHILIM</a:t>
            </a:r>
          </a:p>
        </p:txBody>
      </p:sp>
      <p:sp>
        <p:nvSpPr>
          <p:cNvPr id="4" name="Content Placeholder 3">
            <a:extLst>
              <a:ext uri="{FF2B5EF4-FFF2-40B4-BE49-F238E27FC236}">
                <a16:creationId xmlns:a16="http://schemas.microsoft.com/office/drawing/2014/main" id="{AE6C638F-3167-1C3C-3F87-2A293DEF138A}"/>
              </a:ext>
            </a:extLst>
          </p:cNvPr>
          <p:cNvSpPr>
            <a:spLocks noGrp="1"/>
          </p:cNvSpPr>
          <p:nvPr>
            <p:ph sz="half" idx="2"/>
          </p:nvPr>
        </p:nvSpPr>
        <p:spPr>
          <a:xfrm>
            <a:off x="4572000" y="1732450"/>
            <a:ext cx="3878667" cy="4314389"/>
          </a:xfrm>
          <a:solidFill>
            <a:schemeClr val="tx2">
              <a:lumMod val="40000"/>
              <a:lumOff val="60000"/>
            </a:schemeClr>
          </a:solidFill>
        </p:spPr>
        <p:txBody>
          <a:bodyPr>
            <a:noAutofit/>
          </a:bodyPr>
          <a:lstStyle/>
          <a:p>
            <a:pPr marL="36900" indent="0">
              <a:buNone/>
            </a:pPr>
            <a:r>
              <a:rPr lang="en-US" sz="2800" dirty="0">
                <a:solidFill>
                  <a:schemeClr val="bg1">
                    <a:lumMod val="95000"/>
                    <a:lumOff val="5000"/>
                  </a:schemeClr>
                </a:solidFill>
              </a:rPr>
              <a:t>The word “giants” (Nephilim) doesn’t require angelic parents.  The word “Nephilim” is from a root meaning “to fall,” which also refers to violent (read scary) warriors.  But fearsomeness doesn’t require angelic heritage.  </a:t>
            </a:r>
            <a:br>
              <a:rPr lang="en-US" sz="2600" dirty="0">
                <a:solidFill>
                  <a:schemeClr val="bg1">
                    <a:lumMod val="95000"/>
                    <a:lumOff val="5000"/>
                  </a:schemeClr>
                </a:solidFill>
              </a:rPr>
            </a:br>
            <a:endParaRPr lang="en-US" sz="2600" dirty="0">
              <a:solidFill>
                <a:schemeClr val="bg1">
                  <a:lumMod val="95000"/>
                  <a:lumOff val="5000"/>
                </a:schemeClr>
              </a:solidFill>
            </a:endParaRPr>
          </a:p>
        </p:txBody>
      </p:sp>
      <p:pic>
        <p:nvPicPr>
          <p:cNvPr id="6" name="Content Placeholder 5">
            <a:extLst>
              <a:ext uri="{FF2B5EF4-FFF2-40B4-BE49-F238E27FC236}">
                <a16:creationId xmlns:a16="http://schemas.microsoft.com/office/drawing/2014/main" id="{ADEE4BA9-54F4-E789-2AE0-2DB25A9BCF22}"/>
              </a:ext>
            </a:extLst>
          </p:cNvPr>
          <p:cNvPicPr>
            <a:picLocks noGrp="1" noChangeAspect="1"/>
          </p:cNvPicPr>
          <p:nvPr>
            <p:ph sz="half" idx="1"/>
          </p:nvPr>
        </p:nvPicPr>
        <p:blipFill>
          <a:blip r:embed="rId3"/>
          <a:srcRect l="12012"/>
          <a:stretch>
            <a:fillRect/>
          </a:stretch>
        </p:blipFill>
        <p:spPr>
          <a:xfrm>
            <a:off x="685346" y="1732450"/>
            <a:ext cx="3796167" cy="4314389"/>
          </a:xfrm>
          <a:prstGeom prst="rect">
            <a:avLst/>
          </a:prstGeom>
        </p:spPr>
      </p:pic>
    </p:spTree>
    <p:extLst>
      <p:ext uri="{BB962C8B-B14F-4D97-AF65-F5344CB8AC3E}">
        <p14:creationId xmlns:p14="http://schemas.microsoft.com/office/powerpoint/2010/main" val="6115002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C51E43-01A1-3422-CEBF-AB466DB99A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F66966-0CC5-4FC9-123E-6A5ED1FAF420}"/>
              </a:ext>
            </a:extLst>
          </p:cNvPr>
          <p:cNvSpPr>
            <a:spLocks noGrp="1"/>
          </p:cNvSpPr>
          <p:nvPr>
            <p:ph type="title"/>
          </p:nvPr>
        </p:nvSpPr>
        <p:spPr>
          <a:xfrm>
            <a:off x="685346" y="139623"/>
            <a:ext cx="7765322" cy="1580050"/>
          </a:xfrm>
          <a:solidFill>
            <a:srgbClr val="2D3A20"/>
          </a:solidFill>
        </p:spPr>
        <p:txBody>
          <a:bodyPr>
            <a:noAutofit/>
          </a:bodyPr>
          <a:lstStyle/>
          <a:p>
            <a:r>
              <a:rPr lang="en-US" sz="4400" dirty="0"/>
              <a:t>Identifying the “Sons of God”</a:t>
            </a:r>
            <a:br>
              <a:rPr lang="en-US" sz="4400" dirty="0"/>
            </a:br>
            <a:r>
              <a:rPr lang="en-US" sz="4400" dirty="0"/>
              <a:t>…AND the NEPHILIM</a:t>
            </a:r>
          </a:p>
        </p:txBody>
      </p:sp>
      <p:sp>
        <p:nvSpPr>
          <p:cNvPr id="4" name="Content Placeholder 3">
            <a:extLst>
              <a:ext uri="{FF2B5EF4-FFF2-40B4-BE49-F238E27FC236}">
                <a16:creationId xmlns:a16="http://schemas.microsoft.com/office/drawing/2014/main" id="{A2DBE2B6-BEC6-3849-3BB5-CF64FF99CC4C}"/>
              </a:ext>
            </a:extLst>
          </p:cNvPr>
          <p:cNvSpPr>
            <a:spLocks noGrp="1"/>
          </p:cNvSpPr>
          <p:nvPr>
            <p:ph sz="half" idx="2"/>
          </p:nvPr>
        </p:nvSpPr>
        <p:spPr>
          <a:xfrm>
            <a:off x="4572000" y="1732450"/>
            <a:ext cx="3878667" cy="4408445"/>
          </a:xfrm>
          <a:solidFill>
            <a:schemeClr val="tx2">
              <a:lumMod val="40000"/>
              <a:lumOff val="60000"/>
            </a:schemeClr>
          </a:solidFill>
        </p:spPr>
        <p:txBody>
          <a:bodyPr>
            <a:noAutofit/>
          </a:bodyPr>
          <a:lstStyle/>
          <a:p>
            <a:pPr marL="36900" indent="0">
              <a:buNone/>
            </a:pPr>
            <a:r>
              <a:rPr lang="en-US" sz="3100" dirty="0">
                <a:solidFill>
                  <a:schemeClr val="bg1">
                    <a:lumMod val="95000"/>
                    <a:lumOff val="5000"/>
                  </a:schemeClr>
                </a:solidFill>
              </a:rPr>
              <a:t>Numbers 13:33 calls some tall men "Nephilim"—but that doesn’t mean they had angelic ancestry. It’s a description of fearsome warriors being given by frightened spies. </a:t>
            </a:r>
          </a:p>
        </p:txBody>
      </p:sp>
      <p:pic>
        <p:nvPicPr>
          <p:cNvPr id="17410" name="Picture 2" descr="Nephilim – TrulyGod">
            <a:extLst>
              <a:ext uri="{FF2B5EF4-FFF2-40B4-BE49-F238E27FC236}">
                <a16:creationId xmlns:a16="http://schemas.microsoft.com/office/drawing/2014/main" id="{45CEFB22-F059-522D-6129-DE022C928449}"/>
              </a:ext>
            </a:extLst>
          </p:cNvPr>
          <p:cNvPicPr>
            <a:picLocks noGrp="1" noChangeAspect="1" noChangeArrowheads="1"/>
          </p:cNvPicPr>
          <p:nvPr>
            <p:ph sz="half" idx="1"/>
          </p:nvPr>
        </p:nvPicPr>
        <p:blipFill rotWithShape="1">
          <a:blip r:embed="rId3">
            <a:extLst>
              <a:ext uri="{28A0092B-C50C-407E-A947-70E740481C1C}">
                <a14:useLocalDpi xmlns:a14="http://schemas.microsoft.com/office/drawing/2010/main" val="0"/>
              </a:ext>
            </a:extLst>
          </a:blip>
          <a:srcRect l="17553" r="12647"/>
          <a:stretch>
            <a:fillRect/>
          </a:stretch>
        </p:blipFill>
        <p:spPr bwMode="auto">
          <a:xfrm>
            <a:off x="685346" y="1940735"/>
            <a:ext cx="3859335" cy="42001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32286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EC0FA7-7633-6087-E05D-CDC455B793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C8E193-152E-5618-1809-D9371DF1BC3A}"/>
              </a:ext>
            </a:extLst>
          </p:cNvPr>
          <p:cNvSpPr>
            <a:spLocks noGrp="1"/>
          </p:cNvSpPr>
          <p:nvPr>
            <p:ph type="title"/>
          </p:nvPr>
        </p:nvSpPr>
        <p:spPr>
          <a:xfrm>
            <a:off x="685346" y="139623"/>
            <a:ext cx="7765322" cy="1580050"/>
          </a:xfrm>
          <a:solidFill>
            <a:srgbClr val="2D3A20"/>
          </a:solidFill>
        </p:spPr>
        <p:txBody>
          <a:bodyPr>
            <a:noAutofit/>
          </a:bodyPr>
          <a:lstStyle/>
          <a:p>
            <a:r>
              <a:rPr lang="en-US" sz="4400" dirty="0"/>
              <a:t>Identifying the “Sons of God”</a:t>
            </a:r>
            <a:br>
              <a:rPr lang="en-US" sz="4400" dirty="0"/>
            </a:br>
            <a:r>
              <a:rPr lang="en-US" sz="4400" dirty="0"/>
              <a:t>…AND the NEPHILIM</a:t>
            </a:r>
          </a:p>
        </p:txBody>
      </p:sp>
      <p:sp>
        <p:nvSpPr>
          <p:cNvPr id="4" name="Content Placeholder 3">
            <a:extLst>
              <a:ext uri="{FF2B5EF4-FFF2-40B4-BE49-F238E27FC236}">
                <a16:creationId xmlns:a16="http://schemas.microsoft.com/office/drawing/2014/main" id="{F67F5381-9476-FA72-4508-99E5CFFECFA9}"/>
              </a:ext>
            </a:extLst>
          </p:cNvPr>
          <p:cNvSpPr>
            <a:spLocks noGrp="1"/>
          </p:cNvSpPr>
          <p:nvPr>
            <p:ph sz="half" idx="2"/>
          </p:nvPr>
        </p:nvSpPr>
        <p:spPr>
          <a:xfrm>
            <a:off x="4572000" y="1732451"/>
            <a:ext cx="3878667" cy="4363550"/>
          </a:xfrm>
          <a:solidFill>
            <a:schemeClr val="tx2">
              <a:lumMod val="40000"/>
              <a:lumOff val="60000"/>
            </a:schemeClr>
          </a:solidFill>
        </p:spPr>
        <p:txBody>
          <a:bodyPr>
            <a:noAutofit/>
          </a:bodyPr>
          <a:lstStyle/>
          <a:p>
            <a:pPr marL="36900" indent="0">
              <a:buNone/>
            </a:pPr>
            <a:r>
              <a:rPr lang="en-US" sz="3300" dirty="0">
                <a:solidFill>
                  <a:schemeClr val="bg1">
                    <a:lumMod val="95000"/>
                    <a:lumOff val="5000"/>
                  </a:schemeClr>
                </a:solidFill>
              </a:rPr>
              <a:t>The phrase “mighty men... men of renown” (Genesis 6:4) can easily describe powerful, wicked, or violent but very human leaders.  </a:t>
            </a:r>
          </a:p>
        </p:txBody>
      </p:sp>
      <p:pic>
        <p:nvPicPr>
          <p:cNvPr id="18434" name="Picture 2" descr="Biblical Warrior Royalty-Free Images ...">
            <a:extLst>
              <a:ext uri="{FF2B5EF4-FFF2-40B4-BE49-F238E27FC236}">
                <a16:creationId xmlns:a16="http://schemas.microsoft.com/office/drawing/2014/main" id="{AC44A56A-8B6E-34A7-588D-62152C7929C2}"/>
              </a:ext>
            </a:extLst>
          </p:cNvPr>
          <p:cNvPicPr>
            <a:picLocks noGrp="1" noChangeAspect="1" noChangeArrowheads="1"/>
          </p:cNvPicPr>
          <p:nvPr>
            <p:ph sz="half" idx="1"/>
          </p:nvPr>
        </p:nvPicPr>
        <p:blipFill rotWithShape="1">
          <a:blip r:embed="rId3">
            <a:extLst>
              <a:ext uri="{28A0092B-C50C-407E-A947-70E740481C1C}">
                <a14:useLocalDpi xmlns:a14="http://schemas.microsoft.com/office/drawing/2010/main" val="0"/>
              </a:ext>
            </a:extLst>
          </a:blip>
          <a:srcRect l="21081" r="18788"/>
          <a:stretch>
            <a:fillRect/>
          </a:stretch>
        </p:blipFill>
        <p:spPr bwMode="auto">
          <a:xfrm>
            <a:off x="693333" y="1756325"/>
            <a:ext cx="3706729" cy="4363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52737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3D4C72-13B7-1D07-ADBB-712E699247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635668-057A-04E1-7646-83CFEDB24449}"/>
              </a:ext>
            </a:extLst>
          </p:cNvPr>
          <p:cNvSpPr>
            <a:spLocks noGrp="1"/>
          </p:cNvSpPr>
          <p:nvPr>
            <p:ph type="title"/>
          </p:nvPr>
        </p:nvSpPr>
        <p:spPr>
          <a:xfrm>
            <a:off x="685346" y="139623"/>
            <a:ext cx="7765322" cy="1580050"/>
          </a:xfrm>
          <a:solidFill>
            <a:srgbClr val="2D3A20"/>
          </a:solidFill>
        </p:spPr>
        <p:txBody>
          <a:bodyPr>
            <a:noAutofit/>
          </a:bodyPr>
          <a:lstStyle/>
          <a:p>
            <a:r>
              <a:rPr lang="en-US" sz="4400" dirty="0"/>
              <a:t>Identifying the “Sons of God”</a:t>
            </a:r>
            <a:br>
              <a:rPr lang="en-US" sz="4400" dirty="0"/>
            </a:br>
            <a:r>
              <a:rPr lang="en-US" sz="4400" dirty="0"/>
              <a:t>THE JUDGEMENT</a:t>
            </a:r>
          </a:p>
        </p:txBody>
      </p:sp>
      <p:sp>
        <p:nvSpPr>
          <p:cNvPr id="4" name="Content Placeholder 3">
            <a:extLst>
              <a:ext uri="{FF2B5EF4-FFF2-40B4-BE49-F238E27FC236}">
                <a16:creationId xmlns:a16="http://schemas.microsoft.com/office/drawing/2014/main" id="{1C27A459-A68B-ABFC-D47C-C3C66C485DC2}"/>
              </a:ext>
            </a:extLst>
          </p:cNvPr>
          <p:cNvSpPr>
            <a:spLocks noGrp="1"/>
          </p:cNvSpPr>
          <p:nvPr>
            <p:ph sz="half" idx="2"/>
          </p:nvPr>
        </p:nvSpPr>
        <p:spPr>
          <a:xfrm>
            <a:off x="4572000" y="1732450"/>
            <a:ext cx="3878667" cy="4472965"/>
          </a:xfrm>
          <a:solidFill>
            <a:schemeClr val="tx2">
              <a:lumMod val="40000"/>
              <a:lumOff val="60000"/>
            </a:schemeClr>
          </a:solidFill>
        </p:spPr>
        <p:txBody>
          <a:bodyPr>
            <a:noAutofit/>
          </a:bodyPr>
          <a:lstStyle/>
          <a:p>
            <a:pPr marL="36900" indent="0">
              <a:buNone/>
            </a:pPr>
            <a:r>
              <a:rPr lang="en-US" sz="3200" dirty="0">
                <a:solidFill>
                  <a:schemeClr val="bg1">
                    <a:lumMod val="95000"/>
                    <a:lumOff val="5000"/>
                  </a:schemeClr>
                </a:solidFill>
              </a:rPr>
              <a:t>God explains why the “harsh” judgement of the flood was necessary… and it didn’t have anything to do with perverse matings between people and demons.  </a:t>
            </a:r>
          </a:p>
        </p:txBody>
      </p:sp>
      <p:pic>
        <p:nvPicPr>
          <p:cNvPr id="19458" name="Picture 2" descr="What is the “great flood” described in the book of Genesis? - Biblword.net">
            <a:extLst>
              <a:ext uri="{FF2B5EF4-FFF2-40B4-BE49-F238E27FC236}">
                <a16:creationId xmlns:a16="http://schemas.microsoft.com/office/drawing/2014/main" id="{5ADB14D0-9222-E593-76C8-E906154391D7}"/>
              </a:ext>
            </a:extLst>
          </p:cNvPr>
          <p:cNvPicPr>
            <a:picLocks noGrp="1" noChangeAspect="1" noChangeArrowheads="1"/>
          </p:cNvPicPr>
          <p:nvPr>
            <p:ph sz="half" idx="1"/>
          </p:nvPr>
        </p:nvPicPr>
        <p:blipFill rotWithShape="1">
          <a:blip r:embed="rId3">
            <a:extLst>
              <a:ext uri="{28A0092B-C50C-407E-A947-70E740481C1C}">
                <a14:useLocalDpi xmlns:a14="http://schemas.microsoft.com/office/drawing/2010/main" val="0"/>
              </a:ext>
            </a:extLst>
          </a:blip>
          <a:srcRect l="33327" t="285" r="16149" b="-285"/>
          <a:stretch>
            <a:fillRect/>
          </a:stretch>
        </p:blipFill>
        <p:spPr bwMode="auto">
          <a:xfrm>
            <a:off x="685346" y="1732450"/>
            <a:ext cx="3777239" cy="44857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72119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dirty="0"/>
              <a:t>1. When men became very numerous on the earth, what did they do?</a:t>
            </a:r>
          </a:p>
        </p:txBody>
      </p:sp>
      <p:sp>
        <p:nvSpPr>
          <p:cNvPr id="3" name="Content Placeholder 2"/>
          <p:cNvSpPr>
            <a:spLocks noGrp="1"/>
          </p:cNvSpPr>
          <p:nvPr>
            <p:ph sz="half" idx="1"/>
          </p:nvPr>
        </p:nvSpPr>
        <p:spPr/>
        <p:txBody>
          <a:bodyPr>
            <a:normAutofit lnSpcReduction="10000"/>
          </a:bodyPr>
          <a:lstStyle/>
          <a:p>
            <a:r>
              <a:rPr sz="3200" dirty="0"/>
              <a:t>Genesis 6:1, 2</a:t>
            </a:r>
          </a:p>
          <a:p>
            <a:r>
              <a:rPr sz="3200" dirty="0"/>
              <a:t>And it came to pass, when men began to multiply on the face of the earth, and daughters were born unto them,</a:t>
            </a:r>
          </a:p>
        </p:txBody>
      </p:sp>
      <p:sp>
        <p:nvSpPr>
          <p:cNvPr id="5" name="L-Shape 4">
            <a:extLst>
              <a:ext uri="{FF2B5EF4-FFF2-40B4-BE49-F238E27FC236}">
                <a16:creationId xmlns:a16="http://schemas.microsoft.com/office/drawing/2014/main" id="{9B263947-6856-83F6-E21F-AF20767AE753}"/>
              </a:ext>
            </a:extLst>
          </p:cNvPr>
          <p:cNvSpPr/>
          <p:nvPr/>
        </p:nvSpPr>
        <p:spPr>
          <a:xfrm>
            <a:off x="683784" y="471948"/>
            <a:ext cx="7936648" cy="1260502"/>
          </a:xfrm>
          <a:prstGeom prst="corner">
            <a:avLst>
              <a:gd name="adj1" fmla="val 9634"/>
              <a:gd name="adj2" fmla="val 9049"/>
            </a:avLst>
          </a:prstGeom>
          <a:solidFill>
            <a:schemeClr val="tx1">
              <a:lumMod val="6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Greater Cincinnati grown in population ...">
            <a:extLst>
              <a:ext uri="{FF2B5EF4-FFF2-40B4-BE49-F238E27FC236}">
                <a16:creationId xmlns:a16="http://schemas.microsoft.com/office/drawing/2014/main" id="{F18BD1FB-798D-E4AB-D96E-41335D59D2F9}"/>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7962" r="14376"/>
          <a:stretch>
            <a:fillRect/>
          </a:stretch>
        </p:blipFill>
        <p:spPr bwMode="auto">
          <a:xfrm>
            <a:off x="4663282" y="1912735"/>
            <a:ext cx="3795374" cy="369817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56A1E9-22D8-FFB5-80C7-A09CCD310C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FE851A-261B-E8ED-5626-E342A80CDA39}"/>
              </a:ext>
            </a:extLst>
          </p:cNvPr>
          <p:cNvSpPr>
            <a:spLocks noGrp="1"/>
          </p:cNvSpPr>
          <p:nvPr>
            <p:ph type="title"/>
          </p:nvPr>
        </p:nvSpPr>
        <p:spPr>
          <a:xfrm>
            <a:off x="685346" y="139623"/>
            <a:ext cx="7765322" cy="1580050"/>
          </a:xfrm>
          <a:solidFill>
            <a:srgbClr val="2D3A20"/>
          </a:solidFill>
        </p:spPr>
        <p:txBody>
          <a:bodyPr>
            <a:noAutofit/>
          </a:bodyPr>
          <a:lstStyle/>
          <a:p>
            <a:r>
              <a:rPr lang="en-US" sz="4400" dirty="0"/>
              <a:t>Identifying the “Sons of God”</a:t>
            </a:r>
            <a:br>
              <a:rPr lang="en-US" sz="4400" dirty="0"/>
            </a:br>
            <a:r>
              <a:rPr lang="en-US" sz="4400" dirty="0"/>
              <a:t>THE JUDGEMENT</a:t>
            </a:r>
          </a:p>
        </p:txBody>
      </p:sp>
      <p:sp>
        <p:nvSpPr>
          <p:cNvPr id="4" name="Content Placeholder 3">
            <a:extLst>
              <a:ext uri="{FF2B5EF4-FFF2-40B4-BE49-F238E27FC236}">
                <a16:creationId xmlns:a16="http://schemas.microsoft.com/office/drawing/2014/main" id="{F466F73A-4FC6-FD7B-394D-8B5A67C857DA}"/>
              </a:ext>
            </a:extLst>
          </p:cNvPr>
          <p:cNvSpPr>
            <a:spLocks noGrp="1"/>
          </p:cNvSpPr>
          <p:nvPr>
            <p:ph sz="half" idx="2"/>
          </p:nvPr>
        </p:nvSpPr>
        <p:spPr>
          <a:xfrm>
            <a:off x="4572000" y="1732450"/>
            <a:ext cx="3878667" cy="4616731"/>
          </a:xfrm>
          <a:solidFill>
            <a:schemeClr val="tx2">
              <a:lumMod val="40000"/>
              <a:lumOff val="60000"/>
            </a:schemeClr>
          </a:solidFill>
        </p:spPr>
        <p:txBody>
          <a:bodyPr>
            <a:noAutofit/>
          </a:bodyPr>
          <a:lstStyle/>
          <a:p>
            <a:pPr marL="36900" indent="0">
              <a:buNone/>
            </a:pPr>
            <a:r>
              <a:rPr lang="en-US" sz="3200" dirty="0">
                <a:solidFill>
                  <a:schemeClr val="bg1">
                    <a:lumMod val="95000"/>
                    <a:lumOff val="5000"/>
                  </a:schemeClr>
                </a:solidFill>
              </a:rPr>
              <a:t>Genesis 6:5–7 says: “And God saw that the wickedness of man was great in the earth…”</a:t>
            </a:r>
          </a:p>
          <a:p>
            <a:pPr marL="36900" indent="0">
              <a:buNone/>
            </a:pPr>
            <a:r>
              <a:rPr lang="en-US" sz="3200" dirty="0">
                <a:solidFill>
                  <a:schemeClr val="bg1">
                    <a:lumMod val="95000"/>
                    <a:lumOff val="5000"/>
                  </a:schemeClr>
                </a:solidFill>
              </a:rPr>
              <a:t>The cause of the flood was human evil, not angelic misbehavior.</a:t>
            </a:r>
          </a:p>
        </p:txBody>
      </p:sp>
      <p:pic>
        <p:nvPicPr>
          <p:cNvPr id="20482" name="Picture 2" descr="The Great Flood - Bible Stories - Genesis 7-8">
            <a:extLst>
              <a:ext uri="{FF2B5EF4-FFF2-40B4-BE49-F238E27FC236}">
                <a16:creationId xmlns:a16="http://schemas.microsoft.com/office/drawing/2014/main" id="{5B2557E1-9477-B9B3-2544-EB4552E3F103}"/>
              </a:ext>
            </a:extLst>
          </p:cNvPr>
          <p:cNvPicPr>
            <a:picLocks noGrp="1" noChangeAspect="1" noChangeArrowheads="1"/>
          </p:cNvPicPr>
          <p:nvPr>
            <p:ph sz="half" idx="1"/>
          </p:nvPr>
        </p:nvPicPr>
        <p:blipFill rotWithShape="1">
          <a:blip r:embed="rId3">
            <a:extLst>
              <a:ext uri="{28A0092B-C50C-407E-A947-70E740481C1C}">
                <a14:useLocalDpi xmlns:a14="http://schemas.microsoft.com/office/drawing/2010/main" val="0"/>
              </a:ext>
            </a:extLst>
          </a:blip>
          <a:srcRect l="53271" r="2303" b="1309"/>
          <a:stretch>
            <a:fillRect/>
          </a:stretch>
        </p:blipFill>
        <p:spPr bwMode="auto">
          <a:xfrm>
            <a:off x="685346" y="1732450"/>
            <a:ext cx="3691270" cy="46167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51654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5A82D5-6E41-144B-927D-5A6AF00FE7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380D7C8-0CFF-A3B0-79A0-C652E04D859A}"/>
              </a:ext>
            </a:extLst>
          </p:cNvPr>
          <p:cNvSpPr>
            <a:spLocks noGrp="1"/>
          </p:cNvSpPr>
          <p:nvPr>
            <p:ph type="title"/>
          </p:nvPr>
        </p:nvSpPr>
        <p:spPr>
          <a:xfrm>
            <a:off x="685346" y="139623"/>
            <a:ext cx="7765322" cy="1580050"/>
          </a:xfrm>
          <a:solidFill>
            <a:srgbClr val="2D3A20"/>
          </a:solidFill>
        </p:spPr>
        <p:txBody>
          <a:bodyPr>
            <a:noAutofit/>
          </a:bodyPr>
          <a:lstStyle/>
          <a:p>
            <a:r>
              <a:rPr lang="en-US" sz="4400" dirty="0"/>
              <a:t>Identifying the “Sons of God”</a:t>
            </a:r>
            <a:br>
              <a:rPr lang="en-US" sz="4400" dirty="0"/>
            </a:br>
            <a:r>
              <a:rPr lang="en-US" sz="4400" dirty="0"/>
              <a:t>THE JUDGEMENT</a:t>
            </a:r>
          </a:p>
        </p:txBody>
      </p:sp>
      <p:sp>
        <p:nvSpPr>
          <p:cNvPr id="4" name="Content Placeholder 3">
            <a:extLst>
              <a:ext uri="{FF2B5EF4-FFF2-40B4-BE49-F238E27FC236}">
                <a16:creationId xmlns:a16="http://schemas.microsoft.com/office/drawing/2014/main" id="{CDD45116-563E-1DD2-32BA-9A4CDE880D87}"/>
              </a:ext>
            </a:extLst>
          </p:cNvPr>
          <p:cNvSpPr>
            <a:spLocks noGrp="1"/>
          </p:cNvSpPr>
          <p:nvPr>
            <p:ph sz="half" idx="2"/>
          </p:nvPr>
        </p:nvSpPr>
        <p:spPr>
          <a:xfrm>
            <a:off x="4572000" y="1732450"/>
            <a:ext cx="3878667" cy="4616731"/>
          </a:xfrm>
          <a:solidFill>
            <a:schemeClr val="tx2">
              <a:lumMod val="40000"/>
              <a:lumOff val="60000"/>
            </a:schemeClr>
          </a:solidFill>
        </p:spPr>
        <p:txBody>
          <a:bodyPr>
            <a:noAutofit/>
          </a:bodyPr>
          <a:lstStyle/>
          <a:p>
            <a:pPr marL="36900" indent="0">
              <a:buNone/>
            </a:pPr>
            <a:r>
              <a:rPr lang="en-US" sz="2900" dirty="0">
                <a:solidFill>
                  <a:schemeClr val="bg1">
                    <a:lumMod val="95000"/>
                    <a:lumOff val="5000"/>
                  </a:schemeClr>
                </a:solidFill>
              </a:rPr>
              <a:t>“...that every imagination of the thoughts of his heart was only evil continually.”</a:t>
            </a:r>
          </a:p>
          <a:p>
            <a:pPr marL="36900" indent="0">
              <a:buNone/>
            </a:pPr>
            <a:r>
              <a:rPr lang="en-US" sz="2900" dirty="0">
                <a:solidFill>
                  <a:schemeClr val="bg1">
                    <a:lumMod val="95000"/>
                    <a:lumOff val="5000"/>
                  </a:schemeClr>
                </a:solidFill>
              </a:rPr>
              <a:t>If the judgment was due to fallen angels, why does the text repeatedly emphasize man's sin?</a:t>
            </a:r>
          </a:p>
        </p:txBody>
      </p:sp>
      <p:pic>
        <p:nvPicPr>
          <p:cNvPr id="21508" name="Picture 4" descr="Antarctica: Can Ancient Flood in Bible's Book of Genesis Explain Mysterious  Fossilized Forest? - Newsweek">
            <a:extLst>
              <a:ext uri="{FF2B5EF4-FFF2-40B4-BE49-F238E27FC236}">
                <a16:creationId xmlns:a16="http://schemas.microsoft.com/office/drawing/2014/main" id="{9A82A269-5DAB-E15E-FC93-41535BC70D6B}"/>
              </a:ext>
            </a:extLst>
          </p:cNvPr>
          <p:cNvPicPr>
            <a:picLocks noGrp="1" noChangeAspect="1" noChangeArrowheads="1"/>
          </p:cNvPicPr>
          <p:nvPr>
            <p:ph sz="half" idx="1"/>
          </p:nvPr>
        </p:nvPicPr>
        <p:blipFill rotWithShape="1">
          <a:blip r:embed="rId3">
            <a:extLst>
              <a:ext uri="{28A0092B-C50C-407E-A947-70E740481C1C}">
                <a14:useLocalDpi xmlns:a14="http://schemas.microsoft.com/office/drawing/2010/main" val="0"/>
              </a:ext>
            </a:extLst>
          </a:blip>
          <a:srcRect l="13684" t="-277" r="41516" b="277"/>
          <a:stretch>
            <a:fillRect/>
          </a:stretch>
        </p:blipFill>
        <p:spPr bwMode="auto">
          <a:xfrm>
            <a:off x="685800" y="1732451"/>
            <a:ext cx="3761154" cy="46167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43963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A5941F-48E8-BAF5-94C4-16A3B5227E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5B37FB3-EAD4-DE84-88E2-094E7F9AD435}"/>
              </a:ext>
            </a:extLst>
          </p:cNvPr>
          <p:cNvSpPr>
            <a:spLocks noGrp="1"/>
          </p:cNvSpPr>
          <p:nvPr>
            <p:ph type="title"/>
          </p:nvPr>
        </p:nvSpPr>
        <p:spPr>
          <a:xfrm>
            <a:off x="685346" y="139623"/>
            <a:ext cx="7765322" cy="1580050"/>
          </a:xfrm>
          <a:solidFill>
            <a:srgbClr val="2D3A20"/>
          </a:solidFill>
        </p:spPr>
        <p:txBody>
          <a:bodyPr>
            <a:noAutofit/>
          </a:bodyPr>
          <a:lstStyle/>
          <a:p>
            <a:r>
              <a:rPr lang="en-US" sz="4400" dirty="0"/>
              <a:t>Identifying the “Sons of God”</a:t>
            </a:r>
            <a:br>
              <a:rPr lang="en-US" sz="4400" dirty="0"/>
            </a:br>
            <a:r>
              <a:rPr lang="en-US" sz="4400" dirty="0"/>
              <a:t>READING THE TEXT</a:t>
            </a:r>
          </a:p>
        </p:txBody>
      </p:sp>
      <p:sp>
        <p:nvSpPr>
          <p:cNvPr id="4" name="Content Placeholder 3">
            <a:extLst>
              <a:ext uri="{FF2B5EF4-FFF2-40B4-BE49-F238E27FC236}">
                <a16:creationId xmlns:a16="http://schemas.microsoft.com/office/drawing/2014/main" id="{3E378D89-D391-6723-D7CD-C0092436349F}"/>
              </a:ext>
            </a:extLst>
          </p:cNvPr>
          <p:cNvSpPr>
            <a:spLocks noGrp="1"/>
          </p:cNvSpPr>
          <p:nvPr>
            <p:ph sz="half" idx="2"/>
          </p:nvPr>
        </p:nvSpPr>
        <p:spPr>
          <a:xfrm>
            <a:off x="4572000" y="1732450"/>
            <a:ext cx="3878667" cy="4616731"/>
          </a:xfrm>
          <a:solidFill>
            <a:schemeClr val="tx2">
              <a:lumMod val="40000"/>
              <a:lumOff val="60000"/>
            </a:schemeClr>
          </a:solidFill>
        </p:spPr>
        <p:txBody>
          <a:bodyPr>
            <a:noAutofit/>
          </a:bodyPr>
          <a:lstStyle/>
          <a:p>
            <a:pPr marL="36900" indent="0">
              <a:buNone/>
            </a:pPr>
            <a:r>
              <a:rPr lang="en-US" sz="2700" dirty="0">
                <a:solidFill>
                  <a:schemeClr val="bg1">
                    <a:lumMod val="95000"/>
                    <a:lumOff val="5000"/>
                  </a:schemeClr>
                </a:solidFill>
              </a:rPr>
              <a:t>Nowhere in Gen. 6:1–4 is the word “angel” used. To interpret "sons of God" as angels:</a:t>
            </a:r>
          </a:p>
          <a:p>
            <a:r>
              <a:rPr lang="en-US" sz="2700" dirty="0">
                <a:solidFill>
                  <a:schemeClr val="bg1">
                    <a:lumMod val="95000"/>
                    <a:lumOff val="5000"/>
                  </a:schemeClr>
                </a:solidFill>
              </a:rPr>
              <a:t>Reads external assumptions into the text.</a:t>
            </a:r>
          </a:p>
          <a:p>
            <a:r>
              <a:rPr lang="en-US" sz="2700" dirty="0">
                <a:solidFill>
                  <a:schemeClr val="bg1">
                    <a:lumMod val="95000"/>
                    <a:lumOff val="5000"/>
                  </a:schemeClr>
                </a:solidFill>
              </a:rPr>
              <a:t>Breaks the natural, genealogical flow of the passage.</a:t>
            </a:r>
          </a:p>
        </p:txBody>
      </p:sp>
      <p:pic>
        <p:nvPicPr>
          <p:cNvPr id="22532" name="Picture 4" descr="History of The Bible — House of David Ministries">
            <a:extLst>
              <a:ext uri="{FF2B5EF4-FFF2-40B4-BE49-F238E27FC236}">
                <a16:creationId xmlns:a16="http://schemas.microsoft.com/office/drawing/2014/main" id="{6151CC9F-A6E8-B343-3135-5CE7FBCD899F}"/>
              </a:ext>
            </a:extLst>
          </p:cNvPr>
          <p:cNvPicPr>
            <a:picLocks noGrp="1" noChangeAspect="1" noChangeArrowheads="1"/>
          </p:cNvPicPr>
          <p:nvPr>
            <p:ph sz="half" idx="1"/>
          </p:nvPr>
        </p:nvPicPr>
        <p:blipFill rotWithShape="1">
          <a:blip r:embed="rId3">
            <a:extLst>
              <a:ext uri="{28A0092B-C50C-407E-A947-70E740481C1C}">
                <a14:useLocalDpi xmlns:a14="http://schemas.microsoft.com/office/drawing/2010/main" val="0"/>
              </a:ext>
            </a:extLst>
          </a:blip>
          <a:srcRect l="27311" r="18373"/>
          <a:stretch>
            <a:fillRect/>
          </a:stretch>
        </p:blipFill>
        <p:spPr bwMode="auto">
          <a:xfrm>
            <a:off x="693334" y="1732450"/>
            <a:ext cx="3761436" cy="46167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33341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AD56BC-674B-DBB6-E37D-1C7E601A5B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293281-3294-0D5B-4B43-CD14B008429D}"/>
              </a:ext>
            </a:extLst>
          </p:cNvPr>
          <p:cNvSpPr>
            <a:spLocks noGrp="1"/>
          </p:cNvSpPr>
          <p:nvPr>
            <p:ph type="title"/>
          </p:nvPr>
        </p:nvSpPr>
        <p:spPr>
          <a:xfrm>
            <a:off x="685346" y="139623"/>
            <a:ext cx="7765322" cy="1580050"/>
          </a:xfrm>
          <a:solidFill>
            <a:srgbClr val="2D3A20"/>
          </a:solidFill>
        </p:spPr>
        <p:txBody>
          <a:bodyPr>
            <a:noAutofit/>
          </a:bodyPr>
          <a:lstStyle/>
          <a:p>
            <a:r>
              <a:rPr lang="en-US" sz="4400" dirty="0"/>
              <a:t>Identifying the “Sons of God”</a:t>
            </a:r>
            <a:br>
              <a:rPr lang="en-US" sz="4400" dirty="0"/>
            </a:br>
            <a:r>
              <a:rPr lang="en-US" dirty="0"/>
              <a:t>UNCHANGING STANDARDS</a:t>
            </a:r>
            <a:endParaRPr lang="en-US" sz="4400" dirty="0"/>
          </a:p>
        </p:txBody>
      </p:sp>
      <p:sp>
        <p:nvSpPr>
          <p:cNvPr id="4" name="Content Placeholder 3">
            <a:extLst>
              <a:ext uri="{FF2B5EF4-FFF2-40B4-BE49-F238E27FC236}">
                <a16:creationId xmlns:a16="http://schemas.microsoft.com/office/drawing/2014/main" id="{81F3CC5D-3527-3CFB-C585-A45A60C095FF}"/>
              </a:ext>
            </a:extLst>
          </p:cNvPr>
          <p:cNvSpPr>
            <a:spLocks noGrp="1"/>
          </p:cNvSpPr>
          <p:nvPr>
            <p:ph sz="half" idx="2"/>
          </p:nvPr>
        </p:nvSpPr>
        <p:spPr>
          <a:xfrm>
            <a:off x="4572000" y="1732450"/>
            <a:ext cx="3878667" cy="4616731"/>
          </a:xfrm>
          <a:solidFill>
            <a:schemeClr val="tx2">
              <a:lumMod val="40000"/>
              <a:lumOff val="60000"/>
            </a:schemeClr>
          </a:solidFill>
        </p:spPr>
        <p:txBody>
          <a:bodyPr>
            <a:noAutofit/>
          </a:bodyPr>
          <a:lstStyle/>
          <a:p>
            <a:pPr marL="36900" indent="0">
              <a:buNone/>
            </a:pPr>
            <a:r>
              <a:rPr lang="en-US" sz="2700" dirty="0">
                <a:solidFill>
                  <a:schemeClr val="bg1">
                    <a:lumMod val="95000"/>
                    <a:lumOff val="5000"/>
                  </a:schemeClr>
                </a:solidFill>
              </a:rPr>
              <a:t>Throughout Scripture, God repeatedly warns against intermarriage with unbelievers due to its corrupting influence (e.g., Deut. 7:3–4; 1 Kings 11:1–4; Ezra 9:1–2; 2 Cor. 6:14). God’s character and moral standards do not change (Mal. 3:6).  </a:t>
            </a:r>
          </a:p>
        </p:txBody>
      </p:sp>
      <p:pic>
        <p:nvPicPr>
          <p:cNvPr id="23554" name="Picture 2" descr="Turning Away the Heart: A Biblical Theology of Marrying Unbelievers —  Knowing Scripture">
            <a:extLst>
              <a:ext uri="{FF2B5EF4-FFF2-40B4-BE49-F238E27FC236}">
                <a16:creationId xmlns:a16="http://schemas.microsoft.com/office/drawing/2014/main" id="{DE5E8917-96BB-DD26-1506-37B76FDCEE40}"/>
              </a:ext>
            </a:extLst>
          </p:cNvPr>
          <p:cNvPicPr>
            <a:picLocks noGrp="1" noChangeAspect="1" noChangeArrowheads="1"/>
          </p:cNvPicPr>
          <p:nvPr>
            <p:ph sz="half" idx="1"/>
          </p:nvPr>
        </p:nvPicPr>
        <p:blipFill rotWithShape="1">
          <a:blip r:embed="rId3">
            <a:extLst>
              <a:ext uri="{28A0092B-C50C-407E-A947-70E740481C1C}">
                <a14:useLocalDpi xmlns:a14="http://schemas.microsoft.com/office/drawing/2010/main" val="0"/>
              </a:ext>
            </a:extLst>
          </a:blip>
          <a:srcRect r="46135"/>
          <a:stretch>
            <a:fillRect/>
          </a:stretch>
        </p:blipFill>
        <p:spPr bwMode="auto">
          <a:xfrm>
            <a:off x="693333" y="1732451"/>
            <a:ext cx="3737709" cy="46167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755302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6FA76E-B332-0937-B734-3C75E91B73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424D04-BB92-737E-3C2B-9B65CE6DE72E}"/>
              </a:ext>
            </a:extLst>
          </p:cNvPr>
          <p:cNvSpPr>
            <a:spLocks noGrp="1"/>
          </p:cNvSpPr>
          <p:nvPr>
            <p:ph type="title"/>
          </p:nvPr>
        </p:nvSpPr>
        <p:spPr>
          <a:xfrm>
            <a:off x="685346" y="139623"/>
            <a:ext cx="7765322" cy="1580050"/>
          </a:xfrm>
          <a:solidFill>
            <a:srgbClr val="2D3A20"/>
          </a:solidFill>
        </p:spPr>
        <p:txBody>
          <a:bodyPr>
            <a:noAutofit/>
          </a:bodyPr>
          <a:lstStyle/>
          <a:p>
            <a:r>
              <a:rPr lang="en-US" sz="4400" dirty="0"/>
              <a:t>Identifying the “Sons of God”</a:t>
            </a:r>
            <a:br>
              <a:rPr lang="en-US" sz="4400" dirty="0"/>
            </a:br>
            <a:r>
              <a:rPr lang="en-US" dirty="0"/>
              <a:t>UNCHANGING STANDARDS</a:t>
            </a:r>
            <a:endParaRPr lang="en-US" sz="4400" dirty="0"/>
          </a:p>
        </p:txBody>
      </p:sp>
      <p:sp>
        <p:nvSpPr>
          <p:cNvPr id="4" name="Content Placeholder 3">
            <a:extLst>
              <a:ext uri="{FF2B5EF4-FFF2-40B4-BE49-F238E27FC236}">
                <a16:creationId xmlns:a16="http://schemas.microsoft.com/office/drawing/2014/main" id="{04338BB2-100F-438D-74BA-BF109D8EE70E}"/>
              </a:ext>
            </a:extLst>
          </p:cNvPr>
          <p:cNvSpPr>
            <a:spLocks noGrp="1"/>
          </p:cNvSpPr>
          <p:nvPr>
            <p:ph sz="half" idx="2"/>
          </p:nvPr>
        </p:nvSpPr>
        <p:spPr>
          <a:xfrm>
            <a:off x="3852986" y="1732450"/>
            <a:ext cx="4597682" cy="4616731"/>
          </a:xfrm>
          <a:solidFill>
            <a:schemeClr val="tx2">
              <a:lumMod val="40000"/>
              <a:lumOff val="60000"/>
            </a:schemeClr>
          </a:solidFill>
        </p:spPr>
        <p:txBody>
          <a:bodyPr>
            <a:noAutofit/>
          </a:bodyPr>
          <a:lstStyle/>
          <a:p>
            <a:pPr marL="36900" indent="0">
              <a:buNone/>
            </a:pPr>
            <a:r>
              <a:rPr lang="en-US" sz="2800" dirty="0">
                <a:solidFill>
                  <a:schemeClr val="bg1">
                    <a:lumMod val="95000"/>
                    <a:lumOff val="5000"/>
                  </a:schemeClr>
                </a:solidFill>
              </a:rPr>
              <a:t>It is reasonable to believe that the antediluvians were aware of this. The intermarriages described in Genesis 6:2 reflect this timeless danger—faithful believers compromising by joining with the ungodly, leading to widespread moral decay and divine judgment.</a:t>
            </a:r>
          </a:p>
        </p:txBody>
      </p:sp>
      <p:pic>
        <p:nvPicPr>
          <p:cNvPr id="24578" name="Picture 2" descr="Mixed Marriages | No Other Foundation">
            <a:extLst>
              <a:ext uri="{FF2B5EF4-FFF2-40B4-BE49-F238E27FC236}">
                <a16:creationId xmlns:a16="http://schemas.microsoft.com/office/drawing/2014/main" id="{1C93D018-66E1-2D8A-8724-42362422A8B1}"/>
              </a:ext>
            </a:extLst>
          </p:cNvPr>
          <p:cNvPicPr>
            <a:picLocks noGrp="1" noChangeAspect="1" noChangeArrowheads="1"/>
          </p:cNvPicPr>
          <p:nvPr>
            <p:ph sz="half" idx="1"/>
          </p:nvPr>
        </p:nvPicPr>
        <p:blipFill rotWithShape="1">
          <a:blip r:embed="rId3">
            <a:extLst>
              <a:ext uri="{28A0092B-C50C-407E-A947-70E740481C1C}">
                <a14:useLocalDpi xmlns:a14="http://schemas.microsoft.com/office/drawing/2010/main" val="0"/>
              </a:ext>
            </a:extLst>
          </a:blip>
          <a:srcRect l="25369" r="1443"/>
          <a:stretch>
            <a:fillRect/>
          </a:stretch>
        </p:blipFill>
        <p:spPr bwMode="auto">
          <a:xfrm>
            <a:off x="693333" y="1787546"/>
            <a:ext cx="3058053" cy="45616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259375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C0144B-D21B-2C7F-232B-BE4B1ED6B2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C3474C-C1AD-F202-9292-35472786DE05}"/>
              </a:ext>
            </a:extLst>
          </p:cNvPr>
          <p:cNvSpPr>
            <a:spLocks noGrp="1"/>
          </p:cNvSpPr>
          <p:nvPr>
            <p:ph type="title"/>
          </p:nvPr>
        </p:nvSpPr>
        <p:spPr>
          <a:xfrm>
            <a:off x="685346" y="139623"/>
            <a:ext cx="7765322" cy="1580050"/>
          </a:xfrm>
          <a:solidFill>
            <a:srgbClr val="2D3A20"/>
          </a:solidFill>
        </p:spPr>
        <p:txBody>
          <a:bodyPr>
            <a:noAutofit/>
          </a:bodyPr>
          <a:lstStyle/>
          <a:p>
            <a:r>
              <a:rPr lang="en-US" sz="4400" dirty="0"/>
              <a:t>Identifying the “Sons of God”</a:t>
            </a:r>
            <a:br>
              <a:rPr lang="en-US" sz="4400" dirty="0"/>
            </a:br>
            <a:r>
              <a:rPr lang="en-US" dirty="0"/>
              <a:t>CONCLUSIONS</a:t>
            </a:r>
            <a:endParaRPr lang="en-US" sz="4400" dirty="0"/>
          </a:p>
        </p:txBody>
      </p:sp>
      <p:sp>
        <p:nvSpPr>
          <p:cNvPr id="4" name="Content Placeholder 3">
            <a:extLst>
              <a:ext uri="{FF2B5EF4-FFF2-40B4-BE49-F238E27FC236}">
                <a16:creationId xmlns:a16="http://schemas.microsoft.com/office/drawing/2014/main" id="{679AF0EC-8F83-545B-D0B4-766754CB30B5}"/>
              </a:ext>
            </a:extLst>
          </p:cNvPr>
          <p:cNvSpPr>
            <a:spLocks noGrp="1"/>
          </p:cNvSpPr>
          <p:nvPr>
            <p:ph sz="half" idx="2"/>
          </p:nvPr>
        </p:nvSpPr>
        <p:spPr>
          <a:xfrm>
            <a:off x="4572000" y="1732450"/>
            <a:ext cx="3878667" cy="4616731"/>
          </a:xfrm>
          <a:solidFill>
            <a:schemeClr val="tx2">
              <a:lumMod val="40000"/>
              <a:lumOff val="60000"/>
            </a:schemeClr>
          </a:solidFill>
        </p:spPr>
        <p:txBody>
          <a:bodyPr>
            <a:noAutofit/>
          </a:bodyPr>
          <a:lstStyle/>
          <a:p>
            <a:pPr marL="36900" indent="0">
              <a:buNone/>
            </a:pPr>
            <a:r>
              <a:rPr lang="en-US" sz="2600" dirty="0">
                <a:solidFill>
                  <a:schemeClr val="bg1">
                    <a:lumMod val="95000"/>
                    <a:lumOff val="5000"/>
                  </a:schemeClr>
                </a:solidFill>
              </a:rPr>
              <a:t>The view that the “Sons of God” are simply the descendants of the godly line of Seth is the most consistent, with itself and (most importantly) with the Bible.  The whole context of Genesis 4-6 involves setting up a contrast between the godly and the rebellious.  </a:t>
            </a:r>
          </a:p>
        </p:txBody>
      </p:sp>
      <p:pic>
        <p:nvPicPr>
          <p:cNvPr id="7" name="Content Placeholder 6">
            <a:extLst>
              <a:ext uri="{FF2B5EF4-FFF2-40B4-BE49-F238E27FC236}">
                <a16:creationId xmlns:a16="http://schemas.microsoft.com/office/drawing/2014/main" id="{4CC88CD9-3C0C-6506-9442-87DE98BC7A16}"/>
              </a:ext>
            </a:extLst>
          </p:cNvPr>
          <p:cNvPicPr>
            <a:picLocks noGrp="1" noChangeAspect="1"/>
          </p:cNvPicPr>
          <p:nvPr>
            <p:ph sz="half" idx="1"/>
          </p:nvPr>
        </p:nvPicPr>
        <p:blipFill>
          <a:blip r:embed="rId3"/>
          <a:srcRect t="3452" b="8345"/>
          <a:stretch>
            <a:fillRect/>
          </a:stretch>
        </p:blipFill>
        <p:spPr>
          <a:xfrm>
            <a:off x="911979" y="1719673"/>
            <a:ext cx="3472452" cy="4594174"/>
          </a:xfrm>
          <a:prstGeom prst="rect">
            <a:avLst/>
          </a:prstGeom>
        </p:spPr>
      </p:pic>
    </p:spTree>
    <p:extLst>
      <p:ext uri="{BB962C8B-B14F-4D97-AF65-F5344CB8AC3E}">
        <p14:creationId xmlns:p14="http://schemas.microsoft.com/office/powerpoint/2010/main" val="401865119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E3B5F7-92E1-CD21-7C1E-4844E794E9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3D9431-1077-A4D2-C37A-3D6BF780081B}"/>
              </a:ext>
            </a:extLst>
          </p:cNvPr>
          <p:cNvSpPr>
            <a:spLocks noGrp="1"/>
          </p:cNvSpPr>
          <p:nvPr>
            <p:ph type="title"/>
          </p:nvPr>
        </p:nvSpPr>
        <p:spPr>
          <a:xfrm>
            <a:off x="685346" y="139623"/>
            <a:ext cx="7765322" cy="1580050"/>
          </a:xfrm>
          <a:solidFill>
            <a:srgbClr val="2D3A20"/>
          </a:solidFill>
        </p:spPr>
        <p:txBody>
          <a:bodyPr>
            <a:noAutofit/>
          </a:bodyPr>
          <a:lstStyle/>
          <a:p>
            <a:r>
              <a:rPr lang="en-US" sz="4400" dirty="0"/>
              <a:t>Identifying the “Sons of God”</a:t>
            </a:r>
            <a:br>
              <a:rPr lang="en-US" sz="4400" dirty="0"/>
            </a:br>
            <a:r>
              <a:rPr lang="en-US" dirty="0"/>
              <a:t>CONCLUSIONS</a:t>
            </a:r>
            <a:endParaRPr lang="en-US" sz="4400" dirty="0"/>
          </a:p>
        </p:txBody>
      </p:sp>
      <p:sp>
        <p:nvSpPr>
          <p:cNvPr id="4" name="Content Placeholder 3">
            <a:extLst>
              <a:ext uri="{FF2B5EF4-FFF2-40B4-BE49-F238E27FC236}">
                <a16:creationId xmlns:a16="http://schemas.microsoft.com/office/drawing/2014/main" id="{51B7D3D7-0E28-90EC-7A61-D2406EE22FE2}"/>
              </a:ext>
            </a:extLst>
          </p:cNvPr>
          <p:cNvSpPr>
            <a:spLocks noGrp="1"/>
          </p:cNvSpPr>
          <p:nvPr>
            <p:ph sz="half" idx="2"/>
          </p:nvPr>
        </p:nvSpPr>
        <p:spPr>
          <a:xfrm>
            <a:off x="4655294" y="1732450"/>
            <a:ext cx="3795373" cy="4683981"/>
          </a:xfrm>
          <a:solidFill>
            <a:schemeClr val="tx2">
              <a:lumMod val="40000"/>
              <a:lumOff val="60000"/>
            </a:schemeClr>
          </a:solidFill>
        </p:spPr>
        <p:txBody>
          <a:bodyPr>
            <a:noAutofit/>
          </a:bodyPr>
          <a:lstStyle/>
          <a:p>
            <a:pPr marL="36900" indent="0">
              <a:buNone/>
            </a:pPr>
            <a:r>
              <a:rPr lang="en-US" sz="2700" dirty="0">
                <a:solidFill>
                  <a:schemeClr val="bg1">
                    <a:lumMod val="95000"/>
                    <a:lumOff val="5000"/>
                  </a:schemeClr>
                </a:solidFill>
              </a:rPr>
              <a:t>Genesis 6 describes the spiritual compromise of godly descendants intermarrying with the ungodly. </a:t>
            </a:r>
          </a:p>
          <a:p>
            <a:pPr marL="36900" indent="0">
              <a:buNone/>
            </a:pPr>
            <a:r>
              <a:rPr lang="en-US" sz="2700" dirty="0">
                <a:solidFill>
                  <a:schemeClr val="bg1">
                    <a:lumMod val="95000"/>
                    <a:lumOff val="5000"/>
                  </a:schemeClr>
                </a:solidFill>
              </a:rPr>
              <a:t>The flood came because of the complete moral corruption of mankind—not some mythic half-angel abomination.</a:t>
            </a:r>
          </a:p>
        </p:txBody>
      </p:sp>
      <p:pic>
        <p:nvPicPr>
          <p:cNvPr id="26626" name="Picture 2" descr="In Defense of the Genesis Flood – Apologiaway : Conservative Christian  Worldview">
            <a:extLst>
              <a:ext uri="{FF2B5EF4-FFF2-40B4-BE49-F238E27FC236}">
                <a16:creationId xmlns:a16="http://schemas.microsoft.com/office/drawing/2014/main" id="{10C20CDC-5A5B-4CA8-E254-F10852C75796}"/>
              </a:ext>
            </a:extLst>
          </p:cNvPr>
          <p:cNvPicPr>
            <a:picLocks noGrp="1" noChangeAspect="1" noChangeArrowheads="1"/>
          </p:cNvPicPr>
          <p:nvPr>
            <p:ph sz="half" idx="1"/>
          </p:nvPr>
        </p:nvPicPr>
        <p:blipFill rotWithShape="1">
          <a:blip r:embed="rId3">
            <a:extLst>
              <a:ext uri="{28A0092B-C50C-407E-A947-70E740481C1C}">
                <a14:useLocalDpi xmlns:a14="http://schemas.microsoft.com/office/drawing/2010/main" val="0"/>
              </a:ext>
            </a:extLst>
          </a:blip>
          <a:srcRect l="23604" r="15206"/>
          <a:stretch>
            <a:fillRect/>
          </a:stretch>
        </p:blipFill>
        <p:spPr bwMode="auto">
          <a:xfrm>
            <a:off x="685346" y="1736973"/>
            <a:ext cx="3795374" cy="46794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716583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44C02B-9EFF-FFEC-4CAB-A3BEF6F447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934E87-A9F4-6BDE-882F-684873CBA8CA}"/>
              </a:ext>
            </a:extLst>
          </p:cNvPr>
          <p:cNvSpPr>
            <a:spLocks noGrp="1"/>
          </p:cNvSpPr>
          <p:nvPr>
            <p:ph type="title"/>
          </p:nvPr>
        </p:nvSpPr>
        <p:spPr>
          <a:xfrm>
            <a:off x="685346" y="139623"/>
            <a:ext cx="7765322" cy="1580050"/>
          </a:xfrm>
          <a:solidFill>
            <a:srgbClr val="2D3A20"/>
          </a:solidFill>
        </p:spPr>
        <p:txBody>
          <a:bodyPr>
            <a:noAutofit/>
          </a:bodyPr>
          <a:lstStyle/>
          <a:p>
            <a:r>
              <a:rPr lang="en-US" sz="4400" dirty="0"/>
              <a:t>Identifying the “Sons of God”</a:t>
            </a:r>
            <a:br>
              <a:rPr lang="en-US" sz="4400" dirty="0"/>
            </a:br>
            <a:r>
              <a:rPr lang="en-US" dirty="0"/>
              <a:t>CONCLUSIONS</a:t>
            </a:r>
            <a:endParaRPr lang="en-US" sz="4400" dirty="0"/>
          </a:p>
        </p:txBody>
      </p:sp>
      <p:sp>
        <p:nvSpPr>
          <p:cNvPr id="4" name="Content Placeholder 3">
            <a:extLst>
              <a:ext uri="{FF2B5EF4-FFF2-40B4-BE49-F238E27FC236}">
                <a16:creationId xmlns:a16="http://schemas.microsoft.com/office/drawing/2014/main" id="{614EDB50-F3E7-3310-33B1-A90B7FF9197C}"/>
              </a:ext>
            </a:extLst>
          </p:cNvPr>
          <p:cNvSpPr>
            <a:spLocks noGrp="1"/>
          </p:cNvSpPr>
          <p:nvPr>
            <p:ph sz="half" idx="2"/>
          </p:nvPr>
        </p:nvSpPr>
        <p:spPr>
          <a:xfrm>
            <a:off x="4655294" y="1732450"/>
            <a:ext cx="3795373" cy="4754319"/>
          </a:xfrm>
          <a:solidFill>
            <a:schemeClr val="tx2">
              <a:lumMod val="40000"/>
              <a:lumOff val="60000"/>
            </a:schemeClr>
          </a:solidFill>
        </p:spPr>
        <p:txBody>
          <a:bodyPr>
            <a:noAutofit/>
          </a:bodyPr>
          <a:lstStyle/>
          <a:p>
            <a:pPr marL="36900" indent="0">
              <a:buNone/>
            </a:pPr>
            <a:r>
              <a:rPr lang="en-US" sz="2500" dirty="0">
                <a:solidFill>
                  <a:schemeClr val="bg1">
                    <a:lumMod val="95000"/>
                    <a:lumOff val="5000"/>
                  </a:schemeClr>
                </a:solidFill>
              </a:rPr>
              <a:t>Scripture gives no evidence that angels—fallen or not—can or ever did reproduce with humans.</a:t>
            </a:r>
          </a:p>
          <a:p>
            <a:pPr marL="36900" indent="0">
              <a:buNone/>
            </a:pPr>
            <a:r>
              <a:rPr lang="en-US" sz="2500" dirty="0">
                <a:solidFill>
                  <a:schemeClr val="bg1">
                    <a:lumMod val="95000"/>
                    <a:lumOff val="5000"/>
                  </a:schemeClr>
                </a:solidFill>
              </a:rPr>
              <a:t>And it is absolutely unnecessary to imagine such a thing in order to produce large, violent, or frightening offspring.  Plain wickedness can account for this.  </a:t>
            </a:r>
          </a:p>
        </p:txBody>
      </p:sp>
      <p:pic>
        <p:nvPicPr>
          <p:cNvPr id="27650" name="Picture 2" descr="World's earliest, over 1,000-year-old Hebrew Bible sells for $38M | Daily  Sabah">
            <a:extLst>
              <a:ext uri="{FF2B5EF4-FFF2-40B4-BE49-F238E27FC236}">
                <a16:creationId xmlns:a16="http://schemas.microsoft.com/office/drawing/2014/main" id="{32D5B98C-4D47-CF11-E0B5-0D10ECB94413}"/>
              </a:ext>
            </a:extLst>
          </p:cNvPr>
          <p:cNvPicPr>
            <a:picLocks noGrp="1" noChangeAspect="1" noChangeArrowheads="1"/>
          </p:cNvPicPr>
          <p:nvPr>
            <p:ph sz="half" idx="1"/>
          </p:nvPr>
        </p:nvPicPr>
        <p:blipFill rotWithShape="1">
          <a:blip r:embed="rId3">
            <a:extLst>
              <a:ext uri="{28A0092B-C50C-407E-A947-70E740481C1C}">
                <a14:useLocalDpi xmlns:a14="http://schemas.microsoft.com/office/drawing/2010/main" val="0"/>
              </a:ext>
            </a:extLst>
          </a:blip>
          <a:srcRect l="22745" r="24937"/>
          <a:stretch>
            <a:fillRect/>
          </a:stretch>
        </p:blipFill>
        <p:spPr bwMode="auto">
          <a:xfrm>
            <a:off x="693333" y="1732449"/>
            <a:ext cx="3730175" cy="47543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382349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8B8E2C-DCD0-444F-D2A4-4A2C49127F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ECE7E4-0F65-1B85-5EB2-8B2CD4B85DA2}"/>
              </a:ext>
            </a:extLst>
          </p:cNvPr>
          <p:cNvSpPr>
            <a:spLocks noGrp="1"/>
          </p:cNvSpPr>
          <p:nvPr>
            <p:ph type="title"/>
          </p:nvPr>
        </p:nvSpPr>
        <p:spPr>
          <a:xfrm>
            <a:off x="685346" y="139623"/>
            <a:ext cx="7765322" cy="1580050"/>
          </a:xfrm>
          <a:solidFill>
            <a:srgbClr val="2D3A20"/>
          </a:solidFill>
        </p:spPr>
        <p:txBody>
          <a:bodyPr>
            <a:noAutofit/>
          </a:bodyPr>
          <a:lstStyle/>
          <a:p>
            <a:r>
              <a:rPr lang="en-US" sz="4400" dirty="0"/>
              <a:t>Identifying the “Sons of God”</a:t>
            </a:r>
            <a:br>
              <a:rPr lang="en-US" sz="4400" dirty="0"/>
            </a:br>
            <a:r>
              <a:rPr lang="en-US" dirty="0"/>
              <a:t>CONCLUSIONS</a:t>
            </a:r>
            <a:endParaRPr lang="en-US" sz="4400" dirty="0"/>
          </a:p>
        </p:txBody>
      </p:sp>
      <p:sp>
        <p:nvSpPr>
          <p:cNvPr id="4" name="Content Placeholder 3">
            <a:extLst>
              <a:ext uri="{FF2B5EF4-FFF2-40B4-BE49-F238E27FC236}">
                <a16:creationId xmlns:a16="http://schemas.microsoft.com/office/drawing/2014/main" id="{4971B8DF-6C94-CCB4-E808-0DFE774A34C9}"/>
              </a:ext>
            </a:extLst>
          </p:cNvPr>
          <p:cNvSpPr>
            <a:spLocks noGrp="1"/>
          </p:cNvSpPr>
          <p:nvPr>
            <p:ph sz="half" idx="2"/>
          </p:nvPr>
        </p:nvSpPr>
        <p:spPr>
          <a:xfrm>
            <a:off x="4655294" y="1732450"/>
            <a:ext cx="3795373" cy="4254135"/>
          </a:xfrm>
          <a:solidFill>
            <a:schemeClr val="tx2">
              <a:lumMod val="40000"/>
              <a:lumOff val="60000"/>
            </a:schemeClr>
          </a:solidFill>
        </p:spPr>
        <p:txBody>
          <a:bodyPr>
            <a:noAutofit/>
          </a:bodyPr>
          <a:lstStyle/>
          <a:p>
            <a:pPr marL="36900" indent="0">
              <a:buNone/>
            </a:pPr>
            <a:r>
              <a:rPr lang="en-US" sz="3000" dirty="0">
                <a:solidFill>
                  <a:schemeClr val="bg1">
                    <a:lumMod val="95000"/>
                    <a:lumOff val="5000"/>
                  </a:schemeClr>
                </a:solidFill>
              </a:rPr>
              <a:t>The “sons of God = fallen angels” theory is unsupported by Genesis, inconsistent with Jesus’ teaching, and introduces speculative theology where Scripture is otherwise clear.</a:t>
            </a:r>
          </a:p>
        </p:txBody>
      </p:sp>
      <p:pic>
        <p:nvPicPr>
          <p:cNvPr id="28676" name="Picture 4" descr="Jesus' References to Old Testament Scriptures - Jews for Jesus">
            <a:extLst>
              <a:ext uri="{FF2B5EF4-FFF2-40B4-BE49-F238E27FC236}">
                <a16:creationId xmlns:a16="http://schemas.microsoft.com/office/drawing/2014/main" id="{4ACB9C90-5DD1-22A7-984A-6398260B92CD}"/>
              </a:ext>
            </a:extLst>
          </p:cNvPr>
          <p:cNvPicPr>
            <a:picLocks noGrp="1" noChangeAspect="1" noChangeArrowheads="1"/>
          </p:cNvPicPr>
          <p:nvPr>
            <p:ph sz="half" idx="1"/>
          </p:nvPr>
        </p:nvPicPr>
        <p:blipFill rotWithShape="1">
          <a:blip r:embed="rId3">
            <a:extLst>
              <a:ext uri="{28A0092B-C50C-407E-A947-70E740481C1C}">
                <a14:useLocalDpi xmlns:a14="http://schemas.microsoft.com/office/drawing/2010/main" val="0"/>
              </a:ext>
            </a:extLst>
          </a:blip>
          <a:srcRect r="48514"/>
          <a:stretch>
            <a:fillRect/>
          </a:stretch>
        </p:blipFill>
        <p:spPr bwMode="auto">
          <a:xfrm>
            <a:off x="693333" y="1732450"/>
            <a:ext cx="3878668" cy="42541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63777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2AE256-B671-1465-B7F7-8B66942C31C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5B9520-6EBD-58D6-2337-22683AC2407E}"/>
              </a:ext>
            </a:extLst>
          </p:cNvPr>
          <p:cNvSpPr>
            <a:spLocks noGrp="1"/>
          </p:cNvSpPr>
          <p:nvPr>
            <p:ph type="title"/>
          </p:nvPr>
        </p:nvSpPr>
        <p:spPr>
          <a:xfrm>
            <a:off x="685346" y="139623"/>
            <a:ext cx="7765322" cy="1580050"/>
          </a:xfrm>
          <a:solidFill>
            <a:srgbClr val="2D3A20"/>
          </a:solidFill>
        </p:spPr>
        <p:txBody>
          <a:bodyPr>
            <a:noAutofit/>
          </a:bodyPr>
          <a:lstStyle/>
          <a:p>
            <a:r>
              <a:rPr lang="en-US" sz="4400" dirty="0"/>
              <a:t>Identifying the “Sons of God”</a:t>
            </a:r>
            <a:br>
              <a:rPr lang="en-US" sz="4400" dirty="0"/>
            </a:br>
            <a:r>
              <a:rPr lang="en-US" dirty="0"/>
              <a:t>CONCLUSIONS</a:t>
            </a:r>
            <a:endParaRPr lang="en-US" sz="4400" dirty="0"/>
          </a:p>
        </p:txBody>
      </p:sp>
      <p:sp>
        <p:nvSpPr>
          <p:cNvPr id="4" name="Content Placeholder 3">
            <a:extLst>
              <a:ext uri="{FF2B5EF4-FFF2-40B4-BE49-F238E27FC236}">
                <a16:creationId xmlns:a16="http://schemas.microsoft.com/office/drawing/2014/main" id="{5B19FF87-6A7F-7F88-671A-BC240CA2490F}"/>
              </a:ext>
            </a:extLst>
          </p:cNvPr>
          <p:cNvSpPr>
            <a:spLocks noGrp="1"/>
          </p:cNvSpPr>
          <p:nvPr>
            <p:ph sz="half" idx="2"/>
          </p:nvPr>
        </p:nvSpPr>
        <p:spPr>
          <a:xfrm>
            <a:off x="4655294" y="1732450"/>
            <a:ext cx="3795373" cy="4324473"/>
          </a:xfrm>
          <a:solidFill>
            <a:schemeClr val="tx2">
              <a:lumMod val="40000"/>
              <a:lumOff val="60000"/>
            </a:schemeClr>
          </a:solidFill>
        </p:spPr>
        <p:txBody>
          <a:bodyPr>
            <a:noAutofit/>
          </a:bodyPr>
          <a:lstStyle/>
          <a:p>
            <a:pPr marL="36900" indent="0">
              <a:buNone/>
            </a:pPr>
            <a:r>
              <a:rPr lang="en-US" sz="3000" dirty="0">
                <a:solidFill>
                  <a:schemeClr val="bg1">
                    <a:lumMod val="95000"/>
                    <a:lumOff val="5000"/>
                  </a:schemeClr>
                </a:solidFill>
              </a:rPr>
              <a:t>“Thy word is lamp unto my feet, and a light unto my path.”  Psalm 119:105</a:t>
            </a:r>
          </a:p>
          <a:p>
            <a:pPr marL="36900" indent="0">
              <a:buNone/>
            </a:pPr>
            <a:r>
              <a:rPr lang="en-US" sz="3000" dirty="0">
                <a:solidFill>
                  <a:schemeClr val="bg1">
                    <a:lumMod val="95000"/>
                    <a:lumOff val="5000"/>
                  </a:schemeClr>
                </a:solidFill>
              </a:rPr>
              <a:t>Let’s walk by what the Word says—not by myths, assumptions, or  creative writing.  </a:t>
            </a:r>
          </a:p>
        </p:txBody>
      </p:sp>
      <p:pic>
        <p:nvPicPr>
          <p:cNvPr id="7" name="Content Placeholder 6">
            <a:extLst>
              <a:ext uri="{FF2B5EF4-FFF2-40B4-BE49-F238E27FC236}">
                <a16:creationId xmlns:a16="http://schemas.microsoft.com/office/drawing/2014/main" id="{AEA82E2D-636F-83B4-DF5E-D6591CF676AF}"/>
              </a:ext>
            </a:extLst>
          </p:cNvPr>
          <p:cNvPicPr>
            <a:picLocks noGrp="1" noChangeAspect="1"/>
          </p:cNvPicPr>
          <p:nvPr>
            <p:ph sz="half" idx="1"/>
          </p:nvPr>
        </p:nvPicPr>
        <p:blipFill>
          <a:blip r:embed="rId3"/>
          <a:srcRect l="50600" t="295" b="-295"/>
          <a:stretch>
            <a:fillRect/>
          </a:stretch>
        </p:blipFill>
        <p:spPr>
          <a:xfrm>
            <a:off x="693333" y="1732450"/>
            <a:ext cx="3795373" cy="4324473"/>
          </a:xfrm>
          <a:prstGeom prst="rect">
            <a:avLst/>
          </a:prstGeom>
        </p:spPr>
      </p:pic>
    </p:spTree>
    <p:extLst>
      <p:ext uri="{BB962C8B-B14F-4D97-AF65-F5344CB8AC3E}">
        <p14:creationId xmlns:p14="http://schemas.microsoft.com/office/powerpoint/2010/main" val="8785028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 When men became very numerous on the earth, what did they do?</a:t>
            </a:r>
          </a:p>
        </p:txBody>
      </p:sp>
      <p:sp>
        <p:nvSpPr>
          <p:cNvPr id="3" name="Content Placeholder 2"/>
          <p:cNvSpPr>
            <a:spLocks noGrp="1"/>
          </p:cNvSpPr>
          <p:nvPr>
            <p:ph sz="half" idx="1"/>
          </p:nvPr>
        </p:nvSpPr>
        <p:spPr/>
        <p:txBody>
          <a:bodyPr>
            <a:normAutofit fontScale="92500" lnSpcReduction="10000"/>
          </a:bodyPr>
          <a:lstStyle/>
          <a:p>
            <a:r>
              <a:rPr sz="3600" dirty="0"/>
              <a:t>Genesis 6:1, 2</a:t>
            </a:r>
          </a:p>
          <a:p>
            <a:r>
              <a:rPr sz="3600" dirty="0"/>
              <a:t>That the sons of God saw the daughters of men that they were fair; and they took them wives of all which they chose.</a:t>
            </a:r>
          </a:p>
        </p:txBody>
      </p:sp>
      <p:sp>
        <p:nvSpPr>
          <p:cNvPr id="5" name="L-Shape 4">
            <a:extLst>
              <a:ext uri="{FF2B5EF4-FFF2-40B4-BE49-F238E27FC236}">
                <a16:creationId xmlns:a16="http://schemas.microsoft.com/office/drawing/2014/main" id="{DAD9B50F-FF83-0978-360D-A5DF3527683E}"/>
              </a:ext>
            </a:extLst>
          </p:cNvPr>
          <p:cNvSpPr/>
          <p:nvPr/>
        </p:nvSpPr>
        <p:spPr>
          <a:xfrm>
            <a:off x="683784" y="471948"/>
            <a:ext cx="7936648" cy="1260502"/>
          </a:xfrm>
          <a:prstGeom prst="corner">
            <a:avLst>
              <a:gd name="adj1" fmla="val 9634"/>
              <a:gd name="adj2" fmla="val 9049"/>
            </a:avLst>
          </a:prstGeom>
          <a:solidFill>
            <a:schemeClr val="tx1">
              <a:lumMod val="6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WEDDINGS in the BIBLE - what were they like? Ancient marriage customs">
            <a:extLst>
              <a:ext uri="{FF2B5EF4-FFF2-40B4-BE49-F238E27FC236}">
                <a16:creationId xmlns:a16="http://schemas.microsoft.com/office/drawing/2014/main" id="{3654F1AC-F3D3-8519-1D9B-6A426AA26AA5}"/>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08665" y="1881702"/>
            <a:ext cx="3883821" cy="376024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dirty="0"/>
              <a:t>2. What commandment, then, was specially disregarded?</a:t>
            </a:r>
          </a:p>
        </p:txBody>
      </p:sp>
      <p:sp>
        <p:nvSpPr>
          <p:cNvPr id="5" name="L-Shape 4">
            <a:extLst>
              <a:ext uri="{FF2B5EF4-FFF2-40B4-BE49-F238E27FC236}">
                <a16:creationId xmlns:a16="http://schemas.microsoft.com/office/drawing/2014/main" id="{5BFE61B3-14C1-149C-4AD4-435983781973}"/>
              </a:ext>
            </a:extLst>
          </p:cNvPr>
          <p:cNvSpPr/>
          <p:nvPr/>
        </p:nvSpPr>
        <p:spPr>
          <a:xfrm>
            <a:off x="683784" y="471948"/>
            <a:ext cx="7936648" cy="1260502"/>
          </a:xfrm>
          <a:prstGeom prst="corner">
            <a:avLst>
              <a:gd name="adj1" fmla="val 9634"/>
              <a:gd name="adj2" fmla="val 9049"/>
            </a:avLst>
          </a:prstGeom>
          <a:solidFill>
            <a:schemeClr val="tx1">
              <a:lumMod val="6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C1B078-6B7E-BED7-7C94-46EC8B803E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2E831F-FA8C-F854-1FAD-8B01559E8D8E}"/>
              </a:ext>
            </a:extLst>
          </p:cNvPr>
          <p:cNvSpPr>
            <a:spLocks noGrp="1"/>
          </p:cNvSpPr>
          <p:nvPr>
            <p:ph type="title"/>
          </p:nvPr>
        </p:nvSpPr>
        <p:spPr/>
        <p:txBody>
          <a:bodyPr>
            <a:normAutofit fontScale="90000"/>
          </a:bodyPr>
          <a:lstStyle/>
          <a:p>
            <a:r>
              <a:rPr dirty="0"/>
              <a:t>2. What commandment, then, was specially disregarded?</a:t>
            </a:r>
          </a:p>
        </p:txBody>
      </p:sp>
      <p:sp>
        <p:nvSpPr>
          <p:cNvPr id="5" name="L-Shape 4">
            <a:extLst>
              <a:ext uri="{FF2B5EF4-FFF2-40B4-BE49-F238E27FC236}">
                <a16:creationId xmlns:a16="http://schemas.microsoft.com/office/drawing/2014/main" id="{E41C1DD5-B4AF-7555-436E-3996D8233CFB}"/>
              </a:ext>
            </a:extLst>
          </p:cNvPr>
          <p:cNvSpPr/>
          <p:nvPr/>
        </p:nvSpPr>
        <p:spPr>
          <a:xfrm>
            <a:off x="683784" y="471948"/>
            <a:ext cx="7936648" cy="1260502"/>
          </a:xfrm>
          <a:prstGeom prst="corner">
            <a:avLst>
              <a:gd name="adj1" fmla="val 9634"/>
              <a:gd name="adj2" fmla="val 9049"/>
            </a:avLst>
          </a:prstGeom>
          <a:solidFill>
            <a:schemeClr val="tx1">
              <a:lumMod val="6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7">
            <a:extLst>
              <a:ext uri="{FF2B5EF4-FFF2-40B4-BE49-F238E27FC236}">
                <a16:creationId xmlns:a16="http://schemas.microsoft.com/office/drawing/2014/main" id="{EEA5AFF7-365A-F9FD-A7D8-F7CC1CC4459B}"/>
              </a:ext>
            </a:extLst>
          </p:cNvPr>
          <p:cNvSpPr>
            <a:spLocks noGrp="1"/>
          </p:cNvSpPr>
          <p:nvPr>
            <p:ph sz="half" idx="2"/>
          </p:nvPr>
        </p:nvSpPr>
        <p:spPr>
          <a:xfrm>
            <a:off x="765909" y="1977292"/>
            <a:ext cx="7684760" cy="3813909"/>
          </a:xfrm>
        </p:spPr>
        <p:txBody>
          <a:bodyPr>
            <a:normAutofit fontScale="92500"/>
          </a:bodyPr>
          <a:lstStyle/>
          <a:p>
            <a:r>
              <a:rPr lang="en-US" sz="3600" b="1" dirty="0">
                <a:effectLst/>
              </a:rPr>
              <a:t> </a:t>
            </a:r>
            <a:r>
              <a:rPr lang="en-US" sz="3600" dirty="0">
                <a:effectLst/>
              </a:rPr>
              <a:t>And it came to pass, when men began to multiply on the face of the earth, and daughters were born unto them,</a:t>
            </a:r>
          </a:p>
          <a:p>
            <a:r>
              <a:rPr lang="en-US" sz="3600" b="1" baseline="30000" dirty="0">
                <a:effectLst/>
              </a:rPr>
              <a:t>2 </a:t>
            </a:r>
            <a:r>
              <a:rPr lang="en-US" sz="3600" dirty="0">
                <a:effectLst/>
              </a:rPr>
              <a:t>That the sons of God saw the daughters of men that they were fair; and they took them wives of all which they chose.</a:t>
            </a:r>
          </a:p>
        </p:txBody>
      </p:sp>
    </p:spTree>
    <p:extLst>
      <p:ext uri="{BB962C8B-B14F-4D97-AF65-F5344CB8AC3E}">
        <p14:creationId xmlns:p14="http://schemas.microsoft.com/office/powerpoint/2010/main" val="119702990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DD9C48-ED3D-3080-9BE3-BE3E41BBF2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E43B64-F8A0-598B-4167-6C3A900655DB}"/>
              </a:ext>
            </a:extLst>
          </p:cNvPr>
          <p:cNvSpPr>
            <a:spLocks noGrp="1"/>
          </p:cNvSpPr>
          <p:nvPr>
            <p:ph type="title"/>
          </p:nvPr>
        </p:nvSpPr>
        <p:spPr/>
        <p:txBody>
          <a:bodyPr>
            <a:normAutofit fontScale="90000"/>
          </a:bodyPr>
          <a:lstStyle/>
          <a:p>
            <a:r>
              <a:rPr dirty="0"/>
              <a:t>2. What commandment, then, was specially disregarded?</a:t>
            </a:r>
          </a:p>
        </p:txBody>
      </p:sp>
      <p:sp>
        <p:nvSpPr>
          <p:cNvPr id="3" name="Content Placeholder 2">
            <a:extLst>
              <a:ext uri="{FF2B5EF4-FFF2-40B4-BE49-F238E27FC236}">
                <a16:creationId xmlns:a16="http://schemas.microsoft.com/office/drawing/2014/main" id="{3FB72A78-F599-502A-1A86-48B1D1066E8F}"/>
              </a:ext>
            </a:extLst>
          </p:cNvPr>
          <p:cNvSpPr>
            <a:spLocks noGrp="1"/>
          </p:cNvSpPr>
          <p:nvPr>
            <p:ph sz="half" idx="1"/>
          </p:nvPr>
        </p:nvSpPr>
        <p:spPr/>
        <p:txBody>
          <a:bodyPr>
            <a:normAutofit/>
          </a:bodyPr>
          <a:lstStyle/>
          <a:p>
            <a:r>
              <a:rPr sz="3200" b="1" dirty="0"/>
              <a:t>Answer: The seventh commandment</a:t>
            </a:r>
            <a:endParaRPr lang="en-US" sz="3200" b="1" dirty="0"/>
          </a:p>
          <a:p>
            <a:r>
              <a:rPr lang="en-US" sz="3600" dirty="0">
                <a:effectLst/>
              </a:rPr>
              <a:t>Thou shalt not commit adultery.</a:t>
            </a:r>
            <a:endParaRPr sz="4800" dirty="0"/>
          </a:p>
        </p:txBody>
      </p:sp>
      <p:sp>
        <p:nvSpPr>
          <p:cNvPr id="5" name="L-Shape 4">
            <a:extLst>
              <a:ext uri="{FF2B5EF4-FFF2-40B4-BE49-F238E27FC236}">
                <a16:creationId xmlns:a16="http://schemas.microsoft.com/office/drawing/2014/main" id="{20EAEF2C-9085-E7D0-E86A-669C0FF16B45}"/>
              </a:ext>
            </a:extLst>
          </p:cNvPr>
          <p:cNvSpPr/>
          <p:nvPr/>
        </p:nvSpPr>
        <p:spPr>
          <a:xfrm>
            <a:off x="683784" y="471948"/>
            <a:ext cx="7936648" cy="1260502"/>
          </a:xfrm>
          <a:prstGeom prst="corner">
            <a:avLst>
              <a:gd name="adj1" fmla="val 9634"/>
              <a:gd name="adj2" fmla="val 9049"/>
            </a:avLst>
          </a:prstGeom>
          <a:solidFill>
            <a:schemeClr val="tx1">
              <a:lumMod val="6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9698" name="Picture 2" descr="On Guard Against Adultery">
            <a:extLst>
              <a:ext uri="{FF2B5EF4-FFF2-40B4-BE49-F238E27FC236}">
                <a16:creationId xmlns:a16="http://schemas.microsoft.com/office/drawing/2014/main" id="{C494323E-648D-4C5D-AB0E-F8FF7ECF7455}"/>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411945" y="1870102"/>
            <a:ext cx="4038723" cy="34879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142896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886219-32D3-DE39-8C0C-39CDFD1B1C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FAB840-F009-2AEB-55B1-75E9911348BC}"/>
              </a:ext>
            </a:extLst>
          </p:cNvPr>
          <p:cNvSpPr>
            <a:spLocks noGrp="1"/>
          </p:cNvSpPr>
          <p:nvPr>
            <p:ph type="title"/>
          </p:nvPr>
        </p:nvSpPr>
        <p:spPr/>
        <p:txBody>
          <a:bodyPr>
            <a:normAutofit fontScale="90000"/>
          </a:bodyPr>
          <a:lstStyle/>
          <a:p>
            <a:r>
              <a:rPr dirty="0"/>
              <a:t>2. What commandment, then, was specially disregarded?</a:t>
            </a:r>
          </a:p>
        </p:txBody>
      </p:sp>
      <p:sp>
        <p:nvSpPr>
          <p:cNvPr id="3" name="Content Placeholder 2">
            <a:extLst>
              <a:ext uri="{FF2B5EF4-FFF2-40B4-BE49-F238E27FC236}">
                <a16:creationId xmlns:a16="http://schemas.microsoft.com/office/drawing/2014/main" id="{EF2B1702-DCFB-3E2C-FFFF-31BDC68FEDC6}"/>
              </a:ext>
            </a:extLst>
          </p:cNvPr>
          <p:cNvSpPr>
            <a:spLocks noGrp="1"/>
          </p:cNvSpPr>
          <p:nvPr>
            <p:ph sz="half" idx="1"/>
          </p:nvPr>
        </p:nvSpPr>
        <p:spPr>
          <a:xfrm>
            <a:off x="685347" y="1732448"/>
            <a:ext cx="3795373" cy="4653603"/>
          </a:xfrm>
        </p:spPr>
        <p:txBody>
          <a:bodyPr>
            <a:normAutofit fontScale="92500" lnSpcReduction="10000"/>
          </a:bodyPr>
          <a:lstStyle/>
          <a:p>
            <a:pPr marL="36900" indent="0">
              <a:buNone/>
            </a:pPr>
            <a:r>
              <a:rPr lang="en-US" sz="2800" dirty="0"/>
              <a:t>The seemingly simple statement of Genesis 6:1-2 reveals a breakdown of the divine pattern for marriage and purity. Rather than honoring God's principles, the people followed their own desires, choosing partners based on physical attraction rather than spiritual fidelity. </a:t>
            </a:r>
            <a:endParaRPr sz="4000" dirty="0"/>
          </a:p>
        </p:txBody>
      </p:sp>
      <p:sp>
        <p:nvSpPr>
          <p:cNvPr id="5" name="L-Shape 4">
            <a:extLst>
              <a:ext uri="{FF2B5EF4-FFF2-40B4-BE49-F238E27FC236}">
                <a16:creationId xmlns:a16="http://schemas.microsoft.com/office/drawing/2014/main" id="{B03A3934-8F10-8078-BF49-4A1983277D1A}"/>
              </a:ext>
            </a:extLst>
          </p:cNvPr>
          <p:cNvSpPr/>
          <p:nvPr/>
        </p:nvSpPr>
        <p:spPr>
          <a:xfrm>
            <a:off x="683784" y="471948"/>
            <a:ext cx="7936648" cy="1260502"/>
          </a:xfrm>
          <a:prstGeom prst="corner">
            <a:avLst>
              <a:gd name="adj1" fmla="val 9634"/>
              <a:gd name="adj2" fmla="val 9049"/>
            </a:avLst>
          </a:prstGeom>
          <a:solidFill>
            <a:schemeClr val="tx1">
              <a:lumMod val="6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22" name="Picture 2" descr="Thou Shalt Not Commit Adultery | Lani ...">
            <a:extLst>
              <a:ext uri="{FF2B5EF4-FFF2-40B4-BE49-F238E27FC236}">
                <a16:creationId xmlns:a16="http://schemas.microsoft.com/office/drawing/2014/main" id="{9A404595-5342-49E4-4745-01127627D169}"/>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7481" r="23972" b="5118"/>
          <a:stretch>
            <a:fillRect/>
          </a:stretch>
        </p:blipFill>
        <p:spPr bwMode="auto">
          <a:xfrm>
            <a:off x="4652108" y="1732450"/>
            <a:ext cx="3968324" cy="46536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376509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F6C8EE-978E-7C7E-59B0-6A2EF397DC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5C9E3B-A535-AD0A-586A-7EF68DC92F06}"/>
              </a:ext>
            </a:extLst>
          </p:cNvPr>
          <p:cNvSpPr>
            <a:spLocks noGrp="1"/>
          </p:cNvSpPr>
          <p:nvPr>
            <p:ph type="title"/>
          </p:nvPr>
        </p:nvSpPr>
        <p:spPr/>
        <p:txBody>
          <a:bodyPr>
            <a:normAutofit fontScale="90000"/>
          </a:bodyPr>
          <a:lstStyle/>
          <a:p>
            <a:r>
              <a:rPr dirty="0"/>
              <a:t>2. What commandment, then, was specially disregarded?</a:t>
            </a:r>
          </a:p>
        </p:txBody>
      </p:sp>
      <p:sp>
        <p:nvSpPr>
          <p:cNvPr id="3" name="Content Placeholder 2">
            <a:extLst>
              <a:ext uri="{FF2B5EF4-FFF2-40B4-BE49-F238E27FC236}">
                <a16:creationId xmlns:a16="http://schemas.microsoft.com/office/drawing/2014/main" id="{5679B0D1-FBCB-72F1-8E4B-E6F8F133D0BA}"/>
              </a:ext>
            </a:extLst>
          </p:cNvPr>
          <p:cNvSpPr>
            <a:spLocks noGrp="1"/>
          </p:cNvSpPr>
          <p:nvPr>
            <p:ph sz="half" idx="1"/>
          </p:nvPr>
        </p:nvSpPr>
        <p:spPr/>
        <p:txBody>
          <a:bodyPr>
            <a:normAutofit fontScale="85000" lnSpcReduction="20000"/>
          </a:bodyPr>
          <a:lstStyle/>
          <a:p>
            <a:pPr marL="36900" indent="0">
              <a:buNone/>
            </a:pPr>
            <a:r>
              <a:rPr lang="en-US" sz="3200" dirty="0"/>
              <a:t>This resulted in widespread corruption of the marriage institution—including polygamy, likely also promiscuity, and alliances between the faithful and the wicked, all of which violate the spirit (and often the letter) of the seventh commandment.</a:t>
            </a:r>
            <a:endParaRPr sz="4800" dirty="0"/>
          </a:p>
        </p:txBody>
      </p:sp>
      <p:sp>
        <p:nvSpPr>
          <p:cNvPr id="5" name="L-Shape 4">
            <a:extLst>
              <a:ext uri="{FF2B5EF4-FFF2-40B4-BE49-F238E27FC236}">
                <a16:creationId xmlns:a16="http://schemas.microsoft.com/office/drawing/2014/main" id="{A9FBAF31-8E17-E1CA-6202-E783B5AFD14A}"/>
              </a:ext>
            </a:extLst>
          </p:cNvPr>
          <p:cNvSpPr/>
          <p:nvPr/>
        </p:nvSpPr>
        <p:spPr>
          <a:xfrm>
            <a:off x="683784" y="471948"/>
            <a:ext cx="7936648" cy="1260502"/>
          </a:xfrm>
          <a:prstGeom prst="corner">
            <a:avLst>
              <a:gd name="adj1" fmla="val 9634"/>
              <a:gd name="adj2" fmla="val 9049"/>
            </a:avLst>
          </a:prstGeom>
          <a:solidFill>
            <a:schemeClr val="tx1">
              <a:lumMod val="6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746" name="Picture 2" descr="Moabite women seduce Israelite men to commit sexual immorality">
            <a:extLst>
              <a:ext uri="{FF2B5EF4-FFF2-40B4-BE49-F238E27FC236}">
                <a16:creationId xmlns:a16="http://schemas.microsoft.com/office/drawing/2014/main" id="{A5E4D19F-41FC-7642-6A6A-D7C62EFA92C5}"/>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0157" r="39066"/>
          <a:stretch>
            <a:fillRect/>
          </a:stretch>
        </p:blipFill>
        <p:spPr bwMode="auto">
          <a:xfrm>
            <a:off x="4400062" y="1870102"/>
            <a:ext cx="3982060" cy="39210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359410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3. In pursuing this wicked course, what good influence were they resisting?</a:t>
            </a:r>
          </a:p>
        </p:txBody>
      </p:sp>
      <p:sp>
        <p:nvSpPr>
          <p:cNvPr id="3" name="Content Placeholder 2"/>
          <p:cNvSpPr>
            <a:spLocks noGrp="1"/>
          </p:cNvSpPr>
          <p:nvPr>
            <p:ph sz="half" idx="1"/>
          </p:nvPr>
        </p:nvSpPr>
        <p:spPr/>
        <p:txBody>
          <a:bodyPr>
            <a:normAutofit fontScale="92500" lnSpcReduction="10000"/>
          </a:bodyPr>
          <a:lstStyle/>
          <a:p>
            <a:r>
              <a:rPr sz="3200" dirty="0"/>
              <a:t>Genesis 6:3</a:t>
            </a:r>
          </a:p>
          <a:p>
            <a:r>
              <a:rPr sz="3200" dirty="0"/>
              <a:t>And the Lord said, My spirit shall not always strive with man, for that he also is flesh: yet his days shall be an hundred and twenty years.</a:t>
            </a:r>
          </a:p>
        </p:txBody>
      </p:sp>
      <p:sp>
        <p:nvSpPr>
          <p:cNvPr id="5" name="L-Shape 4">
            <a:extLst>
              <a:ext uri="{FF2B5EF4-FFF2-40B4-BE49-F238E27FC236}">
                <a16:creationId xmlns:a16="http://schemas.microsoft.com/office/drawing/2014/main" id="{CB63D25F-B2A4-C2E6-F848-41D5D93ADC32}"/>
              </a:ext>
            </a:extLst>
          </p:cNvPr>
          <p:cNvSpPr/>
          <p:nvPr/>
        </p:nvSpPr>
        <p:spPr>
          <a:xfrm>
            <a:off x="683784" y="471948"/>
            <a:ext cx="7936648" cy="1260502"/>
          </a:xfrm>
          <a:prstGeom prst="corner">
            <a:avLst>
              <a:gd name="adj1" fmla="val 9634"/>
              <a:gd name="adj2" fmla="val 9049"/>
            </a:avLst>
          </a:prstGeom>
          <a:solidFill>
            <a:schemeClr val="tx1">
              <a:lumMod val="6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2770" name="Picture 2" descr="Genesis 6:22 — “Thus did Noah; according to all that God commanded him, so  did he | Facebook">
            <a:extLst>
              <a:ext uri="{FF2B5EF4-FFF2-40B4-BE49-F238E27FC236}">
                <a16:creationId xmlns:a16="http://schemas.microsoft.com/office/drawing/2014/main" id="{6B094007-CC7A-478D-2AFF-FEC099766543}"/>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954954" y="1879529"/>
            <a:ext cx="3371549" cy="397419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C77124-05BE-1231-4006-7F1692D10023}"/>
              </a:ext>
            </a:extLst>
          </p:cNvPr>
          <p:cNvSpPr>
            <a:spLocks noGrp="1"/>
          </p:cNvSpPr>
          <p:nvPr>
            <p:ph type="title"/>
          </p:nvPr>
        </p:nvSpPr>
        <p:spPr>
          <a:xfrm>
            <a:off x="1162813" y="884397"/>
            <a:ext cx="6977064" cy="4909452"/>
          </a:xfrm>
        </p:spPr>
        <p:txBody>
          <a:bodyPr>
            <a:noAutofit/>
          </a:bodyPr>
          <a:lstStyle/>
          <a:p>
            <a:r>
              <a:rPr lang="en-US" sz="3600" dirty="0"/>
              <a:t>The fact that this statement follows immediately after the reference to these unsanctified marriages would suggest that God’s displeasure was most particularly displayed toward this evil practice. Captive to their passions, they were no longer subject to God’s Spirit. </a:t>
            </a:r>
          </a:p>
        </p:txBody>
      </p:sp>
      <p:sp>
        <p:nvSpPr>
          <p:cNvPr id="3" name="Text Placeholder 2">
            <a:extLst>
              <a:ext uri="{FF2B5EF4-FFF2-40B4-BE49-F238E27FC236}">
                <a16:creationId xmlns:a16="http://schemas.microsoft.com/office/drawing/2014/main" id="{E8E76A5F-99C4-2D60-A916-5353A5803589}"/>
              </a:ext>
            </a:extLst>
          </p:cNvPr>
          <p:cNvSpPr>
            <a:spLocks noGrp="1"/>
          </p:cNvSpPr>
          <p:nvPr>
            <p:ph type="body" sz="half" idx="13"/>
          </p:nvPr>
        </p:nvSpPr>
        <p:spPr>
          <a:xfrm>
            <a:off x="289519" y="235720"/>
            <a:ext cx="6564224" cy="461108"/>
          </a:xfrm>
          <a:solidFill>
            <a:schemeClr val="tx1">
              <a:lumMod val="75000"/>
            </a:schemeClr>
          </a:solidFill>
        </p:spPr>
        <p:txBody>
          <a:bodyPr>
            <a:normAutofit fontScale="92500" lnSpcReduction="10000"/>
          </a:bodyPr>
          <a:lstStyle/>
          <a:p>
            <a:r>
              <a:rPr lang="en-US" sz="2800" dirty="0">
                <a:solidFill>
                  <a:schemeClr val="bg1">
                    <a:lumMod val="95000"/>
                    <a:lumOff val="5000"/>
                  </a:schemeClr>
                </a:solidFill>
              </a:rPr>
              <a:t>My spirit shall not always strive …</a:t>
            </a:r>
          </a:p>
        </p:txBody>
      </p:sp>
      <p:sp>
        <p:nvSpPr>
          <p:cNvPr id="4" name="Text Placeholder 3">
            <a:extLst>
              <a:ext uri="{FF2B5EF4-FFF2-40B4-BE49-F238E27FC236}">
                <a16:creationId xmlns:a16="http://schemas.microsoft.com/office/drawing/2014/main" id="{80C1F102-E2C4-7E48-7E27-17E210D4D10A}"/>
              </a:ext>
            </a:extLst>
          </p:cNvPr>
          <p:cNvSpPr>
            <a:spLocks noGrp="1"/>
          </p:cNvSpPr>
          <p:nvPr>
            <p:ph type="body" sz="half" idx="2"/>
          </p:nvPr>
        </p:nvSpPr>
        <p:spPr>
          <a:xfrm>
            <a:off x="689339" y="6096000"/>
            <a:ext cx="7765322" cy="596618"/>
          </a:xfrm>
        </p:spPr>
        <p:txBody>
          <a:bodyPr>
            <a:normAutofit/>
          </a:bodyPr>
          <a:lstStyle/>
          <a:p>
            <a:r>
              <a:rPr lang="en-US" sz="3200" dirty="0"/>
              <a:t>SDABC V1 on Genesis 6:3</a:t>
            </a:r>
          </a:p>
        </p:txBody>
      </p:sp>
    </p:spTree>
    <p:extLst>
      <p:ext uri="{BB962C8B-B14F-4D97-AF65-F5344CB8AC3E}">
        <p14:creationId xmlns:p14="http://schemas.microsoft.com/office/powerpoint/2010/main" val="35139940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B9D67E-E4DC-99A5-7BF8-66858E4712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7A1A28-E1DA-5C70-4286-0B967C27BE73}"/>
              </a:ext>
            </a:extLst>
          </p:cNvPr>
          <p:cNvSpPr>
            <a:spLocks noGrp="1"/>
          </p:cNvSpPr>
          <p:nvPr>
            <p:ph type="title"/>
          </p:nvPr>
        </p:nvSpPr>
        <p:spPr>
          <a:xfrm>
            <a:off x="1083468" y="689012"/>
            <a:ext cx="6977064" cy="5262403"/>
          </a:xfrm>
        </p:spPr>
        <p:txBody>
          <a:bodyPr>
            <a:noAutofit/>
          </a:bodyPr>
          <a:lstStyle/>
          <a:p>
            <a:r>
              <a:rPr lang="en-US" sz="3000" dirty="0"/>
              <a:t>This expression may also be translated, “in their going astray man is flesh.”  By following after the lusts of the flesh, says God, men have surrendered themselves to its desires to the extent that they are no longer responsive to the control of the Holy Spirit. Insensibility to divine influence is complete; hence, the Spirit of God is to be withdrawn. There is no further use in “striving” to restrain or improve them.</a:t>
            </a:r>
          </a:p>
        </p:txBody>
      </p:sp>
      <p:sp>
        <p:nvSpPr>
          <p:cNvPr id="3" name="Text Placeholder 2">
            <a:extLst>
              <a:ext uri="{FF2B5EF4-FFF2-40B4-BE49-F238E27FC236}">
                <a16:creationId xmlns:a16="http://schemas.microsoft.com/office/drawing/2014/main" id="{4B526E6D-6D10-9FA1-5ADE-864D5D4C0D1C}"/>
              </a:ext>
            </a:extLst>
          </p:cNvPr>
          <p:cNvSpPr>
            <a:spLocks noGrp="1"/>
          </p:cNvSpPr>
          <p:nvPr>
            <p:ph type="body" sz="half" idx="13"/>
          </p:nvPr>
        </p:nvSpPr>
        <p:spPr>
          <a:xfrm>
            <a:off x="289519" y="235720"/>
            <a:ext cx="6564224" cy="461108"/>
          </a:xfrm>
          <a:solidFill>
            <a:schemeClr val="tx1">
              <a:lumMod val="75000"/>
            </a:schemeClr>
          </a:solidFill>
        </p:spPr>
        <p:txBody>
          <a:bodyPr>
            <a:normAutofit fontScale="92500" lnSpcReduction="10000"/>
          </a:bodyPr>
          <a:lstStyle/>
          <a:p>
            <a:r>
              <a:rPr lang="en-US" sz="2800" dirty="0">
                <a:solidFill>
                  <a:schemeClr val="bg1">
                    <a:lumMod val="95000"/>
                    <a:lumOff val="5000"/>
                  </a:schemeClr>
                </a:solidFill>
              </a:rPr>
              <a:t>…for that he also is flesh.</a:t>
            </a:r>
          </a:p>
        </p:txBody>
      </p:sp>
      <p:sp>
        <p:nvSpPr>
          <p:cNvPr id="4" name="Text Placeholder 3">
            <a:extLst>
              <a:ext uri="{FF2B5EF4-FFF2-40B4-BE49-F238E27FC236}">
                <a16:creationId xmlns:a16="http://schemas.microsoft.com/office/drawing/2014/main" id="{FC7B2E5D-B8FB-0F3F-8860-0697A40E7897}"/>
              </a:ext>
            </a:extLst>
          </p:cNvPr>
          <p:cNvSpPr>
            <a:spLocks noGrp="1"/>
          </p:cNvSpPr>
          <p:nvPr>
            <p:ph type="body" sz="half" idx="2"/>
          </p:nvPr>
        </p:nvSpPr>
        <p:spPr>
          <a:xfrm>
            <a:off x="689339" y="6096000"/>
            <a:ext cx="7765322" cy="596618"/>
          </a:xfrm>
        </p:spPr>
        <p:txBody>
          <a:bodyPr>
            <a:normAutofit/>
          </a:bodyPr>
          <a:lstStyle/>
          <a:p>
            <a:r>
              <a:rPr lang="en-US" sz="3200" dirty="0"/>
              <a:t>SDABC V1 on Genesis 6:3</a:t>
            </a:r>
          </a:p>
        </p:txBody>
      </p:sp>
    </p:spTree>
    <p:extLst>
      <p:ext uri="{BB962C8B-B14F-4D97-AF65-F5344CB8AC3E}">
        <p14:creationId xmlns:p14="http://schemas.microsoft.com/office/powerpoint/2010/main" val="7505876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4. What is the special office of the Spirit in connection with sinners?</a:t>
            </a:r>
          </a:p>
        </p:txBody>
      </p:sp>
      <p:sp>
        <p:nvSpPr>
          <p:cNvPr id="3" name="Content Placeholder 2"/>
          <p:cNvSpPr>
            <a:spLocks noGrp="1"/>
          </p:cNvSpPr>
          <p:nvPr>
            <p:ph sz="half" idx="1"/>
          </p:nvPr>
        </p:nvSpPr>
        <p:spPr/>
        <p:txBody>
          <a:bodyPr>
            <a:normAutofit/>
          </a:bodyPr>
          <a:lstStyle/>
          <a:p>
            <a:r>
              <a:rPr sz="3200" dirty="0"/>
              <a:t>John 16:8</a:t>
            </a:r>
          </a:p>
          <a:p>
            <a:r>
              <a:rPr sz="3200" dirty="0"/>
              <a:t>And when he is come, he will reprove the world of sin, and of righteousness, and of judgment:</a:t>
            </a:r>
          </a:p>
        </p:txBody>
      </p:sp>
      <p:sp>
        <p:nvSpPr>
          <p:cNvPr id="5" name="L-Shape 4">
            <a:extLst>
              <a:ext uri="{FF2B5EF4-FFF2-40B4-BE49-F238E27FC236}">
                <a16:creationId xmlns:a16="http://schemas.microsoft.com/office/drawing/2014/main" id="{A18BD705-1A3A-5E40-8295-DBB0D0A151BA}"/>
              </a:ext>
            </a:extLst>
          </p:cNvPr>
          <p:cNvSpPr/>
          <p:nvPr/>
        </p:nvSpPr>
        <p:spPr>
          <a:xfrm>
            <a:off x="683784" y="471948"/>
            <a:ext cx="7936648" cy="1260502"/>
          </a:xfrm>
          <a:prstGeom prst="corner">
            <a:avLst>
              <a:gd name="adj1" fmla="val 9634"/>
              <a:gd name="adj2" fmla="val 9049"/>
            </a:avLst>
          </a:prstGeom>
          <a:solidFill>
            <a:schemeClr val="tx1">
              <a:lumMod val="6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794" name="Picture 2" descr="Cycle A Pentecost &quot;Receive the Holy Spirit&quot; -">
            <a:extLst>
              <a:ext uri="{FF2B5EF4-FFF2-40B4-BE49-F238E27FC236}">
                <a16:creationId xmlns:a16="http://schemas.microsoft.com/office/drawing/2014/main" id="{15461DFD-3768-AE7C-429E-9BFBF728E6E9}"/>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52108" y="1868131"/>
            <a:ext cx="3787386" cy="378738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dirty="0"/>
              <a:t>5. By what means does the Spirit reprove the world of sin?</a:t>
            </a:r>
          </a:p>
        </p:txBody>
      </p:sp>
      <p:sp>
        <p:nvSpPr>
          <p:cNvPr id="3" name="Content Placeholder 2"/>
          <p:cNvSpPr>
            <a:spLocks noGrp="1"/>
          </p:cNvSpPr>
          <p:nvPr>
            <p:ph sz="half" idx="1"/>
          </p:nvPr>
        </p:nvSpPr>
        <p:spPr/>
        <p:txBody>
          <a:bodyPr>
            <a:normAutofit fontScale="92500"/>
          </a:bodyPr>
          <a:lstStyle/>
          <a:p>
            <a:r>
              <a:rPr sz="3600" dirty="0"/>
              <a:t>Ephesians 6:17</a:t>
            </a:r>
          </a:p>
          <a:p>
            <a:r>
              <a:rPr sz="3600" dirty="0"/>
              <a:t>And take the helmet of salvation, and the sword of the Spirit, which is the word of God:</a:t>
            </a:r>
          </a:p>
        </p:txBody>
      </p:sp>
      <p:sp>
        <p:nvSpPr>
          <p:cNvPr id="5" name="L-Shape 4">
            <a:extLst>
              <a:ext uri="{FF2B5EF4-FFF2-40B4-BE49-F238E27FC236}">
                <a16:creationId xmlns:a16="http://schemas.microsoft.com/office/drawing/2014/main" id="{947A2961-9E0C-EE0E-35CE-A3A5AF288678}"/>
              </a:ext>
            </a:extLst>
          </p:cNvPr>
          <p:cNvSpPr/>
          <p:nvPr/>
        </p:nvSpPr>
        <p:spPr>
          <a:xfrm>
            <a:off x="683784" y="471948"/>
            <a:ext cx="7936648" cy="1260502"/>
          </a:xfrm>
          <a:prstGeom prst="corner">
            <a:avLst>
              <a:gd name="adj1" fmla="val 9634"/>
              <a:gd name="adj2" fmla="val 9049"/>
            </a:avLst>
          </a:prstGeom>
          <a:solidFill>
            <a:schemeClr val="tx1">
              <a:lumMod val="6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4820" name="Picture 4" descr="Sword of the Spirit - GoodSalt">
            <a:extLst>
              <a:ext uri="{FF2B5EF4-FFF2-40B4-BE49-F238E27FC236}">
                <a16:creationId xmlns:a16="http://schemas.microsoft.com/office/drawing/2014/main" id="{0B6D91CF-04C2-5839-E07C-89FCFC7CFF90}"/>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b="8844"/>
          <a:stretch>
            <a:fillRect/>
          </a:stretch>
        </p:blipFill>
        <p:spPr bwMode="auto">
          <a:xfrm>
            <a:off x="4568007" y="1870102"/>
            <a:ext cx="3984319" cy="363192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E881FF-C6B3-0C0B-7065-0475820C4F2F}"/>
              </a:ext>
            </a:extLst>
          </p:cNvPr>
          <p:cNvSpPr>
            <a:spLocks noGrp="1"/>
          </p:cNvSpPr>
          <p:nvPr>
            <p:ph type="title"/>
          </p:nvPr>
        </p:nvSpPr>
        <p:spPr>
          <a:xfrm>
            <a:off x="685346" y="368710"/>
            <a:ext cx="7765322" cy="1211340"/>
          </a:xfrm>
          <a:solidFill>
            <a:schemeClr val="accent6">
              <a:lumMod val="50000"/>
            </a:schemeClr>
          </a:solidFill>
        </p:spPr>
        <p:txBody>
          <a:bodyPr>
            <a:normAutofit fontScale="90000"/>
          </a:bodyPr>
          <a:lstStyle/>
          <a:p>
            <a:r>
              <a:rPr lang="en-US" dirty="0"/>
              <a:t>Jewish Interpretations of Genesis Over Time: An Attempt at Exegesis</a:t>
            </a:r>
          </a:p>
        </p:txBody>
      </p:sp>
      <p:sp>
        <p:nvSpPr>
          <p:cNvPr id="4" name="Content Placeholder 3">
            <a:extLst>
              <a:ext uri="{FF2B5EF4-FFF2-40B4-BE49-F238E27FC236}">
                <a16:creationId xmlns:a16="http://schemas.microsoft.com/office/drawing/2014/main" id="{6802B062-0016-23E0-6938-6570B552AF76}"/>
              </a:ext>
            </a:extLst>
          </p:cNvPr>
          <p:cNvSpPr>
            <a:spLocks noGrp="1"/>
          </p:cNvSpPr>
          <p:nvPr>
            <p:ph sz="half" idx="2"/>
          </p:nvPr>
        </p:nvSpPr>
        <p:spPr>
          <a:xfrm>
            <a:off x="3952569" y="1732450"/>
            <a:ext cx="4498100" cy="4058751"/>
          </a:xfrm>
          <a:solidFill>
            <a:schemeClr val="tx2">
              <a:lumMod val="40000"/>
              <a:lumOff val="60000"/>
            </a:schemeClr>
          </a:solidFill>
        </p:spPr>
        <p:txBody>
          <a:bodyPr>
            <a:normAutofit/>
          </a:bodyPr>
          <a:lstStyle/>
          <a:p>
            <a:pPr marL="36900" indent="0" fontAlgn="base">
              <a:buNone/>
            </a:pPr>
            <a:r>
              <a:rPr lang="en-US" sz="2800" dirty="0">
                <a:solidFill>
                  <a:schemeClr val="bg1">
                    <a:lumMod val="95000"/>
                    <a:lumOff val="5000"/>
                  </a:schemeClr>
                </a:solidFill>
                <a:effectLst/>
              </a:rPr>
              <a:t>“When men began to increase on earth and daughters were born to them, the divine beings saw how beautiful the daughters of men were and took wives from among those that pleased them” (Genesis 6:1-2, NJPS).</a:t>
            </a:r>
            <a:endParaRPr lang="en-US" sz="2800" dirty="0">
              <a:solidFill>
                <a:schemeClr val="bg1">
                  <a:lumMod val="95000"/>
                  <a:lumOff val="5000"/>
                </a:schemeClr>
              </a:solidFill>
            </a:endParaRPr>
          </a:p>
        </p:txBody>
      </p:sp>
      <p:sp>
        <p:nvSpPr>
          <p:cNvPr id="5" name="TextBox 4">
            <a:extLst>
              <a:ext uri="{FF2B5EF4-FFF2-40B4-BE49-F238E27FC236}">
                <a16:creationId xmlns:a16="http://schemas.microsoft.com/office/drawing/2014/main" id="{E5B34422-EC7B-2120-E74D-B5B9E0647BAB}"/>
              </a:ext>
            </a:extLst>
          </p:cNvPr>
          <p:cNvSpPr txBox="1"/>
          <p:nvPr/>
        </p:nvSpPr>
        <p:spPr>
          <a:xfrm>
            <a:off x="685346" y="5896442"/>
            <a:ext cx="7765322" cy="461665"/>
          </a:xfrm>
          <a:prstGeom prst="rect">
            <a:avLst/>
          </a:prstGeom>
          <a:noFill/>
        </p:spPr>
        <p:txBody>
          <a:bodyPr wrap="square" rtlCol="0">
            <a:spAutoFit/>
          </a:bodyPr>
          <a:lstStyle/>
          <a:p>
            <a:r>
              <a:rPr lang="en-US" sz="2400" dirty="0">
                <a:solidFill>
                  <a:schemeClr val="tx2">
                    <a:lumMod val="40000"/>
                    <a:lumOff val="60000"/>
                  </a:schemeClr>
                </a:solidFill>
              </a:rPr>
              <a:t>NJPS:  New Jewish Publication Society of America, 1985</a:t>
            </a:r>
          </a:p>
        </p:txBody>
      </p:sp>
      <p:pic>
        <p:nvPicPr>
          <p:cNvPr id="3074" name="Picture 2" descr="Issues in Genesis: The Sons of God &amp; Daughters of Men, Part 1">
            <a:extLst>
              <a:ext uri="{FF2B5EF4-FFF2-40B4-BE49-F238E27FC236}">
                <a16:creationId xmlns:a16="http://schemas.microsoft.com/office/drawing/2014/main" id="{F338018C-3247-F17D-EF71-773DA9A416DB}"/>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93332" y="1708627"/>
            <a:ext cx="2988493" cy="40592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502049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sz="3200" dirty="0"/>
              <a:t>6. What two things always necessarily work together in producing a perfect character?</a:t>
            </a:r>
          </a:p>
        </p:txBody>
      </p:sp>
      <p:sp>
        <p:nvSpPr>
          <p:cNvPr id="3" name="Content Placeholder 2"/>
          <p:cNvSpPr>
            <a:spLocks noGrp="1"/>
          </p:cNvSpPr>
          <p:nvPr>
            <p:ph sz="half" idx="1"/>
          </p:nvPr>
        </p:nvSpPr>
        <p:spPr/>
        <p:txBody>
          <a:bodyPr>
            <a:noAutofit/>
          </a:bodyPr>
          <a:lstStyle/>
          <a:p>
            <a:r>
              <a:rPr sz="2400" dirty="0"/>
              <a:t>2 Thessalonians 2:13, </a:t>
            </a:r>
            <a:r>
              <a:rPr lang="en-US" sz="2400" dirty="0"/>
              <a:t>    </a:t>
            </a:r>
            <a:r>
              <a:rPr sz="2400" dirty="0"/>
              <a:t>1 Peter 1:22</a:t>
            </a:r>
          </a:p>
          <a:p>
            <a:r>
              <a:rPr lang="en-US" sz="2400" dirty="0">
                <a:effectLst/>
              </a:rPr>
              <a:t>But we are bound to give thanks </a:t>
            </a:r>
            <a:r>
              <a:rPr lang="en-US" sz="2400" dirty="0" err="1">
                <a:effectLst/>
              </a:rPr>
              <a:t>alway</a:t>
            </a:r>
            <a:r>
              <a:rPr lang="en-US" sz="2400" dirty="0">
                <a:effectLst/>
              </a:rPr>
              <a:t> to God for you, brethren beloved of the Lord, because God hath from the beginning chosen you to salvation </a:t>
            </a:r>
            <a:r>
              <a:rPr lang="en-US" sz="2400" b="1" dirty="0">
                <a:effectLst/>
              </a:rPr>
              <a:t>through sanctification of the Spirit and belief of the truth:</a:t>
            </a:r>
            <a:endParaRPr sz="2400" b="1" dirty="0"/>
          </a:p>
        </p:txBody>
      </p:sp>
      <p:sp>
        <p:nvSpPr>
          <p:cNvPr id="5" name="L-Shape 4">
            <a:extLst>
              <a:ext uri="{FF2B5EF4-FFF2-40B4-BE49-F238E27FC236}">
                <a16:creationId xmlns:a16="http://schemas.microsoft.com/office/drawing/2014/main" id="{B0810BCA-7F71-3DF9-C9B5-CBFDD073A72F}"/>
              </a:ext>
            </a:extLst>
          </p:cNvPr>
          <p:cNvSpPr/>
          <p:nvPr/>
        </p:nvSpPr>
        <p:spPr>
          <a:xfrm>
            <a:off x="683784" y="471948"/>
            <a:ext cx="7936648" cy="1260502"/>
          </a:xfrm>
          <a:prstGeom prst="corner">
            <a:avLst>
              <a:gd name="adj1" fmla="val 9634"/>
              <a:gd name="adj2" fmla="val 9049"/>
            </a:avLst>
          </a:prstGeom>
          <a:solidFill>
            <a:schemeClr val="tx1">
              <a:lumMod val="6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Content Placeholder 6">
            <a:extLst>
              <a:ext uri="{FF2B5EF4-FFF2-40B4-BE49-F238E27FC236}">
                <a16:creationId xmlns:a16="http://schemas.microsoft.com/office/drawing/2014/main" id="{A4B22CD8-EDEB-B90F-E176-7C11537F639F}"/>
              </a:ext>
            </a:extLst>
          </p:cNvPr>
          <p:cNvPicPr>
            <a:picLocks noGrp="1" noChangeAspect="1"/>
          </p:cNvPicPr>
          <p:nvPr>
            <p:ph sz="half" idx="2"/>
          </p:nvPr>
        </p:nvPicPr>
        <p:blipFill>
          <a:blip r:embed="rId3"/>
          <a:stretch>
            <a:fillRect/>
          </a:stretch>
        </p:blipFill>
        <p:spPr>
          <a:xfrm>
            <a:off x="4480720" y="1862931"/>
            <a:ext cx="4123654" cy="4123654"/>
          </a:xfrm>
          <a:prstGeom prst="rect">
            <a:avLst/>
          </a:prstGeom>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421D0B-18D2-667D-DF0F-6A37EEF604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48FBE2-8320-62B0-48D7-8DFB0FC3D90F}"/>
              </a:ext>
            </a:extLst>
          </p:cNvPr>
          <p:cNvSpPr>
            <a:spLocks noGrp="1"/>
          </p:cNvSpPr>
          <p:nvPr>
            <p:ph type="title"/>
          </p:nvPr>
        </p:nvSpPr>
        <p:spPr/>
        <p:txBody>
          <a:bodyPr>
            <a:noAutofit/>
          </a:bodyPr>
          <a:lstStyle/>
          <a:p>
            <a:r>
              <a:rPr sz="3200" dirty="0"/>
              <a:t>6. What two things always necessarily work together in producing a perfect character?</a:t>
            </a:r>
          </a:p>
        </p:txBody>
      </p:sp>
      <p:sp>
        <p:nvSpPr>
          <p:cNvPr id="3" name="Content Placeholder 2">
            <a:extLst>
              <a:ext uri="{FF2B5EF4-FFF2-40B4-BE49-F238E27FC236}">
                <a16:creationId xmlns:a16="http://schemas.microsoft.com/office/drawing/2014/main" id="{3A88A7ED-40B8-DC37-CEE8-531C59A4ED4D}"/>
              </a:ext>
            </a:extLst>
          </p:cNvPr>
          <p:cNvSpPr>
            <a:spLocks noGrp="1"/>
          </p:cNvSpPr>
          <p:nvPr>
            <p:ph sz="half" idx="1"/>
          </p:nvPr>
        </p:nvSpPr>
        <p:spPr>
          <a:xfrm>
            <a:off x="685347" y="1732448"/>
            <a:ext cx="3795373" cy="4515951"/>
          </a:xfrm>
        </p:spPr>
        <p:txBody>
          <a:bodyPr>
            <a:normAutofit lnSpcReduction="10000"/>
          </a:bodyPr>
          <a:lstStyle/>
          <a:p>
            <a:r>
              <a:rPr sz="2800" dirty="0"/>
              <a:t>2 Thessalonians 2:13, </a:t>
            </a:r>
            <a:r>
              <a:rPr lang="en-US" sz="2800" dirty="0"/>
              <a:t>  </a:t>
            </a:r>
            <a:r>
              <a:rPr sz="2800" dirty="0"/>
              <a:t>1 Peter 1:22</a:t>
            </a:r>
          </a:p>
          <a:p>
            <a:r>
              <a:rPr sz="2800" dirty="0"/>
              <a:t>Seeing ye have purified your souls in </a:t>
            </a:r>
            <a:r>
              <a:rPr sz="2800" b="1" dirty="0"/>
              <a:t>obeying the truth through the Spirit</a:t>
            </a:r>
            <a:r>
              <a:rPr sz="2800" dirty="0"/>
              <a:t> unto unfeigned love of the brethren, see that ye love one another with a pure heart fervently:</a:t>
            </a:r>
          </a:p>
        </p:txBody>
      </p:sp>
      <p:sp>
        <p:nvSpPr>
          <p:cNvPr id="5" name="L-Shape 4">
            <a:extLst>
              <a:ext uri="{FF2B5EF4-FFF2-40B4-BE49-F238E27FC236}">
                <a16:creationId xmlns:a16="http://schemas.microsoft.com/office/drawing/2014/main" id="{498DB148-8377-472C-78FE-938047C88941}"/>
              </a:ext>
            </a:extLst>
          </p:cNvPr>
          <p:cNvSpPr/>
          <p:nvPr/>
        </p:nvSpPr>
        <p:spPr>
          <a:xfrm>
            <a:off x="683784" y="471948"/>
            <a:ext cx="7936648" cy="1260502"/>
          </a:xfrm>
          <a:prstGeom prst="corner">
            <a:avLst>
              <a:gd name="adj1" fmla="val 9634"/>
              <a:gd name="adj2" fmla="val 9049"/>
            </a:avLst>
          </a:prstGeom>
          <a:solidFill>
            <a:schemeClr val="tx1">
              <a:lumMod val="6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6866" name="Picture 2" descr="How Do We Use the Sword of the Spirit in the Armor of God? |  Christianity.com">
            <a:extLst>
              <a:ext uri="{FF2B5EF4-FFF2-40B4-BE49-F238E27FC236}">
                <a16:creationId xmlns:a16="http://schemas.microsoft.com/office/drawing/2014/main" id="{5D17171C-81E3-B6E3-0AF5-2A6247599DB3}"/>
              </a:ext>
            </a:extLst>
          </p:cNvPr>
          <p:cNvPicPr>
            <a:picLocks noGrp="1" noChangeAspect="1" noChangeArrowheads="1"/>
          </p:cNvPicPr>
          <p:nvPr>
            <p:ph sz="half" idx="2"/>
          </p:nvPr>
        </p:nvPicPr>
        <p:blipFill rotWithShape="1">
          <a:blip r:embed="rId3">
            <a:extLst>
              <a:ext uri="{28A0092B-C50C-407E-A947-70E740481C1C}">
                <a14:useLocalDpi xmlns:a14="http://schemas.microsoft.com/office/drawing/2010/main" val="0"/>
              </a:ext>
            </a:extLst>
          </a:blip>
          <a:srcRect l="35734" r="7360"/>
          <a:stretch>
            <a:fillRect/>
          </a:stretch>
        </p:blipFill>
        <p:spPr bwMode="auto">
          <a:xfrm>
            <a:off x="4568007" y="2253722"/>
            <a:ext cx="4048432" cy="37172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039746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154932-783A-EFB7-8922-D2B16292B54A}"/>
              </a:ext>
            </a:extLst>
          </p:cNvPr>
          <p:cNvSpPr>
            <a:spLocks noGrp="1"/>
          </p:cNvSpPr>
          <p:nvPr>
            <p:ph type="title"/>
          </p:nvPr>
        </p:nvSpPr>
        <p:spPr>
          <a:xfrm rot="17045703">
            <a:off x="-2542813" y="2519023"/>
            <a:ext cx="7765322" cy="1406418"/>
          </a:xfrm>
        </p:spPr>
        <p:txBody>
          <a:bodyPr>
            <a:normAutofit fontScale="90000"/>
          </a:bodyPr>
          <a:lstStyle/>
          <a:p>
            <a:r>
              <a:rPr lang="en-US" sz="5400" b="1" dirty="0"/>
              <a:t>BONUS VERSE!</a:t>
            </a:r>
            <a:br>
              <a:rPr lang="en-US" sz="5400" b="1" dirty="0"/>
            </a:br>
            <a:r>
              <a:rPr lang="en-US" sz="5400" b="1" dirty="0"/>
              <a:t>John 4:23</a:t>
            </a:r>
          </a:p>
        </p:txBody>
      </p:sp>
      <p:pic>
        <p:nvPicPr>
          <p:cNvPr id="37890" name="Picture 2" descr="John 4:23 But the hour comes, and now is, when the true worshippers shall  worship the Father in spirit and in truth: for the Father seeks such to  worship him.">
            <a:extLst>
              <a:ext uri="{FF2B5EF4-FFF2-40B4-BE49-F238E27FC236}">
                <a16:creationId xmlns:a16="http://schemas.microsoft.com/office/drawing/2014/main" id="{EA5D6530-FF1D-7B16-DFDA-7FAF5FFFDAE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327397" y="189890"/>
            <a:ext cx="6605587" cy="66055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368666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D6F7E8-2F2E-8135-2730-3CB6CDE74058}"/>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00B3A07-0742-DBE4-48BB-D1BCB55A116F}"/>
              </a:ext>
            </a:extLst>
          </p:cNvPr>
          <p:cNvSpPr>
            <a:spLocks noGrp="1"/>
          </p:cNvSpPr>
          <p:nvPr>
            <p:ph type="title"/>
          </p:nvPr>
        </p:nvSpPr>
        <p:spPr>
          <a:xfrm>
            <a:off x="320431" y="367323"/>
            <a:ext cx="8550031" cy="1212727"/>
          </a:xfrm>
        </p:spPr>
        <p:txBody>
          <a:bodyPr>
            <a:normAutofit/>
          </a:bodyPr>
          <a:lstStyle/>
          <a:p>
            <a:r>
              <a:rPr lang="en-US" sz="4800" b="1" dirty="0"/>
              <a:t>BONUS VERSE!  John 17:17</a:t>
            </a:r>
            <a:endParaRPr lang="en-US" sz="4800" dirty="0"/>
          </a:p>
        </p:txBody>
      </p:sp>
      <p:pic>
        <p:nvPicPr>
          <p:cNvPr id="7" name="Content Placeholder 6">
            <a:extLst>
              <a:ext uri="{FF2B5EF4-FFF2-40B4-BE49-F238E27FC236}">
                <a16:creationId xmlns:a16="http://schemas.microsoft.com/office/drawing/2014/main" id="{DC8E35D1-AFCD-D6BB-F8E6-008F86C6607F}"/>
              </a:ext>
            </a:extLst>
          </p:cNvPr>
          <p:cNvPicPr>
            <a:picLocks noGrp="1" noChangeAspect="1"/>
          </p:cNvPicPr>
          <p:nvPr>
            <p:ph idx="1"/>
          </p:nvPr>
        </p:nvPicPr>
        <p:blipFill>
          <a:blip r:embed="rId2"/>
          <a:stretch>
            <a:fillRect/>
          </a:stretch>
        </p:blipFill>
        <p:spPr>
          <a:xfrm>
            <a:off x="1" y="1735521"/>
            <a:ext cx="9144000" cy="4404624"/>
          </a:xfrm>
          <a:prstGeom prst="rect">
            <a:avLst/>
          </a:prstGeom>
        </p:spPr>
      </p:pic>
    </p:spTree>
    <p:extLst>
      <p:ext uri="{BB962C8B-B14F-4D97-AF65-F5344CB8AC3E}">
        <p14:creationId xmlns:p14="http://schemas.microsoft.com/office/powerpoint/2010/main" val="190750570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sz="3500" dirty="0"/>
              <a:t>7. Then how must the Lord have striven with the antediluvians by His Spirit?</a:t>
            </a:r>
          </a:p>
        </p:txBody>
      </p:sp>
      <p:sp>
        <p:nvSpPr>
          <p:cNvPr id="3" name="Content Placeholder 2"/>
          <p:cNvSpPr>
            <a:spLocks noGrp="1"/>
          </p:cNvSpPr>
          <p:nvPr>
            <p:ph sz="half" idx="1"/>
          </p:nvPr>
        </p:nvSpPr>
        <p:spPr/>
        <p:txBody>
          <a:bodyPr>
            <a:normAutofit/>
          </a:bodyPr>
          <a:lstStyle/>
          <a:p>
            <a:r>
              <a:rPr sz="3600" dirty="0"/>
              <a:t>Answer: By keeping continually before them the right way</a:t>
            </a:r>
          </a:p>
        </p:txBody>
      </p:sp>
      <p:sp>
        <p:nvSpPr>
          <p:cNvPr id="5" name="L-Shape 4">
            <a:extLst>
              <a:ext uri="{FF2B5EF4-FFF2-40B4-BE49-F238E27FC236}">
                <a16:creationId xmlns:a16="http://schemas.microsoft.com/office/drawing/2014/main" id="{41C80543-0605-A1F7-666D-AB50BFA3B66E}"/>
              </a:ext>
            </a:extLst>
          </p:cNvPr>
          <p:cNvSpPr/>
          <p:nvPr/>
        </p:nvSpPr>
        <p:spPr>
          <a:xfrm>
            <a:off x="683784" y="471948"/>
            <a:ext cx="7936648" cy="1260502"/>
          </a:xfrm>
          <a:prstGeom prst="corner">
            <a:avLst>
              <a:gd name="adj1" fmla="val 9634"/>
              <a:gd name="adj2" fmla="val 9049"/>
            </a:avLst>
          </a:prstGeom>
          <a:solidFill>
            <a:schemeClr val="tx1">
              <a:lumMod val="6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9938" name="Picture 2" descr="Strait and Narrow Way — God Reaching Out to Man">
            <a:extLst>
              <a:ext uri="{FF2B5EF4-FFF2-40B4-BE49-F238E27FC236}">
                <a16:creationId xmlns:a16="http://schemas.microsoft.com/office/drawing/2014/main" id="{16944EE4-9EB4-6132-CF77-AC59B6570D8E}"/>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63282" y="1870102"/>
            <a:ext cx="3797300" cy="28479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8. By whom was the right way presented to them?</a:t>
            </a:r>
          </a:p>
        </p:txBody>
      </p:sp>
      <p:sp>
        <p:nvSpPr>
          <p:cNvPr id="3" name="Content Placeholder 2"/>
          <p:cNvSpPr>
            <a:spLocks noGrp="1"/>
          </p:cNvSpPr>
          <p:nvPr>
            <p:ph sz="half" idx="1"/>
          </p:nvPr>
        </p:nvSpPr>
        <p:spPr/>
        <p:txBody>
          <a:bodyPr>
            <a:normAutofit fontScale="85000" lnSpcReduction="20000"/>
          </a:bodyPr>
          <a:lstStyle/>
          <a:p>
            <a:r>
              <a:rPr sz="3500" dirty="0"/>
              <a:t>2 Peter 2:5</a:t>
            </a:r>
          </a:p>
          <a:p>
            <a:r>
              <a:rPr sz="3500" dirty="0"/>
              <a:t>And spared not the old world, but saved Noah the eighth person, a preacher of righteousness, bringing in the flood upon the world of the ungodly;</a:t>
            </a:r>
          </a:p>
        </p:txBody>
      </p:sp>
      <p:sp>
        <p:nvSpPr>
          <p:cNvPr id="5" name="L-Shape 4">
            <a:extLst>
              <a:ext uri="{FF2B5EF4-FFF2-40B4-BE49-F238E27FC236}">
                <a16:creationId xmlns:a16="http://schemas.microsoft.com/office/drawing/2014/main" id="{6B029A01-A444-31FA-299F-4AEF55439901}"/>
              </a:ext>
            </a:extLst>
          </p:cNvPr>
          <p:cNvSpPr/>
          <p:nvPr/>
        </p:nvSpPr>
        <p:spPr>
          <a:xfrm>
            <a:off x="683784" y="471948"/>
            <a:ext cx="7936648" cy="1260502"/>
          </a:xfrm>
          <a:prstGeom prst="corner">
            <a:avLst>
              <a:gd name="adj1" fmla="val 9634"/>
              <a:gd name="adj2" fmla="val 9049"/>
            </a:avLst>
          </a:prstGeom>
          <a:solidFill>
            <a:schemeClr val="tx1">
              <a:lumMod val="6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3010" name="Picture 2" descr="Still Waters: Noah the Preacher">
            <a:extLst>
              <a:ext uri="{FF2B5EF4-FFF2-40B4-BE49-F238E27FC236}">
                <a16:creationId xmlns:a16="http://schemas.microsoft.com/office/drawing/2014/main" id="{67575C0F-E083-9EA0-53C0-06F71CB9F93C}"/>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6877"/>
          <a:stretch>
            <a:fillRect/>
          </a:stretch>
        </p:blipFill>
        <p:spPr bwMode="auto">
          <a:xfrm>
            <a:off x="4663282" y="1946824"/>
            <a:ext cx="3957150" cy="4058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9. How long did God say that He would bear with them?</a:t>
            </a:r>
          </a:p>
        </p:txBody>
      </p:sp>
      <p:sp>
        <p:nvSpPr>
          <p:cNvPr id="3" name="Content Placeholder 2"/>
          <p:cNvSpPr>
            <a:spLocks noGrp="1"/>
          </p:cNvSpPr>
          <p:nvPr>
            <p:ph sz="half" idx="1"/>
          </p:nvPr>
        </p:nvSpPr>
        <p:spPr/>
        <p:txBody>
          <a:bodyPr>
            <a:normAutofit fontScale="92500" lnSpcReduction="20000"/>
          </a:bodyPr>
          <a:lstStyle/>
          <a:p>
            <a:endParaRPr dirty="0"/>
          </a:p>
          <a:p>
            <a:r>
              <a:rPr sz="3200" dirty="0"/>
              <a:t>Genesis 6:3</a:t>
            </a:r>
          </a:p>
          <a:p>
            <a:r>
              <a:rPr sz="3200" dirty="0"/>
              <a:t>And the Lord said, My spirit shall not always strive with man, for that he also is flesh: yet his days shall be an hundred and twenty years.</a:t>
            </a:r>
          </a:p>
        </p:txBody>
      </p:sp>
      <p:sp>
        <p:nvSpPr>
          <p:cNvPr id="5" name="L-Shape 4">
            <a:extLst>
              <a:ext uri="{FF2B5EF4-FFF2-40B4-BE49-F238E27FC236}">
                <a16:creationId xmlns:a16="http://schemas.microsoft.com/office/drawing/2014/main" id="{B40A34AC-D7B5-64FA-80E5-708AA7966350}"/>
              </a:ext>
            </a:extLst>
          </p:cNvPr>
          <p:cNvSpPr/>
          <p:nvPr/>
        </p:nvSpPr>
        <p:spPr>
          <a:xfrm>
            <a:off x="683784" y="471948"/>
            <a:ext cx="7936648" cy="1260502"/>
          </a:xfrm>
          <a:prstGeom prst="corner">
            <a:avLst>
              <a:gd name="adj1" fmla="val 9634"/>
              <a:gd name="adj2" fmla="val 9049"/>
            </a:avLst>
          </a:prstGeom>
          <a:solidFill>
            <a:schemeClr val="tx1">
              <a:lumMod val="6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4034" name="Picture 2" descr="Who Is the Holy Ghost?—His Identity ...">
            <a:extLst>
              <a:ext uri="{FF2B5EF4-FFF2-40B4-BE49-F238E27FC236}">
                <a16:creationId xmlns:a16="http://schemas.microsoft.com/office/drawing/2014/main" id="{44D0F784-AA40-AEC5-C0C3-E7569A3B1490}"/>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1830" r="22262"/>
          <a:stretch>
            <a:fillRect/>
          </a:stretch>
        </p:blipFill>
        <p:spPr bwMode="auto">
          <a:xfrm>
            <a:off x="4759569" y="1892956"/>
            <a:ext cx="3860863" cy="389824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0472F7-5D1A-0E28-0E4B-74199E03F8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A8D206-A354-CE31-0485-41ED14F65A3A}"/>
              </a:ext>
            </a:extLst>
          </p:cNvPr>
          <p:cNvSpPr>
            <a:spLocks noGrp="1"/>
          </p:cNvSpPr>
          <p:nvPr>
            <p:ph type="title"/>
          </p:nvPr>
        </p:nvSpPr>
        <p:spPr>
          <a:xfrm>
            <a:off x="1138176" y="859693"/>
            <a:ext cx="6977064" cy="4732215"/>
          </a:xfrm>
        </p:spPr>
        <p:txBody>
          <a:bodyPr>
            <a:noAutofit/>
          </a:bodyPr>
          <a:lstStyle/>
          <a:p>
            <a:r>
              <a:rPr lang="en-US" dirty="0"/>
              <a:t>This divine prediction cannot mean that man’s life span would henceforth be restricted to 120 years. (Compare ages of men after the Flood.) They predict, rather, that God’s patience would come to an end and probation close within the period of time here specified. In the meantime, divine mercy lingered.</a:t>
            </a:r>
          </a:p>
        </p:txBody>
      </p:sp>
      <p:sp>
        <p:nvSpPr>
          <p:cNvPr id="3" name="Text Placeholder 2">
            <a:extLst>
              <a:ext uri="{FF2B5EF4-FFF2-40B4-BE49-F238E27FC236}">
                <a16:creationId xmlns:a16="http://schemas.microsoft.com/office/drawing/2014/main" id="{CB98F1AF-D041-AF19-FA16-5D0344342404}"/>
              </a:ext>
            </a:extLst>
          </p:cNvPr>
          <p:cNvSpPr>
            <a:spLocks noGrp="1"/>
          </p:cNvSpPr>
          <p:nvPr>
            <p:ph type="body" sz="half" idx="13"/>
          </p:nvPr>
        </p:nvSpPr>
        <p:spPr>
          <a:xfrm>
            <a:off x="289519" y="235720"/>
            <a:ext cx="7221066" cy="461108"/>
          </a:xfrm>
          <a:solidFill>
            <a:schemeClr val="tx1">
              <a:lumMod val="75000"/>
            </a:schemeClr>
          </a:solidFill>
        </p:spPr>
        <p:txBody>
          <a:bodyPr>
            <a:noAutofit/>
          </a:bodyPr>
          <a:lstStyle/>
          <a:p>
            <a:r>
              <a:rPr lang="en-US" sz="2600" dirty="0">
                <a:solidFill>
                  <a:schemeClr val="bg1">
                    <a:lumMod val="95000"/>
                    <a:lumOff val="5000"/>
                  </a:schemeClr>
                </a:solidFill>
                <a:effectLst/>
              </a:rPr>
              <a:t>yet his days shall be an hundred and twenty years.</a:t>
            </a:r>
            <a:endParaRPr lang="en-US" sz="2600" dirty="0">
              <a:solidFill>
                <a:schemeClr val="bg1">
                  <a:lumMod val="95000"/>
                  <a:lumOff val="5000"/>
                </a:schemeClr>
              </a:solidFill>
            </a:endParaRPr>
          </a:p>
        </p:txBody>
      </p:sp>
      <p:sp>
        <p:nvSpPr>
          <p:cNvPr id="4" name="Text Placeholder 3">
            <a:extLst>
              <a:ext uri="{FF2B5EF4-FFF2-40B4-BE49-F238E27FC236}">
                <a16:creationId xmlns:a16="http://schemas.microsoft.com/office/drawing/2014/main" id="{D679D786-BA36-03E1-72B5-E5BC384A6B0B}"/>
              </a:ext>
            </a:extLst>
          </p:cNvPr>
          <p:cNvSpPr>
            <a:spLocks noGrp="1"/>
          </p:cNvSpPr>
          <p:nvPr>
            <p:ph type="body" sz="half" idx="2"/>
          </p:nvPr>
        </p:nvSpPr>
        <p:spPr>
          <a:xfrm>
            <a:off x="689339" y="6096000"/>
            <a:ext cx="7765322" cy="596618"/>
          </a:xfrm>
        </p:spPr>
        <p:txBody>
          <a:bodyPr>
            <a:normAutofit/>
          </a:bodyPr>
          <a:lstStyle/>
          <a:p>
            <a:r>
              <a:rPr lang="en-US" sz="3200" dirty="0"/>
              <a:t>SDABC V1 on Genesis 6:3</a:t>
            </a:r>
          </a:p>
        </p:txBody>
      </p:sp>
    </p:spTree>
    <p:extLst>
      <p:ext uri="{BB962C8B-B14F-4D97-AF65-F5344CB8AC3E}">
        <p14:creationId xmlns:p14="http://schemas.microsoft.com/office/powerpoint/2010/main" val="234103333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10. At the end of that time, how great was the wickedness of men?</a:t>
            </a:r>
          </a:p>
        </p:txBody>
      </p:sp>
      <p:sp>
        <p:nvSpPr>
          <p:cNvPr id="3" name="Content Placeholder 2"/>
          <p:cNvSpPr>
            <a:spLocks noGrp="1"/>
          </p:cNvSpPr>
          <p:nvPr>
            <p:ph sz="half" idx="1"/>
          </p:nvPr>
        </p:nvSpPr>
        <p:spPr/>
        <p:txBody>
          <a:bodyPr>
            <a:normAutofit fontScale="92500" lnSpcReduction="10000"/>
          </a:bodyPr>
          <a:lstStyle/>
          <a:p>
            <a:r>
              <a:rPr sz="3200" dirty="0"/>
              <a:t>Genesis 6:5</a:t>
            </a:r>
          </a:p>
          <a:p>
            <a:r>
              <a:rPr sz="3200" dirty="0"/>
              <a:t>And God saw that the wickedness of man was great in the earth, and that every imagination of the thoughts of his heart was only evil continually.</a:t>
            </a:r>
          </a:p>
        </p:txBody>
      </p:sp>
      <p:sp>
        <p:nvSpPr>
          <p:cNvPr id="5" name="L-Shape 4">
            <a:extLst>
              <a:ext uri="{FF2B5EF4-FFF2-40B4-BE49-F238E27FC236}">
                <a16:creationId xmlns:a16="http://schemas.microsoft.com/office/drawing/2014/main" id="{06571212-449D-0962-47AD-A49E1E5799F3}"/>
              </a:ext>
            </a:extLst>
          </p:cNvPr>
          <p:cNvSpPr/>
          <p:nvPr/>
        </p:nvSpPr>
        <p:spPr>
          <a:xfrm>
            <a:off x="683784" y="471948"/>
            <a:ext cx="7936648" cy="1260502"/>
          </a:xfrm>
          <a:prstGeom prst="corner">
            <a:avLst>
              <a:gd name="adj1" fmla="val 9634"/>
              <a:gd name="adj2" fmla="val 9049"/>
            </a:avLst>
          </a:prstGeom>
          <a:solidFill>
            <a:schemeClr val="tx1">
              <a:lumMod val="6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5058" name="Picture 2" descr="Moore Perspective: Who Were the Antediluvian Nephilim?">
            <a:extLst>
              <a:ext uri="{FF2B5EF4-FFF2-40B4-BE49-F238E27FC236}">
                <a16:creationId xmlns:a16="http://schemas.microsoft.com/office/drawing/2014/main" id="{908E83AE-2513-76D0-3C87-5F03D3198AE6}"/>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52963" y="1855260"/>
            <a:ext cx="3797300" cy="381264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11. What was the condition of the whole earth?</a:t>
            </a:r>
          </a:p>
        </p:txBody>
      </p:sp>
      <p:sp>
        <p:nvSpPr>
          <p:cNvPr id="3" name="Content Placeholder 2"/>
          <p:cNvSpPr>
            <a:spLocks noGrp="1"/>
          </p:cNvSpPr>
          <p:nvPr>
            <p:ph sz="half" idx="1"/>
          </p:nvPr>
        </p:nvSpPr>
        <p:spPr/>
        <p:txBody>
          <a:bodyPr>
            <a:normAutofit fontScale="92500" lnSpcReduction="10000"/>
          </a:bodyPr>
          <a:lstStyle/>
          <a:p>
            <a:r>
              <a:rPr sz="3600" dirty="0"/>
              <a:t>Genesis 6:12</a:t>
            </a:r>
          </a:p>
          <a:p>
            <a:r>
              <a:rPr sz="3600" dirty="0"/>
              <a:t>And God looked upon the earth, and, behold, it was corrupt; for all flesh had corrupted his way upon the earth.</a:t>
            </a:r>
          </a:p>
        </p:txBody>
      </p:sp>
      <p:sp>
        <p:nvSpPr>
          <p:cNvPr id="5" name="L-Shape 4">
            <a:extLst>
              <a:ext uri="{FF2B5EF4-FFF2-40B4-BE49-F238E27FC236}">
                <a16:creationId xmlns:a16="http://schemas.microsoft.com/office/drawing/2014/main" id="{E8C8F49F-131C-EA62-360B-C99C97438887}"/>
              </a:ext>
            </a:extLst>
          </p:cNvPr>
          <p:cNvSpPr/>
          <p:nvPr/>
        </p:nvSpPr>
        <p:spPr>
          <a:xfrm>
            <a:off x="683784" y="471948"/>
            <a:ext cx="7936648" cy="1260502"/>
          </a:xfrm>
          <a:prstGeom prst="corner">
            <a:avLst>
              <a:gd name="adj1" fmla="val 9634"/>
              <a:gd name="adj2" fmla="val 9049"/>
            </a:avLst>
          </a:prstGeom>
          <a:solidFill>
            <a:schemeClr val="tx1">
              <a:lumMod val="6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082" name="Picture 2" descr="Features - The Philistine Age - Archaeology Magazine - July/August 2022">
            <a:extLst>
              <a:ext uri="{FF2B5EF4-FFF2-40B4-BE49-F238E27FC236}">
                <a16:creationId xmlns:a16="http://schemas.microsoft.com/office/drawing/2014/main" id="{66B8721E-79A5-5D4E-A176-32C8728BC163}"/>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149823" y="1731963"/>
            <a:ext cx="2803579" cy="405923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A9262F-DD14-2A45-9B86-0D54DF31A6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C3839F-8D56-CF64-6BCA-B425B0F1F55C}"/>
              </a:ext>
            </a:extLst>
          </p:cNvPr>
          <p:cNvSpPr>
            <a:spLocks noGrp="1"/>
          </p:cNvSpPr>
          <p:nvPr>
            <p:ph type="title"/>
          </p:nvPr>
        </p:nvSpPr>
        <p:spPr>
          <a:xfrm>
            <a:off x="685346" y="368710"/>
            <a:ext cx="7765322" cy="1211340"/>
          </a:xfrm>
          <a:solidFill>
            <a:schemeClr val="accent6">
              <a:lumMod val="50000"/>
            </a:schemeClr>
          </a:solidFill>
        </p:spPr>
        <p:txBody>
          <a:bodyPr>
            <a:normAutofit fontScale="90000"/>
          </a:bodyPr>
          <a:lstStyle/>
          <a:p>
            <a:r>
              <a:rPr lang="en-US" dirty="0"/>
              <a:t>Jewish Interpretations of Genesis Over Time: An Attempt at Exegesis</a:t>
            </a:r>
          </a:p>
        </p:txBody>
      </p:sp>
      <p:sp>
        <p:nvSpPr>
          <p:cNvPr id="4" name="Content Placeholder 3">
            <a:extLst>
              <a:ext uri="{FF2B5EF4-FFF2-40B4-BE49-F238E27FC236}">
                <a16:creationId xmlns:a16="http://schemas.microsoft.com/office/drawing/2014/main" id="{E91BCD3E-A744-70FE-3B50-236B88847AC5}"/>
              </a:ext>
            </a:extLst>
          </p:cNvPr>
          <p:cNvSpPr>
            <a:spLocks noGrp="1"/>
          </p:cNvSpPr>
          <p:nvPr>
            <p:ph sz="half" idx="2"/>
          </p:nvPr>
        </p:nvSpPr>
        <p:spPr>
          <a:solidFill>
            <a:schemeClr val="tx2">
              <a:lumMod val="40000"/>
              <a:lumOff val="60000"/>
            </a:schemeClr>
          </a:solidFill>
        </p:spPr>
        <p:txBody>
          <a:bodyPr>
            <a:normAutofit/>
          </a:bodyPr>
          <a:lstStyle/>
          <a:p>
            <a:pPr marL="36900" indent="0" fontAlgn="base">
              <a:buNone/>
            </a:pPr>
            <a:r>
              <a:rPr lang="en-US" sz="3200" dirty="0">
                <a:solidFill>
                  <a:schemeClr val="bg1">
                    <a:lumMod val="95000"/>
                    <a:lumOff val="5000"/>
                  </a:schemeClr>
                </a:solidFill>
                <a:effectLst/>
              </a:rPr>
              <a:t>This passage is followed by a mention of the Nephilim, described as “the heroes of old, the men of renown” (Genesis 6:4). </a:t>
            </a:r>
            <a:endParaRPr lang="en-US" sz="3200" dirty="0">
              <a:solidFill>
                <a:schemeClr val="bg1">
                  <a:lumMod val="95000"/>
                  <a:lumOff val="5000"/>
                </a:schemeClr>
              </a:solidFill>
            </a:endParaRPr>
          </a:p>
        </p:txBody>
      </p:sp>
      <p:pic>
        <p:nvPicPr>
          <p:cNvPr id="4098" name="Picture 2" descr="Who Were the Nephilim? Giants in the Bible">
            <a:extLst>
              <a:ext uri="{FF2B5EF4-FFF2-40B4-BE49-F238E27FC236}">
                <a16:creationId xmlns:a16="http://schemas.microsoft.com/office/drawing/2014/main" id="{ECDB9DAF-9407-C27B-19EA-E1CC1D694DBE}"/>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37024" r="18982"/>
          <a:stretch>
            <a:fillRect/>
          </a:stretch>
        </p:blipFill>
        <p:spPr bwMode="auto">
          <a:xfrm>
            <a:off x="693332" y="1732450"/>
            <a:ext cx="3598449" cy="40896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879577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346" y="581574"/>
            <a:ext cx="7765322" cy="970450"/>
          </a:xfrm>
        </p:spPr>
        <p:txBody>
          <a:bodyPr>
            <a:normAutofit fontScale="90000"/>
          </a:bodyPr>
          <a:lstStyle/>
          <a:p>
            <a:r>
              <a:rPr dirty="0"/>
              <a:t>12. With what was it filled in consequence?</a:t>
            </a:r>
          </a:p>
        </p:txBody>
      </p:sp>
      <p:sp>
        <p:nvSpPr>
          <p:cNvPr id="3" name="Content Placeholder 2"/>
          <p:cNvSpPr>
            <a:spLocks noGrp="1"/>
          </p:cNvSpPr>
          <p:nvPr>
            <p:ph sz="half" idx="1"/>
          </p:nvPr>
        </p:nvSpPr>
        <p:spPr/>
        <p:txBody>
          <a:bodyPr>
            <a:normAutofit lnSpcReduction="10000"/>
          </a:bodyPr>
          <a:lstStyle/>
          <a:p>
            <a:r>
              <a:rPr sz="3600" dirty="0"/>
              <a:t>Genesis 6:11</a:t>
            </a:r>
          </a:p>
          <a:p>
            <a:r>
              <a:rPr sz="3600" dirty="0"/>
              <a:t>The earth also was corrupt before God, and the earth was filled with violence.</a:t>
            </a:r>
          </a:p>
        </p:txBody>
      </p:sp>
      <p:sp>
        <p:nvSpPr>
          <p:cNvPr id="5" name="L-Shape 4">
            <a:extLst>
              <a:ext uri="{FF2B5EF4-FFF2-40B4-BE49-F238E27FC236}">
                <a16:creationId xmlns:a16="http://schemas.microsoft.com/office/drawing/2014/main" id="{AF557580-BB4C-18C4-5ACE-DF80DCD6617C}"/>
              </a:ext>
            </a:extLst>
          </p:cNvPr>
          <p:cNvSpPr/>
          <p:nvPr/>
        </p:nvSpPr>
        <p:spPr>
          <a:xfrm>
            <a:off x="683784" y="471948"/>
            <a:ext cx="7936648" cy="1260502"/>
          </a:xfrm>
          <a:prstGeom prst="corner">
            <a:avLst>
              <a:gd name="adj1" fmla="val 9634"/>
              <a:gd name="adj2" fmla="val 9049"/>
            </a:avLst>
          </a:prstGeom>
          <a:solidFill>
            <a:schemeClr val="tx1">
              <a:lumMod val="6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7106" name="Picture 2" descr="Ancient Skulls Reveal Shifts in Human Violence across Millennia |  Scientific American">
            <a:extLst>
              <a:ext uri="{FF2B5EF4-FFF2-40B4-BE49-F238E27FC236}">
                <a16:creationId xmlns:a16="http://schemas.microsoft.com/office/drawing/2014/main" id="{912B14E4-D55A-9915-04E7-48F5F5881B5E}"/>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52963" y="1862931"/>
            <a:ext cx="3797300" cy="37973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13. What was the only consistent thing that God could then do?</a:t>
            </a:r>
          </a:p>
        </p:txBody>
      </p:sp>
      <p:sp>
        <p:nvSpPr>
          <p:cNvPr id="3" name="Content Placeholder 2"/>
          <p:cNvSpPr>
            <a:spLocks noGrp="1"/>
          </p:cNvSpPr>
          <p:nvPr>
            <p:ph sz="half" idx="1"/>
          </p:nvPr>
        </p:nvSpPr>
        <p:spPr/>
        <p:txBody>
          <a:bodyPr>
            <a:normAutofit fontScale="92500" lnSpcReduction="20000"/>
          </a:bodyPr>
          <a:lstStyle/>
          <a:p>
            <a:r>
              <a:rPr sz="3200" dirty="0"/>
              <a:t>Genesis 6:13</a:t>
            </a:r>
          </a:p>
          <a:p>
            <a:r>
              <a:rPr sz="3200" dirty="0"/>
              <a:t>And God said unto Noah, The end of all flesh is come before me; for the earth is filled with violence through them; and, behold, I will destroy them with the earth.</a:t>
            </a:r>
          </a:p>
        </p:txBody>
      </p:sp>
      <p:sp>
        <p:nvSpPr>
          <p:cNvPr id="5" name="L-Shape 4">
            <a:extLst>
              <a:ext uri="{FF2B5EF4-FFF2-40B4-BE49-F238E27FC236}">
                <a16:creationId xmlns:a16="http://schemas.microsoft.com/office/drawing/2014/main" id="{D673FE58-7828-D57A-6B13-2DC394DF477E}"/>
              </a:ext>
            </a:extLst>
          </p:cNvPr>
          <p:cNvSpPr/>
          <p:nvPr/>
        </p:nvSpPr>
        <p:spPr>
          <a:xfrm>
            <a:off x="683784" y="471948"/>
            <a:ext cx="7936648" cy="1260502"/>
          </a:xfrm>
          <a:prstGeom prst="corner">
            <a:avLst>
              <a:gd name="adj1" fmla="val 9634"/>
              <a:gd name="adj2" fmla="val 9049"/>
            </a:avLst>
          </a:prstGeom>
          <a:solidFill>
            <a:schemeClr val="tx1">
              <a:lumMod val="6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8130" name="Picture 2" descr="The Corruption Within Us – Hunni AP">
            <a:extLst>
              <a:ext uri="{FF2B5EF4-FFF2-40B4-BE49-F238E27FC236}">
                <a16:creationId xmlns:a16="http://schemas.microsoft.com/office/drawing/2014/main" id="{6AB079BF-D6E4-DF91-3DF7-2D1498F938FB}"/>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3763" r="6511"/>
          <a:stretch>
            <a:fillRect/>
          </a:stretch>
        </p:blipFill>
        <p:spPr bwMode="auto">
          <a:xfrm>
            <a:off x="4754657" y="2072032"/>
            <a:ext cx="3795374" cy="352033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14. Upon whom alone did the Lord look with favor?</a:t>
            </a:r>
          </a:p>
        </p:txBody>
      </p:sp>
      <p:sp>
        <p:nvSpPr>
          <p:cNvPr id="3" name="Content Placeholder 2"/>
          <p:cNvSpPr>
            <a:spLocks noGrp="1"/>
          </p:cNvSpPr>
          <p:nvPr>
            <p:ph sz="half" idx="1"/>
          </p:nvPr>
        </p:nvSpPr>
        <p:spPr/>
        <p:txBody>
          <a:bodyPr>
            <a:normAutofit/>
          </a:bodyPr>
          <a:lstStyle/>
          <a:p>
            <a:r>
              <a:rPr sz="3600" dirty="0"/>
              <a:t>Genesis 6:8</a:t>
            </a:r>
          </a:p>
          <a:p>
            <a:r>
              <a:rPr sz="3600" dirty="0"/>
              <a:t>But Noah found grace in the eyes of the Lord.</a:t>
            </a:r>
          </a:p>
        </p:txBody>
      </p:sp>
      <p:sp>
        <p:nvSpPr>
          <p:cNvPr id="5" name="L-Shape 4">
            <a:extLst>
              <a:ext uri="{FF2B5EF4-FFF2-40B4-BE49-F238E27FC236}">
                <a16:creationId xmlns:a16="http://schemas.microsoft.com/office/drawing/2014/main" id="{E8CFD748-FA23-4C18-8D9F-4C597D90DEE8}"/>
              </a:ext>
            </a:extLst>
          </p:cNvPr>
          <p:cNvSpPr/>
          <p:nvPr/>
        </p:nvSpPr>
        <p:spPr>
          <a:xfrm>
            <a:off x="683784" y="471948"/>
            <a:ext cx="7936648" cy="1260502"/>
          </a:xfrm>
          <a:prstGeom prst="corner">
            <a:avLst>
              <a:gd name="adj1" fmla="val 9634"/>
              <a:gd name="adj2" fmla="val 9049"/>
            </a:avLst>
          </a:prstGeom>
          <a:solidFill>
            <a:schemeClr val="tx1">
              <a:lumMod val="6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9154" name="Picture 2" descr="Chronological Bible Blog: January 3rd Chronological Bible Readings">
            <a:extLst>
              <a:ext uri="{FF2B5EF4-FFF2-40B4-BE49-F238E27FC236}">
                <a16:creationId xmlns:a16="http://schemas.microsoft.com/office/drawing/2014/main" id="{87CEB2B8-3EFE-080B-8B36-9D702C63F26B}"/>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029399" y="1731963"/>
            <a:ext cx="3044427" cy="405923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15. Why did the Lord regard Noah with special favor?</a:t>
            </a:r>
          </a:p>
        </p:txBody>
      </p:sp>
      <p:sp>
        <p:nvSpPr>
          <p:cNvPr id="3" name="Content Placeholder 2"/>
          <p:cNvSpPr>
            <a:spLocks noGrp="1"/>
          </p:cNvSpPr>
          <p:nvPr>
            <p:ph sz="half" idx="1"/>
          </p:nvPr>
        </p:nvSpPr>
        <p:spPr/>
        <p:txBody>
          <a:bodyPr>
            <a:normAutofit fontScale="92500" lnSpcReduction="20000"/>
          </a:bodyPr>
          <a:lstStyle/>
          <a:p>
            <a:endParaRPr dirty="0"/>
          </a:p>
          <a:p>
            <a:r>
              <a:rPr sz="3000" dirty="0"/>
              <a:t>Genesis 6:9; </a:t>
            </a:r>
            <a:r>
              <a:rPr lang="en-US" sz="3000" dirty="0"/>
              <a:t>   </a:t>
            </a:r>
            <a:r>
              <a:rPr sz="3000" dirty="0"/>
              <a:t>Genesis 7:1</a:t>
            </a:r>
          </a:p>
          <a:p>
            <a:r>
              <a:rPr sz="3000" dirty="0"/>
              <a:t>These are the generations of Noah: Noah was a just man and perfect in his generations, and Noah walked with God.</a:t>
            </a:r>
          </a:p>
        </p:txBody>
      </p:sp>
      <p:sp>
        <p:nvSpPr>
          <p:cNvPr id="5" name="L-Shape 4">
            <a:extLst>
              <a:ext uri="{FF2B5EF4-FFF2-40B4-BE49-F238E27FC236}">
                <a16:creationId xmlns:a16="http://schemas.microsoft.com/office/drawing/2014/main" id="{2355EB1C-91E8-848E-A75F-8B083089D766}"/>
              </a:ext>
            </a:extLst>
          </p:cNvPr>
          <p:cNvSpPr/>
          <p:nvPr/>
        </p:nvSpPr>
        <p:spPr>
          <a:xfrm>
            <a:off x="683784" y="471948"/>
            <a:ext cx="7936648" cy="1260502"/>
          </a:xfrm>
          <a:prstGeom prst="corner">
            <a:avLst>
              <a:gd name="adj1" fmla="val 9634"/>
              <a:gd name="adj2" fmla="val 9049"/>
            </a:avLst>
          </a:prstGeom>
          <a:solidFill>
            <a:schemeClr val="tx1">
              <a:lumMod val="6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0178" name="Picture 2" descr="Fathers of the Bible: Noah, father of Clans ⋆ Diana Leagh Matthews">
            <a:extLst>
              <a:ext uri="{FF2B5EF4-FFF2-40B4-BE49-F238E27FC236}">
                <a16:creationId xmlns:a16="http://schemas.microsoft.com/office/drawing/2014/main" id="{F894B1BA-22B0-618E-26C7-142D9DDD8CF6}"/>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16099"/>
          <a:stretch>
            <a:fillRect/>
          </a:stretch>
        </p:blipFill>
        <p:spPr bwMode="auto">
          <a:xfrm>
            <a:off x="4438511" y="1895774"/>
            <a:ext cx="4181922" cy="348902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15. Why did the Lord regard Noah with special favor?</a:t>
            </a:r>
          </a:p>
        </p:txBody>
      </p:sp>
      <p:sp>
        <p:nvSpPr>
          <p:cNvPr id="3" name="Content Placeholder 2"/>
          <p:cNvSpPr>
            <a:spLocks noGrp="1"/>
          </p:cNvSpPr>
          <p:nvPr>
            <p:ph sz="half" idx="1"/>
          </p:nvPr>
        </p:nvSpPr>
        <p:spPr/>
        <p:txBody>
          <a:bodyPr>
            <a:normAutofit fontScale="92500" lnSpcReduction="10000"/>
          </a:bodyPr>
          <a:lstStyle/>
          <a:p>
            <a:r>
              <a:rPr sz="3200" dirty="0"/>
              <a:t>Genesis 6:9; Genesis 7:1</a:t>
            </a:r>
          </a:p>
          <a:p>
            <a:r>
              <a:rPr sz="3200" dirty="0"/>
              <a:t>And the Lord said unto Noah, Come thou and all thy house into the ark; for thee have I seen righteous before me in this generation.</a:t>
            </a:r>
          </a:p>
        </p:txBody>
      </p:sp>
      <p:sp>
        <p:nvSpPr>
          <p:cNvPr id="5" name="L-Shape 4">
            <a:extLst>
              <a:ext uri="{FF2B5EF4-FFF2-40B4-BE49-F238E27FC236}">
                <a16:creationId xmlns:a16="http://schemas.microsoft.com/office/drawing/2014/main" id="{79117908-F656-58E9-ABEE-B62157B4ADFD}"/>
              </a:ext>
            </a:extLst>
          </p:cNvPr>
          <p:cNvSpPr/>
          <p:nvPr/>
        </p:nvSpPr>
        <p:spPr>
          <a:xfrm>
            <a:off x="683784" y="471948"/>
            <a:ext cx="7936648" cy="1260502"/>
          </a:xfrm>
          <a:prstGeom prst="corner">
            <a:avLst>
              <a:gd name="adj1" fmla="val 9634"/>
              <a:gd name="adj2" fmla="val 9049"/>
            </a:avLst>
          </a:prstGeom>
          <a:solidFill>
            <a:schemeClr val="tx1">
              <a:lumMod val="6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02" name="Picture 2" descr="We have 'species' thanks to Noah's Ark">
            <a:extLst>
              <a:ext uri="{FF2B5EF4-FFF2-40B4-BE49-F238E27FC236}">
                <a16:creationId xmlns:a16="http://schemas.microsoft.com/office/drawing/2014/main" id="{597BE67A-2715-7947-7CCC-D07A25209F0E}"/>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3773" r="24622"/>
          <a:stretch>
            <a:fillRect/>
          </a:stretch>
        </p:blipFill>
        <p:spPr bwMode="auto">
          <a:xfrm>
            <a:off x="4663282" y="1949647"/>
            <a:ext cx="3464718" cy="362435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A0F95E-A4B1-74C8-C243-C2F8784EF3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261DFA-1642-6300-E037-E5597121AC1E}"/>
              </a:ext>
            </a:extLst>
          </p:cNvPr>
          <p:cNvSpPr>
            <a:spLocks noGrp="1"/>
          </p:cNvSpPr>
          <p:nvPr>
            <p:ph type="title"/>
          </p:nvPr>
        </p:nvSpPr>
        <p:spPr>
          <a:xfrm>
            <a:off x="1138176" y="859694"/>
            <a:ext cx="6977064" cy="4032738"/>
          </a:xfrm>
        </p:spPr>
        <p:txBody>
          <a:bodyPr>
            <a:noAutofit/>
          </a:bodyPr>
          <a:lstStyle/>
          <a:p>
            <a:r>
              <a:rPr lang="en-US" sz="3300" dirty="0"/>
              <a:t>To live an exemplary life in Noah’s time required a man who could stand fearlessly and steadfastly against evil inducements, subtle temptations, and vile mockery. He was no weakling, void of judgment or will power; he was a “man,” strong of conviction, straight in thinking and action.</a:t>
            </a:r>
          </a:p>
        </p:txBody>
      </p:sp>
      <p:sp>
        <p:nvSpPr>
          <p:cNvPr id="3" name="Text Placeholder 2">
            <a:extLst>
              <a:ext uri="{FF2B5EF4-FFF2-40B4-BE49-F238E27FC236}">
                <a16:creationId xmlns:a16="http://schemas.microsoft.com/office/drawing/2014/main" id="{5D201A94-D2BD-E418-CB26-6446D34E8336}"/>
              </a:ext>
            </a:extLst>
          </p:cNvPr>
          <p:cNvSpPr>
            <a:spLocks noGrp="1"/>
          </p:cNvSpPr>
          <p:nvPr>
            <p:ph type="body" sz="half" idx="13"/>
          </p:nvPr>
        </p:nvSpPr>
        <p:spPr>
          <a:xfrm>
            <a:off x="289519" y="235720"/>
            <a:ext cx="5103096" cy="461108"/>
          </a:xfrm>
          <a:solidFill>
            <a:schemeClr val="tx1">
              <a:lumMod val="75000"/>
            </a:schemeClr>
          </a:solidFill>
        </p:spPr>
        <p:txBody>
          <a:bodyPr>
            <a:noAutofit/>
          </a:bodyPr>
          <a:lstStyle/>
          <a:p>
            <a:r>
              <a:rPr lang="en-US" sz="2600" dirty="0">
                <a:solidFill>
                  <a:schemeClr val="bg1">
                    <a:lumMod val="95000"/>
                    <a:lumOff val="5000"/>
                  </a:schemeClr>
                </a:solidFill>
                <a:effectLst/>
              </a:rPr>
              <a:t>Noah was a just man.</a:t>
            </a:r>
            <a:endParaRPr lang="en-US" sz="2600" dirty="0">
              <a:solidFill>
                <a:schemeClr val="bg1">
                  <a:lumMod val="95000"/>
                  <a:lumOff val="5000"/>
                </a:schemeClr>
              </a:solidFill>
            </a:endParaRPr>
          </a:p>
        </p:txBody>
      </p:sp>
      <p:sp>
        <p:nvSpPr>
          <p:cNvPr id="4" name="Text Placeholder 3">
            <a:extLst>
              <a:ext uri="{FF2B5EF4-FFF2-40B4-BE49-F238E27FC236}">
                <a16:creationId xmlns:a16="http://schemas.microsoft.com/office/drawing/2014/main" id="{3C15F5E4-4A11-04B9-4C11-C15E0615B394}"/>
              </a:ext>
            </a:extLst>
          </p:cNvPr>
          <p:cNvSpPr>
            <a:spLocks noGrp="1"/>
          </p:cNvSpPr>
          <p:nvPr>
            <p:ph type="body" sz="half" idx="2"/>
          </p:nvPr>
        </p:nvSpPr>
        <p:spPr>
          <a:xfrm>
            <a:off x="689339" y="5401688"/>
            <a:ext cx="7765322" cy="596618"/>
          </a:xfrm>
        </p:spPr>
        <p:txBody>
          <a:bodyPr>
            <a:normAutofit/>
          </a:bodyPr>
          <a:lstStyle/>
          <a:p>
            <a:r>
              <a:rPr lang="en-US" sz="3200" dirty="0"/>
              <a:t>SDABC V1 on Genesis 6:9</a:t>
            </a:r>
          </a:p>
        </p:txBody>
      </p:sp>
    </p:spTree>
    <p:extLst>
      <p:ext uri="{BB962C8B-B14F-4D97-AF65-F5344CB8AC3E}">
        <p14:creationId xmlns:p14="http://schemas.microsoft.com/office/powerpoint/2010/main" val="220743991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07AB54-E997-EFC9-2DA4-0751F0000E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595888-2596-512E-B9D1-7E7EE745E671}"/>
              </a:ext>
            </a:extLst>
          </p:cNvPr>
          <p:cNvSpPr>
            <a:spLocks noGrp="1"/>
          </p:cNvSpPr>
          <p:nvPr>
            <p:ph type="title"/>
          </p:nvPr>
        </p:nvSpPr>
        <p:spPr>
          <a:xfrm>
            <a:off x="1148862" y="859694"/>
            <a:ext cx="7060163" cy="4775198"/>
          </a:xfrm>
        </p:spPr>
        <p:txBody>
          <a:bodyPr>
            <a:noAutofit/>
          </a:bodyPr>
          <a:lstStyle/>
          <a:p>
            <a:r>
              <a:rPr lang="en-US" sz="3000" dirty="0"/>
              <a:t>This does not mean that he lived in a state of sinlessness, but rather of moral integrity. It refers not only to Noah’s lifetime of piety but also to the constancy of his religion amid the miasma of iniquity in which he lived. To be sure, he was of pure descent, and in that respect also distinct from his contemporaries, many of whom were the offspring of promiscuous marriages between the godly and the ungodly.</a:t>
            </a:r>
          </a:p>
        </p:txBody>
      </p:sp>
      <p:sp>
        <p:nvSpPr>
          <p:cNvPr id="3" name="Text Placeholder 2">
            <a:extLst>
              <a:ext uri="{FF2B5EF4-FFF2-40B4-BE49-F238E27FC236}">
                <a16:creationId xmlns:a16="http://schemas.microsoft.com/office/drawing/2014/main" id="{D6CDF601-3319-3D6C-E88C-43719C4ABD91}"/>
              </a:ext>
            </a:extLst>
          </p:cNvPr>
          <p:cNvSpPr>
            <a:spLocks noGrp="1"/>
          </p:cNvSpPr>
          <p:nvPr>
            <p:ph type="body" sz="half" idx="13"/>
          </p:nvPr>
        </p:nvSpPr>
        <p:spPr>
          <a:xfrm>
            <a:off x="289519" y="235720"/>
            <a:ext cx="5103096" cy="461108"/>
          </a:xfrm>
          <a:solidFill>
            <a:schemeClr val="tx1">
              <a:lumMod val="75000"/>
            </a:schemeClr>
          </a:solidFill>
        </p:spPr>
        <p:txBody>
          <a:bodyPr>
            <a:noAutofit/>
          </a:bodyPr>
          <a:lstStyle/>
          <a:p>
            <a:r>
              <a:rPr lang="en-US" sz="2600" dirty="0">
                <a:solidFill>
                  <a:schemeClr val="bg1">
                    <a:lumMod val="95000"/>
                    <a:lumOff val="5000"/>
                  </a:schemeClr>
                </a:solidFill>
                <a:effectLst/>
              </a:rPr>
              <a:t>Perfect in his generations.</a:t>
            </a:r>
            <a:endParaRPr lang="en-US" sz="2600" dirty="0">
              <a:solidFill>
                <a:schemeClr val="bg1">
                  <a:lumMod val="95000"/>
                  <a:lumOff val="5000"/>
                </a:schemeClr>
              </a:solidFill>
            </a:endParaRPr>
          </a:p>
        </p:txBody>
      </p:sp>
      <p:sp>
        <p:nvSpPr>
          <p:cNvPr id="4" name="Text Placeholder 3">
            <a:extLst>
              <a:ext uri="{FF2B5EF4-FFF2-40B4-BE49-F238E27FC236}">
                <a16:creationId xmlns:a16="http://schemas.microsoft.com/office/drawing/2014/main" id="{632F7E9D-36B8-8286-35C3-5ABF403ADFF9}"/>
              </a:ext>
            </a:extLst>
          </p:cNvPr>
          <p:cNvSpPr>
            <a:spLocks noGrp="1"/>
          </p:cNvSpPr>
          <p:nvPr>
            <p:ph type="body" sz="half" idx="2"/>
          </p:nvPr>
        </p:nvSpPr>
        <p:spPr>
          <a:xfrm>
            <a:off x="689339" y="5998306"/>
            <a:ext cx="7765322" cy="596618"/>
          </a:xfrm>
        </p:spPr>
        <p:txBody>
          <a:bodyPr>
            <a:normAutofit/>
          </a:bodyPr>
          <a:lstStyle/>
          <a:p>
            <a:r>
              <a:rPr lang="en-US" sz="3200" dirty="0"/>
              <a:t>SDABC V1 on Genesis 6:9</a:t>
            </a:r>
          </a:p>
        </p:txBody>
      </p:sp>
    </p:spTree>
    <p:extLst>
      <p:ext uri="{BB962C8B-B14F-4D97-AF65-F5344CB8AC3E}">
        <p14:creationId xmlns:p14="http://schemas.microsoft.com/office/powerpoint/2010/main" val="157431412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16. Upon what alone does the Lord look in His estimation of men?</a:t>
            </a:r>
          </a:p>
        </p:txBody>
      </p:sp>
      <p:sp>
        <p:nvSpPr>
          <p:cNvPr id="3" name="Content Placeholder 2"/>
          <p:cNvSpPr>
            <a:spLocks noGrp="1"/>
          </p:cNvSpPr>
          <p:nvPr>
            <p:ph sz="half" idx="1"/>
          </p:nvPr>
        </p:nvSpPr>
        <p:spPr/>
        <p:txBody>
          <a:bodyPr>
            <a:normAutofit fontScale="92500"/>
          </a:bodyPr>
          <a:lstStyle/>
          <a:p>
            <a:r>
              <a:rPr sz="2400" dirty="0"/>
              <a:t>1 Samuel 16:7</a:t>
            </a:r>
          </a:p>
          <a:p>
            <a:r>
              <a:rPr sz="2400" dirty="0"/>
              <a:t>But the Lord said unto Samuel, Look not on his countenance, or on the height of his stature; because I have refused him: for the Lord </a:t>
            </a:r>
            <a:r>
              <a:rPr sz="2400" dirty="0" err="1"/>
              <a:t>seeth</a:t>
            </a:r>
            <a:r>
              <a:rPr sz="2400" dirty="0"/>
              <a:t> not as man </a:t>
            </a:r>
            <a:r>
              <a:rPr sz="2400" dirty="0" err="1"/>
              <a:t>seeth</a:t>
            </a:r>
            <a:r>
              <a:rPr sz="2400" dirty="0"/>
              <a:t>; for man </a:t>
            </a:r>
            <a:r>
              <a:rPr sz="2400" dirty="0" err="1"/>
              <a:t>looketh</a:t>
            </a:r>
            <a:r>
              <a:rPr sz="2400" dirty="0"/>
              <a:t> on the outward appearance, but the Lord </a:t>
            </a:r>
            <a:r>
              <a:rPr sz="2400" dirty="0" err="1"/>
              <a:t>looketh</a:t>
            </a:r>
            <a:r>
              <a:rPr sz="2400" dirty="0"/>
              <a:t> on the heart.</a:t>
            </a:r>
          </a:p>
        </p:txBody>
      </p:sp>
      <p:sp>
        <p:nvSpPr>
          <p:cNvPr id="5" name="L-Shape 4">
            <a:extLst>
              <a:ext uri="{FF2B5EF4-FFF2-40B4-BE49-F238E27FC236}">
                <a16:creationId xmlns:a16="http://schemas.microsoft.com/office/drawing/2014/main" id="{1632DD26-3DC7-8FD6-4761-5D519400A349}"/>
              </a:ext>
            </a:extLst>
          </p:cNvPr>
          <p:cNvSpPr/>
          <p:nvPr/>
        </p:nvSpPr>
        <p:spPr>
          <a:xfrm>
            <a:off x="683784" y="471948"/>
            <a:ext cx="7936648" cy="1260502"/>
          </a:xfrm>
          <a:prstGeom prst="corner">
            <a:avLst>
              <a:gd name="adj1" fmla="val 9634"/>
              <a:gd name="adj2" fmla="val 9049"/>
            </a:avLst>
          </a:prstGeom>
          <a:solidFill>
            <a:schemeClr val="tx1">
              <a:lumMod val="6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2226" name="Picture 2" descr="Take Comfort in &quot;The Lord Looks at the Heart&quot; | Crosswalk.com">
            <a:extLst>
              <a:ext uri="{FF2B5EF4-FFF2-40B4-BE49-F238E27FC236}">
                <a16:creationId xmlns:a16="http://schemas.microsoft.com/office/drawing/2014/main" id="{7FD3B3E2-2E7E-828C-86B4-E69F290C981B}"/>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4449" r="22216"/>
          <a:stretch>
            <a:fillRect/>
          </a:stretch>
        </p:blipFill>
        <p:spPr bwMode="auto">
          <a:xfrm>
            <a:off x="4480720" y="1751530"/>
            <a:ext cx="4139711" cy="405874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74BA42-41D6-3B0C-D288-DDCF6ED020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DD795B-275B-E2EF-CC0D-150DC8A93619}"/>
              </a:ext>
            </a:extLst>
          </p:cNvPr>
          <p:cNvSpPr>
            <a:spLocks noGrp="1"/>
          </p:cNvSpPr>
          <p:nvPr>
            <p:ph type="title"/>
          </p:nvPr>
        </p:nvSpPr>
        <p:spPr>
          <a:xfrm>
            <a:off x="685346" y="88490"/>
            <a:ext cx="7765322" cy="1491560"/>
          </a:xfrm>
        </p:spPr>
        <p:txBody>
          <a:bodyPr>
            <a:noAutofit/>
          </a:bodyPr>
          <a:lstStyle/>
          <a:p>
            <a:r>
              <a:rPr lang="en-US" sz="3200" dirty="0"/>
              <a:t>17. How was it possible for Noah to remain upright in the midst of the universal corruption? </a:t>
            </a:r>
            <a:endParaRPr sz="3200" dirty="0"/>
          </a:p>
        </p:txBody>
      </p:sp>
      <p:sp>
        <p:nvSpPr>
          <p:cNvPr id="3" name="Content Placeholder 2">
            <a:extLst>
              <a:ext uri="{FF2B5EF4-FFF2-40B4-BE49-F238E27FC236}">
                <a16:creationId xmlns:a16="http://schemas.microsoft.com/office/drawing/2014/main" id="{E60DF29E-5B53-9F3A-5AE9-A649BA258D28}"/>
              </a:ext>
            </a:extLst>
          </p:cNvPr>
          <p:cNvSpPr>
            <a:spLocks noGrp="1"/>
          </p:cNvSpPr>
          <p:nvPr>
            <p:ph sz="half" idx="1"/>
          </p:nvPr>
        </p:nvSpPr>
        <p:spPr>
          <a:xfrm>
            <a:off x="685347" y="1732449"/>
            <a:ext cx="3795373" cy="4574566"/>
          </a:xfrm>
        </p:spPr>
        <p:txBody>
          <a:bodyPr>
            <a:noAutofit/>
          </a:bodyPr>
          <a:lstStyle/>
          <a:p>
            <a:r>
              <a:rPr lang="en-US" sz="3200" dirty="0"/>
              <a:t>Genesis 6:9</a:t>
            </a:r>
            <a:endParaRPr sz="3200" dirty="0"/>
          </a:p>
          <a:p>
            <a:r>
              <a:rPr lang="en-US" sz="3200" dirty="0">
                <a:effectLst/>
              </a:rPr>
              <a:t>These are the generations of Noah: Noah was a just man and perfect in his generations, and </a:t>
            </a:r>
            <a:r>
              <a:rPr lang="en-US" sz="3200" b="1" dirty="0">
                <a:effectLst/>
              </a:rPr>
              <a:t>Noah walked with God.</a:t>
            </a:r>
            <a:endParaRPr sz="3200" b="1" dirty="0"/>
          </a:p>
        </p:txBody>
      </p:sp>
      <p:sp>
        <p:nvSpPr>
          <p:cNvPr id="5" name="L-Shape 4">
            <a:extLst>
              <a:ext uri="{FF2B5EF4-FFF2-40B4-BE49-F238E27FC236}">
                <a16:creationId xmlns:a16="http://schemas.microsoft.com/office/drawing/2014/main" id="{D484B02E-2F81-4C45-07B0-2F67109D320B}"/>
              </a:ext>
            </a:extLst>
          </p:cNvPr>
          <p:cNvSpPr/>
          <p:nvPr/>
        </p:nvSpPr>
        <p:spPr>
          <a:xfrm>
            <a:off x="683784" y="471948"/>
            <a:ext cx="7936648" cy="1260502"/>
          </a:xfrm>
          <a:prstGeom prst="corner">
            <a:avLst>
              <a:gd name="adj1" fmla="val 9634"/>
              <a:gd name="adj2" fmla="val 9049"/>
            </a:avLst>
          </a:prstGeom>
          <a:solidFill>
            <a:schemeClr val="tx1">
              <a:lumMod val="6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3250" name="Picture 2" descr="Boots for the Long Haul | Sports Afield">
            <a:extLst>
              <a:ext uri="{FF2B5EF4-FFF2-40B4-BE49-F238E27FC236}">
                <a16:creationId xmlns:a16="http://schemas.microsoft.com/office/drawing/2014/main" id="{A6C42567-C832-DB2B-2CFD-19F4E63A7CDF}"/>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0149" t="2345" r="25758" b="10464"/>
          <a:stretch>
            <a:fillRect/>
          </a:stretch>
        </p:blipFill>
        <p:spPr bwMode="auto">
          <a:xfrm>
            <a:off x="4480721" y="1852246"/>
            <a:ext cx="4139712" cy="44547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846585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18. What is the extent of God's requirement of man?</a:t>
            </a:r>
          </a:p>
        </p:txBody>
      </p:sp>
      <p:sp>
        <p:nvSpPr>
          <p:cNvPr id="3" name="Content Placeholder 2"/>
          <p:cNvSpPr>
            <a:spLocks noGrp="1"/>
          </p:cNvSpPr>
          <p:nvPr>
            <p:ph sz="half" idx="1"/>
          </p:nvPr>
        </p:nvSpPr>
        <p:spPr/>
        <p:txBody>
          <a:bodyPr>
            <a:normAutofit fontScale="92500" lnSpcReduction="20000"/>
          </a:bodyPr>
          <a:lstStyle/>
          <a:p>
            <a:r>
              <a:rPr sz="3200" dirty="0"/>
              <a:t>Micah 6:8</a:t>
            </a:r>
          </a:p>
          <a:p>
            <a:r>
              <a:rPr sz="3200" dirty="0"/>
              <a:t>He hath shewed thee, O man, what is good; and what doth the Lord require of thee, but to do justly, and to love mercy, and to walk humbly with thy God?</a:t>
            </a:r>
          </a:p>
        </p:txBody>
      </p:sp>
      <p:sp>
        <p:nvSpPr>
          <p:cNvPr id="5" name="L-Shape 4">
            <a:extLst>
              <a:ext uri="{FF2B5EF4-FFF2-40B4-BE49-F238E27FC236}">
                <a16:creationId xmlns:a16="http://schemas.microsoft.com/office/drawing/2014/main" id="{9E0E9E08-9763-70CF-98A7-764B66F6D30B}"/>
              </a:ext>
            </a:extLst>
          </p:cNvPr>
          <p:cNvSpPr/>
          <p:nvPr/>
        </p:nvSpPr>
        <p:spPr>
          <a:xfrm>
            <a:off x="683784" y="471948"/>
            <a:ext cx="7936648" cy="1260502"/>
          </a:xfrm>
          <a:prstGeom prst="corner">
            <a:avLst>
              <a:gd name="adj1" fmla="val 9634"/>
              <a:gd name="adj2" fmla="val 9049"/>
            </a:avLst>
          </a:prstGeom>
          <a:solidFill>
            <a:schemeClr val="tx1">
              <a:lumMod val="6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4274" name="Picture 2" descr="2020 Vision: Walk Humbly">
            <a:extLst>
              <a:ext uri="{FF2B5EF4-FFF2-40B4-BE49-F238E27FC236}">
                <a16:creationId xmlns:a16="http://schemas.microsoft.com/office/drawing/2014/main" id="{ED50CF99-94A5-321A-8096-1A1443027B0C}"/>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9030" r="11730"/>
          <a:stretch>
            <a:fillRect/>
          </a:stretch>
        </p:blipFill>
        <p:spPr bwMode="auto">
          <a:xfrm>
            <a:off x="4572000" y="1870102"/>
            <a:ext cx="4151802" cy="379761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3462DD-3A18-C93A-BB07-96C9ED4BCD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C20DA9-1E6F-0F6E-4319-9B035F1078B7}"/>
              </a:ext>
            </a:extLst>
          </p:cNvPr>
          <p:cNvSpPr>
            <a:spLocks noGrp="1"/>
          </p:cNvSpPr>
          <p:nvPr>
            <p:ph type="title"/>
          </p:nvPr>
        </p:nvSpPr>
        <p:spPr>
          <a:xfrm>
            <a:off x="685346" y="368710"/>
            <a:ext cx="7765322" cy="1211340"/>
          </a:xfrm>
          <a:solidFill>
            <a:schemeClr val="accent6">
              <a:lumMod val="50000"/>
            </a:schemeClr>
          </a:solidFill>
        </p:spPr>
        <p:txBody>
          <a:bodyPr>
            <a:normAutofit fontScale="90000"/>
          </a:bodyPr>
          <a:lstStyle/>
          <a:p>
            <a:r>
              <a:rPr lang="en-US" dirty="0"/>
              <a:t>Jewish Interpretations of Genesis Over Time: An Attempt at Exegesis</a:t>
            </a:r>
          </a:p>
        </p:txBody>
      </p:sp>
      <p:sp>
        <p:nvSpPr>
          <p:cNvPr id="4" name="Content Placeholder 3">
            <a:extLst>
              <a:ext uri="{FF2B5EF4-FFF2-40B4-BE49-F238E27FC236}">
                <a16:creationId xmlns:a16="http://schemas.microsoft.com/office/drawing/2014/main" id="{58877CF8-8974-E2CF-52B0-125E2E0825E0}"/>
              </a:ext>
            </a:extLst>
          </p:cNvPr>
          <p:cNvSpPr>
            <a:spLocks noGrp="1"/>
          </p:cNvSpPr>
          <p:nvPr>
            <p:ph sz="half" idx="2"/>
          </p:nvPr>
        </p:nvSpPr>
        <p:spPr>
          <a:solidFill>
            <a:schemeClr val="tx2">
              <a:lumMod val="40000"/>
              <a:lumOff val="60000"/>
            </a:schemeClr>
          </a:solidFill>
        </p:spPr>
        <p:txBody>
          <a:bodyPr>
            <a:normAutofit fontScale="92500" lnSpcReduction="20000"/>
          </a:bodyPr>
          <a:lstStyle/>
          <a:p>
            <a:pPr marL="36900" indent="0" fontAlgn="base">
              <a:buNone/>
            </a:pPr>
            <a:r>
              <a:rPr lang="en-US" sz="2800" dirty="0">
                <a:solidFill>
                  <a:schemeClr val="bg1">
                    <a:lumMod val="95000"/>
                    <a:lumOff val="5000"/>
                  </a:schemeClr>
                </a:solidFill>
                <a:effectLst/>
              </a:rPr>
              <a:t>Second Temple period literature, including </a:t>
            </a:r>
            <a:r>
              <a:rPr lang="en-US" sz="2800" dirty="0">
                <a:solidFill>
                  <a:schemeClr val="bg1">
                    <a:lumMod val="95000"/>
                    <a:lumOff val="5000"/>
                  </a:schemeClr>
                </a:solidFill>
                <a:effectLst/>
                <a:hlinkClick r:id="rId2">
                  <a:extLst>
                    <a:ext uri="{A12FA001-AC4F-418D-AE19-62706E023703}">
                      <ahyp:hlinkClr xmlns:ahyp="http://schemas.microsoft.com/office/drawing/2018/hyperlinkcolor" val="tx"/>
                    </a:ext>
                  </a:extLst>
                </a:hlinkClick>
              </a:rPr>
              <a:t>the Book of Enoch</a:t>
            </a:r>
            <a:r>
              <a:rPr lang="en-US" sz="2800" dirty="0">
                <a:solidFill>
                  <a:schemeClr val="bg1">
                    <a:lumMod val="95000"/>
                    <a:lumOff val="5000"/>
                  </a:schemeClr>
                </a:solidFill>
                <a:effectLst/>
              </a:rPr>
              <a:t> and </a:t>
            </a:r>
            <a:r>
              <a:rPr lang="en-US" sz="2800" dirty="0">
                <a:solidFill>
                  <a:schemeClr val="bg1">
                    <a:lumMod val="95000"/>
                    <a:lumOff val="5000"/>
                  </a:schemeClr>
                </a:solidFill>
                <a:effectLst/>
                <a:hlinkClick r:id="rId3">
                  <a:extLst>
                    <a:ext uri="{A12FA001-AC4F-418D-AE19-62706E023703}">
                      <ahyp:hlinkClr xmlns:ahyp="http://schemas.microsoft.com/office/drawing/2018/hyperlinkcolor" val="tx"/>
                    </a:ext>
                  </a:extLst>
                </a:hlinkClick>
              </a:rPr>
              <a:t>the Book of Jubilees</a:t>
            </a:r>
            <a:r>
              <a:rPr lang="en-US" sz="2800" dirty="0">
                <a:solidFill>
                  <a:schemeClr val="bg1">
                    <a:lumMod val="95000"/>
                    <a:lumOff val="5000"/>
                  </a:schemeClr>
                </a:solidFill>
                <a:effectLst/>
              </a:rPr>
              <a:t>, offers expanded interpretations of Genesis 6. These texts depict the “sons of God” as fallen angels who descended to earth and married human women, leading to the birth of giants, the Nephilim.</a:t>
            </a:r>
            <a:endParaRPr lang="en-US" sz="4000" dirty="0">
              <a:solidFill>
                <a:schemeClr val="bg1">
                  <a:lumMod val="95000"/>
                  <a:lumOff val="5000"/>
                </a:schemeClr>
              </a:solidFill>
            </a:endParaRPr>
          </a:p>
        </p:txBody>
      </p:sp>
      <p:pic>
        <p:nvPicPr>
          <p:cNvPr id="5122" name="Picture 2" descr="The Epistle of Enoch - The Whole Counsel Blog">
            <a:extLst>
              <a:ext uri="{FF2B5EF4-FFF2-40B4-BE49-F238E27FC236}">
                <a16:creationId xmlns:a16="http://schemas.microsoft.com/office/drawing/2014/main" id="{DE1D2426-F680-85F5-14B5-7940A1CDAAB8}"/>
              </a:ext>
            </a:extLst>
          </p:cNvPr>
          <p:cNvPicPr>
            <a:picLocks noGrp="1" noChangeAspect="1" noChangeArrowheads="1"/>
          </p:cNvPicPr>
          <p:nvPr>
            <p:ph sz="half" idx="1"/>
          </p:nvPr>
        </p:nvPicPr>
        <p:blipFill>
          <a:blip r:embed="rId4">
            <a:extLst>
              <a:ext uri="{28A0092B-C50C-407E-A947-70E740481C1C}">
                <a14:useLocalDpi xmlns:a14="http://schemas.microsoft.com/office/drawing/2010/main" val="0"/>
              </a:ext>
            </a:extLst>
          </a:blip>
          <a:srcRect/>
          <a:stretch>
            <a:fillRect/>
          </a:stretch>
        </p:blipFill>
        <p:spPr bwMode="auto">
          <a:xfrm>
            <a:off x="685346" y="1732450"/>
            <a:ext cx="3782501" cy="40587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062907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19. What effect did Noah's godly life have upon the world?</a:t>
            </a:r>
          </a:p>
        </p:txBody>
      </p:sp>
      <p:sp>
        <p:nvSpPr>
          <p:cNvPr id="3" name="Content Placeholder 2"/>
          <p:cNvSpPr>
            <a:spLocks noGrp="1"/>
          </p:cNvSpPr>
          <p:nvPr>
            <p:ph sz="half" idx="1"/>
          </p:nvPr>
        </p:nvSpPr>
        <p:spPr/>
        <p:txBody>
          <a:bodyPr>
            <a:normAutofit fontScale="92500" lnSpcReduction="20000"/>
          </a:bodyPr>
          <a:lstStyle/>
          <a:p>
            <a:r>
              <a:rPr sz="2800" dirty="0"/>
              <a:t>Hebrews 11:7</a:t>
            </a:r>
          </a:p>
          <a:p>
            <a:r>
              <a:rPr sz="2800" dirty="0"/>
              <a:t>By faith Noah, being warned of God of things not seen as yet, moved with fear, prepared an ark to the saving of his house; by the which he condemned the world, and became heir of the righteousness which is by faith.</a:t>
            </a:r>
          </a:p>
        </p:txBody>
      </p:sp>
      <p:sp>
        <p:nvSpPr>
          <p:cNvPr id="5" name="L-Shape 4">
            <a:extLst>
              <a:ext uri="{FF2B5EF4-FFF2-40B4-BE49-F238E27FC236}">
                <a16:creationId xmlns:a16="http://schemas.microsoft.com/office/drawing/2014/main" id="{8B1117D9-6C83-AB16-D24B-C70D8D5038E0}"/>
              </a:ext>
            </a:extLst>
          </p:cNvPr>
          <p:cNvSpPr/>
          <p:nvPr/>
        </p:nvSpPr>
        <p:spPr>
          <a:xfrm>
            <a:off x="683784" y="471948"/>
            <a:ext cx="7936648" cy="1260502"/>
          </a:xfrm>
          <a:prstGeom prst="corner">
            <a:avLst>
              <a:gd name="adj1" fmla="val 9634"/>
              <a:gd name="adj2" fmla="val 9049"/>
            </a:avLst>
          </a:prstGeom>
          <a:solidFill>
            <a:schemeClr val="tx1">
              <a:lumMod val="6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5298" name="Picture 2" descr="Noah's Ark amidst the pouring rain during the flood. Stock Photo | Adobe  Stock">
            <a:extLst>
              <a:ext uri="{FF2B5EF4-FFF2-40B4-BE49-F238E27FC236}">
                <a16:creationId xmlns:a16="http://schemas.microsoft.com/office/drawing/2014/main" id="{2F9E7420-C282-9FC0-56E6-96F7917E8EFB}"/>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0579" r="23306"/>
          <a:stretch>
            <a:fillRect/>
          </a:stretch>
        </p:blipFill>
        <p:spPr bwMode="auto">
          <a:xfrm>
            <a:off x="4663282" y="1870102"/>
            <a:ext cx="3957150" cy="402657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A85AA27-28D6-D964-83E5-7BDE72B912AE}"/>
              </a:ext>
            </a:extLst>
          </p:cNvPr>
          <p:cNvPicPr>
            <a:picLocks noChangeAspect="1"/>
          </p:cNvPicPr>
          <p:nvPr/>
        </p:nvPicPr>
        <p:blipFill>
          <a:blip r:embed="rId2"/>
          <a:srcRect l="11314" t="901" r="13868" b="901"/>
          <a:stretch>
            <a:fillRect/>
          </a:stretch>
        </p:blipFill>
        <p:spPr>
          <a:xfrm>
            <a:off x="-1" y="0"/>
            <a:ext cx="9144001" cy="6858000"/>
          </a:xfrm>
          <a:prstGeom prst="rect">
            <a:avLst/>
          </a:prstGeom>
        </p:spPr>
      </p:pic>
    </p:spTree>
    <p:extLst>
      <p:ext uri="{BB962C8B-B14F-4D97-AF65-F5344CB8AC3E}">
        <p14:creationId xmlns:p14="http://schemas.microsoft.com/office/powerpoint/2010/main" val="173000279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43ED95-C3F6-EE6D-E5C1-73A3411D3CD0}"/>
              </a:ext>
            </a:extLst>
          </p:cNvPr>
          <p:cNvSpPr>
            <a:spLocks noGrp="1"/>
          </p:cNvSpPr>
          <p:nvPr>
            <p:ph type="ctrTitle"/>
          </p:nvPr>
        </p:nvSpPr>
        <p:spPr>
          <a:xfrm>
            <a:off x="736808" y="1172308"/>
            <a:ext cx="7670384" cy="3176311"/>
          </a:xfrm>
        </p:spPr>
        <p:txBody>
          <a:bodyPr>
            <a:normAutofit fontScale="90000"/>
          </a:bodyPr>
          <a:lstStyle/>
          <a:p>
            <a:r>
              <a:rPr lang="en-US" sz="11500" dirty="0"/>
              <a:t>Thank You &amp;</a:t>
            </a:r>
          </a:p>
        </p:txBody>
      </p:sp>
      <p:sp>
        <p:nvSpPr>
          <p:cNvPr id="3" name="Subtitle 2">
            <a:extLst>
              <a:ext uri="{FF2B5EF4-FFF2-40B4-BE49-F238E27FC236}">
                <a16:creationId xmlns:a16="http://schemas.microsoft.com/office/drawing/2014/main" id="{7578BD85-9E31-8FA9-45E7-FCD3C9478A39}"/>
              </a:ext>
            </a:extLst>
          </p:cNvPr>
          <p:cNvSpPr>
            <a:spLocks noGrp="1"/>
          </p:cNvSpPr>
          <p:nvPr>
            <p:ph type="subTitle" idx="1"/>
          </p:nvPr>
        </p:nvSpPr>
        <p:spPr>
          <a:xfrm>
            <a:off x="1231221" y="3806092"/>
            <a:ext cx="7080026" cy="2569315"/>
          </a:xfrm>
        </p:spPr>
        <p:txBody>
          <a:bodyPr>
            <a:normAutofit fontScale="92500" lnSpcReduction="10000"/>
          </a:bodyPr>
          <a:lstStyle/>
          <a:p>
            <a:r>
              <a:rPr lang="en-US" sz="9600" dirty="0"/>
              <a:t>HAPPY SABBATH!!</a:t>
            </a:r>
          </a:p>
        </p:txBody>
      </p:sp>
    </p:spTree>
    <p:extLst>
      <p:ext uri="{BB962C8B-B14F-4D97-AF65-F5344CB8AC3E}">
        <p14:creationId xmlns:p14="http://schemas.microsoft.com/office/powerpoint/2010/main" val="19237208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91BDE6-30B7-2135-4AAC-B20F4EC626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81D0CC-1CBA-B264-FA46-A63B278D1D36}"/>
              </a:ext>
            </a:extLst>
          </p:cNvPr>
          <p:cNvSpPr>
            <a:spLocks noGrp="1"/>
          </p:cNvSpPr>
          <p:nvPr>
            <p:ph type="title"/>
          </p:nvPr>
        </p:nvSpPr>
        <p:spPr>
          <a:xfrm>
            <a:off x="685346" y="368710"/>
            <a:ext cx="7765322" cy="1211340"/>
          </a:xfrm>
          <a:solidFill>
            <a:schemeClr val="accent6">
              <a:lumMod val="50000"/>
            </a:schemeClr>
          </a:solidFill>
        </p:spPr>
        <p:txBody>
          <a:bodyPr>
            <a:normAutofit fontScale="90000"/>
          </a:bodyPr>
          <a:lstStyle/>
          <a:p>
            <a:r>
              <a:rPr lang="en-US" dirty="0"/>
              <a:t>Jewish Interpretations of Genesis Over Time: An Attempt at Exegesis</a:t>
            </a:r>
          </a:p>
        </p:txBody>
      </p:sp>
      <p:sp>
        <p:nvSpPr>
          <p:cNvPr id="4" name="Content Placeholder 3">
            <a:extLst>
              <a:ext uri="{FF2B5EF4-FFF2-40B4-BE49-F238E27FC236}">
                <a16:creationId xmlns:a16="http://schemas.microsoft.com/office/drawing/2014/main" id="{24CA5D7B-2150-F719-BECD-73E61ECA3901}"/>
              </a:ext>
            </a:extLst>
          </p:cNvPr>
          <p:cNvSpPr>
            <a:spLocks noGrp="1"/>
          </p:cNvSpPr>
          <p:nvPr>
            <p:ph sz="half" idx="2"/>
          </p:nvPr>
        </p:nvSpPr>
        <p:spPr>
          <a:solidFill>
            <a:schemeClr val="tx2">
              <a:lumMod val="40000"/>
              <a:lumOff val="60000"/>
            </a:schemeClr>
          </a:solidFill>
        </p:spPr>
        <p:txBody>
          <a:bodyPr>
            <a:normAutofit lnSpcReduction="10000"/>
          </a:bodyPr>
          <a:lstStyle/>
          <a:p>
            <a:pPr marL="36900" indent="0" fontAlgn="base">
              <a:buNone/>
            </a:pPr>
            <a:r>
              <a:rPr lang="en-US" sz="2800" dirty="0">
                <a:solidFill>
                  <a:schemeClr val="bg1">
                    <a:lumMod val="95000"/>
                    <a:lumOff val="5000"/>
                  </a:schemeClr>
                </a:solidFill>
                <a:effectLst/>
              </a:rPr>
              <a:t>In the Book of Enoch, the fallen angels are called Watchers.  They teach humans forbidden knowledge, leading to widespread corruption and prompting divine punishment through the flood. </a:t>
            </a:r>
            <a:endParaRPr lang="en-US" sz="4000" dirty="0">
              <a:solidFill>
                <a:schemeClr val="bg1">
                  <a:lumMod val="95000"/>
                  <a:lumOff val="5000"/>
                </a:schemeClr>
              </a:solidFill>
            </a:endParaRPr>
          </a:p>
        </p:txBody>
      </p:sp>
      <p:pic>
        <p:nvPicPr>
          <p:cNvPr id="6146" name="Picture 2" descr="Book of Enoch: Was Enoch In Cahoots With The Fallen Angels? — Reconstructed  Bible">
            <a:extLst>
              <a:ext uri="{FF2B5EF4-FFF2-40B4-BE49-F238E27FC236}">
                <a16:creationId xmlns:a16="http://schemas.microsoft.com/office/drawing/2014/main" id="{DC75220D-7743-C513-B463-6B05D5ABAC0D}"/>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15660" r="33507"/>
          <a:stretch>
            <a:fillRect/>
          </a:stretch>
        </p:blipFill>
        <p:spPr bwMode="auto">
          <a:xfrm>
            <a:off x="685800" y="1732450"/>
            <a:ext cx="3806032" cy="41152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55102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13796E-2ADF-311C-D227-5B466B6508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06A764-A275-7AE1-A9B3-11AF74873237}"/>
              </a:ext>
            </a:extLst>
          </p:cNvPr>
          <p:cNvSpPr>
            <a:spLocks noGrp="1"/>
          </p:cNvSpPr>
          <p:nvPr>
            <p:ph type="title"/>
          </p:nvPr>
        </p:nvSpPr>
        <p:spPr>
          <a:xfrm>
            <a:off x="685346" y="368710"/>
            <a:ext cx="7765322" cy="1211340"/>
          </a:xfrm>
          <a:solidFill>
            <a:schemeClr val="accent6">
              <a:lumMod val="50000"/>
            </a:schemeClr>
          </a:solidFill>
        </p:spPr>
        <p:txBody>
          <a:bodyPr>
            <a:normAutofit fontScale="90000"/>
          </a:bodyPr>
          <a:lstStyle/>
          <a:p>
            <a:r>
              <a:rPr lang="en-US" dirty="0"/>
              <a:t>Jewish Interpretations of Genesis Over Time: An Attempt at Exegesis</a:t>
            </a:r>
          </a:p>
        </p:txBody>
      </p:sp>
      <p:sp>
        <p:nvSpPr>
          <p:cNvPr id="4" name="Content Placeholder 3">
            <a:extLst>
              <a:ext uri="{FF2B5EF4-FFF2-40B4-BE49-F238E27FC236}">
                <a16:creationId xmlns:a16="http://schemas.microsoft.com/office/drawing/2014/main" id="{3BF16BA9-D821-7AD8-CC9C-47A7172B495D}"/>
              </a:ext>
            </a:extLst>
          </p:cNvPr>
          <p:cNvSpPr>
            <a:spLocks noGrp="1"/>
          </p:cNvSpPr>
          <p:nvPr>
            <p:ph sz="half" idx="2"/>
          </p:nvPr>
        </p:nvSpPr>
        <p:spPr>
          <a:solidFill>
            <a:schemeClr val="tx2">
              <a:lumMod val="40000"/>
              <a:lumOff val="60000"/>
            </a:schemeClr>
          </a:solidFill>
        </p:spPr>
        <p:txBody>
          <a:bodyPr>
            <a:normAutofit lnSpcReduction="10000"/>
          </a:bodyPr>
          <a:lstStyle/>
          <a:p>
            <a:pPr marL="36900" indent="0" fontAlgn="base">
              <a:buNone/>
            </a:pPr>
            <a:r>
              <a:rPr lang="en-US" sz="3200" dirty="0">
                <a:solidFill>
                  <a:schemeClr val="bg1">
                    <a:lumMod val="95000"/>
                    <a:lumOff val="5000"/>
                  </a:schemeClr>
                </a:solidFill>
                <a:effectLst/>
              </a:rPr>
              <a:t>The Book of Jubilees echoes this narrative but emphasizes the genetic corruption resulting from these unions, contributing to the proliferation of evil on earth​​​​.</a:t>
            </a:r>
            <a:endParaRPr lang="en-US" sz="4400" dirty="0">
              <a:solidFill>
                <a:schemeClr val="bg1">
                  <a:lumMod val="95000"/>
                  <a:lumOff val="5000"/>
                </a:schemeClr>
              </a:solidFill>
            </a:endParaRPr>
          </a:p>
        </p:txBody>
      </p:sp>
      <p:pic>
        <p:nvPicPr>
          <p:cNvPr id="7170" name="Picture 2" descr="The Watchers: How The Evil Angels Corrupted Mankind (Book of Enoch  Explained) [Chapters 6-8] | Listen Notes">
            <a:extLst>
              <a:ext uri="{FF2B5EF4-FFF2-40B4-BE49-F238E27FC236}">
                <a16:creationId xmlns:a16="http://schemas.microsoft.com/office/drawing/2014/main" id="{884963AB-5FB5-94CA-BFC1-C1640BDA7B2D}"/>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9180"/>
          <a:stretch>
            <a:fillRect/>
          </a:stretch>
        </p:blipFill>
        <p:spPr bwMode="auto">
          <a:xfrm>
            <a:off x="752167" y="1732450"/>
            <a:ext cx="3686150" cy="40587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771076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late">
  <a:themeElements>
    <a:clrScheme name="Red">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Slate">
      <a:maj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ate">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Slate" id="{C3F70B94-7CE9-428E-ADC1-3269CC2C3385}" vid="{3F2DE9A5-64E6-437C-A389-CC4477E817E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Slate</Template>
  <TotalTime>833</TotalTime>
  <Words>3570</Words>
  <Application>Microsoft Office PowerPoint</Application>
  <PresentationFormat>On-screen Show (4:3)</PresentationFormat>
  <Paragraphs>205</Paragraphs>
  <Slides>72</Slides>
  <Notes>21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72</vt:i4>
      </vt:variant>
    </vt:vector>
  </HeadingPairs>
  <TitlesOfParts>
    <vt:vector size="78" baseType="lpstr">
      <vt:lpstr>Arial</vt:lpstr>
      <vt:lpstr>Calibri</vt:lpstr>
      <vt:lpstr>Calisto MT</vt:lpstr>
      <vt:lpstr>Impact</vt:lpstr>
      <vt:lpstr>Wingdings 2</vt:lpstr>
      <vt:lpstr>Slate</vt:lpstr>
      <vt:lpstr>Old Testament History:  The Earth Corrupted</vt:lpstr>
      <vt:lpstr>PowerPoint Presentation</vt:lpstr>
      <vt:lpstr>1. When men became very numerous on the earth, what did they do?</vt:lpstr>
      <vt:lpstr>1. When men became very numerous on the earth, what did they do?</vt:lpstr>
      <vt:lpstr>Jewish Interpretations of Genesis Over Time: An Attempt at Exegesis</vt:lpstr>
      <vt:lpstr>Jewish Interpretations of Genesis Over Time: An Attempt at Exegesis</vt:lpstr>
      <vt:lpstr>Jewish Interpretations of Genesis Over Time: An Attempt at Exegesis</vt:lpstr>
      <vt:lpstr>Jewish Interpretations of Genesis Over Time: An Attempt at Exegesis</vt:lpstr>
      <vt:lpstr>Jewish Interpretations of Genesis Over Time: An Attempt at Exegesis</vt:lpstr>
      <vt:lpstr>The website “Got Questions,” a “Christian, Protestant, evangelical, theologically conservative, non-denominational” group.  </vt:lpstr>
      <vt:lpstr>The website “Got Questions,” a “Christian, Protestant, evangelical, theologically conservative, non-denominational” group.  </vt:lpstr>
      <vt:lpstr>The website “Got Questions,” a “Christian, Protestant, evangelical, theologically conservative, non-denominational” group.  </vt:lpstr>
      <vt:lpstr>The website “Got Questions,” a “Christian, Protestant, evangelical, theologically conservative, non-denominational” group.  </vt:lpstr>
      <vt:lpstr>The website “Got Questions,” a “Christian, Protestant, evangelical, theologically conservative, non-denominational” group.  </vt:lpstr>
      <vt:lpstr>The website “Got Questions,” a “Christian, Protestant, evangelical, theologically conservative, non-denominational” group.  </vt:lpstr>
      <vt:lpstr>The website “Got Questions,” a “Christian, Protestant, evangelical, theologically conservative, non-denominational” group.  </vt:lpstr>
      <vt:lpstr>The website “Got Questions,” a “Christian, Protestant, evangelical, theologically conservative, non-denominational” group.  </vt:lpstr>
      <vt:lpstr>The website “Got Questions,” a “Christian, Protestant, evangelical, theologically conservative, non-denominational” group.  </vt:lpstr>
      <vt:lpstr>The website “Got Questions,” a “Christian, Protestant, evangelical, theologically conservative, non-denominational” group.  </vt:lpstr>
      <vt:lpstr>The website “Got Questions,” a “Christian, Protestant, evangelical, theologically conservative, non-denominational” group.  </vt:lpstr>
      <vt:lpstr>Identifying the “Sons of God” CONTEXT</vt:lpstr>
      <vt:lpstr>Identifying the “Sons of God” VERSE UPON VERSE</vt:lpstr>
      <vt:lpstr>Identifying the “Sons of God” VERSE UPON VERSE</vt:lpstr>
      <vt:lpstr>Identifying the “Sons of God” VERSE UPON VERSE</vt:lpstr>
      <vt:lpstr>Identifying the “Sons of God” VERSE UPON VERSE</vt:lpstr>
      <vt:lpstr>Identifying the “Sons of God” …AND the NEPHILIM</vt:lpstr>
      <vt:lpstr>Identifying the “Sons of God” …AND the NEPHILIM</vt:lpstr>
      <vt:lpstr>Identifying the “Sons of God” …AND the NEPHILIM</vt:lpstr>
      <vt:lpstr>Identifying the “Sons of God” THE JUDGEMENT</vt:lpstr>
      <vt:lpstr>Identifying the “Sons of God” THE JUDGEMENT</vt:lpstr>
      <vt:lpstr>Identifying the “Sons of God” THE JUDGEMENT</vt:lpstr>
      <vt:lpstr>Identifying the “Sons of God” READING THE TEXT</vt:lpstr>
      <vt:lpstr>Identifying the “Sons of God” UNCHANGING STANDARDS</vt:lpstr>
      <vt:lpstr>Identifying the “Sons of God” UNCHANGING STANDARDS</vt:lpstr>
      <vt:lpstr>Identifying the “Sons of God” CONCLUSIONS</vt:lpstr>
      <vt:lpstr>Identifying the “Sons of God” CONCLUSIONS</vt:lpstr>
      <vt:lpstr>Identifying the “Sons of God” CONCLUSIONS</vt:lpstr>
      <vt:lpstr>Identifying the “Sons of God” CONCLUSIONS</vt:lpstr>
      <vt:lpstr>Identifying the “Sons of God” CONCLUSIONS</vt:lpstr>
      <vt:lpstr>2. What commandment, then, was specially disregarded?</vt:lpstr>
      <vt:lpstr>2. What commandment, then, was specially disregarded?</vt:lpstr>
      <vt:lpstr>2. What commandment, then, was specially disregarded?</vt:lpstr>
      <vt:lpstr>2. What commandment, then, was specially disregarded?</vt:lpstr>
      <vt:lpstr>2. What commandment, then, was specially disregarded?</vt:lpstr>
      <vt:lpstr>3. In pursuing this wicked course, what good influence were they resisting?</vt:lpstr>
      <vt:lpstr>The fact that this statement follows immediately after the reference to these unsanctified marriages would suggest that God’s displeasure was most particularly displayed toward this evil practice. Captive to their passions, they were no longer subject to God’s Spirit. </vt:lpstr>
      <vt:lpstr>This expression may also be translated, “in their going astray man is flesh.”  By following after the lusts of the flesh, says God, men have surrendered themselves to its desires to the extent that they are no longer responsive to the control of the Holy Spirit. Insensibility to divine influence is complete; hence, the Spirit of God is to be withdrawn. There is no further use in “striving” to restrain or improve them.</vt:lpstr>
      <vt:lpstr>4. What is the special office of the Spirit in connection with sinners?</vt:lpstr>
      <vt:lpstr>5. By what means does the Spirit reprove the world of sin?</vt:lpstr>
      <vt:lpstr>6. What two things always necessarily work together in producing a perfect character?</vt:lpstr>
      <vt:lpstr>6. What two things always necessarily work together in producing a perfect character?</vt:lpstr>
      <vt:lpstr>BONUS VERSE! John 4:23</vt:lpstr>
      <vt:lpstr>BONUS VERSE!  John 17:17</vt:lpstr>
      <vt:lpstr>7. Then how must the Lord have striven with the antediluvians by His Spirit?</vt:lpstr>
      <vt:lpstr>8. By whom was the right way presented to them?</vt:lpstr>
      <vt:lpstr>9. How long did God say that He would bear with them?</vt:lpstr>
      <vt:lpstr>This divine prediction cannot mean that man’s life span would henceforth be restricted to 120 years. (Compare ages of men after the Flood.) They predict, rather, that God’s patience would come to an end and probation close within the period of time here specified. In the meantime, divine mercy lingered.</vt:lpstr>
      <vt:lpstr>10. At the end of that time, how great was the wickedness of men?</vt:lpstr>
      <vt:lpstr>11. What was the condition of the whole earth?</vt:lpstr>
      <vt:lpstr>12. With what was it filled in consequence?</vt:lpstr>
      <vt:lpstr>13. What was the only consistent thing that God could then do?</vt:lpstr>
      <vt:lpstr>14. Upon whom alone did the Lord look with favor?</vt:lpstr>
      <vt:lpstr>15. Why did the Lord regard Noah with special favor?</vt:lpstr>
      <vt:lpstr>15. Why did the Lord regard Noah with special favor?</vt:lpstr>
      <vt:lpstr>To live an exemplary life in Noah’s time required a man who could stand fearlessly and steadfastly against evil inducements, subtle temptations, and vile mockery. He was no weakling, void of judgment or will power; he was a “man,” strong of conviction, straight in thinking and action.</vt:lpstr>
      <vt:lpstr>This does not mean that he lived in a state of sinlessness, but rather of moral integrity. It refers not only to Noah’s lifetime of piety but also to the constancy of his religion amid the miasma of iniquity in which he lived. To be sure, he was of pure descent, and in that respect also distinct from his contemporaries, many of whom were the offspring of promiscuous marriages between the godly and the ungodly.</vt:lpstr>
      <vt:lpstr>16. Upon what alone does the Lord look in His estimation of men?</vt:lpstr>
      <vt:lpstr>17. How was it possible for Noah to remain upright in the midst of the universal corruption? </vt:lpstr>
      <vt:lpstr>18. What is the extent of God's requirement of man?</vt:lpstr>
      <vt:lpstr>19. What effect did Noah's godly life have upon the world?</vt:lpstr>
      <vt:lpstr>PowerPoint Presentation</vt:lpstr>
      <vt:lpstr>Thank You &amp;</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Thylacat</dc:creator>
  <cp:keywords/>
  <dc:description>generated using python-pptx</dc:description>
  <cp:lastModifiedBy>gabby young</cp:lastModifiedBy>
  <cp:revision>5</cp:revision>
  <dcterms:created xsi:type="dcterms:W3CDTF">2013-01-27T09:14:16Z</dcterms:created>
  <dcterms:modified xsi:type="dcterms:W3CDTF">2025-08-02T02:52:04Z</dcterms:modified>
  <cp:category/>
</cp:coreProperties>
</file>