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6" r:id="rId1"/>
  </p:sldMasterIdLst>
  <p:sldIdLst>
    <p:sldId id="391" r:id="rId2"/>
    <p:sldId id="390" r:id="rId3"/>
    <p:sldId id="256" r:id="rId4"/>
    <p:sldId id="339" r:id="rId5"/>
    <p:sldId id="341" r:id="rId6"/>
    <p:sldId id="257" r:id="rId7"/>
    <p:sldId id="307" r:id="rId8"/>
    <p:sldId id="308" r:id="rId9"/>
    <p:sldId id="260" r:id="rId10"/>
    <p:sldId id="261" r:id="rId11"/>
    <p:sldId id="262" r:id="rId12"/>
    <p:sldId id="309" r:id="rId13"/>
    <p:sldId id="310" r:id="rId14"/>
    <p:sldId id="265" r:id="rId15"/>
    <p:sldId id="266" r:id="rId16"/>
    <p:sldId id="267" r:id="rId17"/>
    <p:sldId id="268" r:id="rId18"/>
    <p:sldId id="342" r:id="rId19"/>
    <p:sldId id="269" r:id="rId20"/>
    <p:sldId id="344" r:id="rId21"/>
    <p:sldId id="345" r:id="rId22"/>
    <p:sldId id="349" r:id="rId23"/>
    <p:sldId id="350" r:id="rId24"/>
    <p:sldId id="351" r:id="rId25"/>
    <p:sldId id="352" r:id="rId26"/>
    <p:sldId id="353" r:id="rId27"/>
    <p:sldId id="348" r:id="rId28"/>
    <p:sldId id="346" r:id="rId29"/>
    <p:sldId id="347" r:id="rId30"/>
    <p:sldId id="354" r:id="rId31"/>
    <p:sldId id="355" r:id="rId32"/>
    <p:sldId id="356" r:id="rId33"/>
    <p:sldId id="357" r:id="rId34"/>
    <p:sldId id="359" r:id="rId35"/>
    <p:sldId id="361" r:id="rId36"/>
    <p:sldId id="362" r:id="rId37"/>
    <p:sldId id="365" r:id="rId38"/>
    <p:sldId id="364" r:id="rId39"/>
    <p:sldId id="363" r:id="rId40"/>
    <p:sldId id="366" r:id="rId41"/>
    <p:sldId id="367" r:id="rId42"/>
    <p:sldId id="368" r:id="rId43"/>
    <p:sldId id="369" r:id="rId44"/>
    <p:sldId id="370" r:id="rId45"/>
    <p:sldId id="371" r:id="rId46"/>
    <p:sldId id="372" r:id="rId47"/>
    <p:sldId id="373" r:id="rId48"/>
    <p:sldId id="374" r:id="rId49"/>
    <p:sldId id="311" r:id="rId50"/>
    <p:sldId id="312" r:id="rId51"/>
    <p:sldId id="313" r:id="rId52"/>
    <p:sldId id="314" r:id="rId53"/>
    <p:sldId id="315" r:id="rId54"/>
    <p:sldId id="316" r:id="rId55"/>
    <p:sldId id="317" r:id="rId56"/>
    <p:sldId id="376" r:id="rId57"/>
    <p:sldId id="377" r:id="rId58"/>
    <p:sldId id="379" r:id="rId59"/>
    <p:sldId id="380" r:id="rId60"/>
    <p:sldId id="381" r:id="rId61"/>
    <p:sldId id="382" r:id="rId62"/>
    <p:sldId id="383" r:id="rId63"/>
    <p:sldId id="384" r:id="rId64"/>
    <p:sldId id="385" r:id="rId65"/>
    <p:sldId id="386" r:id="rId66"/>
    <p:sldId id="387" r:id="rId67"/>
    <p:sldId id="389" r:id="rId68"/>
    <p:sldId id="277" r:id="rId69"/>
    <p:sldId id="278" r:id="rId70"/>
    <p:sldId id="318" r:id="rId71"/>
    <p:sldId id="319" r:id="rId72"/>
    <p:sldId id="320" r:id="rId73"/>
    <p:sldId id="321" r:id="rId74"/>
    <p:sldId id="326" r:id="rId75"/>
    <p:sldId id="283" r:id="rId76"/>
    <p:sldId id="284" r:id="rId77"/>
    <p:sldId id="285" r:id="rId78"/>
    <p:sldId id="322" r:id="rId79"/>
    <p:sldId id="323" r:id="rId80"/>
    <p:sldId id="324" r:id="rId81"/>
    <p:sldId id="289" r:id="rId82"/>
    <p:sldId id="325" r:id="rId83"/>
    <p:sldId id="291" r:id="rId84"/>
    <p:sldId id="292" r:id="rId85"/>
    <p:sldId id="293" r:id="rId86"/>
    <p:sldId id="327" r:id="rId87"/>
    <p:sldId id="295" r:id="rId88"/>
    <p:sldId id="328" r:id="rId89"/>
    <p:sldId id="297" r:id="rId90"/>
    <p:sldId id="329" r:id="rId91"/>
    <p:sldId id="330" r:id="rId92"/>
    <p:sldId id="331" r:id="rId93"/>
    <p:sldId id="332" r:id="rId94"/>
    <p:sldId id="303" r:id="rId95"/>
    <p:sldId id="333" r:id="rId96"/>
    <p:sldId id="334" r:id="rId97"/>
    <p:sldId id="335" r:id="rId98"/>
    <p:sldId id="392" r:id="rId99"/>
    <p:sldId id="340" r:id="rId10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83B5E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49" d="100"/>
          <a:sy n="49" d="100"/>
        </p:scale>
        <p:origin x="1011" y="3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5918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82243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57921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961128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62663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8/7/2025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37474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8/7/2025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252190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653365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223744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22325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72932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66971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8/7/2025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9860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8/7/2025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41129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8/7/2025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08897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5BCAD085-E8A6-8845-BD4E-CB4CCA059FC4}" type="datetimeFigureOut">
              <a:rPr lang="en-US" smtClean="0"/>
              <a:t>8/7/2025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04403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63682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4292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70000"/>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5BCAD085-E8A6-8845-BD4E-CB4CCA059FC4}" type="datetimeFigureOut">
              <a:rPr lang="en-US" smtClean="0"/>
              <a:t>8/7/2025</a:t>
            </a:fld>
            <a:endParaRPr lang="en-US"/>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64954418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8.xml"/></Relationships>
</file>

<file path=ppt/slides/_rels/slide8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8.xml"/></Relationships>
</file>

<file path=ppt/slides/_rels/slide8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8.xml"/></Relationships>
</file>

<file path=ppt/slides/_rels/slide8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9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8.xml"/></Relationships>
</file>

<file path=ppt/slides/_rels/slide9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8.xml"/></Relationships>
</file>

<file path=ppt/slides/_rels/slide9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8.xml"/></Relationships>
</file>

<file path=ppt/slides/_rels/slide9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8.xml"/></Relationships>
</file>

<file path=ppt/slides/_rels/slide94.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8.xml"/></Relationships>
</file>

<file path=ppt/slides/_rels/slide95.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8.xml"/></Relationships>
</file>

<file path=ppt/slides/_rels/slide96.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8.xml"/></Relationships>
</file>

<file path=ppt/slides/_rels/slide9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8.xml"/></Relationships>
</file>

<file path=ppt/slides/_rels/slide9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340468" y="690664"/>
            <a:ext cx="8579796" cy="2907679"/>
          </a:xfrm>
        </p:spPr>
        <p:txBody>
          <a:bodyPr>
            <a:normAutofit/>
          </a:bodyPr>
          <a:lstStyle/>
          <a:p>
            <a:r>
              <a:rPr lang="en-US" sz="5400" dirty="0">
                <a:solidFill>
                  <a:schemeClr val="tx2">
                    <a:lumMod val="50000"/>
                  </a:schemeClr>
                </a:solidFill>
              </a:rPr>
              <a:t>Old Testament History: </a:t>
            </a:r>
            <a:br>
              <a:rPr lang="en-US" sz="5400" dirty="0">
                <a:solidFill>
                  <a:schemeClr val="tx2">
                    <a:lumMod val="50000"/>
                  </a:schemeClr>
                </a:solidFill>
              </a:rPr>
            </a:br>
            <a:r>
              <a:rPr lang="en-US" sz="6000" b="1" dirty="0">
                <a:solidFill>
                  <a:srgbClr val="002060"/>
                </a:solidFill>
              </a:rPr>
              <a:t>The Flood</a:t>
            </a:r>
            <a:endParaRPr lang="en-US" sz="5400" b="1" dirty="0">
              <a:solidFill>
                <a:srgbClr val="002060"/>
              </a:solidFill>
            </a:endParaRPr>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p:txBody>
          <a:bodyPr>
            <a:normAutofit fontScale="92500"/>
          </a:bodyPr>
          <a:lstStyle/>
          <a:p>
            <a:r>
              <a:rPr lang="en-US" sz="4000" dirty="0">
                <a:solidFill>
                  <a:schemeClr val="accent1">
                    <a:lumMod val="75000"/>
                  </a:schemeClr>
                </a:solidFill>
              </a:rPr>
              <a:t>Lesson </a:t>
            </a:r>
            <a:r>
              <a:rPr lang="en-US" sz="6000" b="1" dirty="0">
                <a:solidFill>
                  <a:srgbClr val="002060"/>
                </a:solidFill>
              </a:rPr>
              <a:t>6</a:t>
            </a:r>
            <a:r>
              <a:rPr lang="en-US" sz="4000" dirty="0">
                <a:solidFill>
                  <a:schemeClr val="accent1">
                    <a:lumMod val="75000"/>
                  </a:schemeClr>
                </a:solidFill>
              </a:rPr>
              <a:t>, 1</a:t>
            </a:r>
            <a:r>
              <a:rPr lang="en-US" sz="4000" baseline="30000" dirty="0">
                <a:solidFill>
                  <a:schemeClr val="accent1">
                    <a:lumMod val="75000"/>
                  </a:schemeClr>
                </a:solidFill>
              </a:rPr>
              <a:t>st</a:t>
            </a:r>
            <a:r>
              <a:rPr lang="en-US" sz="4000" dirty="0">
                <a:solidFill>
                  <a:schemeClr val="accent1">
                    <a:lumMod val="75000"/>
                  </a:schemeClr>
                </a:solidFill>
              </a:rPr>
              <a:t> Quarter, 1888</a:t>
            </a:r>
          </a:p>
        </p:txBody>
      </p:sp>
    </p:spTree>
    <p:extLst>
      <p:ext uri="{BB962C8B-B14F-4D97-AF65-F5344CB8AC3E}">
        <p14:creationId xmlns:p14="http://schemas.microsoft.com/office/powerpoint/2010/main" val="2609808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987" y="125362"/>
            <a:ext cx="8885903" cy="1563328"/>
          </a:xfrm>
        </p:spPr>
        <p:txBody>
          <a:bodyPr/>
          <a:lstStyle/>
          <a:p>
            <a:r>
              <a:rPr dirty="0"/>
              <a:t>4</a:t>
            </a:r>
            <a:r>
              <a:rPr sz="3200" b="1" dirty="0"/>
              <a:t>. In obeying the command of the Lord to make an ark, what grace did Noah manifest?</a:t>
            </a:r>
            <a:endParaRPr b="1" dirty="0"/>
          </a:p>
        </p:txBody>
      </p:sp>
      <p:sp>
        <p:nvSpPr>
          <p:cNvPr id="3" name="Content Placeholder 2"/>
          <p:cNvSpPr>
            <a:spLocks noGrp="1"/>
          </p:cNvSpPr>
          <p:nvPr>
            <p:ph sz="half" idx="1"/>
          </p:nvPr>
        </p:nvSpPr>
        <p:spPr/>
        <p:txBody>
          <a:bodyPr>
            <a:noAutofit/>
          </a:bodyPr>
          <a:lstStyle/>
          <a:p>
            <a:r>
              <a:rPr sz="2300" dirty="0"/>
              <a:t>Hebrews 11:7</a:t>
            </a:r>
          </a:p>
          <a:p>
            <a:r>
              <a:rPr sz="2300" dirty="0"/>
              <a:t>By faith Noah, being warned of God of things not seen as yet, moved with fear, prepared an ark to the saving of his house; by the which he condemned the world, and became heir of the righteousness which is by faith.</a:t>
            </a:r>
          </a:p>
        </p:txBody>
      </p:sp>
      <p:pic>
        <p:nvPicPr>
          <p:cNvPr id="11268" name="Picture 4" descr="faith sprouts: OT Hero: Noah">
            <a:extLst>
              <a:ext uri="{FF2B5EF4-FFF2-40B4-BE49-F238E27FC236}">
                <a16:creationId xmlns:a16="http://schemas.microsoft.com/office/drawing/2014/main" id="{3C712D19-9CE9-78EE-EEC4-AF3905CDB81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910" r="39146"/>
          <a:stretch>
            <a:fillRect/>
          </a:stretch>
        </p:blipFill>
        <p:spPr bwMode="auto">
          <a:xfrm>
            <a:off x="4648202" y="1771419"/>
            <a:ext cx="3690814" cy="45121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484" y="88491"/>
            <a:ext cx="8908026" cy="1681316"/>
          </a:xfrm>
        </p:spPr>
        <p:txBody>
          <a:bodyPr>
            <a:normAutofit fontScale="90000"/>
          </a:bodyPr>
          <a:lstStyle/>
          <a:p>
            <a:r>
              <a:rPr b="1" dirty="0"/>
              <a:t>5. </a:t>
            </a:r>
            <a:r>
              <a:rPr sz="3100" b="1" dirty="0"/>
              <a:t>After the ark was completed, and Noah and his family had gone into it, what wonderful thing took place to convince the people of the truth of what Noah had preached?</a:t>
            </a:r>
            <a:endParaRPr b="1" dirty="0"/>
          </a:p>
        </p:txBody>
      </p:sp>
      <p:sp>
        <p:nvSpPr>
          <p:cNvPr id="3" name="Content Placeholder 2"/>
          <p:cNvSpPr>
            <a:spLocks noGrp="1"/>
          </p:cNvSpPr>
          <p:nvPr>
            <p:ph sz="half" idx="1"/>
          </p:nvPr>
        </p:nvSpPr>
        <p:spPr>
          <a:xfrm>
            <a:off x="457201" y="1924665"/>
            <a:ext cx="4038600" cy="4525963"/>
          </a:xfrm>
        </p:spPr>
        <p:txBody>
          <a:bodyPr/>
          <a:lstStyle/>
          <a:p>
            <a:r>
              <a:rPr dirty="0"/>
              <a:t>Genesis 7:7</a:t>
            </a:r>
            <a:r>
              <a:rPr lang="en-US" dirty="0"/>
              <a:t>-9</a:t>
            </a:r>
            <a:endParaRPr dirty="0"/>
          </a:p>
          <a:p>
            <a:r>
              <a:rPr dirty="0"/>
              <a:t>And Noah went in, and his sons, and his wife, and his sons' wives with him, into the ark, because of the waters of the flood.</a:t>
            </a:r>
          </a:p>
        </p:txBody>
      </p:sp>
      <p:pic>
        <p:nvPicPr>
          <p:cNvPr id="12290" name="Picture 2" descr="People Trying to Get Into the Ark - GoodSalt">
            <a:extLst>
              <a:ext uri="{FF2B5EF4-FFF2-40B4-BE49-F238E27FC236}">
                <a16:creationId xmlns:a16="http://schemas.microsoft.com/office/drawing/2014/main" id="{02058873-B28C-020D-6030-ED781B9F69B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15512"/>
          <a:stretch>
            <a:fillRect/>
          </a:stretch>
        </p:blipFill>
        <p:spPr bwMode="auto">
          <a:xfrm>
            <a:off x="4648201" y="1924665"/>
            <a:ext cx="4038600" cy="43745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714C5-9E7F-6AAA-6D93-48597CB6D0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1B27A3-D631-AA0C-9DBF-F9AA6B20C248}"/>
              </a:ext>
            </a:extLst>
          </p:cNvPr>
          <p:cNvSpPr>
            <a:spLocks noGrp="1"/>
          </p:cNvSpPr>
          <p:nvPr>
            <p:ph type="title"/>
          </p:nvPr>
        </p:nvSpPr>
        <p:spPr>
          <a:xfrm>
            <a:off x="147484" y="88491"/>
            <a:ext cx="8908026" cy="1681316"/>
          </a:xfrm>
        </p:spPr>
        <p:txBody>
          <a:bodyPr>
            <a:normAutofit fontScale="90000"/>
          </a:bodyPr>
          <a:lstStyle/>
          <a:p>
            <a:r>
              <a:rPr b="1" dirty="0"/>
              <a:t>5. </a:t>
            </a:r>
            <a:r>
              <a:rPr sz="3100" b="1" dirty="0"/>
              <a:t>After the ark was completed, and Noah and his family had gone into it, what wonderful thing took place to convince the people of the truth of what Noah had preached?</a:t>
            </a:r>
            <a:endParaRPr b="1" dirty="0"/>
          </a:p>
        </p:txBody>
      </p:sp>
      <p:sp>
        <p:nvSpPr>
          <p:cNvPr id="3" name="Content Placeholder 2">
            <a:extLst>
              <a:ext uri="{FF2B5EF4-FFF2-40B4-BE49-F238E27FC236}">
                <a16:creationId xmlns:a16="http://schemas.microsoft.com/office/drawing/2014/main" id="{1357C592-7406-2B77-CE5D-55183F5B1506}"/>
              </a:ext>
            </a:extLst>
          </p:cNvPr>
          <p:cNvSpPr>
            <a:spLocks noGrp="1"/>
          </p:cNvSpPr>
          <p:nvPr>
            <p:ph sz="half" idx="1"/>
          </p:nvPr>
        </p:nvSpPr>
        <p:spPr>
          <a:xfrm>
            <a:off x="457200" y="2086897"/>
            <a:ext cx="4038600" cy="4039266"/>
          </a:xfrm>
        </p:spPr>
        <p:txBody>
          <a:bodyPr>
            <a:normAutofit fontScale="92500" lnSpcReduction="20000"/>
          </a:bodyPr>
          <a:lstStyle/>
          <a:p>
            <a:r>
              <a:rPr sz="3200" dirty="0"/>
              <a:t>Genesis 7:7</a:t>
            </a:r>
            <a:r>
              <a:rPr lang="en-US" sz="3200" dirty="0"/>
              <a:t>-9</a:t>
            </a:r>
            <a:endParaRPr sz="3200" dirty="0"/>
          </a:p>
          <a:p>
            <a:r>
              <a:rPr lang="en-US" sz="3200" dirty="0"/>
              <a:t>Of clean beasts, and of beasts that are not clean, and of fowls, and of every thing that </a:t>
            </a:r>
            <a:r>
              <a:rPr lang="en-US" sz="3200" dirty="0" err="1"/>
              <a:t>creepeth</a:t>
            </a:r>
            <a:r>
              <a:rPr lang="en-US" sz="3200" dirty="0"/>
              <a:t> upon the earth,</a:t>
            </a:r>
          </a:p>
        </p:txBody>
      </p:sp>
      <p:pic>
        <p:nvPicPr>
          <p:cNvPr id="13314" name="Picture 2" descr="43 Noah's Ark Door Royalty-Free Images, Stock Photos &amp; Pictures |  Shutterstock">
            <a:extLst>
              <a:ext uri="{FF2B5EF4-FFF2-40B4-BE49-F238E27FC236}">
                <a16:creationId xmlns:a16="http://schemas.microsoft.com/office/drawing/2014/main" id="{A6BA1C8A-B7D0-43C6-9AE1-5E94D45E33E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749" t="-1" r="34627" b="7864"/>
          <a:stretch>
            <a:fillRect/>
          </a:stretch>
        </p:blipFill>
        <p:spPr bwMode="auto">
          <a:xfrm>
            <a:off x="4648202" y="2264183"/>
            <a:ext cx="3971898" cy="3861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574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0D8DE-3FF1-6232-8B1C-FFD9D55955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A9220A-99EB-FE5B-9758-3C7AE85A895F}"/>
              </a:ext>
            </a:extLst>
          </p:cNvPr>
          <p:cNvSpPr>
            <a:spLocks noGrp="1"/>
          </p:cNvSpPr>
          <p:nvPr>
            <p:ph type="title"/>
          </p:nvPr>
        </p:nvSpPr>
        <p:spPr>
          <a:xfrm>
            <a:off x="147484" y="88491"/>
            <a:ext cx="8908026" cy="1681316"/>
          </a:xfrm>
        </p:spPr>
        <p:txBody>
          <a:bodyPr>
            <a:normAutofit fontScale="90000"/>
          </a:bodyPr>
          <a:lstStyle/>
          <a:p>
            <a:r>
              <a:rPr b="1" dirty="0"/>
              <a:t>5. </a:t>
            </a:r>
            <a:r>
              <a:rPr sz="3100" b="1" dirty="0"/>
              <a:t>After the ark was completed, and Noah and his family had gone into it, what wonderful thing took place to convince the people of the truth of what Noah had preached?</a:t>
            </a:r>
            <a:endParaRPr b="1" dirty="0"/>
          </a:p>
        </p:txBody>
      </p:sp>
      <p:sp>
        <p:nvSpPr>
          <p:cNvPr id="3" name="Content Placeholder 2">
            <a:extLst>
              <a:ext uri="{FF2B5EF4-FFF2-40B4-BE49-F238E27FC236}">
                <a16:creationId xmlns:a16="http://schemas.microsoft.com/office/drawing/2014/main" id="{DE67E6F6-BCF2-7CA2-C232-7D09F03C06E3}"/>
              </a:ext>
            </a:extLst>
          </p:cNvPr>
          <p:cNvSpPr>
            <a:spLocks noGrp="1"/>
          </p:cNvSpPr>
          <p:nvPr>
            <p:ph sz="half" idx="1"/>
          </p:nvPr>
        </p:nvSpPr>
        <p:spPr>
          <a:xfrm>
            <a:off x="457200" y="1968910"/>
            <a:ext cx="4038600" cy="4157253"/>
          </a:xfrm>
        </p:spPr>
        <p:txBody>
          <a:bodyPr/>
          <a:lstStyle/>
          <a:p>
            <a:r>
              <a:rPr dirty="0"/>
              <a:t>Genesis 7:7</a:t>
            </a:r>
            <a:r>
              <a:rPr lang="en-US" dirty="0"/>
              <a:t>-9</a:t>
            </a:r>
            <a:endParaRPr dirty="0"/>
          </a:p>
          <a:p>
            <a:r>
              <a:rPr lang="en-US" dirty="0"/>
              <a:t>There went in two and two unto Noah into the ark, the male and the female, as God had commanded Noah.</a:t>
            </a:r>
          </a:p>
        </p:txBody>
      </p:sp>
      <p:pic>
        <p:nvPicPr>
          <p:cNvPr id="14338" name="Picture 2" descr="13 Noahs-ark with animals boarding it Genesis 6.18-19 And I am establishing  my covenant with you, and you must go into the ark, you, your sons, your  wife, and your sons' wives">
            <a:extLst>
              <a:ext uri="{FF2B5EF4-FFF2-40B4-BE49-F238E27FC236}">
                <a16:creationId xmlns:a16="http://schemas.microsoft.com/office/drawing/2014/main" id="{601944CF-970B-C3E9-AA3D-8CBA6DE01B0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0696" r="6240"/>
          <a:stretch>
            <a:fillRect/>
          </a:stretch>
        </p:blipFill>
        <p:spPr bwMode="auto">
          <a:xfrm>
            <a:off x="4728308" y="1968910"/>
            <a:ext cx="3755292" cy="3889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6928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361" y="125362"/>
            <a:ext cx="8908026" cy="1275735"/>
          </a:xfrm>
        </p:spPr>
        <p:txBody>
          <a:bodyPr/>
          <a:lstStyle/>
          <a:p>
            <a:r>
              <a:rPr b="1" dirty="0"/>
              <a:t>6. How long after this before the flood began?</a:t>
            </a:r>
          </a:p>
        </p:txBody>
      </p:sp>
      <p:sp>
        <p:nvSpPr>
          <p:cNvPr id="3" name="Content Placeholder 2"/>
          <p:cNvSpPr>
            <a:spLocks noGrp="1"/>
          </p:cNvSpPr>
          <p:nvPr>
            <p:ph sz="half" idx="1"/>
          </p:nvPr>
        </p:nvSpPr>
        <p:spPr/>
        <p:txBody>
          <a:bodyPr>
            <a:normAutofit/>
          </a:bodyPr>
          <a:lstStyle/>
          <a:p>
            <a:r>
              <a:rPr sz="3200" dirty="0"/>
              <a:t>Genesis 7:10</a:t>
            </a:r>
          </a:p>
          <a:p>
            <a:r>
              <a:rPr sz="3200" dirty="0"/>
              <a:t>And it came to pass after seven days, that the waters of the flood were upon the earth.</a:t>
            </a:r>
          </a:p>
        </p:txBody>
      </p:sp>
      <p:pic>
        <p:nvPicPr>
          <p:cNvPr id="15362" name="Picture 2" descr="Noah and his family in the ark. Jehovah made this loving provision to save  the eight souls who were faithful to him. The wicked were destroyed during  the flood. For more information,">
            <a:extLst>
              <a:ext uri="{FF2B5EF4-FFF2-40B4-BE49-F238E27FC236}">
                <a16:creationId xmlns:a16="http://schemas.microsoft.com/office/drawing/2014/main" id="{1F82311F-3F7D-E6F0-734A-36FD08CD958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796" r="16485"/>
          <a:stretch>
            <a:fillRect/>
          </a:stretch>
        </p:blipFill>
        <p:spPr bwMode="auto">
          <a:xfrm>
            <a:off x="4939322" y="1726894"/>
            <a:ext cx="3520831" cy="40180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987" y="147485"/>
            <a:ext cx="8885903" cy="1452716"/>
          </a:xfrm>
        </p:spPr>
        <p:txBody>
          <a:bodyPr/>
          <a:lstStyle/>
          <a:p>
            <a:r>
              <a:rPr b="1" dirty="0"/>
              <a:t>7. Was it possible then for Noah to do anything more for the people?</a:t>
            </a:r>
          </a:p>
        </p:txBody>
      </p:sp>
      <p:sp>
        <p:nvSpPr>
          <p:cNvPr id="3" name="Content Placeholder 2"/>
          <p:cNvSpPr>
            <a:spLocks noGrp="1"/>
          </p:cNvSpPr>
          <p:nvPr>
            <p:ph sz="half" idx="1"/>
          </p:nvPr>
        </p:nvSpPr>
        <p:spPr/>
        <p:txBody>
          <a:bodyPr/>
          <a:lstStyle/>
          <a:p>
            <a:r>
              <a:rPr dirty="0"/>
              <a:t>Genesis 7:16</a:t>
            </a:r>
          </a:p>
          <a:p>
            <a:r>
              <a:rPr dirty="0"/>
              <a:t>And they that went in, went in male and female of all flesh, as God had commanded him: and the LORD shut him in.</a:t>
            </a:r>
          </a:p>
        </p:txBody>
      </p:sp>
      <p:pic>
        <p:nvPicPr>
          <p:cNvPr id="16390" name="Picture 6" descr="THE GREAT FLOOD – Genesis 7 – 9:17 | Walking with Yeshua ( Jesus ) - Bible  Stories for Kids">
            <a:extLst>
              <a:ext uri="{FF2B5EF4-FFF2-40B4-BE49-F238E27FC236}">
                <a16:creationId xmlns:a16="http://schemas.microsoft.com/office/drawing/2014/main" id="{0C98DFC1-C98D-B139-F376-0F3F3D3F13A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979" t="1727" r="53423" b="1745"/>
          <a:stretch>
            <a:fillRect/>
          </a:stretch>
        </p:blipFill>
        <p:spPr bwMode="auto">
          <a:xfrm>
            <a:off x="4648200" y="1430215"/>
            <a:ext cx="4038600" cy="4368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405581"/>
            <a:ext cx="7773338" cy="877530"/>
          </a:xfrm>
        </p:spPr>
        <p:txBody>
          <a:bodyPr/>
          <a:lstStyle/>
          <a:p>
            <a:r>
              <a:rPr b="1" dirty="0"/>
              <a:t>8. How long did it rain?</a:t>
            </a:r>
          </a:p>
        </p:txBody>
      </p:sp>
      <p:sp>
        <p:nvSpPr>
          <p:cNvPr id="3" name="Content Placeholder 2"/>
          <p:cNvSpPr>
            <a:spLocks noGrp="1"/>
          </p:cNvSpPr>
          <p:nvPr>
            <p:ph sz="half" idx="1"/>
          </p:nvPr>
        </p:nvSpPr>
        <p:spPr/>
        <p:txBody>
          <a:bodyPr>
            <a:normAutofit/>
          </a:bodyPr>
          <a:lstStyle/>
          <a:p>
            <a:r>
              <a:rPr sz="3600" dirty="0"/>
              <a:t>Genesis 7:12</a:t>
            </a:r>
          </a:p>
          <a:p>
            <a:r>
              <a:rPr sz="3600" dirty="0"/>
              <a:t>And the rain was upon the earth forty days and forty nights.</a:t>
            </a:r>
          </a:p>
        </p:txBody>
      </p:sp>
      <p:pic>
        <p:nvPicPr>
          <p:cNvPr id="17410" name="Picture 2" descr="The legend of 40 days of rain – History of Sorts">
            <a:extLst>
              <a:ext uri="{FF2B5EF4-FFF2-40B4-BE49-F238E27FC236}">
                <a16:creationId xmlns:a16="http://schemas.microsoft.com/office/drawing/2014/main" id="{0584C9AC-729B-557A-7AEF-E1CC287DC78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7561"/>
          <a:stretch>
            <a:fillRect/>
          </a:stretch>
        </p:blipFill>
        <p:spPr bwMode="auto">
          <a:xfrm>
            <a:off x="4648200" y="1453662"/>
            <a:ext cx="4038600" cy="42593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599" y="206478"/>
            <a:ext cx="8708923" cy="1393722"/>
          </a:xfrm>
        </p:spPr>
        <p:txBody>
          <a:bodyPr/>
          <a:lstStyle/>
          <a:p>
            <a:r>
              <a:rPr b="1" dirty="0"/>
              <a:t>9. What besides rain from heaven helped to make the flood?</a:t>
            </a:r>
          </a:p>
        </p:txBody>
      </p:sp>
      <p:sp>
        <p:nvSpPr>
          <p:cNvPr id="3" name="Content Placeholder 2"/>
          <p:cNvSpPr>
            <a:spLocks noGrp="1"/>
          </p:cNvSpPr>
          <p:nvPr>
            <p:ph sz="half" idx="1"/>
          </p:nvPr>
        </p:nvSpPr>
        <p:spPr/>
        <p:txBody>
          <a:bodyPr>
            <a:normAutofit fontScale="85000" lnSpcReduction="20000"/>
          </a:bodyPr>
          <a:lstStyle/>
          <a:p>
            <a:r>
              <a:rPr dirty="0"/>
              <a:t>Genesis 7:11</a:t>
            </a:r>
          </a:p>
          <a:p>
            <a:r>
              <a:rPr dirty="0"/>
              <a:t>In the six hundredth year of Noah's life, in the second month, the seventeenth day of the month, the same day were all the fountains of the great deep broken up, and the windows of heaven were opened.</a:t>
            </a:r>
          </a:p>
        </p:txBody>
      </p:sp>
      <p:pic>
        <p:nvPicPr>
          <p:cNvPr id="18434" name="Picture 2" descr="Was there rain before and after Noah's flood in Genesis? | NeverThirsty">
            <a:extLst>
              <a:ext uri="{FF2B5EF4-FFF2-40B4-BE49-F238E27FC236}">
                <a16:creationId xmlns:a16="http://schemas.microsoft.com/office/drawing/2014/main" id="{9927EACD-8C4A-9595-D86F-D5F1427535F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2180" r="24021" b="28555"/>
          <a:stretch>
            <a:fillRect/>
          </a:stretch>
        </p:blipFill>
        <p:spPr bwMode="auto">
          <a:xfrm>
            <a:off x="4495800" y="1733179"/>
            <a:ext cx="4191000" cy="43929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D37DE-22C3-F07B-A4F3-AF325171A8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F9E5C6-CAA6-013C-577C-27CB97445E25}"/>
              </a:ext>
            </a:extLst>
          </p:cNvPr>
          <p:cNvSpPr>
            <a:spLocks noGrp="1"/>
          </p:cNvSpPr>
          <p:nvPr>
            <p:ph type="title"/>
          </p:nvPr>
        </p:nvSpPr>
        <p:spPr>
          <a:xfrm>
            <a:off x="622808" y="773723"/>
            <a:ext cx="2951766" cy="1289538"/>
          </a:xfrm>
        </p:spPr>
        <p:txBody>
          <a:bodyPr>
            <a:normAutofit fontScale="90000"/>
          </a:bodyPr>
          <a:lstStyle/>
          <a:p>
            <a:r>
              <a:rPr lang="en-US" dirty="0"/>
              <a:t>A Remaking of Earth’s Ecosystem</a:t>
            </a:r>
          </a:p>
        </p:txBody>
      </p:sp>
      <p:sp>
        <p:nvSpPr>
          <p:cNvPr id="3" name="Content Placeholder 2">
            <a:extLst>
              <a:ext uri="{FF2B5EF4-FFF2-40B4-BE49-F238E27FC236}">
                <a16:creationId xmlns:a16="http://schemas.microsoft.com/office/drawing/2014/main" id="{3458F4C5-190C-BE97-C32D-97EE0053A02C}"/>
              </a:ext>
            </a:extLst>
          </p:cNvPr>
          <p:cNvSpPr>
            <a:spLocks noGrp="1"/>
          </p:cNvSpPr>
          <p:nvPr>
            <p:ph sz="quarter" idx="13"/>
          </p:nvPr>
        </p:nvSpPr>
        <p:spPr>
          <a:xfrm>
            <a:off x="3808546" y="609601"/>
            <a:ext cx="4796191" cy="5759937"/>
          </a:xfrm>
          <a:gradFill flip="none" rotWithShape="1">
            <a:gsLst>
              <a:gs pos="65000">
                <a:schemeClr val="bg1"/>
              </a:gs>
              <a:gs pos="84000">
                <a:srgbClr val="83B5E0"/>
              </a:gs>
              <a:gs pos="100000">
                <a:srgbClr val="00B0F0"/>
              </a:gs>
            </a:gsLst>
            <a:lin ang="18900000" scaled="1"/>
            <a:tileRect/>
          </a:gradFill>
          <a:effectLst>
            <a:softEdge rad="31750"/>
          </a:effectLst>
        </p:spPr>
        <p:txBody>
          <a:bodyPr>
            <a:noAutofit/>
          </a:bodyPr>
          <a:lstStyle/>
          <a:p>
            <a:pPr marL="0" indent="0">
              <a:buNone/>
            </a:pPr>
            <a:r>
              <a:rPr lang="en-US" sz="2200" dirty="0"/>
              <a:t>Genesis 7:11 records a violent, world-shaping upheaval. The “fountains of the great deep” bursting open points to massive tectonic shifts, splitting the earth’s crust, rearranging continents. The way the earth was watered was permanently altered. From that moment, the climate, the water cycle, and the very shape of the planet were transformed. This was not simply a flood—it was the remaking of the earth’s entire ecosystem.</a:t>
            </a:r>
          </a:p>
        </p:txBody>
      </p:sp>
      <p:pic>
        <p:nvPicPr>
          <p:cNvPr id="19458" name="Picture 2" descr="Noah's Flood - Fountains of the Deep Discovered by Scientists">
            <a:extLst>
              <a:ext uri="{FF2B5EF4-FFF2-40B4-BE49-F238E27FC236}">
                <a16:creationId xmlns:a16="http://schemas.microsoft.com/office/drawing/2014/main" id="{8955E41A-8FB4-E1DF-3A97-603A8CFE8C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566" t="1" r="31740" b="1"/>
          <a:stretch>
            <a:fillRect/>
          </a:stretch>
        </p:blipFill>
        <p:spPr bwMode="auto">
          <a:xfrm>
            <a:off x="539263" y="2171698"/>
            <a:ext cx="3102706" cy="4197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7692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258098"/>
            <a:ext cx="7773338" cy="884902"/>
          </a:xfrm>
        </p:spPr>
        <p:txBody>
          <a:bodyPr/>
          <a:lstStyle/>
          <a:p>
            <a:r>
              <a:rPr b="1" dirty="0"/>
              <a:t>10. How extensive was the flood?</a:t>
            </a:r>
          </a:p>
        </p:txBody>
      </p:sp>
      <p:sp>
        <p:nvSpPr>
          <p:cNvPr id="3" name="Content Placeholder 2"/>
          <p:cNvSpPr>
            <a:spLocks noGrp="1"/>
          </p:cNvSpPr>
          <p:nvPr>
            <p:ph sz="half" idx="1"/>
          </p:nvPr>
        </p:nvSpPr>
        <p:spPr/>
        <p:txBody>
          <a:bodyPr>
            <a:normAutofit lnSpcReduction="10000"/>
          </a:bodyPr>
          <a:lstStyle/>
          <a:p>
            <a:r>
              <a:rPr dirty="0"/>
              <a:t>Genesis 7:17</a:t>
            </a:r>
            <a:r>
              <a:rPr lang="en-US" dirty="0"/>
              <a:t>-23;         2 Peter 3:6</a:t>
            </a:r>
            <a:endParaRPr dirty="0"/>
          </a:p>
          <a:p>
            <a:r>
              <a:rPr dirty="0"/>
              <a:t>And the flood was forty days upon the earth; and the waters increased, and bare up the ark, and it was lift up above the earth.</a:t>
            </a:r>
          </a:p>
        </p:txBody>
      </p:sp>
      <p:pic>
        <p:nvPicPr>
          <p:cNvPr id="20482" name="Picture 2" descr="Genesis 7:17 – &quot;For forty days the flood kept coming on the earth, and as the waters increased they lifted the ark high above the earth.&quot;">
            <a:extLst>
              <a:ext uri="{FF2B5EF4-FFF2-40B4-BE49-F238E27FC236}">
                <a16:creationId xmlns:a16="http://schemas.microsoft.com/office/drawing/2014/main" id="{D2E5C507-1EE7-49D3-80A3-AB70E66EB8F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843881"/>
            <a:ext cx="4038600" cy="4038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21481-561C-F74E-6E5D-C5016B56CC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F43EDC-0CF1-E374-D922-4EF2FF42A6AA}"/>
              </a:ext>
            </a:extLst>
          </p:cNvPr>
          <p:cNvSpPr>
            <a:spLocks noGrp="1"/>
          </p:cNvSpPr>
          <p:nvPr>
            <p:ph type="title"/>
          </p:nvPr>
        </p:nvSpPr>
        <p:spPr>
          <a:xfrm>
            <a:off x="685332" y="258098"/>
            <a:ext cx="7773338" cy="884902"/>
          </a:xfrm>
        </p:spPr>
        <p:txBody>
          <a:bodyPr/>
          <a:lstStyle/>
          <a:p>
            <a:r>
              <a:rPr b="1" dirty="0"/>
              <a:t>10. How extensive was the flood?</a:t>
            </a:r>
          </a:p>
        </p:txBody>
      </p:sp>
      <p:sp>
        <p:nvSpPr>
          <p:cNvPr id="3" name="Content Placeholder 2">
            <a:extLst>
              <a:ext uri="{FF2B5EF4-FFF2-40B4-BE49-F238E27FC236}">
                <a16:creationId xmlns:a16="http://schemas.microsoft.com/office/drawing/2014/main" id="{8870A4DB-7B4F-0D30-9645-564A01D70F58}"/>
              </a:ext>
            </a:extLst>
          </p:cNvPr>
          <p:cNvSpPr>
            <a:spLocks noGrp="1"/>
          </p:cNvSpPr>
          <p:nvPr>
            <p:ph sz="half" idx="1"/>
          </p:nvPr>
        </p:nvSpPr>
        <p:spPr/>
        <p:txBody>
          <a:bodyPr>
            <a:normAutofit lnSpcReduction="10000"/>
          </a:bodyPr>
          <a:lstStyle/>
          <a:p>
            <a:r>
              <a:rPr dirty="0"/>
              <a:t>Genesis 7:17</a:t>
            </a:r>
            <a:r>
              <a:rPr lang="en-US" dirty="0"/>
              <a:t>-23;         2 Peter 3:6</a:t>
            </a:r>
            <a:endParaRPr dirty="0"/>
          </a:p>
          <a:p>
            <a:r>
              <a:rPr dirty="0"/>
              <a:t>And the flood was forty days upon the earth; and the waters increased, and bare up the ark, and it was lift up above the earth.</a:t>
            </a:r>
          </a:p>
        </p:txBody>
      </p:sp>
      <p:pic>
        <p:nvPicPr>
          <p:cNvPr id="20482" name="Picture 2" descr="Genesis 7:17 – &quot;For forty days the flood kept coming on the earth, and as the waters increased they lifted the ark high above the earth.&quot;">
            <a:extLst>
              <a:ext uri="{FF2B5EF4-FFF2-40B4-BE49-F238E27FC236}">
                <a16:creationId xmlns:a16="http://schemas.microsoft.com/office/drawing/2014/main" id="{95E7A194-0F93-913F-9876-2639909038B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843881"/>
            <a:ext cx="4038600" cy="40386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C051A0C-2C1B-5424-DC02-E7AEAFE4A251}"/>
              </a:ext>
            </a:extLst>
          </p:cNvPr>
          <p:cNvPicPr>
            <a:picLocks noChangeAspect="1"/>
          </p:cNvPicPr>
          <p:nvPr/>
        </p:nvPicPr>
        <p:blipFill>
          <a:blip r:embed="rId3"/>
          <a:stretch>
            <a:fillRect/>
          </a:stretch>
        </p:blipFill>
        <p:spPr>
          <a:xfrm rot="19722058">
            <a:off x="-508636" y="2032386"/>
            <a:ext cx="9832851" cy="1575166"/>
          </a:xfrm>
          <a:prstGeom prst="rect">
            <a:avLst/>
          </a:prstGeom>
        </p:spPr>
      </p:pic>
    </p:spTree>
    <p:extLst>
      <p:ext uri="{BB962C8B-B14F-4D97-AF65-F5344CB8AC3E}">
        <p14:creationId xmlns:p14="http://schemas.microsoft.com/office/powerpoint/2010/main" val="164942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D2C70-F493-81B5-5C42-3D734E9BF902}"/>
              </a:ext>
            </a:extLst>
          </p:cNvPr>
          <p:cNvSpPr>
            <a:spLocks noGrp="1"/>
          </p:cNvSpPr>
          <p:nvPr>
            <p:ph type="title"/>
          </p:nvPr>
        </p:nvSpPr>
        <p:spPr>
          <a:xfrm>
            <a:off x="1084659" y="257908"/>
            <a:ext cx="6977064" cy="3344595"/>
          </a:xfrm>
        </p:spPr>
        <p:txBody>
          <a:bodyPr>
            <a:normAutofit/>
          </a:bodyPr>
          <a:lstStyle/>
          <a:p>
            <a:r>
              <a:rPr lang="en-US" dirty="0"/>
              <a:t> the primary purpose of the Noah story seems to be to contrast the monotheistic, merciful God of Israel with the multiple, vengeful gods of the competing religions in the ancient Near East. </a:t>
            </a:r>
          </a:p>
        </p:txBody>
      </p:sp>
      <p:sp>
        <p:nvSpPr>
          <p:cNvPr id="3" name="Text Placeholder 2">
            <a:extLst>
              <a:ext uri="{FF2B5EF4-FFF2-40B4-BE49-F238E27FC236}">
                <a16:creationId xmlns:a16="http://schemas.microsoft.com/office/drawing/2014/main" id="{CDE0095A-5C31-2BA5-145B-6C691C53E1B0}"/>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6C233835-370C-AF12-3317-DDA8ECEB5590}"/>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EAEE7F0F-6146-8736-0C41-2B377B34D0F1}"/>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4017904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DE711-BCC8-DCA4-9198-3C2C50F517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63D05C-0B69-DBED-8B6D-96DF36059063}"/>
              </a:ext>
            </a:extLst>
          </p:cNvPr>
          <p:cNvSpPr>
            <a:spLocks noGrp="1"/>
          </p:cNvSpPr>
          <p:nvPr>
            <p:ph type="title"/>
          </p:nvPr>
        </p:nvSpPr>
        <p:spPr>
          <a:xfrm>
            <a:off x="1084659" y="257908"/>
            <a:ext cx="6977064" cy="3344595"/>
          </a:xfrm>
        </p:spPr>
        <p:txBody>
          <a:bodyPr>
            <a:normAutofit/>
          </a:bodyPr>
          <a:lstStyle/>
          <a:p>
            <a:r>
              <a:rPr lang="en-US" dirty="0"/>
              <a:t>In Seventh-day Adventist theology the Noachian flood story has been drafted for two additional purposes:</a:t>
            </a:r>
          </a:p>
        </p:txBody>
      </p:sp>
      <p:sp>
        <p:nvSpPr>
          <p:cNvPr id="3" name="Text Placeholder 2">
            <a:extLst>
              <a:ext uri="{FF2B5EF4-FFF2-40B4-BE49-F238E27FC236}">
                <a16:creationId xmlns:a16="http://schemas.microsoft.com/office/drawing/2014/main" id="{BA1BEC11-3B16-904D-50A1-DD615EA51FEC}"/>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371C940E-DD8A-CC03-73A3-6827CB5E3454}"/>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0D16E1FF-0AF4-B341-C997-A3C59C90E263}"/>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655523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59A76-997D-C80F-4635-AE602961D8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16E311-56BD-A1E5-DF99-9CD7D5F3125E}"/>
              </a:ext>
            </a:extLst>
          </p:cNvPr>
          <p:cNvSpPr>
            <a:spLocks noGrp="1"/>
          </p:cNvSpPr>
          <p:nvPr>
            <p:ph type="title"/>
          </p:nvPr>
        </p:nvSpPr>
        <p:spPr>
          <a:xfrm>
            <a:off x="1084659" y="257908"/>
            <a:ext cx="6977064" cy="3344595"/>
          </a:xfrm>
        </p:spPr>
        <p:txBody>
          <a:bodyPr>
            <a:normAutofit/>
          </a:bodyPr>
          <a:lstStyle/>
          <a:p>
            <a:r>
              <a:rPr lang="en-US" dirty="0"/>
              <a:t>1) to stand as an apocalyptic warning of last day conditions on earth, where mankind becomes ever more sinful and degraded, </a:t>
            </a:r>
          </a:p>
        </p:txBody>
      </p:sp>
      <p:sp>
        <p:nvSpPr>
          <p:cNvPr id="3" name="Text Placeholder 2">
            <a:extLst>
              <a:ext uri="{FF2B5EF4-FFF2-40B4-BE49-F238E27FC236}">
                <a16:creationId xmlns:a16="http://schemas.microsoft.com/office/drawing/2014/main" id="{BC9D4EB2-C042-1607-01A7-719E6E2A4119}"/>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EAEC4B2D-4AA0-EF06-E599-2B5998ED4650}"/>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DDDF9BA5-573C-0BD7-3613-8127AD25F5A7}"/>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31541641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D9970-F60F-4B7B-005F-B9AD4F3D11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AD94D3-D538-F43B-8931-D95FFB418AFA}"/>
              </a:ext>
            </a:extLst>
          </p:cNvPr>
          <p:cNvSpPr>
            <a:spLocks noGrp="1"/>
          </p:cNvSpPr>
          <p:nvPr>
            <p:ph type="title"/>
          </p:nvPr>
        </p:nvSpPr>
        <p:spPr>
          <a:xfrm>
            <a:off x="1084659" y="257908"/>
            <a:ext cx="6977064" cy="3344595"/>
          </a:xfrm>
        </p:spPr>
        <p:txBody>
          <a:bodyPr>
            <a:normAutofit/>
          </a:bodyPr>
          <a:lstStyle/>
          <a:p>
            <a:r>
              <a:rPr lang="en-US" dirty="0"/>
              <a:t>and 2) to support a short-term age of the earth by using the flood to explain the fossil record. </a:t>
            </a:r>
          </a:p>
        </p:txBody>
      </p:sp>
      <p:sp>
        <p:nvSpPr>
          <p:cNvPr id="3" name="Text Placeholder 2">
            <a:extLst>
              <a:ext uri="{FF2B5EF4-FFF2-40B4-BE49-F238E27FC236}">
                <a16:creationId xmlns:a16="http://schemas.microsoft.com/office/drawing/2014/main" id="{07F9438E-09C1-A44E-063B-AC14AB8DB474}"/>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72E83A04-4BBF-32E4-A5B9-FAFC144BD1C4}"/>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AA59D97B-E052-48D0-911A-1A52862B218F}"/>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3871655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D49CC-3E3E-A931-53CB-3D55117F26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CD75C8-B1CC-0893-C25A-0BD0FAC2BFD7}"/>
              </a:ext>
            </a:extLst>
          </p:cNvPr>
          <p:cNvSpPr>
            <a:spLocks noGrp="1"/>
          </p:cNvSpPr>
          <p:nvPr>
            <p:ph type="title"/>
          </p:nvPr>
        </p:nvSpPr>
        <p:spPr>
          <a:xfrm>
            <a:off x="1084659" y="257908"/>
            <a:ext cx="6977064" cy="3344595"/>
          </a:xfrm>
        </p:spPr>
        <p:txBody>
          <a:bodyPr>
            <a:normAutofit fontScale="90000"/>
          </a:bodyPr>
          <a:lstStyle/>
          <a:p>
            <a:r>
              <a:rPr lang="en-US" dirty="0"/>
              <a:t>The latter use of this story is especially critical because standard geological evidence suggests the fossil record formed over hundreds of million years, which makes the traditional belief in a 7-day literal creation week a mere 6,000 years ago impossible to defend. </a:t>
            </a:r>
          </a:p>
        </p:txBody>
      </p:sp>
      <p:sp>
        <p:nvSpPr>
          <p:cNvPr id="3" name="Text Placeholder 2">
            <a:extLst>
              <a:ext uri="{FF2B5EF4-FFF2-40B4-BE49-F238E27FC236}">
                <a16:creationId xmlns:a16="http://schemas.microsoft.com/office/drawing/2014/main" id="{E138FFA7-FE70-6FD0-B482-F3CC6C4A3519}"/>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32A4B778-42FF-CD26-C1DE-560CAF4BE3E7}"/>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D01EBFCF-363D-DC24-BFFE-53C6513E7180}"/>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2352200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8F72B-D918-B0FD-0CC4-122B947F87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6EEA60-3D9A-ABF0-9627-C600BDF65031}"/>
              </a:ext>
            </a:extLst>
          </p:cNvPr>
          <p:cNvSpPr>
            <a:spLocks noGrp="1"/>
          </p:cNvSpPr>
          <p:nvPr>
            <p:ph type="title"/>
          </p:nvPr>
        </p:nvSpPr>
        <p:spPr>
          <a:xfrm>
            <a:off x="1084659" y="257908"/>
            <a:ext cx="6977064" cy="3344595"/>
          </a:xfrm>
        </p:spPr>
        <p:txBody>
          <a:bodyPr>
            <a:normAutofit/>
          </a:bodyPr>
          <a:lstStyle/>
          <a:p>
            <a:r>
              <a:rPr lang="en-US" dirty="0"/>
              <a:t>Finding scientific evidence for a worldwide flood less than 6,000 years ago is also critical because Adventist theology teaches that God’s second book (i.e., nature) will always agree with scripture.</a:t>
            </a:r>
          </a:p>
        </p:txBody>
      </p:sp>
      <p:sp>
        <p:nvSpPr>
          <p:cNvPr id="3" name="Text Placeholder 2">
            <a:extLst>
              <a:ext uri="{FF2B5EF4-FFF2-40B4-BE49-F238E27FC236}">
                <a16:creationId xmlns:a16="http://schemas.microsoft.com/office/drawing/2014/main" id="{2292E799-BC2F-E24F-77D3-99BAE35F14C2}"/>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44262080-F0CD-4EE4-24FF-7D17F6EA6802}"/>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6B6E280D-74BB-828D-080D-0F8ED6895A35}"/>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38690807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F9CA4-E4E1-CC10-7D4B-56325143B1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2FE84B-BAD1-6CF0-FB74-BDFC2F612664}"/>
              </a:ext>
            </a:extLst>
          </p:cNvPr>
          <p:cNvSpPr>
            <a:spLocks noGrp="1"/>
          </p:cNvSpPr>
          <p:nvPr>
            <p:ph type="title"/>
          </p:nvPr>
        </p:nvSpPr>
        <p:spPr>
          <a:xfrm>
            <a:off x="1084659" y="257908"/>
            <a:ext cx="6977064" cy="3344595"/>
          </a:xfrm>
        </p:spPr>
        <p:txBody>
          <a:bodyPr>
            <a:normAutofit fontScale="90000"/>
          </a:bodyPr>
          <a:lstStyle/>
          <a:p>
            <a:r>
              <a:rPr lang="en-US" dirty="0"/>
              <a:t>Throughout our history Adventists have steadfastly defended a purely literal reading of Genesis. But as more and more geological and paleontological data have accumulated, it has become harder and harder to use science to defend a worldwide flood. </a:t>
            </a:r>
          </a:p>
        </p:txBody>
      </p:sp>
      <p:sp>
        <p:nvSpPr>
          <p:cNvPr id="3" name="Text Placeholder 2">
            <a:extLst>
              <a:ext uri="{FF2B5EF4-FFF2-40B4-BE49-F238E27FC236}">
                <a16:creationId xmlns:a16="http://schemas.microsoft.com/office/drawing/2014/main" id="{B4FC51C8-8223-93F3-87A4-1BB5DA168156}"/>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385A1EF5-6C48-4CF0-0725-89C999235E02}"/>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73E176B3-7140-F98D-CFED-D09D0CC52589}"/>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37018056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97062-CA27-68E2-FDB9-254800EA43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DF718E-E3EE-CA65-E6DA-DDF943C13D19}"/>
              </a:ext>
            </a:extLst>
          </p:cNvPr>
          <p:cNvSpPr>
            <a:spLocks noGrp="1"/>
          </p:cNvSpPr>
          <p:nvPr>
            <p:ph type="title"/>
          </p:nvPr>
        </p:nvSpPr>
        <p:spPr>
          <a:xfrm>
            <a:off x="1084659" y="257908"/>
            <a:ext cx="6977064" cy="3344595"/>
          </a:xfrm>
        </p:spPr>
        <p:txBody>
          <a:bodyPr>
            <a:normAutofit/>
          </a:bodyPr>
          <a:lstStyle/>
          <a:p>
            <a:r>
              <a:rPr lang="en-US" dirty="0"/>
              <a:t>Many aspects of the story are not scientifically feasible, and the geological record is especially problematic.</a:t>
            </a:r>
          </a:p>
        </p:txBody>
      </p:sp>
      <p:sp>
        <p:nvSpPr>
          <p:cNvPr id="3" name="Text Placeholder 2">
            <a:extLst>
              <a:ext uri="{FF2B5EF4-FFF2-40B4-BE49-F238E27FC236}">
                <a16:creationId xmlns:a16="http://schemas.microsoft.com/office/drawing/2014/main" id="{C68C659B-46C5-FC5F-D243-41B9E7B41305}"/>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9EFE06E3-2330-42E6-5A3D-117CACDFDCA5}"/>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0F86C333-4313-848A-ED21-563F7B0EF871}"/>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12012399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CDEA0-0227-B274-0F6A-EB6D6DA123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FA9589-9FF4-CDD5-1114-BF36754CFB52}"/>
              </a:ext>
            </a:extLst>
          </p:cNvPr>
          <p:cNvSpPr>
            <a:spLocks noGrp="1"/>
          </p:cNvSpPr>
          <p:nvPr>
            <p:ph type="title"/>
          </p:nvPr>
        </p:nvSpPr>
        <p:spPr>
          <a:xfrm>
            <a:off x="1084659" y="257908"/>
            <a:ext cx="6977064" cy="3344595"/>
          </a:xfrm>
        </p:spPr>
        <p:txBody>
          <a:bodyPr>
            <a:normAutofit/>
          </a:bodyPr>
          <a:lstStyle/>
          <a:p>
            <a:r>
              <a:rPr lang="en-US" dirty="0"/>
              <a:t>Although evidence of extremely large and destructive floods is found in the geologic record in some geographic regions, there is </a:t>
            </a:r>
            <a:r>
              <a:rPr lang="en-US" u="sng" dirty="0"/>
              <a:t>no sign of a worldwide flood</a:t>
            </a:r>
            <a:r>
              <a:rPr lang="en-US" dirty="0"/>
              <a:t>. </a:t>
            </a:r>
          </a:p>
        </p:txBody>
      </p:sp>
      <p:sp>
        <p:nvSpPr>
          <p:cNvPr id="3" name="Text Placeholder 2">
            <a:extLst>
              <a:ext uri="{FF2B5EF4-FFF2-40B4-BE49-F238E27FC236}">
                <a16:creationId xmlns:a16="http://schemas.microsoft.com/office/drawing/2014/main" id="{A305ED04-8C81-C06D-F9EA-B05693561B8A}"/>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E5F55508-D0CA-8DC0-9CC6-9DC6BD26873D}"/>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B2BCEC17-FA9A-AF14-8C1E-3339909FD89F}"/>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1037547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858" y="117073"/>
            <a:ext cx="8826910" cy="1596177"/>
          </a:xfrm>
        </p:spPr>
        <p:txBody>
          <a:bodyPr>
            <a:normAutofit/>
          </a:bodyPr>
          <a:lstStyle/>
          <a:p>
            <a:r>
              <a:rPr sz="3200" b="1" dirty="0"/>
              <a:t>1. When the world became wholly corrupt, what did God determine to do?</a:t>
            </a:r>
          </a:p>
        </p:txBody>
      </p:sp>
      <p:sp>
        <p:nvSpPr>
          <p:cNvPr id="3" name="Content Placeholder 2"/>
          <p:cNvSpPr>
            <a:spLocks noGrp="1"/>
          </p:cNvSpPr>
          <p:nvPr>
            <p:ph sz="half" idx="1"/>
          </p:nvPr>
        </p:nvSpPr>
        <p:spPr/>
        <p:txBody>
          <a:bodyPr>
            <a:normAutofit fontScale="92500"/>
          </a:bodyPr>
          <a:lstStyle/>
          <a:p>
            <a:r>
              <a:rPr dirty="0"/>
              <a:t>Genesis 6:13</a:t>
            </a:r>
          </a:p>
          <a:p>
            <a:r>
              <a:rPr dirty="0"/>
              <a:t>And God said unto Noah, The end of all flesh is come before me; for the earth is filled with violence through them; and, behold, I will destroy them with the earth.</a:t>
            </a:r>
          </a:p>
        </p:txBody>
      </p:sp>
      <p:pic>
        <p:nvPicPr>
          <p:cNvPr id="4098" name="Picture 2" descr="&quot;¶ And Noah lived after the flood three hundred and fifty years.&quot; - Genesis 9:28">
            <a:extLst>
              <a:ext uri="{FF2B5EF4-FFF2-40B4-BE49-F238E27FC236}">
                <a16:creationId xmlns:a16="http://schemas.microsoft.com/office/drawing/2014/main" id="{1951F449-6900-7F3C-04B6-5403F87712B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228123" y="1792532"/>
            <a:ext cx="4333631" cy="43336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A3A14-4902-6C63-8916-914959E8FA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2D4304-8D1E-BFF1-687D-DD835E5D2023}"/>
              </a:ext>
            </a:extLst>
          </p:cNvPr>
          <p:cNvSpPr>
            <a:spLocks noGrp="1"/>
          </p:cNvSpPr>
          <p:nvPr>
            <p:ph type="title"/>
          </p:nvPr>
        </p:nvSpPr>
        <p:spPr>
          <a:xfrm>
            <a:off x="1084659" y="257908"/>
            <a:ext cx="6977064" cy="3344595"/>
          </a:xfrm>
        </p:spPr>
        <p:txBody>
          <a:bodyPr>
            <a:normAutofit/>
          </a:bodyPr>
          <a:lstStyle/>
          <a:p>
            <a:r>
              <a:rPr lang="en-US" dirty="0"/>
              <a:t>Although evidence of extremely large and destructive floods is found in the geologic record in some geographic regions, there is no sign of a worldwide flood. </a:t>
            </a:r>
          </a:p>
        </p:txBody>
      </p:sp>
      <p:sp>
        <p:nvSpPr>
          <p:cNvPr id="3" name="Text Placeholder 2">
            <a:extLst>
              <a:ext uri="{FF2B5EF4-FFF2-40B4-BE49-F238E27FC236}">
                <a16:creationId xmlns:a16="http://schemas.microsoft.com/office/drawing/2014/main" id="{97169A7F-D1CA-B450-F2AF-69D24C70E6B0}"/>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A8E2BBF2-385C-FFFD-B656-3B38AF543246}"/>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95288E7B-216F-9E92-1FA6-53762620B6E9}"/>
              </a:ext>
            </a:extLst>
          </p:cNvPr>
          <p:cNvPicPr>
            <a:picLocks noChangeAspect="1"/>
          </p:cNvPicPr>
          <p:nvPr/>
        </p:nvPicPr>
        <p:blipFill>
          <a:blip r:embed="rId3"/>
          <a:stretch>
            <a:fillRect/>
          </a:stretch>
        </p:blipFill>
        <p:spPr>
          <a:xfrm>
            <a:off x="6970786" y="3602503"/>
            <a:ext cx="1404398" cy="1698869"/>
          </a:xfrm>
          <a:prstGeom prst="rect">
            <a:avLst/>
          </a:prstGeom>
        </p:spPr>
      </p:pic>
      <p:pic>
        <p:nvPicPr>
          <p:cNvPr id="29698" name="Picture 2" descr="The Great Unconformity in the Grand Canyon">
            <a:extLst>
              <a:ext uri="{FF2B5EF4-FFF2-40B4-BE49-F238E27FC236}">
                <a16:creationId xmlns:a16="http://schemas.microsoft.com/office/drawing/2014/main" id="{78675E76-B30A-FF3B-FBCA-A924974359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8" y="-66239"/>
            <a:ext cx="9232321" cy="6924239"/>
          </a:xfrm>
          <a:prstGeom prst="rect">
            <a:avLst/>
          </a:prstGeom>
          <a:noFill/>
          <a:extLst>
            <a:ext uri="{909E8E84-426E-40DD-AFC4-6F175D3DCCD1}">
              <a14:hiddenFill xmlns:a14="http://schemas.microsoft.com/office/drawing/2010/main">
                <a:solidFill>
                  <a:srgbClr val="FFFFFF"/>
                </a:solidFill>
              </a14:hiddenFill>
            </a:ext>
          </a:extLst>
        </p:spPr>
      </p:pic>
      <p:sp>
        <p:nvSpPr>
          <p:cNvPr id="4" name="Arrow: Pentagon 3">
            <a:extLst>
              <a:ext uri="{FF2B5EF4-FFF2-40B4-BE49-F238E27FC236}">
                <a16:creationId xmlns:a16="http://schemas.microsoft.com/office/drawing/2014/main" id="{55E753DF-A077-2190-6BDD-305E2406AAD2}"/>
              </a:ext>
            </a:extLst>
          </p:cNvPr>
          <p:cNvSpPr/>
          <p:nvPr/>
        </p:nvSpPr>
        <p:spPr>
          <a:xfrm rot="19848972">
            <a:off x="-272931" y="3255455"/>
            <a:ext cx="6131887" cy="2493049"/>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The Great Unconformity shows massive, continent-wide erosion and deposition—consistent with rapid, global Flood, not slow local processes.</a:t>
            </a:r>
          </a:p>
        </p:txBody>
      </p:sp>
    </p:spTree>
    <p:extLst>
      <p:ext uri="{BB962C8B-B14F-4D97-AF65-F5344CB8AC3E}">
        <p14:creationId xmlns:p14="http://schemas.microsoft.com/office/powerpoint/2010/main" val="15495855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3C9FC-1065-96BC-B34A-55481BFA39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1CCE43-C12C-3D00-CCA5-F901E05E113E}"/>
              </a:ext>
            </a:extLst>
          </p:cNvPr>
          <p:cNvSpPr>
            <a:spLocks noGrp="1"/>
          </p:cNvSpPr>
          <p:nvPr>
            <p:ph type="title"/>
          </p:nvPr>
        </p:nvSpPr>
        <p:spPr>
          <a:xfrm>
            <a:off x="1084659" y="257908"/>
            <a:ext cx="6977064" cy="3344595"/>
          </a:xfrm>
        </p:spPr>
        <p:txBody>
          <a:bodyPr>
            <a:normAutofit/>
          </a:bodyPr>
          <a:lstStyle/>
          <a:p>
            <a:r>
              <a:rPr lang="en-US" dirty="0"/>
              <a:t>There is archaeological evidence of civilizations that predate the flood, one of the most notable being the unbroken record of Egyptian civilization going back at least 8,000 years. </a:t>
            </a:r>
          </a:p>
        </p:txBody>
      </p:sp>
      <p:sp>
        <p:nvSpPr>
          <p:cNvPr id="3" name="Text Placeholder 2">
            <a:extLst>
              <a:ext uri="{FF2B5EF4-FFF2-40B4-BE49-F238E27FC236}">
                <a16:creationId xmlns:a16="http://schemas.microsoft.com/office/drawing/2014/main" id="{4E56B93A-9E09-052C-B45F-D546697B60D7}"/>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2C3101A0-24F0-FADD-CF48-DD17E7CBBC0A}"/>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8A96945B-FD9A-E5D5-E836-A47525484104}"/>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8338868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DEC4A-25DC-6FF7-09F3-65D7F71E3F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3C6FC2-6A90-D7F4-54B8-CB0244BB21DE}"/>
              </a:ext>
            </a:extLst>
          </p:cNvPr>
          <p:cNvSpPr>
            <a:spLocks noGrp="1"/>
          </p:cNvSpPr>
          <p:nvPr>
            <p:ph type="title"/>
          </p:nvPr>
        </p:nvSpPr>
        <p:spPr>
          <a:xfrm>
            <a:off x="1084659" y="257908"/>
            <a:ext cx="6977064" cy="3344595"/>
          </a:xfrm>
        </p:spPr>
        <p:txBody>
          <a:bodyPr>
            <a:normAutofit/>
          </a:bodyPr>
          <a:lstStyle/>
          <a:p>
            <a:r>
              <a:rPr lang="en-US" dirty="0"/>
              <a:t>There is archaeological evidence of civilizations that predate the flood, one of the most notable being the unbroken record of Egyptian civilization going back at least 8,000 years. </a:t>
            </a:r>
          </a:p>
        </p:txBody>
      </p:sp>
      <p:sp>
        <p:nvSpPr>
          <p:cNvPr id="3" name="Text Placeholder 2">
            <a:extLst>
              <a:ext uri="{FF2B5EF4-FFF2-40B4-BE49-F238E27FC236}">
                <a16:creationId xmlns:a16="http://schemas.microsoft.com/office/drawing/2014/main" id="{2CE03220-0BFA-5917-51FB-73E5FAC58FB8}"/>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B83A43AA-D36A-28EE-00DE-35DCF034BE2B}"/>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77DE11D5-F6E6-433B-3D34-26DF00F08D02}"/>
              </a:ext>
            </a:extLst>
          </p:cNvPr>
          <p:cNvPicPr>
            <a:picLocks noChangeAspect="1"/>
          </p:cNvPicPr>
          <p:nvPr/>
        </p:nvPicPr>
        <p:blipFill>
          <a:blip r:embed="rId3"/>
          <a:stretch>
            <a:fillRect/>
          </a:stretch>
        </p:blipFill>
        <p:spPr>
          <a:xfrm>
            <a:off x="6970786" y="3602503"/>
            <a:ext cx="1404398" cy="1698869"/>
          </a:xfrm>
          <a:prstGeom prst="rect">
            <a:avLst/>
          </a:prstGeom>
        </p:spPr>
      </p:pic>
      <p:sp>
        <p:nvSpPr>
          <p:cNvPr id="4" name="Scroll: Vertical 3">
            <a:extLst>
              <a:ext uri="{FF2B5EF4-FFF2-40B4-BE49-F238E27FC236}">
                <a16:creationId xmlns:a16="http://schemas.microsoft.com/office/drawing/2014/main" id="{2E9AD169-B581-BDD2-EACD-3EC249C167AA}"/>
              </a:ext>
            </a:extLst>
          </p:cNvPr>
          <p:cNvSpPr/>
          <p:nvPr/>
        </p:nvSpPr>
        <p:spPr>
          <a:xfrm>
            <a:off x="-64141" y="0"/>
            <a:ext cx="9208141" cy="6778305"/>
          </a:xfrm>
          <a:prstGeom prst="verticalScroll">
            <a:avLst/>
          </a:prstGeom>
          <a:blipFill>
            <a:blip r:embed="rId4"/>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400" dirty="0">
              <a:solidFill>
                <a:schemeClr val="tx1"/>
              </a:solidFill>
            </a:endParaRPr>
          </a:p>
          <a:p>
            <a:pPr marL="342900" indent="-342900">
              <a:buFont typeface="Arial" panose="020B0604020202020204" pitchFamily="34" charset="0"/>
              <a:buChar char="•"/>
            </a:pPr>
            <a:r>
              <a:rPr lang="en-US" sz="2400" b="1" dirty="0">
                <a:solidFill>
                  <a:schemeClr val="tx1"/>
                </a:solidFill>
              </a:rPr>
              <a:t>Gaps in the record</a:t>
            </a:r>
            <a:r>
              <a:rPr lang="en-US" sz="2400" dirty="0">
                <a:solidFill>
                  <a:schemeClr val="tx1"/>
                </a:solidFill>
              </a:rPr>
              <a:t> – The THREE “</a:t>
            </a:r>
            <a:r>
              <a:rPr lang="en-US" sz="2400" i="1" dirty="0">
                <a:solidFill>
                  <a:schemeClr val="tx1"/>
                </a:solidFill>
              </a:rPr>
              <a:t>Intermediate Periods”</a:t>
            </a:r>
            <a:r>
              <a:rPr lang="en-US" sz="2400" dirty="0">
                <a:solidFill>
                  <a:schemeClr val="tx1"/>
                </a:solidFill>
              </a:rPr>
              <a:t> were marked by political collapse, foreign invasions, and loss of centralized record-keeping. Surviving inscriptions are sparse and fragmentary.</a:t>
            </a:r>
          </a:p>
          <a:p>
            <a:pPr marL="342900" indent="-342900">
              <a:buFont typeface="Arial" panose="020B0604020202020204" pitchFamily="34" charset="0"/>
              <a:buChar char="•"/>
            </a:pPr>
            <a:r>
              <a:rPr lang="en-US" sz="2400" b="1" dirty="0">
                <a:solidFill>
                  <a:schemeClr val="tx1"/>
                </a:solidFill>
              </a:rPr>
              <a:t>Overlapping kingdoms</a:t>
            </a:r>
            <a:r>
              <a:rPr lang="en-US" sz="2400" dirty="0">
                <a:solidFill>
                  <a:schemeClr val="tx1"/>
                </a:solidFill>
              </a:rPr>
              <a:t> – Different dynasties ruled parts of Egypt simultaneously, making the timeline difficult to harmonize and open to revision.</a:t>
            </a:r>
          </a:p>
          <a:p>
            <a:pPr marL="342900" indent="-342900">
              <a:buFont typeface="Arial" panose="020B0604020202020204" pitchFamily="34" charset="0"/>
              <a:buChar char="•"/>
            </a:pPr>
            <a:r>
              <a:rPr lang="en-US" sz="2400" b="1" dirty="0">
                <a:solidFill>
                  <a:schemeClr val="tx1"/>
                </a:solidFill>
              </a:rPr>
              <a:t>Dating uncertainty</a:t>
            </a:r>
            <a:r>
              <a:rPr lang="en-US" sz="2400" dirty="0">
                <a:solidFill>
                  <a:schemeClr val="tx1"/>
                </a:solidFill>
              </a:rPr>
              <a:t> – Ancient Egyptian chronology relies heavily on later king lists, astronomical assumptions, and cross-dating with other regions—all of which are debated among Egyptologists.</a:t>
            </a:r>
          </a:p>
          <a:p>
            <a:pPr marL="342900" indent="-342900">
              <a:buFont typeface="Arial" panose="020B0604020202020204" pitchFamily="34" charset="0"/>
              <a:buChar char="•"/>
            </a:pPr>
            <a:r>
              <a:rPr lang="en-US" sz="2400" b="1" dirty="0">
                <a:solidFill>
                  <a:schemeClr val="tx1"/>
                </a:solidFill>
              </a:rPr>
              <a:t>Revision in modern scholarship</a:t>
            </a:r>
            <a:r>
              <a:rPr lang="en-US" sz="2400" dirty="0">
                <a:solidFill>
                  <a:schemeClr val="tx1"/>
                </a:solidFill>
              </a:rPr>
              <a:t> – Even secular historians acknowledge large uncertainties of several centuries in early Egyptian dates, meaning “8,000 years” is an </a:t>
            </a:r>
            <a:r>
              <a:rPr lang="en-US" sz="2400" b="1" dirty="0">
                <a:solidFill>
                  <a:schemeClr val="tx1"/>
                </a:solidFill>
              </a:rPr>
              <a:t>interpretive model, not hard data.</a:t>
            </a:r>
          </a:p>
          <a:p>
            <a:pPr algn="ctr"/>
            <a:endParaRPr lang="en-US" dirty="0"/>
          </a:p>
        </p:txBody>
      </p:sp>
    </p:spTree>
    <p:extLst>
      <p:ext uri="{BB962C8B-B14F-4D97-AF65-F5344CB8AC3E}">
        <p14:creationId xmlns:p14="http://schemas.microsoft.com/office/powerpoint/2010/main" val="3579382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B49B5-8CD4-3A92-8125-0ECC0C0204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00BF4F-7E66-6339-FEF5-2DD19034EA59}"/>
              </a:ext>
            </a:extLst>
          </p:cNvPr>
          <p:cNvSpPr>
            <a:spLocks noGrp="1"/>
          </p:cNvSpPr>
          <p:nvPr>
            <p:ph type="title"/>
          </p:nvPr>
        </p:nvSpPr>
        <p:spPr>
          <a:xfrm>
            <a:off x="1084659" y="257908"/>
            <a:ext cx="6977064" cy="3344595"/>
          </a:xfrm>
        </p:spPr>
        <p:txBody>
          <a:bodyPr>
            <a:normAutofit/>
          </a:bodyPr>
          <a:lstStyle/>
          <a:p>
            <a:r>
              <a:rPr lang="en-US" sz="3600" dirty="0"/>
              <a:t>Bristlecone pine tree ring dates go back more than 12,000 years and correlate closely with dates obtained from carbon dating. </a:t>
            </a:r>
          </a:p>
        </p:txBody>
      </p:sp>
      <p:sp>
        <p:nvSpPr>
          <p:cNvPr id="3" name="Text Placeholder 2">
            <a:extLst>
              <a:ext uri="{FF2B5EF4-FFF2-40B4-BE49-F238E27FC236}">
                <a16:creationId xmlns:a16="http://schemas.microsoft.com/office/drawing/2014/main" id="{23F47590-ED32-6784-F6F0-EE08947C8425}"/>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32889830-D196-C53E-7AC0-9D83C9E24AB8}"/>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BFD425FD-4B61-EED2-D6A4-9BF2F1462B1B}"/>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32533146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C27D1-2746-8ECC-8ADA-BE08379203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D6D9E0-7829-FD3F-1C0C-65D899D0255C}"/>
              </a:ext>
            </a:extLst>
          </p:cNvPr>
          <p:cNvSpPr>
            <a:spLocks noGrp="1"/>
          </p:cNvSpPr>
          <p:nvPr>
            <p:ph type="title"/>
          </p:nvPr>
        </p:nvSpPr>
        <p:spPr>
          <a:xfrm>
            <a:off x="1084659" y="257908"/>
            <a:ext cx="6977064" cy="3344595"/>
          </a:xfrm>
        </p:spPr>
        <p:txBody>
          <a:bodyPr>
            <a:normAutofit/>
          </a:bodyPr>
          <a:lstStyle/>
          <a:p>
            <a:r>
              <a:rPr lang="en-US" sz="3600" dirty="0"/>
              <a:t>Bristlecone pine tree ring dates go back more than 12,000 years and correlate closely with dates obtained from carbon dating. </a:t>
            </a:r>
          </a:p>
        </p:txBody>
      </p:sp>
      <p:sp>
        <p:nvSpPr>
          <p:cNvPr id="3" name="Text Placeholder 2">
            <a:extLst>
              <a:ext uri="{FF2B5EF4-FFF2-40B4-BE49-F238E27FC236}">
                <a16:creationId xmlns:a16="http://schemas.microsoft.com/office/drawing/2014/main" id="{84452CC0-1E83-F196-7152-518E767177FA}"/>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E471FC39-E995-B41F-591D-3021B3F98132}"/>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EAEA11CF-C1C4-84F4-73C0-BFA135D2336E}"/>
              </a:ext>
            </a:extLst>
          </p:cNvPr>
          <p:cNvPicPr>
            <a:picLocks noChangeAspect="1"/>
          </p:cNvPicPr>
          <p:nvPr/>
        </p:nvPicPr>
        <p:blipFill>
          <a:blip r:embed="rId3"/>
          <a:stretch>
            <a:fillRect/>
          </a:stretch>
        </p:blipFill>
        <p:spPr>
          <a:xfrm>
            <a:off x="6970786" y="3602503"/>
            <a:ext cx="1404398" cy="1698869"/>
          </a:xfrm>
          <a:prstGeom prst="rect">
            <a:avLst/>
          </a:prstGeom>
        </p:spPr>
      </p:pic>
      <p:pic>
        <p:nvPicPr>
          <p:cNvPr id="30724" name="Picture 4" descr="Close up photo of cut rings texture of a tree">
            <a:extLst>
              <a:ext uri="{FF2B5EF4-FFF2-40B4-BE49-F238E27FC236}">
                <a16:creationId xmlns:a16="http://schemas.microsoft.com/office/drawing/2014/main" id="{B40409FB-B102-8FC8-1F23-5C07E0E4A1B3}"/>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l="8732" r="16326"/>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4D44CFB7-3211-9A47-946E-84683DEA5F27}"/>
              </a:ext>
            </a:extLst>
          </p:cNvPr>
          <p:cNvSpPr txBox="1"/>
          <p:nvPr/>
        </p:nvSpPr>
        <p:spPr>
          <a:xfrm>
            <a:off x="416213" y="366623"/>
            <a:ext cx="8311574" cy="6124754"/>
          </a:xfrm>
          <a:prstGeom prst="rect">
            <a:avLst/>
          </a:prstGeom>
          <a:solidFill>
            <a:srgbClr val="FFFFFF">
              <a:alpha val="69804"/>
            </a:srgbClr>
          </a:solidFill>
        </p:spPr>
        <p:txBody>
          <a:bodyPr wrap="square" rtlCol="0">
            <a:spAutoFit/>
          </a:bodyPr>
          <a:lstStyle/>
          <a:p>
            <a:pPr marL="571500" indent="-571500">
              <a:buFont typeface="Arial" panose="020B0604020202020204" pitchFamily="34" charset="0"/>
              <a:buChar char="•"/>
            </a:pPr>
            <a:r>
              <a:rPr lang="en-US" sz="3600" b="1" dirty="0"/>
              <a:t>Cross-dating Assumptions: </a:t>
            </a:r>
            <a:r>
              <a:rPr lang="en-US" sz="3200" b="1" dirty="0"/>
              <a:t>Tree-ring chronologies that supposedly go back 12,000 years aren’t from one tree. They’re </a:t>
            </a:r>
            <a:r>
              <a:rPr lang="en-US" sz="3200" b="1" dirty="0">
                <a:solidFill>
                  <a:srgbClr val="C00000"/>
                </a:solidFill>
              </a:rPr>
              <a:t>stitched together from living trees, dead wood, and subfossil pieces</a:t>
            </a:r>
            <a:r>
              <a:rPr lang="en-US" sz="3200" b="1" dirty="0"/>
              <a:t> found in the area. The matchup</a:t>
            </a:r>
            <a:r>
              <a:rPr lang="en-US" sz="3200" b="1" dirty="0">
                <a:solidFill>
                  <a:srgbClr val="C00000"/>
                </a:solidFill>
              </a:rPr>
              <a:t>s</a:t>
            </a:r>
            <a:r>
              <a:rPr lang="en-US" sz="3200" b="1" dirty="0"/>
              <a:t> between samples aren’t perfect and require subjective judgment.</a:t>
            </a:r>
          </a:p>
          <a:p>
            <a:pPr marL="571500" indent="-571500">
              <a:buFont typeface="Arial" panose="020B0604020202020204" pitchFamily="34" charset="0"/>
              <a:buChar char="•"/>
            </a:pPr>
            <a:r>
              <a:rPr lang="en-US" sz="3600" b="1" dirty="0"/>
              <a:t>Missing or Extra Rings:  </a:t>
            </a:r>
            <a:r>
              <a:rPr lang="en-US" sz="3200" b="1" dirty="0"/>
              <a:t>Bristlecone pines can produce more than one ring per year under certain stress conditions, or skip a year entirely in poor growing seasons. This means </a:t>
            </a:r>
            <a:r>
              <a:rPr lang="en-US" sz="3200" b="1" dirty="0">
                <a:solidFill>
                  <a:srgbClr val="C00000"/>
                </a:solidFill>
              </a:rPr>
              <a:t>“ring count” ≠ “year count.”</a:t>
            </a:r>
          </a:p>
        </p:txBody>
      </p:sp>
    </p:spTree>
    <p:extLst>
      <p:ext uri="{BB962C8B-B14F-4D97-AF65-F5344CB8AC3E}">
        <p14:creationId xmlns:p14="http://schemas.microsoft.com/office/powerpoint/2010/main" val="17172753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7A1B97-68C1-FFA5-2524-6EDA067BF743}"/>
              </a:ext>
            </a:extLst>
          </p:cNvPr>
          <p:cNvSpPr txBox="1"/>
          <p:nvPr/>
        </p:nvSpPr>
        <p:spPr>
          <a:xfrm>
            <a:off x="3764943" y="428178"/>
            <a:ext cx="5180274" cy="6001643"/>
          </a:xfrm>
          <a:prstGeom prst="rect">
            <a:avLst/>
          </a:prstGeom>
          <a:noFill/>
        </p:spPr>
        <p:txBody>
          <a:bodyPr wrap="square">
            <a:spAutoFit/>
          </a:bodyPr>
          <a:lstStyle/>
          <a:p>
            <a:pPr algn="ctr"/>
            <a:r>
              <a:rPr lang="en-US" sz="3200" dirty="0"/>
              <a:t>Carbon dating, specifically radiocarbon dating, is effective for dating organic materials up to approximately 50,000 years old. After 50,000 years, the amount of carbon-14 remaining in a sample becomes too small for accurate measurement. So the </a:t>
            </a:r>
            <a:r>
              <a:rPr lang="en-US" sz="3200" b="1" dirty="0"/>
              <a:t>12,000-year</a:t>
            </a:r>
            <a:r>
              <a:rPr lang="en-US" sz="3200" dirty="0"/>
              <a:t> results?  Meaningless.  </a:t>
            </a:r>
          </a:p>
        </p:txBody>
      </p:sp>
      <p:pic>
        <p:nvPicPr>
          <p:cNvPr id="31746" name="Picture 2" descr="Radiocarbon dating ancient bones - Stock Image - C029/0682 - Science Photo  Library">
            <a:extLst>
              <a:ext uri="{FF2B5EF4-FFF2-40B4-BE49-F238E27FC236}">
                <a16:creationId xmlns:a16="http://schemas.microsoft.com/office/drawing/2014/main" id="{83638E3F-AC21-4B32-53E2-E9EF0A522A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235" r="2762"/>
          <a:stretch>
            <a:fillRect/>
          </a:stretch>
        </p:blipFill>
        <p:spPr bwMode="auto">
          <a:xfrm>
            <a:off x="-78712" y="-1"/>
            <a:ext cx="361704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409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D2B71-25A0-CCB5-D12D-5EFA02F23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E15848-2AA8-8D34-03C2-5EEA0A6D1B62}"/>
              </a:ext>
            </a:extLst>
          </p:cNvPr>
          <p:cNvSpPr>
            <a:spLocks noGrp="1"/>
          </p:cNvSpPr>
          <p:nvPr>
            <p:ph type="title"/>
          </p:nvPr>
        </p:nvSpPr>
        <p:spPr>
          <a:xfrm>
            <a:off x="1084659" y="257908"/>
            <a:ext cx="6977064" cy="3344595"/>
          </a:xfrm>
        </p:spPr>
        <p:txBody>
          <a:bodyPr>
            <a:normAutofit/>
          </a:bodyPr>
          <a:lstStyle/>
          <a:p>
            <a:r>
              <a:rPr lang="en-US" dirty="0"/>
              <a:t>The oldest bristlecone pine still alive is 4,765 years old, which means it began growing before the date of Noah’s flood that is accepted by most fundamentalist theologians (2,348 BCE). </a:t>
            </a:r>
            <a:endParaRPr lang="en-US" sz="3600" dirty="0"/>
          </a:p>
        </p:txBody>
      </p:sp>
      <p:sp>
        <p:nvSpPr>
          <p:cNvPr id="3" name="Text Placeholder 2">
            <a:extLst>
              <a:ext uri="{FF2B5EF4-FFF2-40B4-BE49-F238E27FC236}">
                <a16:creationId xmlns:a16="http://schemas.microsoft.com/office/drawing/2014/main" id="{9BBD93F7-5460-4B65-1CAF-27B1C66EBC05}"/>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2A594D77-35D2-2A4D-0EE1-2643FCF484F2}"/>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9008DE69-BEF5-57BA-6FAC-F409330A5CF2}"/>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17497725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A1F39-83BA-3BF6-1562-3998BC57617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FDDE7F0-4D82-D750-2491-FF6EF740F364}"/>
              </a:ext>
            </a:extLst>
          </p:cNvPr>
          <p:cNvSpPr txBox="1"/>
          <p:nvPr/>
        </p:nvSpPr>
        <p:spPr>
          <a:xfrm>
            <a:off x="3891517" y="321853"/>
            <a:ext cx="5061098" cy="6001643"/>
          </a:xfrm>
          <a:prstGeom prst="rect">
            <a:avLst/>
          </a:prstGeom>
          <a:noFill/>
        </p:spPr>
        <p:txBody>
          <a:bodyPr wrap="square">
            <a:spAutoFit/>
          </a:bodyPr>
          <a:lstStyle/>
          <a:p>
            <a:r>
              <a:rPr lang="en-US" sz="3200" dirty="0"/>
              <a:t>Even if it has 4,765 rings, that doesn’t mean it’s 4,765 years old! These</a:t>
            </a:r>
            <a:r>
              <a:rPr lang="en-US" sz="3200" b="1" dirty="0"/>
              <a:t> </a:t>
            </a:r>
            <a:r>
              <a:rPr lang="en-US" sz="3200" dirty="0"/>
              <a:t>pines can form </a:t>
            </a:r>
            <a:r>
              <a:rPr lang="en-US" sz="3200" b="1" dirty="0"/>
              <a:t>extra rings </a:t>
            </a:r>
            <a:r>
              <a:rPr lang="en-US" sz="3200" dirty="0"/>
              <a:t>during sudden warm/cold cycles.</a:t>
            </a:r>
            <a:r>
              <a:rPr lang="en-US" sz="3200" b="1" dirty="0"/>
              <a:t> </a:t>
            </a:r>
            <a:r>
              <a:rPr lang="en-US" sz="3200" dirty="0"/>
              <a:t>Right after the Flood, the Ice Age likely brought extreme seasonal shifts. Those could have caused bristlecones to grow extra rings in the first centuries, quickly inflating their apparent age.</a:t>
            </a:r>
          </a:p>
        </p:txBody>
      </p:sp>
      <p:pic>
        <p:nvPicPr>
          <p:cNvPr id="32770" name="Picture 2" descr="What's the oldest tree on Earth—and will it survive climate change? |  National Geographic">
            <a:extLst>
              <a:ext uri="{FF2B5EF4-FFF2-40B4-BE49-F238E27FC236}">
                <a16:creationId xmlns:a16="http://schemas.microsoft.com/office/drawing/2014/main" id="{D7B2B10A-BF77-2E83-041A-4BD827C91C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650" t="-650" r="11018" b="650"/>
          <a:stretch>
            <a:fillRect/>
          </a:stretch>
        </p:blipFill>
        <p:spPr bwMode="auto">
          <a:xfrm>
            <a:off x="0" y="-90378"/>
            <a:ext cx="3551274" cy="6948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05019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1B4A6-5306-83E5-49F1-84AA2D9B47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BD72CA-C2E3-7C00-F7CA-0C6E9E92BEB6}"/>
              </a:ext>
            </a:extLst>
          </p:cNvPr>
          <p:cNvSpPr>
            <a:spLocks noGrp="1"/>
          </p:cNvSpPr>
          <p:nvPr>
            <p:ph type="title"/>
          </p:nvPr>
        </p:nvSpPr>
        <p:spPr>
          <a:xfrm>
            <a:off x="1084659" y="257908"/>
            <a:ext cx="6977064" cy="3344595"/>
          </a:xfrm>
        </p:spPr>
        <p:txBody>
          <a:bodyPr>
            <a:normAutofit/>
          </a:bodyPr>
          <a:lstStyle/>
          <a:p>
            <a:r>
              <a:rPr lang="en-US" sz="3600" dirty="0"/>
              <a:t>There are unbroken ice core records going back 800,000 years and lake sediment records extending more than 1.4 million years. </a:t>
            </a:r>
            <a:endParaRPr lang="en-US" sz="4000" dirty="0"/>
          </a:p>
        </p:txBody>
      </p:sp>
      <p:sp>
        <p:nvSpPr>
          <p:cNvPr id="3" name="Text Placeholder 2">
            <a:extLst>
              <a:ext uri="{FF2B5EF4-FFF2-40B4-BE49-F238E27FC236}">
                <a16:creationId xmlns:a16="http://schemas.microsoft.com/office/drawing/2014/main" id="{B9BD81AC-6689-4AAD-520A-CFF34A847E5D}"/>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343071FD-EC7C-972F-2AC3-33DCF9F4FA22}"/>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800A0EC8-1830-F335-4B4B-1341EEA02A79}"/>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37410165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3A560-FDD0-4E1A-BE24-A5FC168C8D7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9DA7E9A-7E13-CFC7-D12D-71CE3B17312F}"/>
              </a:ext>
            </a:extLst>
          </p:cNvPr>
          <p:cNvSpPr txBox="1"/>
          <p:nvPr/>
        </p:nvSpPr>
        <p:spPr>
          <a:xfrm>
            <a:off x="4051005" y="321853"/>
            <a:ext cx="4901610" cy="5847755"/>
          </a:xfrm>
          <a:prstGeom prst="rect">
            <a:avLst/>
          </a:prstGeom>
          <a:noFill/>
        </p:spPr>
        <p:txBody>
          <a:bodyPr wrap="square">
            <a:spAutoFit/>
          </a:bodyPr>
          <a:lstStyle/>
          <a:p>
            <a:r>
              <a:rPr lang="en-US" sz="3400" b="1" dirty="0"/>
              <a:t>Ice and sediment layers aren’t annual clocks</a:t>
            </a:r>
            <a:r>
              <a:rPr lang="en-US" sz="3400" dirty="0"/>
              <a:t> — WWII planes in Greenland were buried under hundreds of “annual” ice layers in just 50 years, proving multiple layers can form in a single year. The 800,000-year and 1.4-million-year claims rely on uniformitarian assumptions.</a:t>
            </a:r>
          </a:p>
        </p:txBody>
      </p:sp>
      <p:pic>
        <p:nvPicPr>
          <p:cNvPr id="32778" name="Picture 10" descr="WWII Plane Found Under 300 Feet of Ice #history #wwii #cool #greenland |  TikTok">
            <a:extLst>
              <a:ext uri="{FF2B5EF4-FFF2-40B4-BE49-F238E27FC236}">
                <a16:creationId xmlns:a16="http://schemas.microsoft.com/office/drawing/2014/main" id="{C96AC3B2-B32F-C688-637C-51D7B84138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84048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69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CB26B-8608-833D-186A-BAEAFE96F7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2007F6-8D53-92DF-5AA6-41735DB5ADE3}"/>
              </a:ext>
            </a:extLst>
          </p:cNvPr>
          <p:cNvSpPr>
            <a:spLocks noGrp="1"/>
          </p:cNvSpPr>
          <p:nvPr>
            <p:ph type="title"/>
          </p:nvPr>
        </p:nvSpPr>
        <p:spPr/>
        <p:txBody>
          <a:bodyPr/>
          <a:lstStyle/>
          <a:p>
            <a:r>
              <a:rPr lang="en-US" dirty="0"/>
              <a:t>SDABC V1 on Genesis 6:13</a:t>
            </a:r>
          </a:p>
        </p:txBody>
      </p:sp>
      <p:sp>
        <p:nvSpPr>
          <p:cNvPr id="3" name="Content Placeholder 2">
            <a:extLst>
              <a:ext uri="{FF2B5EF4-FFF2-40B4-BE49-F238E27FC236}">
                <a16:creationId xmlns:a16="http://schemas.microsoft.com/office/drawing/2014/main" id="{3B452D74-2227-4873-761D-968E61EE8C1D}"/>
              </a:ext>
            </a:extLst>
          </p:cNvPr>
          <p:cNvSpPr>
            <a:spLocks noGrp="1"/>
          </p:cNvSpPr>
          <p:nvPr>
            <p:ph sz="quarter" idx="13"/>
          </p:nvPr>
        </p:nvSpPr>
        <p:spPr>
          <a:gradFill flip="none" rotWithShape="1">
            <a:gsLst>
              <a:gs pos="65000">
                <a:schemeClr val="bg1"/>
              </a:gs>
              <a:gs pos="84000">
                <a:srgbClr val="83B5E0"/>
              </a:gs>
              <a:gs pos="100000">
                <a:srgbClr val="00B0F0"/>
              </a:gs>
            </a:gsLst>
            <a:lin ang="8100000" scaled="1"/>
            <a:tileRect/>
          </a:gradFill>
          <a:effectLst>
            <a:softEdge rad="31750"/>
          </a:effectLst>
        </p:spPr>
        <p:txBody>
          <a:bodyPr>
            <a:normAutofit fontScale="85000" lnSpcReduction="10000"/>
          </a:bodyPr>
          <a:lstStyle/>
          <a:p>
            <a:pPr marL="0" indent="0">
              <a:buNone/>
            </a:pPr>
            <a:r>
              <a:rPr lang="en-US" sz="3200" dirty="0"/>
              <a:t>God’s introductory words must have been shocking to Noah, but the reason for His fateful decision follows. Instead of filling the earth with a people who would attempt to live according to God’s will, man had “filled the earth with violence.”</a:t>
            </a:r>
          </a:p>
        </p:txBody>
      </p:sp>
      <p:pic>
        <p:nvPicPr>
          <p:cNvPr id="5124" name="Picture 4">
            <a:extLst>
              <a:ext uri="{FF2B5EF4-FFF2-40B4-BE49-F238E27FC236}">
                <a16:creationId xmlns:a16="http://schemas.microsoft.com/office/drawing/2014/main" id="{9C93B858-C881-7CAD-D607-99C84597EE2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665" b="2898"/>
          <a:stretch>
            <a:fillRect/>
          </a:stretch>
        </p:blipFill>
        <p:spPr bwMode="auto">
          <a:xfrm>
            <a:off x="861292" y="2632852"/>
            <a:ext cx="2775805" cy="3158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2135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D6068-C385-3A1D-3B2C-0EE8087D36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F7FB8-E53D-E0A4-8CF2-E506E099A4D6}"/>
              </a:ext>
            </a:extLst>
          </p:cNvPr>
          <p:cNvSpPr>
            <a:spLocks noGrp="1"/>
          </p:cNvSpPr>
          <p:nvPr>
            <p:ph type="title"/>
          </p:nvPr>
        </p:nvSpPr>
        <p:spPr>
          <a:xfrm>
            <a:off x="1084659" y="257908"/>
            <a:ext cx="6977064" cy="3344595"/>
          </a:xfrm>
        </p:spPr>
        <p:txBody>
          <a:bodyPr>
            <a:normAutofit/>
          </a:bodyPr>
          <a:lstStyle/>
          <a:p>
            <a:r>
              <a:rPr lang="en-US" sz="3600" dirty="0"/>
              <a:t>If there had been a worldwide flood about 4,500 years ago, these records would have shown evidence of such a large disturbance.</a:t>
            </a:r>
            <a:endParaRPr lang="en-US" sz="4400" dirty="0"/>
          </a:p>
        </p:txBody>
      </p:sp>
      <p:sp>
        <p:nvSpPr>
          <p:cNvPr id="3" name="Text Placeholder 2">
            <a:extLst>
              <a:ext uri="{FF2B5EF4-FFF2-40B4-BE49-F238E27FC236}">
                <a16:creationId xmlns:a16="http://schemas.microsoft.com/office/drawing/2014/main" id="{04FABEC2-FDA6-6545-B2D7-12D8BD099160}"/>
              </a:ext>
            </a:extLst>
          </p:cNvPr>
          <p:cNvSpPr>
            <a:spLocks noGrp="1"/>
          </p:cNvSpPr>
          <p:nvPr>
            <p:ph type="body" sz="half" idx="13"/>
          </p:nvPr>
        </p:nvSpPr>
        <p:spPr>
          <a:xfrm>
            <a:off x="1617785" y="3688472"/>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9E9D2E77-95A8-52B5-198B-8FEAEF1496C4}"/>
              </a:ext>
            </a:extLst>
          </p:cNvPr>
          <p:cNvPicPr>
            <a:picLocks noChangeAspect="1"/>
          </p:cNvPicPr>
          <p:nvPr/>
        </p:nvPicPr>
        <p:blipFill>
          <a:blip r:embed="rId2"/>
          <a:stretch>
            <a:fillRect/>
          </a:stretch>
        </p:blipFill>
        <p:spPr>
          <a:xfrm>
            <a:off x="0" y="4645186"/>
            <a:ext cx="9144000" cy="2212814"/>
          </a:xfrm>
          <a:prstGeom prst="rect">
            <a:avLst/>
          </a:prstGeom>
        </p:spPr>
      </p:pic>
      <p:pic>
        <p:nvPicPr>
          <p:cNvPr id="8" name="Picture 7">
            <a:extLst>
              <a:ext uri="{FF2B5EF4-FFF2-40B4-BE49-F238E27FC236}">
                <a16:creationId xmlns:a16="http://schemas.microsoft.com/office/drawing/2014/main" id="{AE7BC1B7-59A6-2971-842F-C2A78AF312AF}"/>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29761898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40532-54A0-0033-4246-7733EF3A74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707B59-8F6E-533D-3C4F-A7169BBDB219}"/>
              </a:ext>
            </a:extLst>
          </p:cNvPr>
          <p:cNvSpPr>
            <a:spLocks noGrp="1"/>
          </p:cNvSpPr>
          <p:nvPr>
            <p:ph type="title"/>
          </p:nvPr>
        </p:nvSpPr>
        <p:spPr>
          <a:xfrm>
            <a:off x="1084659" y="257908"/>
            <a:ext cx="6977064" cy="3664791"/>
          </a:xfrm>
        </p:spPr>
        <p:txBody>
          <a:bodyPr>
            <a:normAutofit fontScale="90000"/>
          </a:bodyPr>
          <a:lstStyle/>
          <a:p>
            <a:r>
              <a:rPr lang="en-US" sz="3600" dirty="0"/>
              <a:t>It is past time for Adventist theologians and scientists to reckon with these things and face up to the physical evidence and realize that science cannot “prove” that a literal worldwide flood as described in Genesis happened. </a:t>
            </a:r>
            <a:endParaRPr lang="en-US" sz="4400" dirty="0"/>
          </a:p>
        </p:txBody>
      </p:sp>
      <p:sp>
        <p:nvSpPr>
          <p:cNvPr id="3" name="Text Placeholder 2">
            <a:extLst>
              <a:ext uri="{FF2B5EF4-FFF2-40B4-BE49-F238E27FC236}">
                <a16:creationId xmlns:a16="http://schemas.microsoft.com/office/drawing/2014/main" id="{4ED49EDE-5CE5-34A1-FD06-78A076B68235}"/>
              </a:ext>
            </a:extLst>
          </p:cNvPr>
          <p:cNvSpPr>
            <a:spLocks noGrp="1"/>
          </p:cNvSpPr>
          <p:nvPr>
            <p:ph type="body" sz="half" idx="13"/>
          </p:nvPr>
        </p:nvSpPr>
        <p:spPr>
          <a:xfrm>
            <a:off x="1617785" y="3922699"/>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903311E8-94A3-63FE-3EB2-5CD241283806}"/>
              </a:ext>
            </a:extLst>
          </p:cNvPr>
          <p:cNvPicPr>
            <a:picLocks noChangeAspect="1"/>
          </p:cNvPicPr>
          <p:nvPr/>
        </p:nvPicPr>
        <p:blipFill>
          <a:blip r:embed="rId2"/>
          <a:stretch>
            <a:fillRect/>
          </a:stretch>
        </p:blipFill>
        <p:spPr>
          <a:xfrm>
            <a:off x="0" y="4908224"/>
            <a:ext cx="9144000" cy="2212814"/>
          </a:xfrm>
          <a:prstGeom prst="rect">
            <a:avLst/>
          </a:prstGeom>
        </p:spPr>
      </p:pic>
      <p:pic>
        <p:nvPicPr>
          <p:cNvPr id="8" name="Picture 7">
            <a:extLst>
              <a:ext uri="{FF2B5EF4-FFF2-40B4-BE49-F238E27FC236}">
                <a16:creationId xmlns:a16="http://schemas.microsoft.com/office/drawing/2014/main" id="{2DB96CE9-0FCA-93B1-B147-C1F1D74E3DC2}"/>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39520172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B1C54-2F05-B1A8-601B-56BB27F8F1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57A654-5E12-DB6E-94D5-BCFD05BD1226}"/>
              </a:ext>
            </a:extLst>
          </p:cNvPr>
          <p:cNvSpPr>
            <a:spLocks noGrp="1"/>
          </p:cNvSpPr>
          <p:nvPr>
            <p:ph type="title"/>
          </p:nvPr>
        </p:nvSpPr>
        <p:spPr>
          <a:xfrm>
            <a:off x="1084659" y="257908"/>
            <a:ext cx="6977064" cy="3664791"/>
          </a:xfrm>
        </p:spPr>
        <p:txBody>
          <a:bodyPr>
            <a:normAutofit/>
          </a:bodyPr>
          <a:lstStyle/>
          <a:p>
            <a:r>
              <a:rPr lang="en-US" dirty="0"/>
              <a:t>It is possible science could provide evidence for a more localized flood that was the basis for the Near Eastern flood narratives, including Noah’s flood, but continuing to claim that science supports a worldwide flood is dishonest.</a:t>
            </a:r>
            <a:endParaRPr lang="en-US" sz="4400" dirty="0"/>
          </a:p>
        </p:txBody>
      </p:sp>
      <p:sp>
        <p:nvSpPr>
          <p:cNvPr id="3" name="Text Placeholder 2">
            <a:extLst>
              <a:ext uri="{FF2B5EF4-FFF2-40B4-BE49-F238E27FC236}">
                <a16:creationId xmlns:a16="http://schemas.microsoft.com/office/drawing/2014/main" id="{464450F3-5187-34AF-3869-C3E2C8E35D07}"/>
              </a:ext>
            </a:extLst>
          </p:cNvPr>
          <p:cNvSpPr>
            <a:spLocks noGrp="1"/>
          </p:cNvSpPr>
          <p:nvPr>
            <p:ph type="body" sz="half" idx="13"/>
          </p:nvPr>
        </p:nvSpPr>
        <p:spPr>
          <a:xfrm>
            <a:off x="1617785" y="3922699"/>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6BFB99DA-14BA-5A35-6D6D-D2FCB93EBFF6}"/>
              </a:ext>
            </a:extLst>
          </p:cNvPr>
          <p:cNvPicPr>
            <a:picLocks noChangeAspect="1"/>
          </p:cNvPicPr>
          <p:nvPr/>
        </p:nvPicPr>
        <p:blipFill>
          <a:blip r:embed="rId2"/>
          <a:stretch>
            <a:fillRect/>
          </a:stretch>
        </p:blipFill>
        <p:spPr>
          <a:xfrm>
            <a:off x="0" y="4908224"/>
            <a:ext cx="9144000" cy="2212814"/>
          </a:xfrm>
          <a:prstGeom prst="rect">
            <a:avLst/>
          </a:prstGeom>
        </p:spPr>
      </p:pic>
      <p:pic>
        <p:nvPicPr>
          <p:cNvPr id="8" name="Picture 7">
            <a:extLst>
              <a:ext uri="{FF2B5EF4-FFF2-40B4-BE49-F238E27FC236}">
                <a16:creationId xmlns:a16="http://schemas.microsoft.com/office/drawing/2014/main" id="{B99F4BCA-9BAB-9BEF-3EA5-A2813F3F5202}"/>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40210751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4CA18-3496-266C-E578-10902D2BDC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C3AE81-4D1B-7377-55F7-FE1CAD99BF02}"/>
              </a:ext>
            </a:extLst>
          </p:cNvPr>
          <p:cNvSpPr>
            <a:spLocks noGrp="1"/>
          </p:cNvSpPr>
          <p:nvPr>
            <p:ph type="title"/>
          </p:nvPr>
        </p:nvSpPr>
        <p:spPr>
          <a:xfrm>
            <a:off x="1084659" y="257908"/>
            <a:ext cx="6977064" cy="3664791"/>
          </a:xfrm>
        </p:spPr>
        <p:txBody>
          <a:bodyPr>
            <a:normAutofit/>
          </a:bodyPr>
          <a:lstStyle/>
          <a:p>
            <a:r>
              <a:rPr lang="en-US" dirty="0"/>
              <a:t>If Adventist theologians believe we must maintain a belief in a worldwide flood, then so be it, but it will have to be based on faith alone, invoking God’s miraculous interventions on multiple levels.</a:t>
            </a:r>
            <a:endParaRPr lang="en-US" sz="4400" dirty="0"/>
          </a:p>
        </p:txBody>
      </p:sp>
      <p:sp>
        <p:nvSpPr>
          <p:cNvPr id="3" name="Text Placeholder 2">
            <a:extLst>
              <a:ext uri="{FF2B5EF4-FFF2-40B4-BE49-F238E27FC236}">
                <a16:creationId xmlns:a16="http://schemas.microsoft.com/office/drawing/2014/main" id="{0A20322E-0963-08B7-194B-66FD529C6DD3}"/>
              </a:ext>
            </a:extLst>
          </p:cNvPr>
          <p:cNvSpPr>
            <a:spLocks noGrp="1"/>
          </p:cNvSpPr>
          <p:nvPr>
            <p:ph type="body" sz="half" idx="13"/>
          </p:nvPr>
        </p:nvSpPr>
        <p:spPr>
          <a:xfrm>
            <a:off x="1617785" y="3922699"/>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EFB9D4CB-25FF-34A3-107F-E26E2BF1F4BC}"/>
              </a:ext>
            </a:extLst>
          </p:cNvPr>
          <p:cNvPicPr>
            <a:picLocks noChangeAspect="1"/>
          </p:cNvPicPr>
          <p:nvPr/>
        </p:nvPicPr>
        <p:blipFill>
          <a:blip r:embed="rId2"/>
          <a:stretch>
            <a:fillRect/>
          </a:stretch>
        </p:blipFill>
        <p:spPr>
          <a:xfrm>
            <a:off x="0" y="4908224"/>
            <a:ext cx="9144000" cy="2212814"/>
          </a:xfrm>
          <a:prstGeom prst="rect">
            <a:avLst/>
          </a:prstGeom>
        </p:spPr>
      </p:pic>
      <p:pic>
        <p:nvPicPr>
          <p:cNvPr id="8" name="Picture 7">
            <a:extLst>
              <a:ext uri="{FF2B5EF4-FFF2-40B4-BE49-F238E27FC236}">
                <a16:creationId xmlns:a16="http://schemas.microsoft.com/office/drawing/2014/main" id="{3E8A368E-618D-E501-77E2-8BD14B6EC1AB}"/>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18311048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4F2F9-40B6-EFA8-2364-36B75EBBB9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04B82F-D8A0-B3F0-BBF8-0D4FEC9CE0E8}"/>
              </a:ext>
            </a:extLst>
          </p:cNvPr>
          <p:cNvSpPr>
            <a:spLocks noGrp="1"/>
          </p:cNvSpPr>
          <p:nvPr>
            <p:ph type="title"/>
          </p:nvPr>
        </p:nvSpPr>
        <p:spPr>
          <a:xfrm>
            <a:off x="1084659" y="257908"/>
            <a:ext cx="6977064" cy="3664791"/>
          </a:xfrm>
        </p:spPr>
        <p:txBody>
          <a:bodyPr>
            <a:normAutofit/>
          </a:bodyPr>
          <a:lstStyle/>
          <a:p>
            <a:r>
              <a:rPr lang="en-US" sz="3600" dirty="0"/>
              <a:t>If a literal reading of scripture is made essential to one’s salvation, and incontrovertible scientific evidence shows that the story cannot possibly be historically accurate, </a:t>
            </a:r>
            <a:endParaRPr lang="en-US" sz="4800" dirty="0"/>
          </a:p>
        </p:txBody>
      </p:sp>
      <p:sp>
        <p:nvSpPr>
          <p:cNvPr id="3" name="Text Placeholder 2">
            <a:extLst>
              <a:ext uri="{FF2B5EF4-FFF2-40B4-BE49-F238E27FC236}">
                <a16:creationId xmlns:a16="http://schemas.microsoft.com/office/drawing/2014/main" id="{52BD3501-0C66-DEF9-5D81-9C5ACAABF6A6}"/>
              </a:ext>
            </a:extLst>
          </p:cNvPr>
          <p:cNvSpPr>
            <a:spLocks noGrp="1"/>
          </p:cNvSpPr>
          <p:nvPr>
            <p:ph type="body" sz="half" idx="13"/>
          </p:nvPr>
        </p:nvSpPr>
        <p:spPr>
          <a:xfrm>
            <a:off x="1617785" y="3922699"/>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82DDE9AB-EC75-8EE7-9CB9-11485EB4838A}"/>
              </a:ext>
            </a:extLst>
          </p:cNvPr>
          <p:cNvPicPr>
            <a:picLocks noChangeAspect="1"/>
          </p:cNvPicPr>
          <p:nvPr/>
        </p:nvPicPr>
        <p:blipFill>
          <a:blip r:embed="rId2"/>
          <a:stretch>
            <a:fillRect/>
          </a:stretch>
        </p:blipFill>
        <p:spPr>
          <a:xfrm>
            <a:off x="0" y="4908224"/>
            <a:ext cx="9144000" cy="2212814"/>
          </a:xfrm>
          <a:prstGeom prst="rect">
            <a:avLst/>
          </a:prstGeom>
        </p:spPr>
      </p:pic>
      <p:pic>
        <p:nvPicPr>
          <p:cNvPr id="8" name="Picture 7">
            <a:extLst>
              <a:ext uri="{FF2B5EF4-FFF2-40B4-BE49-F238E27FC236}">
                <a16:creationId xmlns:a16="http://schemas.microsoft.com/office/drawing/2014/main" id="{A9B3EDC2-55A9-1BE8-004C-7AF40BC6C0A0}"/>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6538524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15DB0-4C6A-7CA9-164A-06FE942427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60527F-9DBA-EFCD-3A66-6BA79AADCA5E}"/>
              </a:ext>
            </a:extLst>
          </p:cNvPr>
          <p:cNvSpPr>
            <a:spLocks noGrp="1"/>
          </p:cNvSpPr>
          <p:nvPr>
            <p:ph type="title"/>
          </p:nvPr>
        </p:nvSpPr>
        <p:spPr>
          <a:xfrm>
            <a:off x="1084659" y="257908"/>
            <a:ext cx="6977064" cy="3664791"/>
          </a:xfrm>
        </p:spPr>
        <p:txBody>
          <a:bodyPr>
            <a:normAutofit/>
          </a:bodyPr>
          <a:lstStyle/>
          <a:p>
            <a:r>
              <a:rPr lang="en-US" sz="3600" dirty="0"/>
              <a:t>believers are left in the position of either renouncing the Bible entirely or ignoring what appears to be objective reality. </a:t>
            </a:r>
            <a:endParaRPr lang="en-US" sz="4800" dirty="0"/>
          </a:p>
        </p:txBody>
      </p:sp>
      <p:sp>
        <p:nvSpPr>
          <p:cNvPr id="3" name="Text Placeholder 2">
            <a:extLst>
              <a:ext uri="{FF2B5EF4-FFF2-40B4-BE49-F238E27FC236}">
                <a16:creationId xmlns:a16="http://schemas.microsoft.com/office/drawing/2014/main" id="{31C86259-7544-D38B-EBEB-E88609E02D1D}"/>
              </a:ext>
            </a:extLst>
          </p:cNvPr>
          <p:cNvSpPr>
            <a:spLocks noGrp="1"/>
          </p:cNvSpPr>
          <p:nvPr>
            <p:ph type="body" sz="half" idx="13"/>
          </p:nvPr>
        </p:nvSpPr>
        <p:spPr>
          <a:xfrm>
            <a:off x="1617785" y="3922699"/>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F6C0B0A1-5847-94EA-348A-A9C45FAC9884}"/>
              </a:ext>
            </a:extLst>
          </p:cNvPr>
          <p:cNvPicPr>
            <a:picLocks noChangeAspect="1"/>
          </p:cNvPicPr>
          <p:nvPr/>
        </p:nvPicPr>
        <p:blipFill>
          <a:blip r:embed="rId2"/>
          <a:stretch>
            <a:fillRect/>
          </a:stretch>
        </p:blipFill>
        <p:spPr>
          <a:xfrm>
            <a:off x="0" y="4908224"/>
            <a:ext cx="9144000" cy="2212814"/>
          </a:xfrm>
          <a:prstGeom prst="rect">
            <a:avLst/>
          </a:prstGeom>
        </p:spPr>
      </p:pic>
      <p:pic>
        <p:nvPicPr>
          <p:cNvPr id="8" name="Picture 7">
            <a:extLst>
              <a:ext uri="{FF2B5EF4-FFF2-40B4-BE49-F238E27FC236}">
                <a16:creationId xmlns:a16="http://schemas.microsoft.com/office/drawing/2014/main" id="{0E132848-92CA-E9FA-51D9-8F11DCD5D128}"/>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35060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8AEDA-7AF6-9391-2A93-A91B2AEB99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BD4911-E8A0-64BA-412D-85D45CA36D2C}"/>
              </a:ext>
            </a:extLst>
          </p:cNvPr>
          <p:cNvSpPr>
            <a:spLocks noGrp="1"/>
          </p:cNvSpPr>
          <p:nvPr>
            <p:ph type="title"/>
          </p:nvPr>
        </p:nvSpPr>
        <p:spPr>
          <a:xfrm>
            <a:off x="1084659" y="257908"/>
            <a:ext cx="6977064" cy="3664791"/>
          </a:xfrm>
        </p:spPr>
        <p:txBody>
          <a:bodyPr>
            <a:normAutofit/>
          </a:bodyPr>
          <a:lstStyle/>
          <a:p>
            <a:r>
              <a:rPr lang="en-US" sz="4000" dirty="0"/>
              <a:t>Many rational individuals in such a quandary will just leave the church, and maybe even Christianity entirely.</a:t>
            </a:r>
            <a:endParaRPr lang="en-US" sz="6000" dirty="0"/>
          </a:p>
        </p:txBody>
      </p:sp>
      <p:sp>
        <p:nvSpPr>
          <p:cNvPr id="3" name="Text Placeholder 2">
            <a:extLst>
              <a:ext uri="{FF2B5EF4-FFF2-40B4-BE49-F238E27FC236}">
                <a16:creationId xmlns:a16="http://schemas.microsoft.com/office/drawing/2014/main" id="{21FB3B2D-E32C-AD98-3F83-68BB8447B735}"/>
              </a:ext>
            </a:extLst>
          </p:cNvPr>
          <p:cNvSpPr>
            <a:spLocks noGrp="1"/>
          </p:cNvSpPr>
          <p:nvPr>
            <p:ph type="body" sz="half" idx="13"/>
          </p:nvPr>
        </p:nvSpPr>
        <p:spPr>
          <a:xfrm>
            <a:off x="1617785" y="3922699"/>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79F84BAA-9278-A5AA-C1AC-684E3B080E7D}"/>
              </a:ext>
            </a:extLst>
          </p:cNvPr>
          <p:cNvPicPr>
            <a:picLocks noChangeAspect="1"/>
          </p:cNvPicPr>
          <p:nvPr/>
        </p:nvPicPr>
        <p:blipFill>
          <a:blip r:embed="rId2"/>
          <a:stretch>
            <a:fillRect/>
          </a:stretch>
        </p:blipFill>
        <p:spPr>
          <a:xfrm>
            <a:off x="0" y="4908224"/>
            <a:ext cx="9144000" cy="2212814"/>
          </a:xfrm>
          <a:prstGeom prst="rect">
            <a:avLst/>
          </a:prstGeom>
        </p:spPr>
      </p:pic>
      <p:pic>
        <p:nvPicPr>
          <p:cNvPr id="8" name="Picture 7">
            <a:extLst>
              <a:ext uri="{FF2B5EF4-FFF2-40B4-BE49-F238E27FC236}">
                <a16:creationId xmlns:a16="http://schemas.microsoft.com/office/drawing/2014/main" id="{49459AEA-94BB-EEC2-12D6-CAE955C21FBD}"/>
              </a:ext>
            </a:extLst>
          </p:cNvPr>
          <p:cNvPicPr>
            <a:picLocks noChangeAspect="1"/>
          </p:cNvPicPr>
          <p:nvPr/>
        </p:nvPicPr>
        <p:blipFill>
          <a:blip r:embed="rId3"/>
          <a:stretch>
            <a:fillRect/>
          </a:stretch>
        </p:blipFill>
        <p:spPr>
          <a:xfrm>
            <a:off x="6970786" y="3602503"/>
            <a:ext cx="1404398" cy="1698869"/>
          </a:xfrm>
          <a:prstGeom prst="rect">
            <a:avLst/>
          </a:prstGeom>
        </p:spPr>
      </p:pic>
    </p:spTree>
    <p:extLst>
      <p:ext uri="{BB962C8B-B14F-4D97-AF65-F5344CB8AC3E}">
        <p14:creationId xmlns:p14="http://schemas.microsoft.com/office/powerpoint/2010/main" val="17468565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126E0-52E6-8A71-6535-9F9383C0E9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E07CD-EFFD-99BD-FBA4-3ABA4CAFF460}"/>
              </a:ext>
            </a:extLst>
          </p:cNvPr>
          <p:cNvSpPr>
            <a:spLocks noGrp="1"/>
          </p:cNvSpPr>
          <p:nvPr>
            <p:ph type="title"/>
          </p:nvPr>
        </p:nvSpPr>
        <p:spPr>
          <a:xfrm>
            <a:off x="1084659" y="257908"/>
            <a:ext cx="6977064" cy="3664791"/>
          </a:xfrm>
        </p:spPr>
        <p:txBody>
          <a:bodyPr>
            <a:normAutofit/>
          </a:bodyPr>
          <a:lstStyle/>
          <a:p>
            <a:r>
              <a:rPr lang="en-US" sz="4000" dirty="0"/>
              <a:t>Many rational individuals in such a quandary will just leave the church, and maybe even Christianity entirely.</a:t>
            </a:r>
            <a:endParaRPr lang="en-US" sz="6000" dirty="0"/>
          </a:p>
        </p:txBody>
      </p:sp>
      <p:sp>
        <p:nvSpPr>
          <p:cNvPr id="3" name="Text Placeholder 2">
            <a:extLst>
              <a:ext uri="{FF2B5EF4-FFF2-40B4-BE49-F238E27FC236}">
                <a16:creationId xmlns:a16="http://schemas.microsoft.com/office/drawing/2014/main" id="{CCBDD4B3-C049-CFD1-2C47-2A1D95DEAB85}"/>
              </a:ext>
            </a:extLst>
          </p:cNvPr>
          <p:cNvSpPr>
            <a:spLocks noGrp="1"/>
          </p:cNvSpPr>
          <p:nvPr>
            <p:ph type="body" sz="half" idx="13"/>
          </p:nvPr>
        </p:nvSpPr>
        <p:spPr>
          <a:xfrm>
            <a:off x="1617785" y="3922699"/>
            <a:ext cx="5611446" cy="1219752"/>
          </a:xfrm>
        </p:spPr>
        <p:txBody>
          <a:bodyPr>
            <a:normAutofit/>
          </a:bodyPr>
          <a:lstStyle/>
          <a:p>
            <a:r>
              <a:rPr lang="en-US" sz="2400" i="1" dirty="0"/>
              <a:t>Bryan Ness is a Professor of Biology at Pacific Union College</a:t>
            </a:r>
            <a:endParaRPr lang="en-US" sz="2400" dirty="0"/>
          </a:p>
        </p:txBody>
      </p:sp>
      <p:pic>
        <p:nvPicPr>
          <p:cNvPr id="6" name="Picture 5">
            <a:extLst>
              <a:ext uri="{FF2B5EF4-FFF2-40B4-BE49-F238E27FC236}">
                <a16:creationId xmlns:a16="http://schemas.microsoft.com/office/drawing/2014/main" id="{01DCE453-0A82-9897-6587-3B5E6CB9D875}"/>
              </a:ext>
            </a:extLst>
          </p:cNvPr>
          <p:cNvPicPr>
            <a:picLocks noChangeAspect="1"/>
          </p:cNvPicPr>
          <p:nvPr/>
        </p:nvPicPr>
        <p:blipFill>
          <a:blip r:embed="rId2"/>
          <a:stretch>
            <a:fillRect/>
          </a:stretch>
        </p:blipFill>
        <p:spPr>
          <a:xfrm>
            <a:off x="0" y="4908224"/>
            <a:ext cx="9144000" cy="2212814"/>
          </a:xfrm>
          <a:prstGeom prst="rect">
            <a:avLst/>
          </a:prstGeom>
        </p:spPr>
      </p:pic>
      <p:pic>
        <p:nvPicPr>
          <p:cNvPr id="8" name="Picture 7">
            <a:extLst>
              <a:ext uri="{FF2B5EF4-FFF2-40B4-BE49-F238E27FC236}">
                <a16:creationId xmlns:a16="http://schemas.microsoft.com/office/drawing/2014/main" id="{9BCAD69F-1AC7-5DFE-1ED8-1C9E0627FFCB}"/>
              </a:ext>
            </a:extLst>
          </p:cNvPr>
          <p:cNvPicPr>
            <a:picLocks noChangeAspect="1"/>
          </p:cNvPicPr>
          <p:nvPr/>
        </p:nvPicPr>
        <p:blipFill>
          <a:blip r:embed="rId3"/>
          <a:stretch>
            <a:fillRect/>
          </a:stretch>
        </p:blipFill>
        <p:spPr>
          <a:xfrm>
            <a:off x="6970786" y="3602503"/>
            <a:ext cx="1404398" cy="1698869"/>
          </a:xfrm>
          <a:prstGeom prst="rect">
            <a:avLst/>
          </a:prstGeom>
        </p:spPr>
      </p:pic>
      <p:sp>
        <p:nvSpPr>
          <p:cNvPr id="4" name="Callout: Up Arrow 3">
            <a:extLst>
              <a:ext uri="{FF2B5EF4-FFF2-40B4-BE49-F238E27FC236}">
                <a16:creationId xmlns:a16="http://schemas.microsoft.com/office/drawing/2014/main" id="{C9EA3AE1-C11F-6433-4FCB-DD7B15967599}"/>
              </a:ext>
            </a:extLst>
          </p:cNvPr>
          <p:cNvSpPr/>
          <p:nvPr/>
        </p:nvSpPr>
        <p:spPr>
          <a:xfrm rot="21039606">
            <a:off x="198303" y="2170356"/>
            <a:ext cx="7346808" cy="4490211"/>
          </a:xfrm>
          <a:prstGeom prst="upArrowCallou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600" b="1" dirty="0"/>
              <a:t>OH NO!!  We’ll become UNPOPULAR!!</a:t>
            </a:r>
          </a:p>
        </p:txBody>
      </p:sp>
    </p:spTree>
    <p:extLst>
      <p:ext uri="{BB962C8B-B14F-4D97-AF65-F5344CB8AC3E}">
        <p14:creationId xmlns:p14="http://schemas.microsoft.com/office/powerpoint/2010/main" val="18753934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7ED6F-2074-051C-A800-4C399DFCC0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7CBDFA-63C1-F1FB-480C-99765AB0BC4D}"/>
              </a:ext>
            </a:extLst>
          </p:cNvPr>
          <p:cNvSpPr>
            <a:spLocks noGrp="1"/>
          </p:cNvSpPr>
          <p:nvPr>
            <p:ph type="title"/>
          </p:nvPr>
        </p:nvSpPr>
        <p:spPr>
          <a:xfrm>
            <a:off x="685332" y="258098"/>
            <a:ext cx="7773338" cy="884902"/>
          </a:xfrm>
        </p:spPr>
        <p:txBody>
          <a:bodyPr/>
          <a:lstStyle/>
          <a:p>
            <a:r>
              <a:rPr b="1" dirty="0"/>
              <a:t>10. How extensive was the flood?</a:t>
            </a:r>
          </a:p>
        </p:txBody>
      </p:sp>
      <p:sp>
        <p:nvSpPr>
          <p:cNvPr id="3" name="Content Placeholder 2">
            <a:extLst>
              <a:ext uri="{FF2B5EF4-FFF2-40B4-BE49-F238E27FC236}">
                <a16:creationId xmlns:a16="http://schemas.microsoft.com/office/drawing/2014/main" id="{B1E6A7AD-1884-EBA2-E53A-C063694889A0}"/>
              </a:ext>
            </a:extLst>
          </p:cNvPr>
          <p:cNvSpPr>
            <a:spLocks noGrp="1"/>
          </p:cNvSpPr>
          <p:nvPr>
            <p:ph sz="half" idx="1"/>
          </p:nvPr>
        </p:nvSpPr>
        <p:spPr/>
        <p:txBody>
          <a:bodyPr>
            <a:normAutofit lnSpcReduction="10000"/>
          </a:bodyPr>
          <a:lstStyle/>
          <a:p>
            <a:r>
              <a:rPr dirty="0"/>
              <a:t>Genesis 7:17</a:t>
            </a:r>
            <a:r>
              <a:rPr lang="en-US" dirty="0"/>
              <a:t>-23;         2 Peter 3:6</a:t>
            </a:r>
            <a:endParaRPr dirty="0"/>
          </a:p>
          <a:p>
            <a:r>
              <a:rPr dirty="0"/>
              <a:t>And the flood was forty days upon the earth; and the waters increased, and bare up the ark, and it was lift up above the earth.</a:t>
            </a:r>
          </a:p>
        </p:txBody>
      </p:sp>
      <p:pic>
        <p:nvPicPr>
          <p:cNvPr id="20482" name="Picture 2" descr="Genesis 7:17 – &quot;For forty days the flood kept coming on the earth, and as the waters increased they lifted the ark high above the earth.&quot;">
            <a:extLst>
              <a:ext uri="{FF2B5EF4-FFF2-40B4-BE49-F238E27FC236}">
                <a16:creationId xmlns:a16="http://schemas.microsoft.com/office/drawing/2014/main" id="{747A1D55-5200-4A7A-85EB-2E4E432EB79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843881"/>
            <a:ext cx="403860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20817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71DAF-EE65-25D5-05D1-EE02E4658D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23D59E-B39E-FC42-D130-D701ED67A8D3}"/>
              </a:ext>
            </a:extLst>
          </p:cNvPr>
          <p:cNvSpPr>
            <a:spLocks noGrp="1"/>
          </p:cNvSpPr>
          <p:nvPr>
            <p:ph type="title"/>
          </p:nvPr>
        </p:nvSpPr>
        <p:spPr>
          <a:xfrm>
            <a:off x="685332" y="258098"/>
            <a:ext cx="7773338" cy="884902"/>
          </a:xfrm>
        </p:spPr>
        <p:txBody>
          <a:bodyPr/>
          <a:lstStyle/>
          <a:p>
            <a:r>
              <a:rPr b="1" dirty="0"/>
              <a:t>10. How extensive was the flood?</a:t>
            </a:r>
          </a:p>
        </p:txBody>
      </p:sp>
      <p:sp>
        <p:nvSpPr>
          <p:cNvPr id="3" name="Content Placeholder 2">
            <a:extLst>
              <a:ext uri="{FF2B5EF4-FFF2-40B4-BE49-F238E27FC236}">
                <a16:creationId xmlns:a16="http://schemas.microsoft.com/office/drawing/2014/main" id="{681FBBC1-52F8-F90D-1F80-5361B8392B5E}"/>
              </a:ext>
            </a:extLst>
          </p:cNvPr>
          <p:cNvSpPr>
            <a:spLocks noGrp="1"/>
          </p:cNvSpPr>
          <p:nvPr>
            <p:ph sz="half" idx="1"/>
          </p:nvPr>
        </p:nvSpPr>
        <p:spPr/>
        <p:txBody>
          <a:bodyPr>
            <a:normAutofit lnSpcReduction="10000"/>
          </a:bodyPr>
          <a:lstStyle/>
          <a:p>
            <a:r>
              <a:rPr dirty="0"/>
              <a:t>Genesis 7:17</a:t>
            </a:r>
            <a:r>
              <a:rPr lang="en-US" dirty="0"/>
              <a:t>-23;         2 Peter 3:6</a:t>
            </a:r>
            <a:endParaRPr dirty="0"/>
          </a:p>
          <a:p>
            <a:r>
              <a:rPr lang="en-US" dirty="0"/>
              <a:t>And the waters prevailed, and were increased greatly upon the earth; and the ark went upon the face of the waters.</a:t>
            </a:r>
          </a:p>
        </p:txBody>
      </p:sp>
      <p:pic>
        <p:nvPicPr>
          <p:cNvPr id="21506" name="Picture 2" descr="Genesis 7:17 - &quot;And the flood was forty days upon the earth; and the waters increased, and bare up the ark, and it was lift up above the earth.&quot;">
            <a:extLst>
              <a:ext uri="{FF2B5EF4-FFF2-40B4-BE49-F238E27FC236}">
                <a16:creationId xmlns:a16="http://schemas.microsoft.com/office/drawing/2014/main" id="{2BBCCB25-5F8F-633C-71AD-6D66CDAB744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843881"/>
            <a:ext cx="403860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0143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B2A90-CCF4-70B9-1F06-20A2FD2944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D4D77C-7E42-0FE3-795E-855C9B0148A5}"/>
              </a:ext>
            </a:extLst>
          </p:cNvPr>
          <p:cNvSpPr>
            <a:spLocks noGrp="1"/>
          </p:cNvSpPr>
          <p:nvPr>
            <p:ph type="title"/>
          </p:nvPr>
        </p:nvSpPr>
        <p:spPr/>
        <p:txBody>
          <a:bodyPr/>
          <a:lstStyle/>
          <a:p>
            <a:r>
              <a:rPr lang="en-US" dirty="0"/>
              <a:t>Patriarchs and Prophets p. 100</a:t>
            </a:r>
          </a:p>
        </p:txBody>
      </p:sp>
      <p:sp>
        <p:nvSpPr>
          <p:cNvPr id="3" name="Content Placeholder 2">
            <a:extLst>
              <a:ext uri="{FF2B5EF4-FFF2-40B4-BE49-F238E27FC236}">
                <a16:creationId xmlns:a16="http://schemas.microsoft.com/office/drawing/2014/main" id="{C78231A2-4107-B147-5D3B-EF849A71F2C5}"/>
              </a:ext>
            </a:extLst>
          </p:cNvPr>
          <p:cNvSpPr>
            <a:spLocks noGrp="1"/>
          </p:cNvSpPr>
          <p:nvPr>
            <p:ph sz="quarter" idx="13"/>
          </p:nvPr>
        </p:nvSpPr>
        <p:spPr>
          <a:gradFill flip="none" rotWithShape="1">
            <a:gsLst>
              <a:gs pos="65000">
                <a:schemeClr val="bg1"/>
              </a:gs>
              <a:gs pos="84000">
                <a:srgbClr val="83B5E0"/>
              </a:gs>
              <a:gs pos="100000">
                <a:srgbClr val="00B0F0"/>
              </a:gs>
            </a:gsLst>
            <a:lin ang="18900000" scaled="1"/>
            <a:tileRect/>
          </a:gradFill>
          <a:effectLst>
            <a:softEdge rad="31750"/>
          </a:effectLst>
        </p:spPr>
        <p:txBody>
          <a:bodyPr>
            <a:normAutofit fontScale="92500" lnSpcReduction="10000"/>
          </a:bodyPr>
          <a:lstStyle/>
          <a:p>
            <a:pPr marL="0" indent="0">
              <a:buNone/>
            </a:pPr>
            <a:r>
              <a:rPr lang="en-US" sz="3200" b="1" dirty="0"/>
              <a:t>Love</a:t>
            </a:r>
            <a:r>
              <a:rPr lang="en-US" sz="3200" dirty="0"/>
              <a:t>, no less than </a:t>
            </a:r>
            <a:r>
              <a:rPr lang="en-US" sz="3200" b="1" dirty="0"/>
              <a:t>justice</a:t>
            </a:r>
            <a:r>
              <a:rPr lang="en-US" sz="3200" dirty="0"/>
              <a:t>, demanded that God's judgments should put a check on sin. The avenging waters swept over the last retreat, and the despisers of God perished in the black depths. </a:t>
            </a:r>
            <a:endParaRPr lang="en-US" sz="4000" dirty="0"/>
          </a:p>
        </p:txBody>
      </p:sp>
      <p:pic>
        <p:nvPicPr>
          <p:cNvPr id="6146" name="Picture 2" descr="The Genesis Flood and Other Universal Flood Tales">
            <a:extLst>
              <a:ext uri="{FF2B5EF4-FFF2-40B4-BE49-F238E27FC236}">
                <a16:creationId xmlns:a16="http://schemas.microsoft.com/office/drawing/2014/main" id="{3C0745A4-1914-D878-AAD8-62150532A42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9587" b="15068"/>
          <a:stretch>
            <a:fillRect/>
          </a:stretch>
        </p:blipFill>
        <p:spPr bwMode="auto">
          <a:xfrm>
            <a:off x="762000" y="2704123"/>
            <a:ext cx="2875097" cy="3087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31123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964E3-0C3C-1799-19D0-779F58A8B8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7EEA42-6EE4-18A2-7B13-8CE2BE5970DA}"/>
              </a:ext>
            </a:extLst>
          </p:cNvPr>
          <p:cNvSpPr>
            <a:spLocks noGrp="1"/>
          </p:cNvSpPr>
          <p:nvPr>
            <p:ph type="title"/>
          </p:nvPr>
        </p:nvSpPr>
        <p:spPr>
          <a:xfrm>
            <a:off x="685332" y="258098"/>
            <a:ext cx="7773338" cy="884902"/>
          </a:xfrm>
        </p:spPr>
        <p:txBody>
          <a:bodyPr/>
          <a:lstStyle/>
          <a:p>
            <a:r>
              <a:rPr b="1" dirty="0"/>
              <a:t>10. How extensive was the flood?</a:t>
            </a:r>
          </a:p>
        </p:txBody>
      </p:sp>
      <p:sp>
        <p:nvSpPr>
          <p:cNvPr id="3" name="Content Placeholder 2">
            <a:extLst>
              <a:ext uri="{FF2B5EF4-FFF2-40B4-BE49-F238E27FC236}">
                <a16:creationId xmlns:a16="http://schemas.microsoft.com/office/drawing/2014/main" id="{6B9F6FFF-F8C3-D42D-8A0E-48890922EEBF}"/>
              </a:ext>
            </a:extLst>
          </p:cNvPr>
          <p:cNvSpPr>
            <a:spLocks noGrp="1"/>
          </p:cNvSpPr>
          <p:nvPr>
            <p:ph sz="half" idx="1"/>
          </p:nvPr>
        </p:nvSpPr>
        <p:spPr/>
        <p:txBody>
          <a:bodyPr>
            <a:normAutofit lnSpcReduction="10000"/>
          </a:bodyPr>
          <a:lstStyle/>
          <a:p>
            <a:r>
              <a:rPr dirty="0"/>
              <a:t>Genesis 7:17</a:t>
            </a:r>
            <a:r>
              <a:rPr lang="en-US" dirty="0"/>
              <a:t>-23;         2 Peter 3:6</a:t>
            </a:r>
            <a:endParaRPr dirty="0"/>
          </a:p>
          <a:p>
            <a:r>
              <a:rPr lang="en-US" dirty="0"/>
              <a:t>And the waters prevailed exceedingly upon the earth; and all the high hills, that were under the whole heaven, were covered.</a:t>
            </a:r>
          </a:p>
        </p:txBody>
      </p:sp>
      <p:pic>
        <p:nvPicPr>
          <p:cNvPr id="22530" name="Picture 2" descr="Genesis 7:19 - &quot;And the waters prevailed exceedingly upon the earth; and all the high hills, that were under the whole heaven, were covered.&quot;&#10;&#10;Create a digital artistic representation of a biblical scene inspired by Genesis 7:19. The image should depict the moment when the waters swirl and rush, exceeding all bounds and covering the entire earth. Every high hill, visible under the span of heaven, should be enveloped in the deluge. The spectrum of blue should range from light to dark to capture the enormous volume of water, while the hills should be depicted as distant and somber to embody their submission to the water's power.">
            <a:extLst>
              <a:ext uri="{FF2B5EF4-FFF2-40B4-BE49-F238E27FC236}">
                <a16:creationId xmlns:a16="http://schemas.microsoft.com/office/drawing/2014/main" id="{9683F457-BBF1-6E78-A61D-6A3B72DAD4A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732" r="5827"/>
          <a:stretch>
            <a:fillRect/>
          </a:stretch>
        </p:blipFill>
        <p:spPr bwMode="auto">
          <a:xfrm>
            <a:off x="4648202" y="1368241"/>
            <a:ext cx="3657600" cy="4604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39512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60BA5-940E-CBDB-2F6A-505A10C4A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28B0E5-E085-6127-8F67-7808C328CD81}"/>
              </a:ext>
            </a:extLst>
          </p:cNvPr>
          <p:cNvSpPr>
            <a:spLocks noGrp="1"/>
          </p:cNvSpPr>
          <p:nvPr>
            <p:ph type="title"/>
          </p:nvPr>
        </p:nvSpPr>
        <p:spPr>
          <a:xfrm>
            <a:off x="685332" y="258098"/>
            <a:ext cx="7773338" cy="884902"/>
          </a:xfrm>
        </p:spPr>
        <p:txBody>
          <a:bodyPr/>
          <a:lstStyle/>
          <a:p>
            <a:r>
              <a:rPr b="1" dirty="0"/>
              <a:t>10. How extensive was the flood?</a:t>
            </a:r>
          </a:p>
        </p:txBody>
      </p:sp>
      <p:sp>
        <p:nvSpPr>
          <p:cNvPr id="3" name="Content Placeholder 2">
            <a:extLst>
              <a:ext uri="{FF2B5EF4-FFF2-40B4-BE49-F238E27FC236}">
                <a16:creationId xmlns:a16="http://schemas.microsoft.com/office/drawing/2014/main" id="{303E2AD3-4140-4C3C-0DBB-3BC27687FDB9}"/>
              </a:ext>
            </a:extLst>
          </p:cNvPr>
          <p:cNvSpPr>
            <a:spLocks noGrp="1"/>
          </p:cNvSpPr>
          <p:nvPr>
            <p:ph sz="half" idx="1"/>
          </p:nvPr>
        </p:nvSpPr>
        <p:spPr/>
        <p:txBody>
          <a:bodyPr>
            <a:normAutofit/>
          </a:bodyPr>
          <a:lstStyle/>
          <a:p>
            <a:r>
              <a:rPr dirty="0"/>
              <a:t>Genesis 7:17</a:t>
            </a:r>
            <a:r>
              <a:rPr lang="en-US" dirty="0"/>
              <a:t>-23;         2 Peter 3:6</a:t>
            </a:r>
            <a:endParaRPr dirty="0"/>
          </a:p>
          <a:p>
            <a:r>
              <a:rPr lang="en-US" dirty="0"/>
              <a:t>Fifteen cubits upward did the waters prevail; and the mountains were covered.</a:t>
            </a:r>
          </a:p>
        </p:txBody>
      </p:sp>
      <p:pic>
        <p:nvPicPr>
          <p:cNvPr id="23556" name="Picture 4" descr="Noah, the ark, and the flood | Pakistan Today">
            <a:extLst>
              <a:ext uri="{FF2B5EF4-FFF2-40B4-BE49-F238E27FC236}">
                <a16:creationId xmlns:a16="http://schemas.microsoft.com/office/drawing/2014/main" id="{E01ABE6C-7811-D95F-70C8-FA9326D5D79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479" r="27038"/>
          <a:stretch>
            <a:fillRect/>
          </a:stretch>
        </p:blipFill>
        <p:spPr bwMode="auto">
          <a:xfrm>
            <a:off x="4474307" y="1600200"/>
            <a:ext cx="4212493" cy="4049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1533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9AF66-7CE1-5979-46C3-EAC4D53934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AC4742-CF9C-16B7-09C8-E8970EE0EA51}"/>
              </a:ext>
            </a:extLst>
          </p:cNvPr>
          <p:cNvSpPr>
            <a:spLocks noGrp="1"/>
          </p:cNvSpPr>
          <p:nvPr>
            <p:ph type="title"/>
          </p:nvPr>
        </p:nvSpPr>
        <p:spPr>
          <a:xfrm>
            <a:off x="685332" y="258098"/>
            <a:ext cx="7773338" cy="884902"/>
          </a:xfrm>
        </p:spPr>
        <p:txBody>
          <a:bodyPr/>
          <a:lstStyle/>
          <a:p>
            <a:r>
              <a:rPr b="1" dirty="0"/>
              <a:t>10. How extensive was the flood?</a:t>
            </a:r>
          </a:p>
        </p:txBody>
      </p:sp>
      <p:sp>
        <p:nvSpPr>
          <p:cNvPr id="3" name="Content Placeholder 2">
            <a:extLst>
              <a:ext uri="{FF2B5EF4-FFF2-40B4-BE49-F238E27FC236}">
                <a16:creationId xmlns:a16="http://schemas.microsoft.com/office/drawing/2014/main" id="{74DD7085-9904-912E-CF4A-131E1E7738DF}"/>
              </a:ext>
            </a:extLst>
          </p:cNvPr>
          <p:cNvSpPr>
            <a:spLocks noGrp="1"/>
          </p:cNvSpPr>
          <p:nvPr>
            <p:ph sz="half" idx="1"/>
          </p:nvPr>
        </p:nvSpPr>
        <p:spPr/>
        <p:txBody>
          <a:bodyPr>
            <a:normAutofit fontScale="92500" lnSpcReduction="20000"/>
          </a:bodyPr>
          <a:lstStyle/>
          <a:p>
            <a:r>
              <a:rPr dirty="0"/>
              <a:t>Genesis 7:17</a:t>
            </a:r>
            <a:r>
              <a:rPr lang="en-US" dirty="0"/>
              <a:t>-23;            2 Peter 3:6</a:t>
            </a:r>
            <a:endParaRPr dirty="0"/>
          </a:p>
          <a:p>
            <a:r>
              <a:rPr lang="en-US" dirty="0"/>
              <a:t>And all flesh died that moved upon the earth, both of fowl, and of cattle, and of beast, and of every creeping thing that </a:t>
            </a:r>
            <a:r>
              <a:rPr lang="en-US" dirty="0" err="1"/>
              <a:t>creepeth</a:t>
            </a:r>
            <a:r>
              <a:rPr lang="en-US" dirty="0"/>
              <a:t> upon the earth, and every man:</a:t>
            </a:r>
          </a:p>
        </p:txBody>
      </p:sp>
      <p:pic>
        <p:nvPicPr>
          <p:cNvPr id="24578" name="Picture 2" descr="In Defense of the Genesis Flood ...">
            <a:extLst>
              <a:ext uri="{FF2B5EF4-FFF2-40B4-BE49-F238E27FC236}">
                <a16:creationId xmlns:a16="http://schemas.microsoft.com/office/drawing/2014/main" id="{D145AA53-F070-6E24-03B5-4A591C0663F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290" r="22171"/>
          <a:stretch>
            <a:fillRect/>
          </a:stretch>
        </p:blipFill>
        <p:spPr bwMode="auto">
          <a:xfrm>
            <a:off x="4773248" y="1513376"/>
            <a:ext cx="3362567" cy="4324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95470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77DFE-72E7-3712-D608-25BE015521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A7B3A7-2022-F049-AB62-40D11D85D865}"/>
              </a:ext>
            </a:extLst>
          </p:cNvPr>
          <p:cNvSpPr>
            <a:spLocks noGrp="1"/>
          </p:cNvSpPr>
          <p:nvPr>
            <p:ph type="title"/>
          </p:nvPr>
        </p:nvSpPr>
        <p:spPr>
          <a:xfrm>
            <a:off x="685332" y="258098"/>
            <a:ext cx="7773338" cy="884902"/>
          </a:xfrm>
        </p:spPr>
        <p:txBody>
          <a:bodyPr/>
          <a:lstStyle/>
          <a:p>
            <a:r>
              <a:rPr b="1" dirty="0"/>
              <a:t>10. How extensive was the flood?</a:t>
            </a:r>
          </a:p>
        </p:txBody>
      </p:sp>
      <p:sp>
        <p:nvSpPr>
          <p:cNvPr id="3" name="Content Placeholder 2">
            <a:extLst>
              <a:ext uri="{FF2B5EF4-FFF2-40B4-BE49-F238E27FC236}">
                <a16:creationId xmlns:a16="http://schemas.microsoft.com/office/drawing/2014/main" id="{836C17CE-2594-A5F9-CCFF-784DBA7A2541}"/>
              </a:ext>
            </a:extLst>
          </p:cNvPr>
          <p:cNvSpPr>
            <a:spLocks noGrp="1"/>
          </p:cNvSpPr>
          <p:nvPr>
            <p:ph sz="half" idx="1"/>
          </p:nvPr>
        </p:nvSpPr>
        <p:spPr/>
        <p:txBody>
          <a:bodyPr>
            <a:normAutofit/>
          </a:bodyPr>
          <a:lstStyle/>
          <a:p>
            <a:r>
              <a:rPr dirty="0"/>
              <a:t>Genesis 7:17</a:t>
            </a:r>
            <a:r>
              <a:rPr lang="en-US" dirty="0"/>
              <a:t>-23;         2 Peter 3:6</a:t>
            </a:r>
            <a:endParaRPr dirty="0"/>
          </a:p>
          <a:p>
            <a:r>
              <a:rPr lang="en-US" dirty="0"/>
              <a:t>All in whose nostrils was the breath of life, of all that was in the dry land, died.</a:t>
            </a:r>
          </a:p>
        </p:txBody>
      </p:sp>
      <p:pic>
        <p:nvPicPr>
          <p:cNvPr id="25604" name="Picture 4" descr="Noah Flood Images – Browse 29,159 Stock Photos, Vectors, and Video | Adobe  Stock">
            <a:extLst>
              <a:ext uri="{FF2B5EF4-FFF2-40B4-BE49-F238E27FC236}">
                <a16:creationId xmlns:a16="http://schemas.microsoft.com/office/drawing/2014/main" id="{063A0B3A-4F00-5DB6-9E02-2BC75EDCDB4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644" r="18222"/>
          <a:stretch>
            <a:fillRect/>
          </a:stretch>
        </p:blipFill>
        <p:spPr bwMode="auto">
          <a:xfrm>
            <a:off x="4495799" y="1537829"/>
            <a:ext cx="4067751" cy="4011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21445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1FADE-C826-4549-DDEE-AEA5E06207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019237-6192-6DDB-89CB-285A95D03339}"/>
              </a:ext>
            </a:extLst>
          </p:cNvPr>
          <p:cNvSpPr>
            <a:spLocks noGrp="1"/>
          </p:cNvSpPr>
          <p:nvPr>
            <p:ph type="title"/>
          </p:nvPr>
        </p:nvSpPr>
        <p:spPr>
          <a:xfrm>
            <a:off x="685332" y="258098"/>
            <a:ext cx="7773338" cy="884902"/>
          </a:xfrm>
        </p:spPr>
        <p:txBody>
          <a:bodyPr/>
          <a:lstStyle/>
          <a:p>
            <a:r>
              <a:rPr b="1" dirty="0"/>
              <a:t>10. How extensive was the flood?</a:t>
            </a:r>
          </a:p>
        </p:txBody>
      </p:sp>
      <p:sp>
        <p:nvSpPr>
          <p:cNvPr id="3" name="Content Placeholder 2">
            <a:extLst>
              <a:ext uri="{FF2B5EF4-FFF2-40B4-BE49-F238E27FC236}">
                <a16:creationId xmlns:a16="http://schemas.microsoft.com/office/drawing/2014/main" id="{0A998902-CFFF-BDCC-BD24-D0698337E116}"/>
              </a:ext>
            </a:extLst>
          </p:cNvPr>
          <p:cNvSpPr>
            <a:spLocks noGrp="1"/>
          </p:cNvSpPr>
          <p:nvPr>
            <p:ph sz="half" idx="1"/>
          </p:nvPr>
        </p:nvSpPr>
        <p:spPr>
          <a:xfrm>
            <a:off x="457200" y="1143000"/>
            <a:ext cx="4038600" cy="5456902"/>
          </a:xfrm>
        </p:spPr>
        <p:txBody>
          <a:bodyPr>
            <a:noAutofit/>
          </a:bodyPr>
          <a:lstStyle/>
          <a:p>
            <a:r>
              <a:rPr sz="2200" dirty="0"/>
              <a:t>Genesis 7:17</a:t>
            </a:r>
            <a:r>
              <a:rPr lang="en-US" sz="2200" dirty="0"/>
              <a:t>-23;  2 Peter 3:6</a:t>
            </a:r>
            <a:endParaRPr sz="2200" dirty="0"/>
          </a:p>
          <a:p>
            <a:r>
              <a:rPr lang="en-US" sz="2200" dirty="0"/>
              <a:t>And every living substance was destroyed which was upon the face of the ground, both man, and cattle, and the creeping things, and the fowl of the heaven; and they were destroyed from the earth: and Noah only remained alive, and they that were with him in the ark.</a:t>
            </a:r>
          </a:p>
        </p:txBody>
      </p:sp>
      <p:pic>
        <p:nvPicPr>
          <p:cNvPr id="26626" name="Picture 2" descr="460+ Noah Flood Stock Photos, Pictures &amp; Royalty-Free Images - iStock |  Prayer, Jesus, Baptism">
            <a:extLst>
              <a:ext uri="{FF2B5EF4-FFF2-40B4-BE49-F238E27FC236}">
                <a16:creationId xmlns:a16="http://schemas.microsoft.com/office/drawing/2014/main" id="{C1941815-8B3D-41F3-AB3B-35B6B79B0B3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0" y="1143000"/>
            <a:ext cx="4028211" cy="5031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3801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8E14F-E544-5FCD-5E56-A3367B9703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C4A473-B32B-7C75-6BDA-0F576B184F88}"/>
              </a:ext>
            </a:extLst>
          </p:cNvPr>
          <p:cNvSpPr>
            <a:spLocks noGrp="1"/>
          </p:cNvSpPr>
          <p:nvPr>
            <p:ph type="title"/>
          </p:nvPr>
        </p:nvSpPr>
        <p:spPr>
          <a:xfrm>
            <a:off x="685332" y="258098"/>
            <a:ext cx="7773338" cy="884902"/>
          </a:xfrm>
        </p:spPr>
        <p:txBody>
          <a:bodyPr/>
          <a:lstStyle/>
          <a:p>
            <a:r>
              <a:rPr b="1" dirty="0"/>
              <a:t>10. How extensive was the flood?</a:t>
            </a:r>
          </a:p>
        </p:txBody>
      </p:sp>
      <p:sp>
        <p:nvSpPr>
          <p:cNvPr id="3" name="Content Placeholder 2">
            <a:extLst>
              <a:ext uri="{FF2B5EF4-FFF2-40B4-BE49-F238E27FC236}">
                <a16:creationId xmlns:a16="http://schemas.microsoft.com/office/drawing/2014/main" id="{A2737070-0218-D62F-47C3-166810E77270}"/>
              </a:ext>
            </a:extLst>
          </p:cNvPr>
          <p:cNvSpPr>
            <a:spLocks noGrp="1"/>
          </p:cNvSpPr>
          <p:nvPr>
            <p:ph sz="half" idx="1"/>
          </p:nvPr>
        </p:nvSpPr>
        <p:spPr/>
        <p:txBody>
          <a:bodyPr>
            <a:normAutofit/>
          </a:bodyPr>
          <a:lstStyle/>
          <a:p>
            <a:r>
              <a:rPr sz="3200" dirty="0"/>
              <a:t>Genesis 7:17</a:t>
            </a:r>
            <a:r>
              <a:rPr lang="en-US" sz="3200" dirty="0"/>
              <a:t>-23;         2 Peter 3:6</a:t>
            </a:r>
            <a:endParaRPr sz="3200" dirty="0"/>
          </a:p>
          <a:p>
            <a:r>
              <a:rPr lang="en-US" sz="3200" dirty="0"/>
              <a:t>Whereby the world that then was, being overflowed with water, perished:</a:t>
            </a:r>
          </a:p>
        </p:txBody>
      </p:sp>
      <p:pic>
        <p:nvPicPr>
          <p:cNvPr id="7" name="Content Placeholder 6">
            <a:extLst>
              <a:ext uri="{FF2B5EF4-FFF2-40B4-BE49-F238E27FC236}">
                <a16:creationId xmlns:a16="http://schemas.microsoft.com/office/drawing/2014/main" id="{9D9580CD-8FEA-1101-2B6F-C4BB9C37CBCD}"/>
              </a:ext>
            </a:extLst>
          </p:cNvPr>
          <p:cNvPicPr>
            <a:picLocks noGrp="1" noChangeAspect="1"/>
          </p:cNvPicPr>
          <p:nvPr>
            <p:ph sz="half" idx="2"/>
          </p:nvPr>
        </p:nvPicPr>
        <p:blipFill>
          <a:blip r:embed="rId2"/>
          <a:srcRect l="4647" r="44398"/>
          <a:stretch>
            <a:fillRect/>
          </a:stretch>
        </p:blipFill>
        <p:spPr>
          <a:xfrm>
            <a:off x="4648202" y="1600200"/>
            <a:ext cx="3749428" cy="4139725"/>
          </a:xfrm>
          <a:prstGeom prst="rect">
            <a:avLst/>
          </a:prstGeom>
        </p:spPr>
      </p:pic>
    </p:spTree>
    <p:extLst>
      <p:ext uri="{BB962C8B-B14F-4D97-AF65-F5344CB8AC3E}">
        <p14:creationId xmlns:p14="http://schemas.microsoft.com/office/powerpoint/2010/main" val="4642678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EBF51-230D-4729-0943-0866099E4604}"/>
              </a:ext>
            </a:extLst>
          </p:cNvPr>
          <p:cNvSpPr>
            <a:spLocks noGrp="1"/>
          </p:cNvSpPr>
          <p:nvPr>
            <p:ph type="title"/>
          </p:nvPr>
        </p:nvSpPr>
        <p:spPr>
          <a:xfrm>
            <a:off x="685331" y="828564"/>
            <a:ext cx="7763814" cy="4580015"/>
          </a:xfrm>
        </p:spPr>
        <p:txBody>
          <a:bodyPr>
            <a:normAutofit/>
          </a:bodyPr>
          <a:lstStyle/>
          <a:p>
            <a:r>
              <a:rPr lang="en-US" sz="6000" dirty="0"/>
              <a:t>Why a “Literal reading” of the World-Wide Genesis Flood Story is Non-Negotiable</a:t>
            </a:r>
          </a:p>
        </p:txBody>
      </p:sp>
    </p:spTree>
    <p:extLst>
      <p:ext uri="{BB962C8B-B14F-4D97-AF65-F5344CB8AC3E}">
        <p14:creationId xmlns:p14="http://schemas.microsoft.com/office/powerpoint/2010/main" val="388146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AE743-A238-1E4C-F0FE-60A10D50966E}"/>
              </a:ext>
            </a:extLst>
          </p:cNvPr>
          <p:cNvSpPr>
            <a:spLocks noGrp="1"/>
          </p:cNvSpPr>
          <p:nvPr>
            <p:ph type="title"/>
          </p:nvPr>
        </p:nvSpPr>
        <p:spPr/>
        <p:txBody>
          <a:bodyPr/>
          <a:lstStyle/>
          <a:p>
            <a:r>
              <a:rPr lang="en-US" dirty="0"/>
              <a:t>It Forms a Foundation:</a:t>
            </a:r>
            <a:br>
              <a:rPr lang="en-US" dirty="0"/>
            </a:br>
            <a:r>
              <a:rPr lang="en-US" dirty="0"/>
              <a:t>Isaiah 54:8-10</a:t>
            </a:r>
          </a:p>
        </p:txBody>
      </p:sp>
      <p:sp>
        <p:nvSpPr>
          <p:cNvPr id="4" name="Content Placeholder 3">
            <a:extLst>
              <a:ext uri="{FF2B5EF4-FFF2-40B4-BE49-F238E27FC236}">
                <a16:creationId xmlns:a16="http://schemas.microsoft.com/office/drawing/2014/main" id="{4516EF82-9C71-65F9-C7DE-FA1B18FCAA58}"/>
              </a:ext>
            </a:extLst>
          </p:cNvPr>
          <p:cNvSpPr>
            <a:spLocks noGrp="1"/>
          </p:cNvSpPr>
          <p:nvPr>
            <p:ph sz="quarter" idx="14"/>
          </p:nvPr>
        </p:nvSpPr>
        <p:spPr>
          <a:xfrm>
            <a:off x="4629150" y="2367093"/>
            <a:ext cx="3829050" cy="3985069"/>
          </a:xfrm>
        </p:spPr>
        <p:txBody>
          <a:bodyPr>
            <a:normAutofit fontScale="92500" lnSpcReduction="20000"/>
          </a:bodyPr>
          <a:lstStyle/>
          <a:p>
            <a:r>
              <a:rPr lang="en-US" sz="3000" b="1" baseline="30000" dirty="0"/>
              <a:t>8 </a:t>
            </a:r>
            <a:r>
              <a:rPr lang="en-US" sz="3000" dirty="0"/>
              <a:t>In a little wrath I hid my face from thee for a moment; but with everlasting kindness will I have mercy on thee, saith the </a:t>
            </a:r>
            <a:r>
              <a:rPr lang="en-US" sz="3000" cap="small" dirty="0"/>
              <a:t>Lord</a:t>
            </a:r>
            <a:r>
              <a:rPr lang="en-US" sz="3000" dirty="0"/>
              <a:t> thy Redeemer.</a:t>
            </a:r>
          </a:p>
          <a:p>
            <a:endParaRPr lang="en-US" dirty="0"/>
          </a:p>
        </p:txBody>
      </p:sp>
      <p:pic>
        <p:nvPicPr>
          <p:cNvPr id="33794" name="Picture 2" descr="Isaiah 54:8 - &quot;In a little wrath I hid my face from thee for a moment; but with everlasting kindness will I have mercy on thee, saith the LORD thy Redeemer.&quot;">
            <a:extLst>
              <a:ext uri="{FF2B5EF4-FFF2-40B4-BE49-F238E27FC236}">
                <a16:creationId xmlns:a16="http://schemas.microsoft.com/office/drawing/2014/main" id="{D3C162BC-5A59-2CB4-B2F8-AA53E1045088}"/>
              </a:ext>
            </a:extLst>
          </p:cNvPr>
          <p:cNvPicPr>
            <a:picLocks noGrp="1" noChangeAspect="1" noChangeArrowheads="1"/>
          </p:cNvPicPr>
          <p:nvPr>
            <p:ph sz="quarter" idx="13"/>
          </p:nvPr>
        </p:nvPicPr>
        <p:blipFill rotWithShape="1">
          <a:blip r:embed="rId2">
            <a:extLst>
              <a:ext uri="{28A0092B-C50C-407E-A947-70E740481C1C}">
                <a14:useLocalDpi xmlns:a14="http://schemas.microsoft.com/office/drawing/2010/main" val="0"/>
              </a:ext>
            </a:extLst>
          </a:blip>
          <a:srcRect l="18164" t="25705" r="17053" b="22597"/>
          <a:stretch>
            <a:fillRect/>
          </a:stretch>
        </p:blipFill>
        <p:spPr bwMode="auto">
          <a:xfrm>
            <a:off x="243191" y="2523531"/>
            <a:ext cx="4601516" cy="3672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18854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546FB-E332-1369-23BB-C633EA336C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82569D-97C2-AC02-C178-6835078F2641}"/>
              </a:ext>
            </a:extLst>
          </p:cNvPr>
          <p:cNvSpPr>
            <a:spLocks noGrp="1"/>
          </p:cNvSpPr>
          <p:nvPr>
            <p:ph type="title"/>
          </p:nvPr>
        </p:nvSpPr>
        <p:spPr/>
        <p:txBody>
          <a:bodyPr/>
          <a:lstStyle/>
          <a:p>
            <a:r>
              <a:rPr lang="en-US" dirty="0"/>
              <a:t>It Forms a Foundation:</a:t>
            </a:r>
            <a:br>
              <a:rPr lang="en-US" dirty="0"/>
            </a:br>
            <a:r>
              <a:rPr lang="en-US" dirty="0"/>
              <a:t>Isaiah 54:8-10</a:t>
            </a:r>
          </a:p>
        </p:txBody>
      </p:sp>
      <p:sp>
        <p:nvSpPr>
          <p:cNvPr id="4" name="Content Placeholder 3">
            <a:extLst>
              <a:ext uri="{FF2B5EF4-FFF2-40B4-BE49-F238E27FC236}">
                <a16:creationId xmlns:a16="http://schemas.microsoft.com/office/drawing/2014/main" id="{2B5BF6FE-5E7A-9674-C19E-9ACFA3180AB6}"/>
              </a:ext>
            </a:extLst>
          </p:cNvPr>
          <p:cNvSpPr>
            <a:spLocks noGrp="1"/>
          </p:cNvSpPr>
          <p:nvPr>
            <p:ph sz="quarter" idx="14"/>
          </p:nvPr>
        </p:nvSpPr>
        <p:spPr>
          <a:xfrm>
            <a:off x="4629150" y="2367093"/>
            <a:ext cx="3829050" cy="3985069"/>
          </a:xfrm>
        </p:spPr>
        <p:txBody>
          <a:bodyPr>
            <a:normAutofit fontScale="85000" lnSpcReduction="20000"/>
          </a:bodyPr>
          <a:lstStyle/>
          <a:p>
            <a:r>
              <a:rPr lang="en-US" sz="2800" b="1" baseline="30000" dirty="0"/>
              <a:t>9 </a:t>
            </a:r>
            <a:r>
              <a:rPr lang="en-US" sz="2800" dirty="0"/>
              <a:t>For this is as the waters of Noah unto me: for as I have sworn that the waters of Noah should no more go over the earth; so have I sworn that I would not be wroth with thee, nor rebuke thee.</a:t>
            </a:r>
          </a:p>
          <a:p>
            <a:endParaRPr lang="en-US" dirty="0"/>
          </a:p>
        </p:txBody>
      </p:sp>
      <p:pic>
        <p:nvPicPr>
          <p:cNvPr id="34818" name="Picture 2" descr="Genesis 9:14 - &quot;And it shall come to pass, when I bring a cloud over the earth, that the bow shall be seen in the cloud:&quot;">
            <a:extLst>
              <a:ext uri="{FF2B5EF4-FFF2-40B4-BE49-F238E27FC236}">
                <a16:creationId xmlns:a16="http://schemas.microsoft.com/office/drawing/2014/main" id="{791CD42A-588B-06D9-3BD9-18817855C83B}"/>
              </a:ext>
            </a:extLst>
          </p:cNvPr>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685800" y="2444750"/>
            <a:ext cx="3829050" cy="3829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5003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DFF93-4751-9FB2-5F9B-F00D0035FE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F28050-93E9-D61F-25D6-D75D41C11392}"/>
              </a:ext>
            </a:extLst>
          </p:cNvPr>
          <p:cNvSpPr>
            <a:spLocks noGrp="1"/>
          </p:cNvSpPr>
          <p:nvPr>
            <p:ph type="title"/>
          </p:nvPr>
        </p:nvSpPr>
        <p:spPr/>
        <p:txBody>
          <a:bodyPr/>
          <a:lstStyle/>
          <a:p>
            <a:r>
              <a:rPr lang="en-US" dirty="0"/>
              <a:t>It Forms a Foundation:</a:t>
            </a:r>
            <a:br>
              <a:rPr lang="en-US" dirty="0"/>
            </a:br>
            <a:r>
              <a:rPr lang="en-US" dirty="0"/>
              <a:t>Isaiah 54:8-10</a:t>
            </a:r>
          </a:p>
        </p:txBody>
      </p:sp>
      <p:sp>
        <p:nvSpPr>
          <p:cNvPr id="4" name="Content Placeholder 3">
            <a:extLst>
              <a:ext uri="{FF2B5EF4-FFF2-40B4-BE49-F238E27FC236}">
                <a16:creationId xmlns:a16="http://schemas.microsoft.com/office/drawing/2014/main" id="{6EFB1F26-D602-B452-9B44-E2B4CC83C6BC}"/>
              </a:ext>
            </a:extLst>
          </p:cNvPr>
          <p:cNvSpPr>
            <a:spLocks noGrp="1"/>
          </p:cNvSpPr>
          <p:nvPr>
            <p:ph sz="quarter" idx="14"/>
          </p:nvPr>
        </p:nvSpPr>
        <p:spPr>
          <a:xfrm>
            <a:off x="4629150" y="2367093"/>
            <a:ext cx="3829050" cy="3985069"/>
          </a:xfrm>
        </p:spPr>
        <p:txBody>
          <a:bodyPr>
            <a:normAutofit fontScale="85000" lnSpcReduction="20000"/>
          </a:bodyPr>
          <a:lstStyle/>
          <a:p>
            <a:r>
              <a:rPr lang="en-US" sz="2800" b="1" baseline="30000" dirty="0"/>
              <a:t>10 </a:t>
            </a:r>
            <a:r>
              <a:rPr lang="en-US" sz="2800" dirty="0"/>
              <a:t>For the mountains shall depart, and the hills be removed; but my kindness shall not depart from thee, neither shall the covenant of my peace be removed, saith the </a:t>
            </a:r>
            <a:r>
              <a:rPr lang="en-US" sz="2800" cap="small" dirty="0"/>
              <a:t>Lord</a:t>
            </a:r>
            <a:r>
              <a:rPr lang="en-US" sz="2800" dirty="0"/>
              <a:t> that hath mercy on thee.</a:t>
            </a:r>
          </a:p>
          <a:p>
            <a:endParaRPr lang="en-US" dirty="0"/>
          </a:p>
        </p:txBody>
      </p:sp>
      <p:pic>
        <p:nvPicPr>
          <p:cNvPr id="35842" name="Picture 2" descr="isaiah 41:10">
            <a:extLst>
              <a:ext uri="{FF2B5EF4-FFF2-40B4-BE49-F238E27FC236}">
                <a16:creationId xmlns:a16="http://schemas.microsoft.com/office/drawing/2014/main" id="{86D1133A-68EE-2E9F-2E19-31784CCCCA86}"/>
              </a:ext>
            </a:extLst>
          </p:cNvPr>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685800" y="2444750"/>
            <a:ext cx="3829050" cy="3829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406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764" y="198189"/>
            <a:ext cx="8834752" cy="1596177"/>
          </a:xfrm>
        </p:spPr>
        <p:txBody>
          <a:bodyPr>
            <a:normAutofit/>
          </a:bodyPr>
          <a:lstStyle/>
          <a:p>
            <a:r>
              <a:rPr sz="3200" b="1" dirty="0"/>
              <a:t>2. What provision did the Lord make for the preservation of righteous Noah?</a:t>
            </a:r>
          </a:p>
        </p:txBody>
      </p:sp>
      <p:sp>
        <p:nvSpPr>
          <p:cNvPr id="3" name="Content Placeholder 2"/>
          <p:cNvSpPr>
            <a:spLocks noGrp="1"/>
          </p:cNvSpPr>
          <p:nvPr>
            <p:ph sz="half" idx="1"/>
          </p:nvPr>
        </p:nvSpPr>
        <p:spPr/>
        <p:txBody>
          <a:bodyPr/>
          <a:lstStyle/>
          <a:p>
            <a:r>
              <a:rPr dirty="0"/>
              <a:t>Genesis 6:14</a:t>
            </a:r>
            <a:r>
              <a:rPr lang="en-US" dirty="0"/>
              <a:t>, 17, 18</a:t>
            </a:r>
            <a:endParaRPr dirty="0"/>
          </a:p>
          <a:p>
            <a:r>
              <a:rPr dirty="0"/>
              <a:t>Make thee an ark of gopher wood; rooms shalt thou make in the ark, and shalt pitch it within and without with pitch.</a:t>
            </a:r>
          </a:p>
        </p:txBody>
      </p:sp>
      <p:pic>
        <p:nvPicPr>
          <p:cNvPr id="7170" name="Picture 2" descr="Biblical Truth Converge for Gopher Wood ...">
            <a:extLst>
              <a:ext uri="{FF2B5EF4-FFF2-40B4-BE49-F238E27FC236}">
                <a16:creationId xmlns:a16="http://schemas.microsoft.com/office/drawing/2014/main" id="{E02135F3-4B01-8E8C-CAE6-7326B2778EE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41802"/>
          <a:stretch>
            <a:fillRect/>
          </a:stretch>
        </p:blipFill>
        <p:spPr bwMode="auto">
          <a:xfrm>
            <a:off x="4791236" y="1498600"/>
            <a:ext cx="3516518" cy="45259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C688C-5BF5-0A4C-5E92-C8E23426A1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6A74DB-26EF-E2E4-F113-7BFA0E25FEA0}"/>
              </a:ext>
            </a:extLst>
          </p:cNvPr>
          <p:cNvSpPr>
            <a:spLocks noGrp="1"/>
          </p:cNvSpPr>
          <p:nvPr>
            <p:ph type="title"/>
          </p:nvPr>
        </p:nvSpPr>
        <p:spPr/>
        <p:txBody>
          <a:bodyPr/>
          <a:lstStyle/>
          <a:p>
            <a:r>
              <a:rPr lang="en-US" dirty="0"/>
              <a:t>It Forms a Foundation:</a:t>
            </a:r>
            <a:br>
              <a:rPr lang="en-US" dirty="0"/>
            </a:br>
            <a:r>
              <a:rPr lang="en-US" dirty="0"/>
              <a:t>Isaiah 54:8-10</a:t>
            </a:r>
          </a:p>
        </p:txBody>
      </p:sp>
      <p:sp>
        <p:nvSpPr>
          <p:cNvPr id="4" name="Content Placeholder 3">
            <a:extLst>
              <a:ext uri="{FF2B5EF4-FFF2-40B4-BE49-F238E27FC236}">
                <a16:creationId xmlns:a16="http://schemas.microsoft.com/office/drawing/2014/main" id="{20A63CED-9E42-E3AA-C180-C94157F664AA}"/>
              </a:ext>
            </a:extLst>
          </p:cNvPr>
          <p:cNvSpPr>
            <a:spLocks noGrp="1"/>
          </p:cNvSpPr>
          <p:nvPr>
            <p:ph sz="quarter" idx="14"/>
          </p:nvPr>
        </p:nvSpPr>
        <p:spPr>
          <a:xfrm>
            <a:off x="4629150" y="2367093"/>
            <a:ext cx="3829050" cy="3985069"/>
          </a:xfrm>
        </p:spPr>
        <p:txBody>
          <a:bodyPr>
            <a:normAutofit fontScale="92500" lnSpcReduction="20000"/>
          </a:bodyPr>
          <a:lstStyle/>
          <a:p>
            <a:pPr marL="0" indent="0">
              <a:buNone/>
            </a:pPr>
            <a:r>
              <a:rPr lang="en-US" sz="2400" b="1" dirty="0"/>
              <a:t>Would God base the assurance of His mercy and kindness to His people on an event that never happened?  </a:t>
            </a:r>
            <a:r>
              <a:rPr lang="en-US" sz="2400" dirty="0"/>
              <a:t>God is comparing the reliability of His covenant, His mercy, and His love to the reliability of His promise in Genesis not to send another flood.  </a:t>
            </a:r>
            <a:endParaRPr lang="en-US" sz="1600" dirty="0"/>
          </a:p>
        </p:txBody>
      </p:sp>
      <p:pic>
        <p:nvPicPr>
          <p:cNvPr id="36866" name="Picture 2" descr="Genesis 9:12-13 - &quot;And God said, “This is the sign of the covenant I am making between me and you and every living creature with you, a covenant for all generations to come: I have set my rainbow in the clouds, and it will be the sign of the covenant between me and the earth.&quot;">
            <a:extLst>
              <a:ext uri="{FF2B5EF4-FFF2-40B4-BE49-F238E27FC236}">
                <a16:creationId xmlns:a16="http://schemas.microsoft.com/office/drawing/2014/main" id="{7CD5C40E-6655-B6A3-2282-57DD24642CCF}"/>
              </a:ext>
            </a:extLst>
          </p:cNvPr>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685800" y="2444750"/>
            <a:ext cx="3829050" cy="3829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9032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0D2D5-D244-0FC8-1197-D504159765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BACA8E-1E71-F8A5-5463-F934B3692C0B}"/>
              </a:ext>
            </a:extLst>
          </p:cNvPr>
          <p:cNvSpPr>
            <a:spLocks noGrp="1"/>
          </p:cNvSpPr>
          <p:nvPr>
            <p:ph type="title"/>
          </p:nvPr>
        </p:nvSpPr>
        <p:spPr/>
        <p:txBody>
          <a:bodyPr/>
          <a:lstStyle/>
          <a:p>
            <a:r>
              <a:rPr lang="en-US" dirty="0"/>
              <a:t>Jesus Believed It</a:t>
            </a:r>
            <a:br>
              <a:rPr lang="en-US" dirty="0"/>
            </a:br>
            <a:r>
              <a:rPr lang="en-US" dirty="0"/>
              <a:t>Matthew 24:37-39</a:t>
            </a:r>
          </a:p>
        </p:txBody>
      </p:sp>
      <p:sp>
        <p:nvSpPr>
          <p:cNvPr id="4" name="Content Placeholder 3">
            <a:extLst>
              <a:ext uri="{FF2B5EF4-FFF2-40B4-BE49-F238E27FC236}">
                <a16:creationId xmlns:a16="http://schemas.microsoft.com/office/drawing/2014/main" id="{79E8B59A-102D-B55F-0911-308A6B606DF3}"/>
              </a:ext>
            </a:extLst>
          </p:cNvPr>
          <p:cNvSpPr>
            <a:spLocks noGrp="1"/>
          </p:cNvSpPr>
          <p:nvPr>
            <p:ph sz="quarter" idx="14"/>
          </p:nvPr>
        </p:nvSpPr>
        <p:spPr>
          <a:xfrm>
            <a:off x="4629150" y="2367093"/>
            <a:ext cx="3829050" cy="3985069"/>
          </a:xfrm>
        </p:spPr>
        <p:txBody>
          <a:bodyPr>
            <a:normAutofit lnSpcReduction="10000"/>
          </a:bodyPr>
          <a:lstStyle/>
          <a:p>
            <a:pPr marL="0" indent="0">
              <a:buNone/>
            </a:pPr>
            <a:r>
              <a:rPr lang="en-US" sz="3600" b="1" baseline="30000" dirty="0"/>
              <a:t>37 </a:t>
            </a:r>
            <a:r>
              <a:rPr lang="en-US" sz="3600" dirty="0"/>
              <a:t>But as the days of Noah were, so shall also the coming of the Son of man be.</a:t>
            </a:r>
            <a:endParaRPr lang="en-US" sz="2800" dirty="0"/>
          </a:p>
        </p:txBody>
      </p:sp>
      <p:pic>
        <p:nvPicPr>
          <p:cNvPr id="37890" name="Picture 2" descr="RAIN! RAIN! RAIN! A story about Noah and the Ark by Linda Sue Pochodzay  Edwards">
            <a:extLst>
              <a:ext uri="{FF2B5EF4-FFF2-40B4-BE49-F238E27FC236}">
                <a16:creationId xmlns:a16="http://schemas.microsoft.com/office/drawing/2014/main" id="{1B951548-8EE9-ACF8-20C4-D40C3045211E}"/>
              </a:ext>
            </a:extLst>
          </p:cNvPr>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367827" y="2650331"/>
            <a:ext cx="4261323" cy="3195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44372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D78B0-B7C7-EE78-9D0B-939088235B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86AAD5-E99D-E382-4015-DACC14901990}"/>
              </a:ext>
            </a:extLst>
          </p:cNvPr>
          <p:cNvSpPr>
            <a:spLocks noGrp="1"/>
          </p:cNvSpPr>
          <p:nvPr>
            <p:ph type="title"/>
          </p:nvPr>
        </p:nvSpPr>
        <p:spPr/>
        <p:txBody>
          <a:bodyPr/>
          <a:lstStyle/>
          <a:p>
            <a:r>
              <a:rPr lang="en-US" dirty="0"/>
              <a:t>Jesus Believed It</a:t>
            </a:r>
            <a:br>
              <a:rPr lang="en-US" dirty="0"/>
            </a:br>
            <a:r>
              <a:rPr lang="en-US" dirty="0"/>
              <a:t>Matthew 24:37-39</a:t>
            </a:r>
          </a:p>
        </p:txBody>
      </p:sp>
      <p:sp>
        <p:nvSpPr>
          <p:cNvPr id="4" name="Content Placeholder 3">
            <a:extLst>
              <a:ext uri="{FF2B5EF4-FFF2-40B4-BE49-F238E27FC236}">
                <a16:creationId xmlns:a16="http://schemas.microsoft.com/office/drawing/2014/main" id="{423E4E6D-2E09-F869-57F6-AD2E9B82E8DF}"/>
              </a:ext>
            </a:extLst>
          </p:cNvPr>
          <p:cNvSpPr>
            <a:spLocks noGrp="1"/>
          </p:cNvSpPr>
          <p:nvPr>
            <p:ph sz="quarter" idx="14"/>
          </p:nvPr>
        </p:nvSpPr>
        <p:spPr>
          <a:xfrm>
            <a:off x="4629150" y="2367093"/>
            <a:ext cx="3829050" cy="3985069"/>
          </a:xfrm>
        </p:spPr>
        <p:txBody>
          <a:bodyPr>
            <a:normAutofit fontScale="85000" lnSpcReduction="10000"/>
          </a:bodyPr>
          <a:lstStyle/>
          <a:p>
            <a:pPr marL="0" indent="0">
              <a:buNone/>
            </a:pPr>
            <a:r>
              <a:rPr lang="en-US" sz="3200" b="1" baseline="30000" dirty="0"/>
              <a:t>38 </a:t>
            </a:r>
            <a:r>
              <a:rPr lang="en-US" sz="3200" dirty="0"/>
              <a:t>For as in the days that were before the flood they were eating and drinking, marrying and giving in marriage, until the day that Noe entered into the ark,</a:t>
            </a:r>
            <a:endParaRPr lang="en-US" sz="5400" dirty="0"/>
          </a:p>
        </p:txBody>
      </p:sp>
      <p:pic>
        <p:nvPicPr>
          <p:cNvPr id="38916" name="Picture 4" descr="Still Waters: Noah the Preacher">
            <a:extLst>
              <a:ext uri="{FF2B5EF4-FFF2-40B4-BE49-F238E27FC236}">
                <a16:creationId xmlns:a16="http://schemas.microsoft.com/office/drawing/2014/main" id="{EF5D1783-A29D-FF09-D206-3C9E27596993}"/>
              </a:ext>
            </a:extLst>
          </p:cNvPr>
          <p:cNvPicPr>
            <a:picLocks noGrp="1" noChangeAspect="1" noChangeArrowheads="1"/>
          </p:cNvPicPr>
          <p:nvPr>
            <p:ph sz="quarter" idx="13"/>
          </p:nvPr>
        </p:nvPicPr>
        <p:blipFill rotWithShape="1">
          <a:blip r:embed="rId2">
            <a:extLst>
              <a:ext uri="{28A0092B-C50C-407E-A947-70E740481C1C}">
                <a14:useLocalDpi xmlns:a14="http://schemas.microsoft.com/office/drawing/2010/main" val="0"/>
              </a:ext>
            </a:extLst>
          </a:blip>
          <a:srcRect l="15236"/>
          <a:stretch>
            <a:fillRect/>
          </a:stretch>
        </p:blipFill>
        <p:spPr bwMode="auto">
          <a:xfrm>
            <a:off x="530155" y="2497273"/>
            <a:ext cx="3829051" cy="3387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44842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602FF-72D2-5428-0BF2-10517DBB5F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654009-7DAC-657F-3855-33968146B57E}"/>
              </a:ext>
            </a:extLst>
          </p:cNvPr>
          <p:cNvSpPr>
            <a:spLocks noGrp="1"/>
          </p:cNvSpPr>
          <p:nvPr>
            <p:ph type="title"/>
          </p:nvPr>
        </p:nvSpPr>
        <p:spPr/>
        <p:txBody>
          <a:bodyPr/>
          <a:lstStyle/>
          <a:p>
            <a:r>
              <a:rPr lang="en-US" dirty="0"/>
              <a:t>Jesus Believed It</a:t>
            </a:r>
            <a:br>
              <a:rPr lang="en-US" dirty="0"/>
            </a:br>
            <a:r>
              <a:rPr lang="en-US" dirty="0"/>
              <a:t>Matthew 24:37-39</a:t>
            </a:r>
          </a:p>
        </p:txBody>
      </p:sp>
      <p:sp>
        <p:nvSpPr>
          <p:cNvPr id="4" name="Content Placeholder 3">
            <a:extLst>
              <a:ext uri="{FF2B5EF4-FFF2-40B4-BE49-F238E27FC236}">
                <a16:creationId xmlns:a16="http://schemas.microsoft.com/office/drawing/2014/main" id="{2DF5F96D-943D-B82F-5758-7C3EC2EDC269}"/>
              </a:ext>
            </a:extLst>
          </p:cNvPr>
          <p:cNvSpPr>
            <a:spLocks noGrp="1"/>
          </p:cNvSpPr>
          <p:nvPr>
            <p:ph sz="quarter" idx="14"/>
          </p:nvPr>
        </p:nvSpPr>
        <p:spPr>
          <a:xfrm>
            <a:off x="4629150" y="2367093"/>
            <a:ext cx="3829050" cy="3985069"/>
          </a:xfrm>
        </p:spPr>
        <p:txBody>
          <a:bodyPr>
            <a:normAutofit lnSpcReduction="10000"/>
          </a:bodyPr>
          <a:lstStyle/>
          <a:p>
            <a:pPr marL="0" indent="0">
              <a:buNone/>
            </a:pPr>
            <a:r>
              <a:rPr lang="en-US" sz="3200" b="1" baseline="30000" dirty="0"/>
              <a:t>39 </a:t>
            </a:r>
            <a:r>
              <a:rPr lang="en-US" sz="3200" dirty="0"/>
              <a:t>And knew not until the flood came, and took them all away; so shall also the coming of the Son of man be.</a:t>
            </a:r>
            <a:endParaRPr lang="en-US" sz="4000" dirty="0"/>
          </a:p>
        </p:txBody>
      </p:sp>
      <p:pic>
        <p:nvPicPr>
          <p:cNvPr id="38914" name="Picture 2" descr="4. Population Growth – How Many Died in Noah's Flood? | Bible-Science Guy">
            <a:extLst>
              <a:ext uri="{FF2B5EF4-FFF2-40B4-BE49-F238E27FC236}">
                <a16:creationId xmlns:a16="http://schemas.microsoft.com/office/drawing/2014/main" id="{29FED8AB-3EE3-558F-3865-F7F2AD3351C9}"/>
              </a:ext>
            </a:extLst>
          </p:cNvPr>
          <p:cNvPicPr>
            <a:picLocks noGrp="1" noChangeAspect="1" noChangeArrowheads="1"/>
          </p:cNvPicPr>
          <p:nvPr>
            <p:ph sz="quarter" idx="13"/>
          </p:nvPr>
        </p:nvPicPr>
        <p:blipFill rotWithShape="1">
          <a:blip r:embed="rId2">
            <a:extLst>
              <a:ext uri="{28A0092B-C50C-407E-A947-70E740481C1C}">
                <a14:useLocalDpi xmlns:a14="http://schemas.microsoft.com/office/drawing/2010/main" val="0"/>
              </a:ext>
            </a:extLst>
          </a:blip>
          <a:srcRect r="18831"/>
          <a:stretch>
            <a:fillRect/>
          </a:stretch>
        </p:blipFill>
        <p:spPr bwMode="auto">
          <a:xfrm>
            <a:off x="500820" y="2367093"/>
            <a:ext cx="4014031" cy="3708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17808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419C3-0CE9-4FD5-9535-181FAE777C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4E209E-A12C-8CA2-7046-B91A1C2F610A}"/>
              </a:ext>
            </a:extLst>
          </p:cNvPr>
          <p:cNvSpPr>
            <a:spLocks noGrp="1"/>
          </p:cNvSpPr>
          <p:nvPr>
            <p:ph type="title"/>
          </p:nvPr>
        </p:nvSpPr>
        <p:spPr/>
        <p:txBody>
          <a:bodyPr/>
          <a:lstStyle/>
          <a:p>
            <a:r>
              <a:rPr lang="en-US" dirty="0"/>
              <a:t>Jesus Believed It</a:t>
            </a:r>
            <a:br>
              <a:rPr lang="en-US" dirty="0"/>
            </a:br>
            <a:r>
              <a:rPr lang="en-US" dirty="0"/>
              <a:t>Matthew 24:37-39</a:t>
            </a:r>
          </a:p>
        </p:txBody>
      </p:sp>
      <p:sp>
        <p:nvSpPr>
          <p:cNvPr id="4" name="Content Placeholder 3">
            <a:extLst>
              <a:ext uri="{FF2B5EF4-FFF2-40B4-BE49-F238E27FC236}">
                <a16:creationId xmlns:a16="http://schemas.microsoft.com/office/drawing/2014/main" id="{98E3DD03-ECA0-6901-690A-F7261B557B87}"/>
              </a:ext>
            </a:extLst>
          </p:cNvPr>
          <p:cNvSpPr>
            <a:spLocks noGrp="1"/>
          </p:cNvSpPr>
          <p:nvPr>
            <p:ph sz="quarter" idx="14"/>
          </p:nvPr>
        </p:nvSpPr>
        <p:spPr>
          <a:xfrm>
            <a:off x="4629150" y="2367093"/>
            <a:ext cx="3829050" cy="3985069"/>
          </a:xfrm>
        </p:spPr>
        <p:txBody>
          <a:bodyPr>
            <a:normAutofit fontScale="92500"/>
          </a:bodyPr>
          <a:lstStyle/>
          <a:p>
            <a:pPr marL="0" indent="0">
              <a:buNone/>
            </a:pPr>
            <a:r>
              <a:rPr lang="en-US" sz="2800" dirty="0"/>
              <a:t>it would make no sense for Jesus to warn His followers of the ultimate, very real fate of the finally impenitent based on something that didn’t actually occur.</a:t>
            </a:r>
            <a:endParaRPr lang="en-US" sz="4800" dirty="0"/>
          </a:p>
        </p:txBody>
      </p:sp>
      <p:pic>
        <p:nvPicPr>
          <p:cNvPr id="39940" name="Picture 4" descr="Jesus Teaches The Disciples Stock Photo - Download Image Now - Jesus  Christ, Teaching, Apostle - Worshipper - iStock">
            <a:extLst>
              <a:ext uri="{FF2B5EF4-FFF2-40B4-BE49-F238E27FC236}">
                <a16:creationId xmlns:a16="http://schemas.microsoft.com/office/drawing/2014/main" id="{9CCB3934-F2B0-7513-1387-D836382C3F22}"/>
              </a:ext>
            </a:extLst>
          </p:cNvPr>
          <p:cNvPicPr>
            <a:picLocks noGrp="1" noChangeAspect="1" noChangeArrowheads="1"/>
          </p:cNvPicPr>
          <p:nvPr>
            <p:ph sz="quarter" idx="13"/>
          </p:nvPr>
        </p:nvPicPr>
        <p:blipFill rotWithShape="1">
          <a:blip r:embed="rId2">
            <a:extLst>
              <a:ext uri="{28A0092B-C50C-407E-A947-70E740481C1C}">
                <a14:useLocalDpi xmlns:a14="http://schemas.microsoft.com/office/drawing/2010/main" val="0"/>
              </a:ext>
            </a:extLst>
          </a:blip>
          <a:srcRect l="23040" r="1828"/>
          <a:stretch>
            <a:fillRect/>
          </a:stretch>
        </p:blipFill>
        <p:spPr bwMode="auto">
          <a:xfrm>
            <a:off x="515566" y="2367093"/>
            <a:ext cx="3999285" cy="3853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40324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FBC79-AE1C-B8B9-3EAF-5B1A70142A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746EB3-3A85-3E50-6D7B-CEE08D977749}"/>
              </a:ext>
            </a:extLst>
          </p:cNvPr>
          <p:cNvSpPr>
            <a:spLocks noGrp="1"/>
          </p:cNvSpPr>
          <p:nvPr>
            <p:ph type="title"/>
          </p:nvPr>
        </p:nvSpPr>
        <p:spPr>
          <a:xfrm>
            <a:off x="515565" y="618518"/>
            <a:ext cx="8093413" cy="1596177"/>
          </a:xfrm>
        </p:spPr>
        <p:txBody>
          <a:bodyPr/>
          <a:lstStyle/>
          <a:p>
            <a:r>
              <a:rPr lang="en-US" dirty="0"/>
              <a:t>Does it </a:t>
            </a:r>
            <a:r>
              <a:rPr lang="en-US" b="1" dirty="0"/>
              <a:t>HAVE</a:t>
            </a:r>
            <a:r>
              <a:rPr lang="en-US" dirty="0"/>
              <a:t> to be a Global Flood?</a:t>
            </a:r>
            <a:br>
              <a:rPr lang="en-US" dirty="0"/>
            </a:br>
            <a:endParaRPr lang="en-US" dirty="0"/>
          </a:p>
        </p:txBody>
      </p:sp>
      <p:sp>
        <p:nvSpPr>
          <p:cNvPr id="4" name="Content Placeholder 3">
            <a:extLst>
              <a:ext uri="{FF2B5EF4-FFF2-40B4-BE49-F238E27FC236}">
                <a16:creationId xmlns:a16="http://schemas.microsoft.com/office/drawing/2014/main" id="{51A13F6E-AB57-7042-3C21-B02053528630}"/>
              </a:ext>
            </a:extLst>
          </p:cNvPr>
          <p:cNvSpPr>
            <a:spLocks noGrp="1"/>
          </p:cNvSpPr>
          <p:nvPr>
            <p:ph sz="quarter" idx="14"/>
          </p:nvPr>
        </p:nvSpPr>
        <p:spPr>
          <a:xfrm>
            <a:off x="4629150" y="1634247"/>
            <a:ext cx="3829050" cy="4717915"/>
          </a:xfrm>
        </p:spPr>
        <p:txBody>
          <a:bodyPr>
            <a:normAutofit fontScale="92500" lnSpcReduction="10000"/>
          </a:bodyPr>
          <a:lstStyle/>
          <a:p>
            <a:pPr marL="0" indent="0">
              <a:buNone/>
            </a:pPr>
            <a:r>
              <a:rPr lang="en-US" sz="2800" dirty="0"/>
              <a:t>In His promise, God declares that “all flesh” will never again be destroyed by a flood (Gen. 9:11), just as “all flesh died that moved upon the earth” because of the Flood that had just occurred (Gen. 7:21).  </a:t>
            </a:r>
            <a:endParaRPr lang="en-US" sz="6000" dirty="0"/>
          </a:p>
        </p:txBody>
      </p:sp>
      <p:pic>
        <p:nvPicPr>
          <p:cNvPr id="40962" name="Picture 2" descr="What Causes a Rainbow? | Light, Physics ...">
            <a:extLst>
              <a:ext uri="{FF2B5EF4-FFF2-40B4-BE49-F238E27FC236}">
                <a16:creationId xmlns:a16="http://schemas.microsoft.com/office/drawing/2014/main" id="{F154A1F5-E698-B573-0339-452EFDF66DD0}"/>
              </a:ext>
            </a:extLst>
          </p:cNvPr>
          <p:cNvPicPr>
            <a:picLocks noGrp="1" noChangeAspect="1" noChangeArrowheads="1"/>
          </p:cNvPicPr>
          <p:nvPr>
            <p:ph sz="quarter" idx="13"/>
          </p:nvPr>
        </p:nvPicPr>
        <p:blipFill rotWithShape="1">
          <a:blip r:embed="rId2">
            <a:extLst>
              <a:ext uri="{28A0092B-C50C-407E-A947-70E740481C1C}">
                <a14:useLocalDpi xmlns:a14="http://schemas.microsoft.com/office/drawing/2010/main" val="0"/>
              </a:ext>
            </a:extLst>
          </a:blip>
          <a:srcRect l="3342" r="44613"/>
          <a:stretch>
            <a:fillRect/>
          </a:stretch>
        </p:blipFill>
        <p:spPr bwMode="auto">
          <a:xfrm>
            <a:off x="1021404" y="1634247"/>
            <a:ext cx="3456968" cy="4420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13059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D2693-C2A6-27F1-E294-665421A2E7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8867CD-EA0C-E795-9969-EEE04B414331}"/>
              </a:ext>
            </a:extLst>
          </p:cNvPr>
          <p:cNvSpPr>
            <a:spLocks noGrp="1"/>
          </p:cNvSpPr>
          <p:nvPr>
            <p:ph type="title"/>
          </p:nvPr>
        </p:nvSpPr>
        <p:spPr>
          <a:xfrm>
            <a:off x="515565" y="618518"/>
            <a:ext cx="8093413" cy="1596177"/>
          </a:xfrm>
        </p:spPr>
        <p:txBody>
          <a:bodyPr/>
          <a:lstStyle/>
          <a:p>
            <a:r>
              <a:rPr lang="en-US" dirty="0"/>
              <a:t>Does it </a:t>
            </a:r>
            <a:r>
              <a:rPr lang="en-US" b="1" dirty="0"/>
              <a:t>HAVE</a:t>
            </a:r>
            <a:r>
              <a:rPr lang="en-US" dirty="0"/>
              <a:t> to be a Global Flood?</a:t>
            </a:r>
            <a:br>
              <a:rPr lang="en-US" dirty="0"/>
            </a:br>
            <a:endParaRPr lang="en-US" dirty="0"/>
          </a:p>
        </p:txBody>
      </p:sp>
      <p:sp>
        <p:nvSpPr>
          <p:cNvPr id="4" name="Content Placeholder 3">
            <a:extLst>
              <a:ext uri="{FF2B5EF4-FFF2-40B4-BE49-F238E27FC236}">
                <a16:creationId xmlns:a16="http://schemas.microsoft.com/office/drawing/2014/main" id="{FED5B2EF-F3E6-E5CD-FA4D-D5C87795EAFB}"/>
              </a:ext>
            </a:extLst>
          </p:cNvPr>
          <p:cNvSpPr>
            <a:spLocks noGrp="1"/>
          </p:cNvSpPr>
          <p:nvPr>
            <p:ph sz="quarter" idx="14"/>
          </p:nvPr>
        </p:nvSpPr>
        <p:spPr>
          <a:xfrm>
            <a:off x="4629150" y="1634247"/>
            <a:ext cx="3979828" cy="4815191"/>
          </a:xfrm>
        </p:spPr>
        <p:txBody>
          <a:bodyPr>
            <a:noAutofit/>
          </a:bodyPr>
          <a:lstStyle/>
          <a:p>
            <a:pPr marL="0" indent="0">
              <a:buNone/>
            </a:pPr>
            <a:r>
              <a:rPr lang="en-US" sz="2400" dirty="0"/>
              <a:t>If the Flood of Noah had only been a local event, God has obviously broken His promise many times to both humans and animals, as untold thousands, even millions of humans and other creatures have died in countless floods across the ages.  </a:t>
            </a:r>
          </a:p>
        </p:txBody>
      </p:sp>
      <p:pic>
        <p:nvPicPr>
          <p:cNvPr id="41986" name="Picture 2" descr="Pakistan's deadly monsoon floods were worsened by climate crisis, study  finds | CNN">
            <a:extLst>
              <a:ext uri="{FF2B5EF4-FFF2-40B4-BE49-F238E27FC236}">
                <a16:creationId xmlns:a16="http://schemas.microsoft.com/office/drawing/2014/main" id="{840E1A9B-DD49-032A-20AD-F54CBA10C1BB}"/>
              </a:ext>
            </a:extLst>
          </p:cNvPr>
          <p:cNvPicPr>
            <a:picLocks noGrp="1" noChangeAspect="1" noChangeArrowheads="1"/>
          </p:cNvPicPr>
          <p:nvPr>
            <p:ph sz="quarter" idx="13"/>
          </p:nvPr>
        </p:nvPicPr>
        <p:blipFill rotWithShape="1">
          <a:blip r:embed="rId2">
            <a:extLst>
              <a:ext uri="{28A0092B-C50C-407E-A947-70E740481C1C}">
                <a14:useLocalDpi xmlns:a14="http://schemas.microsoft.com/office/drawing/2010/main" val="0"/>
              </a:ext>
            </a:extLst>
          </a:blip>
          <a:srcRect l="25276" r="17647"/>
          <a:stretch>
            <a:fillRect/>
          </a:stretch>
        </p:blipFill>
        <p:spPr bwMode="auto">
          <a:xfrm>
            <a:off x="661479" y="1772671"/>
            <a:ext cx="3900792" cy="4561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8270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A0B72-C456-F30E-EA3A-3BF0632CBD6A}"/>
            </a:ext>
          </a:extLst>
        </p:cNvPr>
        <p:cNvGrpSpPr/>
        <p:nvPr/>
      </p:nvGrpSpPr>
      <p:grpSpPr>
        <a:xfrm>
          <a:off x="0" y="0"/>
          <a:ext cx="0" cy="0"/>
          <a:chOff x="0" y="0"/>
          <a:chExt cx="0" cy="0"/>
        </a:xfrm>
      </p:grpSpPr>
      <p:pic>
        <p:nvPicPr>
          <p:cNvPr id="44034" name="Picture 2">
            <a:extLst>
              <a:ext uri="{FF2B5EF4-FFF2-40B4-BE49-F238E27FC236}">
                <a16:creationId xmlns:a16="http://schemas.microsoft.com/office/drawing/2014/main" id="{9368D155-9656-C701-71EA-9C89A7858D0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74" b="9904"/>
          <a:stretch>
            <a:fillRect/>
          </a:stretch>
        </p:blipFill>
        <p:spPr bwMode="auto">
          <a:xfrm>
            <a:off x="178435" y="0"/>
            <a:ext cx="878712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44313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331839"/>
            <a:ext cx="7773338" cy="1349478"/>
          </a:xfrm>
        </p:spPr>
        <p:txBody>
          <a:bodyPr>
            <a:normAutofit/>
          </a:bodyPr>
          <a:lstStyle/>
          <a:p>
            <a:r>
              <a:rPr b="1" dirty="0"/>
              <a:t>11. How long did the waters remain at their height?</a:t>
            </a:r>
          </a:p>
        </p:txBody>
      </p:sp>
      <p:sp>
        <p:nvSpPr>
          <p:cNvPr id="3" name="Content Placeholder 2"/>
          <p:cNvSpPr>
            <a:spLocks noGrp="1"/>
          </p:cNvSpPr>
          <p:nvPr>
            <p:ph sz="half" idx="1"/>
          </p:nvPr>
        </p:nvSpPr>
        <p:spPr/>
        <p:txBody>
          <a:bodyPr>
            <a:normAutofit/>
          </a:bodyPr>
          <a:lstStyle/>
          <a:p>
            <a:r>
              <a:rPr sz="3600" dirty="0"/>
              <a:t>Genesis 7:24</a:t>
            </a:r>
          </a:p>
          <a:p>
            <a:r>
              <a:rPr sz="3600" dirty="0"/>
              <a:t>And the waters prevailed upon the earth an hundred and fifty days.</a:t>
            </a:r>
          </a:p>
        </p:txBody>
      </p:sp>
      <p:pic>
        <p:nvPicPr>
          <p:cNvPr id="45058" name="Picture 2" descr="A depiction of one of the events during the Flood year. Photo: Joel Duff on the Ark Encounter, July 15th, 2016.">
            <a:extLst>
              <a:ext uri="{FF2B5EF4-FFF2-40B4-BE49-F238E27FC236}">
                <a16:creationId xmlns:a16="http://schemas.microsoft.com/office/drawing/2014/main" id="{9F04F83A-224B-8377-BD8D-2BC7540336E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16930"/>
          <a:stretch>
            <a:fillRect/>
          </a:stretch>
        </p:blipFill>
        <p:spPr bwMode="auto">
          <a:xfrm>
            <a:off x="4495800" y="1600201"/>
            <a:ext cx="3676671" cy="45925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221227"/>
            <a:ext cx="7773338" cy="1305232"/>
          </a:xfrm>
        </p:spPr>
        <p:txBody>
          <a:bodyPr/>
          <a:lstStyle/>
          <a:p>
            <a:r>
              <a:rPr b="1" dirty="0"/>
              <a:t>12. How long did Noah have to remain in the ark?</a:t>
            </a:r>
          </a:p>
        </p:txBody>
      </p:sp>
      <p:sp>
        <p:nvSpPr>
          <p:cNvPr id="3" name="Content Placeholder 2"/>
          <p:cNvSpPr>
            <a:spLocks noGrp="1"/>
          </p:cNvSpPr>
          <p:nvPr>
            <p:ph sz="half" idx="1"/>
          </p:nvPr>
        </p:nvSpPr>
        <p:spPr>
          <a:xfrm>
            <a:off x="457199" y="1600200"/>
            <a:ext cx="4262319" cy="4761688"/>
          </a:xfrm>
        </p:spPr>
        <p:txBody>
          <a:bodyPr>
            <a:normAutofit fontScale="92500" lnSpcReduction="20000"/>
          </a:bodyPr>
          <a:lstStyle/>
          <a:p>
            <a:r>
              <a:rPr dirty="0"/>
              <a:t>Genesis 7:11</a:t>
            </a:r>
          </a:p>
          <a:p>
            <a:r>
              <a:rPr dirty="0"/>
              <a:t>In the six hundredth year of Noah's life, in the second month, the seventeenth day of the month, the same day were all the fountains of the great deep broken up, and the windows of heaven were opened.</a:t>
            </a:r>
          </a:p>
        </p:txBody>
      </p:sp>
      <p:pic>
        <p:nvPicPr>
          <p:cNvPr id="46082" name="Picture 2" descr="Noah Flood Images – Browse 29,159 Stock Photos, Vectors, and Video | Adobe  Stock">
            <a:extLst>
              <a:ext uri="{FF2B5EF4-FFF2-40B4-BE49-F238E27FC236}">
                <a16:creationId xmlns:a16="http://schemas.microsoft.com/office/drawing/2014/main" id="{3BC61F48-E359-AE1D-2DA3-D3F342C59F7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1193" b="16389"/>
          <a:stretch>
            <a:fillRect/>
          </a:stretch>
        </p:blipFill>
        <p:spPr bwMode="auto">
          <a:xfrm>
            <a:off x="4719519" y="1526459"/>
            <a:ext cx="3739150" cy="48354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C0EF6-CBC6-3B02-ECA4-B61E0F2232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FD15F8-C182-EC5B-CD92-E398616B67F9}"/>
              </a:ext>
            </a:extLst>
          </p:cNvPr>
          <p:cNvSpPr>
            <a:spLocks noGrp="1"/>
          </p:cNvSpPr>
          <p:nvPr>
            <p:ph type="title"/>
          </p:nvPr>
        </p:nvSpPr>
        <p:spPr>
          <a:xfrm>
            <a:off x="161764" y="198189"/>
            <a:ext cx="8834752" cy="1596177"/>
          </a:xfrm>
        </p:spPr>
        <p:txBody>
          <a:bodyPr>
            <a:normAutofit/>
          </a:bodyPr>
          <a:lstStyle/>
          <a:p>
            <a:r>
              <a:rPr sz="3200" b="1" dirty="0"/>
              <a:t>2. What provision did the Lord make for the preservation of righteous Noah?</a:t>
            </a:r>
          </a:p>
        </p:txBody>
      </p:sp>
      <p:sp>
        <p:nvSpPr>
          <p:cNvPr id="3" name="Content Placeholder 2">
            <a:extLst>
              <a:ext uri="{FF2B5EF4-FFF2-40B4-BE49-F238E27FC236}">
                <a16:creationId xmlns:a16="http://schemas.microsoft.com/office/drawing/2014/main" id="{E3BA1523-EBD5-9FC2-01B7-DB5BF886FCF7}"/>
              </a:ext>
            </a:extLst>
          </p:cNvPr>
          <p:cNvSpPr>
            <a:spLocks noGrp="1"/>
          </p:cNvSpPr>
          <p:nvPr>
            <p:ph sz="half" idx="1"/>
          </p:nvPr>
        </p:nvSpPr>
        <p:spPr/>
        <p:txBody>
          <a:bodyPr>
            <a:normAutofit fontScale="92500" lnSpcReduction="20000"/>
          </a:bodyPr>
          <a:lstStyle/>
          <a:p>
            <a:r>
              <a:rPr dirty="0"/>
              <a:t>Genesis 6:14</a:t>
            </a:r>
            <a:r>
              <a:rPr lang="en-US" dirty="0"/>
              <a:t>, 17, 18</a:t>
            </a:r>
            <a:endParaRPr dirty="0"/>
          </a:p>
          <a:p>
            <a:r>
              <a:rPr lang="en-US" dirty="0"/>
              <a:t>And, behold, I, even I, do bring a flood of waters upon the earth, to destroy all flesh, wherein is the breath of life, from under heaven; and every thing that is in the earth shall die.</a:t>
            </a:r>
          </a:p>
        </p:txBody>
      </p:sp>
      <p:pic>
        <p:nvPicPr>
          <p:cNvPr id="8194" name="Picture 2" descr="Commentary on Genesis 7:1-5, 11-18; 8:6-18; 9:8-13 - Working Preacher from  Luther Seminary">
            <a:extLst>
              <a:ext uri="{FF2B5EF4-FFF2-40B4-BE49-F238E27FC236}">
                <a16:creationId xmlns:a16="http://schemas.microsoft.com/office/drawing/2014/main" id="{A0041649-556B-8438-6321-B9F6EF3A30E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399" r="17882"/>
          <a:stretch>
            <a:fillRect/>
          </a:stretch>
        </p:blipFill>
        <p:spPr bwMode="auto">
          <a:xfrm>
            <a:off x="4306276" y="1600200"/>
            <a:ext cx="40386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9691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CD18B-51FF-C4A5-48EE-54FC4F3DC8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911DD6-8288-7FF4-F642-4B930B7182A0}"/>
              </a:ext>
            </a:extLst>
          </p:cNvPr>
          <p:cNvSpPr>
            <a:spLocks noGrp="1"/>
          </p:cNvSpPr>
          <p:nvPr>
            <p:ph type="title"/>
          </p:nvPr>
        </p:nvSpPr>
        <p:spPr>
          <a:xfrm>
            <a:off x="685332" y="221227"/>
            <a:ext cx="7773338" cy="1305232"/>
          </a:xfrm>
        </p:spPr>
        <p:txBody>
          <a:bodyPr/>
          <a:lstStyle/>
          <a:p>
            <a:r>
              <a:rPr b="1" dirty="0"/>
              <a:t>12. How long did Noah have to remain in the ark?</a:t>
            </a:r>
          </a:p>
        </p:txBody>
      </p:sp>
      <p:sp>
        <p:nvSpPr>
          <p:cNvPr id="3" name="Content Placeholder 2">
            <a:extLst>
              <a:ext uri="{FF2B5EF4-FFF2-40B4-BE49-F238E27FC236}">
                <a16:creationId xmlns:a16="http://schemas.microsoft.com/office/drawing/2014/main" id="{CEDD712C-793D-4B25-ED2E-2BDEC2AC7F90}"/>
              </a:ext>
            </a:extLst>
          </p:cNvPr>
          <p:cNvSpPr>
            <a:spLocks noGrp="1"/>
          </p:cNvSpPr>
          <p:nvPr>
            <p:ph sz="half" idx="1"/>
          </p:nvPr>
        </p:nvSpPr>
        <p:spPr/>
        <p:txBody>
          <a:bodyPr>
            <a:normAutofit fontScale="77500" lnSpcReduction="20000"/>
          </a:bodyPr>
          <a:lstStyle/>
          <a:p>
            <a:r>
              <a:rPr lang="en-US" dirty="0"/>
              <a:t>Genesis 8:13-16</a:t>
            </a:r>
          </a:p>
          <a:p>
            <a:r>
              <a:rPr lang="en-US" dirty="0"/>
              <a:t>And it came to pass in the six hundredth and first year, in the first month, the first day of the month, the waters were dried up from off the earth: and Noah removed the covering of the ark, and looked, and, behold, the face of the ground was dry.</a:t>
            </a:r>
          </a:p>
        </p:txBody>
      </p:sp>
      <p:pic>
        <p:nvPicPr>
          <p:cNvPr id="47106" name="Picture 2" descr="Death and Noah's Ark–For 40 days the flood kept coming: Genesis 7:17-24 |  God Running">
            <a:extLst>
              <a:ext uri="{FF2B5EF4-FFF2-40B4-BE49-F238E27FC236}">
                <a16:creationId xmlns:a16="http://schemas.microsoft.com/office/drawing/2014/main" id="{0ED4D745-509B-A6DF-5E88-1701F8CC24A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5813" r="8656"/>
          <a:stretch>
            <a:fillRect/>
          </a:stretch>
        </p:blipFill>
        <p:spPr bwMode="auto">
          <a:xfrm>
            <a:off x="4572000" y="1600200"/>
            <a:ext cx="3803515" cy="4353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48022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AF528-A7BB-75E7-3EC0-DF01FB97DC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76E95E-1D79-DCB0-66D8-C4ED46252107}"/>
              </a:ext>
            </a:extLst>
          </p:cNvPr>
          <p:cNvSpPr>
            <a:spLocks noGrp="1"/>
          </p:cNvSpPr>
          <p:nvPr>
            <p:ph type="title"/>
          </p:nvPr>
        </p:nvSpPr>
        <p:spPr>
          <a:xfrm>
            <a:off x="685332" y="221227"/>
            <a:ext cx="7773338" cy="1305232"/>
          </a:xfrm>
        </p:spPr>
        <p:txBody>
          <a:bodyPr/>
          <a:lstStyle/>
          <a:p>
            <a:r>
              <a:rPr b="1" dirty="0"/>
              <a:t>12. How long did Noah have to remain in the ark?</a:t>
            </a:r>
          </a:p>
        </p:txBody>
      </p:sp>
      <p:sp>
        <p:nvSpPr>
          <p:cNvPr id="3" name="Content Placeholder 2">
            <a:extLst>
              <a:ext uri="{FF2B5EF4-FFF2-40B4-BE49-F238E27FC236}">
                <a16:creationId xmlns:a16="http://schemas.microsoft.com/office/drawing/2014/main" id="{842AF3AB-1C13-E0D7-0E8C-E17E37086A47}"/>
              </a:ext>
            </a:extLst>
          </p:cNvPr>
          <p:cNvSpPr>
            <a:spLocks noGrp="1"/>
          </p:cNvSpPr>
          <p:nvPr>
            <p:ph sz="half" idx="1"/>
          </p:nvPr>
        </p:nvSpPr>
        <p:spPr/>
        <p:txBody>
          <a:bodyPr>
            <a:normAutofit/>
          </a:bodyPr>
          <a:lstStyle/>
          <a:p>
            <a:r>
              <a:rPr lang="en-US" sz="3200" dirty="0"/>
              <a:t>Genesis 8:13-16</a:t>
            </a:r>
          </a:p>
          <a:p>
            <a:r>
              <a:rPr lang="en-US" sz="3200" dirty="0"/>
              <a:t>And in the second month, on the seven and twentieth day of the month, was the earth dried.</a:t>
            </a:r>
          </a:p>
        </p:txBody>
      </p:sp>
      <p:pic>
        <p:nvPicPr>
          <p:cNvPr id="48130" name="Picture 2" descr="What Came Out of the Ark | Pastor Presnell's Blog">
            <a:extLst>
              <a:ext uri="{FF2B5EF4-FFF2-40B4-BE49-F238E27FC236}">
                <a16:creationId xmlns:a16="http://schemas.microsoft.com/office/drawing/2014/main" id="{DD697D93-7608-C439-D8D6-3FAC15C7096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671" r="24665"/>
          <a:stretch>
            <a:fillRect/>
          </a:stretch>
        </p:blipFill>
        <p:spPr bwMode="auto">
          <a:xfrm>
            <a:off x="4541198" y="1526459"/>
            <a:ext cx="4145602" cy="4293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32541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3AE28-6C4F-22DC-98CA-6D840BABBB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693C46-3F70-BF74-907A-852FF74B339B}"/>
              </a:ext>
            </a:extLst>
          </p:cNvPr>
          <p:cNvSpPr>
            <a:spLocks noGrp="1"/>
          </p:cNvSpPr>
          <p:nvPr>
            <p:ph type="title"/>
          </p:nvPr>
        </p:nvSpPr>
        <p:spPr>
          <a:xfrm>
            <a:off x="685332" y="221227"/>
            <a:ext cx="7773338" cy="1305232"/>
          </a:xfrm>
        </p:spPr>
        <p:txBody>
          <a:bodyPr/>
          <a:lstStyle/>
          <a:p>
            <a:r>
              <a:rPr b="1" dirty="0"/>
              <a:t>12. How long did Noah have to remain in the ark?</a:t>
            </a:r>
          </a:p>
        </p:txBody>
      </p:sp>
      <p:sp>
        <p:nvSpPr>
          <p:cNvPr id="3" name="Content Placeholder 2">
            <a:extLst>
              <a:ext uri="{FF2B5EF4-FFF2-40B4-BE49-F238E27FC236}">
                <a16:creationId xmlns:a16="http://schemas.microsoft.com/office/drawing/2014/main" id="{9AE9319F-520D-44AB-8C47-CCB7EF1A5CC7}"/>
              </a:ext>
            </a:extLst>
          </p:cNvPr>
          <p:cNvSpPr>
            <a:spLocks noGrp="1"/>
          </p:cNvSpPr>
          <p:nvPr>
            <p:ph sz="half" idx="1"/>
          </p:nvPr>
        </p:nvSpPr>
        <p:spPr/>
        <p:txBody>
          <a:bodyPr>
            <a:normAutofit/>
          </a:bodyPr>
          <a:lstStyle/>
          <a:p>
            <a:r>
              <a:rPr lang="en-US" sz="4000" dirty="0"/>
              <a:t>Genesis 8:13-16</a:t>
            </a:r>
          </a:p>
          <a:p>
            <a:r>
              <a:rPr lang="en-US" sz="4000" dirty="0"/>
              <a:t>And God </a:t>
            </a:r>
            <a:r>
              <a:rPr lang="en-US" sz="4000" dirty="0" err="1"/>
              <a:t>spake</a:t>
            </a:r>
            <a:r>
              <a:rPr lang="en-US" sz="4000" dirty="0"/>
              <a:t> unto Noah, saying,</a:t>
            </a:r>
          </a:p>
        </p:txBody>
      </p:sp>
      <p:pic>
        <p:nvPicPr>
          <p:cNvPr id="49154" name="Picture 2" descr="The Unity of Noah's Ark | Story.com">
            <a:extLst>
              <a:ext uri="{FF2B5EF4-FFF2-40B4-BE49-F238E27FC236}">
                <a16:creationId xmlns:a16="http://schemas.microsoft.com/office/drawing/2014/main" id="{DF9E4169-3B11-51CA-817B-B560B5F5016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76310" y="1731523"/>
            <a:ext cx="3650693" cy="3650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9468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7FF28-0984-0AC4-F2C6-666DD55D07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E88E2C-644F-2CD8-EB6C-ED2F3FC5183A}"/>
              </a:ext>
            </a:extLst>
          </p:cNvPr>
          <p:cNvSpPr>
            <a:spLocks noGrp="1"/>
          </p:cNvSpPr>
          <p:nvPr>
            <p:ph type="title"/>
          </p:nvPr>
        </p:nvSpPr>
        <p:spPr>
          <a:xfrm>
            <a:off x="685332" y="221227"/>
            <a:ext cx="7773338" cy="1305232"/>
          </a:xfrm>
        </p:spPr>
        <p:txBody>
          <a:bodyPr/>
          <a:lstStyle/>
          <a:p>
            <a:r>
              <a:rPr b="1" dirty="0"/>
              <a:t>12. How long did Noah have to remain in the ark?</a:t>
            </a:r>
          </a:p>
        </p:txBody>
      </p:sp>
      <p:sp>
        <p:nvSpPr>
          <p:cNvPr id="3" name="Content Placeholder 2">
            <a:extLst>
              <a:ext uri="{FF2B5EF4-FFF2-40B4-BE49-F238E27FC236}">
                <a16:creationId xmlns:a16="http://schemas.microsoft.com/office/drawing/2014/main" id="{67A54A8B-2A62-8F38-679F-D034FC0B9048}"/>
              </a:ext>
            </a:extLst>
          </p:cNvPr>
          <p:cNvSpPr>
            <a:spLocks noGrp="1"/>
          </p:cNvSpPr>
          <p:nvPr>
            <p:ph sz="half" idx="1"/>
          </p:nvPr>
        </p:nvSpPr>
        <p:spPr/>
        <p:txBody>
          <a:bodyPr>
            <a:normAutofit lnSpcReduction="10000"/>
          </a:bodyPr>
          <a:lstStyle/>
          <a:p>
            <a:r>
              <a:rPr lang="en-US" sz="3600" dirty="0"/>
              <a:t>Genesis 8:13-16</a:t>
            </a:r>
          </a:p>
          <a:p>
            <a:r>
              <a:rPr lang="en-US" sz="3600" dirty="0"/>
              <a:t>Go forth of the ark, thou, and thy wife, and thy sons, and thy sons' wives with thee.</a:t>
            </a:r>
          </a:p>
        </p:txBody>
      </p:sp>
      <p:pic>
        <p:nvPicPr>
          <p:cNvPr id="6" name="Content Placeholder 5">
            <a:extLst>
              <a:ext uri="{FF2B5EF4-FFF2-40B4-BE49-F238E27FC236}">
                <a16:creationId xmlns:a16="http://schemas.microsoft.com/office/drawing/2014/main" id="{8FEEA4B9-458E-37CA-FEC6-40A29D4A6E90}"/>
              </a:ext>
            </a:extLst>
          </p:cNvPr>
          <p:cNvPicPr>
            <a:picLocks noGrp="1" noChangeAspect="1"/>
          </p:cNvPicPr>
          <p:nvPr>
            <p:ph sz="half" idx="2"/>
          </p:nvPr>
        </p:nvPicPr>
        <p:blipFill>
          <a:blip r:embed="rId2"/>
          <a:srcRect l="4844" t="3547" r="4487" b="17799"/>
          <a:stretch>
            <a:fillRect/>
          </a:stretch>
        </p:blipFill>
        <p:spPr>
          <a:xfrm>
            <a:off x="4723770" y="1600200"/>
            <a:ext cx="3757067" cy="4644957"/>
          </a:xfrm>
          <a:prstGeom prst="rect">
            <a:avLst/>
          </a:prstGeom>
        </p:spPr>
      </p:pic>
    </p:spTree>
    <p:extLst>
      <p:ext uri="{BB962C8B-B14F-4D97-AF65-F5344CB8AC3E}">
        <p14:creationId xmlns:p14="http://schemas.microsoft.com/office/powerpoint/2010/main" val="95706774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Generated image">
            <a:extLst>
              <a:ext uri="{FF2B5EF4-FFF2-40B4-BE49-F238E27FC236}">
                <a16:creationId xmlns:a16="http://schemas.microsoft.com/office/drawing/2014/main" id="{5315AA1B-4646-0554-FC1E-4CD0522A33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4193"/>
          <a:stretch>
            <a:fillRect/>
          </a:stretch>
        </p:blipFill>
        <p:spPr bwMode="auto">
          <a:xfrm>
            <a:off x="1324465" y="0"/>
            <a:ext cx="6655301" cy="557124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enerated image">
            <a:extLst>
              <a:ext uri="{FF2B5EF4-FFF2-40B4-BE49-F238E27FC236}">
                <a16:creationId xmlns:a16="http://schemas.microsoft.com/office/drawing/2014/main" id="{CE037498-5988-2737-7BCF-36904D1216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8591" b="18763"/>
          <a:stretch>
            <a:fillRect/>
          </a:stretch>
        </p:blipFill>
        <p:spPr bwMode="auto">
          <a:xfrm>
            <a:off x="1324464" y="5595550"/>
            <a:ext cx="6655301" cy="1262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44615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317090"/>
            <a:ext cx="7773338" cy="1437969"/>
          </a:xfrm>
        </p:spPr>
        <p:txBody>
          <a:bodyPr/>
          <a:lstStyle/>
          <a:p>
            <a:r>
              <a:rPr b="1" dirty="0"/>
              <a:t>13. When Noah came out, what did he do?</a:t>
            </a:r>
          </a:p>
        </p:txBody>
      </p:sp>
      <p:sp>
        <p:nvSpPr>
          <p:cNvPr id="3" name="Content Placeholder 2"/>
          <p:cNvSpPr>
            <a:spLocks noGrp="1"/>
          </p:cNvSpPr>
          <p:nvPr>
            <p:ph sz="half" idx="1"/>
          </p:nvPr>
        </p:nvSpPr>
        <p:spPr/>
        <p:txBody>
          <a:bodyPr>
            <a:normAutofit lnSpcReduction="10000"/>
          </a:bodyPr>
          <a:lstStyle/>
          <a:p>
            <a:r>
              <a:rPr dirty="0"/>
              <a:t>Genesis 8:20</a:t>
            </a:r>
          </a:p>
          <a:p>
            <a:r>
              <a:rPr dirty="0"/>
              <a:t>And Noah </a:t>
            </a:r>
            <a:r>
              <a:rPr dirty="0" err="1"/>
              <a:t>builded</a:t>
            </a:r>
            <a:r>
              <a:rPr dirty="0"/>
              <a:t> an altar unto the LORD; and took of every clean beast, and of every clean fowl, and offered burnt offerings on the altar.</a:t>
            </a:r>
          </a:p>
        </p:txBody>
      </p:sp>
      <p:pic>
        <p:nvPicPr>
          <p:cNvPr id="50178" name="Picture 2" descr="Genesis 8:20 | Noah built an altar to the Lord after the flood. - YouTube">
            <a:extLst>
              <a:ext uri="{FF2B5EF4-FFF2-40B4-BE49-F238E27FC236}">
                <a16:creationId xmlns:a16="http://schemas.microsoft.com/office/drawing/2014/main" id="{B2747445-DB27-CCD7-8377-B740E422A3B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0299" t="13096" r="7673" b="13681"/>
          <a:stretch>
            <a:fillRect/>
          </a:stretch>
        </p:blipFill>
        <p:spPr bwMode="auto">
          <a:xfrm>
            <a:off x="4723932" y="1755059"/>
            <a:ext cx="3962868" cy="41828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199103"/>
            <a:ext cx="7773338" cy="1157750"/>
          </a:xfrm>
        </p:spPr>
        <p:txBody>
          <a:bodyPr>
            <a:normAutofit/>
          </a:bodyPr>
          <a:lstStyle/>
          <a:p>
            <a:r>
              <a:rPr b="1" dirty="0"/>
              <a:t>14. What did the Lord say about floods in the future?</a:t>
            </a:r>
          </a:p>
        </p:txBody>
      </p:sp>
      <p:sp>
        <p:nvSpPr>
          <p:cNvPr id="3" name="Content Placeholder 2"/>
          <p:cNvSpPr>
            <a:spLocks noGrp="1"/>
          </p:cNvSpPr>
          <p:nvPr>
            <p:ph sz="half" idx="1"/>
          </p:nvPr>
        </p:nvSpPr>
        <p:spPr/>
        <p:txBody>
          <a:bodyPr>
            <a:normAutofit fontScale="92500"/>
          </a:bodyPr>
          <a:lstStyle/>
          <a:p>
            <a:r>
              <a:t>Genesis 9:11</a:t>
            </a:r>
          </a:p>
          <a:p>
            <a:r>
              <a:t>And I will establish my covenant with you, neither shall all flesh be cut off any more by the waters of a flood; neither shall there any more be a flood to destroy the earth.</a:t>
            </a:r>
          </a:p>
        </p:txBody>
      </p:sp>
      <p:pic>
        <p:nvPicPr>
          <p:cNvPr id="51206" name="Picture 6" descr="Bible Left After Flood | TikTok">
            <a:extLst>
              <a:ext uri="{FF2B5EF4-FFF2-40B4-BE49-F238E27FC236}">
                <a16:creationId xmlns:a16="http://schemas.microsoft.com/office/drawing/2014/main" id="{104E71B9-4FB7-AFD3-12BE-6E332E09595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58384" y="1600200"/>
            <a:ext cx="3291800" cy="4394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309717"/>
            <a:ext cx="7773338" cy="1386348"/>
          </a:xfrm>
        </p:spPr>
        <p:txBody>
          <a:bodyPr/>
          <a:lstStyle/>
          <a:p>
            <a:r>
              <a:rPr b="1" dirty="0"/>
              <a:t>15. What pledge did He give to confirm this promise?</a:t>
            </a:r>
          </a:p>
        </p:txBody>
      </p:sp>
      <p:sp>
        <p:nvSpPr>
          <p:cNvPr id="3" name="Content Placeholder 2"/>
          <p:cNvSpPr>
            <a:spLocks noGrp="1"/>
          </p:cNvSpPr>
          <p:nvPr>
            <p:ph sz="half" idx="1"/>
          </p:nvPr>
        </p:nvSpPr>
        <p:spPr/>
        <p:txBody>
          <a:bodyPr>
            <a:normAutofit lnSpcReduction="10000"/>
          </a:bodyPr>
          <a:lstStyle/>
          <a:p>
            <a:r>
              <a:rPr dirty="0"/>
              <a:t>Genesis 9:12</a:t>
            </a:r>
            <a:r>
              <a:rPr lang="en-US" dirty="0"/>
              <a:t>-15</a:t>
            </a:r>
            <a:endParaRPr dirty="0"/>
          </a:p>
          <a:p>
            <a:r>
              <a:rPr dirty="0"/>
              <a:t>And God said, This is the token of the covenant which I make between me and you and every living creature that is with you, for perpetual generations:</a:t>
            </a:r>
          </a:p>
        </p:txBody>
      </p:sp>
      <p:pic>
        <p:nvPicPr>
          <p:cNvPr id="5" name="Picture 2" descr="Rainbow Colors Always Appear in the ...">
            <a:extLst>
              <a:ext uri="{FF2B5EF4-FFF2-40B4-BE49-F238E27FC236}">
                <a16:creationId xmlns:a16="http://schemas.microsoft.com/office/drawing/2014/main" id="{B831A2DF-06BE-6828-28C9-67F2A07C474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9677" r="12975"/>
          <a:stretch>
            <a:fillRect/>
          </a:stretch>
        </p:blipFill>
        <p:spPr bwMode="auto">
          <a:xfrm>
            <a:off x="4725509" y="1648132"/>
            <a:ext cx="3733161" cy="44300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0557C-8E90-9F30-F747-0E32102A85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B5064F-18B3-3B8D-0AFD-83D4B75C5A62}"/>
              </a:ext>
            </a:extLst>
          </p:cNvPr>
          <p:cNvSpPr>
            <a:spLocks noGrp="1"/>
          </p:cNvSpPr>
          <p:nvPr>
            <p:ph type="title"/>
          </p:nvPr>
        </p:nvSpPr>
        <p:spPr>
          <a:xfrm>
            <a:off x="685332" y="309717"/>
            <a:ext cx="7773338" cy="1386348"/>
          </a:xfrm>
        </p:spPr>
        <p:txBody>
          <a:bodyPr/>
          <a:lstStyle/>
          <a:p>
            <a:r>
              <a:rPr b="1" dirty="0"/>
              <a:t>15. What pledge did He give to confirm this promise?</a:t>
            </a:r>
          </a:p>
        </p:txBody>
      </p:sp>
      <p:sp>
        <p:nvSpPr>
          <p:cNvPr id="3" name="Content Placeholder 2">
            <a:extLst>
              <a:ext uri="{FF2B5EF4-FFF2-40B4-BE49-F238E27FC236}">
                <a16:creationId xmlns:a16="http://schemas.microsoft.com/office/drawing/2014/main" id="{6CB8A14C-45D2-AC31-B4A4-B7D4C01DF2A7}"/>
              </a:ext>
            </a:extLst>
          </p:cNvPr>
          <p:cNvSpPr>
            <a:spLocks noGrp="1"/>
          </p:cNvSpPr>
          <p:nvPr>
            <p:ph sz="half" idx="1"/>
          </p:nvPr>
        </p:nvSpPr>
        <p:spPr/>
        <p:txBody>
          <a:bodyPr>
            <a:normAutofit lnSpcReduction="10000"/>
          </a:bodyPr>
          <a:lstStyle/>
          <a:p>
            <a:r>
              <a:rPr sz="3200" dirty="0"/>
              <a:t>Genesis 9:12</a:t>
            </a:r>
            <a:r>
              <a:rPr lang="en-US" sz="3200" dirty="0"/>
              <a:t>-15</a:t>
            </a:r>
            <a:endParaRPr sz="3200" dirty="0"/>
          </a:p>
          <a:p>
            <a:r>
              <a:rPr lang="en-US" sz="3200" dirty="0"/>
              <a:t>I do set my bow in the cloud, and it shall be for a token of a covenant between me and the earth.</a:t>
            </a:r>
          </a:p>
        </p:txBody>
      </p:sp>
      <p:pic>
        <p:nvPicPr>
          <p:cNvPr id="53250" name="Picture 2" descr="Rainbow">
            <a:extLst>
              <a:ext uri="{FF2B5EF4-FFF2-40B4-BE49-F238E27FC236}">
                <a16:creationId xmlns:a16="http://schemas.microsoft.com/office/drawing/2014/main" id="{AFC534FB-0EDB-6437-165D-C021E9987F5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8716"/>
          <a:stretch>
            <a:fillRect/>
          </a:stretch>
        </p:blipFill>
        <p:spPr bwMode="auto">
          <a:xfrm>
            <a:off x="4723932" y="1696065"/>
            <a:ext cx="3962868" cy="4361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9322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4E9E0-CF12-D5BE-7682-594CFEEE5F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78E199-E4B3-0CEB-7DCE-AEEF7B70BAD6}"/>
              </a:ext>
            </a:extLst>
          </p:cNvPr>
          <p:cNvSpPr>
            <a:spLocks noGrp="1"/>
          </p:cNvSpPr>
          <p:nvPr>
            <p:ph type="title"/>
          </p:nvPr>
        </p:nvSpPr>
        <p:spPr>
          <a:xfrm>
            <a:off x="685332" y="309717"/>
            <a:ext cx="7773338" cy="1386348"/>
          </a:xfrm>
        </p:spPr>
        <p:txBody>
          <a:bodyPr/>
          <a:lstStyle/>
          <a:p>
            <a:r>
              <a:rPr b="1" dirty="0"/>
              <a:t>15. What pledge did He give to confirm this promise?</a:t>
            </a:r>
          </a:p>
        </p:txBody>
      </p:sp>
      <p:sp>
        <p:nvSpPr>
          <p:cNvPr id="3" name="Content Placeholder 2">
            <a:extLst>
              <a:ext uri="{FF2B5EF4-FFF2-40B4-BE49-F238E27FC236}">
                <a16:creationId xmlns:a16="http://schemas.microsoft.com/office/drawing/2014/main" id="{014F4797-2D58-601D-38F4-BA6D302283E1}"/>
              </a:ext>
            </a:extLst>
          </p:cNvPr>
          <p:cNvSpPr>
            <a:spLocks noGrp="1"/>
          </p:cNvSpPr>
          <p:nvPr>
            <p:ph sz="half" idx="1"/>
          </p:nvPr>
        </p:nvSpPr>
        <p:spPr/>
        <p:txBody>
          <a:bodyPr>
            <a:normAutofit/>
          </a:bodyPr>
          <a:lstStyle/>
          <a:p>
            <a:r>
              <a:rPr dirty="0"/>
              <a:t>Genesis 9:12</a:t>
            </a:r>
            <a:r>
              <a:rPr lang="en-US" dirty="0"/>
              <a:t>-15</a:t>
            </a:r>
            <a:endParaRPr dirty="0"/>
          </a:p>
          <a:p>
            <a:r>
              <a:rPr lang="en-US" dirty="0"/>
              <a:t>And it shall come to pass, when I bring a cloud over the earth, that the bow shall be seen in the cloud:</a:t>
            </a:r>
          </a:p>
        </p:txBody>
      </p:sp>
      <p:pic>
        <p:nvPicPr>
          <p:cNvPr id="54274" name="Picture 2" descr="High chances of rainbows | Nature Climate Change">
            <a:extLst>
              <a:ext uri="{FF2B5EF4-FFF2-40B4-BE49-F238E27FC236}">
                <a16:creationId xmlns:a16="http://schemas.microsoft.com/office/drawing/2014/main" id="{DB6B04C0-1F3D-906B-EC7C-01CB6792FE2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8904"/>
          <a:stretch>
            <a:fillRect/>
          </a:stretch>
        </p:blipFill>
        <p:spPr bwMode="auto">
          <a:xfrm>
            <a:off x="4723932" y="1696065"/>
            <a:ext cx="3956802" cy="3814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313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61795-9D00-8752-734F-A8C5E161C7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6A848E-F3A3-FB6B-2F83-3B670545AD6D}"/>
              </a:ext>
            </a:extLst>
          </p:cNvPr>
          <p:cNvSpPr>
            <a:spLocks noGrp="1"/>
          </p:cNvSpPr>
          <p:nvPr>
            <p:ph type="title"/>
          </p:nvPr>
        </p:nvSpPr>
        <p:spPr>
          <a:xfrm>
            <a:off x="161764" y="198189"/>
            <a:ext cx="8834752" cy="1596177"/>
          </a:xfrm>
        </p:spPr>
        <p:txBody>
          <a:bodyPr>
            <a:normAutofit/>
          </a:bodyPr>
          <a:lstStyle/>
          <a:p>
            <a:r>
              <a:rPr sz="3200" b="1" dirty="0"/>
              <a:t>2. What provision did the Lord make for the preservation of righteous Noah?</a:t>
            </a:r>
          </a:p>
        </p:txBody>
      </p:sp>
      <p:sp>
        <p:nvSpPr>
          <p:cNvPr id="3" name="Content Placeholder 2">
            <a:extLst>
              <a:ext uri="{FF2B5EF4-FFF2-40B4-BE49-F238E27FC236}">
                <a16:creationId xmlns:a16="http://schemas.microsoft.com/office/drawing/2014/main" id="{BE47AE27-0A74-1B77-C2F0-822188B4CD07}"/>
              </a:ext>
            </a:extLst>
          </p:cNvPr>
          <p:cNvSpPr>
            <a:spLocks noGrp="1"/>
          </p:cNvSpPr>
          <p:nvPr>
            <p:ph sz="half" idx="1"/>
          </p:nvPr>
        </p:nvSpPr>
        <p:spPr/>
        <p:txBody>
          <a:bodyPr>
            <a:normAutofit lnSpcReduction="10000"/>
          </a:bodyPr>
          <a:lstStyle/>
          <a:p>
            <a:r>
              <a:rPr dirty="0"/>
              <a:t>Genesis 6:14</a:t>
            </a:r>
            <a:r>
              <a:rPr lang="en-US" dirty="0"/>
              <a:t>, 17, 18</a:t>
            </a:r>
            <a:endParaRPr dirty="0"/>
          </a:p>
          <a:p>
            <a:r>
              <a:rPr lang="en-US" dirty="0"/>
              <a:t>But with thee will I establish my covenant; and thou shalt come into the ark, thou, and thy sons, and thy wife, and thy sons' wives with thee.</a:t>
            </a:r>
          </a:p>
        </p:txBody>
      </p:sp>
      <p:pic>
        <p:nvPicPr>
          <p:cNvPr id="9220" name="Picture 4" descr="Icon of Noah - Etsy UK">
            <a:extLst>
              <a:ext uri="{FF2B5EF4-FFF2-40B4-BE49-F238E27FC236}">
                <a16:creationId xmlns:a16="http://schemas.microsoft.com/office/drawing/2014/main" id="{BE07AAD9-F50C-9B67-357C-D8A04823A98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38928" y="1934610"/>
            <a:ext cx="3857143" cy="385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775214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208C0-A820-444E-95BB-D225AC1FCF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0A37F6-108B-FC6A-E365-A8E68B6E7454}"/>
              </a:ext>
            </a:extLst>
          </p:cNvPr>
          <p:cNvSpPr>
            <a:spLocks noGrp="1"/>
          </p:cNvSpPr>
          <p:nvPr>
            <p:ph type="title"/>
          </p:nvPr>
        </p:nvSpPr>
        <p:spPr>
          <a:xfrm>
            <a:off x="685332" y="309717"/>
            <a:ext cx="7773338" cy="1386348"/>
          </a:xfrm>
        </p:spPr>
        <p:txBody>
          <a:bodyPr/>
          <a:lstStyle/>
          <a:p>
            <a:r>
              <a:rPr b="1" dirty="0"/>
              <a:t>15. What pledge did He give to confirm this promise?</a:t>
            </a:r>
          </a:p>
        </p:txBody>
      </p:sp>
      <p:sp>
        <p:nvSpPr>
          <p:cNvPr id="3" name="Content Placeholder 2">
            <a:extLst>
              <a:ext uri="{FF2B5EF4-FFF2-40B4-BE49-F238E27FC236}">
                <a16:creationId xmlns:a16="http://schemas.microsoft.com/office/drawing/2014/main" id="{44121300-973D-E335-E7BD-9BA7FCF8C555}"/>
              </a:ext>
            </a:extLst>
          </p:cNvPr>
          <p:cNvSpPr>
            <a:spLocks noGrp="1"/>
          </p:cNvSpPr>
          <p:nvPr>
            <p:ph sz="half" idx="1"/>
          </p:nvPr>
        </p:nvSpPr>
        <p:spPr>
          <a:xfrm>
            <a:off x="457200" y="1600200"/>
            <a:ext cx="4038600" cy="4722779"/>
          </a:xfrm>
        </p:spPr>
        <p:txBody>
          <a:bodyPr>
            <a:normAutofit fontScale="92500" lnSpcReduction="10000"/>
          </a:bodyPr>
          <a:lstStyle/>
          <a:p>
            <a:r>
              <a:rPr dirty="0"/>
              <a:t>Genesis 9:12</a:t>
            </a:r>
            <a:r>
              <a:rPr lang="en-US" dirty="0"/>
              <a:t>-15</a:t>
            </a:r>
            <a:endParaRPr dirty="0"/>
          </a:p>
          <a:p>
            <a:r>
              <a:rPr lang="en-US" dirty="0"/>
              <a:t>And I will remember my covenant, which is between me and you and every living creature of all flesh; and the waters shall no more become a flood to destroy all flesh.</a:t>
            </a:r>
          </a:p>
        </p:txBody>
      </p:sp>
      <p:pic>
        <p:nvPicPr>
          <p:cNvPr id="55298" name="Picture 2" descr="Different Kinds of Rainbows | Our Blog | Rainbow Symphony">
            <a:extLst>
              <a:ext uri="{FF2B5EF4-FFF2-40B4-BE49-F238E27FC236}">
                <a16:creationId xmlns:a16="http://schemas.microsoft.com/office/drawing/2014/main" id="{A68AF82E-8891-E18F-44A4-6F52C73CB7F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2731" r="17284" b="5737"/>
          <a:stretch>
            <a:fillRect/>
          </a:stretch>
        </p:blipFill>
        <p:spPr bwMode="auto">
          <a:xfrm>
            <a:off x="4723932" y="1696066"/>
            <a:ext cx="3651583" cy="4451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8234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109" y="331840"/>
            <a:ext cx="8757501" cy="1468680"/>
          </a:xfrm>
        </p:spPr>
        <p:txBody>
          <a:bodyPr>
            <a:normAutofit fontScale="90000"/>
          </a:bodyPr>
          <a:lstStyle/>
          <a:p>
            <a:r>
              <a:rPr b="1" dirty="0"/>
              <a:t>16. What peculiar force is there in the expression, "I do set my bow in the cloud"?</a:t>
            </a:r>
          </a:p>
        </p:txBody>
      </p:sp>
      <p:sp>
        <p:nvSpPr>
          <p:cNvPr id="3" name="Content Placeholder 2"/>
          <p:cNvSpPr>
            <a:spLocks noGrp="1"/>
          </p:cNvSpPr>
          <p:nvPr>
            <p:ph sz="half" idx="1"/>
          </p:nvPr>
        </p:nvSpPr>
        <p:spPr>
          <a:xfrm>
            <a:off x="405704" y="1800520"/>
            <a:ext cx="4038600" cy="4525963"/>
          </a:xfrm>
        </p:spPr>
        <p:txBody>
          <a:bodyPr>
            <a:normAutofit lnSpcReduction="10000"/>
          </a:bodyPr>
          <a:lstStyle/>
          <a:p>
            <a:r>
              <a:rPr dirty="0"/>
              <a:t>Revelation 4:3</a:t>
            </a:r>
          </a:p>
          <a:p>
            <a:r>
              <a:rPr dirty="0"/>
              <a:t>And he that sat was to look upon like a jasper and a sardine stone: and there was a rainbow round about the throne, in sight like unto an emerald.</a:t>
            </a:r>
          </a:p>
        </p:txBody>
      </p:sp>
      <p:pic>
        <p:nvPicPr>
          <p:cNvPr id="56324" name="Picture 4" descr="Poole on Revelation 4:3: Glory of the Covenant God">
            <a:extLst>
              <a:ext uri="{FF2B5EF4-FFF2-40B4-BE49-F238E27FC236}">
                <a16:creationId xmlns:a16="http://schemas.microsoft.com/office/drawing/2014/main" id="{BCFA8B0C-8D84-6BD6-97E0-9E7D397B832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827" r="17343" b="10007"/>
          <a:stretch>
            <a:fillRect/>
          </a:stretch>
        </p:blipFill>
        <p:spPr bwMode="auto">
          <a:xfrm>
            <a:off x="4545356" y="1800520"/>
            <a:ext cx="4192940" cy="43712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012FA-2E86-99DE-B253-CE7476EC62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929024-1FC4-21B0-8695-5DC1765C6C30}"/>
              </a:ext>
            </a:extLst>
          </p:cNvPr>
          <p:cNvSpPr>
            <a:spLocks noGrp="1"/>
          </p:cNvSpPr>
          <p:nvPr>
            <p:ph type="title"/>
          </p:nvPr>
        </p:nvSpPr>
        <p:spPr>
          <a:xfrm>
            <a:off x="179109" y="331840"/>
            <a:ext cx="8757501" cy="1468680"/>
          </a:xfrm>
        </p:spPr>
        <p:txBody>
          <a:bodyPr>
            <a:normAutofit fontScale="90000"/>
          </a:bodyPr>
          <a:lstStyle/>
          <a:p>
            <a:r>
              <a:rPr b="1" dirty="0"/>
              <a:t>16. What peculiar force is there in the expression, "I do set my bow in the cloud"?</a:t>
            </a:r>
          </a:p>
        </p:txBody>
      </p:sp>
      <p:sp>
        <p:nvSpPr>
          <p:cNvPr id="3" name="Content Placeholder 2">
            <a:extLst>
              <a:ext uri="{FF2B5EF4-FFF2-40B4-BE49-F238E27FC236}">
                <a16:creationId xmlns:a16="http://schemas.microsoft.com/office/drawing/2014/main" id="{CE27DFE3-0197-8E20-6773-F18A7F54B186}"/>
              </a:ext>
            </a:extLst>
          </p:cNvPr>
          <p:cNvSpPr>
            <a:spLocks noGrp="1"/>
          </p:cNvSpPr>
          <p:nvPr>
            <p:ph sz="half" idx="1"/>
          </p:nvPr>
        </p:nvSpPr>
        <p:spPr>
          <a:xfrm>
            <a:off x="320511" y="1600200"/>
            <a:ext cx="4175289" cy="4925960"/>
          </a:xfrm>
        </p:spPr>
        <p:txBody>
          <a:bodyPr>
            <a:normAutofit fontScale="92500" lnSpcReduction="10000"/>
          </a:bodyPr>
          <a:lstStyle/>
          <a:p>
            <a:r>
              <a:rPr lang="en-US" sz="2400" dirty="0"/>
              <a:t>Ezekiel 1:28</a:t>
            </a:r>
          </a:p>
          <a:p>
            <a:r>
              <a:rPr lang="en-US" sz="2400" dirty="0"/>
              <a:t>As the appearance of the bow that is in the cloud in the day of rain, so was the appearance of the brightness round about. This was the appearance of the likeness of the glory of the LORD. And when I saw it, I fell upon my face, and I heard a voice of one that </a:t>
            </a:r>
            <a:r>
              <a:rPr lang="en-US" sz="2400" dirty="0" err="1"/>
              <a:t>spake</a:t>
            </a:r>
            <a:r>
              <a:rPr lang="en-US" sz="2400" dirty="0"/>
              <a:t>.</a:t>
            </a:r>
          </a:p>
        </p:txBody>
      </p:sp>
      <p:pic>
        <p:nvPicPr>
          <p:cNvPr id="57346" name="Picture 2" descr="Ezekiel 1:28 - &quot;As the appearance of the bow that is in the cloud in the day of rain, so was the appearance of the brightness round about. This was the appearance of the likeness of the glory of the LORD. And when I saw it, I fell upon my face, and I heard a voice of one that spake.&quot;">
            <a:extLst>
              <a:ext uri="{FF2B5EF4-FFF2-40B4-BE49-F238E27FC236}">
                <a16:creationId xmlns:a16="http://schemas.microsoft.com/office/drawing/2014/main" id="{B789D984-FB20-A79F-29F1-76B73B44FBF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638"/>
          <a:stretch>
            <a:fillRect/>
          </a:stretch>
        </p:blipFill>
        <p:spPr bwMode="auto">
          <a:xfrm>
            <a:off x="4648202" y="1843880"/>
            <a:ext cx="4038598" cy="4519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55769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390" y="160257"/>
            <a:ext cx="8814062" cy="1555422"/>
          </a:xfrm>
        </p:spPr>
        <p:txBody>
          <a:bodyPr>
            <a:normAutofit fontScale="90000"/>
          </a:bodyPr>
          <a:lstStyle/>
          <a:p>
            <a:r>
              <a:rPr b="1" dirty="0"/>
              <a:t>17. Then how strong was the assurance that there should never be another universal flood?</a:t>
            </a:r>
          </a:p>
        </p:txBody>
      </p:sp>
      <p:sp>
        <p:nvSpPr>
          <p:cNvPr id="3" name="Content Placeholder 2"/>
          <p:cNvSpPr>
            <a:spLocks noGrp="1"/>
          </p:cNvSpPr>
          <p:nvPr>
            <p:ph sz="half" idx="1"/>
          </p:nvPr>
        </p:nvSpPr>
        <p:spPr>
          <a:xfrm>
            <a:off x="457200" y="2037945"/>
            <a:ext cx="4038600" cy="4525963"/>
          </a:xfrm>
        </p:spPr>
        <p:txBody>
          <a:bodyPr>
            <a:normAutofit/>
          </a:bodyPr>
          <a:lstStyle/>
          <a:p>
            <a:r>
              <a:rPr sz="4000" dirty="0"/>
              <a:t>Answer: God has pledged His own glory that it shall not be</a:t>
            </a:r>
            <a:r>
              <a:rPr lang="en-US" sz="4000" dirty="0"/>
              <a:t>.</a:t>
            </a:r>
            <a:endParaRPr sz="4000" dirty="0"/>
          </a:p>
        </p:txBody>
      </p:sp>
      <p:pic>
        <p:nvPicPr>
          <p:cNvPr id="58370" name="Picture 2" descr="Jesus Christ on Blue Sapphire Throne in Radiant Glory | Stable Diffusion  Online">
            <a:extLst>
              <a:ext uri="{FF2B5EF4-FFF2-40B4-BE49-F238E27FC236}">
                <a16:creationId xmlns:a16="http://schemas.microsoft.com/office/drawing/2014/main" id="{CAE6E22B-30D0-00FE-6844-FC1FF067FD3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660" r="13007"/>
          <a:stretch>
            <a:fillRect/>
          </a:stretch>
        </p:blipFill>
        <p:spPr bwMode="auto">
          <a:xfrm>
            <a:off x="4845996" y="2037945"/>
            <a:ext cx="3665706" cy="35660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29" y="197964"/>
            <a:ext cx="8870623" cy="1263192"/>
          </a:xfrm>
        </p:spPr>
        <p:txBody>
          <a:bodyPr>
            <a:normAutofit/>
          </a:bodyPr>
          <a:lstStyle/>
          <a:p>
            <a:r>
              <a:rPr b="1" dirty="0"/>
              <a:t>18. Will this earth never be destroyed by any means?</a:t>
            </a:r>
          </a:p>
        </p:txBody>
      </p:sp>
      <p:sp>
        <p:nvSpPr>
          <p:cNvPr id="3" name="Content Placeholder 2"/>
          <p:cNvSpPr>
            <a:spLocks noGrp="1"/>
          </p:cNvSpPr>
          <p:nvPr>
            <p:ph sz="half" idx="1"/>
          </p:nvPr>
        </p:nvSpPr>
        <p:spPr>
          <a:xfrm>
            <a:off x="457199" y="1357460"/>
            <a:ext cx="4484452" cy="5137608"/>
          </a:xfrm>
        </p:spPr>
        <p:txBody>
          <a:bodyPr>
            <a:normAutofit fontScale="92500" lnSpcReduction="10000"/>
          </a:bodyPr>
          <a:lstStyle/>
          <a:p>
            <a:r>
              <a:rPr dirty="0"/>
              <a:t>2 Peter 3:10</a:t>
            </a:r>
          </a:p>
          <a:p>
            <a:r>
              <a:rPr dirty="0"/>
              <a:t>But the day of the Lord will come as a thief in the night; in the which the heavens shall pass away with a great noise, and the elements shall melt with fervent heat, the earth also and the works that are therein shall be burned up.</a:t>
            </a:r>
          </a:p>
        </p:txBody>
      </p:sp>
      <p:pic>
        <p:nvPicPr>
          <p:cNvPr id="59394" name="Picture 2" descr="2 Peter 3:6 - &quot;Whereby the world that then was, being overflowed with water, perished:&quot;&#10;&#10;Create a digital art inspired rendition of the biblical scene depicted in 2 Peter 3:6 - 'Whereby the world that then was, being overflowed with water, perished:'. The image should portray the world being deluged with a vast amount of water, leading to its destruction. The overall tone should be dramatic and intense reflecting the calamity of the scene.">
            <a:extLst>
              <a:ext uri="{FF2B5EF4-FFF2-40B4-BE49-F238E27FC236}">
                <a16:creationId xmlns:a16="http://schemas.microsoft.com/office/drawing/2014/main" id="{094F292B-9617-0030-2BA3-73E66A4E9F9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203" r="16052" b="10402"/>
          <a:stretch>
            <a:fillRect/>
          </a:stretch>
        </p:blipFill>
        <p:spPr bwMode="auto">
          <a:xfrm>
            <a:off x="4941651" y="1461157"/>
            <a:ext cx="3472775" cy="48812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618518"/>
            <a:ext cx="7773338" cy="757795"/>
          </a:xfrm>
        </p:spPr>
        <p:txBody>
          <a:bodyPr/>
          <a:lstStyle/>
          <a:p>
            <a:r>
              <a:rPr b="1" dirty="0"/>
              <a:t>19. What word has decreed this?</a:t>
            </a:r>
          </a:p>
        </p:txBody>
      </p:sp>
      <p:sp>
        <p:nvSpPr>
          <p:cNvPr id="3" name="Content Placeholder 2"/>
          <p:cNvSpPr>
            <a:spLocks noGrp="1"/>
          </p:cNvSpPr>
          <p:nvPr>
            <p:ph sz="half" idx="1"/>
          </p:nvPr>
        </p:nvSpPr>
        <p:spPr/>
        <p:txBody>
          <a:bodyPr>
            <a:normAutofit fontScale="92500"/>
          </a:bodyPr>
          <a:lstStyle/>
          <a:p>
            <a:r>
              <a:rPr dirty="0"/>
              <a:t>2 Peter 3:5</a:t>
            </a:r>
            <a:r>
              <a:rPr lang="en-US" dirty="0"/>
              <a:t>, 7</a:t>
            </a:r>
            <a:endParaRPr dirty="0"/>
          </a:p>
          <a:p>
            <a:r>
              <a:rPr dirty="0"/>
              <a:t>For this they willingly are ignorant of, that by the word of God the heavens were of old, and the earth standing out of the water and in the water:</a:t>
            </a:r>
          </a:p>
        </p:txBody>
      </p:sp>
      <p:pic>
        <p:nvPicPr>
          <p:cNvPr id="60418" name="Picture 2" descr="What's Your View of the Bible ...">
            <a:extLst>
              <a:ext uri="{FF2B5EF4-FFF2-40B4-BE49-F238E27FC236}">
                <a16:creationId xmlns:a16="http://schemas.microsoft.com/office/drawing/2014/main" id="{503E4316-8958-F8A2-0BDB-5B3A856ACA6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2982" r="13086"/>
          <a:stretch>
            <a:fillRect/>
          </a:stretch>
        </p:blipFill>
        <p:spPr bwMode="auto">
          <a:xfrm>
            <a:off x="4717914" y="1617589"/>
            <a:ext cx="4038599" cy="45085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80B1D-63B5-DE04-0523-1B24CDEBEC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E9CA7A-8D3A-EBA2-25F7-9B6C027D5444}"/>
              </a:ext>
            </a:extLst>
          </p:cNvPr>
          <p:cNvSpPr>
            <a:spLocks noGrp="1"/>
          </p:cNvSpPr>
          <p:nvPr>
            <p:ph type="title"/>
          </p:nvPr>
        </p:nvSpPr>
        <p:spPr>
          <a:xfrm>
            <a:off x="685332" y="618518"/>
            <a:ext cx="7773338" cy="757795"/>
          </a:xfrm>
        </p:spPr>
        <p:txBody>
          <a:bodyPr/>
          <a:lstStyle/>
          <a:p>
            <a:r>
              <a:rPr b="1" dirty="0"/>
              <a:t>19. What word has decreed this?</a:t>
            </a:r>
          </a:p>
        </p:txBody>
      </p:sp>
      <p:sp>
        <p:nvSpPr>
          <p:cNvPr id="3" name="Content Placeholder 2">
            <a:extLst>
              <a:ext uri="{FF2B5EF4-FFF2-40B4-BE49-F238E27FC236}">
                <a16:creationId xmlns:a16="http://schemas.microsoft.com/office/drawing/2014/main" id="{9E2E979D-8AAB-38DE-E0A1-B36F3CC3B61F}"/>
              </a:ext>
            </a:extLst>
          </p:cNvPr>
          <p:cNvSpPr>
            <a:spLocks noGrp="1"/>
          </p:cNvSpPr>
          <p:nvPr>
            <p:ph sz="half" idx="1"/>
          </p:nvPr>
        </p:nvSpPr>
        <p:spPr>
          <a:xfrm>
            <a:off x="391212" y="1524786"/>
            <a:ext cx="4256988" cy="4924652"/>
          </a:xfrm>
        </p:spPr>
        <p:txBody>
          <a:bodyPr>
            <a:normAutofit lnSpcReduction="10000"/>
          </a:bodyPr>
          <a:lstStyle/>
          <a:p>
            <a:r>
              <a:rPr dirty="0"/>
              <a:t>2 Peter 3:5</a:t>
            </a:r>
            <a:r>
              <a:rPr lang="en-US" dirty="0"/>
              <a:t>, 7</a:t>
            </a:r>
            <a:endParaRPr dirty="0"/>
          </a:p>
          <a:p>
            <a:r>
              <a:rPr lang="en-US" dirty="0"/>
              <a:t>But the heavens and the earth, which are now, by the same word are kept in store, reserved unto fire against the day of judgment and perdition of ungodly men.</a:t>
            </a:r>
          </a:p>
        </p:txBody>
      </p:sp>
      <p:pic>
        <p:nvPicPr>
          <p:cNvPr id="61442" name="Picture 2" descr="What does 2 Peter 3:7 mean? | Bible Art">
            <a:extLst>
              <a:ext uri="{FF2B5EF4-FFF2-40B4-BE49-F238E27FC236}">
                <a16:creationId xmlns:a16="http://schemas.microsoft.com/office/drawing/2014/main" id="{5F03D275-F124-5FFB-67FA-F7916039EB5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921" t="15537" r="13258"/>
          <a:stretch>
            <a:fillRect/>
          </a:stretch>
        </p:blipFill>
        <p:spPr bwMode="auto">
          <a:xfrm>
            <a:off x="4572000" y="1524786"/>
            <a:ext cx="4019082" cy="4477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241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32" y="203738"/>
            <a:ext cx="7773338" cy="1596177"/>
          </a:xfrm>
        </p:spPr>
        <p:txBody>
          <a:bodyPr/>
          <a:lstStyle/>
          <a:p>
            <a:r>
              <a:rPr b="1" dirty="0"/>
              <a:t>20. Why will this destruction take place?</a:t>
            </a:r>
          </a:p>
        </p:txBody>
      </p:sp>
      <p:sp>
        <p:nvSpPr>
          <p:cNvPr id="3" name="Content Placeholder 2"/>
          <p:cNvSpPr>
            <a:spLocks noGrp="1"/>
          </p:cNvSpPr>
          <p:nvPr>
            <p:ph sz="half" idx="1"/>
          </p:nvPr>
        </p:nvSpPr>
        <p:spPr/>
        <p:txBody>
          <a:bodyPr>
            <a:normAutofit lnSpcReduction="10000"/>
          </a:bodyPr>
          <a:lstStyle/>
          <a:p>
            <a:r>
              <a:rPr sz="3600" dirty="0"/>
              <a:t>Luke 17:26</a:t>
            </a:r>
            <a:r>
              <a:rPr lang="en-US" sz="3600" dirty="0"/>
              <a:t>, 27</a:t>
            </a:r>
            <a:endParaRPr sz="3600" dirty="0"/>
          </a:p>
          <a:p>
            <a:r>
              <a:rPr sz="3600" dirty="0"/>
              <a:t>And as it was in the days of Noe, so shall it be also in the days of the Son of man.</a:t>
            </a:r>
          </a:p>
        </p:txBody>
      </p:sp>
      <p:pic>
        <p:nvPicPr>
          <p:cNvPr id="62466" name="Picture 2" descr="Noah Is A Model Of Faith And Action">
            <a:extLst>
              <a:ext uri="{FF2B5EF4-FFF2-40B4-BE49-F238E27FC236}">
                <a16:creationId xmlns:a16="http://schemas.microsoft.com/office/drawing/2014/main" id="{9331AFCA-B6D4-4C5B-8B5D-476F1E2C21F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373" r="28077"/>
          <a:stretch>
            <a:fillRect/>
          </a:stretch>
        </p:blipFill>
        <p:spPr bwMode="auto">
          <a:xfrm>
            <a:off x="4572000" y="1799915"/>
            <a:ext cx="4114800" cy="4474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EC105-D055-B7A0-02A4-FB1A5BC2E7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BDC517-1456-0075-1650-5C1C1550E46D}"/>
              </a:ext>
            </a:extLst>
          </p:cNvPr>
          <p:cNvSpPr>
            <a:spLocks noGrp="1"/>
          </p:cNvSpPr>
          <p:nvPr>
            <p:ph type="title"/>
          </p:nvPr>
        </p:nvSpPr>
        <p:spPr>
          <a:xfrm>
            <a:off x="685332" y="203738"/>
            <a:ext cx="7773338" cy="1596177"/>
          </a:xfrm>
        </p:spPr>
        <p:txBody>
          <a:bodyPr/>
          <a:lstStyle/>
          <a:p>
            <a:r>
              <a:rPr b="1" dirty="0"/>
              <a:t>20. Why will this destruction take place?</a:t>
            </a:r>
          </a:p>
        </p:txBody>
      </p:sp>
      <p:sp>
        <p:nvSpPr>
          <p:cNvPr id="3" name="Content Placeholder 2">
            <a:extLst>
              <a:ext uri="{FF2B5EF4-FFF2-40B4-BE49-F238E27FC236}">
                <a16:creationId xmlns:a16="http://schemas.microsoft.com/office/drawing/2014/main" id="{4614CFF6-6E04-ECE2-17E9-4809041B1888}"/>
              </a:ext>
            </a:extLst>
          </p:cNvPr>
          <p:cNvSpPr>
            <a:spLocks noGrp="1"/>
          </p:cNvSpPr>
          <p:nvPr>
            <p:ph sz="half" idx="1"/>
          </p:nvPr>
        </p:nvSpPr>
        <p:spPr/>
        <p:txBody>
          <a:bodyPr>
            <a:normAutofit fontScale="77500" lnSpcReduction="20000"/>
          </a:bodyPr>
          <a:lstStyle/>
          <a:p>
            <a:r>
              <a:rPr sz="3600" dirty="0"/>
              <a:t>Luke 17:26</a:t>
            </a:r>
            <a:r>
              <a:rPr lang="en-US" sz="3600" dirty="0"/>
              <a:t>, 27</a:t>
            </a:r>
            <a:endParaRPr sz="3600" dirty="0"/>
          </a:p>
          <a:p>
            <a:r>
              <a:rPr lang="en-US" sz="3600" dirty="0"/>
              <a:t>They did eat, they drank, they married wives, they were given in marriage, until the day that Noe entered into the ark, and the flood came, and destroyed them all.</a:t>
            </a:r>
          </a:p>
        </p:txBody>
      </p:sp>
      <p:pic>
        <p:nvPicPr>
          <p:cNvPr id="3076" name="Picture 4">
            <a:extLst>
              <a:ext uri="{FF2B5EF4-FFF2-40B4-BE49-F238E27FC236}">
                <a16:creationId xmlns:a16="http://schemas.microsoft.com/office/drawing/2014/main" id="{8E0180C6-F120-41AC-67F2-092628483AD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638" r="30317"/>
          <a:stretch>
            <a:fillRect/>
          </a:stretch>
        </p:blipFill>
        <p:spPr bwMode="auto">
          <a:xfrm>
            <a:off x="4648202" y="1743437"/>
            <a:ext cx="3717585" cy="4112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48534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284" y="147178"/>
            <a:ext cx="8845168" cy="1596177"/>
          </a:xfrm>
        </p:spPr>
        <p:txBody>
          <a:bodyPr/>
          <a:lstStyle/>
          <a:p>
            <a:r>
              <a:rPr b="1" dirty="0"/>
              <a:t>21. What description have we of the wickedness that shall be in the last days?</a:t>
            </a:r>
          </a:p>
        </p:txBody>
      </p:sp>
      <p:sp>
        <p:nvSpPr>
          <p:cNvPr id="3" name="Content Placeholder 2"/>
          <p:cNvSpPr>
            <a:spLocks noGrp="1"/>
          </p:cNvSpPr>
          <p:nvPr>
            <p:ph sz="half" idx="1"/>
          </p:nvPr>
        </p:nvSpPr>
        <p:spPr/>
        <p:txBody>
          <a:bodyPr>
            <a:normAutofit/>
          </a:bodyPr>
          <a:lstStyle/>
          <a:p>
            <a:r>
              <a:rPr sz="3600" dirty="0"/>
              <a:t>2 Timothy 3:</a:t>
            </a:r>
            <a:r>
              <a:rPr lang="en-US" sz="3600" dirty="0"/>
              <a:t>1-5</a:t>
            </a:r>
            <a:endParaRPr sz="3600" dirty="0"/>
          </a:p>
          <a:p>
            <a:r>
              <a:rPr sz="3600" dirty="0"/>
              <a:t>This know also, that in the last days perilous times shall come.</a:t>
            </a:r>
          </a:p>
        </p:txBody>
      </p:sp>
      <p:pic>
        <p:nvPicPr>
          <p:cNvPr id="63490" name="Picture 2" descr="2 Timothy 3:1 - &quot;This know also, that in the last days perilous times shall come.&quot;">
            <a:extLst>
              <a:ext uri="{FF2B5EF4-FFF2-40B4-BE49-F238E27FC236}">
                <a16:creationId xmlns:a16="http://schemas.microsoft.com/office/drawing/2014/main" id="{E9BA87E5-37AA-7DB1-9673-E067D19F4BD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843881"/>
            <a:ext cx="4038600" cy="4038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886" y="131822"/>
            <a:ext cx="8797881" cy="1596177"/>
          </a:xfrm>
        </p:spPr>
        <p:txBody>
          <a:bodyPr/>
          <a:lstStyle/>
          <a:p>
            <a:r>
              <a:rPr b="1" dirty="0"/>
              <a:t>3. Had there ever been anything to indicate the possibility of a flood?</a:t>
            </a:r>
          </a:p>
        </p:txBody>
      </p:sp>
      <p:sp>
        <p:nvSpPr>
          <p:cNvPr id="3" name="Content Placeholder 2"/>
          <p:cNvSpPr>
            <a:spLocks noGrp="1"/>
          </p:cNvSpPr>
          <p:nvPr>
            <p:ph sz="half" idx="1"/>
          </p:nvPr>
        </p:nvSpPr>
        <p:spPr/>
        <p:txBody>
          <a:bodyPr>
            <a:normAutofit fontScale="85000" lnSpcReduction="10000"/>
          </a:bodyPr>
          <a:lstStyle/>
          <a:p>
            <a:r>
              <a:rPr dirty="0"/>
              <a:t>Genesis 2:5</a:t>
            </a:r>
          </a:p>
          <a:p>
            <a:r>
              <a:rPr dirty="0"/>
              <a:t>And every plant of the field before it was in the earth, and every herb of the field before it grew: for the LORD God had not caused it to rain upon the earth, and there was not a man to till the ground.</a:t>
            </a:r>
          </a:p>
        </p:txBody>
      </p:sp>
      <p:pic>
        <p:nvPicPr>
          <p:cNvPr id="10242" name="Picture 2" descr="Stephen Tuck on X: &quot;Genesis 2:6 (KJV ...">
            <a:extLst>
              <a:ext uri="{FF2B5EF4-FFF2-40B4-BE49-F238E27FC236}">
                <a16:creationId xmlns:a16="http://schemas.microsoft.com/office/drawing/2014/main" id="{5797D4DA-25E7-1316-9252-16B3B5AB486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19108"/>
          <a:stretch>
            <a:fillRect/>
          </a:stretch>
        </p:blipFill>
        <p:spPr bwMode="auto">
          <a:xfrm>
            <a:off x="4648202" y="1600200"/>
            <a:ext cx="3886198" cy="41753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48535-E113-59BA-64E2-2B5FA06492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08AF72-A2A1-3C46-DE68-9DCE53D4D6EA}"/>
              </a:ext>
            </a:extLst>
          </p:cNvPr>
          <p:cNvSpPr>
            <a:spLocks noGrp="1"/>
          </p:cNvSpPr>
          <p:nvPr>
            <p:ph type="title"/>
          </p:nvPr>
        </p:nvSpPr>
        <p:spPr>
          <a:xfrm>
            <a:off x="176284" y="147178"/>
            <a:ext cx="8845168" cy="1596177"/>
          </a:xfrm>
        </p:spPr>
        <p:txBody>
          <a:bodyPr/>
          <a:lstStyle/>
          <a:p>
            <a:r>
              <a:rPr b="1" dirty="0"/>
              <a:t>21. What description have we of the wickedness that shall be in the last days?</a:t>
            </a:r>
          </a:p>
        </p:txBody>
      </p:sp>
      <p:sp>
        <p:nvSpPr>
          <p:cNvPr id="3" name="Content Placeholder 2">
            <a:extLst>
              <a:ext uri="{FF2B5EF4-FFF2-40B4-BE49-F238E27FC236}">
                <a16:creationId xmlns:a16="http://schemas.microsoft.com/office/drawing/2014/main" id="{DF53C4C0-6879-E5E4-657C-F7BEA40C7E5C}"/>
              </a:ext>
            </a:extLst>
          </p:cNvPr>
          <p:cNvSpPr>
            <a:spLocks noGrp="1"/>
          </p:cNvSpPr>
          <p:nvPr>
            <p:ph sz="half" idx="1"/>
          </p:nvPr>
        </p:nvSpPr>
        <p:spPr/>
        <p:txBody>
          <a:bodyPr>
            <a:normAutofit fontScale="77500" lnSpcReduction="20000"/>
          </a:bodyPr>
          <a:lstStyle/>
          <a:p>
            <a:r>
              <a:rPr sz="3600" dirty="0"/>
              <a:t>2 Timothy 3:</a:t>
            </a:r>
            <a:r>
              <a:rPr lang="en-US" sz="3600" dirty="0"/>
              <a:t>1-5</a:t>
            </a:r>
            <a:endParaRPr sz="3600" dirty="0"/>
          </a:p>
          <a:p>
            <a:r>
              <a:rPr lang="en-US" sz="3600" dirty="0"/>
              <a:t>For men shall be lovers of their own selves, covetous, boasters, proud, blasphemers, disobedient to parents, unthankful, unholy,</a:t>
            </a:r>
          </a:p>
        </p:txBody>
      </p:sp>
      <p:pic>
        <p:nvPicPr>
          <p:cNvPr id="64514" name="Picture 2" descr="2 Timothy 3:4 Artwork | Bible Art">
            <a:extLst>
              <a:ext uri="{FF2B5EF4-FFF2-40B4-BE49-F238E27FC236}">
                <a16:creationId xmlns:a16="http://schemas.microsoft.com/office/drawing/2014/main" id="{62212CBE-4BF9-E507-B427-C1C28E02D56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34850" y="1896674"/>
            <a:ext cx="3764824" cy="3764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00222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DBB88-2F68-6296-3889-4F91DED44B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2A84F7-41B7-7993-E6C7-F7BB9DF7C9C6}"/>
              </a:ext>
            </a:extLst>
          </p:cNvPr>
          <p:cNvSpPr>
            <a:spLocks noGrp="1"/>
          </p:cNvSpPr>
          <p:nvPr>
            <p:ph type="title"/>
          </p:nvPr>
        </p:nvSpPr>
        <p:spPr>
          <a:xfrm>
            <a:off x="176284" y="147178"/>
            <a:ext cx="8845168" cy="1596177"/>
          </a:xfrm>
        </p:spPr>
        <p:txBody>
          <a:bodyPr/>
          <a:lstStyle/>
          <a:p>
            <a:r>
              <a:rPr b="1" dirty="0"/>
              <a:t>21. What description have we of the wickedness that shall be in the last days?</a:t>
            </a:r>
          </a:p>
        </p:txBody>
      </p:sp>
      <p:sp>
        <p:nvSpPr>
          <p:cNvPr id="3" name="Content Placeholder 2">
            <a:extLst>
              <a:ext uri="{FF2B5EF4-FFF2-40B4-BE49-F238E27FC236}">
                <a16:creationId xmlns:a16="http://schemas.microsoft.com/office/drawing/2014/main" id="{DB2FD8BB-AA9C-5020-DAE0-CC7E8E9DC8AC}"/>
              </a:ext>
            </a:extLst>
          </p:cNvPr>
          <p:cNvSpPr>
            <a:spLocks noGrp="1"/>
          </p:cNvSpPr>
          <p:nvPr>
            <p:ph sz="half" idx="1"/>
          </p:nvPr>
        </p:nvSpPr>
        <p:spPr/>
        <p:txBody>
          <a:bodyPr>
            <a:normAutofit fontScale="85000" lnSpcReduction="10000"/>
          </a:bodyPr>
          <a:lstStyle/>
          <a:p>
            <a:r>
              <a:rPr sz="3600" dirty="0"/>
              <a:t>2 Timothy 3:</a:t>
            </a:r>
            <a:r>
              <a:rPr lang="en-US" sz="3600" dirty="0"/>
              <a:t>1-5</a:t>
            </a:r>
            <a:endParaRPr sz="3600" dirty="0"/>
          </a:p>
          <a:p>
            <a:r>
              <a:rPr lang="en-US" sz="3600" dirty="0"/>
              <a:t>Without natural affection, trucebreakers, false accusers, incontinent, fierce, despisers of those that are good,</a:t>
            </a:r>
          </a:p>
        </p:txBody>
      </p:sp>
      <p:pic>
        <p:nvPicPr>
          <p:cNvPr id="65540" name="Picture 4" descr="riots | PBS News">
            <a:extLst>
              <a:ext uri="{FF2B5EF4-FFF2-40B4-BE49-F238E27FC236}">
                <a16:creationId xmlns:a16="http://schemas.microsoft.com/office/drawing/2014/main" id="{C02D4054-A769-E673-EF29-017630BEEA1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0815" r="1526"/>
          <a:stretch>
            <a:fillRect/>
          </a:stretch>
        </p:blipFill>
        <p:spPr bwMode="auto">
          <a:xfrm>
            <a:off x="4672598" y="1600200"/>
            <a:ext cx="3712646" cy="4294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025105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A4125-7F46-9924-5F3E-08F45F81E3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30259B-594B-4121-1990-588EF1153745}"/>
              </a:ext>
            </a:extLst>
          </p:cNvPr>
          <p:cNvSpPr>
            <a:spLocks noGrp="1"/>
          </p:cNvSpPr>
          <p:nvPr>
            <p:ph type="title"/>
          </p:nvPr>
        </p:nvSpPr>
        <p:spPr>
          <a:xfrm>
            <a:off x="176284" y="147178"/>
            <a:ext cx="8845168" cy="1596177"/>
          </a:xfrm>
        </p:spPr>
        <p:txBody>
          <a:bodyPr/>
          <a:lstStyle/>
          <a:p>
            <a:r>
              <a:rPr b="1" dirty="0"/>
              <a:t>21. What description have we of the wickedness that shall be in the last days?</a:t>
            </a:r>
          </a:p>
        </p:txBody>
      </p:sp>
      <p:sp>
        <p:nvSpPr>
          <p:cNvPr id="3" name="Content Placeholder 2">
            <a:extLst>
              <a:ext uri="{FF2B5EF4-FFF2-40B4-BE49-F238E27FC236}">
                <a16:creationId xmlns:a16="http://schemas.microsoft.com/office/drawing/2014/main" id="{B57D3C4C-4A70-5E23-2FE8-CB0373183731}"/>
              </a:ext>
            </a:extLst>
          </p:cNvPr>
          <p:cNvSpPr>
            <a:spLocks noGrp="1"/>
          </p:cNvSpPr>
          <p:nvPr>
            <p:ph sz="half" idx="1"/>
          </p:nvPr>
        </p:nvSpPr>
        <p:spPr/>
        <p:txBody>
          <a:bodyPr>
            <a:normAutofit lnSpcReduction="10000"/>
          </a:bodyPr>
          <a:lstStyle/>
          <a:p>
            <a:r>
              <a:rPr sz="3600" dirty="0"/>
              <a:t>2 Timothy 3:</a:t>
            </a:r>
            <a:r>
              <a:rPr lang="en-US" sz="3600" dirty="0"/>
              <a:t>1-5</a:t>
            </a:r>
            <a:endParaRPr sz="3600" dirty="0"/>
          </a:p>
          <a:p>
            <a:r>
              <a:rPr lang="en-US" sz="3600" dirty="0"/>
              <a:t>Traitors, heady, </a:t>
            </a:r>
            <a:r>
              <a:rPr lang="en-US" sz="3600" dirty="0" err="1"/>
              <a:t>highminded</a:t>
            </a:r>
            <a:r>
              <a:rPr lang="en-US" sz="3600" dirty="0"/>
              <a:t>, lovers of pleasures more than lovers of God;</a:t>
            </a:r>
          </a:p>
        </p:txBody>
      </p:sp>
      <p:pic>
        <p:nvPicPr>
          <p:cNvPr id="66562" name="Picture 2" descr="Even France is surprised by Britain's riots | The Spectator">
            <a:extLst>
              <a:ext uri="{FF2B5EF4-FFF2-40B4-BE49-F238E27FC236}">
                <a16:creationId xmlns:a16="http://schemas.microsoft.com/office/drawing/2014/main" id="{690C43E0-BF4D-AAED-A3F9-74EEA5031D7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6699"/>
          <a:stretch>
            <a:fillRect/>
          </a:stretch>
        </p:blipFill>
        <p:spPr bwMode="auto">
          <a:xfrm>
            <a:off x="4495799" y="1743355"/>
            <a:ext cx="4191001" cy="4382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71611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E8D90-4488-4C89-B729-09A725D506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80C35D-7C01-047B-2CEA-7446598226F4}"/>
              </a:ext>
            </a:extLst>
          </p:cNvPr>
          <p:cNvSpPr>
            <a:spLocks noGrp="1"/>
          </p:cNvSpPr>
          <p:nvPr>
            <p:ph type="title"/>
          </p:nvPr>
        </p:nvSpPr>
        <p:spPr>
          <a:xfrm>
            <a:off x="176284" y="147178"/>
            <a:ext cx="8845168" cy="1596177"/>
          </a:xfrm>
        </p:spPr>
        <p:txBody>
          <a:bodyPr/>
          <a:lstStyle/>
          <a:p>
            <a:r>
              <a:rPr b="1" dirty="0"/>
              <a:t>21. What description have we of the wickedness that shall be in the last days?</a:t>
            </a:r>
          </a:p>
        </p:txBody>
      </p:sp>
      <p:sp>
        <p:nvSpPr>
          <p:cNvPr id="3" name="Content Placeholder 2">
            <a:extLst>
              <a:ext uri="{FF2B5EF4-FFF2-40B4-BE49-F238E27FC236}">
                <a16:creationId xmlns:a16="http://schemas.microsoft.com/office/drawing/2014/main" id="{697B4C29-4BEA-55A1-17A5-798EC0D17B95}"/>
              </a:ext>
            </a:extLst>
          </p:cNvPr>
          <p:cNvSpPr>
            <a:spLocks noGrp="1"/>
          </p:cNvSpPr>
          <p:nvPr>
            <p:ph sz="half" idx="1"/>
          </p:nvPr>
        </p:nvSpPr>
        <p:spPr/>
        <p:txBody>
          <a:bodyPr>
            <a:normAutofit lnSpcReduction="10000"/>
          </a:bodyPr>
          <a:lstStyle/>
          <a:p>
            <a:r>
              <a:rPr sz="3600" dirty="0"/>
              <a:t>2 Timothy 3:</a:t>
            </a:r>
            <a:r>
              <a:rPr lang="en-US" sz="3600" dirty="0"/>
              <a:t>1-5</a:t>
            </a:r>
            <a:endParaRPr sz="3600" dirty="0"/>
          </a:p>
          <a:p>
            <a:r>
              <a:rPr lang="en-US" sz="3600" dirty="0"/>
              <a:t>Having a form of godliness, but denying the power thereof: from such turn away.</a:t>
            </a:r>
          </a:p>
        </p:txBody>
      </p:sp>
      <p:pic>
        <p:nvPicPr>
          <p:cNvPr id="67586" name="Picture 2" descr="of godliness but deny its power ...">
            <a:extLst>
              <a:ext uri="{FF2B5EF4-FFF2-40B4-BE49-F238E27FC236}">
                <a16:creationId xmlns:a16="http://schemas.microsoft.com/office/drawing/2014/main" id="{EC34BF2B-9507-4147-7C71-8A9D3C7BD65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237" r="33005"/>
          <a:stretch>
            <a:fillRect/>
          </a:stretch>
        </p:blipFill>
        <p:spPr bwMode="auto">
          <a:xfrm>
            <a:off x="4825246" y="1915050"/>
            <a:ext cx="3866759" cy="4169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750424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109" y="169682"/>
            <a:ext cx="8823489" cy="1791093"/>
          </a:xfrm>
        </p:spPr>
        <p:txBody>
          <a:bodyPr/>
          <a:lstStyle/>
          <a:p>
            <a:r>
              <a:rPr b="1" dirty="0"/>
              <a:t>23. Who alone will be saved from the destruction that comes because of this wickedness?</a:t>
            </a:r>
          </a:p>
        </p:txBody>
      </p:sp>
      <p:sp>
        <p:nvSpPr>
          <p:cNvPr id="3" name="Content Placeholder 2"/>
          <p:cNvSpPr>
            <a:spLocks noGrp="1"/>
          </p:cNvSpPr>
          <p:nvPr>
            <p:ph sz="half" idx="1"/>
          </p:nvPr>
        </p:nvSpPr>
        <p:spPr>
          <a:xfrm>
            <a:off x="457200" y="1883004"/>
            <a:ext cx="4038600" cy="4525963"/>
          </a:xfrm>
        </p:spPr>
        <p:txBody>
          <a:bodyPr>
            <a:normAutofit fontScale="92500" lnSpcReduction="20000"/>
          </a:bodyPr>
          <a:lstStyle/>
          <a:p>
            <a:r>
              <a:rPr dirty="0"/>
              <a:t>Isaiah 33:14</a:t>
            </a:r>
            <a:r>
              <a:rPr lang="en-US" dirty="0"/>
              <a:t>-17</a:t>
            </a:r>
            <a:endParaRPr dirty="0"/>
          </a:p>
          <a:p>
            <a:r>
              <a:rPr dirty="0"/>
              <a:t>The sinners in Zion are afraid; fearfulness hath surprised the hypocrites. Who among us shall dwell with the devouring fire? who among us shall dwell with everlasting burnings?</a:t>
            </a:r>
          </a:p>
        </p:txBody>
      </p:sp>
      <p:pic>
        <p:nvPicPr>
          <p:cNvPr id="68610" name="Picture 2" descr="Isaiah 33:14 - &quot;The sinners in Zion are afraid; fearfulness hath surprised the hypocrites. Who among us shall dwell with the devouring fire? who among us shall dwell with everlasting burnings?&quot;&#10;&#10;Illustrate a scene inspired by the biblical verse, Isaiah 33:14 - 'The sinners in Zion are afraid; fearfulness hath surprised the hypocrites. Who among us shall dwell with the devouring fire? who among us shall dwell with everlasting burnings?'. Visualize a setting full of apprehension where individuals are shown in fear, while a large overwhelming fire symbolizes the 'devouring fire' and 'everlasting burnings'. Please display this in the medium of digital art.">
            <a:extLst>
              <a:ext uri="{FF2B5EF4-FFF2-40B4-BE49-F238E27FC236}">
                <a16:creationId xmlns:a16="http://schemas.microsoft.com/office/drawing/2014/main" id="{6F47C337-C4DB-5E76-756F-72751618D9D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2126456"/>
            <a:ext cx="4038600" cy="4038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93663-18FC-EA2B-00D2-BB1BD07B6E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175A79-A95A-5A64-3873-E49E56793650}"/>
              </a:ext>
            </a:extLst>
          </p:cNvPr>
          <p:cNvSpPr>
            <a:spLocks noGrp="1"/>
          </p:cNvSpPr>
          <p:nvPr>
            <p:ph type="title"/>
          </p:nvPr>
        </p:nvSpPr>
        <p:spPr>
          <a:xfrm>
            <a:off x="179109" y="169682"/>
            <a:ext cx="8823489" cy="1791093"/>
          </a:xfrm>
        </p:spPr>
        <p:txBody>
          <a:bodyPr/>
          <a:lstStyle/>
          <a:p>
            <a:r>
              <a:rPr b="1" dirty="0"/>
              <a:t>23. Who alone will be saved from the destruction that comes because of this wickedness?</a:t>
            </a:r>
          </a:p>
        </p:txBody>
      </p:sp>
      <p:sp>
        <p:nvSpPr>
          <p:cNvPr id="3" name="Content Placeholder 2">
            <a:extLst>
              <a:ext uri="{FF2B5EF4-FFF2-40B4-BE49-F238E27FC236}">
                <a16:creationId xmlns:a16="http://schemas.microsoft.com/office/drawing/2014/main" id="{DFC0BB4A-46BD-181D-5B17-7F742F62DEB8}"/>
              </a:ext>
            </a:extLst>
          </p:cNvPr>
          <p:cNvSpPr>
            <a:spLocks noGrp="1"/>
          </p:cNvSpPr>
          <p:nvPr>
            <p:ph sz="half" idx="1"/>
          </p:nvPr>
        </p:nvSpPr>
        <p:spPr>
          <a:xfrm>
            <a:off x="320511" y="1753386"/>
            <a:ext cx="4175289" cy="4655581"/>
          </a:xfrm>
        </p:spPr>
        <p:txBody>
          <a:bodyPr>
            <a:noAutofit/>
          </a:bodyPr>
          <a:lstStyle/>
          <a:p>
            <a:r>
              <a:rPr sz="2300" dirty="0"/>
              <a:t>Isaiah 33:14</a:t>
            </a:r>
            <a:r>
              <a:rPr lang="en-US" sz="2300" dirty="0"/>
              <a:t>-17</a:t>
            </a:r>
            <a:endParaRPr sz="2300" dirty="0"/>
          </a:p>
          <a:p>
            <a:r>
              <a:rPr lang="en-US" sz="2300" dirty="0"/>
              <a:t>He that walketh righteously, and </a:t>
            </a:r>
            <a:r>
              <a:rPr lang="en-US" sz="2300" dirty="0" err="1"/>
              <a:t>speaketh</a:t>
            </a:r>
            <a:r>
              <a:rPr lang="en-US" sz="2300" dirty="0"/>
              <a:t> uprightly; he that </a:t>
            </a:r>
            <a:r>
              <a:rPr lang="en-US" sz="2300" dirty="0" err="1"/>
              <a:t>despiseth</a:t>
            </a:r>
            <a:r>
              <a:rPr lang="en-US" sz="2300" dirty="0"/>
              <a:t> the gain of oppressions, that </a:t>
            </a:r>
            <a:r>
              <a:rPr lang="en-US" sz="2300" dirty="0" err="1"/>
              <a:t>shaketh</a:t>
            </a:r>
            <a:r>
              <a:rPr lang="en-US" sz="2300" dirty="0"/>
              <a:t> his hands from holding of bribes, that </a:t>
            </a:r>
            <a:r>
              <a:rPr lang="en-US" sz="2300" dirty="0" err="1"/>
              <a:t>stoppeth</a:t>
            </a:r>
            <a:r>
              <a:rPr lang="en-US" sz="2300" dirty="0"/>
              <a:t> his ears from hearing of blood, and </a:t>
            </a:r>
            <a:r>
              <a:rPr lang="en-US" sz="2300" dirty="0" err="1"/>
              <a:t>shutteth</a:t>
            </a:r>
            <a:r>
              <a:rPr lang="en-US" sz="2300" dirty="0"/>
              <a:t> his eyes from seeing evil;</a:t>
            </a:r>
          </a:p>
        </p:txBody>
      </p:sp>
      <p:pic>
        <p:nvPicPr>
          <p:cNvPr id="69634" name="Picture 2" descr="Isaiah 37:15 - &quot;And Hezekiah prayed unto the LORD, saying,&quot;">
            <a:extLst>
              <a:ext uri="{FF2B5EF4-FFF2-40B4-BE49-F238E27FC236}">
                <a16:creationId xmlns:a16="http://schemas.microsoft.com/office/drawing/2014/main" id="{8E739A1B-C63F-D2F3-6541-AFD8D9D5C6D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8065"/>
          <a:stretch>
            <a:fillRect/>
          </a:stretch>
        </p:blipFill>
        <p:spPr bwMode="auto">
          <a:xfrm>
            <a:off x="4968786" y="2063051"/>
            <a:ext cx="3560825" cy="4345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050547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5EF36-60A7-48C3-E7CC-37625A042D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15FAD8-24FC-130B-4268-B12AB02BC9E7}"/>
              </a:ext>
            </a:extLst>
          </p:cNvPr>
          <p:cNvSpPr>
            <a:spLocks noGrp="1"/>
          </p:cNvSpPr>
          <p:nvPr>
            <p:ph type="title"/>
          </p:nvPr>
        </p:nvSpPr>
        <p:spPr>
          <a:xfrm>
            <a:off x="179109" y="169682"/>
            <a:ext cx="8823489" cy="1791093"/>
          </a:xfrm>
        </p:spPr>
        <p:txBody>
          <a:bodyPr/>
          <a:lstStyle/>
          <a:p>
            <a:r>
              <a:rPr b="1" dirty="0"/>
              <a:t>23. Who alone will be saved from the destruction that comes because of this wickedness?</a:t>
            </a:r>
          </a:p>
        </p:txBody>
      </p:sp>
      <p:sp>
        <p:nvSpPr>
          <p:cNvPr id="3" name="Content Placeholder 2">
            <a:extLst>
              <a:ext uri="{FF2B5EF4-FFF2-40B4-BE49-F238E27FC236}">
                <a16:creationId xmlns:a16="http://schemas.microsoft.com/office/drawing/2014/main" id="{26C6D9FD-0394-D4B4-8010-998277393B16}"/>
              </a:ext>
            </a:extLst>
          </p:cNvPr>
          <p:cNvSpPr>
            <a:spLocks noGrp="1"/>
          </p:cNvSpPr>
          <p:nvPr>
            <p:ph sz="half" idx="1"/>
          </p:nvPr>
        </p:nvSpPr>
        <p:spPr>
          <a:xfrm>
            <a:off x="320511" y="1753386"/>
            <a:ext cx="4175289" cy="4655581"/>
          </a:xfrm>
        </p:spPr>
        <p:txBody>
          <a:bodyPr>
            <a:noAutofit/>
          </a:bodyPr>
          <a:lstStyle/>
          <a:p>
            <a:r>
              <a:rPr dirty="0"/>
              <a:t>Isaiah 33:14</a:t>
            </a:r>
            <a:r>
              <a:rPr lang="en-US" dirty="0"/>
              <a:t>-17</a:t>
            </a:r>
            <a:endParaRPr dirty="0"/>
          </a:p>
          <a:p>
            <a:r>
              <a:rPr lang="en-US" dirty="0"/>
              <a:t>He shall dwell on high: his place of </a:t>
            </a:r>
            <a:r>
              <a:rPr lang="en-US" dirty="0" err="1"/>
              <a:t>defence</a:t>
            </a:r>
            <a:r>
              <a:rPr lang="en-US" dirty="0"/>
              <a:t> shall be the munitions of rocks: bread shall be given him; his waters shall be sure.</a:t>
            </a:r>
          </a:p>
        </p:txBody>
      </p:sp>
      <p:pic>
        <p:nvPicPr>
          <p:cNvPr id="70658" name="Picture 2" descr="Genesis 33:16 - &quot;¶ So Esau returned that day on his way unto Seir.&quot;">
            <a:extLst>
              <a:ext uri="{FF2B5EF4-FFF2-40B4-BE49-F238E27FC236}">
                <a16:creationId xmlns:a16="http://schemas.microsoft.com/office/drawing/2014/main" id="{5041203A-C1F2-0887-72CC-EAC2594C07D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2061369"/>
            <a:ext cx="403860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15757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62875-33F8-2DFF-F6B5-580BDAA4B6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53F9FE-38E7-1A75-B65A-01B09642236F}"/>
              </a:ext>
            </a:extLst>
          </p:cNvPr>
          <p:cNvSpPr>
            <a:spLocks noGrp="1"/>
          </p:cNvSpPr>
          <p:nvPr>
            <p:ph type="title"/>
          </p:nvPr>
        </p:nvSpPr>
        <p:spPr>
          <a:xfrm>
            <a:off x="179109" y="169682"/>
            <a:ext cx="8823489" cy="1791093"/>
          </a:xfrm>
        </p:spPr>
        <p:txBody>
          <a:bodyPr/>
          <a:lstStyle/>
          <a:p>
            <a:r>
              <a:rPr b="1" dirty="0"/>
              <a:t>23. Who alone will be saved from the destruction that comes because of this wickedness?</a:t>
            </a:r>
          </a:p>
        </p:txBody>
      </p:sp>
      <p:sp>
        <p:nvSpPr>
          <p:cNvPr id="3" name="Content Placeholder 2">
            <a:extLst>
              <a:ext uri="{FF2B5EF4-FFF2-40B4-BE49-F238E27FC236}">
                <a16:creationId xmlns:a16="http://schemas.microsoft.com/office/drawing/2014/main" id="{89096347-16AE-9E90-3952-47E13AE27A6E}"/>
              </a:ext>
            </a:extLst>
          </p:cNvPr>
          <p:cNvSpPr>
            <a:spLocks noGrp="1"/>
          </p:cNvSpPr>
          <p:nvPr>
            <p:ph sz="half" idx="1"/>
          </p:nvPr>
        </p:nvSpPr>
        <p:spPr>
          <a:xfrm>
            <a:off x="320511" y="1753386"/>
            <a:ext cx="4175289" cy="4655581"/>
          </a:xfrm>
        </p:spPr>
        <p:txBody>
          <a:bodyPr>
            <a:noAutofit/>
          </a:bodyPr>
          <a:lstStyle/>
          <a:p>
            <a:r>
              <a:rPr sz="3200" dirty="0"/>
              <a:t>Isaiah 33:14</a:t>
            </a:r>
            <a:r>
              <a:rPr lang="en-US" sz="3200" dirty="0"/>
              <a:t>-17</a:t>
            </a:r>
            <a:endParaRPr sz="3200" dirty="0"/>
          </a:p>
          <a:p>
            <a:r>
              <a:rPr lang="en-US" sz="3200" dirty="0"/>
              <a:t>Thine eyes shall see the king in his beauty: they shall behold the land that is very far off.</a:t>
            </a:r>
          </a:p>
        </p:txBody>
      </p:sp>
      <p:pic>
        <p:nvPicPr>
          <p:cNvPr id="71682" name="Picture 2" descr="Isaiah 33:6">
            <a:extLst>
              <a:ext uri="{FF2B5EF4-FFF2-40B4-BE49-F238E27FC236}">
                <a16:creationId xmlns:a16="http://schemas.microsoft.com/office/drawing/2014/main" id="{F10591FF-9F41-09AA-239B-69511926B42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2" y="1857088"/>
            <a:ext cx="403860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52426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3ED95-C3F6-EE6D-E5C1-73A3411D3CD0}"/>
              </a:ext>
            </a:extLst>
          </p:cNvPr>
          <p:cNvSpPr>
            <a:spLocks noGrp="1"/>
          </p:cNvSpPr>
          <p:nvPr>
            <p:ph type="ctrTitle"/>
          </p:nvPr>
        </p:nvSpPr>
        <p:spPr>
          <a:xfrm>
            <a:off x="736808" y="1172308"/>
            <a:ext cx="7670384" cy="3176311"/>
          </a:xfrm>
        </p:spPr>
        <p:txBody>
          <a:bodyPr>
            <a:normAutofit fontScale="90000"/>
          </a:bodyPr>
          <a:lstStyle/>
          <a:p>
            <a:r>
              <a:rPr lang="en-US" sz="11500" dirty="0"/>
              <a:t>Thank You &amp;</a:t>
            </a:r>
          </a:p>
        </p:txBody>
      </p:sp>
      <p:sp>
        <p:nvSpPr>
          <p:cNvPr id="3" name="Subtitle 2">
            <a:extLst>
              <a:ext uri="{FF2B5EF4-FFF2-40B4-BE49-F238E27FC236}">
                <a16:creationId xmlns:a16="http://schemas.microsoft.com/office/drawing/2014/main" id="{7578BD85-9E31-8FA9-45E7-FCD3C9478A39}"/>
              </a:ext>
            </a:extLst>
          </p:cNvPr>
          <p:cNvSpPr>
            <a:spLocks noGrp="1"/>
          </p:cNvSpPr>
          <p:nvPr>
            <p:ph type="subTitle" idx="1"/>
          </p:nvPr>
        </p:nvSpPr>
        <p:spPr>
          <a:xfrm>
            <a:off x="1231221" y="3806092"/>
            <a:ext cx="7080026" cy="2569315"/>
          </a:xfrm>
        </p:spPr>
        <p:txBody>
          <a:bodyPr>
            <a:normAutofit fontScale="77500" lnSpcReduction="20000"/>
          </a:bodyPr>
          <a:lstStyle/>
          <a:p>
            <a:r>
              <a:rPr lang="en-US" sz="9600" dirty="0"/>
              <a:t>HAPPY SABBATH!!</a:t>
            </a:r>
          </a:p>
        </p:txBody>
      </p:sp>
    </p:spTree>
    <p:extLst>
      <p:ext uri="{BB962C8B-B14F-4D97-AF65-F5344CB8AC3E}">
        <p14:creationId xmlns:p14="http://schemas.microsoft.com/office/powerpoint/2010/main" val="1923720835"/>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Droplet</Template>
  <TotalTime>1553</TotalTime>
  <Words>4503</Words>
  <Application>Microsoft Office PowerPoint</Application>
  <PresentationFormat>On-screen Show (4:3)</PresentationFormat>
  <Paragraphs>247</Paragraphs>
  <Slides>99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99</vt:i4>
      </vt:variant>
    </vt:vector>
  </HeadingPairs>
  <TitlesOfParts>
    <vt:vector size="103" baseType="lpstr">
      <vt:lpstr>Arial</vt:lpstr>
      <vt:lpstr>Impact</vt:lpstr>
      <vt:lpstr>Tw Cen MT</vt:lpstr>
      <vt:lpstr>Droplet</vt:lpstr>
      <vt:lpstr>Old Testament History:  The Flood</vt:lpstr>
      <vt:lpstr>PowerPoint Presentation</vt:lpstr>
      <vt:lpstr>1. When the world became wholly corrupt, what did God determine to do?</vt:lpstr>
      <vt:lpstr>SDABC V1 on Genesis 6:13</vt:lpstr>
      <vt:lpstr>Patriarchs and Prophets p. 100</vt:lpstr>
      <vt:lpstr>2. What provision did the Lord make for the preservation of righteous Noah?</vt:lpstr>
      <vt:lpstr>2. What provision did the Lord make for the preservation of righteous Noah?</vt:lpstr>
      <vt:lpstr>2. What provision did the Lord make for the preservation of righteous Noah?</vt:lpstr>
      <vt:lpstr>3. Had there ever been anything to indicate the possibility of a flood?</vt:lpstr>
      <vt:lpstr>4. In obeying the command of the Lord to make an ark, what grace did Noah manifest?</vt:lpstr>
      <vt:lpstr>5. After the ark was completed, and Noah and his family had gone into it, what wonderful thing took place to convince the people of the truth of what Noah had preached?</vt:lpstr>
      <vt:lpstr>5. After the ark was completed, and Noah and his family had gone into it, what wonderful thing took place to convince the people of the truth of what Noah had preached?</vt:lpstr>
      <vt:lpstr>5. After the ark was completed, and Noah and his family had gone into it, what wonderful thing took place to convince the people of the truth of what Noah had preached?</vt:lpstr>
      <vt:lpstr>6. How long after this before the flood began?</vt:lpstr>
      <vt:lpstr>7. Was it possible then for Noah to do anything more for the people?</vt:lpstr>
      <vt:lpstr>8. How long did it rain?</vt:lpstr>
      <vt:lpstr>9. What besides rain from heaven helped to make the flood?</vt:lpstr>
      <vt:lpstr>A Remaking of Earth’s Ecosystem</vt:lpstr>
      <vt:lpstr>10. How extensive was the flood?</vt:lpstr>
      <vt:lpstr>10. How extensive was the flood?</vt:lpstr>
      <vt:lpstr> the primary purpose of the Noah story seems to be to contrast the monotheistic, merciful God of Israel with the multiple, vengeful gods of the competing religions in the ancient Near East. </vt:lpstr>
      <vt:lpstr>In Seventh-day Adventist theology the Noachian flood story has been drafted for two additional purposes:</vt:lpstr>
      <vt:lpstr>1) to stand as an apocalyptic warning of last day conditions on earth, where mankind becomes ever more sinful and degraded, </vt:lpstr>
      <vt:lpstr>and 2) to support a short-term age of the earth by using the flood to explain the fossil record. </vt:lpstr>
      <vt:lpstr>The latter use of this story is especially critical because standard geological evidence suggests the fossil record formed over hundreds of million years, which makes the traditional belief in a 7-day literal creation week a mere 6,000 years ago impossible to defend. </vt:lpstr>
      <vt:lpstr>Finding scientific evidence for a worldwide flood less than 6,000 years ago is also critical because Adventist theology teaches that God’s second book (i.e., nature) will always agree with scripture.</vt:lpstr>
      <vt:lpstr>Throughout our history Adventists have steadfastly defended a purely literal reading of Genesis. But as more and more geological and paleontological data have accumulated, it has become harder and harder to use science to defend a worldwide flood. </vt:lpstr>
      <vt:lpstr>Many aspects of the story are not scientifically feasible, and the geological record is especially problematic.</vt:lpstr>
      <vt:lpstr>Although evidence of extremely large and destructive floods is found in the geologic record in some geographic regions, there is no sign of a worldwide flood. </vt:lpstr>
      <vt:lpstr>Although evidence of extremely large and destructive floods is found in the geologic record in some geographic regions, there is no sign of a worldwide flood. </vt:lpstr>
      <vt:lpstr>There is archaeological evidence of civilizations that predate the flood, one of the most notable being the unbroken record of Egyptian civilization going back at least 8,000 years. </vt:lpstr>
      <vt:lpstr>There is archaeological evidence of civilizations that predate the flood, one of the most notable being the unbroken record of Egyptian civilization going back at least 8,000 years. </vt:lpstr>
      <vt:lpstr>Bristlecone pine tree ring dates go back more than 12,000 years and correlate closely with dates obtained from carbon dating. </vt:lpstr>
      <vt:lpstr>Bristlecone pine tree ring dates go back more than 12,000 years and correlate closely with dates obtained from carbon dating. </vt:lpstr>
      <vt:lpstr>PowerPoint Presentation</vt:lpstr>
      <vt:lpstr>The oldest bristlecone pine still alive is 4,765 years old, which means it began growing before the date of Noah’s flood that is accepted by most fundamentalist theologians (2,348 BCE). </vt:lpstr>
      <vt:lpstr>PowerPoint Presentation</vt:lpstr>
      <vt:lpstr>There are unbroken ice core records going back 800,000 years and lake sediment records extending more than 1.4 million years. </vt:lpstr>
      <vt:lpstr>PowerPoint Presentation</vt:lpstr>
      <vt:lpstr>If there had been a worldwide flood about 4,500 years ago, these records would have shown evidence of such a large disturbance.</vt:lpstr>
      <vt:lpstr>It is past time for Adventist theologians and scientists to reckon with these things and face up to the physical evidence and realize that science cannot “prove” that a literal worldwide flood as described in Genesis happened. </vt:lpstr>
      <vt:lpstr>It is possible science could provide evidence for a more localized flood that was the basis for the Near Eastern flood narratives, including Noah’s flood, but continuing to claim that science supports a worldwide flood is dishonest.</vt:lpstr>
      <vt:lpstr>If Adventist theologians believe we must maintain a belief in a worldwide flood, then so be it, but it will have to be based on faith alone, invoking God’s miraculous interventions on multiple levels.</vt:lpstr>
      <vt:lpstr>If a literal reading of scripture is made essential to one’s salvation, and incontrovertible scientific evidence shows that the story cannot possibly be historically accurate, </vt:lpstr>
      <vt:lpstr>believers are left in the position of either renouncing the Bible entirely or ignoring what appears to be objective reality. </vt:lpstr>
      <vt:lpstr>Many rational individuals in such a quandary will just leave the church, and maybe even Christianity entirely.</vt:lpstr>
      <vt:lpstr>Many rational individuals in such a quandary will just leave the church, and maybe even Christianity entirely.</vt:lpstr>
      <vt:lpstr>10. How extensive was the flood?</vt:lpstr>
      <vt:lpstr>10. How extensive was the flood?</vt:lpstr>
      <vt:lpstr>10. How extensive was the flood?</vt:lpstr>
      <vt:lpstr>10. How extensive was the flood?</vt:lpstr>
      <vt:lpstr>10. How extensive was the flood?</vt:lpstr>
      <vt:lpstr>10. How extensive was the flood?</vt:lpstr>
      <vt:lpstr>10. How extensive was the flood?</vt:lpstr>
      <vt:lpstr>10. How extensive was the flood?</vt:lpstr>
      <vt:lpstr>Why a “Literal reading” of the World-Wide Genesis Flood Story is Non-Negotiable</vt:lpstr>
      <vt:lpstr>It Forms a Foundation: Isaiah 54:8-10</vt:lpstr>
      <vt:lpstr>It Forms a Foundation: Isaiah 54:8-10</vt:lpstr>
      <vt:lpstr>It Forms a Foundation: Isaiah 54:8-10</vt:lpstr>
      <vt:lpstr>It Forms a Foundation: Isaiah 54:8-10</vt:lpstr>
      <vt:lpstr>Jesus Believed It Matthew 24:37-39</vt:lpstr>
      <vt:lpstr>Jesus Believed It Matthew 24:37-39</vt:lpstr>
      <vt:lpstr>Jesus Believed It Matthew 24:37-39</vt:lpstr>
      <vt:lpstr>Jesus Believed It Matthew 24:37-39</vt:lpstr>
      <vt:lpstr>Does it HAVE to be a Global Flood? </vt:lpstr>
      <vt:lpstr>Does it HAVE to be a Global Flood? </vt:lpstr>
      <vt:lpstr>PowerPoint Presentation</vt:lpstr>
      <vt:lpstr>11. How long did the waters remain at their height?</vt:lpstr>
      <vt:lpstr>12. How long did Noah have to remain in the ark?</vt:lpstr>
      <vt:lpstr>12. How long did Noah have to remain in the ark?</vt:lpstr>
      <vt:lpstr>12. How long did Noah have to remain in the ark?</vt:lpstr>
      <vt:lpstr>12. How long did Noah have to remain in the ark?</vt:lpstr>
      <vt:lpstr>12. How long did Noah have to remain in the ark?</vt:lpstr>
      <vt:lpstr>PowerPoint Presentation</vt:lpstr>
      <vt:lpstr>13. When Noah came out, what did he do?</vt:lpstr>
      <vt:lpstr>14. What did the Lord say about floods in the future?</vt:lpstr>
      <vt:lpstr>15. What pledge did He give to confirm this promise?</vt:lpstr>
      <vt:lpstr>15. What pledge did He give to confirm this promise?</vt:lpstr>
      <vt:lpstr>15. What pledge did He give to confirm this promise?</vt:lpstr>
      <vt:lpstr>15. What pledge did He give to confirm this promise?</vt:lpstr>
      <vt:lpstr>16. What peculiar force is there in the expression, "I do set my bow in the cloud"?</vt:lpstr>
      <vt:lpstr>16. What peculiar force is there in the expression, "I do set my bow in the cloud"?</vt:lpstr>
      <vt:lpstr>17. Then how strong was the assurance that there should never be another universal flood?</vt:lpstr>
      <vt:lpstr>18. Will this earth never be destroyed by any means?</vt:lpstr>
      <vt:lpstr>19. What word has decreed this?</vt:lpstr>
      <vt:lpstr>19. What word has decreed this?</vt:lpstr>
      <vt:lpstr>20. Why will this destruction take place?</vt:lpstr>
      <vt:lpstr>20. Why will this destruction take place?</vt:lpstr>
      <vt:lpstr>21. What description have we of the wickedness that shall be in the last days?</vt:lpstr>
      <vt:lpstr>21. What description have we of the wickedness that shall be in the last days?</vt:lpstr>
      <vt:lpstr>21. What description have we of the wickedness that shall be in the last days?</vt:lpstr>
      <vt:lpstr>21. What description have we of the wickedness that shall be in the last days?</vt:lpstr>
      <vt:lpstr>21. What description have we of the wickedness that shall be in the last days?</vt:lpstr>
      <vt:lpstr>23. Who alone will be saved from the destruction that comes because of this wickedness?</vt:lpstr>
      <vt:lpstr>23. Who alone will be saved from the destruction that comes because of this wickedness?</vt:lpstr>
      <vt:lpstr>23. Who alone will be saved from the destruction that comes because of this wickedness?</vt:lpstr>
      <vt:lpstr>23. Who alone will be saved from the destruction that comes because of this wickedness?</vt:lpstr>
      <vt:lpstr>PowerPoint Presentation</vt:lpstr>
      <vt:lpstr>Thank You &amp;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4</cp:revision>
  <dcterms:created xsi:type="dcterms:W3CDTF">2013-01-27T09:14:16Z</dcterms:created>
  <dcterms:modified xsi:type="dcterms:W3CDTF">2025-08-09T05:21:16Z</dcterms:modified>
  <cp:category/>
</cp:coreProperties>
</file>