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56"/>
  </p:notesMasterIdLst>
  <p:sldIdLst>
    <p:sldId id="393" r:id="rId2"/>
    <p:sldId id="390" r:id="rId3"/>
    <p:sldId id="39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394" r:id="rId26"/>
    <p:sldId id="277" r:id="rId27"/>
    <p:sldId id="396" r:id="rId28"/>
    <p:sldId id="395" r:id="rId29"/>
    <p:sldId id="397" r:id="rId30"/>
    <p:sldId id="398" r:id="rId31"/>
    <p:sldId id="399" r:id="rId32"/>
    <p:sldId id="401" r:id="rId33"/>
    <p:sldId id="402" r:id="rId34"/>
    <p:sldId id="403" r:id="rId35"/>
    <p:sldId id="400" r:id="rId36"/>
    <p:sldId id="404" r:id="rId37"/>
    <p:sldId id="405" r:id="rId38"/>
    <p:sldId id="406" r:id="rId39"/>
    <p:sldId id="408" r:id="rId40"/>
    <p:sldId id="409" r:id="rId41"/>
    <p:sldId id="411" r:id="rId42"/>
    <p:sldId id="278" r:id="rId43"/>
    <p:sldId id="279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288" r:id="rId53"/>
    <p:sldId id="392" r:id="rId54"/>
    <p:sldId id="340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B95DCB"/>
    <a:srgbClr val="1F29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47" d="100"/>
          <a:sy n="47" d="100"/>
        </p:scale>
        <p:origin x="1071" y="4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FD099-0F06-4683-9C30-DED1207F9DAA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09C7F-B526-4E51-A85E-E1EAD64DB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6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209C7F-B526-4E51-A85E-E1EAD64DB28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1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B168E-370A-5648-D7AD-B514840AB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1C9E5-2BB0-B6D8-F458-2265F1C7E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0D42B7-96F8-040D-9353-736BD4CFE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0342C-B60D-956A-11F5-16B3AB6DD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209C7F-B526-4E51-A85E-E1EAD64DB28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47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84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37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20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85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7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53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19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70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02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58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3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49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99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3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7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5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27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B56AC68-364D-3CD6-3AF7-F426DDA3C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" t="8640" r="517" b="17135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359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7. How long did Enoch live before the birth of Methuselah?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sz="4000" dirty="0"/>
              <a:t>Genesis 5:21</a:t>
            </a:r>
          </a:p>
          <a:p>
            <a:r>
              <a:rPr sz="4000" dirty="0"/>
              <a:t>And Enoch lived sixty and five years, and begat Methuselah: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E3273-30EC-D13D-511D-059E30F25A66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687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3554" name="Picture 2" descr="The Thrilling Story Of Enoch – Jared's Son – Holy Bible Study &amp; Discussion  with Jerry">
            <a:extLst>
              <a:ext uri="{FF2B5EF4-FFF2-40B4-BE49-F238E27FC236}">
                <a16:creationId xmlns:a16="http://schemas.microsoft.com/office/drawing/2014/main" id="{CD6BBC59-C627-8B46-110A-834DC74EAA4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267" y="2259287"/>
            <a:ext cx="3048333" cy="306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8. How long did Methuselah live before Lamech was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sz="4000" dirty="0"/>
              <a:t>Genesis 5:25</a:t>
            </a:r>
          </a:p>
          <a:p>
            <a:r>
              <a:rPr sz="4000" dirty="0"/>
              <a:t>And Methuselah lived an hundred eighty and seven years, and begat Lamech: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B25CB3-93CE-93F5-A686-92DBFF8DEA53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874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2530" name="Picture 2" descr="Methuselah Was the Oldest Man in the Bible">
            <a:extLst>
              <a:ext uri="{FF2B5EF4-FFF2-40B4-BE49-F238E27FC236}">
                <a16:creationId xmlns:a16="http://schemas.microsoft.com/office/drawing/2014/main" id="{5B8EC926-474A-57C1-8A9A-D7295A8E760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59"/>
          <a:stretch>
            <a:fillRect/>
          </a:stretch>
        </p:blipFill>
        <p:spPr bwMode="auto">
          <a:xfrm>
            <a:off x="4873753" y="2557006"/>
            <a:ext cx="3660626" cy="309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9. Then how long was it from the creation of Adam till the birth of Lamech?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3039" y="1805749"/>
            <a:ext cx="3145558" cy="41788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800" dirty="0"/>
              <a:t>			130</a:t>
            </a:r>
          </a:p>
          <a:p>
            <a:pPr marL="0" indent="0">
              <a:buNone/>
            </a:pPr>
            <a:r>
              <a:rPr lang="en-US" sz="4800" dirty="0"/>
              <a:t>			105</a:t>
            </a:r>
          </a:p>
          <a:p>
            <a:pPr marL="0" indent="0">
              <a:buNone/>
            </a:pPr>
            <a:r>
              <a:rPr lang="en-US" sz="4800" dirty="0"/>
              <a:t>			  90</a:t>
            </a:r>
          </a:p>
          <a:p>
            <a:pPr marL="0" indent="0">
              <a:buNone/>
            </a:pPr>
            <a:r>
              <a:rPr lang="en-US" sz="4800" dirty="0"/>
              <a:t>			  70</a:t>
            </a:r>
          </a:p>
          <a:p>
            <a:pPr marL="0" indent="0">
              <a:buNone/>
            </a:pPr>
            <a:r>
              <a:rPr lang="en-US" sz="4800" dirty="0"/>
              <a:t>			  65</a:t>
            </a:r>
          </a:p>
          <a:p>
            <a:pPr marL="0" indent="0">
              <a:buNone/>
            </a:pPr>
            <a:r>
              <a:rPr lang="en-US" sz="4800" dirty="0"/>
              <a:t>			162</a:t>
            </a:r>
          </a:p>
          <a:p>
            <a:pPr marL="0" indent="0">
              <a:buNone/>
            </a:pPr>
            <a:r>
              <a:rPr lang="en-US" sz="4800" dirty="0"/>
              <a:t>			  65</a:t>
            </a:r>
          </a:p>
          <a:p>
            <a:pPr marL="0" indent="0">
              <a:buNone/>
            </a:pPr>
            <a:r>
              <a:rPr lang="en-US" sz="4800" dirty="0"/>
              <a:t>		  +  187</a:t>
            </a:r>
          </a:p>
          <a:p>
            <a:pPr marL="0" indent="0">
              <a:buNone/>
            </a:pPr>
            <a:r>
              <a:rPr lang="en-US" sz="4800" dirty="0"/>
              <a:t>			</a:t>
            </a:r>
            <a:r>
              <a:rPr sz="4800" dirty="0"/>
              <a:t>874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CA250-5342-F909-82B6-6F083F3F2779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874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B630949-42F1-E991-3D64-2E6C58191825}"/>
              </a:ext>
            </a:extLst>
          </p:cNvPr>
          <p:cNvCxnSpPr>
            <a:cxnSpLocks/>
          </p:cNvCxnSpPr>
          <p:nvPr/>
        </p:nvCxnSpPr>
        <p:spPr>
          <a:xfrm>
            <a:off x="1452282" y="5386508"/>
            <a:ext cx="12832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0724AC2-10FC-78BB-F66A-832D1F7B76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405369" y="2152452"/>
            <a:ext cx="5228202" cy="348546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E993409-6EF0-0A3C-FF6D-0EF38A9A6FEB}"/>
              </a:ext>
            </a:extLst>
          </p:cNvPr>
          <p:cNvSpPr/>
          <p:nvPr/>
        </p:nvSpPr>
        <p:spPr>
          <a:xfrm>
            <a:off x="3682337" y="2712092"/>
            <a:ext cx="4727493" cy="2366187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LAMECH is Noah’s father, EIGHT generations down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How long did Adam live?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sz="3600" dirty="0"/>
              <a:t>Genesis 5:5</a:t>
            </a:r>
          </a:p>
          <a:p>
            <a:r>
              <a:rPr sz="3600" dirty="0"/>
              <a:t>And all the days that Adam lived were nine hundred and thirty years: and he died.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AC810D-A752-6418-947B-02951A4999B3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930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0482" name="Picture 2" descr="Adam and Eve Disobeyed God | Children's Bible Lessons">
            <a:extLst>
              <a:ext uri="{FF2B5EF4-FFF2-40B4-BE49-F238E27FC236}">
                <a16:creationId xmlns:a16="http://schemas.microsoft.com/office/drawing/2014/main" id="{FDF0D67F-589F-B4D0-75F4-B693C9B879F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0" r="20589"/>
          <a:stretch>
            <a:fillRect/>
          </a:stretch>
        </p:blipFill>
        <p:spPr bwMode="auto">
          <a:xfrm>
            <a:off x="4943259" y="2518043"/>
            <a:ext cx="3378549" cy="301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11. Then how long did he </a:t>
            </a:r>
            <a:r>
              <a:rPr lang="en-US" sz="3600" dirty="0"/>
              <a:t>(ADAM) </a:t>
            </a:r>
            <a:r>
              <a:rPr sz="3600" dirty="0"/>
              <a:t>live after Lamech was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sz="4400" dirty="0"/>
              <a:t>	  930</a:t>
            </a:r>
          </a:p>
          <a:p>
            <a:pPr marL="0" indent="0">
              <a:buNone/>
            </a:pPr>
            <a:r>
              <a:rPr lang="en-US" sz="4400" dirty="0"/>
              <a:t>	  -  874</a:t>
            </a:r>
          </a:p>
          <a:p>
            <a:pPr marL="0" indent="0">
              <a:buNone/>
            </a:pPr>
            <a:r>
              <a:rPr lang="en-US" sz="4400" dirty="0"/>
              <a:t>			56 years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B86D0AF-DC10-F18B-2E26-E38B99BC6A9C}"/>
              </a:ext>
            </a:extLst>
          </p:cNvPr>
          <p:cNvCxnSpPr/>
          <p:nvPr/>
        </p:nvCxnSpPr>
        <p:spPr>
          <a:xfrm>
            <a:off x="1119809" y="4386470"/>
            <a:ext cx="192156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dam would be very knowledgeable ...">
            <a:extLst>
              <a:ext uri="{FF2B5EF4-FFF2-40B4-BE49-F238E27FC236}">
                <a16:creationId xmlns:a16="http://schemas.microsoft.com/office/drawing/2014/main" id="{A8D00797-459A-9112-6BFD-FA84D4C896C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713" y="2259287"/>
            <a:ext cx="4014086" cy="299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12. How long did Adam live contemporary with Methuselah?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059C4C78-4995-9214-920D-FC84DCD3CFD7}"/>
              </a:ext>
            </a:extLst>
          </p:cNvPr>
          <p:cNvSpPr/>
          <p:nvPr/>
        </p:nvSpPr>
        <p:spPr>
          <a:xfrm>
            <a:off x="532735" y="1984068"/>
            <a:ext cx="4126728" cy="631911"/>
          </a:xfrm>
          <a:prstGeom prst="homePlat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Adam lived 930 years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1069B138-08B5-6496-D176-0E3FED49A146}"/>
              </a:ext>
            </a:extLst>
          </p:cNvPr>
          <p:cNvSpPr/>
          <p:nvPr/>
        </p:nvSpPr>
        <p:spPr>
          <a:xfrm flipH="1">
            <a:off x="532734" y="2670578"/>
            <a:ext cx="4158537" cy="8938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Methuselah was BORN 687 years after Creation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8B2330D3-5BE6-7BBF-2FB6-866696C5B2A6}"/>
              </a:ext>
            </a:extLst>
          </p:cNvPr>
          <p:cNvSpPr/>
          <p:nvPr/>
        </p:nvSpPr>
        <p:spPr>
          <a:xfrm>
            <a:off x="532736" y="3600597"/>
            <a:ext cx="4158536" cy="732073"/>
          </a:xfrm>
          <a:prstGeom prst="homePlate">
            <a:avLst/>
          </a:prstGeom>
          <a:solidFill>
            <a:srgbClr val="B95D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And HE lived 969 years</a:t>
            </a:r>
            <a:endParaRPr lang="en-US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F522037-B28C-6E48-BBC7-A6C53A144B86}"/>
              </a:ext>
            </a:extLst>
          </p:cNvPr>
          <p:cNvSpPr/>
          <p:nvPr/>
        </p:nvSpPr>
        <p:spPr>
          <a:xfrm flipH="1">
            <a:off x="500927" y="4368813"/>
            <a:ext cx="4158536" cy="1793448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  So between 687 years after Creation, and 930 years after Creation, both were living</a:t>
            </a:r>
            <a:r>
              <a:rPr lang="en-US" sz="2400" dirty="0">
                <a:solidFill>
                  <a:schemeClr val="bg1"/>
                </a:solidFill>
              </a:rPr>
              <a:t>!  </a:t>
            </a:r>
          </a:p>
        </p:txBody>
      </p:sp>
      <p:sp>
        <p:nvSpPr>
          <p:cNvPr id="10" name="Plaque 9">
            <a:extLst>
              <a:ext uri="{FF2B5EF4-FFF2-40B4-BE49-F238E27FC236}">
                <a16:creationId xmlns:a16="http://schemas.microsoft.com/office/drawing/2014/main" id="{1BF416CB-14BE-238F-20AB-9FF0E4469C4A}"/>
              </a:ext>
            </a:extLst>
          </p:cNvPr>
          <p:cNvSpPr/>
          <p:nvPr/>
        </p:nvSpPr>
        <p:spPr>
          <a:xfrm>
            <a:off x="5009325" y="1984067"/>
            <a:ext cx="3379301" cy="4264331"/>
          </a:xfrm>
          <a:prstGeom prst="plaqu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     So, for </a:t>
            </a:r>
          </a:p>
          <a:p>
            <a:r>
              <a:rPr lang="en-US" sz="3600" b="1" dirty="0"/>
              <a:t>   930</a:t>
            </a:r>
          </a:p>
          <a:p>
            <a:pPr marL="285750" indent="-285750">
              <a:buFontTx/>
              <a:buChar char="-"/>
            </a:pPr>
            <a:r>
              <a:rPr lang="en-US" sz="3600" b="1" dirty="0"/>
              <a:t>687</a:t>
            </a:r>
          </a:p>
          <a:p>
            <a:r>
              <a:rPr lang="en-US" sz="3600" b="1" dirty="0"/>
              <a:t>   243 years, </a:t>
            </a:r>
          </a:p>
          <a:p>
            <a:pPr algn="ctr"/>
            <a:r>
              <a:rPr lang="en-US" sz="3200" dirty="0"/>
              <a:t>Adam was contemporary   with</a:t>
            </a:r>
          </a:p>
          <a:p>
            <a:pPr algn="ctr"/>
            <a:r>
              <a:rPr lang="en-US" sz="3200" dirty="0"/>
              <a:t>  Methuselah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D9579C-0317-9D4C-048F-0F745B107D29}"/>
              </a:ext>
            </a:extLst>
          </p:cNvPr>
          <p:cNvCxnSpPr/>
          <p:nvPr/>
        </p:nvCxnSpPr>
        <p:spPr>
          <a:xfrm>
            <a:off x="5414838" y="3665551"/>
            <a:ext cx="12085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dirty="0"/>
              <a:t>13. Was there not, then, ample opportunity for Methuselah to learn of Adam all about the institution of the Sabbath, the fall, etc.?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417197"/>
            <a:ext cx="3813048" cy="33740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/>
              <a:t>Certainly!  Assuming both were in close proximity and communication was possible.  It’s surprising how few human links were needed to pass original history from Adam down to later generations!</a:t>
            </a:r>
            <a:endParaRPr sz="2400" dirty="0"/>
          </a:p>
        </p:txBody>
      </p:sp>
      <p:pic>
        <p:nvPicPr>
          <p:cNvPr id="2050" name="Picture 2" descr="Methuselah Was the Oldest Man in the Bible">
            <a:extLst>
              <a:ext uri="{FF2B5EF4-FFF2-40B4-BE49-F238E27FC236}">
                <a16:creationId xmlns:a16="http://schemas.microsoft.com/office/drawing/2014/main" id="{D7A90FC3-4838-AAF9-DFFA-D205EB76684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36401"/>
            <a:ext cx="3697422" cy="246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14. How long did Lamech live before Noah was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3600" dirty="0"/>
              <a:t>Genesis 5:28-29</a:t>
            </a:r>
          </a:p>
          <a:p>
            <a:r>
              <a:rPr sz="3600" dirty="0"/>
              <a:t>And Lamech lived an hundred eighty and two years, and begat a son: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99DAB4-864B-23E3-0CD2-88EFF48E4E89}"/>
              </a:ext>
            </a:extLst>
          </p:cNvPr>
          <p:cNvSpPr txBox="1"/>
          <p:nvPr/>
        </p:nvSpPr>
        <p:spPr>
          <a:xfrm>
            <a:off x="244126" y="5984621"/>
            <a:ext cx="865574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1,056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7" name="Picture 2" descr="Who Was Noah's Father? The Role of Lamech in Biblical History">
            <a:extLst>
              <a:ext uri="{FF2B5EF4-FFF2-40B4-BE49-F238E27FC236}">
                <a16:creationId xmlns:a16="http://schemas.microsoft.com/office/drawing/2014/main" id="{1A3D44FE-B91B-EAE0-7982-D71B2F1C1BC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7" r="22520"/>
          <a:stretch>
            <a:fillRect/>
          </a:stretch>
        </p:blipFill>
        <p:spPr bwMode="auto">
          <a:xfrm>
            <a:off x="4416425" y="2200821"/>
            <a:ext cx="3813175" cy="353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14. How long did Lamech live before Noah was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2800" dirty="0"/>
              <a:t>Genesis 5:28-29</a:t>
            </a:r>
          </a:p>
          <a:p>
            <a:r>
              <a:rPr sz="2800" dirty="0"/>
              <a:t>And he called his name Noah, saying, This same shall comfort us concerning our work and toil of our hands, because of the ground which the Lord hath cursed.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4F1345-1A1E-29AF-D711-CDFAEF36D0C8}"/>
              </a:ext>
            </a:extLst>
          </p:cNvPr>
          <p:cNvSpPr txBox="1"/>
          <p:nvPr/>
        </p:nvSpPr>
        <p:spPr>
          <a:xfrm>
            <a:off x="244126" y="5984621"/>
            <a:ext cx="865574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1,056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4100" name="Picture 4" descr="The Ultimate Gardening Guide 1 ...">
            <a:extLst>
              <a:ext uri="{FF2B5EF4-FFF2-40B4-BE49-F238E27FC236}">
                <a16:creationId xmlns:a16="http://schemas.microsoft.com/office/drawing/2014/main" id="{3AA15C77-CBD9-1EC1-9700-8C479AB386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0"/>
          <a:stretch>
            <a:fillRect/>
          </a:stretch>
        </p:blipFill>
        <p:spPr bwMode="auto">
          <a:xfrm>
            <a:off x="4611859" y="2259286"/>
            <a:ext cx="3943193" cy="333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15. How old was Methuselah when Noah was born?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37E5D8-D18E-3BC8-8958-EBD089466BD5}"/>
              </a:ext>
            </a:extLst>
          </p:cNvPr>
          <p:cNvSpPr txBox="1"/>
          <p:nvPr/>
        </p:nvSpPr>
        <p:spPr>
          <a:xfrm>
            <a:off x="244126" y="5984621"/>
            <a:ext cx="865574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1,056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4976E1B8-3F7B-4490-7172-A0C44AB11DF1}"/>
              </a:ext>
            </a:extLst>
          </p:cNvPr>
          <p:cNvSpPr/>
          <p:nvPr/>
        </p:nvSpPr>
        <p:spPr>
          <a:xfrm>
            <a:off x="4659863" y="1845326"/>
            <a:ext cx="4126728" cy="893877"/>
          </a:xfrm>
          <a:prstGeom prst="homePlat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Methusaleh was Noah’s Grandfather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B1DD7A3D-083C-36B9-4679-F6B2C087ED9A}"/>
              </a:ext>
            </a:extLst>
          </p:cNvPr>
          <p:cNvSpPr/>
          <p:nvPr/>
        </p:nvSpPr>
        <p:spPr>
          <a:xfrm flipH="1">
            <a:off x="4500042" y="2816847"/>
            <a:ext cx="4158537" cy="1456268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Methuselah was 187 when Lamech was born</a:t>
            </a:r>
          </a:p>
          <a:p>
            <a:pPr algn="ctr"/>
            <a:r>
              <a:rPr lang="en-US" sz="2400" dirty="0"/>
              <a:t>(Genesis 5:25)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F9192359-3A89-4D5B-74FA-52525AD76BF4}"/>
              </a:ext>
            </a:extLst>
          </p:cNvPr>
          <p:cNvSpPr/>
          <p:nvPr/>
        </p:nvSpPr>
        <p:spPr>
          <a:xfrm>
            <a:off x="4643959" y="4350758"/>
            <a:ext cx="4158536" cy="1375252"/>
          </a:xfrm>
          <a:prstGeom prst="homePlate">
            <a:avLst/>
          </a:prstGeom>
          <a:solidFill>
            <a:srgbClr val="B95D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And Lamech was 182 when Noah was born</a:t>
            </a:r>
          </a:p>
          <a:p>
            <a:pPr algn="ctr"/>
            <a:r>
              <a:rPr lang="en-US" sz="2400" dirty="0"/>
              <a:t>(Genesis 5:28)</a:t>
            </a:r>
            <a:endParaRPr lang="en-US" dirty="0"/>
          </a:p>
        </p:txBody>
      </p:sp>
      <p:sp>
        <p:nvSpPr>
          <p:cNvPr id="11" name="Plaque 10">
            <a:extLst>
              <a:ext uri="{FF2B5EF4-FFF2-40B4-BE49-F238E27FC236}">
                <a16:creationId xmlns:a16="http://schemas.microsoft.com/office/drawing/2014/main" id="{F723F0DD-003A-D45C-34CD-2F152CB2FFEA}"/>
              </a:ext>
            </a:extLst>
          </p:cNvPr>
          <p:cNvSpPr/>
          <p:nvPr/>
        </p:nvSpPr>
        <p:spPr>
          <a:xfrm>
            <a:off x="723570" y="2065868"/>
            <a:ext cx="3379301" cy="3767677"/>
          </a:xfrm>
          <a:prstGeom prst="plaqu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   187</a:t>
            </a:r>
          </a:p>
          <a:p>
            <a:r>
              <a:rPr lang="en-US" sz="3600" b="1" dirty="0"/>
              <a:t>+ 182</a:t>
            </a:r>
          </a:p>
          <a:p>
            <a:r>
              <a:rPr lang="en-US" sz="3600" b="1" dirty="0"/>
              <a:t>   369 years, </a:t>
            </a:r>
          </a:p>
          <a:p>
            <a:pPr algn="ctr"/>
            <a:endParaRPr lang="en-US" sz="600" dirty="0"/>
          </a:p>
          <a:p>
            <a:pPr algn="ctr"/>
            <a:r>
              <a:rPr lang="en-US" sz="3200" dirty="0"/>
              <a:t> Methuselah was 369 when Noah was born!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459DF8-C477-EEDF-8A65-2DB84F1203C6}"/>
              </a:ext>
            </a:extLst>
          </p:cNvPr>
          <p:cNvCxnSpPr/>
          <p:nvPr/>
        </p:nvCxnSpPr>
        <p:spPr>
          <a:xfrm>
            <a:off x="1280160" y="3214980"/>
            <a:ext cx="12085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Generated image">
            <a:extLst>
              <a:ext uri="{FF2B5EF4-FFF2-40B4-BE49-F238E27FC236}">
                <a16:creationId xmlns:a16="http://schemas.microsoft.com/office/drawing/2014/main" id="{D30E8E0F-974B-E0D3-42A5-D7FE451E2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" t="8092" r="22948" b="8092"/>
          <a:stretch>
            <a:fillRect/>
          </a:stretch>
        </p:blipFill>
        <p:spPr bwMode="auto">
          <a:xfrm>
            <a:off x="0" y="-56322"/>
            <a:ext cx="9144000" cy="697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6E2989-D74D-9E48-3C3A-4DEAD2099DC8}"/>
              </a:ext>
            </a:extLst>
          </p:cNvPr>
          <p:cNvSpPr txBox="1"/>
          <p:nvPr/>
        </p:nvSpPr>
        <p:spPr>
          <a:xfrm>
            <a:off x="1691311" y="4230756"/>
            <a:ext cx="404771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>
                <a:solidFill>
                  <a:srgbClr val="FBF1EB"/>
                </a:solidFill>
                <a:latin typeface="Impact" panose="020B0806030902050204" pitchFamily="34" charset="0"/>
              </a:rPr>
              <a:t>Living the Light</a:t>
            </a:r>
          </a:p>
        </p:txBody>
      </p:sp>
    </p:spTree>
    <p:extLst>
      <p:ext uri="{BB962C8B-B14F-4D97-AF65-F5344CB8AC3E}">
        <p14:creationId xmlns:p14="http://schemas.microsoft.com/office/powerpoint/2010/main" val="399123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16. How old was Methuselah when he died?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916016" cy="3649134"/>
          </a:xfrm>
        </p:spPr>
        <p:txBody>
          <a:bodyPr>
            <a:normAutofit/>
          </a:bodyPr>
          <a:lstStyle/>
          <a:p>
            <a:r>
              <a:rPr sz="3600" dirty="0"/>
              <a:t>Genesis 5:27</a:t>
            </a:r>
          </a:p>
          <a:p>
            <a:r>
              <a:rPr sz="3600" dirty="0"/>
              <a:t>And all the days of Methuselah were nine hundred sixty and nine years: and he died.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D77176-FF1A-E638-A129-1E9109F60D09}"/>
              </a:ext>
            </a:extLst>
          </p:cNvPr>
          <p:cNvSpPr txBox="1"/>
          <p:nvPr/>
        </p:nvSpPr>
        <p:spPr>
          <a:xfrm>
            <a:off x="206215" y="5958276"/>
            <a:ext cx="873157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1,656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FA36AD8-5475-5DD9-F898-45C5BC9BCC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31569" y="2141538"/>
            <a:ext cx="3649662" cy="36496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17. Then how long did Methuselah live contemporary with Noah?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50309D5-D8A7-946C-E58D-6EFCF820ED30}"/>
              </a:ext>
            </a:extLst>
          </p:cNvPr>
          <p:cNvSpPr/>
          <p:nvPr/>
        </p:nvSpPr>
        <p:spPr>
          <a:xfrm>
            <a:off x="179753" y="1866220"/>
            <a:ext cx="4670546" cy="804357"/>
          </a:xfrm>
          <a:prstGeom prst="homePlat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Methuselah was 369 when Noah was born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50855053-EC79-E47B-6938-D8DEF0C195F7}"/>
              </a:ext>
            </a:extLst>
          </p:cNvPr>
          <p:cNvSpPr/>
          <p:nvPr/>
        </p:nvSpPr>
        <p:spPr>
          <a:xfrm flipH="1">
            <a:off x="179750" y="2670578"/>
            <a:ext cx="4642339" cy="8938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Methuselah lived 969 years</a:t>
            </a:r>
            <a:endParaRPr lang="en-US" sz="2400" dirty="0"/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19787D54-EE63-4FCF-43D5-1747F1AD821D}"/>
              </a:ext>
            </a:extLst>
          </p:cNvPr>
          <p:cNvSpPr/>
          <p:nvPr/>
        </p:nvSpPr>
        <p:spPr>
          <a:xfrm>
            <a:off x="179753" y="3600597"/>
            <a:ext cx="4642338" cy="732073"/>
          </a:xfrm>
          <a:prstGeom prst="homePlate">
            <a:avLst/>
          </a:prstGeom>
          <a:solidFill>
            <a:srgbClr val="B95D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And Noah lived 950 years</a:t>
            </a:r>
            <a:endParaRPr lang="en-US" dirty="0"/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032192AE-842E-6450-43FA-1BA5B6CC1ECD}"/>
              </a:ext>
            </a:extLst>
          </p:cNvPr>
          <p:cNvSpPr/>
          <p:nvPr/>
        </p:nvSpPr>
        <p:spPr>
          <a:xfrm flipH="1">
            <a:off x="179753" y="4368812"/>
            <a:ext cx="4642338" cy="2321157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  So between the age of 369, when Noah was born and the age of 969 (when Noah was 600), both were living</a:t>
            </a:r>
            <a:r>
              <a:rPr lang="en-US" sz="2400" dirty="0">
                <a:solidFill>
                  <a:schemeClr val="bg1"/>
                </a:solidFill>
              </a:rPr>
              <a:t>! </a:t>
            </a:r>
            <a:r>
              <a:rPr lang="en-US" sz="2400" i="1" dirty="0">
                <a:solidFill>
                  <a:schemeClr val="bg1"/>
                </a:solidFill>
              </a:rPr>
              <a:t>Methuselah died the year of the flood.  </a:t>
            </a:r>
          </a:p>
        </p:txBody>
      </p:sp>
      <p:sp>
        <p:nvSpPr>
          <p:cNvPr id="13" name="Plaque 12">
            <a:extLst>
              <a:ext uri="{FF2B5EF4-FFF2-40B4-BE49-F238E27FC236}">
                <a16:creationId xmlns:a16="http://schemas.microsoft.com/office/drawing/2014/main" id="{2212AAC0-FC26-0017-DB5A-689373EDC3E9}"/>
              </a:ext>
            </a:extLst>
          </p:cNvPr>
          <p:cNvSpPr/>
          <p:nvPr/>
        </p:nvSpPr>
        <p:spPr>
          <a:xfrm>
            <a:off x="5009325" y="1975635"/>
            <a:ext cx="3954922" cy="4714333"/>
          </a:xfrm>
          <a:prstGeom prst="plaqu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     So, for </a:t>
            </a:r>
          </a:p>
          <a:p>
            <a:r>
              <a:rPr lang="en-US" sz="3600" b="1" dirty="0"/>
              <a:t>   969</a:t>
            </a:r>
          </a:p>
          <a:p>
            <a:pPr marL="285750" indent="-285750">
              <a:buFontTx/>
              <a:buChar char="-"/>
            </a:pPr>
            <a:r>
              <a:rPr lang="en-US" sz="3600" b="1" dirty="0"/>
              <a:t>369</a:t>
            </a:r>
          </a:p>
          <a:p>
            <a:r>
              <a:rPr lang="en-US" sz="3600" b="1" dirty="0"/>
              <a:t>   600 years, </a:t>
            </a:r>
          </a:p>
          <a:p>
            <a:pPr algn="ctr"/>
            <a:r>
              <a:rPr lang="en-US" sz="3200" dirty="0"/>
              <a:t>Noah was contemporary   with</a:t>
            </a:r>
          </a:p>
          <a:p>
            <a:pPr algn="ctr"/>
            <a:r>
              <a:rPr lang="en-US" sz="3200" dirty="0"/>
              <a:t>  Methuselah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18. How long did he</a:t>
            </a:r>
            <a:r>
              <a:rPr lang="en-US" dirty="0"/>
              <a:t> (Methuselah) </a:t>
            </a:r>
            <a:r>
              <a:rPr dirty="0"/>
              <a:t> live contemporary with Shem?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5D0240ED-93CE-7D02-F03E-F3F9D396E519}"/>
              </a:ext>
            </a:extLst>
          </p:cNvPr>
          <p:cNvSpPr/>
          <p:nvPr/>
        </p:nvSpPr>
        <p:spPr>
          <a:xfrm>
            <a:off x="4659863" y="1845326"/>
            <a:ext cx="4126728" cy="893877"/>
          </a:xfrm>
          <a:prstGeom prst="homePlat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Methusaleh was Shem’s Great-Grandfather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DF8644F0-B7E3-A94B-DBEE-ACB9833779D5}"/>
              </a:ext>
            </a:extLst>
          </p:cNvPr>
          <p:cNvSpPr/>
          <p:nvPr/>
        </p:nvSpPr>
        <p:spPr>
          <a:xfrm flipH="1">
            <a:off x="4500042" y="3096299"/>
            <a:ext cx="4158537" cy="1456268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Shem was 98 the year of the flood (Genesis 11:10)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E44DF7FF-2FE1-9444-B53D-CA5A5EECD9F8}"/>
              </a:ext>
            </a:extLst>
          </p:cNvPr>
          <p:cNvSpPr/>
          <p:nvPr/>
        </p:nvSpPr>
        <p:spPr>
          <a:xfrm>
            <a:off x="4628055" y="4960358"/>
            <a:ext cx="4158536" cy="1375252"/>
          </a:xfrm>
          <a:prstGeom prst="homePlate">
            <a:avLst/>
          </a:prstGeom>
          <a:solidFill>
            <a:srgbClr val="B95D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Methuselah died the year of the flood!</a:t>
            </a:r>
          </a:p>
        </p:txBody>
      </p:sp>
      <p:sp>
        <p:nvSpPr>
          <p:cNvPr id="9" name="Plaque 8">
            <a:extLst>
              <a:ext uri="{FF2B5EF4-FFF2-40B4-BE49-F238E27FC236}">
                <a16:creationId xmlns:a16="http://schemas.microsoft.com/office/drawing/2014/main" id="{6E63C345-ED72-DCFA-6149-807D755908BF}"/>
              </a:ext>
            </a:extLst>
          </p:cNvPr>
          <p:cNvSpPr/>
          <p:nvPr/>
        </p:nvSpPr>
        <p:spPr>
          <a:xfrm>
            <a:off x="852977" y="1958333"/>
            <a:ext cx="3379301" cy="4442467"/>
          </a:xfrm>
          <a:prstGeom prst="plaqu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   So for</a:t>
            </a:r>
          </a:p>
          <a:p>
            <a:r>
              <a:rPr lang="en-US" sz="3600" b="1" dirty="0"/>
              <a:t>   98 years, </a:t>
            </a:r>
          </a:p>
          <a:p>
            <a:pPr algn="ctr"/>
            <a:endParaRPr lang="en-US" sz="600" dirty="0"/>
          </a:p>
          <a:p>
            <a:pPr algn="ctr"/>
            <a:r>
              <a:rPr lang="en-US" sz="3200" dirty="0"/>
              <a:t> Methuselah was contemporary with his great-grandson Shem.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19. How long did Shem live after the flood?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2800" dirty="0"/>
              <a:t>Genesis 11:10-11</a:t>
            </a:r>
          </a:p>
          <a:p>
            <a:r>
              <a:rPr sz="2800" dirty="0"/>
              <a:t>These are the generations of Shem: Shem was an hundred years old, and begat Arphaxad two years after the flood: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97701-8958-781A-22E8-8CD844DDBD68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Year of the FLOOD: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1656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yrs since Creation 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4877A7C-86ED-C35D-1E71-8939858BF5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5676" y="2141538"/>
            <a:ext cx="3634673" cy="364966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19. How long did Shem live after the flood?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3200" dirty="0"/>
              <a:t>Genesis 11:10-11</a:t>
            </a:r>
          </a:p>
          <a:p>
            <a:r>
              <a:rPr sz="3200" dirty="0"/>
              <a:t>And Shem lived after he begat Arphaxad five hundred years, and begat sons and daughters.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62250B-2C2B-328A-D659-03D7FEBBE51D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2158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050" name="Picture 2" descr="Five things you may not know about Shem ...">
            <a:extLst>
              <a:ext uri="{FF2B5EF4-FFF2-40B4-BE49-F238E27FC236}">
                <a16:creationId xmlns:a16="http://schemas.microsoft.com/office/drawing/2014/main" id="{009775F2-0D96-0E12-4459-E4EFACA7290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25"/>
          <a:stretch>
            <a:fillRect/>
          </a:stretch>
        </p:blipFill>
        <p:spPr bwMode="auto">
          <a:xfrm>
            <a:off x="4663220" y="2385153"/>
            <a:ext cx="3488226" cy="328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8F6E2-CA6A-6F17-B448-7652588DD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13272-3F8C-EB9A-8037-17C630389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19. How long did Shem live after the flood?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F428E-74CC-99E3-8F4B-94F8EC811B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3200" dirty="0"/>
              <a:t>Genesis 11:10-11</a:t>
            </a:r>
          </a:p>
          <a:p>
            <a:r>
              <a:rPr sz="3200" dirty="0"/>
              <a:t>And Shem lived after he begat Arphaxad five hundred years, and begat sons and daughters.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73EE3-0047-31D9-6FF2-D1D15D8F831A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2158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050" name="Picture 2" descr="Five things you may not know about Shem ...">
            <a:extLst>
              <a:ext uri="{FF2B5EF4-FFF2-40B4-BE49-F238E27FC236}">
                <a16:creationId xmlns:a16="http://schemas.microsoft.com/office/drawing/2014/main" id="{EB0C8F8A-7F50-E444-BDF7-953239641BB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25"/>
          <a:stretch>
            <a:fillRect/>
          </a:stretch>
        </p:blipFill>
        <p:spPr bwMode="auto">
          <a:xfrm>
            <a:off x="4663220" y="2385153"/>
            <a:ext cx="3488226" cy="328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tar: 10 Points 3">
            <a:extLst>
              <a:ext uri="{FF2B5EF4-FFF2-40B4-BE49-F238E27FC236}">
                <a16:creationId xmlns:a16="http://schemas.microsoft.com/office/drawing/2014/main" id="{67C67DA4-A691-C96A-2C86-680A191567B7}"/>
              </a:ext>
            </a:extLst>
          </p:cNvPr>
          <p:cNvSpPr/>
          <p:nvPr/>
        </p:nvSpPr>
        <p:spPr>
          <a:xfrm>
            <a:off x="1410919" y="532815"/>
            <a:ext cx="6111631" cy="5953954"/>
          </a:xfrm>
          <a:prstGeom prst="star10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/>
              <a:t>            2</a:t>
            </a:r>
          </a:p>
          <a:p>
            <a:r>
              <a:rPr lang="en-US" sz="6600" dirty="0"/>
              <a:t>    + 500</a:t>
            </a:r>
          </a:p>
          <a:p>
            <a:r>
              <a:rPr lang="en-US" sz="6600" dirty="0"/>
              <a:t>       502</a:t>
            </a:r>
          </a:p>
          <a:p>
            <a:r>
              <a:rPr lang="en-US" sz="4400" dirty="0"/>
              <a:t>    Yrs after the</a:t>
            </a:r>
          </a:p>
          <a:p>
            <a:r>
              <a:rPr lang="en-US" sz="4400" dirty="0"/>
              <a:t>          Flood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8185CBA-C985-178E-AAD5-E5E0DADF69F5}"/>
              </a:ext>
            </a:extLst>
          </p:cNvPr>
          <p:cNvCxnSpPr>
            <a:cxnSpLocks/>
          </p:cNvCxnSpPr>
          <p:nvPr/>
        </p:nvCxnSpPr>
        <p:spPr>
          <a:xfrm>
            <a:off x="3023695" y="3429000"/>
            <a:ext cx="2493107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782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20. How long after the flood was Abraham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860061"/>
            <a:ext cx="3813048" cy="41245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			            </a:t>
            </a:r>
            <a:r>
              <a:rPr lang="en-US" sz="2600" dirty="0"/>
              <a:t>2</a:t>
            </a:r>
          </a:p>
          <a:p>
            <a:pPr marL="0" indent="0">
              <a:buNone/>
            </a:pPr>
            <a:r>
              <a:rPr lang="en-US" sz="2600" dirty="0"/>
              <a:t>			      35</a:t>
            </a:r>
          </a:p>
          <a:p>
            <a:pPr marL="0" indent="0">
              <a:buNone/>
            </a:pPr>
            <a:r>
              <a:rPr lang="en-US" sz="2600" dirty="0"/>
              <a:t>			      30</a:t>
            </a:r>
          </a:p>
          <a:p>
            <a:pPr marL="0" indent="0">
              <a:buNone/>
            </a:pPr>
            <a:r>
              <a:rPr lang="en-US" sz="2600" dirty="0"/>
              <a:t>			      34</a:t>
            </a:r>
          </a:p>
          <a:p>
            <a:pPr marL="0" indent="0">
              <a:buNone/>
            </a:pPr>
            <a:r>
              <a:rPr lang="en-US" sz="2600" dirty="0"/>
              <a:t>			      30</a:t>
            </a:r>
          </a:p>
          <a:p>
            <a:pPr marL="0" indent="0">
              <a:buNone/>
            </a:pPr>
            <a:r>
              <a:rPr lang="en-US" sz="2600" dirty="0"/>
              <a:t>			      32</a:t>
            </a:r>
          </a:p>
          <a:p>
            <a:pPr marL="0" indent="0">
              <a:buNone/>
            </a:pPr>
            <a:r>
              <a:rPr lang="en-US" sz="2600" dirty="0"/>
              <a:t>	                    30</a:t>
            </a:r>
          </a:p>
          <a:p>
            <a:pPr marL="0" indent="0">
              <a:buNone/>
            </a:pPr>
            <a:r>
              <a:rPr lang="en-US" sz="2600" dirty="0"/>
              <a:t>			      29</a:t>
            </a:r>
          </a:p>
          <a:p>
            <a:pPr marL="0" indent="0">
              <a:buNone/>
            </a:pPr>
            <a:r>
              <a:rPr lang="en-US" sz="2600" dirty="0"/>
              <a:t>			 +   70</a:t>
            </a:r>
          </a:p>
          <a:p>
            <a:pPr marL="0" indent="0">
              <a:buNone/>
            </a:pPr>
            <a:r>
              <a:rPr lang="en-US" sz="2600" dirty="0"/>
              <a:t>            </a:t>
            </a:r>
            <a:r>
              <a:rPr sz="2600" dirty="0"/>
              <a:t>Answer: </a:t>
            </a:r>
            <a:r>
              <a:rPr lang="en-US" sz="2600" dirty="0"/>
              <a:t>292</a:t>
            </a:r>
            <a:r>
              <a:rPr sz="2600" dirty="0"/>
              <a:t>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C8E305-9C4B-DB43-430B-DE544A9B49E1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1948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3074" name="Picture 2" descr="Was Abraham Really a Prophet? - Allen Creek Community Church">
            <a:extLst>
              <a:ext uri="{FF2B5EF4-FFF2-40B4-BE49-F238E27FC236}">
                <a16:creationId xmlns:a16="http://schemas.microsoft.com/office/drawing/2014/main" id="{4FA5B3E0-1CDD-258F-ADDE-57EB0BD6CE5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2534434"/>
            <a:ext cx="3813175" cy="286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A1BA81-9E6E-15A1-B290-65A89AA9FCDC}"/>
              </a:ext>
            </a:extLst>
          </p:cNvPr>
          <p:cNvCxnSpPr>
            <a:cxnSpLocks/>
          </p:cNvCxnSpPr>
          <p:nvPr/>
        </p:nvCxnSpPr>
        <p:spPr>
          <a:xfrm>
            <a:off x="1602154" y="5446975"/>
            <a:ext cx="191390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5BD72-8A18-01D8-D61E-00F0FDB15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17F41-4B7C-0ED3-4D48-C9011DCAE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20. How long after the flood was Abraham born?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C5AFE-1676-419E-9389-8542D3DCB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1" y="1860061"/>
            <a:ext cx="3813048" cy="4124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50" dirty="0"/>
              <a:t>			        2</a:t>
            </a:r>
          </a:p>
          <a:p>
            <a:pPr marL="0" indent="0">
              <a:buNone/>
            </a:pPr>
            <a:r>
              <a:rPr lang="en-US" sz="1050" dirty="0"/>
              <a:t>			      35</a:t>
            </a:r>
          </a:p>
          <a:p>
            <a:pPr marL="0" indent="0">
              <a:buNone/>
            </a:pPr>
            <a:r>
              <a:rPr lang="en-US" sz="1050" dirty="0"/>
              <a:t>			      30</a:t>
            </a:r>
          </a:p>
          <a:p>
            <a:pPr marL="0" indent="0">
              <a:buNone/>
            </a:pPr>
            <a:r>
              <a:rPr lang="en-US" sz="1050" dirty="0"/>
              <a:t>			      34</a:t>
            </a:r>
          </a:p>
          <a:p>
            <a:pPr marL="0" indent="0">
              <a:buNone/>
            </a:pPr>
            <a:r>
              <a:rPr lang="en-US" sz="1050" dirty="0"/>
              <a:t>			      30</a:t>
            </a:r>
          </a:p>
          <a:p>
            <a:pPr marL="0" indent="0">
              <a:buNone/>
            </a:pPr>
            <a:r>
              <a:rPr lang="en-US" sz="1050" dirty="0"/>
              <a:t>			      32</a:t>
            </a:r>
          </a:p>
          <a:p>
            <a:pPr marL="0" indent="0">
              <a:buNone/>
            </a:pPr>
            <a:r>
              <a:rPr lang="en-US" sz="1050" dirty="0"/>
              <a:t>	         	  	      30</a:t>
            </a:r>
          </a:p>
          <a:p>
            <a:pPr marL="0" indent="0">
              <a:buNone/>
            </a:pPr>
            <a:r>
              <a:rPr lang="en-US" sz="1050" dirty="0"/>
              <a:t>			      29</a:t>
            </a:r>
          </a:p>
          <a:p>
            <a:pPr marL="0" indent="0">
              <a:buNone/>
            </a:pPr>
            <a:r>
              <a:rPr lang="en-US" sz="1050" dirty="0"/>
              <a:t>			 +   70</a:t>
            </a:r>
          </a:p>
          <a:p>
            <a:pPr marL="0" indent="0">
              <a:buNone/>
            </a:pPr>
            <a:r>
              <a:rPr lang="en-US" sz="6500" dirty="0"/>
              <a:t>  292</a:t>
            </a:r>
            <a:r>
              <a:rPr sz="6500" dirty="0"/>
              <a:t> years</a:t>
            </a:r>
            <a:endParaRPr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0E8208-575E-A7DA-05B5-B55AC7A944E1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1948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3074" name="Picture 2" descr="Was Abraham Really a Prophet? - Allen Creek Community Church">
            <a:extLst>
              <a:ext uri="{FF2B5EF4-FFF2-40B4-BE49-F238E27FC236}">
                <a16:creationId xmlns:a16="http://schemas.microsoft.com/office/drawing/2014/main" id="{E1A49926-C41E-D47A-C405-59EB802C914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2534434"/>
            <a:ext cx="3813175" cy="286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0E56EB-6C00-D0F3-3D29-9F5C451098FB}"/>
              </a:ext>
            </a:extLst>
          </p:cNvPr>
          <p:cNvCxnSpPr>
            <a:cxnSpLocks/>
          </p:cNvCxnSpPr>
          <p:nvPr/>
        </p:nvCxnSpPr>
        <p:spPr>
          <a:xfrm>
            <a:off x="1250463" y="4751405"/>
            <a:ext cx="191390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482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38C2B-673D-C86F-4216-9F9405B3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2D1FB2-0B30-9D90-690E-31AF2BD89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1" y="4279790"/>
            <a:ext cx="6314830" cy="2006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/>
              <a:t>NOTE:  </a:t>
            </a:r>
            <a:r>
              <a:rPr lang="en-US" sz="6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292 ≠ 352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406565-42BD-FA5C-4DB8-577A08CD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78244">
            <a:off x="-107485" y="2270468"/>
            <a:ext cx="9015097" cy="135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72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8133-BB87-BBB8-2028-BF2B9DD4A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F324715-44B4-FD15-DA89-C25375EEDC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816936"/>
              </p:ext>
            </p:extLst>
          </p:nvPr>
        </p:nvGraphicFramePr>
        <p:xfrm>
          <a:off x="685801" y="1908313"/>
          <a:ext cx="7772398" cy="4572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05070">
                  <a:extLst>
                    <a:ext uri="{9D8B030D-6E8A-4147-A177-3AD203B41FA5}">
                      <a16:colId xmlns:a16="http://schemas.microsoft.com/office/drawing/2014/main" val="2077392020"/>
                    </a:ext>
                  </a:extLst>
                </a:gridCol>
                <a:gridCol w="6967328">
                  <a:extLst>
                    <a:ext uri="{9D8B030D-6E8A-4147-A177-3AD203B41FA5}">
                      <a16:colId xmlns:a16="http://schemas.microsoft.com/office/drawing/2014/main" val="169016632"/>
                    </a:ext>
                  </a:extLst>
                </a:gridCol>
              </a:tblGrid>
              <a:tr h="257606">
                <a:tc>
                  <a:txBody>
                    <a:bodyPr/>
                    <a:lstStyle/>
                    <a:p>
                      <a:r>
                        <a:rPr lang="en-US" sz="2400" b="0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2 years after the flood, Arphaxad is born (Gen. 11:10)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2186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Arphaxad is 35 when Salah is born (Gen. 11:12)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837153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Salah is 30 when Eber is born (Gen. 11:14)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616591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Eber is 34 when Peleg is born (Gen. 11:16)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1840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Peleg is 30 when Reu is born (Gen. 11:18)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585019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Reu is 32 when Serug is born (Gen. 11:20)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076856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Serug is 30 when Nahor is born (Gen. 11:22)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613517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Nahor is 29 when Terah is born (Gen. 11:24)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954858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Terah lived 70 yrs and begat Abram, Nahor, and Haran.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833113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b="1" dirty="0"/>
                        <a:t>292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1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657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321F3-0375-02F6-F80F-4EAAE5C424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468" y="690664"/>
            <a:ext cx="8579796" cy="2907679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Old Testament History:</a:t>
            </a: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br>
              <a:rPr lang="en-US" sz="5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6000" b="1" dirty="0"/>
              <a:t>The Patriarchs</a:t>
            </a:r>
            <a:endParaRPr lang="en-US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DEA4B-53A6-7903-3988-7798F7C0A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4777" y="4385733"/>
            <a:ext cx="4413423" cy="1405467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/>
              <a:t>Lesson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6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4000" dirty="0"/>
              <a:t>1</a:t>
            </a:r>
            <a:r>
              <a:rPr lang="en-US" sz="4000" baseline="30000" dirty="0"/>
              <a:t>st</a:t>
            </a:r>
            <a:r>
              <a:rPr lang="en-US" sz="4000" dirty="0"/>
              <a:t> Quarter, 1888</a:t>
            </a:r>
          </a:p>
        </p:txBody>
      </p:sp>
    </p:spTree>
    <p:extLst>
      <p:ext uri="{BB962C8B-B14F-4D97-AF65-F5344CB8AC3E}">
        <p14:creationId xmlns:p14="http://schemas.microsoft.com/office/powerpoint/2010/main" val="2609808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114D0-5C5C-CE75-D645-752ACB775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EB3B3-9D23-AC1E-781C-C7CFE2ACE4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Genesis 5:32</a:t>
            </a:r>
          </a:p>
          <a:p>
            <a:r>
              <a:rPr lang="en-US" sz="3600" dirty="0"/>
              <a:t>And Noah was five hundred years old: and Noah begat Shem, Ham, and Japheth.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A74AE-C2E6-F1F8-8C1A-3D0046EE83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dirty="0"/>
              <a:t>Genesis 11:26</a:t>
            </a:r>
          </a:p>
          <a:p>
            <a:r>
              <a:rPr lang="en-US" sz="4400" dirty="0"/>
              <a:t>And Terah lived seventy years, and begat Abram, Nahor, and Haran.</a:t>
            </a:r>
          </a:p>
        </p:txBody>
      </p:sp>
    </p:spTree>
    <p:extLst>
      <p:ext uri="{BB962C8B-B14F-4D97-AF65-F5344CB8AC3E}">
        <p14:creationId xmlns:p14="http://schemas.microsoft.com/office/powerpoint/2010/main" val="969230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8C81E-785C-0C9E-EA27-82759BFCC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0FC95-BB1C-D9C4-7715-4CB5BABE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E705C-81C1-09D3-1D37-D5D977525C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Genesis 5:32</a:t>
            </a:r>
          </a:p>
          <a:p>
            <a:r>
              <a:rPr lang="en-US" sz="3600" dirty="0"/>
              <a:t>And Noah was five hundred years old: and Noah begat Shem, Ham, and Japheth.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5D834-8035-EABF-9243-0BE5F82C4D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dirty="0"/>
              <a:t>Genesis 11:26</a:t>
            </a:r>
          </a:p>
          <a:p>
            <a:r>
              <a:rPr lang="en-US" sz="4400" dirty="0"/>
              <a:t>And Terah lived seventy years, and begat Abram, Nahor, and Haran.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5146AD-CE59-634C-4915-0BB543F480FD}"/>
              </a:ext>
            </a:extLst>
          </p:cNvPr>
          <p:cNvSpPr txBox="1"/>
          <p:nvPr/>
        </p:nvSpPr>
        <p:spPr>
          <a:xfrm rot="20069715">
            <a:off x="21897" y="2129120"/>
            <a:ext cx="9341981" cy="2215991"/>
          </a:xfrm>
          <a:prstGeom prst="rect">
            <a:avLst/>
          </a:prstGeom>
          <a:solidFill>
            <a:srgbClr val="990099">
              <a:alpha val="20000"/>
            </a:srgbClr>
          </a:solidFill>
          <a:ln>
            <a:noFill/>
          </a:ln>
          <a:effectLst>
            <a:softEdge rad="12700"/>
          </a:effectLst>
        </p:spPr>
        <p:txBody>
          <a:bodyPr wrap="none" rtlCol="0">
            <a:spAutoFit/>
          </a:bodyPr>
          <a:lstStyle/>
          <a:p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TRIPLETS?!!!</a:t>
            </a:r>
          </a:p>
        </p:txBody>
      </p:sp>
    </p:spTree>
    <p:extLst>
      <p:ext uri="{BB962C8B-B14F-4D97-AF65-F5344CB8AC3E}">
        <p14:creationId xmlns:p14="http://schemas.microsoft.com/office/powerpoint/2010/main" val="3135626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95335-A5E8-1B66-9DB4-8368141E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60C9-851D-6810-CB81-2A1529980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117996-D285-1BBC-B7CE-C45347C47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16552" y="2142068"/>
            <a:ext cx="4196565" cy="3649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Genesis 12:4</a:t>
            </a:r>
          </a:p>
          <a:p>
            <a:r>
              <a:rPr lang="en-US" sz="3200" dirty="0"/>
              <a:t>So Abram departed, as the </a:t>
            </a:r>
            <a:r>
              <a:rPr lang="en-US" sz="3200" cap="small" dirty="0"/>
              <a:t>Lord</a:t>
            </a:r>
            <a:r>
              <a:rPr lang="en-US" sz="3200" dirty="0"/>
              <a:t> had spoken unto him; and Lot went with him: and Abram was seventy and five years old when he departed out of Haran.</a:t>
            </a:r>
          </a:p>
        </p:txBody>
      </p:sp>
      <p:pic>
        <p:nvPicPr>
          <p:cNvPr id="5124" name="Picture 4" descr="UCHENNA C. OKONKWOR: Gen 11:31 Terah took Abram his son and Lot the son...">
            <a:extLst>
              <a:ext uri="{FF2B5EF4-FFF2-40B4-BE49-F238E27FC236}">
                <a16:creationId xmlns:a16="http://schemas.microsoft.com/office/drawing/2014/main" id="{B6BFBBF9-5828-4EE8-9A2E-C876610C2B5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58" y="2142068"/>
            <a:ext cx="3149615" cy="408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252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27F0-759E-3BAA-BD54-618D06942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6FF6D1A-3A68-4BB2-B81F-1EC1985EEED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060249" y="2065868"/>
                <a:ext cx="3813048" cy="399184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3600" dirty="0"/>
                  <a:t>IF Abram was born when his father Terah was 70 years old, Terah would have been </a:t>
                </a:r>
                <a:endParaRPr lang="en-US" sz="36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70+75=145</m:t>
                    </m:r>
                  </m:oMath>
                </a14:m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/>
                  <a:t>when Abram was called to leave Haran.  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6FF6D1A-3A68-4BB2-B81F-1EC1985EEE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060249" y="2065868"/>
                <a:ext cx="3813048" cy="3991846"/>
              </a:xfrm>
              <a:blipFill>
                <a:blip r:embed="rId2"/>
                <a:stretch>
                  <a:fillRect l="-4313" t="-4122" b="-5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The Story of Abraham">
            <a:extLst>
              <a:ext uri="{FF2B5EF4-FFF2-40B4-BE49-F238E27FC236}">
                <a16:creationId xmlns:a16="http://schemas.microsoft.com/office/drawing/2014/main" id="{589B0C8C-9B5B-40F0-39A1-B3C1D89B734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r="12421"/>
          <a:stretch>
            <a:fillRect/>
          </a:stretch>
        </p:blipFill>
        <p:spPr bwMode="auto">
          <a:xfrm>
            <a:off x="548998" y="2065868"/>
            <a:ext cx="4301297" cy="391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847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176FD-B2A7-A4D4-331E-149D9AB1A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5161-F8AA-2E78-592B-7B9FAD0B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6F2F88-6EE4-A10B-6846-90B370F0C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40102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Acts 7:4</a:t>
            </a:r>
          </a:p>
          <a:p>
            <a:pPr marL="0" indent="0">
              <a:buNone/>
            </a:pPr>
            <a:r>
              <a:rPr lang="en-US" sz="2800" dirty="0"/>
              <a:t>Then came he out of the land of the </a:t>
            </a:r>
            <a:r>
              <a:rPr lang="en-US" sz="2800" dirty="0" err="1"/>
              <a:t>Chaldaeans</a:t>
            </a:r>
            <a:r>
              <a:rPr lang="en-US" sz="2800" dirty="0"/>
              <a:t>, and dwelt in Charran: and from thence, when his father was dead, he removed him into this land, wherein ye now dwell.</a:t>
            </a:r>
            <a:endParaRPr lang="en-US" sz="4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3AF69A-189C-EFAE-FB9E-D3AD2AF10D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1991" r="16069"/>
          <a:stretch>
            <a:fillRect/>
          </a:stretch>
        </p:blipFill>
        <p:spPr>
          <a:xfrm>
            <a:off x="432457" y="2337502"/>
            <a:ext cx="3751917" cy="347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39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4D9D7-D395-4ADA-E5E1-2392F3D6E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AC92221-3FA6-8DFF-6798-FC16A56852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0882" y="2141538"/>
            <a:ext cx="3665810" cy="364966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16E9CE6-B191-31EF-FB36-3E801C402D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4000" dirty="0"/>
              <a:t>Genesis 11:32</a:t>
            </a:r>
          </a:p>
          <a:p>
            <a:r>
              <a:rPr lang="en-US" sz="4000" dirty="0"/>
              <a:t>And the days of Terah were two hundred and five years: and Terah died in Haran.</a:t>
            </a:r>
          </a:p>
        </p:txBody>
      </p:sp>
    </p:spTree>
    <p:extLst>
      <p:ext uri="{BB962C8B-B14F-4D97-AF65-F5344CB8AC3E}">
        <p14:creationId xmlns:p14="http://schemas.microsoft.com/office/powerpoint/2010/main" val="2720660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D5A13-AF19-7A0E-A36F-D7B90D341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F6039-6C8A-63F7-7F22-39BF2BF06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C53597B-2679-B669-0AC5-A19E3E5C1440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4729636" y="2155320"/>
                <a:ext cx="3813048" cy="399184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3600" dirty="0"/>
                  <a:t>Abram was 75 when he left Haran, and his father (who died at the age of 205) had already passed away.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05−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75=130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Terah was </a:t>
                </a:r>
                <a:r>
                  <a:rPr lang="en-US" sz="3600" i="1" dirty="0"/>
                  <a:t>at least </a:t>
                </a:r>
                <a:r>
                  <a:rPr lang="en-US" sz="3600" dirty="0"/>
                  <a:t>130 when Abram was born!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C53597B-2679-B669-0AC5-A19E3E5C14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729636" y="2155320"/>
                <a:ext cx="3813048" cy="3991846"/>
              </a:xfrm>
              <a:blipFill>
                <a:blip r:embed="rId2"/>
                <a:stretch>
                  <a:fillRect l="-4000" t="-1223" r="-4160" b="-19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Harran">
            <a:extLst>
              <a:ext uri="{FF2B5EF4-FFF2-40B4-BE49-F238E27FC236}">
                <a16:creationId xmlns:a16="http://schemas.microsoft.com/office/drawing/2014/main" id="{96EA5B33-572E-B526-C2DD-701525052DB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4" r="14113"/>
          <a:stretch>
            <a:fillRect/>
          </a:stretch>
        </p:blipFill>
        <p:spPr bwMode="auto">
          <a:xfrm>
            <a:off x="601316" y="2065868"/>
            <a:ext cx="3901109" cy="39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91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74D7C-BF37-BAC6-AFFA-83BA8656D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3D96C-828A-4868-677A-6F4CE76F7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EC503-20B1-D9D8-1383-3DDCE3F14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9636" y="2155320"/>
            <a:ext cx="3813048" cy="3991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Okay, so Terah had 3 sons – Abram, Nahor, and Haran.  The eldest (not Abram) was born when Terah was 70 years old. </a:t>
            </a:r>
          </a:p>
        </p:txBody>
      </p:sp>
      <p:pic>
        <p:nvPicPr>
          <p:cNvPr id="9220" name="Picture 4" descr="Terah">
            <a:extLst>
              <a:ext uri="{FF2B5EF4-FFF2-40B4-BE49-F238E27FC236}">
                <a16:creationId xmlns:a16="http://schemas.microsoft.com/office/drawing/2014/main" id="{18C2F6CF-05BF-912F-CB5B-24E9DD15AA6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65" y="2539535"/>
            <a:ext cx="4041900" cy="322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189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C96EA-5040-FDCD-4D17-EDF92008F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18CE-3050-3E78-7736-ACE79D23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249F7-F5D9-FEE3-FED5-B00439A9D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9636" y="2155320"/>
            <a:ext cx="3813048" cy="3991846"/>
          </a:xfrm>
        </p:spPr>
        <p:txBody>
          <a:bodyPr>
            <a:normAutofit fontScale="92500" lnSpcReduction="10000"/>
          </a:bodyPr>
          <a:lstStyle/>
          <a:p>
            <a:r>
              <a:rPr lang="en-US" sz="4000" b="1" dirty="0"/>
              <a:t>Genesis 11:28-29</a:t>
            </a:r>
          </a:p>
          <a:p>
            <a:r>
              <a:rPr lang="en-US" sz="4000" dirty="0"/>
              <a:t>And Haran died before his father Terah in the land of his nativity, in Ur of the Chaldees.</a:t>
            </a:r>
          </a:p>
        </p:txBody>
      </p:sp>
      <p:pic>
        <p:nvPicPr>
          <p:cNvPr id="5" name="Picture 2" descr="The Story of Abraham">
            <a:extLst>
              <a:ext uri="{FF2B5EF4-FFF2-40B4-BE49-F238E27FC236}">
                <a16:creationId xmlns:a16="http://schemas.microsoft.com/office/drawing/2014/main" id="{636A87F5-FF98-1DE9-AA5C-05B39CB6458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1" t="39935" r="12421"/>
          <a:stretch>
            <a:fillRect/>
          </a:stretch>
        </p:blipFill>
        <p:spPr bwMode="auto">
          <a:xfrm>
            <a:off x="601316" y="2344922"/>
            <a:ext cx="3951857" cy="380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46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2B974-59ED-4CD1-FF62-333EB9D48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81A5B-7C52-43D7-0CF4-B5F7AB1B5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B65F69-C992-03D5-D415-A7CCF3619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778000"/>
            <a:ext cx="3970684" cy="4369166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/>
              <a:t>Genesis 11:28-29</a:t>
            </a:r>
          </a:p>
          <a:p>
            <a:r>
              <a:rPr lang="en-US" sz="3200" dirty="0"/>
              <a:t>And Abram and Nahor took them wives: the name of Abram's wife was Sarai; and the name of Nahor's wife, Milcah, the daughter of Haran, the father of Milcah, and the father of Iscah.</a:t>
            </a:r>
          </a:p>
        </p:txBody>
      </p:sp>
      <p:pic>
        <p:nvPicPr>
          <p:cNvPr id="10242" name="Picture 2" descr="And she said unto him, I am the daughter of Bethuel the son of Milcah,  which she bare unto Nahor. Genesis 24:24 | Patreon">
            <a:extLst>
              <a:ext uri="{FF2B5EF4-FFF2-40B4-BE49-F238E27FC236}">
                <a16:creationId xmlns:a16="http://schemas.microsoft.com/office/drawing/2014/main" id="{A2789725-AC2A-C1A3-4100-2A7802D343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5" r="8389"/>
          <a:stretch>
            <a:fillRect/>
          </a:stretch>
        </p:blipFill>
        <p:spPr bwMode="auto">
          <a:xfrm>
            <a:off x="529258" y="1990227"/>
            <a:ext cx="3970684" cy="394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73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1. How long was it from the creation of Adam till the birth of Seth?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42068"/>
            <a:ext cx="4526692" cy="3649134"/>
          </a:xfrm>
        </p:spPr>
        <p:txBody>
          <a:bodyPr>
            <a:normAutofit/>
          </a:bodyPr>
          <a:lstStyle/>
          <a:p>
            <a:r>
              <a:rPr sz="3200" dirty="0"/>
              <a:t>Genesis 5:3</a:t>
            </a:r>
          </a:p>
          <a:p>
            <a:r>
              <a:rPr sz="3200" dirty="0"/>
              <a:t>And Adam lived an hundred and thirty years, and begat a son in his own likeness, after his image; and called his name Seth:</a:t>
            </a:r>
          </a:p>
        </p:txBody>
      </p:sp>
      <p:pic>
        <p:nvPicPr>
          <p:cNvPr id="2050" name="Picture 2" descr="The Birth Of Seth – The Lineage Of Christ – Holy Bible Study &amp; Discussion  with Jerry">
            <a:extLst>
              <a:ext uri="{FF2B5EF4-FFF2-40B4-BE49-F238E27FC236}">
                <a16:creationId xmlns:a16="http://schemas.microsoft.com/office/drawing/2014/main" id="{E821E3B8-AB39-133F-56F3-9BA767D4321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2" y="2057731"/>
            <a:ext cx="2986778" cy="373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217988-F0FA-B6C0-760E-4CAA1E2098C4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130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6BA7-1EA7-4020-C28E-74BFF77D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7940E-0B2D-70ED-4DA1-2D005D4A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426D7-DD90-5601-0248-6F80A41A4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778000"/>
            <a:ext cx="3970684" cy="4369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We don’t know whether Nahor or Haran was the eldest.  But it’s interesting that Nahor married Haran’s daughter, suggesting perhaps Haran was older.  </a:t>
            </a:r>
          </a:p>
        </p:txBody>
      </p:sp>
      <p:pic>
        <p:nvPicPr>
          <p:cNvPr id="12290" name="Picture 2" descr="10 Interesting Facts About Haran in the Bible– WatermarkWaves">
            <a:extLst>
              <a:ext uri="{FF2B5EF4-FFF2-40B4-BE49-F238E27FC236}">
                <a16:creationId xmlns:a16="http://schemas.microsoft.com/office/drawing/2014/main" id="{161002DD-6C72-217F-4414-DA3BC7EFD8E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8"/>
          <a:stretch>
            <a:fillRect/>
          </a:stretch>
        </p:blipFill>
        <p:spPr bwMode="auto">
          <a:xfrm>
            <a:off x="457200" y="2296253"/>
            <a:ext cx="4104662" cy="33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694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0077-535C-3219-E558-B7D657E25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3D070-667A-B61E-8046-85AA3377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How long after the flood was Abraham born?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2A8092B-075E-3B8F-8E9B-95F671F59E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996993"/>
              </p:ext>
            </p:extLst>
          </p:nvPr>
        </p:nvGraphicFramePr>
        <p:xfrm>
          <a:off x="685801" y="1908313"/>
          <a:ext cx="7772398" cy="4572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05070">
                  <a:extLst>
                    <a:ext uri="{9D8B030D-6E8A-4147-A177-3AD203B41FA5}">
                      <a16:colId xmlns:a16="http://schemas.microsoft.com/office/drawing/2014/main" val="2077392020"/>
                    </a:ext>
                  </a:extLst>
                </a:gridCol>
                <a:gridCol w="6967328">
                  <a:extLst>
                    <a:ext uri="{9D8B030D-6E8A-4147-A177-3AD203B41FA5}">
                      <a16:colId xmlns:a16="http://schemas.microsoft.com/office/drawing/2014/main" val="169016632"/>
                    </a:ext>
                  </a:extLst>
                </a:gridCol>
              </a:tblGrid>
              <a:tr h="257606">
                <a:tc>
                  <a:txBody>
                    <a:bodyPr/>
                    <a:lstStyle/>
                    <a:p>
                      <a:r>
                        <a:rPr lang="en-US" sz="2400" b="0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2 years after the flood, Arphaxad is born (Gen. 11:10)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2186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Arphaxad is 35 when Salah is born (Gen. 11:12)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837153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Salah is 30 when Eber is born (Gen. 11:14)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616591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Eber is 34 when Peleg is born (Gen. 11:16)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1840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Peleg is 30 when Reu is born (Gen. 11:18)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585019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Reu is 32 when Serug is born (Gen. 11:20)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076856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Serug is 30 when Nahor is born (Gen. 11:22)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613517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Nahor is 29 when Terah is born (Gen. 11:24)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954858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Terah was at least 130 when Abram was born!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833113"/>
                  </a:ext>
                </a:extLst>
              </a:tr>
              <a:tr h="396754">
                <a:tc>
                  <a:txBody>
                    <a:bodyPr/>
                    <a:lstStyle/>
                    <a:p>
                      <a:r>
                        <a:rPr lang="en-US" sz="2400" b="1" dirty="0"/>
                        <a:t>352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← ANSWER!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1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8611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21. Then what opportunity had Abraham to learn all the events of the antediluvian world?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sz="3600" dirty="0"/>
              <a:t>Answer: He lived 150 years contemporary with Shem, who had lived 98 years with one who had lived 243 years with Adam</a:t>
            </a:r>
          </a:p>
        </p:txBody>
      </p:sp>
      <p:pic>
        <p:nvPicPr>
          <p:cNvPr id="13314" name="Picture 2" descr="Where Was Abraham Born and Where Did He Live Most of His Life? -  Understanding the Bible">
            <a:extLst>
              <a:ext uri="{FF2B5EF4-FFF2-40B4-BE49-F238E27FC236}">
                <a16:creationId xmlns:a16="http://schemas.microsoft.com/office/drawing/2014/main" id="{C6ED68CC-19A3-9453-8F28-D35CAD61EEC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8"/>
          <a:stretch>
            <a:fillRect/>
          </a:stretch>
        </p:blipFill>
        <p:spPr bwMode="auto">
          <a:xfrm>
            <a:off x="4653280" y="2300357"/>
            <a:ext cx="3718560" cy="349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22. Before the flood, had there been more than one language?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4400" dirty="0"/>
              <a:t>Genesis 11:1</a:t>
            </a:r>
          </a:p>
          <a:p>
            <a:r>
              <a:rPr sz="4400" dirty="0"/>
              <a:t>And the whole earth was of one language, and of one speech.</a:t>
            </a:r>
          </a:p>
        </p:txBody>
      </p:sp>
      <p:pic>
        <p:nvPicPr>
          <p:cNvPr id="14338" name="Picture 2" descr="Happy people speaking different languages | Free Vector">
            <a:extLst>
              <a:ext uri="{FF2B5EF4-FFF2-40B4-BE49-F238E27FC236}">
                <a16:creationId xmlns:a16="http://schemas.microsoft.com/office/drawing/2014/main" id="{C28309B3-EFE0-2E3F-C5C0-EB5E9202FA5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181" y="2141538"/>
            <a:ext cx="3649662" cy="364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23. Soon after the flood what did the people begin to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sz="3200" dirty="0"/>
              <a:t>Genesis 11:2-4</a:t>
            </a:r>
          </a:p>
          <a:p>
            <a:r>
              <a:rPr sz="3200" dirty="0"/>
              <a:t>And it came to pass, as they journeyed from the east, that they found a plain in the land of Shinar; and they dwelt there.</a:t>
            </a:r>
          </a:p>
        </p:txBody>
      </p:sp>
      <p:pic>
        <p:nvPicPr>
          <p:cNvPr id="15362" name="Picture 2" descr="The Plains of Shinar – Grace and Peace, Joanne">
            <a:extLst>
              <a:ext uri="{FF2B5EF4-FFF2-40B4-BE49-F238E27FC236}">
                <a16:creationId xmlns:a16="http://schemas.microsoft.com/office/drawing/2014/main" id="{7BC5C9DB-E777-894C-2370-F7F1953B977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90"/>
          <a:stretch>
            <a:fillRect/>
          </a:stretch>
        </p:blipFill>
        <p:spPr bwMode="auto">
          <a:xfrm>
            <a:off x="4343400" y="2197948"/>
            <a:ext cx="4216564" cy="359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23. Soon after the flood what did the people begin to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2800" dirty="0"/>
              <a:t>Genesis 11:2-4</a:t>
            </a:r>
          </a:p>
          <a:p>
            <a:r>
              <a:rPr sz="2800" dirty="0"/>
              <a:t>And they said one to another, Go to, let us make brick, and burn them </a:t>
            </a:r>
            <a:r>
              <a:rPr sz="2800" dirty="0" err="1"/>
              <a:t>throughly</a:t>
            </a:r>
            <a:r>
              <a:rPr sz="2800" dirty="0"/>
              <a:t>. And they had brick for stone, and slime had they for </a:t>
            </a:r>
            <a:r>
              <a:rPr sz="2800" dirty="0" err="1"/>
              <a:t>morter</a:t>
            </a:r>
            <a:r>
              <a:rPr sz="2800" dirty="0"/>
              <a:t>.</a:t>
            </a:r>
          </a:p>
        </p:txBody>
      </p:sp>
      <p:pic>
        <p:nvPicPr>
          <p:cNvPr id="16386" name="Picture 2" descr="History of Bricks | Technoajor">
            <a:extLst>
              <a:ext uri="{FF2B5EF4-FFF2-40B4-BE49-F238E27FC236}">
                <a16:creationId xmlns:a16="http://schemas.microsoft.com/office/drawing/2014/main" id="{2F4A547D-16FF-C986-3B00-0FD3E1EA833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6"/>
          <a:stretch>
            <a:fillRect/>
          </a:stretch>
        </p:blipFill>
        <p:spPr bwMode="auto">
          <a:xfrm>
            <a:off x="4572000" y="2142068"/>
            <a:ext cx="3545840" cy="383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23. Soon after the flood what did the people begin to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2800" dirty="0"/>
              <a:t>Genesis 11:2-4</a:t>
            </a:r>
          </a:p>
          <a:p>
            <a:r>
              <a:rPr sz="2800" dirty="0"/>
              <a:t>And they said, Go to, let us build us a city and a tower, whose top may reach unto heaven; and let us make us a name, lest we be scattered abroad upon the face of the whole earth.</a:t>
            </a:r>
          </a:p>
        </p:txBody>
      </p:sp>
      <p:pic>
        <p:nvPicPr>
          <p:cNvPr id="17412" name="Picture 4" descr="Tower of Babel | Story, Summary ...">
            <a:extLst>
              <a:ext uri="{FF2B5EF4-FFF2-40B4-BE49-F238E27FC236}">
                <a16:creationId xmlns:a16="http://schemas.microsoft.com/office/drawing/2014/main" id="{BCAA7854-20D5-3B8A-1EAD-24702714AF0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02"/>
          <a:stretch>
            <a:fillRect/>
          </a:stretch>
        </p:blipFill>
        <p:spPr bwMode="auto">
          <a:xfrm>
            <a:off x="4343400" y="2111588"/>
            <a:ext cx="4058920" cy="356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24. What was their object in doing this?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2800" dirty="0"/>
              <a:t>Genesis 11:4</a:t>
            </a:r>
          </a:p>
          <a:p>
            <a:r>
              <a:rPr sz="2800" dirty="0"/>
              <a:t>And they said, Go to, let us build us a city and a tower, whose top may reach unto heaven; and let us make us a name, lest we be scattered abroad upon the face of the whole earth.</a:t>
            </a:r>
          </a:p>
        </p:txBody>
      </p:sp>
      <p:pic>
        <p:nvPicPr>
          <p:cNvPr id="18438" name="Picture 6" descr="Tower of Babel - Wikipedia">
            <a:extLst>
              <a:ext uri="{FF2B5EF4-FFF2-40B4-BE49-F238E27FC236}">
                <a16:creationId xmlns:a16="http://schemas.microsoft.com/office/drawing/2014/main" id="{B86997BA-EEA9-358E-B6B3-C98DDC70448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6"/>
          <a:stretch>
            <a:fillRect/>
          </a:stretch>
        </p:blipFill>
        <p:spPr bwMode="auto">
          <a:xfrm>
            <a:off x="4500879" y="2277536"/>
            <a:ext cx="3728721" cy="321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25. What evil motives prompted them to do this?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sz="3200" dirty="0"/>
              <a:t>Answer: Pride and presumption. They thought that by their own efforts they could frustrate any possible attempt on the part of God to punish them for their wickedness</a:t>
            </a:r>
          </a:p>
        </p:txBody>
      </p:sp>
      <p:pic>
        <p:nvPicPr>
          <p:cNvPr id="19458" name="Picture 2" descr="ArtStation - The Tower of Babel (Digital Art)">
            <a:extLst>
              <a:ext uri="{FF2B5EF4-FFF2-40B4-BE49-F238E27FC236}">
                <a16:creationId xmlns:a16="http://schemas.microsoft.com/office/drawing/2014/main" id="{2332605B-BA61-53A4-7523-A4F3B33A30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8" b="12527"/>
          <a:stretch>
            <a:fillRect/>
          </a:stretch>
        </p:blipFill>
        <p:spPr bwMode="auto">
          <a:xfrm>
            <a:off x="4416552" y="1842138"/>
            <a:ext cx="3813048" cy="407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26. What did the Lord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3200" dirty="0"/>
              <a:t>Genesis 11:7-8</a:t>
            </a:r>
          </a:p>
          <a:p>
            <a:r>
              <a:rPr sz="3200" dirty="0"/>
              <a:t>Go to, let us go down, and there confound their language, that they may not understand one another's speech.</a:t>
            </a:r>
          </a:p>
        </p:txBody>
      </p:sp>
      <p:pic>
        <p:nvPicPr>
          <p:cNvPr id="20482" name="Picture 2" descr="16 The Tower of Babel - M2819 Bible Studies">
            <a:extLst>
              <a:ext uri="{FF2B5EF4-FFF2-40B4-BE49-F238E27FC236}">
                <a16:creationId xmlns:a16="http://schemas.microsoft.com/office/drawing/2014/main" id="{EDD3E046-9AD2-0B7A-D978-FF9A89A5734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249" y="2251897"/>
            <a:ext cx="3853344" cy="34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2. How long from the birth of Seth till the birth of Enos?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Genesis 5:6</a:t>
            </a:r>
          </a:p>
          <a:p>
            <a:r>
              <a:rPr sz="4000" dirty="0"/>
              <a:t>And Seth lived an hundred and five years, and begat Enos: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A8D46E-9AF2-8909-CDA5-B8E730DDEC8F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235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3074" name="Picture 2" descr="Meet the Family | Reformedish">
            <a:extLst>
              <a:ext uri="{FF2B5EF4-FFF2-40B4-BE49-F238E27FC236}">
                <a16:creationId xmlns:a16="http://schemas.microsoft.com/office/drawing/2014/main" id="{7FA2C60F-EE56-E58C-6F71-804B6EC43A4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239" y="2142068"/>
            <a:ext cx="2639756" cy="360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26. What did the Lord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sz="3200" dirty="0"/>
              <a:t>Genesis 11:7-8</a:t>
            </a:r>
          </a:p>
          <a:p>
            <a:r>
              <a:rPr sz="3200" dirty="0"/>
              <a:t>So the Lord scattered them abroad from thence upon the face of all the earth: and they left off to build the city.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74EF81E3-547E-B9A9-73E2-1BF3DF7E055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33"/>
          <a:stretch>
            <a:fillRect/>
          </a:stretch>
        </p:blipFill>
        <p:spPr bwMode="auto">
          <a:xfrm>
            <a:off x="4270250" y="2142068"/>
            <a:ext cx="4270862" cy="35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27. What was the tower called, and 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sz="2800" dirty="0"/>
              <a:t>Genesis 11:9</a:t>
            </a:r>
          </a:p>
          <a:p>
            <a:r>
              <a:rPr sz="2800" dirty="0"/>
              <a:t>Therefore is the name of it called Babel; because the Lord did there confound the language of all the earth: and from thence did the Lord scatter them abroad upon the face of all the earth.</a:t>
            </a:r>
          </a:p>
        </p:txBody>
      </p:sp>
      <p:pic>
        <p:nvPicPr>
          <p:cNvPr id="22530" name="Picture 2" descr="Download Ai Generated, Tower Of Babel, Scattered Tribes. Royalty-Free Stock  Illustration Image - Pixabay">
            <a:extLst>
              <a:ext uri="{FF2B5EF4-FFF2-40B4-BE49-F238E27FC236}">
                <a16:creationId xmlns:a16="http://schemas.microsoft.com/office/drawing/2014/main" id="{633153FE-9DB8-9C02-952E-B86C285714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74"/>
          <a:stretch>
            <a:fillRect/>
          </a:stretch>
        </p:blipFill>
        <p:spPr bwMode="auto">
          <a:xfrm>
            <a:off x="4572000" y="2130216"/>
            <a:ext cx="4012615" cy="336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28. Is it possible for men by combining together to avert the judgments of God?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sz="3200" dirty="0"/>
              <a:t>Proverbs 11:21</a:t>
            </a:r>
          </a:p>
          <a:p>
            <a:r>
              <a:rPr sz="3200" dirty="0"/>
              <a:t>Though hand join in hand, the wicked shall not be unpunished: but the seed of the righteous shall be delivered.</a:t>
            </a:r>
          </a:p>
        </p:txBody>
      </p:sp>
      <p:pic>
        <p:nvPicPr>
          <p:cNvPr id="23554" name="Picture 2" descr="2+ Thousand God Holding Earth Royalty-Free Images, Stock Photos &amp; Pictures  | Shutterstock">
            <a:extLst>
              <a:ext uri="{FF2B5EF4-FFF2-40B4-BE49-F238E27FC236}">
                <a16:creationId xmlns:a16="http://schemas.microsoft.com/office/drawing/2014/main" id="{FD6662D1-E89C-9405-F593-0F82162A977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9" t="20137" r="18551" b="19038"/>
          <a:stretch>
            <a:fillRect/>
          </a:stretch>
        </p:blipFill>
        <p:spPr bwMode="auto">
          <a:xfrm>
            <a:off x="4343400" y="1793081"/>
            <a:ext cx="4165600" cy="434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85AA27-28D6-D964-83E5-7BDE72B9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14" t="901" r="13868" b="901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027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ED95-C3F6-EE6D-E5C1-73A3411D3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808" y="1172308"/>
            <a:ext cx="7670384" cy="3176311"/>
          </a:xfrm>
        </p:spPr>
        <p:txBody>
          <a:bodyPr>
            <a:normAutofit fontScale="90000"/>
          </a:bodyPr>
          <a:lstStyle/>
          <a:p>
            <a:r>
              <a:rPr lang="en-US" sz="11500" dirty="0"/>
              <a:t>Thank You &amp;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78BD85-9E31-8FA9-45E7-FCD3C9478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1221" y="3806092"/>
            <a:ext cx="7080026" cy="2569315"/>
          </a:xfrm>
        </p:spPr>
        <p:txBody>
          <a:bodyPr>
            <a:normAutofit fontScale="92500" lnSpcReduction="10000"/>
          </a:bodyPr>
          <a:lstStyle/>
          <a:p>
            <a:r>
              <a:rPr lang="en-US" sz="9600" dirty="0"/>
              <a:t>HAPPY SABBATH!!</a:t>
            </a:r>
          </a:p>
        </p:txBody>
      </p:sp>
    </p:spTree>
    <p:extLst>
      <p:ext uri="{BB962C8B-B14F-4D97-AF65-F5344CB8AC3E}">
        <p14:creationId xmlns:p14="http://schemas.microsoft.com/office/powerpoint/2010/main" val="1923720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3. How long from the birth of Enos till the birth of Cainan?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Genesis 5:9</a:t>
            </a:r>
          </a:p>
          <a:p>
            <a:r>
              <a:rPr sz="4000" dirty="0"/>
              <a:t>And Enos lived ninety years, and begat Cainan: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5D3C05-8F08-75AE-19BA-AB52EE9BEC92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325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087D14C4-ADE3-02AB-1657-1684F225F40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18" y="2065868"/>
            <a:ext cx="2818692" cy="373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4. How long from then till the birth of Mahalaleel?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sz="4000" dirty="0"/>
              <a:t>Genesis 5:12</a:t>
            </a:r>
          </a:p>
          <a:p>
            <a:r>
              <a:rPr sz="4000" dirty="0"/>
              <a:t>And Cainan lived seventy years, and begat Mahalaleel: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76077-FCCD-13AB-DFB4-D1ACF4E0FC5B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395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6626" name="Picture 2" descr="Kenan - Wikipedia">
            <a:extLst>
              <a:ext uri="{FF2B5EF4-FFF2-40B4-BE49-F238E27FC236}">
                <a16:creationId xmlns:a16="http://schemas.microsoft.com/office/drawing/2014/main" id="{BC745736-FE78-84DA-D1A0-33B92EA15AB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521" y="1960084"/>
            <a:ext cx="2538026" cy="381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5. How long after the birth of Mahalaleel was Jared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sz="3600" dirty="0"/>
              <a:t>Genesis 5:15</a:t>
            </a:r>
          </a:p>
          <a:p>
            <a:r>
              <a:rPr sz="3600" dirty="0"/>
              <a:t>And Mahalaleel lived sixty and five years, and begat Jared: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A1E09B-9E83-0DB0-E65E-E05B18B0C351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460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5602" name="Picture 2" descr="Mahalalel - Wikipedia">
            <a:extLst>
              <a:ext uri="{FF2B5EF4-FFF2-40B4-BE49-F238E27FC236}">
                <a16:creationId xmlns:a16="http://schemas.microsoft.com/office/drawing/2014/main" id="{502E56D4-BC15-D0C0-A485-772B7F1002E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37" y="2141538"/>
            <a:ext cx="3070350" cy="364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6. How old was Jared when Enoch was born?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sz="4000" dirty="0"/>
              <a:t>Genesis 5:18</a:t>
            </a:r>
          </a:p>
          <a:p>
            <a:r>
              <a:rPr sz="4000" dirty="0"/>
              <a:t>And Jared lived an hundred sixty and two years, and he begat Enoch: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9B4D4D-55BC-F719-FC37-2716BFB07563}"/>
              </a:ext>
            </a:extLst>
          </p:cNvPr>
          <p:cNvSpPr txBox="1"/>
          <p:nvPr/>
        </p:nvSpPr>
        <p:spPr>
          <a:xfrm>
            <a:off x="313039" y="5984621"/>
            <a:ext cx="850968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RUNNING TOTAL:  </a:t>
            </a:r>
            <a:r>
              <a:rPr lang="en-US" sz="4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622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dirty="0"/>
              <a:t>years since Creation  </a:t>
            </a:r>
          </a:p>
        </p:txBody>
      </p:sp>
      <p:pic>
        <p:nvPicPr>
          <p:cNvPr id="24578" name="Picture 2" descr="Jared (biblical figure) | Religion Wiki ...">
            <a:extLst>
              <a:ext uri="{FF2B5EF4-FFF2-40B4-BE49-F238E27FC236}">
                <a16:creationId xmlns:a16="http://schemas.microsoft.com/office/drawing/2014/main" id="{9D556F22-C481-E2F9-EC20-22A4F91E2BA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652" y="2465924"/>
            <a:ext cx="4510334" cy="300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5340</TotalTime>
  <Words>2416</Words>
  <Application>Microsoft Office PowerPoint</Application>
  <PresentationFormat>On-screen Show (4:3)</PresentationFormat>
  <Paragraphs>269</Paragraphs>
  <Slides>54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Cambria Math</vt:lpstr>
      <vt:lpstr>Impact</vt:lpstr>
      <vt:lpstr>Celestial</vt:lpstr>
      <vt:lpstr>PowerPoint Presentation</vt:lpstr>
      <vt:lpstr>PowerPoint Presentation</vt:lpstr>
      <vt:lpstr>Old Testament History:  The Patriarchs</vt:lpstr>
      <vt:lpstr>1. How long was it from the creation of Adam till the birth of Seth?</vt:lpstr>
      <vt:lpstr>2. How long from the birth of Seth till the birth of Enos?</vt:lpstr>
      <vt:lpstr>3. How long from the birth of Enos till the birth of Cainan?</vt:lpstr>
      <vt:lpstr>4. How long from then till the birth of Mahalaleel?</vt:lpstr>
      <vt:lpstr>5. How long after the birth of Mahalaleel was Jared born?</vt:lpstr>
      <vt:lpstr>6. How old was Jared when Enoch was born?</vt:lpstr>
      <vt:lpstr>7. How long did Enoch live before the birth of Methuselah?</vt:lpstr>
      <vt:lpstr>8. How long did Methuselah live before Lamech was born?</vt:lpstr>
      <vt:lpstr>9. Then how long was it from the creation of Adam till the birth of Lamech?</vt:lpstr>
      <vt:lpstr>10. How long did Adam live?</vt:lpstr>
      <vt:lpstr>11. Then how long did he (ADAM) live after Lamech was born?</vt:lpstr>
      <vt:lpstr>12. How long did Adam live contemporary with Methuselah?</vt:lpstr>
      <vt:lpstr>13. Was there not, then, ample opportunity for Methuselah to learn of Adam all about the institution of the Sabbath, the fall, etc.?</vt:lpstr>
      <vt:lpstr>14. How long did Lamech live before Noah was born?</vt:lpstr>
      <vt:lpstr>14. How long did Lamech live before Noah was born?</vt:lpstr>
      <vt:lpstr>15. How old was Methuselah when Noah was born?</vt:lpstr>
      <vt:lpstr>16. How old was Methuselah when he died?</vt:lpstr>
      <vt:lpstr>17. Then how long did Methuselah live contemporary with Noah?</vt:lpstr>
      <vt:lpstr>18. How long did he (Methuselah)  live contemporary with Shem?</vt:lpstr>
      <vt:lpstr>19. How long did Shem live after the flood?</vt:lpstr>
      <vt:lpstr>19. How long did Shem live after the flood?</vt:lpstr>
      <vt:lpstr>19. How long did Shem live after the flood?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20. How long after the flood was Abraham born?</vt:lpstr>
      <vt:lpstr>21. Then what opportunity had Abraham to learn all the events of the antediluvian world?</vt:lpstr>
      <vt:lpstr>22. Before the flood, had there been more than one language?</vt:lpstr>
      <vt:lpstr>23. Soon after the flood what did the people begin to do?</vt:lpstr>
      <vt:lpstr>23. Soon after the flood what did the people begin to do?</vt:lpstr>
      <vt:lpstr>23. Soon after the flood what did the people begin to do?</vt:lpstr>
      <vt:lpstr>24. What was their object in doing this?</vt:lpstr>
      <vt:lpstr>25. What evil motives prompted them to do this?</vt:lpstr>
      <vt:lpstr>26. What did the Lord do?</vt:lpstr>
      <vt:lpstr>26. What did the Lord do?</vt:lpstr>
      <vt:lpstr>27. What was the tower called, and why?</vt:lpstr>
      <vt:lpstr>28. Is it possible for men by combining together to avert the judgments of God?</vt:lpstr>
      <vt:lpstr>PowerPoint Presentation</vt:lpstr>
      <vt:lpstr>Thank You &amp;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Thylacat</dc:creator>
  <cp:keywords/>
  <dc:description>generated using python-pptx</dc:description>
  <cp:lastModifiedBy>gabby young</cp:lastModifiedBy>
  <cp:revision>4</cp:revision>
  <dcterms:created xsi:type="dcterms:W3CDTF">2013-01-27T09:14:16Z</dcterms:created>
  <dcterms:modified xsi:type="dcterms:W3CDTF">2025-08-16T05:02:55Z</dcterms:modified>
  <cp:category/>
</cp:coreProperties>
</file>