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1" r:id="rId1"/>
  </p:sldMasterIdLst>
  <p:notesMasterIdLst>
    <p:notesMasterId r:id="rId57"/>
  </p:notesMasterIdLst>
  <p:sldIdLst>
    <p:sldId id="393" r:id="rId2"/>
    <p:sldId id="390" r:id="rId3"/>
    <p:sldId id="391" r:id="rId4"/>
    <p:sldId id="256" r:id="rId5"/>
    <p:sldId id="297" r:id="rId6"/>
    <p:sldId id="257" r:id="rId7"/>
    <p:sldId id="258" r:id="rId8"/>
    <p:sldId id="259" r:id="rId9"/>
    <p:sldId id="260" r:id="rId10"/>
    <p:sldId id="261" r:id="rId11"/>
    <p:sldId id="262" r:id="rId12"/>
    <p:sldId id="263" r:id="rId13"/>
    <p:sldId id="396" r:id="rId14"/>
    <p:sldId id="397" r:id="rId15"/>
    <p:sldId id="398"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405" r:id="rId29"/>
    <p:sldId id="407" r:id="rId30"/>
    <p:sldId id="406" r:id="rId31"/>
    <p:sldId id="403" r:id="rId32"/>
    <p:sldId id="400" r:id="rId33"/>
    <p:sldId id="408" r:id="rId34"/>
    <p:sldId id="401" r:id="rId35"/>
    <p:sldId id="402" r:id="rId36"/>
    <p:sldId id="404" r:id="rId37"/>
    <p:sldId id="412" r:id="rId38"/>
    <p:sldId id="413" r:id="rId39"/>
    <p:sldId id="414" r:id="rId40"/>
    <p:sldId id="415" r:id="rId41"/>
    <p:sldId id="416" r:id="rId42"/>
    <p:sldId id="417" r:id="rId43"/>
    <p:sldId id="418" r:id="rId44"/>
    <p:sldId id="419" r:id="rId45"/>
    <p:sldId id="420" r:id="rId46"/>
    <p:sldId id="421" r:id="rId47"/>
    <p:sldId id="399" r:id="rId48"/>
    <p:sldId id="410" r:id="rId49"/>
    <p:sldId id="276" r:id="rId50"/>
    <p:sldId id="411" r:id="rId51"/>
    <p:sldId id="277" r:id="rId52"/>
    <p:sldId id="278" r:id="rId53"/>
    <p:sldId id="422" r:id="rId54"/>
    <p:sldId id="392" r:id="rId55"/>
    <p:sldId id="340" r:id="rId5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39" autoAdjust="0"/>
    <p:restoredTop sz="94660"/>
  </p:normalViewPr>
  <p:slideViewPr>
    <p:cSldViewPr snapToGrid="0" snapToObjects="1">
      <p:cViewPr>
        <p:scale>
          <a:sx n="52" d="100"/>
          <a:sy n="52" d="100"/>
        </p:scale>
        <p:origin x="759" y="32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0D3C34-8440-4674-A1B5-31F9A71D5C9D}" type="datetimeFigureOut">
              <a:rPr lang="en-US" smtClean="0"/>
              <a:t>8/23/2025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5369D2-D1DF-484E-9007-CF69055F709B}" type="slidenum">
              <a:rPr lang="en-US" smtClean="0"/>
              <a:t>‹#›</a:t>
            </a:fld>
            <a:endParaRPr lang="en-US"/>
          </a:p>
        </p:txBody>
      </p:sp>
    </p:spTree>
    <p:extLst>
      <p:ext uri="{BB962C8B-B14F-4D97-AF65-F5344CB8AC3E}">
        <p14:creationId xmlns:p14="http://schemas.microsoft.com/office/powerpoint/2010/main" val="1418744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5369D2-D1DF-484E-9007-CF69055F709B}" type="slidenum">
              <a:rPr lang="en-US" smtClean="0"/>
              <a:t>45</a:t>
            </a:fld>
            <a:endParaRPr lang="en-US"/>
          </a:p>
        </p:txBody>
      </p:sp>
    </p:spTree>
    <p:extLst>
      <p:ext uri="{BB962C8B-B14F-4D97-AF65-F5344CB8AC3E}">
        <p14:creationId xmlns:p14="http://schemas.microsoft.com/office/powerpoint/2010/main" val="4256998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08831" y="1449146"/>
            <a:ext cx="7526338"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08831" y="5280847"/>
            <a:ext cx="7526338"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66860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4863" y="4800600"/>
            <a:ext cx="7526337"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04863" y="5367338"/>
            <a:ext cx="7526337"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10142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485107" y="1338479"/>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49573" y="1495525"/>
            <a:ext cx="442038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651226" y="4700702"/>
            <a:ext cx="4418727"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5398884" y="1338479"/>
            <a:ext cx="3302316" cy="4075464"/>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26383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855663"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6" y="2435956"/>
            <a:ext cx="328689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4616450" y="2286000"/>
            <a:ext cx="3671888" cy="2300288"/>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5BCAD085-E8A6-8845-BD4E-CB4CCA059FC4}" type="datetimeFigureOut">
              <a:rPr lang="en-US" smtClean="0"/>
              <a:t>8/23/2025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863216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1670592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5752238"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9" name="AutoShape 4"/>
          <p:cNvSpPr>
            <a:spLocks noChangeAspect="1" noChangeArrowheads="1" noTextEdit="1"/>
          </p:cNvSpPr>
          <p:nvPr/>
        </p:nvSpPr>
        <p:spPr bwMode="auto">
          <a:xfrm>
            <a:off x="5233988" y="0"/>
            <a:ext cx="3910012"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 name="Vertical Title 1"/>
          <p:cNvSpPr>
            <a:spLocks noGrp="1"/>
          </p:cNvSpPr>
          <p:nvPr>
            <p:ph type="title" orient="vert"/>
          </p:nvPr>
        </p:nvSpPr>
        <p:spPr>
          <a:xfrm>
            <a:off x="6137655" y="586171"/>
            <a:ext cx="1701800"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04862" y="446089"/>
            <a:ext cx="4947376"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8611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09997" y="2222287"/>
            <a:ext cx="7524003" cy="36365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58036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0"/>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2951396"/>
            <a:ext cx="7526337"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04863" y="5281200"/>
            <a:ext cx="7526337"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52317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09996" y="2222287"/>
            <a:ext cx="367072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280" y="2222287"/>
            <a:ext cx="3670720"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8/23/2025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76497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09996" y="2174875"/>
            <a:ext cx="367072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09996" y="2751137"/>
            <a:ext cx="3687391"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280" y="2174875"/>
            <a:ext cx="3670720"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0" y="2751137"/>
            <a:ext cx="3670720"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8/23/2025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22175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8/23/2025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12602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06123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804863" y="446086"/>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446088"/>
            <a:ext cx="2660650"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641724" y="446087"/>
            <a:ext cx="4689475"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04863" y="2260737"/>
            <a:ext cx="2660650"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10421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9996" y="727521"/>
            <a:ext cx="350154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09996" y="2344684"/>
            <a:ext cx="350154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2914357" y="6041361"/>
            <a:ext cx="732659" cy="365125"/>
          </a:xfrm>
        </p:spPr>
        <p:txBody>
          <a:bodyPr/>
          <a:lstStyle/>
          <a:p>
            <a:fld id="{5BCAD085-E8A6-8845-BD4E-CB4CCA059FC4}" type="datetimeFigureOut">
              <a:rPr lang="en-US" smtClean="0"/>
              <a:t>8/23/2025</a:t>
            </a:fld>
            <a:endParaRPr lang="en-US"/>
          </a:p>
        </p:txBody>
      </p:sp>
      <p:sp>
        <p:nvSpPr>
          <p:cNvPr id="6" name="Footer Placeholder 5"/>
          <p:cNvSpPr>
            <a:spLocks noGrp="1"/>
          </p:cNvSpPr>
          <p:nvPr>
            <p:ph type="ftr" sz="quarter" idx="11"/>
          </p:nvPr>
        </p:nvSpPr>
        <p:spPr>
          <a:xfrm>
            <a:off x="442797" y="6041361"/>
            <a:ext cx="2471560" cy="365125"/>
          </a:xfrm>
        </p:spPr>
        <p:txBody>
          <a:bodyPr/>
          <a:lstStyle/>
          <a:p>
            <a:endParaRPr lang="en-US"/>
          </a:p>
        </p:txBody>
      </p:sp>
      <p:sp>
        <p:nvSpPr>
          <p:cNvPr id="7" name="Slide Number Placeholder 6"/>
          <p:cNvSpPr>
            <a:spLocks noGrp="1"/>
          </p:cNvSpPr>
          <p:nvPr>
            <p:ph type="sldNum" sz="quarter" idx="12"/>
          </p:nvPr>
        </p:nvSpPr>
        <p:spPr>
          <a:xfrm>
            <a:off x="3647017" y="5915887"/>
            <a:ext cx="796616" cy="490599"/>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57759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9997" y="447188"/>
            <a:ext cx="7524003"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09997" y="2184400"/>
            <a:ext cx="7524003"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42797" y="6041361"/>
            <a:ext cx="6289532"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6911422" y="6041361"/>
            <a:ext cx="993161" cy="365125"/>
          </a:xfrm>
          <a:prstGeom prst="rect">
            <a:avLst/>
          </a:prstGeom>
        </p:spPr>
        <p:txBody>
          <a:bodyPr vert="horz" lIns="91440" tIns="45720" rIns="91440" bIns="45720" rtlCol="0" anchor="b"/>
          <a:lstStyle>
            <a:lvl1pPr algn="r">
              <a:defRPr sz="900">
                <a:solidFill>
                  <a:schemeClr val="tx1"/>
                </a:solidFill>
              </a:defRPr>
            </a:lvl1pPr>
          </a:lstStyle>
          <a:p>
            <a:fld id="{5BCAD085-E8A6-8845-BD4E-CB4CCA059FC4}" type="datetimeFigureOut">
              <a:rPr lang="en-US" smtClean="0"/>
              <a:t>8/23/2025</a:t>
            </a:fld>
            <a:endParaRPr lang="en-US"/>
          </a:p>
        </p:txBody>
      </p:sp>
      <p:sp>
        <p:nvSpPr>
          <p:cNvPr id="6" name="Slide Number Placeholder 5"/>
          <p:cNvSpPr>
            <a:spLocks noGrp="1"/>
          </p:cNvSpPr>
          <p:nvPr>
            <p:ph type="sldNum" sz="quarter" idx="4"/>
          </p:nvPr>
        </p:nvSpPr>
        <p:spPr>
          <a:xfrm>
            <a:off x="7904584" y="5915887"/>
            <a:ext cx="796616" cy="490599"/>
          </a:xfrm>
          <a:prstGeom prst="rect">
            <a:avLst/>
          </a:prstGeom>
        </p:spPr>
        <p:txBody>
          <a:bodyPr vert="horz" lIns="91440" tIns="45720" rIns="91440" bIns="10800" rtlCol="0" anchor="b"/>
          <a:lstStyle>
            <a:lvl1pPr algn="r">
              <a:defRPr sz="2000">
                <a:solidFill>
                  <a:schemeClr val="accent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10315647"/>
      </p:ext>
    </p:extLst>
  </p:cSld>
  <p:clrMap bg1="dk1" tx1="lt1" bg2="dk2" tx2="lt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 id="2147483844" r:id="rId13"/>
    <p:sldLayoutId id="2147483845" r:id="rId14"/>
  </p:sldLayoutIdLst>
  <p:txStyles>
    <p:title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3359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4. What did Abraham then do?</a:t>
            </a:r>
          </a:p>
        </p:txBody>
      </p:sp>
      <p:sp>
        <p:nvSpPr>
          <p:cNvPr id="3" name="Content Placeholder 2"/>
          <p:cNvSpPr>
            <a:spLocks noGrp="1"/>
          </p:cNvSpPr>
          <p:nvPr>
            <p:ph sz="half" idx="1"/>
          </p:nvPr>
        </p:nvSpPr>
        <p:spPr/>
        <p:txBody>
          <a:bodyPr>
            <a:normAutofit fontScale="92500"/>
          </a:bodyPr>
          <a:lstStyle/>
          <a:p>
            <a:r>
              <a:rPr sz="2400" dirty="0"/>
              <a:t>Acts 7:4</a:t>
            </a:r>
          </a:p>
          <a:p>
            <a:r>
              <a:rPr sz="2400" dirty="0"/>
              <a:t>Then came he out of the land of the </a:t>
            </a:r>
            <a:r>
              <a:rPr sz="2400" dirty="0" err="1"/>
              <a:t>Chaldaeans</a:t>
            </a:r>
            <a:r>
              <a:rPr sz="2400" dirty="0"/>
              <a:t>, and dwelt in Charran: and from thence, when his father was dead, he removed him into this land, wherein ye now dwell.</a:t>
            </a:r>
          </a:p>
        </p:txBody>
      </p:sp>
      <p:pic>
        <p:nvPicPr>
          <p:cNvPr id="7170" name="Picture 2" descr="Stephen Faces the Sanhedrin">
            <a:extLst>
              <a:ext uri="{FF2B5EF4-FFF2-40B4-BE49-F238E27FC236}">
                <a16:creationId xmlns:a16="http://schemas.microsoft.com/office/drawing/2014/main" id="{84264A67-8AE0-9207-9729-F06E4795104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40711" y="2169860"/>
            <a:ext cx="3089250" cy="36265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5. How old was he when he went to the land of Canaan?</a:t>
            </a:r>
          </a:p>
        </p:txBody>
      </p:sp>
      <p:sp>
        <p:nvSpPr>
          <p:cNvPr id="3" name="Content Placeholder 2"/>
          <p:cNvSpPr>
            <a:spLocks noGrp="1"/>
          </p:cNvSpPr>
          <p:nvPr>
            <p:ph sz="half" idx="1"/>
          </p:nvPr>
        </p:nvSpPr>
        <p:spPr/>
        <p:txBody>
          <a:bodyPr>
            <a:normAutofit fontScale="85000" lnSpcReduction="10000"/>
          </a:bodyPr>
          <a:lstStyle/>
          <a:p>
            <a:r>
              <a:rPr sz="2800" dirty="0"/>
              <a:t>Genesis 12:4-5</a:t>
            </a:r>
          </a:p>
          <a:p>
            <a:r>
              <a:rPr sz="2800" dirty="0"/>
              <a:t>So Abram departed, as the Lord had spoken unto him; and Lot went with him: and Abram was seventy and five years old when he departed out of Haran.</a:t>
            </a:r>
          </a:p>
        </p:txBody>
      </p:sp>
      <p:pic>
        <p:nvPicPr>
          <p:cNvPr id="8194" name="Picture 2" descr="Who Were the “Souls” with Abraham When He Left Haran (Genesis 12:5)?">
            <a:extLst>
              <a:ext uri="{FF2B5EF4-FFF2-40B4-BE49-F238E27FC236}">
                <a16:creationId xmlns:a16="http://schemas.microsoft.com/office/drawing/2014/main" id="{8DBF7500-3A75-9DF1-188C-F0F342A994B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6520"/>
          <a:stretch>
            <a:fillRect/>
          </a:stretch>
        </p:blipFill>
        <p:spPr bwMode="auto">
          <a:xfrm>
            <a:off x="4663283" y="2694039"/>
            <a:ext cx="3878497" cy="31670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5. How old was he when he went to the land of Canaan?</a:t>
            </a:r>
          </a:p>
        </p:txBody>
      </p:sp>
      <p:sp>
        <p:nvSpPr>
          <p:cNvPr id="3" name="Content Placeholder 2"/>
          <p:cNvSpPr>
            <a:spLocks noGrp="1"/>
          </p:cNvSpPr>
          <p:nvPr>
            <p:ph sz="half" idx="1"/>
          </p:nvPr>
        </p:nvSpPr>
        <p:spPr/>
        <p:txBody>
          <a:bodyPr>
            <a:normAutofit fontScale="92500" lnSpcReduction="10000"/>
          </a:bodyPr>
          <a:lstStyle/>
          <a:p>
            <a:r>
              <a:rPr sz="2200" dirty="0"/>
              <a:t>Genesis 12:4-5</a:t>
            </a:r>
          </a:p>
          <a:p>
            <a:r>
              <a:rPr sz="2200" dirty="0"/>
              <a:t>And Abram took Sarai his wife, and Lot his brother's son, and all their substance that they had gathered, and the souls that they had gotten in Haran; and they went forth to go into the land of Canaan; and into the land of Canaan they came.</a:t>
            </a:r>
          </a:p>
        </p:txBody>
      </p:sp>
      <p:pic>
        <p:nvPicPr>
          <p:cNvPr id="9218" name="Picture 2" descr="What does Genesis 12:5 mean? | Bible Art">
            <a:extLst>
              <a:ext uri="{FF2B5EF4-FFF2-40B4-BE49-F238E27FC236}">
                <a16:creationId xmlns:a16="http://schemas.microsoft.com/office/drawing/2014/main" id="{743DDF6A-EF90-CA1C-4E32-0B13BF32C85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79156" y="2222500"/>
            <a:ext cx="3638550" cy="3638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D47AC-79F0-BCF7-36AD-76725B3F79BB}"/>
              </a:ext>
            </a:extLst>
          </p:cNvPr>
          <p:cNvSpPr>
            <a:spLocks noGrp="1"/>
          </p:cNvSpPr>
          <p:nvPr>
            <p:ph type="title"/>
          </p:nvPr>
        </p:nvSpPr>
        <p:spPr/>
        <p:txBody>
          <a:bodyPr/>
          <a:lstStyle/>
          <a:p>
            <a:pPr algn="ctr"/>
            <a:r>
              <a:rPr lang="en-US" sz="2800" dirty="0"/>
              <a:t>Patriarchs and Prophets, </a:t>
            </a:r>
            <a:br>
              <a:rPr lang="en-US" sz="2800" dirty="0"/>
            </a:br>
            <a:r>
              <a:rPr lang="en-US" sz="2800" dirty="0"/>
              <a:t>pg. 127</a:t>
            </a:r>
          </a:p>
        </p:txBody>
      </p:sp>
      <p:sp>
        <p:nvSpPr>
          <p:cNvPr id="3" name="Content Placeholder 2">
            <a:extLst>
              <a:ext uri="{FF2B5EF4-FFF2-40B4-BE49-F238E27FC236}">
                <a16:creationId xmlns:a16="http://schemas.microsoft.com/office/drawing/2014/main" id="{BA9BA2DF-DF6A-EE09-75C5-FD998FBFED74}"/>
              </a:ext>
            </a:extLst>
          </p:cNvPr>
          <p:cNvSpPr>
            <a:spLocks noGrp="1"/>
          </p:cNvSpPr>
          <p:nvPr>
            <p:ph idx="1"/>
          </p:nvPr>
        </p:nvSpPr>
        <p:spPr>
          <a:xfrm>
            <a:off x="3641724" y="446087"/>
            <a:ext cx="4689475" cy="5726113"/>
          </a:xfrm>
        </p:spPr>
        <p:txBody>
          <a:bodyPr>
            <a:normAutofit fontScale="92500" lnSpcReduction="20000"/>
          </a:bodyPr>
          <a:lstStyle/>
          <a:p>
            <a:pPr marL="0" indent="0">
              <a:buNone/>
            </a:pPr>
            <a:r>
              <a:rPr lang="en-US" sz="2800" dirty="0"/>
              <a:t>“Yet it was a large company that set out from Mesopotamia. Abraham already possessed extensive flocks and herds, the riches of the East, and he was surrounded by a numerous body of servants and retainers. He was departing from the land of his fathers, never to return, and he took with him all that he had, “their substance that they had gathered, and the souls that they had gotten in Haran.”</a:t>
            </a:r>
          </a:p>
        </p:txBody>
      </p:sp>
      <p:pic>
        <p:nvPicPr>
          <p:cNvPr id="10244" name="Picture 4" descr="Who Was Abraham in The Bible? - Bible ...">
            <a:extLst>
              <a:ext uri="{FF2B5EF4-FFF2-40B4-BE49-F238E27FC236}">
                <a16:creationId xmlns:a16="http://schemas.microsoft.com/office/drawing/2014/main" id="{A765AC4B-5C1F-4DE7-0E84-F417D57D0D1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2271" r="15654"/>
          <a:stretch>
            <a:fillRect/>
          </a:stretch>
        </p:blipFill>
        <p:spPr bwMode="auto">
          <a:xfrm>
            <a:off x="787591" y="2602104"/>
            <a:ext cx="2669286" cy="3304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3337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9A275-37BE-77CC-888E-59E298F7DA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3449B7-6787-5EF7-7C34-42B5B851C597}"/>
              </a:ext>
            </a:extLst>
          </p:cNvPr>
          <p:cNvSpPr>
            <a:spLocks noGrp="1"/>
          </p:cNvSpPr>
          <p:nvPr>
            <p:ph type="title"/>
          </p:nvPr>
        </p:nvSpPr>
        <p:spPr/>
        <p:txBody>
          <a:bodyPr/>
          <a:lstStyle/>
          <a:p>
            <a:pPr algn="ctr"/>
            <a:r>
              <a:rPr lang="en-US" sz="2800" dirty="0"/>
              <a:t>Patriarchs and Prophets, </a:t>
            </a:r>
            <a:br>
              <a:rPr lang="en-US" sz="2800" dirty="0"/>
            </a:br>
            <a:r>
              <a:rPr lang="en-US" sz="2800" dirty="0"/>
              <a:t>pg. 127</a:t>
            </a:r>
          </a:p>
        </p:txBody>
      </p:sp>
      <p:sp>
        <p:nvSpPr>
          <p:cNvPr id="3" name="Content Placeholder 2">
            <a:extLst>
              <a:ext uri="{FF2B5EF4-FFF2-40B4-BE49-F238E27FC236}">
                <a16:creationId xmlns:a16="http://schemas.microsoft.com/office/drawing/2014/main" id="{6F45B147-5D88-DD5E-2892-AFA80017979F}"/>
              </a:ext>
            </a:extLst>
          </p:cNvPr>
          <p:cNvSpPr>
            <a:spLocks noGrp="1"/>
          </p:cNvSpPr>
          <p:nvPr>
            <p:ph idx="1"/>
          </p:nvPr>
        </p:nvSpPr>
        <p:spPr/>
        <p:txBody>
          <a:bodyPr>
            <a:normAutofit fontScale="92500"/>
          </a:bodyPr>
          <a:lstStyle/>
          <a:p>
            <a:pPr marL="0" indent="0">
              <a:buNone/>
            </a:pPr>
            <a:r>
              <a:rPr lang="en-US" sz="2800" dirty="0"/>
              <a:t>“Among these were many led by higher considerations than those of service and self-interest. During their stay in Haran, both Abraham and Sarah had led others to the worship and service of the true God. These attached themselves to the patriarch’s household, and accompanied him to the land of promise.”</a:t>
            </a:r>
          </a:p>
        </p:txBody>
      </p:sp>
      <p:pic>
        <p:nvPicPr>
          <p:cNvPr id="11266" name="Picture 2" descr="What does Genesis 11:31 mean? | Bible Art">
            <a:extLst>
              <a:ext uri="{FF2B5EF4-FFF2-40B4-BE49-F238E27FC236}">
                <a16:creationId xmlns:a16="http://schemas.microsoft.com/office/drawing/2014/main" id="{943C9541-DADC-689A-C5AA-1B2EB60055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675" r="5052"/>
          <a:stretch>
            <a:fillRect/>
          </a:stretch>
        </p:blipFill>
        <p:spPr bwMode="auto">
          <a:xfrm>
            <a:off x="804863" y="2415099"/>
            <a:ext cx="2660650" cy="3488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3238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E06CD-7818-ABD1-B1AA-A9E3135F38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45A720-D70C-B20E-1D40-9B04B0A05AEB}"/>
              </a:ext>
            </a:extLst>
          </p:cNvPr>
          <p:cNvSpPr>
            <a:spLocks noGrp="1"/>
          </p:cNvSpPr>
          <p:nvPr>
            <p:ph type="title"/>
          </p:nvPr>
        </p:nvSpPr>
        <p:spPr/>
        <p:txBody>
          <a:bodyPr/>
          <a:lstStyle/>
          <a:p>
            <a:pPr algn="ctr"/>
            <a:r>
              <a:rPr lang="en-US" sz="2800" dirty="0"/>
              <a:t>SDABC V1 on Gen. 12:5</a:t>
            </a:r>
          </a:p>
        </p:txBody>
      </p:sp>
      <p:sp>
        <p:nvSpPr>
          <p:cNvPr id="3" name="Content Placeholder 2">
            <a:extLst>
              <a:ext uri="{FF2B5EF4-FFF2-40B4-BE49-F238E27FC236}">
                <a16:creationId xmlns:a16="http://schemas.microsoft.com/office/drawing/2014/main" id="{2920B30B-04AB-F96A-0DA0-6978FD57BFE5}"/>
              </a:ext>
            </a:extLst>
          </p:cNvPr>
          <p:cNvSpPr>
            <a:spLocks noGrp="1"/>
          </p:cNvSpPr>
          <p:nvPr>
            <p:ph idx="1"/>
          </p:nvPr>
        </p:nvSpPr>
        <p:spPr/>
        <p:txBody>
          <a:bodyPr>
            <a:normAutofit/>
          </a:bodyPr>
          <a:lstStyle/>
          <a:p>
            <a:pPr marL="0" indent="0">
              <a:buNone/>
            </a:pPr>
            <a:r>
              <a:rPr lang="en-US" sz="2800" dirty="0"/>
              <a:t>Both Abram and Lot are mentioned as possessing herdsmen (Gen. 13 :7). That Abram could later rescue Lot with the help of 318 armed and trained retainers (Gen. 14:14) clarifies still further the fact that these “souls” were the members of his household, the “retainers” of Genesis 14:14.  </a:t>
            </a:r>
          </a:p>
        </p:txBody>
      </p:sp>
      <p:pic>
        <p:nvPicPr>
          <p:cNvPr id="5" name="Picture 4">
            <a:extLst>
              <a:ext uri="{FF2B5EF4-FFF2-40B4-BE49-F238E27FC236}">
                <a16:creationId xmlns:a16="http://schemas.microsoft.com/office/drawing/2014/main" id="{0DC1AFEA-D29C-64FD-0FC8-C27ABCE4BD63}"/>
              </a:ext>
            </a:extLst>
          </p:cNvPr>
          <p:cNvPicPr>
            <a:picLocks noChangeAspect="1"/>
          </p:cNvPicPr>
          <p:nvPr/>
        </p:nvPicPr>
        <p:blipFill>
          <a:blip r:embed="rId2"/>
          <a:srcRect l="18276" r="28894"/>
          <a:stretch>
            <a:fillRect/>
          </a:stretch>
        </p:blipFill>
        <p:spPr>
          <a:xfrm>
            <a:off x="804863" y="2361460"/>
            <a:ext cx="2660650" cy="3357453"/>
          </a:xfrm>
          <a:prstGeom prst="rect">
            <a:avLst/>
          </a:prstGeom>
        </p:spPr>
      </p:pic>
    </p:spTree>
    <p:extLst>
      <p:ext uri="{BB962C8B-B14F-4D97-AF65-F5344CB8AC3E}">
        <p14:creationId xmlns:p14="http://schemas.microsoft.com/office/powerpoint/2010/main" val="3302625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997" y="447188"/>
            <a:ext cx="7524003" cy="1167760"/>
          </a:xfrm>
        </p:spPr>
        <p:txBody>
          <a:bodyPr>
            <a:noAutofit/>
          </a:bodyPr>
          <a:lstStyle/>
          <a:p>
            <a:r>
              <a:rPr lang="en-US" dirty="0"/>
              <a:t>6. Did he know before he started where he was going?</a:t>
            </a:r>
          </a:p>
        </p:txBody>
      </p:sp>
      <p:sp>
        <p:nvSpPr>
          <p:cNvPr id="3" name="Content Placeholder 2"/>
          <p:cNvSpPr>
            <a:spLocks noGrp="1"/>
          </p:cNvSpPr>
          <p:nvPr>
            <p:ph sz="half" idx="1"/>
          </p:nvPr>
        </p:nvSpPr>
        <p:spPr/>
        <p:txBody>
          <a:bodyPr>
            <a:normAutofit fontScale="85000" lnSpcReduction="10000"/>
          </a:bodyPr>
          <a:lstStyle/>
          <a:p>
            <a:r>
              <a:rPr sz="2800" dirty="0"/>
              <a:t>Genesis 12:1; Acts 7:3</a:t>
            </a:r>
          </a:p>
          <a:p>
            <a:r>
              <a:rPr sz="2800" dirty="0"/>
              <a:t>Now the Lord had said unto Abram, Get thee out of thy country, and from thy kindred, and from thy father's house, unto a land that I will shew thee:</a:t>
            </a:r>
          </a:p>
        </p:txBody>
      </p:sp>
      <p:pic>
        <p:nvPicPr>
          <p:cNvPr id="8" name="Content Placeholder 7">
            <a:extLst>
              <a:ext uri="{FF2B5EF4-FFF2-40B4-BE49-F238E27FC236}">
                <a16:creationId xmlns:a16="http://schemas.microsoft.com/office/drawing/2014/main" id="{B493F3D3-49B5-7C7C-D9B2-6ECC7FACC18E}"/>
              </a:ext>
            </a:extLst>
          </p:cNvPr>
          <p:cNvPicPr>
            <a:picLocks noGrp="1" noChangeAspect="1"/>
          </p:cNvPicPr>
          <p:nvPr>
            <p:ph sz="half" idx="2"/>
          </p:nvPr>
        </p:nvPicPr>
        <p:blipFill>
          <a:blip r:embed="rId2"/>
          <a:srcRect l="20084" t="-4" r="15056" b="4"/>
          <a:stretch>
            <a:fillRect/>
          </a:stretch>
        </p:blipFill>
        <p:spPr>
          <a:xfrm>
            <a:off x="5110791" y="2487782"/>
            <a:ext cx="3044850" cy="313088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6. Did he know before he started where he was going?</a:t>
            </a:r>
          </a:p>
        </p:txBody>
      </p:sp>
      <p:sp>
        <p:nvSpPr>
          <p:cNvPr id="3" name="Content Placeholder 2"/>
          <p:cNvSpPr>
            <a:spLocks noGrp="1"/>
          </p:cNvSpPr>
          <p:nvPr>
            <p:ph sz="half" idx="1"/>
          </p:nvPr>
        </p:nvSpPr>
        <p:spPr/>
        <p:txBody>
          <a:bodyPr>
            <a:normAutofit fontScale="92500" lnSpcReduction="10000"/>
          </a:bodyPr>
          <a:lstStyle/>
          <a:p>
            <a:r>
              <a:rPr sz="2800" dirty="0"/>
              <a:t>Genesis 12:1; Acts 7:3</a:t>
            </a:r>
          </a:p>
          <a:p>
            <a:r>
              <a:rPr sz="2800" dirty="0"/>
              <a:t>And said unto him, Get thee out of thy country, and from thy kindred, and come into the land which I shall shew thee.</a:t>
            </a:r>
          </a:p>
        </p:txBody>
      </p:sp>
      <p:pic>
        <p:nvPicPr>
          <p:cNvPr id="14338" name="Picture 2" descr="Vayera: How God Saves His Holy Ones from Destruction | by Marco Röder |  Messainic Torah Commentaries | Medium">
            <a:extLst>
              <a:ext uri="{FF2B5EF4-FFF2-40B4-BE49-F238E27FC236}">
                <a16:creationId xmlns:a16="http://schemas.microsoft.com/office/drawing/2014/main" id="{1BCED92E-97CE-1074-8F71-D9AB15F1C7C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718" r="30287"/>
          <a:stretch>
            <a:fillRect/>
          </a:stretch>
        </p:blipFill>
        <p:spPr bwMode="auto">
          <a:xfrm>
            <a:off x="4663283" y="2394750"/>
            <a:ext cx="3670717" cy="35555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7. In thus going at God's word, what did he manifest?</a:t>
            </a:r>
          </a:p>
        </p:txBody>
      </p:sp>
      <p:sp>
        <p:nvSpPr>
          <p:cNvPr id="3" name="Content Placeholder 2"/>
          <p:cNvSpPr>
            <a:spLocks noGrp="1"/>
          </p:cNvSpPr>
          <p:nvPr>
            <p:ph sz="half" idx="1"/>
          </p:nvPr>
        </p:nvSpPr>
        <p:spPr/>
        <p:txBody>
          <a:bodyPr>
            <a:normAutofit fontScale="92500"/>
          </a:bodyPr>
          <a:lstStyle/>
          <a:p>
            <a:r>
              <a:rPr sz="2400" dirty="0"/>
              <a:t>Hebrews 11:8</a:t>
            </a:r>
          </a:p>
          <a:p>
            <a:r>
              <a:rPr sz="2400" dirty="0"/>
              <a:t>By faith Abraham, when he was called to go out into a place which he should after receive for an inheritance, obeyed; and he went out, not knowing whither he went.</a:t>
            </a:r>
          </a:p>
        </p:txBody>
      </p:sp>
      <p:pic>
        <p:nvPicPr>
          <p:cNvPr id="15362" name="Picture 2" descr="Abraham, the Father of Faith | True Faith">
            <a:extLst>
              <a:ext uri="{FF2B5EF4-FFF2-40B4-BE49-F238E27FC236}">
                <a16:creationId xmlns:a16="http://schemas.microsoft.com/office/drawing/2014/main" id="{1B95B148-FED9-E7F1-008F-868DFB3894C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252" r="25055"/>
          <a:stretch>
            <a:fillRect/>
          </a:stretch>
        </p:blipFill>
        <p:spPr bwMode="auto">
          <a:xfrm>
            <a:off x="4780430" y="2560916"/>
            <a:ext cx="3453643" cy="31070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8. What promise did the Lord afterward make him?</a:t>
            </a:r>
          </a:p>
        </p:txBody>
      </p:sp>
      <p:sp>
        <p:nvSpPr>
          <p:cNvPr id="3" name="Content Placeholder 2"/>
          <p:cNvSpPr>
            <a:spLocks noGrp="1"/>
          </p:cNvSpPr>
          <p:nvPr>
            <p:ph sz="half" idx="1"/>
          </p:nvPr>
        </p:nvSpPr>
        <p:spPr/>
        <p:txBody>
          <a:bodyPr>
            <a:normAutofit fontScale="92500" lnSpcReduction="10000"/>
          </a:bodyPr>
          <a:lstStyle/>
          <a:p>
            <a:r>
              <a:rPr sz="2400" dirty="0"/>
              <a:t>Genesis 13:14-15</a:t>
            </a:r>
          </a:p>
          <a:p>
            <a:r>
              <a:rPr sz="2400" dirty="0"/>
              <a:t>And the Lord said unto Abram, after that Lot was separated from him, Lift up now thine eyes, and look from the place where thou art northward, and southward, and eastward, and westward:</a:t>
            </a:r>
          </a:p>
        </p:txBody>
      </p:sp>
      <p:pic>
        <p:nvPicPr>
          <p:cNvPr id="16386" name="Picture 2" descr="God Promises to Give Abraham a Son">
            <a:extLst>
              <a:ext uri="{FF2B5EF4-FFF2-40B4-BE49-F238E27FC236}">
                <a16:creationId xmlns:a16="http://schemas.microsoft.com/office/drawing/2014/main" id="{0D39E48D-1034-BD41-DE15-E684645CD46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5172" r="18358"/>
          <a:stretch>
            <a:fillRect/>
          </a:stretch>
        </p:blipFill>
        <p:spPr bwMode="auto">
          <a:xfrm>
            <a:off x="4935070" y="2455022"/>
            <a:ext cx="3234018" cy="32070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8. What promise did the Lord afterward make him?</a:t>
            </a:r>
          </a:p>
        </p:txBody>
      </p:sp>
      <p:sp>
        <p:nvSpPr>
          <p:cNvPr id="3" name="Content Placeholder 2"/>
          <p:cNvSpPr>
            <a:spLocks noGrp="1"/>
          </p:cNvSpPr>
          <p:nvPr>
            <p:ph sz="half" idx="1"/>
          </p:nvPr>
        </p:nvSpPr>
        <p:spPr/>
        <p:txBody>
          <a:bodyPr>
            <a:normAutofit/>
          </a:bodyPr>
          <a:lstStyle/>
          <a:p>
            <a:r>
              <a:rPr sz="2800" dirty="0"/>
              <a:t>Genesis 13:14-15</a:t>
            </a:r>
          </a:p>
          <a:p>
            <a:r>
              <a:rPr sz="2800" dirty="0"/>
              <a:t>For all the land which thou </a:t>
            </a:r>
            <a:r>
              <a:rPr sz="2800" dirty="0" err="1"/>
              <a:t>seest</a:t>
            </a:r>
            <a:r>
              <a:rPr sz="2800" dirty="0"/>
              <a:t>, to thee will I give it, and to thy seed for ever.</a:t>
            </a:r>
          </a:p>
        </p:txBody>
      </p:sp>
      <p:pic>
        <p:nvPicPr>
          <p:cNvPr id="17410" name="Picture 2" descr="Discovering Abraham's Journey: Faith, Family, and God's Promises">
            <a:extLst>
              <a:ext uri="{FF2B5EF4-FFF2-40B4-BE49-F238E27FC236}">
                <a16:creationId xmlns:a16="http://schemas.microsoft.com/office/drawing/2014/main" id="{8B8264CF-8CB1-11A6-2C7F-7CD997F6483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7429"/>
          <a:stretch>
            <a:fillRect/>
          </a:stretch>
        </p:blipFill>
        <p:spPr bwMode="auto">
          <a:xfrm>
            <a:off x="5333895" y="2376362"/>
            <a:ext cx="2478846" cy="36387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9. To whom besides himself was the promise made?</a:t>
            </a:r>
          </a:p>
        </p:txBody>
      </p:sp>
      <p:sp>
        <p:nvSpPr>
          <p:cNvPr id="3" name="Content Placeholder 2"/>
          <p:cNvSpPr>
            <a:spLocks noGrp="1"/>
          </p:cNvSpPr>
          <p:nvPr>
            <p:ph sz="half" idx="1"/>
          </p:nvPr>
        </p:nvSpPr>
        <p:spPr/>
        <p:txBody>
          <a:bodyPr>
            <a:normAutofit lnSpcReduction="10000"/>
          </a:bodyPr>
          <a:lstStyle/>
          <a:p>
            <a:r>
              <a:rPr sz="3200" dirty="0"/>
              <a:t>Genesis 13:15</a:t>
            </a:r>
          </a:p>
          <a:p>
            <a:r>
              <a:rPr sz="3200" dirty="0"/>
              <a:t>For all the land which thou </a:t>
            </a:r>
            <a:r>
              <a:rPr sz="3200" dirty="0" err="1"/>
              <a:t>seest</a:t>
            </a:r>
            <a:r>
              <a:rPr sz="3200" dirty="0"/>
              <a:t>, to thee will I give it, and to thy seed for ever.</a:t>
            </a:r>
          </a:p>
        </p:txBody>
      </p:sp>
      <p:pic>
        <p:nvPicPr>
          <p:cNvPr id="18436" name="Picture 4" descr="Lucia's Blog: ABRAHAM THE PATRIARCH ...">
            <a:extLst>
              <a:ext uri="{FF2B5EF4-FFF2-40B4-BE49-F238E27FC236}">
                <a16:creationId xmlns:a16="http://schemas.microsoft.com/office/drawing/2014/main" id="{62B43E0B-DAED-0254-D518-9E95F3A230C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358654" y="2495539"/>
            <a:ext cx="2194532" cy="31002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10. How numerous did the Lord say that his seed should be?</a:t>
            </a:r>
          </a:p>
        </p:txBody>
      </p:sp>
      <p:sp>
        <p:nvSpPr>
          <p:cNvPr id="3" name="Content Placeholder 2"/>
          <p:cNvSpPr>
            <a:spLocks noGrp="1"/>
          </p:cNvSpPr>
          <p:nvPr>
            <p:ph sz="half" idx="1"/>
          </p:nvPr>
        </p:nvSpPr>
        <p:spPr/>
        <p:txBody>
          <a:bodyPr>
            <a:normAutofit fontScale="92500" lnSpcReduction="10000"/>
          </a:bodyPr>
          <a:lstStyle/>
          <a:p>
            <a:r>
              <a:rPr sz="2800" dirty="0"/>
              <a:t>Genesis 13:16</a:t>
            </a:r>
          </a:p>
          <a:p>
            <a:r>
              <a:rPr sz="2800" dirty="0"/>
              <a:t>And I will make thy seed as the dust of the earth: so that if a man can number the dust of the earth, then shall thy seed also be numbered.</a:t>
            </a:r>
          </a:p>
        </p:txBody>
      </p:sp>
      <p:pic>
        <p:nvPicPr>
          <p:cNvPr id="19458" name="Picture 2" descr="Less than the dust of the earth ...">
            <a:extLst>
              <a:ext uri="{FF2B5EF4-FFF2-40B4-BE49-F238E27FC236}">
                <a16:creationId xmlns:a16="http://schemas.microsoft.com/office/drawing/2014/main" id="{84E4BA3E-C483-AA02-0818-45C077B11BD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5235"/>
          <a:stretch>
            <a:fillRect/>
          </a:stretch>
        </p:blipFill>
        <p:spPr bwMode="auto">
          <a:xfrm>
            <a:off x="4845444" y="2423924"/>
            <a:ext cx="3606920" cy="32103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11. Had Abraham any children at this time?</a:t>
            </a:r>
          </a:p>
        </p:txBody>
      </p:sp>
      <p:sp>
        <p:nvSpPr>
          <p:cNvPr id="3" name="Content Placeholder 2"/>
          <p:cNvSpPr>
            <a:spLocks noGrp="1"/>
          </p:cNvSpPr>
          <p:nvPr>
            <p:ph sz="half" idx="1"/>
          </p:nvPr>
        </p:nvSpPr>
        <p:spPr/>
        <p:txBody>
          <a:bodyPr>
            <a:normAutofit fontScale="92500" lnSpcReduction="10000"/>
          </a:bodyPr>
          <a:lstStyle/>
          <a:p>
            <a:r>
              <a:rPr sz="2800" dirty="0"/>
              <a:t>Genesis 15:2</a:t>
            </a:r>
          </a:p>
          <a:p>
            <a:r>
              <a:rPr sz="2800" dirty="0"/>
              <a:t>And Abram said, Lord God, what wilt thou give me, seeing I go childless, and the steward of my house is this Eliezer of Damascus?</a:t>
            </a:r>
          </a:p>
        </p:txBody>
      </p:sp>
      <p:pic>
        <p:nvPicPr>
          <p:cNvPr id="20482" name="Picture 2" descr="Abraham Before God art by Patrick Nicolle">
            <a:extLst>
              <a:ext uri="{FF2B5EF4-FFF2-40B4-BE49-F238E27FC236}">
                <a16:creationId xmlns:a16="http://schemas.microsoft.com/office/drawing/2014/main" id="{21F4561A-1116-D428-5024-AA08EA623D3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8593"/>
          <a:stretch>
            <a:fillRect/>
          </a:stretch>
        </p:blipFill>
        <p:spPr bwMode="auto">
          <a:xfrm>
            <a:off x="5362436" y="2346511"/>
            <a:ext cx="2631840" cy="35259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12. What did the Lord again say as to the number of his posterity?</a:t>
            </a:r>
          </a:p>
        </p:txBody>
      </p:sp>
      <p:sp>
        <p:nvSpPr>
          <p:cNvPr id="3" name="Content Placeholder 2"/>
          <p:cNvSpPr>
            <a:spLocks noGrp="1"/>
          </p:cNvSpPr>
          <p:nvPr>
            <p:ph sz="half" idx="1"/>
          </p:nvPr>
        </p:nvSpPr>
        <p:spPr/>
        <p:txBody>
          <a:bodyPr>
            <a:normAutofit fontScale="85000" lnSpcReduction="10000"/>
          </a:bodyPr>
          <a:lstStyle/>
          <a:p>
            <a:r>
              <a:rPr sz="2800" dirty="0"/>
              <a:t>Genesis 15:5</a:t>
            </a:r>
          </a:p>
          <a:p>
            <a:r>
              <a:rPr sz="2800" dirty="0"/>
              <a:t>And he brought him forth abroad, and said, Look now toward heaven, and tell the stars, if thou be able to number them: and he said unto him, So shall thy seed be.</a:t>
            </a:r>
          </a:p>
        </p:txBody>
      </p:sp>
      <p:pic>
        <p:nvPicPr>
          <p:cNvPr id="21506" name="Picture 2" descr="The Emigration of Abraham | No Other ...">
            <a:extLst>
              <a:ext uri="{FF2B5EF4-FFF2-40B4-BE49-F238E27FC236}">
                <a16:creationId xmlns:a16="http://schemas.microsoft.com/office/drawing/2014/main" id="{244FC71C-944C-DA2D-B4B0-3540689F6B3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1147" r="3947"/>
          <a:stretch>
            <a:fillRect/>
          </a:stretch>
        </p:blipFill>
        <p:spPr bwMode="auto">
          <a:xfrm>
            <a:off x="4663283" y="2222287"/>
            <a:ext cx="3995792" cy="36387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13. How did Abraham regard the word of the Lord?</a:t>
            </a:r>
          </a:p>
        </p:txBody>
      </p:sp>
      <p:sp>
        <p:nvSpPr>
          <p:cNvPr id="3" name="Content Placeholder 2"/>
          <p:cNvSpPr>
            <a:spLocks noGrp="1"/>
          </p:cNvSpPr>
          <p:nvPr>
            <p:ph sz="half" idx="1"/>
          </p:nvPr>
        </p:nvSpPr>
        <p:spPr/>
        <p:txBody>
          <a:bodyPr>
            <a:normAutofit/>
          </a:bodyPr>
          <a:lstStyle/>
          <a:p>
            <a:r>
              <a:rPr sz="3200" dirty="0"/>
              <a:t>Genesis 15:6</a:t>
            </a:r>
          </a:p>
          <a:p>
            <a:r>
              <a:rPr sz="3200" dirty="0"/>
              <a:t>And he believed in the Lord</a:t>
            </a:r>
            <a:r>
              <a:rPr lang="en-US" sz="3200" dirty="0"/>
              <a:t>…</a:t>
            </a:r>
            <a:endParaRPr sz="3200" dirty="0"/>
          </a:p>
        </p:txBody>
      </p:sp>
      <p:pic>
        <p:nvPicPr>
          <p:cNvPr id="22530" name="Picture 2" descr="Abraham's Righteousness — R. L. Solberg">
            <a:extLst>
              <a:ext uri="{FF2B5EF4-FFF2-40B4-BE49-F238E27FC236}">
                <a16:creationId xmlns:a16="http://schemas.microsoft.com/office/drawing/2014/main" id="{AF6B97DF-0D51-EE2E-57C7-E94605DA228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7416"/>
          <a:stretch>
            <a:fillRect/>
          </a:stretch>
        </p:blipFill>
        <p:spPr bwMode="auto">
          <a:xfrm>
            <a:off x="4826360" y="2514600"/>
            <a:ext cx="3427402" cy="30668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14. How did God regard Abraham's faith?</a:t>
            </a:r>
          </a:p>
        </p:txBody>
      </p:sp>
      <p:sp>
        <p:nvSpPr>
          <p:cNvPr id="3" name="Content Placeholder 2"/>
          <p:cNvSpPr>
            <a:spLocks noGrp="1"/>
          </p:cNvSpPr>
          <p:nvPr>
            <p:ph sz="half" idx="1"/>
          </p:nvPr>
        </p:nvSpPr>
        <p:spPr/>
        <p:txBody>
          <a:bodyPr>
            <a:normAutofit/>
          </a:bodyPr>
          <a:lstStyle/>
          <a:p>
            <a:r>
              <a:rPr sz="3200" dirty="0"/>
              <a:t>Genesis 15:6</a:t>
            </a:r>
          </a:p>
          <a:p>
            <a:r>
              <a:rPr lang="en-US" sz="3200" dirty="0"/>
              <a:t>…</a:t>
            </a:r>
            <a:r>
              <a:rPr sz="3200" dirty="0"/>
              <a:t>and he counted it to him for righteousness.</a:t>
            </a:r>
          </a:p>
        </p:txBody>
      </p:sp>
      <p:pic>
        <p:nvPicPr>
          <p:cNvPr id="23554" name="Picture 2" descr="Jewish Painting: The gaze of Abraham ...">
            <a:extLst>
              <a:ext uri="{FF2B5EF4-FFF2-40B4-BE49-F238E27FC236}">
                <a16:creationId xmlns:a16="http://schemas.microsoft.com/office/drawing/2014/main" id="{D02BBA09-E80A-BCC0-0E94-7ADF20BD9E0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71537" y="2570913"/>
            <a:ext cx="3089275" cy="30755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15. What is meant by faith being counted for righteousness?</a:t>
            </a:r>
          </a:p>
        </p:txBody>
      </p:sp>
      <p:sp>
        <p:nvSpPr>
          <p:cNvPr id="3" name="Content Placeholder 2"/>
          <p:cNvSpPr>
            <a:spLocks noGrp="1"/>
          </p:cNvSpPr>
          <p:nvPr>
            <p:ph sz="half" idx="1"/>
          </p:nvPr>
        </p:nvSpPr>
        <p:spPr/>
        <p:txBody>
          <a:bodyPr>
            <a:noAutofit/>
          </a:bodyPr>
          <a:lstStyle/>
          <a:p>
            <a:r>
              <a:rPr sz="2800" dirty="0"/>
              <a:t>Romans 4:</a:t>
            </a:r>
            <a:r>
              <a:rPr lang="en-US" sz="2800" dirty="0"/>
              <a:t>1</a:t>
            </a:r>
            <a:r>
              <a:rPr sz="2800" dirty="0"/>
              <a:t>-8</a:t>
            </a:r>
            <a:endParaRPr lang="en-US" sz="2800" dirty="0"/>
          </a:p>
          <a:p>
            <a:r>
              <a:rPr lang="en-US" sz="2800" dirty="0"/>
              <a:t>What shall we say then that Abraham our father, as pertaining to the flesh, hath found?</a:t>
            </a:r>
          </a:p>
        </p:txBody>
      </p:sp>
      <p:pic>
        <p:nvPicPr>
          <p:cNvPr id="24578" name="Picture 2" descr="Abraham - Bible Central">
            <a:extLst>
              <a:ext uri="{FF2B5EF4-FFF2-40B4-BE49-F238E27FC236}">
                <a16:creationId xmlns:a16="http://schemas.microsoft.com/office/drawing/2014/main" id="{05641DD4-DF08-893F-7ECA-2A486D68E60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19440" y="2546490"/>
            <a:ext cx="3314560" cy="33145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ADA1B-14CA-CFB5-58E0-4E5A8E812F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5401C6-B549-EB09-FD46-0E0F4D7EC050}"/>
              </a:ext>
            </a:extLst>
          </p:cNvPr>
          <p:cNvSpPr>
            <a:spLocks noGrp="1"/>
          </p:cNvSpPr>
          <p:nvPr>
            <p:ph type="title"/>
          </p:nvPr>
        </p:nvSpPr>
        <p:spPr/>
        <p:txBody>
          <a:bodyPr>
            <a:normAutofit fontScale="90000"/>
          </a:bodyPr>
          <a:lstStyle/>
          <a:p>
            <a:r>
              <a:t>15. What is meant by faith being counted for righteousness?</a:t>
            </a:r>
          </a:p>
        </p:txBody>
      </p:sp>
      <p:sp>
        <p:nvSpPr>
          <p:cNvPr id="3" name="Content Placeholder 2">
            <a:extLst>
              <a:ext uri="{FF2B5EF4-FFF2-40B4-BE49-F238E27FC236}">
                <a16:creationId xmlns:a16="http://schemas.microsoft.com/office/drawing/2014/main" id="{88619B06-32E7-D5FA-8FFC-ED95D3AA1BE7}"/>
              </a:ext>
            </a:extLst>
          </p:cNvPr>
          <p:cNvSpPr>
            <a:spLocks noGrp="1"/>
          </p:cNvSpPr>
          <p:nvPr>
            <p:ph sz="half" idx="1"/>
          </p:nvPr>
        </p:nvSpPr>
        <p:spPr/>
        <p:txBody>
          <a:bodyPr>
            <a:noAutofit/>
          </a:bodyPr>
          <a:lstStyle/>
          <a:p>
            <a:r>
              <a:rPr sz="2800" dirty="0"/>
              <a:t>Romans 4:</a:t>
            </a:r>
            <a:r>
              <a:rPr lang="en-US" sz="2800" dirty="0"/>
              <a:t>1</a:t>
            </a:r>
            <a:r>
              <a:rPr sz="2800" dirty="0"/>
              <a:t>-8</a:t>
            </a:r>
            <a:endParaRPr lang="en-US" sz="2800" dirty="0"/>
          </a:p>
          <a:p>
            <a:r>
              <a:rPr lang="en-US" sz="2800" b="1" baseline="30000" dirty="0"/>
              <a:t>2 </a:t>
            </a:r>
            <a:r>
              <a:rPr lang="en-US" sz="2800" dirty="0"/>
              <a:t>For if Abraham were justified by works, he hath whereof to glory; but not before God.</a:t>
            </a:r>
          </a:p>
        </p:txBody>
      </p:sp>
      <p:pic>
        <p:nvPicPr>
          <p:cNvPr id="25602" name="Picture 2" descr="170+ Abraham Bible Stock Illustrations ...">
            <a:extLst>
              <a:ext uri="{FF2B5EF4-FFF2-40B4-BE49-F238E27FC236}">
                <a16:creationId xmlns:a16="http://schemas.microsoft.com/office/drawing/2014/main" id="{9DBD4A42-A2A0-5042-0182-635F2A0442C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80719" y="2846210"/>
            <a:ext cx="3742625" cy="2649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59248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8D9FE-EA86-5895-534C-F46B1EF9E24E}"/>
              </a:ext>
            </a:extLst>
          </p:cNvPr>
          <p:cNvSpPr>
            <a:spLocks noGrp="1"/>
          </p:cNvSpPr>
          <p:nvPr>
            <p:ph type="title"/>
          </p:nvPr>
        </p:nvSpPr>
        <p:spPr/>
        <p:txBody>
          <a:bodyPr/>
          <a:lstStyle/>
          <a:p>
            <a:pPr algn="ctr"/>
            <a:r>
              <a:rPr lang="en-US" dirty="0"/>
              <a:t>SDABC V6 on Romans 4:2</a:t>
            </a:r>
          </a:p>
        </p:txBody>
      </p:sp>
      <p:sp>
        <p:nvSpPr>
          <p:cNvPr id="3" name="Content Placeholder 2">
            <a:extLst>
              <a:ext uri="{FF2B5EF4-FFF2-40B4-BE49-F238E27FC236}">
                <a16:creationId xmlns:a16="http://schemas.microsoft.com/office/drawing/2014/main" id="{D5CCEBB0-F102-C1EA-9452-989A4C2BEE9C}"/>
              </a:ext>
            </a:extLst>
          </p:cNvPr>
          <p:cNvSpPr>
            <a:spLocks noGrp="1"/>
          </p:cNvSpPr>
          <p:nvPr>
            <p:ph idx="1"/>
          </p:nvPr>
        </p:nvSpPr>
        <p:spPr/>
        <p:txBody>
          <a:bodyPr>
            <a:normAutofit lnSpcReduction="10000"/>
          </a:bodyPr>
          <a:lstStyle/>
          <a:p>
            <a:r>
              <a:rPr lang="en-US" sz="3200" dirty="0"/>
              <a:t>If Abraham had been justified as a reward for his works of obedience, he indeed would have had something to be proud of. But actually, Abraham had nothing to boast about in the sight of </a:t>
            </a:r>
            <a:r>
              <a:rPr lang="en-US" sz="3200" i="1" dirty="0"/>
              <a:t>God</a:t>
            </a:r>
            <a:r>
              <a:rPr lang="en-US" sz="3200" dirty="0"/>
              <a:t>.</a:t>
            </a:r>
          </a:p>
        </p:txBody>
      </p:sp>
      <p:pic>
        <p:nvPicPr>
          <p:cNvPr id="26626" name="Picture 2" descr="Abraham God Images – Browse 2,106 Stock Photos, Vectors, and Video | Adobe  Stock">
            <a:extLst>
              <a:ext uri="{FF2B5EF4-FFF2-40B4-BE49-F238E27FC236}">
                <a16:creationId xmlns:a16="http://schemas.microsoft.com/office/drawing/2014/main" id="{8BB52679-7DE0-69B2-D148-A94F05495E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222" r="47123"/>
          <a:stretch>
            <a:fillRect/>
          </a:stretch>
        </p:blipFill>
        <p:spPr bwMode="auto">
          <a:xfrm>
            <a:off x="723061" y="2312895"/>
            <a:ext cx="2918664"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448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21F3-0375-02F6-F80F-4EAAE5C424C7}"/>
              </a:ext>
            </a:extLst>
          </p:cNvPr>
          <p:cNvSpPr>
            <a:spLocks noGrp="1"/>
          </p:cNvSpPr>
          <p:nvPr>
            <p:ph type="ctrTitle"/>
          </p:nvPr>
        </p:nvSpPr>
        <p:spPr>
          <a:xfrm>
            <a:off x="340468" y="690664"/>
            <a:ext cx="8579796" cy="2907679"/>
          </a:xfrm>
        </p:spPr>
        <p:txBody>
          <a:bodyPr>
            <a:normAutofit fontScale="90000"/>
          </a:bodyPr>
          <a:lstStyle/>
          <a:p>
            <a:r>
              <a:rPr lang="en-US" sz="6700" dirty="0">
                <a:solidFill>
                  <a:schemeClr val="bg2">
                    <a:lumMod val="90000"/>
                    <a:lumOff val="10000"/>
                  </a:schemeClr>
                </a:solidFill>
              </a:rPr>
              <a:t>Old Testament History:</a:t>
            </a:r>
            <a:r>
              <a:rPr lang="en-US" sz="5400" dirty="0">
                <a:solidFill>
                  <a:schemeClr val="bg2">
                    <a:lumMod val="90000"/>
                    <a:lumOff val="10000"/>
                  </a:schemeClr>
                </a:solidFill>
              </a:rPr>
              <a:t> </a:t>
            </a:r>
            <a:br>
              <a:rPr lang="en-US" sz="5400" dirty="0">
                <a:solidFill>
                  <a:schemeClr val="tx2">
                    <a:lumMod val="50000"/>
                  </a:schemeClr>
                </a:solidFill>
              </a:rPr>
            </a:br>
            <a:r>
              <a:rPr lang="en-US" sz="6000" b="1" dirty="0"/>
              <a:t>The Patriarchs</a:t>
            </a:r>
            <a:endParaRPr lang="en-US" sz="5400" b="1" dirty="0"/>
          </a:p>
        </p:txBody>
      </p:sp>
      <p:sp>
        <p:nvSpPr>
          <p:cNvPr id="3" name="Subtitle 2">
            <a:extLst>
              <a:ext uri="{FF2B5EF4-FFF2-40B4-BE49-F238E27FC236}">
                <a16:creationId xmlns:a16="http://schemas.microsoft.com/office/drawing/2014/main" id="{9ACDEA4B-53A6-7903-3988-7798F7C0A61F}"/>
              </a:ext>
            </a:extLst>
          </p:cNvPr>
          <p:cNvSpPr>
            <a:spLocks noGrp="1"/>
          </p:cNvSpPr>
          <p:nvPr>
            <p:ph type="subTitle" idx="1"/>
          </p:nvPr>
        </p:nvSpPr>
        <p:spPr>
          <a:xfrm>
            <a:off x="216943" y="5322256"/>
            <a:ext cx="7533334" cy="1405467"/>
          </a:xfrm>
        </p:spPr>
        <p:txBody>
          <a:bodyPr>
            <a:normAutofit/>
          </a:bodyPr>
          <a:lstStyle/>
          <a:p>
            <a:r>
              <a:rPr lang="en-US" sz="4000" dirty="0"/>
              <a:t>Lesson</a:t>
            </a:r>
            <a:r>
              <a:rPr lang="en-US" sz="4000" dirty="0">
                <a:solidFill>
                  <a:schemeClr val="accent1">
                    <a:lumMod val="75000"/>
                  </a:schemeClr>
                </a:solidFill>
              </a:rPr>
              <a:t> </a:t>
            </a:r>
            <a:r>
              <a:rPr lang="en-US" sz="6000" b="1" dirty="0">
                <a:solidFill>
                  <a:schemeClr val="accent1">
                    <a:lumMod val="60000"/>
                    <a:lumOff val="40000"/>
                  </a:schemeClr>
                </a:solidFill>
              </a:rPr>
              <a:t>8</a:t>
            </a:r>
            <a:r>
              <a:rPr lang="en-US" sz="4000" b="1" dirty="0"/>
              <a:t>,</a:t>
            </a:r>
            <a:r>
              <a:rPr lang="en-US" sz="4000" dirty="0"/>
              <a:t>1</a:t>
            </a:r>
            <a:r>
              <a:rPr lang="en-US" sz="4000" baseline="30000" dirty="0"/>
              <a:t>st</a:t>
            </a:r>
            <a:r>
              <a:rPr lang="en-US" sz="4000" dirty="0"/>
              <a:t> Quarter, 1888</a:t>
            </a:r>
          </a:p>
        </p:txBody>
      </p:sp>
    </p:spTree>
    <p:extLst>
      <p:ext uri="{BB962C8B-B14F-4D97-AF65-F5344CB8AC3E}">
        <p14:creationId xmlns:p14="http://schemas.microsoft.com/office/powerpoint/2010/main" val="2609808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A5A7E-3E76-3932-59DF-CA904D7429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3CB1DA-4D41-8A3A-CB12-1918AC9C7211}"/>
              </a:ext>
            </a:extLst>
          </p:cNvPr>
          <p:cNvSpPr>
            <a:spLocks noGrp="1"/>
          </p:cNvSpPr>
          <p:nvPr>
            <p:ph type="title"/>
          </p:nvPr>
        </p:nvSpPr>
        <p:spPr/>
        <p:txBody>
          <a:bodyPr>
            <a:normAutofit fontScale="90000"/>
          </a:bodyPr>
          <a:lstStyle/>
          <a:p>
            <a:r>
              <a:t>15. What is meant by faith being counted for righteousness?</a:t>
            </a:r>
          </a:p>
        </p:txBody>
      </p:sp>
      <p:sp>
        <p:nvSpPr>
          <p:cNvPr id="3" name="Content Placeholder 2">
            <a:extLst>
              <a:ext uri="{FF2B5EF4-FFF2-40B4-BE49-F238E27FC236}">
                <a16:creationId xmlns:a16="http://schemas.microsoft.com/office/drawing/2014/main" id="{E1E2FA5E-1AB7-15D0-2495-55B3DF9949B8}"/>
              </a:ext>
            </a:extLst>
          </p:cNvPr>
          <p:cNvSpPr>
            <a:spLocks noGrp="1"/>
          </p:cNvSpPr>
          <p:nvPr>
            <p:ph sz="half" idx="1"/>
          </p:nvPr>
        </p:nvSpPr>
        <p:spPr/>
        <p:txBody>
          <a:bodyPr>
            <a:noAutofit/>
          </a:bodyPr>
          <a:lstStyle/>
          <a:p>
            <a:r>
              <a:rPr sz="2800" dirty="0"/>
              <a:t>Romans 4:</a:t>
            </a:r>
            <a:r>
              <a:rPr lang="en-US" sz="2800" dirty="0"/>
              <a:t>1</a:t>
            </a:r>
            <a:r>
              <a:rPr sz="2800" dirty="0"/>
              <a:t>-8</a:t>
            </a:r>
            <a:endParaRPr lang="en-US" sz="2800" dirty="0"/>
          </a:p>
          <a:p>
            <a:r>
              <a:rPr lang="en-US" sz="2800" b="1" baseline="30000" dirty="0"/>
              <a:t>3 </a:t>
            </a:r>
            <a:r>
              <a:rPr lang="en-US" sz="2800" dirty="0"/>
              <a:t>For what saith the scripture? Abraham believed God, and it was counted unto him for righteousness.</a:t>
            </a:r>
          </a:p>
        </p:txBody>
      </p:sp>
      <p:pic>
        <p:nvPicPr>
          <p:cNvPr id="27650" name="Picture 2" descr="36,500+ Scripture Scroll Stock Photos ...">
            <a:extLst>
              <a:ext uri="{FF2B5EF4-FFF2-40B4-BE49-F238E27FC236}">
                <a16:creationId xmlns:a16="http://schemas.microsoft.com/office/drawing/2014/main" id="{2CE7EF99-3F2C-72D9-0738-FEF8A887D18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8028"/>
          <a:stretch>
            <a:fillRect/>
          </a:stretch>
        </p:blipFill>
        <p:spPr bwMode="auto">
          <a:xfrm>
            <a:off x="4894728" y="2276007"/>
            <a:ext cx="3388659" cy="3638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2957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700BA-5300-8D69-A63F-FC1B2D171D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2B8ECE-8F4F-29D4-5C79-4FAD6433CD67}"/>
              </a:ext>
            </a:extLst>
          </p:cNvPr>
          <p:cNvSpPr>
            <a:spLocks noGrp="1"/>
          </p:cNvSpPr>
          <p:nvPr>
            <p:ph type="title"/>
          </p:nvPr>
        </p:nvSpPr>
        <p:spPr/>
        <p:txBody>
          <a:bodyPr>
            <a:normAutofit fontScale="90000"/>
          </a:bodyPr>
          <a:lstStyle/>
          <a:p>
            <a:r>
              <a:t>15. What is meant by faith being counted for righteousness?</a:t>
            </a:r>
          </a:p>
        </p:txBody>
      </p:sp>
      <p:sp>
        <p:nvSpPr>
          <p:cNvPr id="3" name="Content Placeholder 2">
            <a:extLst>
              <a:ext uri="{FF2B5EF4-FFF2-40B4-BE49-F238E27FC236}">
                <a16:creationId xmlns:a16="http://schemas.microsoft.com/office/drawing/2014/main" id="{783029CB-54F6-CC5B-1131-2A5EC08D3851}"/>
              </a:ext>
            </a:extLst>
          </p:cNvPr>
          <p:cNvSpPr>
            <a:spLocks noGrp="1"/>
          </p:cNvSpPr>
          <p:nvPr>
            <p:ph sz="half" idx="1"/>
          </p:nvPr>
        </p:nvSpPr>
        <p:spPr/>
        <p:txBody>
          <a:bodyPr>
            <a:noAutofit/>
          </a:bodyPr>
          <a:lstStyle/>
          <a:p>
            <a:r>
              <a:rPr sz="2800" dirty="0"/>
              <a:t>Romans </a:t>
            </a:r>
            <a:r>
              <a:rPr lang="en-US" sz="2800" dirty="0"/>
              <a:t>4</a:t>
            </a:r>
            <a:r>
              <a:rPr sz="2800" dirty="0"/>
              <a:t>:</a:t>
            </a:r>
            <a:r>
              <a:rPr lang="en-US" sz="2800" dirty="0"/>
              <a:t>1</a:t>
            </a:r>
            <a:r>
              <a:rPr sz="2800" dirty="0"/>
              <a:t>-8</a:t>
            </a:r>
            <a:endParaRPr lang="en-US" sz="2800" dirty="0"/>
          </a:p>
          <a:p>
            <a:r>
              <a:rPr lang="en-US" sz="2800" b="1" baseline="30000" dirty="0"/>
              <a:t>4 </a:t>
            </a:r>
            <a:r>
              <a:rPr lang="en-US" sz="2800" dirty="0"/>
              <a:t>Now to him that worketh is the reward not reckoned of grace, but of debt.</a:t>
            </a:r>
          </a:p>
        </p:txBody>
      </p:sp>
      <p:pic>
        <p:nvPicPr>
          <p:cNvPr id="28674" name="Picture 2" descr="Balance: the Basic Principles of Design">
            <a:extLst>
              <a:ext uri="{FF2B5EF4-FFF2-40B4-BE49-F238E27FC236}">
                <a16:creationId xmlns:a16="http://schemas.microsoft.com/office/drawing/2014/main" id="{DD5A38C0-36B8-56AD-78D9-24BDD82B515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296" r="15005"/>
          <a:stretch>
            <a:fillRect/>
          </a:stretch>
        </p:blipFill>
        <p:spPr bwMode="auto">
          <a:xfrm>
            <a:off x="4787153" y="2456642"/>
            <a:ext cx="3415553" cy="3170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55879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684F8-A101-A61D-9835-30D9C86CE9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11A3B5-B06E-2066-26F5-DDDE5BF6A177}"/>
              </a:ext>
            </a:extLst>
          </p:cNvPr>
          <p:cNvSpPr>
            <a:spLocks noGrp="1"/>
          </p:cNvSpPr>
          <p:nvPr>
            <p:ph type="title"/>
          </p:nvPr>
        </p:nvSpPr>
        <p:spPr/>
        <p:txBody>
          <a:bodyPr>
            <a:normAutofit fontScale="90000"/>
          </a:bodyPr>
          <a:lstStyle/>
          <a:p>
            <a:r>
              <a:t>15. What is meant by faith being counted for righteousness?</a:t>
            </a:r>
          </a:p>
        </p:txBody>
      </p:sp>
      <p:sp>
        <p:nvSpPr>
          <p:cNvPr id="3" name="Content Placeholder 2">
            <a:extLst>
              <a:ext uri="{FF2B5EF4-FFF2-40B4-BE49-F238E27FC236}">
                <a16:creationId xmlns:a16="http://schemas.microsoft.com/office/drawing/2014/main" id="{59508CA3-3FB8-A9F4-9163-91E2284ECA5C}"/>
              </a:ext>
            </a:extLst>
          </p:cNvPr>
          <p:cNvSpPr>
            <a:spLocks noGrp="1"/>
          </p:cNvSpPr>
          <p:nvPr>
            <p:ph sz="half" idx="1"/>
          </p:nvPr>
        </p:nvSpPr>
        <p:spPr/>
        <p:txBody>
          <a:bodyPr>
            <a:noAutofit/>
          </a:bodyPr>
          <a:lstStyle/>
          <a:p>
            <a:r>
              <a:rPr sz="2800" dirty="0"/>
              <a:t>Romans 4:</a:t>
            </a:r>
            <a:r>
              <a:rPr lang="en-US" sz="2800" dirty="0"/>
              <a:t>1</a:t>
            </a:r>
            <a:r>
              <a:rPr sz="2800" dirty="0"/>
              <a:t>-8</a:t>
            </a:r>
            <a:endParaRPr lang="en-US" sz="2800" dirty="0"/>
          </a:p>
          <a:p>
            <a:r>
              <a:rPr lang="en-US" sz="2800" b="1" baseline="30000" dirty="0"/>
              <a:t>5 </a:t>
            </a:r>
            <a:r>
              <a:rPr lang="en-US" sz="2800" dirty="0"/>
              <a:t>But to him that worketh not, but believeth on him that </a:t>
            </a:r>
            <a:r>
              <a:rPr lang="en-US" sz="2800" dirty="0" err="1"/>
              <a:t>justifieth</a:t>
            </a:r>
            <a:r>
              <a:rPr lang="en-US" sz="2800" dirty="0"/>
              <a:t> the ungodly, his faith is counted for righteousness.</a:t>
            </a:r>
          </a:p>
        </p:txBody>
      </p:sp>
      <p:pic>
        <p:nvPicPr>
          <p:cNvPr id="30722" name="Picture 2" descr="How to be Strong in Faith - Our Kingdom Culture">
            <a:extLst>
              <a:ext uri="{FF2B5EF4-FFF2-40B4-BE49-F238E27FC236}">
                <a16:creationId xmlns:a16="http://schemas.microsoft.com/office/drawing/2014/main" id="{E718F061-A53E-7D34-E333-4E0FF089F68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9699"/>
          <a:stretch>
            <a:fillRect/>
          </a:stretch>
        </p:blipFill>
        <p:spPr bwMode="auto">
          <a:xfrm>
            <a:off x="4766888" y="2529401"/>
            <a:ext cx="3567112" cy="3331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6424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3E505-CC5D-84F7-664F-549AC3262D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ED6C18-7306-4576-33D3-E23F666DD839}"/>
              </a:ext>
            </a:extLst>
          </p:cNvPr>
          <p:cNvSpPr>
            <a:spLocks noGrp="1"/>
          </p:cNvSpPr>
          <p:nvPr>
            <p:ph type="title"/>
          </p:nvPr>
        </p:nvSpPr>
        <p:spPr/>
        <p:txBody>
          <a:bodyPr/>
          <a:lstStyle/>
          <a:p>
            <a:pPr algn="ctr"/>
            <a:r>
              <a:rPr lang="en-US" dirty="0"/>
              <a:t>SDABC V6 on Romans 4:3</a:t>
            </a:r>
          </a:p>
        </p:txBody>
      </p:sp>
      <p:sp>
        <p:nvSpPr>
          <p:cNvPr id="3" name="Content Placeholder 2">
            <a:extLst>
              <a:ext uri="{FF2B5EF4-FFF2-40B4-BE49-F238E27FC236}">
                <a16:creationId xmlns:a16="http://schemas.microsoft.com/office/drawing/2014/main" id="{32AE5A38-A46B-F4EA-B438-74C040E4D967}"/>
              </a:ext>
            </a:extLst>
          </p:cNvPr>
          <p:cNvSpPr>
            <a:spLocks noGrp="1"/>
          </p:cNvSpPr>
          <p:nvPr>
            <p:ph idx="1"/>
          </p:nvPr>
        </p:nvSpPr>
        <p:spPr>
          <a:xfrm>
            <a:off x="3641724" y="446087"/>
            <a:ext cx="4863541" cy="5927819"/>
          </a:xfrm>
        </p:spPr>
        <p:txBody>
          <a:bodyPr>
            <a:normAutofit fontScale="92500" lnSpcReduction="10000"/>
          </a:bodyPr>
          <a:lstStyle/>
          <a:p>
            <a:pPr marL="0" indent="0">
              <a:buNone/>
            </a:pPr>
            <a:r>
              <a:rPr lang="en-US" sz="2400" dirty="0"/>
              <a:t>The fact that Abraham’s faith was reckoned to him as righteousness does not mean that faith possesses in itself some merit that can earn justification.  It was Abraham’s faith in God that was accounted as righteousness. Such faith is a relation, an attitude, a disposition of man toward God. It implies a readiness to receive with joy whatever God may reveal, and to do with joy whatever God may direct. Abraham loved and trusted and obeyed God because he knew Him and was His friend.  His faith was a genuine relationship of love, confidence, and submission.</a:t>
            </a:r>
          </a:p>
        </p:txBody>
      </p:sp>
      <p:pic>
        <p:nvPicPr>
          <p:cNvPr id="29698" name="Picture 2" descr="Leap of Faith by Doc Christensen | Altus Fine Art">
            <a:extLst>
              <a:ext uri="{FF2B5EF4-FFF2-40B4-BE49-F238E27FC236}">
                <a16:creationId xmlns:a16="http://schemas.microsoft.com/office/drawing/2014/main" id="{04EC10C8-060F-B0FA-6478-F69ECDDE61A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38"/>
          <a:stretch>
            <a:fillRect/>
          </a:stretch>
        </p:blipFill>
        <p:spPr bwMode="auto">
          <a:xfrm>
            <a:off x="804861" y="2373046"/>
            <a:ext cx="2660651" cy="3664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63709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FE507-24D9-EAB4-1EEF-A24C52556C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991F39-CD6F-68A6-53FF-2A86968A16FB}"/>
              </a:ext>
            </a:extLst>
          </p:cNvPr>
          <p:cNvSpPr>
            <a:spLocks noGrp="1"/>
          </p:cNvSpPr>
          <p:nvPr>
            <p:ph type="title"/>
          </p:nvPr>
        </p:nvSpPr>
        <p:spPr/>
        <p:txBody>
          <a:bodyPr>
            <a:normAutofit fontScale="90000"/>
          </a:bodyPr>
          <a:lstStyle/>
          <a:p>
            <a:r>
              <a:t>15. What is meant by faith being counted for righteousness?</a:t>
            </a:r>
          </a:p>
        </p:txBody>
      </p:sp>
      <p:sp>
        <p:nvSpPr>
          <p:cNvPr id="3" name="Content Placeholder 2">
            <a:extLst>
              <a:ext uri="{FF2B5EF4-FFF2-40B4-BE49-F238E27FC236}">
                <a16:creationId xmlns:a16="http://schemas.microsoft.com/office/drawing/2014/main" id="{BC7AB518-F4C7-AF9F-5A5D-8FEC6FC87FBF}"/>
              </a:ext>
            </a:extLst>
          </p:cNvPr>
          <p:cNvSpPr>
            <a:spLocks noGrp="1"/>
          </p:cNvSpPr>
          <p:nvPr>
            <p:ph sz="half" idx="1"/>
          </p:nvPr>
        </p:nvSpPr>
        <p:spPr/>
        <p:txBody>
          <a:bodyPr>
            <a:noAutofit/>
          </a:bodyPr>
          <a:lstStyle/>
          <a:p>
            <a:r>
              <a:rPr sz="2400" dirty="0"/>
              <a:t>Romans 4:</a:t>
            </a:r>
            <a:r>
              <a:rPr lang="en-US" sz="2400" dirty="0"/>
              <a:t>1</a:t>
            </a:r>
            <a:r>
              <a:rPr sz="2400" dirty="0"/>
              <a:t>-8</a:t>
            </a:r>
            <a:endParaRPr lang="en-US" sz="2400" dirty="0"/>
          </a:p>
          <a:p>
            <a:r>
              <a:rPr lang="en-US" sz="2400" b="1" baseline="30000" dirty="0"/>
              <a:t>6 </a:t>
            </a:r>
            <a:r>
              <a:rPr lang="en-US" sz="2400" dirty="0"/>
              <a:t>Even as David also </a:t>
            </a:r>
            <a:r>
              <a:rPr lang="en-US" sz="2400" dirty="0" err="1"/>
              <a:t>describeth</a:t>
            </a:r>
            <a:r>
              <a:rPr lang="en-US" sz="2400" dirty="0"/>
              <a:t> the blessedness of the man, unto whom God </a:t>
            </a:r>
            <a:r>
              <a:rPr lang="en-US" sz="2400" dirty="0" err="1"/>
              <a:t>imputeth</a:t>
            </a:r>
            <a:r>
              <a:rPr lang="en-US" sz="2400" dirty="0"/>
              <a:t> righteousness without works,</a:t>
            </a:r>
          </a:p>
        </p:txBody>
      </p:sp>
      <p:pic>
        <p:nvPicPr>
          <p:cNvPr id="31746" name="Picture 2" descr="Imputed and Imparted Righteousness ...">
            <a:extLst>
              <a:ext uri="{FF2B5EF4-FFF2-40B4-BE49-F238E27FC236}">
                <a16:creationId xmlns:a16="http://schemas.microsoft.com/office/drawing/2014/main" id="{BDF86946-E5E1-A3DF-E9F9-9FE3196D1A9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023" r="7888"/>
          <a:stretch>
            <a:fillRect/>
          </a:stretch>
        </p:blipFill>
        <p:spPr bwMode="auto">
          <a:xfrm>
            <a:off x="4480719" y="2529668"/>
            <a:ext cx="3775776" cy="30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22798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350E2-C3EC-FA7F-40C3-A028D6460E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FD330E-B7BE-501D-73C5-26E52DB2D920}"/>
              </a:ext>
            </a:extLst>
          </p:cNvPr>
          <p:cNvSpPr>
            <a:spLocks noGrp="1"/>
          </p:cNvSpPr>
          <p:nvPr>
            <p:ph type="title"/>
          </p:nvPr>
        </p:nvSpPr>
        <p:spPr/>
        <p:txBody>
          <a:bodyPr>
            <a:normAutofit fontScale="90000"/>
          </a:bodyPr>
          <a:lstStyle/>
          <a:p>
            <a:r>
              <a:t>15. What is meant by faith being counted for righteousness?</a:t>
            </a:r>
          </a:p>
        </p:txBody>
      </p:sp>
      <p:sp>
        <p:nvSpPr>
          <p:cNvPr id="3" name="Content Placeholder 2">
            <a:extLst>
              <a:ext uri="{FF2B5EF4-FFF2-40B4-BE49-F238E27FC236}">
                <a16:creationId xmlns:a16="http://schemas.microsoft.com/office/drawing/2014/main" id="{EF63F440-881B-6FEA-8239-1B5F71C7E288}"/>
              </a:ext>
            </a:extLst>
          </p:cNvPr>
          <p:cNvSpPr>
            <a:spLocks noGrp="1"/>
          </p:cNvSpPr>
          <p:nvPr>
            <p:ph sz="half" idx="1"/>
          </p:nvPr>
        </p:nvSpPr>
        <p:spPr/>
        <p:txBody>
          <a:bodyPr>
            <a:noAutofit/>
          </a:bodyPr>
          <a:lstStyle/>
          <a:p>
            <a:r>
              <a:rPr sz="2800" dirty="0"/>
              <a:t>Romans 4:</a:t>
            </a:r>
            <a:r>
              <a:rPr lang="en-US" sz="2800" dirty="0"/>
              <a:t>1</a:t>
            </a:r>
            <a:r>
              <a:rPr sz="2800" dirty="0"/>
              <a:t>-8</a:t>
            </a:r>
            <a:endParaRPr lang="en-US" sz="2800" dirty="0"/>
          </a:p>
          <a:p>
            <a:r>
              <a:rPr lang="en-US" sz="2800" b="1" baseline="30000" dirty="0"/>
              <a:t>7 </a:t>
            </a:r>
            <a:r>
              <a:rPr lang="en-US" sz="2800" dirty="0"/>
              <a:t>Saying, Blessed are they whose iniquities are forgiven, and whose sins are covered.</a:t>
            </a:r>
          </a:p>
        </p:txBody>
      </p:sp>
      <p:pic>
        <p:nvPicPr>
          <p:cNvPr id="32770" name="Picture 2" descr="Assurance of Salvation ...">
            <a:extLst>
              <a:ext uri="{FF2B5EF4-FFF2-40B4-BE49-F238E27FC236}">
                <a16:creationId xmlns:a16="http://schemas.microsoft.com/office/drawing/2014/main" id="{5A29B84F-6733-87A3-E1C4-EDC61219436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2224"/>
          <a:stretch>
            <a:fillRect/>
          </a:stretch>
        </p:blipFill>
        <p:spPr bwMode="auto">
          <a:xfrm>
            <a:off x="5106224" y="2672063"/>
            <a:ext cx="3227776" cy="2984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11620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367C9-7DC3-2BFA-E24E-43FE7EFA6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090637-0016-4BC6-4DFF-5007CD65207C}"/>
              </a:ext>
            </a:extLst>
          </p:cNvPr>
          <p:cNvSpPr>
            <a:spLocks noGrp="1"/>
          </p:cNvSpPr>
          <p:nvPr>
            <p:ph type="title"/>
          </p:nvPr>
        </p:nvSpPr>
        <p:spPr/>
        <p:txBody>
          <a:bodyPr>
            <a:normAutofit fontScale="90000"/>
          </a:bodyPr>
          <a:lstStyle/>
          <a:p>
            <a:r>
              <a:rPr dirty="0"/>
              <a:t>15. What is meant by faith being counted for righteousness?</a:t>
            </a:r>
          </a:p>
        </p:txBody>
      </p:sp>
      <p:sp>
        <p:nvSpPr>
          <p:cNvPr id="3" name="Content Placeholder 2">
            <a:extLst>
              <a:ext uri="{FF2B5EF4-FFF2-40B4-BE49-F238E27FC236}">
                <a16:creationId xmlns:a16="http://schemas.microsoft.com/office/drawing/2014/main" id="{F82E8F72-0B28-D1D7-DB06-52A69806193B}"/>
              </a:ext>
            </a:extLst>
          </p:cNvPr>
          <p:cNvSpPr>
            <a:spLocks noGrp="1"/>
          </p:cNvSpPr>
          <p:nvPr>
            <p:ph sz="half" idx="1"/>
          </p:nvPr>
        </p:nvSpPr>
        <p:spPr/>
        <p:txBody>
          <a:bodyPr>
            <a:noAutofit/>
          </a:bodyPr>
          <a:lstStyle/>
          <a:p>
            <a:r>
              <a:rPr sz="3200" dirty="0"/>
              <a:t>Romans 4:</a:t>
            </a:r>
            <a:r>
              <a:rPr lang="en-US" sz="3200" dirty="0"/>
              <a:t>1</a:t>
            </a:r>
            <a:r>
              <a:rPr sz="3200" dirty="0"/>
              <a:t>-8</a:t>
            </a:r>
            <a:endParaRPr lang="en-US" sz="3200" dirty="0"/>
          </a:p>
          <a:p>
            <a:r>
              <a:rPr lang="en-US" sz="3200" b="1" baseline="30000" dirty="0"/>
              <a:t>8 </a:t>
            </a:r>
            <a:r>
              <a:rPr lang="en-US" sz="3200" dirty="0"/>
              <a:t>Blessed is the man to whom the Lord will not impute sin.</a:t>
            </a:r>
          </a:p>
        </p:txBody>
      </p:sp>
      <p:pic>
        <p:nvPicPr>
          <p:cNvPr id="33794" name="Picture 2" descr="Understanding All the Biblical Descriptors of Salvation by Ralph Drollinger">
            <a:extLst>
              <a:ext uri="{FF2B5EF4-FFF2-40B4-BE49-F238E27FC236}">
                <a16:creationId xmlns:a16="http://schemas.microsoft.com/office/drawing/2014/main" id="{4C95C15A-9656-8E5D-57CD-FD12563C4A8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82657" y="2535054"/>
            <a:ext cx="3431549" cy="3013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7447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6E27B-C41C-9206-D275-282B42F03077}"/>
              </a:ext>
            </a:extLst>
          </p:cNvPr>
          <p:cNvSpPr>
            <a:spLocks noGrp="1"/>
          </p:cNvSpPr>
          <p:nvPr>
            <p:ph type="title"/>
          </p:nvPr>
        </p:nvSpPr>
        <p:spPr/>
        <p:txBody>
          <a:bodyPr/>
          <a:lstStyle/>
          <a:p>
            <a:pPr algn="ctr"/>
            <a:r>
              <a:rPr lang="en-US" dirty="0"/>
              <a:t>But what about </a:t>
            </a:r>
            <a:r>
              <a:rPr lang="en-US" b="0" dirty="0"/>
              <a:t>WORKS?</a:t>
            </a:r>
            <a:br>
              <a:rPr lang="en-US" dirty="0"/>
            </a:br>
            <a:r>
              <a:rPr lang="en-US" dirty="0"/>
              <a:t>James 2:21-26</a:t>
            </a:r>
          </a:p>
        </p:txBody>
      </p:sp>
      <p:sp>
        <p:nvSpPr>
          <p:cNvPr id="3" name="Text Placeholder 2">
            <a:extLst>
              <a:ext uri="{FF2B5EF4-FFF2-40B4-BE49-F238E27FC236}">
                <a16:creationId xmlns:a16="http://schemas.microsoft.com/office/drawing/2014/main" id="{724E083E-570B-65A1-91A2-263529F39662}"/>
              </a:ext>
            </a:extLst>
          </p:cNvPr>
          <p:cNvSpPr>
            <a:spLocks noGrp="1"/>
          </p:cNvSpPr>
          <p:nvPr>
            <p:ph type="body" idx="1"/>
          </p:nvPr>
        </p:nvSpPr>
        <p:spPr>
          <a:xfrm>
            <a:off x="651226" y="4700702"/>
            <a:ext cx="4418727" cy="1206027"/>
          </a:xfrm>
        </p:spPr>
        <p:style>
          <a:lnRef idx="1">
            <a:schemeClr val="accent5"/>
          </a:lnRef>
          <a:fillRef idx="2">
            <a:schemeClr val="accent5"/>
          </a:fillRef>
          <a:effectRef idx="1">
            <a:schemeClr val="accent5"/>
          </a:effectRef>
          <a:fontRef idx="minor">
            <a:schemeClr val="dk1"/>
          </a:fontRef>
        </p:style>
        <p:txBody>
          <a:bodyPr/>
          <a:lstStyle/>
          <a:p>
            <a:r>
              <a:rPr lang="en-US" sz="2400" b="1" dirty="0">
                <a:solidFill>
                  <a:schemeClr val="bg1"/>
                </a:solidFill>
              </a:rPr>
              <a:t>Wasn’t Paul just arguing that Abraham was saved by faith without works??? </a:t>
            </a:r>
          </a:p>
        </p:txBody>
      </p:sp>
      <p:sp>
        <p:nvSpPr>
          <p:cNvPr id="4" name="Text Placeholder 3">
            <a:extLst>
              <a:ext uri="{FF2B5EF4-FFF2-40B4-BE49-F238E27FC236}">
                <a16:creationId xmlns:a16="http://schemas.microsoft.com/office/drawing/2014/main" id="{8D9B0678-17B9-7AFA-C2B9-40E30AC8F723}"/>
              </a:ext>
            </a:extLst>
          </p:cNvPr>
          <p:cNvSpPr>
            <a:spLocks noGrp="1"/>
          </p:cNvSpPr>
          <p:nvPr>
            <p:ph type="body" sz="quarter" idx="16"/>
          </p:nvPr>
        </p:nvSpPr>
        <p:spPr/>
        <p:txBody>
          <a:bodyPr>
            <a:normAutofit lnSpcReduction="10000"/>
          </a:bodyPr>
          <a:lstStyle/>
          <a:p>
            <a:r>
              <a:rPr lang="en-US" sz="3600" b="1" baseline="30000" dirty="0"/>
              <a:t>21 </a:t>
            </a:r>
            <a:r>
              <a:rPr lang="en-US" sz="3600" dirty="0"/>
              <a:t>Was not Abraham our father justified by works, when he had offered Isaac his son upon the altar?</a:t>
            </a:r>
          </a:p>
        </p:txBody>
      </p:sp>
    </p:spTree>
    <p:extLst>
      <p:ext uri="{BB962C8B-B14F-4D97-AF65-F5344CB8AC3E}">
        <p14:creationId xmlns:p14="http://schemas.microsoft.com/office/powerpoint/2010/main" val="33334639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94EDEC3-4D1A-BFCB-01D5-EA1C42FE66FC}"/>
              </a:ext>
            </a:extLst>
          </p:cNvPr>
          <p:cNvPicPr>
            <a:picLocks noChangeAspect="1"/>
          </p:cNvPicPr>
          <p:nvPr/>
        </p:nvPicPr>
        <p:blipFill>
          <a:blip r:embed="rId2"/>
          <a:stretch>
            <a:fillRect/>
          </a:stretch>
        </p:blipFill>
        <p:spPr>
          <a:xfrm>
            <a:off x="160849" y="158283"/>
            <a:ext cx="4411151" cy="6628779"/>
          </a:xfrm>
          <a:prstGeom prst="rect">
            <a:avLst/>
          </a:prstGeom>
        </p:spPr>
      </p:pic>
      <p:sp>
        <p:nvSpPr>
          <p:cNvPr id="3" name="TextBox 2">
            <a:extLst>
              <a:ext uri="{FF2B5EF4-FFF2-40B4-BE49-F238E27FC236}">
                <a16:creationId xmlns:a16="http://schemas.microsoft.com/office/drawing/2014/main" id="{38F3760F-C78D-2826-31DD-C1B5BA0E9D00}"/>
              </a:ext>
            </a:extLst>
          </p:cNvPr>
          <p:cNvSpPr txBox="1"/>
          <p:nvPr/>
        </p:nvSpPr>
        <p:spPr>
          <a:xfrm>
            <a:off x="5633885" y="1954161"/>
            <a:ext cx="2676832" cy="646331"/>
          </a:xfrm>
          <a:prstGeom prst="rect">
            <a:avLst/>
          </a:prstGeom>
          <a:noFill/>
        </p:spPr>
        <p:txBody>
          <a:bodyPr wrap="square" rtlCol="0">
            <a:spAutoFit/>
          </a:bodyPr>
          <a:lstStyle/>
          <a:p>
            <a:r>
              <a:rPr lang="en-US" sz="3600" b="1" dirty="0"/>
              <a:t>A Conflict?</a:t>
            </a:r>
          </a:p>
        </p:txBody>
      </p:sp>
    </p:spTree>
    <p:extLst>
      <p:ext uri="{BB962C8B-B14F-4D97-AF65-F5344CB8AC3E}">
        <p14:creationId xmlns:p14="http://schemas.microsoft.com/office/powerpoint/2010/main" val="11986273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B6B59-4443-34B0-C447-BB441345D9D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2E90DEA-6E7A-303D-323A-11559F7BEB35}"/>
              </a:ext>
            </a:extLst>
          </p:cNvPr>
          <p:cNvSpPr txBox="1"/>
          <p:nvPr/>
        </p:nvSpPr>
        <p:spPr>
          <a:xfrm>
            <a:off x="951270" y="5184058"/>
            <a:ext cx="8295969" cy="646331"/>
          </a:xfrm>
          <a:prstGeom prst="rect">
            <a:avLst/>
          </a:prstGeom>
          <a:noFill/>
        </p:spPr>
        <p:txBody>
          <a:bodyPr wrap="square" rtlCol="0">
            <a:spAutoFit/>
          </a:bodyPr>
          <a:lstStyle/>
          <a:p>
            <a:r>
              <a:rPr lang="en-US" sz="3600" b="1" dirty="0"/>
              <a:t>NO!  Just a need for CONTEXT…</a:t>
            </a:r>
          </a:p>
        </p:txBody>
      </p:sp>
      <p:pic>
        <p:nvPicPr>
          <p:cNvPr id="1026" name="Picture 2" descr="the Bible Conflicts with Our Culture ...">
            <a:extLst>
              <a:ext uri="{FF2B5EF4-FFF2-40B4-BE49-F238E27FC236}">
                <a16:creationId xmlns:a16="http://schemas.microsoft.com/office/drawing/2014/main" id="{172A58B1-86DB-092C-093F-3150F05D51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275" y="427703"/>
            <a:ext cx="7963533" cy="4516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1393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 Where did Abraham live when the Lord first appeared to him?</a:t>
            </a:r>
          </a:p>
        </p:txBody>
      </p:sp>
      <p:sp>
        <p:nvSpPr>
          <p:cNvPr id="3" name="Content Placeholder 2"/>
          <p:cNvSpPr>
            <a:spLocks noGrp="1"/>
          </p:cNvSpPr>
          <p:nvPr>
            <p:ph sz="half" idx="1"/>
          </p:nvPr>
        </p:nvSpPr>
        <p:spPr/>
        <p:txBody>
          <a:bodyPr>
            <a:normAutofit fontScale="92500"/>
          </a:bodyPr>
          <a:lstStyle/>
          <a:p>
            <a:r>
              <a:rPr sz="2400" dirty="0"/>
              <a:t>Acts 7:2</a:t>
            </a:r>
          </a:p>
          <a:p>
            <a:r>
              <a:rPr sz="2400" dirty="0"/>
              <a:t>And he said, Men, brethren, and fathers, hearken; The God of glory appeared unto our father Abraham, when he was in Mesopotamia, before he dwelt in Charran,</a:t>
            </a:r>
          </a:p>
        </p:txBody>
      </p:sp>
      <p:pic>
        <p:nvPicPr>
          <p:cNvPr id="2050" name="Picture 2" descr="An Introduction to Abraham's Life and Times">
            <a:extLst>
              <a:ext uri="{FF2B5EF4-FFF2-40B4-BE49-F238E27FC236}">
                <a16:creationId xmlns:a16="http://schemas.microsoft.com/office/drawing/2014/main" id="{75C62010-B24F-6984-391C-6BD9C1EC966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3424"/>
          <a:stretch>
            <a:fillRect/>
          </a:stretch>
        </p:blipFill>
        <p:spPr bwMode="auto">
          <a:xfrm>
            <a:off x="4663283" y="2595716"/>
            <a:ext cx="4060388" cy="33626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9921D-3C68-E0B4-488D-DDE82DDAF6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57977F-24C2-D79B-0BB2-F5702A59F290}"/>
              </a:ext>
            </a:extLst>
          </p:cNvPr>
          <p:cNvSpPr>
            <a:spLocks noGrp="1"/>
          </p:cNvSpPr>
          <p:nvPr>
            <p:ph type="title"/>
          </p:nvPr>
        </p:nvSpPr>
        <p:spPr/>
        <p:txBody>
          <a:bodyPr/>
          <a:lstStyle/>
          <a:p>
            <a:pPr algn="ctr"/>
            <a:r>
              <a:rPr lang="en-US" dirty="0"/>
              <a:t>WHAT about </a:t>
            </a:r>
            <a:r>
              <a:rPr lang="en-US" b="0" dirty="0"/>
              <a:t>WORKS?</a:t>
            </a:r>
            <a:br>
              <a:rPr lang="en-US" dirty="0"/>
            </a:br>
            <a:r>
              <a:rPr lang="en-US" dirty="0"/>
              <a:t>James 2:21-26</a:t>
            </a:r>
          </a:p>
        </p:txBody>
      </p:sp>
      <p:sp>
        <p:nvSpPr>
          <p:cNvPr id="3" name="Text Placeholder 2">
            <a:extLst>
              <a:ext uri="{FF2B5EF4-FFF2-40B4-BE49-F238E27FC236}">
                <a16:creationId xmlns:a16="http://schemas.microsoft.com/office/drawing/2014/main" id="{81B7A0FB-22ED-8AFB-CD68-85CB5590BAD1}"/>
              </a:ext>
            </a:extLst>
          </p:cNvPr>
          <p:cNvSpPr>
            <a:spLocks noGrp="1"/>
          </p:cNvSpPr>
          <p:nvPr>
            <p:ph type="body" idx="1"/>
          </p:nvPr>
        </p:nvSpPr>
        <p:spPr>
          <a:xfrm>
            <a:off x="651226" y="4700702"/>
            <a:ext cx="4418727" cy="1206027"/>
          </a:xfrm>
        </p:spPr>
        <p:style>
          <a:lnRef idx="1">
            <a:schemeClr val="accent5"/>
          </a:lnRef>
          <a:fillRef idx="2">
            <a:schemeClr val="accent5"/>
          </a:fillRef>
          <a:effectRef idx="1">
            <a:schemeClr val="accent5"/>
          </a:effectRef>
          <a:fontRef idx="minor">
            <a:schemeClr val="dk1"/>
          </a:fontRef>
        </p:style>
        <p:txBody>
          <a:bodyPr/>
          <a:lstStyle/>
          <a:p>
            <a:r>
              <a:rPr lang="en-US" sz="2800" b="1" dirty="0">
                <a:solidFill>
                  <a:schemeClr val="bg1"/>
                </a:solidFill>
              </a:rPr>
              <a:t>Okay… faith and works are working together?  </a:t>
            </a:r>
          </a:p>
        </p:txBody>
      </p:sp>
      <p:sp>
        <p:nvSpPr>
          <p:cNvPr id="4" name="Text Placeholder 3">
            <a:extLst>
              <a:ext uri="{FF2B5EF4-FFF2-40B4-BE49-F238E27FC236}">
                <a16:creationId xmlns:a16="http://schemas.microsoft.com/office/drawing/2014/main" id="{7E0C0028-FD75-ABFD-8D3C-D3A4D08FC33C}"/>
              </a:ext>
            </a:extLst>
          </p:cNvPr>
          <p:cNvSpPr>
            <a:spLocks noGrp="1"/>
          </p:cNvSpPr>
          <p:nvPr>
            <p:ph type="body" sz="quarter" idx="16"/>
          </p:nvPr>
        </p:nvSpPr>
        <p:spPr/>
        <p:txBody>
          <a:bodyPr>
            <a:normAutofit/>
          </a:bodyPr>
          <a:lstStyle/>
          <a:p>
            <a:r>
              <a:rPr lang="en-US" sz="3600" b="1" baseline="30000" dirty="0"/>
              <a:t>22 </a:t>
            </a:r>
            <a:r>
              <a:rPr lang="en-US" sz="3600" dirty="0"/>
              <a:t>Seest thou how faith wrought with his works, and by works was faith made perfect?</a:t>
            </a:r>
          </a:p>
        </p:txBody>
      </p:sp>
    </p:spTree>
    <p:extLst>
      <p:ext uri="{BB962C8B-B14F-4D97-AF65-F5344CB8AC3E}">
        <p14:creationId xmlns:p14="http://schemas.microsoft.com/office/powerpoint/2010/main" val="39473159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4BE81-F0A9-AA53-0557-3A61648844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DC2676-C0B7-27FD-7E33-42AD4ACC4BDA}"/>
              </a:ext>
            </a:extLst>
          </p:cNvPr>
          <p:cNvSpPr>
            <a:spLocks noGrp="1"/>
          </p:cNvSpPr>
          <p:nvPr>
            <p:ph type="title"/>
          </p:nvPr>
        </p:nvSpPr>
        <p:spPr/>
        <p:txBody>
          <a:bodyPr/>
          <a:lstStyle/>
          <a:p>
            <a:pPr algn="ctr"/>
            <a:r>
              <a:rPr lang="en-US" dirty="0"/>
              <a:t>WHAT about </a:t>
            </a:r>
            <a:r>
              <a:rPr lang="en-US" b="0" dirty="0"/>
              <a:t>WORKS?</a:t>
            </a:r>
            <a:br>
              <a:rPr lang="en-US" dirty="0"/>
            </a:br>
            <a:r>
              <a:rPr lang="en-US" dirty="0"/>
              <a:t>James 2:21-26</a:t>
            </a:r>
          </a:p>
        </p:txBody>
      </p:sp>
      <p:sp>
        <p:nvSpPr>
          <p:cNvPr id="3" name="Text Placeholder 2">
            <a:extLst>
              <a:ext uri="{FF2B5EF4-FFF2-40B4-BE49-F238E27FC236}">
                <a16:creationId xmlns:a16="http://schemas.microsoft.com/office/drawing/2014/main" id="{5DC9557E-5B83-BFCF-FC1F-92C847DFB2E2}"/>
              </a:ext>
            </a:extLst>
          </p:cNvPr>
          <p:cNvSpPr>
            <a:spLocks noGrp="1"/>
          </p:cNvSpPr>
          <p:nvPr>
            <p:ph type="body" idx="1"/>
          </p:nvPr>
        </p:nvSpPr>
        <p:spPr>
          <a:xfrm>
            <a:off x="651226" y="4700702"/>
            <a:ext cx="4418727" cy="1781214"/>
          </a:xfrm>
        </p:spPr>
        <p:style>
          <a:lnRef idx="1">
            <a:schemeClr val="accent5"/>
          </a:lnRef>
          <a:fillRef idx="2">
            <a:schemeClr val="accent5"/>
          </a:fillRef>
          <a:effectRef idx="1">
            <a:schemeClr val="accent5"/>
          </a:effectRef>
          <a:fontRef idx="minor">
            <a:schemeClr val="dk1"/>
          </a:fontRef>
        </p:style>
        <p:txBody>
          <a:bodyPr/>
          <a:lstStyle/>
          <a:p>
            <a:r>
              <a:rPr lang="en-US" sz="2800" b="1" dirty="0">
                <a:solidFill>
                  <a:schemeClr val="bg1"/>
                </a:solidFill>
              </a:rPr>
              <a:t>Abraham believed… and TOOK ACTION (works) </a:t>
            </a:r>
            <a:r>
              <a:rPr lang="en-US" sz="2800" b="1" i="1" dirty="0">
                <a:solidFill>
                  <a:schemeClr val="bg1"/>
                </a:solidFill>
              </a:rPr>
              <a:t>because</a:t>
            </a:r>
            <a:r>
              <a:rPr lang="en-US" sz="2800" b="1" dirty="0">
                <a:solidFill>
                  <a:schemeClr val="bg1"/>
                </a:solidFill>
              </a:rPr>
              <a:t> he believed.  </a:t>
            </a:r>
          </a:p>
        </p:txBody>
      </p:sp>
      <p:sp>
        <p:nvSpPr>
          <p:cNvPr id="4" name="Text Placeholder 3">
            <a:extLst>
              <a:ext uri="{FF2B5EF4-FFF2-40B4-BE49-F238E27FC236}">
                <a16:creationId xmlns:a16="http://schemas.microsoft.com/office/drawing/2014/main" id="{FCC390BF-3EB2-736A-9361-E6EA6B22247E}"/>
              </a:ext>
            </a:extLst>
          </p:cNvPr>
          <p:cNvSpPr>
            <a:spLocks noGrp="1"/>
          </p:cNvSpPr>
          <p:nvPr>
            <p:ph type="body" sz="quarter" idx="16"/>
          </p:nvPr>
        </p:nvSpPr>
        <p:spPr>
          <a:xfrm>
            <a:off x="5398884" y="1338479"/>
            <a:ext cx="3302316" cy="4737856"/>
          </a:xfrm>
        </p:spPr>
        <p:txBody>
          <a:bodyPr>
            <a:normAutofit fontScale="92500" lnSpcReduction="20000"/>
          </a:bodyPr>
          <a:lstStyle/>
          <a:p>
            <a:r>
              <a:rPr lang="en-US" sz="3200" b="1" baseline="30000" dirty="0"/>
              <a:t>23 </a:t>
            </a:r>
            <a:r>
              <a:rPr lang="en-US" sz="3200" dirty="0"/>
              <a:t>And the scripture was fulfilled which saith, Abraham believed God, and it was imputed unto him for righteousness: and he was called the Friend of God.</a:t>
            </a:r>
            <a:endParaRPr lang="en-US" sz="5400" dirty="0"/>
          </a:p>
        </p:txBody>
      </p:sp>
    </p:spTree>
    <p:extLst>
      <p:ext uri="{BB962C8B-B14F-4D97-AF65-F5344CB8AC3E}">
        <p14:creationId xmlns:p14="http://schemas.microsoft.com/office/powerpoint/2010/main" val="33151939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09D08-A199-2F00-491E-B55FB60627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E78C8E-9B6F-4E95-C5A2-523C3BAD9625}"/>
              </a:ext>
            </a:extLst>
          </p:cNvPr>
          <p:cNvSpPr>
            <a:spLocks noGrp="1"/>
          </p:cNvSpPr>
          <p:nvPr>
            <p:ph type="title"/>
          </p:nvPr>
        </p:nvSpPr>
        <p:spPr/>
        <p:txBody>
          <a:bodyPr/>
          <a:lstStyle/>
          <a:p>
            <a:pPr algn="ctr"/>
            <a:r>
              <a:rPr lang="en-US" dirty="0"/>
              <a:t>WHAT about </a:t>
            </a:r>
            <a:r>
              <a:rPr lang="en-US" b="0" dirty="0"/>
              <a:t>WORKS?</a:t>
            </a:r>
            <a:br>
              <a:rPr lang="en-US" dirty="0"/>
            </a:br>
            <a:r>
              <a:rPr lang="en-US" dirty="0"/>
              <a:t>James 2:21-26</a:t>
            </a:r>
          </a:p>
        </p:txBody>
      </p:sp>
      <p:sp>
        <p:nvSpPr>
          <p:cNvPr id="3" name="Text Placeholder 2">
            <a:extLst>
              <a:ext uri="{FF2B5EF4-FFF2-40B4-BE49-F238E27FC236}">
                <a16:creationId xmlns:a16="http://schemas.microsoft.com/office/drawing/2014/main" id="{D28940E9-F906-0E9A-E783-DE6766A42742}"/>
              </a:ext>
            </a:extLst>
          </p:cNvPr>
          <p:cNvSpPr>
            <a:spLocks noGrp="1"/>
          </p:cNvSpPr>
          <p:nvPr>
            <p:ph type="body" idx="1"/>
          </p:nvPr>
        </p:nvSpPr>
        <p:spPr>
          <a:xfrm>
            <a:off x="651226" y="4700702"/>
            <a:ext cx="4418727" cy="1692724"/>
          </a:xfrm>
        </p:spPr>
        <p:style>
          <a:lnRef idx="1">
            <a:schemeClr val="accent5"/>
          </a:lnRef>
          <a:fillRef idx="2">
            <a:schemeClr val="accent5"/>
          </a:fillRef>
          <a:effectRef idx="1">
            <a:schemeClr val="accent5"/>
          </a:effectRef>
          <a:fontRef idx="minor">
            <a:schemeClr val="dk1"/>
          </a:fontRef>
        </p:style>
        <p:txBody>
          <a:bodyPr/>
          <a:lstStyle/>
          <a:p>
            <a:r>
              <a:rPr lang="en-US" sz="2400" b="1" dirty="0">
                <a:solidFill>
                  <a:schemeClr val="bg1"/>
                </a:solidFill>
              </a:rPr>
              <a:t>Mere profession of faith alone cannot justify a man. Good works accompany faith and prove its validity. </a:t>
            </a:r>
          </a:p>
        </p:txBody>
      </p:sp>
      <p:sp>
        <p:nvSpPr>
          <p:cNvPr id="4" name="Text Placeholder 3">
            <a:extLst>
              <a:ext uri="{FF2B5EF4-FFF2-40B4-BE49-F238E27FC236}">
                <a16:creationId xmlns:a16="http://schemas.microsoft.com/office/drawing/2014/main" id="{D5C1B27D-E353-0BBB-394B-F6ED8F98C17B}"/>
              </a:ext>
            </a:extLst>
          </p:cNvPr>
          <p:cNvSpPr>
            <a:spLocks noGrp="1"/>
          </p:cNvSpPr>
          <p:nvPr>
            <p:ph type="body" sz="quarter" idx="16"/>
          </p:nvPr>
        </p:nvSpPr>
        <p:spPr>
          <a:xfrm>
            <a:off x="5398884" y="1338478"/>
            <a:ext cx="3302316" cy="5143437"/>
          </a:xfrm>
        </p:spPr>
        <p:txBody>
          <a:bodyPr>
            <a:normAutofit lnSpcReduction="10000"/>
          </a:bodyPr>
          <a:lstStyle/>
          <a:p>
            <a:r>
              <a:rPr lang="en-US" sz="4400" b="1" baseline="30000" dirty="0"/>
              <a:t>24 </a:t>
            </a:r>
            <a:r>
              <a:rPr lang="en-US" sz="4400" dirty="0"/>
              <a:t>Ye see then how that by works a man is justified, and not by faith only.</a:t>
            </a:r>
            <a:endParaRPr lang="en-US" sz="11500" dirty="0"/>
          </a:p>
        </p:txBody>
      </p:sp>
    </p:spTree>
    <p:extLst>
      <p:ext uri="{BB962C8B-B14F-4D97-AF65-F5344CB8AC3E}">
        <p14:creationId xmlns:p14="http://schemas.microsoft.com/office/powerpoint/2010/main" val="22314521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7BA52-CBB3-7D53-0E96-E2A58CF2BA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272271-AF6D-AD36-3686-4F8597DDB030}"/>
              </a:ext>
            </a:extLst>
          </p:cNvPr>
          <p:cNvSpPr>
            <a:spLocks noGrp="1"/>
          </p:cNvSpPr>
          <p:nvPr>
            <p:ph type="title"/>
          </p:nvPr>
        </p:nvSpPr>
        <p:spPr/>
        <p:txBody>
          <a:bodyPr/>
          <a:lstStyle/>
          <a:p>
            <a:pPr algn="ctr"/>
            <a:r>
              <a:rPr lang="en-US" dirty="0"/>
              <a:t>WHAT about </a:t>
            </a:r>
            <a:r>
              <a:rPr lang="en-US" b="0" dirty="0"/>
              <a:t>WORKS?</a:t>
            </a:r>
            <a:br>
              <a:rPr lang="en-US" dirty="0"/>
            </a:br>
            <a:r>
              <a:rPr lang="en-US" dirty="0"/>
              <a:t>James 2:21-26</a:t>
            </a:r>
          </a:p>
        </p:txBody>
      </p:sp>
      <p:sp>
        <p:nvSpPr>
          <p:cNvPr id="3" name="Text Placeholder 2">
            <a:extLst>
              <a:ext uri="{FF2B5EF4-FFF2-40B4-BE49-F238E27FC236}">
                <a16:creationId xmlns:a16="http://schemas.microsoft.com/office/drawing/2014/main" id="{44B1649A-D618-D9AA-00D3-AE4A22761024}"/>
              </a:ext>
            </a:extLst>
          </p:cNvPr>
          <p:cNvSpPr>
            <a:spLocks noGrp="1"/>
          </p:cNvSpPr>
          <p:nvPr>
            <p:ph type="body" idx="1"/>
          </p:nvPr>
        </p:nvSpPr>
        <p:spPr>
          <a:xfrm>
            <a:off x="651226" y="4700702"/>
            <a:ext cx="4418727" cy="1692724"/>
          </a:xfrm>
        </p:spPr>
        <p:style>
          <a:lnRef idx="1">
            <a:schemeClr val="accent5"/>
          </a:lnRef>
          <a:fillRef idx="2">
            <a:schemeClr val="accent5"/>
          </a:fillRef>
          <a:effectRef idx="1">
            <a:schemeClr val="accent5"/>
          </a:effectRef>
          <a:fontRef idx="minor">
            <a:schemeClr val="dk1"/>
          </a:fontRef>
        </p:style>
        <p:txBody>
          <a:bodyPr/>
          <a:lstStyle/>
          <a:p>
            <a:r>
              <a:rPr lang="en-US" sz="2400" b="1" dirty="0">
                <a:solidFill>
                  <a:schemeClr val="bg1"/>
                </a:solidFill>
              </a:rPr>
              <a:t>Mere profession of faith alone cannot justify a man. Good works accompany faith and prove its validity. </a:t>
            </a:r>
          </a:p>
        </p:txBody>
      </p:sp>
      <p:sp>
        <p:nvSpPr>
          <p:cNvPr id="4" name="Text Placeholder 3">
            <a:extLst>
              <a:ext uri="{FF2B5EF4-FFF2-40B4-BE49-F238E27FC236}">
                <a16:creationId xmlns:a16="http://schemas.microsoft.com/office/drawing/2014/main" id="{D55451C4-9EDF-52C9-189A-C9EDC1F3ACF1}"/>
              </a:ext>
            </a:extLst>
          </p:cNvPr>
          <p:cNvSpPr>
            <a:spLocks noGrp="1"/>
          </p:cNvSpPr>
          <p:nvPr>
            <p:ph type="body" sz="quarter" idx="16"/>
          </p:nvPr>
        </p:nvSpPr>
        <p:spPr>
          <a:xfrm>
            <a:off x="5398884" y="1338478"/>
            <a:ext cx="3302316" cy="5143437"/>
          </a:xfrm>
        </p:spPr>
        <p:txBody>
          <a:bodyPr>
            <a:normAutofit lnSpcReduction="10000"/>
          </a:bodyPr>
          <a:lstStyle/>
          <a:p>
            <a:r>
              <a:rPr lang="en-US" sz="4400" b="1" baseline="30000" dirty="0"/>
              <a:t>24 </a:t>
            </a:r>
            <a:r>
              <a:rPr lang="en-US" sz="4400" dirty="0"/>
              <a:t>Ye see then how that by works a man is justified, and not by faith only.</a:t>
            </a:r>
            <a:endParaRPr lang="en-US" sz="11500" dirty="0"/>
          </a:p>
        </p:txBody>
      </p:sp>
      <p:sp>
        <p:nvSpPr>
          <p:cNvPr id="5" name="Arrow: Pentagon 4">
            <a:extLst>
              <a:ext uri="{FF2B5EF4-FFF2-40B4-BE49-F238E27FC236}">
                <a16:creationId xmlns:a16="http://schemas.microsoft.com/office/drawing/2014/main" id="{70B130E3-177D-3D44-DCA8-E5ADC253DE89}"/>
              </a:ext>
            </a:extLst>
          </p:cNvPr>
          <p:cNvSpPr/>
          <p:nvPr/>
        </p:nvSpPr>
        <p:spPr>
          <a:xfrm rot="1452066">
            <a:off x="539209" y="629409"/>
            <a:ext cx="6113116" cy="4915510"/>
          </a:xfrm>
          <a:prstGeom prst="homePlate">
            <a:avLst>
              <a:gd name="adj" fmla="val 47768"/>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3200" b="1" dirty="0">
                <a:solidFill>
                  <a:schemeClr val="bg1"/>
                </a:solidFill>
              </a:rPr>
              <a:t>If there are no “works,” it is evident that genuine faith does not exist, and that as a result a man cannot be justified… since he LACKS a saving faith in Christ.  </a:t>
            </a:r>
          </a:p>
        </p:txBody>
      </p:sp>
    </p:spTree>
    <p:extLst>
      <p:ext uri="{BB962C8B-B14F-4D97-AF65-F5344CB8AC3E}">
        <p14:creationId xmlns:p14="http://schemas.microsoft.com/office/powerpoint/2010/main" val="18292349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0DE70-7015-FE20-54FB-9ECBC04FA5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DADDA5-C4A6-82A0-460D-2A93110A388C}"/>
              </a:ext>
            </a:extLst>
          </p:cNvPr>
          <p:cNvSpPr>
            <a:spLocks noGrp="1"/>
          </p:cNvSpPr>
          <p:nvPr>
            <p:ph type="title"/>
          </p:nvPr>
        </p:nvSpPr>
        <p:spPr/>
        <p:txBody>
          <a:bodyPr/>
          <a:lstStyle/>
          <a:p>
            <a:pPr algn="ctr"/>
            <a:r>
              <a:rPr lang="en-US" dirty="0"/>
              <a:t>WHAT about </a:t>
            </a:r>
            <a:r>
              <a:rPr lang="en-US" b="0" dirty="0"/>
              <a:t>WORKS?</a:t>
            </a:r>
            <a:br>
              <a:rPr lang="en-US" dirty="0"/>
            </a:br>
            <a:r>
              <a:rPr lang="en-US" dirty="0"/>
              <a:t>James 2:21-26</a:t>
            </a:r>
          </a:p>
        </p:txBody>
      </p:sp>
      <p:sp>
        <p:nvSpPr>
          <p:cNvPr id="3" name="Text Placeholder 2">
            <a:extLst>
              <a:ext uri="{FF2B5EF4-FFF2-40B4-BE49-F238E27FC236}">
                <a16:creationId xmlns:a16="http://schemas.microsoft.com/office/drawing/2014/main" id="{0EBA3699-004B-56BD-AC87-27B80B4F9279}"/>
              </a:ext>
            </a:extLst>
          </p:cNvPr>
          <p:cNvSpPr>
            <a:spLocks noGrp="1"/>
          </p:cNvSpPr>
          <p:nvPr>
            <p:ph type="body" idx="1"/>
          </p:nvPr>
        </p:nvSpPr>
        <p:spPr>
          <a:xfrm>
            <a:off x="651226" y="4700702"/>
            <a:ext cx="4418727" cy="1692724"/>
          </a:xfrm>
        </p:spPr>
        <p:style>
          <a:lnRef idx="1">
            <a:schemeClr val="accent5"/>
          </a:lnRef>
          <a:fillRef idx="2">
            <a:schemeClr val="accent5"/>
          </a:fillRef>
          <a:effectRef idx="1">
            <a:schemeClr val="accent5"/>
          </a:effectRef>
          <a:fontRef idx="minor">
            <a:schemeClr val="dk1"/>
          </a:fontRef>
        </p:style>
        <p:txBody>
          <a:bodyPr/>
          <a:lstStyle/>
          <a:p>
            <a:r>
              <a:rPr lang="en-US" sz="2400" b="1" dirty="0">
                <a:solidFill>
                  <a:schemeClr val="bg1"/>
                </a:solidFill>
              </a:rPr>
              <a:t>Rahab’s belief in the God of Israel is immediately reflected in her deeds… which makes it a true faith.  </a:t>
            </a:r>
          </a:p>
        </p:txBody>
      </p:sp>
      <p:sp>
        <p:nvSpPr>
          <p:cNvPr id="4" name="Text Placeholder 3">
            <a:extLst>
              <a:ext uri="{FF2B5EF4-FFF2-40B4-BE49-F238E27FC236}">
                <a16:creationId xmlns:a16="http://schemas.microsoft.com/office/drawing/2014/main" id="{16CF88BC-586C-A21C-7F08-9C3B9339DEC5}"/>
              </a:ext>
            </a:extLst>
          </p:cNvPr>
          <p:cNvSpPr>
            <a:spLocks noGrp="1"/>
          </p:cNvSpPr>
          <p:nvPr>
            <p:ph type="body" sz="quarter" idx="16"/>
          </p:nvPr>
        </p:nvSpPr>
        <p:spPr>
          <a:xfrm>
            <a:off x="5398884" y="1338478"/>
            <a:ext cx="3302316" cy="5143437"/>
          </a:xfrm>
        </p:spPr>
        <p:txBody>
          <a:bodyPr>
            <a:normAutofit fontScale="92500" lnSpcReduction="10000"/>
          </a:bodyPr>
          <a:lstStyle/>
          <a:p>
            <a:r>
              <a:rPr lang="en-US" sz="3600" b="1" baseline="30000" dirty="0"/>
              <a:t>25 </a:t>
            </a:r>
            <a:r>
              <a:rPr lang="en-US" sz="3600" dirty="0"/>
              <a:t>Likewise also was not Rahab the harlot justified by works, when she had received the messengers, and had sent them out another way?</a:t>
            </a:r>
            <a:endParaRPr lang="en-US" sz="31800" dirty="0"/>
          </a:p>
        </p:txBody>
      </p:sp>
    </p:spTree>
    <p:extLst>
      <p:ext uri="{BB962C8B-B14F-4D97-AF65-F5344CB8AC3E}">
        <p14:creationId xmlns:p14="http://schemas.microsoft.com/office/powerpoint/2010/main" val="14027314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F64C6-8041-0156-61B3-0F1E06E928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69D68E-8E9F-2355-997D-1290A9A56A6B}"/>
              </a:ext>
            </a:extLst>
          </p:cNvPr>
          <p:cNvSpPr>
            <a:spLocks noGrp="1"/>
          </p:cNvSpPr>
          <p:nvPr>
            <p:ph type="title"/>
          </p:nvPr>
        </p:nvSpPr>
        <p:spPr/>
        <p:txBody>
          <a:bodyPr/>
          <a:lstStyle/>
          <a:p>
            <a:pPr algn="ctr"/>
            <a:r>
              <a:rPr lang="en-US" dirty="0"/>
              <a:t>WHAT about </a:t>
            </a:r>
            <a:r>
              <a:rPr lang="en-US" b="0" dirty="0"/>
              <a:t>WORKS?</a:t>
            </a:r>
            <a:br>
              <a:rPr lang="en-US" dirty="0"/>
            </a:br>
            <a:r>
              <a:rPr lang="en-US" dirty="0"/>
              <a:t>James 2:21-26</a:t>
            </a:r>
          </a:p>
        </p:txBody>
      </p:sp>
      <p:sp>
        <p:nvSpPr>
          <p:cNvPr id="3" name="Text Placeholder 2">
            <a:extLst>
              <a:ext uri="{FF2B5EF4-FFF2-40B4-BE49-F238E27FC236}">
                <a16:creationId xmlns:a16="http://schemas.microsoft.com/office/drawing/2014/main" id="{CC676E57-6395-DCFF-52F4-00B7A479A77D}"/>
              </a:ext>
            </a:extLst>
          </p:cNvPr>
          <p:cNvSpPr>
            <a:spLocks noGrp="1"/>
          </p:cNvSpPr>
          <p:nvPr>
            <p:ph type="body" idx="1"/>
          </p:nvPr>
        </p:nvSpPr>
        <p:spPr>
          <a:xfrm>
            <a:off x="651226" y="4700702"/>
            <a:ext cx="4418727" cy="1692724"/>
          </a:xfrm>
        </p:spPr>
        <p:style>
          <a:lnRef idx="1">
            <a:schemeClr val="accent5"/>
          </a:lnRef>
          <a:fillRef idx="2">
            <a:schemeClr val="accent5"/>
          </a:fillRef>
          <a:effectRef idx="1">
            <a:schemeClr val="accent5"/>
          </a:effectRef>
          <a:fontRef idx="minor">
            <a:schemeClr val="dk1"/>
          </a:fontRef>
        </p:style>
        <p:txBody>
          <a:bodyPr/>
          <a:lstStyle/>
          <a:p>
            <a:r>
              <a:rPr lang="en-US" sz="2400" b="1" dirty="0">
                <a:solidFill>
                  <a:schemeClr val="bg1"/>
                </a:solidFill>
              </a:rPr>
              <a:t>There is no life in the body if the breath is absent, and no saving in “faith” if the deeds that show it true are absent.   </a:t>
            </a:r>
          </a:p>
        </p:txBody>
      </p:sp>
      <p:sp>
        <p:nvSpPr>
          <p:cNvPr id="4" name="Text Placeholder 3">
            <a:extLst>
              <a:ext uri="{FF2B5EF4-FFF2-40B4-BE49-F238E27FC236}">
                <a16:creationId xmlns:a16="http://schemas.microsoft.com/office/drawing/2014/main" id="{CAC47758-55EE-5E0F-88BB-B8603CAFC48C}"/>
              </a:ext>
            </a:extLst>
          </p:cNvPr>
          <p:cNvSpPr>
            <a:spLocks noGrp="1"/>
          </p:cNvSpPr>
          <p:nvPr>
            <p:ph type="body" sz="quarter" idx="16"/>
          </p:nvPr>
        </p:nvSpPr>
        <p:spPr>
          <a:xfrm>
            <a:off x="5398884" y="1338478"/>
            <a:ext cx="3302316" cy="5143437"/>
          </a:xfrm>
        </p:spPr>
        <p:txBody>
          <a:bodyPr>
            <a:normAutofit/>
          </a:bodyPr>
          <a:lstStyle/>
          <a:p>
            <a:r>
              <a:rPr lang="en-US" sz="4000" b="1" baseline="30000" dirty="0"/>
              <a:t>26 </a:t>
            </a:r>
            <a:r>
              <a:rPr lang="en-US" sz="4000" dirty="0"/>
              <a:t>For as the body without the spirit is dead, so faith without works is dead also.</a:t>
            </a:r>
            <a:endParaRPr lang="en-US" sz="95000" dirty="0"/>
          </a:p>
        </p:txBody>
      </p:sp>
    </p:spTree>
    <p:extLst>
      <p:ext uri="{BB962C8B-B14F-4D97-AF65-F5344CB8AC3E}">
        <p14:creationId xmlns:p14="http://schemas.microsoft.com/office/powerpoint/2010/main" val="3762347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1E4A9-1350-BF6B-AD2A-F243514DA680}"/>
              </a:ext>
            </a:extLst>
          </p:cNvPr>
          <p:cNvSpPr>
            <a:spLocks noGrp="1"/>
          </p:cNvSpPr>
          <p:nvPr>
            <p:ph type="title"/>
          </p:nvPr>
        </p:nvSpPr>
        <p:spPr/>
        <p:txBody>
          <a:bodyPr/>
          <a:lstStyle/>
          <a:p>
            <a:r>
              <a:rPr lang="en-US" dirty="0"/>
              <a:t>Justification by Faith</a:t>
            </a:r>
          </a:p>
        </p:txBody>
      </p:sp>
      <p:sp>
        <p:nvSpPr>
          <p:cNvPr id="3" name="Content Placeholder 2">
            <a:extLst>
              <a:ext uri="{FF2B5EF4-FFF2-40B4-BE49-F238E27FC236}">
                <a16:creationId xmlns:a16="http://schemas.microsoft.com/office/drawing/2014/main" id="{C7947DF4-7510-E8DD-593B-554541F64454}"/>
              </a:ext>
            </a:extLst>
          </p:cNvPr>
          <p:cNvSpPr>
            <a:spLocks noGrp="1"/>
          </p:cNvSpPr>
          <p:nvPr>
            <p:ph sz="half" idx="1"/>
          </p:nvPr>
        </p:nvSpPr>
        <p:spPr>
          <a:xfrm>
            <a:off x="572656" y="2222287"/>
            <a:ext cx="3908064" cy="4058440"/>
          </a:xfrm>
        </p:spPr>
        <p:txBody>
          <a:bodyPr>
            <a:normAutofit lnSpcReduction="10000"/>
          </a:bodyPr>
          <a:lstStyle/>
          <a:p>
            <a:pPr marL="0" indent="0">
              <a:buNone/>
            </a:pPr>
            <a:r>
              <a:rPr lang="en-US" sz="2800" dirty="0"/>
              <a:t>Paul emphasizes that Abraham was justified by </a:t>
            </a:r>
            <a:r>
              <a:rPr lang="en-US" sz="2800" b="1" dirty="0"/>
              <a:t>faith</a:t>
            </a:r>
            <a:r>
              <a:rPr lang="en-US" sz="2800" dirty="0"/>
              <a:t>. But James reminds us that true faith never stands alone. In other words: </a:t>
            </a:r>
            <a:r>
              <a:rPr lang="en-US" sz="2800" b="1" dirty="0"/>
              <a:t>Paul shows the root of justification, James shows the fruit.</a:t>
            </a:r>
            <a:r>
              <a:rPr lang="en-US" sz="2800" dirty="0"/>
              <a:t>”</a:t>
            </a:r>
          </a:p>
        </p:txBody>
      </p:sp>
      <p:pic>
        <p:nvPicPr>
          <p:cNvPr id="2050" name="Picture 2" descr="Does the Bible Contradict Itself ...">
            <a:extLst>
              <a:ext uri="{FF2B5EF4-FFF2-40B4-BE49-F238E27FC236}">
                <a16:creationId xmlns:a16="http://schemas.microsoft.com/office/drawing/2014/main" id="{10177F40-BEF4-397F-1841-C54EBA4683C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0798" t="825" r="23112" b="-825"/>
          <a:stretch>
            <a:fillRect/>
          </a:stretch>
        </p:blipFill>
        <p:spPr bwMode="auto">
          <a:xfrm>
            <a:off x="4572000" y="2254067"/>
            <a:ext cx="3407570" cy="3851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29306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50AED-F679-6854-ADF8-D4045FDD5E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9C6AFA-E558-9BFD-F7CF-63244332E646}"/>
              </a:ext>
            </a:extLst>
          </p:cNvPr>
          <p:cNvSpPr>
            <a:spLocks noGrp="1"/>
          </p:cNvSpPr>
          <p:nvPr>
            <p:ph type="title"/>
          </p:nvPr>
        </p:nvSpPr>
        <p:spPr/>
        <p:txBody>
          <a:bodyPr>
            <a:normAutofit fontScale="90000"/>
          </a:bodyPr>
          <a:lstStyle/>
          <a:p>
            <a:r>
              <a:t>15. What is meant by faith being counted for righteousness?</a:t>
            </a:r>
          </a:p>
        </p:txBody>
      </p:sp>
      <p:sp>
        <p:nvSpPr>
          <p:cNvPr id="3" name="Content Placeholder 2">
            <a:extLst>
              <a:ext uri="{FF2B5EF4-FFF2-40B4-BE49-F238E27FC236}">
                <a16:creationId xmlns:a16="http://schemas.microsoft.com/office/drawing/2014/main" id="{0F73C1D0-83F2-AFFC-D839-FC9BFDEB0361}"/>
              </a:ext>
            </a:extLst>
          </p:cNvPr>
          <p:cNvSpPr>
            <a:spLocks noGrp="1"/>
          </p:cNvSpPr>
          <p:nvPr>
            <p:ph sz="half" idx="1"/>
          </p:nvPr>
        </p:nvSpPr>
        <p:spPr/>
        <p:txBody>
          <a:bodyPr>
            <a:normAutofit/>
          </a:bodyPr>
          <a:lstStyle/>
          <a:p>
            <a:r>
              <a:rPr sz="4000" dirty="0"/>
              <a:t>Answer: The forgiveness of sins</a:t>
            </a:r>
            <a:endParaRPr lang="en-US" sz="4000" dirty="0"/>
          </a:p>
          <a:p>
            <a:r>
              <a:rPr lang="en-US" sz="3200" b="1" dirty="0"/>
              <a:t>JUSTIFICATION</a:t>
            </a:r>
            <a:endParaRPr sz="3200" b="1" dirty="0"/>
          </a:p>
        </p:txBody>
      </p:sp>
      <p:pic>
        <p:nvPicPr>
          <p:cNvPr id="34818" name="Picture 2" descr="The Power of Forgiveness for Well-Being ...">
            <a:extLst>
              <a:ext uri="{FF2B5EF4-FFF2-40B4-BE49-F238E27FC236}">
                <a16:creationId xmlns:a16="http://schemas.microsoft.com/office/drawing/2014/main" id="{666A0FEF-D111-142D-064A-61429294C61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68177" y="2978523"/>
            <a:ext cx="3203585" cy="2433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93448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DC7630A-2D77-8A88-A8CE-8F9CF056A8D9}"/>
              </a:ext>
            </a:extLst>
          </p:cNvPr>
          <p:cNvSpPr>
            <a:spLocks noGrp="1"/>
          </p:cNvSpPr>
          <p:nvPr>
            <p:ph type="subTitle" idx="1"/>
          </p:nvPr>
        </p:nvSpPr>
        <p:spPr/>
        <p:txBody>
          <a:bodyPr/>
          <a:lstStyle/>
          <a:p>
            <a:endParaRPr lang="en-US"/>
          </a:p>
        </p:txBody>
      </p:sp>
      <p:pic>
        <p:nvPicPr>
          <p:cNvPr id="35844" name="Picture 4" descr="Jesus is Salvation Acts 4:12 Scripture Wall Decal">
            <a:extLst>
              <a:ext uri="{FF2B5EF4-FFF2-40B4-BE49-F238E27FC236}">
                <a16:creationId xmlns:a16="http://schemas.microsoft.com/office/drawing/2014/main" id="{4348CE71-A11B-9B09-7A74-A6D1A179B2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262" y="-1955744"/>
            <a:ext cx="10404005" cy="10404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80791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3200" dirty="0"/>
              <a:t>16. Through whom were the promises confirmed to Abraham?</a:t>
            </a:r>
          </a:p>
        </p:txBody>
      </p:sp>
      <p:sp>
        <p:nvSpPr>
          <p:cNvPr id="3" name="Content Placeholder 2"/>
          <p:cNvSpPr>
            <a:spLocks noGrp="1"/>
          </p:cNvSpPr>
          <p:nvPr>
            <p:ph sz="half" idx="1"/>
          </p:nvPr>
        </p:nvSpPr>
        <p:spPr>
          <a:xfrm>
            <a:off x="809996" y="2222287"/>
            <a:ext cx="3670723" cy="3960799"/>
          </a:xfrm>
        </p:spPr>
        <p:txBody>
          <a:bodyPr>
            <a:normAutofit/>
          </a:bodyPr>
          <a:lstStyle/>
          <a:p>
            <a:r>
              <a:rPr sz="2000" dirty="0"/>
              <a:t>Galatians 3:17</a:t>
            </a:r>
          </a:p>
          <a:p>
            <a:r>
              <a:rPr sz="2000" dirty="0"/>
              <a:t>And this I say, that the covenant, that was confirmed before of God in Christ, the law, which was four hundred and thirty years after, cannot disannul, that it should make the promise of none effect.</a:t>
            </a:r>
          </a:p>
        </p:txBody>
      </p:sp>
      <p:pic>
        <p:nvPicPr>
          <p:cNvPr id="6" name="Content Placeholder 5">
            <a:extLst>
              <a:ext uri="{FF2B5EF4-FFF2-40B4-BE49-F238E27FC236}">
                <a16:creationId xmlns:a16="http://schemas.microsoft.com/office/drawing/2014/main" id="{E5A45C47-D1CB-9E05-BCF9-0E112E9CA222}"/>
              </a:ext>
            </a:extLst>
          </p:cNvPr>
          <p:cNvPicPr>
            <a:picLocks noGrp="1" noChangeAspect="1"/>
          </p:cNvPicPr>
          <p:nvPr>
            <p:ph sz="half" idx="2"/>
          </p:nvPr>
        </p:nvPicPr>
        <p:blipFill>
          <a:blip r:embed="rId2"/>
          <a:srcRect l="11173" r="17083"/>
          <a:stretch>
            <a:fillRect/>
          </a:stretch>
        </p:blipFill>
        <p:spPr>
          <a:xfrm>
            <a:off x="4823100" y="2622218"/>
            <a:ext cx="3384729" cy="316093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Idolatry and Revelation—Tracing the Roots of Abraham's Faith Journey from Ur  of the Chaldeans - Christian Publishing House Blog">
            <a:extLst>
              <a:ext uri="{FF2B5EF4-FFF2-40B4-BE49-F238E27FC236}">
                <a16:creationId xmlns:a16="http://schemas.microsoft.com/office/drawing/2014/main" id="{96FF7963-03BD-0EFF-3B58-FCE7B296F9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65" y="320777"/>
            <a:ext cx="9275332" cy="6216446"/>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6902BA40-3EE1-35A2-834A-22A1C07241EA}"/>
              </a:ext>
            </a:extLst>
          </p:cNvPr>
          <p:cNvSpPr/>
          <p:nvPr/>
        </p:nvSpPr>
        <p:spPr>
          <a:xfrm>
            <a:off x="2485103" y="1179872"/>
            <a:ext cx="1393723" cy="774290"/>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F6322D55-D1CC-DB6A-98E2-BB69F1108E6F}"/>
              </a:ext>
            </a:extLst>
          </p:cNvPr>
          <p:cNvSpPr/>
          <p:nvPr/>
        </p:nvSpPr>
        <p:spPr>
          <a:xfrm>
            <a:off x="4572001" y="4392562"/>
            <a:ext cx="2418736" cy="1108585"/>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77610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32C9D-974F-239D-B2DB-7C4A1A69A0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76275A-A618-18E1-5CA5-B68CD31B1E09}"/>
              </a:ext>
            </a:extLst>
          </p:cNvPr>
          <p:cNvSpPr>
            <a:spLocks noGrp="1"/>
          </p:cNvSpPr>
          <p:nvPr>
            <p:ph type="title"/>
          </p:nvPr>
        </p:nvSpPr>
        <p:spPr/>
        <p:txBody>
          <a:bodyPr/>
          <a:lstStyle/>
          <a:p>
            <a:pPr algn="ctr"/>
            <a:r>
              <a:rPr lang="en-US" dirty="0"/>
              <a:t>SDABC V6 on Galatians 3:17</a:t>
            </a:r>
          </a:p>
        </p:txBody>
      </p:sp>
      <p:sp>
        <p:nvSpPr>
          <p:cNvPr id="3" name="Content Placeholder 2">
            <a:extLst>
              <a:ext uri="{FF2B5EF4-FFF2-40B4-BE49-F238E27FC236}">
                <a16:creationId xmlns:a16="http://schemas.microsoft.com/office/drawing/2014/main" id="{E7001DE4-AB77-0B39-58C7-F1C23B7AFE37}"/>
              </a:ext>
            </a:extLst>
          </p:cNvPr>
          <p:cNvSpPr>
            <a:spLocks noGrp="1"/>
          </p:cNvSpPr>
          <p:nvPr>
            <p:ph idx="1"/>
          </p:nvPr>
        </p:nvSpPr>
        <p:spPr>
          <a:xfrm>
            <a:off x="3641724" y="446087"/>
            <a:ext cx="4863541" cy="5927819"/>
          </a:xfrm>
        </p:spPr>
        <p:txBody>
          <a:bodyPr>
            <a:normAutofit/>
          </a:bodyPr>
          <a:lstStyle/>
          <a:p>
            <a:pPr marL="0" indent="0">
              <a:buNone/>
            </a:pPr>
            <a:r>
              <a:rPr lang="en-US" sz="2400" dirty="0"/>
              <a:t>The legal system ordained by God at Mt. Sinai cannot replace, or in any wise alter, the provisions of the covenant. Specifically, “the law” did not provide a new means of salvation; it did not establish a system of righteousness by works to take the place of, or to compete with, the promise of righteousness by faith in the coming Messiah. Accordingly, men were saved by faith between Sinai and the cross. </a:t>
            </a:r>
          </a:p>
        </p:txBody>
      </p:sp>
      <p:pic>
        <p:nvPicPr>
          <p:cNvPr id="3074" name="Picture 2" descr="The “Law” Depends on the “law ...">
            <a:extLst>
              <a:ext uri="{FF2B5EF4-FFF2-40B4-BE49-F238E27FC236}">
                <a16:creationId xmlns:a16="http://schemas.microsoft.com/office/drawing/2014/main" id="{3003AE66-A512-4E6D-45B0-6A1163B849B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6784"/>
          <a:stretch>
            <a:fillRect/>
          </a:stretch>
        </p:blipFill>
        <p:spPr bwMode="auto">
          <a:xfrm>
            <a:off x="804862" y="2325438"/>
            <a:ext cx="2745839" cy="3558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08955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17. And who are the promised seed?</a:t>
            </a:r>
          </a:p>
        </p:txBody>
      </p:sp>
      <p:sp>
        <p:nvSpPr>
          <p:cNvPr id="3" name="Content Placeholder 2"/>
          <p:cNvSpPr>
            <a:spLocks noGrp="1"/>
          </p:cNvSpPr>
          <p:nvPr>
            <p:ph sz="half" idx="1"/>
          </p:nvPr>
        </p:nvSpPr>
        <p:spPr/>
        <p:txBody>
          <a:bodyPr>
            <a:normAutofit fontScale="92500"/>
          </a:bodyPr>
          <a:lstStyle/>
          <a:p>
            <a:r>
              <a:rPr sz="3200" dirty="0"/>
              <a:t>Galatians 3:29</a:t>
            </a:r>
          </a:p>
          <a:p>
            <a:r>
              <a:rPr sz="3200" dirty="0"/>
              <a:t>And if ye be Christ's, then are ye Abraham's seed, and heirs according to the promise.</a:t>
            </a:r>
          </a:p>
        </p:txBody>
      </p:sp>
      <p:pic>
        <p:nvPicPr>
          <p:cNvPr id="37892" name="Picture 4" descr="How Not to Host a Bible Study">
            <a:extLst>
              <a:ext uri="{FF2B5EF4-FFF2-40B4-BE49-F238E27FC236}">
                <a16:creationId xmlns:a16="http://schemas.microsoft.com/office/drawing/2014/main" id="{3DB97B3F-ADDE-3D12-9641-24B6415A438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6171" t="4" r="23" b="-4"/>
          <a:stretch>
            <a:fillRect/>
          </a:stretch>
        </p:blipFill>
        <p:spPr bwMode="auto">
          <a:xfrm>
            <a:off x="4571998" y="2515323"/>
            <a:ext cx="3559174" cy="32148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18. What is the inheritance of which they, with him, are heirs?</a:t>
            </a:r>
          </a:p>
        </p:txBody>
      </p:sp>
      <p:sp>
        <p:nvSpPr>
          <p:cNvPr id="3" name="Content Placeholder 2"/>
          <p:cNvSpPr>
            <a:spLocks noGrp="1"/>
          </p:cNvSpPr>
          <p:nvPr>
            <p:ph sz="half" idx="1"/>
          </p:nvPr>
        </p:nvSpPr>
        <p:spPr/>
        <p:txBody>
          <a:bodyPr>
            <a:normAutofit fontScale="92500" lnSpcReduction="20000"/>
          </a:bodyPr>
          <a:lstStyle/>
          <a:p>
            <a:r>
              <a:rPr sz="2800" dirty="0"/>
              <a:t>Romans 4:13</a:t>
            </a:r>
          </a:p>
          <a:p>
            <a:r>
              <a:rPr sz="2800" dirty="0"/>
              <a:t>For the promise, that he should be the heir of the world, was not to Abraham, or to his seed, through the law, but through the righteousness of faith.</a:t>
            </a:r>
          </a:p>
        </p:txBody>
      </p:sp>
      <p:pic>
        <p:nvPicPr>
          <p:cNvPr id="38914" name="Picture 2" descr="The Two Descents of the Holy City, New Jerusalem — from Revelation 21 |  Studying Bible Prophecy">
            <a:extLst>
              <a:ext uri="{FF2B5EF4-FFF2-40B4-BE49-F238E27FC236}">
                <a16:creationId xmlns:a16="http://schemas.microsoft.com/office/drawing/2014/main" id="{7D79E28E-BF58-2043-FCDF-A24EF4A5EF1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975" r="20443"/>
          <a:stretch>
            <a:fillRect/>
          </a:stretch>
        </p:blipFill>
        <p:spPr bwMode="auto">
          <a:xfrm>
            <a:off x="4333873" y="2308414"/>
            <a:ext cx="4098927" cy="34665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F813A-C9D7-E53F-8201-BAFEB113A4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C43ABF-7B23-0E9D-D1F7-E9E096FD2D29}"/>
              </a:ext>
            </a:extLst>
          </p:cNvPr>
          <p:cNvSpPr>
            <a:spLocks noGrp="1"/>
          </p:cNvSpPr>
          <p:nvPr>
            <p:ph type="title"/>
          </p:nvPr>
        </p:nvSpPr>
        <p:spPr/>
        <p:txBody>
          <a:bodyPr>
            <a:normAutofit fontScale="90000"/>
          </a:bodyPr>
          <a:lstStyle/>
          <a:p>
            <a:r>
              <a:rPr dirty="0"/>
              <a:t>18. What is the inheritance of which they, with him, are heirs?</a:t>
            </a:r>
          </a:p>
        </p:txBody>
      </p:sp>
      <p:sp>
        <p:nvSpPr>
          <p:cNvPr id="3" name="Content Placeholder 2">
            <a:extLst>
              <a:ext uri="{FF2B5EF4-FFF2-40B4-BE49-F238E27FC236}">
                <a16:creationId xmlns:a16="http://schemas.microsoft.com/office/drawing/2014/main" id="{5403582E-0250-2BCB-E946-B40181E108C8}"/>
              </a:ext>
            </a:extLst>
          </p:cNvPr>
          <p:cNvSpPr>
            <a:spLocks noGrp="1"/>
          </p:cNvSpPr>
          <p:nvPr>
            <p:ph sz="half" idx="1"/>
          </p:nvPr>
        </p:nvSpPr>
        <p:spPr/>
        <p:txBody>
          <a:bodyPr>
            <a:noAutofit/>
          </a:bodyPr>
          <a:lstStyle/>
          <a:p>
            <a:r>
              <a:rPr lang="en-US" sz="2800" dirty="0"/>
              <a:t>2 Peter 3:13</a:t>
            </a:r>
            <a:endParaRPr sz="2800" dirty="0"/>
          </a:p>
          <a:p>
            <a:r>
              <a:rPr lang="en-US" sz="2800" dirty="0"/>
              <a:t>Nevertheless we, according to his promise, look for new heavens and a new earth, wherein dwelleth righteousness.</a:t>
            </a:r>
            <a:endParaRPr sz="2800" dirty="0"/>
          </a:p>
        </p:txBody>
      </p:sp>
      <p:pic>
        <p:nvPicPr>
          <p:cNvPr id="4098" name="Picture 2" descr="The Blessed Hope (Artist's Proof) – Hart Classic Editions">
            <a:extLst>
              <a:ext uri="{FF2B5EF4-FFF2-40B4-BE49-F238E27FC236}">
                <a16:creationId xmlns:a16="http://schemas.microsoft.com/office/drawing/2014/main" id="{FB517DB7-6D7B-7952-BE10-F037FF421D9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952" r="17227"/>
          <a:stretch>
            <a:fillRect/>
          </a:stretch>
        </p:blipFill>
        <p:spPr bwMode="auto">
          <a:xfrm>
            <a:off x="4480719" y="2222287"/>
            <a:ext cx="4053681" cy="353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62986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3ED95-C3F6-EE6D-E5C1-73A3411D3CD0}"/>
              </a:ext>
            </a:extLst>
          </p:cNvPr>
          <p:cNvSpPr>
            <a:spLocks noGrp="1"/>
          </p:cNvSpPr>
          <p:nvPr>
            <p:ph type="ctrTitle"/>
          </p:nvPr>
        </p:nvSpPr>
        <p:spPr>
          <a:xfrm>
            <a:off x="736808" y="1172308"/>
            <a:ext cx="7670384" cy="3176311"/>
          </a:xfrm>
        </p:spPr>
        <p:txBody>
          <a:bodyPr>
            <a:noAutofit/>
          </a:bodyPr>
          <a:lstStyle/>
          <a:p>
            <a:r>
              <a:rPr lang="en-US" sz="9600" dirty="0"/>
              <a:t>Thank You &amp;</a:t>
            </a:r>
          </a:p>
        </p:txBody>
      </p:sp>
      <p:sp>
        <p:nvSpPr>
          <p:cNvPr id="3" name="Subtitle 2">
            <a:extLst>
              <a:ext uri="{FF2B5EF4-FFF2-40B4-BE49-F238E27FC236}">
                <a16:creationId xmlns:a16="http://schemas.microsoft.com/office/drawing/2014/main" id="{7578BD85-9E31-8FA9-45E7-FCD3C9478A39}"/>
              </a:ext>
            </a:extLst>
          </p:cNvPr>
          <p:cNvSpPr>
            <a:spLocks noGrp="1"/>
          </p:cNvSpPr>
          <p:nvPr>
            <p:ph type="subTitle" idx="1"/>
          </p:nvPr>
        </p:nvSpPr>
        <p:spPr>
          <a:xfrm>
            <a:off x="1231221" y="5368413"/>
            <a:ext cx="7080026" cy="1006994"/>
          </a:xfrm>
        </p:spPr>
        <p:txBody>
          <a:bodyPr>
            <a:normAutofit/>
          </a:bodyPr>
          <a:lstStyle/>
          <a:p>
            <a:r>
              <a:rPr lang="en-US" sz="6000" dirty="0"/>
              <a:t>HAPPY SABBATH!!</a:t>
            </a:r>
          </a:p>
        </p:txBody>
      </p:sp>
    </p:spTree>
    <p:extLst>
      <p:ext uri="{BB962C8B-B14F-4D97-AF65-F5344CB8AC3E}">
        <p14:creationId xmlns:p14="http://schemas.microsoft.com/office/powerpoint/2010/main" val="1923720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 What did the Lord say to him?</a:t>
            </a:r>
          </a:p>
        </p:txBody>
      </p:sp>
      <p:sp>
        <p:nvSpPr>
          <p:cNvPr id="3" name="Content Placeholder 2"/>
          <p:cNvSpPr>
            <a:spLocks noGrp="1"/>
          </p:cNvSpPr>
          <p:nvPr>
            <p:ph sz="half" idx="1"/>
          </p:nvPr>
        </p:nvSpPr>
        <p:spPr/>
        <p:txBody>
          <a:bodyPr>
            <a:normAutofit fontScale="92500"/>
          </a:bodyPr>
          <a:lstStyle/>
          <a:p>
            <a:r>
              <a:rPr sz="2800" dirty="0"/>
              <a:t>Acts 7:3</a:t>
            </a:r>
          </a:p>
          <a:p>
            <a:r>
              <a:rPr sz="2800" dirty="0"/>
              <a:t>And said unto him, Get thee out of thy country, and from thy kindred, and come into the land which I shall shew thee.</a:t>
            </a:r>
          </a:p>
        </p:txBody>
      </p:sp>
      <p:pic>
        <p:nvPicPr>
          <p:cNvPr id="3074" name="Picture 2" descr="John Piper: Stephen's message is both encouragement and warning – Knowing  God through His Word … Day by Day">
            <a:extLst>
              <a:ext uri="{FF2B5EF4-FFF2-40B4-BE49-F238E27FC236}">
                <a16:creationId xmlns:a16="http://schemas.microsoft.com/office/drawing/2014/main" id="{D173E7F0-763B-4906-87B3-FF1EC2FDEE5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33729" y="2252837"/>
            <a:ext cx="3200271" cy="35776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3. What promise did the Lord then make to him?</a:t>
            </a:r>
          </a:p>
        </p:txBody>
      </p:sp>
      <p:sp>
        <p:nvSpPr>
          <p:cNvPr id="3" name="Content Placeholder 2"/>
          <p:cNvSpPr>
            <a:spLocks noGrp="1"/>
          </p:cNvSpPr>
          <p:nvPr>
            <p:ph sz="half" idx="1"/>
          </p:nvPr>
        </p:nvSpPr>
        <p:spPr/>
        <p:txBody>
          <a:bodyPr>
            <a:normAutofit/>
          </a:bodyPr>
          <a:lstStyle/>
          <a:p>
            <a:r>
              <a:rPr sz="2400" dirty="0"/>
              <a:t>Genesis 12:1-3</a:t>
            </a:r>
          </a:p>
          <a:p>
            <a:r>
              <a:rPr sz="2400" dirty="0"/>
              <a:t>Now the Lord had said unto Abram, Get thee out of thy country, and from thy kindred, and from thy father's house, unto a land that I will shew thee:</a:t>
            </a:r>
          </a:p>
        </p:txBody>
      </p:sp>
      <p:pic>
        <p:nvPicPr>
          <p:cNvPr id="4100" name="Picture 4" descr="What Can We Learn from Abraham's Father Terah? | Crosswalk.com">
            <a:extLst>
              <a:ext uri="{FF2B5EF4-FFF2-40B4-BE49-F238E27FC236}">
                <a16:creationId xmlns:a16="http://schemas.microsoft.com/office/drawing/2014/main" id="{0A875863-03BF-E56C-EA4E-C0809C8B96E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40810"/>
          <a:stretch>
            <a:fillRect/>
          </a:stretch>
        </p:blipFill>
        <p:spPr bwMode="auto">
          <a:xfrm>
            <a:off x="4662487" y="2404193"/>
            <a:ext cx="3797651" cy="33550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3. What promise did the Lord then make to him?</a:t>
            </a:r>
          </a:p>
        </p:txBody>
      </p:sp>
      <p:sp>
        <p:nvSpPr>
          <p:cNvPr id="3" name="Content Placeholder 2"/>
          <p:cNvSpPr>
            <a:spLocks noGrp="1"/>
          </p:cNvSpPr>
          <p:nvPr>
            <p:ph sz="half" idx="1"/>
          </p:nvPr>
        </p:nvSpPr>
        <p:spPr/>
        <p:txBody>
          <a:bodyPr>
            <a:normAutofit fontScale="92500"/>
          </a:bodyPr>
          <a:lstStyle/>
          <a:p>
            <a:r>
              <a:rPr sz="2800" dirty="0"/>
              <a:t>Genesis 12:1-3</a:t>
            </a:r>
          </a:p>
          <a:p>
            <a:r>
              <a:rPr sz="2800" dirty="0"/>
              <a:t>And I will make of thee a great nation, and I will bless thee, and make thy name great; and thou shalt be a blessing:</a:t>
            </a:r>
          </a:p>
        </p:txBody>
      </p:sp>
      <p:pic>
        <p:nvPicPr>
          <p:cNvPr id="5122" name="Picture 2" descr="Was Terah Called? - Walk With God">
            <a:extLst>
              <a:ext uri="{FF2B5EF4-FFF2-40B4-BE49-F238E27FC236}">
                <a16:creationId xmlns:a16="http://schemas.microsoft.com/office/drawing/2014/main" id="{C75A00A2-A922-365B-F6BB-24C8F3E4661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3277" y="2529349"/>
            <a:ext cx="3812716" cy="32210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3. What promise did the Lord then make to him?</a:t>
            </a:r>
          </a:p>
        </p:txBody>
      </p:sp>
      <p:sp>
        <p:nvSpPr>
          <p:cNvPr id="3" name="Content Placeholder 2"/>
          <p:cNvSpPr>
            <a:spLocks noGrp="1"/>
          </p:cNvSpPr>
          <p:nvPr>
            <p:ph sz="half" idx="1"/>
          </p:nvPr>
        </p:nvSpPr>
        <p:spPr/>
        <p:txBody>
          <a:bodyPr>
            <a:normAutofit fontScale="92500" lnSpcReduction="10000"/>
          </a:bodyPr>
          <a:lstStyle/>
          <a:p>
            <a:r>
              <a:rPr sz="2800" dirty="0"/>
              <a:t>Genesis 12:1-3</a:t>
            </a:r>
          </a:p>
          <a:p>
            <a:r>
              <a:rPr sz="2800" dirty="0"/>
              <a:t>And I will bless them that bless thee, and curse him that </a:t>
            </a:r>
            <a:r>
              <a:rPr sz="2800" dirty="0" err="1"/>
              <a:t>curseth</a:t>
            </a:r>
            <a:r>
              <a:rPr sz="2800" dirty="0"/>
              <a:t> thee: and in thee shall all families of the earth be blessed.</a:t>
            </a:r>
          </a:p>
        </p:txBody>
      </p:sp>
      <p:pic>
        <p:nvPicPr>
          <p:cNvPr id="6146" name="Picture 2" descr="The Call of Abraham - Call Abraham - Bible Story">
            <a:extLst>
              <a:ext uri="{FF2B5EF4-FFF2-40B4-BE49-F238E27FC236}">
                <a16:creationId xmlns:a16="http://schemas.microsoft.com/office/drawing/2014/main" id="{BC3C3A43-4DA4-9792-2A76-19B064EDE3D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1877" r="17714"/>
          <a:stretch>
            <a:fillRect/>
          </a:stretch>
        </p:blipFill>
        <p:spPr bwMode="auto">
          <a:xfrm>
            <a:off x="4663283" y="2396282"/>
            <a:ext cx="3104923" cy="34647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Quotable</Template>
  <TotalTime>392</TotalTime>
  <Words>2243</Words>
  <Application>Microsoft Office PowerPoint</Application>
  <PresentationFormat>On-screen Show (4:3)</PresentationFormat>
  <Paragraphs>140</Paragraphs>
  <Slides>55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55</vt:i4>
      </vt:variant>
    </vt:vector>
  </HeadingPairs>
  <TitlesOfParts>
    <vt:vector size="61" baseType="lpstr">
      <vt:lpstr>Arial</vt:lpstr>
      <vt:lpstr>Calibri</vt:lpstr>
      <vt:lpstr>Century Gothic</vt:lpstr>
      <vt:lpstr>Impact</vt:lpstr>
      <vt:lpstr>Wingdings 2</vt:lpstr>
      <vt:lpstr>Quotable</vt:lpstr>
      <vt:lpstr>PowerPoint Presentation</vt:lpstr>
      <vt:lpstr>PowerPoint Presentation</vt:lpstr>
      <vt:lpstr>Old Testament History:  The Patriarchs</vt:lpstr>
      <vt:lpstr>1. Where did Abraham live when the Lord first appeared to him?</vt:lpstr>
      <vt:lpstr>PowerPoint Presentation</vt:lpstr>
      <vt:lpstr>2. What did the Lord say to him?</vt:lpstr>
      <vt:lpstr>3. What promise did the Lord then make to him?</vt:lpstr>
      <vt:lpstr>3. What promise did the Lord then make to him?</vt:lpstr>
      <vt:lpstr>3. What promise did the Lord then make to him?</vt:lpstr>
      <vt:lpstr>4. What did Abraham then do?</vt:lpstr>
      <vt:lpstr>5. How old was he when he went to the land of Canaan?</vt:lpstr>
      <vt:lpstr>5. How old was he when he went to the land of Canaan?</vt:lpstr>
      <vt:lpstr>Patriarchs and Prophets,  pg. 127</vt:lpstr>
      <vt:lpstr>Patriarchs and Prophets,  pg. 127</vt:lpstr>
      <vt:lpstr>SDABC V1 on Gen. 12:5</vt:lpstr>
      <vt:lpstr>6. Did he know before he started where he was going?</vt:lpstr>
      <vt:lpstr>6. Did he know before he started where he was going?</vt:lpstr>
      <vt:lpstr>7. In thus going at God's word, what did he manifest?</vt:lpstr>
      <vt:lpstr>8. What promise did the Lord afterward make him?</vt:lpstr>
      <vt:lpstr>8. What promise did the Lord afterward make him?</vt:lpstr>
      <vt:lpstr>9. To whom besides himself was the promise made?</vt:lpstr>
      <vt:lpstr>10. How numerous did the Lord say that his seed should be?</vt:lpstr>
      <vt:lpstr>11. Had Abraham any children at this time?</vt:lpstr>
      <vt:lpstr>12. What did the Lord again say as to the number of his posterity?</vt:lpstr>
      <vt:lpstr>13. How did Abraham regard the word of the Lord?</vt:lpstr>
      <vt:lpstr>14. How did God regard Abraham's faith?</vt:lpstr>
      <vt:lpstr>15. What is meant by faith being counted for righteousness?</vt:lpstr>
      <vt:lpstr>15. What is meant by faith being counted for righteousness?</vt:lpstr>
      <vt:lpstr>SDABC V6 on Romans 4:2</vt:lpstr>
      <vt:lpstr>15. What is meant by faith being counted for righteousness?</vt:lpstr>
      <vt:lpstr>15. What is meant by faith being counted for righteousness?</vt:lpstr>
      <vt:lpstr>15. What is meant by faith being counted for righteousness?</vt:lpstr>
      <vt:lpstr>SDABC V6 on Romans 4:3</vt:lpstr>
      <vt:lpstr>15. What is meant by faith being counted for righteousness?</vt:lpstr>
      <vt:lpstr>15. What is meant by faith being counted for righteousness?</vt:lpstr>
      <vt:lpstr>15. What is meant by faith being counted for righteousness?</vt:lpstr>
      <vt:lpstr>But what about WORKS? James 2:21-26</vt:lpstr>
      <vt:lpstr>PowerPoint Presentation</vt:lpstr>
      <vt:lpstr>PowerPoint Presentation</vt:lpstr>
      <vt:lpstr>WHAT about WORKS? James 2:21-26</vt:lpstr>
      <vt:lpstr>WHAT about WORKS? James 2:21-26</vt:lpstr>
      <vt:lpstr>WHAT about WORKS? James 2:21-26</vt:lpstr>
      <vt:lpstr>WHAT about WORKS? James 2:21-26</vt:lpstr>
      <vt:lpstr>WHAT about WORKS? James 2:21-26</vt:lpstr>
      <vt:lpstr>WHAT about WORKS? James 2:21-26</vt:lpstr>
      <vt:lpstr>Justification by Faith</vt:lpstr>
      <vt:lpstr>15. What is meant by faith being counted for righteousness?</vt:lpstr>
      <vt:lpstr>PowerPoint Presentation</vt:lpstr>
      <vt:lpstr>16. Through whom were the promises confirmed to Abraham?</vt:lpstr>
      <vt:lpstr>SDABC V6 on Galatians 3:17</vt:lpstr>
      <vt:lpstr>17. And who are the promised seed?</vt:lpstr>
      <vt:lpstr>18. What is the inheritance of which they, with him, are heirs?</vt:lpstr>
      <vt:lpstr>18. What is the inheritance of which they, with him, are heirs?</vt:lpstr>
      <vt:lpstr>PowerPoint Presentation</vt:lpstr>
      <vt:lpstr>Thank You &amp;</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7</cp:revision>
  <dcterms:created xsi:type="dcterms:W3CDTF">2013-01-27T09:14:16Z</dcterms:created>
  <dcterms:modified xsi:type="dcterms:W3CDTF">2025-08-23T06:05:23Z</dcterms:modified>
  <cp:category/>
</cp:coreProperties>
</file>