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54" r:id="rId1"/>
  </p:sldMasterIdLst>
  <p:sldIdLst>
    <p:sldId id="393" r:id="rId2"/>
    <p:sldId id="390" r:id="rId3"/>
    <p:sldId id="391" r:id="rId4"/>
    <p:sldId id="256" r:id="rId5"/>
    <p:sldId id="257" r:id="rId6"/>
    <p:sldId id="394" r:id="rId7"/>
    <p:sldId id="396" r:id="rId8"/>
    <p:sldId id="397" r:id="rId9"/>
    <p:sldId id="398" r:id="rId10"/>
    <p:sldId id="399" r:id="rId11"/>
    <p:sldId id="400" r:id="rId12"/>
    <p:sldId id="258" r:id="rId13"/>
    <p:sldId id="401" r:id="rId14"/>
    <p:sldId id="402" r:id="rId15"/>
    <p:sldId id="403" r:id="rId16"/>
    <p:sldId id="404" r:id="rId17"/>
    <p:sldId id="259" r:id="rId18"/>
    <p:sldId id="260" r:id="rId19"/>
    <p:sldId id="261" r:id="rId20"/>
    <p:sldId id="262" r:id="rId21"/>
    <p:sldId id="263" r:id="rId22"/>
    <p:sldId id="264" r:id="rId23"/>
    <p:sldId id="265" r:id="rId24"/>
    <p:sldId id="266" r:id="rId25"/>
    <p:sldId id="267" r:id="rId26"/>
    <p:sldId id="268" r:id="rId27"/>
    <p:sldId id="405" r:id="rId28"/>
    <p:sldId id="406" r:id="rId29"/>
    <p:sldId id="269"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392" r:id="rId49"/>
    <p:sldId id="340" r:id="rId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9BDD"/>
    <a:srgbClr val="A5D02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539" autoAdjust="0"/>
    <p:restoredTop sz="94660"/>
  </p:normalViewPr>
  <p:slideViewPr>
    <p:cSldViewPr snapToGrid="0" snapToObjects="1">
      <p:cViewPr>
        <p:scale>
          <a:sx n="61" d="100"/>
          <a:sy n="61" d="100"/>
        </p:scale>
        <p:origin x="63" y="219"/>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5132" y="3887812"/>
            <a:ext cx="9146751" cy="607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19" y="2166365"/>
            <a:ext cx="8603674" cy="1739347"/>
          </a:xfrm>
        </p:spPr>
        <p:txBody>
          <a:bodyPr tIns="45720" bIns="45720" anchor="ctr">
            <a:normAutofit/>
          </a:bodyPr>
          <a:lstStyle>
            <a:lvl1pPr algn="ctr">
              <a:lnSpc>
                <a:spcPct val="80000"/>
              </a:lnSpc>
              <a:defRPr sz="6000" spc="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304800" y="3844269"/>
            <a:ext cx="8534400" cy="667512"/>
          </a:xfrm>
        </p:spPr>
        <p:txBody>
          <a:bodyPr anchor="ctr">
            <a:normAutofit/>
          </a:bodyPr>
          <a:lstStyle>
            <a:lvl1pPr marL="0" indent="0" algn="ctr">
              <a:buNone/>
              <a:defRPr sz="2000">
                <a:solidFill>
                  <a:srgbClr val="FFFFFF"/>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2838740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46356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764484" y="0"/>
            <a:ext cx="20574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870468" y="609600"/>
            <a:ext cx="1801785" cy="5638800"/>
          </a:xfrm>
        </p:spPr>
        <p:txBody>
          <a:bodyPr vert="eaVert"/>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609600"/>
            <a:ext cx="5979968"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422855"/>
            <a:ext cx="2057397" cy="365125"/>
          </a:xfrm>
        </p:spPr>
        <p:txBody>
          <a:bodyPr/>
          <a:lstStyle/>
          <a:p>
            <a:fld id="{5BCAD085-E8A6-8845-BD4E-CB4CCA059FC4}" type="datetimeFigureOut">
              <a:rPr lang="en-US" smtClean="0"/>
              <a:t>8/29/2025</a:t>
            </a:fld>
            <a:endParaRPr lang="en-US"/>
          </a:p>
        </p:txBody>
      </p:sp>
      <p:sp>
        <p:nvSpPr>
          <p:cNvPr id="5" name="Footer Placeholder 4"/>
          <p:cNvSpPr>
            <a:spLocks noGrp="1"/>
          </p:cNvSpPr>
          <p:nvPr>
            <p:ph type="ftr" sz="quarter" idx="11"/>
          </p:nvPr>
        </p:nvSpPr>
        <p:spPr>
          <a:xfrm>
            <a:off x="2832102" y="6422855"/>
            <a:ext cx="3209752" cy="365125"/>
          </a:xfrm>
        </p:spPr>
        <p:txBody>
          <a:bodyPr/>
          <a:lstStyle/>
          <a:p>
            <a:endParaRPr lang="en-US"/>
          </a:p>
        </p:txBody>
      </p:sp>
      <p:sp>
        <p:nvSpPr>
          <p:cNvPr id="6" name="Slide Number Placeholder 5"/>
          <p:cNvSpPr>
            <a:spLocks noGrp="1"/>
          </p:cNvSpPr>
          <p:nvPr>
            <p:ph type="sldNum" sz="quarter" idx="12"/>
          </p:nvPr>
        </p:nvSpPr>
        <p:spPr>
          <a:xfrm>
            <a:off x="6054787" y="6422855"/>
            <a:ext cx="659819"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98283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73063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5132" y="3887812"/>
            <a:ext cx="9146751" cy="607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4893" y="2208879"/>
            <a:ext cx="7886700" cy="1676400"/>
          </a:xfrm>
        </p:spPr>
        <p:txBody>
          <a:bodyPr anchor="ctr">
            <a:noAutofit/>
          </a:bodyPr>
          <a:lstStyle>
            <a:lvl1pPr algn="ctr">
              <a:lnSpc>
                <a:spcPct val="80000"/>
              </a:lnSpc>
              <a:defRPr sz="6000" b="0" spc="0" baseline="0">
                <a:solidFill>
                  <a:srgbClr val="FFFF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4893" y="3851528"/>
            <a:ext cx="7886700" cy="669673"/>
          </a:xfrm>
        </p:spPr>
        <p:txBody>
          <a:bodyPr anchor="ctr">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5BCAD085-E8A6-8845-BD4E-CB4CCA059FC4}" type="datetimeFigureOut">
              <a:rPr lang="en-US" smtClean="0"/>
              <a:t>8/29/2025</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37416178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797"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00600"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8/29/2025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1081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85800"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656566"/>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00428"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00428" y="2656564"/>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8/29/2025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483806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8/29/2025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60740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56222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685800" y="2148840"/>
            <a:ext cx="4572000" cy="38404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892568" y="2147487"/>
            <a:ext cx="2560320" cy="3432319"/>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79495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685800" y="2211494"/>
            <a:ext cx="4754880" cy="384048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885351" y="2150621"/>
            <a:ext cx="2560320" cy="3429000"/>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18952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362" y="176109"/>
            <a:ext cx="9141714" cy="16459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685019" y="284176"/>
            <a:ext cx="777240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019" y="2011680"/>
            <a:ext cx="777240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557" y="6422855"/>
            <a:ext cx="2595043" cy="365125"/>
          </a:xfrm>
          <a:prstGeom prst="rect">
            <a:avLst/>
          </a:prstGeom>
        </p:spPr>
        <p:txBody>
          <a:bodyPr vert="horz" lIns="91440" tIns="45720" rIns="45720" bIns="45720" rtlCol="0" anchor="ctr"/>
          <a:lstStyle>
            <a:lvl1pPr algn="l">
              <a:defRPr sz="1050">
                <a:solidFill>
                  <a:schemeClr val="tx1"/>
                </a:solidFill>
              </a:defRPr>
            </a:lvl1pPr>
          </a:lstStyle>
          <a:p>
            <a:fld id="{5BCAD085-E8A6-8845-BD4E-CB4CCA059FC4}" type="datetimeFigureOut">
              <a:rPr lang="en-US" smtClean="0"/>
              <a:t>8/29/2025</a:t>
            </a:fld>
            <a:endParaRPr lang="en-US"/>
          </a:p>
        </p:txBody>
      </p:sp>
      <p:sp>
        <p:nvSpPr>
          <p:cNvPr id="5" name="Footer Placeholder 4"/>
          <p:cNvSpPr>
            <a:spLocks noGrp="1"/>
          </p:cNvSpPr>
          <p:nvPr>
            <p:ph type="ftr" sz="quarter" idx="3"/>
          </p:nvPr>
        </p:nvSpPr>
        <p:spPr>
          <a:xfrm>
            <a:off x="4191000" y="6422855"/>
            <a:ext cx="4060627"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8265139" y="6422855"/>
            <a:ext cx="709698" cy="365125"/>
          </a:xfrm>
          <a:prstGeom prst="rect">
            <a:avLst/>
          </a:prstGeom>
        </p:spPr>
        <p:txBody>
          <a:bodyPr vert="horz" lIns="45720" tIns="45720" rIns="91440" bIns="45720" rtlCol="0" anchor="ctr"/>
          <a:lstStyle>
            <a:lvl1pPr algn="l">
              <a:defRPr sz="1200" b="0">
                <a:solidFill>
                  <a:schemeClr val="tx1"/>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131149941"/>
      </p:ext>
    </p:extLst>
  </p:cSld>
  <p:clrMap bg1="dk1" tx1="lt1" bg2="dk2" tx2="lt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 id="2147483961" r:id="rId7"/>
    <p:sldLayoutId id="2147483962" r:id="rId8"/>
    <p:sldLayoutId id="2147483963" r:id="rId9"/>
    <p:sldLayoutId id="2147483964" r:id="rId10"/>
    <p:sldLayoutId id="2147483965" r:id="rId11"/>
  </p:sldLayoutIdLst>
  <p:txStyles>
    <p:titleStyle>
      <a:lvl1pPr algn="l" defTabSz="914400" rtl="0" eaLnBrk="1" latinLnBrk="0" hangingPunct="1">
        <a:lnSpc>
          <a:spcPct val="85000"/>
        </a:lnSpc>
        <a:spcBef>
          <a:spcPct val="0"/>
        </a:spcBef>
        <a:buNone/>
        <a:defRPr sz="4000" kern="1200" cap="all"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3359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23CFC-947E-F3DB-16AB-39F5675EF9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E542C6-92DD-01D1-A986-0530CAED0DB7}"/>
              </a:ext>
            </a:extLst>
          </p:cNvPr>
          <p:cNvSpPr>
            <a:spLocks noGrp="1"/>
          </p:cNvSpPr>
          <p:nvPr>
            <p:ph type="title"/>
          </p:nvPr>
        </p:nvSpPr>
        <p:spPr/>
        <p:txBody>
          <a:bodyPr/>
          <a:lstStyle/>
          <a:p>
            <a:r>
              <a:rPr lang="en-US" dirty="0"/>
              <a:t>A Famine in Canaan</a:t>
            </a:r>
          </a:p>
        </p:txBody>
      </p:sp>
      <p:sp>
        <p:nvSpPr>
          <p:cNvPr id="4" name="Content Placeholder 3">
            <a:extLst>
              <a:ext uri="{FF2B5EF4-FFF2-40B4-BE49-F238E27FC236}">
                <a16:creationId xmlns:a16="http://schemas.microsoft.com/office/drawing/2014/main" id="{22DCAE52-8507-5C52-ECF6-9245B55C73C9}"/>
              </a:ext>
            </a:extLst>
          </p:cNvPr>
          <p:cNvSpPr>
            <a:spLocks noGrp="1"/>
          </p:cNvSpPr>
          <p:nvPr>
            <p:ph sz="half" idx="2"/>
          </p:nvPr>
        </p:nvSpPr>
        <p:spPr>
          <a:xfrm>
            <a:off x="4241588" y="2005534"/>
            <a:ext cx="4433686" cy="4441370"/>
          </a:xfrm>
        </p:spPr>
        <p:txBody>
          <a:bodyPr>
            <a:normAutofit fontScale="92500" lnSpcReduction="10000"/>
          </a:bodyPr>
          <a:lstStyle/>
          <a:p>
            <a:pPr marL="0" indent="0">
              <a:buNone/>
            </a:pPr>
            <a:r>
              <a:rPr lang="en-US" sz="3200" dirty="0"/>
              <a:t>Amenemhet I (1991-1962 B.C.), first king of the Twelfth Dynasty, walled off his eastern frontier with the avowed purpose “not to allow the </a:t>
            </a:r>
            <a:r>
              <a:rPr lang="en-US" sz="3200" dirty="0" err="1"/>
              <a:t>Asiatics</a:t>
            </a:r>
            <a:r>
              <a:rPr lang="en-US" sz="3200" dirty="0"/>
              <a:t> to go down into Egypt, that they may beg for water after [their] customary manner so as to give their cattle to drink.”</a:t>
            </a:r>
          </a:p>
        </p:txBody>
      </p:sp>
      <p:sp>
        <p:nvSpPr>
          <p:cNvPr id="3" name="TextBox 2">
            <a:extLst>
              <a:ext uri="{FF2B5EF4-FFF2-40B4-BE49-F238E27FC236}">
                <a16:creationId xmlns:a16="http://schemas.microsoft.com/office/drawing/2014/main" id="{D2300991-45A8-2D07-E1D6-066FDD128EF0}"/>
              </a:ext>
            </a:extLst>
          </p:cNvPr>
          <p:cNvSpPr txBox="1"/>
          <p:nvPr/>
        </p:nvSpPr>
        <p:spPr>
          <a:xfrm>
            <a:off x="522514" y="6177963"/>
            <a:ext cx="5947442" cy="376518"/>
          </a:xfrm>
          <a:prstGeom prst="rect">
            <a:avLst/>
          </a:prstGeom>
          <a:noFill/>
        </p:spPr>
        <p:txBody>
          <a:bodyPr wrap="square" rtlCol="0">
            <a:spAutoFit/>
          </a:bodyPr>
          <a:lstStyle/>
          <a:p>
            <a:r>
              <a:rPr lang="en-US" dirty="0">
                <a:solidFill>
                  <a:schemeClr val="accent4">
                    <a:lumMod val="20000"/>
                    <a:lumOff val="80000"/>
                  </a:schemeClr>
                </a:solidFill>
              </a:rPr>
              <a:t>SDABC Vol. 1 on Genesis 12:10</a:t>
            </a:r>
          </a:p>
        </p:txBody>
      </p:sp>
      <p:pic>
        <p:nvPicPr>
          <p:cNvPr id="7170" name="Picture 2" descr="Amenemhat I - Wikipedia">
            <a:extLst>
              <a:ext uri="{FF2B5EF4-FFF2-40B4-BE49-F238E27FC236}">
                <a16:creationId xmlns:a16="http://schemas.microsoft.com/office/drawing/2014/main" id="{9E14E941-E419-9A1C-D1F3-549435F4E0E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019" y="2011363"/>
            <a:ext cx="3156750" cy="4206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9400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BC1A8-65E5-BB3A-34EA-1C65FE6DF4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F5400F-C2EB-620E-9AAC-DB69DE0322AC}"/>
              </a:ext>
            </a:extLst>
          </p:cNvPr>
          <p:cNvSpPr>
            <a:spLocks noGrp="1"/>
          </p:cNvSpPr>
          <p:nvPr>
            <p:ph type="title"/>
          </p:nvPr>
        </p:nvSpPr>
        <p:spPr>
          <a:xfrm>
            <a:off x="3127401" y="284176"/>
            <a:ext cx="5330017" cy="1508760"/>
          </a:xfrm>
        </p:spPr>
        <p:txBody>
          <a:bodyPr/>
          <a:lstStyle/>
          <a:p>
            <a:r>
              <a:rPr lang="en-US" dirty="0"/>
              <a:t>A Famine in Canaan</a:t>
            </a:r>
          </a:p>
        </p:txBody>
      </p:sp>
      <p:sp>
        <p:nvSpPr>
          <p:cNvPr id="4" name="Content Placeholder 3">
            <a:extLst>
              <a:ext uri="{FF2B5EF4-FFF2-40B4-BE49-F238E27FC236}">
                <a16:creationId xmlns:a16="http://schemas.microsoft.com/office/drawing/2014/main" id="{362FCAB9-69E1-5364-8EAF-C26D56B6E25A}"/>
              </a:ext>
            </a:extLst>
          </p:cNvPr>
          <p:cNvSpPr>
            <a:spLocks noGrp="1"/>
          </p:cNvSpPr>
          <p:nvPr>
            <p:ph sz="half" idx="2"/>
          </p:nvPr>
        </p:nvSpPr>
        <p:spPr>
          <a:xfrm>
            <a:off x="3457816" y="2282158"/>
            <a:ext cx="5056094" cy="4164746"/>
          </a:xfrm>
        </p:spPr>
        <p:txBody>
          <a:bodyPr>
            <a:normAutofit/>
          </a:bodyPr>
          <a:lstStyle/>
          <a:p>
            <a:pPr marL="0" indent="0">
              <a:buNone/>
            </a:pPr>
            <a:r>
              <a:rPr lang="en-US" sz="3200" dirty="0"/>
              <a:t>A later document, the report of a frontier official of the time of the Hebrew judges, mentions that Bedouins of Edom had been allowed to enter Egypt to keep themselves and their cattle alive.</a:t>
            </a:r>
          </a:p>
        </p:txBody>
      </p:sp>
      <p:pic>
        <p:nvPicPr>
          <p:cNvPr id="8194" name="Picture 2" descr="Papyrus Anastasi 4 and 6 Shasu Pithom Goshen Lake, tribes of Edom">
            <a:extLst>
              <a:ext uri="{FF2B5EF4-FFF2-40B4-BE49-F238E27FC236}">
                <a16:creationId xmlns:a16="http://schemas.microsoft.com/office/drawing/2014/main" id="{2897F09B-CD85-0365-FCAF-E7CEAA15A130}"/>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4276" t="13013" r="17181" b="12830"/>
          <a:stretch>
            <a:fillRect/>
          </a:stretch>
        </p:blipFill>
        <p:spPr bwMode="auto">
          <a:xfrm>
            <a:off x="0" y="0"/>
            <a:ext cx="2996774" cy="6873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81064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3. Why did he go there?</a:t>
            </a:r>
          </a:p>
        </p:txBody>
      </p:sp>
      <p:sp>
        <p:nvSpPr>
          <p:cNvPr id="3" name="Content Placeholder 2"/>
          <p:cNvSpPr>
            <a:spLocks noGrp="1"/>
          </p:cNvSpPr>
          <p:nvPr>
            <p:ph sz="half" idx="1"/>
          </p:nvPr>
        </p:nvSpPr>
        <p:spPr/>
        <p:txBody>
          <a:bodyPr>
            <a:normAutofit fontScale="92500" lnSpcReduction="20000"/>
          </a:bodyPr>
          <a:lstStyle/>
          <a:p>
            <a:pPr marL="0" indent="0">
              <a:buNone/>
            </a:pPr>
            <a:r>
              <a:rPr lang="en-US" sz="3200" dirty="0"/>
              <a:t>This documentary evidence about </a:t>
            </a:r>
            <a:r>
              <a:rPr lang="en-US" sz="3200" dirty="0" err="1"/>
              <a:t>Asiatics</a:t>
            </a:r>
            <a:r>
              <a:rPr lang="en-US" sz="3200" dirty="0"/>
              <a:t> entering Egypt for trading purposes or to acquire food in times of want makes it easy to visualize Abram going down to the valley of the Nile to keep his herds and flocks alive.  </a:t>
            </a:r>
            <a:endParaRPr sz="3200" dirty="0"/>
          </a:p>
        </p:txBody>
      </p:sp>
      <p:sp>
        <p:nvSpPr>
          <p:cNvPr id="6" name="TextBox 5">
            <a:extLst>
              <a:ext uri="{FF2B5EF4-FFF2-40B4-BE49-F238E27FC236}">
                <a16:creationId xmlns:a16="http://schemas.microsoft.com/office/drawing/2014/main" id="{51EFC58D-FA60-F634-6CC0-A7C3344362CB}"/>
              </a:ext>
            </a:extLst>
          </p:cNvPr>
          <p:cNvSpPr txBox="1"/>
          <p:nvPr/>
        </p:nvSpPr>
        <p:spPr>
          <a:xfrm>
            <a:off x="522514" y="6177963"/>
            <a:ext cx="5947442" cy="376518"/>
          </a:xfrm>
          <a:prstGeom prst="rect">
            <a:avLst/>
          </a:prstGeom>
          <a:noFill/>
        </p:spPr>
        <p:txBody>
          <a:bodyPr wrap="square" rtlCol="0">
            <a:spAutoFit/>
          </a:bodyPr>
          <a:lstStyle/>
          <a:p>
            <a:r>
              <a:rPr lang="en-US" dirty="0">
                <a:solidFill>
                  <a:schemeClr val="accent4">
                    <a:lumMod val="20000"/>
                    <a:lumOff val="80000"/>
                  </a:schemeClr>
                </a:solidFill>
              </a:rPr>
              <a:t>SDABC Vol. 1 on Genesis 12:10</a:t>
            </a:r>
          </a:p>
        </p:txBody>
      </p:sp>
      <p:pic>
        <p:nvPicPr>
          <p:cNvPr id="8" name="Content Placeholder 7">
            <a:extLst>
              <a:ext uri="{FF2B5EF4-FFF2-40B4-BE49-F238E27FC236}">
                <a16:creationId xmlns:a16="http://schemas.microsoft.com/office/drawing/2014/main" id="{110E5E78-55AC-8D3B-A0AE-A49AE290CCD7}"/>
              </a:ext>
            </a:extLst>
          </p:cNvPr>
          <p:cNvPicPr>
            <a:picLocks noGrp="1" noChangeAspect="1"/>
          </p:cNvPicPr>
          <p:nvPr>
            <p:ph sz="half" idx="2"/>
          </p:nvPr>
        </p:nvPicPr>
        <p:blipFill>
          <a:blip r:embed="rId2"/>
          <a:srcRect l="49126" r="1226"/>
          <a:stretch>
            <a:fillRect/>
          </a:stretch>
        </p:blipFill>
        <p:spPr>
          <a:xfrm>
            <a:off x="4571219" y="2090057"/>
            <a:ext cx="3657600" cy="414397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E789E-6871-4141-9DF7-459026406FE2}"/>
              </a:ext>
            </a:extLst>
          </p:cNvPr>
          <p:cNvSpPr>
            <a:spLocks noGrp="1"/>
          </p:cNvSpPr>
          <p:nvPr>
            <p:ph type="title"/>
          </p:nvPr>
        </p:nvSpPr>
        <p:spPr/>
        <p:txBody>
          <a:bodyPr/>
          <a:lstStyle/>
          <a:p>
            <a:r>
              <a:rPr lang="en-US" dirty="0"/>
              <a:t>A Famine in Canaan</a:t>
            </a:r>
          </a:p>
        </p:txBody>
      </p:sp>
      <p:sp>
        <p:nvSpPr>
          <p:cNvPr id="4" name="Content Placeholder 3">
            <a:extLst>
              <a:ext uri="{FF2B5EF4-FFF2-40B4-BE49-F238E27FC236}">
                <a16:creationId xmlns:a16="http://schemas.microsoft.com/office/drawing/2014/main" id="{9B2C212B-2B9C-D153-0E5D-6D9580C36006}"/>
              </a:ext>
            </a:extLst>
          </p:cNvPr>
          <p:cNvSpPr>
            <a:spLocks noGrp="1"/>
          </p:cNvSpPr>
          <p:nvPr>
            <p:ph sz="half" idx="2"/>
          </p:nvPr>
        </p:nvSpPr>
        <p:spPr>
          <a:xfrm>
            <a:off x="3765177" y="2011680"/>
            <a:ext cx="4833257" cy="4412172"/>
          </a:xfrm>
        </p:spPr>
        <p:txBody>
          <a:bodyPr>
            <a:normAutofit fontScale="85000" lnSpcReduction="20000"/>
          </a:bodyPr>
          <a:lstStyle/>
          <a:p>
            <a:r>
              <a:rPr lang="en-US" sz="3500" dirty="0"/>
              <a:t>It’s a reminder that sometimes we fall into oversimplifying symbols. Egypt is not only “bad”; God uses Egypt as a place of preservation (Joseph storing grain, Christ as an infant fleeing Herod).</a:t>
            </a:r>
          </a:p>
          <a:p>
            <a:r>
              <a:rPr lang="en-US" sz="3500" dirty="0"/>
              <a:t>So the lesson: </a:t>
            </a:r>
            <a:r>
              <a:rPr lang="en-US" sz="3500" b="1" dirty="0"/>
              <a:t>Don’t flatten symbols into clichés.</a:t>
            </a:r>
            <a:r>
              <a:rPr lang="en-US" sz="3500" dirty="0"/>
              <a:t> They are living, flexible teaching devices, not cartoons.</a:t>
            </a:r>
          </a:p>
          <a:p>
            <a:endParaRPr lang="en-US" dirty="0"/>
          </a:p>
        </p:txBody>
      </p:sp>
      <p:pic>
        <p:nvPicPr>
          <p:cNvPr id="9219" name="Picture 3" descr="Joseph of Egypt">
            <a:extLst>
              <a:ext uri="{FF2B5EF4-FFF2-40B4-BE49-F238E27FC236}">
                <a16:creationId xmlns:a16="http://schemas.microsoft.com/office/drawing/2014/main" id="{42458FE6-8AD0-2DD0-544A-8DFF7FC4E0C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45674" y="2011680"/>
            <a:ext cx="3155649" cy="4206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8943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0DE99-4ACA-9056-996C-A1007254D9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31C251-23BE-333E-5423-F87B3F034892}"/>
              </a:ext>
            </a:extLst>
          </p:cNvPr>
          <p:cNvSpPr>
            <a:spLocks noGrp="1"/>
          </p:cNvSpPr>
          <p:nvPr>
            <p:ph type="title"/>
          </p:nvPr>
        </p:nvSpPr>
        <p:spPr/>
        <p:txBody>
          <a:bodyPr/>
          <a:lstStyle/>
          <a:p>
            <a:r>
              <a:rPr lang="en-US" dirty="0"/>
              <a:t>A Famine in Canaan</a:t>
            </a:r>
          </a:p>
        </p:txBody>
      </p:sp>
      <p:sp>
        <p:nvSpPr>
          <p:cNvPr id="4" name="Content Placeholder 3">
            <a:extLst>
              <a:ext uri="{FF2B5EF4-FFF2-40B4-BE49-F238E27FC236}">
                <a16:creationId xmlns:a16="http://schemas.microsoft.com/office/drawing/2014/main" id="{EC8ADC53-8E8E-B88E-BF90-EE73D1887A30}"/>
              </a:ext>
            </a:extLst>
          </p:cNvPr>
          <p:cNvSpPr>
            <a:spLocks noGrp="1"/>
          </p:cNvSpPr>
          <p:nvPr>
            <p:ph sz="half" idx="2"/>
          </p:nvPr>
        </p:nvSpPr>
        <p:spPr>
          <a:xfrm>
            <a:off x="4241588" y="2166896"/>
            <a:ext cx="3880436" cy="4280007"/>
          </a:xfrm>
        </p:spPr>
        <p:txBody>
          <a:bodyPr>
            <a:normAutofit/>
          </a:bodyPr>
          <a:lstStyle/>
          <a:p>
            <a:pPr marL="0" indent="0">
              <a:buNone/>
            </a:pPr>
            <a:r>
              <a:rPr lang="en-US" sz="3200" dirty="0"/>
              <a:t>The real difference isn’t the geography, but </a:t>
            </a:r>
            <a:r>
              <a:rPr lang="en-US" sz="3200" b="1" dirty="0"/>
              <a:t>trust</a:t>
            </a:r>
            <a:r>
              <a:rPr lang="en-US" sz="3200" dirty="0"/>
              <a:t>. Abram’s stumbled in Egypt (lying about Sarai) not because it was Egypt per se, but because he failed to trust God there.  </a:t>
            </a:r>
          </a:p>
        </p:txBody>
      </p:sp>
      <p:pic>
        <p:nvPicPr>
          <p:cNvPr id="7" name="Content Placeholder 6">
            <a:extLst>
              <a:ext uri="{FF2B5EF4-FFF2-40B4-BE49-F238E27FC236}">
                <a16:creationId xmlns:a16="http://schemas.microsoft.com/office/drawing/2014/main" id="{4C1F9BA3-588D-7B7C-B243-ACF28F2B8535}"/>
              </a:ext>
            </a:extLst>
          </p:cNvPr>
          <p:cNvPicPr>
            <a:picLocks noGrp="1" noChangeAspect="1"/>
          </p:cNvPicPr>
          <p:nvPr>
            <p:ph sz="half" idx="1"/>
          </p:nvPr>
        </p:nvPicPr>
        <p:blipFill>
          <a:blip r:embed="rId2"/>
          <a:stretch>
            <a:fillRect/>
          </a:stretch>
        </p:blipFill>
        <p:spPr>
          <a:xfrm>
            <a:off x="767745" y="2011363"/>
            <a:ext cx="2925092" cy="4206875"/>
          </a:xfrm>
          <a:prstGeom prst="rect">
            <a:avLst/>
          </a:prstGeom>
        </p:spPr>
      </p:pic>
    </p:spTree>
    <p:extLst>
      <p:ext uri="{BB962C8B-B14F-4D97-AF65-F5344CB8AC3E}">
        <p14:creationId xmlns:p14="http://schemas.microsoft.com/office/powerpoint/2010/main" val="996656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CF2A8-8696-6207-521C-101AA73730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4DCBC0-6D67-0795-5E47-E5A4AF589143}"/>
              </a:ext>
            </a:extLst>
          </p:cNvPr>
          <p:cNvSpPr>
            <a:spLocks noGrp="1"/>
          </p:cNvSpPr>
          <p:nvPr>
            <p:ph type="title"/>
          </p:nvPr>
        </p:nvSpPr>
        <p:spPr/>
        <p:txBody>
          <a:bodyPr/>
          <a:lstStyle/>
          <a:p>
            <a:r>
              <a:rPr lang="en-US" dirty="0"/>
              <a:t>A Famine in Canaan</a:t>
            </a:r>
          </a:p>
        </p:txBody>
      </p:sp>
      <p:sp>
        <p:nvSpPr>
          <p:cNvPr id="4" name="Content Placeholder 3">
            <a:extLst>
              <a:ext uri="{FF2B5EF4-FFF2-40B4-BE49-F238E27FC236}">
                <a16:creationId xmlns:a16="http://schemas.microsoft.com/office/drawing/2014/main" id="{B374198D-FAAD-B8C1-C436-63E15990715D}"/>
              </a:ext>
            </a:extLst>
          </p:cNvPr>
          <p:cNvSpPr>
            <a:spLocks noGrp="1"/>
          </p:cNvSpPr>
          <p:nvPr>
            <p:ph sz="half" idx="2"/>
          </p:nvPr>
        </p:nvSpPr>
        <p:spPr>
          <a:xfrm>
            <a:off x="3939207" y="2161768"/>
            <a:ext cx="4397968" cy="4280007"/>
          </a:xfrm>
        </p:spPr>
        <p:txBody>
          <a:bodyPr>
            <a:normAutofit fontScale="92500"/>
          </a:bodyPr>
          <a:lstStyle/>
          <a:p>
            <a:pPr marL="0" indent="0">
              <a:buNone/>
            </a:pPr>
            <a:r>
              <a:rPr lang="en-US" sz="3200" dirty="0"/>
              <a:t>Centuries later, Joseph’s family found Egypt a refuge, and even </a:t>
            </a:r>
            <a:r>
              <a:rPr lang="en-US" sz="3200" b="1" dirty="0"/>
              <a:t>Jesus as a child was taken to Egypt</a:t>
            </a:r>
            <a:r>
              <a:rPr lang="en-US" sz="3200" dirty="0"/>
              <a:t> to escape Herod (Matt. 2:14). Egypt represents worldliness, but God rules our world and He uses it to preserve His faithful people.  </a:t>
            </a:r>
          </a:p>
        </p:txBody>
      </p:sp>
      <p:pic>
        <p:nvPicPr>
          <p:cNvPr id="12290" name="Picture 2" descr="Attractions &amp; Places to Visit in Egypt ...">
            <a:extLst>
              <a:ext uri="{FF2B5EF4-FFF2-40B4-BE49-F238E27FC236}">
                <a16:creationId xmlns:a16="http://schemas.microsoft.com/office/drawing/2014/main" id="{03EDD460-B2D4-C685-1114-C5FD744610FF}"/>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42093" r="13855"/>
          <a:stretch>
            <a:fillRect/>
          </a:stretch>
        </p:blipFill>
        <p:spPr bwMode="auto">
          <a:xfrm>
            <a:off x="806825" y="2001864"/>
            <a:ext cx="2939142" cy="4439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5149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491F3-4A47-2666-EC97-99EEF34215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0E2B1B-5BEB-11AB-5502-21FC4C9445FD}"/>
              </a:ext>
            </a:extLst>
          </p:cNvPr>
          <p:cNvSpPr>
            <a:spLocks noGrp="1"/>
          </p:cNvSpPr>
          <p:nvPr>
            <p:ph type="title"/>
          </p:nvPr>
        </p:nvSpPr>
        <p:spPr/>
        <p:txBody>
          <a:bodyPr/>
          <a:lstStyle/>
          <a:p>
            <a:r>
              <a:rPr lang="en-US" dirty="0"/>
              <a:t>A Famine in Canaan</a:t>
            </a:r>
          </a:p>
        </p:txBody>
      </p:sp>
      <p:sp>
        <p:nvSpPr>
          <p:cNvPr id="4" name="Content Placeholder 3">
            <a:extLst>
              <a:ext uri="{FF2B5EF4-FFF2-40B4-BE49-F238E27FC236}">
                <a16:creationId xmlns:a16="http://schemas.microsoft.com/office/drawing/2014/main" id="{4511523D-AC71-9B7E-9C0A-CA6185E5A1D9}"/>
              </a:ext>
            </a:extLst>
          </p:cNvPr>
          <p:cNvSpPr>
            <a:spLocks noGrp="1"/>
          </p:cNvSpPr>
          <p:nvPr>
            <p:ph sz="half" idx="2"/>
          </p:nvPr>
        </p:nvSpPr>
        <p:spPr>
          <a:xfrm>
            <a:off x="3939207" y="2161768"/>
            <a:ext cx="4518212" cy="4280007"/>
          </a:xfrm>
        </p:spPr>
        <p:txBody>
          <a:bodyPr>
            <a:normAutofit fontScale="92500"/>
          </a:bodyPr>
          <a:lstStyle/>
          <a:p>
            <a:pPr marL="0" indent="0">
              <a:buNone/>
            </a:pPr>
            <a:r>
              <a:rPr lang="en-US" sz="3200" dirty="0"/>
              <a:t>What matters is whether we go in fear—as Abram did in this instance, fearing that Sarai would be taken from him, or as the Israelites did generations later, fearing wandering to their deaths in the desert—or whether we go in faithful obedience.</a:t>
            </a:r>
          </a:p>
        </p:txBody>
      </p:sp>
      <p:pic>
        <p:nvPicPr>
          <p:cNvPr id="13314" name="Picture 2" descr="Archaeology Magazine ...">
            <a:extLst>
              <a:ext uri="{FF2B5EF4-FFF2-40B4-BE49-F238E27FC236}">
                <a16:creationId xmlns:a16="http://schemas.microsoft.com/office/drawing/2014/main" id="{4DB5AD06-EEB4-B13F-79BA-306FCE37D064}"/>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0432" r="40700"/>
          <a:stretch>
            <a:fillRect/>
          </a:stretch>
        </p:blipFill>
        <p:spPr bwMode="auto">
          <a:xfrm>
            <a:off x="759239" y="2161768"/>
            <a:ext cx="2967518" cy="4041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6250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4. How was he prospered while there?</a:t>
            </a:r>
          </a:p>
        </p:txBody>
      </p:sp>
      <p:sp>
        <p:nvSpPr>
          <p:cNvPr id="3" name="Content Placeholder 2"/>
          <p:cNvSpPr>
            <a:spLocks noGrp="1"/>
          </p:cNvSpPr>
          <p:nvPr>
            <p:ph sz="half" idx="1"/>
          </p:nvPr>
        </p:nvSpPr>
        <p:spPr/>
        <p:txBody>
          <a:bodyPr>
            <a:normAutofit/>
          </a:bodyPr>
          <a:lstStyle/>
          <a:p>
            <a:r>
              <a:rPr sz="2800" dirty="0"/>
              <a:t>Genesis 12:16; Genesis 13:1-2</a:t>
            </a:r>
          </a:p>
          <a:p>
            <a:r>
              <a:rPr sz="2800" dirty="0"/>
              <a:t>And he entreated Abram well for her sake: and he had sheep, and oxen, and he asses, and menservants, and maidservants, and she asses, and camels.</a:t>
            </a:r>
          </a:p>
        </p:txBody>
      </p:sp>
      <p:pic>
        <p:nvPicPr>
          <p:cNvPr id="15362" name="Picture 2" descr="Abram's ascension from Egypt – Strine">
            <a:extLst>
              <a:ext uri="{FF2B5EF4-FFF2-40B4-BE49-F238E27FC236}">
                <a16:creationId xmlns:a16="http://schemas.microsoft.com/office/drawing/2014/main" id="{7134E93F-5D75-B1EA-9FC2-F4FE16C407E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496" r="14574"/>
          <a:stretch>
            <a:fillRect/>
          </a:stretch>
        </p:blipFill>
        <p:spPr bwMode="auto">
          <a:xfrm>
            <a:off x="4733365" y="2105425"/>
            <a:ext cx="3724835" cy="41124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4. How was he prospered while there?</a:t>
            </a:r>
          </a:p>
        </p:txBody>
      </p:sp>
      <p:sp>
        <p:nvSpPr>
          <p:cNvPr id="3" name="Content Placeholder 2"/>
          <p:cNvSpPr>
            <a:spLocks noGrp="1"/>
          </p:cNvSpPr>
          <p:nvPr>
            <p:ph sz="half" idx="1"/>
          </p:nvPr>
        </p:nvSpPr>
        <p:spPr/>
        <p:txBody>
          <a:bodyPr/>
          <a:lstStyle/>
          <a:p>
            <a:r>
              <a:rPr sz="3200" dirty="0"/>
              <a:t>Genesis 12:16; Genesis 13:1-2</a:t>
            </a:r>
          </a:p>
          <a:p>
            <a:r>
              <a:rPr sz="3200" dirty="0"/>
              <a:t>And Abram went up out of Egypt, he, and his wife, and all that he had, and Lot with him, into the south</a:t>
            </a:r>
            <a:r>
              <a:rPr dirty="0"/>
              <a:t>.</a:t>
            </a:r>
          </a:p>
        </p:txBody>
      </p:sp>
      <p:pic>
        <p:nvPicPr>
          <p:cNvPr id="6" name="Content Placeholder 5">
            <a:extLst>
              <a:ext uri="{FF2B5EF4-FFF2-40B4-BE49-F238E27FC236}">
                <a16:creationId xmlns:a16="http://schemas.microsoft.com/office/drawing/2014/main" id="{0383623E-3156-1CEE-6737-C3FFCCB30B78}"/>
              </a:ext>
            </a:extLst>
          </p:cNvPr>
          <p:cNvPicPr>
            <a:picLocks noGrp="1" noChangeAspect="1"/>
          </p:cNvPicPr>
          <p:nvPr>
            <p:ph sz="half" idx="2"/>
          </p:nvPr>
        </p:nvPicPr>
        <p:blipFill>
          <a:blip r:embed="rId2"/>
          <a:srcRect l="9648" t="5226" b="11683"/>
          <a:stretch>
            <a:fillRect/>
          </a:stretch>
        </p:blipFill>
        <p:spPr>
          <a:xfrm>
            <a:off x="4608848" y="2011679"/>
            <a:ext cx="3567744" cy="3902943"/>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4. How was he prospered while there?</a:t>
            </a:r>
          </a:p>
        </p:txBody>
      </p:sp>
      <p:sp>
        <p:nvSpPr>
          <p:cNvPr id="3" name="Content Placeholder 2"/>
          <p:cNvSpPr>
            <a:spLocks noGrp="1"/>
          </p:cNvSpPr>
          <p:nvPr>
            <p:ph sz="half" idx="1"/>
          </p:nvPr>
        </p:nvSpPr>
        <p:spPr>
          <a:xfrm>
            <a:off x="685797" y="2011680"/>
            <a:ext cx="4062936" cy="4206240"/>
          </a:xfrm>
        </p:spPr>
        <p:txBody>
          <a:bodyPr>
            <a:normAutofit/>
          </a:bodyPr>
          <a:lstStyle/>
          <a:p>
            <a:r>
              <a:rPr sz="3600" dirty="0"/>
              <a:t>Genesis 12:16; Genesis 13:1-2</a:t>
            </a:r>
          </a:p>
          <a:p>
            <a:r>
              <a:rPr sz="3600" dirty="0"/>
              <a:t>And Abram was very rich in cattle, in silver, and in gold.</a:t>
            </a:r>
          </a:p>
        </p:txBody>
      </p:sp>
      <p:pic>
        <p:nvPicPr>
          <p:cNvPr id="16386" name="Picture 2" descr="Abraham, the Patriarch - World History Encyclopedia">
            <a:extLst>
              <a:ext uri="{FF2B5EF4-FFF2-40B4-BE49-F238E27FC236}">
                <a16:creationId xmlns:a16="http://schemas.microsoft.com/office/drawing/2014/main" id="{04E0D620-9D92-02A9-738B-841BEA67C86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219591" y="2011363"/>
            <a:ext cx="2112685" cy="42068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4" t="8092" r="22948" b="8092"/>
          <a:stretch>
            <a:fillRect/>
          </a:stretch>
        </p:blipFill>
        <p:spPr bwMode="auto">
          <a:xfrm>
            <a:off x="0" y="-56322"/>
            <a:ext cx="9144000"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91311" y="4230756"/>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5. How was Lot situated as regards wealth?</a:t>
            </a:r>
          </a:p>
        </p:txBody>
      </p:sp>
      <p:sp>
        <p:nvSpPr>
          <p:cNvPr id="3" name="Content Placeholder 2"/>
          <p:cNvSpPr>
            <a:spLocks noGrp="1"/>
          </p:cNvSpPr>
          <p:nvPr>
            <p:ph sz="half" idx="1"/>
          </p:nvPr>
        </p:nvSpPr>
        <p:spPr/>
        <p:txBody>
          <a:bodyPr>
            <a:normAutofit/>
          </a:bodyPr>
          <a:lstStyle/>
          <a:p>
            <a:r>
              <a:rPr sz="3600" dirty="0"/>
              <a:t>Genesis 13:5</a:t>
            </a:r>
          </a:p>
          <a:p>
            <a:r>
              <a:rPr sz="3600" dirty="0"/>
              <a:t>And Lot also, which went with Abram, had flocks, and herds, and tents.</a:t>
            </a:r>
          </a:p>
        </p:txBody>
      </p:sp>
      <p:pic>
        <p:nvPicPr>
          <p:cNvPr id="17410" name="Picture 2" descr="Abram and his nephew Lot, their families, flocks and herds settled in Bethel in Canaan, living alongside the local Canaanite tribes. Abraham had become very wealthy in livestock plus silver and gold. – Slide 1">
            <a:extLst>
              <a:ext uri="{FF2B5EF4-FFF2-40B4-BE49-F238E27FC236}">
                <a16:creationId xmlns:a16="http://schemas.microsoft.com/office/drawing/2014/main" id="{93B282A2-8ABC-B682-9667-4A407809784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9149"/>
          <a:stretch>
            <a:fillRect/>
          </a:stretch>
        </p:blipFill>
        <p:spPr bwMode="auto">
          <a:xfrm>
            <a:off x="4800604" y="2011680"/>
            <a:ext cx="3819651" cy="40433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6. What was the consequence of the great wealth of both Abraham and Lot?</a:t>
            </a:r>
          </a:p>
        </p:txBody>
      </p:sp>
      <p:sp>
        <p:nvSpPr>
          <p:cNvPr id="3" name="Content Placeholder 2"/>
          <p:cNvSpPr>
            <a:spLocks noGrp="1"/>
          </p:cNvSpPr>
          <p:nvPr>
            <p:ph sz="half" idx="1"/>
          </p:nvPr>
        </p:nvSpPr>
        <p:spPr>
          <a:xfrm>
            <a:off x="478867" y="2065468"/>
            <a:ext cx="3657600" cy="4382224"/>
          </a:xfrm>
        </p:spPr>
        <p:txBody>
          <a:bodyPr>
            <a:normAutofit fontScale="92500" lnSpcReduction="10000"/>
          </a:bodyPr>
          <a:lstStyle/>
          <a:p>
            <a:r>
              <a:rPr sz="3600" dirty="0"/>
              <a:t>Genesis 13:6-7</a:t>
            </a:r>
          </a:p>
          <a:p>
            <a:r>
              <a:rPr sz="3600" dirty="0"/>
              <a:t>And the land was not able to bear them, that they might dwell together: for their substance was great, so that they could not dwell together.</a:t>
            </a:r>
          </a:p>
        </p:txBody>
      </p:sp>
      <p:pic>
        <p:nvPicPr>
          <p:cNvPr id="18436" name="Picture 4" descr="Lots too had flocks, herds and tents. – Slide 2">
            <a:extLst>
              <a:ext uri="{FF2B5EF4-FFF2-40B4-BE49-F238E27FC236}">
                <a16:creationId xmlns:a16="http://schemas.microsoft.com/office/drawing/2014/main" id="{9CE3A00E-4498-62BF-89EE-DC062E2321A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4625"/>
          <a:stretch>
            <a:fillRect/>
          </a:stretch>
        </p:blipFill>
        <p:spPr bwMode="auto">
          <a:xfrm>
            <a:off x="4288330" y="2065468"/>
            <a:ext cx="4294736" cy="37728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6. What was the consequence of the great wealth of both Abraham and Lot?</a:t>
            </a:r>
          </a:p>
        </p:txBody>
      </p:sp>
      <p:sp>
        <p:nvSpPr>
          <p:cNvPr id="3" name="Content Placeholder 2"/>
          <p:cNvSpPr>
            <a:spLocks noGrp="1"/>
          </p:cNvSpPr>
          <p:nvPr>
            <p:ph sz="half" idx="1"/>
          </p:nvPr>
        </p:nvSpPr>
        <p:spPr/>
        <p:txBody>
          <a:bodyPr>
            <a:normAutofit fontScale="92500" lnSpcReduction="10000"/>
          </a:bodyPr>
          <a:lstStyle/>
          <a:p>
            <a:r>
              <a:rPr sz="3200" dirty="0"/>
              <a:t>Genesis 13:6-7</a:t>
            </a:r>
          </a:p>
          <a:p>
            <a:r>
              <a:rPr sz="3200" dirty="0"/>
              <a:t>And there was a strife between the </a:t>
            </a:r>
            <a:r>
              <a:rPr sz="3200" dirty="0" err="1"/>
              <a:t>herdmen</a:t>
            </a:r>
            <a:r>
              <a:rPr sz="3200" dirty="0"/>
              <a:t> of Abram's cattle and the </a:t>
            </a:r>
            <a:r>
              <a:rPr sz="3200" dirty="0" err="1"/>
              <a:t>herdmen</a:t>
            </a:r>
            <a:r>
              <a:rPr sz="3200" dirty="0"/>
              <a:t> of Lot's cattle: and the Canaanite and the Perizzite dwelled then in the land.</a:t>
            </a:r>
          </a:p>
        </p:txBody>
      </p:sp>
      <p:pic>
        <p:nvPicPr>
          <p:cNvPr id="5" name="Picture 2" descr="Quarrels arose between the herdsmen looking after Abram’s and Lot’s animals. – Slide 5">
            <a:extLst>
              <a:ext uri="{FF2B5EF4-FFF2-40B4-BE49-F238E27FC236}">
                <a16:creationId xmlns:a16="http://schemas.microsoft.com/office/drawing/2014/main" id="{1A4B0FA8-3430-DFE3-BC0C-0B8FCDE79F6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5054" r="6339"/>
          <a:stretch>
            <a:fillRect/>
          </a:stretch>
        </p:blipFill>
        <p:spPr bwMode="auto">
          <a:xfrm>
            <a:off x="4343397" y="2304067"/>
            <a:ext cx="4185877" cy="35430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7. How was Abraham affected by this strife?</a:t>
            </a:r>
          </a:p>
        </p:txBody>
      </p:sp>
      <p:sp>
        <p:nvSpPr>
          <p:cNvPr id="3" name="Content Placeholder 2"/>
          <p:cNvSpPr>
            <a:spLocks noGrp="1"/>
          </p:cNvSpPr>
          <p:nvPr>
            <p:ph sz="half" idx="1"/>
          </p:nvPr>
        </p:nvSpPr>
        <p:spPr/>
        <p:txBody>
          <a:bodyPr>
            <a:normAutofit lnSpcReduction="10000"/>
          </a:bodyPr>
          <a:lstStyle/>
          <a:p>
            <a:r>
              <a:rPr sz="3200" dirty="0"/>
              <a:t>Genesis 13:8</a:t>
            </a:r>
          </a:p>
          <a:p>
            <a:r>
              <a:rPr sz="3200" dirty="0"/>
              <a:t>And Abram said unto Lot, Let there be no strife, I pray thee, between me and thee, and between my </a:t>
            </a:r>
            <a:r>
              <a:rPr sz="3200" dirty="0" err="1"/>
              <a:t>herdmen</a:t>
            </a:r>
            <a:r>
              <a:rPr sz="3200" dirty="0"/>
              <a:t> and thy </a:t>
            </a:r>
            <a:r>
              <a:rPr sz="3200" dirty="0" err="1"/>
              <a:t>herdmen</a:t>
            </a:r>
            <a:r>
              <a:rPr sz="3200" dirty="0"/>
              <a:t>; for we be brethren.</a:t>
            </a:r>
          </a:p>
        </p:txBody>
      </p:sp>
      <p:pic>
        <p:nvPicPr>
          <p:cNvPr id="20482" name="Picture 2" descr="So Abraham said to Lot, ‘Let’s not have any more quarrelling between our herders. The whole land is before us. Let’s part and go our separate ways. If you choose to go to the left, I’ll go to the right – Slide 6">
            <a:extLst>
              <a:ext uri="{FF2B5EF4-FFF2-40B4-BE49-F238E27FC236}">
                <a16:creationId xmlns:a16="http://schemas.microsoft.com/office/drawing/2014/main" id="{F989BCC5-B0E4-642C-A25F-AB882F4D4D1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8855"/>
          <a:stretch>
            <a:fillRect/>
          </a:stretch>
        </p:blipFill>
        <p:spPr bwMode="auto">
          <a:xfrm>
            <a:off x="4424082" y="2282158"/>
            <a:ext cx="3965591" cy="36652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8. What generous part did Abraham act?</a:t>
            </a:r>
          </a:p>
        </p:txBody>
      </p:sp>
      <p:sp>
        <p:nvSpPr>
          <p:cNvPr id="3" name="Content Placeholder 2"/>
          <p:cNvSpPr>
            <a:spLocks noGrp="1"/>
          </p:cNvSpPr>
          <p:nvPr>
            <p:ph sz="half" idx="1"/>
          </p:nvPr>
        </p:nvSpPr>
        <p:spPr/>
        <p:txBody>
          <a:bodyPr>
            <a:normAutofit fontScale="92500" lnSpcReduction="20000"/>
          </a:bodyPr>
          <a:lstStyle/>
          <a:p>
            <a:r>
              <a:rPr sz="3200" dirty="0"/>
              <a:t>Genesis 13:9</a:t>
            </a:r>
          </a:p>
          <a:p>
            <a:r>
              <a:rPr sz="3200" dirty="0"/>
              <a:t>Is not the whole land before thee? separate thyself, I pray thee, from me: if thou wilt take the left hand, then I will go to the right; or if thou depart to the right hand, then I will go to the left.</a:t>
            </a:r>
          </a:p>
        </p:txBody>
      </p:sp>
      <p:pic>
        <p:nvPicPr>
          <p:cNvPr id="21506" name="Picture 2" descr="Lot saw that the plain of Jordan (an area around what we now call the Dead Sea) was well watered with good pasture lands. – Slide 7">
            <a:extLst>
              <a:ext uri="{FF2B5EF4-FFF2-40B4-BE49-F238E27FC236}">
                <a16:creationId xmlns:a16="http://schemas.microsoft.com/office/drawing/2014/main" id="{F611F6DD-58DD-F6F5-7F11-C14A45A7C2A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9695"/>
          <a:stretch>
            <a:fillRect/>
          </a:stretch>
        </p:blipFill>
        <p:spPr bwMode="auto">
          <a:xfrm>
            <a:off x="4502722" y="2169454"/>
            <a:ext cx="3954697" cy="36934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9. How did Lot respond to this generous offer?</a:t>
            </a:r>
          </a:p>
        </p:txBody>
      </p:sp>
      <p:sp>
        <p:nvSpPr>
          <p:cNvPr id="3" name="Content Placeholder 2"/>
          <p:cNvSpPr>
            <a:spLocks noGrp="1"/>
          </p:cNvSpPr>
          <p:nvPr>
            <p:ph sz="half" idx="1"/>
          </p:nvPr>
        </p:nvSpPr>
        <p:spPr/>
        <p:txBody>
          <a:bodyPr>
            <a:normAutofit fontScale="92500"/>
          </a:bodyPr>
          <a:lstStyle/>
          <a:p>
            <a:r>
              <a:rPr sz="2800" dirty="0"/>
              <a:t>Genesis 13:10-11</a:t>
            </a:r>
          </a:p>
          <a:p>
            <a:r>
              <a:rPr sz="2800" dirty="0"/>
              <a:t>And Lot lifted up his eyes, and beheld all the plain of Jordan, that it was well watered every where, before the Lord destroyed Sodom and Gomorrah, even as the garden of the Lord, like the land of Egypt, as thou </a:t>
            </a:r>
            <a:r>
              <a:rPr sz="2800" dirty="0" err="1"/>
              <a:t>comest</a:t>
            </a:r>
            <a:r>
              <a:rPr sz="2800" dirty="0"/>
              <a:t> unto Zoar.</a:t>
            </a:r>
          </a:p>
        </p:txBody>
      </p:sp>
      <p:pic>
        <p:nvPicPr>
          <p:cNvPr id="22532" name="Picture 4">
            <a:extLst>
              <a:ext uri="{FF2B5EF4-FFF2-40B4-BE49-F238E27FC236}">
                <a16:creationId xmlns:a16="http://schemas.microsoft.com/office/drawing/2014/main" id="{86858288-CDF7-7061-19A0-D58D9E4F53B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00600" y="2139696"/>
            <a:ext cx="3657600" cy="39502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9. How did Lot respond to this generous offer?</a:t>
            </a:r>
          </a:p>
        </p:txBody>
      </p:sp>
      <p:sp>
        <p:nvSpPr>
          <p:cNvPr id="3" name="Content Placeholder 2"/>
          <p:cNvSpPr>
            <a:spLocks noGrp="1"/>
          </p:cNvSpPr>
          <p:nvPr>
            <p:ph sz="half" idx="1"/>
          </p:nvPr>
        </p:nvSpPr>
        <p:spPr/>
        <p:txBody>
          <a:bodyPr>
            <a:normAutofit/>
          </a:bodyPr>
          <a:lstStyle/>
          <a:p>
            <a:r>
              <a:rPr sz="3200" dirty="0"/>
              <a:t>Genesis 13:10-11</a:t>
            </a:r>
          </a:p>
          <a:p>
            <a:r>
              <a:rPr sz="3200" dirty="0"/>
              <a:t>Then Lot chose him all the plain of Jordan; and Lot journeyed east: and they separated themselves the one from the other.</a:t>
            </a:r>
          </a:p>
        </p:txBody>
      </p:sp>
      <p:pic>
        <p:nvPicPr>
          <p:cNvPr id="23554" name="Picture 2">
            <a:extLst>
              <a:ext uri="{FF2B5EF4-FFF2-40B4-BE49-F238E27FC236}">
                <a16:creationId xmlns:a16="http://schemas.microsoft.com/office/drawing/2014/main" id="{17D03F05-0683-C1EF-A02A-9B1235D426B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50" r="34815" b="35781"/>
          <a:stretch>
            <a:fillRect/>
          </a:stretch>
        </p:blipFill>
        <p:spPr bwMode="auto">
          <a:xfrm>
            <a:off x="4799819" y="2143846"/>
            <a:ext cx="3657600" cy="39990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E6C10-43B6-C7F7-AB15-3D0BB6424A0B}"/>
              </a:ext>
            </a:extLst>
          </p:cNvPr>
          <p:cNvSpPr>
            <a:spLocks noGrp="1"/>
          </p:cNvSpPr>
          <p:nvPr>
            <p:ph type="title"/>
          </p:nvPr>
        </p:nvSpPr>
        <p:spPr/>
        <p:txBody>
          <a:bodyPr/>
          <a:lstStyle/>
          <a:p>
            <a:r>
              <a:rPr lang="en-US" dirty="0"/>
              <a:t>What About Sodom??</a:t>
            </a:r>
          </a:p>
        </p:txBody>
      </p:sp>
      <p:sp>
        <p:nvSpPr>
          <p:cNvPr id="4" name="Content Placeholder 3">
            <a:extLst>
              <a:ext uri="{FF2B5EF4-FFF2-40B4-BE49-F238E27FC236}">
                <a16:creationId xmlns:a16="http://schemas.microsoft.com/office/drawing/2014/main" id="{C64E1D4F-FA43-34C5-077B-D275A6E91415}"/>
              </a:ext>
            </a:extLst>
          </p:cNvPr>
          <p:cNvSpPr>
            <a:spLocks noGrp="1"/>
          </p:cNvSpPr>
          <p:nvPr>
            <p:ph sz="half" idx="2"/>
          </p:nvPr>
        </p:nvSpPr>
        <p:spPr>
          <a:xfrm>
            <a:off x="4290647" y="2011680"/>
            <a:ext cx="4167554" cy="4257358"/>
          </a:xfrm>
        </p:spPr>
        <p:txBody>
          <a:bodyPr>
            <a:normAutofit/>
          </a:bodyPr>
          <a:lstStyle/>
          <a:p>
            <a:r>
              <a:rPr lang="en-US" sz="2800" dirty="0"/>
              <a:t>“Lot chose the plain of Jordan … and pitched his tent toward Sodom.”</a:t>
            </a:r>
          </a:p>
          <a:p>
            <a:r>
              <a:rPr lang="en-US" sz="2800" dirty="0"/>
              <a:t>Archaeology today is uncovering fortified cities in this very region.</a:t>
            </a:r>
          </a:p>
          <a:p>
            <a:r>
              <a:rPr lang="en-US" sz="2800" dirty="0"/>
              <a:t>Some evidence even points to a sudden catastrophic destruction.</a:t>
            </a:r>
          </a:p>
        </p:txBody>
      </p:sp>
      <p:pic>
        <p:nvPicPr>
          <p:cNvPr id="25602" name="Picture 2">
            <a:extLst>
              <a:ext uri="{FF2B5EF4-FFF2-40B4-BE49-F238E27FC236}">
                <a16:creationId xmlns:a16="http://schemas.microsoft.com/office/drawing/2014/main" id="{95E0DC5B-27EA-3D04-3EB0-044A09D22691}"/>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44634"/>
          <a:stretch>
            <a:fillRect/>
          </a:stretch>
        </p:blipFill>
        <p:spPr bwMode="auto">
          <a:xfrm>
            <a:off x="552938" y="2011680"/>
            <a:ext cx="3557954" cy="42573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17388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74DFF-FF95-88E3-81D9-7AA209E350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D04663-DB2E-3728-241B-0E398418365A}"/>
              </a:ext>
            </a:extLst>
          </p:cNvPr>
          <p:cNvSpPr>
            <a:spLocks noGrp="1"/>
          </p:cNvSpPr>
          <p:nvPr>
            <p:ph type="title"/>
          </p:nvPr>
        </p:nvSpPr>
        <p:spPr/>
        <p:txBody>
          <a:bodyPr/>
          <a:lstStyle/>
          <a:p>
            <a:r>
              <a:rPr lang="en-US" dirty="0"/>
              <a:t>What About Sodom??</a:t>
            </a:r>
          </a:p>
        </p:txBody>
      </p:sp>
      <p:sp>
        <p:nvSpPr>
          <p:cNvPr id="4" name="Content Placeholder 3">
            <a:extLst>
              <a:ext uri="{FF2B5EF4-FFF2-40B4-BE49-F238E27FC236}">
                <a16:creationId xmlns:a16="http://schemas.microsoft.com/office/drawing/2014/main" id="{553B4ED8-22FB-0EDF-3711-2246AAFB1CDB}"/>
              </a:ext>
            </a:extLst>
          </p:cNvPr>
          <p:cNvSpPr>
            <a:spLocks noGrp="1"/>
          </p:cNvSpPr>
          <p:nvPr>
            <p:ph sz="half" idx="2"/>
          </p:nvPr>
        </p:nvSpPr>
        <p:spPr>
          <a:xfrm>
            <a:off x="4290647" y="2011680"/>
            <a:ext cx="4167554" cy="4257358"/>
          </a:xfrm>
        </p:spPr>
        <p:txBody>
          <a:bodyPr>
            <a:normAutofit/>
          </a:bodyPr>
          <a:lstStyle/>
          <a:p>
            <a:r>
              <a:rPr lang="en-US" sz="2800" dirty="0"/>
              <a:t>“Lot chose the plain of Jordan … and pitched his tent toward Sodom.”</a:t>
            </a:r>
          </a:p>
          <a:p>
            <a:r>
              <a:rPr lang="en-US" sz="2800" dirty="0"/>
              <a:t>Archaeology today is uncovering fortified cities in this very region.</a:t>
            </a:r>
          </a:p>
          <a:p>
            <a:r>
              <a:rPr lang="en-US" sz="2800" dirty="0"/>
              <a:t>Some evidence even points to a sudden catastrophic destruction.</a:t>
            </a:r>
          </a:p>
        </p:txBody>
      </p:sp>
      <p:pic>
        <p:nvPicPr>
          <p:cNvPr id="25602" name="Picture 2">
            <a:extLst>
              <a:ext uri="{FF2B5EF4-FFF2-40B4-BE49-F238E27FC236}">
                <a16:creationId xmlns:a16="http://schemas.microsoft.com/office/drawing/2014/main" id="{78284FB7-5AA6-61FB-C009-D2D660F11F1D}"/>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44634"/>
          <a:stretch>
            <a:fillRect/>
          </a:stretch>
        </p:blipFill>
        <p:spPr bwMode="auto">
          <a:xfrm>
            <a:off x="552938" y="2011680"/>
            <a:ext cx="3557954" cy="4257358"/>
          </a:xfrm>
          <a:prstGeom prst="rect">
            <a:avLst/>
          </a:prstGeom>
          <a:noFill/>
          <a:extLst>
            <a:ext uri="{909E8E84-426E-40DD-AFC4-6F175D3DCCD1}">
              <a14:hiddenFill xmlns:a14="http://schemas.microsoft.com/office/drawing/2010/main">
                <a:solidFill>
                  <a:srgbClr val="FFFFFF"/>
                </a:solidFill>
              </a14:hiddenFill>
            </a:ext>
          </a:extLst>
        </p:spPr>
      </p:pic>
      <p:pic>
        <p:nvPicPr>
          <p:cNvPr id="26626" name="Picture 2">
            <a:extLst>
              <a:ext uri="{FF2B5EF4-FFF2-40B4-BE49-F238E27FC236}">
                <a16:creationId xmlns:a16="http://schemas.microsoft.com/office/drawing/2014/main" id="{3D95EFBE-708E-22FD-24B0-8FD83360DB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1915" y="206022"/>
            <a:ext cx="4982919" cy="6567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39554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10. What alone seemed to influence Lot in his choice?</a:t>
            </a:r>
          </a:p>
        </p:txBody>
      </p:sp>
      <p:sp>
        <p:nvSpPr>
          <p:cNvPr id="3" name="Content Placeholder 2"/>
          <p:cNvSpPr>
            <a:spLocks noGrp="1"/>
          </p:cNvSpPr>
          <p:nvPr>
            <p:ph sz="half" idx="1"/>
          </p:nvPr>
        </p:nvSpPr>
        <p:spPr>
          <a:xfrm>
            <a:off x="685797" y="2011680"/>
            <a:ext cx="3948726" cy="4206240"/>
          </a:xfrm>
        </p:spPr>
        <p:txBody>
          <a:bodyPr>
            <a:normAutofit/>
          </a:bodyPr>
          <a:lstStyle/>
          <a:p>
            <a:r>
              <a:rPr lang="en-US" sz="2400" dirty="0"/>
              <a:t>Lot lifted his eyes and saw the plain of Jordan, “well watered every where… even as the garden of the Lord.</a:t>
            </a:r>
          </a:p>
          <a:p>
            <a:r>
              <a:rPr lang="en-US" sz="2400" dirty="0"/>
              <a:t>He chose the land that looked richest and most prosperous.</a:t>
            </a:r>
          </a:p>
          <a:p>
            <a:r>
              <a:rPr lang="en-US" sz="2400" dirty="0"/>
              <a:t>His choice was guided by </a:t>
            </a:r>
            <a:r>
              <a:rPr lang="en-US" sz="2400" b="1" dirty="0"/>
              <a:t>appearance and material advantage</a:t>
            </a:r>
            <a:r>
              <a:rPr lang="en-US" sz="2400" dirty="0"/>
              <a:t>, not by spiritual values</a:t>
            </a:r>
            <a:endParaRPr sz="2400" dirty="0"/>
          </a:p>
        </p:txBody>
      </p:sp>
      <p:pic>
        <p:nvPicPr>
          <p:cNvPr id="6" name="Content Placeholder 5">
            <a:extLst>
              <a:ext uri="{FF2B5EF4-FFF2-40B4-BE49-F238E27FC236}">
                <a16:creationId xmlns:a16="http://schemas.microsoft.com/office/drawing/2014/main" id="{C9B621BC-8C06-DCBE-C5D6-63B5B04867A6}"/>
              </a:ext>
            </a:extLst>
          </p:cNvPr>
          <p:cNvPicPr>
            <a:picLocks noGrp="1" noChangeAspect="1"/>
          </p:cNvPicPr>
          <p:nvPr>
            <p:ph sz="half" idx="2"/>
          </p:nvPr>
        </p:nvPicPr>
        <p:blipFill>
          <a:blip r:embed="rId2"/>
          <a:srcRect l="46742"/>
          <a:stretch>
            <a:fillRect/>
          </a:stretch>
        </p:blipFill>
        <p:spPr>
          <a:xfrm>
            <a:off x="4891833" y="2223320"/>
            <a:ext cx="3565586" cy="39946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321F3-0375-02F6-F80F-4EAAE5C424C7}"/>
              </a:ext>
            </a:extLst>
          </p:cNvPr>
          <p:cNvSpPr>
            <a:spLocks noGrp="1"/>
          </p:cNvSpPr>
          <p:nvPr>
            <p:ph type="ctrTitle"/>
          </p:nvPr>
        </p:nvSpPr>
        <p:spPr>
          <a:xfrm>
            <a:off x="340468" y="2192876"/>
            <a:ext cx="8579796" cy="1663507"/>
          </a:xfrm>
        </p:spPr>
        <p:txBody>
          <a:bodyPr>
            <a:normAutofit/>
          </a:bodyPr>
          <a:lstStyle/>
          <a:p>
            <a:r>
              <a:rPr lang="en-US" sz="5400" dirty="0">
                <a:solidFill>
                  <a:schemeClr val="bg2"/>
                </a:solidFill>
              </a:rPr>
              <a:t>Old Testament History:</a:t>
            </a:r>
            <a:r>
              <a:rPr lang="en-US" sz="4000" dirty="0">
                <a:solidFill>
                  <a:schemeClr val="bg2"/>
                </a:solidFill>
              </a:rPr>
              <a:t> </a:t>
            </a:r>
            <a:br>
              <a:rPr lang="en-US" sz="5400" dirty="0">
                <a:solidFill>
                  <a:schemeClr val="tx2">
                    <a:lumMod val="50000"/>
                  </a:schemeClr>
                </a:solidFill>
              </a:rPr>
            </a:br>
            <a:r>
              <a:rPr lang="en-US" sz="6000" b="1" dirty="0"/>
              <a:t>Abraham and Lot</a:t>
            </a:r>
            <a:endParaRPr lang="en-US" sz="5400" b="1" dirty="0"/>
          </a:p>
        </p:txBody>
      </p:sp>
      <p:sp>
        <p:nvSpPr>
          <p:cNvPr id="3" name="Subtitle 2">
            <a:extLst>
              <a:ext uri="{FF2B5EF4-FFF2-40B4-BE49-F238E27FC236}">
                <a16:creationId xmlns:a16="http://schemas.microsoft.com/office/drawing/2014/main" id="{9ACDEA4B-53A6-7903-3988-7798F7C0A61F}"/>
              </a:ext>
            </a:extLst>
          </p:cNvPr>
          <p:cNvSpPr>
            <a:spLocks noGrp="1"/>
          </p:cNvSpPr>
          <p:nvPr>
            <p:ph type="subTitle" idx="1"/>
          </p:nvPr>
        </p:nvSpPr>
        <p:spPr>
          <a:xfrm>
            <a:off x="216943" y="5322256"/>
            <a:ext cx="7533334" cy="1405467"/>
          </a:xfrm>
        </p:spPr>
        <p:txBody>
          <a:bodyPr>
            <a:normAutofit/>
          </a:bodyPr>
          <a:lstStyle/>
          <a:p>
            <a:r>
              <a:rPr lang="en-US" sz="4000" dirty="0"/>
              <a:t>Lesson</a:t>
            </a:r>
            <a:r>
              <a:rPr lang="en-US" sz="4000" dirty="0">
                <a:solidFill>
                  <a:schemeClr val="accent1">
                    <a:lumMod val="75000"/>
                  </a:schemeClr>
                </a:solidFill>
              </a:rPr>
              <a:t> </a:t>
            </a:r>
            <a:r>
              <a:rPr lang="en-US" sz="6000" b="1" dirty="0">
                <a:solidFill>
                  <a:schemeClr val="accent4">
                    <a:lumMod val="20000"/>
                    <a:lumOff val="80000"/>
                  </a:schemeClr>
                </a:solidFill>
              </a:rPr>
              <a:t>9</a:t>
            </a:r>
            <a:r>
              <a:rPr lang="en-US" sz="4000" b="1" dirty="0"/>
              <a:t>,</a:t>
            </a:r>
            <a:r>
              <a:rPr lang="en-US" sz="4000" dirty="0"/>
              <a:t>1</a:t>
            </a:r>
            <a:r>
              <a:rPr lang="en-US" sz="4000" baseline="30000" dirty="0"/>
              <a:t>st</a:t>
            </a:r>
            <a:r>
              <a:rPr lang="en-US" sz="4000" dirty="0"/>
              <a:t> Quarter, 1888</a:t>
            </a:r>
          </a:p>
        </p:txBody>
      </p:sp>
    </p:spTree>
    <p:extLst>
      <p:ext uri="{BB962C8B-B14F-4D97-AF65-F5344CB8AC3E}">
        <p14:creationId xmlns:p14="http://schemas.microsoft.com/office/powerpoint/2010/main" val="2609808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1</a:t>
            </a:r>
            <a:r>
              <a:rPr lang="en-US" dirty="0"/>
              <a:t>1</a:t>
            </a:r>
            <a:r>
              <a:rPr dirty="0"/>
              <a:t>. Near what city did Lot pitch his tent?</a:t>
            </a:r>
          </a:p>
        </p:txBody>
      </p:sp>
      <p:sp>
        <p:nvSpPr>
          <p:cNvPr id="3" name="Content Placeholder 2"/>
          <p:cNvSpPr>
            <a:spLocks noGrp="1"/>
          </p:cNvSpPr>
          <p:nvPr>
            <p:ph sz="half" idx="1"/>
          </p:nvPr>
        </p:nvSpPr>
        <p:spPr/>
        <p:txBody>
          <a:bodyPr>
            <a:normAutofit/>
          </a:bodyPr>
          <a:lstStyle/>
          <a:p>
            <a:r>
              <a:rPr sz="2800" dirty="0"/>
              <a:t>Genesis 13:12</a:t>
            </a:r>
          </a:p>
          <a:p>
            <a:r>
              <a:rPr sz="2800" dirty="0"/>
              <a:t>Abram dwelled in the land of Canaan, and Lot dwelled in the cities of the plain, and pitched his tent toward Sodom.</a:t>
            </a:r>
          </a:p>
        </p:txBody>
      </p:sp>
      <p:pic>
        <p:nvPicPr>
          <p:cNvPr id="39938" name="Picture 2" descr="Where Is Sodom? - Biblical Archaeology Society">
            <a:extLst>
              <a:ext uri="{FF2B5EF4-FFF2-40B4-BE49-F238E27FC236}">
                <a16:creationId xmlns:a16="http://schemas.microsoft.com/office/drawing/2014/main" id="{590BC16B-9CC2-870E-AFB7-238E5B9CB48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5860"/>
          <a:stretch>
            <a:fillRect/>
          </a:stretch>
        </p:blipFill>
        <p:spPr bwMode="auto">
          <a:xfrm>
            <a:off x="4285116" y="2376870"/>
            <a:ext cx="4160304" cy="33295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12</a:t>
            </a:r>
            <a:r>
              <a:rPr dirty="0"/>
              <a:t>. What was the character of the men of Sodom?</a:t>
            </a:r>
          </a:p>
        </p:txBody>
      </p:sp>
      <p:sp>
        <p:nvSpPr>
          <p:cNvPr id="3" name="Content Placeholder 2"/>
          <p:cNvSpPr>
            <a:spLocks noGrp="1"/>
          </p:cNvSpPr>
          <p:nvPr>
            <p:ph sz="half" idx="1"/>
          </p:nvPr>
        </p:nvSpPr>
        <p:spPr/>
        <p:txBody>
          <a:bodyPr>
            <a:normAutofit/>
          </a:bodyPr>
          <a:lstStyle/>
          <a:p>
            <a:r>
              <a:rPr sz="3200" dirty="0"/>
              <a:t>Genesis 13:13</a:t>
            </a:r>
          </a:p>
          <a:p>
            <a:r>
              <a:rPr sz="3200" dirty="0"/>
              <a:t>But the men of Sodom were wicked and sinners before the Lord exceedingly.</a:t>
            </a:r>
          </a:p>
        </p:txBody>
      </p:sp>
      <p:pic>
        <p:nvPicPr>
          <p:cNvPr id="40962" name="Picture 2" descr="Pt 1 Revisiting Sodom: Was Lot SUPPOSED to be viewed as a &quot;righteous man&quot;?  - Awgue.weebly">
            <a:extLst>
              <a:ext uri="{FF2B5EF4-FFF2-40B4-BE49-F238E27FC236}">
                <a16:creationId xmlns:a16="http://schemas.microsoft.com/office/drawing/2014/main" id="{6788AD74-2EC9-BFE4-03AA-1C35F4D5691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948876" y="2011363"/>
            <a:ext cx="3361048" cy="42068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13</a:t>
            </a:r>
            <a:r>
              <a:rPr dirty="0"/>
              <a:t>. Did Abraham lose anything by his generosity?</a:t>
            </a:r>
          </a:p>
        </p:txBody>
      </p:sp>
      <p:sp>
        <p:nvSpPr>
          <p:cNvPr id="3" name="Content Placeholder 2"/>
          <p:cNvSpPr>
            <a:spLocks noGrp="1"/>
          </p:cNvSpPr>
          <p:nvPr>
            <p:ph sz="half" idx="1"/>
          </p:nvPr>
        </p:nvSpPr>
        <p:spPr/>
        <p:txBody>
          <a:bodyPr>
            <a:normAutofit/>
          </a:bodyPr>
          <a:lstStyle/>
          <a:p>
            <a:r>
              <a:rPr sz="2400" dirty="0"/>
              <a:t>Genesis 13:14-17</a:t>
            </a:r>
          </a:p>
          <a:p>
            <a:r>
              <a:rPr sz="2400" dirty="0"/>
              <a:t>And the Lord said unto Abram, after that Lot was separated from him, Lift up now thine eyes, and look from the place where thou art northward, and southward, and eastward, and westward:</a:t>
            </a:r>
          </a:p>
        </p:txBody>
      </p:sp>
      <p:pic>
        <p:nvPicPr>
          <p:cNvPr id="41988" name="Picture 4" descr="Lot Was Considered A Righteous Man [Or Was He?]">
            <a:extLst>
              <a:ext uri="{FF2B5EF4-FFF2-40B4-BE49-F238E27FC236}">
                <a16:creationId xmlns:a16="http://schemas.microsoft.com/office/drawing/2014/main" id="{5DE77C50-9C9F-53CD-12F0-DDDE42FAD12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800600" y="2596415"/>
            <a:ext cx="3657600" cy="30367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1</a:t>
            </a:r>
            <a:r>
              <a:rPr lang="en-US" dirty="0"/>
              <a:t>3</a:t>
            </a:r>
            <a:r>
              <a:rPr dirty="0"/>
              <a:t>. Did Abraham lose anything by his generosity?</a:t>
            </a:r>
          </a:p>
        </p:txBody>
      </p:sp>
      <p:sp>
        <p:nvSpPr>
          <p:cNvPr id="3" name="Content Placeholder 2"/>
          <p:cNvSpPr>
            <a:spLocks noGrp="1"/>
          </p:cNvSpPr>
          <p:nvPr>
            <p:ph sz="half" idx="1"/>
          </p:nvPr>
        </p:nvSpPr>
        <p:spPr/>
        <p:txBody>
          <a:bodyPr>
            <a:normAutofit/>
          </a:bodyPr>
          <a:lstStyle/>
          <a:p>
            <a:r>
              <a:rPr sz="2800" dirty="0"/>
              <a:t>Genesis 13:14-17</a:t>
            </a:r>
          </a:p>
          <a:p>
            <a:r>
              <a:rPr sz="2800" dirty="0"/>
              <a:t>For all the land which thou </a:t>
            </a:r>
            <a:r>
              <a:rPr sz="2800" dirty="0" err="1"/>
              <a:t>seest</a:t>
            </a:r>
            <a:r>
              <a:rPr sz="2800" dirty="0"/>
              <a:t>, to thee will I give it, and to thy seed for ever.</a:t>
            </a:r>
          </a:p>
        </p:txBody>
      </p:sp>
      <p:pic>
        <p:nvPicPr>
          <p:cNvPr id="43010" name="Picture 2" descr="Angel Studios' latest film 'His Only Son' recounts the story of Abraham and  Isaac | KSL.com">
            <a:extLst>
              <a:ext uri="{FF2B5EF4-FFF2-40B4-BE49-F238E27FC236}">
                <a16:creationId xmlns:a16="http://schemas.microsoft.com/office/drawing/2014/main" id="{0A9AB099-7B8A-FF9C-8A49-8561BD7A557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tretch>
            <a:fillRect/>
          </a:stretch>
        </p:blipFill>
        <p:spPr bwMode="auto">
          <a:xfrm>
            <a:off x="4800600" y="3087217"/>
            <a:ext cx="3657600" cy="20551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1</a:t>
            </a:r>
            <a:r>
              <a:rPr lang="en-US" dirty="0"/>
              <a:t>3</a:t>
            </a:r>
            <a:r>
              <a:rPr dirty="0"/>
              <a:t>. Did Abraham lose anything by his generosity?</a:t>
            </a:r>
          </a:p>
        </p:txBody>
      </p:sp>
      <p:sp>
        <p:nvSpPr>
          <p:cNvPr id="3" name="Content Placeholder 2"/>
          <p:cNvSpPr>
            <a:spLocks noGrp="1"/>
          </p:cNvSpPr>
          <p:nvPr>
            <p:ph sz="half" idx="1"/>
          </p:nvPr>
        </p:nvSpPr>
        <p:spPr/>
        <p:txBody>
          <a:bodyPr>
            <a:normAutofit/>
          </a:bodyPr>
          <a:lstStyle/>
          <a:p>
            <a:r>
              <a:rPr sz="2400" dirty="0"/>
              <a:t>Genesis 13:14-17</a:t>
            </a:r>
          </a:p>
          <a:p>
            <a:r>
              <a:rPr sz="2400" dirty="0"/>
              <a:t>And I will make thy seed as the dust of the earth: so that if a man can number the dust of the earth, then shall thy seed also be numbered.</a:t>
            </a:r>
          </a:p>
        </p:txBody>
      </p:sp>
      <p:pic>
        <p:nvPicPr>
          <p:cNvPr id="44034" name="Picture 2" descr="Why Is Abraham Important in the Bible? - AskAnAdventistFriend.com">
            <a:extLst>
              <a:ext uri="{FF2B5EF4-FFF2-40B4-BE49-F238E27FC236}">
                <a16:creationId xmlns:a16="http://schemas.microsoft.com/office/drawing/2014/main" id="{802A7C53-C453-F6CB-637D-7F1543C1D98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7516"/>
          <a:stretch>
            <a:fillRect/>
          </a:stretch>
        </p:blipFill>
        <p:spPr bwMode="auto">
          <a:xfrm>
            <a:off x="4480719" y="2507687"/>
            <a:ext cx="3777179" cy="30556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13</a:t>
            </a:r>
            <a:r>
              <a:rPr dirty="0"/>
              <a:t>. Did Abraham lose anything by his generosity?</a:t>
            </a:r>
          </a:p>
        </p:txBody>
      </p:sp>
      <p:sp>
        <p:nvSpPr>
          <p:cNvPr id="3" name="Content Placeholder 2"/>
          <p:cNvSpPr>
            <a:spLocks noGrp="1"/>
          </p:cNvSpPr>
          <p:nvPr>
            <p:ph sz="half" idx="1"/>
          </p:nvPr>
        </p:nvSpPr>
        <p:spPr/>
        <p:txBody>
          <a:bodyPr>
            <a:normAutofit/>
          </a:bodyPr>
          <a:lstStyle/>
          <a:p>
            <a:r>
              <a:rPr sz="2800" dirty="0"/>
              <a:t>Genesis 13:14-17</a:t>
            </a:r>
          </a:p>
          <a:p>
            <a:r>
              <a:rPr sz="2800" dirty="0"/>
              <a:t>Arise, walk through the land in the length of it and in the breadth of it; for I will give it unto thee.</a:t>
            </a:r>
          </a:p>
        </p:txBody>
      </p:sp>
      <p:pic>
        <p:nvPicPr>
          <p:cNvPr id="45060" name="Picture 4" descr="Abraham Stars: Over 1,134 Royalty-Free Licensable Stock Illustrations &amp;  Drawings | Shutterstock">
            <a:extLst>
              <a:ext uri="{FF2B5EF4-FFF2-40B4-BE49-F238E27FC236}">
                <a16:creationId xmlns:a16="http://schemas.microsoft.com/office/drawing/2014/main" id="{4968233B-F62A-907F-0EF1-A4461E20016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3283" y="2287527"/>
            <a:ext cx="3430045" cy="33845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14</a:t>
            </a:r>
            <a:r>
              <a:rPr dirty="0"/>
              <a:t>. What great battle was fought some years after?</a:t>
            </a:r>
          </a:p>
        </p:txBody>
      </p:sp>
      <p:sp>
        <p:nvSpPr>
          <p:cNvPr id="3" name="Content Placeholder 2"/>
          <p:cNvSpPr>
            <a:spLocks noGrp="1"/>
          </p:cNvSpPr>
          <p:nvPr>
            <p:ph sz="half" idx="1"/>
          </p:nvPr>
        </p:nvSpPr>
        <p:spPr/>
        <p:txBody>
          <a:bodyPr>
            <a:normAutofit/>
          </a:bodyPr>
          <a:lstStyle/>
          <a:p>
            <a:r>
              <a:rPr sz="2400" dirty="0"/>
              <a:t>Genesis 14:8-9</a:t>
            </a:r>
          </a:p>
          <a:p>
            <a:r>
              <a:rPr sz="2400" dirty="0"/>
              <a:t>And there went out the king of Sodom, and the king of Gomorrah, and the king of Admah, and the king of Zeboiim, and the king of Bela (the same is Zoar;) and they joined battle with them in the vale of Siddim;</a:t>
            </a:r>
          </a:p>
        </p:txBody>
      </p:sp>
      <p:pic>
        <p:nvPicPr>
          <p:cNvPr id="46082" name="Picture 2" descr="Uncovering the Battle That Changed the ...">
            <a:extLst>
              <a:ext uri="{FF2B5EF4-FFF2-40B4-BE49-F238E27FC236}">
                <a16:creationId xmlns:a16="http://schemas.microsoft.com/office/drawing/2014/main" id="{7D160DB7-623D-176C-0CFB-82A53180384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tretch>
            <a:fillRect/>
          </a:stretch>
        </p:blipFill>
        <p:spPr bwMode="auto">
          <a:xfrm>
            <a:off x="5295900" y="3257550"/>
            <a:ext cx="2667000" cy="1714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14</a:t>
            </a:r>
            <a:r>
              <a:rPr dirty="0"/>
              <a:t>. What great battle was fought some years after?</a:t>
            </a:r>
          </a:p>
        </p:txBody>
      </p:sp>
      <p:sp>
        <p:nvSpPr>
          <p:cNvPr id="3" name="Content Placeholder 2"/>
          <p:cNvSpPr>
            <a:spLocks noGrp="1"/>
          </p:cNvSpPr>
          <p:nvPr>
            <p:ph sz="half" idx="1"/>
          </p:nvPr>
        </p:nvSpPr>
        <p:spPr/>
        <p:txBody>
          <a:bodyPr>
            <a:normAutofit fontScale="92500" lnSpcReduction="10000"/>
          </a:bodyPr>
          <a:lstStyle/>
          <a:p>
            <a:endParaRPr dirty="0"/>
          </a:p>
          <a:p>
            <a:r>
              <a:rPr sz="3400" dirty="0"/>
              <a:t>Genesis 14:8-9</a:t>
            </a:r>
          </a:p>
          <a:p>
            <a:r>
              <a:rPr sz="3400" dirty="0"/>
              <a:t>With Chedorlaomer the king of Elam, and with Tidal king of nations, and Amraphel king of Shinar, and Arioch king of Ellasar; four kings with five.</a:t>
            </a:r>
          </a:p>
        </p:txBody>
      </p:sp>
      <p:pic>
        <p:nvPicPr>
          <p:cNvPr id="47106" name="Picture 2" descr="Battle of Siddim - Wikipedia">
            <a:extLst>
              <a:ext uri="{FF2B5EF4-FFF2-40B4-BE49-F238E27FC236}">
                <a16:creationId xmlns:a16="http://schemas.microsoft.com/office/drawing/2014/main" id="{C4D872A0-0EE5-2AE7-D0CA-76953D2EB71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tretch>
            <a:fillRect/>
          </a:stretch>
        </p:blipFill>
        <p:spPr bwMode="auto">
          <a:xfrm>
            <a:off x="5357812" y="3214688"/>
            <a:ext cx="2543175" cy="1800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219" y="447188"/>
            <a:ext cx="8568813" cy="970450"/>
          </a:xfrm>
        </p:spPr>
        <p:txBody>
          <a:bodyPr>
            <a:noAutofit/>
          </a:bodyPr>
          <a:lstStyle/>
          <a:p>
            <a:r>
              <a:rPr lang="en-US" sz="3200" dirty="0"/>
              <a:t>15</a:t>
            </a:r>
            <a:r>
              <a:rPr sz="3200" dirty="0"/>
              <a:t>. What happened to the kings of Sodom and Gomorrah and their people?</a:t>
            </a:r>
          </a:p>
        </p:txBody>
      </p:sp>
      <p:sp>
        <p:nvSpPr>
          <p:cNvPr id="3" name="Content Placeholder 2"/>
          <p:cNvSpPr>
            <a:spLocks noGrp="1"/>
          </p:cNvSpPr>
          <p:nvPr>
            <p:ph sz="half" idx="1"/>
          </p:nvPr>
        </p:nvSpPr>
        <p:spPr/>
        <p:txBody>
          <a:bodyPr>
            <a:normAutofit/>
          </a:bodyPr>
          <a:lstStyle/>
          <a:p>
            <a:r>
              <a:rPr sz="2800" dirty="0"/>
              <a:t>Genesis 14:10-11</a:t>
            </a:r>
          </a:p>
          <a:p>
            <a:r>
              <a:rPr sz="2800" dirty="0"/>
              <a:t>And the vale of Siddim was full of </a:t>
            </a:r>
            <a:r>
              <a:rPr sz="2800" dirty="0" err="1"/>
              <a:t>slimepits</a:t>
            </a:r>
            <a:r>
              <a:rPr sz="2800" dirty="0"/>
              <a:t>; and the kings of Sodom and Gomorrah fled, and fell there; and they that remained fled to the mountain.</a:t>
            </a:r>
          </a:p>
        </p:txBody>
      </p:sp>
      <p:pic>
        <p:nvPicPr>
          <p:cNvPr id="48130" name="Picture 2" descr="Battle of SIDDIM | Abraham rescues Lot ...">
            <a:extLst>
              <a:ext uri="{FF2B5EF4-FFF2-40B4-BE49-F238E27FC236}">
                <a16:creationId xmlns:a16="http://schemas.microsoft.com/office/drawing/2014/main" id="{36C44441-AAF0-6288-C9B9-7A443E449C3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5864" r="13293"/>
          <a:stretch>
            <a:fillRect/>
          </a:stretch>
        </p:blipFill>
        <p:spPr bwMode="auto">
          <a:xfrm>
            <a:off x="4663283" y="2405906"/>
            <a:ext cx="3554455" cy="32715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833" y="447188"/>
            <a:ext cx="8554064" cy="970450"/>
          </a:xfrm>
        </p:spPr>
        <p:txBody>
          <a:bodyPr>
            <a:noAutofit/>
          </a:bodyPr>
          <a:lstStyle/>
          <a:p>
            <a:r>
              <a:rPr lang="en-US" sz="3200" dirty="0"/>
              <a:t>15</a:t>
            </a:r>
            <a:r>
              <a:rPr sz="3200" dirty="0"/>
              <a:t>. What happened to the kings of Sodom and Gomorrah and their people?</a:t>
            </a:r>
          </a:p>
        </p:txBody>
      </p:sp>
      <p:sp>
        <p:nvSpPr>
          <p:cNvPr id="3" name="Content Placeholder 2"/>
          <p:cNvSpPr>
            <a:spLocks noGrp="1"/>
          </p:cNvSpPr>
          <p:nvPr>
            <p:ph sz="half" idx="1"/>
          </p:nvPr>
        </p:nvSpPr>
        <p:spPr/>
        <p:txBody>
          <a:bodyPr>
            <a:normAutofit/>
          </a:bodyPr>
          <a:lstStyle/>
          <a:p>
            <a:r>
              <a:rPr sz="3200" dirty="0"/>
              <a:t>Genesis 14:10-11</a:t>
            </a:r>
          </a:p>
          <a:p>
            <a:r>
              <a:rPr sz="3200" dirty="0"/>
              <a:t>And they took all the goods of Sodom and Gomorrah, and all their victuals, and went their way.</a:t>
            </a:r>
          </a:p>
        </p:txBody>
      </p:sp>
      <p:pic>
        <p:nvPicPr>
          <p:cNvPr id="50178" name="Picture 2" descr="Rescuing Captives: From Abraham to David">
            <a:extLst>
              <a:ext uri="{FF2B5EF4-FFF2-40B4-BE49-F238E27FC236}">
                <a16:creationId xmlns:a16="http://schemas.microsoft.com/office/drawing/2014/main" id="{8C877380-7903-29C5-7A50-C697F0C07B5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tretch>
            <a:fillRect/>
          </a:stretch>
        </p:blipFill>
        <p:spPr bwMode="auto">
          <a:xfrm>
            <a:off x="5386387" y="3195638"/>
            <a:ext cx="2486025" cy="1838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 When Abraham left his native land, whom did he take with him?</a:t>
            </a:r>
          </a:p>
        </p:txBody>
      </p:sp>
      <p:sp>
        <p:nvSpPr>
          <p:cNvPr id="3" name="Content Placeholder 2"/>
          <p:cNvSpPr>
            <a:spLocks noGrp="1"/>
          </p:cNvSpPr>
          <p:nvPr>
            <p:ph sz="half" idx="1"/>
          </p:nvPr>
        </p:nvSpPr>
        <p:spPr/>
        <p:txBody>
          <a:bodyPr>
            <a:normAutofit fontScale="92500" lnSpcReduction="10000"/>
          </a:bodyPr>
          <a:lstStyle/>
          <a:p>
            <a:r>
              <a:rPr sz="2800" dirty="0"/>
              <a:t>Genesis 12:5</a:t>
            </a:r>
          </a:p>
          <a:p>
            <a:r>
              <a:rPr sz="2800" dirty="0"/>
              <a:t>And Abram took Sarai his wife, and Lot his brother's son, and all their substance that they had gathered, and the souls that they had gotten in Haran; and they went forth to go into the land of Canaan; and into the land of Canaan they came</a:t>
            </a:r>
            <a:r>
              <a:rPr dirty="0"/>
              <a:t>.</a:t>
            </a:r>
          </a:p>
        </p:txBody>
      </p:sp>
      <p:pic>
        <p:nvPicPr>
          <p:cNvPr id="1026" name="Picture 2" descr="Who Were the “Souls” with Abraham When He Left Haran ...">
            <a:extLst>
              <a:ext uri="{FF2B5EF4-FFF2-40B4-BE49-F238E27FC236}">
                <a16:creationId xmlns:a16="http://schemas.microsoft.com/office/drawing/2014/main" id="{4F04923F-3BD3-6F63-1ADE-0102881C52C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820" r="24718"/>
          <a:stretch>
            <a:fillRect/>
          </a:stretch>
        </p:blipFill>
        <p:spPr bwMode="auto">
          <a:xfrm>
            <a:off x="4800605" y="2465424"/>
            <a:ext cx="3365607" cy="35765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9997" y="447187"/>
            <a:ext cx="7524003" cy="1182509"/>
          </a:xfrm>
        </p:spPr>
        <p:txBody>
          <a:bodyPr>
            <a:normAutofit/>
          </a:bodyPr>
          <a:lstStyle/>
          <a:p>
            <a:r>
              <a:rPr lang="en-US" dirty="0"/>
              <a:t>16</a:t>
            </a:r>
            <a:r>
              <a:rPr dirty="0"/>
              <a:t>. Who else was taken captive?</a:t>
            </a:r>
          </a:p>
        </p:txBody>
      </p:sp>
      <p:sp>
        <p:nvSpPr>
          <p:cNvPr id="3" name="Content Placeholder 2"/>
          <p:cNvSpPr>
            <a:spLocks noGrp="1"/>
          </p:cNvSpPr>
          <p:nvPr>
            <p:ph sz="half" idx="1"/>
          </p:nvPr>
        </p:nvSpPr>
        <p:spPr/>
        <p:txBody>
          <a:bodyPr>
            <a:normAutofit/>
          </a:bodyPr>
          <a:lstStyle/>
          <a:p>
            <a:r>
              <a:rPr sz="2800" dirty="0"/>
              <a:t>Genesis 14:12</a:t>
            </a:r>
          </a:p>
          <a:p>
            <a:r>
              <a:rPr sz="2800" dirty="0"/>
              <a:t>And they took Lot, Abram's brother's son, who dwelt in Sodom, and his goods, and departed.</a:t>
            </a:r>
          </a:p>
        </p:txBody>
      </p:sp>
      <p:pic>
        <p:nvPicPr>
          <p:cNvPr id="49154" name="Picture 2" descr="Abraham Saves Lot Through Daring Rescue ...">
            <a:extLst>
              <a:ext uri="{FF2B5EF4-FFF2-40B4-BE49-F238E27FC236}">
                <a16:creationId xmlns:a16="http://schemas.microsoft.com/office/drawing/2014/main" id="{AF0C3D93-8E1F-4E41-D589-660554F329C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5557837" y="3043238"/>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17</a:t>
            </a:r>
            <a:r>
              <a:rPr sz="3200" dirty="0"/>
              <a:t>. What do you think was the indirect cause of Lot's misfortune?</a:t>
            </a:r>
          </a:p>
        </p:txBody>
      </p:sp>
      <p:sp>
        <p:nvSpPr>
          <p:cNvPr id="3" name="Content Placeholder 2"/>
          <p:cNvSpPr>
            <a:spLocks noGrp="1"/>
          </p:cNvSpPr>
          <p:nvPr>
            <p:ph sz="half" idx="1"/>
          </p:nvPr>
        </p:nvSpPr>
        <p:spPr/>
        <p:txBody>
          <a:bodyPr>
            <a:normAutofit/>
          </a:bodyPr>
          <a:lstStyle/>
          <a:p>
            <a:r>
              <a:rPr lang="en-US" sz="2500" dirty="0"/>
              <a:t>Lot chose the plain of Jordan, beautiful and well watered.</a:t>
            </a:r>
            <a:endParaRPr lang="en-US" sz="2500" b="1" dirty="0"/>
          </a:p>
          <a:p>
            <a:r>
              <a:rPr lang="en-US" sz="2500" dirty="0"/>
              <a:t>But that land was near wicked Sodom</a:t>
            </a:r>
            <a:r>
              <a:rPr lang="en-US" sz="2500" b="1" dirty="0"/>
              <a:t>.  </a:t>
            </a:r>
          </a:p>
          <a:p>
            <a:r>
              <a:rPr lang="en-US" sz="2500" dirty="0"/>
              <a:t>Indirectly, Lot’s desire for prosperity and convenience drew him into dangerous associations.</a:t>
            </a:r>
          </a:p>
          <a:p>
            <a:endParaRPr dirty="0"/>
          </a:p>
        </p:txBody>
      </p:sp>
      <p:sp>
        <p:nvSpPr>
          <p:cNvPr id="4" name="Content Placeholder 3"/>
          <p:cNvSpPr>
            <a:spLocks noGrp="1"/>
          </p:cNvSpPr>
          <p:nvPr>
            <p:ph sz="half" idx="2"/>
          </p:nvPr>
        </p:nvSpPr>
        <p:spPr/>
        <p:txBody>
          <a:bodyPr>
            <a:noAutofit/>
          </a:bodyPr>
          <a:lstStyle/>
          <a:p>
            <a:r>
              <a:rPr lang="en-US" sz="2400" dirty="0"/>
              <a:t>At first, Lot merely “pitched his tent toward Sodom.”  </a:t>
            </a:r>
          </a:p>
          <a:p>
            <a:r>
              <a:rPr lang="en-US" sz="2400" dirty="0"/>
              <a:t>Later, he was dwelling </a:t>
            </a:r>
            <a:r>
              <a:rPr lang="en-US" sz="2400" b="1" dirty="0"/>
              <a:t>in</a:t>
            </a:r>
            <a:r>
              <a:rPr lang="en-US" sz="2400" dirty="0"/>
              <a:t> Sodom.  </a:t>
            </a:r>
          </a:p>
          <a:p>
            <a:r>
              <a:rPr lang="en-US" sz="2400" dirty="0"/>
              <a:t>Proximity → participation.  This choice placed Lot in harm’s way when war broke out.  </a:t>
            </a:r>
            <a:endParaRPr sz="2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18</a:t>
            </a:r>
            <a:r>
              <a:rPr dirty="0"/>
              <a:t>. What charge is given to the rich?</a:t>
            </a:r>
          </a:p>
        </p:txBody>
      </p:sp>
      <p:sp>
        <p:nvSpPr>
          <p:cNvPr id="3" name="Content Placeholder 2"/>
          <p:cNvSpPr>
            <a:spLocks noGrp="1"/>
          </p:cNvSpPr>
          <p:nvPr>
            <p:ph sz="half" idx="1"/>
          </p:nvPr>
        </p:nvSpPr>
        <p:spPr/>
        <p:txBody>
          <a:bodyPr>
            <a:normAutofit/>
          </a:bodyPr>
          <a:lstStyle/>
          <a:p>
            <a:r>
              <a:rPr sz="2400" dirty="0"/>
              <a:t>1 Timothy 6:17-19</a:t>
            </a:r>
          </a:p>
          <a:p>
            <a:r>
              <a:rPr sz="2400" dirty="0"/>
              <a:t>Charge them that are rich in this world, that they be not </a:t>
            </a:r>
            <a:r>
              <a:rPr sz="2400" dirty="0" err="1"/>
              <a:t>highminded</a:t>
            </a:r>
            <a:r>
              <a:rPr sz="2400" dirty="0"/>
              <a:t>, nor trust in uncertain riches, but in the living God, who giveth us richly all things to enjoy;</a:t>
            </a:r>
          </a:p>
        </p:txBody>
      </p:sp>
      <p:pic>
        <p:nvPicPr>
          <p:cNvPr id="52226" name="Picture 2" descr="Do Not Desire To Be Rich — Inspire ...">
            <a:extLst>
              <a:ext uri="{FF2B5EF4-FFF2-40B4-BE49-F238E27FC236}">
                <a16:creationId xmlns:a16="http://schemas.microsoft.com/office/drawing/2014/main" id="{0905C2CB-94FC-6E55-F9A1-E7162DF7E62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tretch>
            <a:fillRect/>
          </a:stretch>
        </p:blipFill>
        <p:spPr bwMode="auto">
          <a:xfrm>
            <a:off x="5219700" y="3305175"/>
            <a:ext cx="2819400" cy="1619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18</a:t>
            </a:r>
            <a:r>
              <a:rPr dirty="0"/>
              <a:t>. What charge is given to the rich?</a:t>
            </a:r>
          </a:p>
        </p:txBody>
      </p:sp>
      <p:sp>
        <p:nvSpPr>
          <p:cNvPr id="3" name="Content Placeholder 2"/>
          <p:cNvSpPr>
            <a:spLocks noGrp="1"/>
          </p:cNvSpPr>
          <p:nvPr>
            <p:ph sz="half" idx="1"/>
          </p:nvPr>
        </p:nvSpPr>
        <p:spPr/>
        <p:txBody>
          <a:bodyPr>
            <a:normAutofit/>
          </a:bodyPr>
          <a:lstStyle/>
          <a:p>
            <a:r>
              <a:rPr sz="2800" dirty="0"/>
              <a:t>1 Timothy 6:17-19</a:t>
            </a:r>
          </a:p>
          <a:p>
            <a:r>
              <a:rPr sz="2800" dirty="0"/>
              <a:t>That they do good, that they be rich in good works, ready to distribute, willing to communicate;</a:t>
            </a:r>
          </a:p>
        </p:txBody>
      </p:sp>
      <p:pic>
        <p:nvPicPr>
          <p:cNvPr id="53250" name="Picture 2" descr="Giving Flowers Images – Browse 203,202 ...">
            <a:extLst>
              <a:ext uri="{FF2B5EF4-FFF2-40B4-BE49-F238E27FC236}">
                <a16:creationId xmlns:a16="http://schemas.microsoft.com/office/drawing/2014/main" id="{CD31FE2A-A3BC-D2E4-0247-28C0B579CD6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tretch>
            <a:fillRect/>
          </a:stretch>
        </p:blipFill>
        <p:spPr bwMode="auto">
          <a:xfrm>
            <a:off x="5319712" y="3243263"/>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18</a:t>
            </a:r>
            <a:r>
              <a:rPr dirty="0"/>
              <a:t>. What charge is given to the rich?</a:t>
            </a:r>
          </a:p>
        </p:txBody>
      </p:sp>
      <p:sp>
        <p:nvSpPr>
          <p:cNvPr id="3" name="Content Placeholder 2"/>
          <p:cNvSpPr>
            <a:spLocks noGrp="1"/>
          </p:cNvSpPr>
          <p:nvPr>
            <p:ph sz="half" idx="1"/>
          </p:nvPr>
        </p:nvSpPr>
        <p:spPr/>
        <p:txBody>
          <a:bodyPr>
            <a:normAutofit/>
          </a:bodyPr>
          <a:lstStyle/>
          <a:p>
            <a:r>
              <a:rPr sz="2800" dirty="0"/>
              <a:t>1 Timothy 6:17-19</a:t>
            </a:r>
          </a:p>
          <a:p>
            <a:r>
              <a:rPr sz="2800" dirty="0"/>
              <a:t>Laying up in store for themselves a good foundation against the time to come, that they may lay hold on eternal life.</a:t>
            </a:r>
          </a:p>
        </p:txBody>
      </p:sp>
      <p:pic>
        <p:nvPicPr>
          <p:cNvPr id="54274" name="Picture 2" descr="Biblical Imagery: The New Jerusalem ...">
            <a:extLst>
              <a:ext uri="{FF2B5EF4-FFF2-40B4-BE49-F238E27FC236}">
                <a16:creationId xmlns:a16="http://schemas.microsoft.com/office/drawing/2014/main" id="{7678F560-4F39-8313-EDE8-58A085B82A7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tretch>
            <a:fillRect/>
          </a:stretch>
        </p:blipFill>
        <p:spPr bwMode="auto">
          <a:xfrm>
            <a:off x="5114925" y="3357563"/>
            <a:ext cx="3028950" cy="1514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19</a:t>
            </a:r>
            <a:r>
              <a:rPr dirty="0"/>
              <a:t>. How sure may a man be of retaining riches?</a:t>
            </a:r>
          </a:p>
        </p:txBody>
      </p:sp>
      <p:sp>
        <p:nvSpPr>
          <p:cNvPr id="3" name="Content Placeholder 2"/>
          <p:cNvSpPr>
            <a:spLocks noGrp="1"/>
          </p:cNvSpPr>
          <p:nvPr>
            <p:ph sz="half" idx="1"/>
          </p:nvPr>
        </p:nvSpPr>
        <p:spPr/>
        <p:txBody>
          <a:bodyPr>
            <a:normAutofit/>
          </a:bodyPr>
          <a:lstStyle/>
          <a:p>
            <a:r>
              <a:rPr sz="4000" dirty="0"/>
              <a:t>Proverbs 23:4-5</a:t>
            </a:r>
          </a:p>
          <a:p>
            <a:r>
              <a:rPr sz="4000" dirty="0" err="1"/>
              <a:t>Labour</a:t>
            </a:r>
            <a:r>
              <a:rPr sz="4000" dirty="0"/>
              <a:t> not to be rich: cease from thine own wisdom.</a:t>
            </a:r>
          </a:p>
        </p:txBody>
      </p:sp>
      <p:pic>
        <p:nvPicPr>
          <p:cNvPr id="55298" name="Picture 2" descr="Follow Jesus — Nativity of Our Lord Parish">
            <a:extLst>
              <a:ext uri="{FF2B5EF4-FFF2-40B4-BE49-F238E27FC236}">
                <a16:creationId xmlns:a16="http://schemas.microsoft.com/office/drawing/2014/main" id="{3F29A9E1-8035-C4CC-3BC2-8A3B3D2646D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94514" y="2416961"/>
            <a:ext cx="3051783" cy="30517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19</a:t>
            </a:r>
            <a:r>
              <a:rPr dirty="0"/>
              <a:t>. How sure may a man be of retaining riches?</a:t>
            </a:r>
          </a:p>
        </p:txBody>
      </p:sp>
      <p:sp>
        <p:nvSpPr>
          <p:cNvPr id="3" name="Content Placeholder 2"/>
          <p:cNvSpPr>
            <a:spLocks noGrp="1"/>
          </p:cNvSpPr>
          <p:nvPr>
            <p:ph sz="half" idx="1"/>
          </p:nvPr>
        </p:nvSpPr>
        <p:spPr/>
        <p:txBody>
          <a:bodyPr>
            <a:normAutofit/>
          </a:bodyPr>
          <a:lstStyle/>
          <a:p>
            <a:r>
              <a:rPr sz="2400" dirty="0"/>
              <a:t>Proverbs 23:4-5</a:t>
            </a:r>
          </a:p>
          <a:p>
            <a:r>
              <a:rPr sz="2400" dirty="0"/>
              <a:t>Wilt thou set thine eyes upon that which is not? for riches certainly make themselves wings; they fly away as an eagle toward heaven.</a:t>
            </a:r>
          </a:p>
        </p:txBody>
      </p:sp>
      <p:pic>
        <p:nvPicPr>
          <p:cNvPr id="56322" name="Picture 2" descr="Fly Away – Jim Gallagher">
            <a:extLst>
              <a:ext uri="{FF2B5EF4-FFF2-40B4-BE49-F238E27FC236}">
                <a16:creationId xmlns:a16="http://schemas.microsoft.com/office/drawing/2014/main" id="{E30EDE1E-964B-40AD-92E8-FAED25502C0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tretch>
            <a:fillRect/>
          </a:stretch>
        </p:blipFill>
        <p:spPr bwMode="auto">
          <a:xfrm>
            <a:off x="5200650" y="3314700"/>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2</a:t>
            </a:r>
            <a:r>
              <a:rPr lang="en-US"/>
              <a:t>0</a:t>
            </a:r>
            <a:r>
              <a:t>. </a:t>
            </a:r>
            <a:r>
              <a:rPr dirty="0"/>
              <a:t>What proverb was fulfilled in the case of Lot?</a:t>
            </a:r>
          </a:p>
        </p:txBody>
      </p:sp>
      <p:sp>
        <p:nvSpPr>
          <p:cNvPr id="3" name="Content Placeholder 2"/>
          <p:cNvSpPr>
            <a:spLocks noGrp="1"/>
          </p:cNvSpPr>
          <p:nvPr>
            <p:ph sz="half" idx="1"/>
          </p:nvPr>
        </p:nvSpPr>
        <p:spPr/>
        <p:txBody>
          <a:bodyPr>
            <a:normAutofit/>
          </a:bodyPr>
          <a:lstStyle/>
          <a:p>
            <a:r>
              <a:rPr sz="3600" dirty="0"/>
              <a:t>Proverbs 15:27</a:t>
            </a:r>
          </a:p>
          <a:p>
            <a:r>
              <a:rPr sz="3600" dirty="0"/>
              <a:t>He that is greedy of gain </a:t>
            </a:r>
            <a:r>
              <a:rPr sz="3600" dirty="0" err="1"/>
              <a:t>troubleth</a:t>
            </a:r>
            <a:r>
              <a:rPr sz="3600" dirty="0"/>
              <a:t> his own house; but he that </a:t>
            </a:r>
            <a:r>
              <a:rPr sz="3600" dirty="0" err="1"/>
              <a:t>hateth</a:t>
            </a:r>
            <a:r>
              <a:rPr sz="3600" dirty="0"/>
              <a:t> gifts shall live</a:t>
            </a:r>
            <a:r>
              <a:rPr sz="2800" dirty="0"/>
              <a:t>.</a:t>
            </a:r>
          </a:p>
        </p:txBody>
      </p:sp>
      <p:pic>
        <p:nvPicPr>
          <p:cNvPr id="57346" name="Picture 2" descr="Destroyed House Images – Browse 195,095 ...">
            <a:extLst>
              <a:ext uri="{FF2B5EF4-FFF2-40B4-BE49-F238E27FC236}">
                <a16:creationId xmlns:a16="http://schemas.microsoft.com/office/drawing/2014/main" id="{F5D9E98A-D25B-8AF4-323A-0478E964B9C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302134" y="2664591"/>
            <a:ext cx="4138755" cy="275415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1" y="0"/>
            <a:ext cx="9144001" cy="6858000"/>
          </a:xfrm>
          <a:prstGeom prst="rect">
            <a:avLst/>
          </a:prstGeom>
        </p:spPr>
      </p:pic>
    </p:spTree>
    <p:extLst>
      <p:ext uri="{BB962C8B-B14F-4D97-AF65-F5344CB8AC3E}">
        <p14:creationId xmlns:p14="http://schemas.microsoft.com/office/powerpoint/2010/main" val="17300027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3ED95-C3F6-EE6D-E5C1-73A3411D3CD0}"/>
              </a:ext>
            </a:extLst>
          </p:cNvPr>
          <p:cNvSpPr>
            <a:spLocks noGrp="1"/>
          </p:cNvSpPr>
          <p:nvPr>
            <p:ph type="ctrTitle"/>
          </p:nvPr>
        </p:nvSpPr>
        <p:spPr>
          <a:xfrm>
            <a:off x="736808" y="2391508"/>
            <a:ext cx="7670384" cy="1957111"/>
          </a:xfrm>
        </p:spPr>
        <p:txBody>
          <a:bodyPr>
            <a:noAutofit/>
          </a:bodyPr>
          <a:lstStyle/>
          <a:p>
            <a:r>
              <a:rPr lang="en-US" sz="9600" dirty="0"/>
              <a:t>Thank You &amp;</a:t>
            </a:r>
          </a:p>
        </p:txBody>
      </p:sp>
      <p:sp>
        <p:nvSpPr>
          <p:cNvPr id="3" name="Subtitle 2">
            <a:extLst>
              <a:ext uri="{FF2B5EF4-FFF2-40B4-BE49-F238E27FC236}">
                <a16:creationId xmlns:a16="http://schemas.microsoft.com/office/drawing/2014/main" id="{7578BD85-9E31-8FA9-45E7-FCD3C9478A39}"/>
              </a:ext>
            </a:extLst>
          </p:cNvPr>
          <p:cNvSpPr>
            <a:spLocks noGrp="1"/>
          </p:cNvSpPr>
          <p:nvPr>
            <p:ph type="subTitle" idx="1"/>
          </p:nvPr>
        </p:nvSpPr>
        <p:spPr>
          <a:xfrm>
            <a:off x="1031987" y="3681046"/>
            <a:ext cx="7080026" cy="1100023"/>
          </a:xfrm>
        </p:spPr>
        <p:txBody>
          <a:bodyPr>
            <a:normAutofit/>
          </a:bodyPr>
          <a:lstStyle/>
          <a:p>
            <a:r>
              <a:rPr lang="en-US" sz="6000" dirty="0"/>
              <a:t>HAPPY SABBATH!!</a:t>
            </a:r>
          </a:p>
        </p:txBody>
      </p:sp>
    </p:spTree>
    <p:extLst>
      <p:ext uri="{BB962C8B-B14F-4D97-AF65-F5344CB8AC3E}">
        <p14:creationId xmlns:p14="http://schemas.microsoft.com/office/powerpoint/2010/main" val="1923720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 After his sojourn in Canaan, where did he go?</a:t>
            </a:r>
          </a:p>
        </p:txBody>
      </p:sp>
      <p:sp>
        <p:nvSpPr>
          <p:cNvPr id="3" name="Content Placeholder 2"/>
          <p:cNvSpPr>
            <a:spLocks noGrp="1"/>
          </p:cNvSpPr>
          <p:nvPr>
            <p:ph sz="half" idx="1"/>
          </p:nvPr>
        </p:nvSpPr>
        <p:spPr/>
        <p:txBody>
          <a:bodyPr>
            <a:normAutofit lnSpcReduction="10000"/>
          </a:bodyPr>
          <a:lstStyle/>
          <a:p>
            <a:r>
              <a:rPr sz="3200" dirty="0"/>
              <a:t>Genesis 12:10</a:t>
            </a:r>
          </a:p>
          <a:p>
            <a:r>
              <a:rPr sz="3200" dirty="0"/>
              <a:t>And there was a famine in the land: and Abram went down into Egypt to sojourn there; for the famine was grievous in the land.</a:t>
            </a:r>
          </a:p>
        </p:txBody>
      </p:sp>
      <p:pic>
        <p:nvPicPr>
          <p:cNvPr id="2050" name="Picture 2" descr="The Famine | Torah Portions | FFOZ">
            <a:extLst>
              <a:ext uri="{FF2B5EF4-FFF2-40B4-BE49-F238E27FC236}">
                <a16:creationId xmlns:a16="http://schemas.microsoft.com/office/drawing/2014/main" id="{158C4B93-8DDB-8006-7E2C-68103B0F6D4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070" r="14863"/>
          <a:stretch>
            <a:fillRect/>
          </a:stretch>
        </p:blipFill>
        <p:spPr bwMode="auto">
          <a:xfrm>
            <a:off x="4571219" y="2099332"/>
            <a:ext cx="3892720" cy="380968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5D9AA-655F-9FC7-D4FC-6DBBAA53268F}"/>
              </a:ext>
            </a:extLst>
          </p:cNvPr>
          <p:cNvSpPr>
            <a:spLocks noGrp="1"/>
          </p:cNvSpPr>
          <p:nvPr>
            <p:ph type="title"/>
          </p:nvPr>
        </p:nvSpPr>
        <p:spPr/>
        <p:txBody>
          <a:bodyPr/>
          <a:lstStyle/>
          <a:p>
            <a:r>
              <a:rPr lang="en-US" dirty="0"/>
              <a:t>A Famine in Canaan</a:t>
            </a:r>
          </a:p>
        </p:txBody>
      </p:sp>
      <p:sp>
        <p:nvSpPr>
          <p:cNvPr id="4" name="Content Placeholder 3">
            <a:extLst>
              <a:ext uri="{FF2B5EF4-FFF2-40B4-BE49-F238E27FC236}">
                <a16:creationId xmlns:a16="http://schemas.microsoft.com/office/drawing/2014/main" id="{3349112E-9CAC-13F2-9445-1B5F815AF3E7}"/>
              </a:ext>
            </a:extLst>
          </p:cNvPr>
          <p:cNvSpPr>
            <a:spLocks noGrp="1"/>
          </p:cNvSpPr>
          <p:nvPr>
            <p:ph sz="half" idx="2"/>
          </p:nvPr>
        </p:nvSpPr>
        <p:spPr>
          <a:xfrm>
            <a:off x="4510528" y="2011680"/>
            <a:ext cx="4280006" cy="4435224"/>
          </a:xfrm>
        </p:spPr>
        <p:txBody>
          <a:bodyPr>
            <a:normAutofit lnSpcReduction="10000"/>
          </a:bodyPr>
          <a:lstStyle/>
          <a:p>
            <a:r>
              <a:rPr lang="en-US" sz="2800" dirty="0"/>
              <a:t>Abram obeys God’s call, leaves everything behind, and arrives in Canaan—only to find a famine waiting for him (Genesis 12:10).</a:t>
            </a:r>
          </a:p>
          <a:p>
            <a:r>
              <a:rPr lang="en-US" sz="2800" dirty="0"/>
              <a:t>On a symbolic level, this almost feels like a contradiction: </a:t>
            </a:r>
            <a:r>
              <a:rPr lang="en-US" sz="2800" i="1" dirty="0"/>
              <a:t>Canaan = promise, heaven, abundance… so why famine?</a:t>
            </a:r>
            <a:endParaRPr lang="en-US" sz="2800" dirty="0"/>
          </a:p>
        </p:txBody>
      </p:sp>
      <p:pic>
        <p:nvPicPr>
          <p:cNvPr id="3075" name="Picture 3" descr="What does Genesis 42:2 mean? | Bible Art">
            <a:extLst>
              <a:ext uri="{FF2B5EF4-FFF2-40B4-BE49-F238E27FC236}">
                <a16:creationId xmlns:a16="http://schemas.microsoft.com/office/drawing/2014/main" id="{C6DC2FD3-920C-D709-CD63-3BD7FE8249E1}"/>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7406"/>
          <a:stretch>
            <a:fillRect/>
          </a:stretch>
        </p:blipFill>
        <p:spPr bwMode="auto">
          <a:xfrm>
            <a:off x="685019" y="2123775"/>
            <a:ext cx="3796646" cy="4100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8064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5E2D2-201A-98D4-7DB8-B606190D2D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A784C7-1981-8E07-04D3-CD67D309E4B1}"/>
              </a:ext>
            </a:extLst>
          </p:cNvPr>
          <p:cNvSpPr>
            <a:spLocks noGrp="1"/>
          </p:cNvSpPr>
          <p:nvPr>
            <p:ph type="title"/>
          </p:nvPr>
        </p:nvSpPr>
        <p:spPr/>
        <p:txBody>
          <a:bodyPr/>
          <a:lstStyle/>
          <a:p>
            <a:r>
              <a:rPr lang="en-US" dirty="0"/>
              <a:t>A Famine in Canaan</a:t>
            </a:r>
          </a:p>
        </p:txBody>
      </p:sp>
      <p:sp>
        <p:nvSpPr>
          <p:cNvPr id="4" name="Content Placeholder 3">
            <a:extLst>
              <a:ext uri="{FF2B5EF4-FFF2-40B4-BE49-F238E27FC236}">
                <a16:creationId xmlns:a16="http://schemas.microsoft.com/office/drawing/2014/main" id="{A8CBFE24-D6E3-6CC6-70C8-0A3A04C993D9}"/>
              </a:ext>
            </a:extLst>
          </p:cNvPr>
          <p:cNvSpPr>
            <a:spLocks noGrp="1"/>
          </p:cNvSpPr>
          <p:nvPr>
            <p:ph sz="half" idx="2"/>
          </p:nvPr>
        </p:nvSpPr>
        <p:spPr>
          <a:xfrm>
            <a:off x="4510528" y="2011680"/>
            <a:ext cx="4280006" cy="4435224"/>
          </a:xfrm>
        </p:spPr>
        <p:txBody>
          <a:bodyPr>
            <a:normAutofit lnSpcReduction="10000"/>
          </a:bodyPr>
          <a:lstStyle/>
          <a:p>
            <a:r>
              <a:rPr lang="en-US" sz="3200" dirty="0"/>
              <a:t>Canaan, though naturally fertile, was subject to visitations of drought, especially in those years when the November and December rains, on which the country depended, either failed or were scanty. </a:t>
            </a:r>
          </a:p>
        </p:txBody>
      </p:sp>
      <p:pic>
        <p:nvPicPr>
          <p:cNvPr id="4098" name="Picture 2" descr="Genesis 12: Abram Moves to Canaan; Abram's Trickery in Egypt – 929 Chapters">
            <a:extLst>
              <a:ext uri="{FF2B5EF4-FFF2-40B4-BE49-F238E27FC236}">
                <a16:creationId xmlns:a16="http://schemas.microsoft.com/office/drawing/2014/main" id="{774199AF-64E8-8D22-9655-B62B27F92BDC}"/>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9126"/>
          <a:stretch>
            <a:fillRect/>
          </a:stretch>
        </p:blipFill>
        <p:spPr bwMode="auto">
          <a:xfrm>
            <a:off x="522514" y="2011679"/>
            <a:ext cx="3634547" cy="38461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EB7F51F-27F0-989C-2027-72520E3E6CDA}"/>
              </a:ext>
            </a:extLst>
          </p:cNvPr>
          <p:cNvSpPr txBox="1"/>
          <p:nvPr/>
        </p:nvSpPr>
        <p:spPr>
          <a:xfrm>
            <a:off x="522514" y="6177963"/>
            <a:ext cx="5947442" cy="376518"/>
          </a:xfrm>
          <a:prstGeom prst="rect">
            <a:avLst/>
          </a:prstGeom>
          <a:noFill/>
        </p:spPr>
        <p:txBody>
          <a:bodyPr wrap="square" rtlCol="0">
            <a:spAutoFit/>
          </a:bodyPr>
          <a:lstStyle/>
          <a:p>
            <a:r>
              <a:rPr lang="en-US" dirty="0">
                <a:solidFill>
                  <a:schemeClr val="accent4">
                    <a:lumMod val="20000"/>
                    <a:lumOff val="80000"/>
                  </a:schemeClr>
                </a:solidFill>
              </a:rPr>
              <a:t>SDABC Vol. 1 on Genesis 12:10</a:t>
            </a:r>
          </a:p>
        </p:txBody>
      </p:sp>
    </p:spTree>
    <p:extLst>
      <p:ext uri="{BB962C8B-B14F-4D97-AF65-F5344CB8AC3E}">
        <p14:creationId xmlns:p14="http://schemas.microsoft.com/office/powerpoint/2010/main" val="4259113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D2059-584E-9A43-C453-52849E0B68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04D62C-EDF2-1E73-F7A1-AB0F67A67265}"/>
              </a:ext>
            </a:extLst>
          </p:cNvPr>
          <p:cNvSpPr>
            <a:spLocks noGrp="1"/>
          </p:cNvSpPr>
          <p:nvPr>
            <p:ph type="title"/>
          </p:nvPr>
        </p:nvSpPr>
        <p:spPr/>
        <p:txBody>
          <a:bodyPr/>
          <a:lstStyle/>
          <a:p>
            <a:r>
              <a:rPr lang="en-US" dirty="0"/>
              <a:t>A Famine in Canaan</a:t>
            </a:r>
          </a:p>
        </p:txBody>
      </p:sp>
      <p:sp>
        <p:nvSpPr>
          <p:cNvPr id="4" name="Content Placeholder 3">
            <a:extLst>
              <a:ext uri="{FF2B5EF4-FFF2-40B4-BE49-F238E27FC236}">
                <a16:creationId xmlns:a16="http://schemas.microsoft.com/office/drawing/2014/main" id="{BC215028-A458-2192-FFD0-F3CD2F343323}"/>
              </a:ext>
            </a:extLst>
          </p:cNvPr>
          <p:cNvSpPr>
            <a:spLocks noGrp="1"/>
          </p:cNvSpPr>
          <p:nvPr>
            <p:ph sz="half" idx="2"/>
          </p:nvPr>
        </p:nvSpPr>
        <p:spPr>
          <a:xfrm>
            <a:off x="4510528" y="2658676"/>
            <a:ext cx="4280006" cy="3788227"/>
          </a:xfrm>
        </p:spPr>
        <p:txBody>
          <a:bodyPr>
            <a:normAutofit/>
          </a:bodyPr>
          <a:lstStyle/>
          <a:p>
            <a:r>
              <a:rPr lang="en-US" sz="3200" dirty="0"/>
              <a:t>Egyptian records confirm waves of Semitic nomads entering Egypt in search of food and water for their cattle.</a:t>
            </a:r>
          </a:p>
        </p:txBody>
      </p:sp>
      <p:pic>
        <p:nvPicPr>
          <p:cNvPr id="5125" name="Picture 5" descr="Hyksos - Wikipedia">
            <a:extLst>
              <a:ext uri="{FF2B5EF4-FFF2-40B4-BE49-F238E27FC236}">
                <a16:creationId xmlns:a16="http://schemas.microsoft.com/office/drawing/2014/main" id="{59FF99F9-3A48-FCC2-E7C5-A799E33063F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42975" y="2366963"/>
            <a:ext cx="3143250" cy="349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330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97FC6-3AD0-2FD6-F3A9-138454AE3E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F640E4-649C-6191-AD91-FFD23B2AE08E}"/>
              </a:ext>
            </a:extLst>
          </p:cNvPr>
          <p:cNvSpPr>
            <a:spLocks noGrp="1"/>
          </p:cNvSpPr>
          <p:nvPr>
            <p:ph type="title"/>
          </p:nvPr>
        </p:nvSpPr>
        <p:spPr/>
        <p:txBody>
          <a:bodyPr/>
          <a:lstStyle/>
          <a:p>
            <a:r>
              <a:rPr lang="en-US" dirty="0"/>
              <a:t>A Famine in Canaan</a:t>
            </a:r>
          </a:p>
        </p:txBody>
      </p:sp>
      <p:sp>
        <p:nvSpPr>
          <p:cNvPr id="4" name="Content Placeholder 3">
            <a:extLst>
              <a:ext uri="{FF2B5EF4-FFF2-40B4-BE49-F238E27FC236}">
                <a16:creationId xmlns:a16="http://schemas.microsoft.com/office/drawing/2014/main" id="{DA87EFA0-D8EE-A53B-4FDA-CCA899840B80}"/>
              </a:ext>
            </a:extLst>
          </p:cNvPr>
          <p:cNvSpPr>
            <a:spLocks noGrp="1"/>
          </p:cNvSpPr>
          <p:nvPr>
            <p:ph sz="half" idx="2"/>
          </p:nvPr>
        </p:nvSpPr>
        <p:spPr>
          <a:xfrm>
            <a:off x="207469" y="4210850"/>
            <a:ext cx="8698385" cy="2297526"/>
          </a:xfrm>
        </p:spPr>
        <p:txBody>
          <a:bodyPr>
            <a:normAutofit/>
          </a:bodyPr>
          <a:lstStyle/>
          <a:p>
            <a:r>
              <a:rPr lang="en-US" sz="3200" dirty="0"/>
              <a:t>A famous tomb painting under Senusret II (ca. 1897–1879 B.C.) depicts 37 Semitic Bedouins arriving with their families, garments, weapons, and instruments — a visual window into the very world of Abram.</a:t>
            </a:r>
          </a:p>
        </p:txBody>
      </p:sp>
      <p:pic>
        <p:nvPicPr>
          <p:cNvPr id="6146" name="Picture 2" descr="RECONSTRUCTION OF SENUSRET II OF THE 12TH DYNASTY Khakheperre Senusret II  was the fourth nswt-bjtj (Pharaoh) of the 12th Dynasty of Kemet (Egypt). He  ruled from 1897 BC to 1878 BC. His">
            <a:extLst>
              <a:ext uri="{FF2B5EF4-FFF2-40B4-BE49-F238E27FC236}">
                <a16:creationId xmlns:a16="http://schemas.microsoft.com/office/drawing/2014/main" id="{A4D9EDA0-4180-4E89-060E-04B3DAF428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09436"/>
            <a:ext cx="9116563" cy="2791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04903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B1D2DA32-AC8B-4194-BF85-FF4A5B40EB50}"/>
    </a:ext>
  </a:extLst>
</a:theme>
</file>

<file path=docProps/app.xml><?xml version="1.0" encoding="utf-8"?>
<Properties xmlns="http://schemas.openxmlformats.org/officeDocument/2006/extended-properties" xmlns:vt="http://schemas.openxmlformats.org/officeDocument/2006/docPropsVTypes">
  <Template>Banded</Template>
  <TotalTime>586</TotalTime>
  <Words>2044</Words>
  <Application>Microsoft Office PowerPoint</Application>
  <PresentationFormat>On-screen Show (4:3)</PresentationFormat>
  <Paragraphs>139</Paragraphs>
  <Slides>49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Arial</vt:lpstr>
      <vt:lpstr>Corbel</vt:lpstr>
      <vt:lpstr>Impact</vt:lpstr>
      <vt:lpstr>Wingdings</vt:lpstr>
      <vt:lpstr>Banded</vt:lpstr>
      <vt:lpstr>PowerPoint Presentation</vt:lpstr>
      <vt:lpstr>PowerPoint Presentation</vt:lpstr>
      <vt:lpstr>Old Testament History:  Abraham and Lot</vt:lpstr>
      <vt:lpstr>1. When Abraham left his native land, whom did he take with him?</vt:lpstr>
      <vt:lpstr>2. After his sojourn in Canaan, where did he go?</vt:lpstr>
      <vt:lpstr>A Famine in Canaan</vt:lpstr>
      <vt:lpstr>A Famine in Canaan</vt:lpstr>
      <vt:lpstr>A Famine in Canaan</vt:lpstr>
      <vt:lpstr>A Famine in Canaan</vt:lpstr>
      <vt:lpstr>A Famine in Canaan</vt:lpstr>
      <vt:lpstr>A Famine in Canaan</vt:lpstr>
      <vt:lpstr>3. Why did he go there?</vt:lpstr>
      <vt:lpstr>A Famine in Canaan</vt:lpstr>
      <vt:lpstr>A Famine in Canaan</vt:lpstr>
      <vt:lpstr>A Famine in Canaan</vt:lpstr>
      <vt:lpstr>A Famine in Canaan</vt:lpstr>
      <vt:lpstr>4. How was he prospered while there?</vt:lpstr>
      <vt:lpstr>4. How was he prospered while there?</vt:lpstr>
      <vt:lpstr>4. How was he prospered while there?</vt:lpstr>
      <vt:lpstr>5. How was Lot situated as regards wealth?</vt:lpstr>
      <vt:lpstr>6. What was the consequence of the great wealth of both Abraham and Lot?</vt:lpstr>
      <vt:lpstr>6. What was the consequence of the great wealth of both Abraham and Lot?</vt:lpstr>
      <vt:lpstr>7. How was Abraham affected by this strife?</vt:lpstr>
      <vt:lpstr>8. What generous part did Abraham act?</vt:lpstr>
      <vt:lpstr>9. How did Lot respond to this generous offer?</vt:lpstr>
      <vt:lpstr>9. How did Lot respond to this generous offer?</vt:lpstr>
      <vt:lpstr>What About Sodom??</vt:lpstr>
      <vt:lpstr>What About Sodom??</vt:lpstr>
      <vt:lpstr>10. What alone seemed to influence Lot in his choice?</vt:lpstr>
      <vt:lpstr>11. Near what city did Lot pitch his tent?</vt:lpstr>
      <vt:lpstr>12. What was the character of the men of Sodom?</vt:lpstr>
      <vt:lpstr>13. Did Abraham lose anything by his generosity?</vt:lpstr>
      <vt:lpstr>13. Did Abraham lose anything by his generosity?</vt:lpstr>
      <vt:lpstr>13. Did Abraham lose anything by his generosity?</vt:lpstr>
      <vt:lpstr>13. Did Abraham lose anything by his generosity?</vt:lpstr>
      <vt:lpstr>14. What great battle was fought some years after?</vt:lpstr>
      <vt:lpstr>14. What great battle was fought some years after?</vt:lpstr>
      <vt:lpstr>15. What happened to the kings of Sodom and Gomorrah and their people?</vt:lpstr>
      <vt:lpstr>15. What happened to the kings of Sodom and Gomorrah and their people?</vt:lpstr>
      <vt:lpstr>16. Who else was taken captive?</vt:lpstr>
      <vt:lpstr>17. What do you think was the indirect cause of Lot's misfortune?</vt:lpstr>
      <vt:lpstr>18. What charge is given to the rich?</vt:lpstr>
      <vt:lpstr>18. What charge is given to the rich?</vt:lpstr>
      <vt:lpstr>18. What charge is given to the rich?</vt:lpstr>
      <vt:lpstr>19. How sure may a man be of retaining riches?</vt:lpstr>
      <vt:lpstr>19. How sure may a man be of retaining riches?</vt:lpstr>
      <vt:lpstr>20. What proverb was fulfilled in the case of Lot?</vt:lpstr>
      <vt:lpstr>PowerPoint Presentation</vt:lpstr>
      <vt:lpstr>Thank You &amp;</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8</cp:revision>
  <dcterms:created xsi:type="dcterms:W3CDTF">2013-01-27T09:14:16Z</dcterms:created>
  <dcterms:modified xsi:type="dcterms:W3CDTF">2025-08-30T04:01:56Z</dcterms:modified>
  <cp:category/>
</cp:coreProperties>
</file>