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394" r:id="rId2"/>
    <p:sldId id="390" r:id="rId3"/>
    <p:sldId id="391" r:id="rId4"/>
    <p:sldId id="256" r:id="rId5"/>
    <p:sldId id="396" r:id="rId6"/>
    <p:sldId id="395" r:id="rId7"/>
    <p:sldId id="400" r:id="rId8"/>
    <p:sldId id="397" r:id="rId9"/>
    <p:sldId id="402" r:id="rId10"/>
    <p:sldId id="403" r:id="rId11"/>
    <p:sldId id="401" r:id="rId12"/>
    <p:sldId id="399" r:id="rId13"/>
    <p:sldId id="398" r:id="rId14"/>
    <p:sldId id="404" r:id="rId15"/>
    <p:sldId id="405" r:id="rId16"/>
    <p:sldId id="406" r:id="rId17"/>
    <p:sldId id="407" r:id="rId18"/>
    <p:sldId id="408" r:id="rId19"/>
    <p:sldId id="409" r:id="rId20"/>
    <p:sldId id="410" r:id="rId21"/>
    <p:sldId id="257" r:id="rId22"/>
    <p:sldId id="258" r:id="rId23"/>
    <p:sldId id="259" r:id="rId24"/>
    <p:sldId id="411" r:id="rId25"/>
    <p:sldId id="412" r:id="rId26"/>
    <p:sldId id="417" r:id="rId27"/>
    <p:sldId id="418" r:id="rId28"/>
    <p:sldId id="419" r:id="rId29"/>
    <p:sldId id="420" r:id="rId30"/>
    <p:sldId id="260" r:id="rId31"/>
    <p:sldId id="261" r:id="rId32"/>
    <p:sldId id="262" r:id="rId33"/>
    <p:sldId id="263" r:id="rId34"/>
    <p:sldId id="264" r:id="rId35"/>
    <p:sldId id="422" r:id="rId36"/>
    <p:sldId id="265" r:id="rId37"/>
    <p:sldId id="266" r:id="rId38"/>
    <p:sldId id="267" r:id="rId39"/>
    <p:sldId id="268" r:id="rId40"/>
    <p:sldId id="269" r:id="rId41"/>
    <p:sldId id="270" r:id="rId42"/>
    <p:sldId id="421" r:id="rId43"/>
    <p:sldId id="423" r:id="rId44"/>
    <p:sldId id="271" r:id="rId45"/>
    <p:sldId id="272" r:id="rId46"/>
    <p:sldId id="273" r:id="rId47"/>
    <p:sldId id="274" r:id="rId48"/>
    <p:sldId id="275" r:id="rId49"/>
    <p:sldId id="276" r:id="rId50"/>
    <p:sldId id="277" r:id="rId51"/>
    <p:sldId id="424" r:id="rId52"/>
    <p:sldId id="425" r:id="rId53"/>
    <p:sldId id="278" r:id="rId54"/>
    <p:sldId id="426" r:id="rId55"/>
    <p:sldId id="279" r:id="rId56"/>
    <p:sldId id="280" r:id="rId57"/>
    <p:sldId id="392" r:id="rId58"/>
    <p:sldId id="340"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8971"/>
    <a:srgbClr val="AD836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54" d="100"/>
          <a:sy n="54" d="100"/>
        </p:scale>
        <p:origin x="216" y="4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43491" y="796631"/>
            <a:ext cx="6251304" cy="2700706"/>
          </a:xfrm>
        </p:spPr>
        <p:txBody>
          <a:bodyPr bIns="0"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443491" y="3497337"/>
            <a:ext cx="6251304" cy="1011489"/>
          </a:xfrm>
        </p:spPr>
        <p:txBody>
          <a:bodyPr tIns="91440" bIns="91440">
            <a:normAutofit/>
          </a:bodyPr>
          <a:lstStyle>
            <a:lvl1pPr marL="0" indent="0" algn="ct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9/5/2025</a:t>
            </a:fld>
            <a:endParaRPr lang="en-US"/>
          </a:p>
        </p:txBody>
      </p:sp>
      <p:sp>
        <p:nvSpPr>
          <p:cNvPr id="5" name="Footer Placeholder 4"/>
          <p:cNvSpPr>
            <a:spLocks noGrp="1"/>
          </p:cNvSpPr>
          <p:nvPr>
            <p:ph type="ftr" sz="quarter" idx="11"/>
          </p:nvPr>
        </p:nvSpPr>
        <p:spPr>
          <a:xfrm>
            <a:off x="1443490" y="329308"/>
            <a:ext cx="3719283" cy="309201"/>
          </a:xfrm>
        </p:spPr>
        <p:txBody>
          <a:bodyPr/>
          <a:lstStyle/>
          <a:p>
            <a:endParaRPr lang="en-US"/>
          </a:p>
        </p:txBody>
      </p:sp>
      <p:sp>
        <p:nvSpPr>
          <p:cNvPr id="6" name="Slide Number Placeholder 5"/>
          <p:cNvSpPr>
            <a:spLocks noGrp="1"/>
          </p:cNvSpPr>
          <p:nvPr>
            <p:ph type="sldNum" sz="quarter" idx="12"/>
          </p:nvPr>
        </p:nvSpPr>
        <p:spPr>
          <a:xfrm>
            <a:off x="477760" y="798973"/>
            <a:ext cx="802005" cy="503578"/>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6710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10770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2373"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2" y="798974"/>
            <a:ext cx="4985762"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6740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0817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2" y="1756130"/>
            <a:ext cx="6251302" cy="1952270"/>
          </a:xfrm>
        </p:spPr>
        <p:txBody>
          <a:bodyPr anchor="b">
            <a:normAutofit/>
          </a:bodyPr>
          <a:lstStyle>
            <a:lvl1pPr algn="ctr">
              <a:defRPr sz="3200"/>
            </a:lvl1pPr>
          </a:lstStyle>
          <a:p>
            <a:r>
              <a:rPr lang="en-US"/>
              <a:t>Click to edit Master title style</a:t>
            </a:r>
            <a:endParaRPr lang="en-US" dirty="0"/>
          </a:p>
        </p:txBody>
      </p:sp>
      <p:sp>
        <p:nvSpPr>
          <p:cNvPr id="3" name="Text Placeholder 2"/>
          <p:cNvSpPr>
            <a:spLocks noGrp="1"/>
          </p:cNvSpPr>
          <p:nvPr>
            <p:ph type="body" idx="1"/>
          </p:nvPr>
        </p:nvSpPr>
        <p:spPr>
          <a:xfrm>
            <a:off x="1434318" y="3708400"/>
            <a:ext cx="6251302" cy="1110725"/>
          </a:xfrm>
        </p:spPr>
        <p:txBody>
          <a:bodyPr tIns="91440">
            <a:normAutofit/>
          </a:bodyPr>
          <a:lstStyle>
            <a:lvl1pPr marL="0" indent="0" algn="ctr">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389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25130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1" y="2013936"/>
            <a:ext cx="2965632"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29162" y="2013936"/>
            <a:ext cx="2965424"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9/5/2025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34432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164"/>
            <a:ext cx="62513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2965631"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2965631"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9270" y="2023004"/>
            <a:ext cx="2965523"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29270" y="2821491"/>
            <a:ext cx="2965523"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9/5/2025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5157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9/5/2025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23958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2117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406519"/>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506719"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1501"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56793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9" y="1129513"/>
            <a:ext cx="308049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defTabSz="914400">
              <a:spcBef>
                <a:spcPts val="1800"/>
              </a:spcBef>
            </a:pPr>
            <a:r>
              <a:rPr lang="en-US"/>
              <a:t>Click icon to add picture</a:t>
            </a:r>
            <a:endParaRPr lang="en-US" dirty="0"/>
          </a:p>
        </p:txBody>
      </p:sp>
      <p:sp>
        <p:nvSpPr>
          <p:cNvPr id="4" name="Text Placeholder 3"/>
          <p:cNvSpPr>
            <a:spLocks noGrp="1"/>
          </p:cNvSpPr>
          <p:nvPr>
            <p:ph type="body" sz="half" idx="2"/>
          </p:nvPr>
        </p:nvSpPr>
        <p:spPr>
          <a:xfrm>
            <a:off x="1443492" y="3145992"/>
            <a:ext cx="3076077"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082905" cy="320123"/>
          </a:xfrm>
        </p:spPr>
        <p:txBody>
          <a:bodyPr/>
          <a:lstStyle>
            <a:lvl1pPr algn="l">
              <a:defRPr/>
            </a:lvl1pPr>
          </a:lstStyle>
          <a:p>
            <a:fld id="{5BCAD085-E8A6-8845-BD4E-CB4CCA059FC4}" type="datetimeFigureOut">
              <a:rPr lang="en-US" smtClean="0"/>
              <a:t>9/5/2025</a:t>
            </a:fld>
            <a:endParaRPr lang="en-US"/>
          </a:p>
        </p:txBody>
      </p:sp>
      <p:sp>
        <p:nvSpPr>
          <p:cNvPr id="6" name="Footer Placeholder 5"/>
          <p:cNvSpPr>
            <a:spLocks noGrp="1"/>
          </p:cNvSpPr>
          <p:nvPr>
            <p:ph type="ftr" sz="quarter" idx="11"/>
          </p:nvPr>
        </p:nvSpPr>
        <p:spPr>
          <a:xfrm>
            <a:off x="1437530" y="318641"/>
            <a:ext cx="3082083" cy="320931"/>
          </a:xfrm>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5126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Rectangle 9"/>
          <p:cNvSpPr/>
          <p:nvPr/>
        </p:nvSpPr>
        <p:spPr>
          <a:xfrm>
            <a:off x="0" y="3622291"/>
            <a:ext cx="9144000" cy="251227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1" name="Picture 10"/>
          <p:cNvPicPr>
            <a:picLocks noChangeAspect="1"/>
          </p:cNvPicPr>
          <p:nvPr/>
        </p:nvPicPr>
        <p:blipFill rotWithShape="1">
          <a:blip r:embed="rId13">
            <a:extLst>
              <a:ext uri="{28A0092B-C50C-407E-A947-70E740481C1C}">
                <a14:useLocalDpi xmlns:a14="http://schemas.microsoft.com/office/drawing/2010/main" val="0"/>
              </a:ext>
            </a:extLst>
          </a:blip>
          <a:srcRect t="2769" b="-2769"/>
          <a:stretch/>
        </p:blipFill>
        <p:spPr>
          <a:xfrm>
            <a:off x="0" y="6135624"/>
            <a:ext cx="9144000" cy="742950"/>
          </a:xfrm>
          <a:prstGeom prst="rect">
            <a:avLst/>
          </a:prstGeom>
        </p:spPr>
      </p:pic>
      <p:sp>
        <p:nvSpPr>
          <p:cNvPr id="2" name="Title Placeholder 1"/>
          <p:cNvSpPr>
            <a:spLocks noGrp="1"/>
          </p:cNvSpPr>
          <p:nvPr>
            <p:ph type="title"/>
          </p:nvPr>
        </p:nvSpPr>
        <p:spPr>
          <a:xfrm>
            <a:off x="1443491" y="804520"/>
            <a:ext cx="6251303"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25130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2650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9/5/2025</a:t>
            </a:fld>
            <a:endParaRPr lang="en-US"/>
          </a:p>
        </p:txBody>
      </p:sp>
      <p:sp>
        <p:nvSpPr>
          <p:cNvPr id="5" name="Footer Placeholder 4"/>
          <p:cNvSpPr>
            <a:spLocks noGrp="1"/>
          </p:cNvSpPr>
          <p:nvPr>
            <p:ph type="ftr" sz="quarter" idx="3"/>
          </p:nvPr>
        </p:nvSpPr>
        <p:spPr>
          <a:xfrm>
            <a:off x="1443491" y="329308"/>
            <a:ext cx="3719283"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C1FF6DA9-008F-8B48-92A6-B652298478BF}" type="slidenum">
              <a:rPr lang="en-US" smtClean="0"/>
              <a:t>‹#›</a:t>
            </a:fld>
            <a:endParaRPr lang="en-US"/>
          </a:p>
        </p:txBody>
      </p:sp>
      <p:cxnSp>
        <p:nvCxnSpPr>
          <p:cNvPr id="12" name="Straight Connector 11"/>
          <p:cNvCxnSpPr/>
          <p:nvPr/>
        </p:nvCxnSpPr>
        <p:spPr>
          <a:xfrm>
            <a:off x="0" y="6144768"/>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933560"/>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6858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30C8F-4DA2-311C-6AB9-CEED38AF8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77081-2D76-5B6A-F318-EEE4F7DDA80B}"/>
              </a:ext>
            </a:extLst>
          </p:cNvPr>
          <p:cNvSpPr>
            <a:spLocks noGrp="1"/>
          </p:cNvSpPr>
          <p:nvPr>
            <p:ph type="title"/>
          </p:nvPr>
        </p:nvSpPr>
        <p:spPr>
          <a:xfrm>
            <a:off x="1212079" y="289421"/>
            <a:ext cx="7176136" cy="1539517"/>
          </a:xfrm>
        </p:spPr>
        <p:txBody>
          <a:bodyPr/>
          <a:lstStyle/>
          <a:p>
            <a:r>
              <a:rPr lang="en-US" dirty="0"/>
              <a:t>Abraham the Hebrew </a:t>
            </a:r>
          </a:p>
        </p:txBody>
      </p:sp>
      <p:sp>
        <p:nvSpPr>
          <p:cNvPr id="4" name="Content Placeholder 3">
            <a:extLst>
              <a:ext uri="{FF2B5EF4-FFF2-40B4-BE49-F238E27FC236}">
                <a16:creationId xmlns:a16="http://schemas.microsoft.com/office/drawing/2014/main" id="{F72506B9-B083-53BE-CA74-72B2C0D48183}"/>
              </a:ext>
            </a:extLst>
          </p:cNvPr>
          <p:cNvSpPr>
            <a:spLocks noGrp="1"/>
          </p:cNvSpPr>
          <p:nvPr>
            <p:ph sz="half" idx="2"/>
          </p:nvPr>
        </p:nvSpPr>
        <p:spPr>
          <a:xfrm>
            <a:off x="4572001" y="1588604"/>
            <a:ext cx="3816214" cy="4350206"/>
          </a:xfrm>
        </p:spPr>
        <p:txBody>
          <a:bodyPr>
            <a:normAutofit fontScale="85000" lnSpcReduction="10000"/>
          </a:bodyPr>
          <a:lstStyle/>
          <a:p>
            <a:r>
              <a:rPr lang="en-US" sz="2800" dirty="0"/>
              <a:t>Jewish tradition later viewed Eber as the preserver of the “pure language.”  </a:t>
            </a:r>
          </a:p>
          <a:p>
            <a:r>
              <a:rPr lang="en-US" sz="2800" dirty="0"/>
              <a:t>It’s from his line, specifically through PELEG, that the godly line continued.  </a:t>
            </a:r>
          </a:p>
          <a:p>
            <a:r>
              <a:rPr lang="en-US" sz="2800" dirty="0"/>
              <a:t>But Joktan founded a large, important group!  </a:t>
            </a:r>
          </a:p>
        </p:txBody>
      </p:sp>
      <p:pic>
        <p:nvPicPr>
          <p:cNvPr id="8195" name="Picture 3" descr="What does Genesis 11:16 mean? | Bible Art">
            <a:extLst>
              <a:ext uri="{FF2B5EF4-FFF2-40B4-BE49-F238E27FC236}">
                <a16:creationId xmlns:a16="http://schemas.microsoft.com/office/drawing/2014/main" id="{9D3F1408-46A2-4E13-229F-04B45330C1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402" r="7258"/>
          <a:stretch>
            <a:fillRect/>
          </a:stretch>
        </p:blipFill>
        <p:spPr bwMode="auto">
          <a:xfrm>
            <a:off x="868680" y="1588604"/>
            <a:ext cx="3588758" cy="4411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738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8A74A-B813-EE40-445D-B8C0DE248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9C78C-46C4-9B04-0EDA-18370E7F64B5}"/>
              </a:ext>
            </a:extLst>
          </p:cNvPr>
          <p:cNvSpPr>
            <a:spLocks noGrp="1"/>
          </p:cNvSpPr>
          <p:nvPr>
            <p:ph type="title"/>
          </p:nvPr>
        </p:nvSpPr>
        <p:spPr>
          <a:xfrm>
            <a:off x="1101793" y="298836"/>
            <a:ext cx="6940414" cy="1539517"/>
          </a:xfrm>
        </p:spPr>
        <p:txBody>
          <a:bodyPr/>
          <a:lstStyle/>
          <a:p>
            <a:r>
              <a:rPr lang="en-US" dirty="0"/>
              <a:t>Abraham the </a:t>
            </a:r>
            <a:r>
              <a:rPr lang="en-US" b="1" dirty="0" err="1"/>
              <a:t>Ḫabiru</a:t>
            </a:r>
            <a:r>
              <a:rPr lang="en-US" b="1" dirty="0"/>
              <a:t>/‘Apiru</a:t>
            </a:r>
            <a:r>
              <a:rPr lang="en-US" dirty="0"/>
              <a:t> </a:t>
            </a:r>
          </a:p>
        </p:txBody>
      </p:sp>
      <p:sp>
        <p:nvSpPr>
          <p:cNvPr id="4" name="Content Placeholder 3">
            <a:extLst>
              <a:ext uri="{FF2B5EF4-FFF2-40B4-BE49-F238E27FC236}">
                <a16:creationId xmlns:a16="http://schemas.microsoft.com/office/drawing/2014/main" id="{74079F65-81FF-3D2E-FFF2-24401999B8EF}"/>
              </a:ext>
            </a:extLst>
          </p:cNvPr>
          <p:cNvSpPr>
            <a:spLocks noGrp="1"/>
          </p:cNvSpPr>
          <p:nvPr>
            <p:ph sz="half" idx="2"/>
          </p:nvPr>
        </p:nvSpPr>
        <p:spPr>
          <a:xfrm>
            <a:off x="4251960" y="1702904"/>
            <a:ext cx="4244340" cy="4350206"/>
          </a:xfrm>
        </p:spPr>
        <p:txBody>
          <a:bodyPr>
            <a:normAutofit fontScale="92500"/>
          </a:bodyPr>
          <a:lstStyle/>
          <a:p>
            <a:r>
              <a:rPr lang="en-US" sz="2800" dirty="0"/>
              <a:t>Second-millennium B.C. texts from Mesopotamia, Mari, Amarna, and Egypt mention groups called </a:t>
            </a:r>
            <a:r>
              <a:rPr lang="en-US" sz="2800" b="1" dirty="0" err="1"/>
              <a:t>Ḫabiru</a:t>
            </a:r>
            <a:r>
              <a:rPr lang="en-US" sz="2800" b="1" dirty="0"/>
              <a:t>/‘Apiru</a:t>
            </a:r>
            <a:r>
              <a:rPr lang="en-US" sz="2800" dirty="0"/>
              <a:t> — semi-nomadic outsiders, mercenaries, or migrant peoples living on the margins of society.</a:t>
            </a:r>
          </a:p>
        </p:txBody>
      </p:sp>
      <p:pic>
        <p:nvPicPr>
          <p:cNvPr id="6" name="Content Placeholder 5">
            <a:extLst>
              <a:ext uri="{FF2B5EF4-FFF2-40B4-BE49-F238E27FC236}">
                <a16:creationId xmlns:a16="http://schemas.microsoft.com/office/drawing/2014/main" id="{285FA8D5-B602-07EE-1C47-E62F2A4931BB}"/>
              </a:ext>
            </a:extLst>
          </p:cNvPr>
          <p:cNvPicPr>
            <a:picLocks noGrp="1" noChangeAspect="1"/>
          </p:cNvPicPr>
          <p:nvPr>
            <p:ph sz="half" idx="1"/>
          </p:nvPr>
        </p:nvPicPr>
        <p:blipFill>
          <a:blip r:embed="rId2"/>
          <a:stretch>
            <a:fillRect/>
          </a:stretch>
        </p:blipFill>
        <p:spPr>
          <a:xfrm>
            <a:off x="1036320" y="1992026"/>
            <a:ext cx="2881842" cy="3933253"/>
          </a:xfrm>
          <a:prstGeom prst="rect">
            <a:avLst/>
          </a:prstGeom>
        </p:spPr>
      </p:pic>
    </p:spTree>
    <p:extLst>
      <p:ext uri="{BB962C8B-B14F-4D97-AF65-F5344CB8AC3E}">
        <p14:creationId xmlns:p14="http://schemas.microsoft.com/office/powerpoint/2010/main" val="35755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7835-E110-7C75-C3BB-3C2D7B454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472D7B-EBB6-1B0F-ACA3-6C64CE1ADCC0}"/>
              </a:ext>
            </a:extLst>
          </p:cNvPr>
          <p:cNvSpPr>
            <a:spLocks noGrp="1"/>
          </p:cNvSpPr>
          <p:nvPr>
            <p:ph type="title"/>
          </p:nvPr>
        </p:nvSpPr>
        <p:spPr>
          <a:xfrm>
            <a:off x="1036320" y="324678"/>
            <a:ext cx="7284719" cy="1539517"/>
          </a:xfrm>
        </p:spPr>
        <p:txBody>
          <a:bodyPr/>
          <a:lstStyle/>
          <a:p>
            <a:r>
              <a:rPr lang="en-US" dirty="0"/>
              <a:t>Abraham the </a:t>
            </a:r>
            <a:r>
              <a:rPr lang="en-US" b="1" dirty="0" err="1"/>
              <a:t>Ḫabiru</a:t>
            </a:r>
            <a:r>
              <a:rPr lang="en-US" b="1" dirty="0"/>
              <a:t>/‘Apiru</a:t>
            </a:r>
            <a:r>
              <a:rPr lang="en-US" dirty="0"/>
              <a:t> </a:t>
            </a:r>
          </a:p>
        </p:txBody>
      </p:sp>
      <p:sp>
        <p:nvSpPr>
          <p:cNvPr id="4" name="Content Placeholder 3">
            <a:extLst>
              <a:ext uri="{FF2B5EF4-FFF2-40B4-BE49-F238E27FC236}">
                <a16:creationId xmlns:a16="http://schemas.microsoft.com/office/drawing/2014/main" id="{9CC45157-DA40-A95F-696A-BF267132332E}"/>
              </a:ext>
            </a:extLst>
          </p:cNvPr>
          <p:cNvSpPr>
            <a:spLocks noGrp="1"/>
          </p:cNvSpPr>
          <p:nvPr>
            <p:ph sz="half" idx="2"/>
          </p:nvPr>
        </p:nvSpPr>
        <p:spPr>
          <a:xfrm>
            <a:off x="4160520" y="1702904"/>
            <a:ext cx="4335780" cy="4350206"/>
          </a:xfrm>
        </p:spPr>
        <p:txBody>
          <a:bodyPr>
            <a:normAutofit fontScale="85000" lnSpcReduction="10000"/>
          </a:bodyPr>
          <a:lstStyle/>
          <a:p>
            <a:r>
              <a:rPr lang="en-US" sz="2800" b="1" dirty="0" err="1"/>
              <a:t>Ḫabiru</a:t>
            </a:r>
            <a:r>
              <a:rPr lang="en-US" sz="2800" b="1" dirty="0"/>
              <a:t>/‘Apiru</a:t>
            </a:r>
            <a:r>
              <a:rPr lang="en-US" sz="2800" dirty="0"/>
              <a:t> is term used in 2nd-millennium BC texts throughout the Fertile Crescent for a social status of people who were variously described as rebels, outlaws, raiders, mercenaries, bowmen, servants, slaves, and laborers.</a:t>
            </a:r>
          </a:p>
        </p:txBody>
      </p:sp>
      <p:pic>
        <p:nvPicPr>
          <p:cNvPr id="4098" name="Picture 2" descr="The Akkadians and the Habiru">
            <a:extLst>
              <a:ext uri="{FF2B5EF4-FFF2-40B4-BE49-F238E27FC236}">
                <a16:creationId xmlns:a16="http://schemas.microsoft.com/office/drawing/2014/main" id="{C8BC993C-2AB6-1F7C-08D0-9ECA564E7CE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883" b="8878"/>
          <a:stretch>
            <a:fillRect/>
          </a:stretch>
        </p:blipFill>
        <p:spPr bwMode="auto">
          <a:xfrm>
            <a:off x="975359" y="1702904"/>
            <a:ext cx="2803841" cy="4042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341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8D920-D7A7-907C-DE3E-107A52656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5FE407-0BA6-4602-2CB7-E9A1999DA75B}"/>
              </a:ext>
            </a:extLst>
          </p:cNvPr>
          <p:cNvSpPr>
            <a:spLocks noGrp="1"/>
          </p:cNvSpPr>
          <p:nvPr>
            <p:ph type="title"/>
          </p:nvPr>
        </p:nvSpPr>
        <p:spPr>
          <a:xfrm>
            <a:off x="1212079" y="289421"/>
            <a:ext cx="7176136" cy="1539517"/>
          </a:xfrm>
        </p:spPr>
        <p:txBody>
          <a:bodyPr/>
          <a:lstStyle/>
          <a:p>
            <a:r>
              <a:rPr lang="en-US" dirty="0"/>
              <a:t>Abraham the </a:t>
            </a:r>
            <a:r>
              <a:rPr lang="en-US" b="1" dirty="0" err="1"/>
              <a:t>Ḫabiru</a:t>
            </a:r>
            <a:r>
              <a:rPr lang="en-US" b="1" dirty="0"/>
              <a:t>/‘Apiru</a:t>
            </a:r>
            <a:r>
              <a:rPr lang="en-US" dirty="0"/>
              <a:t> </a:t>
            </a:r>
          </a:p>
        </p:txBody>
      </p:sp>
      <p:sp>
        <p:nvSpPr>
          <p:cNvPr id="4" name="Content Placeholder 3">
            <a:extLst>
              <a:ext uri="{FF2B5EF4-FFF2-40B4-BE49-F238E27FC236}">
                <a16:creationId xmlns:a16="http://schemas.microsoft.com/office/drawing/2014/main" id="{A23DA153-6E45-67ED-7BE0-4D4369003171}"/>
              </a:ext>
            </a:extLst>
          </p:cNvPr>
          <p:cNvSpPr>
            <a:spLocks noGrp="1"/>
          </p:cNvSpPr>
          <p:nvPr>
            <p:ph sz="half" idx="2"/>
          </p:nvPr>
        </p:nvSpPr>
        <p:spPr>
          <a:xfrm>
            <a:off x="2849880" y="1588604"/>
            <a:ext cx="5623560" cy="4350206"/>
          </a:xfrm>
        </p:spPr>
        <p:txBody>
          <a:bodyPr>
            <a:normAutofit fontScale="92500" lnSpcReduction="20000"/>
          </a:bodyPr>
          <a:lstStyle/>
          <a:p>
            <a:pPr marL="0" indent="0">
              <a:buNone/>
            </a:pPr>
            <a:r>
              <a:rPr lang="en-US" sz="2800" dirty="0"/>
              <a:t>The similarity between “Habiru/‘Apiru” and “Hebrew” (</a:t>
            </a:r>
            <a:r>
              <a:rPr lang="en-US" sz="2800" i="1" dirty="0" err="1"/>
              <a:t>ʿibrî</a:t>
            </a:r>
            <a:r>
              <a:rPr lang="en-US" sz="2800" dirty="0"/>
              <a:t>) has long intrigued scholars.</a:t>
            </a:r>
          </a:p>
          <a:p>
            <a:r>
              <a:rPr lang="en-US" sz="2800" dirty="0"/>
              <a:t>They weren’t a single ethnic group but a social class of “outsiders.”    </a:t>
            </a:r>
          </a:p>
          <a:p>
            <a:r>
              <a:rPr lang="en-US" sz="2800" dirty="0"/>
              <a:t>Abram, a wandering herdsman with armed retainers, would have looked very much like an ‘Apiru chieftain to Canaanite city kings.</a:t>
            </a:r>
          </a:p>
        </p:txBody>
      </p:sp>
      <p:pic>
        <p:nvPicPr>
          <p:cNvPr id="5122" name="Picture 2" descr="Habiru | Military Wiki | Fandom">
            <a:extLst>
              <a:ext uri="{FF2B5EF4-FFF2-40B4-BE49-F238E27FC236}">
                <a16:creationId xmlns:a16="http://schemas.microsoft.com/office/drawing/2014/main" id="{8C7968BB-A36A-DC2E-FC4C-B9EF89E3E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58" y="1588604"/>
            <a:ext cx="2247989" cy="4210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613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94C5-144F-482C-D5D1-DC8E48774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5EFAB6-0E7D-2F5E-DBE5-B66EAFBB8E49}"/>
              </a:ext>
            </a:extLst>
          </p:cNvPr>
          <p:cNvSpPr>
            <a:spLocks noGrp="1"/>
          </p:cNvSpPr>
          <p:nvPr>
            <p:ph type="title"/>
          </p:nvPr>
        </p:nvSpPr>
        <p:spPr>
          <a:xfrm>
            <a:off x="1212079" y="289421"/>
            <a:ext cx="7176136" cy="1539517"/>
          </a:xfrm>
        </p:spPr>
        <p:txBody>
          <a:bodyPr/>
          <a:lstStyle/>
          <a:p>
            <a:r>
              <a:rPr lang="en-US" dirty="0"/>
              <a:t>Abraham the </a:t>
            </a:r>
            <a:r>
              <a:rPr lang="en-US" b="1" dirty="0" err="1"/>
              <a:t>Ḫabiru</a:t>
            </a:r>
            <a:r>
              <a:rPr lang="en-US" b="1" dirty="0"/>
              <a:t>/‘Apiru</a:t>
            </a:r>
            <a:r>
              <a:rPr lang="en-US" dirty="0"/>
              <a:t> </a:t>
            </a:r>
          </a:p>
        </p:txBody>
      </p:sp>
      <p:sp>
        <p:nvSpPr>
          <p:cNvPr id="4" name="Content Placeholder 3">
            <a:extLst>
              <a:ext uri="{FF2B5EF4-FFF2-40B4-BE49-F238E27FC236}">
                <a16:creationId xmlns:a16="http://schemas.microsoft.com/office/drawing/2014/main" id="{1AF00515-FDEB-2F27-C5F5-40704452254E}"/>
              </a:ext>
            </a:extLst>
          </p:cNvPr>
          <p:cNvSpPr>
            <a:spLocks noGrp="1"/>
          </p:cNvSpPr>
          <p:nvPr>
            <p:ph sz="half" idx="2"/>
          </p:nvPr>
        </p:nvSpPr>
        <p:spPr>
          <a:xfrm>
            <a:off x="3886200" y="1588604"/>
            <a:ext cx="4587240" cy="4499776"/>
          </a:xfrm>
        </p:spPr>
        <p:txBody>
          <a:bodyPr>
            <a:normAutofit fontScale="85000" lnSpcReduction="20000"/>
          </a:bodyPr>
          <a:lstStyle/>
          <a:p>
            <a:r>
              <a:rPr lang="en-US" sz="2800" dirty="0"/>
              <a:t>Genesis wants us to see Abram as </a:t>
            </a:r>
            <a:r>
              <a:rPr lang="en-US" sz="2800" b="1" dirty="0"/>
              <a:t>part of a stream of faith</a:t>
            </a:r>
            <a:r>
              <a:rPr lang="en-US" sz="2800" dirty="0"/>
              <a:t> that stretches from Shem → Eber → Abram. </a:t>
            </a:r>
          </a:p>
          <a:p>
            <a:r>
              <a:rPr lang="en-US" sz="2800" dirty="0"/>
              <a:t>Ancient neighbors may have seen him as an “outsider, a Habiru,” but Scripture reframes that identity: </a:t>
            </a:r>
            <a:r>
              <a:rPr lang="en-US" sz="2800" b="1" dirty="0"/>
              <a:t>not a rootless mercenary, but a man called by God, carrying the covenant line.</a:t>
            </a:r>
            <a:endParaRPr lang="en-US" sz="2800" dirty="0"/>
          </a:p>
        </p:txBody>
      </p:sp>
      <p:pic>
        <p:nvPicPr>
          <p:cNvPr id="9219" name="Picture 3" descr="What does Genesis 11:13 mean? | Bible Art">
            <a:extLst>
              <a:ext uri="{FF2B5EF4-FFF2-40B4-BE49-F238E27FC236}">
                <a16:creationId xmlns:a16="http://schemas.microsoft.com/office/drawing/2014/main" id="{B31424CA-50B7-637F-C31D-5A8BF3DDC8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094"/>
          <a:stretch>
            <a:fillRect/>
          </a:stretch>
        </p:blipFill>
        <p:spPr bwMode="auto">
          <a:xfrm>
            <a:off x="518160" y="1337144"/>
            <a:ext cx="2994660" cy="441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798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A64B-0A96-7F50-3FFB-72EAC6C20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FF1C52-7A70-1510-B643-51D2F4D94314}"/>
              </a:ext>
            </a:extLst>
          </p:cNvPr>
          <p:cNvSpPr>
            <a:spLocks noGrp="1"/>
          </p:cNvSpPr>
          <p:nvPr>
            <p:ph type="title"/>
          </p:nvPr>
        </p:nvSpPr>
        <p:spPr>
          <a:xfrm>
            <a:off x="1212079" y="289421"/>
            <a:ext cx="7176136" cy="1539517"/>
          </a:xfrm>
        </p:spPr>
        <p:txBody>
          <a:bodyPr/>
          <a:lstStyle/>
          <a:p>
            <a:r>
              <a:rPr lang="en-US" dirty="0"/>
              <a:t>To Be </a:t>
            </a:r>
            <a:r>
              <a:rPr lang="en-US" b="1" dirty="0" err="1"/>
              <a:t>Ḫabiru</a:t>
            </a:r>
            <a:r>
              <a:rPr lang="en-US" b="1" dirty="0"/>
              <a:t>/‘Apiru</a:t>
            </a:r>
            <a:r>
              <a:rPr lang="en-US" dirty="0"/>
              <a:t> </a:t>
            </a:r>
          </a:p>
        </p:txBody>
      </p:sp>
      <p:sp>
        <p:nvSpPr>
          <p:cNvPr id="4" name="Content Placeholder 3">
            <a:extLst>
              <a:ext uri="{FF2B5EF4-FFF2-40B4-BE49-F238E27FC236}">
                <a16:creationId xmlns:a16="http://schemas.microsoft.com/office/drawing/2014/main" id="{3E84C38C-778D-480C-7150-3140591BCF60}"/>
              </a:ext>
            </a:extLst>
          </p:cNvPr>
          <p:cNvSpPr>
            <a:spLocks noGrp="1"/>
          </p:cNvSpPr>
          <p:nvPr>
            <p:ph sz="half" idx="2"/>
          </p:nvPr>
        </p:nvSpPr>
        <p:spPr>
          <a:xfrm>
            <a:off x="3886200" y="1588604"/>
            <a:ext cx="4587240" cy="4499776"/>
          </a:xfrm>
        </p:spPr>
        <p:txBody>
          <a:bodyPr>
            <a:normAutofit fontScale="85000" lnSpcReduction="20000"/>
          </a:bodyPr>
          <a:lstStyle/>
          <a:p>
            <a:r>
              <a:rPr lang="en-US" sz="2800" dirty="0"/>
              <a:t>Deuteronomy 7:6 — Israel called “a peculiar people” (</a:t>
            </a:r>
            <a:r>
              <a:rPr lang="en-US" sz="2800" dirty="0" err="1"/>
              <a:t>segullah</a:t>
            </a:r>
            <a:r>
              <a:rPr lang="en-US" sz="2800" dirty="0"/>
              <a:t>, treasured possession).</a:t>
            </a:r>
          </a:p>
          <a:p>
            <a:r>
              <a:rPr lang="en-US" sz="2800" dirty="0"/>
              <a:t>Titus 2:14 — Christ redeems us to be “a peculiar people, zealous of good works.”</a:t>
            </a:r>
          </a:p>
          <a:p>
            <a:r>
              <a:rPr lang="en-US" sz="2800" dirty="0"/>
              <a:t>1 Peter 2:9 — “a chosen generation, a royal priesthood, an holy nation, a peculiar people.”</a:t>
            </a:r>
          </a:p>
        </p:txBody>
      </p:sp>
      <p:pic>
        <p:nvPicPr>
          <p:cNvPr id="10243" name="Picture 3" descr="You Are a Peculiar People - Plain Bible Teaching">
            <a:extLst>
              <a:ext uri="{FF2B5EF4-FFF2-40B4-BE49-F238E27FC236}">
                <a16:creationId xmlns:a16="http://schemas.microsoft.com/office/drawing/2014/main" id="{6115B407-B739-74D9-3E8B-F0D60D09F766}"/>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3865" r="13252"/>
          <a:stretch>
            <a:fillRect/>
          </a:stretch>
        </p:blipFill>
        <p:spPr bwMode="auto">
          <a:xfrm>
            <a:off x="563881" y="1762111"/>
            <a:ext cx="3067215" cy="415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81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819F-39BD-3F9E-0ACE-EA1FA6BC4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7BE48F-EB3D-74D2-35B4-A220E818E778}"/>
              </a:ext>
            </a:extLst>
          </p:cNvPr>
          <p:cNvSpPr>
            <a:spLocks noGrp="1"/>
          </p:cNvSpPr>
          <p:nvPr>
            <p:ph type="title"/>
          </p:nvPr>
        </p:nvSpPr>
        <p:spPr>
          <a:xfrm>
            <a:off x="1212079" y="289421"/>
            <a:ext cx="7176136" cy="1539517"/>
          </a:xfrm>
        </p:spPr>
        <p:txBody>
          <a:bodyPr/>
          <a:lstStyle/>
          <a:p>
            <a:r>
              <a:rPr lang="en-US" dirty="0"/>
              <a:t>Abram the </a:t>
            </a:r>
            <a:r>
              <a:rPr lang="en-US" dirty="0" err="1"/>
              <a:t>Chieftan</a:t>
            </a:r>
            <a:endParaRPr lang="en-US" dirty="0"/>
          </a:p>
        </p:txBody>
      </p:sp>
      <p:sp>
        <p:nvSpPr>
          <p:cNvPr id="4" name="Content Placeholder 3">
            <a:extLst>
              <a:ext uri="{FF2B5EF4-FFF2-40B4-BE49-F238E27FC236}">
                <a16:creationId xmlns:a16="http://schemas.microsoft.com/office/drawing/2014/main" id="{A7FFAB58-8237-037E-E2A0-5CCC93080A42}"/>
              </a:ext>
            </a:extLst>
          </p:cNvPr>
          <p:cNvSpPr>
            <a:spLocks noGrp="1"/>
          </p:cNvSpPr>
          <p:nvPr>
            <p:ph sz="half" idx="2"/>
          </p:nvPr>
        </p:nvSpPr>
        <p:spPr>
          <a:xfrm>
            <a:off x="3886200" y="1588604"/>
            <a:ext cx="4587240" cy="4499776"/>
          </a:xfrm>
        </p:spPr>
        <p:txBody>
          <a:bodyPr>
            <a:normAutofit fontScale="77500" lnSpcReduction="20000"/>
          </a:bodyPr>
          <a:lstStyle/>
          <a:p>
            <a:r>
              <a:rPr lang="en-US" sz="2800" dirty="0"/>
              <a:t>Genesis 14 depicts Abram with 318 trained men “born in his house.” That’s not a household — that’s a private army.</a:t>
            </a:r>
          </a:p>
          <a:p>
            <a:r>
              <a:rPr lang="en-US" sz="2800" dirty="0"/>
              <a:t>Add the retainers of his Amorite allies (Mamre, Aner, Eshcol), and you have a respectable fighting coalition.</a:t>
            </a:r>
          </a:p>
          <a:p>
            <a:r>
              <a:rPr lang="en-US" sz="2800" dirty="0"/>
              <a:t>This is exactly how the Apiru appear in ancient texts: small but mobile armed bands under a leader.</a:t>
            </a:r>
          </a:p>
        </p:txBody>
      </p:sp>
      <p:pic>
        <p:nvPicPr>
          <p:cNvPr id="11266" name="Picture 2" descr="Judgment Archives | Hoshana Rabbah BlogHoshana Rabbah Blog">
            <a:extLst>
              <a:ext uri="{FF2B5EF4-FFF2-40B4-BE49-F238E27FC236}">
                <a16:creationId xmlns:a16="http://schemas.microsoft.com/office/drawing/2014/main" id="{6F29569F-CFA3-7C06-33FF-5DCD5A0AC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 y="1812565"/>
            <a:ext cx="2722808" cy="4051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347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9F073-72DD-B0AF-A656-E64C9F9D5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03304-825E-74CE-0559-67DA576E6BDE}"/>
              </a:ext>
            </a:extLst>
          </p:cNvPr>
          <p:cNvSpPr>
            <a:spLocks noGrp="1"/>
          </p:cNvSpPr>
          <p:nvPr>
            <p:ph type="title"/>
          </p:nvPr>
        </p:nvSpPr>
        <p:spPr>
          <a:xfrm>
            <a:off x="1212079" y="289421"/>
            <a:ext cx="7176136" cy="1539517"/>
          </a:xfrm>
        </p:spPr>
        <p:txBody>
          <a:bodyPr/>
          <a:lstStyle/>
          <a:p>
            <a:r>
              <a:rPr lang="en-US" dirty="0"/>
              <a:t>Abram the </a:t>
            </a:r>
            <a:r>
              <a:rPr lang="en-US" dirty="0" err="1"/>
              <a:t>Chieftan</a:t>
            </a:r>
            <a:endParaRPr lang="en-US" dirty="0"/>
          </a:p>
        </p:txBody>
      </p:sp>
      <p:sp>
        <p:nvSpPr>
          <p:cNvPr id="4" name="Content Placeholder 3">
            <a:extLst>
              <a:ext uri="{FF2B5EF4-FFF2-40B4-BE49-F238E27FC236}">
                <a16:creationId xmlns:a16="http://schemas.microsoft.com/office/drawing/2014/main" id="{F444FF3E-0008-581C-AF3F-5EC0160D6633}"/>
              </a:ext>
            </a:extLst>
          </p:cNvPr>
          <p:cNvSpPr>
            <a:spLocks noGrp="1"/>
          </p:cNvSpPr>
          <p:nvPr>
            <p:ph sz="half" idx="2"/>
          </p:nvPr>
        </p:nvSpPr>
        <p:spPr>
          <a:xfrm>
            <a:off x="3886200" y="1588604"/>
            <a:ext cx="4587240" cy="4499776"/>
          </a:xfrm>
        </p:spPr>
        <p:txBody>
          <a:bodyPr>
            <a:normAutofit fontScale="77500" lnSpcReduction="20000"/>
          </a:bodyPr>
          <a:lstStyle/>
          <a:p>
            <a:r>
              <a:rPr lang="en-US" sz="2800" dirty="0"/>
              <a:t>Abram is called “confederate” (literally “men of Abram’s covenant”) with Amorite chieftains — a political alliance.</a:t>
            </a:r>
          </a:p>
          <a:p>
            <a:r>
              <a:rPr lang="en-US" sz="2800" dirty="0"/>
              <a:t>In the 2nd millennium B.C., city-states relied on such pacts with semi-nomadic clans for defense, trade, and military campaigns.</a:t>
            </a:r>
          </a:p>
          <a:p>
            <a:r>
              <a:rPr lang="en-US" sz="2800" dirty="0"/>
              <a:t>Abram is functioning as a </a:t>
            </a:r>
            <a:r>
              <a:rPr lang="en-US" sz="2800" b="1" dirty="0"/>
              <a:t>regional player</a:t>
            </a:r>
            <a:r>
              <a:rPr lang="en-US" sz="2800" dirty="0"/>
              <a:t>, a </a:t>
            </a:r>
            <a:r>
              <a:rPr lang="en-US" sz="2800" b="1" dirty="0"/>
              <a:t>clan leader</a:t>
            </a:r>
            <a:r>
              <a:rPr lang="en-US" sz="2800" dirty="0"/>
              <a:t> who negotiates treaties, fields warriors, and wages war.</a:t>
            </a:r>
          </a:p>
        </p:txBody>
      </p:sp>
      <p:pic>
        <p:nvPicPr>
          <p:cNvPr id="12290" name="Picture 2" descr="Abraham - Wikipedia">
            <a:extLst>
              <a:ext uri="{FF2B5EF4-FFF2-40B4-BE49-F238E27FC236}">
                <a16:creationId xmlns:a16="http://schemas.microsoft.com/office/drawing/2014/main" id="{05700ABB-C026-D677-DDE4-89DE38853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157" y="1659005"/>
            <a:ext cx="3342217" cy="4132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942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4EAD2-CBA1-AD47-AFF3-1F24B29D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9D1451-61EA-6C41-97D2-C14C004D10E7}"/>
              </a:ext>
            </a:extLst>
          </p:cNvPr>
          <p:cNvSpPr>
            <a:spLocks noGrp="1"/>
          </p:cNvSpPr>
          <p:nvPr>
            <p:ph type="title"/>
          </p:nvPr>
        </p:nvSpPr>
        <p:spPr/>
        <p:txBody>
          <a:bodyPr>
            <a:normAutofit fontScale="90000"/>
          </a:bodyPr>
          <a:lstStyle/>
          <a:p>
            <a:r>
              <a:rPr dirty="0"/>
              <a:t>1. Where did Abraham dwell when Lot was taken captive?</a:t>
            </a:r>
          </a:p>
        </p:txBody>
      </p:sp>
      <p:sp>
        <p:nvSpPr>
          <p:cNvPr id="3" name="Content Placeholder 2">
            <a:extLst>
              <a:ext uri="{FF2B5EF4-FFF2-40B4-BE49-F238E27FC236}">
                <a16:creationId xmlns:a16="http://schemas.microsoft.com/office/drawing/2014/main" id="{A596B430-EEA9-1E95-380A-144568F8772B}"/>
              </a:ext>
            </a:extLst>
          </p:cNvPr>
          <p:cNvSpPr>
            <a:spLocks noGrp="1"/>
          </p:cNvSpPr>
          <p:nvPr>
            <p:ph sz="half" idx="1"/>
          </p:nvPr>
        </p:nvSpPr>
        <p:spPr>
          <a:xfrm>
            <a:off x="715617" y="2013936"/>
            <a:ext cx="3693506" cy="4039174"/>
          </a:xfrm>
        </p:spPr>
        <p:txBody>
          <a:bodyPr>
            <a:normAutofit fontScale="92500" lnSpcReduction="10000"/>
          </a:bodyPr>
          <a:lstStyle/>
          <a:p>
            <a:r>
              <a:rPr sz="2400" dirty="0"/>
              <a:t>Genesis 14:13</a:t>
            </a:r>
          </a:p>
          <a:p>
            <a:r>
              <a:rPr sz="2400" dirty="0"/>
              <a:t>And there came one that had escaped, and told Abram the Hebrew; for he dwelt in the plain of Mamre the Amorite, brother of Eshcol, and brother of Aner: and these were confederate with Abram.</a:t>
            </a:r>
          </a:p>
        </p:txBody>
      </p:sp>
      <p:pic>
        <p:nvPicPr>
          <p:cNvPr id="1026" name="Picture 2" descr="Sodomite Civilization">
            <a:extLst>
              <a:ext uri="{FF2B5EF4-FFF2-40B4-BE49-F238E27FC236}">
                <a16:creationId xmlns:a16="http://schemas.microsoft.com/office/drawing/2014/main" id="{FFD4AB5A-2F99-C276-F782-D20D543BC0A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26319" y="2013936"/>
            <a:ext cx="3356916" cy="3989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99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BE2F-7466-3CF5-C71D-1D984C40BA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C425A-2561-EB42-4F85-BA7372079C4C}"/>
              </a:ext>
            </a:extLst>
          </p:cNvPr>
          <p:cNvSpPr>
            <a:spLocks noGrp="1"/>
          </p:cNvSpPr>
          <p:nvPr>
            <p:ph type="title"/>
          </p:nvPr>
        </p:nvSpPr>
        <p:spPr>
          <a:xfrm>
            <a:off x="1212079" y="289421"/>
            <a:ext cx="7176136" cy="1539517"/>
          </a:xfrm>
        </p:spPr>
        <p:txBody>
          <a:bodyPr/>
          <a:lstStyle/>
          <a:p>
            <a:r>
              <a:rPr lang="en-US" dirty="0"/>
              <a:t>The Bigger Picture</a:t>
            </a:r>
          </a:p>
        </p:txBody>
      </p:sp>
      <p:sp>
        <p:nvSpPr>
          <p:cNvPr id="4" name="Content Placeholder 3">
            <a:extLst>
              <a:ext uri="{FF2B5EF4-FFF2-40B4-BE49-F238E27FC236}">
                <a16:creationId xmlns:a16="http://schemas.microsoft.com/office/drawing/2014/main" id="{158C17A7-9746-419C-696B-C4DF8AC0B6FA}"/>
              </a:ext>
            </a:extLst>
          </p:cNvPr>
          <p:cNvSpPr>
            <a:spLocks noGrp="1"/>
          </p:cNvSpPr>
          <p:nvPr>
            <p:ph sz="half" idx="2"/>
          </p:nvPr>
        </p:nvSpPr>
        <p:spPr>
          <a:xfrm>
            <a:off x="3886200" y="1588604"/>
            <a:ext cx="4587240" cy="4499776"/>
          </a:xfrm>
        </p:spPr>
        <p:txBody>
          <a:bodyPr>
            <a:normAutofit lnSpcReduction="10000"/>
          </a:bodyPr>
          <a:lstStyle/>
          <a:p>
            <a:r>
              <a:rPr lang="en-US" sz="2800" dirty="0"/>
              <a:t>Abram isn’t an isolated “holy man.” He’s integrated into the web of Canaanite politics, with Amorite allies who benefit from his strength, and whom he includes in sharing the spoils (Gen. 14:24).</a:t>
            </a:r>
          </a:p>
          <a:p>
            <a:endParaRPr lang="en-US" sz="2800" dirty="0"/>
          </a:p>
        </p:txBody>
      </p:sp>
      <p:pic>
        <p:nvPicPr>
          <p:cNvPr id="13314" name="Picture 2" descr="Battle of Siddim - Wikipedia">
            <a:extLst>
              <a:ext uri="{FF2B5EF4-FFF2-40B4-BE49-F238E27FC236}">
                <a16:creationId xmlns:a16="http://schemas.microsoft.com/office/drawing/2014/main" id="{0E69F873-0B34-D6E6-79C1-60FD1D07F5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80" r="7611"/>
          <a:stretch>
            <a:fillRect/>
          </a:stretch>
        </p:blipFill>
        <p:spPr bwMode="auto">
          <a:xfrm>
            <a:off x="755784" y="1668117"/>
            <a:ext cx="3130415" cy="4036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766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3E069-53A3-D13B-F05C-BFFDFD8E9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21667-534E-82A9-C1AC-139DEEA773DF}"/>
              </a:ext>
            </a:extLst>
          </p:cNvPr>
          <p:cNvSpPr>
            <a:spLocks noGrp="1"/>
          </p:cNvSpPr>
          <p:nvPr>
            <p:ph type="title"/>
          </p:nvPr>
        </p:nvSpPr>
        <p:spPr>
          <a:xfrm>
            <a:off x="1212079" y="289421"/>
            <a:ext cx="7176136" cy="1539517"/>
          </a:xfrm>
        </p:spPr>
        <p:txBody>
          <a:bodyPr/>
          <a:lstStyle/>
          <a:p>
            <a:r>
              <a:rPr lang="en-US" dirty="0"/>
              <a:t>The Bigger Picture</a:t>
            </a:r>
          </a:p>
        </p:txBody>
      </p:sp>
      <p:sp>
        <p:nvSpPr>
          <p:cNvPr id="4" name="Content Placeholder 3">
            <a:extLst>
              <a:ext uri="{FF2B5EF4-FFF2-40B4-BE49-F238E27FC236}">
                <a16:creationId xmlns:a16="http://schemas.microsoft.com/office/drawing/2014/main" id="{4ECD4B53-C6DC-6765-2EAF-99D91F5130CC}"/>
              </a:ext>
            </a:extLst>
          </p:cNvPr>
          <p:cNvSpPr>
            <a:spLocks noGrp="1"/>
          </p:cNvSpPr>
          <p:nvPr>
            <p:ph sz="half" idx="2"/>
          </p:nvPr>
        </p:nvSpPr>
        <p:spPr>
          <a:xfrm>
            <a:off x="3886200" y="1588604"/>
            <a:ext cx="4587240" cy="4499776"/>
          </a:xfrm>
        </p:spPr>
        <p:txBody>
          <a:bodyPr>
            <a:normAutofit/>
          </a:bodyPr>
          <a:lstStyle/>
          <a:p>
            <a:r>
              <a:rPr lang="en-US" sz="2800" dirty="0"/>
              <a:t>Abram’s “confederacy” = a formal treaty, common in the politics of the age.</a:t>
            </a:r>
          </a:p>
          <a:p>
            <a:r>
              <a:rPr lang="en-US" sz="2800" dirty="0"/>
              <a:t>Abram’s faith shaped his politics — he honored alliances, shared spoils, but still kept his greater allegiance to God.</a:t>
            </a:r>
          </a:p>
        </p:txBody>
      </p:sp>
      <p:pic>
        <p:nvPicPr>
          <p:cNvPr id="14338" name="Picture 2">
            <a:extLst>
              <a:ext uri="{FF2B5EF4-FFF2-40B4-BE49-F238E27FC236}">
                <a16:creationId xmlns:a16="http://schemas.microsoft.com/office/drawing/2014/main" id="{C3CFB043-1FDF-A6B6-4F02-A273186A37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054" t="-1052" r="446" b="11835"/>
          <a:stretch>
            <a:fillRect/>
          </a:stretch>
        </p:blipFill>
        <p:spPr bwMode="auto">
          <a:xfrm flipH="1">
            <a:off x="834502" y="1471299"/>
            <a:ext cx="2805343" cy="4499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050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2. When he heard of Lot's misfortune, what did he do?</a:t>
            </a:r>
          </a:p>
        </p:txBody>
      </p:sp>
      <p:sp>
        <p:nvSpPr>
          <p:cNvPr id="3" name="Content Placeholder 2"/>
          <p:cNvSpPr>
            <a:spLocks noGrp="1"/>
          </p:cNvSpPr>
          <p:nvPr>
            <p:ph sz="half" idx="1"/>
          </p:nvPr>
        </p:nvSpPr>
        <p:spPr>
          <a:xfrm>
            <a:off x="731519" y="2013936"/>
            <a:ext cx="4231097" cy="3975384"/>
          </a:xfrm>
        </p:spPr>
        <p:txBody>
          <a:bodyPr>
            <a:normAutofit/>
          </a:bodyPr>
          <a:lstStyle/>
          <a:p>
            <a:r>
              <a:rPr sz="2400" dirty="0"/>
              <a:t>Genesis 14:14</a:t>
            </a:r>
          </a:p>
          <a:p>
            <a:r>
              <a:rPr sz="2400" dirty="0"/>
              <a:t>And when Abram heard that his brother was taken captive, he armed his trained servants, born in his own house, three hundred and eighteen, and pursued them unto Dan.</a:t>
            </a:r>
          </a:p>
        </p:txBody>
      </p:sp>
      <p:pic>
        <p:nvPicPr>
          <p:cNvPr id="15366" name="Picture 6" descr="Genesis 14:15 - &quot;And he divided himself against them, he and his servants, by night, and smote them, and pursued them unto Hobah, which is on the left hand of Damascus.&quot;">
            <a:extLst>
              <a:ext uri="{FF2B5EF4-FFF2-40B4-BE49-F238E27FC236}">
                <a16:creationId xmlns:a16="http://schemas.microsoft.com/office/drawing/2014/main" id="{3DBBC003-C115-548C-51C5-CABF7FC50B2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754"/>
          <a:stretch>
            <a:fillRect/>
          </a:stretch>
        </p:blipFill>
        <p:spPr bwMode="auto">
          <a:xfrm>
            <a:off x="5165580" y="1892067"/>
            <a:ext cx="3246900" cy="40972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What success did he have?</a:t>
            </a:r>
          </a:p>
        </p:txBody>
      </p:sp>
      <p:sp>
        <p:nvSpPr>
          <p:cNvPr id="3" name="Content Placeholder 2"/>
          <p:cNvSpPr>
            <a:spLocks noGrp="1"/>
          </p:cNvSpPr>
          <p:nvPr>
            <p:ph sz="half" idx="1"/>
          </p:nvPr>
        </p:nvSpPr>
        <p:spPr>
          <a:xfrm>
            <a:off x="632460" y="2013936"/>
            <a:ext cx="3776663" cy="3853464"/>
          </a:xfrm>
        </p:spPr>
        <p:txBody>
          <a:bodyPr>
            <a:normAutofit fontScale="92500" lnSpcReduction="20000"/>
          </a:bodyPr>
          <a:lstStyle/>
          <a:p>
            <a:r>
              <a:rPr sz="2800" dirty="0"/>
              <a:t>Genesis 14:15-16</a:t>
            </a:r>
          </a:p>
          <a:p>
            <a:r>
              <a:rPr sz="2800" dirty="0"/>
              <a:t>And he divided himself against them, he and his servants, by night, and smote them, and pursued them unto Hobah, which is on the left hand of Damascus.</a:t>
            </a:r>
          </a:p>
        </p:txBody>
      </p:sp>
      <p:pic>
        <p:nvPicPr>
          <p:cNvPr id="16386" name="Picture 2" descr="Genesis 14:15&#10;And he divided himself against them, he and his servants, by night, and smote them, and pursued them unto Hobah, which is on the left hand of Damascus.&#10;&#10;A biblical scene depicted in the Renaissance style that communicates a deep respect for Christian beliefs. The scene captures the night-time events mentioned in Genesis 14:15 from the Bible. We see a central figure, who along with his servants, have divided themselves from a group. The central figure actively smites this group, while the servants pursue them. The background of this epic spectacle is the historical landscape of Hobah, represented as being on the left hand of Damascus. Illumination from a source, perhaps a symbolic moonlight, adds a mysterious aura and highlights the devotion and reverential quality of the scene. There are no texts or words in the image.">
            <a:extLst>
              <a:ext uri="{FF2B5EF4-FFF2-40B4-BE49-F238E27FC236}">
                <a16:creationId xmlns:a16="http://schemas.microsoft.com/office/drawing/2014/main" id="{CD62A38B-605C-9E68-E3A2-BCB6BDD48CE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95" t="3664" r="661" b="5030"/>
          <a:stretch>
            <a:fillRect/>
          </a:stretch>
        </p:blipFill>
        <p:spPr bwMode="auto">
          <a:xfrm>
            <a:off x="4572001" y="2013935"/>
            <a:ext cx="4021584" cy="37299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What success did he have?</a:t>
            </a:r>
          </a:p>
        </p:txBody>
      </p:sp>
      <p:sp>
        <p:nvSpPr>
          <p:cNvPr id="3" name="Content Placeholder 2"/>
          <p:cNvSpPr>
            <a:spLocks noGrp="1"/>
          </p:cNvSpPr>
          <p:nvPr>
            <p:ph sz="half" idx="1"/>
          </p:nvPr>
        </p:nvSpPr>
        <p:spPr>
          <a:xfrm>
            <a:off x="723900" y="2013936"/>
            <a:ext cx="3685223" cy="3975384"/>
          </a:xfrm>
        </p:spPr>
        <p:txBody>
          <a:bodyPr>
            <a:normAutofit fontScale="77500" lnSpcReduction="20000"/>
          </a:bodyPr>
          <a:lstStyle/>
          <a:p>
            <a:endParaRPr dirty="0"/>
          </a:p>
          <a:p>
            <a:r>
              <a:rPr sz="3300" dirty="0"/>
              <a:t>Genesis 14:15-16</a:t>
            </a:r>
          </a:p>
          <a:p>
            <a:r>
              <a:rPr sz="3300" dirty="0"/>
              <a:t>And he brought back all the goods, and also brought again his brother Lot, and his goods, and the women also, and the people.</a:t>
            </a:r>
          </a:p>
        </p:txBody>
      </p:sp>
      <p:pic>
        <p:nvPicPr>
          <p:cNvPr id="17410" name="Picture 2" descr="Genesis 14:16&#10;And he brought back all the goods, and also brought again his brother Lot, and his goods, and the women also, and the people.&#10;&#10;An image honouring the story from Genesis 14:16- A protagonist has successfuly brought back all the goods along with his brother named Lot, their belongings and other people with women among them. The host of people are rejoiced and grateful. The setting is desert-like, imitating Biblical lands, with a golden sun setting in the background. They are all depicted in a way that captures their essence, sharing a moment of victory and relief. The art style should be in the form of digital art, however it should maintain respect and devotianality towards Christianity.">
            <a:extLst>
              <a:ext uri="{FF2B5EF4-FFF2-40B4-BE49-F238E27FC236}">
                <a16:creationId xmlns:a16="http://schemas.microsoft.com/office/drawing/2014/main" id="{54861F98-8076-7F6A-C221-C85AD8D2108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4879" y="2292029"/>
            <a:ext cx="3419198" cy="34191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6EDC-F3CD-F93E-518B-8C4BB5634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EB09DF-2152-5A13-7D7E-2E73DD616933}"/>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3B30BFC7-97EF-34DA-D358-4B2D868236F9}"/>
              </a:ext>
            </a:extLst>
          </p:cNvPr>
          <p:cNvSpPr>
            <a:spLocks noGrp="1"/>
          </p:cNvSpPr>
          <p:nvPr>
            <p:ph sz="half" idx="2"/>
          </p:nvPr>
        </p:nvSpPr>
        <p:spPr>
          <a:xfrm>
            <a:off x="4660776" y="1588604"/>
            <a:ext cx="3812663" cy="4499776"/>
          </a:xfrm>
        </p:spPr>
        <p:txBody>
          <a:bodyPr>
            <a:normAutofit/>
          </a:bodyPr>
          <a:lstStyle/>
          <a:p>
            <a:r>
              <a:rPr lang="en-US" sz="2800" dirty="0"/>
              <a:t>Abram is the only patriarch shown as a </a:t>
            </a:r>
            <a:r>
              <a:rPr lang="en-US" sz="2800" b="1" dirty="0"/>
              <a:t>military leader.</a:t>
            </a:r>
            <a:endParaRPr lang="en-US" sz="2800" dirty="0"/>
          </a:p>
          <a:p>
            <a:r>
              <a:rPr lang="en-US" sz="2800" dirty="0"/>
              <a:t>Hebrew word for “trained servants” = rare; in 15th c. B.C. Taanach texts it means </a:t>
            </a:r>
            <a:r>
              <a:rPr lang="en-US" sz="2800" b="1" dirty="0"/>
              <a:t>“retainers.”</a:t>
            </a:r>
            <a:endParaRPr lang="en-US" sz="2800" dirty="0"/>
          </a:p>
        </p:txBody>
      </p:sp>
      <p:pic>
        <p:nvPicPr>
          <p:cNvPr id="18436" name="Picture 4" descr="Generated image">
            <a:extLst>
              <a:ext uri="{FF2B5EF4-FFF2-40B4-BE49-F238E27FC236}">
                <a16:creationId xmlns:a16="http://schemas.microsoft.com/office/drawing/2014/main" id="{EA7E7BEC-08FA-808B-EDF1-1142C46882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440" y="1773324"/>
            <a:ext cx="4130336" cy="4130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607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E3F4-C73B-4332-6D0C-3614DA8D5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ACEEB0-10B3-740F-8457-127AE1C565F5}"/>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8EB099A1-A238-9171-6924-121453EBD216}"/>
              </a:ext>
            </a:extLst>
          </p:cNvPr>
          <p:cNvSpPr>
            <a:spLocks noGrp="1"/>
          </p:cNvSpPr>
          <p:nvPr>
            <p:ph sz="half" idx="2"/>
          </p:nvPr>
        </p:nvSpPr>
        <p:spPr>
          <a:xfrm>
            <a:off x="4385568" y="1384917"/>
            <a:ext cx="4087871" cy="4811697"/>
          </a:xfrm>
        </p:spPr>
        <p:txBody>
          <a:bodyPr>
            <a:normAutofit/>
          </a:bodyPr>
          <a:lstStyle/>
          <a:p>
            <a:r>
              <a:rPr lang="en-US" sz="2400" dirty="0"/>
              <a:t>Abram’s 318 household men were born in his house = </a:t>
            </a:r>
            <a:r>
              <a:rPr lang="en-US" sz="2400" b="1" dirty="0"/>
              <a:t>loyal, trusted, battle-ready.</a:t>
            </a:r>
            <a:endParaRPr lang="en-US" sz="2400" dirty="0"/>
          </a:p>
          <a:p>
            <a:r>
              <a:rPr lang="en-US" sz="2400" dirty="0"/>
              <a:t>Likely had </a:t>
            </a:r>
            <a:r>
              <a:rPr lang="en-US" sz="2400" b="1" dirty="0"/>
              <a:t>more than 318 male servants, </a:t>
            </a:r>
            <a:r>
              <a:rPr lang="en-US" sz="2400" dirty="0"/>
              <a:t>since those from his recent sojourn in Egypt were not included (plus Amorite allies).</a:t>
            </a:r>
          </a:p>
        </p:txBody>
      </p:sp>
      <p:pic>
        <p:nvPicPr>
          <p:cNvPr id="19458" name="Picture 2" descr="Battle of SIDDIM | Abraham rescues Lot; War of Nine Kings; Sodom and  Gomorrah; Genesis 14">
            <a:extLst>
              <a:ext uri="{FF2B5EF4-FFF2-40B4-BE49-F238E27FC236}">
                <a16:creationId xmlns:a16="http://schemas.microsoft.com/office/drawing/2014/main" id="{1AB33039-35CF-3859-8743-ACD5DB43D6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53" r="26140"/>
          <a:stretch>
            <a:fillRect/>
          </a:stretch>
        </p:blipFill>
        <p:spPr bwMode="auto">
          <a:xfrm>
            <a:off x="670560" y="1579947"/>
            <a:ext cx="3629783" cy="427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268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66042-C067-3AAF-147E-B8946EEF0A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53A7A4-B961-FF53-EC72-6555CB0EC5BD}"/>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5CFC5E3C-FB5F-3C16-0F23-D995679E4D34}"/>
              </a:ext>
            </a:extLst>
          </p:cNvPr>
          <p:cNvSpPr>
            <a:spLocks noGrp="1"/>
          </p:cNvSpPr>
          <p:nvPr>
            <p:ph sz="half" idx="2"/>
          </p:nvPr>
        </p:nvSpPr>
        <p:spPr>
          <a:xfrm>
            <a:off x="755785" y="1384917"/>
            <a:ext cx="7717655" cy="1420427"/>
          </a:xfrm>
        </p:spPr>
        <p:txBody>
          <a:bodyPr>
            <a:normAutofit/>
          </a:bodyPr>
          <a:lstStyle/>
          <a:p>
            <a:pPr marL="0" indent="0">
              <a:buNone/>
            </a:pPr>
            <a:r>
              <a:rPr lang="en-US" sz="2800" dirty="0"/>
              <a:t>Ancient armies were often very small by modern standards:  </a:t>
            </a:r>
          </a:p>
        </p:txBody>
      </p:sp>
    </p:spTree>
    <p:extLst>
      <p:ext uri="{BB962C8B-B14F-4D97-AF65-F5344CB8AC3E}">
        <p14:creationId xmlns:p14="http://schemas.microsoft.com/office/powerpoint/2010/main" val="2351898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3C57A-51A6-11DC-194E-C95B88A11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C81E6A-9A3A-C0AC-A053-1F720D883821}"/>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925C8D2B-7EA7-AE8A-A949-EFA8C29B0314}"/>
              </a:ext>
            </a:extLst>
          </p:cNvPr>
          <p:cNvSpPr>
            <a:spLocks noGrp="1"/>
          </p:cNvSpPr>
          <p:nvPr>
            <p:ph sz="half" idx="2"/>
          </p:nvPr>
        </p:nvSpPr>
        <p:spPr>
          <a:xfrm>
            <a:off x="755785" y="1384917"/>
            <a:ext cx="7717655" cy="1420427"/>
          </a:xfrm>
        </p:spPr>
        <p:txBody>
          <a:bodyPr>
            <a:normAutofit/>
          </a:bodyPr>
          <a:lstStyle/>
          <a:p>
            <a:pPr marL="0" indent="0">
              <a:buNone/>
            </a:pPr>
            <a:r>
              <a:rPr lang="en-US" sz="2800" dirty="0"/>
              <a:t>Ancient armies were often very small by modern standards:  </a:t>
            </a:r>
          </a:p>
        </p:txBody>
      </p:sp>
      <p:sp>
        <p:nvSpPr>
          <p:cNvPr id="3" name="TextBox 2">
            <a:extLst>
              <a:ext uri="{FF2B5EF4-FFF2-40B4-BE49-F238E27FC236}">
                <a16:creationId xmlns:a16="http://schemas.microsoft.com/office/drawing/2014/main" id="{C8B67961-4E5C-952D-7E0F-11C88A94F05E}"/>
              </a:ext>
            </a:extLst>
          </p:cNvPr>
          <p:cNvSpPr txBox="1"/>
          <p:nvPr/>
        </p:nvSpPr>
        <p:spPr>
          <a:xfrm>
            <a:off x="755785" y="2636668"/>
            <a:ext cx="3701988" cy="3046988"/>
          </a:xfrm>
          <a:prstGeom prst="rect">
            <a:avLst/>
          </a:prstGeom>
          <a:noFill/>
        </p:spPr>
        <p:txBody>
          <a:bodyPr wrap="square" rtlCol="0">
            <a:spAutoFit/>
          </a:bodyPr>
          <a:lstStyle/>
          <a:p>
            <a:r>
              <a:rPr lang="en-US" sz="3200" dirty="0"/>
              <a:t>Thutmose III at Megiddo (15th c. B.C.) — 83 killed, 340 captives counted as a major victory.</a:t>
            </a:r>
          </a:p>
        </p:txBody>
      </p:sp>
      <p:pic>
        <p:nvPicPr>
          <p:cNvPr id="21506" name="Picture 2" descr="Battle of Megiddo Relief">
            <a:extLst>
              <a:ext uri="{FF2B5EF4-FFF2-40B4-BE49-F238E27FC236}">
                <a16:creationId xmlns:a16="http://schemas.microsoft.com/office/drawing/2014/main" id="{E311BD79-F283-23A5-85C3-48CCAF0A4F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75" t="10420" r="25767" b="24380"/>
          <a:stretch>
            <a:fillRect/>
          </a:stretch>
        </p:blipFill>
        <p:spPr bwMode="auto">
          <a:xfrm>
            <a:off x="4572000" y="2321151"/>
            <a:ext cx="4065990" cy="36780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82B0882-C010-3775-0B5D-46D4E7380A9B}"/>
              </a:ext>
            </a:extLst>
          </p:cNvPr>
          <p:cNvSpPr txBox="1"/>
          <p:nvPr/>
        </p:nvSpPr>
        <p:spPr>
          <a:xfrm>
            <a:off x="4457773" y="6122053"/>
            <a:ext cx="4900474" cy="369332"/>
          </a:xfrm>
          <a:prstGeom prst="rect">
            <a:avLst/>
          </a:prstGeom>
          <a:noFill/>
        </p:spPr>
        <p:txBody>
          <a:bodyPr wrap="square" rtlCol="0">
            <a:spAutoFit/>
          </a:bodyPr>
          <a:lstStyle/>
          <a:p>
            <a:r>
              <a:rPr lang="en-US" dirty="0"/>
              <a:t>Megiddo Battle Relief at Temple of Karnak</a:t>
            </a:r>
          </a:p>
        </p:txBody>
      </p:sp>
    </p:spTree>
    <p:extLst>
      <p:ext uri="{BB962C8B-B14F-4D97-AF65-F5344CB8AC3E}">
        <p14:creationId xmlns:p14="http://schemas.microsoft.com/office/powerpoint/2010/main" val="2656544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73690-4B27-8738-F7F3-99F3B4F276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94ECC5-FABA-2F00-91CE-3D6C904D294C}"/>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FE831C8A-A01A-B0E5-E209-1BBC8D883F3A}"/>
              </a:ext>
            </a:extLst>
          </p:cNvPr>
          <p:cNvSpPr>
            <a:spLocks noGrp="1"/>
          </p:cNvSpPr>
          <p:nvPr>
            <p:ph sz="half" idx="2"/>
          </p:nvPr>
        </p:nvSpPr>
        <p:spPr>
          <a:xfrm>
            <a:off x="755785" y="1384917"/>
            <a:ext cx="7717655" cy="1420427"/>
          </a:xfrm>
        </p:spPr>
        <p:txBody>
          <a:bodyPr>
            <a:normAutofit/>
          </a:bodyPr>
          <a:lstStyle/>
          <a:p>
            <a:pPr marL="0" indent="0">
              <a:buNone/>
            </a:pPr>
            <a:r>
              <a:rPr lang="en-US" sz="2800" dirty="0"/>
              <a:t>Ancient armies were often very small by modern standards:  </a:t>
            </a:r>
          </a:p>
        </p:txBody>
      </p:sp>
      <p:sp>
        <p:nvSpPr>
          <p:cNvPr id="3" name="TextBox 2">
            <a:extLst>
              <a:ext uri="{FF2B5EF4-FFF2-40B4-BE49-F238E27FC236}">
                <a16:creationId xmlns:a16="http://schemas.microsoft.com/office/drawing/2014/main" id="{D491D0F5-BA93-A17E-0F76-40A1B2D3A579}"/>
              </a:ext>
            </a:extLst>
          </p:cNvPr>
          <p:cNvSpPr txBox="1"/>
          <p:nvPr/>
        </p:nvSpPr>
        <p:spPr>
          <a:xfrm>
            <a:off x="755785" y="2636668"/>
            <a:ext cx="3701988" cy="2554545"/>
          </a:xfrm>
          <a:prstGeom prst="rect">
            <a:avLst/>
          </a:prstGeom>
          <a:noFill/>
        </p:spPr>
        <p:txBody>
          <a:bodyPr wrap="square" rtlCol="0">
            <a:spAutoFit/>
          </a:bodyPr>
          <a:lstStyle/>
          <a:p>
            <a:r>
              <a:rPr lang="en-US" sz="3200" dirty="0"/>
              <a:t>Amarna Letters (14th c. B.C.): city-states sometimes fielded forces of only 20–50 men.</a:t>
            </a:r>
          </a:p>
        </p:txBody>
      </p:sp>
      <p:sp>
        <p:nvSpPr>
          <p:cNvPr id="5" name="TextBox 4">
            <a:extLst>
              <a:ext uri="{FF2B5EF4-FFF2-40B4-BE49-F238E27FC236}">
                <a16:creationId xmlns:a16="http://schemas.microsoft.com/office/drawing/2014/main" id="{4C58A9A1-BB29-0E04-BAED-ECF097E70290}"/>
              </a:ext>
            </a:extLst>
          </p:cNvPr>
          <p:cNvSpPr txBox="1"/>
          <p:nvPr/>
        </p:nvSpPr>
        <p:spPr>
          <a:xfrm>
            <a:off x="4173687" y="6122053"/>
            <a:ext cx="4900474" cy="369332"/>
          </a:xfrm>
          <a:prstGeom prst="rect">
            <a:avLst/>
          </a:prstGeom>
          <a:noFill/>
        </p:spPr>
        <p:txBody>
          <a:bodyPr wrap="square" rtlCol="0">
            <a:spAutoFit/>
          </a:bodyPr>
          <a:lstStyle/>
          <a:p>
            <a:r>
              <a:rPr lang="en-US" dirty="0"/>
              <a:t>Five Amarna Letters at the British Museum</a:t>
            </a:r>
          </a:p>
        </p:txBody>
      </p:sp>
      <p:pic>
        <p:nvPicPr>
          <p:cNvPr id="22530" name="Picture 2">
            <a:extLst>
              <a:ext uri="{FF2B5EF4-FFF2-40B4-BE49-F238E27FC236}">
                <a16:creationId xmlns:a16="http://schemas.microsoft.com/office/drawing/2014/main" id="{FF26C420-A6F8-A04A-AD96-4598A0D29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774" y="1929860"/>
            <a:ext cx="3975254" cy="3879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350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52A7F-8181-324F-B6A3-43BA577EF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6F4F4-799A-0A72-3899-8B09B3882238}"/>
              </a:ext>
            </a:extLst>
          </p:cNvPr>
          <p:cNvSpPr>
            <a:spLocks noGrp="1"/>
          </p:cNvSpPr>
          <p:nvPr>
            <p:ph type="title"/>
          </p:nvPr>
        </p:nvSpPr>
        <p:spPr>
          <a:xfrm>
            <a:off x="1212079" y="289421"/>
            <a:ext cx="7176136" cy="1539517"/>
          </a:xfrm>
        </p:spPr>
        <p:txBody>
          <a:bodyPr/>
          <a:lstStyle/>
          <a:p>
            <a:r>
              <a:rPr lang="en-US" dirty="0"/>
              <a:t>The Military Leader</a:t>
            </a:r>
          </a:p>
        </p:txBody>
      </p:sp>
      <p:sp>
        <p:nvSpPr>
          <p:cNvPr id="4" name="Content Placeholder 3">
            <a:extLst>
              <a:ext uri="{FF2B5EF4-FFF2-40B4-BE49-F238E27FC236}">
                <a16:creationId xmlns:a16="http://schemas.microsoft.com/office/drawing/2014/main" id="{3F8B4911-49DE-ACA4-8AD3-BC74408E6AA3}"/>
              </a:ext>
            </a:extLst>
          </p:cNvPr>
          <p:cNvSpPr>
            <a:spLocks noGrp="1"/>
          </p:cNvSpPr>
          <p:nvPr>
            <p:ph sz="half" idx="2"/>
          </p:nvPr>
        </p:nvSpPr>
        <p:spPr>
          <a:xfrm>
            <a:off x="755785" y="1384917"/>
            <a:ext cx="7717655" cy="1420427"/>
          </a:xfrm>
        </p:spPr>
        <p:txBody>
          <a:bodyPr>
            <a:normAutofit/>
          </a:bodyPr>
          <a:lstStyle/>
          <a:p>
            <a:pPr marL="0" indent="0">
              <a:buNone/>
            </a:pPr>
            <a:r>
              <a:rPr lang="en-US" sz="2800" dirty="0"/>
              <a:t>Ancient armies were often very small by modern standards:  </a:t>
            </a:r>
          </a:p>
        </p:txBody>
      </p:sp>
      <p:sp>
        <p:nvSpPr>
          <p:cNvPr id="3" name="TextBox 2">
            <a:extLst>
              <a:ext uri="{FF2B5EF4-FFF2-40B4-BE49-F238E27FC236}">
                <a16:creationId xmlns:a16="http://schemas.microsoft.com/office/drawing/2014/main" id="{6D8EBC23-1102-56F8-9568-A4039A4D0E89}"/>
              </a:ext>
            </a:extLst>
          </p:cNvPr>
          <p:cNvSpPr txBox="1"/>
          <p:nvPr/>
        </p:nvSpPr>
        <p:spPr>
          <a:xfrm>
            <a:off x="755785" y="2805344"/>
            <a:ext cx="2502320" cy="3046988"/>
          </a:xfrm>
          <a:prstGeom prst="rect">
            <a:avLst/>
          </a:prstGeom>
          <a:noFill/>
        </p:spPr>
        <p:txBody>
          <a:bodyPr wrap="square" rtlCol="0">
            <a:spAutoFit/>
          </a:bodyPr>
          <a:lstStyle/>
          <a:p>
            <a:r>
              <a:rPr lang="en-US" sz="3200" dirty="0"/>
              <a:t>Abram’s 318, plus allies, = a credible fighting force.</a:t>
            </a:r>
          </a:p>
        </p:txBody>
      </p:sp>
      <p:pic>
        <p:nvPicPr>
          <p:cNvPr id="23554" name="Picture 2">
            <a:extLst>
              <a:ext uri="{FF2B5EF4-FFF2-40B4-BE49-F238E27FC236}">
                <a16:creationId xmlns:a16="http://schemas.microsoft.com/office/drawing/2014/main" id="{C44FA09E-3A3B-1061-A7C0-255B45563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8105" y="2537360"/>
            <a:ext cx="5431167" cy="3414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28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2192876"/>
            <a:ext cx="8579796" cy="2158144"/>
          </a:xfrm>
        </p:spPr>
        <p:txBody>
          <a:bodyPr>
            <a:normAutofit fontScale="90000"/>
          </a:bodyPr>
          <a:lstStyle/>
          <a:p>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6000" b="1" dirty="0"/>
              <a:t>Abraham and </a:t>
            </a:r>
            <a:r>
              <a:rPr lang="en-US" b="1" dirty="0"/>
              <a:t>MELCHIZEDEK</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216943" y="5006340"/>
            <a:ext cx="7533334" cy="1721383"/>
          </a:xfrm>
        </p:spPr>
        <p:txBody>
          <a:bodyPr>
            <a:normAutofit/>
          </a:bodyPr>
          <a:lstStyle/>
          <a:p>
            <a:r>
              <a:rPr lang="en-US" sz="4000" dirty="0"/>
              <a:t>Lesson</a:t>
            </a:r>
            <a:r>
              <a:rPr lang="en-US" sz="4000" dirty="0">
                <a:solidFill>
                  <a:schemeClr val="accent1">
                    <a:lumMod val="75000"/>
                  </a:schemeClr>
                </a:solidFill>
              </a:rPr>
              <a:t> </a:t>
            </a:r>
            <a:r>
              <a:rPr lang="en-US" sz="6000" b="1" dirty="0">
                <a:solidFill>
                  <a:srgbClr val="B78971"/>
                </a:solidFill>
              </a:rPr>
              <a:t>10</a:t>
            </a:r>
            <a:r>
              <a:rPr lang="en-US" sz="4000" b="1" dirty="0"/>
              <a:t>,</a:t>
            </a:r>
            <a:r>
              <a:rPr lang="en-US" sz="4000" dirty="0"/>
              <a:t>1</a:t>
            </a:r>
            <a:r>
              <a:rPr lang="en-US" sz="4000" baseline="30000" dirty="0"/>
              <a:t>st</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804890"/>
            <a:ext cx="7695903" cy="1059305"/>
          </a:xfrm>
        </p:spPr>
        <p:txBody>
          <a:bodyPr>
            <a:normAutofit/>
          </a:bodyPr>
          <a:lstStyle/>
          <a:p>
            <a:r>
              <a:rPr dirty="0"/>
              <a:t>4. Who went out to meet Abraham on his return with the spoil?</a:t>
            </a:r>
          </a:p>
        </p:txBody>
      </p:sp>
      <p:sp>
        <p:nvSpPr>
          <p:cNvPr id="3" name="Content Placeholder 2"/>
          <p:cNvSpPr>
            <a:spLocks noGrp="1"/>
          </p:cNvSpPr>
          <p:nvPr>
            <p:ph sz="half" idx="1"/>
          </p:nvPr>
        </p:nvSpPr>
        <p:spPr>
          <a:xfrm>
            <a:off x="746760" y="2013936"/>
            <a:ext cx="4198102" cy="4039174"/>
          </a:xfrm>
        </p:spPr>
        <p:txBody>
          <a:bodyPr>
            <a:normAutofit lnSpcReduction="10000"/>
          </a:bodyPr>
          <a:lstStyle/>
          <a:p>
            <a:r>
              <a:rPr sz="2400" dirty="0"/>
              <a:t>Genesis 14:17</a:t>
            </a:r>
          </a:p>
          <a:p>
            <a:r>
              <a:rPr sz="2400" dirty="0"/>
              <a:t>And the king of Sodom went out to meet him after his return from the slaughter of Chedorlaomer, and of the kings that were with him, at the valley of Shaveh, which is the king's dale.</a:t>
            </a:r>
          </a:p>
        </p:txBody>
      </p:sp>
      <p:pic>
        <p:nvPicPr>
          <p:cNvPr id="24578" name="Picture 2" descr="Melchizedek king of Sodom in Genesis 14 ...">
            <a:extLst>
              <a:ext uri="{FF2B5EF4-FFF2-40B4-BE49-F238E27FC236}">
                <a16:creationId xmlns:a16="http://schemas.microsoft.com/office/drawing/2014/main" id="{A0A45C8F-1C03-CF1E-00B9-C82D11F80AA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12814" y="2013937"/>
            <a:ext cx="3252296" cy="40613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Who else met him and brought refreshments?</a:t>
            </a:r>
          </a:p>
        </p:txBody>
      </p:sp>
      <p:sp>
        <p:nvSpPr>
          <p:cNvPr id="3" name="Content Placeholder 2"/>
          <p:cNvSpPr>
            <a:spLocks noGrp="1"/>
          </p:cNvSpPr>
          <p:nvPr>
            <p:ph sz="half" idx="1"/>
          </p:nvPr>
        </p:nvSpPr>
        <p:spPr>
          <a:xfrm>
            <a:off x="822960" y="2013936"/>
            <a:ext cx="3586163" cy="3937284"/>
          </a:xfrm>
        </p:spPr>
        <p:txBody>
          <a:bodyPr>
            <a:normAutofit/>
          </a:bodyPr>
          <a:lstStyle/>
          <a:p>
            <a:r>
              <a:rPr sz="3200" dirty="0"/>
              <a:t>Genesis 14:18 </a:t>
            </a:r>
            <a:endParaRPr lang="en-US" sz="3200" dirty="0"/>
          </a:p>
          <a:p>
            <a:r>
              <a:rPr sz="3200" dirty="0"/>
              <a:t>And Melchizedek king of Salem brought forth bread and wine:</a:t>
            </a:r>
          </a:p>
        </p:txBody>
      </p:sp>
      <p:pic>
        <p:nvPicPr>
          <p:cNvPr id="25602" name="Picture 2" descr="Abram and Melchizedek, King of Salem (Genesis 14:17-24) – Charles E.  McCracken Ministries">
            <a:extLst>
              <a:ext uri="{FF2B5EF4-FFF2-40B4-BE49-F238E27FC236}">
                <a16:creationId xmlns:a16="http://schemas.microsoft.com/office/drawing/2014/main" id="{FA75E387-148B-C992-2352-1135683BC2D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295" r="9395"/>
          <a:stretch>
            <a:fillRect/>
          </a:stretch>
        </p:blipFill>
        <p:spPr bwMode="auto">
          <a:xfrm>
            <a:off x="4859166" y="2121934"/>
            <a:ext cx="3397067" cy="35274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was Melchizedek?</a:t>
            </a:r>
          </a:p>
        </p:txBody>
      </p:sp>
      <p:sp>
        <p:nvSpPr>
          <p:cNvPr id="3" name="Content Placeholder 2"/>
          <p:cNvSpPr>
            <a:spLocks noGrp="1"/>
          </p:cNvSpPr>
          <p:nvPr>
            <p:ph sz="half" idx="1"/>
          </p:nvPr>
        </p:nvSpPr>
        <p:spPr/>
        <p:txBody>
          <a:bodyPr>
            <a:normAutofit fontScale="92500" lnSpcReduction="10000"/>
          </a:bodyPr>
          <a:lstStyle/>
          <a:p>
            <a:r>
              <a:rPr sz="3200" dirty="0"/>
              <a:t>Genesis 14:18; Hebrews 7:1-2</a:t>
            </a:r>
          </a:p>
          <a:p>
            <a:r>
              <a:rPr sz="3200" dirty="0"/>
              <a:t>And he was the priest of the most high God</a:t>
            </a:r>
            <a:r>
              <a:rPr dirty="0"/>
              <a:t>.</a:t>
            </a:r>
          </a:p>
        </p:txBody>
      </p:sp>
      <p:pic>
        <p:nvPicPr>
          <p:cNvPr id="27650" name="Picture 2" descr="Melchizedek blessing Abraham">
            <a:extLst>
              <a:ext uri="{FF2B5EF4-FFF2-40B4-BE49-F238E27FC236}">
                <a16:creationId xmlns:a16="http://schemas.microsoft.com/office/drawing/2014/main" id="{BDBD4303-CEE5-2573-774B-87DAC215DF5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28981" y="2210540"/>
            <a:ext cx="3085090" cy="30850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was Melchizedek?</a:t>
            </a:r>
          </a:p>
        </p:txBody>
      </p:sp>
      <p:sp>
        <p:nvSpPr>
          <p:cNvPr id="3" name="Content Placeholder 2"/>
          <p:cNvSpPr>
            <a:spLocks noGrp="1"/>
          </p:cNvSpPr>
          <p:nvPr>
            <p:ph sz="half" idx="1"/>
          </p:nvPr>
        </p:nvSpPr>
        <p:spPr>
          <a:xfrm>
            <a:off x="830580" y="2013936"/>
            <a:ext cx="3578543" cy="3967764"/>
          </a:xfrm>
        </p:spPr>
        <p:txBody>
          <a:bodyPr>
            <a:normAutofit fontScale="85000" lnSpcReduction="10000"/>
          </a:bodyPr>
          <a:lstStyle/>
          <a:p>
            <a:r>
              <a:rPr sz="2800" dirty="0"/>
              <a:t>Genesis 14:18; Hebrews 7:1-2</a:t>
            </a:r>
          </a:p>
          <a:p>
            <a:r>
              <a:rPr sz="2800" dirty="0"/>
              <a:t>For this Melchisedec, king of Salem, priest of the most high God, who met Abraham returning from the slaughter of the kings, and blessed him;</a:t>
            </a:r>
          </a:p>
        </p:txBody>
      </p:sp>
      <p:pic>
        <p:nvPicPr>
          <p:cNvPr id="30722" name="Picture 2" descr="The Superiority of Melchizedek - Barabbas Road Church in San Diego, CA">
            <a:extLst>
              <a:ext uri="{FF2B5EF4-FFF2-40B4-BE49-F238E27FC236}">
                <a16:creationId xmlns:a16="http://schemas.microsoft.com/office/drawing/2014/main" id="{E7D5DC50-614B-0C8C-0FD8-CA889C4A419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458" r="22374"/>
          <a:stretch>
            <a:fillRect/>
          </a:stretch>
        </p:blipFill>
        <p:spPr bwMode="auto">
          <a:xfrm>
            <a:off x="4734879" y="1936940"/>
            <a:ext cx="3701989" cy="39761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6. Who was Melchizedek?</a:t>
            </a:r>
          </a:p>
        </p:txBody>
      </p:sp>
      <p:sp>
        <p:nvSpPr>
          <p:cNvPr id="3" name="Content Placeholder 2"/>
          <p:cNvSpPr>
            <a:spLocks noGrp="1"/>
          </p:cNvSpPr>
          <p:nvPr>
            <p:ph sz="half" idx="1"/>
          </p:nvPr>
        </p:nvSpPr>
        <p:spPr>
          <a:xfrm>
            <a:off x="708660" y="2013936"/>
            <a:ext cx="3700463" cy="4039174"/>
          </a:xfrm>
        </p:spPr>
        <p:txBody>
          <a:bodyPr>
            <a:normAutofit fontScale="92500"/>
          </a:bodyPr>
          <a:lstStyle/>
          <a:p>
            <a:r>
              <a:rPr sz="2400" dirty="0"/>
              <a:t>Genesis 14:18; </a:t>
            </a:r>
            <a:r>
              <a:rPr lang="en-US" sz="2400" dirty="0"/>
              <a:t>            </a:t>
            </a:r>
            <a:r>
              <a:rPr sz="2400" dirty="0"/>
              <a:t>Hebrews 7:1-2</a:t>
            </a:r>
          </a:p>
          <a:p>
            <a:r>
              <a:rPr sz="2400" dirty="0"/>
              <a:t>To whom also Abraham gave a tenth part of all; first being by interpretation King of righteousness, and after that also King of Salem, which is, King of peace;</a:t>
            </a:r>
          </a:p>
        </p:txBody>
      </p:sp>
      <p:pic>
        <p:nvPicPr>
          <p:cNvPr id="28674" name="Picture 2" descr="Follow Melchizedek">
            <a:extLst>
              <a:ext uri="{FF2B5EF4-FFF2-40B4-BE49-F238E27FC236}">
                <a16:creationId xmlns:a16="http://schemas.microsoft.com/office/drawing/2014/main" id="{BAFD8F03-C5BB-18CB-861D-45C88D4702D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69142" y="2013936"/>
            <a:ext cx="3802829" cy="38028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06BB4-BF16-1A36-331C-383EFF54A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99761-BC1A-05BB-5652-C26E7F4EFB0A}"/>
              </a:ext>
            </a:extLst>
          </p:cNvPr>
          <p:cNvSpPr>
            <a:spLocks noGrp="1"/>
          </p:cNvSpPr>
          <p:nvPr>
            <p:ph type="title"/>
          </p:nvPr>
        </p:nvSpPr>
        <p:spPr>
          <a:xfrm>
            <a:off x="1212079" y="133165"/>
            <a:ext cx="7176136" cy="825623"/>
          </a:xfrm>
        </p:spPr>
        <p:txBody>
          <a:bodyPr>
            <a:normAutofit/>
          </a:bodyPr>
          <a:lstStyle/>
          <a:p>
            <a:r>
              <a:rPr lang="en-US" dirty="0"/>
              <a:t>A Priest of the Most High God</a:t>
            </a:r>
          </a:p>
        </p:txBody>
      </p:sp>
      <p:sp>
        <p:nvSpPr>
          <p:cNvPr id="4" name="Content Placeholder 3">
            <a:extLst>
              <a:ext uri="{FF2B5EF4-FFF2-40B4-BE49-F238E27FC236}">
                <a16:creationId xmlns:a16="http://schemas.microsoft.com/office/drawing/2014/main" id="{18262737-D772-D57E-79F1-DD0E6497C81E}"/>
              </a:ext>
            </a:extLst>
          </p:cNvPr>
          <p:cNvSpPr>
            <a:spLocks noGrp="1"/>
          </p:cNvSpPr>
          <p:nvPr>
            <p:ph sz="half" idx="2"/>
          </p:nvPr>
        </p:nvSpPr>
        <p:spPr>
          <a:xfrm>
            <a:off x="4261282" y="852257"/>
            <a:ext cx="4421079" cy="5344358"/>
          </a:xfrm>
        </p:spPr>
        <p:txBody>
          <a:bodyPr>
            <a:normAutofit fontScale="92500" lnSpcReduction="10000"/>
          </a:bodyPr>
          <a:lstStyle/>
          <a:p>
            <a:r>
              <a:rPr lang="en-US" sz="2800" b="1" dirty="0"/>
              <a:t>Most High God:   </a:t>
            </a:r>
            <a:r>
              <a:rPr lang="en-US" sz="2800" i="1" dirty="0"/>
              <a:t>El Elyon </a:t>
            </a:r>
            <a:r>
              <a:rPr lang="en-US" sz="2800" dirty="0"/>
              <a:t>= “Strong One, the Exalted, the Supreme God.”</a:t>
            </a:r>
          </a:p>
          <a:p>
            <a:r>
              <a:rPr lang="en-US" sz="2800" dirty="0"/>
              <a:t>Rarely used without a qualifier — here it emphasizes God’s universal sovereignty.</a:t>
            </a:r>
          </a:p>
          <a:p>
            <a:r>
              <a:rPr lang="en-US" sz="2800" dirty="0"/>
              <a:t>Remarkable: a Canaanite priest-king loyal to the true God!</a:t>
            </a:r>
          </a:p>
        </p:txBody>
      </p:sp>
      <p:pic>
        <p:nvPicPr>
          <p:cNvPr id="26626" name="Picture 2" descr="Abram Blessed by Melchizedek | The Biblical Timeline">
            <a:extLst>
              <a:ext uri="{FF2B5EF4-FFF2-40B4-BE49-F238E27FC236}">
                <a16:creationId xmlns:a16="http://schemas.microsoft.com/office/drawing/2014/main" id="{C14D7D3C-F79C-970F-5A57-4E703C7AD0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99" r="9527"/>
          <a:stretch>
            <a:fillRect/>
          </a:stretch>
        </p:blipFill>
        <p:spPr bwMode="auto">
          <a:xfrm>
            <a:off x="674704" y="1058662"/>
            <a:ext cx="3586578" cy="474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2179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50" y="355108"/>
            <a:ext cx="8327254" cy="1722268"/>
          </a:xfrm>
        </p:spPr>
        <p:txBody>
          <a:bodyPr>
            <a:normAutofit/>
          </a:bodyPr>
          <a:lstStyle/>
          <a:p>
            <a:r>
              <a:rPr dirty="0"/>
              <a:t>7. What besides giving him refreshments did Melchizedek do for Abraham?</a:t>
            </a:r>
          </a:p>
        </p:txBody>
      </p:sp>
      <p:sp>
        <p:nvSpPr>
          <p:cNvPr id="3" name="Content Placeholder 2"/>
          <p:cNvSpPr>
            <a:spLocks noGrp="1"/>
          </p:cNvSpPr>
          <p:nvPr>
            <p:ph sz="half" idx="1"/>
          </p:nvPr>
        </p:nvSpPr>
        <p:spPr>
          <a:xfrm>
            <a:off x="685800" y="2013936"/>
            <a:ext cx="3723323" cy="4039174"/>
          </a:xfrm>
        </p:spPr>
        <p:txBody>
          <a:bodyPr>
            <a:normAutofit fontScale="92500"/>
          </a:bodyPr>
          <a:lstStyle/>
          <a:p>
            <a:r>
              <a:rPr sz="3200" dirty="0"/>
              <a:t>Genesis 14:19</a:t>
            </a:r>
          </a:p>
          <a:p>
            <a:r>
              <a:rPr sz="3200" dirty="0"/>
              <a:t>And he blessed him, and said, Blessed be Abram of the most high God, possessor of heaven and earth:</a:t>
            </a:r>
          </a:p>
        </p:txBody>
      </p:sp>
      <p:pic>
        <p:nvPicPr>
          <p:cNvPr id="29698" name="Picture 2" descr="Genesis 14 Bible Pictures: Melchizedek blesses Abraham">
            <a:extLst>
              <a:ext uri="{FF2B5EF4-FFF2-40B4-BE49-F238E27FC236}">
                <a16:creationId xmlns:a16="http://schemas.microsoft.com/office/drawing/2014/main" id="{BA8ED0A1-966C-E135-7F0E-FDAF1B455C1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36844" y="2158496"/>
            <a:ext cx="3205444" cy="38946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Which was the greater man, Abraham or Melchizedek?</a:t>
            </a:r>
          </a:p>
        </p:txBody>
      </p:sp>
      <p:sp>
        <p:nvSpPr>
          <p:cNvPr id="3" name="Content Placeholder 2"/>
          <p:cNvSpPr>
            <a:spLocks noGrp="1"/>
          </p:cNvSpPr>
          <p:nvPr>
            <p:ph sz="half" idx="1"/>
          </p:nvPr>
        </p:nvSpPr>
        <p:spPr>
          <a:xfrm>
            <a:off x="739141" y="2013936"/>
            <a:ext cx="3397854" cy="4039174"/>
          </a:xfrm>
        </p:spPr>
        <p:txBody>
          <a:bodyPr>
            <a:normAutofit fontScale="85000" lnSpcReduction="10000"/>
          </a:bodyPr>
          <a:lstStyle/>
          <a:p>
            <a:r>
              <a:rPr sz="3200" dirty="0"/>
              <a:t>Hebrews 7:4, 7</a:t>
            </a:r>
          </a:p>
          <a:p>
            <a:r>
              <a:rPr sz="3200" dirty="0"/>
              <a:t>Now consider how great this man was, unto whom even the patriarch Abraham gave the tenth of the spoils.</a:t>
            </a:r>
          </a:p>
        </p:txBody>
      </p:sp>
      <p:pic>
        <p:nvPicPr>
          <p:cNvPr id="32770" name="Picture 2" descr="The Melchizedek Expression – Kingdom Ambassadors International">
            <a:extLst>
              <a:ext uri="{FF2B5EF4-FFF2-40B4-BE49-F238E27FC236}">
                <a16:creationId xmlns:a16="http://schemas.microsoft.com/office/drawing/2014/main" id="{CCE3329E-4A32-C14D-336A-03F0DD99388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538" r="15717"/>
          <a:stretch>
            <a:fillRect/>
          </a:stretch>
        </p:blipFill>
        <p:spPr bwMode="auto">
          <a:xfrm>
            <a:off x="4240668" y="2110989"/>
            <a:ext cx="4323426" cy="36320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Which was the greater man, Abraham or Melchizedek?</a:t>
            </a:r>
          </a:p>
        </p:txBody>
      </p:sp>
      <p:sp>
        <p:nvSpPr>
          <p:cNvPr id="3" name="Content Placeholder 2"/>
          <p:cNvSpPr>
            <a:spLocks noGrp="1"/>
          </p:cNvSpPr>
          <p:nvPr>
            <p:ph sz="half" idx="1"/>
          </p:nvPr>
        </p:nvSpPr>
        <p:spPr>
          <a:xfrm>
            <a:off x="746760" y="1971410"/>
            <a:ext cx="3662363" cy="4081699"/>
          </a:xfrm>
        </p:spPr>
        <p:txBody>
          <a:bodyPr>
            <a:normAutofit/>
          </a:bodyPr>
          <a:lstStyle/>
          <a:p>
            <a:r>
              <a:rPr sz="3200" dirty="0"/>
              <a:t>Hebrews 7:4, 7</a:t>
            </a:r>
          </a:p>
          <a:p>
            <a:r>
              <a:rPr sz="3200" dirty="0"/>
              <a:t>And without all contradiction the less is blessed of the better.</a:t>
            </a:r>
          </a:p>
        </p:txBody>
      </p:sp>
      <p:pic>
        <p:nvPicPr>
          <p:cNvPr id="33794" name="Picture 2" descr="Abram meets Melchizedek ” The first mention of 10% Tithes Offering” |  Passage Break by Jerry Estobio">
            <a:extLst>
              <a:ext uri="{FF2B5EF4-FFF2-40B4-BE49-F238E27FC236}">
                <a16:creationId xmlns:a16="http://schemas.microsoft.com/office/drawing/2014/main" id="{12EE730C-032C-447C-9A25-C7FC58C4601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59569" y="1864195"/>
            <a:ext cx="2742070" cy="36608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9. What did Abraham give to Melchizedek?</a:t>
            </a:r>
          </a:p>
        </p:txBody>
      </p:sp>
      <p:sp>
        <p:nvSpPr>
          <p:cNvPr id="3" name="Content Placeholder 2"/>
          <p:cNvSpPr>
            <a:spLocks noGrp="1"/>
          </p:cNvSpPr>
          <p:nvPr>
            <p:ph sz="half" idx="1"/>
          </p:nvPr>
        </p:nvSpPr>
        <p:spPr>
          <a:xfrm>
            <a:off x="845820" y="2013936"/>
            <a:ext cx="3883342" cy="4039174"/>
          </a:xfrm>
        </p:spPr>
        <p:txBody>
          <a:bodyPr>
            <a:normAutofit lnSpcReduction="10000"/>
          </a:bodyPr>
          <a:lstStyle/>
          <a:p>
            <a:r>
              <a:rPr sz="2800" dirty="0"/>
              <a:t>Genesis 14:20; Hebrews 7:4</a:t>
            </a:r>
          </a:p>
          <a:p>
            <a:r>
              <a:rPr sz="2800" dirty="0"/>
              <a:t>And blessed be the most high God, which hath delivered thine enemies into thy hand. And he gave him tithes of all.</a:t>
            </a:r>
          </a:p>
        </p:txBody>
      </p:sp>
      <p:pic>
        <p:nvPicPr>
          <p:cNvPr id="34818" name="Picture 2" descr="Tithing Under Grace – Escape to Reality">
            <a:extLst>
              <a:ext uri="{FF2B5EF4-FFF2-40B4-BE49-F238E27FC236}">
                <a16:creationId xmlns:a16="http://schemas.microsoft.com/office/drawing/2014/main" id="{6E54E6C7-E79A-7285-8F6F-1DE179EEDC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440" r="13693"/>
          <a:stretch>
            <a:fillRect/>
          </a:stretch>
        </p:blipFill>
        <p:spPr bwMode="auto">
          <a:xfrm>
            <a:off x="4959621" y="1926620"/>
            <a:ext cx="3338559" cy="3951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Where did Abraham dwell when Lot was taken captive?</a:t>
            </a:r>
          </a:p>
        </p:txBody>
      </p:sp>
      <p:sp>
        <p:nvSpPr>
          <p:cNvPr id="3" name="Content Placeholder 2"/>
          <p:cNvSpPr>
            <a:spLocks noGrp="1"/>
          </p:cNvSpPr>
          <p:nvPr>
            <p:ph sz="half" idx="1"/>
          </p:nvPr>
        </p:nvSpPr>
        <p:spPr>
          <a:xfrm>
            <a:off x="715617" y="2013936"/>
            <a:ext cx="3693506" cy="4039174"/>
          </a:xfrm>
        </p:spPr>
        <p:txBody>
          <a:bodyPr>
            <a:normAutofit fontScale="92500" lnSpcReduction="10000"/>
          </a:bodyPr>
          <a:lstStyle/>
          <a:p>
            <a:r>
              <a:rPr sz="2400" dirty="0"/>
              <a:t>Genesis 14:13</a:t>
            </a:r>
          </a:p>
          <a:p>
            <a:r>
              <a:rPr sz="2400" dirty="0"/>
              <a:t>And there came one that had escaped, and told Abram the Hebrew; for he dwelt in the plain of Mamre the Amorite, brother of Eshcol, and brother of Aner: and these were confederate with Abram.</a:t>
            </a:r>
          </a:p>
        </p:txBody>
      </p:sp>
      <p:pic>
        <p:nvPicPr>
          <p:cNvPr id="1026" name="Picture 2" descr="Sodomite Civilization">
            <a:extLst>
              <a:ext uri="{FF2B5EF4-FFF2-40B4-BE49-F238E27FC236}">
                <a16:creationId xmlns:a16="http://schemas.microsoft.com/office/drawing/2014/main" id="{5472C988-18C8-F5BC-F39C-31C366D669F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26319" y="2013936"/>
            <a:ext cx="3356916" cy="39897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What did Abraham give to Melchizedek?</a:t>
            </a:r>
          </a:p>
        </p:txBody>
      </p:sp>
      <p:sp>
        <p:nvSpPr>
          <p:cNvPr id="3" name="Content Placeholder 2"/>
          <p:cNvSpPr>
            <a:spLocks noGrp="1"/>
          </p:cNvSpPr>
          <p:nvPr>
            <p:ph sz="half" idx="1"/>
          </p:nvPr>
        </p:nvSpPr>
        <p:spPr>
          <a:xfrm>
            <a:off x="754380" y="2013936"/>
            <a:ext cx="3654743" cy="4039174"/>
          </a:xfrm>
        </p:spPr>
        <p:txBody>
          <a:bodyPr>
            <a:normAutofit fontScale="92500" lnSpcReduction="20000"/>
          </a:bodyPr>
          <a:lstStyle/>
          <a:p>
            <a:r>
              <a:rPr sz="3200" dirty="0"/>
              <a:t>Genesis 14:20; Hebrews 7:4</a:t>
            </a:r>
          </a:p>
          <a:p>
            <a:r>
              <a:rPr sz="3200" dirty="0"/>
              <a:t>Now consider how great this man was, unto whom even the patriarch Abraham gave the tenth of the spoils.</a:t>
            </a:r>
          </a:p>
        </p:txBody>
      </p:sp>
      <p:pic>
        <p:nvPicPr>
          <p:cNvPr id="35842" name="Picture 2" descr="Why Did Abraham Tithe? - Ronald L. Dart - Born to Win">
            <a:extLst>
              <a:ext uri="{FF2B5EF4-FFF2-40B4-BE49-F238E27FC236}">
                <a16:creationId xmlns:a16="http://schemas.microsoft.com/office/drawing/2014/main" id="{357EE20D-A375-F511-37B3-28A1E5BB1C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338" r="15488"/>
          <a:stretch>
            <a:fillRect/>
          </a:stretch>
        </p:blipFill>
        <p:spPr bwMode="auto">
          <a:xfrm>
            <a:off x="4572000" y="2139140"/>
            <a:ext cx="3972775" cy="36579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10. What did the king of Sodom say to Abraham?</a:t>
            </a:r>
          </a:p>
        </p:txBody>
      </p:sp>
      <p:sp>
        <p:nvSpPr>
          <p:cNvPr id="3" name="Content Placeholder 2"/>
          <p:cNvSpPr>
            <a:spLocks noGrp="1"/>
          </p:cNvSpPr>
          <p:nvPr>
            <p:ph sz="half" idx="1"/>
          </p:nvPr>
        </p:nvSpPr>
        <p:spPr>
          <a:xfrm>
            <a:off x="708660" y="2013936"/>
            <a:ext cx="3700463" cy="4039174"/>
          </a:xfrm>
        </p:spPr>
        <p:txBody>
          <a:bodyPr>
            <a:normAutofit lnSpcReduction="10000"/>
          </a:bodyPr>
          <a:lstStyle/>
          <a:p>
            <a:r>
              <a:rPr sz="3200" dirty="0"/>
              <a:t>Genesis 14:21</a:t>
            </a:r>
          </a:p>
          <a:p>
            <a:r>
              <a:rPr sz="3200" dirty="0"/>
              <a:t>And the king of Sodom said unto Abram, Give me the persons, and take the goods to thyself.</a:t>
            </a:r>
          </a:p>
        </p:txBody>
      </p:sp>
      <p:pic>
        <p:nvPicPr>
          <p:cNvPr id="36866" name="Picture 2" descr="Genesis 14:21&#10;And the king of Sodom said unto Abram, Give me the persons, and take the goods to yourself.">
            <a:extLst>
              <a:ext uri="{FF2B5EF4-FFF2-40B4-BE49-F238E27FC236}">
                <a16:creationId xmlns:a16="http://schemas.microsoft.com/office/drawing/2014/main" id="{380ED6C0-0539-F036-92B6-FBA9D95492D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4879" y="2250281"/>
            <a:ext cx="3537960" cy="35379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8D42-A621-2425-CEB1-F8EC8269B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D4D64-D5E9-D1EA-7D69-23AA41809940}"/>
              </a:ext>
            </a:extLst>
          </p:cNvPr>
          <p:cNvSpPr>
            <a:spLocks noGrp="1"/>
          </p:cNvSpPr>
          <p:nvPr>
            <p:ph type="title"/>
          </p:nvPr>
        </p:nvSpPr>
        <p:spPr>
          <a:xfrm>
            <a:off x="1212079" y="133165"/>
            <a:ext cx="7176136" cy="825623"/>
          </a:xfrm>
        </p:spPr>
        <p:txBody>
          <a:bodyPr>
            <a:normAutofit/>
          </a:bodyPr>
          <a:lstStyle/>
          <a:p>
            <a:r>
              <a:rPr lang="en-US" dirty="0"/>
              <a:t>Bera, King of Sodom</a:t>
            </a:r>
          </a:p>
        </p:txBody>
      </p:sp>
      <p:sp>
        <p:nvSpPr>
          <p:cNvPr id="4" name="Content Placeholder 3">
            <a:extLst>
              <a:ext uri="{FF2B5EF4-FFF2-40B4-BE49-F238E27FC236}">
                <a16:creationId xmlns:a16="http://schemas.microsoft.com/office/drawing/2014/main" id="{5BA7FC5A-86D8-5A17-9FC9-C0EBE59B2BC2}"/>
              </a:ext>
            </a:extLst>
          </p:cNvPr>
          <p:cNvSpPr>
            <a:spLocks noGrp="1"/>
          </p:cNvSpPr>
          <p:nvPr>
            <p:ph sz="half" idx="2"/>
          </p:nvPr>
        </p:nvSpPr>
        <p:spPr>
          <a:xfrm>
            <a:off x="4261282" y="852257"/>
            <a:ext cx="4421079" cy="5344358"/>
          </a:xfrm>
        </p:spPr>
        <p:txBody>
          <a:bodyPr>
            <a:normAutofit/>
          </a:bodyPr>
          <a:lstStyle/>
          <a:p>
            <a:r>
              <a:rPr lang="en-US" sz="2800" i="1" dirty="0"/>
              <a:t>Name meaning:</a:t>
            </a:r>
            <a:r>
              <a:rPr lang="en-US" sz="2800" dirty="0"/>
              <a:t> “victor” (ironic, since he had just fled defeat).</a:t>
            </a:r>
          </a:p>
          <a:p>
            <a:r>
              <a:rPr lang="en-US" sz="2800" dirty="0"/>
              <a:t>Bera had </a:t>
            </a:r>
            <a:r>
              <a:rPr lang="en-US" sz="2800" i="1" dirty="0"/>
              <a:t>escaped</a:t>
            </a:r>
            <a:r>
              <a:rPr lang="en-US" sz="2800" dirty="0"/>
              <a:t> from the battle in the vale of Siddim, and when he received word of Abram’s victorious return, went forth to meet him.</a:t>
            </a:r>
          </a:p>
        </p:txBody>
      </p:sp>
      <p:pic>
        <p:nvPicPr>
          <p:cNvPr id="26628" name="Picture 4" descr="Genesis 14:21&#10;And the king of Sodom said unto Abram, Give me the persons, and take the goods to yourself.">
            <a:extLst>
              <a:ext uri="{FF2B5EF4-FFF2-40B4-BE49-F238E27FC236}">
                <a16:creationId xmlns:a16="http://schemas.microsoft.com/office/drawing/2014/main" id="{5159B401-C636-FB6C-7139-B1A5AEC3E3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53" r="8434"/>
          <a:stretch>
            <a:fillRect/>
          </a:stretch>
        </p:blipFill>
        <p:spPr bwMode="auto">
          <a:xfrm>
            <a:off x="461639" y="990600"/>
            <a:ext cx="3799643"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8999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259B1-87B5-2FF9-A093-96DFABA79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0BC0F-4787-284B-1B85-5A2A5BFB6AB7}"/>
              </a:ext>
            </a:extLst>
          </p:cNvPr>
          <p:cNvSpPr>
            <a:spLocks noGrp="1"/>
          </p:cNvSpPr>
          <p:nvPr>
            <p:ph type="title"/>
          </p:nvPr>
        </p:nvSpPr>
        <p:spPr>
          <a:xfrm>
            <a:off x="1212079" y="133165"/>
            <a:ext cx="7176136" cy="825623"/>
          </a:xfrm>
        </p:spPr>
        <p:txBody>
          <a:bodyPr>
            <a:normAutofit/>
          </a:bodyPr>
          <a:lstStyle/>
          <a:p>
            <a:r>
              <a:rPr lang="en-US" dirty="0"/>
              <a:t>Two Kings</a:t>
            </a:r>
          </a:p>
        </p:txBody>
      </p:sp>
      <p:sp>
        <p:nvSpPr>
          <p:cNvPr id="4" name="Content Placeholder 3">
            <a:extLst>
              <a:ext uri="{FF2B5EF4-FFF2-40B4-BE49-F238E27FC236}">
                <a16:creationId xmlns:a16="http://schemas.microsoft.com/office/drawing/2014/main" id="{D6130A22-BF70-7B47-A322-9DF3DB6E0BBC}"/>
              </a:ext>
            </a:extLst>
          </p:cNvPr>
          <p:cNvSpPr>
            <a:spLocks noGrp="1"/>
          </p:cNvSpPr>
          <p:nvPr>
            <p:ph sz="half" idx="2"/>
          </p:nvPr>
        </p:nvSpPr>
        <p:spPr>
          <a:xfrm>
            <a:off x="4261282" y="1058661"/>
            <a:ext cx="4421079" cy="5137953"/>
          </a:xfrm>
        </p:spPr>
        <p:txBody>
          <a:bodyPr>
            <a:normAutofit/>
          </a:bodyPr>
          <a:lstStyle/>
          <a:p>
            <a:r>
              <a:rPr lang="en-US" sz="2400" b="1" dirty="0"/>
              <a:t>Bera, King of Sodom:</a:t>
            </a:r>
            <a:r>
              <a:rPr lang="en-US" sz="2400" dirty="0"/>
              <a:t> Demanded “Give me the people; take the goods.”</a:t>
            </a:r>
          </a:p>
          <a:p>
            <a:r>
              <a:rPr lang="en-US" sz="2400" b="1" dirty="0"/>
              <a:t>Melchizedek, King of Salem:</a:t>
            </a:r>
            <a:r>
              <a:rPr lang="en-US" sz="2400" dirty="0"/>
              <a:t> Blessed — brought bread and wine, pointed Abram to God.</a:t>
            </a:r>
          </a:p>
          <a:p>
            <a:r>
              <a:rPr lang="en-US" sz="2400" dirty="0"/>
              <a:t>One sought gain, the other gave blessing. Abram chose the way of Salem.</a:t>
            </a:r>
          </a:p>
        </p:txBody>
      </p:sp>
      <p:pic>
        <p:nvPicPr>
          <p:cNvPr id="26626" name="Picture 2" descr="Abram Blessed by Melchizedek | The Biblical Timeline">
            <a:extLst>
              <a:ext uri="{FF2B5EF4-FFF2-40B4-BE49-F238E27FC236}">
                <a16:creationId xmlns:a16="http://schemas.microsoft.com/office/drawing/2014/main" id="{17B35B85-A2E9-625C-4993-46380FC95D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99" r="9527"/>
          <a:stretch>
            <a:fillRect/>
          </a:stretch>
        </p:blipFill>
        <p:spPr bwMode="auto">
          <a:xfrm>
            <a:off x="674704" y="1058662"/>
            <a:ext cx="3586578" cy="474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9239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What reply did Abraham make?</a:t>
            </a:r>
          </a:p>
        </p:txBody>
      </p:sp>
      <p:sp>
        <p:nvSpPr>
          <p:cNvPr id="3" name="Content Placeholder 2"/>
          <p:cNvSpPr>
            <a:spLocks noGrp="1"/>
          </p:cNvSpPr>
          <p:nvPr>
            <p:ph sz="half" idx="1"/>
          </p:nvPr>
        </p:nvSpPr>
        <p:spPr>
          <a:xfrm>
            <a:off x="822960" y="2013936"/>
            <a:ext cx="3586163" cy="4039174"/>
          </a:xfrm>
        </p:spPr>
        <p:txBody>
          <a:bodyPr>
            <a:normAutofit fontScale="85000" lnSpcReduction="10000"/>
          </a:bodyPr>
          <a:lstStyle/>
          <a:p>
            <a:r>
              <a:rPr sz="3200" dirty="0"/>
              <a:t>Genesis 14:22-23</a:t>
            </a:r>
          </a:p>
          <a:p>
            <a:r>
              <a:rPr sz="3200" dirty="0"/>
              <a:t>And Abram said to the king of Sodom, I have lift up mine hand unto the Lord, the most high God, the possessor of heaven and earth,</a:t>
            </a:r>
          </a:p>
        </p:txBody>
      </p:sp>
      <p:pic>
        <p:nvPicPr>
          <p:cNvPr id="37890" name="Picture 2" descr="Abram and Lot Symbology - Esoteric Meanings">
            <a:extLst>
              <a:ext uri="{FF2B5EF4-FFF2-40B4-BE49-F238E27FC236}">
                <a16:creationId xmlns:a16="http://schemas.microsoft.com/office/drawing/2014/main" id="{45990943-6298-16BA-FE65-B73D774883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89" r="21025"/>
          <a:stretch>
            <a:fillRect/>
          </a:stretch>
        </p:blipFill>
        <p:spPr bwMode="auto">
          <a:xfrm>
            <a:off x="4734877" y="2083932"/>
            <a:ext cx="3586163" cy="3722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What reply did Abraham make?</a:t>
            </a:r>
          </a:p>
        </p:txBody>
      </p:sp>
      <p:sp>
        <p:nvSpPr>
          <p:cNvPr id="3" name="Content Placeholder 2"/>
          <p:cNvSpPr>
            <a:spLocks noGrp="1"/>
          </p:cNvSpPr>
          <p:nvPr>
            <p:ph sz="half" idx="1"/>
          </p:nvPr>
        </p:nvSpPr>
        <p:spPr>
          <a:xfrm>
            <a:off x="845820" y="2013936"/>
            <a:ext cx="3563303" cy="4039174"/>
          </a:xfrm>
        </p:spPr>
        <p:txBody>
          <a:bodyPr>
            <a:normAutofit fontScale="92500" lnSpcReduction="20000"/>
          </a:bodyPr>
          <a:lstStyle/>
          <a:p>
            <a:r>
              <a:rPr sz="2800" dirty="0"/>
              <a:t>Genesis 14:22-23</a:t>
            </a:r>
          </a:p>
          <a:p>
            <a:r>
              <a:rPr sz="2800" dirty="0"/>
              <a:t>That I will not take from a thread even to a </a:t>
            </a:r>
            <a:r>
              <a:rPr sz="2800" dirty="0" err="1"/>
              <a:t>shoelatchet</a:t>
            </a:r>
            <a:r>
              <a:rPr sz="2800" dirty="0"/>
              <a:t>, and that I will not take any thing that is thine, lest thou shouldest say, I have made Abram rich:</a:t>
            </a:r>
          </a:p>
        </p:txBody>
      </p:sp>
      <p:pic>
        <p:nvPicPr>
          <p:cNvPr id="38916" name="Picture 4">
            <a:extLst>
              <a:ext uri="{FF2B5EF4-FFF2-40B4-BE49-F238E27FC236}">
                <a16:creationId xmlns:a16="http://schemas.microsoft.com/office/drawing/2014/main" id="{B844B0C1-2562-10FB-5DD9-218DAC52537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330" r="9660"/>
          <a:stretch>
            <a:fillRect/>
          </a:stretch>
        </p:blipFill>
        <p:spPr bwMode="auto">
          <a:xfrm>
            <a:off x="4572000" y="2084957"/>
            <a:ext cx="3709587" cy="35878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What only did Abraham reserve of the spoil?</a:t>
            </a:r>
          </a:p>
        </p:txBody>
      </p:sp>
      <p:sp>
        <p:nvSpPr>
          <p:cNvPr id="3" name="Content Placeholder 2"/>
          <p:cNvSpPr>
            <a:spLocks noGrp="1"/>
          </p:cNvSpPr>
          <p:nvPr>
            <p:ph sz="half" idx="1"/>
          </p:nvPr>
        </p:nvSpPr>
        <p:spPr>
          <a:xfrm>
            <a:off x="792480" y="2013936"/>
            <a:ext cx="3616643" cy="4039174"/>
          </a:xfrm>
        </p:spPr>
        <p:txBody>
          <a:bodyPr>
            <a:normAutofit fontScale="92500" lnSpcReduction="20000"/>
          </a:bodyPr>
          <a:lstStyle/>
          <a:p>
            <a:r>
              <a:rPr sz="2800" dirty="0"/>
              <a:t>Genesis 14:24</a:t>
            </a:r>
          </a:p>
          <a:p>
            <a:r>
              <a:rPr sz="2800" dirty="0"/>
              <a:t>Save only that which the young men have eaten, and the portion of the men which went with me, Aner, Eshcol, and Mamre; let them take their portion.</a:t>
            </a:r>
          </a:p>
        </p:txBody>
      </p:sp>
      <p:pic>
        <p:nvPicPr>
          <p:cNvPr id="39938" name="Picture 2" descr="Abraham Prays for Sodom - GoodSalt">
            <a:extLst>
              <a:ext uri="{FF2B5EF4-FFF2-40B4-BE49-F238E27FC236}">
                <a16:creationId xmlns:a16="http://schemas.microsoft.com/office/drawing/2014/main" id="{8E636F34-25AC-5E95-D802-F46F56F797A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15884" y="2013936"/>
            <a:ext cx="2985442" cy="3860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 y="182880"/>
            <a:ext cx="8534399" cy="1681315"/>
          </a:xfrm>
        </p:spPr>
        <p:txBody>
          <a:bodyPr>
            <a:normAutofit/>
          </a:bodyPr>
          <a:lstStyle/>
          <a:p>
            <a:r>
              <a:rPr dirty="0"/>
              <a:t>13. What had he taken out before he reserved the portion for the young men who went with him?</a:t>
            </a:r>
          </a:p>
        </p:txBody>
      </p:sp>
      <p:sp>
        <p:nvSpPr>
          <p:cNvPr id="3" name="Content Placeholder 2"/>
          <p:cNvSpPr>
            <a:spLocks noGrp="1"/>
          </p:cNvSpPr>
          <p:nvPr>
            <p:ph sz="half" idx="1"/>
          </p:nvPr>
        </p:nvSpPr>
        <p:spPr>
          <a:xfrm>
            <a:off x="670560" y="2013936"/>
            <a:ext cx="3738563" cy="4097304"/>
          </a:xfrm>
        </p:spPr>
        <p:txBody>
          <a:bodyPr>
            <a:normAutofit fontScale="92500" lnSpcReduction="20000"/>
          </a:bodyPr>
          <a:lstStyle/>
          <a:p>
            <a:r>
              <a:rPr sz="3200" dirty="0"/>
              <a:t>Genesis 14:20</a:t>
            </a:r>
          </a:p>
          <a:p>
            <a:r>
              <a:rPr sz="3200" dirty="0"/>
              <a:t>And blessed be the most high God, which hath delivered thine enemies into thy hand. And he gave him tithes of all.</a:t>
            </a:r>
          </a:p>
        </p:txBody>
      </p:sp>
      <p:pic>
        <p:nvPicPr>
          <p:cNvPr id="40962" name="Picture 2" descr="Why is Melchizedek So Important?| National Catholic Register">
            <a:extLst>
              <a:ext uri="{FF2B5EF4-FFF2-40B4-BE49-F238E27FC236}">
                <a16:creationId xmlns:a16="http://schemas.microsoft.com/office/drawing/2014/main" id="{80C83858-0798-8F64-8B59-55E1A0FE456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752" r="7106"/>
          <a:stretch>
            <a:fillRect/>
          </a:stretch>
        </p:blipFill>
        <p:spPr bwMode="auto">
          <a:xfrm>
            <a:off x="4572000" y="1885353"/>
            <a:ext cx="4019232" cy="40704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70" y="250659"/>
            <a:ext cx="8862059" cy="2311690"/>
          </a:xfrm>
        </p:spPr>
        <p:txBody>
          <a:bodyPr>
            <a:normAutofit fontScale="90000"/>
          </a:bodyPr>
          <a:lstStyle/>
          <a:p>
            <a:r>
              <a:rPr dirty="0"/>
              <a:t>14. Since Abraham said that he would not take so much as a shoe latchet that belonged to the king of Sodom, whose property must he have regarded the tithe which he gave to the priest of the Lord?</a:t>
            </a:r>
          </a:p>
        </p:txBody>
      </p:sp>
      <p:sp>
        <p:nvSpPr>
          <p:cNvPr id="3" name="Content Placeholder 2"/>
          <p:cNvSpPr>
            <a:spLocks noGrp="1"/>
          </p:cNvSpPr>
          <p:nvPr>
            <p:ph sz="half" idx="1"/>
          </p:nvPr>
        </p:nvSpPr>
        <p:spPr>
          <a:xfrm>
            <a:off x="655320" y="2628900"/>
            <a:ext cx="3753803" cy="3474720"/>
          </a:xfrm>
        </p:spPr>
        <p:txBody>
          <a:bodyPr>
            <a:normAutofit fontScale="92500" lnSpcReduction="10000"/>
          </a:bodyPr>
          <a:lstStyle/>
          <a:p>
            <a:r>
              <a:rPr sz="2800" dirty="0"/>
              <a:t>Leviticus 27:30</a:t>
            </a:r>
          </a:p>
          <a:p>
            <a:r>
              <a:rPr sz="2800" dirty="0"/>
              <a:t>And all the tithe of the land, whether of the seed of the land, or of the fruit of the tree, is the Lord's: it is holy unto the Lord.</a:t>
            </a:r>
          </a:p>
        </p:txBody>
      </p:sp>
      <p:pic>
        <p:nvPicPr>
          <p:cNvPr id="41986" name="Picture 2" descr="Leviticus 27:30 - &quot;And all the tithe of the land, whether of the seed of the land, or of the fruit of the tree, is the LORD'S: it is holy unto the LORD.&quot;">
            <a:extLst>
              <a:ext uri="{FF2B5EF4-FFF2-40B4-BE49-F238E27FC236}">
                <a16:creationId xmlns:a16="http://schemas.microsoft.com/office/drawing/2014/main" id="{8B891CA0-44E4-E598-8C40-C90177C3C17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90294" y="2628900"/>
            <a:ext cx="3352800" cy="3352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515330"/>
            <a:ext cx="6251303" cy="1059305"/>
          </a:xfrm>
        </p:spPr>
        <p:txBody>
          <a:bodyPr/>
          <a:lstStyle/>
          <a:p>
            <a:r>
              <a:t>15. Who is our priest?</a:t>
            </a:r>
          </a:p>
        </p:txBody>
      </p:sp>
      <p:sp>
        <p:nvSpPr>
          <p:cNvPr id="3" name="Content Placeholder 2"/>
          <p:cNvSpPr>
            <a:spLocks noGrp="1"/>
          </p:cNvSpPr>
          <p:nvPr>
            <p:ph sz="half" idx="1"/>
          </p:nvPr>
        </p:nvSpPr>
        <p:spPr>
          <a:xfrm>
            <a:off x="739140" y="1455938"/>
            <a:ext cx="3669983" cy="4597172"/>
          </a:xfrm>
        </p:spPr>
        <p:txBody>
          <a:bodyPr>
            <a:normAutofit lnSpcReduction="10000"/>
          </a:bodyPr>
          <a:lstStyle/>
          <a:p>
            <a:r>
              <a:rPr sz="2800" dirty="0"/>
              <a:t>Hebrews 4:14</a:t>
            </a:r>
          </a:p>
          <a:p>
            <a:r>
              <a:rPr sz="2800" dirty="0"/>
              <a:t>Seeing then that we have a great high priest, that is passed into the heavens, Jesus the Son of God, let us hold fast our profession.</a:t>
            </a:r>
          </a:p>
        </p:txBody>
      </p:sp>
      <p:pic>
        <p:nvPicPr>
          <p:cNvPr id="43012" name="Picture 4" descr="PRAYING FOR ONE ANOTHER - JesusLiftedup.com">
            <a:extLst>
              <a:ext uri="{FF2B5EF4-FFF2-40B4-BE49-F238E27FC236}">
                <a16:creationId xmlns:a16="http://schemas.microsoft.com/office/drawing/2014/main" id="{F250713A-D6BF-9F1B-6E0C-4C35C472071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53511" y="1455937"/>
            <a:ext cx="3822081" cy="45009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8519A-9E30-389E-983A-847F6EAFF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67340-A850-AC8A-E8A2-9C10E5FB2577}"/>
              </a:ext>
            </a:extLst>
          </p:cNvPr>
          <p:cNvSpPr>
            <a:spLocks noGrp="1"/>
          </p:cNvSpPr>
          <p:nvPr>
            <p:ph type="title"/>
          </p:nvPr>
        </p:nvSpPr>
        <p:spPr/>
        <p:txBody>
          <a:bodyPr>
            <a:normAutofit fontScale="90000"/>
          </a:bodyPr>
          <a:lstStyle/>
          <a:p>
            <a:r>
              <a:rPr dirty="0"/>
              <a:t>1. Where did Abraham dwell when Lot was taken captive?</a:t>
            </a:r>
          </a:p>
        </p:txBody>
      </p:sp>
      <p:sp>
        <p:nvSpPr>
          <p:cNvPr id="3" name="Content Placeholder 2">
            <a:extLst>
              <a:ext uri="{FF2B5EF4-FFF2-40B4-BE49-F238E27FC236}">
                <a16:creationId xmlns:a16="http://schemas.microsoft.com/office/drawing/2014/main" id="{4708F1FD-86BC-082B-108D-CDA7A72C371A}"/>
              </a:ext>
            </a:extLst>
          </p:cNvPr>
          <p:cNvSpPr>
            <a:spLocks noGrp="1"/>
          </p:cNvSpPr>
          <p:nvPr>
            <p:ph sz="half" idx="1"/>
          </p:nvPr>
        </p:nvSpPr>
        <p:spPr>
          <a:xfrm>
            <a:off x="715617" y="2013936"/>
            <a:ext cx="3693506" cy="4039174"/>
          </a:xfrm>
        </p:spPr>
        <p:txBody>
          <a:bodyPr>
            <a:normAutofit fontScale="92500" lnSpcReduction="10000"/>
          </a:bodyPr>
          <a:lstStyle/>
          <a:p>
            <a:r>
              <a:rPr sz="2400" dirty="0"/>
              <a:t>Genesis 14:13</a:t>
            </a:r>
          </a:p>
          <a:p>
            <a:r>
              <a:rPr sz="2400" dirty="0"/>
              <a:t>And there came one that had escaped, and told Abram the Hebrew; for he dwelt in the plain of Mamre the Amorite, brother of Eshcol, and brother of Aner: and these were confederate with Abram.</a:t>
            </a:r>
          </a:p>
        </p:txBody>
      </p:sp>
      <p:pic>
        <p:nvPicPr>
          <p:cNvPr id="1026" name="Picture 2" descr="Sodomite Civilization">
            <a:extLst>
              <a:ext uri="{FF2B5EF4-FFF2-40B4-BE49-F238E27FC236}">
                <a16:creationId xmlns:a16="http://schemas.microsoft.com/office/drawing/2014/main" id="{C3D1B603-4E43-402D-63E2-65C90CD9103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26319" y="2013936"/>
            <a:ext cx="3356916" cy="3989778"/>
          </a:xfrm>
          <a:prstGeom prst="rect">
            <a:avLst/>
          </a:prstGeom>
          <a:noFill/>
          <a:extLst>
            <a:ext uri="{909E8E84-426E-40DD-AFC4-6F175D3DCCD1}">
              <a14:hiddenFill xmlns:a14="http://schemas.microsoft.com/office/drawing/2010/main">
                <a:solidFill>
                  <a:srgbClr val="FFFFFF"/>
                </a:solidFill>
              </a14:hiddenFill>
            </a:ext>
          </a:extLst>
        </p:spPr>
      </p:pic>
      <p:sp>
        <p:nvSpPr>
          <p:cNvPr id="5" name="Callout: Up Arrow 4">
            <a:extLst>
              <a:ext uri="{FF2B5EF4-FFF2-40B4-BE49-F238E27FC236}">
                <a16:creationId xmlns:a16="http://schemas.microsoft.com/office/drawing/2014/main" id="{E8B287D7-2331-53F7-3BF2-6A8C1A2177F0}"/>
              </a:ext>
            </a:extLst>
          </p:cNvPr>
          <p:cNvSpPr/>
          <p:nvPr/>
        </p:nvSpPr>
        <p:spPr>
          <a:xfrm>
            <a:off x="228600" y="3604260"/>
            <a:ext cx="5577840" cy="3139440"/>
          </a:xfrm>
          <a:prstGeom prst="upArrowCallout">
            <a:avLst>
              <a:gd name="adj1" fmla="val 24498"/>
              <a:gd name="adj2" fmla="val 25000"/>
              <a:gd name="adj3" fmla="val 13702"/>
              <a:gd name="adj4" fmla="val 8280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rPr>
              <a:t>Abram the What? </a:t>
            </a:r>
          </a:p>
          <a:p>
            <a:pPr algn="ctr"/>
            <a:r>
              <a:rPr lang="en-US" sz="2400" dirty="0">
                <a:solidFill>
                  <a:schemeClr val="bg1"/>
                </a:solidFill>
              </a:rPr>
              <a:t>This is the first time in Scripture that Abram is referenced as a “Hebrew.”  There’s a political situation brewing here.  What does it mean that they came and told “Abram the Hebrew” rather than “Abram the Uncle”?  </a:t>
            </a:r>
          </a:p>
        </p:txBody>
      </p:sp>
    </p:spTree>
    <p:extLst>
      <p:ext uri="{BB962C8B-B14F-4D97-AF65-F5344CB8AC3E}">
        <p14:creationId xmlns:p14="http://schemas.microsoft.com/office/powerpoint/2010/main" val="42203272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Of what order is He the priest?</a:t>
            </a:r>
          </a:p>
        </p:txBody>
      </p:sp>
      <p:sp>
        <p:nvSpPr>
          <p:cNvPr id="3" name="Content Placeholder 2"/>
          <p:cNvSpPr>
            <a:spLocks noGrp="1"/>
          </p:cNvSpPr>
          <p:nvPr>
            <p:ph sz="half" idx="1"/>
          </p:nvPr>
        </p:nvSpPr>
        <p:spPr>
          <a:xfrm>
            <a:off x="586740" y="2013936"/>
            <a:ext cx="4473532" cy="3975384"/>
          </a:xfrm>
        </p:spPr>
        <p:txBody>
          <a:bodyPr>
            <a:normAutofit/>
          </a:bodyPr>
          <a:lstStyle/>
          <a:p>
            <a:r>
              <a:rPr sz="2800" dirty="0"/>
              <a:t>Hebrews 6:20</a:t>
            </a:r>
          </a:p>
          <a:p>
            <a:r>
              <a:rPr sz="2800" dirty="0"/>
              <a:t>Whither the forerunner is for us entered, even Jesus, made an high priest for ever after the order of Melchisedec.</a:t>
            </a:r>
          </a:p>
        </p:txBody>
      </p:sp>
      <p:pic>
        <p:nvPicPr>
          <p:cNvPr id="44034" name="Picture 2" descr="Tag: Jesus The High Priest">
            <a:extLst>
              <a:ext uri="{FF2B5EF4-FFF2-40B4-BE49-F238E27FC236}">
                <a16:creationId xmlns:a16="http://schemas.microsoft.com/office/drawing/2014/main" id="{C33B5E46-A7FA-FBFD-638F-7611FFA4BAF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57007" y="2013936"/>
            <a:ext cx="2684017" cy="37955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4A0CC-9046-DA0D-D6C6-97A2C1D43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C5F9B0-7FCD-3808-9E3F-627A9EF8F68C}"/>
              </a:ext>
            </a:extLst>
          </p:cNvPr>
          <p:cNvSpPr>
            <a:spLocks noGrp="1"/>
          </p:cNvSpPr>
          <p:nvPr>
            <p:ph type="title"/>
          </p:nvPr>
        </p:nvSpPr>
        <p:spPr>
          <a:xfrm>
            <a:off x="1212079" y="133165"/>
            <a:ext cx="7176136" cy="825623"/>
          </a:xfrm>
        </p:spPr>
        <p:txBody>
          <a:bodyPr>
            <a:normAutofit/>
          </a:bodyPr>
          <a:lstStyle/>
          <a:p>
            <a:r>
              <a:rPr lang="en-US" dirty="0"/>
              <a:t>A Priest For Ever</a:t>
            </a:r>
          </a:p>
        </p:txBody>
      </p:sp>
      <p:sp>
        <p:nvSpPr>
          <p:cNvPr id="4" name="Content Placeholder 3">
            <a:extLst>
              <a:ext uri="{FF2B5EF4-FFF2-40B4-BE49-F238E27FC236}">
                <a16:creationId xmlns:a16="http://schemas.microsoft.com/office/drawing/2014/main" id="{673F9C89-5FA3-56B2-70E1-D9F6344B0578}"/>
              </a:ext>
            </a:extLst>
          </p:cNvPr>
          <p:cNvSpPr>
            <a:spLocks noGrp="1"/>
          </p:cNvSpPr>
          <p:nvPr>
            <p:ph sz="half" idx="2"/>
          </p:nvPr>
        </p:nvSpPr>
        <p:spPr>
          <a:xfrm>
            <a:off x="4261282" y="1058661"/>
            <a:ext cx="4421079" cy="5137953"/>
          </a:xfrm>
        </p:spPr>
        <p:txBody>
          <a:bodyPr>
            <a:normAutofit/>
          </a:bodyPr>
          <a:lstStyle/>
          <a:p>
            <a:r>
              <a:rPr lang="en-US" sz="3600" b="1" dirty="0"/>
              <a:t>Psalm 110:4</a:t>
            </a:r>
          </a:p>
          <a:p>
            <a:r>
              <a:rPr lang="en-US" sz="3600" dirty="0"/>
              <a:t>The </a:t>
            </a:r>
            <a:r>
              <a:rPr lang="en-US" sz="3600" cap="small" dirty="0"/>
              <a:t>Lord</a:t>
            </a:r>
            <a:r>
              <a:rPr lang="en-US" sz="3600" dirty="0"/>
              <a:t> hath sworn, and will not repent, Thou art a priest for ever after the order of Melchizedek.</a:t>
            </a:r>
          </a:p>
        </p:txBody>
      </p:sp>
      <p:pic>
        <p:nvPicPr>
          <p:cNvPr id="3" name="Picture 2">
            <a:extLst>
              <a:ext uri="{FF2B5EF4-FFF2-40B4-BE49-F238E27FC236}">
                <a16:creationId xmlns:a16="http://schemas.microsoft.com/office/drawing/2014/main" id="{8FC02183-4CBB-1BEB-346C-58D8056AABF5}"/>
              </a:ext>
            </a:extLst>
          </p:cNvPr>
          <p:cNvPicPr>
            <a:picLocks noChangeAspect="1"/>
          </p:cNvPicPr>
          <p:nvPr/>
        </p:nvPicPr>
        <p:blipFill>
          <a:blip r:embed="rId2"/>
          <a:srcRect l="16149" t="2162" r="16453" b="-2162"/>
          <a:stretch>
            <a:fillRect/>
          </a:stretch>
        </p:blipFill>
        <p:spPr>
          <a:xfrm>
            <a:off x="319596" y="1570839"/>
            <a:ext cx="3941687" cy="4391025"/>
          </a:xfrm>
          <a:prstGeom prst="rect">
            <a:avLst/>
          </a:prstGeom>
        </p:spPr>
      </p:pic>
    </p:spTree>
    <p:extLst>
      <p:ext uri="{BB962C8B-B14F-4D97-AF65-F5344CB8AC3E}">
        <p14:creationId xmlns:p14="http://schemas.microsoft.com/office/powerpoint/2010/main" val="96061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9859F-0A39-C2EF-E8C4-FB6BAF89BC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44A86-1411-E0B6-AFDE-BA0697C80044}"/>
              </a:ext>
            </a:extLst>
          </p:cNvPr>
          <p:cNvSpPr>
            <a:spLocks noGrp="1"/>
          </p:cNvSpPr>
          <p:nvPr>
            <p:ph type="title"/>
          </p:nvPr>
        </p:nvSpPr>
        <p:spPr>
          <a:xfrm>
            <a:off x="1212079" y="133165"/>
            <a:ext cx="7176136" cy="825623"/>
          </a:xfrm>
        </p:spPr>
        <p:txBody>
          <a:bodyPr>
            <a:normAutofit/>
          </a:bodyPr>
          <a:lstStyle/>
          <a:p>
            <a:r>
              <a:rPr lang="en-US" dirty="0"/>
              <a:t>A Priest For Ever</a:t>
            </a:r>
          </a:p>
        </p:txBody>
      </p:sp>
      <p:sp>
        <p:nvSpPr>
          <p:cNvPr id="4" name="Content Placeholder 3">
            <a:extLst>
              <a:ext uri="{FF2B5EF4-FFF2-40B4-BE49-F238E27FC236}">
                <a16:creationId xmlns:a16="http://schemas.microsoft.com/office/drawing/2014/main" id="{984BEE56-9D8D-33D3-9E09-8E71D005BC6E}"/>
              </a:ext>
            </a:extLst>
          </p:cNvPr>
          <p:cNvSpPr>
            <a:spLocks noGrp="1"/>
          </p:cNvSpPr>
          <p:nvPr>
            <p:ph sz="half" idx="2"/>
          </p:nvPr>
        </p:nvSpPr>
        <p:spPr>
          <a:xfrm>
            <a:off x="4261282" y="1058661"/>
            <a:ext cx="4421079" cy="5137953"/>
          </a:xfrm>
        </p:spPr>
        <p:txBody>
          <a:bodyPr>
            <a:normAutofit fontScale="85000" lnSpcReduction="20000"/>
          </a:bodyPr>
          <a:lstStyle/>
          <a:p>
            <a:r>
              <a:rPr lang="en-US" sz="3600" dirty="0"/>
              <a:t>Jesus fulfills this — eternal priest, not from Levi but by divine appointment.</a:t>
            </a:r>
          </a:p>
          <a:p>
            <a:r>
              <a:rPr lang="en-US" sz="3600" dirty="0"/>
              <a:t>Christ unites kingship and priesthood perfectly — reigning, interceding, and blessing His people forever.</a:t>
            </a:r>
          </a:p>
        </p:txBody>
      </p:sp>
      <p:pic>
        <p:nvPicPr>
          <p:cNvPr id="5" name="Picture 4">
            <a:extLst>
              <a:ext uri="{FF2B5EF4-FFF2-40B4-BE49-F238E27FC236}">
                <a16:creationId xmlns:a16="http://schemas.microsoft.com/office/drawing/2014/main" id="{08FAB164-A6D3-8409-BCB5-651CD246CC29}"/>
              </a:ext>
            </a:extLst>
          </p:cNvPr>
          <p:cNvPicPr>
            <a:picLocks noChangeAspect="1"/>
          </p:cNvPicPr>
          <p:nvPr/>
        </p:nvPicPr>
        <p:blipFill>
          <a:blip r:embed="rId2"/>
          <a:srcRect l="27767" r="23884"/>
          <a:stretch>
            <a:fillRect/>
          </a:stretch>
        </p:blipFill>
        <p:spPr>
          <a:xfrm>
            <a:off x="816747" y="1058661"/>
            <a:ext cx="3116062" cy="4833651"/>
          </a:xfrm>
          <a:prstGeom prst="rect">
            <a:avLst/>
          </a:prstGeom>
        </p:spPr>
      </p:pic>
    </p:spTree>
    <p:extLst>
      <p:ext uri="{BB962C8B-B14F-4D97-AF65-F5344CB8AC3E}">
        <p14:creationId xmlns:p14="http://schemas.microsoft.com/office/powerpoint/2010/main" val="1584392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Then ought we not to pay tithes as well as Abraham?</a:t>
            </a:r>
          </a:p>
        </p:txBody>
      </p:sp>
      <p:sp>
        <p:nvSpPr>
          <p:cNvPr id="3" name="Content Placeholder 2"/>
          <p:cNvSpPr>
            <a:spLocks noGrp="1"/>
          </p:cNvSpPr>
          <p:nvPr>
            <p:ph sz="half" idx="1"/>
          </p:nvPr>
        </p:nvSpPr>
        <p:spPr>
          <a:xfrm>
            <a:off x="1443491" y="2013935"/>
            <a:ext cx="2965632" cy="3933501"/>
          </a:xfrm>
        </p:spPr>
        <p:txBody>
          <a:bodyPr>
            <a:normAutofit lnSpcReduction="10000"/>
          </a:bodyPr>
          <a:lstStyle/>
          <a:p>
            <a:r>
              <a:rPr lang="en-US" sz="2800" dirty="0"/>
              <a:t>Abraham’s example shows tithing is older than the Law — a principle of acknowledging God’s ownership.</a:t>
            </a:r>
          </a:p>
        </p:txBody>
      </p:sp>
      <p:pic>
        <p:nvPicPr>
          <p:cNvPr id="45059" name="Picture 3" descr="Today is the Feast of Saint Melchizedek, Priest-King of Salem, Premier  Priest of the God Most High, Prefigurement of Christ, from whom Abraham  Received Bread and Wine Sacrificed on the Altar :">
            <a:extLst>
              <a:ext uri="{FF2B5EF4-FFF2-40B4-BE49-F238E27FC236}">
                <a16:creationId xmlns:a16="http://schemas.microsoft.com/office/drawing/2014/main" id="{E5C5FFD7-AF77-2ACF-3D2A-0A06D5C0C2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34879" y="1934639"/>
            <a:ext cx="2919412" cy="39335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D1A21-226D-9F68-B16E-9E4C1D605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59AA4-6969-7212-A103-C103027890ED}"/>
              </a:ext>
            </a:extLst>
          </p:cNvPr>
          <p:cNvSpPr>
            <a:spLocks noGrp="1"/>
          </p:cNvSpPr>
          <p:nvPr>
            <p:ph type="title"/>
          </p:nvPr>
        </p:nvSpPr>
        <p:spPr/>
        <p:txBody>
          <a:bodyPr>
            <a:normAutofit fontScale="90000"/>
          </a:bodyPr>
          <a:lstStyle/>
          <a:p>
            <a:r>
              <a:t>17. Then ought we not to pay tithes as well as Abraham?</a:t>
            </a:r>
          </a:p>
        </p:txBody>
      </p:sp>
      <p:sp>
        <p:nvSpPr>
          <p:cNvPr id="3" name="Content Placeholder 2">
            <a:extLst>
              <a:ext uri="{FF2B5EF4-FFF2-40B4-BE49-F238E27FC236}">
                <a16:creationId xmlns:a16="http://schemas.microsoft.com/office/drawing/2014/main" id="{FE038081-9A42-0262-FF4C-FAF3167D5E2C}"/>
              </a:ext>
            </a:extLst>
          </p:cNvPr>
          <p:cNvSpPr>
            <a:spLocks noGrp="1"/>
          </p:cNvSpPr>
          <p:nvPr>
            <p:ph sz="half" idx="1"/>
          </p:nvPr>
        </p:nvSpPr>
        <p:spPr/>
        <p:txBody>
          <a:bodyPr>
            <a:normAutofit lnSpcReduction="10000"/>
          </a:bodyPr>
          <a:lstStyle/>
          <a:p>
            <a:r>
              <a:rPr lang="en-US" sz="3200" dirty="0"/>
              <a:t>Hebrews 7:8 — Christ, our eternal High Priest, still “</a:t>
            </a:r>
            <a:r>
              <a:rPr lang="en-US" sz="3200" dirty="0" err="1"/>
              <a:t>receiveth</a:t>
            </a:r>
            <a:r>
              <a:rPr lang="en-US" sz="3200" dirty="0"/>
              <a:t> them.”</a:t>
            </a:r>
            <a:endParaRPr sz="3200" dirty="0"/>
          </a:p>
        </p:txBody>
      </p:sp>
      <p:pic>
        <p:nvPicPr>
          <p:cNvPr id="46082" name="Picture 2" descr="Jesus - Our Eternal High Priest ...">
            <a:extLst>
              <a:ext uri="{FF2B5EF4-FFF2-40B4-BE49-F238E27FC236}">
                <a16:creationId xmlns:a16="http://schemas.microsoft.com/office/drawing/2014/main" id="{DBD3E74B-795B-9054-0EDF-0B936D25A0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66804" y="2060898"/>
            <a:ext cx="2294894" cy="3343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940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 y="228600"/>
            <a:ext cx="8473439" cy="1635595"/>
          </a:xfrm>
        </p:spPr>
        <p:txBody>
          <a:bodyPr>
            <a:normAutofit/>
          </a:bodyPr>
          <a:lstStyle/>
          <a:p>
            <a:r>
              <a:rPr dirty="0"/>
              <a:t>18. What words of the apostle Paul indicate that our great High Priest should receive tithes of us?</a:t>
            </a:r>
          </a:p>
        </p:txBody>
      </p:sp>
      <p:sp>
        <p:nvSpPr>
          <p:cNvPr id="3" name="Content Placeholder 2"/>
          <p:cNvSpPr>
            <a:spLocks noGrp="1"/>
          </p:cNvSpPr>
          <p:nvPr>
            <p:ph sz="half" idx="1"/>
          </p:nvPr>
        </p:nvSpPr>
        <p:spPr>
          <a:xfrm>
            <a:off x="693420" y="2013936"/>
            <a:ext cx="3715703" cy="4039174"/>
          </a:xfrm>
        </p:spPr>
        <p:txBody>
          <a:bodyPr>
            <a:normAutofit fontScale="92500" lnSpcReduction="20000"/>
          </a:bodyPr>
          <a:lstStyle/>
          <a:p>
            <a:r>
              <a:rPr sz="3200" dirty="0"/>
              <a:t>Hebrews 7:8</a:t>
            </a:r>
          </a:p>
          <a:p>
            <a:r>
              <a:rPr sz="3200" dirty="0"/>
              <a:t>And here men that die receive tithes; but there he </a:t>
            </a:r>
            <a:r>
              <a:rPr sz="3200" dirty="0" err="1"/>
              <a:t>receiveth</a:t>
            </a:r>
            <a:r>
              <a:rPr sz="3200" dirty="0"/>
              <a:t> them, of whom it is witnessed that he </a:t>
            </a:r>
            <a:r>
              <a:rPr sz="3200" dirty="0" err="1"/>
              <a:t>liveth</a:t>
            </a:r>
            <a:r>
              <a:rPr sz="3200" dirty="0"/>
              <a:t>.</a:t>
            </a:r>
          </a:p>
        </p:txBody>
      </p:sp>
      <p:pic>
        <p:nvPicPr>
          <p:cNvPr id="47106" name="Picture 2">
            <a:extLst>
              <a:ext uri="{FF2B5EF4-FFF2-40B4-BE49-F238E27FC236}">
                <a16:creationId xmlns:a16="http://schemas.microsoft.com/office/drawing/2014/main" id="{6B39D517-EB33-DEEA-3CD4-8BC7064F0A1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63" r="20878"/>
          <a:stretch>
            <a:fillRect/>
          </a:stretch>
        </p:blipFill>
        <p:spPr bwMode="auto">
          <a:xfrm>
            <a:off x="4632959" y="2013936"/>
            <a:ext cx="3982624" cy="37453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31" y="275237"/>
            <a:ext cx="8602462" cy="1059305"/>
          </a:xfrm>
        </p:spPr>
        <p:txBody>
          <a:bodyPr>
            <a:normAutofit/>
          </a:bodyPr>
          <a:lstStyle/>
          <a:p>
            <a:r>
              <a:rPr dirty="0"/>
              <a:t>19. What did Jesus Himself say concerning men's duty to pay tithes?</a:t>
            </a:r>
          </a:p>
        </p:txBody>
      </p:sp>
      <p:sp>
        <p:nvSpPr>
          <p:cNvPr id="3" name="Content Placeholder 2"/>
          <p:cNvSpPr>
            <a:spLocks noGrp="1"/>
          </p:cNvSpPr>
          <p:nvPr>
            <p:ph sz="half" idx="1"/>
          </p:nvPr>
        </p:nvSpPr>
        <p:spPr>
          <a:xfrm>
            <a:off x="550416" y="1411550"/>
            <a:ext cx="3858707" cy="4641560"/>
          </a:xfrm>
        </p:spPr>
        <p:txBody>
          <a:bodyPr>
            <a:normAutofit fontScale="92500"/>
          </a:bodyPr>
          <a:lstStyle/>
          <a:p>
            <a:r>
              <a:rPr sz="2400" dirty="0"/>
              <a:t>Matthew 23:23</a:t>
            </a:r>
          </a:p>
          <a:p>
            <a:r>
              <a:rPr sz="2400" dirty="0"/>
              <a:t>Woe unto you, scribes and Pharisees, hypocrites! for ye pay tithe of mint and anise and cummin, and have omitted the weightier matters of the law, judgment, mercy, and faith: these ought ye to have done, and not to leave the other undone.</a:t>
            </a:r>
          </a:p>
        </p:txBody>
      </p:sp>
      <p:pic>
        <p:nvPicPr>
          <p:cNvPr id="48130" name="Picture 2" descr="Generated image">
            <a:extLst>
              <a:ext uri="{FF2B5EF4-FFF2-40B4-BE49-F238E27FC236}">
                <a16:creationId xmlns:a16="http://schemas.microsoft.com/office/drawing/2014/main" id="{5D1B3ACC-42C0-ACB1-0D39-CF0995650EF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728032"/>
            <a:ext cx="3951288" cy="39512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4231057"/>
            <a:ext cx="7080026" cy="1100023"/>
          </a:xfrm>
        </p:spPr>
        <p:txBody>
          <a:bodyPr>
            <a:normAutofit fontScale="92500" lnSpcReduction="10000"/>
          </a:bodyPr>
          <a:lstStyle/>
          <a:p>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D3325-375C-F7CD-E3B3-8C594CADF533}"/>
              </a:ext>
            </a:extLst>
          </p:cNvPr>
          <p:cNvSpPr>
            <a:spLocks noGrp="1"/>
          </p:cNvSpPr>
          <p:nvPr>
            <p:ph type="title"/>
          </p:nvPr>
        </p:nvSpPr>
        <p:spPr>
          <a:xfrm>
            <a:off x="1443491" y="324678"/>
            <a:ext cx="6251303" cy="1539517"/>
          </a:xfrm>
        </p:spPr>
        <p:txBody>
          <a:bodyPr/>
          <a:lstStyle/>
          <a:p>
            <a:r>
              <a:rPr lang="en-US" dirty="0"/>
              <a:t>Abraham the </a:t>
            </a:r>
            <a:r>
              <a:rPr lang="en-US" dirty="0" err="1"/>
              <a:t>HeBreW</a:t>
            </a:r>
            <a:endParaRPr lang="en-US" dirty="0"/>
          </a:p>
        </p:txBody>
      </p:sp>
      <p:sp>
        <p:nvSpPr>
          <p:cNvPr id="4" name="Content Placeholder 3">
            <a:extLst>
              <a:ext uri="{FF2B5EF4-FFF2-40B4-BE49-F238E27FC236}">
                <a16:creationId xmlns:a16="http://schemas.microsoft.com/office/drawing/2014/main" id="{57E0BF60-19AF-E2EA-7598-8A250097DBE6}"/>
              </a:ext>
            </a:extLst>
          </p:cNvPr>
          <p:cNvSpPr>
            <a:spLocks noGrp="1"/>
          </p:cNvSpPr>
          <p:nvPr>
            <p:ph sz="half" idx="2"/>
          </p:nvPr>
        </p:nvSpPr>
        <p:spPr>
          <a:xfrm>
            <a:off x="5194852" y="1702904"/>
            <a:ext cx="3301448" cy="4350206"/>
          </a:xfrm>
        </p:spPr>
        <p:txBody>
          <a:bodyPr>
            <a:normAutofit fontScale="92500" lnSpcReduction="20000"/>
          </a:bodyPr>
          <a:lstStyle/>
          <a:p>
            <a:r>
              <a:rPr lang="en-US" sz="2800" dirty="0"/>
              <a:t>Genesis 14:13 calls Abram 'the Hebrew'—literally 'descendant of Eber.’</a:t>
            </a:r>
          </a:p>
          <a:p>
            <a:r>
              <a:rPr lang="en-US" sz="2800" dirty="0"/>
              <a:t>Eber’s line is highlighted in Genesis 10–11, bridging Shem to Abram.</a:t>
            </a:r>
          </a:p>
        </p:txBody>
      </p:sp>
      <p:pic>
        <p:nvPicPr>
          <p:cNvPr id="2054" name="Picture 6" descr="Chronology Chart from Adam to Abraham - Biblical Patriarchs Lifespan">
            <a:extLst>
              <a:ext uri="{FF2B5EF4-FFF2-40B4-BE49-F238E27FC236}">
                <a16:creationId xmlns:a16="http://schemas.microsoft.com/office/drawing/2014/main" id="{FB40163C-1089-08EE-66F7-9B4745693D9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41985" y="1864195"/>
            <a:ext cx="4446759" cy="389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03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A4DBD-E917-E58E-8755-6A0330A8EE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B1FA5-F898-BDED-C900-5AF96ECFB9EA}"/>
              </a:ext>
            </a:extLst>
          </p:cNvPr>
          <p:cNvSpPr>
            <a:spLocks noGrp="1"/>
          </p:cNvSpPr>
          <p:nvPr>
            <p:ph type="title"/>
          </p:nvPr>
        </p:nvSpPr>
        <p:spPr>
          <a:xfrm>
            <a:off x="1443491" y="324678"/>
            <a:ext cx="6251303" cy="1539517"/>
          </a:xfrm>
        </p:spPr>
        <p:txBody>
          <a:bodyPr/>
          <a:lstStyle/>
          <a:p>
            <a:r>
              <a:rPr lang="en-US" dirty="0"/>
              <a:t>Abraham the </a:t>
            </a:r>
            <a:r>
              <a:rPr lang="en-US" dirty="0" err="1"/>
              <a:t>HeBreW</a:t>
            </a:r>
            <a:endParaRPr lang="en-US" dirty="0"/>
          </a:p>
        </p:txBody>
      </p:sp>
      <p:sp>
        <p:nvSpPr>
          <p:cNvPr id="3" name="Content Placeholder 2">
            <a:extLst>
              <a:ext uri="{FF2B5EF4-FFF2-40B4-BE49-F238E27FC236}">
                <a16:creationId xmlns:a16="http://schemas.microsoft.com/office/drawing/2014/main" id="{92C445B0-C270-D5FB-E7A8-9008A650F6AF}"/>
              </a:ext>
            </a:extLst>
          </p:cNvPr>
          <p:cNvSpPr>
            <a:spLocks noGrp="1"/>
          </p:cNvSpPr>
          <p:nvPr>
            <p:ph sz="half" idx="1"/>
          </p:nvPr>
        </p:nvSpPr>
        <p:spPr>
          <a:xfrm>
            <a:off x="594360" y="1600200"/>
            <a:ext cx="4134802" cy="4312920"/>
          </a:xfrm>
        </p:spPr>
        <p:txBody>
          <a:bodyPr>
            <a:noAutofit/>
          </a:bodyPr>
          <a:lstStyle/>
          <a:p>
            <a:r>
              <a:rPr lang="en-US" sz="2600" dirty="0"/>
              <a:t>Genesis 10:25</a:t>
            </a:r>
          </a:p>
          <a:p>
            <a:r>
              <a:rPr lang="en-US" sz="2600" dirty="0"/>
              <a:t>And unto Eber were born two sons: the name of one was Peleg; for in his days was the earth divided; and his brother's name was Joktan.</a:t>
            </a:r>
          </a:p>
        </p:txBody>
      </p:sp>
      <p:pic>
        <p:nvPicPr>
          <p:cNvPr id="6146" name="Picture 2" descr="Flood of Noah: Making Sense of the Days of Peleg">
            <a:extLst>
              <a:ext uri="{FF2B5EF4-FFF2-40B4-BE49-F238E27FC236}">
                <a16:creationId xmlns:a16="http://schemas.microsoft.com/office/drawing/2014/main" id="{C28BD4BA-0143-2A99-014A-1BA2422AF06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3439"/>
          <a:stretch>
            <a:fillRect/>
          </a:stretch>
        </p:blipFill>
        <p:spPr bwMode="auto">
          <a:xfrm>
            <a:off x="4935538" y="1864195"/>
            <a:ext cx="3796982" cy="369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226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F902-8B9B-91D7-F25B-EA17E8CEC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79A1C-B6FD-B3D1-7FF7-C31D5A95F3E0}"/>
              </a:ext>
            </a:extLst>
          </p:cNvPr>
          <p:cNvSpPr>
            <a:spLocks noGrp="1"/>
          </p:cNvSpPr>
          <p:nvPr>
            <p:ph type="title"/>
          </p:nvPr>
        </p:nvSpPr>
        <p:spPr>
          <a:xfrm>
            <a:off x="1101793" y="298836"/>
            <a:ext cx="6940414" cy="1539517"/>
          </a:xfrm>
        </p:spPr>
        <p:txBody>
          <a:bodyPr/>
          <a:lstStyle/>
          <a:p>
            <a:r>
              <a:rPr lang="en-US" dirty="0"/>
              <a:t>Abraham the Hebrew </a:t>
            </a:r>
          </a:p>
        </p:txBody>
      </p:sp>
      <p:sp>
        <p:nvSpPr>
          <p:cNvPr id="4" name="Content Placeholder 3">
            <a:extLst>
              <a:ext uri="{FF2B5EF4-FFF2-40B4-BE49-F238E27FC236}">
                <a16:creationId xmlns:a16="http://schemas.microsoft.com/office/drawing/2014/main" id="{8298050E-7231-BD4C-1A2E-DCB094F028C7}"/>
              </a:ext>
            </a:extLst>
          </p:cNvPr>
          <p:cNvSpPr>
            <a:spLocks noGrp="1"/>
          </p:cNvSpPr>
          <p:nvPr>
            <p:ph sz="half" idx="2"/>
          </p:nvPr>
        </p:nvSpPr>
        <p:spPr>
          <a:xfrm>
            <a:off x="3834150" y="1485900"/>
            <a:ext cx="4791690" cy="4567210"/>
          </a:xfrm>
        </p:spPr>
        <p:txBody>
          <a:bodyPr>
            <a:normAutofit fontScale="85000" lnSpcReduction="20000"/>
          </a:bodyPr>
          <a:lstStyle/>
          <a:p>
            <a:r>
              <a:rPr lang="en-US" sz="2800" dirty="0"/>
              <a:t>Peleg means “division.”  Moses here anticipates the events described in the next chapter, the confusion of tongues and the resulting dispersion of peoples. If the confusion of tongues took place about the time of Peleg’s birth, we can easily understand why he received the name Peleg, “division.” “In his days was the earth divided.”</a:t>
            </a:r>
          </a:p>
        </p:txBody>
      </p:sp>
      <p:pic>
        <p:nvPicPr>
          <p:cNvPr id="3080" name="Picture 8" descr="ree">
            <a:extLst>
              <a:ext uri="{FF2B5EF4-FFF2-40B4-BE49-F238E27FC236}">
                <a16:creationId xmlns:a16="http://schemas.microsoft.com/office/drawing/2014/main" id="{ADF063CF-83BB-A602-86C9-37C05F1CD69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8726" r="28405"/>
          <a:stretch>
            <a:fillRect/>
          </a:stretch>
        </p:blipFill>
        <p:spPr bwMode="auto">
          <a:xfrm>
            <a:off x="845819" y="1597792"/>
            <a:ext cx="2732357" cy="4004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0622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5242B-C181-9658-6126-F5B37A148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ABA44D-F758-F495-4D4A-670729B487F2}"/>
              </a:ext>
            </a:extLst>
          </p:cNvPr>
          <p:cNvSpPr>
            <a:spLocks noGrp="1"/>
          </p:cNvSpPr>
          <p:nvPr>
            <p:ph type="title"/>
          </p:nvPr>
        </p:nvSpPr>
        <p:spPr>
          <a:xfrm>
            <a:off x="1101793" y="298836"/>
            <a:ext cx="6940414" cy="1539517"/>
          </a:xfrm>
        </p:spPr>
        <p:txBody>
          <a:bodyPr/>
          <a:lstStyle/>
          <a:p>
            <a:r>
              <a:rPr lang="en-US" dirty="0"/>
              <a:t>Abraham the Hebrew </a:t>
            </a:r>
          </a:p>
        </p:txBody>
      </p:sp>
      <p:sp>
        <p:nvSpPr>
          <p:cNvPr id="4" name="Content Placeholder 3">
            <a:extLst>
              <a:ext uri="{FF2B5EF4-FFF2-40B4-BE49-F238E27FC236}">
                <a16:creationId xmlns:a16="http://schemas.microsoft.com/office/drawing/2014/main" id="{67BD0DC8-FE0C-5822-64FB-B1A44D577B65}"/>
              </a:ext>
            </a:extLst>
          </p:cNvPr>
          <p:cNvSpPr>
            <a:spLocks noGrp="1"/>
          </p:cNvSpPr>
          <p:nvPr>
            <p:ph sz="half" idx="2"/>
          </p:nvPr>
        </p:nvSpPr>
        <p:spPr>
          <a:xfrm>
            <a:off x="3078480" y="1485900"/>
            <a:ext cx="5547360" cy="4709160"/>
          </a:xfrm>
        </p:spPr>
        <p:txBody>
          <a:bodyPr>
            <a:normAutofit fontScale="92500" lnSpcReduction="10000"/>
          </a:bodyPr>
          <a:lstStyle/>
          <a:p>
            <a:r>
              <a:rPr lang="en-US" sz="2400" dirty="0"/>
              <a:t>Peleg ’s brother Joktan was the ancestor of an important group, the Joktan Arabs. The descent of the western, or Cushite, Arabs is given in v. 7, whereas the genealogy of the Arab descendants of Abraham is given in later chapters of Genesis. A third group of Arabs, described here, seems to have settled in the central, eastern, and southeastern parts of Arabia. Much less is known about them than about the other two Arabian groups.</a:t>
            </a:r>
          </a:p>
        </p:txBody>
      </p:sp>
      <p:pic>
        <p:nvPicPr>
          <p:cNvPr id="7170" name="Picture 2" descr="Joktan - Wikipedia">
            <a:extLst>
              <a:ext uri="{FF2B5EF4-FFF2-40B4-BE49-F238E27FC236}">
                <a16:creationId xmlns:a16="http://schemas.microsoft.com/office/drawing/2014/main" id="{508F27E6-6493-42A4-4BD1-083149DA88C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123" r="9542"/>
          <a:stretch>
            <a:fillRect/>
          </a:stretch>
        </p:blipFill>
        <p:spPr bwMode="auto">
          <a:xfrm>
            <a:off x="518160" y="1715610"/>
            <a:ext cx="2499360" cy="3885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44705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43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578</TotalTime>
  <Words>2460</Words>
  <Application>Microsoft Office PowerPoint</Application>
  <PresentationFormat>On-screen Show (4:3)</PresentationFormat>
  <Paragraphs>168</Paragraphs>
  <Slides>58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Impact</vt:lpstr>
      <vt:lpstr>Rockwell</vt:lpstr>
      <vt:lpstr>Gallery</vt:lpstr>
      <vt:lpstr>PowerPoint Presentation</vt:lpstr>
      <vt:lpstr>PowerPoint Presentation</vt:lpstr>
      <vt:lpstr>Old Testament History:  Abraham and MELCHIZEDEK</vt:lpstr>
      <vt:lpstr>1. Where did Abraham dwell when Lot was taken captive?</vt:lpstr>
      <vt:lpstr>1. Where did Abraham dwell when Lot was taken captive?</vt:lpstr>
      <vt:lpstr>Abraham the HeBreW</vt:lpstr>
      <vt:lpstr>Abraham the HeBreW</vt:lpstr>
      <vt:lpstr>Abraham the Hebrew </vt:lpstr>
      <vt:lpstr>Abraham the Hebrew </vt:lpstr>
      <vt:lpstr>Abraham the Hebrew </vt:lpstr>
      <vt:lpstr>Abraham the Ḫabiru/‘Apiru </vt:lpstr>
      <vt:lpstr>Abraham the Ḫabiru/‘Apiru </vt:lpstr>
      <vt:lpstr>Abraham the Ḫabiru/‘Apiru </vt:lpstr>
      <vt:lpstr>Abraham the Ḫabiru/‘Apiru </vt:lpstr>
      <vt:lpstr>To Be Ḫabiru/‘Apiru </vt:lpstr>
      <vt:lpstr>Abram the Chieftan</vt:lpstr>
      <vt:lpstr>Abram the Chieftan</vt:lpstr>
      <vt:lpstr>1. Where did Abraham dwell when Lot was taken captive?</vt:lpstr>
      <vt:lpstr>The Bigger Picture</vt:lpstr>
      <vt:lpstr>The Bigger Picture</vt:lpstr>
      <vt:lpstr>2. When he heard of Lot's misfortune, what did he do?</vt:lpstr>
      <vt:lpstr>3. What success did he have?</vt:lpstr>
      <vt:lpstr>3. What success did he have?</vt:lpstr>
      <vt:lpstr>The Military Leader</vt:lpstr>
      <vt:lpstr>The Military Leader</vt:lpstr>
      <vt:lpstr>The Military Leader</vt:lpstr>
      <vt:lpstr>The Military Leader</vt:lpstr>
      <vt:lpstr>The Military Leader</vt:lpstr>
      <vt:lpstr>The Military Leader</vt:lpstr>
      <vt:lpstr>4. Who went out to meet Abraham on his return with the spoil?</vt:lpstr>
      <vt:lpstr>5. Who else met him and brought refreshments?</vt:lpstr>
      <vt:lpstr>6. Who was Melchizedek?</vt:lpstr>
      <vt:lpstr>6. Who was Melchizedek?</vt:lpstr>
      <vt:lpstr>6. Who was Melchizedek?</vt:lpstr>
      <vt:lpstr>A Priest of the Most High God</vt:lpstr>
      <vt:lpstr>7. What besides giving him refreshments did Melchizedek do for Abraham?</vt:lpstr>
      <vt:lpstr>8. Which was the greater man, Abraham or Melchizedek?</vt:lpstr>
      <vt:lpstr>8. Which was the greater man, Abraham or Melchizedek?</vt:lpstr>
      <vt:lpstr>9. What did Abraham give to Melchizedek?</vt:lpstr>
      <vt:lpstr>9. What did Abraham give to Melchizedek?</vt:lpstr>
      <vt:lpstr>10. What did the king of Sodom say to Abraham?</vt:lpstr>
      <vt:lpstr>Bera, King of Sodom</vt:lpstr>
      <vt:lpstr>Two Kings</vt:lpstr>
      <vt:lpstr>11. What reply did Abraham make?</vt:lpstr>
      <vt:lpstr>11. What reply did Abraham make?</vt:lpstr>
      <vt:lpstr>12. What only did Abraham reserve of the spoil?</vt:lpstr>
      <vt:lpstr>13. What had he taken out before he reserved the portion for the young men who went with him?</vt:lpstr>
      <vt:lpstr>14. Since Abraham said that he would not take so much as a shoe latchet that belonged to the king of Sodom, whose property must he have regarded the tithe which he gave to the priest of the Lord?</vt:lpstr>
      <vt:lpstr>15. Who is our priest?</vt:lpstr>
      <vt:lpstr>16. Of what order is He the priest?</vt:lpstr>
      <vt:lpstr>A Priest For Ever</vt:lpstr>
      <vt:lpstr>A Priest For Ever</vt:lpstr>
      <vt:lpstr>17. Then ought we not to pay tithes as well as Abraham?</vt:lpstr>
      <vt:lpstr>17. Then ought we not to pay tithes as well as Abraham?</vt:lpstr>
      <vt:lpstr>18. What words of the apostle Paul indicate that our great High Priest should receive tithes of us?</vt:lpstr>
      <vt:lpstr>19. What did Jesus Himself say concerning men's duty to pay tithes?</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6</cp:revision>
  <dcterms:created xsi:type="dcterms:W3CDTF">2013-01-27T09:14:16Z</dcterms:created>
  <dcterms:modified xsi:type="dcterms:W3CDTF">2025-09-06T03:19:34Z</dcterms:modified>
  <cp:category/>
</cp:coreProperties>
</file>