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sldIdLst>
    <p:sldId id="394" r:id="rId2"/>
    <p:sldId id="390" r:id="rId3"/>
    <p:sldId id="391" r:id="rId4"/>
    <p:sldId id="257" r:id="rId5"/>
    <p:sldId id="395" r:id="rId6"/>
    <p:sldId id="259" r:id="rId7"/>
    <p:sldId id="260" r:id="rId8"/>
    <p:sldId id="261" r:id="rId9"/>
    <p:sldId id="396" r:id="rId10"/>
    <p:sldId id="262" r:id="rId11"/>
    <p:sldId id="263" r:id="rId12"/>
    <p:sldId id="264" r:id="rId13"/>
    <p:sldId id="265" r:id="rId14"/>
    <p:sldId id="397" r:id="rId15"/>
    <p:sldId id="266" r:id="rId16"/>
    <p:sldId id="398" r:id="rId17"/>
    <p:sldId id="267" r:id="rId18"/>
    <p:sldId id="399" r:id="rId19"/>
    <p:sldId id="268" r:id="rId20"/>
    <p:sldId id="269" r:id="rId21"/>
    <p:sldId id="402" r:id="rId22"/>
    <p:sldId id="401" r:id="rId23"/>
    <p:sldId id="270" r:id="rId24"/>
    <p:sldId id="271" r:id="rId25"/>
    <p:sldId id="272" r:id="rId26"/>
    <p:sldId id="273" r:id="rId27"/>
    <p:sldId id="40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404" r:id="rId41"/>
    <p:sldId id="405" r:id="rId42"/>
    <p:sldId id="286" r:id="rId43"/>
    <p:sldId id="287" r:id="rId44"/>
    <p:sldId id="288" r:id="rId45"/>
    <p:sldId id="289" r:id="rId46"/>
    <p:sldId id="290" r:id="rId47"/>
    <p:sldId id="291" r:id="rId48"/>
    <p:sldId id="292" r:id="rId49"/>
    <p:sldId id="293" r:id="rId50"/>
    <p:sldId id="294" r:id="rId51"/>
    <p:sldId id="406" r:id="rId52"/>
    <p:sldId id="407" r:id="rId53"/>
    <p:sldId id="408" r:id="rId54"/>
    <p:sldId id="409" r:id="rId55"/>
    <p:sldId id="410" r:id="rId56"/>
    <p:sldId id="411" r:id="rId57"/>
    <p:sldId id="412" r:id="rId58"/>
    <p:sldId id="413" r:id="rId59"/>
    <p:sldId id="414" r:id="rId60"/>
    <p:sldId id="415" r:id="rId61"/>
    <p:sldId id="416" r:id="rId62"/>
    <p:sldId id="417" r:id="rId63"/>
    <p:sldId id="418" r:id="rId64"/>
    <p:sldId id="419" r:id="rId65"/>
    <p:sldId id="420" r:id="rId66"/>
    <p:sldId id="421" r:id="rId67"/>
    <p:sldId id="422" r:id="rId68"/>
    <p:sldId id="423" r:id="rId69"/>
    <p:sldId id="424" r:id="rId70"/>
    <p:sldId id="425" r:id="rId71"/>
    <p:sldId id="426" r:id="rId72"/>
    <p:sldId id="427" r:id="rId73"/>
    <p:sldId id="295" r:id="rId74"/>
    <p:sldId id="296" r:id="rId75"/>
    <p:sldId id="297" r:id="rId76"/>
    <p:sldId id="298" r:id="rId77"/>
    <p:sldId id="299" r:id="rId78"/>
    <p:sldId id="300" r:id="rId79"/>
    <p:sldId id="392" r:id="rId80"/>
    <p:sldId id="340" r:id="rId8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53" d="100"/>
          <a:sy n="53" d="100"/>
        </p:scale>
        <p:origin x="246" y="44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72086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41957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12004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5" name="Picture 14"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43200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10710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9/11/2025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28959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9/11/2025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79169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78567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13855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38050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85095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63355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9/11/2025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94659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9/11/2025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92851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99000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38494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50318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9/11/2025</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39515433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4. How did Abraham show his hospitality?</a:t>
            </a:r>
          </a:p>
        </p:txBody>
      </p:sp>
      <p:sp>
        <p:nvSpPr>
          <p:cNvPr id="3" name="Content Placeholder 2"/>
          <p:cNvSpPr>
            <a:spLocks noGrp="1"/>
          </p:cNvSpPr>
          <p:nvPr>
            <p:ph sz="half" idx="1"/>
          </p:nvPr>
        </p:nvSpPr>
        <p:spPr/>
        <p:txBody>
          <a:bodyPr>
            <a:normAutofit fontScale="92500" lnSpcReduction="10000"/>
          </a:bodyPr>
          <a:lstStyle/>
          <a:p>
            <a:r>
              <a:rPr sz="3600" dirty="0"/>
              <a:t>Genesis 18:3-8</a:t>
            </a:r>
          </a:p>
          <a:p>
            <a:r>
              <a:rPr sz="3600" dirty="0"/>
              <a:t>And said, My Lord, if now I have found </a:t>
            </a:r>
            <a:r>
              <a:rPr sz="3600" dirty="0" err="1"/>
              <a:t>favour</a:t>
            </a:r>
            <a:r>
              <a:rPr sz="3600" dirty="0"/>
              <a:t> in thy sight, pass not away, I pray thee, from thy servant:</a:t>
            </a:r>
          </a:p>
        </p:txBody>
      </p:sp>
      <p:pic>
        <p:nvPicPr>
          <p:cNvPr id="7170" name="Picture 2" descr="Abraham Welcomes Guests">
            <a:extLst>
              <a:ext uri="{FF2B5EF4-FFF2-40B4-BE49-F238E27FC236}">
                <a16:creationId xmlns:a16="http://schemas.microsoft.com/office/drawing/2014/main" id="{828068EC-A8A0-318C-AF8B-05849158415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71" r="7481"/>
          <a:stretch>
            <a:fillRect/>
          </a:stretch>
        </p:blipFill>
        <p:spPr bwMode="auto">
          <a:xfrm>
            <a:off x="4362399" y="2405833"/>
            <a:ext cx="4187241" cy="33124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4. How did Abraham show his hospitality?</a:t>
            </a:r>
          </a:p>
        </p:txBody>
      </p:sp>
      <p:sp>
        <p:nvSpPr>
          <p:cNvPr id="3" name="Content Placeholder 2"/>
          <p:cNvSpPr>
            <a:spLocks noGrp="1"/>
          </p:cNvSpPr>
          <p:nvPr>
            <p:ph sz="half" idx="1"/>
          </p:nvPr>
        </p:nvSpPr>
        <p:spPr/>
        <p:txBody>
          <a:bodyPr>
            <a:normAutofit fontScale="92500"/>
          </a:bodyPr>
          <a:lstStyle/>
          <a:p>
            <a:r>
              <a:rPr sz="3600" dirty="0"/>
              <a:t>Genesis 18:3-8</a:t>
            </a:r>
          </a:p>
          <a:p>
            <a:r>
              <a:rPr sz="3600" dirty="0"/>
              <a:t>Let a little water, I pray you, be fetched, and wash your feet, and rest yourselves under the tree:</a:t>
            </a:r>
          </a:p>
        </p:txBody>
      </p:sp>
      <p:pic>
        <p:nvPicPr>
          <p:cNvPr id="8194" name="Picture 2" descr="Sunday: The Gift of Hospitality ...">
            <a:extLst>
              <a:ext uri="{FF2B5EF4-FFF2-40B4-BE49-F238E27FC236}">
                <a16:creationId xmlns:a16="http://schemas.microsoft.com/office/drawing/2014/main" id="{0B1ADB6D-8156-3468-6D13-9C9C306945C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04939" y="2506980"/>
            <a:ext cx="4201439" cy="32042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764373"/>
            <a:ext cx="7901940" cy="1293028"/>
          </a:xfrm>
        </p:spPr>
        <p:txBody>
          <a:bodyPr>
            <a:normAutofit/>
          </a:bodyPr>
          <a:lstStyle/>
          <a:p>
            <a:r>
              <a:rPr dirty="0"/>
              <a:t>4. How did Abraham show his hospitality?</a:t>
            </a:r>
          </a:p>
        </p:txBody>
      </p:sp>
      <p:sp>
        <p:nvSpPr>
          <p:cNvPr id="3" name="Content Placeholder 2"/>
          <p:cNvSpPr>
            <a:spLocks noGrp="1"/>
          </p:cNvSpPr>
          <p:nvPr>
            <p:ph sz="half" idx="1"/>
          </p:nvPr>
        </p:nvSpPr>
        <p:spPr/>
        <p:txBody>
          <a:bodyPr>
            <a:normAutofit lnSpcReduction="10000"/>
          </a:bodyPr>
          <a:lstStyle/>
          <a:p>
            <a:r>
              <a:rPr sz="2800" dirty="0"/>
              <a:t>Genesis 18:3-8</a:t>
            </a:r>
          </a:p>
          <a:p>
            <a:r>
              <a:rPr sz="2800" dirty="0"/>
              <a:t>And I will fetch a morsel of bread, and comfort ye your hearts; after that ye shall pass on: for therefore are ye come to your servant. And they said, So do, as thou hast said.</a:t>
            </a:r>
          </a:p>
        </p:txBody>
      </p:sp>
      <p:pic>
        <p:nvPicPr>
          <p:cNvPr id="9218" name="Picture 2" descr="Pictures of: 'three visitors' - GoodSalt">
            <a:extLst>
              <a:ext uri="{FF2B5EF4-FFF2-40B4-BE49-F238E27FC236}">
                <a16:creationId xmlns:a16="http://schemas.microsoft.com/office/drawing/2014/main" id="{62D56976-4187-6357-DBD2-C51B134E760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15840" y="2145705"/>
            <a:ext cx="3289935" cy="39479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4. How did Abraham show his hospitality?</a:t>
            </a:r>
          </a:p>
        </p:txBody>
      </p:sp>
      <p:sp>
        <p:nvSpPr>
          <p:cNvPr id="3" name="Content Placeholder 2"/>
          <p:cNvSpPr>
            <a:spLocks noGrp="1"/>
          </p:cNvSpPr>
          <p:nvPr>
            <p:ph sz="half" idx="1"/>
          </p:nvPr>
        </p:nvSpPr>
        <p:spPr/>
        <p:txBody>
          <a:bodyPr>
            <a:normAutofit/>
          </a:bodyPr>
          <a:lstStyle/>
          <a:p>
            <a:r>
              <a:rPr sz="2800" dirty="0"/>
              <a:t>Genesis 18:3-8</a:t>
            </a:r>
          </a:p>
          <a:p>
            <a:r>
              <a:rPr sz="2800" dirty="0"/>
              <a:t>And Abraham hastened into the tent unto Sarah, and said, Make ready quickly three measures of fine meal, knead it, and make cakes upon the hearth.</a:t>
            </a:r>
          </a:p>
        </p:txBody>
      </p:sp>
      <p:pic>
        <p:nvPicPr>
          <p:cNvPr id="10242" name="Picture 2" descr="Abraham's Serving Angels: A Profound ...">
            <a:extLst>
              <a:ext uri="{FF2B5EF4-FFF2-40B4-BE49-F238E27FC236}">
                <a16:creationId xmlns:a16="http://schemas.microsoft.com/office/drawing/2014/main" id="{E9B7D1BE-F8DB-9CA2-A02D-A3AD47C7104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964" r="32215"/>
          <a:stretch>
            <a:fillRect/>
          </a:stretch>
        </p:blipFill>
        <p:spPr bwMode="auto">
          <a:xfrm>
            <a:off x="4823460" y="2250758"/>
            <a:ext cx="3535680" cy="4069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7C9A3-AFE7-53D7-D4EF-751602FF3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3F327-E11A-5589-0A05-71DDF52BE3F4}"/>
              </a:ext>
            </a:extLst>
          </p:cNvPr>
          <p:cNvSpPr>
            <a:spLocks noGrp="1"/>
          </p:cNvSpPr>
          <p:nvPr>
            <p:ph type="title"/>
          </p:nvPr>
        </p:nvSpPr>
        <p:spPr>
          <a:xfrm>
            <a:off x="594360" y="764373"/>
            <a:ext cx="7955280" cy="1293028"/>
          </a:xfrm>
        </p:spPr>
        <p:txBody>
          <a:bodyPr>
            <a:normAutofit/>
          </a:bodyPr>
          <a:lstStyle/>
          <a:p>
            <a:r>
              <a:rPr dirty="0"/>
              <a:t>4. How did Abraham show his hospitality?</a:t>
            </a:r>
          </a:p>
        </p:txBody>
      </p:sp>
      <p:sp>
        <p:nvSpPr>
          <p:cNvPr id="4" name="Content Placeholder 3">
            <a:extLst>
              <a:ext uri="{FF2B5EF4-FFF2-40B4-BE49-F238E27FC236}">
                <a16:creationId xmlns:a16="http://schemas.microsoft.com/office/drawing/2014/main" id="{715AE842-35DE-187E-37F8-9760112CC178}"/>
              </a:ext>
            </a:extLst>
          </p:cNvPr>
          <p:cNvSpPr>
            <a:spLocks noGrp="1"/>
          </p:cNvSpPr>
          <p:nvPr>
            <p:ph sz="half" idx="2"/>
          </p:nvPr>
        </p:nvSpPr>
        <p:spPr/>
        <p:txBody>
          <a:bodyPr>
            <a:normAutofit fontScale="92500"/>
          </a:bodyPr>
          <a:lstStyle/>
          <a:p>
            <a:pPr marL="0" indent="0">
              <a:buNone/>
            </a:pPr>
            <a:r>
              <a:rPr lang="en-US" sz="2800" dirty="0"/>
              <a:t>Abraham directed his wife to take three “measures,” </a:t>
            </a:r>
            <a:r>
              <a:rPr lang="en-US" sz="2800" i="1" dirty="0" err="1"/>
              <a:t>se’im</a:t>
            </a:r>
            <a:r>
              <a:rPr lang="en-US" sz="2800" dirty="0"/>
              <a:t> (or about 20 quarts) of fine meal and bake cakes. A quart of flour weighs about a pound, so we’re talking twenty pounds of flour.  That’s a LOT of bread!</a:t>
            </a:r>
          </a:p>
        </p:txBody>
      </p:sp>
      <p:pic>
        <p:nvPicPr>
          <p:cNvPr id="11268" name="Picture 4" descr="Generated image">
            <a:extLst>
              <a:ext uri="{FF2B5EF4-FFF2-40B4-BE49-F238E27FC236}">
                <a16:creationId xmlns:a16="http://schemas.microsoft.com/office/drawing/2014/main" id="{3EBDA50F-3D66-1165-8E08-57230681F2A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740" t="377" r="15848" b="-377"/>
          <a:stretch>
            <a:fillRect/>
          </a:stretch>
        </p:blipFill>
        <p:spPr bwMode="auto">
          <a:xfrm>
            <a:off x="441325" y="2209800"/>
            <a:ext cx="3963035" cy="4039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557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4. How did Abraham show his hospitality?</a:t>
            </a:r>
          </a:p>
        </p:txBody>
      </p:sp>
      <p:sp>
        <p:nvSpPr>
          <p:cNvPr id="3" name="Content Placeholder 2"/>
          <p:cNvSpPr>
            <a:spLocks noGrp="1"/>
          </p:cNvSpPr>
          <p:nvPr>
            <p:ph sz="half" idx="1"/>
          </p:nvPr>
        </p:nvSpPr>
        <p:spPr/>
        <p:txBody>
          <a:bodyPr>
            <a:normAutofit lnSpcReduction="10000"/>
          </a:bodyPr>
          <a:lstStyle/>
          <a:p>
            <a:r>
              <a:rPr sz="3200" dirty="0"/>
              <a:t>Genesis 18:3-8</a:t>
            </a:r>
          </a:p>
          <a:p>
            <a:r>
              <a:rPr sz="3200" dirty="0"/>
              <a:t>And Abraham ran unto the herd, and </a:t>
            </a:r>
            <a:r>
              <a:rPr sz="3200" dirty="0" err="1"/>
              <a:t>fetcht</a:t>
            </a:r>
            <a:r>
              <a:rPr sz="3200" dirty="0"/>
              <a:t> a calf tender and good, and gave it unto a young man; and he hasted to dress it.</a:t>
            </a:r>
          </a:p>
        </p:txBody>
      </p:sp>
      <p:pic>
        <p:nvPicPr>
          <p:cNvPr id="13314" name="Picture 2" descr="Eyes of the Ancients | Dean R. Davis | 3ABN">
            <a:extLst>
              <a:ext uri="{FF2B5EF4-FFF2-40B4-BE49-F238E27FC236}">
                <a16:creationId xmlns:a16="http://schemas.microsoft.com/office/drawing/2014/main" id="{D94959FF-ED05-0F72-D423-3929D0A3126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036" r="38814"/>
          <a:stretch>
            <a:fillRect/>
          </a:stretch>
        </p:blipFill>
        <p:spPr bwMode="auto">
          <a:xfrm>
            <a:off x="4754880" y="2194560"/>
            <a:ext cx="4061810" cy="4069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F9C64-262A-1C34-A26D-CC37188917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6A4DE0-B4D3-2168-F99D-6ECAE98C5349}"/>
              </a:ext>
            </a:extLst>
          </p:cNvPr>
          <p:cNvSpPr>
            <a:spLocks noGrp="1"/>
          </p:cNvSpPr>
          <p:nvPr>
            <p:ph type="title"/>
          </p:nvPr>
        </p:nvSpPr>
        <p:spPr>
          <a:xfrm>
            <a:off x="594360" y="764373"/>
            <a:ext cx="7955280" cy="1293028"/>
          </a:xfrm>
        </p:spPr>
        <p:txBody>
          <a:bodyPr>
            <a:normAutofit/>
          </a:bodyPr>
          <a:lstStyle/>
          <a:p>
            <a:r>
              <a:rPr dirty="0"/>
              <a:t>4. How did Abraham show his hospitality?</a:t>
            </a:r>
          </a:p>
        </p:txBody>
      </p:sp>
      <p:sp>
        <p:nvSpPr>
          <p:cNvPr id="4" name="Content Placeholder 3">
            <a:extLst>
              <a:ext uri="{FF2B5EF4-FFF2-40B4-BE49-F238E27FC236}">
                <a16:creationId xmlns:a16="http://schemas.microsoft.com/office/drawing/2014/main" id="{8F110626-0AA0-16AB-7651-A4CCB7F5A6A8}"/>
              </a:ext>
            </a:extLst>
          </p:cNvPr>
          <p:cNvSpPr>
            <a:spLocks noGrp="1"/>
          </p:cNvSpPr>
          <p:nvPr>
            <p:ph sz="half" idx="2"/>
          </p:nvPr>
        </p:nvSpPr>
        <p:spPr>
          <a:xfrm>
            <a:off x="4642099" y="2194560"/>
            <a:ext cx="3907540" cy="4221480"/>
          </a:xfrm>
        </p:spPr>
        <p:txBody>
          <a:bodyPr>
            <a:normAutofit fontScale="92500" lnSpcReduction="10000"/>
          </a:bodyPr>
          <a:lstStyle/>
          <a:p>
            <a:pPr marL="0" indent="0">
              <a:buNone/>
            </a:pPr>
            <a:r>
              <a:rPr lang="en-US" sz="2800" dirty="0"/>
              <a:t>Extravagance! Abraham wasn’t just feeding guests; he was </a:t>
            </a:r>
            <a:r>
              <a:rPr lang="en-US" sz="2800" i="1" dirty="0"/>
              <a:t>honoring</a:t>
            </a:r>
            <a:r>
              <a:rPr lang="en-US" sz="2800" dirty="0"/>
              <a:t> them. In desert culture, hosting travelers was sacred, and abundance showed respect.  Abraham runs, Sarah kneads, the servant dresses—the whole household is involved in the preparations.  </a:t>
            </a:r>
          </a:p>
        </p:txBody>
      </p:sp>
      <p:pic>
        <p:nvPicPr>
          <p:cNvPr id="12294" name="Picture 6" descr="7. Abraham Intercedes for Sodom (Genesis 18)">
            <a:extLst>
              <a:ext uri="{FF2B5EF4-FFF2-40B4-BE49-F238E27FC236}">
                <a16:creationId xmlns:a16="http://schemas.microsoft.com/office/drawing/2014/main" id="{2FC0D81E-712F-76E2-DE74-2C96E0ED560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247982"/>
            <a:ext cx="3911600" cy="3962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030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4. How did Abraham show his hospitality?</a:t>
            </a:r>
          </a:p>
        </p:txBody>
      </p:sp>
      <p:sp>
        <p:nvSpPr>
          <p:cNvPr id="3" name="Content Placeholder 2"/>
          <p:cNvSpPr>
            <a:spLocks noGrp="1"/>
          </p:cNvSpPr>
          <p:nvPr>
            <p:ph sz="half" idx="1"/>
          </p:nvPr>
        </p:nvSpPr>
        <p:spPr/>
        <p:txBody>
          <a:bodyPr>
            <a:normAutofit fontScale="92500" lnSpcReduction="10000"/>
          </a:bodyPr>
          <a:lstStyle/>
          <a:p>
            <a:r>
              <a:rPr sz="3200" dirty="0"/>
              <a:t>Genesis 18:3-8</a:t>
            </a:r>
          </a:p>
          <a:p>
            <a:r>
              <a:rPr sz="3200" dirty="0"/>
              <a:t>And he took butter, and milk, and the calf which he had dressed, and set it before them; and he stood by them under the tree, and they did eat.</a:t>
            </a:r>
          </a:p>
        </p:txBody>
      </p:sp>
      <p:pic>
        <p:nvPicPr>
          <p:cNvPr id="6" name="Content Placeholder 5">
            <a:extLst>
              <a:ext uri="{FF2B5EF4-FFF2-40B4-BE49-F238E27FC236}">
                <a16:creationId xmlns:a16="http://schemas.microsoft.com/office/drawing/2014/main" id="{51B22843-8209-4F25-2746-F4BFC17DBEEC}"/>
              </a:ext>
            </a:extLst>
          </p:cNvPr>
          <p:cNvPicPr>
            <a:picLocks noGrp="1" noChangeAspect="1"/>
          </p:cNvPicPr>
          <p:nvPr>
            <p:ph sz="half" idx="2"/>
          </p:nvPr>
        </p:nvPicPr>
        <p:blipFill>
          <a:blip r:embed="rId2"/>
          <a:srcRect t="19111"/>
          <a:stretch>
            <a:fillRect/>
          </a:stretch>
        </p:blipFill>
        <p:spPr>
          <a:xfrm>
            <a:off x="4931659" y="2086431"/>
            <a:ext cx="3328421" cy="400719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3E6AF-9691-9FFD-E5B6-8A27DA95CE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1DD995-BF3F-77C6-278F-F23733282AC5}"/>
              </a:ext>
            </a:extLst>
          </p:cNvPr>
          <p:cNvSpPr>
            <a:spLocks noGrp="1"/>
          </p:cNvSpPr>
          <p:nvPr>
            <p:ph type="title"/>
          </p:nvPr>
        </p:nvSpPr>
        <p:spPr>
          <a:xfrm>
            <a:off x="594360" y="764373"/>
            <a:ext cx="7955280" cy="1293028"/>
          </a:xfrm>
        </p:spPr>
        <p:txBody>
          <a:bodyPr>
            <a:normAutofit/>
          </a:bodyPr>
          <a:lstStyle/>
          <a:p>
            <a:r>
              <a:rPr dirty="0"/>
              <a:t>4. How did Abraham show his hospitality?</a:t>
            </a:r>
          </a:p>
        </p:txBody>
      </p:sp>
      <p:sp>
        <p:nvSpPr>
          <p:cNvPr id="4" name="Content Placeholder 3">
            <a:extLst>
              <a:ext uri="{FF2B5EF4-FFF2-40B4-BE49-F238E27FC236}">
                <a16:creationId xmlns:a16="http://schemas.microsoft.com/office/drawing/2014/main" id="{4601A6BF-78A6-5B45-3A0F-403024B838F8}"/>
              </a:ext>
            </a:extLst>
          </p:cNvPr>
          <p:cNvSpPr>
            <a:spLocks noGrp="1"/>
          </p:cNvSpPr>
          <p:nvPr>
            <p:ph sz="half" idx="2"/>
          </p:nvPr>
        </p:nvSpPr>
        <p:spPr>
          <a:xfrm>
            <a:off x="3619500" y="2194560"/>
            <a:ext cx="4930139" cy="4221480"/>
          </a:xfrm>
        </p:spPr>
        <p:txBody>
          <a:bodyPr>
            <a:normAutofit fontScale="85000" lnSpcReduction="10000"/>
          </a:bodyPr>
          <a:lstStyle/>
          <a:p>
            <a:r>
              <a:rPr lang="en-US" sz="2800" dirty="0"/>
              <a:t>Abraham and Sarah weren’t just making lunch. In just bread, there were some 160-240 servings involved. They staged a banquet.  </a:t>
            </a:r>
          </a:p>
          <a:p>
            <a:r>
              <a:rPr lang="en-US" sz="2800" dirty="0"/>
              <a:t>In desert culture, this wasn’t wasteful — the whole household, including servants, would join in.</a:t>
            </a:r>
          </a:p>
          <a:p>
            <a:r>
              <a:rPr lang="en-US" sz="2800" dirty="0"/>
              <a:t>Spiritually, it highlights Abraham’s lavish generosity — giving strangers the best, in abundance.</a:t>
            </a:r>
          </a:p>
          <a:p>
            <a:pPr marL="0" indent="0">
              <a:buNone/>
            </a:pPr>
            <a:endParaRPr lang="en-US" sz="2800" dirty="0"/>
          </a:p>
        </p:txBody>
      </p:sp>
      <p:pic>
        <p:nvPicPr>
          <p:cNvPr id="15362" name="Picture 2" descr="Showing Kindness—​Essential in the Sight of God">
            <a:extLst>
              <a:ext uri="{FF2B5EF4-FFF2-40B4-BE49-F238E27FC236}">
                <a16:creationId xmlns:a16="http://schemas.microsoft.com/office/drawing/2014/main" id="{195C2060-5D4B-DDF2-E379-3A89B0A13B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890" r="11471"/>
          <a:stretch>
            <a:fillRect/>
          </a:stretch>
        </p:blipFill>
        <p:spPr bwMode="auto">
          <a:xfrm>
            <a:off x="518160" y="1973580"/>
            <a:ext cx="3101340" cy="4351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687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5. What exhortation based upon this occurrence is given to us?</a:t>
            </a:r>
          </a:p>
        </p:txBody>
      </p:sp>
      <p:sp>
        <p:nvSpPr>
          <p:cNvPr id="3" name="Content Placeholder 2"/>
          <p:cNvSpPr>
            <a:spLocks noGrp="1"/>
          </p:cNvSpPr>
          <p:nvPr>
            <p:ph sz="half" idx="1"/>
          </p:nvPr>
        </p:nvSpPr>
        <p:spPr/>
        <p:txBody>
          <a:bodyPr>
            <a:normAutofit fontScale="92500" lnSpcReduction="10000"/>
          </a:bodyPr>
          <a:lstStyle/>
          <a:p>
            <a:r>
              <a:rPr sz="3600" dirty="0"/>
              <a:t>Hebrews 13:2</a:t>
            </a:r>
          </a:p>
          <a:p>
            <a:r>
              <a:rPr sz="3600" dirty="0"/>
              <a:t>Be not forgetful to entertain strangers: for thereby some have entertained angels unawares.</a:t>
            </a:r>
          </a:p>
        </p:txBody>
      </p:sp>
      <p:pic>
        <p:nvPicPr>
          <p:cNvPr id="5" name="Content Placeholder 4">
            <a:extLst>
              <a:ext uri="{FF2B5EF4-FFF2-40B4-BE49-F238E27FC236}">
                <a16:creationId xmlns:a16="http://schemas.microsoft.com/office/drawing/2014/main" id="{F2DB8349-6E5D-0BDD-BC95-89443513E680}"/>
              </a:ext>
            </a:extLst>
          </p:cNvPr>
          <p:cNvPicPr>
            <a:picLocks noGrp="1" noChangeAspect="1"/>
          </p:cNvPicPr>
          <p:nvPr>
            <p:ph sz="half" idx="2"/>
          </p:nvPr>
        </p:nvPicPr>
        <p:blipFill>
          <a:blip r:embed="rId2"/>
          <a:srcRect l="6158" r="27051"/>
          <a:stretch>
            <a:fillRect/>
          </a:stretch>
        </p:blipFill>
        <p:spPr>
          <a:xfrm>
            <a:off x="4335780" y="2273890"/>
            <a:ext cx="4214496" cy="391041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6. When the men rose to go, what did Abraham do?</a:t>
            </a:r>
          </a:p>
        </p:txBody>
      </p:sp>
      <p:sp>
        <p:nvSpPr>
          <p:cNvPr id="3" name="Content Placeholder 2"/>
          <p:cNvSpPr>
            <a:spLocks noGrp="1"/>
          </p:cNvSpPr>
          <p:nvPr>
            <p:ph sz="half" idx="1"/>
          </p:nvPr>
        </p:nvSpPr>
        <p:spPr/>
        <p:txBody>
          <a:bodyPr>
            <a:normAutofit fontScale="92500"/>
          </a:bodyPr>
          <a:lstStyle/>
          <a:p>
            <a:r>
              <a:rPr sz="3200" dirty="0"/>
              <a:t>Genesis 18:16</a:t>
            </a:r>
          </a:p>
          <a:p>
            <a:r>
              <a:rPr sz="3200" dirty="0"/>
              <a:t>And the men rose up from thence, and looked toward Sodom: and Abraham went with them to bring them on the way.</a:t>
            </a:r>
          </a:p>
        </p:txBody>
      </p:sp>
      <p:pic>
        <p:nvPicPr>
          <p:cNvPr id="16386" name="Picture 2" descr="Genesis 18:16 Artwork | Bible Art">
            <a:extLst>
              <a:ext uri="{FF2B5EF4-FFF2-40B4-BE49-F238E27FC236}">
                <a16:creationId xmlns:a16="http://schemas.microsoft.com/office/drawing/2014/main" id="{57E4C566-2868-C3D6-FDC3-3934C1FD7AA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6CD20-6687-9269-1CBB-B1BF36A82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E249B8-3C95-07C5-01B3-CD6F8E936A28}"/>
              </a:ext>
            </a:extLst>
          </p:cNvPr>
          <p:cNvSpPr>
            <a:spLocks noGrp="1"/>
          </p:cNvSpPr>
          <p:nvPr>
            <p:ph type="title"/>
          </p:nvPr>
        </p:nvSpPr>
        <p:spPr>
          <a:xfrm>
            <a:off x="594360" y="764373"/>
            <a:ext cx="7955280" cy="1293028"/>
          </a:xfrm>
        </p:spPr>
        <p:txBody>
          <a:bodyPr>
            <a:normAutofit/>
          </a:bodyPr>
          <a:lstStyle/>
          <a:p>
            <a:r>
              <a:rPr lang="en-US" dirty="0"/>
              <a:t>6. When the men rose to go, what did Abraham do?</a:t>
            </a:r>
            <a:endParaRPr dirty="0"/>
          </a:p>
        </p:txBody>
      </p:sp>
      <p:sp>
        <p:nvSpPr>
          <p:cNvPr id="4" name="Content Placeholder 3">
            <a:extLst>
              <a:ext uri="{FF2B5EF4-FFF2-40B4-BE49-F238E27FC236}">
                <a16:creationId xmlns:a16="http://schemas.microsoft.com/office/drawing/2014/main" id="{FE47CC9E-2F2A-FCD9-04B2-1CE192E70557}"/>
              </a:ext>
            </a:extLst>
          </p:cNvPr>
          <p:cNvSpPr>
            <a:spLocks noGrp="1"/>
          </p:cNvSpPr>
          <p:nvPr>
            <p:ph sz="half" idx="2"/>
          </p:nvPr>
        </p:nvSpPr>
        <p:spPr>
          <a:xfrm>
            <a:off x="3259248" y="2194560"/>
            <a:ext cx="5290391" cy="4221480"/>
          </a:xfrm>
        </p:spPr>
        <p:txBody>
          <a:bodyPr>
            <a:normAutofit/>
          </a:bodyPr>
          <a:lstStyle/>
          <a:p>
            <a:pPr marL="0" indent="0">
              <a:buNone/>
            </a:pPr>
            <a:r>
              <a:rPr lang="en-US" sz="3200" dirty="0"/>
              <a:t>In accordance with an old custom of friendship, Abraham accompanied his guests for a short distance.  The distance traveled indicated the degree of respect and honor the host wishes to show them. </a:t>
            </a:r>
          </a:p>
        </p:txBody>
      </p:sp>
      <p:pic>
        <p:nvPicPr>
          <p:cNvPr id="17410" name="Picture 2" descr="Following 3 Points of Abraham to Gain God's Blessings">
            <a:extLst>
              <a:ext uri="{FF2B5EF4-FFF2-40B4-BE49-F238E27FC236}">
                <a16:creationId xmlns:a16="http://schemas.microsoft.com/office/drawing/2014/main" id="{5DD2190A-D594-9F5B-36B7-DBD1255F51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306" r="35955"/>
          <a:stretch>
            <a:fillRect/>
          </a:stretch>
        </p:blipFill>
        <p:spPr bwMode="auto">
          <a:xfrm>
            <a:off x="594360" y="2194560"/>
            <a:ext cx="2348016" cy="4034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919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8266C-19B4-3B86-185C-32CD88A09B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4D2732-9FA3-B1C7-8516-7526E8D2701E}"/>
              </a:ext>
            </a:extLst>
          </p:cNvPr>
          <p:cNvSpPr>
            <a:spLocks noGrp="1"/>
          </p:cNvSpPr>
          <p:nvPr>
            <p:ph type="title"/>
          </p:nvPr>
        </p:nvSpPr>
        <p:spPr>
          <a:xfrm>
            <a:off x="594360" y="764373"/>
            <a:ext cx="7955280" cy="1293028"/>
          </a:xfrm>
        </p:spPr>
        <p:txBody>
          <a:bodyPr>
            <a:normAutofit/>
          </a:bodyPr>
          <a:lstStyle/>
          <a:p>
            <a:r>
              <a:rPr lang="en-US" dirty="0"/>
              <a:t>6. When the men rose to go, what did Abraham do?</a:t>
            </a:r>
            <a:endParaRPr dirty="0"/>
          </a:p>
        </p:txBody>
      </p:sp>
      <p:sp>
        <p:nvSpPr>
          <p:cNvPr id="4" name="Content Placeholder 3">
            <a:extLst>
              <a:ext uri="{FF2B5EF4-FFF2-40B4-BE49-F238E27FC236}">
                <a16:creationId xmlns:a16="http://schemas.microsoft.com/office/drawing/2014/main" id="{B47DFE02-2AA4-BE7A-282B-0C4048BC86AE}"/>
              </a:ext>
            </a:extLst>
          </p:cNvPr>
          <p:cNvSpPr>
            <a:spLocks noGrp="1"/>
          </p:cNvSpPr>
          <p:nvPr>
            <p:ph sz="half" idx="2"/>
          </p:nvPr>
        </p:nvSpPr>
        <p:spPr>
          <a:xfrm>
            <a:off x="3105339" y="2057401"/>
            <a:ext cx="5613149" cy="4397720"/>
          </a:xfrm>
        </p:spPr>
        <p:txBody>
          <a:bodyPr>
            <a:normAutofit fontScale="92500" lnSpcReduction="10000"/>
          </a:bodyPr>
          <a:lstStyle/>
          <a:p>
            <a:pPr marL="0" indent="0">
              <a:buNone/>
            </a:pPr>
            <a:r>
              <a:rPr lang="en-US" sz="3200" dirty="0"/>
              <a:t>An old tradition claims that Abraham went as far as </a:t>
            </a:r>
            <a:r>
              <a:rPr lang="en-US" sz="3200" dirty="0" err="1"/>
              <a:t>Caphar</a:t>
            </a:r>
            <a:r>
              <a:rPr lang="en-US" sz="3200" dirty="0"/>
              <a:t>-Barucha, a mountain spot approximately 4-5 mi. east-northeast of Hebron, whence one may see the Dead Sea. From this point, perhaps, Abraham and his guests beheld the prosperous cities of the plain.</a:t>
            </a:r>
          </a:p>
        </p:txBody>
      </p:sp>
      <p:pic>
        <p:nvPicPr>
          <p:cNvPr id="18436" name="Picture 4" descr="Abraham Entertains Three Strangers by Gustave Doré, Genesis...">
            <a:extLst>
              <a:ext uri="{FF2B5EF4-FFF2-40B4-BE49-F238E27FC236}">
                <a16:creationId xmlns:a16="http://schemas.microsoft.com/office/drawing/2014/main" id="{127EF0F6-202D-61B6-05F7-25FBB7EB39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500" t="-1485" r="13735" b="1485"/>
          <a:stretch>
            <a:fillRect/>
          </a:stretch>
        </p:blipFill>
        <p:spPr bwMode="auto">
          <a:xfrm>
            <a:off x="425514" y="2057401"/>
            <a:ext cx="2510978" cy="426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649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764373"/>
            <a:ext cx="7901940" cy="1293028"/>
          </a:xfrm>
        </p:spPr>
        <p:txBody>
          <a:bodyPr/>
          <a:lstStyle/>
          <a:p>
            <a:r>
              <a:rPr dirty="0"/>
              <a:t>7. What did the Lord say?</a:t>
            </a:r>
          </a:p>
        </p:txBody>
      </p:sp>
      <p:sp>
        <p:nvSpPr>
          <p:cNvPr id="3" name="Content Placeholder 2"/>
          <p:cNvSpPr>
            <a:spLocks noGrp="1"/>
          </p:cNvSpPr>
          <p:nvPr>
            <p:ph sz="half" idx="1"/>
          </p:nvPr>
        </p:nvSpPr>
        <p:spPr/>
        <p:txBody>
          <a:bodyPr>
            <a:normAutofit fontScale="92500" lnSpcReduction="10000"/>
          </a:bodyPr>
          <a:lstStyle/>
          <a:p>
            <a:r>
              <a:rPr sz="4000" dirty="0"/>
              <a:t>Genesis 18:17-18</a:t>
            </a:r>
          </a:p>
          <a:p>
            <a:r>
              <a:rPr sz="4000" dirty="0"/>
              <a:t>And the LORD said, Shall I hide from Abraham that thing which I do;</a:t>
            </a:r>
          </a:p>
        </p:txBody>
      </p:sp>
      <p:pic>
        <p:nvPicPr>
          <p:cNvPr id="19460" name="Picture 4" descr="‘I will go down and see how bad they have become.’ – Slide 10">
            <a:extLst>
              <a:ext uri="{FF2B5EF4-FFF2-40B4-BE49-F238E27FC236}">
                <a16:creationId xmlns:a16="http://schemas.microsoft.com/office/drawing/2014/main" id="{347B1A79-531D-219B-F545-FA9C6D8ABE5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1640"/>
          <a:stretch>
            <a:fillRect/>
          </a:stretch>
        </p:blipFill>
        <p:spPr bwMode="auto">
          <a:xfrm>
            <a:off x="4504939" y="2194560"/>
            <a:ext cx="4020246" cy="38478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lstStyle/>
          <a:p>
            <a:r>
              <a:rPr dirty="0"/>
              <a:t>7. What did the Lord say?</a:t>
            </a:r>
          </a:p>
        </p:txBody>
      </p:sp>
      <p:sp>
        <p:nvSpPr>
          <p:cNvPr id="3" name="Content Placeholder 2"/>
          <p:cNvSpPr>
            <a:spLocks noGrp="1"/>
          </p:cNvSpPr>
          <p:nvPr>
            <p:ph sz="half" idx="1"/>
          </p:nvPr>
        </p:nvSpPr>
        <p:spPr/>
        <p:txBody>
          <a:bodyPr>
            <a:normAutofit fontScale="92500" lnSpcReduction="20000"/>
          </a:bodyPr>
          <a:lstStyle/>
          <a:p>
            <a:r>
              <a:rPr sz="3600" dirty="0"/>
              <a:t>Genesis 18:17-18</a:t>
            </a:r>
          </a:p>
          <a:p>
            <a:r>
              <a:rPr sz="3600" dirty="0"/>
              <a:t>Seeing that Abraham shall surely become a great and mighty nation, and all the nations of the earth shall be blessed in him?</a:t>
            </a:r>
          </a:p>
        </p:txBody>
      </p:sp>
      <p:pic>
        <p:nvPicPr>
          <p:cNvPr id="20482" name="Picture 2" descr="Abraham remained standing with the Lord. – Slide 12">
            <a:extLst>
              <a:ext uri="{FF2B5EF4-FFF2-40B4-BE49-F238E27FC236}">
                <a16:creationId xmlns:a16="http://schemas.microsoft.com/office/drawing/2014/main" id="{1BDF95B6-BEA7-CA02-CCE6-33E344D1CB1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9787"/>
          <a:stretch>
            <a:fillRect/>
          </a:stretch>
        </p:blipFill>
        <p:spPr bwMode="auto">
          <a:xfrm>
            <a:off x="4504939" y="1946494"/>
            <a:ext cx="4173417" cy="39021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8. Why did the Lord honor Abraham in this manner?</a:t>
            </a:r>
          </a:p>
        </p:txBody>
      </p:sp>
      <p:sp>
        <p:nvSpPr>
          <p:cNvPr id="3" name="Content Placeholder 2"/>
          <p:cNvSpPr>
            <a:spLocks noGrp="1"/>
          </p:cNvSpPr>
          <p:nvPr>
            <p:ph sz="half" idx="1"/>
          </p:nvPr>
        </p:nvSpPr>
        <p:spPr/>
        <p:txBody>
          <a:bodyPr>
            <a:normAutofit fontScale="92500" lnSpcReduction="20000"/>
          </a:bodyPr>
          <a:lstStyle/>
          <a:p>
            <a:r>
              <a:rPr sz="2800" dirty="0"/>
              <a:t>Genesis 18:19</a:t>
            </a:r>
          </a:p>
          <a:p>
            <a:r>
              <a:rPr sz="2800" dirty="0"/>
              <a:t>For I know him, that he will command his children and his household after him, and they shall keep the way of the LORD, to do justice and judgment; that the LORD may bring upon Abraham that which he hath spoken of him.</a:t>
            </a:r>
          </a:p>
        </p:txBody>
      </p:sp>
      <p:pic>
        <p:nvPicPr>
          <p:cNvPr id="21506" name="Picture 2" descr="‘I will go down and see how bad they have become.’ – Slide 10">
            <a:extLst>
              <a:ext uri="{FF2B5EF4-FFF2-40B4-BE49-F238E27FC236}">
                <a16:creationId xmlns:a16="http://schemas.microsoft.com/office/drawing/2014/main" id="{BEA6180C-8882-011E-DBA1-9E342107877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2707" r="45499" b="13903"/>
          <a:stretch>
            <a:fillRect/>
          </a:stretch>
        </p:blipFill>
        <p:spPr bwMode="auto">
          <a:xfrm>
            <a:off x="4850081" y="2194693"/>
            <a:ext cx="3397626" cy="38989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9. What did the Lord say of Sodom and Gomorrah?</a:t>
            </a:r>
          </a:p>
        </p:txBody>
      </p:sp>
      <p:sp>
        <p:nvSpPr>
          <p:cNvPr id="3" name="Content Placeholder 2"/>
          <p:cNvSpPr>
            <a:spLocks noGrp="1"/>
          </p:cNvSpPr>
          <p:nvPr>
            <p:ph sz="half" idx="1"/>
          </p:nvPr>
        </p:nvSpPr>
        <p:spPr/>
        <p:txBody>
          <a:bodyPr>
            <a:normAutofit fontScale="92500"/>
          </a:bodyPr>
          <a:lstStyle/>
          <a:p>
            <a:r>
              <a:rPr sz="3600" dirty="0"/>
              <a:t>Genesis 18:20</a:t>
            </a:r>
          </a:p>
          <a:p>
            <a:r>
              <a:rPr sz="3600" dirty="0"/>
              <a:t>And the LORD said, Because the cry of Sodom and Gomorrah is great, and because their sin is very grievous;</a:t>
            </a:r>
          </a:p>
        </p:txBody>
      </p:sp>
      <p:pic>
        <p:nvPicPr>
          <p:cNvPr id="22530" name="Picture 2" descr="The men looked down towards the city of Sodom. The Lord said, ‘The people in Sodom and Gomorrah have been very disobedient.’ – Slide 9">
            <a:extLst>
              <a:ext uri="{FF2B5EF4-FFF2-40B4-BE49-F238E27FC236}">
                <a16:creationId xmlns:a16="http://schemas.microsoft.com/office/drawing/2014/main" id="{02B4AB1A-8BA4-4598-AF2D-3A76D188AEA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269" r="17239"/>
          <a:stretch>
            <a:fillRect/>
          </a:stretch>
        </p:blipFill>
        <p:spPr bwMode="auto">
          <a:xfrm>
            <a:off x="4639063" y="2327517"/>
            <a:ext cx="3647051" cy="39361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DFCC7-0BCF-E2CD-2BCD-B42E86FFD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27FCD0-10A8-D12B-15F9-E3CD7D5F01D9}"/>
              </a:ext>
            </a:extLst>
          </p:cNvPr>
          <p:cNvSpPr>
            <a:spLocks noGrp="1"/>
          </p:cNvSpPr>
          <p:nvPr>
            <p:ph type="title"/>
          </p:nvPr>
        </p:nvSpPr>
        <p:spPr>
          <a:xfrm>
            <a:off x="594360" y="764373"/>
            <a:ext cx="7955280" cy="1293028"/>
          </a:xfrm>
        </p:spPr>
        <p:txBody>
          <a:bodyPr>
            <a:normAutofit/>
          </a:bodyPr>
          <a:lstStyle/>
          <a:p>
            <a:r>
              <a:rPr dirty="0"/>
              <a:t>9. What did the Lord say of Sodom and Gomorrah?</a:t>
            </a:r>
          </a:p>
        </p:txBody>
      </p:sp>
      <p:sp>
        <p:nvSpPr>
          <p:cNvPr id="3" name="Content Placeholder 2">
            <a:extLst>
              <a:ext uri="{FF2B5EF4-FFF2-40B4-BE49-F238E27FC236}">
                <a16:creationId xmlns:a16="http://schemas.microsoft.com/office/drawing/2014/main" id="{53DF831A-6D6A-9E32-CB7F-82E63112958B}"/>
              </a:ext>
            </a:extLst>
          </p:cNvPr>
          <p:cNvSpPr>
            <a:spLocks noGrp="1"/>
          </p:cNvSpPr>
          <p:nvPr>
            <p:ph sz="half" idx="1"/>
          </p:nvPr>
        </p:nvSpPr>
        <p:spPr/>
        <p:txBody>
          <a:bodyPr>
            <a:normAutofit/>
          </a:bodyPr>
          <a:lstStyle/>
          <a:p>
            <a:r>
              <a:rPr sz="2800" dirty="0"/>
              <a:t>Genesis 18:2</a:t>
            </a:r>
            <a:r>
              <a:rPr lang="en-US" sz="2800" dirty="0"/>
              <a:t>1</a:t>
            </a:r>
            <a:endParaRPr sz="2800" dirty="0"/>
          </a:p>
          <a:p>
            <a:r>
              <a:rPr lang="en-US" sz="2800" dirty="0"/>
              <a:t>I will go down now, and see whether they have done altogether according to the cry of it, which is come unto me; and if not, I will know.  </a:t>
            </a:r>
            <a:endParaRPr sz="2800" dirty="0"/>
          </a:p>
        </p:txBody>
      </p:sp>
      <p:pic>
        <p:nvPicPr>
          <p:cNvPr id="23554" name="Picture 2" descr="‘I will go down and see how bad they have become.’ – Slide 10">
            <a:extLst>
              <a:ext uri="{FF2B5EF4-FFF2-40B4-BE49-F238E27FC236}">
                <a16:creationId xmlns:a16="http://schemas.microsoft.com/office/drawing/2014/main" id="{C5F4606C-CB23-3BC1-58DA-B6F76D0C790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755" r="59397" b="61775"/>
          <a:stretch>
            <a:fillRect/>
          </a:stretch>
        </p:blipFill>
        <p:spPr bwMode="auto">
          <a:xfrm>
            <a:off x="4997513" y="1883310"/>
            <a:ext cx="2909331" cy="4000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110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10. What did Abraham say to the Lord?</a:t>
            </a:r>
          </a:p>
        </p:txBody>
      </p:sp>
      <p:sp>
        <p:nvSpPr>
          <p:cNvPr id="3" name="Content Placeholder 2"/>
          <p:cNvSpPr>
            <a:spLocks noGrp="1"/>
          </p:cNvSpPr>
          <p:nvPr>
            <p:ph sz="half" idx="1"/>
          </p:nvPr>
        </p:nvSpPr>
        <p:spPr/>
        <p:txBody>
          <a:bodyPr>
            <a:normAutofit/>
          </a:bodyPr>
          <a:lstStyle/>
          <a:p>
            <a:r>
              <a:rPr sz="3200" dirty="0"/>
              <a:t>Genesis 18:23-25</a:t>
            </a:r>
          </a:p>
          <a:p>
            <a:r>
              <a:rPr sz="3200" dirty="0"/>
              <a:t>And Abraham drew near, and said, Wilt thou also destroy the righteous with the wicked?</a:t>
            </a:r>
          </a:p>
        </p:txBody>
      </p:sp>
      <p:pic>
        <p:nvPicPr>
          <p:cNvPr id="24578" name="Picture 2" descr="Two of the men started walking towards Sodom. Abraham was concerned as he knew his nephew Lot and his family were living in Sodom. – Slide 11">
            <a:extLst>
              <a:ext uri="{FF2B5EF4-FFF2-40B4-BE49-F238E27FC236}">
                <a16:creationId xmlns:a16="http://schemas.microsoft.com/office/drawing/2014/main" id="{6643C51F-503D-C0C6-D4FE-8A993D9FC7E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6464"/>
          <a:stretch>
            <a:fillRect/>
          </a:stretch>
        </p:blipFill>
        <p:spPr bwMode="auto">
          <a:xfrm>
            <a:off x="5157897" y="2057401"/>
            <a:ext cx="3098863" cy="36580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t>10. What did Abraham say to the Lord?</a:t>
            </a:r>
          </a:p>
        </p:txBody>
      </p:sp>
      <p:sp>
        <p:nvSpPr>
          <p:cNvPr id="3" name="Content Placeholder 2"/>
          <p:cNvSpPr>
            <a:spLocks noGrp="1"/>
          </p:cNvSpPr>
          <p:nvPr>
            <p:ph sz="half" idx="1"/>
          </p:nvPr>
        </p:nvSpPr>
        <p:spPr/>
        <p:txBody>
          <a:bodyPr>
            <a:normAutofit/>
          </a:bodyPr>
          <a:lstStyle/>
          <a:p>
            <a:r>
              <a:rPr sz="2800" dirty="0"/>
              <a:t>Genesis 18:23-25</a:t>
            </a:r>
          </a:p>
          <a:p>
            <a:r>
              <a:rPr sz="2800" dirty="0"/>
              <a:t>Peradventure there be fifty righteous within the city: wilt thou also destroy and not spare the place for the fifty righteous that are therein?</a:t>
            </a:r>
          </a:p>
        </p:txBody>
      </p:sp>
      <p:pic>
        <p:nvPicPr>
          <p:cNvPr id="25602" name="Picture 2" descr="Abraham pleaded, ‘Will you sweep away those who live right along with those who have done such wrong? If there are 50 righteous people in the city will you not spare it? Will not the judge of all the earth do what is right?’ – Slide 13">
            <a:extLst>
              <a:ext uri="{FF2B5EF4-FFF2-40B4-BE49-F238E27FC236}">
                <a16:creationId xmlns:a16="http://schemas.microsoft.com/office/drawing/2014/main" id="{09A1AC25-AB87-142E-5391-C45A1412238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879" r="16312"/>
          <a:stretch>
            <a:fillRect/>
          </a:stretch>
        </p:blipFill>
        <p:spPr bwMode="auto">
          <a:xfrm>
            <a:off x="4882986" y="1948628"/>
            <a:ext cx="3666654" cy="3829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1219200"/>
            <a:ext cx="8579796" cy="2286000"/>
          </a:xfrm>
        </p:spPr>
        <p:txBody>
          <a:bodyPr>
            <a:normAutofit/>
          </a:bodyPr>
          <a:lstStyle/>
          <a:p>
            <a:pPr algn="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4900" b="1" dirty="0"/>
              <a:t>Abraham’s Plea </a:t>
            </a:r>
            <a:br>
              <a:rPr lang="en-US" sz="4900" b="1" dirty="0"/>
            </a:br>
            <a:r>
              <a:rPr lang="en-US" sz="4900" b="1" dirty="0"/>
              <a:t>for Sodom</a:t>
            </a:r>
            <a:endParaRPr lang="en-US" sz="5400"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545876" y="4571999"/>
            <a:ext cx="7409809" cy="940906"/>
          </a:xfrm>
        </p:spPr>
        <p:txBody>
          <a:bodyPr>
            <a:normAutofit/>
          </a:bodyPr>
          <a:lstStyle/>
          <a:p>
            <a:r>
              <a:rPr lang="en-US" sz="4000" dirty="0"/>
              <a:t>Lesson</a:t>
            </a:r>
            <a:r>
              <a:rPr lang="en-US" sz="4000" dirty="0">
                <a:solidFill>
                  <a:schemeClr val="accent1">
                    <a:lumMod val="75000"/>
                  </a:schemeClr>
                </a:solidFill>
              </a:rPr>
              <a:t> </a:t>
            </a:r>
            <a:r>
              <a:rPr lang="en-US" sz="6000" b="1" dirty="0">
                <a:solidFill>
                  <a:srgbClr val="A90000"/>
                </a:solidFill>
              </a:rPr>
              <a:t>11</a:t>
            </a:r>
            <a:r>
              <a:rPr lang="en-US" sz="4000" b="1" dirty="0"/>
              <a:t>,</a:t>
            </a:r>
            <a:r>
              <a:rPr lang="en-US" sz="4000" dirty="0"/>
              <a:t>1</a:t>
            </a:r>
            <a:r>
              <a:rPr lang="en-US" sz="4000" baseline="30000" dirty="0"/>
              <a:t>st</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10. What did Abraham say to the Lord?</a:t>
            </a:r>
          </a:p>
        </p:txBody>
      </p:sp>
      <p:sp>
        <p:nvSpPr>
          <p:cNvPr id="3" name="Content Placeholder 2"/>
          <p:cNvSpPr>
            <a:spLocks noGrp="1"/>
          </p:cNvSpPr>
          <p:nvPr>
            <p:ph sz="half" idx="1"/>
          </p:nvPr>
        </p:nvSpPr>
        <p:spPr/>
        <p:txBody>
          <a:bodyPr>
            <a:normAutofit fontScale="92500" lnSpcReduction="10000"/>
          </a:bodyPr>
          <a:lstStyle/>
          <a:p>
            <a:r>
              <a:rPr sz="2800" dirty="0"/>
              <a:t>Genesis 18:23-25</a:t>
            </a:r>
          </a:p>
          <a:p>
            <a:r>
              <a:rPr sz="2800" dirty="0"/>
              <a:t>That be far from thee to do after this manner, to slay the righteous with the wicked: and that the righteous should be as the wicked, that be far from thee: Shall not the Judge of all the earth do right?</a:t>
            </a:r>
          </a:p>
        </p:txBody>
      </p:sp>
      <p:pic>
        <p:nvPicPr>
          <p:cNvPr id="26626" name="Picture 2" descr="Abraham pleaded, ‘Will you sweep away those who live right along with those who have done such wrong? If there are 50 righteous people in the city will you not spare it? Will not the judge of all the earth do what is right?’ – Slide 13">
            <a:extLst>
              <a:ext uri="{FF2B5EF4-FFF2-40B4-BE49-F238E27FC236}">
                <a16:creationId xmlns:a16="http://schemas.microsoft.com/office/drawing/2014/main" id="{2E271560-5005-8A9B-71F5-EABE90E297C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717" r="12373" b="18536"/>
          <a:stretch>
            <a:fillRect/>
          </a:stretch>
        </p:blipFill>
        <p:spPr bwMode="auto">
          <a:xfrm>
            <a:off x="4855705" y="2169080"/>
            <a:ext cx="3564018" cy="37602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lstStyle/>
          <a:p>
            <a:r>
              <a:rPr dirty="0"/>
              <a:t>11. What reply did the Lord make?</a:t>
            </a:r>
          </a:p>
        </p:txBody>
      </p:sp>
      <p:sp>
        <p:nvSpPr>
          <p:cNvPr id="3" name="Content Placeholder 2"/>
          <p:cNvSpPr>
            <a:spLocks noGrp="1"/>
          </p:cNvSpPr>
          <p:nvPr>
            <p:ph sz="half" idx="1"/>
          </p:nvPr>
        </p:nvSpPr>
        <p:spPr/>
        <p:txBody>
          <a:bodyPr>
            <a:normAutofit lnSpcReduction="10000"/>
          </a:bodyPr>
          <a:lstStyle/>
          <a:p>
            <a:r>
              <a:rPr sz="3200" dirty="0"/>
              <a:t>Genesis 18:26</a:t>
            </a:r>
          </a:p>
          <a:p>
            <a:r>
              <a:rPr sz="3200" dirty="0"/>
              <a:t>And the LORD said, If I find in Sodom fifty righteous within the city, then I will spare all the place for their sakes.</a:t>
            </a:r>
          </a:p>
        </p:txBody>
      </p:sp>
      <p:pic>
        <p:nvPicPr>
          <p:cNvPr id="27650" name="Picture 2" descr="The Lord replied, ‘If I find 50 people doing what is right in the city, I will spare the whole place for their sake.’ – Slide 14">
            <a:extLst>
              <a:ext uri="{FF2B5EF4-FFF2-40B4-BE49-F238E27FC236}">
                <a16:creationId xmlns:a16="http://schemas.microsoft.com/office/drawing/2014/main" id="{D0BA5715-F038-50E5-6052-1972B1B0FB8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744" r="8899"/>
          <a:stretch>
            <a:fillRect/>
          </a:stretch>
        </p:blipFill>
        <p:spPr bwMode="auto">
          <a:xfrm>
            <a:off x="5051835" y="2194560"/>
            <a:ext cx="3630440" cy="36618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12. In what spirit did Abraham continue his plea?</a:t>
            </a:r>
          </a:p>
        </p:txBody>
      </p:sp>
      <p:sp>
        <p:nvSpPr>
          <p:cNvPr id="3" name="Content Placeholder 2"/>
          <p:cNvSpPr>
            <a:spLocks noGrp="1"/>
          </p:cNvSpPr>
          <p:nvPr>
            <p:ph sz="half" idx="1"/>
          </p:nvPr>
        </p:nvSpPr>
        <p:spPr/>
        <p:txBody>
          <a:bodyPr>
            <a:normAutofit fontScale="92500"/>
          </a:bodyPr>
          <a:lstStyle/>
          <a:p>
            <a:r>
              <a:rPr sz="3200" dirty="0"/>
              <a:t>Genesis 18:27</a:t>
            </a:r>
          </a:p>
          <a:p>
            <a:r>
              <a:rPr sz="3200" dirty="0"/>
              <a:t>And Abraham answered and said, Behold now, I have taken upon me to speak unto the Lord, which am but dust and ashes:</a:t>
            </a:r>
          </a:p>
        </p:txBody>
      </p:sp>
      <p:pic>
        <p:nvPicPr>
          <p:cNvPr id="28674" name="Picture 2" descr="The Lord replied, ‘If I find 50 people doing what is right in the city, I will spare the whole place for their sake.’ – Slide 14">
            <a:extLst>
              <a:ext uri="{FF2B5EF4-FFF2-40B4-BE49-F238E27FC236}">
                <a16:creationId xmlns:a16="http://schemas.microsoft.com/office/drawing/2014/main" id="{331B1FAB-9321-A3F5-D55E-3F7FAFB025C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083" t="42858" r="33453"/>
          <a:stretch>
            <a:fillRect/>
          </a:stretch>
        </p:blipFill>
        <p:spPr bwMode="auto">
          <a:xfrm>
            <a:off x="4744015" y="2453500"/>
            <a:ext cx="3521799" cy="36401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a:bodyPr>
          <a:lstStyle/>
          <a:p>
            <a:r>
              <a:rPr dirty="0"/>
              <a:t>13. What was the second request, and the reply?</a:t>
            </a:r>
          </a:p>
        </p:txBody>
      </p:sp>
      <p:sp>
        <p:nvSpPr>
          <p:cNvPr id="3" name="Content Placeholder 2"/>
          <p:cNvSpPr>
            <a:spLocks noGrp="1"/>
          </p:cNvSpPr>
          <p:nvPr>
            <p:ph sz="half" idx="1"/>
          </p:nvPr>
        </p:nvSpPr>
        <p:spPr/>
        <p:txBody>
          <a:bodyPr>
            <a:normAutofit/>
          </a:bodyPr>
          <a:lstStyle/>
          <a:p>
            <a:r>
              <a:rPr sz="2800" dirty="0"/>
              <a:t>Genesis 18:28</a:t>
            </a:r>
          </a:p>
          <a:p>
            <a:r>
              <a:rPr sz="2800" dirty="0"/>
              <a:t>Peradventure there shall lack five of the fifty righteous: wilt thou destroy all the city for lack of five? And he said, If I find there forty and five, I will not destroy it.</a:t>
            </a:r>
          </a:p>
        </p:txBody>
      </p:sp>
      <p:pic>
        <p:nvPicPr>
          <p:cNvPr id="29698" name="Picture 2" descr="Abraham spoke again, ‘Now that I have been so bold as to speak to the Lord, although I am but dust and ashes, will you destroy the city if there are 45 righteous people in it? – Slide 15">
            <a:extLst>
              <a:ext uri="{FF2B5EF4-FFF2-40B4-BE49-F238E27FC236}">
                <a16:creationId xmlns:a16="http://schemas.microsoft.com/office/drawing/2014/main" id="{6C4AD5BF-2F6F-2429-89A0-E3AC412B081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648" r="6583"/>
          <a:stretch>
            <a:fillRect/>
          </a:stretch>
        </p:blipFill>
        <p:spPr bwMode="auto">
          <a:xfrm>
            <a:off x="4639061" y="2194561"/>
            <a:ext cx="3983895" cy="36541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14. What concession did the Lord still further make in answer to Abraham's earnest prayer?</a:t>
            </a:r>
          </a:p>
        </p:txBody>
      </p:sp>
      <p:sp>
        <p:nvSpPr>
          <p:cNvPr id="3" name="Content Placeholder 2"/>
          <p:cNvSpPr>
            <a:spLocks noGrp="1"/>
          </p:cNvSpPr>
          <p:nvPr>
            <p:ph sz="half" idx="1"/>
          </p:nvPr>
        </p:nvSpPr>
        <p:spPr/>
        <p:txBody>
          <a:bodyPr>
            <a:normAutofit fontScale="92500" lnSpcReduction="10000"/>
          </a:bodyPr>
          <a:lstStyle/>
          <a:p>
            <a:pPr marL="0" indent="0">
              <a:buNone/>
            </a:pPr>
            <a:r>
              <a:rPr sz="3200" dirty="0"/>
              <a:t>Genesis 18:29</a:t>
            </a:r>
          </a:p>
          <a:p>
            <a:r>
              <a:rPr sz="3200" dirty="0"/>
              <a:t>And he </a:t>
            </a:r>
            <a:r>
              <a:rPr sz="3200" dirty="0" err="1"/>
              <a:t>spake</a:t>
            </a:r>
            <a:r>
              <a:rPr sz="3200" dirty="0"/>
              <a:t> unto him yet again, and said, Peradventure there shall be forty found there. And he said, I will not do it for forty's sake.</a:t>
            </a:r>
          </a:p>
        </p:txBody>
      </p:sp>
      <p:pic>
        <p:nvPicPr>
          <p:cNvPr id="30722" name="Picture 2" descr="‘If I only find 45 people doing what is right,’ the Lord answered. ‘I will not destroy the city.’ – Slide 16">
            <a:extLst>
              <a:ext uri="{FF2B5EF4-FFF2-40B4-BE49-F238E27FC236}">
                <a16:creationId xmlns:a16="http://schemas.microsoft.com/office/drawing/2014/main" id="{491C6F77-0541-71CA-6966-540BB270876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05325" y="2712244"/>
            <a:ext cx="4044950" cy="30337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764373"/>
            <a:ext cx="8054340" cy="1293028"/>
          </a:xfrm>
        </p:spPr>
        <p:txBody>
          <a:bodyPr>
            <a:normAutofit fontScale="90000"/>
          </a:bodyPr>
          <a:lstStyle/>
          <a:p>
            <a:r>
              <a:rPr dirty="0"/>
              <a:t>15. How did Abraham still further pray, and what was the result?</a:t>
            </a:r>
          </a:p>
        </p:txBody>
      </p:sp>
      <p:sp>
        <p:nvSpPr>
          <p:cNvPr id="3" name="Content Placeholder 2"/>
          <p:cNvSpPr>
            <a:spLocks noGrp="1"/>
          </p:cNvSpPr>
          <p:nvPr>
            <p:ph sz="half" idx="1"/>
          </p:nvPr>
        </p:nvSpPr>
        <p:spPr/>
        <p:txBody>
          <a:bodyPr>
            <a:normAutofit/>
          </a:bodyPr>
          <a:lstStyle/>
          <a:p>
            <a:r>
              <a:rPr sz="2800" dirty="0"/>
              <a:t>Genesis 18:30-31</a:t>
            </a:r>
          </a:p>
          <a:p>
            <a:r>
              <a:rPr sz="2800" dirty="0"/>
              <a:t>And he said unto him, Oh let not the Lord be angry, and I will speak: Peradventure there shall thirty be found there. And he said, I will not do it, if I find thirty there.</a:t>
            </a:r>
          </a:p>
        </p:txBody>
      </p:sp>
      <p:pic>
        <p:nvPicPr>
          <p:cNvPr id="31746" name="Picture 2" descr="‘What if there are just 40 righteous people?’ Abraham asked. The Lord replied, ‘For the sake of 40 people I will not destroy the city.’ – Slide 17">
            <a:extLst>
              <a:ext uri="{FF2B5EF4-FFF2-40B4-BE49-F238E27FC236}">
                <a16:creationId xmlns:a16="http://schemas.microsoft.com/office/drawing/2014/main" id="{59D45A6D-29C3-6F70-D66E-6DDAEAF3891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4813" y="2763441"/>
            <a:ext cx="3908425" cy="29313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15. How did Abraham still further pray, and what was the result?</a:t>
            </a:r>
          </a:p>
        </p:txBody>
      </p:sp>
      <p:sp>
        <p:nvSpPr>
          <p:cNvPr id="3" name="Content Placeholder 2"/>
          <p:cNvSpPr>
            <a:spLocks noGrp="1"/>
          </p:cNvSpPr>
          <p:nvPr>
            <p:ph sz="half" idx="1"/>
          </p:nvPr>
        </p:nvSpPr>
        <p:spPr/>
        <p:txBody>
          <a:bodyPr>
            <a:normAutofit lnSpcReduction="10000"/>
          </a:bodyPr>
          <a:lstStyle/>
          <a:p>
            <a:r>
              <a:rPr sz="2800" dirty="0"/>
              <a:t>Genesis 18:30-31</a:t>
            </a:r>
          </a:p>
          <a:p>
            <a:r>
              <a:rPr sz="2800" dirty="0"/>
              <a:t>And he said, Behold now, I have taken upon me to speak unto the Lord: Peradventure there shall be twenty found there. And he said, I will not destroy it for twenty's sake.</a:t>
            </a:r>
          </a:p>
        </p:txBody>
      </p:sp>
      <p:pic>
        <p:nvPicPr>
          <p:cNvPr id="32770" name="Picture 2" descr="‘Please don’t be angry and let me speak,’ Abraham pleaded. ‘What if only 30 good people can be found?’ ‘I will not destroy the city if there are 30 righteous people in it,’ the Lord replied. – Slide 18">
            <a:extLst>
              <a:ext uri="{FF2B5EF4-FFF2-40B4-BE49-F238E27FC236}">
                <a16:creationId xmlns:a16="http://schemas.microsoft.com/office/drawing/2014/main" id="{CA619C0B-080B-385B-6C8F-058371A58C7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658" r="6584"/>
          <a:stretch>
            <a:fillRect/>
          </a:stretch>
        </p:blipFill>
        <p:spPr bwMode="auto">
          <a:xfrm>
            <a:off x="4504939" y="2194560"/>
            <a:ext cx="4143645" cy="39459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16. For what still smaller number did the Lord say He would spare Sodom?</a:t>
            </a:r>
          </a:p>
        </p:txBody>
      </p:sp>
      <p:sp>
        <p:nvSpPr>
          <p:cNvPr id="3" name="Content Placeholder 2"/>
          <p:cNvSpPr>
            <a:spLocks noGrp="1"/>
          </p:cNvSpPr>
          <p:nvPr>
            <p:ph sz="half" idx="1"/>
          </p:nvPr>
        </p:nvSpPr>
        <p:spPr/>
        <p:txBody>
          <a:bodyPr>
            <a:normAutofit lnSpcReduction="10000"/>
          </a:bodyPr>
          <a:lstStyle/>
          <a:p>
            <a:r>
              <a:rPr sz="2800" dirty="0"/>
              <a:t>Genesis 18:31</a:t>
            </a:r>
          </a:p>
          <a:p>
            <a:r>
              <a:rPr sz="2800" dirty="0"/>
              <a:t>And he said, Behold now, I have taken upon me to speak unto the Lord: Peradventure there shall be twenty found there. And he said, I will not destroy it for twenty's sake.</a:t>
            </a:r>
          </a:p>
        </p:txBody>
      </p:sp>
      <p:pic>
        <p:nvPicPr>
          <p:cNvPr id="33794" name="Picture 2" descr="The Lord replied, ‘If I find 50 people doing what is right in the city, I will spare the whole place for their sake.’ – Slide 14">
            <a:extLst>
              <a:ext uri="{FF2B5EF4-FFF2-40B4-BE49-F238E27FC236}">
                <a16:creationId xmlns:a16="http://schemas.microsoft.com/office/drawing/2014/main" id="{6CBB5E68-7B1D-031C-15B4-03D8095255A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6394" r="7510" b="42317"/>
          <a:stretch>
            <a:fillRect/>
          </a:stretch>
        </p:blipFill>
        <p:spPr bwMode="auto">
          <a:xfrm>
            <a:off x="4889387" y="2509943"/>
            <a:ext cx="3729513" cy="35001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528983"/>
            <a:ext cx="7955280" cy="1293028"/>
          </a:xfrm>
        </p:spPr>
        <p:txBody>
          <a:bodyPr>
            <a:normAutofit fontScale="90000"/>
          </a:bodyPr>
          <a:lstStyle/>
          <a:p>
            <a:r>
              <a:rPr dirty="0"/>
              <a:t>17. Finally, how many righteous persons did the Lord say would save Sodom?</a:t>
            </a:r>
          </a:p>
        </p:txBody>
      </p:sp>
      <p:sp>
        <p:nvSpPr>
          <p:cNvPr id="3" name="Content Placeholder 2"/>
          <p:cNvSpPr>
            <a:spLocks noGrp="1"/>
          </p:cNvSpPr>
          <p:nvPr>
            <p:ph sz="half" idx="1"/>
          </p:nvPr>
        </p:nvSpPr>
        <p:spPr>
          <a:xfrm>
            <a:off x="594360" y="2245259"/>
            <a:ext cx="4203977" cy="4244717"/>
          </a:xfrm>
        </p:spPr>
        <p:txBody>
          <a:bodyPr>
            <a:normAutofit fontScale="92500" lnSpcReduction="10000"/>
          </a:bodyPr>
          <a:lstStyle/>
          <a:p>
            <a:r>
              <a:rPr sz="3200" dirty="0"/>
              <a:t>Genesis 18:32</a:t>
            </a:r>
          </a:p>
          <a:p>
            <a:r>
              <a:rPr sz="3200" dirty="0"/>
              <a:t>And he said, Oh let not the Lord be angry, and I will speak yet but this once: Peradventure ten shall be found there. And he said, I will not destroy it for ten's sake.</a:t>
            </a:r>
          </a:p>
        </p:txBody>
      </p:sp>
      <p:pic>
        <p:nvPicPr>
          <p:cNvPr id="34818" name="Picture 2" descr="‘Now that I have been so bold to speak to the Lord,’ Abraham continued, ‘What if only 20 can be found?’ ‘For the sake of 20 I will not destroy it,’ the Lord answered. – Slide 19">
            <a:extLst>
              <a:ext uri="{FF2B5EF4-FFF2-40B4-BE49-F238E27FC236}">
                <a16:creationId xmlns:a16="http://schemas.microsoft.com/office/drawing/2014/main" id="{18A64764-977B-F8CD-94E6-046148A1FC7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670" r="10753"/>
          <a:stretch>
            <a:fillRect/>
          </a:stretch>
        </p:blipFill>
        <p:spPr bwMode="auto">
          <a:xfrm>
            <a:off x="4798337" y="2176969"/>
            <a:ext cx="3849594" cy="40337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 y="764373"/>
            <a:ext cx="8176260" cy="1293028"/>
          </a:xfrm>
        </p:spPr>
        <p:txBody>
          <a:bodyPr>
            <a:normAutofit fontScale="90000"/>
          </a:bodyPr>
          <a:lstStyle/>
          <a:p>
            <a:r>
              <a:rPr dirty="0"/>
              <a:t>18. In this simple narrative, what scripture do we see fulfilled?</a:t>
            </a:r>
          </a:p>
        </p:txBody>
      </p:sp>
      <p:sp>
        <p:nvSpPr>
          <p:cNvPr id="3" name="Content Placeholder 2"/>
          <p:cNvSpPr>
            <a:spLocks noGrp="1"/>
          </p:cNvSpPr>
          <p:nvPr>
            <p:ph sz="half" idx="1"/>
          </p:nvPr>
        </p:nvSpPr>
        <p:spPr>
          <a:xfrm>
            <a:off x="594359" y="2194560"/>
            <a:ext cx="4602329" cy="4069080"/>
          </a:xfrm>
        </p:spPr>
        <p:txBody>
          <a:bodyPr>
            <a:normAutofit lnSpcReduction="10000"/>
          </a:bodyPr>
          <a:lstStyle/>
          <a:p>
            <a:r>
              <a:rPr sz="3200" dirty="0"/>
              <a:t>James 5:16</a:t>
            </a:r>
          </a:p>
          <a:p>
            <a:r>
              <a:rPr sz="3200" dirty="0"/>
              <a:t>Confess your faults one to another, and pray one for another, that ye may be healed. The effectual fervent prayer of a righteous man </a:t>
            </a:r>
            <a:r>
              <a:rPr sz="3200" dirty="0" err="1"/>
              <a:t>availeth</a:t>
            </a:r>
            <a:r>
              <a:rPr sz="3200" dirty="0"/>
              <a:t> much.</a:t>
            </a:r>
          </a:p>
        </p:txBody>
      </p:sp>
      <p:pic>
        <p:nvPicPr>
          <p:cNvPr id="35842" name="Picture 2" descr="Back to Prayer Gatherings ...">
            <a:extLst>
              <a:ext uri="{FF2B5EF4-FFF2-40B4-BE49-F238E27FC236}">
                <a16:creationId xmlns:a16="http://schemas.microsoft.com/office/drawing/2014/main" id="{F213BBFF-2BBB-399B-BF8F-2921C02FFD3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8" r="57758"/>
          <a:stretch>
            <a:fillRect/>
          </a:stretch>
        </p:blipFill>
        <p:spPr bwMode="auto">
          <a:xfrm>
            <a:off x="5441133" y="2194560"/>
            <a:ext cx="2770362" cy="40778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2365" y="377687"/>
            <a:ext cx="7847275" cy="1679714"/>
          </a:xfrm>
        </p:spPr>
        <p:txBody>
          <a:bodyPr>
            <a:normAutofit/>
          </a:bodyPr>
          <a:lstStyle/>
          <a:p>
            <a:r>
              <a:rPr dirty="0"/>
              <a:t>1. Who came to Abraham while he lived in Mamre?</a:t>
            </a:r>
          </a:p>
        </p:txBody>
      </p:sp>
      <p:sp>
        <p:nvSpPr>
          <p:cNvPr id="3" name="Content Placeholder 2"/>
          <p:cNvSpPr>
            <a:spLocks noGrp="1"/>
          </p:cNvSpPr>
          <p:nvPr>
            <p:ph sz="half" idx="1"/>
          </p:nvPr>
        </p:nvSpPr>
        <p:spPr/>
        <p:txBody>
          <a:bodyPr>
            <a:normAutofit/>
          </a:bodyPr>
          <a:lstStyle/>
          <a:p>
            <a:r>
              <a:rPr sz="3200" dirty="0"/>
              <a:t>Genesis 18:1-2</a:t>
            </a:r>
          </a:p>
          <a:p>
            <a:r>
              <a:rPr sz="3200" dirty="0"/>
              <a:t>And the LORD appeared unto him in the plains of Mamre: and he sat in the tent door in the heat of the day;</a:t>
            </a:r>
          </a:p>
        </p:txBody>
      </p:sp>
      <p:pic>
        <p:nvPicPr>
          <p:cNvPr id="1032" name="Picture 8" descr="Es - Abraham's Three Visitors 18: 1-8 · The Teaching Ministry of Jay Mack">
            <a:extLst>
              <a:ext uri="{FF2B5EF4-FFF2-40B4-BE49-F238E27FC236}">
                <a16:creationId xmlns:a16="http://schemas.microsoft.com/office/drawing/2014/main" id="{41F2EBE2-8D5A-99D2-0D6C-92D19B20FE7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0110"/>
          <a:stretch>
            <a:fillRect/>
          </a:stretch>
        </p:blipFill>
        <p:spPr bwMode="auto">
          <a:xfrm>
            <a:off x="4572000" y="2057401"/>
            <a:ext cx="3832529" cy="38987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60389-83BF-2BE5-E159-1FE9E46FE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599D5D-0F2A-FCE7-742E-AF0EB98394C1}"/>
              </a:ext>
            </a:extLst>
          </p:cNvPr>
          <p:cNvSpPr>
            <a:spLocks noGrp="1"/>
          </p:cNvSpPr>
          <p:nvPr>
            <p:ph type="title"/>
          </p:nvPr>
        </p:nvSpPr>
        <p:spPr>
          <a:xfrm>
            <a:off x="373380" y="764373"/>
            <a:ext cx="8176260" cy="1293028"/>
          </a:xfrm>
        </p:spPr>
        <p:txBody>
          <a:bodyPr>
            <a:normAutofit fontScale="90000"/>
          </a:bodyPr>
          <a:lstStyle/>
          <a:p>
            <a:r>
              <a:rPr dirty="0"/>
              <a:t>18. In this simple narrative, what scripture do we see fulfilled?</a:t>
            </a:r>
          </a:p>
        </p:txBody>
      </p:sp>
      <p:sp>
        <p:nvSpPr>
          <p:cNvPr id="4" name="Content Placeholder 3">
            <a:extLst>
              <a:ext uri="{FF2B5EF4-FFF2-40B4-BE49-F238E27FC236}">
                <a16:creationId xmlns:a16="http://schemas.microsoft.com/office/drawing/2014/main" id="{3AAB05C9-26DB-CD5A-007D-14B0DD237A09}"/>
              </a:ext>
            </a:extLst>
          </p:cNvPr>
          <p:cNvSpPr>
            <a:spLocks noGrp="1"/>
          </p:cNvSpPr>
          <p:nvPr>
            <p:ph sz="half" idx="2"/>
          </p:nvPr>
        </p:nvSpPr>
        <p:spPr>
          <a:xfrm>
            <a:off x="4173647" y="2057401"/>
            <a:ext cx="4517680" cy="4343397"/>
          </a:xfrm>
        </p:spPr>
        <p:txBody>
          <a:bodyPr>
            <a:normAutofit lnSpcReduction="10000"/>
          </a:bodyPr>
          <a:lstStyle/>
          <a:p>
            <a:pPr marL="0" indent="0">
              <a:buNone/>
            </a:pPr>
            <a:r>
              <a:rPr lang="en-US" sz="2800" dirty="0"/>
              <a:t>Prayer depends, not on talent, learning, rank, wealth, or office, but on the character of the man who prays. Abram is not perfect. But he is “righteous” in that he does not cling to known sin. He is righteous in that he is in active fellowship and communion with God.</a:t>
            </a:r>
          </a:p>
        </p:txBody>
      </p:sp>
      <p:pic>
        <p:nvPicPr>
          <p:cNvPr id="36866" name="Picture 2" descr="Five Classic Christian Prayers - Guideposts">
            <a:extLst>
              <a:ext uri="{FF2B5EF4-FFF2-40B4-BE49-F238E27FC236}">
                <a16:creationId xmlns:a16="http://schemas.microsoft.com/office/drawing/2014/main" id="{609B7456-F8E4-8B48-1E28-473DC8C0649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9597" r="24378"/>
          <a:stretch>
            <a:fillRect/>
          </a:stretch>
        </p:blipFill>
        <p:spPr bwMode="auto">
          <a:xfrm>
            <a:off x="669956" y="2116892"/>
            <a:ext cx="3268301" cy="3976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1447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2635B-7035-B725-770A-BBF1D07F3E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920362-810A-1FBE-C842-A1E2C16D503A}"/>
              </a:ext>
            </a:extLst>
          </p:cNvPr>
          <p:cNvSpPr>
            <a:spLocks noGrp="1"/>
          </p:cNvSpPr>
          <p:nvPr>
            <p:ph type="title"/>
          </p:nvPr>
        </p:nvSpPr>
        <p:spPr>
          <a:xfrm>
            <a:off x="373380" y="764373"/>
            <a:ext cx="8176260" cy="1293028"/>
          </a:xfrm>
        </p:spPr>
        <p:txBody>
          <a:bodyPr>
            <a:normAutofit fontScale="90000"/>
          </a:bodyPr>
          <a:lstStyle/>
          <a:p>
            <a:r>
              <a:rPr dirty="0"/>
              <a:t>18. In this simple narrative, what scripture do we see fulfilled?</a:t>
            </a:r>
          </a:p>
        </p:txBody>
      </p:sp>
      <p:sp>
        <p:nvSpPr>
          <p:cNvPr id="4" name="Content Placeholder 3">
            <a:extLst>
              <a:ext uri="{FF2B5EF4-FFF2-40B4-BE49-F238E27FC236}">
                <a16:creationId xmlns:a16="http://schemas.microsoft.com/office/drawing/2014/main" id="{88EAB7CC-76D2-5DA3-CA3D-78BAFBAA71D2}"/>
              </a:ext>
            </a:extLst>
          </p:cNvPr>
          <p:cNvSpPr>
            <a:spLocks noGrp="1"/>
          </p:cNvSpPr>
          <p:nvPr>
            <p:ph sz="half" idx="2"/>
          </p:nvPr>
        </p:nvSpPr>
        <p:spPr>
          <a:xfrm>
            <a:off x="3838669" y="2057401"/>
            <a:ext cx="4852658" cy="4343397"/>
          </a:xfrm>
        </p:spPr>
        <p:txBody>
          <a:bodyPr>
            <a:normAutofit fontScale="92500"/>
          </a:bodyPr>
          <a:lstStyle/>
          <a:p>
            <a:pPr marL="0" indent="0">
              <a:buNone/>
            </a:pPr>
            <a:r>
              <a:rPr lang="en-US" sz="3200" b="1" dirty="0" err="1"/>
              <a:t>Availeth</a:t>
            </a:r>
            <a:r>
              <a:rPr lang="en-US" sz="3200" b="1" dirty="0"/>
              <a:t>: </a:t>
            </a:r>
            <a:r>
              <a:rPr lang="en-US" sz="3200" dirty="0"/>
              <a:t>“to be strong,” “to have power to accomplish.” Prayer as a means of cooperation with the will of God contributes most to Christian endurance and character development when it ascends from the pure and faithful in heart.</a:t>
            </a:r>
          </a:p>
        </p:txBody>
      </p:sp>
      <p:pic>
        <p:nvPicPr>
          <p:cNvPr id="37890" name="Picture 2" descr="The unseen power of prayer: How spiritual support fuels faith-based  nonprofit organizations — Page">
            <a:extLst>
              <a:ext uri="{FF2B5EF4-FFF2-40B4-BE49-F238E27FC236}">
                <a16:creationId xmlns:a16="http://schemas.microsoft.com/office/drawing/2014/main" id="{7506C291-5A8C-3824-FF05-6458BDF2F17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5218" r="28294"/>
          <a:stretch>
            <a:fillRect/>
          </a:stretch>
        </p:blipFill>
        <p:spPr bwMode="auto">
          <a:xfrm>
            <a:off x="688062" y="2057401"/>
            <a:ext cx="2954121" cy="4234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4403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 y="764373"/>
            <a:ext cx="8069580" cy="1293028"/>
          </a:xfrm>
        </p:spPr>
        <p:txBody>
          <a:bodyPr>
            <a:normAutofit fontScale="90000"/>
          </a:bodyPr>
          <a:lstStyle/>
          <a:p>
            <a:r>
              <a:rPr dirty="0"/>
              <a:t>19. Cite some notable instances where wicked men's lives were spared on account of a righteous man:</a:t>
            </a:r>
          </a:p>
        </p:txBody>
      </p:sp>
      <p:sp>
        <p:nvSpPr>
          <p:cNvPr id="3" name="Content Placeholder 2"/>
          <p:cNvSpPr>
            <a:spLocks noGrp="1"/>
          </p:cNvSpPr>
          <p:nvPr>
            <p:ph sz="half" idx="1"/>
          </p:nvPr>
        </p:nvSpPr>
        <p:spPr/>
        <p:txBody>
          <a:bodyPr>
            <a:normAutofit/>
          </a:bodyPr>
          <a:lstStyle/>
          <a:p>
            <a:r>
              <a:rPr sz="2400" dirty="0"/>
              <a:t>Acts 27:21-25</a:t>
            </a:r>
          </a:p>
          <a:p>
            <a:r>
              <a:rPr sz="2400" dirty="0"/>
              <a:t>But after long abstinence Paul stood forth in the midst of them, and said, Sirs, ye should have hearkened unto me, and not have loosed from Crete, and to have gained this harm and loss.</a:t>
            </a:r>
          </a:p>
        </p:txBody>
      </p:sp>
      <p:pic>
        <p:nvPicPr>
          <p:cNvPr id="38914" name="Picture 2" descr="The terrible storm raged for many days, blotting out the sun and the stars, until at last all hope was gone. No one had eaten for a long time. – Slide 12">
            <a:extLst>
              <a:ext uri="{FF2B5EF4-FFF2-40B4-BE49-F238E27FC236}">
                <a16:creationId xmlns:a16="http://schemas.microsoft.com/office/drawing/2014/main" id="{166F8657-1262-261F-EF59-86F87F5C87C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5154"/>
          <a:stretch>
            <a:fillRect/>
          </a:stretch>
        </p:blipFill>
        <p:spPr bwMode="auto">
          <a:xfrm>
            <a:off x="4641851" y="2537104"/>
            <a:ext cx="3920279" cy="34653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19. Cite some notable instances where wicked men's lives were spared on account of a righteous man:</a:t>
            </a:r>
          </a:p>
        </p:txBody>
      </p:sp>
      <p:sp>
        <p:nvSpPr>
          <p:cNvPr id="3" name="Content Placeholder 2"/>
          <p:cNvSpPr>
            <a:spLocks noGrp="1"/>
          </p:cNvSpPr>
          <p:nvPr>
            <p:ph sz="half" idx="1"/>
          </p:nvPr>
        </p:nvSpPr>
        <p:spPr/>
        <p:txBody>
          <a:bodyPr>
            <a:normAutofit/>
          </a:bodyPr>
          <a:lstStyle/>
          <a:p>
            <a:r>
              <a:rPr sz="3200" dirty="0"/>
              <a:t>Acts 27:21-25</a:t>
            </a:r>
          </a:p>
          <a:p>
            <a:r>
              <a:rPr sz="3200" dirty="0"/>
              <a:t>And now I exhort you to be of good cheer: for there shall be no loss of any man's life among you, but of the ship.</a:t>
            </a:r>
          </a:p>
        </p:txBody>
      </p:sp>
      <p:pic>
        <p:nvPicPr>
          <p:cNvPr id="39938" name="Picture 2" descr="Paul called the crew together and said, ‘Men, you should have listened to me and not left Crete. But take courage! None of you will lose your lives, even though the ship will go down.  – Slide 13">
            <a:extLst>
              <a:ext uri="{FF2B5EF4-FFF2-40B4-BE49-F238E27FC236}">
                <a16:creationId xmlns:a16="http://schemas.microsoft.com/office/drawing/2014/main" id="{3F81CC69-C9B3-4BEA-3991-55A1A400B7B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7470"/>
          <a:stretch>
            <a:fillRect/>
          </a:stretch>
        </p:blipFill>
        <p:spPr bwMode="auto">
          <a:xfrm>
            <a:off x="4708393" y="2464676"/>
            <a:ext cx="3841247" cy="34907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 y="764373"/>
            <a:ext cx="8008620" cy="1293028"/>
          </a:xfrm>
        </p:spPr>
        <p:txBody>
          <a:bodyPr>
            <a:normAutofit fontScale="90000"/>
          </a:bodyPr>
          <a:lstStyle/>
          <a:p>
            <a:r>
              <a:rPr dirty="0"/>
              <a:t>19. Cite some notable instances where wicked men's lives were spared on account of a righteous man:</a:t>
            </a:r>
          </a:p>
        </p:txBody>
      </p:sp>
      <p:sp>
        <p:nvSpPr>
          <p:cNvPr id="3" name="Content Placeholder 2"/>
          <p:cNvSpPr>
            <a:spLocks noGrp="1"/>
          </p:cNvSpPr>
          <p:nvPr>
            <p:ph sz="half" idx="1"/>
          </p:nvPr>
        </p:nvSpPr>
        <p:spPr/>
        <p:txBody>
          <a:bodyPr>
            <a:normAutofit/>
          </a:bodyPr>
          <a:lstStyle/>
          <a:p>
            <a:r>
              <a:rPr sz="3600" dirty="0"/>
              <a:t>Acts 27:21-25</a:t>
            </a:r>
          </a:p>
          <a:p>
            <a:r>
              <a:rPr sz="3600" dirty="0"/>
              <a:t>For there stood by me this night the angel of God, whose I am, and whom I serve,</a:t>
            </a:r>
          </a:p>
        </p:txBody>
      </p:sp>
      <p:pic>
        <p:nvPicPr>
          <p:cNvPr id="40962" name="Picture 2" descr="‘Last night an angel of God stood beside me, and said, “Don’t be afraid, Paul, for you will stand trial before Caesar! God in His goodness has granted safety to everyone sailing with you. So take courage! We will be shipwrecked on an island.”’ – Slide 14">
            <a:extLst>
              <a:ext uri="{FF2B5EF4-FFF2-40B4-BE49-F238E27FC236}">
                <a16:creationId xmlns:a16="http://schemas.microsoft.com/office/drawing/2014/main" id="{A6106CA8-9698-F2BA-7CFF-939C7A81F43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8165"/>
          <a:stretch>
            <a:fillRect/>
          </a:stretch>
        </p:blipFill>
        <p:spPr bwMode="auto">
          <a:xfrm>
            <a:off x="4789874" y="2555212"/>
            <a:ext cx="3759766" cy="34457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 y="764373"/>
            <a:ext cx="8107680" cy="1293028"/>
          </a:xfrm>
        </p:spPr>
        <p:txBody>
          <a:bodyPr>
            <a:normAutofit fontScale="90000"/>
          </a:bodyPr>
          <a:lstStyle/>
          <a:p>
            <a:r>
              <a:rPr dirty="0"/>
              <a:t>19. Cite some notable instances where wicked men's lives were spared on account of a righteous man:</a:t>
            </a:r>
          </a:p>
        </p:txBody>
      </p:sp>
      <p:sp>
        <p:nvSpPr>
          <p:cNvPr id="3" name="Content Placeholder 2"/>
          <p:cNvSpPr>
            <a:spLocks noGrp="1"/>
          </p:cNvSpPr>
          <p:nvPr>
            <p:ph sz="half" idx="1"/>
          </p:nvPr>
        </p:nvSpPr>
        <p:spPr/>
        <p:txBody>
          <a:bodyPr>
            <a:normAutofit lnSpcReduction="10000"/>
          </a:bodyPr>
          <a:lstStyle/>
          <a:p>
            <a:r>
              <a:rPr sz="3200" dirty="0"/>
              <a:t>Acts 27:21-25</a:t>
            </a:r>
          </a:p>
          <a:p>
            <a:r>
              <a:rPr sz="3200" dirty="0"/>
              <a:t>Saying, Fear not, Paul; thou must be brought before Caesar: and, lo, God hath given thee all them that sail with thee.</a:t>
            </a:r>
          </a:p>
        </p:txBody>
      </p:sp>
      <p:pic>
        <p:nvPicPr>
          <p:cNvPr id="41986" name="Picture 2" descr="‘Last night an angel of God stood beside me, and said, “Don’t be afraid, Paul, for you will stand trial before Caesar! God in His goodness has granted safety to everyone sailing with you. So take courage! We will be shipwrecked on an island.”’ – Slide 14">
            <a:extLst>
              <a:ext uri="{FF2B5EF4-FFF2-40B4-BE49-F238E27FC236}">
                <a16:creationId xmlns:a16="http://schemas.microsoft.com/office/drawing/2014/main" id="{BD720074-58DF-7B91-B67E-8EC700F5E6D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1561" b="30503"/>
          <a:stretch>
            <a:fillRect/>
          </a:stretch>
        </p:blipFill>
        <p:spPr bwMode="auto">
          <a:xfrm>
            <a:off x="4306871" y="2487374"/>
            <a:ext cx="3905625" cy="34834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19. Cite some notable instances where wicked men's lives were spared on account of a righteous man:</a:t>
            </a:r>
          </a:p>
        </p:txBody>
      </p:sp>
      <p:sp>
        <p:nvSpPr>
          <p:cNvPr id="3" name="Content Placeholder 2"/>
          <p:cNvSpPr>
            <a:spLocks noGrp="1"/>
          </p:cNvSpPr>
          <p:nvPr>
            <p:ph sz="half" idx="1"/>
          </p:nvPr>
        </p:nvSpPr>
        <p:spPr/>
        <p:txBody>
          <a:bodyPr>
            <a:normAutofit lnSpcReduction="10000"/>
          </a:bodyPr>
          <a:lstStyle/>
          <a:p>
            <a:r>
              <a:rPr sz="3600" dirty="0"/>
              <a:t>Acts 27:21-25</a:t>
            </a:r>
          </a:p>
          <a:p>
            <a:r>
              <a:rPr sz="3600" dirty="0"/>
              <a:t>Wherefore, sirs, be of good cheer: for I believe God, that it shall be even as it was told me.</a:t>
            </a:r>
          </a:p>
        </p:txBody>
      </p:sp>
      <p:pic>
        <p:nvPicPr>
          <p:cNvPr id="43010" name="Picture 2" descr="The terrible storm raged for many days, blotting out the sun and the stars, until at last all hope was gone. No one had eaten for a long time. – Slide 12">
            <a:extLst>
              <a:ext uri="{FF2B5EF4-FFF2-40B4-BE49-F238E27FC236}">
                <a16:creationId xmlns:a16="http://schemas.microsoft.com/office/drawing/2014/main" id="{C00D172A-F68A-BA22-3C43-0CE4694FDC8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 r="61482" b="43862"/>
          <a:stretch>
            <a:fillRect/>
          </a:stretch>
        </p:blipFill>
        <p:spPr bwMode="auto">
          <a:xfrm>
            <a:off x="5076416" y="2573319"/>
            <a:ext cx="3126023" cy="34170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764373"/>
            <a:ext cx="7901940" cy="1293028"/>
          </a:xfrm>
        </p:spPr>
        <p:txBody>
          <a:bodyPr>
            <a:normAutofit fontScale="90000"/>
          </a:bodyPr>
          <a:lstStyle/>
          <a:p>
            <a:r>
              <a:rPr dirty="0"/>
              <a:t>19.</a:t>
            </a:r>
            <a:r>
              <a:rPr lang="en-US" dirty="0"/>
              <a:t> </a:t>
            </a:r>
            <a:r>
              <a:rPr dirty="0"/>
              <a:t>Cite some notable instances </a:t>
            </a:r>
            <a:r>
              <a:rPr lang="en-US" dirty="0"/>
              <a:t>W</a:t>
            </a:r>
            <a:r>
              <a:rPr dirty="0"/>
              <a:t>here wicked men's lives were spared on account of a righteous man:</a:t>
            </a:r>
          </a:p>
        </p:txBody>
      </p:sp>
      <p:sp>
        <p:nvSpPr>
          <p:cNvPr id="3" name="Content Placeholder 2"/>
          <p:cNvSpPr>
            <a:spLocks noGrp="1"/>
          </p:cNvSpPr>
          <p:nvPr>
            <p:ph sz="half" idx="1"/>
          </p:nvPr>
        </p:nvSpPr>
        <p:spPr/>
        <p:txBody>
          <a:bodyPr>
            <a:normAutofit lnSpcReduction="10000"/>
          </a:bodyPr>
          <a:lstStyle/>
          <a:p>
            <a:r>
              <a:rPr sz="2400" dirty="0"/>
              <a:t>Job 42:7-9</a:t>
            </a:r>
          </a:p>
          <a:p>
            <a:r>
              <a:rPr sz="2400" dirty="0"/>
              <a:t>And it was so, that after the LORD had spoken these words unto Job, the LORD said to Eliphaz the </a:t>
            </a:r>
            <a:r>
              <a:rPr sz="2400" dirty="0" err="1"/>
              <a:t>Temanite</a:t>
            </a:r>
            <a:r>
              <a:rPr sz="2400" dirty="0"/>
              <a:t>, My wrath is kindled against thee, and against thy two friends: for ye have not spoken of me the thing that is right, as my servant Job hath.</a:t>
            </a:r>
          </a:p>
        </p:txBody>
      </p:sp>
      <p:pic>
        <p:nvPicPr>
          <p:cNvPr id="44034" name="Picture 2" descr="The Lord Spoke to Job (Job 38:1-7, 34-41) Sunday School Lesson for Kids |  PDF Sunday School Works!">
            <a:extLst>
              <a:ext uri="{FF2B5EF4-FFF2-40B4-BE49-F238E27FC236}">
                <a16:creationId xmlns:a16="http://schemas.microsoft.com/office/drawing/2014/main" id="{4124D38C-E15E-E0C9-F650-DB9ADA1914B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101" r="14690"/>
          <a:stretch>
            <a:fillRect/>
          </a:stretch>
        </p:blipFill>
        <p:spPr bwMode="auto">
          <a:xfrm>
            <a:off x="4707802" y="2555210"/>
            <a:ext cx="3630440" cy="35728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0" y="764373"/>
            <a:ext cx="8023860" cy="1293028"/>
          </a:xfrm>
        </p:spPr>
        <p:txBody>
          <a:bodyPr>
            <a:normAutofit fontScale="90000"/>
          </a:bodyPr>
          <a:lstStyle/>
          <a:p>
            <a:r>
              <a:rPr dirty="0"/>
              <a:t>19. Cite some notable instances where wicked men's lives were spared on account of a righteous man:</a:t>
            </a:r>
          </a:p>
        </p:txBody>
      </p:sp>
      <p:sp>
        <p:nvSpPr>
          <p:cNvPr id="3" name="Content Placeholder 2"/>
          <p:cNvSpPr>
            <a:spLocks noGrp="1"/>
          </p:cNvSpPr>
          <p:nvPr>
            <p:ph sz="half" idx="1"/>
          </p:nvPr>
        </p:nvSpPr>
        <p:spPr/>
        <p:txBody>
          <a:bodyPr>
            <a:normAutofit lnSpcReduction="10000"/>
          </a:bodyPr>
          <a:lstStyle/>
          <a:p>
            <a:r>
              <a:rPr dirty="0"/>
              <a:t>Job 42:7-9</a:t>
            </a:r>
          </a:p>
          <a:p>
            <a:r>
              <a:rPr dirty="0"/>
              <a:t>Therefore take unto you now seven bullocks and seven rams, and go to my servant Job, and offer up for yourselves a burnt offering; and my servant Job shall pray for you: for him will I accept: lest I deal with you after your folly, in that ye have not spoken of me the thing which is right, like my servant Job.</a:t>
            </a:r>
          </a:p>
        </p:txBody>
      </p:sp>
      <p:pic>
        <p:nvPicPr>
          <p:cNvPr id="45060" name="Picture 4" descr="Job 38:1 Artwork | Bible Art">
            <a:extLst>
              <a:ext uri="{FF2B5EF4-FFF2-40B4-BE49-F238E27FC236}">
                <a16:creationId xmlns:a16="http://schemas.microsoft.com/office/drawing/2014/main" id="{1D0B94A9-B902-1EEC-1FE3-AEDD255B1B8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61605" y="2542666"/>
            <a:ext cx="3720974" cy="37209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19. Cite some notable instances where wicked men's lives were spared on account of a righteous man:</a:t>
            </a:r>
          </a:p>
        </p:txBody>
      </p:sp>
      <p:sp>
        <p:nvSpPr>
          <p:cNvPr id="3" name="Content Placeholder 2"/>
          <p:cNvSpPr>
            <a:spLocks noGrp="1"/>
          </p:cNvSpPr>
          <p:nvPr>
            <p:ph sz="half" idx="1"/>
          </p:nvPr>
        </p:nvSpPr>
        <p:spPr/>
        <p:txBody>
          <a:bodyPr>
            <a:normAutofit fontScale="92500" lnSpcReduction="10000"/>
          </a:bodyPr>
          <a:lstStyle/>
          <a:p>
            <a:r>
              <a:rPr sz="2800" dirty="0"/>
              <a:t>Job 42:7-9</a:t>
            </a:r>
          </a:p>
          <a:p>
            <a:r>
              <a:rPr sz="2800" dirty="0"/>
              <a:t>So Eliphaz the </a:t>
            </a:r>
            <a:r>
              <a:rPr sz="2800" dirty="0" err="1"/>
              <a:t>Temanite</a:t>
            </a:r>
            <a:r>
              <a:rPr sz="2800" dirty="0"/>
              <a:t> and Bildad the </a:t>
            </a:r>
            <a:r>
              <a:rPr sz="2800" dirty="0" err="1"/>
              <a:t>Shuhite</a:t>
            </a:r>
            <a:r>
              <a:rPr sz="2800" dirty="0"/>
              <a:t> and Zophar the </a:t>
            </a:r>
            <a:r>
              <a:rPr sz="2800" dirty="0" err="1"/>
              <a:t>Naamathite</a:t>
            </a:r>
            <a:r>
              <a:rPr sz="2800" dirty="0"/>
              <a:t> went, and did according as the LORD commanded them: the LORD also accepted Job.</a:t>
            </a:r>
          </a:p>
        </p:txBody>
      </p:sp>
      <p:pic>
        <p:nvPicPr>
          <p:cNvPr id="46082" name="Picture 2" descr="Watchtower ONLINE LIBRARY">
            <a:extLst>
              <a:ext uri="{FF2B5EF4-FFF2-40B4-BE49-F238E27FC236}">
                <a16:creationId xmlns:a16="http://schemas.microsoft.com/office/drawing/2014/main" id="{AB04C8C7-7CAC-BFEA-B70A-9C01F35FE26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39063" y="2606652"/>
            <a:ext cx="3656988" cy="36569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801C2-335D-43FF-28E3-0E90C1EF1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0739E-24E1-4F5A-33DD-405E6FE986DC}"/>
              </a:ext>
            </a:extLst>
          </p:cNvPr>
          <p:cNvSpPr>
            <a:spLocks noGrp="1"/>
          </p:cNvSpPr>
          <p:nvPr>
            <p:ph type="title"/>
          </p:nvPr>
        </p:nvSpPr>
        <p:spPr>
          <a:xfrm>
            <a:off x="702365" y="377687"/>
            <a:ext cx="7847275" cy="1679714"/>
          </a:xfrm>
        </p:spPr>
        <p:txBody>
          <a:bodyPr>
            <a:normAutofit/>
          </a:bodyPr>
          <a:lstStyle/>
          <a:p>
            <a:r>
              <a:rPr dirty="0"/>
              <a:t>1. Who came to Abraham while he lived in Mamre?</a:t>
            </a:r>
          </a:p>
        </p:txBody>
      </p:sp>
      <p:sp>
        <p:nvSpPr>
          <p:cNvPr id="3" name="Content Placeholder 2">
            <a:extLst>
              <a:ext uri="{FF2B5EF4-FFF2-40B4-BE49-F238E27FC236}">
                <a16:creationId xmlns:a16="http://schemas.microsoft.com/office/drawing/2014/main" id="{3A2CF553-076B-5E7E-B68E-CDECD659D560}"/>
              </a:ext>
            </a:extLst>
          </p:cNvPr>
          <p:cNvSpPr>
            <a:spLocks noGrp="1"/>
          </p:cNvSpPr>
          <p:nvPr>
            <p:ph sz="half" idx="1"/>
          </p:nvPr>
        </p:nvSpPr>
        <p:spPr/>
        <p:txBody>
          <a:bodyPr>
            <a:normAutofit fontScale="92500" lnSpcReduction="20000"/>
          </a:bodyPr>
          <a:lstStyle/>
          <a:p>
            <a:r>
              <a:rPr lang="en-US" sz="3200" dirty="0"/>
              <a:t>Genesis 18:1-2</a:t>
            </a:r>
          </a:p>
          <a:p>
            <a:r>
              <a:rPr lang="en-US" sz="3200" dirty="0"/>
              <a:t>And he lift up his eyes and looked, and, lo, three men stood by him: and when he saw them, he ran to meet them from the tent door, and bowed himself toward the ground,</a:t>
            </a:r>
          </a:p>
        </p:txBody>
      </p:sp>
      <p:pic>
        <p:nvPicPr>
          <p:cNvPr id="5" name="Picture 2" descr="Abraham visited by three Angels - Stair Sainty - Stair Sainty">
            <a:extLst>
              <a:ext uri="{FF2B5EF4-FFF2-40B4-BE49-F238E27FC236}">
                <a16:creationId xmlns:a16="http://schemas.microsoft.com/office/drawing/2014/main" id="{728ED810-483F-2E2C-09AA-AF8F9938D01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658" r="7594"/>
          <a:stretch>
            <a:fillRect/>
          </a:stretch>
        </p:blipFill>
        <p:spPr bwMode="auto">
          <a:xfrm>
            <a:off x="4641850" y="2368205"/>
            <a:ext cx="3908425" cy="3721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6047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3" name="Content Placeholder 2"/>
          <p:cNvSpPr>
            <a:spLocks noGrp="1"/>
          </p:cNvSpPr>
          <p:nvPr>
            <p:ph sz="half" idx="1"/>
          </p:nvPr>
        </p:nvSpPr>
        <p:spPr/>
        <p:txBody>
          <a:bodyPr>
            <a:normAutofit lnSpcReduction="10000"/>
          </a:bodyPr>
          <a:lstStyle/>
          <a:p>
            <a:r>
              <a:rPr sz="2800" dirty="0"/>
              <a:t>Matthew 5:13</a:t>
            </a:r>
          </a:p>
          <a:p>
            <a:r>
              <a:rPr sz="2800" dirty="0"/>
              <a:t>Ye are the salt of the earth: but if the salt have lost his </a:t>
            </a:r>
            <a:r>
              <a:rPr sz="2800" dirty="0" err="1"/>
              <a:t>savour</a:t>
            </a:r>
            <a:r>
              <a:rPr sz="2800" dirty="0"/>
              <a:t>, wherewith shall it be salted? it is thenceforth good for nothing, but to be cast out, and to be trodden under foot of men.</a:t>
            </a:r>
          </a:p>
        </p:txBody>
      </p:sp>
      <p:pic>
        <p:nvPicPr>
          <p:cNvPr id="47106" name="Picture 2" descr="How the experts use salt in their cooking – and why | Food | The Guardian">
            <a:extLst>
              <a:ext uri="{FF2B5EF4-FFF2-40B4-BE49-F238E27FC236}">
                <a16:creationId xmlns:a16="http://schemas.microsoft.com/office/drawing/2014/main" id="{39DFB6F4-8A08-BCE1-8EC2-93AFF63361B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156" r="19787"/>
          <a:stretch>
            <a:fillRect/>
          </a:stretch>
        </p:blipFill>
        <p:spPr bwMode="auto">
          <a:xfrm>
            <a:off x="4856346" y="2269566"/>
            <a:ext cx="3572745" cy="38240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F6F57-D73E-4674-91F0-145C58E4F4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838DAF-0307-EEDD-F4AD-219CB4D0B3AF}"/>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9F93F8F6-5713-3625-729A-40E393B398B1}"/>
              </a:ext>
            </a:extLst>
          </p:cNvPr>
          <p:cNvSpPr>
            <a:spLocks noGrp="1"/>
          </p:cNvSpPr>
          <p:nvPr>
            <p:ph sz="half" idx="2"/>
          </p:nvPr>
        </p:nvSpPr>
        <p:spPr/>
        <p:txBody>
          <a:bodyPr>
            <a:normAutofit fontScale="92500"/>
          </a:bodyPr>
          <a:lstStyle/>
          <a:p>
            <a:pPr marL="0" indent="0">
              <a:buNone/>
            </a:pPr>
            <a:r>
              <a:rPr lang="en-US" sz="3200" b="1" dirty="0"/>
              <a:t>Salt Preserves:</a:t>
            </a:r>
          </a:p>
          <a:p>
            <a:pPr marL="0" indent="0">
              <a:buNone/>
            </a:pPr>
            <a:r>
              <a:rPr lang="en-US" sz="3200" dirty="0"/>
              <a:t>In the ancient Near East, </a:t>
            </a:r>
            <a:r>
              <a:rPr lang="en-US" sz="3200" b="1" dirty="0"/>
              <a:t>salt was the primary preservative</a:t>
            </a:r>
            <a:r>
              <a:rPr lang="en-US" sz="3200" dirty="0"/>
              <a:t> — no refrigeration, so meat and fish were salted to keep them from rotting.</a:t>
            </a:r>
          </a:p>
        </p:txBody>
      </p:sp>
      <p:pic>
        <p:nvPicPr>
          <p:cNvPr id="7" name="Content Placeholder 6">
            <a:extLst>
              <a:ext uri="{FF2B5EF4-FFF2-40B4-BE49-F238E27FC236}">
                <a16:creationId xmlns:a16="http://schemas.microsoft.com/office/drawing/2014/main" id="{9F89E261-30CE-9025-F677-9FCD532064E9}"/>
              </a:ext>
            </a:extLst>
          </p:cNvPr>
          <p:cNvPicPr>
            <a:picLocks noGrp="1" noChangeAspect="1"/>
          </p:cNvPicPr>
          <p:nvPr>
            <p:ph sz="half" idx="1"/>
          </p:nvPr>
        </p:nvPicPr>
        <p:blipFill>
          <a:blip r:embed="rId2"/>
          <a:stretch>
            <a:fillRect/>
          </a:stretch>
        </p:blipFill>
        <p:spPr>
          <a:xfrm>
            <a:off x="604579" y="2193925"/>
            <a:ext cx="3889891" cy="4070350"/>
          </a:xfrm>
          <a:prstGeom prst="rect">
            <a:avLst/>
          </a:prstGeom>
        </p:spPr>
      </p:pic>
    </p:spTree>
    <p:extLst>
      <p:ext uri="{BB962C8B-B14F-4D97-AF65-F5344CB8AC3E}">
        <p14:creationId xmlns:p14="http://schemas.microsoft.com/office/powerpoint/2010/main" val="11913651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A9F3A-7026-0597-18FF-56461DED8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CCF1D9-5E14-3763-5631-2EE1766796A6}"/>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E8785207-E157-CD56-C044-1659A4172F99}"/>
              </a:ext>
            </a:extLst>
          </p:cNvPr>
          <p:cNvSpPr>
            <a:spLocks noGrp="1"/>
          </p:cNvSpPr>
          <p:nvPr>
            <p:ph sz="half" idx="2"/>
          </p:nvPr>
        </p:nvSpPr>
        <p:spPr>
          <a:xfrm>
            <a:off x="4173648" y="2194559"/>
            <a:ext cx="4375991" cy="4296775"/>
          </a:xfrm>
        </p:spPr>
        <p:txBody>
          <a:bodyPr>
            <a:normAutofit fontScale="92500" lnSpcReduction="10000"/>
          </a:bodyPr>
          <a:lstStyle/>
          <a:p>
            <a:pPr marL="0" indent="0">
              <a:buNone/>
            </a:pPr>
            <a:r>
              <a:rPr lang="en-US" sz="3600" b="1" dirty="0"/>
              <a:t>Salt Preserves:</a:t>
            </a:r>
          </a:p>
          <a:p>
            <a:pPr marL="0" indent="0">
              <a:buNone/>
            </a:pPr>
            <a:r>
              <a:rPr lang="en-US" sz="3600" dirty="0"/>
              <a:t>Roman soldiers carried salted pork/fish on campaigns; survival depended on it.  Salt was vital for replacing electrolytes lost in labor or battle.  </a:t>
            </a:r>
          </a:p>
        </p:txBody>
      </p:sp>
      <p:pic>
        <p:nvPicPr>
          <p:cNvPr id="49154" name="Picture 2" descr="Origin of the word salary from ancient Rome">
            <a:extLst>
              <a:ext uri="{FF2B5EF4-FFF2-40B4-BE49-F238E27FC236}">
                <a16:creationId xmlns:a16="http://schemas.microsoft.com/office/drawing/2014/main" id="{4F3F3C89-555F-2A88-7FF8-0FA6849E6DD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9875" y="2232055"/>
            <a:ext cx="3114597" cy="403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8088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58A4A-3CEA-7594-963D-2F2BCF3734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FF511-A408-0B77-316F-58A2ECE98E50}"/>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890AED7B-6A20-C7B8-9DB3-61E3E90A3B06}"/>
              </a:ext>
            </a:extLst>
          </p:cNvPr>
          <p:cNvSpPr>
            <a:spLocks noGrp="1"/>
          </p:cNvSpPr>
          <p:nvPr>
            <p:ph sz="half" idx="2"/>
          </p:nvPr>
        </p:nvSpPr>
        <p:spPr>
          <a:xfrm>
            <a:off x="4246075" y="2562130"/>
            <a:ext cx="4303564" cy="3701509"/>
          </a:xfrm>
        </p:spPr>
        <p:txBody>
          <a:bodyPr>
            <a:normAutofit/>
          </a:bodyPr>
          <a:lstStyle/>
          <a:p>
            <a:pPr marL="0" indent="0">
              <a:buNone/>
            </a:pPr>
            <a:r>
              <a:rPr lang="en-US" sz="3600" b="1" dirty="0"/>
              <a:t>Salt Preserves:</a:t>
            </a:r>
          </a:p>
          <a:p>
            <a:pPr marL="0" indent="0">
              <a:buNone/>
            </a:pPr>
            <a:r>
              <a:rPr lang="en-US" sz="3600" dirty="0"/>
              <a:t>Christians </a:t>
            </a:r>
            <a:r>
              <a:rPr lang="en-US" sz="3600" b="1" dirty="0"/>
              <a:t>hold back decay</a:t>
            </a:r>
            <a:r>
              <a:rPr lang="en-US" sz="3600" dirty="0"/>
              <a:t> through a righteous example that influences society.</a:t>
            </a:r>
          </a:p>
        </p:txBody>
      </p:sp>
      <p:pic>
        <p:nvPicPr>
          <p:cNvPr id="50178" name="Picture 2" descr="Salt as a Food Preservative: How It Works">
            <a:extLst>
              <a:ext uri="{FF2B5EF4-FFF2-40B4-BE49-F238E27FC236}">
                <a16:creationId xmlns:a16="http://schemas.microsoft.com/office/drawing/2014/main" id="{4004D9C8-516F-DC42-94AF-74B4689733C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1322" r="30133"/>
          <a:stretch>
            <a:fillRect/>
          </a:stretch>
        </p:blipFill>
        <p:spPr bwMode="auto">
          <a:xfrm>
            <a:off x="479833" y="2337633"/>
            <a:ext cx="3449371" cy="3906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0981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25878-79EB-3CEC-D87F-4A7571F29E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EFD8B-3F6E-536A-8E0E-E33E0DAC9BD2}"/>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751BD831-26D1-10BC-BC18-F5FD5E409E7E}"/>
              </a:ext>
            </a:extLst>
          </p:cNvPr>
          <p:cNvSpPr>
            <a:spLocks noGrp="1"/>
          </p:cNvSpPr>
          <p:nvPr>
            <p:ph sz="half" idx="2"/>
          </p:nvPr>
        </p:nvSpPr>
        <p:spPr>
          <a:xfrm>
            <a:off x="4246075" y="2562130"/>
            <a:ext cx="4303564" cy="3701509"/>
          </a:xfrm>
        </p:spPr>
        <p:txBody>
          <a:bodyPr>
            <a:normAutofit fontScale="92500" lnSpcReduction="10000"/>
          </a:bodyPr>
          <a:lstStyle/>
          <a:p>
            <a:pPr marL="0" indent="0">
              <a:buNone/>
            </a:pPr>
            <a:r>
              <a:rPr lang="en-US" sz="3600" b="1" dirty="0"/>
              <a:t>Salt Preserves:</a:t>
            </a:r>
          </a:p>
          <a:p>
            <a:pPr marL="0" indent="0">
              <a:buNone/>
            </a:pPr>
            <a:r>
              <a:rPr lang="en-US" sz="3600" dirty="0"/>
              <a:t>Christians </a:t>
            </a:r>
            <a:r>
              <a:rPr lang="en-US" sz="3600" b="1" dirty="0"/>
              <a:t>hold back destruction</a:t>
            </a:r>
            <a:r>
              <a:rPr lang="en-US" sz="3600" dirty="0"/>
              <a:t> because God, in His mercy, blesses and protects others for the sake of His people.</a:t>
            </a:r>
          </a:p>
        </p:txBody>
      </p:sp>
      <p:pic>
        <p:nvPicPr>
          <p:cNvPr id="51202" name="Picture 2" descr="Jar of dill preserved in salt.">
            <a:extLst>
              <a:ext uri="{FF2B5EF4-FFF2-40B4-BE49-F238E27FC236}">
                <a16:creationId xmlns:a16="http://schemas.microsoft.com/office/drawing/2014/main" id="{33CB5CBF-ED4A-99B8-1574-80E4F09FC88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b="17076"/>
          <a:stretch>
            <a:fillRect/>
          </a:stretch>
        </p:blipFill>
        <p:spPr bwMode="auto">
          <a:xfrm>
            <a:off x="594360" y="2057401"/>
            <a:ext cx="3466903" cy="4312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50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38409-F6B1-7406-73EC-A4E984C7D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C4DFE3-47F0-F08B-4274-518FD13B6193}"/>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6A775ADB-4478-17D7-6B6C-7E1C81F3245D}"/>
              </a:ext>
            </a:extLst>
          </p:cNvPr>
          <p:cNvSpPr>
            <a:spLocks noGrp="1"/>
          </p:cNvSpPr>
          <p:nvPr>
            <p:ph sz="half" idx="2"/>
          </p:nvPr>
        </p:nvSpPr>
        <p:spPr>
          <a:xfrm>
            <a:off x="4246075" y="2562130"/>
            <a:ext cx="4303564" cy="3701509"/>
          </a:xfrm>
        </p:spPr>
        <p:txBody>
          <a:bodyPr>
            <a:normAutofit/>
          </a:bodyPr>
          <a:lstStyle/>
          <a:p>
            <a:pPr marL="0" indent="0">
              <a:buNone/>
            </a:pPr>
            <a:r>
              <a:rPr lang="en-US" sz="3600" b="1" dirty="0"/>
              <a:t>Salt Flavors:</a:t>
            </a:r>
          </a:p>
          <a:p>
            <a:pPr marL="0" indent="0">
              <a:buNone/>
            </a:pPr>
            <a:r>
              <a:rPr lang="en-US" sz="3600" b="1" dirty="0"/>
              <a:t>Colossians 4:6</a:t>
            </a:r>
            <a:r>
              <a:rPr lang="en-US" sz="3600" dirty="0"/>
              <a:t> — “Let your speech be </a:t>
            </a:r>
            <a:r>
              <a:rPr lang="en-US" sz="3600" dirty="0" err="1"/>
              <a:t>alway</a:t>
            </a:r>
            <a:r>
              <a:rPr lang="en-US" sz="3600" dirty="0"/>
              <a:t> with grace, seasoned with salt…”</a:t>
            </a:r>
          </a:p>
        </p:txBody>
      </p:sp>
      <p:pic>
        <p:nvPicPr>
          <p:cNvPr id="52226" name="Picture 2" descr="Seasoned with Salt: Using Our Words for ...">
            <a:extLst>
              <a:ext uri="{FF2B5EF4-FFF2-40B4-BE49-F238E27FC236}">
                <a16:creationId xmlns:a16="http://schemas.microsoft.com/office/drawing/2014/main" id="{CA14053D-9327-CB51-B428-6D9922C233D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540" r="31483"/>
          <a:stretch>
            <a:fillRect/>
          </a:stretch>
        </p:blipFill>
        <p:spPr bwMode="auto">
          <a:xfrm>
            <a:off x="470780" y="2185326"/>
            <a:ext cx="3456049" cy="363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5880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9CF8A-37C5-6803-4345-D536ACB01B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84B12-A1DA-ED2A-7D68-8AFE9A845C12}"/>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85377992-6998-3C9F-17B6-D156FE24347E}"/>
              </a:ext>
            </a:extLst>
          </p:cNvPr>
          <p:cNvSpPr>
            <a:spLocks noGrp="1"/>
          </p:cNvSpPr>
          <p:nvPr>
            <p:ph sz="half" idx="2"/>
          </p:nvPr>
        </p:nvSpPr>
        <p:spPr>
          <a:xfrm>
            <a:off x="4246075" y="2185326"/>
            <a:ext cx="4303564" cy="4078313"/>
          </a:xfrm>
        </p:spPr>
        <p:txBody>
          <a:bodyPr>
            <a:normAutofit/>
          </a:bodyPr>
          <a:lstStyle/>
          <a:p>
            <a:pPr marL="0" indent="0">
              <a:buNone/>
            </a:pPr>
            <a:r>
              <a:rPr lang="en-US" sz="3600" b="1" dirty="0"/>
              <a:t>Historical note:</a:t>
            </a:r>
            <a:r>
              <a:rPr lang="en-US" sz="3600" dirty="0"/>
              <a:t> Salt was valuable and precious — sometimes used as currency (</a:t>
            </a:r>
            <a:r>
              <a:rPr lang="en-US" sz="3600" i="1" dirty="0" err="1"/>
              <a:t>salarium</a:t>
            </a:r>
            <a:r>
              <a:rPr lang="en-US" sz="3600" dirty="0"/>
              <a:t> → salary).</a:t>
            </a:r>
          </a:p>
        </p:txBody>
      </p:sp>
      <p:pic>
        <p:nvPicPr>
          <p:cNvPr id="53250" name="Picture 2" descr="Your Speech Be Seasoned With the Salt ...">
            <a:extLst>
              <a:ext uri="{FF2B5EF4-FFF2-40B4-BE49-F238E27FC236}">
                <a16:creationId xmlns:a16="http://schemas.microsoft.com/office/drawing/2014/main" id="{C4DE4E84-C144-E283-BBBE-8C549965318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81563" y="1897007"/>
            <a:ext cx="3438588" cy="4000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1028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85304-E491-625A-4928-C0275AEA2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E825A7-A00F-9B92-6CA5-9B7AC396C779}"/>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FFADD0F9-B04E-A3BB-92F5-77B022FF6BBB}"/>
              </a:ext>
            </a:extLst>
          </p:cNvPr>
          <p:cNvSpPr>
            <a:spLocks noGrp="1"/>
          </p:cNvSpPr>
          <p:nvPr>
            <p:ph sz="half" idx="2"/>
          </p:nvPr>
        </p:nvSpPr>
        <p:spPr>
          <a:xfrm>
            <a:off x="4108544" y="2185326"/>
            <a:ext cx="4553893" cy="4242634"/>
          </a:xfrm>
        </p:spPr>
        <p:txBody>
          <a:bodyPr>
            <a:normAutofit lnSpcReduction="10000"/>
          </a:bodyPr>
          <a:lstStyle/>
          <a:p>
            <a:pPr marL="0" indent="0">
              <a:buNone/>
            </a:pPr>
            <a:r>
              <a:rPr lang="en-US" sz="3600" b="1" dirty="0"/>
              <a:t>Salt Flavors:</a:t>
            </a:r>
            <a:r>
              <a:rPr lang="en-US" sz="3600" dirty="0"/>
              <a:t> </a:t>
            </a:r>
          </a:p>
          <a:p>
            <a:pPr marL="0" indent="0">
              <a:buNone/>
            </a:pPr>
            <a:r>
              <a:rPr lang="en-US" sz="3600" dirty="0"/>
              <a:t>Christians </a:t>
            </a:r>
            <a:r>
              <a:rPr lang="en-US" sz="3600" b="1" dirty="0"/>
              <a:t>flavor life</a:t>
            </a:r>
            <a:r>
              <a:rPr lang="en-US" sz="3600" dirty="0"/>
              <a:t> by bringing joy, hope, and meaning into the world through the message of Christ’s life-changing sacrifice.  </a:t>
            </a:r>
          </a:p>
        </p:txBody>
      </p:sp>
      <p:pic>
        <p:nvPicPr>
          <p:cNvPr id="54274" name="Picture 2" descr="Worth My Salt | More than Useless">
            <a:extLst>
              <a:ext uri="{FF2B5EF4-FFF2-40B4-BE49-F238E27FC236}">
                <a16:creationId xmlns:a16="http://schemas.microsoft.com/office/drawing/2014/main" id="{C1554E90-6220-872A-98DC-FB37B8E2075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1962"/>
          <a:stretch>
            <a:fillRect/>
          </a:stretch>
        </p:blipFill>
        <p:spPr bwMode="auto">
          <a:xfrm>
            <a:off x="481563" y="2057401"/>
            <a:ext cx="3311839" cy="4242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2095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20140-3453-019A-FFA4-57165C556F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112AFE-9511-4FFB-4EC5-9E5F2B9686E9}"/>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521FAE8F-D445-B97D-F335-C05B1FCB82DD}"/>
              </a:ext>
            </a:extLst>
          </p:cNvPr>
          <p:cNvSpPr>
            <a:spLocks noGrp="1"/>
          </p:cNvSpPr>
          <p:nvPr>
            <p:ph sz="half" idx="2"/>
          </p:nvPr>
        </p:nvSpPr>
        <p:spPr>
          <a:xfrm>
            <a:off x="4108544" y="2185326"/>
            <a:ext cx="4553893" cy="4242634"/>
          </a:xfrm>
        </p:spPr>
        <p:txBody>
          <a:bodyPr>
            <a:normAutofit/>
          </a:bodyPr>
          <a:lstStyle/>
          <a:p>
            <a:pPr marL="0" indent="0">
              <a:buNone/>
            </a:pPr>
            <a:r>
              <a:rPr lang="en-US" sz="3600" b="1" dirty="0"/>
              <a:t>Salt Purifies &amp; Heals:</a:t>
            </a:r>
            <a:r>
              <a:rPr lang="en-US" sz="3600" dirty="0"/>
              <a:t> </a:t>
            </a:r>
          </a:p>
          <a:p>
            <a:pPr marL="0" indent="0">
              <a:buNone/>
            </a:pPr>
            <a:r>
              <a:rPr lang="en-US" sz="3600" b="1" dirty="0"/>
              <a:t>2 Kings 2:20–21</a:t>
            </a:r>
            <a:r>
              <a:rPr lang="en-US" sz="3600" dirty="0"/>
              <a:t> — Elisha healed Jericho’s waters with salt.</a:t>
            </a:r>
          </a:p>
        </p:txBody>
      </p:sp>
      <p:pic>
        <p:nvPicPr>
          <p:cNvPr id="55298" name="Picture 2" descr="So the waters were healed unto this day ...">
            <a:extLst>
              <a:ext uri="{FF2B5EF4-FFF2-40B4-BE49-F238E27FC236}">
                <a16:creationId xmlns:a16="http://schemas.microsoft.com/office/drawing/2014/main" id="{3EE93253-1399-ABBF-A515-47C50BF6F17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898" r="11472"/>
          <a:stretch>
            <a:fillRect/>
          </a:stretch>
        </p:blipFill>
        <p:spPr bwMode="auto">
          <a:xfrm>
            <a:off x="683144" y="1927432"/>
            <a:ext cx="3164580" cy="4302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8315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2BE54-A176-E089-E41D-775DEB645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F7176A-D35F-FECB-D5A6-B5F633269787}"/>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796B07A1-2C2D-528A-6683-9204FC766E49}"/>
              </a:ext>
            </a:extLst>
          </p:cNvPr>
          <p:cNvSpPr>
            <a:spLocks noGrp="1"/>
          </p:cNvSpPr>
          <p:nvPr>
            <p:ph sz="half" idx="2"/>
          </p:nvPr>
        </p:nvSpPr>
        <p:spPr>
          <a:xfrm>
            <a:off x="4108544" y="2185326"/>
            <a:ext cx="4553893" cy="4242634"/>
          </a:xfrm>
        </p:spPr>
        <p:txBody>
          <a:bodyPr>
            <a:normAutofit/>
          </a:bodyPr>
          <a:lstStyle/>
          <a:p>
            <a:pPr marL="0" indent="0">
              <a:buNone/>
            </a:pPr>
            <a:r>
              <a:rPr lang="en-US" sz="3600" b="1" dirty="0"/>
              <a:t>Historical note:</a:t>
            </a:r>
            <a:r>
              <a:rPr lang="en-US" sz="3600" dirty="0"/>
              <a:t> </a:t>
            </a:r>
          </a:p>
          <a:p>
            <a:pPr marL="0" indent="0">
              <a:buNone/>
            </a:pPr>
            <a:r>
              <a:rPr lang="en-US" sz="3600" dirty="0"/>
              <a:t>Salt was used in medicine and sanitation; rubbing wounds with salt disinfected, even if it stung.</a:t>
            </a:r>
          </a:p>
        </p:txBody>
      </p:sp>
      <p:pic>
        <p:nvPicPr>
          <p:cNvPr id="56322" name="Picture 2" descr="Fresco with Wounded Aeneas (by Carole Raddato, CC BY-SA)">
            <a:extLst>
              <a:ext uri="{FF2B5EF4-FFF2-40B4-BE49-F238E27FC236}">
                <a16:creationId xmlns:a16="http://schemas.microsoft.com/office/drawing/2014/main" id="{5197F72C-5AFA-4531-04BE-55255302827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6133" t="37294" r="38329" b="6877"/>
          <a:stretch>
            <a:fillRect/>
          </a:stretch>
        </p:blipFill>
        <p:spPr bwMode="auto">
          <a:xfrm>
            <a:off x="389298" y="2185326"/>
            <a:ext cx="3269271" cy="3799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033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lstStyle/>
          <a:p>
            <a:r>
              <a:rPr dirty="0"/>
              <a:t>2. Who were these men?</a:t>
            </a:r>
          </a:p>
        </p:txBody>
      </p:sp>
      <p:sp>
        <p:nvSpPr>
          <p:cNvPr id="3" name="Content Placeholder 2"/>
          <p:cNvSpPr>
            <a:spLocks noGrp="1"/>
          </p:cNvSpPr>
          <p:nvPr>
            <p:ph sz="half" idx="1"/>
          </p:nvPr>
        </p:nvSpPr>
        <p:spPr/>
        <p:txBody>
          <a:bodyPr>
            <a:normAutofit lnSpcReduction="10000"/>
          </a:bodyPr>
          <a:lstStyle/>
          <a:p>
            <a:r>
              <a:rPr sz="3200" dirty="0"/>
              <a:t>Genesis 18:22</a:t>
            </a:r>
          </a:p>
          <a:p>
            <a:r>
              <a:rPr sz="3200" dirty="0"/>
              <a:t>And the men turned their faces from thence, and went toward Sodom: but Abraham stood yet before the LORD.</a:t>
            </a:r>
          </a:p>
        </p:txBody>
      </p:sp>
      <p:pic>
        <p:nvPicPr>
          <p:cNvPr id="3074" name="Picture 2" descr="Abraham and the Angels - GoodSalt">
            <a:extLst>
              <a:ext uri="{FF2B5EF4-FFF2-40B4-BE49-F238E27FC236}">
                <a16:creationId xmlns:a16="http://schemas.microsoft.com/office/drawing/2014/main" id="{5321A579-6FAD-04A2-9837-6D8B92A34CC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6767" b="6315"/>
          <a:stretch>
            <a:fillRect/>
          </a:stretch>
        </p:blipFill>
        <p:spPr bwMode="auto">
          <a:xfrm>
            <a:off x="4572000" y="1986588"/>
            <a:ext cx="3910579" cy="38735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49F7D-9D1C-36A7-C3F7-49F7F458C5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8DF1FF-D5B8-0A0E-F464-94109E7E9C60}"/>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1491A2B9-FD71-D52B-3591-FAB1107A087D}"/>
              </a:ext>
            </a:extLst>
          </p:cNvPr>
          <p:cNvSpPr>
            <a:spLocks noGrp="1"/>
          </p:cNvSpPr>
          <p:nvPr>
            <p:ph sz="half" idx="2"/>
          </p:nvPr>
        </p:nvSpPr>
        <p:spPr>
          <a:xfrm>
            <a:off x="4108544" y="2185326"/>
            <a:ext cx="4553893" cy="4242634"/>
          </a:xfrm>
        </p:spPr>
        <p:txBody>
          <a:bodyPr>
            <a:normAutofit/>
          </a:bodyPr>
          <a:lstStyle/>
          <a:p>
            <a:pPr marL="0" indent="0">
              <a:buNone/>
            </a:pPr>
            <a:r>
              <a:rPr lang="en-US" sz="3600" b="1" dirty="0"/>
              <a:t>Salt Purifies &amp; Heals:</a:t>
            </a:r>
            <a:r>
              <a:rPr lang="en-US" sz="3600" dirty="0"/>
              <a:t> </a:t>
            </a:r>
          </a:p>
          <a:p>
            <a:pPr marL="0" indent="0">
              <a:buNone/>
            </a:pPr>
            <a:r>
              <a:rPr lang="en-US" sz="3600" dirty="0"/>
              <a:t>The gospel convicts and heals — it stings the conscience, but restores life (John 16:8).</a:t>
            </a:r>
          </a:p>
        </p:txBody>
      </p:sp>
      <p:pic>
        <p:nvPicPr>
          <p:cNvPr id="57348" name="Picture 4" descr="3 Reasons to Be Bold in Sharing the ...">
            <a:extLst>
              <a:ext uri="{FF2B5EF4-FFF2-40B4-BE49-F238E27FC236}">
                <a16:creationId xmlns:a16="http://schemas.microsoft.com/office/drawing/2014/main" id="{89B3CC22-98F6-080B-4E12-68EF3200303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0344" r="23764"/>
          <a:stretch>
            <a:fillRect/>
          </a:stretch>
        </p:blipFill>
        <p:spPr bwMode="auto">
          <a:xfrm>
            <a:off x="594360" y="2329004"/>
            <a:ext cx="3275818" cy="3673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9890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812B9-915B-856E-369B-421063E9C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94CCA-7A93-0C6F-27DA-46A7200F2B46}"/>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5F77F43F-82D4-8009-5AF1-2B259A64C2AB}"/>
              </a:ext>
            </a:extLst>
          </p:cNvPr>
          <p:cNvSpPr>
            <a:spLocks noGrp="1"/>
          </p:cNvSpPr>
          <p:nvPr>
            <p:ph sz="half" idx="2"/>
          </p:nvPr>
        </p:nvSpPr>
        <p:spPr>
          <a:xfrm>
            <a:off x="4108544" y="2185326"/>
            <a:ext cx="4553893" cy="4242634"/>
          </a:xfrm>
        </p:spPr>
        <p:txBody>
          <a:bodyPr>
            <a:normAutofit/>
          </a:bodyPr>
          <a:lstStyle/>
          <a:p>
            <a:pPr marL="0" indent="0">
              <a:buNone/>
            </a:pPr>
            <a:r>
              <a:rPr lang="en-US" sz="3600" b="1" dirty="0"/>
              <a:t>Salt Purifies &amp; Heals:</a:t>
            </a:r>
            <a:r>
              <a:rPr lang="en-US" sz="3600" dirty="0"/>
              <a:t> </a:t>
            </a:r>
          </a:p>
          <a:p>
            <a:pPr marL="0" indent="0">
              <a:buNone/>
            </a:pPr>
            <a:r>
              <a:rPr lang="en-US" sz="4000" dirty="0"/>
              <a:t>Christians </a:t>
            </a:r>
            <a:r>
              <a:rPr lang="en-US" sz="4000" b="1" dirty="0"/>
              <a:t>purify</a:t>
            </a:r>
            <a:r>
              <a:rPr lang="en-US" sz="4000" dirty="0"/>
              <a:t> by living holy lives that convict others of sin.</a:t>
            </a:r>
          </a:p>
        </p:txBody>
      </p:sp>
      <p:pic>
        <p:nvPicPr>
          <p:cNvPr id="58370" name="Picture 2" descr="Magnifying Glass Stock Photo ...">
            <a:extLst>
              <a:ext uri="{FF2B5EF4-FFF2-40B4-BE49-F238E27FC236}">
                <a16:creationId xmlns:a16="http://schemas.microsoft.com/office/drawing/2014/main" id="{8267409C-044E-9CCD-68CC-5A6FBE0691C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5571" r="2198" b="9648"/>
          <a:stretch>
            <a:fillRect/>
          </a:stretch>
        </p:blipFill>
        <p:spPr bwMode="auto">
          <a:xfrm>
            <a:off x="778598" y="1778865"/>
            <a:ext cx="3329946" cy="4314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0547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0476B-4577-B42B-A7C4-8B47144EB9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789A66-050E-1D62-5519-D7E360AC0A02}"/>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42FACD59-1548-2EB4-9CE3-970808A7728F}"/>
              </a:ext>
            </a:extLst>
          </p:cNvPr>
          <p:cNvSpPr>
            <a:spLocks noGrp="1"/>
          </p:cNvSpPr>
          <p:nvPr>
            <p:ph sz="half" idx="2"/>
          </p:nvPr>
        </p:nvSpPr>
        <p:spPr>
          <a:xfrm>
            <a:off x="4108544" y="2185326"/>
            <a:ext cx="4553893" cy="4242634"/>
          </a:xfrm>
        </p:spPr>
        <p:txBody>
          <a:bodyPr>
            <a:normAutofit/>
          </a:bodyPr>
          <a:lstStyle/>
          <a:p>
            <a:pPr marL="0" indent="0">
              <a:buNone/>
            </a:pPr>
            <a:r>
              <a:rPr lang="en-US" sz="3600" b="1" dirty="0"/>
              <a:t>Salt Purifies &amp; Heals:</a:t>
            </a:r>
            <a:r>
              <a:rPr lang="en-US" sz="3600" dirty="0"/>
              <a:t> </a:t>
            </a:r>
          </a:p>
          <a:p>
            <a:pPr marL="0" indent="0">
              <a:buNone/>
            </a:pPr>
            <a:r>
              <a:rPr lang="en-US" sz="4000" dirty="0"/>
              <a:t>Christians </a:t>
            </a:r>
            <a:r>
              <a:rPr lang="en-US" sz="4000" b="1" dirty="0"/>
              <a:t>heal</a:t>
            </a:r>
            <a:r>
              <a:rPr lang="en-US" sz="4000" dirty="0"/>
              <a:t> by pointing broken lives to the cleansing power of Christ.</a:t>
            </a:r>
          </a:p>
        </p:txBody>
      </p:sp>
      <p:pic>
        <p:nvPicPr>
          <p:cNvPr id="59396" name="Picture 4" descr="Jesus IS the Bridge - Lutherans For Life">
            <a:extLst>
              <a:ext uri="{FF2B5EF4-FFF2-40B4-BE49-F238E27FC236}">
                <a16:creationId xmlns:a16="http://schemas.microsoft.com/office/drawing/2014/main" id="{4FC3CD84-330B-217B-58CF-53657FBF58B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2316" r="8248"/>
          <a:stretch>
            <a:fillRect/>
          </a:stretch>
        </p:blipFill>
        <p:spPr bwMode="auto">
          <a:xfrm>
            <a:off x="368023" y="2057401"/>
            <a:ext cx="3607344" cy="4156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7922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27C4A-5D1C-C5C7-DDB0-6517389C8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31E993-E0DB-036F-B949-2740749F26BE}"/>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6FBCC5A1-08F9-362F-CDD7-FCD8CCB356C4}"/>
              </a:ext>
            </a:extLst>
          </p:cNvPr>
          <p:cNvSpPr>
            <a:spLocks noGrp="1"/>
          </p:cNvSpPr>
          <p:nvPr>
            <p:ph sz="half" idx="2"/>
          </p:nvPr>
        </p:nvSpPr>
        <p:spPr>
          <a:xfrm>
            <a:off x="4108544" y="2185326"/>
            <a:ext cx="4553893" cy="4242634"/>
          </a:xfrm>
        </p:spPr>
        <p:txBody>
          <a:bodyPr>
            <a:normAutofit/>
          </a:bodyPr>
          <a:lstStyle/>
          <a:p>
            <a:pPr marL="0" indent="0">
              <a:buNone/>
            </a:pPr>
            <a:r>
              <a:rPr lang="en-US" sz="3600" b="1" dirty="0"/>
              <a:t>Salt is a COVENANT Symbol:</a:t>
            </a:r>
            <a:r>
              <a:rPr lang="en-US" sz="3600" dirty="0"/>
              <a:t> </a:t>
            </a:r>
          </a:p>
          <a:p>
            <a:pPr marL="0" indent="0">
              <a:buNone/>
            </a:pPr>
            <a:r>
              <a:rPr lang="en-US" sz="4000" b="1" dirty="0"/>
              <a:t>Leviticus 2:13</a:t>
            </a:r>
            <a:r>
              <a:rPr lang="en-US" sz="4000" dirty="0"/>
              <a:t> — “With all thine offerings thou shalt offer salt.”</a:t>
            </a:r>
          </a:p>
        </p:txBody>
      </p:sp>
      <p:pic>
        <p:nvPicPr>
          <p:cNvPr id="60418" name="Picture 2" descr="Christ, Our Priest, Lesson 8 ...">
            <a:extLst>
              <a:ext uri="{FF2B5EF4-FFF2-40B4-BE49-F238E27FC236}">
                <a16:creationId xmlns:a16="http://schemas.microsoft.com/office/drawing/2014/main" id="{8955F7E6-73C5-CD7B-456B-05DEBE36DE3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2253" r="19396"/>
          <a:stretch>
            <a:fillRect/>
          </a:stretch>
        </p:blipFill>
        <p:spPr bwMode="auto">
          <a:xfrm>
            <a:off x="778598" y="1992421"/>
            <a:ext cx="3078178" cy="3951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0791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B7A15-087F-9514-7815-ABDB3BB306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D550F-18DF-5ED6-032F-1AFF808F360B}"/>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BB72BA6D-D702-1E06-54E4-AA087B28B6FD}"/>
              </a:ext>
            </a:extLst>
          </p:cNvPr>
          <p:cNvSpPr>
            <a:spLocks noGrp="1"/>
          </p:cNvSpPr>
          <p:nvPr>
            <p:ph sz="half" idx="2"/>
          </p:nvPr>
        </p:nvSpPr>
        <p:spPr>
          <a:xfrm>
            <a:off x="4108544" y="2185326"/>
            <a:ext cx="4553893" cy="4242634"/>
          </a:xfrm>
        </p:spPr>
        <p:txBody>
          <a:bodyPr>
            <a:normAutofit fontScale="92500" lnSpcReduction="10000"/>
          </a:bodyPr>
          <a:lstStyle/>
          <a:p>
            <a:pPr marL="0" indent="0">
              <a:buNone/>
            </a:pPr>
            <a:r>
              <a:rPr lang="en-US" sz="3600" b="1" dirty="0"/>
              <a:t>Historical note:</a:t>
            </a:r>
            <a:r>
              <a:rPr lang="en-US" sz="3600" dirty="0"/>
              <a:t> Salt doesn’t rot; it symbolized permanence and loyalty. Ancient Near Eastern treaties sometimes included salt rituals to signify an unbreakable covenant.</a:t>
            </a:r>
            <a:endParaRPr lang="en-US" sz="4000" dirty="0"/>
          </a:p>
        </p:txBody>
      </p:sp>
      <p:pic>
        <p:nvPicPr>
          <p:cNvPr id="61442" name="Picture 2" descr="Introduction to covenants – Covenants ...">
            <a:extLst>
              <a:ext uri="{FF2B5EF4-FFF2-40B4-BE49-F238E27FC236}">
                <a16:creationId xmlns:a16="http://schemas.microsoft.com/office/drawing/2014/main" id="{D479719F-C700-85B3-076F-B62D2990AA9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8361" r="12536"/>
          <a:stretch>
            <a:fillRect/>
          </a:stretch>
        </p:blipFill>
        <p:spPr bwMode="auto">
          <a:xfrm>
            <a:off x="594360" y="2457151"/>
            <a:ext cx="3212245" cy="3636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0571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EE33A-8538-075F-733A-A92AF71B82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DA2F2-DE9B-404B-6A1D-EE8F3535A174}"/>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C4701BDE-03F7-AD77-7861-5C3D0B455EC8}"/>
              </a:ext>
            </a:extLst>
          </p:cNvPr>
          <p:cNvSpPr>
            <a:spLocks noGrp="1"/>
          </p:cNvSpPr>
          <p:nvPr>
            <p:ph sz="half" idx="2"/>
          </p:nvPr>
        </p:nvSpPr>
        <p:spPr>
          <a:xfrm>
            <a:off x="4979406" y="2453488"/>
            <a:ext cx="3683031" cy="3974471"/>
          </a:xfrm>
        </p:spPr>
        <p:txBody>
          <a:bodyPr>
            <a:normAutofit/>
          </a:bodyPr>
          <a:lstStyle/>
          <a:p>
            <a:pPr marL="0" indent="0">
              <a:buNone/>
            </a:pPr>
            <a:r>
              <a:rPr lang="en-US" sz="3600" b="1" dirty="0"/>
              <a:t>Biblical example:</a:t>
            </a:r>
            <a:r>
              <a:rPr lang="en-US" sz="3600" dirty="0"/>
              <a:t> God’s covenant of salt with David’s line (2 Chron. 13:5).</a:t>
            </a:r>
            <a:endParaRPr lang="en-US" sz="4000" dirty="0"/>
          </a:p>
        </p:txBody>
      </p:sp>
      <p:pic>
        <p:nvPicPr>
          <p:cNvPr id="64514" name="Picture 2" descr="What is Sodium Chloride? - The ...">
            <a:extLst>
              <a:ext uri="{FF2B5EF4-FFF2-40B4-BE49-F238E27FC236}">
                <a16:creationId xmlns:a16="http://schemas.microsoft.com/office/drawing/2014/main" id="{DFF4CBD4-07FB-6E4E-2741-DD262D7A5AB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006" r="15645"/>
          <a:stretch>
            <a:fillRect/>
          </a:stretch>
        </p:blipFill>
        <p:spPr bwMode="auto">
          <a:xfrm>
            <a:off x="400082" y="2549681"/>
            <a:ext cx="4282391" cy="3782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6875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8AC91-A1B7-8071-15EF-550128F526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3F3D9C-3D64-E8C0-023B-3DE956BDB8AE}"/>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97014115-F76B-1575-27D0-300A1F720414}"/>
              </a:ext>
            </a:extLst>
          </p:cNvPr>
          <p:cNvSpPr>
            <a:spLocks noGrp="1"/>
          </p:cNvSpPr>
          <p:nvPr>
            <p:ph sz="half" idx="2"/>
          </p:nvPr>
        </p:nvSpPr>
        <p:spPr>
          <a:xfrm>
            <a:off x="4108544" y="2185326"/>
            <a:ext cx="4553893" cy="4242634"/>
          </a:xfrm>
        </p:spPr>
        <p:txBody>
          <a:bodyPr>
            <a:normAutofit fontScale="92500" lnSpcReduction="10000"/>
          </a:bodyPr>
          <a:lstStyle/>
          <a:p>
            <a:pPr marL="0" indent="0">
              <a:buNone/>
            </a:pPr>
            <a:r>
              <a:rPr lang="en-US" sz="3600" b="1" dirty="0"/>
              <a:t>Salt is a COVENANT Symbol:</a:t>
            </a:r>
            <a:r>
              <a:rPr lang="en-US" sz="3600" dirty="0"/>
              <a:t> </a:t>
            </a:r>
          </a:p>
          <a:p>
            <a:pPr marL="0" indent="0">
              <a:buNone/>
            </a:pPr>
            <a:r>
              <a:rPr lang="en-US" sz="3600" dirty="0"/>
              <a:t>Christians are </a:t>
            </a:r>
            <a:r>
              <a:rPr lang="en-US" sz="3600" b="1" dirty="0"/>
              <a:t>the evidence of the covenant’s </a:t>
            </a:r>
            <a:r>
              <a:rPr lang="en-US" sz="3600" b="1" dirty="0" err="1"/>
              <a:t>unbreakableness</a:t>
            </a:r>
            <a:r>
              <a:rPr lang="en-US" sz="3600" dirty="0"/>
              <a:t> — their existence proves God’s grace and demonstrates His character.</a:t>
            </a:r>
          </a:p>
        </p:txBody>
      </p:sp>
      <p:pic>
        <p:nvPicPr>
          <p:cNvPr id="62468" name="Picture 4" descr="Halite Mineral: Pass the Salt! - Rock &amp; Gem Magazine">
            <a:extLst>
              <a:ext uri="{FF2B5EF4-FFF2-40B4-BE49-F238E27FC236}">
                <a16:creationId xmlns:a16="http://schemas.microsoft.com/office/drawing/2014/main" id="{8D78131B-339C-6881-B083-CF83027733D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0649"/>
          <a:stretch>
            <a:fillRect/>
          </a:stretch>
        </p:blipFill>
        <p:spPr bwMode="auto">
          <a:xfrm>
            <a:off x="594360" y="2255858"/>
            <a:ext cx="3289309" cy="3972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5649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B36EA-3DFE-DA67-C847-361735903B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DFFA6-5419-10AB-FFD9-9910A98D39C0}"/>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B560E41C-98E6-ADF1-5E14-B15F66C7F73A}"/>
              </a:ext>
            </a:extLst>
          </p:cNvPr>
          <p:cNvSpPr>
            <a:spLocks noGrp="1"/>
          </p:cNvSpPr>
          <p:nvPr>
            <p:ph sz="half" idx="2"/>
          </p:nvPr>
        </p:nvSpPr>
        <p:spPr>
          <a:xfrm>
            <a:off x="4108544" y="2185326"/>
            <a:ext cx="4553893" cy="4069080"/>
          </a:xfrm>
        </p:spPr>
        <p:txBody>
          <a:bodyPr>
            <a:noAutofit/>
          </a:bodyPr>
          <a:lstStyle/>
          <a:p>
            <a:pPr marL="0" indent="0">
              <a:buNone/>
            </a:pPr>
            <a:r>
              <a:rPr lang="en-US" sz="2700" b="1" dirty="0"/>
              <a:t>Salt is a COVENANT Symbol:</a:t>
            </a:r>
            <a:r>
              <a:rPr lang="en-US" sz="2700" dirty="0"/>
              <a:t> </a:t>
            </a:r>
          </a:p>
          <a:p>
            <a:pPr marL="0" indent="0">
              <a:buNone/>
            </a:pPr>
            <a:r>
              <a:rPr lang="en-US" sz="2700" dirty="0"/>
              <a:t>The endurance of the faithful at the end of time will stand as living proof that </a:t>
            </a:r>
            <a:r>
              <a:rPr lang="en-US" sz="2700" b="1" dirty="0"/>
              <a:t>God keeps His Word forever</a:t>
            </a:r>
            <a:r>
              <a:rPr lang="en-US" sz="2700" dirty="0"/>
              <a:t>. God is both merciful and just, and the fact of the faithful at the end proves it.</a:t>
            </a:r>
          </a:p>
        </p:txBody>
      </p:sp>
      <p:pic>
        <p:nvPicPr>
          <p:cNvPr id="63490" name="Picture 2" descr="12 Types of Salt and What They're Best Used For">
            <a:extLst>
              <a:ext uri="{FF2B5EF4-FFF2-40B4-BE49-F238E27FC236}">
                <a16:creationId xmlns:a16="http://schemas.microsoft.com/office/drawing/2014/main" id="{0EF59E6F-9A00-0066-7E41-11D774CB818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522" r="23524"/>
          <a:stretch>
            <a:fillRect/>
          </a:stretch>
        </p:blipFill>
        <p:spPr bwMode="auto">
          <a:xfrm>
            <a:off x="481562" y="2312075"/>
            <a:ext cx="3503791" cy="3708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475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8E113-8687-FB3A-1EB2-59F5104E9B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34DAC-C307-D185-3282-58F464402B1C}"/>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B6EC44D1-B9C3-78A8-2FB2-7D22F8D2842E}"/>
              </a:ext>
            </a:extLst>
          </p:cNvPr>
          <p:cNvSpPr>
            <a:spLocks noGrp="1"/>
          </p:cNvSpPr>
          <p:nvPr>
            <p:ph sz="half" idx="2"/>
          </p:nvPr>
        </p:nvSpPr>
        <p:spPr>
          <a:xfrm>
            <a:off x="4850958" y="2185326"/>
            <a:ext cx="3811479" cy="4069080"/>
          </a:xfrm>
        </p:spPr>
        <p:txBody>
          <a:bodyPr>
            <a:noAutofit/>
          </a:bodyPr>
          <a:lstStyle/>
          <a:p>
            <a:pPr marL="0" indent="0">
              <a:buNone/>
            </a:pPr>
            <a:r>
              <a:rPr lang="en-US" sz="3200" b="1" dirty="0"/>
              <a:t>WARNING:</a:t>
            </a:r>
          </a:p>
          <a:p>
            <a:pPr marL="0" indent="0">
              <a:buNone/>
            </a:pPr>
            <a:r>
              <a:rPr lang="en-US" sz="3200" b="1" dirty="0"/>
              <a:t>Salt can Poison</a:t>
            </a:r>
            <a:endParaRPr lang="en-US" sz="3200" dirty="0"/>
          </a:p>
          <a:p>
            <a:pPr marL="0" indent="0">
              <a:buNone/>
            </a:pPr>
            <a:r>
              <a:rPr lang="en-US" sz="3600" b="1" dirty="0"/>
              <a:t>Matthew 5:13</a:t>
            </a:r>
            <a:r>
              <a:rPr lang="en-US" sz="3600" dirty="0"/>
              <a:t> — “If the salt have lost his </a:t>
            </a:r>
            <a:r>
              <a:rPr lang="en-US" sz="3600" dirty="0" err="1"/>
              <a:t>savour</a:t>
            </a:r>
            <a:r>
              <a:rPr lang="en-US" sz="3600" dirty="0"/>
              <a:t>, wherewith shall it be salted?”</a:t>
            </a:r>
            <a:endParaRPr lang="en-US" sz="3200" dirty="0"/>
          </a:p>
        </p:txBody>
      </p:sp>
      <p:pic>
        <p:nvPicPr>
          <p:cNvPr id="65538" name="Picture 2" descr="Salt: The Edible Rock">
            <a:extLst>
              <a:ext uri="{FF2B5EF4-FFF2-40B4-BE49-F238E27FC236}">
                <a16:creationId xmlns:a16="http://schemas.microsoft.com/office/drawing/2014/main" id="{9EA467C8-F155-E1A5-2FF3-E8B0F4C52CC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1317"/>
          <a:stretch>
            <a:fillRect/>
          </a:stretch>
        </p:blipFill>
        <p:spPr bwMode="auto">
          <a:xfrm>
            <a:off x="594360" y="2256396"/>
            <a:ext cx="3811479" cy="3926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5923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C835A-DDFF-2665-DD4C-82D9037AD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5B213-67E8-3131-6CA1-79538689BB66}"/>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F8190F08-7432-5282-BB33-C6923B8C79F1}"/>
              </a:ext>
            </a:extLst>
          </p:cNvPr>
          <p:cNvSpPr>
            <a:spLocks noGrp="1"/>
          </p:cNvSpPr>
          <p:nvPr>
            <p:ph sz="half" idx="2"/>
          </p:nvPr>
        </p:nvSpPr>
        <p:spPr>
          <a:xfrm>
            <a:off x="4738162" y="2185326"/>
            <a:ext cx="3924275" cy="4069080"/>
          </a:xfrm>
        </p:spPr>
        <p:txBody>
          <a:bodyPr>
            <a:noAutofit/>
          </a:bodyPr>
          <a:lstStyle/>
          <a:p>
            <a:pPr marL="0" indent="0">
              <a:buNone/>
            </a:pPr>
            <a:r>
              <a:rPr lang="en-US" sz="3300" b="1" dirty="0"/>
              <a:t>Historical note:</a:t>
            </a:r>
            <a:r>
              <a:rPr lang="en-US" sz="3300" dirty="0"/>
              <a:t> Dead Sea “salt” was often mixed with gypsum and other minerals; exposed to rain, it lost its flavor and became useless. </a:t>
            </a:r>
          </a:p>
        </p:txBody>
      </p:sp>
      <p:pic>
        <p:nvPicPr>
          <p:cNvPr id="65538" name="Picture 2" descr="Salt: The Edible Rock">
            <a:extLst>
              <a:ext uri="{FF2B5EF4-FFF2-40B4-BE49-F238E27FC236}">
                <a16:creationId xmlns:a16="http://schemas.microsoft.com/office/drawing/2014/main" id="{70563F9E-1599-B702-AA92-AF4570D3A01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6450" r="44867"/>
          <a:stretch>
            <a:fillRect/>
          </a:stretch>
        </p:blipFill>
        <p:spPr bwMode="auto">
          <a:xfrm>
            <a:off x="594360" y="2256396"/>
            <a:ext cx="3811479" cy="3926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390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096" y="764373"/>
            <a:ext cx="7204544" cy="1293028"/>
          </a:xfrm>
        </p:spPr>
        <p:txBody>
          <a:bodyPr/>
          <a:lstStyle/>
          <a:p>
            <a:r>
              <a:rPr dirty="0"/>
              <a:t>2. Who were these men?</a:t>
            </a:r>
          </a:p>
        </p:txBody>
      </p:sp>
      <p:sp>
        <p:nvSpPr>
          <p:cNvPr id="3" name="Content Placeholder 2"/>
          <p:cNvSpPr>
            <a:spLocks noGrp="1"/>
          </p:cNvSpPr>
          <p:nvPr>
            <p:ph sz="half" idx="1"/>
          </p:nvPr>
        </p:nvSpPr>
        <p:spPr/>
        <p:txBody>
          <a:bodyPr>
            <a:normAutofit fontScale="92500"/>
          </a:bodyPr>
          <a:lstStyle/>
          <a:p>
            <a:r>
              <a:rPr sz="2800" dirty="0"/>
              <a:t>Genesis 19:1</a:t>
            </a:r>
          </a:p>
          <a:p>
            <a:r>
              <a:rPr sz="2800" dirty="0"/>
              <a:t>And there came two angels to Sodom at even; and Lot sat in the gate of Sodom: and Lot seeing them rose up to meet them; and he bowed himself with his face toward the ground;</a:t>
            </a:r>
          </a:p>
        </p:txBody>
      </p:sp>
      <p:pic>
        <p:nvPicPr>
          <p:cNvPr id="7" name="Content Placeholder 6">
            <a:extLst>
              <a:ext uri="{FF2B5EF4-FFF2-40B4-BE49-F238E27FC236}">
                <a16:creationId xmlns:a16="http://schemas.microsoft.com/office/drawing/2014/main" id="{4F7F7692-76A6-1375-AB32-079BC59CF4EE}"/>
              </a:ext>
            </a:extLst>
          </p:cNvPr>
          <p:cNvPicPr>
            <a:picLocks noGrp="1" noChangeAspect="1"/>
          </p:cNvPicPr>
          <p:nvPr>
            <p:ph sz="half" idx="2"/>
          </p:nvPr>
        </p:nvPicPr>
        <p:blipFill>
          <a:blip r:embed="rId2"/>
          <a:srcRect l="17124" t="10152" r="16198" b="13847"/>
          <a:stretch>
            <a:fillRect/>
          </a:stretch>
        </p:blipFill>
        <p:spPr>
          <a:xfrm>
            <a:off x="4639063" y="2339339"/>
            <a:ext cx="3910579" cy="3604261"/>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81510-D6F1-E9EC-EBD6-8C6122C4DE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BB37D2-EDB2-9B63-A5FF-7DC2D3E2586B}"/>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BD26158A-848B-0F42-D205-D1E68457A860}"/>
              </a:ext>
            </a:extLst>
          </p:cNvPr>
          <p:cNvSpPr>
            <a:spLocks noGrp="1"/>
          </p:cNvSpPr>
          <p:nvPr>
            <p:ph sz="half" idx="2"/>
          </p:nvPr>
        </p:nvSpPr>
        <p:spPr>
          <a:xfrm>
            <a:off x="4639064" y="2185326"/>
            <a:ext cx="4023374" cy="4069080"/>
          </a:xfrm>
        </p:spPr>
        <p:txBody>
          <a:bodyPr>
            <a:noAutofit/>
          </a:bodyPr>
          <a:lstStyle/>
          <a:p>
            <a:pPr marL="0" indent="0">
              <a:buNone/>
            </a:pPr>
            <a:r>
              <a:rPr lang="en-US" sz="3000" b="1" dirty="0"/>
              <a:t>WARNING:</a:t>
            </a:r>
          </a:p>
          <a:p>
            <a:pPr marL="0" indent="0">
              <a:buNone/>
            </a:pPr>
            <a:r>
              <a:rPr lang="en-US" sz="3000" b="1" dirty="0"/>
              <a:t>Salt can Poison</a:t>
            </a:r>
            <a:endParaRPr lang="en-US" sz="3000" dirty="0"/>
          </a:p>
          <a:p>
            <a:pPr marL="0" indent="0">
              <a:buNone/>
            </a:pPr>
            <a:r>
              <a:rPr lang="en-US" sz="3000" dirty="0"/>
              <a:t>Too much salt sterilizes soil, preventing growth.  Armies have been known to salt the ruins of enemy cities to prevent regrowth.  </a:t>
            </a:r>
          </a:p>
        </p:txBody>
      </p:sp>
      <p:pic>
        <p:nvPicPr>
          <p:cNvPr id="66562" name="Picture 2" descr="Bonneville Salt Flats - Wikipedia">
            <a:extLst>
              <a:ext uri="{FF2B5EF4-FFF2-40B4-BE49-F238E27FC236}">
                <a16:creationId xmlns:a16="http://schemas.microsoft.com/office/drawing/2014/main" id="{0EACDAA4-1EF6-032E-374A-A8DBC6B2080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b="31043"/>
          <a:stretch>
            <a:fillRect/>
          </a:stretch>
        </p:blipFill>
        <p:spPr bwMode="auto">
          <a:xfrm>
            <a:off x="733331" y="2185326"/>
            <a:ext cx="3771606" cy="3908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7979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379D1-A322-7511-1723-74AF638BE3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BCAA27-87B7-044A-9B1E-8D3C8AC3AC6B}"/>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D095F53C-CBC0-25E1-DD8E-4197000FC0AA}"/>
              </a:ext>
            </a:extLst>
          </p:cNvPr>
          <p:cNvSpPr>
            <a:spLocks noGrp="1"/>
          </p:cNvSpPr>
          <p:nvPr>
            <p:ph sz="half" idx="2"/>
          </p:nvPr>
        </p:nvSpPr>
        <p:spPr>
          <a:xfrm>
            <a:off x="4639064" y="2185326"/>
            <a:ext cx="4023374" cy="4069080"/>
          </a:xfrm>
        </p:spPr>
        <p:txBody>
          <a:bodyPr>
            <a:noAutofit/>
          </a:bodyPr>
          <a:lstStyle/>
          <a:p>
            <a:pPr marL="0" indent="0">
              <a:buNone/>
            </a:pPr>
            <a:r>
              <a:rPr lang="en-US" sz="3000" b="1" dirty="0"/>
              <a:t>WARNING:</a:t>
            </a:r>
          </a:p>
          <a:p>
            <a:pPr marL="0" indent="0">
              <a:buNone/>
            </a:pPr>
            <a:r>
              <a:rPr lang="en-US" sz="3000" b="1" dirty="0"/>
              <a:t>Salt can Poison</a:t>
            </a:r>
            <a:endParaRPr lang="en-US" sz="3000" dirty="0"/>
          </a:p>
          <a:p>
            <a:pPr marL="0" indent="0">
              <a:buNone/>
            </a:pPr>
            <a:r>
              <a:rPr lang="en-US" sz="3200" b="1" dirty="0"/>
              <a:t>Biblical example:</a:t>
            </a:r>
            <a:r>
              <a:rPr lang="en-US" sz="3200" dirty="0"/>
              <a:t> Lot’s wife (Gen. 19:26; Luke 17:32) — a pillar of salt, lifeless and sterile.</a:t>
            </a:r>
            <a:endParaRPr lang="en-US" sz="3000" dirty="0"/>
          </a:p>
        </p:txBody>
      </p:sp>
      <p:pic>
        <p:nvPicPr>
          <p:cNvPr id="67586" name="Picture 2" descr="Lot's wife « See The Holy Land">
            <a:extLst>
              <a:ext uri="{FF2B5EF4-FFF2-40B4-BE49-F238E27FC236}">
                <a16:creationId xmlns:a16="http://schemas.microsoft.com/office/drawing/2014/main" id="{517599A0-C4DA-B337-200D-C1B310B541D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 r="38157"/>
          <a:stretch>
            <a:fillRect/>
          </a:stretch>
        </p:blipFill>
        <p:spPr bwMode="auto">
          <a:xfrm>
            <a:off x="675842" y="2185326"/>
            <a:ext cx="3479699" cy="3947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7808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6B2C1-9542-4E3C-D43B-414C795D0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4E8EAD-E90F-535F-8DF7-035FCD501074}"/>
              </a:ext>
            </a:extLst>
          </p:cNvPr>
          <p:cNvSpPr>
            <a:spLocks noGrp="1"/>
          </p:cNvSpPr>
          <p:nvPr>
            <p:ph type="title"/>
          </p:nvPr>
        </p:nvSpPr>
        <p:spPr>
          <a:xfrm>
            <a:off x="594360" y="764373"/>
            <a:ext cx="7955280" cy="1293028"/>
          </a:xfrm>
        </p:spPr>
        <p:txBody>
          <a:bodyPr>
            <a:normAutofit fontScale="90000"/>
          </a:bodyPr>
          <a:lstStyle/>
          <a:p>
            <a:r>
              <a:rPr dirty="0"/>
              <a:t>20. What relation do the righteous sustain to the people of the earth?</a:t>
            </a:r>
          </a:p>
        </p:txBody>
      </p:sp>
      <p:sp>
        <p:nvSpPr>
          <p:cNvPr id="4" name="Content Placeholder 3">
            <a:extLst>
              <a:ext uri="{FF2B5EF4-FFF2-40B4-BE49-F238E27FC236}">
                <a16:creationId xmlns:a16="http://schemas.microsoft.com/office/drawing/2014/main" id="{FF205B9F-FA77-404A-8AC2-C709491D654E}"/>
              </a:ext>
            </a:extLst>
          </p:cNvPr>
          <p:cNvSpPr>
            <a:spLocks noGrp="1"/>
          </p:cNvSpPr>
          <p:nvPr>
            <p:ph sz="half" idx="2"/>
          </p:nvPr>
        </p:nvSpPr>
        <p:spPr>
          <a:xfrm>
            <a:off x="4639064" y="2435384"/>
            <a:ext cx="4023374" cy="3782810"/>
          </a:xfrm>
        </p:spPr>
        <p:txBody>
          <a:bodyPr>
            <a:noAutofit/>
          </a:bodyPr>
          <a:lstStyle/>
          <a:p>
            <a:pPr marL="0" indent="0">
              <a:buNone/>
            </a:pPr>
            <a:r>
              <a:rPr lang="en-US" sz="3600" b="1" dirty="0"/>
              <a:t>WARNING:</a:t>
            </a:r>
          </a:p>
          <a:p>
            <a:pPr marL="0" indent="0">
              <a:buNone/>
            </a:pPr>
            <a:r>
              <a:rPr lang="en-US" sz="3600" b="1" dirty="0"/>
              <a:t>Salt can Poison</a:t>
            </a:r>
            <a:endParaRPr lang="en-US" sz="3600" dirty="0"/>
          </a:p>
          <a:p>
            <a:pPr marL="0" indent="0">
              <a:buNone/>
            </a:pPr>
            <a:r>
              <a:rPr lang="en-US" sz="4000" dirty="0"/>
              <a:t>Christians must </a:t>
            </a:r>
            <a:r>
              <a:rPr lang="en-US" sz="4000" b="1" dirty="0"/>
              <a:t>not cling to the world</a:t>
            </a:r>
            <a:r>
              <a:rPr lang="en-US" sz="4000" dirty="0"/>
              <a:t> and lose their savor.</a:t>
            </a:r>
            <a:endParaRPr lang="en-US" sz="3600" dirty="0"/>
          </a:p>
        </p:txBody>
      </p:sp>
      <p:pic>
        <p:nvPicPr>
          <p:cNvPr id="68610" name="Picture 2" descr="Learning How to Savor, Not Count ...">
            <a:extLst>
              <a:ext uri="{FF2B5EF4-FFF2-40B4-BE49-F238E27FC236}">
                <a16:creationId xmlns:a16="http://schemas.microsoft.com/office/drawing/2014/main" id="{96FFBF70-31B5-C232-8E3C-AC8E5025D00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1060" r="23942"/>
          <a:stretch>
            <a:fillRect/>
          </a:stretch>
        </p:blipFill>
        <p:spPr bwMode="auto">
          <a:xfrm>
            <a:off x="427106" y="2057401"/>
            <a:ext cx="4077831" cy="4174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5409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21. Will the presence of righteous men always be sufficient to save the wicked from merited punishment?</a:t>
            </a:r>
          </a:p>
        </p:txBody>
      </p:sp>
      <p:sp>
        <p:nvSpPr>
          <p:cNvPr id="3" name="Content Placeholder 2"/>
          <p:cNvSpPr>
            <a:spLocks noGrp="1"/>
          </p:cNvSpPr>
          <p:nvPr>
            <p:ph sz="half" idx="1"/>
          </p:nvPr>
        </p:nvSpPr>
        <p:spPr>
          <a:xfrm>
            <a:off x="594360" y="2438400"/>
            <a:ext cx="3910579" cy="3825240"/>
          </a:xfrm>
        </p:spPr>
        <p:txBody>
          <a:bodyPr>
            <a:normAutofit/>
          </a:bodyPr>
          <a:lstStyle/>
          <a:p>
            <a:r>
              <a:rPr sz="3200" dirty="0"/>
              <a:t>Ezekiel 14:19-20</a:t>
            </a:r>
          </a:p>
          <a:p>
            <a:r>
              <a:rPr sz="3200" dirty="0"/>
              <a:t>Or if I send a pestilence into that land, and pour out my fury upon it in blood, to cut off from it man and beast:</a:t>
            </a:r>
          </a:p>
        </p:txBody>
      </p:sp>
      <p:sp>
        <p:nvSpPr>
          <p:cNvPr id="4" name="Content Placeholder 3"/>
          <p:cNvSpPr>
            <a:spLocks noGrp="1"/>
          </p:cNvSpPr>
          <p:nvPr>
            <p:ph sz="half" idx="2"/>
          </p:nvPr>
        </p:nvSpPr>
        <p:spPr>
          <a:xfrm>
            <a:off x="4642099" y="2438400"/>
            <a:ext cx="3907540" cy="3825240"/>
          </a:xfrm>
        </p:spPr>
        <p:txBody>
          <a:bodyPr/>
          <a:lstStyle/>
          <a:p>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21. Will the presence of righteous men always be sufficient to save the wicked from merited punishment?</a:t>
            </a:r>
          </a:p>
        </p:txBody>
      </p:sp>
      <p:sp>
        <p:nvSpPr>
          <p:cNvPr id="3" name="Content Placeholder 2"/>
          <p:cNvSpPr>
            <a:spLocks noGrp="1"/>
          </p:cNvSpPr>
          <p:nvPr>
            <p:ph sz="half" idx="1"/>
          </p:nvPr>
        </p:nvSpPr>
        <p:spPr>
          <a:xfrm>
            <a:off x="594360" y="2506980"/>
            <a:ext cx="3910579" cy="3756660"/>
          </a:xfrm>
        </p:spPr>
        <p:txBody>
          <a:bodyPr>
            <a:normAutofit fontScale="92500" lnSpcReduction="10000"/>
          </a:bodyPr>
          <a:lstStyle/>
          <a:p>
            <a:r>
              <a:rPr sz="2800" dirty="0"/>
              <a:t>Ezekiel 14:19-20</a:t>
            </a:r>
          </a:p>
          <a:p>
            <a:r>
              <a:rPr sz="2800" dirty="0"/>
              <a:t>Though Noah, Daniel, and Job, were in it, as I live, saith the Lord GOD, they shall deliver neither son nor daughter; they shall but deliver their own souls by their righteousness.</a:t>
            </a:r>
          </a:p>
        </p:txBody>
      </p:sp>
      <p:pic>
        <p:nvPicPr>
          <p:cNvPr id="69634" name="Picture 2" descr="Owning Your Choices | The Voice">
            <a:extLst>
              <a:ext uri="{FF2B5EF4-FFF2-40B4-BE49-F238E27FC236}">
                <a16:creationId xmlns:a16="http://schemas.microsoft.com/office/drawing/2014/main" id="{3210C585-658B-765F-5BEE-D222BA0816C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1062" y="3113881"/>
            <a:ext cx="3810000" cy="2543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22. What is the only safe place for people to occupy?</a:t>
            </a:r>
          </a:p>
        </p:txBody>
      </p:sp>
      <p:sp>
        <p:nvSpPr>
          <p:cNvPr id="3" name="Content Placeholder 2"/>
          <p:cNvSpPr>
            <a:spLocks noGrp="1"/>
          </p:cNvSpPr>
          <p:nvPr>
            <p:ph sz="half" idx="1"/>
          </p:nvPr>
        </p:nvSpPr>
        <p:spPr/>
        <p:txBody>
          <a:bodyPr>
            <a:normAutofit/>
          </a:bodyPr>
          <a:lstStyle/>
          <a:p>
            <a:r>
              <a:rPr sz="3200" dirty="0"/>
              <a:t>Psalm 91:1-4</a:t>
            </a:r>
          </a:p>
          <a:p>
            <a:r>
              <a:rPr sz="3200" dirty="0"/>
              <a:t>He that dwelleth in the secret place of the most High shall abide under the shadow of the Almighty.</a:t>
            </a:r>
          </a:p>
        </p:txBody>
      </p:sp>
      <p:pic>
        <p:nvPicPr>
          <p:cNvPr id="70658" name="Picture 2" descr="Preach The Story">
            <a:extLst>
              <a:ext uri="{FF2B5EF4-FFF2-40B4-BE49-F238E27FC236}">
                <a16:creationId xmlns:a16="http://schemas.microsoft.com/office/drawing/2014/main" id="{1B56E534-DC80-7E99-E890-1F57AEA1357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853" r="9573"/>
          <a:stretch>
            <a:fillRect/>
          </a:stretch>
        </p:blipFill>
        <p:spPr bwMode="auto">
          <a:xfrm>
            <a:off x="4856346" y="2354498"/>
            <a:ext cx="3609375" cy="37391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22. What is the only safe place for people to occupy?</a:t>
            </a:r>
          </a:p>
        </p:txBody>
      </p:sp>
      <p:sp>
        <p:nvSpPr>
          <p:cNvPr id="3" name="Content Placeholder 2"/>
          <p:cNvSpPr>
            <a:spLocks noGrp="1"/>
          </p:cNvSpPr>
          <p:nvPr>
            <p:ph sz="half" idx="1"/>
          </p:nvPr>
        </p:nvSpPr>
        <p:spPr/>
        <p:txBody>
          <a:bodyPr>
            <a:normAutofit fontScale="92500"/>
          </a:bodyPr>
          <a:lstStyle/>
          <a:p>
            <a:r>
              <a:rPr sz="4000" dirty="0"/>
              <a:t>Psalm 91:1-4</a:t>
            </a:r>
          </a:p>
          <a:p>
            <a:r>
              <a:rPr sz="4000" dirty="0"/>
              <a:t>I will say of the LORD, He is my refuge and my fortress: my God; in him will I trust.</a:t>
            </a:r>
          </a:p>
        </p:txBody>
      </p:sp>
      <p:pic>
        <p:nvPicPr>
          <p:cNvPr id="71684" name="Picture 4" descr="The LORD Is My Refuge And My Fortress ...">
            <a:extLst>
              <a:ext uri="{FF2B5EF4-FFF2-40B4-BE49-F238E27FC236}">
                <a16:creationId xmlns:a16="http://schemas.microsoft.com/office/drawing/2014/main" id="{283B0ED1-F205-69F6-F337-9D0DB629E2E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331" r="15282"/>
          <a:stretch>
            <a:fillRect/>
          </a:stretch>
        </p:blipFill>
        <p:spPr bwMode="auto">
          <a:xfrm>
            <a:off x="4639063" y="2194560"/>
            <a:ext cx="3691806" cy="41923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22. What is the only safe place for people to occupy?</a:t>
            </a:r>
          </a:p>
        </p:txBody>
      </p:sp>
      <p:sp>
        <p:nvSpPr>
          <p:cNvPr id="3" name="Content Placeholder 2"/>
          <p:cNvSpPr>
            <a:spLocks noGrp="1"/>
          </p:cNvSpPr>
          <p:nvPr>
            <p:ph sz="half" idx="1"/>
          </p:nvPr>
        </p:nvSpPr>
        <p:spPr/>
        <p:txBody>
          <a:bodyPr>
            <a:normAutofit lnSpcReduction="10000"/>
          </a:bodyPr>
          <a:lstStyle/>
          <a:p>
            <a:r>
              <a:rPr sz="3600" dirty="0"/>
              <a:t>Psalm 91:1-4</a:t>
            </a:r>
          </a:p>
          <a:p>
            <a:r>
              <a:rPr sz="3600" dirty="0"/>
              <a:t>Surely he shall deliver thee from the snare of the fowler, and from the noisome pestilence.</a:t>
            </a:r>
          </a:p>
        </p:txBody>
      </p:sp>
      <p:pic>
        <p:nvPicPr>
          <p:cNvPr id="72706" name="Picture 2" descr="Free Bird in hands Image | Download at StockCake">
            <a:extLst>
              <a:ext uri="{FF2B5EF4-FFF2-40B4-BE49-F238E27FC236}">
                <a16:creationId xmlns:a16="http://schemas.microsoft.com/office/drawing/2014/main" id="{B98D1102-F0D9-5CDF-7436-613BAA12B1D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22. What is the only safe place for people to occupy?</a:t>
            </a:r>
          </a:p>
        </p:txBody>
      </p:sp>
      <p:sp>
        <p:nvSpPr>
          <p:cNvPr id="3" name="Content Placeholder 2"/>
          <p:cNvSpPr>
            <a:spLocks noGrp="1"/>
          </p:cNvSpPr>
          <p:nvPr>
            <p:ph sz="half" idx="1"/>
          </p:nvPr>
        </p:nvSpPr>
        <p:spPr/>
        <p:txBody>
          <a:bodyPr>
            <a:normAutofit lnSpcReduction="10000"/>
          </a:bodyPr>
          <a:lstStyle/>
          <a:p>
            <a:r>
              <a:rPr sz="3200" dirty="0"/>
              <a:t>Psalm 91:1-4</a:t>
            </a:r>
          </a:p>
          <a:p>
            <a:r>
              <a:rPr sz="3200" dirty="0"/>
              <a:t>He shall cover thee with his feathers, and under his wings shalt thou trust: his truth shall be thy shield and buckler.</a:t>
            </a:r>
          </a:p>
        </p:txBody>
      </p:sp>
      <p:pic>
        <p:nvPicPr>
          <p:cNvPr id="73730" name="Picture 2" descr="Safely sheltered under wing via butterfliesarefree3149: - imgend From  imgfave.com">
            <a:extLst>
              <a:ext uri="{FF2B5EF4-FFF2-40B4-BE49-F238E27FC236}">
                <a16:creationId xmlns:a16="http://schemas.microsoft.com/office/drawing/2014/main" id="{00C65ECF-CE94-69CD-79DF-D3A1EB7A9E3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3808" b="27080"/>
          <a:stretch>
            <a:fillRect/>
          </a:stretch>
        </p:blipFill>
        <p:spPr bwMode="auto">
          <a:xfrm>
            <a:off x="4504939" y="2194560"/>
            <a:ext cx="3761091" cy="38990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764373"/>
            <a:ext cx="7818120" cy="1293028"/>
          </a:xfrm>
        </p:spPr>
        <p:txBody>
          <a:bodyPr>
            <a:normAutofit fontScale="90000"/>
          </a:bodyPr>
          <a:lstStyle/>
          <a:p>
            <a:r>
              <a:rPr dirty="0"/>
              <a:t>3. Did Abraham recognize the Lord as one of the three men?</a:t>
            </a:r>
          </a:p>
        </p:txBody>
      </p:sp>
      <p:pic>
        <p:nvPicPr>
          <p:cNvPr id="6146" name="Picture 2">
            <a:extLst>
              <a:ext uri="{FF2B5EF4-FFF2-40B4-BE49-F238E27FC236}">
                <a16:creationId xmlns:a16="http://schemas.microsoft.com/office/drawing/2014/main" id="{B61ADCEA-6987-573D-5F61-52441C21E7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111" b="19111"/>
          <a:stretch>
            <a:fillRect/>
          </a:stretch>
        </p:blipFill>
        <p:spPr bwMode="auto">
          <a:xfrm>
            <a:off x="1211580" y="2034210"/>
            <a:ext cx="6858000" cy="464820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2391508"/>
            <a:ext cx="7670384" cy="1957111"/>
          </a:xfrm>
        </p:spPr>
        <p:txBody>
          <a:bodyPr>
            <a:noAutofit/>
          </a:bodyPr>
          <a:lstStyle/>
          <a:p>
            <a:pPr algn="ctr"/>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031987" y="4231057"/>
            <a:ext cx="7080026" cy="1100023"/>
          </a:xfrm>
        </p:spPr>
        <p:txBody>
          <a:bodyPr>
            <a:normAutofit/>
          </a:bodyPr>
          <a:lstStyle/>
          <a:p>
            <a:pPr algn="ctr"/>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86852-ECEB-D200-B53B-A323EE57E5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B32468-BB4B-82CE-96DC-75EDE31E8D07}"/>
              </a:ext>
            </a:extLst>
          </p:cNvPr>
          <p:cNvSpPr>
            <a:spLocks noGrp="1"/>
          </p:cNvSpPr>
          <p:nvPr>
            <p:ph type="title"/>
          </p:nvPr>
        </p:nvSpPr>
        <p:spPr>
          <a:xfrm>
            <a:off x="731520" y="764373"/>
            <a:ext cx="7818120" cy="1293028"/>
          </a:xfrm>
        </p:spPr>
        <p:txBody>
          <a:bodyPr>
            <a:normAutofit fontScale="90000"/>
          </a:bodyPr>
          <a:lstStyle/>
          <a:p>
            <a:r>
              <a:rPr dirty="0"/>
              <a:t>3. Did Abraham recognize the Lord as one of the three men?</a:t>
            </a:r>
          </a:p>
        </p:txBody>
      </p:sp>
      <p:sp>
        <p:nvSpPr>
          <p:cNvPr id="4" name="Content Placeholder 3">
            <a:extLst>
              <a:ext uri="{FF2B5EF4-FFF2-40B4-BE49-F238E27FC236}">
                <a16:creationId xmlns:a16="http://schemas.microsoft.com/office/drawing/2014/main" id="{091436D3-A7F3-BBAE-47EC-CFC7E927E86C}"/>
              </a:ext>
            </a:extLst>
          </p:cNvPr>
          <p:cNvSpPr>
            <a:spLocks noGrp="1"/>
          </p:cNvSpPr>
          <p:nvPr>
            <p:ph sz="half" idx="2"/>
          </p:nvPr>
        </p:nvSpPr>
        <p:spPr/>
        <p:txBody>
          <a:bodyPr>
            <a:normAutofit fontScale="92500" lnSpcReduction="10000"/>
          </a:bodyPr>
          <a:lstStyle/>
          <a:p>
            <a:pPr marL="0" indent="0">
              <a:buNone/>
            </a:pPr>
            <a:r>
              <a:rPr lang="en-US" sz="2800" b="1" dirty="0"/>
              <a:t>Probably not! Abraham respectfully addressed one of the strangers as “my lord” (Heb. </a:t>
            </a:r>
            <a:r>
              <a:rPr lang="en-US" sz="2800" b="1" i="1" dirty="0"/>
              <a:t>’</a:t>
            </a:r>
            <a:r>
              <a:rPr lang="en-US" sz="2800" b="1" i="1" dirty="0" err="1"/>
              <a:t>adonai</a:t>
            </a:r>
            <a:r>
              <a:rPr lang="en-US" sz="2800" b="1" dirty="0"/>
              <a:t>, meaning sir).</a:t>
            </a:r>
          </a:p>
          <a:p>
            <a:pPr marL="0" indent="0">
              <a:buNone/>
            </a:pPr>
            <a:r>
              <a:rPr lang="en-US" sz="2800" b="1" dirty="0"/>
              <a:t>This was a common formula of respect, not a recognition of deity.  Examples: Laban to Jacob (Gen. 30:27), Jacob to Esau (Gen. 32:5; 33:8,10).</a:t>
            </a:r>
            <a:endParaRPr sz="2800" b="1" dirty="0"/>
          </a:p>
        </p:txBody>
      </p:sp>
      <p:pic>
        <p:nvPicPr>
          <p:cNvPr id="5125" name="Picture 5" descr="Abraham and the 3 visitors – scripturescript">
            <a:extLst>
              <a:ext uri="{FF2B5EF4-FFF2-40B4-BE49-F238E27FC236}">
                <a16:creationId xmlns:a16="http://schemas.microsoft.com/office/drawing/2014/main" id="{6FDFFDD5-AEB7-B7B8-4FC9-F2C41FBAB93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26913" y="2193925"/>
            <a:ext cx="3645224" cy="407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5274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Vapor Trail</Template>
  <TotalTime>1409</TotalTime>
  <Words>3471</Words>
  <Application>Microsoft Office PowerPoint</Application>
  <PresentationFormat>On-screen Show (4:3)</PresentationFormat>
  <Paragraphs>223</Paragraphs>
  <Slides>80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80</vt:i4>
      </vt:variant>
    </vt:vector>
  </HeadingPairs>
  <TitlesOfParts>
    <vt:vector size="84" baseType="lpstr">
      <vt:lpstr>Arial</vt:lpstr>
      <vt:lpstr>Century Gothic</vt:lpstr>
      <vt:lpstr>Impact</vt:lpstr>
      <vt:lpstr>Vapor Trail</vt:lpstr>
      <vt:lpstr>PowerPoint Presentation</vt:lpstr>
      <vt:lpstr>PowerPoint Presentation</vt:lpstr>
      <vt:lpstr>Old Testament History:  Abraham’s Plea  for Sodom</vt:lpstr>
      <vt:lpstr>1. Who came to Abraham while he lived in Mamre?</vt:lpstr>
      <vt:lpstr>1. Who came to Abraham while he lived in Mamre?</vt:lpstr>
      <vt:lpstr>2. Who were these men?</vt:lpstr>
      <vt:lpstr>2. Who were these men?</vt:lpstr>
      <vt:lpstr>3. Did Abraham recognize the Lord as one of the three men?</vt:lpstr>
      <vt:lpstr>3. Did Abraham recognize the Lord as one of the three men?</vt:lpstr>
      <vt:lpstr>4. How did Abraham show his hospitality?</vt:lpstr>
      <vt:lpstr>4. How did Abraham show his hospitality?</vt:lpstr>
      <vt:lpstr>4. How did Abraham show his hospitality?</vt:lpstr>
      <vt:lpstr>4. How did Abraham show his hospitality?</vt:lpstr>
      <vt:lpstr>4. How did Abraham show his hospitality?</vt:lpstr>
      <vt:lpstr>4. How did Abraham show his hospitality?</vt:lpstr>
      <vt:lpstr>4. How did Abraham show his hospitality?</vt:lpstr>
      <vt:lpstr>4. How did Abraham show his hospitality?</vt:lpstr>
      <vt:lpstr>4. How did Abraham show his hospitality?</vt:lpstr>
      <vt:lpstr>5. What exhortation based upon this occurrence is given to us?</vt:lpstr>
      <vt:lpstr>6. When the men rose to go, what did Abraham do?</vt:lpstr>
      <vt:lpstr>6. When the men rose to go, what did Abraham do?</vt:lpstr>
      <vt:lpstr>6. When the men rose to go, what did Abraham do?</vt:lpstr>
      <vt:lpstr>7. What did the Lord say?</vt:lpstr>
      <vt:lpstr>7. What did the Lord say?</vt:lpstr>
      <vt:lpstr>8. Why did the Lord honor Abraham in this manner?</vt:lpstr>
      <vt:lpstr>9. What did the Lord say of Sodom and Gomorrah?</vt:lpstr>
      <vt:lpstr>9. What did the Lord say of Sodom and Gomorrah?</vt:lpstr>
      <vt:lpstr>10. What did Abraham say to the Lord?</vt:lpstr>
      <vt:lpstr>10. What did Abraham say to the Lord?</vt:lpstr>
      <vt:lpstr>10. What did Abraham say to the Lord?</vt:lpstr>
      <vt:lpstr>11. What reply did the Lord make?</vt:lpstr>
      <vt:lpstr>12. In what spirit did Abraham continue his plea?</vt:lpstr>
      <vt:lpstr>13. What was the second request, and the reply?</vt:lpstr>
      <vt:lpstr>14. What concession did the Lord still further make in answer to Abraham's earnest prayer?</vt:lpstr>
      <vt:lpstr>15. How did Abraham still further pray, and what was the result?</vt:lpstr>
      <vt:lpstr>15. How did Abraham still further pray, and what was the result?</vt:lpstr>
      <vt:lpstr>16. For what still smaller number did the Lord say He would spare Sodom?</vt:lpstr>
      <vt:lpstr>17. Finally, how many righteous persons did the Lord say would save Sodom?</vt:lpstr>
      <vt:lpstr>18. In this simple narrative, what scripture do we see fulfilled?</vt:lpstr>
      <vt:lpstr>18. In this simple narrative, what scripture do we see fulfilled?</vt:lpstr>
      <vt:lpstr>18. In this simple narrative, what scripture do we see fulfilled?</vt:lpstr>
      <vt:lpstr>19. Cite some notable instances where wicked men's lives were spared on account of a righteous man:</vt:lpstr>
      <vt:lpstr>19. Cite some notable instances where wicked men's lives were spared on account of a righteous man:</vt:lpstr>
      <vt:lpstr>19. Cite some notable instances where wicked men's lives were spared on account of a righteous man:</vt:lpstr>
      <vt:lpstr>19. Cite some notable instances where wicked men's lives were spared on account of a righteous man:</vt:lpstr>
      <vt:lpstr>19. Cite some notable instances where wicked men's lives were spared on account of a righteous man:</vt:lpstr>
      <vt:lpstr>19. Cite some notable instances Where wicked men's lives were spared on account of a righteous man:</vt:lpstr>
      <vt:lpstr>19. Cite some notable instances where wicked men's lives were spared on account of a righteous man:</vt:lpstr>
      <vt:lpstr>19. Cite some notable instances where wicked men's lives were spared on account of a righteous man:</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20. What relation do the righteous sustain to the people of the earth?</vt:lpstr>
      <vt:lpstr>21. Will the presence of righteous men always be sufficient to save the wicked from merited punishment?</vt:lpstr>
      <vt:lpstr>21. Will the presence of righteous men always be sufficient to save the wicked from merited punishment?</vt:lpstr>
      <vt:lpstr>22. What is the only safe place for people to occupy?</vt:lpstr>
      <vt:lpstr>22. What is the only safe place for people to occupy?</vt:lpstr>
      <vt:lpstr>22. What is the only safe place for people to occupy?</vt:lpstr>
      <vt:lpstr>22. What is the only safe place for people to occupy?</vt:lpstr>
      <vt:lpstr>PowerPoint Presentation</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5</cp:revision>
  <dcterms:created xsi:type="dcterms:W3CDTF">2013-01-27T09:14:16Z</dcterms:created>
  <dcterms:modified xsi:type="dcterms:W3CDTF">2025-09-13T04:14:50Z</dcterms:modified>
  <cp:category/>
</cp:coreProperties>
</file>