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2" r:id="rId1"/>
  </p:sldMasterIdLst>
  <p:sldIdLst>
    <p:sldId id="394" r:id="rId2"/>
    <p:sldId id="390" r:id="rId3"/>
    <p:sldId id="256" r:id="rId4"/>
    <p:sldId id="257" r:id="rId5"/>
    <p:sldId id="258" r:id="rId6"/>
    <p:sldId id="259" r:id="rId7"/>
    <p:sldId id="260" r:id="rId8"/>
    <p:sldId id="261" r:id="rId9"/>
    <p:sldId id="262" r:id="rId10"/>
    <p:sldId id="395" r:id="rId11"/>
    <p:sldId id="263" r:id="rId12"/>
    <p:sldId id="396" r:id="rId13"/>
    <p:sldId id="397" r:id="rId14"/>
    <p:sldId id="399" r:id="rId15"/>
    <p:sldId id="400" r:id="rId16"/>
    <p:sldId id="401" r:id="rId17"/>
    <p:sldId id="402" r:id="rId18"/>
    <p:sldId id="403" r:id="rId19"/>
    <p:sldId id="404" r:id="rId20"/>
    <p:sldId id="264" r:id="rId21"/>
    <p:sldId id="265" r:id="rId22"/>
    <p:sldId id="266" r:id="rId23"/>
    <p:sldId id="409" r:id="rId24"/>
    <p:sldId id="408" r:id="rId25"/>
    <p:sldId id="405" r:id="rId26"/>
    <p:sldId id="406" r:id="rId27"/>
    <p:sldId id="410" r:id="rId28"/>
    <p:sldId id="267" r:id="rId29"/>
    <p:sldId id="268" r:id="rId30"/>
    <p:sldId id="269" r:id="rId31"/>
    <p:sldId id="270" r:id="rId32"/>
    <p:sldId id="271" r:id="rId33"/>
    <p:sldId id="273" r:id="rId34"/>
    <p:sldId id="274" r:id="rId35"/>
    <p:sldId id="275" r:id="rId36"/>
    <p:sldId id="276" r:id="rId37"/>
    <p:sldId id="411" r:id="rId38"/>
    <p:sldId id="413" r:id="rId39"/>
    <p:sldId id="414" r:id="rId40"/>
    <p:sldId id="415" r:id="rId41"/>
    <p:sldId id="416" r:id="rId42"/>
    <p:sldId id="417" r:id="rId43"/>
    <p:sldId id="418" r:id="rId44"/>
    <p:sldId id="419" r:id="rId45"/>
    <p:sldId id="420" r:id="rId46"/>
    <p:sldId id="277" r:id="rId47"/>
    <p:sldId id="278" r:id="rId48"/>
    <p:sldId id="279" r:id="rId49"/>
    <p:sldId id="280" r:id="rId50"/>
    <p:sldId id="281" r:id="rId51"/>
    <p:sldId id="282" r:id="rId52"/>
    <p:sldId id="272" r:id="rId53"/>
    <p:sldId id="422" r:id="rId54"/>
    <p:sldId id="423" r:id="rId55"/>
    <p:sldId id="424" r:id="rId56"/>
    <p:sldId id="421" r:id="rId57"/>
    <p:sldId id="284" r:id="rId58"/>
    <p:sldId id="285" r:id="rId59"/>
    <p:sldId id="286" r:id="rId60"/>
    <p:sldId id="287" r:id="rId61"/>
    <p:sldId id="288" r:id="rId62"/>
    <p:sldId id="289" r:id="rId63"/>
    <p:sldId id="290" r:id="rId64"/>
    <p:sldId id="291" r:id="rId65"/>
    <p:sldId id="292" r:id="rId66"/>
    <p:sldId id="293" r:id="rId67"/>
    <p:sldId id="294" r:id="rId68"/>
    <p:sldId id="295" r:id="rId69"/>
    <p:sldId id="296" r:id="rId70"/>
    <p:sldId id="298" r:id="rId71"/>
    <p:sldId id="299" r:id="rId72"/>
    <p:sldId id="300" r:id="rId73"/>
    <p:sldId id="301" r:id="rId74"/>
    <p:sldId id="302" r:id="rId75"/>
    <p:sldId id="392" r:id="rId76"/>
    <p:sldId id="340" r:id="rId7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64" d="100"/>
          <a:sy n="64" d="100"/>
        </p:scale>
        <p:origin x="147" y="5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fld id="{5BCAD085-E8A6-8845-BD4E-CB4CCA059FC4}" type="datetimeFigureOut">
              <a:rPr lang="en-US" smtClean="0"/>
              <a:t>9/19/2025</a:t>
            </a:fld>
            <a:endParaRPr lang="en-US"/>
          </a:p>
        </p:txBody>
      </p:sp>
      <p:sp>
        <p:nvSpPr>
          <p:cNvPr id="5" name="Footer Placeholder 4"/>
          <p:cNvSpPr>
            <a:spLocks noGrp="1"/>
          </p:cNvSpPr>
          <p:nvPr>
            <p:ph type="ftr" sz="quarter" idx="11"/>
          </p:nvPr>
        </p:nvSpPr>
        <p:spPr>
          <a:xfrm>
            <a:off x="533401" y="5936189"/>
            <a:ext cx="4021666" cy="365125"/>
          </a:xfrm>
        </p:spPr>
        <p:txBody>
          <a:bodyPr/>
          <a:lstStyle/>
          <a:p>
            <a:endParaRPr lang="en-US"/>
          </a:p>
        </p:txBody>
      </p:sp>
      <p:sp>
        <p:nvSpPr>
          <p:cNvPr id="6" name="Slide Number Placeholder 5"/>
          <p:cNvSpPr>
            <a:spLocks noGrp="1"/>
          </p:cNvSpPr>
          <p:nvPr>
            <p:ph type="sldNum" sz="quarter" idx="12"/>
          </p:nvPr>
        </p:nvSpPr>
        <p:spPr>
          <a:xfrm>
            <a:off x="7010399" y="2750337"/>
            <a:ext cx="1370293" cy="1356442"/>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91032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11310"/>
            <a:ext cx="1149836" cy="1090789"/>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73964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11616"/>
            <a:ext cx="1149836" cy="1090789"/>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936543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09926"/>
            <a:ext cx="1149836" cy="1090789"/>
          </a:xfrm>
        </p:spPr>
        <p:txBody>
          <a:bodyPr/>
          <a:lstStyle/>
          <a:p>
            <a:fld id="{C1FF6DA9-008F-8B48-92A6-B652298478BF}" type="slidenum">
              <a:rPr lang="en-US" smtClean="0"/>
              <a:t>‹#›</a:t>
            </a:fld>
            <a:endParaRPr lang="en-US"/>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5185638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09926"/>
            <a:ext cx="1149836" cy="1090789"/>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642949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9/19/2025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454535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9/19/2025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759825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39508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fld id="{5BCAD085-E8A6-8845-BD4E-CB4CCA059FC4}" type="datetimeFigureOut">
              <a:rPr lang="en-US" smtClean="0"/>
              <a:t>9/19/2025</a:t>
            </a:fld>
            <a:endParaRPr lang="en-US"/>
          </a:p>
        </p:txBody>
      </p:sp>
      <p:sp>
        <p:nvSpPr>
          <p:cNvPr id="5" name="Footer Placeholder 4"/>
          <p:cNvSpPr>
            <a:spLocks noGrp="1"/>
          </p:cNvSpPr>
          <p:nvPr>
            <p:ph type="ftr" sz="quarter" idx="11"/>
          </p:nvPr>
        </p:nvSpPr>
        <p:spPr>
          <a:xfrm>
            <a:off x="510241" y="5936189"/>
            <a:ext cx="4518959" cy="365125"/>
          </a:xfrm>
        </p:spPr>
        <p:txBody>
          <a:bodyPr/>
          <a:lstStyle/>
          <a:p>
            <a:endParaRPr lang="en-US"/>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216002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643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65810" y="5936188"/>
            <a:ext cx="2057400" cy="365125"/>
          </a:xfrm>
        </p:spPr>
        <p:txBody>
          <a:bodyPr/>
          <a:lstStyle/>
          <a:p>
            <a:fld id="{5BCAD085-E8A6-8845-BD4E-CB4CCA059FC4}" type="datetimeFigureOut">
              <a:rPr lang="en-US" smtClean="0"/>
              <a:t>9/19/2025</a:t>
            </a:fld>
            <a:endParaRPr lang="en-US"/>
          </a:p>
        </p:txBody>
      </p:sp>
      <p:sp>
        <p:nvSpPr>
          <p:cNvPr id="5" name="Footer Placeholder 4"/>
          <p:cNvSpPr>
            <a:spLocks noGrp="1"/>
          </p:cNvSpPr>
          <p:nvPr>
            <p:ph type="ftr" sz="quarter" idx="11"/>
          </p:nvPr>
        </p:nvSpPr>
        <p:spPr>
          <a:xfrm>
            <a:off x="533400" y="5936189"/>
            <a:ext cx="4834673" cy="365125"/>
          </a:xfrm>
        </p:spPr>
        <p:txBody>
          <a:bodyPr/>
          <a:lstStyle/>
          <a:p>
            <a:endParaRPr lang="en-US"/>
          </a:p>
        </p:txBody>
      </p:sp>
      <p:sp>
        <p:nvSpPr>
          <p:cNvPr id="6" name="Slide Number Placeholder 5"/>
          <p:cNvSpPr>
            <a:spLocks noGrp="1"/>
          </p:cNvSpPr>
          <p:nvPr>
            <p:ph type="sldNum" sz="quarter" idx="12"/>
          </p:nvPr>
        </p:nvSpPr>
        <p:spPr>
          <a:xfrm>
            <a:off x="7856438" y="2869896"/>
            <a:ext cx="1149836" cy="1090789"/>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8115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53349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9/19/2025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38159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9/19/2025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68789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5BCAD085-E8A6-8845-BD4E-CB4CCA059FC4}" type="datetimeFigureOut">
              <a:rPr lang="en-US" smtClean="0"/>
              <a:t>9/19/2025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2182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57055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8546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BCAD085-E8A6-8845-BD4E-CB4CCA059FC4}" type="datetimeFigureOut">
              <a:rPr lang="en-US" smtClean="0"/>
              <a:t>9/19/2025</a:t>
            </a:fld>
            <a:endParaRPr lang="en-US"/>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823115326"/>
      </p:ext>
    </p:extLst>
  </p:cSld>
  <p:clrMap bg1="dk1" tx1="lt1" bg2="dk2" tx2="lt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s Tall el-Hammam Sodom? - Ready4Eternity">
            <a:extLst>
              <a:ext uri="{FF2B5EF4-FFF2-40B4-BE49-F238E27FC236}">
                <a16:creationId xmlns:a16="http://schemas.microsoft.com/office/drawing/2014/main" id="{4B5183CD-5E67-E27B-1CDE-A6058396D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552" y="-13767"/>
            <a:ext cx="8336896" cy="6885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754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7. Cite other instances that indicate that those who sat in the gate occupied an office of public trust:</a:t>
            </a:r>
          </a:p>
        </p:txBody>
      </p:sp>
      <p:sp>
        <p:nvSpPr>
          <p:cNvPr id="3" name="Content Placeholder 2"/>
          <p:cNvSpPr>
            <a:spLocks noGrp="1"/>
          </p:cNvSpPr>
          <p:nvPr>
            <p:ph sz="half" idx="1"/>
          </p:nvPr>
        </p:nvSpPr>
        <p:spPr/>
        <p:txBody>
          <a:bodyPr>
            <a:normAutofit/>
          </a:bodyPr>
          <a:lstStyle/>
          <a:p>
            <a:r>
              <a:rPr dirty="0"/>
              <a:t>Daniel 2:49</a:t>
            </a:r>
          </a:p>
          <a:p>
            <a:r>
              <a:rPr dirty="0"/>
              <a:t>Then Daniel requested of the king, and he set Shadrach, Meshach, and Abednego, over the affairs of the province of Babylon: but Daniel sat in the gate of the king.</a:t>
            </a:r>
          </a:p>
        </p:txBody>
      </p:sp>
      <p:pic>
        <p:nvPicPr>
          <p:cNvPr id="8194" name="Picture 2" descr="Daniel 1 - BiblePlaces.com">
            <a:extLst>
              <a:ext uri="{FF2B5EF4-FFF2-40B4-BE49-F238E27FC236}">
                <a16:creationId xmlns:a16="http://schemas.microsoft.com/office/drawing/2014/main" id="{296F3087-AD64-507D-8989-C8884533CAD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7840"/>
          <a:stretch>
            <a:fillRect/>
          </a:stretch>
        </p:blipFill>
        <p:spPr bwMode="auto">
          <a:xfrm>
            <a:off x="3798607" y="2572604"/>
            <a:ext cx="3684681" cy="33635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11210-0741-EE68-49DC-D39ECF819E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C146E6-C856-1479-FD5A-9193296448EB}"/>
              </a:ext>
            </a:extLst>
          </p:cNvPr>
          <p:cNvSpPr>
            <a:spLocks noGrp="1"/>
          </p:cNvSpPr>
          <p:nvPr>
            <p:ph type="title"/>
          </p:nvPr>
        </p:nvSpPr>
        <p:spPr/>
        <p:txBody>
          <a:bodyPr>
            <a:normAutofit fontScale="90000"/>
          </a:bodyPr>
          <a:lstStyle/>
          <a:p>
            <a:r>
              <a:t>7. Cite other instances that indicate that those who sat in the gate occupied an office of public trust:</a:t>
            </a:r>
          </a:p>
        </p:txBody>
      </p:sp>
      <p:sp>
        <p:nvSpPr>
          <p:cNvPr id="3" name="Content Placeholder 2">
            <a:extLst>
              <a:ext uri="{FF2B5EF4-FFF2-40B4-BE49-F238E27FC236}">
                <a16:creationId xmlns:a16="http://schemas.microsoft.com/office/drawing/2014/main" id="{DE0BC9AF-DE69-759A-D0F7-01541E67111B}"/>
              </a:ext>
            </a:extLst>
          </p:cNvPr>
          <p:cNvSpPr>
            <a:spLocks noGrp="1"/>
          </p:cNvSpPr>
          <p:nvPr>
            <p:ph sz="half" idx="1"/>
          </p:nvPr>
        </p:nvSpPr>
        <p:spPr/>
        <p:txBody>
          <a:bodyPr>
            <a:normAutofit fontScale="92500" lnSpcReduction="20000"/>
          </a:bodyPr>
          <a:lstStyle/>
          <a:p>
            <a:r>
              <a:rPr lang="en-US" sz="3200" dirty="0"/>
              <a:t>Esther 2:19,    21-22</a:t>
            </a:r>
            <a:endParaRPr sz="3200" dirty="0"/>
          </a:p>
          <a:p>
            <a:r>
              <a:rPr lang="en-US" sz="3200" dirty="0"/>
              <a:t>And when the virgins were gathered together the second time, then Mordecai sat in the king's gate.</a:t>
            </a:r>
            <a:endParaRPr sz="3200" dirty="0"/>
          </a:p>
        </p:txBody>
      </p:sp>
      <p:pic>
        <p:nvPicPr>
          <p:cNvPr id="11268" name="Picture 4" descr="Ester 2:19-23 Overheard Plot">
            <a:extLst>
              <a:ext uri="{FF2B5EF4-FFF2-40B4-BE49-F238E27FC236}">
                <a16:creationId xmlns:a16="http://schemas.microsoft.com/office/drawing/2014/main" id="{36BC2AE4-7750-967F-0F5E-06F74E66D82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6681" t="33136"/>
          <a:stretch>
            <a:fillRect/>
          </a:stretch>
        </p:blipFill>
        <p:spPr bwMode="auto">
          <a:xfrm>
            <a:off x="4063664" y="2780070"/>
            <a:ext cx="3471257" cy="3060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454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832D4-6E3D-991D-218A-29EC9BBD7C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4CF758-8B21-8372-6F5F-1E989D86A508}"/>
              </a:ext>
            </a:extLst>
          </p:cNvPr>
          <p:cNvSpPr>
            <a:spLocks noGrp="1"/>
          </p:cNvSpPr>
          <p:nvPr>
            <p:ph type="title"/>
          </p:nvPr>
        </p:nvSpPr>
        <p:spPr/>
        <p:txBody>
          <a:bodyPr>
            <a:normAutofit fontScale="90000"/>
          </a:bodyPr>
          <a:lstStyle/>
          <a:p>
            <a:r>
              <a:t>7. Cite other instances that indicate that those who sat in the gate occupied an office of public trust:</a:t>
            </a:r>
          </a:p>
        </p:txBody>
      </p:sp>
      <p:sp>
        <p:nvSpPr>
          <p:cNvPr id="3" name="Content Placeholder 2">
            <a:extLst>
              <a:ext uri="{FF2B5EF4-FFF2-40B4-BE49-F238E27FC236}">
                <a16:creationId xmlns:a16="http://schemas.microsoft.com/office/drawing/2014/main" id="{D3477389-17B9-D703-593D-0BF3F45F12F2}"/>
              </a:ext>
            </a:extLst>
          </p:cNvPr>
          <p:cNvSpPr>
            <a:spLocks noGrp="1"/>
          </p:cNvSpPr>
          <p:nvPr>
            <p:ph sz="half" idx="1"/>
          </p:nvPr>
        </p:nvSpPr>
        <p:spPr>
          <a:xfrm>
            <a:off x="533400" y="2336872"/>
            <a:ext cx="3357899" cy="4078675"/>
          </a:xfrm>
        </p:spPr>
        <p:txBody>
          <a:bodyPr>
            <a:normAutofit lnSpcReduction="10000"/>
          </a:bodyPr>
          <a:lstStyle/>
          <a:p>
            <a:r>
              <a:rPr lang="en-US" dirty="0"/>
              <a:t>Esther 2:19, 21-22</a:t>
            </a:r>
            <a:endParaRPr dirty="0"/>
          </a:p>
          <a:p>
            <a:r>
              <a:rPr lang="en-US" dirty="0"/>
              <a:t>In those days, while Mordecai sat in the king's gate, two of the king's chamberlains, Bigthan and </a:t>
            </a:r>
            <a:r>
              <a:rPr lang="en-US" dirty="0" err="1"/>
              <a:t>Teresh</a:t>
            </a:r>
            <a:r>
              <a:rPr lang="en-US" dirty="0"/>
              <a:t>, of those which kept the door, were wroth, and sought to lay hands on the king Ahasuerus.</a:t>
            </a:r>
            <a:endParaRPr dirty="0"/>
          </a:p>
        </p:txBody>
      </p:sp>
      <p:pic>
        <p:nvPicPr>
          <p:cNvPr id="11266" name="Picture 2" descr="Mordecai Discovers the Treachery of Bigthan and Teresh">
            <a:extLst>
              <a:ext uri="{FF2B5EF4-FFF2-40B4-BE49-F238E27FC236}">
                <a16:creationId xmlns:a16="http://schemas.microsoft.com/office/drawing/2014/main" id="{8E33DE84-6AC7-35D0-79B3-6941BFB9171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21892" y="2336800"/>
            <a:ext cx="2838603" cy="3598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1209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D0FAF-0E0E-878D-523C-DE455DC06D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6F279-D024-29A8-0542-60E7286CEACD}"/>
              </a:ext>
            </a:extLst>
          </p:cNvPr>
          <p:cNvSpPr>
            <a:spLocks noGrp="1"/>
          </p:cNvSpPr>
          <p:nvPr>
            <p:ph type="title"/>
          </p:nvPr>
        </p:nvSpPr>
        <p:spPr/>
        <p:txBody>
          <a:bodyPr>
            <a:normAutofit fontScale="90000"/>
          </a:bodyPr>
          <a:lstStyle/>
          <a:p>
            <a:r>
              <a:t>7. Cite other instances that indicate that those who sat in the gate occupied an office of public trust:</a:t>
            </a:r>
          </a:p>
        </p:txBody>
      </p:sp>
      <p:sp>
        <p:nvSpPr>
          <p:cNvPr id="3" name="Content Placeholder 2">
            <a:extLst>
              <a:ext uri="{FF2B5EF4-FFF2-40B4-BE49-F238E27FC236}">
                <a16:creationId xmlns:a16="http://schemas.microsoft.com/office/drawing/2014/main" id="{6448B26A-80C8-79E7-B282-13AD12C03E9F}"/>
              </a:ext>
            </a:extLst>
          </p:cNvPr>
          <p:cNvSpPr>
            <a:spLocks noGrp="1"/>
          </p:cNvSpPr>
          <p:nvPr>
            <p:ph sz="half" idx="1"/>
          </p:nvPr>
        </p:nvSpPr>
        <p:spPr>
          <a:xfrm>
            <a:off x="533401" y="2336872"/>
            <a:ext cx="2902974" cy="4078675"/>
          </a:xfrm>
        </p:spPr>
        <p:txBody>
          <a:bodyPr>
            <a:normAutofit/>
          </a:bodyPr>
          <a:lstStyle/>
          <a:p>
            <a:r>
              <a:rPr lang="en-US" dirty="0"/>
              <a:t>Esther 2:19, 21-22</a:t>
            </a:r>
            <a:endParaRPr dirty="0"/>
          </a:p>
          <a:p>
            <a:r>
              <a:rPr lang="en-US" dirty="0"/>
              <a:t>And the thing was known to Mordecai, who told it unto Esther the queen; and Esther certified the king thereof in Mordecai's name.</a:t>
            </a:r>
            <a:endParaRPr dirty="0"/>
          </a:p>
        </p:txBody>
      </p:sp>
      <p:pic>
        <p:nvPicPr>
          <p:cNvPr id="12290" name="Picture 2" descr="Bigthana and Teresh were of the same tribe as king Ahaserues, that was why  he brought them in and made them the door keepers or chamberlains of his  inner chamber (Esther 6:2).">
            <a:extLst>
              <a:ext uri="{FF2B5EF4-FFF2-40B4-BE49-F238E27FC236}">
                <a16:creationId xmlns:a16="http://schemas.microsoft.com/office/drawing/2014/main" id="{119D17B6-3A52-1EDC-BEC0-132C3496CF1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847" r="11626"/>
          <a:stretch>
            <a:fillRect/>
          </a:stretch>
        </p:blipFill>
        <p:spPr bwMode="auto">
          <a:xfrm>
            <a:off x="3642852" y="2786878"/>
            <a:ext cx="4697361" cy="3178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3377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48324-375F-303D-8530-7590D9067A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4B5D0E-A656-35E1-28C3-232EC97273AD}"/>
              </a:ext>
            </a:extLst>
          </p:cNvPr>
          <p:cNvSpPr>
            <a:spLocks noGrp="1"/>
          </p:cNvSpPr>
          <p:nvPr>
            <p:ph type="title"/>
          </p:nvPr>
        </p:nvSpPr>
        <p:spPr/>
        <p:txBody>
          <a:bodyPr>
            <a:normAutofit fontScale="90000"/>
          </a:bodyPr>
          <a:lstStyle/>
          <a:p>
            <a:r>
              <a:t>7. Cite other instances that indicate that those who sat in the gate occupied an office of public trust:</a:t>
            </a:r>
          </a:p>
        </p:txBody>
      </p:sp>
      <p:sp>
        <p:nvSpPr>
          <p:cNvPr id="3" name="Content Placeholder 2">
            <a:extLst>
              <a:ext uri="{FF2B5EF4-FFF2-40B4-BE49-F238E27FC236}">
                <a16:creationId xmlns:a16="http://schemas.microsoft.com/office/drawing/2014/main" id="{26DDA25B-8571-B267-9A4E-EA9969015F87}"/>
              </a:ext>
            </a:extLst>
          </p:cNvPr>
          <p:cNvSpPr>
            <a:spLocks noGrp="1"/>
          </p:cNvSpPr>
          <p:nvPr>
            <p:ph sz="half" idx="1"/>
          </p:nvPr>
        </p:nvSpPr>
        <p:spPr>
          <a:xfrm>
            <a:off x="533401" y="2336872"/>
            <a:ext cx="3374922" cy="4078675"/>
          </a:xfrm>
        </p:spPr>
        <p:txBody>
          <a:bodyPr>
            <a:normAutofit lnSpcReduction="10000"/>
          </a:bodyPr>
          <a:lstStyle/>
          <a:p>
            <a:r>
              <a:rPr lang="en-US" dirty="0"/>
              <a:t>Esther 3:2-3</a:t>
            </a:r>
            <a:endParaRPr dirty="0"/>
          </a:p>
          <a:p>
            <a:r>
              <a:rPr lang="en-US" dirty="0"/>
              <a:t>And all the king's servants, that were in the king's gate, bowed, and reverenced Haman: for the king had so commanded concerning him. But Mordecai bowed not, nor did him reverence.</a:t>
            </a:r>
            <a:endParaRPr dirty="0"/>
          </a:p>
        </p:txBody>
      </p:sp>
      <p:pic>
        <p:nvPicPr>
          <p:cNvPr id="13314" name="Picture 2" descr="Why Did Mordecai Not Bow Down to Haman? - TheTorah.com">
            <a:extLst>
              <a:ext uri="{FF2B5EF4-FFF2-40B4-BE49-F238E27FC236}">
                <a16:creationId xmlns:a16="http://schemas.microsoft.com/office/drawing/2014/main" id="{1E03F45F-3F56-9C20-4D60-EBBD5072078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479" r="22036"/>
          <a:stretch>
            <a:fillRect/>
          </a:stretch>
        </p:blipFill>
        <p:spPr bwMode="auto">
          <a:xfrm>
            <a:off x="4284407" y="2666921"/>
            <a:ext cx="3315162" cy="3437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884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87BB5-EAB5-A9F9-BCB1-116D2C4F51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33A8C6-1E27-42DA-9C8D-E33DB8D723F7}"/>
              </a:ext>
            </a:extLst>
          </p:cNvPr>
          <p:cNvSpPr>
            <a:spLocks noGrp="1"/>
          </p:cNvSpPr>
          <p:nvPr>
            <p:ph type="title"/>
          </p:nvPr>
        </p:nvSpPr>
        <p:spPr/>
        <p:txBody>
          <a:bodyPr>
            <a:normAutofit fontScale="90000"/>
          </a:bodyPr>
          <a:lstStyle/>
          <a:p>
            <a:r>
              <a:t>7. Cite other instances that indicate that those who sat in the gate occupied an office of public trust:</a:t>
            </a:r>
          </a:p>
        </p:txBody>
      </p:sp>
      <p:sp>
        <p:nvSpPr>
          <p:cNvPr id="3" name="Content Placeholder 2">
            <a:extLst>
              <a:ext uri="{FF2B5EF4-FFF2-40B4-BE49-F238E27FC236}">
                <a16:creationId xmlns:a16="http://schemas.microsoft.com/office/drawing/2014/main" id="{100B7DD3-6BD8-5A23-02A3-3697703AEEA4}"/>
              </a:ext>
            </a:extLst>
          </p:cNvPr>
          <p:cNvSpPr>
            <a:spLocks noGrp="1"/>
          </p:cNvSpPr>
          <p:nvPr>
            <p:ph sz="half" idx="1"/>
          </p:nvPr>
        </p:nvSpPr>
        <p:spPr>
          <a:xfrm>
            <a:off x="533401" y="2336872"/>
            <a:ext cx="3374922" cy="4078675"/>
          </a:xfrm>
        </p:spPr>
        <p:txBody>
          <a:bodyPr>
            <a:normAutofit/>
          </a:bodyPr>
          <a:lstStyle/>
          <a:p>
            <a:r>
              <a:rPr lang="en-US" sz="2800" dirty="0"/>
              <a:t>Esther 3:2-3</a:t>
            </a:r>
            <a:endParaRPr sz="2800" dirty="0"/>
          </a:p>
          <a:p>
            <a:r>
              <a:rPr lang="en-US" sz="2800" dirty="0"/>
              <a:t>Then the king's servants, which were in the king's gate, said unto Mordecai, Why </a:t>
            </a:r>
            <a:r>
              <a:rPr lang="en-US" sz="2800" dirty="0" err="1"/>
              <a:t>transgressest</a:t>
            </a:r>
            <a:r>
              <a:rPr lang="en-US" sz="2800" dirty="0"/>
              <a:t> thou the king's commandment?</a:t>
            </a:r>
            <a:endParaRPr sz="2800" dirty="0"/>
          </a:p>
        </p:txBody>
      </p:sp>
      <p:pic>
        <p:nvPicPr>
          <p:cNvPr id="14338" name="Picture 2" descr="Why Mordechai Refuses to “Kneel and Bow” to Haman - TheTorah.com">
            <a:extLst>
              <a:ext uri="{FF2B5EF4-FFF2-40B4-BE49-F238E27FC236}">
                <a16:creationId xmlns:a16="http://schemas.microsoft.com/office/drawing/2014/main" id="{048D3922-2638-C636-FEFA-F4EA545E96E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2325"/>
          <a:stretch>
            <a:fillRect/>
          </a:stretch>
        </p:blipFill>
        <p:spPr bwMode="auto">
          <a:xfrm>
            <a:off x="4114801" y="2336872"/>
            <a:ext cx="3513240" cy="3610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1288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1613B-CDCD-E120-5E0B-8F44DBF401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5A7985-1862-9478-4890-7DEC38D93607}"/>
              </a:ext>
            </a:extLst>
          </p:cNvPr>
          <p:cNvSpPr>
            <a:spLocks noGrp="1"/>
          </p:cNvSpPr>
          <p:nvPr>
            <p:ph type="title"/>
          </p:nvPr>
        </p:nvSpPr>
        <p:spPr/>
        <p:txBody>
          <a:bodyPr>
            <a:normAutofit fontScale="90000"/>
          </a:bodyPr>
          <a:lstStyle/>
          <a:p>
            <a:r>
              <a:t>7. Cite other instances that indicate that those who sat in the gate occupied an office of public trust:</a:t>
            </a:r>
          </a:p>
        </p:txBody>
      </p:sp>
      <p:sp>
        <p:nvSpPr>
          <p:cNvPr id="3" name="Content Placeholder 2">
            <a:extLst>
              <a:ext uri="{FF2B5EF4-FFF2-40B4-BE49-F238E27FC236}">
                <a16:creationId xmlns:a16="http://schemas.microsoft.com/office/drawing/2014/main" id="{39D141FB-0B09-A503-5E95-F0537D2D65A6}"/>
              </a:ext>
            </a:extLst>
          </p:cNvPr>
          <p:cNvSpPr>
            <a:spLocks noGrp="1"/>
          </p:cNvSpPr>
          <p:nvPr>
            <p:ph sz="half" idx="1"/>
          </p:nvPr>
        </p:nvSpPr>
        <p:spPr>
          <a:xfrm>
            <a:off x="533401" y="2336872"/>
            <a:ext cx="3374922" cy="4078675"/>
          </a:xfrm>
        </p:spPr>
        <p:txBody>
          <a:bodyPr>
            <a:normAutofit/>
          </a:bodyPr>
          <a:lstStyle/>
          <a:p>
            <a:r>
              <a:rPr lang="en-US" sz="3200" dirty="0"/>
              <a:t>Proverbs 24:7</a:t>
            </a:r>
            <a:endParaRPr sz="3200" dirty="0"/>
          </a:p>
          <a:p>
            <a:r>
              <a:rPr lang="en-US" sz="3200" dirty="0"/>
              <a:t>Wisdom is too high for a fool: he </a:t>
            </a:r>
            <a:r>
              <a:rPr lang="en-US" sz="3200" dirty="0" err="1"/>
              <a:t>openeth</a:t>
            </a:r>
            <a:r>
              <a:rPr lang="en-US" sz="3200" dirty="0"/>
              <a:t> not his mouth in the gate.</a:t>
            </a:r>
            <a:endParaRPr sz="3200" dirty="0"/>
          </a:p>
        </p:txBody>
      </p:sp>
      <p:pic>
        <p:nvPicPr>
          <p:cNvPr id="15362" name="Picture 2" descr="King David Sat &quot;In the Gate ...">
            <a:extLst>
              <a:ext uri="{FF2B5EF4-FFF2-40B4-BE49-F238E27FC236}">
                <a16:creationId xmlns:a16="http://schemas.microsoft.com/office/drawing/2014/main" id="{2E1D3BB7-4486-781D-032E-67DCA42E67C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535" r="20723"/>
          <a:stretch>
            <a:fillRect/>
          </a:stretch>
        </p:blipFill>
        <p:spPr bwMode="auto">
          <a:xfrm>
            <a:off x="3908323" y="2109020"/>
            <a:ext cx="3693217" cy="3244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1801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4BFE1-746D-FF0B-7257-871564ACD8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5B311C-0323-A53B-6013-51FBAB876F85}"/>
              </a:ext>
            </a:extLst>
          </p:cNvPr>
          <p:cNvSpPr>
            <a:spLocks noGrp="1"/>
          </p:cNvSpPr>
          <p:nvPr>
            <p:ph type="title"/>
          </p:nvPr>
        </p:nvSpPr>
        <p:spPr/>
        <p:txBody>
          <a:bodyPr>
            <a:normAutofit fontScale="90000"/>
          </a:bodyPr>
          <a:lstStyle/>
          <a:p>
            <a:r>
              <a:t>7. Cite other instances that indicate that those who sat in the gate occupied an office of public trust:</a:t>
            </a:r>
          </a:p>
        </p:txBody>
      </p:sp>
      <p:sp>
        <p:nvSpPr>
          <p:cNvPr id="3" name="Content Placeholder 2">
            <a:extLst>
              <a:ext uri="{FF2B5EF4-FFF2-40B4-BE49-F238E27FC236}">
                <a16:creationId xmlns:a16="http://schemas.microsoft.com/office/drawing/2014/main" id="{714FFB7C-B048-FDBB-3F4C-0D290B9DF7EE}"/>
              </a:ext>
            </a:extLst>
          </p:cNvPr>
          <p:cNvSpPr>
            <a:spLocks noGrp="1"/>
          </p:cNvSpPr>
          <p:nvPr>
            <p:ph sz="half" idx="1"/>
          </p:nvPr>
        </p:nvSpPr>
        <p:spPr>
          <a:xfrm>
            <a:off x="533401" y="2336872"/>
            <a:ext cx="3374922" cy="4078675"/>
          </a:xfrm>
        </p:spPr>
        <p:txBody>
          <a:bodyPr>
            <a:normAutofit/>
          </a:bodyPr>
          <a:lstStyle/>
          <a:p>
            <a:r>
              <a:rPr lang="en-US" sz="3200" dirty="0"/>
              <a:t>Proverbs 31:23</a:t>
            </a:r>
            <a:endParaRPr sz="3200" dirty="0"/>
          </a:p>
          <a:p>
            <a:r>
              <a:rPr lang="en-US" sz="3200" dirty="0"/>
              <a:t>Her husband is known in the gates, when he </a:t>
            </a:r>
            <a:r>
              <a:rPr lang="en-US" sz="3200" dirty="0" err="1"/>
              <a:t>sitteth</a:t>
            </a:r>
            <a:r>
              <a:rPr lang="en-US" sz="3200" dirty="0"/>
              <a:t> among the elders of the land.</a:t>
            </a:r>
            <a:endParaRPr sz="3200" dirty="0"/>
          </a:p>
        </p:txBody>
      </p:sp>
      <p:pic>
        <p:nvPicPr>
          <p:cNvPr id="16386" name="Picture 2" descr="Ancient gate, old Assyrian town of Ashur (Assur), UNESCO World Heritage  Site, Iraq, Middle East Stock Photo - Alamy">
            <a:extLst>
              <a:ext uri="{FF2B5EF4-FFF2-40B4-BE49-F238E27FC236}">
                <a16:creationId xmlns:a16="http://schemas.microsoft.com/office/drawing/2014/main" id="{87C2BDE3-AF26-0C0C-3C1B-F9A8741AC9F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159" r="15014" b="5674"/>
          <a:stretch>
            <a:fillRect/>
          </a:stretch>
        </p:blipFill>
        <p:spPr bwMode="auto">
          <a:xfrm>
            <a:off x="4081038" y="2336872"/>
            <a:ext cx="3470380" cy="3473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2554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4852F-5DA1-2F88-EC4A-8CF6BF7307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D3E07-9DB9-02CB-9CAA-B5B105EC36CA}"/>
              </a:ext>
            </a:extLst>
          </p:cNvPr>
          <p:cNvSpPr>
            <a:spLocks noGrp="1"/>
          </p:cNvSpPr>
          <p:nvPr>
            <p:ph type="title"/>
          </p:nvPr>
        </p:nvSpPr>
        <p:spPr/>
        <p:txBody>
          <a:bodyPr>
            <a:normAutofit fontScale="90000"/>
          </a:bodyPr>
          <a:lstStyle/>
          <a:p>
            <a:r>
              <a:t>7. Cite other instances that indicate that those who sat in the gate occupied an office of public trust:</a:t>
            </a:r>
          </a:p>
        </p:txBody>
      </p:sp>
      <p:sp>
        <p:nvSpPr>
          <p:cNvPr id="3" name="Content Placeholder 2">
            <a:extLst>
              <a:ext uri="{FF2B5EF4-FFF2-40B4-BE49-F238E27FC236}">
                <a16:creationId xmlns:a16="http://schemas.microsoft.com/office/drawing/2014/main" id="{A631BB74-5DD6-56BF-50D3-184F54A37D7E}"/>
              </a:ext>
            </a:extLst>
          </p:cNvPr>
          <p:cNvSpPr>
            <a:spLocks noGrp="1"/>
          </p:cNvSpPr>
          <p:nvPr>
            <p:ph sz="half" idx="1"/>
          </p:nvPr>
        </p:nvSpPr>
        <p:spPr>
          <a:xfrm>
            <a:off x="533401" y="2336872"/>
            <a:ext cx="3374922" cy="4078675"/>
          </a:xfrm>
        </p:spPr>
        <p:txBody>
          <a:bodyPr>
            <a:normAutofit/>
          </a:bodyPr>
          <a:lstStyle/>
          <a:p>
            <a:r>
              <a:rPr lang="en-US" sz="3200" dirty="0"/>
              <a:t>Lamentations 5:14</a:t>
            </a:r>
            <a:endParaRPr sz="3200" dirty="0"/>
          </a:p>
          <a:p>
            <a:r>
              <a:rPr lang="en-US" sz="3200" dirty="0"/>
              <a:t>The elders have ceased from the gate, the young men from their </a:t>
            </a:r>
            <a:r>
              <a:rPr lang="en-US" sz="3200" dirty="0" err="1"/>
              <a:t>musick</a:t>
            </a:r>
            <a:r>
              <a:rPr lang="en-US" sz="3200" dirty="0"/>
              <a:t>.</a:t>
            </a:r>
            <a:endParaRPr sz="3200" dirty="0"/>
          </a:p>
        </p:txBody>
      </p:sp>
      <p:pic>
        <p:nvPicPr>
          <p:cNvPr id="17410" name="Picture 2" descr="The Most Mysterious Gate in Jerusalem's Old City Is Still Puzzling  Researchers - Israel News">
            <a:extLst>
              <a:ext uri="{FF2B5EF4-FFF2-40B4-BE49-F238E27FC236}">
                <a16:creationId xmlns:a16="http://schemas.microsoft.com/office/drawing/2014/main" id="{43167BF9-550A-D2BC-BD3C-9EE7ABC9903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060825" y="2454612"/>
            <a:ext cx="3360738" cy="3363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5649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8. What words of the Sodomites corroborate this?</a:t>
            </a:r>
          </a:p>
        </p:txBody>
      </p:sp>
      <p:sp>
        <p:nvSpPr>
          <p:cNvPr id="3" name="Content Placeholder 2"/>
          <p:cNvSpPr>
            <a:spLocks noGrp="1"/>
          </p:cNvSpPr>
          <p:nvPr>
            <p:ph sz="half" idx="1"/>
          </p:nvPr>
        </p:nvSpPr>
        <p:spPr>
          <a:xfrm>
            <a:off x="533400" y="2336872"/>
            <a:ext cx="3357899" cy="4189824"/>
          </a:xfrm>
        </p:spPr>
        <p:txBody>
          <a:bodyPr>
            <a:normAutofit fontScale="92500"/>
          </a:bodyPr>
          <a:lstStyle/>
          <a:p>
            <a:r>
              <a:rPr dirty="0"/>
              <a:t>Genesis 19:9</a:t>
            </a:r>
          </a:p>
          <a:p>
            <a:r>
              <a:rPr dirty="0"/>
              <a:t>And they said, Stand back. And they said again, This one fellow came in to sojourn, and he will needs be a judge: now will we deal worse with thee, than with them. And they pressed sore upon the man, even Lot, and came near to break the door.</a:t>
            </a:r>
          </a:p>
        </p:txBody>
      </p:sp>
      <p:pic>
        <p:nvPicPr>
          <p:cNvPr id="9218" name="Picture 2">
            <a:extLst>
              <a:ext uri="{FF2B5EF4-FFF2-40B4-BE49-F238E27FC236}">
                <a16:creationId xmlns:a16="http://schemas.microsoft.com/office/drawing/2014/main" id="{8B3076EF-83D4-1F3D-7752-41E69B722BA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52580"/>
          <a:stretch>
            <a:fillRect/>
          </a:stretch>
        </p:blipFill>
        <p:spPr bwMode="auto">
          <a:xfrm>
            <a:off x="4277441" y="2398488"/>
            <a:ext cx="3194467" cy="37859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9. Did Lot participate in the wickedness of the Sodomites?</a:t>
            </a:r>
          </a:p>
        </p:txBody>
      </p:sp>
      <p:sp>
        <p:nvSpPr>
          <p:cNvPr id="3" name="Content Placeholder 2"/>
          <p:cNvSpPr>
            <a:spLocks noGrp="1"/>
          </p:cNvSpPr>
          <p:nvPr>
            <p:ph sz="half" idx="1"/>
          </p:nvPr>
        </p:nvSpPr>
        <p:spPr>
          <a:xfrm>
            <a:off x="533400" y="2336872"/>
            <a:ext cx="3357899" cy="4249458"/>
          </a:xfrm>
        </p:spPr>
        <p:txBody>
          <a:bodyPr>
            <a:normAutofit fontScale="92500" lnSpcReduction="20000"/>
          </a:bodyPr>
          <a:lstStyle/>
          <a:p>
            <a:r>
              <a:rPr sz="2000" dirty="0"/>
              <a:t>2 Peter 2:6-8</a:t>
            </a:r>
          </a:p>
          <a:p>
            <a:r>
              <a:rPr sz="2000" dirty="0"/>
              <a:t>And turning the cities of Sodom and </a:t>
            </a:r>
            <a:r>
              <a:rPr sz="2000" dirty="0" err="1"/>
              <a:t>Gomorrha</a:t>
            </a:r>
            <a:r>
              <a:rPr sz="2000" dirty="0"/>
              <a:t> into ashes condemned them with an overthrow, making them an ensample unto those that after should live ungodly; And delivered just Lot, vexed with the filthy conversation of the wicked: (For that righteous man dwelling among them, in seeing and hearing, vexed his righteous soul from day to day with their unlawful deeds;)</a:t>
            </a:r>
          </a:p>
        </p:txBody>
      </p:sp>
      <p:pic>
        <p:nvPicPr>
          <p:cNvPr id="10242" name="Picture 2" descr="Lot bowed down when he saw the two strangers and invited them to stay at his house. ‘No, we will spend the night in the square,’ they replied. But Lot insisted they stay at his house. – Slide 3">
            <a:extLst>
              <a:ext uri="{FF2B5EF4-FFF2-40B4-BE49-F238E27FC236}">
                <a16:creationId xmlns:a16="http://schemas.microsoft.com/office/drawing/2014/main" id="{3565A6EA-230E-E6BB-F8CF-83D60F193CF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9773"/>
          <a:stretch>
            <a:fillRect/>
          </a:stretch>
        </p:blipFill>
        <p:spPr bwMode="auto">
          <a:xfrm>
            <a:off x="4060825" y="2257391"/>
            <a:ext cx="3556934" cy="37986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10. What was the crying sin of Sodom and Gomorrah?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8E405-199B-AEE0-6AE5-F70559171B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B600D0-FB52-A4C3-7A49-95AE14CCF149}"/>
              </a:ext>
            </a:extLst>
          </p:cNvPr>
          <p:cNvSpPr>
            <a:spLocks noGrp="1"/>
          </p:cNvSpPr>
          <p:nvPr>
            <p:ph type="title"/>
          </p:nvPr>
        </p:nvSpPr>
        <p:spPr/>
        <p:txBody>
          <a:bodyPr>
            <a:normAutofit/>
          </a:bodyPr>
          <a:lstStyle/>
          <a:p>
            <a:r>
              <a:t>10. What was the crying sin of Sodom and Gomorrah?</a:t>
            </a:r>
          </a:p>
        </p:txBody>
      </p:sp>
      <p:sp>
        <p:nvSpPr>
          <p:cNvPr id="3" name="Content Placeholder 2">
            <a:extLst>
              <a:ext uri="{FF2B5EF4-FFF2-40B4-BE49-F238E27FC236}">
                <a16:creationId xmlns:a16="http://schemas.microsoft.com/office/drawing/2014/main" id="{28E7B7D9-DD39-9E12-8F2C-2682E15D2201}"/>
              </a:ext>
            </a:extLst>
          </p:cNvPr>
          <p:cNvSpPr>
            <a:spLocks noGrp="1"/>
          </p:cNvSpPr>
          <p:nvPr>
            <p:ph sz="half" idx="1"/>
          </p:nvPr>
        </p:nvSpPr>
        <p:spPr>
          <a:xfrm>
            <a:off x="533400" y="2336872"/>
            <a:ext cx="3357899" cy="4078675"/>
          </a:xfrm>
        </p:spPr>
        <p:txBody>
          <a:bodyPr>
            <a:normAutofit/>
          </a:bodyPr>
          <a:lstStyle/>
          <a:p>
            <a:r>
              <a:rPr lang="en-US" sz="2800" dirty="0"/>
              <a:t>Genesis 18:20</a:t>
            </a:r>
            <a:endParaRPr sz="2800" dirty="0"/>
          </a:p>
          <a:p>
            <a:r>
              <a:rPr lang="en-US" sz="2800" dirty="0"/>
              <a:t>And the </a:t>
            </a:r>
            <a:r>
              <a:rPr lang="en-US" sz="2800" cap="small" dirty="0"/>
              <a:t>Lord</a:t>
            </a:r>
            <a:r>
              <a:rPr lang="en-US" sz="2800" dirty="0"/>
              <a:t> said, Because the </a:t>
            </a:r>
            <a:r>
              <a:rPr lang="en-US" sz="2800" b="1" dirty="0"/>
              <a:t>cry</a:t>
            </a:r>
            <a:r>
              <a:rPr lang="en-US" sz="2800" dirty="0"/>
              <a:t> of Sodom and Gomorrah is great, and because their sin is very grievous;</a:t>
            </a:r>
            <a:endParaRPr sz="2800" dirty="0"/>
          </a:p>
        </p:txBody>
      </p:sp>
      <p:pic>
        <p:nvPicPr>
          <p:cNvPr id="22530" name="Picture 2" descr="Sodom &amp; Gomorrah in the Bible | Roger Farnworth">
            <a:extLst>
              <a:ext uri="{FF2B5EF4-FFF2-40B4-BE49-F238E27FC236}">
                <a16:creationId xmlns:a16="http://schemas.microsoft.com/office/drawing/2014/main" id="{BE120CDC-0A58-CCF0-A4F2-000B1365614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703" t="16521" r="23076" b="2769"/>
          <a:stretch>
            <a:fillRect/>
          </a:stretch>
        </p:blipFill>
        <p:spPr bwMode="auto">
          <a:xfrm>
            <a:off x="4063181" y="2248382"/>
            <a:ext cx="3561748" cy="3503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1339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81016-901A-FAB1-6180-F19C437208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F6E274-2B7A-3652-1CA4-B173CF2E052C}"/>
              </a:ext>
            </a:extLst>
          </p:cNvPr>
          <p:cNvSpPr>
            <a:spLocks noGrp="1"/>
          </p:cNvSpPr>
          <p:nvPr>
            <p:ph type="title"/>
          </p:nvPr>
        </p:nvSpPr>
        <p:spPr/>
        <p:txBody>
          <a:bodyPr>
            <a:normAutofit/>
          </a:bodyPr>
          <a:lstStyle/>
          <a:p>
            <a:r>
              <a:t>10. What was the crying sin of Sodom and Gomorrah?</a:t>
            </a:r>
          </a:p>
        </p:txBody>
      </p:sp>
      <p:sp>
        <p:nvSpPr>
          <p:cNvPr id="3" name="Content Placeholder 2">
            <a:extLst>
              <a:ext uri="{FF2B5EF4-FFF2-40B4-BE49-F238E27FC236}">
                <a16:creationId xmlns:a16="http://schemas.microsoft.com/office/drawing/2014/main" id="{86C2A0CA-73E9-CA2A-BE65-E05659727446}"/>
              </a:ext>
            </a:extLst>
          </p:cNvPr>
          <p:cNvSpPr>
            <a:spLocks noGrp="1"/>
          </p:cNvSpPr>
          <p:nvPr>
            <p:ph sz="half" idx="1"/>
          </p:nvPr>
        </p:nvSpPr>
        <p:spPr>
          <a:xfrm>
            <a:off x="533400" y="2336872"/>
            <a:ext cx="3357899" cy="4078675"/>
          </a:xfrm>
        </p:spPr>
        <p:txBody>
          <a:bodyPr>
            <a:normAutofit lnSpcReduction="10000"/>
          </a:bodyPr>
          <a:lstStyle/>
          <a:p>
            <a:r>
              <a:rPr dirty="0"/>
              <a:t>Jude 7</a:t>
            </a:r>
          </a:p>
          <a:p>
            <a:r>
              <a:rPr dirty="0"/>
              <a:t>Even as Sodom and </a:t>
            </a:r>
            <a:r>
              <a:rPr dirty="0" err="1"/>
              <a:t>Gomorrha</a:t>
            </a:r>
            <a:r>
              <a:rPr dirty="0"/>
              <a:t>, and the cities about them in like manner, giving themselves over to fornication, and going after strange flesh, are set forth for an example, suffering the vengeance of eternal fire.</a:t>
            </a:r>
          </a:p>
        </p:txBody>
      </p:sp>
      <p:pic>
        <p:nvPicPr>
          <p:cNvPr id="18434" name="Picture 2" descr="Flame - Wikipedia">
            <a:extLst>
              <a:ext uri="{FF2B5EF4-FFF2-40B4-BE49-F238E27FC236}">
                <a16:creationId xmlns:a16="http://schemas.microsoft.com/office/drawing/2014/main" id="{68876257-9255-FFF1-4AB1-A786B6A8B3B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799" r="19819"/>
          <a:stretch>
            <a:fillRect/>
          </a:stretch>
        </p:blipFill>
        <p:spPr bwMode="auto">
          <a:xfrm>
            <a:off x="4156405" y="2204884"/>
            <a:ext cx="3357899" cy="4210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00760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21E70-ECC1-2C42-2D32-FC35EFB77B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5EE443-B4A7-13BF-CC3A-9C8AB52780F7}"/>
              </a:ext>
            </a:extLst>
          </p:cNvPr>
          <p:cNvSpPr>
            <a:spLocks noGrp="1"/>
          </p:cNvSpPr>
          <p:nvPr>
            <p:ph type="title"/>
          </p:nvPr>
        </p:nvSpPr>
        <p:spPr/>
        <p:txBody>
          <a:bodyPr>
            <a:normAutofit/>
          </a:bodyPr>
          <a:lstStyle/>
          <a:p>
            <a:r>
              <a:t>10. What was the crying sin of Sodom and Gomorrah?</a:t>
            </a:r>
          </a:p>
        </p:txBody>
      </p:sp>
      <p:sp>
        <p:nvSpPr>
          <p:cNvPr id="3" name="Content Placeholder 2">
            <a:extLst>
              <a:ext uri="{FF2B5EF4-FFF2-40B4-BE49-F238E27FC236}">
                <a16:creationId xmlns:a16="http://schemas.microsoft.com/office/drawing/2014/main" id="{4F7FA674-EB1D-19AB-C441-5284A59CF5E1}"/>
              </a:ext>
            </a:extLst>
          </p:cNvPr>
          <p:cNvSpPr>
            <a:spLocks noGrp="1"/>
          </p:cNvSpPr>
          <p:nvPr>
            <p:ph sz="half" idx="1"/>
          </p:nvPr>
        </p:nvSpPr>
        <p:spPr>
          <a:xfrm>
            <a:off x="533400" y="2336872"/>
            <a:ext cx="3357899" cy="4078675"/>
          </a:xfrm>
        </p:spPr>
        <p:txBody>
          <a:bodyPr>
            <a:normAutofit lnSpcReduction="10000"/>
          </a:bodyPr>
          <a:lstStyle/>
          <a:p>
            <a:r>
              <a:rPr lang="en-US" dirty="0"/>
              <a:t>Ezekiel 16:49-50</a:t>
            </a:r>
            <a:endParaRPr dirty="0"/>
          </a:p>
          <a:p>
            <a:r>
              <a:rPr lang="en-US" dirty="0"/>
              <a:t>Behold, </a:t>
            </a:r>
            <a:r>
              <a:rPr lang="en-US" b="1" dirty="0"/>
              <a:t>this was the iniquity </a:t>
            </a:r>
            <a:r>
              <a:rPr lang="en-US" dirty="0"/>
              <a:t>of thy sister Sodom, pride, fulness of bread, and abundance of idleness was in her and in her daughters, neither did she strengthen the hand of the poor and needy.</a:t>
            </a:r>
            <a:endParaRPr dirty="0"/>
          </a:p>
        </p:txBody>
      </p:sp>
      <p:pic>
        <p:nvPicPr>
          <p:cNvPr id="19458" name="Picture 2" descr="Ezekiel 16:49 - &quot;Behold, this was the iniquity of thy sister Sodom, pride, fulness of bread, and abundance of idleness was in her and in her daughters, neither did she strengthen the hand of the poor and needy.&quot;&#10;&#10;Create a digital art style image that symbolically represents the biblical verse from Ezekiel 16:49 - 'Behold, this was the iniquity of thy sister Sodom, pride, fulness of bread, and abundance of idleness was in her and in her daughters, neither did she strengthen the hand of the poor and needy.' Imagine symbols of pride, abundant foodstuffs, idleness and the disregard for the poor and needy, all blended together poignantly.">
            <a:extLst>
              <a:ext uri="{FF2B5EF4-FFF2-40B4-BE49-F238E27FC236}">
                <a16:creationId xmlns:a16="http://schemas.microsoft.com/office/drawing/2014/main" id="{82F63D2A-4AA8-86BF-F79B-04FAC8334E3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037" t="11622" r="20060" b="14872"/>
          <a:stretch>
            <a:fillRect/>
          </a:stretch>
        </p:blipFill>
        <p:spPr bwMode="auto">
          <a:xfrm>
            <a:off x="4431889" y="2213734"/>
            <a:ext cx="3170904" cy="3891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4660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DA5C9-C8FF-7A84-DA70-B8F6879277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AC6C5B-4B72-B56D-3936-ED6ABD2D247D}"/>
              </a:ext>
            </a:extLst>
          </p:cNvPr>
          <p:cNvSpPr>
            <a:spLocks noGrp="1"/>
          </p:cNvSpPr>
          <p:nvPr>
            <p:ph type="title"/>
          </p:nvPr>
        </p:nvSpPr>
        <p:spPr/>
        <p:txBody>
          <a:bodyPr>
            <a:normAutofit/>
          </a:bodyPr>
          <a:lstStyle/>
          <a:p>
            <a:r>
              <a:t>10. What was the crying sin of Sodom and Gomorrah?</a:t>
            </a:r>
          </a:p>
        </p:txBody>
      </p:sp>
      <p:sp>
        <p:nvSpPr>
          <p:cNvPr id="3" name="Content Placeholder 2">
            <a:extLst>
              <a:ext uri="{FF2B5EF4-FFF2-40B4-BE49-F238E27FC236}">
                <a16:creationId xmlns:a16="http://schemas.microsoft.com/office/drawing/2014/main" id="{03008BB4-7FBB-BFAA-3093-9F88E577B0F7}"/>
              </a:ext>
            </a:extLst>
          </p:cNvPr>
          <p:cNvSpPr>
            <a:spLocks noGrp="1"/>
          </p:cNvSpPr>
          <p:nvPr>
            <p:ph sz="half" idx="1"/>
          </p:nvPr>
        </p:nvSpPr>
        <p:spPr>
          <a:xfrm>
            <a:off x="533400" y="2336872"/>
            <a:ext cx="3357899" cy="4078675"/>
          </a:xfrm>
        </p:spPr>
        <p:txBody>
          <a:bodyPr>
            <a:normAutofit/>
          </a:bodyPr>
          <a:lstStyle/>
          <a:p>
            <a:r>
              <a:rPr lang="en-US" sz="2800" dirty="0"/>
              <a:t>Ezekiel 16:49-50</a:t>
            </a:r>
            <a:endParaRPr sz="2800" dirty="0"/>
          </a:p>
          <a:p>
            <a:r>
              <a:rPr lang="en-US" sz="2800" dirty="0"/>
              <a:t>And they were haughty, and committed abomination before me: therefore I took them away as I saw good.</a:t>
            </a:r>
            <a:endParaRPr sz="2800" dirty="0"/>
          </a:p>
        </p:txBody>
      </p:sp>
      <p:pic>
        <p:nvPicPr>
          <p:cNvPr id="20482" name="Picture 2" descr="Ezekiel 15:8 - &quot;And I will make the land desolate, because they have committed a trespass, saith the Lord GOD.&quot;&#10;&#10;A desolate land reflecting the biblical quote from Ezekiel 15:8 - 'And I will make the land desolate, because they have committed a trespass, saith the Lord GOD'. The image portrays an uninhabited, barren landscape featuring dry, cracked earth and tumbled stones, under a stormily ominous sky. The underlying tones should evoke a sense of distress and remorse for the trespasses committed against the land. This representation of a desolate land conveys both the physical desolation of the landscape as well as the moral desolation of those who have trespassed. Use tonalities and compositions that are reminiscent of traditional oil painting, though the medium is digital.">
            <a:extLst>
              <a:ext uri="{FF2B5EF4-FFF2-40B4-BE49-F238E27FC236}">
                <a16:creationId xmlns:a16="http://schemas.microsoft.com/office/drawing/2014/main" id="{75CECB7F-F3FC-F8D3-A247-7714189303C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772653" y="2336872"/>
            <a:ext cx="3648910" cy="3648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77293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C46B0-FC9D-7EFD-5336-E1009D122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0A935D-3950-7DE1-22FA-778DEB9B3DFC}"/>
              </a:ext>
            </a:extLst>
          </p:cNvPr>
          <p:cNvSpPr>
            <a:spLocks noGrp="1"/>
          </p:cNvSpPr>
          <p:nvPr>
            <p:ph type="title"/>
          </p:nvPr>
        </p:nvSpPr>
        <p:spPr/>
        <p:txBody>
          <a:bodyPr>
            <a:normAutofit/>
          </a:bodyPr>
          <a:lstStyle/>
          <a:p>
            <a:r>
              <a:t>10. What was the crying sin of Sodom and Gomorrah?</a:t>
            </a:r>
          </a:p>
        </p:txBody>
      </p:sp>
      <p:sp>
        <p:nvSpPr>
          <p:cNvPr id="3" name="Content Placeholder 2">
            <a:extLst>
              <a:ext uri="{FF2B5EF4-FFF2-40B4-BE49-F238E27FC236}">
                <a16:creationId xmlns:a16="http://schemas.microsoft.com/office/drawing/2014/main" id="{C811F599-2579-AB8C-9CBF-28E9941F9CE4}"/>
              </a:ext>
            </a:extLst>
          </p:cNvPr>
          <p:cNvSpPr>
            <a:spLocks noGrp="1"/>
          </p:cNvSpPr>
          <p:nvPr>
            <p:ph sz="half" idx="1"/>
          </p:nvPr>
        </p:nvSpPr>
        <p:spPr>
          <a:xfrm>
            <a:off x="533400" y="2336872"/>
            <a:ext cx="3357899" cy="4078675"/>
          </a:xfrm>
        </p:spPr>
        <p:txBody>
          <a:bodyPr>
            <a:normAutofit/>
          </a:bodyPr>
          <a:lstStyle/>
          <a:p>
            <a:r>
              <a:rPr lang="en-US" sz="2800" dirty="0"/>
              <a:t>Isaiah 3:9</a:t>
            </a:r>
            <a:endParaRPr sz="2800" dirty="0"/>
          </a:p>
          <a:p>
            <a:r>
              <a:rPr lang="en-US" dirty="0"/>
              <a:t>The shew of their countenance doth witness against them; and they declare their sin as Sodom, they hide it not. Woe unto their soul! for they have rewarded evil unto themselves.</a:t>
            </a:r>
            <a:endParaRPr sz="2800" dirty="0"/>
          </a:p>
        </p:txBody>
      </p:sp>
      <p:pic>
        <p:nvPicPr>
          <p:cNvPr id="23554" name="Picture 2" descr="Sodom and Gomorrah and the Sin of Inhospitality | Catholic Answers Q&amp;A">
            <a:extLst>
              <a:ext uri="{FF2B5EF4-FFF2-40B4-BE49-F238E27FC236}">
                <a16:creationId xmlns:a16="http://schemas.microsoft.com/office/drawing/2014/main" id="{D9CC338E-70BB-D1CC-E5EA-F46E4A9C858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891299" y="2403239"/>
            <a:ext cx="3638478" cy="3638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0105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11. What marked contrast was there between the hospitality of Lot and the actions of the men of Sodom?</a:t>
            </a:r>
          </a:p>
        </p:txBody>
      </p:sp>
      <p:sp>
        <p:nvSpPr>
          <p:cNvPr id="3" name="Content Placeholder 2"/>
          <p:cNvSpPr>
            <a:spLocks noGrp="1"/>
          </p:cNvSpPr>
          <p:nvPr>
            <p:ph sz="half" idx="1"/>
          </p:nvPr>
        </p:nvSpPr>
        <p:spPr>
          <a:xfrm>
            <a:off x="533400" y="2336873"/>
            <a:ext cx="3357899" cy="3968062"/>
          </a:xfrm>
        </p:spPr>
        <p:txBody>
          <a:bodyPr>
            <a:normAutofit fontScale="92500"/>
          </a:bodyPr>
          <a:lstStyle/>
          <a:p>
            <a:r>
              <a:rPr sz="2800" dirty="0"/>
              <a:t>Genesis 19:4-7, 9</a:t>
            </a:r>
          </a:p>
          <a:p>
            <a:r>
              <a:rPr sz="2800" dirty="0"/>
              <a:t>But before they lay down, the men of the city, even the men of Sodom, compassed the house round, both old and young, all the people from every quarter:</a:t>
            </a:r>
          </a:p>
        </p:txBody>
      </p:sp>
      <p:pic>
        <p:nvPicPr>
          <p:cNvPr id="21506" name="Picture 2" descr="Outside, news of the two strangers’ arrival had spread through the city and all the men, young and old, surrounded Lot’s house. The mob demanded the two men be handed over to them. – Slide 5">
            <a:extLst>
              <a:ext uri="{FF2B5EF4-FFF2-40B4-BE49-F238E27FC236}">
                <a16:creationId xmlns:a16="http://schemas.microsoft.com/office/drawing/2014/main" id="{ED49919E-60A2-B789-8108-B9A5A6A41AB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0592"/>
          <a:stretch>
            <a:fillRect/>
          </a:stretch>
        </p:blipFill>
        <p:spPr bwMode="auto">
          <a:xfrm>
            <a:off x="4086402" y="2418909"/>
            <a:ext cx="3289160" cy="35541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11. What marked contrast was there between the hospitality of Lot and the actions of the men of Sodom?</a:t>
            </a:r>
          </a:p>
        </p:txBody>
      </p:sp>
      <p:sp>
        <p:nvSpPr>
          <p:cNvPr id="3" name="Content Placeholder 2"/>
          <p:cNvSpPr>
            <a:spLocks noGrp="1"/>
          </p:cNvSpPr>
          <p:nvPr>
            <p:ph sz="half" idx="1"/>
          </p:nvPr>
        </p:nvSpPr>
        <p:spPr/>
        <p:txBody>
          <a:bodyPr>
            <a:normAutofit/>
          </a:bodyPr>
          <a:lstStyle/>
          <a:p>
            <a:r>
              <a:rPr dirty="0"/>
              <a:t>Genesis 19:4-7, 9</a:t>
            </a:r>
          </a:p>
          <a:p>
            <a:r>
              <a:rPr dirty="0"/>
              <a:t>And they called unto Lot, and said unto him, Where are the men which came in to thee this night? bring them out unto us, that we may know them.</a:t>
            </a:r>
          </a:p>
        </p:txBody>
      </p:sp>
      <p:pic>
        <p:nvPicPr>
          <p:cNvPr id="24580" name="Picture 4" descr="Outside, news of the two strangers’ arrival had spread through the city and all the men, young and old, surrounded Lot’s house. The mob demanded the two men be handed over to them. – Slide 5">
            <a:extLst>
              <a:ext uri="{FF2B5EF4-FFF2-40B4-BE49-F238E27FC236}">
                <a16:creationId xmlns:a16="http://schemas.microsoft.com/office/drawing/2014/main" id="{44BF70A9-3566-D0C9-A2FA-28BF5217762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1504" t="418" r="39534" b="53578"/>
          <a:stretch>
            <a:fillRect/>
          </a:stretch>
        </p:blipFill>
        <p:spPr bwMode="auto">
          <a:xfrm>
            <a:off x="4472412" y="2486555"/>
            <a:ext cx="2584393" cy="30788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7482"/>
            <a:ext cx="7167716" cy="1567609"/>
          </a:xfrm>
        </p:spPr>
        <p:txBody>
          <a:bodyPr>
            <a:noAutofit/>
          </a:bodyPr>
          <a:lstStyle/>
          <a:p>
            <a:r>
              <a:rPr sz="2800" dirty="0"/>
              <a:t>1. While Abraham was pleading with the Lord for Sodom, what were the two angels who accompanied him doing?</a:t>
            </a:r>
          </a:p>
        </p:txBody>
      </p:sp>
      <p:sp>
        <p:nvSpPr>
          <p:cNvPr id="3" name="Content Placeholder 2"/>
          <p:cNvSpPr>
            <a:spLocks noGrp="1"/>
          </p:cNvSpPr>
          <p:nvPr>
            <p:ph sz="half" idx="1"/>
          </p:nvPr>
        </p:nvSpPr>
        <p:spPr>
          <a:xfrm>
            <a:off x="533400" y="2336872"/>
            <a:ext cx="3357899" cy="4063927"/>
          </a:xfrm>
        </p:spPr>
        <p:txBody>
          <a:bodyPr>
            <a:normAutofit fontScale="92500" lnSpcReduction="10000"/>
          </a:bodyPr>
          <a:lstStyle/>
          <a:p>
            <a:r>
              <a:rPr sz="3200" dirty="0"/>
              <a:t>Genesis 18:22</a:t>
            </a:r>
          </a:p>
          <a:p>
            <a:r>
              <a:rPr sz="3200" dirty="0"/>
              <a:t>And the men turned their faces from thence, and went toward Sodom: but Abraham stood yet before the LORD.</a:t>
            </a:r>
          </a:p>
        </p:txBody>
      </p:sp>
      <p:pic>
        <p:nvPicPr>
          <p:cNvPr id="1026" name="Picture 2" descr="Two angels visit Lot with the intention of destroying Sodom: he offers them  hospitality. Line engraving by P. Galle after A. Blocklandt. | Wellcome  Collection">
            <a:extLst>
              <a:ext uri="{FF2B5EF4-FFF2-40B4-BE49-F238E27FC236}">
                <a16:creationId xmlns:a16="http://schemas.microsoft.com/office/drawing/2014/main" id="{B2BB2336-6E83-0911-6C26-96722C2080F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706" r="11272"/>
          <a:stretch>
            <a:fillRect/>
          </a:stretch>
        </p:blipFill>
        <p:spPr bwMode="auto">
          <a:xfrm>
            <a:off x="4150581" y="2115091"/>
            <a:ext cx="3260034" cy="38576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11. What marked contrast was there between the hospitality of Lot and the actions of the men of Sodom?</a:t>
            </a:r>
          </a:p>
        </p:txBody>
      </p:sp>
      <p:sp>
        <p:nvSpPr>
          <p:cNvPr id="3" name="Content Placeholder 2"/>
          <p:cNvSpPr>
            <a:spLocks noGrp="1"/>
          </p:cNvSpPr>
          <p:nvPr>
            <p:ph sz="half" idx="1"/>
          </p:nvPr>
        </p:nvSpPr>
        <p:spPr/>
        <p:txBody>
          <a:bodyPr>
            <a:normAutofit/>
          </a:bodyPr>
          <a:lstStyle/>
          <a:p>
            <a:r>
              <a:rPr sz="2800" dirty="0"/>
              <a:t>Genesis 19:4-7, 9</a:t>
            </a:r>
          </a:p>
          <a:p>
            <a:r>
              <a:rPr sz="3200" dirty="0"/>
              <a:t>And Lot went out at the door unto them, and shut the door after him,</a:t>
            </a:r>
          </a:p>
        </p:txBody>
      </p:sp>
      <p:pic>
        <p:nvPicPr>
          <p:cNvPr id="5" name="Picture 2" descr="Lot went out to the mob locking the door behind him. ‘No,’ he shouted, ‘Don’t do this wicked thing. They are my guests.’ ‘Lot, you are a foreigner living in our city and now you want to play the judge,’ the angry men shouted. ‘We’ll treat you worse than we were going to treat them.’ – Slide 6">
            <a:extLst>
              <a:ext uri="{FF2B5EF4-FFF2-40B4-BE49-F238E27FC236}">
                <a16:creationId xmlns:a16="http://schemas.microsoft.com/office/drawing/2014/main" id="{66AE31D3-9E90-6A01-D11E-9EA949DD6C6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7082"/>
          <a:stretch>
            <a:fillRect/>
          </a:stretch>
        </p:blipFill>
        <p:spPr bwMode="auto">
          <a:xfrm>
            <a:off x="4074288" y="2421731"/>
            <a:ext cx="3333811"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11. What marked contrast was there between the hospitality of Lot and the actions of the men of Sodom?</a:t>
            </a:r>
          </a:p>
        </p:txBody>
      </p:sp>
      <p:sp>
        <p:nvSpPr>
          <p:cNvPr id="3" name="Content Placeholder 2"/>
          <p:cNvSpPr>
            <a:spLocks noGrp="1"/>
          </p:cNvSpPr>
          <p:nvPr>
            <p:ph sz="half" idx="1"/>
          </p:nvPr>
        </p:nvSpPr>
        <p:spPr/>
        <p:txBody>
          <a:bodyPr>
            <a:normAutofit/>
          </a:bodyPr>
          <a:lstStyle/>
          <a:p>
            <a:r>
              <a:rPr sz="3200" dirty="0"/>
              <a:t>Genesis 19:4-7, 9</a:t>
            </a:r>
          </a:p>
          <a:p>
            <a:r>
              <a:rPr sz="3600" dirty="0"/>
              <a:t>And said, I pray you, brethren, do not so wickedly.</a:t>
            </a:r>
          </a:p>
        </p:txBody>
      </p:sp>
      <p:pic>
        <p:nvPicPr>
          <p:cNvPr id="26626" name="Picture 2" descr="Lot went out to the mob locking the door behind him. ‘No,’ he shouted, ‘Don’t do this wicked thing. They are my guests.’ ‘Lot, you are a foreigner living in our city and now you want to play the judge,’ the angry men shouted. ‘We’ll treat you worse than we were going to treat them.’ – Slide 6">
            <a:extLst>
              <a:ext uri="{FF2B5EF4-FFF2-40B4-BE49-F238E27FC236}">
                <a16:creationId xmlns:a16="http://schemas.microsoft.com/office/drawing/2014/main" id="{44E43B72-3B49-CAB1-99AD-DC1A1375A2A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5465" t="6586"/>
          <a:stretch>
            <a:fillRect/>
          </a:stretch>
        </p:blipFill>
        <p:spPr bwMode="auto">
          <a:xfrm>
            <a:off x="4153849" y="2220279"/>
            <a:ext cx="3530263" cy="38325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11. What marked contrast was there between the hospitality of Lot and the actions of the men of Sodom?</a:t>
            </a:r>
          </a:p>
        </p:txBody>
      </p:sp>
      <p:sp>
        <p:nvSpPr>
          <p:cNvPr id="3" name="Content Placeholder 2"/>
          <p:cNvSpPr>
            <a:spLocks noGrp="1"/>
          </p:cNvSpPr>
          <p:nvPr>
            <p:ph sz="half" idx="1"/>
          </p:nvPr>
        </p:nvSpPr>
        <p:spPr>
          <a:xfrm>
            <a:off x="533400" y="2336872"/>
            <a:ext cx="3357899" cy="3767899"/>
          </a:xfrm>
        </p:spPr>
        <p:txBody>
          <a:bodyPr>
            <a:normAutofit fontScale="92500" lnSpcReduction="10000"/>
          </a:bodyPr>
          <a:lstStyle/>
          <a:p>
            <a:r>
              <a:rPr dirty="0"/>
              <a:t>Genesis 19:4-7, 9</a:t>
            </a:r>
          </a:p>
          <a:p>
            <a:r>
              <a:rPr dirty="0"/>
              <a:t>And they said, Stand back. And they said again, This one fellow came in to sojourn, and he will needs be a judge: now will we deal worse with thee, than with them. And they pressed sore upon the man, even Lot, and came near to break the door.</a:t>
            </a:r>
          </a:p>
        </p:txBody>
      </p:sp>
      <p:pic>
        <p:nvPicPr>
          <p:cNvPr id="27650" name="Picture 2" descr="Outside, news of the two strangers’ arrival had spread through the city and all the men, young and old, surrounded Lot’s house. The mob demanded the two men be handed over to them. – Slide 5">
            <a:extLst>
              <a:ext uri="{FF2B5EF4-FFF2-40B4-BE49-F238E27FC236}">
                <a16:creationId xmlns:a16="http://schemas.microsoft.com/office/drawing/2014/main" id="{911ABF38-8CB4-BD30-E963-58555312E40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5465"/>
          <a:stretch>
            <a:fillRect/>
          </a:stretch>
        </p:blipFill>
        <p:spPr bwMode="auto">
          <a:xfrm>
            <a:off x="4418091" y="2417701"/>
            <a:ext cx="3103060" cy="36062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12. What did the angels say to Lot?</a:t>
            </a:r>
          </a:p>
        </p:txBody>
      </p:sp>
      <p:sp>
        <p:nvSpPr>
          <p:cNvPr id="3" name="Content Placeholder 2"/>
          <p:cNvSpPr>
            <a:spLocks noGrp="1"/>
          </p:cNvSpPr>
          <p:nvPr>
            <p:ph sz="half" idx="1"/>
          </p:nvPr>
        </p:nvSpPr>
        <p:spPr>
          <a:xfrm>
            <a:off x="533400" y="2336872"/>
            <a:ext cx="3357899" cy="4063927"/>
          </a:xfrm>
        </p:spPr>
        <p:txBody>
          <a:bodyPr>
            <a:normAutofit/>
          </a:bodyPr>
          <a:lstStyle/>
          <a:p>
            <a:r>
              <a:rPr dirty="0"/>
              <a:t>Genesis 19:12-13</a:t>
            </a:r>
          </a:p>
          <a:p>
            <a:r>
              <a:rPr dirty="0"/>
              <a:t>And the men said unto Lot, Hast thou here any besides? son in law, and thy sons, and thy daughters, and whatsoever thou hast in the city, bring them out of this place:</a:t>
            </a:r>
          </a:p>
        </p:txBody>
      </p:sp>
      <p:pic>
        <p:nvPicPr>
          <p:cNvPr id="28674" name="Picture 2" descr="‘Do you have any relatives in this city?’ the angels asked Lot. ‘The wickedness in this place is so great the Lord God is going to destroy it.’ – Slide 8">
            <a:extLst>
              <a:ext uri="{FF2B5EF4-FFF2-40B4-BE49-F238E27FC236}">
                <a16:creationId xmlns:a16="http://schemas.microsoft.com/office/drawing/2014/main" id="{CF32874A-4A41-253A-9809-03CBE5C14AF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210" r="19329"/>
          <a:stretch>
            <a:fillRect/>
          </a:stretch>
        </p:blipFill>
        <p:spPr bwMode="auto">
          <a:xfrm>
            <a:off x="4188703" y="2128039"/>
            <a:ext cx="3232087" cy="37030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12. What did the angels say to Lot?</a:t>
            </a:r>
          </a:p>
        </p:txBody>
      </p:sp>
      <p:sp>
        <p:nvSpPr>
          <p:cNvPr id="3" name="Content Placeholder 2"/>
          <p:cNvSpPr>
            <a:spLocks noGrp="1"/>
          </p:cNvSpPr>
          <p:nvPr>
            <p:ph sz="half" idx="1"/>
          </p:nvPr>
        </p:nvSpPr>
        <p:spPr>
          <a:xfrm>
            <a:off x="533400" y="2336872"/>
            <a:ext cx="3357899" cy="4027713"/>
          </a:xfrm>
        </p:spPr>
        <p:txBody>
          <a:bodyPr>
            <a:normAutofit lnSpcReduction="10000"/>
          </a:bodyPr>
          <a:lstStyle/>
          <a:p>
            <a:r>
              <a:rPr sz="2800" dirty="0"/>
              <a:t>Genesis 19:12-13</a:t>
            </a:r>
          </a:p>
          <a:p>
            <a:r>
              <a:rPr sz="2800" dirty="0"/>
              <a:t>For we will destroy this place, because the cry of them is waxen great before the face of the LORD; and the LORD hath sent us to destroy it.</a:t>
            </a:r>
          </a:p>
        </p:txBody>
      </p:sp>
      <p:pic>
        <p:nvPicPr>
          <p:cNvPr id="29698" name="Picture 2" descr="As dawn approached, the two angels urged Lot, his wife and daughters to get out of the city. ‘Hurry,’ they demanded, ‘Or you will be swept away when the city is punished.’ When they hesitated the angels grabbed their hands and led them out. – Slide 10">
            <a:extLst>
              <a:ext uri="{FF2B5EF4-FFF2-40B4-BE49-F238E27FC236}">
                <a16:creationId xmlns:a16="http://schemas.microsoft.com/office/drawing/2014/main" id="{CBBD6940-015B-C770-A586-794D3369C07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4986"/>
          <a:stretch>
            <a:fillRect/>
          </a:stretch>
        </p:blipFill>
        <p:spPr bwMode="auto">
          <a:xfrm>
            <a:off x="3977094" y="2336873"/>
            <a:ext cx="3421797" cy="34211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13. What did Lot do?</a:t>
            </a:r>
          </a:p>
        </p:txBody>
      </p:sp>
      <p:sp>
        <p:nvSpPr>
          <p:cNvPr id="3" name="Content Placeholder 2"/>
          <p:cNvSpPr>
            <a:spLocks noGrp="1"/>
          </p:cNvSpPr>
          <p:nvPr>
            <p:ph sz="half" idx="1"/>
          </p:nvPr>
        </p:nvSpPr>
        <p:spPr/>
        <p:txBody>
          <a:bodyPr>
            <a:normAutofit fontScale="92500"/>
          </a:bodyPr>
          <a:lstStyle/>
          <a:p>
            <a:r>
              <a:rPr dirty="0"/>
              <a:t>Genesis 19:14</a:t>
            </a:r>
          </a:p>
          <a:p>
            <a:r>
              <a:rPr dirty="0"/>
              <a:t>And Lot went out, and </a:t>
            </a:r>
            <a:r>
              <a:rPr dirty="0" err="1"/>
              <a:t>spake</a:t>
            </a:r>
            <a:r>
              <a:rPr dirty="0"/>
              <a:t> unto his sons in law, which married his daughters, and said, Up, get you out of this place; for the LORD will destroy this city. But he seemed as one that mocked unto his sons in law.</a:t>
            </a:r>
          </a:p>
        </p:txBody>
      </p:sp>
      <p:pic>
        <p:nvPicPr>
          <p:cNvPr id="30722" name="Picture 2" descr="Lot went to find two local men who were pledged to marry his daughters. ‘Hurry and get out,’ he warned them, ‘the Lord is about to destroy this city.’ His future sons-in-law thought he was joking and would not leave. – Slide 9">
            <a:extLst>
              <a:ext uri="{FF2B5EF4-FFF2-40B4-BE49-F238E27FC236}">
                <a16:creationId xmlns:a16="http://schemas.microsoft.com/office/drawing/2014/main" id="{338B1321-8939-E560-4E1D-581BD5AF21C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5380"/>
          <a:stretch>
            <a:fillRect/>
          </a:stretch>
        </p:blipFill>
        <p:spPr bwMode="auto">
          <a:xfrm>
            <a:off x="4069287" y="2336873"/>
            <a:ext cx="3351503" cy="33685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14. How did his sons-in-law regard his appeal?</a:t>
            </a:r>
          </a:p>
        </p:txBody>
      </p:sp>
      <p:sp>
        <p:nvSpPr>
          <p:cNvPr id="3" name="Content Placeholder 2"/>
          <p:cNvSpPr>
            <a:spLocks noGrp="1"/>
          </p:cNvSpPr>
          <p:nvPr>
            <p:ph sz="half" idx="1"/>
          </p:nvPr>
        </p:nvSpPr>
        <p:spPr>
          <a:xfrm>
            <a:off x="4146610" y="2336872"/>
            <a:ext cx="3357899" cy="3991499"/>
          </a:xfrm>
        </p:spPr>
        <p:txBody>
          <a:bodyPr>
            <a:normAutofit fontScale="92500" lnSpcReduction="20000"/>
          </a:bodyPr>
          <a:lstStyle/>
          <a:p>
            <a:r>
              <a:rPr lang="en-US" sz="3200" dirty="0"/>
              <a:t>“</a:t>
            </a:r>
            <a:r>
              <a:rPr lang="en-US" sz="3200" i="1" dirty="0"/>
              <a:t>But he seemed as one that mocked unto his sons in law</a:t>
            </a:r>
            <a:r>
              <a:rPr lang="en-US" sz="3200" dirty="0"/>
              <a:t>.” (Genesis 19:14)</a:t>
            </a:r>
          </a:p>
          <a:p>
            <a:r>
              <a:rPr lang="en-US" sz="3200" dirty="0"/>
              <a:t>They dismissed his warning as a joke, showing unbelief and spiritual blindness.</a:t>
            </a:r>
            <a:endParaRPr sz="3200" dirty="0"/>
          </a:p>
        </p:txBody>
      </p:sp>
      <p:pic>
        <p:nvPicPr>
          <p:cNvPr id="31748" name="Picture 4" descr="Lot went to find two local men who were pledged to marry his daughters. ‘Hurry and get out,’ he warned them, ‘the Lord is about to destroy this city.’ His future sons-in-law thought he was joking and would not leave. – Slide 9">
            <a:extLst>
              <a:ext uri="{FF2B5EF4-FFF2-40B4-BE49-F238E27FC236}">
                <a16:creationId xmlns:a16="http://schemas.microsoft.com/office/drawing/2014/main" id="{B7353A40-EE1A-4507-F95C-8CBC94BAE8D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4953"/>
          <a:stretch>
            <a:fillRect/>
          </a:stretch>
        </p:blipFill>
        <p:spPr bwMode="auto">
          <a:xfrm>
            <a:off x="533400" y="2083375"/>
            <a:ext cx="3544086" cy="40863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74F64-7632-27DD-3CDA-32B16A2F0D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79F925-436D-6916-8EAF-54122A93DD3F}"/>
              </a:ext>
            </a:extLst>
          </p:cNvPr>
          <p:cNvSpPr>
            <a:spLocks noGrp="1"/>
          </p:cNvSpPr>
          <p:nvPr>
            <p:ph type="title"/>
          </p:nvPr>
        </p:nvSpPr>
        <p:spPr/>
        <p:txBody>
          <a:bodyPr>
            <a:normAutofit/>
          </a:bodyPr>
          <a:lstStyle/>
          <a:p>
            <a:r>
              <a:t>14. How did his sons-in-law regard his appeal?</a:t>
            </a:r>
          </a:p>
        </p:txBody>
      </p:sp>
      <p:sp>
        <p:nvSpPr>
          <p:cNvPr id="4" name="Content Placeholder 3">
            <a:extLst>
              <a:ext uri="{FF2B5EF4-FFF2-40B4-BE49-F238E27FC236}">
                <a16:creationId xmlns:a16="http://schemas.microsoft.com/office/drawing/2014/main" id="{DD992E3C-939A-40BE-1203-B9A9D03DD119}"/>
              </a:ext>
            </a:extLst>
          </p:cNvPr>
          <p:cNvSpPr>
            <a:spLocks noGrp="1"/>
          </p:cNvSpPr>
          <p:nvPr>
            <p:ph sz="half" idx="2"/>
          </p:nvPr>
        </p:nvSpPr>
        <p:spPr>
          <a:xfrm>
            <a:off x="4061128" y="2336873"/>
            <a:ext cx="3359661" cy="3991498"/>
          </a:xfrm>
        </p:spPr>
        <p:txBody>
          <a:bodyPr/>
          <a:lstStyle/>
          <a:p>
            <a:r>
              <a:rPr lang="en-US" dirty="0"/>
              <a:t>Their reaction reveals the real sin of Sodom: indifference to God’s warning.</a:t>
            </a:r>
          </a:p>
          <a:p>
            <a:r>
              <a:rPr lang="en-US" dirty="0"/>
              <a:t>Not every man in Sodom was bent on rape or violence — but all were indifferent and spiritually blind.</a:t>
            </a:r>
          </a:p>
        </p:txBody>
      </p:sp>
      <p:pic>
        <p:nvPicPr>
          <p:cNvPr id="32771" name="Picture 3" descr="don't ignore insolvency warning signs ...">
            <a:extLst>
              <a:ext uri="{FF2B5EF4-FFF2-40B4-BE49-F238E27FC236}">
                <a16:creationId xmlns:a16="http://schemas.microsoft.com/office/drawing/2014/main" id="{9B0ADAC9-088B-3C5B-5FC5-EC2BDF091EB8}"/>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7611" r="13997"/>
          <a:stretch>
            <a:fillRect/>
          </a:stretch>
        </p:blipFill>
        <p:spPr bwMode="auto">
          <a:xfrm>
            <a:off x="533400" y="2624925"/>
            <a:ext cx="3467622" cy="3479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93340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A324F-CB3F-FA49-902E-C74BD12E5B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8915C7-37A0-86F9-4040-D8E397E7CC22}"/>
              </a:ext>
            </a:extLst>
          </p:cNvPr>
          <p:cNvSpPr>
            <a:spLocks noGrp="1"/>
          </p:cNvSpPr>
          <p:nvPr>
            <p:ph type="title"/>
          </p:nvPr>
        </p:nvSpPr>
        <p:spPr/>
        <p:txBody>
          <a:bodyPr>
            <a:normAutofit/>
          </a:bodyPr>
          <a:lstStyle/>
          <a:p>
            <a:r>
              <a:t>14. How did his sons-in-law regard his appeal?</a:t>
            </a:r>
          </a:p>
        </p:txBody>
      </p:sp>
      <p:sp>
        <p:nvSpPr>
          <p:cNvPr id="4" name="Content Placeholder 3">
            <a:extLst>
              <a:ext uri="{FF2B5EF4-FFF2-40B4-BE49-F238E27FC236}">
                <a16:creationId xmlns:a16="http://schemas.microsoft.com/office/drawing/2014/main" id="{F1D98F9D-5DD3-E17A-C0A3-7CA1C0A02958}"/>
              </a:ext>
            </a:extLst>
          </p:cNvPr>
          <p:cNvSpPr>
            <a:spLocks noGrp="1"/>
          </p:cNvSpPr>
          <p:nvPr>
            <p:ph sz="half" idx="2"/>
          </p:nvPr>
        </p:nvSpPr>
        <p:spPr>
          <a:xfrm>
            <a:off x="4061128" y="2336873"/>
            <a:ext cx="3359661" cy="3991498"/>
          </a:xfrm>
        </p:spPr>
        <p:txBody>
          <a:bodyPr>
            <a:normAutofit lnSpcReduction="10000"/>
          </a:bodyPr>
          <a:lstStyle/>
          <a:p>
            <a:r>
              <a:rPr lang="en-US" dirty="0"/>
              <a:t>The sons-in-law are a perfect example: when faced with God’s urgent warning, they </a:t>
            </a:r>
            <a:r>
              <a:rPr lang="en-US" i="1" dirty="0"/>
              <a:t>scoffed</a:t>
            </a:r>
            <a:r>
              <a:rPr lang="en-US" dirty="0"/>
              <a:t> (Gen. 19:14).</a:t>
            </a:r>
          </a:p>
          <a:p>
            <a:r>
              <a:rPr lang="en-US" dirty="0"/>
              <a:t>That response is echoed in </a:t>
            </a:r>
            <a:r>
              <a:rPr lang="en-US" b="1" dirty="0"/>
              <a:t>2 Peter 3:3–4</a:t>
            </a:r>
            <a:r>
              <a:rPr lang="en-US" dirty="0"/>
              <a:t> — last-day scoffers who dismiss the reality of soon coming judgment.</a:t>
            </a:r>
          </a:p>
        </p:txBody>
      </p:sp>
      <p:pic>
        <p:nvPicPr>
          <p:cNvPr id="33794" name="Picture 2" descr="Ignore Warnings | Great PowerPoint ClipArt for Presentations -  PresenterMedia.com">
            <a:extLst>
              <a:ext uri="{FF2B5EF4-FFF2-40B4-BE49-F238E27FC236}">
                <a16:creationId xmlns:a16="http://schemas.microsoft.com/office/drawing/2014/main" id="{594AFE3A-7B07-0D6D-4D6E-C43422A39FE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7850" r="19306"/>
          <a:stretch>
            <a:fillRect/>
          </a:stretch>
        </p:blipFill>
        <p:spPr bwMode="auto">
          <a:xfrm>
            <a:off x="778598" y="2534971"/>
            <a:ext cx="3059086" cy="3198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8294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B6825-4EC7-08E8-8257-F24AD90E87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F11C36-CEF2-7C5D-90D9-48425215943D}"/>
              </a:ext>
            </a:extLst>
          </p:cNvPr>
          <p:cNvSpPr>
            <a:spLocks noGrp="1"/>
          </p:cNvSpPr>
          <p:nvPr>
            <p:ph type="title"/>
          </p:nvPr>
        </p:nvSpPr>
        <p:spPr/>
        <p:txBody>
          <a:bodyPr>
            <a:normAutofit/>
          </a:bodyPr>
          <a:lstStyle/>
          <a:p>
            <a:r>
              <a:t>14. How did his sons-in-law regard his appeal?</a:t>
            </a:r>
          </a:p>
        </p:txBody>
      </p:sp>
      <p:sp>
        <p:nvSpPr>
          <p:cNvPr id="3" name="Content Placeholder 2">
            <a:extLst>
              <a:ext uri="{FF2B5EF4-FFF2-40B4-BE49-F238E27FC236}">
                <a16:creationId xmlns:a16="http://schemas.microsoft.com/office/drawing/2014/main" id="{77B00EEA-79BA-1F31-2F52-88B992544F3F}"/>
              </a:ext>
            </a:extLst>
          </p:cNvPr>
          <p:cNvSpPr>
            <a:spLocks noGrp="1"/>
          </p:cNvSpPr>
          <p:nvPr>
            <p:ph sz="half" idx="1"/>
          </p:nvPr>
        </p:nvSpPr>
        <p:spPr>
          <a:xfrm>
            <a:off x="533400" y="2336872"/>
            <a:ext cx="3357899" cy="3991499"/>
          </a:xfrm>
        </p:spPr>
        <p:txBody>
          <a:bodyPr>
            <a:normAutofit/>
          </a:bodyPr>
          <a:lstStyle/>
          <a:p>
            <a:r>
              <a:rPr lang="en-US" sz="3200" dirty="0"/>
              <a:t>2 Peter 3:3-4</a:t>
            </a:r>
          </a:p>
          <a:p>
            <a:r>
              <a:rPr lang="en-US" sz="3200" dirty="0"/>
              <a:t>Knowing this first, that there shall come in the last days scoffers, walking after their own lusts,</a:t>
            </a:r>
            <a:endParaRPr sz="3200" dirty="0"/>
          </a:p>
        </p:txBody>
      </p:sp>
      <p:pic>
        <p:nvPicPr>
          <p:cNvPr id="34818" name="Picture 2" descr="A lesson on situational awareness">
            <a:extLst>
              <a:ext uri="{FF2B5EF4-FFF2-40B4-BE49-F238E27FC236}">
                <a16:creationId xmlns:a16="http://schemas.microsoft.com/office/drawing/2014/main" id="{8CAB9CC9-C1CF-6250-0679-F9BE46A5936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860" t="20456" r="49012" b="30765"/>
          <a:stretch>
            <a:fillRect/>
          </a:stretch>
        </p:blipFill>
        <p:spPr bwMode="auto">
          <a:xfrm>
            <a:off x="4572000" y="2627362"/>
            <a:ext cx="3357899" cy="3392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0818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2. At what time did the angels reach Sodom?</a:t>
            </a:r>
          </a:p>
        </p:txBody>
      </p:sp>
      <p:sp>
        <p:nvSpPr>
          <p:cNvPr id="3" name="Content Placeholder 2"/>
          <p:cNvSpPr>
            <a:spLocks noGrp="1"/>
          </p:cNvSpPr>
          <p:nvPr>
            <p:ph sz="half" idx="1"/>
          </p:nvPr>
        </p:nvSpPr>
        <p:spPr/>
        <p:txBody>
          <a:bodyPr>
            <a:normAutofit/>
          </a:bodyPr>
          <a:lstStyle/>
          <a:p>
            <a:r>
              <a:rPr dirty="0"/>
              <a:t>Genesis 19:1</a:t>
            </a:r>
          </a:p>
          <a:p>
            <a:r>
              <a:rPr dirty="0"/>
              <a:t>And there came two angels to Sodom at even; and Lot sat in the gate of Sodom: and Lot seeing them rose up to meet them; and he bowed himself with his face toward the ground;</a:t>
            </a:r>
          </a:p>
        </p:txBody>
      </p:sp>
      <p:pic>
        <p:nvPicPr>
          <p:cNvPr id="2050" name="Picture 2" descr="The Destruction of Sodom and Gomorrah - Bible Story">
            <a:extLst>
              <a:ext uri="{FF2B5EF4-FFF2-40B4-BE49-F238E27FC236}">
                <a16:creationId xmlns:a16="http://schemas.microsoft.com/office/drawing/2014/main" id="{9A8B10F3-3DD9-D5A5-8199-E7176B50577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52703"/>
          <a:stretch>
            <a:fillRect/>
          </a:stretch>
        </p:blipFill>
        <p:spPr bwMode="auto">
          <a:xfrm>
            <a:off x="3977095" y="2336873"/>
            <a:ext cx="3443695" cy="37678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FA340-4D3F-D9BF-0D53-1B795AD202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EA05B6-0CF0-39AC-BA1A-26067FF72804}"/>
              </a:ext>
            </a:extLst>
          </p:cNvPr>
          <p:cNvSpPr>
            <a:spLocks noGrp="1"/>
          </p:cNvSpPr>
          <p:nvPr>
            <p:ph type="title"/>
          </p:nvPr>
        </p:nvSpPr>
        <p:spPr/>
        <p:txBody>
          <a:bodyPr>
            <a:normAutofit/>
          </a:bodyPr>
          <a:lstStyle/>
          <a:p>
            <a:r>
              <a:t>14. How did his sons-in-law regard his appeal?</a:t>
            </a:r>
          </a:p>
        </p:txBody>
      </p:sp>
      <p:sp>
        <p:nvSpPr>
          <p:cNvPr id="3" name="Content Placeholder 2">
            <a:extLst>
              <a:ext uri="{FF2B5EF4-FFF2-40B4-BE49-F238E27FC236}">
                <a16:creationId xmlns:a16="http://schemas.microsoft.com/office/drawing/2014/main" id="{B3D7464C-D812-FFA3-CA11-307C2AA3D317}"/>
              </a:ext>
            </a:extLst>
          </p:cNvPr>
          <p:cNvSpPr>
            <a:spLocks noGrp="1"/>
          </p:cNvSpPr>
          <p:nvPr>
            <p:ph sz="half" idx="1"/>
          </p:nvPr>
        </p:nvSpPr>
        <p:spPr>
          <a:xfrm>
            <a:off x="533400" y="2336872"/>
            <a:ext cx="3357899" cy="3991499"/>
          </a:xfrm>
        </p:spPr>
        <p:txBody>
          <a:bodyPr>
            <a:noAutofit/>
          </a:bodyPr>
          <a:lstStyle/>
          <a:p>
            <a:r>
              <a:rPr lang="en-US" sz="2800" dirty="0"/>
              <a:t>2 Peter 3:3-4</a:t>
            </a:r>
          </a:p>
          <a:p>
            <a:r>
              <a:rPr lang="en-US" sz="2800" dirty="0"/>
              <a:t>And saying, Where is the promise of his coming? for since the fathers fell asleep, all things continue as they were from the beginning of the creation.</a:t>
            </a:r>
            <a:endParaRPr sz="2800" dirty="0"/>
          </a:p>
        </p:txBody>
      </p:sp>
      <p:pic>
        <p:nvPicPr>
          <p:cNvPr id="35842" name="Picture 2" descr="Ignoring Warning Signs Cartoons and ...">
            <a:extLst>
              <a:ext uri="{FF2B5EF4-FFF2-40B4-BE49-F238E27FC236}">
                <a16:creationId xmlns:a16="http://schemas.microsoft.com/office/drawing/2014/main" id="{60BCB24F-7C29-A274-B9D9-5F9CA4E66F9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190865" y="2469159"/>
            <a:ext cx="3339373" cy="3748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3993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14440-8FEA-D729-8F57-7B0B6F5B30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5DDC1C-AEA6-91F3-CB6A-9E9BF66376A2}"/>
              </a:ext>
            </a:extLst>
          </p:cNvPr>
          <p:cNvSpPr>
            <a:spLocks noGrp="1"/>
          </p:cNvSpPr>
          <p:nvPr>
            <p:ph type="title"/>
          </p:nvPr>
        </p:nvSpPr>
        <p:spPr/>
        <p:txBody>
          <a:bodyPr>
            <a:normAutofit/>
          </a:bodyPr>
          <a:lstStyle/>
          <a:p>
            <a:r>
              <a:t>14. How did his sons-in-law regard his appeal?</a:t>
            </a:r>
          </a:p>
        </p:txBody>
      </p:sp>
      <p:sp>
        <p:nvSpPr>
          <p:cNvPr id="4" name="Content Placeholder 3">
            <a:extLst>
              <a:ext uri="{FF2B5EF4-FFF2-40B4-BE49-F238E27FC236}">
                <a16:creationId xmlns:a16="http://schemas.microsoft.com/office/drawing/2014/main" id="{DFE22A96-62A7-92BC-BF39-6CEDA1A2EE5D}"/>
              </a:ext>
            </a:extLst>
          </p:cNvPr>
          <p:cNvSpPr>
            <a:spLocks noGrp="1"/>
          </p:cNvSpPr>
          <p:nvPr>
            <p:ph sz="half" idx="2"/>
          </p:nvPr>
        </p:nvSpPr>
        <p:spPr>
          <a:xfrm>
            <a:off x="4260304" y="2336872"/>
            <a:ext cx="3357899" cy="3991498"/>
          </a:xfrm>
        </p:spPr>
        <p:txBody>
          <a:bodyPr>
            <a:normAutofit fontScale="92500" lnSpcReduction="10000"/>
          </a:bodyPr>
          <a:lstStyle/>
          <a:p>
            <a:pPr marL="0" indent="0">
              <a:buNone/>
            </a:pPr>
            <a:r>
              <a:rPr lang="en-US" sz="2800" dirty="0"/>
              <a:t>This so closely aligns with the Laodicean spirit in Revelation 3:17: complacent, self-satisfied, and utterly blind.  They’re blind to their own needs, the needs of those around them, and even to God’s warning.  </a:t>
            </a:r>
          </a:p>
        </p:txBody>
      </p:sp>
      <p:pic>
        <p:nvPicPr>
          <p:cNvPr id="36866" name="Picture 2" descr="Spiritual Blindness — The Intersection">
            <a:extLst>
              <a:ext uri="{FF2B5EF4-FFF2-40B4-BE49-F238E27FC236}">
                <a16:creationId xmlns:a16="http://schemas.microsoft.com/office/drawing/2014/main" id="{A77E5DF4-CF21-420C-77B1-CD5FFFBA67E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4937"/>
          <a:stretch>
            <a:fillRect/>
          </a:stretch>
        </p:blipFill>
        <p:spPr bwMode="auto">
          <a:xfrm>
            <a:off x="427075" y="2336872"/>
            <a:ext cx="3750645" cy="3742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91375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F3CBF-28F1-205D-77CE-525BA419D4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5D534F-3FC0-6394-43A6-34E00654261C}"/>
              </a:ext>
            </a:extLst>
          </p:cNvPr>
          <p:cNvSpPr>
            <a:spLocks noGrp="1"/>
          </p:cNvSpPr>
          <p:nvPr>
            <p:ph type="title"/>
          </p:nvPr>
        </p:nvSpPr>
        <p:spPr/>
        <p:txBody>
          <a:bodyPr>
            <a:normAutofit/>
          </a:bodyPr>
          <a:lstStyle/>
          <a:p>
            <a:r>
              <a:t>14. How did his sons-in-law regard his appeal?</a:t>
            </a:r>
          </a:p>
        </p:txBody>
      </p:sp>
      <p:sp>
        <p:nvSpPr>
          <p:cNvPr id="3" name="Content Placeholder 2">
            <a:extLst>
              <a:ext uri="{FF2B5EF4-FFF2-40B4-BE49-F238E27FC236}">
                <a16:creationId xmlns:a16="http://schemas.microsoft.com/office/drawing/2014/main" id="{344BE57D-54AD-BB16-D057-1E91BCFEFACE}"/>
              </a:ext>
            </a:extLst>
          </p:cNvPr>
          <p:cNvSpPr>
            <a:spLocks noGrp="1"/>
          </p:cNvSpPr>
          <p:nvPr>
            <p:ph sz="half" idx="1"/>
          </p:nvPr>
        </p:nvSpPr>
        <p:spPr>
          <a:xfrm>
            <a:off x="533400" y="2336872"/>
            <a:ext cx="3357899" cy="3991499"/>
          </a:xfrm>
        </p:spPr>
        <p:txBody>
          <a:bodyPr>
            <a:noAutofit/>
          </a:bodyPr>
          <a:lstStyle/>
          <a:p>
            <a:r>
              <a:rPr lang="en-US" dirty="0"/>
              <a:t>Revelation 3:17-20</a:t>
            </a:r>
          </a:p>
          <a:p>
            <a:r>
              <a:rPr lang="en-US" dirty="0"/>
              <a:t>Because thou sayest, I am rich, and increased with goods, and have need of nothing; and knowest not that thou art wretched, and miserable, and poor, and blind, and naked:</a:t>
            </a:r>
            <a:endParaRPr sz="2800" dirty="0"/>
          </a:p>
        </p:txBody>
      </p:sp>
      <p:pic>
        <p:nvPicPr>
          <p:cNvPr id="37890" name="Picture 2" descr="Wealthy City — a Poor Church ...">
            <a:extLst>
              <a:ext uri="{FF2B5EF4-FFF2-40B4-BE49-F238E27FC236}">
                <a16:creationId xmlns:a16="http://schemas.microsoft.com/office/drawing/2014/main" id="{32565E6E-C838-3F92-A046-940E97689D5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467" r="20056"/>
          <a:stretch>
            <a:fillRect/>
          </a:stretch>
        </p:blipFill>
        <p:spPr bwMode="auto">
          <a:xfrm>
            <a:off x="4263656" y="2336872"/>
            <a:ext cx="3558393" cy="3837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5407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8A321-2326-4937-328E-717A07478B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872D8D-5E81-6562-8A7A-9305C684B025}"/>
              </a:ext>
            </a:extLst>
          </p:cNvPr>
          <p:cNvSpPr>
            <a:spLocks noGrp="1"/>
          </p:cNvSpPr>
          <p:nvPr>
            <p:ph type="title"/>
          </p:nvPr>
        </p:nvSpPr>
        <p:spPr/>
        <p:txBody>
          <a:bodyPr>
            <a:normAutofit/>
          </a:bodyPr>
          <a:lstStyle/>
          <a:p>
            <a:r>
              <a:t>14. How did his sons-in-law regard his appeal?</a:t>
            </a:r>
          </a:p>
        </p:txBody>
      </p:sp>
      <p:sp>
        <p:nvSpPr>
          <p:cNvPr id="3" name="Content Placeholder 2">
            <a:extLst>
              <a:ext uri="{FF2B5EF4-FFF2-40B4-BE49-F238E27FC236}">
                <a16:creationId xmlns:a16="http://schemas.microsoft.com/office/drawing/2014/main" id="{97D4C596-7C00-1B71-8888-200DBC2DD2E7}"/>
              </a:ext>
            </a:extLst>
          </p:cNvPr>
          <p:cNvSpPr>
            <a:spLocks noGrp="1"/>
          </p:cNvSpPr>
          <p:nvPr>
            <p:ph sz="half" idx="1"/>
          </p:nvPr>
        </p:nvSpPr>
        <p:spPr>
          <a:xfrm>
            <a:off x="533400" y="2336872"/>
            <a:ext cx="3357899" cy="3991499"/>
          </a:xfrm>
        </p:spPr>
        <p:txBody>
          <a:bodyPr>
            <a:noAutofit/>
          </a:bodyPr>
          <a:lstStyle/>
          <a:p>
            <a:r>
              <a:rPr lang="en-US" sz="2200" dirty="0"/>
              <a:t>Revelation 3:17-20</a:t>
            </a:r>
          </a:p>
          <a:p>
            <a:r>
              <a:rPr lang="en-US" sz="2200" dirty="0"/>
              <a:t>I counsel thee to buy of me gold tried in the fire, that thou mayest be rich; and white raiment, that thou mayest be clothed, and that the shame of thy nakedness do not appear; and anoint thine eyes with </a:t>
            </a:r>
            <a:r>
              <a:rPr lang="en-US" sz="2200" dirty="0" err="1"/>
              <a:t>eyesalve</a:t>
            </a:r>
            <a:r>
              <a:rPr lang="en-US" sz="2200" dirty="0"/>
              <a:t>, that thou mayest see.</a:t>
            </a:r>
            <a:endParaRPr sz="2200" dirty="0"/>
          </a:p>
        </p:txBody>
      </p:sp>
      <p:pic>
        <p:nvPicPr>
          <p:cNvPr id="38914" name="Picture 2" descr="Femi Senjobi ...">
            <a:extLst>
              <a:ext uri="{FF2B5EF4-FFF2-40B4-BE49-F238E27FC236}">
                <a16:creationId xmlns:a16="http://schemas.microsoft.com/office/drawing/2014/main" id="{4674D858-69FB-BAAE-C088-C12532D0791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390" r="28039"/>
          <a:stretch>
            <a:fillRect/>
          </a:stretch>
        </p:blipFill>
        <p:spPr bwMode="auto">
          <a:xfrm>
            <a:off x="4210712" y="2386403"/>
            <a:ext cx="4077920" cy="3718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13124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492C7-B89A-6015-7712-9511471A8A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769EAF-5BF0-7005-FFEE-CAA37112BB46}"/>
              </a:ext>
            </a:extLst>
          </p:cNvPr>
          <p:cNvSpPr>
            <a:spLocks noGrp="1"/>
          </p:cNvSpPr>
          <p:nvPr>
            <p:ph type="title"/>
          </p:nvPr>
        </p:nvSpPr>
        <p:spPr/>
        <p:txBody>
          <a:bodyPr>
            <a:normAutofit/>
          </a:bodyPr>
          <a:lstStyle/>
          <a:p>
            <a:r>
              <a:t>14. How did his sons-in-law regard his appeal?</a:t>
            </a:r>
          </a:p>
        </p:txBody>
      </p:sp>
      <p:sp>
        <p:nvSpPr>
          <p:cNvPr id="3" name="Content Placeholder 2">
            <a:extLst>
              <a:ext uri="{FF2B5EF4-FFF2-40B4-BE49-F238E27FC236}">
                <a16:creationId xmlns:a16="http://schemas.microsoft.com/office/drawing/2014/main" id="{B2F28844-AD52-3FFB-531B-DBF7633C5985}"/>
              </a:ext>
            </a:extLst>
          </p:cNvPr>
          <p:cNvSpPr>
            <a:spLocks noGrp="1"/>
          </p:cNvSpPr>
          <p:nvPr>
            <p:ph sz="half" idx="1"/>
          </p:nvPr>
        </p:nvSpPr>
        <p:spPr>
          <a:xfrm>
            <a:off x="533400" y="2336872"/>
            <a:ext cx="3357899" cy="3991499"/>
          </a:xfrm>
        </p:spPr>
        <p:txBody>
          <a:bodyPr>
            <a:noAutofit/>
          </a:bodyPr>
          <a:lstStyle/>
          <a:p>
            <a:r>
              <a:rPr lang="en-US" sz="3200" dirty="0"/>
              <a:t>Revelation 3:17-20</a:t>
            </a:r>
          </a:p>
          <a:p>
            <a:r>
              <a:rPr lang="en-US" sz="3600" dirty="0"/>
              <a:t>As many as I love, I rebuke and chasten: be zealous therefore, and repent.</a:t>
            </a:r>
            <a:endParaRPr sz="3200" dirty="0"/>
          </a:p>
        </p:txBody>
      </p:sp>
      <p:pic>
        <p:nvPicPr>
          <p:cNvPr id="39938" name="Picture 2" descr="Three Reasons It Is Difficult to Repent">
            <a:extLst>
              <a:ext uri="{FF2B5EF4-FFF2-40B4-BE49-F238E27FC236}">
                <a16:creationId xmlns:a16="http://schemas.microsoft.com/office/drawing/2014/main" id="{6948E6F9-2142-E29C-E7C2-21A131BC19B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5373" r="29080"/>
          <a:stretch>
            <a:fillRect/>
          </a:stretch>
        </p:blipFill>
        <p:spPr bwMode="auto">
          <a:xfrm>
            <a:off x="4171746" y="2336871"/>
            <a:ext cx="3311585" cy="4085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98512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5CE97-45CA-0C1E-353E-4A622C7775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B3D010-0CD2-F8C2-8562-36C4275CFE81}"/>
              </a:ext>
            </a:extLst>
          </p:cNvPr>
          <p:cNvSpPr>
            <a:spLocks noGrp="1"/>
          </p:cNvSpPr>
          <p:nvPr>
            <p:ph type="title"/>
          </p:nvPr>
        </p:nvSpPr>
        <p:spPr/>
        <p:txBody>
          <a:bodyPr>
            <a:normAutofit/>
          </a:bodyPr>
          <a:lstStyle/>
          <a:p>
            <a:r>
              <a:t>14. How did his sons-in-law regard his appeal?</a:t>
            </a:r>
          </a:p>
        </p:txBody>
      </p:sp>
      <p:sp>
        <p:nvSpPr>
          <p:cNvPr id="3" name="Content Placeholder 2">
            <a:extLst>
              <a:ext uri="{FF2B5EF4-FFF2-40B4-BE49-F238E27FC236}">
                <a16:creationId xmlns:a16="http://schemas.microsoft.com/office/drawing/2014/main" id="{F31538C6-6573-57F4-13E7-E16CAED9A13E}"/>
              </a:ext>
            </a:extLst>
          </p:cNvPr>
          <p:cNvSpPr>
            <a:spLocks noGrp="1"/>
          </p:cNvSpPr>
          <p:nvPr>
            <p:ph sz="half" idx="1"/>
          </p:nvPr>
        </p:nvSpPr>
        <p:spPr>
          <a:xfrm>
            <a:off x="533400" y="2336872"/>
            <a:ext cx="3655828" cy="3991499"/>
          </a:xfrm>
        </p:spPr>
        <p:txBody>
          <a:bodyPr>
            <a:noAutofit/>
          </a:bodyPr>
          <a:lstStyle/>
          <a:p>
            <a:r>
              <a:rPr lang="en-US" sz="2800" dirty="0"/>
              <a:t>Revelation 3:17-20</a:t>
            </a:r>
          </a:p>
          <a:p>
            <a:r>
              <a:rPr lang="en-US" sz="2800" dirty="0"/>
              <a:t>Behold, I stand at the door, and knock: if any man hear my voice, and open the door, I will come in to him, and will sup with him, and he with me.  </a:t>
            </a:r>
          </a:p>
        </p:txBody>
      </p:sp>
      <p:pic>
        <p:nvPicPr>
          <p:cNvPr id="40962" name="Picture 2" descr="What's the Meaning of “Behold, I Stand at the Door, and Knock”">
            <a:extLst>
              <a:ext uri="{FF2B5EF4-FFF2-40B4-BE49-F238E27FC236}">
                <a16:creationId xmlns:a16="http://schemas.microsoft.com/office/drawing/2014/main" id="{A9661784-A29B-52A0-36ED-FC797AA4670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210" r="40814"/>
          <a:stretch>
            <a:fillRect/>
          </a:stretch>
        </p:blipFill>
        <p:spPr bwMode="auto">
          <a:xfrm>
            <a:off x="4477662" y="2336872"/>
            <a:ext cx="2943128" cy="3767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7305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15. What did the angels say as soon as it was morning?</a:t>
            </a:r>
          </a:p>
        </p:txBody>
      </p:sp>
      <p:sp>
        <p:nvSpPr>
          <p:cNvPr id="3" name="Content Placeholder 2"/>
          <p:cNvSpPr>
            <a:spLocks noGrp="1"/>
          </p:cNvSpPr>
          <p:nvPr>
            <p:ph sz="half" idx="1"/>
          </p:nvPr>
        </p:nvSpPr>
        <p:spPr>
          <a:xfrm>
            <a:off x="533400" y="2336872"/>
            <a:ext cx="3357899" cy="4027713"/>
          </a:xfrm>
        </p:spPr>
        <p:txBody>
          <a:bodyPr>
            <a:normAutofit/>
          </a:bodyPr>
          <a:lstStyle/>
          <a:p>
            <a:r>
              <a:rPr dirty="0"/>
              <a:t>Genesis 19:15</a:t>
            </a:r>
          </a:p>
          <a:p>
            <a:r>
              <a:rPr dirty="0"/>
              <a:t>And when the morning arose, then the angels hastened Lot, saying, Arise, take thy wife, and thy two daughters, which are here; lest thou be consumed in the iniquity of the city.</a:t>
            </a:r>
          </a:p>
        </p:txBody>
      </p:sp>
      <p:pic>
        <p:nvPicPr>
          <p:cNvPr id="41986" name="Picture 2" descr="As dawn approached, the two angels urged Lot, his wife and daughters to get out of the city. ‘Hurry,’ they demanded, ‘Or you will be swept away when the city is punished.’ When they hesitated the angels grabbed their hands and led them out. – Slide 10">
            <a:extLst>
              <a:ext uri="{FF2B5EF4-FFF2-40B4-BE49-F238E27FC236}">
                <a16:creationId xmlns:a16="http://schemas.microsoft.com/office/drawing/2014/main" id="{D63F391A-62D4-70A9-F472-3A9C2A5E044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242"/>
          <a:stretch>
            <a:fillRect/>
          </a:stretch>
        </p:blipFill>
        <p:spPr bwMode="auto">
          <a:xfrm>
            <a:off x="4091564" y="2562446"/>
            <a:ext cx="3709423" cy="34449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16. What steps did they take to hasten Lot and his family?</a:t>
            </a:r>
          </a:p>
        </p:txBody>
      </p:sp>
      <p:sp>
        <p:nvSpPr>
          <p:cNvPr id="3" name="Content Placeholder 2"/>
          <p:cNvSpPr>
            <a:spLocks noGrp="1"/>
          </p:cNvSpPr>
          <p:nvPr>
            <p:ph sz="half" idx="1"/>
          </p:nvPr>
        </p:nvSpPr>
        <p:spPr>
          <a:xfrm>
            <a:off x="533400" y="2336873"/>
            <a:ext cx="3645195" cy="3647030"/>
          </a:xfrm>
        </p:spPr>
        <p:txBody>
          <a:bodyPr>
            <a:normAutofit fontScale="92500"/>
          </a:bodyPr>
          <a:lstStyle/>
          <a:p>
            <a:r>
              <a:rPr dirty="0"/>
              <a:t>Genesis 19:16</a:t>
            </a:r>
          </a:p>
          <a:p>
            <a:r>
              <a:rPr dirty="0"/>
              <a:t>And while he lingered, the men laid hold upon his hand, and upon the hand of his wife, and upon the hand of his two daughters; the LORD being merciful unto him: and they brought him forth, and set him without the city.</a:t>
            </a:r>
          </a:p>
        </p:txBody>
      </p:sp>
      <p:pic>
        <p:nvPicPr>
          <p:cNvPr id="43010" name="Picture 2" descr="‘Flee for you lives,’ one of the angels ordered. ‘Don’t look back. Head for the mountains and don’t stop anywhere on the plain.’ – Slide 11">
            <a:extLst>
              <a:ext uri="{FF2B5EF4-FFF2-40B4-BE49-F238E27FC236}">
                <a16:creationId xmlns:a16="http://schemas.microsoft.com/office/drawing/2014/main" id="{96409FD9-BD56-4E21-30F7-BD6683D7147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4802"/>
          <a:stretch>
            <a:fillRect/>
          </a:stretch>
        </p:blipFill>
        <p:spPr bwMode="auto">
          <a:xfrm>
            <a:off x="4294741" y="2289158"/>
            <a:ext cx="3211845" cy="36947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17. What earnest charge did the angels give them?</a:t>
            </a:r>
          </a:p>
        </p:txBody>
      </p:sp>
      <p:sp>
        <p:nvSpPr>
          <p:cNvPr id="3" name="Content Placeholder 2"/>
          <p:cNvSpPr>
            <a:spLocks noGrp="1"/>
          </p:cNvSpPr>
          <p:nvPr>
            <p:ph sz="half" idx="1"/>
          </p:nvPr>
        </p:nvSpPr>
        <p:spPr/>
        <p:txBody>
          <a:bodyPr>
            <a:normAutofit fontScale="92500"/>
          </a:bodyPr>
          <a:lstStyle/>
          <a:p>
            <a:r>
              <a:rPr dirty="0"/>
              <a:t>Genesis 19:17</a:t>
            </a:r>
          </a:p>
          <a:p>
            <a:r>
              <a:rPr dirty="0"/>
              <a:t>And it came to pass, when they had brought them forth abroad, that he said, Escape for thy life; look not behind thee, neither stay thou in all the plain; escape to the mountain, lest thou be consumed.</a:t>
            </a:r>
          </a:p>
        </p:txBody>
      </p:sp>
      <p:pic>
        <p:nvPicPr>
          <p:cNvPr id="44034" name="Picture 2" descr="‘Flee for you lives,’ one of the angels ordered. ‘Don’t look back. Head for the mountains and don’t stop anywhere on the plain.’ – Slide 11">
            <a:extLst>
              <a:ext uri="{FF2B5EF4-FFF2-40B4-BE49-F238E27FC236}">
                <a16:creationId xmlns:a16="http://schemas.microsoft.com/office/drawing/2014/main" id="{854C5A93-4DFB-1B84-45F9-286ED413EA3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5435" t="-12" b="12"/>
          <a:stretch>
            <a:fillRect/>
          </a:stretch>
        </p:blipFill>
        <p:spPr bwMode="auto">
          <a:xfrm>
            <a:off x="4454230" y="2353448"/>
            <a:ext cx="3084254" cy="35827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18. As soon as Lot had escaped, what did the Lord do?</a:t>
            </a:r>
          </a:p>
        </p:txBody>
      </p:sp>
      <p:sp>
        <p:nvSpPr>
          <p:cNvPr id="3" name="Content Placeholder 2"/>
          <p:cNvSpPr>
            <a:spLocks noGrp="1"/>
          </p:cNvSpPr>
          <p:nvPr>
            <p:ph sz="half" idx="1"/>
          </p:nvPr>
        </p:nvSpPr>
        <p:spPr/>
        <p:txBody>
          <a:bodyPr>
            <a:normAutofit/>
          </a:bodyPr>
          <a:lstStyle/>
          <a:p>
            <a:r>
              <a:rPr sz="3200" dirty="0"/>
              <a:t>Genesis 19:23-25</a:t>
            </a:r>
          </a:p>
          <a:p>
            <a:r>
              <a:rPr sz="3200" dirty="0"/>
              <a:t>The sun was risen upon the earth when Lot entered into Zoar.</a:t>
            </a:r>
          </a:p>
        </p:txBody>
      </p:sp>
      <p:pic>
        <p:nvPicPr>
          <p:cNvPr id="50178" name="Picture 2" descr="Lot Can't Get His Family to Leave Sodom Behind -- a depressing study of  Genesis 19">
            <a:extLst>
              <a:ext uri="{FF2B5EF4-FFF2-40B4-BE49-F238E27FC236}">
                <a16:creationId xmlns:a16="http://schemas.microsoft.com/office/drawing/2014/main" id="{205FCB38-B95C-E3FA-4262-AE63E445FEE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43978"/>
          <a:stretch>
            <a:fillRect/>
          </a:stretch>
        </p:blipFill>
        <p:spPr bwMode="auto">
          <a:xfrm>
            <a:off x="3891299" y="2519290"/>
            <a:ext cx="3731461" cy="3416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3. How did Lot greet them?</a:t>
            </a:r>
          </a:p>
        </p:txBody>
      </p:sp>
      <p:sp>
        <p:nvSpPr>
          <p:cNvPr id="4" name="Content Placeholder 3"/>
          <p:cNvSpPr>
            <a:spLocks noGrp="1"/>
          </p:cNvSpPr>
          <p:nvPr>
            <p:ph sz="half" idx="2"/>
          </p:nvPr>
        </p:nvSpPr>
        <p:spPr>
          <a:xfrm>
            <a:off x="4061128" y="2336872"/>
            <a:ext cx="3359661" cy="3648575"/>
          </a:xfrm>
        </p:spPr>
        <p:txBody>
          <a:bodyPr/>
          <a:lstStyle/>
          <a:p>
            <a:r>
              <a:rPr lang="en-US" dirty="0"/>
              <a:t>He bowed himself with his face toward the ground.</a:t>
            </a:r>
          </a:p>
          <a:p>
            <a:r>
              <a:rPr lang="en-US" dirty="0"/>
              <a:t>A gesture of deep respect and humility, showing reverence toward strangers — a striking contrast with the arrogance of Sodom’s inhabitants.</a:t>
            </a:r>
            <a:endParaRPr dirty="0"/>
          </a:p>
        </p:txBody>
      </p:sp>
      <p:pic>
        <p:nvPicPr>
          <p:cNvPr id="7" name="Picture 2" descr="Abraham And The Three Visitors: Five Filmed Interpretations | Peter T.  Chattaway">
            <a:extLst>
              <a:ext uri="{FF2B5EF4-FFF2-40B4-BE49-F238E27FC236}">
                <a16:creationId xmlns:a16="http://schemas.microsoft.com/office/drawing/2014/main" id="{E03B693D-4522-1CC9-3A83-66D57019CE6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0759" r="9153"/>
          <a:stretch>
            <a:fillRect/>
          </a:stretch>
        </p:blipFill>
        <p:spPr bwMode="auto">
          <a:xfrm>
            <a:off x="665629" y="2278751"/>
            <a:ext cx="3330559" cy="35639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18. As soon as Lot had escaped, what did the Lord do?</a:t>
            </a:r>
          </a:p>
        </p:txBody>
      </p:sp>
      <p:sp>
        <p:nvSpPr>
          <p:cNvPr id="3" name="Content Placeholder 2"/>
          <p:cNvSpPr>
            <a:spLocks noGrp="1"/>
          </p:cNvSpPr>
          <p:nvPr>
            <p:ph sz="half" idx="1"/>
          </p:nvPr>
        </p:nvSpPr>
        <p:spPr/>
        <p:txBody>
          <a:bodyPr>
            <a:normAutofit fontScale="92500" lnSpcReduction="10000"/>
          </a:bodyPr>
          <a:lstStyle/>
          <a:p>
            <a:r>
              <a:rPr sz="3200" dirty="0"/>
              <a:t>Genesis 19:23-25</a:t>
            </a:r>
          </a:p>
          <a:p>
            <a:r>
              <a:rPr sz="3200" dirty="0"/>
              <a:t>Then the LORD rained upon Sodom and upon Gomorrah brimstone and fire from the LORD out of heaven;</a:t>
            </a:r>
          </a:p>
        </p:txBody>
      </p:sp>
      <p:pic>
        <p:nvPicPr>
          <p:cNvPr id="51202" name="Picture 2" descr="The Destruction of Sodom and Gomorrah - Wikipedia">
            <a:extLst>
              <a:ext uri="{FF2B5EF4-FFF2-40B4-BE49-F238E27FC236}">
                <a16:creationId xmlns:a16="http://schemas.microsoft.com/office/drawing/2014/main" id="{E86077AC-B816-2179-1FF0-9C6661F192A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5311"/>
          <a:stretch>
            <a:fillRect/>
          </a:stretch>
        </p:blipFill>
        <p:spPr bwMode="auto">
          <a:xfrm>
            <a:off x="3891298" y="2336873"/>
            <a:ext cx="3777153" cy="322395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18. As soon as Lot had escaped, what did the Lord do?</a:t>
            </a:r>
          </a:p>
        </p:txBody>
      </p:sp>
      <p:sp>
        <p:nvSpPr>
          <p:cNvPr id="3" name="Content Placeholder 2"/>
          <p:cNvSpPr>
            <a:spLocks noGrp="1"/>
          </p:cNvSpPr>
          <p:nvPr>
            <p:ph sz="half" idx="1"/>
          </p:nvPr>
        </p:nvSpPr>
        <p:spPr/>
        <p:txBody>
          <a:bodyPr/>
          <a:lstStyle/>
          <a:p>
            <a:r>
              <a:rPr dirty="0"/>
              <a:t>Genesis 19:23-25</a:t>
            </a:r>
          </a:p>
          <a:p>
            <a:r>
              <a:rPr dirty="0"/>
              <a:t>And he overthrew those cities, and all the plain, and all the inhabitants of the cities, and that which grew upon the ground.</a:t>
            </a:r>
          </a:p>
        </p:txBody>
      </p:sp>
      <p:pic>
        <p:nvPicPr>
          <p:cNvPr id="52226" name="Picture 2" descr="Sermons | Comox United Church">
            <a:extLst>
              <a:ext uri="{FF2B5EF4-FFF2-40B4-BE49-F238E27FC236}">
                <a16:creationId xmlns:a16="http://schemas.microsoft.com/office/drawing/2014/main" id="{8DEDAEF6-B359-497A-373C-793D58B378D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060825" y="2424224"/>
            <a:ext cx="4230848" cy="28399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6000" dirty="0"/>
              <a:t>A “Meteor Airburst”</a:t>
            </a:r>
            <a:endParaRPr sz="6000" dirty="0"/>
          </a:p>
        </p:txBody>
      </p:sp>
      <p:sp>
        <p:nvSpPr>
          <p:cNvPr id="4" name="Content Placeholder 3"/>
          <p:cNvSpPr>
            <a:spLocks noGrp="1"/>
          </p:cNvSpPr>
          <p:nvPr>
            <p:ph sz="half" idx="2"/>
          </p:nvPr>
        </p:nvSpPr>
        <p:spPr>
          <a:xfrm>
            <a:off x="4417816" y="2336872"/>
            <a:ext cx="3981905" cy="3955285"/>
          </a:xfrm>
        </p:spPr>
        <p:txBody>
          <a:bodyPr>
            <a:noAutofit/>
          </a:bodyPr>
          <a:lstStyle/>
          <a:p>
            <a:pPr marL="0" indent="0">
              <a:buNone/>
            </a:pPr>
            <a:r>
              <a:rPr sz="2800" dirty="0"/>
              <a:t>Archaeologists at Tall </a:t>
            </a:r>
            <a:r>
              <a:rPr sz="2800" dirty="0" err="1"/>
              <a:t>el</a:t>
            </a:r>
            <a:r>
              <a:rPr sz="2800" dirty="0"/>
              <a:t>-Hammam discovered </a:t>
            </a:r>
            <a:r>
              <a:rPr lang="en-US" sz="2800" dirty="0"/>
              <a:t>jaw-dropping evidence of some sort of fiery holocaust event that wiped out the city instantaneously, killing all inhabitants within </a:t>
            </a:r>
            <a:r>
              <a:rPr lang="en-US" sz="2800" i="1" dirty="0"/>
              <a:t>half a second.</a:t>
            </a:r>
            <a:r>
              <a:rPr lang="en-US" sz="2800" dirty="0"/>
              <a:t> </a:t>
            </a:r>
            <a:endParaRPr sz="2800" dirty="0"/>
          </a:p>
        </p:txBody>
      </p:sp>
      <p:pic>
        <p:nvPicPr>
          <p:cNvPr id="45064" name="Picture 8" descr="An Ancient Disaster | The Current">
            <a:extLst>
              <a:ext uri="{FF2B5EF4-FFF2-40B4-BE49-F238E27FC236}">
                <a16:creationId xmlns:a16="http://schemas.microsoft.com/office/drawing/2014/main" id="{76225D16-FC3C-1C93-01B4-B0A3DF687DA0}"/>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5653" r="13782"/>
          <a:stretch>
            <a:fillRect/>
          </a:stretch>
        </p:blipFill>
        <p:spPr bwMode="auto">
          <a:xfrm>
            <a:off x="893135" y="2336872"/>
            <a:ext cx="3349256" cy="37361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AF970-44B9-25CA-E52D-E16739A0F5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167DE3-9037-25AB-28DB-250796B6D03E}"/>
              </a:ext>
            </a:extLst>
          </p:cNvPr>
          <p:cNvSpPr>
            <a:spLocks noGrp="1"/>
          </p:cNvSpPr>
          <p:nvPr>
            <p:ph type="title"/>
          </p:nvPr>
        </p:nvSpPr>
        <p:spPr/>
        <p:txBody>
          <a:bodyPr>
            <a:normAutofit fontScale="90000"/>
          </a:bodyPr>
          <a:lstStyle/>
          <a:p>
            <a:r>
              <a:rPr lang="en-US" sz="6000" dirty="0"/>
              <a:t>A “Meteor Airburst”</a:t>
            </a:r>
            <a:endParaRPr sz="6000" dirty="0"/>
          </a:p>
        </p:txBody>
      </p:sp>
      <p:sp>
        <p:nvSpPr>
          <p:cNvPr id="4" name="Content Placeholder 3">
            <a:extLst>
              <a:ext uri="{FF2B5EF4-FFF2-40B4-BE49-F238E27FC236}">
                <a16:creationId xmlns:a16="http://schemas.microsoft.com/office/drawing/2014/main" id="{C52D5BCD-BE3B-E227-38ED-471DA20C812A}"/>
              </a:ext>
            </a:extLst>
          </p:cNvPr>
          <p:cNvSpPr>
            <a:spLocks noGrp="1"/>
          </p:cNvSpPr>
          <p:nvPr>
            <p:ph sz="half" idx="2"/>
          </p:nvPr>
        </p:nvSpPr>
        <p:spPr>
          <a:xfrm>
            <a:off x="4417816" y="2336872"/>
            <a:ext cx="3643371" cy="3955285"/>
          </a:xfrm>
        </p:spPr>
        <p:txBody>
          <a:bodyPr>
            <a:noAutofit/>
          </a:bodyPr>
          <a:lstStyle/>
          <a:p>
            <a:pPr marL="0" indent="0">
              <a:buNone/>
            </a:pPr>
            <a:r>
              <a:rPr lang="en-US" sz="3200" dirty="0"/>
              <a:t>Chemical analyses of remains from the site revealed temperatures briefly spiking to levels approaching that of the surface of the </a:t>
            </a:r>
            <a:r>
              <a:rPr lang="en-US" sz="3200" i="1" dirty="0"/>
              <a:t>sun.</a:t>
            </a:r>
            <a:endParaRPr sz="3200" dirty="0"/>
          </a:p>
        </p:txBody>
      </p:sp>
      <p:pic>
        <p:nvPicPr>
          <p:cNvPr id="47106" name="Picture 2" descr="The day it rained fire over Chelyabinsk – Astronomy Now">
            <a:extLst>
              <a:ext uri="{FF2B5EF4-FFF2-40B4-BE49-F238E27FC236}">
                <a16:creationId xmlns:a16="http://schemas.microsoft.com/office/drawing/2014/main" id="{F4D72419-53A6-EE21-0715-2D4C8FE42368}"/>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5915" r="31018"/>
          <a:stretch>
            <a:fillRect/>
          </a:stretch>
        </p:blipFill>
        <p:spPr bwMode="auto">
          <a:xfrm>
            <a:off x="372141" y="2336872"/>
            <a:ext cx="3813466" cy="3767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7832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B3860-46C0-C252-3CD6-15FDDCEDCA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D4C373-4966-9518-F58D-56A22A3AADC2}"/>
              </a:ext>
            </a:extLst>
          </p:cNvPr>
          <p:cNvSpPr>
            <a:spLocks noGrp="1"/>
          </p:cNvSpPr>
          <p:nvPr>
            <p:ph type="title"/>
          </p:nvPr>
        </p:nvSpPr>
        <p:spPr/>
        <p:txBody>
          <a:bodyPr>
            <a:normAutofit fontScale="90000"/>
          </a:bodyPr>
          <a:lstStyle/>
          <a:p>
            <a:r>
              <a:rPr lang="en-US" sz="6000" dirty="0"/>
              <a:t>A “Meteor Airburst”</a:t>
            </a:r>
            <a:endParaRPr sz="6000" dirty="0"/>
          </a:p>
        </p:txBody>
      </p:sp>
      <p:sp>
        <p:nvSpPr>
          <p:cNvPr id="4" name="Content Placeholder 3">
            <a:extLst>
              <a:ext uri="{FF2B5EF4-FFF2-40B4-BE49-F238E27FC236}">
                <a16:creationId xmlns:a16="http://schemas.microsoft.com/office/drawing/2014/main" id="{237C1832-E7E5-4326-E69A-D22DA9D4D713}"/>
              </a:ext>
            </a:extLst>
          </p:cNvPr>
          <p:cNvSpPr>
            <a:spLocks noGrp="1"/>
          </p:cNvSpPr>
          <p:nvPr>
            <p:ph sz="half" idx="2"/>
          </p:nvPr>
        </p:nvSpPr>
        <p:spPr>
          <a:xfrm>
            <a:off x="4417816" y="2336872"/>
            <a:ext cx="3643371" cy="3955285"/>
          </a:xfrm>
        </p:spPr>
        <p:txBody>
          <a:bodyPr>
            <a:noAutofit/>
          </a:bodyPr>
          <a:lstStyle/>
          <a:p>
            <a:pPr marL="0" indent="0">
              <a:buNone/>
            </a:pPr>
            <a:r>
              <a:rPr lang="en-US" sz="2800" dirty="0"/>
              <a:t>The researchers ascribed it to an “airburst event,” something like the mystery explosion in Tunguska, Russia, in 1908—when a meteor entering Earth’s atmosphere exploded above ground.</a:t>
            </a:r>
            <a:endParaRPr sz="2800" dirty="0"/>
          </a:p>
        </p:txBody>
      </p:sp>
      <p:pic>
        <p:nvPicPr>
          <p:cNvPr id="48130" name="Picture 2" descr="A Massive Meteorite Hit Scotland Much More Recently Than Scientists Thought">
            <a:extLst>
              <a:ext uri="{FF2B5EF4-FFF2-40B4-BE49-F238E27FC236}">
                <a16:creationId xmlns:a16="http://schemas.microsoft.com/office/drawing/2014/main" id="{8841D8E0-C8D6-00BB-A4B5-6E718043D4A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0903" t="1987" r="26951" b="-1987"/>
          <a:stretch>
            <a:fillRect/>
          </a:stretch>
        </p:blipFill>
        <p:spPr bwMode="auto">
          <a:xfrm>
            <a:off x="1082813" y="2506993"/>
            <a:ext cx="3219607" cy="3861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4191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AF591-9045-3149-741A-7562179DE9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FDDBF5-B00B-B3FF-6DA8-0123E46AA337}"/>
              </a:ext>
            </a:extLst>
          </p:cNvPr>
          <p:cNvSpPr>
            <a:spLocks noGrp="1"/>
          </p:cNvSpPr>
          <p:nvPr>
            <p:ph type="title"/>
          </p:nvPr>
        </p:nvSpPr>
        <p:spPr/>
        <p:txBody>
          <a:bodyPr>
            <a:normAutofit fontScale="90000"/>
          </a:bodyPr>
          <a:lstStyle/>
          <a:p>
            <a:r>
              <a:rPr lang="en-US" sz="6000" dirty="0"/>
              <a:t>A “Meteor Airburst”</a:t>
            </a:r>
            <a:endParaRPr sz="6000" dirty="0"/>
          </a:p>
        </p:txBody>
      </p:sp>
      <p:sp>
        <p:nvSpPr>
          <p:cNvPr id="4" name="Content Placeholder 3">
            <a:extLst>
              <a:ext uri="{FF2B5EF4-FFF2-40B4-BE49-F238E27FC236}">
                <a16:creationId xmlns:a16="http://schemas.microsoft.com/office/drawing/2014/main" id="{AFBFFBDE-17E4-429D-FABD-84383C12144E}"/>
              </a:ext>
            </a:extLst>
          </p:cNvPr>
          <p:cNvSpPr>
            <a:spLocks noGrp="1"/>
          </p:cNvSpPr>
          <p:nvPr>
            <p:ph sz="half" idx="2"/>
          </p:nvPr>
        </p:nvSpPr>
        <p:spPr>
          <a:xfrm>
            <a:off x="4726186" y="2336872"/>
            <a:ext cx="3335001" cy="3955285"/>
          </a:xfrm>
        </p:spPr>
        <p:txBody>
          <a:bodyPr>
            <a:noAutofit/>
          </a:bodyPr>
          <a:lstStyle/>
          <a:p>
            <a:pPr marL="0" indent="0">
              <a:buNone/>
            </a:pPr>
            <a:r>
              <a:rPr lang="en-US" sz="3200" dirty="0"/>
              <a:t>There was no crater, but everything below was flattened and incinerated by a yield equivalent to hundreds of atomic bombs.  </a:t>
            </a:r>
            <a:endParaRPr sz="3200" dirty="0"/>
          </a:p>
        </p:txBody>
      </p:sp>
      <p:pic>
        <p:nvPicPr>
          <p:cNvPr id="49154" name="Picture 2" descr="Computer simulations help researchers understand why meteoroids blow up in  the Earth's atmosphere – Firstpost">
            <a:extLst>
              <a:ext uri="{FF2B5EF4-FFF2-40B4-BE49-F238E27FC236}">
                <a16:creationId xmlns:a16="http://schemas.microsoft.com/office/drawing/2014/main" id="{918D6EE7-7B02-2211-5DB6-5CDAB5F0F9A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7814" r="15184"/>
          <a:stretch>
            <a:fillRect/>
          </a:stretch>
        </p:blipFill>
        <p:spPr bwMode="auto">
          <a:xfrm>
            <a:off x="655029" y="2453770"/>
            <a:ext cx="3762787" cy="3721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4159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Thermal Impact on Pottery Sherd | Download Scientific Diagram">
            <a:extLst>
              <a:ext uri="{FF2B5EF4-FFF2-40B4-BE49-F238E27FC236}">
                <a16:creationId xmlns:a16="http://schemas.microsoft.com/office/drawing/2014/main" id="{8CF41C4D-EF5E-B404-5271-A59BCBE93E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07265"/>
            <a:ext cx="9473245" cy="400105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5A2AD60-D386-59A5-F491-D84489064DDC}"/>
              </a:ext>
            </a:extLst>
          </p:cNvPr>
          <p:cNvSpPr txBox="1">
            <a:spLocks/>
          </p:cNvSpPr>
          <p:nvPr/>
        </p:nvSpPr>
        <p:spPr>
          <a:xfrm>
            <a:off x="627321" y="1061572"/>
            <a:ext cx="7133711" cy="1245693"/>
          </a:xfrm>
          <a:prstGeom prst="rect">
            <a:avLst/>
          </a:prstGeom>
        </p:spPr>
        <p:txBody>
          <a:bodyPr>
            <a:normAutofit fontScale="90000"/>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6000" b="1" dirty="0">
                <a:solidFill>
                  <a:schemeClr val="bg1"/>
                </a:solidFill>
              </a:rPr>
              <a:t>A “Meteor Airburst”</a:t>
            </a:r>
          </a:p>
        </p:txBody>
      </p:sp>
    </p:spTree>
    <p:extLst>
      <p:ext uri="{BB962C8B-B14F-4D97-AF65-F5344CB8AC3E}">
        <p14:creationId xmlns:p14="http://schemas.microsoft.com/office/powerpoint/2010/main" val="11868281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19. What happened to his wife because she disregarded the command of the angels?</a:t>
            </a:r>
          </a:p>
        </p:txBody>
      </p:sp>
      <p:sp>
        <p:nvSpPr>
          <p:cNvPr id="3" name="Content Placeholder 2"/>
          <p:cNvSpPr>
            <a:spLocks noGrp="1"/>
          </p:cNvSpPr>
          <p:nvPr>
            <p:ph sz="half" idx="1"/>
          </p:nvPr>
        </p:nvSpPr>
        <p:spPr/>
        <p:txBody>
          <a:bodyPr>
            <a:normAutofit/>
          </a:bodyPr>
          <a:lstStyle/>
          <a:p>
            <a:r>
              <a:rPr sz="3200" dirty="0"/>
              <a:t>Genesis 19:26</a:t>
            </a:r>
          </a:p>
          <a:p>
            <a:r>
              <a:rPr sz="3200" dirty="0"/>
              <a:t>But his wife looked back from behind him, and she became a pillar of salt.</a:t>
            </a:r>
          </a:p>
        </p:txBody>
      </p:sp>
      <p:pic>
        <p:nvPicPr>
          <p:cNvPr id="53250" name="Picture 2" descr="Pillar of Salt – Father Mark White Blog">
            <a:extLst>
              <a:ext uri="{FF2B5EF4-FFF2-40B4-BE49-F238E27FC236}">
                <a16:creationId xmlns:a16="http://schemas.microsoft.com/office/drawing/2014/main" id="{9509EABD-C330-7D73-E4E9-C15BCDCDCA0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2000" y="2191568"/>
            <a:ext cx="2785731" cy="43189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19. What happened to his wife because she disregarded the command of the angels?</a:t>
            </a:r>
          </a:p>
        </p:txBody>
      </p:sp>
      <p:sp>
        <p:nvSpPr>
          <p:cNvPr id="4" name="Content Placeholder 3"/>
          <p:cNvSpPr>
            <a:spLocks noGrp="1"/>
          </p:cNvSpPr>
          <p:nvPr>
            <p:ph sz="half" idx="2"/>
          </p:nvPr>
        </p:nvSpPr>
        <p:spPr>
          <a:xfrm>
            <a:off x="4061128" y="2336872"/>
            <a:ext cx="3359661" cy="4021397"/>
          </a:xfrm>
        </p:spPr>
        <p:txBody>
          <a:bodyPr>
            <a:normAutofit lnSpcReduction="10000"/>
          </a:bodyPr>
          <a:lstStyle/>
          <a:p>
            <a:r>
              <a:rPr sz="2800" dirty="0"/>
              <a:t>South of the Dead Sea, natural salt formations rise like pillars. Travelers through the centuries have connected these striking shapes with the account of Lot’s wife.</a:t>
            </a:r>
          </a:p>
        </p:txBody>
      </p:sp>
      <p:pic>
        <p:nvPicPr>
          <p:cNvPr id="54274" name="Picture 2" descr="Lots Wife Pillar of Salt Now | TikTok">
            <a:extLst>
              <a:ext uri="{FF2B5EF4-FFF2-40B4-BE49-F238E27FC236}">
                <a16:creationId xmlns:a16="http://schemas.microsoft.com/office/drawing/2014/main" id="{391BFF24-636F-BCF2-BBC2-5FC60BDA1DC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16780"/>
          <a:stretch>
            <a:fillRect/>
          </a:stretch>
        </p:blipFill>
        <p:spPr bwMode="auto">
          <a:xfrm>
            <a:off x="629093" y="2699786"/>
            <a:ext cx="3528237" cy="30951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20. What warning is given to us in view of such facts as this?</a:t>
            </a:r>
          </a:p>
        </p:txBody>
      </p:sp>
      <p:sp>
        <p:nvSpPr>
          <p:cNvPr id="3" name="Content Placeholder 2"/>
          <p:cNvSpPr>
            <a:spLocks noGrp="1"/>
          </p:cNvSpPr>
          <p:nvPr>
            <p:ph sz="half" idx="1"/>
          </p:nvPr>
        </p:nvSpPr>
        <p:spPr/>
        <p:txBody>
          <a:bodyPr>
            <a:normAutofit fontScale="92500" lnSpcReduction="20000"/>
          </a:bodyPr>
          <a:lstStyle/>
          <a:p>
            <a:r>
              <a:rPr sz="3200" dirty="0"/>
              <a:t>Hebrews 2:1-3</a:t>
            </a:r>
          </a:p>
          <a:p>
            <a:r>
              <a:rPr sz="3200" dirty="0"/>
              <a:t>Therefore we ought to give the more earnest heed to the things which we have heard, lest at any time we should let them slip.</a:t>
            </a:r>
          </a:p>
        </p:txBody>
      </p:sp>
      <p:pic>
        <p:nvPicPr>
          <p:cNvPr id="55298" name="Picture 2" descr="Wolk Fire Safety Hazard Warning Sign ...">
            <a:extLst>
              <a:ext uri="{FF2B5EF4-FFF2-40B4-BE49-F238E27FC236}">
                <a16:creationId xmlns:a16="http://schemas.microsoft.com/office/drawing/2014/main" id="{57086423-79DB-1D86-D56E-B9E5CB75864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735" t="-19" r="23195" b="19"/>
          <a:stretch>
            <a:fillRect/>
          </a:stretch>
        </p:blipFill>
        <p:spPr bwMode="auto">
          <a:xfrm>
            <a:off x="4263657" y="2187815"/>
            <a:ext cx="3539530" cy="35993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4. What trait had Lot in common with Abraham?</a:t>
            </a:r>
          </a:p>
        </p:txBody>
      </p:sp>
      <p:sp>
        <p:nvSpPr>
          <p:cNvPr id="3" name="Content Placeholder 2"/>
          <p:cNvSpPr>
            <a:spLocks noGrp="1"/>
          </p:cNvSpPr>
          <p:nvPr>
            <p:ph sz="half" idx="1"/>
          </p:nvPr>
        </p:nvSpPr>
        <p:spPr>
          <a:xfrm>
            <a:off x="4053838" y="2336573"/>
            <a:ext cx="3357899" cy="3599316"/>
          </a:xfrm>
        </p:spPr>
        <p:txBody>
          <a:bodyPr>
            <a:normAutofit/>
          </a:bodyPr>
          <a:lstStyle/>
          <a:p>
            <a:r>
              <a:rPr sz="4000" dirty="0"/>
              <a:t>Answer: Hospitality</a:t>
            </a:r>
          </a:p>
        </p:txBody>
      </p:sp>
      <p:pic>
        <p:nvPicPr>
          <p:cNvPr id="5" name="Picture 2">
            <a:extLst>
              <a:ext uri="{FF2B5EF4-FFF2-40B4-BE49-F238E27FC236}">
                <a16:creationId xmlns:a16="http://schemas.microsoft.com/office/drawing/2014/main" id="{9C298E7D-80BF-A481-A368-F36F4D8ED0F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746" r="6750"/>
          <a:stretch>
            <a:fillRect/>
          </a:stretch>
        </p:blipFill>
        <p:spPr bwMode="auto">
          <a:xfrm>
            <a:off x="411362" y="2431256"/>
            <a:ext cx="3181502" cy="3409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20. What warning is given to us in view of such facts as this?</a:t>
            </a:r>
          </a:p>
        </p:txBody>
      </p:sp>
      <p:sp>
        <p:nvSpPr>
          <p:cNvPr id="3" name="Content Placeholder 2"/>
          <p:cNvSpPr>
            <a:spLocks noGrp="1"/>
          </p:cNvSpPr>
          <p:nvPr>
            <p:ph sz="half" idx="1"/>
          </p:nvPr>
        </p:nvSpPr>
        <p:spPr/>
        <p:txBody>
          <a:bodyPr>
            <a:normAutofit/>
          </a:bodyPr>
          <a:lstStyle/>
          <a:p>
            <a:r>
              <a:rPr dirty="0"/>
              <a:t>Hebrews 2:1-3</a:t>
            </a:r>
          </a:p>
          <a:p>
            <a:r>
              <a:rPr dirty="0"/>
              <a:t>For if the word spoken by angels was </a:t>
            </a:r>
            <a:r>
              <a:rPr dirty="0" err="1"/>
              <a:t>stedfast</a:t>
            </a:r>
            <a:r>
              <a:rPr dirty="0"/>
              <a:t>, and every transgression and disobedience received a just recompence of reward;</a:t>
            </a:r>
          </a:p>
        </p:txBody>
      </p:sp>
      <p:pic>
        <p:nvPicPr>
          <p:cNvPr id="56322" name="Picture 2" descr="Warning Sign PNGs for Free Download">
            <a:extLst>
              <a:ext uri="{FF2B5EF4-FFF2-40B4-BE49-F238E27FC236}">
                <a16:creationId xmlns:a16="http://schemas.microsoft.com/office/drawing/2014/main" id="{770DEA8E-150A-74D8-90AE-3E8C1C57CBC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060825" y="2455862"/>
            <a:ext cx="3360738" cy="3360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20. What warning is given to us in view of such facts as this?</a:t>
            </a:r>
          </a:p>
        </p:txBody>
      </p:sp>
      <p:sp>
        <p:nvSpPr>
          <p:cNvPr id="3" name="Content Placeholder 2"/>
          <p:cNvSpPr>
            <a:spLocks noGrp="1"/>
          </p:cNvSpPr>
          <p:nvPr>
            <p:ph sz="half" idx="1"/>
          </p:nvPr>
        </p:nvSpPr>
        <p:spPr/>
        <p:txBody>
          <a:bodyPr>
            <a:normAutofit/>
          </a:bodyPr>
          <a:lstStyle/>
          <a:p>
            <a:r>
              <a:rPr dirty="0"/>
              <a:t>Hebrews 2:1-3</a:t>
            </a:r>
          </a:p>
          <a:p>
            <a:r>
              <a:rPr dirty="0"/>
              <a:t>How shall we escape, if we neglect so great salvation; which at the first began to be spoken by the Lord, and was confirmed unto us by them that heard him;</a:t>
            </a:r>
          </a:p>
        </p:txBody>
      </p:sp>
      <p:pic>
        <p:nvPicPr>
          <p:cNvPr id="57346" name="Picture 2" descr="Hazard Zone Warning Sign Royalty Free ...">
            <a:extLst>
              <a:ext uri="{FF2B5EF4-FFF2-40B4-BE49-F238E27FC236}">
                <a16:creationId xmlns:a16="http://schemas.microsoft.com/office/drawing/2014/main" id="{F7E0AE08-B332-99D9-31A4-2A15722A180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10006"/>
          <a:stretch>
            <a:fillRect/>
          </a:stretch>
        </p:blipFill>
        <p:spPr bwMode="auto">
          <a:xfrm>
            <a:off x="4712493" y="2785430"/>
            <a:ext cx="3006743" cy="29188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21. What did Jesus say of the condition of the world just before His second coming?</a:t>
            </a:r>
          </a:p>
        </p:txBody>
      </p:sp>
      <p:sp>
        <p:nvSpPr>
          <p:cNvPr id="3" name="Content Placeholder 2"/>
          <p:cNvSpPr>
            <a:spLocks noGrp="1"/>
          </p:cNvSpPr>
          <p:nvPr>
            <p:ph sz="half" idx="1"/>
          </p:nvPr>
        </p:nvSpPr>
        <p:spPr/>
        <p:txBody>
          <a:bodyPr>
            <a:normAutofit fontScale="92500" lnSpcReduction="20000"/>
          </a:bodyPr>
          <a:lstStyle/>
          <a:p>
            <a:r>
              <a:rPr sz="3200" dirty="0"/>
              <a:t>Luke 17:28-30</a:t>
            </a:r>
          </a:p>
          <a:p>
            <a:r>
              <a:rPr sz="3200" dirty="0"/>
              <a:t>Likewise also as it was in the days of Lot; they did eat, they drank, they bought, they sold, they planted, they </a:t>
            </a:r>
            <a:r>
              <a:rPr sz="3200" dirty="0" err="1"/>
              <a:t>builded</a:t>
            </a:r>
            <a:r>
              <a:rPr sz="3200" dirty="0"/>
              <a:t>;</a:t>
            </a:r>
          </a:p>
        </p:txBody>
      </p:sp>
      <p:pic>
        <p:nvPicPr>
          <p:cNvPr id="58370" name="Picture 2" descr="Why should we study the Jewish feast?">
            <a:extLst>
              <a:ext uri="{FF2B5EF4-FFF2-40B4-BE49-F238E27FC236}">
                <a16:creationId xmlns:a16="http://schemas.microsoft.com/office/drawing/2014/main" id="{2391CB60-62AA-3064-8687-E14C3771772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3770"/>
          <a:stretch>
            <a:fillRect/>
          </a:stretch>
        </p:blipFill>
        <p:spPr bwMode="auto">
          <a:xfrm>
            <a:off x="3806974" y="2180948"/>
            <a:ext cx="3710245" cy="36456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21. What did Jesus say of the condition of the world just before His second coming?</a:t>
            </a:r>
          </a:p>
        </p:txBody>
      </p:sp>
      <p:sp>
        <p:nvSpPr>
          <p:cNvPr id="3" name="Content Placeholder 2"/>
          <p:cNvSpPr>
            <a:spLocks noGrp="1"/>
          </p:cNvSpPr>
          <p:nvPr>
            <p:ph sz="half" idx="1"/>
          </p:nvPr>
        </p:nvSpPr>
        <p:spPr/>
        <p:txBody>
          <a:bodyPr>
            <a:normAutofit fontScale="92500" lnSpcReduction="20000"/>
          </a:bodyPr>
          <a:lstStyle/>
          <a:p>
            <a:r>
              <a:rPr sz="3200" dirty="0"/>
              <a:t>Luke 17:28-30</a:t>
            </a:r>
          </a:p>
          <a:p>
            <a:r>
              <a:rPr sz="3200" dirty="0"/>
              <a:t>But the same day that Lot went out of Sodom it rained fire and brimstone from heaven, and destroyed them all.</a:t>
            </a:r>
          </a:p>
        </p:txBody>
      </p:sp>
      <p:pic>
        <p:nvPicPr>
          <p:cNvPr id="59394" name="Picture 2" descr="Sodom &amp; Gomorrah condemn homosexuality ...">
            <a:extLst>
              <a:ext uri="{FF2B5EF4-FFF2-40B4-BE49-F238E27FC236}">
                <a16:creationId xmlns:a16="http://schemas.microsoft.com/office/drawing/2014/main" id="{81FA05DD-3A88-8009-E514-8568442EBD2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533" r="16372"/>
          <a:stretch>
            <a:fillRect/>
          </a:stretch>
        </p:blipFill>
        <p:spPr bwMode="auto">
          <a:xfrm>
            <a:off x="4115019" y="2267761"/>
            <a:ext cx="4312434" cy="35993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21. What did Jesus say of the condition of the world just before His second coming?</a:t>
            </a:r>
          </a:p>
        </p:txBody>
      </p:sp>
      <p:sp>
        <p:nvSpPr>
          <p:cNvPr id="3" name="Content Placeholder 2"/>
          <p:cNvSpPr>
            <a:spLocks noGrp="1"/>
          </p:cNvSpPr>
          <p:nvPr>
            <p:ph sz="half" idx="1"/>
          </p:nvPr>
        </p:nvSpPr>
        <p:spPr/>
        <p:txBody>
          <a:bodyPr>
            <a:normAutofit lnSpcReduction="10000"/>
          </a:bodyPr>
          <a:lstStyle/>
          <a:p>
            <a:r>
              <a:rPr sz="3600" dirty="0"/>
              <a:t>Luke 17:28-30</a:t>
            </a:r>
          </a:p>
          <a:p>
            <a:r>
              <a:rPr sz="3600" dirty="0"/>
              <a:t>Even thus shall it be in the day when the Son of man is revealed.</a:t>
            </a:r>
          </a:p>
        </p:txBody>
      </p:sp>
      <p:pic>
        <p:nvPicPr>
          <p:cNvPr id="60418" name="Picture 2" descr="Warning Signs - Beware of Snakes">
            <a:extLst>
              <a:ext uri="{FF2B5EF4-FFF2-40B4-BE49-F238E27FC236}">
                <a16:creationId xmlns:a16="http://schemas.microsoft.com/office/drawing/2014/main" id="{D37662F9-65C9-DD53-F18B-79A3449C592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220313" y="2190049"/>
            <a:ext cx="3360738" cy="3360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22. What will He do when He is revealed?</a:t>
            </a:r>
          </a:p>
        </p:txBody>
      </p:sp>
      <p:sp>
        <p:nvSpPr>
          <p:cNvPr id="3" name="Content Placeholder 2"/>
          <p:cNvSpPr>
            <a:spLocks noGrp="1"/>
          </p:cNvSpPr>
          <p:nvPr>
            <p:ph sz="half" idx="1"/>
          </p:nvPr>
        </p:nvSpPr>
        <p:spPr/>
        <p:txBody>
          <a:bodyPr>
            <a:normAutofit fontScale="92500" lnSpcReduction="20000"/>
          </a:bodyPr>
          <a:lstStyle/>
          <a:p>
            <a:r>
              <a:rPr sz="3200" dirty="0"/>
              <a:t>2 Thessalonians 1:7-9</a:t>
            </a:r>
          </a:p>
          <a:p>
            <a:r>
              <a:rPr sz="3200" dirty="0"/>
              <a:t>And to you who are troubled rest with us, when the Lord Jesus shall be revealed from heaven with his mighty angels,</a:t>
            </a:r>
          </a:p>
        </p:txBody>
      </p:sp>
      <p:pic>
        <p:nvPicPr>
          <p:cNvPr id="61442" name="Picture 2" descr="The Second Coming">
            <a:extLst>
              <a:ext uri="{FF2B5EF4-FFF2-40B4-BE49-F238E27FC236}">
                <a16:creationId xmlns:a16="http://schemas.microsoft.com/office/drawing/2014/main" id="{6A92E01B-1943-8DE1-8B59-4D1BDAD7DE5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270394" y="2336800"/>
            <a:ext cx="2941599" cy="35988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22. What will He do when He is revealed?</a:t>
            </a:r>
          </a:p>
        </p:txBody>
      </p:sp>
      <p:sp>
        <p:nvSpPr>
          <p:cNvPr id="3" name="Content Placeholder 2"/>
          <p:cNvSpPr>
            <a:spLocks noGrp="1"/>
          </p:cNvSpPr>
          <p:nvPr>
            <p:ph sz="half" idx="1"/>
          </p:nvPr>
        </p:nvSpPr>
        <p:spPr/>
        <p:txBody>
          <a:bodyPr>
            <a:normAutofit fontScale="85000" lnSpcReduction="10000"/>
          </a:bodyPr>
          <a:lstStyle/>
          <a:p>
            <a:r>
              <a:rPr sz="3200" dirty="0"/>
              <a:t>2 Thessalonians 1:7-9</a:t>
            </a:r>
          </a:p>
          <a:p>
            <a:r>
              <a:rPr sz="3200" dirty="0"/>
              <a:t>In flaming fire taking vengeance on them that know not God, and that obey not the gospel of our Lord Jesus Christ:</a:t>
            </a:r>
          </a:p>
        </p:txBody>
      </p:sp>
      <p:pic>
        <p:nvPicPr>
          <p:cNvPr id="5" name="Content Placeholder 4">
            <a:extLst>
              <a:ext uri="{FF2B5EF4-FFF2-40B4-BE49-F238E27FC236}">
                <a16:creationId xmlns:a16="http://schemas.microsoft.com/office/drawing/2014/main" id="{B9F07083-2692-9886-8CEB-68E24362BEBE}"/>
              </a:ext>
            </a:extLst>
          </p:cNvPr>
          <p:cNvPicPr>
            <a:picLocks noGrp="1" noChangeAspect="1"/>
          </p:cNvPicPr>
          <p:nvPr>
            <p:ph sz="half" idx="2"/>
          </p:nvPr>
        </p:nvPicPr>
        <p:blipFill>
          <a:blip r:embed="rId2"/>
          <a:srcRect l="25018"/>
          <a:stretch>
            <a:fillRect/>
          </a:stretch>
        </p:blipFill>
        <p:spPr>
          <a:xfrm>
            <a:off x="4124292" y="2477386"/>
            <a:ext cx="3306395" cy="3144027"/>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22. What will He do when He is revealed?</a:t>
            </a:r>
          </a:p>
        </p:txBody>
      </p:sp>
      <p:sp>
        <p:nvSpPr>
          <p:cNvPr id="3" name="Content Placeholder 2"/>
          <p:cNvSpPr>
            <a:spLocks noGrp="1"/>
          </p:cNvSpPr>
          <p:nvPr>
            <p:ph sz="half" idx="1"/>
          </p:nvPr>
        </p:nvSpPr>
        <p:spPr/>
        <p:txBody>
          <a:bodyPr>
            <a:normAutofit fontScale="92500"/>
          </a:bodyPr>
          <a:lstStyle/>
          <a:p>
            <a:r>
              <a:rPr sz="2800" dirty="0"/>
              <a:t>2 Thessalonians 1:7-9</a:t>
            </a:r>
          </a:p>
          <a:p>
            <a:r>
              <a:rPr sz="2800" dirty="0"/>
              <a:t>Who shall be punished with everlasting destruction from the presence of the Lord, and from the glory of his power;</a:t>
            </a:r>
          </a:p>
        </p:txBody>
      </p:sp>
      <p:pic>
        <p:nvPicPr>
          <p:cNvPr id="62466" name="Picture 2" descr="Second Coming and Rapture l Emissary of the Way Ministries">
            <a:extLst>
              <a:ext uri="{FF2B5EF4-FFF2-40B4-BE49-F238E27FC236}">
                <a16:creationId xmlns:a16="http://schemas.microsoft.com/office/drawing/2014/main" id="{0038C06A-9DDF-92C8-C994-BC2CE8E4858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8086" r="6243"/>
          <a:stretch>
            <a:fillRect/>
          </a:stretch>
        </p:blipFill>
        <p:spPr bwMode="auto">
          <a:xfrm>
            <a:off x="4324662" y="2467540"/>
            <a:ext cx="3798757" cy="40696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23. Of what was the destruction of Sodom and Gomorrah an example?</a:t>
            </a:r>
          </a:p>
        </p:txBody>
      </p:sp>
      <p:sp>
        <p:nvSpPr>
          <p:cNvPr id="3" name="Content Placeholder 2"/>
          <p:cNvSpPr>
            <a:spLocks noGrp="1"/>
          </p:cNvSpPr>
          <p:nvPr>
            <p:ph sz="half" idx="1"/>
          </p:nvPr>
        </p:nvSpPr>
        <p:spPr/>
        <p:txBody>
          <a:bodyPr>
            <a:normAutofit/>
          </a:bodyPr>
          <a:lstStyle/>
          <a:p>
            <a:r>
              <a:rPr dirty="0"/>
              <a:t>Jude 6-7</a:t>
            </a:r>
          </a:p>
          <a:p>
            <a:r>
              <a:rPr dirty="0"/>
              <a:t>And the angels which kept not their first estate, but left their own habitation, he hath reserved in everlasting chains under darkness unto the judgment of the great day.</a:t>
            </a:r>
          </a:p>
        </p:txBody>
      </p:sp>
      <p:pic>
        <p:nvPicPr>
          <p:cNvPr id="63490" name="Picture 2" descr="Sunday: The Certainty of Christ's Return | Sabbath School Net">
            <a:extLst>
              <a:ext uri="{FF2B5EF4-FFF2-40B4-BE49-F238E27FC236}">
                <a16:creationId xmlns:a16="http://schemas.microsoft.com/office/drawing/2014/main" id="{7CD58FA6-B81A-1B4B-499B-BEF1E7464AC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73626" y="2336800"/>
            <a:ext cx="3047164" cy="40094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23. Of what was the destruction of Sodom and Gomorrah an example?</a:t>
            </a:r>
          </a:p>
        </p:txBody>
      </p:sp>
      <p:sp>
        <p:nvSpPr>
          <p:cNvPr id="3" name="Content Placeholder 2"/>
          <p:cNvSpPr>
            <a:spLocks noGrp="1"/>
          </p:cNvSpPr>
          <p:nvPr>
            <p:ph sz="half" idx="1"/>
          </p:nvPr>
        </p:nvSpPr>
        <p:spPr/>
        <p:txBody>
          <a:bodyPr>
            <a:normAutofit fontScale="92500" lnSpcReduction="10000"/>
          </a:bodyPr>
          <a:lstStyle/>
          <a:p>
            <a:r>
              <a:rPr dirty="0"/>
              <a:t>Jude 6-7</a:t>
            </a:r>
          </a:p>
          <a:p>
            <a:r>
              <a:rPr dirty="0"/>
              <a:t>Even as Sodom and </a:t>
            </a:r>
            <a:r>
              <a:rPr dirty="0" err="1"/>
              <a:t>Gomorrha</a:t>
            </a:r>
            <a:r>
              <a:rPr dirty="0"/>
              <a:t>, and the cities about them in like manner, giving themselves over to fornication, and going after strange flesh, are set forth for an example, suffering the vengeance of eternal fire.</a:t>
            </a:r>
          </a:p>
        </p:txBody>
      </p:sp>
      <p:pic>
        <p:nvPicPr>
          <p:cNvPr id="64514" name="Picture 2" descr="Standard 'half grapefruit' fire danger ...">
            <a:extLst>
              <a:ext uri="{FF2B5EF4-FFF2-40B4-BE49-F238E27FC236}">
                <a16:creationId xmlns:a16="http://schemas.microsoft.com/office/drawing/2014/main" id="{CCB683A7-D6B8-BA98-2098-85F9E26D5AB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93406" y="2458387"/>
            <a:ext cx="4015371" cy="25255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5. How did he exhibit it?</a:t>
            </a:r>
          </a:p>
        </p:txBody>
      </p:sp>
      <p:sp>
        <p:nvSpPr>
          <p:cNvPr id="3" name="Content Placeholder 2"/>
          <p:cNvSpPr>
            <a:spLocks noGrp="1"/>
          </p:cNvSpPr>
          <p:nvPr>
            <p:ph sz="half" idx="1"/>
          </p:nvPr>
        </p:nvSpPr>
        <p:spPr>
          <a:xfrm>
            <a:off x="533400" y="2336872"/>
            <a:ext cx="3910853" cy="4209702"/>
          </a:xfrm>
        </p:spPr>
        <p:txBody>
          <a:bodyPr>
            <a:normAutofit lnSpcReduction="10000"/>
          </a:bodyPr>
          <a:lstStyle/>
          <a:p>
            <a:r>
              <a:rPr sz="2000" dirty="0"/>
              <a:t>Genesis 19:2-3</a:t>
            </a:r>
          </a:p>
          <a:p>
            <a:r>
              <a:rPr sz="2000" dirty="0"/>
              <a:t>And he said, Behold now, my lords, turn in, I pray you, into your servant’s house, and tarry all night, and wash your feet, and ye shall rise up early, and go on your ways. And they said, Nay; but we will abide in the street all night. And he pressed upon them greatly; and they turned in unto him, and entered into his house; and he made them a feast, and did bake unleavened bread, and they did eat.</a:t>
            </a:r>
          </a:p>
        </p:txBody>
      </p:sp>
      <p:pic>
        <p:nvPicPr>
          <p:cNvPr id="4100" name="Picture 4" descr="Angels Looking Like Men Appear to Lot - GoodSalt">
            <a:extLst>
              <a:ext uri="{FF2B5EF4-FFF2-40B4-BE49-F238E27FC236}">
                <a16:creationId xmlns:a16="http://schemas.microsoft.com/office/drawing/2014/main" id="{D753222F-0D99-10D8-26F9-4306B35702B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23412" y="2336872"/>
            <a:ext cx="2897378" cy="40808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24. What charge is given to us who are living in these last days?</a:t>
            </a:r>
          </a:p>
        </p:txBody>
      </p:sp>
      <p:sp>
        <p:nvSpPr>
          <p:cNvPr id="3" name="Content Placeholder 2"/>
          <p:cNvSpPr>
            <a:spLocks noGrp="1"/>
          </p:cNvSpPr>
          <p:nvPr>
            <p:ph sz="half" idx="1"/>
          </p:nvPr>
        </p:nvSpPr>
        <p:spPr/>
        <p:txBody>
          <a:bodyPr>
            <a:normAutofit/>
          </a:bodyPr>
          <a:lstStyle/>
          <a:p>
            <a:r>
              <a:rPr dirty="0"/>
              <a:t>Luke 21:34-36</a:t>
            </a:r>
          </a:p>
          <a:p>
            <a:r>
              <a:rPr dirty="0"/>
              <a:t>And take heed to yourselves, lest at any time your hearts be overcharged with surfeiting, and drunkenness, and cares of this life, and so that day come upon you unawares.</a:t>
            </a:r>
          </a:p>
        </p:txBody>
      </p:sp>
      <p:pic>
        <p:nvPicPr>
          <p:cNvPr id="6" name="Content Placeholder 5">
            <a:extLst>
              <a:ext uri="{FF2B5EF4-FFF2-40B4-BE49-F238E27FC236}">
                <a16:creationId xmlns:a16="http://schemas.microsoft.com/office/drawing/2014/main" id="{77FE2389-DF96-D0C6-65DA-141BC9F7BD02}"/>
              </a:ext>
            </a:extLst>
          </p:cNvPr>
          <p:cNvPicPr>
            <a:picLocks noGrp="1" noChangeAspect="1"/>
          </p:cNvPicPr>
          <p:nvPr>
            <p:ph sz="half" idx="2"/>
          </p:nvPr>
        </p:nvPicPr>
        <p:blipFill>
          <a:blip r:embed="rId2"/>
          <a:stretch>
            <a:fillRect/>
          </a:stretch>
        </p:blipFill>
        <p:spPr>
          <a:xfrm>
            <a:off x="4137285" y="1953691"/>
            <a:ext cx="3763963" cy="3763963"/>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24. What charge is given to us who are living in these last days?</a:t>
            </a:r>
          </a:p>
        </p:txBody>
      </p:sp>
      <p:sp>
        <p:nvSpPr>
          <p:cNvPr id="3" name="Content Placeholder 2"/>
          <p:cNvSpPr>
            <a:spLocks noGrp="1"/>
          </p:cNvSpPr>
          <p:nvPr>
            <p:ph sz="half" idx="1"/>
          </p:nvPr>
        </p:nvSpPr>
        <p:spPr/>
        <p:txBody>
          <a:bodyPr>
            <a:normAutofit/>
          </a:bodyPr>
          <a:lstStyle/>
          <a:p>
            <a:r>
              <a:rPr sz="3200" dirty="0"/>
              <a:t>Luke 21:34-36</a:t>
            </a:r>
          </a:p>
          <a:p>
            <a:r>
              <a:rPr sz="3200" dirty="0"/>
              <a:t>For as a snare shall it come on all them that dwell on the face of the whole earth.</a:t>
            </a:r>
          </a:p>
        </p:txBody>
      </p:sp>
      <p:pic>
        <p:nvPicPr>
          <p:cNvPr id="66562" name="Picture 2" descr="Casey, IL - Giant Mouse Trap">
            <a:extLst>
              <a:ext uri="{FF2B5EF4-FFF2-40B4-BE49-F238E27FC236}">
                <a16:creationId xmlns:a16="http://schemas.microsoft.com/office/drawing/2014/main" id="{EE5E4644-0F35-B606-838C-C75C1ED2937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91620" y="2336800"/>
            <a:ext cx="2699147" cy="35988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24. What charge is given to us who are living in these last days?</a:t>
            </a:r>
          </a:p>
        </p:txBody>
      </p:sp>
      <p:sp>
        <p:nvSpPr>
          <p:cNvPr id="3" name="Content Placeholder 2"/>
          <p:cNvSpPr>
            <a:spLocks noGrp="1"/>
          </p:cNvSpPr>
          <p:nvPr>
            <p:ph sz="half" idx="1"/>
          </p:nvPr>
        </p:nvSpPr>
        <p:spPr/>
        <p:txBody>
          <a:bodyPr>
            <a:normAutofit/>
          </a:bodyPr>
          <a:lstStyle/>
          <a:p>
            <a:r>
              <a:rPr dirty="0"/>
              <a:t>Luke 21:34-36</a:t>
            </a:r>
          </a:p>
          <a:p>
            <a:r>
              <a:rPr dirty="0"/>
              <a:t>Watch ye therefore, and pray always, that ye may be accounted worthy to escape all these things that shall come to pass, and to stand before the Son of man.</a:t>
            </a:r>
          </a:p>
        </p:txBody>
      </p:sp>
      <p:pic>
        <p:nvPicPr>
          <p:cNvPr id="67586" name="Picture 2" descr="Near a bright window, I woman sits with her hands folded in prayer on her open Bible as she combines prayer with Scripture each morning.">
            <a:extLst>
              <a:ext uri="{FF2B5EF4-FFF2-40B4-BE49-F238E27FC236}">
                <a16:creationId xmlns:a16="http://schemas.microsoft.com/office/drawing/2014/main" id="{77FAB570-85EA-7EAD-3F62-B05C9185332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5465"/>
          <a:stretch>
            <a:fillRect/>
          </a:stretch>
        </p:blipFill>
        <p:spPr bwMode="auto">
          <a:xfrm>
            <a:off x="4572000" y="2336873"/>
            <a:ext cx="3802610" cy="33144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25. What warning is given us?</a:t>
            </a:r>
          </a:p>
        </p:txBody>
      </p:sp>
      <p:sp>
        <p:nvSpPr>
          <p:cNvPr id="3" name="Content Placeholder 2"/>
          <p:cNvSpPr>
            <a:spLocks noGrp="1"/>
          </p:cNvSpPr>
          <p:nvPr>
            <p:ph sz="half" idx="1"/>
          </p:nvPr>
        </p:nvSpPr>
        <p:spPr/>
        <p:txBody>
          <a:bodyPr>
            <a:normAutofit lnSpcReduction="10000"/>
          </a:bodyPr>
          <a:lstStyle/>
          <a:p>
            <a:r>
              <a:rPr dirty="0"/>
              <a:t>Luke 17:31-32</a:t>
            </a:r>
          </a:p>
          <a:p>
            <a:r>
              <a:rPr dirty="0"/>
              <a:t>In that day, he which shall be upon the housetop, and his stuff in the house, let him not come down to take it away: and he that is in the field, let him likewise not return back.</a:t>
            </a:r>
          </a:p>
        </p:txBody>
      </p:sp>
      <p:pic>
        <p:nvPicPr>
          <p:cNvPr id="68610" name="Picture 2" descr="Run away symbol stock vector. Illustration of vector - 292579757">
            <a:extLst>
              <a:ext uri="{FF2B5EF4-FFF2-40B4-BE49-F238E27FC236}">
                <a16:creationId xmlns:a16="http://schemas.microsoft.com/office/drawing/2014/main" id="{42ED3A2F-4974-37C8-5180-AD512438C1C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419" r="13423"/>
          <a:stretch>
            <a:fillRect/>
          </a:stretch>
        </p:blipFill>
        <p:spPr bwMode="auto">
          <a:xfrm>
            <a:off x="4150843" y="2336873"/>
            <a:ext cx="2819583" cy="32591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25. What warning is given us?</a:t>
            </a:r>
          </a:p>
        </p:txBody>
      </p:sp>
      <p:sp>
        <p:nvSpPr>
          <p:cNvPr id="3" name="Content Placeholder 2"/>
          <p:cNvSpPr>
            <a:spLocks noGrp="1"/>
          </p:cNvSpPr>
          <p:nvPr>
            <p:ph sz="half" idx="1"/>
          </p:nvPr>
        </p:nvSpPr>
        <p:spPr/>
        <p:txBody>
          <a:bodyPr>
            <a:normAutofit/>
          </a:bodyPr>
          <a:lstStyle/>
          <a:p>
            <a:r>
              <a:rPr sz="4800" dirty="0"/>
              <a:t>Luke 17:31-32</a:t>
            </a:r>
          </a:p>
          <a:p>
            <a:r>
              <a:rPr sz="4800" dirty="0"/>
              <a:t>Remember Lot's wife.</a:t>
            </a:r>
          </a:p>
        </p:txBody>
      </p:sp>
      <p:pic>
        <p:nvPicPr>
          <p:cNvPr id="69634" name="Picture 2" descr="Why Lot's Wife Really Looked Back ...">
            <a:extLst>
              <a:ext uri="{FF2B5EF4-FFF2-40B4-BE49-F238E27FC236}">
                <a16:creationId xmlns:a16="http://schemas.microsoft.com/office/drawing/2014/main" id="{D96B5484-9488-1666-41BD-E921ED32FDD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3947" t="-19" r="18418" b="19"/>
          <a:stretch>
            <a:fillRect/>
          </a:stretch>
        </p:blipFill>
        <p:spPr bwMode="auto">
          <a:xfrm>
            <a:off x="4452079" y="2536177"/>
            <a:ext cx="2915587" cy="28423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3ED95-C3F6-EE6D-E5C1-73A3411D3CD0}"/>
              </a:ext>
            </a:extLst>
          </p:cNvPr>
          <p:cNvSpPr>
            <a:spLocks noGrp="1"/>
          </p:cNvSpPr>
          <p:nvPr>
            <p:ph type="ctrTitle"/>
          </p:nvPr>
        </p:nvSpPr>
        <p:spPr>
          <a:xfrm>
            <a:off x="445260" y="2763079"/>
            <a:ext cx="5909157" cy="2851123"/>
          </a:xfrm>
        </p:spPr>
        <p:txBody>
          <a:bodyPr>
            <a:noAutofit/>
          </a:bodyPr>
          <a:lstStyle/>
          <a:p>
            <a:pPr algn="ctr"/>
            <a:r>
              <a:rPr lang="en-US" sz="9600" dirty="0"/>
              <a:t>Thank You &amp;</a:t>
            </a:r>
          </a:p>
        </p:txBody>
      </p:sp>
      <p:sp>
        <p:nvSpPr>
          <p:cNvPr id="3" name="Subtitle 2">
            <a:extLst>
              <a:ext uri="{FF2B5EF4-FFF2-40B4-BE49-F238E27FC236}">
                <a16:creationId xmlns:a16="http://schemas.microsoft.com/office/drawing/2014/main" id="{7578BD85-9E31-8FA9-45E7-FCD3C9478A39}"/>
              </a:ext>
            </a:extLst>
          </p:cNvPr>
          <p:cNvSpPr>
            <a:spLocks noGrp="1"/>
          </p:cNvSpPr>
          <p:nvPr>
            <p:ph type="subTitle" idx="1"/>
          </p:nvPr>
        </p:nvSpPr>
        <p:spPr>
          <a:xfrm>
            <a:off x="203726" y="5543021"/>
            <a:ext cx="6223579" cy="1100023"/>
          </a:xfrm>
        </p:spPr>
        <p:txBody>
          <a:bodyPr>
            <a:normAutofit/>
          </a:bodyPr>
          <a:lstStyle/>
          <a:p>
            <a:pPr algn="ctr"/>
            <a:r>
              <a:rPr lang="en-US" sz="6000" dirty="0"/>
              <a:t>HAPPY SABBATH!!</a:t>
            </a:r>
          </a:p>
        </p:txBody>
      </p:sp>
    </p:spTree>
    <p:extLst>
      <p:ext uri="{BB962C8B-B14F-4D97-AF65-F5344CB8AC3E}">
        <p14:creationId xmlns:p14="http://schemas.microsoft.com/office/powerpoint/2010/main" val="1923720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6. What place of honor did Lot occupy in the city of Sodom?</a:t>
            </a:r>
          </a:p>
        </p:txBody>
      </p:sp>
      <p:sp>
        <p:nvSpPr>
          <p:cNvPr id="3" name="Content Placeholder 2"/>
          <p:cNvSpPr>
            <a:spLocks noGrp="1"/>
          </p:cNvSpPr>
          <p:nvPr>
            <p:ph sz="half" idx="1"/>
          </p:nvPr>
        </p:nvSpPr>
        <p:spPr>
          <a:xfrm>
            <a:off x="533400" y="2336873"/>
            <a:ext cx="3715871" cy="4116936"/>
          </a:xfrm>
        </p:spPr>
        <p:txBody>
          <a:bodyPr>
            <a:normAutofit lnSpcReduction="10000"/>
          </a:bodyPr>
          <a:lstStyle/>
          <a:p>
            <a:r>
              <a:rPr sz="2800" dirty="0"/>
              <a:t>Genesis 19:1</a:t>
            </a:r>
          </a:p>
          <a:p>
            <a:r>
              <a:rPr sz="2800" dirty="0"/>
              <a:t>And there came two angels to Sodom at even; and Lot sat in the gate of Sodom: and Lot seeing them rose up to meet them; and he bowed himself with his face toward the ground;</a:t>
            </a:r>
          </a:p>
        </p:txBody>
      </p:sp>
      <p:pic>
        <p:nvPicPr>
          <p:cNvPr id="6146" name="Picture 2" descr="LOT CASTS HIS LOT WITH SODOM (Genesis 13, 19)">
            <a:extLst>
              <a:ext uri="{FF2B5EF4-FFF2-40B4-BE49-F238E27FC236}">
                <a16:creationId xmlns:a16="http://schemas.microsoft.com/office/drawing/2014/main" id="{456EA608-9B09-4741-E8FE-BB7BEBA698B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008" t="5137" r="44576" b="4969"/>
          <a:stretch>
            <a:fillRect/>
          </a:stretch>
        </p:blipFill>
        <p:spPr bwMode="auto">
          <a:xfrm>
            <a:off x="4403911" y="2129512"/>
            <a:ext cx="3081308" cy="42040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6. What place of honor did Lot occupy in the city of Sodom?</a:t>
            </a:r>
          </a:p>
        </p:txBody>
      </p:sp>
      <p:pic>
        <p:nvPicPr>
          <p:cNvPr id="6" name="Content Placeholder 5">
            <a:extLst>
              <a:ext uri="{FF2B5EF4-FFF2-40B4-BE49-F238E27FC236}">
                <a16:creationId xmlns:a16="http://schemas.microsoft.com/office/drawing/2014/main" id="{3FB02F26-2D83-D96F-0909-6036F7802BBA}"/>
              </a:ext>
            </a:extLst>
          </p:cNvPr>
          <p:cNvPicPr>
            <a:picLocks noGrp="1" noChangeAspect="1"/>
          </p:cNvPicPr>
          <p:nvPr>
            <p:ph sz="half" idx="1"/>
          </p:nvPr>
        </p:nvPicPr>
        <p:blipFill>
          <a:blip r:embed="rId2"/>
          <a:srcRect l="6558" r="3818"/>
          <a:stretch>
            <a:fillRect/>
          </a:stretch>
        </p:blipFill>
        <p:spPr>
          <a:xfrm>
            <a:off x="533400" y="2336873"/>
            <a:ext cx="3675646" cy="3678558"/>
          </a:xfrm>
          <a:prstGeom prst="rect">
            <a:avLst/>
          </a:prstGeom>
        </p:spPr>
      </p:pic>
      <p:sp>
        <p:nvSpPr>
          <p:cNvPr id="4" name="Content Placeholder 3"/>
          <p:cNvSpPr>
            <a:spLocks noGrp="1"/>
          </p:cNvSpPr>
          <p:nvPr>
            <p:ph sz="half" idx="2"/>
          </p:nvPr>
        </p:nvSpPr>
        <p:spPr>
          <a:xfrm>
            <a:off x="4061128" y="2336873"/>
            <a:ext cx="3505863" cy="3767899"/>
          </a:xfrm>
        </p:spPr>
        <p:txBody>
          <a:bodyPr>
            <a:normAutofit/>
          </a:bodyPr>
          <a:lstStyle/>
          <a:p>
            <a:r>
              <a:rPr dirty="0"/>
              <a:t>Archaeological excavations show that Bronze Age city gates, like those at Tall </a:t>
            </a:r>
            <a:r>
              <a:rPr dirty="0" err="1"/>
              <a:t>el</a:t>
            </a:r>
            <a:r>
              <a:rPr dirty="0"/>
              <a:t>-Hammam, were centers of civic and judicial life. This helps explain Lot’s role at the gate of Sodom as a position of public trust.</a:t>
            </a:r>
          </a:p>
        </p:txBody>
      </p:sp>
    </p:spTree>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311</TotalTime>
  <Words>3330</Words>
  <Application>Microsoft Office PowerPoint</Application>
  <PresentationFormat>On-screen Show (4:3)</PresentationFormat>
  <Paragraphs>204</Paragraphs>
  <Slides>76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76</vt:i4>
      </vt:variant>
    </vt:vector>
  </HeadingPairs>
  <TitlesOfParts>
    <vt:vector size="80" baseType="lpstr">
      <vt:lpstr>Arial</vt:lpstr>
      <vt:lpstr>Impact</vt:lpstr>
      <vt:lpstr>Trebuchet MS</vt:lpstr>
      <vt:lpstr>Berlin</vt:lpstr>
      <vt:lpstr>PowerPoint Presentation</vt:lpstr>
      <vt:lpstr>PowerPoint Presentation</vt:lpstr>
      <vt:lpstr>1. While Abraham was pleading with the Lord for Sodom, what were the two angels who accompanied him doing?</vt:lpstr>
      <vt:lpstr>2. At what time did the angels reach Sodom?</vt:lpstr>
      <vt:lpstr>3. How did Lot greet them?</vt:lpstr>
      <vt:lpstr>4. What trait had Lot in common with Abraham?</vt:lpstr>
      <vt:lpstr>5. How did he exhibit it?</vt:lpstr>
      <vt:lpstr>6. What place of honor did Lot occupy in the city of Sodom?</vt:lpstr>
      <vt:lpstr>6. What place of honor did Lot occupy in the city of Sodom?</vt:lpstr>
      <vt:lpstr>PowerPoint Presentation</vt:lpstr>
      <vt:lpstr>7. Cite other instances that indicate that those who sat in the gate occupied an office of public trust:</vt:lpstr>
      <vt:lpstr>7. Cite other instances that indicate that those who sat in the gate occupied an office of public trust:</vt:lpstr>
      <vt:lpstr>7. Cite other instances that indicate that those who sat in the gate occupied an office of public trust:</vt:lpstr>
      <vt:lpstr>7. Cite other instances that indicate that those who sat in the gate occupied an office of public trust:</vt:lpstr>
      <vt:lpstr>7. Cite other instances that indicate that those who sat in the gate occupied an office of public trust:</vt:lpstr>
      <vt:lpstr>7. Cite other instances that indicate that those who sat in the gate occupied an office of public trust:</vt:lpstr>
      <vt:lpstr>7. Cite other instances that indicate that those who sat in the gate occupied an office of public trust:</vt:lpstr>
      <vt:lpstr>7. Cite other instances that indicate that those who sat in the gate occupied an office of public trust:</vt:lpstr>
      <vt:lpstr>7. Cite other instances that indicate that those who sat in the gate occupied an office of public trust:</vt:lpstr>
      <vt:lpstr>8. What words of the Sodomites corroborate this?</vt:lpstr>
      <vt:lpstr>9. Did Lot participate in the wickedness of the Sodomites?</vt:lpstr>
      <vt:lpstr>10. What was the crying sin of Sodom and Gomorrah?</vt:lpstr>
      <vt:lpstr>10. What was the crying sin of Sodom and Gomorrah?</vt:lpstr>
      <vt:lpstr>10. What was the crying sin of Sodom and Gomorrah?</vt:lpstr>
      <vt:lpstr>10. What was the crying sin of Sodom and Gomorrah?</vt:lpstr>
      <vt:lpstr>10. What was the crying sin of Sodom and Gomorrah?</vt:lpstr>
      <vt:lpstr>10. What was the crying sin of Sodom and Gomorrah?</vt:lpstr>
      <vt:lpstr>11. What marked contrast was there between the hospitality of Lot and the actions of the men of Sodom?</vt:lpstr>
      <vt:lpstr>11. What marked contrast was there between the hospitality of Lot and the actions of the men of Sodom?</vt:lpstr>
      <vt:lpstr>11. What marked contrast was there between the hospitality of Lot and the actions of the men of Sodom?</vt:lpstr>
      <vt:lpstr>11. What marked contrast was there between the hospitality of Lot and the actions of the men of Sodom?</vt:lpstr>
      <vt:lpstr>11. What marked contrast was there between the hospitality of Lot and the actions of the men of Sodom?</vt:lpstr>
      <vt:lpstr>12. What did the angels say to Lot?</vt:lpstr>
      <vt:lpstr>12. What did the angels say to Lot?</vt:lpstr>
      <vt:lpstr>13. What did Lot do?</vt:lpstr>
      <vt:lpstr>14. How did his sons-in-law regard his appeal?</vt:lpstr>
      <vt:lpstr>14. How did his sons-in-law regard his appeal?</vt:lpstr>
      <vt:lpstr>14. How did his sons-in-law regard his appeal?</vt:lpstr>
      <vt:lpstr>14. How did his sons-in-law regard his appeal?</vt:lpstr>
      <vt:lpstr>14. How did his sons-in-law regard his appeal?</vt:lpstr>
      <vt:lpstr>14. How did his sons-in-law regard his appeal?</vt:lpstr>
      <vt:lpstr>14. How did his sons-in-law regard his appeal?</vt:lpstr>
      <vt:lpstr>14. How did his sons-in-law regard his appeal?</vt:lpstr>
      <vt:lpstr>14. How did his sons-in-law regard his appeal?</vt:lpstr>
      <vt:lpstr>14. How did his sons-in-law regard his appeal?</vt:lpstr>
      <vt:lpstr>15. What did the angels say as soon as it was morning?</vt:lpstr>
      <vt:lpstr>16. What steps did they take to hasten Lot and his family?</vt:lpstr>
      <vt:lpstr>17. What earnest charge did the angels give them?</vt:lpstr>
      <vt:lpstr>18. As soon as Lot had escaped, what did the Lord do?</vt:lpstr>
      <vt:lpstr>18. As soon as Lot had escaped, what did the Lord do?</vt:lpstr>
      <vt:lpstr>18. As soon as Lot had escaped, what did the Lord do?</vt:lpstr>
      <vt:lpstr>A “Meteor Airburst”</vt:lpstr>
      <vt:lpstr>A “Meteor Airburst”</vt:lpstr>
      <vt:lpstr>A “Meteor Airburst”</vt:lpstr>
      <vt:lpstr>A “Meteor Airburst”</vt:lpstr>
      <vt:lpstr>PowerPoint Presentation</vt:lpstr>
      <vt:lpstr>19. What happened to his wife because she disregarded the command of the angels?</vt:lpstr>
      <vt:lpstr>19. What happened to his wife because she disregarded the command of the angels?</vt:lpstr>
      <vt:lpstr>20. What warning is given to us in view of such facts as this?</vt:lpstr>
      <vt:lpstr>20. What warning is given to us in view of such facts as this?</vt:lpstr>
      <vt:lpstr>20. What warning is given to us in view of such facts as this?</vt:lpstr>
      <vt:lpstr>21. What did Jesus say of the condition of the world just before His second coming?</vt:lpstr>
      <vt:lpstr>21. What did Jesus say of the condition of the world just before His second coming?</vt:lpstr>
      <vt:lpstr>21. What did Jesus say of the condition of the world just before His second coming?</vt:lpstr>
      <vt:lpstr>22. What will He do when He is revealed?</vt:lpstr>
      <vt:lpstr>22. What will He do when He is revealed?</vt:lpstr>
      <vt:lpstr>22. What will He do when He is revealed?</vt:lpstr>
      <vt:lpstr>23. Of what was the destruction of Sodom and Gomorrah an example?</vt:lpstr>
      <vt:lpstr>23. Of what was the destruction of Sodom and Gomorrah an example?</vt:lpstr>
      <vt:lpstr>24. What charge is given to us who are living in these last days?</vt:lpstr>
      <vt:lpstr>24. What charge is given to us who are living in these last days?</vt:lpstr>
      <vt:lpstr>24. What charge is given to us who are living in these last days?</vt:lpstr>
      <vt:lpstr>25. What warning is given us?</vt:lpstr>
      <vt:lpstr>25. What warning is given us?</vt:lpstr>
      <vt:lpstr>PowerPoint Presentation</vt:lpstr>
      <vt:lpstr>Thank You &amp;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5</cp:revision>
  <dcterms:created xsi:type="dcterms:W3CDTF">2013-01-27T09:14:16Z</dcterms:created>
  <dcterms:modified xsi:type="dcterms:W3CDTF">2025-09-20T04:31:20Z</dcterms:modified>
  <cp:category/>
</cp:coreProperties>
</file>