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394" r:id="rId2"/>
    <p:sldId id="390" r:id="rId3"/>
    <p:sldId id="391" r:id="rId4"/>
    <p:sldId id="256" r:id="rId5"/>
    <p:sldId id="257" r:id="rId6"/>
    <p:sldId id="395" r:id="rId7"/>
    <p:sldId id="397" r:id="rId8"/>
    <p:sldId id="398" r:id="rId9"/>
    <p:sldId id="401" r:id="rId10"/>
    <p:sldId id="402" r:id="rId11"/>
    <p:sldId id="399" r:id="rId12"/>
    <p:sldId id="400" r:id="rId13"/>
    <p:sldId id="403" r:id="rId14"/>
    <p:sldId id="258" r:id="rId15"/>
    <p:sldId id="259" r:id="rId16"/>
    <p:sldId id="260" r:id="rId17"/>
    <p:sldId id="261" r:id="rId18"/>
    <p:sldId id="262" r:id="rId19"/>
    <p:sldId id="263" r:id="rId20"/>
    <p:sldId id="407"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404" r:id="rId35"/>
    <p:sldId id="277" r:id="rId36"/>
    <p:sldId id="278" r:id="rId37"/>
    <p:sldId id="279" r:id="rId38"/>
    <p:sldId id="280" r:id="rId39"/>
    <p:sldId id="281" r:id="rId40"/>
    <p:sldId id="405" r:id="rId41"/>
    <p:sldId id="406" r:id="rId42"/>
    <p:sldId id="282" r:id="rId43"/>
    <p:sldId id="340" r:id="rId44"/>
    <p:sldId id="392"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621" y="5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10/3/2025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957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07537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05791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18920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0383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95423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03823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4281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10/3/2025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5160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21612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10/3/2025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5631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39150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9981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4957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35704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4756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7712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10/3/2025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49545063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Baal" TargetMode="External"/><Relationship Id="rId2" Type="http://schemas.openxmlformats.org/officeDocument/2006/relationships/hyperlink" Target="https://en.wikipedia.org/wiki/Tanit" TargetMode="External"/><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hyperlink" Target="https://en.wikipedia.org/wiki/Tophe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Child_sacrifice" TargetMode="External"/><Relationship Id="rId2" Type="http://schemas.openxmlformats.org/officeDocument/2006/relationships/hyperlink" Target="https://en.wikipedia.org/wiki/Moloch" TargetMode="Externa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hyperlink" Target="https://en.wikipedia.org/wiki/Stel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5FF8-A21C-08B7-42AC-843518119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AA9A12-6844-6AF5-14CC-9C6A4F211413}"/>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487D26B8-DDFE-0D4E-437A-62DCC690933B}"/>
              </a:ext>
            </a:extLst>
          </p:cNvPr>
          <p:cNvSpPr>
            <a:spLocks noGrp="1"/>
          </p:cNvSpPr>
          <p:nvPr>
            <p:ph type="body" sz="half" idx="2"/>
          </p:nvPr>
        </p:nvSpPr>
        <p:spPr>
          <a:xfrm>
            <a:off x="493692" y="2501387"/>
            <a:ext cx="4847051" cy="4069345"/>
          </a:xfrm>
        </p:spPr>
        <p:txBody>
          <a:bodyPr>
            <a:normAutofit fontScale="92500" lnSpcReduction="10000"/>
          </a:bodyPr>
          <a:lstStyle/>
          <a:p>
            <a:r>
              <a:rPr lang="en-US" sz="3200" dirty="0"/>
              <a:t>“In the great work on astronomy called </a:t>
            </a:r>
            <a:r>
              <a:rPr lang="en-US" sz="3200" i="1" dirty="0"/>
              <a:t>The Observations of Bel</a:t>
            </a:r>
            <a:r>
              <a:rPr lang="en-US" sz="3200" dirty="0"/>
              <a:t>, we are told that “on the high-places the son is burnt.” The offering was consequently by fire, as in Phoenicia.”</a:t>
            </a:r>
          </a:p>
          <a:p>
            <a:r>
              <a:rPr lang="en-US" dirty="0"/>
              <a:t>A.H. Sayce, </a:t>
            </a:r>
            <a:r>
              <a:rPr lang="en-US" i="1" dirty="0"/>
              <a:t>Lectures on the Origin and Growth of Religion as Illustrated by the Religion of the Ancient Babylonians</a:t>
            </a:r>
            <a:r>
              <a:rPr lang="en-US" dirty="0"/>
              <a:t>, 5th ed., London, 1898, p. 78</a:t>
            </a:r>
            <a:endParaRPr lang="en-US" sz="4000" dirty="0"/>
          </a:p>
        </p:txBody>
      </p:sp>
      <p:pic>
        <p:nvPicPr>
          <p:cNvPr id="7170" name="Picture 2" descr="Catholic Bishop to Voters: 'Abortion' is the 'Sacrifice of Innocent ...">
            <a:extLst>
              <a:ext uri="{FF2B5EF4-FFF2-40B4-BE49-F238E27FC236}">
                <a16:creationId xmlns:a16="http://schemas.microsoft.com/office/drawing/2014/main" id="{0347BBE7-4FFC-6A5D-14CD-311E045B911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754" r="20505"/>
          <a:stretch>
            <a:fillRect/>
          </a:stretch>
        </p:blipFill>
        <p:spPr bwMode="auto">
          <a:xfrm>
            <a:off x="5205572" y="1116701"/>
            <a:ext cx="3444736" cy="4419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161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1FA26-463E-7BF8-F0B5-B8022D2AD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C465CB-B801-CD0E-C27D-381074985DB3}"/>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680D911A-19D1-60D3-7EA6-E6A5721E0CE9}"/>
              </a:ext>
            </a:extLst>
          </p:cNvPr>
          <p:cNvSpPr>
            <a:spLocks noGrp="1"/>
          </p:cNvSpPr>
          <p:nvPr>
            <p:ph type="body" sz="half" idx="2"/>
          </p:nvPr>
        </p:nvSpPr>
        <p:spPr>
          <a:xfrm>
            <a:off x="493693" y="2501388"/>
            <a:ext cx="3649430" cy="3814054"/>
          </a:xfrm>
        </p:spPr>
        <p:txBody>
          <a:bodyPr>
            <a:normAutofit fontScale="92500" lnSpcReduction="10000"/>
          </a:bodyPr>
          <a:lstStyle/>
          <a:p>
            <a:r>
              <a:rPr lang="en-US" sz="3200" b="1" dirty="0"/>
              <a:t>Leviticus 18:21</a:t>
            </a:r>
          </a:p>
          <a:p>
            <a:r>
              <a:rPr lang="en-US" sz="3200" b="1" baseline="30000" dirty="0"/>
              <a:t>21 </a:t>
            </a:r>
            <a:r>
              <a:rPr lang="en-US" sz="3200" dirty="0"/>
              <a:t>And thou shalt not let any of thy seed pass through the fire to Molech, neither shalt thou profane the name of thy God: I am the </a:t>
            </a:r>
            <a:r>
              <a:rPr lang="en-US" sz="3200" cap="small" dirty="0"/>
              <a:t>Lord</a:t>
            </a:r>
            <a:r>
              <a:rPr lang="en-US" sz="3200" dirty="0"/>
              <a:t>.</a:t>
            </a:r>
            <a:endParaRPr lang="en-US" sz="4400" dirty="0"/>
          </a:p>
        </p:txBody>
      </p:sp>
      <p:pic>
        <p:nvPicPr>
          <p:cNvPr id="4098" name="Picture 2" descr="ANE TODAY - 201712 - Child Sacrifice in Ancient Israel - American ...">
            <a:extLst>
              <a:ext uri="{FF2B5EF4-FFF2-40B4-BE49-F238E27FC236}">
                <a16:creationId xmlns:a16="http://schemas.microsoft.com/office/drawing/2014/main" id="{9DF84E16-5D38-0126-3359-21FF1D47EF3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73074" y="797292"/>
            <a:ext cx="4276566" cy="551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805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D3BEE-05DF-0ACF-116A-C099734EA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4672BF-42E1-D3EE-FCA9-8486FEB8F090}"/>
              </a:ext>
            </a:extLst>
          </p:cNvPr>
          <p:cNvSpPr>
            <a:spLocks noGrp="1"/>
          </p:cNvSpPr>
          <p:nvPr>
            <p:ph type="title"/>
          </p:nvPr>
        </p:nvSpPr>
        <p:spPr>
          <a:xfrm>
            <a:off x="594360" y="972130"/>
            <a:ext cx="3086100" cy="1099431"/>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9EA55641-B0BF-72D8-2E62-8B0D3F1C6B45}"/>
              </a:ext>
            </a:extLst>
          </p:cNvPr>
          <p:cNvSpPr>
            <a:spLocks noGrp="1"/>
          </p:cNvSpPr>
          <p:nvPr>
            <p:ph type="body" sz="half" idx="2"/>
          </p:nvPr>
        </p:nvSpPr>
        <p:spPr>
          <a:xfrm>
            <a:off x="493693" y="2071561"/>
            <a:ext cx="3649430" cy="4393975"/>
          </a:xfrm>
        </p:spPr>
        <p:txBody>
          <a:bodyPr>
            <a:normAutofit fontScale="92500" lnSpcReduction="20000"/>
          </a:bodyPr>
          <a:lstStyle/>
          <a:p>
            <a:r>
              <a:rPr lang="en-US" sz="2000" b="1" dirty="0"/>
              <a:t>Jeremiah 32:35</a:t>
            </a:r>
          </a:p>
          <a:p>
            <a:r>
              <a:rPr lang="en-US" sz="2600" b="1" baseline="30000" dirty="0"/>
              <a:t>35 </a:t>
            </a:r>
            <a:r>
              <a:rPr lang="en-US" sz="2600" dirty="0"/>
              <a:t>And they built the high places of Baal, which are in the valley of the son of Hinnom, to cause their sons and their daughters to pass through the fire unto Molech; which I commanded them not, neither came it into my mind, that they should do this abomination, to cause Judah to sin.</a:t>
            </a:r>
          </a:p>
        </p:txBody>
      </p:sp>
      <p:pic>
        <p:nvPicPr>
          <p:cNvPr id="5122" name="Picture 2" descr="25 cultures that practiced human sacrifice | Live Science">
            <a:extLst>
              <a:ext uri="{FF2B5EF4-FFF2-40B4-BE49-F238E27FC236}">
                <a16:creationId xmlns:a16="http://schemas.microsoft.com/office/drawing/2014/main" id="{252E0658-8638-19B9-7BF3-0C4A0F6ED0B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43123" y="896657"/>
            <a:ext cx="4664075" cy="5217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890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95F3C-1796-A910-E62D-9A02C5C94A55}"/>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9F682079-1C79-A5DD-1886-3964F16EEAFC}"/>
              </a:ext>
            </a:extLst>
          </p:cNvPr>
          <p:cNvSpPr>
            <a:spLocks noGrp="1"/>
          </p:cNvSpPr>
          <p:nvPr>
            <p:ph idx="1"/>
          </p:nvPr>
        </p:nvSpPr>
        <p:spPr/>
        <p:txBody>
          <a:bodyPr>
            <a:normAutofit/>
          </a:bodyPr>
          <a:lstStyle/>
          <a:p>
            <a:r>
              <a:rPr lang="en-US" sz="2400" dirty="0"/>
              <a:t>Abraham lived in the Middle Bronze Age (c. 2000–1800 BC) — the same horizon as the Mari tablets, and not far removed from cultures where child sacrifice was known.</a:t>
            </a:r>
          </a:p>
          <a:p>
            <a:r>
              <a:rPr lang="en-US" sz="2400" dirty="0"/>
              <a:t>Archaeology (Mari → Canaanite Tophet → Carthage) shows a cultural throughline of costly ritual sacrifice across centuries of the Semitic world.</a:t>
            </a:r>
          </a:p>
          <a:p>
            <a:r>
              <a:rPr lang="en-US" sz="2400" dirty="0"/>
              <a:t>By Canaanite and later Phoenician standards, the request to sacrifice a child was not absurd; what was radical is that God reversed the expectation and provided the sacrifice Himself.</a:t>
            </a:r>
          </a:p>
        </p:txBody>
      </p:sp>
    </p:spTree>
    <p:extLst>
      <p:ext uri="{BB962C8B-B14F-4D97-AF65-F5344CB8AC3E}">
        <p14:creationId xmlns:p14="http://schemas.microsoft.com/office/powerpoint/2010/main" val="2977720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For what reason was Abraham counted righteous?</a:t>
            </a:r>
          </a:p>
        </p:txBody>
      </p:sp>
      <p:sp>
        <p:nvSpPr>
          <p:cNvPr id="3" name="Content Placeholder 2"/>
          <p:cNvSpPr>
            <a:spLocks noGrp="1"/>
          </p:cNvSpPr>
          <p:nvPr>
            <p:ph sz="half" idx="1"/>
          </p:nvPr>
        </p:nvSpPr>
        <p:spPr/>
        <p:txBody>
          <a:bodyPr>
            <a:normAutofit lnSpcReduction="10000"/>
          </a:bodyPr>
          <a:lstStyle/>
          <a:p>
            <a:r>
              <a:rPr sz="3200" dirty="0"/>
              <a:t>Romans 4:3</a:t>
            </a:r>
          </a:p>
          <a:p>
            <a:r>
              <a:rPr sz="3200" dirty="0"/>
              <a:t>For what saith the scripture? Abraham believed God, and it was counted unto him for righteousness.</a:t>
            </a:r>
          </a:p>
        </p:txBody>
      </p:sp>
      <p:pic>
        <p:nvPicPr>
          <p:cNvPr id="10242" name="Picture 2" descr="The Bible In Paintings: &quot;SO SHALL YOUR OFFSPRING BE&quot;">
            <a:extLst>
              <a:ext uri="{FF2B5EF4-FFF2-40B4-BE49-F238E27FC236}">
                <a16:creationId xmlns:a16="http://schemas.microsoft.com/office/drawing/2014/main" id="{2922B92C-AE67-E901-57E8-8BD6B1FD7F9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291" r="12967"/>
          <a:stretch>
            <a:fillRect/>
          </a:stretch>
        </p:blipFill>
        <p:spPr bwMode="auto">
          <a:xfrm>
            <a:off x="4830944" y="2194560"/>
            <a:ext cx="3761063" cy="37369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will true faith do?</a:t>
            </a:r>
          </a:p>
        </p:txBody>
      </p:sp>
      <p:sp>
        <p:nvSpPr>
          <p:cNvPr id="3" name="Content Placeholder 2"/>
          <p:cNvSpPr>
            <a:spLocks noGrp="1"/>
          </p:cNvSpPr>
          <p:nvPr>
            <p:ph sz="half" idx="1"/>
          </p:nvPr>
        </p:nvSpPr>
        <p:spPr/>
        <p:txBody>
          <a:bodyPr>
            <a:normAutofit fontScale="92500" lnSpcReduction="10000"/>
          </a:bodyPr>
          <a:lstStyle/>
          <a:p>
            <a:r>
              <a:rPr sz="3600" dirty="0"/>
              <a:t>Galatians 5:6</a:t>
            </a:r>
          </a:p>
          <a:p>
            <a:r>
              <a:rPr sz="3600" dirty="0"/>
              <a:t>For in Jesus Christ neither circumcision </a:t>
            </a:r>
            <a:r>
              <a:rPr sz="3600" dirty="0" err="1"/>
              <a:t>availeth</a:t>
            </a:r>
            <a:r>
              <a:rPr sz="3600" dirty="0"/>
              <a:t> any thing, nor uncircumcision; but faith which worketh by love.</a:t>
            </a:r>
          </a:p>
        </p:txBody>
      </p:sp>
      <p:pic>
        <p:nvPicPr>
          <p:cNvPr id="12290" name="Picture 2" descr="Is There a Path to Salvation ...">
            <a:extLst>
              <a:ext uri="{FF2B5EF4-FFF2-40B4-BE49-F238E27FC236}">
                <a16:creationId xmlns:a16="http://schemas.microsoft.com/office/drawing/2014/main" id="{794DB03F-FC3E-E4FD-B7CB-2B67EB0D4F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023" r="20568"/>
          <a:stretch>
            <a:fillRect/>
          </a:stretch>
        </p:blipFill>
        <p:spPr bwMode="auto">
          <a:xfrm>
            <a:off x="4741933" y="2128205"/>
            <a:ext cx="3910578" cy="41227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will true faith do?</a:t>
            </a:r>
          </a:p>
        </p:txBody>
      </p:sp>
      <p:sp>
        <p:nvSpPr>
          <p:cNvPr id="3" name="Content Placeholder 2"/>
          <p:cNvSpPr>
            <a:spLocks noGrp="1"/>
          </p:cNvSpPr>
          <p:nvPr>
            <p:ph sz="half" idx="1"/>
          </p:nvPr>
        </p:nvSpPr>
        <p:spPr/>
        <p:txBody>
          <a:bodyPr>
            <a:normAutofit lnSpcReduction="10000"/>
          </a:bodyPr>
          <a:lstStyle/>
          <a:p>
            <a:r>
              <a:rPr sz="3200" dirty="0"/>
              <a:t>1 John 5:4</a:t>
            </a:r>
          </a:p>
          <a:p>
            <a:r>
              <a:rPr sz="3200" dirty="0"/>
              <a:t>For whatsoever is born of God </a:t>
            </a:r>
            <a:r>
              <a:rPr sz="3200" dirty="0" err="1"/>
              <a:t>overcometh</a:t>
            </a:r>
            <a:r>
              <a:rPr sz="3200" dirty="0"/>
              <a:t> the world: and this is the victory that </a:t>
            </a:r>
            <a:r>
              <a:rPr sz="3200" dirty="0" err="1"/>
              <a:t>overcometh</a:t>
            </a:r>
            <a:r>
              <a:rPr sz="3200" dirty="0"/>
              <a:t> the world, even our faith.</a:t>
            </a:r>
          </a:p>
        </p:txBody>
      </p:sp>
      <p:pic>
        <p:nvPicPr>
          <p:cNvPr id="13314" name="Picture 2" descr="What is the way of salvation? | GotQuestions.org">
            <a:extLst>
              <a:ext uri="{FF2B5EF4-FFF2-40B4-BE49-F238E27FC236}">
                <a16:creationId xmlns:a16="http://schemas.microsoft.com/office/drawing/2014/main" id="{966050F4-D392-AA90-FD63-308FFAE774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1" t="35378" r="35948"/>
          <a:stretch>
            <a:fillRect/>
          </a:stretch>
        </p:blipFill>
        <p:spPr bwMode="auto">
          <a:xfrm>
            <a:off x="4639063" y="2265097"/>
            <a:ext cx="3798959" cy="38285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What did the Lord do to test Abraham’s faith?</a:t>
            </a:r>
          </a:p>
        </p:txBody>
      </p:sp>
      <p:sp>
        <p:nvSpPr>
          <p:cNvPr id="3" name="Content Placeholder 2"/>
          <p:cNvSpPr>
            <a:spLocks noGrp="1"/>
          </p:cNvSpPr>
          <p:nvPr>
            <p:ph sz="half" idx="1"/>
          </p:nvPr>
        </p:nvSpPr>
        <p:spPr/>
        <p:txBody>
          <a:bodyPr>
            <a:normAutofit fontScale="92500" lnSpcReduction="10000"/>
          </a:bodyPr>
          <a:lstStyle/>
          <a:p>
            <a:r>
              <a:rPr sz="3200" dirty="0"/>
              <a:t>Genesis 22:1-2</a:t>
            </a:r>
          </a:p>
          <a:p>
            <a:r>
              <a:rPr sz="3200" dirty="0"/>
              <a:t>And it came to pass after these things, that God did tempt Abraham, and said unto him, Abraham: and he said, Behold, here I am.</a:t>
            </a:r>
          </a:p>
        </p:txBody>
      </p:sp>
      <p:pic>
        <p:nvPicPr>
          <p:cNvPr id="14338" name="Picture 2" descr="And Lot Went With Him - Blackaby Ministries International">
            <a:extLst>
              <a:ext uri="{FF2B5EF4-FFF2-40B4-BE49-F238E27FC236}">
                <a16:creationId xmlns:a16="http://schemas.microsoft.com/office/drawing/2014/main" id="{D81DE609-06BA-B060-B0BA-083CDBF5F66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860" r="29116"/>
          <a:stretch>
            <a:fillRect/>
          </a:stretch>
        </p:blipFill>
        <p:spPr bwMode="auto">
          <a:xfrm>
            <a:off x="4572000" y="2346690"/>
            <a:ext cx="3769978" cy="34184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What did the Lord do to test Abraham’s faith?</a:t>
            </a:r>
          </a:p>
        </p:txBody>
      </p:sp>
      <p:sp>
        <p:nvSpPr>
          <p:cNvPr id="3" name="Content Placeholder 2"/>
          <p:cNvSpPr>
            <a:spLocks noGrp="1"/>
          </p:cNvSpPr>
          <p:nvPr>
            <p:ph sz="half" idx="1"/>
          </p:nvPr>
        </p:nvSpPr>
        <p:spPr/>
        <p:txBody>
          <a:bodyPr>
            <a:normAutofit fontScale="92500" lnSpcReduction="10000"/>
          </a:bodyPr>
          <a:lstStyle/>
          <a:p>
            <a:r>
              <a:rPr sz="2800" dirty="0"/>
              <a:t>Genesis 22:1-2</a:t>
            </a:r>
          </a:p>
          <a:p>
            <a:r>
              <a:rPr sz="2800" dirty="0"/>
              <a:t>And he said, Take now thy son, thine only son Isaac, whom thou </a:t>
            </a:r>
            <a:r>
              <a:rPr sz="2800" dirty="0" err="1"/>
              <a:t>lovest</a:t>
            </a:r>
            <a:r>
              <a:rPr sz="2800" dirty="0"/>
              <a:t>, and get thee into the land of Moriah; and offer him there for a burnt offering upon one of the mountains which I will tell thee of.</a:t>
            </a:r>
          </a:p>
        </p:txBody>
      </p:sp>
      <p:pic>
        <p:nvPicPr>
          <p:cNvPr id="15362" name="Picture 2" descr="Abraham on the Plains of Mamre">
            <a:extLst>
              <a:ext uri="{FF2B5EF4-FFF2-40B4-BE49-F238E27FC236}">
                <a16:creationId xmlns:a16="http://schemas.microsoft.com/office/drawing/2014/main" id="{0FD1EEB9-741E-C01A-8B60-36DAF81C7CC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1357"/>
          <a:stretch>
            <a:fillRect/>
          </a:stretch>
        </p:blipFill>
        <p:spPr bwMode="auto">
          <a:xfrm>
            <a:off x="5106074" y="2193925"/>
            <a:ext cx="2848583" cy="3782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How did Abraham obey?</a:t>
            </a:r>
          </a:p>
        </p:txBody>
      </p:sp>
      <p:sp>
        <p:nvSpPr>
          <p:cNvPr id="3" name="Content Placeholder 2"/>
          <p:cNvSpPr>
            <a:spLocks noGrp="1"/>
          </p:cNvSpPr>
          <p:nvPr>
            <p:ph sz="half" idx="1"/>
          </p:nvPr>
        </p:nvSpPr>
        <p:spPr/>
        <p:txBody>
          <a:bodyPr>
            <a:normAutofit lnSpcReduction="10000"/>
          </a:bodyPr>
          <a:lstStyle/>
          <a:p>
            <a:r>
              <a:rPr sz="2400" dirty="0"/>
              <a:t>Genesis 22:3</a:t>
            </a:r>
          </a:p>
          <a:p>
            <a:r>
              <a:rPr sz="2400" dirty="0"/>
              <a:t>And Abraham rose up early in the morning, and saddled his ass, and took two of his young men with him, and Isaac his son, and clave the wood for the burnt offering, and rose up, and went unto the place of which God had told him.</a:t>
            </a:r>
          </a:p>
        </p:txBody>
      </p:sp>
      <p:pic>
        <p:nvPicPr>
          <p:cNvPr id="16386" name="Picture 2" descr="GOT FATHER ************ GENESIS 22: 1 - 24. GOD tested Abraham's faith and  obedience! But, think about Isaac's attitude! He was not just a small kid;  a young man who had">
            <a:extLst>
              <a:ext uri="{FF2B5EF4-FFF2-40B4-BE49-F238E27FC236}">
                <a16:creationId xmlns:a16="http://schemas.microsoft.com/office/drawing/2014/main" id="{B54EDEA1-ADD8-9529-3FBD-C8E4DEFDDD6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9449"/>
          <a:stretch>
            <a:fillRect/>
          </a:stretch>
        </p:blipFill>
        <p:spPr bwMode="auto">
          <a:xfrm>
            <a:off x="4930937" y="2194560"/>
            <a:ext cx="3408749" cy="37708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813EA-97A3-E940-7D84-A4C1F984020E}"/>
              </a:ext>
            </a:extLst>
          </p:cNvPr>
          <p:cNvSpPr>
            <a:spLocks noGrp="1"/>
          </p:cNvSpPr>
          <p:nvPr>
            <p:ph type="title"/>
          </p:nvPr>
        </p:nvSpPr>
        <p:spPr/>
        <p:txBody>
          <a:bodyPr/>
          <a:lstStyle/>
          <a:p>
            <a:r>
              <a:rPr lang="en-US" dirty="0"/>
              <a:t>How Old was Isaac? </a:t>
            </a:r>
          </a:p>
        </p:txBody>
      </p:sp>
      <p:sp>
        <p:nvSpPr>
          <p:cNvPr id="3" name="Content Placeholder 2">
            <a:extLst>
              <a:ext uri="{FF2B5EF4-FFF2-40B4-BE49-F238E27FC236}">
                <a16:creationId xmlns:a16="http://schemas.microsoft.com/office/drawing/2014/main" id="{36DE0D59-2B21-980A-7585-CE3A2588D1C7}"/>
              </a:ext>
            </a:extLst>
          </p:cNvPr>
          <p:cNvSpPr>
            <a:spLocks noGrp="1"/>
          </p:cNvSpPr>
          <p:nvPr>
            <p:ph idx="1"/>
          </p:nvPr>
        </p:nvSpPr>
        <p:spPr>
          <a:xfrm>
            <a:off x="594360" y="2057401"/>
            <a:ext cx="7955280" cy="4463319"/>
          </a:xfrm>
        </p:spPr>
        <p:txBody>
          <a:bodyPr>
            <a:normAutofit/>
          </a:bodyPr>
          <a:lstStyle/>
          <a:p>
            <a:r>
              <a:rPr lang="en-US" dirty="0"/>
              <a:t>He couldn’t have been a young child, since he was able to carry a substantial amount of firewood up a mountain.  </a:t>
            </a:r>
          </a:p>
          <a:p>
            <a:r>
              <a:rPr lang="en-US" dirty="0"/>
              <a:t>Sarah, Isaac’s mother, dies in the next chapter (Genesis 23) when Isaac was 37 years old.  </a:t>
            </a:r>
          </a:p>
          <a:p>
            <a:r>
              <a:rPr lang="en-US" dirty="0"/>
              <a:t>So we may loosely conclude that Isaac had to have been between (at least) 15 years old and 37 years old, quite likely a strong young man, perhaps in his 20’s, and not a child (despite popular representations otherwise).    </a:t>
            </a:r>
          </a:p>
          <a:p>
            <a:r>
              <a:rPr lang="en-US" dirty="0"/>
              <a:t>Josephus, in </a:t>
            </a:r>
            <a:r>
              <a:rPr lang="en-US" i="1" dirty="0"/>
              <a:t>Antiquities of the Jews</a:t>
            </a:r>
            <a:r>
              <a:rPr lang="en-US" dirty="0"/>
              <a:t>, Book 1, Chapter 13 Section 2, claims specifically that Isaac was 25 years old at this time.  </a:t>
            </a:r>
          </a:p>
        </p:txBody>
      </p:sp>
    </p:spTree>
    <p:extLst>
      <p:ext uri="{BB962C8B-B14F-4D97-AF65-F5344CB8AC3E}">
        <p14:creationId xmlns:p14="http://schemas.microsoft.com/office/powerpoint/2010/main" val="4078769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7. How long did they travel before they came to the place?</a:t>
            </a:r>
          </a:p>
        </p:txBody>
      </p:sp>
      <p:sp>
        <p:nvSpPr>
          <p:cNvPr id="3" name="Content Placeholder 2"/>
          <p:cNvSpPr>
            <a:spLocks noGrp="1"/>
          </p:cNvSpPr>
          <p:nvPr>
            <p:ph sz="half" idx="1"/>
          </p:nvPr>
        </p:nvSpPr>
        <p:spPr/>
        <p:txBody>
          <a:bodyPr>
            <a:normAutofit/>
          </a:bodyPr>
          <a:lstStyle/>
          <a:p>
            <a:r>
              <a:rPr sz="3600" dirty="0"/>
              <a:t>Genesis 22:4</a:t>
            </a:r>
          </a:p>
          <a:p>
            <a:r>
              <a:rPr sz="3600" dirty="0"/>
              <a:t>Then on the third day Abraham lifted up his eyes, and saw the place afar off.</a:t>
            </a:r>
          </a:p>
        </p:txBody>
      </p:sp>
      <p:pic>
        <p:nvPicPr>
          <p:cNvPr id="17410" name="Picture 2" descr="Abraham and Isaac walk to Moriah">
            <a:extLst>
              <a:ext uri="{FF2B5EF4-FFF2-40B4-BE49-F238E27FC236}">
                <a16:creationId xmlns:a16="http://schemas.microsoft.com/office/drawing/2014/main" id="{7CFDED33-E770-6A27-29B6-612A99B49FB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888" r="23717"/>
          <a:stretch>
            <a:fillRect/>
          </a:stretch>
        </p:blipFill>
        <p:spPr bwMode="auto">
          <a:xfrm>
            <a:off x="4572000" y="2194560"/>
            <a:ext cx="4151214" cy="3815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879" y="764373"/>
            <a:ext cx="8120762" cy="1293028"/>
          </a:xfrm>
        </p:spPr>
        <p:txBody>
          <a:bodyPr>
            <a:noAutofit/>
          </a:bodyPr>
          <a:lstStyle/>
          <a:p>
            <a:r>
              <a:rPr sz="3200" dirty="0"/>
              <a:t>8. What did Isaac say to his father as they were going together to the place of sacrifice?</a:t>
            </a:r>
          </a:p>
        </p:txBody>
      </p:sp>
      <p:sp>
        <p:nvSpPr>
          <p:cNvPr id="3" name="Content Placeholder 2"/>
          <p:cNvSpPr>
            <a:spLocks noGrp="1"/>
          </p:cNvSpPr>
          <p:nvPr>
            <p:ph sz="half" idx="1"/>
          </p:nvPr>
        </p:nvSpPr>
        <p:spPr/>
        <p:txBody>
          <a:bodyPr>
            <a:normAutofit fontScale="92500" lnSpcReduction="20000"/>
          </a:bodyPr>
          <a:lstStyle/>
          <a:p>
            <a:r>
              <a:rPr sz="3200" dirty="0"/>
              <a:t>Genesis 22:7</a:t>
            </a:r>
          </a:p>
          <a:p>
            <a:r>
              <a:rPr sz="3200" dirty="0"/>
              <a:t>And Isaac </a:t>
            </a:r>
            <a:r>
              <a:rPr sz="3200" dirty="0" err="1"/>
              <a:t>spake</a:t>
            </a:r>
            <a:r>
              <a:rPr sz="3200" dirty="0"/>
              <a:t> unto Abraham his father, and said, My father: and he said, Here am I, my son. And he said, Behold the fire and the wood: but where is the lamb for a burnt offering?</a:t>
            </a:r>
          </a:p>
        </p:txBody>
      </p:sp>
      <p:pic>
        <p:nvPicPr>
          <p:cNvPr id="18434" name="Picture 2" descr="Abraham taking Isaac to Mount Moriah, illustration from a catechism  L'Histoire Sainte, published by Charles Delagrave, Paris">
            <a:extLst>
              <a:ext uri="{FF2B5EF4-FFF2-40B4-BE49-F238E27FC236}">
                <a16:creationId xmlns:a16="http://schemas.microsoft.com/office/drawing/2014/main" id="{0CD86A0E-8158-242A-1DF8-D42506FC160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541" r="18048"/>
          <a:stretch>
            <a:fillRect/>
          </a:stretch>
        </p:blipFill>
        <p:spPr bwMode="auto">
          <a:xfrm>
            <a:off x="4716272" y="2057401"/>
            <a:ext cx="3667078" cy="42304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What was Abraham’s reply?</a:t>
            </a:r>
          </a:p>
        </p:txBody>
      </p:sp>
      <p:sp>
        <p:nvSpPr>
          <p:cNvPr id="3" name="Content Placeholder 2"/>
          <p:cNvSpPr>
            <a:spLocks noGrp="1"/>
          </p:cNvSpPr>
          <p:nvPr>
            <p:ph sz="half" idx="1"/>
          </p:nvPr>
        </p:nvSpPr>
        <p:spPr/>
        <p:txBody>
          <a:bodyPr>
            <a:normAutofit fontScale="92500" lnSpcReduction="10000"/>
          </a:bodyPr>
          <a:lstStyle/>
          <a:p>
            <a:r>
              <a:rPr sz="3600" dirty="0"/>
              <a:t>Genesis 22:8</a:t>
            </a:r>
          </a:p>
          <a:p>
            <a:r>
              <a:rPr sz="3600" dirty="0"/>
              <a:t>And Abraham said, My son, God will provide himself a lamb for a burnt offering: so they went both of them together.</a:t>
            </a:r>
          </a:p>
        </p:txBody>
      </p:sp>
      <p:pic>
        <p:nvPicPr>
          <p:cNvPr id="19458" name="Picture 2" descr="Genesis 22 - Unknown Author (#218888) - BibleTruthLibrary.org">
            <a:extLst>
              <a:ext uri="{FF2B5EF4-FFF2-40B4-BE49-F238E27FC236}">
                <a16:creationId xmlns:a16="http://schemas.microsoft.com/office/drawing/2014/main" id="{B7738782-9AB4-2FE0-E8AA-603707C569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760" r="16242"/>
          <a:stretch>
            <a:fillRect/>
          </a:stretch>
        </p:blipFill>
        <p:spPr bwMode="auto">
          <a:xfrm>
            <a:off x="4504939" y="2257678"/>
            <a:ext cx="4044701" cy="40059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When they came to the place what did Abraham do?</a:t>
            </a:r>
          </a:p>
        </p:txBody>
      </p:sp>
      <p:sp>
        <p:nvSpPr>
          <p:cNvPr id="3" name="Content Placeholder 2"/>
          <p:cNvSpPr>
            <a:spLocks noGrp="1"/>
          </p:cNvSpPr>
          <p:nvPr>
            <p:ph sz="half" idx="1"/>
          </p:nvPr>
        </p:nvSpPr>
        <p:spPr/>
        <p:txBody>
          <a:bodyPr>
            <a:normAutofit fontScale="92500" lnSpcReduction="20000"/>
          </a:bodyPr>
          <a:lstStyle/>
          <a:p>
            <a:r>
              <a:rPr sz="3200" dirty="0"/>
              <a:t>Genesis 22:9</a:t>
            </a:r>
          </a:p>
          <a:p>
            <a:r>
              <a:rPr sz="3200" dirty="0"/>
              <a:t>And they came to the place which God had told him of; and Abraham built an altar there, and laid the wood in order, and bound Isaac his son, and laid him on the altar upon the wood.</a:t>
            </a:r>
          </a:p>
        </p:txBody>
      </p:sp>
      <p:pic>
        <p:nvPicPr>
          <p:cNvPr id="20482" name="Picture 2" descr="A Very Unusual Request – Emmaus Road Ministries">
            <a:extLst>
              <a:ext uri="{FF2B5EF4-FFF2-40B4-BE49-F238E27FC236}">
                <a16:creationId xmlns:a16="http://schemas.microsoft.com/office/drawing/2014/main" id="{6C5F4DCB-C7B9-6150-8C5B-C9D2694A2CD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533" t="6646" r="19592" b="5251"/>
          <a:stretch>
            <a:fillRect/>
          </a:stretch>
        </p:blipFill>
        <p:spPr bwMode="auto">
          <a:xfrm>
            <a:off x="4639063" y="2194560"/>
            <a:ext cx="3663365" cy="41170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6768" y="764373"/>
            <a:ext cx="7602872" cy="1293028"/>
          </a:xfrm>
        </p:spPr>
        <p:txBody>
          <a:bodyPr>
            <a:normAutofit fontScale="90000"/>
          </a:bodyPr>
          <a:lstStyle/>
          <a:p>
            <a:r>
              <a:rPr dirty="0"/>
              <a:t>11. How far did he proceed toward slaying Isaac?</a:t>
            </a:r>
          </a:p>
        </p:txBody>
      </p:sp>
      <p:sp>
        <p:nvSpPr>
          <p:cNvPr id="3" name="Content Placeholder 2"/>
          <p:cNvSpPr>
            <a:spLocks noGrp="1"/>
          </p:cNvSpPr>
          <p:nvPr>
            <p:ph sz="half" idx="1"/>
          </p:nvPr>
        </p:nvSpPr>
        <p:spPr/>
        <p:txBody>
          <a:bodyPr>
            <a:normAutofit fontScale="92500"/>
          </a:bodyPr>
          <a:lstStyle/>
          <a:p>
            <a:r>
              <a:rPr sz="4000" dirty="0"/>
              <a:t>Genesis 22:10</a:t>
            </a:r>
          </a:p>
          <a:p>
            <a:r>
              <a:rPr sz="4000" dirty="0"/>
              <a:t>And Abraham stretched forth his hand, and took the knife to slay his son.</a:t>
            </a:r>
          </a:p>
        </p:txBody>
      </p:sp>
      <p:pic>
        <p:nvPicPr>
          <p:cNvPr id="21506" name="Picture 2" descr="LIFTING THE KNIFE BEFORE THE GOD-WHO-SEES – TruthInk Publications">
            <a:extLst>
              <a:ext uri="{FF2B5EF4-FFF2-40B4-BE49-F238E27FC236}">
                <a16:creationId xmlns:a16="http://schemas.microsoft.com/office/drawing/2014/main" id="{272A2E9E-8B1B-DB49-6897-743C615F2C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776" r="12760"/>
          <a:stretch>
            <a:fillRect/>
          </a:stretch>
        </p:blipFill>
        <p:spPr bwMode="auto">
          <a:xfrm>
            <a:off x="4639062" y="2194559"/>
            <a:ext cx="3663365" cy="3891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706" y="764373"/>
            <a:ext cx="8047934" cy="1293028"/>
          </a:xfrm>
        </p:spPr>
        <p:txBody>
          <a:bodyPr>
            <a:normAutofit fontScale="90000"/>
          </a:bodyPr>
          <a:lstStyle/>
          <a:p>
            <a:r>
              <a:rPr dirty="0"/>
              <a:t>12. How was he prevented from completing the sacrifice?</a:t>
            </a:r>
          </a:p>
        </p:txBody>
      </p:sp>
      <p:sp>
        <p:nvSpPr>
          <p:cNvPr id="3" name="Content Placeholder 2"/>
          <p:cNvSpPr>
            <a:spLocks noGrp="1"/>
          </p:cNvSpPr>
          <p:nvPr>
            <p:ph sz="half" idx="1"/>
          </p:nvPr>
        </p:nvSpPr>
        <p:spPr>
          <a:xfrm>
            <a:off x="594360" y="2194560"/>
            <a:ext cx="4196125" cy="4069080"/>
          </a:xfrm>
        </p:spPr>
        <p:txBody>
          <a:bodyPr>
            <a:normAutofit fontScale="92500"/>
          </a:bodyPr>
          <a:lstStyle/>
          <a:p>
            <a:r>
              <a:rPr sz="3600" dirty="0"/>
              <a:t>Genesis 22:11-12</a:t>
            </a:r>
          </a:p>
          <a:p>
            <a:r>
              <a:rPr sz="3600" dirty="0"/>
              <a:t>And the angel of the Lord called unto him out of heaven, and said, Abraham, Abraham: and he said, Here am I.</a:t>
            </a:r>
          </a:p>
        </p:txBody>
      </p:sp>
      <p:pic>
        <p:nvPicPr>
          <p:cNvPr id="6" name="Content Placeholder 5">
            <a:extLst>
              <a:ext uri="{FF2B5EF4-FFF2-40B4-BE49-F238E27FC236}">
                <a16:creationId xmlns:a16="http://schemas.microsoft.com/office/drawing/2014/main" id="{9267CE9D-CC80-DFD4-C2EE-735D9D58F597}"/>
              </a:ext>
            </a:extLst>
          </p:cNvPr>
          <p:cNvPicPr>
            <a:picLocks noGrp="1" noChangeAspect="1"/>
          </p:cNvPicPr>
          <p:nvPr>
            <p:ph sz="half" idx="2"/>
          </p:nvPr>
        </p:nvPicPr>
        <p:blipFill>
          <a:blip r:embed="rId2"/>
          <a:stretch>
            <a:fillRect/>
          </a:stretch>
        </p:blipFill>
        <p:spPr>
          <a:xfrm>
            <a:off x="5006082" y="2193925"/>
            <a:ext cx="3179960" cy="40703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10" y="764373"/>
            <a:ext cx="8153130" cy="1293028"/>
          </a:xfrm>
        </p:spPr>
        <p:txBody>
          <a:bodyPr>
            <a:normAutofit fontScale="90000"/>
          </a:bodyPr>
          <a:lstStyle/>
          <a:p>
            <a:r>
              <a:rPr dirty="0"/>
              <a:t>12. How was he prevented from completing the sacrifice?</a:t>
            </a:r>
          </a:p>
        </p:txBody>
      </p:sp>
      <p:sp>
        <p:nvSpPr>
          <p:cNvPr id="3" name="Content Placeholder 2"/>
          <p:cNvSpPr>
            <a:spLocks noGrp="1"/>
          </p:cNvSpPr>
          <p:nvPr>
            <p:ph sz="half" idx="1"/>
          </p:nvPr>
        </p:nvSpPr>
        <p:spPr>
          <a:xfrm>
            <a:off x="594360" y="2194560"/>
            <a:ext cx="3977640" cy="4069080"/>
          </a:xfrm>
        </p:spPr>
        <p:txBody>
          <a:bodyPr>
            <a:normAutofit lnSpcReduction="10000"/>
          </a:bodyPr>
          <a:lstStyle/>
          <a:p>
            <a:r>
              <a:rPr sz="2800" dirty="0"/>
              <a:t>Genesis 22:11-12</a:t>
            </a:r>
          </a:p>
          <a:p>
            <a:r>
              <a:rPr sz="2800" dirty="0"/>
              <a:t>And he said, Lay not thine hand upon the lad, neither do thou any thing unto him: for now I know that thou </a:t>
            </a:r>
            <a:r>
              <a:rPr sz="2800" dirty="0" err="1"/>
              <a:t>fearest</a:t>
            </a:r>
            <a:r>
              <a:rPr sz="2800" dirty="0"/>
              <a:t> God, seeing thou hast not withheld thy son, thine only son from me.</a:t>
            </a:r>
          </a:p>
        </p:txBody>
      </p:sp>
      <p:pic>
        <p:nvPicPr>
          <p:cNvPr id="23556" name="Picture 4" descr="Did God really tell Abraham to Kill his own son? | Bible of God">
            <a:extLst>
              <a:ext uri="{FF2B5EF4-FFF2-40B4-BE49-F238E27FC236}">
                <a16:creationId xmlns:a16="http://schemas.microsoft.com/office/drawing/2014/main" id="{EA82AB45-200B-A228-D78B-A69606350E2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13. What did the angel of the Lord say was now proved?</a:t>
            </a:r>
          </a:p>
        </p:txBody>
      </p:sp>
      <p:sp>
        <p:nvSpPr>
          <p:cNvPr id="3" name="Content Placeholder 2"/>
          <p:cNvSpPr>
            <a:spLocks noGrp="1"/>
          </p:cNvSpPr>
          <p:nvPr>
            <p:ph sz="half" idx="1"/>
          </p:nvPr>
        </p:nvSpPr>
        <p:spPr>
          <a:xfrm>
            <a:off x="594360" y="2194560"/>
            <a:ext cx="3910579" cy="4069080"/>
          </a:xfrm>
        </p:spPr>
        <p:txBody>
          <a:bodyPr>
            <a:normAutofit fontScale="92500" lnSpcReduction="10000"/>
          </a:bodyPr>
          <a:lstStyle/>
          <a:p>
            <a:r>
              <a:rPr sz="2800" dirty="0"/>
              <a:t>Genesis 22:12</a:t>
            </a:r>
          </a:p>
          <a:p>
            <a:r>
              <a:rPr sz="2800" dirty="0"/>
              <a:t>And he said, Lay not thine hand upon the lad, neither do thou any thing unto him: for now I know that thou </a:t>
            </a:r>
            <a:r>
              <a:rPr sz="2800" dirty="0" err="1"/>
              <a:t>fearest</a:t>
            </a:r>
            <a:r>
              <a:rPr sz="2800" dirty="0"/>
              <a:t> God, seeing thou hast not withheld thy son, thine only son from me.</a:t>
            </a:r>
          </a:p>
        </p:txBody>
      </p:sp>
      <p:pic>
        <p:nvPicPr>
          <p:cNvPr id="24578" name="Picture 2" descr="Difficult Bible Passages: Genesis 22 - CultureWatch">
            <a:extLst>
              <a:ext uri="{FF2B5EF4-FFF2-40B4-BE49-F238E27FC236}">
                <a16:creationId xmlns:a16="http://schemas.microsoft.com/office/drawing/2014/main" id="{D55C1A8E-CE0E-653F-7B17-2EA3EF119D8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9530" b="11515"/>
          <a:stretch>
            <a:fillRect/>
          </a:stretch>
        </p:blipFill>
        <p:spPr bwMode="auto">
          <a:xfrm>
            <a:off x="4639063" y="2057401"/>
            <a:ext cx="3616541" cy="4215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326" y="764373"/>
            <a:ext cx="8169314" cy="1293028"/>
          </a:xfrm>
        </p:spPr>
        <p:txBody>
          <a:bodyPr>
            <a:normAutofit fontScale="90000"/>
          </a:bodyPr>
          <a:lstStyle/>
          <a:p>
            <a:r>
              <a:t>14. How were Abraham’s words, that God would provide Himself a lamb, fulfilled?</a:t>
            </a:r>
          </a:p>
        </p:txBody>
      </p:sp>
      <p:sp>
        <p:nvSpPr>
          <p:cNvPr id="3" name="Content Placeholder 2"/>
          <p:cNvSpPr>
            <a:spLocks noGrp="1"/>
          </p:cNvSpPr>
          <p:nvPr>
            <p:ph sz="half" idx="1"/>
          </p:nvPr>
        </p:nvSpPr>
        <p:spPr/>
        <p:txBody>
          <a:bodyPr>
            <a:normAutofit fontScale="92500" lnSpcReduction="10000"/>
          </a:bodyPr>
          <a:lstStyle/>
          <a:p>
            <a:r>
              <a:rPr sz="2800" dirty="0"/>
              <a:t>Genesis 22:13</a:t>
            </a:r>
          </a:p>
          <a:p>
            <a:r>
              <a:rPr sz="2800" dirty="0"/>
              <a:t>And Abraham lifted up his eyes, and looked, and behold behind him a ram caught in a thicket by his horns: and Abraham went and took the ram, and offered him up for a burnt offering in the stead of his son.</a:t>
            </a:r>
          </a:p>
        </p:txBody>
      </p:sp>
      <p:pic>
        <p:nvPicPr>
          <p:cNvPr id="25602" name="Picture 2" descr="The ram on the mountains of Moriah - Gospelimages">
            <a:extLst>
              <a:ext uri="{FF2B5EF4-FFF2-40B4-BE49-F238E27FC236}">
                <a16:creationId xmlns:a16="http://schemas.microsoft.com/office/drawing/2014/main" id="{0829F570-DF61-761C-2D87-F26D2207CD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569" r="11309"/>
          <a:stretch>
            <a:fillRect/>
          </a:stretch>
        </p:blipFill>
        <p:spPr bwMode="auto">
          <a:xfrm>
            <a:off x="4464982" y="2194559"/>
            <a:ext cx="3740341" cy="4019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1219200"/>
            <a:ext cx="8579796" cy="2286000"/>
          </a:xfrm>
        </p:spPr>
        <p:txBody>
          <a:bodyPr>
            <a:normAutofit/>
          </a:bodyPr>
          <a:lstStyle/>
          <a:p>
            <a:pPr algn="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4900" b="1" dirty="0"/>
              <a:t>The Test of </a:t>
            </a:r>
            <a:r>
              <a:rPr lang="en-US" sz="4900" b="1" dirty="0" err="1"/>
              <a:t>FAith</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545876" y="4571999"/>
            <a:ext cx="7409809" cy="940906"/>
          </a:xfrm>
        </p:spPr>
        <p:txBody>
          <a:bodyPr>
            <a:normAutofit/>
          </a:bodyPr>
          <a:lstStyle/>
          <a:p>
            <a:r>
              <a:rPr lang="en-US" sz="4000" dirty="0"/>
              <a:t>Lesson</a:t>
            </a:r>
            <a:r>
              <a:rPr lang="en-US" sz="4000" dirty="0">
                <a:solidFill>
                  <a:schemeClr val="accent1">
                    <a:lumMod val="75000"/>
                  </a:schemeClr>
                </a:solidFill>
              </a:rPr>
              <a:t> </a:t>
            </a:r>
            <a:r>
              <a:rPr lang="en-US" sz="6000" b="1" dirty="0">
                <a:solidFill>
                  <a:srgbClr val="A90000"/>
                </a:solidFill>
              </a:rPr>
              <a:t>14</a:t>
            </a:r>
            <a:r>
              <a:rPr lang="en-US" sz="4000" b="1" dirty="0"/>
              <a:t>,</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What promise did the Lord make because Abraham had done this?</a:t>
            </a:r>
          </a:p>
        </p:txBody>
      </p:sp>
      <p:sp>
        <p:nvSpPr>
          <p:cNvPr id="3" name="Content Placeholder 2"/>
          <p:cNvSpPr>
            <a:spLocks noGrp="1"/>
          </p:cNvSpPr>
          <p:nvPr>
            <p:ph sz="half" idx="1"/>
          </p:nvPr>
        </p:nvSpPr>
        <p:spPr/>
        <p:txBody>
          <a:bodyPr>
            <a:normAutofit fontScale="92500"/>
          </a:bodyPr>
          <a:lstStyle/>
          <a:p>
            <a:r>
              <a:rPr sz="3500" dirty="0"/>
              <a:t>Genesis 22:15-18</a:t>
            </a:r>
          </a:p>
          <a:p>
            <a:r>
              <a:rPr sz="4000" dirty="0"/>
              <a:t>And the angel of the Lord called unto Abraham out of heaven the second time,</a:t>
            </a:r>
          </a:p>
        </p:txBody>
      </p:sp>
      <p:pic>
        <p:nvPicPr>
          <p:cNvPr id="26626" name="Picture 2" descr="The Ram of God's Provision is Caught in ...">
            <a:extLst>
              <a:ext uri="{FF2B5EF4-FFF2-40B4-BE49-F238E27FC236}">
                <a16:creationId xmlns:a16="http://schemas.microsoft.com/office/drawing/2014/main" id="{78E1BCC3-8B32-4EF9-2284-265DEBDB0C2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621" r="20216"/>
          <a:stretch>
            <a:fillRect/>
          </a:stretch>
        </p:blipFill>
        <p:spPr bwMode="auto">
          <a:xfrm>
            <a:off x="4572000" y="2194560"/>
            <a:ext cx="3988499"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What promise did the Lord make because Abraham had done this?</a:t>
            </a:r>
          </a:p>
        </p:txBody>
      </p:sp>
      <p:sp>
        <p:nvSpPr>
          <p:cNvPr id="3" name="Content Placeholder 2"/>
          <p:cNvSpPr>
            <a:spLocks noGrp="1"/>
          </p:cNvSpPr>
          <p:nvPr>
            <p:ph sz="half" idx="1"/>
          </p:nvPr>
        </p:nvSpPr>
        <p:spPr/>
        <p:txBody>
          <a:bodyPr>
            <a:normAutofit fontScale="92500"/>
          </a:bodyPr>
          <a:lstStyle/>
          <a:p>
            <a:r>
              <a:rPr sz="3200" dirty="0"/>
              <a:t>Genesis 22:15-18</a:t>
            </a:r>
          </a:p>
          <a:p>
            <a:r>
              <a:rPr sz="3200" dirty="0"/>
              <a:t>And said, By myself have I sworn, saith the Lord, for because thou hast done this thing, and hast not withheld thy son, thine only son:</a:t>
            </a:r>
          </a:p>
        </p:txBody>
      </p:sp>
      <p:pic>
        <p:nvPicPr>
          <p:cNvPr id="28674" name="Picture 2" descr="42 Abraham and Isaac ideas | bible art, bible pictures, biblical art">
            <a:extLst>
              <a:ext uri="{FF2B5EF4-FFF2-40B4-BE49-F238E27FC236}">
                <a16:creationId xmlns:a16="http://schemas.microsoft.com/office/drawing/2014/main" id="{3A670BC0-74EF-C5AD-4AB9-3064462E65A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97462" y="2381250"/>
            <a:ext cx="2997200" cy="3695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What promise did the Lord make because Abraham had done this?</a:t>
            </a:r>
          </a:p>
        </p:txBody>
      </p:sp>
      <p:sp>
        <p:nvSpPr>
          <p:cNvPr id="3" name="Content Placeholder 2"/>
          <p:cNvSpPr>
            <a:spLocks noGrp="1"/>
          </p:cNvSpPr>
          <p:nvPr>
            <p:ph sz="half" idx="1"/>
          </p:nvPr>
        </p:nvSpPr>
        <p:spPr/>
        <p:txBody>
          <a:bodyPr>
            <a:normAutofit fontScale="92500" lnSpcReduction="10000"/>
          </a:bodyPr>
          <a:lstStyle/>
          <a:p>
            <a:r>
              <a:rPr sz="2800" dirty="0"/>
              <a:t>Genesis 22:15-18</a:t>
            </a:r>
          </a:p>
          <a:p>
            <a:r>
              <a:rPr sz="2800" dirty="0"/>
              <a:t>That in blessing I will bless thee, and in multiplying I will multiply thy seed as the stars of the heaven, and as the sand which is upon the sea shore; and thy seed shall possess the gate of his enemies;</a:t>
            </a:r>
          </a:p>
        </p:txBody>
      </p:sp>
      <p:pic>
        <p:nvPicPr>
          <p:cNvPr id="27652" name="Picture 4" descr="Abraham Isaac Royalty-Free Images ...">
            <a:extLst>
              <a:ext uri="{FF2B5EF4-FFF2-40B4-BE49-F238E27FC236}">
                <a16:creationId xmlns:a16="http://schemas.microsoft.com/office/drawing/2014/main" id="{74E7BBBD-3B34-49BB-CDC0-08D17BE94F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7568"/>
          <a:stretch>
            <a:fillRect/>
          </a:stretch>
        </p:blipFill>
        <p:spPr bwMode="auto">
          <a:xfrm>
            <a:off x="4468607" y="2194560"/>
            <a:ext cx="3910521" cy="38990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What promise did the Lord make because Abraham had done this?</a:t>
            </a:r>
          </a:p>
        </p:txBody>
      </p:sp>
      <p:sp>
        <p:nvSpPr>
          <p:cNvPr id="3" name="Content Placeholder 2"/>
          <p:cNvSpPr>
            <a:spLocks noGrp="1"/>
          </p:cNvSpPr>
          <p:nvPr>
            <p:ph sz="half" idx="1"/>
          </p:nvPr>
        </p:nvSpPr>
        <p:spPr/>
        <p:txBody>
          <a:bodyPr>
            <a:normAutofit fontScale="92500" lnSpcReduction="10000"/>
          </a:bodyPr>
          <a:lstStyle/>
          <a:p>
            <a:r>
              <a:rPr sz="3600" dirty="0"/>
              <a:t>Genesis 22:15-18</a:t>
            </a:r>
          </a:p>
          <a:p>
            <a:r>
              <a:rPr sz="3600" dirty="0"/>
              <a:t>And in thy seed shall all the nations of the earth be blessed; because thou hast obeyed my voice.</a:t>
            </a:r>
          </a:p>
        </p:txBody>
      </p:sp>
      <p:pic>
        <p:nvPicPr>
          <p:cNvPr id="5" name="Picture 2" descr="Pin by Taylor Prescott on Scrapbooking the Bible in 2025 | Bible artwork,  Biblical artwork, Bible illustrations">
            <a:extLst>
              <a:ext uri="{FF2B5EF4-FFF2-40B4-BE49-F238E27FC236}">
                <a16:creationId xmlns:a16="http://schemas.microsoft.com/office/drawing/2014/main" id="{7624DC24-CFAC-7915-39F1-DC8B77BE3D8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63E4D-ECCB-D6CD-A6E4-A961CB587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F3FD0-C586-8E8B-8E0A-4993AD3CB6AF}"/>
              </a:ext>
            </a:extLst>
          </p:cNvPr>
          <p:cNvSpPr>
            <a:spLocks noGrp="1"/>
          </p:cNvSpPr>
          <p:nvPr>
            <p:ph type="title"/>
          </p:nvPr>
        </p:nvSpPr>
        <p:spPr/>
        <p:txBody>
          <a:bodyPr/>
          <a:lstStyle/>
          <a:p>
            <a:r>
              <a:rPr lang="en-US" dirty="0"/>
              <a:t>God Reveals Himself</a:t>
            </a:r>
          </a:p>
        </p:txBody>
      </p:sp>
      <p:sp>
        <p:nvSpPr>
          <p:cNvPr id="3" name="Content Placeholder 2">
            <a:extLst>
              <a:ext uri="{FF2B5EF4-FFF2-40B4-BE49-F238E27FC236}">
                <a16:creationId xmlns:a16="http://schemas.microsoft.com/office/drawing/2014/main" id="{3BB4D7E8-6D22-BDBB-F508-983E2AD2B98C}"/>
              </a:ext>
            </a:extLst>
          </p:cNvPr>
          <p:cNvSpPr>
            <a:spLocks noGrp="1"/>
          </p:cNvSpPr>
          <p:nvPr>
            <p:ph idx="1"/>
          </p:nvPr>
        </p:nvSpPr>
        <p:spPr/>
        <p:txBody>
          <a:bodyPr>
            <a:normAutofit fontScale="92500" lnSpcReduction="10000"/>
          </a:bodyPr>
          <a:lstStyle/>
          <a:p>
            <a:r>
              <a:rPr lang="en-US" sz="3200" dirty="0"/>
              <a:t>Abraham’s story makes a theological break: God does not require human sacrifice — He provides the sacrifice Himself.</a:t>
            </a:r>
          </a:p>
          <a:p>
            <a:r>
              <a:rPr lang="en-US" sz="3200" dirty="0"/>
              <a:t>👉 Radical contrast: pagan gods take children’s lives, but God provides the substitute.</a:t>
            </a:r>
          </a:p>
          <a:p>
            <a:r>
              <a:rPr lang="en-US" sz="3200" dirty="0"/>
              <a:t>This reveals the heart of God’s covenant: He is not the destroyer of humanity, but the One who saves.</a:t>
            </a:r>
          </a:p>
          <a:p>
            <a:pPr marL="0" indent="0">
              <a:buNone/>
            </a:pPr>
            <a:endParaRPr lang="en-US" dirty="0"/>
          </a:p>
        </p:txBody>
      </p:sp>
    </p:spTree>
    <p:extLst>
      <p:ext uri="{BB962C8B-B14F-4D97-AF65-F5344CB8AC3E}">
        <p14:creationId xmlns:p14="http://schemas.microsoft.com/office/powerpoint/2010/main" val="1318966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made this a peculiarly strong test of Abraham’s faith?</a:t>
            </a:r>
          </a:p>
        </p:txBody>
      </p:sp>
      <p:sp>
        <p:nvSpPr>
          <p:cNvPr id="3" name="Content Placeholder 2"/>
          <p:cNvSpPr>
            <a:spLocks noGrp="1"/>
          </p:cNvSpPr>
          <p:nvPr>
            <p:ph sz="half" idx="1"/>
          </p:nvPr>
        </p:nvSpPr>
        <p:spPr>
          <a:xfrm>
            <a:off x="594360" y="2194560"/>
            <a:ext cx="4584543" cy="4069080"/>
          </a:xfrm>
        </p:spPr>
        <p:txBody>
          <a:bodyPr>
            <a:normAutofit fontScale="92500" lnSpcReduction="20000"/>
          </a:bodyPr>
          <a:lstStyle/>
          <a:p>
            <a:r>
              <a:rPr sz="3200" dirty="0"/>
              <a:t>Answer: </a:t>
            </a:r>
            <a:endParaRPr lang="en-US" sz="3200" dirty="0"/>
          </a:p>
          <a:p>
            <a:r>
              <a:rPr sz="3200" dirty="0"/>
              <a:t>Isaac was Abraham’s only son (Genesis 22:2); there was no earthly hope he could ever have another; and more than all, God had promised that his numerous seed should come through Isaac. Hebrews 11:17-18.</a:t>
            </a:r>
          </a:p>
        </p:txBody>
      </p:sp>
      <p:pic>
        <p:nvPicPr>
          <p:cNvPr id="30724" name="Picture 4" descr="Abraham and Isaac by Harold Copping">
            <a:extLst>
              <a:ext uri="{FF2B5EF4-FFF2-40B4-BE49-F238E27FC236}">
                <a16:creationId xmlns:a16="http://schemas.microsoft.com/office/drawing/2014/main" id="{549F9332-FDA4-03D7-58DA-FD460491992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99" t="11326" r="-999" b="5083"/>
          <a:stretch>
            <a:fillRect/>
          </a:stretch>
        </p:blipFill>
        <p:spPr bwMode="auto">
          <a:xfrm>
            <a:off x="5392221" y="2194559"/>
            <a:ext cx="3157419" cy="39922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What did Abraham believe that God was able to do?</a:t>
            </a:r>
          </a:p>
        </p:txBody>
      </p:sp>
      <p:sp>
        <p:nvSpPr>
          <p:cNvPr id="3" name="Content Placeholder 2"/>
          <p:cNvSpPr>
            <a:spLocks noGrp="1"/>
          </p:cNvSpPr>
          <p:nvPr>
            <p:ph sz="half" idx="1"/>
          </p:nvPr>
        </p:nvSpPr>
        <p:spPr/>
        <p:txBody>
          <a:bodyPr>
            <a:normAutofit lnSpcReduction="10000"/>
          </a:bodyPr>
          <a:lstStyle/>
          <a:p>
            <a:r>
              <a:rPr sz="3200" dirty="0"/>
              <a:t>Hebrews 11:19</a:t>
            </a:r>
          </a:p>
          <a:p>
            <a:r>
              <a:rPr sz="3200" dirty="0"/>
              <a:t>Accounting that God was able to raise him up, even from the dead; from whence also he received him in a figure.</a:t>
            </a:r>
          </a:p>
        </p:txBody>
      </p:sp>
      <p:pic>
        <p:nvPicPr>
          <p:cNvPr id="31746" name="Picture 2" descr="30 Similarities between Abraham offering Isaac on Mt. Moriah and GOD  offering Jesus on Mt. Calvary – DEREK SPAIN">
            <a:extLst>
              <a:ext uri="{FF2B5EF4-FFF2-40B4-BE49-F238E27FC236}">
                <a16:creationId xmlns:a16="http://schemas.microsoft.com/office/drawing/2014/main" id="{7A13C1A8-5465-E4FF-9CED-E94C121040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72646" y="2234184"/>
            <a:ext cx="2846832" cy="39898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did this act prove concerning Abraham’s faith?</a:t>
            </a:r>
          </a:p>
        </p:txBody>
      </p:sp>
      <p:sp>
        <p:nvSpPr>
          <p:cNvPr id="3" name="Content Placeholder 2"/>
          <p:cNvSpPr>
            <a:spLocks noGrp="1"/>
          </p:cNvSpPr>
          <p:nvPr>
            <p:ph sz="half" idx="1"/>
          </p:nvPr>
        </p:nvSpPr>
        <p:spPr/>
        <p:txBody>
          <a:bodyPr>
            <a:normAutofit lnSpcReduction="10000"/>
          </a:bodyPr>
          <a:lstStyle/>
          <a:p>
            <a:r>
              <a:rPr sz="3600" dirty="0"/>
              <a:t>James 2:21-22</a:t>
            </a:r>
          </a:p>
          <a:p>
            <a:r>
              <a:rPr sz="3600" dirty="0"/>
              <a:t>Was not Abraham our father justified by works, when he had offered Isaac his son upon the altar?</a:t>
            </a:r>
          </a:p>
        </p:txBody>
      </p:sp>
      <p:pic>
        <p:nvPicPr>
          <p:cNvPr id="32770" name="Picture 2" descr="What was Abraham thinking? Why would he agree to God's request to offer  Isaac his only son whom he loves as a burnt offering to Him? | by Joshua  Oluwafe Komolafe | Medium">
            <a:extLst>
              <a:ext uri="{FF2B5EF4-FFF2-40B4-BE49-F238E27FC236}">
                <a16:creationId xmlns:a16="http://schemas.microsoft.com/office/drawing/2014/main" id="{2A1475C2-B429-D664-8646-7ADE3AC870E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92247" y="2193925"/>
            <a:ext cx="3607631" cy="4070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did this act prove concerning Abraham’s faith?</a:t>
            </a:r>
          </a:p>
        </p:txBody>
      </p:sp>
      <p:sp>
        <p:nvSpPr>
          <p:cNvPr id="3" name="Content Placeholder 2"/>
          <p:cNvSpPr>
            <a:spLocks noGrp="1"/>
          </p:cNvSpPr>
          <p:nvPr>
            <p:ph sz="half" idx="1"/>
          </p:nvPr>
        </p:nvSpPr>
        <p:spPr/>
        <p:txBody>
          <a:bodyPr>
            <a:normAutofit fontScale="92500"/>
          </a:bodyPr>
          <a:lstStyle/>
          <a:p>
            <a:r>
              <a:rPr sz="4000" dirty="0"/>
              <a:t>James 2:21-22</a:t>
            </a:r>
          </a:p>
          <a:p>
            <a:r>
              <a:rPr sz="4000" dirty="0"/>
              <a:t>Seest thou how faith wrought with his works, and by works was faith made perfect?</a:t>
            </a:r>
          </a:p>
        </p:txBody>
      </p:sp>
      <p:pic>
        <p:nvPicPr>
          <p:cNvPr id="33794" name="Picture 2" descr="How old was Isaac when God asked Abraham to sacrifice him?">
            <a:extLst>
              <a:ext uri="{FF2B5EF4-FFF2-40B4-BE49-F238E27FC236}">
                <a16:creationId xmlns:a16="http://schemas.microsoft.com/office/drawing/2014/main" id="{8A5AE032-E39B-CF57-C165-1B0977F910E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230" r="14830"/>
          <a:stretch>
            <a:fillRect/>
          </a:stretch>
        </p:blipFill>
        <p:spPr bwMode="auto">
          <a:xfrm>
            <a:off x="4572000" y="2194560"/>
            <a:ext cx="3836577" cy="3809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wonderful title did Abraham thus gain?</a:t>
            </a:r>
          </a:p>
        </p:txBody>
      </p:sp>
      <p:sp>
        <p:nvSpPr>
          <p:cNvPr id="3" name="Content Placeholder 2"/>
          <p:cNvSpPr>
            <a:spLocks noGrp="1"/>
          </p:cNvSpPr>
          <p:nvPr>
            <p:ph sz="half" idx="1"/>
          </p:nvPr>
        </p:nvSpPr>
        <p:spPr/>
        <p:txBody>
          <a:bodyPr>
            <a:normAutofit fontScale="92500" lnSpcReduction="10000"/>
          </a:bodyPr>
          <a:lstStyle/>
          <a:p>
            <a:r>
              <a:rPr sz="3200" dirty="0"/>
              <a:t>James 2:23</a:t>
            </a:r>
          </a:p>
          <a:p>
            <a:r>
              <a:rPr sz="3200" dirty="0"/>
              <a:t>And the scripture was fulfilled which saith, Abraham believed God, and it was imputed unto him for righteousness: and he was called the Friend of God.</a:t>
            </a:r>
          </a:p>
        </p:txBody>
      </p:sp>
      <p:pic>
        <p:nvPicPr>
          <p:cNvPr id="34818" name="Picture 2">
            <a:extLst>
              <a:ext uri="{FF2B5EF4-FFF2-40B4-BE49-F238E27FC236}">
                <a16:creationId xmlns:a16="http://schemas.microsoft.com/office/drawing/2014/main" id="{3DA211F6-94D6-E551-D592-107588F1F54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279" r="9567"/>
          <a:stretch>
            <a:fillRect/>
          </a:stretch>
        </p:blipFill>
        <p:spPr bwMode="auto">
          <a:xfrm>
            <a:off x="4538081" y="2194560"/>
            <a:ext cx="3910578" cy="38224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What was the character of Abraham?</a:t>
            </a:r>
          </a:p>
        </p:txBody>
      </p:sp>
      <p:sp>
        <p:nvSpPr>
          <p:cNvPr id="3" name="Content Placeholder 2"/>
          <p:cNvSpPr>
            <a:spLocks noGrp="1"/>
          </p:cNvSpPr>
          <p:nvPr>
            <p:ph sz="half" idx="1"/>
          </p:nvPr>
        </p:nvSpPr>
        <p:spPr/>
        <p:txBody>
          <a:bodyPr>
            <a:normAutofit lnSpcReduction="10000"/>
          </a:bodyPr>
          <a:lstStyle/>
          <a:p>
            <a:r>
              <a:rPr sz="3200" dirty="0"/>
              <a:t>Genesis 26:5</a:t>
            </a:r>
          </a:p>
          <a:p>
            <a:r>
              <a:rPr sz="3200" dirty="0"/>
              <a:t>Because that Abraham obeyed my voice, and kept my charge, my commandments, my statutes, and my laws.</a:t>
            </a:r>
          </a:p>
        </p:txBody>
      </p:sp>
      <p:pic>
        <p:nvPicPr>
          <p:cNvPr id="8194" name="Picture 2" descr="Moses Ten Commandments">
            <a:extLst>
              <a:ext uri="{FF2B5EF4-FFF2-40B4-BE49-F238E27FC236}">
                <a16:creationId xmlns:a16="http://schemas.microsoft.com/office/drawing/2014/main" id="{9E7EBC63-3CE3-886B-5BC5-64DDA6633A1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3441"/>
          <a:stretch>
            <a:fillRect/>
          </a:stretch>
        </p:blipFill>
        <p:spPr bwMode="auto">
          <a:xfrm>
            <a:off x="4504939" y="2194560"/>
            <a:ext cx="4089572" cy="34561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44EBC-6BF3-F338-2528-40571478D754}"/>
              </a:ext>
            </a:extLst>
          </p:cNvPr>
          <p:cNvSpPr>
            <a:spLocks noGrp="1"/>
          </p:cNvSpPr>
          <p:nvPr>
            <p:ph type="title"/>
          </p:nvPr>
        </p:nvSpPr>
        <p:spPr>
          <a:xfrm>
            <a:off x="768351" y="250853"/>
            <a:ext cx="7613650" cy="4094569"/>
          </a:xfrm>
        </p:spPr>
        <p:txBody>
          <a:bodyPr>
            <a:noAutofit/>
          </a:bodyPr>
          <a:lstStyle/>
          <a:p>
            <a:r>
              <a:rPr lang="en-US" dirty="0"/>
              <a:t>In the supreme test of a long, eventful life Abraham obeyed without raising a single question, without offering a single objection, and without seeking human counsel. Where principle is involved, the mature Christian asks no more than a clear perception of duty. </a:t>
            </a:r>
          </a:p>
        </p:txBody>
      </p:sp>
      <p:sp>
        <p:nvSpPr>
          <p:cNvPr id="4" name="Text Placeholder 3">
            <a:extLst>
              <a:ext uri="{FF2B5EF4-FFF2-40B4-BE49-F238E27FC236}">
                <a16:creationId xmlns:a16="http://schemas.microsoft.com/office/drawing/2014/main" id="{62A6D213-2ABB-FF4D-F131-8E1D7A73A00A}"/>
              </a:ext>
            </a:extLst>
          </p:cNvPr>
          <p:cNvSpPr>
            <a:spLocks noGrp="1"/>
          </p:cNvSpPr>
          <p:nvPr>
            <p:ph type="body" sz="half" idx="2"/>
          </p:nvPr>
        </p:nvSpPr>
        <p:spPr/>
        <p:txBody>
          <a:bodyPr>
            <a:normAutofit/>
          </a:bodyPr>
          <a:lstStyle/>
          <a:p>
            <a:r>
              <a:rPr lang="en-US" sz="2400" dirty="0"/>
              <a:t>SDABC V1 on Genesis 22:3</a:t>
            </a:r>
          </a:p>
        </p:txBody>
      </p:sp>
    </p:spTree>
    <p:extLst>
      <p:ext uri="{BB962C8B-B14F-4D97-AF65-F5344CB8AC3E}">
        <p14:creationId xmlns:p14="http://schemas.microsoft.com/office/powerpoint/2010/main" val="2060887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D5BDA-854D-ADD8-5D20-F97A0D13F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D516B-6FF0-3ECE-494C-A3B7B9B6D8C8}"/>
              </a:ext>
            </a:extLst>
          </p:cNvPr>
          <p:cNvSpPr>
            <a:spLocks noGrp="1"/>
          </p:cNvSpPr>
          <p:nvPr>
            <p:ph type="title"/>
          </p:nvPr>
        </p:nvSpPr>
        <p:spPr>
          <a:xfrm>
            <a:off x="768351" y="250853"/>
            <a:ext cx="7613650" cy="4717657"/>
          </a:xfrm>
        </p:spPr>
        <p:txBody>
          <a:bodyPr>
            <a:noAutofit/>
          </a:bodyPr>
          <a:lstStyle/>
          <a:p>
            <a:r>
              <a:rPr lang="en-US" sz="2800" dirty="0"/>
              <a:t>His cooperation springs from a heart overflowing with love and devotion. He lives as in the very presence of God, with no human considerations to dim his apprehension of truth and duty. Yet, upon this occasion, what a struggle must have taken place in the heart of the “friend of God,” not as to whether he would obey, but rather for divine assurance that his senses and reason were not deceiving him.</a:t>
            </a:r>
          </a:p>
        </p:txBody>
      </p:sp>
      <p:sp>
        <p:nvSpPr>
          <p:cNvPr id="4" name="Text Placeholder 3">
            <a:extLst>
              <a:ext uri="{FF2B5EF4-FFF2-40B4-BE49-F238E27FC236}">
                <a16:creationId xmlns:a16="http://schemas.microsoft.com/office/drawing/2014/main" id="{8D27F0BA-716E-152F-18DA-80B5EB176995}"/>
              </a:ext>
            </a:extLst>
          </p:cNvPr>
          <p:cNvSpPr>
            <a:spLocks noGrp="1"/>
          </p:cNvSpPr>
          <p:nvPr>
            <p:ph type="body" sz="half" idx="2"/>
          </p:nvPr>
        </p:nvSpPr>
        <p:spPr>
          <a:xfrm>
            <a:off x="685800" y="4854328"/>
            <a:ext cx="7778752" cy="821265"/>
          </a:xfrm>
        </p:spPr>
        <p:txBody>
          <a:bodyPr>
            <a:normAutofit/>
          </a:bodyPr>
          <a:lstStyle/>
          <a:p>
            <a:r>
              <a:rPr lang="en-US" sz="2400" dirty="0"/>
              <a:t>SDABC V1 on Genesis 22:3</a:t>
            </a:r>
          </a:p>
        </p:txBody>
      </p:sp>
    </p:spTree>
    <p:extLst>
      <p:ext uri="{BB962C8B-B14F-4D97-AF65-F5344CB8AC3E}">
        <p14:creationId xmlns:p14="http://schemas.microsoft.com/office/powerpoint/2010/main" val="1540282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20. Who may share this blessing?</a:t>
            </a:r>
          </a:p>
        </p:txBody>
      </p:sp>
      <p:sp>
        <p:nvSpPr>
          <p:cNvPr id="3" name="Content Placeholder 2"/>
          <p:cNvSpPr>
            <a:spLocks noGrp="1"/>
          </p:cNvSpPr>
          <p:nvPr>
            <p:ph sz="half" idx="1"/>
          </p:nvPr>
        </p:nvSpPr>
        <p:spPr/>
        <p:txBody>
          <a:bodyPr>
            <a:normAutofit/>
          </a:bodyPr>
          <a:lstStyle/>
          <a:p>
            <a:r>
              <a:rPr sz="4000" dirty="0"/>
              <a:t>Galatians 3:9</a:t>
            </a:r>
          </a:p>
          <a:p>
            <a:r>
              <a:rPr sz="4000" dirty="0"/>
              <a:t>So then they which be of faith are blessed with faithful Abraham.</a:t>
            </a:r>
          </a:p>
        </p:txBody>
      </p:sp>
      <p:pic>
        <p:nvPicPr>
          <p:cNvPr id="35842" name="Picture 2" descr="The Second Coming - Word on Fire">
            <a:extLst>
              <a:ext uri="{FF2B5EF4-FFF2-40B4-BE49-F238E27FC236}">
                <a16:creationId xmlns:a16="http://schemas.microsoft.com/office/drawing/2014/main" id="{BE8D2E8C-BA82-8ACA-A446-805A7700C26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795" r="23074"/>
          <a:stretch>
            <a:fillRect/>
          </a:stretch>
        </p:blipFill>
        <p:spPr bwMode="auto">
          <a:xfrm>
            <a:off x="4572000" y="2194560"/>
            <a:ext cx="3910579"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pPr algn="ctr"/>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100023"/>
          </a:xfrm>
        </p:spPr>
        <p:txBody>
          <a:bodyPr>
            <a:normAutofit/>
          </a:bodyPr>
          <a:lstStyle/>
          <a:p>
            <a:pPr algn="ctr"/>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2817" y="764373"/>
            <a:ext cx="7376823" cy="1293028"/>
          </a:xfrm>
        </p:spPr>
        <p:txBody>
          <a:bodyPr>
            <a:noAutofit/>
          </a:bodyPr>
          <a:lstStyle/>
          <a:p>
            <a:r>
              <a:rPr sz="3200" dirty="0"/>
              <a:t>2. Were his early associations favorable to the formation of such a character?</a:t>
            </a:r>
          </a:p>
        </p:txBody>
      </p:sp>
      <p:sp>
        <p:nvSpPr>
          <p:cNvPr id="3" name="Content Placeholder 2"/>
          <p:cNvSpPr>
            <a:spLocks noGrp="1"/>
          </p:cNvSpPr>
          <p:nvPr>
            <p:ph sz="half" idx="1"/>
          </p:nvPr>
        </p:nvSpPr>
        <p:spPr/>
        <p:txBody>
          <a:bodyPr>
            <a:normAutofit/>
          </a:bodyPr>
          <a:lstStyle/>
          <a:p>
            <a:r>
              <a:rPr sz="2400" dirty="0"/>
              <a:t>Joshua 24:2</a:t>
            </a:r>
          </a:p>
          <a:p>
            <a:r>
              <a:rPr sz="2400" dirty="0"/>
              <a:t>And Joshua said unto all the people, Thus saith the Lord God of Israel, Your fathers dwelt on the other side of the flood in old time, even Terah, the father of Abraham, and the father of Nachor: and they served other gods.</a:t>
            </a:r>
          </a:p>
        </p:txBody>
      </p:sp>
      <p:pic>
        <p:nvPicPr>
          <p:cNvPr id="9218" name="Picture 2" descr="#93 Teraphim statues Genesis 31.19 Now Laʹban had gone to shear his ...">
            <a:extLst>
              <a:ext uri="{FF2B5EF4-FFF2-40B4-BE49-F238E27FC236}">
                <a16:creationId xmlns:a16="http://schemas.microsoft.com/office/drawing/2014/main" id="{E1909DD6-5A22-ADBF-EFCA-A96A81AF776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053" r="17315"/>
          <a:stretch>
            <a:fillRect/>
          </a:stretch>
        </p:blipFill>
        <p:spPr bwMode="auto">
          <a:xfrm>
            <a:off x="4936141" y="2434320"/>
            <a:ext cx="3629635" cy="36593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1464C-C642-AF4C-C7F8-A263EEB8652D}"/>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C8BB979E-54FB-3EE4-6167-AA8D9118256C}"/>
              </a:ext>
            </a:extLst>
          </p:cNvPr>
          <p:cNvSpPr>
            <a:spLocks noGrp="1"/>
          </p:cNvSpPr>
          <p:nvPr>
            <p:ph type="body" sz="half" idx="2"/>
          </p:nvPr>
        </p:nvSpPr>
        <p:spPr>
          <a:xfrm>
            <a:off x="493692" y="2501388"/>
            <a:ext cx="2996129" cy="3814054"/>
          </a:xfrm>
        </p:spPr>
        <p:txBody>
          <a:bodyPr>
            <a:normAutofit fontScale="92500" lnSpcReduction="20000"/>
          </a:bodyPr>
          <a:lstStyle/>
          <a:p>
            <a:r>
              <a:rPr lang="en-US" sz="2800" dirty="0"/>
              <a:t>The </a:t>
            </a:r>
            <a:r>
              <a:rPr lang="en-US" sz="2800" b="1" dirty="0"/>
              <a:t>Carthage </a:t>
            </a:r>
            <a:r>
              <a:rPr lang="en-US" sz="2800" b="1" dirty="0" err="1"/>
              <a:t>tophet</a:t>
            </a:r>
            <a:r>
              <a:rPr lang="en-US" sz="2800" dirty="0"/>
              <a:t> (circa 1800 BC) is an ancient sacred area dedicated to the Phoenician deities </a:t>
            </a:r>
            <a:r>
              <a:rPr lang="en-US" sz="2800" dirty="0">
                <a:hlinkClick r:id="rId2" tooltip="Tanit"/>
              </a:rPr>
              <a:t>Tanit</a:t>
            </a:r>
            <a:r>
              <a:rPr lang="en-US" sz="2800" dirty="0"/>
              <a:t> and </a:t>
            </a:r>
            <a:r>
              <a:rPr lang="en-US" sz="2800" dirty="0">
                <a:hlinkClick r:id="rId3" tooltip="Baal"/>
              </a:rPr>
              <a:t>Baal</a:t>
            </a:r>
            <a:r>
              <a:rPr lang="en-US" sz="2800" dirty="0"/>
              <a:t>.  The </a:t>
            </a:r>
            <a:r>
              <a:rPr lang="en-US" sz="2800" dirty="0" err="1">
                <a:hlinkClick r:id="rId4" tooltip="Tophet"/>
              </a:rPr>
              <a:t>tophet</a:t>
            </a:r>
            <a:r>
              <a:rPr lang="en-US" sz="2800" dirty="0"/>
              <a:t>  is a "hybrid of sanctuary and necropolis.”  </a:t>
            </a:r>
          </a:p>
        </p:txBody>
      </p:sp>
      <p:pic>
        <p:nvPicPr>
          <p:cNvPr id="1028" name="Picture 4" descr="Child sacrifice in Carthage: Ritual killing not the only reason for ...">
            <a:extLst>
              <a:ext uri="{FF2B5EF4-FFF2-40B4-BE49-F238E27FC236}">
                <a16:creationId xmlns:a16="http://schemas.microsoft.com/office/drawing/2014/main" id="{6523855A-90E7-DBAE-5287-D395802BECAE}"/>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11928" r="9130"/>
          <a:stretch>
            <a:fillRect/>
          </a:stretch>
        </p:blipFill>
        <p:spPr bwMode="auto">
          <a:xfrm>
            <a:off x="3489821" y="1359662"/>
            <a:ext cx="5306047" cy="504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36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743D0-1A48-86A7-781F-7DECF1156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0995C7-B85D-2256-D8B7-228A30BA63B7}"/>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AE3FFFA6-8331-F468-1444-59693F559486}"/>
              </a:ext>
            </a:extLst>
          </p:cNvPr>
          <p:cNvSpPr>
            <a:spLocks noGrp="1"/>
          </p:cNvSpPr>
          <p:nvPr>
            <p:ph type="body" sz="half" idx="2"/>
          </p:nvPr>
        </p:nvSpPr>
        <p:spPr>
          <a:xfrm>
            <a:off x="493692" y="2501388"/>
            <a:ext cx="3186768" cy="3814054"/>
          </a:xfrm>
        </p:spPr>
        <p:txBody>
          <a:bodyPr>
            <a:normAutofit/>
          </a:bodyPr>
          <a:lstStyle/>
          <a:p>
            <a:r>
              <a:rPr lang="en-US" sz="2800" dirty="0"/>
              <a:t>It contains a large number of children's tombs.  Children were sacrificed and buried here after their untimely death.</a:t>
            </a:r>
          </a:p>
        </p:txBody>
      </p:sp>
      <p:pic>
        <p:nvPicPr>
          <p:cNvPr id="9" name="Content Placeholder 8">
            <a:extLst>
              <a:ext uri="{FF2B5EF4-FFF2-40B4-BE49-F238E27FC236}">
                <a16:creationId xmlns:a16="http://schemas.microsoft.com/office/drawing/2014/main" id="{FA389637-82BE-A5CA-AA3E-27CA1F484053}"/>
              </a:ext>
            </a:extLst>
          </p:cNvPr>
          <p:cNvPicPr>
            <a:picLocks noGrp="1" noChangeAspect="1"/>
          </p:cNvPicPr>
          <p:nvPr>
            <p:ph idx="1"/>
          </p:nvPr>
        </p:nvPicPr>
        <p:blipFill>
          <a:blip r:embed="rId2"/>
          <a:srcRect r="27001"/>
          <a:stretch>
            <a:fillRect/>
          </a:stretch>
        </p:blipFill>
        <p:spPr>
          <a:xfrm>
            <a:off x="3583934" y="878086"/>
            <a:ext cx="4965706" cy="5101828"/>
          </a:xfrm>
          <a:prstGeom prst="rect">
            <a:avLst/>
          </a:prstGeom>
        </p:spPr>
      </p:pic>
    </p:spTree>
    <p:extLst>
      <p:ext uri="{BB962C8B-B14F-4D97-AF65-F5344CB8AC3E}">
        <p14:creationId xmlns:p14="http://schemas.microsoft.com/office/powerpoint/2010/main" val="3592000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016BD-8A81-B157-57A4-D903E1AE8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E6EEA-CD6A-81A6-834B-5D7B9EE20BA6}"/>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06B13B6B-69CF-21CB-17C2-DF9FDA73CA3C}"/>
              </a:ext>
            </a:extLst>
          </p:cNvPr>
          <p:cNvSpPr>
            <a:spLocks noGrp="1"/>
          </p:cNvSpPr>
          <p:nvPr>
            <p:ph type="body" sz="half" idx="2"/>
          </p:nvPr>
        </p:nvSpPr>
        <p:spPr>
          <a:xfrm>
            <a:off x="493692" y="2501388"/>
            <a:ext cx="6012304" cy="3814054"/>
          </a:xfrm>
        </p:spPr>
        <p:txBody>
          <a:bodyPr>
            <a:normAutofit/>
          </a:bodyPr>
          <a:lstStyle/>
          <a:p>
            <a:r>
              <a:rPr lang="en-US" sz="2400" dirty="0"/>
              <a:t>This inscription is believed to record a so-called "</a:t>
            </a:r>
            <a:r>
              <a:rPr lang="en-US" sz="2400" dirty="0" err="1">
                <a:hlinkClick r:id="rId2" tooltip="Moloch"/>
              </a:rPr>
              <a:t>molk</a:t>
            </a:r>
            <a:r>
              <a:rPr lang="en-US" sz="2400" dirty="0"/>
              <a:t>" </a:t>
            </a:r>
            <a:r>
              <a:rPr lang="en-US" sz="2400" dirty="0">
                <a:hlinkClick r:id="rId3" tooltip="Child sacrifice"/>
              </a:rPr>
              <a:t>child sacrifice</a:t>
            </a:r>
            <a:r>
              <a:rPr lang="en-US" sz="2400" dirty="0"/>
              <a:t>. The text is inscribed on a 55 cm high </a:t>
            </a:r>
            <a:r>
              <a:rPr lang="en-US" sz="2400" dirty="0">
                <a:hlinkClick r:id="rId4" tooltip="Stele"/>
              </a:rPr>
              <a:t>stela</a:t>
            </a:r>
            <a:r>
              <a:rPr lang="en-US" sz="2400" dirty="0"/>
              <a:t> that was discovered in 1922.</a:t>
            </a:r>
          </a:p>
          <a:p>
            <a:r>
              <a:rPr lang="en-US" sz="2400" dirty="0"/>
              <a:t>In this inscription </a:t>
            </a:r>
            <a:r>
              <a:rPr lang="en-US" sz="2400" i="1" dirty="0"/>
              <a:t>KNMY</a:t>
            </a:r>
            <a:r>
              <a:rPr lang="en-US" sz="2400" dirty="0"/>
              <a:t>, a Carthaginian slave (or "servant"), says that he "vowed" (</a:t>
            </a:r>
            <a:r>
              <a:rPr lang="en-US" sz="2400" i="1" dirty="0" err="1"/>
              <a:t>nador</a:t>
            </a:r>
            <a:r>
              <a:rPr lang="en-US" sz="2400" dirty="0"/>
              <a:t>) "his flesh" (</a:t>
            </a:r>
            <a:r>
              <a:rPr lang="en-US" sz="2400" i="1" dirty="0"/>
              <a:t>BŠRY</a:t>
            </a:r>
            <a:r>
              <a:rPr lang="en-US" sz="2400" dirty="0"/>
              <a:t>, cf. Hebrew </a:t>
            </a:r>
            <a:r>
              <a:rPr lang="en-US" sz="2400" i="1" dirty="0" err="1"/>
              <a:t>b</a:t>
            </a:r>
            <a:r>
              <a:rPr lang="en-US" sz="2400" i="1" baseline="30000" dirty="0" err="1"/>
              <a:t>e</a:t>
            </a:r>
            <a:r>
              <a:rPr lang="en-US" sz="2400" i="1" dirty="0" err="1"/>
              <a:t>śarō</a:t>
            </a:r>
            <a:r>
              <a:rPr lang="en-US" sz="2400" dirty="0"/>
              <a:t>) to the two major gods of Carthage, which is understood to mean that he sacrificed a child of his.  </a:t>
            </a:r>
          </a:p>
        </p:txBody>
      </p:sp>
      <p:pic>
        <p:nvPicPr>
          <p:cNvPr id="3074" name="Picture 2">
            <a:extLst>
              <a:ext uri="{FF2B5EF4-FFF2-40B4-BE49-F238E27FC236}">
                <a16:creationId xmlns:a16="http://schemas.microsoft.com/office/drawing/2014/main" id="{B2DBFA84-BE47-3A6D-4E62-09E68320885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788584" y="797292"/>
            <a:ext cx="1861724" cy="551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90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A83E1-26BC-1730-DF3C-1D9FE7063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654D4-3CE1-2F23-7AC2-94D3AAD0E85E}"/>
              </a:ext>
            </a:extLst>
          </p:cNvPr>
          <p:cNvSpPr>
            <a:spLocks noGrp="1"/>
          </p:cNvSpPr>
          <p:nvPr>
            <p:ph type="title"/>
          </p:nvPr>
        </p:nvSpPr>
        <p:spPr>
          <a:xfrm>
            <a:off x="594360" y="972130"/>
            <a:ext cx="3086100" cy="1477456"/>
          </a:xfrm>
        </p:spPr>
        <p:txBody>
          <a:bodyPr>
            <a:normAutofit/>
          </a:bodyPr>
          <a:lstStyle/>
          <a:p>
            <a:r>
              <a:rPr lang="en-US" sz="3600" b="1" dirty="0"/>
              <a:t>Cultural Context</a:t>
            </a:r>
          </a:p>
        </p:txBody>
      </p:sp>
      <p:sp>
        <p:nvSpPr>
          <p:cNvPr id="4" name="Text Placeholder 3">
            <a:extLst>
              <a:ext uri="{FF2B5EF4-FFF2-40B4-BE49-F238E27FC236}">
                <a16:creationId xmlns:a16="http://schemas.microsoft.com/office/drawing/2014/main" id="{B1B1D4BB-6A41-D901-6816-3B90A544A794}"/>
              </a:ext>
            </a:extLst>
          </p:cNvPr>
          <p:cNvSpPr>
            <a:spLocks noGrp="1"/>
          </p:cNvSpPr>
          <p:nvPr>
            <p:ph type="body" sz="half" idx="2"/>
          </p:nvPr>
        </p:nvSpPr>
        <p:spPr>
          <a:xfrm>
            <a:off x="493692" y="2501387"/>
            <a:ext cx="4847051" cy="4069345"/>
          </a:xfrm>
        </p:spPr>
        <p:txBody>
          <a:bodyPr>
            <a:normAutofit fontScale="85000" lnSpcReduction="20000"/>
          </a:bodyPr>
          <a:lstStyle/>
          <a:p>
            <a:r>
              <a:rPr lang="en-US" sz="2800" dirty="0"/>
              <a:t>“That human sacrifices, however, were known as far back as the Accadian era, is shown by a bilingual text (K5139) which enjoins the </a:t>
            </a:r>
            <a:r>
              <a:rPr lang="en-US" sz="2800" i="1" dirty="0" err="1"/>
              <a:t>abgal</a:t>
            </a:r>
            <a:r>
              <a:rPr lang="en-US" sz="2800" dirty="0"/>
              <a:t>, or “chief prophet,” to declare that the father must give the life of his child for the sin of his own soul, the child’s head for his head, the child’s neck for his neck, the child’s breast for his breast.”</a:t>
            </a:r>
          </a:p>
          <a:p>
            <a:r>
              <a:rPr lang="en-US" dirty="0"/>
              <a:t>A.H. Sayce, </a:t>
            </a:r>
            <a:r>
              <a:rPr lang="en-US" i="1" dirty="0"/>
              <a:t>Lectures on the Origin and Growth of Religion as Illustrated by the Religion of the Ancient Babylonians</a:t>
            </a:r>
            <a:r>
              <a:rPr lang="en-US" dirty="0"/>
              <a:t>, 5th ed., London, 1898, p. 78</a:t>
            </a:r>
            <a:endParaRPr lang="en-US" sz="4000" dirty="0"/>
          </a:p>
        </p:txBody>
      </p:sp>
      <p:pic>
        <p:nvPicPr>
          <p:cNvPr id="6148" name="Picture 4" descr="Top 10 Deadliest Human Sacrifices in History - Toptenz.net">
            <a:extLst>
              <a:ext uri="{FF2B5EF4-FFF2-40B4-BE49-F238E27FC236}">
                <a16:creationId xmlns:a16="http://schemas.microsoft.com/office/drawing/2014/main" id="{1F9A74ED-1DAD-4F47-6ECA-2C8A9490B27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593" r="30644"/>
          <a:stretch>
            <a:fillRect/>
          </a:stretch>
        </p:blipFill>
        <p:spPr bwMode="auto">
          <a:xfrm>
            <a:off x="5463542" y="1028199"/>
            <a:ext cx="3366287" cy="513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19474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Vapor Trail</Template>
  <TotalTime>227</TotalTime>
  <Words>2082</Words>
  <Application>Microsoft Office PowerPoint</Application>
  <PresentationFormat>On-screen Show (4:3)</PresentationFormat>
  <Paragraphs>122</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Century Gothic</vt:lpstr>
      <vt:lpstr>Impact</vt:lpstr>
      <vt:lpstr>Vapor Trail</vt:lpstr>
      <vt:lpstr>PowerPoint Presentation</vt:lpstr>
      <vt:lpstr>PowerPoint Presentation</vt:lpstr>
      <vt:lpstr>Old Testament History:  The Test of FAith</vt:lpstr>
      <vt:lpstr>1. What was the character of Abraham?</vt:lpstr>
      <vt:lpstr>2. Were his early associations favorable to the formation of such a character?</vt:lpstr>
      <vt:lpstr>Cultural Context</vt:lpstr>
      <vt:lpstr>Cultural Context</vt:lpstr>
      <vt:lpstr>Cultural Context</vt:lpstr>
      <vt:lpstr>Cultural Context</vt:lpstr>
      <vt:lpstr>Cultural Context</vt:lpstr>
      <vt:lpstr>Cultural Context</vt:lpstr>
      <vt:lpstr>Cultural Context</vt:lpstr>
      <vt:lpstr>Summary</vt:lpstr>
      <vt:lpstr>3. For what reason was Abraham counted righteous?</vt:lpstr>
      <vt:lpstr>4. What will true faith do?</vt:lpstr>
      <vt:lpstr>4. What will true faith do?</vt:lpstr>
      <vt:lpstr>5. What did the Lord do to test Abraham’s faith?</vt:lpstr>
      <vt:lpstr>5. What did the Lord do to test Abraham’s faith?</vt:lpstr>
      <vt:lpstr>6. How did Abraham obey?</vt:lpstr>
      <vt:lpstr>How Old was Isaac? </vt:lpstr>
      <vt:lpstr>7. How long did they travel before they came to the place?</vt:lpstr>
      <vt:lpstr>8. What did Isaac say to his father as they were going together to the place of sacrifice?</vt:lpstr>
      <vt:lpstr>9. What was Abraham’s reply?</vt:lpstr>
      <vt:lpstr>10. When they came to the place what did Abraham do?</vt:lpstr>
      <vt:lpstr>11. How far did he proceed toward slaying Isaac?</vt:lpstr>
      <vt:lpstr>12. How was he prevented from completing the sacrifice?</vt:lpstr>
      <vt:lpstr>12. How was he prevented from completing the sacrifice?</vt:lpstr>
      <vt:lpstr>13. What did the angel of the Lord say was now proved?</vt:lpstr>
      <vt:lpstr>14. How were Abraham’s words, that God would provide Himself a lamb, fulfilled?</vt:lpstr>
      <vt:lpstr>15. What promise did the Lord make because Abraham had done this?</vt:lpstr>
      <vt:lpstr>15. What promise did the Lord make because Abraham had done this?</vt:lpstr>
      <vt:lpstr>15. What promise did the Lord make because Abraham had done this?</vt:lpstr>
      <vt:lpstr>15. What promise did the Lord make because Abraham had done this?</vt:lpstr>
      <vt:lpstr>God Reveals Himself</vt:lpstr>
      <vt:lpstr>16. What made this a peculiarly strong test of Abraham’s faith?</vt:lpstr>
      <vt:lpstr>17. What did Abraham believe that God was able to do?</vt:lpstr>
      <vt:lpstr>18. What did this act prove concerning Abraham’s faith?</vt:lpstr>
      <vt:lpstr>18. What did this act prove concerning Abraham’s faith?</vt:lpstr>
      <vt:lpstr>19. What wonderful title did Abraham thus gain?</vt:lpstr>
      <vt:lpstr>In the supreme test of a long, eventful life Abraham obeyed without raising a single question, without offering a single objection, and without seeking human counsel. Where principle is involved, the mature Christian asks no more than a clear perception of duty. </vt:lpstr>
      <vt:lpstr>His cooperation springs from a heart overflowing with love and devotion. He lives as in the very presence of God, with no human considerations to dim his apprehension of truth and duty. Yet, upon this occasion, what a struggle must have taken place in the heart of the “friend of God,” not as to whether he would obey, but rather for divine assurance that his senses and reason were not deceiving him.</vt:lpstr>
      <vt:lpstr>20. Who may share this blessing?</vt:lpstr>
      <vt:lpstr>Thank You &amp;</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2025-10-04T04:19:09Z</dcterms:modified>
  <cp:category/>
</cp:coreProperties>
</file>