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sldIdLst>
    <p:sldId id="394" r:id="rId2"/>
    <p:sldId id="390" r:id="rId3"/>
    <p:sldId id="391" r:id="rId4"/>
    <p:sldId id="256" r:id="rId5"/>
    <p:sldId id="257" r:id="rId6"/>
    <p:sldId id="258" r:id="rId7"/>
    <p:sldId id="259" r:id="rId8"/>
    <p:sldId id="290" r:id="rId9"/>
    <p:sldId id="291" r:id="rId10"/>
    <p:sldId id="260" r:id="rId11"/>
    <p:sldId id="261" r:id="rId12"/>
    <p:sldId id="262" r:id="rId13"/>
    <p:sldId id="263" r:id="rId14"/>
    <p:sldId id="292" r:id="rId15"/>
    <p:sldId id="293" r:id="rId16"/>
    <p:sldId id="294" r:id="rId17"/>
    <p:sldId id="295" r:id="rId18"/>
    <p:sldId id="296" r:id="rId19"/>
    <p:sldId id="297" r:id="rId20"/>
    <p:sldId id="298" r:id="rId21"/>
    <p:sldId id="299" r:id="rId22"/>
    <p:sldId id="264" r:id="rId23"/>
    <p:sldId id="265" r:id="rId24"/>
    <p:sldId id="266" r:id="rId25"/>
    <p:sldId id="267" r:id="rId26"/>
    <p:sldId id="268" r:id="rId27"/>
    <p:sldId id="269" r:id="rId28"/>
    <p:sldId id="270" r:id="rId29"/>
    <p:sldId id="271" r:id="rId30"/>
    <p:sldId id="300" r:id="rId31"/>
    <p:sldId id="301" r:id="rId32"/>
    <p:sldId id="302" r:id="rId33"/>
    <p:sldId id="272" r:id="rId34"/>
    <p:sldId id="303" r:id="rId35"/>
    <p:sldId id="304" r:id="rId36"/>
    <p:sldId id="305" r:id="rId37"/>
    <p:sldId id="306" r:id="rId38"/>
    <p:sldId id="273" r:id="rId39"/>
    <p:sldId id="274" r:id="rId40"/>
    <p:sldId id="275" r:id="rId41"/>
    <p:sldId id="276" r:id="rId42"/>
    <p:sldId id="277" r:id="rId43"/>
    <p:sldId id="278" r:id="rId44"/>
    <p:sldId id="279" r:id="rId45"/>
    <p:sldId id="280" r:id="rId46"/>
    <p:sldId id="281" r:id="rId47"/>
    <p:sldId id="282" r:id="rId48"/>
    <p:sldId id="283" r:id="rId49"/>
    <p:sldId id="284" r:id="rId50"/>
    <p:sldId id="285" r:id="rId51"/>
    <p:sldId id="286" r:id="rId52"/>
    <p:sldId id="287" r:id="rId53"/>
    <p:sldId id="288" r:id="rId54"/>
    <p:sldId id="289" r:id="rId55"/>
    <p:sldId id="340" r:id="rId56"/>
    <p:sldId id="392" r:id="rId5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57" d="100"/>
          <a:sy n="57" d="100"/>
        </p:scale>
        <p:origin x="816" y="195"/>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5132" y="3887812"/>
            <a:ext cx="9146751" cy="607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4319" y="2166365"/>
            <a:ext cx="8603674" cy="1739347"/>
          </a:xfrm>
        </p:spPr>
        <p:txBody>
          <a:bodyPr tIns="45720" bIns="45720" anchor="ctr">
            <a:normAutofit/>
          </a:bodyPr>
          <a:lstStyle>
            <a:lvl1pPr algn="ctr">
              <a:lnSpc>
                <a:spcPct val="80000"/>
              </a:lnSpc>
              <a:defRPr sz="6000" spc="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304800" y="3844269"/>
            <a:ext cx="8534400" cy="667512"/>
          </a:xfrm>
        </p:spPr>
        <p:txBody>
          <a:bodyPr anchor="ctr">
            <a:normAutofit/>
          </a:bodyPr>
          <a:lstStyle>
            <a:lvl1pPr marL="0" indent="0" algn="ctr">
              <a:buNone/>
              <a:defRPr sz="2000">
                <a:solidFill>
                  <a:srgbClr val="FFFFFF"/>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10/10/2025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583337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10/10/2025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527960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764484" y="0"/>
            <a:ext cx="20574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870468" y="609600"/>
            <a:ext cx="1801785" cy="5638800"/>
          </a:xfrm>
        </p:spPr>
        <p:txBody>
          <a:bodyPr vert="eaVert"/>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609600"/>
            <a:ext cx="5979968"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422855"/>
            <a:ext cx="2057397" cy="365125"/>
          </a:xfrm>
        </p:spPr>
        <p:txBody>
          <a:bodyPr/>
          <a:lstStyle/>
          <a:p>
            <a:fld id="{5BCAD085-E8A6-8845-BD4E-CB4CCA059FC4}" type="datetimeFigureOut">
              <a:rPr lang="en-US" smtClean="0"/>
              <a:t>10/10/2025</a:t>
            </a:fld>
            <a:endParaRPr lang="en-US"/>
          </a:p>
        </p:txBody>
      </p:sp>
      <p:sp>
        <p:nvSpPr>
          <p:cNvPr id="5" name="Footer Placeholder 4"/>
          <p:cNvSpPr>
            <a:spLocks noGrp="1"/>
          </p:cNvSpPr>
          <p:nvPr>
            <p:ph type="ftr" sz="quarter" idx="11"/>
          </p:nvPr>
        </p:nvSpPr>
        <p:spPr>
          <a:xfrm>
            <a:off x="2832102" y="6422855"/>
            <a:ext cx="3209752" cy="365125"/>
          </a:xfrm>
        </p:spPr>
        <p:txBody>
          <a:bodyPr/>
          <a:lstStyle/>
          <a:p>
            <a:endParaRPr lang="en-US"/>
          </a:p>
        </p:txBody>
      </p:sp>
      <p:sp>
        <p:nvSpPr>
          <p:cNvPr id="6" name="Slide Number Placeholder 5"/>
          <p:cNvSpPr>
            <a:spLocks noGrp="1"/>
          </p:cNvSpPr>
          <p:nvPr>
            <p:ph type="sldNum" sz="quarter" idx="12"/>
          </p:nvPr>
        </p:nvSpPr>
        <p:spPr>
          <a:xfrm>
            <a:off x="6054787" y="6422855"/>
            <a:ext cx="659819"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424848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10/10/2025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21999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5132" y="3887812"/>
            <a:ext cx="9146751" cy="607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4893" y="2208879"/>
            <a:ext cx="7886700" cy="1676400"/>
          </a:xfrm>
        </p:spPr>
        <p:txBody>
          <a:bodyPr anchor="ctr">
            <a:noAutofit/>
          </a:bodyPr>
          <a:lstStyle>
            <a:lvl1pPr algn="ctr">
              <a:lnSpc>
                <a:spcPct val="80000"/>
              </a:lnSpc>
              <a:defRPr sz="6000" b="0" spc="0" baseline="0">
                <a:solidFill>
                  <a:srgbClr val="FFFF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4893" y="3851528"/>
            <a:ext cx="7886700" cy="669673"/>
          </a:xfrm>
        </p:spPr>
        <p:txBody>
          <a:bodyPr anchor="ctr">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5BCAD085-E8A6-8845-BD4E-CB4CCA059FC4}" type="datetimeFigureOut">
              <a:rPr lang="en-US" smtClean="0"/>
              <a:t>10/10/2025</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50260240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797"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00600"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10/10/2025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53301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85800"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2656566"/>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00428"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00428" y="2656564"/>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10/10/2025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71415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10/10/2025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982479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10/10/2025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95675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685800" y="2148840"/>
            <a:ext cx="4572000" cy="38404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892568" y="2147487"/>
            <a:ext cx="2560320" cy="3432319"/>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3549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685800" y="2211494"/>
            <a:ext cx="4754880" cy="384048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885351" y="2150621"/>
            <a:ext cx="2560320" cy="3429000"/>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018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362" y="176109"/>
            <a:ext cx="9141714" cy="16459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685019" y="284176"/>
            <a:ext cx="777240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019" y="2011680"/>
            <a:ext cx="777240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557" y="6422855"/>
            <a:ext cx="2595043" cy="365125"/>
          </a:xfrm>
          <a:prstGeom prst="rect">
            <a:avLst/>
          </a:prstGeom>
        </p:spPr>
        <p:txBody>
          <a:bodyPr vert="horz" lIns="91440" tIns="45720" rIns="45720" bIns="45720" rtlCol="0" anchor="ctr"/>
          <a:lstStyle>
            <a:lvl1pPr algn="l">
              <a:defRPr sz="1050">
                <a:solidFill>
                  <a:schemeClr val="tx1"/>
                </a:solidFill>
              </a:defRPr>
            </a:lvl1pPr>
          </a:lstStyle>
          <a:p>
            <a:fld id="{5BCAD085-E8A6-8845-BD4E-CB4CCA059FC4}" type="datetimeFigureOut">
              <a:rPr lang="en-US" smtClean="0"/>
              <a:t>10/10/2025</a:t>
            </a:fld>
            <a:endParaRPr lang="en-US"/>
          </a:p>
        </p:txBody>
      </p:sp>
      <p:sp>
        <p:nvSpPr>
          <p:cNvPr id="5" name="Footer Placeholder 4"/>
          <p:cNvSpPr>
            <a:spLocks noGrp="1"/>
          </p:cNvSpPr>
          <p:nvPr>
            <p:ph type="ftr" sz="quarter" idx="3"/>
          </p:nvPr>
        </p:nvSpPr>
        <p:spPr>
          <a:xfrm>
            <a:off x="4191000" y="6422855"/>
            <a:ext cx="4060627" cy="365125"/>
          </a:xfrm>
          <a:prstGeom prst="rect">
            <a:avLst/>
          </a:prstGeom>
        </p:spPr>
        <p:txBody>
          <a:bodyPr vert="horz" lIns="91440" tIns="45720" rIns="91440" bIns="45720" rtlCol="0" anchor="ctr"/>
          <a:lstStyle>
            <a:lvl1pPr algn="r">
              <a:defRPr sz="1050">
                <a:solidFill>
                  <a:schemeClr val="tx1"/>
                </a:solidFill>
              </a:defRPr>
            </a:lvl1pPr>
          </a:lstStyle>
          <a:p>
            <a:endParaRPr lang="en-US"/>
          </a:p>
        </p:txBody>
      </p:sp>
      <p:sp>
        <p:nvSpPr>
          <p:cNvPr id="6" name="Slide Number Placeholder 5"/>
          <p:cNvSpPr>
            <a:spLocks noGrp="1"/>
          </p:cNvSpPr>
          <p:nvPr>
            <p:ph type="sldNum" sz="quarter" idx="4"/>
          </p:nvPr>
        </p:nvSpPr>
        <p:spPr>
          <a:xfrm>
            <a:off x="8265139" y="6422855"/>
            <a:ext cx="709698" cy="365125"/>
          </a:xfrm>
          <a:prstGeom prst="rect">
            <a:avLst/>
          </a:prstGeom>
        </p:spPr>
        <p:txBody>
          <a:bodyPr vert="horz" lIns="45720" tIns="45720" rIns="91440" bIns="45720" rtlCol="0" anchor="ctr"/>
          <a:lstStyle>
            <a:lvl1pPr algn="l">
              <a:defRPr sz="1200" b="0">
                <a:solidFill>
                  <a:schemeClr val="tx1"/>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81109599"/>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000" kern="1200" cap="all"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5. How did their parents regard them?</a:t>
            </a:r>
          </a:p>
        </p:txBody>
      </p:sp>
      <p:sp>
        <p:nvSpPr>
          <p:cNvPr id="3" name="Content Placeholder 2"/>
          <p:cNvSpPr>
            <a:spLocks noGrp="1"/>
          </p:cNvSpPr>
          <p:nvPr>
            <p:ph sz="half" idx="1"/>
          </p:nvPr>
        </p:nvSpPr>
        <p:spPr>
          <a:xfrm>
            <a:off x="685797" y="2390930"/>
            <a:ext cx="3657600" cy="3826989"/>
          </a:xfrm>
        </p:spPr>
        <p:txBody>
          <a:bodyPr>
            <a:normAutofit/>
          </a:bodyPr>
          <a:lstStyle/>
          <a:p>
            <a:r>
              <a:rPr sz="3200" dirty="0"/>
              <a:t>Genesis 25:28</a:t>
            </a:r>
          </a:p>
          <a:p>
            <a:r>
              <a:rPr sz="3200" dirty="0"/>
              <a:t>And Isaac loved Esau, because he did eat of his venison: but Rebekah loved Jacob.</a:t>
            </a:r>
          </a:p>
        </p:txBody>
      </p:sp>
      <p:pic>
        <p:nvPicPr>
          <p:cNvPr id="5122" name="Picture 2" descr="FreeBibleimages :: Jacob and Esau are Born :: Isaac and Rebecca have twins  (Genesis 25:19-26)">
            <a:extLst>
              <a:ext uri="{FF2B5EF4-FFF2-40B4-BE49-F238E27FC236}">
                <a16:creationId xmlns:a16="http://schemas.microsoft.com/office/drawing/2014/main" id="{B14E4119-8209-4090-534A-B454FCD27C5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166016" y="2570814"/>
            <a:ext cx="4427095" cy="33203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6. What did Jacob have as Esau came in one day from a hunting trip?</a:t>
            </a:r>
          </a:p>
        </p:txBody>
      </p:sp>
      <p:sp>
        <p:nvSpPr>
          <p:cNvPr id="3" name="Content Placeholder 2"/>
          <p:cNvSpPr>
            <a:spLocks noGrp="1"/>
          </p:cNvSpPr>
          <p:nvPr>
            <p:ph sz="half" idx="1"/>
          </p:nvPr>
        </p:nvSpPr>
        <p:spPr>
          <a:xfrm>
            <a:off x="685797" y="2379610"/>
            <a:ext cx="3657600" cy="3838309"/>
          </a:xfrm>
        </p:spPr>
        <p:txBody>
          <a:bodyPr>
            <a:normAutofit/>
          </a:bodyPr>
          <a:lstStyle/>
          <a:p>
            <a:r>
              <a:rPr sz="3200" dirty="0"/>
              <a:t>Genesis 25:29</a:t>
            </a:r>
          </a:p>
          <a:p>
            <a:r>
              <a:rPr sz="3200" dirty="0"/>
              <a:t>And Jacob sod pottage: and Esau came from the field, and he was faint.</a:t>
            </a:r>
          </a:p>
        </p:txBody>
      </p:sp>
      <p:pic>
        <p:nvPicPr>
          <p:cNvPr id="8194" name="Picture 2" descr="Jacob and Esau Timeline | We Are Israel">
            <a:extLst>
              <a:ext uri="{FF2B5EF4-FFF2-40B4-BE49-F238E27FC236}">
                <a16:creationId xmlns:a16="http://schemas.microsoft.com/office/drawing/2014/main" id="{C700B097-31A6-7A14-B7B7-8CE94D23757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914900" y="2379611"/>
            <a:ext cx="3429000" cy="30956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7. What did Esau say to Jacob?</a:t>
            </a:r>
          </a:p>
        </p:txBody>
      </p:sp>
      <p:sp>
        <p:nvSpPr>
          <p:cNvPr id="3" name="Content Placeholder 2"/>
          <p:cNvSpPr>
            <a:spLocks noGrp="1"/>
          </p:cNvSpPr>
          <p:nvPr>
            <p:ph sz="half" idx="1"/>
          </p:nvPr>
        </p:nvSpPr>
        <p:spPr>
          <a:xfrm>
            <a:off x="685797" y="2268760"/>
            <a:ext cx="3657600" cy="3949159"/>
          </a:xfrm>
        </p:spPr>
        <p:txBody>
          <a:bodyPr>
            <a:normAutofit fontScale="92500" lnSpcReduction="10000"/>
          </a:bodyPr>
          <a:lstStyle/>
          <a:p>
            <a:r>
              <a:rPr sz="3600" dirty="0"/>
              <a:t>Genesis 25:30</a:t>
            </a:r>
          </a:p>
          <a:p>
            <a:r>
              <a:rPr sz="3600" dirty="0"/>
              <a:t>And Esau said to Jacob, Feed me, I pray thee, with that same red pottage; for I am faint: therefore was his name called Edom.</a:t>
            </a:r>
          </a:p>
        </p:txBody>
      </p:sp>
      <p:pic>
        <p:nvPicPr>
          <p:cNvPr id="9218" name="Picture 2" descr="57.1 – Jacob and Esau | tamid nyc">
            <a:extLst>
              <a:ext uri="{FF2B5EF4-FFF2-40B4-BE49-F238E27FC236}">
                <a16:creationId xmlns:a16="http://schemas.microsoft.com/office/drawing/2014/main" id="{FB911FA3-5F0A-00E4-DF03-CB72AC312C3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2175" r="27669"/>
          <a:stretch>
            <a:fillRect/>
          </a:stretch>
        </p:blipFill>
        <p:spPr bwMode="auto">
          <a:xfrm>
            <a:off x="4252265" y="2268761"/>
            <a:ext cx="4442031" cy="36920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8. What did Jacob reply?</a:t>
            </a:r>
          </a:p>
        </p:txBody>
      </p:sp>
      <p:sp>
        <p:nvSpPr>
          <p:cNvPr id="3" name="Content Placeholder 2"/>
          <p:cNvSpPr>
            <a:spLocks noGrp="1"/>
          </p:cNvSpPr>
          <p:nvPr>
            <p:ph sz="half" idx="1"/>
          </p:nvPr>
        </p:nvSpPr>
        <p:spPr>
          <a:xfrm>
            <a:off x="685797" y="2414588"/>
            <a:ext cx="3657600" cy="3803332"/>
          </a:xfrm>
        </p:spPr>
        <p:txBody>
          <a:bodyPr>
            <a:normAutofit/>
          </a:bodyPr>
          <a:lstStyle/>
          <a:p>
            <a:r>
              <a:rPr sz="3600" dirty="0"/>
              <a:t>Genesis 25:31</a:t>
            </a:r>
          </a:p>
          <a:p>
            <a:r>
              <a:rPr sz="3600" dirty="0"/>
              <a:t>And Jacob said, Sell me this day thy birthright.</a:t>
            </a:r>
          </a:p>
        </p:txBody>
      </p:sp>
      <p:pic>
        <p:nvPicPr>
          <p:cNvPr id="10242" name="Picture 2" descr="Jacob and Esau – georgia preach">
            <a:extLst>
              <a:ext uri="{FF2B5EF4-FFF2-40B4-BE49-F238E27FC236}">
                <a16:creationId xmlns:a16="http://schemas.microsoft.com/office/drawing/2014/main" id="{72AAD7DE-9815-C275-765E-BC8EE752994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00600" y="2414588"/>
            <a:ext cx="3657600" cy="3400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E7A75-543F-0648-7AFE-724359B505FB}"/>
              </a:ext>
            </a:extLst>
          </p:cNvPr>
          <p:cNvSpPr>
            <a:spLocks noGrp="1"/>
          </p:cNvSpPr>
          <p:nvPr>
            <p:ph type="title"/>
          </p:nvPr>
        </p:nvSpPr>
        <p:spPr/>
        <p:txBody>
          <a:bodyPr/>
          <a:lstStyle/>
          <a:p>
            <a:r>
              <a:rPr lang="en-US" dirty="0"/>
              <a:t>The Law of Primogeniture </a:t>
            </a:r>
          </a:p>
        </p:txBody>
      </p:sp>
      <p:sp>
        <p:nvSpPr>
          <p:cNvPr id="4" name="Content Placeholder 3">
            <a:extLst>
              <a:ext uri="{FF2B5EF4-FFF2-40B4-BE49-F238E27FC236}">
                <a16:creationId xmlns:a16="http://schemas.microsoft.com/office/drawing/2014/main" id="{A39EBC8A-182D-A49A-7471-0ABC9F152BC2}"/>
              </a:ext>
            </a:extLst>
          </p:cNvPr>
          <p:cNvSpPr>
            <a:spLocks noGrp="1"/>
          </p:cNvSpPr>
          <p:nvPr>
            <p:ph sz="half" idx="2"/>
          </p:nvPr>
        </p:nvSpPr>
        <p:spPr>
          <a:xfrm>
            <a:off x="4800600" y="2091128"/>
            <a:ext cx="3657600" cy="4126792"/>
          </a:xfrm>
        </p:spPr>
        <p:txBody>
          <a:bodyPr>
            <a:normAutofit/>
          </a:bodyPr>
          <a:lstStyle/>
          <a:p>
            <a:r>
              <a:rPr lang="en-US" sz="3200" b="1" dirty="0"/>
              <a:t>Middle Assyrian Laws (Tablet B §1):</a:t>
            </a:r>
            <a:r>
              <a:rPr lang="en-US" sz="3200" dirty="0"/>
              <a:t> Eldest son receives a </a:t>
            </a:r>
            <a:r>
              <a:rPr lang="en-US" sz="3200" b="1" dirty="0"/>
              <a:t>double share</a:t>
            </a:r>
            <a:r>
              <a:rPr lang="en-US" sz="3200" dirty="0"/>
              <a:t>; the rest divide what remains. </a:t>
            </a:r>
          </a:p>
          <a:p>
            <a:r>
              <a:rPr lang="en-US" sz="3200" dirty="0"/>
              <a:t>Circa 1450-1250 BC</a:t>
            </a:r>
          </a:p>
        </p:txBody>
      </p:sp>
      <p:pic>
        <p:nvPicPr>
          <p:cNvPr id="11266" name="Picture 2" descr="The Middle Assyrian Laws, A [CDLI Wiki]">
            <a:extLst>
              <a:ext uri="{FF2B5EF4-FFF2-40B4-BE49-F238E27FC236}">
                <a16:creationId xmlns:a16="http://schemas.microsoft.com/office/drawing/2014/main" id="{1946B441-0E61-6AC7-976A-E0F37F4D27F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019" y="2176573"/>
            <a:ext cx="3544252" cy="34972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62092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8AEA8-F206-05DA-1BB0-740F31BEE5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CB0FC9-1192-D898-582F-8C7556310ECD}"/>
              </a:ext>
            </a:extLst>
          </p:cNvPr>
          <p:cNvSpPr>
            <a:spLocks noGrp="1"/>
          </p:cNvSpPr>
          <p:nvPr>
            <p:ph type="title"/>
          </p:nvPr>
        </p:nvSpPr>
        <p:spPr/>
        <p:txBody>
          <a:bodyPr/>
          <a:lstStyle/>
          <a:p>
            <a:r>
              <a:rPr lang="en-US" dirty="0"/>
              <a:t>The Law of Primogeniture </a:t>
            </a:r>
          </a:p>
        </p:txBody>
      </p:sp>
      <p:sp>
        <p:nvSpPr>
          <p:cNvPr id="4" name="Content Placeholder 3">
            <a:extLst>
              <a:ext uri="{FF2B5EF4-FFF2-40B4-BE49-F238E27FC236}">
                <a16:creationId xmlns:a16="http://schemas.microsoft.com/office/drawing/2014/main" id="{83183F3A-8D03-2D38-A861-76986B9293DF}"/>
              </a:ext>
            </a:extLst>
          </p:cNvPr>
          <p:cNvSpPr>
            <a:spLocks noGrp="1"/>
          </p:cNvSpPr>
          <p:nvPr>
            <p:ph sz="half" idx="2"/>
          </p:nvPr>
        </p:nvSpPr>
        <p:spPr>
          <a:xfrm>
            <a:off x="3452884" y="2091128"/>
            <a:ext cx="5005316" cy="4126792"/>
          </a:xfrm>
        </p:spPr>
        <p:txBody>
          <a:bodyPr>
            <a:normAutofit fontScale="92500" lnSpcReduction="10000"/>
          </a:bodyPr>
          <a:lstStyle/>
          <a:p>
            <a:pPr marL="0" indent="0">
              <a:buNone/>
            </a:pPr>
            <a:r>
              <a:rPr lang="en-US" sz="3200" b="1" dirty="0"/>
              <a:t>Alalakh </a:t>
            </a:r>
            <a:r>
              <a:rPr lang="en-US" sz="3200" dirty="0"/>
              <a:t>(modern Tell </a:t>
            </a:r>
            <a:r>
              <a:rPr lang="en-US" sz="3200" dirty="0" err="1"/>
              <a:t>Atchana</a:t>
            </a:r>
            <a:r>
              <a:rPr lang="en-US" sz="3200" dirty="0"/>
              <a:t>, c. 15th century BC) and other Near Eastern archives show that the firstborn son typically had priority in inheritance.  </a:t>
            </a:r>
          </a:p>
          <a:p>
            <a:pPr marL="0" indent="0">
              <a:buNone/>
            </a:pPr>
            <a:r>
              <a:rPr lang="en-US" sz="3200" dirty="0"/>
              <a:t>The exact rules vary by city and century, but the pattern is consistent: the eldest often received a larger share and leadership responsibilities.</a:t>
            </a:r>
          </a:p>
        </p:txBody>
      </p:sp>
      <p:pic>
        <p:nvPicPr>
          <p:cNvPr id="12291" name="Picture 3" descr="Alalakh - Wikipedia">
            <a:extLst>
              <a:ext uri="{FF2B5EF4-FFF2-40B4-BE49-F238E27FC236}">
                <a16:creationId xmlns:a16="http://schemas.microsoft.com/office/drawing/2014/main" id="{3E44D678-3176-56DA-EC11-6E7592E33CB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34635" y="2011045"/>
            <a:ext cx="2558926" cy="4206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9596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CBE99-6013-4542-F722-69EC83FEB7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727766-6DAA-3C18-A2EA-EFBAFD6BE658}"/>
              </a:ext>
            </a:extLst>
          </p:cNvPr>
          <p:cNvSpPr>
            <a:spLocks noGrp="1"/>
          </p:cNvSpPr>
          <p:nvPr>
            <p:ph type="title"/>
          </p:nvPr>
        </p:nvSpPr>
        <p:spPr/>
        <p:txBody>
          <a:bodyPr/>
          <a:lstStyle/>
          <a:p>
            <a:r>
              <a:rPr lang="en-US" dirty="0"/>
              <a:t>The Law of Primogeniture </a:t>
            </a:r>
          </a:p>
        </p:txBody>
      </p:sp>
      <p:sp>
        <p:nvSpPr>
          <p:cNvPr id="4" name="Content Placeholder 3">
            <a:extLst>
              <a:ext uri="{FF2B5EF4-FFF2-40B4-BE49-F238E27FC236}">
                <a16:creationId xmlns:a16="http://schemas.microsoft.com/office/drawing/2014/main" id="{40BD86D9-9F27-5042-414B-B30F0757FAA9}"/>
              </a:ext>
            </a:extLst>
          </p:cNvPr>
          <p:cNvSpPr>
            <a:spLocks noGrp="1"/>
          </p:cNvSpPr>
          <p:nvPr>
            <p:ph sz="half" idx="2"/>
          </p:nvPr>
        </p:nvSpPr>
        <p:spPr>
          <a:xfrm>
            <a:off x="3452884" y="2091128"/>
            <a:ext cx="5005316" cy="4126792"/>
          </a:xfrm>
        </p:spPr>
        <p:txBody>
          <a:bodyPr>
            <a:normAutofit/>
          </a:bodyPr>
          <a:lstStyle/>
          <a:p>
            <a:pPr marL="0" indent="0">
              <a:buNone/>
            </a:pPr>
            <a:r>
              <a:rPr lang="en-US" sz="3200" b="1" dirty="0"/>
              <a:t>Nuzi (</a:t>
            </a:r>
            <a:r>
              <a:rPr lang="en-US" sz="3200" b="1" dirty="0" err="1"/>
              <a:t>Yorghan</a:t>
            </a:r>
            <a:r>
              <a:rPr lang="en-US" sz="3200" b="1" dirty="0"/>
              <a:t> Tepe, near Kirkuk, Iraq)</a:t>
            </a:r>
            <a:r>
              <a:rPr lang="en-US" sz="3200" dirty="0"/>
              <a:t> produced thousands of cuneiform tablets from the </a:t>
            </a:r>
            <a:r>
              <a:rPr lang="en-US" sz="3200" b="1" dirty="0"/>
              <a:t>15th–14th c. BC </a:t>
            </a:r>
            <a:r>
              <a:rPr lang="en-US" sz="3200" dirty="0"/>
              <a:t>(Hurrian culture), excavated by the </a:t>
            </a:r>
            <a:r>
              <a:rPr lang="en-US" sz="3200" b="1" dirty="0"/>
              <a:t>Joint Expedition to Nuzi (JEN)</a:t>
            </a:r>
            <a:r>
              <a:rPr lang="en-US" sz="3200" dirty="0"/>
              <a:t> in the 1920s–30s and published in series like </a:t>
            </a:r>
            <a:r>
              <a:rPr lang="en-US" sz="3200" i="1" dirty="0"/>
              <a:t>JEN</a:t>
            </a:r>
            <a:r>
              <a:rPr lang="en-US" sz="3200" dirty="0"/>
              <a:t> and </a:t>
            </a:r>
            <a:r>
              <a:rPr lang="en-US" sz="3200" i="1" dirty="0"/>
              <a:t>HSS</a:t>
            </a:r>
            <a:r>
              <a:rPr lang="en-US" sz="3200" dirty="0"/>
              <a:t>.</a:t>
            </a:r>
          </a:p>
        </p:txBody>
      </p:sp>
      <p:pic>
        <p:nvPicPr>
          <p:cNvPr id="13316" name="Picture 4" descr="The Nuzi tablets – Walking With Giants">
            <a:extLst>
              <a:ext uri="{FF2B5EF4-FFF2-40B4-BE49-F238E27FC236}">
                <a16:creationId xmlns:a16="http://schemas.microsoft.com/office/drawing/2014/main" id="{0F614CCC-35CD-D1F5-E44D-30B893FFF8A1}"/>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41325"/>
          <a:stretch>
            <a:fillRect/>
          </a:stretch>
        </p:blipFill>
        <p:spPr bwMode="auto">
          <a:xfrm>
            <a:off x="238835" y="2226550"/>
            <a:ext cx="3069569" cy="3839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47058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D39C2-BD9B-1F7D-A548-59434D042C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2D3B12-D683-4B60-E8B7-78C7FBC54A6E}"/>
              </a:ext>
            </a:extLst>
          </p:cNvPr>
          <p:cNvSpPr>
            <a:spLocks noGrp="1"/>
          </p:cNvSpPr>
          <p:nvPr>
            <p:ph type="title"/>
          </p:nvPr>
        </p:nvSpPr>
        <p:spPr/>
        <p:txBody>
          <a:bodyPr/>
          <a:lstStyle/>
          <a:p>
            <a:r>
              <a:rPr lang="en-US" dirty="0"/>
              <a:t>The Law of Primogeniture </a:t>
            </a:r>
          </a:p>
        </p:txBody>
      </p:sp>
      <p:sp>
        <p:nvSpPr>
          <p:cNvPr id="4" name="Content Placeholder 3">
            <a:extLst>
              <a:ext uri="{FF2B5EF4-FFF2-40B4-BE49-F238E27FC236}">
                <a16:creationId xmlns:a16="http://schemas.microsoft.com/office/drawing/2014/main" id="{8B1A0AAC-2996-1153-F366-0E2643CEAC15}"/>
              </a:ext>
            </a:extLst>
          </p:cNvPr>
          <p:cNvSpPr>
            <a:spLocks noGrp="1"/>
          </p:cNvSpPr>
          <p:nvPr>
            <p:ph sz="half" idx="2"/>
          </p:nvPr>
        </p:nvSpPr>
        <p:spPr>
          <a:xfrm>
            <a:off x="3452884" y="2091128"/>
            <a:ext cx="5005316" cy="4126792"/>
          </a:xfrm>
        </p:spPr>
        <p:txBody>
          <a:bodyPr>
            <a:normAutofit lnSpcReduction="10000"/>
          </a:bodyPr>
          <a:lstStyle/>
          <a:p>
            <a:pPr marL="0" indent="0">
              <a:buNone/>
            </a:pPr>
            <a:r>
              <a:rPr lang="en-US" sz="3200" dirty="0"/>
              <a:t>Nuzi private law shows </a:t>
            </a:r>
            <a:r>
              <a:rPr lang="en-US" sz="3200" b="1" dirty="0"/>
              <a:t>inheritance rights were real, structured, and could be transferred by contract</a:t>
            </a:r>
            <a:r>
              <a:rPr lang="en-US" sz="3200" dirty="0"/>
              <a:t>—sometimes even </a:t>
            </a:r>
            <a:r>
              <a:rPr lang="en-US" sz="3200" b="1" dirty="0"/>
              <a:t>between brothers</a:t>
            </a:r>
            <a:r>
              <a:rPr lang="en-US" sz="3200" dirty="0"/>
              <a:t>. This doesn’t retell Genesis 25, but it shows that </a:t>
            </a:r>
            <a:r>
              <a:rPr lang="en-US" sz="3200" b="1" dirty="0"/>
              <a:t>transferring one’s share</a:t>
            </a:r>
            <a:r>
              <a:rPr lang="en-US" sz="3200" dirty="0"/>
              <a:t> was legally thinkable.</a:t>
            </a:r>
          </a:p>
        </p:txBody>
      </p:sp>
      <p:pic>
        <p:nvPicPr>
          <p:cNvPr id="14338" name="Picture 2" descr="The Nuzi tablets – Walking With Giants">
            <a:extLst>
              <a:ext uri="{FF2B5EF4-FFF2-40B4-BE49-F238E27FC236}">
                <a16:creationId xmlns:a16="http://schemas.microsoft.com/office/drawing/2014/main" id="{638EDDEA-7ED9-9E9E-BB69-5587D1A0D35A}"/>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53452"/>
          <a:stretch>
            <a:fillRect/>
          </a:stretch>
        </p:blipFill>
        <p:spPr bwMode="auto">
          <a:xfrm>
            <a:off x="365077" y="1980890"/>
            <a:ext cx="2617111" cy="4126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01743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14F9F-2816-60BE-F6EA-C90AEF3CA0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592F24-EC7F-16C9-5CFA-2F8F3095C9E9}"/>
              </a:ext>
            </a:extLst>
          </p:cNvPr>
          <p:cNvSpPr>
            <a:spLocks noGrp="1"/>
          </p:cNvSpPr>
          <p:nvPr>
            <p:ph type="title"/>
          </p:nvPr>
        </p:nvSpPr>
        <p:spPr/>
        <p:txBody>
          <a:bodyPr/>
          <a:lstStyle/>
          <a:p>
            <a:r>
              <a:rPr lang="en-US" dirty="0"/>
              <a:t>The Law of Primogeniture </a:t>
            </a:r>
          </a:p>
        </p:txBody>
      </p:sp>
      <p:sp>
        <p:nvSpPr>
          <p:cNvPr id="4" name="Content Placeholder 3">
            <a:extLst>
              <a:ext uri="{FF2B5EF4-FFF2-40B4-BE49-F238E27FC236}">
                <a16:creationId xmlns:a16="http://schemas.microsoft.com/office/drawing/2014/main" id="{56253F61-C46C-7F2C-75E7-AC7B21A042FE}"/>
              </a:ext>
            </a:extLst>
          </p:cNvPr>
          <p:cNvSpPr>
            <a:spLocks noGrp="1"/>
          </p:cNvSpPr>
          <p:nvPr>
            <p:ph sz="half" idx="2"/>
          </p:nvPr>
        </p:nvSpPr>
        <p:spPr>
          <a:xfrm>
            <a:off x="3452884" y="2091128"/>
            <a:ext cx="5005316" cy="4126792"/>
          </a:xfrm>
        </p:spPr>
        <p:txBody>
          <a:bodyPr>
            <a:normAutofit fontScale="92500" lnSpcReduction="10000"/>
          </a:bodyPr>
          <a:lstStyle/>
          <a:p>
            <a:pPr marL="0" indent="0">
              <a:buNone/>
            </a:pPr>
            <a:r>
              <a:rPr lang="en-US" sz="3200" dirty="0"/>
              <a:t>In the famous “three sheep” tablet (JEN 204), </a:t>
            </a:r>
            <a:r>
              <a:rPr lang="en-US" sz="3200" b="1" dirty="0" err="1"/>
              <a:t>Kurpazah</a:t>
            </a:r>
            <a:r>
              <a:rPr lang="en-US" sz="3200" dirty="0"/>
              <a:t> receives his </a:t>
            </a:r>
            <a:r>
              <a:rPr lang="en-US" sz="3200" b="1" dirty="0"/>
              <a:t>inheritance share</a:t>
            </a:r>
            <a:r>
              <a:rPr lang="en-US" sz="3200" dirty="0"/>
              <a:t> from </a:t>
            </a:r>
            <a:r>
              <a:rPr lang="en-US" sz="3200" b="1" dirty="0" err="1"/>
              <a:t>Tupkitilla</a:t>
            </a:r>
            <a:r>
              <a:rPr lang="en-US" sz="3200" dirty="0"/>
              <a:t>; in exchange, </a:t>
            </a:r>
            <a:r>
              <a:rPr lang="en-US" sz="3200" b="1" dirty="0" err="1"/>
              <a:t>Tupkitilla</a:t>
            </a:r>
            <a:r>
              <a:rPr lang="en-US" sz="3200" b="1" dirty="0"/>
              <a:t> takes “three sheep.”</a:t>
            </a:r>
            <a:r>
              <a:rPr lang="en-US" sz="3200" dirty="0"/>
              <a:t> Scholars note this as a plain example of </a:t>
            </a:r>
            <a:r>
              <a:rPr lang="en-US" sz="3200" b="1" dirty="0"/>
              <a:t>trading inheritance rights for modest goods</a:t>
            </a:r>
            <a:r>
              <a:rPr lang="en-US" sz="3200" dirty="0"/>
              <a:t>—legally transferrable, even if the price is strikingly small.</a:t>
            </a:r>
          </a:p>
        </p:txBody>
      </p:sp>
      <p:pic>
        <p:nvPicPr>
          <p:cNvPr id="8" name="Content Placeholder 7">
            <a:extLst>
              <a:ext uri="{FF2B5EF4-FFF2-40B4-BE49-F238E27FC236}">
                <a16:creationId xmlns:a16="http://schemas.microsoft.com/office/drawing/2014/main" id="{9AC92C00-B7E6-B50B-AB3B-D26319960C55}"/>
              </a:ext>
            </a:extLst>
          </p:cNvPr>
          <p:cNvPicPr>
            <a:picLocks noGrp="1" noChangeAspect="1"/>
          </p:cNvPicPr>
          <p:nvPr>
            <p:ph sz="half" idx="1"/>
          </p:nvPr>
        </p:nvPicPr>
        <p:blipFill>
          <a:blip r:embed="rId2"/>
          <a:srcRect l="7369" t="38390" r="70616" b="20462"/>
          <a:stretch>
            <a:fillRect/>
          </a:stretch>
        </p:blipFill>
        <p:spPr>
          <a:xfrm>
            <a:off x="423079" y="2292730"/>
            <a:ext cx="2841079" cy="3555335"/>
          </a:xfrm>
          <a:prstGeom prst="rect">
            <a:avLst/>
          </a:prstGeom>
        </p:spPr>
      </p:pic>
    </p:spTree>
    <p:extLst>
      <p:ext uri="{BB962C8B-B14F-4D97-AF65-F5344CB8AC3E}">
        <p14:creationId xmlns:p14="http://schemas.microsoft.com/office/powerpoint/2010/main" val="27525305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2E434-61FC-B35C-93C7-199FD30B44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56D43D-227A-E0E8-8AFA-608BCC28CE09}"/>
              </a:ext>
            </a:extLst>
          </p:cNvPr>
          <p:cNvSpPr>
            <a:spLocks noGrp="1"/>
          </p:cNvSpPr>
          <p:nvPr>
            <p:ph type="title"/>
          </p:nvPr>
        </p:nvSpPr>
        <p:spPr/>
        <p:txBody>
          <a:bodyPr/>
          <a:lstStyle/>
          <a:p>
            <a:r>
              <a:rPr lang="en-US" dirty="0"/>
              <a:t>The Law of Primogeniture </a:t>
            </a:r>
          </a:p>
        </p:txBody>
      </p:sp>
      <p:sp>
        <p:nvSpPr>
          <p:cNvPr id="4" name="Content Placeholder 3">
            <a:extLst>
              <a:ext uri="{FF2B5EF4-FFF2-40B4-BE49-F238E27FC236}">
                <a16:creationId xmlns:a16="http://schemas.microsoft.com/office/drawing/2014/main" id="{E722D7E6-3E9D-CB27-358E-F0EDE8F7BE77}"/>
              </a:ext>
            </a:extLst>
          </p:cNvPr>
          <p:cNvSpPr>
            <a:spLocks noGrp="1"/>
          </p:cNvSpPr>
          <p:nvPr>
            <p:ph sz="half" idx="2"/>
          </p:nvPr>
        </p:nvSpPr>
        <p:spPr>
          <a:xfrm>
            <a:off x="3411940" y="2091128"/>
            <a:ext cx="5046259" cy="4126792"/>
          </a:xfrm>
          <a:solidFill>
            <a:schemeClr val="accent1">
              <a:lumMod val="20000"/>
              <a:lumOff val="80000"/>
            </a:schemeClr>
          </a:solidFill>
        </p:spPr>
        <p:txBody>
          <a:bodyPr>
            <a:normAutofit fontScale="85000" lnSpcReduction="20000"/>
          </a:bodyPr>
          <a:lstStyle/>
          <a:p>
            <a:pPr marL="0" indent="0">
              <a:buNone/>
            </a:pPr>
            <a:r>
              <a:rPr lang="en-US" sz="3200" b="1" dirty="0">
                <a:solidFill>
                  <a:schemeClr val="bg1"/>
                </a:solidFill>
              </a:rPr>
              <a:t>Typical elements of a Nuzi transfer:</a:t>
            </a:r>
          </a:p>
          <a:p>
            <a:r>
              <a:rPr lang="en-US" sz="3200" b="1" dirty="0">
                <a:solidFill>
                  <a:schemeClr val="bg1"/>
                </a:solidFill>
              </a:rPr>
              <a:t>Parties identified (often kin, e.g., brothers).</a:t>
            </a:r>
          </a:p>
          <a:p>
            <a:r>
              <a:rPr lang="en-US" sz="3200" b="1" dirty="0">
                <a:solidFill>
                  <a:schemeClr val="bg1"/>
                </a:solidFill>
              </a:rPr>
              <a:t>Object defined (inheritance share, rights, or property).</a:t>
            </a:r>
          </a:p>
          <a:p>
            <a:r>
              <a:rPr lang="en-US" sz="3200" b="1" dirty="0">
                <a:solidFill>
                  <a:schemeClr val="bg1"/>
                </a:solidFill>
              </a:rPr>
              <a:t>Consideration stated (goods/money; sometimes modest).</a:t>
            </a:r>
          </a:p>
          <a:p>
            <a:r>
              <a:rPr lang="en-US" sz="3200" b="1" dirty="0">
                <a:solidFill>
                  <a:schemeClr val="bg1"/>
                </a:solidFill>
              </a:rPr>
              <a:t>Witnesses &amp; seals; penalties for breach; date/place.</a:t>
            </a:r>
          </a:p>
        </p:txBody>
      </p:sp>
      <p:pic>
        <p:nvPicPr>
          <p:cNvPr id="15362" name="Picture 2" descr="The Nuzi Tablets Reflections on the ...">
            <a:extLst>
              <a:ext uri="{FF2B5EF4-FFF2-40B4-BE49-F238E27FC236}">
                <a16:creationId xmlns:a16="http://schemas.microsoft.com/office/drawing/2014/main" id="{843C8E32-A12C-7B59-5BDD-81BA76304BC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85336" y="2606722"/>
            <a:ext cx="2791181" cy="2791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4115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4" t="8092" r="22948" b="8092"/>
          <a:stretch>
            <a:fillRect/>
          </a:stretch>
        </p:blipFill>
        <p:spPr bwMode="auto">
          <a:xfrm>
            <a:off x="0" y="-56322"/>
            <a:ext cx="9144000"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91311" y="4230756"/>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0129C-5A7F-0048-4C37-3E072FAB5D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E3BD49-2686-8370-CAAD-66E735F718A5}"/>
              </a:ext>
            </a:extLst>
          </p:cNvPr>
          <p:cNvSpPr>
            <a:spLocks noGrp="1"/>
          </p:cNvSpPr>
          <p:nvPr>
            <p:ph type="title"/>
          </p:nvPr>
        </p:nvSpPr>
        <p:spPr/>
        <p:txBody>
          <a:bodyPr/>
          <a:lstStyle/>
          <a:p>
            <a:r>
              <a:rPr lang="en-US" dirty="0"/>
              <a:t>The Law of Primogeniture </a:t>
            </a:r>
          </a:p>
        </p:txBody>
      </p:sp>
      <p:sp>
        <p:nvSpPr>
          <p:cNvPr id="4" name="Content Placeholder 3">
            <a:extLst>
              <a:ext uri="{FF2B5EF4-FFF2-40B4-BE49-F238E27FC236}">
                <a16:creationId xmlns:a16="http://schemas.microsoft.com/office/drawing/2014/main" id="{89CABE52-342F-4BDF-EC56-4322A2D42F6F}"/>
              </a:ext>
            </a:extLst>
          </p:cNvPr>
          <p:cNvSpPr>
            <a:spLocks noGrp="1"/>
          </p:cNvSpPr>
          <p:nvPr>
            <p:ph sz="half" idx="2"/>
          </p:nvPr>
        </p:nvSpPr>
        <p:spPr>
          <a:xfrm>
            <a:off x="3411940" y="2091127"/>
            <a:ext cx="5346724" cy="4609923"/>
          </a:xfrm>
        </p:spPr>
        <p:txBody>
          <a:bodyPr>
            <a:normAutofit fontScale="92500" lnSpcReduction="20000"/>
          </a:bodyPr>
          <a:lstStyle/>
          <a:p>
            <a:pPr marL="0" indent="0">
              <a:buNone/>
            </a:pPr>
            <a:r>
              <a:rPr lang="en-US" sz="3200" dirty="0"/>
              <a:t>Under the Mosaic legislation the privileges of the first-born were: </a:t>
            </a:r>
          </a:p>
          <a:p>
            <a:pPr marL="514350" indent="-514350">
              <a:buFont typeface="+mj-lt"/>
              <a:buAutoNum type="arabicPeriod"/>
            </a:pPr>
            <a:r>
              <a:rPr lang="en-US" sz="3200" dirty="0"/>
              <a:t>Succession to the official authority of the father,</a:t>
            </a:r>
          </a:p>
          <a:p>
            <a:pPr marL="514350" indent="-514350">
              <a:buFont typeface="+mj-lt"/>
              <a:buAutoNum type="arabicPeriod"/>
            </a:pPr>
            <a:r>
              <a:rPr lang="en-US" sz="3200" dirty="0"/>
              <a:t>The inheritance of a double portion of the father’s property,</a:t>
            </a:r>
          </a:p>
          <a:p>
            <a:pPr marL="514350" indent="-514350">
              <a:buFont typeface="+mj-lt"/>
              <a:buAutoNum type="arabicPeriod"/>
            </a:pPr>
            <a:r>
              <a:rPr lang="en-US" sz="3200" dirty="0"/>
              <a:t>The privilege of becoming the family priest.  </a:t>
            </a:r>
          </a:p>
          <a:p>
            <a:pPr marL="0" indent="0">
              <a:buNone/>
            </a:pPr>
            <a:r>
              <a:rPr lang="en-US" sz="3200" dirty="0"/>
              <a:t>See Ex. 22:29; Num. 8:14-17; Deut. 21:17</a:t>
            </a:r>
          </a:p>
        </p:txBody>
      </p:sp>
      <p:pic>
        <p:nvPicPr>
          <p:cNvPr id="16386" name="Picture 2" descr="Are Christians Supposed to Obey the Mosaic Law?">
            <a:extLst>
              <a:ext uri="{FF2B5EF4-FFF2-40B4-BE49-F238E27FC236}">
                <a16:creationId xmlns:a16="http://schemas.microsoft.com/office/drawing/2014/main" id="{856A820E-9442-B44F-3672-AD4C9D552157}"/>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 r="51313"/>
          <a:stretch>
            <a:fillRect/>
          </a:stretch>
        </p:blipFill>
        <p:spPr bwMode="auto">
          <a:xfrm>
            <a:off x="385336" y="2091127"/>
            <a:ext cx="2828712" cy="4357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15407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726DD-0B77-14F9-4E71-C303D2C1A8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E957E8-0DA7-7483-6305-576F5225B98D}"/>
              </a:ext>
            </a:extLst>
          </p:cNvPr>
          <p:cNvSpPr>
            <a:spLocks noGrp="1"/>
          </p:cNvSpPr>
          <p:nvPr>
            <p:ph type="title"/>
          </p:nvPr>
        </p:nvSpPr>
        <p:spPr/>
        <p:txBody>
          <a:bodyPr/>
          <a:lstStyle/>
          <a:p>
            <a:r>
              <a:rPr lang="en-US" dirty="0"/>
              <a:t>The Law of Primogeniture </a:t>
            </a:r>
          </a:p>
        </p:txBody>
      </p:sp>
      <p:sp>
        <p:nvSpPr>
          <p:cNvPr id="4" name="Content Placeholder 3">
            <a:extLst>
              <a:ext uri="{FF2B5EF4-FFF2-40B4-BE49-F238E27FC236}">
                <a16:creationId xmlns:a16="http://schemas.microsoft.com/office/drawing/2014/main" id="{C8B104E3-E23D-9FAE-C3F8-75C91E33BCDC}"/>
              </a:ext>
            </a:extLst>
          </p:cNvPr>
          <p:cNvSpPr>
            <a:spLocks noGrp="1"/>
          </p:cNvSpPr>
          <p:nvPr>
            <p:ph sz="half" idx="2"/>
          </p:nvPr>
        </p:nvSpPr>
        <p:spPr>
          <a:xfrm>
            <a:off x="3411940" y="2091128"/>
            <a:ext cx="5046259" cy="4126792"/>
          </a:xfrm>
        </p:spPr>
        <p:txBody>
          <a:bodyPr>
            <a:normAutofit fontScale="85000" lnSpcReduction="10000"/>
          </a:bodyPr>
          <a:lstStyle/>
          <a:p>
            <a:pPr marL="0" indent="0">
              <a:buNone/>
            </a:pPr>
            <a:r>
              <a:rPr lang="en-US" sz="3200" dirty="0"/>
              <a:t>Jacob took advantage of what appeared to him to be a fair, though unusual, opportunity. </a:t>
            </a:r>
          </a:p>
          <a:p>
            <a:pPr marL="0" indent="0">
              <a:buNone/>
            </a:pPr>
            <a:r>
              <a:rPr lang="en-US" sz="3200" dirty="0"/>
              <a:t>But his conditions of sale were exacting, selfish, and base. The theory that the end justifies the means does not have the approval of Heaven .  God could not approve the act, but He did overrule it to the eventual accomplishment of His purpose.</a:t>
            </a:r>
          </a:p>
        </p:txBody>
      </p:sp>
      <p:pic>
        <p:nvPicPr>
          <p:cNvPr id="17412" name="Picture 4" descr="The Story of Patriarchs and Prophets, by Ellen G. White. Chapter 16: Jacob  and Esau">
            <a:extLst>
              <a:ext uri="{FF2B5EF4-FFF2-40B4-BE49-F238E27FC236}">
                <a16:creationId xmlns:a16="http://schemas.microsoft.com/office/drawing/2014/main" id="{5E94FEF9-FCA6-10B5-2A4F-EA6EC639DB93}"/>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9942" r="4354"/>
          <a:stretch>
            <a:fillRect/>
          </a:stretch>
        </p:blipFill>
        <p:spPr bwMode="auto">
          <a:xfrm>
            <a:off x="545910" y="2091128"/>
            <a:ext cx="2688610" cy="38934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4368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9. How did Esau reason concerning his birthright?</a:t>
            </a:r>
          </a:p>
        </p:txBody>
      </p:sp>
      <p:sp>
        <p:nvSpPr>
          <p:cNvPr id="3" name="Content Placeholder 2"/>
          <p:cNvSpPr>
            <a:spLocks noGrp="1"/>
          </p:cNvSpPr>
          <p:nvPr>
            <p:ph sz="half" idx="1"/>
          </p:nvPr>
        </p:nvSpPr>
        <p:spPr>
          <a:xfrm>
            <a:off x="685797" y="2163170"/>
            <a:ext cx="3657600" cy="4054750"/>
          </a:xfrm>
        </p:spPr>
        <p:txBody>
          <a:bodyPr>
            <a:normAutofit lnSpcReduction="10000"/>
          </a:bodyPr>
          <a:lstStyle/>
          <a:p>
            <a:r>
              <a:rPr sz="3600" dirty="0"/>
              <a:t>Genesis 25:32</a:t>
            </a:r>
          </a:p>
          <a:p>
            <a:r>
              <a:rPr sz="3600" dirty="0"/>
              <a:t>And Esau said, Behold, I am at the point to die: and what profit shall this birthright do to me?</a:t>
            </a:r>
          </a:p>
        </p:txBody>
      </p:sp>
      <p:pic>
        <p:nvPicPr>
          <p:cNvPr id="18434" name="Picture 2" descr="The Story of Patriarchs and Prophets, by Ellen G. White. Chapter 16: Jacob  and Esau">
            <a:extLst>
              <a:ext uri="{FF2B5EF4-FFF2-40B4-BE49-F238E27FC236}">
                <a16:creationId xmlns:a16="http://schemas.microsoft.com/office/drawing/2014/main" id="{5AC8C440-9086-19DB-5068-C15B1178026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8001"/>
          <a:stretch>
            <a:fillRect/>
          </a:stretch>
        </p:blipFill>
        <p:spPr bwMode="auto">
          <a:xfrm>
            <a:off x="4684312" y="2011680"/>
            <a:ext cx="3367867" cy="43818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10. What transaction was thus made by the two brothers?</a:t>
            </a:r>
          </a:p>
        </p:txBody>
      </p:sp>
      <p:sp>
        <p:nvSpPr>
          <p:cNvPr id="3" name="Content Placeholder 2"/>
          <p:cNvSpPr>
            <a:spLocks noGrp="1"/>
          </p:cNvSpPr>
          <p:nvPr>
            <p:ph sz="half" idx="1"/>
          </p:nvPr>
        </p:nvSpPr>
        <p:spPr/>
        <p:txBody>
          <a:bodyPr>
            <a:normAutofit lnSpcReduction="10000"/>
          </a:bodyPr>
          <a:lstStyle/>
          <a:p>
            <a:r>
              <a:rPr sz="3600" dirty="0"/>
              <a:t>Genesis 25:33-34</a:t>
            </a:r>
          </a:p>
          <a:p>
            <a:r>
              <a:rPr sz="3600" dirty="0"/>
              <a:t>And Jacob said, Swear to me this day; and he </a:t>
            </a:r>
            <a:r>
              <a:rPr sz="3600" dirty="0" err="1"/>
              <a:t>sware</a:t>
            </a:r>
            <a:r>
              <a:rPr sz="3600" dirty="0"/>
              <a:t> unto him: and he sold his birthright unto Jacob.</a:t>
            </a:r>
          </a:p>
        </p:txBody>
      </p:sp>
      <p:pic>
        <p:nvPicPr>
          <p:cNvPr id="6" name="Content Placeholder 5">
            <a:extLst>
              <a:ext uri="{FF2B5EF4-FFF2-40B4-BE49-F238E27FC236}">
                <a16:creationId xmlns:a16="http://schemas.microsoft.com/office/drawing/2014/main" id="{FA04B2F3-2878-C179-FAA5-DC5F6332F6D4}"/>
              </a:ext>
            </a:extLst>
          </p:cNvPr>
          <p:cNvPicPr>
            <a:picLocks noGrp="1" noChangeAspect="1"/>
          </p:cNvPicPr>
          <p:nvPr>
            <p:ph sz="half" idx="2"/>
          </p:nvPr>
        </p:nvPicPr>
        <p:blipFill>
          <a:blip r:embed="rId2"/>
          <a:srcRect l="21053" t="-1245" r="15933" b="1245"/>
          <a:stretch>
            <a:fillRect/>
          </a:stretch>
        </p:blipFill>
        <p:spPr>
          <a:xfrm>
            <a:off x="4701652" y="2161862"/>
            <a:ext cx="3886201" cy="3905876"/>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10. What transaction was thus made by the two brothers?</a:t>
            </a:r>
          </a:p>
        </p:txBody>
      </p:sp>
      <p:sp>
        <p:nvSpPr>
          <p:cNvPr id="3" name="Content Placeholder 2"/>
          <p:cNvSpPr>
            <a:spLocks noGrp="1"/>
          </p:cNvSpPr>
          <p:nvPr>
            <p:ph sz="half" idx="1"/>
          </p:nvPr>
        </p:nvSpPr>
        <p:spPr/>
        <p:txBody>
          <a:bodyPr>
            <a:normAutofit fontScale="92500" lnSpcReduction="10000"/>
          </a:bodyPr>
          <a:lstStyle/>
          <a:p>
            <a:r>
              <a:rPr sz="3600" dirty="0"/>
              <a:t>Genesis 25:33-34</a:t>
            </a:r>
          </a:p>
          <a:p>
            <a:r>
              <a:rPr sz="3600" dirty="0"/>
              <a:t>Then Jacob gave Esau bread and pottage of </a:t>
            </a:r>
            <a:r>
              <a:rPr sz="3600" dirty="0" err="1"/>
              <a:t>lentiles</a:t>
            </a:r>
            <a:r>
              <a:rPr sz="3600" dirty="0"/>
              <a:t>; and he did eat and drink, and rose up, and went his way: thus Esau despised his birthright.</a:t>
            </a:r>
          </a:p>
        </p:txBody>
      </p:sp>
      <p:pic>
        <p:nvPicPr>
          <p:cNvPr id="20482" name="Picture 2" descr="Jacob and Esau">
            <a:extLst>
              <a:ext uri="{FF2B5EF4-FFF2-40B4-BE49-F238E27FC236}">
                <a16:creationId xmlns:a16="http://schemas.microsoft.com/office/drawing/2014/main" id="{705D9BB5-C3C5-E17E-9609-DA94973C875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00600" y="2255424"/>
            <a:ext cx="3657600" cy="371875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11. What was the birthright, and what was its importance to anyone?</a:t>
            </a:r>
          </a:p>
        </p:txBody>
      </p:sp>
      <p:sp>
        <p:nvSpPr>
          <p:cNvPr id="3" name="Content Placeholder 2"/>
          <p:cNvSpPr>
            <a:spLocks noGrp="1"/>
          </p:cNvSpPr>
          <p:nvPr>
            <p:ph sz="half" idx="1"/>
          </p:nvPr>
        </p:nvSpPr>
        <p:spPr>
          <a:xfrm>
            <a:off x="685797" y="2011680"/>
            <a:ext cx="3657600" cy="4562144"/>
          </a:xfrm>
        </p:spPr>
        <p:txBody>
          <a:bodyPr>
            <a:normAutofit fontScale="92500" lnSpcReduction="10000"/>
          </a:bodyPr>
          <a:lstStyle/>
          <a:p>
            <a:pPr marL="0" indent="0">
              <a:buNone/>
            </a:pPr>
            <a:r>
              <a:rPr lang="en-US" sz="2800" dirty="0"/>
              <a:t>The birthright was the firstborn’s special claim—a double share of the inheritance, succession to the father’s leadership of the family, and (in Israel) special spiritual privilege and responsibility as one devoted to God; therefore it carried both material and covenant significance.</a:t>
            </a:r>
            <a:endParaRPr sz="2800" dirty="0"/>
          </a:p>
        </p:txBody>
      </p:sp>
      <p:pic>
        <p:nvPicPr>
          <p:cNvPr id="21506" name="Picture 2" descr="Esau's Birthright – Great Stories of the Holy Bible | Lord Of The Sick  Saviour Of The World">
            <a:extLst>
              <a:ext uri="{FF2B5EF4-FFF2-40B4-BE49-F238E27FC236}">
                <a16:creationId xmlns:a16="http://schemas.microsoft.com/office/drawing/2014/main" id="{9C9961E5-774B-D11C-4EC5-CB793F86C18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91599" y="2011363"/>
            <a:ext cx="3475601" cy="42068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12. How did Esau regard his birthright?</a:t>
            </a:r>
          </a:p>
        </p:txBody>
      </p:sp>
      <p:sp>
        <p:nvSpPr>
          <p:cNvPr id="3" name="Content Placeholder 2"/>
          <p:cNvSpPr>
            <a:spLocks noGrp="1"/>
          </p:cNvSpPr>
          <p:nvPr>
            <p:ph sz="half" idx="1"/>
          </p:nvPr>
        </p:nvSpPr>
        <p:spPr/>
        <p:txBody>
          <a:bodyPr>
            <a:normAutofit lnSpcReduction="10000"/>
          </a:bodyPr>
          <a:lstStyle/>
          <a:p>
            <a:r>
              <a:rPr sz="3200" dirty="0"/>
              <a:t>Genesis 25:34</a:t>
            </a:r>
          </a:p>
          <a:p>
            <a:r>
              <a:rPr sz="3200" dirty="0"/>
              <a:t>Then Jacob gave Esau bread and pottage of </a:t>
            </a:r>
            <a:r>
              <a:rPr sz="3200" dirty="0" err="1"/>
              <a:t>lentiles</a:t>
            </a:r>
            <a:r>
              <a:rPr sz="3200" dirty="0"/>
              <a:t>; and he did eat and drink, and rose up, and went his way: thus Esau despised his birthright.</a:t>
            </a:r>
          </a:p>
        </p:txBody>
      </p:sp>
      <p:pic>
        <p:nvPicPr>
          <p:cNvPr id="22530" name="Picture 2" descr="🇬🇧 &quot;Then Jacob gave Esau bread and lentil stew, and he ate and drank and  rose and went his way. Thus Esau despised his birthright.&quot; | Genesis 25:34‭  🇧🇷 &quot;E Jacó deu‬">
            <a:extLst>
              <a:ext uri="{FF2B5EF4-FFF2-40B4-BE49-F238E27FC236}">
                <a16:creationId xmlns:a16="http://schemas.microsoft.com/office/drawing/2014/main" id="{E2234A15-5485-DEAF-33AC-54D8F01C2C2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00507" y="2254673"/>
            <a:ext cx="3430966" cy="34309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13. How highly did he value it?</a:t>
            </a:r>
          </a:p>
        </p:txBody>
      </p:sp>
      <p:sp>
        <p:nvSpPr>
          <p:cNvPr id="3" name="Content Placeholder 2"/>
          <p:cNvSpPr>
            <a:spLocks noGrp="1"/>
          </p:cNvSpPr>
          <p:nvPr>
            <p:ph sz="half" idx="1"/>
          </p:nvPr>
        </p:nvSpPr>
        <p:spPr/>
        <p:txBody>
          <a:bodyPr>
            <a:normAutofit fontScale="92500"/>
          </a:bodyPr>
          <a:lstStyle/>
          <a:p>
            <a:r>
              <a:rPr sz="4400" dirty="0"/>
              <a:t>Answer: He considered it worth no more than a meal of victuals, to satisfy present necessity.</a:t>
            </a:r>
          </a:p>
        </p:txBody>
      </p:sp>
      <p:pic>
        <p:nvPicPr>
          <p:cNvPr id="23554" name="Picture 2" descr="esau sells his birthright for stew - Truth Snitch">
            <a:extLst>
              <a:ext uri="{FF2B5EF4-FFF2-40B4-BE49-F238E27FC236}">
                <a16:creationId xmlns:a16="http://schemas.microsoft.com/office/drawing/2014/main" id="{2C295757-C70C-28A3-2061-90B4F39C7E1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2499"/>
          <a:stretch>
            <a:fillRect/>
          </a:stretch>
        </p:blipFill>
        <p:spPr bwMode="auto">
          <a:xfrm>
            <a:off x="4700191" y="2298995"/>
            <a:ext cx="3657601" cy="376583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14. What language is used concerning Esau for this proceeding?</a:t>
            </a:r>
          </a:p>
        </p:txBody>
      </p:sp>
      <p:sp>
        <p:nvSpPr>
          <p:cNvPr id="3" name="Content Placeholder 2"/>
          <p:cNvSpPr>
            <a:spLocks noGrp="1"/>
          </p:cNvSpPr>
          <p:nvPr>
            <p:ph sz="half" idx="1"/>
          </p:nvPr>
        </p:nvSpPr>
        <p:spPr>
          <a:xfrm>
            <a:off x="685797" y="2147582"/>
            <a:ext cx="3657600" cy="4070338"/>
          </a:xfrm>
        </p:spPr>
        <p:txBody>
          <a:bodyPr>
            <a:normAutofit lnSpcReduction="10000"/>
          </a:bodyPr>
          <a:lstStyle/>
          <a:p>
            <a:r>
              <a:rPr sz="3600" dirty="0"/>
              <a:t>Hebrews 12:16</a:t>
            </a:r>
          </a:p>
          <a:p>
            <a:r>
              <a:rPr sz="3600" dirty="0"/>
              <a:t>Lest there be any fornicator, or profane person, as Esau, who for one morsel of meat sold his birthright.</a:t>
            </a:r>
          </a:p>
        </p:txBody>
      </p:sp>
      <p:pic>
        <p:nvPicPr>
          <p:cNvPr id="24578" name="Picture 2" descr="Esau sells his birthright by Giovacchino Assereto">
            <a:extLst>
              <a:ext uri="{FF2B5EF4-FFF2-40B4-BE49-F238E27FC236}">
                <a16:creationId xmlns:a16="http://schemas.microsoft.com/office/drawing/2014/main" id="{C95924A5-5606-62D4-72C5-9ABD417F07A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532" r="28935"/>
          <a:stretch>
            <a:fillRect/>
          </a:stretch>
        </p:blipFill>
        <p:spPr bwMode="auto">
          <a:xfrm>
            <a:off x="4800605" y="1894503"/>
            <a:ext cx="3657600" cy="46793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15. How did he afterward feel concerning the blessings of his birthright?</a:t>
            </a:r>
          </a:p>
        </p:txBody>
      </p:sp>
      <p:sp>
        <p:nvSpPr>
          <p:cNvPr id="3" name="Content Placeholder 2"/>
          <p:cNvSpPr>
            <a:spLocks noGrp="1"/>
          </p:cNvSpPr>
          <p:nvPr>
            <p:ph sz="half" idx="1"/>
          </p:nvPr>
        </p:nvSpPr>
        <p:spPr>
          <a:xfrm>
            <a:off x="685797" y="2011680"/>
            <a:ext cx="4230152" cy="4562144"/>
          </a:xfrm>
        </p:spPr>
        <p:txBody>
          <a:bodyPr>
            <a:normAutofit lnSpcReduction="10000"/>
          </a:bodyPr>
          <a:lstStyle/>
          <a:p>
            <a:r>
              <a:rPr sz="3200" dirty="0"/>
              <a:t>Hebrews 12:17</a:t>
            </a:r>
          </a:p>
          <a:p>
            <a:r>
              <a:rPr sz="3200" dirty="0"/>
              <a:t>For ye know how that afterward, when he would have inherited the blessing, he was rejected: for he found no place of repentance, though he sought it carefully with tears.</a:t>
            </a:r>
          </a:p>
        </p:txBody>
      </p:sp>
      <p:pic>
        <p:nvPicPr>
          <p:cNvPr id="25602" name="Picture 2" descr="Esau the son that Isaac loved | Bibleview">
            <a:extLst>
              <a:ext uri="{FF2B5EF4-FFF2-40B4-BE49-F238E27FC236}">
                <a16:creationId xmlns:a16="http://schemas.microsoft.com/office/drawing/2014/main" id="{E1CA0C44-1D6F-A09F-C0D1-4E19FFFFC9F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b="21584"/>
          <a:stretch>
            <a:fillRect/>
          </a:stretch>
        </p:blipFill>
        <p:spPr bwMode="auto">
          <a:xfrm>
            <a:off x="5278665" y="1899693"/>
            <a:ext cx="3286493" cy="47861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321F3-0375-02F6-F80F-4EAAE5C424C7}"/>
              </a:ext>
            </a:extLst>
          </p:cNvPr>
          <p:cNvSpPr>
            <a:spLocks noGrp="1"/>
          </p:cNvSpPr>
          <p:nvPr>
            <p:ph type="ctrTitle"/>
          </p:nvPr>
        </p:nvSpPr>
        <p:spPr>
          <a:xfrm>
            <a:off x="340468" y="1814819"/>
            <a:ext cx="8579796" cy="2286000"/>
          </a:xfrm>
        </p:spPr>
        <p:txBody>
          <a:bodyPr>
            <a:normAutofit/>
          </a:bodyPr>
          <a:lstStyle/>
          <a:p>
            <a:pPr algn="r"/>
            <a:r>
              <a:rPr lang="en-US" sz="5400" dirty="0">
                <a:solidFill>
                  <a:schemeClr val="tx1"/>
                </a:solidFill>
              </a:rPr>
              <a:t>Old Testament History:</a:t>
            </a:r>
            <a:r>
              <a:rPr lang="en-US" sz="4000" dirty="0">
                <a:solidFill>
                  <a:schemeClr val="tx1"/>
                </a:solidFill>
              </a:rPr>
              <a:t> </a:t>
            </a:r>
            <a:br>
              <a:rPr lang="en-US" sz="5400" dirty="0">
                <a:solidFill>
                  <a:schemeClr val="tx2">
                    <a:lumMod val="50000"/>
                  </a:schemeClr>
                </a:solidFill>
              </a:rPr>
            </a:br>
            <a:r>
              <a:rPr lang="en-US" sz="4900" b="1" dirty="0"/>
              <a:t>Despising the Birthright</a:t>
            </a:r>
            <a:endParaRPr lang="en-US" sz="5400" b="1" dirty="0"/>
          </a:p>
        </p:txBody>
      </p:sp>
      <p:sp>
        <p:nvSpPr>
          <p:cNvPr id="3" name="Subtitle 2">
            <a:extLst>
              <a:ext uri="{FF2B5EF4-FFF2-40B4-BE49-F238E27FC236}">
                <a16:creationId xmlns:a16="http://schemas.microsoft.com/office/drawing/2014/main" id="{9ACDEA4B-53A6-7903-3988-7798F7C0A61F}"/>
              </a:ext>
            </a:extLst>
          </p:cNvPr>
          <p:cNvSpPr>
            <a:spLocks noGrp="1"/>
          </p:cNvSpPr>
          <p:nvPr>
            <p:ph type="subTitle" idx="1"/>
          </p:nvPr>
        </p:nvSpPr>
        <p:spPr>
          <a:xfrm>
            <a:off x="545876" y="4571999"/>
            <a:ext cx="7409809" cy="940906"/>
          </a:xfrm>
        </p:spPr>
        <p:txBody>
          <a:bodyPr>
            <a:normAutofit/>
          </a:bodyPr>
          <a:lstStyle/>
          <a:p>
            <a:r>
              <a:rPr lang="en-US" sz="4000" dirty="0"/>
              <a:t>Lesson</a:t>
            </a:r>
            <a:r>
              <a:rPr lang="en-US" sz="4000" dirty="0">
                <a:solidFill>
                  <a:schemeClr val="accent1">
                    <a:lumMod val="75000"/>
                  </a:schemeClr>
                </a:solidFill>
              </a:rPr>
              <a:t> </a:t>
            </a:r>
            <a:r>
              <a:rPr lang="en-US" sz="6000" b="1" dirty="0">
                <a:solidFill>
                  <a:schemeClr val="accent3"/>
                </a:solidFill>
              </a:rPr>
              <a:t>15</a:t>
            </a:r>
            <a:r>
              <a:rPr lang="en-US" sz="4000" b="1" dirty="0"/>
              <a:t>,</a:t>
            </a:r>
            <a:r>
              <a:rPr lang="en-US" sz="4000" dirty="0"/>
              <a:t>2</a:t>
            </a:r>
            <a:r>
              <a:rPr lang="en-US" sz="4000" baseline="30000" dirty="0"/>
              <a:t>nd</a:t>
            </a:r>
            <a:r>
              <a:rPr lang="en-US" sz="4000" dirty="0"/>
              <a:t> Quarter, 1888</a:t>
            </a:r>
          </a:p>
        </p:txBody>
      </p:sp>
    </p:spTree>
    <p:extLst>
      <p:ext uri="{BB962C8B-B14F-4D97-AF65-F5344CB8AC3E}">
        <p14:creationId xmlns:p14="http://schemas.microsoft.com/office/powerpoint/2010/main" val="26098083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D3CD1-3A1A-5E02-48B1-B252063E6463}"/>
              </a:ext>
            </a:extLst>
          </p:cNvPr>
          <p:cNvSpPr>
            <a:spLocks noGrp="1"/>
          </p:cNvSpPr>
          <p:nvPr>
            <p:ph type="title"/>
          </p:nvPr>
        </p:nvSpPr>
        <p:spPr/>
        <p:txBody>
          <a:bodyPr/>
          <a:lstStyle/>
          <a:p>
            <a:r>
              <a:rPr lang="en-US" dirty="0"/>
              <a:t>Esau’s Choices</a:t>
            </a:r>
          </a:p>
        </p:txBody>
      </p:sp>
      <p:sp>
        <p:nvSpPr>
          <p:cNvPr id="4" name="Content Placeholder 3">
            <a:extLst>
              <a:ext uri="{FF2B5EF4-FFF2-40B4-BE49-F238E27FC236}">
                <a16:creationId xmlns:a16="http://schemas.microsoft.com/office/drawing/2014/main" id="{E4B7354B-8235-8ECC-E369-3A72C84FC422}"/>
              </a:ext>
            </a:extLst>
          </p:cNvPr>
          <p:cNvSpPr>
            <a:spLocks noGrp="1"/>
          </p:cNvSpPr>
          <p:nvPr>
            <p:ph sz="half" idx="2"/>
          </p:nvPr>
        </p:nvSpPr>
        <p:spPr/>
        <p:txBody>
          <a:bodyPr>
            <a:normAutofit fontScale="92500"/>
          </a:bodyPr>
          <a:lstStyle/>
          <a:p>
            <a:pPr marL="0" indent="0">
              <a:buNone/>
            </a:pPr>
            <a:r>
              <a:rPr lang="en-US" sz="3200" dirty="0"/>
              <a:t>Long years of living for earthly pursuits had deprived Esau of the capacity to bear the more serious responsibilities of life. By his own choice his mind and character had become fixed. </a:t>
            </a:r>
          </a:p>
        </p:txBody>
      </p:sp>
      <p:pic>
        <p:nvPicPr>
          <p:cNvPr id="26628" name="Picture 4" descr="Genesis 36: Esau's Royal Descendants ...">
            <a:extLst>
              <a:ext uri="{FF2B5EF4-FFF2-40B4-BE49-F238E27FC236}">
                <a16:creationId xmlns:a16="http://schemas.microsoft.com/office/drawing/2014/main" id="{C882756F-7FC5-0607-18E9-342ED75D0E8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75656" y="2440191"/>
            <a:ext cx="3995563" cy="2992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51257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0AF11-BE91-A3BD-D0D0-4A246CFEEC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93BA87-C3AF-8D81-E88D-83532C3675E6}"/>
              </a:ext>
            </a:extLst>
          </p:cNvPr>
          <p:cNvSpPr>
            <a:spLocks noGrp="1"/>
          </p:cNvSpPr>
          <p:nvPr>
            <p:ph type="title"/>
          </p:nvPr>
        </p:nvSpPr>
        <p:spPr/>
        <p:txBody>
          <a:bodyPr/>
          <a:lstStyle/>
          <a:p>
            <a:r>
              <a:rPr lang="en-US" dirty="0"/>
              <a:t>Esau’s Choices</a:t>
            </a:r>
          </a:p>
        </p:txBody>
      </p:sp>
      <p:sp>
        <p:nvSpPr>
          <p:cNvPr id="4" name="Content Placeholder 3">
            <a:extLst>
              <a:ext uri="{FF2B5EF4-FFF2-40B4-BE49-F238E27FC236}">
                <a16:creationId xmlns:a16="http://schemas.microsoft.com/office/drawing/2014/main" id="{A86DCDC8-E4A4-B5B3-D069-F950B0134FA5}"/>
              </a:ext>
            </a:extLst>
          </p:cNvPr>
          <p:cNvSpPr>
            <a:spLocks noGrp="1"/>
          </p:cNvSpPr>
          <p:nvPr>
            <p:ph sz="half" idx="2"/>
          </p:nvPr>
        </p:nvSpPr>
        <p:spPr>
          <a:xfrm>
            <a:off x="3976383" y="2011680"/>
            <a:ext cx="4481818" cy="4206240"/>
          </a:xfrm>
        </p:spPr>
        <p:txBody>
          <a:bodyPr>
            <a:normAutofit fontScale="92500"/>
          </a:bodyPr>
          <a:lstStyle/>
          <a:p>
            <a:pPr marL="0" indent="0">
              <a:buNone/>
            </a:pPr>
            <a:r>
              <a:rPr lang="en-US" sz="3200" dirty="0"/>
              <a:t>The writer of Hebrews does not imply that Esau actually desired to repent of his worldly ways, but simply that he repented of having sold his birthright. He wished he had it back again, but realized that his decision was irrevocable. He had lost it forever. </a:t>
            </a:r>
          </a:p>
        </p:txBody>
      </p:sp>
      <p:pic>
        <p:nvPicPr>
          <p:cNvPr id="27650" name="Picture 2" descr="Jacob and Esau: A Bible Story Full of ...">
            <a:extLst>
              <a:ext uri="{FF2B5EF4-FFF2-40B4-BE49-F238E27FC236}">
                <a16:creationId xmlns:a16="http://schemas.microsoft.com/office/drawing/2014/main" id="{DF59B8E3-3AEB-90A4-3997-8F8CD70CE8C4}"/>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55064"/>
          <a:stretch>
            <a:fillRect/>
          </a:stretch>
        </p:blipFill>
        <p:spPr bwMode="auto">
          <a:xfrm>
            <a:off x="352337" y="2123463"/>
            <a:ext cx="3229761" cy="4025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80128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1B7B6-4D48-F16F-A81C-6CAFCD0B4D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A246C0-F5F8-9E21-280B-A6CEED858025}"/>
              </a:ext>
            </a:extLst>
          </p:cNvPr>
          <p:cNvSpPr>
            <a:spLocks noGrp="1"/>
          </p:cNvSpPr>
          <p:nvPr>
            <p:ph type="title"/>
          </p:nvPr>
        </p:nvSpPr>
        <p:spPr/>
        <p:txBody>
          <a:bodyPr/>
          <a:lstStyle/>
          <a:p>
            <a:r>
              <a:rPr lang="en-US" dirty="0"/>
              <a:t>Esau’s Choices</a:t>
            </a:r>
          </a:p>
        </p:txBody>
      </p:sp>
      <p:sp>
        <p:nvSpPr>
          <p:cNvPr id="4" name="Content Placeholder 3">
            <a:extLst>
              <a:ext uri="{FF2B5EF4-FFF2-40B4-BE49-F238E27FC236}">
                <a16:creationId xmlns:a16="http://schemas.microsoft.com/office/drawing/2014/main" id="{0C921D32-191C-1AE1-C83E-A3DBC791005D}"/>
              </a:ext>
            </a:extLst>
          </p:cNvPr>
          <p:cNvSpPr>
            <a:spLocks noGrp="1"/>
          </p:cNvSpPr>
          <p:nvPr>
            <p:ph sz="half" idx="2"/>
          </p:nvPr>
        </p:nvSpPr>
        <p:spPr>
          <a:xfrm>
            <a:off x="4800600" y="2071448"/>
            <a:ext cx="3657600" cy="4146472"/>
          </a:xfrm>
        </p:spPr>
        <p:txBody>
          <a:bodyPr>
            <a:normAutofit lnSpcReduction="10000"/>
          </a:bodyPr>
          <a:lstStyle/>
          <a:p>
            <a:pPr marL="0" indent="0">
              <a:buNone/>
            </a:pPr>
            <a:r>
              <a:rPr lang="en-US" sz="3200" dirty="0"/>
              <a:t>No arbitrary act of God kept Esau from receiving the inheritance that would normally have been his. His own character disqualified him for its privileges and responsibilities.</a:t>
            </a:r>
          </a:p>
        </p:txBody>
      </p:sp>
      <p:pic>
        <p:nvPicPr>
          <p:cNvPr id="28674" name="Picture 2" descr="10 Interesting Facts About Esau in the Bible">
            <a:extLst>
              <a:ext uri="{FF2B5EF4-FFF2-40B4-BE49-F238E27FC236}">
                <a16:creationId xmlns:a16="http://schemas.microsoft.com/office/drawing/2014/main" id="{0EC5A3E8-ACC3-8335-9A27-A2F15ADD664F}"/>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5836" r="9117"/>
          <a:stretch>
            <a:fillRect/>
          </a:stretch>
        </p:blipFill>
        <p:spPr bwMode="auto">
          <a:xfrm>
            <a:off x="486392" y="2011680"/>
            <a:ext cx="4085608" cy="41464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10742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16. Relate, in brief, the circumstances</a:t>
            </a:r>
            <a:r>
              <a:rPr lang="en-US" dirty="0"/>
              <a:t> of Genesis 27:1-40</a:t>
            </a:r>
            <a:endParaRPr dirty="0"/>
          </a:p>
        </p:txBody>
      </p:sp>
      <p:sp>
        <p:nvSpPr>
          <p:cNvPr id="3" name="Content Placeholder 2"/>
          <p:cNvSpPr>
            <a:spLocks noGrp="1"/>
          </p:cNvSpPr>
          <p:nvPr>
            <p:ph sz="half" idx="1"/>
          </p:nvPr>
        </p:nvSpPr>
        <p:spPr>
          <a:xfrm>
            <a:off x="685797" y="2011680"/>
            <a:ext cx="3114416" cy="4206240"/>
          </a:xfrm>
        </p:spPr>
        <p:txBody>
          <a:bodyPr>
            <a:normAutofit/>
          </a:bodyPr>
          <a:lstStyle/>
          <a:p>
            <a:r>
              <a:rPr lang="en-US" sz="3200" dirty="0"/>
              <a:t>Isaac, old and blind, asks Esau to hunt so he can bestow the blessing. </a:t>
            </a:r>
          </a:p>
        </p:txBody>
      </p:sp>
      <p:pic>
        <p:nvPicPr>
          <p:cNvPr id="29699" name="Picture 3" descr="Isaac called his oldest son Esau and said, ‘I am now an old man and close to death. Get your quiver and bow and hunt some wild game for me. Prepare a meal just as I like it, so that I may give you my blessing before I die.’ – Slide 2">
            <a:extLst>
              <a:ext uri="{FF2B5EF4-FFF2-40B4-BE49-F238E27FC236}">
                <a16:creationId xmlns:a16="http://schemas.microsoft.com/office/drawing/2014/main" id="{FA536AB8-8B3D-886A-7BDC-1154D35BCDE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7053" r="10837"/>
          <a:stretch>
            <a:fillRect/>
          </a:stretch>
        </p:blipFill>
        <p:spPr bwMode="auto">
          <a:xfrm>
            <a:off x="4269994" y="2119269"/>
            <a:ext cx="4369420" cy="39910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6356C-A808-39E0-F337-4DEF4ABD36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2137D1-CDC7-8A60-7210-739E651E1FD4}"/>
              </a:ext>
            </a:extLst>
          </p:cNvPr>
          <p:cNvSpPr>
            <a:spLocks noGrp="1"/>
          </p:cNvSpPr>
          <p:nvPr>
            <p:ph type="title"/>
          </p:nvPr>
        </p:nvSpPr>
        <p:spPr/>
        <p:txBody>
          <a:bodyPr>
            <a:normAutofit fontScale="90000"/>
          </a:bodyPr>
          <a:lstStyle/>
          <a:p>
            <a:r>
              <a:rPr dirty="0"/>
              <a:t>16. Relate, in brief, the circumstances</a:t>
            </a:r>
            <a:r>
              <a:rPr lang="en-US" dirty="0"/>
              <a:t> of Genesis 27:1-40</a:t>
            </a:r>
            <a:endParaRPr dirty="0"/>
          </a:p>
        </p:txBody>
      </p:sp>
      <p:sp>
        <p:nvSpPr>
          <p:cNvPr id="3" name="Content Placeholder 2">
            <a:extLst>
              <a:ext uri="{FF2B5EF4-FFF2-40B4-BE49-F238E27FC236}">
                <a16:creationId xmlns:a16="http://schemas.microsoft.com/office/drawing/2014/main" id="{7B059871-7FA6-39A1-6C43-1F99339CD9CC}"/>
              </a:ext>
            </a:extLst>
          </p:cNvPr>
          <p:cNvSpPr>
            <a:spLocks noGrp="1"/>
          </p:cNvSpPr>
          <p:nvPr>
            <p:ph sz="half" idx="1"/>
          </p:nvPr>
        </p:nvSpPr>
        <p:spPr>
          <a:xfrm>
            <a:off x="685797" y="2149772"/>
            <a:ext cx="3657600" cy="4068148"/>
          </a:xfrm>
        </p:spPr>
        <p:txBody>
          <a:bodyPr>
            <a:normAutofit/>
          </a:bodyPr>
          <a:lstStyle/>
          <a:p>
            <a:r>
              <a:rPr lang="en-US" sz="4000" dirty="0"/>
              <a:t>Rebekah overhears; instructs Jacob to pose as Esau; prepares goat stew; disguises him. </a:t>
            </a:r>
          </a:p>
        </p:txBody>
      </p:sp>
      <p:pic>
        <p:nvPicPr>
          <p:cNvPr id="30722" name="Picture 2" descr="Now Rebekah was listening as Isaac spoke to Esau. When Esau had gone, she told Jacob to get two choice young goats, so that she could prepare some tasty food for Isaac. The plan was for Jacob to take it to his father so that he and not Esau would get his father’s blessing before he died. – Slide 3">
            <a:extLst>
              <a:ext uri="{FF2B5EF4-FFF2-40B4-BE49-F238E27FC236}">
                <a16:creationId xmlns:a16="http://schemas.microsoft.com/office/drawing/2014/main" id="{081810E4-FE06-A29F-AC2E-3A851720699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8291" r="14278"/>
          <a:stretch>
            <a:fillRect/>
          </a:stretch>
        </p:blipFill>
        <p:spPr bwMode="auto">
          <a:xfrm>
            <a:off x="4646720" y="2149773"/>
            <a:ext cx="3657600" cy="40681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80110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FF18A-D8DD-663C-5489-DBAA5E52A6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16D0D5-FD3D-5A67-2C3A-01F6ACE0C4D4}"/>
              </a:ext>
            </a:extLst>
          </p:cNvPr>
          <p:cNvSpPr>
            <a:spLocks noGrp="1"/>
          </p:cNvSpPr>
          <p:nvPr>
            <p:ph type="title"/>
          </p:nvPr>
        </p:nvSpPr>
        <p:spPr/>
        <p:txBody>
          <a:bodyPr>
            <a:normAutofit fontScale="90000"/>
          </a:bodyPr>
          <a:lstStyle/>
          <a:p>
            <a:r>
              <a:rPr dirty="0"/>
              <a:t>16. Relate, in brief, the circumstances</a:t>
            </a:r>
            <a:r>
              <a:rPr lang="en-US" dirty="0"/>
              <a:t> of Genesis 27:1-40</a:t>
            </a:r>
            <a:endParaRPr dirty="0"/>
          </a:p>
        </p:txBody>
      </p:sp>
      <p:sp>
        <p:nvSpPr>
          <p:cNvPr id="3" name="Content Placeholder 2">
            <a:extLst>
              <a:ext uri="{FF2B5EF4-FFF2-40B4-BE49-F238E27FC236}">
                <a16:creationId xmlns:a16="http://schemas.microsoft.com/office/drawing/2014/main" id="{D1BF308F-B1E9-BEEC-9BBA-E58454713B8F}"/>
              </a:ext>
            </a:extLst>
          </p:cNvPr>
          <p:cNvSpPr>
            <a:spLocks noGrp="1"/>
          </p:cNvSpPr>
          <p:nvPr>
            <p:ph sz="half" idx="1"/>
          </p:nvPr>
        </p:nvSpPr>
        <p:spPr>
          <a:xfrm>
            <a:off x="685797" y="2011680"/>
            <a:ext cx="3257029" cy="4206240"/>
          </a:xfrm>
        </p:spPr>
        <p:txBody>
          <a:bodyPr>
            <a:normAutofit/>
          </a:bodyPr>
          <a:lstStyle/>
          <a:p>
            <a:r>
              <a:rPr lang="en-US" sz="3600" dirty="0"/>
              <a:t>Jacob brings the meal; Isaac, doubtful, tests voice and hands, then eats and blesses Jacob. </a:t>
            </a:r>
          </a:p>
        </p:txBody>
      </p:sp>
      <p:pic>
        <p:nvPicPr>
          <p:cNvPr id="31746" name="Picture 2" descr="Jacob went to see Isaac with the tasty meal Rebekah had made. ‘Who is it?’ asked Isaac.&lt;br/&gt;‘I am Esau your firstborn,’ Jacob lied. – Slide 5">
            <a:extLst>
              <a:ext uri="{FF2B5EF4-FFF2-40B4-BE49-F238E27FC236}">
                <a16:creationId xmlns:a16="http://schemas.microsoft.com/office/drawing/2014/main" id="{5555650E-9657-B19B-8802-EF457511FA3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7058" r="19019"/>
          <a:stretch>
            <a:fillRect/>
          </a:stretch>
        </p:blipFill>
        <p:spPr bwMode="auto">
          <a:xfrm>
            <a:off x="4519978" y="2223082"/>
            <a:ext cx="3937441" cy="3994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4385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6ACF9-9138-F63F-910E-4912885DD6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055FAE-3F1C-7991-AD1B-F6191F8E4623}"/>
              </a:ext>
            </a:extLst>
          </p:cNvPr>
          <p:cNvSpPr>
            <a:spLocks noGrp="1"/>
          </p:cNvSpPr>
          <p:nvPr>
            <p:ph type="title"/>
          </p:nvPr>
        </p:nvSpPr>
        <p:spPr/>
        <p:txBody>
          <a:bodyPr>
            <a:normAutofit fontScale="90000"/>
          </a:bodyPr>
          <a:lstStyle/>
          <a:p>
            <a:r>
              <a:rPr dirty="0"/>
              <a:t>16. Relate, in brief, the circumstances</a:t>
            </a:r>
            <a:r>
              <a:rPr lang="en-US" dirty="0"/>
              <a:t> of Genesis 27:1-40</a:t>
            </a:r>
            <a:endParaRPr dirty="0"/>
          </a:p>
        </p:txBody>
      </p:sp>
      <p:sp>
        <p:nvSpPr>
          <p:cNvPr id="3" name="Content Placeholder 2">
            <a:extLst>
              <a:ext uri="{FF2B5EF4-FFF2-40B4-BE49-F238E27FC236}">
                <a16:creationId xmlns:a16="http://schemas.microsoft.com/office/drawing/2014/main" id="{105330C0-B50F-52AA-A1BF-333D08AF5974}"/>
              </a:ext>
            </a:extLst>
          </p:cNvPr>
          <p:cNvSpPr>
            <a:spLocks noGrp="1"/>
          </p:cNvSpPr>
          <p:nvPr>
            <p:ph sz="half" idx="1"/>
          </p:nvPr>
        </p:nvSpPr>
        <p:spPr/>
        <p:txBody>
          <a:bodyPr>
            <a:normAutofit/>
          </a:bodyPr>
          <a:lstStyle/>
          <a:p>
            <a:r>
              <a:rPr lang="en-US" sz="4000" dirty="0"/>
              <a:t>Esau returns, discovers the deceit, weeps, and pleads for a blessing. </a:t>
            </a:r>
          </a:p>
        </p:txBody>
      </p:sp>
      <p:pic>
        <p:nvPicPr>
          <p:cNvPr id="32770" name="Picture 2" descr="Jacob had scarcely left his father’s presence, when his brother Esau came in from hunting and prepared a meal.&lt;br/&gt;‘Who are you?’ asked Isaac. &lt;br/&gt;‘I am your firstborn, Esau,’ was the reply. &lt;br/&gt;Isaac trembled violently and said, ‘Who was it, then, that hunted game and brought it to me? I ate it just before you came and I blessed him – and indeed he will be blessed!’ – Slide 8">
            <a:extLst>
              <a:ext uri="{FF2B5EF4-FFF2-40B4-BE49-F238E27FC236}">
                <a16:creationId xmlns:a16="http://schemas.microsoft.com/office/drawing/2014/main" id="{5ADA9837-4381-528B-99B9-150753E1847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2099" r="12213"/>
          <a:stretch>
            <a:fillRect/>
          </a:stretch>
        </p:blipFill>
        <p:spPr bwMode="auto">
          <a:xfrm>
            <a:off x="4481277" y="2265027"/>
            <a:ext cx="3865767" cy="3830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00458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57E8E-AE96-9EF5-B0EF-33FF8556F6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8E169B-7727-5D7F-FEB8-6D582B989914}"/>
              </a:ext>
            </a:extLst>
          </p:cNvPr>
          <p:cNvSpPr>
            <a:spLocks noGrp="1"/>
          </p:cNvSpPr>
          <p:nvPr>
            <p:ph type="title"/>
          </p:nvPr>
        </p:nvSpPr>
        <p:spPr/>
        <p:txBody>
          <a:bodyPr>
            <a:normAutofit fontScale="90000"/>
          </a:bodyPr>
          <a:lstStyle/>
          <a:p>
            <a:r>
              <a:rPr dirty="0"/>
              <a:t>16. Relate, in brief, the circumstances</a:t>
            </a:r>
            <a:r>
              <a:rPr lang="en-US" dirty="0"/>
              <a:t> of Genesis 27:1-40</a:t>
            </a:r>
            <a:endParaRPr dirty="0"/>
          </a:p>
        </p:txBody>
      </p:sp>
      <p:sp>
        <p:nvSpPr>
          <p:cNvPr id="3" name="Content Placeholder 2">
            <a:extLst>
              <a:ext uri="{FF2B5EF4-FFF2-40B4-BE49-F238E27FC236}">
                <a16:creationId xmlns:a16="http://schemas.microsoft.com/office/drawing/2014/main" id="{6D4220CF-679B-C5CB-118E-C5F27DC310B3}"/>
              </a:ext>
            </a:extLst>
          </p:cNvPr>
          <p:cNvSpPr>
            <a:spLocks noGrp="1"/>
          </p:cNvSpPr>
          <p:nvPr>
            <p:ph sz="half" idx="1"/>
          </p:nvPr>
        </p:nvSpPr>
        <p:spPr>
          <a:xfrm>
            <a:off x="780175" y="2231472"/>
            <a:ext cx="3563221" cy="3771270"/>
          </a:xfrm>
        </p:spPr>
        <p:txBody>
          <a:bodyPr>
            <a:normAutofit fontScale="92500"/>
          </a:bodyPr>
          <a:lstStyle/>
          <a:p>
            <a:r>
              <a:rPr lang="en-US" sz="3600" dirty="0"/>
              <a:t>Isaac affirms Jacob’s blessing; gives Esau a harder lot—by the sword, serving his brother, yet one day loosening the yoke. </a:t>
            </a:r>
          </a:p>
        </p:txBody>
      </p:sp>
      <p:pic>
        <p:nvPicPr>
          <p:cNvPr id="33794" name="Picture 2" descr="‘I have made Jacob lord over you,’ Isaac explained. ‘And I have made all his relatives his servants. I have sustained him with grain and new wine. So what can I possibly do for you, my son?’ &lt;br/&gt;‘Do you have only one blessing’ Esau wept. ‘Bless me too, my father!’ &lt;br/&gt;Isaac answered, ‘You will live by the sword and serve your brother. But when you grow restless, you will throw his yoke from off your neck.’ – Slide 10">
            <a:extLst>
              <a:ext uri="{FF2B5EF4-FFF2-40B4-BE49-F238E27FC236}">
                <a16:creationId xmlns:a16="http://schemas.microsoft.com/office/drawing/2014/main" id="{6E4442F4-92AA-24F0-2749-405FE38D859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0263" r="18177"/>
          <a:stretch>
            <a:fillRect/>
          </a:stretch>
        </p:blipFill>
        <p:spPr bwMode="auto">
          <a:xfrm>
            <a:off x="4343396" y="1927790"/>
            <a:ext cx="4203792" cy="4405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21885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17. Was he able to get back the birthright?</a:t>
            </a:r>
          </a:p>
        </p:txBody>
      </p:sp>
      <p:sp>
        <p:nvSpPr>
          <p:cNvPr id="3" name="Content Placeholder 2"/>
          <p:cNvSpPr>
            <a:spLocks noGrp="1"/>
          </p:cNvSpPr>
          <p:nvPr>
            <p:ph sz="half" idx="1"/>
          </p:nvPr>
        </p:nvSpPr>
        <p:spPr/>
        <p:txBody>
          <a:bodyPr>
            <a:normAutofit fontScale="92500" lnSpcReduction="20000"/>
          </a:bodyPr>
          <a:lstStyle/>
          <a:p>
            <a:r>
              <a:rPr sz="3200" dirty="0"/>
              <a:t>Hebrews 12:17</a:t>
            </a:r>
          </a:p>
          <a:p>
            <a:r>
              <a:rPr sz="3200" dirty="0"/>
              <a:t>For ye know how that afterward, when he would have inherited the blessing, he was rejected: for he found no place of repentance, though he sought it carefully with tears.</a:t>
            </a:r>
          </a:p>
        </p:txBody>
      </p:sp>
      <p:pic>
        <p:nvPicPr>
          <p:cNvPr id="34818" name="Picture 2" descr="Esau held a deep grudge against Jacob because of his deception. He plotted that once his father was dead and days of mourning were over he would kill Jacob.’ – Slide 11">
            <a:extLst>
              <a:ext uri="{FF2B5EF4-FFF2-40B4-BE49-F238E27FC236}">
                <a16:creationId xmlns:a16="http://schemas.microsoft.com/office/drawing/2014/main" id="{F51D3EC0-87BA-2A00-85DD-C02D8C51854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659" r="5332"/>
          <a:stretch>
            <a:fillRect/>
          </a:stretch>
        </p:blipFill>
        <p:spPr bwMode="auto">
          <a:xfrm>
            <a:off x="4800604" y="2430921"/>
            <a:ext cx="3879185" cy="33826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18. Why not?</a:t>
            </a:r>
          </a:p>
        </p:txBody>
      </p:sp>
      <p:sp>
        <p:nvSpPr>
          <p:cNvPr id="3" name="Content Placeholder 2"/>
          <p:cNvSpPr>
            <a:spLocks noGrp="1"/>
          </p:cNvSpPr>
          <p:nvPr>
            <p:ph sz="half" idx="1"/>
          </p:nvPr>
        </p:nvSpPr>
        <p:spPr/>
        <p:txBody>
          <a:bodyPr>
            <a:normAutofit/>
          </a:bodyPr>
          <a:lstStyle/>
          <a:p>
            <a:r>
              <a:rPr sz="4000" dirty="0"/>
              <a:t>Answer: Because he had deliberately sold it, and could not alter the trade.</a:t>
            </a:r>
          </a:p>
        </p:txBody>
      </p:sp>
      <p:pic>
        <p:nvPicPr>
          <p:cNvPr id="35842" name="Picture 2" descr="FreeBibleimages :: Esau sells his birthright to Jacob :: Esau sells his  birthright to get a bowl of lentil stew (Genesis 25:19-34)">
            <a:extLst>
              <a:ext uri="{FF2B5EF4-FFF2-40B4-BE49-F238E27FC236}">
                <a16:creationId xmlns:a16="http://schemas.microsoft.com/office/drawing/2014/main" id="{88702773-6773-77C2-39E5-0BB33DFF759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71219" y="2397574"/>
            <a:ext cx="4041261" cy="30270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 How old was Isaac when he was married?</a:t>
            </a:r>
          </a:p>
        </p:txBody>
      </p:sp>
      <p:sp>
        <p:nvSpPr>
          <p:cNvPr id="3" name="Content Placeholder 2"/>
          <p:cNvSpPr>
            <a:spLocks noGrp="1"/>
          </p:cNvSpPr>
          <p:nvPr>
            <p:ph sz="half" idx="1"/>
          </p:nvPr>
        </p:nvSpPr>
        <p:spPr/>
        <p:txBody>
          <a:bodyPr>
            <a:normAutofit lnSpcReduction="10000"/>
          </a:bodyPr>
          <a:lstStyle/>
          <a:p>
            <a:r>
              <a:rPr sz="3200" dirty="0"/>
              <a:t>Genesis 25:20</a:t>
            </a:r>
          </a:p>
          <a:p>
            <a:r>
              <a:rPr sz="3200" dirty="0"/>
              <a:t>And Isaac was forty years old when he took Rebekah to wife, the daughter of Bethuel the Syrian of Padanaram, the sister to Laban the Syrian.</a:t>
            </a:r>
          </a:p>
        </p:txBody>
      </p:sp>
      <p:pic>
        <p:nvPicPr>
          <p:cNvPr id="1026" name="Picture 2" descr="Superbook&quot; Isaac &amp; Rebekah (TV Episode 2015) - IMDb">
            <a:extLst>
              <a:ext uri="{FF2B5EF4-FFF2-40B4-BE49-F238E27FC236}">
                <a16:creationId xmlns:a16="http://schemas.microsoft.com/office/drawing/2014/main" id="{BF8D8C01-867B-6316-8800-B16E8CC12A8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18186" b="5199"/>
          <a:stretch>
            <a:fillRect/>
          </a:stretch>
        </p:blipFill>
        <p:spPr bwMode="auto">
          <a:xfrm>
            <a:off x="4799819" y="2011680"/>
            <a:ext cx="3657600" cy="42062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19. What is the exhortation given to us in this connection?</a:t>
            </a:r>
          </a:p>
        </p:txBody>
      </p:sp>
      <p:sp>
        <p:nvSpPr>
          <p:cNvPr id="3" name="Content Placeholder 2"/>
          <p:cNvSpPr>
            <a:spLocks noGrp="1"/>
          </p:cNvSpPr>
          <p:nvPr>
            <p:ph sz="half" idx="1"/>
          </p:nvPr>
        </p:nvSpPr>
        <p:spPr>
          <a:xfrm>
            <a:off x="685019" y="2011680"/>
            <a:ext cx="3657600" cy="4206240"/>
          </a:xfrm>
        </p:spPr>
        <p:txBody>
          <a:bodyPr>
            <a:normAutofit/>
          </a:bodyPr>
          <a:lstStyle/>
          <a:p>
            <a:r>
              <a:rPr sz="3200" dirty="0"/>
              <a:t>Hebrews 12:14-17</a:t>
            </a:r>
          </a:p>
          <a:p>
            <a:r>
              <a:rPr sz="4000" dirty="0"/>
              <a:t>Follow peace with all men, and holiness, without which no man shall see the Lord:</a:t>
            </a:r>
          </a:p>
        </p:txBody>
      </p:sp>
      <p:pic>
        <p:nvPicPr>
          <p:cNvPr id="36866" name="Picture 2" descr="Peace Is More Than War's Absence, and New Research Explains How to Build It  | Scientific American">
            <a:extLst>
              <a:ext uri="{FF2B5EF4-FFF2-40B4-BE49-F238E27FC236}">
                <a16:creationId xmlns:a16="http://schemas.microsoft.com/office/drawing/2014/main" id="{5997658F-9D40-2F6B-19E5-C2D2BAC9A0F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8001" r="18467"/>
          <a:stretch>
            <a:fillRect/>
          </a:stretch>
        </p:blipFill>
        <p:spPr bwMode="auto">
          <a:xfrm>
            <a:off x="4437776" y="2208580"/>
            <a:ext cx="3816992" cy="40093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19. What is the exhortation given to us in this connection?</a:t>
            </a:r>
          </a:p>
        </p:txBody>
      </p:sp>
      <p:sp>
        <p:nvSpPr>
          <p:cNvPr id="3" name="Content Placeholder 2"/>
          <p:cNvSpPr>
            <a:spLocks noGrp="1"/>
          </p:cNvSpPr>
          <p:nvPr>
            <p:ph sz="half" idx="1"/>
          </p:nvPr>
        </p:nvSpPr>
        <p:spPr/>
        <p:txBody>
          <a:bodyPr>
            <a:normAutofit lnSpcReduction="10000"/>
          </a:bodyPr>
          <a:lstStyle/>
          <a:p>
            <a:r>
              <a:rPr sz="3200" dirty="0"/>
              <a:t>Hebrews 12:14-17</a:t>
            </a:r>
          </a:p>
          <a:p>
            <a:r>
              <a:rPr sz="3200" dirty="0"/>
              <a:t>Looking diligently lest any man fail of the grace of God; lest any root of bitterness springing up trouble you, and thereby many be defiled;</a:t>
            </a:r>
          </a:p>
        </p:txBody>
      </p:sp>
      <p:pic>
        <p:nvPicPr>
          <p:cNvPr id="37890" name="Picture 2" descr="The root of bitterness - Pen Strokes">
            <a:extLst>
              <a:ext uri="{FF2B5EF4-FFF2-40B4-BE49-F238E27FC236}">
                <a16:creationId xmlns:a16="http://schemas.microsoft.com/office/drawing/2014/main" id="{6EB09BE9-283A-6E1D-3D1F-6938D52032B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6517" r="33550"/>
          <a:stretch>
            <a:fillRect/>
          </a:stretch>
        </p:blipFill>
        <p:spPr bwMode="auto">
          <a:xfrm>
            <a:off x="4800605" y="2011680"/>
            <a:ext cx="3657601" cy="43950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19. What is the exhortation given to us in this connection?</a:t>
            </a:r>
          </a:p>
        </p:txBody>
      </p:sp>
      <p:sp>
        <p:nvSpPr>
          <p:cNvPr id="3" name="Content Placeholder 2"/>
          <p:cNvSpPr>
            <a:spLocks noGrp="1"/>
          </p:cNvSpPr>
          <p:nvPr>
            <p:ph sz="half" idx="1"/>
          </p:nvPr>
        </p:nvSpPr>
        <p:spPr>
          <a:xfrm>
            <a:off x="685797" y="2424418"/>
            <a:ext cx="3657600" cy="3793502"/>
          </a:xfrm>
        </p:spPr>
        <p:txBody>
          <a:bodyPr>
            <a:normAutofit fontScale="92500"/>
          </a:bodyPr>
          <a:lstStyle/>
          <a:p>
            <a:r>
              <a:rPr sz="3600" dirty="0"/>
              <a:t>Hebrews 12:14-17</a:t>
            </a:r>
          </a:p>
          <a:p>
            <a:r>
              <a:rPr sz="3600" dirty="0"/>
              <a:t>Lest there be any fornicator, or profane person, as Esau, who for one morsel of meat sold his birthright.</a:t>
            </a:r>
          </a:p>
        </p:txBody>
      </p:sp>
      <p:pic>
        <p:nvPicPr>
          <p:cNvPr id="38914" name="Picture 2" descr="Jacob and Esau | Illustrated Bible Story">
            <a:extLst>
              <a:ext uri="{FF2B5EF4-FFF2-40B4-BE49-F238E27FC236}">
                <a16:creationId xmlns:a16="http://schemas.microsoft.com/office/drawing/2014/main" id="{6D1510D6-406C-5AE1-C5B0-83A870D44A0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3337" r="25975"/>
          <a:stretch>
            <a:fillRect/>
          </a:stretch>
        </p:blipFill>
        <p:spPr bwMode="auto">
          <a:xfrm>
            <a:off x="4462162" y="2093054"/>
            <a:ext cx="4181633" cy="41248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19. What is the exhortation given to us in this connection?</a:t>
            </a:r>
          </a:p>
        </p:txBody>
      </p:sp>
      <p:sp>
        <p:nvSpPr>
          <p:cNvPr id="3" name="Content Placeholder 2"/>
          <p:cNvSpPr>
            <a:spLocks noGrp="1"/>
          </p:cNvSpPr>
          <p:nvPr>
            <p:ph sz="half" idx="1"/>
          </p:nvPr>
        </p:nvSpPr>
        <p:spPr>
          <a:xfrm>
            <a:off x="685796" y="2011680"/>
            <a:ext cx="4154651" cy="4206240"/>
          </a:xfrm>
        </p:spPr>
        <p:txBody>
          <a:bodyPr>
            <a:normAutofit lnSpcReduction="10000"/>
          </a:bodyPr>
          <a:lstStyle/>
          <a:p>
            <a:r>
              <a:rPr sz="3200" dirty="0"/>
              <a:t>Hebrews 12:14-17</a:t>
            </a:r>
          </a:p>
          <a:p>
            <a:r>
              <a:rPr sz="3200" dirty="0"/>
              <a:t>For ye know how that afterward, when he would have inherited the blessing, he was rejected: for he found no place of repentance, though he sought it carefully with tears.</a:t>
            </a:r>
          </a:p>
        </p:txBody>
      </p:sp>
      <p:pic>
        <p:nvPicPr>
          <p:cNvPr id="39938" name="Picture 2" descr="Jacob and Esau for Kids | Interesting Stories for Kids">
            <a:extLst>
              <a:ext uri="{FF2B5EF4-FFF2-40B4-BE49-F238E27FC236}">
                <a16:creationId xmlns:a16="http://schemas.microsoft.com/office/drawing/2014/main" id="{D72860A5-BBDD-7463-5C1B-50A336AC408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144" r="17718"/>
          <a:stretch>
            <a:fillRect/>
          </a:stretch>
        </p:blipFill>
        <p:spPr bwMode="auto">
          <a:xfrm>
            <a:off x="5217953" y="2336523"/>
            <a:ext cx="3087147" cy="35432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20. If we are children of Abraham, what is our birthright?</a:t>
            </a:r>
          </a:p>
        </p:txBody>
      </p:sp>
      <p:sp>
        <p:nvSpPr>
          <p:cNvPr id="3" name="Content Placeholder 2"/>
          <p:cNvSpPr>
            <a:spLocks noGrp="1"/>
          </p:cNvSpPr>
          <p:nvPr>
            <p:ph sz="half" idx="1"/>
          </p:nvPr>
        </p:nvSpPr>
        <p:spPr/>
        <p:txBody>
          <a:bodyPr>
            <a:normAutofit fontScale="92500" lnSpcReduction="20000"/>
          </a:bodyPr>
          <a:lstStyle/>
          <a:p>
            <a:r>
              <a:rPr sz="3200" dirty="0"/>
              <a:t>Romans 4:13; Colossians 1:12; 1 John 3:1-2</a:t>
            </a:r>
          </a:p>
          <a:p>
            <a:r>
              <a:rPr sz="3200" dirty="0"/>
              <a:t>For the promise, that he should be the heir of the world, was not to Abraham, or to his seed, through the law, but through the righteousness of faith.</a:t>
            </a:r>
          </a:p>
        </p:txBody>
      </p:sp>
      <p:pic>
        <p:nvPicPr>
          <p:cNvPr id="40964" name="Picture 4" descr="Faith: Don't worry, God comes down to us - Pine and Lakes Echo Journal |  News, weather, sports from Pequot Lakes Minnesota">
            <a:extLst>
              <a:ext uri="{FF2B5EF4-FFF2-40B4-BE49-F238E27FC236}">
                <a16:creationId xmlns:a16="http://schemas.microsoft.com/office/drawing/2014/main" id="{ECE3A44D-88BF-DA52-212D-767B3DA1D2D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768" r="10837"/>
          <a:stretch>
            <a:fillRect/>
          </a:stretch>
        </p:blipFill>
        <p:spPr bwMode="auto">
          <a:xfrm>
            <a:off x="4865615" y="2433794"/>
            <a:ext cx="3793464" cy="34468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20. If we are children of Abraham, what is our birthright?</a:t>
            </a:r>
          </a:p>
        </p:txBody>
      </p:sp>
      <p:sp>
        <p:nvSpPr>
          <p:cNvPr id="3" name="Content Placeholder 2"/>
          <p:cNvSpPr>
            <a:spLocks noGrp="1"/>
          </p:cNvSpPr>
          <p:nvPr>
            <p:ph sz="half" idx="1"/>
          </p:nvPr>
        </p:nvSpPr>
        <p:spPr/>
        <p:txBody>
          <a:bodyPr>
            <a:normAutofit fontScale="92500" lnSpcReduction="20000"/>
          </a:bodyPr>
          <a:lstStyle/>
          <a:p>
            <a:r>
              <a:rPr sz="3600" dirty="0"/>
              <a:t>Romans 4:13; Colossians 1:12; 1 John 3:1-2</a:t>
            </a:r>
          </a:p>
          <a:p>
            <a:r>
              <a:rPr sz="3600" dirty="0"/>
              <a:t>Giving thanks unto the Father, which hath made us meet to be partakers of the inheritance of the saints in light:</a:t>
            </a:r>
          </a:p>
        </p:txBody>
      </p:sp>
      <p:pic>
        <p:nvPicPr>
          <p:cNvPr id="41986" name="Picture 2" descr="Living as a New Creation in Christ ...">
            <a:extLst>
              <a:ext uri="{FF2B5EF4-FFF2-40B4-BE49-F238E27FC236}">
                <a16:creationId xmlns:a16="http://schemas.microsoft.com/office/drawing/2014/main" id="{840388B5-D969-3505-20EF-2A9BF7F7318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766" r="3497" b="9853"/>
          <a:stretch>
            <a:fillRect/>
          </a:stretch>
        </p:blipFill>
        <p:spPr bwMode="auto">
          <a:xfrm>
            <a:off x="4488110" y="2107315"/>
            <a:ext cx="4211537" cy="40502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20. If we are children of Abraham, what is our birthright?</a:t>
            </a:r>
          </a:p>
        </p:txBody>
      </p:sp>
      <p:sp>
        <p:nvSpPr>
          <p:cNvPr id="3" name="Content Placeholder 2"/>
          <p:cNvSpPr>
            <a:spLocks noGrp="1"/>
          </p:cNvSpPr>
          <p:nvPr>
            <p:ph sz="half" idx="1"/>
          </p:nvPr>
        </p:nvSpPr>
        <p:spPr/>
        <p:txBody>
          <a:bodyPr>
            <a:normAutofit fontScale="92500"/>
          </a:bodyPr>
          <a:lstStyle/>
          <a:p>
            <a:r>
              <a:rPr sz="2800" dirty="0"/>
              <a:t>Romans 4:13; Colossians 1:12;</a:t>
            </a:r>
            <a:r>
              <a:rPr lang="en-US" sz="2800" dirty="0"/>
              <a:t>               </a:t>
            </a:r>
            <a:r>
              <a:rPr sz="2800" dirty="0"/>
              <a:t> 1 John 3:1-2</a:t>
            </a:r>
          </a:p>
          <a:p>
            <a:r>
              <a:rPr sz="2800" dirty="0"/>
              <a:t>Behold, what manner of love the Father hath bestowed upon us, that we should be called the sons of God: therefore the world </a:t>
            </a:r>
            <a:r>
              <a:rPr sz="2800" dirty="0" err="1"/>
              <a:t>knoweth</a:t>
            </a:r>
            <a:r>
              <a:rPr sz="2800" dirty="0"/>
              <a:t> us not, because it knew him not.</a:t>
            </a:r>
          </a:p>
        </p:txBody>
      </p:sp>
      <p:pic>
        <p:nvPicPr>
          <p:cNvPr id="43010" name="Picture 2" descr="5 Productivity Tips: Learning from Jesus Christ and His Life on Earth | by  Pasteur Emmanuel | Medium">
            <a:extLst>
              <a:ext uri="{FF2B5EF4-FFF2-40B4-BE49-F238E27FC236}">
                <a16:creationId xmlns:a16="http://schemas.microsoft.com/office/drawing/2014/main" id="{6CC74E7E-F3E9-D0AB-BCFB-E5F24634E88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144" r="27122"/>
          <a:stretch>
            <a:fillRect/>
          </a:stretch>
        </p:blipFill>
        <p:spPr bwMode="auto">
          <a:xfrm>
            <a:off x="5043886" y="2178910"/>
            <a:ext cx="3504496" cy="41755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21. Through what are we made heirs of this inheritance?</a:t>
            </a:r>
          </a:p>
        </p:txBody>
      </p:sp>
      <p:sp>
        <p:nvSpPr>
          <p:cNvPr id="3" name="Content Placeholder 2"/>
          <p:cNvSpPr>
            <a:spLocks noGrp="1"/>
          </p:cNvSpPr>
          <p:nvPr>
            <p:ph sz="half" idx="1"/>
          </p:nvPr>
        </p:nvSpPr>
        <p:spPr/>
        <p:txBody>
          <a:bodyPr>
            <a:normAutofit fontScale="92500"/>
          </a:bodyPr>
          <a:lstStyle/>
          <a:p>
            <a:r>
              <a:rPr sz="3600" dirty="0"/>
              <a:t>Colossians 1:13-14</a:t>
            </a:r>
          </a:p>
          <a:p>
            <a:r>
              <a:rPr sz="3600" dirty="0"/>
              <a:t>Who hath delivered us from the power of darkness, and hath translated us into the kingdom of his dear Son:</a:t>
            </a:r>
          </a:p>
        </p:txBody>
      </p:sp>
      <p:pic>
        <p:nvPicPr>
          <p:cNvPr id="44034" name="Picture 2" descr="Seek First the Kingdom of God ...">
            <a:extLst>
              <a:ext uri="{FF2B5EF4-FFF2-40B4-BE49-F238E27FC236}">
                <a16:creationId xmlns:a16="http://schemas.microsoft.com/office/drawing/2014/main" id="{B83743AE-D936-6A2C-BC92-5B4612B959F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1072" r="22135"/>
          <a:stretch>
            <a:fillRect/>
          </a:stretch>
        </p:blipFill>
        <p:spPr bwMode="auto">
          <a:xfrm>
            <a:off x="4800605" y="2390338"/>
            <a:ext cx="3478426" cy="367490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21. Through what are we made heirs of this inheritance?</a:t>
            </a:r>
          </a:p>
        </p:txBody>
      </p:sp>
      <p:sp>
        <p:nvSpPr>
          <p:cNvPr id="3" name="Content Placeholder 2"/>
          <p:cNvSpPr>
            <a:spLocks noGrp="1"/>
          </p:cNvSpPr>
          <p:nvPr>
            <p:ph sz="half" idx="1"/>
          </p:nvPr>
        </p:nvSpPr>
        <p:spPr/>
        <p:txBody>
          <a:bodyPr>
            <a:normAutofit fontScale="92500" lnSpcReduction="10000"/>
          </a:bodyPr>
          <a:lstStyle/>
          <a:p>
            <a:r>
              <a:rPr sz="3500" dirty="0"/>
              <a:t>Colossians 1:13-14</a:t>
            </a:r>
          </a:p>
          <a:p>
            <a:r>
              <a:rPr sz="4000" dirty="0"/>
              <a:t>In whom we have redemption through his blood, even the forgiveness of sins:</a:t>
            </a:r>
          </a:p>
        </p:txBody>
      </p:sp>
      <p:pic>
        <p:nvPicPr>
          <p:cNvPr id="45058" name="Picture 2" descr="The Power of Forgiveness for Well-Being ...">
            <a:extLst>
              <a:ext uri="{FF2B5EF4-FFF2-40B4-BE49-F238E27FC236}">
                <a16:creationId xmlns:a16="http://schemas.microsoft.com/office/drawing/2014/main" id="{C16CA484-036C-9B92-C68F-5610E4586E7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764" r="13734"/>
          <a:stretch>
            <a:fillRect/>
          </a:stretch>
        </p:blipFill>
        <p:spPr bwMode="auto">
          <a:xfrm>
            <a:off x="4800605" y="2223083"/>
            <a:ext cx="3489820" cy="34207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22. What does the Spirit through Paul say of one who despises his heavenly birthright?</a:t>
            </a:r>
          </a:p>
        </p:txBody>
      </p:sp>
      <p:sp>
        <p:nvSpPr>
          <p:cNvPr id="3" name="Content Placeholder 2"/>
          <p:cNvSpPr>
            <a:spLocks noGrp="1"/>
          </p:cNvSpPr>
          <p:nvPr>
            <p:ph sz="half" idx="1"/>
          </p:nvPr>
        </p:nvSpPr>
        <p:spPr>
          <a:xfrm>
            <a:off x="685797" y="2423202"/>
            <a:ext cx="3657600" cy="3794717"/>
          </a:xfrm>
        </p:spPr>
        <p:txBody>
          <a:bodyPr>
            <a:normAutofit/>
          </a:bodyPr>
          <a:lstStyle/>
          <a:p>
            <a:r>
              <a:rPr sz="3200" dirty="0"/>
              <a:t>Hebrews 10:28-29</a:t>
            </a:r>
          </a:p>
          <a:p>
            <a:r>
              <a:rPr sz="3200" dirty="0"/>
              <a:t>He that despised Moses' law died without mercy under two or three witnesses:</a:t>
            </a:r>
          </a:p>
        </p:txBody>
      </p:sp>
      <p:pic>
        <p:nvPicPr>
          <p:cNvPr id="46082" name="Picture 2" descr="What is an Enforcement of a Judgement, and How Can You Collect Your Money?  | Romano Law">
            <a:extLst>
              <a:ext uri="{FF2B5EF4-FFF2-40B4-BE49-F238E27FC236}">
                <a16:creationId xmlns:a16="http://schemas.microsoft.com/office/drawing/2014/main" id="{E2765100-5951-FACA-6DD1-48B871FE8E1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8154" r="6938"/>
          <a:stretch>
            <a:fillRect/>
          </a:stretch>
        </p:blipFill>
        <p:spPr bwMode="auto">
          <a:xfrm>
            <a:off x="4639111" y="2423203"/>
            <a:ext cx="3754069" cy="36252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2. How old was he when his two sons were born?</a:t>
            </a:r>
          </a:p>
        </p:txBody>
      </p:sp>
      <p:sp>
        <p:nvSpPr>
          <p:cNvPr id="3" name="Content Placeholder 2"/>
          <p:cNvSpPr>
            <a:spLocks noGrp="1"/>
          </p:cNvSpPr>
          <p:nvPr>
            <p:ph sz="half" idx="1"/>
          </p:nvPr>
        </p:nvSpPr>
        <p:spPr/>
        <p:txBody>
          <a:bodyPr>
            <a:normAutofit fontScale="92500"/>
          </a:bodyPr>
          <a:lstStyle/>
          <a:p>
            <a:r>
              <a:rPr sz="3200" dirty="0"/>
              <a:t>Genesis 25:26</a:t>
            </a:r>
          </a:p>
          <a:p>
            <a:r>
              <a:rPr sz="3200" dirty="0"/>
              <a:t>And after that came his brother out, and his hand took hold on Esau's heel; and his name was called Jacob: and Isaac was threescore years old when she bare them.</a:t>
            </a:r>
          </a:p>
        </p:txBody>
      </p:sp>
      <p:pic>
        <p:nvPicPr>
          <p:cNvPr id="2050" name="Picture 2" descr="Jacob and Esau">
            <a:extLst>
              <a:ext uri="{FF2B5EF4-FFF2-40B4-BE49-F238E27FC236}">
                <a16:creationId xmlns:a16="http://schemas.microsoft.com/office/drawing/2014/main" id="{9988151D-0EA1-44AA-978F-9E2175FA8EF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623" r="12979"/>
          <a:stretch>
            <a:fillRect/>
          </a:stretch>
        </p:blipFill>
        <p:spPr bwMode="auto">
          <a:xfrm>
            <a:off x="4868053" y="2280997"/>
            <a:ext cx="3241626" cy="37991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22. What does the Spirit through Paul say of one who despises his heavenly birthright?</a:t>
            </a:r>
          </a:p>
        </p:txBody>
      </p:sp>
      <p:sp>
        <p:nvSpPr>
          <p:cNvPr id="3" name="Content Placeholder 2"/>
          <p:cNvSpPr>
            <a:spLocks noGrp="1"/>
          </p:cNvSpPr>
          <p:nvPr>
            <p:ph sz="half" idx="1"/>
          </p:nvPr>
        </p:nvSpPr>
        <p:spPr/>
        <p:txBody>
          <a:bodyPr/>
          <a:lstStyle/>
          <a:p>
            <a:r>
              <a:rPr dirty="0"/>
              <a:t>Hebrews 10:28-29</a:t>
            </a:r>
          </a:p>
          <a:p>
            <a:r>
              <a:rPr dirty="0"/>
              <a:t>Of how much sorer punishment, suppose ye, shall he be thought worthy, who hath trodden under foot the Son of God, and hath counted the blood of the covenant, wherewith he was sanctified, an unholy thing, and hath done despite unto the Spirit of grace?</a:t>
            </a:r>
          </a:p>
        </p:txBody>
      </p:sp>
      <p:pic>
        <p:nvPicPr>
          <p:cNvPr id="47106" name="Picture 2" descr="The Holy Spirit is God | OnceDelivered.net">
            <a:extLst>
              <a:ext uri="{FF2B5EF4-FFF2-40B4-BE49-F238E27FC236}">
                <a16:creationId xmlns:a16="http://schemas.microsoft.com/office/drawing/2014/main" id="{1E8A3596-613E-62A5-7075-EC56808C801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00600" y="2287320"/>
            <a:ext cx="3657600" cy="36549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23. How may we do this?</a:t>
            </a:r>
          </a:p>
        </p:txBody>
      </p:sp>
      <p:sp>
        <p:nvSpPr>
          <p:cNvPr id="3" name="Content Placeholder 2"/>
          <p:cNvSpPr>
            <a:spLocks noGrp="1"/>
          </p:cNvSpPr>
          <p:nvPr>
            <p:ph sz="half" idx="1"/>
          </p:nvPr>
        </p:nvSpPr>
        <p:spPr>
          <a:xfrm>
            <a:off x="685797" y="2011680"/>
            <a:ext cx="3657600" cy="4562144"/>
          </a:xfrm>
        </p:spPr>
        <p:txBody>
          <a:bodyPr>
            <a:normAutofit fontScale="92500" lnSpcReduction="10000"/>
          </a:bodyPr>
          <a:lstStyle/>
          <a:p>
            <a:r>
              <a:rPr sz="3600" dirty="0"/>
              <a:t>2 Timothy 4:10</a:t>
            </a:r>
          </a:p>
          <a:p>
            <a:r>
              <a:rPr sz="3600" dirty="0"/>
              <a:t>For Demas hath forsaken me, having loved this present world, and is departed unto Thessalonica; Crescens to Galatia, Titus unto Dalmatia.</a:t>
            </a:r>
          </a:p>
        </p:txBody>
      </p:sp>
      <p:pic>
        <p:nvPicPr>
          <p:cNvPr id="48130" name="Picture 2" descr="NO TURNING BACK – TruthInk Publications">
            <a:extLst>
              <a:ext uri="{FF2B5EF4-FFF2-40B4-BE49-F238E27FC236}">
                <a16:creationId xmlns:a16="http://schemas.microsoft.com/office/drawing/2014/main" id="{CE5BDA8D-BFD4-5642-44A8-37D6ACD0DD8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280" r="18006"/>
          <a:stretch>
            <a:fillRect/>
          </a:stretch>
        </p:blipFill>
        <p:spPr bwMode="auto">
          <a:xfrm>
            <a:off x="4800605" y="2301642"/>
            <a:ext cx="3204594" cy="37091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059" y="284176"/>
            <a:ext cx="8707772" cy="1508760"/>
          </a:xfrm>
        </p:spPr>
        <p:txBody>
          <a:bodyPr>
            <a:noAutofit/>
          </a:bodyPr>
          <a:lstStyle/>
          <a:p>
            <a:r>
              <a:rPr sz="2800" dirty="0"/>
              <a:t>24. What can you say of the condition of one who deliberately barters his interest in the blood of Christ, and his hope of eternal life, for a little present enjoyment?</a:t>
            </a:r>
          </a:p>
        </p:txBody>
      </p:sp>
      <p:sp>
        <p:nvSpPr>
          <p:cNvPr id="3" name="Content Placeholder 2"/>
          <p:cNvSpPr>
            <a:spLocks noGrp="1"/>
          </p:cNvSpPr>
          <p:nvPr>
            <p:ph sz="half" idx="1"/>
          </p:nvPr>
        </p:nvSpPr>
        <p:spPr/>
        <p:txBody>
          <a:bodyPr/>
          <a:lstStyle/>
          <a:p>
            <a:r>
              <a:rPr dirty="0"/>
              <a:t>Hebrews 10:29-31</a:t>
            </a:r>
          </a:p>
          <a:p>
            <a:r>
              <a:rPr dirty="0"/>
              <a:t>Of how much sorer punishment, suppose ye, shall he be thought worthy, who hath trodden under foot the Son of God, and hath counted the blood of the covenant, wherewith he was sanctified, an unholy thing, and hath done despite unto the Spirit of grace?</a:t>
            </a:r>
          </a:p>
        </p:txBody>
      </p:sp>
      <p:pic>
        <p:nvPicPr>
          <p:cNvPr id="49154" name="Picture 2" descr="b) God, the Holy Spirit | help with the ...">
            <a:extLst>
              <a:ext uri="{FF2B5EF4-FFF2-40B4-BE49-F238E27FC236}">
                <a16:creationId xmlns:a16="http://schemas.microsoft.com/office/drawing/2014/main" id="{D9134277-BADF-6811-745F-E6402E62162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2354" r="22213"/>
          <a:stretch>
            <a:fillRect/>
          </a:stretch>
        </p:blipFill>
        <p:spPr bwMode="auto">
          <a:xfrm>
            <a:off x="4691548" y="2517528"/>
            <a:ext cx="3642446" cy="33799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fontScale="92500"/>
          </a:bodyPr>
          <a:lstStyle/>
          <a:p>
            <a:r>
              <a:rPr sz="3200" dirty="0"/>
              <a:t>Hebrews 10:29-31</a:t>
            </a:r>
          </a:p>
          <a:p>
            <a:r>
              <a:rPr sz="3200" dirty="0"/>
              <a:t>For we know him that hath said, Vengeance </a:t>
            </a:r>
            <a:r>
              <a:rPr sz="3200" dirty="0" err="1"/>
              <a:t>belongeth</a:t>
            </a:r>
            <a:r>
              <a:rPr sz="3200" dirty="0"/>
              <a:t> unto me, I will recompense, saith the Lord. And again, The Lord shall judge his people.</a:t>
            </a:r>
          </a:p>
        </p:txBody>
      </p:sp>
      <p:sp>
        <p:nvSpPr>
          <p:cNvPr id="9" name="Title 1">
            <a:extLst>
              <a:ext uri="{FF2B5EF4-FFF2-40B4-BE49-F238E27FC236}">
                <a16:creationId xmlns:a16="http://schemas.microsoft.com/office/drawing/2014/main" id="{331E58C5-15FC-EE46-696C-8C1828A28E1B}"/>
              </a:ext>
            </a:extLst>
          </p:cNvPr>
          <p:cNvSpPr>
            <a:spLocks noGrp="1"/>
          </p:cNvSpPr>
          <p:nvPr>
            <p:ph type="title"/>
          </p:nvPr>
        </p:nvSpPr>
        <p:spPr>
          <a:xfrm>
            <a:off x="260059" y="284176"/>
            <a:ext cx="8707772" cy="1508760"/>
          </a:xfrm>
        </p:spPr>
        <p:txBody>
          <a:bodyPr>
            <a:noAutofit/>
          </a:bodyPr>
          <a:lstStyle/>
          <a:p>
            <a:r>
              <a:rPr sz="2800" dirty="0"/>
              <a:t>24. What can you say of the condition of one who deliberately barters his interest in the blood of Christ, and his hope of eternal life, for a little present enjoyment?</a:t>
            </a:r>
          </a:p>
        </p:txBody>
      </p:sp>
      <p:pic>
        <p:nvPicPr>
          <p:cNvPr id="11" name="Content Placeholder 10">
            <a:extLst>
              <a:ext uri="{FF2B5EF4-FFF2-40B4-BE49-F238E27FC236}">
                <a16:creationId xmlns:a16="http://schemas.microsoft.com/office/drawing/2014/main" id="{0FB3E771-40FF-5FDA-79B8-E855F1C66C61}"/>
              </a:ext>
            </a:extLst>
          </p:cNvPr>
          <p:cNvPicPr>
            <a:picLocks noGrp="1" noChangeAspect="1"/>
          </p:cNvPicPr>
          <p:nvPr>
            <p:ph sz="half" idx="2"/>
          </p:nvPr>
        </p:nvPicPr>
        <p:blipFill>
          <a:blip r:embed="rId2"/>
          <a:srcRect l="11870" r="10150"/>
          <a:stretch>
            <a:fillRect/>
          </a:stretch>
        </p:blipFill>
        <p:spPr>
          <a:xfrm>
            <a:off x="4454554" y="2057400"/>
            <a:ext cx="4254398" cy="4091730"/>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a:bodyPr>
          <a:lstStyle/>
          <a:p>
            <a:r>
              <a:rPr sz="3200" dirty="0"/>
              <a:t>Hebrews 10:29-31</a:t>
            </a:r>
          </a:p>
          <a:p>
            <a:r>
              <a:rPr sz="4000" dirty="0"/>
              <a:t>It is a fearful thing to fall into the hands of the living God.</a:t>
            </a:r>
          </a:p>
        </p:txBody>
      </p:sp>
      <p:sp>
        <p:nvSpPr>
          <p:cNvPr id="7" name="Title 1">
            <a:extLst>
              <a:ext uri="{FF2B5EF4-FFF2-40B4-BE49-F238E27FC236}">
                <a16:creationId xmlns:a16="http://schemas.microsoft.com/office/drawing/2014/main" id="{0A36E8AC-CBC2-EC52-58F9-7A6D53F86099}"/>
              </a:ext>
            </a:extLst>
          </p:cNvPr>
          <p:cNvSpPr>
            <a:spLocks noGrp="1"/>
          </p:cNvSpPr>
          <p:nvPr>
            <p:ph type="title"/>
          </p:nvPr>
        </p:nvSpPr>
        <p:spPr>
          <a:xfrm>
            <a:off x="260059" y="284176"/>
            <a:ext cx="8707772" cy="1508760"/>
          </a:xfrm>
        </p:spPr>
        <p:txBody>
          <a:bodyPr>
            <a:noAutofit/>
          </a:bodyPr>
          <a:lstStyle/>
          <a:p>
            <a:r>
              <a:rPr sz="2800" dirty="0"/>
              <a:t>24. What can you say of the condition of one who deliberately barters his interest in the blood of Christ, and his hope of eternal life, for a little present enjoyment?</a:t>
            </a:r>
          </a:p>
        </p:txBody>
      </p:sp>
      <p:pic>
        <p:nvPicPr>
          <p:cNvPr id="10" name="Content Placeholder 9">
            <a:extLst>
              <a:ext uri="{FF2B5EF4-FFF2-40B4-BE49-F238E27FC236}">
                <a16:creationId xmlns:a16="http://schemas.microsoft.com/office/drawing/2014/main" id="{31A9EEB2-CA30-8F58-8BFA-D8AAEB0568B7}"/>
              </a:ext>
            </a:extLst>
          </p:cNvPr>
          <p:cNvPicPr>
            <a:picLocks noGrp="1" noChangeAspect="1"/>
          </p:cNvPicPr>
          <p:nvPr>
            <p:ph sz="half" idx="2"/>
          </p:nvPr>
        </p:nvPicPr>
        <p:blipFill>
          <a:blip r:embed="rId2"/>
          <a:srcRect l="12102" r="12446"/>
          <a:stretch>
            <a:fillRect/>
          </a:stretch>
        </p:blipFill>
        <p:spPr>
          <a:xfrm>
            <a:off x="4800605" y="2237552"/>
            <a:ext cx="3563219" cy="3537264"/>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3ED95-C3F6-EE6D-E5C1-73A3411D3CD0}"/>
              </a:ext>
            </a:extLst>
          </p:cNvPr>
          <p:cNvSpPr>
            <a:spLocks noGrp="1"/>
          </p:cNvSpPr>
          <p:nvPr>
            <p:ph type="ctrTitle"/>
          </p:nvPr>
        </p:nvSpPr>
        <p:spPr>
          <a:xfrm>
            <a:off x="736808" y="2391508"/>
            <a:ext cx="7670384" cy="1957111"/>
          </a:xfrm>
        </p:spPr>
        <p:txBody>
          <a:bodyPr>
            <a:noAutofit/>
          </a:bodyPr>
          <a:lstStyle/>
          <a:p>
            <a:pPr algn="ctr"/>
            <a:r>
              <a:rPr lang="en-US" sz="9600" dirty="0"/>
              <a:t>Thank You &amp;</a:t>
            </a:r>
          </a:p>
        </p:txBody>
      </p:sp>
      <p:sp>
        <p:nvSpPr>
          <p:cNvPr id="3" name="Subtitle 2">
            <a:extLst>
              <a:ext uri="{FF2B5EF4-FFF2-40B4-BE49-F238E27FC236}">
                <a16:creationId xmlns:a16="http://schemas.microsoft.com/office/drawing/2014/main" id="{7578BD85-9E31-8FA9-45E7-FCD3C9478A39}"/>
              </a:ext>
            </a:extLst>
          </p:cNvPr>
          <p:cNvSpPr>
            <a:spLocks noGrp="1"/>
          </p:cNvSpPr>
          <p:nvPr>
            <p:ph type="subTitle" idx="1"/>
          </p:nvPr>
        </p:nvSpPr>
        <p:spPr>
          <a:xfrm>
            <a:off x="1031987" y="4231057"/>
            <a:ext cx="7080026" cy="1498624"/>
          </a:xfrm>
        </p:spPr>
        <p:txBody>
          <a:bodyPr>
            <a:normAutofit/>
          </a:bodyPr>
          <a:lstStyle/>
          <a:p>
            <a:pPr algn="ctr"/>
            <a:r>
              <a:rPr lang="en-US" sz="6000" dirty="0"/>
              <a:t>HAPPY SABBATH!!</a:t>
            </a:r>
          </a:p>
        </p:txBody>
      </p:sp>
    </p:spTree>
    <p:extLst>
      <p:ext uri="{BB962C8B-B14F-4D97-AF65-F5344CB8AC3E}">
        <p14:creationId xmlns:p14="http://schemas.microsoft.com/office/powerpoint/2010/main" val="19237208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1" y="0"/>
            <a:ext cx="9144001" cy="6858000"/>
          </a:xfrm>
          <a:prstGeom prst="rect">
            <a:avLst/>
          </a:prstGeom>
        </p:spPr>
      </p:pic>
    </p:spTree>
    <p:extLst>
      <p:ext uri="{BB962C8B-B14F-4D97-AF65-F5344CB8AC3E}">
        <p14:creationId xmlns:p14="http://schemas.microsoft.com/office/powerpoint/2010/main" val="1730002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3. What were their names?</a:t>
            </a:r>
          </a:p>
        </p:txBody>
      </p:sp>
      <p:sp>
        <p:nvSpPr>
          <p:cNvPr id="3" name="Content Placeholder 2"/>
          <p:cNvSpPr>
            <a:spLocks noGrp="1"/>
          </p:cNvSpPr>
          <p:nvPr>
            <p:ph sz="half" idx="1"/>
          </p:nvPr>
        </p:nvSpPr>
        <p:spPr>
          <a:xfrm>
            <a:off x="385891" y="1948721"/>
            <a:ext cx="3795478" cy="4625103"/>
          </a:xfrm>
        </p:spPr>
        <p:txBody>
          <a:bodyPr>
            <a:normAutofit fontScale="92500" lnSpcReduction="20000"/>
          </a:bodyPr>
          <a:lstStyle/>
          <a:p>
            <a:pPr marL="0" indent="0" algn="ctr">
              <a:buNone/>
            </a:pPr>
            <a:r>
              <a:rPr lang="en-US" sz="3200" b="1" dirty="0"/>
              <a:t>Jacob and Esau</a:t>
            </a:r>
          </a:p>
          <a:p>
            <a:pPr marL="0" indent="0">
              <a:buNone/>
            </a:pPr>
            <a:r>
              <a:rPr lang="en-US" sz="2800" dirty="0"/>
              <a:t>The Hebrew word for “heel,” ‘</a:t>
            </a:r>
            <a:r>
              <a:rPr lang="en-US" sz="2800" dirty="0" err="1"/>
              <a:t>aqeb</a:t>
            </a:r>
            <a:r>
              <a:rPr lang="en-US" sz="2800" dirty="0"/>
              <a:t>, is related to the verb ‘</a:t>
            </a:r>
            <a:r>
              <a:rPr lang="en-US" sz="2800" dirty="0" err="1"/>
              <a:t>aqab</a:t>
            </a:r>
            <a:r>
              <a:rPr lang="en-US" sz="2800" dirty="0"/>
              <a:t>, “to take by the heel,” figuratively, “to deceive.” The personal name Jacob, meaning “he grasps the heel” or “he deceives,” was therefore most appropriate.  The meaning of “Esau” is uncertain, but we know he was also called “Edom,” or “Red.”  </a:t>
            </a:r>
            <a:endParaRPr sz="2800" dirty="0"/>
          </a:p>
        </p:txBody>
      </p:sp>
      <p:pic>
        <p:nvPicPr>
          <p:cNvPr id="7" name="Picture 2" descr="Jacob &amp; Esau : Two Nations in One Tummy">
            <a:extLst>
              <a:ext uri="{FF2B5EF4-FFF2-40B4-BE49-F238E27FC236}">
                <a16:creationId xmlns:a16="http://schemas.microsoft.com/office/drawing/2014/main" id="{4FF2F66D-81A5-C951-529B-5929B4222AA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990" r="15478"/>
          <a:stretch>
            <a:fillRect/>
          </a:stretch>
        </p:blipFill>
        <p:spPr bwMode="auto">
          <a:xfrm>
            <a:off x="4181369" y="2322151"/>
            <a:ext cx="4276050" cy="37106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4. What difference was there between them?</a:t>
            </a:r>
          </a:p>
        </p:txBody>
      </p:sp>
      <p:sp>
        <p:nvSpPr>
          <p:cNvPr id="3" name="Content Placeholder 2"/>
          <p:cNvSpPr>
            <a:spLocks noGrp="1"/>
          </p:cNvSpPr>
          <p:nvPr>
            <p:ph sz="half" idx="1"/>
          </p:nvPr>
        </p:nvSpPr>
        <p:spPr>
          <a:xfrm>
            <a:off x="685797" y="2197754"/>
            <a:ext cx="3657600" cy="4020165"/>
          </a:xfrm>
        </p:spPr>
        <p:txBody>
          <a:bodyPr>
            <a:normAutofit/>
          </a:bodyPr>
          <a:lstStyle/>
          <a:p>
            <a:r>
              <a:rPr sz="3200" dirty="0"/>
              <a:t>Genesis 25:27</a:t>
            </a:r>
          </a:p>
          <a:p>
            <a:r>
              <a:rPr sz="3200" dirty="0"/>
              <a:t>And the boys grew: and Esau was a cunning hunter, a man of the field; and Jacob was a plain man, dwelling in tents.</a:t>
            </a:r>
          </a:p>
        </p:txBody>
      </p:sp>
      <p:pic>
        <p:nvPicPr>
          <p:cNvPr id="6" name="Picture 2" descr="Jacob and Esau and the Inheritance | Children's Bible Lessons">
            <a:extLst>
              <a:ext uri="{FF2B5EF4-FFF2-40B4-BE49-F238E27FC236}">
                <a16:creationId xmlns:a16="http://schemas.microsoft.com/office/drawing/2014/main" id="{CE59B07C-5553-F7E9-C4FC-C4FE7563AF1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b="15180"/>
          <a:stretch>
            <a:fillRect/>
          </a:stretch>
        </p:blipFill>
        <p:spPr bwMode="auto">
          <a:xfrm>
            <a:off x="4800605" y="2197755"/>
            <a:ext cx="3557697" cy="402016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69D1C-2453-34D1-EBA3-E65972ECEAD7}"/>
              </a:ext>
            </a:extLst>
          </p:cNvPr>
          <p:cNvSpPr>
            <a:spLocks noGrp="1"/>
          </p:cNvSpPr>
          <p:nvPr>
            <p:ph type="title"/>
          </p:nvPr>
        </p:nvSpPr>
        <p:spPr/>
        <p:txBody>
          <a:bodyPr/>
          <a:lstStyle/>
          <a:p>
            <a:r>
              <a:rPr lang="en-US" dirty="0"/>
              <a:t>A “Plain” Man</a:t>
            </a:r>
          </a:p>
        </p:txBody>
      </p:sp>
      <p:sp>
        <p:nvSpPr>
          <p:cNvPr id="4" name="Content Placeholder 3">
            <a:extLst>
              <a:ext uri="{FF2B5EF4-FFF2-40B4-BE49-F238E27FC236}">
                <a16:creationId xmlns:a16="http://schemas.microsoft.com/office/drawing/2014/main" id="{F81F4C92-9531-B142-8E1D-40D11EC10E4A}"/>
              </a:ext>
            </a:extLst>
          </p:cNvPr>
          <p:cNvSpPr>
            <a:spLocks noGrp="1"/>
          </p:cNvSpPr>
          <p:nvPr>
            <p:ph sz="half" idx="2"/>
          </p:nvPr>
        </p:nvSpPr>
        <p:spPr>
          <a:xfrm>
            <a:off x="4698324" y="2129892"/>
            <a:ext cx="3833734" cy="4206240"/>
          </a:xfrm>
        </p:spPr>
        <p:txBody>
          <a:bodyPr>
            <a:normAutofit lnSpcReduction="10000"/>
          </a:bodyPr>
          <a:lstStyle/>
          <a:p>
            <a:pPr marL="0" indent="0">
              <a:buNone/>
            </a:pPr>
            <a:r>
              <a:rPr lang="en-US" sz="2800" dirty="0"/>
              <a:t>The Hebrew word </a:t>
            </a:r>
            <a:r>
              <a:rPr lang="en-US" sz="2800" i="1" dirty="0"/>
              <a:t>tam</a:t>
            </a:r>
            <a:r>
              <a:rPr lang="en-US" sz="2800" dirty="0"/>
              <a:t>, here translated “plain,” suggests an amiable, pious, and cultured personality. The duties and responsibilities of settled family life, so monotonous and irritating to Esau, came naturally to Jacob, “a plain man, dwelling in tents.”</a:t>
            </a:r>
          </a:p>
        </p:txBody>
      </p:sp>
      <p:pic>
        <p:nvPicPr>
          <p:cNvPr id="7170" name="Picture 2" descr="The Story of Jacob">
            <a:extLst>
              <a:ext uri="{FF2B5EF4-FFF2-40B4-BE49-F238E27FC236}">
                <a16:creationId xmlns:a16="http://schemas.microsoft.com/office/drawing/2014/main" id="{6A24E23D-C554-B6FC-73AC-ED700E70F7D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11942" y="2071371"/>
            <a:ext cx="3833734" cy="43244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9214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89BCC-073B-019C-9385-4B56CA4F5A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01562F-81C9-BA4E-FE5B-380E7D2A8FF5}"/>
              </a:ext>
            </a:extLst>
          </p:cNvPr>
          <p:cNvSpPr>
            <a:spLocks noGrp="1"/>
          </p:cNvSpPr>
          <p:nvPr>
            <p:ph type="title"/>
          </p:nvPr>
        </p:nvSpPr>
        <p:spPr/>
        <p:txBody>
          <a:bodyPr/>
          <a:lstStyle/>
          <a:p>
            <a:r>
              <a:rPr lang="en-US" dirty="0"/>
              <a:t>A “Plain” Man</a:t>
            </a:r>
          </a:p>
        </p:txBody>
      </p:sp>
      <p:sp>
        <p:nvSpPr>
          <p:cNvPr id="4" name="Content Placeholder 3">
            <a:extLst>
              <a:ext uri="{FF2B5EF4-FFF2-40B4-BE49-F238E27FC236}">
                <a16:creationId xmlns:a16="http://schemas.microsoft.com/office/drawing/2014/main" id="{EF0CA792-AD7C-6B5F-A2E7-1194618666E1}"/>
              </a:ext>
            </a:extLst>
          </p:cNvPr>
          <p:cNvSpPr>
            <a:spLocks noGrp="1"/>
          </p:cNvSpPr>
          <p:nvPr>
            <p:ph sz="half" idx="2"/>
          </p:nvPr>
        </p:nvSpPr>
        <p:spPr>
          <a:xfrm>
            <a:off x="4257207" y="2011680"/>
            <a:ext cx="4200993" cy="4206240"/>
          </a:xfrm>
        </p:spPr>
        <p:txBody>
          <a:bodyPr>
            <a:normAutofit fontScale="92500" lnSpcReduction="10000"/>
          </a:bodyPr>
          <a:lstStyle/>
          <a:p>
            <a:pPr marL="0" indent="0">
              <a:buNone/>
            </a:pPr>
            <a:r>
              <a:rPr lang="en-US" sz="3600" dirty="0"/>
              <a:t>Whereas Esau never outgrew the physical and emotional restlessness of adolescence, Jacob developed the stability of character and soundness of judgment that should come with maturity. </a:t>
            </a:r>
          </a:p>
        </p:txBody>
      </p:sp>
      <p:pic>
        <p:nvPicPr>
          <p:cNvPr id="6146" name="Picture 2" descr="Genesis 25:27 - &quot;And the boys grew: and Esau was a cunning hunter, a man of  the field; and Jacob was a plain man, dwelling in tents.&quot;">
            <a:extLst>
              <a:ext uri="{FF2B5EF4-FFF2-40B4-BE49-F238E27FC236}">
                <a16:creationId xmlns:a16="http://schemas.microsoft.com/office/drawing/2014/main" id="{26084EA4-A15F-31C4-66BF-CCCD08572CD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76440" y="2097530"/>
            <a:ext cx="2876032" cy="4120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85758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B1D2DA32-AC8B-4194-BF85-FF4A5B40EB50}"/>
    </a:ext>
  </a:extLst>
</a:theme>
</file>

<file path=docProps/app.xml><?xml version="1.0" encoding="utf-8"?>
<Properties xmlns="http://schemas.openxmlformats.org/officeDocument/2006/extended-properties" xmlns:vt="http://schemas.openxmlformats.org/officeDocument/2006/docPropsVTypes">
  <Template>Banded</Template>
  <TotalTime>186</TotalTime>
  <Words>2314</Words>
  <Application>Microsoft Office PowerPoint</Application>
  <PresentationFormat>On-screen Show (4:3)</PresentationFormat>
  <Paragraphs>148</Paragraphs>
  <Slides>56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56</vt:i4>
      </vt:variant>
    </vt:vector>
  </HeadingPairs>
  <TitlesOfParts>
    <vt:vector size="61" baseType="lpstr">
      <vt:lpstr>Arial</vt:lpstr>
      <vt:lpstr>Corbel</vt:lpstr>
      <vt:lpstr>Impact</vt:lpstr>
      <vt:lpstr>Wingdings</vt:lpstr>
      <vt:lpstr>Banded</vt:lpstr>
      <vt:lpstr>PowerPoint Presentation</vt:lpstr>
      <vt:lpstr>PowerPoint Presentation</vt:lpstr>
      <vt:lpstr>Old Testament History:  Despising the Birthright</vt:lpstr>
      <vt:lpstr>1. How old was Isaac when he was married?</vt:lpstr>
      <vt:lpstr>2. How old was he when his two sons were born?</vt:lpstr>
      <vt:lpstr>3. What were their names?</vt:lpstr>
      <vt:lpstr>4. What difference was there between them?</vt:lpstr>
      <vt:lpstr>A “Plain” Man</vt:lpstr>
      <vt:lpstr>A “Plain” Man</vt:lpstr>
      <vt:lpstr>5. How did their parents regard them?</vt:lpstr>
      <vt:lpstr>6. What did Jacob have as Esau came in one day from a hunting trip?</vt:lpstr>
      <vt:lpstr>7. What did Esau say to Jacob?</vt:lpstr>
      <vt:lpstr>8. What did Jacob reply?</vt:lpstr>
      <vt:lpstr>The Law of Primogeniture </vt:lpstr>
      <vt:lpstr>The Law of Primogeniture </vt:lpstr>
      <vt:lpstr>The Law of Primogeniture </vt:lpstr>
      <vt:lpstr>The Law of Primogeniture </vt:lpstr>
      <vt:lpstr>The Law of Primogeniture </vt:lpstr>
      <vt:lpstr>The Law of Primogeniture </vt:lpstr>
      <vt:lpstr>The Law of Primogeniture </vt:lpstr>
      <vt:lpstr>The Law of Primogeniture </vt:lpstr>
      <vt:lpstr>9. How did Esau reason concerning his birthright?</vt:lpstr>
      <vt:lpstr>10. What transaction was thus made by the two brothers?</vt:lpstr>
      <vt:lpstr>10. What transaction was thus made by the two brothers?</vt:lpstr>
      <vt:lpstr>11. What was the birthright, and what was its importance to anyone?</vt:lpstr>
      <vt:lpstr>12. How did Esau regard his birthright?</vt:lpstr>
      <vt:lpstr>13. How highly did he value it?</vt:lpstr>
      <vt:lpstr>14. What language is used concerning Esau for this proceeding?</vt:lpstr>
      <vt:lpstr>15. How did he afterward feel concerning the blessings of his birthright?</vt:lpstr>
      <vt:lpstr>Esau’s Choices</vt:lpstr>
      <vt:lpstr>Esau’s Choices</vt:lpstr>
      <vt:lpstr>Esau’s Choices</vt:lpstr>
      <vt:lpstr>16. Relate, in brief, the circumstances of Genesis 27:1-40</vt:lpstr>
      <vt:lpstr>16. Relate, in brief, the circumstances of Genesis 27:1-40</vt:lpstr>
      <vt:lpstr>16. Relate, in brief, the circumstances of Genesis 27:1-40</vt:lpstr>
      <vt:lpstr>16. Relate, in brief, the circumstances of Genesis 27:1-40</vt:lpstr>
      <vt:lpstr>16. Relate, in brief, the circumstances of Genesis 27:1-40</vt:lpstr>
      <vt:lpstr>17. Was he able to get back the birthright?</vt:lpstr>
      <vt:lpstr>18. Why not?</vt:lpstr>
      <vt:lpstr>19. What is the exhortation given to us in this connection?</vt:lpstr>
      <vt:lpstr>19. What is the exhortation given to us in this connection?</vt:lpstr>
      <vt:lpstr>19. What is the exhortation given to us in this connection?</vt:lpstr>
      <vt:lpstr>19. What is the exhortation given to us in this connection?</vt:lpstr>
      <vt:lpstr>20. If we are children of Abraham, what is our birthright?</vt:lpstr>
      <vt:lpstr>20. If we are children of Abraham, what is our birthright?</vt:lpstr>
      <vt:lpstr>20. If we are children of Abraham, what is our birthright?</vt:lpstr>
      <vt:lpstr>21. Through what are we made heirs of this inheritance?</vt:lpstr>
      <vt:lpstr>21. Through what are we made heirs of this inheritance?</vt:lpstr>
      <vt:lpstr>22. What does the Spirit through Paul say of one who despises his heavenly birthright?</vt:lpstr>
      <vt:lpstr>22. What does the Spirit through Paul say of one who despises his heavenly birthright?</vt:lpstr>
      <vt:lpstr>23. How may we do this?</vt:lpstr>
      <vt:lpstr>24. What can you say of the condition of one who deliberately barters his interest in the blood of Christ, and his hope of eternal life, for a little present enjoyment?</vt:lpstr>
      <vt:lpstr>24. What can you say of the condition of one who deliberately barters his interest in the blood of Christ, and his hope of eternal life, for a little present enjoyment?</vt:lpstr>
      <vt:lpstr>24. What can you say of the condition of one who deliberately barters his interest in the blood of Christ, and his hope of eternal life, for a little present enjoyment?</vt:lpstr>
      <vt:lpstr>Thank You &amp;</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3</cp:revision>
  <dcterms:created xsi:type="dcterms:W3CDTF">2013-01-27T09:14:16Z</dcterms:created>
  <dcterms:modified xsi:type="dcterms:W3CDTF">2025-10-10T21:10:58Z</dcterms:modified>
  <cp:category/>
</cp:coreProperties>
</file>