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394" r:id="rId2"/>
    <p:sldId id="390" r:id="rId3"/>
    <p:sldId id="391" r:id="rId4"/>
    <p:sldId id="256" r:id="rId5"/>
    <p:sldId id="257" r:id="rId6"/>
    <p:sldId id="258" r:id="rId7"/>
    <p:sldId id="259" r:id="rId8"/>
    <p:sldId id="260" r:id="rId9"/>
    <p:sldId id="261" r:id="rId10"/>
    <p:sldId id="262" r:id="rId11"/>
    <p:sldId id="263" r:id="rId12"/>
    <p:sldId id="264" r:id="rId13"/>
    <p:sldId id="265" r:id="rId14"/>
    <p:sldId id="266" r:id="rId15"/>
    <p:sldId id="267" r:id="rId16"/>
    <p:sldId id="395" r:id="rId17"/>
    <p:sldId id="396" r:id="rId18"/>
    <p:sldId id="268" r:id="rId19"/>
    <p:sldId id="269" r:id="rId20"/>
    <p:sldId id="270" r:id="rId21"/>
    <p:sldId id="271" r:id="rId22"/>
    <p:sldId id="272" r:id="rId23"/>
    <p:sldId id="397" r:id="rId24"/>
    <p:sldId id="273" r:id="rId25"/>
    <p:sldId id="274" r:id="rId26"/>
    <p:sldId id="398" r:id="rId27"/>
    <p:sldId id="275" r:id="rId28"/>
    <p:sldId id="276" r:id="rId29"/>
    <p:sldId id="277" r:id="rId30"/>
    <p:sldId id="278" r:id="rId31"/>
    <p:sldId id="279" r:id="rId32"/>
    <p:sldId id="39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340" r:id="rId46"/>
    <p:sldId id="392"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15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4" d="100"/>
          <a:sy n="64" d="100"/>
        </p:scale>
        <p:origin x="921" y="5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C1FF6DA9-008F-8B48-92A6-B652298478BF}" type="slidenum">
              <a:rPr lang="en-US" smtClean="0"/>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258507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27347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98602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44324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18109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18418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82879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35434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0424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57027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42550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27295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4532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94759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5038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0056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76339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10/18/2025</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90948449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What did Jacob’s mother advise him to do?</a:t>
            </a:r>
          </a:p>
        </p:txBody>
      </p:sp>
      <p:sp>
        <p:nvSpPr>
          <p:cNvPr id="3" name="Content Placeholder 2"/>
          <p:cNvSpPr>
            <a:spLocks noGrp="1"/>
          </p:cNvSpPr>
          <p:nvPr>
            <p:ph sz="half" idx="1"/>
          </p:nvPr>
        </p:nvSpPr>
        <p:spPr/>
        <p:txBody>
          <a:bodyPr>
            <a:normAutofit/>
          </a:bodyPr>
          <a:lstStyle/>
          <a:p>
            <a:r>
              <a:rPr sz="3200" dirty="0"/>
              <a:t>Genesis 27:42-45</a:t>
            </a:r>
          </a:p>
          <a:p>
            <a:r>
              <a:rPr sz="3200" dirty="0"/>
              <a:t>Now therefore, my son, obey my voice; arise, flee thou to Laban my brother to Haran;</a:t>
            </a:r>
          </a:p>
        </p:txBody>
      </p:sp>
      <p:pic>
        <p:nvPicPr>
          <p:cNvPr id="7170" name="Picture 2" descr="Rebekah Prepares Jacob - GoodSalt">
            <a:extLst>
              <a:ext uri="{FF2B5EF4-FFF2-40B4-BE49-F238E27FC236}">
                <a16:creationId xmlns:a16="http://schemas.microsoft.com/office/drawing/2014/main" id="{8CFDF6D2-A213-EEF4-FF7D-810107F854A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691" r="6895"/>
          <a:stretch>
            <a:fillRect/>
          </a:stretch>
        </p:blipFill>
        <p:spPr bwMode="auto">
          <a:xfrm>
            <a:off x="5177725" y="2506482"/>
            <a:ext cx="3426629" cy="34708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What did Jacob’s mother advise him to do?</a:t>
            </a:r>
          </a:p>
        </p:txBody>
      </p:sp>
      <p:sp>
        <p:nvSpPr>
          <p:cNvPr id="3" name="Content Placeholder 2"/>
          <p:cNvSpPr>
            <a:spLocks noGrp="1"/>
          </p:cNvSpPr>
          <p:nvPr>
            <p:ph sz="half" idx="1"/>
          </p:nvPr>
        </p:nvSpPr>
        <p:spPr/>
        <p:txBody>
          <a:bodyPr>
            <a:normAutofit/>
          </a:bodyPr>
          <a:lstStyle/>
          <a:p>
            <a:r>
              <a:rPr sz="3200" dirty="0"/>
              <a:t>Genesis 27:42-45</a:t>
            </a:r>
          </a:p>
          <a:p>
            <a:r>
              <a:rPr sz="3200" dirty="0"/>
              <a:t>And tarry with him a few days, until thy brother’s fury turn away;</a:t>
            </a:r>
          </a:p>
        </p:txBody>
      </p:sp>
      <p:pic>
        <p:nvPicPr>
          <p:cNvPr id="8194" name="Picture 2" descr="Jacob Prepares to Deceive His Father - GoodSalt">
            <a:extLst>
              <a:ext uri="{FF2B5EF4-FFF2-40B4-BE49-F238E27FC236}">
                <a16:creationId xmlns:a16="http://schemas.microsoft.com/office/drawing/2014/main" id="{743A94B9-A0E9-2A73-73D6-DDF22788EA5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645" r="4556"/>
          <a:stretch>
            <a:fillRect/>
          </a:stretch>
        </p:blipFill>
        <p:spPr bwMode="auto">
          <a:xfrm>
            <a:off x="4931901" y="2368444"/>
            <a:ext cx="3585565" cy="33686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337279"/>
            <a:ext cx="7704667" cy="1573967"/>
          </a:xfrm>
        </p:spPr>
        <p:txBody>
          <a:bodyPr>
            <a:normAutofit/>
          </a:bodyPr>
          <a:lstStyle/>
          <a:p>
            <a:r>
              <a:rPr dirty="0"/>
              <a:t>6. What did Jacob’s mother advise him to do?</a:t>
            </a:r>
          </a:p>
        </p:txBody>
      </p:sp>
      <p:sp>
        <p:nvSpPr>
          <p:cNvPr id="3" name="Content Placeholder 2"/>
          <p:cNvSpPr>
            <a:spLocks noGrp="1"/>
          </p:cNvSpPr>
          <p:nvPr>
            <p:ph sz="half" idx="1"/>
          </p:nvPr>
        </p:nvSpPr>
        <p:spPr>
          <a:xfrm>
            <a:off x="982133" y="2233534"/>
            <a:ext cx="3739896" cy="4084820"/>
          </a:xfrm>
        </p:spPr>
        <p:txBody>
          <a:bodyPr>
            <a:normAutofit fontScale="92500" lnSpcReduction="10000"/>
          </a:bodyPr>
          <a:lstStyle/>
          <a:p>
            <a:r>
              <a:rPr sz="2800" dirty="0"/>
              <a:t>Genesis 27:42-45</a:t>
            </a:r>
          </a:p>
          <a:p>
            <a:r>
              <a:rPr sz="2800" dirty="0"/>
              <a:t>Until thy brother’s anger turn away from thee, and he forget that which thou hast done to him: then I will send, and fetch thee from thence: why should I be deprived also of you both in one day?</a:t>
            </a:r>
          </a:p>
        </p:txBody>
      </p:sp>
      <p:pic>
        <p:nvPicPr>
          <p:cNvPr id="9218" name="Picture 2" descr="Genesis 27:6-16: Rebekah's Scheme | samuelashwood">
            <a:extLst>
              <a:ext uri="{FF2B5EF4-FFF2-40B4-BE49-F238E27FC236}">
                <a16:creationId xmlns:a16="http://schemas.microsoft.com/office/drawing/2014/main" id="{F66A3F43-BFFD-0952-CCDC-8765EB83D0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297" r="14523"/>
          <a:stretch>
            <a:fillRect/>
          </a:stretch>
        </p:blipFill>
        <p:spPr bwMode="auto">
          <a:xfrm>
            <a:off x="4991725" y="2233534"/>
            <a:ext cx="3608410" cy="39723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7. Into how many years did the “few days” expand?</a:t>
            </a:r>
          </a:p>
        </p:txBody>
      </p:sp>
      <p:sp>
        <p:nvSpPr>
          <p:cNvPr id="3" name="Content Placeholder 2"/>
          <p:cNvSpPr>
            <a:spLocks noGrp="1"/>
          </p:cNvSpPr>
          <p:nvPr>
            <p:ph sz="half" idx="1"/>
          </p:nvPr>
        </p:nvSpPr>
        <p:spPr/>
        <p:txBody>
          <a:bodyPr>
            <a:normAutofit/>
          </a:bodyPr>
          <a:lstStyle/>
          <a:p>
            <a:r>
              <a:rPr sz="3600" dirty="0"/>
              <a:t>Answer: More than twenty.</a:t>
            </a:r>
          </a:p>
        </p:txBody>
      </p:sp>
      <p:pic>
        <p:nvPicPr>
          <p:cNvPr id="10242" name="Picture 2" descr="Flipping The Calendar From 2015 To 2016">
            <a:extLst>
              <a:ext uri="{FF2B5EF4-FFF2-40B4-BE49-F238E27FC236}">
                <a16:creationId xmlns:a16="http://schemas.microsoft.com/office/drawing/2014/main" id="{1873E585-F342-CE3B-1A21-D8DDB3F28A2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6899"/>
          <a:stretch>
            <a:fillRect/>
          </a:stretch>
        </p:blipFill>
        <p:spPr bwMode="auto">
          <a:xfrm>
            <a:off x="4651444" y="3161805"/>
            <a:ext cx="4185258" cy="30103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sort of a sleeping-place did Jacob have one night on his journey?</a:t>
            </a:r>
          </a:p>
        </p:txBody>
      </p:sp>
      <p:sp>
        <p:nvSpPr>
          <p:cNvPr id="3" name="Content Placeholder 2"/>
          <p:cNvSpPr>
            <a:spLocks noGrp="1"/>
          </p:cNvSpPr>
          <p:nvPr>
            <p:ph sz="half" idx="1"/>
          </p:nvPr>
        </p:nvSpPr>
        <p:spPr>
          <a:xfrm>
            <a:off x="982133" y="2438400"/>
            <a:ext cx="3739896" cy="3597274"/>
          </a:xfrm>
        </p:spPr>
        <p:txBody>
          <a:bodyPr>
            <a:normAutofit/>
          </a:bodyPr>
          <a:lstStyle/>
          <a:p>
            <a:r>
              <a:rPr sz="3200" dirty="0"/>
              <a:t>Genesis 28:10-11</a:t>
            </a:r>
          </a:p>
          <a:p>
            <a:r>
              <a:rPr sz="3200" dirty="0"/>
              <a:t>And Jacob went out from Beersheba, and went toward Haran.</a:t>
            </a:r>
          </a:p>
        </p:txBody>
      </p:sp>
      <p:pic>
        <p:nvPicPr>
          <p:cNvPr id="11266" name="Picture 2" descr="8+ Hundred Biblical Jacob Royalty-Free Images, Stock Photos &amp; Pictures |  Shutterstock">
            <a:extLst>
              <a:ext uri="{FF2B5EF4-FFF2-40B4-BE49-F238E27FC236}">
                <a16:creationId xmlns:a16="http://schemas.microsoft.com/office/drawing/2014/main" id="{21E7CC33-C535-90DB-2C6A-D737F90F607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2131" b="13734"/>
          <a:stretch>
            <a:fillRect/>
          </a:stretch>
        </p:blipFill>
        <p:spPr bwMode="auto">
          <a:xfrm>
            <a:off x="5185775" y="2238512"/>
            <a:ext cx="3037279" cy="39970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sort of a sleeping-place did Jacob have one night on his journey?</a:t>
            </a:r>
          </a:p>
        </p:txBody>
      </p:sp>
      <p:sp>
        <p:nvSpPr>
          <p:cNvPr id="3" name="Content Placeholder 2"/>
          <p:cNvSpPr>
            <a:spLocks noGrp="1"/>
          </p:cNvSpPr>
          <p:nvPr>
            <p:ph sz="half" idx="1"/>
          </p:nvPr>
        </p:nvSpPr>
        <p:spPr>
          <a:xfrm>
            <a:off x="982133" y="2263515"/>
            <a:ext cx="3739896" cy="3987383"/>
          </a:xfrm>
        </p:spPr>
        <p:txBody>
          <a:bodyPr>
            <a:normAutofit fontScale="92500" lnSpcReduction="10000"/>
          </a:bodyPr>
          <a:lstStyle/>
          <a:p>
            <a:r>
              <a:rPr sz="2800" dirty="0"/>
              <a:t>Genesis 28:10-11</a:t>
            </a:r>
          </a:p>
          <a:p>
            <a:r>
              <a:rPr sz="2800" dirty="0"/>
              <a:t>And he lighted upon a certain place, and tarried there all night, because the sun was set; and he took of the stones of that place, and put them for his pillows, and lay down in that place to sleep.</a:t>
            </a:r>
          </a:p>
        </p:txBody>
      </p:sp>
      <p:pic>
        <p:nvPicPr>
          <p:cNvPr id="12290" name="Picture 2" descr="Genesis 29:1 Artwork | Bible Art">
            <a:extLst>
              <a:ext uri="{FF2B5EF4-FFF2-40B4-BE49-F238E27FC236}">
                <a16:creationId xmlns:a16="http://schemas.microsoft.com/office/drawing/2014/main" id="{B27C3547-5C1D-4E7B-597D-6C5FC31C545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1626" y="2761457"/>
            <a:ext cx="3316288" cy="3316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1DF7-93A3-DB9E-3331-7A399E25C7D5}"/>
            </a:ext>
          </a:extLst>
        </p:cNvPr>
        <p:cNvGrpSpPr/>
        <p:nvPr/>
      </p:nvGrpSpPr>
      <p:grpSpPr>
        <a:xfrm>
          <a:off x="0" y="0"/>
          <a:ext cx="0" cy="0"/>
          <a:chOff x="0" y="0"/>
          <a:chExt cx="0" cy="0"/>
        </a:xfrm>
      </p:grpSpPr>
      <p:pic>
        <p:nvPicPr>
          <p:cNvPr id="13316" name="Picture 4" descr="I didn't know the Egyptian pillow is still in use : r/ancientegypt">
            <a:extLst>
              <a:ext uri="{FF2B5EF4-FFF2-40B4-BE49-F238E27FC236}">
                <a16:creationId xmlns:a16="http://schemas.microsoft.com/office/drawing/2014/main" id="{1EE8462E-F096-1F5E-551E-D29F3FEEB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575" y="4076075"/>
            <a:ext cx="3468891" cy="26457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EFDA9CA-EA6A-DE1D-1D17-316EC4A6DC3C}"/>
              </a:ext>
            </a:extLst>
          </p:cNvPr>
          <p:cNvSpPr>
            <a:spLocks noGrp="1"/>
          </p:cNvSpPr>
          <p:nvPr>
            <p:ph type="title"/>
          </p:nvPr>
        </p:nvSpPr>
        <p:spPr/>
        <p:txBody>
          <a:bodyPr>
            <a:normAutofit fontScale="90000"/>
          </a:bodyPr>
          <a:lstStyle/>
          <a:p>
            <a:r>
              <a:t>8. What sort of a sleeping-place did Jacob have one night on his journey?</a:t>
            </a:r>
          </a:p>
        </p:txBody>
      </p:sp>
      <p:sp>
        <p:nvSpPr>
          <p:cNvPr id="4" name="Content Placeholder 3">
            <a:extLst>
              <a:ext uri="{FF2B5EF4-FFF2-40B4-BE49-F238E27FC236}">
                <a16:creationId xmlns:a16="http://schemas.microsoft.com/office/drawing/2014/main" id="{A304891D-2494-109F-C5E9-8DBC0D2B9740}"/>
              </a:ext>
            </a:extLst>
          </p:cNvPr>
          <p:cNvSpPr>
            <a:spLocks noGrp="1"/>
          </p:cNvSpPr>
          <p:nvPr>
            <p:ph sz="half" idx="2"/>
          </p:nvPr>
        </p:nvSpPr>
        <p:spPr>
          <a:xfrm>
            <a:off x="4946904" y="2263515"/>
            <a:ext cx="3739896" cy="3750309"/>
          </a:xfrm>
        </p:spPr>
        <p:txBody>
          <a:bodyPr>
            <a:normAutofit lnSpcReduction="10000"/>
          </a:bodyPr>
          <a:lstStyle/>
          <a:p>
            <a:pPr marL="0" indent="0">
              <a:buNone/>
            </a:pPr>
            <a:r>
              <a:rPr lang="en-US" sz="2800" dirty="0"/>
              <a:t>In ancient times, people used hard headrests of wood, stone, or clay instead of soft pillows. Jacob’s “stone pillow” was typical, not a hardship—later it became the memorial pillar at Bethel.</a:t>
            </a:r>
          </a:p>
        </p:txBody>
      </p:sp>
      <p:pic>
        <p:nvPicPr>
          <p:cNvPr id="5" name="Picture 2" descr="African Wood Headrest / Pillow ...">
            <a:extLst>
              <a:ext uri="{FF2B5EF4-FFF2-40B4-BE49-F238E27FC236}">
                <a16:creationId xmlns:a16="http://schemas.microsoft.com/office/drawing/2014/main" id="{F7A2C8F4-BF23-ED18-72B4-E577203E302D}"/>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2113614"/>
            <a:ext cx="2589642" cy="2510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077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8E39E-AC11-18E5-D2D8-1EE1FE09E9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2F721-F343-8A0C-6348-E14D0ECABE64}"/>
              </a:ext>
            </a:extLst>
          </p:cNvPr>
          <p:cNvSpPr>
            <a:spLocks noGrp="1"/>
          </p:cNvSpPr>
          <p:nvPr>
            <p:ph type="title"/>
          </p:nvPr>
        </p:nvSpPr>
        <p:spPr/>
        <p:txBody>
          <a:bodyPr>
            <a:normAutofit fontScale="90000"/>
          </a:bodyPr>
          <a:lstStyle/>
          <a:p>
            <a:r>
              <a:t>8. What sort of a sleeping-place did Jacob have one night on his journey?</a:t>
            </a:r>
          </a:p>
        </p:txBody>
      </p:sp>
      <p:pic>
        <p:nvPicPr>
          <p:cNvPr id="14342" name="Picture 6" descr="The Stone Pillows of Ancient Egypt: Uncovering the Mysteries of the Pharaohs’ Sleep">
            <a:extLst>
              <a:ext uri="{FF2B5EF4-FFF2-40B4-BE49-F238E27FC236}">
                <a16:creationId xmlns:a16="http://schemas.microsoft.com/office/drawing/2014/main" id="{AEABBAC8-3CBC-476F-BBE8-BAE8E2BA5EA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rot="20878990">
            <a:off x="2510313" y="2829019"/>
            <a:ext cx="6835296" cy="3417648"/>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Wealthy Egyptians in Ancient Egypt slept with neck supports instead of  pillows to preserve their hairstyles and keep them looking fresh. :  r/interestingasfuck">
            <a:extLst>
              <a:ext uri="{FF2B5EF4-FFF2-40B4-BE49-F238E27FC236}">
                <a16:creationId xmlns:a16="http://schemas.microsoft.com/office/drawing/2014/main" id="{B4941AA2-4114-1EEE-A993-AA02E3150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3064" y="387354"/>
            <a:ext cx="2906744" cy="226726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eadrests in Glencairn's Egyptian Collection: Practicality and Protection —  Glencairn Museum">
            <a:extLst>
              <a:ext uri="{FF2B5EF4-FFF2-40B4-BE49-F238E27FC236}">
                <a16:creationId xmlns:a16="http://schemas.microsoft.com/office/drawing/2014/main" id="{2302C547-6AA8-D66C-0EFB-0DD90FCCCE7C}"/>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28764" y="2827210"/>
            <a:ext cx="3341459" cy="3929557"/>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Headrests in Glencairn's Egyptian Collection: Practicality and Protection —  Glencairn Museum">
            <a:extLst>
              <a:ext uri="{FF2B5EF4-FFF2-40B4-BE49-F238E27FC236}">
                <a16:creationId xmlns:a16="http://schemas.microsoft.com/office/drawing/2014/main" id="{CE10AE97-968C-7070-5C95-E5ECBE1279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579" y="296991"/>
            <a:ext cx="3354415" cy="2508823"/>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Alexander Ancient Art - An Ancient Egyptian Wooden Headrest">
            <a:extLst>
              <a:ext uri="{FF2B5EF4-FFF2-40B4-BE49-F238E27FC236}">
                <a16:creationId xmlns:a16="http://schemas.microsoft.com/office/drawing/2014/main" id="{DD8E934F-0306-98EA-0711-FF034A213E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2184" y="663264"/>
            <a:ext cx="2658555" cy="199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790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What dream did he have there?</a:t>
            </a:r>
          </a:p>
        </p:txBody>
      </p:sp>
      <p:sp>
        <p:nvSpPr>
          <p:cNvPr id="3" name="Content Placeholder 2"/>
          <p:cNvSpPr>
            <a:spLocks noGrp="1"/>
          </p:cNvSpPr>
          <p:nvPr>
            <p:ph sz="half" idx="1"/>
          </p:nvPr>
        </p:nvSpPr>
        <p:spPr>
          <a:xfrm>
            <a:off x="982132" y="2214649"/>
            <a:ext cx="4047067" cy="4171161"/>
          </a:xfrm>
        </p:spPr>
        <p:txBody>
          <a:bodyPr>
            <a:normAutofit/>
          </a:bodyPr>
          <a:lstStyle/>
          <a:p>
            <a:r>
              <a:rPr sz="2800" dirty="0"/>
              <a:t>Genesis 28:12</a:t>
            </a:r>
          </a:p>
          <a:p>
            <a:r>
              <a:rPr sz="2800" dirty="0"/>
              <a:t>And he dreamed, and behold a ladder set up on the earth, and the top of it reached to heaven: and behold the angels of God ascending and descending on it.</a:t>
            </a:r>
          </a:p>
        </p:txBody>
      </p:sp>
      <p:pic>
        <p:nvPicPr>
          <p:cNvPr id="15362" name="Picture 2">
            <a:extLst>
              <a:ext uri="{FF2B5EF4-FFF2-40B4-BE49-F238E27FC236}">
                <a16:creationId xmlns:a16="http://schemas.microsoft.com/office/drawing/2014/main" id="{598051E1-E147-69F4-ED78-4A6E1F1623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77231" y="2214648"/>
            <a:ext cx="2784636" cy="41711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10. Who stood at the head of the ladder?</a:t>
            </a:r>
          </a:p>
        </p:txBody>
      </p:sp>
      <p:sp>
        <p:nvSpPr>
          <p:cNvPr id="3" name="Content Placeholder 2"/>
          <p:cNvSpPr>
            <a:spLocks noGrp="1"/>
          </p:cNvSpPr>
          <p:nvPr>
            <p:ph sz="half" idx="1"/>
          </p:nvPr>
        </p:nvSpPr>
        <p:spPr>
          <a:xfrm>
            <a:off x="982133" y="2393051"/>
            <a:ext cx="4368732" cy="3916572"/>
          </a:xfrm>
        </p:spPr>
        <p:txBody>
          <a:bodyPr>
            <a:normAutofit lnSpcReduction="10000"/>
          </a:bodyPr>
          <a:lstStyle/>
          <a:p>
            <a:r>
              <a:rPr sz="2800" dirty="0"/>
              <a:t>Genesis 28:13</a:t>
            </a:r>
          </a:p>
          <a:p>
            <a:r>
              <a:rPr sz="2800" dirty="0"/>
              <a:t>And, behold, the LORD stood above it, and said, I am the LORD God of Abraham thy father, and the God of Isaac: the land whereon thou </a:t>
            </a:r>
            <a:r>
              <a:rPr sz="2800" dirty="0" err="1"/>
              <a:t>liest</a:t>
            </a:r>
            <a:r>
              <a:rPr sz="2800" dirty="0"/>
              <a:t>, to thee will I give it, and to thy seed;</a:t>
            </a:r>
          </a:p>
        </p:txBody>
      </p:sp>
      <p:pic>
        <p:nvPicPr>
          <p:cNvPr id="16386" name="Picture 2" descr="Jacob's Ladder | Revdhj's Weblog">
            <a:extLst>
              <a:ext uri="{FF2B5EF4-FFF2-40B4-BE49-F238E27FC236}">
                <a16:creationId xmlns:a16="http://schemas.microsoft.com/office/drawing/2014/main" id="{4B85FD28-D8B4-E57B-07E0-64A7DB2F43F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23875" y="2393051"/>
            <a:ext cx="2989915" cy="39165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11. What promise did the Lord make to him?</a:t>
            </a:r>
          </a:p>
        </p:txBody>
      </p:sp>
      <p:sp>
        <p:nvSpPr>
          <p:cNvPr id="3" name="Content Placeholder 2"/>
          <p:cNvSpPr>
            <a:spLocks noGrp="1"/>
          </p:cNvSpPr>
          <p:nvPr>
            <p:ph sz="half" idx="1"/>
          </p:nvPr>
        </p:nvSpPr>
        <p:spPr>
          <a:xfrm>
            <a:off x="982133" y="2438401"/>
            <a:ext cx="3739896" cy="3902438"/>
          </a:xfrm>
        </p:spPr>
        <p:txBody>
          <a:bodyPr>
            <a:normAutofit fontScale="92500"/>
          </a:bodyPr>
          <a:lstStyle/>
          <a:p>
            <a:r>
              <a:rPr sz="2800" dirty="0"/>
              <a:t>Genesis 28:13-15</a:t>
            </a:r>
          </a:p>
          <a:p>
            <a:r>
              <a:rPr sz="2800" dirty="0"/>
              <a:t>And, behold, the LORD stood above it, and said, I am the LORD God of Abraham thy father, and the God of Isaac: the land whereon thou </a:t>
            </a:r>
            <a:r>
              <a:rPr sz="2800" dirty="0" err="1"/>
              <a:t>liest</a:t>
            </a:r>
            <a:r>
              <a:rPr sz="2800" dirty="0"/>
              <a:t>, to thee will I give it, and to thy seed;</a:t>
            </a:r>
          </a:p>
        </p:txBody>
      </p:sp>
      <p:pic>
        <p:nvPicPr>
          <p:cNvPr id="17412" name="Picture 4" descr="Genesis 28 Jacob's Dream at Bethel">
            <a:extLst>
              <a:ext uri="{FF2B5EF4-FFF2-40B4-BE49-F238E27FC236}">
                <a16:creationId xmlns:a16="http://schemas.microsoft.com/office/drawing/2014/main" id="{E52A98E6-5348-5036-07EA-4B54022B1F8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87944" y="2468382"/>
            <a:ext cx="3032940" cy="39024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11. What promise did the Lord make to him?</a:t>
            </a:r>
          </a:p>
        </p:txBody>
      </p:sp>
      <p:sp>
        <p:nvSpPr>
          <p:cNvPr id="3" name="Content Placeholder 2"/>
          <p:cNvSpPr>
            <a:spLocks noGrp="1"/>
          </p:cNvSpPr>
          <p:nvPr>
            <p:ph sz="half" idx="1"/>
          </p:nvPr>
        </p:nvSpPr>
        <p:spPr>
          <a:xfrm>
            <a:off x="982133" y="2347784"/>
            <a:ext cx="3739896" cy="3954162"/>
          </a:xfrm>
        </p:spPr>
        <p:txBody>
          <a:bodyPr>
            <a:normAutofit fontScale="92500" lnSpcReduction="20000"/>
          </a:bodyPr>
          <a:lstStyle/>
          <a:p>
            <a:r>
              <a:rPr sz="2800" dirty="0"/>
              <a:t>Genesis 28:13-15</a:t>
            </a:r>
          </a:p>
          <a:p>
            <a:r>
              <a:rPr sz="2800" dirty="0"/>
              <a:t>And thy seed shall be as the dust of the earth, and thou shalt spread abroad to the west, and to the east, and to the north, and to the south: and in thee and in thy seed shall all the families of the earth be blessed.</a:t>
            </a:r>
          </a:p>
        </p:txBody>
      </p:sp>
      <p:pic>
        <p:nvPicPr>
          <p:cNvPr id="7" name="Content Placeholder 6">
            <a:extLst>
              <a:ext uri="{FF2B5EF4-FFF2-40B4-BE49-F238E27FC236}">
                <a16:creationId xmlns:a16="http://schemas.microsoft.com/office/drawing/2014/main" id="{80D008BC-C2E5-C74F-3C12-27545BA6F33F}"/>
              </a:ext>
            </a:extLst>
          </p:cNvPr>
          <p:cNvPicPr>
            <a:picLocks noGrp="1" noChangeAspect="1"/>
          </p:cNvPicPr>
          <p:nvPr>
            <p:ph sz="half" idx="2"/>
          </p:nvPr>
        </p:nvPicPr>
        <p:blipFill>
          <a:blip r:embed="rId2"/>
          <a:srcRect l="12653" r="11565"/>
          <a:stretch>
            <a:fillRect/>
          </a:stretch>
        </p:blipFill>
        <p:spPr>
          <a:xfrm>
            <a:off x="5246961" y="2812768"/>
            <a:ext cx="3439839" cy="302419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11. What promise did the Lord make to him?</a:t>
            </a:r>
          </a:p>
        </p:txBody>
      </p:sp>
      <p:sp>
        <p:nvSpPr>
          <p:cNvPr id="3" name="Content Placeholder 2"/>
          <p:cNvSpPr>
            <a:spLocks noGrp="1"/>
          </p:cNvSpPr>
          <p:nvPr>
            <p:ph sz="half" idx="1"/>
          </p:nvPr>
        </p:nvSpPr>
        <p:spPr>
          <a:xfrm>
            <a:off x="982133" y="2339546"/>
            <a:ext cx="3739896" cy="3696128"/>
          </a:xfrm>
        </p:spPr>
        <p:txBody>
          <a:bodyPr>
            <a:normAutofit fontScale="92500" lnSpcReduction="20000"/>
          </a:bodyPr>
          <a:lstStyle/>
          <a:p>
            <a:r>
              <a:rPr sz="2800" dirty="0"/>
              <a:t>Genesis 28:13-15</a:t>
            </a:r>
          </a:p>
          <a:p>
            <a:r>
              <a:rPr sz="2800" dirty="0"/>
              <a:t>And, behold, I am with thee, and will keep thee in all places whither thou </a:t>
            </a:r>
            <a:r>
              <a:rPr sz="2800" dirty="0" err="1"/>
              <a:t>goest</a:t>
            </a:r>
            <a:r>
              <a:rPr sz="2800" dirty="0"/>
              <a:t>, and will bring thee again into this land; for I will not leave thee, until I have done that which I have spoken to thee of.</a:t>
            </a:r>
          </a:p>
        </p:txBody>
      </p:sp>
      <p:pic>
        <p:nvPicPr>
          <p:cNvPr id="19458" name="Picture 2" descr="Jacob's dream at Bethel points him in the right direction (Genesis 28:10 -  28:22) - Bible Blender Bible Study">
            <a:extLst>
              <a:ext uri="{FF2B5EF4-FFF2-40B4-BE49-F238E27FC236}">
                <a16:creationId xmlns:a16="http://schemas.microsoft.com/office/drawing/2014/main" id="{23445DB6-5BD9-FD17-C73C-2CCB104257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76765" y="2339546"/>
            <a:ext cx="3052679" cy="36739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914399"/>
          </a:xfrm>
        </p:spPr>
        <p:txBody>
          <a:bodyPr/>
          <a:lstStyle/>
          <a:p>
            <a:r>
              <a:rPr dirty="0"/>
              <a:t>Christ, the True Ladder (John 1:51)</a:t>
            </a:r>
          </a:p>
        </p:txBody>
      </p:sp>
      <p:sp>
        <p:nvSpPr>
          <p:cNvPr id="3" name="Content Placeholder 2"/>
          <p:cNvSpPr>
            <a:spLocks noGrp="1"/>
          </p:cNvSpPr>
          <p:nvPr>
            <p:ph idx="1"/>
          </p:nvPr>
        </p:nvSpPr>
        <p:spPr>
          <a:xfrm>
            <a:off x="3380282" y="1551482"/>
            <a:ext cx="5553856" cy="4909279"/>
          </a:xfrm>
        </p:spPr>
        <p:txBody>
          <a:bodyPr>
            <a:noAutofit/>
          </a:bodyPr>
          <a:lstStyle/>
          <a:p>
            <a:pPr algn="l">
              <a:defRPr sz="2000"/>
            </a:pPr>
            <a:r>
              <a:rPr sz="2500" dirty="0"/>
              <a:t>“Hereafter ye shall see heaven open, and the angels of God ascending and descending upon the Son of man.” — John 1:51 (KJV)</a:t>
            </a:r>
            <a:endParaRPr lang="en-US" sz="2500" dirty="0"/>
          </a:p>
          <a:p>
            <a:pPr algn="l">
              <a:defRPr sz="2000"/>
            </a:pPr>
            <a:r>
              <a:rPr sz="2500" dirty="0"/>
              <a:t>“For there is one God, and one mediator between God and men, the man Christ Jesus.” — 1 Timothy 2:5</a:t>
            </a:r>
            <a:endParaRPr lang="en-US" sz="2500" dirty="0"/>
          </a:p>
          <a:p>
            <a:pPr>
              <a:defRPr sz="2000"/>
            </a:pPr>
            <a:r>
              <a:rPr lang="en-US" sz="2500" dirty="0"/>
              <a:t>Jesus revealed Himself as the true Ladder—the connection between God and man. He bridges the separation caused by sin, and every ray of light and mercy comes through Him.</a:t>
            </a:r>
          </a:p>
        </p:txBody>
      </p:sp>
      <p:pic>
        <p:nvPicPr>
          <p:cNvPr id="1026" name="Picture 2" descr="Genesis 28:10-22 The Grace of Jacob's Ladder">
            <a:extLst>
              <a:ext uri="{FF2B5EF4-FFF2-40B4-BE49-F238E27FC236}">
                <a16:creationId xmlns:a16="http://schemas.microsoft.com/office/drawing/2014/main" id="{45B74519-7C73-1896-F290-AD1EF6AE99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 t="26228" r="62131"/>
          <a:stretch>
            <a:fillRect/>
          </a:stretch>
        </p:blipFill>
        <p:spPr bwMode="auto">
          <a:xfrm>
            <a:off x="982133" y="2353456"/>
            <a:ext cx="2268544" cy="33952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12. What did Jacob say when he awoke?</a:t>
            </a:r>
          </a:p>
        </p:txBody>
      </p:sp>
      <p:sp>
        <p:nvSpPr>
          <p:cNvPr id="3" name="Content Placeholder 2"/>
          <p:cNvSpPr>
            <a:spLocks noGrp="1"/>
          </p:cNvSpPr>
          <p:nvPr>
            <p:ph sz="half" idx="1"/>
          </p:nvPr>
        </p:nvSpPr>
        <p:spPr/>
        <p:txBody>
          <a:bodyPr>
            <a:normAutofit lnSpcReduction="10000"/>
          </a:bodyPr>
          <a:lstStyle/>
          <a:p>
            <a:r>
              <a:rPr sz="3200" dirty="0"/>
              <a:t>Genesis 28:16</a:t>
            </a:r>
          </a:p>
          <a:p>
            <a:r>
              <a:rPr sz="3200" dirty="0"/>
              <a:t>And Jacob awaked out of his sleep, and he said, Surely the LORD is in this place; and I knew it not.</a:t>
            </a:r>
          </a:p>
        </p:txBody>
      </p:sp>
      <p:pic>
        <p:nvPicPr>
          <p:cNvPr id="20482" name="Picture 2" descr="57 Bethel – Jacob's Vow – Good News for ...">
            <a:extLst>
              <a:ext uri="{FF2B5EF4-FFF2-40B4-BE49-F238E27FC236}">
                <a16:creationId xmlns:a16="http://schemas.microsoft.com/office/drawing/2014/main" id="{0BD91097-8E89-105B-F2DD-CD32FA92F90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44065" y="2734753"/>
            <a:ext cx="2265577" cy="33009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What did he say of that place?</a:t>
            </a:r>
          </a:p>
        </p:txBody>
      </p:sp>
      <p:sp>
        <p:nvSpPr>
          <p:cNvPr id="3" name="Content Placeholder 2"/>
          <p:cNvSpPr>
            <a:spLocks noGrp="1"/>
          </p:cNvSpPr>
          <p:nvPr>
            <p:ph sz="half" idx="1"/>
          </p:nvPr>
        </p:nvSpPr>
        <p:spPr/>
        <p:txBody>
          <a:bodyPr>
            <a:normAutofit fontScale="92500" lnSpcReduction="20000"/>
          </a:bodyPr>
          <a:lstStyle/>
          <a:p>
            <a:r>
              <a:rPr sz="3200" dirty="0"/>
              <a:t>Genesis 28:17</a:t>
            </a:r>
          </a:p>
          <a:p>
            <a:r>
              <a:rPr sz="3200" dirty="0"/>
              <a:t>And he was afraid, and said, How dreadful is this place! this is none other but the house of God, and this is the gate of heaven.</a:t>
            </a:r>
          </a:p>
        </p:txBody>
      </p:sp>
      <p:pic>
        <p:nvPicPr>
          <p:cNvPr id="21506" name="Picture 2" descr="Genesis 28 Bible Pictures: Jacob sets up pillar">
            <a:extLst>
              <a:ext uri="{FF2B5EF4-FFF2-40B4-BE49-F238E27FC236}">
                <a16:creationId xmlns:a16="http://schemas.microsoft.com/office/drawing/2014/main" id="{DFE09D37-2ECD-FABB-D562-6D5F585132D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98076" y="2353334"/>
            <a:ext cx="2761649" cy="33899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5E53A-A7DB-86DA-B08A-2E30388C7E0C}"/>
              </a:ext>
            </a:extLst>
          </p:cNvPr>
          <p:cNvSpPr>
            <a:spLocks noGrp="1"/>
          </p:cNvSpPr>
          <p:nvPr>
            <p:ph type="title"/>
          </p:nvPr>
        </p:nvSpPr>
        <p:spPr/>
        <p:txBody>
          <a:bodyPr>
            <a:normAutofit/>
          </a:bodyPr>
          <a:lstStyle/>
          <a:p>
            <a:r>
              <a:rPr lang="en-US" sz="3600" dirty="0"/>
              <a:t>While the sinner is yet afar off, the ladder is let down that he may ascend to heaven.</a:t>
            </a:r>
          </a:p>
        </p:txBody>
      </p:sp>
      <p:sp>
        <p:nvSpPr>
          <p:cNvPr id="3" name="Text Placeholder 2">
            <a:extLst>
              <a:ext uri="{FF2B5EF4-FFF2-40B4-BE49-F238E27FC236}">
                <a16:creationId xmlns:a16="http://schemas.microsoft.com/office/drawing/2014/main" id="{F1DB7624-063A-7DC5-E6FD-033AE9EA1E31}"/>
              </a:ext>
            </a:extLst>
          </p:cNvPr>
          <p:cNvSpPr>
            <a:spLocks noGrp="1"/>
          </p:cNvSpPr>
          <p:nvPr>
            <p:ph type="body" sz="quarter" idx="13"/>
          </p:nvPr>
        </p:nvSpPr>
        <p:spPr/>
        <p:txBody>
          <a:bodyPr/>
          <a:lstStyle/>
          <a:p>
            <a:r>
              <a:rPr lang="en-US" dirty="0"/>
              <a:t>Patriarchs and Prophets, 184</a:t>
            </a:r>
          </a:p>
        </p:txBody>
      </p:sp>
    </p:spTree>
    <p:extLst>
      <p:ext uri="{BB962C8B-B14F-4D97-AF65-F5344CB8AC3E}">
        <p14:creationId xmlns:p14="http://schemas.microsoft.com/office/powerpoint/2010/main" val="3831141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When the Lord appeared to certain of His servants what did He say to them?</a:t>
            </a:r>
          </a:p>
        </p:txBody>
      </p:sp>
      <p:sp>
        <p:nvSpPr>
          <p:cNvPr id="3" name="Content Placeholder 2"/>
          <p:cNvSpPr>
            <a:spLocks noGrp="1"/>
          </p:cNvSpPr>
          <p:nvPr>
            <p:ph sz="half" idx="1"/>
          </p:nvPr>
        </p:nvSpPr>
        <p:spPr>
          <a:xfrm>
            <a:off x="982133" y="2438401"/>
            <a:ext cx="3739896" cy="4003588"/>
          </a:xfrm>
        </p:spPr>
        <p:txBody>
          <a:bodyPr>
            <a:normAutofit fontScale="92500"/>
          </a:bodyPr>
          <a:lstStyle/>
          <a:p>
            <a:r>
              <a:rPr sz="2800" dirty="0"/>
              <a:t>Exodus 3:7; Joshua 5:15</a:t>
            </a:r>
          </a:p>
          <a:p>
            <a:r>
              <a:rPr sz="2800" dirty="0"/>
              <a:t>And the LORD said, I have surely seen the affliction of my people which are in Egypt, and have heard their cry by reason of their taskmasters; for I know their sorrows;</a:t>
            </a:r>
          </a:p>
        </p:txBody>
      </p:sp>
      <p:pic>
        <p:nvPicPr>
          <p:cNvPr id="22530" name="Picture 2" descr="10 Egyptian Plagues for 10 Egyptian Gods and Goddesses - Owlcation">
            <a:extLst>
              <a:ext uri="{FF2B5EF4-FFF2-40B4-BE49-F238E27FC236}">
                <a16:creationId xmlns:a16="http://schemas.microsoft.com/office/drawing/2014/main" id="{B078D6C9-959D-6E33-28D6-569C694303D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2762"/>
          <a:stretch>
            <a:fillRect/>
          </a:stretch>
        </p:blipFill>
        <p:spPr bwMode="auto">
          <a:xfrm>
            <a:off x="5022710" y="2704511"/>
            <a:ext cx="3664090" cy="31500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When the Lord appeared to certain of His servants what did He say to them?</a:t>
            </a:r>
          </a:p>
        </p:txBody>
      </p:sp>
      <p:sp>
        <p:nvSpPr>
          <p:cNvPr id="3" name="Content Placeholder 2"/>
          <p:cNvSpPr>
            <a:spLocks noGrp="1"/>
          </p:cNvSpPr>
          <p:nvPr>
            <p:ph sz="half" idx="1"/>
          </p:nvPr>
        </p:nvSpPr>
        <p:spPr>
          <a:xfrm>
            <a:off x="784425" y="2185085"/>
            <a:ext cx="3739896" cy="3987114"/>
          </a:xfrm>
        </p:spPr>
        <p:txBody>
          <a:bodyPr>
            <a:normAutofit fontScale="92500"/>
          </a:bodyPr>
          <a:lstStyle/>
          <a:p>
            <a:r>
              <a:rPr sz="2800" dirty="0"/>
              <a:t>Exodus 3:7; Joshua 5:15</a:t>
            </a:r>
          </a:p>
          <a:p>
            <a:r>
              <a:rPr sz="2800" dirty="0"/>
              <a:t>And the captain of the LORD'S host said unto Joshua, Loose thy shoe from off thy foot; for the place whereon thou </a:t>
            </a:r>
            <a:r>
              <a:rPr sz="2800" dirty="0" err="1"/>
              <a:t>standest</a:t>
            </a:r>
            <a:r>
              <a:rPr sz="2800" dirty="0"/>
              <a:t> is holy. And Joshua did so.</a:t>
            </a:r>
          </a:p>
        </p:txBody>
      </p:sp>
      <p:pic>
        <p:nvPicPr>
          <p:cNvPr id="5" name="Content Placeholder 4">
            <a:extLst>
              <a:ext uri="{FF2B5EF4-FFF2-40B4-BE49-F238E27FC236}">
                <a16:creationId xmlns:a16="http://schemas.microsoft.com/office/drawing/2014/main" id="{CC3A05E6-165B-E51B-D269-865A854BE0A3}"/>
              </a:ext>
            </a:extLst>
          </p:cNvPr>
          <p:cNvPicPr>
            <a:picLocks noGrp="1" noChangeAspect="1"/>
          </p:cNvPicPr>
          <p:nvPr>
            <p:ph sz="half" idx="2"/>
          </p:nvPr>
        </p:nvPicPr>
        <p:blipFill>
          <a:blip r:embed="rId2"/>
          <a:srcRect l="29780" r="20479"/>
          <a:stretch>
            <a:fillRect/>
          </a:stretch>
        </p:blipFill>
        <p:spPr>
          <a:xfrm>
            <a:off x="4681221" y="2402853"/>
            <a:ext cx="3785148" cy="380489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15. What may we learn from this?</a:t>
            </a:r>
          </a:p>
        </p:txBody>
      </p:sp>
      <p:sp>
        <p:nvSpPr>
          <p:cNvPr id="3" name="Content Placeholder 2"/>
          <p:cNvSpPr>
            <a:spLocks noGrp="1"/>
          </p:cNvSpPr>
          <p:nvPr>
            <p:ph sz="half" idx="1"/>
          </p:nvPr>
        </p:nvSpPr>
        <p:spPr/>
        <p:txBody>
          <a:bodyPr>
            <a:normAutofit/>
          </a:bodyPr>
          <a:lstStyle/>
          <a:p>
            <a:r>
              <a:rPr sz="3200" dirty="0"/>
              <a:t>Answer: That the presence of God in any place makes that place holy.</a:t>
            </a:r>
          </a:p>
        </p:txBody>
      </p:sp>
      <p:pic>
        <p:nvPicPr>
          <p:cNvPr id="23554" name="Picture 2" descr="How to Cultivate a Sense of God's ...">
            <a:extLst>
              <a:ext uri="{FF2B5EF4-FFF2-40B4-BE49-F238E27FC236}">
                <a16:creationId xmlns:a16="http://schemas.microsoft.com/office/drawing/2014/main" id="{3556D253-E5A2-D11B-93C1-4AEBC6F7FC0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8991"/>
          <a:stretch>
            <a:fillRect/>
          </a:stretch>
        </p:blipFill>
        <p:spPr bwMode="auto">
          <a:xfrm>
            <a:off x="5271373" y="2756353"/>
            <a:ext cx="2890494" cy="33264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1814819"/>
            <a:ext cx="8188935" cy="2286000"/>
          </a:xfrm>
        </p:spPr>
        <p:txBody>
          <a:bodyPr>
            <a:normAutofit/>
          </a:bodyPr>
          <a:lstStyle/>
          <a:p>
            <a:pPr algn="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4900" b="1" dirty="0"/>
              <a:t>Jacob’s Vow</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1119594" y="1008361"/>
            <a:ext cx="7409809" cy="940906"/>
          </a:xfrm>
        </p:spPr>
        <p:txBody>
          <a:bodyPr>
            <a:normAutofit lnSpcReduction="10000"/>
          </a:bodyPr>
          <a:lstStyle/>
          <a:p>
            <a:r>
              <a:rPr lang="en-US" sz="4000" dirty="0"/>
              <a:t>Lesson</a:t>
            </a:r>
            <a:r>
              <a:rPr lang="en-US" sz="4000" dirty="0">
                <a:solidFill>
                  <a:schemeClr val="accent1">
                    <a:lumMod val="75000"/>
                  </a:schemeClr>
                </a:solidFill>
              </a:rPr>
              <a:t> </a:t>
            </a:r>
            <a:r>
              <a:rPr lang="en-US" sz="6000" b="1" dirty="0">
                <a:solidFill>
                  <a:srgbClr val="8D1515"/>
                </a:solidFill>
              </a:rPr>
              <a:t>16</a:t>
            </a:r>
            <a:r>
              <a:rPr lang="en-US" sz="4000" b="1" dirty="0"/>
              <a:t>,</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Where has the Lord promised always to be?</a:t>
            </a:r>
          </a:p>
        </p:txBody>
      </p:sp>
      <p:sp>
        <p:nvSpPr>
          <p:cNvPr id="3" name="Content Placeholder 2"/>
          <p:cNvSpPr>
            <a:spLocks noGrp="1"/>
          </p:cNvSpPr>
          <p:nvPr>
            <p:ph sz="half" idx="1"/>
          </p:nvPr>
        </p:nvSpPr>
        <p:spPr/>
        <p:txBody>
          <a:bodyPr>
            <a:normAutofit fontScale="92500" lnSpcReduction="20000"/>
          </a:bodyPr>
          <a:lstStyle/>
          <a:p>
            <a:r>
              <a:rPr sz="3600" dirty="0"/>
              <a:t>Matthew 18:20</a:t>
            </a:r>
          </a:p>
          <a:p>
            <a:r>
              <a:rPr sz="3600" dirty="0"/>
              <a:t>For where two or three are gathered together in my name, there am I in the midst of them.</a:t>
            </a:r>
          </a:p>
        </p:txBody>
      </p:sp>
      <p:pic>
        <p:nvPicPr>
          <p:cNvPr id="24578" name="Picture 2" descr="Christian Family Praying Images – Browse 26,590 Stock Photos, Vectors, and  Video | Adobe Stock">
            <a:extLst>
              <a:ext uri="{FF2B5EF4-FFF2-40B4-BE49-F238E27FC236}">
                <a16:creationId xmlns:a16="http://schemas.microsoft.com/office/drawing/2014/main" id="{A84B0CB3-ABCC-BDAF-44CF-86A1A010541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4552"/>
          <a:stretch>
            <a:fillRect/>
          </a:stretch>
        </p:blipFill>
        <p:spPr bwMode="auto">
          <a:xfrm>
            <a:off x="5000366" y="2856169"/>
            <a:ext cx="3579343" cy="27926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17. What lesson should this teach us?</a:t>
            </a:r>
          </a:p>
        </p:txBody>
      </p:sp>
      <p:sp>
        <p:nvSpPr>
          <p:cNvPr id="3" name="Content Placeholder 2"/>
          <p:cNvSpPr>
            <a:spLocks noGrp="1"/>
          </p:cNvSpPr>
          <p:nvPr>
            <p:ph sz="half" idx="1"/>
          </p:nvPr>
        </p:nvSpPr>
        <p:spPr/>
        <p:txBody>
          <a:bodyPr>
            <a:normAutofit lnSpcReduction="10000"/>
          </a:bodyPr>
          <a:lstStyle/>
          <a:p>
            <a:r>
              <a:rPr sz="3200" dirty="0"/>
              <a:t>Answer: That places dedicated to the worship of God are sacred, and should always be entered with reverence.</a:t>
            </a:r>
          </a:p>
        </p:txBody>
      </p:sp>
      <p:pic>
        <p:nvPicPr>
          <p:cNvPr id="25602" name="Picture 2" descr="Your Holy Ground — Glory International">
            <a:extLst>
              <a:ext uri="{FF2B5EF4-FFF2-40B4-BE49-F238E27FC236}">
                <a16:creationId xmlns:a16="http://schemas.microsoft.com/office/drawing/2014/main" id="{6141A90B-FCBA-DBCA-303F-FAB2EF1D56B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915" r="19728"/>
          <a:stretch>
            <a:fillRect/>
          </a:stretch>
        </p:blipFill>
        <p:spPr bwMode="auto">
          <a:xfrm>
            <a:off x="5099222" y="2664843"/>
            <a:ext cx="3062645" cy="32251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57DD0-F59F-070B-9421-31179C353F96}"/>
              </a:ext>
            </a:extLst>
          </p:cNvPr>
          <p:cNvSpPr>
            <a:spLocks noGrp="1"/>
          </p:cNvSpPr>
          <p:nvPr>
            <p:ph type="title"/>
          </p:nvPr>
        </p:nvSpPr>
        <p:spPr/>
        <p:txBody>
          <a:bodyPr>
            <a:normAutofit/>
          </a:bodyPr>
          <a:lstStyle/>
          <a:p>
            <a:pPr algn="l">
              <a:defRPr sz="2000"/>
            </a:pPr>
            <a:r>
              <a:rPr lang="en-US" sz="3600" dirty="0"/>
              <a:t>🌿 Christ is not far off—He is the Ladder, the Mediator, and the Way.</a:t>
            </a:r>
          </a:p>
        </p:txBody>
      </p:sp>
      <p:sp>
        <p:nvSpPr>
          <p:cNvPr id="4" name="Content Placeholder 3">
            <a:extLst>
              <a:ext uri="{FF2B5EF4-FFF2-40B4-BE49-F238E27FC236}">
                <a16:creationId xmlns:a16="http://schemas.microsoft.com/office/drawing/2014/main" id="{55139B47-1BBF-5EE1-17E1-00D2B5D7EAD0}"/>
              </a:ext>
            </a:extLst>
          </p:cNvPr>
          <p:cNvSpPr>
            <a:spLocks noGrp="1"/>
          </p:cNvSpPr>
          <p:nvPr>
            <p:ph sz="half" idx="2"/>
          </p:nvPr>
        </p:nvSpPr>
        <p:spPr/>
        <p:txBody>
          <a:bodyPr>
            <a:normAutofit fontScale="85000" lnSpcReduction="10000"/>
          </a:bodyPr>
          <a:lstStyle/>
          <a:p>
            <a:r>
              <a:rPr lang="en-US" sz="3200" dirty="0"/>
              <a:t>“Seeing then that we have a great High Priest, that is passed into the heavens, Jesus the Son of God, let us hold fast our profession.” — Hebrews 4:14</a:t>
            </a:r>
          </a:p>
          <a:p>
            <a:endParaRPr lang="en-US" dirty="0"/>
          </a:p>
        </p:txBody>
      </p:sp>
      <p:pic>
        <p:nvPicPr>
          <p:cNvPr id="2050" name="Picture 2" descr="JESUS IS NOT AN OLD COVENANT PRIEST ...">
            <a:extLst>
              <a:ext uri="{FF2B5EF4-FFF2-40B4-BE49-F238E27FC236}">
                <a16:creationId xmlns:a16="http://schemas.microsoft.com/office/drawing/2014/main" id="{C8BA2B04-8ED1-76E5-F109-6AAD6EB2D65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457" r="4822"/>
          <a:stretch>
            <a:fillRect/>
          </a:stretch>
        </p:blipFill>
        <p:spPr bwMode="auto">
          <a:xfrm>
            <a:off x="771993" y="2667000"/>
            <a:ext cx="3957404" cy="2900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691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18. What did Jacob do in the morning?</a:t>
            </a:r>
          </a:p>
        </p:txBody>
      </p:sp>
      <p:sp>
        <p:nvSpPr>
          <p:cNvPr id="3" name="Content Placeholder 2"/>
          <p:cNvSpPr>
            <a:spLocks noGrp="1"/>
          </p:cNvSpPr>
          <p:nvPr>
            <p:ph sz="half" idx="1"/>
          </p:nvPr>
        </p:nvSpPr>
        <p:spPr/>
        <p:txBody>
          <a:bodyPr>
            <a:normAutofit fontScale="92500" lnSpcReduction="10000"/>
          </a:bodyPr>
          <a:lstStyle/>
          <a:p>
            <a:r>
              <a:rPr sz="2800" dirty="0"/>
              <a:t>Genesis 28:18-19</a:t>
            </a:r>
          </a:p>
          <a:p>
            <a:r>
              <a:rPr sz="2800" dirty="0"/>
              <a:t>And Jacob rose up early in the morning, and took the stone that he had put for his pillows, and set it up for a pillar, and poured oil upon the top of it.</a:t>
            </a:r>
          </a:p>
        </p:txBody>
      </p:sp>
      <p:pic>
        <p:nvPicPr>
          <p:cNvPr id="26626" name="Picture 2" descr="A drink offering and oil poured thereon – Hidden (Krypto) Treasures">
            <a:extLst>
              <a:ext uri="{FF2B5EF4-FFF2-40B4-BE49-F238E27FC236}">
                <a16:creationId xmlns:a16="http://schemas.microsoft.com/office/drawing/2014/main" id="{A0E9F7AE-58A7-C53D-EACD-55AE227760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007" r="17642"/>
          <a:stretch>
            <a:fillRect/>
          </a:stretch>
        </p:blipFill>
        <p:spPr bwMode="auto">
          <a:xfrm>
            <a:off x="5140068" y="3034614"/>
            <a:ext cx="3501211" cy="27699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18. What did Jacob do in the morning?</a:t>
            </a:r>
          </a:p>
        </p:txBody>
      </p:sp>
      <p:sp>
        <p:nvSpPr>
          <p:cNvPr id="3" name="Content Placeholder 2"/>
          <p:cNvSpPr>
            <a:spLocks noGrp="1"/>
          </p:cNvSpPr>
          <p:nvPr>
            <p:ph sz="half" idx="1"/>
          </p:nvPr>
        </p:nvSpPr>
        <p:spPr/>
        <p:txBody>
          <a:bodyPr>
            <a:normAutofit fontScale="92500" lnSpcReduction="20000"/>
          </a:bodyPr>
          <a:lstStyle/>
          <a:p>
            <a:r>
              <a:rPr sz="3600" dirty="0"/>
              <a:t>Genesis 28:18-19</a:t>
            </a:r>
          </a:p>
          <a:p>
            <a:r>
              <a:rPr sz="3600" dirty="0"/>
              <a:t>And he called the name of that place Bethel: but the name of that city was called Luz at the first.</a:t>
            </a:r>
          </a:p>
        </p:txBody>
      </p:sp>
      <p:pic>
        <p:nvPicPr>
          <p:cNvPr id="27650" name="Picture 2" descr="Jacob's Vow - GoodSalt">
            <a:extLst>
              <a:ext uri="{FF2B5EF4-FFF2-40B4-BE49-F238E27FC236}">
                <a16:creationId xmlns:a16="http://schemas.microsoft.com/office/drawing/2014/main" id="{261E20DD-6A28-9138-A69E-DA1029B0368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3319"/>
          <a:stretch>
            <a:fillRect/>
          </a:stretch>
        </p:blipFill>
        <p:spPr bwMode="auto">
          <a:xfrm>
            <a:off x="5066270" y="2438400"/>
            <a:ext cx="3245708" cy="36678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19. What vow did he make?</a:t>
            </a:r>
          </a:p>
        </p:txBody>
      </p:sp>
      <p:sp>
        <p:nvSpPr>
          <p:cNvPr id="3" name="Content Placeholder 2"/>
          <p:cNvSpPr>
            <a:spLocks noGrp="1"/>
          </p:cNvSpPr>
          <p:nvPr>
            <p:ph sz="half" idx="1"/>
          </p:nvPr>
        </p:nvSpPr>
        <p:spPr>
          <a:xfrm>
            <a:off x="982133" y="2199503"/>
            <a:ext cx="4273608" cy="3836171"/>
          </a:xfrm>
        </p:spPr>
        <p:txBody>
          <a:bodyPr>
            <a:normAutofit lnSpcReduction="10000"/>
          </a:bodyPr>
          <a:lstStyle/>
          <a:p>
            <a:r>
              <a:rPr sz="3200" dirty="0"/>
              <a:t>Genesis 28:20-22</a:t>
            </a:r>
          </a:p>
          <a:p>
            <a:r>
              <a:rPr sz="3200" dirty="0"/>
              <a:t>And Jacob vowed a vow, saying, If God will be with me, and will keep me in this way that I go, and will give me bread to eat, and raiment to put on,</a:t>
            </a:r>
          </a:p>
        </p:txBody>
      </p:sp>
      <p:pic>
        <p:nvPicPr>
          <p:cNvPr id="28674" name="Picture 2" descr="57 Bethel – Jacob's Vow – Good News for Israel">
            <a:extLst>
              <a:ext uri="{FF2B5EF4-FFF2-40B4-BE49-F238E27FC236}">
                <a16:creationId xmlns:a16="http://schemas.microsoft.com/office/drawing/2014/main" id="{C74C4F49-5D4C-3A54-CE92-B335957547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37215" y="2101421"/>
            <a:ext cx="2624652" cy="3813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19. What vow did he make?</a:t>
            </a:r>
          </a:p>
        </p:txBody>
      </p:sp>
      <p:sp>
        <p:nvSpPr>
          <p:cNvPr id="3" name="Content Placeholder 2"/>
          <p:cNvSpPr>
            <a:spLocks noGrp="1"/>
          </p:cNvSpPr>
          <p:nvPr>
            <p:ph sz="half" idx="1"/>
          </p:nvPr>
        </p:nvSpPr>
        <p:spPr/>
        <p:txBody>
          <a:bodyPr>
            <a:normAutofit fontScale="92500" lnSpcReduction="20000"/>
          </a:bodyPr>
          <a:lstStyle/>
          <a:p>
            <a:r>
              <a:rPr sz="3600" dirty="0"/>
              <a:t>Genesis 28:20-22</a:t>
            </a:r>
          </a:p>
          <a:p>
            <a:r>
              <a:rPr sz="3600" dirty="0"/>
              <a:t>So that I come again to my father's house in peace; then shall the LORD be my God:</a:t>
            </a:r>
          </a:p>
        </p:txBody>
      </p:sp>
      <p:pic>
        <p:nvPicPr>
          <p:cNvPr id="29698" name="Picture 2" descr="Why Jacob? – The Rabbi's Burrito">
            <a:extLst>
              <a:ext uri="{FF2B5EF4-FFF2-40B4-BE49-F238E27FC236}">
                <a16:creationId xmlns:a16="http://schemas.microsoft.com/office/drawing/2014/main" id="{766F5989-DEB5-AA23-923F-8C16899B614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7398" b="3335"/>
          <a:stretch>
            <a:fillRect/>
          </a:stretch>
        </p:blipFill>
        <p:spPr bwMode="auto">
          <a:xfrm>
            <a:off x="4959179" y="2380735"/>
            <a:ext cx="3615374" cy="3654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19. What vow did he make?</a:t>
            </a:r>
          </a:p>
        </p:txBody>
      </p:sp>
      <p:sp>
        <p:nvSpPr>
          <p:cNvPr id="3" name="Content Placeholder 2"/>
          <p:cNvSpPr>
            <a:spLocks noGrp="1"/>
          </p:cNvSpPr>
          <p:nvPr>
            <p:ph sz="half" idx="1"/>
          </p:nvPr>
        </p:nvSpPr>
        <p:spPr/>
        <p:txBody>
          <a:bodyPr>
            <a:normAutofit fontScale="85000" lnSpcReduction="10000"/>
          </a:bodyPr>
          <a:lstStyle/>
          <a:p>
            <a:r>
              <a:rPr sz="3200" dirty="0"/>
              <a:t>Genesis 28:20-22</a:t>
            </a:r>
          </a:p>
          <a:p>
            <a:r>
              <a:rPr sz="3200" dirty="0"/>
              <a:t>And this stone, which I have set for a pillar, shall be God's house: and of all that thou shalt give me I will surely give the tenth unto thee.</a:t>
            </a:r>
          </a:p>
        </p:txBody>
      </p:sp>
      <p:pic>
        <p:nvPicPr>
          <p:cNvPr id="30722" name="Picture 2" descr="What does Genesis 31:45 mean? | Bible Art">
            <a:extLst>
              <a:ext uri="{FF2B5EF4-FFF2-40B4-BE49-F238E27FC236}">
                <a16:creationId xmlns:a16="http://schemas.microsoft.com/office/drawing/2014/main" id="{D8F974D7-C6A4-41E4-1109-232FB18F0C3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20. What was the extent of Jacob’s desire from the Lord?</a:t>
            </a:r>
          </a:p>
        </p:txBody>
      </p:sp>
      <p:sp>
        <p:nvSpPr>
          <p:cNvPr id="3" name="Content Placeholder 2"/>
          <p:cNvSpPr>
            <a:spLocks noGrp="1"/>
          </p:cNvSpPr>
          <p:nvPr>
            <p:ph sz="half" idx="1"/>
          </p:nvPr>
        </p:nvSpPr>
        <p:spPr/>
        <p:txBody>
          <a:bodyPr>
            <a:normAutofit fontScale="92500" lnSpcReduction="10000"/>
          </a:bodyPr>
          <a:lstStyle/>
          <a:p>
            <a:r>
              <a:rPr sz="2800" dirty="0"/>
              <a:t>Genesis 28:20</a:t>
            </a:r>
          </a:p>
          <a:p>
            <a:r>
              <a:rPr sz="2800" dirty="0"/>
              <a:t>And Jacob vowed a vow, saying, If God will be with me, and will keep me in this way that I go, and will give me bread to eat, and raiment to put on,</a:t>
            </a:r>
          </a:p>
        </p:txBody>
      </p:sp>
      <p:pic>
        <p:nvPicPr>
          <p:cNvPr id="31746" name="Picture 2" descr="Jacob's Two Prayers — The Church of ...">
            <a:extLst>
              <a:ext uri="{FF2B5EF4-FFF2-40B4-BE49-F238E27FC236}">
                <a16:creationId xmlns:a16="http://schemas.microsoft.com/office/drawing/2014/main" id="{72D86ED5-983D-1B7F-875B-952DFDF0F4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4641"/>
          <a:stretch>
            <a:fillRect/>
          </a:stretch>
        </p:blipFill>
        <p:spPr bwMode="auto">
          <a:xfrm>
            <a:off x="4834466" y="2559908"/>
            <a:ext cx="3814813" cy="33686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21. Could he have asked for less?</a:t>
            </a:r>
          </a:p>
        </p:txBody>
      </p:sp>
      <p:sp>
        <p:nvSpPr>
          <p:cNvPr id="3" name="Content Placeholder 2"/>
          <p:cNvSpPr>
            <a:spLocks noGrp="1"/>
          </p:cNvSpPr>
          <p:nvPr>
            <p:ph sz="half" idx="1"/>
          </p:nvPr>
        </p:nvSpPr>
        <p:spPr/>
        <p:txBody>
          <a:bodyPr>
            <a:normAutofit lnSpcReduction="10000"/>
          </a:bodyPr>
          <a:lstStyle/>
          <a:p>
            <a:r>
              <a:rPr lang="en-US" sz="2800" dirty="0"/>
              <a:t>Answer:  Jacob asked for food, clothing, and a safe return home.  He could hardly have asked for less, which shows his humility and trust in God’s care.    </a:t>
            </a:r>
            <a:endParaRPr sz="2800" dirty="0"/>
          </a:p>
        </p:txBody>
      </p:sp>
      <p:pic>
        <p:nvPicPr>
          <p:cNvPr id="32770" name="Picture 2" descr="BiblePlaces - Jacob set up a pillar at ...">
            <a:extLst>
              <a:ext uri="{FF2B5EF4-FFF2-40B4-BE49-F238E27FC236}">
                <a16:creationId xmlns:a16="http://schemas.microsoft.com/office/drawing/2014/main" id="{7470DDAE-4344-65AA-8FDD-1D9AD132352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026" r="10000"/>
          <a:stretch>
            <a:fillRect/>
          </a:stretch>
        </p:blipFill>
        <p:spPr bwMode="auto">
          <a:xfrm>
            <a:off x="5296929" y="2667000"/>
            <a:ext cx="3113903" cy="30858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 Relate the means by which Jacob secured the blessing.</a:t>
            </a:r>
          </a:p>
        </p:txBody>
      </p:sp>
      <p:sp>
        <p:nvSpPr>
          <p:cNvPr id="4" name="Content Placeholder 3"/>
          <p:cNvSpPr>
            <a:spLocks noGrp="1"/>
          </p:cNvSpPr>
          <p:nvPr>
            <p:ph sz="half" idx="2"/>
          </p:nvPr>
        </p:nvSpPr>
        <p:spPr>
          <a:xfrm>
            <a:off x="4946904" y="2666999"/>
            <a:ext cx="3739896" cy="3726305"/>
          </a:xfrm>
        </p:spPr>
        <p:txBody>
          <a:bodyPr>
            <a:normAutofit fontScale="92500"/>
          </a:bodyPr>
          <a:lstStyle/>
          <a:p>
            <a:pPr marL="0" indent="0">
              <a:buNone/>
            </a:pPr>
            <a:r>
              <a:rPr lang="en-US" sz="2800" dirty="0"/>
              <a:t>At Rebekah’s urging, Jacob disguised himself as Esau to fool his blind father Isaac into thinking he was the elder son. Isaac, deceived by the measures Jacob had taken, blessed Jacob in Esau’s place.</a:t>
            </a:r>
            <a:endParaRPr sz="2800" dirty="0"/>
          </a:p>
        </p:txBody>
      </p:sp>
      <p:pic>
        <p:nvPicPr>
          <p:cNvPr id="1028" name="Picture 4" descr="God's Mercy and Grace in Jacob's life | Erik and Elena Brewer's Weblog">
            <a:extLst>
              <a:ext uri="{FF2B5EF4-FFF2-40B4-BE49-F238E27FC236}">
                <a16:creationId xmlns:a16="http://schemas.microsoft.com/office/drawing/2014/main" id="{F072E515-CD8C-FFAB-EEAF-792B98337AD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460" t="3167" r="20373" b="4081"/>
          <a:stretch>
            <a:fillRect/>
          </a:stretch>
        </p:blipFill>
        <p:spPr bwMode="auto">
          <a:xfrm>
            <a:off x="982133" y="2666999"/>
            <a:ext cx="3591216" cy="3879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Yet what did he purpose to do?</a:t>
            </a:r>
          </a:p>
        </p:txBody>
      </p:sp>
      <p:sp>
        <p:nvSpPr>
          <p:cNvPr id="3" name="Content Placeholder 2"/>
          <p:cNvSpPr>
            <a:spLocks noGrp="1"/>
          </p:cNvSpPr>
          <p:nvPr>
            <p:ph sz="half" idx="1"/>
          </p:nvPr>
        </p:nvSpPr>
        <p:spPr/>
        <p:txBody>
          <a:bodyPr>
            <a:normAutofit fontScale="92500" lnSpcReduction="10000"/>
          </a:bodyPr>
          <a:lstStyle/>
          <a:p>
            <a:r>
              <a:rPr sz="2800" dirty="0"/>
              <a:t>Genesis 28:22</a:t>
            </a:r>
          </a:p>
          <a:p>
            <a:r>
              <a:rPr sz="2800" dirty="0"/>
              <a:t>And this stone, which I have set for a pillar, shall be God's house: and of all that thou shalt give me I will surely give the tenth unto thee.</a:t>
            </a:r>
          </a:p>
        </p:txBody>
      </p:sp>
      <p:pic>
        <p:nvPicPr>
          <p:cNvPr id="33794" name="Picture 2" descr="Daily Bible Readings">
            <a:extLst>
              <a:ext uri="{FF2B5EF4-FFF2-40B4-BE49-F238E27FC236}">
                <a16:creationId xmlns:a16="http://schemas.microsoft.com/office/drawing/2014/main" id="{125CC349-8CBA-82C4-8639-F65976920D3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7313" y="2784390"/>
            <a:ext cx="3959487" cy="29657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23. Is it right to make vows or pledges to the Lord?</a:t>
            </a:r>
          </a:p>
        </p:txBody>
      </p:sp>
      <p:sp>
        <p:nvSpPr>
          <p:cNvPr id="3" name="Content Placeholder 2"/>
          <p:cNvSpPr>
            <a:spLocks noGrp="1"/>
          </p:cNvSpPr>
          <p:nvPr>
            <p:ph sz="half" idx="1"/>
          </p:nvPr>
        </p:nvSpPr>
        <p:spPr/>
        <p:txBody>
          <a:bodyPr>
            <a:normAutofit fontScale="92500" lnSpcReduction="20000"/>
          </a:bodyPr>
          <a:lstStyle/>
          <a:p>
            <a:r>
              <a:rPr sz="3200" dirty="0"/>
              <a:t>Psalm 76:11</a:t>
            </a:r>
          </a:p>
          <a:p>
            <a:r>
              <a:rPr sz="3200" dirty="0"/>
              <a:t>Vow, and pay unto the LORD your God: let all that be round about him bring presents unto him that ought to be feared.</a:t>
            </a:r>
          </a:p>
        </p:txBody>
      </p:sp>
      <p:pic>
        <p:nvPicPr>
          <p:cNvPr id="34818" name="Picture 2" descr="Numbers 30:2 Artwork | Bible Art">
            <a:extLst>
              <a:ext uri="{FF2B5EF4-FFF2-40B4-BE49-F238E27FC236}">
                <a16:creationId xmlns:a16="http://schemas.microsoft.com/office/drawing/2014/main" id="{DCF73B95-025F-2593-32C8-1E8F61634E3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24. When a person makes a vow, what should he be careful to do?</a:t>
            </a:r>
          </a:p>
        </p:txBody>
      </p:sp>
      <p:sp>
        <p:nvSpPr>
          <p:cNvPr id="3" name="Content Placeholder 2"/>
          <p:cNvSpPr>
            <a:spLocks noGrp="1"/>
          </p:cNvSpPr>
          <p:nvPr>
            <p:ph sz="half" idx="1"/>
          </p:nvPr>
        </p:nvSpPr>
        <p:spPr/>
        <p:txBody>
          <a:bodyPr>
            <a:normAutofit fontScale="92500" lnSpcReduction="10000"/>
          </a:bodyPr>
          <a:lstStyle/>
          <a:p>
            <a:r>
              <a:rPr sz="3200" dirty="0"/>
              <a:t>Ecclesiastes 5:4-5</a:t>
            </a:r>
          </a:p>
          <a:p>
            <a:r>
              <a:rPr sz="3200" dirty="0"/>
              <a:t>When thou </a:t>
            </a:r>
            <a:r>
              <a:rPr sz="3200" dirty="0" err="1"/>
              <a:t>vowest</a:t>
            </a:r>
            <a:r>
              <a:rPr sz="3200" dirty="0"/>
              <a:t> a vow unto God, defer not to pay it; for he hath no pleasure in fools: pay that which thou hast vowed.</a:t>
            </a:r>
          </a:p>
        </p:txBody>
      </p:sp>
      <p:pic>
        <p:nvPicPr>
          <p:cNvPr id="35842" name="Picture 2" descr="The Bible is a Guidebook and a Wisdom ...">
            <a:extLst>
              <a:ext uri="{FF2B5EF4-FFF2-40B4-BE49-F238E27FC236}">
                <a16:creationId xmlns:a16="http://schemas.microsoft.com/office/drawing/2014/main" id="{C1C56736-F716-924F-D74B-8EBECB69CEC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578" r="21220"/>
          <a:stretch>
            <a:fillRect/>
          </a:stretch>
        </p:blipFill>
        <p:spPr bwMode="auto">
          <a:xfrm>
            <a:off x="5247503" y="2800735"/>
            <a:ext cx="3163330" cy="31012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24. When a person makes a vow, what should he be careful to do?</a:t>
            </a:r>
          </a:p>
        </p:txBody>
      </p:sp>
      <p:sp>
        <p:nvSpPr>
          <p:cNvPr id="3" name="Content Placeholder 2"/>
          <p:cNvSpPr>
            <a:spLocks noGrp="1"/>
          </p:cNvSpPr>
          <p:nvPr>
            <p:ph sz="half" idx="1"/>
          </p:nvPr>
        </p:nvSpPr>
        <p:spPr/>
        <p:txBody>
          <a:bodyPr>
            <a:normAutofit fontScale="92500"/>
          </a:bodyPr>
          <a:lstStyle/>
          <a:p>
            <a:r>
              <a:rPr sz="3600" dirty="0"/>
              <a:t>Ecclesiastes 5:4-5</a:t>
            </a:r>
          </a:p>
          <a:p>
            <a:r>
              <a:rPr sz="3600" dirty="0"/>
              <a:t>Better is it that thou shouldest not vow, than that thou shouldest vow and not pay.</a:t>
            </a:r>
          </a:p>
        </p:txBody>
      </p:sp>
      <p:pic>
        <p:nvPicPr>
          <p:cNvPr id="36866" name="Picture 2" descr="Integrity is Everything - Thrive Global">
            <a:extLst>
              <a:ext uri="{FF2B5EF4-FFF2-40B4-BE49-F238E27FC236}">
                <a16:creationId xmlns:a16="http://schemas.microsoft.com/office/drawing/2014/main" id="{D9704D28-32BB-CF7D-B2E4-CA4192E19EA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540" r="7554"/>
          <a:stretch>
            <a:fillRect/>
          </a:stretch>
        </p:blipFill>
        <p:spPr bwMode="auto">
          <a:xfrm>
            <a:off x="4936044" y="2863377"/>
            <a:ext cx="3225823" cy="29759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25. Why should we be so careful to pay our vows?</a:t>
            </a:r>
          </a:p>
        </p:txBody>
      </p:sp>
      <p:sp>
        <p:nvSpPr>
          <p:cNvPr id="3" name="Content Placeholder 2"/>
          <p:cNvSpPr>
            <a:spLocks noGrp="1"/>
          </p:cNvSpPr>
          <p:nvPr>
            <p:ph sz="half" idx="1"/>
          </p:nvPr>
        </p:nvSpPr>
        <p:spPr/>
        <p:txBody>
          <a:bodyPr>
            <a:normAutofit fontScale="92500" lnSpcReduction="20000"/>
          </a:bodyPr>
          <a:lstStyle/>
          <a:p>
            <a:r>
              <a:rPr sz="2800" dirty="0"/>
              <a:t>Deuteronomy 23:21</a:t>
            </a:r>
          </a:p>
          <a:p>
            <a:r>
              <a:rPr sz="2800" dirty="0"/>
              <a:t>When thou shalt vow a vow unto the LORD thy God, thou shalt not slack to pay it: for the LORD thy God will surely require it of thee; and it would be sin in thee.</a:t>
            </a:r>
          </a:p>
        </p:txBody>
      </p:sp>
      <p:pic>
        <p:nvPicPr>
          <p:cNvPr id="37890" name="Picture 2" descr="FreeBibleimages :: Ananias and Sapphira ...">
            <a:extLst>
              <a:ext uri="{FF2B5EF4-FFF2-40B4-BE49-F238E27FC236}">
                <a16:creationId xmlns:a16="http://schemas.microsoft.com/office/drawing/2014/main" id="{A1D25E77-0A14-0E03-FF93-84E680CF6B0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2029" y="2667000"/>
            <a:ext cx="3895904" cy="29181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498624"/>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Was this honorable on the part of Jacob?</a:t>
            </a:r>
          </a:p>
        </p:txBody>
      </p:sp>
      <p:sp>
        <p:nvSpPr>
          <p:cNvPr id="3" name="Content Placeholder 2"/>
          <p:cNvSpPr>
            <a:spLocks noGrp="1"/>
          </p:cNvSpPr>
          <p:nvPr>
            <p:ph sz="half" idx="1"/>
          </p:nvPr>
        </p:nvSpPr>
        <p:spPr/>
        <p:txBody>
          <a:bodyPr>
            <a:normAutofit lnSpcReduction="10000"/>
          </a:bodyPr>
          <a:lstStyle/>
          <a:p>
            <a:r>
              <a:rPr sz="3600" dirty="0"/>
              <a:t>Genesis 27:35</a:t>
            </a:r>
          </a:p>
          <a:p>
            <a:r>
              <a:rPr sz="3600" dirty="0"/>
              <a:t>And he said, Thy brother came with subtilty, and hath taken away thy blessing.</a:t>
            </a:r>
          </a:p>
        </p:txBody>
      </p:sp>
      <p:pic>
        <p:nvPicPr>
          <p:cNvPr id="2050" name="Picture 2" descr="Jacob Part 3 - Lies, Deceit, and Trickery - a Bible story about Jacob as  told by Linda Sue Pochodzay Edwards">
            <a:extLst>
              <a:ext uri="{FF2B5EF4-FFF2-40B4-BE49-F238E27FC236}">
                <a16:creationId xmlns:a16="http://schemas.microsoft.com/office/drawing/2014/main" id="{FC1194CE-B20D-8CF6-B98B-E3A50EA2126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2029" y="3151956"/>
            <a:ext cx="3740150" cy="28051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251086"/>
            <a:ext cx="7704667" cy="1752599"/>
          </a:xfrm>
        </p:spPr>
        <p:txBody>
          <a:bodyPr/>
          <a:lstStyle/>
          <a:p>
            <a:r>
              <a:rPr dirty="0"/>
              <a:t>3. What is the meaning of the name “Jacob”?</a:t>
            </a:r>
          </a:p>
        </p:txBody>
      </p:sp>
      <p:sp>
        <p:nvSpPr>
          <p:cNvPr id="3" name="Content Placeholder 2"/>
          <p:cNvSpPr>
            <a:spLocks noGrp="1"/>
          </p:cNvSpPr>
          <p:nvPr>
            <p:ph sz="half" idx="1"/>
          </p:nvPr>
        </p:nvSpPr>
        <p:spPr>
          <a:xfrm>
            <a:off x="771993" y="1776335"/>
            <a:ext cx="3950036" cy="4572000"/>
          </a:xfrm>
        </p:spPr>
        <p:txBody>
          <a:bodyPr>
            <a:normAutofit fontScale="92500" lnSpcReduction="10000"/>
          </a:bodyPr>
          <a:lstStyle/>
          <a:p>
            <a:r>
              <a:rPr sz="2800" dirty="0"/>
              <a:t>Genesis 27:36</a:t>
            </a:r>
          </a:p>
          <a:p>
            <a:r>
              <a:rPr sz="2800" dirty="0"/>
              <a:t>And he said, Is not he rightly named Jacob? for he hath supplanted me these two times: he took away my birthright; and, behold, now he hath taken away my blessing. And he said, Hast thou not reserved a blessing for me?</a:t>
            </a:r>
          </a:p>
        </p:txBody>
      </p:sp>
      <p:pic>
        <p:nvPicPr>
          <p:cNvPr id="3074" name="Picture 2" descr="FreeBibleimages :: Jacob deceives Isaac :: Jacob tricks Isaac into giving  him Esau's blessing (Genesis 27:1-28:5)">
            <a:extLst>
              <a:ext uri="{FF2B5EF4-FFF2-40B4-BE49-F238E27FC236}">
                <a16:creationId xmlns:a16="http://schemas.microsoft.com/office/drawing/2014/main" id="{4245C2E0-93D9-20E0-864C-047076062BF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054" r="13895"/>
          <a:stretch>
            <a:fillRect/>
          </a:stretch>
        </p:blipFill>
        <p:spPr bwMode="auto">
          <a:xfrm>
            <a:off x="4946754" y="2061148"/>
            <a:ext cx="3635115" cy="3681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405327"/>
          </a:xfrm>
        </p:spPr>
        <p:txBody>
          <a:bodyPr>
            <a:normAutofit/>
          </a:bodyPr>
          <a:lstStyle/>
          <a:p>
            <a:r>
              <a:rPr dirty="0"/>
              <a:t>4. How did Esau regard Jacob for his course in securing the birthright?</a:t>
            </a:r>
          </a:p>
        </p:txBody>
      </p:sp>
      <p:sp>
        <p:nvSpPr>
          <p:cNvPr id="3" name="Content Placeholder 2"/>
          <p:cNvSpPr>
            <a:spLocks noGrp="1"/>
          </p:cNvSpPr>
          <p:nvPr>
            <p:ph sz="half" idx="1"/>
          </p:nvPr>
        </p:nvSpPr>
        <p:spPr>
          <a:xfrm>
            <a:off x="982133" y="2667000"/>
            <a:ext cx="4166988" cy="3368674"/>
          </a:xfrm>
        </p:spPr>
        <p:txBody>
          <a:bodyPr>
            <a:normAutofit fontScale="92500" lnSpcReduction="20000"/>
          </a:bodyPr>
          <a:lstStyle/>
          <a:p>
            <a:r>
              <a:rPr sz="3600" dirty="0"/>
              <a:t>Genesis 27:41 </a:t>
            </a:r>
            <a:r>
              <a:rPr lang="en-US" sz="3600" dirty="0"/>
              <a:t>   (first part)</a:t>
            </a:r>
            <a:endParaRPr sz="3600" dirty="0"/>
          </a:p>
          <a:p>
            <a:r>
              <a:rPr sz="3600" dirty="0"/>
              <a:t>And Esau hated Jacob because of the blessing wherewith his father blessed him:</a:t>
            </a:r>
          </a:p>
        </p:txBody>
      </p:sp>
      <p:pic>
        <p:nvPicPr>
          <p:cNvPr id="4098" name="Picture 2" descr="What does Genesis 27:41 mean? | Bible Art">
            <a:extLst>
              <a:ext uri="{FF2B5EF4-FFF2-40B4-BE49-F238E27FC236}">
                <a16:creationId xmlns:a16="http://schemas.microsoft.com/office/drawing/2014/main" id="{891E6EA4-3CBF-6625-A4CC-4656F46B3BB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849"/>
          <a:stretch>
            <a:fillRect/>
          </a:stretch>
        </p:blipFill>
        <p:spPr bwMode="auto">
          <a:xfrm>
            <a:off x="5458016" y="2396306"/>
            <a:ext cx="2703851" cy="39100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 What did he purpose to do?</a:t>
            </a:r>
          </a:p>
        </p:txBody>
      </p:sp>
      <p:sp>
        <p:nvSpPr>
          <p:cNvPr id="3" name="Content Placeholder 2"/>
          <p:cNvSpPr>
            <a:spLocks noGrp="1"/>
          </p:cNvSpPr>
          <p:nvPr>
            <p:ph sz="half" idx="1"/>
          </p:nvPr>
        </p:nvSpPr>
        <p:spPr/>
        <p:txBody>
          <a:bodyPr>
            <a:normAutofit fontScale="92500" lnSpcReduction="20000"/>
          </a:bodyPr>
          <a:lstStyle/>
          <a:p>
            <a:r>
              <a:rPr sz="3200" dirty="0"/>
              <a:t>Genesis 27:41</a:t>
            </a:r>
            <a:r>
              <a:rPr lang="en-US" sz="3200" dirty="0"/>
              <a:t>      </a:t>
            </a:r>
            <a:r>
              <a:rPr sz="3200" dirty="0"/>
              <a:t> </a:t>
            </a:r>
            <a:r>
              <a:rPr lang="en-US" sz="3200" dirty="0"/>
              <a:t>(last part)</a:t>
            </a:r>
          </a:p>
          <a:p>
            <a:r>
              <a:rPr lang="en-US" sz="3200" dirty="0"/>
              <a:t>and Esau said in his heart, The days of mourning for my father are at hand; then will I slay my brother Jacob.</a:t>
            </a:r>
          </a:p>
        </p:txBody>
      </p:sp>
      <p:pic>
        <p:nvPicPr>
          <p:cNvPr id="5122" name="Picture 2" descr="English: Open Bible Stories - 07.html">
            <a:extLst>
              <a:ext uri="{FF2B5EF4-FFF2-40B4-BE49-F238E27FC236}">
                <a16:creationId xmlns:a16="http://schemas.microsoft.com/office/drawing/2014/main" id="{CC1B7908-4406-13E9-BF4F-C10A8D437E1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2029" y="3615332"/>
            <a:ext cx="4216221" cy="2371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695" y="307297"/>
            <a:ext cx="7704667" cy="1602429"/>
          </a:xfrm>
        </p:spPr>
        <p:txBody>
          <a:bodyPr>
            <a:normAutofit/>
          </a:bodyPr>
          <a:lstStyle/>
          <a:p>
            <a:r>
              <a:rPr sz="4400" dirty="0"/>
              <a:t>6. What did Jacob’s mother advise him to do?</a:t>
            </a:r>
          </a:p>
        </p:txBody>
      </p:sp>
      <p:sp>
        <p:nvSpPr>
          <p:cNvPr id="3" name="Content Placeholder 2"/>
          <p:cNvSpPr>
            <a:spLocks noGrp="1"/>
          </p:cNvSpPr>
          <p:nvPr>
            <p:ph sz="half" idx="1"/>
          </p:nvPr>
        </p:nvSpPr>
        <p:spPr>
          <a:xfrm>
            <a:off x="982133" y="1909726"/>
            <a:ext cx="3739896" cy="4401134"/>
          </a:xfrm>
        </p:spPr>
        <p:txBody>
          <a:bodyPr>
            <a:normAutofit fontScale="92500" lnSpcReduction="10000"/>
          </a:bodyPr>
          <a:lstStyle/>
          <a:p>
            <a:r>
              <a:rPr sz="2800" dirty="0"/>
              <a:t>Genesis 27:42-45</a:t>
            </a:r>
          </a:p>
          <a:p>
            <a:r>
              <a:rPr sz="2800" dirty="0"/>
              <a:t>And these words of Esau her elder son were told to Rebekah: and she sent and called Jacob her younger son, and said unto him, Behold, thy brother Esau, as touching thee, doth comfort himself, purposing to kill thee.</a:t>
            </a:r>
          </a:p>
        </p:txBody>
      </p:sp>
      <p:pic>
        <p:nvPicPr>
          <p:cNvPr id="6146" name="Picture 2" descr="Genesis 27:41-46: Rebekah Warns Jacob to Flee | samuelashwood">
            <a:extLst>
              <a:ext uri="{FF2B5EF4-FFF2-40B4-BE49-F238E27FC236}">
                <a16:creationId xmlns:a16="http://schemas.microsoft.com/office/drawing/2014/main" id="{B1E5847D-B10B-9A4D-026A-227DED6B5B4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4106" y="2192312"/>
            <a:ext cx="3374985" cy="38548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Parallax</Template>
  <TotalTime>533</TotalTime>
  <Words>1896</Words>
  <Application>Microsoft Office PowerPoint</Application>
  <PresentationFormat>On-screen Show (4:3)</PresentationFormat>
  <Paragraphs>119</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Corbel</vt:lpstr>
      <vt:lpstr>Impact</vt:lpstr>
      <vt:lpstr>Parallax</vt:lpstr>
      <vt:lpstr>PowerPoint Presentation</vt:lpstr>
      <vt:lpstr>PowerPoint Presentation</vt:lpstr>
      <vt:lpstr>Old Testament History:  Jacob’s Vow</vt:lpstr>
      <vt:lpstr>1. Relate the means by which Jacob secured the blessing.</vt:lpstr>
      <vt:lpstr>2. Was this honorable on the part of Jacob?</vt:lpstr>
      <vt:lpstr>3. What is the meaning of the name “Jacob”?</vt:lpstr>
      <vt:lpstr>4. How did Esau regard Jacob for his course in securing the birthright?</vt:lpstr>
      <vt:lpstr>5. What did he purpose to do?</vt:lpstr>
      <vt:lpstr>6. What did Jacob’s mother advise him to do?</vt:lpstr>
      <vt:lpstr>6. What did Jacob’s mother advise him to do?</vt:lpstr>
      <vt:lpstr>6. What did Jacob’s mother advise him to do?</vt:lpstr>
      <vt:lpstr>6. What did Jacob’s mother advise him to do?</vt:lpstr>
      <vt:lpstr>7. Into how many years did the “few days” expand?</vt:lpstr>
      <vt:lpstr>8. What sort of a sleeping-place did Jacob have one night on his journey?</vt:lpstr>
      <vt:lpstr>8. What sort of a sleeping-place did Jacob have one night on his journey?</vt:lpstr>
      <vt:lpstr>8. What sort of a sleeping-place did Jacob have one night on his journey?</vt:lpstr>
      <vt:lpstr>8. What sort of a sleeping-place did Jacob have one night on his journey?</vt:lpstr>
      <vt:lpstr>9. What dream did he have there?</vt:lpstr>
      <vt:lpstr>10. Who stood at the head of the ladder?</vt:lpstr>
      <vt:lpstr>11. What promise did the Lord make to him?</vt:lpstr>
      <vt:lpstr>11. What promise did the Lord make to him?</vt:lpstr>
      <vt:lpstr>11. What promise did the Lord make to him?</vt:lpstr>
      <vt:lpstr>Christ, the True Ladder (John 1:51)</vt:lpstr>
      <vt:lpstr>12. What did Jacob say when he awoke?</vt:lpstr>
      <vt:lpstr>13. What did he say of that place?</vt:lpstr>
      <vt:lpstr>While the sinner is yet afar off, the ladder is let down that he may ascend to heaven.</vt:lpstr>
      <vt:lpstr>14. When the Lord appeared to certain of His servants what did He say to them?</vt:lpstr>
      <vt:lpstr>14. When the Lord appeared to certain of His servants what did He say to them?</vt:lpstr>
      <vt:lpstr>15. What may we learn from this?</vt:lpstr>
      <vt:lpstr>16. Where has the Lord promised always to be?</vt:lpstr>
      <vt:lpstr>17. What lesson should this teach us?</vt:lpstr>
      <vt:lpstr>🌿 Christ is not far off—He is the Ladder, the Mediator, and the Way.</vt:lpstr>
      <vt:lpstr>18. What did Jacob do in the morning?</vt:lpstr>
      <vt:lpstr>18. What did Jacob do in the morning?</vt:lpstr>
      <vt:lpstr>19. What vow did he make?</vt:lpstr>
      <vt:lpstr>19. What vow did he make?</vt:lpstr>
      <vt:lpstr>19. What vow did he make?</vt:lpstr>
      <vt:lpstr>20. What was the extent of Jacob’s desire from the Lord?</vt:lpstr>
      <vt:lpstr>21. Could he have asked for less?</vt:lpstr>
      <vt:lpstr>22. Yet what did he purpose to do?</vt:lpstr>
      <vt:lpstr>23. Is it right to make vows or pledges to the Lord?</vt:lpstr>
      <vt:lpstr>24. When a person makes a vow, what should he be careful to do?</vt:lpstr>
      <vt:lpstr>24. When a person makes a vow, what should he be careful to do?</vt:lpstr>
      <vt:lpstr>25. Why should we be so careful to pay our vows?</vt:lpstr>
      <vt:lpstr>Thank You &amp;</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6</cp:revision>
  <dcterms:created xsi:type="dcterms:W3CDTF">2013-01-27T09:14:16Z</dcterms:created>
  <dcterms:modified xsi:type="dcterms:W3CDTF">2025-10-18T13:04:29Z</dcterms:modified>
  <cp:category/>
</cp:coreProperties>
</file>