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sldIdLst>
    <p:sldId id="394" r:id="rId2"/>
    <p:sldId id="390" r:id="rId3"/>
    <p:sldId id="391" r:id="rId4"/>
    <p:sldId id="256" r:id="rId5"/>
    <p:sldId id="257" r:id="rId6"/>
    <p:sldId id="258" r:id="rId7"/>
    <p:sldId id="259" r:id="rId8"/>
    <p:sldId id="260" r:id="rId9"/>
    <p:sldId id="261" r:id="rId10"/>
    <p:sldId id="400" r:id="rId11"/>
    <p:sldId id="401" r:id="rId12"/>
    <p:sldId id="402" r:id="rId13"/>
    <p:sldId id="403" r:id="rId14"/>
    <p:sldId id="404"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395" r:id="rId33"/>
    <p:sldId id="396" r:id="rId34"/>
    <p:sldId id="397" r:id="rId35"/>
    <p:sldId id="398" r:id="rId36"/>
    <p:sldId id="399"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392" r:id="rId54"/>
    <p:sldId id="340"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9" autoAdjust="0"/>
    <p:restoredTop sz="94660"/>
  </p:normalViewPr>
  <p:slideViewPr>
    <p:cSldViewPr snapToGrid="0" snapToObjects="1">
      <p:cViewPr>
        <p:scale>
          <a:sx n="50" d="100"/>
          <a:sy n="50" d="100"/>
        </p:scale>
        <p:origin x="720" y="49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1028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43086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3258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8" y="1447800"/>
            <a:ext cx="6001049"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448177" y="3771174"/>
            <a:ext cx="546115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6999690" y="2613787"/>
            <a:ext cx="601591"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244875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2" y="3124201"/>
            <a:ext cx="6620968"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37683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35411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21"/>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2"/>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99612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16162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8034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6088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70977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10/31/2025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32047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10/31/2025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03054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12015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99067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2" y="3129281"/>
            <a:ext cx="2551461"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BCAD085-E8A6-8845-BD4E-CB4CCA059FC4}" type="datetimeFigureOut">
              <a:rPr lang="en-US" smtClean="0"/>
              <a:t>10/31/2025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4157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19839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CAD085-E8A6-8845-BD4E-CB4CCA059FC4}" type="datetimeFigureOut">
              <a:rPr lang="en-US" smtClean="0"/>
              <a:t>10/31/2025</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93609852"/>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2E438-829A-A626-34A1-0E72BC53E6EE}"/>
              </a:ext>
            </a:extLst>
          </p:cNvPr>
          <p:cNvSpPr>
            <a:spLocks noGrp="1"/>
          </p:cNvSpPr>
          <p:nvPr>
            <p:ph type="title"/>
          </p:nvPr>
        </p:nvSpPr>
        <p:spPr/>
        <p:txBody>
          <a:bodyPr/>
          <a:lstStyle/>
          <a:p>
            <a:r>
              <a:rPr lang="en-US" sz="4000" dirty="0"/>
              <a:t>A Family Pattern Repeated</a:t>
            </a:r>
          </a:p>
        </p:txBody>
      </p:sp>
      <p:sp>
        <p:nvSpPr>
          <p:cNvPr id="4" name="Content Placeholder 3">
            <a:extLst>
              <a:ext uri="{FF2B5EF4-FFF2-40B4-BE49-F238E27FC236}">
                <a16:creationId xmlns:a16="http://schemas.microsoft.com/office/drawing/2014/main" id="{7449D177-6E5D-825F-631F-F50B656E5F1B}"/>
              </a:ext>
            </a:extLst>
          </p:cNvPr>
          <p:cNvSpPr>
            <a:spLocks noGrp="1"/>
          </p:cNvSpPr>
          <p:nvPr>
            <p:ph sz="half" idx="2"/>
          </p:nvPr>
        </p:nvSpPr>
        <p:spPr>
          <a:xfrm>
            <a:off x="4380472" y="1853248"/>
            <a:ext cx="4382528" cy="4407574"/>
          </a:xfrm>
        </p:spPr>
        <p:txBody>
          <a:bodyPr>
            <a:normAutofit/>
          </a:bodyPr>
          <a:lstStyle/>
          <a:p>
            <a:r>
              <a:rPr lang="en-US" sz="2800" dirty="0"/>
              <a:t>The tension between Joseph and his brothers didn’t begin in the fields of Dothan — it began a generation earlier. Isaac favored Esau; Rebekah favored Jacob (Gen 25:28).</a:t>
            </a:r>
          </a:p>
        </p:txBody>
      </p:sp>
      <p:pic>
        <p:nvPicPr>
          <p:cNvPr id="46083" name="Picture 3" descr="Jacob and Esau and the Inheritance | Children's Bible Lessons">
            <a:extLst>
              <a:ext uri="{FF2B5EF4-FFF2-40B4-BE49-F238E27FC236}">
                <a16:creationId xmlns:a16="http://schemas.microsoft.com/office/drawing/2014/main" id="{AA19EB2C-71FA-B3AB-B9FA-3CC68138057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6185" y="1853247"/>
            <a:ext cx="3152812" cy="4200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439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0672C-A1C2-3726-D606-597F98312E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A73B71-9B52-3B66-5F53-72F33BE40011}"/>
              </a:ext>
            </a:extLst>
          </p:cNvPr>
          <p:cNvSpPr>
            <a:spLocks noGrp="1"/>
          </p:cNvSpPr>
          <p:nvPr>
            <p:ph type="title"/>
          </p:nvPr>
        </p:nvSpPr>
        <p:spPr/>
        <p:txBody>
          <a:bodyPr/>
          <a:lstStyle/>
          <a:p>
            <a:r>
              <a:rPr lang="en-US" sz="4000" dirty="0"/>
              <a:t>A Family Pattern Repeated</a:t>
            </a:r>
          </a:p>
        </p:txBody>
      </p:sp>
      <p:sp>
        <p:nvSpPr>
          <p:cNvPr id="4" name="Content Placeholder 3">
            <a:extLst>
              <a:ext uri="{FF2B5EF4-FFF2-40B4-BE49-F238E27FC236}">
                <a16:creationId xmlns:a16="http://schemas.microsoft.com/office/drawing/2014/main" id="{8E92EEBF-B8FA-09C1-39DD-7A813448D2E7}"/>
              </a:ext>
            </a:extLst>
          </p:cNvPr>
          <p:cNvSpPr>
            <a:spLocks noGrp="1"/>
          </p:cNvSpPr>
          <p:nvPr>
            <p:ph sz="half" idx="2"/>
          </p:nvPr>
        </p:nvSpPr>
        <p:spPr>
          <a:xfrm>
            <a:off x="4914900" y="1600200"/>
            <a:ext cx="3848100" cy="4660622"/>
          </a:xfrm>
        </p:spPr>
        <p:txBody>
          <a:bodyPr>
            <a:normAutofit lnSpcReduction="10000"/>
          </a:bodyPr>
          <a:lstStyle/>
          <a:p>
            <a:r>
              <a:rPr lang="en-US" sz="2800" dirty="0"/>
              <a:t>Jacob repeats the pattern: </a:t>
            </a:r>
            <a:r>
              <a:rPr lang="en-US" sz="2800" i="1" dirty="0"/>
              <a:t>“Israel loved Joseph more than all his children”</a:t>
            </a:r>
            <a:r>
              <a:rPr lang="en-US" sz="2800" dirty="0"/>
              <a:t> (Gen 37:3)</a:t>
            </a:r>
          </a:p>
          <a:p>
            <a:r>
              <a:rPr lang="en-US" sz="2800" dirty="0"/>
              <a:t>Sin’s patterns often echo through generations until surrendered to God.</a:t>
            </a:r>
          </a:p>
        </p:txBody>
      </p:sp>
      <p:pic>
        <p:nvPicPr>
          <p:cNvPr id="47108" name="Picture 4" descr="JOSEPH, JESUS, JEWS AND THE SIGNIFICANCE OF THE BLOODY COAT | by A.B.  Melchizedek | Medium">
            <a:extLst>
              <a:ext uri="{FF2B5EF4-FFF2-40B4-BE49-F238E27FC236}">
                <a16:creationId xmlns:a16="http://schemas.microsoft.com/office/drawing/2014/main" id="{4D1CBDBB-79C2-BC9A-9BCD-F29CFDDE8E3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49401"/>
          <a:stretch>
            <a:fillRect/>
          </a:stretch>
        </p:blipFill>
        <p:spPr bwMode="auto">
          <a:xfrm>
            <a:off x="665958" y="1600200"/>
            <a:ext cx="3848100" cy="427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601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0D28B-853F-81CB-0B3F-7BFD62CD03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A31516-7C20-3BEF-F71C-6643347C8293}"/>
              </a:ext>
            </a:extLst>
          </p:cNvPr>
          <p:cNvSpPr>
            <a:spLocks noGrp="1"/>
          </p:cNvSpPr>
          <p:nvPr>
            <p:ph type="title"/>
          </p:nvPr>
        </p:nvSpPr>
        <p:spPr/>
        <p:txBody>
          <a:bodyPr/>
          <a:lstStyle/>
          <a:p>
            <a:r>
              <a:rPr lang="en-US" sz="4400" dirty="0"/>
              <a:t>Patterns NOT Repeated</a:t>
            </a:r>
          </a:p>
        </p:txBody>
      </p:sp>
      <p:sp>
        <p:nvSpPr>
          <p:cNvPr id="4" name="Content Placeholder 3">
            <a:extLst>
              <a:ext uri="{FF2B5EF4-FFF2-40B4-BE49-F238E27FC236}">
                <a16:creationId xmlns:a16="http://schemas.microsoft.com/office/drawing/2014/main" id="{80F620C4-5476-A739-4BB3-0B9FF326660D}"/>
              </a:ext>
            </a:extLst>
          </p:cNvPr>
          <p:cNvSpPr>
            <a:spLocks noGrp="1"/>
          </p:cNvSpPr>
          <p:nvPr>
            <p:ph sz="half" idx="2"/>
          </p:nvPr>
        </p:nvSpPr>
        <p:spPr>
          <a:xfrm>
            <a:off x="638175" y="1381125"/>
            <a:ext cx="8124825" cy="4879697"/>
          </a:xfrm>
        </p:spPr>
        <p:txBody>
          <a:bodyPr>
            <a:normAutofit lnSpcReduction="10000"/>
          </a:bodyPr>
          <a:lstStyle/>
          <a:p>
            <a:pPr marL="0" indent="0">
              <a:buNone/>
            </a:pPr>
            <a:r>
              <a:rPr lang="en-US" sz="2800" dirty="0"/>
              <a:t>Joseph is repeatedly noted for </a:t>
            </a:r>
            <a:r>
              <a:rPr lang="en-US" sz="2800" i="1" dirty="0"/>
              <a:t>fairness</a:t>
            </a:r>
            <a:r>
              <a:rPr lang="en-US" sz="2800" dirty="0"/>
              <a:t>:  </a:t>
            </a:r>
          </a:p>
          <a:p>
            <a:r>
              <a:rPr lang="en-US" sz="2800" dirty="0"/>
              <a:t>“There was none so discreet and wise as thou art.” — </a:t>
            </a:r>
            <a:r>
              <a:rPr lang="en-US" sz="2800" i="1" dirty="0"/>
              <a:t>Genesis 41:39</a:t>
            </a:r>
          </a:p>
          <a:p>
            <a:r>
              <a:rPr lang="en-US" sz="2800" dirty="0"/>
              <a:t>“And Joseph nourished his father, and his brethren, and all his father’s household, with bread, according to their families.” — </a:t>
            </a:r>
            <a:r>
              <a:rPr lang="en-US" sz="2800" i="1" dirty="0"/>
              <a:t>Genesis 47:12</a:t>
            </a:r>
          </a:p>
          <a:p>
            <a:r>
              <a:rPr lang="en-US" sz="2800" dirty="0"/>
              <a:t>“Come near to me, I pray you… Be not grieved, nor angry with yourselves… God did send me before you to preserve life.” — </a:t>
            </a:r>
            <a:r>
              <a:rPr lang="en-US" sz="2800" i="1" dirty="0"/>
              <a:t>Genesis 45:4–5</a:t>
            </a:r>
            <a:endParaRPr lang="en-US" sz="2800" dirty="0"/>
          </a:p>
        </p:txBody>
      </p:sp>
    </p:spTree>
    <p:extLst>
      <p:ext uri="{BB962C8B-B14F-4D97-AF65-F5344CB8AC3E}">
        <p14:creationId xmlns:p14="http://schemas.microsoft.com/office/powerpoint/2010/main" val="27504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43F0D-5573-C710-FEF5-BE9735311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F952EA-68FA-A8FD-B8E6-FE658E5B80D2}"/>
              </a:ext>
            </a:extLst>
          </p:cNvPr>
          <p:cNvSpPr>
            <a:spLocks noGrp="1"/>
          </p:cNvSpPr>
          <p:nvPr>
            <p:ph type="title"/>
          </p:nvPr>
        </p:nvSpPr>
        <p:spPr/>
        <p:txBody>
          <a:bodyPr/>
          <a:lstStyle/>
          <a:p>
            <a:r>
              <a:rPr lang="en-US" sz="4400" dirty="0"/>
              <a:t>Patterns NOT Repeated</a:t>
            </a:r>
          </a:p>
        </p:txBody>
      </p:sp>
      <p:sp>
        <p:nvSpPr>
          <p:cNvPr id="4" name="Content Placeholder 3">
            <a:extLst>
              <a:ext uri="{FF2B5EF4-FFF2-40B4-BE49-F238E27FC236}">
                <a16:creationId xmlns:a16="http://schemas.microsoft.com/office/drawing/2014/main" id="{628625B6-657F-D3BF-BA70-B36DF4077831}"/>
              </a:ext>
            </a:extLst>
          </p:cNvPr>
          <p:cNvSpPr>
            <a:spLocks noGrp="1"/>
          </p:cNvSpPr>
          <p:nvPr>
            <p:ph sz="half" idx="2"/>
          </p:nvPr>
        </p:nvSpPr>
        <p:spPr>
          <a:xfrm>
            <a:off x="638175" y="1381125"/>
            <a:ext cx="8124825" cy="4879697"/>
          </a:xfrm>
        </p:spPr>
        <p:txBody>
          <a:bodyPr>
            <a:normAutofit fontScale="92500"/>
          </a:bodyPr>
          <a:lstStyle/>
          <a:p>
            <a:pPr marL="0" indent="0">
              <a:buNone/>
            </a:pPr>
            <a:r>
              <a:rPr lang="en-US" sz="2800" dirty="0"/>
              <a:t>“And Joseph took them both, Ephraim in his right hand toward Israel’s left hand, and Manasseh in his left hand toward Israel’s right hand, and brought them near unto him.” — </a:t>
            </a:r>
            <a:r>
              <a:rPr lang="en-US" sz="2800" i="1" dirty="0"/>
              <a:t>Genesis 48:13</a:t>
            </a:r>
          </a:p>
          <a:p>
            <a:r>
              <a:rPr lang="en-US" sz="2800" dirty="0"/>
              <a:t>Joseph </a:t>
            </a:r>
            <a:r>
              <a:rPr lang="en-US" sz="2800" b="1" dirty="0"/>
              <a:t>expects</a:t>
            </a:r>
            <a:r>
              <a:rPr lang="en-US" sz="2800" dirty="0"/>
              <a:t> the elder (Manasseh) to receive the greater blessing.</a:t>
            </a:r>
          </a:p>
          <a:p>
            <a:r>
              <a:rPr lang="en-US" sz="2800" dirty="0"/>
              <a:t>But Jacob </a:t>
            </a:r>
            <a:r>
              <a:rPr lang="en-US" sz="2800" b="1" dirty="0"/>
              <a:t>crosses his hands</a:t>
            </a:r>
            <a:r>
              <a:rPr lang="en-US" sz="2800" dirty="0"/>
              <a:t>, giving the greater blessing to Ephraim. Joseph objects:</a:t>
            </a:r>
          </a:p>
          <a:p>
            <a:r>
              <a:rPr lang="en-US" sz="2800" dirty="0"/>
              <a:t>“Not so, my father: for this is the firstborn; put thy right hand upon his head.” — </a:t>
            </a:r>
            <a:r>
              <a:rPr lang="en-US" sz="2800" i="1" dirty="0"/>
              <a:t>Genesis 48:18</a:t>
            </a:r>
            <a:endParaRPr lang="en-US" sz="2800" dirty="0"/>
          </a:p>
          <a:p>
            <a:pPr marL="0" indent="0">
              <a:buNone/>
            </a:pPr>
            <a:endParaRPr lang="en-US" sz="2800" dirty="0"/>
          </a:p>
        </p:txBody>
      </p:sp>
    </p:spTree>
    <p:extLst>
      <p:ext uri="{BB962C8B-B14F-4D97-AF65-F5344CB8AC3E}">
        <p14:creationId xmlns:p14="http://schemas.microsoft.com/office/powerpoint/2010/main" val="2448782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778BA-862C-64FB-B8C3-92B66180E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277F8-5C2F-9E64-4689-431FF44DDF67}"/>
              </a:ext>
            </a:extLst>
          </p:cNvPr>
          <p:cNvSpPr>
            <a:spLocks noGrp="1"/>
          </p:cNvSpPr>
          <p:nvPr>
            <p:ph type="title"/>
          </p:nvPr>
        </p:nvSpPr>
        <p:spPr/>
        <p:txBody>
          <a:bodyPr/>
          <a:lstStyle/>
          <a:p>
            <a:r>
              <a:rPr lang="en-US" sz="4000" dirty="0"/>
              <a:t>Grace Breaks the Cycle</a:t>
            </a:r>
          </a:p>
        </p:txBody>
      </p:sp>
      <p:sp>
        <p:nvSpPr>
          <p:cNvPr id="4" name="Content Placeholder 3">
            <a:extLst>
              <a:ext uri="{FF2B5EF4-FFF2-40B4-BE49-F238E27FC236}">
                <a16:creationId xmlns:a16="http://schemas.microsoft.com/office/drawing/2014/main" id="{5AF55E65-65B8-92BD-7D29-72A16CC06AA1}"/>
              </a:ext>
            </a:extLst>
          </p:cNvPr>
          <p:cNvSpPr>
            <a:spLocks noGrp="1"/>
          </p:cNvSpPr>
          <p:nvPr>
            <p:ph sz="half" idx="2"/>
          </p:nvPr>
        </p:nvSpPr>
        <p:spPr>
          <a:xfrm>
            <a:off x="4333875" y="1600200"/>
            <a:ext cx="4429125" cy="4660622"/>
          </a:xfrm>
        </p:spPr>
        <p:txBody>
          <a:bodyPr>
            <a:normAutofit/>
          </a:bodyPr>
          <a:lstStyle/>
          <a:p>
            <a:r>
              <a:rPr lang="en-US" sz="2800" dirty="0"/>
              <a:t>The younger is blessed above the elder again, yet without deceit or hatred.</a:t>
            </a:r>
          </a:p>
          <a:p>
            <a:r>
              <a:rPr lang="en-US" sz="2800" dirty="0"/>
              <a:t>The story comes full circle: what began in envy ends in grace.</a:t>
            </a:r>
          </a:p>
          <a:p>
            <a:r>
              <a:rPr lang="en-US" sz="2800" dirty="0"/>
              <a:t>God’s mercy can redeem even inherited dysfunction.</a:t>
            </a:r>
          </a:p>
        </p:txBody>
      </p:sp>
      <p:pic>
        <p:nvPicPr>
          <p:cNvPr id="49155" name="Picture 3" descr="Ephraim And The House Of Judah: Part 1 of 9 – Emmaus Road Ministries">
            <a:extLst>
              <a:ext uri="{FF2B5EF4-FFF2-40B4-BE49-F238E27FC236}">
                <a16:creationId xmlns:a16="http://schemas.microsoft.com/office/drawing/2014/main" id="{DEA84FCC-DE7D-A601-FAB3-CD7C28806C1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66750" y="1573939"/>
            <a:ext cx="3257550" cy="4686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2132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made them hate him still more?</a:t>
            </a:r>
          </a:p>
        </p:txBody>
      </p:sp>
      <p:sp>
        <p:nvSpPr>
          <p:cNvPr id="3" name="Content Placeholder 2"/>
          <p:cNvSpPr>
            <a:spLocks noGrp="1"/>
          </p:cNvSpPr>
          <p:nvPr>
            <p:ph sz="half" idx="1"/>
          </p:nvPr>
        </p:nvSpPr>
        <p:spPr>
          <a:xfrm>
            <a:off x="827700" y="2060576"/>
            <a:ext cx="3563325" cy="4195763"/>
          </a:xfrm>
        </p:spPr>
        <p:txBody>
          <a:bodyPr>
            <a:normAutofit/>
          </a:bodyPr>
          <a:lstStyle/>
          <a:p>
            <a:r>
              <a:rPr sz="3200" dirty="0"/>
              <a:t>Genesis 37:5</a:t>
            </a:r>
            <a:r>
              <a:rPr lang="en-US" sz="3200" dirty="0"/>
              <a:t>-11</a:t>
            </a:r>
            <a:endParaRPr sz="3200" dirty="0"/>
          </a:p>
          <a:p>
            <a:r>
              <a:rPr sz="3200" dirty="0"/>
              <a:t>And Joseph dreamed a dream, and he told it his brethren: and they hated him yet the more.</a:t>
            </a:r>
          </a:p>
        </p:txBody>
      </p:sp>
      <p:pic>
        <p:nvPicPr>
          <p:cNvPr id="7170" name="Picture 2" descr="Joseph had a dream, and when he told his brothers about it they hated him even more. – Slide 5">
            <a:extLst>
              <a:ext uri="{FF2B5EF4-FFF2-40B4-BE49-F238E27FC236}">
                <a16:creationId xmlns:a16="http://schemas.microsoft.com/office/drawing/2014/main" id="{68FBA8F4-7E3E-8B5D-3FB5-A6B40229319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010" r="20331"/>
          <a:stretch>
            <a:fillRect/>
          </a:stretch>
        </p:blipFill>
        <p:spPr bwMode="auto">
          <a:xfrm>
            <a:off x="4857750" y="2224949"/>
            <a:ext cx="3744300" cy="40313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made them hate him still more?</a:t>
            </a:r>
          </a:p>
        </p:txBody>
      </p:sp>
      <p:sp>
        <p:nvSpPr>
          <p:cNvPr id="3" name="Content Placeholder 2"/>
          <p:cNvSpPr>
            <a:spLocks noGrp="1"/>
          </p:cNvSpPr>
          <p:nvPr>
            <p:ph sz="half" idx="1"/>
          </p:nvPr>
        </p:nvSpPr>
        <p:spPr/>
        <p:txBody>
          <a:bodyPr>
            <a:normAutofit/>
          </a:bodyPr>
          <a:lstStyle/>
          <a:p>
            <a:r>
              <a:rPr sz="3200" dirty="0"/>
              <a:t>Genesis 37:5</a:t>
            </a:r>
          </a:p>
          <a:p>
            <a:r>
              <a:rPr sz="3200" dirty="0"/>
              <a:t>And he said unto them, Hear, I pray you, this dream which I have dreamed:</a:t>
            </a:r>
          </a:p>
        </p:txBody>
      </p:sp>
      <p:pic>
        <p:nvPicPr>
          <p:cNvPr id="8194" name="Picture 2" descr="He said to them, ‘Listen to this dream I had... we were, binding sheaves of grain in the middle of the field.’ – Slide 6">
            <a:extLst>
              <a:ext uri="{FF2B5EF4-FFF2-40B4-BE49-F238E27FC236}">
                <a16:creationId xmlns:a16="http://schemas.microsoft.com/office/drawing/2014/main" id="{59F26A35-4EA2-0EC1-239E-60491A3B41F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0214"/>
          <a:stretch>
            <a:fillRect/>
          </a:stretch>
        </p:blipFill>
        <p:spPr bwMode="auto">
          <a:xfrm>
            <a:off x="4431867" y="2006105"/>
            <a:ext cx="3884433" cy="41746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made them hate him still more?</a:t>
            </a:r>
          </a:p>
        </p:txBody>
      </p:sp>
      <p:sp>
        <p:nvSpPr>
          <p:cNvPr id="3" name="Content Placeholder 2"/>
          <p:cNvSpPr>
            <a:spLocks noGrp="1"/>
          </p:cNvSpPr>
          <p:nvPr>
            <p:ph sz="half" idx="1"/>
          </p:nvPr>
        </p:nvSpPr>
        <p:spPr>
          <a:xfrm>
            <a:off x="564544" y="2060576"/>
            <a:ext cx="3561270" cy="4195763"/>
          </a:xfrm>
        </p:spPr>
        <p:txBody>
          <a:bodyPr>
            <a:noAutofit/>
          </a:bodyPr>
          <a:lstStyle/>
          <a:p>
            <a:r>
              <a:rPr sz="2300" dirty="0"/>
              <a:t>Genesis 37:</a:t>
            </a:r>
            <a:r>
              <a:rPr lang="en-US" sz="2300" dirty="0"/>
              <a:t>7</a:t>
            </a:r>
            <a:endParaRPr sz="2300" dirty="0"/>
          </a:p>
          <a:p>
            <a:r>
              <a:rPr lang="en-US" sz="2300" dirty="0"/>
              <a:t>For, behold, we were binding sheaves in the field, and, lo, my sheaf arose, and also stood upright; and, behold, your sheaves stood round about, and made obeisance to my sheaf.</a:t>
            </a:r>
          </a:p>
        </p:txBody>
      </p:sp>
      <p:pic>
        <p:nvPicPr>
          <p:cNvPr id="9218" name="Picture 2" descr="‘Suddenly my sheaf rose up and stood upright and your sheaves surrounded my sheaf and bowed down to it!’ – Slide 7">
            <a:extLst>
              <a:ext uri="{FF2B5EF4-FFF2-40B4-BE49-F238E27FC236}">
                <a16:creationId xmlns:a16="http://schemas.microsoft.com/office/drawing/2014/main" id="{3FB47976-7A5C-A9F1-0CCB-C6C49E0AD4C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117" r="19849"/>
          <a:stretch>
            <a:fillRect/>
          </a:stretch>
        </p:blipFill>
        <p:spPr bwMode="auto">
          <a:xfrm>
            <a:off x="4572000" y="2215404"/>
            <a:ext cx="3934980" cy="40409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made them hate him still more?</a:t>
            </a:r>
          </a:p>
        </p:txBody>
      </p:sp>
      <p:sp>
        <p:nvSpPr>
          <p:cNvPr id="3" name="Content Placeholder 2"/>
          <p:cNvSpPr>
            <a:spLocks noGrp="1"/>
          </p:cNvSpPr>
          <p:nvPr>
            <p:ph sz="half" idx="1"/>
          </p:nvPr>
        </p:nvSpPr>
        <p:spPr>
          <a:xfrm>
            <a:off x="596348" y="2060576"/>
            <a:ext cx="3529465" cy="4195763"/>
          </a:xfrm>
        </p:spPr>
        <p:txBody>
          <a:bodyPr>
            <a:normAutofit fontScale="92500" lnSpcReduction="10000"/>
          </a:bodyPr>
          <a:lstStyle/>
          <a:p>
            <a:r>
              <a:rPr sz="2800" dirty="0"/>
              <a:t>Genesis 37:</a:t>
            </a:r>
            <a:r>
              <a:rPr lang="en-US" sz="2800" dirty="0"/>
              <a:t>8</a:t>
            </a:r>
            <a:endParaRPr sz="2800" dirty="0"/>
          </a:p>
          <a:p>
            <a:r>
              <a:rPr lang="en-US" sz="2800" dirty="0"/>
              <a:t>And his brethren said to him, Shalt thou indeed reign over us? or shalt thou indeed have dominion over us? And they hated him yet the more for his dreams, and for his words.</a:t>
            </a:r>
          </a:p>
        </p:txBody>
      </p:sp>
      <p:pic>
        <p:nvPicPr>
          <p:cNvPr id="10242" name="Picture 2" descr="Then his brothers asked him, ‘Do you really think you will rule over us or have dominion over us?’ They hated him even more because of his dream and because of what he said. – Slide 8">
            <a:extLst>
              <a:ext uri="{FF2B5EF4-FFF2-40B4-BE49-F238E27FC236}">
                <a16:creationId xmlns:a16="http://schemas.microsoft.com/office/drawing/2014/main" id="{39A9673A-223D-FCFB-519D-049C5F2F8B0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1254"/>
          <a:stretch>
            <a:fillRect/>
          </a:stretch>
        </p:blipFill>
        <p:spPr bwMode="auto">
          <a:xfrm>
            <a:off x="5018186" y="2333128"/>
            <a:ext cx="3529465" cy="38505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made them hate him still more?</a:t>
            </a:r>
          </a:p>
        </p:txBody>
      </p:sp>
      <p:sp>
        <p:nvSpPr>
          <p:cNvPr id="3" name="Content Placeholder 2"/>
          <p:cNvSpPr>
            <a:spLocks noGrp="1"/>
          </p:cNvSpPr>
          <p:nvPr>
            <p:ph sz="half" idx="1"/>
          </p:nvPr>
        </p:nvSpPr>
        <p:spPr>
          <a:xfrm>
            <a:off x="657225" y="2060576"/>
            <a:ext cx="4057650" cy="4195763"/>
          </a:xfrm>
        </p:spPr>
        <p:txBody>
          <a:bodyPr>
            <a:normAutofit/>
          </a:bodyPr>
          <a:lstStyle/>
          <a:p>
            <a:r>
              <a:rPr sz="2400" dirty="0"/>
              <a:t>Genesis 37:</a:t>
            </a:r>
            <a:r>
              <a:rPr lang="en-US" sz="2400" dirty="0"/>
              <a:t>9</a:t>
            </a:r>
            <a:endParaRPr sz="2400" dirty="0"/>
          </a:p>
          <a:p>
            <a:r>
              <a:rPr lang="en-US" sz="2400" dirty="0"/>
              <a:t>And he dreamed yet another dream, and told it his brethren, and said, Behold, I have dreamed a dream more; and, behold, the sun and the moon and the eleven stars made obeisance to me.</a:t>
            </a:r>
            <a:endParaRPr sz="2400" dirty="0"/>
          </a:p>
        </p:txBody>
      </p:sp>
      <p:pic>
        <p:nvPicPr>
          <p:cNvPr id="11266" name="Picture 2" descr="‘The sun, the moon, and eleven stars were bowing down to me.’ – Slide 10">
            <a:extLst>
              <a:ext uri="{FF2B5EF4-FFF2-40B4-BE49-F238E27FC236}">
                <a16:creationId xmlns:a16="http://schemas.microsoft.com/office/drawing/2014/main" id="{6F5B8D0A-7CFC-1952-2E98-4B56AC4D732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4875" y="2528491"/>
            <a:ext cx="4149725" cy="31122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made them hate him still more?</a:t>
            </a:r>
          </a:p>
        </p:txBody>
      </p:sp>
      <p:sp>
        <p:nvSpPr>
          <p:cNvPr id="3" name="Content Placeholder 2"/>
          <p:cNvSpPr>
            <a:spLocks noGrp="1"/>
          </p:cNvSpPr>
          <p:nvPr>
            <p:ph sz="half" idx="1"/>
          </p:nvPr>
        </p:nvSpPr>
        <p:spPr>
          <a:xfrm>
            <a:off x="484710" y="2060576"/>
            <a:ext cx="4268265" cy="4195763"/>
          </a:xfrm>
        </p:spPr>
        <p:txBody>
          <a:bodyPr>
            <a:normAutofit lnSpcReduction="10000"/>
          </a:bodyPr>
          <a:lstStyle/>
          <a:p>
            <a:r>
              <a:rPr sz="2400" dirty="0"/>
              <a:t>Genesis 37:</a:t>
            </a:r>
            <a:r>
              <a:rPr lang="en-US" sz="2400" dirty="0"/>
              <a:t>10</a:t>
            </a:r>
            <a:endParaRPr sz="2400" dirty="0"/>
          </a:p>
          <a:p>
            <a:r>
              <a:rPr lang="en-US" sz="2400" dirty="0"/>
              <a:t>And he told it to his father, and to his brethren: and his father rebuked him, and said unto him, What is this dream that thou hast dreamed? Shall I and thy mother and thy brethren indeed come to bow down ourselves to thee to the earth?</a:t>
            </a:r>
            <a:endParaRPr sz="2400" dirty="0"/>
          </a:p>
        </p:txBody>
      </p:sp>
      <p:pic>
        <p:nvPicPr>
          <p:cNvPr id="12290" name="Picture 2" descr="Jacob rebuked Joseph and said, ‘What is this dream you had? Will your mother and I and your brothers actually come and bow down to the ground before you? &lt;br/&gt;But Jacob remembered and thought about what Joseph had said. – Slide 12">
            <a:extLst>
              <a:ext uri="{FF2B5EF4-FFF2-40B4-BE49-F238E27FC236}">
                <a16:creationId xmlns:a16="http://schemas.microsoft.com/office/drawing/2014/main" id="{8DBE17C6-BCD1-8A07-B3F3-42020AFD11A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010" r="21558"/>
          <a:stretch>
            <a:fillRect/>
          </a:stretch>
        </p:blipFill>
        <p:spPr bwMode="auto">
          <a:xfrm>
            <a:off x="5048250" y="2248062"/>
            <a:ext cx="3486150" cy="38207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made them hate him still more?</a:t>
            </a:r>
          </a:p>
        </p:txBody>
      </p:sp>
      <p:sp>
        <p:nvSpPr>
          <p:cNvPr id="3" name="Content Placeholder 2"/>
          <p:cNvSpPr>
            <a:spLocks noGrp="1"/>
          </p:cNvSpPr>
          <p:nvPr>
            <p:ph sz="half" idx="1"/>
          </p:nvPr>
        </p:nvSpPr>
        <p:spPr/>
        <p:txBody>
          <a:bodyPr>
            <a:normAutofit fontScale="92500"/>
          </a:bodyPr>
          <a:lstStyle/>
          <a:p>
            <a:r>
              <a:rPr sz="3600" dirty="0"/>
              <a:t>Genesis 37:</a:t>
            </a:r>
            <a:r>
              <a:rPr lang="en-US" sz="3600" dirty="0"/>
              <a:t>11</a:t>
            </a:r>
            <a:endParaRPr sz="3600" dirty="0"/>
          </a:p>
          <a:p>
            <a:r>
              <a:rPr sz="3600" dirty="0"/>
              <a:t>And his brethren envied him; but his father observed the saying.</a:t>
            </a:r>
          </a:p>
        </p:txBody>
      </p:sp>
      <p:pic>
        <p:nvPicPr>
          <p:cNvPr id="13314" name="Picture 2" descr="Then Joseph had another dream and told it to his brothers. ‘Look,’ he said. ‘I had another dream.’ – Slide 9">
            <a:extLst>
              <a:ext uri="{FF2B5EF4-FFF2-40B4-BE49-F238E27FC236}">
                <a16:creationId xmlns:a16="http://schemas.microsoft.com/office/drawing/2014/main" id="{B3783F5D-A84F-AEF8-BD26-DAC4993E711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734"/>
          <a:stretch>
            <a:fillRect/>
          </a:stretch>
        </p:blipFill>
        <p:spPr bwMode="auto">
          <a:xfrm>
            <a:off x="4648200" y="1853248"/>
            <a:ext cx="4133850" cy="43504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8. Upon what errand did Jacob send Joseph?</a:t>
            </a:r>
          </a:p>
        </p:txBody>
      </p:sp>
      <p:sp>
        <p:nvSpPr>
          <p:cNvPr id="3" name="Content Placeholder 2"/>
          <p:cNvSpPr>
            <a:spLocks noGrp="1"/>
          </p:cNvSpPr>
          <p:nvPr>
            <p:ph sz="half" idx="1"/>
          </p:nvPr>
        </p:nvSpPr>
        <p:spPr>
          <a:xfrm>
            <a:off x="827699" y="2060576"/>
            <a:ext cx="3649051" cy="4195763"/>
          </a:xfrm>
        </p:spPr>
        <p:txBody>
          <a:bodyPr>
            <a:normAutofit lnSpcReduction="10000"/>
          </a:bodyPr>
          <a:lstStyle/>
          <a:p>
            <a:r>
              <a:rPr sz="2800" dirty="0"/>
              <a:t>Genesis 37:13</a:t>
            </a:r>
            <a:r>
              <a:rPr lang="en-US" sz="2800" dirty="0"/>
              <a:t>-14</a:t>
            </a:r>
            <a:endParaRPr sz="2800" dirty="0"/>
          </a:p>
          <a:p>
            <a:r>
              <a:rPr lang="en-US" sz="2800" dirty="0"/>
              <a:t>And Israel said unto Joseph, Do not thy brethren feed the flock in Shechem? come, and I will send thee unto them. And he said to him, Here am I.</a:t>
            </a:r>
            <a:endParaRPr sz="2800" dirty="0"/>
          </a:p>
        </p:txBody>
      </p:sp>
      <p:pic>
        <p:nvPicPr>
          <p:cNvPr id="14338" name="Picture 2" descr="Joseph’s brothers had gone to graze their father’s flocks near Shechem, Jacob said to Joseph, ‘Your brothers are grazing the flocks near Shechem. Go and check on their welfare of your brothers and of the flocks, and bring me word.’ – Slide 1">
            <a:extLst>
              <a:ext uri="{FF2B5EF4-FFF2-40B4-BE49-F238E27FC236}">
                <a16:creationId xmlns:a16="http://schemas.microsoft.com/office/drawing/2014/main" id="{D8957827-E9DC-28B5-3E30-3954D53E7EF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011" r="16939"/>
          <a:stretch>
            <a:fillRect/>
          </a:stretch>
        </p:blipFill>
        <p:spPr bwMode="auto">
          <a:xfrm>
            <a:off x="4667250" y="2119510"/>
            <a:ext cx="3781425" cy="38823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8. Upon what errand did Jacob send Joseph?</a:t>
            </a:r>
          </a:p>
        </p:txBody>
      </p:sp>
      <p:sp>
        <p:nvSpPr>
          <p:cNvPr id="3" name="Content Placeholder 2"/>
          <p:cNvSpPr>
            <a:spLocks noGrp="1"/>
          </p:cNvSpPr>
          <p:nvPr>
            <p:ph sz="half" idx="1"/>
          </p:nvPr>
        </p:nvSpPr>
        <p:spPr>
          <a:xfrm>
            <a:off x="685800" y="2060576"/>
            <a:ext cx="4019550" cy="4344706"/>
          </a:xfrm>
        </p:spPr>
        <p:txBody>
          <a:bodyPr>
            <a:normAutofit/>
          </a:bodyPr>
          <a:lstStyle/>
          <a:p>
            <a:r>
              <a:rPr sz="2400" dirty="0"/>
              <a:t>Genesis 37:13</a:t>
            </a:r>
            <a:r>
              <a:rPr lang="en-US" sz="2400" dirty="0"/>
              <a:t>-14</a:t>
            </a:r>
            <a:endParaRPr sz="2400" dirty="0"/>
          </a:p>
          <a:p>
            <a:r>
              <a:rPr lang="en-US" sz="2400" dirty="0"/>
              <a:t>And he said to him, Go, I pray thee, see whether it be well with thy brethren, and well with the flocks; and bring me word again. So he sent him out of the vale of Hebron, and he came to Shechem.</a:t>
            </a:r>
            <a:endParaRPr sz="2400" dirty="0"/>
          </a:p>
        </p:txBody>
      </p:sp>
      <p:pic>
        <p:nvPicPr>
          <p:cNvPr id="15362" name="Picture 2" descr="So Joseph set off from the valley of Hebron to find his brothers. – Slide 2">
            <a:extLst>
              <a:ext uri="{FF2B5EF4-FFF2-40B4-BE49-F238E27FC236}">
                <a16:creationId xmlns:a16="http://schemas.microsoft.com/office/drawing/2014/main" id="{103DCAF9-F514-A684-D8D6-B83E3CD0CD4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011" r="28199"/>
          <a:stretch>
            <a:fillRect/>
          </a:stretch>
        </p:blipFill>
        <p:spPr bwMode="auto">
          <a:xfrm>
            <a:off x="5114927" y="1947302"/>
            <a:ext cx="3486148" cy="42314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9. When his brethren saw him coming, what did they propose to do?</a:t>
            </a:r>
          </a:p>
        </p:txBody>
      </p:sp>
      <p:sp>
        <p:nvSpPr>
          <p:cNvPr id="3" name="Content Placeholder 2"/>
          <p:cNvSpPr>
            <a:spLocks noGrp="1"/>
          </p:cNvSpPr>
          <p:nvPr>
            <p:ph sz="half" idx="1"/>
          </p:nvPr>
        </p:nvSpPr>
        <p:spPr>
          <a:xfrm>
            <a:off x="618150" y="2549243"/>
            <a:ext cx="4382475" cy="3856039"/>
          </a:xfrm>
        </p:spPr>
        <p:txBody>
          <a:bodyPr>
            <a:normAutofit lnSpcReduction="10000"/>
          </a:bodyPr>
          <a:lstStyle/>
          <a:p>
            <a:r>
              <a:rPr sz="3200" dirty="0"/>
              <a:t>Genesis 37:18</a:t>
            </a:r>
            <a:r>
              <a:rPr lang="en-US" sz="3200" dirty="0"/>
              <a:t>, 20</a:t>
            </a:r>
            <a:endParaRPr sz="3200" dirty="0"/>
          </a:p>
          <a:p>
            <a:r>
              <a:rPr sz="3200" dirty="0"/>
              <a:t>And when they saw him afar off, even before he came near unto them, they conspired against him to slay him.</a:t>
            </a:r>
          </a:p>
        </p:txBody>
      </p:sp>
      <p:pic>
        <p:nvPicPr>
          <p:cNvPr id="16386" name="Picture 2" descr="Joseph’s brothers were grazing their father’s flock at Dothan and saw Joseph arriving in the distance. – Slide 4">
            <a:extLst>
              <a:ext uri="{FF2B5EF4-FFF2-40B4-BE49-F238E27FC236}">
                <a16:creationId xmlns:a16="http://schemas.microsoft.com/office/drawing/2014/main" id="{C930B44A-EB2D-FB02-F5C0-AF24B14F7E6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1006"/>
          <a:stretch>
            <a:fillRect/>
          </a:stretch>
        </p:blipFill>
        <p:spPr bwMode="auto">
          <a:xfrm>
            <a:off x="5125949" y="2440155"/>
            <a:ext cx="3466576" cy="37683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9. When his brethren saw him coming, what did they propose to do?</a:t>
            </a:r>
          </a:p>
        </p:txBody>
      </p:sp>
      <p:sp>
        <p:nvSpPr>
          <p:cNvPr id="3" name="Content Placeholder 2"/>
          <p:cNvSpPr>
            <a:spLocks noGrp="1"/>
          </p:cNvSpPr>
          <p:nvPr>
            <p:ph sz="half" idx="1"/>
          </p:nvPr>
        </p:nvSpPr>
        <p:spPr>
          <a:xfrm>
            <a:off x="628650" y="2381249"/>
            <a:ext cx="4381500" cy="3875089"/>
          </a:xfrm>
        </p:spPr>
        <p:txBody>
          <a:bodyPr>
            <a:normAutofit fontScale="92500"/>
          </a:bodyPr>
          <a:lstStyle/>
          <a:p>
            <a:r>
              <a:rPr sz="2800" dirty="0"/>
              <a:t>Genesis 37:18</a:t>
            </a:r>
            <a:r>
              <a:rPr lang="en-US" sz="2800" dirty="0"/>
              <a:t>, 20</a:t>
            </a:r>
            <a:endParaRPr sz="2800" dirty="0"/>
          </a:p>
          <a:p>
            <a:r>
              <a:rPr lang="en-US" sz="2800" dirty="0"/>
              <a:t>Come now therefore, and let us slay him, and cast him into some pit, and we will say, Some evil beast hath devoured him: and we shall see what will become of his dreams.</a:t>
            </a:r>
            <a:endParaRPr sz="2800" dirty="0"/>
          </a:p>
        </p:txBody>
      </p:sp>
      <p:pic>
        <p:nvPicPr>
          <p:cNvPr id="17410" name="Picture 2" descr="Joseph's brothers plotted to kill him. ‘Here comes that dreamer!’ they said to each other. ‘Let’s kill him and throw him into one of these cisterns and say that a ferocious animal devoured him. Then we’ll see what comes of his dreams.’ – Slide 5">
            <a:extLst>
              <a:ext uri="{FF2B5EF4-FFF2-40B4-BE49-F238E27FC236}">
                <a16:creationId xmlns:a16="http://schemas.microsoft.com/office/drawing/2014/main" id="{9A8CE032-DDA9-88C6-77B4-C34266AA43E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085" r="13925"/>
          <a:stretch>
            <a:fillRect/>
          </a:stretch>
        </p:blipFill>
        <p:spPr bwMode="auto">
          <a:xfrm>
            <a:off x="5164726" y="2548850"/>
            <a:ext cx="3350624" cy="35398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10. What did they do with him when he came?</a:t>
            </a:r>
          </a:p>
        </p:txBody>
      </p:sp>
      <p:sp>
        <p:nvSpPr>
          <p:cNvPr id="3" name="Content Placeholder 2"/>
          <p:cNvSpPr>
            <a:spLocks noGrp="1"/>
          </p:cNvSpPr>
          <p:nvPr>
            <p:ph sz="half" idx="1"/>
          </p:nvPr>
        </p:nvSpPr>
        <p:spPr>
          <a:xfrm>
            <a:off x="827700" y="2060576"/>
            <a:ext cx="3858600" cy="4195763"/>
          </a:xfrm>
        </p:spPr>
        <p:txBody>
          <a:bodyPr>
            <a:normAutofit/>
          </a:bodyPr>
          <a:lstStyle/>
          <a:p>
            <a:r>
              <a:rPr sz="2800" dirty="0"/>
              <a:t>Genesis 37:23</a:t>
            </a:r>
            <a:r>
              <a:rPr lang="en-US" sz="2800" dirty="0"/>
              <a:t>-24</a:t>
            </a:r>
            <a:endParaRPr sz="2800" dirty="0"/>
          </a:p>
          <a:p>
            <a:r>
              <a:rPr lang="en-US" sz="2800" dirty="0"/>
              <a:t>And it came to pass, when Joseph was come unto his brethren, that they </a:t>
            </a:r>
            <a:r>
              <a:rPr lang="en-US" sz="2800" dirty="0" err="1"/>
              <a:t>stript</a:t>
            </a:r>
            <a:r>
              <a:rPr lang="en-US" sz="2800" dirty="0"/>
              <a:t> Joseph out of his coat, his coat of many </a:t>
            </a:r>
            <a:r>
              <a:rPr lang="en-US" sz="2800" dirty="0" err="1"/>
              <a:t>colours</a:t>
            </a:r>
            <a:r>
              <a:rPr lang="en-US" sz="2800" dirty="0"/>
              <a:t> that was on him;</a:t>
            </a:r>
            <a:endParaRPr sz="2800" dirty="0"/>
          </a:p>
        </p:txBody>
      </p:sp>
      <p:pic>
        <p:nvPicPr>
          <p:cNvPr id="18434" name="Picture 2" descr="... they attacked him ... – Slide 8">
            <a:extLst>
              <a:ext uri="{FF2B5EF4-FFF2-40B4-BE49-F238E27FC236}">
                <a16:creationId xmlns:a16="http://schemas.microsoft.com/office/drawing/2014/main" id="{41599659-E595-46FC-02E4-D2B79F5C67A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249" r="16073"/>
          <a:stretch>
            <a:fillRect/>
          </a:stretch>
        </p:blipFill>
        <p:spPr bwMode="auto">
          <a:xfrm>
            <a:off x="4780064" y="2164804"/>
            <a:ext cx="3438524" cy="39873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10. What did they do with him when he came?</a:t>
            </a:r>
          </a:p>
        </p:txBody>
      </p:sp>
      <p:sp>
        <p:nvSpPr>
          <p:cNvPr id="3" name="Content Placeholder 2"/>
          <p:cNvSpPr>
            <a:spLocks noGrp="1"/>
          </p:cNvSpPr>
          <p:nvPr>
            <p:ph sz="half" idx="1"/>
          </p:nvPr>
        </p:nvSpPr>
        <p:spPr>
          <a:xfrm>
            <a:off x="827699" y="2060576"/>
            <a:ext cx="3963375" cy="4195763"/>
          </a:xfrm>
        </p:spPr>
        <p:txBody>
          <a:bodyPr>
            <a:normAutofit/>
          </a:bodyPr>
          <a:lstStyle/>
          <a:p>
            <a:r>
              <a:rPr sz="3200" dirty="0"/>
              <a:t>Genesis 37:23</a:t>
            </a:r>
            <a:r>
              <a:rPr lang="en-US" sz="3200" dirty="0"/>
              <a:t>-24</a:t>
            </a:r>
            <a:endParaRPr sz="3200" dirty="0"/>
          </a:p>
          <a:p>
            <a:r>
              <a:rPr sz="3200" dirty="0"/>
              <a:t>And they took him, and cast him into a pit: and the pit was empty, there was no water in it.</a:t>
            </a:r>
          </a:p>
        </p:txBody>
      </p:sp>
      <p:pic>
        <p:nvPicPr>
          <p:cNvPr id="19460" name="Picture 4" descr="The cistern was empty … – Slide 13">
            <a:extLst>
              <a:ext uri="{FF2B5EF4-FFF2-40B4-BE49-F238E27FC236}">
                <a16:creationId xmlns:a16="http://schemas.microsoft.com/office/drawing/2014/main" id="{007604E8-4111-2755-5A64-54E877DE3EB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998" r="18201" b="373"/>
          <a:stretch>
            <a:fillRect/>
          </a:stretch>
        </p:blipFill>
        <p:spPr bwMode="auto">
          <a:xfrm>
            <a:off x="5276849" y="2060576"/>
            <a:ext cx="3295651" cy="39211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How did they afterwards dispose of him?</a:t>
            </a:r>
          </a:p>
        </p:txBody>
      </p:sp>
      <p:sp>
        <p:nvSpPr>
          <p:cNvPr id="3" name="Content Placeholder 2"/>
          <p:cNvSpPr>
            <a:spLocks noGrp="1"/>
          </p:cNvSpPr>
          <p:nvPr>
            <p:ph sz="half" idx="1"/>
          </p:nvPr>
        </p:nvSpPr>
        <p:spPr>
          <a:xfrm>
            <a:off x="494325" y="1853248"/>
            <a:ext cx="4077675" cy="4195763"/>
          </a:xfrm>
        </p:spPr>
        <p:txBody>
          <a:bodyPr>
            <a:normAutofit lnSpcReduction="10000"/>
          </a:bodyPr>
          <a:lstStyle/>
          <a:p>
            <a:r>
              <a:rPr sz="2400" dirty="0"/>
              <a:t>Genesis 37:25</a:t>
            </a:r>
            <a:r>
              <a:rPr lang="en-US" sz="2400" dirty="0"/>
              <a:t>-27</a:t>
            </a:r>
            <a:endParaRPr sz="2400" dirty="0"/>
          </a:p>
          <a:p>
            <a:r>
              <a:rPr lang="en-US" sz="2400" dirty="0"/>
              <a:t>And they sat down to eat bread: and they lifted up their eyes and looked, and, behold, a company of </a:t>
            </a:r>
            <a:r>
              <a:rPr lang="en-US" sz="2400" dirty="0" err="1"/>
              <a:t>Ishmeelites</a:t>
            </a:r>
            <a:r>
              <a:rPr lang="en-US" sz="2400" dirty="0"/>
              <a:t> came from Gilead with their camels bearing spicery and balm and myrrh, going to carry it down to Egypt.</a:t>
            </a:r>
            <a:endParaRPr sz="2400" dirty="0"/>
          </a:p>
        </p:txBody>
      </p:sp>
      <p:pic>
        <p:nvPicPr>
          <p:cNvPr id="20482" name="Picture 2" descr="As Joseph’s brothers sat down to eat their meal, they looked up and saw a caravan of Ishmaelites coming from Gilead. Their camels were loaded with spices, balm and myrrh, and they were on their way to Egypt. &lt;br/&gt;Judah said to his brothers, ‘What will we gain if we kill Joseph and cover up his blood? Let’s sell him to the Ishmaelites. After all, he is our brother, our own flesh and blood.’ The brothers agreed. – Slide 15">
            <a:extLst>
              <a:ext uri="{FF2B5EF4-FFF2-40B4-BE49-F238E27FC236}">
                <a16:creationId xmlns:a16="http://schemas.microsoft.com/office/drawing/2014/main" id="{6A2934C8-7AF6-2121-831E-1780C2C27A9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708" r="-1131"/>
          <a:stretch>
            <a:fillRect/>
          </a:stretch>
        </p:blipFill>
        <p:spPr bwMode="auto">
          <a:xfrm>
            <a:off x="4572000" y="1974851"/>
            <a:ext cx="3977724" cy="3619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How did they afterwards dispose of him?</a:t>
            </a:r>
          </a:p>
        </p:txBody>
      </p:sp>
      <p:sp>
        <p:nvSpPr>
          <p:cNvPr id="3" name="Content Placeholder 2"/>
          <p:cNvSpPr>
            <a:spLocks noGrp="1"/>
          </p:cNvSpPr>
          <p:nvPr>
            <p:ph sz="half" idx="1"/>
          </p:nvPr>
        </p:nvSpPr>
        <p:spPr/>
        <p:txBody>
          <a:bodyPr>
            <a:normAutofit/>
          </a:bodyPr>
          <a:lstStyle/>
          <a:p>
            <a:r>
              <a:rPr sz="2800" dirty="0"/>
              <a:t>Genesis 37:25</a:t>
            </a:r>
            <a:r>
              <a:rPr lang="en-US" sz="2800" dirty="0"/>
              <a:t>-27</a:t>
            </a:r>
            <a:endParaRPr sz="2800" dirty="0"/>
          </a:p>
          <a:p>
            <a:r>
              <a:rPr sz="2800" dirty="0"/>
              <a:t>And Judah said unto his brethren, What profit is it if we slay our brother, and conceal his blood?</a:t>
            </a:r>
          </a:p>
        </p:txBody>
      </p:sp>
      <p:pic>
        <p:nvPicPr>
          <p:cNvPr id="21506" name="Picture 2" descr="… there was no water in it. – Slide 14">
            <a:extLst>
              <a:ext uri="{FF2B5EF4-FFF2-40B4-BE49-F238E27FC236}">
                <a16:creationId xmlns:a16="http://schemas.microsoft.com/office/drawing/2014/main" id="{2CBAC85A-E57D-71B2-5834-0B774C37D5C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845" r="23558"/>
          <a:stretch>
            <a:fillRect/>
          </a:stretch>
        </p:blipFill>
        <p:spPr bwMode="auto">
          <a:xfrm>
            <a:off x="4577815" y="1853248"/>
            <a:ext cx="3962400" cy="43963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1814819"/>
            <a:ext cx="8188935" cy="2286000"/>
          </a:xfrm>
        </p:spPr>
        <p:txBody>
          <a:bodyPr>
            <a:normAutofit/>
          </a:bodyPr>
          <a:lstStyle/>
          <a:p>
            <a:pPr algn="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4900" b="1" dirty="0"/>
              <a:t>Plotting against the Just</a:t>
            </a:r>
            <a:endParaRPr lang="en-US" sz="5400"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1326328" y="4777279"/>
            <a:ext cx="7409809" cy="940906"/>
          </a:xfrm>
        </p:spPr>
        <p:txBody>
          <a:bodyPr>
            <a:normAutofit fontScale="92500" lnSpcReduction="10000"/>
          </a:bodyPr>
          <a:lstStyle/>
          <a:p>
            <a:r>
              <a:rPr lang="en-US" sz="4000" dirty="0"/>
              <a:t>Lesson</a:t>
            </a:r>
            <a:r>
              <a:rPr lang="en-US" sz="4000" dirty="0">
                <a:solidFill>
                  <a:schemeClr val="accent1">
                    <a:lumMod val="75000"/>
                  </a:schemeClr>
                </a:solidFill>
              </a:rPr>
              <a:t> </a:t>
            </a:r>
            <a:r>
              <a:rPr lang="en-US" sz="6000" b="1" dirty="0">
                <a:solidFill>
                  <a:schemeClr val="tx1"/>
                </a:solidFill>
              </a:rPr>
              <a:t>18</a:t>
            </a:r>
            <a:r>
              <a:rPr lang="en-US" sz="4000" b="1" dirty="0"/>
              <a:t>,</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How did they afterwards dispose of him?</a:t>
            </a:r>
          </a:p>
        </p:txBody>
      </p:sp>
      <p:sp>
        <p:nvSpPr>
          <p:cNvPr id="3" name="Content Placeholder 2"/>
          <p:cNvSpPr>
            <a:spLocks noGrp="1"/>
          </p:cNvSpPr>
          <p:nvPr>
            <p:ph sz="half" idx="1"/>
          </p:nvPr>
        </p:nvSpPr>
        <p:spPr>
          <a:xfrm>
            <a:off x="827700" y="2060576"/>
            <a:ext cx="4068150" cy="4195763"/>
          </a:xfrm>
        </p:spPr>
        <p:txBody>
          <a:bodyPr>
            <a:normAutofit lnSpcReduction="10000"/>
          </a:bodyPr>
          <a:lstStyle/>
          <a:p>
            <a:r>
              <a:rPr sz="2800" dirty="0"/>
              <a:t>Genesis 37:25</a:t>
            </a:r>
            <a:r>
              <a:rPr lang="en-US" sz="2800" dirty="0"/>
              <a:t>-27</a:t>
            </a:r>
            <a:endParaRPr sz="2800" dirty="0"/>
          </a:p>
          <a:p>
            <a:r>
              <a:rPr lang="en-US" sz="2800" dirty="0"/>
              <a:t>Come, and let us sell him to the </a:t>
            </a:r>
            <a:r>
              <a:rPr lang="en-US" sz="2800" dirty="0" err="1"/>
              <a:t>Ishmeelites</a:t>
            </a:r>
            <a:r>
              <a:rPr lang="en-US" sz="2800" dirty="0"/>
              <a:t>, and let not our hand be upon him; for he is our brother and our flesh. And his brethren were content.</a:t>
            </a:r>
            <a:endParaRPr sz="2800" dirty="0"/>
          </a:p>
        </p:txBody>
      </p:sp>
      <p:pic>
        <p:nvPicPr>
          <p:cNvPr id="22530" name="Picture 2" descr="So when the Midianite merchants came by, his brothers pulled Joseph up out of the cistern ... – Slide 16">
            <a:extLst>
              <a:ext uri="{FF2B5EF4-FFF2-40B4-BE49-F238E27FC236}">
                <a16:creationId xmlns:a16="http://schemas.microsoft.com/office/drawing/2014/main" id="{B46BF504-205B-72E3-C471-32F11B87C98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855" r="16650"/>
          <a:stretch>
            <a:fillRect/>
          </a:stretch>
        </p:blipFill>
        <p:spPr bwMode="auto">
          <a:xfrm>
            <a:off x="4829174" y="2339580"/>
            <a:ext cx="3890374" cy="39167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12. For how much did they sell him?</a:t>
            </a:r>
          </a:p>
        </p:txBody>
      </p:sp>
      <p:sp>
        <p:nvSpPr>
          <p:cNvPr id="3" name="Content Placeholder 2"/>
          <p:cNvSpPr>
            <a:spLocks noGrp="1"/>
          </p:cNvSpPr>
          <p:nvPr>
            <p:ph sz="half" idx="1"/>
          </p:nvPr>
        </p:nvSpPr>
        <p:spPr>
          <a:xfrm>
            <a:off x="484709" y="2060576"/>
            <a:ext cx="4515915" cy="4195763"/>
          </a:xfrm>
        </p:spPr>
        <p:txBody>
          <a:bodyPr>
            <a:normAutofit fontScale="92500" lnSpcReduction="10000"/>
          </a:bodyPr>
          <a:lstStyle/>
          <a:p>
            <a:r>
              <a:rPr sz="2800" dirty="0"/>
              <a:t>Genesis 37:28</a:t>
            </a:r>
          </a:p>
          <a:p>
            <a:r>
              <a:rPr lang="en-US" sz="2800" dirty="0"/>
              <a:t>Then there passed by Midianites merchantmen; and they drew and lifted up Joseph out of the pit, and sold Joseph to the </a:t>
            </a:r>
            <a:r>
              <a:rPr lang="en-US" sz="2800" dirty="0" err="1"/>
              <a:t>Ishmeelites</a:t>
            </a:r>
            <a:r>
              <a:rPr lang="en-US" sz="2800" dirty="0"/>
              <a:t> for twenty pieces of silver: and they brought Joseph into Egypt.</a:t>
            </a:r>
            <a:endParaRPr sz="2800" dirty="0"/>
          </a:p>
        </p:txBody>
      </p:sp>
      <p:pic>
        <p:nvPicPr>
          <p:cNvPr id="23554" name="Picture 2" descr="... and sold him for twenty shekels of silver. – Slide 17">
            <a:extLst>
              <a:ext uri="{FF2B5EF4-FFF2-40B4-BE49-F238E27FC236}">
                <a16:creationId xmlns:a16="http://schemas.microsoft.com/office/drawing/2014/main" id="{8D75E14B-DA8E-E4DD-78E8-492D646F0EF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363" r="13749"/>
          <a:stretch>
            <a:fillRect/>
          </a:stretch>
        </p:blipFill>
        <p:spPr bwMode="auto">
          <a:xfrm>
            <a:off x="5114924" y="2060576"/>
            <a:ext cx="3658667" cy="39262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424D-8BC3-4FE8-ED0E-3919BF17FF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1C2536-182E-0F8F-7934-3824F5ADA5BC}"/>
              </a:ext>
            </a:extLst>
          </p:cNvPr>
          <p:cNvSpPr>
            <a:spLocks noGrp="1"/>
          </p:cNvSpPr>
          <p:nvPr>
            <p:ph type="title"/>
          </p:nvPr>
        </p:nvSpPr>
        <p:spPr/>
        <p:txBody>
          <a:bodyPr>
            <a:normAutofit/>
          </a:bodyPr>
          <a:lstStyle/>
          <a:p>
            <a:r>
              <a:rPr lang="en-US" dirty="0"/>
              <a:t>Twenty Pieces of Silver</a:t>
            </a:r>
            <a:endParaRPr dirty="0"/>
          </a:p>
        </p:txBody>
      </p:sp>
      <p:sp>
        <p:nvSpPr>
          <p:cNvPr id="4" name="Content Placeholder 3">
            <a:extLst>
              <a:ext uri="{FF2B5EF4-FFF2-40B4-BE49-F238E27FC236}">
                <a16:creationId xmlns:a16="http://schemas.microsoft.com/office/drawing/2014/main" id="{EA110E6C-09C4-8AB0-0B00-D2B55A60EEC5}"/>
              </a:ext>
            </a:extLst>
          </p:cNvPr>
          <p:cNvSpPr>
            <a:spLocks noGrp="1"/>
          </p:cNvSpPr>
          <p:nvPr>
            <p:ph sz="half" idx="2"/>
          </p:nvPr>
        </p:nvSpPr>
        <p:spPr>
          <a:xfrm>
            <a:off x="3933825" y="2060576"/>
            <a:ext cx="4596866" cy="4200245"/>
          </a:xfrm>
        </p:spPr>
        <p:txBody>
          <a:bodyPr>
            <a:normAutofit fontScale="92500" lnSpcReduction="20000"/>
          </a:bodyPr>
          <a:lstStyle/>
          <a:p>
            <a:r>
              <a:rPr lang="en-US" sz="3200" dirty="0"/>
              <a:t>In the Middle Bronze Age (specifically the Old Babylonian period, circa 1800-1500 BC), the average price of a slave in cities like Mari and in other Mesopotamian regions was </a:t>
            </a:r>
            <a:r>
              <a:rPr lang="en-US" sz="3200" b="1" dirty="0"/>
              <a:t>20 pieces (shekels) of silver</a:t>
            </a:r>
            <a:r>
              <a:rPr lang="en-US" sz="3200" dirty="0"/>
              <a:t>. </a:t>
            </a:r>
          </a:p>
        </p:txBody>
      </p:sp>
      <p:pic>
        <p:nvPicPr>
          <p:cNvPr id="40962" name="Picture 2" descr="How the Code of Hammurabi Influenced Modern Legal Systems | HISTORY">
            <a:extLst>
              <a:ext uri="{FF2B5EF4-FFF2-40B4-BE49-F238E27FC236}">
                <a16:creationId xmlns:a16="http://schemas.microsoft.com/office/drawing/2014/main" id="{1CD3DB20-7D18-EC1B-ADC0-2AFC5396DA0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3867" r="26425"/>
          <a:stretch>
            <a:fillRect/>
          </a:stretch>
        </p:blipFill>
        <p:spPr bwMode="auto">
          <a:xfrm>
            <a:off x="484711" y="2097604"/>
            <a:ext cx="3306240" cy="4163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9212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5265E-9D5B-A167-D798-8940AAF34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A7F675-AFCB-B6EF-DEF3-807023EC9A45}"/>
              </a:ext>
            </a:extLst>
          </p:cNvPr>
          <p:cNvSpPr>
            <a:spLocks noGrp="1"/>
          </p:cNvSpPr>
          <p:nvPr>
            <p:ph type="title"/>
          </p:nvPr>
        </p:nvSpPr>
        <p:spPr/>
        <p:txBody>
          <a:bodyPr>
            <a:normAutofit/>
          </a:bodyPr>
          <a:lstStyle/>
          <a:p>
            <a:r>
              <a:rPr lang="en-US" dirty="0"/>
              <a:t>Twenty Pieces of Silver</a:t>
            </a:r>
            <a:endParaRPr dirty="0"/>
          </a:p>
        </p:txBody>
      </p:sp>
      <p:sp>
        <p:nvSpPr>
          <p:cNvPr id="4" name="Content Placeholder 3">
            <a:extLst>
              <a:ext uri="{FF2B5EF4-FFF2-40B4-BE49-F238E27FC236}">
                <a16:creationId xmlns:a16="http://schemas.microsoft.com/office/drawing/2014/main" id="{DE177789-0115-6E97-19CA-99D68DBEAC1E}"/>
              </a:ext>
            </a:extLst>
          </p:cNvPr>
          <p:cNvSpPr>
            <a:spLocks noGrp="1"/>
          </p:cNvSpPr>
          <p:nvPr>
            <p:ph sz="half" idx="2"/>
          </p:nvPr>
        </p:nvSpPr>
        <p:spPr>
          <a:xfrm>
            <a:off x="3933825" y="2060576"/>
            <a:ext cx="4596866" cy="4200245"/>
          </a:xfrm>
        </p:spPr>
        <p:txBody>
          <a:bodyPr>
            <a:normAutofit fontScale="92500" lnSpcReduction="10000"/>
          </a:bodyPr>
          <a:lstStyle/>
          <a:p>
            <a:r>
              <a:rPr lang="en-US" sz="3200" dirty="0"/>
              <a:t>Historical documents, including the Code of Hammurabi and administrative texts from Mari, confirm that 20 shekels was the standard or common price for a slave during this era.  </a:t>
            </a:r>
            <a:endParaRPr lang="en-US" sz="4800" dirty="0"/>
          </a:p>
        </p:txBody>
      </p:sp>
      <p:pic>
        <p:nvPicPr>
          <p:cNvPr id="41986" name="Picture 2" descr="Archives texts | Mari">
            <a:extLst>
              <a:ext uri="{FF2B5EF4-FFF2-40B4-BE49-F238E27FC236}">
                <a16:creationId xmlns:a16="http://schemas.microsoft.com/office/drawing/2014/main" id="{AC9B9334-EA9C-BE2A-4C7A-012AFEEE65F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627" t="9696" r="39105" b="4927"/>
          <a:stretch>
            <a:fillRect/>
          </a:stretch>
        </p:blipFill>
        <p:spPr bwMode="auto">
          <a:xfrm>
            <a:off x="828676" y="2060576"/>
            <a:ext cx="2917466" cy="3778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024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BD27F-5452-5164-302F-F12399C90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D2C60E-8870-8B5D-5942-3C23120FCCE9}"/>
              </a:ext>
            </a:extLst>
          </p:cNvPr>
          <p:cNvSpPr>
            <a:spLocks noGrp="1"/>
          </p:cNvSpPr>
          <p:nvPr>
            <p:ph type="title"/>
          </p:nvPr>
        </p:nvSpPr>
        <p:spPr/>
        <p:txBody>
          <a:bodyPr>
            <a:normAutofit/>
          </a:bodyPr>
          <a:lstStyle/>
          <a:p>
            <a:r>
              <a:rPr lang="en-US" dirty="0"/>
              <a:t>Twenty Pieces of Silver</a:t>
            </a:r>
            <a:endParaRPr dirty="0"/>
          </a:p>
        </p:txBody>
      </p:sp>
      <p:sp>
        <p:nvSpPr>
          <p:cNvPr id="4" name="Content Placeholder 3">
            <a:extLst>
              <a:ext uri="{FF2B5EF4-FFF2-40B4-BE49-F238E27FC236}">
                <a16:creationId xmlns:a16="http://schemas.microsoft.com/office/drawing/2014/main" id="{F30805AF-3D72-CCF1-36C0-3176764F28CB}"/>
              </a:ext>
            </a:extLst>
          </p:cNvPr>
          <p:cNvSpPr>
            <a:spLocks noGrp="1"/>
          </p:cNvSpPr>
          <p:nvPr>
            <p:ph sz="half" idx="2"/>
          </p:nvPr>
        </p:nvSpPr>
        <p:spPr>
          <a:xfrm>
            <a:off x="4414047" y="1698626"/>
            <a:ext cx="4116644" cy="4200245"/>
          </a:xfrm>
        </p:spPr>
        <p:txBody>
          <a:bodyPr>
            <a:normAutofit/>
          </a:bodyPr>
          <a:lstStyle/>
          <a:p>
            <a:r>
              <a:rPr lang="en-US" sz="2800" dirty="0"/>
              <a:t>Later, in the Late Bronze Age (around 1500-1300 BCE), documents from Nuzi and Ugarit show that the price of a male slave had risen to about 30 shekels of silver.   </a:t>
            </a:r>
            <a:endParaRPr lang="en-US" sz="6600" dirty="0"/>
          </a:p>
        </p:txBody>
      </p:sp>
      <p:pic>
        <p:nvPicPr>
          <p:cNvPr id="43010" name="Picture 2" descr="Nuzi, the Nearest Neighbour (Chapter 7 ...">
            <a:extLst>
              <a:ext uri="{FF2B5EF4-FFF2-40B4-BE49-F238E27FC236}">
                <a16:creationId xmlns:a16="http://schemas.microsoft.com/office/drawing/2014/main" id="{19CAE085-BD02-5C36-71A2-C63456B920F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3309" y="1698626"/>
            <a:ext cx="3800738" cy="3921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222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2547B-9BD9-238F-3D02-2AB04277E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486B36-64D8-2965-F2E4-FF84033BDCAF}"/>
              </a:ext>
            </a:extLst>
          </p:cNvPr>
          <p:cNvSpPr>
            <a:spLocks noGrp="1"/>
          </p:cNvSpPr>
          <p:nvPr>
            <p:ph type="title"/>
          </p:nvPr>
        </p:nvSpPr>
        <p:spPr/>
        <p:txBody>
          <a:bodyPr>
            <a:normAutofit/>
          </a:bodyPr>
          <a:lstStyle/>
          <a:p>
            <a:r>
              <a:rPr lang="en-US" dirty="0"/>
              <a:t>Twenty Pieces of Silver</a:t>
            </a:r>
            <a:endParaRPr dirty="0"/>
          </a:p>
        </p:txBody>
      </p:sp>
      <p:sp>
        <p:nvSpPr>
          <p:cNvPr id="4" name="Content Placeholder 3">
            <a:extLst>
              <a:ext uri="{FF2B5EF4-FFF2-40B4-BE49-F238E27FC236}">
                <a16:creationId xmlns:a16="http://schemas.microsoft.com/office/drawing/2014/main" id="{E484FE9C-E43D-95DE-AFDD-60680BE0DB0D}"/>
              </a:ext>
            </a:extLst>
          </p:cNvPr>
          <p:cNvSpPr>
            <a:spLocks noGrp="1"/>
          </p:cNvSpPr>
          <p:nvPr>
            <p:ph sz="half" idx="2"/>
          </p:nvPr>
        </p:nvSpPr>
        <p:spPr>
          <a:xfrm>
            <a:off x="3933824" y="1466850"/>
            <a:ext cx="4725465" cy="5029200"/>
          </a:xfrm>
        </p:spPr>
        <p:txBody>
          <a:bodyPr>
            <a:noAutofit/>
          </a:bodyPr>
          <a:lstStyle/>
          <a:p>
            <a:r>
              <a:rPr lang="en-US" sz="2800" dirty="0"/>
              <a:t>This aligns with the price mentioned in the Mosaic Law (Exodus 21:32).</a:t>
            </a:r>
          </a:p>
          <a:p>
            <a:r>
              <a:rPr lang="en-US" sz="2800" dirty="0"/>
              <a:t>“If the ox shall push a manservant or a maidservant; he shall give unto their master thirty shekels of silver, and the ox shall be stoned.”</a:t>
            </a:r>
          </a:p>
        </p:txBody>
      </p:sp>
      <p:pic>
        <p:nvPicPr>
          <p:cNvPr id="44036" name="Picture 4" descr="Teaching Contrary To The Law Of Moses ...">
            <a:extLst>
              <a:ext uri="{FF2B5EF4-FFF2-40B4-BE49-F238E27FC236}">
                <a16:creationId xmlns:a16="http://schemas.microsoft.com/office/drawing/2014/main" id="{28EF9B46-482B-5215-9ED3-EBFE47760B9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53050"/>
          <a:stretch>
            <a:fillRect/>
          </a:stretch>
        </p:blipFill>
        <p:spPr bwMode="auto">
          <a:xfrm>
            <a:off x="537630" y="1590462"/>
            <a:ext cx="3343275" cy="4619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004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AE73D-48E9-BBBB-C9D8-453490B3C0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064478-2BFD-A93C-866E-2FA78982A7C7}"/>
              </a:ext>
            </a:extLst>
          </p:cNvPr>
          <p:cNvSpPr>
            <a:spLocks noGrp="1"/>
          </p:cNvSpPr>
          <p:nvPr>
            <p:ph type="title"/>
          </p:nvPr>
        </p:nvSpPr>
        <p:spPr/>
        <p:txBody>
          <a:bodyPr>
            <a:normAutofit/>
          </a:bodyPr>
          <a:lstStyle/>
          <a:p>
            <a:r>
              <a:rPr lang="en-US" dirty="0"/>
              <a:t>Twenty Pieces of Silver</a:t>
            </a:r>
            <a:endParaRPr dirty="0"/>
          </a:p>
        </p:txBody>
      </p:sp>
      <p:sp>
        <p:nvSpPr>
          <p:cNvPr id="4" name="Content Placeholder 3">
            <a:extLst>
              <a:ext uri="{FF2B5EF4-FFF2-40B4-BE49-F238E27FC236}">
                <a16:creationId xmlns:a16="http://schemas.microsoft.com/office/drawing/2014/main" id="{AE6611D2-4185-D5FF-4C56-005274F14363}"/>
              </a:ext>
            </a:extLst>
          </p:cNvPr>
          <p:cNvSpPr>
            <a:spLocks noGrp="1"/>
          </p:cNvSpPr>
          <p:nvPr>
            <p:ph sz="half" idx="2"/>
          </p:nvPr>
        </p:nvSpPr>
        <p:spPr>
          <a:xfrm>
            <a:off x="3508897" y="1579166"/>
            <a:ext cx="5150392" cy="4438650"/>
          </a:xfrm>
        </p:spPr>
        <p:txBody>
          <a:bodyPr>
            <a:noAutofit/>
          </a:bodyPr>
          <a:lstStyle/>
          <a:p>
            <a:r>
              <a:rPr lang="en-US" sz="2800" dirty="0"/>
              <a:t>Matthew 26:14-15</a:t>
            </a:r>
          </a:p>
          <a:p>
            <a:r>
              <a:rPr lang="en-US" sz="2800" dirty="0"/>
              <a:t>Then one of the twelve, called Judas Iscariot, went unto the chief priests,</a:t>
            </a:r>
          </a:p>
          <a:p>
            <a:r>
              <a:rPr lang="en-US" sz="2800" dirty="0"/>
              <a:t>And said unto them, What will ye give me, and I will deliver him unto you? And they covenanted with him for thirty pieces of silver.</a:t>
            </a:r>
          </a:p>
        </p:txBody>
      </p:sp>
      <p:pic>
        <p:nvPicPr>
          <p:cNvPr id="45058" name="Picture 2" descr="Silver Coins Judas Prop with Coin Bag ...">
            <a:extLst>
              <a:ext uri="{FF2B5EF4-FFF2-40B4-BE49-F238E27FC236}">
                <a16:creationId xmlns:a16="http://schemas.microsoft.com/office/drawing/2014/main" id="{8126A499-D7AB-FEF9-5751-E19A0D140BB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5076" r="13483"/>
          <a:stretch>
            <a:fillRect/>
          </a:stretch>
        </p:blipFill>
        <p:spPr bwMode="auto">
          <a:xfrm>
            <a:off x="484710" y="1681957"/>
            <a:ext cx="3024187" cy="4233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578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13. How do the wicked ever regard the just?</a:t>
            </a:r>
          </a:p>
        </p:txBody>
      </p:sp>
      <p:sp>
        <p:nvSpPr>
          <p:cNvPr id="3" name="Content Placeholder 2"/>
          <p:cNvSpPr>
            <a:spLocks noGrp="1"/>
          </p:cNvSpPr>
          <p:nvPr>
            <p:ph sz="half" idx="1"/>
          </p:nvPr>
        </p:nvSpPr>
        <p:spPr/>
        <p:txBody>
          <a:bodyPr>
            <a:normAutofit/>
          </a:bodyPr>
          <a:lstStyle/>
          <a:p>
            <a:r>
              <a:rPr sz="3200" dirty="0"/>
              <a:t>Psalm 37:12</a:t>
            </a:r>
          </a:p>
          <a:p>
            <a:r>
              <a:rPr sz="3200" dirty="0"/>
              <a:t>The wicked </a:t>
            </a:r>
            <a:r>
              <a:rPr sz="3200" dirty="0" err="1"/>
              <a:t>plotteth</a:t>
            </a:r>
            <a:r>
              <a:rPr sz="3200" dirty="0"/>
              <a:t> against the just, and </a:t>
            </a:r>
            <a:r>
              <a:rPr sz="3200" dirty="0" err="1"/>
              <a:t>gnasheth</a:t>
            </a:r>
            <a:r>
              <a:rPr sz="3200" dirty="0"/>
              <a:t> upon him with his teeth.</a:t>
            </a:r>
          </a:p>
        </p:txBody>
      </p:sp>
      <p:pic>
        <p:nvPicPr>
          <p:cNvPr id="24578" name="Picture 2" descr="Good Vs Evil: High Fantasy – Fantasy ...">
            <a:extLst>
              <a:ext uri="{FF2B5EF4-FFF2-40B4-BE49-F238E27FC236}">
                <a16:creationId xmlns:a16="http://schemas.microsoft.com/office/drawing/2014/main" id="{9A5DE5E5-1635-7469-09AB-462B402BECF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803" r="19495"/>
          <a:stretch>
            <a:fillRect/>
          </a:stretch>
        </p:blipFill>
        <p:spPr bwMode="auto">
          <a:xfrm>
            <a:off x="4752974" y="2059621"/>
            <a:ext cx="3896701" cy="41967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What trait was it that moved Joseph’s brethren to sell him into Egypt?</a:t>
            </a:r>
          </a:p>
        </p:txBody>
      </p:sp>
      <p:sp>
        <p:nvSpPr>
          <p:cNvPr id="3" name="Content Placeholder 2"/>
          <p:cNvSpPr>
            <a:spLocks noGrp="1"/>
          </p:cNvSpPr>
          <p:nvPr>
            <p:ph sz="half" idx="1"/>
          </p:nvPr>
        </p:nvSpPr>
        <p:spPr>
          <a:xfrm>
            <a:off x="561975" y="2371725"/>
            <a:ext cx="3905249" cy="3884614"/>
          </a:xfrm>
        </p:spPr>
        <p:txBody>
          <a:bodyPr>
            <a:normAutofit lnSpcReduction="10000"/>
          </a:bodyPr>
          <a:lstStyle/>
          <a:p>
            <a:r>
              <a:rPr sz="3200" dirty="0"/>
              <a:t>Acts 7:9</a:t>
            </a:r>
          </a:p>
          <a:p>
            <a:r>
              <a:rPr sz="3200" dirty="0"/>
              <a:t>And the patriarchs, moved with envy, sold Joseph into Egypt: but God was with him,</a:t>
            </a:r>
          </a:p>
        </p:txBody>
      </p:sp>
      <p:pic>
        <p:nvPicPr>
          <p:cNvPr id="25602" name="Picture 2" descr="What's a little envy between friends ...">
            <a:extLst>
              <a:ext uri="{FF2B5EF4-FFF2-40B4-BE49-F238E27FC236}">
                <a16:creationId xmlns:a16="http://schemas.microsoft.com/office/drawing/2014/main" id="{9C23ED35-4A23-D2D4-0B43-FA73EB4F5A7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334" r="17535"/>
          <a:stretch>
            <a:fillRect/>
          </a:stretch>
        </p:blipFill>
        <p:spPr bwMode="auto">
          <a:xfrm>
            <a:off x="4684630" y="2588022"/>
            <a:ext cx="3897395" cy="34520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What scripture was verified in their case?</a:t>
            </a:r>
          </a:p>
        </p:txBody>
      </p:sp>
      <p:sp>
        <p:nvSpPr>
          <p:cNvPr id="3" name="Content Placeholder 2"/>
          <p:cNvSpPr>
            <a:spLocks noGrp="1"/>
          </p:cNvSpPr>
          <p:nvPr>
            <p:ph sz="half" idx="1"/>
          </p:nvPr>
        </p:nvSpPr>
        <p:spPr>
          <a:xfrm>
            <a:off x="628650" y="2060576"/>
            <a:ext cx="3497163" cy="4195763"/>
          </a:xfrm>
        </p:spPr>
        <p:txBody>
          <a:bodyPr>
            <a:normAutofit/>
          </a:bodyPr>
          <a:lstStyle/>
          <a:p>
            <a:r>
              <a:rPr sz="3600" dirty="0"/>
              <a:t>James 3:16</a:t>
            </a:r>
          </a:p>
          <a:p>
            <a:r>
              <a:rPr sz="3600" dirty="0"/>
              <a:t>For where envying and strife is, there is confusion and every evil work.</a:t>
            </a:r>
          </a:p>
        </p:txBody>
      </p:sp>
      <p:pic>
        <p:nvPicPr>
          <p:cNvPr id="26626" name="Picture 2" descr="Envy - Shadee Care">
            <a:extLst>
              <a:ext uri="{FF2B5EF4-FFF2-40B4-BE49-F238E27FC236}">
                <a16:creationId xmlns:a16="http://schemas.microsoft.com/office/drawing/2014/main" id="{233E4D21-C138-DBF9-3E08-09EA5472EEF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13250" y="1973264"/>
            <a:ext cx="4283075" cy="4283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09" y="452718"/>
            <a:ext cx="7458643" cy="1400530"/>
          </a:xfrm>
        </p:spPr>
        <p:txBody>
          <a:bodyPr/>
          <a:lstStyle/>
          <a:p>
            <a:r>
              <a:rPr dirty="0"/>
              <a:t>1. Where did Jacob dwell?</a:t>
            </a:r>
          </a:p>
        </p:txBody>
      </p:sp>
      <p:sp>
        <p:nvSpPr>
          <p:cNvPr id="3" name="Content Placeholder 2"/>
          <p:cNvSpPr>
            <a:spLocks noGrp="1"/>
          </p:cNvSpPr>
          <p:nvPr>
            <p:ph sz="half" idx="1"/>
          </p:nvPr>
        </p:nvSpPr>
        <p:spPr>
          <a:xfrm>
            <a:off x="827700" y="1796994"/>
            <a:ext cx="3298113" cy="4459345"/>
          </a:xfrm>
        </p:spPr>
        <p:txBody>
          <a:bodyPr>
            <a:normAutofit/>
          </a:bodyPr>
          <a:lstStyle/>
          <a:p>
            <a:r>
              <a:rPr sz="2800" dirty="0"/>
              <a:t>Genesis 37:1</a:t>
            </a:r>
          </a:p>
          <a:p>
            <a:r>
              <a:rPr sz="2800" dirty="0"/>
              <a:t>And Jacob dwelt in the land wherein his father was a stranger, in the land of Canaan.</a:t>
            </a:r>
          </a:p>
        </p:txBody>
      </p:sp>
      <p:pic>
        <p:nvPicPr>
          <p:cNvPr id="4098" name="Picture 2" descr="Joseph also gave a bad report about his brothers to his father. – Slide 3">
            <a:extLst>
              <a:ext uri="{FF2B5EF4-FFF2-40B4-BE49-F238E27FC236}">
                <a16:creationId xmlns:a16="http://schemas.microsoft.com/office/drawing/2014/main" id="{CC1EBE32-9655-F839-E138-469DAF7CF96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039"/>
          <a:stretch>
            <a:fillRect/>
          </a:stretch>
        </p:blipFill>
        <p:spPr bwMode="auto">
          <a:xfrm>
            <a:off x="4627659" y="1440073"/>
            <a:ext cx="3867124" cy="40304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16. In what class is envy placed?</a:t>
            </a:r>
          </a:p>
        </p:txBody>
      </p:sp>
      <p:sp>
        <p:nvSpPr>
          <p:cNvPr id="3" name="Content Placeholder 2"/>
          <p:cNvSpPr>
            <a:spLocks noGrp="1"/>
          </p:cNvSpPr>
          <p:nvPr>
            <p:ph sz="half" idx="1"/>
          </p:nvPr>
        </p:nvSpPr>
        <p:spPr>
          <a:xfrm>
            <a:off x="609600" y="2060576"/>
            <a:ext cx="3516213" cy="4195763"/>
          </a:xfrm>
        </p:spPr>
        <p:txBody>
          <a:bodyPr>
            <a:normAutofit/>
          </a:bodyPr>
          <a:lstStyle/>
          <a:p>
            <a:r>
              <a:rPr sz="2800" dirty="0"/>
              <a:t>Galatians 5:19</a:t>
            </a:r>
            <a:r>
              <a:rPr lang="en-US" sz="2800" dirty="0"/>
              <a:t>-21</a:t>
            </a:r>
            <a:endParaRPr sz="2800" dirty="0"/>
          </a:p>
          <a:p>
            <a:r>
              <a:rPr sz="2800" dirty="0"/>
              <a:t>Now </a:t>
            </a:r>
            <a:r>
              <a:rPr sz="2800" b="1" dirty="0"/>
              <a:t>the works of the flesh </a:t>
            </a:r>
            <a:r>
              <a:rPr sz="2800" dirty="0"/>
              <a:t>are manifest, which are these; Adultery, fornication, uncleanness, lasciviousness,</a:t>
            </a:r>
          </a:p>
        </p:txBody>
      </p:sp>
      <p:pic>
        <p:nvPicPr>
          <p:cNvPr id="27650" name="Picture 2" descr="Galatians 5:19 - &quot;Now the works of the flesh are manifest, which are these; Adultery, fornication, uncleanness, lasciviousness,&quot;">
            <a:extLst>
              <a:ext uri="{FF2B5EF4-FFF2-40B4-BE49-F238E27FC236}">
                <a16:creationId xmlns:a16="http://schemas.microsoft.com/office/drawing/2014/main" id="{2E2278FF-F6E0-BDD6-1D0F-3C29D2AEE00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481" t="16031"/>
          <a:stretch>
            <a:fillRect/>
          </a:stretch>
        </p:blipFill>
        <p:spPr bwMode="auto">
          <a:xfrm>
            <a:off x="4743392" y="1666875"/>
            <a:ext cx="3744970" cy="45894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16. In what class is envy placed?</a:t>
            </a:r>
          </a:p>
        </p:txBody>
      </p:sp>
      <p:sp>
        <p:nvSpPr>
          <p:cNvPr id="3" name="Content Placeholder 2"/>
          <p:cNvSpPr>
            <a:spLocks noGrp="1"/>
          </p:cNvSpPr>
          <p:nvPr>
            <p:ph sz="half" idx="1"/>
          </p:nvPr>
        </p:nvSpPr>
        <p:spPr>
          <a:xfrm>
            <a:off x="571500" y="2060576"/>
            <a:ext cx="3554313" cy="4195763"/>
          </a:xfrm>
        </p:spPr>
        <p:txBody>
          <a:bodyPr>
            <a:normAutofit/>
          </a:bodyPr>
          <a:lstStyle/>
          <a:p>
            <a:r>
              <a:rPr sz="2800" dirty="0"/>
              <a:t>Galatians 5:19</a:t>
            </a:r>
            <a:r>
              <a:rPr lang="en-US" sz="2800" dirty="0"/>
              <a:t>-21</a:t>
            </a:r>
            <a:endParaRPr sz="2800" dirty="0"/>
          </a:p>
          <a:p>
            <a:r>
              <a:rPr sz="2800" dirty="0"/>
              <a:t>Idolatry, witchcraft, hatred, variance, emulations, wrath, strife, seditions, heresies,</a:t>
            </a:r>
          </a:p>
        </p:txBody>
      </p:sp>
      <p:pic>
        <p:nvPicPr>
          <p:cNvPr id="28674" name="Picture 2" descr="Galatians 5:20 - &quot;Idolatry, witchcraft, hatred, variance, emulations, wrath, strife, seditions, heresies,&quot;">
            <a:extLst>
              <a:ext uri="{FF2B5EF4-FFF2-40B4-BE49-F238E27FC236}">
                <a16:creationId xmlns:a16="http://schemas.microsoft.com/office/drawing/2014/main" id="{872A259C-BA41-C86F-40F8-A22528B11BE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38115" y="1712913"/>
            <a:ext cx="4092575" cy="4092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16. In what class is envy placed?</a:t>
            </a:r>
          </a:p>
        </p:txBody>
      </p:sp>
      <p:sp>
        <p:nvSpPr>
          <p:cNvPr id="3" name="Content Placeholder 2"/>
          <p:cNvSpPr>
            <a:spLocks noGrp="1"/>
          </p:cNvSpPr>
          <p:nvPr>
            <p:ph sz="half" idx="1"/>
          </p:nvPr>
        </p:nvSpPr>
        <p:spPr/>
        <p:txBody>
          <a:bodyPr>
            <a:normAutofit fontScale="92500" lnSpcReduction="10000"/>
          </a:bodyPr>
          <a:lstStyle/>
          <a:p>
            <a:r>
              <a:rPr sz="2400" dirty="0"/>
              <a:t>Galatians 5:19</a:t>
            </a:r>
            <a:r>
              <a:rPr lang="en-US" sz="2400" dirty="0"/>
              <a:t>-21</a:t>
            </a:r>
            <a:endParaRPr sz="2400" dirty="0"/>
          </a:p>
          <a:p>
            <a:r>
              <a:rPr lang="en-US" sz="2400" b="1" baseline="30000" dirty="0"/>
              <a:t> </a:t>
            </a:r>
            <a:r>
              <a:rPr lang="en-US" sz="2400" dirty="0" err="1"/>
              <a:t>Envyings</a:t>
            </a:r>
            <a:r>
              <a:rPr lang="en-US" sz="2400" dirty="0"/>
              <a:t>, murders, drunkenness, </a:t>
            </a:r>
            <a:r>
              <a:rPr lang="en-US" sz="2400" dirty="0" err="1"/>
              <a:t>revellings</a:t>
            </a:r>
            <a:r>
              <a:rPr lang="en-US" sz="2400" dirty="0"/>
              <a:t>, and such like: of the which I tell you before, as I have also told you in time past, that they which do such things shall not inherit the kingdom of God.</a:t>
            </a:r>
            <a:endParaRPr sz="2400" dirty="0"/>
          </a:p>
        </p:txBody>
      </p:sp>
      <p:pic>
        <p:nvPicPr>
          <p:cNvPr id="29698" name="Picture 2" descr="Galatians 5:5-6">
            <a:extLst>
              <a:ext uri="{FF2B5EF4-FFF2-40B4-BE49-F238E27FC236}">
                <a16:creationId xmlns:a16="http://schemas.microsoft.com/office/drawing/2014/main" id="{86CF3EB9-CCC7-9653-F390-1E8E4AF1D4F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38025" y="1853248"/>
            <a:ext cx="3978275" cy="3978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What is said of those who do such things?</a:t>
            </a:r>
          </a:p>
        </p:txBody>
      </p:sp>
      <p:sp>
        <p:nvSpPr>
          <p:cNvPr id="3" name="Content Placeholder 2"/>
          <p:cNvSpPr>
            <a:spLocks noGrp="1"/>
          </p:cNvSpPr>
          <p:nvPr>
            <p:ph sz="half" idx="1"/>
          </p:nvPr>
        </p:nvSpPr>
        <p:spPr/>
        <p:txBody>
          <a:bodyPr>
            <a:normAutofit/>
          </a:bodyPr>
          <a:lstStyle/>
          <a:p>
            <a:r>
              <a:rPr lang="en-US" sz="3600" b="1" dirty="0"/>
              <a:t>Answer:</a:t>
            </a:r>
            <a:r>
              <a:rPr lang="en-US" sz="3600" dirty="0"/>
              <a:t> They shall not inherit the kingdom of God.</a:t>
            </a:r>
            <a:endParaRPr sz="3600" dirty="0"/>
          </a:p>
        </p:txBody>
      </p:sp>
      <p:pic>
        <p:nvPicPr>
          <p:cNvPr id="30722" name="Picture 2" descr="Kingdom of God vs Kingdom of Heaven - Carl Joseph Ministries">
            <a:extLst>
              <a:ext uri="{FF2B5EF4-FFF2-40B4-BE49-F238E27FC236}">
                <a16:creationId xmlns:a16="http://schemas.microsoft.com/office/drawing/2014/main" id="{DD77BF17-B5B9-0E90-8021-B47E8D46D70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0167"/>
          <a:stretch>
            <a:fillRect/>
          </a:stretch>
        </p:blipFill>
        <p:spPr bwMode="auto">
          <a:xfrm>
            <a:off x="4454525" y="1938973"/>
            <a:ext cx="3508375" cy="41882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18. What course did they take to deceive their father?</a:t>
            </a:r>
          </a:p>
        </p:txBody>
      </p:sp>
      <p:sp>
        <p:nvSpPr>
          <p:cNvPr id="3" name="Content Placeholder 2"/>
          <p:cNvSpPr>
            <a:spLocks noGrp="1"/>
          </p:cNvSpPr>
          <p:nvPr>
            <p:ph sz="half" idx="1"/>
          </p:nvPr>
        </p:nvSpPr>
        <p:spPr/>
        <p:txBody>
          <a:bodyPr>
            <a:normAutofit/>
          </a:bodyPr>
          <a:lstStyle/>
          <a:p>
            <a:r>
              <a:rPr sz="2800" dirty="0"/>
              <a:t>Genesis 37:31</a:t>
            </a:r>
            <a:r>
              <a:rPr lang="en-US" sz="2800" dirty="0"/>
              <a:t>-32</a:t>
            </a:r>
            <a:endParaRPr sz="2800" dirty="0"/>
          </a:p>
          <a:p>
            <a:r>
              <a:rPr sz="2800" dirty="0"/>
              <a:t>And they took Joseph's coat, and killed a kid of the goats, and dipped the coat in the blood;</a:t>
            </a:r>
          </a:p>
        </p:txBody>
      </p:sp>
      <p:pic>
        <p:nvPicPr>
          <p:cNvPr id="31746" name="Picture 2" descr="Then they got Joseph’s robe, slaughtered a goat and dipped the robe in the blood. – Slide 20">
            <a:extLst>
              <a:ext uri="{FF2B5EF4-FFF2-40B4-BE49-F238E27FC236}">
                <a16:creationId xmlns:a16="http://schemas.microsoft.com/office/drawing/2014/main" id="{9CB83F92-987D-6905-0B52-546A6A1310E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115"/>
          <a:stretch>
            <a:fillRect/>
          </a:stretch>
        </p:blipFill>
        <p:spPr bwMode="auto">
          <a:xfrm>
            <a:off x="4457700" y="1974850"/>
            <a:ext cx="4341812" cy="40258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18. What course did they take to deceive their father?</a:t>
            </a:r>
          </a:p>
        </p:txBody>
      </p:sp>
      <p:sp>
        <p:nvSpPr>
          <p:cNvPr id="3" name="Content Placeholder 2"/>
          <p:cNvSpPr>
            <a:spLocks noGrp="1"/>
          </p:cNvSpPr>
          <p:nvPr>
            <p:ph sz="half" idx="1"/>
          </p:nvPr>
        </p:nvSpPr>
        <p:spPr/>
        <p:txBody>
          <a:bodyPr>
            <a:normAutofit fontScale="92500" lnSpcReduction="10000"/>
          </a:bodyPr>
          <a:lstStyle/>
          <a:p>
            <a:r>
              <a:rPr sz="2800" dirty="0"/>
              <a:t>Genesis 37:31</a:t>
            </a:r>
            <a:r>
              <a:rPr lang="en-US" sz="2800" dirty="0"/>
              <a:t>-32</a:t>
            </a:r>
            <a:endParaRPr sz="2800" dirty="0"/>
          </a:p>
          <a:p>
            <a:r>
              <a:rPr lang="en-US" sz="2800" dirty="0"/>
              <a:t>And they sent the coat of many </a:t>
            </a:r>
            <a:r>
              <a:rPr lang="en-US" sz="2800" dirty="0" err="1"/>
              <a:t>colours</a:t>
            </a:r>
            <a:r>
              <a:rPr lang="en-US" sz="2800" dirty="0"/>
              <a:t>, and they brought it to their father; and said, This have we found: know now whether it be thy son's coat or no.</a:t>
            </a:r>
            <a:endParaRPr sz="2800" dirty="0"/>
          </a:p>
        </p:txBody>
      </p:sp>
      <p:pic>
        <p:nvPicPr>
          <p:cNvPr id="32772" name="Picture 4" descr="When Reuben returned to the cistern and saw that Joseph was not there, he tore his clothes. He went to his brothers and said, ‘The boy isn’t there! Where can I turn now?’ – Slide 19">
            <a:extLst>
              <a:ext uri="{FF2B5EF4-FFF2-40B4-BE49-F238E27FC236}">
                <a16:creationId xmlns:a16="http://schemas.microsoft.com/office/drawing/2014/main" id="{A0D766D0-972C-ACCA-3F18-383CE8702EC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777" r="18899"/>
          <a:stretch>
            <a:fillRect/>
          </a:stretch>
        </p:blipFill>
        <p:spPr bwMode="auto">
          <a:xfrm>
            <a:off x="4432300" y="1987946"/>
            <a:ext cx="3654425" cy="41957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When Jacob saw the coat, what did he at once conclude?</a:t>
            </a:r>
          </a:p>
        </p:txBody>
      </p:sp>
      <p:sp>
        <p:nvSpPr>
          <p:cNvPr id="3" name="Content Placeholder 2"/>
          <p:cNvSpPr>
            <a:spLocks noGrp="1"/>
          </p:cNvSpPr>
          <p:nvPr>
            <p:ph sz="half" idx="1"/>
          </p:nvPr>
        </p:nvSpPr>
        <p:spPr>
          <a:xfrm>
            <a:off x="827700" y="2352675"/>
            <a:ext cx="3298113" cy="3903664"/>
          </a:xfrm>
        </p:spPr>
        <p:txBody>
          <a:bodyPr>
            <a:normAutofit fontScale="92500" lnSpcReduction="20000"/>
          </a:bodyPr>
          <a:lstStyle/>
          <a:p>
            <a:r>
              <a:rPr sz="3200" dirty="0"/>
              <a:t>Genesis 37:33</a:t>
            </a:r>
          </a:p>
          <a:p>
            <a:r>
              <a:rPr lang="en-US" sz="3200" dirty="0"/>
              <a:t>And he knew it, and said, It is my son's coat; an evil beast hath devoured him; Joseph is without doubt rent in pieces.</a:t>
            </a:r>
            <a:endParaRPr sz="3200" dirty="0"/>
          </a:p>
        </p:txBody>
      </p:sp>
      <p:pic>
        <p:nvPicPr>
          <p:cNvPr id="5" name="Picture 2" descr="They took the ornate robe back to their father Jacob and said, ‘We found this. Examine it to see whether it is your son’s robe.’ – Slide 21">
            <a:extLst>
              <a:ext uri="{FF2B5EF4-FFF2-40B4-BE49-F238E27FC236}">
                <a16:creationId xmlns:a16="http://schemas.microsoft.com/office/drawing/2014/main" id="{B205B3F2-E4FD-E60A-4C99-10E8B7EF377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075" r="21894"/>
          <a:stretch>
            <a:fillRect/>
          </a:stretch>
        </p:blipFill>
        <p:spPr bwMode="auto">
          <a:xfrm>
            <a:off x="4572000" y="2254486"/>
            <a:ext cx="3609731" cy="41000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20. How did this affect Jacob?</a:t>
            </a:r>
          </a:p>
        </p:txBody>
      </p:sp>
      <p:sp>
        <p:nvSpPr>
          <p:cNvPr id="3" name="Content Placeholder 2"/>
          <p:cNvSpPr>
            <a:spLocks noGrp="1"/>
          </p:cNvSpPr>
          <p:nvPr>
            <p:ph sz="half" idx="1"/>
          </p:nvPr>
        </p:nvSpPr>
        <p:spPr/>
        <p:txBody>
          <a:bodyPr>
            <a:normAutofit fontScale="92500" lnSpcReduction="20000"/>
          </a:bodyPr>
          <a:lstStyle/>
          <a:p>
            <a:r>
              <a:rPr sz="3200" dirty="0"/>
              <a:t>Genesis 37:34</a:t>
            </a:r>
            <a:r>
              <a:rPr lang="en-US" sz="3200" dirty="0"/>
              <a:t>-35</a:t>
            </a:r>
            <a:endParaRPr sz="3200" dirty="0"/>
          </a:p>
          <a:p>
            <a:r>
              <a:rPr sz="3200" dirty="0"/>
              <a:t>And Jacob rent his clothes, and put sackcloth upon his loins, and mourned for his son many days.</a:t>
            </a:r>
          </a:p>
        </p:txBody>
      </p:sp>
      <p:pic>
        <p:nvPicPr>
          <p:cNvPr id="34818" name="Picture 2" descr="Jacob recognised it and said, ‘It is my son’s robe! Some ferocious animal has devoured him. Joseph has surely been torn to pieces.’ &lt;br/&gt;Then Jacob tore his clothes, put on sackcloth and mourned for his son many days. All his sons and daughters came to comfort him, but he refused to be comforted. ‘No,’ he said, ‘I will continue to mourn until I join my son in the grave.’ – Slide 22">
            <a:extLst>
              <a:ext uri="{FF2B5EF4-FFF2-40B4-BE49-F238E27FC236}">
                <a16:creationId xmlns:a16="http://schemas.microsoft.com/office/drawing/2014/main" id="{792300DD-0BF3-A90F-2046-CED94DB4B01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9021"/>
          <a:stretch>
            <a:fillRect/>
          </a:stretch>
        </p:blipFill>
        <p:spPr bwMode="auto">
          <a:xfrm>
            <a:off x="4241800" y="1853248"/>
            <a:ext cx="4074500" cy="43052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20. How did this affect Jacob?</a:t>
            </a:r>
          </a:p>
        </p:txBody>
      </p:sp>
      <p:sp>
        <p:nvSpPr>
          <p:cNvPr id="3" name="Content Placeholder 2"/>
          <p:cNvSpPr>
            <a:spLocks noGrp="1"/>
          </p:cNvSpPr>
          <p:nvPr>
            <p:ph sz="half" idx="1"/>
          </p:nvPr>
        </p:nvSpPr>
        <p:spPr>
          <a:xfrm>
            <a:off x="827700" y="2060576"/>
            <a:ext cx="4030050" cy="4195763"/>
          </a:xfrm>
        </p:spPr>
        <p:txBody>
          <a:bodyPr>
            <a:normAutofit/>
          </a:bodyPr>
          <a:lstStyle/>
          <a:p>
            <a:r>
              <a:rPr sz="2400" dirty="0"/>
              <a:t>Genesis 37:34</a:t>
            </a:r>
            <a:r>
              <a:rPr lang="en-US" sz="2400" dirty="0"/>
              <a:t>-35</a:t>
            </a:r>
            <a:endParaRPr sz="2400" dirty="0"/>
          </a:p>
          <a:p>
            <a:r>
              <a:rPr lang="en-US" sz="2400" b="1" baseline="30000" dirty="0"/>
              <a:t> </a:t>
            </a:r>
            <a:r>
              <a:rPr lang="en-US" sz="2400" dirty="0"/>
              <a:t>And all his sons and all his daughters rose up to comfort him; but he refused to be comforted; and he said, For I will go down into the grave unto my son mourning. Thus his father wept for him.</a:t>
            </a:r>
            <a:endParaRPr sz="2400" dirty="0"/>
          </a:p>
        </p:txBody>
      </p:sp>
      <p:pic>
        <p:nvPicPr>
          <p:cNvPr id="35842" name="Picture 2" descr="They took the ornate robe back to their father Jacob and said, ‘We found this. Examine it to see whether it is your son’s robe.’ – Slide 21">
            <a:extLst>
              <a:ext uri="{FF2B5EF4-FFF2-40B4-BE49-F238E27FC236}">
                <a16:creationId xmlns:a16="http://schemas.microsoft.com/office/drawing/2014/main" id="{0A9EDDAD-BD6E-97B7-7B37-93C660477BF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088" t="19282" r="48708" b="32464"/>
          <a:stretch>
            <a:fillRect/>
          </a:stretch>
        </p:blipFill>
        <p:spPr bwMode="auto">
          <a:xfrm>
            <a:off x="5124450" y="2060576"/>
            <a:ext cx="3191850" cy="3824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09" y="452718"/>
            <a:ext cx="8402115" cy="1400530"/>
          </a:xfrm>
        </p:spPr>
        <p:txBody>
          <a:bodyPr>
            <a:noAutofit/>
          </a:bodyPr>
          <a:lstStyle/>
          <a:p>
            <a:r>
              <a:rPr sz="3600" dirty="0"/>
              <a:t>21. Can you recall any actions of Jacob that were of a similar character to this wicked deception? Relate them.</a:t>
            </a:r>
          </a:p>
        </p:txBody>
      </p:sp>
      <p:sp>
        <p:nvSpPr>
          <p:cNvPr id="3" name="Content Placeholder 2"/>
          <p:cNvSpPr>
            <a:spLocks noGrp="1"/>
          </p:cNvSpPr>
          <p:nvPr>
            <p:ph sz="half" idx="1"/>
          </p:nvPr>
        </p:nvSpPr>
        <p:spPr>
          <a:xfrm>
            <a:off x="827700" y="2752725"/>
            <a:ext cx="4191975" cy="3503613"/>
          </a:xfrm>
        </p:spPr>
        <p:txBody>
          <a:bodyPr>
            <a:normAutofit fontScale="92500"/>
          </a:bodyPr>
          <a:lstStyle/>
          <a:p>
            <a:r>
              <a:rPr lang="en-US" sz="3600" b="1" dirty="0"/>
              <a:t>Answer:</a:t>
            </a:r>
            <a:r>
              <a:rPr lang="en-US" sz="3600" dirty="0"/>
              <a:t> He once deceived his father with a goat and a garment, as his sons later deceived him.</a:t>
            </a:r>
            <a:endParaRPr sz="3600" dirty="0"/>
          </a:p>
        </p:txBody>
      </p:sp>
      <p:pic>
        <p:nvPicPr>
          <p:cNvPr id="36866" name="Picture 2" descr="Isaac blesses Jacob - Gospelimages">
            <a:extLst>
              <a:ext uri="{FF2B5EF4-FFF2-40B4-BE49-F238E27FC236}">
                <a16:creationId xmlns:a16="http://schemas.microsoft.com/office/drawing/2014/main" id="{AB262E4F-7860-B370-90F8-CA63F67F715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802"/>
          <a:stretch>
            <a:fillRect/>
          </a:stretch>
        </p:blipFill>
        <p:spPr bwMode="auto">
          <a:xfrm>
            <a:off x="5229225" y="2752725"/>
            <a:ext cx="3390108" cy="35036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808" y="198276"/>
            <a:ext cx="7562010" cy="1400530"/>
          </a:xfrm>
        </p:spPr>
        <p:txBody>
          <a:bodyPr>
            <a:noAutofit/>
          </a:bodyPr>
          <a:lstStyle/>
          <a:p>
            <a:r>
              <a:rPr sz="3600" dirty="0"/>
              <a:t>2. In what light did the patriarchs consider their residence in the land of Canaan?</a:t>
            </a:r>
          </a:p>
        </p:txBody>
      </p:sp>
      <p:sp>
        <p:nvSpPr>
          <p:cNvPr id="3" name="Content Placeholder 2"/>
          <p:cNvSpPr>
            <a:spLocks noGrp="1"/>
          </p:cNvSpPr>
          <p:nvPr>
            <p:ph sz="half" idx="1"/>
          </p:nvPr>
        </p:nvSpPr>
        <p:spPr>
          <a:xfrm>
            <a:off x="597112" y="2148041"/>
            <a:ext cx="4340648" cy="4195763"/>
          </a:xfrm>
        </p:spPr>
        <p:txBody>
          <a:bodyPr>
            <a:noAutofit/>
          </a:bodyPr>
          <a:lstStyle/>
          <a:p>
            <a:r>
              <a:rPr sz="2400" dirty="0"/>
              <a:t>Hebrews 11:13</a:t>
            </a:r>
          </a:p>
          <a:p>
            <a:r>
              <a:rPr lang="en-US" sz="2400" dirty="0"/>
              <a:t>These all died in faith, not having received the promises, but having seen them afar off, and were persuaded of them, and embraced them, and confessed that they were strangers and pilgrims on the earth.</a:t>
            </a:r>
            <a:endParaRPr sz="2400" dirty="0"/>
          </a:p>
        </p:txBody>
      </p:sp>
      <p:pic>
        <p:nvPicPr>
          <p:cNvPr id="5124" name="Picture 4" descr="Growing Christian Resources: Bird's-eye view of the Bible: the theme of the  patriarchs - God's plan of salvation revealed through Noah, Abraham, Isaac  and Jacob">
            <a:extLst>
              <a:ext uri="{FF2B5EF4-FFF2-40B4-BE49-F238E27FC236}">
                <a16:creationId xmlns:a16="http://schemas.microsoft.com/office/drawing/2014/main" id="{EB28EF94-E963-7417-3EDD-0AB0928B982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491" r="22471"/>
          <a:stretch>
            <a:fillRect/>
          </a:stretch>
        </p:blipFill>
        <p:spPr bwMode="auto">
          <a:xfrm>
            <a:off x="5033174" y="2266950"/>
            <a:ext cx="3649649" cy="37919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22. When had Jacob been forgiven for his wicked deeds?</a:t>
            </a:r>
          </a:p>
        </p:txBody>
      </p:sp>
      <p:sp>
        <p:nvSpPr>
          <p:cNvPr id="3" name="Content Placeholder 2"/>
          <p:cNvSpPr>
            <a:spLocks noGrp="1"/>
          </p:cNvSpPr>
          <p:nvPr>
            <p:ph sz="half" idx="1"/>
          </p:nvPr>
        </p:nvSpPr>
        <p:spPr>
          <a:xfrm>
            <a:off x="827700" y="2514600"/>
            <a:ext cx="3298113" cy="3741739"/>
          </a:xfrm>
        </p:spPr>
        <p:txBody>
          <a:bodyPr>
            <a:normAutofit lnSpcReduction="10000"/>
          </a:bodyPr>
          <a:lstStyle/>
          <a:p>
            <a:r>
              <a:rPr lang="en-US" sz="3600" dirty="0"/>
              <a:t>When he wrestled with the Angel and was pardoned at Peniel.</a:t>
            </a:r>
            <a:endParaRPr sz="3600" dirty="0"/>
          </a:p>
        </p:txBody>
      </p:sp>
      <p:pic>
        <p:nvPicPr>
          <p:cNvPr id="37890" name="Picture 2" descr="Jacob wrestling with the angel - Wikipedia">
            <a:extLst>
              <a:ext uri="{FF2B5EF4-FFF2-40B4-BE49-F238E27FC236}">
                <a16:creationId xmlns:a16="http://schemas.microsoft.com/office/drawing/2014/main" id="{19DCB563-5FC9-3161-00E5-F889DB1AE27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899" r="8448"/>
          <a:stretch>
            <a:fillRect/>
          </a:stretch>
        </p:blipFill>
        <p:spPr bwMode="auto">
          <a:xfrm>
            <a:off x="4375151" y="2428875"/>
            <a:ext cx="3854450" cy="35882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23. What important lesson may we draw from this?</a:t>
            </a:r>
          </a:p>
        </p:txBody>
      </p:sp>
      <p:sp>
        <p:nvSpPr>
          <p:cNvPr id="3" name="Content Placeholder 2"/>
          <p:cNvSpPr>
            <a:spLocks noGrp="1"/>
          </p:cNvSpPr>
          <p:nvPr>
            <p:ph sz="half" idx="1"/>
          </p:nvPr>
        </p:nvSpPr>
        <p:spPr>
          <a:xfrm>
            <a:off x="676275" y="2060576"/>
            <a:ext cx="4019549" cy="4195763"/>
          </a:xfrm>
        </p:spPr>
        <p:txBody>
          <a:bodyPr>
            <a:normAutofit fontScale="92500"/>
          </a:bodyPr>
          <a:lstStyle/>
          <a:p>
            <a:r>
              <a:rPr sz="2800" dirty="0"/>
              <a:t>Answer: That although a sin may be forgiven, the results of it may remain, and the one who committed it will often have it brought before him, and will suffer in consequence.</a:t>
            </a:r>
          </a:p>
        </p:txBody>
      </p:sp>
      <p:pic>
        <p:nvPicPr>
          <p:cNvPr id="38914" name="Picture 2" descr="Ornate scales of justice are silhouetted against a colorful sky at sunset  featuring balanced pans hanging from chains">
            <a:extLst>
              <a:ext uri="{FF2B5EF4-FFF2-40B4-BE49-F238E27FC236}">
                <a16:creationId xmlns:a16="http://schemas.microsoft.com/office/drawing/2014/main" id="{57DC996A-09C7-3A5B-3EB9-F54DB157681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463" r="26126"/>
          <a:stretch>
            <a:fillRect/>
          </a:stretch>
        </p:blipFill>
        <p:spPr bwMode="auto">
          <a:xfrm>
            <a:off x="4981575" y="2134401"/>
            <a:ext cx="3486150" cy="39624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24. What scripture is fulfilled even in this life?</a:t>
            </a:r>
          </a:p>
        </p:txBody>
      </p:sp>
      <p:sp>
        <p:nvSpPr>
          <p:cNvPr id="3" name="Content Placeholder 2"/>
          <p:cNvSpPr>
            <a:spLocks noGrp="1"/>
          </p:cNvSpPr>
          <p:nvPr>
            <p:ph sz="half" idx="1"/>
          </p:nvPr>
        </p:nvSpPr>
        <p:spPr/>
        <p:txBody>
          <a:bodyPr>
            <a:normAutofit fontScale="92500" lnSpcReduction="20000"/>
          </a:bodyPr>
          <a:lstStyle/>
          <a:p>
            <a:r>
              <a:rPr sz="3200" dirty="0"/>
              <a:t>Matthew 7:2</a:t>
            </a:r>
          </a:p>
          <a:p>
            <a:r>
              <a:rPr sz="3200" dirty="0"/>
              <a:t>For with what judgment ye judge, ye shall be judged: and with what measure ye mete, it shall be measured to you again.</a:t>
            </a:r>
          </a:p>
        </p:txBody>
      </p:sp>
      <p:pic>
        <p:nvPicPr>
          <p:cNvPr id="39938" name="Picture 2" descr="God's judgement: Should we be fearful?">
            <a:extLst>
              <a:ext uri="{FF2B5EF4-FFF2-40B4-BE49-F238E27FC236}">
                <a16:creationId xmlns:a16="http://schemas.microsoft.com/office/drawing/2014/main" id="{8BAF0EEC-C50B-E813-48A4-D8C98D730AE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6110"/>
          <a:stretch>
            <a:fillRect/>
          </a:stretch>
        </p:blipFill>
        <p:spPr bwMode="auto">
          <a:xfrm>
            <a:off x="4276725" y="2058194"/>
            <a:ext cx="4197963" cy="38949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2391508"/>
            <a:ext cx="7670384" cy="1957111"/>
          </a:xfrm>
        </p:spPr>
        <p:txBody>
          <a:bodyPr>
            <a:noAutofit/>
          </a:bodyPr>
          <a:lstStyle/>
          <a:p>
            <a:pPr algn="ctr"/>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031987" y="4231057"/>
            <a:ext cx="7080026" cy="1498624"/>
          </a:xfrm>
        </p:spPr>
        <p:txBody>
          <a:bodyPr>
            <a:normAutofit/>
          </a:bodyPr>
          <a:lstStyle/>
          <a:p>
            <a:pPr algn="ctr"/>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3. To what did they look forward as a permanent residence?</a:t>
            </a:r>
          </a:p>
        </p:txBody>
      </p:sp>
      <p:sp>
        <p:nvSpPr>
          <p:cNvPr id="3" name="Content Placeholder 2"/>
          <p:cNvSpPr>
            <a:spLocks noGrp="1"/>
          </p:cNvSpPr>
          <p:nvPr>
            <p:ph sz="half" idx="1"/>
          </p:nvPr>
        </p:nvSpPr>
        <p:spPr>
          <a:xfrm>
            <a:off x="484710" y="2329732"/>
            <a:ext cx="3641103" cy="3926607"/>
          </a:xfrm>
        </p:spPr>
        <p:txBody>
          <a:bodyPr>
            <a:normAutofit/>
          </a:bodyPr>
          <a:lstStyle/>
          <a:p>
            <a:r>
              <a:rPr sz="2400" dirty="0"/>
              <a:t>Hebrews 11:16</a:t>
            </a:r>
          </a:p>
          <a:p>
            <a:r>
              <a:rPr lang="en-US" sz="2400" dirty="0"/>
              <a:t>But now they desire a better country, that is, an heavenly: wherefore God is not ashamed to be called their God: for he hath prepared for them a city.</a:t>
            </a:r>
            <a:endParaRPr sz="2400" dirty="0"/>
          </a:p>
        </p:txBody>
      </p:sp>
      <p:pic>
        <p:nvPicPr>
          <p:cNvPr id="6150" name="Picture 6" descr="Revelation 21: New Jerusalem, New Heavens, and New Earth!">
            <a:extLst>
              <a:ext uri="{FF2B5EF4-FFF2-40B4-BE49-F238E27FC236}">
                <a16:creationId xmlns:a16="http://schemas.microsoft.com/office/drawing/2014/main" id="{834F99C0-EEA6-F2D1-2D9F-78A25B88C34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2145712"/>
            <a:ext cx="3773400" cy="377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How many sons had Jacob?</a:t>
            </a:r>
          </a:p>
        </p:txBody>
      </p:sp>
      <p:sp>
        <p:nvSpPr>
          <p:cNvPr id="3" name="Content Placeholder 2"/>
          <p:cNvSpPr>
            <a:spLocks noGrp="1"/>
          </p:cNvSpPr>
          <p:nvPr>
            <p:ph sz="half" idx="1"/>
          </p:nvPr>
        </p:nvSpPr>
        <p:spPr/>
        <p:txBody>
          <a:bodyPr>
            <a:normAutofit/>
          </a:bodyPr>
          <a:lstStyle/>
          <a:p>
            <a:r>
              <a:rPr sz="3600" dirty="0"/>
              <a:t>Genesis 35:22</a:t>
            </a:r>
          </a:p>
          <a:p>
            <a:r>
              <a:rPr sz="3600" dirty="0"/>
              <a:t>Now the sons of Jacob were twelve:</a:t>
            </a:r>
          </a:p>
        </p:txBody>
      </p:sp>
      <p:pic>
        <p:nvPicPr>
          <p:cNvPr id="2050" name="Picture 2" descr="When Joseph’s brothers saw that their father loved him more than any of them, they hated Joseph and were not able to speak to him kindly. – Slide 4">
            <a:extLst>
              <a:ext uri="{FF2B5EF4-FFF2-40B4-BE49-F238E27FC236}">
                <a16:creationId xmlns:a16="http://schemas.microsoft.com/office/drawing/2014/main" id="{C12BE2AF-5ACD-10BF-FE3B-979771FBBF7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25813" y="2060576"/>
            <a:ext cx="4582819" cy="34371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5. Which one did Jacob love the most?</a:t>
            </a:r>
          </a:p>
        </p:txBody>
      </p:sp>
      <p:sp>
        <p:nvSpPr>
          <p:cNvPr id="3" name="Content Placeholder 2"/>
          <p:cNvSpPr>
            <a:spLocks noGrp="1"/>
          </p:cNvSpPr>
          <p:nvPr>
            <p:ph sz="half" idx="1"/>
          </p:nvPr>
        </p:nvSpPr>
        <p:spPr>
          <a:xfrm>
            <a:off x="827700" y="2060576"/>
            <a:ext cx="3601177" cy="4195763"/>
          </a:xfrm>
        </p:spPr>
        <p:txBody>
          <a:bodyPr>
            <a:normAutofit lnSpcReduction="10000"/>
          </a:bodyPr>
          <a:lstStyle/>
          <a:p>
            <a:r>
              <a:rPr sz="2800" dirty="0"/>
              <a:t>Genesis 37:3</a:t>
            </a:r>
          </a:p>
          <a:p>
            <a:r>
              <a:rPr lang="en-US" sz="2800" dirty="0"/>
              <a:t>Now Israel loved Joseph more than all his children, because he was the son of his old age: and he made him a coat of many </a:t>
            </a:r>
            <a:r>
              <a:rPr lang="en-US" sz="2800" dirty="0" err="1"/>
              <a:t>colours</a:t>
            </a:r>
            <a:r>
              <a:rPr lang="en-US" sz="2800" dirty="0"/>
              <a:t>.</a:t>
            </a:r>
            <a:endParaRPr sz="2800" dirty="0"/>
          </a:p>
        </p:txBody>
      </p:sp>
      <p:pic>
        <p:nvPicPr>
          <p:cNvPr id="1026" name="Picture 2" descr="Jacob gave Joseph the gift of a special ornate robe. – Slide 2">
            <a:extLst>
              <a:ext uri="{FF2B5EF4-FFF2-40B4-BE49-F238E27FC236}">
                <a16:creationId xmlns:a16="http://schemas.microsoft.com/office/drawing/2014/main" id="{DA2D1ABB-A0D5-AA86-A545-95B96155ABE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816" r="16414"/>
          <a:stretch>
            <a:fillRect/>
          </a:stretch>
        </p:blipFill>
        <p:spPr bwMode="auto">
          <a:xfrm>
            <a:off x="4826442" y="2162713"/>
            <a:ext cx="3760967" cy="39857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6. How did Joseph’s brethren regard him?</a:t>
            </a:r>
          </a:p>
        </p:txBody>
      </p:sp>
      <p:sp>
        <p:nvSpPr>
          <p:cNvPr id="3" name="Content Placeholder 2"/>
          <p:cNvSpPr>
            <a:spLocks noGrp="1"/>
          </p:cNvSpPr>
          <p:nvPr>
            <p:ph sz="half" idx="1"/>
          </p:nvPr>
        </p:nvSpPr>
        <p:spPr>
          <a:xfrm>
            <a:off x="556592" y="2060576"/>
            <a:ext cx="4174434" cy="4344706"/>
          </a:xfrm>
        </p:spPr>
        <p:txBody>
          <a:bodyPr>
            <a:noAutofit/>
          </a:bodyPr>
          <a:lstStyle/>
          <a:p>
            <a:r>
              <a:rPr sz="2800" dirty="0"/>
              <a:t>Genesis 37:4</a:t>
            </a:r>
          </a:p>
          <a:p>
            <a:r>
              <a:rPr lang="en-US" sz="2800" dirty="0"/>
              <a:t>And when his brethren saw that their father loved him more than all his brethren, they hated him, and could not speak peaceably unto him.</a:t>
            </a:r>
            <a:endParaRPr sz="2800" dirty="0"/>
          </a:p>
        </p:txBody>
      </p:sp>
      <p:pic>
        <p:nvPicPr>
          <p:cNvPr id="3074" name="Picture 2" descr="When Joseph’s brothers saw that their father loved him more than any of them, they hated Joseph and were not able to speak to him kindly. – Slide 4">
            <a:extLst>
              <a:ext uri="{FF2B5EF4-FFF2-40B4-BE49-F238E27FC236}">
                <a16:creationId xmlns:a16="http://schemas.microsoft.com/office/drawing/2014/main" id="{24725523-F545-EB14-DA45-E4FE63BE085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800" r="8836"/>
          <a:stretch>
            <a:fillRect/>
          </a:stretch>
        </p:blipFill>
        <p:spPr bwMode="auto">
          <a:xfrm>
            <a:off x="5057030" y="1853248"/>
            <a:ext cx="3363402" cy="43221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286</TotalTime>
  <Words>2196</Words>
  <Application>Microsoft Office PowerPoint</Application>
  <PresentationFormat>On-screen Show (4:3)</PresentationFormat>
  <Paragraphs>150</Paragraphs>
  <Slides>54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Century Gothic</vt:lpstr>
      <vt:lpstr>Impact</vt:lpstr>
      <vt:lpstr>Wingdings 3</vt:lpstr>
      <vt:lpstr>Ion</vt:lpstr>
      <vt:lpstr>PowerPoint Presentation</vt:lpstr>
      <vt:lpstr>PowerPoint Presentation</vt:lpstr>
      <vt:lpstr>Old Testament History:  Plotting against the Just</vt:lpstr>
      <vt:lpstr>1. Where did Jacob dwell?</vt:lpstr>
      <vt:lpstr>2. In what light did the patriarchs consider their residence in the land of Canaan?</vt:lpstr>
      <vt:lpstr>3. To what did they look forward as a permanent residence?</vt:lpstr>
      <vt:lpstr>4. How many sons had Jacob?</vt:lpstr>
      <vt:lpstr>5. Which one did Jacob love the most?</vt:lpstr>
      <vt:lpstr>6. How did Joseph’s brethren regard him?</vt:lpstr>
      <vt:lpstr>A Family Pattern Repeated</vt:lpstr>
      <vt:lpstr>A Family Pattern Repeated</vt:lpstr>
      <vt:lpstr>Patterns NOT Repeated</vt:lpstr>
      <vt:lpstr>Patterns NOT Repeated</vt:lpstr>
      <vt:lpstr>Grace Breaks the Cycle</vt:lpstr>
      <vt:lpstr>7. What made them hate him still more?</vt:lpstr>
      <vt:lpstr>7. What made them hate him still more?</vt:lpstr>
      <vt:lpstr>7. What made them hate him still more?</vt:lpstr>
      <vt:lpstr>7. What made them hate him still more?</vt:lpstr>
      <vt:lpstr>7. What made them hate him still more?</vt:lpstr>
      <vt:lpstr>7. What made them hate him still more?</vt:lpstr>
      <vt:lpstr>7. What made them hate him still more?</vt:lpstr>
      <vt:lpstr>8. Upon what errand did Jacob send Joseph?</vt:lpstr>
      <vt:lpstr>8. Upon what errand did Jacob send Joseph?</vt:lpstr>
      <vt:lpstr>9. When his brethren saw him coming, what did they propose to do?</vt:lpstr>
      <vt:lpstr>9. When his brethren saw him coming, what did they propose to do?</vt:lpstr>
      <vt:lpstr>10. What did they do with him when he came?</vt:lpstr>
      <vt:lpstr>10. What did they do with him when he came?</vt:lpstr>
      <vt:lpstr>11. How did they afterwards dispose of him?</vt:lpstr>
      <vt:lpstr>11. How did they afterwards dispose of him?</vt:lpstr>
      <vt:lpstr>11. How did they afterwards dispose of him?</vt:lpstr>
      <vt:lpstr>12. For how much did they sell him?</vt:lpstr>
      <vt:lpstr>Twenty Pieces of Silver</vt:lpstr>
      <vt:lpstr>Twenty Pieces of Silver</vt:lpstr>
      <vt:lpstr>Twenty Pieces of Silver</vt:lpstr>
      <vt:lpstr>Twenty Pieces of Silver</vt:lpstr>
      <vt:lpstr>Twenty Pieces of Silver</vt:lpstr>
      <vt:lpstr>13. How do the wicked ever regard the just?</vt:lpstr>
      <vt:lpstr>14. What trait was it that moved Joseph’s brethren to sell him into Egypt?</vt:lpstr>
      <vt:lpstr>15. What scripture was verified in their case?</vt:lpstr>
      <vt:lpstr>16. In what class is envy placed?</vt:lpstr>
      <vt:lpstr>16. In what class is envy placed?</vt:lpstr>
      <vt:lpstr>16. In what class is envy placed?</vt:lpstr>
      <vt:lpstr>17. What is said of those who do such things?</vt:lpstr>
      <vt:lpstr>18. What course did they take to deceive their father?</vt:lpstr>
      <vt:lpstr>18. What course did they take to deceive their father?</vt:lpstr>
      <vt:lpstr>19. When Jacob saw the coat, what did he at once conclude?</vt:lpstr>
      <vt:lpstr>20. How did this affect Jacob?</vt:lpstr>
      <vt:lpstr>20. How did this affect Jacob?</vt:lpstr>
      <vt:lpstr>21. Can you recall any actions of Jacob that were of a similar character to this wicked deception? Relate them.</vt:lpstr>
      <vt:lpstr>22. When had Jacob been forgiven for his wicked deeds?</vt:lpstr>
      <vt:lpstr>23. What important lesson may we draw from this?</vt:lpstr>
      <vt:lpstr>24. What scripture is fulfilled even in this life?</vt:lpstr>
      <vt:lpstr>PowerPoint Presentation</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5</cp:revision>
  <dcterms:created xsi:type="dcterms:W3CDTF">2013-01-27T09:14:16Z</dcterms:created>
  <dcterms:modified xsi:type="dcterms:W3CDTF">2025-11-01T04:50:07Z</dcterms:modified>
  <cp:category/>
</cp:coreProperties>
</file>