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94" r:id="rId2"/>
    <p:sldId id="390" r:id="rId3"/>
    <p:sldId id="391" r:id="rId4"/>
    <p:sldId id="256" r:id="rId5"/>
    <p:sldId id="257" r:id="rId6"/>
    <p:sldId id="395" r:id="rId7"/>
    <p:sldId id="39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398" r:id="rId31"/>
    <p:sldId id="399" r:id="rId32"/>
    <p:sldId id="280" r:id="rId33"/>
    <p:sldId id="281" r:id="rId34"/>
    <p:sldId id="282" r:id="rId35"/>
    <p:sldId id="283" r:id="rId36"/>
    <p:sldId id="284" r:id="rId37"/>
    <p:sldId id="285" r:id="rId38"/>
    <p:sldId id="286" r:id="rId39"/>
    <p:sldId id="400" r:id="rId40"/>
    <p:sldId id="401" r:id="rId41"/>
    <p:sldId id="402" r:id="rId42"/>
    <p:sldId id="403" r:id="rId43"/>
    <p:sldId id="287" r:id="rId44"/>
    <p:sldId id="288" r:id="rId45"/>
    <p:sldId id="289" r:id="rId46"/>
    <p:sldId id="290" r:id="rId47"/>
    <p:sldId id="392" r:id="rId48"/>
    <p:sldId id="340"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13" autoAdjust="0"/>
    <p:restoredTop sz="94660"/>
  </p:normalViewPr>
  <p:slideViewPr>
    <p:cSldViewPr snapToGrid="0" snapToObjects="1">
      <p:cViewPr varScale="1">
        <p:scale>
          <a:sx n="58" d="100"/>
          <a:sy n="58" d="100"/>
        </p:scale>
        <p:origin x="36" y="3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0878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00688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19392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82952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31047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98862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76547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42229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3300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4554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8899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6320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70369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49647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6691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4520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0356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BCAD085-E8A6-8845-BD4E-CB4CCA059FC4}" type="datetimeFigureOut">
              <a:rPr lang="en-US" smtClean="0"/>
              <a:t>11/7/2025</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9531630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4. What was the consequence to Joseph of the Lord’s being with him?</a:t>
            </a:r>
          </a:p>
        </p:txBody>
      </p:sp>
      <p:sp>
        <p:nvSpPr>
          <p:cNvPr id="3" name="Content Placeholder 2"/>
          <p:cNvSpPr>
            <a:spLocks noGrp="1"/>
          </p:cNvSpPr>
          <p:nvPr>
            <p:ph sz="half" idx="1"/>
          </p:nvPr>
        </p:nvSpPr>
        <p:spPr/>
        <p:txBody>
          <a:bodyPr>
            <a:normAutofit fontScale="92500"/>
          </a:bodyPr>
          <a:lstStyle/>
          <a:p>
            <a:r>
              <a:rPr sz="3200" dirty="0"/>
              <a:t>Genesis 39:3-4; Acts 7:9-10</a:t>
            </a:r>
          </a:p>
          <a:p>
            <a:pPr>
              <a:spcBef>
                <a:spcPts val="600"/>
              </a:spcBef>
            </a:pPr>
            <a:r>
              <a:rPr sz="3200" dirty="0"/>
              <a:t>And his master saw that the LORD was with him, and that the LORD made all that he did to prosper in his hand.</a:t>
            </a:r>
          </a:p>
        </p:txBody>
      </p:sp>
      <p:pic>
        <p:nvPicPr>
          <p:cNvPr id="5122" name="Picture 2">
            <a:extLst>
              <a:ext uri="{FF2B5EF4-FFF2-40B4-BE49-F238E27FC236}">
                <a16:creationId xmlns:a16="http://schemas.microsoft.com/office/drawing/2014/main" id="{3A8FF580-C578-F6FE-D6C0-C86499BEB7E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52963" y="1862931"/>
            <a:ext cx="3797300" cy="3797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4. What was the consequence to Joseph of the Lord’s being with him?</a:t>
            </a:r>
          </a:p>
        </p:txBody>
      </p:sp>
      <p:sp>
        <p:nvSpPr>
          <p:cNvPr id="3" name="Content Placeholder 2"/>
          <p:cNvSpPr>
            <a:spLocks noGrp="1"/>
          </p:cNvSpPr>
          <p:nvPr>
            <p:ph sz="half" idx="1"/>
          </p:nvPr>
        </p:nvSpPr>
        <p:spPr>
          <a:xfrm>
            <a:off x="685347" y="1732449"/>
            <a:ext cx="3795373" cy="4450994"/>
          </a:xfrm>
        </p:spPr>
        <p:txBody>
          <a:bodyPr>
            <a:normAutofit lnSpcReduction="10000"/>
          </a:bodyPr>
          <a:lstStyle/>
          <a:p>
            <a:r>
              <a:rPr sz="2800" dirty="0"/>
              <a:t>Genesis 39:3-4; </a:t>
            </a:r>
            <a:r>
              <a:rPr lang="en-US" sz="2800" dirty="0"/>
              <a:t>     </a:t>
            </a:r>
            <a:r>
              <a:rPr sz="2800" dirty="0"/>
              <a:t>Acts 7:9-10</a:t>
            </a:r>
          </a:p>
          <a:p>
            <a:pPr>
              <a:spcBef>
                <a:spcPts val="600"/>
              </a:spcBef>
            </a:pPr>
            <a:r>
              <a:rPr sz="2800" dirty="0"/>
              <a:t>And Joseph found grace in his sight, and he served him: and he made him overseer over his house, and all that he had he put into his hand.</a:t>
            </a:r>
          </a:p>
        </p:txBody>
      </p:sp>
      <p:pic>
        <p:nvPicPr>
          <p:cNvPr id="4098" name="Picture 2" descr="What does Genesis 39:2 mean? | Bible Art">
            <a:extLst>
              <a:ext uri="{FF2B5EF4-FFF2-40B4-BE49-F238E27FC236}">
                <a16:creationId xmlns:a16="http://schemas.microsoft.com/office/drawing/2014/main" id="{7302F677-4D47-F115-E9BE-9EA3666D4BD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11843" y="1954356"/>
            <a:ext cx="3733227" cy="3733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4. What was the consequence to Joseph of the Lord’s being with him?</a:t>
            </a:r>
          </a:p>
        </p:txBody>
      </p:sp>
      <p:sp>
        <p:nvSpPr>
          <p:cNvPr id="3" name="Content Placeholder 2"/>
          <p:cNvSpPr>
            <a:spLocks noGrp="1"/>
          </p:cNvSpPr>
          <p:nvPr>
            <p:ph sz="half" idx="1"/>
          </p:nvPr>
        </p:nvSpPr>
        <p:spPr>
          <a:xfrm>
            <a:off x="685347" y="1732448"/>
            <a:ext cx="4081525" cy="4515951"/>
          </a:xfrm>
        </p:spPr>
        <p:txBody>
          <a:bodyPr>
            <a:normAutofit/>
          </a:bodyPr>
          <a:lstStyle/>
          <a:p>
            <a:r>
              <a:rPr sz="3200" dirty="0"/>
              <a:t>Genesis 39:3-4; </a:t>
            </a:r>
            <a:r>
              <a:rPr lang="en-US" sz="3200" dirty="0"/>
              <a:t>   </a:t>
            </a:r>
            <a:r>
              <a:rPr sz="3200" dirty="0"/>
              <a:t>Acts 7:9-10</a:t>
            </a:r>
          </a:p>
          <a:p>
            <a:pPr>
              <a:spcBef>
                <a:spcPts val="600"/>
              </a:spcBef>
            </a:pPr>
            <a:r>
              <a:rPr sz="3200" dirty="0"/>
              <a:t>And the patriarchs, moved with envy, sold Joseph into Egypt: but God was with him,</a:t>
            </a:r>
          </a:p>
        </p:txBody>
      </p:sp>
      <p:pic>
        <p:nvPicPr>
          <p:cNvPr id="7170" name="Picture 2" descr="What we can learn about suffering in the story of Joseph, the Patriarch. -  Community in Mission">
            <a:extLst>
              <a:ext uri="{FF2B5EF4-FFF2-40B4-BE49-F238E27FC236}">
                <a16:creationId xmlns:a16="http://schemas.microsoft.com/office/drawing/2014/main" id="{D8623791-1063-E044-0DAB-9BFCA4F4F2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64707" y="1919340"/>
            <a:ext cx="2773811"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459699"/>
            <a:ext cx="7765322" cy="970450"/>
          </a:xfrm>
        </p:spPr>
        <p:txBody>
          <a:bodyPr>
            <a:normAutofit fontScale="90000"/>
          </a:bodyPr>
          <a:lstStyle/>
          <a:p>
            <a:r>
              <a:rPr b="1" dirty="0"/>
              <a:t>4. What was the consequence to Joseph of the Lord’s being with him?</a:t>
            </a:r>
          </a:p>
        </p:txBody>
      </p:sp>
      <p:sp>
        <p:nvSpPr>
          <p:cNvPr id="3" name="Content Placeholder 2"/>
          <p:cNvSpPr>
            <a:spLocks noGrp="1"/>
          </p:cNvSpPr>
          <p:nvPr>
            <p:ph sz="half" idx="1"/>
          </p:nvPr>
        </p:nvSpPr>
        <p:spPr>
          <a:xfrm>
            <a:off x="685347" y="1732448"/>
            <a:ext cx="3795373" cy="4653361"/>
          </a:xfrm>
        </p:spPr>
        <p:txBody>
          <a:bodyPr>
            <a:normAutofit fontScale="92500" lnSpcReduction="20000"/>
          </a:bodyPr>
          <a:lstStyle/>
          <a:p>
            <a:r>
              <a:rPr sz="2800" dirty="0"/>
              <a:t>Genesis 39:3-4; </a:t>
            </a:r>
            <a:r>
              <a:rPr lang="en-US" sz="2800" dirty="0"/>
              <a:t>     </a:t>
            </a:r>
            <a:r>
              <a:rPr sz="2800" dirty="0"/>
              <a:t>Acts 7:9-10</a:t>
            </a:r>
          </a:p>
          <a:p>
            <a:pPr>
              <a:spcBef>
                <a:spcPts val="600"/>
              </a:spcBef>
            </a:pPr>
            <a:r>
              <a:rPr sz="3000" dirty="0"/>
              <a:t>And delivered him out of all his afflictions, and gave him </a:t>
            </a:r>
            <a:r>
              <a:rPr sz="3000" dirty="0" err="1"/>
              <a:t>favour</a:t>
            </a:r>
            <a:r>
              <a:rPr sz="3000" dirty="0"/>
              <a:t> and wisdom in the sight of Pharaoh king of Egypt; and he made him governor over Egypt and all his house.</a:t>
            </a:r>
          </a:p>
        </p:txBody>
      </p:sp>
      <p:pic>
        <p:nvPicPr>
          <p:cNvPr id="6146" name="Picture 2" descr="Estimating Joseph's Timeline - Ready4Eternity">
            <a:extLst>
              <a:ext uri="{FF2B5EF4-FFF2-40B4-BE49-F238E27FC236}">
                <a16:creationId xmlns:a16="http://schemas.microsoft.com/office/drawing/2014/main" id="{037AB3D8-32E1-E62B-4AAB-BFF0FEC757D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924" r="12046"/>
          <a:stretch>
            <a:fillRect/>
          </a:stretch>
        </p:blipFill>
        <p:spPr bwMode="auto">
          <a:xfrm>
            <a:off x="4282268" y="2259570"/>
            <a:ext cx="4050924" cy="35991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7" y="419725"/>
            <a:ext cx="7970983" cy="970450"/>
          </a:xfrm>
        </p:spPr>
        <p:txBody>
          <a:bodyPr>
            <a:normAutofit fontScale="90000"/>
          </a:bodyPr>
          <a:lstStyle/>
          <a:p>
            <a:r>
              <a:rPr b="1" dirty="0"/>
              <a:t>5. What was the result to Potiphar, from having a godly man in his house?</a:t>
            </a:r>
          </a:p>
        </p:txBody>
      </p:sp>
      <p:sp>
        <p:nvSpPr>
          <p:cNvPr id="3" name="Content Placeholder 2"/>
          <p:cNvSpPr>
            <a:spLocks noGrp="1"/>
          </p:cNvSpPr>
          <p:nvPr>
            <p:ph sz="half" idx="1"/>
          </p:nvPr>
        </p:nvSpPr>
        <p:spPr>
          <a:xfrm>
            <a:off x="685347" y="1732448"/>
            <a:ext cx="3795373" cy="4705827"/>
          </a:xfrm>
        </p:spPr>
        <p:txBody>
          <a:bodyPr>
            <a:normAutofit fontScale="92500" lnSpcReduction="20000"/>
          </a:bodyPr>
          <a:lstStyle/>
          <a:p>
            <a:r>
              <a:rPr sz="2800" dirty="0"/>
              <a:t>Genesis 39:5</a:t>
            </a:r>
          </a:p>
          <a:p>
            <a:pPr>
              <a:spcBef>
                <a:spcPts val="600"/>
              </a:spcBef>
            </a:pPr>
            <a:r>
              <a:rPr sz="2800" dirty="0"/>
              <a:t>And it came to pass from the time that he had made him overseer in his house, and over all that he had, that the LORD blessed the Egyptian’s house for Joseph’s sake; and the blessing of the LORD was upon all that he had in the house, and in the field.</a:t>
            </a:r>
          </a:p>
        </p:txBody>
      </p:sp>
      <p:pic>
        <p:nvPicPr>
          <p:cNvPr id="8194" name="Picture 2" descr="Joseph and Potiphar's Wife (Genesis 39) | Imitate Their Faith">
            <a:extLst>
              <a:ext uri="{FF2B5EF4-FFF2-40B4-BE49-F238E27FC236}">
                <a16:creationId xmlns:a16="http://schemas.microsoft.com/office/drawing/2014/main" id="{D11926F3-4149-E7D2-4A43-0ED6819FAF5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555" r="18639"/>
          <a:stretch>
            <a:fillRect/>
          </a:stretch>
        </p:blipFill>
        <p:spPr bwMode="auto">
          <a:xfrm>
            <a:off x="4572000" y="1941227"/>
            <a:ext cx="3878668" cy="43283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6. How much responsibility was placed upon Joseph?</a:t>
            </a:r>
          </a:p>
        </p:txBody>
      </p:sp>
      <p:sp>
        <p:nvSpPr>
          <p:cNvPr id="3" name="Content Placeholder 2"/>
          <p:cNvSpPr>
            <a:spLocks noGrp="1"/>
          </p:cNvSpPr>
          <p:nvPr>
            <p:ph sz="half" idx="1"/>
          </p:nvPr>
        </p:nvSpPr>
        <p:spPr>
          <a:xfrm>
            <a:off x="685347" y="1941225"/>
            <a:ext cx="3795373" cy="4586991"/>
          </a:xfrm>
        </p:spPr>
        <p:txBody>
          <a:bodyPr>
            <a:normAutofit fontScale="92500" lnSpcReduction="10000"/>
          </a:bodyPr>
          <a:lstStyle/>
          <a:p>
            <a:r>
              <a:rPr sz="3200" dirty="0"/>
              <a:t>Genesis 39:6</a:t>
            </a:r>
          </a:p>
          <a:p>
            <a:pPr>
              <a:spcBef>
                <a:spcPts val="600"/>
              </a:spcBef>
            </a:pPr>
            <a:r>
              <a:rPr sz="3200" dirty="0"/>
              <a:t>And he left all that he had in Joseph’s hand; and he knew not ought he had, save the bread which he did eat. And Joseph was a goodly person, and well </a:t>
            </a:r>
            <a:r>
              <a:rPr sz="3200" dirty="0" err="1"/>
              <a:t>favoured</a:t>
            </a:r>
            <a:r>
              <a:rPr sz="3200" dirty="0"/>
              <a:t>.</a:t>
            </a:r>
          </a:p>
        </p:txBody>
      </p:sp>
      <p:pic>
        <p:nvPicPr>
          <p:cNvPr id="9222" name="Picture 6" descr="Genesis 39: Joseph in Egypt in Potiphar ...">
            <a:extLst>
              <a:ext uri="{FF2B5EF4-FFF2-40B4-BE49-F238E27FC236}">
                <a16:creationId xmlns:a16="http://schemas.microsoft.com/office/drawing/2014/main" id="{79579378-7C1B-0C6F-3276-0323838BD4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297" r="38846"/>
          <a:stretch>
            <a:fillRect/>
          </a:stretch>
        </p:blipFill>
        <p:spPr bwMode="auto">
          <a:xfrm>
            <a:off x="4663282" y="2550037"/>
            <a:ext cx="3622880" cy="3698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7. How old was Joseph when he was sold into Egypt?</a:t>
            </a:r>
          </a:p>
        </p:txBody>
      </p:sp>
      <p:sp>
        <p:nvSpPr>
          <p:cNvPr id="3" name="Content Placeholder 2"/>
          <p:cNvSpPr>
            <a:spLocks noGrp="1"/>
          </p:cNvSpPr>
          <p:nvPr>
            <p:ph sz="half" idx="1"/>
          </p:nvPr>
        </p:nvSpPr>
        <p:spPr>
          <a:xfrm>
            <a:off x="383159" y="1732448"/>
            <a:ext cx="4097562" cy="4735807"/>
          </a:xfrm>
        </p:spPr>
        <p:txBody>
          <a:bodyPr>
            <a:normAutofit/>
          </a:bodyPr>
          <a:lstStyle/>
          <a:p>
            <a:r>
              <a:rPr sz="2400" dirty="0"/>
              <a:t>Genesis 37:2</a:t>
            </a:r>
          </a:p>
          <a:p>
            <a:pPr>
              <a:spcBef>
                <a:spcPts val="600"/>
              </a:spcBef>
            </a:pPr>
            <a:r>
              <a:rPr sz="2400" dirty="0"/>
              <a:t>These are the generations of Jacob. Joseph, being seventeen years old, was feeding the flock with his brethren; and the lad was with the sons of Bilhah, and with the sons of Zilpah, his father’s wives: and Joseph brought unto his father their evil report.</a:t>
            </a:r>
          </a:p>
        </p:txBody>
      </p:sp>
      <p:pic>
        <p:nvPicPr>
          <p:cNvPr id="10244" name="Picture 4" descr="Joseph's 5 Steps to Avoid Temptation: Genesis 39:6-23 | God Running">
            <a:extLst>
              <a:ext uri="{FF2B5EF4-FFF2-40B4-BE49-F238E27FC236}">
                <a16:creationId xmlns:a16="http://schemas.microsoft.com/office/drawing/2014/main" id="{6F034615-3A31-441B-E1FC-666C465EACE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20" r="18079"/>
          <a:stretch>
            <a:fillRect/>
          </a:stretch>
        </p:blipFill>
        <p:spPr bwMode="auto">
          <a:xfrm>
            <a:off x="4781862" y="2390931"/>
            <a:ext cx="3807502" cy="36071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8. When he was strongly tempted in Potiphar’s house, what noble stand did he take?</a:t>
            </a:r>
          </a:p>
        </p:txBody>
      </p:sp>
      <p:sp>
        <p:nvSpPr>
          <p:cNvPr id="3" name="Content Placeholder 2"/>
          <p:cNvSpPr>
            <a:spLocks noGrp="1"/>
          </p:cNvSpPr>
          <p:nvPr>
            <p:ph sz="half" idx="1"/>
          </p:nvPr>
        </p:nvSpPr>
        <p:spPr>
          <a:xfrm>
            <a:off x="685347" y="2113613"/>
            <a:ext cx="3795373" cy="4134787"/>
          </a:xfrm>
        </p:spPr>
        <p:txBody>
          <a:bodyPr>
            <a:normAutofit lnSpcReduction="10000"/>
          </a:bodyPr>
          <a:lstStyle/>
          <a:p>
            <a:r>
              <a:rPr sz="2800" dirty="0"/>
              <a:t>Genesis 39:8-9</a:t>
            </a:r>
          </a:p>
          <a:p>
            <a:pPr>
              <a:spcBef>
                <a:spcPts val="600"/>
              </a:spcBef>
            </a:pPr>
            <a:r>
              <a:rPr sz="2800" dirty="0"/>
              <a:t>But he refused, and said unto his master’s wife, Behold, my master </a:t>
            </a:r>
            <a:r>
              <a:rPr sz="2800" dirty="0" err="1"/>
              <a:t>wotteth</a:t>
            </a:r>
            <a:r>
              <a:rPr sz="2800" dirty="0"/>
              <a:t> not what is with me in the house, and he hath committed all that he hath to my hand;</a:t>
            </a:r>
          </a:p>
        </p:txBody>
      </p:sp>
      <p:pic>
        <p:nvPicPr>
          <p:cNvPr id="11266" name="Picture 2" descr="Joseph: Resisting Temptation (Genesis 39) – First Baptist Scott City, MO">
            <a:extLst>
              <a:ext uri="{FF2B5EF4-FFF2-40B4-BE49-F238E27FC236}">
                <a16:creationId xmlns:a16="http://schemas.microsoft.com/office/drawing/2014/main" id="{8F5A279A-3D26-2562-8FE3-B0D08D2DFF5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9019"/>
          <a:stretch>
            <a:fillRect/>
          </a:stretch>
        </p:blipFill>
        <p:spPr bwMode="auto">
          <a:xfrm>
            <a:off x="4708393" y="2196057"/>
            <a:ext cx="3762379" cy="40523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8. When he was strongly tempted in Potiphar’s house, what noble stand did he take?</a:t>
            </a:r>
          </a:p>
        </p:txBody>
      </p:sp>
      <p:sp>
        <p:nvSpPr>
          <p:cNvPr id="3" name="Content Placeholder 2"/>
          <p:cNvSpPr>
            <a:spLocks noGrp="1"/>
          </p:cNvSpPr>
          <p:nvPr>
            <p:ph sz="half" idx="1"/>
          </p:nvPr>
        </p:nvSpPr>
        <p:spPr>
          <a:xfrm>
            <a:off x="685347" y="2023671"/>
            <a:ext cx="3795373" cy="4497049"/>
          </a:xfrm>
        </p:spPr>
        <p:txBody>
          <a:bodyPr>
            <a:normAutofit lnSpcReduction="10000"/>
          </a:bodyPr>
          <a:lstStyle/>
          <a:p>
            <a:r>
              <a:rPr sz="2800" dirty="0"/>
              <a:t>Genesis 39:8-9</a:t>
            </a:r>
          </a:p>
          <a:p>
            <a:pPr>
              <a:spcBef>
                <a:spcPts val="600"/>
              </a:spcBef>
            </a:pPr>
            <a:r>
              <a:rPr sz="2800" dirty="0"/>
              <a:t>There is none greater in this house than I; neither hath he kept back any thing from me but thee, because thou art his wife: how then can I do this great wickedness, and sin against God?</a:t>
            </a:r>
          </a:p>
        </p:txBody>
      </p:sp>
      <p:pic>
        <p:nvPicPr>
          <p:cNvPr id="12290" name="Picture 2" descr="How Joseph Fought Sexual Temptation: A God-Centered Battle">
            <a:extLst>
              <a:ext uri="{FF2B5EF4-FFF2-40B4-BE49-F238E27FC236}">
                <a16:creationId xmlns:a16="http://schemas.microsoft.com/office/drawing/2014/main" id="{D4338F7E-46D1-563D-0788-DDCB57F0640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11849" y="2130425"/>
            <a:ext cx="3501751" cy="4057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89" y="609600"/>
            <a:ext cx="8091395" cy="970450"/>
          </a:xfrm>
        </p:spPr>
        <p:txBody>
          <a:bodyPr>
            <a:normAutofit fontScale="90000"/>
          </a:bodyPr>
          <a:lstStyle/>
          <a:p>
            <a:r>
              <a:rPr b="1" dirty="0"/>
              <a:t>9. Did he stand firm to this resolution?</a:t>
            </a:r>
          </a:p>
        </p:txBody>
      </p:sp>
      <p:sp>
        <p:nvSpPr>
          <p:cNvPr id="3" name="Content Placeholder 2"/>
          <p:cNvSpPr>
            <a:spLocks noGrp="1"/>
          </p:cNvSpPr>
          <p:nvPr>
            <p:ph sz="half" idx="1"/>
          </p:nvPr>
        </p:nvSpPr>
        <p:spPr/>
        <p:txBody>
          <a:bodyPr>
            <a:normAutofit fontScale="92500"/>
          </a:bodyPr>
          <a:lstStyle/>
          <a:p>
            <a:r>
              <a:rPr sz="3200" dirty="0"/>
              <a:t>Genesis 39:10</a:t>
            </a:r>
          </a:p>
          <a:p>
            <a:pPr>
              <a:spcBef>
                <a:spcPts val="600"/>
              </a:spcBef>
            </a:pPr>
            <a:r>
              <a:rPr sz="3200" dirty="0"/>
              <a:t>And it came to pass, as she </a:t>
            </a:r>
            <a:r>
              <a:rPr sz="3200" dirty="0" err="1"/>
              <a:t>spake</a:t>
            </a:r>
            <a:r>
              <a:rPr sz="3200" dirty="0"/>
              <a:t> to Joseph day by day, that he hearkened not unto her, to lie by her, or to be with her.</a:t>
            </a:r>
          </a:p>
        </p:txBody>
      </p:sp>
      <p:pic>
        <p:nvPicPr>
          <p:cNvPr id="13314" name="Picture 2" descr="Joseph and Potiphar's Wife - Cardi Ludovico called Cigoli">
            <a:extLst>
              <a:ext uri="{FF2B5EF4-FFF2-40B4-BE49-F238E27FC236}">
                <a16:creationId xmlns:a16="http://schemas.microsoft.com/office/drawing/2014/main" id="{F0169096-A7E5-FA17-CBB6-ACD1B481BE9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82"/>
          <a:stretch>
            <a:fillRect/>
          </a:stretch>
        </p:blipFill>
        <p:spPr bwMode="auto">
          <a:xfrm>
            <a:off x="5096656" y="1832852"/>
            <a:ext cx="2965572" cy="44155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lnSpcReduction="10000"/>
          </a:bodyPr>
          <a:lstStyle/>
          <a:p>
            <a:r>
              <a:rPr sz="3200" dirty="0"/>
              <a:t>Genesis 39:11-20</a:t>
            </a:r>
          </a:p>
          <a:p>
            <a:pPr>
              <a:spcBef>
                <a:spcPts val="600"/>
              </a:spcBef>
            </a:pPr>
            <a:r>
              <a:rPr sz="3200" dirty="0"/>
              <a:t>And it came to pass about this time, that Joseph went into the house to do his business; and there was none of the men of the house there within.</a:t>
            </a:r>
          </a:p>
        </p:txBody>
      </p:sp>
      <p:pic>
        <p:nvPicPr>
          <p:cNvPr id="14338" name="Picture 2" descr="He Resisted Temptation">
            <a:extLst>
              <a:ext uri="{FF2B5EF4-FFF2-40B4-BE49-F238E27FC236}">
                <a16:creationId xmlns:a16="http://schemas.microsoft.com/office/drawing/2014/main" id="{9BE8457F-0424-A83D-29BB-43C1794E3C4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481" r="28406"/>
          <a:stretch>
            <a:fillRect/>
          </a:stretch>
        </p:blipFill>
        <p:spPr bwMode="auto">
          <a:xfrm>
            <a:off x="4663282" y="2227807"/>
            <a:ext cx="3805102" cy="34459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a:bodyPr>
          <a:lstStyle/>
          <a:p>
            <a:r>
              <a:rPr sz="3200" dirty="0"/>
              <a:t>Genesis 39:11-20</a:t>
            </a:r>
          </a:p>
          <a:p>
            <a:pPr>
              <a:spcBef>
                <a:spcPts val="600"/>
              </a:spcBef>
            </a:pPr>
            <a:r>
              <a:rPr sz="3200" dirty="0"/>
              <a:t>And she caught him by his garment, saying, Lie with me: and he left his garment in her hand, and fled, and got him out.</a:t>
            </a:r>
          </a:p>
        </p:txBody>
      </p:sp>
      <p:pic>
        <p:nvPicPr>
          <p:cNvPr id="15362" name="Picture 2" descr="Joseph and Potiphars Wife | Oil Painting Reproduction">
            <a:extLst>
              <a:ext uri="{FF2B5EF4-FFF2-40B4-BE49-F238E27FC236}">
                <a16:creationId xmlns:a16="http://schemas.microsoft.com/office/drawing/2014/main" id="{7B160BE8-0C5D-0F99-11F0-3B4168AF613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35558" y="1731963"/>
            <a:ext cx="3032109"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442210"/>
            <a:ext cx="7765322" cy="1137840"/>
          </a:xfrm>
        </p:spPr>
        <p:txBody>
          <a:bodyPr>
            <a:noAutofit/>
          </a:bodyPr>
          <a:lstStyle/>
          <a:p>
            <a:r>
              <a:rPr b="1" dirty="0"/>
              <a:t>10. What was the immediate result of his upright conduct?</a:t>
            </a:r>
          </a:p>
        </p:txBody>
      </p:sp>
      <p:sp>
        <p:nvSpPr>
          <p:cNvPr id="3" name="Content Placeholder 2"/>
          <p:cNvSpPr>
            <a:spLocks noGrp="1"/>
          </p:cNvSpPr>
          <p:nvPr>
            <p:ph sz="half" idx="1"/>
          </p:nvPr>
        </p:nvSpPr>
        <p:spPr>
          <a:xfrm>
            <a:off x="685347" y="1732449"/>
            <a:ext cx="3519394" cy="4533440"/>
          </a:xfrm>
        </p:spPr>
        <p:txBody>
          <a:bodyPr>
            <a:normAutofit/>
          </a:bodyPr>
          <a:lstStyle/>
          <a:p>
            <a:r>
              <a:rPr sz="3200" dirty="0"/>
              <a:t>Genesis 39:11-20</a:t>
            </a:r>
          </a:p>
          <a:p>
            <a:pPr>
              <a:spcBef>
                <a:spcPts val="600"/>
              </a:spcBef>
            </a:pPr>
            <a:r>
              <a:rPr sz="3200" dirty="0"/>
              <a:t>And it came to pass, when she saw that he had left his garment in her hand, and was fled forth,</a:t>
            </a:r>
          </a:p>
        </p:txBody>
      </p:sp>
      <p:pic>
        <p:nvPicPr>
          <p:cNvPr id="16386" name="Picture 2" descr="Sanctification Parashat Vayeshev ...">
            <a:extLst>
              <a:ext uri="{FF2B5EF4-FFF2-40B4-BE49-F238E27FC236}">
                <a16:creationId xmlns:a16="http://schemas.microsoft.com/office/drawing/2014/main" id="{BB117BA5-C02A-1FB8-F8E8-3C8B220E89A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88" r="12437"/>
          <a:stretch>
            <a:fillRect/>
          </a:stretch>
        </p:blipFill>
        <p:spPr bwMode="auto">
          <a:xfrm>
            <a:off x="4353304" y="2170099"/>
            <a:ext cx="4159770" cy="36581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lnSpcReduction="10000"/>
          </a:bodyPr>
          <a:lstStyle/>
          <a:p>
            <a:r>
              <a:rPr sz="2800" dirty="0"/>
              <a:t>Genesis 39:11-20</a:t>
            </a:r>
          </a:p>
          <a:p>
            <a:pPr>
              <a:spcBef>
                <a:spcPts val="600"/>
              </a:spcBef>
            </a:pPr>
            <a:r>
              <a:rPr sz="2800" dirty="0"/>
              <a:t>That she called unto the men of her house, and </a:t>
            </a:r>
            <a:r>
              <a:rPr sz="2800" dirty="0" err="1"/>
              <a:t>spake</a:t>
            </a:r>
            <a:r>
              <a:rPr sz="2800" dirty="0"/>
              <a:t> unto them, saying, See, he hath brought in an Hebrew unto us to mock us; he came in unto me to lie with me, and I cried with a loud voice:</a:t>
            </a:r>
          </a:p>
        </p:txBody>
      </p:sp>
      <p:pic>
        <p:nvPicPr>
          <p:cNvPr id="17410" name="Picture 2" descr="Fruit of the Tree — Women of the Bible">
            <a:extLst>
              <a:ext uri="{FF2B5EF4-FFF2-40B4-BE49-F238E27FC236}">
                <a16:creationId xmlns:a16="http://schemas.microsoft.com/office/drawing/2014/main" id="{4803C631-2B20-5B80-37B9-EA1DDECDC3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47300" y="1731963"/>
            <a:ext cx="3008625"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a:bodyPr>
          <a:lstStyle/>
          <a:p>
            <a:r>
              <a:rPr sz="3200" dirty="0"/>
              <a:t>Genesis 39:11-20</a:t>
            </a:r>
          </a:p>
          <a:p>
            <a:pPr>
              <a:spcBef>
                <a:spcPts val="600"/>
              </a:spcBef>
            </a:pPr>
            <a:r>
              <a:rPr sz="3200" dirty="0"/>
              <a:t>And it came to pass, when he heard that I lifted up my voice and cried, that he left his garment with me, and fled, and got him out.</a:t>
            </a:r>
          </a:p>
        </p:txBody>
      </p:sp>
      <p:pic>
        <p:nvPicPr>
          <p:cNvPr id="19458" name="Picture 2" descr="Potiphar s Wife Displays Joseph s Garment Jigsaw Puzzle">
            <a:extLst>
              <a:ext uri="{FF2B5EF4-FFF2-40B4-BE49-F238E27FC236}">
                <a16:creationId xmlns:a16="http://schemas.microsoft.com/office/drawing/2014/main" id="{CC5DE2DC-5571-1590-3088-C265B4D7093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304" r="4464"/>
          <a:stretch>
            <a:fillRect/>
          </a:stretch>
        </p:blipFill>
        <p:spPr bwMode="auto">
          <a:xfrm>
            <a:off x="4568007" y="2051699"/>
            <a:ext cx="4123894" cy="35821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a:bodyPr>
          <a:lstStyle/>
          <a:p>
            <a:r>
              <a:rPr sz="3200" dirty="0"/>
              <a:t>Genesis 39:11-20</a:t>
            </a:r>
          </a:p>
          <a:p>
            <a:pPr>
              <a:spcBef>
                <a:spcPts val="600"/>
              </a:spcBef>
            </a:pPr>
            <a:r>
              <a:rPr sz="3200" dirty="0"/>
              <a:t>And she laid up his garment by her, until his lord came home.</a:t>
            </a:r>
          </a:p>
        </p:txBody>
      </p:sp>
      <p:pic>
        <p:nvPicPr>
          <p:cNvPr id="18434" name="Picture 2" descr="Potiphar's wife?">
            <a:extLst>
              <a:ext uri="{FF2B5EF4-FFF2-40B4-BE49-F238E27FC236}">
                <a16:creationId xmlns:a16="http://schemas.microsoft.com/office/drawing/2014/main" id="{270910FC-FC44-07BA-60F1-03AB89C4002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06950" y="1731963"/>
            <a:ext cx="2889325"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lnSpcReduction="10000"/>
          </a:bodyPr>
          <a:lstStyle/>
          <a:p>
            <a:r>
              <a:rPr sz="3200" dirty="0"/>
              <a:t>Genesis 39:11-20</a:t>
            </a:r>
          </a:p>
          <a:p>
            <a:pPr>
              <a:spcBef>
                <a:spcPts val="600"/>
              </a:spcBef>
            </a:pPr>
            <a:r>
              <a:rPr sz="3200" dirty="0"/>
              <a:t>And she </a:t>
            </a:r>
            <a:r>
              <a:rPr sz="3200" dirty="0" err="1"/>
              <a:t>spake</a:t>
            </a:r>
            <a:r>
              <a:rPr sz="3200" dirty="0"/>
              <a:t> unto him according to these words, saying, The Hebrew servant, which thou hast brought unto us, came in unto me to mock me:</a:t>
            </a:r>
          </a:p>
        </p:txBody>
      </p:sp>
      <p:pic>
        <p:nvPicPr>
          <p:cNvPr id="20482" name="Picture 2" descr="Potiphar and His Wife Desire Joseph">
            <a:extLst>
              <a:ext uri="{FF2B5EF4-FFF2-40B4-BE49-F238E27FC236}">
                <a16:creationId xmlns:a16="http://schemas.microsoft.com/office/drawing/2014/main" id="{F53B948E-729A-840D-3CD5-1AF10F135FD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975"/>
          <a:stretch>
            <a:fillRect/>
          </a:stretch>
        </p:blipFill>
        <p:spPr bwMode="auto">
          <a:xfrm>
            <a:off x="4938814" y="1858259"/>
            <a:ext cx="3653411" cy="39329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p:txBody>
          <a:bodyPr>
            <a:normAutofit fontScale="92500"/>
          </a:bodyPr>
          <a:lstStyle/>
          <a:p>
            <a:r>
              <a:rPr sz="3600" dirty="0"/>
              <a:t>Genesis 39:11-20</a:t>
            </a:r>
          </a:p>
          <a:p>
            <a:pPr>
              <a:spcBef>
                <a:spcPts val="600"/>
              </a:spcBef>
            </a:pPr>
            <a:r>
              <a:rPr sz="3600" dirty="0"/>
              <a:t>And it came to pass, as I lifted up my voice and cried, that he left his garment with me, and fled out.</a:t>
            </a:r>
          </a:p>
        </p:txBody>
      </p:sp>
      <p:pic>
        <p:nvPicPr>
          <p:cNvPr id="6" name="Picture 2" descr="Potiphar and His Wife Desire Joseph">
            <a:extLst>
              <a:ext uri="{FF2B5EF4-FFF2-40B4-BE49-F238E27FC236}">
                <a16:creationId xmlns:a16="http://schemas.microsoft.com/office/drawing/2014/main" id="{70B04314-DCED-49B2-F839-C4953C293E8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614" t="23007" r="23826" b="16985"/>
          <a:stretch>
            <a:fillRect/>
          </a:stretch>
        </p:blipFill>
        <p:spPr bwMode="auto">
          <a:xfrm>
            <a:off x="4889430" y="1903078"/>
            <a:ext cx="3569223" cy="38881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359764"/>
            <a:ext cx="7765322" cy="1220286"/>
          </a:xfrm>
        </p:spPr>
        <p:txBody>
          <a:bodyPr>
            <a:noAutofit/>
          </a:bodyPr>
          <a:lstStyle/>
          <a:p>
            <a:r>
              <a:rPr b="1" dirty="0"/>
              <a:t>10. What was the immediate result of his upright conduct?</a:t>
            </a:r>
          </a:p>
        </p:txBody>
      </p:sp>
      <p:sp>
        <p:nvSpPr>
          <p:cNvPr id="3" name="Content Placeholder 2"/>
          <p:cNvSpPr>
            <a:spLocks noGrp="1"/>
          </p:cNvSpPr>
          <p:nvPr>
            <p:ph sz="half" idx="1"/>
          </p:nvPr>
        </p:nvSpPr>
        <p:spPr>
          <a:xfrm>
            <a:off x="685347" y="1732449"/>
            <a:ext cx="3795373" cy="4346062"/>
          </a:xfrm>
        </p:spPr>
        <p:txBody>
          <a:bodyPr>
            <a:normAutofit fontScale="92500"/>
          </a:bodyPr>
          <a:lstStyle/>
          <a:p>
            <a:r>
              <a:rPr sz="2800" dirty="0"/>
              <a:t>Genesis 39:11-20</a:t>
            </a:r>
          </a:p>
          <a:p>
            <a:pPr>
              <a:spcBef>
                <a:spcPts val="600"/>
              </a:spcBef>
            </a:pPr>
            <a:r>
              <a:rPr sz="2800" dirty="0"/>
              <a:t>And it came to pass, when his master heard the words of his wife, which she </a:t>
            </a:r>
            <a:r>
              <a:rPr sz="2800" dirty="0" err="1"/>
              <a:t>spake</a:t>
            </a:r>
            <a:r>
              <a:rPr sz="2800" dirty="0"/>
              <a:t> unto him, saying, After this manner did thy servant to me; that his wrath was kindled.</a:t>
            </a:r>
          </a:p>
        </p:txBody>
      </p:sp>
      <p:pic>
        <p:nvPicPr>
          <p:cNvPr id="5" name="Picture 2" descr="Joseph Accused by Potiphar's Wife | Master Paintings Part I | 2025 |  Sotheby's">
            <a:extLst>
              <a:ext uri="{FF2B5EF4-FFF2-40B4-BE49-F238E27FC236}">
                <a16:creationId xmlns:a16="http://schemas.microsoft.com/office/drawing/2014/main" id="{A2A2CB7C-BC95-AB00-593B-93CB73D0C3C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777" t="5418" r="36601" b="3300"/>
          <a:stretch>
            <a:fillRect/>
          </a:stretch>
        </p:blipFill>
        <p:spPr bwMode="auto">
          <a:xfrm>
            <a:off x="4858344" y="1731963"/>
            <a:ext cx="3386537"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10. What was the immediate result of his upright conduct?</a:t>
            </a:r>
          </a:p>
        </p:txBody>
      </p:sp>
      <p:sp>
        <p:nvSpPr>
          <p:cNvPr id="3" name="Content Placeholder 2"/>
          <p:cNvSpPr>
            <a:spLocks noGrp="1"/>
          </p:cNvSpPr>
          <p:nvPr>
            <p:ph sz="half" idx="1"/>
          </p:nvPr>
        </p:nvSpPr>
        <p:spPr>
          <a:xfrm>
            <a:off x="685346" y="1897340"/>
            <a:ext cx="4141486" cy="4058750"/>
          </a:xfrm>
        </p:spPr>
        <p:txBody>
          <a:bodyPr>
            <a:normAutofit lnSpcReduction="10000"/>
          </a:bodyPr>
          <a:lstStyle/>
          <a:p>
            <a:r>
              <a:rPr sz="3200" dirty="0"/>
              <a:t>Genesis 39:11-20</a:t>
            </a:r>
          </a:p>
          <a:p>
            <a:pPr>
              <a:spcBef>
                <a:spcPts val="600"/>
              </a:spcBef>
            </a:pPr>
            <a:r>
              <a:rPr sz="3200" dirty="0"/>
              <a:t>And Joseph’s master took him, and put him into the prison, a place where the king’s prisoners were bound: and he was there in the prison.</a:t>
            </a:r>
          </a:p>
        </p:txBody>
      </p:sp>
      <p:pic>
        <p:nvPicPr>
          <p:cNvPr id="22530" name="Picture 2" descr="Joseph in prison by family. Evil under your own roof.">
            <a:extLst>
              <a:ext uri="{FF2B5EF4-FFF2-40B4-BE49-F238E27FC236}">
                <a16:creationId xmlns:a16="http://schemas.microsoft.com/office/drawing/2014/main" id="{28C8E195-84C1-1FEC-DD65-D867ED8C08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3280"/>
          <a:stretch>
            <a:fillRect/>
          </a:stretch>
        </p:blipFill>
        <p:spPr bwMode="auto">
          <a:xfrm>
            <a:off x="4989983" y="1858780"/>
            <a:ext cx="3166116" cy="39324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226447" y="405742"/>
            <a:ext cx="8691106" cy="4166257"/>
          </a:xfr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a:normAutofit/>
          </a:bodyPr>
          <a:lstStyle/>
          <a:p>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chemeClr val="accent1">
                    <a:lumMod val="60000"/>
                    <a:lumOff val="40000"/>
                  </a:schemeClr>
                </a:solidFill>
              </a:rPr>
              <a:t>The Consequence of Pleasing God</a:t>
            </a:r>
            <a:endParaRPr lang="en-US" sz="5400" b="1" dirty="0">
              <a:solidFill>
                <a:schemeClr val="accent1">
                  <a:lumMod val="60000"/>
                  <a:lumOff val="40000"/>
                </a:schemeClr>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867095" y="5300740"/>
            <a:ext cx="7409809" cy="940906"/>
          </a:xfrm>
        </p:spPr>
        <p:txBody>
          <a:bodyPr>
            <a:normAutofit fontScale="92500" lnSpcReduction="10000"/>
          </a:bodyPr>
          <a:lstStyle/>
          <a:p>
            <a:r>
              <a:rPr lang="en-US" sz="4000" dirty="0"/>
              <a:t>Lesson</a:t>
            </a:r>
            <a:r>
              <a:rPr lang="en-US" sz="4000" dirty="0">
                <a:solidFill>
                  <a:schemeClr val="accent1">
                    <a:lumMod val="75000"/>
                  </a:schemeClr>
                </a:solidFill>
              </a:rPr>
              <a:t> </a:t>
            </a:r>
            <a:r>
              <a:rPr lang="en-US" sz="6000" b="1" dirty="0">
                <a:solidFill>
                  <a:schemeClr val="accent1"/>
                </a:solidFill>
              </a:rPr>
              <a:t>19</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45B31-46AD-8998-4BEE-ED3EA6CD5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213DC-A0BE-FC54-6D03-FCE14ED9BAD6}"/>
              </a:ext>
            </a:extLst>
          </p:cNvPr>
          <p:cNvSpPr>
            <a:spLocks noGrp="1"/>
          </p:cNvSpPr>
          <p:nvPr>
            <p:ph type="title"/>
          </p:nvPr>
        </p:nvSpPr>
        <p:spPr>
          <a:xfrm>
            <a:off x="685346" y="609600"/>
            <a:ext cx="7765322" cy="1219200"/>
          </a:xfrm>
        </p:spPr>
        <p:txBody>
          <a:bodyPr>
            <a:normAutofit fontScale="90000"/>
          </a:bodyPr>
          <a:lstStyle/>
          <a:p>
            <a:r>
              <a:rPr lang="en-US" dirty="0"/>
              <a:t>Ancient Egyptian Law</a:t>
            </a:r>
            <a:br>
              <a:rPr lang="en-US" dirty="0"/>
            </a:br>
            <a:r>
              <a:rPr lang="en-US" sz="3600" dirty="0"/>
              <a:t>Diodorus Siculus (</a:t>
            </a:r>
            <a:r>
              <a:rPr lang="en-US" sz="3600" i="1" dirty="0"/>
              <a:t>Bibliotheca </a:t>
            </a:r>
            <a:r>
              <a:rPr lang="en-US" sz="3600" i="1" dirty="0" err="1"/>
              <a:t>Historica</a:t>
            </a:r>
            <a:r>
              <a:rPr lang="en-US" sz="3600" dirty="0"/>
              <a:t> 1.78)</a:t>
            </a:r>
            <a:endParaRPr lang="en-US" dirty="0"/>
          </a:p>
        </p:txBody>
      </p:sp>
      <p:sp>
        <p:nvSpPr>
          <p:cNvPr id="4" name="Content Placeholder 3">
            <a:extLst>
              <a:ext uri="{FF2B5EF4-FFF2-40B4-BE49-F238E27FC236}">
                <a16:creationId xmlns:a16="http://schemas.microsoft.com/office/drawing/2014/main" id="{84CF8929-9FEA-D0A1-948B-3C9C3C841949}"/>
              </a:ext>
            </a:extLst>
          </p:cNvPr>
          <p:cNvSpPr>
            <a:spLocks noGrp="1"/>
          </p:cNvSpPr>
          <p:nvPr>
            <p:ph sz="half" idx="2"/>
          </p:nvPr>
        </p:nvSpPr>
        <p:spPr>
          <a:xfrm>
            <a:off x="4441905" y="1956216"/>
            <a:ext cx="4008763" cy="4292184"/>
          </a:xfrm>
        </p:spPr>
        <p:txBody>
          <a:bodyPr>
            <a:normAutofit fontScale="85000" lnSpcReduction="10000"/>
          </a:bodyPr>
          <a:lstStyle/>
          <a:p>
            <a:pPr marL="36900" indent="0">
              <a:buNone/>
            </a:pPr>
            <a:r>
              <a:rPr lang="en-US" sz="3200" dirty="0"/>
              <a:t>In ancient Egypt, punishment by </a:t>
            </a:r>
            <a:r>
              <a:rPr lang="en-US" sz="3200" b="1" dirty="0"/>
              <a:t>beating the soles of the feet</a:t>
            </a:r>
            <a:r>
              <a:rPr lang="en-US" sz="3200" dirty="0"/>
              <a:t> (</a:t>
            </a:r>
            <a:r>
              <a:rPr lang="en-US" sz="3200" i="1" dirty="0"/>
              <a:t>bastinado</a:t>
            </a:r>
            <a:r>
              <a:rPr lang="en-US" sz="3200" dirty="0"/>
              <a:t>) was among the harshest penalties short of execution. Greek historian </a:t>
            </a:r>
            <a:r>
              <a:rPr lang="en-US" sz="3200" b="1" dirty="0"/>
              <a:t>Diodorus Siculus </a:t>
            </a:r>
            <a:r>
              <a:rPr lang="en-US" sz="3200" dirty="0"/>
              <a:t>records that an </a:t>
            </a:r>
            <a:r>
              <a:rPr lang="en-US" sz="3200" b="1" dirty="0"/>
              <a:t>attempt at adultery</a:t>
            </a:r>
            <a:r>
              <a:rPr lang="en-US" sz="3200" dirty="0"/>
              <a:t> could bring “a thousand blows upon the feet.”  </a:t>
            </a:r>
          </a:p>
        </p:txBody>
      </p:sp>
      <p:pic>
        <p:nvPicPr>
          <p:cNvPr id="38914" name="Picture 2" descr="Power flowed from the pharaoh in the ancient Egyptian legal system |  National Geographic">
            <a:extLst>
              <a:ext uri="{FF2B5EF4-FFF2-40B4-BE49-F238E27FC236}">
                <a16:creationId xmlns:a16="http://schemas.microsoft.com/office/drawing/2014/main" id="{121EF97C-24C8-9A0C-E55D-EBB7B7A2A57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3012" r="33553"/>
          <a:stretch>
            <a:fillRect/>
          </a:stretch>
        </p:blipFill>
        <p:spPr bwMode="auto">
          <a:xfrm>
            <a:off x="693332" y="2151089"/>
            <a:ext cx="3603812" cy="380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689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6ED5-E135-334A-176A-748E865F9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9F9DD-16F5-1CD1-0CE0-0E3ECDE9716B}"/>
              </a:ext>
            </a:extLst>
          </p:cNvPr>
          <p:cNvSpPr>
            <a:spLocks noGrp="1"/>
          </p:cNvSpPr>
          <p:nvPr>
            <p:ph type="title"/>
          </p:nvPr>
        </p:nvSpPr>
        <p:spPr>
          <a:xfrm>
            <a:off x="685346" y="609600"/>
            <a:ext cx="7765322" cy="1219200"/>
          </a:xfrm>
        </p:spPr>
        <p:txBody>
          <a:bodyPr>
            <a:normAutofit fontScale="90000"/>
          </a:bodyPr>
          <a:lstStyle/>
          <a:p>
            <a:r>
              <a:rPr lang="en-US" dirty="0"/>
              <a:t>Ancient Egyptian Law</a:t>
            </a:r>
            <a:br>
              <a:rPr lang="en-US" dirty="0"/>
            </a:br>
            <a:r>
              <a:rPr lang="en-US" sz="3600" dirty="0"/>
              <a:t>Diodorus Siculus (</a:t>
            </a:r>
            <a:r>
              <a:rPr lang="en-US" sz="3600" i="1" dirty="0"/>
              <a:t>Bibliotheca </a:t>
            </a:r>
            <a:r>
              <a:rPr lang="en-US" sz="3600" i="1" dirty="0" err="1"/>
              <a:t>Historica</a:t>
            </a:r>
            <a:r>
              <a:rPr lang="en-US" sz="3600" dirty="0"/>
              <a:t> 1.78)</a:t>
            </a:r>
            <a:endParaRPr lang="en-US" dirty="0"/>
          </a:p>
        </p:txBody>
      </p:sp>
      <p:sp>
        <p:nvSpPr>
          <p:cNvPr id="4" name="Content Placeholder 3">
            <a:extLst>
              <a:ext uri="{FF2B5EF4-FFF2-40B4-BE49-F238E27FC236}">
                <a16:creationId xmlns:a16="http://schemas.microsoft.com/office/drawing/2014/main" id="{F6AB885B-8A3E-610A-9BF6-3C9A055D3D56}"/>
              </a:ext>
            </a:extLst>
          </p:cNvPr>
          <p:cNvSpPr>
            <a:spLocks noGrp="1"/>
          </p:cNvSpPr>
          <p:nvPr>
            <p:ph sz="half" idx="2"/>
          </p:nvPr>
        </p:nvSpPr>
        <p:spPr>
          <a:xfrm>
            <a:off x="4568007" y="1919283"/>
            <a:ext cx="4073540" cy="4419600"/>
          </a:xfrm>
        </p:spPr>
        <p:txBody>
          <a:bodyPr>
            <a:normAutofit fontScale="92500" lnSpcReduction="10000"/>
          </a:bodyPr>
          <a:lstStyle/>
          <a:p>
            <a:pPr marL="36900" indent="0">
              <a:buNone/>
            </a:pPr>
            <a:r>
              <a:rPr lang="en-US" sz="2800" dirty="0"/>
              <a:t>Even a fraction of that number could cripple a man for life; the full punishment was often </a:t>
            </a:r>
            <a:r>
              <a:rPr lang="en-US" sz="2800" b="1" dirty="0"/>
              <a:t>fatal</a:t>
            </a:r>
            <a:r>
              <a:rPr lang="en-US" sz="2800" dirty="0"/>
              <a:t>. Potiphar’s decision to confine Joseph rather than have him beaten or killed shows </a:t>
            </a:r>
            <a:r>
              <a:rPr lang="en-US" sz="2800" b="1" dirty="0"/>
              <a:t>remarkable leniency</a:t>
            </a:r>
            <a:r>
              <a:rPr lang="en-US" sz="2800" dirty="0"/>
              <a:t> and likely reflects his </a:t>
            </a:r>
            <a:r>
              <a:rPr lang="en-US" sz="2800" b="1" dirty="0"/>
              <a:t>doubt of his wife’s story</a:t>
            </a:r>
            <a:r>
              <a:rPr lang="en-US" sz="2800" dirty="0"/>
              <a:t> and </a:t>
            </a:r>
            <a:r>
              <a:rPr lang="en-US" sz="2800" b="1" dirty="0"/>
              <a:t>respect for Joseph’s integrity</a:t>
            </a:r>
            <a:r>
              <a:rPr lang="en-US" sz="2800" dirty="0"/>
              <a:t>.</a:t>
            </a:r>
          </a:p>
        </p:txBody>
      </p:sp>
      <p:pic>
        <p:nvPicPr>
          <p:cNvPr id="7" name="Content Placeholder 6">
            <a:extLst>
              <a:ext uri="{FF2B5EF4-FFF2-40B4-BE49-F238E27FC236}">
                <a16:creationId xmlns:a16="http://schemas.microsoft.com/office/drawing/2014/main" id="{E969F59D-9BDF-05C8-950B-875D9FC0796D}"/>
              </a:ext>
            </a:extLst>
          </p:cNvPr>
          <p:cNvPicPr>
            <a:picLocks noGrp="1" noChangeAspect="1"/>
          </p:cNvPicPr>
          <p:nvPr>
            <p:ph sz="half" idx="1"/>
          </p:nvPr>
        </p:nvPicPr>
        <p:blipFill>
          <a:blip r:embed="rId2"/>
          <a:stretch>
            <a:fillRect/>
          </a:stretch>
        </p:blipFill>
        <p:spPr>
          <a:xfrm>
            <a:off x="621696" y="2009770"/>
            <a:ext cx="3946311" cy="4238630"/>
          </a:xfrm>
          <a:prstGeom prst="rect">
            <a:avLst/>
          </a:prstGeom>
          <a:effectLst>
            <a:outerShdw blurRad="25400" dir="17880000">
              <a:srgbClr val="000000">
                <a:alpha val="46000"/>
              </a:srgbClr>
            </a:outerShdw>
          </a:effectLst>
        </p:spPr>
      </p:pic>
    </p:spTree>
    <p:extLst>
      <p:ext uri="{BB962C8B-B14F-4D97-AF65-F5344CB8AC3E}">
        <p14:creationId xmlns:p14="http://schemas.microsoft.com/office/powerpoint/2010/main" val="1770834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11. Who was with Joseph still?</a:t>
            </a:r>
          </a:p>
        </p:txBody>
      </p:sp>
      <p:sp>
        <p:nvSpPr>
          <p:cNvPr id="3" name="Content Placeholder 2"/>
          <p:cNvSpPr>
            <a:spLocks noGrp="1"/>
          </p:cNvSpPr>
          <p:nvPr>
            <p:ph sz="half" idx="1"/>
          </p:nvPr>
        </p:nvSpPr>
        <p:spPr/>
        <p:txBody>
          <a:bodyPr>
            <a:normAutofit lnSpcReduction="10000"/>
          </a:bodyPr>
          <a:lstStyle/>
          <a:p>
            <a:r>
              <a:rPr sz="3200" dirty="0"/>
              <a:t>Genesis 39:21</a:t>
            </a:r>
          </a:p>
          <a:p>
            <a:pPr>
              <a:spcBef>
                <a:spcPts val="600"/>
              </a:spcBef>
            </a:pPr>
            <a:r>
              <a:rPr sz="3200" dirty="0"/>
              <a:t>But the LORD was with Joseph, and shewed him mercy, and gave him </a:t>
            </a:r>
            <a:r>
              <a:rPr sz="3200" dirty="0" err="1"/>
              <a:t>favour</a:t>
            </a:r>
            <a:r>
              <a:rPr sz="3200" dirty="0"/>
              <a:t> in the sight of the keeper of the prison.</a:t>
            </a:r>
          </a:p>
        </p:txBody>
      </p:sp>
      <p:pic>
        <p:nvPicPr>
          <p:cNvPr id="24578" name="Picture 2" descr="Jehovah Delivers Joseph">
            <a:extLst>
              <a:ext uri="{FF2B5EF4-FFF2-40B4-BE49-F238E27FC236}">
                <a16:creationId xmlns:a16="http://schemas.microsoft.com/office/drawing/2014/main" id="{A5395836-23AC-BC99-B02C-F54679B0B4C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586" t="16747" r="22190"/>
          <a:stretch>
            <a:fillRect/>
          </a:stretch>
        </p:blipFill>
        <p:spPr bwMode="auto">
          <a:xfrm>
            <a:off x="4663282" y="1732449"/>
            <a:ext cx="3902120" cy="405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a:xfrm>
            <a:off x="955170" y="1942312"/>
            <a:ext cx="3795373" cy="4058750"/>
          </a:xfrm>
        </p:spPr>
        <p:txBody>
          <a:bodyPr>
            <a:normAutofit/>
          </a:bodyPr>
          <a:lstStyle/>
          <a:p>
            <a:r>
              <a:rPr sz="3600" dirty="0"/>
              <a:t>Psalm 23</a:t>
            </a:r>
          </a:p>
          <a:p>
            <a:pPr>
              <a:spcBef>
                <a:spcPts val="600"/>
              </a:spcBef>
            </a:pPr>
            <a:r>
              <a:rPr sz="3600" dirty="0"/>
              <a:t>The LORD is my shepherd; I shall not want.</a:t>
            </a:r>
          </a:p>
        </p:txBody>
      </p:sp>
      <p:pic>
        <p:nvPicPr>
          <p:cNvPr id="25602" name="Picture 2" descr="My Shepherd All Through the Bible ...">
            <a:extLst>
              <a:ext uri="{FF2B5EF4-FFF2-40B4-BE49-F238E27FC236}">
                <a16:creationId xmlns:a16="http://schemas.microsoft.com/office/drawing/2014/main" id="{8BB2A1CC-624A-A4A3-1ADE-A6E0A8DEE22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01587" y="1922951"/>
            <a:ext cx="2682745" cy="3455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a:xfrm>
            <a:off x="685347" y="1948721"/>
            <a:ext cx="3795373" cy="3842478"/>
          </a:xfrm>
        </p:spPr>
        <p:txBody>
          <a:bodyPr>
            <a:normAutofit/>
          </a:bodyPr>
          <a:lstStyle/>
          <a:p>
            <a:r>
              <a:rPr sz="3200" dirty="0"/>
              <a:t>Psalm 23</a:t>
            </a:r>
          </a:p>
          <a:p>
            <a:pPr>
              <a:spcBef>
                <a:spcPts val="600"/>
              </a:spcBef>
            </a:pPr>
            <a:r>
              <a:rPr sz="3200" dirty="0"/>
              <a:t>He maketh me to lie down in green pastures: he leadeth me beside the still waters.</a:t>
            </a:r>
          </a:p>
        </p:txBody>
      </p:sp>
      <p:pic>
        <p:nvPicPr>
          <p:cNvPr id="26626" name="Picture 2" descr="The Lord Is My Shepherd - Open Edition Print / 10 X 8 / Print Only">
            <a:extLst>
              <a:ext uri="{FF2B5EF4-FFF2-40B4-BE49-F238E27FC236}">
                <a16:creationId xmlns:a16="http://schemas.microsoft.com/office/drawing/2014/main" id="{33141B19-1326-516D-A350-5D2963851FA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952"/>
          <a:stretch>
            <a:fillRect/>
          </a:stretch>
        </p:blipFill>
        <p:spPr bwMode="auto">
          <a:xfrm>
            <a:off x="4663280" y="2114907"/>
            <a:ext cx="3795373" cy="35101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a:xfrm>
            <a:off x="685347" y="1903750"/>
            <a:ext cx="3795373" cy="4264701"/>
          </a:xfrm>
        </p:spPr>
        <p:txBody>
          <a:bodyPr>
            <a:normAutofit/>
          </a:bodyPr>
          <a:lstStyle/>
          <a:p>
            <a:r>
              <a:rPr sz="3600" dirty="0"/>
              <a:t>Psalm 23</a:t>
            </a:r>
          </a:p>
          <a:p>
            <a:pPr>
              <a:spcBef>
                <a:spcPts val="600"/>
              </a:spcBef>
            </a:pPr>
            <a:r>
              <a:rPr sz="3600" dirty="0"/>
              <a:t>He restoreth my soul: he leadeth me in the paths of righteousness for his name’s sake.</a:t>
            </a:r>
          </a:p>
        </p:txBody>
      </p:sp>
      <p:pic>
        <p:nvPicPr>
          <p:cNvPr id="27650" name="Picture 2" descr="Feed My Sheep - Painting - Yongsung Kim | Havenlight – Christ.org">
            <a:extLst>
              <a:ext uri="{FF2B5EF4-FFF2-40B4-BE49-F238E27FC236}">
                <a16:creationId xmlns:a16="http://schemas.microsoft.com/office/drawing/2014/main" id="{895A3FF5-06DA-9546-BB39-D2FCA3410D3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6699"/>
          <a:stretch>
            <a:fillRect/>
          </a:stretch>
        </p:blipFill>
        <p:spPr bwMode="auto">
          <a:xfrm>
            <a:off x="4796853" y="2031167"/>
            <a:ext cx="3203419" cy="4010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p:txBody>
          <a:bodyPr>
            <a:normAutofit fontScale="92500" lnSpcReduction="10000"/>
          </a:bodyPr>
          <a:lstStyle/>
          <a:p>
            <a:r>
              <a:rPr sz="3200" dirty="0"/>
              <a:t>Psalm 23</a:t>
            </a:r>
          </a:p>
          <a:p>
            <a:pPr>
              <a:spcBef>
                <a:spcPts val="600"/>
              </a:spcBef>
            </a:pPr>
            <a:r>
              <a:rPr sz="3200" dirty="0"/>
              <a:t>Yea, though I walk through the valley of the shadow of death, I will fear no evil: for thou art with me; thy rod and thy staff they comfort me.</a:t>
            </a:r>
          </a:p>
        </p:txBody>
      </p:sp>
      <p:pic>
        <p:nvPicPr>
          <p:cNvPr id="28674" name="Picture 2" descr="the Valley of the Shadow of Death ...">
            <a:extLst>
              <a:ext uri="{FF2B5EF4-FFF2-40B4-BE49-F238E27FC236}">
                <a16:creationId xmlns:a16="http://schemas.microsoft.com/office/drawing/2014/main" id="{CC8A39B9-621A-1880-97BF-B1AF096D3E7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809" r="9403"/>
          <a:stretch>
            <a:fillRect/>
          </a:stretch>
        </p:blipFill>
        <p:spPr bwMode="auto">
          <a:xfrm>
            <a:off x="4663282" y="2091128"/>
            <a:ext cx="3795373" cy="35437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p:txBody>
          <a:bodyPr>
            <a:normAutofit lnSpcReduction="10000"/>
          </a:bodyPr>
          <a:lstStyle/>
          <a:p>
            <a:r>
              <a:rPr sz="3200" dirty="0"/>
              <a:t>Psalm 23</a:t>
            </a:r>
          </a:p>
          <a:p>
            <a:pPr>
              <a:spcBef>
                <a:spcPts val="600"/>
              </a:spcBef>
            </a:pPr>
            <a:r>
              <a:rPr sz="3200" dirty="0"/>
              <a:t>Thou preparest a table before me in the presence of mine enemies: thou </a:t>
            </a:r>
            <a:r>
              <a:rPr sz="3200" dirty="0" err="1"/>
              <a:t>anointest</a:t>
            </a:r>
            <a:r>
              <a:rPr sz="3200" dirty="0"/>
              <a:t> my head with oil; my cup </a:t>
            </a:r>
            <a:r>
              <a:rPr sz="3200" dirty="0" err="1"/>
              <a:t>runneth</a:t>
            </a:r>
            <a:r>
              <a:rPr sz="3200" dirty="0"/>
              <a:t> over.</a:t>
            </a:r>
          </a:p>
        </p:txBody>
      </p:sp>
      <p:pic>
        <p:nvPicPr>
          <p:cNvPr id="29698" name="Picture 2" descr="A Simple Outdoor Friendsgiving Tablescape » Grow Beauty With Ease">
            <a:extLst>
              <a:ext uri="{FF2B5EF4-FFF2-40B4-BE49-F238E27FC236}">
                <a16:creationId xmlns:a16="http://schemas.microsoft.com/office/drawing/2014/main" id="{C3C4C923-8EAC-CCC6-0960-04B70619AD2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132" r="2851"/>
          <a:stretch>
            <a:fillRect/>
          </a:stretch>
        </p:blipFill>
        <p:spPr bwMode="auto">
          <a:xfrm>
            <a:off x="4663282" y="2141047"/>
            <a:ext cx="4052612" cy="36501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12. What can always be said by one who has the Lord for a companion?</a:t>
            </a:r>
          </a:p>
        </p:txBody>
      </p:sp>
      <p:sp>
        <p:nvSpPr>
          <p:cNvPr id="3" name="Content Placeholder 2"/>
          <p:cNvSpPr>
            <a:spLocks noGrp="1"/>
          </p:cNvSpPr>
          <p:nvPr>
            <p:ph sz="half" idx="1"/>
          </p:nvPr>
        </p:nvSpPr>
        <p:spPr>
          <a:xfrm>
            <a:off x="685347" y="2164665"/>
            <a:ext cx="3795373" cy="4058750"/>
          </a:xfrm>
        </p:spPr>
        <p:txBody>
          <a:bodyPr>
            <a:normAutofit fontScale="92500" lnSpcReduction="10000"/>
          </a:bodyPr>
          <a:lstStyle/>
          <a:p>
            <a:r>
              <a:rPr sz="3600" dirty="0"/>
              <a:t>Psalm 23</a:t>
            </a:r>
          </a:p>
          <a:p>
            <a:pPr>
              <a:spcBef>
                <a:spcPts val="600"/>
              </a:spcBef>
            </a:pPr>
            <a:r>
              <a:rPr sz="3600" dirty="0"/>
              <a:t>Surely goodness and mercy shall follow me all the days of my life: and I will dwell in the house of the LORD for ever.</a:t>
            </a:r>
          </a:p>
        </p:txBody>
      </p:sp>
      <p:pic>
        <p:nvPicPr>
          <p:cNvPr id="30722" name="Picture 2" descr="New Jerusalem - Wikipedia">
            <a:extLst>
              <a:ext uri="{FF2B5EF4-FFF2-40B4-BE49-F238E27FC236}">
                <a16:creationId xmlns:a16="http://schemas.microsoft.com/office/drawing/2014/main" id="{4574D62E-A01F-0C0B-FB04-B246780776A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066" r="19036"/>
          <a:stretch>
            <a:fillRect/>
          </a:stretch>
        </p:blipFill>
        <p:spPr bwMode="auto">
          <a:xfrm>
            <a:off x="4663282" y="2084718"/>
            <a:ext cx="3594498" cy="405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A80CC-DC66-ECDF-0B84-7F224D912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C9C60-6FE4-0A4A-709A-B3FED73CC7CB}"/>
              </a:ext>
            </a:extLst>
          </p:cNvPr>
          <p:cNvSpPr>
            <a:spLocks noGrp="1"/>
          </p:cNvSpPr>
          <p:nvPr>
            <p:ph type="title"/>
          </p:nvPr>
        </p:nvSpPr>
        <p:spPr>
          <a:xfrm>
            <a:off x="685346" y="609600"/>
            <a:ext cx="7765322" cy="1219200"/>
          </a:xfrm>
        </p:spPr>
        <p:txBody>
          <a:bodyPr>
            <a:normAutofit/>
          </a:bodyPr>
          <a:lstStyle/>
          <a:p>
            <a:r>
              <a:rPr lang="en-US" dirty="0"/>
              <a:t>Joseph’s Path:  Psalm 105:17-22</a:t>
            </a:r>
          </a:p>
        </p:txBody>
      </p:sp>
      <p:sp>
        <p:nvSpPr>
          <p:cNvPr id="4" name="Content Placeholder 3">
            <a:extLst>
              <a:ext uri="{FF2B5EF4-FFF2-40B4-BE49-F238E27FC236}">
                <a16:creationId xmlns:a16="http://schemas.microsoft.com/office/drawing/2014/main" id="{A3E86D15-F97D-957A-F1A8-376A26E9DC90}"/>
              </a:ext>
            </a:extLst>
          </p:cNvPr>
          <p:cNvSpPr>
            <a:spLocks noGrp="1"/>
          </p:cNvSpPr>
          <p:nvPr>
            <p:ph sz="half" idx="2"/>
          </p:nvPr>
        </p:nvSpPr>
        <p:spPr>
          <a:xfrm>
            <a:off x="4652169" y="1828800"/>
            <a:ext cx="3798499" cy="4419600"/>
          </a:xfrm>
        </p:spPr>
        <p:txBody>
          <a:bodyPr>
            <a:normAutofit/>
          </a:bodyPr>
          <a:lstStyle/>
          <a:p>
            <a:r>
              <a:rPr lang="en-US" sz="3200" b="1" baseline="30000" dirty="0">
                <a:effectLst/>
              </a:rPr>
              <a:t>17 </a:t>
            </a:r>
            <a:r>
              <a:rPr lang="en-US" sz="3200" dirty="0">
                <a:effectLst/>
              </a:rPr>
              <a:t>He sent a man before them, even Joseph, who was sold for a servant:</a:t>
            </a:r>
          </a:p>
          <a:p>
            <a:r>
              <a:rPr lang="en-US" sz="3200" b="1" baseline="30000" dirty="0">
                <a:effectLst/>
              </a:rPr>
              <a:t>18 </a:t>
            </a:r>
            <a:r>
              <a:rPr lang="en-US" sz="3200" dirty="0">
                <a:effectLst/>
              </a:rPr>
              <a:t>Whose feet they hurt with fetters: he was laid in iron:</a:t>
            </a:r>
          </a:p>
        </p:txBody>
      </p:sp>
      <p:pic>
        <p:nvPicPr>
          <p:cNvPr id="39938" name="Picture 2" descr="Potiphar took Joseph and threw him into the prison where the king’s prisoners were confined. But in prison the Lord was with Joseph and showed him kindness. – Slide 11">
            <a:extLst>
              <a:ext uri="{FF2B5EF4-FFF2-40B4-BE49-F238E27FC236}">
                <a16:creationId xmlns:a16="http://schemas.microsoft.com/office/drawing/2014/main" id="{8863E039-C2D1-914B-AA9C-F9830A943BE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979" r="26708"/>
          <a:stretch>
            <a:fillRect/>
          </a:stretch>
        </p:blipFill>
        <p:spPr bwMode="auto">
          <a:xfrm>
            <a:off x="685346" y="1828800"/>
            <a:ext cx="3631821" cy="4107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879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1. To whom did Joseph’s brethren sell him?</a:t>
            </a:r>
          </a:p>
        </p:txBody>
      </p:sp>
      <p:sp>
        <p:nvSpPr>
          <p:cNvPr id="3" name="Content Placeholder 2"/>
          <p:cNvSpPr>
            <a:spLocks noGrp="1"/>
          </p:cNvSpPr>
          <p:nvPr>
            <p:ph sz="half" idx="1"/>
          </p:nvPr>
        </p:nvSpPr>
        <p:spPr>
          <a:xfrm>
            <a:off x="517161" y="1732448"/>
            <a:ext cx="3963559" cy="4750797"/>
          </a:xfrm>
        </p:spPr>
        <p:txBody>
          <a:bodyPr>
            <a:normAutofit lnSpcReduction="10000"/>
          </a:bodyPr>
          <a:lstStyle/>
          <a:p>
            <a:r>
              <a:rPr sz="2800" dirty="0"/>
              <a:t>Genesis 37:28</a:t>
            </a:r>
          </a:p>
          <a:p>
            <a:pPr>
              <a:spcBef>
                <a:spcPts val="600"/>
              </a:spcBef>
            </a:pPr>
            <a:r>
              <a:rPr sz="2800" dirty="0"/>
              <a:t>Then there passed by Midianites merchantmen; and they drew and lifted up Joseph out of the pit, and sold Joseph to the </a:t>
            </a:r>
            <a:r>
              <a:rPr sz="2800" dirty="0" err="1"/>
              <a:t>Ishmeelites</a:t>
            </a:r>
            <a:r>
              <a:rPr sz="2800" dirty="0"/>
              <a:t> for twenty pieces of silver: and they brought Joseph into Egypt.</a:t>
            </a:r>
          </a:p>
        </p:txBody>
      </p:sp>
      <p:pic>
        <p:nvPicPr>
          <p:cNvPr id="5" name="Picture 2" descr="... and sold him for twenty shekels of silver. – Slide 17">
            <a:extLst>
              <a:ext uri="{FF2B5EF4-FFF2-40B4-BE49-F238E27FC236}">
                <a16:creationId xmlns:a16="http://schemas.microsoft.com/office/drawing/2014/main" id="{B2DBB71E-AB38-2B1F-6F4D-971DED9BE79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363" r="13749"/>
          <a:stretch>
            <a:fillRect/>
          </a:stretch>
        </p:blipFill>
        <p:spPr bwMode="auto">
          <a:xfrm>
            <a:off x="4568007" y="1732448"/>
            <a:ext cx="4217473" cy="4525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29C9-A3E4-85AC-E765-A96F4584E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B89E1-AE7C-7838-68F5-31AAF16735A5}"/>
              </a:ext>
            </a:extLst>
          </p:cNvPr>
          <p:cNvSpPr>
            <a:spLocks noGrp="1"/>
          </p:cNvSpPr>
          <p:nvPr>
            <p:ph type="title"/>
          </p:nvPr>
        </p:nvSpPr>
        <p:spPr>
          <a:xfrm>
            <a:off x="685346" y="609600"/>
            <a:ext cx="7765322" cy="1219200"/>
          </a:xfrm>
        </p:spPr>
        <p:txBody>
          <a:bodyPr>
            <a:normAutofit/>
          </a:bodyPr>
          <a:lstStyle/>
          <a:p>
            <a:r>
              <a:rPr lang="en-US" dirty="0"/>
              <a:t>Joseph’s Path:  Psalm 105:17-22</a:t>
            </a:r>
          </a:p>
        </p:txBody>
      </p:sp>
      <p:sp>
        <p:nvSpPr>
          <p:cNvPr id="4" name="Content Placeholder 3">
            <a:extLst>
              <a:ext uri="{FF2B5EF4-FFF2-40B4-BE49-F238E27FC236}">
                <a16:creationId xmlns:a16="http://schemas.microsoft.com/office/drawing/2014/main" id="{DCE4B19E-6363-249F-C725-06D5FF953577}"/>
              </a:ext>
            </a:extLst>
          </p:cNvPr>
          <p:cNvSpPr>
            <a:spLocks noGrp="1"/>
          </p:cNvSpPr>
          <p:nvPr>
            <p:ph sz="half" idx="2"/>
          </p:nvPr>
        </p:nvSpPr>
        <p:spPr>
          <a:xfrm>
            <a:off x="4652169" y="1828800"/>
            <a:ext cx="3798499" cy="4419600"/>
          </a:xfrm>
        </p:spPr>
        <p:txBody>
          <a:bodyPr>
            <a:normAutofit fontScale="92500"/>
          </a:bodyPr>
          <a:lstStyle/>
          <a:p>
            <a:r>
              <a:rPr lang="en-US" sz="3200" b="1" baseline="30000" dirty="0">
                <a:effectLst/>
              </a:rPr>
              <a:t>19 </a:t>
            </a:r>
            <a:r>
              <a:rPr lang="en-US" sz="3200" dirty="0">
                <a:effectLst/>
              </a:rPr>
              <a:t>Until the time that his word came: the word of the </a:t>
            </a:r>
            <a:r>
              <a:rPr lang="en-US" sz="3200" cap="small" dirty="0">
                <a:effectLst/>
              </a:rPr>
              <a:t>Lord</a:t>
            </a:r>
            <a:r>
              <a:rPr lang="en-US" sz="3200" dirty="0">
                <a:effectLst/>
              </a:rPr>
              <a:t> tried him.</a:t>
            </a:r>
          </a:p>
          <a:p>
            <a:r>
              <a:rPr lang="en-US" sz="3200" b="1" baseline="30000" dirty="0">
                <a:effectLst/>
              </a:rPr>
              <a:t>20 </a:t>
            </a:r>
            <a:r>
              <a:rPr lang="en-US" sz="3200" dirty="0">
                <a:effectLst/>
              </a:rPr>
              <a:t>The king sent and loosed him; even the ruler of the people, and let him go free.</a:t>
            </a:r>
          </a:p>
        </p:txBody>
      </p:sp>
      <p:pic>
        <p:nvPicPr>
          <p:cNvPr id="40962" name="Picture 2" descr="Joseph then advised Pharaoh to find a wise and discerning man and give him authority over all the land of Egypt. Officials needed to collect one-fifth of the produce of Egypt during the seven years of plenty. This food should be held in storage in preparation for the seven years of famine. &lt;br/&gt;This advice made sense to Pharaoh and all his officials. – Slide 10">
            <a:extLst>
              <a:ext uri="{FF2B5EF4-FFF2-40B4-BE49-F238E27FC236}">
                <a16:creationId xmlns:a16="http://schemas.microsoft.com/office/drawing/2014/main" id="{10792C65-3C48-34E1-9DD1-2AB4BCB0BB5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354" r="14992"/>
          <a:stretch>
            <a:fillRect/>
          </a:stretch>
        </p:blipFill>
        <p:spPr bwMode="auto">
          <a:xfrm>
            <a:off x="685346" y="1983908"/>
            <a:ext cx="4035593" cy="410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378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CC526-C644-0B89-F200-12018634F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AFA6C-7E24-17B8-1ECE-163C239EBE45}"/>
              </a:ext>
            </a:extLst>
          </p:cNvPr>
          <p:cNvSpPr>
            <a:spLocks noGrp="1"/>
          </p:cNvSpPr>
          <p:nvPr>
            <p:ph type="title"/>
          </p:nvPr>
        </p:nvSpPr>
        <p:spPr>
          <a:xfrm>
            <a:off x="685346" y="609600"/>
            <a:ext cx="7765322" cy="1219200"/>
          </a:xfrm>
        </p:spPr>
        <p:txBody>
          <a:bodyPr>
            <a:normAutofit/>
          </a:bodyPr>
          <a:lstStyle/>
          <a:p>
            <a:r>
              <a:rPr lang="en-US" dirty="0"/>
              <a:t>Joseph’s Path:  Psalm 105:17-22</a:t>
            </a:r>
          </a:p>
        </p:txBody>
      </p:sp>
      <p:sp>
        <p:nvSpPr>
          <p:cNvPr id="4" name="Content Placeholder 3">
            <a:extLst>
              <a:ext uri="{FF2B5EF4-FFF2-40B4-BE49-F238E27FC236}">
                <a16:creationId xmlns:a16="http://schemas.microsoft.com/office/drawing/2014/main" id="{49C5E8FA-809D-77DC-541B-3B7121231788}"/>
              </a:ext>
            </a:extLst>
          </p:cNvPr>
          <p:cNvSpPr>
            <a:spLocks noGrp="1"/>
          </p:cNvSpPr>
          <p:nvPr>
            <p:ph sz="half" idx="2"/>
          </p:nvPr>
        </p:nvSpPr>
        <p:spPr>
          <a:xfrm>
            <a:off x="4652169" y="1828800"/>
            <a:ext cx="3798499" cy="4419600"/>
          </a:xfrm>
        </p:spPr>
        <p:txBody>
          <a:bodyPr>
            <a:normAutofit lnSpcReduction="10000"/>
          </a:bodyPr>
          <a:lstStyle/>
          <a:p>
            <a:r>
              <a:rPr lang="en-US" sz="3200" b="1" baseline="30000" dirty="0">
                <a:effectLst/>
              </a:rPr>
              <a:t>21 </a:t>
            </a:r>
            <a:r>
              <a:rPr lang="en-US" sz="3200" dirty="0">
                <a:effectLst/>
              </a:rPr>
              <a:t>He made him lord of his house, and ruler of all his substance:</a:t>
            </a:r>
          </a:p>
          <a:p>
            <a:r>
              <a:rPr lang="en-US" sz="3200" b="1" baseline="30000" dirty="0">
                <a:effectLst/>
              </a:rPr>
              <a:t>22 </a:t>
            </a:r>
            <a:r>
              <a:rPr lang="en-US" sz="3200" dirty="0">
                <a:effectLst/>
              </a:rPr>
              <a:t>To bind his princes at his pleasure; and teach his senators wisdom.</a:t>
            </a:r>
          </a:p>
        </p:txBody>
      </p:sp>
      <p:pic>
        <p:nvPicPr>
          <p:cNvPr id="41986" name="Picture 2" descr="He clothed him with fine linen clothes and put a gold chain around his neck. – Slide 12">
            <a:extLst>
              <a:ext uri="{FF2B5EF4-FFF2-40B4-BE49-F238E27FC236}">
                <a16:creationId xmlns:a16="http://schemas.microsoft.com/office/drawing/2014/main" id="{2AB82358-C936-1868-13E6-97439A64CD0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8786" r="19535"/>
          <a:stretch>
            <a:fillRect/>
          </a:stretch>
        </p:blipFill>
        <p:spPr bwMode="auto">
          <a:xfrm>
            <a:off x="816963" y="1828800"/>
            <a:ext cx="3896763" cy="407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026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27AB2-04F3-6C42-3CE2-840CEF68D3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01935-793B-79E3-E549-08155F41866B}"/>
              </a:ext>
            </a:extLst>
          </p:cNvPr>
          <p:cNvSpPr>
            <a:spLocks noGrp="1"/>
          </p:cNvSpPr>
          <p:nvPr>
            <p:ph type="title"/>
          </p:nvPr>
        </p:nvSpPr>
        <p:spPr>
          <a:xfrm>
            <a:off x="685346" y="609600"/>
            <a:ext cx="7765322" cy="1219200"/>
          </a:xfrm>
        </p:spPr>
        <p:txBody>
          <a:bodyPr>
            <a:normAutofit/>
          </a:bodyPr>
          <a:lstStyle/>
          <a:p>
            <a:r>
              <a:rPr lang="en-US" dirty="0"/>
              <a:t>Joseph’s Path:  Psalm 105:17-22</a:t>
            </a:r>
          </a:p>
        </p:txBody>
      </p:sp>
      <p:sp>
        <p:nvSpPr>
          <p:cNvPr id="4" name="Content Placeholder 3">
            <a:extLst>
              <a:ext uri="{FF2B5EF4-FFF2-40B4-BE49-F238E27FC236}">
                <a16:creationId xmlns:a16="http://schemas.microsoft.com/office/drawing/2014/main" id="{35D44F78-4219-8E55-F8C9-07EF4EFC7C65}"/>
              </a:ext>
            </a:extLst>
          </p:cNvPr>
          <p:cNvSpPr>
            <a:spLocks noGrp="1"/>
          </p:cNvSpPr>
          <p:nvPr>
            <p:ph sz="half" idx="2"/>
          </p:nvPr>
        </p:nvSpPr>
        <p:spPr>
          <a:xfrm>
            <a:off x="4652169" y="1828800"/>
            <a:ext cx="3798499" cy="4419600"/>
          </a:xfrm>
        </p:spPr>
        <p:txBody>
          <a:bodyPr>
            <a:normAutofit fontScale="92500" lnSpcReduction="10000"/>
          </a:bodyPr>
          <a:lstStyle/>
          <a:p>
            <a:pPr marL="36900" indent="0">
              <a:buNone/>
            </a:pPr>
            <a:r>
              <a:rPr lang="en-US" sz="3200" dirty="0"/>
              <a:t>Psalm 105 interprets Joseph’s suffering as part of divine providence: his fetters and iron chains were God’s forge, shaping a deliverer. Even in confinement, “the Lord was with him.” (</a:t>
            </a:r>
            <a:r>
              <a:rPr lang="en-US" sz="3200" i="1" dirty="0"/>
              <a:t>Genesis 39:21</a:t>
            </a:r>
            <a:r>
              <a:rPr lang="en-US" sz="3200" dirty="0"/>
              <a:t>)</a:t>
            </a:r>
            <a:endParaRPr lang="en-US" sz="3200" dirty="0">
              <a:effectLst/>
            </a:endParaRPr>
          </a:p>
        </p:txBody>
      </p:sp>
      <p:pic>
        <p:nvPicPr>
          <p:cNvPr id="43010" name="Picture 2" descr="The seven years of abundance in Egypt came to an end.  Then the seven years of famine began, just as Joseph had said. There was famine in all the other lands, but in Egypt there was plenty of food. – Slide 1">
            <a:extLst>
              <a:ext uri="{FF2B5EF4-FFF2-40B4-BE49-F238E27FC236}">
                <a16:creationId xmlns:a16="http://schemas.microsoft.com/office/drawing/2014/main" id="{40851A17-77D3-DBA3-C603-886121B293A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2483" r="8082"/>
          <a:stretch>
            <a:fillRect/>
          </a:stretch>
        </p:blipFill>
        <p:spPr bwMode="auto">
          <a:xfrm>
            <a:off x="1004340" y="1761068"/>
            <a:ext cx="3387777" cy="4274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888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13. How was this verified in Joseph’s case?</a:t>
            </a:r>
          </a:p>
        </p:txBody>
      </p:sp>
      <p:sp>
        <p:nvSpPr>
          <p:cNvPr id="3" name="Content Placeholder 2"/>
          <p:cNvSpPr>
            <a:spLocks noGrp="1"/>
          </p:cNvSpPr>
          <p:nvPr>
            <p:ph sz="half" idx="1"/>
          </p:nvPr>
        </p:nvSpPr>
        <p:spPr>
          <a:xfrm>
            <a:off x="685347" y="1851285"/>
            <a:ext cx="3795373" cy="3939914"/>
          </a:xfrm>
        </p:spPr>
        <p:txBody>
          <a:bodyPr>
            <a:normAutofit lnSpcReduction="10000"/>
          </a:bodyPr>
          <a:lstStyle/>
          <a:p>
            <a:r>
              <a:rPr sz="3200" dirty="0"/>
              <a:t>Genesis 39:21</a:t>
            </a:r>
          </a:p>
          <a:p>
            <a:pPr>
              <a:spcBef>
                <a:spcPts val="600"/>
              </a:spcBef>
            </a:pPr>
            <a:r>
              <a:rPr sz="3200" dirty="0"/>
              <a:t>But the LORD was with Joseph, and shewed him mercy, and gave him </a:t>
            </a:r>
            <a:r>
              <a:rPr sz="3200" dirty="0" err="1"/>
              <a:t>favour</a:t>
            </a:r>
            <a:r>
              <a:rPr sz="3200" dirty="0"/>
              <a:t> in the sight of the keeper of the prison.</a:t>
            </a:r>
          </a:p>
        </p:txBody>
      </p:sp>
      <p:pic>
        <p:nvPicPr>
          <p:cNvPr id="31750" name="Picture 6" descr="Joseph replied, ‘This is its meaning: The three baskets represent three days. In three more days Pharaoh will execute you and impale you on a pole. Then the birds will eat your flesh.’ – Slide 10">
            <a:extLst>
              <a:ext uri="{FF2B5EF4-FFF2-40B4-BE49-F238E27FC236}">
                <a16:creationId xmlns:a16="http://schemas.microsoft.com/office/drawing/2014/main" id="{BA9170EB-42B7-2128-5809-8BEA5ED264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491" r="6009"/>
          <a:stretch>
            <a:fillRect/>
          </a:stretch>
        </p:blipFill>
        <p:spPr bwMode="auto">
          <a:xfrm>
            <a:off x="4572000" y="1970470"/>
            <a:ext cx="4219731" cy="37015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14. What trust was committed to Joseph in the prison?</a:t>
            </a:r>
          </a:p>
        </p:txBody>
      </p:sp>
      <p:sp>
        <p:nvSpPr>
          <p:cNvPr id="3" name="Content Placeholder 2"/>
          <p:cNvSpPr>
            <a:spLocks noGrp="1"/>
          </p:cNvSpPr>
          <p:nvPr>
            <p:ph sz="half" idx="1"/>
          </p:nvPr>
        </p:nvSpPr>
        <p:spPr/>
        <p:txBody>
          <a:bodyPr>
            <a:normAutofit fontScale="92500" lnSpcReduction="20000"/>
          </a:bodyPr>
          <a:lstStyle/>
          <a:p>
            <a:r>
              <a:rPr sz="3200" dirty="0"/>
              <a:t>Genesis 39:22</a:t>
            </a:r>
          </a:p>
          <a:p>
            <a:pPr>
              <a:spcBef>
                <a:spcPts val="600"/>
              </a:spcBef>
            </a:pPr>
            <a:r>
              <a:rPr sz="3200" dirty="0"/>
              <a:t>And the keeper of the prison committed to Joseph’s hand all the prisoners that were in the prison; and whatsoever they did there, he was the doer of it.</a:t>
            </a:r>
          </a:p>
        </p:txBody>
      </p:sp>
      <p:pic>
        <p:nvPicPr>
          <p:cNvPr id="32770" name="Picture 2" descr="Jehovah Delivers Joseph">
            <a:extLst>
              <a:ext uri="{FF2B5EF4-FFF2-40B4-BE49-F238E27FC236}">
                <a16:creationId xmlns:a16="http://schemas.microsoft.com/office/drawing/2014/main" id="{71CC3FFD-6C63-6E2B-E013-89A4BE2BC0E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893" r="15526"/>
          <a:stretch>
            <a:fillRect/>
          </a:stretch>
        </p:blipFill>
        <p:spPr bwMode="auto">
          <a:xfrm>
            <a:off x="4909278" y="2383437"/>
            <a:ext cx="3200401" cy="32184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15. Why was this?</a:t>
            </a:r>
          </a:p>
        </p:txBody>
      </p:sp>
      <p:sp>
        <p:nvSpPr>
          <p:cNvPr id="3" name="Content Placeholder 2"/>
          <p:cNvSpPr>
            <a:spLocks noGrp="1"/>
          </p:cNvSpPr>
          <p:nvPr>
            <p:ph sz="half" idx="1"/>
          </p:nvPr>
        </p:nvSpPr>
        <p:spPr>
          <a:xfrm>
            <a:off x="685347" y="1798820"/>
            <a:ext cx="3795373" cy="4341115"/>
          </a:xfrm>
        </p:spPr>
        <p:txBody>
          <a:bodyPr>
            <a:normAutofit lnSpcReduction="10000"/>
          </a:bodyPr>
          <a:lstStyle/>
          <a:p>
            <a:r>
              <a:rPr sz="2800" dirty="0"/>
              <a:t>Genesis 39:23</a:t>
            </a:r>
          </a:p>
          <a:p>
            <a:pPr>
              <a:spcBef>
                <a:spcPts val="600"/>
              </a:spcBef>
            </a:pPr>
            <a:r>
              <a:rPr sz="2800" dirty="0"/>
              <a:t>The keeper of the prison looked not to any thing that was under his hand; because the LORD was with him, and that which he did, the LORD made it to prosper.</a:t>
            </a:r>
          </a:p>
        </p:txBody>
      </p:sp>
      <p:pic>
        <p:nvPicPr>
          <p:cNvPr id="33794" name="Picture 2" descr="Joseph In Prison Images – Browse 202 Stock Photos, Vectors, and Video |  Adobe Stock">
            <a:extLst>
              <a:ext uri="{FF2B5EF4-FFF2-40B4-BE49-F238E27FC236}">
                <a16:creationId xmlns:a16="http://schemas.microsoft.com/office/drawing/2014/main" id="{3E06E8B5-306C-3E70-249E-78F659196BB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917" r="19835"/>
          <a:stretch>
            <a:fillRect/>
          </a:stretch>
        </p:blipFill>
        <p:spPr bwMode="auto">
          <a:xfrm>
            <a:off x="4568007" y="2318011"/>
            <a:ext cx="4114047" cy="3585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16. What scripture was fulfilled in Joseph’s case?</a:t>
            </a:r>
          </a:p>
        </p:txBody>
      </p:sp>
      <p:sp>
        <p:nvSpPr>
          <p:cNvPr id="3" name="Content Placeholder 2"/>
          <p:cNvSpPr>
            <a:spLocks noGrp="1"/>
          </p:cNvSpPr>
          <p:nvPr>
            <p:ph sz="half" idx="1"/>
          </p:nvPr>
        </p:nvSpPr>
        <p:spPr>
          <a:xfrm>
            <a:off x="685347" y="1921781"/>
            <a:ext cx="3886653" cy="4058750"/>
          </a:xfrm>
        </p:spPr>
        <p:txBody>
          <a:bodyPr>
            <a:normAutofit/>
          </a:bodyPr>
          <a:lstStyle/>
          <a:p>
            <a:r>
              <a:rPr sz="3200" dirty="0"/>
              <a:t>Proverbs 16:7</a:t>
            </a:r>
          </a:p>
          <a:p>
            <a:pPr>
              <a:spcBef>
                <a:spcPts val="600"/>
              </a:spcBef>
            </a:pPr>
            <a:r>
              <a:rPr sz="3200" dirty="0"/>
              <a:t>When a man’s ways please the LORD, he maketh even his enemies to be at peace with him.</a:t>
            </a:r>
          </a:p>
        </p:txBody>
      </p:sp>
      <p:pic>
        <p:nvPicPr>
          <p:cNvPr id="34818" name="Picture 2" descr="The Wilderness Experience (Part IV) - Know HIS Ways">
            <a:extLst>
              <a:ext uri="{FF2B5EF4-FFF2-40B4-BE49-F238E27FC236}">
                <a16:creationId xmlns:a16="http://schemas.microsoft.com/office/drawing/2014/main" id="{13A5D70C-F922-3A6F-6A86-B9283DC5AE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064" t="3616" r="23465" b="5226"/>
          <a:stretch>
            <a:fillRect/>
          </a:stretch>
        </p:blipFill>
        <p:spPr bwMode="auto">
          <a:xfrm>
            <a:off x="5068881" y="1921781"/>
            <a:ext cx="3389772" cy="37070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3"/>
            <a:ext cx="8691106" cy="4910766"/>
          </a:xfrm>
          <a:prstGeom prst="rect">
            <a:avLst/>
          </a:prstGeo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br>
              <a:rPr lang="en-US" dirty="0">
                <a:solidFill>
                  <a:schemeClr val="tx2">
                    <a:lumMod val="50000"/>
                  </a:schemeClr>
                </a:solidFill>
              </a:rPr>
            </a:br>
            <a:r>
              <a:rPr lang="en-US" sz="6600" b="1" dirty="0">
                <a:solidFill>
                  <a:schemeClr val="accent1">
                    <a:lumMod val="60000"/>
                    <a:lumOff val="40000"/>
                  </a:schemeClr>
                </a:solidFill>
              </a:rPr>
              <a:t>HAPPY SABBATH!</a:t>
            </a:r>
            <a:endParaRPr lang="en-US" b="1" dirty="0">
              <a:solidFill>
                <a:schemeClr val="accent1">
                  <a:lumMod val="60000"/>
                  <a:lumOff val="40000"/>
                </a:schemeClr>
              </a:solidFill>
            </a:endParaRPr>
          </a:p>
        </p:txBody>
      </p:sp>
    </p:spTree>
    <p:extLst>
      <p:ext uri="{BB962C8B-B14F-4D97-AF65-F5344CB8AC3E}">
        <p14:creationId xmlns:p14="http://schemas.microsoft.com/office/powerpoint/2010/main" val="192372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2. What did the Midianites do with him?</a:t>
            </a:r>
          </a:p>
        </p:txBody>
      </p:sp>
      <p:sp>
        <p:nvSpPr>
          <p:cNvPr id="3" name="Content Placeholder 2"/>
          <p:cNvSpPr>
            <a:spLocks noGrp="1"/>
          </p:cNvSpPr>
          <p:nvPr>
            <p:ph sz="half" idx="1"/>
          </p:nvPr>
        </p:nvSpPr>
        <p:spPr/>
        <p:txBody>
          <a:bodyPr>
            <a:normAutofit fontScale="92500"/>
          </a:bodyPr>
          <a:lstStyle/>
          <a:p>
            <a:r>
              <a:rPr sz="3200" dirty="0"/>
              <a:t>Genesis 37:36</a:t>
            </a:r>
          </a:p>
          <a:p>
            <a:pPr>
              <a:spcBef>
                <a:spcPts val="600"/>
              </a:spcBef>
            </a:pPr>
            <a:r>
              <a:rPr sz="3200" dirty="0"/>
              <a:t>And the Midianites sold him into Egypt unto Potiphar, an officer of Pharaoh’s, and captain of the guard.</a:t>
            </a:r>
          </a:p>
        </p:txBody>
      </p:sp>
      <p:pic>
        <p:nvPicPr>
          <p:cNvPr id="1026" name="Picture 2" descr="The Ishmaelites took Joseph on the long trip to Egypt to sell him as a slave. – Slide 18">
            <a:extLst>
              <a:ext uri="{FF2B5EF4-FFF2-40B4-BE49-F238E27FC236}">
                <a16:creationId xmlns:a16="http://schemas.microsoft.com/office/drawing/2014/main" id="{1C024EE3-8244-6905-8FEF-3FF6AFF0907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6733"/>
          <a:stretch>
            <a:fillRect/>
          </a:stretch>
        </p:blipFill>
        <p:spPr bwMode="auto">
          <a:xfrm>
            <a:off x="4663282" y="1798821"/>
            <a:ext cx="4179784" cy="4278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8E7F1-E87A-9847-AD48-B39A8D86852E}"/>
              </a:ext>
            </a:extLst>
          </p:cNvPr>
          <p:cNvSpPr>
            <a:spLocks noGrp="1"/>
          </p:cNvSpPr>
          <p:nvPr>
            <p:ph type="title"/>
          </p:nvPr>
        </p:nvSpPr>
        <p:spPr>
          <a:xfrm>
            <a:off x="685346" y="609600"/>
            <a:ext cx="7765322" cy="1219200"/>
          </a:xfrm>
        </p:spPr>
        <p:txBody>
          <a:bodyPr>
            <a:normAutofit fontScale="90000"/>
          </a:bodyPr>
          <a:lstStyle/>
          <a:p>
            <a:r>
              <a:rPr lang="en-US" dirty="0"/>
              <a:t>A Note on Potiphar </a:t>
            </a:r>
            <a:br>
              <a:rPr lang="en-US" dirty="0"/>
            </a:br>
            <a:r>
              <a:rPr lang="en-US" dirty="0"/>
              <a:t>(SDABC on Gen. 37:36)</a:t>
            </a:r>
          </a:p>
        </p:txBody>
      </p:sp>
      <p:sp>
        <p:nvSpPr>
          <p:cNvPr id="4" name="Content Placeholder 3">
            <a:extLst>
              <a:ext uri="{FF2B5EF4-FFF2-40B4-BE49-F238E27FC236}">
                <a16:creationId xmlns:a16="http://schemas.microsoft.com/office/drawing/2014/main" id="{9816A42E-C5EA-C6C3-92DD-51F3A4026546}"/>
              </a:ext>
            </a:extLst>
          </p:cNvPr>
          <p:cNvSpPr>
            <a:spLocks noGrp="1"/>
          </p:cNvSpPr>
          <p:nvPr>
            <p:ph sz="half" idx="2"/>
          </p:nvPr>
        </p:nvSpPr>
        <p:spPr>
          <a:xfrm>
            <a:off x="4519535" y="1828800"/>
            <a:ext cx="3931134" cy="4419600"/>
          </a:xfrm>
        </p:spPr>
        <p:txBody>
          <a:bodyPr>
            <a:normAutofit fontScale="92500" lnSpcReduction="10000"/>
          </a:bodyPr>
          <a:lstStyle/>
          <a:p>
            <a:pPr marL="36900" indent="0">
              <a:buNone/>
            </a:pPr>
            <a:r>
              <a:rPr lang="en-US" sz="3200" dirty="0"/>
              <a:t>The Hebrew word translated “officer” is saris, meaning, first of all, “eunuch.” </a:t>
            </a:r>
          </a:p>
          <a:p>
            <a:pPr marL="36900" indent="0">
              <a:buNone/>
            </a:pPr>
            <a:r>
              <a:rPr lang="en-US" sz="3200" dirty="0"/>
              <a:t>Oriental rulers made use of eunuchs in various important positions, especially as officers in charge of the royal harem.</a:t>
            </a:r>
          </a:p>
        </p:txBody>
      </p:sp>
      <p:pic>
        <p:nvPicPr>
          <p:cNvPr id="35842" name="Picture 2" descr="Pondering Joseph &amp; Potiphar's Wife - Mesu Andrews">
            <a:extLst>
              <a:ext uri="{FF2B5EF4-FFF2-40B4-BE49-F238E27FC236}">
                <a16:creationId xmlns:a16="http://schemas.microsoft.com/office/drawing/2014/main" id="{516BE2E3-355B-212D-43C6-54A412B2331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97756" y="1828800"/>
            <a:ext cx="33147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898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781EB-1D59-061E-F768-6D3B82D7C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A0B8E-413E-F6F1-E471-C9BA2A09DE82}"/>
              </a:ext>
            </a:extLst>
          </p:cNvPr>
          <p:cNvSpPr>
            <a:spLocks noGrp="1"/>
          </p:cNvSpPr>
          <p:nvPr>
            <p:ph type="title"/>
          </p:nvPr>
        </p:nvSpPr>
        <p:spPr>
          <a:xfrm>
            <a:off x="685346" y="609600"/>
            <a:ext cx="7765322" cy="1219200"/>
          </a:xfrm>
        </p:spPr>
        <p:txBody>
          <a:bodyPr>
            <a:normAutofit fontScale="90000"/>
          </a:bodyPr>
          <a:lstStyle/>
          <a:p>
            <a:r>
              <a:rPr lang="en-US" dirty="0"/>
              <a:t>A Note on Potiphar </a:t>
            </a:r>
            <a:br>
              <a:rPr lang="en-US" dirty="0"/>
            </a:br>
            <a:r>
              <a:rPr lang="en-US" dirty="0"/>
              <a:t>(SDABC on Gen. 37:36)</a:t>
            </a:r>
          </a:p>
        </p:txBody>
      </p:sp>
      <p:sp>
        <p:nvSpPr>
          <p:cNvPr id="4" name="Content Placeholder 3">
            <a:extLst>
              <a:ext uri="{FF2B5EF4-FFF2-40B4-BE49-F238E27FC236}">
                <a16:creationId xmlns:a16="http://schemas.microsoft.com/office/drawing/2014/main" id="{C03E02A9-8FDF-425E-AA66-CCE5E97EB353}"/>
              </a:ext>
            </a:extLst>
          </p:cNvPr>
          <p:cNvSpPr>
            <a:spLocks noGrp="1"/>
          </p:cNvSpPr>
          <p:nvPr>
            <p:ph sz="half" idx="2"/>
          </p:nvPr>
        </p:nvSpPr>
        <p:spPr>
          <a:xfrm>
            <a:off x="4652169" y="1828800"/>
            <a:ext cx="3798499" cy="4419600"/>
          </a:xfrm>
        </p:spPr>
        <p:txBody>
          <a:bodyPr>
            <a:normAutofit fontScale="92500" lnSpcReduction="10000"/>
          </a:bodyPr>
          <a:lstStyle/>
          <a:p>
            <a:pPr marL="36900" indent="0">
              <a:buNone/>
            </a:pPr>
            <a:r>
              <a:rPr lang="en-US" sz="3200" dirty="0"/>
              <a:t>The fact that Potiphar was married has been taken as evidence that the term saris has other meanings, which may be true, but stands without proof, since even eunuchs may have been married.</a:t>
            </a:r>
          </a:p>
        </p:txBody>
      </p:sp>
      <p:pic>
        <p:nvPicPr>
          <p:cNvPr id="36866" name="Picture 2" descr="Genesis 39: Joseph Put Through the Trials of Life - Bible Study Ministry">
            <a:extLst>
              <a:ext uri="{FF2B5EF4-FFF2-40B4-BE49-F238E27FC236}">
                <a16:creationId xmlns:a16="http://schemas.microsoft.com/office/drawing/2014/main" id="{579BB015-A9DB-C1D6-CFC5-6898515CDA1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1929871"/>
            <a:ext cx="3795713" cy="421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338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3. Who was with Joseph in this strange land?</a:t>
            </a:r>
          </a:p>
        </p:txBody>
      </p:sp>
      <p:sp>
        <p:nvSpPr>
          <p:cNvPr id="3" name="Content Placeholder 2"/>
          <p:cNvSpPr>
            <a:spLocks noGrp="1"/>
          </p:cNvSpPr>
          <p:nvPr>
            <p:ph sz="half" idx="1"/>
          </p:nvPr>
        </p:nvSpPr>
        <p:spPr/>
        <p:txBody>
          <a:bodyPr>
            <a:normAutofit/>
          </a:bodyPr>
          <a:lstStyle/>
          <a:p>
            <a:r>
              <a:rPr sz="2800" dirty="0"/>
              <a:t>Genesis 39:2; </a:t>
            </a:r>
            <a:endParaRPr lang="en-US" sz="2800" dirty="0"/>
          </a:p>
          <a:p>
            <a:pPr marL="36900" indent="0">
              <a:buNone/>
            </a:pPr>
            <a:r>
              <a:rPr lang="en-US" sz="2800" dirty="0"/>
              <a:t>	</a:t>
            </a:r>
            <a:r>
              <a:rPr sz="2800" dirty="0"/>
              <a:t>Acts 7:9</a:t>
            </a:r>
          </a:p>
          <a:p>
            <a:pPr>
              <a:spcBef>
                <a:spcPts val="600"/>
              </a:spcBef>
            </a:pPr>
            <a:r>
              <a:rPr sz="2800" dirty="0"/>
              <a:t>And the LORD was with Joseph, and he was a prosperous man; and he was in the house of his master the Egyptian.</a:t>
            </a:r>
          </a:p>
        </p:txBody>
      </p:sp>
      <p:pic>
        <p:nvPicPr>
          <p:cNvPr id="2050" name="Picture 2" descr="Potiphar observed that the Lord was with Joseph. Everything he did was successful. So, he promoted Joseph to become his personal attendant and overseer of his household. Joseph was now in charge of everything Potiphar owned. The Lord continued to bless everything Joseph did indoors and outdoors. – Slide 4">
            <a:extLst>
              <a:ext uri="{FF2B5EF4-FFF2-40B4-BE49-F238E27FC236}">
                <a16:creationId xmlns:a16="http://schemas.microsoft.com/office/drawing/2014/main" id="{3E7B5E35-D34A-F424-9FBD-B6EC8B91F2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882" r="7390"/>
          <a:stretch>
            <a:fillRect/>
          </a:stretch>
        </p:blipFill>
        <p:spPr bwMode="auto">
          <a:xfrm>
            <a:off x="4663282" y="2008682"/>
            <a:ext cx="3943909" cy="3664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b="1" dirty="0"/>
              <a:t>3. Who was with Joseph in this strange land?</a:t>
            </a:r>
          </a:p>
        </p:txBody>
      </p:sp>
      <p:sp>
        <p:nvSpPr>
          <p:cNvPr id="3" name="Content Placeholder 2"/>
          <p:cNvSpPr>
            <a:spLocks noGrp="1"/>
          </p:cNvSpPr>
          <p:nvPr>
            <p:ph sz="half" idx="1"/>
          </p:nvPr>
        </p:nvSpPr>
        <p:spPr/>
        <p:txBody>
          <a:bodyPr>
            <a:normAutofit lnSpcReduction="10000"/>
          </a:bodyPr>
          <a:lstStyle/>
          <a:p>
            <a:r>
              <a:rPr sz="3200" dirty="0"/>
              <a:t>Genesis 39:2; </a:t>
            </a:r>
            <a:r>
              <a:rPr lang="en-US" sz="3200" dirty="0"/>
              <a:t>  </a:t>
            </a:r>
            <a:r>
              <a:rPr sz="3200" dirty="0"/>
              <a:t>Acts 7:9</a:t>
            </a:r>
          </a:p>
          <a:p>
            <a:pPr>
              <a:spcBef>
                <a:spcPts val="600"/>
              </a:spcBef>
            </a:pPr>
            <a:r>
              <a:rPr sz="3200" dirty="0"/>
              <a:t>And the patriarchs, moved with envy, sold Joseph into Egypt: but God was with him,</a:t>
            </a:r>
          </a:p>
        </p:txBody>
      </p:sp>
      <p:pic>
        <p:nvPicPr>
          <p:cNvPr id="3074" name="Picture 2" descr="Joseph (Genesis) - Wikipedia">
            <a:extLst>
              <a:ext uri="{FF2B5EF4-FFF2-40B4-BE49-F238E27FC236}">
                <a16:creationId xmlns:a16="http://schemas.microsoft.com/office/drawing/2014/main" id="{016A2810-CCD0-6E7D-F837-D07871AA8D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95433" y="1732449"/>
            <a:ext cx="2812256" cy="3769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Slate</Template>
  <TotalTime>304</TotalTime>
  <Words>2015</Words>
  <Application>Microsoft Office PowerPoint</Application>
  <PresentationFormat>On-screen Show (4:3)</PresentationFormat>
  <Paragraphs>130</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Calisto MT</vt:lpstr>
      <vt:lpstr>Impact</vt:lpstr>
      <vt:lpstr>Wingdings 2</vt:lpstr>
      <vt:lpstr>Slate</vt:lpstr>
      <vt:lpstr>PowerPoint Presentation</vt:lpstr>
      <vt:lpstr>PowerPoint Presentation</vt:lpstr>
      <vt:lpstr>Old Testament History:  The Consequence of Pleasing God</vt:lpstr>
      <vt:lpstr>1. To whom did Joseph’s brethren sell him?</vt:lpstr>
      <vt:lpstr>2. What did the Midianites do with him?</vt:lpstr>
      <vt:lpstr>A Note on Potiphar  (SDABC on Gen. 37:36)</vt:lpstr>
      <vt:lpstr>A Note on Potiphar  (SDABC on Gen. 37:36)</vt:lpstr>
      <vt:lpstr>3. Who was with Joseph in this strange land?</vt:lpstr>
      <vt:lpstr>3. Who was with Joseph in this strange land?</vt:lpstr>
      <vt:lpstr>4. What was the consequence to Joseph of the Lord’s being with him?</vt:lpstr>
      <vt:lpstr>4. What was the consequence to Joseph of the Lord’s being with him?</vt:lpstr>
      <vt:lpstr>4. What was the consequence to Joseph of the Lord’s being with him?</vt:lpstr>
      <vt:lpstr>4. What was the consequence to Joseph of the Lord’s being with him?</vt:lpstr>
      <vt:lpstr>5. What was the result to Potiphar, from having a godly man in his house?</vt:lpstr>
      <vt:lpstr>6. How much responsibility was placed upon Joseph?</vt:lpstr>
      <vt:lpstr>7. How old was Joseph when he was sold into Egypt?</vt:lpstr>
      <vt:lpstr>8. When he was strongly tempted in Potiphar’s house, what noble stand did he take?</vt:lpstr>
      <vt:lpstr>8. When he was strongly tempted in Potiphar’s house, what noble stand did he take?</vt:lpstr>
      <vt:lpstr>9. Did he stand firm to this resolution?</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10. What was the immediate result of his upright conduct?</vt:lpstr>
      <vt:lpstr>Ancient Egyptian Law Diodorus Siculus (Bibliotheca Historica 1.78)</vt:lpstr>
      <vt:lpstr>Ancient Egyptian Law Diodorus Siculus (Bibliotheca Historica 1.78)</vt:lpstr>
      <vt:lpstr>11. Who was with Joseph still?</vt:lpstr>
      <vt:lpstr>12. What can always be said by one who has the Lord for a companion?</vt:lpstr>
      <vt:lpstr>12. What can always be said by one who has the Lord for a companion?</vt:lpstr>
      <vt:lpstr>12. What can always be said by one who has the Lord for a companion?</vt:lpstr>
      <vt:lpstr>12. What can always be said by one who has the Lord for a companion?</vt:lpstr>
      <vt:lpstr>12. What can always be said by one who has the Lord for a companion?</vt:lpstr>
      <vt:lpstr>12. What can always be said by one who has the Lord for a companion?</vt:lpstr>
      <vt:lpstr>Joseph’s Path:  Psalm 105:17-22</vt:lpstr>
      <vt:lpstr>Joseph’s Path:  Psalm 105:17-22</vt:lpstr>
      <vt:lpstr>Joseph’s Path:  Psalm 105:17-22</vt:lpstr>
      <vt:lpstr>Joseph’s Path:  Psalm 105:17-22</vt:lpstr>
      <vt:lpstr>13. How was this verified in Joseph’s case?</vt:lpstr>
      <vt:lpstr>14. What trust was committed to Joseph in the prison?</vt:lpstr>
      <vt:lpstr>15. Why was this?</vt:lpstr>
      <vt:lpstr>16. What scripture was fulfilled in Joseph’s case?</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2</cp:revision>
  <dcterms:created xsi:type="dcterms:W3CDTF">2013-01-27T09:14:16Z</dcterms:created>
  <dcterms:modified xsi:type="dcterms:W3CDTF">2025-11-08T03:59:49Z</dcterms:modified>
  <cp:category/>
</cp:coreProperties>
</file>