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91" r:id="rId1"/>
  </p:sldMasterIdLst>
  <p:sldIdLst>
    <p:sldId id="394" r:id="rId2"/>
    <p:sldId id="390" r:id="rId3"/>
    <p:sldId id="391" r:id="rId4"/>
    <p:sldId id="256" r:id="rId5"/>
    <p:sldId id="257" r:id="rId6"/>
    <p:sldId id="258" r:id="rId7"/>
    <p:sldId id="259" r:id="rId8"/>
    <p:sldId id="260" r:id="rId9"/>
    <p:sldId id="261" r:id="rId10"/>
    <p:sldId id="262" r:id="rId11"/>
    <p:sldId id="263" r:id="rId12"/>
    <p:sldId id="264" r:id="rId13"/>
    <p:sldId id="265" r:id="rId14"/>
    <p:sldId id="266" r:id="rId15"/>
    <p:sldId id="395" r:id="rId16"/>
    <p:sldId id="396" r:id="rId17"/>
    <p:sldId id="267" r:id="rId18"/>
    <p:sldId id="397" r:id="rId19"/>
    <p:sldId id="398" r:id="rId20"/>
    <p:sldId id="399" r:id="rId21"/>
    <p:sldId id="400" r:id="rId22"/>
    <p:sldId id="401" r:id="rId23"/>
    <p:sldId id="268" r:id="rId24"/>
    <p:sldId id="269" r:id="rId25"/>
    <p:sldId id="270" r:id="rId26"/>
    <p:sldId id="271" r:id="rId27"/>
    <p:sldId id="272" r:id="rId28"/>
    <p:sldId id="273" r:id="rId29"/>
    <p:sldId id="274" r:id="rId30"/>
    <p:sldId id="275" r:id="rId31"/>
    <p:sldId id="276" r:id="rId32"/>
    <p:sldId id="277" r:id="rId33"/>
    <p:sldId id="278" r:id="rId34"/>
    <p:sldId id="279" r:id="rId35"/>
    <p:sldId id="280" r:id="rId36"/>
    <p:sldId id="281" r:id="rId37"/>
    <p:sldId id="282" r:id="rId38"/>
    <p:sldId id="283" r:id="rId39"/>
    <p:sldId id="284" r:id="rId40"/>
    <p:sldId id="285" r:id="rId41"/>
    <p:sldId id="286" r:id="rId42"/>
    <p:sldId id="287" r:id="rId43"/>
    <p:sldId id="288" r:id="rId44"/>
    <p:sldId id="289" r:id="rId45"/>
    <p:sldId id="290" r:id="rId46"/>
    <p:sldId id="291" r:id="rId47"/>
    <p:sldId id="292" r:id="rId48"/>
    <p:sldId id="293" r:id="rId49"/>
    <p:sldId id="402" r:id="rId50"/>
    <p:sldId id="403" r:id="rId51"/>
    <p:sldId id="404" r:id="rId52"/>
    <p:sldId id="405" r:id="rId53"/>
    <p:sldId id="406" r:id="rId54"/>
    <p:sldId id="294" r:id="rId55"/>
    <p:sldId id="295" r:id="rId56"/>
    <p:sldId id="296" r:id="rId57"/>
    <p:sldId id="297" r:id="rId58"/>
    <p:sldId id="298" r:id="rId59"/>
    <p:sldId id="299" r:id="rId60"/>
    <p:sldId id="300" r:id="rId61"/>
    <p:sldId id="301" r:id="rId62"/>
    <p:sldId id="302" r:id="rId63"/>
    <p:sldId id="407" r:id="rId64"/>
    <p:sldId id="408" r:id="rId65"/>
    <p:sldId id="409" r:id="rId66"/>
    <p:sldId id="410" r:id="rId67"/>
    <p:sldId id="303" r:id="rId68"/>
    <p:sldId id="304" r:id="rId69"/>
    <p:sldId id="305" r:id="rId70"/>
    <p:sldId id="392" r:id="rId71"/>
    <p:sldId id="340" r:id="rId7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p:scale>
          <a:sx n="52" d="100"/>
          <a:sy n="52" d="100"/>
        </p:scale>
        <p:origin x="1185" y="309"/>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ctrTitle"/>
          </p:nvPr>
        </p:nvSpPr>
        <p:spPr>
          <a:xfrm>
            <a:off x="914400" y="1803405"/>
            <a:ext cx="7315200" cy="1825096"/>
          </a:xfrm>
        </p:spPr>
        <p:txBody>
          <a:bodyPr anchor="b">
            <a:normAutofit/>
          </a:bodyPr>
          <a:lstStyle>
            <a:lvl1pPr algn="l">
              <a:defRPr sz="6000"/>
            </a:lvl1pPr>
          </a:lstStyle>
          <a:p>
            <a:r>
              <a:rPr lang="en-US"/>
              <a:t>Click to edit Master title style</a:t>
            </a:r>
            <a:endParaRPr lang="en-US" dirty="0"/>
          </a:p>
        </p:txBody>
      </p:sp>
      <p:sp>
        <p:nvSpPr>
          <p:cNvPr id="3" name="Subtitle 2"/>
          <p:cNvSpPr>
            <a:spLocks noGrp="1"/>
          </p:cNvSpPr>
          <p:nvPr>
            <p:ph type="subTitle" idx="1"/>
          </p:nvPr>
        </p:nvSpPr>
        <p:spPr>
          <a:xfrm>
            <a:off x="914400" y="3632201"/>
            <a:ext cx="73152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5932170" y="4323845"/>
            <a:ext cx="2297429" cy="365125"/>
          </a:xfrm>
        </p:spPr>
        <p:txBody>
          <a:bodyPr/>
          <a:lstStyle/>
          <a:p>
            <a:fld id="{5BCAD085-E8A6-8845-BD4E-CB4CCA059FC4}" type="datetimeFigureOut">
              <a:rPr lang="en-US" smtClean="0"/>
              <a:t>11/14/2025</a:t>
            </a:fld>
            <a:endParaRPr lang="en-US"/>
          </a:p>
        </p:txBody>
      </p:sp>
      <p:sp>
        <p:nvSpPr>
          <p:cNvPr id="5" name="Footer Placeholder 4"/>
          <p:cNvSpPr>
            <a:spLocks noGrp="1"/>
          </p:cNvSpPr>
          <p:nvPr>
            <p:ph type="ftr" sz="quarter" idx="11"/>
          </p:nvPr>
        </p:nvSpPr>
        <p:spPr>
          <a:xfrm>
            <a:off x="914400" y="4323846"/>
            <a:ext cx="4880610" cy="365125"/>
          </a:xfrm>
        </p:spPr>
        <p:txBody>
          <a:bodyPr/>
          <a:lstStyle/>
          <a:p>
            <a:endParaRPr lang="en-US"/>
          </a:p>
        </p:txBody>
      </p:sp>
      <p:sp>
        <p:nvSpPr>
          <p:cNvPr id="6" name="Slide Number Placeholder 5"/>
          <p:cNvSpPr>
            <a:spLocks noGrp="1"/>
          </p:cNvSpPr>
          <p:nvPr>
            <p:ph type="sldNum" sz="quarter" idx="12"/>
          </p:nvPr>
        </p:nvSpPr>
        <p:spPr>
          <a:xfrm>
            <a:off x="6057900" y="1430867"/>
            <a:ext cx="2171700" cy="365125"/>
          </a:xfrm>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2416306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4355" y="4697361"/>
            <a:ext cx="7956482" cy="819355"/>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94355" y="977035"/>
            <a:ext cx="7950260" cy="3406972"/>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594360" y="5516716"/>
            <a:ext cx="7955280" cy="746924"/>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11/14/2025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338774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title"/>
          </p:nvPr>
        </p:nvSpPr>
        <p:spPr>
          <a:xfrm>
            <a:off x="594360" y="753533"/>
            <a:ext cx="7955280" cy="2802467"/>
          </a:xfrm>
        </p:spPr>
        <p:txBody>
          <a:bodyPr anchor="ct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800" y="3649134"/>
            <a:ext cx="7772400" cy="1330852"/>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5562176" y="381001"/>
            <a:ext cx="2183130" cy="365125"/>
          </a:xfrm>
        </p:spPr>
        <p:txBody>
          <a:bodyPr/>
          <a:lstStyle>
            <a:lvl1pPr algn="r">
              <a:defRPr/>
            </a:lvl1pPr>
          </a:lstStyle>
          <a:p>
            <a:fld id="{5BCAD085-E8A6-8845-BD4E-CB4CCA059FC4}" type="datetimeFigureOut">
              <a:rPr lang="en-US" smtClean="0"/>
              <a:t>11/14/2025</a:t>
            </a:fld>
            <a:endParaRPr lang="en-US"/>
          </a:p>
        </p:txBody>
      </p:sp>
      <p:sp>
        <p:nvSpPr>
          <p:cNvPr id="6" name="Footer Placeholder 5"/>
          <p:cNvSpPr>
            <a:spLocks noGrp="1"/>
          </p:cNvSpPr>
          <p:nvPr>
            <p:ph type="ftr" sz="quarter" idx="11"/>
          </p:nvPr>
        </p:nvSpPr>
        <p:spPr>
          <a:xfrm>
            <a:off x="594360" y="381001"/>
            <a:ext cx="4830656" cy="365125"/>
          </a:xfrm>
        </p:spPr>
        <p:txBody>
          <a:bodyPr/>
          <a:lstStyle/>
          <a:p>
            <a:endParaRPr lang="en-US"/>
          </a:p>
        </p:txBody>
      </p:sp>
      <p:sp>
        <p:nvSpPr>
          <p:cNvPr id="7" name="Slide Number Placeholder 6"/>
          <p:cNvSpPr>
            <a:spLocks noGrp="1"/>
          </p:cNvSpPr>
          <p:nvPr>
            <p:ph type="sldNum" sz="quarter" idx="12"/>
          </p:nvPr>
        </p:nvSpPr>
        <p:spPr>
          <a:xfrm>
            <a:off x="7882466" y="381001"/>
            <a:ext cx="667174" cy="365125"/>
          </a:xfrm>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5074050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1" name="Picture 10"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title"/>
          </p:nvPr>
        </p:nvSpPr>
        <p:spPr>
          <a:xfrm>
            <a:off x="768351" y="753534"/>
            <a:ext cx="7613650" cy="2756234"/>
          </a:xfrm>
        </p:spPr>
        <p:txBody>
          <a:bodyPr anchor="ctr"/>
          <a:lstStyle>
            <a:lvl1pPr algn="l">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977899" y="3509768"/>
            <a:ext cx="7194552"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5800" y="4174597"/>
            <a:ext cx="7778752" cy="821265"/>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5562176" y="381001"/>
            <a:ext cx="2183130" cy="365125"/>
          </a:xfrm>
        </p:spPr>
        <p:txBody>
          <a:bodyPr/>
          <a:lstStyle>
            <a:lvl1pPr algn="r">
              <a:defRPr/>
            </a:lvl1pPr>
          </a:lstStyle>
          <a:p>
            <a:fld id="{5BCAD085-E8A6-8845-BD4E-CB4CCA059FC4}" type="datetimeFigureOut">
              <a:rPr lang="en-US" smtClean="0"/>
              <a:t>11/14/2025</a:t>
            </a:fld>
            <a:endParaRPr lang="en-US"/>
          </a:p>
        </p:txBody>
      </p:sp>
      <p:sp>
        <p:nvSpPr>
          <p:cNvPr id="6" name="Footer Placeholder 5"/>
          <p:cNvSpPr>
            <a:spLocks noGrp="1"/>
          </p:cNvSpPr>
          <p:nvPr>
            <p:ph type="ftr" sz="quarter" idx="11"/>
          </p:nvPr>
        </p:nvSpPr>
        <p:spPr>
          <a:xfrm>
            <a:off x="594360" y="379438"/>
            <a:ext cx="4830656" cy="365125"/>
          </a:xfrm>
        </p:spPr>
        <p:txBody>
          <a:bodyPr/>
          <a:lstStyle/>
          <a:p>
            <a:endParaRPr lang="en-US"/>
          </a:p>
        </p:txBody>
      </p:sp>
      <p:sp>
        <p:nvSpPr>
          <p:cNvPr id="7" name="Slide Number Placeholder 6"/>
          <p:cNvSpPr>
            <a:spLocks noGrp="1"/>
          </p:cNvSpPr>
          <p:nvPr>
            <p:ph type="sldNum" sz="quarter" idx="12"/>
          </p:nvPr>
        </p:nvSpPr>
        <p:spPr>
          <a:xfrm>
            <a:off x="7882466" y="381001"/>
            <a:ext cx="667174" cy="365125"/>
          </a:xfrm>
        </p:spPr>
        <p:txBody>
          <a:bodyPr/>
          <a:lstStyle/>
          <a:p>
            <a:fld id="{C1FF6DA9-008F-8B48-92A6-B652298478BF}" type="slidenum">
              <a:rPr lang="en-US" smtClean="0"/>
              <a:t>‹#›</a:t>
            </a:fld>
            <a:endParaRPr lang="en-US"/>
          </a:p>
        </p:txBody>
      </p:sp>
      <p:sp>
        <p:nvSpPr>
          <p:cNvPr id="13" name="TextBox 12"/>
          <p:cNvSpPr txBox="1"/>
          <p:nvPr/>
        </p:nvSpPr>
        <p:spPr>
          <a:xfrm>
            <a:off x="231458" y="807720"/>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8146733" y="3021330"/>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0927180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title"/>
          </p:nvPr>
        </p:nvSpPr>
        <p:spPr>
          <a:xfrm>
            <a:off x="685800" y="1124702"/>
            <a:ext cx="7774782" cy="2511835"/>
          </a:xfrm>
        </p:spPr>
        <p:txBody>
          <a:bodyPr anchor="b"/>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792" y="3648316"/>
            <a:ext cx="7773608"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5562176" y="378884"/>
            <a:ext cx="2183130" cy="365125"/>
          </a:xfrm>
        </p:spPr>
        <p:txBody>
          <a:bodyPr/>
          <a:lstStyle>
            <a:lvl1pPr algn="r">
              <a:defRPr/>
            </a:lvl1pPr>
          </a:lstStyle>
          <a:p>
            <a:fld id="{5BCAD085-E8A6-8845-BD4E-CB4CCA059FC4}" type="datetimeFigureOut">
              <a:rPr lang="en-US" smtClean="0"/>
              <a:t>11/14/2025</a:t>
            </a:fld>
            <a:endParaRPr lang="en-US"/>
          </a:p>
        </p:txBody>
      </p:sp>
      <p:sp>
        <p:nvSpPr>
          <p:cNvPr id="6" name="Footer Placeholder 5"/>
          <p:cNvSpPr>
            <a:spLocks noGrp="1"/>
          </p:cNvSpPr>
          <p:nvPr>
            <p:ph type="ftr" sz="quarter" idx="11"/>
          </p:nvPr>
        </p:nvSpPr>
        <p:spPr>
          <a:xfrm>
            <a:off x="594360" y="378884"/>
            <a:ext cx="4830656" cy="365125"/>
          </a:xfrm>
        </p:spPr>
        <p:txBody>
          <a:bodyPr/>
          <a:lstStyle/>
          <a:p>
            <a:endParaRPr lang="en-US"/>
          </a:p>
        </p:txBody>
      </p:sp>
      <p:sp>
        <p:nvSpPr>
          <p:cNvPr id="7" name="Slide Number Placeholder 6"/>
          <p:cNvSpPr>
            <a:spLocks noGrp="1"/>
          </p:cNvSpPr>
          <p:nvPr>
            <p:ph type="sldNum" sz="quarter" idx="12"/>
          </p:nvPr>
        </p:nvSpPr>
        <p:spPr>
          <a:xfrm>
            <a:off x="7882466" y="381001"/>
            <a:ext cx="667174" cy="365125"/>
          </a:xfrm>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46512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171701" y="762000"/>
            <a:ext cx="6377939" cy="1303867"/>
          </a:xfrm>
        </p:spPr>
        <p:txBody>
          <a:bodyPr/>
          <a:lstStyle/>
          <a:p>
            <a:r>
              <a:rPr lang="en-US"/>
              <a:t>Click to edit Master title style</a:t>
            </a:r>
            <a:endParaRPr lang="en-US" dirty="0"/>
          </a:p>
        </p:txBody>
      </p:sp>
      <p:sp>
        <p:nvSpPr>
          <p:cNvPr id="7" name="Text Placeholder 2"/>
          <p:cNvSpPr>
            <a:spLocks noGrp="1"/>
          </p:cNvSpPr>
          <p:nvPr>
            <p:ph type="body" idx="1"/>
          </p:nvPr>
        </p:nvSpPr>
        <p:spPr>
          <a:xfrm>
            <a:off x="594361" y="2202080"/>
            <a:ext cx="2560320"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594360" y="2904564"/>
            <a:ext cx="2560320" cy="335907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302237" y="2201333"/>
            <a:ext cx="2560320"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300781" y="2904068"/>
            <a:ext cx="2560320" cy="335957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5989319" y="2192866"/>
            <a:ext cx="2560320"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5989320" y="2904564"/>
            <a:ext cx="2560320" cy="335907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5BCAD085-E8A6-8845-BD4E-CB4CCA059FC4}" type="datetimeFigureOut">
              <a:rPr lang="en-US" smtClean="0"/>
              <a:t>11/14/2025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35215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171702" y="762000"/>
            <a:ext cx="6381984" cy="12954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594360" y="4113340"/>
            <a:ext cx="2560320"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594360" y="2331720"/>
            <a:ext cx="2560320" cy="15073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594360" y="4796103"/>
            <a:ext cx="2560320" cy="1467537"/>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291873" y="4113340"/>
            <a:ext cx="2560320"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291872" y="2331720"/>
            <a:ext cx="2560320" cy="1509862"/>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290858" y="4796102"/>
            <a:ext cx="2560320" cy="1467537"/>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5993365" y="4113340"/>
            <a:ext cx="2560320"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5993364" y="2331721"/>
            <a:ext cx="2560320" cy="1508919"/>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5993272" y="4796100"/>
            <a:ext cx="2560320" cy="1467537"/>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5BCAD085-E8A6-8845-BD4E-CB4CCA059FC4}" type="datetimeFigureOut">
              <a:rPr lang="en-US" smtClean="0"/>
              <a:t>11/14/2025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9794114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594360" y="2194560"/>
            <a:ext cx="7955280" cy="40690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11/14/2025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6981346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Vertical Title 1"/>
          <p:cNvSpPr>
            <a:spLocks noGrp="1"/>
          </p:cNvSpPr>
          <p:nvPr>
            <p:ph type="title" orient="vert"/>
          </p:nvPr>
        </p:nvSpPr>
        <p:spPr>
          <a:xfrm>
            <a:off x="7006590" y="747183"/>
            <a:ext cx="1543050" cy="4248675"/>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594360" y="746126"/>
            <a:ext cx="6278035" cy="424973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5562176" y="381001"/>
            <a:ext cx="2183130" cy="365125"/>
          </a:xfrm>
        </p:spPr>
        <p:txBody>
          <a:bodyPr/>
          <a:lstStyle>
            <a:lvl1pPr algn="r">
              <a:defRPr/>
            </a:lvl1pPr>
          </a:lstStyle>
          <a:p>
            <a:fld id="{5BCAD085-E8A6-8845-BD4E-CB4CCA059FC4}" type="datetimeFigureOut">
              <a:rPr lang="en-US" smtClean="0"/>
              <a:t>11/14/2025</a:t>
            </a:fld>
            <a:endParaRPr lang="en-US"/>
          </a:p>
        </p:txBody>
      </p:sp>
      <p:sp>
        <p:nvSpPr>
          <p:cNvPr id="5" name="Footer Placeholder 4"/>
          <p:cNvSpPr>
            <a:spLocks noGrp="1"/>
          </p:cNvSpPr>
          <p:nvPr>
            <p:ph type="ftr" sz="quarter" idx="11"/>
          </p:nvPr>
        </p:nvSpPr>
        <p:spPr>
          <a:xfrm>
            <a:off x="594360" y="381001"/>
            <a:ext cx="4830656" cy="365125"/>
          </a:xfrm>
        </p:spPr>
        <p:txBody>
          <a:bodyPr/>
          <a:lstStyle/>
          <a:p>
            <a:endParaRPr lang="en-US"/>
          </a:p>
        </p:txBody>
      </p:sp>
      <p:sp>
        <p:nvSpPr>
          <p:cNvPr id="6" name="Slide Number Placeholder 5"/>
          <p:cNvSpPr>
            <a:spLocks noGrp="1"/>
          </p:cNvSpPr>
          <p:nvPr>
            <p:ph type="sldNum" sz="quarter" idx="12"/>
          </p:nvPr>
        </p:nvSpPr>
        <p:spPr>
          <a:xfrm>
            <a:off x="7882466" y="381001"/>
            <a:ext cx="667174" cy="365125"/>
          </a:xfrm>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6412729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11/14/2025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877274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title"/>
          </p:nvPr>
        </p:nvSpPr>
        <p:spPr>
          <a:xfrm>
            <a:off x="594360" y="753534"/>
            <a:ext cx="7955280" cy="2801935"/>
          </a:xfrm>
        </p:spPr>
        <p:txBody>
          <a:bodyPr anchor="b">
            <a:normAutofit/>
          </a:bodyPr>
          <a:lstStyle>
            <a:lvl1pPr algn="r">
              <a:defRPr sz="4000"/>
            </a:lvl1pPr>
          </a:lstStyle>
          <a:p>
            <a:r>
              <a:rPr lang="en-US"/>
              <a:t>Click to edit Master title style</a:t>
            </a:r>
            <a:endParaRPr lang="en-US" dirty="0"/>
          </a:p>
        </p:txBody>
      </p:sp>
      <p:sp>
        <p:nvSpPr>
          <p:cNvPr id="3" name="Text Placeholder 2"/>
          <p:cNvSpPr>
            <a:spLocks noGrp="1"/>
          </p:cNvSpPr>
          <p:nvPr>
            <p:ph type="body" idx="1"/>
          </p:nvPr>
        </p:nvSpPr>
        <p:spPr>
          <a:xfrm>
            <a:off x="594360" y="3641726"/>
            <a:ext cx="7955281" cy="1354134"/>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562176" y="381001"/>
            <a:ext cx="2183130" cy="365125"/>
          </a:xfrm>
        </p:spPr>
        <p:txBody>
          <a:bodyPr/>
          <a:lstStyle>
            <a:lvl1pPr algn="r">
              <a:defRPr/>
            </a:lvl1pPr>
          </a:lstStyle>
          <a:p>
            <a:fld id="{5BCAD085-E8A6-8845-BD4E-CB4CCA059FC4}" type="datetimeFigureOut">
              <a:rPr lang="en-US" smtClean="0"/>
              <a:t>11/14/2025</a:t>
            </a:fld>
            <a:endParaRPr lang="en-US"/>
          </a:p>
        </p:txBody>
      </p:sp>
      <p:sp>
        <p:nvSpPr>
          <p:cNvPr id="5" name="Footer Placeholder 4"/>
          <p:cNvSpPr>
            <a:spLocks noGrp="1"/>
          </p:cNvSpPr>
          <p:nvPr>
            <p:ph type="ftr" sz="quarter" idx="11"/>
          </p:nvPr>
        </p:nvSpPr>
        <p:spPr>
          <a:xfrm>
            <a:off x="594360" y="381001"/>
            <a:ext cx="4830656" cy="365125"/>
          </a:xfrm>
        </p:spPr>
        <p:txBody>
          <a:bodyPr/>
          <a:lstStyle/>
          <a:p>
            <a:endParaRPr lang="en-US"/>
          </a:p>
        </p:txBody>
      </p:sp>
      <p:sp>
        <p:nvSpPr>
          <p:cNvPr id="6" name="Slide Number Placeholder 5"/>
          <p:cNvSpPr>
            <a:spLocks noGrp="1"/>
          </p:cNvSpPr>
          <p:nvPr>
            <p:ph type="sldNum" sz="quarter" idx="12"/>
          </p:nvPr>
        </p:nvSpPr>
        <p:spPr>
          <a:xfrm>
            <a:off x="7882466" y="381001"/>
            <a:ext cx="667173" cy="365125"/>
          </a:xfrm>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3529508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94360" y="2194560"/>
            <a:ext cx="3910579" cy="40690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2099" y="2194560"/>
            <a:ext cx="3907540" cy="40690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BCAD085-E8A6-8845-BD4E-CB4CCA059FC4}" type="datetimeFigureOut">
              <a:rPr lang="en-US" smtClean="0"/>
              <a:t>11/14/2025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5905504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171700" y="762000"/>
            <a:ext cx="6377940" cy="1295400"/>
          </a:xfrm>
        </p:spPr>
        <p:txBody>
          <a:bodyPr/>
          <a:lstStyle/>
          <a:p>
            <a:r>
              <a:rPr lang="en-US"/>
              <a:t>Click to edit Master title style</a:t>
            </a:r>
            <a:endParaRPr lang="en-US" dirty="0"/>
          </a:p>
        </p:txBody>
      </p:sp>
      <p:sp>
        <p:nvSpPr>
          <p:cNvPr id="3" name="Text Placeholder 2"/>
          <p:cNvSpPr>
            <a:spLocks noGrp="1"/>
          </p:cNvSpPr>
          <p:nvPr>
            <p:ph type="body" idx="1"/>
          </p:nvPr>
        </p:nvSpPr>
        <p:spPr>
          <a:xfrm>
            <a:off x="821279" y="2183802"/>
            <a:ext cx="3683659"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94359" y="3132667"/>
            <a:ext cx="3910579" cy="31309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69018" y="2183802"/>
            <a:ext cx="368062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2098" y="3132667"/>
            <a:ext cx="3907541" cy="31309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BCAD085-E8A6-8845-BD4E-CB4CCA059FC4}" type="datetimeFigureOut">
              <a:rPr lang="en-US" smtClean="0"/>
              <a:t>11/14/2025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5782118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BCAD085-E8A6-8845-BD4E-CB4CCA059FC4}" type="datetimeFigureOut">
              <a:rPr lang="en-US" smtClean="0"/>
              <a:t>11/14/2025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424712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11/14/2025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6333753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4360" y="1524000"/>
            <a:ext cx="3086100" cy="1600200"/>
          </a:xfrm>
        </p:spPr>
        <p:txBody>
          <a:bodyPr anchor="b"/>
          <a:lstStyle>
            <a:lvl1pPr algn="l">
              <a:defRPr sz="3200"/>
            </a:lvl1pPr>
          </a:lstStyle>
          <a:p>
            <a:r>
              <a:rPr lang="en-US"/>
              <a:t>Click to edit Master title style</a:t>
            </a:r>
            <a:endParaRPr lang="en-US" dirty="0"/>
          </a:p>
        </p:txBody>
      </p:sp>
      <p:sp>
        <p:nvSpPr>
          <p:cNvPr id="3" name="Content Placeholder 2"/>
          <p:cNvSpPr>
            <a:spLocks noGrp="1"/>
          </p:cNvSpPr>
          <p:nvPr>
            <p:ph idx="1"/>
          </p:nvPr>
        </p:nvSpPr>
        <p:spPr>
          <a:xfrm>
            <a:off x="3886200" y="746760"/>
            <a:ext cx="4663440" cy="5516880"/>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94360" y="3124200"/>
            <a:ext cx="3086100" cy="313944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11/14/2025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1234884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4360" y="1524000"/>
            <a:ext cx="4075730" cy="1600200"/>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877524" y="751242"/>
            <a:ext cx="3674234" cy="5512398"/>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594360" y="3124200"/>
            <a:ext cx="4075730" cy="313944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11/14/2025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5531690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9144000" cy="1081088"/>
          </a:xfrm>
          <a:prstGeom prst="rect">
            <a:avLst/>
          </a:prstGeom>
        </p:spPr>
      </p:pic>
      <p:sp>
        <p:nvSpPr>
          <p:cNvPr id="2" name="Title Placeholder 1"/>
          <p:cNvSpPr>
            <a:spLocks noGrp="1"/>
          </p:cNvSpPr>
          <p:nvPr>
            <p:ph type="title"/>
          </p:nvPr>
        </p:nvSpPr>
        <p:spPr>
          <a:xfrm>
            <a:off x="2171700" y="764373"/>
            <a:ext cx="6377940" cy="12930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94360" y="2194560"/>
            <a:ext cx="7955280" cy="406908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412230" y="6356351"/>
            <a:ext cx="213741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5BCAD085-E8A6-8845-BD4E-CB4CCA059FC4}" type="datetimeFigureOut">
              <a:rPr lang="en-US" smtClean="0"/>
              <a:t>11/14/2025</a:t>
            </a:fld>
            <a:endParaRPr lang="en-US"/>
          </a:p>
        </p:txBody>
      </p:sp>
      <p:sp>
        <p:nvSpPr>
          <p:cNvPr id="5" name="Footer Placeholder 4"/>
          <p:cNvSpPr>
            <a:spLocks noGrp="1"/>
          </p:cNvSpPr>
          <p:nvPr>
            <p:ph type="ftr" sz="quarter" idx="3"/>
          </p:nvPr>
        </p:nvSpPr>
        <p:spPr>
          <a:xfrm>
            <a:off x="594360" y="6355846"/>
            <a:ext cx="568071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72250" y="381001"/>
            <a:ext cx="197739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3085494539"/>
      </p:ext>
    </p:extLst>
  </p:cSld>
  <p:clrMap bg1="dk1" tx1="lt1" bg2="dk2" tx2="lt2" accent1="accent1" accent2="accent2" accent3="accent3" accent4="accent4" accent5="accent5" accent6="accent6" hlink="hlink" folHlink="folHlink"/>
  <p:sldLayoutIdLst>
    <p:sldLayoutId id="2147483892" r:id="rId1"/>
    <p:sldLayoutId id="2147483893" r:id="rId2"/>
    <p:sldLayoutId id="2147483894" r:id="rId3"/>
    <p:sldLayoutId id="2147483895" r:id="rId4"/>
    <p:sldLayoutId id="2147483896" r:id="rId5"/>
    <p:sldLayoutId id="2147483897" r:id="rId6"/>
    <p:sldLayoutId id="2147483898" r:id="rId7"/>
    <p:sldLayoutId id="2147483899" r:id="rId8"/>
    <p:sldLayoutId id="2147483900" r:id="rId9"/>
    <p:sldLayoutId id="2147483901" r:id="rId10"/>
    <p:sldLayoutId id="2147483902" r:id="rId11"/>
    <p:sldLayoutId id="2147483903" r:id="rId12"/>
    <p:sldLayoutId id="2147483904" r:id="rId13"/>
    <p:sldLayoutId id="2147483905" r:id="rId14"/>
    <p:sldLayoutId id="2147483906" r:id="rId15"/>
    <p:sldLayoutId id="2147483907" r:id="rId16"/>
    <p:sldLayoutId id="2147483908"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2B56AC68-364D-3CD6-3AF7-F426DDA3C7D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17" t="8640" r="517" b="17135"/>
          <a:stretch>
            <a:fillRect/>
          </a:stretch>
        </p:blipFill>
        <p:spPr bwMode="auto">
          <a:xfrm>
            <a:off x="-1" y="0"/>
            <a:ext cx="914400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2999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4. What dream did Pharaoh have?</a:t>
            </a:r>
          </a:p>
        </p:txBody>
      </p:sp>
      <p:sp>
        <p:nvSpPr>
          <p:cNvPr id="3" name="Content Placeholder 2"/>
          <p:cNvSpPr>
            <a:spLocks noGrp="1"/>
          </p:cNvSpPr>
          <p:nvPr>
            <p:ph sz="half" idx="1"/>
          </p:nvPr>
        </p:nvSpPr>
        <p:spPr/>
        <p:txBody>
          <a:bodyPr>
            <a:normAutofit fontScale="92500" lnSpcReduction="20000"/>
          </a:bodyPr>
          <a:lstStyle/>
          <a:p>
            <a:r>
              <a:rPr sz="3200" dirty="0"/>
              <a:t>Genesis 41:1-7</a:t>
            </a:r>
          </a:p>
          <a:p>
            <a:r>
              <a:rPr sz="3200" dirty="0"/>
              <a:t>And, behold, seven other </a:t>
            </a:r>
            <a:r>
              <a:rPr sz="3200" dirty="0" err="1"/>
              <a:t>kine</a:t>
            </a:r>
            <a:r>
              <a:rPr sz="3200" dirty="0"/>
              <a:t> came up after them out of the river, ill favored and </a:t>
            </a:r>
            <a:r>
              <a:rPr sz="3200" dirty="0" err="1"/>
              <a:t>leanfleshed</a:t>
            </a:r>
            <a:r>
              <a:rPr sz="3200" dirty="0"/>
              <a:t>; and stood by the other </a:t>
            </a:r>
            <a:r>
              <a:rPr sz="3200" dirty="0" err="1"/>
              <a:t>kine</a:t>
            </a:r>
            <a:r>
              <a:rPr sz="3200" dirty="0"/>
              <a:t> upon the brink of the river. </a:t>
            </a:r>
          </a:p>
        </p:txBody>
      </p:sp>
      <p:pic>
        <p:nvPicPr>
          <p:cNvPr id="6146" name="Picture 2" descr="Genesis 41:19 - &quot;And, behold, seven other kine came up after them, poor and very ill favoured and leanfleshed, such as I never saw in all the land of Egypt for badness:&quot;">
            <a:extLst>
              <a:ext uri="{FF2B5EF4-FFF2-40B4-BE49-F238E27FC236}">
                <a16:creationId xmlns:a16="http://schemas.microsoft.com/office/drawing/2014/main" id="{06BF2D1A-6A35-09C3-CD60-A0BE2F24D3A1}"/>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1850" y="2274887"/>
            <a:ext cx="3908425" cy="39084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4. What dream did Pharaoh have?</a:t>
            </a:r>
          </a:p>
        </p:txBody>
      </p:sp>
      <p:sp>
        <p:nvSpPr>
          <p:cNvPr id="3" name="Content Placeholder 2"/>
          <p:cNvSpPr>
            <a:spLocks noGrp="1"/>
          </p:cNvSpPr>
          <p:nvPr>
            <p:ph sz="half" idx="1"/>
          </p:nvPr>
        </p:nvSpPr>
        <p:spPr>
          <a:xfrm>
            <a:off x="594360" y="2194560"/>
            <a:ext cx="3977640" cy="4069080"/>
          </a:xfrm>
        </p:spPr>
        <p:txBody>
          <a:bodyPr>
            <a:normAutofit lnSpcReduction="10000"/>
          </a:bodyPr>
          <a:lstStyle/>
          <a:p>
            <a:r>
              <a:rPr sz="3200" dirty="0"/>
              <a:t>Genesis 41:1-7</a:t>
            </a:r>
          </a:p>
          <a:p>
            <a:r>
              <a:rPr sz="3200" dirty="0"/>
              <a:t>And the ill favored and </a:t>
            </a:r>
            <a:r>
              <a:rPr sz="3200" dirty="0" err="1"/>
              <a:t>leanfleshed</a:t>
            </a:r>
            <a:r>
              <a:rPr sz="3200" dirty="0"/>
              <a:t> </a:t>
            </a:r>
            <a:r>
              <a:rPr sz="3200" dirty="0" err="1"/>
              <a:t>kine</a:t>
            </a:r>
            <a:r>
              <a:rPr sz="3200" dirty="0"/>
              <a:t> did eat up the seven well favored and fat </a:t>
            </a:r>
            <a:r>
              <a:rPr sz="3200" dirty="0" err="1"/>
              <a:t>kine</a:t>
            </a:r>
            <a:r>
              <a:rPr sz="3200" dirty="0"/>
              <a:t>. So Pharaoh awoke. </a:t>
            </a:r>
          </a:p>
        </p:txBody>
      </p:sp>
      <p:pic>
        <p:nvPicPr>
          <p:cNvPr id="8194" name="Picture 2" descr="No alternative text description for this image">
            <a:extLst>
              <a:ext uri="{FF2B5EF4-FFF2-40B4-BE49-F238E27FC236}">
                <a16:creationId xmlns:a16="http://schemas.microsoft.com/office/drawing/2014/main" id="{355C63DD-6A01-7E03-8E76-4D2317473FEF}"/>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879060" y="2548327"/>
            <a:ext cx="3670580" cy="316167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4. What dream did Pharaoh have?</a:t>
            </a:r>
          </a:p>
        </p:txBody>
      </p:sp>
      <p:sp>
        <p:nvSpPr>
          <p:cNvPr id="3" name="Content Placeholder 2"/>
          <p:cNvSpPr>
            <a:spLocks noGrp="1"/>
          </p:cNvSpPr>
          <p:nvPr>
            <p:ph sz="half" idx="1"/>
          </p:nvPr>
        </p:nvSpPr>
        <p:spPr/>
        <p:txBody>
          <a:bodyPr>
            <a:normAutofit fontScale="92500" lnSpcReduction="10000"/>
          </a:bodyPr>
          <a:lstStyle/>
          <a:p>
            <a:r>
              <a:rPr sz="3600" dirty="0"/>
              <a:t>Genesis 41:1-7</a:t>
            </a:r>
          </a:p>
          <a:p>
            <a:r>
              <a:rPr sz="3600" dirty="0"/>
              <a:t>And he slept and dreamed the second time: and, behold, seven ears of corn came up upon one stalk, rank and good. </a:t>
            </a:r>
          </a:p>
        </p:txBody>
      </p:sp>
      <p:pic>
        <p:nvPicPr>
          <p:cNvPr id="9218" name="Picture 2" descr="01 GENESIS 41 | Bible Study of Nicolás">
            <a:extLst>
              <a:ext uri="{FF2B5EF4-FFF2-40B4-BE49-F238E27FC236}">
                <a16:creationId xmlns:a16="http://schemas.microsoft.com/office/drawing/2014/main" id="{82BA630F-73D7-8F78-6140-8CBF4D678AD7}"/>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45552" t="7970" r="17127" b="18559"/>
          <a:stretch>
            <a:fillRect/>
          </a:stretch>
        </p:blipFill>
        <p:spPr bwMode="auto">
          <a:xfrm>
            <a:off x="5973580" y="2256963"/>
            <a:ext cx="1828799" cy="394427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4. What dream did Pharaoh have?</a:t>
            </a:r>
          </a:p>
        </p:txBody>
      </p:sp>
      <p:sp>
        <p:nvSpPr>
          <p:cNvPr id="3" name="Content Placeholder 2"/>
          <p:cNvSpPr>
            <a:spLocks noGrp="1"/>
          </p:cNvSpPr>
          <p:nvPr>
            <p:ph sz="half" idx="1"/>
          </p:nvPr>
        </p:nvSpPr>
        <p:spPr/>
        <p:txBody>
          <a:bodyPr>
            <a:normAutofit fontScale="92500"/>
          </a:bodyPr>
          <a:lstStyle/>
          <a:p>
            <a:r>
              <a:rPr sz="4000" dirty="0"/>
              <a:t>Genesis 41:1-7</a:t>
            </a:r>
          </a:p>
          <a:p>
            <a:r>
              <a:rPr sz="4000" dirty="0"/>
              <a:t>And, behold, seven thin ears and blasted with the east wind sprung up after them. </a:t>
            </a:r>
          </a:p>
        </p:txBody>
      </p:sp>
      <p:pic>
        <p:nvPicPr>
          <p:cNvPr id="10242" name="Picture 2" descr="01 GENESIS 41 | Bible Study of Nicolás">
            <a:extLst>
              <a:ext uri="{FF2B5EF4-FFF2-40B4-BE49-F238E27FC236}">
                <a16:creationId xmlns:a16="http://schemas.microsoft.com/office/drawing/2014/main" id="{3CADF1CC-CF5D-9D53-A451-EA71C1717BBE}"/>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738398" y="2193925"/>
            <a:ext cx="3715329" cy="40703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4. What dream did Pharaoh have?</a:t>
            </a:r>
          </a:p>
        </p:txBody>
      </p:sp>
      <p:sp>
        <p:nvSpPr>
          <p:cNvPr id="3" name="Content Placeholder 2"/>
          <p:cNvSpPr>
            <a:spLocks noGrp="1"/>
          </p:cNvSpPr>
          <p:nvPr>
            <p:ph sz="half" idx="1"/>
          </p:nvPr>
        </p:nvSpPr>
        <p:spPr/>
        <p:txBody>
          <a:bodyPr>
            <a:normAutofit fontScale="92500" lnSpcReduction="10000"/>
          </a:bodyPr>
          <a:lstStyle/>
          <a:p>
            <a:r>
              <a:rPr sz="3600" dirty="0"/>
              <a:t>Genesis 41:1-7</a:t>
            </a:r>
          </a:p>
          <a:p>
            <a:r>
              <a:rPr sz="3600" dirty="0"/>
              <a:t>And the seven thin ears devoured the seven rank and full ears. And Pharaoh awoke, and, behold, it was a dream. </a:t>
            </a:r>
          </a:p>
        </p:txBody>
      </p:sp>
      <p:pic>
        <p:nvPicPr>
          <p:cNvPr id="11272" name="Picture 8" descr="Genesis 41:7 Devotional: Dreams of Destiny: Understanding God's Purpose in  Our Trials | Bible Art">
            <a:extLst>
              <a:ext uri="{FF2B5EF4-FFF2-40B4-BE49-F238E27FC236}">
                <a16:creationId xmlns:a16="http://schemas.microsoft.com/office/drawing/2014/main" id="{B157C252-EBDC-8A19-748A-75CDB3557F1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9093" t="34691" r="41653" b="20391"/>
          <a:stretch>
            <a:fillRect/>
          </a:stretch>
        </p:blipFill>
        <p:spPr bwMode="auto">
          <a:xfrm>
            <a:off x="5081666" y="2307234"/>
            <a:ext cx="2503358" cy="384373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4F41E1-98D4-73F6-32FA-E79A6E3EC177}"/>
              </a:ext>
            </a:extLst>
          </p:cNvPr>
          <p:cNvSpPr>
            <a:spLocks noGrp="1"/>
          </p:cNvSpPr>
          <p:nvPr>
            <p:ph type="title"/>
          </p:nvPr>
        </p:nvSpPr>
        <p:spPr/>
        <p:txBody>
          <a:bodyPr/>
          <a:lstStyle/>
          <a:p>
            <a:r>
              <a:rPr lang="en-US" dirty="0"/>
              <a:t>Egyptian Nightmares</a:t>
            </a:r>
          </a:p>
        </p:txBody>
      </p:sp>
      <p:sp>
        <p:nvSpPr>
          <p:cNvPr id="4" name="Content Placeholder 3">
            <a:extLst>
              <a:ext uri="{FF2B5EF4-FFF2-40B4-BE49-F238E27FC236}">
                <a16:creationId xmlns:a16="http://schemas.microsoft.com/office/drawing/2014/main" id="{413A954A-8DC0-B4BE-AD27-AC0E4D073BCE}"/>
              </a:ext>
            </a:extLst>
          </p:cNvPr>
          <p:cNvSpPr>
            <a:spLocks noGrp="1"/>
          </p:cNvSpPr>
          <p:nvPr>
            <p:ph sz="half" idx="2"/>
          </p:nvPr>
        </p:nvSpPr>
        <p:spPr>
          <a:xfrm>
            <a:off x="4642099" y="2194560"/>
            <a:ext cx="3907540" cy="4069080"/>
          </a:xfrm>
        </p:spPr>
        <p:txBody>
          <a:bodyPr>
            <a:normAutofit fontScale="92500" lnSpcReduction="20000"/>
          </a:bodyPr>
          <a:lstStyle/>
          <a:p>
            <a:pPr marL="0" indent="0">
              <a:buNone/>
            </a:pPr>
            <a:r>
              <a:rPr lang="en-US" sz="3200" b="1" dirty="0"/>
              <a:t>The Nile</a:t>
            </a:r>
            <a:r>
              <a:rPr lang="en-US" sz="3200" dirty="0"/>
              <a:t> was Egypt’s lifeline — “the father of life,” according to the Pyramid Texts.</a:t>
            </a:r>
          </a:p>
          <a:p>
            <a:pPr marL="0" indent="0">
              <a:buNone/>
            </a:pPr>
            <a:r>
              <a:rPr lang="en-US" sz="3200" b="1" dirty="0"/>
              <a:t>Cows</a:t>
            </a:r>
            <a:r>
              <a:rPr lang="en-US" sz="3200" dirty="0"/>
              <a:t> symbolized fertility and life (linked to the goddess </a:t>
            </a:r>
            <a:r>
              <a:rPr lang="en-US" sz="3200" i="1" dirty="0"/>
              <a:t>Hathor</a:t>
            </a:r>
            <a:r>
              <a:rPr lang="en-US" sz="3200" dirty="0"/>
              <a:t>), and </a:t>
            </a:r>
            <a:r>
              <a:rPr lang="en-US" sz="3200" b="1" dirty="0"/>
              <a:t>Grain </a:t>
            </a:r>
            <a:r>
              <a:rPr lang="en-US" sz="3200" dirty="0"/>
              <a:t>was Egypt’s wealth.</a:t>
            </a:r>
          </a:p>
        </p:txBody>
      </p:sp>
      <p:pic>
        <p:nvPicPr>
          <p:cNvPr id="52226" name="Picture 2" descr="Nile River Agriculture Stock Photos ...">
            <a:extLst>
              <a:ext uri="{FF2B5EF4-FFF2-40B4-BE49-F238E27FC236}">
                <a16:creationId xmlns:a16="http://schemas.microsoft.com/office/drawing/2014/main" id="{BF003B14-ADA6-45B5-5185-F82F26098EBA}"/>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 r="37666"/>
          <a:stretch>
            <a:fillRect/>
          </a:stretch>
        </p:blipFill>
        <p:spPr bwMode="auto">
          <a:xfrm>
            <a:off x="647727" y="2057401"/>
            <a:ext cx="3729401" cy="39813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79773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2EC8EB-7103-C539-F48C-9CD13B5F4CD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01E539-24E9-AEF6-5A7C-7DF4875879D1}"/>
              </a:ext>
            </a:extLst>
          </p:cNvPr>
          <p:cNvSpPr>
            <a:spLocks noGrp="1"/>
          </p:cNvSpPr>
          <p:nvPr>
            <p:ph type="title"/>
          </p:nvPr>
        </p:nvSpPr>
        <p:spPr/>
        <p:txBody>
          <a:bodyPr/>
          <a:lstStyle/>
          <a:p>
            <a:r>
              <a:rPr lang="en-US" dirty="0"/>
              <a:t>Egyptian Nightmares</a:t>
            </a:r>
          </a:p>
        </p:txBody>
      </p:sp>
      <p:sp>
        <p:nvSpPr>
          <p:cNvPr id="4" name="Content Placeholder 3">
            <a:extLst>
              <a:ext uri="{FF2B5EF4-FFF2-40B4-BE49-F238E27FC236}">
                <a16:creationId xmlns:a16="http://schemas.microsoft.com/office/drawing/2014/main" id="{8F006AC5-FA3E-736E-97A1-41C3833E7914}"/>
              </a:ext>
            </a:extLst>
          </p:cNvPr>
          <p:cNvSpPr>
            <a:spLocks noGrp="1"/>
          </p:cNvSpPr>
          <p:nvPr>
            <p:ph sz="half" idx="2"/>
          </p:nvPr>
        </p:nvSpPr>
        <p:spPr>
          <a:xfrm>
            <a:off x="4642099" y="2128603"/>
            <a:ext cx="3907540" cy="4135037"/>
          </a:xfrm>
        </p:spPr>
        <p:txBody>
          <a:bodyPr>
            <a:normAutofit fontScale="92500" lnSpcReduction="20000"/>
          </a:bodyPr>
          <a:lstStyle/>
          <a:p>
            <a:pPr marL="0" indent="0">
              <a:buNone/>
            </a:pPr>
            <a:r>
              <a:rPr lang="en-US" sz="3200" dirty="0"/>
              <a:t>So Pharaoh’s dream directly touches the </a:t>
            </a:r>
            <a:r>
              <a:rPr lang="en-US" sz="3200" b="1" dirty="0"/>
              <a:t>three pillars of Egypt’s survival</a:t>
            </a:r>
            <a:r>
              <a:rPr lang="en-US" sz="3200" dirty="0"/>
              <a:t>: water, agriculture, and divine favor.</a:t>
            </a:r>
          </a:p>
          <a:p>
            <a:pPr marL="0" indent="0">
              <a:buNone/>
            </a:pPr>
            <a:r>
              <a:rPr lang="en-US" sz="3200" i="1" dirty="0"/>
              <a:t>This would make the dream more terrifying than it sounds to a modern reader.</a:t>
            </a:r>
            <a:endParaRPr lang="en-US" sz="3200" dirty="0"/>
          </a:p>
        </p:txBody>
      </p:sp>
      <p:pic>
        <p:nvPicPr>
          <p:cNvPr id="53250" name="Picture 2" descr="Vital Role of Ancient Egyptian Farmers ...">
            <a:extLst>
              <a:ext uri="{FF2B5EF4-FFF2-40B4-BE49-F238E27FC236}">
                <a16:creationId xmlns:a16="http://schemas.microsoft.com/office/drawing/2014/main" id="{E1879C97-73F0-382F-6F85-25C7B39F6357}"/>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093888" y="1885015"/>
            <a:ext cx="3408013" cy="2044808"/>
          </a:xfrm>
          <a:prstGeom prst="rect">
            <a:avLst/>
          </a:prstGeom>
          <a:noFill/>
          <a:extLst>
            <a:ext uri="{909E8E84-426E-40DD-AFC4-6F175D3DCCD1}">
              <a14:hiddenFill xmlns:a14="http://schemas.microsoft.com/office/drawing/2010/main">
                <a:solidFill>
                  <a:srgbClr val="FFFFFF"/>
                </a:solidFill>
              </a14:hiddenFill>
            </a:ext>
          </a:extLst>
        </p:spPr>
      </p:pic>
      <p:pic>
        <p:nvPicPr>
          <p:cNvPr id="53252" name="Picture 4" descr="Ancient Egyptian Agriculture - World History Encyclopedia">
            <a:extLst>
              <a:ext uri="{FF2B5EF4-FFF2-40B4-BE49-F238E27FC236}">
                <a16:creationId xmlns:a16="http://schemas.microsoft.com/office/drawing/2014/main" id="{6FE11D3E-3B90-52F5-B867-D55D6C83FB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3888" y="3929823"/>
            <a:ext cx="3408012" cy="20788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55622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5. Could Pharaoh find anyone to interpret his dreams?</a:t>
            </a:r>
          </a:p>
        </p:txBody>
      </p:sp>
      <p:sp>
        <p:nvSpPr>
          <p:cNvPr id="3" name="Content Placeholder 2"/>
          <p:cNvSpPr>
            <a:spLocks noGrp="1"/>
          </p:cNvSpPr>
          <p:nvPr>
            <p:ph sz="half" idx="1"/>
          </p:nvPr>
        </p:nvSpPr>
        <p:spPr/>
        <p:txBody>
          <a:bodyPr>
            <a:normAutofit lnSpcReduction="10000"/>
          </a:bodyPr>
          <a:lstStyle/>
          <a:p>
            <a:r>
              <a:rPr sz="2400" dirty="0"/>
              <a:t>Genesis 41:8</a:t>
            </a:r>
          </a:p>
          <a:p>
            <a:r>
              <a:rPr sz="2400" dirty="0"/>
              <a:t>And it came to pass in the morning that his spirit was troubled; and he sent and called for all the magicians of Egypt, and all the wise men thereof: and Pharaoh told them his dream; but there was none that could interpret them unto Pharaoh. </a:t>
            </a:r>
          </a:p>
        </p:txBody>
      </p:sp>
      <p:pic>
        <p:nvPicPr>
          <p:cNvPr id="12290" name="Picture 2" descr="Pharaoh was very disturbed by the dreams, so the next morning he called for all the magicians and wise men of Egypt. When Pharaoh told them his dreams, not one of them could tell him what they meant. – Slide 2">
            <a:extLst>
              <a:ext uri="{FF2B5EF4-FFF2-40B4-BE49-F238E27FC236}">
                <a16:creationId xmlns:a16="http://schemas.microsoft.com/office/drawing/2014/main" id="{C04623FF-B775-62C5-8299-208EB70A57E8}"/>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1850" y="2763441"/>
            <a:ext cx="3908425" cy="293131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1D9672-B8B1-8931-537E-2BD827EDB1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A56618-799F-63F5-816E-B2DD36B65FF0}"/>
              </a:ext>
            </a:extLst>
          </p:cNvPr>
          <p:cNvSpPr>
            <a:spLocks noGrp="1"/>
          </p:cNvSpPr>
          <p:nvPr>
            <p:ph type="title"/>
          </p:nvPr>
        </p:nvSpPr>
        <p:spPr/>
        <p:txBody>
          <a:bodyPr>
            <a:normAutofit fontScale="90000"/>
          </a:bodyPr>
          <a:lstStyle/>
          <a:p>
            <a:r>
              <a:t>5. Could Pharaoh find anyone to interpret his dreams?</a:t>
            </a:r>
          </a:p>
        </p:txBody>
      </p:sp>
      <p:sp>
        <p:nvSpPr>
          <p:cNvPr id="3" name="Content Placeholder 2">
            <a:extLst>
              <a:ext uri="{FF2B5EF4-FFF2-40B4-BE49-F238E27FC236}">
                <a16:creationId xmlns:a16="http://schemas.microsoft.com/office/drawing/2014/main" id="{DA543861-EA4A-3B35-FC30-F31D916AC93B}"/>
              </a:ext>
            </a:extLst>
          </p:cNvPr>
          <p:cNvSpPr>
            <a:spLocks noGrp="1"/>
          </p:cNvSpPr>
          <p:nvPr>
            <p:ph sz="half" idx="1"/>
          </p:nvPr>
        </p:nvSpPr>
        <p:spPr/>
        <p:txBody>
          <a:bodyPr>
            <a:normAutofit lnSpcReduction="10000"/>
          </a:bodyPr>
          <a:lstStyle/>
          <a:p>
            <a:r>
              <a:rPr sz="2400" dirty="0"/>
              <a:t>Genesis 41:8</a:t>
            </a:r>
          </a:p>
          <a:p>
            <a:r>
              <a:rPr sz="2400" dirty="0"/>
              <a:t>And it came to pass in the morning that his spirit was troubled; and he sent and called for </a:t>
            </a:r>
            <a:r>
              <a:rPr sz="2400" b="1" dirty="0"/>
              <a:t>all the magicians </a:t>
            </a:r>
            <a:r>
              <a:rPr sz="2400" dirty="0"/>
              <a:t>of Egypt, and </a:t>
            </a:r>
            <a:r>
              <a:rPr sz="2400" b="1" dirty="0"/>
              <a:t>all the wise men</a:t>
            </a:r>
            <a:r>
              <a:rPr sz="2400" dirty="0"/>
              <a:t> thereof: and Pharaoh told them his dream; but there was none that could interpret them unto Pharaoh. </a:t>
            </a:r>
          </a:p>
        </p:txBody>
      </p:sp>
      <p:pic>
        <p:nvPicPr>
          <p:cNvPr id="12290" name="Picture 2" descr="Pharaoh was very disturbed by the dreams, so the next morning he called for all the magicians and wise men of Egypt. When Pharaoh told them his dreams, not one of them could tell him what they meant. – Slide 2">
            <a:extLst>
              <a:ext uri="{FF2B5EF4-FFF2-40B4-BE49-F238E27FC236}">
                <a16:creationId xmlns:a16="http://schemas.microsoft.com/office/drawing/2014/main" id="{6CE837A6-3E50-3D6D-E8F5-C810B4BEF634}"/>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1850" y="2763441"/>
            <a:ext cx="3908425" cy="29313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29721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14A464-1B23-6CAB-7E9C-9587B29BB005}"/>
              </a:ext>
            </a:extLst>
          </p:cNvPr>
          <p:cNvSpPr>
            <a:spLocks noGrp="1"/>
          </p:cNvSpPr>
          <p:nvPr>
            <p:ph type="title"/>
          </p:nvPr>
        </p:nvSpPr>
        <p:spPr/>
        <p:txBody>
          <a:bodyPr/>
          <a:lstStyle/>
          <a:p>
            <a:r>
              <a:rPr lang="en-US" dirty="0"/>
              <a:t>The Failure of Egyptian Wisdom</a:t>
            </a:r>
          </a:p>
        </p:txBody>
      </p:sp>
      <p:sp>
        <p:nvSpPr>
          <p:cNvPr id="4" name="Content Placeholder 3">
            <a:extLst>
              <a:ext uri="{FF2B5EF4-FFF2-40B4-BE49-F238E27FC236}">
                <a16:creationId xmlns:a16="http://schemas.microsoft.com/office/drawing/2014/main" id="{A38FE3CC-D0DF-07FF-E770-620B5A075C3F}"/>
              </a:ext>
            </a:extLst>
          </p:cNvPr>
          <p:cNvSpPr>
            <a:spLocks noGrp="1"/>
          </p:cNvSpPr>
          <p:nvPr>
            <p:ph sz="half" idx="2"/>
          </p:nvPr>
        </p:nvSpPr>
        <p:spPr/>
        <p:txBody>
          <a:bodyPr>
            <a:normAutofit fontScale="92500"/>
          </a:bodyPr>
          <a:lstStyle/>
          <a:p>
            <a:pPr marL="0" indent="0">
              <a:buNone/>
            </a:pPr>
            <a:r>
              <a:rPr lang="en-US" sz="3200" dirty="0"/>
              <a:t>Pharaoh first calls:</a:t>
            </a:r>
          </a:p>
          <a:p>
            <a:r>
              <a:rPr lang="en-US" sz="3200" b="1" dirty="0" err="1"/>
              <a:t>ḥarṭummîm</a:t>
            </a:r>
            <a:r>
              <a:rPr lang="en-US" sz="3200" dirty="0"/>
              <a:t> — priestly-magicians trained in temple ritual</a:t>
            </a:r>
          </a:p>
          <a:p>
            <a:r>
              <a:rPr lang="en-US" sz="3200" b="1" dirty="0" err="1"/>
              <a:t>ḥăkāmîm</a:t>
            </a:r>
            <a:r>
              <a:rPr lang="en-US" sz="3200" dirty="0"/>
              <a:t> — “wise men,” scholars of sacred lore</a:t>
            </a:r>
          </a:p>
        </p:txBody>
      </p:sp>
      <p:pic>
        <p:nvPicPr>
          <p:cNvPr id="54274" name="Picture 2" descr="Ancient Witchcraft: How Magic Was Used in Ancient Egypt - History Collection">
            <a:extLst>
              <a:ext uri="{FF2B5EF4-FFF2-40B4-BE49-F238E27FC236}">
                <a16:creationId xmlns:a16="http://schemas.microsoft.com/office/drawing/2014/main" id="{A674EB13-903B-8262-9498-579CCF6EF807}"/>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593725" y="2908935"/>
            <a:ext cx="3911600" cy="26403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72405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20" name="Picture 4" descr="Generated image">
            <a:extLst>
              <a:ext uri="{FF2B5EF4-FFF2-40B4-BE49-F238E27FC236}">
                <a16:creationId xmlns:a16="http://schemas.microsoft.com/office/drawing/2014/main" id="{D30E8E0F-974B-E0D3-42A5-D7FE451E293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754" t="8092" r="22948" b="8092"/>
          <a:stretch>
            <a:fillRect/>
          </a:stretch>
        </p:blipFill>
        <p:spPr bwMode="auto">
          <a:xfrm>
            <a:off x="0" y="-56322"/>
            <a:ext cx="9144000" cy="697064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B6E2989-D74D-9E48-3C3A-4DEAD2099DC8}"/>
              </a:ext>
            </a:extLst>
          </p:cNvPr>
          <p:cNvSpPr txBox="1"/>
          <p:nvPr/>
        </p:nvSpPr>
        <p:spPr>
          <a:xfrm>
            <a:off x="1691311" y="4230756"/>
            <a:ext cx="4047711" cy="715581"/>
          </a:xfrm>
          <a:prstGeom prst="rect">
            <a:avLst/>
          </a:prstGeom>
          <a:noFill/>
        </p:spPr>
        <p:txBody>
          <a:bodyPr wrap="square" rtlCol="0">
            <a:spAutoFit/>
          </a:bodyPr>
          <a:lstStyle/>
          <a:p>
            <a:r>
              <a:rPr lang="en-US" sz="4050" dirty="0">
                <a:solidFill>
                  <a:srgbClr val="FBF1EB"/>
                </a:solidFill>
                <a:latin typeface="Impact" panose="020B0806030902050204" pitchFamily="34" charset="0"/>
              </a:rPr>
              <a:t>Living the Light</a:t>
            </a:r>
          </a:p>
        </p:txBody>
      </p:sp>
    </p:spTree>
    <p:extLst>
      <p:ext uri="{BB962C8B-B14F-4D97-AF65-F5344CB8AC3E}">
        <p14:creationId xmlns:p14="http://schemas.microsoft.com/office/powerpoint/2010/main" val="3991235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0918F6-9DD1-1365-AC00-0AB62B8C07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EE94DF-63DE-6523-5B98-4AAA7981019A}"/>
              </a:ext>
            </a:extLst>
          </p:cNvPr>
          <p:cNvSpPr>
            <a:spLocks noGrp="1"/>
          </p:cNvSpPr>
          <p:nvPr>
            <p:ph type="title"/>
          </p:nvPr>
        </p:nvSpPr>
        <p:spPr/>
        <p:txBody>
          <a:bodyPr/>
          <a:lstStyle/>
          <a:p>
            <a:r>
              <a:rPr lang="en-US" dirty="0"/>
              <a:t>The Failure of Egyptian Wisdom</a:t>
            </a:r>
          </a:p>
        </p:txBody>
      </p:sp>
      <p:sp>
        <p:nvSpPr>
          <p:cNvPr id="4" name="Content Placeholder 3">
            <a:extLst>
              <a:ext uri="{FF2B5EF4-FFF2-40B4-BE49-F238E27FC236}">
                <a16:creationId xmlns:a16="http://schemas.microsoft.com/office/drawing/2014/main" id="{88AC0654-51B4-9FB3-9934-1EEE57BB8BC5}"/>
              </a:ext>
            </a:extLst>
          </p:cNvPr>
          <p:cNvSpPr>
            <a:spLocks noGrp="1"/>
          </p:cNvSpPr>
          <p:nvPr>
            <p:ph sz="half" idx="2"/>
          </p:nvPr>
        </p:nvSpPr>
        <p:spPr/>
        <p:txBody>
          <a:bodyPr>
            <a:normAutofit/>
          </a:bodyPr>
          <a:lstStyle/>
          <a:p>
            <a:pPr marL="0" indent="0">
              <a:buNone/>
            </a:pPr>
            <a:r>
              <a:rPr lang="en-US" sz="2800" dirty="0"/>
              <a:t>In Egyptian culture, these would include:</a:t>
            </a:r>
          </a:p>
          <a:p>
            <a:r>
              <a:rPr lang="en-US" sz="2800" b="1" dirty="0"/>
              <a:t>The Reader-Priests (</a:t>
            </a:r>
            <a:r>
              <a:rPr lang="en-US" sz="2800" b="1" i="1" dirty="0" err="1"/>
              <a:t>ḥery-heb</a:t>
            </a:r>
            <a:r>
              <a:rPr lang="en-US" sz="2800" b="1" dirty="0"/>
              <a:t>)</a:t>
            </a:r>
          </a:p>
          <a:p>
            <a:r>
              <a:rPr lang="en-US" sz="2800" dirty="0"/>
              <a:t>Experts in sacred texts, incantations, and ritual purity.</a:t>
            </a:r>
          </a:p>
        </p:txBody>
      </p:sp>
      <p:pic>
        <p:nvPicPr>
          <p:cNvPr id="55298" name="Picture 2" descr="Ancient Egypt Magazine - Cleopatra">
            <a:extLst>
              <a:ext uri="{FF2B5EF4-FFF2-40B4-BE49-F238E27FC236}">
                <a16:creationId xmlns:a16="http://schemas.microsoft.com/office/drawing/2014/main" id="{7FDA3F7B-515C-8D9D-C5AD-E4EE8ED334F7}"/>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r="19293"/>
          <a:stretch>
            <a:fillRect/>
          </a:stretch>
        </p:blipFill>
        <p:spPr bwMode="auto">
          <a:xfrm>
            <a:off x="778287" y="2099983"/>
            <a:ext cx="3448939" cy="31959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12486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E1BF8C-8260-54D5-AAC8-D70D8FBDA8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6F56F8-F12C-8F0C-51CA-026FE9EE6BBE}"/>
              </a:ext>
            </a:extLst>
          </p:cNvPr>
          <p:cNvSpPr>
            <a:spLocks noGrp="1"/>
          </p:cNvSpPr>
          <p:nvPr>
            <p:ph type="title"/>
          </p:nvPr>
        </p:nvSpPr>
        <p:spPr/>
        <p:txBody>
          <a:bodyPr/>
          <a:lstStyle/>
          <a:p>
            <a:r>
              <a:rPr lang="en-US" dirty="0"/>
              <a:t>The Failure of Egyptian Wisdom</a:t>
            </a:r>
          </a:p>
        </p:txBody>
      </p:sp>
      <p:sp>
        <p:nvSpPr>
          <p:cNvPr id="4" name="Content Placeholder 3">
            <a:extLst>
              <a:ext uri="{FF2B5EF4-FFF2-40B4-BE49-F238E27FC236}">
                <a16:creationId xmlns:a16="http://schemas.microsoft.com/office/drawing/2014/main" id="{D143B036-92B8-6FE0-9EE5-E1ACB23BFCBE}"/>
              </a:ext>
            </a:extLst>
          </p:cNvPr>
          <p:cNvSpPr>
            <a:spLocks noGrp="1"/>
          </p:cNvSpPr>
          <p:nvPr>
            <p:ph sz="half" idx="2"/>
          </p:nvPr>
        </p:nvSpPr>
        <p:spPr>
          <a:xfrm>
            <a:off x="4642099" y="2194560"/>
            <a:ext cx="3907540" cy="4431092"/>
          </a:xfrm>
        </p:spPr>
        <p:txBody>
          <a:bodyPr>
            <a:noAutofit/>
          </a:bodyPr>
          <a:lstStyle/>
          <a:p>
            <a:r>
              <a:rPr lang="en-US" sz="2400" b="1" dirty="0"/>
              <a:t>The Chief Scribe (</a:t>
            </a:r>
            <a:r>
              <a:rPr lang="en-US" sz="2400" b="1" i="1" dirty="0"/>
              <a:t>sab</a:t>
            </a:r>
            <a:r>
              <a:rPr lang="en-US" sz="2400" b="1" dirty="0"/>
              <a:t> or </a:t>
            </a:r>
            <a:r>
              <a:rPr lang="en-US" sz="2400" b="1" i="1" dirty="0" err="1"/>
              <a:t>seš</a:t>
            </a:r>
            <a:r>
              <a:rPr lang="en-US" sz="2400" b="1" i="1" dirty="0"/>
              <a:t>-per-ankh</a:t>
            </a:r>
            <a:r>
              <a:rPr lang="en-US" sz="2400" b="1" dirty="0"/>
              <a:t>)</a:t>
            </a:r>
          </a:p>
          <a:p>
            <a:r>
              <a:rPr lang="en-US" sz="2400" dirty="0"/>
              <a:t>Trained in hieroglyphic interpretation, “masters of secret knowledge.”</a:t>
            </a:r>
          </a:p>
          <a:p>
            <a:r>
              <a:rPr lang="en-US" sz="2400" b="1" dirty="0"/>
              <a:t>The Dream Interpreters</a:t>
            </a:r>
          </a:p>
          <a:p>
            <a:r>
              <a:rPr lang="en-US" sz="2400" dirty="0"/>
              <a:t>Egyptian dream books (like the </a:t>
            </a:r>
            <a:r>
              <a:rPr lang="en-US" sz="2400" i="1" dirty="0"/>
              <a:t>Ramesside Dream Manual</a:t>
            </a:r>
            <a:r>
              <a:rPr lang="en-US" sz="2400" dirty="0"/>
              <a:t>) listed hundreds of common dreams.</a:t>
            </a:r>
          </a:p>
        </p:txBody>
      </p:sp>
      <p:pic>
        <p:nvPicPr>
          <p:cNvPr id="56322" name="Picture 2" descr="Dreams and their Interpretation - Egypt ...">
            <a:extLst>
              <a:ext uri="{FF2B5EF4-FFF2-40B4-BE49-F238E27FC236}">
                <a16:creationId xmlns:a16="http://schemas.microsoft.com/office/drawing/2014/main" id="{F57DA5A1-2844-7ACF-962C-78BE5A6E6C31}"/>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22385" r="14319"/>
          <a:stretch>
            <a:fillRect/>
          </a:stretch>
        </p:blipFill>
        <p:spPr bwMode="auto">
          <a:xfrm>
            <a:off x="328759" y="2247026"/>
            <a:ext cx="4173143" cy="37865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26496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FAA67C-7E57-4CFD-4A49-E603172FC8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B789F8E-0193-5DFA-0BF4-E030452670EC}"/>
              </a:ext>
            </a:extLst>
          </p:cNvPr>
          <p:cNvSpPr>
            <a:spLocks noGrp="1"/>
          </p:cNvSpPr>
          <p:nvPr>
            <p:ph type="title"/>
          </p:nvPr>
        </p:nvSpPr>
        <p:spPr/>
        <p:txBody>
          <a:bodyPr/>
          <a:lstStyle/>
          <a:p>
            <a:r>
              <a:rPr lang="en-US" dirty="0"/>
              <a:t>The Failure of Egyptian Wisdom</a:t>
            </a:r>
          </a:p>
        </p:txBody>
      </p:sp>
      <p:sp>
        <p:nvSpPr>
          <p:cNvPr id="4" name="Content Placeholder 3">
            <a:extLst>
              <a:ext uri="{FF2B5EF4-FFF2-40B4-BE49-F238E27FC236}">
                <a16:creationId xmlns:a16="http://schemas.microsoft.com/office/drawing/2014/main" id="{75CF2F2B-DFA8-D060-3DDA-A767BD692FCF}"/>
              </a:ext>
            </a:extLst>
          </p:cNvPr>
          <p:cNvSpPr>
            <a:spLocks noGrp="1"/>
          </p:cNvSpPr>
          <p:nvPr>
            <p:ph sz="half" idx="2"/>
          </p:nvPr>
        </p:nvSpPr>
        <p:spPr>
          <a:xfrm>
            <a:off x="4302178" y="2194559"/>
            <a:ext cx="4437088" cy="4243715"/>
          </a:xfrm>
        </p:spPr>
        <p:txBody>
          <a:bodyPr>
            <a:normAutofit fontScale="92500" lnSpcReduction="10000"/>
          </a:bodyPr>
          <a:lstStyle/>
          <a:p>
            <a:pPr marL="0" indent="0">
              <a:buNone/>
            </a:pPr>
            <a:r>
              <a:rPr lang="en-US" sz="2800" dirty="0"/>
              <a:t>Inasmuch as the Nile, whence the lean as well as the fat cows ascended, was regarded by the Egyptians as the source of all life and fertility, these wise men were puzzled as to the meaning of the dreams and could think of no interpretation that would be likely to satisfy the king. </a:t>
            </a:r>
            <a:endParaRPr lang="en-US" sz="1800" dirty="0"/>
          </a:p>
        </p:txBody>
      </p:sp>
      <p:pic>
        <p:nvPicPr>
          <p:cNvPr id="57346" name="Picture 2" descr="Who Was Joseph's Pharaoh ...">
            <a:extLst>
              <a:ext uri="{FF2B5EF4-FFF2-40B4-BE49-F238E27FC236}">
                <a16:creationId xmlns:a16="http://schemas.microsoft.com/office/drawing/2014/main" id="{FDAEA35A-C329-C35C-2616-F811947B05B3}"/>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35615"/>
          <a:stretch>
            <a:fillRect/>
          </a:stretch>
        </p:blipFill>
        <p:spPr bwMode="auto">
          <a:xfrm>
            <a:off x="464696" y="2379690"/>
            <a:ext cx="3710269" cy="3237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64654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6. Who then remembered Joseph?</a:t>
            </a:r>
          </a:p>
        </p:txBody>
      </p:sp>
      <p:sp>
        <p:nvSpPr>
          <p:cNvPr id="3" name="Content Placeholder 2"/>
          <p:cNvSpPr>
            <a:spLocks noGrp="1"/>
          </p:cNvSpPr>
          <p:nvPr>
            <p:ph sz="half" idx="1"/>
          </p:nvPr>
        </p:nvSpPr>
        <p:spPr/>
        <p:txBody>
          <a:bodyPr>
            <a:normAutofit/>
          </a:bodyPr>
          <a:lstStyle/>
          <a:p>
            <a:r>
              <a:rPr sz="3600" dirty="0"/>
              <a:t>Genesis 41:9-13</a:t>
            </a:r>
          </a:p>
          <a:p>
            <a:r>
              <a:rPr sz="3600" dirty="0"/>
              <a:t>Then </a:t>
            </a:r>
            <a:r>
              <a:rPr sz="3600" dirty="0" err="1"/>
              <a:t>spake</a:t>
            </a:r>
            <a:r>
              <a:rPr sz="3600" dirty="0"/>
              <a:t> the chief butler unto Pharaoh, saying, I do remember my faults this day: </a:t>
            </a:r>
          </a:p>
        </p:txBody>
      </p:sp>
      <p:pic>
        <p:nvPicPr>
          <p:cNvPr id="13314" name="Picture 2" descr="Finally, the king’s cupbearer spoke up. ‘When I was in prison I and the baker had strange dreams. A young Hebrew man in prison interpreted them for us and everything he said came true.’ – Slide 3">
            <a:extLst>
              <a:ext uri="{FF2B5EF4-FFF2-40B4-BE49-F238E27FC236}">
                <a16:creationId xmlns:a16="http://schemas.microsoft.com/office/drawing/2014/main" id="{7C845616-2D10-A373-A0BF-3E725C0FC74A}"/>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1850" y="2763441"/>
            <a:ext cx="3908425" cy="293131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6. Who then remembered Joseph?</a:t>
            </a:r>
          </a:p>
        </p:txBody>
      </p:sp>
      <p:sp>
        <p:nvSpPr>
          <p:cNvPr id="3" name="Content Placeholder 2"/>
          <p:cNvSpPr>
            <a:spLocks noGrp="1"/>
          </p:cNvSpPr>
          <p:nvPr>
            <p:ph sz="half" idx="1"/>
          </p:nvPr>
        </p:nvSpPr>
        <p:spPr/>
        <p:txBody>
          <a:bodyPr>
            <a:normAutofit fontScale="92500" lnSpcReduction="20000"/>
          </a:bodyPr>
          <a:lstStyle/>
          <a:p>
            <a:r>
              <a:rPr sz="3600" dirty="0"/>
              <a:t>Genesis 41:9-13</a:t>
            </a:r>
          </a:p>
          <a:p>
            <a:r>
              <a:rPr sz="3600" dirty="0"/>
              <a:t>Pharaoh was wroth with his servants, and put me in ward in the captain of the guard's house, both me and the chief baker: </a:t>
            </a:r>
          </a:p>
        </p:txBody>
      </p:sp>
      <p:pic>
        <p:nvPicPr>
          <p:cNvPr id="14338" name="Picture 2" descr="One day Joseph saw the two new prisoners looking dejected. ‘Why do you look so sad today?’ he asked. ‘We both had dreams,’ they answered, ‘but there is no one to interpret them.’‘Tell me your dreams,’ replied Joseph. ‘God can interpret them.’ – Slide 2">
            <a:extLst>
              <a:ext uri="{FF2B5EF4-FFF2-40B4-BE49-F238E27FC236}">
                <a16:creationId xmlns:a16="http://schemas.microsoft.com/office/drawing/2014/main" id="{EB5EA86C-77E8-8FF3-F8A3-7E04560D45F8}"/>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1850" y="2763441"/>
            <a:ext cx="3908425" cy="293131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6. Who then remembered Joseph?</a:t>
            </a:r>
          </a:p>
        </p:txBody>
      </p:sp>
      <p:sp>
        <p:nvSpPr>
          <p:cNvPr id="3" name="Content Placeholder 2"/>
          <p:cNvSpPr>
            <a:spLocks noGrp="1"/>
          </p:cNvSpPr>
          <p:nvPr>
            <p:ph sz="half" idx="1"/>
          </p:nvPr>
        </p:nvSpPr>
        <p:spPr/>
        <p:txBody>
          <a:bodyPr>
            <a:normAutofit fontScale="92500"/>
          </a:bodyPr>
          <a:lstStyle/>
          <a:p>
            <a:r>
              <a:rPr sz="3200" dirty="0"/>
              <a:t>Genesis 41:9-13</a:t>
            </a:r>
          </a:p>
          <a:p>
            <a:r>
              <a:rPr sz="3200" dirty="0"/>
              <a:t>And we dreamed a dream in one night, I and he; we dreamed each man according to the interpretation of his dream. </a:t>
            </a:r>
          </a:p>
        </p:txBody>
      </p:sp>
      <p:pic>
        <p:nvPicPr>
          <p:cNvPr id="15362" name="Picture 2" descr="The cupbearer went first. ‘In my dream I saw a vine with three branches. As soon as it budded, it blossomed, and its clusters ripened into grapes. Pharaoh’s cup was in my hand. I took the grapes, squeezed them into Pharaoh’s cup and gave it to him.’ – Slide 3">
            <a:extLst>
              <a:ext uri="{FF2B5EF4-FFF2-40B4-BE49-F238E27FC236}">
                <a16:creationId xmlns:a16="http://schemas.microsoft.com/office/drawing/2014/main" id="{1175848A-543B-DA2E-3465-B70330D0C833}"/>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1850" y="2763441"/>
            <a:ext cx="3908425" cy="293131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6. Who then remembered Joseph?</a:t>
            </a:r>
          </a:p>
        </p:txBody>
      </p:sp>
      <p:sp>
        <p:nvSpPr>
          <p:cNvPr id="3" name="Content Placeholder 2"/>
          <p:cNvSpPr>
            <a:spLocks noGrp="1"/>
          </p:cNvSpPr>
          <p:nvPr>
            <p:ph sz="half" idx="1"/>
          </p:nvPr>
        </p:nvSpPr>
        <p:spPr/>
        <p:txBody>
          <a:bodyPr>
            <a:normAutofit fontScale="92500" lnSpcReduction="10000"/>
          </a:bodyPr>
          <a:lstStyle/>
          <a:p>
            <a:r>
              <a:rPr sz="2800" dirty="0"/>
              <a:t>Genesis 41:9-13</a:t>
            </a:r>
          </a:p>
          <a:p>
            <a:r>
              <a:rPr sz="2800" dirty="0"/>
              <a:t>And there was there with us a young man, an Hebrew, servant to the captain of the guard; and we told him, and he interpreted to us our dreams; to each man according to his dream he did interpret. </a:t>
            </a:r>
          </a:p>
        </p:txBody>
      </p:sp>
      <p:pic>
        <p:nvPicPr>
          <p:cNvPr id="16386" name="Picture 2" descr="God then helped Joseph explain the dream. ‘The three branches are three days.  Within three days Pharaoh will give you back your job, and you will be his cupbearer again.’ – Slide 4">
            <a:extLst>
              <a:ext uri="{FF2B5EF4-FFF2-40B4-BE49-F238E27FC236}">
                <a16:creationId xmlns:a16="http://schemas.microsoft.com/office/drawing/2014/main" id="{BE586B96-8CFB-CFD0-120E-7E3AAD36E7B7}"/>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1850" y="2763441"/>
            <a:ext cx="3908425" cy="293131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6. Who then remembered Joseph?</a:t>
            </a:r>
          </a:p>
        </p:txBody>
      </p:sp>
      <p:sp>
        <p:nvSpPr>
          <p:cNvPr id="3" name="Content Placeholder 2"/>
          <p:cNvSpPr>
            <a:spLocks noGrp="1"/>
          </p:cNvSpPr>
          <p:nvPr>
            <p:ph sz="half" idx="1"/>
          </p:nvPr>
        </p:nvSpPr>
        <p:spPr/>
        <p:txBody>
          <a:bodyPr>
            <a:normAutofit fontScale="92500"/>
          </a:bodyPr>
          <a:lstStyle/>
          <a:p>
            <a:r>
              <a:rPr sz="3600" dirty="0"/>
              <a:t>Genesis 41:9-13</a:t>
            </a:r>
          </a:p>
          <a:p>
            <a:r>
              <a:rPr sz="3600" dirty="0"/>
              <a:t>And it came to pass, as he interpreted to us, so it was; me he restored unto mine office, and him he hanged. </a:t>
            </a:r>
          </a:p>
        </p:txBody>
      </p:sp>
      <p:pic>
        <p:nvPicPr>
          <p:cNvPr id="17410" name="Picture 2" descr="Pharaoh pardoned the cupbearer and gave him his job back. He then ordered the baker to be executed – just as Joseph had said he would. – Slide 11">
            <a:extLst>
              <a:ext uri="{FF2B5EF4-FFF2-40B4-BE49-F238E27FC236}">
                <a16:creationId xmlns:a16="http://schemas.microsoft.com/office/drawing/2014/main" id="{B802151F-A670-B498-1672-49F801FF050C}"/>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1850" y="2763441"/>
            <a:ext cx="3908425" cy="293131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3987" y="472190"/>
            <a:ext cx="7005653" cy="1506511"/>
          </a:xfrm>
        </p:spPr>
        <p:txBody>
          <a:bodyPr>
            <a:normAutofit fontScale="90000"/>
          </a:bodyPr>
          <a:lstStyle/>
          <a:p>
            <a:r>
              <a:rPr dirty="0"/>
              <a:t>7. When Joseph had been brought before Pharaoh, what did he say?</a:t>
            </a:r>
          </a:p>
        </p:txBody>
      </p:sp>
      <p:sp>
        <p:nvSpPr>
          <p:cNvPr id="3" name="Content Placeholder 2"/>
          <p:cNvSpPr>
            <a:spLocks noGrp="1"/>
          </p:cNvSpPr>
          <p:nvPr>
            <p:ph sz="half" idx="1"/>
          </p:nvPr>
        </p:nvSpPr>
        <p:spPr/>
        <p:txBody>
          <a:bodyPr>
            <a:normAutofit fontScale="92500"/>
          </a:bodyPr>
          <a:lstStyle/>
          <a:p>
            <a:r>
              <a:rPr sz="2800" dirty="0"/>
              <a:t>Genesis 41:15-16</a:t>
            </a:r>
          </a:p>
          <a:p>
            <a:r>
              <a:rPr sz="2800" dirty="0"/>
              <a:t>And Pharaoh said unto Joseph, I have dreamed a dream, and there is none that can interpret it: and I have heard say of thee, that thou canst understand a dream to interpret it. </a:t>
            </a:r>
          </a:p>
        </p:txBody>
      </p:sp>
      <p:pic>
        <p:nvPicPr>
          <p:cNvPr id="18434" name="Picture 2" descr="Joseph was quickly brought from the prison. After he shaved and changed his clothes, he went and stood before Pharaoh. ‘I had a dream last night, and no one here can tell me what it means,’ said Pharaoh. ‘But I hear you can interpret dreams.’‘I don’t have the power to interpret dreams,’ Joseph explained, ‘but God does.’ – Slide 4">
            <a:extLst>
              <a:ext uri="{FF2B5EF4-FFF2-40B4-BE49-F238E27FC236}">
                <a16:creationId xmlns:a16="http://schemas.microsoft.com/office/drawing/2014/main" id="{CE5BC401-12EE-B373-5D12-949F843C2B62}"/>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504939" y="2548328"/>
            <a:ext cx="4195242" cy="314643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7. When Joseph had been brought before Pharaoh, what did he say?</a:t>
            </a:r>
          </a:p>
        </p:txBody>
      </p:sp>
      <p:sp>
        <p:nvSpPr>
          <p:cNvPr id="3" name="Content Placeholder 2"/>
          <p:cNvSpPr>
            <a:spLocks noGrp="1"/>
          </p:cNvSpPr>
          <p:nvPr>
            <p:ph sz="half" idx="1"/>
          </p:nvPr>
        </p:nvSpPr>
        <p:spPr/>
        <p:txBody>
          <a:bodyPr>
            <a:normAutofit/>
          </a:bodyPr>
          <a:lstStyle/>
          <a:p>
            <a:r>
              <a:rPr sz="3200" dirty="0"/>
              <a:t>Genesis 41:15-16</a:t>
            </a:r>
          </a:p>
          <a:p>
            <a:r>
              <a:rPr sz="3200" dirty="0"/>
              <a:t>And Joseph answered Pharaoh, saying, It is not in me: God shall give Pharaoh an answer of peace. </a:t>
            </a:r>
          </a:p>
        </p:txBody>
      </p:sp>
      <p:pic>
        <p:nvPicPr>
          <p:cNvPr id="19458" name="Picture 2" descr="‘In my first dream,’ Pharaoh explained, ‘I was standing on the bank of the River Nile. I saw seven fat, healthy cows come up out of the river and begin grazing in the marsh grass.  But then I saw seven sick-looking cows, scrawny and thin, come up after them. These thin cows ate the seven fat cows but afterwards still looked as thin and scrawny as before! Then I woke up.’ – Slide 5">
            <a:extLst>
              <a:ext uri="{FF2B5EF4-FFF2-40B4-BE49-F238E27FC236}">
                <a16:creationId xmlns:a16="http://schemas.microsoft.com/office/drawing/2014/main" id="{4DF06D38-D525-31D3-58B4-A243B13DE855}"/>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1850" y="2763441"/>
            <a:ext cx="3908425" cy="293131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7321F3-0375-02F6-F80F-4EAAE5C424C7}"/>
              </a:ext>
            </a:extLst>
          </p:cNvPr>
          <p:cNvSpPr>
            <a:spLocks noGrp="1"/>
          </p:cNvSpPr>
          <p:nvPr>
            <p:ph type="ctrTitle"/>
          </p:nvPr>
        </p:nvSpPr>
        <p:spPr>
          <a:xfrm>
            <a:off x="226447" y="825467"/>
            <a:ext cx="8691106" cy="4166257"/>
          </a:xfrm>
          <a:gradFill flip="none" rotWithShape="1">
            <a:gsLst>
              <a:gs pos="23000">
                <a:schemeClr val="accent1">
                  <a:shade val="30000"/>
                  <a:satMod val="115000"/>
                </a:schemeClr>
              </a:gs>
              <a:gs pos="55000">
                <a:schemeClr val="tx2">
                  <a:lumMod val="10000"/>
                </a:schemeClr>
              </a:gs>
              <a:gs pos="100000">
                <a:schemeClr val="accent1">
                  <a:lumMod val="75000"/>
                </a:schemeClr>
              </a:gs>
            </a:gsLst>
            <a:lin ang="2700000" scaled="1"/>
            <a:tileRect/>
          </a:gradFill>
          <a:effectLst>
            <a:outerShdw blurRad="25400" dir="17880000">
              <a:srgbClr val="000000">
                <a:alpha val="46000"/>
              </a:srgbClr>
            </a:outerShdw>
            <a:softEdge rad="584200"/>
          </a:effectLst>
        </p:spPr>
        <p:txBody>
          <a:bodyPr>
            <a:normAutofit/>
          </a:bodyPr>
          <a:lstStyle/>
          <a:p>
            <a:r>
              <a:rPr lang="en-US" sz="5400" dirty="0">
                <a:solidFill>
                  <a:schemeClr val="tx1"/>
                </a:solidFill>
              </a:rPr>
              <a:t>Old Testament History:</a:t>
            </a:r>
            <a:r>
              <a:rPr lang="en-US" sz="4000" dirty="0">
                <a:solidFill>
                  <a:schemeClr val="tx1"/>
                </a:solidFill>
              </a:rPr>
              <a:t> </a:t>
            </a:r>
            <a:br>
              <a:rPr lang="en-US" sz="5400" dirty="0">
                <a:solidFill>
                  <a:schemeClr val="tx2">
                    <a:lumMod val="50000"/>
                  </a:schemeClr>
                </a:solidFill>
              </a:rPr>
            </a:br>
            <a:r>
              <a:rPr lang="en-US" sz="8000" b="1" dirty="0">
                <a:solidFill>
                  <a:schemeClr val="accent1">
                    <a:lumMod val="60000"/>
                    <a:lumOff val="40000"/>
                  </a:schemeClr>
                </a:solidFill>
              </a:rPr>
              <a:t>Joseph Before Pharaoh</a:t>
            </a:r>
            <a:endParaRPr lang="en-US" sz="5400" b="1" dirty="0">
              <a:solidFill>
                <a:schemeClr val="accent1">
                  <a:lumMod val="60000"/>
                  <a:lumOff val="40000"/>
                </a:schemeClr>
              </a:solidFill>
            </a:endParaRPr>
          </a:p>
        </p:txBody>
      </p:sp>
      <p:sp>
        <p:nvSpPr>
          <p:cNvPr id="3" name="Subtitle 2">
            <a:extLst>
              <a:ext uri="{FF2B5EF4-FFF2-40B4-BE49-F238E27FC236}">
                <a16:creationId xmlns:a16="http://schemas.microsoft.com/office/drawing/2014/main" id="{9ACDEA4B-53A6-7903-3988-7798F7C0A61F}"/>
              </a:ext>
            </a:extLst>
          </p:cNvPr>
          <p:cNvSpPr>
            <a:spLocks noGrp="1"/>
          </p:cNvSpPr>
          <p:nvPr>
            <p:ph type="subTitle" idx="1"/>
          </p:nvPr>
        </p:nvSpPr>
        <p:spPr>
          <a:xfrm>
            <a:off x="717194" y="5511352"/>
            <a:ext cx="7409809" cy="940906"/>
          </a:xfrm>
        </p:spPr>
        <p:txBody>
          <a:bodyPr>
            <a:normAutofit/>
          </a:bodyPr>
          <a:lstStyle/>
          <a:p>
            <a:r>
              <a:rPr lang="en-US" sz="4000" dirty="0"/>
              <a:t>Lesson</a:t>
            </a:r>
            <a:r>
              <a:rPr lang="en-US" sz="4000" dirty="0">
                <a:solidFill>
                  <a:schemeClr val="accent1">
                    <a:lumMod val="75000"/>
                  </a:schemeClr>
                </a:solidFill>
              </a:rPr>
              <a:t> </a:t>
            </a:r>
            <a:r>
              <a:rPr lang="en-US" sz="6000" b="1" dirty="0">
                <a:solidFill>
                  <a:schemeClr val="accent1"/>
                </a:solidFill>
              </a:rPr>
              <a:t>20</a:t>
            </a:r>
            <a:r>
              <a:rPr lang="en-US" sz="4000" b="1" dirty="0"/>
              <a:t>, </a:t>
            </a:r>
            <a:r>
              <a:rPr lang="en-US" sz="4000" dirty="0"/>
              <a:t>2</a:t>
            </a:r>
            <a:r>
              <a:rPr lang="en-US" sz="4000" baseline="30000" dirty="0"/>
              <a:t>nd</a:t>
            </a:r>
            <a:r>
              <a:rPr lang="en-US" sz="4000" dirty="0"/>
              <a:t> Quarter, 1888</a:t>
            </a:r>
          </a:p>
        </p:txBody>
      </p:sp>
    </p:spTree>
    <p:extLst>
      <p:ext uri="{BB962C8B-B14F-4D97-AF65-F5344CB8AC3E}">
        <p14:creationId xmlns:p14="http://schemas.microsoft.com/office/powerpoint/2010/main" val="26098083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1797" y="404734"/>
            <a:ext cx="7477843" cy="1652667"/>
          </a:xfrm>
        </p:spPr>
        <p:txBody>
          <a:bodyPr>
            <a:normAutofit fontScale="90000"/>
          </a:bodyPr>
          <a:lstStyle/>
          <a:p>
            <a:r>
              <a:rPr dirty="0"/>
              <a:t>8. What was Joseph’s interpretation of the two dreams?</a:t>
            </a:r>
          </a:p>
        </p:txBody>
      </p:sp>
      <p:sp>
        <p:nvSpPr>
          <p:cNvPr id="3" name="Content Placeholder 2"/>
          <p:cNvSpPr>
            <a:spLocks noGrp="1"/>
          </p:cNvSpPr>
          <p:nvPr>
            <p:ph sz="half" idx="1"/>
          </p:nvPr>
        </p:nvSpPr>
        <p:spPr/>
        <p:txBody>
          <a:bodyPr>
            <a:normAutofit lnSpcReduction="10000"/>
          </a:bodyPr>
          <a:lstStyle/>
          <a:p>
            <a:r>
              <a:rPr sz="3200" dirty="0"/>
              <a:t>Genesis 41:25-32</a:t>
            </a:r>
          </a:p>
          <a:p>
            <a:r>
              <a:rPr sz="3200" dirty="0"/>
              <a:t>And Joseph said unto Pharaoh, The dream of Pharaoh is one: God hath showed Pharaoh what he is about to do</a:t>
            </a:r>
            <a:r>
              <a:rPr dirty="0"/>
              <a:t>. </a:t>
            </a:r>
          </a:p>
        </p:txBody>
      </p:sp>
      <p:pic>
        <p:nvPicPr>
          <p:cNvPr id="20482" name="Picture 2" descr="God helped Joseph interpret Pharaoh’s dreams. ‘Both dreams mean the same thing,’ he explained. ‘The seven healthy cows and the seven healthy heads of grain both represent seven years of prosperity. – Slide 7">
            <a:extLst>
              <a:ext uri="{FF2B5EF4-FFF2-40B4-BE49-F238E27FC236}">
                <a16:creationId xmlns:a16="http://schemas.microsoft.com/office/drawing/2014/main" id="{36A6B142-4F24-147A-27C3-4002E488799E}"/>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1850" y="2763441"/>
            <a:ext cx="3908425" cy="293131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8. What was Joseph’s interpretation of the two dreams?</a:t>
            </a:r>
          </a:p>
        </p:txBody>
      </p:sp>
      <p:sp>
        <p:nvSpPr>
          <p:cNvPr id="3" name="Content Placeholder 2"/>
          <p:cNvSpPr>
            <a:spLocks noGrp="1"/>
          </p:cNvSpPr>
          <p:nvPr>
            <p:ph sz="half" idx="1"/>
          </p:nvPr>
        </p:nvSpPr>
        <p:spPr/>
        <p:txBody>
          <a:bodyPr>
            <a:normAutofit fontScale="92500"/>
          </a:bodyPr>
          <a:lstStyle/>
          <a:p>
            <a:r>
              <a:rPr sz="3600" dirty="0"/>
              <a:t>Genesis 41:25-32</a:t>
            </a:r>
          </a:p>
          <a:p>
            <a:r>
              <a:rPr sz="3600" dirty="0"/>
              <a:t>The seven good </a:t>
            </a:r>
            <a:r>
              <a:rPr sz="3600" dirty="0" err="1"/>
              <a:t>kine</a:t>
            </a:r>
            <a:r>
              <a:rPr sz="3600" dirty="0"/>
              <a:t> are seven years; and the seven good ears are seven years: the dream is one. </a:t>
            </a:r>
          </a:p>
        </p:txBody>
      </p:sp>
      <p:pic>
        <p:nvPicPr>
          <p:cNvPr id="21506" name="Picture 2" descr="‘The seven thin, scrawny cows that came up later and the seven thin heads of grain, represent seven years of famine. – Slide 8">
            <a:extLst>
              <a:ext uri="{FF2B5EF4-FFF2-40B4-BE49-F238E27FC236}">
                <a16:creationId xmlns:a16="http://schemas.microsoft.com/office/drawing/2014/main" id="{26E9FF34-2818-0D9B-B24B-1612877BDF80}"/>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1850" y="2763441"/>
            <a:ext cx="3908425" cy="293131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8. What was Joseph’s interpretation of the two dreams?</a:t>
            </a:r>
          </a:p>
        </p:txBody>
      </p:sp>
      <p:sp>
        <p:nvSpPr>
          <p:cNvPr id="3" name="Content Placeholder 2"/>
          <p:cNvSpPr>
            <a:spLocks noGrp="1"/>
          </p:cNvSpPr>
          <p:nvPr>
            <p:ph sz="half" idx="1"/>
          </p:nvPr>
        </p:nvSpPr>
        <p:spPr/>
        <p:txBody>
          <a:bodyPr>
            <a:normAutofit fontScale="92500" lnSpcReduction="20000"/>
          </a:bodyPr>
          <a:lstStyle/>
          <a:p>
            <a:r>
              <a:rPr sz="3200" dirty="0"/>
              <a:t>Genesis 41:25-32</a:t>
            </a:r>
          </a:p>
          <a:p>
            <a:r>
              <a:rPr sz="3200" dirty="0"/>
              <a:t>And the seven thin and ill favored </a:t>
            </a:r>
            <a:r>
              <a:rPr sz="3200" dirty="0" err="1"/>
              <a:t>kine</a:t>
            </a:r>
            <a:r>
              <a:rPr sz="3200" dirty="0"/>
              <a:t> that came up after them are seven years; and the seven empty ears blasted with the east wind shall be seven years of famine. </a:t>
            </a:r>
          </a:p>
        </p:txBody>
      </p:sp>
      <p:pic>
        <p:nvPicPr>
          <p:cNvPr id="22530" name="Picture 2" descr="‘Then I fell asleep again, and I had another dream,’ Pharaoh continued. ‘I saw seven heads of grain, full and beautiful, growing on a single stalk. Then seven more heads of grain appeared, but these were blighted, shriveled, and withered by the east wind. Then the shriveled heads swallowed the seven healthy heads. I told these dreams to the magicians, but no one could tell me what they meant.’ – Slide 6">
            <a:extLst>
              <a:ext uri="{FF2B5EF4-FFF2-40B4-BE49-F238E27FC236}">
                <a16:creationId xmlns:a16="http://schemas.microsoft.com/office/drawing/2014/main" id="{282A2BBB-4575-AFC9-DE5C-536E3E854ABC}"/>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1850" y="2763441"/>
            <a:ext cx="3908425" cy="293131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8. What was Joseph’s interpretation of the two dreams?</a:t>
            </a:r>
          </a:p>
        </p:txBody>
      </p:sp>
      <p:sp>
        <p:nvSpPr>
          <p:cNvPr id="3" name="Content Placeholder 2"/>
          <p:cNvSpPr>
            <a:spLocks noGrp="1"/>
          </p:cNvSpPr>
          <p:nvPr>
            <p:ph sz="half" idx="1"/>
          </p:nvPr>
        </p:nvSpPr>
        <p:spPr/>
        <p:txBody>
          <a:bodyPr>
            <a:normAutofit fontScale="92500"/>
          </a:bodyPr>
          <a:lstStyle/>
          <a:p>
            <a:r>
              <a:rPr sz="3600" dirty="0"/>
              <a:t>Genesis 41:25-32</a:t>
            </a:r>
          </a:p>
          <a:p>
            <a:r>
              <a:rPr sz="3600" dirty="0"/>
              <a:t>This is the thing which I have spoken unto Pharaoh: What God is about to do he </a:t>
            </a:r>
            <a:r>
              <a:rPr sz="3600" dirty="0" err="1"/>
              <a:t>showeth</a:t>
            </a:r>
            <a:r>
              <a:rPr sz="3600" dirty="0"/>
              <a:t> unto Pharaoh. </a:t>
            </a:r>
          </a:p>
        </p:txBody>
      </p:sp>
      <p:pic>
        <p:nvPicPr>
          <p:cNvPr id="23554" name="Picture 2" descr="Joseph advised Pharaoh what to do next. ’You should find a wise man and put him in charge of the entire land of Egypt. Supervisors need to be appointed to collect one-fifth of all the crops during the seven good years and store them under guard. That way there will be enough to eat when the seven years of famine come to the land of Egypt.’ – Slide 10">
            <a:extLst>
              <a:ext uri="{FF2B5EF4-FFF2-40B4-BE49-F238E27FC236}">
                <a16:creationId xmlns:a16="http://schemas.microsoft.com/office/drawing/2014/main" id="{4CAF6D58-792D-D619-CECC-0AF38FEDD8A5}"/>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1850" y="2763441"/>
            <a:ext cx="3908425" cy="293131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8. What was Joseph’s interpretation of the two dreams?</a:t>
            </a:r>
          </a:p>
        </p:txBody>
      </p:sp>
      <p:sp>
        <p:nvSpPr>
          <p:cNvPr id="3" name="Content Placeholder 2"/>
          <p:cNvSpPr>
            <a:spLocks noGrp="1"/>
          </p:cNvSpPr>
          <p:nvPr>
            <p:ph sz="half" idx="1"/>
          </p:nvPr>
        </p:nvSpPr>
        <p:spPr/>
        <p:txBody>
          <a:bodyPr>
            <a:normAutofit fontScale="92500"/>
          </a:bodyPr>
          <a:lstStyle/>
          <a:p>
            <a:r>
              <a:rPr sz="3600" dirty="0"/>
              <a:t>Genesis 41:25-32</a:t>
            </a:r>
          </a:p>
          <a:p>
            <a:r>
              <a:rPr sz="3600" dirty="0"/>
              <a:t>Behold, there come seven years of great plenty throughout all the land of Egypt: </a:t>
            </a:r>
          </a:p>
        </p:txBody>
      </p:sp>
      <p:pic>
        <p:nvPicPr>
          <p:cNvPr id="24578" name="Picture 2" descr="18+ Thousand Abundant Harvest Wheat ...">
            <a:extLst>
              <a:ext uri="{FF2B5EF4-FFF2-40B4-BE49-F238E27FC236}">
                <a16:creationId xmlns:a16="http://schemas.microsoft.com/office/drawing/2014/main" id="{58EDBE4A-869E-E78E-333D-8AF630E28D22}"/>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4611" r="6603"/>
          <a:stretch>
            <a:fillRect/>
          </a:stretch>
        </p:blipFill>
        <p:spPr bwMode="auto">
          <a:xfrm>
            <a:off x="4572000" y="2285999"/>
            <a:ext cx="3837482" cy="369905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8. What was Joseph’s interpretation of the two dreams?</a:t>
            </a:r>
          </a:p>
        </p:txBody>
      </p:sp>
      <p:sp>
        <p:nvSpPr>
          <p:cNvPr id="3" name="Content Placeholder 2"/>
          <p:cNvSpPr>
            <a:spLocks noGrp="1"/>
          </p:cNvSpPr>
          <p:nvPr>
            <p:ph sz="half" idx="1"/>
          </p:nvPr>
        </p:nvSpPr>
        <p:spPr/>
        <p:txBody>
          <a:bodyPr>
            <a:normAutofit fontScale="92500" lnSpcReduction="10000"/>
          </a:bodyPr>
          <a:lstStyle/>
          <a:p>
            <a:r>
              <a:rPr sz="3200" dirty="0"/>
              <a:t>Genesis 41:25-32</a:t>
            </a:r>
          </a:p>
          <a:p>
            <a:r>
              <a:rPr sz="3200" dirty="0"/>
              <a:t>And there shall arise after them seven years of famine; and all the plenty shall be forgotten in the land of Egypt; and the famine shall consume the land; </a:t>
            </a:r>
          </a:p>
        </p:txBody>
      </p:sp>
      <p:pic>
        <p:nvPicPr>
          <p:cNvPr id="25602" name="Picture 2" descr="Famines in the Bible - Dawn Mann Sanders">
            <a:extLst>
              <a:ext uri="{FF2B5EF4-FFF2-40B4-BE49-F238E27FC236}">
                <a16:creationId xmlns:a16="http://schemas.microsoft.com/office/drawing/2014/main" id="{C1A16227-8C51-9B76-F35C-EEFF6288183E}"/>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31025"/>
          <a:stretch>
            <a:fillRect/>
          </a:stretch>
        </p:blipFill>
        <p:spPr bwMode="auto">
          <a:xfrm>
            <a:off x="4504939" y="2194984"/>
            <a:ext cx="3963712" cy="383106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dirty="0"/>
              <a:t>8. What was Joseph’s interpretation of the two dreams?</a:t>
            </a:r>
          </a:p>
        </p:txBody>
      </p:sp>
      <p:sp>
        <p:nvSpPr>
          <p:cNvPr id="3" name="Content Placeholder 2"/>
          <p:cNvSpPr>
            <a:spLocks noGrp="1"/>
          </p:cNvSpPr>
          <p:nvPr>
            <p:ph sz="half" idx="1"/>
          </p:nvPr>
        </p:nvSpPr>
        <p:spPr/>
        <p:txBody>
          <a:bodyPr>
            <a:normAutofit fontScale="92500" lnSpcReduction="10000"/>
          </a:bodyPr>
          <a:lstStyle/>
          <a:p>
            <a:r>
              <a:rPr sz="3600" dirty="0"/>
              <a:t>Genesis 41:25-32</a:t>
            </a:r>
          </a:p>
          <a:p>
            <a:r>
              <a:rPr sz="3600" dirty="0"/>
              <a:t>And the plenty shall not be known in the land by reason of that famine following; for it shall be very grievous. </a:t>
            </a:r>
          </a:p>
        </p:txBody>
      </p:sp>
      <p:pic>
        <p:nvPicPr>
          <p:cNvPr id="26626" name="Picture 2" descr="Long-term impacts of famine include health and socioeconomic challenges |  Penn State University">
            <a:extLst>
              <a:ext uri="{FF2B5EF4-FFF2-40B4-BE49-F238E27FC236}">
                <a16:creationId xmlns:a16="http://schemas.microsoft.com/office/drawing/2014/main" id="{37C21173-FF64-19AC-049F-F907657161E1}"/>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484948" y="2645764"/>
            <a:ext cx="4065328" cy="304899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dirty="0"/>
              <a:t>8. What was Joseph’s interpretation of the two dreams?</a:t>
            </a:r>
          </a:p>
        </p:txBody>
      </p:sp>
      <p:sp>
        <p:nvSpPr>
          <p:cNvPr id="3" name="Content Placeholder 2"/>
          <p:cNvSpPr>
            <a:spLocks noGrp="1"/>
          </p:cNvSpPr>
          <p:nvPr>
            <p:ph sz="half" idx="1"/>
          </p:nvPr>
        </p:nvSpPr>
        <p:spPr/>
        <p:txBody>
          <a:bodyPr>
            <a:normAutofit fontScale="92500" lnSpcReduction="10000"/>
          </a:bodyPr>
          <a:lstStyle/>
          <a:p>
            <a:r>
              <a:rPr sz="3200" dirty="0"/>
              <a:t>Genesis 41:25-32</a:t>
            </a:r>
          </a:p>
          <a:p>
            <a:r>
              <a:rPr sz="3200" dirty="0"/>
              <a:t>And for that the dream was doubled unto Pharaoh twice; it is because the thing is established by God, and God will shortly bring it to pass. </a:t>
            </a:r>
          </a:p>
        </p:txBody>
      </p:sp>
      <p:pic>
        <p:nvPicPr>
          <p:cNvPr id="27650" name="Picture 2" descr="Joseph advised Pharaoh what to do next. ’You should find a wise man and put him in charge of the entire land of Egypt. Supervisors need to be appointed to collect one-fifth of all the crops during the seven good years and store them under guard. That way there will be enough to eat when the seven years of famine come to the land of Egypt.’ – Slide 10">
            <a:extLst>
              <a:ext uri="{FF2B5EF4-FFF2-40B4-BE49-F238E27FC236}">
                <a16:creationId xmlns:a16="http://schemas.microsoft.com/office/drawing/2014/main" id="{69C12997-9DF8-D06E-0B21-F6DC3FC19F0B}"/>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31451" r="34785" b="59780"/>
          <a:stretch>
            <a:fillRect/>
          </a:stretch>
        </p:blipFill>
        <p:spPr bwMode="auto">
          <a:xfrm>
            <a:off x="4796853" y="2486122"/>
            <a:ext cx="3635114" cy="324761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9. What did Joseph say that Pharaoh should do?</a:t>
            </a:r>
          </a:p>
        </p:txBody>
      </p:sp>
      <p:sp>
        <p:nvSpPr>
          <p:cNvPr id="3" name="Content Placeholder 2"/>
          <p:cNvSpPr>
            <a:spLocks noGrp="1"/>
          </p:cNvSpPr>
          <p:nvPr>
            <p:ph sz="half" idx="1"/>
          </p:nvPr>
        </p:nvSpPr>
        <p:spPr/>
        <p:txBody>
          <a:bodyPr>
            <a:normAutofit/>
          </a:bodyPr>
          <a:lstStyle/>
          <a:p>
            <a:r>
              <a:rPr sz="3200" dirty="0"/>
              <a:t>Genesis 41:33-36</a:t>
            </a:r>
          </a:p>
          <a:p>
            <a:r>
              <a:rPr sz="3200" dirty="0"/>
              <a:t>Now therefore let Pharaoh look out a man discreet and wise, and set him over the land of Egypt. </a:t>
            </a:r>
          </a:p>
        </p:txBody>
      </p:sp>
      <p:pic>
        <p:nvPicPr>
          <p:cNvPr id="28674" name="Picture 2" descr="God helped Joseph interpret Pharaoh’s dreams. ‘Both dreams mean the same thing,’ he explained. ‘The seven healthy cows and the seven healthy heads of grain both represent seven years of prosperity. – Slide 7">
            <a:extLst>
              <a:ext uri="{FF2B5EF4-FFF2-40B4-BE49-F238E27FC236}">
                <a16:creationId xmlns:a16="http://schemas.microsoft.com/office/drawing/2014/main" id="{E8EE0A93-4C9D-D14D-93CE-2C02934B2B1B}"/>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8220" t="10366" r="27933" b="7871"/>
          <a:stretch>
            <a:fillRect/>
          </a:stretch>
        </p:blipFill>
        <p:spPr bwMode="auto">
          <a:xfrm>
            <a:off x="4991725" y="2425367"/>
            <a:ext cx="2938071" cy="334584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46354" y="764373"/>
            <a:ext cx="6803286" cy="1293028"/>
          </a:xfrm>
        </p:spPr>
        <p:txBody>
          <a:bodyPr>
            <a:normAutofit fontScale="90000"/>
          </a:bodyPr>
          <a:lstStyle/>
          <a:p>
            <a:r>
              <a:rPr dirty="0"/>
              <a:t>9. What did Joseph say that Pharaoh should do?</a:t>
            </a:r>
          </a:p>
        </p:txBody>
      </p:sp>
      <p:sp>
        <p:nvSpPr>
          <p:cNvPr id="3" name="Content Placeholder 2"/>
          <p:cNvSpPr>
            <a:spLocks noGrp="1"/>
          </p:cNvSpPr>
          <p:nvPr>
            <p:ph sz="half" idx="1"/>
          </p:nvPr>
        </p:nvSpPr>
        <p:spPr/>
        <p:txBody>
          <a:bodyPr>
            <a:normAutofit fontScale="92500"/>
          </a:bodyPr>
          <a:lstStyle/>
          <a:p>
            <a:r>
              <a:rPr sz="3200" dirty="0"/>
              <a:t>Genesis 41:33-36</a:t>
            </a:r>
          </a:p>
          <a:p>
            <a:r>
              <a:rPr sz="3200" dirty="0"/>
              <a:t>Let Pharaoh do this, and let him appoint officers over the land, and take up the fifth part of the land of Egypt in the seven plenteous years. </a:t>
            </a:r>
          </a:p>
        </p:txBody>
      </p:sp>
      <p:pic>
        <p:nvPicPr>
          <p:cNvPr id="29698" name="Picture 2" descr="Segun - JOSEPHNOMICS- the economic policies of Joseph in Egypt. &quot;Let Pharaoh  do this, and let him appoint officers over the land, and TAKE UP THE FIFTH  PART (20%) of the land">
            <a:extLst>
              <a:ext uri="{FF2B5EF4-FFF2-40B4-BE49-F238E27FC236}">
                <a16:creationId xmlns:a16="http://schemas.microsoft.com/office/drawing/2014/main" id="{660C1BF9-1327-1505-1756-E3D03EA698F9}"/>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075654" y="2433778"/>
            <a:ext cx="3473986" cy="347398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95986" y="312619"/>
            <a:ext cx="5937755" cy="1188720"/>
          </a:xfrm>
        </p:spPr>
        <p:txBody>
          <a:bodyPr/>
          <a:lstStyle/>
          <a:p>
            <a:r>
              <a:t>1. What is wisdom?</a:t>
            </a:r>
          </a:p>
        </p:txBody>
      </p:sp>
      <p:sp>
        <p:nvSpPr>
          <p:cNvPr id="3" name="Content Placeholder 2"/>
          <p:cNvSpPr>
            <a:spLocks noGrp="1"/>
          </p:cNvSpPr>
          <p:nvPr>
            <p:ph sz="half" idx="1"/>
          </p:nvPr>
        </p:nvSpPr>
        <p:spPr>
          <a:xfrm>
            <a:off x="594360" y="2016176"/>
            <a:ext cx="3910579" cy="4247463"/>
          </a:xfrm>
        </p:spPr>
        <p:txBody>
          <a:bodyPr>
            <a:normAutofit/>
          </a:bodyPr>
          <a:lstStyle/>
          <a:p>
            <a:r>
              <a:rPr sz="3200" dirty="0"/>
              <a:t>Proverbs 9:10</a:t>
            </a:r>
          </a:p>
          <a:p>
            <a:r>
              <a:rPr sz="3200" dirty="0"/>
              <a:t>The fear of the LORD is the beginning of wisdom: and the knowledge of the holy is understanding. </a:t>
            </a:r>
          </a:p>
        </p:txBody>
      </p:sp>
      <p:pic>
        <p:nvPicPr>
          <p:cNvPr id="1026" name="Picture 2" descr="Pray for Our World – What does prayer do? – Life and Heart Matters">
            <a:extLst>
              <a:ext uri="{FF2B5EF4-FFF2-40B4-BE49-F238E27FC236}">
                <a16:creationId xmlns:a16="http://schemas.microsoft.com/office/drawing/2014/main" id="{749BB60F-944D-B853-AA70-BAC26F8B7619}"/>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6211" r="13191"/>
          <a:stretch>
            <a:fillRect/>
          </a:stretch>
        </p:blipFill>
        <p:spPr bwMode="auto">
          <a:xfrm>
            <a:off x="4773975" y="1900082"/>
            <a:ext cx="3702963" cy="407376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9. What did Joseph say that Pharaoh should do?</a:t>
            </a:r>
          </a:p>
        </p:txBody>
      </p:sp>
      <p:sp>
        <p:nvSpPr>
          <p:cNvPr id="3" name="Content Placeholder 2"/>
          <p:cNvSpPr>
            <a:spLocks noGrp="1"/>
          </p:cNvSpPr>
          <p:nvPr>
            <p:ph sz="half" idx="1"/>
          </p:nvPr>
        </p:nvSpPr>
        <p:spPr/>
        <p:txBody>
          <a:bodyPr>
            <a:normAutofit fontScale="92500" lnSpcReduction="10000"/>
          </a:bodyPr>
          <a:lstStyle/>
          <a:p>
            <a:r>
              <a:rPr sz="3200" dirty="0"/>
              <a:t>Genesis 41:33-36</a:t>
            </a:r>
          </a:p>
          <a:p>
            <a:r>
              <a:rPr sz="3200" dirty="0"/>
              <a:t>And let them gather all the food of those good years that come, and lay up corn under the hand of Pharaoh, and let them keep food in the cities. </a:t>
            </a:r>
          </a:p>
        </p:txBody>
      </p:sp>
      <p:pic>
        <p:nvPicPr>
          <p:cNvPr id="30722" name="Picture 2" descr="Archaeologists find 20 ancient grain silos at Aswan temple | The National">
            <a:extLst>
              <a:ext uri="{FF2B5EF4-FFF2-40B4-BE49-F238E27FC236}">
                <a16:creationId xmlns:a16="http://schemas.microsoft.com/office/drawing/2014/main" id="{7C2A92BC-802E-A7DF-5132-A112386F523D}"/>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7226" r="19136"/>
          <a:stretch>
            <a:fillRect/>
          </a:stretch>
        </p:blipFill>
        <p:spPr bwMode="auto">
          <a:xfrm>
            <a:off x="4639063" y="2387184"/>
            <a:ext cx="3839372" cy="347369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9. What did Joseph say that Pharaoh should do?</a:t>
            </a:r>
          </a:p>
        </p:txBody>
      </p:sp>
      <p:sp>
        <p:nvSpPr>
          <p:cNvPr id="3" name="Content Placeholder 2"/>
          <p:cNvSpPr>
            <a:spLocks noGrp="1"/>
          </p:cNvSpPr>
          <p:nvPr>
            <p:ph sz="half" idx="1"/>
          </p:nvPr>
        </p:nvSpPr>
        <p:spPr/>
        <p:txBody>
          <a:bodyPr>
            <a:normAutofit/>
          </a:bodyPr>
          <a:lstStyle/>
          <a:p>
            <a:r>
              <a:rPr sz="2800" dirty="0"/>
              <a:t>Genesis 41:33-36</a:t>
            </a:r>
          </a:p>
          <a:p>
            <a:r>
              <a:rPr sz="2800" dirty="0"/>
              <a:t>And that food shall be for store to the land against the seven years of famine, which shall be in the land of Egypt; that the land perish not through the famine. </a:t>
            </a:r>
          </a:p>
        </p:txBody>
      </p:sp>
      <p:pic>
        <p:nvPicPr>
          <p:cNvPr id="31746" name="Picture 2" descr="Storage buildings in ancient Egypt and Nubia. Issues and perspectives">
            <a:extLst>
              <a:ext uri="{FF2B5EF4-FFF2-40B4-BE49-F238E27FC236}">
                <a16:creationId xmlns:a16="http://schemas.microsoft.com/office/drawing/2014/main" id="{FA9734CA-92A1-5A84-1F7F-25F452186A69}"/>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6492" r="16251"/>
          <a:stretch>
            <a:fillRect/>
          </a:stretch>
        </p:blipFill>
        <p:spPr bwMode="auto">
          <a:xfrm>
            <a:off x="4472656" y="2473260"/>
            <a:ext cx="4076984" cy="351168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10. How did Pharaoh regard Joseph’s counsel?</a:t>
            </a:r>
          </a:p>
        </p:txBody>
      </p:sp>
      <p:sp>
        <p:nvSpPr>
          <p:cNvPr id="3" name="Content Placeholder 2"/>
          <p:cNvSpPr>
            <a:spLocks noGrp="1"/>
          </p:cNvSpPr>
          <p:nvPr>
            <p:ph sz="half" idx="1"/>
          </p:nvPr>
        </p:nvSpPr>
        <p:spPr>
          <a:xfrm>
            <a:off x="594360" y="2194560"/>
            <a:ext cx="4142532" cy="4069080"/>
          </a:xfrm>
        </p:spPr>
        <p:txBody>
          <a:bodyPr>
            <a:normAutofit/>
          </a:bodyPr>
          <a:lstStyle/>
          <a:p>
            <a:r>
              <a:rPr sz="3600" dirty="0"/>
              <a:t>Genesis 41:37-39</a:t>
            </a:r>
          </a:p>
          <a:p>
            <a:r>
              <a:rPr sz="3600" dirty="0"/>
              <a:t>And the thing was good in the eyes of Pharaoh, and in the eyes of all his servants. </a:t>
            </a:r>
          </a:p>
        </p:txBody>
      </p:sp>
      <p:pic>
        <p:nvPicPr>
          <p:cNvPr id="32772" name="Picture 4" descr="Dreams of Pharaoh—a Lesson in Symmetry | Torah and Science">
            <a:extLst>
              <a:ext uri="{FF2B5EF4-FFF2-40B4-BE49-F238E27FC236}">
                <a16:creationId xmlns:a16="http://schemas.microsoft.com/office/drawing/2014/main" id="{3B376CC7-1F43-50DC-B1D1-EEBADFC581FF}"/>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814237" y="2763441"/>
            <a:ext cx="3908425" cy="293131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10. How did Pharaoh regard Joseph’s counsel?</a:t>
            </a:r>
          </a:p>
        </p:txBody>
      </p:sp>
      <p:sp>
        <p:nvSpPr>
          <p:cNvPr id="3" name="Content Placeholder 2"/>
          <p:cNvSpPr>
            <a:spLocks noGrp="1"/>
          </p:cNvSpPr>
          <p:nvPr>
            <p:ph sz="half" idx="1"/>
          </p:nvPr>
        </p:nvSpPr>
        <p:spPr/>
        <p:txBody>
          <a:bodyPr>
            <a:normAutofit/>
          </a:bodyPr>
          <a:lstStyle/>
          <a:p>
            <a:r>
              <a:rPr sz="3200" dirty="0"/>
              <a:t>Genesis 41:37-39</a:t>
            </a:r>
          </a:p>
          <a:p>
            <a:r>
              <a:rPr sz="3200" dirty="0"/>
              <a:t>And Pharaoh said unto his servants, Can we find such a one as this is, a man in whom the Spirit of God is? </a:t>
            </a:r>
          </a:p>
        </p:txBody>
      </p:sp>
      <p:pic>
        <p:nvPicPr>
          <p:cNvPr id="34818" name="Picture 2" descr="Joseph’s suggestions impressed Pharaoh and his officials. Pharaoh said to Joseph, ‘Since God has revealed the meaning of the dreams to you, clearly no one else is as wise as you are. You will be in charge of my court, and all my people will take orders from you. Only I will have a rank higher than yours.’ – Slide 11">
            <a:extLst>
              <a:ext uri="{FF2B5EF4-FFF2-40B4-BE49-F238E27FC236}">
                <a16:creationId xmlns:a16="http://schemas.microsoft.com/office/drawing/2014/main" id="{888A6A7B-BB2C-5AD3-53E3-43B83EDE0A0C}"/>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1850" y="2763441"/>
            <a:ext cx="3908425" cy="293131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10. How did Pharaoh regard Joseph’s counsel?</a:t>
            </a:r>
          </a:p>
        </p:txBody>
      </p:sp>
      <p:sp>
        <p:nvSpPr>
          <p:cNvPr id="3" name="Content Placeholder 2"/>
          <p:cNvSpPr>
            <a:spLocks noGrp="1"/>
          </p:cNvSpPr>
          <p:nvPr>
            <p:ph sz="half" idx="1"/>
          </p:nvPr>
        </p:nvSpPr>
        <p:spPr/>
        <p:txBody>
          <a:bodyPr>
            <a:normAutofit lnSpcReduction="10000"/>
          </a:bodyPr>
          <a:lstStyle/>
          <a:p>
            <a:r>
              <a:rPr sz="3200" dirty="0"/>
              <a:t>Genesis 41:37-39</a:t>
            </a:r>
          </a:p>
          <a:p>
            <a:r>
              <a:rPr sz="3200" dirty="0"/>
              <a:t>And Pharaoh said unto Joseph, Forasmuch as God hath showed thee all this, there is none so discreet and wise as thou art: </a:t>
            </a:r>
          </a:p>
        </p:txBody>
      </p:sp>
      <p:pic>
        <p:nvPicPr>
          <p:cNvPr id="35842" name="Picture 2" descr="joseph - Life According to Gribble">
            <a:extLst>
              <a:ext uri="{FF2B5EF4-FFF2-40B4-BE49-F238E27FC236}">
                <a16:creationId xmlns:a16="http://schemas.microsoft.com/office/drawing/2014/main" id="{17BBA987-647A-58D4-B289-386545EC6E4F}"/>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0842" r="13766"/>
          <a:stretch>
            <a:fillRect/>
          </a:stretch>
        </p:blipFill>
        <p:spPr bwMode="auto">
          <a:xfrm>
            <a:off x="4699417" y="2606790"/>
            <a:ext cx="3938792" cy="301164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11. To what office was Joseph appointed?</a:t>
            </a:r>
          </a:p>
        </p:txBody>
      </p:sp>
      <p:sp>
        <p:nvSpPr>
          <p:cNvPr id="3" name="Content Placeholder 2"/>
          <p:cNvSpPr>
            <a:spLocks noGrp="1"/>
          </p:cNvSpPr>
          <p:nvPr>
            <p:ph sz="half" idx="1"/>
          </p:nvPr>
        </p:nvSpPr>
        <p:spPr/>
        <p:txBody>
          <a:bodyPr>
            <a:normAutofit fontScale="92500"/>
          </a:bodyPr>
          <a:lstStyle/>
          <a:p>
            <a:r>
              <a:rPr sz="3200" dirty="0"/>
              <a:t>Genesis 41:40-41</a:t>
            </a:r>
          </a:p>
          <a:p>
            <a:r>
              <a:rPr sz="3200" dirty="0"/>
              <a:t>Thou shalt be over my house, and according unto thy word shall all my people be ruled: only in the throne will I be greater than thou. </a:t>
            </a:r>
          </a:p>
        </p:txBody>
      </p:sp>
      <p:pic>
        <p:nvPicPr>
          <p:cNvPr id="33794" name="Picture 2" descr="Then Pharaoh removed his signet ring from his hand and placed it on Joseph’s finger. He dressed him in fine linen clothing and hung a gold chain around his neck. – Slide 12">
            <a:extLst>
              <a:ext uri="{FF2B5EF4-FFF2-40B4-BE49-F238E27FC236}">
                <a16:creationId xmlns:a16="http://schemas.microsoft.com/office/drawing/2014/main" id="{60BF7C76-4070-C709-A108-C000A16D4C85}"/>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1850" y="2763441"/>
            <a:ext cx="3908425" cy="293131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11. To what office was Joseph appointed?</a:t>
            </a:r>
          </a:p>
        </p:txBody>
      </p:sp>
      <p:sp>
        <p:nvSpPr>
          <p:cNvPr id="3" name="Content Placeholder 2"/>
          <p:cNvSpPr>
            <a:spLocks noGrp="1"/>
          </p:cNvSpPr>
          <p:nvPr>
            <p:ph sz="half" idx="1"/>
          </p:nvPr>
        </p:nvSpPr>
        <p:spPr/>
        <p:txBody>
          <a:bodyPr>
            <a:normAutofit/>
          </a:bodyPr>
          <a:lstStyle/>
          <a:p>
            <a:r>
              <a:rPr sz="3200" dirty="0"/>
              <a:t>Genesis 41:40-41</a:t>
            </a:r>
          </a:p>
          <a:p>
            <a:r>
              <a:rPr sz="3200" dirty="0"/>
              <a:t>And Pharaoh said unto Joseph, See, I have set thee over all the land of Egypt. </a:t>
            </a:r>
          </a:p>
        </p:txBody>
      </p:sp>
      <p:pic>
        <p:nvPicPr>
          <p:cNvPr id="36866" name="Picture 2" descr="Estimating Joseph's Timeline - Ready4Eternity">
            <a:extLst>
              <a:ext uri="{FF2B5EF4-FFF2-40B4-BE49-F238E27FC236}">
                <a16:creationId xmlns:a16="http://schemas.microsoft.com/office/drawing/2014/main" id="{CEC0A152-DAB9-EE52-E743-9D857277C7F5}"/>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31915"/>
          <a:stretch>
            <a:fillRect/>
          </a:stretch>
        </p:blipFill>
        <p:spPr bwMode="auto">
          <a:xfrm>
            <a:off x="4639063" y="2343390"/>
            <a:ext cx="3830380" cy="315050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12. What mark of distinction was put upon Joseph?</a:t>
            </a:r>
          </a:p>
        </p:txBody>
      </p:sp>
      <p:sp>
        <p:nvSpPr>
          <p:cNvPr id="3" name="Content Placeholder 2"/>
          <p:cNvSpPr>
            <a:spLocks noGrp="1"/>
          </p:cNvSpPr>
          <p:nvPr>
            <p:ph sz="half" idx="1"/>
          </p:nvPr>
        </p:nvSpPr>
        <p:spPr/>
        <p:txBody>
          <a:bodyPr>
            <a:normAutofit/>
          </a:bodyPr>
          <a:lstStyle/>
          <a:p>
            <a:r>
              <a:rPr sz="2800" dirty="0"/>
              <a:t>Genesis 41:42-43</a:t>
            </a:r>
          </a:p>
          <a:p>
            <a:r>
              <a:rPr sz="2800" dirty="0"/>
              <a:t>And Pharaoh took off his ring from his hand, and put it upon Joseph's hand, and arrayed him in vestures of fine linen, and put a gold chain about his neck; </a:t>
            </a:r>
          </a:p>
        </p:txBody>
      </p:sp>
      <p:pic>
        <p:nvPicPr>
          <p:cNvPr id="37890" name="Picture 2" descr="Joseph Becomes Ruler in Egypt - GoodSalt">
            <a:extLst>
              <a:ext uri="{FF2B5EF4-FFF2-40B4-BE49-F238E27FC236}">
                <a16:creationId xmlns:a16="http://schemas.microsoft.com/office/drawing/2014/main" id="{1C1EDEC0-FA8F-EE66-15DD-08A9B5FD5848}"/>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1630" r="17929" b="15380"/>
          <a:stretch>
            <a:fillRect/>
          </a:stretch>
        </p:blipFill>
        <p:spPr bwMode="auto">
          <a:xfrm>
            <a:off x="4572000" y="2194560"/>
            <a:ext cx="3910579" cy="390546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11443" y="764373"/>
            <a:ext cx="6938197" cy="1293028"/>
          </a:xfrm>
        </p:spPr>
        <p:txBody>
          <a:bodyPr>
            <a:normAutofit fontScale="90000"/>
          </a:bodyPr>
          <a:lstStyle/>
          <a:p>
            <a:r>
              <a:rPr dirty="0"/>
              <a:t>12. What mark of distinction was put upon Joseph?</a:t>
            </a:r>
          </a:p>
        </p:txBody>
      </p:sp>
      <p:sp>
        <p:nvSpPr>
          <p:cNvPr id="3" name="Content Placeholder 2"/>
          <p:cNvSpPr>
            <a:spLocks noGrp="1"/>
          </p:cNvSpPr>
          <p:nvPr>
            <p:ph sz="half" idx="1"/>
          </p:nvPr>
        </p:nvSpPr>
        <p:spPr/>
        <p:txBody>
          <a:bodyPr>
            <a:normAutofit/>
          </a:bodyPr>
          <a:lstStyle/>
          <a:p>
            <a:r>
              <a:rPr sz="2800" dirty="0"/>
              <a:t>Genesis 41:42-43</a:t>
            </a:r>
          </a:p>
          <a:p>
            <a:r>
              <a:rPr sz="2800" dirty="0"/>
              <a:t>And he made him to ride in the second chariot which he had; and they cried before him, Bow the knee: and he made him ruler over all the land of Egypt. </a:t>
            </a:r>
          </a:p>
        </p:txBody>
      </p:sp>
      <p:pic>
        <p:nvPicPr>
          <p:cNvPr id="38914" name="Picture 2" descr="Then he had Joseph ride in the chariot reserved for his second-in-command. And wherever Joseph went, the command was shouted, ‘Kneel down!’ – Slide 13">
            <a:extLst>
              <a:ext uri="{FF2B5EF4-FFF2-40B4-BE49-F238E27FC236}">
                <a16:creationId xmlns:a16="http://schemas.microsoft.com/office/drawing/2014/main" id="{040E143A-9663-2E96-7683-FA2614C0049C}"/>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 r="-938"/>
          <a:stretch>
            <a:fillRect/>
          </a:stretch>
        </p:blipFill>
        <p:spPr bwMode="auto">
          <a:xfrm>
            <a:off x="4350037" y="2764563"/>
            <a:ext cx="4359185" cy="323899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5C38B0-AAB2-99EB-2823-880DA83AE13E}"/>
              </a:ext>
            </a:extLst>
          </p:cNvPr>
          <p:cNvSpPr>
            <a:spLocks noGrp="1"/>
          </p:cNvSpPr>
          <p:nvPr>
            <p:ph type="title"/>
          </p:nvPr>
        </p:nvSpPr>
        <p:spPr/>
        <p:txBody>
          <a:bodyPr/>
          <a:lstStyle/>
          <a:p>
            <a:r>
              <a:rPr lang="en-US" dirty="0"/>
              <a:t>The Highest Official</a:t>
            </a:r>
          </a:p>
        </p:txBody>
      </p:sp>
      <p:sp>
        <p:nvSpPr>
          <p:cNvPr id="4" name="Content Placeholder 3">
            <a:extLst>
              <a:ext uri="{FF2B5EF4-FFF2-40B4-BE49-F238E27FC236}">
                <a16:creationId xmlns:a16="http://schemas.microsoft.com/office/drawing/2014/main" id="{6DE3BAF9-2483-E4C9-08AF-6552EDD4A83F}"/>
              </a:ext>
            </a:extLst>
          </p:cNvPr>
          <p:cNvSpPr>
            <a:spLocks noGrp="1"/>
          </p:cNvSpPr>
          <p:nvPr>
            <p:ph sz="half" idx="2"/>
          </p:nvPr>
        </p:nvSpPr>
        <p:spPr/>
        <p:txBody>
          <a:bodyPr>
            <a:normAutofit/>
          </a:bodyPr>
          <a:lstStyle/>
          <a:p>
            <a:pPr marL="0" indent="0">
              <a:buNone/>
            </a:pPr>
            <a:r>
              <a:rPr lang="en-US" sz="2400" dirty="0"/>
              <a:t>Egyptian records describe the </a:t>
            </a:r>
            <a:r>
              <a:rPr lang="en-US" sz="2400" b="1" dirty="0" err="1"/>
              <a:t>tjaty</a:t>
            </a:r>
            <a:r>
              <a:rPr lang="en-US" sz="2400" dirty="0"/>
              <a:t> (</a:t>
            </a:r>
            <a:r>
              <a:rPr lang="en-US" sz="2400" i="1" dirty="0"/>
              <a:t>vizier</a:t>
            </a:r>
            <a:r>
              <a:rPr lang="en-US" sz="2400" dirty="0"/>
              <a:t>), the highest official under Pharaoh. </a:t>
            </a:r>
          </a:p>
          <a:p>
            <a:pPr marL="0" indent="0">
              <a:buNone/>
            </a:pPr>
            <a:r>
              <a:rPr lang="en-US" sz="2400" dirty="0"/>
              <a:t>Several of these viziers, including Kai (5</a:t>
            </a:r>
            <a:r>
              <a:rPr lang="en-US" sz="2400" baseline="30000" dirty="0"/>
              <a:t>th</a:t>
            </a:r>
            <a:r>
              <a:rPr lang="en-US" sz="2400" dirty="0"/>
              <a:t> Dynasty, circa 2465-2323 BC), pictured here, are well attested by archeological evidence.  </a:t>
            </a:r>
          </a:p>
        </p:txBody>
      </p:sp>
      <p:pic>
        <p:nvPicPr>
          <p:cNvPr id="58370" name="Picture 2" descr="r/OutoftheTombs - a statue of a person">
            <a:extLst>
              <a:ext uri="{FF2B5EF4-FFF2-40B4-BE49-F238E27FC236}">
                <a16:creationId xmlns:a16="http://schemas.microsoft.com/office/drawing/2014/main" id="{CF178D99-3F95-200B-7877-84F49E4FF0B1}"/>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91448" y="2193925"/>
            <a:ext cx="3716154" cy="4070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98935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7062" y="764373"/>
            <a:ext cx="7882578" cy="1293028"/>
          </a:xfrm>
        </p:spPr>
        <p:txBody>
          <a:bodyPr>
            <a:normAutofit fontScale="90000"/>
          </a:bodyPr>
          <a:lstStyle/>
          <a:p>
            <a:r>
              <a:rPr dirty="0"/>
              <a:t>2. When a man receives wisdom from God what else does he receive with it?</a:t>
            </a:r>
          </a:p>
        </p:txBody>
      </p:sp>
      <p:sp>
        <p:nvSpPr>
          <p:cNvPr id="3" name="Content Placeholder 2"/>
          <p:cNvSpPr>
            <a:spLocks noGrp="1"/>
          </p:cNvSpPr>
          <p:nvPr>
            <p:ph sz="half" idx="1"/>
          </p:nvPr>
        </p:nvSpPr>
        <p:spPr>
          <a:xfrm>
            <a:off x="594360" y="2563318"/>
            <a:ext cx="3910579" cy="3700322"/>
          </a:xfrm>
        </p:spPr>
        <p:txBody>
          <a:bodyPr>
            <a:normAutofit/>
          </a:bodyPr>
          <a:lstStyle/>
          <a:p>
            <a:r>
              <a:rPr sz="3200" dirty="0"/>
              <a:t>Proverbs 2:6-7</a:t>
            </a:r>
          </a:p>
          <a:p>
            <a:r>
              <a:rPr sz="3200" dirty="0"/>
              <a:t>For the LORD giveth wisdom: out of his mouth cometh knowledge and understanding. </a:t>
            </a:r>
          </a:p>
        </p:txBody>
      </p:sp>
      <p:pic>
        <p:nvPicPr>
          <p:cNvPr id="2050" name="Picture 2" descr="Jeff Cavins - The Inspiration of ...">
            <a:extLst>
              <a:ext uri="{FF2B5EF4-FFF2-40B4-BE49-F238E27FC236}">
                <a16:creationId xmlns:a16="http://schemas.microsoft.com/office/drawing/2014/main" id="{BB39568F-37B1-1DF1-B6E2-15578D0558CC}"/>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1303" r="8717"/>
          <a:stretch>
            <a:fillRect/>
          </a:stretch>
        </p:blipFill>
        <p:spPr bwMode="auto">
          <a:xfrm>
            <a:off x="4571999" y="2398426"/>
            <a:ext cx="3747541" cy="356363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6D233D-FE1B-1CB7-C34B-60DAE13115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36B9FA-2CCA-00CE-F6B0-D4B52FCFE41E}"/>
              </a:ext>
            </a:extLst>
          </p:cNvPr>
          <p:cNvSpPr>
            <a:spLocks noGrp="1"/>
          </p:cNvSpPr>
          <p:nvPr>
            <p:ph type="title"/>
          </p:nvPr>
        </p:nvSpPr>
        <p:spPr/>
        <p:txBody>
          <a:bodyPr/>
          <a:lstStyle/>
          <a:p>
            <a:r>
              <a:rPr lang="en-US" dirty="0"/>
              <a:t>The Highest Official</a:t>
            </a:r>
          </a:p>
        </p:txBody>
      </p:sp>
      <p:sp>
        <p:nvSpPr>
          <p:cNvPr id="4" name="Content Placeholder 3">
            <a:extLst>
              <a:ext uri="{FF2B5EF4-FFF2-40B4-BE49-F238E27FC236}">
                <a16:creationId xmlns:a16="http://schemas.microsoft.com/office/drawing/2014/main" id="{A8D738BE-635D-0860-B34B-539648F26F80}"/>
              </a:ext>
            </a:extLst>
          </p:cNvPr>
          <p:cNvSpPr>
            <a:spLocks noGrp="1"/>
          </p:cNvSpPr>
          <p:nvPr>
            <p:ph sz="half" idx="2"/>
          </p:nvPr>
        </p:nvSpPr>
        <p:spPr>
          <a:xfrm>
            <a:off x="3417757" y="2194560"/>
            <a:ext cx="5131882" cy="4069080"/>
          </a:xfrm>
        </p:spPr>
        <p:txBody>
          <a:bodyPr>
            <a:normAutofit lnSpcReduction="10000"/>
          </a:bodyPr>
          <a:lstStyle/>
          <a:p>
            <a:pPr marL="0" indent="0">
              <a:buNone/>
            </a:pPr>
            <a:r>
              <a:rPr lang="en-US" sz="2800" dirty="0"/>
              <a:t>Vizier duties included:</a:t>
            </a:r>
          </a:p>
          <a:p>
            <a:r>
              <a:rPr lang="en-US" sz="2800" dirty="0"/>
              <a:t>Managing grain and agriculture</a:t>
            </a:r>
          </a:p>
          <a:p>
            <a:r>
              <a:rPr lang="en-US" sz="2800" dirty="0"/>
              <a:t>Taxation</a:t>
            </a:r>
          </a:p>
          <a:p>
            <a:r>
              <a:rPr lang="en-US" sz="2800" dirty="0"/>
              <a:t>Hearing legal cases</a:t>
            </a:r>
          </a:p>
          <a:p>
            <a:r>
              <a:rPr lang="en-US" sz="2800" dirty="0"/>
              <a:t>Oversight of national projects</a:t>
            </a:r>
          </a:p>
          <a:p>
            <a:r>
              <a:rPr lang="en-US" sz="2800" dirty="0"/>
              <a:t>Supervision of storage cities and food distribution</a:t>
            </a:r>
          </a:p>
        </p:txBody>
      </p:sp>
      <p:pic>
        <p:nvPicPr>
          <p:cNvPr id="59394" name="Picture 2" descr="Scarab of the Vizier Minhotep - Middle Kingdom - The Metropolitan Museum of  Art">
            <a:extLst>
              <a:ext uri="{FF2B5EF4-FFF2-40B4-BE49-F238E27FC236}">
                <a16:creationId xmlns:a16="http://schemas.microsoft.com/office/drawing/2014/main" id="{77EA7159-983D-58B0-B1E7-AA697550F5FD}"/>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700221" y="2193925"/>
            <a:ext cx="2196060" cy="274593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36D49818-275C-FA2B-1B7F-83F03F763889}"/>
              </a:ext>
            </a:extLst>
          </p:cNvPr>
          <p:cNvSpPr txBox="1"/>
          <p:nvPr/>
        </p:nvSpPr>
        <p:spPr>
          <a:xfrm>
            <a:off x="637156" y="5063311"/>
            <a:ext cx="2322190" cy="1200329"/>
          </a:xfrm>
          <a:prstGeom prst="rect">
            <a:avLst/>
          </a:prstGeom>
          <a:noFill/>
        </p:spPr>
        <p:txBody>
          <a:bodyPr wrap="square" rtlCol="0">
            <a:spAutoFit/>
          </a:bodyPr>
          <a:lstStyle/>
          <a:p>
            <a:r>
              <a:rPr lang="en-US" dirty="0"/>
              <a:t>Scarab of Vizier </a:t>
            </a:r>
            <a:r>
              <a:rPr lang="en-US" dirty="0" err="1"/>
              <a:t>Minhotep</a:t>
            </a:r>
            <a:r>
              <a:rPr lang="en-US" dirty="0"/>
              <a:t> (12</a:t>
            </a:r>
            <a:r>
              <a:rPr lang="en-US" baseline="30000" dirty="0"/>
              <a:t>th</a:t>
            </a:r>
            <a:r>
              <a:rPr lang="en-US" dirty="0"/>
              <a:t> or 13</a:t>
            </a:r>
            <a:r>
              <a:rPr lang="en-US" baseline="30000" dirty="0"/>
              <a:t>th</a:t>
            </a:r>
            <a:r>
              <a:rPr lang="en-US" dirty="0"/>
              <a:t> dynasty, circa 1760-1670 BC)</a:t>
            </a:r>
          </a:p>
        </p:txBody>
      </p:sp>
    </p:spTree>
    <p:extLst>
      <p:ext uri="{BB962C8B-B14F-4D97-AF65-F5344CB8AC3E}">
        <p14:creationId xmlns:p14="http://schemas.microsoft.com/office/powerpoint/2010/main" val="92724733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7E9983-2F87-95F5-620D-24BD01C982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C5786A-C6C3-D32F-F668-B83C2945E9B2}"/>
              </a:ext>
            </a:extLst>
          </p:cNvPr>
          <p:cNvSpPr>
            <a:spLocks noGrp="1"/>
          </p:cNvSpPr>
          <p:nvPr>
            <p:ph type="title"/>
          </p:nvPr>
        </p:nvSpPr>
        <p:spPr/>
        <p:txBody>
          <a:bodyPr/>
          <a:lstStyle/>
          <a:p>
            <a:r>
              <a:rPr lang="en-US" dirty="0"/>
              <a:t>The Highest Official</a:t>
            </a:r>
          </a:p>
        </p:txBody>
      </p:sp>
      <p:sp>
        <p:nvSpPr>
          <p:cNvPr id="4" name="Content Placeholder 3">
            <a:extLst>
              <a:ext uri="{FF2B5EF4-FFF2-40B4-BE49-F238E27FC236}">
                <a16:creationId xmlns:a16="http://schemas.microsoft.com/office/drawing/2014/main" id="{33912A50-6BDE-47C8-8919-4E274033F912}"/>
              </a:ext>
            </a:extLst>
          </p:cNvPr>
          <p:cNvSpPr>
            <a:spLocks noGrp="1"/>
          </p:cNvSpPr>
          <p:nvPr>
            <p:ph sz="half" idx="2"/>
          </p:nvPr>
        </p:nvSpPr>
        <p:spPr>
          <a:xfrm>
            <a:off x="5320145" y="2194560"/>
            <a:ext cx="3229494" cy="4069080"/>
          </a:xfrm>
        </p:spPr>
        <p:txBody>
          <a:bodyPr>
            <a:normAutofit/>
          </a:bodyPr>
          <a:lstStyle/>
          <a:p>
            <a:pPr marL="0" indent="0">
              <a:buNone/>
            </a:pPr>
            <a:r>
              <a:rPr lang="en-US" sz="3600" b="1" dirty="0"/>
              <a:t>Well-known viziers like:</a:t>
            </a:r>
          </a:p>
          <a:p>
            <a:r>
              <a:rPr lang="en-US" sz="3600" b="1" dirty="0" err="1"/>
              <a:t>Rekhmire</a:t>
            </a:r>
            <a:r>
              <a:rPr lang="en-US" sz="3600" dirty="0"/>
              <a:t> (tomb shows tribute-gathering scenes)</a:t>
            </a:r>
          </a:p>
        </p:txBody>
      </p:sp>
      <p:sp>
        <p:nvSpPr>
          <p:cNvPr id="5" name="TextBox 4">
            <a:extLst>
              <a:ext uri="{FF2B5EF4-FFF2-40B4-BE49-F238E27FC236}">
                <a16:creationId xmlns:a16="http://schemas.microsoft.com/office/drawing/2014/main" id="{2461FC74-5288-7C02-8A8B-C93EEB527019}"/>
              </a:ext>
            </a:extLst>
          </p:cNvPr>
          <p:cNvSpPr txBox="1"/>
          <p:nvPr/>
        </p:nvSpPr>
        <p:spPr>
          <a:xfrm>
            <a:off x="415484" y="5063311"/>
            <a:ext cx="4649852" cy="646331"/>
          </a:xfrm>
          <a:prstGeom prst="rect">
            <a:avLst/>
          </a:prstGeom>
          <a:noFill/>
        </p:spPr>
        <p:txBody>
          <a:bodyPr wrap="square" rtlCol="0">
            <a:spAutoFit/>
          </a:bodyPr>
          <a:lstStyle/>
          <a:p>
            <a:r>
              <a:rPr lang="en-US" dirty="0"/>
              <a:t>Vizier </a:t>
            </a:r>
            <a:r>
              <a:rPr lang="en-US" dirty="0" err="1"/>
              <a:t>Rekhmire’s</a:t>
            </a:r>
            <a:r>
              <a:rPr lang="en-US" dirty="0"/>
              <a:t> Tomb Paintings (18</a:t>
            </a:r>
            <a:r>
              <a:rPr lang="en-US" baseline="30000" dirty="0"/>
              <a:t>th</a:t>
            </a:r>
            <a:r>
              <a:rPr lang="en-US" dirty="0"/>
              <a:t> dynasty, circa 1400 BC)</a:t>
            </a:r>
          </a:p>
        </p:txBody>
      </p:sp>
      <p:pic>
        <p:nvPicPr>
          <p:cNvPr id="60420" name="Picture 4" descr="TT100 - Wikipedia">
            <a:extLst>
              <a:ext uri="{FF2B5EF4-FFF2-40B4-BE49-F238E27FC236}">
                <a16:creationId xmlns:a16="http://schemas.microsoft.com/office/drawing/2014/main" id="{11C2DC35-A0CC-CE46-9637-B43A5DEFB204}"/>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410012" y="1991296"/>
            <a:ext cx="4655324" cy="30034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476315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254B72-211B-3AF9-B254-939BA86354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F0F68C-F796-9B44-3A7A-58B5E2621E40}"/>
              </a:ext>
            </a:extLst>
          </p:cNvPr>
          <p:cNvSpPr>
            <a:spLocks noGrp="1"/>
          </p:cNvSpPr>
          <p:nvPr>
            <p:ph type="title"/>
          </p:nvPr>
        </p:nvSpPr>
        <p:spPr/>
        <p:txBody>
          <a:bodyPr/>
          <a:lstStyle/>
          <a:p>
            <a:r>
              <a:rPr lang="en-US" dirty="0"/>
              <a:t>The Highest Official</a:t>
            </a:r>
          </a:p>
        </p:txBody>
      </p:sp>
      <p:sp>
        <p:nvSpPr>
          <p:cNvPr id="4" name="Content Placeholder 3">
            <a:extLst>
              <a:ext uri="{FF2B5EF4-FFF2-40B4-BE49-F238E27FC236}">
                <a16:creationId xmlns:a16="http://schemas.microsoft.com/office/drawing/2014/main" id="{533CF223-68B9-0C61-51B4-27C93197B466}"/>
              </a:ext>
            </a:extLst>
          </p:cNvPr>
          <p:cNvSpPr>
            <a:spLocks noGrp="1"/>
          </p:cNvSpPr>
          <p:nvPr>
            <p:ph sz="half" idx="2"/>
          </p:nvPr>
        </p:nvSpPr>
        <p:spPr>
          <a:xfrm>
            <a:off x="5061527" y="2194560"/>
            <a:ext cx="3488112" cy="4069080"/>
          </a:xfrm>
        </p:spPr>
        <p:txBody>
          <a:bodyPr>
            <a:normAutofit/>
          </a:bodyPr>
          <a:lstStyle/>
          <a:p>
            <a:r>
              <a:rPr lang="en-US" sz="2800" dirty="0"/>
              <a:t>And </a:t>
            </a:r>
            <a:r>
              <a:rPr lang="en-US" sz="2800" b="1" dirty="0"/>
              <a:t>Ptah-</a:t>
            </a:r>
            <a:r>
              <a:rPr lang="en-US" sz="2800" b="1" dirty="0" err="1"/>
              <a:t>hotep</a:t>
            </a:r>
            <a:r>
              <a:rPr lang="en-US" sz="2800" dirty="0"/>
              <a:t> (author of </a:t>
            </a:r>
            <a:r>
              <a:rPr lang="en-US" sz="2800" i="1" dirty="0"/>
              <a:t>The Instruction of Ptah-</a:t>
            </a:r>
            <a:r>
              <a:rPr lang="en-US" sz="2800" i="1" dirty="0" err="1"/>
              <a:t>hotep</a:t>
            </a:r>
            <a:r>
              <a:rPr lang="en-US" sz="2800" dirty="0"/>
              <a:t>)</a:t>
            </a:r>
          </a:p>
          <a:p>
            <a:r>
              <a:rPr lang="en-US" sz="2800" dirty="0"/>
              <a:t>…held nearly identical positions to Joseph’s</a:t>
            </a:r>
          </a:p>
        </p:txBody>
      </p:sp>
      <p:sp>
        <p:nvSpPr>
          <p:cNvPr id="5" name="TextBox 4">
            <a:extLst>
              <a:ext uri="{FF2B5EF4-FFF2-40B4-BE49-F238E27FC236}">
                <a16:creationId xmlns:a16="http://schemas.microsoft.com/office/drawing/2014/main" id="{A2CF77EA-4B34-04A0-4BDF-F87D52FBC48A}"/>
              </a:ext>
            </a:extLst>
          </p:cNvPr>
          <p:cNvSpPr txBox="1"/>
          <p:nvPr/>
        </p:nvSpPr>
        <p:spPr>
          <a:xfrm>
            <a:off x="606926" y="6077633"/>
            <a:ext cx="4470552" cy="646331"/>
          </a:xfrm>
          <a:prstGeom prst="rect">
            <a:avLst/>
          </a:prstGeom>
          <a:noFill/>
        </p:spPr>
        <p:txBody>
          <a:bodyPr wrap="square" rtlCol="0">
            <a:spAutoFit/>
          </a:bodyPr>
          <a:lstStyle/>
          <a:p>
            <a:r>
              <a:rPr lang="en-US" dirty="0"/>
              <a:t>Vizier Ptah-</a:t>
            </a:r>
            <a:r>
              <a:rPr lang="en-US" dirty="0" err="1"/>
              <a:t>hotep</a:t>
            </a:r>
            <a:r>
              <a:rPr lang="en-US" dirty="0"/>
              <a:t> (5</a:t>
            </a:r>
            <a:r>
              <a:rPr lang="en-US" baseline="30000" dirty="0"/>
              <a:t>th</a:t>
            </a:r>
            <a:r>
              <a:rPr lang="en-US" dirty="0"/>
              <a:t> dynasty, circa 2400 BC)</a:t>
            </a:r>
          </a:p>
        </p:txBody>
      </p:sp>
      <p:pic>
        <p:nvPicPr>
          <p:cNvPr id="60418" name="Picture 2" descr="ANCIENT EGYPT : The Wisdom of Ptahhotep">
            <a:extLst>
              <a:ext uri="{FF2B5EF4-FFF2-40B4-BE49-F238E27FC236}">
                <a16:creationId xmlns:a16="http://schemas.microsoft.com/office/drawing/2014/main" id="{66254F06-3C11-87CA-FD9F-1D7EAA3F89CE}"/>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b="29987"/>
          <a:stretch>
            <a:fillRect/>
          </a:stretch>
        </p:blipFill>
        <p:spPr bwMode="auto">
          <a:xfrm>
            <a:off x="790393" y="1937871"/>
            <a:ext cx="4087668" cy="40487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620914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11B809-0927-1633-E566-5F24F30D10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DA2E1F-FF54-C561-2F3C-DE9A5F81B70F}"/>
              </a:ext>
            </a:extLst>
          </p:cNvPr>
          <p:cNvSpPr>
            <a:spLocks noGrp="1"/>
          </p:cNvSpPr>
          <p:nvPr>
            <p:ph type="title"/>
          </p:nvPr>
        </p:nvSpPr>
        <p:spPr>
          <a:xfrm>
            <a:off x="2171700" y="263768"/>
            <a:ext cx="6377940" cy="1293028"/>
          </a:xfrm>
        </p:spPr>
        <p:txBody>
          <a:bodyPr/>
          <a:lstStyle/>
          <a:p>
            <a:r>
              <a:rPr lang="en-US" dirty="0"/>
              <a:t>The Highest Official</a:t>
            </a:r>
          </a:p>
        </p:txBody>
      </p:sp>
      <p:sp>
        <p:nvSpPr>
          <p:cNvPr id="4" name="Content Placeholder 3">
            <a:extLst>
              <a:ext uri="{FF2B5EF4-FFF2-40B4-BE49-F238E27FC236}">
                <a16:creationId xmlns:a16="http://schemas.microsoft.com/office/drawing/2014/main" id="{4CA0E75F-387A-F903-126B-CBF8FB59D817}"/>
              </a:ext>
            </a:extLst>
          </p:cNvPr>
          <p:cNvSpPr>
            <a:spLocks noGrp="1"/>
          </p:cNvSpPr>
          <p:nvPr>
            <p:ph sz="half" idx="2"/>
          </p:nvPr>
        </p:nvSpPr>
        <p:spPr>
          <a:xfrm>
            <a:off x="5061527" y="1964702"/>
            <a:ext cx="3488112" cy="4298938"/>
          </a:xfrm>
        </p:spPr>
        <p:txBody>
          <a:bodyPr>
            <a:normAutofit lnSpcReduction="10000"/>
          </a:bodyPr>
          <a:lstStyle/>
          <a:p>
            <a:pPr marL="0" indent="0">
              <a:buNone/>
            </a:pPr>
            <a:r>
              <a:rPr lang="en-US" sz="2800" dirty="0"/>
              <a:t>These other viziers held symbols of authority like those given to Joseph, especially the signet ring, carved with the royal cartouche, signifying executive authority.  </a:t>
            </a:r>
          </a:p>
        </p:txBody>
      </p:sp>
      <p:sp>
        <p:nvSpPr>
          <p:cNvPr id="5" name="TextBox 4">
            <a:extLst>
              <a:ext uri="{FF2B5EF4-FFF2-40B4-BE49-F238E27FC236}">
                <a16:creationId xmlns:a16="http://schemas.microsoft.com/office/drawing/2014/main" id="{787036BC-CC17-8A46-113C-A5B606CBF62C}"/>
              </a:ext>
            </a:extLst>
          </p:cNvPr>
          <p:cNvSpPr txBox="1"/>
          <p:nvPr/>
        </p:nvSpPr>
        <p:spPr>
          <a:xfrm>
            <a:off x="138546" y="1695595"/>
            <a:ext cx="2142836" cy="2308324"/>
          </a:xfrm>
          <a:prstGeom prst="rect">
            <a:avLst/>
          </a:prstGeom>
          <a:noFill/>
        </p:spPr>
        <p:txBody>
          <a:bodyPr wrap="square" rtlCol="0">
            <a:spAutoFit/>
          </a:bodyPr>
          <a:lstStyle/>
          <a:p>
            <a:r>
              <a:rPr lang="en-US" sz="2400" dirty="0"/>
              <a:t>Signet ring of Amenhotep II (18</a:t>
            </a:r>
            <a:r>
              <a:rPr lang="en-US" sz="2400" baseline="30000" dirty="0"/>
              <a:t>th</a:t>
            </a:r>
            <a:r>
              <a:rPr lang="en-US" sz="2400" dirty="0"/>
              <a:t> dynasty, circa 1400 BC)</a:t>
            </a:r>
          </a:p>
        </p:txBody>
      </p:sp>
      <p:pic>
        <p:nvPicPr>
          <p:cNvPr id="61442" name="Picture 2" descr="Signet Ring of King Amenhotep II">
            <a:extLst>
              <a:ext uri="{FF2B5EF4-FFF2-40B4-BE49-F238E27FC236}">
                <a16:creationId xmlns:a16="http://schemas.microsoft.com/office/drawing/2014/main" id="{A4E83A11-0FD0-21C0-6691-1D11BD520685}"/>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25461" t="25586" r="31815" b="31011"/>
          <a:stretch>
            <a:fillRect/>
          </a:stretch>
        </p:blipFill>
        <p:spPr bwMode="auto">
          <a:xfrm>
            <a:off x="2281381" y="1601993"/>
            <a:ext cx="2568631" cy="2616199"/>
          </a:xfrm>
          <a:prstGeom prst="rect">
            <a:avLst/>
          </a:prstGeom>
          <a:noFill/>
          <a:extLst>
            <a:ext uri="{909E8E84-426E-40DD-AFC4-6F175D3DCCD1}">
              <a14:hiddenFill xmlns:a14="http://schemas.microsoft.com/office/drawing/2010/main">
                <a:solidFill>
                  <a:srgbClr val="FFFFFF"/>
                </a:solidFill>
              </a14:hiddenFill>
            </a:ext>
          </a:extLst>
        </p:spPr>
      </p:pic>
      <p:pic>
        <p:nvPicPr>
          <p:cNvPr id="61444" name="Picture 4" descr="Scorpion. Signet ring of Horemheb, the ...">
            <a:extLst>
              <a:ext uri="{FF2B5EF4-FFF2-40B4-BE49-F238E27FC236}">
                <a16:creationId xmlns:a16="http://schemas.microsoft.com/office/drawing/2014/main" id="{BF774631-0775-AE3B-72C2-E261316A77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361" y="4263390"/>
            <a:ext cx="2286000" cy="200025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32AB25FD-A2F5-70AC-46F0-CF03948783C2}"/>
              </a:ext>
            </a:extLst>
          </p:cNvPr>
          <p:cNvSpPr txBox="1"/>
          <p:nvPr/>
        </p:nvSpPr>
        <p:spPr>
          <a:xfrm>
            <a:off x="3037380" y="4263390"/>
            <a:ext cx="1758136" cy="2246769"/>
          </a:xfrm>
          <a:prstGeom prst="rect">
            <a:avLst/>
          </a:prstGeom>
          <a:noFill/>
        </p:spPr>
        <p:txBody>
          <a:bodyPr wrap="square" rtlCol="0">
            <a:spAutoFit/>
          </a:bodyPr>
          <a:lstStyle/>
          <a:p>
            <a:r>
              <a:rPr lang="en-US" sz="2000" dirty="0"/>
              <a:t>Signet ring of Horemheb (18</a:t>
            </a:r>
            <a:r>
              <a:rPr lang="en-US" sz="2000" baseline="30000" dirty="0"/>
              <a:t>th</a:t>
            </a:r>
            <a:r>
              <a:rPr lang="en-US" sz="2000" dirty="0"/>
              <a:t> dynasty, circa 1300 BC)</a:t>
            </a:r>
          </a:p>
        </p:txBody>
      </p:sp>
    </p:spTree>
    <p:extLst>
      <p:ext uri="{BB962C8B-B14F-4D97-AF65-F5344CB8AC3E}">
        <p14:creationId xmlns:p14="http://schemas.microsoft.com/office/powerpoint/2010/main" val="239634967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13. How old was Joseph when he stood before Pharaoh?</a:t>
            </a:r>
          </a:p>
        </p:txBody>
      </p:sp>
      <p:sp>
        <p:nvSpPr>
          <p:cNvPr id="3" name="Content Placeholder 2"/>
          <p:cNvSpPr>
            <a:spLocks noGrp="1"/>
          </p:cNvSpPr>
          <p:nvPr>
            <p:ph sz="half" idx="1"/>
          </p:nvPr>
        </p:nvSpPr>
        <p:spPr/>
        <p:txBody>
          <a:bodyPr>
            <a:normAutofit lnSpcReduction="10000"/>
          </a:bodyPr>
          <a:lstStyle/>
          <a:p>
            <a:r>
              <a:rPr sz="2800" dirty="0"/>
              <a:t>Genesis 41:46</a:t>
            </a:r>
          </a:p>
          <a:p>
            <a:r>
              <a:rPr sz="2800" dirty="0"/>
              <a:t>And Joseph was thirty years old when he stood before Pharaoh king of Egypt. And Joseph went out from the presence of Pharaoh, and went throughout all the land of Egypt. </a:t>
            </a:r>
          </a:p>
        </p:txBody>
      </p:sp>
      <p:pic>
        <p:nvPicPr>
          <p:cNvPr id="39938" name="Picture 2" descr="As predicted, for seven years the land produced bumper crops. During those years, Joseph built places to store the surplus grain. – Slide 1">
            <a:extLst>
              <a:ext uri="{FF2B5EF4-FFF2-40B4-BE49-F238E27FC236}">
                <a16:creationId xmlns:a16="http://schemas.microsoft.com/office/drawing/2014/main" id="{D131A952-D3E6-210A-5559-E4618A85EAB0}"/>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1850" y="2763441"/>
            <a:ext cx="3908425" cy="293131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14. How faithfully did Joseph perform his trust?</a:t>
            </a:r>
          </a:p>
        </p:txBody>
      </p:sp>
      <p:sp>
        <p:nvSpPr>
          <p:cNvPr id="3" name="Content Placeholder 2"/>
          <p:cNvSpPr>
            <a:spLocks noGrp="1"/>
          </p:cNvSpPr>
          <p:nvPr>
            <p:ph sz="half" idx="1"/>
          </p:nvPr>
        </p:nvSpPr>
        <p:spPr>
          <a:xfrm>
            <a:off x="594360" y="2743200"/>
            <a:ext cx="3910579" cy="3520440"/>
          </a:xfrm>
        </p:spPr>
        <p:txBody>
          <a:bodyPr>
            <a:normAutofit/>
          </a:bodyPr>
          <a:lstStyle/>
          <a:p>
            <a:r>
              <a:rPr sz="3200" dirty="0"/>
              <a:t>Genesis 41:47-49</a:t>
            </a:r>
          </a:p>
          <a:p>
            <a:r>
              <a:rPr sz="3200" dirty="0"/>
              <a:t>And in the seven plenteous years the earth brought forth by handfuls. </a:t>
            </a:r>
          </a:p>
        </p:txBody>
      </p:sp>
      <p:pic>
        <p:nvPicPr>
          <p:cNvPr id="40962" name="Picture 2" descr="He piled up huge amounts of grain like sand on the seashore. – Slide 3">
            <a:extLst>
              <a:ext uri="{FF2B5EF4-FFF2-40B4-BE49-F238E27FC236}">
                <a16:creationId xmlns:a16="http://schemas.microsoft.com/office/drawing/2014/main" id="{EC6E32C1-46CA-48A3-30F9-66D014724F90}"/>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1850" y="2763441"/>
            <a:ext cx="3908425" cy="293131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14. How faithfully did Joseph perform his trust?</a:t>
            </a:r>
          </a:p>
        </p:txBody>
      </p:sp>
      <p:sp>
        <p:nvSpPr>
          <p:cNvPr id="3" name="Content Placeholder 2"/>
          <p:cNvSpPr>
            <a:spLocks noGrp="1"/>
          </p:cNvSpPr>
          <p:nvPr>
            <p:ph sz="half" idx="1"/>
          </p:nvPr>
        </p:nvSpPr>
        <p:spPr/>
        <p:txBody>
          <a:bodyPr>
            <a:normAutofit fontScale="92500" lnSpcReduction="10000"/>
          </a:bodyPr>
          <a:lstStyle/>
          <a:p>
            <a:r>
              <a:rPr sz="2800" dirty="0"/>
              <a:t>Genesis 41:47-49</a:t>
            </a:r>
          </a:p>
          <a:p>
            <a:r>
              <a:rPr sz="2800" dirty="0"/>
              <a:t>And he gathered up all the food of the seven years, which were in the land of Egypt, and laid up the food in the cities: the food of the field, which was round about every city, laid he up in the same. </a:t>
            </a:r>
          </a:p>
        </p:txBody>
      </p:sp>
      <p:pic>
        <p:nvPicPr>
          <p:cNvPr id="41986" name="Picture 2" descr="Finally, he stopped keeping records because there was too much to measure. – Slide 4">
            <a:extLst>
              <a:ext uri="{FF2B5EF4-FFF2-40B4-BE49-F238E27FC236}">
                <a16:creationId xmlns:a16="http://schemas.microsoft.com/office/drawing/2014/main" id="{D67825F0-EFA0-6650-32B1-87D48697E4E1}"/>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1850" y="2763441"/>
            <a:ext cx="3908425" cy="293131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14. How faithfully did Joseph perform his trust?</a:t>
            </a:r>
          </a:p>
        </p:txBody>
      </p:sp>
      <p:sp>
        <p:nvSpPr>
          <p:cNvPr id="3" name="Content Placeholder 2"/>
          <p:cNvSpPr>
            <a:spLocks noGrp="1"/>
          </p:cNvSpPr>
          <p:nvPr>
            <p:ph sz="half" idx="1"/>
          </p:nvPr>
        </p:nvSpPr>
        <p:spPr/>
        <p:txBody>
          <a:bodyPr>
            <a:normAutofit/>
          </a:bodyPr>
          <a:lstStyle/>
          <a:p>
            <a:r>
              <a:rPr sz="2800" dirty="0"/>
              <a:t>Genesis 41:47-49</a:t>
            </a:r>
          </a:p>
          <a:p>
            <a:r>
              <a:rPr sz="2800" dirty="0"/>
              <a:t>And Joseph gathered corn as the sand of the sea, very much, until he left numbering; for it was without number. </a:t>
            </a:r>
          </a:p>
        </p:txBody>
      </p:sp>
      <p:pic>
        <p:nvPicPr>
          <p:cNvPr id="43010" name="Picture 2" descr="He gathered all the crops grown in Egypt and stored the grain from the surrounding fields in the cities. – Slide 2">
            <a:extLst>
              <a:ext uri="{FF2B5EF4-FFF2-40B4-BE49-F238E27FC236}">
                <a16:creationId xmlns:a16="http://schemas.microsoft.com/office/drawing/2014/main" id="{F463F821-5A97-5C32-9F2A-83F8F28E78B7}"/>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1850" y="2763441"/>
            <a:ext cx="3908425" cy="293131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15. What did he name his two sons?</a:t>
            </a:r>
          </a:p>
        </p:txBody>
      </p:sp>
      <p:sp>
        <p:nvSpPr>
          <p:cNvPr id="3" name="Content Placeholder 2"/>
          <p:cNvSpPr>
            <a:spLocks noGrp="1"/>
          </p:cNvSpPr>
          <p:nvPr>
            <p:ph sz="half" idx="1"/>
          </p:nvPr>
        </p:nvSpPr>
        <p:spPr/>
        <p:txBody>
          <a:bodyPr>
            <a:normAutofit/>
          </a:bodyPr>
          <a:lstStyle/>
          <a:p>
            <a:r>
              <a:rPr sz="2800" dirty="0"/>
              <a:t>Genesis 41:50-52</a:t>
            </a:r>
          </a:p>
          <a:p>
            <a:r>
              <a:rPr sz="2800" dirty="0"/>
              <a:t>And unto Joseph were born two sons before the years of famine came, which Asenath the daughter of Potipherah priest of On bare unto him. </a:t>
            </a:r>
          </a:p>
        </p:txBody>
      </p:sp>
      <p:pic>
        <p:nvPicPr>
          <p:cNvPr id="44034" name="Picture 2" descr="During this time, two sons were born to Joseph and his wife, Asenath. Joseph named his older son Manasseh (meaning ‘forget’), saying, ‘God has made me forget all my troubles and everyone in my father’s family.’ He named his second son Ephraim, (meaning ‘fruitful’), saying, ‘God has made me fruitful in this land of my grief.’ – Slide 5">
            <a:extLst>
              <a:ext uri="{FF2B5EF4-FFF2-40B4-BE49-F238E27FC236}">
                <a16:creationId xmlns:a16="http://schemas.microsoft.com/office/drawing/2014/main" id="{00EA014D-C135-C02A-0951-55A9EB3F3DDA}"/>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1850" y="2763441"/>
            <a:ext cx="3908425" cy="293131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15. What did he name his two sons?</a:t>
            </a:r>
          </a:p>
        </p:txBody>
      </p:sp>
      <p:sp>
        <p:nvSpPr>
          <p:cNvPr id="3" name="Content Placeholder 2"/>
          <p:cNvSpPr>
            <a:spLocks noGrp="1"/>
          </p:cNvSpPr>
          <p:nvPr>
            <p:ph sz="half" idx="1"/>
          </p:nvPr>
        </p:nvSpPr>
        <p:spPr/>
        <p:txBody>
          <a:bodyPr>
            <a:normAutofit fontScale="92500"/>
          </a:bodyPr>
          <a:lstStyle/>
          <a:p>
            <a:r>
              <a:rPr sz="3200" dirty="0"/>
              <a:t>Genesis 41:50-52</a:t>
            </a:r>
          </a:p>
          <a:p>
            <a:r>
              <a:rPr sz="3200" dirty="0"/>
              <a:t>And Joseph called the name of the firstborn Manasseh: For God, said he, hath made me forget all my toil, and all my father's house. </a:t>
            </a:r>
          </a:p>
        </p:txBody>
      </p:sp>
      <p:pic>
        <p:nvPicPr>
          <p:cNvPr id="45058" name="Picture 2" descr="So with severe famine everywhere, Joseph opened up the storehouses and distributed grain to the Egyptians. – Slide 8">
            <a:extLst>
              <a:ext uri="{FF2B5EF4-FFF2-40B4-BE49-F238E27FC236}">
                <a16:creationId xmlns:a16="http://schemas.microsoft.com/office/drawing/2014/main" id="{1AC13DFB-1669-EDE7-7169-BC01C4FAD6F5}"/>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1850" y="2763441"/>
            <a:ext cx="3908425" cy="293131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1777" y="764373"/>
            <a:ext cx="7447863" cy="1293028"/>
          </a:xfrm>
        </p:spPr>
        <p:txBody>
          <a:bodyPr>
            <a:normAutofit fontScale="90000"/>
          </a:bodyPr>
          <a:lstStyle/>
          <a:p>
            <a:r>
              <a:rPr dirty="0"/>
              <a:t>2. When a man receives wisdom from God what else does he receive with it?</a:t>
            </a:r>
          </a:p>
        </p:txBody>
      </p:sp>
      <p:sp>
        <p:nvSpPr>
          <p:cNvPr id="3" name="Content Placeholder 2"/>
          <p:cNvSpPr>
            <a:spLocks noGrp="1"/>
          </p:cNvSpPr>
          <p:nvPr>
            <p:ph sz="half" idx="1"/>
          </p:nvPr>
        </p:nvSpPr>
        <p:spPr>
          <a:xfrm>
            <a:off x="594360" y="2510852"/>
            <a:ext cx="3910579" cy="3752788"/>
          </a:xfrm>
        </p:spPr>
        <p:txBody>
          <a:bodyPr>
            <a:normAutofit/>
          </a:bodyPr>
          <a:lstStyle/>
          <a:p>
            <a:r>
              <a:rPr sz="3200" dirty="0"/>
              <a:t>Proverbs 2:6-7</a:t>
            </a:r>
          </a:p>
          <a:p>
            <a:r>
              <a:rPr sz="3200" dirty="0"/>
              <a:t>He </a:t>
            </a:r>
            <a:r>
              <a:rPr sz="3200" dirty="0" err="1"/>
              <a:t>layeth</a:t>
            </a:r>
            <a:r>
              <a:rPr sz="3200" dirty="0"/>
              <a:t> up sound wisdom for the righteous: he is a buckler to them that walk uprightly. </a:t>
            </a:r>
          </a:p>
        </p:txBody>
      </p:sp>
      <p:pic>
        <p:nvPicPr>
          <p:cNvPr id="3074" name="Picture 2" descr="Open BIble with sunrise background">
            <a:extLst>
              <a:ext uri="{FF2B5EF4-FFF2-40B4-BE49-F238E27FC236}">
                <a16:creationId xmlns:a16="http://schemas.microsoft.com/office/drawing/2014/main" id="{D97D9296-3275-80C6-BC51-BAB3127DED63}"/>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32539" r="10506"/>
          <a:stretch>
            <a:fillRect/>
          </a:stretch>
        </p:blipFill>
        <p:spPr bwMode="auto">
          <a:xfrm>
            <a:off x="4894288" y="2566991"/>
            <a:ext cx="3567659" cy="352663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15. What did he name his two sons?</a:t>
            </a:r>
          </a:p>
        </p:txBody>
      </p:sp>
      <p:sp>
        <p:nvSpPr>
          <p:cNvPr id="3" name="Content Placeholder 2"/>
          <p:cNvSpPr>
            <a:spLocks noGrp="1"/>
          </p:cNvSpPr>
          <p:nvPr>
            <p:ph sz="half" idx="1"/>
          </p:nvPr>
        </p:nvSpPr>
        <p:spPr/>
        <p:txBody>
          <a:bodyPr>
            <a:normAutofit lnSpcReduction="10000"/>
          </a:bodyPr>
          <a:lstStyle/>
          <a:p>
            <a:r>
              <a:rPr sz="3200" dirty="0"/>
              <a:t>Genesis 41:50-52</a:t>
            </a:r>
          </a:p>
          <a:p>
            <a:r>
              <a:rPr sz="3200" dirty="0"/>
              <a:t>And the name of the second called he Ephraim: For God hath caused me to be fruitful in the land of my affliction. </a:t>
            </a:r>
          </a:p>
        </p:txBody>
      </p:sp>
      <p:pic>
        <p:nvPicPr>
          <p:cNvPr id="46082" name="Picture 2" descr="Joseph, now 30 years old, was given a new Egyptian name, Zaphenath-paneah. Pharaoh also gave him a wife, whose name was Asenath. So Joseph took charge of the entire land of Egypt. – Slide 14">
            <a:extLst>
              <a:ext uri="{FF2B5EF4-FFF2-40B4-BE49-F238E27FC236}">
                <a16:creationId xmlns:a16="http://schemas.microsoft.com/office/drawing/2014/main" id="{6FA2D495-853A-3A8B-8653-B3716D2B190B}"/>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1850" y="2763441"/>
            <a:ext cx="3908425" cy="293131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16. What came upon the land at the end of the seven plenteous years?</a:t>
            </a:r>
          </a:p>
        </p:txBody>
      </p:sp>
      <p:sp>
        <p:nvSpPr>
          <p:cNvPr id="3" name="Content Placeholder 2"/>
          <p:cNvSpPr>
            <a:spLocks noGrp="1"/>
          </p:cNvSpPr>
          <p:nvPr>
            <p:ph sz="half" idx="1"/>
          </p:nvPr>
        </p:nvSpPr>
        <p:spPr/>
        <p:txBody>
          <a:bodyPr>
            <a:normAutofit/>
          </a:bodyPr>
          <a:lstStyle/>
          <a:p>
            <a:r>
              <a:rPr sz="3200" dirty="0"/>
              <a:t>Genesis 41:53-54</a:t>
            </a:r>
          </a:p>
          <a:p>
            <a:r>
              <a:rPr sz="3200" dirty="0"/>
              <a:t>And the seven years of plenteousness, that was in the land of Egypt, were ended. </a:t>
            </a:r>
          </a:p>
        </p:txBody>
      </p:sp>
      <p:pic>
        <p:nvPicPr>
          <p:cNvPr id="47106" name="Picture 2" descr="Eventually, the famine spread throughout the land of Egypt as well. When the people cried out to Pharaoh for food, he told them, ‘Go to Joseph, and do whatever he tells you.’ – Slide 7">
            <a:extLst>
              <a:ext uri="{FF2B5EF4-FFF2-40B4-BE49-F238E27FC236}">
                <a16:creationId xmlns:a16="http://schemas.microsoft.com/office/drawing/2014/main" id="{076D4509-EE99-F260-7BCA-BC3CE386A2ED}"/>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564260" y="2504236"/>
            <a:ext cx="3985380" cy="298903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16. What came upon the land at the end of the seven plenteous years?</a:t>
            </a:r>
          </a:p>
        </p:txBody>
      </p:sp>
      <p:sp>
        <p:nvSpPr>
          <p:cNvPr id="3" name="Content Placeholder 2"/>
          <p:cNvSpPr>
            <a:spLocks noGrp="1"/>
          </p:cNvSpPr>
          <p:nvPr>
            <p:ph sz="half" idx="1"/>
          </p:nvPr>
        </p:nvSpPr>
        <p:spPr>
          <a:xfrm>
            <a:off x="594360" y="2428406"/>
            <a:ext cx="3910579" cy="3835233"/>
          </a:xfrm>
        </p:spPr>
        <p:txBody>
          <a:bodyPr>
            <a:normAutofit fontScale="92500" lnSpcReduction="20000"/>
          </a:bodyPr>
          <a:lstStyle/>
          <a:p>
            <a:r>
              <a:rPr sz="3200" dirty="0"/>
              <a:t>Genesis 41:53-54</a:t>
            </a:r>
          </a:p>
          <a:p>
            <a:r>
              <a:rPr sz="3200" dirty="0"/>
              <a:t>And the seven years of dearth began to come, according as Joseph had said: and the dearth was in all lands; but in all the land of Egypt there was bread. </a:t>
            </a:r>
          </a:p>
        </p:txBody>
      </p:sp>
      <p:pic>
        <p:nvPicPr>
          <p:cNvPr id="48130" name="Picture 2" descr="When the seven years of bumper crops throughout the land of Egypt came to an end, the seven years of famine began. The famine also struck all the surrounding countries, including the land where Joseph’s brothers lived, but throughout Egypt there was plenty of food. – Slide 6">
            <a:extLst>
              <a:ext uri="{FF2B5EF4-FFF2-40B4-BE49-F238E27FC236}">
                <a16:creationId xmlns:a16="http://schemas.microsoft.com/office/drawing/2014/main" id="{94E438D6-F4EC-1688-1470-BBE130F4E23D}"/>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1850" y="2880916"/>
            <a:ext cx="3908425" cy="293131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526FA-AF05-8DB7-A5D4-F2131D4C3C90}"/>
              </a:ext>
            </a:extLst>
          </p:cNvPr>
          <p:cNvSpPr>
            <a:spLocks noGrp="1"/>
          </p:cNvSpPr>
          <p:nvPr>
            <p:ph type="title"/>
          </p:nvPr>
        </p:nvSpPr>
        <p:spPr/>
        <p:txBody>
          <a:bodyPr/>
          <a:lstStyle/>
          <a:p>
            <a:r>
              <a:rPr lang="en-US" dirty="0"/>
              <a:t>Seven Years of Famine</a:t>
            </a:r>
          </a:p>
        </p:txBody>
      </p:sp>
      <p:sp>
        <p:nvSpPr>
          <p:cNvPr id="4" name="Content Placeholder 3">
            <a:extLst>
              <a:ext uri="{FF2B5EF4-FFF2-40B4-BE49-F238E27FC236}">
                <a16:creationId xmlns:a16="http://schemas.microsoft.com/office/drawing/2014/main" id="{B30031B9-0FF7-D0AB-1786-9E9697B5C7FE}"/>
              </a:ext>
            </a:extLst>
          </p:cNvPr>
          <p:cNvSpPr>
            <a:spLocks noGrp="1"/>
          </p:cNvSpPr>
          <p:nvPr>
            <p:ph sz="half" idx="2"/>
          </p:nvPr>
        </p:nvSpPr>
        <p:spPr>
          <a:xfrm>
            <a:off x="4642099" y="2194560"/>
            <a:ext cx="4067792" cy="4363258"/>
          </a:xfrm>
        </p:spPr>
        <p:txBody>
          <a:bodyPr>
            <a:normAutofit fontScale="92500" lnSpcReduction="10000"/>
          </a:bodyPr>
          <a:lstStyle/>
          <a:p>
            <a:pPr marL="0" indent="0">
              <a:buNone/>
            </a:pPr>
            <a:r>
              <a:rPr lang="en-US" sz="2800" dirty="0"/>
              <a:t>The Famine Stela is an inscription written in Egyptian hieroglyphs located on </a:t>
            </a:r>
            <a:r>
              <a:rPr lang="en-US" sz="2800" dirty="0" err="1"/>
              <a:t>Sehel</a:t>
            </a:r>
            <a:r>
              <a:rPr lang="en-US" sz="2800" dirty="0"/>
              <a:t> Island in the Nile near Aswan in Egypt, which tells of a seven-year period of drought and famine during the reign of pharaoh Djoser (reigned ca. 2686–2648 BC) of the Third Dynasty. </a:t>
            </a:r>
          </a:p>
        </p:txBody>
      </p:sp>
      <p:pic>
        <p:nvPicPr>
          <p:cNvPr id="62468" name="Picture 4">
            <a:extLst>
              <a:ext uri="{FF2B5EF4-FFF2-40B4-BE49-F238E27FC236}">
                <a16:creationId xmlns:a16="http://schemas.microsoft.com/office/drawing/2014/main" id="{E542F6FF-3C93-5F32-90F4-209A1515BA5E}"/>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593725" y="2212081"/>
            <a:ext cx="3911600" cy="40340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994168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816017-147A-CD63-DF97-40F3320BCC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D06805-4675-F066-C8C8-340354B7E056}"/>
              </a:ext>
            </a:extLst>
          </p:cNvPr>
          <p:cNvSpPr>
            <a:spLocks noGrp="1"/>
          </p:cNvSpPr>
          <p:nvPr>
            <p:ph type="title"/>
          </p:nvPr>
        </p:nvSpPr>
        <p:spPr/>
        <p:txBody>
          <a:bodyPr/>
          <a:lstStyle/>
          <a:p>
            <a:r>
              <a:rPr lang="en-US" dirty="0"/>
              <a:t>Seven Years of Famine</a:t>
            </a:r>
          </a:p>
        </p:txBody>
      </p:sp>
      <p:sp>
        <p:nvSpPr>
          <p:cNvPr id="4" name="Content Placeholder 3">
            <a:extLst>
              <a:ext uri="{FF2B5EF4-FFF2-40B4-BE49-F238E27FC236}">
                <a16:creationId xmlns:a16="http://schemas.microsoft.com/office/drawing/2014/main" id="{83EE48CD-6FAF-F66A-4960-14A94BE04230}"/>
              </a:ext>
            </a:extLst>
          </p:cNvPr>
          <p:cNvSpPr>
            <a:spLocks noGrp="1"/>
          </p:cNvSpPr>
          <p:nvPr>
            <p:ph sz="half" idx="2"/>
          </p:nvPr>
        </p:nvSpPr>
        <p:spPr>
          <a:xfrm>
            <a:off x="4642099" y="2194560"/>
            <a:ext cx="4067792" cy="4363258"/>
          </a:xfrm>
        </p:spPr>
        <p:txBody>
          <a:bodyPr>
            <a:normAutofit fontScale="92500"/>
          </a:bodyPr>
          <a:lstStyle/>
          <a:p>
            <a:pPr marL="0" indent="0">
              <a:buNone/>
            </a:pPr>
            <a:r>
              <a:rPr lang="en-US" sz="3200" dirty="0"/>
              <a:t>It is thought that the stele was inscribed during the Ptolemaic Kingdom, which ruled from 332 to 31 BC. The inscription has been tentatively dated to the reign of king Ptolemy V (205 – 180 BC).</a:t>
            </a:r>
            <a:endParaRPr lang="en-US" sz="4000" dirty="0"/>
          </a:p>
        </p:txBody>
      </p:sp>
      <p:pic>
        <p:nvPicPr>
          <p:cNvPr id="63490" name="Picture 2" descr="Famine Stela - Madain Project (en)">
            <a:extLst>
              <a:ext uri="{FF2B5EF4-FFF2-40B4-BE49-F238E27FC236}">
                <a16:creationId xmlns:a16="http://schemas.microsoft.com/office/drawing/2014/main" id="{E82DBE50-E7EF-E25C-A06C-308FDFD936E9}"/>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434107" y="2674851"/>
            <a:ext cx="4067793" cy="26971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393082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C6AEA2-41F2-3FA2-FEF2-65C9563816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CCF019-E818-F2D2-468A-285ED6C04B21}"/>
              </a:ext>
            </a:extLst>
          </p:cNvPr>
          <p:cNvSpPr>
            <a:spLocks noGrp="1"/>
          </p:cNvSpPr>
          <p:nvPr>
            <p:ph type="title"/>
          </p:nvPr>
        </p:nvSpPr>
        <p:spPr/>
        <p:txBody>
          <a:bodyPr/>
          <a:lstStyle/>
          <a:p>
            <a:r>
              <a:rPr lang="en-US" dirty="0"/>
              <a:t>Seven Years of Famine</a:t>
            </a:r>
          </a:p>
        </p:txBody>
      </p:sp>
      <p:sp>
        <p:nvSpPr>
          <p:cNvPr id="4" name="Content Placeholder 3">
            <a:extLst>
              <a:ext uri="{FF2B5EF4-FFF2-40B4-BE49-F238E27FC236}">
                <a16:creationId xmlns:a16="http://schemas.microsoft.com/office/drawing/2014/main" id="{2A8A7FDA-7150-80B8-604C-77BFCA05EEA9}"/>
              </a:ext>
            </a:extLst>
          </p:cNvPr>
          <p:cNvSpPr>
            <a:spLocks noGrp="1"/>
          </p:cNvSpPr>
          <p:nvPr>
            <p:ph sz="half" idx="2"/>
          </p:nvPr>
        </p:nvSpPr>
        <p:spPr>
          <a:xfrm>
            <a:off x="3380509" y="2194560"/>
            <a:ext cx="5329382" cy="4363258"/>
          </a:xfrm>
        </p:spPr>
        <p:txBody>
          <a:bodyPr>
            <a:normAutofit/>
          </a:bodyPr>
          <a:lstStyle/>
          <a:p>
            <a:pPr marL="0" indent="0">
              <a:buNone/>
            </a:pPr>
            <a:r>
              <a:rPr lang="en-US" sz="2800" dirty="0"/>
              <a:t>The story told on the stela is set in the 18th year of the reign of Djoser.</a:t>
            </a:r>
          </a:p>
          <a:p>
            <a:pPr marL="0" indent="0">
              <a:buNone/>
            </a:pPr>
            <a:r>
              <a:rPr lang="en-US" sz="2800" dirty="0"/>
              <a:t>The text describes how the king is upset and worried as the land has been in the grip of a drought and famine for seven years, during which time the Nile has not flooded the farmlands.</a:t>
            </a:r>
          </a:p>
        </p:txBody>
      </p:sp>
      <p:pic>
        <p:nvPicPr>
          <p:cNvPr id="64514" name="Picture 2" descr="Famine stele - CreationWiki, the encyclopedia of creation science">
            <a:extLst>
              <a:ext uri="{FF2B5EF4-FFF2-40B4-BE49-F238E27FC236}">
                <a16:creationId xmlns:a16="http://schemas.microsoft.com/office/drawing/2014/main" id="{346FC570-412A-A2FA-1DF2-14636DAAA67D}"/>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47700" y="2533650"/>
            <a:ext cx="2540000" cy="3390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690926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2290D1-2DFC-A3F5-11A1-F6B5C53BCB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8C2400-67FA-1FFD-8F7E-851E6581F019}"/>
              </a:ext>
            </a:extLst>
          </p:cNvPr>
          <p:cNvSpPr>
            <a:spLocks noGrp="1"/>
          </p:cNvSpPr>
          <p:nvPr>
            <p:ph type="title"/>
          </p:nvPr>
        </p:nvSpPr>
        <p:spPr/>
        <p:txBody>
          <a:bodyPr/>
          <a:lstStyle/>
          <a:p>
            <a:r>
              <a:rPr lang="en-US" dirty="0"/>
              <a:t>Seven Years of Famine</a:t>
            </a:r>
          </a:p>
        </p:txBody>
      </p:sp>
      <p:sp>
        <p:nvSpPr>
          <p:cNvPr id="4" name="Content Placeholder 3">
            <a:extLst>
              <a:ext uri="{FF2B5EF4-FFF2-40B4-BE49-F238E27FC236}">
                <a16:creationId xmlns:a16="http://schemas.microsoft.com/office/drawing/2014/main" id="{EA395645-C2CD-AF9D-DC62-58F1FAE924D1}"/>
              </a:ext>
            </a:extLst>
          </p:cNvPr>
          <p:cNvSpPr>
            <a:spLocks noGrp="1"/>
          </p:cNvSpPr>
          <p:nvPr>
            <p:ph sz="half" idx="2"/>
          </p:nvPr>
        </p:nvSpPr>
        <p:spPr>
          <a:xfrm>
            <a:off x="3990109" y="2194560"/>
            <a:ext cx="4508572" cy="4363258"/>
          </a:xfrm>
        </p:spPr>
        <p:txBody>
          <a:bodyPr>
            <a:normAutofit/>
          </a:bodyPr>
          <a:lstStyle/>
          <a:p>
            <a:pPr marL="0" indent="0">
              <a:buNone/>
            </a:pPr>
            <a:r>
              <a:rPr lang="en-US" sz="2800" dirty="0"/>
              <a:t>Djoser asks the priest staff under the supervision of high lector priest Imhotep for help. Much fantastic fiction follows.  It’s interesting, though, that this sort of cultural reminiscence of a seven-year drought is recorded here.  </a:t>
            </a:r>
          </a:p>
        </p:txBody>
      </p:sp>
      <p:pic>
        <p:nvPicPr>
          <p:cNvPr id="65538" name="Picture 2" descr="Famine Stela : r/ancientegypt">
            <a:extLst>
              <a:ext uri="{FF2B5EF4-FFF2-40B4-BE49-F238E27FC236}">
                <a16:creationId xmlns:a16="http://schemas.microsoft.com/office/drawing/2014/main" id="{6FF95642-3A57-0030-C7E2-8418130F4227}"/>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45319" y="2057401"/>
            <a:ext cx="3052762" cy="4070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498862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17. Who were fed by Joseph?</a:t>
            </a:r>
          </a:p>
        </p:txBody>
      </p:sp>
      <p:sp>
        <p:nvSpPr>
          <p:cNvPr id="3" name="Content Placeholder 2"/>
          <p:cNvSpPr>
            <a:spLocks noGrp="1"/>
          </p:cNvSpPr>
          <p:nvPr>
            <p:ph sz="half" idx="1"/>
          </p:nvPr>
        </p:nvSpPr>
        <p:spPr/>
        <p:txBody>
          <a:bodyPr>
            <a:normAutofit lnSpcReduction="10000"/>
          </a:bodyPr>
          <a:lstStyle/>
          <a:p>
            <a:r>
              <a:rPr sz="2800" dirty="0"/>
              <a:t>Genesis 41:55-57</a:t>
            </a:r>
          </a:p>
          <a:p>
            <a:r>
              <a:rPr sz="2800" dirty="0"/>
              <a:t>And when all the land of Egypt was famished, the people cried to Pharaoh for bread: and Pharaoh said unto all the Egyptians, Go unto Joseph; what he saith to you, do. </a:t>
            </a:r>
          </a:p>
        </p:txBody>
      </p:sp>
      <p:pic>
        <p:nvPicPr>
          <p:cNvPr id="49154" name="Picture 2" descr="People from all around came to Egypt to buy grain from Joseph because the famine was severe throughout the whole region. – Slide 9">
            <a:extLst>
              <a:ext uri="{FF2B5EF4-FFF2-40B4-BE49-F238E27FC236}">
                <a16:creationId xmlns:a16="http://schemas.microsoft.com/office/drawing/2014/main" id="{ACBCF275-F05C-22B0-D87D-45F19CE97B41}"/>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1850" y="2763441"/>
            <a:ext cx="3908425" cy="293131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17. Who were fed by Joseph?</a:t>
            </a:r>
          </a:p>
        </p:txBody>
      </p:sp>
      <p:sp>
        <p:nvSpPr>
          <p:cNvPr id="3" name="Content Placeholder 2"/>
          <p:cNvSpPr>
            <a:spLocks noGrp="1"/>
          </p:cNvSpPr>
          <p:nvPr>
            <p:ph sz="half" idx="1"/>
          </p:nvPr>
        </p:nvSpPr>
        <p:spPr/>
        <p:txBody>
          <a:bodyPr>
            <a:normAutofit fontScale="92500" lnSpcReduction="20000"/>
          </a:bodyPr>
          <a:lstStyle/>
          <a:p>
            <a:r>
              <a:rPr sz="3200" dirty="0"/>
              <a:t>Genesis 41:55-57</a:t>
            </a:r>
          </a:p>
          <a:p>
            <a:r>
              <a:rPr sz="3200" dirty="0"/>
              <a:t>And the famine was over all the face of the earth: and Joseph opened all the storehouses, and sold unto the Egyptians; and the famine waxed sore in the land of Egypt. </a:t>
            </a:r>
          </a:p>
        </p:txBody>
      </p:sp>
      <p:pic>
        <p:nvPicPr>
          <p:cNvPr id="50178" name="Picture 2" descr="Since Joseph was governor of Egypt and in charge of selling grain, the brothers reported to him. When they arrived, they bowed before him with their faces to the ground. Joseph recognised his brothers instantly, but he pretended not to know them. ‘Where are you from?’ he demanded. ‘From the land of Canaan,’ they replied. – Slide 2">
            <a:extLst>
              <a:ext uri="{FF2B5EF4-FFF2-40B4-BE49-F238E27FC236}">
                <a16:creationId xmlns:a16="http://schemas.microsoft.com/office/drawing/2014/main" id="{93A6E37B-789E-2D01-F0BA-84EA4D441ECA}"/>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1850" y="2763441"/>
            <a:ext cx="3908425" cy="293131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17. Who were fed by Joseph?</a:t>
            </a:r>
          </a:p>
        </p:txBody>
      </p:sp>
      <p:sp>
        <p:nvSpPr>
          <p:cNvPr id="3" name="Content Placeholder 2"/>
          <p:cNvSpPr>
            <a:spLocks noGrp="1"/>
          </p:cNvSpPr>
          <p:nvPr>
            <p:ph sz="half" idx="1"/>
          </p:nvPr>
        </p:nvSpPr>
        <p:spPr/>
        <p:txBody>
          <a:bodyPr>
            <a:normAutofit fontScale="92500" lnSpcReduction="10000"/>
          </a:bodyPr>
          <a:lstStyle/>
          <a:p>
            <a:r>
              <a:rPr sz="3600" dirty="0"/>
              <a:t>Genesis 41:55-57</a:t>
            </a:r>
          </a:p>
          <a:p>
            <a:r>
              <a:rPr sz="3600" dirty="0"/>
              <a:t>And all countries came into Egypt to Joseph for to buy corn; because that the famine was so sore in all lands. </a:t>
            </a:r>
          </a:p>
        </p:txBody>
      </p:sp>
      <p:pic>
        <p:nvPicPr>
          <p:cNvPr id="51202" name="Picture 2" descr="When Jacob heard that grain was available in Egypt, he said to his sons, ‘Go and buy enough grain to keep us alive. Otherwise we’ll die.’ But Jacob wouldn’t let Joseph’s younger brother, Benjamin, go with them, fearing some harm might come to him. – Slide 1">
            <a:extLst>
              <a:ext uri="{FF2B5EF4-FFF2-40B4-BE49-F238E27FC236}">
                <a16:creationId xmlns:a16="http://schemas.microsoft.com/office/drawing/2014/main" id="{E3755006-6A87-AFD5-A8F6-D341BA5C5B9D}"/>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1850" y="2763441"/>
            <a:ext cx="3908425" cy="293131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026" y="764373"/>
            <a:ext cx="7065614" cy="1293028"/>
          </a:xfrm>
        </p:spPr>
        <p:txBody>
          <a:bodyPr>
            <a:normAutofit fontScale="90000"/>
          </a:bodyPr>
          <a:lstStyle/>
          <a:p>
            <a:r>
              <a:rPr dirty="0"/>
              <a:t>3. If any one lacks wisdom, what should he do?</a:t>
            </a:r>
          </a:p>
        </p:txBody>
      </p:sp>
      <p:sp>
        <p:nvSpPr>
          <p:cNvPr id="3" name="Content Placeholder 2"/>
          <p:cNvSpPr>
            <a:spLocks noGrp="1"/>
          </p:cNvSpPr>
          <p:nvPr>
            <p:ph sz="half" idx="1"/>
          </p:nvPr>
        </p:nvSpPr>
        <p:spPr/>
        <p:txBody>
          <a:bodyPr>
            <a:normAutofit lnSpcReduction="10000"/>
          </a:bodyPr>
          <a:lstStyle/>
          <a:p>
            <a:r>
              <a:rPr sz="3200" dirty="0"/>
              <a:t>James 1:5</a:t>
            </a:r>
          </a:p>
          <a:p>
            <a:r>
              <a:rPr sz="3200" dirty="0"/>
              <a:t>If any of you lack wisdom, let him ask of God, that giveth to all men liberally, and </a:t>
            </a:r>
            <a:r>
              <a:rPr sz="3200" dirty="0" err="1"/>
              <a:t>upbraideth</a:t>
            </a:r>
            <a:r>
              <a:rPr sz="3200" dirty="0"/>
              <a:t> not; and it shall be given him. </a:t>
            </a:r>
          </a:p>
        </p:txBody>
      </p:sp>
      <p:pic>
        <p:nvPicPr>
          <p:cNvPr id="4098" name="Picture 2" descr="The Gift of Giving Gifts - Valley Oaks ...">
            <a:extLst>
              <a:ext uri="{FF2B5EF4-FFF2-40B4-BE49-F238E27FC236}">
                <a16:creationId xmlns:a16="http://schemas.microsoft.com/office/drawing/2014/main" id="{078E06EE-79EE-04EB-7F66-A0A1B75ED979}"/>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8197" r="19857"/>
          <a:stretch>
            <a:fillRect/>
          </a:stretch>
        </p:blipFill>
        <p:spPr bwMode="auto">
          <a:xfrm>
            <a:off x="4879299" y="2561070"/>
            <a:ext cx="3501244" cy="316517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A85AA27-28D6-D964-83E5-7BDE72B912AE}"/>
              </a:ext>
            </a:extLst>
          </p:cNvPr>
          <p:cNvPicPr>
            <a:picLocks noChangeAspect="1"/>
          </p:cNvPicPr>
          <p:nvPr/>
        </p:nvPicPr>
        <p:blipFill>
          <a:blip r:embed="rId2"/>
          <a:srcRect l="11314" t="901" r="13868" b="901"/>
          <a:stretch>
            <a:fillRect/>
          </a:stretch>
        </p:blipFill>
        <p:spPr>
          <a:xfrm>
            <a:off x="-1" y="0"/>
            <a:ext cx="9144001" cy="6858000"/>
          </a:xfrm>
          <a:prstGeom prst="rect">
            <a:avLst/>
          </a:prstGeom>
        </p:spPr>
      </p:pic>
    </p:spTree>
    <p:extLst>
      <p:ext uri="{BB962C8B-B14F-4D97-AF65-F5344CB8AC3E}">
        <p14:creationId xmlns:p14="http://schemas.microsoft.com/office/powerpoint/2010/main" val="173000279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2D13F1A-000D-E76D-48D8-F7F757684BCA}"/>
              </a:ext>
            </a:extLst>
          </p:cNvPr>
          <p:cNvSpPr txBox="1">
            <a:spLocks/>
          </p:cNvSpPr>
          <p:nvPr/>
        </p:nvSpPr>
        <p:spPr>
          <a:xfrm>
            <a:off x="226447" y="601363"/>
            <a:ext cx="8691106" cy="4053083"/>
          </a:xfrm>
          <a:prstGeom prst="rect">
            <a:avLst/>
          </a:prstGeom>
          <a:gradFill flip="none" rotWithShape="1">
            <a:gsLst>
              <a:gs pos="23000">
                <a:schemeClr val="accent1">
                  <a:shade val="30000"/>
                  <a:satMod val="115000"/>
                </a:schemeClr>
              </a:gs>
              <a:gs pos="55000">
                <a:schemeClr val="tx2">
                  <a:lumMod val="10000"/>
                </a:schemeClr>
              </a:gs>
              <a:gs pos="100000">
                <a:schemeClr val="accent1">
                  <a:lumMod val="75000"/>
                </a:schemeClr>
              </a:gs>
            </a:gsLst>
            <a:lin ang="2700000" scaled="1"/>
            <a:tileRect/>
          </a:gradFill>
          <a:effectLst>
            <a:outerShdw blurRad="25400" dir="17880000">
              <a:srgbClr val="000000">
                <a:alpha val="46000"/>
              </a:srgbClr>
            </a:outerShdw>
            <a:softEdge rad="584200"/>
          </a:effectLst>
        </p:spPr>
        <p:txBody>
          <a:bodyPr vert="horz" lIns="91440" tIns="45720" rIns="91440" bIns="45720" rtlCol="0" anchor="b">
            <a:normAutofit/>
          </a:bodyPr>
          <a:lstStyle>
            <a:lvl1pPr algn="ctr" defTabSz="457200" rtl="0" eaLnBrk="1" latinLnBrk="0" hangingPunct="1">
              <a:spcBef>
                <a:spcPct val="0"/>
              </a:spcBef>
              <a:buNone/>
              <a:defRPr sz="5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8000" dirty="0">
                <a:solidFill>
                  <a:schemeClr val="tx1"/>
                </a:solidFill>
              </a:rPr>
              <a:t>Thank you </a:t>
            </a:r>
            <a:r>
              <a:rPr lang="en-US" dirty="0">
                <a:solidFill>
                  <a:schemeClr val="tx1"/>
                </a:solidFill>
              </a:rPr>
              <a:t>and </a:t>
            </a:r>
          </a:p>
          <a:p>
            <a:br>
              <a:rPr lang="en-US" dirty="0">
                <a:solidFill>
                  <a:schemeClr val="tx2">
                    <a:lumMod val="50000"/>
                  </a:schemeClr>
                </a:solidFill>
              </a:rPr>
            </a:br>
            <a:r>
              <a:rPr lang="en-US" sz="6600" b="1" dirty="0">
                <a:solidFill>
                  <a:schemeClr val="accent1">
                    <a:lumMod val="60000"/>
                    <a:lumOff val="40000"/>
                  </a:schemeClr>
                </a:solidFill>
              </a:rPr>
              <a:t>HAPPY SABBATH!</a:t>
            </a:r>
            <a:endParaRPr lang="en-US" b="1" dirty="0">
              <a:solidFill>
                <a:schemeClr val="accent1">
                  <a:lumMod val="60000"/>
                  <a:lumOff val="40000"/>
                </a:schemeClr>
              </a:solidFill>
            </a:endParaRPr>
          </a:p>
        </p:txBody>
      </p:sp>
    </p:spTree>
    <p:extLst>
      <p:ext uri="{BB962C8B-B14F-4D97-AF65-F5344CB8AC3E}">
        <p14:creationId xmlns:p14="http://schemas.microsoft.com/office/powerpoint/2010/main" val="19237208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4. What dream did Pharaoh have?</a:t>
            </a:r>
          </a:p>
        </p:txBody>
      </p:sp>
      <p:sp>
        <p:nvSpPr>
          <p:cNvPr id="3" name="Content Placeholder 2"/>
          <p:cNvSpPr>
            <a:spLocks noGrp="1"/>
          </p:cNvSpPr>
          <p:nvPr>
            <p:ph sz="half" idx="1"/>
          </p:nvPr>
        </p:nvSpPr>
        <p:spPr/>
        <p:txBody>
          <a:bodyPr>
            <a:normAutofit/>
          </a:bodyPr>
          <a:lstStyle/>
          <a:p>
            <a:r>
              <a:rPr sz="3200" dirty="0"/>
              <a:t>Genesis 41:1-7</a:t>
            </a:r>
          </a:p>
          <a:p>
            <a:r>
              <a:rPr sz="3200" dirty="0"/>
              <a:t>And it came to pass at the end of two full years, that Pharaoh dreamed: and, behold, he stood by the river. </a:t>
            </a:r>
          </a:p>
        </p:txBody>
      </p:sp>
      <p:pic>
        <p:nvPicPr>
          <p:cNvPr id="5124" name="Picture 4" descr="Two years after Pharaoh pardoned the cupbearer he had a strange dream and then woke up. He went back to sleep and had another strange dream. – Slide 1">
            <a:extLst>
              <a:ext uri="{FF2B5EF4-FFF2-40B4-BE49-F238E27FC236}">
                <a16:creationId xmlns:a16="http://schemas.microsoft.com/office/drawing/2014/main" id="{70C0F81C-DD7A-26C4-267E-730C7E92A6DF}"/>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4542" r="15108"/>
          <a:stretch>
            <a:fillRect/>
          </a:stretch>
        </p:blipFill>
        <p:spPr bwMode="auto">
          <a:xfrm>
            <a:off x="4729073" y="2345960"/>
            <a:ext cx="3820567" cy="356615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4. What dream did Pharaoh have?</a:t>
            </a:r>
          </a:p>
        </p:txBody>
      </p:sp>
      <p:sp>
        <p:nvSpPr>
          <p:cNvPr id="3" name="Content Placeholder 2"/>
          <p:cNvSpPr>
            <a:spLocks noGrp="1"/>
          </p:cNvSpPr>
          <p:nvPr>
            <p:ph sz="half" idx="1"/>
          </p:nvPr>
        </p:nvSpPr>
        <p:spPr/>
        <p:txBody>
          <a:bodyPr>
            <a:normAutofit lnSpcReduction="10000"/>
          </a:bodyPr>
          <a:lstStyle/>
          <a:p>
            <a:r>
              <a:rPr sz="3200" dirty="0"/>
              <a:t>Genesis 41:1-7</a:t>
            </a:r>
          </a:p>
          <a:p>
            <a:r>
              <a:rPr sz="3200" dirty="0"/>
              <a:t>And, behold, there came up out of the river seven well favored </a:t>
            </a:r>
            <a:r>
              <a:rPr sz="3200" dirty="0" err="1"/>
              <a:t>kine</a:t>
            </a:r>
            <a:r>
              <a:rPr sz="3200" dirty="0"/>
              <a:t> and </a:t>
            </a:r>
            <a:r>
              <a:rPr sz="3200" dirty="0" err="1"/>
              <a:t>fatfleshed</a:t>
            </a:r>
            <a:r>
              <a:rPr sz="3200" dirty="0"/>
              <a:t>; and they fed in a meadow. </a:t>
            </a:r>
          </a:p>
        </p:txBody>
      </p:sp>
      <p:pic>
        <p:nvPicPr>
          <p:cNvPr id="7170" name="Picture 2" descr="Seven Amazing Facts About Cows">
            <a:extLst>
              <a:ext uri="{FF2B5EF4-FFF2-40B4-BE49-F238E27FC236}">
                <a16:creationId xmlns:a16="http://schemas.microsoft.com/office/drawing/2014/main" id="{AB4740A4-64B8-C082-0D49-FB4B9221397C}"/>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7027" r="11631"/>
          <a:stretch>
            <a:fillRect/>
          </a:stretch>
        </p:blipFill>
        <p:spPr bwMode="auto">
          <a:xfrm>
            <a:off x="4504939" y="2625863"/>
            <a:ext cx="3968464" cy="320647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docProps/app.xml><?xml version="1.0" encoding="utf-8"?>
<Properties xmlns="http://schemas.openxmlformats.org/officeDocument/2006/extended-properties" xmlns:vt="http://schemas.openxmlformats.org/officeDocument/2006/docPropsVTypes">
  <Template>Vapor Trail</Template>
  <TotalTime>236</TotalTime>
  <Words>2722</Words>
  <Application>Microsoft Office PowerPoint</Application>
  <PresentationFormat>On-screen Show (4:3)</PresentationFormat>
  <Paragraphs>211</Paragraphs>
  <Slides>71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71</vt:i4>
      </vt:variant>
    </vt:vector>
  </HeadingPairs>
  <TitlesOfParts>
    <vt:vector size="75" baseType="lpstr">
      <vt:lpstr>Arial</vt:lpstr>
      <vt:lpstr>Century Gothic</vt:lpstr>
      <vt:lpstr>Impact</vt:lpstr>
      <vt:lpstr>Vapor Trail</vt:lpstr>
      <vt:lpstr>PowerPoint Presentation</vt:lpstr>
      <vt:lpstr>PowerPoint Presentation</vt:lpstr>
      <vt:lpstr>Old Testament History:  Joseph Before Pharaoh</vt:lpstr>
      <vt:lpstr>1. What is wisdom?</vt:lpstr>
      <vt:lpstr>2. When a man receives wisdom from God what else does he receive with it?</vt:lpstr>
      <vt:lpstr>2. When a man receives wisdom from God what else does he receive with it?</vt:lpstr>
      <vt:lpstr>3. If any one lacks wisdom, what should he do?</vt:lpstr>
      <vt:lpstr>4. What dream did Pharaoh have?</vt:lpstr>
      <vt:lpstr>4. What dream did Pharaoh have?</vt:lpstr>
      <vt:lpstr>4. What dream did Pharaoh have?</vt:lpstr>
      <vt:lpstr>4. What dream did Pharaoh have?</vt:lpstr>
      <vt:lpstr>4. What dream did Pharaoh have?</vt:lpstr>
      <vt:lpstr>4. What dream did Pharaoh have?</vt:lpstr>
      <vt:lpstr>4. What dream did Pharaoh have?</vt:lpstr>
      <vt:lpstr>Egyptian Nightmares</vt:lpstr>
      <vt:lpstr>Egyptian Nightmares</vt:lpstr>
      <vt:lpstr>5. Could Pharaoh find anyone to interpret his dreams?</vt:lpstr>
      <vt:lpstr>5. Could Pharaoh find anyone to interpret his dreams?</vt:lpstr>
      <vt:lpstr>The Failure of Egyptian Wisdom</vt:lpstr>
      <vt:lpstr>The Failure of Egyptian Wisdom</vt:lpstr>
      <vt:lpstr>The Failure of Egyptian Wisdom</vt:lpstr>
      <vt:lpstr>The Failure of Egyptian Wisdom</vt:lpstr>
      <vt:lpstr>6. Who then remembered Joseph?</vt:lpstr>
      <vt:lpstr>6. Who then remembered Joseph?</vt:lpstr>
      <vt:lpstr>6. Who then remembered Joseph?</vt:lpstr>
      <vt:lpstr>6. Who then remembered Joseph?</vt:lpstr>
      <vt:lpstr>6. Who then remembered Joseph?</vt:lpstr>
      <vt:lpstr>7. When Joseph had been brought before Pharaoh, what did he say?</vt:lpstr>
      <vt:lpstr>7. When Joseph had been brought before Pharaoh, what did he say?</vt:lpstr>
      <vt:lpstr>8. What was Joseph’s interpretation of the two dreams?</vt:lpstr>
      <vt:lpstr>8. What was Joseph’s interpretation of the two dreams?</vt:lpstr>
      <vt:lpstr>8. What was Joseph’s interpretation of the two dreams?</vt:lpstr>
      <vt:lpstr>8. What was Joseph’s interpretation of the two dreams?</vt:lpstr>
      <vt:lpstr>8. What was Joseph’s interpretation of the two dreams?</vt:lpstr>
      <vt:lpstr>8. What was Joseph’s interpretation of the two dreams?</vt:lpstr>
      <vt:lpstr>8. What was Joseph’s interpretation of the two dreams?</vt:lpstr>
      <vt:lpstr>8. What was Joseph’s interpretation of the two dreams?</vt:lpstr>
      <vt:lpstr>9. What did Joseph say that Pharaoh should do?</vt:lpstr>
      <vt:lpstr>9. What did Joseph say that Pharaoh should do?</vt:lpstr>
      <vt:lpstr>9. What did Joseph say that Pharaoh should do?</vt:lpstr>
      <vt:lpstr>9. What did Joseph say that Pharaoh should do?</vt:lpstr>
      <vt:lpstr>10. How did Pharaoh regard Joseph’s counsel?</vt:lpstr>
      <vt:lpstr>10. How did Pharaoh regard Joseph’s counsel?</vt:lpstr>
      <vt:lpstr>10. How did Pharaoh regard Joseph’s counsel?</vt:lpstr>
      <vt:lpstr>11. To what office was Joseph appointed?</vt:lpstr>
      <vt:lpstr>11. To what office was Joseph appointed?</vt:lpstr>
      <vt:lpstr>12. What mark of distinction was put upon Joseph?</vt:lpstr>
      <vt:lpstr>12. What mark of distinction was put upon Joseph?</vt:lpstr>
      <vt:lpstr>The Highest Official</vt:lpstr>
      <vt:lpstr>The Highest Official</vt:lpstr>
      <vt:lpstr>The Highest Official</vt:lpstr>
      <vt:lpstr>The Highest Official</vt:lpstr>
      <vt:lpstr>The Highest Official</vt:lpstr>
      <vt:lpstr>13. How old was Joseph when he stood before Pharaoh?</vt:lpstr>
      <vt:lpstr>14. How faithfully did Joseph perform his trust?</vt:lpstr>
      <vt:lpstr>14. How faithfully did Joseph perform his trust?</vt:lpstr>
      <vt:lpstr>14. How faithfully did Joseph perform his trust?</vt:lpstr>
      <vt:lpstr>15. What did he name his two sons?</vt:lpstr>
      <vt:lpstr>15. What did he name his two sons?</vt:lpstr>
      <vt:lpstr>15. What did he name his two sons?</vt:lpstr>
      <vt:lpstr>16. What came upon the land at the end of the seven plenteous years?</vt:lpstr>
      <vt:lpstr>16. What came upon the land at the end of the seven plenteous years?</vt:lpstr>
      <vt:lpstr>Seven Years of Famine</vt:lpstr>
      <vt:lpstr>Seven Years of Famine</vt:lpstr>
      <vt:lpstr>Seven Years of Famine</vt:lpstr>
      <vt:lpstr>Seven Years of Famine</vt:lpstr>
      <vt:lpstr>17. Who were fed by Joseph?</vt:lpstr>
      <vt:lpstr>17. Who were fed by Joseph?</vt:lpstr>
      <vt:lpstr>17. Who were fed by Joseph?</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Thylacat</dc:creator>
  <cp:keywords/>
  <dc:description>generated using python-pptx</dc:description>
  <cp:lastModifiedBy>gabby young</cp:lastModifiedBy>
  <cp:revision>3</cp:revision>
  <dcterms:created xsi:type="dcterms:W3CDTF">2013-01-27T09:14:16Z</dcterms:created>
  <dcterms:modified xsi:type="dcterms:W3CDTF">2025-11-15T04:52:52Z</dcterms:modified>
  <cp:category/>
</cp:coreProperties>
</file>