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sldIdLst>
    <p:sldId id="394" r:id="rId2"/>
    <p:sldId id="390" r:id="rId3"/>
    <p:sldId id="391" r:id="rId4"/>
    <p:sldId id="256" r:id="rId5"/>
    <p:sldId id="395" r:id="rId6"/>
    <p:sldId id="39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 id="304" r:id="rId55"/>
    <p:sldId id="305" r:id="rId56"/>
    <p:sldId id="306" r:id="rId57"/>
    <p:sldId id="307" r:id="rId58"/>
    <p:sldId id="308" r:id="rId59"/>
    <p:sldId id="309" r:id="rId60"/>
    <p:sldId id="310" r:id="rId61"/>
    <p:sldId id="311" r:id="rId62"/>
    <p:sldId id="312" r:id="rId63"/>
    <p:sldId id="313" r:id="rId64"/>
    <p:sldId id="314" r:id="rId65"/>
    <p:sldId id="315" r:id="rId66"/>
    <p:sldId id="316" r:id="rId67"/>
    <p:sldId id="317" r:id="rId68"/>
    <p:sldId id="318" r:id="rId69"/>
    <p:sldId id="319" r:id="rId70"/>
    <p:sldId id="392" r:id="rId71"/>
    <p:sldId id="340" r:id="rId7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49" d="100"/>
          <a:sy n="49" d="100"/>
        </p:scale>
        <p:origin x="351" y="52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2113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197869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65227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306414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11/21/2025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14100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2418236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2296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440" y="2582334"/>
            <a:ext cx="370332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11/21/2025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74733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11/21/2025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83319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BCAD085-E8A6-8845-BD4E-CB4CCA059FC4}" type="datetimeFigureOut">
              <a:rPr lang="en-US" smtClean="0"/>
              <a:t>11/21/2025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40541601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5BCAD085-E8A6-8845-BD4E-CB4CCA059FC4}" type="datetimeFigureOut">
              <a:rPr lang="en-US" smtClean="0"/>
              <a:t>11/21/2025</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39663202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5234"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11/21/2025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024375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5BCAD085-E8A6-8845-BD4E-CB4CCA059FC4}" type="datetimeFigureOut">
              <a:rPr lang="en-US" smtClean="0"/>
              <a:t>11/21/2025</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C1FF6DA9-008F-8B48-92A6-B652298478BF}" type="slidenum">
              <a:rPr lang="en-US" smtClean="0"/>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5503174"/>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2B56AC68-364D-3CD6-3AF7-F426DDA3C7D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17" t="8640" r="517" b="17135"/>
          <a:stretch>
            <a:fillRect/>
          </a:stretch>
        </p:blipFill>
        <p:spPr bwMode="auto">
          <a:xfrm>
            <a:off x="-1" y="0"/>
            <a:ext cx="914400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22999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3. Why did the Lord allow Joseph to experience so much bitter suffering?</a:t>
            </a:r>
          </a:p>
        </p:txBody>
      </p:sp>
      <p:sp>
        <p:nvSpPr>
          <p:cNvPr id="3" name="Content Placeholder 2"/>
          <p:cNvSpPr>
            <a:spLocks noGrp="1"/>
          </p:cNvSpPr>
          <p:nvPr>
            <p:ph sz="half" idx="1"/>
          </p:nvPr>
        </p:nvSpPr>
        <p:spPr/>
        <p:txBody>
          <a:bodyPr>
            <a:normAutofit/>
          </a:bodyPr>
          <a:lstStyle/>
          <a:p>
            <a:r>
              <a:rPr sz="3600" dirty="0"/>
              <a:t>Psalm 105:17–19</a:t>
            </a:r>
          </a:p>
          <a:p>
            <a:r>
              <a:rPr sz="3600" dirty="0"/>
              <a:t>Whose feet they hurt with fetters: he was laid in iron:</a:t>
            </a:r>
          </a:p>
        </p:txBody>
      </p:sp>
      <p:pic>
        <p:nvPicPr>
          <p:cNvPr id="7170" name="Picture 2" descr="Joseph | Captive Faith">
            <a:extLst>
              <a:ext uri="{FF2B5EF4-FFF2-40B4-BE49-F238E27FC236}">
                <a16:creationId xmlns:a16="http://schemas.microsoft.com/office/drawing/2014/main" id="{E33DE39B-601D-3394-108E-95C4D04ACC1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7041" r="17225"/>
          <a:stretch>
            <a:fillRect/>
          </a:stretch>
        </p:blipFill>
        <p:spPr bwMode="auto">
          <a:xfrm>
            <a:off x="4731532" y="2002251"/>
            <a:ext cx="3710664" cy="37565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3. Why did the Lord allow Joseph to experience so much bitter suffering?</a:t>
            </a:r>
          </a:p>
        </p:txBody>
      </p:sp>
      <p:sp>
        <p:nvSpPr>
          <p:cNvPr id="3" name="Content Placeholder 2"/>
          <p:cNvSpPr>
            <a:spLocks noGrp="1"/>
          </p:cNvSpPr>
          <p:nvPr>
            <p:ph sz="half" idx="1"/>
          </p:nvPr>
        </p:nvSpPr>
        <p:spPr/>
        <p:txBody>
          <a:bodyPr>
            <a:normAutofit/>
          </a:bodyPr>
          <a:lstStyle/>
          <a:p>
            <a:r>
              <a:rPr sz="3600" dirty="0"/>
              <a:t>Psalm 105:17–19</a:t>
            </a:r>
          </a:p>
          <a:p>
            <a:r>
              <a:rPr sz="3600" dirty="0"/>
              <a:t>Until the time that his word came: the word of the LORD tried him.</a:t>
            </a:r>
          </a:p>
        </p:txBody>
      </p:sp>
      <p:pic>
        <p:nvPicPr>
          <p:cNvPr id="6" name="Content Placeholder 5">
            <a:extLst>
              <a:ext uri="{FF2B5EF4-FFF2-40B4-BE49-F238E27FC236}">
                <a16:creationId xmlns:a16="http://schemas.microsoft.com/office/drawing/2014/main" id="{75CE414F-505F-9725-DF07-5A03C8A2B710}"/>
              </a:ext>
            </a:extLst>
          </p:cNvPr>
          <p:cNvPicPr>
            <a:picLocks noGrp="1" noChangeAspect="1"/>
          </p:cNvPicPr>
          <p:nvPr>
            <p:ph sz="half" idx="2"/>
          </p:nvPr>
        </p:nvPicPr>
        <p:blipFill>
          <a:blip r:embed="rId2"/>
          <a:stretch>
            <a:fillRect/>
          </a:stretch>
        </p:blipFill>
        <p:spPr>
          <a:xfrm>
            <a:off x="4828423" y="1846263"/>
            <a:ext cx="3373354" cy="4022725"/>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4. After having been the lowest of all, over whom was he exalted?</a:t>
            </a:r>
          </a:p>
        </p:txBody>
      </p:sp>
      <p:sp>
        <p:nvSpPr>
          <p:cNvPr id="3" name="Content Placeholder 2"/>
          <p:cNvSpPr>
            <a:spLocks noGrp="1"/>
          </p:cNvSpPr>
          <p:nvPr>
            <p:ph sz="half" idx="1"/>
          </p:nvPr>
        </p:nvSpPr>
        <p:spPr/>
        <p:txBody>
          <a:bodyPr>
            <a:normAutofit/>
          </a:bodyPr>
          <a:lstStyle/>
          <a:p>
            <a:r>
              <a:rPr sz="3600" dirty="0"/>
              <a:t>Psalm 105:20–22</a:t>
            </a:r>
          </a:p>
          <a:p>
            <a:r>
              <a:rPr sz="3600" dirty="0"/>
              <a:t>The king sent and loosed him; even the ruler of the people, and let him go free.</a:t>
            </a:r>
          </a:p>
        </p:txBody>
      </p:sp>
      <p:pic>
        <p:nvPicPr>
          <p:cNvPr id="9218" name="Picture 2" descr="06 Joseph introduces his Brothers to Pharaoh (color) - Traditional visual  art under Public domain license">
            <a:extLst>
              <a:ext uri="{FF2B5EF4-FFF2-40B4-BE49-F238E27FC236}">
                <a16:creationId xmlns:a16="http://schemas.microsoft.com/office/drawing/2014/main" id="{7A18CD4F-16BC-04E5-04D4-0EDD79EC002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29013" y="1846263"/>
            <a:ext cx="3372174" cy="40227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4. After having been the lowest of all, over whom was he exalted?</a:t>
            </a:r>
          </a:p>
        </p:txBody>
      </p:sp>
      <p:sp>
        <p:nvSpPr>
          <p:cNvPr id="3" name="Content Placeholder 2"/>
          <p:cNvSpPr>
            <a:spLocks noGrp="1"/>
          </p:cNvSpPr>
          <p:nvPr>
            <p:ph sz="half" idx="1"/>
          </p:nvPr>
        </p:nvSpPr>
        <p:spPr/>
        <p:txBody>
          <a:bodyPr>
            <a:normAutofit/>
          </a:bodyPr>
          <a:lstStyle/>
          <a:p>
            <a:r>
              <a:rPr sz="3600" dirty="0"/>
              <a:t>Psalm 105:20–22</a:t>
            </a:r>
          </a:p>
          <a:p>
            <a:r>
              <a:rPr sz="3600" dirty="0"/>
              <a:t>He made him lord of his house, and ruler of all his substance:</a:t>
            </a:r>
          </a:p>
        </p:txBody>
      </p:sp>
      <p:pic>
        <p:nvPicPr>
          <p:cNvPr id="10244" name="Picture 4" descr="of Joseph in the Bible ...">
            <a:extLst>
              <a:ext uri="{FF2B5EF4-FFF2-40B4-BE49-F238E27FC236}">
                <a16:creationId xmlns:a16="http://schemas.microsoft.com/office/drawing/2014/main" id="{1E663F0E-7F3D-2D40-E9E8-4376EF67AB8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9402"/>
          <a:stretch>
            <a:fillRect/>
          </a:stretch>
        </p:blipFill>
        <p:spPr bwMode="auto">
          <a:xfrm>
            <a:off x="4572000" y="1948571"/>
            <a:ext cx="3794760" cy="42139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4. After having been the lowest of all, over whom was he exalted?</a:t>
            </a:r>
          </a:p>
        </p:txBody>
      </p:sp>
      <p:sp>
        <p:nvSpPr>
          <p:cNvPr id="3" name="Content Placeholder 2"/>
          <p:cNvSpPr>
            <a:spLocks noGrp="1"/>
          </p:cNvSpPr>
          <p:nvPr>
            <p:ph sz="half" idx="1"/>
          </p:nvPr>
        </p:nvSpPr>
        <p:spPr/>
        <p:txBody>
          <a:bodyPr>
            <a:normAutofit/>
          </a:bodyPr>
          <a:lstStyle/>
          <a:p>
            <a:r>
              <a:rPr sz="3600" dirty="0"/>
              <a:t>Psalm 105:20–22</a:t>
            </a:r>
          </a:p>
          <a:p>
            <a:r>
              <a:rPr sz="3600" dirty="0"/>
              <a:t>To bind his princes at his pleasure; and teach his senators wisdom.</a:t>
            </a:r>
          </a:p>
        </p:txBody>
      </p:sp>
      <p:pic>
        <p:nvPicPr>
          <p:cNvPr id="11266" name="Picture 2" descr="The Story of Patriarchs and Prophets, by Ellen G. White. Chapter 21: Joseph  and His Brothers">
            <a:extLst>
              <a:ext uri="{FF2B5EF4-FFF2-40B4-BE49-F238E27FC236}">
                <a16:creationId xmlns:a16="http://schemas.microsoft.com/office/drawing/2014/main" id="{D088379C-D381-1CFB-7A0E-071C15658BD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t="13727" b="8046"/>
          <a:stretch>
            <a:fillRect/>
          </a:stretch>
        </p:blipFill>
        <p:spPr bwMode="auto">
          <a:xfrm>
            <a:off x="4640580" y="1926077"/>
            <a:ext cx="3680460" cy="41651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5. Of what general statement is the case of Joseph an example?</a:t>
            </a:r>
          </a:p>
        </p:txBody>
      </p:sp>
      <p:sp>
        <p:nvSpPr>
          <p:cNvPr id="3" name="Content Placeholder 2"/>
          <p:cNvSpPr>
            <a:spLocks noGrp="1"/>
          </p:cNvSpPr>
          <p:nvPr>
            <p:ph sz="half" idx="1"/>
          </p:nvPr>
        </p:nvSpPr>
        <p:spPr/>
        <p:txBody>
          <a:bodyPr>
            <a:normAutofit/>
          </a:bodyPr>
          <a:lstStyle/>
          <a:p>
            <a:r>
              <a:rPr sz="3600" dirty="0"/>
              <a:t>Proverbs 15:33</a:t>
            </a:r>
          </a:p>
          <a:p>
            <a:r>
              <a:rPr sz="3600" dirty="0"/>
              <a:t>The fear of the LORD is the instruction of wisdom; and before </a:t>
            </a:r>
            <a:r>
              <a:rPr sz="3600" dirty="0" err="1"/>
              <a:t>honour</a:t>
            </a:r>
            <a:r>
              <a:rPr sz="3600" dirty="0"/>
              <a:t> is humility.</a:t>
            </a:r>
          </a:p>
        </p:txBody>
      </p:sp>
      <p:pic>
        <p:nvPicPr>
          <p:cNvPr id="12290" name="Picture 2" descr="Surprising Power of Prayer In Relationships">
            <a:extLst>
              <a:ext uri="{FF2B5EF4-FFF2-40B4-BE49-F238E27FC236}">
                <a16:creationId xmlns:a16="http://schemas.microsoft.com/office/drawing/2014/main" id="{A1AE68C9-7E95-6D35-5203-21D8C6199FB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639" t="13" r="9988" b="-13"/>
          <a:stretch>
            <a:fillRect/>
          </a:stretch>
        </p:blipFill>
        <p:spPr bwMode="auto">
          <a:xfrm>
            <a:off x="4312271" y="1966904"/>
            <a:ext cx="4008769" cy="37810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6. How extensive was the famine which Joseph had predicted?</a:t>
            </a:r>
          </a:p>
        </p:txBody>
      </p:sp>
      <p:sp>
        <p:nvSpPr>
          <p:cNvPr id="3" name="Content Placeholder 2"/>
          <p:cNvSpPr>
            <a:spLocks noGrp="1"/>
          </p:cNvSpPr>
          <p:nvPr>
            <p:ph sz="half" idx="1"/>
          </p:nvPr>
        </p:nvSpPr>
        <p:spPr/>
        <p:txBody>
          <a:bodyPr>
            <a:normAutofit fontScale="92500" lnSpcReduction="10000"/>
          </a:bodyPr>
          <a:lstStyle/>
          <a:p>
            <a:r>
              <a:rPr sz="3200" dirty="0"/>
              <a:t>Genesis 41:56–57</a:t>
            </a:r>
          </a:p>
          <a:p>
            <a:r>
              <a:rPr sz="3200" dirty="0"/>
              <a:t>And the famine was over all the face of the earth: and Joseph opened all the storehouses, and sold unto the Egyptians; and the famine waxed sore in the land of Egypt.</a:t>
            </a:r>
          </a:p>
        </p:txBody>
      </p:sp>
      <p:pic>
        <p:nvPicPr>
          <p:cNvPr id="13314" name="Picture 2" descr="What is a Drought? | Live Science">
            <a:extLst>
              <a:ext uri="{FF2B5EF4-FFF2-40B4-BE49-F238E27FC236}">
                <a16:creationId xmlns:a16="http://schemas.microsoft.com/office/drawing/2014/main" id="{A2F66F5B-EFA3-C89F-892B-39C3D168E42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1063"/>
          <a:stretch>
            <a:fillRect/>
          </a:stretch>
        </p:blipFill>
        <p:spPr bwMode="auto">
          <a:xfrm>
            <a:off x="4820668" y="2137487"/>
            <a:ext cx="3500372" cy="34850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6. How extensive was the famine which Joseph had predicted?</a:t>
            </a:r>
          </a:p>
        </p:txBody>
      </p:sp>
      <p:sp>
        <p:nvSpPr>
          <p:cNvPr id="3" name="Content Placeholder 2"/>
          <p:cNvSpPr>
            <a:spLocks noGrp="1"/>
          </p:cNvSpPr>
          <p:nvPr>
            <p:ph sz="half" idx="1"/>
          </p:nvPr>
        </p:nvSpPr>
        <p:spPr/>
        <p:txBody>
          <a:bodyPr>
            <a:normAutofit/>
          </a:bodyPr>
          <a:lstStyle/>
          <a:p>
            <a:r>
              <a:rPr sz="3600" dirty="0"/>
              <a:t>Genesis 41:56–57</a:t>
            </a:r>
          </a:p>
          <a:p>
            <a:r>
              <a:rPr sz="3600" dirty="0"/>
              <a:t>And all countries came into Egypt to Joseph for to buy corn; because that the famine was so sore in all lands.</a:t>
            </a:r>
          </a:p>
        </p:txBody>
      </p:sp>
      <p:pic>
        <p:nvPicPr>
          <p:cNvPr id="14338" name="Picture 2" descr="India strives to become 'drought proof ...">
            <a:extLst>
              <a:ext uri="{FF2B5EF4-FFF2-40B4-BE49-F238E27FC236}">
                <a16:creationId xmlns:a16="http://schemas.microsoft.com/office/drawing/2014/main" id="{186EA9E8-84B6-D93D-68DA-07EE8CD47FC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6354" r="8709"/>
          <a:stretch>
            <a:fillRect/>
          </a:stretch>
        </p:blipFill>
        <p:spPr bwMode="auto">
          <a:xfrm>
            <a:off x="4766553" y="1988090"/>
            <a:ext cx="3553553" cy="38810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7. Who, among others, went to Egypt to buy corn?</a:t>
            </a:r>
          </a:p>
        </p:txBody>
      </p:sp>
      <p:sp>
        <p:nvSpPr>
          <p:cNvPr id="3" name="Content Placeholder 2"/>
          <p:cNvSpPr>
            <a:spLocks noGrp="1"/>
          </p:cNvSpPr>
          <p:nvPr>
            <p:ph sz="half" idx="1"/>
          </p:nvPr>
        </p:nvSpPr>
        <p:spPr/>
        <p:txBody>
          <a:bodyPr>
            <a:normAutofit/>
          </a:bodyPr>
          <a:lstStyle/>
          <a:p>
            <a:r>
              <a:rPr sz="3600" dirty="0"/>
              <a:t>Genesis 42:3</a:t>
            </a:r>
          </a:p>
          <a:p>
            <a:r>
              <a:rPr sz="3600" dirty="0"/>
              <a:t>And Joseph's ten brethren went down to buy corn in Egypt.</a:t>
            </a:r>
          </a:p>
        </p:txBody>
      </p:sp>
      <p:pic>
        <p:nvPicPr>
          <p:cNvPr id="15362" name="Picture 2" descr="So ten of Joseph’s brothers went down to buy grain from Egypt.  Joseph’s brother Benjamin was kept at home as Jacob wanted to protect him. – Slide 4">
            <a:extLst>
              <a:ext uri="{FF2B5EF4-FFF2-40B4-BE49-F238E27FC236}">
                <a16:creationId xmlns:a16="http://schemas.microsoft.com/office/drawing/2014/main" id="{0592DBA0-D947-AA0C-A89E-2F5B1656EF4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468" r="21892"/>
          <a:stretch>
            <a:fillRect/>
          </a:stretch>
        </p:blipFill>
        <p:spPr bwMode="auto">
          <a:xfrm>
            <a:off x="4617722" y="1845734"/>
            <a:ext cx="3703318" cy="4296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8. What did Joseph’s brethren do when they came into his presence?</a:t>
            </a:r>
          </a:p>
        </p:txBody>
      </p:sp>
      <p:sp>
        <p:nvSpPr>
          <p:cNvPr id="3" name="Content Placeholder 2"/>
          <p:cNvSpPr>
            <a:spLocks noGrp="1"/>
          </p:cNvSpPr>
          <p:nvPr>
            <p:ph sz="half" idx="1"/>
          </p:nvPr>
        </p:nvSpPr>
        <p:spPr/>
        <p:txBody>
          <a:bodyPr>
            <a:normAutofit fontScale="92500" lnSpcReduction="20000"/>
          </a:bodyPr>
          <a:lstStyle/>
          <a:p>
            <a:r>
              <a:rPr sz="3200" dirty="0"/>
              <a:t>Genesis 42:6</a:t>
            </a:r>
          </a:p>
          <a:p>
            <a:r>
              <a:rPr sz="3200" dirty="0"/>
              <a:t>And Joseph was the governor over the land, and he it was that sold to all the people of the land: and Joseph's brethren came, and bowed down themselves before him with their faces to the earth.</a:t>
            </a:r>
          </a:p>
        </p:txBody>
      </p:sp>
      <p:pic>
        <p:nvPicPr>
          <p:cNvPr id="16386" name="Picture 2" descr="Joseph’s brothers came and bowed down before him with their faces to the ground. When Joseph saw his brothers, he recognised them, but he pretended not to know them.  He spoke to them harshly. ‘Where do you come from?’  &lt;br/&gt;They replied, ‘From the land of Canaan, to buy grain for food.’ &lt;br/&gt;Joseph then accused them of being spies. – Slide 6">
            <a:extLst>
              <a:ext uri="{FF2B5EF4-FFF2-40B4-BE49-F238E27FC236}">
                <a16:creationId xmlns:a16="http://schemas.microsoft.com/office/drawing/2014/main" id="{7268A417-EFEF-CB61-4265-E3B5F309C796}"/>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2738" r="11834"/>
          <a:stretch>
            <a:fillRect/>
          </a:stretch>
        </p:blipFill>
        <p:spPr bwMode="auto">
          <a:xfrm>
            <a:off x="4763636" y="1845734"/>
            <a:ext cx="3557404" cy="407782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0" name="Picture 4" descr="Generated image">
            <a:extLst>
              <a:ext uri="{FF2B5EF4-FFF2-40B4-BE49-F238E27FC236}">
                <a16:creationId xmlns:a16="http://schemas.microsoft.com/office/drawing/2014/main" id="{D30E8E0F-974B-E0D3-42A5-D7FE451E293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754" t="8092" r="22948" b="8092"/>
          <a:stretch>
            <a:fillRect/>
          </a:stretch>
        </p:blipFill>
        <p:spPr bwMode="auto">
          <a:xfrm>
            <a:off x="0" y="-56322"/>
            <a:ext cx="9144000" cy="697064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AB6E2989-D74D-9E48-3C3A-4DEAD2099DC8}"/>
              </a:ext>
            </a:extLst>
          </p:cNvPr>
          <p:cNvSpPr txBox="1"/>
          <p:nvPr/>
        </p:nvSpPr>
        <p:spPr>
          <a:xfrm>
            <a:off x="1691311" y="4230756"/>
            <a:ext cx="4047711" cy="715581"/>
          </a:xfrm>
          <a:prstGeom prst="rect">
            <a:avLst/>
          </a:prstGeom>
          <a:noFill/>
        </p:spPr>
        <p:txBody>
          <a:bodyPr wrap="square" rtlCol="0">
            <a:spAutoFit/>
          </a:bodyPr>
          <a:lstStyle/>
          <a:p>
            <a:r>
              <a:rPr lang="en-US" sz="4050" dirty="0">
                <a:solidFill>
                  <a:srgbClr val="FBF1EB"/>
                </a:solidFill>
                <a:latin typeface="Impact" panose="020B0806030902050204" pitchFamily="34" charset="0"/>
              </a:rPr>
              <a:t>Living the Light</a:t>
            </a:r>
          </a:p>
        </p:txBody>
      </p:sp>
    </p:spTree>
    <p:extLst>
      <p:ext uri="{BB962C8B-B14F-4D97-AF65-F5344CB8AC3E}">
        <p14:creationId xmlns:p14="http://schemas.microsoft.com/office/powerpoint/2010/main" val="3991235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9. In so doing what did they fulfill?</a:t>
            </a:r>
          </a:p>
        </p:txBody>
      </p:sp>
      <p:sp>
        <p:nvSpPr>
          <p:cNvPr id="4" name="Content Placeholder 3"/>
          <p:cNvSpPr>
            <a:spLocks noGrp="1"/>
          </p:cNvSpPr>
          <p:nvPr>
            <p:ph sz="half" idx="2"/>
          </p:nvPr>
        </p:nvSpPr>
        <p:spPr>
          <a:xfrm>
            <a:off x="4663440" y="1845735"/>
            <a:ext cx="3703320" cy="4350784"/>
          </a:xfrm>
        </p:spPr>
        <p:txBody>
          <a:bodyPr>
            <a:normAutofit fontScale="92500" lnSpcReduction="10000"/>
          </a:bodyPr>
          <a:lstStyle/>
          <a:p>
            <a:r>
              <a:rPr lang="en-US" sz="3200" dirty="0"/>
              <a:t>They fulfilled Joseph’s own prophetic dreams—specifically the dreams in which his brothers bowed down before him. Their act of bowing in his presence brought to pass the very things they once hated him for.</a:t>
            </a:r>
            <a:endParaRPr sz="3200" dirty="0"/>
          </a:p>
        </p:txBody>
      </p:sp>
      <p:pic>
        <p:nvPicPr>
          <p:cNvPr id="17410" name="Picture 2" descr="Joseph Dreams of Sheaves of Grain | Saint Mary's Press">
            <a:extLst>
              <a:ext uri="{FF2B5EF4-FFF2-40B4-BE49-F238E27FC236}">
                <a16:creationId xmlns:a16="http://schemas.microsoft.com/office/drawing/2014/main" id="{CE921E7A-C470-8058-7031-145BE5F5BDC7}"/>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0116" t="8755" r="8992" b="10237"/>
          <a:stretch>
            <a:fillRect/>
          </a:stretch>
        </p:blipFill>
        <p:spPr bwMode="auto">
          <a:xfrm>
            <a:off x="924128" y="1799616"/>
            <a:ext cx="3639306" cy="403698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10. Did they recognize one another?</a:t>
            </a:r>
          </a:p>
        </p:txBody>
      </p:sp>
      <p:sp>
        <p:nvSpPr>
          <p:cNvPr id="3" name="Content Placeholder 2"/>
          <p:cNvSpPr>
            <a:spLocks noGrp="1"/>
          </p:cNvSpPr>
          <p:nvPr>
            <p:ph sz="half" idx="1"/>
          </p:nvPr>
        </p:nvSpPr>
        <p:spPr/>
        <p:txBody>
          <a:bodyPr>
            <a:normAutofit/>
          </a:bodyPr>
          <a:lstStyle/>
          <a:p>
            <a:r>
              <a:rPr sz="3600" dirty="0"/>
              <a:t>Genesis 42:8</a:t>
            </a:r>
          </a:p>
          <a:p>
            <a:r>
              <a:rPr sz="3600" dirty="0"/>
              <a:t>And Joseph knew his brethren, but they knew not him.</a:t>
            </a:r>
          </a:p>
        </p:txBody>
      </p:sp>
      <p:pic>
        <p:nvPicPr>
          <p:cNvPr id="18436" name="Picture 4" descr="Since Joseph was governor of Egypt and in charge of selling grain, the brothers reported to him. When they arrived, they bowed before him with their faces to the ground. Joseph recognised his brothers instantly, but he pretended not to know them. ‘Where are you from?’ he demanded. ‘From the land of Canaan,’ they replied. – Slide 2">
            <a:extLst>
              <a:ext uri="{FF2B5EF4-FFF2-40B4-BE49-F238E27FC236}">
                <a16:creationId xmlns:a16="http://schemas.microsoft.com/office/drawing/2014/main" id="{B8D863B0-8CF8-A1A8-9CCB-5496BC8EE60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432" r="8155"/>
          <a:stretch>
            <a:fillRect/>
          </a:stretch>
        </p:blipFill>
        <p:spPr bwMode="auto">
          <a:xfrm>
            <a:off x="4747097" y="2148344"/>
            <a:ext cx="3741256" cy="37207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11. How did Joseph accost his brethren?</a:t>
            </a:r>
          </a:p>
        </p:txBody>
      </p:sp>
      <p:sp>
        <p:nvSpPr>
          <p:cNvPr id="3" name="Content Placeholder 2"/>
          <p:cNvSpPr>
            <a:spLocks noGrp="1"/>
          </p:cNvSpPr>
          <p:nvPr>
            <p:ph sz="half" idx="1"/>
          </p:nvPr>
        </p:nvSpPr>
        <p:spPr/>
        <p:txBody>
          <a:bodyPr>
            <a:normAutofit fontScale="92500"/>
          </a:bodyPr>
          <a:lstStyle/>
          <a:p>
            <a:r>
              <a:rPr sz="2800" dirty="0"/>
              <a:t>Genesis 42:7–9</a:t>
            </a:r>
          </a:p>
          <a:p>
            <a:r>
              <a:rPr sz="2800" dirty="0"/>
              <a:t>And Joseph saw his brethren, and he knew them, but made himself strange unto them, and </a:t>
            </a:r>
            <a:r>
              <a:rPr sz="2800" dirty="0" err="1"/>
              <a:t>spake</a:t>
            </a:r>
            <a:r>
              <a:rPr sz="2800" dirty="0"/>
              <a:t> roughly unto them; and he said unto them, Whence come ye? And they said, From the land of Canaan to buy food.</a:t>
            </a:r>
          </a:p>
        </p:txBody>
      </p:sp>
      <p:pic>
        <p:nvPicPr>
          <p:cNvPr id="6" name="Picture 2" descr="Genesis 42 - Ten Brothers go to Egypt « Brad's Music RoomBrad's Music Room">
            <a:extLst>
              <a:ext uri="{FF2B5EF4-FFF2-40B4-BE49-F238E27FC236}">
                <a16:creationId xmlns:a16="http://schemas.microsoft.com/office/drawing/2014/main" id="{2E4200A7-1E9F-5AC9-68A8-9DEE9F1CA67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6767" t="3588" r="22789" b="4860"/>
          <a:stretch>
            <a:fillRect/>
          </a:stretch>
        </p:blipFill>
        <p:spPr bwMode="auto">
          <a:xfrm>
            <a:off x="4664075" y="2053373"/>
            <a:ext cx="3702050" cy="360850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11. How did Joseph accost his brethren?</a:t>
            </a:r>
          </a:p>
        </p:txBody>
      </p:sp>
      <p:sp>
        <p:nvSpPr>
          <p:cNvPr id="3" name="Content Placeholder 2"/>
          <p:cNvSpPr>
            <a:spLocks noGrp="1"/>
          </p:cNvSpPr>
          <p:nvPr>
            <p:ph sz="half" idx="1"/>
          </p:nvPr>
        </p:nvSpPr>
        <p:spPr/>
        <p:txBody>
          <a:bodyPr>
            <a:normAutofit/>
          </a:bodyPr>
          <a:lstStyle/>
          <a:p>
            <a:r>
              <a:rPr sz="3600" dirty="0"/>
              <a:t>Genesis 42:7–9</a:t>
            </a:r>
          </a:p>
          <a:p>
            <a:r>
              <a:rPr sz="3600" dirty="0"/>
              <a:t>And Joseph knew his brethren, but they knew not him.</a:t>
            </a:r>
          </a:p>
        </p:txBody>
      </p:sp>
      <p:pic>
        <p:nvPicPr>
          <p:cNvPr id="20484" name="Picture 4" descr="‘I swear by the life of Pharaoh that you will never leave Egypt unless your youngest brother comes here! One of you must go and get your brother. I’ll keep the rest of you here in prison. Then we’ll find out whether or not your story is true.’ – Slide 4">
            <a:extLst>
              <a:ext uri="{FF2B5EF4-FFF2-40B4-BE49-F238E27FC236}">
                <a16:creationId xmlns:a16="http://schemas.microsoft.com/office/drawing/2014/main" id="{8AAB64FD-9054-8DA2-FB72-02C8EB53526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432"/>
          <a:stretch>
            <a:fillRect/>
          </a:stretch>
        </p:blipFill>
        <p:spPr bwMode="auto">
          <a:xfrm>
            <a:off x="4922196" y="2352625"/>
            <a:ext cx="3480944" cy="312404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11. How did Joseph accost his brethren?</a:t>
            </a:r>
          </a:p>
        </p:txBody>
      </p:sp>
      <p:sp>
        <p:nvSpPr>
          <p:cNvPr id="3" name="Content Placeholder 2"/>
          <p:cNvSpPr>
            <a:spLocks noGrp="1"/>
          </p:cNvSpPr>
          <p:nvPr>
            <p:ph sz="half" idx="1"/>
          </p:nvPr>
        </p:nvSpPr>
        <p:spPr/>
        <p:txBody>
          <a:bodyPr>
            <a:normAutofit lnSpcReduction="10000"/>
          </a:bodyPr>
          <a:lstStyle/>
          <a:p>
            <a:r>
              <a:rPr sz="3200" dirty="0"/>
              <a:t>Genesis 42:7–9</a:t>
            </a:r>
          </a:p>
          <a:p>
            <a:r>
              <a:rPr sz="3200" dirty="0"/>
              <a:t>And Joseph remembered the dreams which he dreamed of them, and said unto them, Ye are spies; to see the nakedness of the land ye are come.</a:t>
            </a:r>
          </a:p>
        </p:txBody>
      </p:sp>
      <p:pic>
        <p:nvPicPr>
          <p:cNvPr id="21512" name="Picture 8" descr="Joseph accused them of being spies.‘No, my lord!’ they protested. ‘Your servants have simply come to buy food. We are all brothers of the same family. Our youngest brother is back in Canaan.’ ‘You are spies!’ Joseph insisted. – Slide 3">
            <a:extLst>
              <a:ext uri="{FF2B5EF4-FFF2-40B4-BE49-F238E27FC236}">
                <a16:creationId xmlns:a16="http://schemas.microsoft.com/office/drawing/2014/main" id="{FC952942-BC9E-628E-FBDA-AECA3BE9274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403" t="10203" r="7440"/>
          <a:stretch>
            <a:fillRect/>
          </a:stretch>
        </p:blipFill>
        <p:spPr bwMode="auto">
          <a:xfrm>
            <a:off x="4571999" y="1981922"/>
            <a:ext cx="4046549" cy="377685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t>12. What did he do to them?</a:t>
            </a:r>
          </a:p>
        </p:txBody>
      </p:sp>
      <p:sp>
        <p:nvSpPr>
          <p:cNvPr id="3" name="Content Placeholder 2"/>
          <p:cNvSpPr>
            <a:spLocks noGrp="1"/>
          </p:cNvSpPr>
          <p:nvPr>
            <p:ph sz="half" idx="1"/>
          </p:nvPr>
        </p:nvSpPr>
        <p:spPr/>
        <p:txBody>
          <a:bodyPr>
            <a:normAutofit/>
          </a:bodyPr>
          <a:lstStyle/>
          <a:p>
            <a:r>
              <a:rPr sz="3600" dirty="0"/>
              <a:t>Genesis 42:17</a:t>
            </a:r>
          </a:p>
          <a:p>
            <a:r>
              <a:rPr sz="3600" dirty="0"/>
              <a:t>And he put them all together into ward three days.</a:t>
            </a:r>
          </a:p>
        </p:txBody>
      </p:sp>
      <p:pic>
        <p:nvPicPr>
          <p:cNvPr id="22530" name="Picture 2" descr=" So Joseph put them all in prison for three days.  – Slide 5">
            <a:extLst>
              <a:ext uri="{FF2B5EF4-FFF2-40B4-BE49-F238E27FC236}">
                <a16:creationId xmlns:a16="http://schemas.microsoft.com/office/drawing/2014/main" id="{D22E0ECB-623C-2F77-50EB-FFC8EC85E02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5381" r="8418"/>
          <a:stretch>
            <a:fillRect/>
          </a:stretch>
        </p:blipFill>
        <p:spPr bwMode="auto">
          <a:xfrm>
            <a:off x="4594860" y="2040731"/>
            <a:ext cx="3889699" cy="382836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13. Afterward what did he say and do to them?</a:t>
            </a:r>
          </a:p>
        </p:txBody>
      </p:sp>
      <p:sp>
        <p:nvSpPr>
          <p:cNvPr id="3" name="Content Placeholder 2"/>
          <p:cNvSpPr>
            <a:spLocks noGrp="1"/>
          </p:cNvSpPr>
          <p:nvPr>
            <p:ph sz="half" idx="1"/>
          </p:nvPr>
        </p:nvSpPr>
        <p:spPr/>
        <p:txBody>
          <a:bodyPr>
            <a:normAutofit/>
          </a:bodyPr>
          <a:lstStyle/>
          <a:p>
            <a:r>
              <a:rPr sz="3600" dirty="0"/>
              <a:t>Genesis 42:18–20</a:t>
            </a:r>
          </a:p>
          <a:p>
            <a:r>
              <a:rPr sz="3600" dirty="0"/>
              <a:t>And Joseph said unto them the third day, This do, and live; for I fear God:</a:t>
            </a:r>
          </a:p>
        </p:txBody>
      </p:sp>
      <p:pic>
        <p:nvPicPr>
          <p:cNvPr id="23554" name="Picture 2" descr="On the third day Joseph said to them, ‘I am a God-fearing man. Do as I say and you will live. One of you must remain in prison. The rest may go home with grain. But you must bring your youngest brother back to me to prove that you are telling the truth’. The brothers agreed. – Slide 6">
            <a:extLst>
              <a:ext uri="{FF2B5EF4-FFF2-40B4-BE49-F238E27FC236}">
                <a16:creationId xmlns:a16="http://schemas.microsoft.com/office/drawing/2014/main" id="{A09B59F9-0FA5-07ED-CC86-2CD94875B90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13. Afterward what did he say and do to them?</a:t>
            </a:r>
          </a:p>
        </p:txBody>
      </p:sp>
      <p:sp>
        <p:nvSpPr>
          <p:cNvPr id="3" name="Content Placeholder 2"/>
          <p:cNvSpPr>
            <a:spLocks noGrp="1"/>
          </p:cNvSpPr>
          <p:nvPr>
            <p:ph sz="half" idx="1"/>
          </p:nvPr>
        </p:nvSpPr>
        <p:spPr/>
        <p:txBody>
          <a:bodyPr>
            <a:normAutofit/>
          </a:bodyPr>
          <a:lstStyle/>
          <a:p>
            <a:r>
              <a:rPr sz="3200" dirty="0"/>
              <a:t>Genesis 42:18–20</a:t>
            </a:r>
          </a:p>
          <a:p>
            <a:r>
              <a:rPr sz="3200" dirty="0"/>
              <a:t>If ye be true men, let one of your brethren be bound in the house of your prison: go ye, carry corn for the famine of your houses:</a:t>
            </a:r>
          </a:p>
        </p:txBody>
      </p:sp>
      <p:pic>
        <p:nvPicPr>
          <p:cNvPr id="24578" name="Picture 2" descr="Judah and his brothers fell to the ground before Joseph. ‘What have you done?’ Joseph demanded. ‘Don’t you know I can predict the future?’Judah replied, ‘How can we explain and prove our innocence? God is punishing us for our sins. My lord, we have all returned to be your slaves not just our brother who had your cup in his sack.’ – Slide 10">
            <a:extLst>
              <a:ext uri="{FF2B5EF4-FFF2-40B4-BE49-F238E27FC236}">
                <a16:creationId xmlns:a16="http://schemas.microsoft.com/office/drawing/2014/main" id="{B6486C9D-5509-D80E-3ADD-7907A2AE01F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0930" r="14710" b="39520"/>
          <a:stretch>
            <a:fillRect/>
          </a:stretch>
        </p:blipFill>
        <p:spPr bwMode="auto">
          <a:xfrm>
            <a:off x="4845347" y="2057062"/>
            <a:ext cx="3521413" cy="3600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13. Afterward what did he say and do to them?</a:t>
            </a:r>
          </a:p>
        </p:txBody>
      </p:sp>
      <p:sp>
        <p:nvSpPr>
          <p:cNvPr id="3" name="Content Placeholder 2"/>
          <p:cNvSpPr>
            <a:spLocks noGrp="1"/>
          </p:cNvSpPr>
          <p:nvPr>
            <p:ph sz="half" idx="1"/>
          </p:nvPr>
        </p:nvSpPr>
        <p:spPr/>
        <p:txBody>
          <a:bodyPr>
            <a:normAutofit lnSpcReduction="10000"/>
          </a:bodyPr>
          <a:lstStyle/>
          <a:p>
            <a:r>
              <a:rPr sz="3600" dirty="0"/>
              <a:t>Genesis 42:18–20</a:t>
            </a:r>
          </a:p>
          <a:p>
            <a:r>
              <a:rPr sz="3600" dirty="0"/>
              <a:t>But bring your youngest brother unto me; so shall your words be verified, and ye shall not die. And they did so.</a:t>
            </a:r>
          </a:p>
        </p:txBody>
      </p:sp>
      <p:pic>
        <p:nvPicPr>
          <p:cNvPr id="25602" name="Picture 2" descr="As predicted, for seven years the land produced bumper crops. During those years, Joseph built places to store the surplus grain. – Slide 1">
            <a:extLst>
              <a:ext uri="{FF2B5EF4-FFF2-40B4-BE49-F238E27FC236}">
                <a16:creationId xmlns:a16="http://schemas.microsoft.com/office/drawing/2014/main" id="{2ED6C2F4-10DF-9A39-AC01-3ED56CE3485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0737" b="14831"/>
          <a:stretch>
            <a:fillRect/>
          </a:stretch>
        </p:blipFill>
        <p:spPr bwMode="auto">
          <a:xfrm>
            <a:off x="4664075" y="1914881"/>
            <a:ext cx="3575253" cy="38536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14. What did this treatment cause them to remember?</a:t>
            </a:r>
          </a:p>
        </p:txBody>
      </p:sp>
      <p:sp>
        <p:nvSpPr>
          <p:cNvPr id="3" name="Content Placeholder 2"/>
          <p:cNvSpPr>
            <a:spLocks noGrp="1"/>
          </p:cNvSpPr>
          <p:nvPr>
            <p:ph sz="half" idx="1"/>
          </p:nvPr>
        </p:nvSpPr>
        <p:spPr/>
        <p:txBody>
          <a:bodyPr>
            <a:normAutofit fontScale="92500" lnSpcReduction="10000"/>
          </a:bodyPr>
          <a:lstStyle/>
          <a:p>
            <a:r>
              <a:rPr sz="3200" dirty="0"/>
              <a:t>Genesis 42:21</a:t>
            </a:r>
          </a:p>
          <a:p>
            <a:r>
              <a:rPr sz="3200" dirty="0"/>
              <a:t>And they said one to another, We are verily guilty concerning our brother, in that we saw the anguish of his soul, when he besought us, and we would not hear; therefore is this distress come upon us.</a:t>
            </a:r>
          </a:p>
        </p:txBody>
      </p:sp>
      <p:pic>
        <p:nvPicPr>
          <p:cNvPr id="26626" name="Picture 2" descr="The brothers spoke among themselves. ‘We are being punished because of what we did to Joseph long ago. We saw his anguish when he pleaded for his life, but we wouldn’t listen. That’s why we’re in this trouble.’‘Didn’t I tell you not to sin against the boy?’ Reuben asked. ‘But you wouldn’t listen. Now we have to answer for his blood!’ – Slide 7">
            <a:extLst>
              <a:ext uri="{FF2B5EF4-FFF2-40B4-BE49-F238E27FC236}">
                <a16:creationId xmlns:a16="http://schemas.microsoft.com/office/drawing/2014/main" id="{569DBFCC-70D8-29A2-8876-A61F149A230F}"/>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40475"/>
          <a:stretch>
            <a:fillRect/>
          </a:stretch>
        </p:blipFill>
        <p:spPr bwMode="auto">
          <a:xfrm>
            <a:off x="5173803" y="1903669"/>
            <a:ext cx="3147237" cy="39654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321F3-0375-02F6-F80F-4EAAE5C424C7}"/>
              </a:ext>
            </a:extLst>
          </p:cNvPr>
          <p:cNvSpPr>
            <a:spLocks noGrp="1"/>
          </p:cNvSpPr>
          <p:nvPr>
            <p:ph type="ctrTitle"/>
          </p:nvPr>
        </p:nvSpPr>
        <p:spPr>
          <a:xfrm>
            <a:off x="989351" y="637083"/>
            <a:ext cx="7409809" cy="3702570"/>
          </a:xfrm>
          <a:gradFill flip="none" rotWithShape="1">
            <a:gsLst>
              <a:gs pos="23000">
                <a:schemeClr val="accent1">
                  <a:shade val="30000"/>
                  <a:satMod val="115000"/>
                </a:schemeClr>
              </a:gs>
              <a:gs pos="55000">
                <a:schemeClr val="tx2">
                  <a:lumMod val="10000"/>
                </a:schemeClr>
              </a:gs>
              <a:gs pos="100000">
                <a:schemeClr val="accent1">
                  <a:lumMod val="75000"/>
                </a:schemeClr>
              </a:gs>
            </a:gsLst>
            <a:lin ang="2700000" scaled="1"/>
            <a:tileRect/>
          </a:gradFill>
          <a:effectLst>
            <a:outerShdw blurRad="25400" dir="17880000">
              <a:srgbClr val="000000">
                <a:alpha val="46000"/>
              </a:srgbClr>
            </a:outerShdw>
            <a:softEdge rad="584200"/>
          </a:effectLst>
        </p:spPr>
        <p:txBody>
          <a:bodyPr>
            <a:normAutofit/>
          </a:bodyPr>
          <a:lstStyle/>
          <a:p>
            <a:pPr algn="ctr"/>
            <a:r>
              <a:rPr lang="en-US" sz="5400" dirty="0">
                <a:solidFill>
                  <a:schemeClr val="tx1"/>
                </a:solidFill>
              </a:rPr>
              <a:t>Old Testament History:</a:t>
            </a:r>
            <a:r>
              <a:rPr lang="en-US" sz="4000" dirty="0">
                <a:solidFill>
                  <a:schemeClr val="tx1"/>
                </a:solidFill>
              </a:rPr>
              <a:t> </a:t>
            </a:r>
            <a:br>
              <a:rPr lang="en-US" sz="5400" dirty="0">
                <a:solidFill>
                  <a:schemeClr val="tx2">
                    <a:lumMod val="50000"/>
                  </a:schemeClr>
                </a:solidFill>
              </a:rPr>
            </a:br>
            <a:r>
              <a:rPr lang="en-US" sz="8000" b="1" dirty="0">
                <a:solidFill>
                  <a:schemeClr val="accent1">
                    <a:lumMod val="60000"/>
                    <a:lumOff val="40000"/>
                  </a:schemeClr>
                </a:solidFill>
              </a:rPr>
              <a:t>God’s Care for the Righteous</a:t>
            </a:r>
            <a:endParaRPr lang="en-US" sz="5400" b="1" dirty="0">
              <a:solidFill>
                <a:schemeClr val="accent1">
                  <a:lumMod val="60000"/>
                  <a:lumOff val="40000"/>
                </a:schemeClr>
              </a:solidFill>
            </a:endParaRPr>
          </a:p>
        </p:txBody>
      </p:sp>
      <p:sp>
        <p:nvSpPr>
          <p:cNvPr id="3" name="Subtitle 2">
            <a:extLst>
              <a:ext uri="{FF2B5EF4-FFF2-40B4-BE49-F238E27FC236}">
                <a16:creationId xmlns:a16="http://schemas.microsoft.com/office/drawing/2014/main" id="{9ACDEA4B-53A6-7903-3988-7798F7C0A61F}"/>
              </a:ext>
            </a:extLst>
          </p:cNvPr>
          <p:cNvSpPr>
            <a:spLocks noGrp="1"/>
          </p:cNvSpPr>
          <p:nvPr>
            <p:ph type="subTitle" idx="1"/>
          </p:nvPr>
        </p:nvSpPr>
        <p:spPr>
          <a:xfrm>
            <a:off x="919561" y="4836795"/>
            <a:ext cx="7409809" cy="940906"/>
          </a:xfrm>
        </p:spPr>
        <p:txBody>
          <a:bodyPr>
            <a:normAutofit fontScale="92500"/>
          </a:bodyPr>
          <a:lstStyle/>
          <a:p>
            <a:r>
              <a:rPr lang="en-US" sz="4000" dirty="0"/>
              <a:t>Lesson</a:t>
            </a:r>
            <a:r>
              <a:rPr lang="en-US" sz="4000" dirty="0">
                <a:solidFill>
                  <a:schemeClr val="accent1">
                    <a:lumMod val="75000"/>
                  </a:schemeClr>
                </a:solidFill>
              </a:rPr>
              <a:t> </a:t>
            </a:r>
            <a:r>
              <a:rPr lang="en-US" sz="6000" b="1" dirty="0">
                <a:solidFill>
                  <a:schemeClr val="accent1"/>
                </a:solidFill>
              </a:rPr>
              <a:t>21</a:t>
            </a:r>
            <a:r>
              <a:rPr lang="en-US" sz="4000" b="1" dirty="0"/>
              <a:t>, </a:t>
            </a:r>
            <a:r>
              <a:rPr lang="en-US" sz="4000" dirty="0"/>
              <a:t>2</a:t>
            </a:r>
            <a:r>
              <a:rPr lang="en-US" sz="4000" baseline="30000" dirty="0"/>
              <a:t>nd</a:t>
            </a:r>
            <a:r>
              <a:rPr lang="en-US" sz="4000" dirty="0"/>
              <a:t> Quarter, 1888</a:t>
            </a:r>
          </a:p>
        </p:txBody>
      </p:sp>
    </p:spTree>
    <p:extLst>
      <p:ext uri="{BB962C8B-B14F-4D97-AF65-F5344CB8AC3E}">
        <p14:creationId xmlns:p14="http://schemas.microsoft.com/office/powerpoint/2010/main" val="26098083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15. What did they rightly judge had now come upon them?</a:t>
            </a:r>
          </a:p>
        </p:txBody>
      </p:sp>
      <p:sp>
        <p:nvSpPr>
          <p:cNvPr id="3" name="Content Placeholder 2"/>
          <p:cNvSpPr>
            <a:spLocks noGrp="1"/>
          </p:cNvSpPr>
          <p:nvPr>
            <p:ph sz="half" idx="1"/>
          </p:nvPr>
        </p:nvSpPr>
        <p:spPr/>
        <p:txBody>
          <a:bodyPr>
            <a:normAutofit fontScale="92500"/>
          </a:bodyPr>
          <a:lstStyle/>
          <a:p>
            <a:r>
              <a:rPr sz="3200" dirty="0"/>
              <a:t>Genesis 42:22</a:t>
            </a:r>
          </a:p>
          <a:p>
            <a:r>
              <a:rPr sz="3200" dirty="0"/>
              <a:t>And Reuben answered them, saying, Spake I not unto you, saying, Do not sin against the child; and ye would not hear? therefore, behold, also his blood is required.</a:t>
            </a:r>
          </a:p>
        </p:txBody>
      </p:sp>
      <p:pic>
        <p:nvPicPr>
          <p:cNvPr id="27650" name="Picture 2" descr="The brothers spoke among themselves. ‘We are being punished because of what we did to Joseph long ago. We saw his anguish when he pleaded for his life, but we wouldn’t listen. That’s why we’re in this trouble.’‘Didn’t I tell you not to sin against the boy?’ Reuben asked. ‘But you wouldn’t listen. Now we have to answer for his blood!’ – Slide 7">
            <a:extLst>
              <a:ext uri="{FF2B5EF4-FFF2-40B4-BE49-F238E27FC236}">
                <a16:creationId xmlns:a16="http://schemas.microsoft.com/office/drawing/2014/main" id="{FE961994-E250-9F60-D961-01F1DC2F63E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47964"/>
          <a:stretch>
            <a:fillRect/>
          </a:stretch>
        </p:blipFill>
        <p:spPr bwMode="auto">
          <a:xfrm>
            <a:off x="5145932" y="1973246"/>
            <a:ext cx="2869997" cy="41365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16. How was Joseph affected by this evidence of their remorse for their evil course?</a:t>
            </a:r>
          </a:p>
        </p:txBody>
      </p:sp>
      <p:sp>
        <p:nvSpPr>
          <p:cNvPr id="3" name="Content Placeholder 2"/>
          <p:cNvSpPr>
            <a:spLocks noGrp="1"/>
          </p:cNvSpPr>
          <p:nvPr>
            <p:ph sz="half" idx="1"/>
          </p:nvPr>
        </p:nvSpPr>
        <p:spPr/>
        <p:txBody>
          <a:bodyPr>
            <a:normAutofit fontScale="92500"/>
          </a:bodyPr>
          <a:lstStyle/>
          <a:p>
            <a:r>
              <a:rPr sz="3200" dirty="0"/>
              <a:t>Genesis 42:24 </a:t>
            </a:r>
            <a:endParaRPr lang="en-US" sz="3200" dirty="0"/>
          </a:p>
          <a:p>
            <a:r>
              <a:rPr sz="3200" dirty="0"/>
              <a:t>And he turned himself about from them, and wept; and returned to them again, and communed with them, and took from them Simeon, and bound him before their eyes.</a:t>
            </a:r>
          </a:p>
        </p:txBody>
      </p:sp>
      <p:pic>
        <p:nvPicPr>
          <p:cNvPr id="28674" name="Picture 2" descr="They did not know that Joseph could understand all they were saying as they had been speaking through an interpreter. Joseph turned away from them and began to weep. – Slide 8">
            <a:extLst>
              <a:ext uri="{FF2B5EF4-FFF2-40B4-BE49-F238E27FC236}">
                <a16:creationId xmlns:a16="http://schemas.microsoft.com/office/drawing/2014/main" id="{1CD97153-C0C7-8D2B-EB82-DC0A3699B68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8813" r="12233"/>
          <a:stretch>
            <a:fillRect/>
          </a:stretch>
        </p:blipFill>
        <p:spPr bwMode="auto">
          <a:xfrm>
            <a:off x="4747098" y="2138007"/>
            <a:ext cx="3842425" cy="3649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17. When the corn which they took home was eaten up, what conversation took place between Jacob and his sons?</a:t>
            </a:r>
          </a:p>
        </p:txBody>
      </p:sp>
      <p:sp>
        <p:nvSpPr>
          <p:cNvPr id="3" name="Content Placeholder 2"/>
          <p:cNvSpPr>
            <a:spLocks noGrp="1"/>
          </p:cNvSpPr>
          <p:nvPr>
            <p:ph sz="half" idx="1"/>
          </p:nvPr>
        </p:nvSpPr>
        <p:spPr/>
        <p:txBody>
          <a:bodyPr>
            <a:normAutofit fontScale="92500" lnSpcReduction="10000"/>
          </a:bodyPr>
          <a:lstStyle/>
          <a:p>
            <a:r>
              <a:rPr sz="3600" dirty="0"/>
              <a:t>Genesis 43:2–7</a:t>
            </a:r>
          </a:p>
          <a:p>
            <a:r>
              <a:rPr sz="3600" dirty="0"/>
              <a:t>And it came to pass, when they had eaten up the corn which they had brought out of Egypt, their father said unto them, Go again, buy us a little food.</a:t>
            </a:r>
          </a:p>
        </p:txBody>
      </p:sp>
      <p:pic>
        <p:nvPicPr>
          <p:cNvPr id="30722" name="Picture 2" descr="When Jacob heard that grain was available in Egypt, he said to his sons, ‘Go and buy enough grain to keep us alive. Otherwise we’ll die.’ But Jacob wouldn’t let Joseph’s younger brother, Benjamin, go with them, fearing some harm might come to him. – Slide 1">
            <a:extLst>
              <a:ext uri="{FF2B5EF4-FFF2-40B4-BE49-F238E27FC236}">
                <a16:creationId xmlns:a16="http://schemas.microsoft.com/office/drawing/2014/main" id="{2433A93C-9BAD-EACA-3075-4029D52C78F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2592"/>
          <a:stretch>
            <a:fillRect/>
          </a:stretch>
        </p:blipFill>
        <p:spPr bwMode="auto">
          <a:xfrm>
            <a:off x="4760716" y="1953243"/>
            <a:ext cx="3537463" cy="39358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17. When the corn which they took home was eaten up, what conversation took place between Jacob and his sons?</a:t>
            </a:r>
          </a:p>
        </p:txBody>
      </p:sp>
      <p:sp>
        <p:nvSpPr>
          <p:cNvPr id="3" name="Content Placeholder 2"/>
          <p:cNvSpPr>
            <a:spLocks noGrp="1"/>
          </p:cNvSpPr>
          <p:nvPr>
            <p:ph sz="half" idx="1"/>
          </p:nvPr>
        </p:nvSpPr>
        <p:spPr/>
        <p:txBody>
          <a:bodyPr>
            <a:normAutofit lnSpcReduction="10000"/>
          </a:bodyPr>
          <a:lstStyle/>
          <a:p>
            <a:r>
              <a:rPr sz="3200" dirty="0"/>
              <a:t>Genesis 43:2–7</a:t>
            </a:r>
          </a:p>
          <a:p>
            <a:r>
              <a:rPr sz="3200" dirty="0"/>
              <a:t>And Judah </a:t>
            </a:r>
            <a:r>
              <a:rPr sz="3200" dirty="0" err="1"/>
              <a:t>spake</a:t>
            </a:r>
            <a:r>
              <a:rPr sz="3200" dirty="0"/>
              <a:t> unto him, saying, The man did solemnly protest unto us, saying, Ye shall not see my face, except your brother be with you.</a:t>
            </a:r>
          </a:p>
        </p:txBody>
      </p:sp>
      <p:pic>
        <p:nvPicPr>
          <p:cNvPr id="29698" name="Picture 2" descr="When they got home they told Jacob all that had happened. Jacob was also terrified when he saw the returned money. ‘You are robbing me of my children!’ he cried. ‘Joseph is gone! Simeon is gone! And now you want to take Benjamin, too. Everything is going against me! Benjamin will not go to Egypt with you. His brother Joseph is dead, and he is all I have left.’ – Slide 13">
            <a:extLst>
              <a:ext uri="{FF2B5EF4-FFF2-40B4-BE49-F238E27FC236}">
                <a16:creationId xmlns:a16="http://schemas.microsoft.com/office/drawing/2014/main" id="{2BABECFB-C4C1-093E-4CAE-66A54CC17B2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17. When the corn which they took home was eaten up, what conversation took place between Jacob and his sons?</a:t>
            </a:r>
          </a:p>
        </p:txBody>
      </p:sp>
      <p:sp>
        <p:nvSpPr>
          <p:cNvPr id="3" name="Content Placeholder 2"/>
          <p:cNvSpPr>
            <a:spLocks noGrp="1"/>
          </p:cNvSpPr>
          <p:nvPr>
            <p:ph sz="half" idx="1"/>
          </p:nvPr>
        </p:nvSpPr>
        <p:spPr/>
        <p:txBody>
          <a:bodyPr>
            <a:normAutofit/>
          </a:bodyPr>
          <a:lstStyle/>
          <a:p>
            <a:r>
              <a:rPr sz="3600" dirty="0"/>
              <a:t>Genesis 43:2–7</a:t>
            </a:r>
          </a:p>
          <a:p>
            <a:r>
              <a:rPr sz="3600" dirty="0"/>
              <a:t>If thou wilt send our brother with us, we will go down and buy thee food:</a:t>
            </a:r>
          </a:p>
        </p:txBody>
      </p:sp>
      <p:pic>
        <p:nvPicPr>
          <p:cNvPr id="31748" name="Picture 4" descr="45+ Thousand Bag Grains Isolated ...">
            <a:extLst>
              <a:ext uri="{FF2B5EF4-FFF2-40B4-BE49-F238E27FC236}">
                <a16:creationId xmlns:a16="http://schemas.microsoft.com/office/drawing/2014/main" id="{D1171617-F453-F8E8-C630-1E73C90BEED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32269" y="2062264"/>
            <a:ext cx="3188771" cy="328977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17. When the corn which they took home was eaten up, what conversation took place between Jacob and his sons?</a:t>
            </a:r>
          </a:p>
        </p:txBody>
      </p:sp>
      <p:sp>
        <p:nvSpPr>
          <p:cNvPr id="3" name="Content Placeholder 2"/>
          <p:cNvSpPr>
            <a:spLocks noGrp="1"/>
          </p:cNvSpPr>
          <p:nvPr>
            <p:ph sz="half" idx="1"/>
          </p:nvPr>
        </p:nvSpPr>
        <p:spPr/>
        <p:txBody>
          <a:bodyPr>
            <a:normAutofit fontScale="92500"/>
          </a:bodyPr>
          <a:lstStyle/>
          <a:p>
            <a:r>
              <a:rPr sz="3600" dirty="0"/>
              <a:t>Genesis 43:2–7</a:t>
            </a:r>
          </a:p>
          <a:p>
            <a:r>
              <a:rPr sz="3600" dirty="0"/>
              <a:t>But if thou wilt not send him, we will not go down: for the man said unto us, Ye shall not see my face, except your brother be with you.</a:t>
            </a:r>
          </a:p>
        </p:txBody>
      </p:sp>
      <p:pic>
        <p:nvPicPr>
          <p:cNvPr id="32774" name="Picture 6" descr="How Should We Understand the Symbolism in Jacob's Blessings of Judah and  Joseph? - Meridian Magazine Meridian Magazine">
            <a:extLst>
              <a:ext uri="{FF2B5EF4-FFF2-40B4-BE49-F238E27FC236}">
                <a16:creationId xmlns:a16="http://schemas.microsoft.com/office/drawing/2014/main" id="{EBAC3B67-65ED-EDB6-5E2D-68977B6B540B}"/>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7731"/>
          <a:stretch>
            <a:fillRect/>
          </a:stretch>
        </p:blipFill>
        <p:spPr bwMode="auto">
          <a:xfrm>
            <a:off x="4805463" y="2100833"/>
            <a:ext cx="3743021" cy="33369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17. When the corn which they took home was eaten up, what conversation took place between Jacob and his sons?</a:t>
            </a:r>
          </a:p>
        </p:txBody>
      </p:sp>
      <p:sp>
        <p:nvSpPr>
          <p:cNvPr id="3" name="Content Placeholder 2"/>
          <p:cNvSpPr>
            <a:spLocks noGrp="1"/>
          </p:cNvSpPr>
          <p:nvPr>
            <p:ph sz="half" idx="1"/>
          </p:nvPr>
        </p:nvSpPr>
        <p:spPr/>
        <p:txBody>
          <a:bodyPr>
            <a:normAutofit/>
          </a:bodyPr>
          <a:lstStyle/>
          <a:p>
            <a:r>
              <a:rPr sz="3600" dirty="0"/>
              <a:t>Genesis 43:2–7</a:t>
            </a:r>
          </a:p>
          <a:p>
            <a:r>
              <a:rPr sz="3600" dirty="0"/>
              <a:t>And Israel said, Wherefore dealt ye so ill with me, as to tell the man whether ye had yet a brother?</a:t>
            </a:r>
          </a:p>
        </p:txBody>
      </p:sp>
      <p:pic>
        <p:nvPicPr>
          <p:cNvPr id="33794" name="Picture 2" descr="Jacob Talked to His Sons - GoodSalt">
            <a:extLst>
              <a:ext uri="{FF2B5EF4-FFF2-40B4-BE49-F238E27FC236}">
                <a16:creationId xmlns:a16="http://schemas.microsoft.com/office/drawing/2014/main" id="{3862C714-2C51-9FB7-36AF-F45FF2E0AE2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9388" r="10639"/>
          <a:stretch>
            <a:fillRect/>
          </a:stretch>
        </p:blipFill>
        <p:spPr bwMode="auto">
          <a:xfrm>
            <a:off x="5069084" y="1953353"/>
            <a:ext cx="3471801" cy="38081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17. When the corn which they took home was eaten up, what conversation took place between Jacob and his sons?</a:t>
            </a:r>
          </a:p>
        </p:txBody>
      </p:sp>
      <p:sp>
        <p:nvSpPr>
          <p:cNvPr id="3" name="Content Placeholder 2"/>
          <p:cNvSpPr>
            <a:spLocks noGrp="1"/>
          </p:cNvSpPr>
          <p:nvPr>
            <p:ph sz="half" idx="1"/>
          </p:nvPr>
        </p:nvSpPr>
        <p:spPr>
          <a:xfrm>
            <a:off x="822960" y="1845733"/>
            <a:ext cx="3703320" cy="4302147"/>
          </a:xfrm>
        </p:spPr>
        <p:txBody>
          <a:bodyPr>
            <a:normAutofit fontScale="92500" lnSpcReduction="10000"/>
          </a:bodyPr>
          <a:lstStyle/>
          <a:p>
            <a:r>
              <a:rPr sz="2800" dirty="0"/>
              <a:t>Genesis 43:2–7</a:t>
            </a:r>
          </a:p>
          <a:p>
            <a:r>
              <a:rPr sz="2800" dirty="0"/>
              <a:t>And they said, The man asked us straitly of our state, and of our kindred, saying, Is your father yet alive? have ye another brother? and we told him according to the tenor of these words: could we certainly know that he would say, Bring your brother down?</a:t>
            </a:r>
          </a:p>
        </p:txBody>
      </p:sp>
      <p:pic>
        <p:nvPicPr>
          <p:cNvPr id="36866" name="Picture 2" descr="Genesis 44:14-16: Judah Becomes Surety for Benjamin | samuelashwood">
            <a:extLst>
              <a:ext uri="{FF2B5EF4-FFF2-40B4-BE49-F238E27FC236}">
                <a16:creationId xmlns:a16="http://schemas.microsoft.com/office/drawing/2014/main" id="{46ACE766-2541-7845-4686-C089233E67B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18941" y="2112117"/>
            <a:ext cx="3168583" cy="38022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dirty="0"/>
              <a:t>18. What responsibility did Judah take concerning Benjamin?</a:t>
            </a:r>
          </a:p>
        </p:txBody>
      </p:sp>
      <p:sp>
        <p:nvSpPr>
          <p:cNvPr id="3" name="Content Placeholder 2"/>
          <p:cNvSpPr>
            <a:spLocks noGrp="1"/>
          </p:cNvSpPr>
          <p:nvPr>
            <p:ph sz="half" idx="1"/>
          </p:nvPr>
        </p:nvSpPr>
        <p:spPr/>
        <p:txBody>
          <a:bodyPr>
            <a:normAutofit fontScale="92500" lnSpcReduction="20000"/>
          </a:bodyPr>
          <a:lstStyle/>
          <a:p>
            <a:r>
              <a:rPr sz="3600" dirty="0"/>
              <a:t>Genesis 43:8–9</a:t>
            </a:r>
          </a:p>
          <a:p>
            <a:r>
              <a:rPr sz="3600" dirty="0"/>
              <a:t>And Judah said unto Israel his father, Send the lad with me, and we will arise and go; that we may live, and not die, both we, and thou, and also our little ones.</a:t>
            </a:r>
          </a:p>
        </p:txBody>
      </p:sp>
      <p:pic>
        <p:nvPicPr>
          <p:cNvPr id="35842" name="Picture 2" descr="Genesis 43:1-10: Judah Offers Himself ...">
            <a:extLst>
              <a:ext uri="{FF2B5EF4-FFF2-40B4-BE49-F238E27FC236}">
                <a16:creationId xmlns:a16="http://schemas.microsoft.com/office/drawing/2014/main" id="{7CD49FCF-4344-D19C-86DF-A6D8D04E98E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744"/>
          <a:stretch>
            <a:fillRect/>
          </a:stretch>
        </p:blipFill>
        <p:spPr bwMode="auto">
          <a:xfrm>
            <a:off x="4931923" y="1845734"/>
            <a:ext cx="3403358" cy="375739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18. What responsibility did Judah take concerning Benjamin?</a:t>
            </a:r>
          </a:p>
        </p:txBody>
      </p:sp>
      <p:sp>
        <p:nvSpPr>
          <p:cNvPr id="3" name="Content Placeholder 2"/>
          <p:cNvSpPr>
            <a:spLocks noGrp="1"/>
          </p:cNvSpPr>
          <p:nvPr>
            <p:ph sz="half" idx="1"/>
          </p:nvPr>
        </p:nvSpPr>
        <p:spPr/>
        <p:txBody>
          <a:bodyPr>
            <a:normAutofit fontScale="92500" lnSpcReduction="10000"/>
          </a:bodyPr>
          <a:lstStyle/>
          <a:p>
            <a:r>
              <a:rPr sz="3600" dirty="0"/>
              <a:t>Genesis 43:8–9</a:t>
            </a:r>
          </a:p>
          <a:p>
            <a:r>
              <a:rPr sz="3600" dirty="0"/>
              <a:t>I will be surety for him; of my hand shalt thou require him: if I bring him not unto thee, and set him before thee, then let me bear the blame for ever:</a:t>
            </a:r>
          </a:p>
        </p:txBody>
      </p:sp>
      <p:pic>
        <p:nvPicPr>
          <p:cNvPr id="34818" name="Picture 2" descr="Genesis 42:1-4: Ten Sons Sent to Egypt ...">
            <a:extLst>
              <a:ext uri="{FF2B5EF4-FFF2-40B4-BE49-F238E27FC236}">
                <a16:creationId xmlns:a16="http://schemas.microsoft.com/office/drawing/2014/main" id="{FAF7A9BD-A079-2597-3DCB-FBA18C5C0F5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1277" r="28808"/>
          <a:stretch>
            <a:fillRect/>
          </a:stretch>
        </p:blipFill>
        <p:spPr bwMode="auto">
          <a:xfrm>
            <a:off x="4617722" y="2036119"/>
            <a:ext cx="3962085" cy="37031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1. Relate the main points of what happened to Joseph in Egypt.</a:t>
            </a:r>
          </a:p>
        </p:txBody>
      </p:sp>
      <p:sp>
        <p:nvSpPr>
          <p:cNvPr id="4" name="Content Placeholder 3"/>
          <p:cNvSpPr>
            <a:spLocks noGrp="1"/>
          </p:cNvSpPr>
          <p:nvPr>
            <p:ph sz="half" idx="2"/>
          </p:nvPr>
        </p:nvSpPr>
        <p:spPr>
          <a:xfrm>
            <a:off x="4663440" y="1845734"/>
            <a:ext cx="3703320" cy="4322717"/>
          </a:xfrm>
        </p:spPr>
        <p:txBody>
          <a:bodyPr>
            <a:normAutofit fontScale="92500" lnSpcReduction="10000"/>
          </a:bodyPr>
          <a:lstStyle/>
          <a:p>
            <a:r>
              <a:rPr lang="en-US" sz="3600" dirty="0"/>
              <a:t>Joseph was sold into slavery in Egypt, but the Lord was with him and caused all he did to prosper. </a:t>
            </a:r>
          </a:p>
          <a:p>
            <a:r>
              <a:rPr lang="en-US" sz="3600" dirty="0"/>
              <a:t>He served faithfully in Potiphar’s house until he was falsely accused and cast into prison. </a:t>
            </a:r>
            <a:endParaRPr sz="3600" dirty="0"/>
          </a:p>
        </p:txBody>
      </p:sp>
      <p:pic>
        <p:nvPicPr>
          <p:cNvPr id="1026" name="Picture 2" descr="... and sold him for twenty shekels of silver. – Slide 17">
            <a:extLst>
              <a:ext uri="{FF2B5EF4-FFF2-40B4-BE49-F238E27FC236}">
                <a16:creationId xmlns:a16="http://schemas.microsoft.com/office/drawing/2014/main" id="{63681EBA-E566-EFFF-5806-01C8EEAB2621}"/>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13009" r="7459"/>
          <a:stretch>
            <a:fillRect/>
          </a:stretch>
        </p:blipFill>
        <p:spPr bwMode="auto">
          <a:xfrm>
            <a:off x="777240" y="2033112"/>
            <a:ext cx="3797061" cy="35807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19. When they were about to return home the second time with their corn, what did Joseph do to try them?</a:t>
            </a:r>
          </a:p>
        </p:txBody>
      </p:sp>
      <p:sp>
        <p:nvSpPr>
          <p:cNvPr id="3" name="Content Placeholder 2"/>
          <p:cNvSpPr>
            <a:spLocks noGrp="1"/>
          </p:cNvSpPr>
          <p:nvPr>
            <p:ph sz="half" idx="1"/>
          </p:nvPr>
        </p:nvSpPr>
        <p:spPr/>
        <p:txBody>
          <a:bodyPr>
            <a:normAutofit lnSpcReduction="10000"/>
          </a:bodyPr>
          <a:lstStyle/>
          <a:p>
            <a:r>
              <a:rPr sz="3200" dirty="0"/>
              <a:t>Genesis 44:1–5</a:t>
            </a:r>
          </a:p>
          <a:p>
            <a:r>
              <a:rPr sz="3200" dirty="0"/>
              <a:t>And he commanded the steward of his house, saying, Fill the men's sacks with food, as much as they can carry, and put every man's money in his sack's mouth.</a:t>
            </a:r>
          </a:p>
        </p:txBody>
      </p:sp>
      <p:pic>
        <p:nvPicPr>
          <p:cNvPr id="38914" name="Picture 2" descr="Joseph also gave secret instructions to return each brother’s payment at the top of his sack. The brothers set off back to Canaan. – Slide 11">
            <a:extLst>
              <a:ext uri="{FF2B5EF4-FFF2-40B4-BE49-F238E27FC236}">
                <a16:creationId xmlns:a16="http://schemas.microsoft.com/office/drawing/2014/main" id="{C016D607-A8E8-93A3-4862-89C1B30EBB0A}"/>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19. When they were about to return home the second time with their corn, what did Joseph do to try them?</a:t>
            </a:r>
          </a:p>
        </p:txBody>
      </p:sp>
      <p:sp>
        <p:nvSpPr>
          <p:cNvPr id="3" name="Content Placeholder 2"/>
          <p:cNvSpPr>
            <a:spLocks noGrp="1"/>
          </p:cNvSpPr>
          <p:nvPr>
            <p:ph sz="half" idx="1"/>
          </p:nvPr>
        </p:nvSpPr>
        <p:spPr/>
        <p:txBody>
          <a:bodyPr>
            <a:normAutofit lnSpcReduction="10000"/>
          </a:bodyPr>
          <a:lstStyle/>
          <a:p>
            <a:r>
              <a:rPr sz="3200" dirty="0"/>
              <a:t>Genesis 44:1–5</a:t>
            </a:r>
          </a:p>
          <a:p>
            <a:r>
              <a:rPr sz="3200" dirty="0"/>
              <a:t>And put my cup, the silver cup, in the sack's mouth of the youngest, and his corn money. And he did according to the word that Joseph had spoken.</a:t>
            </a:r>
          </a:p>
        </p:txBody>
      </p:sp>
      <p:pic>
        <p:nvPicPr>
          <p:cNvPr id="39938" name="Picture 2" descr="After they had eaten Joseph gave orders for their sacks to be filled with grain but he instructed that his silver cup be put in Benjamin’s sack. The brothers were up at dawn and went on their journey home with their loaded donkeys. – Slide 6">
            <a:extLst>
              <a:ext uri="{FF2B5EF4-FFF2-40B4-BE49-F238E27FC236}">
                <a16:creationId xmlns:a16="http://schemas.microsoft.com/office/drawing/2014/main" id="{C4F6CD02-8E2B-8B98-A9C8-09AAAD41024F}"/>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19. When they were about to return home the second time with their corn, what did Joseph do to try them?</a:t>
            </a:r>
          </a:p>
        </p:txBody>
      </p:sp>
      <p:sp>
        <p:nvSpPr>
          <p:cNvPr id="3" name="Content Placeholder 2"/>
          <p:cNvSpPr>
            <a:spLocks noGrp="1"/>
          </p:cNvSpPr>
          <p:nvPr>
            <p:ph sz="half" idx="1"/>
          </p:nvPr>
        </p:nvSpPr>
        <p:spPr/>
        <p:txBody>
          <a:bodyPr>
            <a:normAutofit/>
          </a:bodyPr>
          <a:lstStyle/>
          <a:p>
            <a:r>
              <a:rPr sz="3600" dirty="0"/>
              <a:t>Genesis 44:1–5</a:t>
            </a:r>
          </a:p>
          <a:p>
            <a:r>
              <a:rPr sz="3600" dirty="0"/>
              <a:t>As soon as the morning was light, the men were sent away, they and their asses.</a:t>
            </a:r>
          </a:p>
        </p:txBody>
      </p:sp>
      <p:pic>
        <p:nvPicPr>
          <p:cNvPr id="37890" name="Picture 2" descr="Joseph then ordered his servants to fill the men’s sacks with grain. He also gave them supplies for the journey home. – Slide 10">
            <a:extLst>
              <a:ext uri="{FF2B5EF4-FFF2-40B4-BE49-F238E27FC236}">
                <a16:creationId xmlns:a16="http://schemas.microsoft.com/office/drawing/2014/main" id="{6282C2BE-72E7-5951-E89D-D8A01EE24FC9}"/>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19. When they were about to return home the second time with their corn, what did Joseph do to try them?</a:t>
            </a:r>
          </a:p>
        </p:txBody>
      </p:sp>
      <p:sp>
        <p:nvSpPr>
          <p:cNvPr id="3" name="Content Placeholder 2"/>
          <p:cNvSpPr>
            <a:spLocks noGrp="1"/>
          </p:cNvSpPr>
          <p:nvPr>
            <p:ph sz="half" idx="1"/>
          </p:nvPr>
        </p:nvSpPr>
        <p:spPr/>
        <p:txBody>
          <a:bodyPr>
            <a:normAutofit fontScale="92500"/>
          </a:bodyPr>
          <a:lstStyle/>
          <a:p>
            <a:r>
              <a:rPr sz="2800" dirty="0"/>
              <a:t>Genesis 44:1–5</a:t>
            </a:r>
          </a:p>
          <a:p>
            <a:r>
              <a:rPr sz="2800" dirty="0"/>
              <a:t>And when they were gone out of the city, and not yet far off, Joseph said unto his steward, Up, follow after the men; and when thou dost overtake them, say unto them, Wherefore have ye rewarded evil for good?</a:t>
            </a:r>
          </a:p>
        </p:txBody>
      </p:sp>
      <p:pic>
        <p:nvPicPr>
          <p:cNvPr id="40962" name="Picture 2" descr="The palace manager caught up with the men and spoke to them as he had been instructed. ‘What are you talking about?’ the brothers responded. ‘If you find his cup with any one of us, let that man die and all the rest of us become your slaves.’ – Slide 8">
            <a:extLst>
              <a:ext uri="{FF2B5EF4-FFF2-40B4-BE49-F238E27FC236}">
                <a16:creationId xmlns:a16="http://schemas.microsoft.com/office/drawing/2014/main" id="{9DFC895C-B8B0-8965-F5E4-82FE6206B67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3600" dirty="0"/>
              <a:t>19. When they were about to return home the second time with their corn, what did Joseph do to try them?</a:t>
            </a:r>
          </a:p>
        </p:txBody>
      </p:sp>
      <p:sp>
        <p:nvSpPr>
          <p:cNvPr id="3" name="Content Placeholder 2"/>
          <p:cNvSpPr>
            <a:spLocks noGrp="1"/>
          </p:cNvSpPr>
          <p:nvPr>
            <p:ph sz="half" idx="1"/>
          </p:nvPr>
        </p:nvSpPr>
        <p:spPr/>
        <p:txBody>
          <a:bodyPr>
            <a:normAutofit lnSpcReduction="10000"/>
          </a:bodyPr>
          <a:lstStyle/>
          <a:p>
            <a:r>
              <a:rPr sz="3600" dirty="0"/>
              <a:t>Genesis 44:1–5</a:t>
            </a:r>
          </a:p>
          <a:p>
            <a:r>
              <a:rPr sz="3600" dirty="0"/>
              <a:t>Is not this it in which my lord </a:t>
            </a:r>
            <a:r>
              <a:rPr sz="3600" dirty="0" err="1"/>
              <a:t>drinketh</a:t>
            </a:r>
            <a:r>
              <a:rPr sz="3600" dirty="0"/>
              <a:t>, and whereby indeed he </a:t>
            </a:r>
            <a:r>
              <a:rPr sz="3600" dirty="0" err="1"/>
              <a:t>divineth</a:t>
            </a:r>
            <a:r>
              <a:rPr sz="3600" dirty="0"/>
              <a:t>? ye have done evil in so doing.</a:t>
            </a:r>
          </a:p>
        </p:txBody>
      </p:sp>
      <p:pic>
        <p:nvPicPr>
          <p:cNvPr id="41986" name="Picture 2" descr="The sacks were searched and the silver cup found in Benjamin’s sack. When the brothers saw this, they tore their clothing in despair. They were escorted back to the city. – Slide 9">
            <a:extLst>
              <a:ext uri="{FF2B5EF4-FFF2-40B4-BE49-F238E27FC236}">
                <a16:creationId xmlns:a16="http://schemas.microsoft.com/office/drawing/2014/main" id="{DC832AE8-C719-3B09-7F39-DDBC08BB5A8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20. To what did they attribute all these calamities?</a:t>
            </a:r>
          </a:p>
        </p:txBody>
      </p:sp>
      <p:sp>
        <p:nvSpPr>
          <p:cNvPr id="3" name="Content Placeholder 2"/>
          <p:cNvSpPr>
            <a:spLocks noGrp="1"/>
          </p:cNvSpPr>
          <p:nvPr>
            <p:ph sz="half" idx="1"/>
          </p:nvPr>
        </p:nvSpPr>
        <p:spPr/>
        <p:txBody>
          <a:bodyPr>
            <a:normAutofit fontScale="92500" lnSpcReduction="10000"/>
          </a:bodyPr>
          <a:lstStyle/>
          <a:p>
            <a:r>
              <a:rPr sz="2800" dirty="0"/>
              <a:t>Genesis 44:16</a:t>
            </a:r>
          </a:p>
          <a:p>
            <a:r>
              <a:rPr sz="2800" dirty="0"/>
              <a:t>And Judah said, What shall we say unto my lord? what shall we speak? or how shall we clear ourselves? God hath found out the iniquity of thy servants: behold, we are my lord's servants, both we, and he also with whom the cup is found.</a:t>
            </a:r>
          </a:p>
        </p:txBody>
      </p:sp>
      <p:pic>
        <p:nvPicPr>
          <p:cNvPr id="43010" name="Picture 2" descr="Judah and his brothers fell to the ground before Joseph. ‘What have you done?’ Joseph demanded. ‘Don’t you know I can predict the future?’Judah replied, ‘How can we explain and prove our innocence? God is punishing us for our sins. My lord, we have all returned to be your slaves not just our brother who had your cup in his sack.’ – Slide 10">
            <a:extLst>
              <a:ext uri="{FF2B5EF4-FFF2-40B4-BE49-F238E27FC236}">
                <a16:creationId xmlns:a16="http://schemas.microsoft.com/office/drawing/2014/main" id="{175B693C-DE24-58B2-3A88-28B57DE389E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fontScale="92500" lnSpcReduction="20000"/>
          </a:bodyPr>
          <a:lstStyle/>
          <a:p>
            <a:r>
              <a:rPr sz="3200" dirty="0"/>
              <a:t>Genesis 44:18–34</a:t>
            </a:r>
          </a:p>
          <a:p>
            <a:r>
              <a:rPr sz="3200" dirty="0"/>
              <a:t>Then Judah came near unto him, and said, Oh my lord, let thy servant, I pray thee, speak a word in my lord's ears, and let not thine anger burn against thy servant: for thou art even as Pharaoh.</a:t>
            </a:r>
          </a:p>
        </p:txBody>
      </p:sp>
      <p:pic>
        <p:nvPicPr>
          <p:cNvPr id="44036" name="Picture 4" descr="‘Only the man who stole my cup will be my slave,’ Joseph replied.‘I cannot go back to my father without Benjamin,’ Judah cried. ‘If we return without him our father will die of grief. I guaranteed I would take care of the boy so please make me your slave instead’ – Slide 11">
            <a:extLst>
              <a:ext uri="{FF2B5EF4-FFF2-40B4-BE49-F238E27FC236}">
                <a16:creationId xmlns:a16="http://schemas.microsoft.com/office/drawing/2014/main" id="{CF7FE280-756F-A43F-296D-3518D2B14BF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a:xfrm>
            <a:off x="822960" y="1845734"/>
            <a:ext cx="3165380" cy="4023360"/>
          </a:xfrm>
        </p:spPr>
        <p:txBody>
          <a:bodyPr>
            <a:normAutofit/>
          </a:bodyPr>
          <a:lstStyle/>
          <a:p>
            <a:r>
              <a:rPr sz="3600" dirty="0"/>
              <a:t>Genesis 44:18–34</a:t>
            </a:r>
          </a:p>
          <a:p>
            <a:r>
              <a:rPr sz="3600" dirty="0"/>
              <a:t>My lord asked his servants, saying, Have ye a father, or a brother?</a:t>
            </a:r>
          </a:p>
        </p:txBody>
      </p:sp>
      <p:pic>
        <p:nvPicPr>
          <p:cNvPr id="45058" name="Picture 2" descr="DID YOU KNOW THAT THE 12 SONS OF JACOB IS A MYSTERY OF CHRIST Jacob had  twelve sons and their names put together is the hidden gospel revealed  through it. It's amazing">
            <a:extLst>
              <a:ext uri="{FF2B5EF4-FFF2-40B4-BE49-F238E27FC236}">
                <a16:creationId xmlns:a16="http://schemas.microsoft.com/office/drawing/2014/main" id="{F6C7045A-8E2B-BD72-CC67-5F19915B67F1}"/>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149313" y="2142966"/>
            <a:ext cx="4217447" cy="31590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fontScale="92500"/>
          </a:bodyPr>
          <a:lstStyle/>
          <a:p>
            <a:r>
              <a:rPr sz="3200" dirty="0"/>
              <a:t>Genesis 44:18–34</a:t>
            </a:r>
          </a:p>
          <a:p>
            <a:r>
              <a:rPr sz="3200" dirty="0"/>
              <a:t>And we said unto my lord, We have a father, an old man, and a child of his old age, a little one; and his brother is dead, and he alone is left of his mother, and his father loveth him.</a:t>
            </a:r>
          </a:p>
        </p:txBody>
      </p:sp>
      <p:pic>
        <p:nvPicPr>
          <p:cNvPr id="46082" name="Picture 2" descr="12 Sons of Jacob ⋆ Diana Leagh Matthews">
            <a:extLst>
              <a:ext uri="{FF2B5EF4-FFF2-40B4-BE49-F238E27FC236}">
                <a16:creationId xmlns:a16="http://schemas.microsoft.com/office/drawing/2014/main" id="{6B206309-34CF-A570-0426-516C9910F4A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3033" r="21511"/>
          <a:stretch>
            <a:fillRect/>
          </a:stretch>
        </p:blipFill>
        <p:spPr bwMode="auto">
          <a:xfrm>
            <a:off x="4795736" y="2009563"/>
            <a:ext cx="3404681" cy="389607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a:bodyPr>
          <a:lstStyle/>
          <a:p>
            <a:r>
              <a:rPr sz="3600" dirty="0"/>
              <a:t>Genesis 44:18–34</a:t>
            </a:r>
          </a:p>
          <a:p>
            <a:r>
              <a:rPr sz="3600" dirty="0"/>
              <a:t>And thou </a:t>
            </a:r>
            <a:r>
              <a:rPr sz="3600" dirty="0" err="1"/>
              <a:t>saidst</a:t>
            </a:r>
            <a:r>
              <a:rPr sz="3600" dirty="0"/>
              <a:t> unto thy servants, Bring him down unto me, that I may set mine eyes upon him.</a:t>
            </a:r>
          </a:p>
        </p:txBody>
      </p:sp>
      <p:pic>
        <p:nvPicPr>
          <p:cNvPr id="47106" name="Picture 2" descr="On the third day Joseph said to them, ‘I am a God-fearing man. Do as I say and you will live. One of you must remain in prison. The rest may go home with grain. But you must bring your youngest brother back to me to prove that you are telling the truth’. The brothers agreed. – Slide 6">
            <a:extLst>
              <a:ext uri="{FF2B5EF4-FFF2-40B4-BE49-F238E27FC236}">
                <a16:creationId xmlns:a16="http://schemas.microsoft.com/office/drawing/2014/main" id="{9AEFC38E-C78F-9F5E-D54B-FCFB0F2ECFAB}"/>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53F335-0E0D-0F92-A526-FD8138174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FED90D-19DF-1496-A0F0-5DD25EB96182}"/>
              </a:ext>
            </a:extLst>
          </p:cNvPr>
          <p:cNvSpPr>
            <a:spLocks noGrp="1"/>
          </p:cNvSpPr>
          <p:nvPr>
            <p:ph type="title"/>
          </p:nvPr>
        </p:nvSpPr>
        <p:spPr/>
        <p:txBody>
          <a:bodyPr>
            <a:normAutofit fontScale="90000"/>
          </a:bodyPr>
          <a:lstStyle/>
          <a:p>
            <a:r>
              <a:rPr dirty="0"/>
              <a:t>1. Relate the main points of what happened to Joseph in Egypt.</a:t>
            </a:r>
          </a:p>
        </p:txBody>
      </p:sp>
      <p:sp>
        <p:nvSpPr>
          <p:cNvPr id="4" name="Content Placeholder 3">
            <a:extLst>
              <a:ext uri="{FF2B5EF4-FFF2-40B4-BE49-F238E27FC236}">
                <a16:creationId xmlns:a16="http://schemas.microsoft.com/office/drawing/2014/main" id="{7B1488E2-0909-1EED-6332-7FA03B14A81D}"/>
              </a:ext>
            </a:extLst>
          </p:cNvPr>
          <p:cNvSpPr>
            <a:spLocks noGrp="1"/>
          </p:cNvSpPr>
          <p:nvPr>
            <p:ph sz="half" idx="2"/>
          </p:nvPr>
        </p:nvSpPr>
        <p:spPr>
          <a:xfrm>
            <a:off x="4663440" y="1845734"/>
            <a:ext cx="3703320" cy="4262757"/>
          </a:xfrm>
        </p:spPr>
        <p:txBody>
          <a:bodyPr>
            <a:normAutofit lnSpcReduction="10000"/>
          </a:bodyPr>
          <a:lstStyle/>
          <a:p>
            <a:r>
              <a:rPr lang="en-US" sz="2800" dirty="0"/>
              <a:t>Even in prison God blessed him, giving him favor with the keeper and enabling him to interpret the dreams of Pharaoh’s servants. </a:t>
            </a:r>
          </a:p>
          <a:p>
            <a:r>
              <a:rPr lang="en-US" sz="2800" dirty="0"/>
              <a:t>After interpreting Pharaoh’s own dreams and giving wise counsel, Joseph was exalted to be ruler over all Egypt.</a:t>
            </a:r>
            <a:endParaRPr sz="2800" dirty="0"/>
          </a:p>
        </p:txBody>
      </p:sp>
      <p:pic>
        <p:nvPicPr>
          <p:cNvPr id="2050" name="Picture 2" descr="… and he was imprisoned also. The captain of the guard appointed Joseph to be their attendant, and he served them both. – Slide 5">
            <a:extLst>
              <a:ext uri="{FF2B5EF4-FFF2-40B4-BE49-F238E27FC236}">
                <a16:creationId xmlns:a16="http://schemas.microsoft.com/office/drawing/2014/main" id="{5F035214-1942-2FF4-BDF1-0AFDBE4E9592}"/>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l="20093" r="9482"/>
          <a:stretch>
            <a:fillRect/>
          </a:stretch>
        </p:blipFill>
        <p:spPr bwMode="auto">
          <a:xfrm>
            <a:off x="777240" y="1845735"/>
            <a:ext cx="3703320" cy="39438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18362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lnSpcReduction="10000"/>
          </a:bodyPr>
          <a:lstStyle/>
          <a:p>
            <a:r>
              <a:rPr sz="3600" dirty="0"/>
              <a:t>Genesis 44:18–34</a:t>
            </a:r>
          </a:p>
          <a:p>
            <a:r>
              <a:rPr sz="3600" dirty="0"/>
              <a:t>And we said unto my lord, The lad cannot leave his father: for if he should leave his father, his father would die.</a:t>
            </a:r>
          </a:p>
        </p:txBody>
      </p:sp>
      <p:pic>
        <p:nvPicPr>
          <p:cNvPr id="48130" name="Picture 2" descr="Sons in the Bible: 12 Sons of Jacob ⋆ Diana Leagh Matthews">
            <a:extLst>
              <a:ext uri="{FF2B5EF4-FFF2-40B4-BE49-F238E27FC236}">
                <a16:creationId xmlns:a16="http://schemas.microsoft.com/office/drawing/2014/main" id="{7007403E-180D-1288-DA23-6CB85C60B7A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526280" y="2477179"/>
            <a:ext cx="3990365" cy="299277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lnSpcReduction="10000"/>
          </a:bodyPr>
          <a:lstStyle/>
          <a:p>
            <a:r>
              <a:rPr sz="3600" dirty="0"/>
              <a:t>Genesis 44:18–34</a:t>
            </a:r>
          </a:p>
          <a:p>
            <a:r>
              <a:rPr sz="3600" dirty="0"/>
              <a:t>And thou </a:t>
            </a:r>
            <a:r>
              <a:rPr sz="3600" dirty="0" err="1"/>
              <a:t>saidst</a:t>
            </a:r>
            <a:r>
              <a:rPr sz="3600" dirty="0"/>
              <a:t> unto thy servants, Except your youngest brother come down with you, ye shall see my face no more.</a:t>
            </a:r>
          </a:p>
        </p:txBody>
      </p:sp>
      <p:pic>
        <p:nvPicPr>
          <p:cNvPr id="51202" name="Picture 2" descr="Joseph, Ruler of Egypt - Highway Gospel ...">
            <a:extLst>
              <a:ext uri="{FF2B5EF4-FFF2-40B4-BE49-F238E27FC236}">
                <a16:creationId xmlns:a16="http://schemas.microsoft.com/office/drawing/2014/main" id="{F5B2685C-2D23-9809-6CA2-43A5EB4136A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1704" r="6080"/>
          <a:stretch>
            <a:fillRect/>
          </a:stretch>
        </p:blipFill>
        <p:spPr bwMode="auto">
          <a:xfrm>
            <a:off x="4526280" y="2139317"/>
            <a:ext cx="4052732" cy="343619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a:bodyPr>
          <a:lstStyle/>
          <a:p>
            <a:r>
              <a:rPr sz="3600" dirty="0"/>
              <a:t>Genesis 44:18–34</a:t>
            </a:r>
          </a:p>
          <a:p>
            <a:r>
              <a:rPr sz="3600" dirty="0"/>
              <a:t>And it came to pass when we came up unto thy servant my father, we told him the words of my lord.</a:t>
            </a:r>
          </a:p>
        </p:txBody>
      </p:sp>
      <p:pic>
        <p:nvPicPr>
          <p:cNvPr id="52226" name="Picture 2" descr="Who Was Joseph's Pharaoh ...">
            <a:extLst>
              <a:ext uri="{FF2B5EF4-FFF2-40B4-BE49-F238E27FC236}">
                <a16:creationId xmlns:a16="http://schemas.microsoft.com/office/drawing/2014/main" id="{B4B9652E-FA34-DFBD-ABC8-EF000CC01A51}"/>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0369" r="14050"/>
          <a:stretch>
            <a:fillRect/>
          </a:stretch>
        </p:blipFill>
        <p:spPr bwMode="auto">
          <a:xfrm>
            <a:off x="5107022" y="2551685"/>
            <a:ext cx="3584272" cy="307090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a:bodyPr>
          <a:lstStyle/>
          <a:p>
            <a:r>
              <a:rPr sz="3600" dirty="0"/>
              <a:t>Genesis 44:18–34</a:t>
            </a:r>
          </a:p>
          <a:p>
            <a:r>
              <a:rPr sz="3600" dirty="0"/>
              <a:t>And our father said, Go again, and buy us a little food.</a:t>
            </a:r>
          </a:p>
        </p:txBody>
      </p:sp>
      <p:pic>
        <p:nvPicPr>
          <p:cNvPr id="53250" name="Picture 2" descr="Drought">
            <a:extLst>
              <a:ext uri="{FF2B5EF4-FFF2-40B4-BE49-F238E27FC236}">
                <a16:creationId xmlns:a16="http://schemas.microsoft.com/office/drawing/2014/main" id="{DC4FDA88-9E3B-EDEC-73DE-DEB18505D60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04892" y="1928813"/>
            <a:ext cx="3761868" cy="37618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a:xfrm>
            <a:off x="822959" y="1845734"/>
            <a:ext cx="4410521" cy="4023360"/>
          </a:xfrm>
        </p:spPr>
        <p:txBody>
          <a:bodyPr>
            <a:normAutofit/>
          </a:bodyPr>
          <a:lstStyle/>
          <a:p>
            <a:r>
              <a:rPr sz="3200" dirty="0"/>
              <a:t>Genesis 44:18–34</a:t>
            </a:r>
          </a:p>
          <a:p>
            <a:r>
              <a:rPr sz="3200" dirty="0"/>
              <a:t>And we said, We cannot go down: if our youngest brother be with us, then will we go down: for we may not see the man's face, except our youngest brother be with us.</a:t>
            </a:r>
          </a:p>
        </p:txBody>
      </p:sp>
      <p:pic>
        <p:nvPicPr>
          <p:cNvPr id="6" name="Content Placeholder 5">
            <a:extLst>
              <a:ext uri="{FF2B5EF4-FFF2-40B4-BE49-F238E27FC236}">
                <a16:creationId xmlns:a16="http://schemas.microsoft.com/office/drawing/2014/main" id="{04D6089A-B037-2113-4B69-B8244F5EF5C7}"/>
              </a:ext>
            </a:extLst>
          </p:cNvPr>
          <p:cNvPicPr>
            <a:picLocks noGrp="1" noChangeAspect="1"/>
          </p:cNvPicPr>
          <p:nvPr>
            <p:ph sz="half" idx="2"/>
          </p:nvPr>
        </p:nvPicPr>
        <p:blipFill>
          <a:blip r:embed="rId2"/>
          <a:srcRect l="9708" t="9481" r="5591" b="6367"/>
          <a:stretch>
            <a:fillRect/>
          </a:stretch>
        </p:blipFill>
        <p:spPr>
          <a:xfrm>
            <a:off x="5687765" y="2100600"/>
            <a:ext cx="2339065" cy="3768494"/>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a:bodyPr>
          <a:lstStyle/>
          <a:p>
            <a:r>
              <a:rPr sz="3600" dirty="0"/>
              <a:t>Genesis 44:18–34</a:t>
            </a:r>
          </a:p>
          <a:p>
            <a:r>
              <a:rPr sz="3600" dirty="0"/>
              <a:t>And thy servant my father said unto us, Ye know that my wife bare me two sons:</a:t>
            </a:r>
          </a:p>
        </p:txBody>
      </p:sp>
      <p:pic>
        <p:nvPicPr>
          <p:cNvPr id="49156" name="Picture 4" descr="Jacobs Son Benjamin Stock Photo ...">
            <a:extLst>
              <a:ext uri="{FF2B5EF4-FFF2-40B4-BE49-F238E27FC236}">
                <a16:creationId xmlns:a16="http://schemas.microsoft.com/office/drawing/2014/main" id="{B0C2E0E3-B62B-357D-983C-84628C3364C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r="37957" b="19837"/>
          <a:stretch>
            <a:fillRect/>
          </a:stretch>
        </p:blipFill>
        <p:spPr bwMode="auto">
          <a:xfrm>
            <a:off x="5019774" y="2143976"/>
            <a:ext cx="3470057" cy="321458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a:bodyPr>
          <a:lstStyle/>
          <a:p>
            <a:r>
              <a:rPr sz="3600" dirty="0"/>
              <a:t>Genesis 44:18–34</a:t>
            </a:r>
          </a:p>
          <a:p>
            <a:r>
              <a:rPr sz="3600" dirty="0"/>
              <a:t>And the one went out from me, and I said, Surely he is torn in pieces; and I saw him not since:</a:t>
            </a:r>
          </a:p>
        </p:txBody>
      </p:sp>
      <p:pic>
        <p:nvPicPr>
          <p:cNvPr id="55298" name="Picture 2" descr="Joseph's Coat of Many Colours Brought ...">
            <a:extLst>
              <a:ext uri="{FF2B5EF4-FFF2-40B4-BE49-F238E27FC236}">
                <a16:creationId xmlns:a16="http://schemas.microsoft.com/office/drawing/2014/main" id="{574FCC69-E0A8-222B-BE9A-9F7FC15E0AB8}"/>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30369" r="16524"/>
          <a:stretch>
            <a:fillRect/>
          </a:stretch>
        </p:blipFill>
        <p:spPr bwMode="auto">
          <a:xfrm>
            <a:off x="5126477" y="2032169"/>
            <a:ext cx="3385226" cy="395880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lnSpcReduction="10000"/>
          </a:bodyPr>
          <a:lstStyle/>
          <a:p>
            <a:r>
              <a:rPr sz="3600" dirty="0"/>
              <a:t>Genesis 44:18–34</a:t>
            </a:r>
          </a:p>
          <a:p>
            <a:r>
              <a:rPr sz="3600" dirty="0"/>
              <a:t>And if ye take this also from me, and mischief befall him, ye shall bring down my gray hairs with sorrow to the grave.</a:t>
            </a:r>
          </a:p>
        </p:txBody>
      </p:sp>
      <p:pic>
        <p:nvPicPr>
          <p:cNvPr id="56322" name="Picture 2" descr="What does Genesis 37:34 mean? | Bible Art">
            <a:extLst>
              <a:ext uri="{FF2B5EF4-FFF2-40B4-BE49-F238E27FC236}">
                <a16:creationId xmlns:a16="http://schemas.microsoft.com/office/drawing/2014/main" id="{D9CEAFCB-BC4A-A103-AB69-52B46560C292}"/>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863831" y="2087557"/>
            <a:ext cx="3457209" cy="345720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fontScale="92500"/>
          </a:bodyPr>
          <a:lstStyle/>
          <a:p>
            <a:r>
              <a:rPr sz="3600" dirty="0"/>
              <a:t>Genesis 44:18–34</a:t>
            </a:r>
          </a:p>
          <a:p>
            <a:r>
              <a:rPr sz="3600" dirty="0"/>
              <a:t>Now therefore when I come to thy servant my father, and the lad be not with us; seeing that his life is bound up in the lad's life;</a:t>
            </a:r>
          </a:p>
        </p:txBody>
      </p:sp>
      <p:pic>
        <p:nvPicPr>
          <p:cNvPr id="50178" name="Picture 2">
            <a:extLst>
              <a:ext uri="{FF2B5EF4-FFF2-40B4-BE49-F238E27FC236}">
                <a16:creationId xmlns:a16="http://schemas.microsoft.com/office/drawing/2014/main" id="{0A2ADE5A-A9D4-8A6F-7A47-08A3A031D92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204298" y="1977463"/>
            <a:ext cx="2556956" cy="38916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fontScale="92500" lnSpcReduction="10000"/>
          </a:bodyPr>
          <a:lstStyle/>
          <a:p>
            <a:r>
              <a:rPr sz="3200" dirty="0"/>
              <a:t>Genesis 44:18–34</a:t>
            </a:r>
          </a:p>
          <a:p>
            <a:r>
              <a:rPr sz="3200" dirty="0"/>
              <a:t>It shall come to pass, when he </a:t>
            </a:r>
            <a:r>
              <a:rPr sz="3200" dirty="0" err="1"/>
              <a:t>seeth</a:t>
            </a:r>
            <a:r>
              <a:rPr sz="3200" dirty="0"/>
              <a:t> that the lad is not with us, that he will die: and thy servants shall bring down the gray hairs of thy servant our father with sorrow to the grave.</a:t>
            </a:r>
          </a:p>
        </p:txBody>
      </p:sp>
      <p:pic>
        <p:nvPicPr>
          <p:cNvPr id="57348" name="Picture 4" descr="Benjamin | rabbisylviarothschild">
            <a:extLst>
              <a:ext uri="{FF2B5EF4-FFF2-40B4-BE49-F238E27FC236}">
                <a16:creationId xmlns:a16="http://schemas.microsoft.com/office/drawing/2014/main" id="{F24C9E93-9DAD-9DC9-F994-58DB634638C3}"/>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9168" r="23348"/>
          <a:stretch>
            <a:fillRect/>
          </a:stretch>
        </p:blipFill>
        <p:spPr bwMode="auto">
          <a:xfrm>
            <a:off x="4736804" y="1963682"/>
            <a:ext cx="3629956" cy="378746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14756-1F66-D470-F251-7CF87CE7F1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2B5D84-8F04-5BF3-81D6-6B1921E74365}"/>
              </a:ext>
            </a:extLst>
          </p:cNvPr>
          <p:cNvSpPr>
            <a:spLocks noGrp="1"/>
          </p:cNvSpPr>
          <p:nvPr>
            <p:ph type="title"/>
          </p:nvPr>
        </p:nvSpPr>
        <p:spPr/>
        <p:txBody>
          <a:bodyPr>
            <a:normAutofit fontScale="90000"/>
          </a:bodyPr>
          <a:lstStyle/>
          <a:p>
            <a:r>
              <a:t>1. Relate the main points of what happened to Joseph in Egypt.</a:t>
            </a:r>
          </a:p>
        </p:txBody>
      </p:sp>
      <p:sp>
        <p:nvSpPr>
          <p:cNvPr id="4" name="Content Placeholder 3">
            <a:extLst>
              <a:ext uri="{FF2B5EF4-FFF2-40B4-BE49-F238E27FC236}">
                <a16:creationId xmlns:a16="http://schemas.microsoft.com/office/drawing/2014/main" id="{369454D8-0DC2-6EC6-3B65-958DFFC2D1B7}"/>
              </a:ext>
            </a:extLst>
          </p:cNvPr>
          <p:cNvSpPr>
            <a:spLocks noGrp="1"/>
          </p:cNvSpPr>
          <p:nvPr>
            <p:ph sz="half" idx="2"/>
          </p:nvPr>
        </p:nvSpPr>
        <p:spPr/>
        <p:txBody>
          <a:bodyPr>
            <a:normAutofit fontScale="92500" lnSpcReduction="10000"/>
          </a:bodyPr>
          <a:lstStyle/>
          <a:p>
            <a:r>
              <a:rPr lang="en-US" sz="3600" dirty="0"/>
              <a:t>Under God’s guidance, he prepared the nation for the coming famine, ultimately saving Egypt and many surrounding nations—including his own family.</a:t>
            </a:r>
          </a:p>
        </p:txBody>
      </p:sp>
      <p:pic>
        <p:nvPicPr>
          <p:cNvPr id="3074" name="Picture 2" descr="So Joseph, now aged 30, took charge of all the land of Egypt. Joseph collected all the excess food in the land of Egypt during the seven years of plenty and stored it in every city. – Slide 14">
            <a:extLst>
              <a:ext uri="{FF2B5EF4-FFF2-40B4-BE49-F238E27FC236}">
                <a16:creationId xmlns:a16="http://schemas.microsoft.com/office/drawing/2014/main" id="{3E0BB34F-7D98-919F-7CF4-24955DC1B1E0}"/>
              </a:ext>
            </a:extLst>
          </p:cNvPr>
          <p:cNvPicPr>
            <a:picLocks noGrp="1" noChangeAspect="1" noChangeArrowheads="1"/>
          </p:cNvPicPr>
          <p:nvPr>
            <p:ph sz="half" idx="1"/>
          </p:nvPr>
        </p:nvPicPr>
        <p:blipFill rotWithShape="1">
          <a:blip r:embed="rId2">
            <a:extLst>
              <a:ext uri="{28A0092B-C50C-407E-A947-70E740481C1C}">
                <a14:useLocalDpi xmlns:a14="http://schemas.microsoft.com/office/drawing/2010/main" val="0"/>
              </a:ext>
            </a:extLst>
          </a:blip>
          <a:srcRect r="28297"/>
          <a:stretch>
            <a:fillRect/>
          </a:stretch>
        </p:blipFill>
        <p:spPr bwMode="auto">
          <a:xfrm>
            <a:off x="822960" y="1896702"/>
            <a:ext cx="3749040" cy="3921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9699993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fontScale="92500" lnSpcReduction="10000"/>
          </a:bodyPr>
          <a:lstStyle/>
          <a:p>
            <a:r>
              <a:rPr sz="3600" dirty="0"/>
              <a:t>Genesis 44:18–34</a:t>
            </a:r>
          </a:p>
          <a:p>
            <a:r>
              <a:rPr sz="3600" dirty="0"/>
              <a:t>For thy servant became surety for the lad unto my father, saying, If I bring him not unto thee, then I shall bear the blame to my father for ever.</a:t>
            </a:r>
          </a:p>
        </p:txBody>
      </p:sp>
      <p:pic>
        <p:nvPicPr>
          <p:cNvPr id="58372" name="Picture 4" descr="Genesis 44:18-34: Judah Pleads as Benjamin's Surety | samuelashwood">
            <a:extLst>
              <a:ext uri="{FF2B5EF4-FFF2-40B4-BE49-F238E27FC236}">
                <a16:creationId xmlns:a16="http://schemas.microsoft.com/office/drawing/2014/main" id="{32D849E5-CBAF-8362-4443-752BA9170F1E}"/>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060" r="10519"/>
          <a:stretch>
            <a:fillRect/>
          </a:stretch>
        </p:blipFill>
        <p:spPr bwMode="auto">
          <a:xfrm>
            <a:off x="4480560" y="1963519"/>
            <a:ext cx="3840480" cy="409021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fontScale="92500"/>
          </a:bodyPr>
          <a:lstStyle/>
          <a:p>
            <a:r>
              <a:rPr sz="3600" dirty="0"/>
              <a:t>Genesis 44:18–34</a:t>
            </a:r>
          </a:p>
          <a:p>
            <a:r>
              <a:rPr sz="3600" dirty="0"/>
              <a:t>Now therefore, I pray thee, let thy servant abide instead of the lad a bondman to my lord; and let the lad go up with his brethren.</a:t>
            </a:r>
          </a:p>
        </p:txBody>
      </p:sp>
      <p:pic>
        <p:nvPicPr>
          <p:cNvPr id="5" name="Content Placeholder 4" descr="Genesis 44:18-34: Judah Pleads as Benjamin's Surety | samuelashwood">
            <a:extLst>
              <a:ext uri="{FF2B5EF4-FFF2-40B4-BE49-F238E27FC236}">
                <a16:creationId xmlns:a16="http://schemas.microsoft.com/office/drawing/2014/main" id="{8C6BD783-02F6-77A4-591A-D7337DE8EDC0}"/>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060" t="32344" r="44018" b="3735"/>
          <a:stretch>
            <a:fillRect/>
          </a:stretch>
        </p:blipFill>
        <p:spPr bwMode="auto">
          <a:xfrm>
            <a:off x="5033725" y="1920810"/>
            <a:ext cx="3098597" cy="4023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21. When they thought that Benjamin was about to be enslaved, what pathetic plea did Judah make?</a:t>
            </a:r>
          </a:p>
        </p:txBody>
      </p:sp>
      <p:sp>
        <p:nvSpPr>
          <p:cNvPr id="3" name="Content Placeholder 2"/>
          <p:cNvSpPr>
            <a:spLocks noGrp="1"/>
          </p:cNvSpPr>
          <p:nvPr>
            <p:ph sz="half" idx="1"/>
          </p:nvPr>
        </p:nvSpPr>
        <p:spPr/>
        <p:txBody>
          <a:bodyPr>
            <a:normAutofit lnSpcReduction="10000"/>
          </a:bodyPr>
          <a:lstStyle/>
          <a:p>
            <a:r>
              <a:rPr sz="3600" dirty="0"/>
              <a:t>Genesis 44:18–34</a:t>
            </a:r>
          </a:p>
          <a:p>
            <a:r>
              <a:rPr sz="3600" dirty="0"/>
              <a:t>For how shall I go up to my father, and the lad be not with me? lest peradventure I see the evil that shall come on my father.</a:t>
            </a:r>
          </a:p>
        </p:txBody>
      </p:sp>
      <p:pic>
        <p:nvPicPr>
          <p:cNvPr id="59394" name="Picture 2" descr="A Voice is Heard in Ramah Part I ...">
            <a:extLst>
              <a:ext uri="{FF2B5EF4-FFF2-40B4-BE49-F238E27FC236}">
                <a16:creationId xmlns:a16="http://schemas.microsoft.com/office/drawing/2014/main" id="{E118925D-924B-3C4D-B3CF-808D19670C40}"/>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5194570" y="2094081"/>
            <a:ext cx="2828115" cy="37902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dirty="0"/>
              <a:t>22. What did Joseph now know?</a:t>
            </a:r>
          </a:p>
        </p:txBody>
      </p:sp>
      <p:sp>
        <p:nvSpPr>
          <p:cNvPr id="3" name="Content Placeholder 2"/>
          <p:cNvSpPr>
            <a:spLocks noGrp="1"/>
          </p:cNvSpPr>
          <p:nvPr>
            <p:ph sz="half" idx="1"/>
          </p:nvPr>
        </p:nvSpPr>
        <p:spPr/>
        <p:txBody>
          <a:bodyPr>
            <a:normAutofit/>
          </a:bodyPr>
          <a:lstStyle/>
          <a:p>
            <a:r>
              <a:rPr lang="en-US" sz="4000" b="1" dirty="0"/>
              <a:t>Answer: </a:t>
            </a:r>
            <a:r>
              <a:rPr lang="en-US" sz="4000" dirty="0"/>
              <a:t>He knew that his brethren had thoroughly repented of their past wicked course.</a:t>
            </a:r>
          </a:p>
        </p:txBody>
      </p:sp>
      <p:pic>
        <p:nvPicPr>
          <p:cNvPr id="61444" name="Picture 4" descr="Monday: Setting the Stage | Sabbath School Net">
            <a:extLst>
              <a:ext uri="{FF2B5EF4-FFF2-40B4-BE49-F238E27FC236}">
                <a16:creationId xmlns:a16="http://schemas.microsoft.com/office/drawing/2014/main" id="{F41CE7F6-B375-051F-5C69-8F82365BA257}"/>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4155" r="2504"/>
          <a:stretch>
            <a:fillRect/>
          </a:stretch>
        </p:blipFill>
        <p:spPr bwMode="auto">
          <a:xfrm>
            <a:off x="4663440" y="1845734"/>
            <a:ext cx="3703320" cy="38754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23. What did he say to comfort them?</a:t>
            </a:r>
          </a:p>
        </p:txBody>
      </p:sp>
      <p:sp>
        <p:nvSpPr>
          <p:cNvPr id="3" name="Content Placeholder 2"/>
          <p:cNvSpPr>
            <a:spLocks noGrp="1"/>
          </p:cNvSpPr>
          <p:nvPr>
            <p:ph sz="half" idx="1"/>
          </p:nvPr>
        </p:nvSpPr>
        <p:spPr/>
        <p:txBody>
          <a:bodyPr>
            <a:normAutofit fontScale="92500" lnSpcReduction="10000"/>
          </a:bodyPr>
          <a:lstStyle/>
          <a:p>
            <a:r>
              <a:rPr sz="3600" dirty="0"/>
              <a:t>Genesis 45:4–6</a:t>
            </a:r>
          </a:p>
          <a:p>
            <a:r>
              <a:rPr sz="3600" dirty="0"/>
              <a:t>And Joseph said unto his brethren, Come near to me, I pray you. And they came near. And he said, I am Joseph your brother, whom ye sold into Egypt.</a:t>
            </a:r>
          </a:p>
        </p:txBody>
      </p:sp>
      <p:pic>
        <p:nvPicPr>
          <p:cNvPr id="5" name="Picture 2" descr="Joseph is Reunited With His Family">
            <a:extLst>
              <a:ext uri="{FF2B5EF4-FFF2-40B4-BE49-F238E27FC236}">
                <a16:creationId xmlns:a16="http://schemas.microsoft.com/office/drawing/2014/main" id="{A46698BD-2399-5892-08C0-583D00FE7105}"/>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b="16005"/>
          <a:stretch>
            <a:fillRect/>
          </a:stretch>
        </p:blipFill>
        <p:spPr bwMode="auto">
          <a:xfrm>
            <a:off x="4617722" y="1935804"/>
            <a:ext cx="3588817" cy="402336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dirty="0"/>
              <a:t>23. What did he say to comfort them?</a:t>
            </a:r>
          </a:p>
        </p:txBody>
      </p:sp>
      <p:sp>
        <p:nvSpPr>
          <p:cNvPr id="3" name="Content Placeholder 2"/>
          <p:cNvSpPr>
            <a:spLocks noGrp="1"/>
          </p:cNvSpPr>
          <p:nvPr>
            <p:ph sz="half" idx="1"/>
          </p:nvPr>
        </p:nvSpPr>
        <p:spPr/>
        <p:txBody>
          <a:bodyPr>
            <a:normAutofit fontScale="92500" lnSpcReduction="10000"/>
          </a:bodyPr>
          <a:lstStyle/>
          <a:p>
            <a:r>
              <a:rPr sz="3600" dirty="0"/>
              <a:t>Genesis 45:4–6</a:t>
            </a:r>
          </a:p>
          <a:p>
            <a:r>
              <a:rPr sz="3600" dirty="0"/>
              <a:t>Now therefore be not grieved, nor angry with yourselves, that ye sold me hither: for God did send me before you to preserve life.</a:t>
            </a:r>
          </a:p>
        </p:txBody>
      </p:sp>
      <p:pic>
        <p:nvPicPr>
          <p:cNvPr id="63490" name="Picture 2" descr="Joseph Forgives His Brothers">
            <a:extLst>
              <a:ext uri="{FF2B5EF4-FFF2-40B4-BE49-F238E27FC236}">
                <a16:creationId xmlns:a16="http://schemas.microsoft.com/office/drawing/2014/main" id="{D1CA8916-C13C-8AF9-BEDB-799DDC9755AD}"/>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6130" r="32019"/>
          <a:stretch>
            <a:fillRect/>
          </a:stretch>
        </p:blipFill>
        <p:spPr bwMode="auto">
          <a:xfrm>
            <a:off x="4328809" y="1910514"/>
            <a:ext cx="4037952" cy="389379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t>23. What did he say to comfort them?</a:t>
            </a:r>
          </a:p>
        </p:txBody>
      </p:sp>
      <p:sp>
        <p:nvSpPr>
          <p:cNvPr id="3" name="Content Placeholder 2"/>
          <p:cNvSpPr>
            <a:spLocks noGrp="1"/>
          </p:cNvSpPr>
          <p:nvPr>
            <p:ph sz="half" idx="1"/>
          </p:nvPr>
        </p:nvSpPr>
        <p:spPr/>
        <p:txBody>
          <a:bodyPr>
            <a:normAutofit fontScale="92500" lnSpcReduction="10000"/>
          </a:bodyPr>
          <a:lstStyle/>
          <a:p>
            <a:r>
              <a:rPr sz="3600" dirty="0"/>
              <a:t>Genesis 45:4–6</a:t>
            </a:r>
          </a:p>
          <a:p>
            <a:r>
              <a:rPr sz="3600" dirty="0"/>
              <a:t>For these two years hath the famine been in the land: and yet there are five years, in the which there shall neither be earing nor harvest.</a:t>
            </a:r>
          </a:p>
        </p:txBody>
      </p:sp>
      <p:pic>
        <p:nvPicPr>
          <p:cNvPr id="64514" name="Picture 2" descr="Weeping with joy, he embraced Benjamin. Then Joseph kissed each of his brothers and wept over them. After that the brothers began talking freely with him. – Slide 17">
            <a:extLst>
              <a:ext uri="{FF2B5EF4-FFF2-40B4-BE49-F238E27FC236}">
                <a16:creationId xmlns:a16="http://schemas.microsoft.com/office/drawing/2014/main" id="{758C5991-E3C5-E6DA-EAE6-559258A7978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24. Who did he say had ordered his being sold into Egypt?</a:t>
            </a:r>
          </a:p>
        </p:txBody>
      </p:sp>
      <p:sp>
        <p:nvSpPr>
          <p:cNvPr id="3" name="Content Placeholder 2"/>
          <p:cNvSpPr>
            <a:spLocks noGrp="1"/>
          </p:cNvSpPr>
          <p:nvPr>
            <p:ph sz="half" idx="1"/>
          </p:nvPr>
        </p:nvSpPr>
        <p:spPr/>
        <p:txBody>
          <a:bodyPr>
            <a:normAutofit lnSpcReduction="10000"/>
          </a:bodyPr>
          <a:lstStyle/>
          <a:p>
            <a:r>
              <a:rPr sz="3600" dirty="0"/>
              <a:t>Genesis 45:7–8</a:t>
            </a:r>
          </a:p>
          <a:p>
            <a:r>
              <a:rPr sz="3600" dirty="0"/>
              <a:t>And God sent me before you to preserve you a posterity in the earth, and to save your lives by a great deliverance.</a:t>
            </a:r>
          </a:p>
        </p:txBody>
      </p:sp>
      <p:pic>
        <p:nvPicPr>
          <p:cNvPr id="65538" name="Picture 2" descr="Jacob and his whole family set off for Egypt. On the way God told him, ‘Do not be afraid to go down to Egypt, for there I will make your family into a great nation.’ – Slide 20">
            <a:extLst>
              <a:ext uri="{FF2B5EF4-FFF2-40B4-BE49-F238E27FC236}">
                <a16:creationId xmlns:a16="http://schemas.microsoft.com/office/drawing/2014/main" id="{BAEBF2B8-FBD4-6587-1B6D-D5A12B4AACC7}"/>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t>24. Who did he say had ordered his being sold into Egypt?</a:t>
            </a:r>
          </a:p>
        </p:txBody>
      </p:sp>
      <p:sp>
        <p:nvSpPr>
          <p:cNvPr id="3" name="Content Placeholder 2"/>
          <p:cNvSpPr>
            <a:spLocks noGrp="1"/>
          </p:cNvSpPr>
          <p:nvPr>
            <p:ph sz="half" idx="1"/>
          </p:nvPr>
        </p:nvSpPr>
        <p:spPr/>
        <p:txBody>
          <a:bodyPr>
            <a:normAutofit fontScale="92500"/>
          </a:bodyPr>
          <a:lstStyle/>
          <a:p>
            <a:r>
              <a:rPr sz="3200" dirty="0"/>
              <a:t>Genesis 45:7–8</a:t>
            </a:r>
          </a:p>
          <a:p>
            <a:r>
              <a:rPr sz="3200" dirty="0"/>
              <a:t>So now it was not you that sent me hither, but God: and he hath made me a father to Pharaoh, and lord of all his house, and a ruler throughout all the land of Egypt.</a:t>
            </a:r>
          </a:p>
        </p:txBody>
      </p:sp>
      <p:pic>
        <p:nvPicPr>
          <p:cNvPr id="66562" name="Picture 2" descr="Jacob and his sons settled in Goshen. Jacob gave a blessing to Joseph’s sons, Manasseh and Ephraim. Later, when Jacob was close to dying, he called all his sons to him and blessed them. He then breathed his last. Jacob’s body was taken back to Canaan and buried in the tomb of his father Abraham just as he had requested. – Slide 22">
            <a:extLst>
              <a:ext uri="{FF2B5EF4-FFF2-40B4-BE49-F238E27FC236}">
                <a16:creationId xmlns:a16="http://schemas.microsoft.com/office/drawing/2014/main" id="{41313F56-B005-D7D3-4D8F-2534E4D98E26}"/>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664075" y="2469357"/>
            <a:ext cx="3702050" cy="277653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25. What will God always accomplish with the wrath of men?</a:t>
            </a:r>
          </a:p>
        </p:txBody>
      </p:sp>
      <p:sp>
        <p:nvSpPr>
          <p:cNvPr id="3" name="Content Placeholder 2"/>
          <p:cNvSpPr>
            <a:spLocks noGrp="1"/>
          </p:cNvSpPr>
          <p:nvPr>
            <p:ph sz="half" idx="1"/>
          </p:nvPr>
        </p:nvSpPr>
        <p:spPr>
          <a:xfrm>
            <a:off x="822960" y="1845734"/>
            <a:ext cx="3233474" cy="4023360"/>
          </a:xfrm>
        </p:spPr>
        <p:txBody>
          <a:bodyPr>
            <a:normAutofit/>
          </a:bodyPr>
          <a:lstStyle/>
          <a:p>
            <a:r>
              <a:rPr sz="3600" dirty="0"/>
              <a:t>Psalm 76:10</a:t>
            </a:r>
          </a:p>
          <a:p>
            <a:r>
              <a:rPr sz="3600" dirty="0"/>
              <a:t>Surely the wrath of man shall praise thee: the remainder of wrath shalt thou restrain.</a:t>
            </a:r>
          </a:p>
        </p:txBody>
      </p:sp>
      <p:pic>
        <p:nvPicPr>
          <p:cNvPr id="67586" name="Picture 2" descr="GOD WILL BE GLORIFIED REGARDLESS ...">
            <a:extLst>
              <a:ext uri="{FF2B5EF4-FFF2-40B4-BE49-F238E27FC236}">
                <a16:creationId xmlns:a16="http://schemas.microsoft.com/office/drawing/2014/main" id="{75D263D6-602A-07A1-D356-24B8F008104E}"/>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4212076" y="2377014"/>
            <a:ext cx="4449290" cy="2960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 How long had he been in bondage when he was made prime minister?</a:t>
            </a:r>
          </a:p>
        </p:txBody>
      </p:sp>
      <p:sp>
        <p:nvSpPr>
          <p:cNvPr id="3" name="Content Placeholder 2"/>
          <p:cNvSpPr>
            <a:spLocks noGrp="1"/>
          </p:cNvSpPr>
          <p:nvPr>
            <p:ph sz="half" idx="1"/>
          </p:nvPr>
        </p:nvSpPr>
        <p:spPr>
          <a:xfrm>
            <a:off x="822960" y="1845734"/>
            <a:ext cx="3703320" cy="4322718"/>
          </a:xfrm>
        </p:spPr>
        <p:txBody>
          <a:bodyPr>
            <a:normAutofit fontScale="92500" lnSpcReduction="10000"/>
          </a:bodyPr>
          <a:lstStyle/>
          <a:p>
            <a:r>
              <a:rPr sz="2800" dirty="0"/>
              <a:t>Genesis 37:2; </a:t>
            </a:r>
            <a:r>
              <a:rPr lang="en-US" sz="2800" dirty="0"/>
              <a:t>          </a:t>
            </a:r>
            <a:r>
              <a:rPr sz="2800" dirty="0"/>
              <a:t>Genesis 41:46</a:t>
            </a:r>
          </a:p>
          <a:p>
            <a:r>
              <a:rPr sz="2800" dirty="0"/>
              <a:t>These are the generations of Jacob. Joseph, being seventeen years old, was feeding the flock with his brethren; and the lad was with the sons of Bilhah, and with the sons of Zilpah, his father's wives: and Joseph brought unto his father their evil report.</a:t>
            </a:r>
          </a:p>
        </p:txBody>
      </p:sp>
      <p:pic>
        <p:nvPicPr>
          <p:cNvPr id="4098" name="Picture 2" descr="Joseph | Charismactivism">
            <a:extLst>
              <a:ext uri="{FF2B5EF4-FFF2-40B4-BE49-F238E27FC236}">
                <a16:creationId xmlns:a16="http://schemas.microsoft.com/office/drawing/2014/main" id="{ED61A753-2783-D71E-0306-3F2479964869}"/>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9944" r="3188"/>
          <a:stretch>
            <a:fillRect/>
          </a:stretch>
        </p:blipFill>
        <p:spPr bwMode="auto">
          <a:xfrm>
            <a:off x="4572000" y="2156139"/>
            <a:ext cx="3794124" cy="3701907"/>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A85AA27-28D6-D964-83E5-7BDE72B912AE}"/>
              </a:ext>
            </a:extLst>
          </p:cNvPr>
          <p:cNvPicPr>
            <a:picLocks noChangeAspect="1"/>
          </p:cNvPicPr>
          <p:nvPr/>
        </p:nvPicPr>
        <p:blipFill>
          <a:blip r:embed="rId2"/>
          <a:srcRect l="11314" t="901" r="13868" b="901"/>
          <a:stretch>
            <a:fillRect/>
          </a:stretch>
        </p:blipFill>
        <p:spPr>
          <a:xfrm>
            <a:off x="-1" y="0"/>
            <a:ext cx="9144001" cy="6858000"/>
          </a:xfrm>
          <a:prstGeom prst="rect">
            <a:avLst/>
          </a:prstGeom>
        </p:spPr>
      </p:pic>
    </p:spTree>
    <p:extLst>
      <p:ext uri="{BB962C8B-B14F-4D97-AF65-F5344CB8AC3E}">
        <p14:creationId xmlns:p14="http://schemas.microsoft.com/office/powerpoint/2010/main" val="17300027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2D13F1A-000D-E76D-48D8-F7F757684BCA}"/>
              </a:ext>
            </a:extLst>
          </p:cNvPr>
          <p:cNvSpPr txBox="1">
            <a:spLocks/>
          </p:cNvSpPr>
          <p:nvPr/>
        </p:nvSpPr>
        <p:spPr>
          <a:xfrm>
            <a:off x="226447" y="601364"/>
            <a:ext cx="8691106" cy="3591258"/>
          </a:xfrm>
          <a:prstGeom prst="rect">
            <a:avLst/>
          </a:prstGeom>
          <a:gradFill flip="none" rotWithShape="1">
            <a:gsLst>
              <a:gs pos="23000">
                <a:schemeClr val="accent1">
                  <a:shade val="30000"/>
                  <a:satMod val="115000"/>
                </a:schemeClr>
              </a:gs>
              <a:gs pos="55000">
                <a:schemeClr val="tx2">
                  <a:lumMod val="10000"/>
                </a:schemeClr>
              </a:gs>
              <a:gs pos="100000">
                <a:schemeClr val="accent1">
                  <a:lumMod val="75000"/>
                </a:schemeClr>
              </a:gs>
            </a:gsLst>
            <a:lin ang="2700000" scaled="1"/>
            <a:tileRect/>
          </a:gradFill>
          <a:effectLst>
            <a:outerShdw blurRad="25400" dir="17880000">
              <a:srgbClr val="000000">
                <a:alpha val="46000"/>
              </a:srgbClr>
            </a:outerShdw>
            <a:softEdge rad="584200"/>
          </a:effectLst>
        </p:spPr>
        <p:txBody>
          <a:bodyPr vert="horz" lIns="91440" tIns="45720" rIns="91440" bIns="45720" rtlCol="0" anchor="b">
            <a:normAutofit/>
          </a:bodyPr>
          <a:lstStyle>
            <a:lvl1pPr algn="ctr" defTabSz="457200" rtl="0" eaLnBrk="1" latinLnBrk="0" hangingPunct="1">
              <a:spcBef>
                <a:spcPct val="0"/>
              </a:spcBef>
              <a:buNone/>
              <a:defRPr sz="5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8000" dirty="0">
                <a:solidFill>
                  <a:schemeClr val="tx1"/>
                </a:solidFill>
              </a:rPr>
              <a:t>Thank you </a:t>
            </a:r>
            <a:r>
              <a:rPr lang="en-US" dirty="0">
                <a:solidFill>
                  <a:schemeClr val="tx1"/>
                </a:solidFill>
              </a:rPr>
              <a:t>and </a:t>
            </a:r>
          </a:p>
          <a:p>
            <a:br>
              <a:rPr lang="en-US" dirty="0">
                <a:solidFill>
                  <a:schemeClr val="tx2">
                    <a:lumMod val="50000"/>
                  </a:schemeClr>
                </a:solidFill>
              </a:rPr>
            </a:br>
            <a:r>
              <a:rPr lang="en-US" sz="6600" b="1" dirty="0">
                <a:solidFill>
                  <a:schemeClr val="accent1">
                    <a:lumMod val="60000"/>
                    <a:lumOff val="40000"/>
                  </a:schemeClr>
                </a:solidFill>
              </a:rPr>
              <a:t>HAPPY SABBATH!</a:t>
            </a:r>
            <a:endParaRPr lang="en-US" b="1" dirty="0">
              <a:solidFill>
                <a:schemeClr val="accent1">
                  <a:lumMod val="60000"/>
                  <a:lumOff val="40000"/>
                </a:schemeClr>
              </a:solidFill>
            </a:endParaRPr>
          </a:p>
        </p:txBody>
      </p:sp>
    </p:spTree>
    <p:extLst>
      <p:ext uri="{BB962C8B-B14F-4D97-AF65-F5344CB8AC3E}">
        <p14:creationId xmlns:p14="http://schemas.microsoft.com/office/powerpoint/2010/main" val="19237208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2. How long had he been in bondage when he was made prime minister?</a:t>
            </a:r>
          </a:p>
        </p:txBody>
      </p:sp>
      <p:sp>
        <p:nvSpPr>
          <p:cNvPr id="3" name="Content Placeholder 2"/>
          <p:cNvSpPr>
            <a:spLocks noGrp="1"/>
          </p:cNvSpPr>
          <p:nvPr>
            <p:ph sz="half" idx="1"/>
          </p:nvPr>
        </p:nvSpPr>
        <p:spPr/>
        <p:txBody>
          <a:bodyPr>
            <a:normAutofit fontScale="92500" lnSpcReduction="20000"/>
          </a:bodyPr>
          <a:lstStyle/>
          <a:p>
            <a:r>
              <a:rPr sz="3200" dirty="0"/>
              <a:t>Genesis 37:2; </a:t>
            </a:r>
            <a:r>
              <a:rPr lang="en-US" sz="3200" dirty="0"/>
              <a:t>       </a:t>
            </a:r>
            <a:r>
              <a:rPr sz="3200" dirty="0"/>
              <a:t>Genesis 41:46</a:t>
            </a:r>
          </a:p>
          <a:p>
            <a:r>
              <a:rPr sz="3200" dirty="0"/>
              <a:t>And Joseph was thirty years old when he stood before Pharaoh king of Egypt. And Joseph went out from the presence of Pharaoh, and went throughout all the land of Egypt.</a:t>
            </a:r>
          </a:p>
        </p:txBody>
      </p:sp>
      <p:pic>
        <p:nvPicPr>
          <p:cNvPr id="5124" name="Picture 4" descr="40+ Joseph Dream Stock Illustrations, Royalty-Free Vector Graphics &amp; Clip  Art - iStock">
            <a:extLst>
              <a:ext uri="{FF2B5EF4-FFF2-40B4-BE49-F238E27FC236}">
                <a16:creationId xmlns:a16="http://schemas.microsoft.com/office/drawing/2014/main" id="{D84251B6-30EF-F7F5-6159-34ABD3E310CA}"/>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25944" t="2945" r="17328" b="7793"/>
          <a:stretch>
            <a:fillRect/>
          </a:stretch>
        </p:blipFill>
        <p:spPr bwMode="auto">
          <a:xfrm>
            <a:off x="5087334" y="1906010"/>
            <a:ext cx="3233706" cy="37164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sz="4000" dirty="0"/>
              <a:t>3. Why did the Lord allow Joseph to experience so much bitter suffering?</a:t>
            </a:r>
          </a:p>
        </p:txBody>
      </p:sp>
      <p:sp>
        <p:nvSpPr>
          <p:cNvPr id="3" name="Content Placeholder 2"/>
          <p:cNvSpPr>
            <a:spLocks noGrp="1"/>
          </p:cNvSpPr>
          <p:nvPr>
            <p:ph sz="half" idx="1"/>
          </p:nvPr>
        </p:nvSpPr>
        <p:spPr/>
        <p:txBody>
          <a:bodyPr>
            <a:normAutofit/>
          </a:bodyPr>
          <a:lstStyle/>
          <a:p>
            <a:r>
              <a:rPr sz="4000" dirty="0"/>
              <a:t>Psalm 105:17–19</a:t>
            </a:r>
          </a:p>
          <a:p>
            <a:r>
              <a:rPr sz="4000" dirty="0"/>
              <a:t>He sent a man before them, even Joseph, who was sold for a servant:</a:t>
            </a:r>
          </a:p>
        </p:txBody>
      </p:sp>
      <p:pic>
        <p:nvPicPr>
          <p:cNvPr id="6146" name="Picture 2" descr="Joseph sold into slavery by his brothers - St. Mark's Evangelical Lutheran  Church">
            <a:extLst>
              <a:ext uri="{FF2B5EF4-FFF2-40B4-BE49-F238E27FC236}">
                <a16:creationId xmlns:a16="http://schemas.microsoft.com/office/drawing/2014/main" id="{1B26A64A-7DED-C0B0-7AFC-526EEB2BB56C}"/>
              </a:ext>
            </a:extLst>
          </p:cNvPr>
          <p:cNvPicPr>
            <a:picLocks noGrp="1" noChangeAspect="1" noChangeArrowheads="1"/>
          </p:cNvPicPr>
          <p:nvPr>
            <p:ph sz="half" idx="2"/>
          </p:nvPr>
        </p:nvPicPr>
        <p:blipFill rotWithShape="1">
          <a:blip r:embed="rId2">
            <a:extLst>
              <a:ext uri="{28A0092B-C50C-407E-A947-70E740481C1C}">
                <a14:useLocalDpi xmlns:a14="http://schemas.microsoft.com/office/drawing/2010/main" val="0"/>
              </a:ext>
            </a:extLst>
          </a:blip>
          <a:srcRect l="12753" r="25497"/>
          <a:stretch>
            <a:fillRect/>
          </a:stretch>
        </p:blipFill>
        <p:spPr bwMode="auto">
          <a:xfrm>
            <a:off x="4663442" y="1895873"/>
            <a:ext cx="3703318" cy="39732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CA72677B-2F8C-4192-8EBE-D360BE3B20F6}"/>
    </a:ext>
  </a:extLst>
</a:theme>
</file>

<file path=docProps/app.xml><?xml version="1.0" encoding="utf-8"?>
<Properties xmlns="http://schemas.openxmlformats.org/officeDocument/2006/extended-properties" xmlns:vt="http://schemas.openxmlformats.org/officeDocument/2006/docPropsVTypes">
  <Template>Retrospect</Template>
  <TotalTime>204</TotalTime>
  <Words>3190</Words>
  <Application>Microsoft Office PowerPoint</Application>
  <PresentationFormat>On-screen Show (4:3)</PresentationFormat>
  <Paragraphs>200</Paragraphs>
  <Slides>71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71</vt:i4>
      </vt:variant>
    </vt:vector>
  </HeadingPairs>
  <TitlesOfParts>
    <vt:vector size="76" baseType="lpstr">
      <vt:lpstr>Arial</vt:lpstr>
      <vt:lpstr>Calibri</vt:lpstr>
      <vt:lpstr>Calibri Light</vt:lpstr>
      <vt:lpstr>Impact</vt:lpstr>
      <vt:lpstr>Retrospect</vt:lpstr>
      <vt:lpstr>PowerPoint Presentation</vt:lpstr>
      <vt:lpstr>PowerPoint Presentation</vt:lpstr>
      <vt:lpstr>Old Testament History:  God’s Care for the Righteous</vt:lpstr>
      <vt:lpstr>1. Relate the main points of what happened to Joseph in Egypt.</vt:lpstr>
      <vt:lpstr>1. Relate the main points of what happened to Joseph in Egypt.</vt:lpstr>
      <vt:lpstr>1. Relate the main points of what happened to Joseph in Egypt.</vt:lpstr>
      <vt:lpstr>2. How long had he been in bondage when he was made prime minister?</vt:lpstr>
      <vt:lpstr>2. How long had he been in bondage when he was made prime minister?</vt:lpstr>
      <vt:lpstr>3. Why did the Lord allow Joseph to experience so much bitter suffering?</vt:lpstr>
      <vt:lpstr>3. Why did the Lord allow Joseph to experience so much bitter suffering?</vt:lpstr>
      <vt:lpstr>3. Why did the Lord allow Joseph to experience so much bitter suffering?</vt:lpstr>
      <vt:lpstr>4. After having been the lowest of all, over whom was he exalted?</vt:lpstr>
      <vt:lpstr>4. After having been the lowest of all, over whom was he exalted?</vt:lpstr>
      <vt:lpstr>4. After having been the lowest of all, over whom was he exalted?</vt:lpstr>
      <vt:lpstr>5. Of what general statement is the case of Joseph an example?</vt:lpstr>
      <vt:lpstr>6. How extensive was the famine which Joseph had predicted?</vt:lpstr>
      <vt:lpstr>6. How extensive was the famine which Joseph had predicted?</vt:lpstr>
      <vt:lpstr>7. Who, among others, went to Egypt to buy corn?</vt:lpstr>
      <vt:lpstr>8. What did Joseph’s brethren do when they came into his presence?</vt:lpstr>
      <vt:lpstr>9. In so doing what did they fulfill?</vt:lpstr>
      <vt:lpstr>10. Did they recognize one another?</vt:lpstr>
      <vt:lpstr>11. How did Joseph accost his brethren?</vt:lpstr>
      <vt:lpstr>11. How did Joseph accost his brethren?</vt:lpstr>
      <vt:lpstr>11. How did Joseph accost his brethren?</vt:lpstr>
      <vt:lpstr>12. What did he do to them?</vt:lpstr>
      <vt:lpstr>13. Afterward what did he say and do to them?</vt:lpstr>
      <vt:lpstr>13. Afterward what did he say and do to them?</vt:lpstr>
      <vt:lpstr>13. Afterward what did he say and do to them?</vt:lpstr>
      <vt:lpstr>14. What did this treatment cause them to remember?</vt:lpstr>
      <vt:lpstr>15. What did they rightly judge had now come upon them?</vt:lpstr>
      <vt:lpstr>16. How was Joseph affected by this evidence of their remorse for their evil course?</vt:lpstr>
      <vt:lpstr>17. When the corn which they took home was eaten up, what conversation took place between Jacob and his sons?</vt:lpstr>
      <vt:lpstr>17. When the corn which they took home was eaten up, what conversation took place between Jacob and his sons?</vt:lpstr>
      <vt:lpstr>17. When the corn which they took home was eaten up, what conversation took place between Jacob and his sons?</vt:lpstr>
      <vt:lpstr>17. When the corn which they took home was eaten up, what conversation took place between Jacob and his sons?</vt:lpstr>
      <vt:lpstr>17. When the corn which they took home was eaten up, what conversation took place between Jacob and his sons?</vt:lpstr>
      <vt:lpstr>17. When the corn which they took home was eaten up, what conversation took place between Jacob and his sons?</vt:lpstr>
      <vt:lpstr>18. What responsibility did Judah take concerning Benjamin?</vt:lpstr>
      <vt:lpstr>18. What responsibility did Judah take concerning Benjamin?</vt:lpstr>
      <vt:lpstr>19. When they were about to return home the second time with their corn, what did Joseph do to try them?</vt:lpstr>
      <vt:lpstr>19. When they were about to return home the second time with their corn, what did Joseph do to try them?</vt:lpstr>
      <vt:lpstr>19. When they were about to return home the second time with their corn, what did Joseph do to try them?</vt:lpstr>
      <vt:lpstr>19. When they were about to return home the second time with their corn, what did Joseph do to try them?</vt:lpstr>
      <vt:lpstr>19. When they were about to return home the second time with their corn, what did Joseph do to try them?</vt:lpstr>
      <vt:lpstr>20. To what did they attribute all these calamities?</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21. When they thought that Benjamin was about to be enslaved, what pathetic plea did Judah make?</vt:lpstr>
      <vt:lpstr>22. What did Joseph now know?</vt:lpstr>
      <vt:lpstr>23. What did he say to comfort them?</vt:lpstr>
      <vt:lpstr>23. What did he say to comfort them?</vt:lpstr>
      <vt:lpstr>23. What did he say to comfort them?</vt:lpstr>
      <vt:lpstr>24. Who did he say had ordered his being sold into Egypt?</vt:lpstr>
      <vt:lpstr>24. Who did he say had ordered his being sold into Egypt?</vt:lpstr>
      <vt:lpstr>25. What will God always accomplish with the wrath of men?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Thylacat</dc:creator>
  <cp:keywords/>
  <dc:description>generated using python-pptx</dc:description>
  <cp:lastModifiedBy>gabby young</cp:lastModifiedBy>
  <cp:revision>2</cp:revision>
  <dcterms:created xsi:type="dcterms:W3CDTF">2013-01-27T09:14:16Z</dcterms:created>
  <dcterms:modified xsi:type="dcterms:W3CDTF">2025-11-22T00:41:53Z</dcterms:modified>
  <cp:category/>
</cp:coreProperties>
</file>