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394" r:id="rId2"/>
    <p:sldId id="390" r:id="rId3"/>
    <p:sldId id="391" r:id="rId4"/>
    <p:sldId id="395"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392" r:id="rId47"/>
    <p:sldId id="340"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3" d="100"/>
          <a:sy n="73" d="100"/>
        </p:scale>
        <p:origin x="714"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a:xfrm>
            <a:off x="2743973" y="5870576"/>
            <a:ext cx="3932137" cy="377825"/>
          </a:xfrm>
        </p:spPr>
        <p:txBody>
          <a:bodyPr/>
          <a:lstStyle/>
          <a:p>
            <a:endParaRPr lang="en-US"/>
          </a:p>
        </p:txBody>
      </p:sp>
      <p:sp>
        <p:nvSpPr>
          <p:cNvPr id="6" name="Slide Number Placeholder 5"/>
          <p:cNvSpPr>
            <a:spLocks noGrp="1"/>
          </p:cNvSpPr>
          <p:nvPr>
            <p:ph type="sldNum" sz="quarter" idx="12"/>
          </p:nvPr>
        </p:nvSpPr>
        <p:spPr>
          <a:xfrm>
            <a:off x="8040685" y="5870576"/>
            <a:ext cx="417516" cy="3778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29646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798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207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17491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en-US"/>
              <a:t>Click to edit Master title style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23820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46313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71614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05245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6473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8582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9436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55663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6325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8634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5BCAD085-E8A6-8845-BD4E-CB4CCA059FC4}"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8796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40633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0896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11/28/2025</a:t>
            </a:fld>
            <a:endParaRPr lang="en-US"/>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44601251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 What liberal offer did Pharaoh make?</a:t>
            </a:r>
          </a:p>
        </p:txBody>
      </p:sp>
      <p:sp>
        <p:nvSpPr>
          <p:cNvPr id="3" name="Content Placeholder 2"/>
          <p:cNvSpPr>
            <a:spLocks noGrp="1"/>
          </p:cNvSpPr>
          <p:nvPr>
            <p:ph sz="half" idx="1"/>
          </p:nvPr>
        </p:nvSpPr>
        <p:spPr/>
        <p:txBody>
          <a:bodyPr>
            <a:normAutofit fontScale="92500"/>
          </a:bodyPr>
          <a:lstStyle/>
          <a:p>
            <a:r>
              <a:rPr sz="2800" dirty="0"/>
              <a:t>Genesis 45:17-20</a:t>
            </a:r>
          </a:p>
          <a:p>
            <a:r>
              <a:rPr sz="2800" dirty="0"/>
              <a:t>Now thou art commanded, this do ye; take you wagons out of the land of Egypt for your little ones, and for your wives, and bring your father, and come. </a:t>
            </a:r>
          </a:p>
        </p:txBody>
      </p:sp>
      <p:pic>
        <p:nvPicPr>
          <p:cNvPr id="6146" name="Picture 2" descr="Egyptian Cart - Superhive (formerly ...">
            <a:extLst>
              <a:ext uri="{FF2B5EF4-FFF2-40B4-BE49-F238E27FC236}">
                <a16:creationId xmlns:a16="http://schemas.microsoft.com/office/drawing/2014/main" id="{D9845FAB-23D7-82B0-F5FE-09A7CCD7C2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238" r="16490"/>
          <a:stretch>
            <a:fillRect/>
          </a:stretch>
        </p:blipFill>
        <p:spPr bwMode="auto">
          <a:xfrm>
            <a:off x="4393763" y="2549236"/>
            <a:ext cx="3835837" cy="30138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 What liberal offer did Pharaoh make?</a:t>
            </a:r>
          </a:p>
        </p:txBody>
      </p:sp>
      <p:sp>
        <p:nvSpPr>
          <p:cNvPr id="3" name="Content Placeholder 2"/>
          <p:cNvSpPr>
            <a:spLocks noGrp="1"/>
          </p:cNvSpPr>
          <p:nvPr>
            <p:ph sz="half" idx="1"/>
          </p:nvPr>
        </p:nvSpPr>
        <p:spPr/>
        <p:txBody>
          <a:bodyPr>
            <a:normAutofit/>
          </a:bodyPr>
          <a:lstStyle/>
          <a:p>
            <a:r>
              <a:rPr sz="3200" dirty="0"/>
              <a:t>Genesis 45:17-20</a:t>
            </a:r>
          </a:p>
          <a:p>
            <a:r>
              <a:rPr sz="3200" dirty="0"/>
              <a:t>Also regard not your stuff; for the good of all the land of Egypt is yours. </a:t>
            </a:r>
          </a:p>
        </p:txBody>
      </p:sp>
      <p:pic>
        <p:nvPicPr>
          <p:cNvPr id="7170" name="Picture 2" descr="Egyptian Farming - History for kids">
            <a:extLst>
              <a:ext uri="{FF2B5EF4-FFF2-40B4-BE49-F238E27FC236}">
                <a16:creationId xmlns:a16="http://schemas.microsoft.com/office/drawing/2014/main" id="{4366E7A1-374A-5D52-138C-B30C6BF06A6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090"/>
          <a:stretch>
            <a:fillRect/>
          </a:stretch>
        </p:blipFill>
        <p:spPr bwMode="auto">
          <a:xfrm>
            <a:off x="4675910" y="2142068"/>
            <a:ext cx="3462048" cy="34860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3. What timely caution did Joseph give his brethren?</a:t>
            </a:r>
          </a:p>
        </p:txBody>
      </p:sp>
      <p:sp>
        <p:nvSpPr>
          <p:cNvPr id="3" name="Content Placeholder 2"/>
          <p:cNvSpPr>
            <a:spLocks noGrp="1"/>
          </p:cNvSpPr>
          <p:nvPr>
            <p:ph sz="half" idx="1"/>
          </p:nvPr>
        </p:nvSpPr>
        <p:spPr/>
        <p:txBody>
          <a:bodyPr>
            <a:normAutofit fontScale="92500" lnSpcReduction="10000"/>
          </a:bodyPr>
          <a:lstStyle/>
          <a:p>
            <a:r>
              <a:rPr sz="3600" dirty="0"/>
              <a:t>Genesis 45:24</a:t>
            </a:r>
          </a:p>
          <a:p>
            <a:r>
              <a:rPr sz="3600" dirty="0"/>
              <a:t>So he sent his brethren away, and they departed: and he said unto them, See that ye fall not out by the way. </a:t>
            </a:r>
          </a:p>
        </p:txBody>
      </p:sp>
      <p:pic>
        <p:nvPicPr>
          <p:cNvPr id="8194" name="Picture 2" descr="Why Did Joseph Test His Brothers? – Weswhite.net">
            <a:extLst>
              <a:ext uri="{FF2B5EF4-FFF2-40B4-BE49-F238E27FC236}">
                <a16:creationId xmlns:a16="http://schemas.microsoft.com/office/drawing/2014/main" id="{CF8623CB-16CE-E8F2-253A-B84A39F237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994" r="16532"/>
          <a:stretch>
            <a:fillRect/>
          </a:stretch>
        </p:blipFill>
        <p:spPr bwMode="auto">
          <a:xfrm>
            <a:off x="4490469" y="2438756"/>
            <a:ext cx="3739131" cy="3352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How did Jacob feel when his sons returned with this story?</a:t>
            </a:r>
          </a:p>
        </p:txBody>
      </p:sp>
      <p:sp>
        <p:nvSpPr>
          <p:cNvPr id="3" name="Content Placeholder 2"/>
          <p:cNvSpPr>
            <a:spLocks noGrp="1"/>
          </p:cNvSpPr>
          <p:nvPr>
            <p:ph sz="half" idx="1"/>
          </p:nvPr>
        </p:nvSpPr>
        <p:spPr/>
        <p:txBody>
          <a:bodyPr>
            <a:normAutofit fontScale="92500"/>
          </a:bodyPr>
          <a:lstStyle/>
          <a:p>
            <a:r>
              <a:rPr sz="3600" dirty="0"/>
              <a:t>Genesis 45:25-26</a:t>
            </a:r>
          </a:p>
          <a:p>
            <a:r>
              <a:rPr sz="3600" dirty="0"/>
              <a:t>And they went up out of Egypt, and came into the land of Canaan unto Jacob their father, </a:t>
            </a:r>
          </a:p>
        </p:txBody>
      </p:sp>
      <p:pic>
        <p:nvPicPr>
          <p:cNvPr id="9218" name="Picture 2" descr="What Happened When Joseph's Brothers Went Back To Egypt?">
            <a:extLst>
              <a:ext uri="{FF2B5EF4-FFF2-40B4-BE49-F238E27FC236}">
                <a16:creationId xmlns:a16="http://schemas.microsoft.com/office/drawing/2014/main" id="{F2EDE9F9-088B-792D-D3ED-1DDC2D715B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847110"/>
            <a:ext cx="4166584" cy="2344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How did Jacob feel when his sons returned with this story?</a:t>
            </a:r>
          </a:p>
        </p:txBody>
      </p:sp>
      <p:sp>
        <p:nvSpPr>
          <p:cNvPr id="3" name="Content Placeholder 2"/>
          <p:cNvSpPr>
            <a:spLocks noGrp="1"/>
          </p:cNvSpPr>
          <p:nvPr>
            <p:ph sz="half" idx="1"/>
          </p:nvPr>
        </p:nvSpPr>
        <p:spPr/>
        <p:txBody>
          <a:bodyPr>
            <a:normAutofit fontScale="92500" lnSpcReduction="10000"/>
          </a:bodyPr>
          <a:lstStyle/>
          <a:p>
            <a:r>
              <a:rPr sz="3200" dirty="0"/>
              <a:t>Genesis 45:25-26</a:t>
            </a:r>
          </a:p>
          <a:p>
            <a:r>
              <a:rPr sz="3200" dirty="0"/>
              <a:t>And told him, saying, Joseph is yet alive, and he is governor over all the land of Egypt. And Jacob's heart fainted, for he believed them not. </a:t>
            </a:r>
          </a:p>
        </p:txBody>
      </p:sp>
      <p:pic>
        <p:nvPicPr>
          <p:cNvPr id="10246" name="Picture 6" descr="Joseph Talks To Father Stock Photo ...">
            <a:extLst>
              <a:ext uri="{FF2B5EF4-FFF2-40B4-BE49-F238E27FC236}">
                <a16:creationId xmlns:a16="http://schemas.microsoft.com/office/drawing/2014/main" id="{7BAE5E84-B988-1057-BB70-205D2D4CAD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825"/>
          <a:stretch>
            <a:fillRect/>
          </a:stretch>
        </p:blipFill>
        <p:spPr bwMode="auto">
          <a:xfrm>
            <a:off x="4927167" y="2386575"/>
            <a:ext cx="2672052" cy="31601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5. What finally induced him to consent to go?</a:t>
            </a:r>
          </a:p>
        </p:txBody>
      </p:sp>
      <p:sp>
        <p:nvSpPr>
          <p:cNvPr id="3" name="Content Placeholder 2"/>
          <p:cNvSpPr>
            <a:spLocks noGrp="1"/>
          </p:cNvSpPr>
          <p:nvPr>
            <p:ph sz="half" idx="1"/>
          </p:nvPr>
        </p:nvSpPr>
        <p:spPr>
          <a:xfrm>
            <a:off x="457201" y="2142067"/>
            <a:ext cx="3813048" cy="4106331"/>
          </a:xfrm>
        </p:spPr>
        <p:txBody>
          <a:bodyPr>
            <a:normAutofit lnSpcReduction="10000"/>
          </a:bodyPr>
          <a:lstStyle/>
          <a:p>
            <a:r>
              <a:rPr sz="2800" dirty="0"/>
              <a:t>Genesis 45:27-28</a:t>
            </a:r>
          </a:p>
          <a:p>
            <a:r>
              <a:rPr sz="2800" dirty="0"/>
              <a:t>And they told him all the words of Joseph, which he had said unto them: and when he saw the wagons which Joseph had sent to carry him, the spirit of Jacob their father revived: </a:t>
            </a:r>
          </a:p>
        </p:txBody>
      </p:sp>
      <p:pic>
        <p:nvPicPr>
          <p:cNvPr id="11266" name="Picture 2" descr="unfoldingWord® Open Bible Stories ...">
            <a:extLst>
              <a:ext uri="{FF2B5EF4-FFF2-40B4-BE49-F238E27FC236}">
                <a16:creationId xmlns:a16="http://schemas.microsoft.com/office/drawing/2014/main" id="{EDF03C4F-C28A-6959-5708-6C2DDFFE25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9313"/>
          <a:stretch>
            <a:fillRect/>
          </a:stretch>
        </p:blipFill>
        <p:spPr bwMode="auto">
          <a:xfrm>
            <a:off x="4894261" y="2584377"/>
            <a:ext cx="3542789" cy="32691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5. What finally induced him to consent to go?</a:t>
            </a:r>
          </a:p>
        </p:txBody>
      </p:sp>
      <p:sp>
        <p:nvSpPr>
          <p:cNvPr id="3" name="Content Placeholder 2"/>
          <p:cNvSpPr>
            <a:spLocks noGrp="1"/>
          </p:cNvSpPr>
          <p:nvPr>
            <p:ph sz="half" idx="1"/>
          </p:nvPr>
        </p:nvSpPr>
        <p:spPr/>
        <p:txBody>
          <a:bodyPr>
            <a:normAutofit/>
          </a:bodyPr>
          <a:lstStyle/>
          <a:p>
            <a:r>
              <a:rPr sz="3200" dirty="0"/>
              <a:t>Genesis 45:27-28</a:t>
            </a:r>
          </a:p>
          <a:p>
            <a:r>
              <a:rPr sz="3200" dirty="0"/>
              <a:t>And Israel said, It is enough; Joseph my son is yet alive: I will go and see him before I die. </a:t>
            </a:r>
          </a:p>
        </p:txBody>
      </p:sp>
      <p:pic>
        <p:nvPicPr>
          <p:cNvPr id="12290" name="Picture 2" descr="Growth of Israel in Egypt | Bible Story">
            <a:extLst>
              <a:ext uri="{FF2B5EF4-FFF2-40B4-BE49-F238E27FC236}">
                <a16:creationId xmlns:a16="http://schemas.microsoft.com/office/drawing/2014/main" id="{52F51417-E28B-3AC0-EEF6-38D0AD9E0E2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4853"/>
          <a:stretch>
            <a:fillRect/>
          </a:stretch>
        </p:blipFill>
        <p:spPr bwMode="auto">
          <a:xfrm>
            <a:off x="4427537" y="2433277"/>
            <a:ext cx="3959970" cy="30392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When he started, what encouragement did the Lord give him?</a:t>
            </a:r>
          </a:p>
        </p:txBody>
      </p:sp>
      <p:sp>
        <p:nvSpPr>
          <p:cNvPr id="3" name="Content Placeholder 2"/>
          <p:cNvSpPr>
            <a:spLocks noGrp="1"/>
          </p:cNvSpPr>
          <p:nvPr>
            <p:ph sz="half" idx="1"/>
          </p:nvPr>
        </p:nvSpPr>
        <p:spPr/>
        <p:txBody>
          <a:bodyPr>
            <a:normAutofit fontScale="92500" lnSpcReduction="10000"/>
          </a:bodyPr>
          <a:lstStyle/>
          <a:p>
            <a:r>
              <a:rPr sz="3200" dirty="0"/>
              <a:t>Genesis 46:1-4</a:t>
            </a:r>
          </a:p>
          <a:p>
            <a:r>
              <a:rPr sz="3200" dirty="0"/>
              <a:t>And Israel took his journey with all that he had, and came to Beersheba, and offered sacrifices unto the God of his father Isaac. </a:t>
            </a:r>
          </a:p>
        </p:txBody>
      </p:sp>
      <p:pic>
        <p:nvPicPr>
          <p:cNvPr id="13314" name="Picture 2" descr="God Goes Down to Egypt with Jacob: A Story for the Exiles - TheTorah.com">
            <a:extLst>
              <a:ext uri="{FF2B5EF4-FFF2-40B4-BE49-F238E27FC236}">
                <a16:creationId xmlns:a16="http://schemas.microsoft.com/office/drawing/2014/main" id="{31A0A7F1-E601-C269-8387-E62B41668B2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628" r="7895"/>
          <a:stretch>
            <a:fillRect/>
          </a:stretch>
        </p:blipFill>
        <p:spPr bwMode="auto">
          <a:xfrm>
            <a:off x="4218709" y="2242648"/>
            <a:ext cx="4010891" cy="34479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When he started, what encouragement did the Lord give him?</a:t>
            </a:r>
          </a:p>
        </p:txBody>
      </p:sp>
      <p:sp>
        <p:nvSpPr>
          <p:cNvPr id="3" name="Content Placeholder 2"/>
          <p:cNvSpPr>
            <a:spLocks noGrp="1"/>
          </p:cNvSpPr>
          <p:nvPr>
            <p:ph sz="half" idx="1"/>
          </p:nvPr>
        </p:nvSpPr>
        <p:spPr/>
        <p:txBody>
          <a:bodyPr>
            <a:normAutofit fontScale="92500" lnSpcReduction="10000"/>
          </a:bodyPr>
          <a:lstStyle/>
          <a:p>
            <a:r>
              <a:rPr sz="3600" dirty="0"/>
              <a:t>Genesis 46:1-4</a:t>
            </a:r>
          </a:p>
          <a:p>
            <a:r>
              <a:rPr sz="3600" dirty="0"/>
              <a:t>And God </a:t>
            </a:r>
            <a:r>
              <a:rPr sz="3600" dirty="0" err="1"/>
              <a:t>spake</a:t>
            </a:r>
            <a:r>
              <a:rPr sz="3600" dirty="0"/>
              <a:t> unto Israel in the visions of the night, and said, Jacob, Jacob. And he said, Here am I. </a:t>
            </a:r>
          </a:p>
        </p:txBody>
      </p:sp>
      <p:pic>
        <p:nvPicPr>
          <p:cNvPr id="14340" name="Picture 4" descr="How Many People Really Descended to Egypt with Jacob? – The Israel Bible">
            <a:extLst>
              <a:ext uri="{FF2B5EF4-FFF2-40B4-BE49-F238E27FC236}">
                <a16:creationId xmlns:a16="http://schemas.microsoft.com/office/drawing/2014/main" id="{FE2F4FA4-0604-92EF-89DA-94CCF98A910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622" r="19801"/>
          <a:stretch>
            <a:fillRect/>
          </a:stretch>
        </p:blipFill>
        <p:spPr bwMode="auto">
          <a:xfrm>
            <a:off x="4398818" y="2065867"/>
            <a:ext cx="3828644" cy="35660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6. When he started, what encouragement did the Lord give him?</a:t>
            </a:r>
          </a:p>
        </p:txBody>
      </p:sp>
      <p:sp>
        <p:nvSpPr>
          <p:cNvPr id="3" name="Content Placeholder 2"/>
          <p:cNvSpPr>
            <a:spLocks noGrp="1"/>
          </p:cNvSpPr>
          <p:nvPr>
            <p:ph sz="half" idx="1"/>
          </p:nvPr>
        </p:nvSpPr>
        <p:spPr/>
        <p:txBody>
          <a:bodyPr>
            <a:normAutofit fontScale="92500"/>
          </a:bodyPr>
          <a:lstStyle/>
          <a:p>
            <a:r>
              <a:rPr sz="3200" dirty="0"/>
              <a:t>Genesis 46:1-4</a:t>
            </a:r>
          </a:p>
          <a:p>
            <a:r>
              <a:rPr sz="3200" dirty="0"/>
              <a:t>And he said, I am God, the God of thy father: fear not to go down into Egypt; for I will there make of thee a great nation: </a:t>
            </a:r>
          </a:p>
        </p:txBody>
      </p:sp>
      <p:pic>
        <p:nvPicPr>
          <p:cNvPr id="15362" name="Picture 2" descr="Lent Message - St. Nicholas Church ...">
            <a:extLst>
              <a:ext uri="{FF2B5EF4-FFF2-40B4-BE49-F238E27FC236}">
                <a16:creationId xmlns:a16="http://schemas.microsoft.com/office/drawing/2014/main" id="{5608BE7E-0ACA-787D-80EF-E47FF06144E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151" r="6696"/>
          <a:stretch>
            <a:fillRect/>
          </a:stretch>
        </p:blipFill>
        <p:spPr bwMode="auto">
          <a:xfrm>
            <a:off x="4343400" y="2142068"/>
            <a:ext cx="3962401" cy="36491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When he started, what encouragement did the Lord give him?</a:t>
            </a:r>
          </a:p>
        </p:txBody>
      </p:sp>
      <p:sp>
        <p:nvSpPr>
          <p:cNvPr id="3" name="Content Placeholder 2"/>
          <p:cNvSpPr>
            <a:spLocks noGrp="1"/>
          </p:cNvSpPr>
          <p:nvPr>
            <p:ph sz="half" idx="1"/>
          </p:nvPr>
        </p:nvSpPr>
        <p:spPr/>
        <p:txBody>
          <a:bodyPr>
            <a:normAutofit fontScale="92500" lnSpcReduction="10000"/>
          </a:bodyPr>
          <a:lstStyle/>
          <a:p>
            <a:r>
              <a:rPr sz="3200" dirty="0"/>
              <a:t>Genesis 46:1-4</a:t>
            </a:r>
          </a:p>
          <a:p>
            <a:r>
              <a:rPr sz="3200" dirty="0"/>
              <a:t>I will go down with thee into Egypt; and I will also surely bring thee up again: and Joseph shall put his hand upon thine eyes. </a:t>
            </a:r>
          </a:p>
        </p:txBody>
      </p:sp>
      <p:pic>
        <p:nvPicPr>
          <p:cNvPr id="16386" name="Picture 2" descr="The Family Moves to Egypt — Watchtower ...">
            <a:extLst>
              <a:ext uri="{FF2B5EF4-FFF2-40B4-BE49-F238E27FC236}">
                <a16:creationId xmlns:a16="http://schemas.microsoft.com/office/drawing/2014/main" id="{99657020-16D3-058A-3A8A-C02A14D3156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266" t="623" r="1476" b="-623"/>
          <a:stretch>
            <a:fillRect/>
          </a:stretch>
        </p:blipFill>
        <p:spPr bwMode="auto">
          <a:xfrm>
            <a:off x="4516581" y="2298486"/>
            <a:ext cx="4003965" cy="3378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How many were there who went down into Egypt?</a:t>
            </a:r>
          </a:p>
        </p:txBody>
      </p:sp>
      <p:sp>
        <p:nvSpPr>
          <p:cNvPr id="3" name="Content Placeholder 2"/>
          <p:cNvSpPr>
            <a:spLocks noGrp="1"/>
          </p:cNvSpPr>
          <p:nvPr>
            <p:ph sz="half" idx="1"/>
          </p:nvPr>
        </p:nvSpPr>
        <p:spPr/>
        <p:txBody>
          <a:bodyPr>
            <a:normAutofit fontScale="92500" lnSpcReduction="10000"/>
          </a:bodyPr>
          <a:lstStyle/>
          <a:p>
            <a:r>
              <a:rPr sz="3600" dirty="0"/>
              <a:t>Acts 7:14</a:t>
            </a:r>
          </a:p>
          <a:p>
            <a:r>
              <a:rPr sz="3600" dirty="0"/>
              <a:t>Then sent Joseph, and called his father Jacob to him, and all his kindred, threescore and fifteen souls. </a:t>
            </a:r>
          </a:p>
        </p:txBody>
      </p:sp>
      <p:pic>
        <p:nvPicPr>
          <p:cNvPr id="17410" name="Picture 2" descr="Kids Bible Videos (English) - 32. Jacob to Egypt - YouTube">
            <a:extLst>
              <a:ext uri="{FF2B5EF4-FFF2-40B4-BE49-F238E27FC236}">
                <a16:creationId xmlns:a16="http://schemas.microsoft.com/office/drawing/2014/main" id="{0572E993-02B0-9732-7D5C-FBA872D7FE2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66" r="6358"/>
          <a:stretch>
            <a:fillRect/>
          </a:stretch>
        </p:blipFill>
        <p:spPr bwMode="auto">
          <a:xfrm>
            <a:off x="4391056" y="2370668"/>
            <a:ext cx="3665363" cy="32542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8. How long did they live there in peace?</a:t>
            </a:r>
          </a:p>
        </p:txBody>
      </p:sp>
      <p:sp>
        <p:nvSpPr>
          <p:cNvPr id="3" name="Content Placeholder 2"/>
          <p:cNvSpPr>
            <a:spLocks noGrp="1"/>
          </p:cNvSpPr>
          <p:nvPr>
            <p:ph sz="half" idx="1"/>
          </p:nvPr>
        </p:nvSpPr>
        <p:spPr/>
        <p:txBody>
          <a:bodyPr>
            <a:normAutofit fontScale="92500" lnSpcReduction="10000"/>
          </a:bodyPr>
          <a:lstStyle/>
          <a:p>
            <a:r>
              <a:rPr sz="2800" dirty="0"/>
              <a:t>Genesis 41:46</a:t>
            </a:r>
          </a:p>
          <a:p>
            <a:r>
              <a:rPr sz="2800" dirty="0"/>
              <a:t>And Joseph was thirty years old when he stood before Pharaoh king of Egypt. And Joseph went out from the presence of Pharaoh, and went throughout all the land of Egypt. </a:t>
            </a:r>
          </a:p>
        </p:txBody>
      </p:sp>
      <p:pic>
        <p:nvPicPr>
          <p:cNvPr id="18434" name="Picture 2" descr="Joseph Prepares for Hard Times">
            <a:extLst>
              <a:ext uri="{FF2B5EF4-FFF2-40B4-BE49-F238E27FC236}">
                <a16:creationId xmlns:a16="http://schemas.microsoft.com/office/drawing/2014/main" id="{88E2AA00-6DFB-8CE9-7EAA-F500D4EBAF9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6425" y="2250440"/>
            <a:ext cx="3813175" cy="34318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How long did they live there in peace?</a:t>
            </a:r>
          </a:p>
        </p:txBody>
      </p:sp>
      <p:sp>
        <p:nvSpPr>
          <p:cNvPr id="3" name="Content Placeholder 2"/>
          <p:cNvSpPr>
            <a:spLocks noGrp="1"/>
          </p:cNvSpPr>
          <p:nvPr>
            <p:ph sz="half" idx="1"/>
          </p:nvPr>
        </p:nvSpPr>
        <p:spPr>
          <a:xfrm>
            <a:off x="457201" y="2142068"/>
            <a:ext cx="4294908" cy="4182532"/>
          </a:xfrm>
        </p:spPr>
        <p:txBody>
          <a:bodyPr>
            <a:normAutofit/>
          </a:bodyPr>
          <a:lstStyle/>
          <a:p>
            <a:r>
              <a:rPr sz="3200" dirty="0"/>
              <a:t>Genesis 45:11</a:t>
            </a:r>
          </a:p>
          <a:p>
            <a:r>
              <a:rPr sz="3200" dirty="0"/>
              <a:t>And there will I nourish thee; for yet there are five years of famine; lest thou, and thy household, and all that thou hast, come to poverty. </a:t>
            </a:r>
          </a:p>
        </p:txBody>
      </p:sp>
      <p:pic>
        <p:nvPicPr>
          <p:cNvPr id="19458" name="Picture 2" descr="Joseph Forgiving His Brothers (Joseph Making Himself Known to His Brothers)">
            <a:extLst>
              <a:ext uri="{FF2B5EF4-FFF2-40B4-BE49-F238E27FC236}">
                <a16:creationId xmlns:a16="http://schemas.microsoft.com/office/drawing/2014/main" id="{1A750678-A328-DF42-DBD8-21088920F94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a:stretch>
            <a:fillRect/>
          </a:stretch>
        </p:blipFill>
        <p:spPr bwMode="auto">
          <a:xfrm>
            <a:off x="4966854" y="1889666"/>
            <a:ext cx="2975217" cy="44349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How long did they live there in peace?</a:t>
            </a:r>
          </a:p>
        </p:txBody>
      </p:sp>
      <p:sp>
        <p:nvSpPr>
          <p:cNvPr id="3" name="Content Placeholder 2"/>
          <p:cNvSpPr>
            <a:spLocks noGrp="1"/>
          </p:cNvSpPr>
          <p:nvPr>
            <p:ph sz="half" idx="1"/>
          </p:nvPr>
        </p:nvSpPr>
        <p:spPr/>
        <p:txBody>
          <a:bodyPr>
            <a:normAutofit fontScale="92500"/>
          </a:bodyPr>
          <a:lstStyle/>
          <a:p>
            <a:r>
              <a:rPr sz="3200" dirty="0"/>
              <a:t>Genesis 50:26</a:t>
            </a:r>
          </a:p>
          <a:p>
            <a:r>
              <a:rPr sz="3200" dirty="0"/>
              <a:t>So Joseph died, being an hundred and ten years old: and they embalmed him, and he was put in a coffin in Egypt. </a:t>
            </a:r>
          </a:p>
        </p:txBody>
      </p:sp>
      <p:pic>
        <p:nvPicPr>
          <p:cNvPr id="20482" name="Picture 2" descr="Sermon: A Coffin in Egypt | HARVEST ...">
            <a:extLst>
              <a:ext uri="{FF2B5EF4-FFF2-40B4-BE49-F238E27FC236}">
                <a16:creationId xmlns:a16="http://schemas.microsoft.com/office/drawing/2014/main" id="{F41FDDD2-160B-D020-C590-D34DD0CBF3A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6495"/>
          <a:stretch>
            <a:fillRect/>
          </a:stretch>
        </p:blipFill>
        <p:spPr bwMode="auto">
          <a:xfrm>
            <a:off x="4445394" y="2330258"/>
            <a:ext cx="4045628" cy="3150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9. How did the children of Israel prosper in Egypt?</a:t>
            </a:r>
          </a:p>
        </p:txBody>
      </p:sp>
      <p:sp>
        <p:nvSpPr>
          <p:cNvPr id="3" name="Content Placeholder 2"/>
          <p:cNvSpPr>
            <a:spLocks noGrp="1"/>
          </p:cNvSpPr>
          <p:nvPr>
            <p:ph sz="half" idx="1"/>
          </p:nvPr>
        </p:nvSpPr>
        <p:spPr/>
        <p:txBody>
          <a:bodyPr>
            <a:normAutofit fontScale="92500"/>
          </a:bodyPr>
          <a:lstStyle/>
          <a:p>
            <a:r>
              <a:rPr sz="2800" dirty="0"/>
              <a:t>Exodus 1:7</a:t>
            </a:r>
          </a:p>
          <a:p>
            <a:r>
              <a:rPr sz="2800" dirty="0"/>
              <a:t>And the children of Israel were fruitful, and increased abundantly, and multiplied, and waxed exceeding mighty; and the land was filled with them. </a:t>
            </a:r>
          </a:p>
        </p:txBody>
      </p:sp>
      <p:pic>
        <p:nvPicPr>
          <p:cNvPr id="21506" name="Picture 2" descr="children of Israel fruitful and flourishig scene &#10;&#10;&#10;Depict a flourishing scene embodying a celebration of life, growth, and abundance. Display this image using the aesthetic of pre-1912 artwork that honors the spirit of devotion and respect inherent in Christianity. Display numerous people, each of varying descents such as Caucasian, Hispanic, Black, Middle-Eastern, and South Asian, flourishing amidst rich landscapes in a harmonious setting. Their attire should be reminiscent of ancient times, harking back to the era of the children of Israel. Please ensure that no text or words are present in this image, keeping the focus entirely on the visual depiction.">
            <a:extLst>
              <a:ext uri="{FF2B5EF4-FFF2-40B4-BE49-F238E27FC236}">
                <a16:creationId xmlns:a16="http://schemas.microsoft.com/office/drawing/2014/main" id="{A851C995-5CB2-38D1-B928-90DBB5CE3CA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10. What took place some time after Joseph’s death?</a:t>
            </a:r>
          </a:p>
        </p:txBody>
      </p:sp>
      <p:sp>
        <p:nvSpPr>
          <p:cNvPr id="3" name="Content Placeholder 2"/>
          <p:cNvSpPr>
            <a:spLocks noGrp="1"/>
          </p:cNvSpPr>
          <p:nvPr>
            <p:ph sz="half" idx="1"/>
          </p:nvPr>
        </p:nvSpPr>
        <p:spPr/>
        <p:txBody>
          <a:bodyPr>
            <a:normAutofit/>
          </a:bodyPr>
          <a:lstStyle/>
          <a:p>
            <a:r>
              <a:rPr sz="3600" dirty="0"/>
              <a:t>Exodus 1:8</a:t>
            </a:r>
          </a:p>
          <a:p>
            <a:r>
              <a:rPr sz="3600" dirty="0"/>
              <a:t>Now there arose up a new king over Egypt, which knew not Joseph. </a:t>
            </a:r>
          </a:p>
        </p:txBody>
      </p:sp>
      <p:pic>
        <p:nvPicPr>
          <p:cNvPr id="22530" name="Picture 2" descr="Who Was the Pharaoh Who 'Knew Not Joseph'? | ArmstrongInstitute.org">
            <a:extLst>
              <a:ext uri="{FF2B5EF4-FFF2-40B4-BE49-F238E27FC236}">
                <a16:creationId xmlns:a16="http://schemas.microsoft.com/office/drawing/2014/main" id="{44553FA9-97FA-779A-7FBF-206E6D811E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9865" y="2141538"/>
            <a:ext cx="3306294"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11. What did this king say to his people?</a:t>
            </a:r>
          </a:p>
        </p:txBody>
      </p:sp>
      <p:sp>
        <p:nvSpPr>
          <p:cNvPr id="3" name="Content Placeholder 2"/>
          <p:cNvSpPr>
            <a:spLocks noGrp="1"/>
          </p:cNvSpPr>
          <p:nvPr>
            <p:ph sz="half" idx="1"/>
          </p:nvPr>
        </p:nvSpPr>
        <p:spPr/>
        <p:txBody>
          <a:bodyPr>
            <a:normAutofit fontScale="92500" lnSpcReduction="10000"/>
          </a:bodyPr>
          <a:lstStyle/>
          <a:p>
            <a:r>
              <a:rPr sz="3600" dirty="0"/>
              <a:t>Exodus 1:9-10</a:t>
            </a:r>
          </a:p>
          <a:p>
            <a:r>
              <a:rPr sz="3600" dirty="0"/>
              <a:t>And he said unto his people, Behold, the people of the children of Israel are more and mightier than we: </a:t>
            </a:r>
          </a:p>
        </p:txBody>
      </p:sp>
      <p:pic>
        <p:nvPicPr>
          <p:cNvPr id="23554" name="Picture 2" descr="Who was the pharaoh of the exodus?">
            <a:extLst>
              <a:ext uri="{FF2B5EF4-FFF2-40B4-BE49-F238E27FC236}">
                <a16:creationId xmlns:a16="http://schemas.microsoft.com/office/drawing/2014/main" id="{872BEB9F-5043-6366-084D-655BFA7242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11091" y="2239839"/>
            <a:ext cx="2384857" cy="3551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11. What did this king say to his people?</a:t>
            </a:r>
          </a:p>
        </p:txBody>
      </p:sp>
      <p:sp>
        <p:nvSpPr>
          <p:cNvPr id="3" name="Content Placeholder 2"/>
          <p:cNvSpPr>
            <a:spLocks noGrp="1"/>
          </p:cNvSpPr>
          <p:nvPr>
            <p:ph sz="half" idx="1"/>
          </p:nvPr>
        </p:nvSpPr>
        <p:spPr/>
        <p:txBody>
          <a:bodyPr>
            <a:normAutofit fontScale="85000" lnSpcReduction="10000"/>
          </a:bodyPr>
          <a:lstStyle/>
          <a:p>
            <a:r>
              <a:rPr sz="2800" dirty="0"/>
              <a:t>Exodus 1:9-10</a:t>
            </a:r>
          </a:p>
          <a:p>
            <a:r>
              <a:rPr sz="2800" dirty="0"/>
              <a:t>Come on, let us deal wisely with them; lest they multiply, and it come to pass, that, when there falleth out any war, they join also unto our enemies, and fight against us, and so get them up out of the land. </a:t>
            </a:r>
          </a:p>
        </p:txBody>
      </p:sp>
      <p:pic>
        <p:nvPicPr>
          <p:cNvPr id="24578" name="Picture 2" descr="Scientists reconstruct face of 'handsome' Ramses II, possible pharaoh of  Exodus | The Times of Israel">
            <a:extLst>
              <a:ext uri="{FF2B5EF4-FFF2-40B4-BE49-F238E27FC236}">
                <a16:creationId xmlns:a16="http://schemas.microsoft.com/office/drawing/2014/main" id="{1D046ACD-A89D-CD63-3875-B2452DD0FD0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89764" y="1968477"/>
            <a:ext cx="3256395" cy="3822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12. What did they do to the Israelites?</a:t>
            </a:r>
          </a:p>
        </p:txBody>
      </p:sp>
      <p:sp>
        <p:nvSpPr>
          <p:cNvPr id="3" name="Content Placeholder 2"/>
          <p:cNvSpPr>
            <a:spLocks noGrp="1"/>
          </p:cNvSpPr>
          <p:nvPr>
            <p:ph sz="half" idx="1"/>
          </p:nvPr>
        </p:nvSpPr>
        <p:spPr/>
        <p:txBody>
          <a:bodyPr>
            <a:normAutofit fontScale="92500" lnSpcReduction="20000"/>
          </a:bodyPr>
          <a:lstStyle/>
          <a:p>
            <a:r>
              <a:rPr sz="3200" dirty="0"/>
              <a:t>Exodus 1:11</a:t>
            </a:r>
          </a:p>
          <a:p>
            <a:r>
              <a:rPr sz="3200" dirty="0"/>
              <a:t>Therefore they did set over them taskmasters to afflict them with their burdens. And they built for Pharaoh treasure cities, Pithom and </a:t>
            </a:r>
            <a:r>
              <a:rPr sz="3200" dirty="0" err="1"/>
              <a:t>Raamses</a:t>
            </a:r>
            <a:r>
              <a:rPr sz="3200" dirty="0"/>
              <a:t>. </a:t>
            </a:r>
          </a:p>
        </p:txBody>
      </p:sp>
      <p:pic>
        <p:nvPicPr>
          <p:cNvPr id="25602" name="Picture 2" descr="The store cities of Pithom and Rameses (Exodus 1) | larshaukeland">
            <a:extLst>
              <a:ext uri="{FF2B5EF4-FFF2-40B4-BE49-F238E27FC236}">
                <a16:creationId xmlns:a16="http://schemas.microsoft.com/office/drawing/2014/main" id="{710F134D-C54D-AC5F-4796-2A723075022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0249" y="1790335"/>
            <a:ext cx="4191828" cy="40008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989351" y="637083"/>
            <a:ext cx="7409809" cy="3702570"/>
          </a:xfr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ln>
            <a:solidFill>
              <a:schemeClr val="accent1">
                <a:lumMod val="40000"/>
                <a:lumOff val="60000"/>
              </a:schemeClr>
            </a:solidFill>
          </a:ln>
          <a:effectLst>
            <a:outerShdw blurRad="25400" dir="17880000">
              <a:srgbClr val="000000">
                <a:alpha val="46000"/>
              </a:srgbClr>
            </a:outerShdw>
            <a:softEdge rad="584200"/>
          </a:effectLst>
        </p:spPr>
        <p:txBody>
          <a:bodyPr>
            <a:normAutofit fontScale="90000"/>
          </a:bodyPr>
          <a:lstStyle/>
          <a:p>
            <a:pPr algn="ct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chemeClr val="accent1">
                    <a:lumMod val="40000"/>
                    <a:lumOff val="60000"/>
                  </a:schemeClr>
                </a:solidFill>
              </a:rPr>
              <a:t>The Bondage in Egypt</a:t>
            </a:r>
            <a:endParaRPr lang="en-US" sz="5400" b="1" dirty="0">
              <a:solidFill>
                <a:schemeClr val="accent1">
                  <a:lumMod val="40000"/>
                  <a:lumOff val="60000"/>
                </a:schemeClr>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919561" y="4836795"/>
            <a:ext cx="7409809" cy="940906"/>
          </a:xfrm>
        </p:spPr>
        <p:txBody>
          <a:bodyPr>
            <a:normAutofit fontScale="92500" lnSpcReduction="10000"/>
          </a:bodyPr>
          <a:lstStyle/>
          <a:p>
            <a:r>
              <a:rPr lang="en-US" sz="4000" dirty="0"/>
              <a:t>Lesson</a:t>
            </a:r>
            <a:r>
              <a:rPr lang="en-US" sz="4000" dirty="0">
                <a:solidFill>
                  <a:schemeClr val="accent1">
                    <a:lumMod val="40000"/>
                    <a:lumOff val="60000"/>
                  </a:schemeClr>
                </a:solidFill>
              </a:rPr>
              <a:t> </a:t>
            </a:r>
            <a:r>
              <a:rPr lang="en-US" sz="6000" b="1" dirty="0">
                <a:solidFill>
                  <a:schemeClr val="accent1">
                    <a:lumMod val="40000"/>
                    <a:lumOff val="60000"/>
                  </a:schemeClr>
                </a:solidFill>
              </a:rPr>
              <a:t>22</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did this affect them?</a:t>
            </a:r>
          </a:p>
        </p:txBody>
      </p:sp>
      <p:sp>
        <p:nvSpPr>
          <p:cNvPr id="3" name="Content Placeholder 2"/>
          <p:cNvSpPr>
            <a:spLocks noGrp="1"/>
          </p:cNvSpPr>
          <p:nvPr>
            <p:ph sz="half" idx="1"/>
          </p:nvPr>
        </p:nvSpPr>
        <p:spPr/>
        <p:txBody>
          <a:bodyPr>
            <a:normAutofit fontScale="92500" lnSpcReduction="10000"/>
          </a:bodyPr>
          <a:lstStyle/>
          <a:p>
            <a:r>
              <a:rPr sz="3200" dirty="0"/>
              <a:t>Exodus 1:12</a:t>
            </a:r>
          </a:p>
          <a:p>
            <a:r>
              <a:rPr sz="3200" dirty="0"/>
              <a:t>But the more they afflicted them, the more they multiplied and grew. And they were grieved because of the children of Israel. </a:t>
            </a:r>
          </a:p>
        </p:txBody>
      </p:sp>
      <p:pic>
        <p:nvPicPr>
          <p:cNvPr id="26626" name="Picture 2" descr="What We Know about Slavery in Egypt ...">
            <a:extLst>
              <a:ext uri="{FF2B5EF4-FFF2-40B4-BE49-F238E27FC236}">
                <a16:creationId xmlns:a16="http://schemas.microsoft.com/office/drawing/2014/main" id="{57CC7E65-411D-8DD0-D64C-60F70A30D1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05276" y="2394757"/>
            <a:ext cx="4481523" cy="31437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What did the children of Israel have to suffer at the hands of the Egyptians?</a:t>
            </a:r>
          </a:p>
        </p:txBody>
      </p:sp>
      <p:sp>
        <p:nvSpPr>
          <p:cNvPr id="3" name="Content Placeholder 2"/>
          <p:cNvSpPr>
            <a:spLocks noGrp="1"/>
          </p:cNvSpPr>
          <p:nvPr>
            <p:ph sz="half" idx="1"/>
          </p:nvPr>
        </p:nvSpPr>
        <p:spPr/>
        <p:txBody>
          <a:bodyPr>
            <a:normAutofit lnSpcReduction="10000"/>
          </a:bodyPr>
          <a:lstStyle/>
          <a:p>
            <a:r>
              <a:rPr sz="4000" dirty="0"/>
              <a:t>Exodus 1:13-14</a:t>
            </a:r>
          </a:p>
          <a:p>
            <a:r>
              <a:rPr sz="4000" dirty="0"/>
              <a:t>And the Egyptians made the children of Israel to serve with rigor: </a:t>
            </a:r>
          </a:p>
        </p:txBody>
      </p:sp>
      <p:pic>
        <p:nvPicPr>
          <p:cNvPr id="27650" name="Picture 2" descr="Slavery in Ancient Egypt: Power, Labor, and Legacy">
            <a:extLst>
              <a:ext uri="{FF2B5EF4-FFF2-40B4-BE49-F238E27FC236}">
                <a16:creationId xmlns:a16="http://schemas.microsoft.com/office/drawing/2014/main" id="{0089CF98-AE39-3409-3F39-F4D96401EEB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0249" y="2487758"/>
            <a:ext cx="4560309" cy="30402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What did the children of Israel have to suffer at the hands of the Egyptians?</a:t>
            </a:r>
          </a:p>
        </p:txBody>
      </p:sp>
      <p:sp>
        <p:nvSpPr>
          <p:cNvPr id="3" name="Content Placeholder 2"/>
          <p:cNvSpPr>
            <a:spLocks noGrp="1"/>
          </p:cNvSpPr>
          <p:nvPr>
            <p:ph sz="half" idx="1"/>
          </p:nvPr>
        </p:nvSpPr>
        <p:spPr>
          <a:xfrm>
            <a:off x="457201" y="2142068"/>
            <a:ext cx="3813048" cy="4030132"/>
          </a:xfrm>
        </p:spPr>
        <p:txBody>
          <a:bodyPr>
            <a:normAutofit fontScale="92500" lnSpcReduction="10000"/>
          </a:bodyPr>
          <a:lstStyle/>
          <a:p>
            <a:r>
              <a:rPr sz="2800" dirty="0"/>
              <a:t>Exodus 1:13-14</a:t>
            </a:r>
          </a:p>
          <a:p>
            <a:r>
              <a:rPr sz="2800" dirty="0"/>
              <a:t>And they made their lives bitter with hard bondage, in mortar, and in brick, and in all manner of service in the field: all their service, wherein they made them serve, was with rigor. </a:t>
            </a:r>
          </a:p>
        </p:txBody>
      </p:sp>
      <p:pic>
        <p:nvPicPr>
          <p:cNvPr id="28674" name="Picture 2" descr="Slavery in Ancient Egypt: Types and How It Differed from Slavery in the  Americas | Middle East And North Africa — Facts and Details">
            <a:extLst>
              <a:ext uri="{FF2B5EF4-FFF2-40B4-BE49-F238E27FC236}">
                <a16:creationId xmlns:a16="http://schemas.microsoft.com/office/drawing/2014/main" id="{B598BD7A-44F9-1BEE-083F-D1101F4F6F6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0249" y="2527142"/>
            <a:ext cx="4289451" cy="32599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Of what prophecy was this a fulfillment?</a:t>
            </a:r>
          </a:p>
        </p:txBody>
      </p:sp>
      <p:sp>
        <p:nvSpPr>
          <p:cNvPr id="3" name="Content Placeholder 2"/>
          <p:cNvSpPr>
            <a:spLocks noGrp="1"/>
          </p:cNvSpPr>
          <p:nvPr>
            <p:ph sz="half" idx="1"/>
          </p:nvPr>
        </p:nvSpPr>
        <p:spPr/>
        <p:txBody>
          <a:bodyPr>
            <a:normAutofit fontScale="92500" lnSpcReduction="10000"/>
          </a:bodyPr>
          <a:lstStyle/>
          <a:p>
            <a:r>
              <a:rPr sz="2800" dirty="0"/>
              <a:t>Genesis 15:13</a:t>
            </a:r>
          </a:p>
          <a:p>
            <a:r>
              <a:rPr sz="2800" dirty="0"/>
              <a:t>And he said unto Abram, Know of a surety that thy seed shall be a stranger in a land that is not theirs, and shall serve them; and they shall afflict them four hundred years; </a:t>
            </a:r>
          </a:p>
        </p:txBody>
      </p:sp>
      <p:pic>
        <p:nvPicPr>
          <p:cNvPr id="29698" name="Picture 2" descr="810+ Egyptian Slaves Stock Photos, Pictures &amp; Royalty-Free Images - iStock  | Pyramids, Cleopatra, Pharaoh">
            <a:extLst>
              <a:ext uri="{FF2B5EF4-FFF2-40B4-BE49-F238E27FC236}">
                <a16:creationId xmlns:a16="http://schemas.microsoft.com/office/drawing/2014/main" id="{FBA55E08-D876-1AD9-A12B-8CFCB32EB0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0249" y="2570018"/>
            <a:ext cx="4069155" cy="2978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16. What cruel order did the king of Egypt make?</a:t>
            </a:r>
          </a:p>
        </p:txBody>
      </p:sp>
      <p:sp>
        <p:nvSpPr>
          <p:cNvPr id="3" name="Content Placeholder 2"/>
          <p:cNvSpPr>
            <a:spLocks noGrp="1"/>
          </p:cNvSpPr>
          <p:nvPr>
            <p:ph sz="half" idx="1"/>
          </p:nvPr>
        </p:nvSpPr>
        <p:spPr/>
        <p:txBody>
          <a:bodyPr>
            <a:normAutofit fontScale="92500" lnSpcReduction="10000"/>
          </a:bodyPr>
          <a:lstStyle/>
          <a:p>
            <a:r>
              <a:rPr sz="3200" dirty="0"/>
              <a:t>Exodus 1:22</a:t>
            </a:r>
          </a:p>
          <a:p>
            <a:r>
              <a:rPr sz="3200" dirty="0"/>
              <a:t>And Pharaoh charged all his people, saying, Every son that is born ye shall cast into the river, and every daughter ye shall save alive. </a:t>
            </a:r>
          </a:p>
        </p:txBody>
      </p:sp>
      <p:pic>
        <p:nvPicPr>
          <p:cNvPr id="30722" name="Picture 2" descr="Shiphrah and Puah - Wikipedia">
            <a:extLst>
              <a:ext uri="{FF2B5EF4-FFF2-40B4-BE49-F238E27FC236}">
                <a16:creationId xmlns:a16="http://schemas.microsoft.com/office/drawing/2014/main" id="{30A55D64-7073-C209-8A40-39DD3AE64B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7841" y="1822883"/>
            <a:ext cx="3219394" cy="38990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20000"/>
          </a:bodyPr>
          <a:lstStyle/>
          <a:p>
            <a:r>
              <a:rPr sz="4000" dirty="0"/>
              <a:t>Exodus 2:1-10</a:t>
            </a:r>
          </a:p>
          <a:p>
            <a:r>
              <a:rPr sz="4000" dirty="0"/>
              <a:t>And there went a man of the house of Levi, and took to wife a daughter of Levi. </a:t>
            </a:r>
          </a:p>
        </p:txBody>
      </p:sp>
      <p:pic>
        <p:nvPicPr>
          <p:cNvPr id="33794" name="Picture 2" descr="Hall of Faith: Amram and Jochebed, they ...">
            <a:extLst>
              <a:ext uri="{FF2B5EF4-FFF2-40B4-BE49-F238E27FC236}">
                <a16:creationId xmlns:a16="http://schemas.microsoft.com/office/drawing/2014/main" id="{D0D82FC7-4FD6-195E-1D26-4DF613EA977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46977" y="2370908"/>
            <a:ext cx="3939016" cy="2950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10000"/>
          </a:bodyPr>
          <a:lstStyle/>
          <a:p>
            <a:r>
              <a:rPr sz="3200" dirty="0"/>
              <a:t>Exodus 2:1-10</a:t>
            </a:r>
          </a:p>
          <a:p>
            <a:r>
              <a:rPr sz="3200" dirty="0"/>
              <a:t>And the woman conceived, and bare a son: and when she saw him that he was a goodly child, she hid him three months. </a:t>
            </a:r>
          </a:p>
        </p:txBody>
      </p:sp>
      <p:pic>
        <p:nvPicPr>
          <p:cNvPr id="31746" name="Picture 2" descr="The Remarkable Women of the Bible ~ Chapter 7 ~ Jochebed | Teach The  Younger Women">
            <a:extLst>
              <a:ext uri="{FF2B5EF4-FFF2-40B4-BE49-F238E27FC236}">
                <a16:creationId xmlns:a16="http://schemas.microsoft.com/office/drawing/2014/main" id="{922FFB50-9F3C-6DBA-AB13-A473B87CAF1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6232" y="2142068"/>
            <a:ext cx="2981451" cy="39446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20000"/>
          </a:bodyPr>
          <a:lstStyle/>
          <a:p>
            <a:r>
              <a:rPr sz="2800" dirty="0"/>
              <a:t>Exodus 2:1-10</a:t>
            </a:r>
          </a:p>
          <a:p>
            <a:r>
              <a:rPr sz="2800" dirty="0"/>
              <a:t>And when she could not longer hide him, she took for him an ark of bulrushes, and daubed it with slime and with pitch, and put the child therein; and she laid it in the flags by the river's brink. </a:t>
            </a:r>
          </a:p>
        </p:txBody>
      </p:sp>
      <p:pic>
        <p:nvPicPr>
          <p:cNvPr id="32770" name="Picture 2" descr="12 Unlikely Heroines of the Old Testament – Chapter 8: Jochebed and Miriam  - Divine Retreat Centre UK - Official Website">
            <a:extLst>
              <a:ext uri="{FF2B5EF4-FFF2-40B4-BE49-F238E27FC236}">
                <a16:creationId xmlns:a16="http://schemas.microsoft.com/office/drawing/2014/main" id="{6E5497D2-1712-6478-1AB4-7EBCE29F3B0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3423" y="2612631"/>
            <a:ext cx="4095184" cy="2716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a:bodyPr>
          <a:lstStyle/>
          <a:p>
            <a:r>
              <a:rPr sz="3200" dirty="0"/>
              <a:t>Exodus 2:1-10</a:t>
            </a:r>
          </a:p>
          <a:p>
            <a:r>
              <a:rPr sz="3200" dirty="0"/>
              <a:t>And his sister stood afar off, to wit what would be done to him. </a:t>
            </a:r>
          </a:p>
        </p:txBody>
      </p:sp>
      <p:pic>
        <p:nvPicPr>
          <p:cNvPr id="34818" name="Picture 2" descr="Miriam Watches over the Baby Basket">
            <a:extLst>
              <a:ext uri="{FF2B5EF4-FFF2-40B4-BE49-F238E27FC236}">
                <a16:creationId xmlns:a16="http://schemas.microsoft.com/office/drawing/2014/main" id="{596142CC-2558-5665-ACC8-1FD4FFC860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6425" y="2677688"/>
            <a:ext cx="3813175" cy="25773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10000"/>
          </a:bodyPr>
          <a:lstStyle/>
          <a:p>
            <a:r>
              <a:rPr sz="2800" dirty="0"/>
              <a:t>Exodus 2:1-10</a:t>
            </a:r>
          </a:p>
          <a:p>
            <a:r>
              <a:rPr sz="2800" dirty="0"/>
              <a:t>And the daughter of Pharaoh came down to wash herself at the river; and her maidens walked along by the river's side; and when she saw the ark among the flags, she sent her maid to fetch it. </a:t>
            </a:r>
          </a:p>
        </p:txBody>
      </p:sp>
      <p:pic>
        <p:nvPicPr>
          <p:cNvPr id="35842" name="Picture 2" descr="Sing to Jehovah”! Miriam the Prophetess, Her Life and Her Song">
            <a:extLst>
              <a:ext uri="{FF2B5EF4-FFF2-40B4-BE49-F238E27FC236}">
                <a16:creationId xmlns:a16="http://schemas.microsoft.com/office/drawing/2014/main" id="{1A1F17CA-B1E8-843F-E53C-9FA24F4C7B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735" r="6062"/>
          <a:stretch>
            <a:fillRect/>
          </a:stretch>
        </p:blipFill>
        <p:spPr bwMode="auto">
          <a:xfrm>
            <a:off x="4572000" y="2684416"/>
            <a:ext cx="4010298" cy="2824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0E966-78DE-410D-11F3-65E4F33A7183}"/>
              </a:ext>
            </a:extLst>
          </p:cNvPr>
          <p:cNvSpPr>
            <a:spLocks noGrp="1"/>
          </p:cNvSpPr>
          <p:nvPr>
            <p:ph type="title"/>
          </p:nvPr>
        </p:nvSpPr>
        <p:spPr>
          <a:xfrm>
            <a:off x="685800" y="180110"/>
            <a:ext cx="7772400" cy="858981"/>
          </a:xfrm>
        </p:spPr>
        <p:txBody>
          <a:bodyPr>
            <a:normAutofit/>
          </a:bodyPr>
          <a:lstStyle/>
          <a:p>
            <a:pPr algn="ctr"/>
            <a:r>
              <a:rPr lang="en-US" sz="4800" dirty="0"/>
              <a:t>Genesis 15:13-16</a:t>
            </a:r>
          </a:p>
        </p:txBody>
      </p:sp>
      <p:sp>
        <p:nvSpPr>
          <p:cNvPr id="3" name="Content Placeholder 2">
            <a:extLst>
              <a:ext uri="{FF2B5EF4-FFF2-40B4-BE49-F238E27FC236}">
                <a16:creationId xmlns:a16="http://schemas.microsoft.com/office/drawing/2014/main" id="{86D96A51-087F-1B82-720B-A7D30FBE7CD4}"/>
              </a:ext>
            </a:extLst>
          </p:cNvPr>
          <p:cNvSpPr>
            <a:spLocks noGrp="1"/>
          </p:cNvSpPr>
          <p:nvPr>
            <p:ph idx="1"/>
          </p:nvPr>
        </p:nvSpPr>
        <p:spPr>
          <a:xfrm>
            <a:off x="374073" y="1039091"/>
            <a:ext cx="8416635" cy="5403273"/>
          </a:xfrm>
        </p:spPr>
        <p:txBody>
          <a:bodyPr>
            <a:noAutofit/>
          </a:bodyPr>
          <a:lstStyle/>
          <a:p>
            <a:r>
              <a:rPr lang="en-US" sz="2800" b="1" baseline="30000" dirty="0"/>
              <a:t>13 </a:t>
            </a:r>
            <a:r>
              <a:rPr lang="en-US" sz="2800" dirty="0"/>
              <a:t>And he said unto Abram, Know of a surety that thy seed shall be a stranger in a land that is not theirs, and shall serve them; and they shall afflict them four hundred years;</a:t>
            </a:r>
          </a:p>
          <a:p>
            <a:r>
              <a:rPr lang="en-US" sz="2800" b="1" baseline="30000" dirty="0"/>
              <a:t>14 </a:t>
            </a:r>
            <a:r>
              <a:rPr lang="en-US" sz="2800" dirty="0"/>
              <a:t>And also that nation, whom they shall serve, will I judge: and afterward shall they come out with great substance.</a:t>
            </a:r>
          </a:p>
          <a:p>
            <a:r>
              <a:rPr lang="en-US" sz="2800" b="1" baseline="30000" dirty="0"/>
              <a:t>15 </a:t>
            </a:r>
            <a:r>
              <a:rPr lang="en-US" sz="2800" dirty="0"/>
              <a:t>And thou shalt go to thy fathers in peace; thou shalt be buried in a good old age.</a:t>
            </a:r>
          </a:p>
          <a:p>
            <a:r>
              <a:rPr lang="en-US" sz="2800" b="1" baseline="30000" dirty="0"/>
              <a:t>16 </a:t>
            </a:r>
            <a:r>
              <a:rPr lang="en-US" sz="2800" dirty="0"/>
              <a:t>But in the fourth generation they shall come hither again: for the iniquity of the Amorites is not yet full.</a:t>
            </a:r>
          </a:p>
        </p:txBody>
      </p:sp>
    </p:spTree>
    <p:extLst>
      <p:ext uri="{BB962C8B-B14F-4D97-AF65-F5344CB8AC3E}">
        <p14:creationId xmlns:p14="http://schemas.microsoft.com/office/powerpoint/2010/main" val="33319291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a:bodyPr>
          <a:lstStyle/>
          <a:p>
            <a:r>
              <a:rPr sz="2800" dirty="0"/>
              <a:t>Exodus 2:1-10</a:t>
            </a:r>
          </a:p>
          <a:p>
            <a:r>
              <a:rPr sz="2800" dirty="0"/>
              <a:t>And when she had opened it, she saw the child: and, behold, the babe wept. And she had compassion on him, and said, This is one of the Hebrews' children. </a:t>
            </a:r>
          </a:p>
        </p:txBody>
      </p:sp>
      <p:pic>
        <p:nvPicPr>
          <p:cNvPr id="36866" name="Picture 2" descr="WHAT ARE THE LATEST IDEAS ABOUT MIRIAM in the BIBLE?">
            <a:extLst>
              <a:ext uri="{FF2B5EF4-FFF2-40B4-BE49-F238E27FC236}">
                <a16:creationId xmlns:a16="http://schemas.microsoft.com/office/drawing/2014/main" id="{7AE1B463-A9AC-3385-8AC6-E6E7DEF380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73219" y="2436223"/>
            <a:ext cx="3917400" cy="31779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10000"/>
          </a:bodyPr>
          <a:lstStyle/>
          <a:p>
            <a:r>
              <a:rPr sz="3200" dirty="0"/>
              <a:t>Exodus 2:1-10</a:t>
            </a:r>
          </a:p>
          <a:p>
            <a:r>
              <a:rPr sz="3200" dirty="0"/>
              <a:t>Then said his sister to Pharaoh's daughter, Shall I go and call to thee a nurse of the Hebrew women, that she may nurse the child for thee? </a:t>
            </a:r>
          </a:p>
        </p:txBody>
      </p:sp>
      <p:pic>
        <p:nvPicPr>
          <p:cNvPr id="37890" name="Picture 2" descr="Baby Moses is hidden from Pharaoh along the banks of the Nile river (Exodus  2:1 - 2:10). - Bible Blender Bible Study">
            <a:extLst>
              <a:ext uri="{FF2B5EF4-FFF2-40B4-BE49-F238E27FC236}">
                <a16:creationId xmlns:a16="http://schemas.microsoft.com/office/drawing/2014/main" id="{8E79B8AA-1551-A958-28A6-6C32683AA9C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6425" y="2524295"/>
            <a:ext cx="4114857" cy="31123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a:bodyPr>
          <a:lstStyle/>
          <a:p>
            <a:r>
              <a:rPr sz="3200" dirty="0"/>
              <a:t>Exodus 2:1-10</a:t>
            </a:r>
          </a:p>
          <a:p>
            <a:r>
              <a:rPr sz="3200" dirty="0"/>
              <a:t>And Pharaoh's daughter said to her, Go. And the maid went and called the child's mother. </a:t>
            </a:r>
          </a:p>
        </p:txBody>
      </p:sp>
      <p:pic>
        <p:nvPicPr>
          <p:cNvPr id="38914" name="Picture 2" descr="Baby Moses - Miriam Calls Her Mother">
            <a:extLst>
              <a:ext uri="{FF2B5EF4-FFF2-40B4-BE49-F238E27FC236}">
                <a16:creationId xmlns:a16="http://schemas.microsoft.com/office/drawing/2014/main" id="{20F7368F-5BD9-8FB4-4405-F1129039FA1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928" b="15809"/>
          <a:stretch>
            <a:fillRect/>
          </a:stretch>
        </p:blipFill>
        <p:spPr bwMode="auto">
          <a:xfrm>
            <a:off x="4116998" y="2204889"/>
            <a:ext cx="4165442" cy="34186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a:bodyPr>
          <a:lstStyle/>
          <a:p>
            <a:r>
              <a:rPr sz="2800" dirty="0"/>
              <a:t>Exodus 2:1-10</a:t>
            </a:r>
          </a:p>
          <a:p>
            <a:r>
              <a:rPr sz="2800" dirty="0"/>
              <a:t>And Pharaoh's daughter said unto her, Take this child away, and nurse it for me, and I will give thee thy wages. And the women took the child, and nursed it. </a:t>
            </a:r>
          </a:p>
        </p:txBody>
      </p:sp>
      <p:pic>
        <p:nvPicPr>
          <p:cNvPr id="39940" name="Picture 4" descr="Baby Moses and Mother - GoodSalt">
            <a:extLst>
              <a:ext uri="{FF2B5EF4-FFF2-40B4-BE49-F238E27FC236}">
                <a16:creationId xmlns:a16="http://schemas.microsoft.com/office/drawing/2014/main" id="{732753F5-1ADA-84AA-1C7A-424F02453A0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911" b="13516"/>
          <a:stretch>
            <a:fillRect/>
          </a:stretch>
        </p:blipFill>
        <p:spPr bwMode="auto">
          <a:xfrm>
            <a:off x="4538754" y="2142068"/>
            <a:ext cx="3690846" cy="33702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Relate the story of one child who was saved from the king’s decree.</a:t>
            </a:r>
          </a:p>
        </p:txBody>
      </p:sp>
      <p:sp>
        <p:nvSpPr>
          <p:cNvPr id="3" name="Content Placeholder 2"/>
          <p:cNvSpPr>
            <a:spLocks noGrp="1"/>
          </p:cNvSpPr>
          <p:nvPr>
            <p:ph sz="half" idx="1"/>
          </p:nvPr>
        </p:nvSpPr>
        <p:spPr/>
        <p:txBody>
          <a:bodyPr>
            <a:normAutofit fontScale="92500" lnSpcReduction="10000"/>
          </a:bodyPr>
          <a:lstStyle/>
          <a:p>
            <a:r>
              <a:rPr sz="2800" dirty="0"/>
              <a:t>Exodus 2:1-10</a:t>
            </a:r>
          </a:p>
          <a:p>
            <a:r>
              <a:rPr sz="2800" dirty="0"/>
              <a:t>And the child grew, and she brought him unto Pharaoh's daughter, and he became her son. And she called his name Moses: and she said, Because I drew him out of the water. </a:t>
            </a:r>
          </a:p>
        </p:txBody>
      </p:sp>
      <p:pic>
        <p:nvPicPr>
          <p:cNvPr id="40962" name="Picture 2" descr="Moses Brought Before Pharaoh's Daughter - Foundling Museum">
            <a:extLst>
              <a:ext uri="{FF2B5EF4-FFF2-40B4-BE49-F238E27FC236}">
                <a16:creationId xmlns:a16="http://schemas.microsoft.com/office/drawing/2014/main" id="{6F60769E-CA7F-6A1B-35B4-ABFE319095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6425" y="2391528"/>
            <a:ext cx="3813175" cy="31496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18. What led the parents of Moses to do as they did?</a:t>
            </a:r>
          </a:p>
        </p:txBody>
      </p:sp>
      <p:sp>
        <p:nvSpPr>
          <p:cNvPr id="3" name="Content Placeholder 2"/>
          <p:cNvSpPr>
            <a:spLocks noGrp="1"/>
          </p:cNvSpPr>
          <p:nvPr>
            <p:ph sz="half" idx="1"/>
          </p:nvPr>
        </p:nvSpPr>
        <p:spPr/>
        <p:txBody>
          <a:bodyPr>
            <a:normAutofit fontScale="92500" lnSpcReduction="10000"/>
          </a:bodyPr>
          <a:lstStyle/>
          <a:p>
            <a:r>
              <a:rPr sz="2800" dirty="0"/>
              <a:t>Hebrews 11:23</a:t>
            </a:r>
          </a:p>
          <a:p>
            <a:r>
              <a:rPr sz="2800" dirty="0"/>
              <a:t>By faith Moses, when he was born, was hid three months of his parents, because they saw he was a proper child; and they were not afraid of the king's commandment. </a:t>
            </a:r>
          </a:p>
        </p:txBody>
      </p:sp>
      <p:pic>
        <p:nvPicPr>
          <p:cNvPr id="41986" name="Picture 2" descr="Bible Fun For Kids: 2.1. Moses in the ...">
            <a:extLst>
              <a:ext uri="{FF2B5EF4-FFF2-40B4-BE49-F238E27FC236}">
                <a16:creationId xmlns:a16="http://schemas.microsoft.com/office/drawing/2014/main" id="{59AC53BC-8C6C-AE42-28F9-99C60B361FC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41371" y="2573382"/>
            <a:ext cx="4026637" cy="29508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4"/>
            <a:ext cx="8691106" cy="3591258"/>
          </a:xfrm>
          <a:prstGeom prst="rect">
            <a:avLst/>
          </a:prstGeo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chemeClr val="accent1">
                    <a:lumMod val="60000"/>
                    <a:lumOff val="40000"/>
                  </a:schemeClr>
                </a:solidFill>
              </a:rPr>
              <a:t>HAPPY SABBATH!</a:t>
            </a:r>
            <a:endParaRPr lang="en-US" b="1" dirty="0">
              <a:solidFill>
                <a:schemeClr val="accent1">
                  <a:lumMod val="60000"/>
                  <a:lumOff val="40000"/>
                </a:schemeClr>
              </a:solidFill>
            </a:endParaRPr>
          </a:p>
        </p:txBody>
      </p:sp>
    </p:spTree>
    <p:extLst>
      <p:ext uri="{BB962C8B-B14F-4D97-AF65-F5344CB8AC3E}">
        <p14:creationId xmlns:p14="http://schemas.microsoft.com/office/powerpoint/2010/main" val="192372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When Joseph had made himself known to his brethren, what did he tell them to do?</a:t>
            </a:r>
          </a:p>
        </p:txBody>
      </p:sp>
      <p:sp>
        <p:nvSpPr>
          <p:cNvPr id="3" name="Content Placeholder 2"/>
          <p:cNvSpPr>
            <a:spLocks noGrp="1"/>
          </p:cNvSpPr>
          <p:nvPr>
            <p:ph sz="half" idx="1"/>
          </p:nvPr>
        </p:nvSpPr>
        <p:spPr>
          <a:xfrm>
            <a:off x="457201" y="2142068"/>
            <a:ext cx="3813048" cy="4023206"/>
          </a:xfrm>
        </p:spPr>
        <p:txBody>
          <a:bodyPr>
            <a:normAutofit fontScale="92500" lnSpcReduction="20000"/>
          </a:bodyPr>
          <a:lstStyle/>
          <a:p>
            <a:r>
              <a:rPr sz="3500" dirty="0"/>
              <a:t>Genesis 45:9-11</a:t>
            </a:r>
          </a:p>
          <a:p>
            <a:r>
              <a:rPr sz="3500" dirty="0"/>
              <a:t>Haste ye, and go up to my father, and say unto him, Thus saith thy son Joseph, God hath made me lord of all Egypt: come down unto me, tarry not: </a:t>
            </a:r>
          </a:p>
        </p:txBody>
      </p:sp>
      <p:pic>
        <p:nvPicPr>
          <p:cNvPr id="1026" name="Picture 2" descr="Bible Story Skit: Joseph and His ...">
            <a:extLst>
              <a:ext uri="{FF2B5EF4-FFF2-40B4-BE49-F238E27FC236}">
                <a16:creationId xmlns:a16="http://schemas.microsoft.com/office/drawing/2014/main" id="{CB59E3CC-6922-01A2-A252-5F89AABA0EC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875" r="10764"/>
          <a:stretch>
            <a:fillRect/>
          </a:stretch>
        </p:blipFill>
        <p:spPr bwMode="auto">
          <a:xfrm>
            <a:off x="4458989" y="2396056"/>
            <a:ext cx="4075411" cy="3515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When Joseph had made himself known to his brethren, what did he tell them to do?</a:t>
            </a:r>
          </a:p>
        </p:txBody>
      </p:sp>
      <p:sp>
        <p:nvSpPr>
          <p:cNvPr id="3" name="Content Placeholder 2"/>
          <p:cNvSpPr>
            <a:spLocks noGrp="1"/>
          </p:cNvSpPr>
          <p:nvPr>
            <p:ph sz="half" idx="1"/>
          </p:nvPr>
        </p:nvSpPr>
        <p:spPr>
          <a:xfrm>
            <a:off x="457201" y="2142067"/>
            <a:ext cx="3813048" cy="4175605"/>
          </a:xfrm>
        </p:spPr>
        <p:txBody>
          <a:bodyPr>
            <a:normAutofit lnSpcReduction="10000"/>
          </a:bodyPr>
          <a:lstStyle/>
          <a:p>
            <a:r>
              <a:rPr sz="2800" dirty="0"/>
              <a:t>Genesis 45:9-11</a:t>
            </a:r>
          </a:p>
          <a:p>
            <a:r>
              <a:rPr sz="2800" dirty="0"/>
              <a:t>And thou shalt dwell in the land of Goshen, and thou shalt be near unto me, thou, and thy children, and thy children's children, and thy flocks, and thy herds, and all that thou hast: </a:t>
            </a:r>
          </a:p>
        </p:txBody>
      </p:sp>
      <p:pic>
        <p:nvPicPr>
          <p:cNvPr id="2050" name="Picture 2" descr="Joseph and his Brothers | Lingua Divina">
            <a:extLst>
              <a:ext uri="{FF2B5EF4-FFF2-40B4-BE49-F238E27FC236}">
                <a16:creationId xmlns:a16="http://schemas.microsoft.com/office/drawing/2014/main" id="{A077CA03-2F29-07D5-BDBC-53DA78E73B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7725"/>
          <a:stretch>
            <a:fillRect/>
          </a:stretch>
        </p:blipFill>
        <p:spPr bwMode="auto">
          <a:xfrm>
            <a:off x="4653107" y="2279074"/>
            <a:ext cx="3952873" cy="3639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When Joseph had made himself known to his brethren, what did he tell them to do?</a:t>
            </a:r>
          </a:p>
        </p:txBody>
      </p:sp>
      <p:sp>
        <p:nvSpPr>
          <p:cNvPr id="3" name="Content Placeholder 2"/>
          <p:cNvSpPr>
            <a:spLocks noGrp="1"/>
          </p:cNvSpPr>
          <p:nvPr>
            <p:ph sz="half" idx="1"/>
          </p:nvPr>
        </p:nvSpPr>
        <p:spPr>
          <a:xfrm>
            <a:off x="457201" y="2142067"/>
            <a:ext cx="3813048" cy="4106331"/>
          </a:xfrm>
        </p:spPr>
        <p:txBody>
          <a:bodyPr>
            <a:normAutofit fontScale="92500" lnSpcReduction="10000"/>
          </a:bodyPr>
          <a:lstStyle/>
          <a:p>
            <a:r>
              <a:rPr sz="3200" dirty="0"/>
              <a:t>Genesis 45:9-11</a:t>
            </a:r>
          </a:p>
          <a:p>
            <a:r>
              <a:rPr sz="3200" dirty="0"/>
              <a:t>And there will I nourish thee; for yet there are five years of famine; lest thou, and thy household, and all that thou hast, come to poverty. </a:t>
            </a:r>
          </a:p>
        </p:txBody>
      </p:sp>
      <p:pic>
        <p:nvPicPr>
          <p:cNvPr id="3074" name="Picture 2" descr="The Exodus Debunked: The Hyksos And The Land Of Goshen | Jonathan MS Pearce">
            <a:extLst>
              <a:ext uri="{FF2B5EF4-FFF2-40B4-BE49-F238E27FC236}">
                <a16:creationId xmlns:a16="http://schemas.microsoft.com/office/drawing/2014/main" id="{62E5B522-EC4D-56B8-CAD0-6AFD1571B46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57" r="28300"/>
          <a:stretch>
            <a:fillRect/>
          </a:stretch>
        </p:blipFill>
        <p:spPr bwMode="auto">
          <a:xfrm>
            <a:off x="4675910" y="2005009"/>
            <a:ext cx="3681556" cy="40530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2. What liberal offer did Pharaoh make?</a:t>
            </a:r>
          </a:p>
        </p:txBody>
      </p:sp>
      <p:sp>
        <p:nvSpPr>
          <p:cNvPr id="3" name="Content Placeholder 2"/>
          <p:cNvSpPr>
            <a:spLocks noGrp="1"/>
          </p:cNvSpPr>
          <p:nvPr>
            <p:ph sz="half" idx="1"/>
          </p:nvPr>
        </p:nvSpPr>
        <p:spPr/>
        <p:txBody>
          <a:bodyPr>
            <a:normAutofit fontScale="92500" lnSpcReduction="10000"/>
          </a:bodyPr>
          <a:lstStyle/>
          <a:p>
            <a:r>
              <a:rPr sz="3200" dirty="0"/>
              <a:t>Genesis 45:17-20</a:t>
            </a:r>
          </a:p>
          <a:p>
            <a:r>
              <a:rPr sz="3200" dirty="0"/>
              <a:t>And Pharaoh said unto Joseph, Say unto thy brethren, This do ye; lade your beasts, and go, get you unto the land of Canaan; </a:t>
            </a:r>
          </a:p>
        </p:txBody>
      </p:sp>
      <p:pic>
        <p:nvPicPr>
          <p:cNvPr id="4102" name="Picture 6" descr="Joseph brought the Jews into Egypt, and Moses led them out. But what  happened in between? How did God's chosen people fall from favor under one  Pharaoh to slavery under another? Dennis">
            <a:extLst>
              <a:ext uri="{FF2B5EF4-FFF2-40B4-BE49-F238E27FC236}">
                <a16:creationId xmlns:a16="http://schemas.microsoft.com/office/drawing/2014/main" id="{8D9C77C8-8A16-F2C9-C159-8CF642F995E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460" r="6630"/>
          <a:stretch>
            <a:fillRect/>
          </a:stretch>
        </p:blipFill>
        <p:spPr bwMode="auto">
          <a:xfrm>
            <a:off x="4419600" y="2142068"/>
            <a:ext cx="3733800" cy="33732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 What liberal offer did Pharaoh make?</a:t>
            </a:r>
          </a:p>
        </p:txBody>
      </p:sp>
      <p:sp>
        <p:nvSpPr>
          <p:cNvPr id="3" name="Content Placeholder 2"/>
          <p:cNvSpPr>
            <a:spLocks noGrp="1"/>
          </p:cNvSpPr>
          <p:nvPr>
            <p:ph sz="half" idx="1"/>
          </p:nvPr>
        </p:nvSpPr>
        <p:spPr/>
        <p:txBody>
          <a:bodyPr>
            <a:normAutofit fontScale="92500" lnSpcReduction="20000"/>
          </a:bodyPr>
          <a:lstStyle/>
          <a:p>
            <a:r>
              <a:rPr sz="3200" dirty="0"/>
              <a:t>Genesis 45:17-20</a:t>
            </a:r>
          </a:p>
          <a:p>
            <a:r>
              <a:rPr sz="3200" dirty="0"/>
              <a:t>And take your father and your households, and come unto me: and I will give you the good of the land of Egypt, and ye shall eat the fat of the land. </a:t>
            </a:r>
          </a:p>
        </p:txBody>
      </p:sp>
      <p:pic>
        <p:nvPicPr>
          <p:cNvPr id="5122" name="Picture 2" descr="Traveling in the land of Goshen ...">
            <a:extLst>
              <a:ext uri="{FF2B5EF4-FFF2-40B4-BE49-F238E27FC236}">
                <a16:creationId xmlns:a16="http://schemas.microsoft.com/office/drawing/2014/main" id="{739AEB44-AA88-C8A0-BD52-1E940FC7FA4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5116"/>
          <a:stretch>
            <a:fillRect/>
          </a:stretch>
        </p:blipFill>
        <p:spPr bwMode="auto">
          <a:xfrm>
            <a:off x="4343400" y="2142068"/>
            <a:ext cx="4121727" cy="36371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162</TotalTime>
  <Words>2024</Words>
  <Application>Microsoft Office PowerPoint</Application>
  <PresentationFormat>On-screen Show (4:3)</PresentationFormat>
  <Paragraphs>133</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Light</vt:lpstr>
      <vt:lpstr>Impact</vt:lpstr>
      <vt:lpstr>Celestial</vt:lpstr>
      <vt:lpstr>PowerPoint Presentation</vt:lpstr>
      <vt:lpstr>PowerPoint Presentation</vt:lpstr>
      <vt:lpstr>Old Testament History:  The Bondage in Egypt</vt:lpstr>
      <vt:lpstr>Genesis 15:13-16</vt:lpstr>
      <vt:lpstr>1. When Joseph had made himself known to his brethren, what did he tell them to do?</vt:lpstr>
      <vt:lpstr>1. When Joseph had made himself known to his brethren, what did he tell them to do?</vt:lpstr>
      <vt:lpstr>1. When Joseph had made himself known to his brethren, what did he tell them to do?</vt:lpstr>
      <vt:lpstr>2. What liberal offer did Pharaoh make?</vt:lpstr>
      <vt:lpstr>2. What liberal offer did Pharaoh make?</vt:lpstr>
      <vt:lpstr>2. What liberal offer did Pharaoh make?</vt:lpstr>
      <vt:lpstr>2. What liberal offer did Pharaoh make?</vt:lpstr>
      <vt:lpstr>3. What timely caution did Joseph give his brethren?</vt:lpstr>
      <vt:lpstr>4. How did Jacob feel when his sons returned with this story?</vt:lpstr>
      <vt:lpstr>4. How did Jacob feel when his sons returned with this story?</vt:lpstr>
      <vt:lpstr>5. What finally induced him to consent to go?</vt:lpstr>
      <vt:lpstr>5. What finally induced him to consent to go?</vt:lpstr>
      <vt:lpstr>6. When he started, what encouragement did the Lord give him?</vt:lpstr>
      <vt:lpstr>6. When he started, what encouragement did the Lord give him?</vt:lpstr>
      <vt:lpstr>6. When he started, what encouragement did the Lord give him?</vt:lpstr>
      <vt:lpstr>6. When he started, what encouragement did the Lord give him?</vt:lpstr>
      <vt:lpstr>7. How many were there who went down into Egypt?</vt:lpstr>
      <vt:lpstr>8. How long did they live there in peace?</vt:lpstr>
      <vt:lpstr>8. How long did they live there in peace?</vt:lpstr>
      <vt:lpstr>8. How long did they live there in peace?</vt:lpstr>
      <vt:lpstr>9. How did the children of Israel prosper in Egypt?</vt:lpstr>
      <vt:lpstr>10. What took place some time after Joseph’s death?</vt:lpstr>
      <vt:lpstr>11. What did this king say to his people?</vt:lpstr>
      <vt:lpstr>11. What did this king say to his people?</vt:lpstr>
      <vt:lpstr>12. What did they do to the Israelites?</vt:lpstr>
      <vt:lpstr>13. How did this affect them?</vt:lpstr>
      <vt:lpstr>14. What did the children of Israel have to suffer at the hands of the Egyptians?</vt:lpstr>
      <vt:lpstr>14. What did the children of Israel have to suffer at the hands of the Egyptians?</vt:lpstr>
      <vt:lpstr>15. Of what prophecy was this a fulfillment?</vt:lpstr>
      <vt:lpstr>16. What cruel order did the king of Egypt make?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17. Relate the story of one child who was saved from the king’s decree.</vt:lpstr>
      <vt:lpstr>18. What led the parents of Moses to do as they did?</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2025-11-29T03:26:29Z</dcterms:modified>
  <cp:category/>
</cp:coreProperties>
</file>