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394" r:id="rId2"/>
    <p:sldId id="390" r:id="rId3"/>
    <p:sldId id="391" r:id="rId4"/>
    <p:sldId id="283" r:id="rId5"/>
    <p:sldId id="284" r:id="rId6"/>
    <p:sldId id="285" r:id="rId7"/>
    <p:sldId id="286" r:id="rId8"/>
    <p:sldId id="287" r:id="rId9"/>
    <p:sldId id="295" r:id="rId10"/>
    <p:sldId id="288" r:id="rId11"/>
    <p:sldId id="256" r:id="rId12"/>
    <p:sldId id="257" r:id="rId13"/>
    <p:sldId id="258" r:id="rId14"/>
    <p:sldId id="290" r:id="rId15"/>
    <p:sldId id="291" r:id="rId16"/>
    <p:sldId id="292" r:id="rId17"/>
    <p:sldId id="293"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301" r:id="rId31"/>
    <p:sldId id="271" r:id="rId32"/>
    <p:sldId id="272" r:id="rId33"/>
    <p:sldId id="273" r:id="rId34"/>
    <p:sldId id="274" r:id="rId35"/>
    <p:sldId id="275" r:id="rId36"/>
    <p:sldId id="298" r:id="rId37"/>
    <p:sldId id="294" r:id="rId38"/>
    <p:sldId id="296" r:id="rId39"/>
    <p:sldId id="276" r:id="rId40"/>
    <p:sldId id="277" r:id="rId41"/>
    <p:sldId id="278" r:id="rId42"/>
    <p:sldId id="300" r:id="rId43"/>
    <p:sldId id="297" r:id="rId44"/>
    <p:sldId id="395" r:id="rId45"/>
    <p:sldId id="299" r:id="rId46"/>
    <p:sldId id="279" r:id="rId47"/>
    <p:sldId id="280" r:id="rId48"/>
    <p:sldId id="281" r:id="rId49"/>
    <p:sldId id="282" r:id="rId50"/>
    <p:sldId id="392" r:id="rId51"/>
    <p:sldId id="340"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A20F"/>
    <a:srgbClr val="DED69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7" d="100"/>
          <a:sy n="67" d="100"/>
        </p:scale>
        <p:origin x="60" y="9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28020" y="1769541"/>
            <a:ext cx="7080026"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028020" y="3598339"/>
            <a:ext cx="7080026"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45336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995" y="540085"/>
            <a:ext cx="7656010" cy="3834374"/>
          </a:xfrm>
          <a:prstGeom prst="rect">
            <a:avLst/>
          </a:prstGeom>
        </p:spPr>
      </p:pic>
      <p:sp>
        <p:nvSpPr>
          <p:cNvPr id="2" name="Title 1"/>
          <p:cNvSpPr>
            <a:spLocks noGrp="1"/>
          </p:cNvSpPr>
          <p:nvPr>
            <p:ph type="title"/>
          </p:nvPr>
        </p:nvSpPr>
        <p:spPr>
          <a:xfrm>
            <a:off x="685354" y="4565255"/>
            <a:ext cx="7766495"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26217" y="695010"/>
            <a:ext cx="7285600"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6532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54770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8437"/>
            <a:ext cx="776532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295180"/>
            <a:ext cx="7765322"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05561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3"/>
            <a:ext cx="6564224"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6" y="4304353"/>
            <a:ext cx="7765322"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11" name="TextBox 10"/>
          <p:cNvSpPr txBox="1"/>
          <p:nvPr/>
        </p:nvSpPr>
        <p:spPr>
          <a:xfrm>
            <a:off x="627459" y="87391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7828359" y="2933245"/>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35904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46" y="2126943"/>
            <a:ext cx="7765322"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39" y="4650556"/>
            <a:ext cx="776414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44034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5033"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1076"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4929" y="1885950"/>
            <a:ext cx="2475738"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74929" y="2571750"/>
            <a:ext cx="2475738"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51503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239" y="1826045"/>
            <a:ext cx="2529046" cy="1833558"/>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3813" y="1826045"/>
            <a:ext cx="2529046" cy="1833558"/>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1715" y="1826045"/>
            <a:ext cx="2529046" cy="1833558"/>
          </a:xfrm>
          <a:prstGeom prst="rect">
            <a:avLst/>
          </a:prstGeom>
        </p:spPr>
      </p:pic>
      <p:sp>
        <p:nvSpPr>
          <p:cNvPr id="30" name="Title 1"/>
          <p:cNvSpPr>
            <a:spLocks noGrp="1"/>
          </p:cNvSpPr>
          <p:nvPr>
            <p:ph type="title"/>
          </p:nvPr>
        </p:nvSpPr>
        <p:spPr>
          <a:xfrm>
            <a:off x="685346" y="609600"/>
            <a:ext cx="7765322"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6"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763577" y="1938918"/>
            <a:ext cx="2319276"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6" y="4480369"/>
            <a:ext cx="2475738"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91"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09307" y="1939094"/>
            <a:ext cx="2319276"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75" y="4480368"/>
            <a:ext cx="2476753"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75023" y="3904106"/>
            <a:ext cx="2475738"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056774" y="1934432"/>
            <a:ext cx="2319276"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4929" y="4480366"/>
            <a:ext cx="2475738"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25887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5112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7302" y="609600"/>
            <a:ext cx="1713365"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7" y="609600"/>
            <a:ext cx="5937654"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594724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44430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71551" y="1761068"/>
            <a:ext cx="7192913"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971551" y="3589879"/>
            <a:ext cx="7192913"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0745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347" y="1732449"/>
            <a:ext cx="3795373"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2169" y="1732450"/>
            <a:ext cx="3798499"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7150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45" y="1770323"/>
            <a:ext cx="3787423" cy="411295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3245" y="1770323"/>
            <a:ext cx="3787423" cy="411295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4404" y="1835254"/>
            <a:ext cx="3657258"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4404" y="2380138"/>
            <a:ext cx="365725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21225" y="1835255"/>
            <a:ext cx="3671498"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21225" y="2380138"/>
            <a:ext cx="3671498"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24201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1523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4408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0"/>
            <a:ext cx="2780167"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641725" y="609600"/>
            <a:ext cx="4808943"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347" y="2431518"/>
            <a:ext cx="2780167"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96188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4987" y="609923"/>
            <a:ext cx="3428146" cy="5205472"/>
          </a:xfrm>
          <a:prstGeom prst="rect">
            <a:avLst/>
          </a:prstGeom>
        </p:spPr>
      </p:pic>
      <p:sp>
        <p:nvSpPr>
          <p:cNvPr id="2" name="Title 1"/>
          <p:cNvSpPr>
            <a:spLocks noGrp="1"/>
          </p:cNvSpPr>
          <p:nvPr>
            <p:ph type="title"/>
          </p:nvPr>
        </p:nvSpPr>
        <p:spPr>
          <a:xfrm>
            <a:off x="685347" y="609923"/>
            <a:ext cx="3924676"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76728" y="743989"/>
            <a:ext cx="3165375"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347" y="2439261"/>
            <a:ext cx="3924676"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6263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6" y="609600"/>
            <a:ext cx="776532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1732450"/>
            <a:ext cx="776532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5BCAD085-E8A6-8845-BD4E-CB4CCA059FC4}" type="datetimeFigureOut">
              <a:rPr lang="en-US" smtClean="0"/>
              <a:t>12/6/2025</a:t>
            </a:fld>
            <a:endParaRPr lang="en-US"/>
          </a:p>
        </p:txBody>
      </p:sp>
      <p:sp>
        <p:nvSpPr>
          <p:cNvPr id="5" name="Footer Placeholder 4"/>
          <p:cNvSpPr>
            <a:spLocks noGrp="1"/>
          </p:cNvSpPr>
          <p:nvPr>
            <p:ph type="ftr" sz="quarter" idx="3"/>
          </p:nvPr>
        </p:nvSpPr>
        <p:spPr>
          <a:xfrm>
            <a:off x="685347" y="5883276"/>
            <a:ext cx="5004649"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242537673"/>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9F026-D263-4788-CDB7-03B30CAF0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516121-F65D-76EC-F43E-FA858F1C45FA}"/>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Egypt is hyper-defensive and genocidal toward Semitic males</a:t>
            </a:r>
          </a:p>
        </p:txBody>
      </p:sp>
      <p:sp>
        <p:nvSpPr>
          <p:cNvPr id="4" name="Content Placeholder 3">
            <a:extLst>
              <a:ext uri="{FF2B5EF4-FFF2-40B4-BE49-F238E27FC236}">
                <a16:creationId xmlns:a16="http://schemas.microsoft.com/office/drawing/2014/main" id="{F8444C4F-14E7-1CF9-0C10-923DEF831DC2}"/>
              </a:ext>
            </a:extLst>
          </p:cNvPr>
          <p:cNvSpPr>
            <a:spLocks noGrp="1"/>
          </p:cNvSpPr>
          <p:nvPr>
            <p:ph sz="half" idx="2"/>
          </p:nvPr>
        </p:nvSpPr>
        <p:spPr>
          <a:xfrm>
            <a:off x="4646036" y="1355931"/>
            <a:ext cx="3993352" cy="4811785"/>
          </a:xfrm>
        </p:spPr>
        <p:txBody>
          <a:bodyPr>
            <a:normAutofit fontScale="92500" lnSpcReduction="10000"/>
          </a:bodyPr>
          <a:lstStyle/>
          <a:p>
            <a:r>
              <a:rPr lang="en-US" sz="3600" dirty="0"/>
              <a:t>Thutmose II (1508–1504 B.C.): a brief reign marked by androcidal decrees, aligning with Exodus 1:22.</a:t>
            </a:r>
            <a:br>
              <a:rPr lang="en-US" sz="3600" dirty="0"/>
            </a:br>
            <a:r>
              <a:rPr lang="en-US" sz="3600" i="1" dirty="0"/>
              <a:t>Aswan inscription: “I will not leave a male alive.”</a:t>
            </a:r>
            <a:endParaRPr lang="en-US" sz="4400" dirty="0"/>
          </a:p>
        </p:txBody>
      </p:sp>
      <p:pic>
        <p:nvPicPr>
          <p:cNvPr id="6146" name="Picture 2" descr="Thutmose II - Wikipedia">
            <a:extLst>
              <a:ext uri="{FF2B5EF4-FFF2-40B4-BE49-F238E27FC236}">
                <a16:creationId xmlns:a16="http://schemas.microsoft.com/office/drawing/2014/main" id="{813595F0-0A3C-B80E-F7AE-3CCB3F56630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5003"/>
          <a:stretch>
            <a:fillRect/>
          </a:stretch>
        </p:blipFill>
        <p:spPr bwMode="auto">
          <a:xfrm>
            <a:off x="486139" y="1580354"/>
            <a:ext cx="4159897" cy="4362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54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 Who claimed Moses as her son?</a:t>
            </a:r>
          </a:p>
        </p:txBody>
      </p:sp>
      <p:sp>
        <p:nvSpPr>
          <p:cNvPr id="3" name="Content Placeholder 2"/>
          <p:cNvSpPr>
            <a:spLocks noGrp="1"/>
          </p:cNvSpPr>
          <p:nvPr>
            <p:ph sz="half" idx="1"/>
          </p:nvPr>
        </p:nvSpPr>
        <p:spPr>
          <a:xfrm>
            <a:off x="685347" y="1732448"/>
            <a:ext cx="3795373" cy="4612933"/>
          </a:xfrm>
        </p:spPr>
        <p:txBody>
          <a:bodyPr>
            <a:normAutofit/>
          </a:bodyPr>
          <a:lstStyle/>
          <a:p>
            <a:r>
              <a:rPr sz="2800" dirty="0"/>
              <a:t>Exodus 2:10</a:t>
            </a:r>
            <a:endParaRPr lang="en-US" sz="2800" dirty="0"/>
          </a:p>
          <a:p>
            <a:r>
              <a:rPr sz="2800" dirty="0"/>
              <a:t>And the child grew, and she brought him unto Pharaoh's daughter, and he became her son. And she called his name Moses: and she said, Because I drew him out of the water.</a:t>
            </a:r>
          </a:p>
        </p:txBody>
      </p:sp>
      <p:pic>
        <p:nvPicPr>
          <p:cNvPr id="15362" name="Picture 2" descr="Pharaoh’s daughter finds Moses - Exodus 2:5-6 - ULTRA PREMIUM SATIN 8x10  Print">
            <a:extLst>
              <a:ext uri="{FF2B5EF4-FFF2-40B4-BE49-F238E27FC236}">
                <a16:creationId xmlns:a16="http://schemas.microsoft.com/office/drawing/2014/main" id="{4FE545EB-4F50-1EB2-9353-8D865B528DD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245" r="9703"/>
          <a:stretch>
            <a:fillRect/>
          </a:stretch>
        </p:blipFill>
        <p:spPr bwMode="auto">
          <a:xfrm>
            <a:off x="4663282" y="1656248"/>
            <a:ext cx="3909513" cy="47653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 What advantages did this give him?</a:t>
            </a:r>
          </a:p>
        </p:txBody>
      </p:sp>
      <p:sp>
        <p:nvSpPr>
          <p:cNvPr id="3" name="Content Placeholder 2"/>
          <p:cNvSpPr>
            <a:spLocks noGrp="1"/>
          </p:cNvSpPr>
          <p:nvPr>
            <p:ph sz="half" idx="1"/>
          </p:nvPr>
        </p:nvSpPr>
        <p:spPr/>
        <p:txBody>
          <a:bodyPr>
            <a:normAutofit fontScale="92500" lnSpcReduction="10000"/>
          </a:bodyPr>
          <a:lstStyle/>
          <a:p>
            <a:r>
              <a:rPr sz="3600" dirty="0"/>
              <a:t>Acts 7:21-22</a:t>
            </a:r>
            <a:endParaRPr lang="en-US" sz="3600" dirty="0"/>
          </a:p>
          <a:p>
            <a:r>
              <a:rPr sz="3600" dirty="0"/>
              <a:t>And when he was cast out, Pharaoh's daughter took him up, and nourished him for her own son.</a:t>
            </a:r>
          </a:p>
        </p:txBody>
      </p:sp>
      <p:pic>
        <p:nvPicPr>
          <p:cNvPr id="16386" name="Picture 2" descr="Pharaoh's Daughter Finds Moses - GoodSalt">
            <a:extLst>
              <a:ext uri="{FF2B5EF4-FFF2-40B4-BE49-F238E27FC236}">
                <a16:creationId xmlns:a16="http://schemas.microsoft.com/office/drawing/2014/main" id="{B1488D9C-240B-86C9-8F37-FCA5B539C16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81612" y="1474102"/>
            <a:ext cx="3669056" cy="45754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 What advantages did this give him?</a:t>
            </a:r>
          </a:p>
        </p:txBody>
      </p:sp>
      <p:sp>
        <p:nvSpPr>
          <p:cNvPr id="3" name="Content Placeholder 2"/>
          <p:cNvSpPr>
            <a:spLocks noGrp="1"/>
          </p:cNvSpPr>
          <p:nvPr>
            <p:ph sz="half" idx="1"/>
          </p:nvPr>
        </p:nvSpPr>
        <p:spPr/>
        <p:txBody>
          <a:bodyPr>
            <a:normAutofit fontScale="92500" lnSpcReduction="10000"/>
          </a:bodyPr>
          <a:lstStyle/>
          <a:p>
            <a:r>
              <a:rPr sz="3600" dirty="0"/>
              <a:t>Acts 7:21-22</a:t>
            </a:r>
            <a:endParaRPr lang="en-US" sz="3600" dirty="0"/>
          </a:p>
          <a:p>
            <a:r>
              <a:rPr sz="3600" dirty="0"/>
              <a:t>And Moses was learned in all the wisdom of the Egyptians, and was mighty in words and in deeds.</a:t>
            </a:r>
          </a:p>
        </p:txBody>
      </p:sp>
      <p:pic>
        <p:nvPicPr>
          <p:cNvPr id="17410" name="Picture 2" descr="Moses Begins Military Training | The Biblical Timeline">
            <a:extLst>
              <a:ext uri="{FF2B5EF4-FFF2-40B4-BE49-F238E27FC236}">
                <a16:creationId xmlns:a16="http://schemas.microsoft.com/office/drawing/2014/main" id="{EA9E613C-A484-5080-DA78-4DAAEF2DBB4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56695" y="1615848"/>
            <a:ext cx="3401372" cy="42919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E132B-A65B-B084-F1FF-6F8C58929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90D66-F337-E926-77B4-3603C017ACF6}"/>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grows up within the </a:t>
            </a:r>
            <a:r>
              <a:rPr lang="en-US" dirty="0" err="1">
                <a:solidFill>
                  <a:srgbClr val="DED697"/>
                </a:solidFill>
              </a:rPr>
              <a:t>Thutmosid</a:t>
            </a:r>
            <a:r>
              <a:rPr lang="en-US" dirty="0">
                <a:solidFill>
                  <a:srgbClr val="DED697"/>
                </a:solidFill>
              </a:rPr>
              <a:t> royal house… Hatshepsut’s son?</a:t>
            </a:r>
          </a:p>
        </p:txBody>
      </p:sp>
      <p:sp>
        <p:nvSpPr>
          <p:cNvPr id="4" name="Content Placeholder 3">
            <a:extLst>
              <a:ext uri="{FF2B5EF4-FFF2-40B4-BE49-F238E27FC236}">
                <a16:creationId xmlns:a16="http://schemas.microsoft.com/office/drawing/2014/main" id="{65D81993-DB52-4FCA-7ED6-9D592889ACD3}"/>
              </a:ext>
            </a:extLst>
          </p:cNvPr>
          <p:cNvSpPr>
            <a:spLocks noGrp="1"/>
          </p:cNvSpPr>
          <p:nvPr>
            <p:ph sz="half" idx="2"/>
          </p:nvPr>
        </p:nvSpPr>
        <p:spPr>
          <a:xfrm>
            <a:off x="4434538" y="1355931"/>
            <a:ext cx="3850480" cy="4811785"/>
          </a:xfrm>
        </p:spPr>
        <p:txBody>
          <a:bodyPr>
            <a:normAutofit fontScale="92500" lnSpcReduction="20000"/>
          </a:bodyPr>
          <a:lstStyle/>
          <a:p>
            <a:pPr marL="36900" indent="0">
              <a:buNone/>
            </a:pPr>
            <a:r>
              <a:rPr lang="en-US" sz="3600" dirty="0"/>
              <a:t>Hatshepsut was</a:t>
            </a:r>
          </a:p>
          <a:p>
            <a:r>
              <a:rPr lang="en-US" sz="3600" b="1" dirty="0"/>
              <a:t>Uniquely powerful</a:t>
            </a:r>
            <a:r>
              <a:rPr lang="en-US" sz="3600" dirty="0"/>
              <a:t>—one of Egypt’s strongest female rulers.</a:t>
            </a:r>
          </a:p>
          <a:p>
            <a:r>
              <a:rPr lang="en-US" sz="3600" dirty="0"/>
              <a:t>Continued calling herself </a:t>
            </a:r>
            <a:r>
              <a:rPr lang="en-US" sz="3600" b="1" dirty="0"/>
              <a:t>“daughter of the Pharaoh”</a:t>
            </a:r>
            <a:r>
              <a:rPr lang="en-US" sz="3600" dirty="0"/>
              <a:t> long after his death.</a:t>
            </a:r>
          </a:p>
          <a:p>
            <a:endParaRPr lang="en-US" sz="4400" dirty="0"/>
          </a:p>
        </p:txBody>
      </p:sp>
      <p:pic>
        <p:nvPicPr>
          <p:cNvPr id="7171" name="Picture 3" descr="Hatshepsut - Wikipedia">
            <a:extLst>
              <a:ext uri="{FF2B5EF4-FFF2-40B4-BE49-F238E27FC236}">
                <a16:creationId xmlns:a16="http://schemas.microsoft.com/office/drawing/2014/main" id="{4D394960-9750-B682-1ED5-E2E93EAF880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9339" y="1609529"/>
            <a:ext cx="3555206" cy="430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88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51B69-D38C-A2A4-86C4-A8F2591CF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6F0200-18E8-45AC-A33C-E558E56B09FC}"/>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grows up within the </a:t>
            </a:r>
            <a:r>
              <a:rPr lang="en-US" dirty="0" err="1">
                <a:solidFill>
                  <a:srgbClr val="DED697"/>
                </a:solidFill>
              </a:rPr>
              <a:t>Thutmosid</a:t>
            </a:r>
            <a:r>
              <a:rPr lang="en-US" dirty="0">
                <a:solidFill>
                  <a:srgbClr val="DED697"/>
                </a:solidFill>
              </a:rPr>
              <a:t> royal house… Hatshepsut’s son?</a:t>
            </a:r>
          </a:p>
        </p:txBody>
      </p:sp>
      <p:sp>
        <p:nvSpPr>
          <p:cNvPr id="4" name="Content Placeholder 3">
            <a:extLst>
              <a:ext uri="{FF2B5EF4-FFF2-40B4-BE49-F238E27FC236}">
                <a16:creationId xmlns:a16="http://schemas.microsoft.com/office/drawing/2014/main" id="{E42004D9-3C1E-F8E4-CB02-E9162214C200}"/>
              </a:ext>
            </a:extLst>
          </p:cNvPr>
          <p:cNvSpPr>
            <a:spLocks noGrp="1"/>
          </p:cNvSpPr>
          <p:nvPr>
            <p:ph sz="half" idx="2"/>
          </p:nvPr>
        </p:nvSpPr>
        <p:spPr>
          <a:xfrm>
            <a:off x="4434538" y="1355931"/>
            <a:ext cx="3850480" cy="4811785"/>
          </a:xfrm>
        </p:spPr>
        <p:txBody>
          <a:bodyPr>
            <a:normAutofit fontScale="92500" lnSpcReduction="10000"/>
          </a:bodyPr>
          <a:lstStyle/>
          <a:p>
            <a:pPr marL="36900" indent="0">
              <a:buNone/>
            </a:pPr>
            <a:r>
              <a:rPr lang="en-US" sz="3200" dirty="0"/>
              <a:t>Hatshepsut was</a:t>
            </a:r>
          </a:p>
          <a:p>
            <a:r>
              <a:rPr lang="en-US" sz="3200" dirty="0"/>
              <a:t>Known for </a:t>
            </a:r>
            <a:r>
              <a:rPr lang="en-US" sz="3200" b="1" dirty="0"/>
              <a:t>compassionate governance</a:t>
            </a:r>
            <a:r>
              <a:rPr lang="en-US" sz="3200" dirty="0"/>
              <a:t>, unusual among pharaohs. </a:t>
            </a:r>
          </a:p>
          <a:p>
            <a:r>
              <a:rPr lang="en-US" sz="3200" dirty="0"/>
              <a:t>Recognized for expressing </a:t>
            </a:r>
            <a:r>
              <a:rPr lang="en-US" sz="3200" b="1" dirty="0"/>
              <a:t>affection for “foreign peoples.”</a:t>
            </a:r>
            <a:endParaRPr lang="en-US" sz="3200" dirty="0"/>
          </a:p>
        </p:txBody>
      </p:sp>
      <p:pic>
        <p:nvPicPr>
          <p:cNvPr id="8194" name="Picture 2" descr="Hatshepsut | National Geographic Kids">
            <a:extLst>
              <a:ext uri="{FF2B5EF4-FFF2-40B4-BE49-F238E27FC236}">
                <a16:creationId xmlns:a16="http://schemas.microsoft.com/office/drawing/2014/main" id="{337F18AE-9FF5-6D82-BA8D-83F94E366F9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4719" y="1499816"/>
            <a:ext cx="3388644" cy="4524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649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6A5C7-E657-64DE-6328-02111A7157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1E2F2E-A7BA-BF91-8BD1-121C9C4F8BCF}"/>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grows up within the </a:t>
            </a:r>
            <a:r>
              <a:rPr lang="en-US" dirty="0" err="1">
                <a:solidFill>
                  <a:srgbClr val="DED697"/>
                </a:solidFill>
              </a:rPr>
              <a:t>Thutmosid</a:t>
            </a:r>
            <a:r>
              <a:rPr lang="en-US" dirty="0">
                <a:solidFill>
                  <a:srgbClr val="DED697"/>
                </a:solidFill>
              </a:rPr>
              <a:t> royal house… Hatshepsut’s son?</a:t>
            </a:r>
          </a:p>
        </p:txBody>
      </p:sp>
      <p:sp>
        <p:nvSpPr>
          <p:cNvPr id="4" name="Content Placeholder 3">
            <a:extLst>
              <a:ext uri="{FF2B5EF4-FFF2-40B4-BE49-F238E27FC236}">
                <a16:creationId xmlns:a16="http://schemas.microsoft.com/office/drawing/2014/main" id="{7E68B835-69CE-9033-8353-FE191F44B43D}"/>
              </a:ext>
            </a:extLst>
          </p:cNvPr>
          <p:cNvSpPr>
            <a:spLocks noGrp="1"/>
          </p:cNvSpPr>
          <p:nvPr>
            <p:ph sz="half" idx="2"/>
          </p:nvPr>
        </p:nvSpPr>
        <p:spPr>
          <a:xfrm>
            <a:off x="4757810" y="1355931"/>
            <a:ext cx="3850480" cy="4811785"/>
          </a:xfrm>
        </p:spPr>
        <p:txBody>
          <a:bodyPr>
            <a:normAutofit fontScale="92500" lnSpcReduction="10000"/>
          </a:bodyPr>
          <a:lstStyle/>
          <a:p>
            <a:pPr marL="36900" indent="0">
              <a:buNone/>
            </a:pPr>
            <a:r>
              <a:rPr lang="en-US" sz="3600" dirty="0"/>
              <a:t>Hatshepsut was</a:t>
            </a:r>
          </a:p>
          <a:p>
            <a:r>
              <a:rPr lang="en-US" sz="3600" dirty="0"/>
              <a:t>Later </a:t>
            </a:r>
            <a:r>
              <a:rPr lang="en-US" sz="3600" b="1" dirty="0"/>
              <a:t>erased from Egyptian history</a:t>
            </a:r>
            <a:r>
              <a:rPr lang="en-US" sz="3600" dirty="0"/>
              <a:t>—many details of her reign and history removed.  Evidence of wrath at her show of favor for Moses?  </a:t>
            </a:r>
            <a:endParaRPr lang="en-US" sz="4400" dirty="0"/>
          </a:p>
        </p:txBody>
      </p:sp>
      <p:pic>
        <p:nvPicPr>
          <p:cNvPr id="9218" name="Picture 2" descr="The Mortuary Temple of Hatshepsut">
            <a:extLst>
              <a:ext uri="{FF2B5EF4-FFF2-40B4-BE49-F238E27FC236}">
                <a16:creationId xmlns:a16="http://schemas.microsoft.com/office/drawing/2014/main" id="{7ADB67DE-79B0-BF32-EB6B-17D1AA64401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1212" r="2072"/>
          <a:stretch>
            <a:fillRect/>
          </a:stretch>
        </p:blipFill>
        <p:spPr bwMode="auto">
          <a:xfrm>
            <a:off x="766618" y="1480982"/>
            <a:ext cx="3805382" cy="4561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08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7E53B-062F-0828-3846-A0E11EE1D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359E5B-71E0-4E66-55AB-1BE108EE3BCB}"/>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grows up within the </a:t>
            </a:r>
            <a:r>
              <a:rPr lang="en-US" dirty="0" err="1">
                <a:solidFill>
                  <a:srgbClr val="DED697"/>
                </a:solidFill>
              </a:rPr>
              <a:t>Thutmosid</a:t>
            </a:r>
            <a:r>
              <a:rPr lang="en-US" dirty="0">
                <a:solidFill>
                  <a:srgbClr val="DED697"/>
                </a:solidFill>
              </a:rPr>
              <a:t> royal house… Hatshepsut’s son?</a:t>
            </a:r>
          </a:p>
        </p:txBody>
      </p:sp>
      <p:sp>
        <p:nvSpPr>
          <p:cNvPr id="4" name="Content Placeholder 3">
            <a:extLst>
              <a:ext uri="{FF2B5EF4-FFF2-40B4-BE49-F238E27FC236}">
                <a16:creationId xmlns:a16="http://schemas.microsoft.com/office/drawing/2014/main" id="{7BBE9E75-64D7-289A-C408-D025DFFEEC68}"/>
              </a:ext>
            </a:extLst>
          </p:cNvPr>
          <p:cNvSpPr>
            <a:spLocks noGrp="1"/>
          </p:cNvSpPr>
          <p:nvPr>
            <p:ph sz="half" idx="2"/>
          </p:nvPr>
        </p:nvSpPr>
        <p:spPr>
          <a:xfrm>
            <a:off x="4757810" y="1355931"/>
            <a:ext cx="3850480" cy="4811785"/>
          </a:xfrm>
        </p:spPr>
        <p:txBody>
          <a:bodyPr>
            <a:normAutofit fontScale="85000" lnSpcReduction="20000"/>
          </a:bodyPr>
          <a:lstStyle/>
          <a:p>
            <a:pPr marL="36900" indent="0">
              <a:buNone/>
            </a:pPr>
            <a:r>
              <a:rPr lang="en-US" sz="3600" dirty="0"/>
              <a:t>Hatshepsut never had sons.  But one Egyptian inscription describes a ‘commoner’ who rose mysteriously to princely rank under Hatshepsut, then vanished from the record. Some see this as archaeological ‘silhouette’ of Moses.</a:t>
            </a:r>
            <a:endParaRPr lang="en-US" sz="4400" dirty="0"/>
          </a:p>
        </p:txBody>
      </p:sp>
      <p:pic>
        <p:nvPicPr>
          <p:cNvPr id="10242" name="Picture 2" descr="Is This Moses? | ArmstrongInstitute.org">
            <a:extLst>
              <a:ext uri="{FF2B5EF4-FFF2-40B4-BE49-F238E27FC236}">
                <a16:creationId xmlns:a16="http://schemas.microsoft.com/office/drawing/2014/main" id="{A169CAB3-D43F-6040-CA83-01F3718D833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1233" r="12252"/>
          <a:stretch>
            <a:fillRect/>
          </a:stretch>
        </p:blipFill>
        <p:spPr bwMode="auto">
          <a:xfrm>
            <a:off x="725186" y="1679203"/>
            <a:ext cx="3846814" cy="437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602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What happened one day when he was grown?</a:t>
            </a:r>
          </a:p>
        </p:txBody>
      </p:sp>
      <p:sp>
        <p:nvSpPr>
          <p:cNvPr id="3" name="Content Placeholder 2"/>
          <p:cNvSpPr>
            <a:spLocks noGrp="1"/>
          </p:cNvSpPr>
          <p:nvPr>
            <p:ph sz="half" idx="1"/>
          </p:nvPr>
        </p:nvSpPr>
        <p:spPr>
          <a:xfrm>
            <a:off x="685347" y="1732449"/>
            <a:ext cx="3795373" cy="4446678"/>
          </a:xfrm>
        </p:spPr>
        <p:txBody>
          <a:bodyPr>
            <a:normAutofit fontScale="92500"/>
          </a:bodyPr>
          <a:lstStyle/>
          <a:p>
            <a:r>
              <a:rPr sz="2800" dirty="0"/>
              <a:t>Exodus 2:11-12</a:t>
            </a:r>
            <a:endParaRPr lang="en-US" sz="2800" dirty="0"/>
          </a:p>
          <a:p>
            <a:r>
              <a:rPr sz="2800" dirty="0"/>
              <a:t>And it came to pass in those days, when Moses was grown, that he went out unto his brethren, and looked on their burdens: and he spied an Egyptian smiting an Hebrew, one of his brethren.</a:t>
            </a:r>
          </a:p>
        </p:txBody>
      </p:sp>
      <p:pic>
        <p:nvPicPr>
          <p:cNvPr id="18434" name="Picture 2" descr="Exodus 2 v 13-14 When he saw one of the Hebrews being badly treated by an Egyptian he looked around to check no one was watching ... – Slide 3">
            <a:extLst>
              <a:ext uri="{FF2B5EF4-FFF2-40B4-BE49-F238E27FC236}">
                <a16:creationId xmlns:a16="http://schemas.microsoft.com/office/drawing/2014/main" id="{7F0164ED-47D2-1E89-E40C-EC1C689DAD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631" r="21430"/>
          <a:stretch>
            <a:fillRect/>
          </a:stretch>
        </p:blipFill>
        <p:spPr bwMode="auto">
          <a:xfrm>
            <a:off x="4663282" y="1984221"/>
            <a:ext cx="3519368" cy="39431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3. What happened one day when he was grown?</a:t>
            </a:r>
          </a:p>
        </p:txBody>
      </p:sp>
      <p:sp>
        <p:nvSpPr>
          <p:cNvPr id="3" name="Content Placeholder 2"/>
          <p:cNvSpPr>
            <a:spLocks noGrp="1"/>
          </p:cNvSpPr>
          <p:nvPr>
            <p:ph sz="half" idx="1"/>
          </p:nvPr>
        </p:nvSpPr>
        <p:spPr/>
        <p:txBody>
          <a:bodyPr>
            <a:normAutofit lnSpcReduction="10000"/>
          </a:bodyPr>
          <a:lstStyle/>
          <a:p>
            <a:r>
              <a:rPr sz="3200" dirty="0"/>
              <a:t>Exodus 2:11-12</a:t>
            </a:r>
            <a:endParaRPr lang="en-US" sz="3200" dirty="0"/>
          </a:p>
          <a:p>
            <a:r>
              <a:rPr sz="3200" dirty="0"/>
              <a:t>And he looked this way and that way, and when he saw that there was no man, he slew the Egyptian, and hid him in the sand.</a:t>
            </a:r>
          </a:p>
        </p:txBody>
      </p:sp>
      <p:pic>
        <p:nvPicPr>
          <p:cNvPr id="19458" name="Picture 2" descr="... then, Moses attacked the Egyptian, killing him. He buried the dead man’s body in the sand. – Slide 4">
            <a:extLst>
              <a:ext uri="{FF2B5EF4-FFF2-40B4-BE49-F238E27FC236}">
                <a16:creationId xmlns:a16="http://schemas.microsoft.com/office/drawing/2014/main" id="{D083459C-B55B-D91B-2B90-01710B89C06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543" r="9703"/>
          <a:stretch>
            <a:fillRect/>
          </a:stretch>
        </p:blipFill>
        <p:spPr bwMode="auto">
          <a:xfrm>
            <a:off x="4682025" y="1811122"/>
            <a:ext cx="3692961" cy="38600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4. How old was he when this happened?</a:t>
            </a:r>
          </a:p>
        </p:txBody>
      </p:sp>
      <p:sp>
        <p:nvSpPr>
          <p:cNvPr id="3" name="Content Placeholder 2"/>
          <p:cNvSpPr>
            <a:spLocks noGrp="1"/>
          </p:cNvSpPr>
          <p:nvPr>
            <p:ph sz="half" idx="1"/>
          </p:nvPr>
        </p:nvSpPr>
        <p:spPr/>
        <p:txBody>
          <a:bodyPr>
            <a:normAutofit fontScale="92500"/>
          </a:bodyPr>
          <a:lstStyle/>
          <a:p>
            <a:r>
              <a:rPr sz="3600" dirty="0"/>
              <a:t>Acts 7:23-24</a:t>
            </a:r>
            <a:endParaRPr lang="en-US" sz="3600" dirty="0"/>
          </a:p>
          <a:p>
            <a:r>
              <a:rPr sz="3600" dirty="0"/>
              <a:t>And when he was full forty years old, it came into his heart to visit his brethren the children of Israel.</a:t>
            </a:r>
          </a:p>
        </p:txBody>
      </p:sp>
      <p:pic>
        <p:nvPicPr>
          <p:cNvPr id="20482" name="Picture 2" descr="One day he watched his people, the Hebrews, being forced to work hard as slaves by the Egyptians. He was upset at the way his people were being treated. – Slide 2">
            <a:extLst>
              <a:ext uri="{FF2B5EF4-FFF2-40B4-BE49-F238E27FC236}">
                <a16:creationId xmlns:a16="http://schemas.microsoft.com/office/drawing/2014/main" id="{A6D3D59E-25E9-F104-D88B-3E8C7AF90AD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169" r="22671"/>
          <a:stretch>
            <a:fillRect/>
          </a:stretch>
        </p:blipFill>
        <p:spPr bwMode="auto">
          <a:xfrm>
            <a:off x="4775201" y="1853739"/>
            <a:ext cx="3519054" cy="38161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4. How old was he when this happened?</a:t>
            </a:r>
          </a:p>
        </p:txBody>
      </p:sp>
      <p:sp>
        <p:nvSpPr>
          <p:cNvPr id="3" name="Content Placeholder 2"/>
          <p:cNvSpPr>
            <a:spLocks noGrp="1"/>
          </p:cNvSpPr>
          <p:nvPr>
            <p:ph sz="half" idx="1"/>
          </p:nvPr>
        </p:nvSpPr>
        <p:spPr/>
        <p:txBody>
          <a:bodyPr>
            <a:normAutofit fontScale="92500"/>
          </a:bodyPr>
          <a:lstStyle/>
          <a:p>
            <a:r>
              <a:rPr sz="3200" dirty="0"/>
              <a:t>Acts 7:23-24</a:t>
            </a:r>
            <a:endParaRPr lang="en-US" sz="3200" dirty="0"/>
          </a:p>
          <a:p>
            <a:r>
              <a:rPr sz="3200" dirty="0"/>
              <a:t>And seeing one of them suffer wrong, he defended him, and avenged him that was oppressed, and smote the Egyptian:</a:t>
            </a:r>
          </a:p>
        </p:txBody>
      </p:sp>
      <p:pic>
        <p:nvPicPr>
          <p:cNvPr id="21506" name="Picture 2" descr="Gerald Whitely: Exodus 2:11-15">
            <a:extLst>
              <a:ext uri="{FF2B5EF4-FFF2-40B4-BE49-F238E27FC236}">
                <a16:creationId xmlns:a16="http://schemas.microsoft.com/office/drawing/2014/main" id="{83A6F4C6-6AB4-F33F-26AD-FFAE71D636F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065"/>
          <a:stretch>
            <a:fillRect/>
          </a:stretch>
        </p:blipFill>
        <p:spPr bwMode="auto">
          <a:xfrm>
            <a:off x="4663282" y="1923255"/>
            <a:ext cx="3966512" cy="38679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5. Why did he do this?</a:t>
            </a:r>
          </a:p>
        </p:txBody>
      </p:sp>
      <p:sp>
        <p:nvSpPr>
          <p:cNvPr id="3" name="Content Placeholder 2"/>
          <p:cNvSpPr>
            <a:spLocks noGrp="1"/>
          </p:cNvSpPr>
          <p:nvPr>
            <p:ph sz="half" idx="1"/>
          </p:nvPr>
        </p:nvSpPr>
        <p:spPr/>
        <p:txBody>
          <a:bodyPr>
            <a:normAutofit fontScale="92500" lnSpcReduction="10000"/>
          </a:bodyPr>
          <a:lstStyle/>
          <a:p>
            <a:r>
              <a:rPr lang="en-US" sz="3200" dirty="0"/>
              <a:t>Acts 7:25</a:t>
            </a:r>
          </a:p>
          <a:p>
            <a:r>
              <a:rPr lang="en-US" sz="3200" dirty="0"/>
              <a:t>For he supposed his brethren would have understood how that God by his hand would deliver them: but they understood not.</a:t>
            </a:r>
            <a:endParaRPr sz="3200" dirty="0"/>
          </a:p>
        </p:txBody>
      </p:sp>
      <p:pic>
        <p:nvPicPr>
          <p:cNvPr id="22530" name="Picture 2" descr="Searching for Egypt in Israel ...">
            <a:extLst>
              <a:ext uri="{FF2B5EF4-FFF2-40B4-BE49-F238E27FC236}">
                <a16:creationId xmlns:a16="http://schemas.microsoft.com/office/drawing/2014/main" id="{90549653-F6A7-7CD4-D47E-F8CC5474AF0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689" r="12104"/>
          <a:stretch>
            <a:fillRect/>
          </a:stretch>
        </p:blipFill>
        <p:spPr bwMode="auto">
          <a:xfrm>
            <a:off x="4568007" y="1810543"/>
            <a:ext cx="3795373" cy="39806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6. What is indicated by this verse?</a:t>
            </a:r>
          </a:p>
        </p:txBody>
      </p:sp>
      <p:sp>
        <p:nvSpPr>
          <p:cNvPr id="3" name="Content Placeholder 2"/>
          <p:cNvSpPr>
            <a:spLocks noGrp="1"/>
          </p:cNvSpPr>
          <p:nvPr>
            <p:ph sz="half" idx="1"/>
          </p:nvPr>
        </p:nvSpPr>
        <p:spPr/>
        <p:txBody>
          <a:bodyPr>
            <a:normAutofit fontScale="92500" lnSpcReduction="20000"/>
          </a:bodyPr>
          <a:lstStyle/>
          <a:p>
            <a:r>
              <a:rPr sz="3200" dirty="0"/>
              <a:t>Answer: That Moses had in some way learned that God would make use of him to deliver the children of Israel; and he supposed that they would understand it also.</a:t>
            </a:r>
          </a:p>
        </p:txBody>
      </p:sp>
      <p:pic>
        <p:nvPicPr>
          <p:cNvPr id="23554" name="Picture 2">
            <a:extLst>
              <a:ext uri="{FF2B5EF4-FFF2-40B4-BE49-F238E27FC236}">
                <a16:creationId xmlns:a16="http://schemas.microsoft.com/office/drawing/2014/main" id="{04EAB4CB-FDD9-0F8D-9683-6C2D9B37397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653" r="30442"/>
          <a:stretch>
            <a:fillRect/>
          </a:stretch>
        </p:blipFill>
        <p:spPr bwMode="auto">
          <a:xfrm>
            <a:off x="4568007" y="1661326"/>
            <a:ext cx="3890646" cy="405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7. Did they understand it?</a:t>
            </a:r>
          </a:p>
        </p:txBody>
      </p:sp>
      <p:sp>
        <p:nvSpPr>
          <p:cNvPr id="3" name="Content Placeholder 2"/>
          <p:cNvSpPr>
            <a:spLocks noGrp="1"/>
          </p:cNvSpPr>
          <p:nvPr>
            <p:ph sz="half" idx="1"/>
          </p:nvPr>
        </p:nvSpPr>
        <p:spPr>
          <a:xfrm>
            <a:off x="1117384" y="1732449"/>
            <a:ext cx="3363336" cy="4058750"/>
          </a:xfrm>
        </p:spPr>
        <p:txBody>
          <a:bodyPr>
            <a:normAutofit/>
          </a:bodyPr>
          <a:lstStyle/>
          <a:p>
            <a:r>
              <a:rPr lang="en-US" sz="4000" dirty="0"/>
              <a:t>No. </a:t>
            </a:r>
          </a:p>
          <a:p>
            <a:r>
              <a:rPr lang="en-US" sz="4000" dirty="0"/>
              <a:t>Not at all.  </a:t>
            </a:r>
            <a:endParaRPr sz="4000" dirty="0"/>
          </a:p>
        </p:txBody>
      </p:sp>
      <p:pic>
        <p:nvPicPr>
          <p:cNvPr id="24578" name="Picture 2" descr="Moses grew up mighty and strong. Pharaoh loved Moses.">
            <a:extLst>
              <a:ext uri="{FF2B5EF4-FFF2-40B4-BE49-F238E27FC236}">
                <a16:creationId xmlns:a16="http://schemas.microsoft.com/office/drawing/2014/main" id="{840318DE-4B53-CB27-5C6F-0ADBFA36D08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56727" y="1617186"/>
            <a:ext cx="3363336" cy="4289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What shows that they did not?</a:t>
            </a:r>
          </a:p>
        </p:txBody>
      </p:sp>
      <p:sp>
        <p:nvSpPr>
          <p:cNvPr id="3" name="Content Placeholder 2"/>
          <p:cNvSpPr>
            <a:spLocks noGrp="1"/>
          </p:cNvSpPr>
          <p:nvPr>
            <p:ph sz="half" idx="1"/>
          </p:nvPr>
        </p:nvSpPr>
        <p:spPr/>
        <p:txBody>
          <a:bodyPr>
            <a:normAutofit fontScale="92500" lnSpcReduction="10000"/>
          </a:bodyPr>
          <a:lstStyle/>
          <a:p>
            <a:r>
              <a:rPr sz="3200" dirty="0"/>
              <a:t>Acts 7:25-28</a:t>
            </a:r>
            <a:endParaRPr lang="en-US" sz="3200" dirty="0"/>
          </a:p>
          <a:p>
            <a:r>
              <a:rPr sz="3200" dirty="0"/>
              <a:t>For he supposed his brethren would have understood how that God by his hand would deliver them: but they understood not.</a:t>
            </a:r>
          </a:p>
        </p:txBody>
      </p:sp>
      <p:pic>
        <p:nvPicPr>
          <p:cNvPr id="25602" name="Picture 2" descr="Tuesday: Moses: Believing in the Unseen | Sabbath School Net">
            <a:extLst>
              <a:ext uri="{FF2B5EF4-FFF2-40B4-BE49-F238E27FC236}">
                <a16:creationId xmlns:a16="http://schemas.microsoft.com/office/drawing/2014/main" id="{8FF17BCF-76C2-2560-B515-27498167F05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706" r="31007"/>
          <a:stretch>
            <a:fillRect/>
          </a:stretch>
        </p:blipFill>
        <p:spPr bwMode="auto">
          <a:xfrm>
            <a:off x="4568007" y="1644604"/>
            <a:ext cx="3795373" cy="4233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8. What shows that they did not?</a:t>
            </a:r>
          </a:p>
        </p:txBody>
      </p:sp>
      <p:sp>
        <p:nvSpPr>
          <p:cNvPr id="3" name="Content Placeholder 2"/>
          <p:cNvSpPr>
            <a:spLocks noGrp="1"/>
          </p:cNvSpPr>
          <p:nvPr>
            <p:ph sz="half" idx="1"/>
          </p:nvPr>
        </p:nvSpPr>
        <p:spPr/>
        <p:txBody>
          <a:bodyPr>
            <a:normAutofit fontScale="92500"/>
          </a:bodyPr>
          <a:lstStyle/>
          <a:p>
            <a:r>
              <a:rPr sz="2800" dirty="0"/>
              <a:t>Acts 7:25-28</a:t>
            </a:r>
            <a:endParaRPr lang="en-US" sz="2800" dirty="0"/>
          </a:p>
          <a:p>
            <a:r>
              <a:rPr sz="2800" dirty="0"/>
              <a:t>And the next day he shewed himself unto them as they strove, and would have set them at one again, saying, Sirs, ye are brethren; why do ye wrong one to another?</a:t>
            </a:r>
          </a:p>
        </p:txBody>
      </p:sp>
      <p:pic>
        <p:nvPicPr>
          <p:cNvPr id="26626" name="Picture 2" descr="The next day he saw two Hebrews fighting and went across to stop them. ‘Why are you hitting a fellow Hebrew?’ he asked. – Slide 5">
            <a:extLst>
              <a:ext uri="{FF2B5EF4-FFF2-40B4-BE49-F238E27FC236}">
                <a16:creationId xmlns:a16="http://schemas.microsoft.com/office/drawing/2014/main" id="{7361DB0B-EC77-CB93-C477-50298FA0647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544" r="21863"/>
          <a:stretch>
            <a:fillRect/>
          </a:stretch>
        </p:blipFill>
        <p:spPr bwMode="auto">
          <a:xfrm>
            <a:off x="4568007" y="1487849"/>
            <a:ext cx="3711986" cy="4058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What shows that they did not?</a:t>
            </a:r>
          </a:p>
        </p:txBody>
      </p:sp>
      <p:sp>
        <p:nvSpPr>
          <p:cNvPr id="3" name="Content Placeholder 2"/>
          <p:cNvSpPr>
            <a:spLocks noGrp="1"/>
          </p:cNvSpPr>
          <p:nvPr>
            <p:ph sz="half" idx="1"/>
          </p:nvPr>
        </p:nvSpPr>
        <p:spPr/>
        <p:txBody>
          <a:bodyPr>
            <a:normAutofit/>
          </a:bodyPr>
          <a:lstStyle/>
          <a:p>
            <a:r>
              <a:rPr sz="3200" dirty="0"/>
              <a:t>Acts 7:25-28</a:t>
            </a:r>
            <a:endParaRPr lang="en-US" sz="3200" dirty="0"/>
          </a:p>
          <a:p>
            <a:r>
              <a:rPr sz="3200" dirty="0"/>
              <a:t>But he that did his </a:t>
            </a:r>
            <a:r>
              <a:rPr sz="3200" dirty="0" err="1"/>
              <a:t>neighbour</a:t>
            </a:r>
            <a:r>
              <a:rPr sz="3200" dirty="0"/>
              <a:t> wrong thrust him away, saying, Who made thee a ruler and a judge over us?</a:t>
            </a:r>
          </a:p>
        </p:txBody>
      </p:sp>
      <p:pic>
        <p:nvPicPr>
          <p:cNvPr id="27650" name="Picture 2" descr="‘Who made you ruler over us?’ came the reply. ‘Are you going to kill us like you killed the Egyptian yesterday?’ Moses was afraid. People knew he had murdered an Egyptian. – Slide 6">
            <a:extLst>
              <a:ext uri="{FF2B5EF4-FFF2-40B4-BE49-F238E27FC236}">
                <a16:creationId xmlns:a16="http://schemas.microsoft.com/office/drawing/2014/main" id="{B2D776E9-1D81-0749-84E7-A5A261DAFF7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426" r="9314"/>
          <a:stretch>
            <a:fillRect/>
          </a:stretch>
        </p:blipFill>
        <p:spPr bwMode="auto">
          <a:xfrm>
            <a:off x="4568007" y="1580050"/>
            <a:ext cx="3685309" cy="39339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8. What shows that they did not?</a:t>
            </a:r>
          </a:p>
        </p:txBody>
      </p:sp>
      <p:sp>
        <p:nvSpPr>
          <p:cNvPr id="3" name="Content Placeholder 2"/>
          <p:cNvSpPr>
            <a:spLocks noGrp="1"/>
          </p:cNvSpPr>
          <p:nvPr>
            <p:ph sz="half" idx="1"/>
          </p:nvPr>
        </p:nvSpPr>
        <p:spPr/>
        <p:txBody>
          <a:bodyPr>
            <a:normAutofit/>
          </a:bodyPr>
          <a:lstStyle/>
          <a:p>
            <a:r>
              <a:rPr sz="3600" dirty="0"/>
              <a:t>Acts 7:25-28</a:t>
            </a:r>
            <a:endParaRPr lang="en-US" sz="3600" dirty="0"/>
          </a:p>
          <a:p>
            <a:r>
              <a:rPr sz="3600" dirty="0"/>
              <a:t>Wilt thou kill me, as thou </a:t>
            </a:r>
            <a:r>
              <a:rPr sz="3600" dirty="0" err="1"/>
              <a:t>diddest</a:t>
            </a:r>
            <a:r>
              <a:rPr sz="3600" dirty="0"/>
              <a:t> the Egyptian yesterday?</a:t>
            </a:r>
          </a:p>
        </p:txBody>
      </p:sp>
      <p:pic>
        <p:nvPicPr>
          <p:cNvPr id="28674" name="Picture 2" descr="By Faith Moses Left Egypt - Plain Bible ...">
            <a:extLst>
              <a:ext uri="{FF2B5EF4-FFF2-40B4-BE49-F238E27FC236}">
                <a16:creationId xmlns:a16="http://schemas.microsoft.com/office/drawing/2014/main" id="{ED48F157-65E6-58C4-48CC-0715734EDDE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342" r="21857"/>
          <a:stretch>
            <a:fillRect/>
          </a:stretch>
        </p:blipFill>
        <p:spPr bwMode="auto">
          <a:xfrm>
            <a:off x="4258736" y="1473831"/>
            <a:ext cx="3795374" cy="43965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9. By this attempted deliverance of Israel, what stand did Moses take?</a:t>
            </a:r>
          </a:p>
        </p:txBody>
      </p:sp>
      <p:sp>
        <p:nvSpPr>
          <p:cNvPr id="3" name="Content Placeholder 2"/>
          <p:cNvSpPr>
            <a:spLocks noGrp="1"/>
          </p:cNvSpPr>
          <p:nvPr>
            <p:ph sz="half" idx="1"/>
          </p:nvPr>
        </p:nvSpPr>
        <p:spPr>
          <a:xfrm>
            <a:off x="685347" y="1732448"/>
            <a:ext cx="3795373" cy="4515951"/>
          </a:xfrm>
        </p:spPr>
        <p:txBody>
          <a:bodyPr>
            <a:normAutofit fontScale="92500" lnSpcReduction="10000"/>
          </a:bodyPr>
          <a:lstStyle/>
          <a:p>
            <a:r>
              <a:rPr sz="3200" dirty="0"/>
              <a:t>Answer: He identified himself with Israel.</a:t>
            </a:r>
            <a:endParaRPr lang="en-US" sz="3200" dirty="0"/>
          </a:p>
          <a:p>
            <a:r>
              <a:rPr lang="en-US" sz="3200" dirty="0"/>
              <a:t>Hebrews 11:24</a:t>
            </a:r>
          </a:p>
          <a:p>
            <a:r>
              <a:rPr lang="en-US" sz="3200" dirty="0"/>
              <a:t>By faith Moses, when he was come to years, refused to be called the son of Pharaoh's daughter;</a:t>
            </a:r>
            <a:endParaRPr sz="3200" dirty="0"/>
          </a:p>
        </p:txBody>
      </p:sp>
      <p:pic>
        <p:nvPicPr>
          <p:cNvPr id="29700" name="Picture 4" descr="Pharaoh Telling Moses To Take The People Of Israel Out Of Egypt Painting by  Mike Lea - Pixels">
            <a:extLst>
              <a:ext uri="{FF2B5EF4-FFF2-40B4-BE49-F238E27FC236}">
                <a16:creationId xmlns:a16="http://schemas.microsoft.com/office/drawing/2014/main" id="{CE2D7A16-87F6-BCE2-2640-905A6CA1B2A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3282" y="1732448"/>
            <a:ext cx="3512849" cy="42446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989351" y="637083"/>
            <a:ext cx="7409809" cy="3702570"/>
          </a:xfrm>
          <a:gradFill flip="none" rotWithShape="1">
            <a:gsLst>
              <a:gs pos="11000">
                <a:srgbClr val="FFC000"/>
              </a:gs>
              <a:gs pos="31000">
                <a:schemeClr val="bg1"/>
              </a:gs>
              <a:gs pos="100000">
                <a:srgbClr val="B1A20F"/>
              </a:gs>
            </a:gsLst>
            <a:lin ang="2700000" scaled="1"/>
            <a:tileRect/>
          </a:gradFill>
          <a:ln>
            <a:solidFill>
              <a:schemeClr val="accent1">
                <a:lumMod val="40000"/>
                <a:lumOff val="60000"/>
              </a:schemeClr>
            </a:solidFill>
          </a:ln>
          <a:effectLst>
            <a:outerShdw blurRad="25400" dir="17880000">
              <a:srgbClr val="000000">
                <a:alpha val="46000"/>
              </a:srgbClr>
            </a:outerShdw>
            <a:softEdge rad="584200"/>
          </a:effectLst>
        </p:spPr>
        <p:txBody>
          <a:bodyPr>
            <a:normAutofit/>
          </a:bodyPr>
          <a:lstStyle/>
          <a:p>
            <a:pPr algn="ct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8000" b="1" dirty="0">
                <a:solidFill>
                  <a:srgbClr val="DED697"/>
                </a:solidFill>
              </a:rPr>
              <a:t>Moses and His Work</a:t>
            </a:r>
            <a:endParaRPr lang="en-US" sz="5400" b="1" dirty="0">
              <a:solidFill>
                <a:srgbClr val="DED697"/>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919561" y="4836795"/>
            <a:ext cx="7409809" cy="940906"/>
          </a:xfrm>
        </p:spPr>
        <p:txBody>
          <a:bodyPr>
            <a:normAutofit fontScale="92500" lnSpcReduction="10000"/>
          </a:bodyPr>
          <a:lstStyle/>
          <a:p>
            <a:r>
              <a:rPr lang="en-US" sz="4000" dirty="0"/>
              <a:t>Lesson</a:t>
            </a:r>
            <a:r>
              <a:rPr lang="en-US" sz="4000" dirty="0">
                <a:solidFill>
                  <a:schemeClr val="accent1">
                    <a:lumMod val="40000"/>
                    <a:lumOff val="60000"/>
                  </a:schemeClr>
                </a:solidFill>
              </a:rPr>
              <a:t> </a:t>
            </a:r>
            <a:r>
              <a:rPr lang="en-US" sz="6000" b="1" dirty="0">
                <a:solidFill>
                  <a:srgbClr val="DED697"/>
                </a:solidFill>
              </a:rPr>
              <a:t>23</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5BD0E-5D4A-967C-93DA-0FEF49D97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5C00DC-52C1-86FC-9A1A-547AF8DC21C3}"/>
              </a:ext>
            </a:extLst>
          </p:cNvPr>
          <p:cNvSpPr>
            <a:spLocks noGrp="1"/>
          </p:cNvSpPr>
          <p:nvPr>
            <p:ph type="title"/>
          </p:nvPr>
        </p:nvSpPr>
        <p:spPr/>
        <p:txBody>
          <a:bodyPr>
            <a:normAutofit/>
          </a:bodyPr>
          <a:lstStyle/>
          <a:p>
            <a:r>
              <a:rPr lang="en-US" dirty="0">
                <a:solidFill>
                  <a:srgbClr val="DED697"/>
                </a:solidFill>
              </a:rPr>
              <a:t>A Political Statement</a:t>
            </a:r>
            <a:endParaRPr dirty="0">
              <a:solidFill>
                <a:srgbClr val="DED697"/>
              </a:solidFill>
            </a:endParaRPr>
          </a:p>
        </p:txBody>
      </p:sp>
      <p:sp>
        <p:nvSpPr>
          <p:cNvPr id="4" name="Content Placeholder 3">
            <a:extLst>
              <a:ext uri="{FF2B5EF4-FFF2-40B4-BE49-F238E27FC236}">
                <a16:creationId xmlns:a16="http://schemas.microsoft.com/office/drawing/2014/main" id="{FD7C99FD-E695-19CD-D4CA-49D711ED4348}"/>
              </a:ext>
            </a:extLst>
          </p:cNvPr>
          <p:cNvSpPr>
            <a:spLocks noGrp="1"/>
          </p:cNvSpPr>
          <p:nvPr>
            <p:ph sz="half" idx="2"/>
          </p:nvPr>
        </p:nvSpPr>
        <p:spPr>
          <a:xfrm>
            <a:off x="4652169" y="1732450"/>
            <a:ext cx="3798499" cy="4428205"/>
          </a:xfrm>
        </p:spPr>
        <p:txBody>
          <a:bodyPr>
            <a:noAutofit/>
          </a:bodyPr>
          <a:lstStyle/>
          <a:p>
            <a:pPr marL="36900" indent="0">
              <a:buNone/>
            </a:pPr>
            <a:r>
              <a:rPr lang="en-US" sz="2900" dirty="0"/>
              <a:t>Under the </a:t>
            </a:r>
            <a:r>
              <a:rPr lang="en-US" sz="2900" dirty="0" err="1"/>
              <a:t>Thutmosid</a:t>
            </a:r>
            <a:r>
              <a:rPr lang="en-US" sz="2900" dirty="0"/>
              <a:t> pharaohs—whose power rested on massive building projects and forced labor—Moses’ defense of a Hebrew was a direct challenge to the state that relied on Israelite oppression.</a:t>
            </a:r>
          </a:p>
        </p:txBody>
      </p:sp>
      <p:pic>
        <p:nvPicPr>
          <p:cNvPr id="31747" name="Picture 3" descr="Thutmose II Long-Lost Royal Tombs ...">
            <a:extLst>
              <a:ext uri="{FF2B5EF4-FFF2-40B4-BE49-F238E27FC236}">
                <a16:creationId xmlns:a16="http://schemas.microsoft.com/office/drawing/2014/main" id="{A0F8C5A0-E014-D2EA-2381-E8C39BE73DC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3514" r="22677"/>
          <a:stretch>
            <a:fillRect/>
          </a:stretch>
        </p:blipFill>
        <p:spPr bwMode="auto">
          <a:xfrm>
            <a:off x="987256" y="1827862"/>
            <a:ext cx="3580751" cy="4428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914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10. What choice did he make?</a:t>
            </a:r>
          </a:p>
        </p:txBody>
      </p:sp>
      <p:sp>
        <p:nvSpPr>
          <p:cNvPr id="3" name="Content Placeholder 2"/>
          <p:cNvSpPr>
            <a:spLocks noGrp="1"/>
          </p:cNvSpPr>
          <p:nvPr>
            <p:ph sz="half" idx="1"/>
          </p:nvPr>
        </p:nvSpPr>
        <p:spPr/>
        <p:txBody>
          <a:bodyPr>
            <a:normAutofit fontScale="92500" lnSpcReduction="10000"/>
          </a:bodyPr>
          <a:lstStyle/>
          <a:p>
            <a:r>
              <a:rPr sz="3600" dirty="0"/>
              <a:t>Hebrews 11:25</a:t>
            </a:r>
            <a:endParaRPr lang="en-US" sz="3600" dirty="0"/>
          </a:p>
          <a:p>
            <a:r>
              <a:rPr sz="3600" dirty="0"/>
              <a:t>Choosing rather to suffer affliction with the people of God, than to enjoy the pleasures of sin for a season;</a:t>
            </a:r>
          </a:p>
        </p:txBody>
      </p:sp>
      <p:pic>
        <p:nvPicPr>
          <p:cNvPr id="5" name="Picture 4">
            <a:extLst>
              <a:ext uri="{FF2B5EF4-FFF2-40B4-BE49-F238E27FC236}">
                <a16:creationId xmlns:a16="http://schemas.microsoft.com/office/drawing/2014/main" id="{FCADD32E-8C40-1AD5-7936-02EC8B7A7E37}"/>
              </a:ext>
            </a:extLst>
          </p:cNvPr>
          <p:cNvPicPr>
            <a:picLocks noChangeAspect="1"/>
          </p:cNvPicPr>
          <p:nvPr/>
        </p:nvPicPr>
        <p:blipFill>
          <a:blip r:embed="rId2"/>
          <a:stretch>
            <a:fillRect/>
          </a:stretch>
        </p:blipFill>
        <p:spPr>
          <a:xfrm>
            <a:off x="603985" y="1580050"/>
            <a:ext cx="3798137" cy="4060288"/>
          </a:xfrm>
          <a:prstGeom prst="rect">
            <a:avLst/>
          </a:prstGeom>
        </p:spPr>
      </p:pic>
      <p:pic>
        <p:nvPicPr>
          <p:cNvPr id="30722" name="Picture 2" descr="Were Hebrews Ever Slaves in Ancient Egypt? Yes - Israel News">
            <a:extLst>
              <a:ext uri="{FF2B5EF4-FFF2-40B4-BE49-F238E27FC236}">
                <a16:creationId xmlns:a16="http://schemas.microsoft.com/office/drawing/2014/main" id="{B57659CA-B43C-FA7A-45D7-36D892FBFF01}"/>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38001"/>
          <a:stretch>
            <a:fillRect/>
          </a:stretch>
        </p:blipFill>
        <p:spPr bwMode="auto">
          <a:xfrm>
            <a:off x="4837806" y="1732450"/>
            <a:ext cx="3521173" cy="3975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did he value more highly than the wealth of Egypt?</a:t>
            </a:r>
          </a:p>
        </p:txBody>
      </p:sp>
      <p:sp>
        <p:nvSpPr>
          <p:cNvPr id="3" name="Content Placeholder 2"/>
          <p:cNvSpPr>
            <a:spLocks noGrp="1"/>
          </p:cNvSpPr>
          <p:nvPr>
            <p:ph sz="half" idx="1"/>
          </p:nvPr>
        </p:nvSpPr>
        <p:spPr/>
        <p:txBody>
          <a:bodyPr>
            <a:normAutofit fontScale="92500" lnSpcReduction="10000"/>
          </a:bodyPr>
          <a:lstStyle/>
          <a:p>
            <a:r>
              <a:rPr lang="en-US" sz="3200" dirty="0"/>
              <a:t>Hebrews 11</a:t>
            </a:r>
            <a:r>
              <a:rPr sz="3200" dirty="0"/>
              <a:t>:2</a:t>
            </a:r>
            <a:r>
              <a:rPr lang="en-US" sz="3200" dirty="0"/>
              <a:t>6</a:t>
            </a:r>
          </a:p>
          <a:p>
            <a:r>
              <a:rPr lang="en-US" sz="3200" dirty="0"/>
              <a:t>Esteeming the reproach of Christ greater riches than the treasures in Egypt: for he had respect unto the recompence of the reward.</a:t>
            </a:r>
            <a:endParaRPr sz="3200" dirty="0"/>
          </a:p>
        </p:txBody>
      </p:sp>
      <p:pic>
        <p:nvPicPr>
          <p:cNvPr id="32770" name="Picture 2" descr="Egypt Poster by MGL Licensing ...">
            <a:extLst>
              <a:ext uri="{FF2B5EF4-FFF2-40B4-BE49-F238E27FC236}">
                <a16:creationId xmlns:a16="http://schemas.microsoft.com/office/drawing/2014/main" id="{62E32546-02AC-66E3-0E11-06BA8AF987F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424" r="7073"/>
          <a:stretch>
            <a:fillRect/>
          </a:stretch>
        </p:blipFill>
        <p:spPr bwMode="auto">
          <a:xfrm>
            <a:off x="4378036" y="1732449"/>
            <a:ext cx="4080617" cy="38515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When Moses found that even his own people would not acknowledge him as a deliverer, what did he do?</a:t>
            </a:r>
          </a:p>
        </p:txBody>
      </p:sp>
      <p:sp>
        <p:nvSpPr>
          <p:cNvPr id="3" name="Content Placeholder 2"/>
          <p:cNvSpPr>
            <a:spLocks noGrp="1"/>
          </p:cNvSpPr>
          <p:nvPr>
            <p:ph sz="half" idx="1"/>
          </p:nvPr>
        </p:nvSpPr>
        <p:spPr>
          <a:xfrm>
            <a:off x="457200" y="2133600"/>
            <a:ext cx="4038600" cy="4255799"/>
          </a:xfrm>
        </p:spPr>
        <p:txBody>
          <a:bodyPr>
            <a:normAutofit fontScale="92500" lnSpcReduction="10000"/>
          </a:bodyPr>
          <a:lstStyle/>
          <a:p>
            <a:r>
              <a:rPr sz="3200" dirty="0"/>
              <a:t>Exodus 2:15</a:t>
            </a:r>
            <a:endParaRPr lang="en-US" sz="3200" dirty="0"/>
          </a:p>
          <a:p>
            <a:r>
              <a:rPr sz="3200" dirty="0"/>
              <a:t>Now when Pharaoh heard this thing, he sought to slay Moses. But Moses fled from the face of Pharaoh, and dwelt in the land of Midian: and he sat down by a well.</a:t>
            </a:r>
          </a:p>
        </p:txBody>
      </p:sp>
      <p:pic>
        <p:nvPicPr>
          <p:cNvPr id="33794" name="Picture 2" descr="Moses Flees From Egypt | Bible Story">
            <a:extLst>
              <a:ext uri="{FF2B5EF4-FFF2-40B4-BE49-F238E27FC236}">
                <a16:creationId xmlns:a16="http://schemas.microsoft.com/office/drawing/2014/main" id="{1C433862-CD54-3066-C84F-8DB1AFA197D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303" r="11235"/>
          <a:stretch>
            <a:fillRect/>
          </a:stretch>
        </p:blipFill>
        <p:spPr bwMode="auto">
          <a:xfrm>
            <a:off x="4495800" y="2445759"/>
            <a:ext cx="3927853" cy="33027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When Moses found that even his own people would not acknowledge him as a deliverer, what did he do?</a:t>
            </a:r>
          </a:p>
        </p:txBody>
      </p:sp>
      <p:sp>
        <p:nvSpPr>
          <p:cNvPr id="3" name="Content Placeholder 2"/>
          <p:cNvSpPr>
            <a:spLocks noGrp="1"/>
          </p:cNvSpPr>
          <p:nvPr>
            <p:ph sz="half" idx="1"/>
          </p:nvPr>
        </p:nvSpPr>
        <p:spPr>
          <a:xfrm>
            <a:off x="457200" y="2170545"/>
            <a:ext cx="4038600" cy="3955618"/>
          </a:xfrm>
        </p:spPr>
        <p:txBody>
          <a:bodyPr>
            <a:normAutofit lnSpcReduction="10000"/>
          </a:bodyPr>
          <a:lstStyle/>
          <a:p>
            <a:r>
              <a:rPr sz="3600" dirty="0"/>
              <a:t>Acts 7:29</a:t>
            </a:r>
            <a:endParaRPr lang="en-US" sz="3600" dirty="0"/>
          </a:p>
          <a:p>
            <a:r>
              <a:rPr sz="3600" dirty="0"/>
              <a:t>Then fled Moses at this saying, and was a stranger in the land of Midian, where he begat two sons.</a:t>
            </a:r>
          </a:p>
        </p:txBody>
      </p:sp>
      <p:pic>
        <p:nvPicPr>
          <p:cNvPr id="34818" name="Picture 2" descr="Moses the Midianite - TheTorah.com">
            <a:extLst>
              <a:ext uri="{FF2B5EF4-FFF2-40B4-BE49-F238E27FC236}">
                <a16:creationId xmlns:a16="http://schemas.microsoft.com/office/drawing/2014/main" id="{655AEF5D-4E01-C690-9817-056C294591D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526" r="19096"/>
          <a:stretch>
            <a:fillRect/>
          </a:stretch>
        </p:blipFill>
        <p:spPr bwMode="auto">
          <a:xfrm>
            <a:off x="5043055" y="2170545"/>
            <a:ext cx="3407613" cy="40240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long did he remain there?</a:t>
            </a:r>
          </a:p>
        </p:txBody>
      </p:sp>
      <p:sp>
        <p:nvSpPr>
          <p:cNvPr id="3" name="Content Placeholder 2"/>
          <p:cNvSpPr>
            <a:spLocks noGrp="1"/>
          </p:cNvSpPr>
          <p:nvPr>
            <p:ph sz="half" idx="1"/>
          </p:nvPr>
        </p:nvSpPr>
        <p:spPr/>
        <p:txBody>
          <a:bodyPr>
            <a:normAutofit fontScale="92500" lnSpcReduction="20000"/>
          </a:bodyPr>
          <a:lstStyle/>
          <a:p>
            <a:r>
              <a:rPr sz="3200" dirty="0"/>
              <a:t>Acts 7:30</a:t>
            </a:r>
            <a:endParaRPr lang="en-US" sz="3200" dirty="0"/>
          </a:p>
          <a:p>
            <a:r>
              <a:rPr sz="3200" dirty="0"/>
              <a:t>And when forty years were expired, there appeared to him in the wilderness of mount Sina an angel of the Lord in a flame of fire in a bush.</a:t>
            </a:r>
          </a:p>
        </p:txBody>
      </p:sp>
      <p:pic>
        <p:nvPicPr>
          <p:cNvPr id="35842" name="Picture 2" descr="The Angel of the Lord at the Burning ...">
            <a:extLst>
              <a:ext uri="{FF2B5EF4-FFF2-40B4-BE49-F238E27FC236}">
                <a16:creationId xmlns:a16="http://schemas.microsoft.com/office/drawing/2014/main" id="{59C94909-8331-480C-C3E0-C9509BA3A29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94" r="21661"/>
          <a:stretch>
            <a:fillRect/>
          </a:stretch>
        </p:blipFill>
        <p:spPr bwMode="auto">
          <a:xfrm>
            <a:off x="4480720" y="1732449"/>
            <a:ext cx="4007022" cy="37123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F8680-E092-2786-61B3-9E219FD862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F55D888-BBC5-60E3-14D9-8EA1B188A36E}"/>
              </a:ext>
            </a:extLst>
          </p:cNvPr>
          <p:cNvPicPr>
            <a:picLocks noChangeAspect="1"/>
          </p:cNvPicPr>
          <p:nvPr/>
        </p:nvPicPr>
        <p:blipFill>
          <a:blip r:embed="rId2"/>
          <a:stretch>
            <a:fillRect/>
          </a:stretch>
        </p:blipFill>
        <p:spPr>
          <a:xfrm>
            <a:off x="954438" y="113026"/>
            <a:ext cx="7432180" cy="6588268"/>
          </a:xfrm>
          <a:prstGeom prst="rect">
            <a:avLst/>
          </a:prstGeom>
        </p:spPr>
      </p:pic>
    </p:spTree>
    <p:extLst>
      <p:ext uri="{BB962C8B-B14F-4D97-AF65-F5344CB8AC3E}">
        <p14:creationId xmlns:p14="http://schemas.microsoft.com/office/powerpoint/2010/main" val="1892525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5D9EF-749E-D731-C06E-119E880D97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A972F3-9C1D-1D0A-BC5A-04D1EAE8B53E}"/>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40-Year Exile Does Fit Under Thutmose III</a:t>
            </a:r>
          </a:p>
        </p:txBody>
      </p:sp>
      <p:sp>
        <p:nvSpPr>
          <p:cNvPr id="4" name="Content Placeholder 3">
            <a:extLst>
              <a:ext uri="{FF2B5EF4-FFF2-40B4-BE49-F238E27FC236}">
                <a16:creationId xmlns:a16="http://schemas.microsoft.com/office/drawing/2014/main" id="{65B25828-6B1B-DE28-C09A-386B0FF3E2D8}"/>
              </a:ext>
            </a:extLst>
          </p:cNvPr>
          <p:cNvSpPr>
            <a:spLocks noGrp="1"/>
          </p:cNvSpPr>
          <p:nvPr>
            <p:ph sz="half" idx="2"/>
          </p:nvPr>
        </p:nvSpPr>
        <p:spPr>
          <a:xfrm>
            <a:off x="4100946" y="1355931"/>
            <a:ext cx="4353716" cy="4811785"/>
          </a:xfrm>
        </p:spPr>
        <p:txBody>
          <a:bodyPr>
            <a:normAutofit lnSpcReduction="10000"/>
          </a:bodyPr>
          <a:lstStyle/>
          <a:p>
            <a:pPr marL="36900" indent="0">
              <a:buNone/>
            </a:pPr>
            <a:r>
              <a:rPr lang="en-US" sz="2800" dirty="0"/>
              <a:t>Thutmose III</a:t>
            </a:r>
          </a:p>
          <a:p>
            <a:r>
              <a:rPr lang="en-US" sz="2800" b="1" dirty="0"/>
              <a:t>Had one of the longest in Egyptian history</a:t>
            </a:r>
            <a:r>
              <a:rPr lang="en-US" sz="2800" dirty="0"/>
              <a:t> (almost 54 years).</a:t>
            </a:r>
          </a:p>
          <a:p>
            <a:r>
              <a:rPr lang="en-US" sz="2800" b="1" dirty="0"/>
              <a:t>Would have outlived those who sought Moses’ life</a:t>
            </a:r>
            <a:r>
              <a:rPr lang="en-US" sz="2800" dirty="0"/>
              <a:t> (Ex. 4:19).</a:t>
            </a:r>
          </a:p>
          <a:p>
            <a:r>
              <a:rPr lang="en-US" sz="2800" b="1" dirty="0"/>
              <a:t>Egypt’s greatest military pharaoh</a:t>
            </a:r>
            <a:r>
              <a:rPr lang="en-US" sz="2800" dirty="0"/>
              <a:t>—worth avoiding!  </a:t>
            </a:r>
          </a:p>
        </p:txBody>
      </p:sp>
      <p:pic>
        <p:nvPicPr>
          <p:cNvPr id="11266" name="Picture 2" descr="Thutmose III - Wikipedia">
            <a:extLst>
              <a:ext uri="{FF2B5EF4-FFF2-40B4-BE49-F238E27FC236}">
                <a16:creationId xmlns:a16="http://schemas.microsoft.com/office/drawing/2014/main" id="{3BAF382F-A134-A3BE-11B9-FA1F4533949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9339" y="1525464"/>
            <a:ext cx="3201626" cy="481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849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295DC-6E33-8094-8BF1-4704D39F84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2E81DE-4F6E-11BF-2B79-6C571730BAD3}"/>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40-Year Exile Does Fit Under Thutmose III</a:t>
            </a:r>
          </a:p>
        </p:txBody>
      </p:sp>
      <p:sp>
        <p:nvSpPr>
          <p:cNvPr id="4" name="Content Placeholder 3">
            <a:extLst>
              <a:ext uri="{FF2B5EF4-FFF2-40B4-BE49-F238E27FC236}">
                <a16:creationId xmlns:a16="http://schemas.microsoft.com/office/drawing/2014/main" id="{C51210B5-308D-FF1A-E41F-95BD83A55E73}"/>
              </a:ext>
            </a:extLst>
          </p:cNvPr>
          <p:cNvSpPr>
            <a:spLocks noGrp="1"/>
          </p:cNvSpPr>
          <p:nvPr>
            <p:ph sz="half" idx="2"/>
          </p:nvPr>
        </p:nvSpPr>
        <p:spPr>
          <a:xfrm>
            <a:off x="4221018" y="1355931"/>
            <a:ext cx="4233644" cy="4811785"/>
          </a:xfrm>
        </p:spPr>
        <p:txBody>
          <a:bodyPr>
            <a:normAutofit/>
          </a:bodyPr>
          <a:lstStyle/>
          <a:p>
            <a:pPr marL="36900" indent="0">
              <a:buNone/>
            </a:pPr>
            <a:r>
              <a:rPr lang="en-US" sz="3200" dirty="0"/>
              <a:t>The phrase ‘after many days the king of Egypt died’ (Ex. 2:23) aligns very well with the monumental 54-year reign of Thutmose III — the only pharaoh long-lived enough to match Moses’ exile.</a:t>
            </a:r>
          </a:p>
        </p:txBody>
      </p:sp>
      <p:pic>
        <p:nvPicPr>
          <p:cNvPr id="12290" name="Picture 2" descr="Thutmose III—facts and information ...">
            <a:extLst>
              <a:ext uri="{FF2B5EF4-FFF2-40B4-BE49-F238E27FC236}">
                <a16:creationId xmlns:a16="http://schemas.microsoft.com/office/drawing/2014/main" id="{E2BC98DD-AD90-80B2-100A-EF181A2853C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522" y="1477818"/>
            <a:ext cx="3473756" cy="4359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8874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14. What did he do all these years?</a:t>
            </a:r>
          </a:p>
        </p:txBody>
      </p:sp>
      <p:sp>
        <p:nvSpPr>
          <p:cNvPr id="3" name="Content Placeholder 2"/>
          <p:cNvSpPr>
            <a:spLocks noGrp="1"/>
          </p:cNvSpPr>
          <p:nvPr>
            <p:ph sz="half" idx="1"/>
          </p:nvPr>
        </p:nvSpPr>
        <p:spPr/>
        <p:txBody>
          <a:bodyPr>
            <a:normAutofit/>
          </a:bodyPr>
          <a:lstStyle/>
          <a:p>
            <a:r>
              <a:rPr sz="3600" dirty="0"/>
              <a:t>Exodus 3:1</a:t>
            </a:r>
            <a:endParaRPr lang="en-US" sz="3600" dirty="0"/>
          </a:p>
          <a:p>
            <a:r>
              <a:rPr sz="3600" dirty="0"/>
              <a:t>Now Moses kept the flock of Jethro his father in law, the priest of Midian:</a:t>
            </a:r>
          </a:p>
        </p:txBody>
      </p:sp>
      <p:pic>
        <p:nvPicPr>
          <p:cNvPr id="36866" name="Picture 2" descr="sheep: Moses in Midian">
            <a:extLst>
              <a:ext uri="{FF2B5EF4-FFF2-40B4-BE49-F238E27FC236}">
                <a16:creationId xmlns:a16="http://schemas.microsoft.com/office/drawing/2014/main" id="{74A675B8-0E5D-6771-041F-2C27BCB89B5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632" r="14443"/>
          <a:stretch>
            <a:fillRect/>
          </a:stretch>
        </p:blipFill>
        <p:spPr bwMode="auto">
          <a:xfrm>
            <a:off x="4663282" y="1732449"/>
            <a:ext cx="3880414" cy="39052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5FC63-58EE-E1A9-60E3-E0FE6FDECDA9}"/>
              </a:ext>
            </a:extLst>
          </p:cNvPr>
          <p:cNvSpPr>
            <a:spLocks noGrp="1"/>
          </p:cNvSpPr>
          <p:nvPr>
            <p:ph type="title"/>
          </p:nvPr>
        </p:nvSpPr>
        <p:spPr>
          <a:xfrm>
            <a:off x="689339" y="176641"/>
            <a:ext cx="7765322" cy="970450"/>
          </a:xfrm>
        </p:spPr>
        <p:txBody>
          <a:bodyPr/>
          <a:lstStyle/>
          <a:p>
            <a:r>
              <a:rPr lang="en-US" dirty="0">
                <a:solidFill>
                  <a:srgbClr val="DED697"/>
                </a:solidFill>
              </a:rPr>
              <a:t>A Note on Bible Chronology</a:t>
            </a:r>
          </a:p>
        </p:txBody>
      </p:sp>
      <p:pic>
        <p:nvPicPr>
          <p:cNvPr id="6" name="Content Placeholder 5">
            <a:extLst>
              <a:ext uri="{FF2B5EF4-FFF2-40B4-BE49-F238E27FC236}">
                <a16:creationId xmlns:a16="http://schemas.microsoft.com/office/drawing/2014/main" id="{8332A547-041E-74EA-753C-D1B9F4AFA379}"/>
              </a:ext>
            </a:extLst>
          </p:cNvPr>
          <p:cNvPicPr>
            <a:picLocks noGrp="1" noChangeAspect="1"/>
          </p:cNvPicPr>
          <p:nvPr>
            <p:ph sz="half" idx="1"/>
          </p:nvPr>
        </p:nvPicPr>
        <p:blipFill>
          <a:blip r:embed="rId2"/>
          <a:srcRect r="48564"/>
          <a:stretch>
            <a:fillRect/>
          </a:stretch>
        </p:blipFill>
        <p:spPr>
          <a:xfrm>
            <a:off x="457199" y="1324363"/>
            <a:ext cx="3321844" cy="4675981"/>
          </a:xfrm>
          <a:prstGeom prst="rect">
            <a:avLst/>
          </a:prstGeom>
        </p:spPr>
      </p:pic>
      <p:sp>
        <p:nvSpPr>
          <p:cNvPr id="4" name="Content Placeholder 3">
            <a:extLst>
              <a:ext uri="{FF2B5EF4-FFF2-40B4-BE49-F238E27FC236}">
                <a16:creationId xmlns:a16="http://schemas.microsoft.com/office/drawing/2014/main" id="{5653D84D-940D-9110-4F25-AFB914321D18}"/>
              </a:ext>
            </a:extLst>
          </p:cNvPr>
          <p:cNvSpPr>
            <a:spLocks noGrp="1"/>
          </p:cNvSpPr>
          <p:nvPr>
            <p:ph sz="half" idx="2"/>
          </p:nvPr>
        </p:nvSpPr>
        <p:spPr>
          <a:xfrm>
            <a:off x="3779045" y="1219200"/>
            <a:ext cx="5023210" cy="5245894"/>
          </a:xfrm>
        </p:spPr>
        <p:txBody>
          <a:bodyPr>
            <a:normAutofit/>
          </a:bodyPr>
          <a:lstStyle/>
          <a:p>
            <a:r>
              <a:rPr lang="en-US" sz="2800" dirty="0"/>
              <a:t>1 Kings 6:1</a:t>
            </a:r>
          </a:p>
          <a:p>
            <a:r>
              <a:rPr lang="en-US" sz="2800" dirty="0"/>
              <a:t>And it came to pass </a:t>
            </a:r>
            <a:r>
              <a:rPr lang="en-US" sz="2800" b="1" dirty="0"/>
              <a:t>in the four hundred and eightieth year</a:t>
            </a:r>
            <a:r>
              <a:rPr lang="en-US" sz="2800" dirty="0"/>
              <a:t> after the children of Israel were come out of the land of Egypt, in the fourth year of Solomon's reign over Israel, in the month Zif, which is the second month, that </a:t>
            </a:r>
            <a:r>
              <a:rPr lang="en-US" sz="2800" b="1" dirty="0"/>
              <a:t>he began to build the house of the </a:t>
            </a:r>
            <a:r>
              <a:rPr lang="en-US" sz="2800" b="1" cap="small" dirty="0"/>
              <a:t>Lord</a:t>
            </a:r>
            <a:r>
              <a:rPr lang="en-US" sz="2800" dirty="0"/>
              <a:t>.</a:t>
            </a:r>
          </a:p>
        </p:txBody>
      </p:sp>
    </p:spTree>
    <p:extLst>
      <p:ext uri="{BB962C8B-B14F-4D97-AF65-F5344CB8AC3E}">
        <p14:creationId xmlns:p14="http://schemas.microsoft.com/office/powerpoint/2010/main" val="3864015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15. At the expiration of forty years, what took place?</a:t>
            </a:r>
          </a:p>
        </p:txBody>
      </p:sp>
      <p:sp>
        <p:nvSpPr>
          <p:cNvPr id="3" name="Content Placeholder 2"/>
          <p:cNvSpPr>
            <a:spLocks noGrp="1"/>
          </p:cNvSpPr>
          <p:nvPr>
            <p:ph sz="half" idx="1"/>
          </p:nvPr>
        </p:nvSpPr>
        <p:spPr/>
        <p:txBody>
          <a:bodyPr>
            <a:normAutofit fontScale="92500" lnSpcReduction="20000"/>
          </a:bodyPr>
          <a:lstStyle/>
          <a:p>
            <a:r>
              <a:rPr sz="3200" dirty="0"/>
              <a:t>Acts 7:30</a:t>
            </a:r>
            <a:endParaRPr lang="en-US" sz="3200" dirty="0"/>
          </a:p>
          <a:p>
            <a:r>
              <a:rPr sz="3200" dirty="0"/>
              <a:t>And when forty years were expired, there appeared to him in the wilderness of mount Sina an angel of the Lord in a flame of fire in a bush.</a:t>
            </a:r>
          </a:p>
        </p:txBody>
      </p:sp>
      <p:pic>
        <p:nvPicPr>
          <p:cNvPr id="37890" name="Picture 2" descr="The Fire of God: The Burning Bush of ...">
            <a:extLst>
              <a:ext uri="{FF2B5EF4-FFF2-40B4-BE49-F238E27FC236}">
                <a16:creationId xmlns:a16="http://schemas.microsoft.com/office/drawing/2014/main" id="{0E4B776D-6CFE-2AF6-6E29-C675262E60B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9386"/>
          <a:stretch>
            <a:fillRect/>
          </a:stretch>
        </p:blipFill>
        <p:spPr bwMode="auto">
          <a:xfrm>
            <a:off x="4663282" y="1967119"/>
            <a:ext cx="3822699" cy="35894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16. What did the Lord then propose to do with Moses?</a:t>
            </a:r>
          </a:p>
        </p:txBody>
      </p:sp>
      <p:sp>
        <p:nvSpPr>
          <p:cNvPr id="3" name="Content Placeholder 2"/>
          <p:cNvSpPr>
            <a:spLocks noGrp="1"/>
          </p:cNvSpPr>
          <p:nvPr>
            <p:ph sz="half" idx="1"/>
          </p:nvPr>
        </p:nvSpPr>
        <p:spPr/>
        <p:txBody>
          <a:bodyPr>
            <a:normAutofit fontScale="92500" lnSpcReduction="10000"/>
          </a:bodyPr>
          <a:lstStyle/>
          <a:p>
            <a:r>
              <a:rPr lang="en-US" sz="2800" dirty="0"/>
              <a:t>Acts 7:34</a:t>
            </a:r>
          </a:p>
          <a:p>
            <a:r>
              <a:rPr lang="en-US" sz="2800" dirty="0"/>
              <a:t>I have seen, I have seen the affliction of my people which is in Egypt, and I have heard their groaning, and am come down to deliver them. And now come, I will send thee into Egypt.</a:t>
            </a:r>
            <a:endParaRPr sz="2800" dirty="0"/>
          </a:p>
        </p:txBody>
      </p:sp>
      <p:pic>
        <p:nvPicPr>
          <p:cNvPr id="38914" name="Picture 2" descr="Slavery in ancient Egypt - Wikipedia">
            <a:extLst>
              <a:ext uri="{FF2B5EF4-FFF2-40B4-BE49-F238E27FC236}">
                <a16:creationId xmlns:a16="http://schemas.microsoft.com/office/drawing/2014/main" id="{A48BBCDA-E74B-ABC1-BEF3-F7EF03C0A5A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5444"/>
          <a:stretch>
            <a:fillRect/>
          </a:stretch>
        </p:blipFill>
        <p:spPr bwMode="auto">
          <a:xfrm>
            <a:off x="4763920" y="1781175"/>
            <a:ext cx="3679894" cy="40100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8E1E2-9311-1D10-8E01-D47919F3131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FB2B9C-DF5D-20EC-6375-ACF563BF8113}"/>
              </a:ext>
            </a:extLst>
          </p:cNvPr>
          <p:cNvPicPr>
            <a:picLocks noChangeAspect="1"/>
          </p:cNvPicPr>
          <p:nvPr/>
        </p:nvPicPr>
        <p:blipFill>
          <a:blip r:embed="rId2"/>
          <a:stretch>
            <a:fillRect/>
          </a:stretch>
        </p:blipFill>
        <p:spPr>
          <a:xfrm>
            <a:off x="954438" y="113026"/>
            <a:ext cx="7432180" cy="6588268"/>
          </a:xfrm>
          <a:prstGeom prst="rect">
            <a:avLst/>
          </a:prstGeom>
        </p:spPr>
      </p:pic>
    </p:spTree>
    <p:extLst>
      <p:ext uri="{BB962C8B-B14F-4D97-AF65-F5344CB8AC3E}">
        <p14:creationId xmlns:p14="http://schemas.microsoft.com/office/powerpoint/2010/main" val="30473700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52115-333B-7321-6BE4-A8115D4D31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A9B2EA-9275-9ACE-ED02-B947BEE45E98}"/>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Evidence for Amenhotep II as Pharaoh of the Exodus</a:t>
            </a:r>
          </a:p>
        </p:txBody>
      </p:sp>
      <p:sp>
        <p:nvSpPr>
          <p:cNvPr id="4" name="Content Placeholder 3">
            <a:extLst>
              <a:ext uri="{FF2B5EF4-FFF2-40B4-BE49-F238E27FC236}">
                <a16:creationId xmlns:a16="http://schemas.microsoft.com/office/drawing/2014/main" id="{DABB6CC8-B4F5-7731-E12A-60DF74741799}"/>
              </a:ext>
            </a:extLst>
          </p:cNvPr>
          <p:cNvSpPr>
            <a:spLocks noGrp="1"/>
          </p:cNvSpPr>
          <p:nvPr>
            <p:ph sz="half" idx="2"/>
          </p:nvPr>
        </p:nvSpPr>
        <p:spPr>
          <a:xfrm>
            <a:off x="3979069" y="1355931"/>
            <a:ext cx="4475593" cy="4811785"/>
          </a:xfrm>
        </p:spPr>
        <p:txBody>
          <a:bodyPr>
            <a:normAutofit fontScale="92500" lnSpcReduction="20000"/>
          </a:bodyPr>
          <a:lstStyle/>
          <a:p>
            <a:pPr marL="36900" indent="0">
              <a:buNone/>
            </a:pPr>
            <a:r>
              <a:rPr lang="en-US" sz="3200" dirty="0"/>
              <a:t>His firstborn son died early → matches plague of the firstborn</a:t>
            </a:r>
          </a:p>
          <a:p>
            <a:pPr marL="36900" indent="0">
              <a:buNone/>
            </a:pPr>
            <a:r>
              <a:rPr lang="en-US" sz="3200" dirty="0"/>
              <a:t>Amenhotep II was NOT himself a firstborn → His elder brother Amenemhat died before their father, Thutmose III</a:t>
            </a:r>
          </a:p>
          <a:p>
            <a:pPr marL="36900" indent="0">
              <a:buNone/>
            </a:pPr>
            <a:r>
              <a:rPr lang="en-US" sz="3200" dirty="0"/>
              <a:t>Ruled with exceptional cruelty → fits “hardened heart” pattern</a:t>
            </a:r>
          </a:p>
        </p:txBody>
      </p:sp>
      <p:pic>
        <p:nvPicPr>
          <p:cNvPr id="13314" name="Picture 2" descr="Amenhotep II - World History Encyclopedia">
            <a:extLst>
              <a:ext uri="{FF2B5EF4-FFF2-40B4-BE49-F238E27FC236}">
                <a16:creationId xmlns:a16="http://schemas.microsoft.com/office/drawing/2014/main" id="{74749AB8-C279-2887-1B09-9FE1EBAEBBC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14940" y="1501054"/>
            <a:ext cx="2964776" cy="4447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6981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E2D1D-2E84-895D-3A8E-D84CC8B90C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FD217-2358-A43B-9743-A23E6A77860D}"/>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Evidence for Amenhotep II as Pharaoh of the Exodus</a:t>
            </a:r>
          </a:p>
        </p:txBody>
      </p:sp>
      <p:sp>
        <p:nvSpPr>
          <p:cNvPr id="4" name="Content Placeholder 3">
            <a:extLst>
              <a:ext uri="{FF2B5EF4-FFF2-40B4-BE49-F238E27FC236}">
                <a16:creationId xmlns:a16="http://schemas.microsoft.com/office/drawing/2014/main" id="{9DBC30C5-C39C-3D26-C3B6-784E2C9048B5}"/>
              </a:ext>
            </a:extLst>
          </p:cNvPr>
          <p:cNvSpPr>
            <a:spLocks noGrp="1"/>
          </p:cNvSpPr>
          <p:nvPr>
            <p:ph sz="half" idx="2"/>
          </p:nvPr>
        </p:nvSpPr>
        <p:spPr>
          <a:xfrm>
            <a:off x="4686300" y="1355931"/>
            <a:ext cx="3768362" cy="5244894"/>
          </a:xfrm>
        </p:spPr>
        <p:txBody>
          <a:bodyPr>
            <a:normAutofit fontScale="85000" lnSpcReduction="10000"/>
          </a:bodyPr>
          <a:lstStyle/>
          <a:p>
            <a:pPr marL="36900" indent="0">
              <a:buNone/>
            </a:pPr>
            <a:r>
              <a:rPr lang="en-US" sz="3200" dirty="0"/>
              <a:t>Amenhotep II was obsessed with magicians and foreigners.  Amenhotep II left an inscription at </a:t>
            </a:r>
            <a:r>
              <a:rPr lang="en-US" sz="3200" dirty="0" err="1"/>
              <a:t>Semna</a:t>
            </a:r>
            <a:r>
              <a:rPr lang="en-US" sz="3200" dirty="0"/>
              <a:t>, recorded by his viceroy </a:t>
            </a:r>
            <a:r>
              <a:rPr lang="en-US" sz="3200" dirty="0" err="1"/>
              <a:t>Usersatet</a:t>
            </a:r>
            <a:r>
              <a:rPr lang="en-US" sz="3200" dirty="0"/>
              <a:t>, where he warned about the influence of foreigners and even their magicians — a revealing detail in light of the Exodus story.</a:t>
            </a:r>
          </a:p>
        </p:txBody>
      </p:sp>
      <p:pic>
        <p:nvPicPr>
          <p:cNvPr id="6" name="Content Placeholder 5">
            <a:extLst>
              <a:ext uri="{FF2B5EF4-FFF2-40B4-BE49-F238E27FC236}">
                <a16:creationId xmlns:a16="http://schemas.microsoft.com/office/drawing/2014/main" id="{0AEAE433-F31A-14DF-AC62-84134E713B0F}"/>
              </a:ext>
            </a:extLst>
          </p:cNvPr>
          <p:cNvPicPr>
            <a:picLocks noGrp="1" noChangeAspect="1"/>
          </p:cNvPicPr>
          <p:nvPr>
            <p:ph sz="half" idx="1"/>
          </p:nvPr>
        </p:nvPicPr>
        <p:blipFill>
          <a:blip r:embed="rId2"/>
          <a:srcRect l="8369" r="8399"/>
          <a:stretch>
            <a:fillRect/>
          </a:stretch>
        </p:blipFill>
        <p:spPr>
          <a:xfrm>
            <a:off x="664367" y="1355931"/>
            <a:ext cx="3907633" cy="4694825"/>
          </a:xfrm>
          <a:prstGeom prst="rect">
            <a:avLst/>
          </a:prstGeom>
        </p:spPr>
      </p:pic>
    </p:spTree>
    <p:extLst>
      <p:ext uri="{BB962C8B-B14F-4D97-AF65-F5344CB8AC3E}">
        <p14:creationId xmlns:p14="http://schemas.microsoft.com/office/powerpoint/2010/main" val="9729865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92D00-F6BB-CCB0-4997-5CE4437939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316DF-9A2C-FC57-1A18-6152DBFBB6FA}"/>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Evidence for Amenhotep II as Pharaoh of the Exodus</a:t>
            </a:r>
          </a:p>
        </p:txBody>
      </p:sp>
      <p:sp>
        <p:nvSpPr>
          <p:cNvPr id="4" name="Content Placeholder 3">
            <a:extLst>
              <a:ext uri="{FF2B5EF4-FFF2-40B4-BE49-F238E27FC236}">
                <a16:creationId xmlns:a16="http://schemas.microsoft.com/office/drawing/2014/main" id="{A9447064-A6A3-496A-1453-D5EE0CED6238}"/>
              </a:ext>
            </a:extLst>
          </p:cNvPr>
          <p:cNvSpPr>
            <a:spLocks noGrp="1"/>
          </p:cNvSpPr>
          <p:nvPr>
            <p:ph sz="half" idx="2"/>
          </p:nvPr>
        </p:nvSpPr>
        <p:spPr>
          <a:xfrm>
            <a:off x="3408218" y="1355931"/>
            <a:ext cx="5190837" cy="5017160"/>
          </a:xfrm>
        </p:spPr>
        <p:txBody>
          <a:bodyPr>
            <a:normAutofit fontScale="92500" lnSpcReduction="20000"/>
          </a:bodyPr>
          <a:lstStyle/>
          <a:p>
            <a:pPr marL="36900" indent="0">
              <a:buNone/>
            </a:pPr>
            <a:r>
              <a:rPr lang="en-US" sz="2800" dirty="0"/>
              <a:t>Monument-building halts mid-life → consistent with national catastrophe</a:t>
            </a:r>
          </a:p>
          <a:p>
            <a:pPr marL="36900" indent="0">
              <a:buNone/>
            </a:pPr>
            <a:r>
              <a:rPr lang="en-US" sz="2800" dirty="0"/>
              <a:t>Dies younger than expected, possibly after plague-related illness (his mummy marked by “unusual tubercles”)</a:t>
            </a:r>
          </a:p>
          <a:p>
            <a:pPr marL="36900" indent="0">
              <a:buNone/>
            </a:pPr>
            <a:r>
              <a:rPr lang="en-US" sz="2800" dirty="0"/>
              <a:t>Years 10–26 of his reign go strangely “silent” → consistent with a devastated Egypt</a:t>
            </a:r>
          </a:p>
          <a:p>
            <a:pPr marL="36900" indent="0">
              <a:buNone/>
            </a:pPr>
            <a:r>
              <a:rPr lang="en-US" sz="2800" dirty="0"/>
              <a:t>City of Avaris abandoned during his reign → matches Exodus departure</a:t>
            </a:r>
          </a:p>
        </p:txBody>
      </p:sp>
      <p:pic>
        <p:nvPicPr>
          <p:cNvPr id="14338" name="Picture 2">
            <a:extLst>
              <a:ext uri="{FF2B5EF4-FFF2-40B4-BE49-F238E27FC236}">
                <a16:creationId xmlns:a16="http://schemas.microsoft.com/office/drawing/2014/main" id="{E11ADE24-C722-2211-CEC4-49DB80A34F2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44945" y="1750435"/>
            <a:ext cx="2600884" cy="40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6550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Did the Israelites believe in the mission of Moses this time?</a:t>
            </a:r>
          </a:p>
        </p:txBody>
      </p:sp>
      <p:sp>
        <p:nvSpPr>
          <p:cNvPr id="3" name="Content Placeholder 2"/>
          <p:cNvSpPr>
            <a:spLocks noGrp="1"/>
          </p:cNvSpPr>
          <p:nvPr>
            <p:ph sz="half" idx="1"/>
          </p:nvPr>
        </p:nvSpPr>
        <p:spPr/>
        <p:txBody>
          <a:bodyPr>
            <a:normAutofit fontScale="92500"/>
          </a:bodyPr>
          <a:lstStyle/>
          <a:p>
            <a:r>
              <a:rPr sz="3600" dirty="0"/>
              <a:t>Exodus 4:29-31</a:t>
            </a:r>
            <a:endParaRPr lang="en-US" sz="3600" dirty="0"/>
          </a:p>
          <a:p>
            <a:r>
              <a:rPr sz="3600" dirty="0"/>
              <a:t>And Moses and Aaron went and gathered together all the elders of the children of Israel:</a:t>
            </a:r>
          </a:p>
        </p:txBody>
      </p:sp>
      <p:pic>
        <p:nvPicPr>
          <p:cNvPr id="39938" name="Picture 2" descr="What Pharaoh Never Knew - Random Groovy Bible Facts">
            <a:extLst>
              <a:ext uri="{FF2B5EF4-FFF2-40B4-BE49-F238E27FC236}">
                <a16:creationId xmlns:a16="http://schemas.microsoft.com/office/drawing/2014/main" id="{F2C6E09F-13DA-5951-CD92-0EAA30EFF17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52963" y="2338760"/>
            <a:ext cx="3797300" cy="28456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17. Did the Israelites believe in the mission of Moses this time?</a:t>
            </a:r>
          </a:p>
        </p:txBody>
      </p:sp>
      <p:sp>
        <p:nvSpPr>
          <p:cNvPr id="3" name="Content Placeholder 2"/>
          <p:cNvSpPr>
            <a:spLocks noGrp="1"/>
          </p:cNvSpPr>
          <p:nvPr>
            <p:ph sz="half" idx="1"/>
          </p:nvPr>
        </p:nvSpPr>
        <p:spPr/>
        <p:txBody>
          <a:bodyPr>
            <a:normAutofit fontScale="92500" lnSpcReduction="20000"/>
          </a:bodyPr>
          <a:lstStyle/>
          <a:p>
            <a:r>
              <a:rPr sz="3600" dirty="0"/>
              <a:t>Exodus 4:29-31</a:t>
            </a:r>
            <a:endParaRPr lang="en-US" sz="3600" dirty="0"/>
          </a:p>
          <a:p>
            <a:r>
              <a:rPr sz="3600" dirty="0"/>
              <a:t>And Aaron </a:t>
            </a:r>
            <a:r>
              <a:rPr sz="3600" dirty="0" err="1"/>
              <a:t>spake</a:t>
            </a:r>
            <a:r>
              <a:rPr sz="3600" dirty="0"/>
              <a:t> all the words which the Lord had spoken unto Moses, and did the signs in the sight of the people.</a:t>
            </a:r>
          </a:p>
        </p:txBody>
      </p:sp>
      <p:pic>
        <p:nvPicPr>
          <p:cNvPr id="6" name="Content Placeholder 5">
            <a:extLst>
              <a:ext uri="{FF2B5EF4-FFF2-40B4-BE49-F238E27FC236}">
                <a16:creationId xmlns:a16="http://schemas.microsoft.com/office/drawing/2014/main" id="{143F4E07-3326-4199-12A3-C5CBEE34498F}"/>
              </a:ext>
            </a:extLst>
          </p:cNvPr>
          <p:cNvPicPr>
            <a:picLocks noGrp="1" noChangeAspect="1"/>
          </p:cNvPicPr>
          <p:nvPr>
            <p:ph sz="half" idx="2"/>
          </p:nvPr>
        </p:nvPicPr>
        <p:blipFill>
          <a:blip r:embed="rId2"/>
          <a:srcRect l="12705" r="17487"/>
          <a:stretch>
            <a:fillRect/>
          </a:stretch>
        </p:blipFill>
        <p:spPr>
          <a:xfrm>
            <a:off x="4480720" y="1923505"/>
            <a:ext cx="3577523" cy="3676638"/>
          </a:xfrm>
          <a:prstGeom prst="rect">
            <a:avLst/>
          </a:prstGeom>
          <a:effectLst>
            <a:outerShdw blurRad="25400" dir="17880000">
              <a:srgbClr val="000000">
                <a:alpha val="46000"/>
              </a:srgbClr>
            </a:outerShdw>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17. Did the Israelites believe in the mission of Moses this time?</a:t>
            </a:r>
          </a:p>
        </p:txBody>
      </p:sp>
      <p:sp>
        <p:nvSpPr>
          <p:cNvPr id="3" name="Content Placeholder 2"/>
          <p:cNvSpPr>
            <a:spLocks noGrp="1"/>
          </p:cNvSpPr>
          <p:nvPr>
            <p:ph sz="half" idx="1"/>
          </p:nvPr>
        </p:nvSpPr>
        <p:spPr/>
        <p:txBody>
          <a:bodyPr>
            <a:normAutofit fontScale="92500" lnSpcReduction="10000"/>
          </a:bodyPr>
          <a:lstStyle/>
          <a:p>
            <a:r>
              <a:rPr sz="2800" dirty="0"/>
              <a:t>Exodus 4:29-31</a:t>
            </a:r>
            <a:endParaRPr lang="en-US" sz="2800" dirty="0"/>
          </a:p>
          <a:p>
            <a:r>
              <a:rPr sz="2800" dirty="0"/>
              <a:t>And the people believed: and when they heard that the Lord had visited the children of Israel, and that he had looked upon their affliction, then they bowed their heads and worshipped.</a:t>
            </a:r>
          </a:p>
        </p:txBody>
      </p:sp>
      <p:pic>
        <p:nvPicPr>
          <p:cNvPr id="40962" name="Picture 2" descr="Moses' Return to Egypt with Aaron | Stable Diffusion Online">
            <a:extLst>
              <a:ext uri="{FF2B5EF4-FFF2-40B4-BE49-F238E27FC236}">
                <a16:creationId xmlns:a16="http://schemas.microsoft.com/office/drawing/2014/main" id="{11F0569F-CB72-48F9-60C3-3222C679D3E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704" r="14081"/>
          <a:stretch>
            <a:fillRect/>
          </a:stretch>
        </p:blipFill>
        <p:spPr bwMode="auto">
          <a:xfrm>
            <a:off x="4663282" y="1928494"/>
            <a:ext cx="4008564" cy="356714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must have been the reason that they did not accept him before?</a:t>
            </a:r>
          </a:p>
        </p:txBody>
      </p:sp>
      <p:sp>
        <p:nvSpPr>
          <p:cNvPr id="3" name="Content Placeholder 2"/>
          <p:cNvSpPr>
            <a:spLocks noGrp="1"/>
          </p:cNvSpPr>
          <p:nvPr>
            <p:ph sz="half" idx="1"/>
          </p:nvPr>
        </p:nvSpPr>
        <p:spPr>
          <a:xfrm>
            <a:off x="685347" y="1882857"/>
            <a:ext cx="4015962" cy="4058750"/>
          </a:xfrm>
        </p:spPr>
        <p:txBody>
          <a:bodyPr>
            <a:normAutofit/>
          </a:bodyPr>
          <a:lstStyle/>
          <a:p>
            <a:r>
              <a:rPr sz="3200" dirty="0"/>
              <a:t>Answer: Because although he had been appointed to do the work, he did not go in the Lord’s way nor the Lord’s time; he had only his own credentials.</a:t>
            </a:r>
          </a:p>
        </p:txBody>
      </p:sp>
      <p:pic>
        <p:nvPicPr>
          <p:cNvPr id="41986" name="Picture 2" descr="time">
            <a:extLst>
              <a:ext uri="{FF2B5EF4-FFF2-40B4-BE49-F238E27FC236}">
                <a16:creationId xmlns:a16="http://schemas.microsoft.com/office/drawing/2014/main" id="{E7AD9B3A-471D-2721-287B-DE692A5EB6D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166" r="20149"/>
          <a:stretch>
            <a:fillRect/>
          </a:stretch>
        </p:blipFill>
        <p:spPr bwMode="auto">
          <a:xfrm>
            <a:off x="4904508" y="1864085"/>
            <a:ext cx="3426691" cy="40962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483BB-7C48-7450-F3F1-A46B7DAA67B7}"/>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B55AB1F-6895-419F-2705-EBB103C53689}"/>
              </a:ext>
            </a:extLst>
          </p:cNvPr>
          <p:cNvSpPr>
            <a:spLocks noGrp="1"/>
          </p:cNvSpPr>
          <p:nvPr>
            <p:ph sz="half" idx="2"/>
          </p:nvPr>
        </p:nvSpPr>
        <p:spPr>
          <a:xfrm>
            <a:off x="4313382" y="1571964"/>
            <a:ext cx="4248727" cy="4959927"/>
          </a:xfrm>
        </p:spPr>
        <p:txBody>
          <a:bodyPr>
            <a:normAutofit fontScale="92500" lnSpcReduction="20000"/>
          </a:bodyPr>
          <a:lstStyle/>
          <a:p>
            <a:r>
              <a:rPr lang="en-US" sz="3600" dirty="0">
                <a:effectLst/>
              </a:rPr>
              <a:t>Solomon’s reign is widely recognized to date to the middle part of the 10</a:t>
            </a:r>
            <a:r>
              <a:rPr lang="en-US" sz="3600" baseline="30000" dirty="0">
                <a:effectLst/>
              </a:rPr>
              <a:t>th</a:t>
            </a:r>
            <a:r>
              <a:rPr lang="en-US" sz="3600" dirty="0">
                <a:effectLst/>
              </a:rPr>
              <a:t> century </a:t>
            </a:r>
            <a:r>
              <a:rPr lang="en-US" sz="3600" cap="small" dirty="0" err="1">
                <a:effectLst/>
              </a:rPr>
              <a:t>b.c.</a:t>
            </a:r>
            <a:r>
              <a:rPr lang="en-US" sz="3600" dirty="0">
                <a:effectLst/>
              </a:rPr>
              <a:t> More specifically, many scholars identify the construction of Solomon’s temple as beginning in 967 </a:t>
            </a:r>
            <a:r>
              <a:rPr lang="en-US" sz="3600" cap="small" dirty="0" err="1">
                <a:effectLst/>
              </a:rPr>
              <a:t>b.c.</a:t>
            </a:r>
            <a:endParaRPr lang="en-US" sz="3600" cap="small" dirty="0">
              <a:effectLst/>
            </a:endParaRPr>
          </a:p>
        </p:txBody>
      </p:sp>
      <p:pic>
        <p:nvPicPr>
          <p:cNvPr id="2050" name="Picture 2" descr="Solomon's Temple | The Demonic Paradise ...">
            <a:extLst>
              <a:ext uri="{FF2B5EF4-FFF2-40B4-BE49-F238E27FC236}">
                <a16:creationId xmlns:a16="http://schemas.microsoft.com/office/drawing/2014/main" id="{258AACD6-497A-F90F-867C-726D5771FC6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1219" r="17700"/>
          <a:stretch>
            <a:fillRect/>
          </a:stretch>
        </p:blipFill>
        <p:spPr bwMode="auto">
          <a:xfrm>
            <a:off x="757382" y="1581200"/>
            <a:ext cx="3415562" cy="42100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FC08C26E-9CEF-E111-CFC2-74AEE0CBF555}"/>
              </a:ext>
            </a:extLst>
          </p:cNvPr>
          <p:cNvSpPr>
            <a:spLocks noGrp="1"/>
          </p:cNvSpPr>
          <p:nvPr>
            <p:ph type="title"/>
          </p:nvPr>
        </p:nvSpPr>
        <p:spPr/>
        <p:txBody>
          <a:bodyPr/>
          <a:lstStyle/>
          <a:p>
            <a:r>
              <a:rPr lang="en-US" dirty="0">
                <a:solidFill>
                  <a:srgbClr val="DED697"/>
                </a:solidFill>
              </a:rPr>
              <a:t>A Note on Bible Chronology</a:t>
            </a:r>
            <a:endParaRPr lang="en-US" dirty="0"/>
          </a:p>
        </p:txBody>
      </p:sp>
    </p:spTree>
    <p:extLst>
      <p:ext uri="{BB962C8B-B14F-4D97-AF65-F5344CB8AC3E}">
        <p14:creationId xmlns:p14="http://schemas.microsoft.com/office/powerpoint/2010/main" val="23568831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226447" y="601364"/>
            <a:ext cx="8691106" cy="3591258"/>
          </a:xfrm>
          <a:prstGeom prst="rect">
            <a:avLst/>
          </a:prstGeom>
          <a:gradFill flip="none" rotWithShape="1">
            <a:gsLst>
              <a:gs pos="5000">
                <a:srgbClr val="FFC000"/>
              </a:gs>
              <a:gs pos="42000">
                <a:schemeClr val="bg1"/>
              </a:gs>
              <a:gs pos="100000">
                <a:srgbClr val="B1A20F"/>
              </a:gs>
            </a:gsLst>
            <a:lin ang="2700000" scaled="1"/>
            <a:tileRect/>
          </a:gradFill>
          <a:effectLst>
            <a:outerShdw blurRad="25400" dir="17880000">
              <a:srgbClr val="000000">
                <a:alpha val="46000"/>
              </a:srgb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br>
              <a:rPr lang="en-US" dirty="0">
                <a:solidFill>
                  <a:schemeClr val="tx2">
                    <a:lumMod val="50000"/>
                  </a:schemeClr>
                </a:solidFill>
              </a:rPr>
            </a:br>
            <a:r>
              <a:rPr lang="en-US" sz="6600" b="1" dirty="0">
                <a:solidFill>
                  <a:srgbClr val="DED697"/>
                </a:solidFill>
              </a:rPr>
              <a:t>HAPPY SABBATH!</a:t>
            </a:r>
            <a:endParaRPr lang="en-US" b="1" dirty="0">
              <a:solidFill>
                <a:srgbClr val="DED697"/>
              </a:solidFill>
            </a:endParaRPr>
          </a:p>
        </p:txBody>
      </p:sp>
    </p:spTree>
    <p:extLst>
      <p:ext uri="{BB962C8B-B14F-4D97-AF65-F5344CB8AC3E}">
        <p14:creationId xmlns:p14="http://schemas.microsoft.com/office/powerpoint/2010/main" val="1923720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F2E7-D63F-6FDC-6718-543DCA9BCC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BDD5D-62D9-7F89-953D-334DD03607EC}"/>
              </a:ext>
            </a:extLst>
          </p:cNvPr>
          <p:cNvSpPr>
            <a:spLocks noGrp="1"/>
          </p:cNvSpPr>
          <p:nvPr>
            <p:ph type="title"/>
          </p:nvPr>
        </p:nvSpPr>
        <p:spPr>
          <a:xfrm>
            <a:off x="689339" y="176641"/>
            <a:ext cx="7765322" cy="970450"/>
          </a:xfrm>
        </p:spPr>
        <p:txBody>
          <a:bodyPr/>
          <a:lstStyle/>
          <a:p>
            <a:r>
              <a:rPr lang="en-US" dirty="0">
                <a:solidFill>
                  <a:srgbClr val="DED697"/>
                </a:solidFill>
              </a:rPr>
              <a:t>A Note on Bible Chronology</a:t>
            </a:r>
            <a:endParaRPr lang="en-US" dirty="0"/>
          </a:p>
        </p:txBody>
      </p:sp>
      <p:sp>
        <p:nvSpPr>
          <p:cNvPr id="4" name="Content Placeholder 3">
            <a:extLst>
              <a:ext uri="{FF2B5EF4-FFF2-40B4-BE49-F238E27FC236}">
                <a16:creationId xmlns:a16="http://schemas.microsoft.com/office/drawing/2014/main" id="{FB250CF1-1929-A07C-8385-0804D8F319D3}"/>
              </a:ext>
            </a:extLst>
          </p:cNvPr>
          <p:cNvSpPr>
            <a:spLocks noGrp="1"/>
          </p:cNvSpPr>
          <p:nvPr>
            <p:ph sz="half" idx="2"/>
          </p:nvPr>
        </p:nvSpPr>
        <p:spPr>
          <a:xfrm>
            <a:off x="4434538" y="1355931"/>
            <a:ext cx="4285672" cy="4811785"/>
          </a:xfrm>
        </p:spPr>
        <p:txBody>
          <a:bodyPr>
            <a:normAutofit fontScale="85000" lnSpcReduction="20000"/>
          </a:bodyPr>
          <a:lstStyle/>
          <a:p>
            <a:r>
              <a:rPr lang="en-US" sz="3600" dirty="0">
                <a:effectLst/>
              </a:rPr>
              <a:t>So calculating the date of the Exodus is simple arithmetic: 480 years prior to the early-to-mid-10th century </a:t>
            </a:r>
            <a:r>
              <a:rPr lang="en-US" sz="3600" cap="small" dirty="0" err="1">
                <a:effectLst/>
              </a:rPr>
              <a:t>b.c.</a:t>
            </a:r>
            <a:r>
              <a:rPr lang="en-US" sz="3600" dirty="0">
                <a:effectLst/>
              </a:rPr>
              <a:t> puts the Exodus somewhere in the mid-15th century </a:t>
            </a:r>
            <a:r>
              <a:rPr lang="en-US" sz="3600" cap="small" dirty="0" err="1">
                <a:effectLst/>
              </a:rPr>
              <a:t>b.c.</a:t>
            </a:r>
            <a:r>
              <a:rPr lang="en-US" sz="3600" cap="small" dirty="0">
                <a:effectLst/>
              </a:rPr>
              <a:t> </a:t>
            </a:r>
            <a:r>
              <a:rPr lang="en-US" sz="3600" dirty="0">
                <a:effectLst/>
              </a:rPr>
              <a:t>Using the date of 967, the Exodus is dated to 1446 </a:t>
            </a:r>
            <a:r>
              <a:rPr lang="en-US" sz="3600" cap="small" dirty="0" err="1">
                <a:effectLst/>
              </a:rPr>
              <a:t>b.c.</a:t>
            </a:r>
            <a:endParaRPr lang="en-US" sz="4400" cap="small" dirty="0"/>
          </a:p>
        </p:txBody>
      </p:sp>
      <p:pic>
        <p:nvPicPr>
          <p:cNvPr id="3074" name="Picture 2" descr="Why The Exodus Was So Significant | My ...">
            <a:extLst>
              <a:ext uri="{FF2B5EF4-FFF2-40B4-BE49-F238E27FC236}">
                <a16:creationId xmlns:a16="http://schemas.microsoft.com/office/drawing/2014/main" id="{A361305D-1196-EC77-1821-5558A315CDE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1361" r="10154"/>
          <a:stretch>
            <a:fillRect/>
          </a:stretch>
        </p:blipFill>
        <p:spPr bwMode="auto">
          <a:xfrm>
            <a:off x="689339" y="1585263"/>
            <a:ext cx="3882661" cy="448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026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A2C0C-F50A-2DB9-037A-FE93CDED46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A1640-7395-29B1-EE5D-E865C81C6DFC}"/>
              </a:ext>
            </a:extLst>
          </p:cNvPr>
          <p:cNvSpPr>
            <a:spLocks noGrp="1"/>
          </p:cNvSpPr>
          <p:nvPr>
            <p:ph type="title"/>
          </p:nvPr>
        </p:nvSpPr>
        <p:spPr>
          <a:xfrm>
            <a:off x="295564" y="435260"/>
            <a:ext cx="8424646" cy="970450"/>
          </a:xfrm>
        </p:spPr>
        <p:txBody>
          <a:bodyPr>
            <a:noAutofit/>
          </a:bodyPr>
          <a:lstStyle/>
          <a:p>
            <a:r>
              <a:rPr lang="en-US" dirty="0">
                <a:solidFill>
                  <a:srgbClr val="DED697"/>
                </a:solidFill>
              </a:rPr>
              <a:t>Moses: Born into a Hyksos-Haunted Egypt?</a:t>
            </a:r>
          </a:p>
        </p:txBody>
      </p:sp>
      <p:sp>
        <p:nvSpPr>
          <p:cNvPr id="4" name="Content Placeholder 3">
            <a:extLst>
              <a:ext uri="{FF2B5EF4-FFF2-40B4-BE49-F238E27FC236}">
                <a16:creationId xmlns:a16="http://schemas.microsoft.com/office/drawing/2014/main" id="{1A520DAD-A02E-06AD-716F-4DBF67DE138D}"/>
              </a:ext>
            </a:extLst>
          </p:cNvPr>
          <p:cNvSpPr>
            <a:spLocks noGrp="1"/>
          </p:cNvSpPr>
          <p:nvPr>
            <p:ph sz="half" idx="2"/>
          </p:nvPr>
        </p:nvSpPr>
        <p:spPr>
          <a:xfrm>
            <a:off x="4434538" y="1681018"/>
            <a:ext cx="4285672" cy="4486698"/>
          </a:xfrm>
        </p:spPr>
        <p:txBody>
          <a:bodyPr>
            <a:normAutofit lnSpcReduction="10000"/>
          </a:bodyPr>
          <a:lstStyle/>
          <a:p>
            <a:r>
              <a:rPr lang="en-US" sz="3200" dirty="0">
                <a:effectLst/>
              </a:rPr>
              <a:t>The </a:t>
            </a:r>
            <a:r>
              <a:rPr lang="en-US" sz="3200" dirty="0" err="1">
                <a:effectLst/>
              </a:rPr>
              <a:t>Thutmosid</a:t>
            </a:r>
            <a:r>
              <a:rPr lang="en-US" sz="3200" dirty="0">
                <a:effectLst/>
              </a:rPr>
              <a:t> Dynasty, the 18</a:t>
            </a:r>
            <a:r>
              <a:rPr lang="en-US" sz="3200" baseline="30000" dirty="0">
                <a:effectLst/>
              </a:rPr>
              <a:t>th</a:t>
            </a:r>
            <a:r>
              <a:rPr lang="en-US" sz="3200" dirty="0">
                <a:effectLst/>
              </a:rPr>
              <a:t>, is thought to have ruled Egypt during the first part of the New Kingdom, after the Hyksos dominance ended in the mid-16</a:t>
            </a:r>
            <a:r>
              <a:rPr lang="en-US" sz="3200" baseline="30000" dirty="0">
                <a:effectLst/>
              </a:rPr>
              <a:t>th</a:t>
            </a:r>
            <a:r>
              <a:rPr lang="en-US" sz="3200" dirty="0">
                <a:effectLst/>
              </a:rPr>
              <a:t> century, until about 1300 BC.   </a:t>
            </a:r>
            <a:endParaRPr lang="en-US" sz="4000" dirty="0"/>
          </a:p>
        </p:txBody>
      </p:sp>
      <p:pic>
        <p:nvPicPr>
          <p:cNvPr id="4098" name="Picture 2" descr="7 Pharaohs From 18th Dynasty Egypt ...">
            <a:extLst>
              <a:ext uri="{FF2B5EF4-FFF2-40B4-BE49-F238E27FC236}">
                <a16:creationId xmlns:a16="http://schemas.microsoft.com/office/drawing/2014/main" id="{4927CE15-7AA0-003A-0CC4-531174A170A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653" r="44815"/>
          <a:stretch>
            <a:fillRect/>
          </a:stretch>
        </p:blipFill>
        <p:spPr bwMode="auto">
          <a:xfrm>
            <a:off x="596974" y="1837346"/>
            <a:ext cx="3745199" cy="4174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9681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0BD72-BCCE-58C9-7FB1-D4495D9B64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034C01-B08E-A47F-ECFF-D989C1BFD5E6}"/>
              </a:ext>
            </a:extLst>
          </p:cNvPr>
          <p:cNvSpPr>
            <a:spLocks noGrp="1"/>
          </p:cNvSpPr>
          <p:nvPr>
            <p:ph type="title"/>
          </p:nvPr>
        </p:nvSpPr>
        <p:spPr>
          <a:xfrm>
            <a:off x="689339" y="176641"/>
            <a:ext cx="7765322" cy="970450"/>
          </a:xfrm>
        </p:spPr>
        <p:txBody>
          <a:bodyPr>
            <a:normAutofit fontScale="90000"/>
          </a:bodyPr>
          <a:lstStyle/>
          <a:p>
            <a:r>
              <a:rPr lang="en-US" dirty="0">
                <a:solidFill>
                  <a:srgbClr val="DED697"/>
                </a:solidFill>
              </a:rPr>
              <a:t>Moses: Born into a Hyksos-Haunted Egypt?</a:t>
            </a:r>
            <a:endParaRPr lang="en-US" dirty="0"/>
          </a:p>
        </p:txBody>
      </p:sp>
      <p:sp>
        <p:nvSpPr>
          <p:cNvPr id="4" name="Content Placeholder 3">
            <a:extLst>
              <a:ext uri="{FF2B5EF4-FFF2-40B4-BE49-F238E27FC236}">
                <a16:creationId xmlns:a16="http://schemas.microsoft.com/office/drawing/2014/main" id="{37F079B3-FFB0-C6C0-D66F-CE38CA725408}"/>
              </a:ext>
            </a:extLst>
          </p:cNvPr>
          <p:cNvSpPr>
            <a:spLocks noGrp="1"/>
          </p:cNvSpPr>
          <p:nvPr>
            <p:ph sz="half" idx="2"/>
          </p:nvPr>
        </p:nvSpPr>
        <p:spPr>
          <a:xfrm>
            <a:off x="4434538" y="1355931"/>
            <a:ext cx="3850480" cy="4811785"/>
          </a:xfrm>
        </p:spPr>
        <p:txBody>
          <a:bodyPr>
            <a:normAutofit/>
          </a:bodyPr>
          <a:lstStyle/>
          <a:p>
            <a:r>
              <a:rPr lang="en-US" sz="3600" dirty="0"/>
              <a:t>Thutmose I (1525–1508 B.C.): a powerful builder whose projects match the rising oppression of Exodus 1.</a:t>
            </a:r>
            <a:endParaRPr lang="en-US" sz="4400" dirty="0"/>
          </a:p>
        </p:txBody>
      </p:sp>
      <p:pic>
        <p:nvPicPr>
          <p:cNvPr id="5122" name="Picture 2" descr="Thutmose I | Ancient Egypt Wiki | Fandom">
            <a:extLst>
              <a:ext uri="{FF2B5EF4-FFF2-40B4-BE49-F238E27FC236}">
                <a16:creationId xmlns:a16="http://schemas.microsoft.com/office/drawing/2014/main" id="{C78EBD26-6F59-2D9C-D90C-FEB4A148E4E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8982" y="1355931"/>
            <a:ext cx="3425031" cy="4531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979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DC9C6B-F01A-15DA-9BC4-6457A77BEE98}"/>
              </a:ext>
            </a:extLst>
          </p:cNvPr>
          <p:cNvPicPr>
            <a:picLocks noChangeAspect="1"/>
          </p:cNvPicPr>
          <p:nvPr/>
        </p:nvPicPr>
        <p:blipFill>
          <a:blip r:embed="rId2"/>
          <a:stretch>
            <a:fillRect/>
          </a:stretch>
        </p:blipFill>
        <p:spPr>
          <a:xfrm>
            <a:off x="954438" y="113026"/>
            <a:ext cx="7432180" cy="6588268"/>
          </a:xfrm>
          <a:prstGeom prst="rect">
            <a:avLst/>
          </a:prstGeom>
        </p:spPr>
      </p:pic>
    </p:spTree>
    <p:extLst>
      <p:ext uri="{BB962C8B-B14F-4D97-AF65-F5344CB8AC3E}">
        <p14:creationId xmlns:p14="http://schemas.microsoft.com/office/powerpoint/2010/main" val="38769724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3EC26C"/>
      </a:accent1>
      <a:accent2>
        <a:srgbClr val="B3D463"/>
      </a:accent2>
      <a:accent3>
        <a:srgbClr val="3BBC9D"/>
      </a:accent3>
      <a:accent4>
        <a:srgbClr val="97AF75"/>
      </a:accent4>
      <a:accent5>
        <a:srgbClr val="6BA841"/>
      </a:accent5>
      <a:accent6>
        <a:srgbClr val="79AE90"/>
      </a:accent6>
      <a:hlink>
        <a:srgbClr val="85E4A6"/>
      </a:hlink>
      <a:folHlink>
        <a:srgbClr val="BDF3D0"/>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43372978-11FE-4814-AC26-BC300187D8C7}"/>
    </a:ext>
  </a:extLst>
</a:theme>
</file>

<file path=docProps/app.xml><?xml version="1.0" encoding="utf-8"?>
<Properties xmlns="http://schemas.openxmlformats.org/officeDocument/2006/extended-properties" xmlns:vt="http://schemas.openxmlformats.org/officeDocument/2006/docPropsVTypes">
  <Template>Slate</Template>
  <TotalTime>338</TotalTime>
  <Words>1862</Words>
  <Application>Microsoft Office PowerPoint</Application>
  <PresentationFormat>On-screen Show (4:3)</PresentationFormat>
  <Paragraphs>131</Paragraphs>
  <Slides>51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Calisto MT</vt:lpstr>
      <vt:lpstr>Impact</vt:lpstr>
      <vt:lpstr>Wingdings 2</vt:lpstr>
      <vt:lpstr>Slate</vt:lpstr>
      <vt:lpstr>PowerPoint Presentation</vt:lpstr>
      <vt:lpstr>PowerPoint Presentation</vt:lpstr>
      <vt:lpstr>Old Testament History:  Moses and His Work</vt:lpstr>
      <vt:lpstr>A Note on Bible Chronology</vt:lpstr>
      <vt:lpstr>A Note on Bible Chronology</vt:lpstr>
      <vt:lpstr>A Note on Bible Chronology</vt:lpstr>
      <vt:lpstr>Moses: Born into a Hyksos-Haunted Egypt?</vt:lpstr>
      <vt:lpstr>Moses: Born into a Hyksos-Haunted Egypt?</vt:lpstr>
      <vt:lpstr>PowerPoint Presentation</vt:lpstr>
      <vt:lpstr>Egypt is hyper-defensive and genocidal toward Semitic males</vt:lpstr>
      <vt:lpstr>1. Who claimed Moses as her son?</vt:lpstr>
      <vt:lpstr>2. What advantages did this give him?</vt:lpstr>
      <vt:lpstr>2. What advantages did this give him?</vt:lpstr>
      <vt:lpstr>Moses grows up within the Thutmosid royal house… Hatshepsut’s son?</vt:lpstr>
      <vt:lpstr>Moses grows up within the Thutmosid royal house… Hatshepsut’s son?</vt:lpstr>
      <vt:lpstr>Moses grows up within the Thutmosid royal house… Hatshepsut’s son?</vt:lpstr>
      <vt:lpstr>Moses grows up within the Thutmosid royal house… Hatshepsut’s son?</vt:lpstr>
      <vt:lpstr>3. What happened one day when he was grown?</vt:lpstr>
      <vt:lpstr>3. What happened one day when he was grown?</vt:lpstr>
      <vt:lpstr>4. How old was he when this happened?</vt:lpstr>
      <vt:lpstr>4. How old was he when this happened?</vt:lpstr>
      <vt:lpstr>5. Why did he do this?</vt:lpstr>
      <vt:lpstr>6. What is indicated by this verse?</vt:lpstr>
      <vt:lpstr>7. Did they understand it?</vt:lpstr>
      <vt:lpstr>8. What shows that they did not?</vt:lpstr>
      <vt:lpstr>8. What shows that they did not?</vt:lpstr>
      <vt:lpstr>8. What shows that they did not?</vt:lpstr>
      <vt:lpstr>8. What shows that they did not?</vt:lpstr>
      <vt:lpstr>9. By this attempted deliverance of Israel, what stand did Moses take?</vt:lpstr>
      <vt:lpstr>A Political Statement</vt:lpstr>
      <vt:lpstr>10. What choice did he make?</vt:lpstr>
      <vt:lpstr>11. What did he value more highly than the wealth of Egypt?</vt:lpstr>
      <vt:lpstr>12. When Moses found that even his own people would not acknowledge him as a deliverer, what did he do?</vt:lpstr>
      <vt:lpstr>12. When Moses found that even his own people would not acknowledge him as a deliverer, what did he do?</vt:lpstr>
      <vt:lpstr>13. How long did he remain there?</vt:lpstr>
      <vt:lpstr>PowerPoint Presentation</vt:lpstr>
      <vt:lpstr>Moses’ 40-Year Exile Does Fit Under Thutmose III</vt:lpstr>
      <vt:lpstr>Moses’ 40-Year Exile Does Fit Under Thutmose III</vt:lpstr>
      <vt:lpstr>14. What did he do all these years?</vt:lpstr>
      <vt:lpstr>15. At the expiration of forty years, what took place?</vt:lpstr>
      <vt:lpstr>16. What did the Lord then propose to do with Moses?</vt:lpstr>
      <vt:lpstr>PowerPoint Presentation</vt:lpstr>
      <vt:lpstr>Evidence for Amenhotep II as Pharaoh of the Exodus</vt:lpstr>
      <vt:lpstr>Evidence for Amenhotep II as Pharaoh of the Exodus</vt:lpstr>
      <vt:lpstr>Evidence for Amenhotep II as Pharaoh of the Exodus</vt:lpstr>
      <vt:lpstr>17. Did the Israelites believe in the mission of Moses this time?</vt:lpstr>
      <vt:lpstr>17. Did the Israelites believe in the mission of Moses this time?</vt:lpstr>
      <vt:lpstr>17. Did the Israelites believe in the mission of Moses this time?</vt:lpstr>
      <vt:lpstr>18. What must have been the reason that they did not accept him before?</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8</cp:revision>
  <dcterms:created xsi:type="dcterms:W3CDTF">2013-01-27T09:14:16Z</dcterms:created>
  <dcterms:modified xsi:type="dcterms:W3CDTF">2025-12-06T07:43:26Z</dcterms:modified>
  <cp:category/>
</cp:coreProperties>
</file>