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8" r:id="rId1"/>
  </p:sldMasterIdLst>
  <p:sldIdLst>
    <p:sldId id="394" r:id="rId2"/>
    <p:sldId id="390" r:id="rId3"/>
    <p:sldId id="391" r:id="rId4"/>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396" r:id="rId19"/>
    <p:sldId id="395" r:id="rId20"/>
    <p:sldId id="397" r:id="rId21"/>
    <p:sldId id="416" r:id="rId22"/>
    <p:sldId id="417" r:id="rId23"/>
    <p:sldId id="398" r:id="rId24"/>
    <p:sldId id="270" r:id="rId25"/>
    <p:sldId id="271" r:id="rId26"/>
    <p:sldId id="272" r:id="rId27"/>
    <p:sldId id="273" r:id="rId28"/>
    <p:sldId id="274" r:id="rId29"/>
    <p:sldId id="275" r:id="rId30"/>
    <p:sldId id="276" r:id="rId31"/>
    <p:sldId id="399" r:id="rId32"/>
    <p:sldId id="400" r:id="rId33"/>
    <p:sldId id="401" r:id="rId34"/>
    <p:sldId id="402" r:id="rId35"/>
    <p:sldId id="277" r:id="rId36"/>
    <p:sldId id="404" r:id="rId37"/>
    <p:sldId id="405" r:id="rId38"/>
    <p:sldId id="278" r:id="rId39"/>
    <p:sldId id="279" r:id="rId40"/>
    <p:sldId id="280" r:id="rId41"/>
    <p:sldId id="406" r:id="rId42"/>
    <p:sldId id="403" r:id="rId43"/>
    <p:sldId id="407" r:id="rId44"/>
    <p:sldId id="408" r:id="rId45"/>
    <p:sldId id="409" r:id="rId46"/>
    <p:sldId id="410" r:id="rId47"/>
    <p:sldId id="411" r:id="rId48"/>
    <p:sldId id="413" r:id="rId49"/>
    <p:sldId id="412" r:id="rId50"/>
    <p:sldId id="414" r:id="rId51"/>
    <p:sldId id="415" r:id="rId52"/>
    <p:sldId id="281" r:id="rId53"/>
    <p:sldId id="282" r:id="rId54"/>
    <p:sldId id="283" r:id="rId55"/>
    <p:sldId id="284" r:id="rId56"/>
    <p:sldId id="285" r:id="rId57"/>
    <p:sldId id="286" r:id="rId58"/>
    <p:sldId id="287" r:id="rId59"/>
    <p:sldId id="288" r:id="rId60"/>
    <p:sldId id="289" r:id="rId61"/>
    <p:sldId id="290" r:id="rId62"/>
    <p:sldId id="291" r:id="rId63"/>
    <p:sldId id="292" r:id="rId64"/>
    <p:sldId id="293" r:id="rId65"/>
    <p:sldId id="294" r:id="rId66"/>
    <p:sldId id="295" r:id="rId67"/>
    <p:sldId id="296" r:id="rId68"/>
    <p:sldId id="297" r:id="rId69"/>
    <p:sldId id="298" r:id="rId70"/>
    <p:sldId id="299" r:id="rId71"/>
    <p:sldId id="300" r:id="rId72"/>
    <p:sldId id="392" r:id="rId73"/>
    <p:sldId id="340" r:id="rId7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F0000"/>
    <a:srgbClr val="FFF758"/>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67" d="100"/>
          <a:sy n="67" d="100"/>
        </p:scale>
        <p:origin x="60" y="93"/>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Title 1"/>
          <p:cNvSpPr>
            <a:spLocks noGrp="1"/>
          </p:cNvSpPr>
          <p:nvPr>
            <p:ph type="ctrTitle"/>
          </p:nvPr>
        </p:nvSpPr>
        <p:spPr>
          <a:xfrm>
            <a:off x="914400" y="1803405"/>
            <a:ext cx="7315200" cy="1825096"/>
          </a:xfrm>
        </p:spPr>
        <p:txBody>
          <a:bodyPr anchor="b">
            <a:normAutofit/>
          </a:bodyPr>
          <a:lstStyle>
            <a:lvl1pPr algn="l">
              <a:defRPr sz="6000"/>
            </a:lvl1pPr>
          </a:lstStyle>
          <a:p>
            <a:r>
              <a:rPr lang="en-US"/>
              <a:t>Click to edit Master title style</a:t>
            </a:r>
            <a:endParaRPr lang="en-US" dirty="0"/>
          </a:p>
        </p:txBody>
      </p:sp>
      <p:sp>
        <p:nvSpPr>
          <p:cNvPr id="3" name="Subtitle 2"/>
          <p:cNvSpPr>
            <a:spLocks noGrp="1"/>
          </p:cNvSpPr>
          <p:nvPr>
            <p:ph type="subTitle" idx="1"/>
          </p:nvPr>
        </p:nvSpPr>
        <p:spPr>
          <a:xfrm>
            <a:off x="914400" y="3632201"/>
            <a:ext cx="73152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5932170" y="4323845"/>
            <a:ext cx="2297429" cy="365125"/>
          </a:xfrm>
        </p:spPr>
        <p:txBody>
          <a:bodyPr/>
          <a:lstStyle/>
          <a:p>
            <a:fld id="{5BCAD085-E8A6-8845-BD4E-CB4CCA059FC4}" type="datetimeFigureOut">
              <a:rPr lang="en-US" smtClean="0"/>
              <a:t>12/13/2025</a:t>
            </a:fld>
            <a:endParaRPr lang="en-US"/>
          </a:p>
        </p:txBody>
      </p:sp>
      <p:sp>
        <p:nvSpPr>
          <p:cNvPr id="5" name="Footer Placeholder 4"/>
          <p:cNvSpPr>
            <a:spLocks noGrp="1"/>
          </p:cNvSpPr>
          <p:nvPr>
            <p:ph type="ftr" sz="quarter" idx="11"/>
          </p:nvPr>
        </p:nvSpPr>
        <p:spPr>
          <a:xfrm>
            <a:off x="914400" y="4323846"/>
            <a:ext cx="4880610" cy="365125"/>
          </a:xfrm>
        </p:spPr>
        <p:txBody>
          <a:bodyPr/>
          <a:lstStyle/>
          <a:p>
            <a:endParaRPr lang="en-US"/>
          </a:p>
        </p:txBody>
      </p:sp>
      <p:sp>
        <p:nvSpPr>
          <p:cNvPr id="6" name="Slide Number Placeholder 5"/>
          <p:cNvSpPr>
            <a:spLocks noGrp="1"/>
          </p:cNvSpPr>
          <p:nvPr>
            <p:ph type="sldNum" sz="quarter" idx="12"/>
          </p:nvPr>
        </p:nvSpPr>
        <p:spPr>
          <a:xfrm>
            <a:off x="6057900" y="1430867"/>
            <a:ext cx="2171700" cy="365125"/>
          </a:xfrm>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0925374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4355" y="4697361"/>
            <a:ext cx="7956482" cy="819355"/>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94355" y="977035"/>
            <a:ext cx="7950260" cy="3406972"/>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594360" y="5516716"/>
            <a:ext cx="7955280" cy="746924"/>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12/13/2025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5241621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Title 1"/>
          <p:cNvSpPr>
            <a:spLocks noGrp="1"/>
          </p:cNvSpPr>
          <p:nvPr>
            <p:ph type="title"/>
          </p:nvPr>
        </p:nvSpPr>
        <p:spPr>
          <a:xfrm>
            <a:off x="594360" y="753533"/>
            <a:ext cx="7955280" cy="2802467"/>
          </a:xfrm>
        </p:spPr>
        <p:txBody>
          <a:bodyPr anchor="ctr"/>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800" y="3649134"/>
            <a:ext cx="7772400" cy="1330852"/>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5562176" y="381001"/>
            <a:ext cx="2183130" cy="365125"/>
          </a:xfrm>
        </p:spPr>
        <p:txBody>
          <a:bodyPr/>
          <a:lstStyle>
            <a:lvl1pPr algn="r">
              <a:defRPr/>
            </a:lvl1pPr>
          </a:lstStyle>
          <a:p>
            <a:fld id="{5BCAD085-E8A6-8845-BD4E-CB4CCA059FC4}" type="datetimeFigureOut">
              <a:rPr lang="en-US" smtClean="0"/>
              <a:t>12/13/2025</a:t>
            </a:fld>
            <a:endParaRPr lang="en-US"/>
          </a:p>
        </p:txBody>
      </p:sp>
      <p:sp>
        <p:nvSpPr>
          <p:cNvPr id="6" name="Footer Placeholder 5"/>
          <p:cNvSpPr>
            <a:spLocks noGrp="1"/>
          </p:cNvSpPr>
          <p:nvPr>
            <p:ph type="ftr" sz="quarter" idx="11"/>
          </p:nvPr>
        </p:nvSpPr>
        <p:spPr>
          <a:xfrm>
            <a:off x="594360" y="381001"/>
            <a:ext cx="4830656" cy="365125"/>
          </a:xfrm>
        </p:spPr>
        <p:txBody>
          <a:bodyPr/>
          <a:lstStyle/>
          <a:p>
            <a:endParaRPr lang="en-US"/>
          </a:p>
        </p:txBody>
      </p:sp>
      <p:sp>
        <p:nvSpPr>
          <p:cNvPr id="7" name="Slide Number Placeholder 6"/>
          <p:cNvSpPr>
            <a:spLocks noGrp="1"/>
          </p:cNvSpPr>
          <p:nvPr>
            <p:ph type="sldNum" sz="quarter" idx="12"/>
          </p:nvPr>
        </p:nvSpPr>
        <p:spPr>
          <a:xfrm>
            <a:off x="7882466" y="381001"/>
            <a:ext cx="667174" cy="365125"/>
          </a:xfrm>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962489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5" name="Picture 14"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Title 1"/>
          <p:cNvSpPr>
            <a:spLocks noGrp="1"/>
          </p:cNvSpPr>
          <p:nvPr>
            <p:ph type="title"/>
          </p:nvPr>
        </p:nvSpPr>
        <p:spPr>
          <a:xfrm>
            <a:off x="768351" y="753534"/>
            <a:ext cx="7613650" cy="2756234"/>
          </a:xfrm>
        </p:spPr>
        <p:txBody>
          <a:bodyPr anchor="ctr"/>
          <a:lstStyle>
            <a:lvl1pPr algn="l">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977899" y="3509768"/>
            <a:ext cx="7194552"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5800" y="4174597"/>
            <a:ext cx="7778752" cy="821265"/>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5562176" y="381001"/>
            <a:ext cx="2183130" cy="365125"/>
          </a:xfrm>
        </p:spPr>
        <p:txBody>
          <a:bodyPr/>
          <a:lstStyle>
            <a:lvl1pPr algn="r">
              <a:defRPr/>
            </a:lvl1pPr>
          </a:lstStyle>
          <a:p>
            <a:fld id="{5BCAD085-E8A6-8845-BD4E-CB4CCA059FC4}" type="datetimeFigureOut">
              <a:rPr lang="en-US" smtClean="0"/>
              <a:t>12/13/2025</a:t>
            </a:fld>
            <a:endParaRPr lang="en-US"/>
          </a:p>
        </p:txBody>
      </p:sp>
      <p:sp>
        <p:nvSpPr>
          <p:cNvPr id="6" name="Footer Placeholder 5"/>
          <p:cNvSpPr>
            <a:spLocks noGrp="1"/>
          </p:cNvSpPr>
          <p:nvPr>
            <p:ph type="ftr" sz="quarter" idx="11"/>
          </p:nvPr>
        </p:nvSpPr>
        <p:spPr>
          <a:xfrm>
            <a:off x="594360" y="379438"/>
            <a:ext cx="4830656" cy="365125"/>
          </a:xfrm>
        </p:spPr>
        <p:txBody>
          <a:bodyPr/>
          <a:lstStyle/>
          <a:p>
            <a:endParaRPr lang="en-US"/>
          </a:p>
        </p:txBody>
      </p:sp>
      <p:sp>
        <p:nvSpPr>
          <p:cNvPr id="7" name="Slide Number Placeholder 6"/>
          <p:cNvSpPr>
            <a:spLocks noGrp="1"/>
          </p:cNvSpPr>
          <p:nvPr>
            <p:ph type="sldNum" sz="quarter" idx="12"/>
          </p:nvPr>
        </p:nvSpPr>
        <p:spPr>
          <a:xfrm>
            <a:off x="7882466" y="381001"/>
            <a:ext cx="667174" cy="365125"/>
          </a:xfrm>
        </p:spPr>
        <p:txBody>
          <a:bodyPr/>
          <a:lstStyle/>
          <a:p>
            <a:fld id="{C1FF6DA9-008F-8B48-92A6-B652298478BF}" type="slidenum">
              <a:rPr lang="en-US" smtClean="0"/>
              <a:t>‹#›</a:t>
            </a:fld>
            <a:endParaRPr lang="en-US"/>
          </a:p>
        </p:txBody>
      </p:sp>
      <p:sp>
        <p:nvSpPr>
          <p:cNvPr id="13" name="TextBox 12"/>
          <p:cNvSpPr txBox="1"/>
          <p:nvPr/>
        </p:nvSpPr>
        <p:spPr>
          <a:xfrm>
            <a:off x="231458" y="807720"/>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8146733" y="3021330"/>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7849847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Title 1"/>
          <p:cNvSpPr>
            <a:spLocks noGrp="1"/>
          </p:cNvSpPr>
          <p:nvPr>
            <p:ph type="title"/>
          </p:nvPr>
        </p:nvSpPr>
        <p:spPr>
          <a:xfrm>
            <a:off x="685800" y="1124702"/>
            <a:ext cx="7774782" cy="2511835"/>
          </a:xfrm>
        </p:spPr>
        <p:txBody>
          <a:bodyPr anchor="b"/>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792" y="3648316"/>
            <a:ext cx="7773608"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5562176" y="378884"/>
            <a:ext cx="2183130" cy="365125"/>
          </a:xfrm>
        </p:spPr>
        <p:txBody>
          <a:bodyPr/>
          <a:lstStyle>
            <a:lvl1pPr algn="r">
              <a:defRPr/>
            </a:lvl1pPr>
          </a:lstStyle>
          <a:p>
            <a:fld id="{5BCAD085-E8A6-8845-BD4E-CB4CCA059FC4}" type="datetimeFigureOut">
              <a:rPr lang="en-US" smtClean="0"/>
              <a:t>12/13/2025</a:t>
            </a:fld>
            <a:endParaRPr lang="en-US"/>
          </a:p>
        </p:txBody>
      </p:sp>
      <p:sp>
        <p:nvSpPr>
          <p:cNvPr id="6" name="Footer Placeholder 5"/>
          <p:cNvSpPr>
            <a:spLocks noGrp="1"/>
          </p:cNvSpPr>
          <p:nvPr>
            <p:ph type="ftr" sz="quarter" idx="11"/>
          </p:nvPr>
        </p:nvSpPr>
        <p:spPr>
          <a:xfrm>
            <a:off x="594360" y="378884"/>
            <a:ext cx="4830656" cy="365125"/>
          </a:xfrm>
        </p:spPr>
        <p:txBody>
          <a:bodyPr/>
          <a:lstStyle/>
          <a:p>
            <a:endParaRPr lang="en-US"/>
          </a:p>
        </p:txBody>
      </p:sp>
      <p:sp>
        <p:nvSpPr>
          <p:cNvPr id="7" name="Slide Number Placeholder 6"/>
          <p:cNvSpPr>
            <a:spLocks noGrp="1"/>
          </p:cNvSpPr>
          <p:nvPr>
            <p:ph type="sldNum" sz="quarter" idx="12"/>
          </p:nvPr>
        </p:nvSpPr>
        <p:spPr>
          <a:xfrm>
            <a:off x="7882466" y="381001"/>
            <a:ext cx="667174" cy="365125"/>
          </a:xfrm>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3597874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171701" y="762000"/>
            <a:ext cx="6377939" cy="1303867"/>
          </a:xfrm>
        </p:spPr>
        <p:txBody>
          <a:bodyPr/>
          <a:lstStyle/>
          <a:p>
            <a:r>
              <a:rPr lang="en-US"/>
              <a:t>Click to edit Master title style</a:t>
            </a:r>
            <a:endParaRPr lang="en-US" dirty="0"/>
          </a:p>
        </p:txBody>
      </p:sp>
      <p:sp>
        <p:nvSpPr>
          <p:cNvPr id="7" name="Text Placeholder 2"/>
          <p:cNvSpPr>
            <a:spLocks noGrp="1"/>
          </p:cNvSpPr>
          <p:nvPr>
            <p:ph type="body" idx="1"/>
          </p:nvPr>
        </p:nvSpPr>
        <p:spPr>
          <a:xfrm>
            <a:off x="594361" y="2202080"/>
            <a:ext cx="2560320"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594360" y="2904564"/>
            <a:ext cx="2560320" cy="335907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3302237" y="2201333"/>
            <a:ext cx="2560320"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3300781" y="2904068"/>
            <a:ext cx="2560320" cy="335957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5989319" y="2192866"/>
            <a:ext cx="2560320"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5989320" y="2904564"/>
            <a:ext cx="2560320" cy="335907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5BCAD085-E8A6-8845-BD4E-CB4CCA059FC4}" type="datetimeFigureOut">
              <a:rPr lang="en-US" smtClean="0"/>
              <a:t>12/13/2025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5145497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171702" y="762000"/>
            <a:ext cx="6381984" cy="12954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594360" y="4113340"/>
            <a:ext cx="2560320"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594360" y="2331720"/>
            <a:ext cx="2560320" cy="15073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594360" y="4796103"/>
            <a:ext cx="2560320" cy="1467537"/>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3291873" y="4113340"/>
            <a:ext cx="2560320"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3291872" y="2331720"/>
            <a:ext cx="2560320" cy="1509862"/>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290858" y="4796102"/>
            <a:ext cx="2560320" cy="1467537"/>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5993365" y="4113340"/>
            <a:ext cx="2560320"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5993364" y="2331721"/>
            <a:ext cx="2560320" cy="1508919"/>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5993272" y="4796100"/>
            <a:ext cx="2560320" cy="1467537"/>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5BCAD085-E8A6-8845-BD4E-CB4CCA059FC4}" type="datetimeFigureOut">
              <a:rPr lang="en-US" smtClean="0"/>
              <a:t>12/13/2025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988020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594360" y="2194560"/>
            <a:ext cx="7955280" cy="40690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12/13/2025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9424929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Vertical Title 1"/>
          <p:cNvSpPr>
            <a:spLocks noGrp="1"/>
          </p:cNvSpPr>
          <p:nvPr>
            <p:ph type="title" orient="vert"/>
          </p:nvPr>
        </p:nvSpPr>
        <p:spPr>
          <a:xfrm>
            <a:off x="7006590" y="747183"/>
            <a:ext cx="1543050" cy="4248675"/>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594360" y="746126"/>
            <a:ext cx="6278035" cy="424973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5562176" y="381001"/>
            <a:ext cx="2183130" cy="365125"/>
          </a:xfrm>
        </p:spPr>
        <p:txBody>
          <a:bodyPr/>
          <a:lstStyle>
            <a:lvl1pPr algn="r">
              <a:defRPr/>
            </a:lvl1pPr>
          </a:lstStyle>
          <a:p>
            <a:fld id="{5BCAD085-E8A6-8845-BD4E-CB4CCA059FC4}" type="datetimeFigureOut">
              <a:rPr lang="en-US" smtClean="0"/>
              <a:t>12/13/2025</a:t>
            </a:fld>
            <a:endParaRPr lang="en-US"/>
          </a:p>
        </p:txBody>
      </p:sp>
      <p:sp>
        <p:nvSpPr>
          <p:cNvPr id="5" name="Footer Placeholder 4"/>
          <p:cNvSpPr>
            <a:spLocks noGrp="1"/>
          </p:cNvSpPr>
          <p:nvPr>
            <p:ph type="ftr" sz="quarter" idx="11"/>
          </p:nvPr>
        </p:nvSpPr>
        <p:spPr>
          <a:xfrm>
            <a:off x="594360" y="381001"/>
            <a:ext cx="4830656" cy="365125"/>
          </a:xfrm>
        </p:spPr>
        <p:txBody>
          <a:bodyPr/>
          <a:lstStyle/>
          <a:p>
            <a:endParaRPr lang="en-US"/>
          </a:p>
        </p:txBody>
      </p:sp>
      <p:sp>
        <p:nvSpPr>
          <p:cNvPr id="6" name="Slide Number Placeholder 5"/>
          <p:cNvSpPr>
            <a:spLocks noGrp="1"/>
          </p:cNvSpPr>
          <p:nvPr>
            <p:ph type="sldNum" sz="quarter" idx="12"/>
          </p:nvPr>
        </p:nvSpPr>
        <p:spPr>
          <a:xfrm>
            <a:off x="7882466" y="381001"/>
            <a:ext cx="667174" cy="365125"/>
          </a:xfrm>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4797798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12/13/2025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20919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9" name="Picture 8"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Title 1"/>
          <p:cNvSpPr>
            <a:spLocks noGrp="1"/>
          </p:cNvSpPr>
          <p:nvPr>
            <p:ph type="title"/>
          </p:nvPr>
        </p:nvSpPr>
        <p:spPr>
          <a:xfrm>
            <a:off x="594360" y="753534"/>
            <a:ext cx="7955280" cy="2801935"/>
          </a:xfrm>
        </p:spPr>
        <p:txBody>
          <a:bodyPr anchor="b">
            <a:normAutofit/>
          </a:bodyPr>
          <a:lstStyle>
            <a:lvl1pPr algn="r">
              <a:defRPr sz="4000"/>
            </a:lvl1pPr>
          </a:lstStyle>
          <a:p>
            <a:r>
              <a:rPr lang="en-US"/>
              <a:t>Click to edit Master title style</a:t>
            </a:r>
            <a:endParaRPr lang="en-US" dirty="0"/>
          </a:p>
        </p:txBody>
      </p:sp>
      <p:sp>
        <p:nvSpPr>
          <p:cNvPr id="3" name="Text Placeholder 2"/>
          <p:cNvSpPr>
            <a:spLocks noGrp="1"/>
          </p:cNvSpPr>
          <p:nvPr>
            <p:ph type="body" idx="1"/>
          </p:nvPr>
        </p:nvSpPr>
        <p:spPr>
          <a:xfrm>
            <a:off x="594360" y="3641726"/>
            <a:ext cx="7955281" cy="1354134"/>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562176" y="381001"/>
            <a:ext cx="2183130" cy="365125"/>
          </a:xfrm>
        </p:spPr>
        <p:txBody>
          <a:bodyPr/>
          <a:lstStyle>
            <a:lvl1pPr algn="r">
              <a:defRPr/>
            </a:lvl1pPr>
          </a:lstStyle>
          <a:p>
            <a:fld id="{5BCAD085-E8A6-8845-BD4E-CB4CCA059FC4}" type="datetimeFigureOut">
              <a:rPr lang="en-US" smtClean="0"/>
              <a:t>12/13/2025</a:t>
            </a:fld>
            <a:endParaRPr lang="en-US"/>
          </a:p>
        </p:txBody>
      </p:sp>
      <p:sp>
        <p:nvSpPr>
          <p:cNvPr id="5" name="Footer Placeholder 4"/>
          <p:cNvSpPr>
            <a:spLocks noGrp="1"/>
          </p:cNvSpPr>
          <p:nvPr>
            <p:ph type="ftr" sz="quarter" idx="11"/>
          </p:nvPr>
        </p:nvSpPr>
        <p:spPr>
          <a:xfrm>
            <a:off x="594360" y="381001"/>
            <a:ext cx="4830656" cy="365125"/>
          </a:xfrm>
        </p:spPr>
        <p:txBody>
          <a:bodyPr/>
          <a:lstStyle/>
          <a:p>
            <a:endParaRPr lang="en-US"/>
          </a:p>
        </p:txBody>
      </p:sp>
      <p:sp>
        <p:nvSpPr>
          <p:cNvPr id="6" name="Slide Number Placeholder 5"/>
          <p:cNvSpPr>
            <a:spLocks noGrp="1"/>
          </p:cNvSpPr>
          <p:nvPr>
            <p:ph type="sldNum" sz="quarter" idx="12"/>
          </p:nvPr>
        </p:nvSpPr>
        <p:spPr>
          <a:xfrm>
            <a:off x="7882466" y="381001"/>
            <a:ext cx="667173" cy="365125"/>
          </a:xfrm>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0470009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94360" y="2194560"/>
            <a:ext cx="3910579" cy="40690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2099" y="2194560"/>
            <a:ext cx="3907540" cy="40690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BCAD085-E8A6-8845-BD4E-CB4CCA059FC4}" type="datetimeFigureOut">
              <a:rPr lang="en-US" smtClean="0"/>
              <a:t>12/13/2025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835269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171700" y="762000"/>
            <a:ext cx="6377940" cy="1295400"/>
          </a:xfrm>
        </p:spPr>
        <p:txBody>
          <a:bodyPr/>
          <a:lstStyle/>
          <a:p>
            <a:r>
              <a:rPr lang="en-US"/>
              <a:t>Click to edit Master title style</a:t>
            </a:r>
            <a:endParaRPr lang="en-US" dirty="0"/>
          </a:p>
        </p:txBody>
      </p:sp>
      <p:sp>
        <p:nvSpPr>
          <p:cNvPr id="3" name="Text Placeholder 2"/>
          <p:cNvSpPr>
            <a:spLocks noGrp="1"/>
          </p:cNvSpPr>
          <p:nvPr>
            <p:ph type="body" idx="1"/>
          </p:nvPr>
        </p:nvSpPr>
        <p:spPr>
          <a:xfrm>
            <a:off x="821279" y="2183802"/>
            <a:ext cx="3683659"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94359" y="3132667"/>
            <a:ext cx="3910579" cy="31309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869018" y="2183802"/>
            <a:ext cx="368062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2098" y="3132667"/>
            <a:ext cx="3907541" cy="31309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BCAD085-E8A6-8845-BD4E-CB4CCA059FC4}" type="datetimeFigureOut">
              <a:rPr lang="en-US" smtClean="0"/>
              <a:t>12/13/2025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588959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BCAD085-E8A6-8845-BD4E-CB4CCA059FC4}" type="datetimeFigureOut">
              <a:rPr lang="en-US" smtClean="0"/>
              <a:t>12/13/2025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737892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12/13/2025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757718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4360" y="1524000"/>
            <a:ext cx="3086100" cy="1600200"/>
          </a:xfrm>
        </p:spPr>
        <p:txBody>
          <a:bodyPr anchor="b"/>
          <a:lstStyle>
            <a:lvl1pPr algn="l">
              <a:defRPr sz="3200"/>
            </a:lvl1pPr>
          </a:lstStyle>
          <a:p>
            <a:r>
              <a:rPr lang="en-US"/>
              <a:t>Click to edit Master title style</a:t>
            </a:r>
            <a:endParaRPr lang="en-US" dirty="0"/>
          </a:p>
        </p:txBody>
      </p:sp>
      <p:sp>
        <p:nvSpPr>
          <p:cNvPr id="3" name="Content Placeholder 2"/>
          <p:cNvSpPr>
            <a:spLocks noGrp="1"/>
          </p:cNvSpPr>
          <p:nvPr>
            <p:ph idx="1"/>
          </p:nvPr>
        </p:nvSpPr>
        <p:spPr>
          <a:xfrm>
            <a:off x="3886200" y="746760"/>
            <a:ext cx="4663440" cy="5516880"/>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94360" y="3124200"/>
            <a:ext cx="3086100" cy="313944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12/13/2025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0286525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4360" y="1524000"/>
            <a:ext cx="4075730" cy="1600200"/>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877524" y="751242"/>
            <a:ext cx="3674234" cy="5512398"/>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594360" y="3124200"/>
            <a:ext cx="4075730" cy="313944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12/13/2025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2227733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3-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9144000" cy="1081088"/>
          </a:xfrm>
          <a:prstGeom prst="rect">
            <a:avLst/>
          </a:prstGeom>
        </p:spPr>
      </p:pic>
      <p:sp>
        <p:nvSpPr>
          <p:cNvPr id="2" name="Title Placeholder 1"/>
          <p:cNvSpPr>
            <a:spLocks noGrp="1"/>
          </p:cNvSpPr>
          <p:nvPr>
            <p:ph type="title"/>
          </p:nvPr>
        </p:nvSpPr>
        <p:spPr>
          <a:xfrm>
            <a:off x="2171700" y="764373"/>
            <a:ext cx="6377940" cy="12930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94360" y="2194560"/>
            <a:ext cx="7955280" cy="406908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412230" y="6356351"/>
            <a:ext cx="213741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5BCAD085-E8A6-8845-BD4E-CB4CCA059FC4}" type="datetimeFigureOut">
              <a:rPr lang="en-US" smtClean="0"/>
              <a:t>12/13/2025</a:t>
            </a:fld>
            <a:endParaRPr lang="en-US"/>
          </a:p>
        </p:txBody>
      </p:sp>
      <p:sp>
        <p:nvSpPr>
          <p:cNvPr id="5" name="Footer Placeholder 4"/>
          <p:cNvSpPr>
            <a:spLocks noGrp="1"/>
          </p:cNvSpPr>
          <p:nvPr>
            <p:ph type="ftr" sz="quarter" idx="3"/>
          </p:nvPr>
        </p:nvSpPr>
        <p:spPr>
          <a:xfrm>
            <a:off x="594360" y="6355846"/>
            <a:ext cx="568071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72250" y="381001"/>
            <a:ext cx="197739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1200099441"/>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2B56AC68-364D-3CD6-3AF7-F426DDA3C7D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17" t="8640" r="517" b="17135"/>
          <a:stretch>
            <a:fillRect/>
          </a:stretch>
        </p:blipFill>
        <p:spPr bwMode="auto">
          <a:xfrm>
            <a:off x="-1" y="0"/>
            <a:ext cx="9144001"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2999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dirty="0"/>
              <a:t>6. When he went with the Lord’s commission, how was he regarded?</a:t>
            </a:r>
          </a:p>
        </p:txBody>
      </p:sp>
      <p:sp>
        <p:nvSpPr>
          <p:cNvPr id="3" name="Content Placeholder 2"/>
          <p:cNvSpPr>
            <a:spLocks noGrp="1"/>
          </p:cNvSpPr>
          <p:nvPr>
            <p:ph sz="half" idx="1"/>
          </p:nvPr>
        </p:nvSpPr>
        <p:spPr>
          <a:xfrm>
            <a:off x="594360" y="2280275"/>
            <a:ext cx="3910579" cy="4069080"/>
          </a:xfrm>
        </p:spPr>
        <p:txBody>
          <a:bodyPr>
            <a:normAutofit fontScale="92500" lnSpcReduction="10000"/>
          </a:bodyPr>
          <a:lstStyle/>
          <a:p>
            <a:r>
              <a:rPr sz="2800" dirty="0"/>
              <a:t>Exodus 11:3</a:t>
            </a:r>
          </a:p>
          <a:p>
            <a:r>
              <a:rPr sz="2800" dirty="0"/>
              <a:t>And the Lord gave the people </a:t>
            </a:r>
            <a:r>
              <a:rPr sz="2800" dirty="0" err="1"/>
              <a:t>favour</a:t>
            </a:r>
            <a:r>
              <a:rPr sz="2800" dirty="0"/>
              <a:t> in the sight of the Egyptians. Moreover the man Moses was very great in the land of Egypt, in the sight of Pharaoh's servants, and in the sight of the people.</a:t>
            </a:r>
          </a:p>
        </p:txBody>
      </p:sp>
      <p:pic>
        <p:nvPicPr>
          <p:cNvPr id="7170" name="Picture 2" descr="What Pharaoh Never Knew - Random Groovy Bible Facts">
            <a:extLst>
              <a:ext uri="{FF2B5EF4-FFF2-40B4-BE49-F238E27FC236}">
                <a16:creationId xmlns:a16="http://schemas.microsoft.com/office/drawing/2014/main" id="{F822D7EF-A349-DD2D-1BC9-13C7DC452F0E}"/>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6049" r="7672"/>
          <a:stretch>
            <a:fillRect/>
          </a:stretch>
        </p:blipFill>
        <p:spPr bwMode="auto">
          <a:xfrm>
            <a:off x="4712111" y="2280275"/>
            <a:ext cx="3967316" cy="38976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sz="3200" dirty="0"/>
              <a:t>7. How did the Lord appear to Moses, when he would send him to Egypt?</a:t>
            </a:r>
          </a:p>
        </p:txBody>
      </p:sp>
      <p:sp>
        <p:nvSpPr>
          <p:cNvPr id="3" name="Content Placeholder 2"/>
          <p:cNvSpPr>
            <a:spLocks noGrp="1"/>
          </p:cNvSpPr>
          <p:nvPr>
            <p:ph sz="half" idx="1"/>
          </p:nvPr>
        </p:nvSpPr>
        <p:spPr/>
        <p:txBody>
          <a:bodyPr>
            <a:normAutofit lnSpcReduction="10000"/>
          </a:bodyPr>
          <a:lstStyle/>
          <a:p>
            <a:r>
              <a:rPr sz="2800" dirty="0"/>
              <a:t>Exodus 3:2-4</a:t>
            </a:r>
          </a:p>
          <a:p>
            <a:r>
              <a:rPr sz="2800" dirty="0"/>
              <a:t>And the angel of the Lord appeared unto him in a flame of fire out of the midst of a bush: and he looked, and, behold, the bush burned with fire, and the bush was not consumed.</a:t>
            </a:r>
          </a:p>
        </p:txBody>
      </p:sp>
      <p:pic>
        <p:nvPicPr>
          <p:cNvPr id="8194" name="Picture 2" descr="Moses, a Burning Bush, and Your Calling | Today's Christian Woman">
            <a:extLst>
              <a:ext uri="{FF2B5EF4-FFF2-40B4-BE49-F238E27FC236}">
                <a16:creationId xmlns:a16="http://schemas.microsoft.com/office/drawing/2014/main" id="{FFFE1507-FA85-4B2D-030E-587C81231C3F}"/>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34396" r="10911"/>
          <a:stretch>
            <a:fillRect/>
          </a:stretch>
        </p:blipFill>
        <p:spPr bwMode="auto">
          <a:xfrm>
            <a:off x="4756355" y="2194560"/>
            <a:ext cx="3964976" cy="406908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sz="3200" dirty="0"/>
              <a:t>7. How did the Lord appear to Moses, when he would send him to Egypt?</a:t>
            </a:r>
          </a:p>
        </p:txBody>
      </p:sp>
      <p:sp>
        <p:nvSpPr>
          <p:cNvPr id="3" name="Content Placeholder 2"/>
          <p:cNvSpPr>
            <a:spLocks noGrp="1"/>
          </p:cNvSpPr>
          <p:nvPr>
            <p:ph sz="half" idx="1"/>
          </p:nvPr>
        </p:nvSpPr>
        <p:spPr/>
        <p:txBody>
          <a:bodyPr>
            <a:normAutofit/>
          </a:bodyPr>
          <a:lstStyle/>
          <a:p>
            <a:r>
              <a:rPr sz="3200" dirty="0"/>
              <a:t>Exodus 3:2-4</a:t>
            </a:r>
          </a:p>
          <a:p>
            <a:r>
              <a:rPr sz="3200" dirty="0"/>
              <a:t>And Moses said, I will now turn aside, and see this great sight, why the bush is not burnt.</a:t>
            </a:r>
          </a:p>
        </p:txBody>
      </p:sp>
      <p:pic>
        <p:nvPicPr>
          <p:cNvPr id="9218" name="Picture 2" descr="Burning Bush Religious Stock Illustrations – 137 Burning Bush Religious  Stock Illustrations, Vectors &amp; Clipart - Dreamstime">
            <a:extLst>
              <a:ext uri="{FF2B5EF4-FFF2-40B4-BE49-F238E27FC236}">
                <a16:creationId xmlns:a16="http://schemas.microsoft.com/office/drawing/2014/main" id="{81FA9F77-5BBC-9CED-E468-CDFBCC8559A7}"/>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1850" y="2274887"/>
            <a:ext cx="3908425" cy="39084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sz="3200" dirty="0"/>
              <a:t>7. How did the Lord appear to Moses, when he would send him to Egypt?</a:t>
            </a:r>
          </a:p>
        </p:txBody>
      </p:sp>
      <p:sp>
        <p:nvSpPr>
          <p:cNvPr id="3" name="Content Placeholder 2"/>
          <p:cNvSpPr>
            <a:spLocks noGrp="1"/>
          </p:cNvSpPr>
          <p:nvPr>
            <p:ph sz="half" idx="1"/>
          </p:nvPr>
        </p:nvSpPr>
        <p:spPr/>
        <p:txBody>
          <a:bodyPr>
            <a:normAutofit/>
          </a:bodyPr>
          <a:lstStyle/>
          <a:p>
            <a:r>
              <a:rPr sz="2800" dirty="0"/>
              <a:t>Exodus 3:2-4</a:t>
            </a:r>
          </a:p>
          <a:p>
            <a:r>
              <a:rPr sz="2800" dirty="0"/>
              <a:t>And when the Lord saw that he turned aside to see, God called unto him out of the midst of the bush, and said, Moses, Moses. And he said, Here am I.</a:t>
            </a:r>
          </a:p>
        </p:txBody>
      </p:sp>
      <p:pic>
        <p:nvPicPr>
          <p:cNvPr id="10242" name="Picture 2" descr="Biblically Accurate Burning Bush 🔥 🌳 (Exodus 3 📖) | The AI Bible |  Facebook">
            <a:extLst>
              <a:ext uri="{FF2B5EF4-FFF2-40B4-BE49-F238E27FC236}">
                <a16:creationId xmlns:a16="http://schemas.microsoft.com/office/drawing/2014/main" id="{E7BD9497-4B1C-1F6C-4FE2-5C56A818B2D5}"/>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t="9614" b="28193"/>
          <a:stretch>
            <a:fillRect/>
          </a:stretch>
        </p:blipFill>
        <p:spPr bwMode="auto">
          <a:xfrm>
            <a:off x="5228148" y="2263877"/>
            <a:ext cx="3120723" cy="346587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8. When Moses went to see the burning bush, what was said to him?</a:t>
            </a:r>
          </a:p>
        </p:txBody>
      </p:sp>
      <p:sp>
        <p:nvSpPr>
          <p:cNvPr id="3" name="Content Placeholder 2"/>
          <p:cNvSpPr>
            <a:spLocks noGrp="1"/>
          </p:cNvSpPr>
          <p:nvPr>
            <p:ph sz="half" idx="1"/>
          </p:nvPr>
        </p:nvSpPr>
        <p:spPr/>
        <p:txBody>
          <a:bodyPr>
            <a:normAutofit/>
          </a:bodyPr>
          <a:lstStyle/>
          <a:p>
            <a:r>
              <a:rPr sz="2800" dirty="0"/>
              <a:t>Exodus 3:4-5</a:t>
            </a:r>
          </a:p>
          <a:p>
            <a:r>
              <a:rPr sz="2800" dirty="0"/>
              <a:t>And when the Lord saw that he turned aside to see, God called unto him out of the midst of the bush, and said, Moses, Moses. And he said, Here am I.</a:t>
            </a:r>
          </a:p>
        </p:txBody>
      </p:sp>
      <p:pic>
        <p:nvPicPr>
          <p:cNvPr id="11266" name="Picture 2" descr="WHO, ME, LORD? |">
            <a:extLst>
              <a:ext uri="{FF2B5EF4-FFF2-40B4-BE49-F238E27FC236}">
                <a16:creationId xmlns:a16="http://schemas.microsoft.com/office/drawing/2014/main" id="{2CCF4B42-B604-B7DD-92B4-B4AFFB1786FA}"/>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33118" r="7450"/>
          <a:stretch>
            <a:fillRect/>
          </a:stretch>
        </p:blipFill>
        <p:spPr bwMode="auto">
          <a:xfrm>
            <a:off x="4925537" y="2831691"/>
            <a:ext cx="3510541" cy="332256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8. When Moses went to see the burning bush, what was said to him?</a:t>
            </a:r>
          </a:p>
        </p:txBody>
      </p:sp>
      <p:sp>
        <p:nvSpPr>
          <p:cNvPr id="3" name="Content Placeholder 2"/>
          <p:cNvSpPr>
            <a:spLocks noGrp="1"/>
          </p:cNvSpPr>
          <p:nvPr>
            <p:ph sz="half" idx="1"/>
          </p:nvPr>
        </p:nvSpPr>
        <p:spPr>
          <a:xfrm>
            <a:off x="594360" y="2617348"/>
            <a:ext cx="3910579" cy="3646292"/>
          </a:xfrm>
        </p:spPr>
        <p:txBody>
          <a:bodyPr>
            <a:normAutofit/>
          </a:bodyPr>
          <a:lstStyle/>
          <a:p>
            <a:r>
              <a:rPr sz="2800" dirty="0"/>
              <a:t>Exodus 3:4-5</a:t>
            </a:r>
          </a:p>
          <a:p>
            <a:r>
              <a:rPr sz="2800" dirty="0"/>
              <a:t>And he said, Draw not nigh hither: put off thy shoes from off thy feet, for the place whereon thou </a:t>
            </a:r>
            <a:r>
              <a:rPr sz="2800" dirty="0" err="1"/>
              <a:t>standest</a:t>
            </a:r>
            <a:r>
              <a:rPr sz="2800" dirty="0"/>
              <a:t> is holy ground.</a:t>
            </a:r>
          </a:p>
        </p:txBody>
      </p:sp>
      <p:pic>
        <p:nvPicPr>
          <p:cNvPr id="12290" name="Picture 2" descr="Why Did Moses Remove His Shoes in Front of the Burning Bush? (Exodus 3:5) |  Christianity.com">
            <a:extLst>
              <a:ext uri="{FF2B5EF4-FFF2-40B4-BE49-F238E27FC236}">
                <a16:creationId xmlns:a16="http://schemas.microsoft.com/office/drawing/2014/main" id="{2606397A-893E-7462-4363-EFE0259713DC}"/>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44627"/>
          <a:stretch>
            <a:fillRect/>
          </a:stretch>
        </p:blipFill>
        <p:spPr bwMode="auto">
          <a:xfrm>
            <a:off x="4741607" y="2617348"/>
            <a:ext cx="3557946" cy="335472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9. Who was it speaking from the bush?</a:t>
            </a:r>
          </a:p>
        </p:txBody>
      </p:sp>
      <p:sp>
        <p:nvSpPr>
          <p:cNvPr id="3" name="Content Placeholder 2"/>
          <p:cNvSpPr>
            <a:spLocks noGrp="1"/>
          </p:cNvSpPr>
          <p:nvPr>
            <p:ph sz="half" idx="1"/>
          </p:nvPr>
        </p:nvSpPr>
        <p:spPr/>
        <p:txBody>
          <a:bodyPr>
            <a:normAutofit/>
          </a:bodyPr>
          <a:lstStyle/>
          <a:p>
            <a:r>
              <a:rPr sz="2800" dirty="0"/>
              <a:t>Exodus 3:6</a:t>
            </a:r>
          </a:p>
          <a:p>
            <a:r>
              <a:rPr sz="2800" dirty="0"/>
              <a:t>Moreover he said, I am the God of thy father, the God of Abraham, the God of Isaac, and the God of Jacob. And Moses hid his face; for he was afraid to look upon God.</a:t>
            </a:r>
          </a:p>
        </p:txBody>
      </p:sp>
      <p:pic>
        <p:nvPicPr>
          <p:cNvPr id="13314" name="Picture 2" descr="Sandals and Fire">
            <a:extLst>
              <a:ext uri="{FF2B5EF4-FFF2-40B4-BE49-F238E27FC236}">
                <a16:creationId xmlns:a16="http://schemas.microsoft.com/office/drawing/2014/main" id="{A1812106-0A89-83D2-A44D-5D60CF7BD0D4}"/>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7458" r="8204"/>
          <a:stretch>
            <a:fillRect/>
          </a:stretch>
        </p:blipFill>
        <p:spPr bwMode="auto">
          <a:xfrm>
            <a:off x="4639062" y="2270453"/>
            <a:ext cx="3959215" cy="393124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5806" y="764373"/>
            <a:ext cx="7813834" cy="1293028"/>
          </a:xfrm>
        </p:spPr>
        <p:txBody>
          <a:bodyPr>
            <a:noAutofit/>
          </a:bodyPr>
          <a:lstStyle/>
          <a:p>
            <a:r>
              <a:rPr sz="2800" dirty="0"/>
              <a:t>10. What other instances can you name where people were required to put off their shoes on account of the presence of God?</a:t>
            </a:r>
          </a:p>
        </p:txBody>
      </p:sp>
      <p:sp>
        <p:nvSpPr>
          <p:cNvPr id="4" name="Content Placeholder 3"/>
          <p:cNvSpPr>
            <a:spLocks noGrp="1"/>
          </p:cNvSpPr>
          <p:nvPr>
            <p:ph sz="half" idx="2"/>
          </p:nvPr>
        </p:nvSpPr>
        <p:spPr>
          <a:xfrm>
            <a:off x="4642723" y="2474779"/>
            <a:ext cx="3907540" cy="4069080"/>
          </a:xfrm>
        </p:spPr>
        <p:txBody>
          <a:bodyPr/>
          <a:lstStyle/>
          <a:p>
            <a:r>
              <a:rPr lang="en-US" sz="2800" b="1" dirty="0"/>
              <a:t>Joshua before the Captain of the Lord’s Host</a:t>
            </a:r>
            <a:br>
              <a:rPr lang="en-US" sz="2800" dirty="0"/>
            </a:br>
            <a:r>
              <a:rPr lang="en-US" sz="2800" b="1" dirty="0"/>
              <a:t>(Joshua 5:13–15)</a:t>
            </a:r>
            <a:endParaRPr lang="en-US" sz="2800" dirty="0"/>
          </a:p>
          <a:p>
            <a:r>
              <a:rPr lang="en-US" sz="2800" dirty="0"/>
              <a:t>“Loose thy shoe from off thy foot; for the place whereon thou </a:t>
            </a:r>
            <a:r>
              <a:rPr lang="en-US" sz="2800" dirty="0" err="1"/>
              <a:t>standest</a:t>
            </a:r>
            <a:r>
              <a:rPr lang="en-US" sz="2800" dirty="0"/>
              <a:t> is holy.”</a:t>
            </a:r>
          </a:p>
          <a:p>
            <a:endParaRPr dirty="0"/>
          </a:p>
        </p:txBody>
      </p:sp>
      <p:pic>
        <p:nvPicPr>
          <p:cNvPr id="14338" name="Picture 2" descr="Caleb Jasper Lumingkit - The Captain of the Lord's Host - Joshua 5">
            <a:extLst>
              <a:ext uri="{FF2B5EF4-FFF2-40B4-BE49-F238E27FC236}">
                <a16:creationId xmlns:a16="http://schemas.microsoft.com/office/drawing/2014/main" id="{A7746792-A9EA-836A-F4D9-BE914676F947}"/>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29312" r="15074"/>
          <a:stretch>
            <a:fillRect/>
          </a:stretch>
        </p:blipFill>
        <p:spPr bwMode="auto">
          <a:xfrm>
            <a:off x="666876" y="2582692"/>
            <a:ext cx="3905124" cy="351093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B0681F-8631-3014-22B3-BAF67D7C3A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C84808-2804-2033-65F1-217D3564983C}"/>
              </a:ext>
            </a:extLst>
          </p:cNvPr>
          <p:cNvSpPr>
            <a:spLocks noGrp="1"/>
          </p:cNvSpPr>
          <p:nvPr>
            <p:ph type="title"/>
          </p:nvPr>
        </p:nvSpPr>
        <p:spPr>
          <a:xfrm>
            <a:off x="735806" y="764373"/>
            <a:ext cx="7813834" cy="1293028"/>
          </a:xfrm>
        </p:spPr>
        <p:txBody>
          <a:bodyPr>
            <a:noAutofit/>
          </a:bodyPr>
          <a:lstStyle/>
          <a:p>
            <a:r>
              <a:rPr sz="2800" dirty="0"/>
              <a:t>10. What other instances can you name where people were required to put off their shoes on account of the presence of God?</a:t>
            </a:r>
          </a:p>
        </p:txBody>
      </p:sp>
      <p:sp>
        <p:nvSpPr>
          <p:cNvPr id="4" name="Content Placeholder 3">
            <a:extLst>
              <a:ext uri="{FF2B5EF4-FFF2-40B4-BE49-F238E27FC236}">
                <a16:creationId xmlns:a16="http://schemas.microsoft.com/office/drawing/2014/main" id="{8F2276C5-0240-8957-A5A6-1B6C5FD391DC}"/>
              </a:ext>
            </a:extLst>
          </p:cNvPr>
          <p:cNvSpPr>
            <a:spLocks noGrp="1"/>
          </p:cNvSpPr>
          <p:nvPr>
            <p:ph sz="half" idx="2"/>
          </p:nvPr>
        </p:nvSpPr>
        <p:spPr>
          <a:xfrm>
            <a:off x="3996813" y="2322871"/>
            <a:ext cx="4553450" cy="4220988"/>
          </a:xfrm>
        </p:spPr>
        <p:txBody>
          <a:bodyPr>
            <a:noAutofit/>
          </a:bodyPr>
          <a:lstStyle/>
          <a:p>
            <a:r>
              <a:rPr lang="en-US" sz="2800" b="1" dirty="0"/>
              <a:t>David climbed Mt. Olivet, where he worshipped God, without shoes (2 Samuel 15:30-32)</a:t>
            </a:r>
          </a:p>
          <a:p>
            <a:r>
              <a:rPr lang="en-US" sz="2800" b="1" baseline="30000" dirty="0"/>
              <a:t> </a:t>
            </a:r>
            <a:r>
              <a:rPr lang="en-US" sz="2800" dirty="0"/>
              <a:t>David went barefoot as a sign of submission, repentance, and humility before God</a:t>
            </a:r>
          </a:p>
        </p:txBody>
      </p:sp>
      <p:pic>
        <p:nvPicPr>
          <p:cNvPr id="16386" name="Picture 2" descr="What does 2 Samuel 15:30 mean? | Bible Art">
            <a:extLst>
              <a:ext uri="{FF2B5EF4-FFF2-40B4-BE49-F238E27FC236}">
                <a16:creationId xmlns:a16="http://schemas.microsoft.com/office/drawing/2014/main" id="{D3C8879F-B124-037B-B789-9079D26D4BF4}"/>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593725" y="2686255"/>
            <a:ext cx="3095113" cy="30951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11013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035DE2-B825-9A1A-78C5-0F854616A9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826F7E-0B58-3F25-AF66-20E6E7AB0A8F}"/>
              </a:ext>
            </a:extLst>
          </p:cNvPr>
          <p:cNvSpPr>
            <a:spLocks noGrp="1"/>
          </p:cNvSpPr>
          <p:nvPr>
            <p:ph type="title"/>
          </p:nvPr>
        </p:nvSpPr>
        <p:spPr>
          <a:xfrm>
            <a:off x="735806" y="764373"/>
            <a:ext cx="7813834" cy="1293028"/>
          </a:xfrm>
        </p:spPr>
        <p:txBody>
          <a:bodyPr>
            <a:noAutofit/>
          </a:bodyPr>
          <a:lstStyle/>
          <a:p>
            <a:r>
              <a:rPr sz="2800" dirty="0"/>
              <a:t>10. What other instances can you name where people were required to put off their shoes on account of the presence of God?</a:t>
            </a:r>
          </a:p>
        </p:txBody>
      </p:sp>
      <p:sp>
        <p:nvSpPr>
          <p:cNvPr id="4" name="Content Placeholder 3">
            <a:extLst>
              <a:ext uri="{FF2B5EF4-FFF2-40B4-BE49-F238E27FC236}">
                <a16:creationId xmlns:a16="http://schemas.microsoft.com/office/drawing/2014/main" id="{5DA3B0AA-521B-F0D4-245E-5811044F4217}"/>
              </a:ext>
            </a:extLst>
          </p:cNvPr>
          <p:cNvSpPr>
            <a:spLocks noGrp="1"/>
          </p:cNvSpPr>
          <p:nvPr>
            <p:ph sz="half" idx="2"/>
          </p:nvPr>
        </p:nvSpPr>
        <p:spPr>
          <a:xfrm>
            <a:off x="4642723" y="2322871"/>
            <a:ext cx="3907540" cy="4220988"/>
          </a:xfrm>
        </p:spPr>
        <p:txBody>
          <a:bodyPr>
            <a:normAutofit/>
          </a:bodyPr>
          <a:lstStyle/>
          <a:p>
            <a:r>
              <a:rPr lang="en-US" sz="2800" b="1" dirty="0"/>
              <a:t>Priests (probably) ministering barefoot </a:t>
            </a:r>
          </a:p>
          <a:p>
            <a:r>
              <a:rPr lang="en-US" sz="2800" dirty="0"/>
              <a:t>Priestly clothing is specified (Ezekiel 44:18), but shoes/sandals are not on the list.  </a:t>
            </a:r>
          </a:p>
          <a:p>
            <a:r>
              <a:rPr lang="en-US" sz="2800" dirty="0"/>
              <a:t>Probably a symbol of humility, purity</a:t>
            </a:r>
          </a:p>
        </p:txBody>
      </p:sp>
      <p:pic>
        <p:nvPicPr>
          <p:cNvPr id="15362" name="Picture 2" descr="Redeemer of Israel: Pomegranates and Bells of the High Priest">
            <a:extLst>
              <a:ext uri="{FF2B5EF4-FFF2-40B4-BE49-F238E27FC236}">
                <a16:creationId xmlns:a16="http://schemas.microsoft.com/office/drawing/2014/main" id="{6417A88E-0517-09E0-6456-715E575A26F2}"/>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14986" r="13377"/>
          <a:stretch>
            <a:fillRect/>
          </a:stretch>
        </p:blipFill>
        <p:spPr bwMode="auto">
          <a:xfrm>
            <a:off x="494850" y="2418735"/>
            <a:ext cx="4077150" cy="37918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32425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20" name="Picture 4" descr="Generated image">
            <a:extLst>
              <a:ext uri="{FF2B5EF4-FFF2-40B4-BE49-F238E27FC236}">
                <a16:creationId xmlns:a16="http://schemas.microsoft.com/office/drawing/2014/main" id="{D30E8E0F-974B-E0D3-42A5-D7FE451E293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754" t="8092" r="22948" b="8092"/>
          <a:stretch>
            <a:fillRect/>
          </a:stretch>
        </p:blipFill>
        <p:spPr bwMode="auto">
          <a:xfrm>
            <a:off x="0" y="-56322"/>
            <a:ext cx="9144000" cy="697064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AB6E2989-D74D-9E48-3C3A-4DEAD2099DC8}"/>
              </a:ext>
            </a:extLst>
          </p:cNvPr>
          <p:cNvSpPr txBox="1"/>
          <p:nvPr/>
        </p:nvSpPr>
        <p:spPr>
          <a:xfrm>
            <a:off x="1691311" y="4230756"/>
            <a:ext cx="4047711" cy="715581"/>
          </a:xfrm>
          <a:prstGeom prst="rect">
            <a:avLst/>
          </a:prstGeom>
          <a:noFill/>
        </p:spPr>
        <p:txBody>
          <a:bodyPr wrap="square" rtlCol="0">
            <a:spAutoFit/>
          </a:bodyPr>
          <a:lstStyle/>
          <a:p>
            <a:r>
              <a:rPr lang="en-US" sz="4050" dirty="0">
                <a:solidFill>
                  <a:srgbClr val="FBF1EB"/>
                </a:solidFill>
                <a:latin typeface="Impact" panose="020B0806030902050204" pitchFamily="34" charset="0"/>
              </a:rPr>
              <a:t>Living the Light</a:t>
            </a:r>
          </a:p>
        </p:txBody>
      </p:sp>
    </p:spTree>
    <p:extLst>
      <p:ext uri="{BB962C8B-B14F-4D97-AF65-F5344CB8AC3E}">
        <p14:creationId xmlns:p14="http://schemas.microsoft.com/office/powerpoint/2010/main" val="3991235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6EBAA0-A41F-1A6D-C940-A9EDE116D0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1B7352-3396-896E-A660-DD4728319781}"/>
              </a:ext>
            </a:extLst>
          </p:cNvPr>
          <p:cNvSpPr>
            <a:spLocks noGrp="1"/>
          </p:cNvSpPr>
          <p:nvPr>
            <p:ph type="title"/>
          </p:nvPr>
        </p:nvSpPr>
        <p:spPr>
          <a:xfrm>
            <a:off x="735806" y="764373"/>
            <a:ext cx="7813834" cy="1293028"/>
          </a:xfrm>
        </p:spPr>
        <p:txBody>
          <a:bodyPr>
            <a:noAutofit/>
          </a:bodyPr>
          <a:lstStyle/>
          <a:p>
            <a:r>
              <a:rPr sz="2800" dirty="0"/>
              <a:t>10. What other instances can you name where people were required to put off their shoes on account of the presence of God?</a:t>
            </a:r>
          </a:p>
        </p:txBody>
      </p:sp>
      <p:sp>
        <p:nvSpPr>
          <p:cNvPr id="4" name="Content Placeholder 3">
            <a:extLst>
              <a:ext uri="{FF2B5EF4-FFF2-40B4-BE49-F238E27FC236}">
                <a16:creationId xmlns:a16="http://schemas.microsoft.com/office/drawing/2014/main" id="{A7CFBD95-E991-ECE6-97D3-396DE498DED7}"/>
              </a:ext>
            </a:extLst>
          </p:cNvPr>
          <p:cNvSpPr>
            <a:spLocks noGrp="1"/>
          </p:cNvSpPr>
          <p:nvPr>
            <p:ph sz="half" idx="2"/>
          </p:nvPr>
        </p:nvSpPr>
        <p:spPr>
          <a:xfrm>
            <a:off x="4642723" y="2322871"/>
            <a:ext cx="3907540" cy="4220988"/>
          </a:xfrm>
        </p:spPr>
        <p:txBody>
          <a:bodyPr>
            <a:normAutofit/>
          </a:bodyPr>
          <a:lstStyle/>
          <a:p>
            <a:pPr marL="0" indent="0">
              <a:buNone/>
            </a:pPr>
            <a:r>
              <a:rPr lang="en-US" sz="2800" b="1" dirty="0"/>
              <a:t>In the ancient Near East:</a:t>
            </a:r>
          </a:p>
          <a:p>
            <a:r>
              <a:rPr lang="en-US" sz="2800" dirty="0"/>
              <a:t>Removing sandals signified </a:t>
            </a:r>
            <a:r>
              <a:rPr lang="en-US" sz="2800" b="1" dirty="0"/>
              <a:t>relinquishing authority</a:t>
            </a:r>
            <a:endParaRPr lang="en-US" sz="2800" dirty="0"/>
          </a:p>
          <a:p>
            <a:r>
              <a:rPr lang="en-US" sz="2800" dirty="0"/>
              <a:t>Bare feet acknowledged </a:t>
            </a:r>
            <a:r>
              <a:rPr lang="en-US" sz="2800" b="1" dirty="0"/>
              <a:t>another’s ownership of the ground</a:t>
            </a:r>
            <a:endParaRPr lang="en-US" sz="2800" dirty="0"/>
          </a:p>
        </p:txBody>
      </p:sp>
      <p:pic>
        <p:nvPicPr>
          <p:cNvPr id="17410" name="Picture 2" descr="benefits of walking barefoot ...">
            <a:extLst>
              <a:ext uri="{FF2B5EF4-FFF2-40B4-BE49-F238E27FC236}">
                <a16:creationId xmlns:a16="http://schemas.microsoft.com/office/drawing/2014/main" id="{B38D3236-6D68-93A2-A3AD-3F1F943B3244}"/>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24070" r="21375"/>
          <a:stretch>
            <a:fillRect/>
          </a:stretch>
        </p:blipFill>
        <p:spPr bwMode="auto">
          <a:xfrm>
            <a:off x="735806" y="2464468"/>
            <a:ext cx="3836194" cy="39377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08756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0B5ECF-ECBA-2B44-D62B-C40C801B4B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C97AA3-8A5B-1C56-40E7-786EC19C7A65}"/>
              </a:ext>
            </a:extLst>
          </p:cNvPr>
          <p:cNvSpPr>
            <a:spLocks noGrp="1"/>
          </p:cNvSpPr>
          <p:nvPr>
            <p:ph type="title"/>
          </p:nvPr>
        </p:nvSpPr>
        <p:spPr>
          <a:xfrm>
            <a:off x="735806" y="764373"/>
            <a:ext cx="7813834" cy="1293028"/>
          </a:xfrm>
        </p:spPr>
        <p:txBody>
          <a:bodyPr>
            <a:noAutofit/>
          </a:bodyPr>
          <a:lstStyle/>
          <a:p>
            <a:r>
              <a:rPr sz="2800" dirty="0"/>
              <a:t>10. What other instances can you name where people were required to put off their shoes on account of the presence of God?</a:t>
            </a:r>
          </a:p>
        </p:txBody>
      </p:sp>
      <p:sp>
        <p:nvSpPr>
          <p:cNvPr id="4" name="Content Placeholder 3">
            <a:extLst>
              <a:ext uri="{FF2B5EF4-FFF2-40B4-BE49-F238E27FC236}">
                <a16:creationId xmlns:a16="http://schemas.microsoft.com/office/drawing/2014/main" id="{0874F7A8-3363-550A-EC76-5BD5F11D214B}"/>
              </a:ext>
            </a:extLst>
          </p:cNvPr>
          <p:cNvSpPr>
            <a:spLocks noGrp="1"/>
          </p:cNvSpPr>
          <p:nvPr>
            <p:ph sz="half" idx="2"/>
          </p:nvPr>
        </p:nvSpPr>
        <p:spPr>
          <a:xfrm>
            <a:off x="2436019" y="2414587"/>
            <a:ext cx="6364276" cy="3986212"/>
          </a:xfrm>
        </p:spPr>
        <p:txBody>
          <a:bodyPr>
            <a:normAutofit fontScale="92500" lnSpcReduction="20000"/>
          </a:bodyPr>
          <a:lstStyle/>
          <a:p>
            <a:r>
              <a:rPr lang="en-US" sz="2800" b="1" dirty="0"/>
              <a:t>In Ruth 4:7–8</a:t>
            </a:r>
            <a:r>
              <a:rPr lang="en-US" sz="2800" dirty="0"/>
              <a:t>, a near kinsman removes his shoe to publicly </a:t>
            </a:r>
            <a:r>
              <a:rPr lang="en-US" sz="2800" b="1" dirty="0"/>
              <a:t>renounce his right</a:t>
            </a:r>
            <a:r>
              <a:rPr lang="en-US" sz="2800" dirty="0"/>
              <a:t> to redeem the land and marry Ruth:</a:t>
            </a:r>
          </a:p>
          <a:p>
            <a:r>
              <a:rPr lang="en-US" sz="2800" dirty="0"/>
              <a:t>“Now this was the manner in former time in Israel concerning redeeming and concerning changing, for to confirm all things; a man plucked off his shoe, and gave it to his </a:t>
            </a:r>
            <a:r>
              <a:rPr lang="en-US" sz="2800" dirty="0" err="1"/>
              <a:t>neighbour</a:t>
            </a:r>
            <a:r>
              <a:rPr lang="en-US" sz="2800" dirty="0"/>
              <a:t>: and this was a testimony in Israel.”</a:t>
            </a:r>
            <a:br>
              <a:rPr lang="en-US" sz="2800" dirty="0"/>
            </a:br>
            <a:r>
              <a:rPr lang="en-US" sz="2800" dirty="0"/>
              <a:t>— </a:t>
            </a:r>
            <a:r>
              <a:rPr lang="en-US" sz="2800" i="1" dirty="0"/>
              <a:t>Ruth 4:7</a:t>
            </a:r>
            <a:endParaRPr lang="en-US" sz="2800" dirty="0"/>
          </a:p>
        </p:txBody>
      </p:sp>
      <p:pic>
        <p:nvPicPr>
          <p:cNvPr id="1026" name="Picture 2" descr="Boaz as redeemer in the book of Ruth">
            <a:extLst>
              <a:ext uri="{FF2B5EF4-FFF2-40B4-BE49-F238E27FC236}">
                <a16:creationId xmlns:a16="http://schemas.microsoft.com/office/drawing/2014/main" id="{96641967-8FD7-FFAC-DB13-41852229D62F}"/>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46906" r="13599" b="14269"/>
          <a:stretch>
            <a:fillRect/>
          </a:stretch>
        </p:blipFill>
        <p:spPr bwMode="auto">
          <a:xfrm>
            <a:off x="485776" y="2107408"/>
            <a:ext cx="1900237" cy="36742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96275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43BC64-1120-817A-6AAE-6208EE9E277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177D2D-B429-A0C9-8A22-864B58B7FF82}"/>
              </a:ext>
            </a:extLst>
          </p:cNvPr>
          <p:cNvSpPr>
            <a:spLocks noGrp="1"/>
          </p:cNvSpPr>
          <p:nvPr>
            <p:ph type="title"/>
          </p:nvPr>
        </p:nvSpPr>
        <p:spPr>
          <a:xfrm>
            <a:off x="735806" y="764373"/>
            <a:ext cx="7813834" cy="1293028"/>
          </a:xfrm>
        </p:spPr>
        <p:txBody>
          <a:bodyPr>
            <a:noAutofit/>
          </a:bodyPr>
          <a:lstStyle/>
          <a:p>
            <a:r>
              <a:rPr sz="2800" dirty="0"/>
              <a:t>10. What other instances can you name where people were required to put off their shoes on account of the presence of God?</a:t>
            </a:r>
          </a:p>
        </p:txBody>
      </p:sp>
      <p:sp>
        <p:nvSpPr>
          <p:cNvPr id="4" name="Content Placeholder 3">
            <a:extLst>
              <a:ext uri="{FF2B5EF4-FFF2-40B4-BE49-F238E27FC236}">
                <a16:creationId xmlns:a16="http://schemas.microsoft.com/office/drawing/2014/main" id="{C3BE7512-A59D-2294-1979-B48BA8BB770C}"/>
              </a:ext>
            </a:extLst>
          </p:cNvPr>
          <p:cNvSpPr>
            <a:spLocks noGrp="1"/>
          </p:cNvSpPr>
          <p:nvPr>
            <p:ph sz="half" idx="2"/>
          </p:nvPr>
        </p:nvSpPr>
        <p:spPr>
          <a:xfrm>
            <a:off x="4329917" y="2414587"/>
            <a:ext cx="4328307" cy="3849053"/>
          </a:xfrm>
        </p:spPr>
        <p:txBody>
          <a:bodyPr>
            <a:normAutofit fontScale="92500"/>
          </a:bodyPr>
          <a:lstStyle/>
          <a:p>
            <a:r>
              <a:rPr lang="en-US" sz="3200" b="1" dirty="0"/>
              <a:t>Removing the shoe = relinquishing a claim</a:t>
            </a:r>
            <a:br>
              <a:rPr lang="en-US" sz="3200" dirty="0"/>
            </a:br>
            <a:r>
              <a:rPr lang="en-US" sz="3200" dirty="0"/>
              <a:t>• He gives up his legal right to the inheritance</a:t>
            </a:r>
            <a:br>
              <a:rPr lang="en-US" sz="3200" dirty="0"/>
            </a:br>
            <a:r>
              <a:rPr lang="en-US" sz="3200" dirty="0"/>
              <a:t>• He steps back from acting as redeemer</a:t>
            </a:r>
            <a:br>
              <a:rPr lang="en-US" sz="3200" dirty="0"/>
            </a:br>
            <a:r>
              <a:rPr lang="en-US" sz="3200" dirty="0"/>
              <a:t>• He yields the ground to another</a:t>
            </a:r>
          </a:p>
        </p:txBody>
      </p:sp>
      <p:pic>
        <p:nvPicPr>
          <p:cNvPr id="2050" name="Picture 2" descr="Ruth 4:7: The Plucking Off of the Shoe">
            <a:extLst>
              <a:ext uri="{FF2B5EF4-FFF2-40B4-BE49-F238E27FC236}">
                <a16:creationId xmlns:a16="http://schemas.microsoft.com/office/drawing/2014/main" id="{3E175276-401F-D521-D0D8-8A1AD72117BF}"/>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34785"/>
          <a:stretch>
            <a:fillRect/>
          </a:stretch>
        </p:blipFill>
        <p:spPr bwMode="auto">
          <a:xfrm flipH="1">
            <a:off x="978693" y="2361247"/>
            <a:ext cx="3351223" cy="38490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76105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376F1A-8E4F-298A-4C33-3352DC45B8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BA2204-6FE9-56DF-7D33-78A7F9D11CC1}"/>
              </a:ext>
            </a:extLst>
          </p:cNvPr>
          <p:cNvSpPr>
            <a:spLocks noGrp="1"/>
          </p:cNvSpPr>
          <p:nvPr>
            <p:ph type="title"/>
          </p:nvPr>
        </p:nvSpPr>
        <p:spPr>
          <a:xfrm>
            <a:off x="735806" y="764373"/>
            <a:ext cx="7813834" cy="1293028"/>
          </a:xfrm>
        </p:spPr>
        <p:txBody>
          <a:bodyPr>
            <a:noAutofit/>
          </a:bodyPr>
          <a:lstStyle/>
          <a:p>
            <a:r>
              <a:rPr sz="2800" dirty="0"/>
              <a:t>10. What other instances can you name where people were required to put off their shoes on account of the presence of God?</a:t>
            </a:r>
          </a:p>
        </p:txBody>
      </p:sp>
      <p:sp>
        <p:nvSpPr>
          <p:cNvPr id="4" name="Content Placeholder 3">
            <a:extLst>
              <a:ext uri="{FF2B5EF4-FFF2-40B4-BE49-F238E27FC236}">
                <a16:creationId xmlns:a16="http://schemas.microsoft.com/office/drawing/2014/main" id="{F9A700C0-0C1E-6A9F-8DDC-997348121694}"/>
              </a:ext>
            </a:extLst>
          </p:cNvPr>
          <p:cNvSpPr>
            <a:spLocks noGrp="1"/>
          </p:cNvSpPr>
          <p:nvPr>
            <p:ph sz="half" idx="2"/>
          </p:nvPr>
        </p:nvSpPr>
        <p:spPr>
          <a:xfrm>
            <a:off x="4642723" y="2322871"/>
            <a:ext cx="3907540" cy="4220988"/>
          </a:xfrm>
        </p:spPr>
        <p:txBody>
          <a:bodyPr>
            <a:normAutofit/>
          </a:bodyPr>
          <a:lstStyle/>
          <a:p>
            <a:pPr marL="0" indent="0">
              <a:buNone/>
            </a:pPr>
            <a:r>
              <a:rPr lang="en-US" sz="2800" dirty="0"/>
              <a:t>Thus, removing shoes before God symbolized:</a:t>
            </a:r>
          </a:p>
          <a:p>
            <a:r>
              <a:rPr lang="en-US" sz="2800" dirty="0"/>
              <a:t>“This place is not mine.”</a:t>
            </a:r>
          </a:p>
          <a:p>
            <a:r>
              <a:rPr lang="en-US" sz="2800" dirty="0"/>
              <a:t>“I stand here only by Your permission.”</a:t>
            </a:r>
          </a:p>
        </p:txBody>
      </p:sp>
      <p:pic>
        <p:nvPicPr>
          <p:cNvPr id="18434" name="Picture 2" descr="The Pros and Cons of Walking Barefoot">
            <a:extLst>
              <a:ext uri="{FF2B5EF4-FFF2-40B4-BE49-F238E27FC236}">
                <a16:creationId xmlns:a16="http://schemas.microsoft.com/office/drawing/2014/main" id="{B4C6ADE3-71F4-263F-F7D1-BC0C448941CB}"/>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r="20176"/>
          <a:stretch>
            <a:fillRect/>
          </a:stretch>
        </p:blipFill>
        <p:spPr bwMode="auto">
          <a:xfrm>
            <a:off x="873956" y="1996699"/>
            <a:ext cx="3270341" cy="40969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94618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dirty="0"/>
              <a:t>11. What did the Lord say he had seen and heard?</a:t>
            </a:r>
          </a:p>
        </p:txBody>
      </p:sp>
      <p:sp>
        <p:nvSpPr>
          <p:cNvPr id="3" name="Content Placeholder 2"/>
          <p:cNvSpPr>
            <a:spLocks noGrp="1"/>
          </p:cNvSpPr>
          <p:nvPr>
            <p:ph sz="half" idx="1"/>
          </p:nvPr>
        </p:nvSpPr>
        <p:spPr/>
        <p:txBody>
          <a:bodyPr>
            <a:normAutofit lnSpcReduction="10000"/>
          </a:bodyPr>
          <a:lstStyle/>
          <a:p>
            <a:r>
              <a:rPr sz="2800" dirty="0"/>
              <a:t>Exodus 3:7; </a:t>
            </a:r>
            <a:r>
              <a:rPr lang="en-US" sz="2800" dirty="0"/>
              <a:t>        </a:t>
            </a:r>
            <a:r>
              <a:rPr sz="2800" dirty="0"/>
              <a:t>Acts 7:34</a:t>
            </a:r>
          </a:p>
          <a:p>
            <a:r>
              <a:rPr sz="2800" dirty="0"/>
              <a:t>And the Lord said, I have surely seen the affliction of my people which are in Egypt, and have heard their cry by reason of their taskmasters; for I know their sorrows.</a:t>
            </a:r>
          </a:p>
        </p:txBody>
      </p:sp>
      <p:pic>
        <p:nvPicPr>
          <p:cNvPr id="19458" name="Picture 2" descr="Slavery in Ancient Egypt: Power, Labor, and Legacy">
            <a:extLst>
              <a:ext uri="{FF2B5EF4-FFF2-40B4-BE49-F238E27FC236}">
                <a16:creationId xmlns:a16="http://schemas.microsoft.com/office/drawing/2014/main" id="{48F094D4-573A-849C-79A4-2269C8031838}"/>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1850" y="2926292"/>
            <a:ext cx="3908425" cy="260561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11. What did the Lord say he had seen and heard?</a:t>
            </a:r>
          </a:p>
        </p:txBody>
      </p:sp>
      <p:sp>
        <p:nvSpPr>
          <p:cNvPr id="3" name="Content Placeholder 2"/>
          <p:cNvSpPr>
            <a:spLocks noGrp="1"/>
          </p:cNvSpPr>
          <p:nvPr>
            <p:ph sz="half" idx="1"/>
          </p:nvPr>
        </p:nvSpPr>
        <p:spPr/>
        <p:txBody>
          <a:bodyPr>
            <a:normAutofit fontScale="92500" lnSpcReduction="20000"/>
          </a:bodyPr>
          <a:lstStyle/>
          <a:p>
            <a:r>
              <a:rPr sz="3200" dirty="0"/>
              <a:t>Exodus 3:7; </a:t>
            </a:r>
            <a:r>
              <a:rPr lang="en-US" sz="3200" dirty="0"/>
              <a:t>      </a:t>
            </a:r>
            <a:r>
              <a:rPr sz="3200" dirty="0"/>
              <a:t>Acts 7:34</a:t>
            </a:r>
          </a:p>
          <a:p>
            <a:r>
              <a:rPr sz="3200" dirty="0"/>
              <a:t>I have seen, I have seen the affliction of my people which is in Egypt, and I have heard their groaning, and am come down to deliver them.</a:t>
            </a:r>
          </a:p>
        </p:txBody>
      </p:sp>
      <p:pic>
        <p:nvPicPr>
          <p:cNvPr id="20482" name="Picture 2" descr="Slavery in ancient Egypt - Wikipedia">
            <a:extLst>
              <a:ext uri="{FF2B5EF4-FFF2-40B4-BE49-F238E27FC236}">
                <a16:creationId xmlns:a16="http://schemas.microsoft.com/office/drawing/2014/main" id="{244C7BFA-E87B-4C9D-E403-CFD4E9735C8C}"/>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6703" r="22545"/>
          <a:stretch>
            <a:fillRect/>
          </a:stretch>
        </p:blipFill>
        <p:spPr bwMode="auto">
          <a:xfrm>
            <a:off x="4291781" y="2307205"/>
            <a:ext cx="4203290" cy="354531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12. What did he say he now proposed to do?</a:t>
            </a:r>
          </a:p>
        </p:txBody>
      </p:sp>
      <p:sp>
        <p:nvSpPr>
          <p:cNvPr id="3" name="Content Placeholder 2"/>
          <p:cNvSpPr>
            <a:spLocks noGrp="1"/>
          </p:cNvSpPr>
          <p:nvPr>
            <p:ph sz="half" idx="1"/>
          </p:nvPr>
        </p:nvSpPr>
        <p:spPr/>
        <p:txBody>
          <a:bodyPr>
            <a:normAutofit lnSpcReduction="10000"/>
          </a:bodyPr>
          <a:lstStyle/>
          <a:p>
            <a:r>
              <a:rPr dirty="0"/>
              <a:t>Exodus 3:8-10</a:t>
            </a:r>
          </a:p>
          <a:p>
            <a:r>
              <a:rPr dirty="0"/>
              <a:t>And I am come down to deliver them out of the hand of the Egyptians, and to bring them up out of that land unto a good land and a large, unto a land flowing with milk and honey; unto the place of the Canaanites, and the Hittites, and the Amorites, and the Perizzites, and the Hivites, and the Jebusites.</a:t>
            </a:r>
          </a:p>
        </p:txBody>
      </p:sp>
      <p:pic>
        <p:nvPicPr>
          <p:cNvPr id="21508" name="Picture 4" descr="Unveiling Exodus: God's Promises ...">
            <a:extLst>
              <a:ext uri="{FF2B5EF4-FFF2-40B4-BE49-F238E27FC236}">
                <a16:creationId xmlns:a16="http://schemas.microsoft.com/office/drawing/2014/main" id="{18D0E07D-0C6F-613E-740B-690AAC5D2FCB}"/>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9850" r="12486"/>
          <a:stretch>
            <a:fillRect/>
          </a:stretch>
        </p:blipFill>
        <p:spPr bwMode="auto">
          <a:xfrm>
            <a:off x="4671509" y="2323332"/>
            <a:ext cx="3663143" cy="381153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12. What did he say he now proposed to do?</a:t>
            </a:r>
          </a:p>
        </p:txBody>
      </p:sp>
      <p:sp>
        <p:nvSpPr>
          <p:cNvPr id="3" name="Content Placeholder 2"/>
          <p:cNvSpPr>
            <a:spLocks noGrp="1"/>
          </p:cNvSpPr>
          <p:nvPr>
            <p:ph sz="half" idx="1"/>
          </p:nvPr>
        </p:nvSpPr>
        <p:spPr/>
        <p:txBody>
          <a:bodyPr>
            <a:normAutofit/>
          </a:bodyPr>
          <a:lstStyle/>
          <a:p>
            <a:r>
              <a:rPr sz="2800" dirty="0"/>
              <a:t>Exodus 3:8-10</a:t>
            </a:r>
          </a:p>
          <a:p>
            <a:r>
              <a:rPr sz="2800" dirty="0"/>
              <a:t>Now therefore, behold, the cry of the children of Israel is come unto me, and I have also seen the oppression wherewith the Egyptians oppress them.</a:t>
            </a:r>
          </a:p>
        </p:txBody>
      </p:sp>
      <p:pic>
        <p:nvPicPr>
          <p:cNvPr id="23554" name="Picture 2" descr="What We Know about Slavery in Egypt - TheTorah.com">
            <a:extLst>
              <a:ext uri="{FF2B5EF4-FFF2-40B4-BE49-F238E27FC236}">
                <a16:creationId xmlns:a16="http://schemas.microsoft.com/office/drawing/2014/main" id="{00401594-64CB-0FC1-868D-260CF395C4B5}"/>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41850" y="2860770"/>
            <a:ext cx="3908425" cy="273666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dirty="0"/>
              <a:t>12. What did he say he now proposed to do?</a:t>
            </a:r>
          </a:p>
        </p:txBody>
      </p:sp>
      <p:sp>
        <p:nvSpPr>
          <p:cNvPr id="3" name="Content Placeholder 2"/>
          <p:cNvSpPr>
            <a:spLocks noGrp="1"/>
          </p:cNvSpPr>
          <p:nvPr>
            <p:ph sz="half" idx="1"/>
          </p:nvPr>
        </p:nvSpPr>
        <p:spPr/>
        <p:txBody>
          <a:bodyPr>
            <a:normAutofit/>
          </a:bodyPr>
          <a:lstStyle/>
          <a:p>
            <a:r>
              <a:rPr sz="2800" dirty="0"/>
              <a:t>Exodus 3:8-10</a:t>
            </a:r>
          </a:p>
          <a:p>
            <a:r>
              <a:rPr sz="2800" dirty="0"/>
              <a:t>Come now therefore, and I will send thee unto Pharaoh, that thou mayest bring forth my people the children of Israel out of Egypt.</a:t>
            </a:r>
          </a:p>
        </p:txBody>
      </p:sp>
      <p:pic>
        <p:nvPicPr>
          <p:cNvPr id="5" name="Picture 2" descr="Book of Exodus Summary | Watch an Overview Video (Part 1)">
            <a:extLst>
              <a:ext uri="{FF2B5EF4-FFF2-40B4-BE49-F238E27FC236}">
                <a16:creationId xmlns:a16="http://schemas.microsoft.com/office/drawing/2014/main" id="{02803D14-F769-15DF-991E-340AFA15BF59}"/>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4439" r="15374"/>
          <a:stretch>
            <a:fillRect/>
          </a:stretch>
        </p:blipFill>
        <p:spPr bwMode="auto">
          <a:xfrm>
            <a:off x="4641850" y="2662934"/>
            <a:ext cx="3908425" cy="313233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13. How eager was Moses now to go?</a:t>
            </a:r>
          </a:p>
        </p:txBody>
      </p:sp>
      <p:sp>
        <p:nvSpPr>
          <p:cNvPr id="3" name="Content Placeholder 2"/>
          <p:cNvSpPr>
            <a:spLocks noGrp="1"/>
          </p:cNvSpPr>
          <p:nvPr>
            <p:ph sz="half" idx="1"/>
          </p:nvPr>
        </p:nvSpPr>
        <p:spPr/>
        <p:txBody>
          <a:bodyPr>
            <a:normAutofit/>
          </a:bodyPr>
          <a:lstStyle/>
          <a:p>
            <a:r>
              <a:rPr sz="2800" dirty="0"/>
              <a:t>Exodus 3:11</a:t>
            </a:r>
          </a:p>
          <a:p>
            <a:r>
              <a:rPr sz="2800" dirty="0"/>
              <a:t>And Moses said unto God, Who am I, that I should go unto Pharaoh, and that I should bring forth the children of Israel out of Egypt?</a:t>
            </a:r>
          </a:p>
        </p:txBody>
      </p:sp>
      <p:pic>
        <p:nvPicPr>
          <p:cNvPr id="24578" name="Picture 2" descr="As recorded in the Book of Moses, who was speaking to Moses?">
            <a:extLst>
              <a:ext uri="{FF2B5EF4-FFF2-40B4-BE49-F238E27FC236}">
                <a16:creationId xmlns:a16="http://schemas.microsoft.com/office/drawing/2014/main" id="{3B58591A-8E59-61BD-2EC7-5B700CEE9040}"/>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8150" r="21559"/>
          <a:stretch>
            <a:fillRect/>
          </a:stretch>
        </p:blipFill>
        <p:spPr bwMode="auto">
          <a:xfrm>
            <a:off x="4738543" y="2194560"/>
            <a:ext cx="3600388" cy="374309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7321F3-0375-02F6-F80F-4EAAE5C424C7}"/>
              </a:ext>
            </a:extLst>
          </p:cNvPr>
          <p:cNvSpPr>
            <a:spLocks noGrp="1"/>
          </p:cNvSpPr>
          <p:nvPr>
            <p:ph type="ctrTitle"/>
          </p:nvPr>
        </p:nvSpPr>
        <p:spPr>
          <a:xfrm>
            <a:off x="782533" y="907025"/>
            <a:ext cx="7683863" cy="3929769"/>
          </a:xfrm>
          <a:gradFill flip="none" rotWithShape="1">
            <a:gsLst>
              <a:gs pos="35000">
                <a:srgbClr val="E48C32"/>
              </a:gs>
              <a:gs pos="11000">
                <a:srgbClr val="C00000"/>
              </a:gs>
              <a:gs pos="49000">
                <a:srgbClr val="FFF758"/>
              </a:gs>
            </a:gsLst>
            <a:lin ang="2700000" scaled="1"/>
            <a:tileRect/>
          </a:gradFill>
          <a:ln>
            <a:solidFill>
              <a:schemeClr val="accent1">
                <a:lumMod val="40000"/>
                <a:lumOff val="60000"/>
              </a:schemeClr>
            </a:solidFill>
          </a:ln>
          <a:effectLst>
            <a:softEdge rad="584200"/>
          </a:effectLst>
        </p:spPr>
        <p:txBody>
          <a:bodyPr>
            <a:normAutofit/>
          </a:bodyPr>
          <a:lstStyle/>
          <a:p>
            <a:pPr algn="ctr"/>
            <a:r>
              <a:rPr lang="en-US" sz="5400" dirty="0">
                <a:solidFill>
                  <a:schemeClr val="tx1"/>
                </a:solidFill>
              </a:rPr>
              <a:t>Old Testament History:</a:t>
            </a:r>
            <a:r>
              <a:rPr lang="en-US" sz="4000" dirty="0">
                <a:solidFill>
                  <a:schemeClr val="tx1"/>
                </a:solidFill>
              </a:rPr>
              <a:t> </a:t>
            </a:r>
            <a:br>
              <a:rPr lang="en-US" sz="5400" dirty="0">
                <a:solidFill>
                  <a:schemeClr val="tx2">
                    <a:lumMod val="50000"/>
                  </a:schemeClr>
                </a:solidFill>
              </a:rPr>
            </a:br>
            <a:r>
              <a:rPr lang="en-US" sz="8000" b="1" dirty="0">
                <a:solidFill>
                  <a:srgbClr val="C00000"/>
                </a:solidFill>
              </a:rPr>
              <a:t>Moses Sent to Egypt</a:t>
            </a:r>
            <a:endParaRPr lang="en-US" sz="5400" b="1" dirty="0">
              <a:solidFill>
                <a:srgbClr val="C00000"/>
              </a:solidFill>
            </a:endParaRPr>
          </a:p>
        </p:txBody>
      </p:sp>
      <p:sp>
        <p:nvSpPr>
          <p:cNvPr id="3" name="Subtitle 2">
            <a:extLst>
              <a:ext uri="{FF2B5EF4-FFF2-40B4-BE49-F238E27FC236}">
                <a16:creationId xmlns:a16="http://schemas.microsoft.com/office/drawing/2014/main" id="{9ACDEA4B-53A6-7903-3988-7798F7C0A61F}"/>
              </a:ext>
            </a:extLst>
          </p:cNvPr>
          <p:cNvSpPr>
            <a:spLocks noGrp="1"/>
          </p:cNvSpPr>
          <p:nvPr>
            <p:ph type="subTitle" idx="1"/>
          </p:nvPr>
        </p:nvSpPr>
        <p:spPr>
          <a:xfrm>
            <a:off x="919561" y="4836795"/>
            <a:ext cx="7409809" cy="940906"/>
          </a:xfrm>
          <a:ln>
            <a:noFill/>
          </a:ln>
        </p:spPr>
        <p:txBody>
          <a:bodyPr>
            <a:normAutofit/>
          </a:bodyPr>
          <a:lstStyle/>
          <a:p>
            <a:r>
              <a:rPr lang="en-US" sz="4000" dirty="0"/>
              <a:t>Lesson</a:t>
            </a:r>
            <a:r>
              <a:rPr lang="en-US" sz="4000" dirty="0">
                <a:solidFill>
                  <a:schemeClr val="accent1">
                    <a:lumMod val="40000"/>
                    <a:lumOff val="60000"/>
                  </a:schemeClr>
                </a:solidFill>
              </a:rPr>
              <a:t> </a:t>
            </a:r>
            <a:r>
              <a:rPr lang="en-US" sz="6000" b="1" dirty="0">
                <a:solidFill>
                  <a:srgbClr val="C00000"/>
                </a:solidFill>
              </a:rPr>
              <a:t>24</a:t>
            </a:r>
            <a:r>
              <a:rPr lang="en-US" sz="4000" b="1" dirty="0"/>
              <a:t>, </a:t>
            </a:r>
            <a:r>
              <a:rPr lang="en-US" sz="4000" dirty="0"/>
              <a:t>2</a:t>
            </a:r>
            <a:r>
              <a:rPr lang="en-US" sz="4000" baseline="30000" dirty="0"/>
              <a:t>nd</a:t>
            </a:r>
            <a:r>
              <a:rPr lang="en-US" sz="4000" dirty="0"/>
              <a:t> Quarter, 1888</a:t>
            </a:r>
          </a:p>
        </p:txBody>
      </p:sp>
    </p:spTree>
    <p:extLst>
      <p:ext uri="{BB962C8B-B14F-4D97-AF65-F5344CB8AC3E}">
        <p14:creationId xmlns:p14="http://schemas.microsoft.com/office/powerpoint/2010/main" val="26098083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14. What did the Lord say?</a:t>
            </a:r>
          </a:p>
        </p:txBody>
      </p:sp>
      <p:sp>
        <p:nvSpPr>
          <p:cNvPr id="3" name="Content Placeholder 2"/>
          <p:cNvSpPr>
            <a:spLocks noGrp="1"/>
          </p:cNvSpPr>
          <p:nvPr>
            <p:ph sz="half" idx="1"/>
          </p:nvPr>
        </p:nvSpPr>
        <p:spPr/>
        <p:txBody>
          <a:bodyPr>
            <a:normAutofit fontScale="92500" lnSpcReduction="10000"/>
          </a:bodyPr>
          <a:lstStyle/>
          <a:p>
            <a:r>
              <a:rPr sz="2800" dirty="0"/>
              <a:t>Exodus 3:12</a:t>
            </a:r>
          </a:p>
          <a:p>
            <a:r>
              <a:rPr sz="2800" dirty="0"/>
              <a:t>And he said, Certainly I will be with thee; and this shall be a token unto thee, that I have sent thee: When thou hast brought forth the people out of Egypt, ye shall serve God upon this mountain.</a:t>
            </a:r>
          </a:p>
        </p:txBody>
      </p:sp>
      <p:pic>
        <p:nvPicPr>
          <p:cNvPr id="25602" name="Picture 2" descr="Westeringfgc - &quot;The Lord would speak to Moses face to face, as one speaks  to a friend.&quot; — Exodus 33:11 (NIV) Can you imagine that kind of closeness?  Not just hearing from">
            <a:extLst>
              <a:ext uri="{FF2B5EF4-FFF2-40B4-BE49-F238E27FC236}">
                <a16:creationId xmlns:a16="http://schemas.microsoft.com/office/drawing/2014/main" id="{AFFAC21E-F7AA-CFE7-B3B7-F669C33AC798}"/>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572000" y="2024547"/>
            <a:ext cx="3938931" cy="393893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B78545-7597-FBBA-60BD-8BD27AEBC2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E7CA04-B62B-45D4-1A89-DAB9E7EFC47C}"/>
              </a:ext>
            </a:extLst>
          </p:cNvPr>
          <p:cNvSpPr>
            <a:spLocks noGrp="1"/>
          </p:cNvSpPr>
          <p:nvPr>
            <p:ph type="title"/>
          </p:nvPr>
        </p:nvSpPr>
        <p:spPr/>
        <p:txBody>
          <a:bodyPr>
            <a:normAutofit/>
          </a:bodyPr>
          <a:lstStyle/>
          <a:p>
            <a:r>
              <a:rPr lang="en-US" sz="4400" dirty="0"/>
              <a:t>“Who Am I?”</a:t>
            </a:r>
            <a:endParaRPr sz="4400" dirty="0"/>
          </a:p>
        </p:txBody>
      </p:sp>
      <p:sp>
        <p:nvSpPr>
          <p:cNvPr id="4" name="Content Placeholder 3">
            <a:extLst>
              <a:ext uri="{FF2B5EF4-FFF2-40B4-BE49-F238E27FC236}">
                <a16:creationId xmlns:a16="http://schemas.microsoft.com/office/drawing/2014/main" id="{4A8B635B-7D47-829D-E067-D0BAE694C365}"/>
              </a:ext>
            </a:extLst>
          </p:cNvPr>
          <p:cNvSpPr>
            <a:spLocks noGrp="1"/>
          </p:cNvSpPr>
          <p:nvPr>
            <p:ph sz="half" idx="2"/>
          </p:nvPr>
        </p:nvSpPr>
        <p:spPr/>
        <p:txBody>
          <a:bodyPr>
            <a:normAutofit/>
          </a:bodyPr>
          <a:lstStyle/>
          <a:p>
            <a:pPr marL="0" indent="0">
              <a:buNone/>
            </a:pPr>
            <a:r>
              <a:rPr lang="en-US" sz="3200" dirty="0"/>
              <a:t>Forty years earlier:</a:t>
            </a:r>
          </a:p>
          <a:p>
            <a:r>
              <a:rPr lang="en-US" sz="3200" dirty="0"/>
              <a:t>Moses </a:t>
            </a:r>
            <a:r>
              <a:rPr lang="en-US" sz="3200" i="1" dirty="0"/>
              <a:t>assumed</a:t>
            </a:r>
            <a:r>
              <a:rPr lang="en-US" sz="3200" dirty="0"/>
              <a:t> leadership</a:t>
            </a:r>
          </a:p>
          <a:p>
            <a:r>
              <a:rPr lang="en-US" sz="3200" dirty="0"/>
              <a:t>He acted without commission</a:t>
            </a:r>
          </a:p>
          <a:p>
            <a:r>
              <a:rPr lang="en-US" sz="3200" dirty="0"/>
              <a:t>He expected recognition (Acts 7:25)</a:t>
            </a:r>
          </a:p>
        </p:txBody>
      </p:sp>
      <p:pic>
        <p:nvPicPr>
          <p:cNvPr id="5" name="Picture 2" descr="Searching for Egypt in Israel ...">
            <a:extLst>
              <a:ext uri="{FF2B5EF4-FFF2-40B4-BE49-F238E27FC236}">
                <a16:creationId xmlns:a16="http://schemas.microsoft.com/office/drawing/2014/main" id="{864960A1-3F2C-24A6-860F-A97AEB43C68C}"/>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27865" r="11685"/>
          <a:stretch>
            <a:fillRect/>
          </a:stretch>
        </p:blipFill>
        <p:spPr bwMode="auto">
          <a:xfrm>
            <a:off x="594360" y="2194560"/>
            <a:ext cx="3928309" cy="38990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06115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8E5A8A-B8A0-AA5D-AA01-009B6F508E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E0AC26-F7C9-A2A3-9D46-B33CDD2254F9}"/>
              </a:ext>
            </a:extLst>
          </p:cNvPr>
          <p:cNvSpPr>
            <a:spLocks noGrp="1"/>
          </p:cNvSpPr>
          <p:nvPr>
            <p:ph type="title"/>
          </p:nvPr>
        </p:nvSpPr>
        <p:spPr/>
        <p:txBody>
          <a:bodyPr>
            <a:normAutofit/>
          </a:bodyPr>
          <a:lstStyle/>
          <a:p>
            <a:r>
              <a:rPr lang="en-US" sz="4400" dirty="0"/>
              <a:t>“Who Am I?”</a:t>
            </a:r>
            <a:endParaRPr sz="4400" dirty="0"/>
          </a:p>
        </p:txBody>
      </p:sp>
      <p:sp>
        <p:nvSpPr>
          <p:cNvPr id="4" name="Content Placeholder 3">
            <a:extLst>
              <a:ext uri="{FF2B5EF4-FFF2-40B4-BE49-F238E27FC236}">
                <a16:creationId xmlns:a16="http://schemas.microsoft.com/office/drawing/2014/main" id="{1E12E388-B0B1-D83A-353B-F559DEF154FB}"/>
              </a:ext>
            </a:extLst>
          </p:cNvPr>
          <p:cNvSpPr>
            <a:spLocks noGrp="1"/>
          </p:cNvSpPr>
          <p:nvPr>
            <p:ph sz="half" idx="2"/>
          </p:nvPr>
        </p:nvSpPr>
        <p:spPr/>
        <p:txBody>
          <a:bodyPr>
            <a:normAutofit fontScale="92500"/>
          </a:bodyPr>
          <a:lstStyle/>
          <a:p>
            <a:r>
              <a:rPr lang="en-US" sz="2800" dirty="0"/>
              <a:t>He no longer trusts position, strength, or intellect</a:t>
            </a:r>
          </a:p>
          <a:p>
            <a:r>
              <a:rPr lang="en-US" sz="2800" dirty="0"/>
              <a:t>He has learned humility through obscurity</a:t>
            </a:r>
          </a:p>
          <a:p>
            <a:r>
              <a:rPr lang="en-US" sz="2800" dirty="0"/>
              <a:t>The same man who once </a:t>
            </a:r>
            <a:r>
              <a:rPr lang="en-US" sz="2800" i="1" dirty="0"/>
              <a:t>volunteered</a:t>
            </a:r>
            <a:r>
              <a:rPr lang="en-US" sz="2800" dirty="0"/>
              <a:t> to deliver Israel now fears the task entirely.</a:t>
            </a:r>
          </a:p>
          <a:p>
            <a:endParaRPr lang="en-US" dirty="0"/>
          </a:p>
        </p:txBody>
      </p:sp>
      <p:pic>
        <p:nvPicPr>
          <p:cNvPr id="51204" name="Picture 4" descr="Ferrell's Favorite Foto # 28 – Moses as Shepherd | Ferrell's Travel Blog">
            <a:extLst>
              <a:ext uri="{FF2B5EF4-FFF2-40B4-BE49-F238E27FC236}">
                <a16:creationId xmlns:a16="http://schemas.microsoft.com/office/drawing/2014/main" id="{4101938B-C1CA-B8A5-4637-BFDB688D6530}"/>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r="29295"/>
          <a:stretch>
            <a:fillRect/>
          </a:stretch>
        </p:blipFill>
        <p:spPr bwMode="auto">
          <a:xfrm>
            <a:off x="665839" y="2057401"/>
            <a:ext cx="3836063" cy="40690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361340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67A107-57FF-A555-7A80-8EACBC3D84E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4A176C-8128-DAEA-9E9E-DE1CFA4F75FA}"/>
              </a:ext>
            </a:extLst>
          </p:cNvPr>
          <p:cNvSpPr>
            <a:spLocks noGrp="1"/>
          </p:cNvSpPr>
          <p:nvPr>
            <p:ph type="title"/>
          </p:nvPr>
        </p:nvSpPr>
        <p:spPr>
          <a:xfrm>
            <a:off x="815009" y="764373"/>
            <a:ext cx="7734631" cy="1293028"/>
          </a:xfrm>
        </p:spPr>
        <p:txBody>
          <a:bodyPr>
            <a:normAutofit fontScale="90000"/>
          </a:bodyPr>
          <a:lstStyle/>
          <a:p>
            <a:r>
              <a:rPr lang="en-US" sz="4400" b="1" dirty="0"/>
              <a:t>God’s Answer Is Presence, Not Argument</a:t>
            </a:r>
            <a:endParaRPr sz="4400" dirty="0"/>
          </a:p>
        </p:txBody>
      </p:sp>
      <p:sp>
        <p:nvSpPr>
          <p:cNvPr id="4" name="Content Placeholder 3">
            <a:extLst>
              <a:ext uri="{FF2B5EF4-FFF2-40B4-BE49-F238E27FC236}">
                <a16:creationId xmlns:a16="http://schemas.microsoft.com/office/drawing/2014/main" id="{142167DF-D43C-A48F-21A5-BB9884E60574}"/>
              </a:ext>
            </a:extLst>
          </p:cNvPr>
          <p:cNvSpPr>
            <a:spLocks noGrp="1"/>
          </p:cNvSpPr>
          <p:nvPr>
            <p:ph sz="half" idx="2"/>
          </p:nvPr>
        </p:nvSpPr>
        <p:spPr>
          <a:xfrm>
            <a:off x="4642099" y="2057401"/>
            <a:ext cx="3907540" cy="4206239"/>
          </a:xfrm>
        </p:spPr>
        <p:txBody>
          <a:bodyPr>
            <a:normAutofit lnSpcReduction="10000"/>
          </a:bodyPr>
          <a:lstStyle/>
          <a:p>
            <a:pPr marL="0" indent="0">
              <a:buNone/>
            </a:pPr>
            <a:r>
              <a:rPr lang="en-US" sz="2800" b="1" dirty="0"/>
              <a:t>God does not refute Moses’ objections.  </a:t>
            </a:r>
            <a:r>
              <a:rPr lang="en-US" sz="2800" dirty="0"/>
              <a:t>He does not say:</a:t>
            </a:r>
          </a:p>
          <a:p>
            <a:r>
              <a:rPr lang="en-US" sz="2800" dirty="0"/>
              <a:t>“You are capable”</a:t>
            </a:r>
          </a:p>
          <a:p>
            <a:r>
              <a:rPr lang="en-US" sz="2800" dirty="0"/>
              <a:t>“You are persuasive”</a:t>
            </a:r>
          </a:p>
          <a:p>
            <a:r>
              <a:rPr lang="en-US" sz="2800" dirty="0"/>
              <a:t>“You are strong enough”</a:t>
            </a:r>
          </a:p>
          <a:p>
            <a:pPr marL="0" indent="0">
              <a:buNone/>
            </a:pPr>
            <a:r>
              <a:rPr lang="en-US" sz="2800" dirty="0"/>
              <a:t>He says:</a:t>
            </a:r>
          </a:p>
          <a:p>
            <a:r>
              <a:rPr lang="en-US" sz="2800" b="1" dirty="0"/>
              <a:t>“I will be with thee.”</a:t>
            </a:r>
            <a:endParaRPr lang="en-US" sz="2800" dirty="0"/>
          </a:p>
          <a:p>
            <a:endParaRPr lang="en-US" dirty="0"/>
          </a:p>
        </p:txBody>
      </p:sp>
      <p:pic>
        <p:nvPicPr>
          <p:cNvPr id="53250" name="Picture 2" descr="Moses the Shepherd: Chosen by God (Bible Alive): MacKenzie, Carine:  9781845503314: Amazon.com: Books">
            <a:extLst>
              <a:ext uri="{FF2B5EF4-FFF2-40B4-BE49-F238E27FC236}">
                <a16:creationId xmlns:a16="http://schemas.microsoft.com/office/drawing/2014/main" id="{27871022-E65A-FD1A-D953-7149C618EB9B}"/>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14046" t="30344" r="633"/>
          <a:stretch>
            <a:fillRect/>
          </a:stretch>
        </p:blipFill>
        <p:spPr bwMode="auto">
          <a:xfrm>
            <a:off x="594360" y="2056767"/>
            <a:ext cx="3864664" cy="42068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9350568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123F66-E883-6D8C-9A99-D4CB214B4B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B115569-6AD8-74B3-2D2F-6BC585B8BCAA}"/>
              </a:ext>
            </a:extLst>
          </p:cNvPr>
          <p:cNvSpPr>
            <a:spLocks noGrp="1"/>
          </p:cNvSpPr>
          <p:nvPr>
            <p:ph type="title"/>
          </p:nvPr>
        </p:nvSpPr>
        <p:spPr>
          <a:xfrm>
            <a:off x="815009" y="764373"/>
            <a:ext cx="7734631" cy="1293028"/>
          </a:xfrm>
        </p:spPr>
        <p:txBody>
          <a:bodyPr>
            <a:normAutofit fontScale="90000"/>
          </a:bodyPr>
          <a:lstStyle/>
          <a:p>
            <a:r>
              <a:rPr lang="en-US" sz="4400" b="1" dirty="0"/>
              <a:t>God’s Answer Is Presence, Not Argument</a:t>
            </a:r>
            <a:endParaRPr sz="4400" dirty="0"/>
          </a:p>
        </p:txBody>
      </p:sp>
      <p:sp>
        <p:nvSpPr>
          <p:cNvPr id="4" name="Content Placeholder 3">
            <a:extLst>
              <a:ext uri="{FF2B5EF4-FFF2-40B4-BE49-F238E27FC236}">
                <a16:creationId xmlns:a16="http://schemas.microsoft.com/office/drawing/2014/main" id="{888826C7-35CD-79E3-8634-94245B33DB6A}"/>
              </a:ext>
            </a:extLst>
          </p:cNvPr>
          <p:cNvSpPr>
            <a:spLocks noGrp="1"/>
          </p:cNvSpPr>
          <p:nvPr>
            <p:ph sz="half" idx="2"/>
          </p:nvPr>
        </p:nvSpPr>
        <p:spPr/>
        <p:txBody>
          <a:bodyPr>
            <a:normAutofit/>
          </a:bodyPr>
          <a:lstStyle/>
          <a:p>
            <a:pPr marL="0" indent="0">
              <a:buNone/>
            </a:pPr>
            <a:r>
              <a:rPr lang="en-US" sz="2800" dirty="0"/>
              <a:t>This establishes a principle that will govern </a:t>
            </a:r>
            <a:r>
              <a:rPr lang="en-US" sz="2800" i="1" dirty="0"/>
              <a:t>all</a:t>
            </a:r>
            <a:r>
              <a:rPr lang="en-US" sz="2800" dirty="0"/>
              <a:t> biblical leadership:</a:t>
            </a:r>
          </a:p>
          <a:p>
            <a:r>
              <a:rPr lang="en-US" sz="2800" dirty="0"/>
              <a:t>What cannot be done by human skill becomes possible in cooperation with God.</a:t>
            </a:r>
          </a:p>
          <a:p>
            <a:endParaRPr lang="en-US" dirty="0"/>
          </a:p>
        </p:txBody>
      </p:sp>
      <p:pic>
        <p:nvPicPr>
          <p:cNvPr id="54274" name="Picture 2" descr="What does Exodus 3:1 mean? | Bible Art">
            <a:extLst>
              <a:ext uri="{FF2B5EF4-FFF2-40B4-BE49-F238E27FC236}">
                <a16:creationId xmlns:a16="http://schemas.microsoft.com/office/drawing/2014/main" id="{1D6F0B17-BBEA-D877-8FF9-9B46DA534AA0}"/>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815009" y="2151698"/>
            <a:ext cx="3686893" cy="36868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07903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15. What question did Moses ask?</a:t>
            </a:r>
          </a:p>
        </p:txBody>
      </p:sp>
      <p:sp>
        <p:nvSpPr>
          <p:cNvPr id="3" name="Content Placeholder 2"/>
          <p:cNvSpPr>
            <a:spLocks noGrp="1"/>
          </p:cNvSpPr>
          <p:nvPr>
            <p:ph sz="half" idx="1"/>
          </p:nvPr>
        </p:nvSpPr>
        <p:spPr/>
        <p:txBody>
          <a:bodyPr>
            <a:normAutofit fontScale="92500" lnSpcReduction="10000"/>
          </a:bodyPr>
          <a:lstStyle/>
          <a:p>
            <a:r>
              <a:rPr sz="2800" dirty="0"/>
              <a:t>Exodus 3:13</a:t>
            </a:r>
          </a:p>
          <a:p>
            <a:r>
              <a:rPr sz="2800" dirty="0"/>
              <a:t>And Moses said unto God, Behold, when I come unto the children of Israel, and shall say unto them, The God of your fathers hath sent me unto you; and they shall say to me, What is his name? what shall I say unto them?</a:t>
            </a:r>
          </a:p>
        </p:txBody>
      </p:sp>
      <p:pic>
        <p:nvPicPr>
          <p:cNvPr id="26626" name="Picture 2" descr="Exodus 4:18 - 6:12: Moses Returns to ...">
            <a:extLst>
              <a:ext uri="{FF2B5EF4-FFF2-40B4-BE49-F238E27FC236}">
                <a16:creationId xmlns:a16="http://schemas.microsoft.com/office/drawing/2014/main" id="{829A7A57-C260-6458-F80A-6381963A5F58}"/>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7340" r="27269"/>
          <a:stretch>
            <a:fillRect/>
          </a:stretch>
        </p:blipFill>
        <p:spPr bwMode="auto">
          <a:xfrm>
            <a:off x="4639063" y="2693504"/>
            <a:ext cx="3806748" cy="326003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7B97B7-7E19-79A0-54E4-E260C33E16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E8C564-7D07-F8FB-A4E4-EF7050FF0471}"/>
              </a:ext>
            </a:extLst>
          </p:cNvPr>
          <p:cNvSpPr>
            <a:spLocks noGrp="1"/>
          </p:cNvSpPr>
          <p:nvPr>
            <p:ph type="title"/>
          </p:nvPr>
        </p:nvSpPr>
        <p:spPr/>
        <p:txBody>
          <a:bodyPr/>
          <a:lstStyle/>
          <a:p>
            <a:r>
              <a:rPr lang="en-US" dirty="0"/>
              <a:t>“Who are You?”</a:t>
            </a:r>
            <a:endParaRPr dirty="0"/>
          </a:p>
        </p:txBody>
      </p:sp>
      <p:sp>
        <p:nvSpPr>
          <p:cNvPr id="4" name="Content Placeholder 3">
            <a:extLst>
              <a:ext uri="{FF2B5EF4-FFF2-40B4-BE49-F238E27FC236}">
                <a16:creationId xmlns:a16="http://schemas.microsoft.com/office/drawing/2014/main" id="{C1838C6E-0E7D-CC32-D882-FA7F51D054B0}"/>
              </a:ext>
            </a:extLst>
          </p:cNvPr>
          <p:cNvSpPr>
            <a:spLocks noGrp="1"/>
          </p:cNvSpPr>
          <p:nvPr>
            <p:ph sz="half" idx="2"/>
          </p:nvPr>
        </p:nvSpPr>
        <p:spPr>
          <a:xfrm>
            <a:off x="2643810" y="2194560"/>
            <a:ext cx="5905830" cy="4315570"/>
          </a:xfrm>
        </p:spPr>
        <p:txBody>
          <a:bodyPr>
            <a:normAutofit fontScale="92500" lnSpcReduction="20000"/>
          </a:bodyPr>
          <a:lstStyle/>
          <a:p>
            <a:pPr marL="0" indent="0">
              <a:buNone/>
            </a:pPr>
            <a:r>
              <a:rPr lang="en-US" sz="3200" dirty="0"/>
              <a:t>The supposition that the people might ask this question is not to be attributed to ignorance of the name of their God. The name by which God had revealed Himself to their fathers could not have vanished entirely from memory, and the mere mention of God’s name could not have been of much help to Moses. </a:t>
            </a:r>
          </a:p>
        </p:txBody>
      </p:sp>
      <p:pic>
        <p:nvPicPr>
          <p:cNvPr id="55300" name="Picture 4" descr="How Was God's Name (YHWH) Pronounced? - Search For Bible Truths">
            <a:extLst>
              <a:ext uri="{FF2B5EF4-FFF2-40B4-BE49-F238E27FC236}">
                <a16:creationId xmlns:a16="http://schemas.microsoft.com/office/drawing/2014/main" id="{AA0AC778-933E-500C-442D-8DE160E46C40}"/>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rot="16200000">
            <a:off x="-1522276" y="2701853"/>
            <a:ext cx="5602983" cy="20135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307310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940DD5-8771-246D-F9FA-806F6CEB1B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C17B60-6A53-E2F2-883F-F45A46CF381F}"/>
              </a:ext>
            </a:extLst>
          </p:cNvPr>
          <p:cNvSpPr>
            <a:spLocks noGrp="1"/>
          </p:cNvSpPr>
          <p:nvPr>
            <p:ph type="title"/>
          </p:nvPr>
        </p:nvSpPr>
        <p:spPr/>
        <p:txBody>
          <a:bodyPr/>
          <a:lstStyle/>
          <a:p>
            <a:r>
              <a:rPr lang="en-US" dirty="0"/>
              <a:t>“Who are You?”</a:t>
            </a:r>
            <a:endParaRPr dirty="0"/>
          </a:p>
        </p:txBody>
      </p:sp>
      <p:sp>
        <p:nvSpPr>
          <p:cNvPr id="4" name="Content Placeholder 3">
            <a:extLst>
              <a:ext uri="{FF2B5EF4-FFF2-40B4-BE49-F238E27FC236}">
                <a16:creationId xmlns:a16="http://schemas.microsoft.com/office/drawing/2014/main" id="{DCB847B6-733E-740C-9E92-BE780789E7CE}"/>
              </a:ext>
            </a:extLst>
          </p:cNvPr>
          <p:cNvSpPr>
            <a:spLocks noGrp="1"/>
          </p:cNvSpPr>
          <p:nvPr>
            <p:ph sz="half" idx="2"/>
          </p:nvPr>
        </p:nvSpPr>
        <p:spPr>
          <a:xfrm>
            <a:off x="3369365" y="2194560"/>
            <a:ext cx="5180274" cy="4069080"/>
          </a:xfrm>
        </p:spPr>
        <p:txBody>
          <a:bodyPr>
            <a:normAutofit fontScale="92500" lnSpcReduction="20000"/>
          </a:bodyPr>
          <a:lstStyle/>
          <a:p>
            <a:pPr marL="0" indent="0">
              <a:buNone/>
            </a:pPr>
            <a:r>
              <a:rPr lang="en-US" sz="3200" dirty="0"/>
              <a:t>However, the nature and power of the One who sent Moses would be expressed in that name, and since names meant so much to the Semite mind, it was important for Moses to reveal to his people the true nature of their God, who was now ready to deliver them from bondage.</a:t>
            </a:r>
          </a:p>
        </p:txBody>
      </p:sp>
      <p:pic>
        <p:nvPicPr>
          <p:cNvPr id="56322" name="Picture 2" descr="I AM Mantra (Special Edition)">
            <a:extLst>
              <a:ext uri="{FF2B5EF4-FFF2-40B4-BE49-F238E27FC236}">
                <a16:creationId xmlns:a16="http://schemas.microsoft.com/office/drawing/2014/main" id="{7E83BCA7-F1AD-055A-6EDB-6EB5F58A5692}"/>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13066" r="13255"/>
          <a:stretch>
            <a:fillRect/>
          </a:stretch>
        </p:blipFill>
        <p:spPr bwMode="auto">
          <a:xfrm>
            <a:off x="506895" y="2194560"/>
            <a:ext cx="2763079" cy="37501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850658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16. What did the Lord reply?</a:t>
            </a:r>
          </a:p>
        </p:txBody>
      </p:sp>
      <p:sp>
        <p:nvSpPr>
          <p:cNvPr id="3" name="Content Placeholder 2"/>
          <p:cNvSpPr>
            <a:spLocks noGrp="1"/>
          </p:cNvSpPr>
          <p:nvPr>
            <p:ph sz="half" idx="1"/>
          </p:nvPr>
        </p:nvSpPr>
        <p:spPr>
          <a:xfrm>
            <a:off x="594360" y="2371310"/>
            <a:ext cx="3910579" cy="3892329"/>
          </a:xfrm>
        </p:spPr>
        <p:txBody>
          <a:bodyPr>
            <a:normAutofit/>
          </a:bodyPr>
          <a:lstStyle/>
          <a:p>
            <a:r>
              <a:rPr sz="2800" dirty="0"/>
              <a:t>Exodus 3:14</a:t>
            </a:r>
          </a:p>
          <a:p>
            <a:r>
              <a:rPr sz="2800" dirty="0"/>
              <a:t>And God said unto Moses, I AM THAT I AM: and he said, Thus shalt thou say unto the children of Israel, I AM hath sent me unto you.</a:t>
            </a:r>
          </a:p>
        </p:txBody>
      </p:sp>
      <p:pic>
        <p:nvPicPr>
          <p:cNvPr id="27650" name="Picture 2" descr="burning bush ...">
            <a:extLst>
              <a:ext uri="{FF2B5EF4-FFF2-40B4-BE49-F238E27FC236}">
                <a16:creationId xmlns:a16="http://schemas.microsoft.com/office/drawing/2014/main" id="{73960699-6B89-E012-47E7-BB0F1ADA9B1A}"/>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747901" y="2371311"/>
            <a:ext cx="3732165" cy="371557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17. What did God say of this name?</a:t>
            </a:r>
          </a:p>
        </p:txBody>
      </p:sp>
      <p:sp>
        <p:nvSpPr>
          <p:cNvPr id="3" name="Content Placeholder 2"/>
          <p:cNvSpPr>
            <a:spLocks noGrp="1"/>
          </p:cNvSpPr>
          <p:nvPr>
            <p:ph sz="half" idx="1"/>
          </p:nvPr>
        </p:nvSpPr>
        <p:spPr/>
        <p:txBody>
          <a:bodyPr>
            <a:normAutofit fontScale="92500" lnSpcReduction="10000"/>
          </a:bodyPr>
          <a:lstStyle/>
          <a:p>
            <a:r>
              <a:rPr sz="2400" dirty="0"/>
              <a:t>Exodus 3:15</a:t>
            </a:r>
          </a:p>
          <a:p>
            <a:r>
              <a:rPr sz="2400" dirty="0"/>
              <a:t>And God said moreover unto Moses, Thus shalt thou say unto the children of Israel, The Lord God of your fathers, the God of Abraham, the God of Isaac, and the God of Jacob, hath sent me unto you: this is my name for ever, and this is my memorial unto all generations.</a:t>
            </a:r>
          </a:p>
        </p:txBody>
      </p:sp>
      <p:pic>
        <p:nvPicPr>
          <p:cNvPr id="28674" name="Picture 2" descr="Exodus 4:11 – Escape to Reality">
            <a:extLst>
              <a:ext uri="{FF2B5EF4-FFF2-40B4-BE49-F238E27FC236}">
                <a16:creationId xmlns:a16="http://schemas.microsoft.com/office/drawing/2014/main" id="{3297568F-603F-857E-8303-197555DE0348}"/>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39478" r="1"/>
          <a:stretch>
            <a:fillRect/>
          </a:stretch>
        </p:blipFill>
        <p:spPr bwMode="auto">
          <a:xfrm>
            <a:off x="4639063" y="2057401"/>
            <a:ext cx="3934557" cy="378121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4360" y="764373"/>
            <a:ext cx="7955280" cy="1293028"/>
          </a:xfrm>
        </p:spPr>
        <p:txBody>
          <a:bodyPr>
            <a:noAutofit/>
          </a:bodyPr>
          <a:lstStyle/>
          <a:p>
            <a:r>
              <a:rPr sz="3200" dirty="0"/>
              <a:t>1. When Moses went out the first time to deliver Israel, by slaying the Egyptian, what did he manifest?</a:t>
            </a:r>
          </a:p>
        </p:txBody>
      </p:sp>
      <p:sp>
        <p:nvSpPr>
          <p:cNvPr id="3" name="Content Placeholder 2"/>
          <p:cNvSpPr>
            <a:spLocks noGrp="1"/>
          </p:cNvSpPr>
          <p:nvPr>
            <p:ph sz="half" idx="1"/>
          </p:nvPr>
        </p:nvSpPr>
        <p:spPr>
          <a:xfrm>
            <a:off x="594360" y="2861186"/>
            <a:ext cx="3910579" cy="3402453"/>
          </a:xfrm>
        </p:spPr>
        <p:txBody>
          <a:bodyPr>
            <a:normAutofit/>
          </a:bodyPr>
          <a:lstStyle/>
          <a:p>
            <a:r>
              <a:rPr sz="3600" dirty="0"/>
              <a:t>Answer: Pride and self-sufficiency.</a:t>
            </a:r>
          </a:p>
        </p:txBody>
      </p:sp>
      <p:pic>
        <p:nvPicPr>
          <p:cNvPr id="1026" name="Picture 2" descr="Sutori">
            <a:extLst>
              <a:ext uri="{FF2B5EF4-FFF2-40B4-BE49-F238E27FC236}">
                <a16:creationId xmlns:a16="http://schemas.microsoft.com/office/drawing/2014/main" id="{B23AC5AF-E180-A154-FEB1-BDD859BA2811}"/>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165796" y="2194560"/>
            <a:ext cx="4273814" cy="367280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18. What is its meaning?</a:t>
            </a:r>
          </a:p>
        </p:txBody>
      </p:sp>
      <p:sp>
        <p:nvSpPr>
          <p:cNvPr id="3" name="Content Placeholder 2"/>
          <p:cNvSpPr>
            <a:spLocks noGrp="1"/>
          </p:cNvSpPr>
          <p:nvPr>
            <p:ph sz="half" idx="1"/>
          </p:nvPr>
        </p:nvSpPr>
        <p:spPr/>
        <p:txBody>
          <a:bodyPr>
            <a:normAutofit/>
          </a:bodyPr>
          <a:lstStyle/>
          <a:p>
            <a:r>
              <a:rPr sz="3200" dirty="0"/>
              <a:t>Answer: It means “the One who is,” that is, the self-existent One, thus expressing the distinguishing characteristic of God.</a:t>
            </a:r>
          </a:p>
        </p:txBody>
      </p:sp>
      <p:pic>
        <p:nvPicPr>
          <p:cNvPr id="29698" name="Picture 2" descr="Lessons at the Bush: On Worship – The ONE THING">
            <a:extLst>
              <a:ext uri="{FF2B5EF4-FFF2-40B4-BE49-F238E27FC236}">
                <a16:creationId xmlns:a16="http://schemas.microsoft.com/office/drawing/2014/main" id="{4BD900E4-FD09-915C-D371-915D94E15AAC}"/>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30000" t="29772" r="29820" b="16514"/>
          <a:stretch>
            <a:fillRect/>
          </a:stretch>
        </p:blipFill>
        <p:spPr bwMode="auto">
          <a:xfrm>
            <a:off x="4862747" y="2344695"/>
            <a:ext cx="3569090" cy="356908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E006C4-8F3A-F2FA-23C8-03D0FCB984E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A4FD71-8FB0-2BF7-8FA5-8F340795D226}"/>
              </a:ext>
            </a:extLst>
          </p:cNvPr>
          <p:cNvSpPr>
            <a:spLocks noGrp="1"/>
          </p:cNvSpPr>
          <p:nvPr>
            <p:ph type="title"/>
          </p:nvPr>
        </p:nvSpPr>
        <p:spPr/>
        <p:txBody>
          <a:bodyPr/>
          <a:lstStyle/>
          <a:p>
            <a:r>
              <a:rPr lang="en-US" dirty="0"/>
              <a:t>“I Am That I Am”</a:t>
            </a:r>
            <a:endParaRPr dirty="0"/>
          </a:p>
        </p:txBody>
      </p:sp>
      <p:sp>
        <p:nvSpPr>
          <p:cNvPr id="4" name="Content Placeholder 3">
            <a:extLst>
              <a:ext uri="{FF2B5EF4-FFF2-40B4-BE49-F238E27FC236}">
                <a16:creationId xmlns:a16="http://schemas.microsoft.com/office/drawing/2014/main" id="{FEFC63B2-84CC-2D5E-B2EB-83A942B1E1F2}"/>
              </a:ext>
            </a:extLst>
          </p:cNvPr>
          <p:cNvSpPr>
            <a:spLocks noGrp="1"/>
          </p:cNvSpPr>
          <p:nvPr>
            <p:ph sz="half" idx="2"/>
          </p:nvPr>
        </p:nvSpPr>
        <p:spPr>
          <a:xfrm>
            <a:off x="3955774" y="2194560"/>
            <a:ext cx="4593865" cy="4069080"/>
          </a:xfrm>
        </p:spPr>
        <p:txBody>
          <a:bodyPr>
            <a:normAutofit fontScale="92500"/>
          </a:bodyPr>
          <a:lstStyle/>
          <a:p>
            <a:r>
              <a:rPr lang="en-US" sz="3200" dirty="0"/>
              <a:t>God does not say </a:t>
            </a:r>
            <a:r>
              <a:rPr lang="en-US" sz="3200" i="1" dirty="0"/>
              <a:t>“I exist”</a:t>
            </a:r>
            <a:r>
              <a:rPr lang="en-US" sz="3200" dirty="0"/>
              <a:t> — He says “I AM.”</a:t>
            </a:r>
          </a:p>
          <a:p>
            <a:r>
              <a:rPr lang="en-US" sz="3200" dirty="0"/>
              <a:t>His existence is not caused, sustained, or defined by anything else.</a:t>
            </a:r>
          </a:p>
          <a:p>
            <a:r>
              <a:rPr lang="en-US" sz="3200" dirty="0"/>
              <a:t>He does not </a:t>
            </a:r>
            <a:r>
              <a:rPr lang="en-US" sz="3200" i="1" dirty="0"/>
              <a:t>become</a:t>
            </a:r>
            <a:r>
              <a:rPr lang="en-US" sz="3200" dirty="0"/>
              <a:t>; He simply </a:t>
            </a:r>
            <a:r>
              <a:rPr lang="en-US" sz="3200" b="1" dirty="0"/>
              <a:t>is</a:t>
            </a:r>
            <a:r>
              <a:rPr lang="en-US" sz="3200" dirty="0"/>
              <a:t>.</a:t>
            </a:r>
          </a:p>
        </p:txBody>
      </p:sp>
      <p:pic>
        <p:nvPicPr>
          <p:cNvPr id="57346" name="Picture 2" descr="I Am (2010) - IMDb">
            <a:extLst>
              <a:ext uri="{FF2B5EF4-FFF2-40B4-BE49-F238E27FC236}">
                <a16:creationId xmlns:a16="http://schemas.microsoft.com/office/drawing/2014/main" id="{4CEAFFD3-941D-8B74-E7D7-669AE2448E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9905" y="1685925"/>
            <a:ext cx="3120059" cy="44077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373264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E57F2C-2D12-80A1-AC4D-AD24387111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AF0E49-5857-9DE9-D38C-8FC931AA4314}"/>
              </a:ext>
            </a:extLst>
          </p:cNvPr>
          <p:cNvSpPr>
            <a:spLocks noGrp="1"/>
          </p:cNvSpPr>
          <p:nvPr>
            <p:ph type="title"/>
          </p:nvPr>
        </p:nvSpPr>
        <p:spPr/>
        <p:txBody>
          <a:bodyPr/>
          <a:lstStyle/>
          <a:p>
            <a:r>
              <a:rPr lang="en-US" dirty="0"/>
              <a:t>“I Am That I Am”</a:t>
            </a:r>
            <a:endParaRPr dirty="0"/>
          </a:p>
        </p:txBody>
      </p:sp>
      <p:sp>
        <p:nvSpPr>
          <p:cNvPr id="4" name="Content Placeholder 3">
            <a:extLst>
              <a:ext uri="{FF2B5EF4-FFF2-40B4-BE49-F238E27FC236}">
                <a16:creationId xmlns:a16="http://schemas.microsoft.com/office/drawing/2014/main" id="{F2AFC9C4-183A-29A7-6761-6BB4D5816B3F}"/>
              </a:ext>
            </a:extLst>
          </p:cNvPr>
          <p:cNvSpPr>
            <a:spLocks noGrp="1"/>
          </p:cNvSpPr>
          <p:nvPr>
            <p:ph sz="half" idx="2"/>
          </p:nvPr>
        </p:nvSpPr>
        <p:spPr>
          <a:xfrm>
            <a:off x="3955774" y="1868557"/>
            <a:ext cx="4593865" cy="4395083"/>
          </a:xfrm>
        </p:spPr>
        <p:txBody>
          <a:bodyPr>
            <a:normAutofit fontScale="92500" lnSpcReduction="20000"/>
          </a:bodyPr>
          <a:lstStyle/>
          <a:p>
            <a:pPr marL="0" indent="0">
              <a:buNone/>
            </a:pPr>
            <a:r>
              <a:rPr lang="en-US" sz="3200" dirty="0"/>
              <a:t>All existence depends on the one </a:t>
            </a:r>
            <a:r>
              <a:rPr lang="en-US" sz="3200" b="1" dirty="0"/>
              <a:t>I AM</a:t>
            </a:r>
            <a:r>
              <a:rPr lang="en-US" sz="3200" dirty="0"/>
              <a:t>, not merely our own created world, but all things.  Creation is not self-existent — it is </a:t>
            </a:r>
            <a:r>
              <a:rPr lang="en-US" sz="3200" i="1" dirty="0"/>
              <a:t>dependent</a:t>
            </a:r>
            <a:r>
              <a:rPr lang="en-US" sz="3200" dirty="0"/>
              <a:t>.</a:t>
            </a:r>
          </a:p>
          <a:p>
            <a:pPr marL="0" indent="0">
              <a:buNone/>
            </a:pPr>
            <a:r>
              <a:rPr lang="en-US" sz="3200" dirty="0"/>
              <a:t>This name anchors God as </a:t>
            </a:r>
            <a:r>
              <a:rPr lang="en-US" sz="3200" b="1" dirty="0"/>
              <a:t>Creator</a:t>
            </a:r>
            <a:r>
              <a:rPr lang="en-US" sz="3200" dirty="0"/>
              <a:t>, not merely a powerful being within the universe, but the actual source of being.  </a:t>
            </a:r>
          </a:p>
        </p:txBody>
      </p:sp>
      <p:pic>
        <p:nvPicPr>
          <p:cNvPr id="58370" name="Picture 2" descr="I AM | Bessemer AL">
            <a:extLst>
              <a:ext uri="{FF2B5EF4-FFF2-40B4-BE49-F238E27FC236}">
                <a16:creationId xmlns:a16="http://schemas.microsoft.com/office/drawing/2014/main" id="{711DD993-42BC-EE07-B3C3-6EA52513D49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4372" r="15963"/>
          <a:stretch>
            <a:fillRect/>
          </a:stretch>
        </p:blipFill>
        <p:spPr bwMode="auto">
          <a:xfrm>
            <a:off x="586409" y="1542430"/>
            <a:ext cx="3170582" cy="45511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696986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C29B0D-24B7-ACE7-5598-D90632B327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50349A-80FF-0A5A-0BCE-E651702463BF}"/>
              </a:ext>
            </a:extLst>
          </p:cNvPr>
          <p:cNvSpPr>
            <a:spLocks noGrp="1"/>
          </p:cNvSpPr>
          <p:nvPr>
            <p:ph type="title"/>
          </p:nvPr>
        </p:nvSpPr>
        <p:spPr/>
        <p:txBody>
          <a:bodyPr/>
          <a:lstStyle/>
          <a:p>
            <a:r>
              <a:rPr lang="en-US" dirty="0"/>
              <a:t>“I Am That I Am”</a:t>
            </a:r>
            <a:endParaRPr dirty="0"/>
          </a:p>
        </p:txBody>
      </p:sp>
      <p:sp>
        <p:nvSpPr>
          <p:cNvPr id="4" name="Content Placeholder 3">
            <a:extLst>
              <a:ext uri="{FF2B5EF4-FFF2-40B4-BE49-F238E27FC236}">
                <a16:creationId xmlns:a16="http://schemas.microsoft.com/office/drawing/2014/main" id="{AB32DF7F-2B70-A2E2-D2CA-C618311D93C6}"/>
              </a:ext>
            </a:extLst>
          </p:cNvPr>
          <p:cNvSpPr>
            <a:spLocks noGrp="1"/>
          </p:cNvSpPr>
          <p:nvPr>
            <p:ph sz="half" idx="2"/>
          </p:nvPr>
        </p:nvSpPr>
        <p:spPr>
          <a:xfrm>
            <a:off x="3955774" y="1868557"/>
            <a:ext cx="4593865" cy="4395083"/>
          </a:xfrm>
        </p:spPr>
        <p:txBody>
          <a:bodyPr>
            <a:normAutofit fontScale="85000" lnSpcReduction="10000"/>
          </a:bodyPr>
          <a:lstStyle/>
          <a:p>
            <a:pPr marL="0" indent="0">
              <a:buNone/>
            </a:pPr>
            <a:r>
              <a:rPr lang="en-US" sz="3200" b="1" dirty="0"/>
              <a:t>This name is a direct rebuke to all competing claims.  </a:t>
            </a:r>
          </a:p>
          <a:p>
            <a:pPr marL="0" indent="0">
              <a:buNone/>
            </a:pPr>
            <a:r>
              <a:rPr lang="en-US" sz="3200" dirty="0"/>
              <a:t>In Egypt, </a:t>
            </a:r>
          </a:p>
          <a:p>
            <a:r>
              <a:rPr lang="en-US" sz="3200" dirty="0"/>
              <a:t>Gods were </a:t>
            </a:r>
            <a:r>
              <a:rPr lang="en-US" sz="3200" b="1" dirty="0"/>
              <a:t>localized</a:t>
            </a:r>
            <a:r>
              <a:rPr lang="en-US" sz="3200" dirty="0"/>
              <a:t> (Nile, sun, fertility, death)</a:t>
            </a:r>
          </a:p>
          <a:p>
            <a:r>
              <a:rPr lang="en-US" sz="3200" dirty="0"/>
              <a:t>Gods required </a:t>
            </a:r>
            <a:r>
              <a:rPr lang="en-US" sz="3200" b="1" dirty="0"/>
              <a:t>maintenance</a:t>
            </a:r>
            <a:r>
              <a:rPr lang="en-US" sz="3200" dirty="0"/>
              <a:t> through ritual</a:t>
            </a:r>
          </a:p>
          <a:p>
            <a:r>
              <a:rPr lang="en-US" sz="3200" dirty="0"/>
              <a:t>Gods were part of the </a:t>
            </a:r>
            <a:r>
              <a:rPr lang="en-US" sz="3200" b="1" dirty="0"/>
              <a:t>created order</a:t>
            </a:r>
            <a:endParaRPr lang="en-US" sz="3200" dirty="0"/>
          </a:p>
        </p:txBody>
      </p:sp>
      <p:pic>
        <p:nvPicPr>
          <p:cNvPr id="59394" name="Picture 2" descr="Ancient Egyptian Mythology: Learn the Deities — Al Fusaic">
            <a:extLst>
              <a:ext uri="{FF2B5EF4-FFF2-40B4-BE49-F238E27FC236}">
                <a16:creationId xmlns:a16="http://schemas.microsoft.com/office/drawing/2014/main" id="{DDDFE64A-B80F-86E3-577B-C8E81477FCA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0704" b="36089"/>
          <a:stretch>
            <a:fillRect/>
          </a:stretch>
        </p:blipFill>
        <p:spPr bwMode="auto">
          <a:xfrm>
            <a:off x="318052" y="1590260"/>
            <a:ext cx="3513365" cy="46733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02198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E4D6D5-5409-2C89-91DF-0DA52EC536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2B3287-AF31-83DF-4BD9-A36A23EC0E67}"/>
              </a:ext>
            </a:extLst>
          </p:cNvPr>
          <p:cNvSpPr>
            <a:spLocks noGrp="1"/>
          </p:cNvSpPr>
          <p:nvPr>
            <p:ph type="title"/>
          </p:nvPr>
        </p:nvSpPr>
        <p:spPr/>
        <p:txBody>
          <a:bodyPr/>
          <a:lstStyle/>
          <a:p>
            <a:r>
              <a:rPr lang="en-US" dirty="0"/>
              <a:t>“I Am That I Am”</a:t>
            </a:r>
            <a:endParaRPr dirty="0"/>
          </a:p>
        </p:txBody>
      </p:sp>
      <p:sp>
        <p:nvSpPr>
          <p:cNvPr id="4" name="Content Placeholder 3">
            <a:extLst>
              <a:ext uri="{FF2B5EF4-FFF2-40B4-BE49-F238E27FC236}">
                <a16:creationId xmlns:a16="http://schemas.microsoft.com/office/drawing/2014/main" id="{FE8739D3-78FB-B037-1FE9-A8428B1DFBAA}"/>
              </a:ext>
            </a:extLst>
          </p:cNvPr>
          <p:cNvSpPr>
            <a:spLocks noGrp="1"/>
          </p:cNvSpPr>
          <p:nvPr>
            <p:ph sz="half" idx="2"/>
          </p:nvPr>
        </p:nvSpPr>
        <p:spPr>
          <a:xfrm>
            <a:off x="2961860" y="1868557"/>
            <a:ext cx="5764697" cy="4512365"/>
          </a:xfrm>
        </p:spPr>
        <p:txBody>
          <a:bodyPr>
            <a:normAutofit fontScale="85000" lnSpcReduction="10000"/>
          </a:bodyPr>
          <a:lstStyle/>
          <a:p>
            <a:pPr marL="0" indent="0">
              <a:buNone/>
            </a:pPr>
            <a:r>
              <a:rPr lang="en-US" sz="3200" dirty="0"/>
              <a:t>“I AM” quietly but decisively declares:</a:t>
            </a:r>
          </a:p>
          <a:p>
            <a:r>
              <a:rPr lang="en-US" sz="3200" dirty="0"/>
              <a:t>God is </a:t>
            </a:r>
            <a:r>
              <a:rPr lang="en-US" sz="3200" b="1" dirty="0"/>
              <a:t>not one being among many</a:t>
            </a:r>
            <a:endParaRPr lang="en-US" sz="3200" dirty="0"/>
          </a:p>
          <a:p>
            <a:r>
              <a:rPr lang="en-US" sz="3200" dirty="0"/>
              <a:t>God is </a:t>
            </a:r>
            <a:r>
              <a:rPr lang="en-US" sz="3200" b="1" dirty="0"/>
              <a:t>not dependent on nature</a:t>
            </a:r>
            <a:endParaRPr lang="en-US" sz="3200" dirty="0"/>
          </a:p>
          <a:p>
            <a:r>
              <a:rPr lang="en-US" sz="3200" dirty="0"/>
              <a:t>God is </a:t>
            </a:r>
            <a:r>
              <a:rPr lang="en-US" sz="3200" b="1" dirty="0"/>
              <a:t>not sustained by human action</a:t>
            </a:r>
            <a:endParaRPr lang="en-US" sz="3200" dirty="0"/>
          </a:p>
          <a:p>
            <a:r>
              <a:rPr lang="en-US" sz="3200" dirty="0"/>
              <a:t>The name denies the independent existence of all other ‘gods,’ (really creatures, concepts, or counterfeits.) </a:t>
            </a:r>
          </a:p>
        </p:txBody>
      </p:sp>
      <p:pic>
        <p:nvPicPr>
          <p:cNvPr id="60418" name="Picture 2" descr="Cow Goddess | AskAladdin">
            <a:extLst>
              <a:ext uri="{FF2B5EF4-FFF2-40B4-BE49-F238E27FC236}">
                <a16:creationId xmlns:a16="http://schemas.microsoft.com/office/drawing/2014/main" id="{EBA2CCC3-6E90-C954-81FE-1AB3D09BACD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1815" r="19116"/>
          <a:stretch>
            <a:fillRect/>
          </a:stretch>
        </p:blipFill>
        <p:spPr bwMode="auto">
          <a:xfrm>
            <a:off x="417442" y="1868557"/>
            <a:ext cx="2544418" cy="42250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794516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3ADB93-763A-FFB7-D63B-F14A7B76ED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50306D-5D90-7687-2402-367BE7279DD8}"/>
              </a:ext>
            </a:extLst>
          </p:cNvPr>
          <p:cNvSpPr>
            <a:spLocks noGrp="1"/>
          </p:cNvSpPr>
          <p:nvPr>
            <p:ph type="title"/>
          </p:nvPr>
        </p:nvSpPr>
        <p:spPr/>
        <p:txBody>
          <a:bodyPr/>
          <a:lstStyle/>
          <a:p>
            <a:r>
              <a:rPr lang="en-US" dirty="0"/>
              <a:t>“I Am That I Am”</a:t>
            </a:r>
            <a:endParaRPr dirty="0"/>
          </a:p>
        </p:txBody>
      </p:sp>
      <p:sp>
        <p:nvSpPr>
          <p:cNvPr id="4" name="Content Placeholder 3">
            <a:extLst>
              <a:ext uri="{FF2B5EF4-FFF2-40B4-BE49-F238E27FC236}">
                <a16:creationId xmlns:a16="http://schemas.microsoft.com/office/drawing/2014/main" id="{896C3F89-07DB-E0AA-5268-47E176672861}"/>
              </a:ext>
            </a:extLst>
          </p:cNvPr>
          <p:cNvSpPr>
            <a:spLocks noGrp="1"/>
          </p:cNvSpPr>
          <p:nvPr>
            <p:ph sz="half" idx="2"/>
          </p:nvPr>
        </p:nvSpPr>
        <p:spPr>
          <a:xfrm>
            <a:off x="2961860" y="1868557"/>
            <a:ext cx="5764697" cy="4512365"/>
          </a:xfrm>
        </p:spPr>
        <p:txBody>
          <a:bodyPr>
            <a:normAutofit/>
          </a:bodyPr>
          <a:lstStyle/>
          <a:p>
            <a:pPr marL="0" indent="0">
              <a:buNone/>
            </a:pPr>
            <a:r>
              <a:rPr lang="en-US" sz="3200" dirty="0"/>
              <a:t>From the beginning, Satan’s aim has been to:</a:t>
            </a:r>
          </a:p>
          <a:p>
            <a:r>
              <a:rPr lang="en-US" sz="3200" dirty="0"/>
              <a:t>Displace God as Creator</a:t>
            </a:r>
          </a:p>
          <a:p>
            <a:r>
              <a:rPr lang="en-US" sz="3200" dirty="0"/>
              <a:t>Blur the distinction between Creator and creation</a:t>
            </a:r>
          </a:p>
          <a:p>
            <a:r>
              <a:rPr lang="en-US" sz="3200" dirty="0"/>
              <a:t>Replace </a:t>
            </a:r>
            <a:r>
              <a:rPr lang="en-US" sz="3200" b="1" dirty="0"/>
              <a:t>dependence</a:t>
            </a:r>
            <a:r>
              <a:rPr lang="en-US" sz="3200" dirty="0"/>
              <a:t> with </a:t>
            </a:r>
            <a:r>
              <a:rPr lang="en-US" sz="3200" b="1" dirty="0"/>
              <a:t>self-sufficiency</a:t>
            </a:r>
            <a:endParaRPr lang="en-US" sz="3200" dirty="0"/>
          </a:p>
        </p:txBody>
      </p:sp>
      <p:pic>
        <p:nvPicPr>
          <p:cNvPr id="61442" name="Picture 2" descr="When Was Satan Cast Out of Heaven? What ...">
            <a:extLst>
              <a:ext uri="{FF2B5EF4-FFF2-40B4-BE49-F238E27FC236}">
                <a16:creationId xmlns:a16="http://schemas.microsoft.com/office/drawing/2014/main" id="{B0A192F5-5E75-287F-04D6-B3286A766B6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4695" r="39137"/>
          <a:stretch>
            <a:fillRect/>
          </a:stretch>
        </p:blipFill>
        <p:spPr bwMode="auto">
          <a:xfrm>
            <a:off x="417443" y="1302027"/>
            <a:ext cx="2367500" cy="50666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653870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ABAB34-CA4B-12FF-6D9D-14586E5043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835226-1E28-365B-9ACF-C48903DCA8F0}"/>
              </a:ext>
            </a:extLst>
          </p:cNvPr>
          <p:cNvSpPr>
            <a:spLocks noGrp="1"/>
          </p:cNvSpPr>
          <p:nvPr>
            <p:ph type="title"/>
          </p:nvPr>
        </p:nvSpPr>
        <p:spPr/>
        <p:txBody>
          <a:bodyPr/>
          <a:lstStyle/>
          <a:p>
            <a:r>
              <a:rPr lang="en-US" dirty="0"/>
              <a:t>“I Am That I Am”</a:t>
            </a:r>
            <a:endParaRPr dirty="0"/>
          </a:p>
        </p:txBody>
      </p:sp>
      <p:sp>
        <p:nvSpPr>
          <p:cNvPr id="4" name="Content Placeholder 3">
            <a:extLst>
              <a:ext uri="{FF2B5EF4-FFF2-40B4-BE49-F238E27FC236}">
                <a16:creationId xmlns:a16="http://schemas.microsoft.com/office/drawing/2014/main" id="{5ED4D761-B7C7-B302-E4D7-8B71B4B404C2}"/>
              </a:ext>
            </a:extLst>
          </p:cNvPr>
          <p:cNvSpPr>
            <a:spLocks noGrp="1"/>
          </p:cNvSpPr>
          <p:nvPr>
            <p:ph sz="half" idx="2"/>
          </p:nvPr>
        </p:nvSpPr>
        <p:spPr>
          <a:xfrm>
            <a:off x="3737113" y="1868557"/>
            <a:ext cx="4989444" cy="4512365"/>
          </a:xfrm>
        </p:spPr>
        <p:txBody>
          <a:bodyPr>
            <a:normAutofit fontScale="92500" lnSpcReduction="20000"/>
          </a:bodyPr>
          <a:lstStyle/>
          <a:p>
            <a:pPr marL="0" indent="0">
              <a:buNone/>
            </a:pPr>
            <a:r>
              <a:rPr lang="en-US" sz="3200" dirty="0"/>
              <a:t>“I AM” stands against:</a:t>
            </a:r>
          </a:p>
          <a:p>
            <a:r>
              <a:rPr lang="en-US" sz="3200" b="1" dirty="0"/>
              <a:t>Evolutionary self-creation</a:t>
            </a:r>
            <a:r>
              <a:rPr lang="en-US" sz="3200" dirty="0"/>
              <a:t> (“we came to be on our own”)</a:t>
            </a:r>
          </a:p>
          <a:p>
            <a:r>
              <a:rPr lang="en-US" sz="3200" b="1" dirty="0"/>
              <a:t>Spiritualism</a:t>
            </a:r>
            <a:r>
              <a:rPr lang="en-US" sz="3200" dirty="0"/>
              <a:t> (created beings masquerading as divine)</a:t>
            </a:r>
          </a:p>
          <a:p>
            <a:r>
              <a:rPr lang="en-US" sz="3200" b="1" dirty="0"/>
              <a:t>Pantheism</a:t>
            </a:r>
            <a:r>
              <a:rPr lang="en-US" sz="3200" dirty="0"/>
              <a:t> (“everything is god”)</a:t>
            </a:r>
          </a:p>
          <a:p>
            <a:r>
              <a:rPr lang="en-US" sz="3200" b="1" dirty="0"/>
              <a:t>Human exaltation</a:t>
            </a:r>
            <a:r>
              <a:rPr lang="en-US" sz="3200" dirty="0"/>
              <a:t> (“ye shall be as gods”)</a:t>
            </a:r>
          </a:p>
        </p:txBody>
      </p:sp>
      <p:pic>
        <p:nvPicPr>
          <p:cNvPr id="62466" name="Picture 2" descr="A Burning Fire in My Bones: The Tyranny of Satan and the Kingdom of the  Spirit: Sermon on Mark 3:22–35">
            <a:extLst>
              <a:ext uri="{FF2B5EF4-FFF2-40B4-BE49-F238E27FC236}">
                <a16:creationId xmlns:a16="http://schemas.microsoft.com/office/drawing/2014/main" id="{AFFBFA0A-EF99-9EA6-1C94-A09529A8100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7934" r="25707"/>
          <a:stretch>
            <a:fillRect/>
          </a:stretch>
        </p:blipFill>
        <p:spPr bwMode="auto">
          <a:xfrm>
            <a:off x="485030" y="1659835"/>
            <a:ext cx="3252083" cy="42237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938345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D6F12E-4A63-99EA-C027-EFF1C30B45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89D2BE-E0AC-33C4-68A5-7BBD44B121C5}"/>
              </a:ext>
            </a:extLst>
          </p:cNvPr>
          <p:cNvSpPr>
            <a:spLocks noGrp="1"/>
          </p:cNvSpPr>
          <p:nvPr>
            <p:ph type="title"/>
          </p:nvPr>
        </p:nvSpPr>
        <p:spPr/>
        <p:txBody>
          <a:bodyPr/>
          <a:lstStyle/>
          <a:p>
            <a:r>
              <a:rPr lang="en-US" dirty="0"/>
              <a:t>“I Am That I Am”</a:t>
            </a:r>
            <a:endParaRPr dirty="0"/>
          </a:p>
        </p:txBody>
      </p:sp>
      <p:sp>
        <p:nvSpPr>
          <p:cNvPr id="4" name="Content Placeholder 3">
            <a:extLst>
              <a:ext uri="{FF2B5EF4-FFF2-40B4-BE49-F238E27FC236}">
                <a16:creationId xmlns:a16="http://schemas.microsoft.com/office/drawing/2014/main" id="{CF9F9E46-E7BC-1E47-5A34-331F972EA84C}"/>
              </a:ext>
            </a:extLst>
          </p:cNvPr>
          <p:cNvSpPr>
            <a:spLocks noGrp="1"/>
          </p:cNvSpPr>
          <p:nvPr>
            <p:ph sz="half" idx="2"/>
          </p:nvPr>
        </p:nvSpPr>
        <p:spPr>
          <a:xfrm>
            <a:off x="4124739" y="1868557"/>
            <a:ext cx="4601818" cy="4512365"/>
          </a:xfrm>
        </p:spPr>
        <p:txBody>
          <a:bodyPr>
            <a:normAutofit/>
          </a:bodyPr>
          <a:lstStyle/>
          <a:p>
            <a:pPr marL="0" indent="0">
              <a:buNone/>
            </a:pPr>
            <a:r>
              <a:rPr lang="en-US" sz="3200" dirty="0"/>
              <a:t>If </a:t>
            </a:r>
            <a:r>
              <a:rPr lang="en-US" sz="3200" b="1" dirty="0"/>
              <a:t>God simply IS</a:t>
            </a:r>
            <a:r>
              <a:rPr lang="en-US" sz="3200" dirty="0"/>
              <a:t>, then:</a:t>
            </a:r>
          </a:p>
          <a:p>
            <a:r>
              <a:rPr lang="en-US" sz="3200" dirty="0"/>
              <a:t>Creation is not self-originating</a:t>
            </a:r>
          </a:p>
          <a:p>
            <a:r>
              <a:rPr lang="en-US" sz="3200" dirty="0"/>
              <a:t>Truth is not fluid</a:t>
            </a:r>
          </a:p>
          <a:p>
            <a:r>
              <a:rPr lang="en-US" sz="3200" dirty="0"/>
              <a:t>Morality is not negotiable</a:t>
            </a:r>
          </a:p>
          <a:p>
            <a:r>
              <a:rPr lang="en-US" sz="3200" dirty="0"/>
              <a:t>Authority does not arise from consensus</a:t>
            </a:r>
          </a:p>
        </p:txBody>
      </p:sp>
      <p:pic>
        <p:nvPicPr>
          <p:cNvPr id="63490" name="Picture 2" descr="Truth under Attack | Scientific American">
            <a:extLst>
              <a:ext uri="{FF2B5EF4-FFF2-40B4-BE49-F238E27FC236}">
                <a16:creationId xmlns:a16="http://schemas.microsoft.com/office/drawing/2014/main" id="{805D9AD1-BC4A-22D7-9135-408C47480C0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7565" r="18348"/>
          <a:stretch>
            <a:fillRect/>
          </a:stretch>
        </p:blipFill>
        <p:spPr bwMode="auto">
          <a:xfrm>
            <a:off x="740465" y="1222927"/>
            <a:ext cx="2862470" cy="47306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473746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F2807D-070A-DF40-6F05-2A478874779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AED796-B66F-786D-1E3B-013B8CD18329}"/>
              </a:ext>
            </a:extLst>
          </p:cNvPr>
          <p:cNvSpPr>
            <a:spLocks noGrp="1"/>
          </p:cNvSpPr>
          <p:nvPr>
            <p:ph type="title"/>
          </p:nvPr>
        </p:nvSpPr>
        <p:spPr/>
        <p:txBody>
          <a:bodyPr/>
          <a:lstStyle/>
          <a:p>
            <a:r>
              <a:rPr lang="en-US" dirty="0"/>
              <a:t>“I Am That I Am”</a:t>
            </a:r>
            <a:endParaRPr dirty="0"/>
          </a:p>
        </p:txBody>
      </p:sp>
      <p:sp>
        <p:nvSpPr>
          <p:cNvPr id="4" name="Content Placeholder 3">
            <a:extLst>
              <a:ext uri="{FF2B5EF4-FFF2-40B4-BE49-F238E27FC236}">
                <a16:creationId xmlns:a16="http://schemas.microsoft.com/office/drawing/2014/main" id="{C57664BC-0023-F64F-BDB1-E416B21C551F}"/>
              </a:ext>
            </a:extLst>
          </p:cNvPr>
          <p:cNvSpPr>
            <a:spLocks noGrp="1"/>
          </p:cNvSpPr>
          <p:nvPr>
            <p:ph sz="half" idx="2"/>
          </p:nvPr>
        </p:nvSpPr>
        <p:spPr>
          <a:xfrm>
            <a:off x="2087217" y="1868557"/>
            <a:ext cx="6639340" cy="4512365"/>
          </a:xfrm>
        </p:spPr>
        <p:txBody>
          <a:bodyPr>
            <a:normAutofit fontScale="92500" lnSpcReduction="10000"/>
          </a:bodyPr>
          <a:lstStyle/>
          <a:p>
            <a:r>
              <a:rPr lang="en-US" sz="2800" b="1" dirty="0"/>
              <a:t>Yahweh</a:t>
            </a:r>
            <a:r>
              <a:rPr lang="en-US" sz="2800" dirty="0"/>
              <a:t> is derived from </a:t>
            </a:r>
            <a:r>
              <a:rPr lang="en-US" sz="2800" i="1" dirty="0"/>
              <a:t>I AM</a:t>
            </a:r>
            <a:endParaRPr lang="en-US" sz="2800" dirty="0"/>
          </a:p>
          <a:p>
            <a:pPr lvl="1"/>
            <a:r>
              <a:rPr lang="en-US" sz="2800" dirty="0"/>
              <a:t>Rendered </a:t>
            </a:r>
            <a:r>
              <a:rPr lang="en-US" sz="2800" b="1" dirty="0"/>
              <a:t>LORD</a:t>
            </a:r>
            <a:r>
              <a:rPr lang="en-US" sz="2800" dirty="0"/>
              <a:t> (small capitals) in the KJV</a:t>
            </a:r>
          </a:p>
          <a:p>
            <a:pPr lvl="1"/>
            <a:r>
              <a:rPr lang="en-US" sz="2800" dirty="0"/>
              <a:t>Emphasizes permanence, faithfulness, covenant continuity</a:t>
            </a:r>
          </a:p>
          <a:p>
            <a:pPr lvl="1"/>
            <a:r>
              <a:rPr lang="en-US" sz="2800" i="1" dirty="0"/>
              <a:t>“This is my name for ever, and this is my memorial unto all generations.”  </a:t>
            </a:r>
            <a:r>
              <a:rPr lang="en-US" sz="2800" dirty="0"/>
              <a:t>— Exodus 3:15</a:t>
            </a:r>
          </a:p>
          <a:p>
            <a:r>
              <a:rPr lang="en-US" sz="2800" dirty="0"/>
              <a:t>The self-existent God </a:t>
            </a:r>
            <a:r>
              <a:rPr lang="en-US" sz="2800" b="1" dirty="0"/>
              <a:t>binds Himself by promise</a:t>
            </a:r>
          </a:p>
          <a:p>
            <a:r>
              <a:rPr lang="en-US" sz="2800" dirty="0"/>
              <a:t>The Eternal One enters history </a:t>
            </a:r>
            <a:r>
              <a:rPr lang="en-US" sz="2800" b="1" dirty="0"/>
              <a:t>without losing transcendence</a:t>
            </a:r>
            <a:endParaRPr lang="en-US" sz="2800" dirty="0"/>
          </a:p>
        </p:txBody>
      </p:sp>
      <p:pic>
        <p:nvPicPr>
          <p:cNvPr id="64516" name="Picture 4" descr="Amazing Replica Goddess Maat Feather - Feather of Maat - Handmade Feather |  eBay">
            <a:extLst>
              <a:ext uri="{FF2B5EF4-FFF2-40B4-BE49-F238E27FC236}">
                <a16:creationId xmlns:a16="http://schemas.microsoft.com/office/drawing/2014/main" id="{BE79624E-D544-3E02-F604-06B746EA319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6749" r="31536"/>
          <a:stretch>
            <a:fillRect/>
          </a:stretch>
        </p:blipFill>
        <p:spPr bwMode="auto">
          <a:xfrm>
            <a:off x="417442" y="1266522"/>
            <a:ext cx="1669775" cy="49264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795467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91BC52-3327-2136-9543-69DEABF0E9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EF8C69-CCBA-24D1-1CFA-EEE016EDC2F8}"/>
              </a:ext>
            </a:extLst>
          </p:cNvPr>
          <p:cNvSpPr>
            <a:spLocks noGrp="1"/>
          </p:cNvSpPr>
          <p:nvPr>
            <p:ph type="title"/>
          </p:nvPr>
        </p:nvSpPr>
        <p:spPr/>
        <p:txBody>
          <a:bodyPr/>
          <a:lstStyle/>
          <a:p>
            <a:r>
              <a:rPr lang="en-US" dirty="0"/>
              <a:t>“I Am That I Am”</a:t>
            </a:r>
            <a:endParaRPr dirty="0"/>
          </a:p>
        </p:txBody>
      </p:sp>
      <p:sp>
        <p:nvSpPr>
          <p:cNvPr id="4" name="Content Placeholder 3">
            <a:extLst>
              <a:ext uri="{FF2B5EF4-FFF2-40B4-BE49-F238E27FC236}">
                <a16:creationId xmlns:a16="http://schemas.microsoft.com/office/drawing/2014/main" id="{5D8700AF-A851-9E7D-C56E-4DD82E792CF8}"/>
              </a:ext>
            </a:extLst>
          </p:cNvPr>
          <p:cNvSpPr>
            <a:spLocks noGrp="1"/>
          </p:cNvSpPr>
          <p:nvPr>
            <p:ph sz="half" idx="2"/>
          </p:nvPr>
        </p:nvSpPr>
        <p:spPr>
          <a:xfrm>
            <a:off x="4572000" y="1868557"/>
            <a:ext cx="4154556" cy="4512365"/>
          </a:xfrm>
        </p:spPr>
        <p:txBody>
          <a:bodyPr>
            <a:normAutofit/>
          </a:bodyPr>
          <a:lstStyle/>
          <a:p>
            <a:pPr marL="0" indent="0">
              <a:buNone/>
            </a:pPr>
            <a:r>
              <a:rPr lang="en-US" sz="2800" dirty="0"/>
              <a:t>Israel was enslaved, disheartened, surrounded by visible power and false gods</a:t>
            </a:r>
          </a:p>
          <a:p>
            <a:r>
              <a:rPr lang="en-US" sz="2800" dirty="0"/>
              <a:t>God gives:</a:t>
            </a:r>
          </a:p>
          <a:p>
            <a:r>
              <a:rPr lang="en-US" sz="2800" b="1" dirty="0"/>
              <a:t>No battle plan</a:t>
            </a:r>
            <a:endParaRPr lang="en-US" sz="2800" dirty="0"/>
          </a:p>
          <a:p>
            <a:r>
              <a:rPr lang="en-US" sz="2800" b="1" dirty="0"/>
              <a:t>No strategy</a:t>
            </a:r>
            <a:endParaRPr lang="en-US" sz="2800" dirty="0"/>
          </a:p>
          <a:p>
            <a:r>
              <a:rPr lang="en-US" sz="2800" b="1" dirty="0"/>
              <a:t>No miracles yet</a:t>
            </a:r>
            <a:endParaRPr lang="en-US" sz="2800" dirty="0"/>
          </a:p>
          <a:p>
            <a:r>
              <a:rPr lang="en-US" sz="2800" dirty="0"/>
              <a:t>He gives a </a:t>
            </a:r>
            <a:r>
              <a:rPr lang="en-US" sz="2800" b="1" dirty="0"/>
              <a:t>name</a:t>
            </a:r>
            <a:r>
              <a:rPr lang="en-US" sz="2800" dirty="0"/>
              <a:t>.</a:t>
            </a:r>
          </a:p>
        </p:txBody>
      </p:sp>
      <p:pic>
        <p:nvPicPr>
          <p:cNvPr id="64520" name="Picture 8" descr="3 Important Faith Lessons from Moses and the Burning Bush – Healing Rooms">
            <a:extLst>
              <a:ext uri="{FF2B5EF4-FFF2-40B4-BE49-F238E27FC236}">
                <a16:creationId xmlns:a16="http://schemas.microsoft.com/office/drawing/2014/main" id="{3116CE3D-1AE1-2298-E5F9-ED52B318874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8649" t="1243" r="9592" b="-1243"/>
          <a:stretch>
            <a:fillRect/>
          </a:stretch>
        </p:blipFill>
        <p:spPr bwMode="auto">
          <a:xfrm>
            <a:off x="922020" y="1868557"/>
            <a:ext cx="3078480" cy="42900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04474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4360" y="764373"/>
            <a:ext cx="7955280" cy="1293028"/>
          </a:xfrm>
        </p:spPr>
        <p:txBody>
          <a:bodyPr>
            <a:normAutofit fontScale="90000"/>
          </a:bodyPr>
          <a:lstStyle/>
          <a:p>
            <a:r>
              <a:rPr dirty="0"/>
              <a:t>2. What must we conclude was his idea of the way deliverance would come?</a:t>
            </a:r>
          </a:p>
        </p:txBody>
      </p:sp>
      <p:sp>
        <p:nvSpPr>
          <p:cNvPr id="3" name="Content Placeholder 2"/>
          <p:cNvSpPr>
            <a:spLocks noGrp="1"/>
          </p:cNvSpPr>
          <p:nvPr>
            <p:ph sz="half" idx="1"/>
          </p:nvPr>
        </p:nvSpPr>
        <p:spPr/>
        <p:txBody>
          <a:bodyPr>
            <a:normAutofit/>
          </a:bodyPr>
          <a:lstStyle/>
          <a:p>
            <a:r>
              <a:rPr sz="3200" dirty="0"/>
              <a:t>Answer: That the people would rally around him, and that under his military guidance they would fight their way out of bondage.</a:t>
            </a:r>
          </a:p>
        </p:txBody>
      </p:sp>
      <p:pic>
        <p:nvPicPr>
          <p:cNvPr id="2050" name="Picture 2" descr="One day, Moses saw an Egyptian beating an Israelite ...">
            <a:extLst>
              <a:ext uri="{FF2B5EF4-FFF2-40B4-BE49-F238E27FC236}">
                <a16:creationId xmlns:a16="http://schemas.microsoft.com/office/drawing/2014/main" id="{208BF196-9721-11A6-D92D-1060ED0ACEFF}"/>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9692"/>
          <a:stretch>
            <a:fillRect/>
          </a:stretch>
        </p:blipFill>
        <p:spPr bwMode="auto">
          <a:xfrm>
            <a:off x="4639063" y="2378287"/>
            <a:ext cx="3910577" cy="371534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E954DD-D05A-295E-027A-1690C65E10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BF11CC-5F55-C148-850A-7804FF875DBD}"/>
              </a:ext>
            </a:extLst>
          </p:cNvPr>
          <p:cNvSpPr>
            <a:spLocks noGrp="1"/>
          </p:cNvSpPr>
          <p:nvPr>
            <p:ph type="title"/>
          </p:nvPr>
        </p:nvSpPr>
        <p:spPr/>
        <p:txBody>
          <a:bodyPr/>
          <a:lstStyle/>
          <a:p>
            <a:r>
              <a:rPr lang="en-US" dirty="0"/>
              <a:t>“I Am That I Am”</a:t>
            </a:r>
            <a:endParaRPr dirty="0"/>
          </a:p>
        </p:txBody>
      </p:sp>
      <p:sp>
        <p:nvSpPr>
          <p:cNvPr id="4" name="Content Placeholder 3">
            <a:extLst>
              <a:ext uri="{FF2B5EF4-FFF2-40B4-BE49-F238E27FC236}">
                <a16:creationId xmlns:a16="http://schemas.microsoft.com/office/drawing/2014/main" id="{E9146F96-DA3E-6BB2-8BB8-8B3FE17B2010}"/>
              </a:ext>
            </a:extLst>
          </p:cNvPr>
          <p:cNvSpPr>
            <a:spLocks noGrp="1"/>
          </p:cNvSpPr>
          <p:nvPr>
            <p:ph sz="half" idx="2"/>
          </p:nvPr>
        </p:nvSpPr>
        <p:spPr>
          <a:xfrm>
            <a:off x="3543301" y="2057401"/>
            <a:ext cx="5183256" cy="4323521"/>
          </a:xfrm>
        </p:spPr>
        <p:txBody>
          <a:bodyPr>
            <a:normAutofit/>
          </a:bodyPr>
          <a:lstStyle/>
          <a:p>
            <a:pPr marL="0" indent="0">
              <a:buNone/>
            </a:pPr>
            <a:r>
              <a:rPr lang="en-US" sz="2800" dirty="0"/>
              <a:t>Because before Israel needed freedom, they needed a foundation:</a:t>
            </a:r>
            <a:br>
              <a:rPr lang="en-US" sz="2800" dirty="0"/>
            </a:br>
            <a:r>
              <a:rPr lang="en-US" sz="2800" dirty="0"/>
              <a:t>• A reorientation of identity</a:t>
            </a:r>
            <a:br>
              <a:rPr lang="en-US" sz="2800" dirty="0"/>
            </a:br>
            <a:r>
              <a:rPr lang="en-US" sz="2800" dirty="0"/>
              <a:t>• A growing trust in God</a:t>
            </a:r>
            <a:br>
              <a:rPr lang="en-US" sz="2800" dirty="0"/>
            </a:br>
            <a:r>
              <a:rPr lang="en-US" sz="2800" dirty="0"/>
              <a:t>• A clearer revelation of who God is</a:t>
            </a:r>
          </a:p>
          <a:p>
            <a:pPr marL="0" indent="0">
              <a:buNone/>
            </a:pPr>
            <a:r>
              <a:rPr lang="en-US" sz="2800" dirty="0"/>
              <a:t>Their deliverance would rest on who God is — not on circumstances.</a:t>
            </a:r>
          </a:p>
        </p:txBody>
      </p:sp>
      <p:pic>
        <p:nvPicPr>
          <p:cNvPr id="5" name="Picture 4">
            <a:extLst>
              <a:ext uri="{FF2B5EF4-FFF2-40B4-BE49-F238E27FC236}">
                <a16:creationId xmlns:a16="http://schemas.microsoft.com/office/drawing/2014/main" id="{38628F0E-CB3D-DB8A-3049-5591A3643131}"/>
              </a:ext>
            </a:extLst>
          </p:cNvPr>
          <p:cNvPicPr>
            <a:picLocks noChangeAspect="1"/>
          </p:cNvPicPr>
          <p:nvPr/>
        </p:nvPicPr>
        <p:blipFill>
          <a:blip r:embed="rId2"/>
          <a:srcRect l="44800" t="4512" r="2800" b="4088"/>
          <a:stretch>
            <a:fillRect/>
          </a:stretch>
        </p:blipFill>
        <p:spPr>
          <a:xfrm>
            <a:off x="327660" y="2293620"/>
            <a:ext cx="2994660" cy="3578076"/>
          </a:xfrm>
          <a:prstGeom prst="rect">
            <a:avLst/>
          </a:prstGeom>
        </p:spPr>
      </p:pic>
    </p:spTree>
    <p:extLst>
      <p:ext uri="{BB962C8B-B14F-4D97-AF65-F5344CB8AC3E}">
        <p14:creationId xmlns:p14="http://schemas.microsoft.com/office/powerpoint/2010/main" val="200589333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A44491-8DA9-9707-6CED-A0664E0934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5F6F85-97BF-CBF8-7714-D52F7FA19AC2}"/>
              </a:ext>
            </a:extLst>
          </p:cNvPr>
          <p:cNvSpPr>
            <a:spLocks noGrp="1"/>
          </p:cNvSpPr>
          <p:nvPr>
            <p:ph type="title"/>
          </p:nvPr>
        </p:nvSpPr>
        <p:spPr>
          <a:xfrm>
            <a:off x="2171700" y="764373"/>
            <a:ext cx="6377940" cy="941181"/>
          </a:xfrm>
        </p:spPr>
        <p:txBody>
          <a:bodyPr/>
          <a:lstStyle/>
          <a:p>
            <a:r>
              <a:rPr lang="en-US" dirty="0"/>
              <a:t>“I Am That I Am”</a:t>
            </a:r>
            <a:endParaRPr dirty="0"/>
          </a:p>
        </p:txBody>
      </p:sp>
      <p:sp>
        <p:nvSpPr>
          <p:cNvPr id="4" name="Content Placeholder 3">
            <a:extLst>
              <a:ext uri="{FF2B5EF4-FFF2-40B4-BE49-F238E27FC236}">
                <a16:creationId xmlns:a16="http://schemas.microsoft.com/office/drawing/2014/main" id="{90197A48-6A64-6412-DD30-8D46D5331D20}"/>
              </a:ext>
            </a:extLst>
          </p:cNvPr>
          <p:cNvSpPr>
            <a:spLocks noGrp="1"/>
          </p:cNvSpPr>
          <p:nvPr>
            <p:ph sz="half" idx="2"/>
          </p:nvPr>
        </p:nvSpPr>
        <p:spPr>
          <a:xfrm>
            <a:off x="4379432" y="1705554"/>
            <a:ext cx="4055496" cy="4512365"/>
          </a:xfrm>
        </p:spPr>
        <p:txBody>
          <a:bodyPr>
            <a:normAutofit/>
          </a:bodyPr>
          <a:lstStyle/>
          <a:p>
            <a:pPr marL="0" indent="0" algn="ctr">
              <a:buNone/>
            </a:pPr>
            <a:endParaRPr lang="en-US" sz="2800" dirty="0"/>
          </a:p>
          <a:p>
            <a:pPr marL="0" indent="0" algn="ctr">
              <a:buNone/>
            </a:pPr>
            <a:r>
              <a:rPr lang="en-US" sz="3600" dirty="0"/>
              <a:t>“I AM” means God does not merely act in history —</a:t>
            </a:r>
            <a:br>
              <a:rPr lang="en-US" sz="3600" dirty="0"/>
            </a:br>
            <a:r>
              <a:rPr lang="en-US" sz="3600" dirty="0"/>
              <a:t>history exists because He does.</a:t>
            </a:r>
          </a:p>
        </p:txBody>
      </p:sp>
      <p:pic>
        <p:nvPicPr>
          <p:cNvPr id="66562" name="Picture 2" descr="The Burning Bush -">
            <a:extLst>
              <a:ext uri="{FF2B5EF4-FFF2-40B4-BE49-F238E27FC236}">
                <a16:creationId xmlns:a16="http://schemas.microsoft.com/office/drawing/2014/main" id="{5A909E41-6881-976A-4F81-B82628BD13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6753" y="1705554"/>
            <a:ext cx="3577967" cy="4733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107753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19. What objection did Moses still interpose?</a:t>
            </a:r>
          </a:p>
        </p:txBody>
      </p:sp>
      <p:sp>
        <p:nvSpPr>
          <p:cNvPr id="3" name="Content Placeholder 2"/>
          <p:cNvSpPr>
            <a:spLocks noGrp="1"/>
          </p:cNvSpPr>
          <p:nvPr>
            <p:ph sz="half" idx="1"/>
          </p:nvPr>
        </p:nvSpPr>
        <p:spPr/>
        <p:txBody>
          <a:bodyPr>
            <a:normAutofit/>
          </a:bodyPr>
          <a:lstStyle/>
          <a:p>
            <a:r>
              <a:rPr sz="2800" dirty="0"/>
              <a:t>Exodus 4:1</a:t>
            </a:r>
          </a:p>
          <a:p>
            <a:r>
              <a:rPr sz="2800" dirty="0"/>
              <a:t>And Moses answered and said, But, behold, they will not believe me, nor hearken unto my voice: for they will say, The Lord hath not appeared unto thee.</a:t>
            </a:r>
          </a:p>
        </p:txBody>
      </p:sp>
      <p:pic>
        <p:nvPicPr>
          <p:cNvPr id="30726" name="Picture 6" descr="Exodus 4 Moses still kept making excuses. ‘But what if they won’t listen to me?’ he said. – Slide 11">
            <a:extLst>
              <a:ext uri="{FF2B5EF4-FFF2-40B4-BE49-F238E27FC236}">
                <a16:creationId xmlns:a16="http://schemas.microsoft.com/office/drawing/2014/main" id="{40B2F614-991C-A567-CC15-368F8DB71055}"/>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3217" r="17105"/>
          <a:stretch>
            <a:fillRect/>
          </a:stretch>
        </p:blipFill>
        <p:spPr bwMode="auto">
          <a:xfrm>
            <a:off x="4780722" y="2194560"/>
            <a:ext cx="3780351" cy="406908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4035" y="764373"/>
            <a:ext cx="7575605" cy="1293028"/>
          </a:xfrm>
        </p:spPr>
        <p:txBody>
          <a:bodyPr>
            <a:noAutofit/>
          </a:bodyPr>
          <a:lstStyle/>
          <a:p>
            <a:r>
              <a:rPr sz="3200" dirty="0"/>
              <a:t>20. What three signs did the Lord give him by which he might prove that he had a divine commission?</a:t>
            </a:r>
          </a:p>
        </p:txBody>
      </p:sp>
      <p:sp>
        <p:nvSpPr>
          <p:cNvPr id="3" name="Content Placeholder 2"/>
          <p:cNvSpPr>
            <a:spLocks noGrp="1"/>
          </p:cNvSpPr>
          <p:nvPr>
            <p:ph sz="half" idx="1"/>
          </p:nvPr>
        </p:nvSpPr>
        <p:spPr>
          <a:xfrm>
            <a:off x="594360" y="3008670"/>
            <a:ext cx="3910579" cy="3254969"/>
          </a:xfrm>
        </p:spPr>
        <p:txBody>
          <a:bodyPr>
            <a:normAutofit/>
          </a:bodyPr>
          <a:lstStyle/>
          <a:p>
            <a:r>
              <a:rPr sz="3200" dirty="0"/>
              <a:t>Exodus 4:2-9</a:t>
            </a:r>
          </a:p>
          <a:p>
            <a:r>
              <a:rPr sz="3200" dirty="0"/>
              <a:t>And the Lord said unto him, What is that in thine hand? And he said, A rod.</a:t>
            </a:r>
          </a:p>
        </p:txBody>
      </p:sp>
      <p:pic>
        <p:nvPicPr>
          <p:cNvPr id="31750" name="Picture 6" descr="God asked Moses what he held in his hand. ‘A staff,’ replied Moses. ‘Throw it to the ground,’ said the Lord. – Slide 12">
            <a:extLst>
              <a:ext uri="{FF2B5EF4-FFF2-40B4-BE49-F238E27FC236}">
                <a16:creationId xmlns:a16="http://schemas.microsoft.com/office/drawing/2014/main" id="{C9F4B0D2-8C77-D11F-62EB-6117BD0050DB}"/>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5506" r="19903"/>
          <a:stretch>
            <a:fillRect/>
          </a:stretch>
        </p:blipFill>
        <p:spPr bwMode="auto">
          <a:xfrm>
            <a:off x="4986932" y="2380198"/>
            <a:ext cx="3133338" cy="363821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94360" y="2684206"/>
            <a:ext cx="3910579" cy="3579434"/>
          </a:xfrm>
        </p:spPr>
        <p:txBody>
          <a:bodyPr>
            <a:normAutofit/>
          </a:bodyPr>
          <a:lstStyle/>
          <a:p>
            <a:r>
              <a:rPr sz="2800" dirty="0"/>
              <a:t>Exodus 4:2-9</a:t>
            </a:r>
          </a:p>
          <a:p>
            <a:r>
              <a:rPr sz="2800" dirty="0"/>
              <a:t>And he said, Cast it on the ground. And he cast it on the ground, and it became a serpent; and Moses fled from before it.</a:t>
            </a:r>
          </a:p>
        </p:txBody>
      </p:sp>
      <p:sp>
        <p:nvSpPr>
          <p:cNvPr id="7" name="Title 1">
            <a:extLst>
              <a:ext uri="{FF2B5EF4-FFF2-40B4-BE49-F238E27FC236}">
                <a16:creationId xmlns:a16="http://schemas.microsoft.com/office/drawing/2014/main" id="{BA2DE137-D67C-3A0C-6712-D93A5DBD3DA0}"/>
              </a:ext>
            </a:extLst>
          </p:cNvPr>
          <p:cNvSpPr txBox="1">
            <a:spLocks/>
          </p:cNvSpPr>
          <p:nvPr/>
        </p:nvSpPr>
        <p:spPr>
          <a:xfrm>
            <a:off x="974034" y="760195"/>
            <a:ext cx="7575605" cy="1293028"/>
          </a:xfrm>
          <a:prstGeom prst="rect">
            <a:avLst/>
          </a:prstGeom>
        </p:spPr>
        <p:txBody>
          <a:bodyPr vert="horz" lIns="91440" tIns="45720" rIns="91440" bIns="45720" rtlCol="0" anchor="ctr">
            <a:no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en-US" sz="3200" dirty="0"/>
              <a:t>20. What three signs did the Lord give him by which he might prove that he had a divine commission?</a:t>
            </a:r>
          </a:p>
        </p:txBody>
      </p:sp>
      <p:pic>
        <p:nvPicPr>
          <p:cNvPr id="32774" name="Picture 6" descr="When he threw his staff to the ground it became a snake. Moses was scared and jumped away from it. ‘Reach out your hand and take the snake by the tail,’ said the Lord. – Slide 13">
            <a:extLst>
              <a:ext uri="{FF2B5EF4-FFF2-40B4-BE49-F238E27FC236}">
                <a16:creationId xmlns:a16="http://schemas.microsoft.com/office/drawing/2014/main" id="{67A61808-852B-1973-A8CB-D4A3188F64A0}"/>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0420" r="11256"/>
          <a:stretch>
            <a:fillRect/>
          </a:stretch>
        </p:blipFill>
        <p:spPr bwMode="auto">
          <a:xfrm>
            <a:off x="4572000" y="2518372"/>
            <a:ext cx="3738095" cy="357943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normAutofit/>
          </a:bodyPr>
          <a:lstStyle/>
          <a:p>
            <a:r>
              <a:rPr sz="2800" dirty="0"/>
              <a:t>Exodus 4:2-9</a:t>
            </a:r>
          </a:p>
          <a:p>
            <a:r>
              <a:rPr sz="2800" dirty="0"/>
              <a:t>And the Lord said unto Moses, Put forth thine hand, and take it by the tail. And he put forth his hand, and caught it, and it became a rod in his hand:</a:t>
            </a:r>
          </a:p>
        </p:txBody>
      </p:sp>
      <p:sp>
        <p:nvSpPr>
          <p:cNvPr id="7" name="Title 1">
            <a:extLst>
              <a:ext uri="{FF2B5EF4-FFF2-40B4-BE49-F238E27FC236}">
                <a16:creationId xmlns:a16="http://schemas.microsoft.com/office/drawing/2014/main" id="{C7EC2AA5-3329-D677-D535-5315F82CB0E3}"/>
              </a:ext>
            </a:extLst>
          </p:cNvPr>
          <p:cNvSpPr>
            <a:spLocks noGrp="1"/>
          </p:cNvSpPr>
          <p:nvPr>
            <p:ph type="title"/>
          </p:nvPr>
        </p:nvSpPr>
        <p:spPr>
          <a:xfrm>
            <a:off x="974035" y="764373"/>
            <a:ext cx="7575605" cy="1293028"/>
          </a:xfrm>
        </p:spPr>
        <p:txBody>
          <a:bodyPr>
            <a:noAutofit/>
          </a:bodyPr>
          <a:lstStyle/>
          <a:p>
            <a:r>
              <a:rPr sz="3200" dirty="0"/>
              <a:t>20. What three signs did the Lord give him by which he might prove that he had a divine commission?</a:t>
            </a:r>
          </a:p>
        </p:txBody>
      </p:sp>
      <p:pic>
        <p:nvPicPr>
          <p:cNvPr id="33798" name="Picture 6" descr="As Moses grabbed the snake’s tail, it turned back into a staff. ‘This sign will help them believe,’ said the Lord God. ‘Now put your hand inside your cloak.’ – Slide 14">
            <a:extLst>
              <a:ext uri="{FF2B5EF4-FFF2-40B4-BE49-F238E27FC236}">
                <a16:creationId xmlns:a16="http://schemas.microsoft.com/office/drawing/2014/main" id="{A4B1E3B6-A9D8-AD20-61DF-0DF0FA976D85}"/>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3471" r="7442"/>
          <a:stretch>
            <a:fillRect/>
          </a:stretch>
        </p:blipFill>
        <p:spPr bwMode="auto">
          <a:xfrm>
            <a:off x="4639063" y="2415571"/>
            <a:ext cx="3783183" cy="358766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normAutofit/>
          </a:bodyPr>
          <a:lstStyle/>
          <a:p>
            <a:r>
              <a:rPr sz="2800" dirty="0"/>
              <a:t>Exodus 4:2-9</a:t>
            </a:r>
          </a:p>
          <a:p>
            <a:r>
              <a:rPr sz="2800" dirty="0"/>
              <a:t>That they may believe that the Lord God of their fathers, the God of Abraham, the God of Isaac, and the God of Jacob, hath appeared unto thee.</a:t>
            </a:r>
          </a:p>
        </p:txBody>
      </p:sp>
      <p:sp>
        <p:nvSpPr>
          <p:cNvPr id="7" name="Title 1">
            <a:extLst>
              <a:ext uri="{FF2B5EF4-FFF2-40B4-BE49-F238E27FC236}">
                <a16:creationId xmlns:a16="http://schemas.microsoft.com/office/drawing/2014/main" id="{037DAB09-E810-5442-4E45-F09D96901338}"/>
              </a:ext>
            </a:extLst>
          </p:cNvPr>
          <p:cNvSpPr>
            <a:spLocks noGrp="1"/>
          </p:cNvSpPr>
          <p:nvPr>
            <p:ph type="title"/>
          </p:nvPr>
        </p:nvSpPr>
        <p:spPr>
          <a:xfrm>
            <a:off x="974035" y="764373"/>
            <a:ext cx="7575605" cy="1293028"/>
          </a:xfrm>
        </p:spPr>
        <p:txBody>
          <a:bodyPr>
            <a:noAutofit/>
          </a:bodyPr>
          <a:lstStyle/>
          <a:p>
            <a:r>
              <a:rPr sz="3200" dirty="0"/>
              <a:t>20. What three signs did the Lord give him by which he might prove that he had a divine commission?</a:t>
            </a:r>
          </a:p>
        </p:txBody>
      </p:sp>
      <p:pic>
        <p:nvPicPr>
          <p:cNvPr id="34820" name="Picture 4" descr="‘But if I go to the Hebrew leaders, who shall I say sent me? ‘ asked Moses. – Slide 8">
            <a:extLst>
              <a:ext uri="{FF2B5EF4-FFF2-40B4-BE49-F238E27FC236}">
                <a16:creationId xmlns:a16="http://schemas.microsoft.com/office/drawing/2014/main" id="{D922316E-6714-7A1F-D1C5-36EEB45E3267}"/>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3471" r="15579"/>
          <a:stretch>
            <a:fillRect/>
          </a:stretch>
        </p:blipFill>
        <p:spPr bwMode="auto">
          <a:xfrm>
            <a:off x="4761837" y="2250898"/>
            <a:ext cx="3635209" cy="384272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normAutofit fontScale="92500"/>
          </a:bodyPr>
          <a:lstStyle/>
          <a:p>
            <a:r>
              <a:rPr sz="2800" dirty="0"/>
              <a:t>Exodus 4:2-9</a:t>
            </a:r>
          </a:p>
          <a:p>
            <a:r>
              <a:rPr sz="2800" dirty="0"/>
              <a:t>And the Lord said furthermore unto him, Put now thine hand into thy bosom. And he put his hand into his bosom: and when he took it out, behold, his hand was leprous as snow.</a:t>
            </a:r>
          </a:p>
        </p:txBody>
      </p:sp>
      <p:sp>
        <p:nvSpPr>
          <p:cNvPr id="7" name="Title 1">
            <a:extLst>
              <a:ext uri="{FF2B5EF4-FFF2-40B4-BE49-F238E27FC236}">
                <a16:creationId xmlns:a16="http://schemas.microsoft.com/office/drawing/2014/main" id="{C4844E12-A6B0-0BA9-A794-3B26E062184E}"/>
              </a:ext>
            </a:extLst>
          </p:cNvPr>
          <p:cNvSpPr>
            <a:spLocks noGrp="1"/>
          </p:cNvSpPr>
          <p:nvPr>
            <p:ph type="title"/>
          </p:nvPr>
        </p:nvSpPr>
        <p:spPr>
          <a:xfrm>
            <a:off x="974035" y="764373"/>
            <a:ext cx="7575605" cy="1293028"/>
          </a:xfrm>
        </p:spPr>
        <p:txBody>
          <a:bodyPr>
            <a:noAutofit/>
          </a:bodyPr>
          <a:lstStyle/>
          <a:p>
            <a:r>
              <a:rPr sz="3200" dirty="0"/>
              <a:t>20. What three signs did the Lord give him by which he might prove that he had a divine commission?</a:t>
            </a:r>
          </a:p>
        </p:txBody>
      </p:sp>
      <p:pic>
        <p:nvPicPr>
          <p:cNvPr id="35842" name="Picture 2" descr="Moses put his hand inside his cloak but when he pulled it back out it was white with a terrible skin disease called leprosy. ‘Now put your hand back in your cloak,’ God ordered. – Slide 15">
            <a:extLst>
              <a:ext uri="{FF2B5EF4-FFF2-40B4-BE49-F238E27FC236}">
                <a16:creationId xmlns:a16="http://schemas.microsoft.com/office/drawing/2014/main" id="{46B08C49-3789-2106-F0F2-F5127857D8F9}"/>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19648"/>
          <a:stretch>
            <a:fillRect/>
          </a:stretch>
        </p:blipFill>
        <p:spPr bwMode="auto">
          <a:xfrm>
            <a:off x="4572000" y="2343647"/>
            <a:ext cx="3749964" cy="350019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94360" y="2367116"/>
            <a:ext cx="3910579" cy="3896524"/>
          </a:xfrm>
        </p:spPr>
        <p:txBody>
          <a:bodyPr>
            <a:normAutofit fontScale="92500"/>
          </a:bodyPr>
          <a:lstStyle/>
          <a:p>
            <a:r>
              <a:rPr sz="2800" dirty="0"/>
              <a:t>Exodus 4:2-9</a:t>
            </a:r>
          </a:p>
          <a:p>
            <a:r>
              <a:rPr sz="2800" dirty="0"/>
              <a:t>And he said, Put thine hand into thy bosom again. And he put his hand into his bosom again; and plucked it out of his bosom, and, behold, it was turned again as his other flesh.</a:t>
            </a:r>
          </a:p>
        </p:txBody>
      </p:sp>
      <p:sp>
        <p:nvSpPr>
          <p:cNvPr id="7" name="Title 1">
            <a:extLst>
              <a:ext uri="{FF2B5EF4-FFF2-40B4-BE49-F238E27FC236}">
                <a16:creationId xmlns:a16="http://schemas.microsoft.com/office/drawing/2014/main" id="{6E3AFAD6-ECED-A768-8400-8518644C8A79}"/>
              </a:ext>
            </a:extLst>
          </p:cNvPr>
          <p:cNvSpPr>
            <a:spLocks noGrp="1"/>
          </p:cNvSpPr>
          <p:nvPr>
            <p:ph type="title"/>
          </p:nvPr>
        </p:nvSpPr>
        <p:spPr>
          <a:xfrm>
            <a:off x="974035" y="764373"/>
            <a:ext cx="7575605" cy="1293028"/>
          </a:xfrm>
        </p:spPr>
        <p:txBody>
          <a:bodyPr>
            <a:noAutofit/>
          </a:bodyPr>
          <a:lstStyle/>
          <a:p>
            <a:r>
              <a:rPr sz="3200" dirty="0"/>
              <a:t>20. What three signs did the Lord give him by which he might prove that he had a divine commission?</a:t>
            </a:r>
          </a:p>
        </p:txBody>
      </p:sp>
      <p:pic>
        <p:nvPicPr>
          <p:cNvPr id="36866" name="Picture 2" descr="When Moses pulled his hand out from his cloak a second time his hand was healed. – Slide 16">
            <a:extLst>
              <a:ext uri="{FF2B5EF4-FFF2-40B4-BE49-F238E27FC236}">
                <a16:creationId xmlns:a16="http://schemas.microsoft.com/office/drawing/2014/main" id="{89399ED8-E84E-9DEE-F5D6-C55317DF52DB}"/>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6351" r="15579"/>
          <a:stretch>
            <a:fillRect/>
          </a:stretch>
        </p:blipFill>
        <p:spPr bwMode="auto">
          <a:xfrm>
            <a:off x="4639063" y="2277094"/>
            <a:ext cx="3826565" cy="367608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94360" y="2470355"/>
            <a:ext cx="3910579" cy="3793285"/>
          </a:xfrm>
        </p:spPr>
        <p:txBody>
          <a:bodyPr>
            <a:normAutofit/>
          </a:bodyPr>
          <a:lstStyle/>
          <a:p>
            <a:r>
              <a:rPr sz="2800" dirty="0"/>
              <a:t>Exodus 4:2-9</a:t>
            </a:r>
          </a:p>
          <a:p>
            <a:r>
              <a:rPr sz="2800" dirty="0"/>
              <a:t>And it shall come to pass, if they will not believe thee, neither hearken to the voice of the first sign, that they will believe the voice of the latter sign.</a:t>
            </a:r>
          </a:p>
        </p:txBody>
      </p:sp>
      <p:sp>
        <p:nvSpPr>
          <p:cNvPr id="7" name="Title 1">
            <a:extLst>
              <a:ext uri="{FF2B5EF4-FFF2-40B4-BE49-F238E27FC236}">
                <a16:creationId xmlns:a16="http://schemas.microsoft.com/office/drawing/2014/main" id="{AF1F9B50-0F6D-AF8F-CDC6-45159715EB74}"/>
              </a:ext>
            </a:extLst>
          </p:cNvPr>
          <p:cNvSpPr>
            <a:spLocks noGrp="1"/>
          </p:cNvSpPr>
          <p:nvPr>
            <p:ph type="title"/>
          </p:nvPr>
        </p:nvSpPr>
        <p:spPr>
          <a:xfrm>
            <a:off x="974035" y="764373"/>
            <a:ext cx="7575605" cy="1293028"/>
          </a:xfrm>
        </p:spPr>
        <p:txBody>
          <a:bodyPr>
            <a:noAutofit/>
          </a:bodyPr>
          <a:lstStyle/>
          <a:p>
            <a:r>
              <a:rPr sz="3200" dirty="0"/>
              <a:t>20. What three signs did the Lord give him by which he might prove that he had a divine commission?</a:t>
            </a:r>
          </a:p>
        </p:txBody>
      </p:sp>
      <p:pic>
        <p:nvPicPr>
          <p:cNvPr id="38914" name="Picture 2" descr="God promised to be with Moses. He also promised that He would make a way for the Hebrews to come and worship Him on this mountain. – Slide 7">
            <a:extLst>
              <a:ext uri="{FF2B5EF4-FFF2-40B4-BE49-F238E27FC236}">
                <a16:creationId xmlns:a16="http://schemas.microsoft.com/office/drawing/2014/main" id="{F7E8FCF5-8BB9-23D6-8D7C-9725B02ED789}"/>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3503" r="26317"/>
          <a:stretch>
            <a:fillRect/>
          </a:stretch>
        </p:blipFill>
        <p:spPr bwMode="auto">
          <a:xfrm>
            <a:off x="4932074" y="2397606"/>
            <a:ext cx="3617566" cy="386603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43138" y="764373"/>
            <a:ext cx="6306502" cy="1293028"/>
          </a:xfrm>
        </p:spPr>
        <p:txBody>
          <a:bodyPr>
            <a:normAutofit fontScale="90000"/>
          </a:bodyPr>
          <a:lstStyle/>
          <a:p>
            <a:r>
              <a:rPr dirty="0"/>
              <a:t>3. In that case who alone would have received the glory?</a:t>
            </a:r>
          </a:p>
        </p:txBody>
      </p:sp>
      <p:sp>
        <p:nvSpPr>
          <p:cNvPr id="3" name="Content Placeholder 2"/>
          <p:cNvSpPr>
            <a:spLocks noGrp="1"/>
          </p:cNvSpPr>
          <p:nvPr>
            <p:ph sz="half" idx="1"/>
          </p:nvPr>
        </p:nvSpPr>
        <p:spPr/>
        <p:txBody>
          <a:bodyPr>
            <a:normAutofit/>
          </a:bodyPr>
          <a:lstStyle/>
          <a:p>
            <a:r>
              <a:rPr lang="en-US" sz="3600" dirty="0"/>
              <a:t>Moses</a:t>
            </a:r>
            <a:endParaRPr sz="3600" dirty="0"/>
          </a:p>
        </p:txBody>
      </p:sp>
      <p:pic>
        <p:nvPicPr>
          <p:cNvPr id="3078" name="Picture 6" descr="Study Bible 56: Me, Myself, and I">
            <a:extLst>
              <a:ext uri="{FF2B5EF4-FFF2-40B4-BE49-F238E27FC236}">
                <a16:creationId xmlns:a16="http://schemas.microsoft.com/office/drawing/2014/main" id="{BBF4B717-CF27-E0FA-8270-7B77A9C85CD1}"/>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2964426" y="2313366"/>
            <a:ext cx="5814449" cy="395027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94360" y="2411360"/>
            <a:ext cx="3910579" cy="3852279"/>
          </a:xfrm>
        </p:spPr>
        <p:txBody>
          <a:bodyPr>
            <a:normAutofit lnSpcReduction="10000"/>
          </a:bodyPr>
          <a:lstStyle/>
          <a:p>
            <a:r>
              <a:rPr dirty="0"/>
              <a:t>Exodus 4:2-9</a:t>
            </a:r>
          </a:p>
          <a:p>
            <a:r>
              <a:rPr dirty="0"/>
              <a:t>And it shall come to pass, if they will not believe also these two signs, neither hearken unto thy voice, that thou shalt take of the water of the river, and pour it upon the dry land: and the water which thou </a:t>
            </a:r>
            <a:r>
              <a:rPr dirty="0" err="1"/>
              <a:t>takest</a:t>
            </a:r>
            <a:r>
              <a:rPr dirty="0"/>
              <a:t> out of the river shall become blood upon the dry land.</a:t>
            </a:r>
          </a:p>
        </p:txBody>
      </p:sp>
      <p:sp>
        <p:nvSpPr>
          <p:cNvPr id="7" name="Title 1">
            <a:extLst>
              <a:ext uri="{FF2B5EF4-FFF2-40B4-BE49-F238E27FC236}">
                <a16:creationId xmlns:a16="http://schemas.microsoft.com/office/drawing/2014/main" id="{1587E585-648A-494A-C952-5A334611CFA3}"/>
              </a:ext>
            </a:extLst>
          </p:cNvPr>
          <p:cNvSpPr>
            <a:spLocks noGrp="1"/>
          </p:cNvSpPr>
          <p:nvPr>
            <p:ph type="title"/>
          </p:nvPr>
        </p:nvSpPr>
        <p:spPr>
          <a:xfrm>
            <a:off x="974035" y="764373"/>
            <a:ext cx="7575605" cy="1293028"/>
          </a:xfrm>
        </p:spPr>
        <p:txBody>
          <a:bodyPr>
            <a:noAutofit/>
          </a:bodyPr>
          <a:lstStyle/>
          <a:p>
            <a:r>
              <a:rPr sz="3200" dirty="0"/>
              <a:t>20. What three signs did the Lord give him by which he might prove that he had a divine commission?</a:t>
            </a:r>
          </a:p>
        </p:txBody>
      </p:sp>
      <p:pic>
        <p:nvPicPr>
          <p:cNvPr id="37890" name="Picture 2" descr="‘If the Hebrew leaders don’t believe these two signs then take some water from the Nile and pour it on the dry ground. I will make the water turn to blood,’ the Lord told Moses. – Slide 17">
            <a:extLst>
              <a:ext uri="{FF2B5EF4-FFF2-40B4-BE49-F238E27FC236}">
                <a16:creationId xmlns:a16="http://schemas.microsoft.com/office/drawing/2014/main" id="{C879388D-6EA0-5CFD-80BD-84BF27F0EF9A}"/>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9829" r="7950"/>
          <a:stretch>
            <a:fillRect/>
          </a:stretch>
        </p:blipFill>
        <p:spPr bwMode="auto">
          <a:xfrm>
            <a:off x="4592600" y="2306369"/>
            <a:ext cx="3646939" cy="378725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21. Was Moses ready to go then?</a:t>
            </a:r>
          </a:p>
        </p:txBody>
      </p:sp>
      <p:sp>
        <p:nvSpPr>
          <p:cNvPr id="3" name="Content Placeholder 2"/>
          <p:cNvSpPr>
            <a:spLocks noGrp="1"/>
          </p:cNvSpPr>
          <p:nvPr>
            <p:ph sz="half" idx="1"/>
          </p:nvPr>
        </p:nvSpPr>
        <p:spPr/>
        <p:txBody>
          <a:bodyPr>
            <a:normAutofit lnSpcReduction="10000"/>
          </a:bodyPr>
          <a:lstStyle/>
          <a:p>
            <a:r>
              <a:rPr sz="2800" dirty="0"/>
              <a:t>Exodus 4:10</a:t>
            </a:r>
          </a:p>
          <a:p>
            <a:r>
              <a:rPr sz="2800" dirty="0"/>
              <a:t>And Moses said unto the Lord, O my Lord, I am not eloquent, neither heretofore, nor since thou hast spoken unto thy servant: but I am slow of speech, and of a slow tongue.</a:t>
            </a:r>
          </a:p>
        </p:txBody>
      </p:sp>
      <p:pic>
        <p:nvPicPr>
          <p:cNvPr id="39938" name="Picture 2" descr="‘Go to Pharaoh and bring my people out of Egypt’, God instructed. Moses started making excuses. ‘Who am I to do this?’ – Slide 6">
            <a:extLst>
              <a:ext uri="{FF2B5EF4-FFF2-40B4-BE49-F238E27FC236}">
                <a16:creationId xmlns:a16="http://schemas.microsoft.com/office/drawing/2014/main" id="{040950F9-420B-C265-8C7E-5B80B733BFED}"/>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0792" r="6212"/>
          <a:stretch>
            <a:fillRect/>
          </a:stretch>
        </p:blipFill>
        <p:spPr bwMode="auto">
          <a:xfrm>
            <a:off x="4714425" y="2287303"/>
            <a:ext cx="3704018" cy="380632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22. What reply did the Lord make?</a:t>
            </a:r>
          </a:p>
        </p:txBody>
      </p:sp>
      <p:sp>
        <p:nvSpPr>
          <p:cNvPr id="3" name="Content Placeholder 2"/>
          <p:cNvSpPr>
            <a:spLocks noGrp="1"/>
          </p:cNvSpPr>
          <p:nvPr>
            <p:ph sz="half" idx="1"/>
          </p:nvPr>
        </p:nvSpPr>
        <p:spPr/>
        <p:txBody>
          <a:bodyPr/>
          <a:lstStyle/>
          <a:p>
            <a:r>
              <a:rPr dirty="0"/>
              <a:t>E</a:t>
            </a:r>
            <a:r>
              <a:rPr sz="2800" dirty="0"/>
              <a:t>xodus 4:11-12</a:t>
            </a:r>
          </a:p>
          <a:p>
            <a:r>
              <a:rPr sz="2800" dirty="0"/>
              <a:t>And the Lord said unto him, Who hath made man's mouth? or who maketh the dumb, or deaf, or the seeing, or the blind? have not I the Lord?</a:t>
            </a:r>
          </a:p>
        </p:txBody>
      </p:sp>
      <p:pic>
        <p:nvPicPr>
          <p:cNvPr id="40962" name="Picture 2" descr="Tell them, ‘IAM WHO I AM’, has sent you. I am the God of Abraham, Isaac and Jacob. My name is forever.’ – Slide 9">
            <a:extLst>
              <a:ext uri="{FF2B5EF4-FFF2-40B4-BE49-F238E27FC236}">
                <a16:creationId xmlns:a16="http://schemas.microsoft.com/office/drawing/2014/main" id="{EE400D80-E9CE-E102-9674-4E3D92142BAC}"/>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5759" r="9222"/>
          <a:stretch>
            <a:fillRect/>
          </a:stretch>
        </p:blipFill>
        <p:spPr bwMode="auto">
          <a:xfrm>
            <a:off x="4639063" y="2057401"/>
            <a:ext cx="3787382" cy="378644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22. What reply did the Lord make?</a:t>
            </a:r>
          </a:p>
        </p:txBody>
      </p:sp>
      <p:sp>
        <p:nvSpPr>
          <p:cNvPr id="3" name="Content Placeholder 2"/>
          <p:cNvSpPr>
            <a:spLocks noGrp="1"/>
          </p:cNvSpPr>
          <p:nvPr>
            <p:ph sz="half" idx="1"/>
          </p:nvPr>
        </p:nvSpPr>
        <p:spPr/>
        <p:txBody>
          <a:bodyPr>
            <a:normAutofit lnSpcReduction="10000"/>
          </a:bodyPr>
          <a:lstStyle/>
          <a:p>
            <a:r>
              <a:rPr sz="3600" dirty="0"/>
              <a:t>Exodus 4:11-12</a:t>
            </a:r>
          </a:p>
          <a:p>
            <a:r>
              <a:rPr sz="3600" dirty="0"/>
              <a:t>Now therefore go, and I will be with thy mouth, and teach thee what thou shalt say.</a:t>
            </a:r>
          </a:p>
        </p:txBody>
      </p:sp>
      <p:pic>
        <p:nvPicPr>
          <p:cNvPr id="41988" name="Picture 4" descr="But Moses still made excuses. ‘Please send someone else to do this.’ – Slide 19">
            <a:extLst>
              <a:ext uri="{FF2B5EF4-FFF2-40B4-BE49-F238E27FC236}">
                <a16:creationId xmlns:a16="http://schemas.microsoft.com/office/drawing/2014/main" id="{E152ECBF-2EB0-B462-EAB1-88A21D94F19F}"/>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3503" r="18434"/>
          <a:stretch>
            <a:fillRect/>
          </a:stretch>
        </p:blipFill>
        <p:spPr bwMode="auto">
          <a:xfrm>
            <a:off x="4639063" y="2057401"/>
            <a:ext cx="4034572" cy="387626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23. What did Moses still say?</a:t>
            </a:r>
          </a:p>
        </p:txBody>
      </p:sp>
      <p:sp>
        <p:nvSpPr>
          <p:cNvPr id="3" name="Content Placeholder 2"/>
          <p:cNvSpPr>
            <a:spLocks noGrp="1"/>
          </p:cNvSpPr>
          <p:nvPr>
            <p:ph sz="half" idx="1"/>
          </p:nvPr>
        </p:nvSpPr>
        <p:spPr/>
        <p:txBody>
          <a:bodyPr>
            <a:normAutofit/>
          </a:bodyPr>
          <a:lstStyle/>
          <a:p>
            <a:r>
              <a:rPr sz="3600" dirty="0"/>
              <a:t>Exodus 4:13</a:t>
            </a:r>
          </a:p>
          <a:p>
            <a:r>
              <a:rPr sz="3600" dirty="0"/>
              <a:t>And he said, O my Lord, send, I pray thee, by the hand of him whom thou wilt send.</a:t>
            </a:r>
          </a:p>
        </p:txBody>
      </p:sp>
      <p:pic>
        <p:nvPicPr>
          <p:cNvPr id="43010" name="Picture 2" descr="But Moses still kept making excuses. ‘I find it hard to speak well or very clearly.’ ‘Who gave people their mouths?’ replied the Lord. ‘I will help you speak and teach you what to say.’ – Slide 18">
            <a:extLst>
              <a:ext uri="{FF2B5EF4-FFF2-40B4-BE49-F238E27FC236}">
                <a16:creationId xmlns:a16="http://schemas.microsoft.com/office/drawing/2014/main" id="{335DCD24-1103-604E-1458-FD8F0E9427E0}"/>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20665"/>
          <a:stretch>
            <a:fillRect/>
          </a:stretch>
        </p:blipFill>
        <p:spPr bwMode="auto">
          <a:xfrm>
            <a:off x="4641850" y="2194560"/>
            <a:ext cx="3907789" cy="369428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24. How did the Lord regard this continued refusal?</a:t>
            </a:r>
          </a:p>
        </p:txBody>
      </p:sp>
      <p:sp>
        <p:nvSpPr>
          <p:cNvPr id="3" name="Content Placeholder 2"/>
          <p:cNvSpPr>
            <a:spLocks noGrp="1"/>
          </p:cNvSpPr>
          <p:nvPr>
            <p:ph sz="half" idx="1"/>
          </p:nvPr>
        </p:nvSpPr>
        <p:spPr>
          <a:xfrm>
            <a:off x="661421" y="2307181"/>
            <a:ext cx="3910579" cy="4069080"/>
          </a:xfrm>
        </p:spPr>
        <p:txBody>
          <a:bodyPr>
            <a:normAutofit/>
          </a:bodyPr>
          <a:lstStyle/>
          <a:p>
            <a:r>
              <a:rPr sz="3600" dirty="0"/>
              <a:t>Exodus 4:14</a:t>
            </a:r>
            <a:r>
              <a:rPr lang="en-US" sz="3600" dirty="0"/>
              <a:t>, first clause</a:t>
            </a:r>
          </a:p>
          <a:p>
            <a:r>
              <a:rPr sz="3600" dirty="0"/>
              <a:t>And the anger of the Lord was kindled against Moses</a:t>
            </a:r>
            <a:r>
              <a:rPr lang="en-US" sz="3600" dirty="0"/>
              <a:t>…</a:t>
            </a:r>
            <a:endParaRPr sz="3600" dirty="0"/>
          </a:p>
        </p:txBody>
      </p:sp>
      <p:pic>
        <p:nvPicPr>
          <p:cNvPr id="44034" name="Picture 2" descr="God told Moses to take off his shoes for he was on holy ground. ‘I am the God of Abraham, Isaac and Jacob,’ God announced. At this, Moses hid his face for he was afraid to look at God. – Slide 4">
            <a:extLst>
              <a:ext uri="{FF2B5EF4-FFF2-40B4-BE49-F238E27FC236}">
                <a16:creationId xmlns:a16="http://schemas.microsoft.com/office/drawing/2014/main" id="{C5DE7517-14C0-3B72-6513-F20C17E2D141}"/>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27023"/>
          <a:stretch>
            <a:fillRect/>
          </a:stretch>
        </p:blipFill>
        <p:spPr bwMode="auto">
          <a:xfrm>
            <a:off x="4877775" y="2307181"/>
            <a:ext cx="3684317" cy="378644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25. What help did he provide for Moses?</a:t>
            </a:r>
          </a:p>
        </p:txBody>
      </p:sp>
      <p:sp>
        <p:nvSpPr>
          <p:cNvPr id="3" name="Content Placeholder 2"/>
          <p:cNvSpPr>
            <a:spLocks noGrp="1"/>
          </p:cNvSpPr>
          <p:nvPr>
            <p:ph sz="half" idx="1"/>
          </p:nvPr>
        </p:nvSpPr>
        <p:spPr/>
        <p:txBody>
          <a:bodyPr>
            <a:normAutofit/>
          </a:bodyPr>
          <a:lstStyle/>
          <a:p>
            <a:r>
              <a:rPr sz="2800" dirty="0"/>
              <a:t>Exodus 4:14</a:t>
            </a:r>
          </a:p>
          <a:p>
            <a:r>
              <a:rPr sz="2800" dirty="0"/>
              <a:t>And the anger of the Lord was kindled against Moses, and he said, Is not Aaron the Levite thy brother? I know that he can speak well.</a:t>
            </a:r>
          </a:p>
        </p:txBody>
      </p:sp>
      <p:pic>
        <p:nvPicPr>
          <p:cNvPr id="45058" name="Picture 2" descr="God told Moses that he had seen the suffering of the Hebrew slaves. He was going to rescue them and lead them to a land of milk and honey where they would be free. – Slide 5">
            <a:extLst>
              <a:ext uri="{FF2B5EF4-FFF2-40B4-BE49-F238E27FC236}">
                <a16:creationId xmlns:a16="http://schemas.microsoft.com/office/drawing/2014/main" id="{DA83E513-3D07-74FB-7F09-0F07B3403972}"/>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5760" r="6170"/>
          <a:stretch>
            <a:fillRect/>
          </a:stretch>
        </p:blipFill>
        <p:spPr bwMode="auto">
          <a:xfrm>
            <a:off x="4572000" y="2194560"/>
            <a:ext cx="4045226" cy="388614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26. Who did he say should instruct them both?</a:t>
            </a:r>
          </a:p>
        </p:txBody>
      </p:sp>
      <p:sp>
        <p:nvSpPr>
          <p:cNvPr id="3" name="Content Placeholder 2"/>
          <p:cNvSpPr>
            <a:spLocks noGrp="1"/>
          </p:cNvSpPr>
          <p:nvPr>
            <p:ph sz="half" idx="1"/>
          </p:nvPr>
        </p:nvSpPr>
        <p:spPr/>
        <p:txBody>
          <a:bodyPr>
            <a:normAutofit/>
          </a:bodyPr>
          <a:lstStyle/>
          <a:p>
            <a:r>
              <a:rPr sz="2800" dirty="0"/>
              <a:t>Exodus 4:15-16</a:t>
            </a:r>
          </a:p>
          <a:p>
            <a:r>
              <a:rPr sz="2800" dirty="0"/>
              <a:t>And thou shalt speak unto him, and put words in his mouth: and I will be with thy mouth, and with his mouth, and will teach you what ye shall do.</a:t>
            </a:r>
          </a:p>
        </p:txBody>
      </p:sp>
      <p:pic>
        <p:nvPicPr>
          <p:cNvPr id="5" name="Picture 2" descr="God instructed Moses to go to the leaders of Israel with the message God was going to rescue them from slavery and lead them to the land He had promised. Moses and the leaders were then to tell Pharaoh to let the Hebrews go and worship the Lord God in the wilderness. – Slide 10">
            <a:extLst>
              <a:ext uri="{FF2B5EF4-FFF2-40B4-BE49-F238E27FC236}">
                <a16:creationId xmlns:a16="http://schemas.microsoft.com/office/drawing/2014/main" id="{A63606AB-F03F-67D2-BB31-F1F235DCCD92}"/>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3643" r="13291"/>
          <a:stretch>
            <a:fillRect/>
          </a:stretch>
        </p:blipFill>
        <p:spPr bwMode="auto">
          <a:xfrm>
            <a:off x="5154373" y="2514600"/>
            <a:ext cx="2883378" cy="3429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26. Who did he say should instruct them both?</a:t>
            </a:r>
          </a:p>
        </p:txBody>
      </p:sp>
      <p:sp>
        <p:nvSpPr>
          <p:cNvPr id="3" name="Content Placeholder 2"/>
          <p:cNvSpPr>
            <a:spLocks noGrp="1"/>
          </p:cNvSpPr>
          <p:nvPr>
            <p:ph sz="half" idx="1"/>
          </p:nvPr>
        </p:nvSpPr>
        <p:spPr/>
        <p:txBody>
          <a:bodyPr>
            <a:normAutofit/>
          </a:bodyPr>
          <a:lstStyle/>
          <a:p>
            <a:r>
              <a:rPr sz="2800" dirty="0"/>
              <a:t>Exodus 4:15-16</a:t>
            </a:r>
          </a:p>
          <a:p>
            <a:r>
              <a:rPr sz="2800" dirty="0"/>
              <a:t>And he shall be thy spokesman unto the people: and he shall be, even he shall be to thee instead of a mouth, and thou shalt be to him instead of God.</a:t>
            </a:r>
          </a:p>
        </p:txBody>
      </p:sp>
      <p:pic>
        <p:nvPicPr>
          <p:cNvPr id="47108" name="Picture 4" descr="God was angry with Moses. ‘Your brother, Aaron the Levite, can speak well. He is on his way to meet you. He will be your spokesman. Take your staff in your hand so you will be able to perform miracles.’ – Slide 20">
            <a:extLst>
              <a:ext uri="{FF2B5EF4-FFF2-40B4-BE49-F238E27FC236}">
                <a16:creationId xmlns:a16="http://schemas.microsoft.com/office/drawing/2014/main" id="{FF7E5819-71DA-D962-9249-49F4D0751B69}"/>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4660" r="5662"/>
          <a:stretch>
            <a:fillRect/>
          </a:stretch>
        </p:blipFill>
        <p:spPr bwMode="auto">
          <a:xfrm>
            <a:off x="4572000" y="2194559"/>
            <a:ext cx="3667540" cy="394765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4360" y="764373"/>
            <a:ext cx="7955279" cy="1293028"/>
          </a:xfrm>
        </p:spPr>
        <p:txBody>
          <a:bodyPr>
            <a:noAutofit/>
          </a:bodyPr>
          <a:lstStyle/>
          <a:p>
            <a:r>
              <a:rPr sz="3200" dirty="0"/>
              <a:t>27. What confidence may the Lord’s servants have in this age as they go to preach the gospel?</a:t>
            </a:r>
          </a:p>
        </p:txBody>
      </p:sp>
      <p:sp>
        <p:nvSpPr>
          <p:cNvPr id="3" name="Content Placeholder 2"/>
          <p:cNvSpPr>
            <a:spLocks noGrp="1"/>
          </p:cNvSpPr>
          <p:nvPr>
            <p:ph sz="half" idx="1"/>
          </p:nvPr>
        </p:nvSpPr>
        <p:spPr>
          <a:xfrm>
            <a:off x="594360" y="2551470"/>
            <a:ext cx="3910579" cy="3712169"/>
          </a:xfrm>
        </p:spPr>
        <p:txBody>
          <a:bodyPr>
            <a:normAutofit lnSpcReduction="10000"/>
          </a:bodyPr>
          <a:lstStyle/>
          <a:p>
            <a:r>
              <a:rPr sz="3200" dirty="0"/>
              <a:t>Matthew 28:18-20</a:t>
            </a:r>
          </a:p>
          <a:p>
            <a:r>
              <a:rPr sz="3200" dirty="0"/>
              <a:t>And Jesus came and </a:t>
            </a:r>
            <a:r>
              <a:rPr sz="3200" dirty="0" err="1"/>
              <a:t>spake</a:t>
            </a:r>
            <a:r>
              <a:rPr sz="3200" dirty="0"/>
              <a:t> unto them, saying, All power is given unto me in heaven and in earth.</a:t>
            </a:r>
          </a:p>
        </p:txBody>
      </p:sp>
      <p:pic>
        <p:nvPicPr>
          <p:cNvPr id="48130" name="Picture 2" descr="When they saw Him, they worshiped Him, but some doubted. Then Jesus came up and said to them, ‘All authority in heaven and on earth has been given to me.’ – Slide 2">
            <a:extLst>
              <a:ext uri="{FF2B5EF4-FFF2-40B4-BE49-F238E27FC236}">
                <a16:creationId xmlns:a16="http://schemas.microsoft.com/office/drawing/2014/main" id="{2B622C1A-01A0-E8DA-5040-E5C4902E9638}"/>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7539" r="9731"/>
          <a:stretch>
            <a:fillRect/>
          </a:stretch>
        </p:blipFill>
        <p:spPr bwMode="auto">
          <a:xfrm>
            <a:off x="4721088" y="2293870"/>
            <a:ext cx="3448878" cy="355652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4. What was God’s design?</a:t>
            </a:r>
          </a:p>
        </p:txBody>
      </p:sp>
      <p:sp>
        <p:nvSpPr>
          <p:cNvPr id="3" name="Content Placeholder 2"/>
          <p:cNvSpPr>
            <a:spLocks noGrp="1"/>
          </p:cNvSpPr>
          <p:nvPr>
            <p:ph sz="half" idx="1"/>
          </p:nvPr>
        </p:nvSpPr>
        <p:spPr/>
        <p:txBody>
          <a:bodyPr>
            <a:normAutofit fontScale="92500" lnSpcReduction="10000"/>
          </a:bodyPr>
          <a:lstStyle/>
          <a:p>
            <a:r>
              <a:rPr sz="2800" dirty="0"/>
              <a:t>Exodus 14:17-18</a:t>
            </a:r>
          </a:p>
          <a:p>
            <a:r>
              <a:rPr sz="2800" dirty="0"/>
              <a:t>And I, behold, I will harden the hearts of the Egyptians, and they shall follow them: and I will get me </a:t>
            </a:r>
            <a:r>
              <a:rPr sz="2800" dirty="0" err="1"/>
              <a:t>honour</a:t>
            </a:r>
            <a:r>
              <a:rPr sz="2800" dirty="0"/>
              <a:t> upon Pharaoh, and upon all his host, upon his chariots, and upon his horsemen.</a:t>
            </a:r>
          </a:p>
        </p:txBody>
      </p:sp>
      <p:pic>
        <p:nvPicPr>
          <p:cNvPr id="4098" name="Picture 2" descr="Moses &amp; the Burning Bush – A meditation – Bangsar Lutheran Church">
            <a:extLst>
              <a:ext uri="{FF2B5EF4-FFF2-40B4-BE49-F238E27FC236}">
                <a16:creationId xmlns:a16="http://schemas.microsoft.com/office/drawing/2014/main" id="{C63BA94C-88CA-EA58-8DFF-3185598DC368}"/>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2735" r="23186"/>
          <a:stretch>
            <a:fillRect/>
          </a:stretch>
        </p:blipFill>
        <p:spPr bwMode="auto">
          <a:xfrm>
            <a:off x="4787158" y="2468203"/>
            <a:ext cx="3762482" cy="337215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4360" y="764373"/>
            <a:ext cx="7955280" cy="1293028"/>
          </a:xfrm>
        </p:spPr>
        <p:txBody>
          <a:bodyPr>
            <a:noAutofit/>
          </a:bodyPr>
          <a:lstStyle/>
          <a:p>
            <a:r>
              <a:rPr sz="3200" dirty="0"/>
              <a:t>27. What confidence may the Lord’s servants have in this age as they go to preach the gospel?</a:t>
            </a:r>
          </a:p>
        </p:txBody>
      </p:sp>
      <p:sp>
        <p:nvSpPr>
          <p:cNvPr id="3" name="Content Placeholder 2"/>
          <p:cNvSpPr>
            <a:spLocks noGrp="1"/>
          </p:cNvSpPr>
          <p:nvPr>
            <p:ph sz="half" idx="1"/>
          </p:nvPr>
        </p:nvSpPr>
        <p:spPr>
          <a:xfrm>
            <a:off x="594360" y="2499852"/>
            <a:ext cx="3910579" cy="3763788"/>
          </a:xfrm>
        </p:spPr>
        <p:txBody>
          <a:bodyPr>
            <a:normAutofit/>
          </a:bodyPr>
          <a:lstStyle/>
          <a:p>
            <a:r>
              <a:rPr sz="2800" dirty="0"/>
              <a:t>Matthew 28:18-20</a:t>
            </a:r>
          </a:p>
          <a:p>
            <a:r>
              <a:rPr sz="2800" dirty="0"/>
              <a:t>Go ye therefore, and teach all nations, baptizing them in the name of the Father, and of the Son, and of the Holy Ghost:</a:t>
            </a:r>
          </a:p>
        </p:txBody>
      </p:sp>
      <p:pic>
        <p:nvPicPr>
          <p:cNvPr id="49154" name="Picture 2" descr="Therefore go and make disciples of all nations, baptizing them in the name of the Father and the Son and the Holy Spirit, teaching them to obey everything I have commanded you. – Slide 3">
            <a:extLst>
              <a:ext uri="{FF2B5EF4-FFF2-40B4-BE49-F238E27FC236}">
                <a16:creationId xmlns:a16="http://schemas.microsoft.com/office/drawing/2014/main" id="{4A9BB020-4D1A-EF19-5FEC-AC354AC4C27D}"/>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5842" r="22444"/>
          <a:stretch>
            <a:fillRect/>
          </a:stretch>
        </p:blipFill>
        <p:spPr bwMode="auto">
          <a:xfrm>
            <a:off x="4770783" y="2431701"/>
            <a:ext cx="3359426" cy="351342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4360" y="764373"/>
            <a:ext cx="7955280" cy="1293028"/>
          </a:xfrm>
        </p:spPr>
        <p:txBody>
          <a:bodyPr>
            <a:noAutofit/>
          </a:bodyPr>
          <a:lstStyle/>
          <a:p>
            <a:r>
              <a:rPr sz="3200" dirty="0"/>
              <a:t>27. What confidence may the Lord’s servants have in this age as they go to preach the gospel?</a:t>
            </a:r>
          </a:p>
        </p:txBody>
      </p:sp>
      <p:sp>
        <p:nvSpPr>
          <p:cNvPr id="3" name="Content Placeholder 2"/>
          <p:cNvSpPr>
            <a:spLocks noGrp="1"/>
          </p:cNvSpPr>
          <p:nvPr>
            <p:ph sz="half" idx="1"/>
          </p:nvPr>
        </p:nvSpPr>
        <p:spPr/>
        <p:txBody>
          <a:bodyPr>
            <a:normAutofit/>
          </a:bodyPr>
          <a:lstStyle/>
          <a:p>
            <a:r>
              <a:rPr sz="2800" dirty="0"/>
              <a:t>Matthew 28:18-20</a:t>
            </a:r>
          </a:p>
          <a:p>
            <a:r>
              <a:rPr sz="2800" dirty="0"/>
              <a:t>Teaching them to observe all things whatsoever I have commanded you: and, lo, I am with you </a:t>
            </a:r>
            <a:r>
              <a:rPr sz="2800" dirty="0" err="1"/>
              <a:t>alway</a:t>
            </a:r>
            <a:r>
              <a:rPr sz="2800" dirty="0"/>
              <a:t>, even unto the end of the world. Amen.</a:t>
            </a:r>
          </a:p>
        </p:txBody>
      </p:sp>
      <p:pic>
        <p:nvPicPr>
          <p:cNvPr id="50180" name="Picture 4" descr="On Wings of Eagles: God is with us">
            <a:extLst>
              <a:ext uri="{FF2B5EF4-FFF2-40B4-BE49-F238E27FC236}">
                <a16:creationId xmlns:a16="http://schemas.microsoft.com/office/drawing/2014/main" id="{DD956E4A-C82D-11CD-C880-B4E9EDAAD7A6}"/>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792" r="34530"/>
          <a:stretch>
            <a:fillRect/>
          </a:stretch>
        </p:blipFill>
        <p:spPr bwMode="auto">
          <a:xfrm>
            <a:off x="4415487" y="2194560"/>
            <a:ext cx="3933863" cy="353038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A85AA27-28D6-D964-83E5-7BDE72B912AE}"/>
              </a:ext>
            </a:extLst>
          </p:cNvPr>
          <p:cNvPicPr>
            <a:picLocks noChangeAspect="1"/>
          </p:cNvPicPr>
          <p:nvPr/>
        </p:nvPicPr>
        <p:blipFill>
          <a:blip r:embed="rId2"/>
          <a:srcRect l="11314" t="901" r="13868" b="901"/>
          <a:stretch>
            <a:fillRect/>
          </a:stretch>
        </p:blipFill>
        <p:spPr>
          <a:xfrm>
            <a:off x="-1" y="0"/>
            <a:ext cx="9144001" cy="6858000"/>
          </a:xfrm>
          <a:prstGeom prst="rect">
            <a:avLst/>
          </a:prstGeom>
        </p:spPr>
      </p:pic>
    </p:spTree>
    <p:extLst>
      <p:ext uri="{BB962C8B-B14F-4D97-AF65-F5344CB8AC3E}">
        <p14:creationId xmlns:p14="http://schemas.microsoft.com/office/powerpoint/2010/main" val="173000279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2D13F1A-000D-E76D-48D8-F7F757684BCA}"/>
              </a:ext>
            </a:extLst>
          </p:cNvPr>
          <p:cNvSpPr txBox="1">
            <a:spLocks/>
          </p:cNvSpPr>
          <p:nvPr/>
        </p:nvSpPr>
        <p:spPr>
          <a:xfrm>
            <a:off x="226447" y="601364"/>
            <a:ext cx="8691106" cy="3591258"/>
          </a:xfrm>
          <a:prstGeom prst="rect">
            <a:avLst/>
          </a:prstGeom>
          <a:gradFill flip="none" rotWithShape="1">
            <a:gsLst>
              <a:gs pos="52000">
                <a:srgbClr val="FAA73C"/>
              </a:gs>
              <a:gs pos="5000">
                <a:srgbClr val="FFF758"/>
              </a:gs>
              <a:gs pos="100000">
                <a:srgbClr val="EF0000"/>
              </a:gs>
            </a:gsLst>
            <a:lin ang="2700000" scaled="1"/>
            <a:tileRect/>
          </a:gradFill>
          <a:effectLst>
            <a:outerShdw blurRad="25400" dir="17880000">
              <a:srgbClr val="EF0000">
                <a:alpha val="46000"/>
              </a:srgbClr>
            </a:outerShdw>
            <a:softEdge rad="584200"/>
          </a:effectLst>
        </p:spPr>
        <p:txBody>
          <a:bodyPr vert="horz" lIns="91440" tIns="45720" rIns="91440" bIns="45720" rtlCol="0" anchor="b">
            <a:normAutofit/>
          </a:bodyPr>
          <a:lstStyle>
            <a:lvl1pPr algn="ctr" defTabSz="457200" rtl="0" eaLnBrk="1" latinLnBrk="0" hangingPunct="1">
              <a:spcBef>
                <a:spcPct val="0"/>
              </a:spcBef>
              <a:buNone/>
              <a:defRPr sz="5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8000" dirty="0">
                <a:solidFill>
                  <a:schemeClr val="tx1"/>
                </a:solidFill>
              </a:rPr>
              <a:t>Thank you </a:t>
            </a:r>
            <a:r>
              <a:rPr lang="en-US" dirty="0">
                <a:solidFill>
                  <a:schemeClr val="tx1"/>
                </a:solidFill>
              </a:rPr>
              <a:t>and </a:t>
            </a:r>
          </a:p>
          <a:p>
            <a:br>
              <a:rPr lang="en-US" dirty="0">
                <a:solidFill>
                  <a:schemeClr val="tx2">
                    <a:lumMod val="50000"/>
                  </a:schemeClr>
                </a:solidFill>
              </a:rPr>
            </a:br>
            <a:r>
              <a:rPr lang="en-US" sz="6600" b="1" dirty="0">
                <a:solidFill>
                  <a:schemeClr val="tx1"/>
                </a:solidFill>
              </a:rPr>
              <a:t>HAPPY SABBATH!</a:t>
            </a:r>
            <a:endParaRPr lang="en-US" b="1" dirty="0">
              <a:solidFill>
                <a:schemeClr val="tx1"/>
              </a:solidFill>
            </a:endParaRPr>
          </a:p>
        </p:txBody>
      </p:sp>
    </p:spTree>
    <p:extLst>
      <p:ext uri="{BB962C8B-B14F-4D97-AF65-F5344CB8AC3E}">
        <p14:creationId xmlns:p14="http://schemas.microsoft.com/office/powerpoint/2010/main" val="19237208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4. What was God’s design?</a:t>
            </a:r>
          </a:p>
        </p:txBody>
      </p:sp>
      <p:sp>
        <p:nvSpPr>
          <p:cNvPr id="3" name="Content Placeholder 2"/>
          <p:cNvSpPr>
            <a:spLocks noGrp="1"/>
          </p:cNvSpPr>
          <p:nvPr>
            <p:ph sz="half" idx="1"/>
          </p:nvPr>
        </p:nvSpPr>
        <p:spPr/>
        <p:txBody>
          <a:bodyPr>
            <a:normAutofit fontScale="92500"/>
          </a:bodyPr>
          <a:lstStyle/>
          <a:p>
            <a:r>
              <a:rPr sz="3200" dirty="0"/>
              <a:t>Exodus 14:17-18</a:t>
            </a:r>
          </a:p>
          <a:p>
            <a:r>
              <a:rPr sz="3200" dirty="0"/>
              <a:t>And the Egyptians shall know that I am the Lord, when I have gotten me </a:t>
            </a:r>
            <a:r>
              <a:rPr sz="3200" dirty="0" err="1"/>
              <a:t>honour</a:t>
            </a:r>
            <a:r>
              <a:rPr sz="3200" dirty="0"/>
              <a:t> upon Pharaoh, upon his chariots, and upon his horsemen.</a:t>
            </a:r>
          </a:p>
        </p:txBody>
      </p:sp>
      <p:pic>
        <p:nvPicPr>
          <p:cNvPr id="5122" name="Picture 2" descr="Plagues of Egypt - Wikipedia">
            <a:extLst>
              <a:ext uri="{FF2B5EF4-FFF2-40B4-BE49-F238E27FC236}">
                <a16:creationId xmlns:a16="http://schemas.microsoft.com/office/drawing/2014/main" id="{136117D8-114F-D4D2-2AB9-D25137AB8037}"/>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5571"/>
          <a:stretch>
            <a:fillRect/>
          </a:stretch>
        </p:blipFill>
        <p:spPr bwMode="auto">
          <a:xfrm>
            <a:off x="4726166" y="2454925"/>
            <a:ext cx="3930082" cy="354834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sz="3200" dirty="0"/>
              <a:t>5. While Moses was keeping sheep in the wilderness, what did he learn?</a:t>
            </a:r>
          </a:p>
        </p:txBody>
      </p:sp>
      <p:sp>
        <p:nvSpPr>
          <p:cNvPr id="3" name="Content Placeholder 2"/>
          <p:cNvSpPr>
            <a:spLocks noGrp="1"/>
          </p:cNvSpPr>
          <p:nvPr>
            <p:ph sz="half" idx="1"/>
          </p:nvPr>
        </p:nvSpPr>
        <p:spPr>
          <a:xfrm>
            <a:off x="594360" y="2632586"/>
            <a:ext cx="3910579" cy="3631053"/>
          </a:xfrm>
        </p:spPr>
        <p:txBody>
          <a:bodyPr>
            <a:normAutofit/>
          </a:bodyPr>
          <a:lstStyle/>
          <a:p>
            <a:r>
              <a:rPr sz="3200" dirty="0"/>
              <a:t>Numbers 12:3</a:t>
            </a:r>
          </a:p>
          <a:p>
            <a:r>
              <a:rPr sz="3200" dirty="0"/>
              <a:t>Now the man Moses was very meek, above all the men which were upon the face of the earth.</a:t>
            </a:r>
          </a:p>
        </p:txBody>
      </p:sp>
      <p:pic>
        <p:nvPicPr>
          <p:cNvPr id="6146" name="Picture 2" descr="The Story of Moses the Prophet: 120-Year Life From Birth to Death">
            <a:extLst>
              <a:ext uri="{FF2B5EF4-FFF2-40B4-BE49-F238E27FC236}">
                <a16:creationId xmlns:a16="http://schemas.microsoft.com/office/drawing/2014/main" id="{17771A17-2BB5-BCC5-A485-0415448437EA}"/>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874342" y="2193924"/>
            <a:ext cx="3349860" cy="41873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C4220D"/>
      </a:accent1>
      <a:accent2>
        <a:srgbClr val="EB7712"/>
      </a:accent2>
      <a:accent3>
        <a:srgbClr val="ECBD31"/>
      </a:accent3>
      <a:accent4>
        <a:srgbClr val="92CE4A"/>
      </a:accent4>
      <a:accent5>
        <a:srgbClr val="50CFB4"/>
      </a:accent5>
      <a:accent6>
        <a:srgbClr val="0D8EC5"/>
      </a:accent6>
      <a:hlink>
        <a:srgbClr val="EA5A0C"/>
      </a:hlink>
      <a:folHlink>
        <a:srgbClr val="F09D3A"/>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FE1EB5C7-81A8-4CBA-AE6E-B3BF73DC3895}"/>
    </a:ext>
  </a:extLst>
</a:theme>
</file>

<file path=docProps/app.xml><?xml version="1.0" encoding="utf-8"?>
<Properties xmlns="http://schemas.openxmlformats.org/officeDocument/2006/extended-properties" xmlns:vt="http://schemas.openxmlformats.org/officeDocument/2006/docPropsVTypes">
  <Template>Vapor Trail</Template>
  <TotalTime>537</TotalTime>
  <Words>3411</Words>
  <Application>Microsoft Office PowerPoint</Application>
  <PresentationFormat>On-screen Show (4:3)</PresentationFormat>
  <Paragraphs>235</Paragraphs>
  <Slides>73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73</vt:i4>
      </vt:variant>
    </vt:vector>
  </HeadingPairs>
  <TitlesOfParts>
    <vt:vector size="77" baseType="lpstr">
      <vt:lpstr>Arial</vt:lpstr>
      <vt:lpstr>Century Gothic</vt:lpstr>
      <vt:lpstr>Impact</vt:lpstr>
      <vt:lpstr>Vapor Trail</vt:lpstr>
      <vt:lpstr>PowerPoint Presentation</vt:lpstr>
      <vt:lpstr>PowerPoint Presentation</vt:lpstr>
      <vt:lpstr>Old Testament History:  Moses Sent to Egypt</vt:lpstr>
      <vt:lpstr>1. When Moses went out the first time to deliver Israel, by slaying the Egyptian, what did he manifest?</vt:lpstr>
      <vt:lpstr>2. What must we conclude was his idea of the way deliverance would come?</vt:lpstr>
      <vt:lpstr>3. In that case who alone would have received the glory?</vt:lpstr>
      <vt:lpstr>4. What was God’s design?</vt:lpstr>
      <vt:lpstr>4. What was God’s design?</vt:lpstr>
      <vt:lpstr>5. While Moses was keeping sheep in the wilderness, what did he learn?</vt:lpstr>
      <vt:lpstr>6. When he went with the Lord’s commission, how was he regarded?</vt:lpstr>
      <vt:lpstr>7. How did the Lord appear to Moses, when he would send him to Egypt?</vt:lpstr>
      <vt:lpstr>7. How did the Lord appear to Moses, when he would send him to Egypt?</vt:lpstr>
      <vt:lpstr>7. How did the Lord appear to Moses, when he would send him to Egypt?</vt:lpstr>
      <vt:lpstr>8. When Moses went to see the burning bush, what was said to him?</vt:lpstr>
      <vt:lpstr>8. When Moses went to see the burning bush, what was said to him?</vt:lpstr>
      <vt:lpstr>9. Who was it speaking from the bush?</vt:lpstr>
      <vt:lpstr>10. What other instances can you name where people were required to put off their shoes on account of the presence of God?</vt:lpstr>
      <vt:lpstr>10. What other instances can you name where people were required to put off their shoes on account of the presence of God?</vt:lpstr>
      <vt:lpstr>10. What other instances can you name where people were required to put off their shoes on account of the presence of God?</vt:lpstr>
      <vt:lpstr>10. What other instances can you name where people were required to put off their shoes on account of the presence of God?</vt:lpstr>
      <vt:lpstr>10. What other instances can you name where people were required to put off their shoes on account of the presence of God?</vt:lpstr>
      <vt:lpstr>10. What other instances can you name where people were required to put off their shoes on account of the presence of God?</vt:lpstr>
      <vt:lpstr>10. What other instances can you name where people were required to put off their shoes on account of the presence of God?</vt:lpstr>
      <vt:lpstr>11. What did the Lord say he had seen and heard?</vt:lpstr>
      <vt:lpstr>11. What did the Lord say he had seen and heard?</vt:lpstr>
      <vt:lpstr>12. What did he say he now proposed to do?</vt:lpstr>
      <vt:lpstr>12. What did he say he now proposed to do?</vt:lpstr>
      <vt:lpstr>12. What did he say he now proposed to do?</vt:lpstr>
      <vt:lpstr>13. How eager was Moses now to go?</vt:lpstr>
      <vt:lpstr>14. What did the Lord say?</vt:lpstr>
      <vt:lpstr>“Who Am I?”</vt:lpstr>
      <vt:lpstr>“Who Am I?”</vt:lpstr>
      <vt:lpstr>God’s Answer Is Presence, Not Argument</vt:lpstr>
      <vt:lpstr>God’s Answer Is Presence, Not Argument</vt:lpstr>
      <vt:lpstr>15. What question did Moses ask?</vt:lpstr>
      <vt:lpstr>“Who are You?”</vt:lpstr>
      <vt:lpstr>“Who are You?”</vt:lpstr>
      <vt:lpstr>16. What did the Lord reply?</vt:lpstr>
      <vt:lpstr>17. What did God say of this name?</vt:lpstr>
      <vt:lpstr>18. What is its meaning?</vt:lpstr>
      <vt:lpstr>“I Am That I Am”</vt:lpstr>
      <vt:lpstr>“I Am That I Am”</vt:lpstr>
      <vt:lpstr>“I Am That I Am”</vt:lpstr>
      <vt:lpstr>“I Am That I Am”</vt:lpstr>
      <vt:lpstr>“I Am That I Am”</vt:lpstr>
      <vt:lpstr>“I Am That I Am”</vt:lpstr>
      <vt:lpstr>“I Am That I Am”</vt:lpstr>
      <vt:lpstr>“I Am That I Am”</vt:lpstr>
      <vt:lpstr>“I Am That I Am”</vt:lpstr>
      <vt:lpstr>“I Am That I Am”</vt:lpstr>
      <vt:lpstr>“I Am That I Am”</vt:lpstr>
      <vt:lpstr>19. What objection did Moses still interpose?</vt:lpstr>
      <vt:lpstr>20. What three signs did the Lord give him by which he might prove that he had a divine commission?</vt:lpstr>
      <vt:lpstr>PowerPoint Presentation</vt:lpstr>
      <vt:lpstr>20. What three signs did the Lord give him by which he might prove that he had a divine commission?</vt:lpstr>
      <vt:lpstr>20. What three signs did the Lord give him by which he might prove that he had a divine commission?</vt:lpstr>
      <vt:lpstr>20. What three signs did the Lord give him by which he might prove that he had a divine commission?</vt:lpstr>
      <vt:lpstr>20. What three signs did the Lord give him by which he might prove that he had a divine commission?</vt:lpstr>
      <vt:lpstr>20. What three signs did the Lord give him by which he might prove that he had a divine commission?</vt:lpstr>
      <vt:lpstr>20. What three signs did the Lord give him by which he might prove that he had a divine commission?</vt:lpstr>
      <vt:lpstr>21. Was Moses ready to go then?</vt:lpstr>
      <vt:lpstr>22. What reply did the Lord make?</vt:lpstr>
      <vt:lpstr>22. What reply did the Lord make?</vt:lpstr>
      <vt:lpstr>23. What did Moses still say?</vt:lpstr>
      <vt:lpstr>24. How did the Lord regard this continued refusal?</vt:lpstr>
      <vt:lpstr>25. What help did he provide for Moses?</vt:lpstr>
      <vt:lpstr>26. Who did he say should instruct them both?</vt:lpstr>
      <vt:lpstr>26. Who did he say should instruct them both?</vt:lpstr>
      <vt:lpstr>27. What confidence may the Lord’s servants have in this age as they go to preach the gospel?</vt:lpstr>
      <vt:lpstr>27. What confidence may the Lord’s servants have in this age as they go to preach the gospel?</vt:lpstr>
      <vt:lpstr>27. What confidence may the Lord’s servants have in this age as they go to preach the gospel?</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Thylacat</dc:creator>
  <cp:keywords/>
  <dc:description>generated using python-pptx</dc:description>
  <cp:lastModifiedBy>gabby young</cp:lastModifiedBy>
  <cp:revision>7</cp:revision>
  <dcterms:created xsi:type="dcterms:W3CDTF">2013-01-27T09:14:16Z</dcterms:created>
  <dcterms:modified xsi:type="dcterms:W3CDTF">2025-12-13T13:45:55Z</dcterms:modified>
  <cp:category/>
</cp:coreProperties>
</file>