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94" r:id="rId2"/>
    <p:sldId id="390" r:id="rId3"/>
    <p:sldId id="391" r:id="rId4"/>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395" r:id="rId25"/>
    <p:sldId id="396" r:id="rId26"/>
    <p:sldId id="397" r:id="rId27"/>
    <p:sldId id="398" r:id="rId28"/>
    <p:sldId id="399" r:id="rId29"/>
    <p:sldId id="400" r:id="rId30"/>
    <p:sldId id="401" r:id="rId31"/>
    <p:sldId id="402" r:id="rId32"/>
    <p:sldId id="403" r:id="rId33"/>
    <p:sldId id="404" r:id="rId34"/>
    <p:sldId id="405" r:id="rId35"/>
    <p:sldId id="406" r:id="rId36"/>
    <p:sldId id="408" r:id="rId37"/>
    <p:sldId id="276" r:id="rId38"/>
    <p:sldId id="277" r:id="rId39"/>
    <p:sldId id="278" r:id="rId40"/>
    <p:sldId id="280" r:id="rId41"/>
    <p:sldId id="279" r:id="rId42"/>
    <p:sldId id="281" r:id="rId43"/>
    <p:sldId id="282" r:id="rId44"/>
    <p:sldId id="283" r:id="rId45"/>
    <p:sldId id="284" r:id="rId46"/>
    <p:sldId id="409" r:id="rId47"/>
    <p:sldId id="410" r:id="rId48"/>
    <p:sldId id="392" r:id="rId49"/>
    <p:sldId id="340"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301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34" d="100"/>
          <a:sy n="34" d="100"/>
        </p:scale>
        <p:origin x="1005" y="80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8213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11014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1FF6DA9-008F-8B48-92A6-B652298478BF}"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95387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12/19/2025</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55923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12/19/2025</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1FF6DA9-008F-8B48-92A6-B652298478BF}"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8594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12/19/2025</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75980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976258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31475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53308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9710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12/19/2025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08664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12/19/2025</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37734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12/19/2025</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07494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12/19/2025</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60883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12/19/2025</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6742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12/19/2025</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86981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BCAD085-E8A6-8845-BD4E-CB4CCA059FC4}" type="datetimeFigureOut">
              <a:rPr lang="en-US" smtClean="0"/>
              <a:t>12/19/2025</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9846798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6. What reply did Pharaoh make?</a:t>
            </a:r>
          </a:p>
        </p:txBody>
      </p:sp>
      <p:sp>
        <p:nvSpPr>
          <p:cNvPr id="3" name="Content Placeholder 2"/>
          <p:cNvSpPr>
            <a:spLocks noGrp="1"/>
          </p:cNvSpPr>
          <p:nvPr>
            <p:ph sz="half" idx="1"/>
          </p:nvPr>
        </p:nvSpPr>
        <p:spPr/>
        <p:txBody>
          <a:bodyPr>
            <a:normAutofit fontScale="92500" lnSpcReduction="20000"/>
          </a:bodyPr>
          <a:lstStyle/>
          <a:p>
            <a:r>
              <a:rPr sz="2800" dirty="0"/>
              <a:t>Exodus 5:2</a:t>
            </a:r>
          </a:p>
          <a:p>
            <a:r>
              <a:rPr sz="2800" dirty="0"/>
              <a:t>And Pharaoh said, Who is the Lord, that I should obey his voice to let Israel go? I know not the Lord, neither will I let Israel go.</a:t>
            </a:r>
          </a:p>
        </p:txBody>
      </p:sp>
      <p:pic>
        <p:nvPicPr>
          <p:cNvPr id="7170" name="Picture 2" descr="‘Who is the Lord that I should obey Him?’ replied Pharaoh. ‘I do not know the Lord and I will not let His people go.’ ‘If you don’t obey God He may bring plagues,’ warned Moses and Aaron. – Slide 3">
            <a:extLst>
              <a:ext uri="{FF2B5EF4-FFF2-40B4-BE49-F238E27FC236}">
                <a16:creationId xmlns:a16="http://schemas.microsoft.com/office/drawing/2014/main" id="{BB71078A-0C1C-C8D8-94F7-B4D5D137103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5005"/>
          <a:stretch>
            <a:fillRect/>
          </a:stretch>
        </p:blipFill>
        <p:spPr bwMode="auto">
          <a:xfrm>
            <a:off x="5239800" y="2136706"/>
            <a:ext cx="2872178" cy="33143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63" y="457199"/>
            <a:ext cx="6891337" cy="1578769"/>
          </a:xfrm>
        </p:spPr>
        <p:txBody>
          <a:bodyPr>
            <a:normAutofit fontScale="90000"/>
          </a:bodyPr>
          <a:lstStyle/>
          <a:p>
            <a:r>
              <a:rPr dirty="0"/>
              <a:t>7. What further statement did Moses and Aaron make, showing the urgency of the case?</a:t>
            </a:r>
          </a:p>
        </p:txBody>
      </p:sp>
      <p:sp>
        <p:nvSpPr>
          <p:cNvPr id="3" name="Content Placeholder 2"/>
          <p:cNvSpPr>
            <a:spLocks noGrp="1"/>
          </p:cNvSpPr>
          <p:nvPr>
            <p:ph sz="half" idx="1"/>
          </p:nvPr>
        </p:nvSpPr>
        <p:spPr/>
        <p:txBody>
          <a:bodyPr>
            <a:normAutofit fontScale="92500" lnSpcReduction="20000"/>
          </a:bodyPr>
          <a:lstStyle/>
          <a:p>
            <a:r>
              <a:rPr sz="2400" dirty="0"/>
              <a:t>Exodus 5:3</a:t>
            </a:r>
          </a:p>
          <a:p>
            <a:r>
              <a:rPr sz="2400" dirty="0"/>
              <a:t>And they said, The God of the Hebrews hath met with us: let us go, we pray thee, three days' journey into the desert, and sacrifice unto the Lord our God; lest he fall upon us with pestilence, or with the sword.</a:t>
            </a:r>
          </a:p>
        </p:txBody>
      </p:sp>
      <p:pic>
        <p:nvPicPr>
          <p:cNvPr id="8194" name="Picture 2" descr="Exodus 5 v 1-22 Then Moses and Aaron went to Pharaoh. ‘The God of Israel says, “Let my people go so they can worship me in the wilderness.”’ – Slide 2">
            <a:extLst>
              <a:ext uri="{FF2B5EF4-FFF2-40B4-BE49-F238E27FC236}">
                <a16:creationId xmlns:a16="http://schemas.microsoft.com/office/drawing/2014/main" id="{E272A461-E421-2915-3F71-9D97FE9C132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4608" t="25340" r="12438"/>
          <a:stretch>
            <a:fillRect/>
          </a:stretch>
        </p:blipFill>
        <p:spPr bwMode="auto">
          <a:xfrm>
            <a:off x="5221557" y="2136706"/>
            <a:ext cx="3377193" cy="35711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8. Had God told Moses to make this request?</a:t>
            </a:r>
          </a:p>
        </p:txBody>
      </p:sp>
      <p:sp>
        <p:nvSpPr>
          <p:cNvPr id="3" name="Content Placeholder 2"/>
          <p:cNvSpPr>
            <a:spLocks noGrp="1"/>
          </p:cNvSpPr>
          <p:nvPr>
            <p:ph sz="half" idx="1"/>
          </p:nvPr>
        </p:nvSpPr>
        <p:spPr>
          <a:xfrm>
            <a:off x="1942416" y="2136706"/>
            <a:ext cx="3197531" cy="4292669"/>
          </a:xfrm>
        </p:spPr>
        <p:txBody>
          <a:bodyPr>
            <a:normAutofit fontScale="92500" lnSpcReduction="20000"/>
          </a:bodyPr>
          <a:lstStyle/>
          <a:p>
            <a:r>
              <a:rPr sz="2000" dirty="0"/>
              <a:t>Exodus 3:18</a:t>
            </a:r>
          </a:p>
          <a:p>
            <a:r>
              <a:rPr sz="2000" dirty="0"/>
              <a:t>And they shall hearken to thy voice: and thou shalt come, thou and the elders of Israel, unto the king of Egypt, and ye shall say unto him, The Lord God of the Hebrews hath met with us: and now let us go, we beseech thee, three days' journey into the wilderness, that we may sacrifice to the Lord our God.</a:t>
            </a:r>
          </a:p>
        </p:txBody>
      </p:sp>
      <p:pic>
        <p:nvPicPr>
          <p:cNvPr id="9220" name="Picture 4" descr="3 Important Faith Lessons from Moses and the Burning Bush – Healing Rooms">
            <a:extLst>
              <a:ext uri="{FF2B5EF4-FFF2-40B4-BE49-F238E27FC236}">
                <a16:creationId xmlns:a16="http://schemas.microsoft.com/office/drawing/2014/main" id="{9A6A3FC9-1D5E-981A-261A-A975AC63734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403" r="3278"/>
          <a:stretch>
            <a:fillRect/>
          </a:stretch>
        </p:blipFill>
        <p:spPr bwMode="auto">
          <a:xfrm>
            <a:off x="5239799" y="2021681"/>
            <a:ext cx="3150483" cy="3971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9. Do you think that Moses expected Pharaoh to grant this request?</a:t>
            </a:r>
          </a:p>
        </p:txBody>
      </p:sp>
      <p:sp>
        <p:nvSpPr>
          <p:cNvPr id="3" name="Content Placeholder 2"/>
          <p:cNvSpPr>
            <a:spLocks noGrp="1"/>
          </p:cNvSpPr>
          <p:nvPr>
            <p:ph sz="half" idx="1"/>
          </p:nvPr>
        </p:nvSpPr>
        <p:spPr>
          <a:xfrm>
            <a:off x="1942416" y="2350294"/>
            <a:ext cx="3197531" cy="3553809"/>
          </a:xfrm>
        </p:spPr>
        <p:txBody>
          <a:bodyPr>
            <a:normAutofit lnSpcReduction="10000"/>
          </a:bodyPr>
          <a:lstStyle/>
          <a:p>
            <a:r>
              <a:rPr sz="2400" dirty="0"/>
              <a:t>Exodus 5:19</a:t>
            </a:r>
          </a:p>
          <a:p>
            <a:r>
              <a:rPr sz="2400" dirty="0"/>
              <a:t>And the officers of the children of Israel did see that they were in evil case, after it was said, Ye shall not minish ought from your bricks of your daily task.</a:t>
            </a:r>
          </a:p>
        </p:txBody>
      </p:sp>
      <p:pic>
        <p:nvPicPr>
          <p:cNvPr id="10242" name="Picture 2" descr="The slaves became exhausted searching for straw and making bricks. When they could not make their quota the slave drivers beat them. – Slide 5">
            <a:extLst>
              <a:ext uri="{FF2B5EF4-FFF2-40B4-BE49-F238E27FC236}">
                <a16:creationId xmlns:a16="http://schemas.microsoft.com/office/drawing/2014/main" id="{8C2FE399-5A0C-9DA9-7F64-2DA42F00128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4439"/>
          <a:stretch>
            <a:fillRect/>
          </a:stretch>
        </p:blipFill>
        <p:spPr bwMode="auto">
          <a:xfrm>
            <a:off x="5747473" y="2350294"/>
            <a:ext cx="2786927" cy="37619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1625" y="264319"/>
            <a:ext cx="6962775" cy="2257425"/>
          </a:xfrm>
        </p:spPr>
        <p:txBody>
          <a:bodyPr>
            <a:noAutofit/>
          </a:bodyPr>
          <a:lstStyle/>
          <a:p>
            <a:r>
              <a:rPr sz="2800" dirty="0"/>
              <a:t>10. Then why was he directed to make it, and why did he ask that the people might be allowed to go and sacrifice, when they wanted complete deliverance?</a:t>
            </a:r>
          </a:p>
        </p:txBody>
      </p:sp>
      <p:sp>
        <p:nvSpPr>
          <p:cNvPr id="5" name="Content Placeholder 4">
            <a:extLst>
              <a:ext uri="{FF2B5EF4-FFF2-40B4-BE49-F238E27FC236}">
                <a16:creationId xmlns:a16="http://schemas.microsoft.com/office/drawing/2014/main" id="{7C3B23F0-FACE-B12B-B936-C5EBAB3CB790}"/>
              </a:ext>
            </a:extLst>
          </p:cNvPr>
          <p:cNvSpPr>
            <a:spLocks noGrp="1"/>
          </p:cNvSpPr>
          <p:nvPr>
            <p:ph sz="half" idx="2"/>
          </p:nvPr>
        </p:nvSpPr>
        <p:spPr>
          <a:xfrm>
            <a:off x="4836319" y="2521744"/>
            <a:ext cx="3698081" cy="3382359"/>
          </a:xfrm>
        </p:spPr>
        <p:txBody>
          <a:bodyPr>
            <a:normAutofit fontScale="92500"/>
          </a:bodyPr>
          <a:lstStyle/>
          <a:p>
            <a:r>
              <a:rPr lang="en-US" sz="2400" dirty="0"/>
              <a:t>God directed Moses to make a simple request in order to test Pharaoh’s willingness to recognize His authority, and to show that Israel could not even render basic service to God while in bondage.</a:t>
            </a:r>
          </a:p>
        </p:txBody>
      </p:sp>
      <p:pic>
        <p:nvPicPr>
          <p:cNvPr id="11268" name="Picture 4" descr="Exodus 6 v 1-12 God replied, ‘My mighty hand will drive the people out of Egypt. I keep my promises. I will take you as my people and I will be your God.’ – Slide 8">
            <a:extLst>
              <a:ext uri="{FF2B5EF4-FFF2-40B4-BE49-F238E27FC236}">
                <a16:creationId xmlns:a16="http://schemas.microsoft.com/office/drawing/2014/main" id="{1226205C-687B-3020-5010-A1783B0D79B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8095" r="19524"/>
          <a:stretch>
            <a:fillRect/>
          </a:stretch>
        </p:blipFill>
        <p:spPr bwMode="auto">
          <a:xfrm>
            <a:off x="1571625" y="2652316"/>
            <a:ext cx="3000375" cy="31089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11. What did Pharaoh charge Moses and Aaron with doing?</a:t>
            </a:r>
          </a:p>
        </p:txBody>
      </p:sp>
      <p:sp>
        <p:nvSpPr>
          <p:cNvPr id="3" name="Content Placeholder 2"/>
          <p:cNvSpPr>
            <a:spLocks noGrp="1"/>
          </p:cNvSpPr>
          <p:nvPr>
            <p:ph sz="half" idx="1"/>
          </p:nvPr>
        </p:nvSpPr>
        <p:spPr/>
        <p:txBody>
          <a:bodyPr>
            <a:normAutofit fontScale="92500" lnSpcReduction="20000"/>
          </a:bodyPr>
          <a:lstStyle/>
          <a:p>
            <a:r>
              <a:rPr sz="2800" dirty="0"/>
              <a:t>Exodus 5:4-5</a:t>
            </a:r>
          </a:p>
          <a:p>
            <a:r>
              <a:rPr sz="2800" dirty="0"/>
              <a:t>And the king of Egypt said unto them, Wherefore do ye, Moses and Aaron, let the people from their works? get you unto your burdens.</a:t>
            </a:r>
          </a:p>
        </p:txBody>
      </p:sp>
      <p:pic>
        <p:nvPicPr>
          <p:cNvPr id="5" name="Picture 2" descr="The slaves became exhausted searching for straw and making bricks. When they could not make their quota the slave drivers beat them. – Slide 5">
            <a:extLst>
              <a:ext uri="{FF2B5EF4-FFF2-40B4-BE49-F238E27FC236}">
                <a16:creationId xmlns:a16="http://schemas.microsoft.com/office/drawing/2014/main" id="{3AE01017-7FD7-7998-A9C3-3BAD3313BAB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44439"/>
          <a:stretch>
            <a:fillRect/>
          </a:stretch>
        </p:blipFill>
        <p:spPr bwMode="auto">
          <a:xfrm>
            <a:off x="5665663" y="2305844"/>
            <a:ext cx="2540249"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11. What did Pharaoh charge Moses and Aaron with doing?</a:t>
            </a:r>
          </a:p>
        </p:txBody>
      </p:sp>
      <p:sp>
        <p:nvSpPr>
          <p:cNvPr id="3" name="Content Placeholder 2"/>
          <p:cNvSpPr>
            <a:spLocks noGrp="1"/>
          </p:cNvSpPr>
          <p:nvPr>
            <p:ph sz="half" idx="1"/>
          </p:nvPr>
        </p:nvSpPr>
        <p:spPr/>
        <p:txBody>
          <a:bodyPr>
            <a:normAutofit fontScale="92500" lnSpcReduction="20000"/>
          </a:bodyPr>
          <a:lstStyle/>
          <a:p>
            <a:r>
              <a:rPr sz="3200" dirty="0"/>
              <a:t>Exodus 5:4-5</a:t>
            </a:r>
          </a:p>
          <a:p>
            <a:r>
              <a:rPr sz="3200" dirty="0"/>
              <a:t>And Pharaoh said, Behold, the people of the land now are many, and ye make them rest from their burdens.</a:t>
            </a:r>
          </a:p>
        </p:txBody>
      </p:sp>
      <p:pic>
        <p:nvPicPr>
          <p:cNvPr id="12290" name="Picture 2" descr="The same day, Pharaoh gave orders to the slave drivers to make the Hebrews work harder. They were no longer given straw to make bricks but had to collect their own straw while still making as many bricks as before. – Slide 4">
            <a:extLst>
              <a:ext uri="{FF2B5EF4-FFF2-40B4-BE49-F238E27FC236}">
                <a16:creationId xmlns:a16="http://schemas.microsoft.com/office/drawing/2014/main" id="{18AE9C02-847A-A820-18E1-B420A04C515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095" r="46643" b="31181"/>
          <a:stretch>
            <a:fillRect/>
          </a:stretch>
        </p:blipFill>
        <p:spPr bwMode="auto">
          <a:xfrm>
            <a:off x="5457825" y="2136706"/>
            <a:ext cx="3306535" cy="35361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12. What did he say was the reason that the people wanted to go and sacrifice?</a:t>
            </a:r>
          </a:p>
        </p:txBody>
      </p:sp>
      <p:sp>
        <p:nvSpPr>
          <p:cNvPr id="3" name="Content Placeholder 2"/>
          <p:cNvSpPr>
            <a:spLocks noGrp="1"/>
          </p:cNvSpPr>
          <p:nvPr>
            <p:ph sz="half" idx="1"/>
          </p:nvPr>
        </p:nvSpPr>
        <p:spPr>
          <a:xfrm>
            <a:off x="1942416" y="2400300"/>
            <a:ext cx="3197531" cy="3833590"/>
          </a:xfrm>
        </p:spPr>
        <p:txBody>
          <a:bodyPr>
            <a:normAutofit fontScale="92500" lnSpcReduction="20000"/>
          </a:bodyPr>
          <a:lstStyle/>
          <a:p>
            <a:r>
              <a:rPr sz="2400" dirty="0"/>
              <a:t>Exodus 5:8, 17</a:t>
            </a:r>
          </a:p>
          <a:p>
            <a:r>
              <a:rPr sz="2400" dirty="0"/>
              <a:t>And the tale of the bricks, which they did make heretofore, ye shall lay upon them; ye shall not diminish ought thereof: for they be idle; therefore they cry, saying, Let us go and sacrifice to our God.</a:t>
            </a:r>
          </a:p>
        </p:txBody>
      </p:sp>
      <p:pic>
        <p:nvPicPr>
          <p:cNvPr id="14338" name="Picture 2" descr="The same day, Pharaoh gave orders to the slave drivers to make the Hebrews work harder. They were no longer given straw to make bricks but had to collect their own straw while still making as many bricks as before. – Slide 4">
            <a:extLst>
              <a:ext uri="{FF2B5EF4-FFF2-40B4-BE49-F238E27FC236}">
                <a16:creationId xmlns:a16="http://schemas.microsoft.com/office/drawing/2014/main" id="{A7246707-A651-5A25-75A9-EC33E96F79E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605" r="18695"/>
          <a:stretch>
            <a:fillRect/>
          </a:stretch>
        </p:blipFill>
        <p:spPr bwMode="auto">
          <a:xfrm>
            <a:off x="5436879" y="2486025"/>
            <a:ext cx="3097522" cy="34314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12. What did he say was the reason that the people wanted to go and sacrifice?</a:t>
            </a:r>
          </a:p>
        </p:txBody>
      </p:sp>
      <p:sp>
        <p:nvSpPr>
          <p:cNvPr id="3" name="Content Placeholder 2"/>
          <p:cNvSpPr>
            <a:spLocks noGrp="1"/>
          </p:cNvSpPr>
          <p:nvPr>
            <p:ph sz="half" idx="1"/>
          </p:nvPr>
        </p:nvSpPr>
        <p:spPr>
          <a:xfrm>
            <a:off x="1942416" y="2343875"/>
            <a:ext cx="3197531" cy="3767397"/>
          </a:xfrm>
        </p:spPr>
        <p:txBody>
          <a:bodyPr>
            <a:normAutofit/>
          </a:bodyPr>
          <a:lstStyle/>
          <a:p>
            <a:r>
              <a:rPr sz="2800" dirty="0"/>
              <a:t>Exodus 5:8, 17</a:t>
            </a:r>
          </a:p>
          <a:p>
            <a:r>
              <a:rPr sz="2800" dirty="0"/>
              <a:t>But he said, Ye are idle, ye are idle: therefore ye say, Let us go and do sacrifice to the Lord.</a:t>
            </a:r>
          </a:p>
        </p:txBody>
      </p:sp>
      <p:pic>
        <p:nvPicPr>
          <p:cNvPr id="15362" name="Picture 2" descr="‘Who is the Lord that I should obey Him?’ replied Pharaoh. ‘I do not know the Lord and I will not let His people go.’ ‘If you don’t obey God He may bring plagues,’ warned Moses and Aaron. – Slide 3">
            <a:extLst>
              <a:ext uri="{FF2B5EF4-FFF2-40B4-BE49-F238E27FC236}">
                <a16:creationId xmlns:a16="http://schemas.microsoft.com/office/drawing/2014/main" id="{8BEBD122-2871-9844-B376-EFC0957E044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0809"/>
          <a:stretch>
            <a:fillRect/>
          </a:stretch>
        </p:blipFill>
        <p:spPr bwMode="auto">
          <a:xfrm flipH="1">
            <a:off x="5357130" y="2412206"/>
            <a:ext cx="3248705" cy="35214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13. How were their burdens increased in consequence?</a:t>
            </a:r>
          </a:p>
        </p:txBody>
      </p:sp>
      <p:sp>
        <p:nvSpPr>
          <p:cNvPr id="3" name="Content Placeholder 2"/>
          <p:cNvSpPr>
            <a:spLocks noGrp="1"/>
          </p:cNvSpPr>
          <p:nvPr>
            <p:ph sz="half" idx="1"/>
          </p:nvPr>
        </p:nvSpPr>
        <p:spPr/>
        <p:txBody>
          <a:bodyPr>
            <a:normAutofit lnSpcReduction="10000"/>
          </a:bodyPr>
          <a:lstStyle/>
          <a:p>
            <a:r>
              <a:rPr sz="2800" dirty="0"/>
              <a:t>Exodus 5:6-7, 17-19</a:t>
            </a:r>
          </a:p>
          <a:p>
            <a:r>
              <a:rPr sz="2800" dirty="0"/>
              <a:t>And Pharaoh commanded the same day the taskmasters of the people, and their officers, saying,</a:t>
            </a:r>
          </a:p>
        </p:txBody>
      </p:sp>
      <p:pic>
        <p:nvPicPr>
          <p:cNvPr id="16386" name="Picture 2" descr="O God, You Sent Moses to Help Those Required to… | Theology of Work">
            <a:extLst>
              <a:ext uri="{FF2B5EF4-FFF2-40B4-BE49-F238E27FC236}">
                <a16:creationId xmlns:a16="http://schemas.microsoft.com/office/drawing/2014/main" id="{3A6DDFFD-435B-CD92-D890-0E43F3F2B07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629" r="8542"/>
          <a:stretch>
            <a:fillRect/>
          </a:stretch>
        </p:blipFill>
        <p:spPr bwMode="auto">
          <a:xfrm>
            <a:off x="5371297" y="2255836"/>
            <a:ext cx="2974600" cy="37163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13. How were their burdens increased in consequence?</a:t>
            </a:r>
          </a:p>
        </p:txBody>
      </p:sp>
      <p:sp>
        <p:nvSpPr>
          <p:cNvPr id="3" name="Content Placeholder 2"/>
          <p:cNvSpPr>
            <a:spLocks noGrp="1"/>
          </p:cNvSpPr>
          <p:nvPr>
            <p:ph sz="half" idx="1"/>
          </p:nvPr>
        </p:nvSpPr>
        <p:spPr/>
        <p:txBody>
          <a:bodyPr>
            <a:normAutofit fontScale="92500" lnSpcReduction="20000"/>
          </a:bodyPr>
          <a:lstStyle/>
          <a:p>
            <a:r>
              <a:rPr sz="2800" dirty="0"/>
              <a:t>Exodus 5:6-7, </a:t>
            </a:r>
            <a:r>
              <a:rPr lang="en-US" sz="2800" dirty="0"/>
              <a:t> </a:t>
            </a:r>
            <a:r>
              <a:rPr sz="2800" dirty="0"/>
              <a:t>17-19</a:t>
            </a:r>
          </a:p>
          <a:p>
            <a:r>
              <a:rPr sz="2800" dirty="0"/>
              <a:t>Ye shall no more give the people straw to make brick, as heretofore: let them go and gather straw for themselves.</a:t>
            </a:r>
          </a:p>
        </p:txBody>
      </p:sp>
      <p:pic>
        <p:nvPicPr>
          <p:cNvPr id="17412" name="Picture 4">
            <a:extLst>
              <a:ext uri="{FF2B5EF4-FFF2-40B4-BE49-F238E27FC236}">
                <a16:creationId xmlns:a16="http://schemas.microsoft.com/office/drawing/2014/main" id="{9B45A0B9-9263-A20D-8976-066DDC24968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3934" t="-3" r="5400" b="3"/>
          <a:stretch>
            <a:fillRect/>
          </a:stretch>
        </p:blipFill>
        <p:spPr bwMode="auto">
          <a:xfrm>
            <a:off x="5239800" y="2136706"/>
            <a:ext cx="3074888" cy="35854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13. How were their burdens increased in consequence?</a:t>
            </a:r>
          </a:p>
        </p:txBody>
      </p:sp>
      <p:sp>
        <p:nvSpPr>
          <p:cNvPr id="3" name="Content Placeholder 2"/>
          <p:cNvSpPr>
            <a:spLocks noGrp="1"/>
          </p:cNvSpPr>
          <p:nvPr>
            <p:ph sz="half" idx="1"/>
          </p:nvPr>
        </p:nvSpPr>
        <p:spPr/>
        <p:txBody>
          <a:bodyPr>
            <a:normAutofit lnSpcReduction="10000"/>
          </a:bodyPr>
          <a:lstStyle/>
          <a:p>
            <a:r>
              <a:rPr sz="2800" dirty="0"/>
              <a:t>Exodus 5:6-7, </a:t>
            </a:r>
            <a:r>
              <a:rPr lang="en-US" sz="2800" dirty="0"/>
              <a:t>    </a:t>
            </a:r>
            <a:r>
              <a:rPr sz="2800" dirty="0"/>
              <a:t>17-19</a:t>
            </a:r>
          </a:p>
          <a:p>
            <a:r>
              <a:rPr sz="2800" dirty="0"/>
              <a:t>But he said, Ye are idle, ye are idle: therefore ye say, Let us go and do sacrifice to the Lord.</a:t>
            </a:r>
          </a:p>
        </p:txBody>
      </p:sp>
      <p:pic>
        <p:nvPicPr>
          <p:cNvPr id="18434" name="Picture 2" descr="Bricks Without Straw – Part 4 | Restoring The Core">
            <a:extLst>
              <a:ext uri="{FF2B5EF4-FFF2-40B4-BE49-F238E27FC236}">
                <a16:creationId xmlns:a16="http://schemas.microsoft.com/office/drawing/2014/main" id="{4010D526-C92B-59DD-A67D-371C71E77F0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320" r="25484"/>
          <a:stretch>
            <a:fillRect/>
          </a:stretch>
        </p:blipFill>
        <p:spPr bwMode="auto">
          <a:xfrm>
            <a:off x="5322776" y="2136706"/>
            <a:ext cx="3226406" cy="35854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13. How were their burdens increased in consequence?</a:t>
            </a:r>
          </a:p>
        </p:txBody>
      </p:sp>
      <p:sp>
        <p:nvSpPr>
          <p:cNvPr id="3" name="Content Placeholder 2"/>
          <p:cNvSpPr>
            <a:spLocks noGrp="1"/>
          </p:cNvSpPr>
          <p:nvPr>
            <p:ph sz="half" idx="1"/>
          </p:nvPr>
        </p:nvSpPr>
        <p:spPr>
          <a:xfrm>
            <a:off x="1942416" y="2136706"/>
            <a:ext cx="3197531" cy="3921194"/>
          </a:xfrm>
        </p:spPr>
        <p:txBody>
          <a:bodyPr>
            <a:normAutofit fontScale="92500"/>
          </a:bodyPr>
          <a:lstStyle/>
          <a:p>
            <a:r>
              <a:rPr sz="2800" dirty="0"/>
              <a:t>Exodus 5:6-7, </a:t>
            </a:r>
            <a:r>
              <a:rPr lang="en-US" sz="2800" dirty="0"/>
              <a:t> </a:t>
            </a:r>
            <a:r>
              <a:rPr sz="2800" dirty="0"/>
              <a:t>17-19</a:t>
            </a:r>
          </a:p>
          <a:p>
            <a:r>
              <a:rPr sz="2800" dirty="0"/>
              <a:t>Go therefore now, and work; for there shall no straw be given you, yet shall ye deliver the tale of bricks.</a:t>
            </a:r>
          </a:p>
        </p:txBody>
      </p:sp>
      <p:pic>
        <p:nvPicPr>
          <p:cNvPr id="19458" name="Picture 2" descr="undefined">
            <a:extLst>
              <a:ext uri="{FF2B5EF4-FFF2-40B4-BE49-F238E27FC236}">
                <a16:creationId xmlns:a16="http://schemas.microsoft.com/office/drawing/2014/main" id="{B2574843-8CC9-9490-3A10-9A34FC21B9E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3443"/>
          <a:stretch>
            <a:fillRect/>
          </a:stretch>
        </p:blipFill>
        <p:spPr bwMode="auto">
          <a:xfrm>
            <a:off x="5239800" y="2136706"/>
            <a:ext cx="2938869" cy="39211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13. How were their burdens increased in consequence?</a:t>
            </a:r>
          </a:p>
        </p:txBody>
      </p:sp>
      <p:sp>
        <p:nvSpPr>
          <p:cNvPr id="3" name="Content Placeholder 2"/>
          <p:cNvSpPr>
            <a:spLocks noGrp="1"/>
          </p:cNvSpPr>
          <p:nvPr>
            <p:ph sz="half" idx="1"/>
          </p:nvPr>
        </p:nvSpPr>
        <p:spPr>
          <a:xfrm>
            <a:off x="1942416" y="2136706"/>
            <a:ext cx="3197531" cy="4006919"/>
          </a:xfrm>
        </p:spPr>
        <p:txBody>
          <a:bodyPr>
            <a:normAutofit lnSpcReduction="10000"/>
          </a:bodyPr>
          <a:lstStyle/>
          <a:p>
            <a:r>
              <a:rPr sz="2400" dirty="0"/>
              <a:t>Exodus 5:6-7, 17-19</a:t>
            </a:r>
          </a:p>
          <a:p>
            <a:r>
              <a:rPr sz="2400" dirty="0"/>
              <a:t>And the officers of the children of Israel did see that they were in evil case, after it was said, Ye shall not minish ought from your bricks of your daily task.</a:t>
            </a:r>
          </a:p>
        </p:txBody>
      </p:sp>
      <p:pic>
        <p:nvPicPr>
          <p:cNvPr id="20482" name="Picture 2" descr="Making bricks without straw — Chuwar Baptist Church">
            <a:extLst>
              <a:ext uri="{FF2B5EF4-FFF2-40B4-BE49-F238E27FC236}">
                <a16:creationId xmlns:a16="http://schemas.microsoft.com/office/drawing/2014/main" id="{28E859FF-F8BC-F7D6-0489-2395697BEC2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48063"/>
          <a:stretch>
            <a:fillRect/>
          </a:stretch>
        </p:blipFill>
        <p:spPr bwMode="auto">
          <a:xfrm>
            <a:off x="5125659" y="2136706"/>
            <a:ext cx="2939635" cy="39111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DC008-62AD-0C48-FFBD-A57831380226}"/>
              </a:ext>
            </a:extLst>
          </p:cNvPr>
          <p:cNvSpPr>
            <a:spLocks noGrp="1"/>
          </p:cNvSpPr>
          <p:nvPr>
            <p:ph type="title"/>
          </p:nvPr>
        </p:nvSpPr>
        <p:spPr>
          <a:xfrm>
            <a:off x="1945200" y="624110"/>
            <a:ext cx="6589200" cy="697484"/>
          </a:xfrm>
          <a:solidFill>
            <a:schemeClr val="accent2">
              <a:lumMod val="60000"/>
              <a:lumOff val="40000"/>
            </a:schemeClr>
          </a:solidFill>
        </p:spPr>
        <p:txBody>
          <a:bodyPr/>
          <a:lstStyle/>
          <a:p>
            <a:r>
              <a:rPr lang="en-US" b="1" dirty="0"/>
              <a:t>Obedience Under Constraint</a:t>
            </a:r>
          </a:p>
        </p:txBody>
      </p:sp>
      <p:sp>
        <p:nvSpPr>
          <p:cNvPr id="3" name="Content Placeholder 2">
            <a:extLst>
              <a:ext uri="{FF2B5EF4-FFF2-40B4-BE49-F238E27FC236}">
                <a16:creationId xmlns:a16="http://schemas.microsoft.com/office/drawing/2014/main" id="{E92B9575-B79F-D0B7-960E-D91D7609E0BF}"/>
              </a:ext>
            </a:extLst>
          </p:cNvPr>
          <p:cNvSpPr>
            <a:spLocks noGrp="1"/>
          </p:cNvSpPr>
          <p:nvPr>
            <p:ph sz="half" idx="1"/>
          </p:nvPr>
        </p:nvSpPr>
        <p:spPr>
          <a:xfrm>
            <a:off x="1930912" y="2136706"/>
            <a:ext cx="6341551" cy="3767397"/>
          </a:xfrm>
        </p:spPr>
        <p:txBody>
          <a:bodyPr>
            <a:normAutofit/>
          </a:bodyPr>
          <a:lstStyle/>
          <a:p>
            <a:pPr marL="0" indent="0">
              <a:buNone/>
            </a:pPr>
            <a:r>
              <a:rPr lang="en-US" sz="4800" dirty="0"/>
              <a:t>Why couldn’t Israel simply “worship God” while enslaved?</a:t>
            </a:r>
          </a:p>
        </p:txBody>
      </p:sp>
    </p:spTree>
    <p:extLst>
      <p:ext uri="{BB962C8B-B14F-4D97-AF65-F5344CB8AC3E}">
        <p14:creationId xmlns:p14="http://schemas.microsoft.com/office/powerpoint/2010/main" val="4230736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CF0DF-23A2-DF5E-F44D-7D8A4B055419}"/>
              </a:ext>
            </a:extLst>
          </p:cNvPr>
          <p:cNvSpPr>
            <a:spLocks noGrp="1"/>
          </p:cNvSpPr>
          <p:nvPr>
            <p:ph type="title"/>
          </p:nvPr>
        </p:nvSpPr>
        <p:spPr>
          <a:xfrm>
            <a:off x="1945200" y="624110"/>
            <a:ext cx="6589200" cy="697484"/>
          </a:xfrm>
          <a:solidFill>
            <a:schemeClr val="accent2">
              <a:lumMod val="60000"/>
              <a:lumOff val="40000"/>
            </a:schemeClr>
          </a:solidFill>
        </p:spPr>
        <p:txBody>
          <a:bodyPr/>
          <a:lstStyle/>
          <a:p>
            <a:r>
              <a:rPr lang="en-US" b="1" dirty="0"/>
              <a:t>Obedience Under Constraint</a:t>
            </a:r>
            <a:endParaRPr lang="en-US" dirty="0"/>
          </a:p>
        </p:txBody>
      </p:sp>
      <p:sp>
        <p:nvSpPr>
          <p:cNvPr id="4" name="Content Placeholder 3">
            <a:extLst>
              <a:ext uri="{FF2B5EF4-FFF2-40B4-BE49-F238E27FC236}">
                <a16:creationId xmlns:a16="http://schemas.microsoft.com/office/drawing/2014/main" id="{319475D6-52B9-45A9-5B73-63926A6C501B}"/>
              </a:ext>
            </a:extLst>
          </p:cNvPr>
          <p:cNvSpPr>
            <a:spLocks noGrp="1"/>
          </p:cNvSpPr>
          <p:nvPr>
            <p:ph sz="half" idx="2"/>
          </p:nvPr>
        </p:nvSpPr>
        <p:spPr>
          <a:xfrm>
            <a:off x="5337307" y="1991448"/>
            <a:ext cx="3406643" cy="4057914"/>
          </a:xfrm>
        </p:spPr>
        <p:txBody>
          <a:bodyPr>
            <a:noAutofit/>
          </a:bodyPr>
          <a:lstStyle/>
          <a:p>
            <a:r>
              <a:rPr lang="en-US" sz="2400" dirty="0"/>
              <a:t>Ephesians 6:5-9</a:t>
            </a:r>
          </a:p>
          <a:p>
            <a:r>
              <a:rPr lang="en-US" sz="2400" dirty="0"/>
              <a:t>Servants, be obedient to them that are your masters according to the flesh, with fear and trembling, in singleness of your heart, as unto Christ;</a:t>
            </a:r>
          </a:p>
        </p:txBody>
      </p:sp>
      <p:pic>
        <p:nvPicPr>
          <p:cNvPr id="30722" name="Picture 2" descr="5/8&quot; Heavy Chains – Bare Steel Equipment">
            <a:extLst>
              <a:ext uri="{FF2B5EF4-FFF2-40B4-BE49-F238E27FC236}">
                <a16:creationId xmlns:a16="http://schemas.microsoft.com/office/drawing/2014/main" id="{13848FAA-3914-EC2A-D917-721474B7D22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1061"/>
          <a:stretch>
            <a:fillRect/>
          </a:stretch>
        </p:blipFill>
        <p:spPr bwMode="auto">
          <a:xfrm>
            <a:off x="1493044" y="1991448"/>
            <a:ext cx="3594100" cy="4057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8381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F4F91-93D5-B4A2-414A-E4CE975A5D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43AE9C-D649-0396-D75F-CAA5D6616713}"/>
              </a:ext>
            </a:extLst>
          </p:cNvPr>
          <p:cNvSpPr>
            <a:spLocks noGrp="1"/>
          </p:cNvSpPr>
          <p:nvPr>
            <p:ph type="title"/>
          </p:nvPr>
        </p:nvSpPr>
        <p:spPr>
          <a:xfrm>
            <a:off x="1945200" y="624110"/>
            <a:ext cx="6589200" cy="697484"/>
          </a:xfrm>
          <a:solidFill>
            <a:schemeClr val="accent2">
              <a:lumMod val="60000"/>
              <a:lumOff val="40000"/>
            </a:schemeClr>
          </a:solidFill>
        </p:spPr>
        <p:txBody>
          <a:bodyPr/>
          <a:lstStyle/>
          <a:p>
            <a:r>
              <a:rPr lang="en-US" b="1" dirty="0"/>
              <a:t>Obedience Under Constraint</a:t>
            </a:r>
            <a:endParaRPr lang="en-US" dirty="0"/>
          </a:p>
        </p:txBody>
      </p:sp>
      <p:sp>
        <p:nvSpPr>
          <p:cNvPr id="4" name="Content Placeholder 3">
            <a:extLst>
              <a:ext uri="{FF2B5EF4-FFF2-40B4-BE49-F238E27FC236}">
                <a16:creationId xmlns:a16="http://schemas.microsoft.com/office/drawing/2014/main" id="{EFE85F4A-21DE-53AC-51EB-409716D916D0}"/>
              </a:ext>
            </a:extLst>
          </p:cNvPr>
          <p:cNvSpPr>
            <a:spLocks noGrp="1"/>
          </p:cNvSpPr>
          <p:nvPr>
            <p:ph sz="half" idx="2"/>
          </p:nvPr>
        </p:nvSpPr>
        <p:spPr>
          <a:xfrm>
            <a:off x="5072063" y="1991448"/>
            <a:ext cx="3671887" cy="4057914"/>
          </a:xfrm>
        </p:spPr>
        <p:txBody>
          <a:bodyPr>
            <a:noAutofit/>
          </a:bodyPr>
          <a:lstStyle/>
          <a:p>
            <a:r>
              <a:rPr lang="en-US" sz="2800" dirty="0"/>
              <a:t>Ephesians 6:5-9</a:t>
            </a:r>
          </a:p>
          <a:p>
            <a:r>
              <a:rPr lang="en-US" sz="2800" dirty="0"/>
              <a:t>Not with eyeservice, as </a:t>
            </a:r>
            <a:r>
              <a:rPr lang="en-US" sz="2800" dirty="0" err="1"/>
              <a:t>menpleasers</a:t>
            </a:r>
            <a:r>
              <a:rPr lang="en-US" sz="2800" dirty="0"/>
              <a:t>; but as the servants of Christ, doing the will of God from the heart;</a:t>
            </a:r>
          </a:p>
        </p:txBody>
      </p:sp>
      <p:pic>
        <p:nvPicPr>
          <p:cNvPr id="31746" name="Picture 2" descr="Ephesians 6:13">
            <a:extLst>
              <a:ext uri="{FF2B5EF4-FFF2-40B4-BE49-F238E27FC236}">
                <a16:creationId xmlns:a16="http://schemas.microsoft.com/office/drawing/2014/main" id="{5AD24B6D-141D-EC76-54B3-AE6A162D705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1189" r="11502"/>
          <a:stretch>
            <a:fillRect/>
          </a:stretch>
        </p:blipFill>
        <p:spPr bwMode="auto">
          <a:xfrm>
            <a:off x="1678781" y="1839336"/>
            <a:ext cx="3214687" cy="4158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682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A2C69-5CB9-D69B-A6A3-5AA0477C7C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53B55D-1834-DF6D-2F73-0CA5ADD387DE}"/>
              </a:ext>
            </a:extLst>
          </p:cNvPr>
          <p:cNvSpPr>
            <a:spLocks noGrp="1"/>
          </p:cNvSpPr>
          <p:nvPr>
            <p:ph type="title"/>
          </p:nvPr>
        </p:nvSpPr>
        <p:spPr>
          <a:xfrm>
            <a:off x="1945200" y="624110"/>
            <a:ext cx="6589200" cy="668909"/>
          </a:xfrm>
          <a:solidFill>
            <a:schemeClr val="accent2">
              <a:lumMod val="60000"/>
              <a:lumOff val="40000"/>
            </a:schemeClr>
          </a:solidFill>
        </p:spPr>
        <p:txBody>
          <a:bodyPr/>
          <a:lstStyle/>
          <a:p>
            <a:r>
              <a:rPr lang="en-US" b="1" dirty="0"/>
              <a:t>Obedience Under Constraint</a:t>
            </a:r>
            <a:endParaRPr lang="en-US" dirty="0"/>
          </a:p>
        </p:txBody>
      </p:sp>
      <p:sp>
        <p:nvSpPr>
          <p:cNvPr id="4" name="Content Placeholder 3">
            <a:extLst>
              <a:ext uri="{FF2B5EF4-FFF2-40B4-BE49-F238E27FC236}">
                <a16:creationId xmlns:a16="http://schemas.microsoft.com/office/drawing/2014/main" id="{B69B9E7D-FA3F-2C7A-3409-CC7AF17DA4CB}"/>
              </a:ext>
            </a:extLst>
          </p:cNvPr>
          <p:cNvSpPr>
            <a:spLocks noGrp="1"/>
          </p:cNvSpPr>
          <p:nvPr>
            <p:ph sz="half" idx="2"/>
          </p:nvPr>
        </p:nvSpPr>
        <p:spPr>
          <a:xfrm>
            <a:off x="5072063" y="1991448"/>
            <a:ext cx="3671887" cy="4057914"/>
          </a:xfrm>
        </p:spPr>
        <p:txBody>
          <a:bodyPr>
            <a:noAutofit/>
          </a:bodyPr>
          <a:lstStyle/>
          <a:p>
            <a:r>
              <a:rPr lang="en-US" sz="3200" dirty="0"/>
              <a:t>Ephesians 6:5-9</a:t>
            </a:r>
          </a:p>
          <a:p>
            <a:r>
              <a:rPr lang="en-US" sz="3200" dirty="0"/>
              <a:t>With good will doing service, as to the Lord, and not to men:</a:t>
            </a:r>
          </a:p>
        </p:txBody>
      </p:sp>
      <p:pic>
        <p:nvPicPr>
          <p:cNvPr id="32770" name="Picture 2" descr="Humility Reflection for Teens ...">
            <a:extLst>
              <a:ext uri="{FF2B5EF4-FFF2-40B4-BE49-F238E27FC236}">
                <a16:creationId xmlns:a16="http://schemas.microsoft.com/office/drawing/2014/main" id="{87E6E47C-0158-EF8B-DD24-794D7EEF9EC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7969" t="-3" r="12849" b="3"/>
          <a:stretch>
            <a:fillRect/>
          </a:stretch>
        </p:blipFill>
        <p:spPr bwMode="auto">
          <a:xfrm>
            <a:off x="1766253" y="1847850"/>
            <a:ext cx="3305810" cy="3717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92876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397F4-449E-A041-075C-C4E61C0C32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3180F5-ACF2-4342-2725-CCE2869F9F27}"/>
              </a:ext>
            </a:extLst>
          </p:cNvPr>
          <p:cNvSpPr>
            <a:spLocks noGrp="1"/>
          </p:cNvSpPr>
          <p:nvPr>
            <p:ph type="title"/>
          </p:nvPr>
        </p:nvSpPr>
        <p:spPr>
          <a:xfrm>
            <a:off x="1945200" y="624110"/>
            <a:ext cx="6589200" cy="761778"/>
          </a:xfrm>
          <a:solidFill>
            <a:schemeClr val="accent2">
              <a:lumMod val="60000"/>
              <a:lumOff val="40000"/>
            </a:schemeClr>
          </a:solidFill>
        </p:spPr>
        <p:txBody>
          <a:bodyPr/>
          <a:lstStyle/>
          <a:p>
            <a:r>
              <a:rPr lang="en-US" b="1" dirty="0"/>
              <a:t>Obedience Under Constraint</a:t>
            </a:r>
            <a:endParaRPr lang="en-US" dirty="0"/>
          </a:p>
        </p:txBody>
      </p:sp>
      <p:sp>
        <p:nvSpPr>
          <p:cNvPr id="4" name="Content Placeholder 3">
            <a:extLst>
              <a:ext uri="{FF2B5EF4-FFF2-40B4-BE49-F238E27FC236}">
                <a16:creationId xmlns:a16="http://schemas.microsoft.com/office/drawing/2014/main" id="{03F77450-2E0B-81C3-589E-0ADD187E1D53}"/>
              </a:ext>
            </a:extLst>
          </p:cNvPr>
          <p:cNvSpPr>
            <a:spLocks noGrp="1"/>
          </p:cNvSpPr>
          <p:nvPr>
            <p:ph sz="half" idx="2"/>
          </p:nvPr>
        </p:nvSpPr>
        <p:spPr>
          <a:xfrm>
            <a:off x="5072063" y="1991448"/>
            <a:ext cx="3671887" cy="4057914"/>
          </a:xfrm>
        </p:spPr>
        <p:txBody>
          <a:bodyPr>
            <a:noAutofit/>
          </a:bodyPr>
          <a:lstStyle/>
          <a:p>
            <a:r>
              <a:rPr lang="en-US" sz="2800" dirty="0"/>
              <a:t>Ephesians 6:5-9</a:t>
            </a:r>
          </a:p>
          <a:p>
            <a:r>
              <a:rPr lang="en-US" sz="2800" dirty="0"/>
              <a:t>Knowing that whatsoever good thing any man doeth, the same shall he receive of the Lord, whether he be bond or free.</a:t>
            </a:r>
          </a:p>
        </p:txBody>
      </p:sp>
      <p:pic>
        <p:nvPicPr>
          <p:cNvPr id="6" name="Content Placeholder 5">
            <a:extLst>
              <a:ext uri="{FF2B5EF4-FFF2-40B4-BE49-F238E27FC236}">
                <a16:creationId xmlns:a16="http://schemas.microsoft.com/office/drawing/2014/main" id="{5D862A79-4F3E-767C-6A10-675337DEA184}"/>
              </a:ext>
            </a:extLst>
          </p:cNvPr>
          <p:cNvPicPr>
            <a:picLocks noGrp="1" noChangeAspect="1"/>
          </p:cNvPicPr>
          <p:nvPr>
            <p:ph sz="half" idx="1"/>
          </p:nvPr>
        </p:nvPicPr>
        <p:blipFill>
          <a:blip r:embed="rId2"/>
          <a:stretch>
            <a:fillRect/>
          </a:stretch>
        </p:blipFill>
        <p:spPr>
          <a:xfrm>
            <a:off x="1944641" y="2136775"/>
            <a:ext cx="3194142" cy="3767138"/>
          </a:xfrm>
          <a:prstGeom prst="rect">
            <a:avLst/>
          </a:prstGeom>
        </p:spPr>
      </p:pic>
      <p:pic>
        <p:nvPicPr>
          <p:cNvPr id="8" name="Picture 7">
            <a:extLst>
              <a:ext uri="{FF2B5EF4-FFF2-40B4-BE49-F238E27FC236}">
                <a16:creationId xmlns:a16="http://schemas.microsoft.com/office/drawing/2014/main" id="{B68894C6-513D-35B9-C9B5-9655CDD27E9A}"/>
              </a:ext>
            </a:extLst>
          </p:cNvPr>
          <p:cNvPicPr>
            <a:picLocks noChangeAspect="1"/>
          </p:cNvPicPr>
          <p:nvPr/>
        </p:nvPicPr>
        <p:blipFill>
          <a:blip r:embed="rId3"/>
          <a:srcRect l="9375" r="23671"/>
          <a:stretch>
            <a:fillRect/>
          </a:stretch>
        </p:blipFill>
        <p:spPr>
          <a:xfrm>
            <a:off x="857250" y="1964747"/>
            <a:ext cx="3957638" cy="3939166"/>
          </a:xfrm>
          <a:prstGeom prst="rect">
            <a:avLst/>
          </a:prstGeom>
        </p:spPr>
      </p:pic>
    </p:spTree>
    <p:extLst>
      <p:ext uri="{BB962C8B-B14F-4D97-AF65-F5344CB8AC3E}">
        <p14:creationId xmlns:p14="http://schemas.microsoft.com/office/powerpoint/2010/main" val="22031138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D8E31-99A2-42E4-4CF8-B3F721CECF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502976-BFC0-723C-85F5-3D256579E212}"/>
              </a:ext>
            </a:extLst>
          </p:cNvPr>
          <p:cNvSpPr>
            <a:spLocks noGrp="1"/>
          </p:cNvSpPr>
          <p:nvPr>
            <p:ph type="title"/>
          </p:nvPr>
        </p:nvSpPr>
        <p:spPr>
          <a:xfrm>
            <a:off x="1945200" y="624110"/>
            <a:ext cx="6589200" cy="770756"/>
          </a:xfrm>
          <a:solidFill>
            <a:schemeClr val="accent2">
              <a:lumMod val="60000"/>
              <a:lumOff val="40000"/>
            </a:schemeClr>
          </a:solidFill>
        </p:spPr>
        <p:txBody>
          <a:bodyPr/>
          <a:lstStyle/>
          <a:p>
            <a:r>
              <a:rPr lang="en-US" b="1" dirty="0"/>
              <a:t>Obedience Under Constraint</a:t>
            </a:r>
            <a:endParaRPr lang="en-US" dirty="0"/>
          </a:p>
        </p:txBody>
      </p:sp>
      <p:sp>
        <p:nvSpPr>
          <p:cNvPr id="4" name="Content Placeholder 3">
            <a:extLst>
              <a:ext uri="{FF2B5EF4-FFF2-40B4-BE49-F238E27FC236}">
                <a16:creationId xmlns:a16="http://schemas.microsoft.com/office/drawing/2014/main" id="{3BF607A8-D736-5522-336E-2437AB91665C}"/>
              </a:ext>
            </a:extLst>
          </p:cNvPr>
          <p:cNvSpPr>
            <a:spLocks noGrp="1"/>
          </p:cNvSpPr>
          <p:nvPr>
            <p:ph sz="half" idx="2"/>
          </p:nvPr>
        </p:nvSpPr>
        <p:spPr>
          <a:xfrm>
            <a:off x="4786313" y="1991448"/>
            <a:ext cx="3957637" cy="4057914"/>
          </a:xfrm>
        </p:spPr>
        <p:txBody>
          <a:bodyPr>
            <a:noAutofit/>
          </a:bodyPr>
          <a:lstStyle/>
          <a:p>
            <a:r>
              <a:rPr lang="en-US" sz="2400" dirty="0"/>
              <a:t>Ephesians 6:5-9</a:t>
            </a:r>
          </a:p>
          <a:p>
            <a:r>
              <a:rPr lang="en-US" sz="2400" dirty="0"/>
              <a:t>And, ye masters, do the same things unto them, forbearing threatening: knowing that your Master also is in heaven; neither is there respect of persons with him.</a:t>
            </a:r>
          </a:p>
        </p:txBody>
      </p:sp>
      <p:pic>
        <p:nvPicPr>
          <p:cNvPr id="34820" name="Picture 4" descr="CoraD bUDdieS' In the bible ;what verse we can find that hanGinG is d  mEtHod of execution ,dat death reserved for cowards . A.john 14:6  B.Deuteronomy 11-12 C.Deuteronomy 22-23 D.John 3:16">
            <a:extLst>
              <a:ext uri="{FF2B5EF4-FFF2-40B4-BE49-F238E27FC236}">
                <a16:creationId xmlns:a16="http://schemas.microsoft.com/office/drawing/2014/main" id="{C3261ABF-2426-F3D7-3899-ECE2A7281E5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5965" r="13142"/>
          <a:stretch>
            <a:fillRect/>
          </a:stretch>
        </p:blipFill>
        <p:spPr bwMode="auto">
          <a:xfrm>
            <a:off x="1945201" y="1905000"/>
            <a:ext cx="2562505" cy="3558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3418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821418" y="258416"/>
            <a:ext cx="8196686" cy="3836257"/>
          </a:xfrm>
          <a:gradFill flip="none" rotWithShape="1">
            <a:gsLst>
              <a:gs pos="57000">
                <a:schemeClr val="accent3"/>
              </a:gs>
              <a:gs pos="11000">
                <a:schemeClr val="bg2"/>
              </a:gs>
              <a:gs pos="85000">
                <a:schemeClr val="accent5"/>
              </a:gs>
            </a:gsLst>
            <a:lin ang="2700000" scaled="1"/>
            <a:tileRect/>
          </a:gradFill>
          <a:ln>
            <a:solidFill>
              <a:schemeClr val="accent1">
                <a:lumMod val="40000"/>
                <a:lumOff val="60000"/>
              </a:schemeClr>
            </a:solidFill>
          </a:ln>
          <a:effectLst>
            <a:softEdge rad="584200"/>
          </a:effectLst>
        </p:spPr>
        <p:txBody>
          <a:bodyPr>
            <a:normAutofit/>
          </a:bodyPr>
          <a:lstStyle/>
          <a:p>
            <a:pPr algn="ctr"/>
            <a:r>
              <a:rPr lang="en-US" sz="5400" dirty="0">
                <a:solidFill>
                  <a:schemeClr val="tx1"/>
                </a:solidFill>
              </a:rPr>
              <a:t>Old Testament History:</a:t>
            </a:r>
            <a:r>
              <a:rPr lang="en-US" sz="4000" dirty="0">
                <a:solidFill>
                  <a:schemeClr val="tx1"/>
                </a:solidFill>
              </a:rPr>
              <a:t> </a:t>
            </a:r>
            <a:br>
              <a:rPr lang="en-US" sz="5400" dirty="0">
                <a:solidFill>
                  <a:schemeClr val="tx2">
                    <a:lumMod val="50000"/>
                  </a:schemeClr>
                </a:solidFill>
              </a:rPr>
            </a:br>
            <a:r>
              <a:rPr lang="en-US" sz="6700" b="1" dirty="0">
                <a:solidFill>
                  <a:srgbClr val="A53010"/>
                </a:solidFill>
              </a:rPr>
              <a:t>God’s Requirement </a:t>
            </a:r>
            <a:br>
              <a:rPr lang="en-US" sz="6700" b="1" dirty="0">
                <a:solidFill>
                  <a:srgbClr val="A53010"/>
                </a:solidFill>
              </a:rPr>
            </a:br>
            <a:r>
              <a:rPr lang="en-US" sz="6700" b="1" dirty="0">
                <a:solidFill>
                  <a:srgbClr val="A53010"/>
                </a:solidFill>
              </a:rPr>
              <a:t>for Israel</a:t>
            </a:r>
            <a:endParaRPr lang="en-US" sz="5400" b="1" dirty="0">
              <a:solidFill>
                <a:srgbClr val="A53010"/>
              </a:solidFill>
            </a:endParaRPr>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1409892" y="4094674"/>
            <a:ext cx="7409809" cy="1040544"/>
          </a:xfrm>
          <a:ln>
            <a:noFill/>
          </a:ln>
        </p:spPr>
        <p:txBody>
          <a:bodyPr>
            <a:normAutofit/>
          </a:bodyPr>
          <a:lstStyle/>
          <a:p>
            <a:r>
              <a:rPr lang="en-US" sz="4000" dirty="0"/>
              <a:t>Lesson</a:t>
            </a:r>
            <a:r>
              <a:rPr lang="en-US" sz="4000" dirty="0">
                <a:solidFill>
                  <a:schemeClr val="accent1">
                    <a:lumMod val="40000"/>
                    <a:lumOff val="60000"/>
                  </a:schemeClr>
                </a:solidFill>
              </a:rPr>
              <a:t> </a:t>
            </a:r>
            <a:r>
              <a:rPr lang="en-US" sz="6000" b="1" dirty="0">
                <a:solidFill>
                  <a:srgbClr val="A53010"/>
                </a:solidFill>
              </a:rPr>
              <a:t>25</a:t>
            </a:r>
            <a:r>
              <a:rPr lang="en-US" sz="4000" b="1" dirty="0"/>
              <a:t>, </a:t>
            </a:r>
            <a:r>
              <a:rPr lang="en-US" sz="4000" dirty="0"/>
              <a:t>2</a:t>
            </a:r>
            <a:r>
              <a:rPr lang="en-US" sz="4000" baseline="30000" dirty="0"/>
              <a:t>nd</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05BBA-14D5-11E0-C72D-D8BD3EFF7B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A20D04-068B-1680-3EAF-2FBE854ACB60}"/>
              </a:ext>
            </a:extLst>
          </p:cNvPr>
          <p:cNvSpPr>
            <a:spLocks noGrp="1"/>
          </p:cNvSpPr>
          <p:nvPr>
            <p:ph type="title"/>
          </p:nvPr>
        </p:nvSpPr>
        <p:spPr>
          <a:xfrm>
            <a:off x="1945200" y="624110"/>
            <a:ext cx="6589200" cy="704628"/>
          </a:xfrm>
          <a:solidFill>
            <a:schemeClr val="accent2">
              <a:lumMod val="60000"/>
              <a:lumOff val="40000"/>
            </a:schemeClr>
          </a:solidFill>
        </p:spPr>
        <p:txBody>
          <a:bodyPr/>
          <a:lstStyle/>
          <a:p>
            <a:r>
              <a:rPr lang="en-US" b="1" dirty="0"/>
              <a:t>Obedience Under Constraint</a:t>
            </a:r>
            <a:endParaRPr lang="en-US" dirty="0"/>
          </a:p>
        </p:txBody>
      </p:sp>
      <p:sp>
        <p:nvSpPr>
          <p:cNvPr id="4" name="Content Placeholder 3">
            <a:extLst>
              <a:ext uri="{FF2B5EF4-FFF2-40B4-BE49-F238E27FC236}">
                <a16:creationId xmlns:a16="http://schemas.microsoft.com/office/drawing/2014/main" id="{C9C9AC6B-33A4-2ADC-2643-5B6FAA6916EB}"/>
              </a:ext>
            </a:extLst>
          </p:cNvPr>
          <p:cNvSpPr>
            <a:spLocks noGrp="1"/>
          </p:cNvSpPr>
          <p:nvPr>
            <p:ph sz="half" idx="2"/>
          </p:nvPr>
        </p:nvSpPr>
        <p:spPr>
          <a:xfrm>
            <a:off x="1945200" y="1698553"/>
            <a:ext cx="6589200" cy="4630809"/>
          </a:xfrm>
        </p:spPr>
        <p:txBody>
          <a:bodyPr>
            <a:noAutofit/>
          </a:bodyPr>
          <a:lstStyle/>
          <a:p>
            <a:r>
              <a:rPr lang="en-US" sz="2800" dirty="0"/>
              <a:t>God </a:t>
            </a:r>
            <a:r>
              <a:rPr lang="en-US" sz="2800" b="1" dirty="0"/>
              <a:t>does</a:t>
            </a:r>
            <a:r>
              <a:rPr lang="en-US" sz="2800" dirty="0"/>
              <a:t> expect faithfulness </a:t>
            </a:r>
            <a:r>
              <a:rPr lang="en-US" sz="2800" i="1" dirty="0"/>
              <a:t>within</a:t>
            </a:r>
            <a:r>
              <a:rPr lang="en-US" sz="2800" dirty="0"/>
              <a:t> unjust systems.</a:t>
            </a:r>
          </a:p>
          <a:p>
            <a:r>
              <a:rPr lang="en-US" sz="2800" dirty="0"/>
              <a:t>Obedience to earthly masters can coexist with obedience to God.</a:t>
            </a:r>
          </a:p>
          <a:p>
            <a:r>
              <a:rPr lang="en-US" sz="2800" dirty="0"/>
              <a:t>Christian duty is not suspended by hardship.</a:t>
            </a:r>
          </a:p>
          <a:p>
            <a:r>
              <a:rPr lang="en-US" sz="2800" b="1" dirty="0"/>
              <a:t>God does not require ideal circumstances in order to be obeyed.</a:t>
            </a:r>
          </a:p>
        </p:txBody>
      </p:sp>
    </p:spTree>
    <p:extLst>
      <p:ext uri="{BB962C8B-B14F-4D97-AF65-F5344CB8AC3E}">
        <p14:creationId xmlns:p14="http://schemas.microsoft.com/office/powerpoint/2010/main" val="26107436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E6361-8F5F-BE01-BB37-CF361A6827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D27BC4-6950-76F9-898B-DBF0ED0EF09B}"/>
              </a:ext>
            </a:extLst>
          </p:cNvPr>
          <p:cNvSpPr>
            <a:spLocks noGrp="1"/>
          </p:cNvSpPr>
          <p:nvPr>
            <p:ph type="title"/>
          </p:nvPr>
        </p:nvSpPr>
        <p:spPr>
          <a:xfrm>
            <a:off x="1945200" y="624110"/>
            <a:ext cx="6589200" cy="704628"/>
          </a:xfrm>
          <a:solidFill>
            <a:schemeClr val="accent2">
              <a:lumMod val="60000"/>
              <a:lumOff val="40000"/>
            </a:schemeClr>
          </a:solidFill>
        </p:spPr>
        <p:txBody>
          <a:bodyPr/>
          <a:lstStyle/>
          <a:p>
            <a:r>
              <a:rPr lang="en-US" b="1" dirty="0"/>
              <a:t>Obedience Under Constraint</a:t>
            </a:r>
            <a:endParaRPr lang="en-US" dirty="0"/>
          </a:p>
        </p:txBody>
      </p:sp>
      <p:sp>
        <p:nvSpPr>
          <p:cNvPr id="4" name="Content Placeholder 3">
            <a:extLst>
              <a:ext uri="{FF2B5EF4-FFF2-40B4-BE49-F238E27FC236}">
                <a16:creationId xmlns:a16="http://schemas.microsoft.com/office/drawing/2014/main" id="{27C0613F-DB49-DEAA-88A7-895FEC8C0DCD}"/>
              </a:ext>
            </a:extLst>
          </p:cNvPr>
          <p:cNvSpPr>
            <a:spLocks noGrp="1"/>
          </p:cNvSpPr>
          <p:nvPr>
            <p:ph sz="half" idx="2"/>
          </p:nvPr>
        </p:nvSpPr>
        <p:spPr>
          <a:xfrm>
            <a:off x="1945200" y="1698553"/>
            <a:ext cx="6589200" cy="4630809"/>
          </a:xfrm>
        </p:spPr>
        <p:txBody>
          <a:bodyPr>
            <a:noAutofit/>
          </a:bodyPr>
          <a:lstStyle/>
          <a:p>
            <a:pPr marL="0" indent="0">
              <a:buNone/>
            </a:pPr>
            <a:r>
              <a:rPr lang="en-US" sz="2800" dirty="0"/>
              <a:t>Egypt was </a:t>
            </a:r>
            <a:r>
              <a:rPr lang="en-US" sz="2800" b="1" dirty="0"/>
              <a:t>not</a:t>
            </a:r>
            <a:r>
              <a:rPr lang="en-US" sz="2800" dirty="0"/>
              <a:t> merely:</a:t>
            </a:r>
          </a:p>
          <a:p>
            <a:r>
              <a:rPr lang="en-US" sz="2800" dirty="0"/>
              <a:t>an unjust employer, or</a:t>
            </a:r>
          </a:p>
          <a:p>
            <a:r>
              <a:rPr lang="en-US" sz="2800" dirty="0"/>
              <a:t>a harsh social system.</a:t>
            </a:r>
          </a:p>
          <a:p>
            <a:pPr marL="0" indent="0">
              <a:buNone/>
            </a:pPr>
            <a:r>
              <a:rPr lang="en-US" sz="2800" dirty="0"/>
              <a:t>It was a </a:t>
            </a:r>
            <a:r>
              <a:rPr lang="en-US" sz="2800" b="1" dirty="0"/>
              <a:t>totalizing religious state</a:t>
            </a:r>
            <a:endParaRPr lang="en-US" sz="2800" dirty="0"/>
          </a:p>
          <a:p>
            <a:r>
              <a:rPr lang="en-US" sz="2800" dirty="0"/>
              <a:t>where labor, religion, and loyalty were inseparable</a:t>
            </a:r>
          </a:p>
          <a:p>
            <a:r>
              <a:rPr lang="en-US" sz="2800" dirty="0"/>
              <a:t>and where Pharaoh was a </a:t>
            </a:r>
            <a:r>
              <a:rPr lang="en-US" sz="2800" i="1" dirty="0"/>
              <a:t>divine</a:t>
            </a:r>
            <a:r>
              <a:rPr lang="en-US" sz="2800" dirty="0"/>
              <a:t> authority</a:t>
            </a:r>
          </a:p>
        </p:txBody>
      </p:sp>
    </p:spTree>
    <p:extLst>
      <p:ext uri="{BB962C8B-B14F-4D97-AF65-F5344CB8AC3E}">
        <p14:creationId xmlns:p14="http://schemas.microsoft.com/office/powerpoint/2010/main" val="30150479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45541-9B19-A38D-BB13-BDB8476ACD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669B27-0D45-8F28-AC0F-5AC9462670F8}"/>
              </a:ext>
            </a:extLst>
          </p:cNvPr>
          <p:cNvSpPr>
            <a:spLocks noGrp="1"/>
          </p:cNvSpPr>
          <p:nvPr>
            <p:ph type="title"/>
          </p:nvPr>
        </p:nvSpPr>
        <p:spPr>
          <a:xfrm>
            <a:off x="1945200" y="624110"/>
            <a:ext cx="6589200" cy="704628"/>
          </a:xfrm>
          <a:solidFill>
            <a:schemeClr val="accent2">
              <a:lumMod val="60000"/>
              <a:lumOff val="40000"/>
            </a:schemeClr>
          </a:solidFill>
        </p:spPr>
        <p:txBody>
          <a:bodyPr/>
          <a:lstStyle/>
          <a:p>
            <a:r>
              <a:rPr lang="en-US" b="1" dirty="0"/>
              <a:t>Obedience Under Constraint</a:t>
            </a:r>
            <a:endParaRPr lang="en-US" dirty="0"/>
          </a:p>
        </p:txBody>
      </p:sp>
      <p:sp>
        <p:nvSpPr>
          <p:cNvPr id="4" name="Content Placeholder 3">
            <a:extLst>
              <a:ext uri="{FF2B5EF4-FFF2-40B4-BE49-F238E27FC236}">
                <a16:creationId xmlns:a16="http://schemas.microsoft.com/office/drawing/2014/main" id="{15F8A2E4-0C90-3488-A095-C764698EEC1D}"/>
              </a:ext>
            </a:extLst>
          </p:cNvPr>
          <p:cNvSpPr>
            <a:spLocks noGrp="1"/>
          </p:cNvSpPr>
          <p:nvPr>
            <p:ph sz="half" idx="2"/>
          </p:nvPr>
        </p:nvSpPr>
        <p:spPr>
          <a:xfrm>
            <a:off x="1945200" y="1601421"/>
            <a:ext cx="6589200" cy="4630809"/>
          </a:xfrm>
        </p:spPr>
        <p:txBody>
          <a:bodyPr>
            <a:noAutofit/>
          </a:bodyPr>
          <a:lstStyle/>
          <a:p>
            <a:pPr marL="0" indent="0">
              <a:buNone/>
            </a:pPr>
            <a:r>
              <a:rPr lang="en-US" sz="2400" dirty="0"/>
              <a:t>Israel was not just working under Egyptians; they were living inside a </a:t>
            </a:r>
            <a:r>
              <a:rPr lang="en-US" sz="2400" b="1" dirty="0"/>
              <a:t>theological system</a:t>
            </a:r>
            <a:r>
              <a:rPr lang="en-US" sz="2400" dirty="0"/>
              <a:t> that claimed:</a:t>
            </a:r>
          </a:p>
          <a:p>
            <a:r>
              <a:rPr lang="en-US" sz="2400" dirty="0"/>
              <a:t>ownership of time,</a:t>
            </a:r>
          </a:p>
          <a:p>
            <a:r>
              <a:rPr lang="en-US" sz="2400" dirty="0"/>
              <a:t>ownership of bodies,</a:t>
            </a:r>
          </a:p>
          <a:p>
            <a:r>
              <a:rPr lang="en-US" sz="2400" dirty="0"/>
              <a:t>ownership of allegiance.</a:t>
            </a:r>
          </a:p>
          <a:p>
            <a:r>
              <a:rPr lang="en-US" sz="2400" b="1" dirty="0"/>
              <a:t>Worship is assumed to be an act of rebellion.  </a:t>
            </a:r>
          </a:p>
          <a:p>
            <a:pPr marL="0" indent="0">
              <a:buNone/>
            </a:pPr>
            <a:r>
              <a:rPr lang="en-US" sz="2400" dirty="0"/>
              <a:t>All this pushes us beyond Ephesians 6, which assumes a degree of moral freedom in the service of even a harsh master.  </a:t>
            </a:r>
          </a:p>
        </p:txBody>
      </p:sp>
    </p:spTree>
    <p:extLst>
      <p:ext uri="{BB962C8B-B14F-4D97-AF65-F5344CB8AC3E}">
        <p14:creationId xmlns:p14="http://schemas.microsoft.com/office/powerpoint/2010/main" val="6448833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28EF7-DEF1-6C29-EF31-AD1BA45CB3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7A53FA-0E1A-C115-E269-53DAE01E5AD2}"/>
              </a:ext>
            </a:extLst>
          </p:cNvPr>
          <p:cNvSpPr>
            <a:spLocks noGrp="1"/>
          </p:cNvSpPr>
          <p:nvPr>
            <p:ph type="title"/>
          </p:nvPr>
        </p:nvSpPr>
        <p:spPr>
          <a:xfrm>
            <a:off x="1945200" y="624110"/>
            <a:ext cx="6589200" cy="761778"/>
          </a:xfrm>
          <a:solidFill>
            <a:schemeClr val="accent2">
              <a:lumMod val="60000"/>
              <a:lumOff val="40000"/>
            </a:schemeClr>
          </a:solidFill>
        </p:spPr>
        <p:txBody>
          <a:bodyPr/>
          <a:lstStyle/>
          <a:p>
            <a:r>
              <a:rPr lang="en-US" b="1" dirty="0"/>
              <a:t>Obedience Under Constraint</a:t>
            </a:r>
            <a:endParaRPr lang="en-US" dirty="0"/>
          </a:p>
        </p:txBody>
      </p:sp>
      <p:sp>
        <p:nvSpPr>
          <p:cNvPr id="4" name="Content Placeholder 3">
            <a:extLst>
              <a:ext uri="{FF2B5EF4-FFF2-40B4-BE49-F238E27FC236}">
                <a16:creationId xmlns:a16="http://schemas.microsoft.com/office/drawing/2014/main" id="{7AD17DF8-BC35-8D42-C666-BC3C993D6A08}"/>
              </a:ext>
            </a:extLst>
          </p:cNvPr>
          <p:cNvSpPr>
            <a:spLocks noGrp="1"/>
          </p:cNvSpPr>
          <p:nvPr>
            <p:ph sz="half" idx="2"/>
          </p:nvPr>
        </p:nvSpPr>
        <p:spPr>
          <a:xfrm>
            <a:off x="5072063" y="1991448"/>
            <a:ext cx="3671887" cy="4057914"/>
          </a:xfrm>
        </p:spPr>
        <p:txBody>
          <a:bodyPr>
            <a:noAutofit/>
          </a:bodyPr>
          <a:lstStyle/>
          <a:p>
            <a:r>
              <a:rPr lang="en-US" sz="3200" dirty="0"/>
              <a:t>Exodus 8:25-26</a:t>
            </a:r>
          </a:p>
          <a:p>
            <a:r>
              <a:rPr lang="en-US" sz="2800" dirty="0"/>
              <a:t>And Pharaoh called for Moses and for Aaron, and said, Go ye, sacrifice to your God in the land.</a:t>
            </a:r>
            <a:endParaRPr lang="en-US" sz="4000" dirty="0"/>
          </a:p>
        </p:txBody>
      </p:sp>
      <p:pic>
        <p:nvPicPr>
          <p:cNvPr id="35846" name="Picture 6" descr="Pharaoh still had a hard heart and refused to let the Hebrews go and worship God. – Slide 11">
            <a:extLst>
              <a:ext uri="{FF2B5EF4-FFF2-40B4-BE49-F238E27FC236}">
                <a16:creationId xmlns:a16="http://schemas.microsoft.com/office/drawing/2014/main" id="{7B9E9CEF-97D6-FBD9-8C9F-4BD8EE58D13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3182" r="23808"/>
          <a:stretch>
            <a:fillRect/>
          </a:stretch>
        </p:blipFill>
        <p:spPr bwMode="auto">
          <a:xfrm>
            <a:off x="1945200" y="1726605"/>
            <a:ext cx="2860431" cy="3404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51631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E3772-0483-A7BD-F879-C21C636900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E4A8F3-2205-6310-52A1-508086ABCBEA}"/>
              </a:ext>
            </a:extLst>
          </p:cNvPr>
          <p:cNvSpPr>
            <a:spLocks noGrp="1"/>
          </p:cNvSpPr>
          <p:nvPr>
            <p:ph type="title"/>
          </p:nvPr>
        </p:nvSpPr>
        <p:spPr>
          <a:xfrm>
            <a:off x="1945200" y="624110"/>
            <a:ext cx="6589200" cy="761778"/>
          </a:xfrm>
          <a:solidFill>
            <a:schemeClr val="accent2">
              <a:lumMod val="60000"/>
              <a:lumOff val="40000"/>
            </a:schemeClr>
          </a:solidFill>
        </p:spPr>
        <p:txBody>
          <a:bodyPr/>
          <a:lstStyle/>
          <a:p>
            <a:r>
              <a:rPr lang="en-US" b="1" dirty="0"/>
              <a:t>Obedience Under Constraint</a:t>
            </a:r>
            <a:endParaRPr lang="en-US" dirty="0"/>
          </a:p>
        </p:txBody>
      </p:sp>
      <p:sp>
        <p:nvSpPr>
          <p:cNvPr id="4" name="Content Placeholder 3">
            <a:extLst>
              <a:ext uri="{FF2B5EF4-FFF2-40B4-BE49-F238E27FC236}">
                <a16:creationId xmlns:a16="http://schemas.microsoft.com/office/drawing/2014/main" id="{BA206CF8-A5FD-02E8-E4FE-9DA787A6B3F4}"/>
              </a:ext>
            </a:extLst>
          </p:cNvPr>
          <p:cNvSpPr>
            <a:spLocks noGrp="1"/>
          </p:cNvSpPr>
          <p:nvPr>
            <p:ph sz="half" idx="2"/>
          </p:nvPr>
        </p:nvSpPr>
        <p:spPr>
          <a:xfrm>
            <a:off x="5072063" y="1991448"/>
            <a:ext cx="3671887" cy="4057914"/>
          </a:xfrm>
        </p:spPr>
        <p:txBody>
          <a:bodyPr>
            <a:noAutofit/>
          </a:bodyPr>
          <a:lstStyle/>
          <a:p>
            <a:r>
              <a:rPr lang="en-US" sz="2200" dirty="0"/>
              <a:t>Exodus 8:25-26</a:t>
            </a:r>
          </a:p>
          <a:p>
            <a:r>
              <a:rPr lang="en-US" sz="2200" dirty="0"/>
              <a:t>And Moses said, It is not meet so to do; for we shall sacrifice the abomination of the Egyptians to the </a:t>
            </a:r>
            <a:r>
              <a:rPr lang="en-US" sz="2200" cap="small" dirty="0"/>
              <a:t>Lord</a:t>
            </a:r>
            <a:r>
              <a:rPr lang="en-US" sz="2200" dirty="0"/>
              <a:t> our God: lo, shall we sacrifice the abomination of the Egyptians before their eyes, and will they not stone us?</a:t>
            </a:r>
          </a:p>
        </p:txBody>
      </p:sp>
      <p:pic>
        <p:nvPicPr>
          <p:cNvPr id="36866" name="Picture 2" descr="Early in the morning as Pharaoh went down to the river, Moses and Aaron told him what God had planned next. Swarms of flies would buzz around the Egyptians but not the Hebrew slaves living in Goshen. – Slide 12">
            <a:extLst>
              <a:ext uri="{FF2B5EF4-FFF2-40B4-BE49-F238E27FC236}">
                <a16:creationId xmlns:a16="http://schemas.microsoft.com/office/drawing/2014/main" id="{8488E423-7C65-25F5-4E31-1F2513C5C49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0219"/>
          <a:stretch>
            <a:fillRect/>
          </a:stretch>
        </p:blipFill>
        <p:spPr bwMode="auto">
          <a:xfrm>
            <a:off x="1830407" y="1891339"/>
            <a:ext cx="3234512" cy="4057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24744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27F57-2F56-C3AA-7922-4C99631A23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FAFE51-5A30-387D-8B0D-651E4F31F5C9}"/>
              </a:ext>
            </a:extLst>
          </p:cNvPr>
          <p:cNvSpPr>
            <a:spLocks noGrp="1"/>
          </p:cNvSpPr>
          <p:nvPr>
            <p:ph type="title"/>
          </p:nvPr>
        </p:nvSpPr>
        <p:spPr>
          <a:xfrm>
            <a:off x="1945200" y="624110"/>
            <a:ext cx="6589200" cy="704628"/>
          </a:xfrm>
          <a:solidFill>
            <a:schemeClr val="accent2">
              <a:lumMod val="60000"/>
              <a:lumOff val="40000"/>
            </a:schemeClr>
          </a:solidFill>
        </p:spPr>
        <p:txBody>
          <a:bodyPr/>
          <a:lstStyle/>
          <a:p>
            <a:r>
              <a:rPr lang="en-US" b="1" dirty="0"/>
              <a:t>Obedience Under Constraint</a:t>
            </a:r>
            <a:endParaRPr lang="en-US" dirty="0"/>
          </a:p>
        </p:txBody>
      </p:sp>
      <p:sp>
        <p:nvSpPr>
          <p:cNvPr id="4" name="Content Placeholder 3">
            <a:extLst>
              <a:ext uri="{FF2B5EF4-FFF2-40B4-BE49-F238E27FC236}">
                <a16:creationId xmlns:a16="http://schemas.microsoft.com/office/drawing/2014/main" id="{8DC7CF5F-02DB-A76D-517F-8B6ED124C8BE}"/>
              </a:ext>
            </a:extLst>
          </p:cNvPr>
          <p:cNvSpPr>
            <a:spLocks noGrp="1"/>
          </p:cNvSpPr>
          <p:nvPr>
            <p:ph sz="half" idx="2"/>
          </p:nvPr>
        </p:nvSpPr>
        <p:spPr>
          <a:xfrm>
            <a:off x="1945200" y="1601421"/>
            <a:ext cx="6589200" cy="4630809"/>
          </a:xfrm>
        </p:spPr>
        <p:txBody>
          <a:bodyPr>
            <a:noAutofit/>
          </a:bodyPr>
          <a:lstStyle/>
          <a:p>
            <a:pPr marL="0" indent="0">
              <a:buNone/>
            </a:pPr>
            <a:r>
              <a:rPr lang="en-US" sz="2000" dirty="0"/>
              <a:t>God does </a:t>
            </a:r>
            <a:r>
              <a:rPr lang="en-US" sz="2000" b="1" dirty="0"/>
              <a:t>not</a:t>
            </a:r>
            <a:r>
              <a:rPr lang="en-US" sz="2000" dirty="0"/>
              <a:t> say:</a:t>
            </a:r>
          </a:p>
          <a:p>
            <a:r>
              <a:rPr lang="en-US" sz="2000" dirty="0"/>
              <a:t>“Worship Me here anyway.”</a:t>
            </a:r>
          </a:p>
          <a:p>
            <a:r>
              <a:rPr lang="en-US" sz="2000" dirty="0"/>
              <a:t>“Offer sacrifices in Egypt and accept the consequences.”</a:t>
            </a:r>
          </a:p>
          <a:p>
            <a:pPr marL="0" indent="0">
              <a:buNone/>
            </a:pPr>
            <a:r>
              <a:rPr lang="en-US" sz="2000" dirty="0"/>
              <a:t>Instead, He says:  “Let My people go, that they may serve Me.”</a:t>
            </a:r>
          </a:p>
          <a:p>
            <a:r>
              <a:rPr lang="en-US" sz="2000" dirty="0"/>
              <a:t>The commanded obedience is </a:t>
            </a:r>
            <a:r>
              <a:rPr lang="en-US" sz="2000" b="1" dirty="0"/>
              <a:t>departure</a:t>
            </a:r>
            <a:endParaRPr lang="en-US" sz="2000" dirty="0"/>
          </a:p>
          <a:p>
            <a:r>
              <a:rPr lang="en-US" sz="2000" dirty="0"/>
              <a:t>Not symbolic defiance </a:t>
            </a:r>
            <a:r>
              <a:rPr lang="en-US" sz="2000" i="1" dirty="0"/>
              <a:t>within</a:t>
            </a:r>
            <a:r>
              <a:rPr lang="en-US" sz="2000" dirty="0"/>
              <a:t> Egypt</a:t>
            </a:r>
          </a:p>
          <a:p>
            <a:r>
              <a:rPr lang="en-US" sz="2000" dirty="0"/>
              <a:t>Not martyrdom-by-provocation</a:t>
            </a:r>
          </a:p>
          <a:p>
            <a:r>
              <a:rPr lang="en-US" sz="2000" dirty="0"/>
              <a:t>The obedience God requires is not </a:t>
            </a:r>
            <a:r>
              <a:rPr lang="en-US" sz="2000" i="1" dirty="0"/>
              <a:t>the sacrifice itself</a:t>
            </a:r>
            <a:r>
              <a:rPr lang="en-US" sz="2000" dirty="0"/>
              <a:t>, but </a:t>
            </a:r>
            <a:r>
              <a:rPr lang="en-US" sz="2000" b="1" dirty="0"/>
              <a:t>the leaving</a:t>
            </a:r>
            <a:r>
              <a:rPr lang="en-US" sz="2000" dirty="0"/>
              <a:t>.</a:t>
            </a:r>
          </a:p>
        </p:txBody>
      </p:sp>
    </p:spTree>
    <p:extLst>
      <p:ext uri="{BB962C8B-B14F-4D97-AF65-F5344CB8AC3E}">
        <p14:creationId xmlns:p14="http://schemas.microsoft.com/office/powerpoint/2010/main" val="21258637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881E5-A728-9C92-05C3-AC6417DC67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7DDA6A-4890-3B1E-51CC-1F67B39A9E10}"/>
              </a:ext>
            </a:extLst>
          </p:cNvPr>
          <p:cNvSpPr>
            <a:spLocks noGrp="1"/>
          </p:cNvSpPr>
          <p:nvPr>
            <p:ph type="title"/>
          </p:nvPr>
        </p:nvSpPr>
        <p:spPr>
          <a:xfrm>
            <a:off x="1945200" y="624110"/>
            <a:ext cx="6589200" cy="704628"/>
          </a:xfrm>
          <a:solidFill>
            <a:schemeClr val="accent2">
              <a:lumMod val="60000"/>
              <a:lumOff val="40000"/>
            </a:schemeClr>
          </a:solidFill>
        </p:spPr>
        <p:txBody>
          <a:bodyPr/>
          <a:lstStyle/>
          <a:p>
            <a:r>
              <a:rPr lang="en-US" b="1" dirty="0"/>
              <a:t>Obedience Under Constraint</a:t>
            </a:r>
            <a:endParaRPr lang="en-US" dirty="0"/>
          </a:p>
        </p:txBody>
      </p:sp>
      <p:sp>
        <p:nvSpPr>
          <p:cNvPr id="4" name="Content Placeholder 3">
            <a:extLst>
              <a:ext uri="{FF2B5EF4-FFF2-40B4-BE49-F238E27FC236}">
                <a16:creationId xmlns:a16="http://schemas.microsoft.com/office/drawing/2014/main" id="{712969B9-5B3A-8F0B-3012-1FB2719293DA}"/>
              </a:ext>
            </a:extLst>
          </p:cNvPr>
          <p:cNvSpPr>
            <a:spLocks noGrp="1"/>
          </p:cNvSpPr>
          <p:nvPr>
            <p:ph sz="half" idx="2"/>
          </p:nvPr>
        </p:nvSpPr>
        <p:spPr>
          <a:xfrm>
            <a:off x="1945200" y="1601421"/>
            <a:ext cx="6589200" cy="4630809"/>
          </a:xfrm>
        </p:spPr>
        <p:txBody>
          <a:bodyPr>
            <a:noAutofit/>
          </a:bodyPr>
          <a:lstStyle/>
          <a:p>
            <a:pPr marL="0" indent="0">
              <a:buNone/>
            </a:pPr>
            <a:r>
              <a:rPr lang="en-US" sz="2800" b="1" dirty="0"/>
              <a:t>Notice from what Israel is delivered!  </a:t>
            </a:r>
            <a:endParaRPr lang="en-US" sz="2800" dirty="0"/>
          </a:p>
          <a:p>
            <a:r>
              <a:rPr lang="en-US" sz="2800" dirty="0"/>
              <a:t>Israel is not freed </a:t>
            </a:r>
            <a:r>
              <a:rPr lang="en-US" sz="2800" i="1" dirty="0"/>
              <a:t>from</a:t>
            </a:r>
            <a:r>
              <a:rPr lang="en-US" sz="2800" dirty="0"/>
              <a:t> service</a:t>
            </a:r>
          </a:p>
          <a:p>
            <a:r>
              <a:rPr lang="en-US" sz="2800" dirty="0"/>
              <a:t>Israel is freed </a:t>
            </a:r>
            <a:r>
              <a:rPr lang="en-US" sz="2800" i="1" dirty="0"/>
              <a:t>for</a:t>
            </a:r>
            <a:r>
              <a:rPr lang="en-US" sz="2800" dirty="0"/>
              <a:t> service</a:t>
            </a:r>
          </a:p>
          <a:p>
            <a:pPr marL="0" indent="0">
              <a:buNone/>
            </a:pPr>
            <a:endParaRPr lang="en-US" sz="2800" dirty="0"/>
          </a:p>
          <a:p>
            <a:pPr marL="0" indent="0">
              <a:buNone/>
            </a:pPr>
            <a:r>
              <a:rPr lang="en-US" sz="2800" dirty="0"/>
              <a:t>The question is not </a:t>
            </a:r>
            <a:r>
              <a:rPr lang="en-US" sz="2800" i="1" dirty="0"/>
              <a:t>whether</a:t>
            </a:r>
            <a:r>
              <a:rPr lang="en-US" sz="2800" dirty="0"/>
              <a:t> they will serve, but </a:t>
            </a:r>
            <a:r>
              <a:rPr lang="en-US" sz="2800" b="1" dirty="0"/>
              <a:t>whom.  </a:t>
            </a:r>
            <a:r>
              <a:rPr lang="en-US" sz="2800" dirty="0"/>
              <a:t>This has not changed! Service is unavoidable — but deliverance restores the right allegiance.</a:t>
            </a:r>
          </a:p>
        </p:txBody>
      </p:sp>
    </p:spTree>
    <p:extLst>
      <p:ext uri="{BB962C8B-B14F-4D97-AF65-F5344CB8AC3E}">
        <p14:creationId xmlns:p14="http://schemas.microsoft.com/office/powerpoint/2010/main" val="33370349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894" y="200025"/>
            <a:ext cx="7098506" cy="1704975"/>
          </a:xfrm>
        </p:spPr>
        <p:txBody>
          <a:bodyPr>
            <a:noAutofit/>
          </a:bodyPr>
          <a:lstStyle/>
          <a:p>
            <a:r>
              <a:rPr sz="2800" dirty="0"/>
              <a:t>14. After the Israelites had been delivered, what exhortation was given to them, based on their hard usage in Egypt?</a:t>
            </a:r>
          </a:p>
        </p:txBody>
      </p:sp>
      <p:sp>
        <p:nvSpPr>
          <p:cNvPr id="3" name="Content Placeholder 2"/>
          <p:cNvSpPr>
            <a:spLocks noGrp="1"/>
          </p:cNvSpPr>
          <p:nvPr>
            <p:ph sz="half" idx="1"/>
          </p:nvPr>
        </p:nvSpPr>
        <p:spPr>
          <a:xfrm>
            <a:off x="1435894" y="2136706"/>
            <a:ext cx="3900487" cy="4285525"/>
          </a:xfrm>
        </p:spPr>
        <p:txBody>
          <a:bodyPr>
            <a:normAutofit lnSpcReduction="10000"/>
          </a:bodyPr>
          <a:lstStyle/>
          <a:p>
            <a:r>
              <a:rPr sz="2000" dirty="0"/>
              <a:t>Deuteronomy 5:14-15</a:t>
            </a:r>
          </a:p>
          <a:p>
            <a:r>
              <a:rPr sz="2000" dirty="0"/>
              <a:t>But the seventh day is the sabbath of the Lord thy God: in it thou shalt not do any work, thou, nor thy son, nor thy daughter, nor thy manservant, nor thy maidservant, nor thine ox, nor thine ass, nor any of thy cattle, nor thy stranger that is within thy gates; that thy manservant and thy maidservant may rest as well as thou.</a:t>
            </a:r>
          </a:p>
        </p:txBody>
      </p:sp>
      <p:pic>
        <p:nvPicPr>
          <p:cNvPr id="21508" name="Picture 4" descr="The Lost Day of History | Sabbath Truth">
            <a:extLst>
              <a:ext uri="{FF2B5EF4-FFF2-40B4-BE49-F238E27FC236}">
                <a16:creationId xmlns:a16="http://schemas.microsoft.com/office/drawing/2014/main" id="{B7A5AB4D-846B-B009-78E0-001B7976D7A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191" r="18372"/>
          <a:stretch>
            <a:fillRect/>
          </a:stretch>
        </p:blipFill>
        <p:spPr bwMode="auto">
          <a:xfrm>
            <a:off x="5405437" y="2434540"/>
            <a:ext cx="3128963" cy="36898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038" y="445516"/>
            <a:ext cx="7091362" cy="1280890"/>
          </a:xfrm>
        </p:spPr>
        <p:txBody>
          <a:bodyPr>
            <a:noAutofit/>
          </a:bodyPr>
          <a:lstStyle/>
          <a:p>
            <a:r>
              <a:rPr sz="2800" dirty="0"/>
              <a:t>14. After the Israelites had been delivered, what exhortation was given to them, based on their hard usage in Egypt?</a:t>
            </a:r>
          </a:p>
        </p:txBody>
      </p:sp>
      <p:sp>
        <p:nvSpPr>
          <p:cNvPr id="3" name="Content Placeholder 2"/>
          <p:cNvSpPr>
            <a:spLocks noGrp="1"/>
          </p:cNvSpPr>
          <p:nvPr>
            <p:ph sz="half" idx="1"/>
          </p:nvPr>
        </p:nvSpPr>
        <p:spPr>
          <a:xfrm>
            <a:off x="1443038" y="2372450"/>
            <a:ext cx="3696909" cy="4040034"/>
          </a:xfrm>
        </p:spPr>
        <p:txBody>
          <a:bodyPr>
            <a:normAutofit/>
          </a:bodyPr>
          <a:lstStyle/>
          <a:p>
            <a:r>
              <a:rPr sz="2000" dirty="0"/>
              <a:t>Deuteronomy 5:14-15</a:t>
            </a:r>
          </a:p>
          <a:p>
            <a:r>
              <a:rPr sz="2000" dirty="0"/>
              <a:t>And remember that thou </a:t>
            </a:r>
            <a:r>
              <a:rPr sz="2000" dirty="0" err="1"/>
              <a:t>wast</a:t>
            </a:r>
            <a:r>
              <a:rPr sz="2000" dirty="0"/>
              <a:t> a servant in the land of Egypt, and that the Lord thy God brought thee out thence through a mighty hand and by a stretched out arm: therefore the Lord thy God commanded thee to keep the sabbath day.</a:t>
            </a:r>
          </a:p>
        </p:txBody>
      </p:sp>
      <p:pic>
        <p:nvPicPr>
          <p:cNvPr id="22530" name="Picture 2" descr="Day 7">
            <a:extLst>
              <a:ext uri="{FF2B5EF4-FFF2-40B4-BE49-F238E27FC236}">
                <a16:creationId xmlns:a16="http://schemas.microsoft.com/office/drawing/2014/main" id="{DC94A90B-6C94-4B11-AFBC-170024C29C7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729" t="4059" r="22928" b="5400"/>
          <a:stretch>
            <a:fillRect/>
          </a:stretch>
        </p:blipFill>
        <p:spPr bwMode="auto">
          <a:xfrm>
            <a:off x="5279231" y="2307432"/>
            <a:ext cx="3197531" cy="39147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0" y="624110"/>
            <a:ext cx="7105650" cy="1280890"/>
          </a:xfrm>
        </p:spPr>
        <p:txBody>
          <a:bodyPr>
            <a:noAutofit/>
          </a:bodyPr>
          <a:lstStyle/>
          <a:p>
            <a:r>
              <a:rPr sz="2800" dirty="0"/>
              <a:t>15. What were they told to remember, in order that they might not be led to require their servants to work on the Sabbath?</a:t>
            </a:r>
          </a:p>
        </p:txBody>
      </p:sp>
      <p:sp>
        <p:nvSpPr>
          <p:cNvPr id="3" name="Content Placeholder 2"/>
          <p:cNvSpPr>
            <a:spLocks noGrp="1"/>
          </p:cNvSpPr>
          <p:nvPr>
            <p:ph sz="half" idx="1"/>
          </p:nvPr>
        </p:nvSpPr>
        <p:spPr>
          <a:xfrm>
            <a:off x="1428750" y="2500313"/>
            <a:ext cx="3711197" cy="4100512"/>
          </a:xfrm>
        </p:spPr>
        <p:txBody>
          <a:bodyPr>
            <a:normAutofit fontScale="92500" lnSpcReduction="20000"/>
          </a:bodyPr>
          <a:lstStyle/>
          <a:p>
            <a:r>
              <a:rPr sz="2400" dirty="0"/>
              <a:t>Deuteronomy 5:15</a:t>
            </a:r>
          </a:p>
          <a:p>
            <a:r>
              <a:rPr sz="2400" dirty="0"/>
              <a:t>And remember that thou </a:t>
            </a:r>
            <a:r>
              <a:rPr sz="2400" dirty="0" err="1"/>
              <a:t>wast</a:t>
            </a:r>
            <a:r>
              <a:rPr sz="2400" dirty="0"/>
              <a:t> a servant in the land of Egypt, and that the Lord thy God brought thee out thence through a mighty hand and by a stretched out arm: therefore the Lord thy God commanded thee to keep the sabbath day.</a:t>
            </a:r>
          </a:p>
        </p:txBody>
      </p:sp>
      <p:pic>
        <p:nvPicPr>
          <p:cNvPr id="23554" name="Picture 2" descr="God said, &quot;The seventh day is the sabbath of the Lord thy God,&quot; He place  His sanctity upon this day and blessed it and hallowed it is a day of  rest....Pointing to">
            <a:extLst>
              <a:ext uri="{FF2B5EF4-FFF2-40B4-BE49-F238E27FC236}">
                <a16:creationId xmlns:a16="http://schemas.microsoft.com/office/drawing/2014/main" id="{CD66093F-5D8F-3253-79AC-185C5E23763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457826" y="2301109"/>
            <a:ext cx="3081194" cy="39327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 Who met Moses as he was on his way to Egypt?</a:t>
            </a:r>
          </a:p>
        </p:txBody>
      </p:sp>
      <p:sp>
        <p:nvSpPr>
          <p:cNvPr id="3" name="Content Placeholder 2"/>
          <p:cNvSpPr>
            <a:spLocks noGrp="1"/>
          </p:cNvSpPr>
          <p:nvPr>
            <p:ph sz="half" idx="1"/>
          </p:nvPr>
        </p:nvSpPr>
        <p:spPr/>
        <p:txBody>
          <a:bodyPr>
            <a:normAutofit fontScale="92500" lnSpcReduction="20000"/>
          </a:bodyPr>
          <a:lstStyle/>
          <a:p>
            <a:r>
              <a:rPr sz="2800" dirty="0"/>
              <a:t>Exodus 4:27</a:t>
            </a:r>
          </a:p>
          <a:p>
            <a:r>
              <a:rPr sz="2800" dirty="0"/>
              <a:t>And the Lord said to Aaron, Go into the wilderness to meet Moses. And he went, and met him in the mount of God, and kissed him.</a:t>
            </a:r>
          </a:p>
        </p:txBody>
      </p:sp>
      <p:pic>
        <p:nvPicPr>
          <p:cNvPr id="1026" name="Picture 2" descr="The two brothers met up at Mount Horeb, the mountain of God, and welcomed each other. – Slide 23">
            <a:extLst>
              <a:ext uri="{FF2B5EF4-FFF2-40B4-BE49-F238E27FC236}">
                <a16:creationId xmlns:a16="http://schemas.microsoft.com/office/drawing/2014/main" id="{DA55976C-D30D-61D2-976B-76F6E4B78CD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520" r="20258"/>
          <a:stretch>
            <a:fillRect/>
          </a:stretch>
        </p:blipFill>
        <p:spPr bwMode="auto">
          <a:xfrm>
            <a:off x="5493544" y="2136705"/>
            <a:ext cx="3075274" cy="37673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16. For what purpose did God deliver them from bondage?</a:t>
            </a:r>
          </a:p>
        </p:txBody>
      </p:sp>
      <p:sp>
        <p:nvSpPr>
          <p:cNvPr id="3" name="Content Placeholder 2"/>
          <p:cNvSpPr>
            <a:spLocks noGrp="1"/>
          </p:cNvSpPr>
          <p:nvPr>
            <p:ph sz="half" idx="1"/>
          </p:nvPr>
        </p:nvSpPr>
        <p:spPr/>
        <p:txBody>
          <a:bodyPr>
            <a:normAutofit/>
          </a:bodyPr>
          <a:lstStyle/>
          <a:p>
            <a:r>
              <a:rPr sz="2400" dirty="0"/>
              <a:t>Exodus 4:23; Psalm 105:43-45</a:t>
            </a:r>
          </a:p>
          <a:p>
            <a:r>
              <a:rPr sz="2400" dirty="0"/>
              <a:t>And he brought forth his people with joy, and his chosen with gladness:</a:t>
            </a:r>
          </a:p>
        </p:txBody>
      </p:sp>
      <p:pic>
        <p:nvPicPr>
          <p:cNvPr id="25602" name="Picture 2" descr="Exodus: The Isrealites Leave Egypt - Bible Story">
            <a:extLst>
              <a:ext uri="{FF2B5EF4-FFF2-40B4-BE49-F238E27FC236}">
                <a16:creationId xmlns:a16="http://schemas.microsoft.com/office/drawing/2014/main" id="{D315D5C9-6CF2-06DE-B31B-8AE91714AEA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091" r="33640"/>
          <a:stretch>
            <a:fillRect/>
          </a:stretch>
        </p:blipFill>
        <p:spPr bwMode="auto">
          <a:xfrm>
            <a:off x="5139947" y="2014538"/>
            <a:ext cx="2957513" cy="33765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16. For what purpose did God deliver them from bondage?</a:t>
            </a:r>
          </a:p>
        </p:txBody>
      </p:sp>
      <p:sp>
        <p:nvSpPr>
          <p:cNvPr id="3" name="Content Placeholder 2"/>
          <p:cNvSpPr>
            <a:spLocks noGrp="1"/>
          </p:cNvSpPr>
          <p:nvPr>
            <p:ph sz="half" idx="1"/>
          </p:nvPr>
        </p:nvSpPr>
        <p:spPr/>
        <p:txBody>
          <a:bodyPr>
            <a:normAutofit fontScale="92500" lnSpcReduction="20000"/>
          </a:bodyPr>
          <a:lstStyle/>
          <a:p>
            <a:r>
              <a:rPr sz="2800" dirty="0"/>
              <a:t>Exodus 4:23; Psalm 105:43-45</a:t>
            </a:r>
          </a:p>
          <a:p>
            <a:r>
              <a:rPr sz="2800" dirty="0"/>
              <a:t>And I say unto thee, Let my son go, that he may serve me: and if thou refuse to let him go, behold, I will slay thy son, even thy firstborn.</a:t>
            </a:r>
          </a:p>
        </p:txBody>
      </p:sp>
      <p:pic>
        <p:nvPicPr>
          <p:cNvPr id="24578" name="Picture 2" descr="Exodus 13-15: The Long Way Home, the Egyptians Pursue and God Parts the Red  Sea">
            <a:extLst>
              <a:ext uri="{FF2B5EF4-FFF2-40B4-BE49-F238E27FC236}">
                <a16:creationId xmlns:a16="http://schemas.microsoft.com/office/drawing/2014/main" id="{C063F2D7-45E6-4CF6-350E-D8AFE2B718A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4608" r="-1"/>
          <a:stretch>
            <a:fillRect/>
          </a:stretch>
        </p:blipFill>
        <p:spPr bwMode="auto">
          <a:xfrm>
            <a:off x="5314951" y="2136706"/>
            <a:ext cx="3284780" cy="37673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16. For what purpose did God deliver them from bondage?</a:t>
            </a:r>
          </a:p>
        </p:txBody>
      </p:sp>
      <p:sp>
        <p:nvSpPr>
          <p:cNvPr id="3" name="Content Placeholder 2"/>
          <p:cNvSpPr>
            <a:spLocks noGrp="1"/>
          </p:cNvSpPr>
          <p:nvPr>
            <p:ph sz="half" idx="1"/>
          </p:nvPr>
        </p:nvSpPr>
        <p:spPr/>
        <p:txBody>
          <a:bodyPr>
            <a:normAutofit fontScale="92500"/>
          </a:bodyPr>
          <a:lstStyle/>
          <a:p>
            <a:r>
              <a:rPr sz="2800" dirty="0"/>
              <a:t>Exodus 4:23; Psalm 105:43-45</a:t>
            </a:r>
          </a:p>
          <a:p>
            <a:r>
              <a:rPr sz="2800" dirty="0"/>
              <a:t>And gave them the lands of the heathen: and they inherited the </a:t>
            </a:r>
            <a:r>
              <a:rPr sz="2800" dirty="0" err="1"/>
              <a:t>labour</a:t>
            </a:r>
            <a:r>
              <a:rPr sz="2800" dirty="0"/>
              <a:t> of the people;</a:t>
            </a:r>
          </a:p>
        </p:txBody>
      </p:sp>
      <p:pic>
        <p:nvPicPr>
          <p:cNvPr id="26626" name="Picture 2" descr="CROSSING THE RED SEA. Moses is chosen ...">
            <a:extLst>
              <a:ext uri="{FF2B5EF4-FFF2-40B4-BE49-F238E27FC236}">
                <a16:creationId xmlns:a16="http://schemas.microsoft.com/office/drawing/2014/main" id="{54848F9A-579B-9CCF-2A6F-8D7ACF37D79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39947" y="2002497"/>
            <a:ext cx="3492523" cy="37673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16. For what purpose did God deliver them from bondage?</a:t>
            </a:r>
          </a:p>
        </p:txBody>
      </p:sp>
      <p:sp>
        <p:nvSpPr>
          <p:cNvPr id="3" name="Content Placeholder 2"/>
          <p:cNvSpPr>
            <a:spLocks noGrp="1"/>
          </p:cNvSpPr>
          <p:nvPr>
            <p:ph sz="half" idx="1"/>
          </p:nvPr>
        </p:nvSpPr>
        <p:spPr/>
        <p:txBody>
          <a:bodyPr>
            <a:normAutofit/>
          </a:bodyPr>
          <a:lstStyle/>
          <a:p>
            <a:r>
              <a:rPr sz="2400" dirty="0"/>
              <a:t>Exodus 4:23; Psalm 105:43-45</a:t>
            </a:r>
          </a:p>
          <a:p>
            <a:r>
              <a:rPr sz="2400" dirty="0"/>
              <a:t>That they might observe his statutes, and keep his laws. Praise ye the Lord.</a:t>
            </a:r>
          </a:p>
        </p:txBody>
      </p:sp>
      <p:pic>
        <p:nvPicPr>
          <p:cNvPr id="27650" name="Picture 2" descr="Was Moses high on Mount Sinai?">
            <a:extLst>
              <a:ext uri="{FF2B5EF4-FFF2-40B4-BE49-F238E27FC236}">
                <a16:creationId xmlns:a16="http://schemas.microsoft.com/office/drawing/2014/main" id="{719DA8F7-9426-A7B4-F9AA-20209D633E5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9022" r="16684"/>
          <a:stretch>
            <a:fillRect/>
          </a:stretch>
        </p:blipFill>
        <p:spPr bwMode="auto">
          <a:xfrm>
            <a:off x="5139947" y="2136706"/>
            <a:ext cx="3157191" cy="30528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17. What does this indicate?</a:t>
            </a:r>
          </a:p>
        </p:txBody>
      </p:sp>
      <p:sp>
        <p:nvSpPr>
          <p:cNvPr id="3" name="Content Placeholder 2"/>
          <p:cNvSpPr>
            <a:spLocks noGrp="1"/>
          </p:cNvSpPr>
          <p:nvPr>
            <p:ph sz="half" idx="1"/>
          </p:nvPr>
        </p:nvSpPr>
        <p:spPr>
          <a:xfrm>
            <a:off x="1942416" y="2893219"/>
            <a:ext cx="3197531" cy="3010884"/>
          </a:xfrm>
        </p:spPr>
        <p:txBody>
          <a:bodyPr>
            <a:normAutofit/>
          </a:bodyPr>
          <a:lstStyle/>
          <a:p>
            <a:r>
              <a:rPr sz="2800" dirty="0"/>
              <a:t>Answer: That they could not properly serve him in Egypt.</a:t>
            </a:r>
          </a:p>
        </p:txBody>
      </p:sp>
      <p:pic>
        <p:nvPicPr>
          <p:cNvPr id="28674" name="Picture 2" descr="It's the Law | The Sophia Center for Spirituality">
            <a:extLst>
              <a:ext uri="{FF2B5EF4-FFF2-40B4-BE49-F238E27FC236}">
                <a16:creationId xmlns:a16="http://schemas.microsoft.com/office/drawing/2014/main" id="{AE7AFB18-2F6C-2496-8FE1-353080B375C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135" r="7970"/>
          <a:stretch>
            <a:fillRect/>
          </a:stretch>
        </p:blipFill>
        <p:spPr bwMode="auto">
          <a:xfrm>
            <a:off x="5239800" y="2443883"/>
            <a:ext cx="3293268" cy="31530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3031" y="374079"/>
            <a:ext cx="7141369" cy="2061940"/>
          </a:xfrm>
        </p:spPr>
        <p:txBody>
          <a:bodyPr>
            <a:noAutofit/>
          </a:bodyPr>
          <a:lstStyle/>
          <a:p>
            <a:r>
              <a:rPr sz="2400" dirty="0"/>
              <a:t>18. What may we conclude from this fact, and Pharaoh’s statement to Moses and Aaron that they made the people “rest from their burdens,” and the exhortation in Deuteronomy 5:14-15?</a:t>
            </a:r>
          </a:p>
        </p:txBody>
      </p:sp>
      <p:sp>
        <p:nvSpPr>
          <p:cNvPr id="4" name="Content Placeholder 3"/>
          <p:cNvSpPr>
            <a:spLocks noGrp="1"/>
          </p:cNvSpPr>
          <p:nvPr>
            <p:ph sz="half" idx="2"/>
          </p:nvPr>
        </p:nvSpPr>
        <p:spPr>
          <a:xfrm>
            <a:off x="5086351" y="2371725"/>
            <a:ext cx="3448050" cy="3962269"/>
          </a:xfrm>
        </p:spPr>
        <p:txBody>
          <a:bodyPr>
            <a:normAutofit/>
          </a:bodyPr>
          <a:lstStyle/>
          <a:p>
            <a:r>
              <a:rPr lang="en-US" sz="2400" dirty="0"/>
              <a:t>That Israel could not keep the Sabbath while in bondage, and that true obedience to God—including rest—required deliverance from oppressive servitude.</a:t>
            </a:r>
            <a:endParaRPr sz="2400" dirty="0"/>
          </a:p>
        </p:txBody>
      </p:sp>
      <p:pic>
        <p:nvPicPr>
          <p:cNvPr id="29698" name="Picture 2" descr="Pillar of cloud and fire | Musings of Hope">
            <a:extLst>
              <a:ext uri="{FF2B5EF4-FFF2-40B4-BE49-F238E27FC236}">
                <a16:creationId xmlns:a16="http://schemas.microsoft.com/office/drawing/2014/main" id="{374C4624-FE6A-5619-8521-81EAD6259F56}"/>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3060" r="18030"/>
          <a:stretch>
            <a:fillRect/>
          </a:stretch>
        </p:blipFill>
        <p:spPr bwMode="auto">
          <a:xfrm>
            <a:off x="1393031" y="2394743"/>
            <a:ext cx="3507582" cy="39622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862FE-7F3E-01EB-28C8-BEE06CB6A2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764E2E-F730-B686-99A9-7B9743FCF359}"/>
              </a:ext>
            </a:extLst>
          </p:cNvPr>
          <p:cNvSpPr>
            <a:spLocks noGrp="1"/>
          </p:cNvSpPr>
          <p:nvPr>
            <p:ph type="title"/>
          </p:nvPr>
        </p:nvSpPr>
        <p:spPr>
          <a:xfrm>
            <a:off x="1945200" y="624110"/>
            <a:ext cx="6589200" cy="704628"/>
          </a:xfrm>
          <a:solidFill>
            <a:schemeClr val="accent2">
              <a:lumMod val="60000"/>
              <a:lumOff val="40000"/>
            </a:schemeClr>
          </a:solidFill>
        </p:spPr>
        <p:txBody>
          <a:bodyPr/>
          <a:lstStyle/>
          <a:p>
            <a:r>
              <a:rPr lang="en-US" b="1" dirty="0"/>
              <a:t>The Sabbath and Service</a:t>
            </a:r>
            <a:endParaRPr lang="en-US" dirty="0"/>
          </a:p>
        </p:txBody>
      </p:sp>
      <p:sp>
        <p:nvSpPr>
          <p:cNvPr id="4" name="Content Placeholder 3">
            <a:extLst>
              <a:ext uri="{FF2B5EF4-FFF2-40B4-BE49-F238E27FC236}">
                <a16:creationId xmlns:a16="http://schemas.microsoft.com/office/drawing/2014/main" id="{588D11E8-A907-E111-2ABC-0F2641E6AFED}"/>
              </a:ext>
            </a:extLst>
          </p:cNvPr>
          <p:cNvSpPr>
            <a:spLocks noGrp="1"/>
          </p:cNvSpPr>
          <p:nvPr>
            <p:ph sz="half" idx="2"/>
          </p:nvPr>
        </p:nvSpPr>
        <p:spPr>
          <a:xfrm>
            <a:off x="1945200" y="1601421"/>
            <a:ext cx="6589200" cy="4630809"/>
          </a:xfrm>
        </p:spPr>
        <p:txBody>
          <a:bodyPr>
            <a:noAutofit/>
          </a:bodyPr>
          <a:lstStyle/>
          <a:p>
            <a:pPr marL="0" indent="0">
              <a:buNone/>
            </a:pPr>
            <a:r>
              <a:rPr lang="en-US" sz="2800" dirty="0"/>
              <a:t>The Sabbath is:</a:t>
            </a:r>
          </a:p>
          <a:p>
            <a:r>
              <a:rPr lang="en-US" sz="2800" dirty="0"/>
              <a:t>not merely rest,</a:t>
            </a:r>
          </a:p>
          <a:p>
            <a:r>
              <a:rPr lang="en-US" sz="2800" dirty="0"/>
              <a:t>not merely mercy,</a:t>
            </a:r>
          </a:p>
          <a:p>
            <a:r>
              <a:rPr lang="en-US" sz="2800" dirty="0"/>
              <a:t>but </a:t>
            </a:r>
            <a:r>
              <a:rPr lang="en-US" sz="2800" b="1" dirty="0"/>
              <a:t>the weekly declaration of changed ownership</a:t>
            </a:r>
            <a:r>
              <a:rPr lang="en-US" sz="2800" dirty="0"/>
              <a:t>.  It makes it clear whom, precisely we choose to serve.  </a:t>
            </a:r>
          </a:p>
        </p:txBody>
      </p:sp>
    </p:spTree>
    <p:extLst>
      <p:ext uri="{BB962C8B-B14F-4D97-AF65-F5344CB8AC3E}">
        <p14:creationId xmlns:p14="http://schemas.microsoft.com/office/powerpoint/2010/main" val="2687058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63892-2ADB-F24B-BEA0-D0AC940F17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025393-D253-992F-D790-FAA21223AC73}"/>
              </a:ext>
            </a:extLst>
          </p:cNvPr>
          <p:cNvSpPr>
            <a:spLocks noGrp="1"/>
          </p:cNvSpPr>
          <p:nvPr>
            <p:ph type="title"/>
          </p:nvPr>
        </p:nvSpPr>
        <p:spPr>
          <a:xfrm>
            <a:off x="1945200" y="624110"/>
            <a:ext cx="6589200" cy="704628"/>
          </a:xfrm>
          <a:solidFill>
            <a:schemeClr val="accent2">
              <a:lumMod val="60000"/>
              <a:lumOff val="40000"/>
            </a:schemeClr>
          </a:solidFill>
        </p:spPr>
        <p:txBody>
          <a:bodyPr/>
          <a:lstStyle/>
          <a:p>
            <a:r>
              <a:rPr lang="en-US" b="1" dirty="0"/>
              <a:t>The Sabbath and Service</a:t>
            </a:r>
            <a:endParaRPr lang="en-US" dirty="0"/>
          </a:p>
        </p:txBody>
      </p:sp>
      <p:sp>
        <p:nvSpPr>
          <p:cNvPr id="4" name="Content Placeholder 3">
            <a:extLst>
              <a:ext uri="{FF2B5EF4-FFF2-40B4-BE49-F238E27FC236}">
                <a16:creationId xmlns:a16="http://schemas.microsoft.com/office/drawing/2014/main" id="{A1C72819-74D7-4105-74B1-4B7E22A84D56}"/>
              </a:ext>
            </a:extLst>
          </p:cNvPr>
          <p:cNvSpPr>
            <a:spLocks noGrp="1"/>
          </p:cNvSpPr>
          <p:nvPr>
            <p:ph sz="half" idx="2"/>
          </p:nvPr>
        </p:nvSpPr>
        <p:spPr>
          <a:xfrm>
            <a:off x="1945200" y="1601421"/>
            <a:ext cx="6589200" cy="4630809"/>
          </a:xfrm>
        </p:spPr>
        <p:txBody>
          <a:bodyPr>
            <a:noAutofit/>
          </a:bodyPr>
          <a:lstStyle/>
          <a:p>
            <a:pPr marL="0" indent="0">
              <a:buNone/>
            </a:pPr>
            <a:r>
              <a:rPr lang="en-US" sz="3200" dirty="0"/>
              <a:t>On Sabbath:</a:t>
            </a:r>
          </a:p>
          <a:p>
            <a:r>
              <a:rPr lang="en-US" sz="3200" dirty="0"/>
              <a:t>Pharaoh has no claim</a:t>
            </a:r>
          </a:p>
          <a:p>
            <a:r>
              <a:rPr lang="en-US" sz="3200" dirty="0"/>
              <a:t>Productivity does not define worth</a:t>
            </a:r>
          </a:p>
          <a:p>
            <a:r>
              <a:rPr lang="en-US" sz="3200" dirty="0"/>
              <a:t>Time belongs to God</a:t>
            </a:r>
          </a:p>
          <a:p>
            <a:pPr marL="0" indent="0">
              <a:buNone/>
            </a:pPr>
            <a:r>
              <a:rPr lang="en-US" sz="3200" dirty="0"/>
              <a:t>That’s why Pharaoh </a:t>
            </a:r>
            <a:r>
              <a:rPr lang="en-US" sz="3200" i="1" dirty="0"/>
              <a:t>hated</a:t>
            </a:r>
            <a:r>
              <a:rPr lang="en-US" sz="3200" dirty="0"/>
              <a:t> rest.</a:t>
            </a:r>
            <a:br>
              <a:rPr lang="en-US" sz="3200" dirty="0"/>
            </a:br>
            <a:r>
              <a:rPr lang="en-US" sz="3200" dirty="0"/>
              <a:t>That’s why God </a:t>
            </a:r>
            <a:r>
              <a:rPr lang="en-US" sz="3200" i="1" dirty="0"/>
              <a:t>commanded</a:t>
            </a:r>
            <a:r>
              <a:rPr lang="en-US" sz="3200" dirty="0"/>
              <a:t> it.</a:t>
            </a:r>
          </a:p>
        </p:txBody>
      </p:sp>
    </p:spTree>
    <p:extLst>
      <p:ext uri="{BB962C8B-B14F-4D97-AF65-F5344CB8AC3E}">
        <p14:creationId xmlns:p14="http://schemas.microsoft.com/office/powerpoint/2010/main" val="37353831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2D13F1A-000D-E76D-48D8-F7F757684BCA}"/>
              </a:ext>
            </a:extLst>
          </p:cNvPr>
          <p:cNvSpPr txBox="1">
            <a:spLocks/>
          </p:cNvSpPr>
          <p:nvPr/>
        </p:nvSpPr>
        <p:spPr>
          <a:xfrm>
            <a:off x="715617" y="979051"/>
            <a:ext cx="8201935" cy="4255558"/>
          </a:xfrm>
          <a:prstGeom prst="rect">
            <a:avLst/>
          </a:prstGeom>
          <a:gradFill flip="none" rotWithShape="1">
            <a:gsLst>
              <a:gs pos="52000">
                <a:schemeClr val="bg2"/>
              </a:gs>
              <a:gs pos="5000">
                <a:schemeClr val="accent3"/>
              </a:gs>
              <a:gs pos="100000">
                <a:schemeClr val="tx2"/>
              </a:gs>
            </a:gsLst>
            <a:lin ang="2700000" scaled="1"/>
            <a:tileRect/>
          </a:gradFill>
          <a:effectLst>
            <a:outerShdw blurRad="25400" dir="17880000">
              <a:schemeClr val="tx2">
                <a:alpha val="46000"/>
              </a:schemeClr>
            </a:outerShdw>
            <a:softEdge rad="584200"/>
          </a:effectLst>
        </p:spPr>
        <p:txBody>
          <a:bodyPr vert="horz" lIns="91440" tIns="45720" rIns="91440" bIns="45720" rtlCol="0" anchor="b">
            <a:normAutofit/>
          </a:bodyPr>
          <a:lstStyle>
            <a:lvl1pPr algn="ctr" defTabSz="457200" rtl="0" eaLnBrk="1" latinLnBrk="0" hangingPunct="1">
              <a:spcBef>
                <a:spcPct val="0"/>
              </a:spcBef>
              <a:buNone/>
              <a:defRPr sz="5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8000" dirty="0">
                <a:solidFill>
                  <a:schemeClr val="tx1"/>
                </a:solidFill>
              </a:rPr>
              <a:t>Thank you </a:t>
            </a:r>
            <a:r>
              <a:rPr lang="en-US" dirty="0">
                <a:solidFill>
                  <a:schemeClr val="tx1"/>
                </a:solidFill>
              </a:rPr>
              <a:t>and </a:t>
            </a:r>
          </a:p>
          <a:p>
            <a:br>
              <a:rPr lang="en-US" dirty="0">
                <a:solidFill>
                  <a:schemeClr val="tx2">
                    <a:lumMod val="50000"/>
                  </a:schemeClr>
                </a:solidFill>
              </a:rPr>
            </a:br>
            <a:r>
              <a:rPr lang="en-US" sz="6600" b="1" dirty="0">
                <a:solidFill>
                  <a:schemeClr val="tx1"/>
                </a:solidFill>
              </a:rPr>
              <a:t>HAPPY SABBATH!</a:t>
            </a:r>
            <a:endParaRPr lang="en-US" b="1" dirty="0">
              <a:solidFill>
                <a:schemeClr val="tx1"/>
              </a:solidFill>
            </a:endParaRPr>
          </a:p>
        </p:txBody>
      </p:sp>
    </p:spTree>
    <p:extLst>
      <p:ext uri="{BB962C8B-B14F-4D97-AF65-F5344CB8AC3E}">
        <p14:creationId xmlns:p14="http://schemas.microsoft.com/office/powerpoint/2010/main" val="1923720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 What did Moses tell Aaron?</a:t>
            </a:r>
          </a:p>
        </p:txBody>
      </p:sp>
      <p:sp>
        <p:nvSpPr>
          <p:cNvPr id="3" name="Content Placeholder 2"/>
          <p:cNvSpPr>
            <a:spLocks noGrp="1"/>
          </p:cNvSpPr>
          <p:nvPr>
            <p:ph sz="half" idx="1"/>
          </p:nvPr>
        </p:nvSpPr>
        <p:spPr/>
        <p:txBody>
          <a:bodyPr>
            <a:normAutofit fontScale="92500" lnSpcReduction="20000"/>
          </a:bodyPr>
          <a:lstStyle/>
          <a:p>
            <a:r>
              <a:rPr sz="2800" dirty="0"/>
              <a:t>Exodus 4:28</a:t>
            </a:r>
          </a:p>
          <a:p>
            <a:r>
              <a:rPr sz="2800" dirty="0"/>
              <a:t>And Moses told Aaron all the words of the Lord who had sent him, and all the signs which he had commanded him.</a:t>
            </a:r>
          </a:p>
        </p:txBody>
      </p:sp>
      <p:pic>
        <p:nvPicPr>
          <p:cNvPr id="2050" name="Picture 2" descr="Moses shared with Aaron all that God had told him. Then they all set off for Egypt to tell the Hebrew leaders that God had plans to rescue them. – Slide 24">
            <a:extLst>
              <a:ext uri="{FF2B5EF4-FFF2-40B4-BE49-F238E27FC236}">
                <a16:creationId xmlns:a16="http://schemas.microsoft.com/office/drawing/2014/main" id="{8E96E6B2-ACB4-4599-A250-22AEBCD5EBB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9692" r="7746"/>
          <a:stretch>
            <a:fillRect/>
          </a:stretch>
        </p:blipFill>
        <p:spPr bwMode="auto">
          <a:xfrm>
            <a:off x="5139947" y="1679505"/>
            <a:ext cx="3342416" cy="40069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3. When they reached Egypt, what did they do?</a:t>
            </a:r>
          </a:p>
        </p:txBody>
      </p:sp>
      <p:sp>
        <p:nvSpPr>
          <p:cNvPr id="3" name="Content Placeholder 2"/>
          <p:cNvSpPr>
            <a:spLocks noGrp="1"/>
          </p:cNvSpPr>
          <p:nvPr>
            <p:ph sz="half" idx="1"/>
          </p:nvPr>
        </p:nvSpPr>
        <p:spPr/>
        <p:txBody>
          <a:bodyPr>
            <a:normAutofit fontScale="92500" lnSpcReduction="20000"/>
          </a:bodyPr>
          <a:lstStyle/>
          <a:p>
            <a:r>
              <a:rPr sz="3200" dirty="0"/>
              <a:t>Exodus 4:29-30</a:t>
            </a:r>
          </a:p>
          <a:p>
            <a:r>
              <a:rPr sz="3200" dirty="0"/>
              <a:t>And Moses and Aaron went and gathered together all the elders of the children of Israel:</a:t>
            </a:r>
          </a:p>
        </p:txBody>
      </p:sp>
      <p:pic>
        <p:nvPicPr>
          <p:cNvPr id="3074" name="Picture 2" descr="Chapter 4 - Truth Snitch">
            <a:extLst>
              <a:ext uri="{FF2B5EF4-FFF2-40B4-BE49-F238E27FC236}">
                <a16:creationId xmlns:a16="http://schemas.microsoft.com/office/drawing/2014/main" id="{A7433642-B6C4-15F1-D7BE-237BDCE115C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883" r="19803"/>
          <a:stretch>
            <a:fillRect/>
          </a:stretch>
        </p:blipFill>
        <p:spPr bwMode="auto">
          <a:xfrm>
            <a:off x="5443538" y="2198687"/>
            <a:ext cx="3284986" cy="34520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3. When they reached Egypt, what did they do?</a:t>
            </a:r>
          </a:p>
        </p:txBody>
      </p:sp>
      <p:sp>
        <p:nvSpPr>
          <p:cNvPr id="3" name="Content Placeholder 2"/>
          <p:cNvSpPr>
            <a:spLocks noGrp="1"/>
          </p:cNvSpPr>
          <p:nvPr>
            <p:ph sz="half" idx="1"/>
          </p:nvPr>
        </p:nvSpPr>
        <p:spPr/>
        <p:txBody>
          <a:bodyPr>
            <a:normAutofit fontScale="92500" lnSpcReduction="20000"/>
          </a:bodyPr>
          <a:lstStyle/>
          <a:p>
            <a:r>
              <a:rPr sz="2800" dirty="0"/>
              <a:t>Exodus 4:29-30</a:t>
            </a:r>
          </a:p>
          <a:p>
            <a:r>
              <a:rPr sz="2800" dirty="0"/>
              <a:t>And Aaron </a:t>
            </a:r>
            <a:r>
              <a:rPr sz="2800" dirty="0" err="1"/>
              <a:t>spake</a:t>
            </a:r>
            <a:r>
              <a:rPr sz="2800" dirty="0"/>
              <a:t> all the words which the Lord had spoken unto Moses, and did the signs in the sight of the people.</a:t>
            </a:r>
          </a:p>
        </p:txBody>
      </p:sp>
      <p:pic>
        <p:nvPicPr>
          <p:cNvPr id="4100" name="Picture 4" descr="Exodus 4 v 29-31 When Moses and Aaron arrived in Egypt they gathered together the leaders (elders) of the Hebrews (Israelites) to tell them the news that God was going to deliver them and lead them to the Promised Land. The leaders and the people bowed down to worship God. – Slide 1">
            <a:extLst>
              <a:ext uri="{FF2B5EF4-FFF2-40B4-BE49-F238E27FC236}">
                <a16:creationId xmlns:a16="http://schemas.microsoft.com/office/drawing/2014/main" id="{7852FA23-FB2F-6211-A7A3-B7AC2441AE4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773" r="27855"/>
          <a:stretch>
            <a:fillRect/>
          </a:stretch>
        </p:blipFill>
        <p:spPr bwMode="auto">
          <a:xfrm>
            <a:off x="5139947" y="2136705"/>
            <a:ext cx="3229481" cy="35425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4. How did the people receive the message, and what did they do?</a:t>
            </a:r>
          </a:p>
        </p:txBody>
      </p:sp>
      <p:sp>
        <p:nvSpPr>
          <p:cNvPr id="3" name="Content Placeholder 2"/>
          <p:cNvSpPr>
            <a:spLocks noGrp="1"/>
          </p:cNvSpPr>
          <p:nvPr>
            <p:ph sz="half" idx="1"/>
          </p:nvPr>
        </p:nvSpPr>
        <p:spPr>
          <a:xfrm>
            <a:off x="1942416" y="2136706"/>
            <a:ext cx="3197531" cy="4035494"/>
          </a:xfrm>
        </p:spPr>
        <p:txBody>
          <a:bodyPr>
            <a:normAutofit fontScale="92500" lnSpcReduction="10000"/>
          </a:bodyPr>
          <a:lstStyle/>
          <a:p>
            <a:r>
              <a:rPr sz="2400" dirty="0"/>
              <a:t>Exodus 4:31</a:t>
            </a:r>
          </a:p>
          <a:p>
            <a:r>
              <a:rPr sz="2400" dirty="0"/>
              <a:t>And the people believed: and when they heard that the Lord had visited the children of Israel, and that he had looked upon their affliction, then they bowed their heads and worshipped.</a:t>
            </a:r>
          </a:p>
        </p:txBody>
      </p:sp>
      <p:pic>
        <p:nvPicPr>
          <p:cNvPr id="5124" name="Picture 4" descr="Exodus 4 v 29-31 When Moses and Aaron arrived in Egypt they gathered together the leaders (elders) of the Hebrews (Israelites) to tell them the news that God was going to deliver them and lead them to the Promised Land. The leaders and the people bowed down to worship God. – Slide 1">
            <a:extLst>
              <a:ext uri="{FF2B5EF4-FFF2-40B4-BE49-F238E27FC236}">
                <a16:creationId xmlns:a16="http://schemas.microsoft.com/office/drawing/2014/main" id="{0D32E73E-6A83-B343-8D99-5C2DE5EC993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9915" r="5735"/>
          <a:stretch>
            <a:fillRect/>
          </a:stretch>
        </p:blipFill>
        <p:spPr bwMode="auto">
          <a:xfrm>
            <a:off x="5341219" y="2348286"/>
            <a:ext cx="3009825" cy="35079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5. With what words did Moses and Aaron greet Pharaoh?</a:t>
            </a:r>
          </a:p>
        </p:txBody>
      </p:sp>
      <p:sp>
        <p:nvSpPr>
          <p:cNvPr id="3" name="Content Placeholder 2"/>
          <p:cNvSpPr>
            <a:spLocks noGrp="1"/>
          </p:cNvSpPr>
          <p:nvPr>
            <p:ph sz="half" idx="1"/>
          </p:nvPr>
        </p:nvSpPr>
        <p:spPr/>
        <p:txBody>
          <a:bodyPr>
            <a:normAutofit fontScale="92500" lnSpcReduction="10000"/>
          </a:bodyPr>
          <a:lstStyle/>
          <a:p>
            <a:r>
              <a:rPr sz="2400" dirty="0"/>
              <a:t>Exodus 5:1</a:t>
            </a:r>
          </a:p>
          <a:p>
            <a:r>
              <a:rPr sz="2400" dirty="0"/>
              <a:t>And afterward Moses and Aaron went in, and told Pharaoh, Thus saith the Lord God of Israel, Let my people go, that they may hold a feast unto me in the wilderness.</a:t>
            </a:r>
          </a:p>
        </p:txBody>
      </p:sp>
      <p:pic>
        <p:nvPicPr>
          <p:cNvPr id="6150" name="Picture 6" descr="Exodus 5 v 1-22 Then Moses and Aaron went to Pharaoh. ‘The God of Israel says, “Let my people go so they can worship me in the wilderness.”’ – Slide 2">
            <a:extLst>
              <a:ext uri="{FF2B5EF4-FFF2-40B4-BE49-F238E27FC236}">
                <a16:creationId xmlns:a16="http://schemas.microsoft.com/office/drawing/2014/main" id="{B2CBDAA4-0790-F5A9-3C37-7A0DF8F7A2E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594" r="22939"/>
          <a:stretch>
            <a:fillRect/>
          </a:stretch>
        </p:blipFill>
        <p:spPr bwMode="auto">
          <a:xfrm>
            <a:off x="5239800" y="2136705"/>
            <a:ext cx="3160874" cy="36211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467</TotalTime>
  <Words>2069</Words>
  <Application>Microsoft Office PowerPoint</Application>
  <PresentationFormat>On-screen Show (4:3)</PresentationFormat>
  <Paragraphs>157</Paragraphs>
  <Slides>49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Century Gothic</vt:lpstr>
      <vt:lpstr>Impact</vt:lpstr>
      <vt:lpstr>Wingdings 3</vt:lpstr>
      <vt:lpstr>Wisp</vt:lpstr>
      <vt:lpstr>PowerPoint Presentation</vt:lpstr>
      <vt:lpstr>PowerPoint Presentation</vt:lpstr>
      <vt:lpstr>Old Testament History:  God’s Requirement  for Israel</vt:lpstr>
      <vt:lpstr>1. Who met Moses as he was on his way to Egypt?</vt:lpstr>
      <vt:lpstr>2. What did Moses tell Aaron?</vt:lpstr>
      <vt:lpstr>3. When they reached Egypt, what did they do?</vt:lpstr>
      <vt:lpstr>3. When they reached Egypt, what did they do?</vt:lpstr>
      <vt:lpstr>4. How did the people receive the message, and what did they do?</vt:lpstr>
      <vt:lpstr>5. With what words did Moses and Aaron greet Pharaoh?</vt:lpstr>
      <vt:lpstr>6. What reply did Pharaoh make?</vt:lpstr>
      <vt:lpstr>7. What further statement did Moses and Aaron make, showing the urgency of the case?</vt:lpstr>
      <vt:lpstr>8. Had God told Moses to make this request?</vt:lpstr>
      <vt:lpstr>9. Do you think that Moses expected Pharaoh to grant this request?</vt:lpstr>
      <vt:lpstr>10. Then why was he directed to make it, and why did he ask that the people might be allowed to go and sacrifice, when they wanted complete deliverance?</vt:lpstr>
      <vt:lpstr>11. What did Pharaoh charge Moses and Aaron with doing?</vt:lpstr>
      <vt:lpstr>11. What did Pharaoh charge Moses and Aaron with doing?</vt:lpstr>
      <vt:lpstr>12. What did he say was the reason that the people wanted to go and sacrifice?</vt:lpstr>
      <vt:lpstr>12. What did he say was the reason that the people wanted to go and sacrifice?</vt:lpstr>
      <vt:lpstr>13. How were their burdens increased in consequence?</vt:lpstr>
      <vt:lpstr>13. How were their burdens increased in consequence?</vt:lpstr>
      <vt:lpstr>13. How were their burdens increased in consequence?</vt:lpstr>
      <vt:lpstr>13. How were their burdens increased in consequence?</vt:lpstr>
      <vt:lpstr>13. How were their burdens increased in consequence?</vt:lpstr>
      <vt:lpstr>Obedience Under Constraint</vt:lpstr>
      <vt:lpstr>Obedience Under Constraint</vt:lpstr>
      <vt:lpstr>Obedience Under Constraint</vt:lpstr>
      <vt:lpstr>Obedience Under Constraint</vt:lpstr>
      <vt:lpstr>Obedience Under Constraint</vt:lpstr>
      <vt:lpstr>Obedience Under Constraint</vt:lpstr>
      <vt:lpstr>Obedience Under Constraint</vt:lpstr>
      <vt:lpstr>Obedience Under Constraint</vt:lpstr>
      <vt:lpstr>Obedience Under Constraint</vt:lpstr>
      <vt:lpstr>Obedience Under Constraint</vt:lpstr>
      <vt:lpstr>Obedience Under Constraint</vt:lpstr>
      <vt:lpstr>Obedience Under Constraint</vt:lpstr>
      <vt:lpstr>Obedience Under Constraint</vt:lpstr>
      <vt:lpstr>14. After the Israelites had been delivered, what exhortation was given to them, based on their hard usage in Egypt?</vt:lpstr>
      <vt:lpstr>14. After the Israelites had been delivered, what exhortation was given to them, based on their hard usage in Egypt?</vt:lpstr>
      <vt:lpstr>15. What were they told to remember, in order that they might not be led to require their servants to work on the Sabbath?</vt:lpstr>
      <vt:lpstr>16. For what purpose did God deliver them from bondage?</vt:lpstr>
      <vt:lpstr>16. For what purpose did God deliver them from bondage?</vt:lpstr>
      <vt:lpstr>16. For what purpose did God deliver them from bondage?</vt:lpstr>
      <vt:lpstr>16. For what purpose did God deliver them from bondage?</vt:lpstr>
      <vt:lpstr>17. What does this indicate?</vt:lpstr>
      <vt:lpstr>18. What may we conclude from this fact, and Pharaoh’s statement to Moses and Aaron that they made the people “rest from their burdens,” and the exhortation in Deuteronomy 5:14-15?</vt:lpstr>
      <vt:lpstr>The Sabbath and Service</vt:lpstr>
      <vt:lpstr>The Sabbath and Service</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7</cp:revision>
  <dcterms:created xsi:type="dcterms:W3CDTF">2013-01-27T09:14:16Z</dcterms:created>
  <dcterms:modified xsi:type="dcterms:W3CDTF">2025-12-20T05:17:48Z</dcterms:modified>
  <cp:category/>
</cp:coreProperties>
</file>