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93"/>
  </p:notesMasterIdLst>
  <p:sldIdLst>
    <p:sldId id="394" r:id="rId2"/>
    <p:sldId id="390" r:id="rId3"/>
    <p:sldId id="391" r:id="rId4"/>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396" r:id="rId43"/>
    <p:sldId id="395" r:id="rId44"/>
    <p:sldId id="294" r:id="rId45"/>
    <p:sldId id="295" r:id="rId46"/>
    <p:sldId id="296" r:id="rId47"/>
    <p:sldId id="297" r:id="rId48"/>
    <p:sldId id="298" r:id="rId49"/>
    <p:sldId id="299" r:id="rId50"/>
    <p:sldId id="300" r:id="rId51"/>
    <p:sldId id="301" r:id="rId52"/>
    <p:sldId id="302" r:id="rId53"/>
    <p:sldId id="303" r:id="rId54"/>
    <p:sldId id="304" r:id="rId55"/>
    <p:sldId id="305" r:id="rId56"/>
    <p:sldId id="306" r:id="rId57"/>
    <p:sldId id="307" r:id="rId58"/>
    <p:sldId id="308" r:id="rId59"/>
    <p:sldId id="309" r:id="rId60"/>
    <p:sldId id="310" r:id="rId61"/>
    <p:sldId id="311" r:id="rId62"/>
    <p:sldId id="312" r:id="rId63"/>
    <p:sldId id="313" r:id="rId64"/>
    <p:sldId id="314" r:id="rId65"/>
    <p:sldId id="315" r:id="rId66"/>
    <p:sldId id="316" r:id="rId67"/>
    <p:sldId id="317" r:id="rId68"/>
    <p:sldId id="318" r:id="rId69"/>
    <p:sldId id="319" r:id="rId70"/>
    <p:sldId id="320" r:id="rId71"/>
    <p:sldId id="321" r:id="rId72"/>
    <p:sldId id="322" r:id="rId73"/>
    <p:sldId id="323" r:id="rId74"/>
    <p:sldId id="324" r:id="rId75"/>
    <p:sldId id="325" r:id="rId76"/>
    <p:sldId id="326" r:id="rId77"/>
    <p:sldId id="327" r:id="rId78"/>
    <p:sldId id="328" r:id="rId79"/>
    <p:sldId id="329" r:id="rId80"/>
    <p:sldId id="330" r:id="rId81"/>
    <p:sldId id="331" r:id="rId82"/>
    <p:sldId id="332" r:id="rId83"/>
    <p:sldId id="333" r:id="rId84"/>
    <p:sldId id="334" r:id="rId85"/>
    <p:sldId id="335" r:id="rId86"/>
    <p:sldId id="336" r:id="rId87"/>
    <p:sldId id="337" r:id="rId88"/>
    <p:sldId id="338" r:id="rId89"/>
    <p:sldId id="339" r:id="rId90"/>
    <p:sldId id="392" r:id="rId91"/>
    <p:sldId id="340" r:id="rId9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p:scale>
          <a:sx n="44" d="100"/>
          <a:sy n="44" d="100"/>
        </p:scale>
        <p:origin x="579" y="58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viewProps" Target="viewProp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39BB7CD-0486-4703-970F-DC22831743EB}" type="datetimeFigureOut">
              <a:rPr lang="en-US" smtClean="0"/>
              <a:t>12/26/2025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8B59483-092D-4BBF-B986-2FB17EFA9F0D}" type="slidenum">
              <a:rPr lang="en-US" smtClean="0"/>
              <a:t>‹#›</a:t>
            </a:fld>
            <a:endParaRPr lang="en-US"/>
          </a:p>
        </p:txBody>
      </p:sp>
    </p:spTree>
    <p:extLst>
      <p:ext uri="{BB962C8B-B14F-4D97-AF65-F5344CB8AC3E}">
        <p14:creationId xmlns:p14="http://schemas.microsoft.com/office/powerpoint/2010/main" val="20961578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8B59483-092D-4BBF-B986-2FB17EFA9F0D}" type="slidenum">
              <a:rPr lang="en-US" smtClean="0"/>
              <a:t>30</a:t>
            </a:fld>
            <a:endParaRPr lang="en-US"/>
          </a:p>
        </p:txBody>
      </p:sp>
    </p:spTree>
    <p:extLst>
      <p:ext uri="{BB962C8B-B14F-4D97-AF65-F5344CB8AC3E}">
        <p14:creationId xmlns:p14="http://schemas.microsoft.com/office/powerpoint/2010/main" val="29355593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8B59483-092D-4BBF-B986-2FB17EFA9F0D}" type="slidenum">
              <a:rPr lang="en-US" smtClean="0"/>
              <a:t>66</a:t>
            </a:fld>
            <a:endParaRPr lang="en-US"/>
          </a:p>
        </p:txBody>
      </p:sp>
    </p:spTree>
    <p:extLst>
      <p:ext uri="{BB962C8B-B14F-4D97-AF65-F5344CB8AC3E}">
        <p14:creationId xmlns:p14="http://schemas.microsoft.com/office/powerpoint/2010/main" val="38840478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5132" y="2059012"/>
            <a:ext cx="9146751" cy="1828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274319" y="2166365"/>
            <a:ext cx="8603674" cy="1739347"/>
          </a:xfrm>
        </p:spPr>
        <p:txBody>
          <a:bodyPr tIns="45720" bIns="45720" anchor="ctr">
            <a:normAutofit/>
          </a:bodyPr>
          <a:lstStyle>
            <a:lvl1pPr algn="ctr">
              <a:lnSpc>
                <a:spcPct val="80000"/>
              </a:lnSpc>
              <a:defRPr sz="6000" spc="0" baseline="0"/>
            </a:lvl1pPr>
          </a:lstStyle>
          <a:p>
            <a:r>
              <a:rPr lang="en-US"/>
              <a:t>Click to edit Master title style</a:t>
            </a:r>
            <a:endParaRPr lang="en-US" dirty="0"/>
          </a:p>
        </p:txBody>
      </p:sp>
      <p:sp>
        <p:nvSpPr>
          <p:cNvPr id="3" name="Subtitle 2"/>
          <p:cNvSpPr>
            <a:spLocks noGrp="1"/>
          </p:cNvSpPr>
          <p:nvPr>
            <p:ph type="subTitle" idx="1"/>
          </p:nvPr>
        </p:nvSpPr>
        <p:spPr>
          <a:xfrm>
            <a:off x="1143000" y="3970315"/>
            <a:ext cx="6858000" cy="1309255"/>
          </a:xfrm>
        </p:spPr>
        <p:txBody>
          <a:bodyPr>
            <a:normAutofit/>
          </a:bodyPr>
          <a:lstStyle>
            <a:lvl1pPr marL="0" indent="0" algn="ctr">
              <a:buNone/>
              <a:defRPr sz="2000"/>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12/26/2025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137661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12/26/2025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9965610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6764484" y="0"/>
            <a:ext cx="20574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870468" y="609600"/>
            <a:ext cx="1801785" cy="5638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609600"/>
            <a:ext cx="5979968" cy="5638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28650" y="6422855"/>
            <a:ext cx="2057397" cy="365125"/>
          </a:xfrm>
        </p:spPr>
        <p:txBody>
          <a:bodyPr/>
          <a:lstStyle/>
          <a:p>
            <a:fld id="{5BCAD085-E8A6-8845-BD4E-CB4CCA059FC4}" type="datetimeFigureOut">
              <a:rPr lang="en-US" smtClean="0"/>
              <a:t>12/26/2025</a:t>
            </a:fld>
            <a:endParaRPr lang="en-US"/>
          </a:p>
        </p:txBody>
      </p:sp>
      <p:sp>
        <p:nvSpPr>
          <p:cNvPr id="5" name="Footer Placeholder 4"/>
          <p:cNvSpPr>
            <a:spLocks noGrp="1"/>
          </p:cNvSpPr>
          <p:nvPr>
            <p:ph type="ftr" sz="quarter" idx="11"/>
          </p:nvPr>
        </p:nvSpPr>
        <p:spPr>
          <a:xfrm>
            <a:off x="2832102" y="6422855"/>
            <a:ext cx="3209752" cy="365125"/>
          </a:xfrm>
        </p:spPr>
        <p:txBody>
          <a:bodyPr/>
          <a:lstStyle/>
          <a:p>
            <a:endParaRPr lang="en-US"/>
          </a:p>
        </p:txBody>
      </p:sp>
      <p:sp>
        <p:nvSpPr>
          <p:cNvPr id="6" name="Slide Number Placeholder 5"/>
          <p:cNvSpPr>
            <a:spLocks noGrp="1"/>
          </p:cNvSpPr>
          <p:nvPr>
            <p:ph type="sldNum" sz="quarter" idx="12"/>
          </p:nvPr>
        </p:nvSpPr>
        <p:spPr>
          <a:xfrm>
            <a:off x="6054787" y="6422855"/>
            <a:ext cx="659819" cy="365125"/>
          </a:xfrm>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6226032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12/26/2025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0678745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7" name="Rectangle 6"/>
          <p:cNvSpPr/>
          <p:nvPr/>
        </p:nvSpPr>
        <p:spPr>
          <a:xfrm>
            <a:off x="-5132" y="2059012"/>
            <a:ext cx="9146751" cy="1828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24893" y="2208879"/>
            <a:ext cx="7886700" cy="1676400"/>
          </a:xfrm>
        </p:spPr>
        <p:txBody>
          <a:bodyPr anchor="ctr">
            <a:noAutofit/>
          </a:bodyPr>
          <a:lstStyle>
            <a:lvl1pPr algn="ctr">
              <a:lnSpc>
                <a:spcPct val="80000"/>
              </a:lnSpc>
              <a:defRPr sz="6000" b="0" spc="0" baseline="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4893" y="3984400"/>
            <a:ext cx="7886700" cy="1174639"/>
          </a:xfrm>
        </p:spPr>
        <p:txBody>
          <a:bodyPr anchor="t">
            <a:normAutofit/>
          </a:bodyPr>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tx2"/>
                </a:solidFill>
              </a:defRPr>
            </a:lvl1pPr>
          </a:lstStyle>
          <a:p>
            <a:fld id="{5BCAD085-E8A6-8845-BD4E-CB4CCA059FC4}" type="datetimeFigureOut">
              <a:rPr lang="en-US" smtClean="0"/>
              <a:t>12/26/2025</a:t>
            </a:fld>
            <a:endParaRPr lang="en-US"/>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3900000270"/>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797" y="2011680"/>
            <a:ext cx="365760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800600" y="2011680"/>
            <a:ext cx="365760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BCAD085-E8A6-8845-BD4E-CB4CCA059FC4}" type="datetimeFigureOut">
              <a:rPr lang="en-US" smtClean="0"/>
              <a:t>12/26/2025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3084304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685800" y="1913470"/>
            <a:ext cx="3657600" cy="743094"/>
          </a:xfrm>
        </p:spPr>
        <p:txBody>
          <a:bodyPr anchor="ctr">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5800" y="2656566"/>
            <a:ext cx="365760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800428" y="1913470"/>
            <a:ext cx="3657600" cy="743094"/>
          </a:xfrm>
        </p:spPr>
        <p:txBody>
          <a:bodyPr anchor="ctr">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800428" y="2656564"/>
            <a:ext cx="365760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BCAD085-E8A6-8845-BD4E-CB4CCA059FC4}" type="datetimeFigureOut">
              <a:rPr lang="en-US" smtClean="0"/>
              <a:t>12/26/2025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362162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BCAD085-E8A6-8845-BD4E-CB4CCA059FC4}" type="datetimeFigureOut">
              <a:rPr lang="en-US" smtClean="0"/>
              <a:t>12/26/2025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18476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12/26/2025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40239405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685800" y="2148840"/>
            <a:ext cx="4572000" cy="38404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892568" y="2147487"/>
            <a:ext cx="2560320" cy="3432319"/>
          </a:xfrm>
        </p:spPr>
        <p:txBody>
          <a:bodyPr>
            <a:normAutofit/>
          </a:bodyPr>
          <a:lstStyle>
            <a:lvl1pPr marL="0" indent="0">
              <a:lnSpc>
                <a:spcPct val="95000"/>
              </a:lnSpc>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3375316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Picture Placeholder 2"/>
          <p:cNvSpPr>
            <a:spLocks noGrp="1" noChangeAspect="1"/>
          </p:cNvSpPr>
          <p:nvPr>
            <p:ph type="pic" idx="1"/>
          </p:nvPr>
        </p:nvSpPr>
        <p:spPr>
          <a:xfrm>
            <a:off x="685800" y="2211494"/>
            <a:ext cx="4754880" cy="3840480"/>
          </a:xfrm>
          <a:solidFill>
            <a:schemeClr val="tx2">
              <a:lumMod val="60000"/>
              <a:lumOff val="40000"/>
            </a:schemeClr>
          </a:solidFill>
        </p:spPr>
        <p:txBody>
          <a:bodyPr tIns="365760" anchor="t"/>
          <a:lstStyle>
            <a:lvl1pPr marL="0" indent="0" algn="ctr">
              <a:buNone/>
              <a:defRPr sz="3200">
                <a:solidFill>
                  <a:schemeClr val="tx1">
                    <a:lumMod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5885351" y="2150621"/>
            <a:ext cx="2560320" cy="3429000"/>
          </a:xfrm>
        </p:spPr>
        <p:txBody>
          <a:bodyPr>
            <a:normAutofit/>
          </a:bodyPr>
          <a:lstStyle>
            <a:lvl1pPr marL="0" indent="0">
              <a:lnSpc>
                <a:spcPct val="95000"/>
              </a:lnSpc>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9549897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6"/>
          <p:cNvSpPr/>
          <p:nvPr/>
        </p:nvSpPr>
        <p:spPr>
          <a:xfrm>
            <a:off x="362" y="176109"/>
            <a:ext cx="9141714" cy="16459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685019" y="284176"/>
            <a:ext cx="7772400" cy="150876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019" y="2011680"/>
            <a:ext cx="7772400" cy="420624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81557" y="6422855"/>
            <a:ext cx="2595043" cy="365125"/>
          </a:xfrm>
          <a:prstGeom prst="rect">
            <a:avLst/>
          </a:prstGeom>
        </p:spPr>
        <p:txBody>
          <a:bodyPr vert="horz" lIns="91440" tIns="45720" rIns="45720" bIns="45720" rtlCol="0" anchor="ctr"/>
          <a:lstStyle>
            <a:lvl1pPr algn="l">
              <a:defRPr sz="1050">
                <a:solidFill>
                  <a:schemeClr val="tx1"/>
                </a:solidFill>
              </a:defRPr>
            </a:lvl1pPr>
          </a:lstStyle>
          <a:p>
            <a:fld id="{5BCAD085-E8A6-8845-BD4E-CB4CCA059FC4}" type="datetimeFigureOut">
              <a:rPr lang="en-US" smtClean="0"/>
              <a:t>12/26/2025</a:t>
            </a:fld>
            <a:endParaRPr lang="en-US"/>
          </a:p>
        </p:txBody>
      </p:sp>
      <p:sp>
        <p:nvSpPr>
          <p:cNvPr id="5" name="Footer Placeholder 4"/>
          <p:cNvSpPr>
            <a:spLocks noGrp="1"/>
          </p:cNvSpPr>
          <p:nvPr>
            <p:ph type="ftr" sz="quarter" idx="3"/>
          </p:nvPr>
        </p:nvSpPr>
        <p:spPr>
          <a:xfrm>
            <a:off x="4191000" y="6422855"/>
            <a:ext cx="4060627" cy="365125"/>
          </a:xfrm>
          <a:prstGeom prst="rect">
            <a:avLst/>
          </a:prstGeom>
        </p:spPr>
        <p:txBody>
          <a:bodyPr vert="horz" lIns="91440" tIns="45720" rIns="91440" bIns="45720" rtlCol="0" anchor="ctr"/>
          <a:lstStyle>
            <a:lvl1pPr algn="r">
              <a:defRPr sz="1050">
                <a:solidFill>
                  <a:schemeClr val="tx1"/>
                </a:solidFill>
              </a:defRPr>
            </a:lvl1pPr>
          </a:lstStyle>
          <a:p>
            <a:endParaRPr lang="en-US"/>
          </a:p>
        </p:txBody>
      </p:sp>
      <p:sp>
        <p:nvSpPr>
          <p:cNvPr id="6" name="Slide Number Placeholder 5"/>
          <p:cNvSpPr>
            <a:spLocks noGrp="1"/>
          </p:cNvSpPr>
          <p:nvPr>
            <p:ph type="sldNum" sz="quarter" idx="4"/>
          </p:nvPr>
        </p:nvSpPr>
        <p:spPr>
          <a:xfrm>
            <a:off x="8265139" y="6422855"/>
            <a:ext cx="709698" cy="365125"/>
          </a:xfrm>
          <a:prstGeom prst="rect">
            <a:avLst/>
          </a:prstGeom>
        </p:spPr>
        <p:txBody>
          <a:bodyPr vert="horz" lIns="45720" tIns="45720" rIns="91440" bIns="45720" rtlCol="0" anchor="ctr"/>
          <a:lstStyle>
            <a:lvl1pPr algn="l">
              <a:defRPr sz="1200" b="0">
                <a:solidFill>
                  <a:schemeClr val="tx1"/>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1725919358"/>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000" kern="1200" cap="all" baseline="0">
          <a:solidFill>
            <a:schemeClr val="bg2"/>
          </a:solidFill>
          <a:latin typeface="+mj-lt"/>
          <a:ea typeface="+mj-ea"/>
          <a:cs typeface="+mj-cs"/>
        </a:defRPr>
      </a:lvl1pPr>
    </p:titleStyle>
    <p:bodyStyle>
      <a:lvl1pPr marL="182880" indent="-182880" algn="l" defTabSz="914400" rtl="0" eaLnBrk="1" latinLnBrk="0" hangingPunct="1">
        <a:lnSpc>
          <a:spcPct val="90000"/>
        </a:lnSpc>
        <a:spcBef>
          <a:spcPts val="1200"/>
        </a:spcBef>
        <a:spcAft>
          <a:spcPts val="200"/>
        </a:spcAft>
        <a:buClr>
          <a:schemeClr val="tx1"/>
        </a:buClr>
        <a:buFont typeface="Wingdings" pitchFamily="2" charset="2"/>
        <a:buChar char=""/>
        <a:defRPr sz="2200" kern="1200">
          <a:solidFill>
            <a:schemeClr val="tx1"/>
          </a:solidFill>
          <a:latin typeface="+mn-lt"/>
          <a:ea typeface="+mn-ea"/>
          <a:cs typeface="+mn-cs"/>
        </a:defRPr>
      </a:lvl1pPr>
      <a:lvl2pPr marL="411480" indent="-182880" algn="l" defTabSz="914400" rtl="0" eaLnBrk="1" latinLnBrk="0" hangingPunct="1">
        <a:lnSpc>
          <a:spcPct val="90000"/>
        </a:lnSpc>
        <a:spcBef>
          <a:spcPts val="200"/>
        </a:spcBef>
        <a:spcAft>
          <a:spcPts val="400"/>
        </a:spcAft>
        <a:buClr>
          <a:schemeClr val="tx1"/>
        </a:buClr>
        <a:buFont typeface="Wingdings" pitchFamily="2" charset="2"/>
        <a:buChar char=""/>
        <a:defRPr sz="2000" kern="1200">
          <a:solidFill>
            <a:schemeClr val="tx1"/>
          </a:solidFill>
          <a:latin typeface="+mn-lt"/>
          <a:ea typeface="+mn-ea"/>
          <a:cs typeface="+mn-cs"/>
        </a:defRPr>
      </a:lvl2pPr>
      <a:lvl3pPr marL="640080" indent="-182880" algn="l" defTabSz="914400" rtl="0" eaLnBrk="1" latinLnBrk="0" hangingPunct="1">
        <a:lnSpc>
          <a:spcPct val="90000"/>
        </a:lnSpc>
        <a:spcBef>
          <a:spcPts val="200"/>
        </a:spcBef>
        <a:spcAft>
          <a:spcPts val="400"/>
        </a:spcAft>
        <a:buClr>
          <a:schemeClr val="tx1"/>
        </a:buClr>
        <a:buFont typeface="Wingdings" pitchFamily="2" charset="2"/>
        <a:buChar char=""/>
        <a:defRPr sz="1800" kern="1200">
          <a:solidFill>
            <a:schemeClr val="tx1"/>
          </a:solidFill>
          <a:latin typeface="+mn-lt"/>
          <a:ea typeface="+mn-ea"/>
          <a:cs typeface="+mn-cs"/>
        </a:defRPr>
      </a:lvl3pPr>
      <a:lvl4pPr marL="8686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4pPr>
      <a:lvl5pPr marL="10972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5pPr>
      <a:lvl6pPr marL="12846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6pPr>
      <a:lvl7pPr marL="14718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7pPr>
      <a:lvl8pPr marL="16290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8pPr>
      <a:lvl9pPr marL="18062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4.xml"/></Relationships>
</file>

<file path=ppt/slides/_rels/slide72.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4.xml"/></Relationships>
</file>

<file path=ppt/slides/_rels/slide73.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4.xml"/></Relationships>
</file>

<file path=ppt/slides/_rels/slide74.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4.xml"/></Relationships>
</file>

<file path=ppt/slides/_rels/slide75.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4.xml"/></Relationships>
</file>

<file path=ppt/slides/_rels/slide76.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4.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8.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4.xml"/></Relationships>
</file>

<file path=ppt/slides/_rels/slide79.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1.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4.xml"/></Relationships>
</file>

<file path=ppt/slides/_rels/slide82.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4.xml"/></Relationships>
</file>

<file path=ppt/slides/_rels/slide83.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4.xml"/></Relationships>
</file>

<file path=ppt/slides/_rels/slide84.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4.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6.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4.xml"/></Relationships>
</file>

<file path=ppt/slides/_rels/slide87.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4.xml"/></Relationships>
</file>

<file path=ppt/slides/_rels/slide88.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4.xml"/></Relationships>
</file>

<file path=ppt/slides/_rels/slide89.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90.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2B56AC68-364D-3CD6-3AF7-F426DDA3C7D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17" t="8640" r="517" b="17135"/>
          <a:stretch>
            <a:fillRect/>
          </a:stretch>
        </p:blipFill>
        <p:spPr bwMode="auto">
          <a:xfrm>
            <a:off x="-1" y="0"/>
            <a:ext cx="9144001"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2999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3. Tell how Abraham’s faith was tested.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3. Tell how Abraham’s faith was tested. (Lesson 14)</a:t>
            </a:r>
          </a:p>
        </p:txBody>
      </p:sp>
      <p:sp>
        <p:nvSpPr>
          <p:cNvPr id="4" name="Content Placeholder 3"/>
          <p:cNvSpPr>
            <a:spLocks noGrp="1"/>
          </p:cNvSpPr>
          <p:nvPr>
            <p:ph sz="half" idx="2"/>
          </p:nvPr>
        </p:nvSpPr>
        <p:spPr>
          <a:xfrm>
            <a:off x="4800600" y="2011680"/>
            <a:ext cx="3657600" cy="4562144"/>
          </a:xfrm>
        </p:spPr>
        <p:txBody>
          <a:bodyPr>
            <a:normAutofit fontScale="92500" lnSpcReduction="10000"/>
          </a:bodyPr>
          <a:lstStyle/>
          <a:p>
            <a:r>
              <a:rPr sz="3600" dirty="0"/>
              <a:t>Genesis 22:1</a:t>
            </a:r>
          </a:p>
          <a:p>
            <a:r>
              <a:rPr sz="3600" dirty="0"/>
              <a:t>And it came to pass after these things, that God did tempt Abraham, and said unto him, Abraham: and he said, Behold, here I am.</a:t>
            </a:r>
          </a:p>
        </p:txBody>
      </p:sp>
      <p:pic>
        <p:nvPicPr>
          <p:cNvPr id="5122" name="Picture 2" descr="How To Navigate The Tests of God: Abraham and Isaac">
            <a:extLst>
              <a:ext uri="{FF2B5EF4-FFF2-40B4-BE49-F238E27FC236}">
                <a16:creationId xmlns:a16="http://schemas.microsoft.com/office/drawing/2014/main" id="{143F06A4-39AD-70FA-84D7-99409E05795D}"/>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491052" y="2210424"/>
            <a:ext cx="3923551" cy="432255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3. Tell how Abraham’s faith was tested. (Lesson 14)</a:t>
            </a:r>
          </a:p>
        </p:txBody>
      </p:sp>
      <p:sp>
        <p:nvSpPr>
          <p:cNvPr id="4" name="Content Placeholder 3"/>
          <p:cNvSpPr>
            <a:spLocks noGrp="1"/>
          </p:cNvSpPr>
          <p:nvPr>
            <p:ph sz="half" idx="2"/>
          </p:nvPr>
        </p:nvSpPr>
        <p:spPr/>
        <p:txBody>
          <a:bodyPr>
            <a:normAutofit lnSpcReduction="10000"/>
          </a:bodyPr>
          <a:lstStyle/>
          <a:p>
            <a:r>
              <a:rPr sz="2800" dirty="0"/>
              <a:t>Genesis 22:2</a:t>
            </a:r>
          </a:p>
          <a:p>
            <a:r>
              <a:rPr sz="2800" dirty="0"/>
              <a:t>And he said, Take now thy son, thine only son Isaac, whom thou </a:t>
            </a:r>
            <a:r>
              <a:rPr sz="2800" dirty="0" err="1"/>
              <a:t>lovest</a:t>
            </a:r>
            <a:r>
              <a:rPr sz="2800" dirty="0"/>
              <a:t>, and get thee into the land of Moriah; and offer him there for a burnt offering upon one of the mountains which I will tell thee of.</a:t>
            </a:r>
          </a:p>
        </p:txBody>
      </p:sp>
      <p:pic>
        <p:nvPicPr>
          <p:cNvPr id="6146" name="Picture 2" descr="Genesis 12-22: Called on a Journey of Faith – Eremos">
            <a:extLst>
              <a:ext uri="{FF2B5EF4-FFF2-40B4-BE49-F238E27FC236}">
                <a16:creationId xmlns:a16="http://schemas.microsoft.com/office/drawing/2014/main" id="{495E5F4F-846F-7122-27BB-0A64BB2EB4D9}"/>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18340" r="6865"/>
          <a:stretch>
            <a:fillRect/>
          </a:stretch>
        </p:blipFill>
        <p:spPr bwMode="auto">
          <a:xfrm>
            <a:off x="389744" y="2100262"/>
            <a:ext cx="4238872" cy="411765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4. What made this such a test of his faith?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4. What made this such a test of his faith? (Lesson 14)</a:t>
            </a:r>
          </a:p>
        </p:txBody>
      </p:sp>
      <p:sp>
        <p:nvSpPr>
          <p:cNvPr id="4" name="Content Placeholder 3"/>
          <p:cNvSpPr>
            <a:spLocks noGrp="1"/>
          </p:cNvSpPr>
          <p:nvPr>
            <p:ph sz="half" idx="2"/>
          </p:nvPr>
        </p:nvSpPr>
        <p:spPr/>
        <p:txBody>
          <a:bodyPr>
            <a:normAutofit lnSpcReduction="10000"/>
          </a:bodyPr>
          <a:lstStyle/>
          <a:p>
            <a:r>
              <a:rPr sz="3200" dirty="0"/>
              <a:t>Hebrews 11:17</a:t>
            </a:r>
          </a:p>
          <a:p>
            <a:r>
              <a:rPr sz="3200" dirty="0"/>
              <a:t>By faith Abraham, when he was tried, offered up Isaac: and he that had received the promises offered up his only begotten son.</a:t>
            </a:r>
          </a:p>
        </p:txBody>
      </p:sp>
      <p:pic>
        <p:nvPicPr>
          <p:cNvPr id="7170" name="Picture 2" descr="Abraham and Isaac​—A Test of Faith | Children's Bible Lessons">
            <a:extLst>
              <a:ext uri="{FF2B5EF4-FFF2-40B4-BE49-F238E27FC236}">
                <a16:creationId xmlns:a16="http://schemas.microsoft.com/office/drawing/2014/main" id="{9ED34986-CAC4-A3B8-2281-7833C1EF4389}"/>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18745" r="25842"/>
          <a:stretch>
            <a:fillRect/>
          </a:stretch>
        </p:blipFill>
        <p:spPr bwMode="auto">
          <a:xfrm>
            <a:off x="685019" y="2271739"/>
            <a:ext cx="3591868" cy="388921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4. What made this such a test of his faith? (Lesson 14)</a:t>
            </a:r>
          </a:p>
        </p:txBody>
      </p:sp>
      <p:sp>
        <p:nvSpPr>
          <p:cNvPr id="4" name="Content Placeholder 3"/>
          <p:cNvSpPr>
            <a:spLocks noGrp="1"/>
          </p:cNvSpPr>
          <p:nvPr>
            <p:ph sz="half" idx="2"/>
          </p:nvPr>
        </p:nvSpPr>
        <p:spPr/>
        <p:txBody>
          <a:bodyPr>
            <a:normAutofit/>
          </a:bodyPr>
          <a:lstStyle/>
          <a:p>
            <a:r>
              <a:rPr sz="4000" dirty="0"/>
              <a:t>Hebrews 11:18</a:t>
            </a:r>
          </a:p>
          <a:p>
            <a:r>
              <a:rPr sz="4000" dirty="0"/>
              <a:t>Of whom it was said, That in Isaac shall thy seed be called:</a:t>
            </a:r>
          </a:p>
        </p:txBody>
      </p:sp>
      <p:pic>
        <p:nvPicPr>
          <p:cNvPr id="8194" name="Picture 2" descr="God's grace towards the sins of the patriarchs - Grace and Judgment">
            <a:extLst>
              <a:ext uri="{FF2B5EF4-FFF2-40B4-BE49-F238E27FC236}">
                <a16:creationId xmlns:a16="http://schemas.microsoft.com/office/drawing/2014/main" id="{A3EAE98D-447F-D631-A1A5-8C99E0CCEF71}"/>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685800" y="2377440"/>
            <a:ext cx="3657600" cy="347472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4. What made this such a test of his faith? (Lesson 14)</a:t>
            </a:r>
          </a:p>
        </p:txBody>
      </p:sp>
      <p:sp>
        <p:nvSpPr>
          <p:cNvPr id="4" name="Content Placeholder 3"/>
          <p:cNvSpPr>
            <a:spLocks noGrp="1"/>
          </p:cNvSpPr>
          <p:nvPr>
            <p:ph sz="half" idx="2"/>
          </p:nvPr>
        </p:nvSpPr>
        <p:spPr/>
        <p:txBody>
          <a:bodyPr>
            <a:normAutofit fontScale="92500"/>
          </a:bodyPr>
          <a:lstStyle/>
          <a:p>
            <a:r>
              <a:rPr sz="3600" dirty="0"/>
              <a:t>Hebrews 11:19</a:t>
            </a:r>
          </a:p>
          <a:p>
            <a:r>
              <a:rPr sz="3600" dirty="0"/>
              <a:t>Accounting that God was able to raise him up, even from the dead; from whence also he received him in a figure.</a:t>
            </a:r>
          </a:p>
        </p:txBody>
      </p:sp>
      <p:pic>
        <p:nvPicPr>
          <p:cNvPr id="9218" name="Picture 2" descr="Faith: Abraham – Christian Divinity">
            <a:extLst>
              <a:ext uri="{FF2B5EF4-FFF2-40B4-BE49-F238E27FC236}">
                <a16:creationId xmlns:a16="http://schemas.microsoft.com/office/drawing/2014/main" id="{C9FB01D2-D782-9EA6-375B-84C4DEA606BF}"/>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39578" r="5795"/>
          <a:stretch>
            <a:fillRect/>
          </a:stretch>
        </p:blipFill>
        <p:spPr bwMode="auto">
          <a:xfrm>
            <a:off x="457199" y="2160135"/>
            <a:ext cx="3943311" cy="360929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5. How did Jacob come to leave his father’s house?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5. How did Jacob come to leave his father’s house? (Lesson 16)</a:t>
            </a:r>
          </a:p>
        </p:txBody>
      </p:sp>
      <p:sp>
        <p:nvSpPr>
          <p:cNvPr id="4" name="Content Placeholder 3"/>
          <p:cNvSpPr>
            <a:spLocks noGrp="1"/>
          </p:cNvSpPr>
          <p:nvPr>
            <p:ph sz="half" idx="2"/>
          </p:nvPr>
        </p:nvSpPr>
        <p:spPr/>
        <p:txBody>
          <a:bodyPr>
            <a:normAutofit fontScale="92500" lnSpcReduction="20000"/>
          </a:bodyPr>
          <a:lstStyle/>
          <a:p>
            <a:r>
              <a:rPr sz="3200" dirty="0"/>
              <a:t>Genesis 27:41</a:t>
            </a:r>
          </a:p>
          <a:p>
            <a:r>
              <a:rPr sz="3200" dirty="0"/>
              <a:t>And Esau hated Jacob because of the blessing wherewith his father blessed him: and Esau said in his heart, The days of mourning for my father are at hand; then will I slay my brother Jacob.</a:t>
            </a:r>
          </a:p>
        </p:txBody>
      </p:sp>
      <p:pic>
        <p:nvPicPr>
          <p:cNvPr id="10242" name="Picture 2" descr="Jacob and Esau Timeline | We Are Israel">
            <a:extLst>
              <a:ext uri="{FF2B5EF4-FFF2-40B4-BE49-F238E27FC236}">
                <a16:creationId xmlns:a16="http://schemas.microsoft.com/office/drawing/2014/main" id="{6B8260BA-16A3-D3F1-BFDE-2D7DCEB16590}"/>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800100" y="2566988"/>
            <a:ext cx="3429000" cy="30956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5. How did Jacob come to leave his father’s house? (Lesson 16)</a:t>
            </a:r>
          </a:p>
        </p:txBody>
      </p:sp>
      <p:sp>
        <p:nvSpPr>
          <p:cNvPr id="4" name="Content Placeholder 3"/>
          <p:cNvSpPr>
            <a:spLocks noGrp="1"/>
          </p:cNvSpPr>
          <p:nvPr>
            <p:ph sz="half" idx="2"/>
          </p:nvPr>
        </p:nvSpPr>
        <p:spPr/>
        <p:txBody>
          <a:bodyPr>
            <a:normAutofit fontScale="92500"/>
          </a:bodyPr>
          <a:lstStyle/>
          <a:p>
            <a:r>
              <a:rPr sz="2800" dirty="0"/>
              <a:t>Genesis 27:42</a:t>
            </a:r>
          </a:p>
          <a:p>
            <a:r>
              <a:rPr sz="2800" dirty="0"/>
              <a:t>And these words of Esau her elder son were told to Rebekah: and she sent and called Jacob her younger son, and said unto him, Behold, thy brother Esau, as touching thee, doth comfort himself, purposing to kill thee.</a:t>
            </a:r>
          </a:p>
        </p:txBody>
      </p:sp>
      <p:pic>
        <p:nvPicPr>
          <p:cNvPr id="11266" name="Picture 2" descr="Rebekah heard what Esau intended to do. She told Jacob, ‘Esau is plotting to kill you! Save your life and run away. Stay with Laban my brother for a few days. &lt;br/&gt;Esau will calm down and I will send for you to come back and stay.’ – Slide 3">
            <a:extLst>
              <a:ext uri="{FF2B5EF4-FFF2-40B4-BE49-F238E27FC236}">
                <a16:creationId xmlns:a16="http://schemas.microsoft.com/office/drawing/2014/main" id="{9096F44A-F9B0-F330-B450-A735BC1C383B}"/>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8065" r="14515"/>
          <a:stretch>
            <a:fillRect/>
          </a:stretch>
        </p:blipFill>
        <p:spPr bwMode="auto">
          <a:xfrm>
            <a:off x="478971" y="2090057"/>
            <a:ext cx="4180116" cy="404948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20" name="Picture 4" descr="Generated image">
            <a:extLst>
              <a:ext uri="{FF2B5EF4-FFF2-40B4-BE49-F238E27FC236}">
                <a16:creationId xmlns:a16="http://schemas.microsoft.com/office/drawing/2014/main" id="{D30E8E0F-974B-E0D3-42A5-D7FE451E293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754" t="8092" r="22948" b="8092"/>
          <a:stretch>
            <a:fillRect/>
          </a:stretch>
        </p:blipFill>
        <p:spPr bwMode="auto">
          <a:xfrm>
            <a:off x="0" y="-56322"/>
            <a:ext cx="9144000" cy="697064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AB6E2989-D74D-9E48-3C3A-4DEAD2099DC8}"/>
              </a:ext>
            </a:extLst>
          </p:cNvPr>
          <p:cNvSpPr txBox="1"/>
          <p:nvPr/>
        </p:nvSpPr>
        <p:spPr>
          <a:xfrm>
            <a:off x="1691311" y="4230756"/>
            <a:ext cx="4047711" cy="715581"/>
          </a:xfrm>
          <a:prstGeom prst="rect">
            <a:avLst/>
          </a:prstGeom>
          <a:noFill/>
        </p:spPr>
        <p:txBody>
          <a:bodyPr wrap="square" rtlCol="0">
            <a:spAutoFit/>
          </a:bodyPr>
          <a:lstStyle/>
          <a:p>
            <a:r>
              <a:rPr lang="en-US" sz="4050" dirty="0">
                <a:solidFill>
                  <a:srgbClr val="FBF1EB"/>
                </a:solidFill>
                <a:latin typeface="Impact" panose="020B0806030902050204" pitchFamily="34" charset="0"/>
              </a:rPr>
              <a:t>Living the Light</a:t>
            </a:r>
          </a:p>
        </p:txBody>
      </p:sp>
    </p:spTree>
    <p:extLst>
      <p:ext uri="{BB962C8B-B14F-4D97-AF65-F5344CB8AC3E}">
        <p14:creationId xmlns:p14="http://schemas.microsoft.com/office/powerpoint/2010/main" val="3991235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5. How did Jacob come to leave his father’s house? (Lesson 16)</a:t>
            </a:r>
          </a:p>
        </p:txBody>
      </p:sp>
      <p:sp>
        <p:nvSpPr>
          <p:cNvPr id="4" name="Content Placeholder 3"/>
          <p:cNvSpPr>
            <a:spLocks noGrp="1"/>
          </p:cNvSpPr>
          <p:nvPr>
            <p:ph sz="half" idx="2"/>
          </p:nvPr>
        </p:nvSpPr>
        <p:spPr/>
        <p:txBody>
          <a:bodyPr>
            <a:normAutofit/>
          </a:bodyPr>
          <a:lstStyle/>
          <a:p>
            <a:r>
              <a:rPr sz="3600" dirty="0"/>
              <a:t>Genesis 27:43</a:t>
            </a:r>
          </a:p>
          <a:p>
            <a:r>
              <a:rPr sz="3600" dirty="0"/>
              <a:t>Now therefore, my son, obey my voice; and arise, flee thou to Laban my brother to Haran;</a:t>
            </a:r>
          </a:p>
        </p:txBody>
      </p:sp>
      <p:pic>
        <p:nvPicPr>
          <p:cNvPr id="12290" name="Picture 2">
            <a:extLst>
              <a:ext uri="{FF2B5EF4-FFF2-40B4-BE49-F238E27FC236}">
                <a16:creationId xmlns:a16="http://schemas.microsoft.com/office/drawing/2014/main" id="{7A42D7C2-65C5-3173-E93C-72F496010E9C}"/>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685800" y="2743200"/>
            <a:ext cx="3657600" cy="2743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5. How did Jacob come to leave his father’s house? (Lesson 16)</a:t>
            </a:r>
          </a:p>
        </p:txBody>
      </p:sp>
      <p:sp>
        <p:nvSpPr>
          <p:cNvPr id="4" name="Content Placeholder 3"/>
          <p:cNvSpPr>
            <a:spLocks noGrp="1"/>
          </p:cNvSpPr>
          <p:nvPr>
            <p:ph sz="half" idx="2"/>
          </p:nvPr>
        </p:nvSpPr>
        <p:spPr/>
        <p:txBody>
          <a:bodyPr>
            <a:normAutofit/>
          </a:bodyPr>
          <a:lstStyle/>
          <a:p>
            <a:r>
              <a:rPr sz="3600" dirty="0"/>
              <a:t>Genesis 27:44</a:t>
            </a:r>
          </a:p>
          <a:p>
            <a:r>
              <a:rPr sz="3600" dirty="0"/>
              <a:t>And tarry with him a few days, until thy brother’s fury turn away;</a:t>
            </a:r>
          </a:p>
        </p:txBody>
      </p:sp>
      <p:pic>
        <p:nvPicPr>
          <p:cNvPr id="13314" name="Picture 2" descr="Esau held a deep grudge against Jacob because of his deception. He plotted that once his father was dead and days of mourning were over he would kill Jacob.’ – Slide 11">
            <a:extLst>
              <a:ext uri="{FF2B5EF4-FFF2-40B4-BE49-F238E27FC236}">
                <a16:creationId xmlns:a16="http://schemas.microsoft.com/office/drawing/2014/main" id="{A5281D77-862E-E875-2451-706ADFA9DB16}"/>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561780" y="2656113"/>
            <a:ext cx="4010220" cy="300766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5. How did Jacob come to leave his father’s house? (Lesson 16)</a:t>
            </a:r>
          </a:p>
        </p:txBody>
      </p:sp>
      <p:sp>
        <p:nvSpPr>
          <p:cNvPr id="4" name="Content Placeholder 3"/>
          <p:cNvSpPr>
            <a:spLocks noGrp="1"/>
          </p:cNvSpPr>
          <p:nvPr>
            <p:ph sz="half" idx="2"/>
          </p:nvPr>
        </p:nvSpPr>
        <p:spPr/>
        <p:txBody>
          <a:bodyPr>
            <a:normAutofit fontScale="92500" lnSpcReduction="20000"/>
          </a:bodyPr>
          <a:lstStyle/>
          <a:p>
            <a:r>
              <a:rPr sz="3200" dirty="0"/>
              <a:t>Genesis 27:45</a:t>
            </a:r>
          </a:p>
          <a:p>
            <a:r>
              <a:rPr sz="3200" dirty="0"/>
              <a:t>Until thy brother’s anger turn away from thee, and he forget that which thou hast done to him: then I will send, and fetch thee from thence: why should I be deprived also of you both in one day?</a:t>
            </a:r>
          </a:p>
        </p:txBody>
      </p:sp>
      <p:pic>
        <p:nvPicPr>
          <p:cNvPr id="14338" name="Picture 2" descr="When Isaac was old his eyes were so weak he could no longer see. – Slide 1">
            <a:extLst>
              <a:ext uri="{FF2B5EF4-FFF2-40B4-BE49-F238E27FC236}">
                <a16:creationId xmlns:a16="http://schemas.microsoft.com/office/drawing/2014/main" id="{4F5CF1CF-D9BC-8783-68F1-59AABFB95256}"/>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38988"/>
          <a:stretch>
            <a:fillRect/>
          </a:stretch>
        </p:blipFill>
        <p:spPr bwMode="auto">
          <a:xfrm>
            <a:off x="391885" y="2057399"/>
            <a:ext cx="3657600" cy="449617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6. Relate the dream which he had while on his journey.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6. Relate the dream which he had while on his journey. (Lesson 16)</a:t>
            </a:r>
          </a:p>
        </p:txBody>
      </p:sp>
      <p:sp>
        <p:nvSpPr>
          <p:cNvPr id="4" name="Content Placeholder 3"/>
          <p:cNvSpPr>
            <a:spLocks noGrp="1"/>
          </p:cNvSpPr>
          <p:nvPr>
            <p:ph sz="half" idx="2"/>
          </p:nvPr>
        </p:nvSpPr>
        <p:spPr>
          <a:xfrm>
            <a:off x="4592209" y="2087880"/>
            <a:ext cx="3657600" cy="4206240"/>
          </a:xfrm>
        </p:spPr>
        <p:txBody>
          <a:bodyPr>
            <a:normAutofit lnSpcReduction="10000"/>
          </a:bodyPr>
          <a:lstStyle/>
          <a:p>
            <a:r>
              <a:rPr sz="3200" dirty="0"/>
              <a:t>Genesis 28:12</a:t>
            </a:r>
          </a:p>
          <a:p>
            <a:r>
              <a:rPr sz="3200" dirty="0"/>
              <a:t>And he dreamed, and behold a ladder set up on the earth, and the top of it reached to heaven: and behold the angels of God ascending and descending on it.</a:t>
            </a:r>
          </a:p>
        </p:txBody>
      </p:sp>
      <p:pic>
        <p:nvPicPr>
          <p:cNvPr id="15362" name="Picture 2" descr="He had a dream in which he saw a stairway resting on the earth, with its top reaching to heaven, and the angels of God were climbing up and down it. There above it stood the Lord. – Slide 4">
            <a:extLst>
              <a:ext uri="{FF2B5EF4-FFF2-40B4-BE49-F238E27FC236}">
                <a16:creationId xmlns:a16="http://schemas.microsoft.com/office/drawing/2014/main" id="{5E74E90E-2DBC-7C9D-4331-2AF344FC845C}"/>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r="27976"/>
          <a:stretch>
            <a:fillRect/>
          </a:stretch>
        </p:blipFill>
        <p:spPr bwMode="auto">
          <a:xfrm>
            <a:off x="522515" y="2087880"/>
            <a:ext cx="3859522" cy="401900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7. What vow did he make?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7. What vow did he make? (Lesson 16)</a:t>
            </a:r>
          </a:p>
        </p:txBody>
      </p:sp>
      <p:sp>
        <p:nvSpPr>
          <p:cNvPr id="4" name="Content Placeholder 3"/>
          <p:cNvSpPr>
            <a:spLocks noGrp="1"/>
          </p:cNvSpPr>
          <p:nvPr>
            <p:ph sz="half" idx="2"/>
          </p:nvPr>
        </p:nvSpPr>
        <p:spPr/>
        <p:txBody>
          <a:bodyPr>
            <a:normAutofit fontScale="92500" lnSpcReduction="20000"/>
          </a:bodyPr>
          <a:lstStyle/>
          <a:p>
            <a:r>
              <a:rPr sz="3600" dirty="0"/>
              <a:t>Genesis 28:20</a:t>
            </a:r>
          </a:p>
          <a:p>
            <a:r>
              <a:rPr sz="3600" dirty="0"/>
              <a:t>And Jacob vowed a vow, saying, If God will be with me, and will keep me in this way that I go, and will give me bread to eat, and raiment to put on,</a:t>
            </a:r>
          </a:p>
        </p:txBody>
      </p:sp>
      <p:pic>
        <p:nvPicPr>
          <p:cNvPr id="16386" name="Picture 2" descr="When Jacob woke he thought, ‘The Lord is in this place, and I was not aware of it.’ He was afraid and said, ‘How awesome is this place! This is none other than the house of God. This is the gate of heaven.’ – Slide 6">
            <a:extLst>
              <a:ext uri="{FF2B5EF4-FFF2-40B4-BE49-F238E27FC236}">
                <a16:creationId xmlns:a16="http://schemas.microsoft.com/office/drawing/2014/main" id="{EC78A8D6-3759-F47A-7FB0-11DDD5FBE183}"/>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11607" r="10118"/>
          <a:stretch>
            <a:fillRect/>
          </a:stretch>
        </p:blipFill>
        <p:spPr bwMode="auto">
          <a:xfrm>
            <a:off x="427242" y="2125922"/>
            <a:ext cx="3916159" cy="375236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7. What vow did he make? (Lesson 16)</a:t>
            </a:r>
          </a:p>
        </p:txBody>
      </p:sp>
      <p:sp>
        <p:nvSpPr>
          <p:cNvPr id="4" name="Content Placeholder 3"/>
          <p:cNvSpPr>
            <a:spLocks noGrp="1"/>
          </p:cNvSpPr>
          <p:nvPr>
            <p:ph sz="half" idx="2"/>
          </p:nvPr>
        </p:nvSpPr>
        <p:spPr/>
        <p:txBody>
          <a:bodyPr>
            <a:normAutofit/>
          </a:bodyPr>
          <a:lstStyle/>
          <a:p>
            <a:r>
              <a:rPr sz="3600" dirty="0"/>
              <a:t>Genesis 28:21</a:t>
            </a:r>
          </a:p>
          <a:p>
            <a:r>
              <a:rPr sz="3600" dirty="0"/>
              <a:t>So that I come again to my father’s house in peace; then shall the Lord be my God:</a:t>
            </a:r>
          </a:p>
        </p:txBody>
      </p:sp>
      <p:pic>
        <p:nvPicPr>
          <p:cNvPr id="17410" name="Picture 2" descr="Jacob then set off again on his journey to Harran to stay with his mother’s brother, Laban. – Slide 11">
            <a:extLst>
              <a:ext uri="{FF2B5EF4-FFF2-40B4-BE49-F238E27FC236}">
                <a16:creationId xmlns:a16="http://schemas.microsoft.com/office/drawing/2014/main" id="{8B2E68A5-144B-152B-8B6C-21FF4EA4307C}"/>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r="28869"/>
          <a:stretch>
            <a:fillRect/>
          </a:stretch>
        </p:blipFill>
        <p:spPr bwMode="auto">
          <a:xfrm>
            <a:off x="685799" y="2177142"/>
            <a:ext cx="3832325" cy="404077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7. What vow did he make? (Lesson 16)</a:t>
            </a:r>
          </a:p>
        </p:txBody>
      </p:sp>
      <p:sp>
        <p:nvSpPr>
          <p:cNvPr id="4" name="Content Placeholder 3"/>
          <p:cNvSpPr>
            <a:spLocks noGrp="1"/>
          </p:cNvSpPr>
          <p:nvPr>
            <p:ph sz="half" idx="2"/>
          </p:nvPr>
        </p:nvSpPr>
        <p:spPr/>
        <p:txBody>
          <a:bodyPr>
            <a:normAutofit fontScale="92500" lnSpcReduction="10000"/>
          </a:bodyPr>
          <a:lstStyle/>
          <a:p>
            <a:r>
              <a:rPr sz="3600" dirty="0"/>
              <a:t>Genesis 28:22</a:t>
            </a:r>
          </a:p>
          <a:p>
            <a:r>
              <a:rPr sz="3600" dirty="0"/>
              <a:t>And this stone, which I have set for a pillar, shall be God’s house: and of all that thou shalt give me I will surely give the tenth unto thee.</a:t>
            </a:r>
          </a:p>
        </p:txBody>
      </p:sp>
      <p:pic>
        <p:nvPicPr>
          <p:cNvPr id="18434" name="Picture 2" descr="Early the next morning Jacob took the stone he had placed under his head and set it up as a pillar and poured oil on top of it. – Slide 7">
            <a:extLst>
              <a:ext uri="{FF2B5EF4-FFF2-40B4-BE49-F238E27FC236}">
                <a16:creationId xmlns:a16="http://schemas.microsoft.com/office/drawing/2014/main" id="{24AE28BC-BB39-9D81-5B68-5A8A3A84A0AD}"/>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16964" r="15178"/>
          <a:stretch>
            <a:fillRect/>
          </a:stretch>
        </p:blipFill>
        <p:spPr bwMode="auto">
          <a:xfrm>
            <a:off x="685019" y="2011680"/>
            <a:ext cx="4017610" cy="444051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8. Give proof that it is right for us to make such vows.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7321F3-0375-02F6-F80F-4EAAE5C424C7}"/>
              </a:ext>
            </a:extLst>
          </p:cNvPr>
          <p:cNvSpPr>
            <a:spLocks noGrp="1"/>
          </p:cNvSpPr>
          <p:nvPr>
            <p:ph type="ctrTitle"/>
          </p:nvPr>
        </p:nvSpPr>
        <p:spPr>
          <a:xfrm>
            <a:off x="473657" y="2428407"/>
            <a:ext cx="8196686" cy="1276522"/>
          </a:xfrm>
          <a:noFill/>
          <a:ln>
            <a:solidFill>
              <a:schemeClr val="accent1">
                <a:lumMod val="40000"/>
                <a:lumOff val="60000"/>
              </a:schemeClr>
            </a:solidFill>
          </a:ln>
          <a:effectLst>
            <a:softEdge rad="584200"/>
          </a:effectLst>
        </p:spPr>
        <p:txBody>
          <a:bodyPr>
            <a:normAutofit/>
          </a:bodyPr>
          <a:lstStyle/>
          <a:p>
            <a:pPr algn="ctr"/>
            <a:r>
              <a:rPr lang="en-US" sz="6700" b="1" dirty="0">
                <a:solidFill>
                  <a:schemeClr val="accent3"/>
                </a:solidFill>
              </a:rPr>
              <a:t>Quarterly Review</a:t>
            </a:r>
            <a:endParaRPr lang="en-US" sz="5400" b="1" dirty="0">
              <a:solidFill>
                <a:schemeClr val="accent3"/>
              </a:solidFill>
            </a:endParaRPr>
          </a:p>
        </p:txBody>
      </p:sp>
      <p:sp>
        <p:nvSpPr>
          <p:cNvPr id="3" name="Subtitle 2">
            <a:extLst>
              <a:ext uri="{FF2B5EF4-FFF2-40B4-BE49-F238E27FC236}">
                <a16:creationId xmlns:a16="http://schemas.microsoft.com/office/drawing/2014/main" id="{9ACDEA4B-53A6-7903-3988-7798F7C0A61F}"/>
              </a:ext>
            </a:extLst>
          </p:cNvPr>
          <p:cNvSpPr>
            <a:spLocks noGrp="1"/>
          </p:cNvSpPr>
          <p:nvPr>
            <p:ph type="subTitle" idx="1"/>
          </p:nvPr>
        </p:nvSpPr>
        <p:spPr>
          <a:xfrm>
            <a:off x="867095" y="4324662"/>
            <a:ext cx="7409809" cy="2054739"/>
          </a:xfrm>
          <a:ln>
            <a:noFill/>
          </a:ln>
        </p:spPr>
        <p:txBody>
          <a:bodyPr>
            <a:normAutofit/>
          </a:bodyPr>
          <a:lstStyle/>
          <a:p>
            <a:r>
              <a:rPr lang="en-US" sz="4000" dirty="0"/>
              <a:t>Old Testament History</a:t>
            </a:r>
          </a:p>
          <a:p>
            <a:r>
              <a:rPr lang="en-US" sz="4000" dirty="0"/>
              <a:t>Lesson</a:t>
            </a:r>
            <a:r>
              <a:rPr lang="en-US" sz="4000" dirty="0">
                <a:solidFill>
                  <a:schemeClr val="accent1">
                    <a:lumMod val="40000"/>
                    <a:lumOff val="60000"/>
                  </a:schemeClr>
                </a:solidFill>
              </a:rPr>
              <a:t> </a:t>
            </a:r>
            <a:r>
              <a:rPr lang="en-US" sz="5400" b="1" dirty="0">
                <a:solidFill>
                  <a:schemeClr val="accent3"/>
                </a:solidFill>
              </a:rPr>
              <a:t>26</a:t>
            </a:r>
            <a:r>
              <a:rPr lang="en-US" sz="4000" b="1" dirty="0"/>
              <a:t>, </a:t>
            </a:r>
            <a:r>
              <a:rPr lang="en-US" sz="4000" dirty="0"/>
              <a:t>2</a:t>
            </a:r>
            <a:r>
              <a:rPr lang="en-US" sz="4000" baseline="30000" dirty="0"/>
              <a:t>nd</a:t>
            </a:r>
            <a:r>
              <a:rPr lang="en-US" sz="4000" dirty="0"/>
              <a:t> Quarter, 1888</a:t>
            </a:r>
          </a:p>
        </p:txBody>
      </p:sp>
    </p:spTree>
    <p:extLst>
      <p:ext uri="{BB962C8B-B14F-4D97-AF65-F5344CB8AC3E}">
        <p14:creationId xmlns:p14="http://schemas.microsoft.com/office/powerpoint/2010/main" val="260980833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dirty="0"/>
              <a:t>8. Give proof that it is right for us to make such vows. </a:t>
            </a:r>
            <a:br>
              <a:rPr lang="en-US" dirty="0"/>
            </a:br>
            <a:r>
              <a:rPr dirty="0"/>
              <a:t>(Lesson 16)</a:t>
            </a:r>
          </a:p>
        </p:txBody>
      </p:sp>
      <p:sp>
        <p:nvSpPr>
          <p:cNvPr id="4" name="Content Placeholder 3"/>
          <p:cNvSpPr>
            <a:spLocks noGrp="1"/>
          </p:cNvSpPr>
          <p:nvPr>
            <p:ph sz="half" idx="2"/>
          </p:nvPr>
        </p:nvSpPr>
        <p:spPr/>
        <p:txBody>
          <a:bodyPr>
            <a:normAutofit fontScale="92500" lnSpcReduction="10000"/>
          </a:bodyPr>
          <a:lstStyle/>
          <a:p>
            <a:r>
              <a:rPr sz="3600" dirty="0"/>
              <a:t>Psalm 76:11</a:t>
            </a:r>
          </a:p>
          <a:p>
            <a:r>
              <a:rPr sz="3600" dirty="0"/>
              <a:t>Vow, and pay unto the Lord your God: let all that be round about him bring presents unto him that ought to be feared.</a:t>
            </a:r>
          </a:p>
        </p:txBody>
      </p:sp>
      <p:pic>
        <p:nvPicPr>
          <p:cNvPr id="19458" name="Picture 2" descr="5 Practices for Praying with Purpose ...">
            <a:extLst>
              <a:ext uri="{FF2B5EF4-FFF2-40B4-BE49-F238E27FC236}">
                <a16:creationId xmlns:a16="http://schemas.microsoft.com/office/drawing/2014/main" id="{CD351F3F-A3E3-BD4A-BB0F-F9E21536C9BE}"/>
              </a:ext>
            </a:extLst>
          </p:cNvPr>
          <p:cNvPicPr>
            <a:picLocks noGrp="1" noChangeAspect="1" noChangeArrowheads="1"/>
          </p:cNvPicPr>
          <p:nvPr>
            <p:ph sz="half" idx="1"/>
          </p:nvPr>
        </p:nvPicPr>
        <p:blipFill rotWithShape="1">
          <a:blip r:embed="rId3">
            <a:extLst>
              <a:ext uri="{28A0092B-C50C-407E-A947-70E740481C1C}">
                <a14:useLocalDpi xmlns:a14="http://schemas.microsoft.com/office/drawing/2010/main" val="0"/>
              </a:ext>
            </a:extLst>
          </a:blip>
          <a:srcRect r="25878"/>
          <a:stretch>
            <a:fillRect/>
          </a:stretch>
        </p:blipFill>
        <p:spPr bwMode="auto">
          <a:xfrm>
            <a:off x="685020" y="2448606"/>
            <a:ext cx="3905072" cy="350588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dirty="0"/>
              <a:t>8. Give proof that it is right for us to make such vows. </a:t>
            </a:r>
            <a:br>
              <a:rPr lang="en-US" dirty="0"/>
            </a:br>
            <a:r>
              <a:rPr dirty="0"/>
              <a:t>(Lesson 16)</a:t>
            </a:r>
          </a:p>
        </p:txBody>
      </p:sp>
      <p:sp>
        <p:nvSpPr>
          <p:cNvPr id="4" name="Content Placeholder 3"/>
          <p:cNvSpPr>
            <a:spLocks noGrp="1"/>
          </p:cNvSpPr>
          <p:nvPr>
            <p:ph sz="half" idx="2"/>
          </p:nvPr>
        </p:nvSpPr>
        <p:spPr/>
        <p:txBody>
          <a:bodyPr>
            <a:normAutofit/>
          </a:bodyPr>
          <a:lstStyle/>
          <a:p>
            <a:r>
              <a:rPr sz="3200" dirty="0"/>
              <a:t>Ecclesiastes 5:4</a:t>
            </a:r>
          </a:p>
          <a:p>
            <a:r>
              <a:rPr sz="3200" dirty="0"/>
              <a:t>When thou </a:t>
            </a:r>
            <a:r>
              <a:rPr sz="3200" dirty="0" err="1"/>
              <a:t>vowest</a:t>
            </a:r>
            <a:r>
              <a:rPr sz="3200" dirty="0"/>
              <a:t> a vow unto God, defer not to pay it; for he hath no pleasure in fools: pay that which thou hast vowed.</a:t>
            </a:r>
          </a:p>
        </p:txBody>
      </p:sp>
      <p:pic>
        <p:nvPicPr>
          <p:cNvPr id="20482" name="Picture 2" descr="Honor Your Vows To God – Uplifting Christ">
            <a:extLst>
              <a:ext uri="{FF2B5EF4-FFF2-40B4-BE49-F238E27FC236}">
                <a16:creationId xmlns:a16="http://schemas.microsoft.com/office/drawing/2014/main" id="{932333CA-75E0-C53C-C515-76AECDD93CD0}"/>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19394" r="14904"/>
          <a:stretch>
            <a:fillRect/>
          </a:stretch>
        </p:blipFill>
        <p:spPr bwMode="auto">
          <a:xfrm>
            <a:off x="540174" y="2073388"/>
            <a:ext cx="4031045" cy="408282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dirty="0"/>
              <a:t>8. Give proof that it is right for us to make such vows. </a:t>
            </a:r>
            <a:br>
              <a:rPr lang="en-US" dirty="0"/>
            </a:br>
            <a:r>
              <a:rPr dirty="0"/>
              <a:t>(Lesson 16)</a:t>
            </a:r>
          </a:p>
        </p:txBody>
      </p:sp>
      <p:sp>
        <p:nvSpPr>
          <p:cNvPr id="4" name="Content Placeholder 3"/>
          <p:cNvSpPr>
            <a:spLocks noGrp="1"/>
          </p:cNvSpPr>
          <p:nvPr>
            <p:ph sz="half" idx="2"/>
          </p:nvPr>
        </p:nvSpPr>
        <p:spPr/>
        <p:txBody>
          <a:bodyPr>
            <a:normAutofit/>
          </a:bodyPr>
          <a:lstStyle/>
          <a:p>
            <a:r>
              <a:rPr sz="3600" dirty="0"/>
              <a:t>Ecclesiastes 5:5</a:t>
            </a:r>
          </a:p>
          <a:p>
            <a:r>
              <a:rPr sz="3600" dirty="0"/>
              <a:t>Better is it that thou shouldest not vow, than that thou shouldest vow and not pay.</a:t>
            </a:r>
          </a:p>
        </p:txBody>
      </p:sp>
      <p:pic>
        <p:nvPicPr>
          <p:cNvPr id="21506" name="Picture 2" descr="Numbers 6 - Do You Vow? | Bret Legg">
            <a:extLst>
              <a:ext uri="{FF2B5EF4-FFF2-40B4-BE49-F238E27FC236}">
                <a16:creationId xmlns:a16="http://schemas.microsoft.com/office/drawing/2014/main" id="{C2EC5500-B400-DF29-96FF-824C79E86C08}"/>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521834" y="2808514"/>
            <a:ext cx="4214972" cy="306106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9. Where is this narrative recorded?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9. Where is this narrative recorded? (Lesson 16)</a:t>
            </a:r>
          </a:p>
        </p:txBody>
      </p:sp>
      <p:sp>
        <p:nvSpPr>
          <p:cNvPr id="4" name="Content Placeholder 3"/>
          <p:cNvSpPr>
            <a:spLocks noGrp="1"/>
          </p:cNvSpPr>
          <p:nvPr>
            <p:ph sz="half" idx="2"/>
          </p:nvPr>
        </p:nvSpPr>
        <p:spPr/>
        <p:txBody>
          <a:bodyPr>
            <a:normAutofit fontScale="92500" lnSpcReduction="20000"/>
          </a:bodyPr>
          <a:lstStyle/>
          <a:p>
            <a:r>
              <a:rPr sz="3200" dirty="0"/>
              <a:t>Genesis 27:1</a:t>
            </a:r>
          </a:p>
          <a:p>
            <a:r>
              <a:rPr sz="3200" dirty="0"/>
              <a:t>And it came to pass, that when Isaac was old, and his eyes were dim, so that he could not see, he called Esau his eldest son, and said unto him, My son: and he said unto him, Behold, here am I</a:t>
            </a:r>
            <a:r>
              <a:rPr dirty="0"/>
              <a:t>.</a:t>
            </a:r>
          </a:p>
        </p:txBody>
      </p:sp>
      <p:pic>
        <p:nvPicPr>
          <p:cNvPr id="22530" name="Picture 2" descr="Open Bible Photos, Download The BEST Free Open Bible Stock ...">
            <a:extLst>
              <a:ext uri="{FF2B5EF4-FFF2-40B4-BE49-F238E27FC236}">
                <a16:creationId xmlns:a16="http://schemas.microsoft.com/office/drawing/2014/main" id="{C218F493-77B4-4EA2-7B63-85F5D9F73D40}"/>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12296" r="16005"/>
          <a:stretch>
            <a:fillRect/>
          </a:stretch>
        </p:blipFill>
        <p:spPr bwMode="auto">
          <a:xfrm>
            <a:off x="903515" y="2581274"/>
            <a:ext cx="3570514" cy="335007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9. Where is this narrative recorded? (Lesson 16)</a:t>
            </a:r>
          </a:p>
        </p:txBody>
      </p:sp>
      <p:sp>
        <p:nvSpPr>
          <p:cNvPr id="4" name="Content Placeholder 3"/>
          <p:cNvSpPr>
            <a:spLocks noGrp="1"/>
          </p:cNvSpPr>
          <p:nvPr>
            <p:ph sz="half" idx="2"/>
          </p:nvPr>
        </p:nvSpPr>
        <p:spPr/>
        <p:txBody>
          <a:bodyPr>
            <a:normAutofit fontScale="92500" lnSpcReduction="10000"/>
          </a:bodyPr>
          <a:lstStyle/>
          <a:p>
            <a:r>
              <a:rPr sz="3600" dirty="0"/>
              <a:t>Genesis 28:1</a:t>
            </a:r>
          </a:p>
          <a:p>
            <a:r>
              <a:rPr sz="3600" dirty="0"/>
              <a:t>And Isaac called Jacob, and blessed him, and charged him, and said unto him, Thou shalt not take a wife of the daughters of Canaan.</a:t>
            </a:r>
          </a:p>
        </p:txBody>
      </p:sp>
      <p:pic>
        <p:nvPicPr>
          <p:cNvPr id="23554" name="Picture 2" descr="Torah scroll that women helped write to be unveiled in Madrid ...">
            <a:extLst>
              <a:ext uri="{FF2B5EF4-FFF2-40B4-BE49-F238E27FC236}">
                <a16:creationId xmlns:a16="http://schemas.microsoft.com/office/drawing/2014/main" id="{5EEEC815-3A9C-94AA-9113-23DFF8429650}"/>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278396" y="2625223"/>
            <a:ext cx="4522204" cy="297915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10. Relate the circumstances of Jacob’s wrestling with the angel.</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10. Relate the circumstances of Jacob’s wrestling with the angel. (Lesson 17)</a:t>
            </a:r>
          </a:p>
        </p:txBody>
      </p:sp>
      <p:sp>
        <p:nvSpPr>
          <p:cNvPr id="4" name="Content Placeholder 3"/>
          <p:cNvSpPr>
            <a:spLocks noGrp="1"/>
          </p:cNvSpPr>
          <p:nvPr>
            <p:ph sz="half" idx="2"/>
          </p:nvPr>
        </p:nvSpPr>
        <p:spPr/>
        <p:txBody>
          <a:bodyPr>
            <a:normAutofit lnSpcReduction="10000"/>
          </a:bodyPr>
          <a:lstStyle/>
          <a:p>
            <a:r>
              <a:rPr sz="3600" dirty="0"/>
              <a:t>Genesis 32:24</a:t>
            </a:r>
          </a:p>
          <a:p>
            <a:r>
              <a:rPr sz="3600" dirty="0"/>
              <a:t>And Jacob was left alone; and there wrestled a man with him until the breaking of the day.</a:t>
            </a:r>
          </a:p>
        </p:txBody>
      </p:sp>
      <p:pic>
        <p:nvPicPr>
          <p:cNvPr id="24578" name="Picture 2" descr="The Struggle – Walking in the Shadowlands">
            <a:extLst>
              <a:ext uri="{FF2B5EF4-FFF2-40B4-BE49-F238E27FC236}">
                <a16:creationId xmlns:a16="http://schemas.microsoft.com/office/drawing/2014/main" id="{365199B4-0169-3237-9111-264027C9FDB3}"/>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685019" y="2269322"/>
            <a:ext cx="4079227" cy="407922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10. Relate the circumstances of Jacob’s wrestling with the angel. (Lesson 17)</a:t>
            </a:r>
          </a:p>
        </p:txBody>
      </p:sp>
      <p:sp>
        <p:nvSpPr>
          <p:cNvPr id="4" name="Content Placeholder 3"/>
          <p:cNvSpPr>
            <a:spLocks noGrp="1"/>
          </p:cNvSpPr>
          <p:nvPr>
            <p:ph sz="half" idx="2"/>
          </p:nvPr>
        </p:nvSpPr>
        <p:spPr/>
        <p:txBody>
          <a:bodyPr>
            <a:normAutofit lnSpcReduction="10000"/>
          </a:bodyPr>
          <a:lstStyle/>
          <a:p>
            <a:r>
              <a:rPr sz="3200" dirty="0"/>
              <a:t>Genesis 32:25</a:t>
            </a:r>
          </a:p>
          <a:p>
            <a:r>
              <a:rPr sz="3200" dirty="0"/>
              <a:t>And when he saw that he prevailed not against him, he touched the hollow of his thigh; and the hollow of Jacob’s thigh was out of joint, as he wrestled with him.</a:t>
            </a:r>
          </a:p>
        </p:txBody>
      </p:sp>
      <p:pic>
        <p:nvPicPr>
          <p:cNvPr id="25602" name="Picture 2" descr="Bible Teach us to Wrestle with God ...">
            <a:extLst>
              <a:ext uri="{FF2B5EF4-FFF2-40B4-BE49-F238E27FC236}">
                <a16:creationId xmlns:a16="http://schemas.microsoft.com/office/drawing/2014/main" id="{E62C4D86-FFE6-6C57-FD93-AFF8D82131FE}"/>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26912" r="14598"/>
          <a:stretch>
            <a:fillRect/>
          </a:stretch>
        </p:blipFill>
        <p:spPr bwMode="auto">
          <a:xfrm>
            <a:off x="761999" y="2249261"/>
            <a:ext cx="3830675" cy="374876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10. Relate the circumstances of Jacob’s wrestling with the angel. (Lesson 17)</a:t>
            </a:r>
          </a:p>
        </p:txBody>
      </p:sp>
      <p:sp>
        <p:nvSpPr>
          <p:cNvPr id="4" name="Content Placeholder 3"/>
          <p:cNvSpPr>
            <a:spLocks noGrp="1"/>
          </p:cNvSpPr>
          <p:nvPr>
            <p:ph sz="half" idx="2"/>
          </p:nvPr>
        </p:nvSpPr>
        <p:spPr/>
        <p:txBody>
          <a:bodyPr>
            <a:normAutofit/>
          </a:bodyPr>
          <a:lstStyle/>
          <a:p>
            <a:r>
              <a:rPr sz="3200" dirty="0"/>
              <a:t>Genesis 32:26</a:t>
            </a:r>
          </a:p>
          <a:p>
            <a:r>
              <a:rPr sz="3200" dirty="0"/>
              <a:t>And he said, Let me go, for the day </a:t>
            </a:r>
            <a:r>
              <a:rPr sz="3200" dirty="0" err="1"/>
              <a:t>breaketh</a:t>
            </a:r>
            <a:r>
              <a:rPr sz="3200" dirty="0"/>
              <a:t>. And he said, I will not let thee go, except thou bless me.</a:t>
            </a:r>
          </a:p>
        </p:txBody>
      </p:sp>
      <p:pic>
        <p:nvPicPr>
          <p:cNvPr id="26626" name="Picture 2" descr="Wrestling with God – Discerning Dad">
            <a:extLst>
              <a:ext uri="{FF2B5EF4-FFF2-40B4-BE49-F238E27FC236}">
                <a16:creationId xmlns:a16="http://schemas.microsoft.com/office/drawing/2014/main" id="{CD6FD46F-0812-0885-B4DD-4995F3FF5B87}"/>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45234" t="1898" r="15080"/>
          <a:stretch>
            <a:fillRect/>
          </a:stretch>
        </p:blipFill>
        <p:spPr bwMode="auto">
          <a:xfrm>
            <a:off x="1066798" y="2177143"/>
            <a:ext cx="3657601" cy="351608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dirty="0"/>
              <a:t>1. Give a brief Bible description of the character of Abraham.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11. Who was the angel?</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dirty="0"/>
              <a:t>11. Who was the angel? (Lesson 17)</a:t>
            </a:r>
          </a:p>
        </p:txBody>
      </p:sp>
      <p:sp>
        <p:nvSpPr>
          <p:cNvPr id="4" name="Content Placeholder 3"/>
          <p:cNvSpPr>
            <a:spLocks noGrp="1"/>
          </p:cNvSpPr>
          <p:nvPr>
            <p:ph sz="half" idx="2"/>
          </p:nvPr>
        </p:nvSpPr>
        <p:spPr/>
        <p:txBody>
          <a:bodyPr>
            <a:normAutofit lnSpcReduction="10000"/>
          </a:bodyPr>
          <a:lstStyle/>
          <a:p>
            <a:r>
              <a:rPr sz="3200" dirty="0"/>
              <a:t>Hosea 12:</a:t>
            </a:r>
            <a:r>
              <a:rPr lang="en-US" sz="3200" dirty="0"/>
              <a:t>2</a:t>
            </a:r>
            <a:endParaRPr sz="3200" dirty="0"/>
          </a:p>
          <a:p>
            <a:r>
              <a:rPr lang="en-US" sz="3200" dirty="0"/>
              <a:t>The </a:t>
            </a:r>
            <a:r>
              <a:rPr lang="en-US" sz="3200" cap="small" dirty="0"/>
              <a:t>Lord</a:t>
            </a:r>
            <a:r>
              <a:rPr lang="en-US" sz="3200" dirty="0"/>
              <a:t> hath also a controversy with Judah, and will punish Jacob according to his ways; according to his doings will he recompense him.</a:t>
            </a:r>
            <a:endParaRPr sz="4400" dirty="0"/>
          </a:p>
        </p:txBody>
      </p:sp>
      <p:pic>
        <p:nvPicPr>
          <p:cNvPr id="27650" name="Picture 2" descr="Meet the Messengers: Hosea, Prophet of ...">
            <a:extLst>
              <a:ext uri="{FF2B5EF4-FFF2-40B4-BE49-F238E27FC236}">
                <a16:creationId xmlns:a16="http://schemas.microsoft.com/office/drawing/2014/main" id="{B526719B-02DD-8B6B-A25B-E6D3791C078B}"/>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6497" r="30829"/>
          <a:stretch>
            <a:fillRect/>
          </a:stretch>
        </p:blipFill>
        <p:spPr bwMode="auto">
          <a:xfrm>
            <a:off x="544285" y="2276474"/>
            <a:ext cx="4228245" cy="352561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CCE0DB-A791-6C96-5AC3-EDBFF30141C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F565A4-94C9-462C-C6E9-220047A070F1}"/>
              </a:ext>
            </a:extLst>
          </p:cNvPr>
          <p:cNvSpPr>
            <a:spLocks noGrp="1"/>
          </p:cNvSpPr>
          <p:nvPr>
            <p:ph type="title"/>
          </p:nvPr>
        </p:nvSpPr>
        <p:spPr/>
        <p:txBody>
          <a:bodyPr>
            <a:normAutofit/>
          </a:bodyPr>
          <a:lstStyle/>
          <a:p>
            <a:r>
              <a:rPr dirty="0"/>
              <a:t>11. Who was the angel? (Lesson 17)</a:t>
            </a:r>
          </a:p>
        </p:txBody>
      </p:sp>
      <p:sp>
        <p:nvSpPr>
          <p:cNvPr id="4" name="Content Placeholder 3">
            <a:extLst>
              <a:ext uri="{FF2B5EF4-FFF2-40B4-BE49-F238E27FC236}">
                <a16:creationId xmlns:a16="http://schemas.microsoft.com/office/drawing/2014/main" id="{D61B3DC6-1937-2FD2-6E05-09D10A1EC6C7}"/>
              </a:ext>
            </a:extLst>
          </p:cNvPr>
          <p:cNvSpPr>
            <a:spLocks noGrp="1"/>
          </p:cNvSpPr>
          <p:nvPr>
            <p:ph sz="half" idx="2"/>
          </p:nvPr>
        </p:nvSpPr>
        <p:spPr/>
        <p:txBody>
          <a:bodyPr>
            <a:normAutofit/>
          </a:bodyPr>
          <a:lstStyle/>
          <a:p>
            <a:r>
              <a:rPr sz="3200" dirty="0"/>
              <a:t>Hosea 12:</a:t>
            </a:r>
            <a:r>
              <a:rPr lang="en-US" sz="3200" dirty="0"/>
              <a:t>3</a:t>
            </a:r>
            <a:endParaRPr sz="3200" dirty="0"/>
          </a:p>
          <a:p>
            <a:r>
              <a:rPr lang="en-US" sz="3600" dirty="0"/>
              <a:t>He took his brother by the heel in the womb, and by his strength he had power with God:</a:t>
            </a:r>
            <a:endParaRPr sz="6600" dirty="0"/>
          </a:p>
        </p:txBody>
      </p:sp>
      <p:pic>
        <p:nvPicPr>
          <p:cNvPr id="28674" name="Picture 2" descr="iBIBLE">
            <a:extLst>
              <a:ext uri="{FF2B5EF4-FFF2-40B4-BE49-F238E27FC236}">
                <a16:creationId xmlns:a16="http://schemas.microsoft.com/office/drawing/2014/main" id="{CAEEE4F2-61E9-4DDE-E5CB-05CA25D53B09}"/>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41124"/>
          <a:stretch>
            <a:fillRect/>
          </a:stretch>
        </p:blipFill>
        <p:spPr bwMode="auto">
          <a:xfrm>
            <a:off x="732387" y="2445884"/>
            <a:ext cx="3611014" cy="32353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410069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B640FD-655B-C49C-413F-5B9C3C5A270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569F9C6-88F5-2D26-2B31-F83F3273CFA2}"/>
              </a:ext>
            </a:extLst>
          </p:cNvPr>
          <p:cNvSpPr>
            <a:spLocks noGrp="1"/>
          </p:cNvSpPr>
          <p:nvPr>
            <p:ph type="title"/>
          </p:nvPr>
        </p:nvSpPr>
        <p:spPr/>
        <p:txBody>
          <a:bodyPr>
            <a:normAutofit/>
          </a:bodyPr>
          <a:lstStyle/>
          <a:p>
            <a:r>
              <a:t>11. Who was the angel? (Lesson 17)</a:t>
            </a:r>
          </a:p>
        </p:txBody>
      </p:sp>
      <p:sp>
        <p:nvSpPr>
          <p:cNvPr id="4" name="Content Placeholder 3">
            <a:extLst>
              <a:ext uri="{FF2B5EF4-FFF2-40B4-BE49-F238E27FC236}">
                <a16:creationId xmlns:a16="http://schemas.microsoft.com/office/drawing/2014/main" id="{4692B5C2-BCCD-CA93-EC8B-A7540C5B79DB}"/>
              </a:ext>
            </a:extLst>
          </p:cNvPr>
          <p:cNvSpPr>
            <a:spLocks noGrp="1"/>
          </p:cNvSpPr>
          <p:nvPr>
            <p:ph sz="half" idx="2"/>
          </p:nvPr>
        </p:nvSpPr>
        <p:spPr/>
        <p:txBody>
          <a:bodyPr>
            <a:normAutofit lnSpcReduction="10000"/>
          </a:bodyPr>
          <a:lstStyle/>
          <a:p>
            <a:r>
              <a:rPr sz="3200" dirty="0"/>
              <a:t>Hosea 12:4</a:t>
            </a:r>
          </a:p>
          <a:p>
            <a:r>
              <a:rPr sz="3200" dirty="0"/>
              <a:t>Yea, he had power over the angel, and prevailed: he wept, and made supplication unto him: he found him in Bethel, and there he </a:t>
            </a:r>
            <a:r>
              <a:rPr sz="3200" dirty="0" err="1"/>
              <a:t>spake</a:t>
            </a:r>
            <a:r>
              <a:rPr sz="3200" dirty="0"/>
              <a:t> with us;</a:t>
            </a:r>
          </a:p>
        </p:txBody>
      </p:sp>
      <p:pic>
        <p:nvPicPr>
          <p:cNvPr id="29698" name="Picture 2" descr="Jacob Wrestles with God: The Struggle ...">
            <a:extLst>
              <a:ext uri="{FF2B5EF4-FFF2-40B4-BE49-F238E27FC236}">
                <a16:creationId xmlns:a16="http://schemas.microsoft.com/office/drawing/2014/main" id="{B76820A4-D382-B415-853D-B76528A980E3}"/>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17584" r="13299"/>
          <a:stretch>
            <a:fillRect/>
          </a:stretch>
        </p:blipFill>
        <p:spPr bwMode="auto">
          <a:xfrm>
            <a:off x="669046" y="2251166"/>
            <a:ext cx="3902954" cy="37577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456026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11. Who was the angel? (Lesson 17)</a:t>
            </a:r>
          </a:p>
        </p:txBody>
      </p:sp>
      <p:sp>
        <p:nvSpPr>
          <p:cNvPr id="4" name="Content Placeholder 3"/>
          <p:cNvSpPr>
            <a:spLocks noGrp="1"/>
          </p:cNvSpPr>
          <p:nvPr>
            <p:ph sz="half" idx="2"/>
          </p:nvPr>
        </p:nvSpPr>
        <p:spPr/>
        <p:txBody>
          <a:bodyPr>
            <a:normAutofit/>
          </a:bodyPr>
          <a:lstStyle/>
          <a:p>
            <a:r>
              <a:rPr sz="3600" dirty="0"/>
              <a:t>Hosea 12:5</a:t>
            </a:r>
          </a:p>
          <a:p>
            <a:r>
              <a:rPr sz="3600" dirty="0"/>
              <a:t>Even the Lord God of hosts; the Lord is his memorial.</a:t>
            </a:r>
          </a:p>
        </p:txBody>
      </p:sp>
      <p:pic>
        <p:nvPicPr>
          <p:cNvPr id="30722" name="Picture 2" descr="The Night Jacob Wrestled with God ...">
            <a:extLst>
              <a:ext uri="{FF2B5EF4-FFF2-40B4-BE49-F238E27FC236}">
                <a16:creationId xmlns:a16="http://schemas.microsoft.com/office/drawing/2014/main" id="{41F4B528-B537-05A1-6D48-33BE8331967F}"/>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768122" y="2215924"/>
            <a:ext cx="3640590" cy="364059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12. What was the cause of Jacob’s importunity, and what did he receive?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12. What was the cause of Jacob’s importunity, and what did he receive? (Lesson 17)</a:t>
            </a:r>
          </a:p>
        </p:txBody>
      </p:sp>
      <p:sp>
        <p:nvSpPr>
          <p:cNvPr id="4" name="Content Placeholder 3"/>
          <p:cNvSpPr>
            <a:spLocks noGrp="1"/>
          </p:cNvSpPr>
          <p:nvPr>
            <p:ph sz="half" idx="2"/>
          </p:nvPr>
        </p:nvSpPr>
        <p:spPr/>
        <p:txBody>
          <a:bodyPr>
            <a:normAutofit fontScale="92500" lnSpcReduction="10000"/>
          </a:bodyPr>
          <a:lstStyle/>
          <a:p>
            <a:r>
              <a:rPr sz="4000" dirty="0"/>
              <a:t>Genesis 32:26</a:t>
            </a:r>
          </a:p>
          <a:p>
            <a:r>
              <a:rPr sz="4000" dirty="0"/>
              <a:t>And he said, Let me go, for the day </a:t>
            </a:r>
            <a:r>
              <a:rPr sz="4000" dirty="0" err="1"/>
              <a:t>breaketh</a:t>
            </a:r>
            <a:r>
              <a:rPr sz="4000" dirty="0"/>
              <a:t>. And he said, I will not let thee go, except thou bless me.</a:t>
            </a:r>
          </a:p>
        </p:txBody>
      </p:sp>
      <p:pic>
        <p:nvPicPr>
          <p:cNvPr id="31750" name="Picture 6" descr="Jacob Wrestling with the Angel, Cristoforo Roncalli (il Pomarancio) | Mia">
            <a:extLst>
              <a:ext uri="{FF2B5EF4-FFF2-40B4-BE49-F238E27FC236}">
                <a16:creationId xmlns:a16="http://schemas.microsoft.com/office/drawing/2014/main" id="{AFF4EAEC-C9DA-7AAB-5CCA-F13FA5B2CEE4}"/>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065540" y="2011363"/>
            <a:ext cx="2898120" cy="42068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12. What was the cause of Jacob’s importunity, and what did he receive? (Lesson 17)</a:t>
            </a:r>
          </a:p>
        </p:txBody>
      </p:sp>
      <p:sp>
        <p:nvSpPr>
          <p:cNvPr id="4" name="Content Placeholder 3"/>
          <p:cNvSpPr>
            <a:spLocks noGrp="1"/>
          </p:cNvSpPr>
          <p:nvPr>
            <p:ph sz="half" idx="2"/>
          </p:nvPr>
        </p:nvSpPr>
        <p:spPr/>
        <p:txBody>
          <a:bodyPr>
            <a:normAutofit/>
          </a:bodyPr>
          <a:lstStyle/>
          <a:p>
            <a:r>
              <a:rPr sz="3600" dirty="0"/>
              <a:t>Genesis 32:27</a:t>
            </a:r>
          </a:p>
          <a:p>
            <a:r>
              <a:rPr sz="3600" dirty="0"/>
              <a:t>And he said unto him, What is thy name? And he said, Jacob.</a:t>
            </a:r>
          </a:p>
        </p:txBody>
      </p:sp>
      <p:pic>
        <p:nvPicPr>
          <p:cNvPr id="32770" name="Picture 2" descr="Jacob Wrestling the Angel">
            <a:extLst>
              <a:ext uri="{FF2B5EF4-FFF2-40B4-BE49-F238E27FC236}">
                <a16:creationId xmlns:a16="http://schemas.microsoft.com/office/drawing/2014/main" id="{2CEAEF2D-AFA8-72AC-A9D5-10360CA92652}"/>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933450" y="2209800"/>
            <a:ext cx="3162300" cy="3810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12. What was the cause of Jacob’s importunity, and what did he receive? (Lesson 17)</a:t>
            </a:r>
          </a:p>
        </p:txBody>
      </p:sp>
      <p:sp>
        <p:nvSpPr>
          <p:cNvPr id="4" name="Content Placeholder 3"/>
          <p:cNvSpPr>
            <a:spLocks noGrp="1"/>
          </p:cNvSpPr>
          <p:nvPr>
            <p:ph sz="half" idx="2"/>
          </p:nvPr>
        </p:nvSpPr>
        <p:spPr>
          <a:xfrm>
            <a:off x="4103914" y="2011680"/>
            <a:ext cx="4354286" cy="4206240"/>
          </a:xfrm>
        </p:spPr>
        <p:txBody>
          <a:bodyPr>
            <a:normAutofit/>
          </a:bodyPr>
          <a:lstStyle/>
          <a:p>
            <a:r>
              <a:rPr sz="3200" dirty="0"/>
              <a:t>Genesis 32:28</a:t>
            </a:r>
          </a:p>
          <a:p>
            <a:r>
              <a:rPr sz="3200" dirty="0"/>
              <a:t>And he said, Thy name shall be called no more Jacob, but Israel: for as a prince hast thou power with God and with men, and hast prevailed.</a:t>
            </a:r>
          </a:p>
        </p:txBody>
      </p:sp>
      <p:pic>
        <p:nvPicPr>
          <p:cNvPr id="33794" name="Picture 2" descr="And Jacob Wrestled…. Learn about the ...">
            <a:extLst>
              <a:ext uri="{FF2B5EF4-FFF2-40B4-BE49-F238E27FC236}">
                <a16:creationId xmlns:a16="http://schemas.microsoft.com/office/drawing/2014/main" id="{1FAE8C36-91CA-EDC9-90C2-5966C5D6B69B}"/>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344385" y="2245724"/>
            <a:ext cx="2340699" cy="348560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13. For what purpose was this narrative recorded?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dirty="0"/>
              <a:t>1. Give a brief Bible description of the character of Abraham. (Lesson 14)</a:t>
            </a:r>
          </a:p>
        </p:txBody>
      </p:sp>
      <p:sp>
        <p:nvSpPr>
          <p:cNvPr id="4" name="Content Placeholder 3"/>
          <p:cNvSpPr>
            <a:spLocks noGrp="1"/>
          </p:cNvSpPr>
          <p:nvPr>
            <p:ph sz="half" idx="2"/>
          </p:nvPr>
        </p:nvSpPr>
        <p:spPr/>
        <p:txBody>
          <a:bodyPr>
            <a:normAutofit fontScale="92500"/>
          </a:bodyPr>
          <a:lstStyle/>
          <a:p>
            <a:r>
              <a:rPr sz="3600" dirty="0"/>
              <a:t>Genesis 26:5</a:t>
            </a:r>
          </a:p>
          <a:p>
            <a:r>
              <a:rPr sz="3600" dirty="0"/>
              <a:t>Because that Abraham obeyed my voice, and kept my charge, my commandments, my statutes, and my laws.</a:t>
            </a:r>
          </a:p>
        </p:txBody>
      </p:sp>
      <p:pic>
        <p:nvPicPr>
          <p:cNvPr id="1026" name="Picture 2" descr="Was Abraham Really a Prophet? - Allen ...">
            <a:extLst>
              <a:ext uri="{FF2B5EF4-FFF2-40B4-BE49-F238E27FC236}">
                <a16:creationId xmlns:a16="http://schemas.microsoft.com/office/drawing/2014/main" id="{495614A0-5764-B109-48A8-F24B70472E60}"/>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625058" y="2733674"/>
            <a:ext cx="3812970" cy="285604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13. For what purpose was this narrative recorded? (Lesson 17)</a:t>
            </a:r>
          </a:p>
        </p:txBody>
      </p:sp>
      <p:sp>
        <p:nvSpPr>
          <p:cNvPr id="4" name="Content Placeholder 3"/>
          <p:cNvSpPr>
            <a:spLocks noGrp="1"/>
          </p:cNvSpPr>
          <p:nvPr>
            <p:ph sz="half" idx="2"/>
          </p:nvPr>
        </p:nvSpPr>
        <p:spPr/>
        <p:txBody>
          <a:bodyPr>
            <a:normAutofit/>
          </a:bodyPr>
          <a:lstStyle/>
          <a:p>
            <a:r>
              <a:rPr sz="3200" dirty="0"/>
              <a:t>Hosea 12:6</a:t>
            </a:r>
          </a:p>
          <a:p>
            <a:r>
              <a:rPr sz="3200" dirty="0"/>
              <a:t>Therefore turn thou to thy God: keep mercy and judgment, and wait on thy God continually.</a:t>
            </a:r>
          </a:p>
        </p:txBody>
      </p:sp>
      <p:pic>
        <p:nvPicPr>
          <p:cNvPr id="34818" name="Picture 2" descr="Mechanical Stopwatch Agate Stopwatch ...">
            <a:extLst>
              <a:ext uri="{FF2B5EF4-FFF2-40B4-BE49-F238E27FC236}">
                <a16:creationId xmlns:a16="http://schemas.microsoft.com/office/drawing/2014/main" id="{1F38A7E3-88C4-54B2-E5AB-E78DEE699AF1}"/>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572179" y="2231573"/>
            <a:ext cx="3314020" cy="331402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14. What led to Joseph’s being sold into Egypt?</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14. What led to Joseph’s being sold into Egypt? (Lesson 18)</a:t>
            </a:r>
          </a:p>
        </p:txBody>
      </p:sp>
      <p:sp>
        <p:nvSpPr>
          <p:cNvPr id="4" name="Content Placeholder 3"/>
          <p:cNvSpPr>
            <a:spLocks noGrp="1"/>
          </p:cNvSpPr>
          <p:nvPr>
            <p:ph sz="half" idx="2"/>
          </p:nvPr>
        </p:nvSpPr>
        <p:spPr>
          <a:xfrm>
            <a:off x="5323114" y="2011680"/>
            <a:ext cx="3135086" cy="4206240"/>
          </a:xfrm>
        </p:spPr>
        <p:txBody>
          <a:bodyPr>
            <a:normAutofit/>
          </a:bodyPr>
          <a:lstStyle/>
          <a:p>
            <a:r>
              <a:rPr sz="3200" dirty="0"/>
              <a:t>Acts 7:9</a:t>
            </a:r>
          </a:p>
          <a:p>
            <a:r>
              <a:rPr sz="3200" dirty="0"/>
              <a:t>And the patriarchs, moved with envy, sold Joseph into Egypt: but God was with him,</a:t>
            </a:r>
          </a:p>
        </p:txBody>
      </p:sp>
      <p:pic>
        <p:nvPicPr>
          <p:cNvPr id="35842" name="Picture 2" descr="Genesis 37 v 23-24 Joseph’s brothers grab him and wrestle off his rich robe. – Slide 9">
            <a:extLst>
              <a:ext uri="{FF2B5EF4-FFF2-40B4-BE49-F238E27FC236}">
                <a16:creationId xmlns:a16="http://schemas.microsoft.com/office/drawing/2014/main" id="{A694096B-11D9-183E-BBFA-BAB950069BE3}"/>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685800" y="2220686"/>
            <a:ext cx="4267200" cy="32004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14. What led to Joseph’s being sold into Egypt? (Lesson 18)</a:t>
            </a:r>
          </a:p>
        </p:txBody>
      </p:sp>
      <p:sp>
        <p:nvSpPr>
          <p:cNvPr id="4" name="Content Placeholder 3"/>
          <p:cNvSpPr>
            <a:spLocks noGrp="1"/>
          </p:cNvSpPr>
          <p:nvPr>
            <p:ph sz="half" idx="2"/>
          </p:nvPr>
        </p:nvSpPr>
        <p:spPr/>
        <p:txBody>
          <a:bodyPr>
            <a:normAutofit fontScale="92500"/>
          </a:bodyPr>
          <a:lstStyle/>
          <a:p>
            <a:r>
              <a:rPr sz="2800" dirty="0"/>
              <a:t>Genesis 37:28</a:t>
            </a:r>
          </a:p>
          <a:p>
            <a:r>
              <a:rPr sz="2800" dirty="0"/>
              <a:t>Then there passed by Midianites merchantmen; and they drew and lifted up Joseph out of the pit, and sold Joseph to the </a:t>
            </a:r>
            <a:r>
              <a:rPr sz="2800" dirty="0" err="1"/>
              <a:t>Ishmeelites</a:t>
            </a:r>
            <a:r>
              <a:rPr sz="2800" dirty="0"/>
              <a:t> for twenty pieces of silver: and they brought Joseph into Egypt.</a:t>
            </a:r>
          </a:p>
        </p:txBody>
      </p:sp>
      <p:pic>
        <p:nvPicPr>
          <p:cNvPr id="36866" name="Picture 2" descr="Genesis 37 v 26-28 As the brothers are eating they see some Ishmaelite traders coming from Gilead. Their camels are loaded with spices, balm and myrrh that they are taking down to Egypt. Reuben is not with his brothers at this time. – Slide 12">
            <a:extLst>
              <a:ext uri="{FF2B5EF4-FFF2-40B4-BE49-F238E27FC236}">
                <a16:creationId xmlns:a16="http://schemas.microsoft.com/office/drawing/2014/main" id="{7E6D1B0B-A639-F759-2226-DABC9C5DBE4C}"/>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21428"/>
          <a:stretch>
            <a:fillRect/>
          </a:stretch>
        </p:blipFill>
        <p:spPr bwMode="auto">
          <a:xfrm>
            <a:off x="1469571" y="2743200"/>
            <a:ext cx="2873829" cy="2743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15. How did he suffer there, and what for?</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15. How did he suffer there, and what for? (Lesson 19)</a:t>
            </a:r>
          </a:p>
        </p:txBody>
      </p:sp>
      <p:sp>
        <p:nvSpPr>
          <p:cNvPr id="4" name="Content Placeholder 3"/>
          <p:cNvSpPr>
            <a:spLocks noGrp="1"/>
          </p:cNvSpPr>
          <p:nvPr>
            <p:ph sz="half" idx="2"/>
          </p:nvPr>
        </p:nvSpPr>
        <p:spPr/>
        <p:txBody>
          <a:bodyPr>
            <a:normAutofit lnSpcReduction="10000"/>
          </a:bodyPr>
          <a:lstStyle/>
          <a:p>
            <a:r>
              <a:rPr sz="3200" dirty="0"/>
              <a:t>Genesis 39:20</a:t>
            </a:r>
          </a:p>
          <a:p>
            <a:r>
              <a:rPr sz="3200" dirty="0"/>
              <a:t>And Joseph’s master took him, and put him into the prison, a place where the king’s prisoners were bound: and he was there in the prison.</a:t>
            </a:r>
          </a:p>
        </p:txBody>
      </p:sp>
      <p:pic>
        <p:nvPicPr>
          <p:cNvPr id="37890" name="Picture 2" descr="Potiphar took Joseph and threw him into the prison where the king’s prisoners were confined. But in prison the Lord was with Joseph and showed him kindness. – Slide 11">
            <a:extLst>
              <a:ext uri="{FF2B5EF4-FFF2-40B4-BE49-F238E27FC236}">
                <a16:creationId xmlns:a16="http://schemas.microsoft.com/office/drawing/2014/main" id="{BF89A0F7-C6BE-52C0-6208-140F236A77D9}"/>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685800" y="2743200"/>
            <a:ext cx="3657600" cy="2743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15. How did he suffer there, and what for? (Lesson 19)</a:t>
            </a:r>
          </a:p>
        </p:txBody>
      </p:sp>
      <p:sp>
        <p:nvSpPr>
          <p:cNvPr id="4" name="Content Placeholder 3"/>
          <p:cNvSpPr>
            <a:spLocks noGrp="1"/>
          </p:cNvSpPr>
          <p:nvPr>
            <p:ph sz="half" idx="2"/>
          </p:nvPr>
        </p:nvSpPr>
        <p:spPr/>
        <p:txBody>
          <a:bodyPr>
            <a:normAutofit fontScale="92500"/>
          </a:bodyPr>
          <a:lstStyle/>
          <a:p>
            <a:r>
              <a:rPr sz="3600" dirty="0"/>
              <a:t>Genesis 39:21</a:t>
            </a:r>
          </a:p>
          <a:p>
            <a:r>
              <a:rPr sz="3600" dirty="0"/>
              <a:t>But the Lord was with Joseph, and shewed him mercy, and gave him </a:t>
            </a:r>
            <a:r>
              <a:rPr sz="3600" dirty="0" err="1"/>
              <a:t>favour</a:t>
            </a:r>
            <a:r>
              <a:rPr sz="3600" dirty="0"/>
              <a:t> in the sight of the keeper of the prison.</a:t>
            </a:r>
          </a:p>
        </p:txBody>
      </p:sp>
      <p:pic>
        <p:nvPicPr>
          <p:cNvPr id="38914" name="Picture 2" descr="The warden put all the prisoners under Joseph’s care. He was now in charge of whatever the prisoners were doing. The warden did not concern himself with anything in Joseph’s care because the Lord was with Joseph and whatever he did was successful. – Slide 2">
            <a:extLst>
              <a:ext uri="{FF2B5EF4-FFF2-40B4-BE49-F238E27FC236}">
                <a16:creationId xmlns:a16="http://schemas.microsoft.com/office/drawing/2014/main" id="{08997B26-389E-064B-BE09-A5269A49E0C1}"/>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28274"/>
          <a:stretch>
            <a:fillRect/>
          </a:stretch>
        </p:blipFill>
        <p:spPr bwMode="auto">
          <a:xfrm>
            <a:off x="1719942" y="2743200"/>
            <a:ext cx="2623457" cy="2743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16. What subsequent position did he occupy?</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16. What subsequent position did he occupy? (Lesson 20)</a:t>
            </a:r>
          </a:p>
        </p:txBody>
      </p:sp>
      <p:sp>
        <p:nvSpPr>
          <p:cNvPr id="4" name="Content Placeholder 3"/>
          <p:cNvSpPr>
            <a:spLocks noGrp="1"/>
          </p:cNvSpPr>
          <p:nvPr>
            <p:ph sz="half" idx="2"/>
          </p:nvPr>
        </p:nvSpPr>
        <p:spPr>
          <a:xfrm>
            <a:off x="4299857" y="2011680"/>
            <a:ext cx="4158343" cy="4206240"/>
          </a:xfrm>
        </p:spPr>
        <p:txBody>
          <a:bodyPr>
            <a:normAutofit fontScale="92500" lnSpcReduction="20000"/>
          </a:bodyPr>
          <a:lstStyle/>
          <a:p>
            <a:r>
              <a:rPr sz="3900" dirty="0"/>
              <a:t>Genesis 41:40</a:t>
            </a:r>
          </a:p>
          <a:p>
            <a:r>
              <a:rPr sz="3900" dirty="0"/>
              <a:t>Thou shalt be over my house, and according unto thy word shall all my people be ruled: only in the throne will I be greater than thou</a:t>
            </a:r>
            <a:r>
              <a:rPr sz="3200" dirty="0"/>
              <a:t>.</a:t>
            </a:r>
          </a:p>
        </p:txBody>
      </p:sp>
      <p:pic>
        <p:nvPicPr>
          <p:cNvPr id="39938" name="Picture 2" descr="So, Pharaoh asked his officials, ‘Can we find a man like Joseph, one in whom the Spirit of God is present?’ Pharaoh said to Joseph, ‘As God has enabled you to know all this, there is no one as wise and discerning as you are! You will oversee my household, and all my people will submit to your commands. Only I, the king, will be greater than you. &lt;br/&gt;Then Pharaoh took his signet ring from his own hand and put it on Joseph. – Slide 11">
            <a:extLst>
              <a:ext uri="{FF2B5EF4-FFF2-40B4-BE49-F238E27FC236}">
                <a16:creationId xmlns:a16="http://schemas.microsoft.com/office/drawing/2014/main" id="{9CF7DC8E-387B-4E41-EFF3-ACF8BFDA55E4}"/>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17560" r="19642"/>
          <a:stretch>
            <a:fillRect/>
          </a:stretch>
        </p:blipFill>
        <p:spPr bwMode="auto">
          <a:xfrm>
            <a:off x="685019" y="2109622"/>
            <a:ext cx="3439885" cy="410829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16. What subsequent position did he occupy? (Lesson 20)</a:t>
            </a:r>
          </a:p>
        </p:txBody>
      </p:sp>
      <p:sp>
        <p:nvSpPr>
          <p:cNvPr id="4" name="Content Placeholder 3"/>
          <p:cNvSpPr>
            <a:spLocks noGrp="1"/>
          </p:cNvSpPr>
          <p:nvPr>
            <p:ph sz="half" idx="2"/>
          </p:nvPr>
        </p:nvSpPr>
        <p:spPr/>
        <p:txBody>
          <a:bodyPr>
            <a:normAutofit/>
          </a:bodyPr>
          <a:lstStyle/>
          <a:p>
            <a:r>
              <a:rPr sz="4000" dirty="0"/>
              <a:t>Genesis 41:41</a:t>
            </a:r>
          </a:p>
          <a:p>
            <a:r>
              <a:rPr sz="4000" dirty="0"/>
              <a:t>And Pharaoh said unto Joseph, See, I have set thee over all the land of Egypt.</a:t>
            </a:r>
          </a:p>
        </p:txBody>
      </p:sp>
      <p:pic>
        <p:nvPicPr>
          <p:cNvPr id="40962" name="Picture 2" descr="Pharaoh had him ride in the chariot used by his second-in-command and they cried out before him, ‘Kneel down!’ He also gave him Asenath to be his wife. – Slide 13">
            <a:extLst>
              <a:ext uri="{FF2B5EF4-FFF2-40B4-BE49-F238E27FC236}">
                <a16:creationId xmlns:a16="http://schemas.microsoft.com/office/drawing/2014/main" id="{DAB93747-DAF3-B3A6-E2D8-F029A21D480D}"/>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13095" r="20833"/>
          <a:stretch>
            <a:fillRect/>
          </a:stretch>
        </p:blipFill>
        <p:spPr bwMode="auto">
          <a:xfrm>
            <a:off x="685018" y="2011679"/>
            <a:ext cx="3895377" cy="442177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1. Give a brief Bible description of the character of Abraham. (Lesson 14)</a:t>
            </a:r>
          </a:p>
        </p:txBody>
      </p:sp>
      <p:sp>
        <p:nvSpPr>
          <p:cNvPr id="4" name="Content Placeholder 3"/>
          <p:cNvSpPr>
            <a:spLocks noGrp="1"/>
          </p:cNvSpPr>
          <p:nvPr>
            <p:ph sz="half" idx="2"/>
          </p:nvPr>
        </p:nvSpPr>
        <p:spPr>
          <a:xfrm>
            <a:off x="4264702" y="2011680"/>
            <a:ext cx="4193498" cy="4206240"/>
          </a:xfrm>
        </p:spPr>
        <p:txBody>
          <a:bodyPr>
            <a:normAutofit lnSpcReduction="10000"/>
          </a:bodyPr>
          <a:lstStyle/>
          <a:p>
            <a:r>
              <a:rPr sz="3200" dirty="0"/>
              <a:t>Hebrews 11:8</a:t>
            </a:r>
          </a:p>
          <a:p>
            <a:r>
              <a:rPr sz="3200" dirty="0"/>
              <a:t>By faith Abraham, when he was called to go out into a place which he should after receive for an inheritance, obeyed; and he went out, not knowing whither he went.</a:t>
            </a:r>
          </a:p>
        </p:txBody>
      </p:sp>
      <p:pic>
        <p:nvPicPr>
          <p:cNvPr id="2050" name="Picture 2" descr="Lucia's Blog: ABRAHAM THE PATRIARCH - PART I">
            <a:extLst>
              <a:ext uri="{FF2B5EF4-FFF2-40B4-BE49-F238E27FC236}">
                <a16:creationId xmlns:a16="http://schemas.microsoft.com/office/drawing/2014/main" id="{692E161C-32E3-BDD4-FAAF-3DCEE315C627}"/>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797948" y="2011045"/>
            <a:ext cx="2983599" cy="42068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17. What was the real cause of Joseph’s prosperity?</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17. What was the real cause of Joseph’s prosperity? (Lesson 19)</a:t>
            </a:r>
          </a:p>
        </p:txBody>
      </p:sp>
      <p:sp>
        <p:nvSpPr>
          <p:cNvPr id="4" name="Content Placeholder 3"/>
          <p:cNvSpPr>
            <a:spLocks noGrp="1"/>
          </p:cNvSpPr>
          <p:nvPr>
            <p:ph sz="half" idx="2"/>
          </p:nvPr>
        </p:nvSpPr>
        <p:spPr/>
        <p:txBody>
          <a:bodyPr>
            <a:normAutofit fontScale="92500" lnSpcReduction="10000"/>
          </a:bodyPr>
          <a:lstStyle/>
          <a:p>
            <a:r>
              <a:rPr sz="3600" dirty="0"/>
              <a:t>Genesis 39:2</a:t>
            </a:r>
          </a:p>
          <a:p>
            <a:r>
              <a:rPr sz="3600" dirty="0"/>
              <a:t>And the Lord was with Joseph, and he was a prosperous man; and he was in the house of his master the Egyptian.</a:t>
            </a:r>
          </a:p>
        </p:txBody>
      </p:sp>
      <p:pic>
        <p:nvPicPr>
          <p:cNvPr id="41986" name="Picture 2" descr="Joseph was summoned from prison. He shaved and changed his clothes before appearing before Pharaoh. – Slide 6">
            <a:extLst>
              <a:ext uri="{FF2B5EF4-FFF2-40B4-BE49-F238E27FC236}">
                <a16:creationId xmlns:a16="http://schemas.microsoft.com/office/drawing/2014/main" id="{337934FD-BEB1-16D8-D23C-B093CBAE41F3}"/>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685800" y="2571750"/>
            <a:ext cx="3886200" cy="29146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17. What was the real cause of Joseph’s prosperity? (Lesson 19)</a:t>
            </a:r>
          </a:p>
        </p:txBody>
      </p:sp>
      <p:sp>
        <p:nvSpPr>
          <p:cNvPr id="4" name="Content Placeholder 3"/>
          <p:cNvSpPr>
            <a:spLocks noGrp="1"/>
          </p:cNvSpPr>
          <p:nvPr>
            <p:ph sz="half" idx="2"/>
          </p:nvPr>
        </p:nvSpPr>
        <p:spPr/>
        <p:txBody>
          <a:bodyPr>
            <a:normAutofit/>
          </a:bodyPr>
          <a:lstStyle/>
          <a:p>
            <a:r>
              <a:rPr sz="3600" dirty="0"/>
              <a:t>Proverbs 16:7</a:t>
            </a:r>
          </a:p>
          <a:p>
            <a:r>
              <a:rPr sz="3600" dirty="0"/>
              <a:t>When a man’s ways please the Lord, he maketh even his enemies to be at peace with him.</a:t>
            </a:r>
          </a:p>
        </p:txBody>
      </p:sp>
      <p:pic>
        <p:nvPicPr>
          <p:cNvPr id="43010" name="Picture 2" descr="Joseph replied to Pharaoh, ‘It is not within my power to interpret dreams but God can do this.’ &lt;br/&gt;The king told Joseph about his two dreams. – Slide 8">
            <a:extLst>
              <a:ext uri="{FF2B5EF4-FFF2-40B4-BE49-F238E27FC236}">
                <a16:creationId xmlns:a16="http://schemas.microsoft.com/office/drawing/2014/main" id="{BEC60759-CF4F-7A3A-F10D-122DB61027A2}"/>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359228" y="2011680"/>
            <a:ext cx="4735286" cy="355146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18. Show how God overruled the purposes of wicked men for good.</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18. Show how God overruled the purposes of wicked men for good. (Lesson 21)</a:t>
            </a:r>
          </a:p>
        </p:txBody>
      </p:sp>
      <p:sp>
        <p:nvSpPr>
          <p:cNvPr id="4" name="Content Placeholder 3"/>
          <p:cNvSpPr>
            <a:spLocks noGrp="1"/>
          </p:cNvSpPr>
          <p:nvPr>
            <p:ph sz="half" idx="2"/>
          </p:nvPr>
        </p:nvSpPr>
        <p:spPr/>
        <p:txBody>
          <a:bodyPr>
            <a:normAutofit lnSpcReduction="10000"/>
          </a:bodyPr>
          <a:lstStyle/>
          <a:p>
            <a:r>
              <a:rPr sz="3200" dirty="0"/>
              <a:t>Genesis 50:20</a:t>
            </a:r>
          </a:p>
          <a:p>
            <a:r>
              <a:rPr sz="3200" dirty="0"/>
              <a:t>But as for you, ye thought evil against me; but God meant it unto good, to bring to pass, as it is this day, to save much people alive.</a:t>
            </a:r>
          </a:p>
        </p:txBody>
      </p:sp>
      <p:pic>
        <p:nvPicPr>
          <p:cNvPr id="44034" name="Picture 2" descr="‘So then, it was not you who sent me here, but God. He appointed me in charge of Pharaoh’s entire household and ruler of all Egypt.’ – Slide 11">
            <a:extLst>
              <a:ext uri="{FF2B5EF4-FFF2-40B4-BE49-F238E27FC236}">
                <a16:creationId xmlns:a16="http://schemas.microsoft.com/office/drawing/2014/main" id="{18A12013-9642-FD94-9244-9F1DC125DB7E}"/>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508000" y="2438400"/>
            <a:ext cx="4064000" cy="3048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19. How did the Israelites come to settle in the land of Egypt?</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19. How did the Israelites come to settle in the land of Egypt? (Lesson 22)</a:t>
            </a:r>
          </a:p>
        </p:txBody>
      </p:sp>
      <p:sp>
        <p:nvSpPr>
          <p:cNvPr id="4" name="Content Placeholder 3"/>
          <p:cNvSpPr>
            <a:spLocks noGrp="1"/>
          </p:cNvSpPr>
          <p:nvPr>
            <p:ph sz="half" idx="2"/>
          </p:nvPr>
        </p:nvSpPr>
        <p:spPr/>
        <p:txBody>
          <a:bodyPr>
            <a:normAutofit fontScale="92500" lnSpcReduction="20000"/>
          </a:bodyPr>
          <a:lstStyle/>
          <a:p>
            <a:r>
              <a:rPr sz="3600" dirty="0"/>
              <a:t>Genesis 45:9</a:t>
            </a:r>
          </a:p>
          <a:p>
            <a:r>
              <a:rPr sz="3600" dirty="0"/>
              <a:t>Haste ye, and go up to my father, and say unto him, Thus saith thy son Joseph, God hath made me lord of all Egypt: come down unto me, tarry not:</a:t>
            </a:r>
          </a:p>
        </p:txBody>
      </p:sp>
      <p:pic>
        <p:nvPicPr>
          <p:cNvPr id="45058" name="Picture 2" descr="Jacob said, ‘Now I am ready to die, since I have seen for myself that you are still alive.’ – Slide 12">
            <a:extLst>
              <a:ext uri="{FF2B5EF4-FFF2-40B4-BE49-F238E27FC236}">
                <a16:creationId xmlns:a16="http://schemas.microsoft.com/office/drawing/2014/main" id="{1363A8E4-0BE9-57F6-4616-ADF40FBBB4DC}"/>
              </a:ext>
            </a:extLst>
          </p:cNvPr>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685800" y="2743200"/>
            <a:ext cx="3657600" cy="2743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19. How did the Israelites come to settle in the land of Egypt? (Lesson 22)</a:t>
            </a:r>
          </a:p>
        </p:txBody>
      </p:sp>
      <p:sp>
        <p:nvSpPr>
          <p:cNvPr id="4" name="Content Placeholder 3"/>
          <p:cNvSpPr>
            <a:spLocks noGrp="1"/>
          </p:cNvSpPr>
          <p:nvPr>
            <p:ph sz="half" idx="2"/>
          </p:nvPr>
        </p:nvSpPr>
        <p:spPr/>
        <p:txBody>
          <a:bodyPr>
            <a:normAutofit fontScale="92500" lnSpcReduction="20000"/>
          </a:bodyPr>
          <a:lstStyle/>
          <a:p>
            <a:r>
              <a:rPr sz="3200" dirty="0"/>
              <a:t>Genesis 45:10</a:t>
            </a:r>
          </a:p>
          <a:p>
            <a:r>
              <a:rPr sz="3200" dirty="0"/>
              <a:t>And thou shalt dwell in the land of Goshen, and thou shalt be near unto me, thou, and thy children, and thy children’s children, and thy flocks, and thy herds, and all that thou hast:</a:t>
            </a:r>
          </a:p>
        </p:txBody>
      </p:sp>
      <p:pic>
        <p:nvPicPr>
          <p:cNvPr id="46082" name="Picture 2" descr="When they arrived in the region of Goshen, Joseph had his chariot made ready and went to Goshen to meet his father. – Slide 9">
            <a:extLst>
              <a:ext uri="{FF2B5EF4-FFF2-40B4-BE49-F238E27FC236}">
                <a16:creationId xmlns:a16="http://schemas.microsoft.com/office/drawing/2014/main" id="{A4AF8F3F-D135-B809-1C5A-7904E49B76BE}"/>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685800" y="2520315"/>
            <a:ext cx="3886200" cy="29146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19. How did the Israelites come to settle in the land of Egypt? (Lesson 22)</a:t>
            </a:r>
          </a:p>
        </p:txBody>
      </p:sp>
      <p:sp>
        <p:nvSpPr>
          <p:cNvPr id="4" name="Content Placeholder 3"/>
          <p:cNvSpPr>
            <a:spLocks noGrp="1"/>
          </p:cNvSpPr>
          <p:nvPr>
            <p:ph sz="half" idx="2"/>
          </p:nvPr>
        </p:nvSpPr>
        <p:spPr/>
        <p:txBody>
          <a:bodyPr>
            <a:normAutofit lnSpcReduction="10000"/>
          </a:bodyPr>
          <a:lstStyle/>
          <a:p>
            <a:r>
              <a:rPr sz="3200" dirty="0"/>
              <a:t>Genesis 45:11</a:t>
            </a:r>
          </a:p>
          <a:p>
            <a:r>
              <a:rPr sz="3200" dirty="0"/>
              <a:t>And there will I nourish thee; for yet there are five years of famine; lest thou, and thy household, and all that thou hast, come to poverty.</a:t>
            </a:r>
          </a:p>
        </p:txBody>
      </p:sp>
      <p:pic>
        <p:nvPicPr>
          <p:cNvPr id="47106" name="Picture 2" descr="Jacob and his family set off for Egypt. At Beersheba, he offered sacrifices to God. Gods told Jacob, ‘Do not be afraid to go down to Egypt, for I will make you into a great nation there.  I will go down to Egypt with you, and I will surely bring you back again. And Joseph’s own hand will close your eyes.’ &lt;br/&gt;They travelled on to Egypt. – Slide 8">
            <a:extLst>
              <a:ext uri="{FF2B5EF4-FFF2-40B4-BE49-F238E27FC236}">
                <a16:creationId xmlns:a16="http://schemas.microsoft.com/office/drawing/2014/main" id="{DB211256-4FB2-BB42-D142-932D5AD822C1}"/>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685800" y="2743200"/>
            <a:ext cx="3657600" cy="2743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20. After they became very numerous, what was done to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2. What was the foundation of Abraham’s righteousness?</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20. After they became very numerous, what was done to them? (Lesson 22)</a:t>
            </a:r>
          </a:p>
        </p:txBody>
      </p:sp>
      <p:sp>
        <p:nvSpPr>
          <p:cNvPr id="4" name="Content Placeholder 3"/>
          <p:cNvSpPr>
            <a:spLocks noGrp="1"/>
          </p:cNvSpPr>
          <p:nvPr>
            <p:ph sz="half" idx="2"/>
          </p:nvPr>
        </p:nvSpPr>
        <p:spPr/>
        <p:txBody>
          <a:bodyPr>
            <a:normAutofit/>
          </a:bodyPr>
          <a:lstStyle/>
          <a:p>
            <a:r>
              <a:rPr sz="4000" dirty="0"/>
              <a:t>Exodus 1:8</a:t>
            </a:r>
          </a:p>
          <a:p>
            <a:r>
              <a:rPr sz="4000" dirty="0"/>
              <a:t>Now there arose up a new king over Egypt, which knew not Joseph.</a:t>
            </a:r>
          </a:p>
        </p:txBody>
      </p:sp>
      <p:pic>
        <p:nvPicPr>
          <p:cNvPr id="48130" name="Picture 2" descr="Then a new king, who did not know about Joseph, came to power over Egypt. He said to his people, ‘Look at the Israelite people, more numerous and stronger than we are! Come, let’s deal wisely with them. Otherwise they will continue to multiply, and if a war breaks out, they will ally themselves with our enemies and fight against us and leave the country.’ – Slide 1">
            <a:extLst>
              <a:ext uri="{FF2B5EF4-FFF2-40B4-BE49-F238E27FC236}">
                <a16:creationId xmlns:a16="http://schemas.microsoft.com/office/drawing/2014/main" id="{2A3289C9-1258-FE94-C356-2C85EDBAC5AE}"/>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685800" y="2743200"/>
            <a:ext cx="3657600" cy="2743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20. After they became very numerous, what was done to them? (Lesson 22)</a:t>
            </a:r>
          </a:p>
        </p:txBody>
      </p:sp>
      <p:sp>
        <p:nvSpPr>
          <p:cNvPr id="4" name="Content Placeholder 3"/>
          <p:cNvSpPr>
            <a:spLocks noGrp="1"/>
          </p:cNvSpPr>
          <p:nvPr>
            <p:ph sz="half" idx="2"/>
          </p:nvPr>
        </p:nvSpPr>
        <p:spPr/>
        <p:txBody>
          <a:bodyPr>
            <a:normAutofit/>
          </a:bodyPr>
          <a:lstStyle/>
          <a:p>
            <a:r>
              <a:rPr sz="3200" dirty="0"/>
              <a:t>Exodus 1:9</a:t>
            </a:r>
          </a:p>
          <a:p>
            <a:r>
              <a:rPr sz="3200" dirty="0"/>
              <a:t>And he said unto his people, Behold, the people of the children of Israel are more and mightier than we:</a:t>
            </a:r>
          </a:p>
        </p:txBody>
      </p:sp>
      <p:pic>
        <p:nvPicPr>
          <p:cNvPr id="49154" name="Picture 2" descr="Then Pharaoh commanded all his people, ‘All sons that are born to the Israelites must throw into the river, but their daughters you may let live.’ – Slide 4">
            <a:extLst>
              <a:ext uri="{FF2B5EF4-FFF2-40B4-BE49-F238E27FC236}">
                <a16:creationId xmlns:a16="http://schemas.microsoft.com/office/drawing/2014/main" id="{AC63D7B6-BF14-1F33-F984-BDFEC54E6658}"/>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r="24405"/>
          <a:stretch>
            <a:fillRect/>
          </a:stretch>
        </p:blipFill>
        <p:spPr bwMode="auto">
          <a:xfrm>
            <a:off x="685019" y="1792936"/>
            <a:ext cx="4037736" cy="400594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20. After they became very numerous, what was done to them? (Lesson 22)</a:t>
            </a:r>
          </a:p>
        </p:txBody>
      </p:sp>
      <p:sp>
        <p:nvSpPr>
          <p:cNvPr id="4" name="Content Placeholder 3"/>
          <p:cNvSpPr>
            <a:spLocks noGrp="1"/>
          </p:cNvSpPr>
          <p:nvPr>
            <p:ph sz="half" idx="2"/>
          </p:nvPr>
        </p:nvSpPr>
        <p:spPr/>
        <p:txBody>
          <a:bodyPr>
            <a:normAutofit fontScale="92500" lnSpcReduction="20000"/>
          </a:bodyPr>
          <a:lstStyle/>
          <a:p>
            <a:r>
              <a:rPr sz="3200" dirty="0"/>
              <a:t>Exodus 1:10</a:t>
            </a:r>
          </a:p>
          <a:p>
            <a:r>
              <a:rPr sz="3200" dirty="0"/>
              <a:t>Come on, let us deal wisely with them; lest they multiply, and it come to pass, that, when there falleth out any war, they join also unto our enemies, and fight against us, and so get them up out of the land.</a:t>
            </a:r>
          </a:p>
        </p:txBody>
      </p:sp>
      <p:pic>
        <p:nvPicPr>
          <p:cNvPr id="50178" name="Picture 2" descr="But she knew she could no longer hide him at home and Egyptian soldiers might discover him. – Slide 7">
            <a:extLst>
              <a:ext uri="{FF2B5EF4-FFF2-40B4-BE49-F238E27FC236}">
                <a16:creationId xmlns:a16="http://schemas.microsoft.com/office/drawing/2014/main" id="{42A61285-57AE-FEC0-BF4B-9AD8A661E28D}"/>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685800" y="2743200"/>
            <a:ext cx="3657600" cy="2743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20. After they became very numerous, what was done to them? (Lesson 22)</a:t>
            </a:r>
          </a:p>
        </p:txBody>
      </p:sp>
      <p:sp>
        <p:nvSpPr>
          <p:cNvPr id="4" name="Content Placeholder 3"/>
          <p:cNvSpPr>
            <a:spLocks noGrp="1"/>
          </p:cNvSpPr>
          <p:nvPr>
            <p:ph sz="half" idx="2"/>
          </p:nvPr>
        </p:nvSpPr>
        <p:spPr/>
        <p:txBody>
          <a:bodyPr>
            <a:normAutofit fontScale="92500" lnSpcReduction="20000"/>
          </a:bodyPr>
          <a:lstStyle/>
          <a:p>
            <a:r>
              <a:rPr sz="3600" dirty="0"/>
              <a:t>Exodus 1:11</a:t>
            </a:r>
          </a:p>
          <a:p>
            <a:r>
              <a:rPr sz="3600" dirty="0"/>
              <a:t>Therefore they did set over them taskmasters to afflict them with their burdens. And they built for Pharaoh treasure cities, Pithom and </a:t>
            </a:r>
            <a:r>
              <a:rPr sz="3600" dirty="0" err="1"/>
              <a:t>Raamses</a:t>
            </a:r>
            <a:r>
              <a:rPr sz="3600" dirty="0"/>
              <a:t>.</a:t>
            </a:r>
          </a:p>
        </p:txBody>
      </p:sp>
      <p:pic>
        <p:nvPicPr>
          <p:cNvPr id="51202" name="Picture 2" descr="As a result the Egyptians loathed the Israelites, and they made the Israelites serve rigorously. They made their lives bitter by hard service with mortar and bricks and by all kinds of service in the fields. Every kind of service the Israelites were required to give was rigorous. – Slide 3">
            <a:extLst>
              <a:ext uri="{FF2B5EF4-FFF2-40B4-BE49-F238E27FC236}">
                <a16:creationId xmlns:a16="http://schemas.microsoft.com/office/drawing/2014/main" id="{53A8DFBC-F6A5-F2D3-1935-CAFB084B2B59}"/>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333047" y="2307771"/>
            <a:ext cx="4238172" cy="317862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20. After they became very numerous, what was done to them? (Lesson 22)</a:t>
            </a:r>
          </a:p>
        </p:txBody>
      </p:sp>
      <p:sp>
        <p:nvSpPr>
          <p:cNvPr id="4" name="Content Placeholder 3"/>
          <p:cNvSpPr>
            <a:spLocks noGrp="1"/>
          </p:cNvSpPr>
          <p:nvPr>
            <p:ph sz="half" idx="2"/>
          </p:nvPr>
        </p:nvSpPr>
        <p:spPr/>
        <p:txBody>
          <a:bodyPr>
            <a:normAutofit fontScale="92500" lnSpcReduction="10000"/>
          </a:bodyPr>
          <a:lstStyle/>
          <a:p>
            <a:r>
              <a:rPr sz="3600" dirty="0"/>
              <a:t>Exodus 1:12</a:t>
            </a:r>
          </a:p>
          <a:p>
            <a:r>
              <a:rPr sz="3600" dirty="0"/>
              <a:t>But the more they afflicted them, the more they multiplied and grew. And they were grieved because of the children of Israel.</a:t>
            </a:r>
          </a:p>
        </p:txBody>
      </p:sp>
      <p:pic>
        <p:nvPicPr>
          <p:cNvPr id="52228" name="Picture 4" descr="Then a new king, who did not know about Joseph, came to power over Egypt. He said to his people, ‘Look at the Israelite people, more numerous and stronger than we are! Come, let’s deal wisely with them. Otherwise they will continue to multiply, and if a war breaks out, they will ally themselves with our enemies and fight against us and leave the country.’ – Slide 1">
            <a:extLst>
              <a:ext uri="{FF2B5EF4-FFF2-40B4-BE49-F238E27FC236}">
                <a16:creationId xmlns:a16="http://schemas.microsoft.com/office/drawing/2014/main" id="{63793E3E-5A52-28C5-3001-49CEEF950EA3}"/>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flipH="1">
            <a:off x="359228" y="2449285"/>
            <a:ext cx="4441372" cy="333102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20. After they became very numerous, what was done to them? (Lesson 22)</a:t>
            </a:r>
          </a:p>
        </p:txBody>
      </p:sp>
      <p:sp>
        <p:nvSpPr>
          <p:cNvPr id="4" name="Content Placeholder 3"/>
          <p:cNvSpPr>
            <a:spLocks noGrp="1"/>
          </p:cNvSpPr>
          <p:nvPr>
            <p:ph sz="half" idx="2"/>
          </p:nvPr>
        </p:nvSpPr>
        <p:spPr>
          <a:xfrm>
            <a:off x="4800600" y="2405742"/>
            <a:ext cx="3657600" cy="3812177"/>
          </a:xfrm>
        </p:spPr>
        <p:txBody>
          <a:bodyPr>
            <a:normAutofit/>
          </a:bodyPr>
          <a:lstStyle/>
          <a:p>
            <a:r>
              <a:rPr sz="3600" dirty="0"/>
              <a:t>Exodus 1:13</a:t>
            </a:r>
          </a:p>
          <a:p>
            <a:r>
              <a:rPr sz="3600" dirty="0"/>
              <a:t>And the Egyptians made the children of Israel to serve with </a:t>
            </a:r>
            <a:r>
              <a:rPr sz="3600" dirty="0" err="1"/>
              <a:t>rigour</a:t>
            </a:r>
            <a:r>
              <a:rPr sz="3600" dirty="0"/>
              <a:t>:</a:t>
            </a:r>
          </a:p>
        </p:txBody>
      </p:sp>
      <p:pic>
        <p:nvPicPr>
          <p:cNvPr id="54276" name="Picture 4" descr="When Pharaoh heard of this, he tried to kill Moses. – Slide 8">
            <a:extLst>
              <a:ext uri="{FF2B5EF4-FFF2-40B4-BE49-F238E27FC236}">
                <a16:creationId xmlns:a16="http://schemas.microsoft.com/office/drawing/2014/main" id="{8F1C9531-99CC-FA94-2E4E-8FA21623F400}"/>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685800" y="2743200"/>
            <a:ext cx="3657600" cy="2743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20. After they became very numerous, what was done to them? (Lesson 22)</a:t>
            </a:r>
          </a:p>
        </p:txBody>
      </p:sp>
      <p:sp>
        <p:nvSpPr>
          <p:cNvPr id="4" name="Content Placeholder 3"/>
          <p:cNvSpPr>
            <a:spLocks noGrp="1"/>
          </p:cNvSpPr>
          <p:nvPr>
            <p:ph sz="half" idx="2"/>
          </p:nvPr>
        </p:nvSpPr>
        <p:spPr/>
        <p:txBody>
          <a:bodyPr>
            <a:normAutofit fontScale="92500" lnSpcReduction="20000"/>
          </a:bodyPr>
          <a:lstStyle/>
          <a:p>
            <a:r>
              <a:rPr sz="3200" dirty="0"/>
              <a:t>Exodus 1:14</a:t>
            </a:r>
          </a:p>
          <a:p>
            <a:r>
              <a:rPr sz="3200" dirty="0"/>
              <a:t>And they made their lives bitter with hard bondage, in </a:t>
            </a:r>
            <a:r>
              <a:rPr sz="3200" dirty="0" err="1"/>
              <a:t>morter</a:t>
            </a:r>
            <a:r>
              <a:rPr sz="3200" dirty="0"/>
              <a:t>, and in brick, and in all manner of service in the field: all their service, wherein they made them serve, was with </a:t>
            </a:r>
            <a:r>
              <a:rPr sz="3200" dirty="0" err="1"/>
              <a:t>rigour</a:t>
            </a:r>
            <a:r>
              <a:rPr sz="3200" dirty="0"/>
              <a:t>.</a:t>
            </a:r>
          </a:p>
        </p:txBody>
      </p:sp>
      <p:pic>
        <p:nvPicPr>
          <p:cNvPr id="6" name="Picture 2" descr="So, they put foremen over the Israelites to oppress them with hard labour. As a result they built Pithom and Rameses as store cities for Pharaoh. But the more the Egyptians oppressed them, the more they multiplied and spread. – Slide 2">
            <a:extLst>
              <a:ext uri="{FF2B5EF4-FFF2-40B4-BE49-F238E27FC236}">
                <a16:creationId xmlns:a16="http://schemas.microsoft.com/office/drawing/2014/main" id="{3EBFB9FC-6C1E-0418-DAE2-C4EF93E78982}"/>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685800" y="2743200"/>
            <a:ext cx="3657600" cy="2743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21. Tell how Moses was fitted for the work of delivering the people.</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21. Tell how Moses was fitted for the work of delivering the people. (Lessons 23–24)</a:t>
            </a:r>
          </a:p>
        </p:txBody>
      </p:sp>
      <p:sp>
        <p:nvSpPr>
          <p:cNvPr id="4" name="Content Placeholder 3"/>
          <p:cNvSpPr>
            <a:spLocks noGrp="1"/>
          </p:cNvSpPr>
          <p:nvPr>
            <p:ph sz="half" idx="2"/>
          </p:nvPr>
        </p:nvSpPr>
        <p:spPr/>
        <p:txBody>
          <a:bodyPr>
            <a:normAutofit/>
          </a:bodyPr>
          <a:lstStyle/>
          <a:p>
            <a:r>
              <a:rPr sz="3200" dirty="0"/>
              <a:t>Acts 7:22</a:t>
            </a:r>
          </a:p>
          <a:p>
            <a:r>
              <a:rPr sz="3200" dirty="0"/>
              <a:t>And Moses was learned in all the wisdom of the Egyptians, and was mighty in words and in deeds.</a:t>
            </a:r>
          </a:p>
        </p:txBody>
      </p:sp>
      <p:pic>
        <p:nvPicPr>
          <p:cNvPr id="55298" name="Picture 2" descr="One day, after Moses had grown up … – Slide 1">
            <a:extLst>
              <a:ext uri="{FF2B5EF4-FFF2-40B4-BE49-F238E27FC236}">
                <a16:creationId xmlns:a16="http://schemas.microsoft.com/office/drawing/2014/main" id="{B2AA59D0-BE1A-3B7A-85BB-2C7B5BDC76C2}"/>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624115" y="2351314"/>
            <a:ext cx="3947885" cy="296091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21. Tell how Moses was fitted for the work of delivering the people. (Lessons 23–24)</a:t>
            </a:r>
          </a:p>
        </p:txBody>
      </p:sp>
      <p:sp>
        <p:nvSpPr>
          <p:cNvPr id="4" name="Content Placeholder 3"/>
          <p:cNvSpPr>
            <a:spLocks noGrp="1"/>
          </p:cNvSpPr>
          <p:nvPr>
            <p:ph sz="half" idx="2"/>
          </p:nvPr>
        </p:nvSpPr>
        <p:spPr>
          <a:xfrm>
            <a:off x="4419600" y="2011680"/>
            <a:ext cx="4038600" cy="4206240"/>
          </a:xfrm>
        </p:spPr>
        <p:txBody>
          <a:bodyPr>
            <a:normAutofit/>
          </a:bodyPr>
          <a:lstStyle/>
          <a:p>
            <a:r>
              <a:rPr sz="3200" dirty="0"/>
              <a:t>Acts 7:30</a:t>
            </a:r>
          </a:p>
          <a:p>
            <a:r>
              <a:rPr sz="3200" dirty="0"/>
              <a:t>And when forty years were expired, there appeared to him in the wilderness of mount Sina an angel of the Lord in a flame of fire in a bush.</a:t>
            </a:r>
          </a:p>
        </p:txBody>
      </p:sp>
      <p:pic>
        <p:nvPicPr>
          <p:cNvPr id="57346" name="Picture 2" descr="Here the angel of the Lord appeared to him in flames of fire from within a bush. Moses saw that though the bush was on fire it did not burn up. So Moses thought, ‘I will go over and see this strange sight—why the bush does not burn up.’ – Slide 3">
            <a:extLst>
              <a:ext uri="{FF2B5EF4-FFF2-40B4-BE49-F238E27FC236}">
                <a16:creationId xmlns:a16="http://schemas.microsoft.com/office/drawing/2014/main" id="{88973026-0CE5-2585-505D-ABFF0C56DB9A}"/>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685800" y="2743200"/>
            <a:ext cx="3657600" cy="2743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2. What was the foundation of Abraham’s righteousness? (Lesson 14)</a:t>
            </a:r>
          </a:p>
        </p:txBody>
      </p:sp>
      <p:sp>
        <p:nvSpPr>
          <p:cNvPr id="4" name="Content Placeholder 3"/>
          <p:cNvSpPr>
            <a:spLocks noGrp="1"/>
          </p:cNvSpPr>
          <p:nvPr>
            <p:ph sz="half" idx="2"/>
          </p:nvPr>
        </p:nvSpPr>
        <p:spPr/>
        <p:txBody>
          <a:bodyPr>
            <a:normAutofit fontScale="92500"/>
          </a:bodyPr>
          <a:lstStyle/>
          <a:p>
            <a:r>
              <a:rPr sz="3600" dirty="0"/>
              <a:t>Romans 4:3</a:t>
            </a:r>
          </a:p>
          <a:p>
            <a:r>
              <a:rPr sz="3600" dirty="0"/>
              <a:t>For what saith the scripture? Abraham believed God, and it was counted unto him for righteousness.</a:t>
            </a:r>
          </a:p>
        </p:txBody>
      </p:sp>
      <p:pic>
        <p:nvPicPr>
          <p:cNvPr id="3076" name="Picture 4" descr="Sarah and Abraham – Israel My Glory">
            <a:extLst>
              <a:ext uri="{FF2B5EF4-FFF2-40B4-BE49-F238E27FC236}">
                <a16:creationId xmlns:a16="http://schemas.microsoft.com/office/drawing/2014/main" id="{346FC4C3-E835-3EB6-259D-2D4951A3AA3C}"/>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33671" r="8470"/>
          <a:stretch>
            <a:fillRect/>
          </a:stretch>
        </p:blipFill>
        <p:spPr bwMode="auto">
          <a:xfrm>
            <a:off x="457198" y="2347132"/>
            <a:ext cx="4052123" cy="37763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22. Relate the circumstances of his call to return to Egypt to deliver Israel.</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22. Relate the circumstances of his call to return to Egypt to deliver Israel. (Lesson 24)</a:t>
            </a:r>
          </a:p>
        </p:txBody>
      </p:sp>
      <p:sp>
        <p:nvSpPr>
          <p:cNvPr id="4" name="Content Placeholder 3"/>
          <p:cNvSpPr>
            <a:spLocks noGrp="1"/>
          </p:cNvSpPr>
          <p:nvPr>
            <p:ph sz="half" idx="2"/>
          </p:nvPr>
        </p:nvSpPr>
        <p:spPr/>
        <p:txBody>
          <a:bodyPr>
            <a:normAutofit fontScale="92500" lnSpcReduction="10000"/>
          </a:bodyPr>
          <a:lstStyle/>
          <a:p>
            <a:r>
              <a:rPr sz="3200" dirty="0"/>
              <a:t>Exodus 3:2</a:t>
            </a:r>
          </a:p>
          <a:p>
            <a:r>
              <a:rPr sz="3200" dirty="0"/>
              <a:t>And the angel of the Lord appeared unto him in a flame of fire out of the midst of a bush: and he looked, and, behold, the bush burned with fire, and the bush was not consumed.</a:t>
            </a:r>
          </a:p>
        </p:txBody>
      </p:sp>
      <p:pic>
        <p:nvPicPr>
          <p:cNvPr id="56324" name="Picture 4" descr="The Lord said, ‘I have indeed seen the misery of my people in Egypt. I have heard them crying out because of their slave drivers, and I am concerned about their suffering. So I have come down to rescue them from the hand of the Egyptians and to bring them up out of that land into a good and spacious land, a land flowing with milk and honey—the home of the Canaanites, Hittites, Amorites, Perizzites, Hivites and Jebusites. And now the cry of the Israelites has reached me, and I have seen the way the Egyptians are oppressing them. So now, go. I am sending you to Pharaoh to bring my people the Israelites out of Egypt.’ – Slide 6">
            <a:extLst>
              <a:ext uri="{FF2B5EF4-FFF2-40B4-BE49-F238E27FC236}">
                <a16:creationId xmlns:a16="http://schemas.microsoft.com/office/drawing/2014/main" id="{0CEA94A7-399A-B1AE-F695-2AD57E489147}"/>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685800" y="2743200"/>
            <a:ext cx="3657600" cy="2743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22. Relate the circumstances of his call to return to Egypt to deliver Israel. (Lesson 24)</a:t>
            </a:r>
          </a:p>
        </p:txBody>
      </p:sp>
      <p:sp>
        <p:nvSpPr>
          <p:cNvPr id="4" name="Content Placeholder 3"/>
          <p:cNvSpPr>
            <a:spLocks noGrp="1"/>
          </p:cNvSpPr>
          <p:nvPr>
            <p:ph sz="half" idx="2"/>
          </p:nvPr>
        </p:nvSpPr>
        <p:spPr/>
        <p:txBody>
          <a:bodyPr>
            <a:normAutofit fontScale="92500" lnSpcReduction="10000"/>
          </a:bodyPr>
          <a:lstStyle/>
          <a:p>
            <a:r>
              <a:rPr sz="3200" dirty="0"/>
              <a:t>Exodus 3:7</a:t>
            </a:r>
          </a:p>
          <a:p>
            <a:r>
              <a:rPr sz="3200" dirty="0"/>
              <a:t>And the Lord said, I have surely seen the affliction of my people which are in Egypt, and have heard their cry by reason of their taskmasters; for I know their sorrows;</a:t>
            </a:r>
          </a:p>
        </p:txBody>
      </p:sp>
      <p:pic>
        <p:nvPicPr>
          <p:cNvPr id="58370" name="Picture 2" descr="God instructed Moses to go to the Elders of the people of Israel. Then they were to ask Pharaoh to let them take a three-day journey into the wilderness to offer sacrifices to the LORD our God. God explained that Pharoah would not let them go immediately but God would perform wonders until Pharaoh relented. – Slide 8">
            <a:extLst>
              <a:ext uri="{FF2B5EF4-FFF2-40B4-BE49-F238E27FC236}">
                <a16:creationId xmlns:a16="http://schemas.microsoft.com/office/drawing/2014/main" id="{F2E99B3C-2754-F1FA-DFC1-36F4395BCCAA}"/>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685800" y="2743200"/>
            <a:ext cx="3657600" cy="2743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22. Relate the circumstances of his call to return to Egypt to deliver Israel. (Lesson 24)</a:t>
            </a:r>
          </a:p>
        </p:txBody>
      </p:sp>
      <p:sp>
        <p:nvSpPr>
          <p:cNvPr id="4" name="Content Placeholder 3"/>
          <p:cNvSpPr>
            <a:spLocks noGrp="1"/>
          </p:cNvSpPr>
          <p:nvPr>
            <p:ph sz="half" idx="2"/>
          </p:nvPr>
        </p:nvSpPr>
        <p:spPr/>
        <p:txBody>
          <a:bodyPr>
            <a:normAutofit/>
          </a:bodyPr>
          <a:lstStyle/>
          <a:p>
            <a:r>
              <a:t>Exodus 3:8</a:t>
            </a:r>
          </a:p>
          <a:p>
            <a:r>
              <a:t>And I am come down to deliver them out of the hand of the Egyptians, and to bring them up out of that land unto a good land and a large, unto a land flowing with milk and honey; unto the place of the Canaanites, and the Hittites, and the Amorites, and the Perizzites, and the Hivites, and the Jebusites.</a:t>
            </a:r>
          </a:p>
        </p:txBody>
      </p:sp>
      <p:pic>
        <p:nvPicPr>
          <p:cNvPr id="59394" name="Picture 2" descr="When the Lord saw that he had gone over to look, God called to him from within the bush, ‘Moses! Moses!’ &lt;br/&gt;And Moses said, ‘Here I am.’ – Slide 4">
            <a:extLst>
              <a:ext uri="{FF2B5EF4-FFF2-40B4-BE49-F238E27FC236}">
                <a16:creationId xmlns:a16="http://schemas.microsoft.com/office/drawing/2014/main" id="{BAA3C9D0-5F9C-6A3C-5D78-4E7E66114D96}"/>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685800" y="2743200"/>
            <a:ext cx="3657600" cy="2743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22. Relate the circumstances of his call to return to Egypt to deliver Israel. (Lesson 24)</a:t>
            </a:r>
          </a:p>
        </p:txBody>
      </p:sp>
      <p:sp>
        <p:nvSpPr>
          <p:cNvPr id="4" name="Content Placeholder 3"/>
          <p:cNvSpPr>
            <a:spLocks noGrp="1"/>
          </p:cNvSpPr>
          <p:nvPr>
            <p:ph sz="half" idx="2"/>
          </p:nvPr>
        </p:nvSpPr>
        <p:spPr/>
        <p:txBody>
          <a:bodyPr>
            <a:normAutofit fontScale="92500" lnSpcReduction="10000"/>
          </a:bodyPr>
          <a:lstStyle/>
          <a:p>
            <a:r>
              <a:rPr sz="3600" dirty="0"/>
              <a:t>Exodus 3:10</a:t>
            </a:r>
          </a:p>
          <a:p>
            <a:r>
              <a:rPr sz="3600" dirty="0"/>
              <a:t>Come now therefore, and I will send thee unto Pharaoh, that thou mayest bring forth my people the children of Israel out of Egypt.</a:t>
            </a:r>
          </a:p>
        </p:txBody>
      </p:sp>
      <p:pic>
        <p:nvPicPr>
          <p:cNvPr id="60418" name="Picture 2" descr="Then the Lord said, ‘Put your hand inside your cloak.’ So Moses put his hand into his cloak, and when he took it out, the skin was leprous—it had become as white as snow. &lt;br/&gt;‘Now put it back into your cloak,’ he said. So Moses put his hand back into his cloak, and when he took it out, it was restored, like the rest of his flesh. – Slide 13">
            <a:extLst>
              <a:ext uri="{FF2B5EF4-FFF2-40B4-BE49-F238E27FC236}">
                <a16:creationId xmlns:a16="http://schemas.microsoft.com/office/drawing/2014/main" id="{9800FEA7-C06E-7040-FEB3-71B7CBAD4FAF}"/>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685800" y="2743200"/>
            <a:ext cx="3657600" cy="2743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23. What was God’s special object in delivering his people?</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23. What was God’s special object in delivering his people? (Lesson 25)</a:t>
            </a:r>
          </a:p>
        </p:txBody>
      </p:sp>
      <p:sp>
        <p:nvSpPr>
          <p:cNvPr id="4" name="Content Placeholder 3"/>
          <p:cNvSpPr>
            <a:spLocks noGrp="1"/>
          </p:cNvSpPr>
          <p:nvPr>
            <p:ph sz="half" idx="2"/>
          </p:nvPr>
        </p:nvSpPr>
        <p:spPr/>
        <p:txBody>
          <a:bodyPr>
            <a:normAutofit lnSpcReduction="10000"/>
          </a:bodyPr>
          <a:lstStyle/>
          <a:p>
            <a:r>
              <a:rPr sz="3200" dirty="0"/>
              <a:t>Exodus 4:23</a:t>
            </a:r>
          </a:p>
          <a:p>
            <a:r>
              <a:rPr sz="3200" dirty="0"/>
              <a:t>And I say unto thee, Let my son go, that he may serve me: and if thou refuse to let him go, behold, I will slay thy son, even thy firstborn.</a:t>
            </a:r>
          </a:p>
        </p:txBody>
      </p:sp>
      <p:pic>
        <p:nvPicPr>
          <p:cNvPr id="61442" name="Picture 2" descr="Moses obeyed and told Jethro his father-in-law God was sending him back to Egypt. God sent Aaron to join Moses and they travelled to Egypt. &lt;br/&gt;Moses and Aaron brought together all the elders of the Israelites, and Aaron told them everything the Lord had said to Moses. He also performed the signs before the people, and they believed. And when they heard that the Lord was concerned about them and had seen their misery, they bowed down and worshiped. – Slide 17">
            <a:extLst>
              <a:ext uri="{FF2B5EF4-FFF2-40B4-BE49-F238E27FC236}">
                <a16:creationId xmlns:a16="http://schemas.microsoft.com/office/drawing/2014/main" id="{053ECCC7-586F-687C-D8B3-BF90374898F7}"/>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685800" y="2743200"/>
            <a:ext cx="3657600" cy="2743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23. What was God’s special object in delivering his people? (Lesson 25)</a:t>
            </a:r>
          </a:p>
        </p:txBody>
      </p:sp>
      <p:sp>
        <p:nvSpPr>
          <p:cNvPr id="4" name="Content Placeholder 3"/>
          <p:cNvSpPr>
            <a:spLocks noGrp="1"/>
          </p:cNvSpPr>
          <p:nvPr>
            <p:ph sz="half" idx="2"/>
          </p:nvPr>
        </p:nvSpPr>
        <p:spPr/>
        <p:txBody>
          <a:bodyPr>
            <a:normAutofit/>
          </a:bodyPr>
          <a:lstStyle/>
          <a:p>
            <a:r>
              <a:rPr sz="3600" dirty="0"/>
              <a:t>Psalm 105:43</a:t>
            </a:r>
          </a:p>
          <a:p>
            <a:r>
              <a:rPr sz="3600" dirty="0"/>
              <a:t>And he brought forth his people with joy, and his chosen with gladness:</a:t>
            </a:r>
          </a:p>
        </p:txBody>
      </p:sp>
      <p:pic>
        <p:nvPicPr>
          <p:cNvPr id="62466" name="Picture 2" descr="Puede que Moisés no entendiera por qué, pero confió en el Señor y dio la orden de volverse hacia el Mar Rojo. La gente tampoco entendió pero hizo lo que su líder le dijo que hiciera. – Número de diapositiva 20">
            <a:extLst>
              <a:ext uri="{FF2B5EF4-FFF2-40B4-BE49-F238E27FC236}">
                <a16:creationId xmlns:a16="http://schemas.microsoft.com/office/drawing/2014/main" id="{DB410D3B-B630-C9B7-9B3F-690B4D658E62}"/>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685800" y="2743200"/>
            <a:ext cx="3657600" cy="2743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23. What was God’s special object in delivering his people? (Lesson 25)</a:t>
            </a:r>
          </a:p>
        </p:txBody>
      </p:sp>
      <p:sp>
        <p:nvSpPr>
          <p:cNvPr id="4" name="Content Placeholder 3"/>
          <p:cNvSpPr>
            <a:spLocks noGrp="1"/>
          </p:cNvSpPr>
          <p:nvPr>
            <p:ph sz="half" idx="2"/>
          </p:nvPr>
        </p:nvSpPr>
        <p:spPr/>
        <p:txBody>
          <a:bodyPr>
            <a:normAutofit/>
          </a:bodyPr>
          <a:lstStyle/>
          <a:p>
            <a:r>
              <a:rPr sz="3200" dirty="0"/>
              <a:t>Psalm 105:44</a:t>
            </a:r>
          </a:p>
          <a:p>
            <a:r>
              <a:rPr sz="3200" dirty="0"/>
              <a:t>And gave them the lands of the heathen: and they inherited the </a:t>
            </a:r>
            <a:r>
              <a:rPr sz="3200" dirty="0" err="1"/>
              <a:t>labour</a:t>
            </a:r>
            <a:r>
              <a:rPr sz="3200" dirty="0"/>
              <a:t> of the people;</a:t>
            </a:r>
          </a:p>
        </p:txBody>
      </p:sp>
      <p:pic>
        <p:nvPicPr>
          <p:cNvPr id="63490" name="Picture 2" descr="Y las aguas empezaron a separarse. – Número de diapositiva 35">
            <a:extLst>
              <a:ext uri="{FF2B5EF4-FFF2-40B4-BE49-F238E27FC236}">
                <a16:creationId xmlns:a16="http://schemas.microsoft.com/office/drawing/2014/main" id="{9CF1AA29-D129-84A0-52FD-B124938F174B}"/>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319314" y="2198915"/>
            <a:ext cx="4513943" cy="338545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23. What was God’s special object in delivering his people? (Lesson 25)</a:t>
            </a:r>
          </a:p>
        </p:txBody>
      </p:sp>
      <p:sp>
        <p:nvSpPr>
          <p:cNvPr id="4" name="Content Placeholder 3"/>
          <p:cNvSpPr>
            <a:spLocks noGrp="1"/>
          </p:cNvSpPr>
          <p:nvPr>
            <p:ph sz="half" idx="2"/>
          </p:nvPr>
        </p:nvSpPr>
        <p:spPr/>
        <p:txBody>
          <a:bodyPr>
            <a:normAutofit/>
          </a:bodyPr>
          <a:lstStyle/>
          <a:p>
            <a:r>
              <a:rPr sz="3200" dirty="0"/>
              <a:t>Psalm 105:45</a:t>
            </a:r>
          </a:p>
          <a:p>
            <a:r>
              <a:rPr sz="3200" dirty="0"/>
              <a:t>That they might observe his statutes, and keep his laws. Praise ye the Lord.</a:t>
            </a:r>
          </a:p>
        </p:txBody>
      </p:sp>
      <p:pic>
        <p:nvPicPr>
          <p:cNvPr id="64514" name="Picture 2" descr="Pero Moisés y el pueblo cantaron un cántico de alabanza y dieron gracias a Dios por la manera milagrosa en que les había librado de sus enemigos. La historia del Mar Rojo no pertenece solo al pasado. Tiene un mensaje para hoy. La Biblia nos dice que se necesitó el poder de Dios para liberar a Israel de la esclavitud y se necesita el poder de Dios hoy para liberar a la gente del pecado. 1 Juan 5: 4-5 – Número de diapositiva 45">
            <a:extLst>
              <a:ext uri="{FF2B5EF4-FFF2-40B4-BE49-F238E27FC236}">
                <a16:creationId xmlns:a16="http://schemas.microsoft.com/office/drawing/2014/main" id="{85E6B8AA-B48B-3936-4367-43CC282BB32E}"/>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449162" y="2122714"/>
            <a:ext cx="4122057" cy="309154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2. What was the foundation of Abraham’s righteousness? (Lesson 14)</a:t>
            </a:r>
          </a:p>
        </p:txBody>
      </p:sp>
      <p:sp>
        <p:nvSpPr>
          <p:cNvPr id="4" name="Content Placeholder 3"/>
          <p:cNvSpPr>
            <a:spLocks noGrp="1"/>
          </p:cNvSpPr>
          <p:nvPr>
            <p:ph sz="half" idx="2"/>
          </p:nvPr>
        </p:nvSpPr>
        <p:spPr/>
        <p:txBody>
          <a:bodyPr>
            <a:normAutofit/>
          </a:bodyPr>
          <a:lstStyle/>
          <a:p>
            <a:r>
              <a:rPr sz="3600" dirty="0"/>
              <a:t>Genesis 15:6</a:t>
            </a:r>
          </a:p>
          <a:p>
            <a:r>
              <a:rPr sz="3600" dirty="0"/>
              <a:t>And he believed in the Lord; and he counted it to him for righteousness.</a:t>
            </a:r>
          </a:p>
        </p:txBody>
      </p:sp>
      <p:pic>
        <p:nvPicPr>
          <p:cNvPr id="4100" name="Picture 4" descr="Abraham—Friend of God | Bible Story">
            <a:extLst>
              <a:ext uri="{FF2B5EF4-FFF2-40B4-BE49-F238E27FC236}">
                <a16:creationId xmlns:a16="http://schemas.microsoft.com/office/drawing/2014/main" id="{AC962C46-95BD-B132-49BE-7FAB1C162537}"/>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8058" r="43195"/>
          <a:stretch>
            <a:fillRect/>
          </a:stretch>
        </p:blipFill>
        <p:spPr bwMode="auto">
          <a:xfrm>
            <a:off x="524656" y="2203320"/>
            <a:ext cx="3726952" cy="38227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A85AA27-28D6-D964-83E5-7BDE72B912AE}"/>
              </a:ext>
            </a:extLst>
          </p:cNvPr>
          <p:cNvPicPr>
            <a:picLocks noChangeAspect="1"/>
          </p:cNvPicPr>
          <p:nvPr/>
        </p:nvPicPr>
        <p:blipFill>
          <a:blip r:embed="rId2"/>
          <a:srcRect l="11314" t="901" r="13868" b="901"/>
          <a:stretch>
            <a:fillRect/>
          </a:stretch>
        </p:blipFill>
        <p:spPr>
          <a:xfrm>
            <a:off x="-1" y="0"/>
            <a:ext cx="9144001" cy="6858000"/>
          </a:xfrm>
          <a:prstGeom prst="rect">
            <a:avLst/>
          </a:prstGeom>
        </p:spPr>
      </p:pic>
    </p:spTree>
    <p:extLst>
      <p:ext uri="{BB962C8B-B14F-4D97-AF65-F5344CB8AC3E}">
        <p14:creationId xmlns:p14="http://schemas.microsoft.com/office/powerpoint/2010/main" val="173000279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22D13F1A-000D-E76D-48D8-F7F757684BCA}"/>
              </a:ext>
            </a:extLst>
          </p:cNvPr>
          <p:cNvSpPr txBox="1">
            <a:spLocks/>
          </p:cNvSpPr>
          <p:nvPr/>
        </p:nvSpPr>
        <p:spPr>
          <a:xfrm>
            <a:off x="471032" y="3781266"/>
            <a:ext cx="8201935" cy="2914881"/>
          </a:xfrm>
          <a:prstGeom prst="rect">
            <a:avLst/>
          </a:prstGeom>
          <a:gradFill flip="none" rotWithShape="1">
            <a:gsLst>
              <a:gs pos="52000">
                <a:schemeClr val="bg2"/>
              </a:gs>
              <a:gs pos="5000">
                <a:schemeClr val="accent3"/>
              </a:gs>
              <a:gs pos="100000">
                <a:schemeClr val="tx2"/>
              </a:gs>
            </a:gsLst>
            <a:lin ang="2700000" scaled="1"/>
            <a:tileRect/>
          </a:gradFill>
          <a:effectLst>
            <a:outerShdw blurRad="25400" dir="17880000">
              <a:schemeClr val="tx2">
                <a:alpha val="46000"/>
              </a:schemeClr>
            </a:outerShdw>
            <a:softEdge rad="584200"/>
          </a:effectLst>
        </p:spPr>
        <p:txBody>
          <a:bodyPr vert="horz" lIns="91440" tIns="45720" rIns="91440" bIns="45720" rtlCol="0" anchor="b">
            <a:normAutofit/>
          </a:bodyPr>
          <a:lstStyle>
            <a:lvl1pPr algn="ctr" defTabSz="457200" rtl="0" eaLnBrk="1" latinLnBrk="0" hangingPunct="1">
              <a:spcBef>
                <a:spcPct val="0"/>
              </a:spcBef>
              <a:buNone/>
              <a:defRPr sz="5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8000" dirty="0">
                <a:solidFill>
                  <a:schemeClr val="tx1"/>
                </a:solidFill>
              </a:rPr>
              <a:t>Thank you </a:t>
            </a:r>
            <a:r>
              <a:rPr lang="en-US" dirty="0">
                <a:solidFill>
                  <a:schemeClr val="tx1"/>
                </a:solidFill>
              </a:rPr>
              <a:t>and </a:t>
            </a:r>
          </a:p>
          <a:p>
            <a:r>
              <a:rPr lang="en-US" sz="6600" b="1" dirty="0">
                <a:solidFill>
                  <a:schemeClr val="tx1"/>
                </a:solidFill>
              </a:rPr>
              <a:t>HAPPY SABBATH!</a:t>
            </a:r>
            <a:endParaRPr lang="en-US" b="1" dirty="0">
              <a:solidFill>
                <a:schemeClr val="tx1"/>
              </a:solidFill>
            </a:endParaRPr>
          </a:p>
        </p:txBody>
      </p:sp>
      <p:sp>
        <p:nvSpPr>
          <p:cNvPr id="2" name="TextBox 1">
            <a:extLst>
              <a:ext uri="{FF2B5EF4-FFF2-40B4-BE49-F238E27FC236}">
                <a16:creationId xmlns:a16="http://schemas.microsoft.com/office/drawing/2014/main" id="{FCE3DA77-8934-2140-B727-03B1B862D3C8}"/>
              </a:ext>
            </a:extLst>
          </p:cNvPr>
          <p:cNvSpPr txBox="1"/>
          <p:nvPr/>
        </p:nvSpPr>
        <p:spPr>
          <a:xfrm>
            <a:off x="1236688" y="2582059"/>
            <a:ext cx="6768060" cy="707886"/>
          </a:xfrm>
          <a:prstGeom prst="rect">
            <a:avLst/>
          </a:prstGeom>
          <a:noFill/>
        </p:spPr>
        <p:txBody>
          <a:bodyPr wrap="square" rtlCol="0">
            <a:spAutoFit/>
          </a:bodyPr>
          <a:lstStyle/>
          <a:p>
            <a:r>
              <a:rPr lang="en-US" sz="4000" b="1" dirty="0">
                <a:solidFill>
                  <a:schemeClr val="accent3"/>
                </a:solidFill>
              </a:rPr>
              <a:t>Quarterly Review Complete!!</a:t>
            </a:r>
          </a:p>
        </p:txBody>
      </p:sp>
    </p:spTree>
    <p:extLst>
      <p:ext uri="{BB962C8B-B14F-4D97-AF65-F5344CB8AC3E}">
        <p14:creationId xmlns:p14="http://schemas.microsoft.com/office/powerpoint/2010/main" val="192372083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anded">
  <a:themeElements>
    <a:clrScheme name="Blue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Banded">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nded">
      <a:fillStyleLst>
        <a:solidFill>
          <a:schemeClr val="phClr"/>
        </a:solidFill>
        <a:gradFill rotWithShape="1">
          <a:gsLst>
            <a:gs pos="0">
              <a:schemeClr val="phClr">
                <a:tint val="65000"/>
                <a:satMod val="120000"/>
                <a:lumMod val="107000"/>
              </a:schemeClr>
            </a:gs>
            <a:gs pos="50000">
              <a:schemeClr val="phClr">
                <a:tint val="70000"/>
                <a:satMod val="124000"/>
                <a:lumMod val="103000"/>
              </a:schemeClr>
            </a:gs>
            <a:gs pos="100000">
              <a:schemeClr val="phClr">
                <a:tint val="85000"/>
                <a:satMod val="120000"/>
                <a:lumMod val="100000"/>
              </a:schemeClr>
            </a:gs>
          </a:gsLst>
          <a:lin ang="5400000" scaled="0"/>
        </a:gradFill>
        <a:gradFill rotWithShape="1">
          <a:gsLst>
            <a:gs pos="0">
              <a:schemeClr val="phClr">
                <a:tint val="85000"/>
                <a:shade val="98000"/>
                <a:satMod val="110000"/>
                <a:lumMod val="103000"/>
              </a:schemeClr>
            </a:gs>
            <a:gs pos="50000">
              <a:schemeClr val="phClr">
                <a:shade val="85000"/>
                <a:satMod val="105000"/>
                <a:lumMod val="100000"/>
              </a:schemeClr>
            </a:gs>
            <a:gs pos="100000">
              <a:schemeClr val="phClr">
                <a:shade val="60000"/>
                <a:satMod val="12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15875" dir="5400000" algn="ctr" rotWithShape="0">
              <a:srgbClr val="000000">
                <a:alpha val="68000"/>
              </a:srgbClr>
            </a:outerShdw>
          </a:effectLst>
        </a:effectStyle>
        <a:effectStyle>
          <a:effectLst>
            <a:outerShdw blurRad="88900" dist="27940" dir="5400000" algn="ctr" rotWithShape="0">
              <a:srgbClr val="000000">
                <a:alpha val="63000"/>
              </a:srgbClr>
            </a:outerShdw>
          </a:effectLst>
        </a:effectStyle>
      </a:effectStyleLst>
      <a:bgFillStyleLst>
        <a:solidFill>
          <a:schemeClr val="phClr"/>
        </a:solidFill>
        <a:blipFill rotWithShape="1">
          <a:blip xmlns:r="http://schemas.openxmlformats.org/officeDocument/2006/relationships" r:embed="rId1">
            <a:duotone>
              <a:schemeClr val="phClr"/>
              <a:schemeClr val="phClr">
                <a:shade val="91000"/>
                <a:satMod val="105000"/>
              </a:schemeClr>
            </a:duotone>
          </a:blip>
          <a:tile tx="0" ty="0" sx="100000" sy="100000" flip="none" algn="tl"/>
        </a:blipFill>
        <a:gradFill rotWithShape="1">
          <a:gsLst>
            <a:gs pos="0">
              <a:schemeClr val="phClr">
                <a:tint val="100000"/>
                <a:shade val="0"/>
                <a:satMod val="100000"/>
              </a:schemeClr>
            </a:gs>
            <a:gs pos="100000">
              <a:schemeClr val="phClr">
                <a:shade val="10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Banded" id="{98DFF888-2449-4D28-977C-6306C017633E}" vid="{9792607F-9579-4224-82FF-9C88C3E1E53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Banded</Template>
  <TotalTime>405</TotalTime>
  <Words>3285</Words>
  <Application>Microsoft Office PowerPoint</Application>
  <PresentationFormat>On-screen Show (4:3)</PresentationFormat>
  <Paragraphs>221</Paragraphs>
  <Slides>91</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91</vt:i4>
      </vt:variant>
    </vt:vector>
  </HeadingPairs>
  <TitlesOfParts>
    <vt:vector size="97" baseType="lpstr">
      <vt:lpstr>Arial</vt:lpstr>
      <vt:lpstr>Calibri</vt:lpstr>
      <vt:lpstr>Corbel</vt:lpstr>
      <vt:lpstr>Impact</vt:lpstr>
      <vt:lpstr>Wingdings</vt:lpstr>
      <vt:lpstr>Banded</vt:lpstr>
      <vt:lpstr>PowerPoint Presentation</vt:lpstr>
      <vt:lpstr>PowerPoint Presentation</vt:lpstr>
      <vt:lpstr>Quarterly Review</vt:lpstr>
      <vt:lpstr>1. Give a brief Bible description of the character of Abraham.</vt:lpstr>
      <vt:lpstr>1. Give a brief Bible description of the character of Abraham. (Lesson 14)</vt:lpstr>
      <vt:lpstr>1. Give a brief Bible description of the character of Abraham. (Lesson 14)</vt:lpstr>
      <vt:lpstr>2. What was the foundation of Abraham’s righteousness?</vt:lpstr>
      <vt:lpstr>2. What was the foundation of Abraham’s righteousness? (Lesson 14)</vt:lpstr>
      <vt:lpstr>2. What was the foundation of Abraham’s righteousness? (Lesson 14)</vt:lpstr>
      <vt:lpstr>3. Tell how Abraham’s faith was tested.</vt:lpstr>
      <vt:lpstr>3. Tell how Abraham’s faith was tested. (Lesson 14)</vt:lpstr>
      <vt:lpstr>3. Tell how Abraham’s faith was tested. (Lesson 14)</vt:lpstr>
      <vt:lpstr>4. What made this such a test of his faith?</vt:lpstr>
      <vt:lpstr>4. What made this such a test of his faith? (Lesson 14)</vt:lpstr>
      <vt:lpstr>4. What made this such a test of his faith? (Lesson 14)</vt:lpstr>
      <vt:lpstr>4. What made this such a test of his faith? (Lesson 14)</vt:lpstr>
      <vt:lpstr>5. How did Jacob come to leave his father’s house?</vt:lpstr>
      <vt:lpstr>5. How did Jacob come to leave his father’s house? (Lesson 16)</vt:lpstr>
      <vt:lpstr>5. How did Jacob come to leave his father’s house? (Lesson 16)</vt:lpstr>
      <vt:lpstr>5. How did Jacob come to leave his father’s house? (Lesson 16)</vt:lpstr>
      <vt:lpstr>5. How did Jacob come to leave his father’s house? (Lesson 16)</vt:lpstr>
      <vt:lpstr>5. How did Jacob come to leave his father’s house? (Lesson 16)</vt:lpstr>
      <vt:lpstr>6. Relate the dream which he had while on his journey.</vt:lpstr>
      <vt:lpstr>6. Relate the dream which he had while on his journey. (Lesson 16)</vt:lpstr>
      <vt:lpstr>7. What vow did he make?</vt:lpstr>
      <vt:lpstr>7. What vow did he make? (Lesson 16)</vt:lpstr>
      <vt:lpstr>7. What vow did he make? (Lesson 16)</vt:lpstr>
      <vt:lpstr>7. What vow did he make? (Lesson 16)</vt:lpstr>
      <vt:lpstr>8. Give proof that it is right for us to make such vows.</vt:lpstr>
      <vt:lpstr>8. Give proof that it is right for us to make such vows.  (Lesson 16)</vt:lpstr>
      <vt:lpstr>8. Give proof that it is right for us to make such vows.  (Lesson 16)</vt:lpstr>
      <vt:lpstr>8. Give proof that it is right for us to make such vows.  (Lesson 16)</vt:lpstr>
      <vt:lpstr>9. Where is this narrative recorded?</vt:lpstr>
      <vt:lpstr>9. Where is this narrative recorded? (Lesson 16)</vt:lpstr>
      <vt:lpstr>9. Where is this narrative recorded? (Lesson 16)</vt:lpstr>
      <vt:lpstr>10. Relate the circumstances of Jacob’s wrestling with the angel.</vt:lpstr>
      <vt:lpstr>10. Relate the circumstances of Jacob’s wrestling with the angel. (Lesson 17)</vt:lpstr>
      <vt:lpstr>10. Relate the circumstances of Jacob’s wrestling with the angel. (Lesson 17)</vt:lpstr>
      <vt:lpstr>10. Relate the circumstances of Jacob’s wrestling with the angel. (Lesson 17)</vt:lpstr>
      <vt:lpstr>11. Who was the angel?</vt:lpstr>
      <vt:lpstr>11. Who was the angel? (Lesson 17)</vt:lpstr>
      <vt:lpstr>11. Who was the angel? (Lesson 17)</vt:lpstr>
      <vt:lpstr>11. Who was the angel? (Lesson 17)</vt:lpstr>
      <vt:lpstr>11. Who was the angel? (Lesson 17)</vt:lpstr>
      <vt:lpstr>12. What was the cause of Jacob’s importunity, and what did he receive?</vt:lpstr>
      <vt:lpstr>12. What was the cause of Jacob’s importunity, and what did he receive? (Lesson 17)</vt:lpstr>
      <vt:lpstr>12. What was the cause of Jacob’s importunity, and what did he receive? (Lesson 17)</vt:lpstr>
      <vt:lpstr>12. What was the cause of Jacob’s importunity, and what did he receive? (Lesson 17)</vt:lpstr>
      <vt:lpstr>13. For what purpose was this narrative recorded?</vt:lpstr>
      <vt:lpstr>13. For what purpose was this narrative recorded? (Lesson 17)</vt:lpstr>
      <vt:lpstr>14. What led to Joseph’s being sold into Egypt?</vt:lpstr>
      <vt:lpstr>14. What led to Joseph’s being sold into Egypt? (Lesson 18)</vt:lpstr>
      <vt:lpstr>14. What led to Joseph’s being sold into Egypt? (Lesson 18)</vt:lpstr>
      <vt:lpstr>15. How did he suffer there, and what for?</vt:lpstr>
      <vt:lpstr>15. How did he suffer there, and what for? (Lesson 19)</vt:lpstr>
      <vt:lpstr>15. How did he suffer there, and what for? (Lesson 19)</vt:lpstr>
      <vt:lpstr>16. What subsequent position did he occupy?</vt:lpstr>
      <vt:lpstr>16. What subsequent position did he occupy? (Lesson 20)</vt:lpstr>
      <vt:lpstr>16. What subsequent position did he occupy? (Lesson 20)</vt:lpstr>
      <vt:lpstr>17. What was the real cause of Joseph’s prosperity?</vt:lpstr>
      <vt:lpstr>17. What was the real cause of Joseph’s prosperity? (Lesson 19)</vt:lpstr>
      <vt:lpstr>17. What was the real cause of Joseph’s prosperity? (Lesson 19)</vt:lpstr>
      <vt:lpstr>18. Show how God overruled the purposes of wicked men for good.</vt:lpstr>
      <vt:lpstr>18. Show how God overruled the purposes of wicked men for good. (Lesson 21)</vt:lpstr>
      <vt:lpstr>19. How did the Israelites come to settle in the land of Egypt?</vt:lpstr>
      <vt:lpstr>19. How did the Israelites come to settle in the land of Egypt? (Lesson 22)</vt:lpstr>
      <vt:lpstr>19. How did the Israelites come to settle in the land of Egypt? (Lesson 22)</vt:lpstr>
      <vt:lpstr>19. How did the Israelites come to settle in the land of Egypt? (Lesson 22)</vt:lpstr>
      <vt:lpstr>20. After they became very numerous, what was done to them?</vt:lpstr>
      <vt:lpstr>20. After they became very numerous, what was done to them? (Lesson 22)</vt:lpstr>
      <vt:lpstr>20. After they became very numerous, what was done to them? (Lesson 22)</vt:lpstr>
      <vt:lpstr>20. After they became very numerous, what was done to them? (Lesson 22)</vt:lpstr>
      <vt:lpstr>20. After they became very numerous, what was done to them? (Lesson 22)</vt:lpstr>
      <vt:lpstr>20. After they became very numerous, what was done to them? (Lesson 22)</vt:lpstr>
      <vt:lpstr>20. After they became very numerous, what was done to them? (Lesson 22)</vt:lpstr>
      <vt:lpstr>20. After they became very numerous, what was done to them? (Lesson 22)</vt:lpstr>
      <vt:lpstr>21. Tell how Moses was fitted for the work of delivering the people.</vt:lpstr>
      <vt:lpstr>21. Tell how Moses was fitted for the work of delivering the people. (Lessons 23–24)</vt:lpstr>
      <vt:lpstr>21. Tell how Moses was fitted for the work of delivering the people. (Lessons 23–24)</vt:lpstr>
      <vt:lpstr>22. Relate the circumstances of his call to return to Egypt to deliver Israel.</vt:lpstr>
      <vt:lpstr>22. Relate the circumstances of his call to return to Egypt to deliver Israel. (Lesson 24)</vt:lpstr>
      <vt:lpstr>22. Relate the circumstances of his call to return to Egypt to deliver Israel. (Lesson 24)</vt:lpstr>
      <vt:lpstr>22. Relate the circumstances of his call to return to Egypt to deliver Israel. (Lesson 24)</vt:lpstr>
      <vt:lpstr>22. Relate the circumstances of his call to return to Egypt to deliver Israel. (Lesson 24)</vt:lpstr>
      <vt:lpstr>23. What was God’s special object in delivering his people?</vt:lpstr>
      <vt:lpstr>23. What was God’s special object in delivering his people? (Lesson 25)</vt:lpstr>
      <vt:lpstr>23. What was God’s special object in delivering his people? (Lesson 25)</vt:lpstr>
      <vt:lpstr>23. What was God’s special object in delivering his people? (Lesson 25)</vt:lpstr>
      <vt:lpstr>23. What was God’s special object in delivering his people? (Lesson 25)</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Thylacat</dc:creator>
  <cp:keywords/>
  <dc:description>generated using python-pptx</dc:description>
  <cp:lastModifiedBy>gabby young</cp:lastModifiedBy>
  <cp:revision>5</cp:revision>
  <dcterms:created xsi:type="dcterms:W3CDTF">2013-01-27T09:14:16Z</dcterms:created>
  <dcterms:modified xsi:type="dcterms:W3CDTF">2025-12-27T08:31:18Z</dcterms:modified>
  <cp:category/>
</cp:coreProperties>
</file>