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80" r:id="rId4"/>
  </p:sldMasterIdLst>
  <p:notesMasterIdLst>
    <p:notesMasterId r:id="rId80"/>
  </p:notesMasterIdLst>
  <p:handoutMasterIdLst>
    <p:handoutMasterId r:id="rId81"/>
  </p:handoutMasterIdLst>
  <p:sldIdLst>
    <p:sldId id="1519" r:id="rId5"/>
    <p:sldId id="1752" r:id="rId6"/>
    <p:sldId id="1753" r:id="rId7"/>
    <p:sldId id="1755" r:id="rId8"/>
    <p:sldId id="1754" r:id="rId9"/>
    <p:sldId id="1756" r:id="rId10"/>
    <p:sldId id="1757" r:id="rId11"/>
    <p:sldId id="1758" r:id="rId12"/>
    <p:sldId id="1759" r:id="rId13"/>
    <p:sldId id="1760" r:id="rId14"/>
    <p:sldId id="1816" r:id="rId15"/>
    <p:sldId id="1817" r:id="rId16"/>
    <p:sldId id="1818" r:id="rId17"/>
    <p:sldId id="1819" r:id="rId18"/>
    <p:sldId id="1820" r:id="rId19"/>
    <p:sldId id="1761" r:id="rId20"/>
    <p:sldId id="1762" r:id="rId21"/>
    <p:sldId id="1763" r:id="rId22"/>
    <p:sldId id="1764" r:id="rId23"/>
    <p:sldId id="1765" r:id="rId24"/>
    <p:sldId id="1766" r:id="rId25"/>
    <p:sldId id="1767" r:id="rId26"/>
    <p:sldId id="1768" r:id="rId27"/>
    <p:sldId id="1769" r:id="rId28"/>
    <p:sldId id="1770" r:id="rId29"/>
    <p:sldId id="1771" r:id="rId30"/>
    <p:sldId id="1815" r:id="rId31"/>
    <p:sldId id="1772" r:id="rId32"/>
    <p:sldId id="1821" r:id="rId33"/>
    <p:sldId id="1822" r:id="rId34"/>
    <p:sldId id="1823" r:id="rId35"/>
    <p:sldId id="1824" r:id="rId36"/>
    <p:sldId id="1825" r:id="rId37"/>
    <p:sldId id="1773" r:id="rId38"/>
    <p:sldId id="1774" r:id="rId39"/>
    <p:sldId id="1775" r:id="rId40"/>
    <p:sldId id="1776" r:id="rId41"/>
    <p:sldId id="1778" r:id="rId42"/>
    <p:sldId id="1779" r:id="rId43"/>
    <p:sldId id="1780" r:id="rId44"/>
    <p:sldId id="1781" r:id="rId45"/>
    <p:sldId id="1782" r:id="rId46"/>
    <p:sldId id="1783" r:id="rId47"/>
    <p:sldId id="1784" r:id="rId48"/>
    <p:sldId id="1785" r:id="rId49"/>
    <p:sldId id="1786" r:id="rId50"/>
    <p:sldId id="1787" r:id="rId51"/>
    <p:sldId id="1788" r:id="rId52"/>
    <p:sldId id="1826" r:id="rId53"/>
    <p:sldId id="1789" r:id="rId54"/>
    <p:sldId id="1790" r:id="rId55"/>
    <p:sldId id="1791" r:id="rId56"/>
    <p:sldId id="1792" r:id="rId57"/>
    <p:sldId id="1793" r:id="rId58"/>
    <p:sldId id="1794" r:id="rId59"/>
    <p:sldId id="1795" r:id="rId60"/>
    <p:sldId id="1797" r:id="rId61"/>
    <p:sldId id="1798" r:id="rId62"/>
    <p:sldId id="1799" r:id="rId63"/>
    <p:sldId id="1800" r:id="rId64"/>
    <p:sldId id="1801" r:id="rId65"/>
    <p:sldId id="1802" r:id="rId66"/>
    <p:sldId id="1803" r:id="rId67"/>
    <p:sldId id="1804" r:id="rId68"/>
    <p:sldId id="1805" r:id="rId69"/>
    <p:sldId id="1806" r:id="rId70"/>
    <p:sldId id="1807" r:id="rId71"/>
    <p:sldId id="1808" r:id="rId72"/>
    <p:sldId id="1809" r:id="rId73"/>
    <p:sldId id="1810" r:id="rId74"/>
    <p:sldId id="1811" r:id="rId75"/>
    <p:sldId id="1813" r:id="rId76"/>
    <p:sldId id="1814" r:id="rId77"/>
    <p:sldId id="1521" r:id="rId78"/>
    <p:sldId id="1511" r:id="rId79"/>
  </p:sldIdLst>
  <p:sldSz cx="12192000" cy="6858000"/>
  <p:notesSz cx="6953250" cy="92392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AB63"/>
    <a:srgbClr val="D3AA6C"/>
    <a:srgbClr val="ECF0EC"/>
    <a:srgbClr val="B2C3CB"/>
    <a:srgbClr val="468EB9"/>
    <a:srgbClr val="EAD8C0"/>
    <a:srgbClr val="121317"/>
    <a:srgbClr val="FFF8CA"/>
    <a:srgbClr val="132E39"/>
    <a:srgbClr val="CCE4F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748" autoAdjust="0"/>
    <p:restoredTop sz="90533" autoAdjust="0"/>
  </p:normalViewPr>
  <p:slideViewPr>
    <p:cSldViewPr snapToGrid="0">
      <p:cViewPr>
        <p:scale>
          <a:sx n="42" d="100"/>
          <a:sy n="42" d="100"/>
        </p:scale>
        <p:origin x="485" y="571"/>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presProps" Target="presProps.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198972-73C8-9327-0850-18A64251345A}"/>
              </a:ext>
            </a:extLst>
          </p:cNvPr>
          <p:cNvSpPr>
            <a:spLocks noGrp="1"/>
          </p:cNvSpPr>
          <p:nvPr>
            <p:ph type="hdr" sz="quarter"/>
          </p:nvPr>
        </p:nvSpPr>
        <p:spPr>
          <a:xfrm>
            <a:off x="0" y="0"/>
            <a:ext cx="3013075" cy="463567"/>
          </a:xfrm>
          <a:prstGeom prst="rect">
            <a:avLst/>
          </a:prstGeom>
        </p:spPr>
        <p:txBody>
          <a:bodyPr vert="horz" lIns="92528" tIns="46264" rIns="92528" bIns="46264"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55A2EB-01C3-20E0-FF45-07CCC86724F5}"/>
              </a:ext>
            </a:extLst>
          </p:cNvPr>
          <p:cNvSpPr>
            <a:spLocks noGrp="1"/>
          </p:cNvSpPr>
          <p:nvPr>
            <p:ph type="dt" sz="quarter" idx="1"/>
          </p:nvPr>
        </p:nvSpPr>
        <p:spPr>
          <a:xfrm>
            <a:off x="3938566" y="0"/>
            <a:ext cx="3013075" cy="463567"/>
          </a:xfrm>
          <a:prstGeom prst="rect">
            <a:avLst/>
          </a:prstGeom>
        </p:spPr>
        <p:txBody>
          <a:bodyPr vert="horz" lIns="92528" tIns="46264" rIns="92528" bIns="46264" rtlCol="0"/>
          <a:lstStyle>
            <a:lvl1pPr algn="r">
              <a:defRPr sz="1200"/>
            </a:lvl1pPr>
          </a:lstStyle>
          <a:p>
            <a:fld id="{D5D1EC30-5B0B-48D0-A1A8-66A96720DF24}" type="datetimeFigureOut">
              <a:rPr lang="en-US" smtClean="0"/>
              <a:t>7/2/2026</a:t>
            </a:fld>
            <a:endParaRPr lang="en-US" dirty="0"/>
          </a:p>
        </p:txBody>
      </p:sp>
      <p:sp>
        <p:nvSpPr>
          <p:cNvPr id="4" name="Footer Placeholder 3">
            <a:extLst>
              <a:ext uri="{FF2B5EF4-FFF2-40B4-BE49-F238E27FC236}">
                <a16:creationId xmlns:a16="http://schemas.microsoft.com/office/drawing/2014/main" id="{91C50A84-CDF8-9D1C-7599-D1B543581C0F}"/>
              </a:ext>
            </a:extLst>
          </p:cNvPr>
          <p:cNvSpPr>
            <a:spLocks noGrp="1"/>
          </p:cNvSpPr>
          <p:nvPr>
            <p:ph type="ftr" sz="quarter" idx="2"/>
          </p:nvPr>
        </p:nvSpPr>
        <p:spPr>
          <a:xfrm>
            <a:off x="0" y="8775684"/>
            <a:ext cx="3013075" cy="463566"/>
          </a:xfrm>
          <a:prstGeom prst="rect">
            <a:avLst/>
          </a:prstGeom>
        </p:spPr>
        <p:txBody>
          <a:bodyPr vert="horz" lIns="92528" tIns="46264" rIns="92528" bIns="46264"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BAAFBD2-1F7B-DB18-5994-6D22C6743F9C}"/>
              </a:ext>
            </a:extLst>
          </p:cNvPr>
          <p:cNvSpPr>
            <a:spLocks noGrp="1"/>
          </p:cNvSpPr>
          <p:nvPr>
            <p:ph type="sldNum" sz="quarter" idx="3"/>
          </p:nvPr>
        </p:nvSpPr>
        <p:spPr>
          <a:xfrm>
            <a:off x="3938566" y="8775684"/>
            <a:ext cx="3013075" cy="463566"/>
          </a:xfrm>
          <a:prstGeom prst="rect">
            <a:avLst/>
          </a:prstGeom>
        </p:spPr>
        <p:txBody>
          <a:bodyPr vert="horz" lIns="92528" tIns="46264" rIns="92528" bIns="46264" rtlCol="0" anchor="b"/>
          <a:lstStyle>
            <a:lvl1pPr algn="r">
              <a:defRPr sz="1200"/>
            </a:lvl1pPr>
          </a:lstStyle>
          <a:p>
            <a:fld id="{2B8FBFCE-2205-4B9C-81E5-532E0690D8C1}" type="slidenum">
              <a:rPr lang="en-US" smtClean="0"/>
              <a:t>‹#›</a:t>
            </a:fld>
            <a:endParaRPr lang="en-US" dirty="0"/>
          </a:p>
        </p:txBody>
      </p:sp>
    </p:spTree>
    <p:extLst>
      <p:ext uri="{BB962C8B-B14F-4D97-AF65-F5344CB8AC3E}">
        <p14:creationId xmlns:p14="http://schemas.microsoft.com/office/powerpoint/2010/main" val="11787311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075" cy="463567"/>
          </a:xfrm>
          <a:prstGeom prst="rect">
            <a:avLst/>
          </a:prstGeom>
        </p:spPr>
        <p:txBody>
          <a:bodyPr vert="horz" lIns="92528" tIns="46264" rIns="92528" bIns="46264" rtlCol="0"/>
          <a:lstStyle>
            <a:lvl1pPr algn="l">
              <a:defRPr sz="1200"/>
            </a:lvl1pPr>
          </a:lstStyle>
          <a:p>
            <a:endParaRPr lang="en-US" dirty="0"/>
          </a:p>
        </p:txBody>
      </p:sp>
      <p:sp>
        <p:nvSpPr>
          <p:cNvPr id="3" name="Date Placeholder 2"/>
          <p:cNvSpPr>
            <a:spLocks noGrp="1"/>
          </p:cNvSpPr>
          <p:nvPr>
            <p:ph type="dt" idx="1"/>
          </p:nvPr>
        </p:nvSpPr>
        <p:spPr>
          <a:xfrm>
            <a:off x="3938566" y="0"/>
            <a:ext cx="3013075" cy="463567"/>
          </a:xfrm>
          <a:prstGeom prst="rect">
            <a:avLst/>
          </a:prstGeom>
        </p:spPr>
        <p:txBody>
          <a:bodyPr vert="horz" lIns="92528" tIns="46264" rIns="92528" bIns="46264" rtlCol="0"/>
          <a:lstStyle>
            <a:lvl1pPr algn="r">
              <a:defRPr sz="1200"/>
            </a:lvl1pPr>
          </a:lstStyle>
          <a:p>
            <a:fld id="{69F68A4D-42A7-45F7-9930-00E8DCB48D7E}" type="datetimeFigureOut">
              <a:rPr lang="en-US" smtClean="0"/>
              <a:t>7/2/2026</a:t>
            </a:fld>
            <a:endParaRPr lang="en-US" dirty="0"/>
          </a:p>
        </p:txBody>
      </p:sp>
      <p:sp>
        <p:nvSpPr>
          <p:cNvPr id="4" name="Slide Image Placeholder 3"/>
          <p:cNvSpPr>
            <a:spLocks noGrp="1" noRot="1" noChangeAspect="1"/>
          </p:cNvSpPr>
          <p:nvPr>
            <p:ph type="sldImg" idx="2"/>
          </p:nvPr>
        </p:nvSpPr>
        <p:spPr>
          <a:xfrm>
            <a:off x="703263" y="1154113"/>
            <a:ext cx="5546725" cy="3119437"/>
          </a:xfrm>
          <a:prstGeom prst="rect">
            <a:avLst/>
          </a:prstGeom>
          <a:noFill/>
          <a:ln w="12700">
            <a:solidFill>
              <a:prstClr val="black"/>
            </a:solidFill>
          </a:ln>
        </p:spPr>
        <p:txBody>
          <a:bodyPr vert="horz" lIns="92528" tIns="46264" rIns="92528" bIns="46264" rtlCol="0" anchor="ctr"/>
          <a:lstStyle/>
          <a:p>
            <a:endParaRPr lang="en-US" dirty="0"/>
          </a:p>
        </p:txBody>
      </p:sp>
      <p:sp>
        <p:nvSpPr>
          <p:cNvPr id="5" name="Notes Placeholder 4"/>
          <p:cNvSpPr>
            <a:spLocks noGrp="1"/>
          </p:cNvSpPr>
          <p:nvPr>
            <p:ph type="body" sz="quarter" idx="3"/>
          </p:nvPr>
        </p:nvSpPr>
        <p:spPr>
          <a:xfrm>
            <a:off x="695325" y="4446389"/>
            <a:ext cx="5562600" cy="3637955"/>
          </a:xfrm>
          <a:prstGeom prst="rect">
            <a:avLst/>
          </a:prstGeom>
        </p:spPr>
        <p:txBody>
          <a:bodyPr vert="horz" lIns="92528" tIns="46264" rIns="92528" bIns="4626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5684"/>
            <a:ext cx="3013075" cy="463566"/>
          </a:xfrm>
          <a:prstGeom prst="rect">
            <a:avLst/>
          </a:prstGeom>
        </p:spPr>
        <p:txBody>
          <a:bodyPr vert="horz" lIns="92528" tIns="46264" rIns="92528" bIns="46264"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8566" y="8775684"/>
            <a:ext cx="3013075" cy="463566"/>
          </a:xfrm>
          <a:prstGeom prst="rect">
            <a:avLst/>
          </a:prstGeom>
        </p:spPr>
        <p:txBody>
          <a:bodyPr vert="horz" lIns="92528" tIns="46264" rIns="92528" bIns="46264" rtlCol="0" anchor="b"/>
          <a:lstStyle>
            <a:lvl1pPr algn="r">
              <a:defRPr sz="1200"/>
            </a:lvl1pPr>
          </a:lstStyle>
          <a:p>
            <a:fld id="{BFDD6F49-EBB7-4CCF-97A8-E526BB28BB69}" type="slidenum">
              <a:rPr lang="en-US" smtClean="0"/>
              <a:t>‹#›</a:t>
            </a:fld>
            <a:endParaRPr lang="en-US" dirty="0"/>
          </a:p>
        </p:txBody>
      </p:sp>
    </p:spTree>
    <p:extLst>
      <p:ext uri="{BB962C8B-B14F-4D97-AF65-F5344CB8AC3E}">
        <p14:creationId xmlns:p14="http://schemas.microsoft.com/office/powerpoint/2010/main" val="2787193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48</a:t>
            </a:fld>
            <a:endParaRPr lang="en-US" dirty="0"/>
          </a:p>
        </p:txBody>
      </p:sp>
    </p:spTree>
    <p:extLst>
      <p:ext uri="{BB962C8B-B14F-4D97-AF65-F5344CB8AC3E}">
        <p14:creationId xmlns:p14="http://schemas.microsoft.com/office/powerpoint/2010/main" val="15089246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73</a:t>
            </a:fld>
            <a:endParaRPr lang="en-US" dirty="0"/>
          </a:p>
        </p:txBody>
      </p:sp>
    </p:spTree>
    <p:extLst>
      <p:ext uri="{BB962C8B-B14F-4D97-AF65-F5344CB8AC3E}">
        <p14:creationId xmlns:p14="http://schemas.microsoft.com/office/powerpoint/2010/main" val="40639788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74</a:t>
            </a:fld>
            <a:endParaRPr lang="en-US" dirty="0"/>
          </a:p>
        </p:txBody>
      </p:sp>
    </p:spTree>
    <p:extLst>
      <p:ext uri="{BB962C8B-B14F-4D97-AF65-F5344CB8AC3E}">
        <p14:creationId xmlns:p14="http://schemas.microsoft.com/office/powerpoint/2010/main" val="1774561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665DFBE8-81F4-46A1-BB38-C49D79C4F68D}" type="datetime1">
              <a:rPr lang="en-US" smtClean="0"/>
              <a:t>7/2/2026</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r>
              <a:rPr lang="en-US"/>
              <a:t>Sample Footer Text</a:t>
            </a:r>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CC057153-B650-4DEB-B370-79DDCFDCE934}" type="slidenum">
              <a:rPr lang="en-US" smtClean="0"/>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2296333606"/>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5DFBE8-81F4-46A1-BB38-C49D79C4F68D}" type="datetime1">
              <a:rPr lang="en-US" smtClean="0"/>
              <a:t>7/2/2026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392232484"/>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5DFBE8-81F4-46A1-BB38-C49D79C4F68D}" type="datetime1">
              <a:rPr lang="en-US" smtClean="0"/>
              <a:t>7/2/2026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978444916"/>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onclusion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830857" y="3603170"/>
            <a:ext cx="7014009" cy="1507672"/>
          </a:xfrm>
        </p:spPr>
        <p:txBody>
          <a:bodyPr anchor="b">
            <a:noAutofit/>
          </a:bodyPr>
          <a:lstStyle>
            <a:lvl1pPr>
              <a:defRPr sz="4500">
                <a:latin typeface="+mj-lt"/>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5484133" y="5480958"/>
            <a:ext cx="6360733" cy="744158"/>
          </a:xfrm>
        </p:spPr>
        <p:txBody>
          <a:bodyPr anchor="b">
            <a:noAutofit/>
          </a:bodyPr>
          <a:lstStyle>
            <a:lvl1pPr marL="0" indent="0">
              <a:lnSpc>
                <a:spcPct val="110000"/>
              </a:lnSpc>
              <a:buNone/>
              <a:defRPr sz="1800"/>
            </a:lvl1pPr>
            <a:lvl2pPr marL="228600" indent="0">
              <a:lnSpc>
                <a:spcPct val="110000"/>
              </a:lnSpc>
              <a:buNone/>
              <a:defRPr sz="1600"/>
            </a:lvl2pPr>
            <a:lvl3pPr marL="457200" indent="0">
              <a:buNone/>
              <a:defRPr sz="1400"/>
            </a:lvl3pPr>
            <a:lvl4pPr marL="685800" indent="0">
              <a:buNone/>
              <a:defRPr sz="1200"/>
            </a:lvl4pPr>
            <a:lvl5pPr marL="914400" indent="0">
              <a:buNone/>
              <a:defRPr sz="1100"/>
            </a:lvl5pPr>
          </a:lstStyle>
          <a:p>
            <a:pPr lvl="0"/>
            <a:r>
              <a:rPr lang="en-US"/>
              <a:t>Click to edit Master text styles</a:t>
            </a:r>
          </a:p>
          <a:p>
            <a:pPr lvl="1"/>
            <a:r>
              <a:rPr lang="en-US"/>
              <a:t>Second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347132" y="6529916"/>
            <a:ext cx="3284341" cy="328084"/>
          </a:xfrm>
          <a:prstGeom prst="rect">
            <a:avLst/>
          </a:prstGeom>
        </p:spPr>
        <p:txBody>
          <a:bodyPr/>
          <a:lstStyle/>
          <a:p>
            <a:fld id="{1ABC5762-7F5E-4C8D-B27D-8990A68BB18F}" type="datetime1">
              <a:rPr lang="en-US" smtClean="0"/>
              <a:t>7/2/2026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074492301"/>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5DFBE8-81F4-46A1-BB38-C49D79C4F68D}" type="datetime1">
              <a:rPr lang="en-US" smtClean="0"/>
              <a:t>7/2/2026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8556948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665DFBE8-81F4-46A1-BB38-C49D79C4F68D}" type="datetime1">
              <a:rPr lang="en-US" smtClean="0"/>
              <a:t>7/2/2026</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r>
              <a:rPr lang="en-US"/>
              <a:t>Sample Footer Text</a:t>
            </a:r>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CC057153-B650-4DEB-B370-79DDCFDCE934}" type="slidenum">
              <a:rPr lang="en-US" smtClean="0"/>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3321965702"/>
      </p:ext>
    </p:extLst>
  </p:cSld>
  <p:clrMapOvr>
    <a:overrideClrMapping bg1="dk1" tx1="lt1" bg2="dk2" tx2="lt2" accent1="accent1" accent2="accent2" accent3="accent3" accent4="accent4" accent5="accent5" accent6="accent6" hlink="hlink" folHlink="folHlink"/>
  </p:clrMapOvr>
  <p:hf sldNum="0" hdr="0" ftr="0" dt="0"/>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65DFBE8-81F4-46A1-BB38-C49D79C4F68D}" type="datetime1">
              <a:rPr lang="en-US" smtClean="0"/>
              <a:t>7/2/2026</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694638397"/>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65DFBE8-81F4-46A1-BB38-C49D79C4F68D}" type="datetime1">
              <a:rPr lang="en-US" smtClean="0"/>
              <a:t>7/2/2026</a:t>
            </a:fld>
            <a:endParaRPr lang="en-US" dirty="0"/>
          </a:p>
        </p:txBody>
      </p:sp>
      <p:sp>
        <p:nvSpPr>
          <p:cNvPr id="8" name="Footer Placeholder 7"/>
          <p:cNvSpPr>
            <a:spLocks noGrp="1"/>
          </p:cNvSpPr>
          <p:nvPr>
            <p:ph type="ftr" sz="quarter" idx="11"/>
          </p:nvPr>
        </p:nvSpPr>
        <p:spPr/>
        <p:txBody>
          <a:bodyPr/>
          <a:lstStyle/>
          <a:p>
            <a:r>
              <a:rPr lang="en-US"/>
              <a:t>Sample Footer Text</a:t>
            </a:r>
            <a:endParaRPr lang="en-US" dirty="0"/>
          </a:p>
        </p:txBody>
      </p:sp>
      <p:sp>
        <p:nvSpPr>
          <p:cNvPr id="9" name="Slide Number Placeholder 8"/>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182112721"/>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F57FA73-4BE2-4237-90E8-28123CE1B9FA}" type="datetime1">
              <a:rPr lang="en-US" smtClean="0"/>
              <a:t>7/2/2026</a:t>
            </a:fld>
            <a:endParaRPr lang="en-US" dirty="0"/>
          </a:p>
        </p:txBody>
      </p:sp>
      <p:sp>
        <p:nvSpPr>
          <p:cNvPr id="4" name="Footer Placeholder 3"/>
          <p:cNvSpPr>
            <a:spLocks noGrp="1"/>
          </p:cNvSpPr>
          <p:nvPr>
            <p:ph type="ftr" sz="quarter" idx="11"/>
          </p:nvPr>
        </p:nvSpPr>
        <p:spPr/>
        <p:txBody>
          <a:bodyPr/>
          <a:lstStyle/>
          <a:p>
            <a:r>
              <a:rPr lang="en-US"/>
              <a:t>Sample Footer Text</a:t>
            </a:r>
            <a:endParaRPr lang="en-US" dirty="0"/>
          </a:p>
        </p:txBody>
      </p:sp>
      <p:sp>
        <p:nvSpPr>
          <p:cNvPr id="5" name="Slide Number Placeholder 4"/>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609179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BA1E88-22B3-4091-902C-19D6AD2267FE}" type="datetime1">
              <a:rPr lang="en-US" smtClean="0"/>
              <a:t>7/2/2026</a:t>
            </a:fld>
            <a:endParaRPr lang="en-US" dirty="0"/>
          </a:p>
        </p:txBody>
      </p:sp>
      <p:sp>
        <p:nvSpPr>
          <p:cNvPr id="3" name="Footer Placeholder 2"/>
          <p:cNvSpPr>
            <a:spLocks noGrp="1"/>
          </p:cNvSpPr>
          <p:nvPr>
            <p:ph type="ftr" sz="quarter" idx="11"/>
          </p:nvPr>
        </p:nvSpPr>
        <p:spPr/>
        <p:txBody>
          <a:bodyPr/>
          <a:lstStyle/>
          <a:p>
            <a:r>
              <a:rPr lang="en-US"/>
              <a:t>Sample Footer Text</a:t>
            </a:r>
            <a:endParaRPr lang="en-US" dirty="0"/>
          </a:p>
        </p:txBody>
      </p:sp>
      <p:sp>
        <p:nvSpPr>
          <p:cNvPr id="4" name="Slide Number Placeholder 3"/>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631258474"/>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665DFBE8-81F4-46A1-BB38-C49D79C4F68D}" type="datetime1">
              <a:rPr lang="en-US" smtClean="0"/>
              <a:t>7/2/2026</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r>
              <a:rPr lang="en-US"/>
              <a:t>Sample Footer Text</a:t>
            </a:r>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CC057153-B650-4DEB-B370-79DDCFDCE934}" type="slidenum">
              <a:rPr lang="en-US" smtClean="0"/>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10984393"/>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665DFBE8-81F4-46A1-BB38-C49D79C4F68D}" type="datetime1">
              <a:rPr lang="en-US" smtClean="0"/>
              <a:t>7/2/2026</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r>
              <a:rPr lang="en-US"/>
              <a:t>Sample Footer Text</a:t>
            </a:r>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CC057153-B650-4DEB-B370-79DDCFDCE934}" type="slidenum">
              <a:rPr lang="en-US" smtClean="0"/>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574229178"/>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665DFBE8-81F4-46A1-BB38-C49D79C4F68D}" type="datetime1">
              <a:rPr lang="en-US" smtClean="0"/>
              <a:t>7/2/2026</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r>
              <a:rPr lang="en-US"/>
              <a:t>Sample Footer Text</a:t>
            </a:r>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CC057153-B650-4DEB-B370-79DDCFDCE934}" type="slidenum">
              <a:rPr lang="en-US" smtClean="0"/>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363586378"/>
      </p:ext>
    </p:extLst>
  </p:cSld>
  <p:clrMap bg1="lt1" tx1="dk1" bg2="lt2" tx2="dk2" accent1="accent1" accent2="accent2" accent3="accent3" accent4="accent4" accent5="accent5" accent6="accent6" hlink="hlink" folHlink="folHlink"/>
  <p:sldLayoutIdLst>
    <p:sldLayoutId id="2147484381" r:id="rId1"/>
    <p:sldLayoutId id="2147484382" r:id="rId2"/>
    <p:sldLayoutId id="2147484383" r:id="rId3"/>
    <p:sldLayoutId id="2147484384" r:id="rId4"/>
    <p:sldLayoutId id="2147484385" r:id="rId5"/>
    <p:sldLayoutId id="2147484386" r:id="rId6"/>
    <p:sldLayoutId id="2147484387" r:id="rId7"/>
    <p:sldLayoutId id="2147484388" r:id="rId8"/>
    <p:sldLayoutId id="2147484389" r:id="rId9"/>
    <p:sldLayoutId id="2147484390" r:id="rId10"/>
    <p:sldLayoutId id="2147484391" r:id="rId11"/>
    <p:sldLayoutId id="2147484392" r:id="rId12"/>
  </p:sldLayoutIdLst>
  <p:hf sldNum="0" hdr="0" ftr="0" dt="0"/>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108A0CE-EFD5-B6EB-BCC6-C804CC0EFD04}"/>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13941543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40C4FD-04A9-13B6-F107-70E8FD11CD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985B20-E305-C9FA-2077-4355EAAC07AE}"/>
              </a:ext>
            </a:extLst>
          </p:cNvPr>
          <p:cNvSpPr>
            <a:spLocks noGrp="1"/>
          </p:cNvSpPr>
          <p:nvPr>
            <p:ph type="title"/>
          </p:nvPr>
        </p:nvSpPr>
        <p:spPr>
          <a:xfrm>
            <a:off x="1371600" y="685800"/>
            <a:ext cx="9601200" cy="1009996"/>
          </a:xfrm>
        </p:spPr>
        <p:txBody>
          <a:bodyPr>
            <a:normAutofit fontScale="90000"/>
          </a:bodyPr>
          <a:lstStyle/>
          <a:p>
            <a:r>
              <a:rPr lang="en-US" sz="7200" dirty="0"/>
              <a:t>Exodus 3:1-6</a:t>
            </a:r>
          </a:p>
        </p:txBody>
      </p:sp>
      <p:sp>
        <p:nvSpPr>
          <p:cNvPr id="3" name="Content Placeholder 2">
            <a:extLst>
              <a:ext uri="{FF2B5EF4-FFF2-40B4-BE49-F238E27FC236}">
                <a16:creationId xmlns:a16="http://schemas.microsoft.com/office/drawing/2014/main" id="{143A212E-2A58-148E-1A7E-2A4B1EA790C1}"/>
              </a:ext>
            </a:extLst>
          </p:cNvPr>
          <p:cNvSpPr>
            <a:spLocks noGrp="1"/>
          </p:cNvSpPr>
          <p:nvPr>
            <p:ph sz="half" idx="1"/>
          </p:nvPr>
        </p:nvSpPr>
        <p:spPr>
          <a:xfrm>
            <a:off x="1371600" y="1862051"/>
            <a:ext cx="4724400" cy="4621876"/>
          </a:xfrm>
        </p:spPr>
        <p:txBody>
          <a:bodyPr>
            <a:normAutofit lnSpcReduction="10000"/>
          </a:bodyPr>
          <a:lstStyle/>
          <a:p>
            <a:pPr marL="0" indent="0">
              <a:buNone/>
            </a:pPr>
            <a:r>
              <a:rPr lang="en-US" sz="3600" b="1" baseline="30000" dirty="0"/>
              <a:t>6 </a:t>
            </a:r>
            <a:r>
              <a:rPr lang="en-US" sz="3600" dirty="0"/>
              <a:t>Moreover he said, I am the God of thy father, the God of Abraham, the God of Isaac, and the God of Jacob. And Moses hid his face; for he was afraid to look upon God.</a:t>
            </a:r>
            <a:endParaRPr lang="en-US" sz="13800" dirty="0"/>
          </a:p>
        </p:txBody>
      </p:sp>
      <p:pic>
        <p:nvPicPr>
          <p:cNvPr id="7" name="Content Placeholder 6" descr="God Speaks to Moses - GoodSalt">
            <a:extLst>
              <a:ext uri="{FF2B5EF4-FFF2-40B4-BE49-F238E27FC236}">
                <a16:creationId xmlns:a16="http://schemas.microsoft.com/office/drawing/2014/main" id="{2859FDA8-483A-0A0C-AADF-5E7E34DFFEBC}"/>
              </a:ext>
            </a:extLst>
          </p:cNvPr>
          <p:cNvPicPr>
            <a:picLocks noGrp="1" noChangeAspect="1"/>
          </p:cNvPicPr>
          <p:nvPr>
            <p:ph sz="half" idx="2"/>
          </p:nvPr>
        </p:nvPicPr>
        <p:blipFill>
          <a:blip r:embed="rId2"/>
          <a:srcRect r="15491" b="12738"/>
          <a:stretch>
            <a:fillRect/>
          </a:stretch>
        </p:blipFill>
        <p:spPr>
          <a:xfrm>
            <a:off x="6321829" y="1999211"/>
            <a:ext cx="5054139" cy="4035829"/>
          </a:xfrm>
          <a:prstGeom prst="rect">
            <a:avLst/>
          </a:prstGeom>
        </p:spPr>
      </p:pic>
    </p:spTree>
    <p:extLst>
      <p:ext uri="{BB962C8B-B14F-4D97-AF65-F5344CB8AC3E}">
        <p14:creationId xmlns:p14="http://schemas.microsoft.com/office/powerpoint/2010/main" val="5740993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8C515-8405-4F17-B8E0-C20F5541B4C0}"/>
              </a:ext>
            </a:extLst>
          </p:cNvPr>
          <p:cNvSpPr>
            <a:spLocks noGrp="1"/>
          </p:cNvSpPr>
          <p:nvPr>
            <p:ph type="title"/>
          </p:nvPr>
        </p:nvSpPr>
        <p:spPr>
          <a:xfrm>
            <a:off x="765025" y="333830"/>
            <a:ext cx="9612971" cy="899884"/>
          </a:xfrm>
        </p:spPr>
        <p:txBody>
          <a:bodyPr>
            <a:normAutofit fontScale="90000"/>
          </a:bodyPr>
          <a:lstStyle/>
          <a:p>
            <a:pPr algn="l"/>
            <a:r>
              <a:rPr lang="en-US" dirty="0"/>
              <a:t>The Angel of the Lord</a:t>
            </a:r>
          </a:p>
        </p:txBody>
      </p:sp>
      <p:sp>
        <p:nvSpPr>
          <p:cNvPr id="3" name="Text Placeholder 2">
            <a:extLst>
              <a:ext uri="{FF2B5EF4-FFF2-40B4-BE49-F238E27FC236}">
                <a16:creationId xmlns:a16="http://schemas.microsoft.com/office/drawing/2014/main" id="{20174E76-D501-D905-4DF3-34CC1C674BFF}"/>
              </a:ext>
            </a:extLst>
          </p:cNvPr>
          <p:cNvSpPr>
            <a:spLocks noGrp="1"/>
          </p:cNvSpPr>
          <p:nvPr>
            <p:ph type="body" idx="1"/>
          </p:nvPr>
        </p:nvSpPr>
        <p:spPr>
          <a:xfrm>
            <a:off x="4717143" y="1509486"/>
            <a:ext cx="6052457" cy="4114799"/>
          </a:xfrm>
        </p:spPr>
        <p:txBody>
          <a:bodyPr>
            <a:normAutofit lnSpcReduction="10000"/>
          </a:bodyPr>
          <a:lstStyle/>
          <a:p>
            <a:r>
              <a:rPr lang="en-US" sz="3200" dirty="0"/>
              <a:t>The context (vs. 4-6, 14) makes it clear that this “angel of the Lord” was the Lord Himself, the second person of the Godhead (see PP 252, 311, 366). Already in Abraham’s time the Lord had revealed Himself under this form and name.  </a:t>
            </a:r>
          </a:p>
        </p:txBody>
      </p:sp>
      <p:pic>
        <p:nvPicPr>
          <p:cNvPr id="4" name="Picture 3" descr="Rare natural phenomenon casts light on the biblical burning bush">
            <a:extLst>
              <a:ext uri="{FF2B5EF4-FFF2-40B4-BE49-F238E27FC236}">
                <a16:creationId xmlns:a16="http://schemas.microsoft.com/office/drawing/2014/main" id="{81B0B367-E051-2FC6-6D66-131ABA31D74A}"/>
              </a:ext>
            </a:extLst>
          </p:cNvPr>
          <p:cNvPicPr>
            <a:picLocks noChangeAspect="1"/>
          </p:cNvPicPr>
          <p:nvPr/>
        </p:nvPicPr>
        <p:blipFill>
          <a:blip r:embed="rId2"/>
          <a:srcRect l="7866" r="30936"/>
          <a:stretch>
            <a:fillRect/>
          </a:stretch>
        </p:blipFill>
        <p:spPr>
          <a:xfrm>
            <a:off x="765025" y="1233714"/>
            <a:ext cx="3952118" cy="4305300"/>
          </a:xfrm>
          <a:prstGeom prst="rect">
            <a:avLst/>
          </a:prstGeom>
        </p:spPr>
      </p:pic>
    </p:spTree>
    <p:extLst>
      <p:ext uri="{BB962C8B-B14F-4D97-AF65-F5344CB8AC3E}">
        <p14:creationId xmlns:p14="http://schemas.microsoft.com/office/powerpoint/2010/main" val="38931051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09A0FB-FCF3-D2C5-99F8-DA53457DE6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3E1009-0264-058C-9CF4-B56AD227E23F}"/>
              </a:ext>
            </a:extLst>
          </p:cNvPr>
          <p:cNvSpPr>
            <a:spLocks noGrp="1"/>
          </p:cNvSpPr>
          <p:nvPr>
            <p:ph type="title"/>
          </p:nvPr>
        </p:nvSpPr>
        <p:spPr>
          <a:xfrm>
            <a:off x="765025" y="333830"/>
            <a:ext cx="9612971" cy="899884"/>
          </a:xfrm>
        </p:spPr>
        <p:txBody>
          <a:bodyPr>
            <a:normAutofit fontScale="90000"/>
          </a:bodyPr>
          <a:lstStyle/>
          <a:p>
            <a:pPr algn="l"/>
            <a:r>
              <a:rPr lang="en-US" dirty="0"/>
              <a:t>The Angel of the Lord</a:t>
            </a:r>
          </a:p>
        </p:txBody>
      </p:sp>
      <p:sp>
        <p:nvSpPr>
          <p:cNvPr id="3" name="Text Placeholder 2">
            <a:extLst>
              <a:ext uri="{FF2B5EF4-FFF2-40B4-BE49-F238E27FC236}">
                <a16:creationId xmlns:a16="http://schemas.microsoft.com/office/drawing/2014/main" id="{54DF6DA9-C1D4-96B3-2530-840DA1E331F8}"/>
              </a:ext>
            </a:extLst>
          </p:cNvPr>
          <p:cNvSpPr>
            <a:spLocks noGrp="1"/>
          </p:cNvSpPr>
          <p:nvPr>
            <p:ph type="body" idx="1"/>
          </p:nvPr>
        </p:nvSpPr>
        <p:spPr>
          <a:xfrm>
            <a:off x="765025" y="1371600"/>
            <a:ext cx="5737375" cy="4942114"/>
          </a:xfrm>
        </p:spPr>
        <p:txBody>
          <a:bodyPr>
            <a:noAutofit/>
          </a:bodyPr>
          <a:lstStyle/>
          <a:p>
            <a:pPr algn="l"/>
            <a:r>
              <a:rPr lang="en-US" sz="3400" b="1" baseline="30000" dirty="0"/>
              <a:t>10 </a:t>
            </a:r>
            <a:r>
              <a:rPr lang="en-US" sz="3400" dirty="0"/>
              <a:t>And Abraham stretched forth his hand, and took the knife to slay his son.</a:t>
            </a:r>
          </a:p>
          <a:p>
            <a:pPr algn="l"/>
            <a:r>
              <a:rPr lang="en-US" sz="3400" b="1" baseline="30000" dirty="0"/>
              <a:t>11 </a:t>
            </a:r>
            <a:r>
              <a:rPr lang="en-US" sz="3400" dirty="0"/>
              <a:t>And the </a:t>
            </a:r>
            <a:r>
              <a:rPr lang="en-US" sz="3400" dirty="0">
                <a:solidFill>
                  <a:srgbClr val="D5AB63"/>
                </a:solidFill>
              </a:rPr>
              <a:t>angel of the </a:t>
            </a:r>
            <a:r>
              <a:rPr lang="en-US" sz="3400" cap="small" dirty="0">
                <a:solidFill>
                  <a:srgbClr val="D5AB63"/>
                </a:solidFill>
              </a:rPr>
              <a:t>Lord</a:t>
            </a:r>
            <a:r>
              <a:rPr lang="en-US" sz="3400" dirty="0">
                <a:solidFill>
                  <a:srgbClr val="D5AB63"/>
                </a:solidFill>
              </a:rPr>
              <a:t> </a:t>
            </a:r>
            <a:r>
              <a:rPr lang="en-US" sz="3400" dirty="0"/>
              <a:t>called unto him out of heaven, and said, Abraham, Abraham: and he said, Here am I.</a:t>
            </a:r>
          </a:p>
        </p:txBody>
      </p:sp>
      <p:pic>
        <p:nvPicPr>
          <p:cNvPr id="5" name="Picture 4">
            <a:extLst>
              <a:ext uri="{FF2B5EF4-FFF2-40B4-BE49-F238E27FC236}">
                <a16:creationId xmlns:a16="http://schemas.microsoft.com/office/drawing/2014/main" id="{C5025567-17A7-9A37-3DEC-6A924521F364}"/>
              </a:ext>
            </a:extLst>
          </p:cNvPr>
          <p:cNvPicPr>
            <a:picLocks noChangeAspect="1"/>
          </p:cNvPicPr>
          <p:nvPr/>
        </p:nvPicPr>
        <p:blipFill>
          <a:blip r:embed="rId2"/>
          <a:srcRect l="31629" r="9528" b="23051"/>
          <a:stretch>
            <a:fillRect/>
          </a:stretch>
        </p:blipFill>
        <p:spPr>
          <a:xfrm>
            <a:off x="6502400" y="1220547"/>
            <a:ext cx="4238171" cy="4265853"/>
          </a:xfrm>
          <a:prstGeom prst="rect">
            <a:avLst/>
          </a:prstGeom>
        </p:spPr>
      </p:pic>
    </p:spTree>
    <p:extLst>
      <p:ext uri="{BB962C8B-B14F-4D97-AF65-F5344CB8AC3E}">
        <p14:creationId xmlns:p14="http://schemas.microsoft.com/office/powerpoint/2010/main" val="25270033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AF3070-E6AC-A031-790B-2E33BC9604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68ACC3-081A-A946-5F31-172077DE97F7}"/>
              </a:ext>
            </a:extLst>
          </p:cNvPr>
          <p:cNvSpPr>
            <a:spLocks noGrp="1"/>
          </p:cNvSpPr>
          <p:nvPr>
            <p:ph type="title"/>
          </p:nvPr>
        </p:nvSpPr>
        <p:spPr>
          <a:xfrm>
            <a:off x="765025" y="333830"/>
            <a:ext cx="9612971" cy="899884"/>
          </a:xfrm>
        </p:spPr>
        <p:txBody>
          <a:bodyPr>
            <a:normAutofit fontScale="90000"/>
          </a:bodyPr>
          <a:lstStyle/>
          <a:p>
            <a:pPr algn="l"/>
            <a:r>
              <a:rPr lang="en-US" dirty="0"/>
              <a:t>The Angel of the Lord</a:t>
            </a:r>
          </a:p>
        </p:txBody>
      </p:sp>
      <p:sp>
        <p:nvSpPr>
          <p:cNvPr id="3" name="Text Placeholder 2">
            <a:extLst>
              <a:ext uri="{FF2B5EF4-FFF2-40B4-BE49-F238E27FC236}">
                <a16:creationId xmlns:a16="http://schemas.microsoft.com/office/drawing/2014/main" id="{8B018077-478C-327D-83A1-B86F8BCD0A42}"/>
              </a:ext>
            </a:extLst>
          </p:cNvPr>
          <p:cNvSpPr>
            <a:spLocks noGrp="1"/>
          </p:cNvSpPr>
          <p:nvPr>
            <p:ph type="body" idx="1"/>
          </p:nvPr>
        </p:nvSpPr>
        <p:spPr>
          <a:xfrm>
            <a:off x="765025" y="1371600"/>
            <a:ext cx="5737375" cy="4942114"/>
          </a:xfrm>
        </p:spPr>
        <p:txBody>
          <a:bodyPr>
            <a:noAutofit/>
          </a:bodyPr>
          <a:lstStyle/>
          <a:p>
            <a:pPr algn="l"/>
            <a:r>
              <a:rPr lang="en-US" sz="3600" b="1" baseline="30000" dirty="0"/>
              <a:t>12 </a:t>
            </a:r>
            <a:r>
              <a:rPr lang="en-US" sz="3600" dirty="0"/>
              <a:t>And he said, Lay not thine hand upon the lad, neither do thou any thing unto him: for now I know that </a:t>
            </a:r>
            <a:r>
              <a:rPr lang="en-US" sz="3600" dirty="0">
                <a:solidFill>
                  <a:srgbClr val="D5AB63"/>
                </a:solidFill>
              </a:rPr>
              <a:t>thou </a:t>
            </a:r>
            <a:r>
              <a:rPr lang="en-US" sz="3600" dirty="0" err="1">
                <a:solidFill>
                  <a:srgbClr val="D5AB63"/>
                </a:solidFill>
              </a:rPr>
              <a:t>fearest</a:t>
            </a:r>
            <a:r>
              <a:rPr lang="en-US" sz="3600" dirty="0">
                <a:solidFill>
                  <a:srgbClr val="D5AB63"/>
                </a:solidFill>
              </a:rPr>
              <a:t> God</a:t>
            </a:r>
            <a:r>
              <a:rPr lang="en-US" sz="3600" dirty="0"/>
              <a:t>, seeing thou hast not withheld thy son, thine only son from </a:t>
            </a:r>
            <a:r>
              <a:rPr lang="en-US" sz="3600" dirty="0">
                <a:solidFill>
                  <a:srgbClr val="D5AB63"/>
                </a:solidFill>
              </a:rPr>
              <a:t>me</a:t>
            </a:r>
            <a:r>
              <a:rPr lang="en-US" sz="3600" dirty="0"/>
              <a:t>.</a:t>
            </a:r>
            <a:endParaRPr lang="en-US" sz="4400" dirty="0"/>
          </a:p>
        </p:txBody>
      </p:sp>
      <p:pic>
        <p:nvPicPr>
          <p:cNvPr id="4" name="Picture 3" descr="Abraham and the Altar | One Man's Journey of Redemption">
            <a:extLst>
              <a:ext uri="{FF2B5EF4-FFF2-40B4-BE49-F238E27FC236}">
                <a16:creationId xmlns:a16="http://schemas.microsoft.com/office/drawing/2014/main" id="{74144A76-AB3D-F718-9EAA-84B44DC337BE}"/>
              </a:ext>
            </a:extLst>
          </p:cNvPr>
          <p:cNvPicPr>
            <a:picLocks noChangeAspect="1"/>
          </p:cNvPicPr>
          <p:nvPr/>
        </p:nvPicPr>
        <p:blipFill>
          <a:blip r:embed="rId2"/>
          <a:srcRect l="1851" t="3178" r="2632" b="4018"/>
          <a:stretch>
            <a:fillRect/>
          </a:stretch>
        </p:blipFill>
        <p:spPr>
          <a:xfrm>
            <a:off x="6894567" y="1415143"/>
            <a:ext cx="3744686" cy="4027714"/>
          </a:xfrm>
          <a:prstGeom prst="rect">
            <a:avLst/>
          </a:prstGeom>
        </p:spPr>
      </p:pic>
    </p:spTree>
    <p:extLst>
      <p:ext uri="{BB962C8B-B14F-4D97-AF65-F5344CB8AC3E}">
        <p14:creationId xmlns:p14="http://schemas.microsoft.com/office/powerpoint/2010/main" val="1638126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F89734-B901-AEBB-0847-15D561A7D6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87D482-4DE3-C4BA-9691-86B59B5C72C6}"/>
              </a:ext>
            </a:extLst>
          </p:cNvPr>
          <p:cNvSpPr>
            <a:spLocks noGrp="1"/>
          </p:cNvSpPr>
          <p:nvPr>
            <p:ph type="title"/>
          </p:nvPr>
        </p:nvSpPr>
        <p:spPr>
          <a:xfrm>
            <a:off x="765025" y="333830"/>
            <a:ext cx="9612971" cy="899884"/>
          </a:xfrm>
        </p:spPr>
        <p:txBody>
          <a:bodyPr>
            <a:normAutofit fontScale="90000"/>
          </a:bodyPr>
          <a:lstStyle/>
          <a:p>
            <a:pPr algn="l"/>
            <a:r>
              <a:rPr lang="en-US" dirty="0"/>
              <a:t>The Angel of the Lord</a:t>
            </a:r>
          </a:p>
        </p:txBody>
      </p:sp>
      <p:sp>
        <p:nvSpPr>
          <p:cNvPr id="3" name="Text Placeholder 2">
            <a:extLst>
              <a:ext uri="{FF2B5EF4-FFF2-40B4-BE49-F238E27FC236}">
                <a16:creationId xmlns:a16="http://schemas.microsoft.com/office/drawing/2014/main" id="{14866DD0-6705-2C43-9F3D-AEA589FF079A}"/>
              </a:ext>
            </a:extLst>
          </p:cNvPr>
          <p:cNvSpPr>
            <a:spLocks noGrp="1"/>
          </p:cNvSpPr>
          <p:nvPr>
            <p:ph type="body" idx="1"/>
          </p:nvPr>
        </p:nvSpPr>
        <p:spPr>
          <a:xfrm>
            <a:off x="765025" y="1371600"/>
            <a:ext cx="5737375" cy="4942114"/>
          </a:xfrm>
        </p:spPr>
        <p:txBody>
          <a:bodyPr>
            <a:noAutofit/>
          </a:bodyPr>
          <a:lstStyle/>
          <a:p>
            <a:pPr algn="l"/>
            <a:r>
              <a:rPr lang="en-US" sz="3200" b="1" baseline="30000" dirty="0"/>
              <a:t>13 </a:t>
            </a:r>
            <a:r>
              <a:rPr lang="en-US" sz="3200" dirty="0"/>
              <a:t>And Abraham lifted up his eyes, and looked, and behold behind him a ram caught in a thicket by his horns: and Abraham went and took the ram, and offered him up for a burnt offering in the stead of his son.</a:t>
            </a:r>
            <a:endParaRPr lang="en-US" sz="5400" dirty="0"/>
          </a:p>
        </p:txBody>
      </p:sp>
      <p:pic>
        <p:nvPicPr>
          <p:cNvPr id="5" name="Picture 4" descr="The Story of Abraham and Isaac (Genesis 22:1–14) One day, God tested  Abraham's faith. He called him and said, “Take your son, your only son Isaac,  whom you love, and sacrifice him">
            <a:extLst>
              <a:ext uri="{FF2B5EF4-FFF2-40B4-BE49-F238E27FC236}">
                <a16:creationId xmlns:a16="http://schemas.microsoft.com/office/drawing/2014/main" id="{F61C3BDA-17FD-C5AF-FB98-FBC41D5015CD}"/>
              </a:ext>
            </a:extLst>
          </p:cNvPr>
          <p:cNvPicPr>
            <a:picLocks noChangeAspect="1"/>
          </p:cNvPicPr>
          <p:nvPr/>
        </p:nvPicPr>
        <p:blipFill>
          <a:blip r:embed="rId2"/>
          <a:stretch>
            <a:fillRect/>
          </a:stretch>
        </p:blipFill>
        <p:spPr>
          <a:xfrm>
            <a:off x="6647543" y="1371600"/>
            <a:ext cx="4257675" cy="4257675"/>
          </a:xfrm>
          <a:prstGeom prst="rect">
            <a:avLst/>
          </a:prstGeom>
        </p:spPr>
      </p:pic>
    </p:spTree>
    <p:extLst>
      <p:ext uri="{BB962C8B-B14F-4D97-AF65-F5344CB8AC3E}">
        <p14:creationId xmlns:p14="http://schemas.microsoft.com/office/powerpoint/2010/main" val="41097191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D5803-16B6-D5CE-F6DD-50A61FA6C8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991ED5-B60B-C831-00BF-352614F1BADC}"/>
              </a:ext>
            </a:extLst>
          </p:cNvPr>
          <p:cNvSpPr>
            <a:spLocks noGrp="1"/>
          </p:cNvSpPr>
          <p:nvPr>
            <p:ph type="title"/>
          </p:nvPr>
        </p:nvSpPr>
        <p:spPr>
          <a:xfrm>
            <a:off x="765025" y="333830"/>
            <a:ext cx="9612971" cy="899884"/>
          </a:xfrm>
        </p:spPr>
        <p:txBody>
          <a:bodyPr>
            <a:normAutofit fontScale="90000"/>
          </a:bodyPr>
          <a:lstStyle/>
          <a:p>
            <a:pPr algn="l"/>
            <a:r>
              <a:rPr lang="en-US" dirty="0"/>
              <a:t>The Angel of the Lord</a:t>
            </a:r>
          </a:p>
        </p:txBody>
      </p:sp>
      <p:sp>
        <p:nvSpPr>
          <p:cNvPr id="3" name="Text Placeholder 2">
            <a:extLst>
              <a:ext uri="{FF2B5EF4-FFF2-40B4-BE49-F238E27FC236}">
                <a16:creationId xmlns:a16="http://schemas.microsoft.com/office/drawing/2014/main" id="{B50B4038-7AD3-768E-ADE5-10DB2D47BF7F}"/>
              </a:ext>
            </a:extLst>
          </p:cNvPr>
          <p:cNvSpPr>
            <a:spLocks noGrp="1"/>
          </p:cNvSpPr>
          <p:nvPr>
            <p:ph type="body" idx="1"/>
          </p:nvPr>
        </p:nvSpPr>
        <p:spPr>
          <a:xfrm>
            <a:off x="765025" y="1371600"/>
            <a:ext cx="5737375" cy="4942114"/>
          </a:xfrm>
        </p:spPr>
        <p:txBody>
          <a:bodyPr>
            <a:noAutofit/>
          </a:bodyPr>
          <a:lstStyle/>
          <a:p>
            <a:pPr algn="l"/>
            <a:r>
              <a:rPr lang="en-US" sz="4000" b="1" baseline="30000" dirty="0">
                <a:solidFill>
                  <a:schemeClr val="tx1"/>
                </a:solidFill>
              </a:rPr>
              <a:t>14 </a:t>
            </a:r>
            <a:r>
              <a:rPr lang="en-US" sz="4000" dirty="0">
                <a:solidFill>
                  <a:schemeClr val="tx1"/>
                </a:solidFill>
              </a:rPr>
              <a:t>And Abraham called the name of that place </a:t>
            </a:r>
            <a:r>
              <a:rPr lang="en-US" sz="4000" dirty="0" err="1">
                <a:solidFill>
                  <a:srgbClr val="D5AB63"/>
                </a:solidFill>
              </a:rPr>
              <a:t>Jehovahjireh</a:t>
            </a:r>
            <a:r>
              <a:rPr lang="en-US" sz="4000" dirty="0">
                <a:solidFill>
                  <a:srgbClr val="D5AB63"/>
                </a:solidFill>
              </a:rPr>
              <a:t> [The </a:t>
            </a:r>
            <a:r>
              <a:rPr lang="en-US" sz="4000" cap="small" dirty="0">
                <a:solidFill>
                  <a:srgbClr val="D5AB63"/>
                </a:solidFill>
              </a:rPr>
              <a:t>Lord </a:t>
            </a:r>
            <a:r>
              <a:rPr lang="en-US" sz="4000" dirty="0">
                <a:solidFill>
                  <a:srgbClr val="D5AB63"/>
                </a:solidFill>
              </a:rPr>
              <a:t>will provide]</a:t>
            </a:r>
            <a:r>
              <a:rPr lang="en-US" sz="4000" dirty="0">
                <a:solidFill>
                  <a:schemeClr val="tx1"/>
                </a:solidFill>
              </a:rPr>
              <a:t>: as it is said to this day, In the mount of the </a:t>
            </a:r>
            <a:r>
              <a:rPr lang="en-US" sz="4000" cap="small" dirty="0">
                <a:solidFill>
                  <a:schemeClr val="tx1"/>
                </a:solidFill>
              </a:rPr>
              <a:t>Lord</a:t>
            </a:r>
            <a:r>
              <a:rPr lang="en-US" sz="4000" dirty="0">
                <a:solidFill>
                  <a:schemeClr val="tx1"/>
                </a:solidFill>
              </a:rPr>
              <a:t> it shall be seen.</a:t>
            </a:r>
            <a:endParaRPr lang="en-US" sz="8000" dirty="0">
              <a:solidFill>
                <a:schemeClr val="tx1"/>
              </a:solidFill>
            </a:endParaRPr>
          </a:p>
        </p:txBody>
      </p:sp>
      <p:pic>
        <p:nvPicPr>
          <p:cNvPr id="5" name="Picture 4" descr="The Story of Abraham and Isaac (Genesis 22:1–14) One day, God tested  Abraham's faith. He called him and said, “Take your son, your only son Isaac,  whom you love, and sacrifice him">
            <a:extLst>
              <a:ext uri="{FF2B5EF4-FFF2-40B4-BE49-F238E27FC236}">
                <a16:creationId xmlns:a16="http://schemas.microsoft.com/office/drawing/2014/main" id="{04EB37D8-6E3F-CB93-47AA-FE069475DB88}"/>
              </a:ext>
            </a:extLst>
          </p:cNvPr>
          <p:cNvPicPr>
            <a:picLocks noChangeAspect="1"/>
          </p:cNvPicPr>
          <p:nvPr/>
        </p:nvPicPr>
        <p:blipFill>
          <a:blip r:embed="rId2"/>
          <a:stretch>
            <a:fillRect/>
          </a:stretch>
        </p:blipFill>
        <p:spPr>
          <a:xfrm>
            <a:off x="6647543" y="1371600"/>
            <a:ext cx="4257675" cy="4257675"/>
          </a:xfrm>
          <a:prstGeom prst="rect">
            <a:avLst/>
          </a:prstGeom>
        </p:spPr>
      </p:pic>
    </p:spTree>
    <p:extLst>
      <p:ext uri="{BB962C8B-B14F-4D97-AF65-F5344CB8AC3E}">
        <p14:creationId xmlns:p14="http://schemas.microsoft.com/office/powerpoint/2010/main" val="10909810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7326A-4A80-C415-5ED7-CD9DF0C87C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B304B4-E18D-D35E-F838-80840C3DAEFA}"/>
              </a:ext>
            </a:extLst>
          </p:cNvPr>
          <p:cNvSpPr>
            <a:spLocks noGrp="1"/>
          </p:cNvSpPr>
          <p:nvPr>
            <p:ph type="title"/>
          </p:nvPr>
        </p:nvSpPr>
        <p:spPr>
          <a:xfrm>
            <a:off x="319314" y="382385"/>
            <a:ext cx="4862286" cy="6084917"/>
          </a:xfrm>
        </p:spPr>
        <p:txBody>
          <a:bodyPr>
            <a:normAutofit fontScale="90000"/>
          </a:bodyPr>
          <a:lstStyle/>
          <a:p>
            <a:r>
              <a:rPr lang="en-US" sz="7200" dirty="0"/>
              <a:t>2. For what purpose did the Lord appear to him? </a:t>
            </a:r>
            <a:br>
              <a:rPr lang="en-US" sz="6000" dirty="0"/>
            </a:br>
            <a:br>
              <a:rPr lang="en-US" sz="6000" dirty="0"/>
            </a:br>
            <a:r>
              <a:rPr lang="en-US" sz="6000" i="1" dirty="0"/>
              <a:t>Exodus 3:7-10</a:t>
            </a:r>
          </a:p>
        </p:txBody>
      </p:sp>
      <p:pic>
        <p:nvPicPr>
          <p:cNvPr id="6" name="Picture Placeholder 5">
            <a:extLst>
              <a:ext uri="{FF2B5EF4-FFF2-40B4-BE49-F238E27FC236}">
                <a16:creationId xmlns:a16="http://schemas.microsoft.com/office/drawing/2014/main" id="{AAEF2CB6-1F20-C312-A21E-0B5ADCE4B581}"/>
              </a:ext>
            </a:extLst>
          </p:cNvPr>
          <p:cNvPicPr>
            <a:picLocks noGrp="1" noChangeAspect="1"/>
          </p:cNvPicPr>
          <p:nvPr>
            <p:ph type="pic" idx="1"/>
          </p:nvPr>
        </p:nvPicPr>
        <p:blipFill>
          <a:blip r:embed="rId2"/>
          <a:srcRect l="22255" r="22255"/>
          <a:stretch/>
        </p:blipFill>
        <p:spPr>
          <a:prstGeom prst="rect">
            <a:avLst/>
          </a:prstGeom>
        </p:spPr>
      </p:pic>
    </p:spTree>
    <p:extLst>
      <p:ext uri="{BB962C8B-B14F-4D97-AF65-F5344CB8AC3E}">
        <p14:creationId xmlns:p14="http://schemas.microsoft.com/office/powerpoint/2010/main" val="17934814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2BD2B2-223D-E08F-D1C5-1392A51BFE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D0463B-1DD1-A157-5C67-4DD8068C5CA4}"/>
              </a:ext>
            </a:extLst>
          </p:cNvPr>
          <p:cNvSpPr>
            <a:spLocks noGrp="1"/>
          </p:cNvSpPr>
          <p:nvPr>
            <p:ph type="title"/>
          </p:nvPr>
        </p:nvSpPr>
        <p:spPr>
          <a:xfrm>
            <a:off x="1371600" y="685800"/>
            <a:ext cx="9601200" cy="1009996"/>
          </a:xfrm>
        </p:spPr>
        <p:txBody>
          <a:bodyPr>
            <a:normAutofit fontScale="90000"/>
          </a:bodyPr>
          <a:lstStyle/>
          <a:p>
            <a:r>
              <a:rPr lang="en-US" sz="7200" dirty="0"/>
              <a:t>Exodus 3:7-10</a:t>
            </a:r>
          </a:p>
        </p:txBody>
      </p:sp>
      <p:sp>
        <p:nvSpPr>
          <p:cNvPr id="3" name="Content Placeholder 2">
            <a:extLst>
              <a:ext uri="{FF2B5EF4-FFF2-40B4-BE49-F238E27FC236}">
                <a16:creationId xmlns:a16="http://schemas.microsoft.com/office/drawing/2014/main" id="{DFA8CE0F-F4EC-5D53-BDC6-317290349367}"/>
              </a:ext>
            </a:extLst>
          </p:cNvPr>
          <p:cNvSpPr>
            <a:spLocks noGrp="1"/>
          </p:cNvSpPr>
          <p:nvPr>
            <p:ph sz="half" idx="1"/>
          </p:nvPr>
        </p:nvSpPr>
        <p:spPr>
          <a:xfrm>
            <a:off x="1371600" y="1862051"/>
            <a:ext cx="4724400" cy="4621876"/>
          </a:xfrm>
        </p:spPr>
        <p:txBody>
          <a:bodyPr>
            <a:normAutofit fontScale="92500"/>
          </a:bodyPr>
          <a:lstStyle/>
          <a:p>
            <a:pPr marL="0" indent="0">
              <a:buNone/>
            </a:pPr>
            <a:r>
              <a:rPr lang="en-US" sz="4000" b="1" baseline="30000" dirty="0"/>
              <a:t>7 </a:t>
            </a:r>
            <a:r>
              <a:rPr lang="en-US" sz="4000" dirty="0"/>
              <a:t>And the </a:t>
            </a:r>
            <a:r>
              <a:rPr lang="en-US" sz="4000" cap="small" dirty="0"/>
              <a:t>Lord</a:t>
            </a:r>
            <a:r>
              <a:rPr lang="en-US" sz="4000" dirty="0"/>
              <a:t> said, I have surely seen the affliction of my people which are in Egypt, and have heard their cry by reason of their taskmasters; for I know their sorrows;</a:t>
            </a:r>
            <a:endParaRPr lang="en-US" sz="34400" dirty="0"/>
          </a:p>
        </p:txBody>
      </p:sp>
      <p:pic>
        <p:nvPicPr>
          <p:cNvPr id="6" name="Content Placeholder 5" descr="SOMETIMES IT GETS HARDER JUST BEFORE… |">
            <a:extLst>
              <a:ext uri="{FF2B5EF4-FFF2-40B4-BE49-F238E27FC236}">
                <a16:creationId xmlns:a16="http://schemas.microsoft.com/office/drawing/2014/main" id="{A0B1CFB7-48C7-0280-1F7C-35F5CC8AF059}"/>
              </a:ext>
            </a:extLst>
          </p:cNvPr>
          <p:cNvPicPr>
            <a:picLocks noGrp="1" noChangeAspect="1"/>
          </p:cNvPicPr>
          <p:nvPr>
            <p:ph sz="half" idx="2"/>
          </p:nvPr>
        </p:nvPicPr>
        <p:blipFill>
          <a:blip r:embed="rId2"/>
          <a:srcRect r="14562"/>
          <a:stretch>
            <a:fillRect/>
          </a:stretch>
        </p:blipFill>
        <p:spPr>
          <a:xfrm>
            <a:off x="6400801" y="1891224"/>
            <a:ext cx="4876800" cy="4280976"/>
          </a:xfrm>
          <a:prstGeom prst="rect">
            <a:avLst/>
          </a:prstGeom>
        </p:spPr>
      </p:pic>
    </p:spTree>
    <p:extLst>
      <p:ext uri="{BB962C8B-B14F-4D97-AF65-F5344CB8AC3E}">
        <p14:creationId xmlns:p14="http://schemas.microsoft.com/office/powerpoint/2010/main" val="36006516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AADD4D-5160-1B51-DCF0-FA46706678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07D90C-9405-590E-7CDF-DB3A45306C57}"/>
              </a:ext>
            </a:extLst>
          </p:cNvPr>
          <p:cNvSpPr>
            <a:spLocks noGrp="1"/>
          </p:cNvSpPr>
          <p:nvPr>
            <p:ph type="title"/>
          </p:nvPr>
        </p:nvSpPr>
        <p:spPr>
          <a:xfrm>
            <a:off x="1371600" y="685800"/>
            <a:ext cx="9601200" cy="1009996"/>
          </a:xfrm>
        </p:spPr>
        <p:txBody>
          <a:bodyPr>
            <a:normAutofit fontScale="90000"/>
          </a:bodyPr>
          <a:lstStyle/>
          <a:p>
            <a:r>
              <a:rPr lang="en-US" sz="7200" dirty="0"/>
              <a:t>Exodus 3:7-10</a:t>
            </a:r>
          </a:p>
        </p:txBody>
      </p:sp>
      <p:sp>
        <p:nvSpPr>
          <p:cNvPr id="3" name="Content Placeholder 2">
            <a:extLst>
              <a:ext uri="{FF2B5EF4-FFF2-40B4-BE49-F238E27FC236}">
                <a16:creationId xmlns:a16="http://schemas.microsoft.com/office/drawing/2014/main" id="{63584C48-655E-32AC-5543-E93F13174ED3}"/>
              </a:ext>
            </a:extLst>
          </p:cNvPr>
          <p:cNvSpPr>
            <a:spLocks noGrp="1"/>
          </p:cNvSpPr>
          <p:nvPr>
            <p:ph sz="half" idx="1"/>
          </p:nvPr>
        </p:nvSpPr>
        <p:spPr>
          <a:xfrm>
            <a:off x="1371599" y="1695796"/>
            <a:ext cx="6596744" cy="4788131"/>
          </a:xfrm>
        </p:spPr>
        <p:txBody>
          <a:bodyPr>
            <a:normAutofit lnSpcReduction="10000"/>
          </a:bodyPr>
          <a:lstStyle/>
          <a:p>
            <a:pPr marL="0" indent="0">
              <a:buNone/>
            </a:pPr>
            <a:r>
              <a:rPr lang="en-US" sz="3600" b="1" baseline="30000" dirty="0"/>
              <a:t>8 </a:t>
            </a:r>
            <a:r>
              <a:rPr lang="en-US" sz="3600" dirty="0"/>
              <a:t>And I am come down to deliver them out of the hand of the Egyptians, and to bring them up out of that land unto a good land and a large, unto a land flowing with milk and honey; unto the place of the Canaanites, and the Hittites, and the Amorites, and the Perizzites, and the Hivites, and the Jebusites.</a:t>
            </a:r>
            <a:endParaRPr lang="en-US" sz="71400" dirty="0"/>
          </a:p>
        </p:txBody>
      </p:sp>
      <p:pic>
        <p:nvPicPr>
          <p:cNvPr id="7" name="Content Placeholder 6" descr="Exodus Topics">
            <a:extLst>
              <a:ext uri="{FF2B5EF4-FFF2-40B4-BE49-F238E27FC236}">
                <a16:creationId xmlns:a16="http://schemas.microsoft.com/office/drawing/2014/main" id="{95D5B404-0469-EA9F-200C-898A62C1764A}"/>
              </a:ext>
            </a:extLst>
          </p:cNvPr>
          <p:cNvPicPr>
            <a:picLocks noGrp="1" noChangeAspect="1"/>
          </p:cNvPicPr>
          <p:nvPr>
            <p:ph sz="half" idx="2"/>
          </p:nvPr>
        </p:nvPicPr>
        <p:blipFill>
          <a:blip r:embed="rId2"/>
          <a:stretch>
            <a:fillRect/>
          </a:stretch>
        </p:blipFill>
        <p:spPr>
          <a:xfrm>
            <a:off x="8251371" y="1397505"/>
            <a:ext cx="3319091" cy="5028926"/>
          </a:xfrm>
          <a:prstGeom prst="rect">
            <a:avLst/>
          </a:prstGeom>
        </p:spPr>
      </p:pic>
    </p:spTree>
    <p:extLst>
      <p:ext uri="{BB962C8B-B14F-4D97-AF65-F5344CB8AC3E}">
        <p14:creationId xmlns:p14="http://schemas.microsoft.com/office/powerpoint/2010/main" val="42291206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C51F6C-35FD-5070-2F18-BD1A9FFB9A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B001C0-A01C-51CD-6C7D-016FA8B7DB97}"/>
              </a:ext>
            </a:extLst>
          </p:cNvPr>
          <p:cNvSpPr>
            <a:spLocks noGrp="1"/>
          </p:cNvSpPr>
          <p:nvPr>
            <p:ph type="title"/>
          </p:nvPr>
        </p:nvSpPr>
        <p:spPr>
          <a:xfrm>
            <a:off x="1371600" y="685800"/>
            <a:ext cx="9601200" cy="1009996"/>
          </a:xfrm>
        </p:spPr>
        <p:txBody>
          <a:bodyPr>
            <a:normAutofit fontScale="90000"/>
          </a:bodyPr>
          <a:lstStyle/>
          <a:p>
            <a:r>
              <a:rPr lang="en-US" sz="7200" dirty="0"/>
              <a:t>Exodus 3:7-10</a:t>
            </a:r>
          </a:p>
        </p:txBody>
      </p:sp>
      <p:sp>
        <p:nvSpPr>
          <p:cNvPr id="3" name="Content Placeholder 2">
            <a:extLst>
              <a:ext uri="{FF2B5EF4-FFF2-40B4-BE49-F238E27FC236}">
                <a16:creationId xmlns:a16="http://schemas.microsoft.com/office/drawing/2014/main" id="{4E12DA57-1ED4-5E56-24AD-949A9A2D2918}"/>
              </a:ext>
            </a:extLst>
          </p:cNvPr>
          <p:cNvSpPr>
            <a:spLocks noGrp="1"/>
          </p:cNvSpPr>
          <p:nvPr>
            <p:ph sz="half" idx="1"/>
          </p:nvPr>
        </p:nvSpPr>
        <p:spPr>
          <a:xfrm>
            <a:off x="1371600" y="1862051"/>
            <a:ext cx="4724400" cy="4621876"/>
          </a:xfrm>
        </p:spPr>
        <p:txBody>
          <a:bodyPr>
            <a:normAutofit fontScale="92500"/>
          </a:bodyPr>
          <a:lstStyle/>
          <a:p>
            <a:pPr marL="0" indent="0">
              <a:buNone/>
            </a:pPr>
            <a:r>
              <a:rPr lang="en-US" sz="4000" b="1" baseline="30000" dirty="0"/>
              <a:t>9 </a:t>
            </a:r>
            <a:r>
              <a:rPr lang="en-US" sz="4000" dirty="0"/>
              <a:t>Now therefore, behold, the cry of the children of Israel is come unto me: and I have also seen the oppression wherewith the Egyptians oppress them.</a:t>
            </a:r>
            <a:endParaRPr lang="en-US" sz="5400" dirty="0"/>
          </a:p>
        </p:txBody>
      </p:sp>
      <p:pic>
        <p:nvPicPr>
          <p:cNvPr id="11" name="Content Placeholder 10" descr="Pictures of: 'taskmasters' - GoodSalt">
            <a:extLst>
              <a:ext uri="{FF2B5EF4-FFF2-40B4-BE49-F238E27FC236}">
                <a16:creationId xmlns:a16="http://schemas.microsoft.com/office/drawing/2014/main" id="{A36F9C91-FB13-51F0-4E20-C95B2FDC5B9A}"/>
              </a:ext>
            </a:extLst>
          </p:cNvPr>
          <p:cNvPicPr>
            <a:picLocks noGrp="1" noChangeAspect="1"/>
          </p:cNvPicPr>
          <p:nvPr>
            <p:ph sz="half" idx="2"/>
          </p:nvPr>
        </p:nvPicPr>
        <p:blipFill>
          <a:blip r:embed="rId2"/>
          <a:srcRect r="34246"/>
          <a:stretch>
            <a:fillRect/>
          </a:stretch>
        </p:blipFill>
        <p:spPr>
          <a:xfrm>
            <a:off x="6339840" y="1695796"/>
            <a:ext cx="4480560" cy="4476404"/>
          </a:xfrm>
          <a:prstGeom prst="rect">
            <a:avLst/>
          </a:prstGeom>
        </p:spPr>
      </p:pic>
    </p:spTree>
    <p:extLst>
      <p:ext uri="{BB962C8B-B14F-4D97-AF65-F5344CB8AC3E}">
        <p14:creationId xmlns:p14="http://schemas.microsoft.com/office/powerpoint/2010/main" val="2310928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7E976B5-0BDF-9B5F-C3F9-230BC99552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16927093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B97F06-EDA9-6B7A-6DDE-FA2AF109E5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1126FA-6DAE-70D6-080F-1F49BE64DEED}"/>
              </a:ext>
            </a:extLst>
          </p:cNvPr>
          <p:cNvSpPr>
            <a:spLocks noGrp="1"/>
          </p:cNvSpPr>
          <p:nvPr>
            <p:ph type="title"/>
          </p:nvPr>
        </p:nvSpPr>
        <p:spPr>
          <a:xfrm>
            <a:off x="1371600" y="685800"/>
            <a:ext cx="9601200" cy="1009996"/>
          </a:xfrm>
        </p:spPr>
        <p:txBody>
          <a:bodyPr>
            <a:normAutofit fontScale="90000"/>
          </a:bodyPr>
          <a:lstStyle/>
          <a:p>
            <a:r>
              <a:rPr lang="en-US" sz="7200" dirty="0"/>
              <a:t>Exodus 3:7-10</a:t>
            </a:r>
          </a:p>
        </p:txBody>
      </p:sp>
      <p:sp>
        <p:nvSpPr>
          <p:cNvPr id="3" name="Content Placeholder 2">
            <a:extLst>
              <a:ext uri="{FF2B5EF4-FFF2-40B4-BE49-F238E27FC236}">
                <a16:creationId xmlns:a16="http://schemas.microsoft.com/office/drawing/2014/main" id="{9C846B76-4EE1-C8D5-7497-C33E088F5852}"/>
              </a:ext>
            </a:extLst>
          </p:cNvPr>
          <p:cNvSpPr>
            <a:spLocks noGrp="1"/>
          </p:cNvSpPr>
          <p:nvPr>
            <p:ph sz="half" idx="1"/>
          </p:nvPr>
        </p:nvSpPr>
        <p:spPr>
          <a:xfrm>
            <a:off x="1371600" y="1862051"/>
            <a:ext cx="4724400" cy="4621876"/>
          </a:xfrm>
        </p:spPr>
        <p:txBody>
          <a:bodyPr>
            <a:normAutofit lnSpcReduction="10000"/>
          </a:bodyPr>
          <a:lstStyle/>
          <a:p>
            <a:pPr marL="0" indent="0">
              <a:buNone/>
            </a:pPr>
            <a:r>
              <a:rPr lang="en-US" sz="4000" b="1" baseline="30000" dirty="0"/>
              <a:t>10 </a:t>
            </a:r>
            <a:r>
              <a:rPr lang="en-US" sz="4000" dirty="0"/>
              <a:t>Come now therefore, and I will send thee unto Pharaoh, that thou mayest bring forth my people the children of Israel out of Egypt.</a:t>
            </a:r>
            <a:endParaRPr lang="en-US" sz="8800" dirty="0"/>
          </a:p>
        </p:txBody>
      </p:sp>
      <p:pic>
        <p:nvPicPr>
          <p:cNvPr id="6" name="Content Placeholder 5" descr="565 Moses Pharaoh Royalty-Free Images, Stock Photos &amp; Pictures |  Shutterstock">
            <a:extLst>
              <a:ext uri="{FF2B5EF4-FFF2-40B4-BE49-F238E27FC236}">
                <a16:creationId xmlns:a16="http://schemas.microsoft.com/office/drawing/2014/main" id="{E1E8AFF2-4C94-7479-D5FE-0A05E6111378}"/>
              </a:ext>
            </a:extLst>
          </p:cNvPr>
          <p:cNvPicPr>
            <a:picLocks noGrp="1" noChangeAspect="1"/>
          </p:cNvPicPr>
          <p:nvPr>
            <p:ph sz="half" idx="2"/>
          </p:nvPr>
        </p:nvPicPr>
        <p:blipFill>
          <a:blip r:embed="rId2"/>
          <a:srcRect b="13913"/>
          <a:stretch>
            <a:fillRect/>
          </a:stretch>
        </p:blipFill>
        <p:spPr>
          <a:xfrm>
            <a:off x="6378873" y="1862051"/>
            <a:ext cx="4649141" cy="4310149"/>
          </a:xfrm>
          <a:prstGeom prst="rect">
            <a:avLst/>
          </a:prstGeom>
        </p:spPr>
      </p:pic>
    </p:spTree>
    <p:extLst>
      <p:ext uri="{BB962C8B-B14F-4D97-AF65-F5344CB8AC3E}">
        <p14:creationId xmlns:p14="http://schemas.microsoft.com/office/powerpoint/2010/main" val="10951929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1A320F-382B-5519-29AA-5D4998C7AE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6586FF-D453-3275-8222-CD2FFB9A8BFB}"/>
              </a:ext>
            </a:extLst>
          </p:cNvPr>
          <p:cNvSpPr>
            <a:spLocks noGrp="1"/>
          </p:cNvSpPr>
          <p:nvPr>
            <p:ph type="title"/>
          </p:nvPr>
        </p:nvSpPr>
        <p:spPr>
          <a:xfrm>
            <a:off x="319314" y="382385"/>
            <a:ext cx="4862286" cy="6084917"/>
          </a:xfrm>
        </p:spPr>
        <p:txBody>
          <a:bodyPr>
            <a:normAutofit/>
          </a:bodyPr>
          <a:lstStyle/>
          <a:p>
            <a:r>
              <a:rPr lang="en-US" sz="6700" dirty="0"/>
              <a:t>3. By what name did the Lord say He would be known? </a:t>
            </a:r>
            <a:br>
              <a:rPr lang="en-US" sz="6700" dirty="0"/>
            </a:br>
            <a:br>
              <a:rPr lang="en-US" sz="6000" dirty="0"/>
            </a:br>
            <a:r>
              <a:rPr lang="en-US" sz="5400" i="1" dirty="0"/>
              <a:t>Exodus 3:13-15</a:t>
            </a:r>
            <a:endParaRPr lang="en-US" sz="6000" i="1" dirty="0"/>
          </a:p>
        </p:txBody>
      </p:sp>
      <p:pic>
        <p:nvPicPr>
          <p:cNvPr id="7" name="Picture Placeholder 6">
            <a:extLst>
              <a:ext uri="{FF2B5EF4-FFF2-40B4-BE49-F238E27FC236}">
                <a16:creationId xmlns:a16="http://schemas.microsoft.com/office/drawing/2014/main" id="{2E86E64D-679E-867F-DCDC-D3753984D64D}"/>
              </a:ext>
            </a:extLst>
          </p:cNvPr>
          <p:cNvPicPr>
            <a:picLocks noGrp="1" noChangeAspect="1"/>
          </p:cNvPicPr>
          <p:nvPr>
            <p:ph type="pic" idx="1"/>
          </p:nvPr>
        </p:nvPicPr>
        <p:blipFill>
          <a:blip r:embed="rId2"/>
          <a:srcRect l="1447" r="1447"/>
          <a:stretch/>
        </p:blipFill>
        <p:spPr>
          <a:prstGeom prst="rect">
            <a:avLst/>
          </a:prstGeom>
        </p:spPr>
      </p:pic>
    </p:spTree>
    <p:extLst>
      <p:ext uri="{BB962C8B-B14F-4D97-AF65-F5344CB8AC3E}">
        <p14:creationId xmlns:p14="http://schemas.microsoft.com/office/powerpoint/2010/main" val="27670047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261CB-2102-5E77-9C2C-3BAF1CACF2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545765-693B-1502-D9D3-97EFE4D41735}"/>
              </a:ext>
            </a:extLst>
          </p:cNvPr>
          <p:cNvSpPr>
            <a:spLocks noGrp="1"/>
          </p:cNvSpPr>
          <p:nvPr>
            <p:ph type="title"/>
          </p:nvPr>
        </p:nvSpPr>
        <p:spPr>
          <a:xfrm>
            <a:off x="1371600" y="685800"/>
            <a:ext cx="9601200" cy="1009996"/>
          </a:xfrm>
        </p:spPr>
        <p:txBody>
          <a:bodyPr>
            <a:normAutofit fontScale="90000"/>
          </a:bodyPr>
          <a:lstStyle/>
          <a:p>
            <a:r>
              <a:rPr lang="en-US" sz="7200" dirty="0"/>
              <a:t>Exodus 3:13-15</a:t>
            </a:r>
          </a:p>
        </p:txBody>
      </p:sp>
      <p:sp>
        <p:nvSpPr>
          <p:cNvPr id="3" name="Content Placeholder 2">
            <a:extLst>
              <a:ext uri="{FF2B5EF4-FFF2-40B4-BE49-F238E27FC236}">
                <a16:creationId xmlns:a16="http://schemas.microsoft.com/office/drawing/2014/main" id="{21AD11A8-A149-4840-416A-462DD389C615}"/>
              </a:ext>
            </a:extLst>
          </p:cNvPr>
          <p:cNvSpPr>
            <a:spLocks noGrp="1"/>
          </p:cNvSpPr>
          <p:nvPr>
            <p:ph sz="half" idx="1"/>
          </p:nvPr>
        </p:nvSpPr>
        <p:spPr>
          <a:xfrm>
            <a:off x="1371600" y="1862051"/>
            <a:ext cx="4724400" cy="4621876"/>
          </a:xfrm>
        </p:spPr>
        <p:txBody>
          <a:bodyPr>
            <a:normAutofit/>
          </a:bodyPr>
          <a:lstStyle/>
          <a:p>
            <a:pPr marL="0" indent="0">
              <a:buNone/>
            </a:pPr>
            <a:r>
              <a:rPr lang="en-US" sz="3200" b="1" baseline="30000" dirty="0"/>
              <a:t>13 </a:t>
            </a:r>
            <a:r>
              <a:rPr lang="en-US" sz="3200" dirty="0"/>
              <a:t>And Moses said unto God, Behold, when I come unto the children of Israel, and shall say unto them, The God of your fathers hath sent me unto you; and they shall say to me, What is his name? what shall I say unto them?</a:t>
            </a:r>
            <a:endParaRPr lang="en-US" sz="4400" dirty="0"/>
          </a:p>
        </p:txBody>
      </p:sp>
      <p:pic>
        <p:nvPicPr>
          <p:cNvPr id="10" name="Content Placeholder 9" descr="The Burning Bush - Word on Fire">
            <a:extLst>
              <a:ext uri="{FF2B5EF4-FFF2-40B4-BE49-F238E27FC236}">
                <a16:creationId xmlns:a16="http://schemas.microsoft.com/office/drawing/2014/main" id="{D8D74F8E-A78F-2F6A-884B-723C6567A273}"/>
              </a:ext>
            </a:extLst>
          </p:cNvPr>
          <p:cNvPicPr>
            <a:picLocks noGrp="1" noChangeAspect="1"/>
          </p:cNvPicPr>
          <p:nvPr>
            <p:ph sz="half" idx="2"/>
          </p:nvPr>
        </p:nvPicPr>
        <p:blipFill>
          <a:blip r:embed="rId2"/>
          <a:srcRect l="21169" r="10612"/>
          <a:stretch>
            <a:fillRect/>
          </a:stretch>
        </p:blipFill>
        <p:spPr>
          <a:xfrm>
            <a:off x="6096000" y="1816598"/>
            <a:ext cx="5275384" cy="4355602"/>
          </a:xfrm>
          <a:prstGeom prst="rect">
            <a:avLst/>
          </a:prstGeom>
        </p:spPr>
      </p:pic>
    </p:spTree>
    <p:extLst>
      <p:ext uri="{BB962C8B-B14F-4D97-AF65-F5344CB8AC3E}">
        <p14:creationId xmlns:p14="http://schemas.microsoft.com/office/powerpoint/2010/main" val="13074258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CD7480-D87B-8DB0-9E3F-94C54D4400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518D4D-5C98-EAC7-6EAE-03FF2BC70863}"/>
              </a:ext>
            </a:extLst>
          </p:cNvPr>
          <p:cNvSpPr>
            <a:spLocks noGrp="1"/>
          </p:cNvSpPr>
          <p:nvPr>
            <p:ph type="title"/>
          </p:nvPr>
        </p:nvSpPr>
        <p:spPr>
          <a:xfrm>
            <a:off x="1371600" y="685800"/>
            <a:ext cx="9601200" cy="1009996"/>
          </a:xfrm>
        </p:spPr>
        <p:txBody>
          <a:bodyPr>
            <a:normAutofit fontScale="90000"/>
          </a:bodyPr>
          <a:lstStyle/>
          <a:p>
            <a:r>
              <a:rPr lang="en-US" sz="7200" dirty="0"/>
              <a:t>Exodus 3:13-15</a:t>
            </a:r>
          </a:p>
        </p:txBody>
      </p:sp>
      <p:sp>
        <p:nvSpPr>
          <p:cNvPr id="3" name="Content Placeholder 2">
            <a:extLst>
              <a:ext uri="{FF2B5EF4-FFF2-40B4-BE49-F238E27FC236}">
                <a16:creationId xmlns:a16="http://schemas.microsoft.com/office/drawing/2014/main" id="{330DAC18-FB2C-35F8-458E-FAD5FFBA1846}"/>
              </a:ext>
            </a:extLst>
          </p:cNvPr>
          <p:cNvSpPr>
            <a:spLocks noGrp="1"/>
          </p:cNvSpPr>
          <p:nvPr>
            <p:ph sz="half" idx="1"/>
          </p:nvPr>
        </p:nvSpPr>
        <p:spPr>
          <a:xfrm>
            <a:off x="1371599" y="1862051"/>
            <a:ext cx="5169877" cy="4621876"/>
          </a:xfrm>
        </p:spPr>
        <p:txBody>
          <a:bodyPr>
            <a:normAutofit/>
          </a:bodyPr>
          <a:lstStyle/>
          <a:p>
            <a:pPr marL="0" indent="0">
              <a:buNone/>
            </a:pPr>
            <a:r>
              <a:rPr lang="en-US" sz="4000" b="1" baseline="30000" dirty="0"/>
              <a:t>14 </a:t>
            </a:r>
            <a:r>
              <a:rPr lang="en-US" sz="4000" dirty="0"/>
              <a:t>And God said unto Moses, </a:t>
            </a:r>
            <a:r>
              <a:rPr lang="en-US" sz="4000" cap="small" dirty="0"/>
              <a:t>I Am That I Am</a:t>
            </a:r>
            <a:r>
              <a:rPr lang="en-US" sz="4000" dirty="0"/>
              <a:t>: and he said, Thus shalt thou say unto the children of Israel, </a:t>
            </a:r>
            <a:r>
              <a:rPr lang="en-US" sz="4000" cap="small" dirty="0"/>
              <a:t>I Am</a:t>
            </a:r>
            <a:r>
              <a:rPr lang="en-US" sz="4000" dirty="0"/>
              <a:t> hath sent me unto you.</a:t>
            </a:r>
            <a:endParaRPr lang="en-US" sz="7200" dirty="0"/>
          </a:p>
        </p:txBody>
      </p:sp>
      <p:pic>
        <p:nvPicPr>
          <p:cNvPr id="7" name="Content Placeholder 6" descr="I AM Mantra (Special Edition)">
            <a:extLst>
              <a:ext uri="{FF2B5EF4-FFF2-40B4-BE49-F238E27FC236}">
                <a16:creationId xmlns:a16="http://schemas.microsoft.com/office/drawing/2014/main" id="{EB0A0062-234A-7B64-4CBA-B8AD98623573}"/>
              </a:ext>
            </a:extLst>
          </p:cNvPr>
          <p:cNvPicPr>
            <a:picLocks noGrp="1" noChangeAspect="1"/>
          </p:cNvPicPr>
          <p:nvPr>
            <p:ph sz="half" idx="2"/>
          </p:nvPr>
        </p:nvPicPr>
        <p:blipFill>
          <a:blip r:embed="rId2"/>
          <a:stretch>
            <a:fillRect/>
          </a:stretch>
        </p:blipFill>
        <p:spPr>
          <a:xfrm>
            <a:off x="6929069" y="1862051"/>
            <a:ext cx="4307865" cy="4307865"/>
          </a:xfrm>
          <a:prstGeom prst="rect">
            <a:avLst/>
          </a:prstGeom>
        </p:spPr>
      </p:pic>
    </p:spTree>
    <p:extLst>
      <p:ext uri="{BB962C8B-B14F-4D97-AF65-F5344CB8AC3E}">
        <p14:creationId xmlns:p14="http://schemas.microsoft.com/office/powerpoint/2010/main" val="40196167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857E2-D5EB-1C99-3F5D-39756E11F0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F6CCFC-54F9-7C62-61E4-42A6FD10123B}"/>
              </a:ext>
            </a:extLst>
          </p:cNvPr>
          <p:cNvSpPr>
            <a:spLocks noGrp="1"/>
          </p:cNvSpPr>
          <p:nvPr>
            <p:ph type="title"/>
          </p:nvPr>
        </p:nvSpPr>
        <p:spPr>
          <a:xfrm>
            <a:off x="1371600" y="685800"/>
            <a:ext cx="9601200" cy="1009996"/>
          </a:xfrm>
        </p:spPr>
        <p:txBody>
          <a:bodyPr>
            <a:normAutofit fontScale="90000"/>
          </a:bodyPr>
          <a:lstStyle/>
          <a:p>
            <a:r>
              <a:rPr lang="en-US" sz="7200" dirty="0"/>
              <a:t>Exodus 3:13-15</a:t>
            </a:r>
          </a:p>
        </p:txBody>
      </p:sp>
      <p:sp>
        <p:nvSpPr>
          <p:cNvPr id="3" name="Content Placeholder 2">
            <a:extLst>
              <a:ext uri="{FF2B5EF4-FFF2-40B4-BE49-F238E27FC236}">
                <a16:creationId xmlns:a16="http://schemas.microsoft.com/office/drawing/2014/main" id="{2CDD0086-0229-408C-D168-1C3B46EAD229}"/>
              </a:ext>
            </a:extLst>
          </p:cNvPr>
          <p:cNvSpPr>
            <a:spLocks noGrp="1"/>
          </p:cNvSpPr>
          <p:nvPr>
            <p:ph sz="half" idx="1"/>
          </p:nvPr>
        </p:nvSpPr>
        <p:spPr>
          <a:xfrm>
            <a:off x="1371599" y="1862051"/>
            <a:ext cx="5557470" cy="4621876"/>
          </a:xfrm>
        </p:spPr>
        <p:txBody>
          <a:bodyPr>
            <a:normAutofit fontScale="92500" lnSpcReduction="10000"/>
          </a:bodyPr>
          <a:lstStyle/>
          <a:p>
            <a:pPr marL="0" indent="0">
              <a:buNone/>
            </a:pPr>
            <a:r>
              <a:rPr lang="en-US" sz="3600" b="1" baseline="30000" dirty="0"/>
              <a:t>15 </a:t>
            </a:r>
            <a:r>
              <a:rPr lang="en-US" sz="3600" dirty="0"/>
              <a:t>And God said moreover unto Moses, Thus shalt thou say unto the children of Israel, the </a:t>
            </a:r>
            <a:r>
              <a:rPr lang="en-US" sz="3600" cap="small" dirty="0"/>
              <a:t>Lord</a:t>
            </a:r>
            <a:r>
              <a:rPr lang="en-US" sz="3600" dirty="0"/>
              <a:t> God of your fathers, the God of Abraham, the God of Isaac, and the God of Jacob, hath sent me unto you: this is my name for ever, and this is my memorial unto all generations.</a:t>
            </a:r>
            <a:endParaRPr lang="en-US" sz="11500" dirty="0"/>
          </a:p>
        </p:txBody>
      </p:sp>
      <p:pic>
        <p:nvPicPr>
          <p:cNvPr id="6" name="Content Placeholder 5" descr="The God of Abraham, Isaac, and Jacob: Theodore H. Epp: 9780847412860:  Amazon.com: Books">
            <a:extLst>
              <a:ext uri="{FF2B5EF4-FFF2-40B4-BE49-F238E27FC236}">
                <a16:creationId xmlns:a16="http://schemas.microsoft.com/office/drawing/2014/main" id="{86E82656-A7D7-7AAA-E1DE-A9D3D585F579}"/>
              </a:ext>
            </a:extLst>
          </p:cNvPr>
          <p:cNvPicPr>
            <a:picLocks noGrp="1" noChangeAspect="1"/>
          </p:cNvPicPr>
          <p:nvPr>
            <p:ph sz="half" idx="2"/>
          </p:nvPr>
        </p:nvPicPr>
        <p:blipFill>
          <a:blip r:embed="rId2"/>
          <a:srcRect t="23916" b="7069"/>
          <a:stretch>
            <a:fillRect/>
          </a:stretch>
        </p:blipFill>
        <p:spPr>
          <a:xfrm>
            <a:off x="6929069" y="1550324"/>
            <a:ext cx="4326216" cy="4621876"/>
          </a:xfrm>
          <a:prstGeom prst="rect">
            <a:avLst/>
          </a:prstGeom>
        </p:spPr>
      </p:pic>
    </p:spTree>
    <p:extLst>
      <p:ext uri="{BB962C8B-B14F-4D97-AF65-F5344CB8AC3E}">
        <p14:creationId xmlns:p14="http://schemas.microsoft.com/office/powerpoint/2010/main" val="4090031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84B11-B1D8-31D9-DC60-D817531CFA5B}"/>
              </a:ext>
            </a:extLst>
          </p:cNvPr>
          <p:cNvSpPr>
            <a:spLocks noGrp="1"/>
          </p:cNvSpPr>
          <p:nvPr>
            <p:ph type="title"/>
          </p:nvPr>
        </p:nvSpPr>
        <p:spPr>
          <a:xfrm>
            <a:off x="4784272" y="506186"/>
            <a:ext cx="5593724" cy="5159828"/>
          </a:xfrm>
        </p:spPr>
        <p:txBody>
          <a:bodyPr>
            <a:noAutofit/>
          </a:bodyPr>
          <a:lstStyle/>
          <a:p>
            <a:r>
              <a:rPr lang="en-US" sz="3200" dirty="0"/>
              <a:t>From the Hebrew word translated as “I am” comes the derived form Yahweh. Yahweh is rather consistently rendered “Lord,” by the KJV, with the whole word in capital and small capital letters as it appears here. The ASV of 1901 transliterates Yahweh as “Jehovah.”</a:t>
            </a:r>
          </a:p>
        </p:txBody>
      </p:sp>
      <p:pic>
        <p:nvPicPr>
          <p:cNvPr id="4" name="Picture 3" descr="The Great I AM (Paperback) - Walmart.com">
            <a:extLst>
              <a:ext uri="{FF2B5EF4-FFF2-40B4-BE49-F238E27FC236}">
                <a16:creationId xmlns:a16="http://schemas.microsoft.com/office/drawing/2014/main" id="{9E8A0817-FDA7-5A7F-84C8-A303C78A2DEC}"/>
              </a:ext>
            </a:extLst>
          </p:cNvPr>
          <p:cNvPicPr>
            <a:picLocks noChangeAspect="1"/>
          </p:cNvPicPr>
          <p:nvPr/>
        </p:nvPicPr>
        <p:blipFill>
          <a:blip r:embed="rId2"/>
          <a:srcRect l="15614" t="29060" r="20259" b="18237"/>
          <a:stretch>
            <a:fillRect/>
          </a:stretch>
        </p:blipFill>
        <p:spPr>
          <a:xfrm>
            <a:off x="702129" y="990600"/>
            <a:ext cx="3785578" cy="4675414"/>
          </a:xfrm>
          <a:prstGeom prst="rect">
            <a:avLst/>
          </a:prstGeom>
        </p:spPr>
      </p:pic>
    </p:spTree>
    <p:extLst>
      <p:ext uri="{BB962C8B-B14F-4D97-AF65-F5344CB8AC3E}">
        <p14:creationId xmlns:p14="http://schemas.microsoft.com/office/powerpoint/2010/main" val="3057692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38D1FD-169B-B1EB-C5FF-B016C58DA3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4A82A2-4686-88F0-6E1D-938B9888180A}"/>
              </a:ext>
            </a:extLst>
          </p:cNvPr>
          <p:cNvSpPr>
            <a:spLocks noGrp="1"/>
          </p:cNvSpPr>
          <p:nvPr>
            <p:ph type="title"/>
          </p:nvPr>
        </p:nvSpPr>
        <p:spPr>
          <a:xfrm>
            <a:off x="5341257" y="769257"/>
            <a:ext cx="5312229" cy="4673600"/>
          </a:xfrm>
        </p:spPr>
        <p:txBody>
          <a:bodyPr>
            <a:noAutofit/>
          </a:bodyPr>
          <a:lstStyle/>
          <a:p>
            <a:r>
              <a:rPr lang="en-US" sz="3200" dirty="0"/>
              <a:t>The name by which God had revealed Himself to their fathers could not have vanished entirely from memory (Gen. 4:26; 12:8; 22:14), and the mere mention of God’s name could not have been of much help to Moses. </a:t>
            </a:r>
          </a:p>
        </p:txBody>
      </p:sp>
      <p:pic>
        <p:nvPicPr>
          <p:cNvPr id="6" name="Picture 5">
            <a:extLst>
              <a:ext uri="{FF2B5EF4-FFF2-40B4-BE49-F238E27FC236}">
                <a16:creationId xmlns:a16="http://schemas.microsoft.com/office/drawing/2014/main" id="{94F8ED12-475C-69E4-EF9E-800FEF662E06}"/>
              </a:ext>
            </a:extLst>
          </p:cNvPr>
          <p:cNvPicPr>
            <a:picLocks noChangeAspect="1"/>
          </p:cNvPicPr>
          <p:nvPr/>
        </p:nvPicPr>
        <p:blipFill>
          <a:blip r:embed="rId2"/>
          <a:stretch>
            <a:fillRect/>
          </a:stretch>
        </p:blipFill>
        <p:spPr>
          <a:xfrm>
            <a:off x="748938" y="1301360"/>
            <a:ext cx="4418511" cy="4408714"/>
          </a:xfrm>
          <a:prstGeom prst="rect">
            <a:avLst/>
          </a:prstGeom>
        </p:spPr>
      </p:pic>
    </p:spTree>
    <p:extLst>
      <p:ext uri="{BB962C8B-B14F-4D97-AF65-F5344CB8AC3E}">
        <p14:creationId xmlns:p14="http://schemas.microsoft.com/office/powerpoint/2010/main" val="5079415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8A97B-C9D5-BD3E-46DB-3C2C8FD0EE07}"/>
              </a:ext>
            </a:extLst>
          </p:cNvPr>
          <p:cNvSpPr>
            <a:spLocks noGrp="1"/>
          </p:cNvSpPr>
          <p:nvPr>
            <p:ph type="ctrTitle"/>
          </p:nvPr>
        </p:nvSpPr>
        <p:spPr>
          <a:xfrm>
            <a:off x="1450410" y="1045030"/>
            <a:ext cx="9291180" cy="4571999"/>
          </a:xfrm>
        </p:spPr>
        <p:txBody>
          <a:bodyPr/>
          <a:lstStyle/>
          <a:p>
            <a:pPr algn="l"/>
            <a:r>
              <a:rPr lang="en-US" sz="3200" dirty="0"/>
              <a:t>Moses' mother was </a:t>
            </a:r>
            <a:r>
              <a:rPr lang="en-US" sz="3200" b="1" dirty="0"/>
              <a:t>Jochebed</a:t>
            </a:r>
            <a:r>
              <a:rPr lang="en-US" sz="3200" dirty="0"/>
              <a:t> (</a:t>
            </a:r>
            <a:r>
              <a:rPr lang="en-US" sz="3200" i="1" dirty="0" err="1"/>
              <a:t>Yokheved</a:t>
            </a:r>
            <a:r>
              <a:rPr lang="en-US" sz="3200" dirty="0"/>
              <a:t>)</a:t>
            </a:r>
            <a:br>
              <a:rPr lang="en-US" sz="3200" dirty="0"/>
            </a:br>
            <a:br>
              <a:rPr lang="en-US" sz="3200" dirty="0"/>
            </a:br>
            <a:r>
              <a:rPr lang="en-US" sz="3200" dirty="0"/>
              <a:t>Usually understood as containing a shortened form of YHWH (</a:t>
            </a:r>
            <a:r>
              <a:rPr lang="en-US" sz="3200" dirty="0" err="1"/>
              <a:t>Yo</a:t>
            </a:r>
            <a:r>
              <a:rPr lang="en-US" sz="3200" dirty="0"/>
              <a:t>/Yah) + "glory."</a:t>
            </a:r>
            <a:br>
              <a:rPr lang="en-US" sz="3200" dirty="0"/>
            </a:br>
            <a:br>
              <a:rPr lang="en-US" sz="3200" dirty="0"/>
            </a:br>
            <a:r>
              <a:rPr lang="en-US" sz="3200" dirty="0"/>
              <a:t>“YHWH is glory” or “the LORD is glory.”</a:t>
            </a:r>
            <a:br>
              <a:rPr lang="en-US" sz="3200" dirty="0"/>
            </a:br>
            <a:br>
              <a:rPr lang="en-US" sz="3200" dirty="0"/>
            </a:br>
            <a:r>
              <a:rPr lang="en-US" sz="3200" dirty="0"/>
              <a:t>If this understanding of Jochebed’s name is correct, Moses’ own mother’s name testified to Jehovah!  </a:t>
            </a:r>
          </a:p>
        </p:txBody>
      </p:sp>
    </p:spTree>
    <p:extLst>
      <p:ext uri="{BB962C8B-B14F-4D97-AF65-F5344CB8AC3E}">
        <p14:creationId xmlns:p14="http://schemas.microsoft.com/office/powerpoint/2010/main" val="31762576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49010-CE8D-BD45-E339-BF1B262282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32FB7F-5F7F-EEE9-2A57-58DF5BFB5E97}"/>
              </a:ext>
            </a:extLst>
          </p:cNvPr>
          <p:cNvSpPr>
            <a:spLocks noGrp="1"/>
          </p:cNvSpPr>
          <p:nvPr>
            <p:ph type="title"/>
          </p:nvPr>
        </p:nvSpPr>
        <p:spPr>
          <a:xfrm>
            <a:off x="3524865" y="807718"/>
            <a:ext cx="7433187" cy="4826166"/>
          </a:xfrm>
        </p:spPr>
        <p:txBody>
          <a:bodyPr>
            <a:noAutofit/>
          </a:bodyPr>
          <a:lstStyle/>
          <a:p>
            <a:r>
              <a:rPr lang="en-US" sz="3200" b="1" dirty="0"/>
              <a:t>Has the God of Abraham lost? Has He forgotten us? Is He still our God?</a:t>
            </a:r>
            <a:br>
              <a:rPr lang="en-US" sz="3200" dirty="0"/>
            </a:br>
            <a:r>
              <a:rPr lang="en-US" sz="3200" dirty="0"/>
              <a:t>Ancient nations generally connected the fortunes of a people with the power of their god(s). Victory in battle was often interpreted as a victory of one nation's deity over another. Defeat, exile, or enslavement raised the question: </a:t>
            </a:r>
            <a:r>
              <a:rPr lang="en-US" sz="3200" i="1" dirty="0"/>
              <a:t>Where is your god now?</a:t>
            </a:r>
            <a:endParaRPr lang="en-US" sz="3200" dirty="0"/>
          </a:p>
        </p:txBody>
      </p:sp>
      <p:pic>
        <p:nvPicPr>
          <p:cNvPr id="4" name="Picture 3" descr="Were Hebrews Ever Slaves in Ancient Egypt? Yes - Israel News">
            <a:extLst>
              <a:ext uri="{FF2B5EF4-FFF2-40B4-BE49-F238E27FC236}">
                <a16:creationId xmlns:a16="http://schemas.microsoft.com/office/drawing/2014/main" id="{A8D6C88C-27FC-62DC-A063-E003E68FE704}"/>
              </a:ext>
            </a:extLst>
          </p:cNvPr>
          <p:cNvPicPr>
            <a:picLocks noChangeAspect="1"/>
          </p:cNvPicPr>
          <p:nvPr/>
        </p:nvPicPr>
        <p:blipFill>
          <a:blip r:embed="rId2"/>
          <a:srcRect l="64473"/>
          <a:stretch>
            <a:fillRect/>
          </a:stretch>
        </p:blipFill>
        <p:spPr>
          <a:xfrm>
            <a:off x="313669" y="265471"/>
            <a:ext cx="3211196" cy="6327058"/>
          </a:xfrm>
          <a:prstGeom prst="rect">
            <a:avLst/>
          </a:prstGeom>
        </p:spPr>
      </p:pic>
    </p:spTree>
    <p:extLst>
      <p:ext uri="{BB962C8B-B14F-4D97-AF65-F5344CB8AC3E}">
        <p14:creationId xmlns:p14="http://schemas.microsoft.com/office/powerpoint/2010/main" val="16056463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5D1E91-B721-4B67-C846-F8E5E6F12B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467833-4B8C-A038-77EB-5B2572233C3A}"/>
              </a:ext>
            </a:extLst>
          </p:cNvPr>
          <p:cNvSpPr>
            <a:spLocks noGrp="1"/>
          </p:cNvSpPr>
          <p:nvPr>
            <p:ph type="title"/>
          </p:nvPr>
        </p:nvSpPr>
        <p:spPr>
          <a:xfrm>
            <a:off x="3524865" y="807718"/>
            <a:ext cx="7433187" cy="4826166"/>
          </a:xfrm>
        </p:spPr>
        <p:txBody>
          <a:bodyPr>
            <a:noAutofit/>
          </a:bodyPr>
          <a:lstStyle/>
          <a:p>
            <a:r>
              <a:rPr lang="en-US" sz="3200" dirty="0"/>
              <a:t>When the Philistines captured the ark:</a:t>
            </a:r>
            <a:br>
              <a:rPr lang="en-US" sz="3200" dirty="0"/>
            </a:br>
            <a:r>
              <a:rPr lang="en-US" sz="3200" dirty="0"/>
              <a:t>“And when the Philistines took the ark of God, they brought it into the house of Dagon...” (1 Samuel 5:2)</a:t>
            </a:r>
            <a:br>
              <a:rPr lang="en-US" sz="3200" dirty="0"/>
            </a:br>
            <a:br>
              <a:rPr lang="en-US" sz="3200" dirty="0"/>
            </a:br>
            <a:r>
              <a:rPr lang="en-US" sz="3200" dirty="0"/>
              <a:t>The symbolism is obvious: Israel's God has been captured and placed before Dagon. But the next morning Dagon is fallen before the ark. God reverses the assumption.</a:t>
            </a:r>
          </a:p>
        </p:txBody>
      </p:sp>
      <p:pic>
        <p:nvPicPr>
          <p:cNvPr id="3" name="Picture 2" descr="1 Samuel 4-8 – Reading the Bible in a Year-2020">
            <a:extLst>
              <a:ext uri="{FF2B5EF4-FFF2-40B4-BE49-F238E27FC236}">
                <a16:creationId xmlns:a16="http://schemas.microsoft.com/office/drawing/2014/main" id="{0A5A2F9A-61D8-ECAA-3E1E-3D7BB77C2236}"/>
              </a:ext>
            </a:extLst>
          </p:cNvPr>
          <p:cNvPicPr>
            <a:picLocks noChangeAspect="1"/>
          </p:cNvPicPr>
          <p:nvPr/>
        </p:nvPicPr>
        <p:blipFill>
          <a:blip r:embed="rId2"/>
          <a:srcRect l="17517" t="-661" r="25080" b="661"/>
          <a:stretch>
            <a:fillRect/>
          </a:stretch>
        </p:blipFill>
        <p:spPr>
          <a:xfrm>
            <a:off x="221225" y="195825"/>
            <a:ext cx="3141407" cy="6381956"/>
          </a:xfrm>
          <a:prstGeom prst="rect">
            <a:avLst/>
          </a:prstGeom>
        </p:spPr>
      </p:pic>
    </p:spTree>
    <p:extLst>
      <p:ext uri="{BB962C8B-B14F-4D97-AF65-F5344CB8AC3E}">
        <p14:creationId xmlns:p14="http://schemas.microsoft.com/office/powerpoint/2010/main" val="1221728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4F339-6CD2-98BF-FAB6-A644B8FCC769}"/>
              </a:ext>
            </a:extLst>
          </p:cNvPr>
          <p:cNvSpPr>
            <a:spLocks noGrp="1"/>
          </p:cNvSpPr>
          <p:nvPr>
            <p:ph type="ctrTitle"/>
          </p:nvPr>
        </p:nvSpPr>
        <p:spPr/>
        <p:txBody>
          <a:bodyPr/>
          <a:lstStyle/>
          <a:p>
            <a:r>
              <a:rPr lang="en-US" dirty="0"/>
              <a:t>Old Testament History</a:t>
            </a:r>
          </a:p>
        </p:txBody>
      </p:sp>
      <p:sp>
        <p:nvSpPr>
          <p:cNvPr id="3" name="Subtitle 2">
            <a:extLst>
              <a:ext uri="{FF2B5EF4-FFF2-40B4-BE49-F238E27FC236}">
                <a16:creationId xmlns:a16="http://schemas.microsoft.com/office/drawing/2014/main" id="{7AFB3827-DCE3-8B50-9A1C-03A0DA338B84}"/>
              </a:ext>
            </a:extLst>
          </p:cNvPr>
          <p:cNvSpPr>
            <a:spLocks noGrp="1"/>
          </p:cNvSpPr>
          <p:nvPr>
            <p:ph type="subTitle" idx="1"/>
          </p:nvPr>
        </p:nvSpPr>
        <p:spPr>
          <a:xfrm>
            <a:off x="2679906" y="4236720"/>
            <a:ext cx="6831673" cy="805796"/>
          </a:xfrm>
        </p:spPr>
        <p:txBody>
          <a:bodyPr>
            <a:normAutofit fontScale="92500"/>
          </a:bodyPr>
          <a:lstStyle/>
          <a:p>
            <a:r>
              <a:rPr lang="en-US" sz="4800" dirty="0"/>
              <a:t>Lesson 1: January 5, 1889</a:t>
            </a:r>
          </a:p>
        </p:txBody>
      </p:sp>
    </p:spTree>
    <p:extLst>
      <p:ext uri="{BB962C8B-B14F-4D97-AF65-F5344CB8AC3E}">
        <p14:creationId xmlns:p14="http://schemas.microsoft.com/office/powerpoint/2010/main" val="11146998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EF4E0E-37DA-CFBA-18CC-8BF5A52AA0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85EBAA-91B1-5F44-79EB-A02C29B51134}"/>
              </a:ext>
            </a:extLst>
          </p:cNvPr>
          <p:cNvSpPr>
            <a:spLocks noGrp="1"/>
          </p:cNvSpPr>
          <p:nvPr>
            <p:ph type="title"/>
          </p:nvPr>
        </p:nvSpPr>
        <p:spPr>
          <a:xfrm>
            <a:off x="3524865" y="807718"/>
            <a:ext cx="7433187" cy="4826166"/>
          </a:xfrm>
        </p:spPr>
        <p:txBody>
          <a:bodyPr>
            <a:noAutofit/>
          </a:bodyPr>
          <a:lstStyle/>
          <a:p>
            <a:r>
              <a:rPr lang="en-US" sz="3200" dirty="0"/>
              <a:t>The same idea appears with Assyria:</a:t>
            </a:r>
            <a:br>
              <a:rPr lang="en-US" sz="3200" dirty="0"/>
            </a:br>
            <a:r>
              <a:rPr lang="en-US" sz="3200" dirty="0"/>
              <a:t>“Who are they among all the gods of the countries, that have delivered their country out of mine hand, that the LORD should deliver Jerusalem out of mine hand?” </a:t>
            </a:r>
            <a:br>
              <a:rPr lang="en-US" sz="3200" dirty="0"/>
            </a:br>
            <a:r>
              <a:rPr lang="en-US" sz="3200" dirty="0"/>
              <a:t>(2 Kings 18:35)</a:t>
            </a:r>
            <a:br>
              <a:rPr lang="en-US" sz="3200" dirty="0"/>
            </a:br>
            <a:r>
              <a:rPr lang="en-US" sz="3200" dirty="0"/>
              <a:t>The Assyrian logic is:</a:t>
            </a:r>
            <a:br>
              <a:rPr lang="en-US" sz="3200" dirty="0"/>
            </a:br>
            <a:r>
              <a:rPr lang="en-US" sz="3200" dirty="0"/>
              <a:t>“I defeated those nations. Their gods couldn't save them. Why would yours?”</a:t>
            </a:r>
          </a:p>
        </p:txBody>
      </p:sp>
      <p:pic>
        <p:nvPicPr>
          <p:cNvPr id="4" name="Picture 3" descr="ANNOUNCING - When Assyria Threatened Jerusalem — Jehovah Saved Judah. ‎  ‎During the reign of Hezekiah, the powerful Assyrian king Sennacherib  invaded Judah and captured many fortified cities (2 Kings 18:13). ‎ ‎">
            <a:extLst>
              <a:ext uri="{FF2B5EF4-FFF2-40B4-BE49-F238E27FC236}">
                <a16:creationId xmlns:a16="http://schemas.microsoft.com/office/drawing/2014/main" id="{EFE8E7AB-C1A2-93E2-7F3A-85DD94D95021}"/>
              </a:ext>
            </a:extLst>
          </p:cNvPr>
          <p:cNvPicPr>
            <a:picLocks noChangeAspect="1"/>
          </p:cNvPicPr>
          <p:nvPr/>
        </p:nvPicPr>
        <p:blipFill>
          <a:blip r:embed="rId2"/>
          <a:srcRect l="33887" t="2339" r="16224" b="32882"/>
          <a:stretch>
            <a:fillRect/>
          </a:stretch>
        </p:blipFill>
        <p:spPr>
          <a:xfrm>
            <a:off x="208597" y="340135"/>
            <a:ext cx="3174684" cy="6177730"/>
          </a:xfrm>
          <a:prstGeom prst="rect">
            <a:avLst/>
          </a:prstGeom>
        </p:spPr>
      </p:pic>
    </p:spTree>
    <p:extLst>
      <p:ext uri="{BB962C8B-B14F-4D97-AF65-F5344CB8AC3E}">
        <p14:creationId xmlns:p14="http://schemas.microsoft.com/office/powerpoint/2010/main" val="40403763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2D751-7769-B136-C637-F1A21FECAB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C37937-895F-4CCC-8E2D-181466C94497}"/>
              </a:ext>
            </a:extLst>
          </p:cNvPr>
          <p:cNvSpPr>
            <a:spLocks noGrp="1"/>
          </p:cNvSpPr>
          <p:nvPr>
            <p:ph type="title"/>
          </p:nvPr>
        </p:nvSpPr>
        <p:spPr>
          <a:xfrm>
            <a:off x="3438143" y="807718"/>
            <a:ext cx="7519909" cy="4826166"/>
          </a:xfrm>
        </p:spPr>
        <p:txBody>
          <a:bodyPr>
            <a:noAutofit/>
          </a:bodyPr>
          <a:lstStyle/>
          <a:p>
            <a:r>
              <a:rPr lang="en-US" sz="3600" dirty="0"/>
              <a:t>So Moses is not asking merely:</a:t>
            </a:r>
            <a:br>
              <a:rPr lang="en-US" sz="3600" dirty="0"/>
            </a:br>
            <a:r>
              <a:rPr lang="en-US" sz="3600" dirty="0"/>
              <a:t>“What sounds should I use to identify You?”</a:t>
            </a:r>
            <a:br>
              <a:rPr lang="en-US" sz="3600" dirty="0"/>
            </a:br>
            <a:r>
              <a:rPr lang="en-US" sz="3600" dirty="0"/>
              <a:t>It is more like:</a:t>
            </a:r>
            <a:br>
              <a:rPr lang="en-US" sz="3600" dirty="0"/>
            </a:br>
            <a:r>
              <a:rPr lang="en-US" sz="3600" dirty="0"/>
              <a:t>“When they ask, </a:t>
            </a:r>
            <a:r>
              <a:rPr lang="en-US" sz="3600" dirty="0">
                <a:solidFill>
                  <a:schemeClr val="accent2">
                    <a:lumMod val="60000"/>
                    <a:lumOff val="40000"/>
                  </a:schemeClr>
                </a:solidFill>
              </a:rPr>
              <a:t>‘Who is this God of our fathers who has allowed us to remain in bondage for generations? What does His name mean now?’ </a:t>
            </a:r>
            <a:r>
              <a:rPr lang="en-US" sz="3600" dirty="0"/>
              <a:t>— what shall I tell them?”</a:t>
            </a:r>
          </a:p>
        </p:txBody>
      </p:sp>
      <p:pic>
        <p:nvPicPr>
          <p:cNvPr id="3" name="Picture 2" descr="From the Burning Bush to the Cross: Making of a Leader - Acts 242 Study">
            <a:extLst>
              <a:ext uri="{FF2B5EF4-FFF2-40B4-BE49-F238E27FC236}">
                <a16:creationId xmlns:a16="http://schemas.microsoft.com/office/drawing/2014/main" id="{A16C6682-5A4D-ACA7-758B-988152C1DA9F}"/>
              </a:ext>
            </a:extLst>
          </p:cNvPr>
          <p:cNvPicPr>
            <a:picLocks noChangeAspect="1"/>
          </p:cNvPicPr>
          <p:nvPr/>
        </p:nvPicPr>
        <p:blipFill>
          <a:blip r:embed="rId2"/>
          <a:srcRect r="36654"/>
          <a:stretch>
            <a:fillRect/>
          </a:stretch>
        </p:blipFill>
        <p:spPr>
          <a:xfrm>
            <a:off x="336936" y="272034"/>
            <a:ext cx="3101207" cy="6311646"/>
          </a:xfrm>
          <a:prstGeom prst="rect">
            <a:avLst/>
          </a:prstGeom>
        </p:spPr>
      </p:pic>
    </p:spTree>
    <p:extLst>
      <p:ext uri="{BB962C8B-B14F-4D97-AF65-F5344CB8AC3E}">
        <p14:creationId xmlns:p14="http://schemas.microsoft.com/office/powerpoint/2010/main" val="38340085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34EF84-F6E2-A4E9-9887-6A9B8CB14F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64A92F-E722-A938-94EE-D59245BC5033}"/>
              </a:ext>
            </a:extLst>
          </p:cNvPr>
          <p:cNvSpPr>
            <a:spLocks noGrp="1"/>
          </p:cNvSpPr>
          <p:nvPr>
            <p:ph type="title"/>
          </p:nvPr>
        </p:nvSpPr>
        <p:spPr>
          <a:xfrm>
            <a:off x="5065776" y="697990"/>
            <a:ext cx="5691108" cy="4826166"/>
          </a:xfrm>
        </p:spPr>
        <p:txBody>
          <a:bodyPr>
            <a:noAutofit/>
          </a:bodyPr>
          <a:lstStyle/>
          <a:p>
            <a:r>
              <a:rPr lang="en-US" sz="3600" dirty="0"/>
              <a:t>And God answers:</a:t>
            </a:r>
            <a:br>
              <a:rPr lang="en-US" sz="3600" dirty="0"/>
            </a:br>
            <a:r>
              <a:rPr lang="en-US" sz="3600" dirty="0">
                <a:solidFill>
                  <a:schemeClr val="accent5">
                    <a:lumMod val="40000"/>
                    <a:lumOff val="60000"/>
                  </a:schemeClr>
                </a:solidFill>
              </a:rPr>
              <a:t>“I AM THAT I AM.”</a:t>
            </a:r>
            <a:br>
              <a:rPr lang="en-US" sz="3600" dirty="0">
                <a:solidFill>
                  <a:schemeClr val="accent5">
                    <a:lumMod val="40000"/>
                    <a:lumOff val="60000"/>
                  </a:schemeClr>
                </a:solidFill>
              </a:rPr>
            </a:br>
            <a:r>
              <a:rPr lang="en-US" sz="3600" dirty="0"/>
              <a:t>The passing of centuries has not diminished Him. Egypt's power has not threatened Him. Israel's slavery has not changed His covenant.</a:t>
            </a:r>
          </a:p>
        </p:txBody>
      </p:sp>
      <p:pic>
        <p:nvPicPr>
          <p:cNvPr id="3" name="Picture 2" descr="Burning bush - Wikipedia">
            <a:extLst>
              <a:ext uri="{FF2B5EF4-FFF2-40B4-BE49-F238E27FC236}">
                <a16:creationId xmlns:a16="http://schemas.microsoft.com/office/drawing/2014/main" id="{46E920AD-C433-E8FA-EF71-30843D923837}"/>
              </a:ext>
            </a:extLst>
          </p:cNvPr>
          <p:cNvPicPr>
            <a:picLocks noChangeAspect="1"/>
          </p:cNvPicPr>
          <p:nvPr/>
        </p:nvPicPr>
        <p:blipFill>
          <a:blip r:embed="rId2"/>
          <a:stretch>
            <a:fillRect/>
          </a:stretch>
        </p:blipFill>
        <p:spPr>
          <a:xfrm>
            <a:off x="279312" y="380655"/>
            <a:ext cx="4786464" cy="6162363"/>
          </a:xfrm>
          <a:prstGeom prst="rect">
            <a:avLst/>
          </a:prstGeom>
        </p:spPr>
      </p:pic>
    </p:spTree>
    <p:extLst>
      <p:ext uri="{BB962C8B-B14F-4D97-AF65-F5344CB8AC3E}">
        <p14:creationId xmlns:p14="http://schemas.microsoft.com/office/powerpoint/2010/main" val="30772130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A57583-8AA8-B75B-6014-28B6F94F1C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EE800E-9777-6E20-F713-F05FA7268064}"/>
              </a:ext>
            </a:extLst>
          </p:cNvPr>
          <p:cNvSpPr>
            <a:spLocks noGrp="1"/>
          </p:cNvSpPr>
          <p:nvPr>
            <p:ph type="title"/>
          </p:nvPr>
        </p:nvSpPr>
        <p:spPr>
          <a:xfrm>
            <a:off x="4169663" y="697990"/>
            <a:ext cx="6587221" cy="4826166"/>
          </a:xfrm>
        </p:spPr>
        <p:txBody>
          <a:bodyPr>
            <a:noAutofit/>
          </a:bodyPr>
          <a:lstStyle/>
          <a:p>
            <a:r>
              <a:rPr lang="en-US" sz="3600" dirty="0"/>
              <a:t>This also sets up the plagues. They are not simply punishments; they are a revelation.</a:t>
            </a:r>
            <a:br>
              <a:rPr lang="en-US" sz="3600" dirty="0"/>
            </a:br>
            <a:r>
              <a:rPr lang="en-US" sz="3600" dirty="0"/>
              <a:t>“Against all the gods of Egypt I will execute judgment: I am the LORD.” (Exodus 12:12)</a:t>
            </a:r>
          </a:p>
        </p:txBody>
      </p:sp>
      <p:pic>
        <p:nvPicPr>
          <p:cNvPr id="5" name="Picture 4" descr="Plague of Boils | Texts from the Sefaria Library">
            <a:extLst>
              <a:ext uri="{FF2B5EF4-FFF2-40B4-BE49-F238E27FC236}">
                <a16:creationId xmlns:a16="http://schemas.microsoft.com/office/drawing/2014/main" id="{730FD068-6E83-822C-0F87-3125D41D9DA2}"/>
              </a:ext>
            </a:extLst>
          </p:cNvPr>
          <p:cNvPicPr>
            <a:picLocks noChangeAspect="1"/>
          </p:cNvPicPr>
          <p:nvPr/>
        </p:nvPicPr>
        <p:blipFill>
          <a:blip r:embed="rId2"/>
          <a:srcRect l="9836" t="-1017" r="50000" b="1017"/>
          <a:stretch>
            <a:fillRect/>
          </a:stretch>
        </p:blipFill>
        <p:spPr>
          <a:xfrm>
            <a:off x="275039" y="162306"/>
            <a:ext cx="3894624" cy="6403086"/>
          </a:xfrm>
          <a:prstGeom prst="rect">
            <a:avLst/>
          </a:prstGeom>
        </p:spPr>
      </p:pic>
    </p:spTree>
    <p:extLst>
      <p:ext uri="{BB962C8B-B14F-4D97-AF65-F5344CB8AC3E}">
        <p14:creationId xmlns:p14="http://schemas.microsoft.com/office/powerpoint/2010/main" val="8244593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C463A8-0DDE-68D8-03B0-C46C8B467B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14734D-0F7C-D54D-8C93-919DA9C04571}"/>
              </a:ext>
            </a:extLst>
          </p:cNvPr>
          <p:cNvSpPr>
            <a:spLocks noGrp="1"/>
          </p:cNvSpPr>
          <p:nvPr>
            <p:ph type="title"/>
          </p:nvPr>
        </p:nvSpPr>
        <p:spPr>
          <a:xfrm>
            <a:off x="319314" y="382385"/>
            <a:ext cx="4862286" cy="6084917"/>
          </a:xfrm>
        </p:spPr>
        <p:txBody>
          <a:bodyPr>
            <a:normAutofit/>
          </a:bodyPr>
          <a:lstStyle/>
          <a:p>
            <a:r>
              <a:rPr lang="en-US" sz="6600" dirty="0"/>
              <a:t>4. What is the significance of this name? </a:t>
            </a:r>
            <a:endParaRPr lang="en-US" sz="8000" i="1" dirty="0"/>
          </a:p>
        </p:txBody>
      </p:sp>
      <p:pic>
        <p:nvPicPr>
          <p:cNvPr id="6" name="Picture Placeholder 5">
            <a:extLst>
              <a:ext uri="{FF2B5EF4-FFF2-40B4-BE49-F238E27FC236}">
                <a16:creationId xmlns:a16="http://schemas.microsoft.com/office/drawing/2014/main" id="{3F8856E8-61AA-B6B2-BECE-DEF7866A3843}"/>
              </a:ext>
            </a:extLst>
          </p:cNvPr>
          <p:cNvPicPr>
            <a:picLocks noGrp="1" noChangeAspect="1"/>
          </p:cNvPicPr>
          <p:nvPr>
            <p:ph type="pic" idx="1"/>
          </p:nvPr>
        </p:nvPicPr>
        <p:blipFill>
          <a:blip r:embed="rId2"/>
          <a:srcRect l="18554" r="18554"/>
          <a:stretch/>
        </p:blipFill>
        <p:spPr>
          <a:prstGeom prst="rect">
            <a:avLst/>
          </a:prstGeom>
        </p:spPr>
      </p:pic>
    </p:spTree>
    <p:extLst>
      <p:ext uri="{BB962C8B-B14F-4D97-AF65-F5344CB8AC3E}">
        <p14:creationId xmlns:p14="http://schemas.microsoft.com/office/powerpoint/2010/main" val="23039477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977FA1-B08E-797E-02D2-D813C5D5D670}"/>
              </a:ext>
            </a:extLst>
          </p:cNvPr>
          <p:cNvSpPr>
            <a:spLocks noGrp="1"/>
          </p:cNvSpPr>
          <p:nvPr>
            <p:ph type="ctrTitle"/>
          </p:nvPr>
        </p:nvSpPr>
        <p:spPr>
          <a:xfrm>
            <a:off x="1915128" y="1257301"/>
            <a:ext cx="8361229" cy="4131128"/>
          </a:xfrm>
        </p:spPr>
        <p:txBody>
          <a:bodyPr/>
          <a:lstStyle/>
          <a:p>
            <a:r>
              <a:rPr lang="en-US" sz="6600" b="1" dirty="0"/>
              <a:t>Answer:</a:t>
            </a:r>
            <a:r>
              <a:rPr lang="en-US" sz="6600" dirty="0"/>
              <a:t> The One who is; the self-existent and eternal One. </a:t>
            </a:r>
          </a:p>
        </p:txBody>
      </p:sp>
    </p:spTree>
    <p:extLst>
      <p:ext uri="{BB962C8B-B14F-4D97-AF65-F5344CB8AC3E}">
        <p14:creationId xmlns:p14="http://schemas.microsoft.com/office/powerpoint/2010/main" val="21636664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274D49-5E8B-AD67-CCB2-5EBA7F378A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20E069-707E-36F5-07C4-40F447576F9C}"/>
              </a:ext>
            </a:extLst>
          </p:cNvPr>
          <p:cNvSpPr>
            <a:spLocks noGrp="1"/>
          </p:cNvSpPr>
          <p:nvPr>
            <p:ph type="title"/>
          </p:nvPr>
        </p:nvSpPr>
        <p:spPr>
          <a:xfrm>
            <a:off x="1371600" y="555171"/>
            <a:ext cx="9601200" cy="1140625"/>
          </a:xfrm>
        </p:spPr>
        <p:txBody>
          <a:bodyPr>
            <a:normAutofit/>
          </a:bodyPr>
          <a:lstStyle/>
          <a:p>
            <a:r>
              <a:rPr lang="en-US" sz="7200" dirty="0"/>
              <a:t>Colossians 1:16-17</a:t>
            </a:r>
          </a:p>
        </p:txBody>
      </p:sp>
      <p:sp>
        <p:nvSpPr>
          <p:cNvPr id="3" name="Content Placeholder 2">
            <a:extLst>
              <a:ext uri="{FF2B5EF4-FFF2-40B4-BE49-F238E27FC236}">
                <a16:creationId xmlns:a16="http://schemas.microsoft.com/office/drawing/2014/main" id="{795F0ADD-87C1-6285-17DC-B0E896CF448F}"/>
              </a:ext>
            </a:extLst>
          </p:cNvPr>
          <p:cNvSpPr>
            <a:spLocks noGrp="1"/>
          </p:cNvSpPr>
          <p:nvPr>
            <p:ph sz="half" idx="1"/>
          </p:nvPr>
        </p:nvSpPr>
        <p:spPr>
          <a:xfrm>
            <a:off x="1012371" y="1695796"/>
            <a:ext cx="5916698" cy="4788131"/>
          </a:xfrm>
        </p:spPr>
        <p:txBody>
          <a:bodyPr>
            <a:normAutofit fontScale="92500" lnSpcReduction="10000"/>
          </a:bodyPr>
          <a:lstStyle/>
          <a:p>
            <a:pPr marL="0" indent="0">
              <a:buNone/>
            </a:pPr>
            <a:r>
              <a:rPr lang="en-US" sz="3600" b="1" baseline="30000" dirty="0"/>
              <a:t>16 </a:t>
            </a:r>
            <a:r>
              <a:rPr lang="en-US" sz="3600" dirty="0"/>
              <a:t>For by him were all things created, that are in heaven, and that are in earth, visible and invisible, whether they be thrones, or dominions, or principalities, or powers: all things were created by him, and for him:</a:t>
            </a:r>
          </a:p>
          <a:p>
            <a:pPr marL="0" indent="0">
              <a:buNone/>
            </a:pPr>
            <a:r>
              <a:rPr lang="en-US" sz="3600" b="1" baseline="30000" dirty="0"/>
              <a:t>17 </a:t>
            </a:r>
            <a:r>
              <a:rPr lang="en-US" sz="3600" dirty="0"/>
              <a:t>And he is before all things, and by him all things consist.</a:t>
            </a:r>
          </a:p>
        </p:txBody>
      </p:sp>
      <p:pic>
        <p:nvPicPr>
          <p:cNvPr id="7" name="Content Placeholder 6" descr="Free Human World Map Image - People, World, Map | Download at StockCake">
            <a:extLst>
              <a:ext uri="{FF2B5EF4-FFF2-40B4-BE49-F238E27FC236}">
                <a16:creationId xmlns:a16="http://schemas.microsoft.com/office/drawing/2014/main" id="{85715B27-678F-5AAC-5A4E-249C78C08FAE}"/>
              </a:ext>
            </a:extLst>
          </p:cNvPr>
          <p:cNvPicPr>
            <a:picLocks noGrp="1" noChangeAspect="1"/>
          </p:cNvPicPr>
          <p:nvPr>
            <p:ph sz="half" idx="2"/>
          </p:nvPr>
        </p:nvPicPr>
        <p:blipFill>
          <a:blip r:embed="rId2"/>
          <a:srcRect l="10127" t="8078" r="6250"/>
          <a:stretch>
            <a:fillRect/>
          </a:stretch>
        </p:blipFill>
        <p:spPr>
          <a:xfrm>
            <a:off x="7288298" y="1630404"/>
            <a:ext cx="4250561" cy="4672425"/>
          </a:xfrm>
          <a:prstGeom prst="rect">
            <a:avLst/>
          </a:prstGeom>
        </p:spPr>
      </p:pic>
    </p:spTree>
    <p:extLst>
      <p:ext uri="{BB962C8B-B14F-4D97-AF65-F5344CB8AC3E}">
        <p14:creationId xmlns:p14="http://schemas.microsoft.com/office/powerpoint/2010/main" val="30435289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CD76C-F67F-5862-EEA1-241BC52EB6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2828AF-BFA0-ED26-96E6-35E4B517507C}"/>
              </a:ext>
            </a:extLst>
          </p:cNvPr>
          <p:cNvSpPr>
            <a:spLocks noGrp="1"/>
          </p:cNvSpPr>
          <p:nvPr>
            <p:ph type="title"/>
          </p:nvPr>
        </p:nvSpPr>
        <p:spPr>
          <a:xfrm>
            <a:off x="319314" y="382385"/>
            <a:ext cx="4862286" cy="6084917"/>
          </a:xfrm>
        </p:spPr>
        <p:txBody>
          <a:bodyPr>
            <a:noAutofit/>
          </a:bodyPr>
          <a:lstStyle/>
          <a:p>
            <a:r>
              <a:rPr lang="en-US" sz="6000" dirty="0"/>
              <a:t>5. What similar terms do we find in the New Testament? </a:t>
            </a:r>
            <a:br>
              <a:rPr lang="en-US" sz="5400" dirty="0"/>
            </a:br>
            <a:br>
              <a:rPr lang="en-US" sz="5400" dirty="0"/>
            </a:br>
            <a:r>
              <a:rPr lang="en-US" sz="5400" i="1" dirty="0"/>
              <a:t>Revelation 1:4; Hebrews 13:8</a:t>
            </a:r>
            <a:endParaRPr lang="en-US" sz="10400" i="1" dirty="0"/>
          </a:p>
        </p:txBody>
      </p:sp>
      <p:pic>
        <p:nvPicPr>
          <p:cNvPr id="7" name="Picture Placeholder 6">
            <a:extLst>
              <a:ext uri="{FF2B5EF4-FFF2-40B4-BE49-F238E27FC236}">
                <a16:creationId xmlns:a16="http://schemas.microsoft.com/office/drawing/2014/main" id="{B90B87CA-9A6A-5230-8AB3-5ED51A2C5C05}"/>
              </a:ext>
            </a:extLst>
          </p:cNvPr>
          <p:cNvPicPr>
            <a:picLocks noGrp="1" noChangeAspect="1"/>
          </p:cNvPicPr>
          <p:nvPr>
            <p:ph type="pic" idx="1"/>
          </p:nvPr>
        </p:nvPicPr>
        <p:blipFill>
          <a:blip r:embed="rId2"/>
          <a:srcRect l="1447" r="1447"/>
          <a:stretch/>
        </p:blipFill>
        <p:spPr>
          <a:prstGeom prst="rect">
            <a:avLst/>
          </a:prstGeom>
        </p:spPr>
      </p:pic>
    </p:spTree>
    <p:extLst>
      <p:ext uri="{BB962C8B-B14F-4D97-AF65-F5344CB8AC3E}">
        <p14:creationId xmlns:p14="http://schemas.microsoft.com/office/powerpoint/2010/main" val="34320547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B6192-6CE3-243A-CF27-769D235B64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E24FA6-174B-18AC-2E88-BF5F1582177D}"/>
              </a:ext>
            </a:extLst>
          </p:cNvPr>
          <p:cNvSpPr>
            <a:spLocks noGrp="1"/>
          </p:cNvSpPr>
          <p:nvPr>
            <p:ph type="title"/>
          </p:nvPr>
        </p:nvSpPr>
        <p:spPr>
          <a:xfrm>
            <a:off x="1371600" y="685800"/>
            <a:ext cx="9601200" cy="1009996"/>
          </a:xfrm>
        </p:spPr>
        <p:txBody>
          <a:bodyPr>
            <a:normAutofit fontScale="90000"/>
          </a:bodyPr>
          <a:lstStyle/>
          <a:p>
            <a:r>
              <a:rPr lang="en-US" sz="7200" dirty="0"/>
              <a:t>Revelation 1:4</a:t>
            </a:r>
          </a:p>
        </p:txBody>
      </p:sp>
      <p:sp>
        <p:nvSpPr>
          <p:cNvPr id="3" name="Content Placeholder 2">
            <a:extLst>
              <a:ext uri="{FF2B5EF4-FFF2-40B4-BE49-F238E27FC236}">
                <a16:creationId xmlns:a16="http://schemas.microsoft.com/office/drawing/2014/main" id="{9EE36A96-2695-6868-3BA8-5FE46B17FE8F}"/>
              </a:ext>
            </a:extLst>
          </p:cNvPr>
          <p:cNvSpPr>
            <a:spLocks noGrp="1"/>
          </p:cNvSpPr>
          <p:nvPr>
            <p:ph sz="half" idx="1"/>
          </p:nvPr>
        </p:nvSpPr>
        <p:spPr>
          <a:xfrm>
            <a:off x="1371599" y="1862051"/>
            <a:ext cx="5557470" cy="4621876"/>
          </a:xfrm>
        </p:spPr>
        <p:txBody>
          <a:bodyPr>
            <a:normAutofit/>
          </a:bodyPr>
          <a:lstStyle/>
          <a:p>
            <a:pPr marL="0" indent="0">
              <a:buNone/>
            </a:pPr>
            <a:r>
              <a:rPr lang="en-US" sz="3600" b="1" baseline="30000" dirty="0"/>
              <a:t>4 </a:t>
            </a:r>
            <a:r>
              <a:rPr lang="en-US" sz="3600" dirty="0"/>
              <a:t>John to the seven churches which are in Asia: Grace be unto you, and peace, from him which is, and which was, and which is to come; and from the seven Spirits which are before his throne;</a:t>
            </a:r>
            <a:endParaRPr lang="en-US" sz="23900" dirty="0"/>
          </a:p>
        </p:txBody>
      </p:sp>
      <p:pic>
        <p:nvPicPr>
          <p:cNvPr id="7" name="Content Placeholder 6" descr="Jesus Christ Background Images, HD Pictures and Wallpaper For Free Download  | Pngtree">
            <a:extLst>
              <a:ext uri="{FF2B5EF4-FFF2-40B4-BE49-F238E27FC236}">
                <a16:creationId xmlns:a16="http://schemas.microsoft.com/office/drawing/2014/main" id="{F937C7C6-BB54-B3EF-9914-12386E22FE99}"/>
              </a:ext>
            </a:extLst>
          </p:cNvPr>
          <p:cNvPicPr>
            <a:picLocks noGrp="1" noChangeAspect="1"/>
          </p:cNvPicPr>
          <p:nvPr>
            <p:ph sz="half" idx="2"/>
          </p:nvPr>
        </p:nvPicPr>
        <p:blipFill>
          <a:blip r:embed="rId2"/>
          <a:stretch>
            <a:fillRect/>
          </a:stretch>
        </p:blipFill>
        <p:spPr>
          <a:xfrm>
            <a:off x="7376323" y="1089211"/>
            <a:ext cx="3596477" cy="5394715"/>
          </a:xfrm>
          <a:prstGeom prst="rect">
            <a:avLst/>
          </a:prstGeom>
        </p:spPr>
      </p:pic>
    </p:spTree>
    <p:extLst>
      <p:ext uri="{BB962C8B-B14F-4D97-AF65-F5344CB8AC3E}">
        <p14:creationId xmlns:p14="http://schemas.microsoft.com/office/powerpoint/2010/main" val="20692496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8011D9-0997-4F79-2D8F-C826596D72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E14BC9-46DB-19AF-670A-0A3DC01F0436}"/>
              </a:ext>
            </a:extLst>
          </p:cNvPr>
          <p:cNvSpPr>
            <a:spLocks noGrp="1"/>
          </p:cNvSpPr>
          <p:nvPr>
            <p:ph type="title"/>
          </p:nvPr>
        </p:nvSpPr>
        <p:spPr>
          <a:xfrm>
            <a:off x="1371600" y="685800"/>
            <a:ext cx="9601200" cy="1009996"/>
          </a:xfrm>
        </p:spPr>
        <p:txBody>
          <a:bodyPr>
            <a:normAutofit fontScale="90000"/>
          </a:bodyPr>
          <a:lstStyle/>
          <a:p>
            <a:r>
              <a:rPr lang="en-US" sz="7200" dirty="0"/>
              <a:t>Hebrews 13:8</a:t>
            </a:r>
          </a:p>
        </p:txBody>
      </p:sp>
      <p:sp>
        <p:nvSpPr>
          <p:cNvPr id="3" name="Content Placeholder 2">
            <a:extLst>
              <a:ext uri="{FF2B5EF4-FFF2-40B4-BE49-F238E27FC236}">
                <a16:creationId xmlns:a16="http://schemas.microsoft.com/office/drawing/2014/main" id="{FDB7F21F-D0E6-729E-8126-12B8E607F5BC}"/>
              </a:ext>
            </a:extLst>
          </p:cNvPr>
          <p:cNvSpPr>
            <a:spLocks noGrp="1"/>
          </p:cNvSpPr>
          <p:nvPr>
            <p:ph sz="half" idx="1"/>
          </p:nvPr>
        </p:nvSpPr>
        <p:spPr>
          <a:xfrm>
            <a:off x="1371599" y="1862051"/>
            <a:ext cx="5557470" cy="4621876"/>
          </a:xfrm>
        </p:spPr>
        <p:txBody>
          <a:bodyPr>
            <a:normAutofit/>
          </a:bodyPr>
          <a:lstStyle/>
          <a:p>
            <a:pPr marL="0" indent="0">
              <a:buNone/>
            </a:pPr>
            <a:r>
              <a:rPr lang="en-US" sz="4400" b="1" baseline="30000" dirty="0"/>
              <a:t>8 </a:t>
            </a:r>
            <a:r>
              <a:rPr lang="en-US" sz="4400" dirty="0"/>
              <a:t>Jesus Christ the same yesterday, and to day, and for ever.</a:t>
            </a:r>
            <a:endParaRPr lang="en-US" sz="71400" dirty="0"/>
          </a:p>
        </p:txBody>
      </p:sp>
      <p:pic>
        <p:nvPicPr>
          <p:cNvPr id="7" name="Content Placeholder 6" descr="Jesus Christ | Bible Wiki | Fandom">
            <a:extLst>
              <a:ext uri="{FF2B5EF4-FFF2-40B4-BE49-F238E27FC236}">
                <a16:creationId xmlns:a16="http://schemas.microsoft.com/office/drawing/2014/main" id="{FC9625CB-9973-AC7D-D15C-A5498694327B}"/>
              </a:ext>
            </a:extLst>
          </p:cNvPr>
          <p:cNvPicPr>
            <a:picLocks noGrp="1" noChangeAspect="1"/>
          </p:cNvPicPr>
          <p:nvPr>
            <p:ph sz="half" idx="2"/>
          </p:nvPr>
        </p:nvPicPr>
        <p:blipFill>
          <a:blip r:embed="rId2"/>
          <a:stretch>
            <a:fillRect/>
          </a:stretch>
        </p:blipFill>
        <p:spPr>
          <a:xfrm>
            <a:off x="7251798" y="748877"/>
            <a:ext cx="3721002" cy="5423323"/>
          </a:xfrm>
          <a:prstGeom prst="rect">
            <a:avLst/>
          </a:prstGeom>
        </p:spPr>
      </p:pic>
    </p:spTree>
    <p:extLst>
      <p:ext uri="{BB962C8B-B14F-4D97-AF65-F5344CB8AC3E}">
        <p14:creationId xmlns:p14="http://schemas.microsoft.com/office/powerpoint/2010/main" val="36549886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46F09-7CF8-FF69-7B0C-3A8190FCA48E}"/>
              </a:ext>
            </a:extLst>
          </p:cNvPr>
          <p:cNvSpPr>
            <a:spLocks noGrp="1"/>
          </p:cNvSpPr>
          <p:nvPr>
            <p:ph type="title"/>
          </p:nvPr>
        </p:nvSpPr>
        <p:spPr>
          <a:xfrm>
            <a:off x="319314" y="382385"/>
            <a:ext cx="4862286" cy="6084917"/>
          </a:xfrm>
        </p:spPr>
        <p:txBody>
          <a:bodyPr>
            <a:normAutofit fontScale="90000"/>
          </a:bodyPr>
          <a:lstStyle/>
          <a:p>
            <a:r>
              <a:rPr lang="en-US" sz="6000" dirty="0"/>
              <a:t>1.  Under what circumstances did the Lord appear to Moses at Horeb?</a:t>
            </a:r>
            <a:br>
              <a:rPr lang="en-US" sz="6000" dirty="0"/>
            </a:br>
            <a:br>
              <a:rPr lang="en-US" sz="6000" dirty="0"/>
            </a:br>
            <a:r>
              <a:rPr lang="en-US" sz="6000" i="1" dirty="0"/>
              <a:t>Exodus 3:1-6</a:t>
            </a:r>
          </a:p>
        </p:txBody>
      </p:sp>
      <p:pic>
        <p:nvPicPr>
          <p:cNvPr id="7" name="Picture Placeholder 6">
            <a:extLst>
              <a:ext uri="{FF2B5EF4-FFF2-40B4-BE49-F238E27FC236}">
                <a16:creationId xmlns:a16="http://schemas.microsoft.com/office/drawing/2014/main" id="{2F80F919-58C7-DC8B-F4BA-4FAE6D5BE008}"/>
              </a:ext>
            </a:extLst>
          </p:cNvPr>
          <p:cNvPicPr>
            <a:picLocks noGrp="1" noChangeAspect="1"/>
          </p:cNvPicPr>
          <p:nvPr>
            <p:ph type="pic" idx="1"/>
          </p:nvPr>
        </p:nvPicPr>
        <p:blipFill>
          <a:blip r:embed="rId2"/>
          <a:srcRect l="12509" t="182" r="31721" b="-182"/>
          <a:stretch>
            <a:fillRect/>
          </a:stretch>
        </p:blipFill>
        <p:spPr>
          <a:xfrm>
            <a:off x="5532120" y="0"/>
            <a:ext cx="6659880" cy="6857999"/>
          </a:xfrm>
          <a:prstGeom prst="rect">
            <a:avLst/>
          </a:prstGeom>
        </p:spPr>
      </p:pic>
    </p:spTree>
    <p:extLst>
      <p:ext uri="{BB962C8B-B14F-4D97-AF65-F5344CB8AC3E}">
        <p14:creationId xmlns:p14="http://schemas.microsoft.com/office/powerpoint/2010/main" val="29707063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AE7E7-1661-08B3-FF3E-85047FD446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EB4878-6D16-96F7-6CA2-C44639355A6D}"/>
              </a:ext>
            </a:extLst>
          </p:cNvPr>
          <p:cNvSpPr>
            <a:spLocks noGrp="1"/>
          </p:cNvSpPr>
          <p:nvPr>
            <p:ph type="title"/>
          </p:nvPr>
        </p:nvSpPr>
        <p:spPr>
          <a:xfrm>
            <a:off x="319314" y="382385"/>
            <a:ext cx="4862286" cy="6084917"/>
          </a:xfrm>
        </p:spPr>
        <p:txBody>
          <a:bodyPr>
            <a:noAutofit/>
          </a:bodyPr>
          <a:lstStyle/>
          <a:p>
            <a:r>
              <a:rPr lang="en-US" dirty="0"/>
              <a:t>6. What sign was given to Moses, by which the Israelites might know that the Lord had appeared to him? </a:t>
            </a:r>
            <a:br>
              <a:rPr lang="en-US" dirty="0"/>
            </a:br>
            <a:br>
              <a:rPr lang="en-US" sz="5400" dirty="0"/>
            </a:br>
            <a:r>
              <a:rPr lang="en-US" sz="5400" i="1" dirty="0"/>
              <a:t>Exodus 4:1-5</a:t>
            </a:r>
            <a:endParaRPr lang="en-US" sz="10400" i="1" dirty="0"/>
          </a:p>
        </p:txBody>
      </p:sp>
      <p:pic>
        <p:nvPicPr>
          <p:cNvPr id="6" name="Picture Placeholder 5">
            <a:extLst>
              <a:ext uri="{FF2B5EF4-FFF2-40B4-BE49-F238E27FC236}">
                <a16:creationId xmlns:a16="http://schemas.microsoft.com/office/drawing/2014/main" id="{E855D721-DA4B-23D8-4D71-1D2550D596B7}"/>
              </a:ext>
            </a:extLst>
          </p:cNvPr>
          <p:cNvPicPr>
            <a:picLocks noGrp="1" noChangeAspect="1"/>
          </p:cNvPicPr>
          <p:nvPr>
            <p:ph type="pic" idx="1"/>
          </p:nvPr>
        </p:nvPicPr>
        <p:blipFill>
          <a:blip r:embed="rId2"/>
          <a:srcRect t="12251" b="12251"/>
          <a:stretch/>
        </p:blipFill>
        <p:spPr>
          <a:prstGeom prst="rect">
            <a:avLst/>
          </a:prstGeom>
        </p:spPr>
      </p:pic>
    </p:spTree>
    <p:extLst>
      <p:ext uri="{BB962C8B-B14F-4D97-AF65-F5344CB8AC3E}">
        <p14:creationId xmlns:p14="http://schemas.microsoft.com/office/powerpoint/2010/main" val="3747295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21E6B7-CEA2-D8C8-C16A-0F11BCDE78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C97193-D3C7-5607-8CC3-2331BE6FA0C9}"/>
              </a:ext>
            </a:extLst>
          </p:cNvPr>
          <p:cNvSpPr>
            <a:spLocks noGrp="1"/>
          </p:cNvSpPr>
          <p:nvPr>
            <p:ph type="title"/>
          </p:nvPr>
        </p:nvSpPr>
        <p:spPr>
          <a:xfrm>
            <a:off x="1371600" y="685800"/>
            <a:ext cx="9601200" cy="1009996"/>
          </a:xfrm>
        </p:spPr>
        <p:txBody>
          <a:bodyPr>
            <a:normAutofit fontScale="90000"/>
          </a:bodyPr>
          <a:lstStyle/>
          <a:p>
            <a:r>
              <a:rPr lang="en-US" sz="7200" dirty="0"/>
              <a:t>Exodus 4:1-5</a:t>
            </a:r>
          </a:p>
        </p:txBody>
      </p:sp>
      <p:sp>
        <p:nvSpPr>
          <p:cNvPr id="3" name="Content Placeholder 2">
            <a:extLst>
              <a:ext uri="{FF2B5EF4-FFF2-40B4-BE49-F238E27FC236}">
                <a16:creationId xmlns:a16="http://schemas.microsoft.com/office/drawing/2014/main" id="{E7C55B8F-30FD-C85C-969C-A5D8146AE238}"/>
              </a:ext>
            </a:extLst>
          </p:cNvPr>
          <p:cNvSpPr>
            <a:spLocks noGrp="1"/>
          </p:cNvSpPr>
          <p:nvPr>
            <p:ph sz="half" idx="1"/>
          </p:nvPr>
        </p:nvSpPr>
        <p:spPr>
          <a:xfrm>
            <a:off x="1371599" y="1862051"/>
            <a:ext cx="5557470" cy="4621876"/>
          </a:xfrm>
        </p:spPr>
        <p:txBody>
          <a:bodyPr>
            <a:normAutofit/>
          </a:bodyPr>
          <a:lstStyle/>
          <a:p>
            <a:pPr marL="0" indent="0">
              <a:buNone/>
            </a:pPr>
            <a:r>
              <a:rPr lang="en-US" sz="4000" b="1" dirty="0"/>
              <a:t>4 </a:t>
            </a:r>
            <a:r>
              <a:rPr lang="en-US" sz="4000" dirty="0"/>
              <a:t>And Moses answered and said, But, behold, they will not believe me, nor hearken unto my voice: for they will say, The </a:t>
            </a:r>
            <a:r>
              <a:rPr lang="en-US" sz="4000" cap="small" dirty="0"/>
              <a:t>Lord</a:t>
            </a:r>
            <a:r>
              <a:rPr lang="en-US" sz="4000" dirty="0"/>
              <a:t> hath not appeared unto thee.</a:t>
            </a:r>
            <a:endParaRPr lang="en-US" sz="177700" dirty="0"/>
          </a:p>
        </p:txBody>
      </p:sp>
      <p:pic>
        <p:nvPicPr>
          <p:cNvPr id="6" name="Content Placeholder 5" descr="The Fire of God: The Burning Bush of Fire - The Salvation Army USA |  Southern Territory">
            <a:extLst>
              <a:ext uri="{FF2B5EF4-FFF2-40B4-BE49-F238E27FC236}">
                <a16:creationId xmlns:a16="http://schemas.microsoft.com/office/drawing/2014/main" id="{075C8327-D3DF-2C06-67AA-160CC43C12F1}"/>
              </a:ext>
            </a:extLst>
          </p:cNvPr>
          <p:cNvPicPr>
            <a:picLocks noGrp="1" noChangeAspect="1"/>
          </p:cNvPicPr>
          <p:nvPr>
            <p:ph sz="half" idx="2"/>
          </p:nvPr>
        </p:nvPicPr>
        <p:blipFill>
          <a:blip r:embed="rId2"/>
          <a:srcRect l="7498" r="28644"/>
          <a:stretch>
            <a:fillRect/>
          </a:stretch>
        </p:blipFill>
        <p:spPr>
          <a:xfrm>
            <a:off x="6660622" y="1862051"/>
            <a:ext cx="4159780" cy="4310149"/>
          </a:xfrm>
          <a:prstGeom prst="rect">
            <a:avLst/>
          </a:prstGeom>
        </p:spPr>
      </p:pic>
    </p:spTree>
    <p:extLst>
      <p:ext uri="{BB962C8B-B14F-4D97-AF65-F5344CB8AC3E}">
        <p14:creationId xmlns:p14="http://schemas.microsoft.com/office/powerpoint/2010/main" val="14930280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970912-1908-E867-4FB9-6177039CBA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C59164-2581-8C40-23FC-E570C0A8A005}"/>
              </a:ext>
            </a:extLst>
          </p:cNvPr>
          <p:cNvSpPr>
            <a:spLocks noGrp="1"/>
          </p:cNvSpPr>
          <p:nvPr>
            <p:ph type="title"/>
          </p:nvPr>
        </p:nvSpPr>
        <p:spPr>
          <a:xfrm>
            <a:off x="1371600" y="685800"/>
            <a:ext cx="9601200" cy="1009996"/>
          </a:xfrm>
        </p:spPr>
        <p:txBody>
          <a:bodyPr>
            <a:normAutofit fontScale="90000"/>
          </a:bodyPr>
          <a:lstStyle/>
          <a:p>
            <a:r>
              <a:rPr lang="en-US" sz="7200" dirty="0"/>
              <a:t>Exodus 4:1-5</a:t>
            </a:r>
          </a:p>
        </p:txBody>
      </p:sp>
      <p:sp>
        <p:nvSpPr>
          <p:cNvPr id="3" name="Content Placeholder 2">
            <a:extLst>
              <a:ext uri="{FF2B5EF4-FFF2-40B4-BE49-F238E27FC236}">
                <a16:creationId xmlns:a16="http://schemas.microsoft.com/office/drawing/2014/main" id="{3A69A71A-803E-9232-811D-FB68ACB520A3}"/>
              </a:ext>
            </a:extLst>
          </p:cNvPr>
          <p:cNvSpPr>
            <a:spLocks noGrp="1"/>
          </p:cNvSpPr>
          <p:nvPr>
            <p:ph sz="half" idx="1"/>
          </p:nvPr>
        </p:nvSpPr>
        <p:spPr>
          <a:xfrm>
            <a:off x="1371599" y="1862051"/>
            <a:ext cx="4453468" cy="4621876"/>
          </a:xfrm>
        </p:spPr>
        <p:txBody>
          <a:bodyPr>
            <a:normAutofit/>
          </a:bodyPr>
          <a:lstStyle/>
          <a:p>
            <a:pPr marL="0" indent="0">
              <a:buNone/>
            </a:pPr>
            <a:r>
              <a:rPr lang="en-US" sz="4400" b="1" baseline="30000" dirty="0"/>
              <a:t>2 </a:t>
            </a:r>
            <a:r>
              <a:rPr lang="en-US" sz="4400" dirty="0"/>
              <a:t>And the </a:t>
            </a:r>
            <a:r>
              <a:rPr lang="en-US" sz="4400" cap="small" dirty="0"/>
              <a:t>Lord</a:t>
            </a:r>
            <a:r>
              <a:rPr lang="en-US" sz="4400" dirty="0"/>
              <a:t> said unto him, What is that in thine hand? And he said, A rod.</a:t>
            </a:r>
            <a:endParaRPr lang="en-US" sz="400000" dirty="0"/>
          </a:p>
        </p:txBody>
      </p:sp>
      <p:pic>
        <p:nvPicPr>
          <p:cNvPr id="10" name="Content Placeholder 9" descr="The Rod Of God (Elohim) | We Are Israel">
            <a:extLst>
              <a:ext uri="{FF2B5EF4-FFF2-40B4-BE49-F238E27FC236}">
                <a16:creationId xmlns:a16="http://schemas.microsoft.com/office/drawing/2014/main" id="{88C5145A-285C-4CE6-B550-4570A9A0F501}"/>
              </a:ext>
            </a:extLst>
          </p:cNvPr>
          <p:cNvPicPr>
            <a:picLocks noGrp="1" noChangeAspect="1"/>
          </p:cNvPicPr>
          <p:nvPr>
            <p:ph sz="half" idx="2"/>
          </p:nvPr>
        </p:nvPicPr>
        <p:blipFill>
          <a:blip r:embed="rId2"/>
          <a:srcRect l="21960" r="7232"/>
          <a:stretch>
            <a:fillRect/>
          </a:stretch>
        </p:blipFill>
        <p:spPr>
          <a:xfrm>
            <a:off x="6096000" y="2183014"/>
            <a:ext cx="5196513" cy="3979949"/>
          </a:xfrm>
          <a:prstGeom prst="rect">
            <a:avLst/>
          </a:prstGeom>
        </p:spPr>
      </p:pic>
    </p:spTree>
    <p:extLst>
      <p:ext uri="{BB962C8B-B14F-4D97-AF65-F5344CB8AC3E}">
        <p14:creationId xmlns:p14="http://schemas.microsoft.com/office/powerpoint/2010/main" val="9803891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6C37B-7B8A-1E36-19B7-A1822A7C3A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F4209F-50C3-B8B6-9030-084402B88C2F}"/>
              </a:ext>
            </a:extLst>
          </p:cNvPr>
          <p:cNvSpPr>
            <a:spLocks noGrp="1"/>
          </p:cNvSpPr>
          <p:nvPr>
            <p:ph type="title"/>
          </p:nvPr>
        </p:nvSpPr>
        <p:spPr>
          <a:xfrm>
            <a:off x="1371600" y="685800"/>
            <a:ext cx="9601200" cy="1009996"/>
          </a:xfrm>
        </p:spPr>
        <p:txBody>
          <a:bodyPr>
            <a:normAutofit fontScale="90000"/>
          </a:bodyPr>
          <a:lstStyle/>
          <a:p>
            <a:r>
              <a:rPr lang="en-US" sz="7200" dirty="0"/>
              <a:t>Exodus 4:1-5</a:t>
            </a:r>
          </a:p>
        </p:txBody>
      </p:sp>
      <p:sp>
        <p:nvSpPr>
          <p:cNvPr id="3" name="Content Placeholder 2">
            <a:extLst>
              <a:ext uri="{FF2B5EF4-FFF2-40B4-BE49-F238E27FC236}">
                <a16:creationId xmlns:a16="http://schemas.microsoft.com/office/drawing/2014/main" id="{63781FA1-874F-4788-105E-465F50497F48}"/>
              </a:ext>
            </a:extLst>
          </p:cNvPr>
          <p:cNvSpPr>
            <a:spLocks noGrp="1"/>
          </p:cNvSpPr>
          <p:nvPr>
            <p:ph sz="half" idx="1"/>
          </p:nvPr>
        </p:nvSpPr>
        <p:spPr>
          <a:xfrm>
            <a:off x="1371599" y="1862051"/>
            <a:ext cx="5557470" cy="4621876"/>
          </a:xfrm>
        </p:spPr>
        <p:txBody>
          <a:bodyPr>
            <a:normAutofit lnSpcReduction="10000"/>
          </a:bodyPr>
          <a:lstStyle/>
          <a:p>
            <a:pPr marL="0" indent="0">
              <a:buNone/>
            </a:pPr>
            <a:r>
              <a:rPr lang="en-US" sz="4800" b="1" baseline="30000" dirty="0"/>
              <a:t>3 </a:t>
            </a:r>
            <a:r>
              <a:rPr lang="en-US" sz="4800" dirty="0"/>
              <a:t>And he said, Cast it on the ground. And he cast it on the ground, and it became a serpent; and Moses fled from before it.</a:t>
            </a:r>
            <a:endParaRPr lang="en-US" sz="400000" dirty="0"/>
          </a:p>
        </p:txBody>
      </p:sp>
      <p:pic>
        <p:nvPicPr>
          <p:cNvPr id="11" name="Content Placeholder 10" descr="Exodus 4:1-5: A Staff Transformed into a Serpent">
            <a:extLst>
              <a:ext uri="{FF2B5EF4-FFF2-40B4-BE49-F238E27FC236}">
                <a16:creationId xmlns:a16="http://schemas.microsoft.com/office/drawing/2014/main" id="{75509E53-75D9-97E5-4AE9-FB8585AB4A79}"/>
              </a:ext>
            </a:extLst>
          </p:cNvPr>
          <p:cNvPicPr>
            <a:picLocks noGrp="1" noChangeAspect="1"/>
          </p:cNvPicPr>
          <p:nvPr>
            <p:ph sz="half" idx="2"/>
          </p:nvPr>
        </p:nvPicPr>
        <p:blipFill>
          <a:blip r:embed="rId2"/>
          <a:stretch>
            <a:fillRect/>
          </a:stretch>
        </p:blipFill>
        <p:spPr>
          <a:xfrm>
            <a:off x="7940429" y="814916"/>
            <a:ext cx="3150904" cy="5228167"/>
          </a:xfrm>
          <a:prstGeom prst="rect">
            <a:avLst/>
          </a:prstGeom>
        </p:spPr>
      </p:pic>
    </p:spTree>
    <p:extLst>
      <p:ext uri="{BB962C8B-B14F-4D97-AF65-F5344CB8AC3E}">
        <p14:creationId xmlns:p14="http://schemas.microsoft.com/office/powerpoint/2010/main" val="7275669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4E63B-2199-B351-16F5-36898E2C64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E7AC0-6B20-51B8-D2A2-19613CFC7994}"/>
              </a:ext>
            </a:extLst>
          </p:cNvPr>
          <p:cNvSpPr>
            <a:spLocks noGrp="1"/>
          </p:cNvSpPr>
          <p:nvPr>
            <p:ph type="title"/>
          </p:nvPr>
        </p:nvSpPr>
        <p:spPr>
          <a:xfrm>
            <a:off x="1371600" y="685800"/>
            <a:ext cx="9601200" cy="1009996"/>
          </a:xfrm>
        </p:spPr>
        <p:txBody>
          <a:bodyPr>
            <a:normAutofit fontScale="90000"/>
          </a:bodyPr>
          <a:lstStyle/>
          <a:p>
            <a:r>
              <a:rPr lang="en-US" sz="7200" dirty="0"/>
              <a:t>Exodus 4:1-5</a:t>
            </a:r>
          </a:p>
        </p:txBody>
      </p:sp>
      <p:sp>
        <p:nvSpPr>
          <p:cNvPr id="3" name="Content Placeholder 2">
            <a:extLst>
              <a:ext uri="{FF2B5EF4-FFF2-40B4-BE49-F238E27FC236}">
                <a16:creationId xmlns:a16="http://schemas.microsoft.com/office/drawing/2014/main" id="{2631431C-1453-BAC7-185D-1AA336142159}"/>
              </a:ext>
            </a:extLst>
          </p:cNvPr>
          <p:cNvSpPr>
            <a:spLocks noGrp="1"/>
          </p:cNvSpPr>
          <p:nvPr>
            <p:ph sz="half" idx="1"/>
          </p:nvPr>
        </p:nvSpPr>
        <p:spPr>
          <a:xfrm>
            <a:off x="1371599" y="1862051"/>
            <a:ext cx="5401734" cy="4621876"/>
          </a:xfrm>
        </p:spPr>
        <p:txBody>
          <a:bodyPr>
            <a:normAutofit/>
          </a:bodyPr>
          <a:lstStyle/>
          <a:p>
            <a:pPr marL="0" indent="0">
              <a:buNone/>
            </a:pPr>
            <a:r>
              <a:rPr lang="en-US" sz="4000" b="1" baseline="30000" dirty="0"/>
              <a:t>4 </a:t>
            </a:r>
            <a:r>
              <a:rPr lang="en-US" sz="4000" dirty="0"/>
              <a:t>And the </a:t>
            </a:r>
            <a:r>
              <a:rPr lang="en-US" sz="4000" cap="small" dirty="0"/>
              <a:t>Lord</a:t>
            </a:r>
            <a:r>
              <a:rPr lang="en-US" sz="4000" dirty="0"/>
              <a:t> said unto Moses, Put forth thine hand, and take it by the tail. And he put forth his hand, and caught it, and it became a rod in his hand:</a:t>
            </a:r>
          </a:p>
        </p:txBody>
      </p:sp>
      <p:pic>
        <p:nvPicPr>
          <p:cNvPr id="8" name="Content Placeholder 7">
            <a:extLst>
              <a:ext uri="{FF2B5EF4-FFF2-40B4-BE49-F238E27FC236}">
                <a16:creationId xmlns:a16="http://schemas.microsoft.com/office/drawing/2014/main" id="{974798CF-898A-6C64-A0D3-5031DA31C97C}"/>
              </a:ext>
            </a:extLst>
          </p:cNvPr>
          <p:cNvPicPr>
            <a:picLocks noGrp="1" noChangeAspect="1"/>
          </p:cNvPicPr>
          <p:nvPr>
            <p:ph sz="half" idx="2"/>
          </p:nvPr>
        </p:nvPicPr>
        <p:blipFill>
          <a:blip r:embed="rId2"/>
          <a:srcRect l="14347" t="1015" r="15608" b="-1015"/>
          <a:stretch>
            <a:fillRect/>
          </a:stretch>
        </p:blipFill>
        <p:spPr>
          <a:xfrm>
            <a:off x="6977997" y="1695796"/>
            <a:ext cx="4316537" cy="4621876"/>
          </a:xfrm>
          <a:prstGeom prst="rect">
            <a:avLst/>
          </a:prstGeom>
        </p:spPr>
      </p:pic>
    </p:spTree>
    <p:extLst>
      <p:ext uri="{BB962C8B-B14F-4D97-AF65-F5344CB8AC3E}">
        <p14:creationId xmlns:p14="http://schemas.microsoft.com/office/powerpoint/2010/main" val="35167214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DAB53A-7CD0-F47E-67D1-806F4C122A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360B1A-9895-770C-C227-06A6A6EA568F}"/>
              </a:ext>
            </a:extLst>
          </p:cNvPr>
          <p:cNvSpPr>
            <a:spLocks noGrp="1"/>
          </p:cNvSpPr>
          <p:nvPr>
            <p:ph type="title"/>
          </p:nvPr>
        </p:nvSpPr>
        <p:spPr>
          <a:xfrm>
            <a:off x="1371600" y="685800"/>
            <a:ext cx="9601200" cy="1009996"/>
          </a:xfrm>
        </p:spPr>
        <p:txBody>
          <a:bodyPr>
            <a:normAutofit fontScale="90000"/>
          </a:bodyPr>
          <a:lstStyle/>
          <a:p>
            <a:r>
              <a:rPr lang="en-US" sz="7200" dirty="0"/>
              <a:t>Exodus 4:1-5</a:t>
            </a:r>
          </a:p>
        </p:txBody>
      </p:sp>
      <p:sp>
        <p:nvSpPr>
          <p:cNvPr id="3" name="Content Placeholder 2">
            <a:extLst>
              <a:ext uri="{FF2B5EF4-FFF2-40B4-BE49-F238E27FC236}">
                <a16:creationId xmlns:a16="http://schemas.microsoft.com/office/drawing/2014/main" id="{EA6836A4-E0BF-F4F4-AFFB-7AD3B08F4D7C}"/>
              </a:ext>
            </a:extLst>
          </p:cNvPr>
          <p:cNvSpPr>
            <a:spLocks noGrp="1"/>
          </p:cNvSpPr>
          <p:nvPr>
            <p:ph sz="half" idx="1"/>
          </p:nvPr>
        </p:nvSpPr>
        <p:spPr>
          <a:xfrm>
            <a:off x="1371599" y="1862051"/>
            <a:ext cx="4927601" cy="4621876"/>
          </a:xfrm>
        </p:spPr>
        <p:txBody>
          <a:bodyPr>
            <a:normAutofit lnSpcReduction="10000"/>
          </a:bodyPr>
          <a:lstStyle/>
          <a:p>
            <a:pPr marL="0" indent="0">
              <a:buNone/>
            </a:pPr>
            <a:r>
              <a:rPr lang="en-US" sz="4000" b="1" baseline="30000" dirty="0"/>
              <a:t>5 </a:t>
            </a:r>
            <a:r>
              <a:rPr lang="en-US" sz="4000" dirty="0"/>
              <a:t>That they may believe that the </a:t>
            </a:r>
            <a:r>
              <a:rPr lang="en-US" sz="4000" cap="small" dirty="0"/>
              <a:t>Lord</a:t>
            </a:r>
            <a:r>
              <a:rPr lang="en-US" sz="4000" dirty="0"/>
              <a:t> God of their fathers, the God of Abraham, the God of Isaac, and the God of Jacob, hath appeared unto thee.</a:t>
            </a:r>
            <a:endParaRPr lang="en-US" sz="6600" dirty="0"/>
          </a:p>
        </p:txBody>
      </p:sp>
      <p:pic>
        <p:nvPicPr>
          <p:cNvPr id="6" name="Content Placeholder 5" descr="Moses Stands before a Blazing Bush in the Desert Landscape at Dusk.  Watercolor Illustration of Hebrew Prophet Facing Burning Stock Illustration  - Illustration of sinai, bush: 333510781">
            <a:extLst>
              <a:ext uri="{FF2B5EF4-FFF2-40B4-BE49-F238E27FC236}">
                <a16:creationId xmlns:a16="http://schemas.microsoft.com/office/drawing/2014/main" id="{E2E58B98-86E6-BC8B-CD97-1E483479622D}"/>
              </a:ext>
            </a:extLst>
          </p:cNvPr>
          <p:cNvPicPr>
            <a:picLocks noGrp="1" noChangeAspect="1"/>
          </p:cNvPicPr>
          <p:nvPr>
            <p:ph sz="half" idx="2"/>
          </p:nvPr>
        </p:nvPicPr>
        <p:blipFill>
          <a:blip r:embed="rId2"/>
          <a:srcRect l="22507" r="26114"/>
          <a:stretch>
            <a:fillRect/>
          </a:stretch>
        </p:blipFill>
        <p:spPr>
          <a:xfrm>
            <a:off x="6874933" y="1695796"/>
            <a:ext cx="4097868" cy="4476404"/>
          </a:xfrm>
          <a:prstGeom prst="rect">
            <a:avLst/>
          </a:prstGeom>
        </p:spPr>
      </p:pic>
    </p:spTree>
    <p:extLst>
      <p:ext uri="{BB962C8B-B14F-4D97-AF65-F5344CB8AC3E}">
        <p14:creationId xmlns:p14="http://schemas.microsoft.com/office/powerpoint/2010/main" val="23262032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C70587-AD7A-AE96-2C0C-857C530A59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6B6221-6A3E-B7E6-7E46-62C4C62A14B8}"/>
              </a:ext>
            </a:extLst>
          </p:cNvPr>
          <p:cNvSpPr>
            <a:spLocks noGrp="1"/>
          </p:cNvSpPr>
          <p:nvPr>
            <p:ph type="title"/>
          </p:nvPr>
        </p:nvSpPr>
        <p:spPr>
          <a:xfrm>
            <a:off x="319314" y="382385"/>
            <a:ext cx="4862286" cy="6084917"/>
          </a:xfrm>
        </p:spPr>
        <p:txBody>
          <a:bodyPr>
            <a:noAutofit/>
          </a:bodyPr>
          <a:lstStyle/>
          <a:p>
            <a:r>
              <a:rPr lang="en-US" sz="6600" dirty="0"/>
              <a:t>7. What additional sign was given? </a:t>
            </a:r>
            <a:br>
              <a:rPr lang="en-US" dirty="0"/>
            </a:br>
            <a:br>
              <a:rPr lang="en-US" dirty="0"/>
            </a:br>
            <a:br>
              <a:rPr lang="en-US" sz="5400" dirty="0"/>
            </a:br>
            <a:r>
              <a:rPr lang="en-US" sz="5400" i="1" dirty="0"/>
              <a:t>Exodus 4:6, 7</a:t>
            </a:r>
            <a:endParaRPr lang="en-US" sz="10400" i="1" dirty="0"/>
          </a:p>
        </p:txBody>
      </p:sp>
      <p:pic>
        <p:nvPicPr>
          <p:cNvPr id="6" name="Picture Placeholder 5">
            <a:extLst>
              <a:ext uri="{FF2B5EF4-FFF2-40B4-BE49-F238E27FC236}">
                <a16:creationId xmlns:a16="http://schemas.microsoft.com/office/drawing/2014/main" id="{3BBEB113-F329-87EF-4E84-8836A61C4410}"/>
              </a:ext>
            </a:extLst>
          </p:cNvPr>
          <p:cNvPicPr>
            <a:picLocks noGrp="1" noChangeAspect="1"/>
          </p:cNvPicPr>
          <p:nvPr>
            <p:ph type="pic" idx="1"/>
          </p:nvPr>
        </p:nvPicPr>
        <p:blipFill>
          <a:blip r:embed="rId2"/>
          <a:srcRect l="1447" r="1447"/>
          <a:stretch/>
        </p:blipFill>
        <p:spPr>
          <a:prstGeom prst="rect">
            <a:avLst/>
          </a:prstGeom>
        </p:spPr>
      </p:pic>
    </p:spTree>
    <p:extLst>
      <p:ext uri="{BB962C8B-B14F-4D97-AF65-F5344CB8AC3E}">
        <p14:creationId xmlns:p14="http://schemas.microsoft.com/office/powerpoint/2010/main" val="115567638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DDCDA-CCCC-DC63-F071-6310A811B0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DFADCF-EC2C-6E93-66CF-495EBFB83A69}"/>
              </a:ext>
            </a:extLst>
          </p:cNvPr>
          <p:cNvSpPr>
            <a:spLocks noGrp="1"/>
          </p:cNvSpPr>
          <p:nvPr>
            <p:ph type="title"/>
          </p:nvPr>
        </p:nvSpPr>
        <p:spPr>
          <a:xfrm>
            <a:off x="1371600" y="685800"/>
            <a:ext cx="9601200" cy="1009996"/>
          </a:xfrm>
        </p:spPr>
        <p:txBody>
          <a:bodyPr>
            <a:normAutofit fontScale="90000"/>
          </a:bodyPr>
          <a:lstStyle/>
          <a:p>
            <a:r>
              <a:rPr lang="en-US" sz="7200" dirty="0"/>
              <a:t>Exodus 4:6, 7</a:t>
            </a:r>
          </a:p>
        </p:txBody>
      </p:sp>
      <p:sp>
        <p:nvSpPr>
          <p:cNvPr id="3" name="Content Placeholder 2">
            <a:extLst>
              <a:ext uri="{FF2B5EF4-FFF2-40B4-BE49-F238E27FC236}">
                <a16:creationId xmlns:a16="http://schemas.microsoft.com/office/drawing/2014/main" id="{AEA92DC1-1FF2-A20C-FF06-1CF68A68AA8B}"/>
              </a:ext>
            </a:extLst>
          </p:cNvPr>
          <p:cNvSpPr>
            <a:spLocks noGrp="1"/>
          </p:cNvSpPr>
          <p:nvPr>
            <p:ph sz="half" idx="1"/>
          </p:nvPr>
        </p:nvSpPr>
        <p:spPr>
          <a:xfrm>
            <a:off x="1371599" y="1862051"/>
            <a:ext cx="4927601" cy="4621876"/>
          </a:xfrm>
        </p:spPr>
        <p:txBody>
          <a:bodyPr>
            <a:normAutofit/>
          </a:bodyPr>
          <a:lstStyle/>
          <a:p>
            <a:pPr marL="0" indent="0">
              <a:buNone/>
            </a:pPr>
            <a:r>
              <a:rPr lang="en-US" sz="3600" b="1" baseline="30000" dirty="0"/>
              <a:t>6 </a:t>
            </a:r>
            <a:r>
              <a:rPr lang="en-US" sz="3600" dirty="0"/>
              <a:t>And the </a:t>
            </a:r>
            <a:r>
              <a:rPr lang="en-US" sz="3600" cap="small" dirty="0"/>
              <a:t>Lord</a:t>
            </a:r>
            <a:r>
              <a:rPr lang="en-US" sz="3600" dirty="0"/>
              <a:t> said furthermore unto him, Put now thine hand into thy bosom. And he put his hand into his bosom: and when he took it out, behold, his hand was leprous as snow.</a:t>
            </a:r>
            <a:endParaRPr lang="en-US" sz="9600" dirty="0"/>
          </a:p>
        </p:txBody>
      </p:sp>
      <p:pic>
        <p:nvPicPr>
          <p:cNvPr id="7" name="Content Placeholder 6" descr="Moses put his hand inside his cloak but when he pulled it back out it was white with a terrible skin disease called leprosy. ‘Now put your hand back in your cloak,’ God ordered. – Slide 15">
            <a:extLst>
              <a:ext uri="{FF2B5EF4-FFF2-40B4-BE49-F238E27FC236}">
                <a16:creationId xmlns:a16="http://schemas.microsoft.com/office/drawing/2014/main" id="{F267D132-BA8E-E0B5-78BD-001F80DA26F3}"/>
              </a:ext>
            </a:extLst>
          </p:cNvPr>
          <p:cNvPicPr>
            <a:picLocks noGrp="1" noChangeAspect="1"/>
          </p:cNvPicPr>
          <p:nvPr>
            <p:ph sz="half" idx="2"/>
          </p:nvPr>
        </p:nvPicPr>
        <p:blipFill>
          <a:blip r:embed="rId2"/>
          <a:stretch>
            <a:fillRect/>
          </a:stretch>
        </p:blipFill>
        <p:spPr>
          <a:xfrm>
            <a:off x="6299200" y="2031384"/>
            <a:ext cx="5351755" cy="4013816"/>
          </a:xfrm>
          <a:prstGeom prst="rect">
            <a:avLst/>
          </a:prstGeom>
        </p:spPr>
      </p:pic>
    </p:spTree>
    <p:extLst>
      <p:ext uri="{BB962C8B-B14F-4D97-AF65-F5344CB8AC3E}">
        <p14:creationId xmlns:p14="http://schemas.microsoft.com/office/powerpoint/2010/main" val="315848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BDCD33-1237-D6CF-E03E-EDEA058D87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B9396F-6259-EFC8-8A53-0BB624E13A9D}"/>
              </a:ext>
            </a:extLst>
          </p:cNvPr>
          <p:cNvSpPr>
            <a:spLocks noGrp="1"/>
          </p:cNvSpPr>
          <p:nvPr>
            <p:ph type="title"/>
          </p:nvPr>
        </p:nvSpPr>
        <p:spPr>
          <a:xfrm>
            <a:off x="1371600" y="685800"/>
            <a:ext cx="9601200" cy="1009996"/>
          </a:xfrm>
        </p:spPr>
        <p:txBody>
          <a:bodyPr>
            <a:normAutofit fontScale="90000"/>
          </a:bodyPr>
          <a:lstStyle/>
          <a:p>
            <a:r>
              <a:rPr lang="en-US" sz="7200" dirty="0"/>
              <a:t>Exodus 4:6, 7</a:t>
            </a:r>
          </a:p>
        </p:txBody>
      </p:sp>
      <p:sp>
        <p:nvSpPr>
          <p:cNvPr id="3" name="Content Placeholder 2">
            <a:extLst>
              <a:ext uri="{FF2B5EF4-FFF2-40B4-BE49-F238E27FC236}">
                <a16:creationId xmlns:a16="http://schemas.microsoft.com/office/drawing/2014/main" id="{D1DB7BDE-A38D-E5E4-4771-1A27168167B8}"/>
              </a:ext>
            </a:extLst>
          </p:cNvPr>
          <p:cNvSpPr>
            <a:spLocks noGrp="1"/>
          </p:cNvSpPr>
          <p:nvPr>
            <p:ph sz="half" idx="1"/>
          </p:nvPr>
        </p:nvSpPr>
        <p:spPr>
          <a:xfrm>
            <a:off x="1371599" y="1862051"/>
            <a:ext cx="4927601" cy="4621876"/>
          </a:xfrm>
        </p:spPr>
        <p:txBody>
          <a:bodyPr>
            <a:normAutofit/>
          </a:bodyPr>
          <a:lstStyle/>
          <a:p>
            <a:pPr marL="0" indent="0">
              <a:buNone/>
            </a:pPr>
            <a:r>
              <a:rPr lang="en-US" sz="3600" b="1" baseline="30000" dirty="0"/>
              <a:t>7 </a:t>
            </a:r>
            <a:r>
              <a:rPr lang="en-US" sz="3600" dirty="0"/>
              <a:t>And he said, Put thine hand into thy bosom again. And he put his hand into his bosom again; and plucked it out of his bosom, and, behold, it was turned again as his other flesh.</a:t>
            </a:r>
            <a:endParaRPr lang="en-US" sz="19900" dirty="0"/>
          </a:p>
        </p:txBody>
      </p:sp>
      <p:pic>
        <p:nvPicPr>
          <p:cNvPr id="6" name="Content Placeholder 5" descr="When Moses pulled his hand out from his cloak a second time his hand was healed. – Slide 16">
            <a:extLst>
              <a:ext uri="{FF2B5EF4-FFF2-40B4-BE49-F238E27FC236}">
                <a16:creationId xmlns:a16="http://schemas.microsoft.com/office/drawing/2014/main" id="{16E55BE7-A8BC-3D4D-3029-4BABAABFB1D3}"/>
              </a:ext>
            </a:extLst>
          </p:cNvPr>
          <p:cNvPicPr>
            <a:picLocks noGrp="1" noChangeAspect="1"/>
          </p:cNvPicPr>
          <p:nvPr>
            <p:ph sz="half" idx="2"/>
          </p:nvPr>
        </p:nvPicPr>
        <p:blipFill>
          <a:blip r:embed="rId3"/>
          <a:stretch>
            <a:fillRect/>
          </a:stretch>
        </p:blipFill>
        <p:spPr>
          <a:xfrm>
            <a:off x="6299200" y="2000596"/>
            <a:ext cx="5398626" cy="4048969"/>
          </a:xfrm>
          <a:prstGeom prst="rect">
            <a:avLst/>
          </a:prstGeom>
        </p:spPr>
      </p:pic>
    </p:spTree>
    <p:extLst>
      <p:ext uri="{BB962C8B-B14F-4D97-AF65-F5344CB8AC3E}">
        <p14:creationId xmlns:p14="http://schemas.microsoft.com/office/powerpoint/2010/main" val="20034974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44CC33-7F92-9A8C-CE7F-87E5BCFED5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D61976-73FA-F900-60E7-521C8A7197D0}"/>
              </a:ext>
            </a:extLst>
          </p:cNvPr>
          <p:cNvSpPr>
            <a:spLocks noGrp="1"/>
          </p:cNvSpPr>
          <p:nvPr>
            <p:ph type="title"/>
          </p:nvPr>
        </p:nvSpPr>
        <p:spPr>
          <a:xfrm>
            <a:off x="765025" y="333830"/>
            <a:ext cx="9612971" cy="899884"/>
          </a:xfrm>
        </p:spPr>
        <p:txBody>
          <a:bodyPr>
            <a:normAutofit fontScale="90000"/>
          </a:bodyPr>
          <a:lstStyle/>
          <a:p>
            <a:pPr algn="l"/>
            <a:r>
              <a:rPr lang="en-US" dirty="0"/>
              <a:t>Witnesses:  Exodus 4:8</a:t>
            </a:r>
          </a:p>
        </p:txBody>
      </p:sp>
      <p:sp>
        <p:nvSpPr>
          <p:cNvPr id="3" name="Text Placeholder 2">
            <a:extLst>
              <a:ext uri="{FF2B5EF4-FFF2-40B4-BE49-F238E27FC236}">
                <a16:creationId xmlns:a16="http://schemas.microsoft.com/office/drawing/2014/main" id="{8EB30AA7-4132-687E-ADF5-99513D8FFA6F}"/>
              </a:ext>
            </a:extLst>
          </p:cNvPr>
          <p:cNvSpPr>
            <a:spLocks noGrp="1"/>
          </p:cNvSpPr>
          <p:nvPr>
            <p:ph type="body" idx="1"/>
          </p:nvPr>
        </p:nvSpPr>
        <p:spPr>
          <a:xfrm>
            <a:off x="765025" y="1371600"/>
            <a:ext cx="5737375" cy="4942114"/>
          </a:xfrm>
        </p:spPr>
        <p:txBody>
          <a:bodyPr>
            <a:noAutofit/>
          </a:bodyPr>
          <a:lstStyle/>
          <a:p>
            <a:pPr algn="l"/>
            <a:r>
              <a:rPr lang="en-US" sz="4000" b="1" baseline="30000" dirty="0"/>
              <a:t>8 </a:t>
            </a:r>
            <a:r>
              <a:rPr lang="en-US" sz="4000" dirty="0"/>
              <a:t>And it shall come to pass, if they will not believe thee, neither hearken to the voice of the first sign, that they will believe the voice of the latter sign.</a:t>
            </a:r>
            <a:endParaRPr lang="en-US" sz="13800" dirty="0">
              <a:solidFill>
                <a:schemeClr val="tx1"/>
              </a:solidFill>
            </a:endParaRPr>
          </a:p>
        </p:txBody>
      </p:sp>
      <p:pic>
        <p:nvPicPr>
          <p:cNvPr id="4" name="Picture 3" descr="72,800+ One Voice Icon Stock Illustrations, Royalty-Free Vector Graphics &amp;  Clip Art - iStock">
            <a:extLst>
              <a:ext uri="{FF2B5EF4-FFF2-40B4-BE49-F238E27FC236}">
                <a16:creationId xmlns:a16="http://schemas.microsoft.com/office/drawing/2014/main" id="{4C3DB389-0292-CF8B-7EA8-3055BB8D8747}"/>
              </a:ext>
            </a:extLst>
          </p:cNvPr>
          <p:cNvPicPr>
            <a:picLocks noChangeAspect="1"/>
          </p:cNvPicPr>
          <p:nvPr/>
        </p:nvPicPr>
        <p:blipFill>
          <a:blip r:embed="rId2"/>
          <a:srcRect l="20139" r="7853" b="9664"/>
          <a:stretch>
            <a:fillRect/>
          </a:stretch>
        </p:blipFill>
        <p:spPr>
          <a:xfrm>
            <a:off x="6693408" y="1371600"/>
            <a:ext cx="4169664" cy="4213758"/>
          </a:xfrm>
          <a:prstGeom prst="rect">
            <a:avLst/>
          </a:prstGeom>
        </p:spPr>
      </p:pic>
    </p:spTree>
    <p:extLst>
      <p:ext uri="{BB962C8B-B14F-4D97-AF65-F5344CB8AC3E}">
        <p14:creationId xmlns:p14="http://schemas.microsoft.com/office/powerpoint/2010/main" val="34097067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85970-A72F-E916-9451-1747B37CE536}"/>
              </a:ext>
            </a:extLst>
          </p:cNvPr>
          <p:cNvSpPr>
            <a:spLocks noGrp="1"/>
          </p:cNvSpPr>
          <p:nvPr>
            <p:ph type="title"/>
          </p:nvPr>
        </p:nvSpPr>
        <p:spPr>
          <a:xfrm>
            <a:off x="1371600" y="685800"/>
            <a:ext cx="9601200" cy="1009996"/>
          </a:xfrm>
        </p:spPr>
        <p:txBody>
          <a:bodyPr>
            <a:normAutofit fontScale="90000"/>
          </a:bodyPr>
          <a:lstStyle/>
          <a:p>
            <a:r>
              <a:rPr lang="en-US" sz="7200" dirty="0"/>
              <a:t>Exodus 3:1-6</a:t>
            </a:r>
          </a:p>
        </p:txBody>
      </p:sp>
      <p:sp>
        <p:nvSpPr>
          <p:cNvPr id="3" name="Content Placeholder 2">
            <a:extLst>
              <a:ext uri="{FF2B5EF4-FFF2-40B4-BE49-F238E27FC236}">
                <a16:creationId xmlns:a16="http://schemas.microsoft.com/office/drawing/2014/main" id="{79C1C824-E24D-E22E-7F3E-02CBE6A9C587}"/>
              </a:ext>
            </a:extLst>
          </p:cNvPr>
          <p:cNvSpPr>
            <a:spLocks noGrp="1"/>
          </p:cNvSpPr>
          <p:nvPr>
            <p:ph sz="half" idx="1"/>
          </p:nvPr>
        </p:nvSpPr>
        <p:spPr>
          <a:xfrm>
            <a:off x="1371600" y="1862051"/>
            <a:ext cx="4724400" cy="4621876"/>
          </a:xfrm>
        </p:spPr>
        <p:txBody>
          <a:bodyPr>
            <a:normAutofit/>
          </a:bodyPr>
          <a:lstStyle/>
          <a:p>
            <a:pPr marL="0" indent="0">
              <a:buNone/>
            </a:pPr>
            <a:r>
              <a:rPr lang="en-US" sz="3200" b="1" dirty="0"/>
              <a:t>3 </a:t>
            </a:r>
            <a:r>
              <a:rPr lang="en-US" sz="3200" dirty="0"/>
              <a:t>Now Moses kept the flock of Jethro his father in law, the priest of Midian: and he led the flock to the backside of the desert, and came to the mountain of God, even to Horeb.</a:t>
            </a:r>
          </a:p>
        </p:txBody>
      </p:sp>
      <p:pic>
        <p:nvPicPr>
          <p:cNvPr id="5" name="Content Placeholder 4" descr="Moses the Midianite - TheTorah.com">
            <a:extLst>
              <a:ext uri="{FF2B5EF4-FFF2-40B4-BE49-F238E27FC236}">
                <a16:creationId xmlns:a16="http://schemas.microsoft.com/office/drawing/2014/main" id="{D538256F-7976-2461-EF0B-E64823D91BFB}"/>
              </a:ext>
            </a:extLst>
          </p:cNvPr>
          <p:cNvPicPr>
            <a:picLocks noGrp="1" noChangeAspect="1"/>
          </p:cNvPicPr>
          <p:nvPr>
            <p:ph sz="half" idx="2"/>
          </p:nvPr>
        </p:nvPicPr>
        <p:blipFill>
          <a:blip r:embed="rId2"/>
          <a:srcRect l="20665"/>
          <a:stretch>
            <a:fillRect/>
          </a:stretch>
        </p:blipFill>
        <p:spPr>
          <a:xfrm>
            <a:off x="6434051" y="1913813"/>
            <a:ext cx="4724400" cy="4245918"/>
          </a:xfrm>
          <a:prstGeom prst="rect">
            <a:avLst/>
          </a:prstGeom>
        </p:spPr>
      </p:pic>
    </p:spTree>
    <p:extLst>
      <p:ext uri="{BB962C8B-B14F-4D97-AF65-F5344CB8AC3E}">
        <p14:creationId xmlns:p14="http://schemas.microsoft.com/office/powerpoint/2010/main" val="18083806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63BE9-2643-4758-9F6E-24130B5CF8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01D099-0507-3396-AA04-4DB8EE1D0A34}"/>
              </a:ext>
            </a:extLst>
          </p:cNvPr>
          <p:cNvSpPr>
            <a:spLocks noGrp="1"/>
          </p:cNvSpPr>
          <p:nvPr>
            <p:ph type="title"/>
          </p:nvPr>
        </p:nvSpPr>
        <p:spPr>
          <a:xfrm>
            <a:off x="319314" y="382385"/>
            <a:ext cx="4862286" cy="6084917"/>
          </a:xfrm>
        </p:spPr>
        <p:txBody>
          <a:bodyPr>
            <a:noAutofit/>
          </a:bodyPr>
          <a:lstStyle/>
          <a:p>
            <a:pPr lvl="0"/>
            <a:r>
              <a:rPr lang="en-US" sz="5400" dirty="0"/>
              <a:t>8. What further sign was Moses to give in case the Israelites should not believe the first two?  </a:t>
            </a:r>
            <a:br>
              <a:rPr lang="en-US" sz="5400" dirty="0"/>
            </a:br>
            <a:br>
              <a:rPr lang="en-US" sz="5400" dirty="0"/>
            </a:br>
            <a:r>
              <a:rPr lang="en-US" sz="5400" i="1" dirty="0"/>
              <a:t>Exodus 4:9.</a:t>
            </a:r>
            <a:endParaRPr lang="en-US" sz="5400" dirty="0"/>
          </a:p>
        </p:txBody>
      </p:sp>
      <p:pic>
        <p:nvPicPr>
          <p:cNvPr id="7" name="Picture Placeholder 6">
            <a:extLst>
              <a:ext uri="{FF2B5EF4-FFF2-40B4-BE49-F238E27FC236}">
                <a16:creationId xmlns:a16="http://schemas.microsoft.com/office/drawing/2014/main" id="{783D7DCB-3AFC-713E-BD57-08D79A4C9894}"/>
              </a:ext>
            </a:extLst>
          </p:cNvPr>
          <p:cNvPicPr>
            <a:picLocks noGrp="1" noChangeAspect="1"/>
          </p:cNvPicPr>
          <p:nvPr>
            <p:ph type="pic" idx="1"/>
          </p:nvPr>
        </p:nvPicPr>
        <p:blipFill>
          <a:blip r:embed="rId2"/>
          <a:srcRect l="1447" r="1447"/>
          <a:stretch/>
        </p:blipFill>
        <p:spPr>
          <a:prstGeom prst="rect">
            <a:avLst/>
          </a:prstGeom>
        </p:spPr>
      </p:pic>
    </p:spTree>
    <p:extLst>
      <p:ext uri="{BB962C8B-B14F-4D97-AF65-F5344CB8AC3E}">
        <p14:creationId xmlns:p14="http://schemas.microsoft.com/office/powerpoint/2010/main" val="225682318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CF35B-8E07-ABA7-6870-42D5555E91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5537D1-F192-FA89-289D-77A2FE8B838B}"/>
              </a:ext>
            </a:extLst>
          </p:cNvPr>
          <p:cNvSpPr>
            <a:spLocks noGrp="1"/>
          </p:cNvSpPr>
          <p:nvPr>
            <p:ph type="title"/>
          </p:nvPr>
        </p:nvSpPr>
        <p:spPr>
          <a:xfrm>
            <a:off x="1371600" y="685800"/>
            <a:ext cx="9601200" cy="1009996"/>
          </a:xfrm>
        </p:spPr>
        <p:txBody>
          <a:bodyPr>
            <a:normAutofit fontScale="90000"/>
          </a:bodyPr>
          <a:lstStyle/>
          <a:p>
            <a:r>
              <a:rPr lang="en-US" sz="7200" dirty="0"/>
              <a:t>Exodus 4:9</a:t>
            </a:r>
          </a:p>
        </p:txBody>
      </p:sp>
      <p:sp>
        <p:nvSpPr>
          <p:cNvPr id="3" name="Content Placeholder 2">
            <a:extLst>
              <a:ext uri="{FF2B5EF4-FFF2-40B4-BE49-F238E27FC236}">
                <a16:creationId xmlns:a16="http://schemas.microsoft.com/office/drawing/2014/main" id="{41CABFC0-7EAF-7810-4733-4033DE4759B1}"/>
              </a:ext>
            </a:extLst>
          </p:cNvPr>
          <p:cNvSpPr>
            <a:spLocks noGrp="1"/>
          </p:cNvSpPr>
          <p:nvPr>
            <p:ph sz="half" idx="1"/>
          </p:nvPr>
        </p:nvSpPr>
        <p:spPr>
          <a:xfrm>
            <a:off x="1371599" y="1862051"/>
            <a:ext cx="4927601" cy="4621876"/>
          </a:xfrm>
        </p:spPr>
        <p:txBody>
          <a:bodyPr>
            <a:normAutofit lnSpcReduction="10000"/>
          </a:bodyPr>
          <a:lstStyle/>
          <a:p>
            <a:pPr marL="0" indent="0">
              <a:buNone/>
            </a:pPr>
            <a:r>
              <a:rPr lang="en-US" sz="3200" b="1" baseline="30000" dirty="0"/>
              <a:t>9 </a:t>
            </a:r>
            <a:r>
              <a:rPr lang="en-US" sz="3200" dirty="0"/>
              <a:t>And it shall come to pass, if they will not believe also these two signs, neither hearken unto thy voice, that thou shalt take of the water of the river, and pour it upon the dry land: and the water which thou </a:t>
            </a:r>
            <a:r>
              <a:rPr lang="en-US" sz="3200" dirty="0" err="1"/>
              <a:t>takest</a:t>
            </a:r>
            <a:r>
              <a:rPr lang="en-US" sz="3200" dirty="0"/>
              <a:t> out of the river shall become blood upon the dry land.</a:t>
            </a:r>
            <a:endParaRPr lang="en-US" sz="34400" dirty="0"/>
          </a:p>
        </p:txBody>
      </p:sp>
      <p:pic>
        <p:nvPicPr>
          <p:cNvPr id="7" name="Content Placeholder 6" descr="‘If the Hebrew leaders don’t believe these two signs then take some water from the Nile and pour it on the dry ground. I will make the water turn to blood,’ the Lord told Moses. – Slide 17">
            <a:extLst>
              <a:ext uri="{FF2B5EF4-FFF2-40B4-BE49-F238E27FC236}">
                <a16:creationId xmlns:a16="http://schemas.microsoft.com/office/drawing/2014/main" id="{72A4731A-C49C-D61A-A72A-E24908BDA42D}"/>
              </a:ext>
            </a:extLst>
          </p:cNvPr>
          <p:cNvPicPr>
            <a:picLocks noGrp="1" noChangeAspect="1"/>
          </p:cNvPicPr>
          <p:nvPr>
            <p:ph sz="half" idx="2"/>
          </p:nvPr>
        </p:nvPicPr>
        <p:blipFill>
          <a:blip r:embed="rId2"/>
          <a:stretch>
            <a:fillRect/>
          </a:stretch>
        </p:blipFill>
        <p:spPr>
          <a:xfrm>
            <a:off x="6490759" y="2065252"/>
            <a:ext cx="5176952" cy="3882714"/>
          </a:xfrm>
          <a:prstGeom prst="rect">
            <a:avLst/>
          </a:prstGeom>
        </p:spPr>
      </p:pic>
    </p:spTree>
    <p:extLst>
      <p:ext uri="{BB962C8B-B14F-4D97-AF65-F5344CB8AC3E}">
        <p14:creationId xmlns:p14="http://schemas.microsoft.com/office/powerpoint/2010/main" val="312133212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8287BA-4E12-BA09-38EF-999D224B3B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3BE1D7-BD91-42B4-11F2-BD05B568D036}"/>
              </a:ext>
            </a:extLst>
          </p:cNvPr>
          <p:cNvSpPr>
            <a:spLocks noGrp="1"/>
          </p:cNvSpPr>
          <p:nvPr>
            <p:ph type="title"/>
          </p:nvPr>
        </p:nvSpPr>
        <p:spPr>
          <a:xfrm>
            <a:off x="319314" y="382385"/>
            <a:ext cx="4862286" cy="6084917"/>
          </a:xfrm>
        </p:spPr>
        <p:txBody>
          <a:bodyPr>
            <a:noAutofit/>
          </a:bodyPr>
          <a:lstStyle/>
          <a:p>
            <a:r>
              <a:rPr lang="en-US" sz="6600" dirty="0"/>
              <a:t>9. What excuse did Moses then make? </a:t>
            </a:r>
            <a:br>
              <a:rPr lang="en-US" dirty="0"/>
            </a:br>
            <a:br>
              <a:rPr lang="en-US" sz="5400" dirty="0"/>
            </a:br>
            <a:r>
              <a:rPr lang="en-US" sz="5400" i="1" dirty="0"/>
              <a:t>Exodus 4:10.</a:t>
            </a:r>
            <a:endParaRPr lang="en-US" sz="5400" dirty="0"/>
          </a:p>
        </p:txBody>
      </p:sp>
      <p:pic>
        <p:nvPicPr>
          <p:cNvPr id="11" name="Picture Placeholder 10">
            <a:extLst>
              <a:ext uri="{FF2B5EF4-FFF2-40B4-BE49-F238E27FC236}">
                <a16:creationId xmlns:a16="http://schemas.microsoft.com/office/drawing/2014/main" id="{E1AB198D-53AE-E665-7BAA-79EC4BAE0AEF}"/>
              </a:ext>
            </a:extLst>
          </p:cNvPr>
          <p:cNvPicPr>
            <a:picLocks noGrp="1" noChangeAspect="1"/>
          </p:cNvPicPr>
          <p:nvPr>
            <p:ph type="pic" idx="1"/>
          </p:nvPr>
        </p:nvPicPr>
        <p:blipFill>
          <a:blip r:embed="rId2"/>
          <a:srcRect t="31334"/>
          <a:stretch>
            <a:fillRect/>
          </a:stretch>
        </p:blipFill>
        <p:spPr>
          <a:xfrm>
            <a:off x="5532120" y="0"/>
            <a:ext cx="6659880" cy="6857999"/>
          </a:xfrm>
          <a:prstGeom prst="rect">
            <a:avLst/>
          </a:prstGeom>
        </p:spPr>
      </p:pic>
    </p:spTree>
    <p:extLst>
      <p:ext uri="{BB962C8B-B14F-4D97-AF65-F5344CB8AC3E}">
        <p14:creationId xmlns:p14="http://schemas.microsoft.com/office/powerpoint/2010/main" val="2869224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3EE9F-55DF-F417-7508-8817668C2C1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393139D-C3EC-EF8B-373F-02E2E2AA4389}"/>
              </a:ext>
            </a:extLst>
          </p:cNvPr>
          <p:cNvSpPr>
            <a:spLocks noGrp="1"/>
          </p:cNvSpPr>
          <p:nvPr>
            <p:ph sz="half" idx="1"/>
          </p:nvPr>
        </p:nvSpPr>
        <p:spPr>
          <a:xfrm>
            <a:off x="1371599" y="1862051"/>
            <a:ext cx="4927601" cy="4621876"/>
          </a:xfrm>
        </p:spPr>
        <p:txBody>
          <a:bodyPr>
            <a:normAutofit fontScale="92500"/>
          </a:bodyPr>
          <a:lstStyle/>
          <a:p>
            <a:pPr marL="0" indent="0">
              <a:buNone/>
            </a:pPr>
            <a:r>
              <a:rPr lang="en-US" sz="4000" b="1" baseline="30000" dirty="0"/>
              <a:t>10 </a:t>
            </a:r>
            <a:r>
              <a:rPr lang="en-US" sz="4000" dirty="0"/>
              <a:t>And Moses said unto the </a:t>
            </a:r>
            <a:r>
              <a:rPr lang="en-US" sz="4000" cap="small" dirty="0"/>
              <a:t>Lord</a:t>
            </a:r>
            <a:r>
              <a:rPr lang="en-US" sz="4000" dirty="0"/>
              <a:t>, O my </a:t>
            </a:r>
            <a:r>
              <a:rPr lang="en-US" sz="4000" cap="small" dirty="0"/>
              <a:t>Lord</a:t>
            </a:r>
            <a:r>
              <a:rPr lang="en-US" sz="4000" dirty="0"/>
              <a:t>, I am not eloquent, neither heretofore, nor since thou hast spoken unto thy servant: but I am slow of speech, and of a slow tongue.</a:t>
            </a:r>
            <a:endParaRPr lang="en-US" sz="85700" dirty="0"/>
          </a:p>
        </p:txBody>
      </p:sp>
      <p:sp>
        <p:nvSpPr>
          <p:cNvPr id="5" name="Title 4">
            <a:extLst>
              <a:ext uri="{FF2B5EF4-FFF2-40B4-BE49-F238E27FC236}">
                <a16:creationId xmlns:a16="http://schemas.microsoft.com/office/drawing/2014/main" id="{84777B80-4AE5-0215-978B-E91C3FD3EBA0}"/>
              </a:ext>
            </a:extLst>
          </p:cNvPr>
          <p:cNvSpPr>
            <a:spLocks noGrp="1"/>
          </p:cNvSpPr>
          <p:nvPr>
            <p:ph type="title"/>
          </p:nvPr>
        </p:nvSpPr>
        <p:spPr/>
        <p:txBody>
          <a:bodyPr>
            <a:normAutofit/>
          </a:bodyPr>
          <a:lstStyle/>
          <a:p>
            <a:r>
              <a:rPr lang="en-US" sz="6600" dirty="0"/>
              <a:t>Exodus 4:10</a:t>
            </a:r>
          </a:p>
        </p:txBody>
      </p:sp>
      <p:pic>
        <p:nvPicPr>
          <p:cNvPr id="9" name="Content Placeholder 8" descr="But Moses still kept making excuses. ‘I find it hard to speak well or very clearly.’ ‘Who gave people their mouths?’ replied the Lord. ‘I will help you speak and teach you what to say.’ – Slide 18">
            <a:extLst>
              <a:ext uri="{FF2B5EF4-FFF2-40B4-BE49-F238E27FC236}">
                <a16:creationId xmlns:a16="http://schemas.microsoft.com/office/drawing/2014/main" id="{F193C502-47E2-FD70-1024-3F562E50C18B}"/>
              </a:ext>
            </a:extLst>
          </p:cNvPr>
          <p:cNvPicPr>
            <a:picLocks noGrp="1" noChangeAspect="1"/>
          </p:cNvPicPr>
          <p:nvPr>
            <p:ph sz="half" idx="2"/>
          </p:nvPr>
        </p:nvPicPr>
        <p:blipFill>
          <a:blip r:embed="rId2"/>
          <a:srcRect l="5938" r="8674"/>
          <a:stretch>
            <a:fillRect/>
          </a:stretch>
        </p:blipFill>
        <p:spPr>
          <a:xfrm>
            <a:off x="6739466" y="1862051"/>
            <a:ext cx="4927601" cy="4328094"/>
          </a:xfrm>
          <a:prstGeom prst="rect">
            <a:avLst/>
          </a:prstGeom>
        </p:spPr>
      </p:pic>
    </p:spTree>
    <p:extLst>
      <p:ext uri="{BB962C8B-B14F-4D97-AF65-F5344CB8AC3E}">
        <p14:creationId xmlns:p14="http://schemas.microsoft.com/office/powerpoint/2010/main" val="84126764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479A98-4C88-E15A-F1A2-F9A47BC0F5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E4C511-42AE-4BE5-C569-BAB97B28A6C2}"/>
              </a:ext>
            </a:extLst>
          </p:cNvPr>
          <p:cNvSpPr>
            <a:spLocks noGrp="1"/>
          </p:cNvSpPr>
          <p:nvPr>
            <p:ph type="title"/>
          </p:nvPr>
        </p:nvSpPr>
        <p:spPr>
          <a:xfrm>
            <a:off x="319314" y="382385"/>
            <a:ext cx="4862286" cy="6084917"/>
          </a:xfrm>
        </p:spPr>
        <p:txBody>
          <a:bodyPr>
            <a:noAutofit/>
          </a:bodyPr>
          <a:lstStyle/>
          <a:p>
            <a:r>
              <a:rPr lang="en-US" sz="5400" dirty="0"/>
              <a:t>10. What rebuke and encouragement did the Lord give him? </a:t>
            </a:r>
            <a:br>
              <a:rPr lang="en-US" sz="5400" dirty="0"/>
            </a:br>
            <a:br>
              <a:rPr lang="en-US" dirty="0"/>
            </a:br>
            <a:br>
              <a:rPr lang="en-US" sz="5400" dirty="0"/>
            </a:br>
            <a:r>
              <a:rPr lang="en-US" sz="5400" i="1" dirty="0"/>
              <a:t>Exodus 4:11, 12.</a:t>
            </a:r>
            <a:endParaRPr lang="en-US" sz="5400" dirty="0"/>
          </a:p>
        </p:txBody>
      </p:sp>
      <p:pic>
        <p:nvPicPr>
          <p:cNvPr id="6" name="Picture Placeholder 5">
            <a:extLst>
              <a:ext uri="{FF2B5EF4-FFF2-40B4-BE49-F238E27FC236}">
                <a16:creationId xmlns:a16="http://schemas.microsoft.com/office/drawing/2014/main" id="{67F2AAFA-3E63-F4B6-F109-5E0048E72A14}"/>
              </a:ext>
            </a:extLst>
          </p:cNvPr>
          <p:cNvPicPr>
            <a:picLocks noGrp="1" noChangeAspect="1"/>
          </p:cNvPicPr>
          <p:nvPr>
            <p:ph type="pic" idx="1"/>
          </p:nvPr>
        </p:nvPicPr>
        <p:blipFill>
          <a:blip r:embed="rId2"/>
          <a:srcRect t="7853" b="7853"/>
          <a:stretch/>
        </p:blipFill>
        <p:spPr>
          <a:prstGeom prst="rect">
            <a:avLst/>
          </a:prstGeom>
        </p:spPr>
      </p:pic>
    </p:spTree>
    <p:extLst>
      <p:ext uri="{BB962C8B-B14F-4D97-AF65-F5344CB8AC3E}">
        <p14:creationId xmlns:p14="http://schemas.microsoft.com/office/powerpoint/2010/main" val="216210831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8E5B4-9FFA-F2C8-0669-BD2E08AD8BA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BCA893B-AD11-E63D-1E40-F6ABC2E326A0}"/>
              </a:ext>
            </a:extLst>
          </p:cNvPr>
          <p:cNvSpPr>
            <a:spLocks noGrp="1"/>
          </p:cNvSpPr>
          <p:nvPr>
            <p:ph sz="half" idx="1"/>
          </p:nvPr>
        </p:nvSpPr>
        <p:spPr>
          <a:xfrm>
            <a:off x="1371599" y="1862051"/>
            <a:ext cx="5300134" cy="4621876"/>
          </a:xfrm>
        </p:spPr>
        <p:txBody>
          <a:bodyPr>
            <a:normAutofit/>
          </a:bodyPr>
          <a:lstStyle/>
          <a:p>
            <a:pPr marL="0" indent="0">
              <a:buNone/>
            </a:pPr>
            <a:r>
              <a:rPr lang="en-US" sz="4000" b="1" baseline="30000" dirty="0"/>
              <a:t>11 </a:t>
            </a:r>
            <a:r>
              <a:rPr lang="en-US" sz="4000" dirty="0"/>
              <a:t>And the </a:t>
            </a:r>
            <a:r>
              <a:rPr lang="en-US" sz="4000" cap="small" dirty="0"/>
              <a:t>Lord</a:t>
            </a:r>
            <a:r>
              <a:rPr lang="en-US" sz="4000" dirty="0"/>
              <a:t> said unto him, Who hath made man's mouth? or who maketh the dumb, or deaf, or the seeing, or the blind? have not I the </a:t>
            </a:r>
            <a:r>
              <a:rPr lang="en-US" sz="4000" cap="small" dirty="0"/>
              <a:t>Lord</a:t>
            </a:r>
            <a:r>
              <a:rPr lang="en-US" sz="4000" dirty="0"/>
              <a:t>?</a:t>
            </a:r>
            <a:endParaRPr lang="en-US" sz="213200" dirty="0"/>
          </a:p>
        </p:txBody>
      </p:sp>
      <p:sp>
        <p:nvSpPr>
          <p:cNvPr id="5" name="Title 4">
            <a:extLst>
              <a:ext uri="{FF2B5EF4-FFF2-40B4-BE49-F238E27FC236}">
                <a16:creationId xmlns:a16="http://schemas.microsoft.com/office/drawing/2014/main" id="{90CF7819-F20F-1C9C-5156-0EC41B13FF76}"/>
              </a:ext>
            </a:extLst>
          </p:cNvPr>
          <p:cNvSpPr>
            <a:spLocks noGrp="1"/>
          </p:cNvSpPr>
          <p:nvPr>
            <p:ph type="title"/>
          </p:nvPr>
        </p:nvSpPr>
        <p:spPr/>
        <p:txBody>
          <a:bodyPr>
            <a:normAutofit/>
          </a:bodyPr>
          <a:lstStyle/>
          <a:p>
            <a:r>
              <a:rPr lang="en-US" sz="6600" dirty="0"/>
              <a:t>Exodus 4:11, 12</a:t>
            </a:r>
          </a:p>
        </p:txBody>
      </p:sp>
      <p:pic>
        <p:nvPicPr>
          <p:cNvPr id="6" name="Content Placeholder 5" descr="Mouth Images - Free Download on Magnific (formerly Freepik)">
            <a:extLst>
              <a:ext uri="{FF2B5EF4-FFF2-40B4-BE49-F238E27FC236}">
                <a16:creationId xmlns:a16="http://schemas.microsoft.com/office/drawing/2014/main" id="{6F6FF5F1-535A-66F5-3E33-9D45BA092116}"/>
              </a:ext>
            </a:extLst>
          </p:cNvPr>
          <p:cNvPicPr>
            <a:picLocks noGrp="1" noChangeAspect="1"/>
          </p:cNvPicPr>
          <p:nvPr>
            <p:ph sz="half" idx="2"/>
          </p:nvPr>
        </p:nvPicPr>
        <p:blipFill>
          <a:blip r:embed="rId2"/>
          <a:stretch>
            <a:fillRect/>
          </a:stretch>
        </p:blipFill>
        <p:spPr>
          <a:xfrm>
            <a:off x="8011784" y="1548662"/>
            <a:ext cx="2961016" cy="4504174"/>
          </a:xfrm>
          <a:prstGeom prst="rect">
            <a:avLst/>
          </a:prstGeom>
        </p:spPr>
      </p:pic>
    </p:spTree>
    <p:extLst>
      <p:ext uri="{BB962C8B-B14F-4D97-AF65-F5344CB8AC3E}">
        <p14:creationId xmlns:p14="http://schemas.microsoft.com/office/powerpoint/2010/main" val="227332058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FABD7-13F7-4D91-3637-93CAE07BCBE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A829BE-A083-068B-EF35-593DFF9E59EB}"/>
              </a:ext>
            </a:extLst>
          </p:cNvPr>
          <p:cNvSpPr>
            <a:spLocks noGrp="1"/>
          </p:cNvSpPr>
          <p:nvPr>
            <p:ph sz="half" idx="1"/>
          </p:nvPr>
        </p:nvSpPr>
        <p:spPr>
          <a:xfrm>
            <a:off x="1371599" y="1862051"/>
            <a:ext cx="4927601" cy="4621876"/>
          </a:xfrm>
        </p:spPr>
        <p:txBody>
          <a:bodyPr>
            <a:normAutofit/>
          </a:bodyPr>
          <a:lstStyle/>
          <a:p>
            <a:pPr marL="0" indent="0">
              <a:buNone/>
            </a:pPr>
            <a:r>
              <a:rPr lang="en-US" sz="4400" b="1" baseline="30000" dirty="0"/>
              <a:t>12 </a:t>
            </a:r>
            <a:r>
              <a:rPr lang="en-US" sz="4400" dirty="0"/>
              <a:t>Now therefore go, and I will be with thy mouth, and teach thee what thou shalt say.</a:t>
            </a:r>
            <a:endParaRPr lang="en-US" sz="400000" dirty="0"/>
          </a:p>
        </p:txBody>
      </p:sp>
      <p:sp>
        <p:nvSpPr>
          <p:cNvPr id="5" name="Title 4">
            <a:extLst>
              <a:ext uri="{FF2B5EF4-FFF2-40B4-BE49-F238E27FC236}">
                <a16:creationId xmlns:a16="http://schemas.microsoft.com/office/drawing/2014/main" id="{4500DC57-07F6-120A-CA3C-86C2E08EC293}"/>
              </a:ext>
            </a:extLst>
          </p:cNvPr>
          <p:cNvSpPr>
            <a:spLocks noGrp="1"/>
          </p:cNvSpPr>
          <p:nvPr>
            <p:ph type="title"/>
          </p:nvPr>
        </p:nvSpPr>
        <p:spPr/>
        <p:txBody>
          <a:bodyPr>
            <a:normAutofit/>
          </a:bodyPr>
          <a:lstStyle/>
          <a:p>
            <a:r>
              <a:rPr lang="en-US" sz="6600" dirty="0"/>
              <a:t>Exodus 4:11, 12</a:t>
            </a:r>
          </a:p>
        </p:txBody>
      </p:sp>
      <p:pic>
        <p:nvPicPr>
          <p:cNvPr id="7" name="Content Placeholder 6" descr="God's Calling - NIV Bible">
            <a:extLst>
              <a:ext uri="{FF2B5EF4-FFF2-40B4-BE49-F238E27FC236}">
                <a16:creationId xmlns:a16="http://schemas.microsoft.com/office/drawing/2014/main" id="{390D4D22-503A-76F6-F6BC-02F1C8B50EE7}"/>
              </a:ext>
            </a:extLst>
          </p:cNvPr>
          <p:cNvPicPr>
            <a:picLocks noGrp="1" noChangeAspect="1"/>
          </p:cNvPicPr>
          <p:nvPr>
            <p:ph sz="half" idx="2"/>
          </p:nvPr>
        </p:nvPicPr>
        <p:blipFill>
          <a:blip r:embed="rId2"/>
          <a:stretch>
            <a:fillRect/>
          </a:stretch>
        </p:blipFill>
        <p:spPr>
          <a:xfrm>
            <a:off x="6433080" y="1862051"/>
            <a:ext cx="5081588" cy="3387725"/>
          </a:xfrm>
          <a:prstGeom prst="rect">
            <a:avLst/>
          </a:prstGeom>
        </p:spPr>
      </p:pic>
    </p:spTree>
    <p:extLst>
      <p:ext uri="{BB962C8B-B14F-4D97-AF65-F5344CB8AC3E}">
        <p14:creationId xmlns:p14="http://schemas.microsoft.com/office/powerpoint/2010/main" val="2864499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F418F7-6D55-51F3-A037-E1D94605CF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687E35-FA3C-B38E-CABA-2757C19BA2C5}"/>
              </a:ext>
            </a:extLst>
          </p:cNvPr>
          <p:cNvSpPr>
            <a:spLocks noGrp="1"/>
          </p:cNvSpPr>
          <p:nvPr>
            <p:ph type="title"/>
          </p:nvPr>
        </p:nvSpPr>
        <p:spPr>
          <a:xfrm>
            <a:off x="319314" y="382385"/>
            <a:ext cx="4862286" cy="6084917"/>
          </a:xfrm>
        </p:spPr>
        <p:txBody>
          <a:bodyPr>
            <a:noAutofit/>
          </a:bodyPr>
          <a:lstStyle/>
          <a:p>
            <a:r>
              <a:rPr lang="en-US" sz="6600" dirty="0"/>
              <a:t>11. What reply did Moses make?</a:t>
            </a:r>
            <a:br>
              <a:rPr lang="en-US" sz="5400" dirty="0"/>
            </a:br>
            <a:br>
              <a:rPr lang="en-US" sz="5400" dirty="0"/>
            </a:br>
            <a:r>
              <a:rPr lang="en-US" sz="5400" i="1" dirty="0"/>
              <a:t>Exodus 4:13, see marginal reading</a:t>
            </a:r>
            <a:endParaRPr lang="en-US" sz="5400" dirty="0"/>
          </a:p>
        </p:txBody>
      </p:sp>
      <p:pic>
        <p:nvPicPr>
          <p:cNvPr id="7" name="Picture Placeholder 6">
            <a:extLst>
              <a:ext uri="{FF2B5EF4-FFF2-40B4-BE49-F238E27FC236}">
                <a16:creationId xmlns:a16="http://schemas.microsoft.com/office/drawing/2014/main" id="{46D3636C-2B38-D3F2-B591-40479A21D200}"/>
              </a:ext>
            </a:extLst>
          </p:cNvPr>
          <p:cNvPicPr>
            <a:picLocks noGrp="1" noChangeAspect="1"/>
          </p:cNvPicPr>
          <p:nvPr>
            <p:ph type="pic" idx="1"/>
          </p:nvPr>
        </p:nvPicPr>
        <p:blipFill>
          <a:blip r:embed="rId2"/>
          <a:srcRect l="12528" r="22734"/>
          <a:stretch>
            <a:fillRect/>
          </a:stretch>
        </p:blipFill>
        <p:spPr>
          <a:xfrm>
            <a:off x="5532120" y="0"/>
            <a:ext cx="6659880" cy="6857999"/>
          </a:xfrm>
          <a:prstGeom prst="rect">
            <a:avLst/>
          </a:prstGeom>
        </p:spPr>
      </p:pic>
    </p:spTree>
    <p:extLst>
      <p:ext uri="{BB962C8B-B14F-4D97-AF65-F5344CB8AC3E}">
        <p14:creationId xmlns:p14="http://schemas.microsoft.com/office/powerpoint/2010/main" val="325403217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E1763B-CA60-083B-8BB0-6C77561729D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1E0B39-DA38-4B01-753A-694A2B258EB7}"/>
              </a:ext>
            </a:extLst>
          </p:cNvPr>
          <p:cNvSpPr>
            <a:spLocks noGrp="1"/>
          </p:cNvSpPr>
          <p:nvPr>
            <p:ph sz="half" idx="1"/>
          </p:nvPr>
        </p:nvSpPr>
        <p:spPr>
          <a:xfrm>
            <a:off x="1371599" y="1862051"/>
            <a:ext cx="4927601" cy="4621876"/>
          </a:xfrm>
        </p:spPr>
        <p:txBody>
          <a:bodyPr>
            <a:normAutofit/>
          </a:bodyPr>
          <a:lstStyle/>
          <a:p>
            <a:pPr marL="0" indent="0">
              <a:buNone/>
            </a:pPr>
            <a:r>
              <a:rPr lang="en-US" sz="4400" b="1" baseline="30000" dirty="0"/>
              <a:t>13 </a:t>
            </a:r>
            <a:r>
              <a:rPr lang="en-US" sz="4400" dirty="0"/>
              <a:t>And he said, O my </a:t>
            </a:r>
            <a:r>
              <a:rPr lang="en-US" sz="4400" cap="small" dirty="0"/>
              <a:t>Lord</a:t>
            </a:r>
            <a:r>
              <a:rPr lang="en-US" sz="4400" dirty="0"/>
              <a:t>, send, I pray thee, by the hand of him whom thou wilt send.</a:t>
            </a:r>
            <a:endParaRPr lang="en-US" sz="400000" dirty="0"/>
          </a:p>
        </p:txBody>
      </p:sp>
      <p:sp>
        <p:nvSpPr>
          <p:cNvPr id="5" name="Title 4">
            <a:extLst>
              <a:ext uri="{FF2B5EF4-FFF2-40B4-BE49-F238E27FC236}">
                <a16:creationId xmlns:a16="http://schemas.microsoft.com/office/drawing/2014/main" id="{0F257A73-1873-FFD6-E564-3C40CBFABBBE}"/>
              </a:ext>
            </a:extLst>
          </p:cNvPr>
          <p:cNvSpPr>
            <a:spLocks noGrp="1"/>
          </p:cNvSpPr>
          <p:nvPr>
            <p:ph type="title"/>
          </p:nvPr>
        </p:nvSpPr>
        <p:spPr/>
        <p:txBody>
          <a:bodyPr>
            <a:normAutofit/>
          </a:bodyPr>
          <a:lstStyle/>
          <a:p>
            <a:r>
              <a:rPr lang="en-US" sz="6600" dirty="0"/>
              <a:t>Exodus 4:13</a:t>
            </a:r>
          </a:p>
        </p:txBody>
      </p:sp>
      <p:pic>
        <p:nvPicPr>
          <p:cNvPr id="6" name="Content Placeholder 5" descr="More Cheap Excuses For Sin - CultureWatch">
            <a:extLst>
              <a:ext uri="{FF2B5EF4-FFF2-40B4-BE49-F238E27FC236}">
                <a16:creationId xmlns:a16="http://schemas.microsoft.com/office/drawing/2014/main" id="{50E2E22C-7EAE-8E4A-1C60-DF54C4EDBECE}"/>
              </a:ext>
            </a:extLst>
          </p:cNvPr>
          <p:cNvPicPr>
            <a:picLocks noGrp="1" noChangeAspect="1"/>
          </p:cNvPicPr>
          <p:nvPr>
            <p:ph sz="half" idx="2"/>
          </p:nvPr>
        </p:nvPicPr>
        <p:blipFill>
          <a:blip r:embed="rId2"/>
          <a:stretch>
            <a:fillRect/>
          </a:stretch>
        </p:blipFill>
        <p:spPr>
          <a:xfrm>
            <a:off x="7207144" y="1257300"/>
            <a:ext cx="4005942" cy="4343400"/>
          </a:xfrm>
          <a:prstGeom prst="rect">
            <a:avLst/>
          </a:prstGeom>
        </p:spPr>
      </p:pic>
    </p:spTree>
    <p:extLst>
      <p:ext uri="{BB962C8B-B14F-4D97-AF65-F5344CB8AC3E}">
        <p14:creationId xmlns:p14="http://schemas.microsoft.com/office/powerpoint/2010/main" val="95139671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4EE3F3-AFA9-DEAE-CE5E-F7143910E9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E17CC4-FE4B-2F99-391E-99EE56B7A2E3}"/>
              </a:ext>
            </a:extLst>
          </p:cNvPr>
          <p:cNvSpPr>
            <a:spLocks noGrp="1"/>
          </p:cNvSpPr>
          <p:nvPr>
            <p:ph type="title"/>
          </p:nvPr>
        </p:nvSpPr>
        <p:spPr>
          <a:xfrm>
            <a:off x="3608614" y="800100"/>
            <a:ext cx="7112282" cy="4642757"/>
          </a:xfrm>
        </p:spPr>
        <p:txBody>
          <a:bodyPr>
            <a:noAutofit/>
          </a:bodyPr>
          <a:lstStyle/>
          <a:p>
            <a:r>
              <a:rPr lang="en-US" sz="3600" b="1" baseline="30000" dirty="0"/>
              <a:t>13 </a:t>
            </a:r>
            <a:r>
              <a:rPr lang="en-US" sz="3600" dirty="0"/>
              <a:t>And he said, O my </a:t>
            </a:r>
            <a:r>
              <a:rPr lang="en-US" sz="3600" cap="small" dirty="0"/>
              <a:t>Lord</a:t>
            </a:r>
            <a:r>
              <a:rPr lang="en-US" sz="3600" dirty="0"/>
              <a:t>, send, I pray thee, by the hand of him whom thou </a:t>
            </a:r>
            <a:r>
              <a:rPr lang="en-US" sz="3600" dirty="0">
                <a:solidFill>
                  <a:schemeClr val="accent2">
                    <a:lumMod val="60000"/>
                    <a:lumOff val="40000"/>
                  </a:schemeClr>
                </a:solidFill>
              </a:rPr>
              <a:t>Shouldest</a:t>
            </a:r>
            <a:r>
              <a:rPr lang="en-US" sz="3600" dirty="0"/>
              <a:t> send.</a:t>
            </a:r>
            <a:br>
              <a:rPr lang="en-US" sz="3600" dirty="0"/>
            </a:br>
            <a:br>
              <a:rPr lang="en-US" sz="3600" dirty="0"/>
            </a:br>
            <a:r>
              <a:rPr lang="en-US" sz="3200" dirty="0">
                <a:latin typeface="+mn-lt"/>
              </a:rPr>
              <a:t>By saying "send by whomever you will," Moses is awkwardly dodging the call and effectively telling God, </a:t>
            </a:r>
            <a:r>
              <a:rPr lang="en-US" sz="3200" i="1" dirty="0">
                <a:latin typeface="+mn-lt"/>
              </a:rPr>
              <a:t>“Send somebody else—anyone but me.”</a:t>
            </a:r>
            <a:endParaRPr lang="en-US" sz="3200" dirty="0">
              <a:latin typeface="+mn-lt"/>
            </a:endParaRPr>
          </a:p>
        </p:txBody>
      </p:sp>
      <p:pic>
        <p:nvPicPr>
          <p:cNvPr id="4" name="Picture 3" descr="The Call of Moses – RENEW IN KNOWLEDGE">
            <a:extLst>
              <a:ext uri="{FF2B5EF4-FFF2-40B4-BE49-F238E27FC236}">
                <a16:creationId xmlns:a16="http://schemas.microsoft.com/office/drawing/2014/main" id="{9EE20CF6-BE19-DF34-8997-B7E80C67C887}"/>
              </a:ext>
            </a:extLst>
          </p:cNvPr>
          <p:cNvPicPr>
            <a:picLocks noChangeAspect="1"/>
          </p:cNvPicPr>
          <p:nvPr/>
        </p:nvPicPr>
        <p:blipFill>
          <a:blip r:embed="rId2"/>
          <a:srcRect l="19304" t="-2137" r="9148" b="2266"/>
          <a:stretch>
            <a:fillRect/>
          </a:stretch>
        </p:blipFill>
        <p:spPr>
          <a:xfrm>
            <a:off x="407554" y="690033"/>
            <a:ext cx="3201059" cy="5143500"/>
          </a:xfrm>
          <a:prstGeom prst="rect">
            <a:avLst/>
          </a:prstGeom>
        </p:spPr>
      </p:pic>
    </p:spTree>
    <p:extLst>
      <p:ext uri="{BB962C8B-B14F-4D97-AF65-F5344CB8AC3E}">
        <p14:creationId xmlns:p14="http://schemas.microsoft.com/office/powerpoint/2010/main" val="16873906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D50F9-8FB1-D725-31A7-1E07AFEB9E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DA1A55-3F7A-6BD4-FC39-C9D8BD3618A7}"/>
              </a:ext>
            </a:extLst>
          </p:cNvPr>
          <p:cNvSpPr>
            <a:spLocks noGrp="1"/>
          </p:cNvSpPr>
          <p:nvPr>
            <p:ph type="title"/>
          </p:nvPr>
        </p:nvSpPr>
        <p:spPr>
          <a:xfrm>
            <a:off x="1371600" y="685800"/>
            <a:ext cx="9601200" cy="1009996"/>
          </a:xfrm>
        </p:spPr>
        <p:txBody>
          <a:bodyPr>
            <a:normAutofit fontScale="90000"/>
          </a:bodyPr>
          <a:lstStyle/>
          <a:p>
            <a:r>
              <a:rPr lang="en-US" sz="7200" dirty="0"/>
              <a:t>Exodus 3:1-6</a:t>
            </a:r>
          </a:p>
        </p:txBody>
      </p:sp>
      <p:sp>
        <p:nvSpPr>
          <p:cNvPr id="3" name="Content Placeholder 2">
            <a:extLst>
              <a:ext uri="{FF2B5EF4-FFF2-40B4-BE49-F238E27FC236}">
                <a16:creationId xmlns:a16="http://schemas.microsoft.com/office/drawing/2014/main" id="{AFE611A9-333C-880B-CEFF-EC950A9F8205}"/>
              </a:ext>
            </a:extLst>
          </p:cNvPr>
          <p:cNvSpPr>
            <a:spLocks noGrp="1"/>
          </p:cNvSpPr>
          <p:nvPr>
            <p:ph sz="half" idx="1"/>
          </p:nvPr>
        </p:nvSpPr>
        <p:spPr>
          <a:xfrm>
            <a:off x="1371600" y="1862051"/>
            <a:ext cx="4724400" cy="4621876"/>
          </a:xfrm>
        </p:spPr>
        <p:txBody>
          <a:bodyPr>
            <a:normAutofit lnSpcReduction="10000"/>
          </a:bodyPr>
          <a:lstStyle/>
          <a:p>
            <a:pPr marL="0" indent="0">
              <a:buNone/>
            </a:pPr>
            <a:r>
              <a:rPr lang="en-US" sz="3600" b="1" baseline="30000" dirty="0"/>
              <a:t>2 </a:t>
            </a:r>
            <a:r>
              <a:rPr lang="en-US" sz="3600" dirty="0"/>
              <a:t>And the angel of the </a:t>
            </a:r>
            <a:r>
              <a:rPr lang="en-US" sz="3600" cap="small" dirty="0"/>
              <a:t>Lord</a:t>
            </a:r>
            <a:r>
              <a:rPr lang="en-US" sz="3600" dirty="0"/>
              <a:t> appeared unto him in a flame of fire out of the midst of a bush: and he looked, and, behold, the bush burned with fire, and the bush was not consumed.</a:t>
            </a:r>
            <a:endParaRPr lang="en-US" sz="4800" dirty="0"/>
          </a:p>
        </p:txBody>
      </p:sp>
      <p:pic>
        <p:nvPicPr>
          <p:cNvPr id="11" name="Content Placeholder 10">
            <a:extLst>
              <a:ext uri="{FF2B5EF4-FFF2-40B4-BE49-F238E27FC236}">
                <a16:creationId xmlns:a16="http://schemas.microsoft.com/office/drawing/2014/main" id="{EE9224C2-5F46-34DB-EA8B-D1D100450AF5}"/>
              </a:ext>
            </a:extLst>
          </p:cNvPr>
          <p:cNvPicPr>
            <a:picLocks noGrp="1" noChangeAspect="1"/>
          </p:cNvPicPr>
          <p:nvPr>
            <p:ph sz="half" idx="2"/>
          </p:nvPr>
        </p:nvPicPr>
        <p:blipFill>
          <a:blip r:embed="rId2"/>
          <a:srcRect r="36893"/>
          <a:stretch>
            <a:fillRect/>
          </a:stretch>
        </p:blipFill>
        <p:spPr>
          <a:xfrm>
            <a:off x="6172200" y="1695796"/>
            <a:ext cx="5185295" cy="4621876"/>
          </a:xfrm>
          <a:prstGeom prst="rect">
            <a:avLst/>
          </a:prstGeom>
        </p:spPr>
      </p:pic>
    </p:spTree>
    <p:extLst>
      <p:ext uri="{BB962C8B-B14F-4D97-AF65-F5344CB8AC3E}">
        <p14:creationId xmlns:p14="http://schemas.microsoft.com/office/powerpoint/2010/main" val="405034347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F86820-C5E6-C8F4-780B-7DD6FEAFF1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31CD81-3B71-2CD9-A9E5-6EDCBDFE017A}"/>
              </a:ext>
            </a:extLst>
          </p:cNvPr>
          <p:cNvSpPr>
            <a:spLocks noGrp="1"/>
          </p:cNvSpPr>
          <p:nvPr>
            <p:ph type="title"/>
          </p:nvPr>
        </p:nvSpPr>
        <p:spPr>
          <a:xfrm>
            <a:off x="319314" y="382385"/>
            <a:ext cx="4862286" cy="6084917"/>
          </a:xfrm>
        </p:spPr>
        <p:txBody>
          <a:bodyPr>
            <a:noAutofit/>
          </a:bodyPr>
          <a:lstStyle/>
          <a:p>
            <a:pPr lvl="0"/>
            <a:r>
              <a:rPr lang="en-US" sz="5400" dirty="0"/>
              <a:t>12. With what did Moses thus indirectly charge God? </a:t>
            </a:r>
            <a:br>
              <a:rPr lang="en-US" sz="5400" dirty="0"/>
            </a:br>
            <a:br>
              <a:rPr lang="en-US" sz="5400" dirty="0"/>
            </a:br>
            <a:r>
              <a:rPr lang="en-US" sz="5400" i="1" dirty="0"/>
              <a:t>See note. </a:t>
            </a:r>
            <a:br>
              <a:rPr lang="en-US" dirty="0"/>
            </a:br>
            <a:endParaRPr lang="en-US" sz="5400" dirty="0"/>
          </a:p>
        </p:txBody>
      </p:sp>
      <p:pic>
        <p:nvPicPr>
          <p:cNvPr id="6" name="Picture Placeholder 5">
            <a:extLst>
              <a:ext uri="{FF2B5EF4-FFF2-40B4-BE49-F238E27FC236}">
                <a16:creationId xmlns:a16="http://schemas.microsoft.com/office/drawing/2014/main" id="{1DA53CE8-1603-993A-0AC9-72811C5F305F}"/>
              </a:ext>
            </a:extLst>
          </p:cNvPr>
          <p:cNvPicPr>
            <a:picLocks noGrp="1" noChangeAspect="1"/>
          </p:cNvPicPr>
          <p:nvPr>
            <p:ph type="pic" idx="1"/>
          </p:nvPr>
        </p:nvPicPr>
        <p:blipFill>
          <a:blip r:embed="rId2"/>
          <a:srcRect l="17599" r="17599"/>
          <a:stretch/>
        </p:blipFill>
        <p:spPr>
          <a:prstGeom prst="rect">
            <a:avLst/>
          </a:prstGeom>
        </p:spPr>
      </p:pic>
    </p:spTree>
    <p:extLst>
      <p:ext uri="{BB962C8B-B14F-4D97-AF65-F5344CB8AC3E}">
        <p14:creationId xmlns:p14="http://schemas.microsoft.com/office/powerpoint/2010/main" val="67709914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4D3DA0-7B11-16C4-26A5-F2F75B88BE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029624-E481-1112-9363-70FEB4AD9B09}"/>
              </a:ext>
            </a:extLst>
          </p:cNvPr>
          <p:cNvSpPr>
            <a:spLocks noGrp="1"/>
          </p:cNvSpPr>
          <p:nvPr>
            <p:ph type="title"/>
          </p:nvPr>
        </p:nvSpPr>
        <p:spPr>
          <a:xfrm>
            <a:off x="3608614" y="800100"/>
            <a:ext cx="7112282" cy="4642757"/>
          </a:xfrm>
        </p:spPr>
        <p:txBody>
          <a:bodyPr>
            <a:noAutofit/>
          </a:bodyPr>
          <a:lstStyle/>
          <a:p>
            <a:r>
              <a:rPr lang="en-US" sz="3600" dirty="0"/>
              <a:t>When Moses said to the Lord, "Send, I pray thee, by the hand of him whom thou shouldst send," he indirectly charged God with not knowing whom he ought to send. If the Lord had not seen that Moses was the best man for the place, he would not have selected him. </a:t>
            </a:r>
            <a:endParaRPr lang="en-US" sz="1200" dirty="0">
              <a:latin typeface="+mn-lt"/>
            </a:endParaRPr>
          </a:p>
        </p:txBody>
      </p:sp>
      <p:pic>
        <p:nvPicPr>
          <p:cNvPr id="3" name="Picture 2" descr="The Miracle of the Human Hand. We take it for granted, but the human… | by  Chip Walter | Medium">
            <a:extLst>
              <a:ext uri="{FF2B5EF4-FFF2-40B4-BE49-F238E27FC236}">
                <a16:creationId xmlns:a16="http://schemas.microsoft.com/office/drawing/2014/main" id="{88403895-4C54-A9F7-300C-D5B365A7AA3A}"/>
              </a:ext>
            </a:extLst>
          </p:cNvPr>
          <p:cNvPicPr>
            <a:picLocks noChangeAspect="1"/>
          </p:cNvPicPr>
          <p:nvPr/>
        </p:nvPicPr>
        <p:blipFill>
          <a:blip r:embed="rId2"/>
          <a:srcRect l="14444" r="39101"/>
          <a:stretch>
            <a:fillRect/>
          </a:stretch>
        </p:blipFill>
        <p:spPr>
          <a:xfrm>
            <a:off x="812800" y="549728"/>
            <a:ext cx="2389414" cy="5143500"/>
          </a:xfrm>
          <a:prstGeom prst="rect">
            <a:avLst/>
          </a:prstGeom>
        </p:spPr>
      </p:pic>
    </p:spTree>
    <p:extLst>
      <p:ext uri="{BB962C8B-B14F-4D97-AF65-F5344CB8AC3E}">
        <p14:creationId xmlns:p14="http://schemas.microsoft.com/office/powerpoint/2010/main" val="308642709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84228-5CEE-2F42-EDA7-767AAB9487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BD4417-5B2E-4936-A73B-77E444E74EC1}"/>
              </a:ext>
            </a:extLst>
          </p:cNvPr>
          <p:cNvSpPr>
            <a:spLocks noGrp="1"/>
          </p:cNvSpPr>
          <p:nvPr>
            <p:ph type="title"/>
          </p:nvPr>
        </p:nvSpPr>
        <p:spPr>
          <a:xfrm>
            <a:off x="319314" y="382385"/>
            <a:ext cx="4862286" cy="6084917"/>
          </a:xfrm>
        </p:spPr>
        <p:txBody>
          <a:bodyPr>
            <a:noAutofit/>
          </a:bodyPr>
          <a:lstStyle/>
          <a:p>
            <a:r>
              <a:rPr lang="en-US" sz="6000" dirty="0"/>
              <a:t>13. How did the Lord regard this? </a:t>
            </a:r>
            <a:br>
              <a:rPr lang="en-US" sz="6000" dirty="0"/>
            </a:br>
            <a:br>
              <a:rPr lang="en-US" sz="6000" dirty="0"/>
            </a:br>
            <a:r>
              <a:rPr lang="en-US" sz="6000" i="1" dirty="0"/>
              <a:t>Exodus 4:14, first clause</a:t>
            </a:r>
            <a:br>
              <a:rPr lang="en-US" dirty="0"/>
            </a:br>
            <a:endParaRPr lang="en-US" sz="5400" dirty="0"/>
          </a:p>
        </p:txBody>
      </p:sp>
      <p:pic>
        <p:nvPicPr>
          <p:cNvPr id="7" name="Picture Placeholder 6">
            <a:extLst>
              <a:ext uri="{FF2B5EF4-FFF2-40B4-BE49-F238E27FC236}">
                <a16:creationId xmlns:a16="http://schemas.microsoft.com/office/drawing/2014/main" id="{9661D90A-BE56-502D-829A-375D301D0320}"/>
              </a:ext>
            </a:extLst>
          </p:cNvPr>
          <p:cNvPicPr>
            <a:picLocks noGrp="1" noChangeAspect="1"/>
          </p:cNvPicPr>
          <p:nvPr>
            <p:ph type="pic" idx="1"/>
          </p:nvPr>
        </p:nvPicPr>
        <p:blipFill>
          <a:blip r:embed="rId2"/>
          <a:srcRect t="10753" b="10753"/>
          <a:stretch/>
        </p:blipFill>
        <p:spPr>
          <a:prstGeom prst="rect">
            <a:avLst/>
          </a:prstGeom>
        </p:spPr>
      </p:pic>
    </p:spTree>
    <p:extLst>
      <p:ext uri="{BB962C8B-B14F-4D97-AF65-F5344CB8AC3E}">
        <p14:creationId xmlns:p14="http://schemas.microsoft.com/office/powerpoint/2010/main" val="180916847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81CABB-B134-460C-EA36-7D61FD9769F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3C73A53-E163-259E-0DF1-3A30363522B2}"/>
              </a:ext>
            </a:extLst>
          </p:cNvPr>
          <p:cNvSpPr>
            <a:spLocks noGrp="1"/>
          </p:cNvSpPr>
          <p:nvPr>
            <p:ph sz="half" idx="1"/>
          </p:nvPr>
        </p:nvSpPr>
        <p:spPr>
          <a:xfrm>
            <a:off x="1371599" y="1862051"/>
            <a:ext cx="5215468" cy="4621876"/>
          </a:xfrm>
        </p:spPr>
        <p:txBody>
          <a:bodyPr>
            <a:normAutofit fontScale="92500" lnSpcReduction="10000"/>
          </a:bodyPr>
          <a:lstStyle/>
          <a:p>
            <a:pPr marL="0" indent="0">
              <a:buNone/>
            </a:pPr>
            <a:r>
              <a:rPr lang="en-US" sz="3600" b="1" baseline="30000" dirty="0"/>
              <a:t>14 </a:t>
            </a:r>
            <a:r>
              <a:rPr lang="en-US" sz="3600" dirty="0"/>
              <a:t>And the anger of the </a:t>
            </a:r>
            <a:r>
              <a:rPr lang="en-US" sz="3600" cap="small" dirty="0"/>
              <a:t>Lord</a:t>
            </a:r>
            <a:r>
              <a:rPr lang="en-US" sz="3600" dirty="0"/>
              <a:t> was kindled against Moses, and he said, Is not Aaron the Levite thy brother? I know that he can speak well. And also, behold, he cometh forth to meet thee: and when he </a:t>
            </a:r>
            <a:r>
              <a:rPr lang="en-US" sz="3600" dirty="0" err="1"/>
              <a:t>seeth</a:t>
            </a:r>
            <a:r>
              <a:rPr lang="en-US" sz="3600" dirty="0"/>
              <a:t> thee, he will be glad in his heart.</a:t>
            </a:r>
            <a:endParaRPr lang="en-US" sz="400000" dirty="0"/>
          </a:p>
        </p:txBody>
      </p:sp>
      <p:sp>
        <p:nvSpPr>
          <p:cNvPr id="5" name="Title 4">
            <a:extLst>
              <a:ext uri="{FF2B5EF4-FFF2-40B4-BE49-F238E27FC236}">
                <a16:creationId xmlns:a16="http://schemas.microsoft.com/office/drawing/2014/main" id="{E6E96930-766B-B610-603E-C80CCF1AEA85}"/>
              </a:ext>
            </a:extLst>
          </p:cNvPr>
          <p:cNvSpPr>
            <a:spLocks noGrp="1"/>
          </p:cNvSpPr>
          <p:nvPr>
            <p:ph type="title"/>
          </p:nvPr>
        </p:nvSpPr>
        <p:spPr/>
        <p:txBody>
          <a:bodyPr>
            <a:normAutofit/>
          </a:bodyPr>
          <a:lstStyle/>
          <a:p>
            <a:r>
              <a:rPr lang="en-US" sz="6600" dirty="0"/>
              <a:t>Exodus 4:14</a:t>
            </a:r>
          </a:p>
        </p:txBody>
      </p:sp>
      <p:pic>
        <p:nvPicPr>
          <p:cNvPr id="7" name="Content Placeholder 6" descr="The Burning Bush | Simcha Art">
            <a:extLst>
              <a:ext uri="{FF2B5EF4-FFF2-40B4-BE49-F238E27FC236}">
                <a16:creationId xmlns:a16="http://schemas.microsoft.com/office/drawing/2014/main" id="{26799088-1EE1-E2DA-F254-503A82B611BA}"/>
              </a:ext>
            </a:extLst>
          </p:cNvPr>
          <p:cNvPicPr>
            <a:picLocks noGrp="1" noChangeAspect="1"/>
          </p:cNvPicPr>
          <p:nvPr>
            <p:ph sz="half" idx="2"/>
          </p:nvPr>
        </p:nvPicPr>
        <p:blipFill>
          <a:blip r:embed="rId2"/>
          <a:stretch>
            <a:fillRect/>
          </a:stretch>
        </p:blipFill>
        <p:spPr>
          <a:xfrm>
            <a:off x="7011976" y="969434"/>
            <a:ext cx="4481820" cy="5379026"/>
          </a:xfrm>
          <a:prstGeom prst="rect">
            <a:avLst/>
          </a:prstGeom>
        </p:spPr>
      </p:pic>
    </p:spTree>
    <p:extLst>
      <p:ext uri="{BB962C8B-B14F-4D97-AF65-F5344CB8AC3E}">
        <p14:creationId xmlns:p14="http://schemas.microsoft.com/office/powerpoint/2010/main" val="35799823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716D1-38BC-15FA-DADE-A1219373CF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E27488-EC28-4D54-C408-90D5779E722A}"/>
              </a:ext>
            </a:extLst>
          </p:cNvPr>
          <p:cNvSpPr>
            <a:spLocks noGrp="1"/>
          </p:cNvSpPr>
          <p:nvPr>
            <p:ph type="title"/>
          </p:nvPr>
        </p:nvSpPr>
        <p:spPr>
          <a:xfrm>
            <a:off x="319314" y="382385"/>
            <a:ext cx="4862286" cy="6084917"/>
          </a:xfrm>
        </p:spPr>
        <p:txBody>
          <a:bodyPr>
            <a:noAutofit/>
          </a:bodyPr>
          <a:lstStyle/>
          <a:p>
            <a:r>
              <a:rPr lang="en-US" sz="5400" dirty="0"/>
              <a:t>14. What further encouragement did He give Moses? </a:t>
            </a:r>
            <a:br>
              <a:rPr lang="en-US" sz="5400" dirty="0"/>
            </a:br>
            <a:br>
              <a:rPr lang="en-US" sz="5400" dirty="0"/>
            </a:br>
            <a:r>
              <a:rPr lang="en-US" sz="5400" i="1" dirty="0"/>
              <a:t>Exodus 4:14-16</a:t>
            </a:r>
            <a:br>
              <a:rPr lang="en-US" dirty="0"/>
            </a:br>
            <a:endParaRPr lang="en-US" sz="5400" dirty="0"/>
          </a:p>
        </p:txBody>
      </p:sp>
      <p:pic>
        <p:nvPicPr>
          <p:cNvPr id="6" name="Picture Placeholder 5">
            <a:extLst>
              <a:ext uri="{FF2B5EF4-FFF2-40B4-BE49-F238E27FC236}">
                <a16:creationId xmlns:a16="http://schemas.microsoft.com/office/drawing/2014/main" id="{4CFCBF21-0FC8-CD4E-F183-CA4CED1E2218}"/>
              </a:ext>
            </a:extLst>
          </p:cNvPr>
          <p:cNvPicPr>
            <a:picLocks noGrp="1" noChangeAspect="1"/>
          </p:cNvPicPr>
          <p:nvPr>
            <p:ph type="pic" idx="1"/>
          </p:nvPr>
        </p:nvPicPr>
        <p:blipFill>
          <a:blip r:embed="rId2"/>
          <a:srcRect l="22647" r="22647"/>
          <a:stretch/>
        </p:blipFill>
        <p:spPr>
          <a:prstGeom prst="rect">
            <a:avLst/>
          </a:prstGeom>
        </p:spPr>
      </p:pic>
    </p:spTree>
    <p:extLst>
      <p:ext uri="{BB962C8B-B14F-4D97-AF65-F5344CB8AC3E}">
        <p14:creationId xmlns:p14="http://schemas.microsoft.com/office/powerpoint/2010/main" val="143788540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741D71-506C-FAB9-A2DF-E78B3B35EFA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DFE818-053F-331B-8D1C-FE2F01DFF8C9}"/>
              </a:ext>
            </a:extLst>
          </p:cNvPr>
          <p:cNvSpPr>
            <a:spLocks noGrp="1"/>
          </p:cNvSpPr>
          <p:nvPr>
            <p:ph sz="half" idx="1"/>
          </p:nvPr>
        </p:nvSpPr>
        <p:spPr>
          <a:xfrm>
            <a:off x="1371599" y="1862051"/>
            <a:ext cx="5215468" cy="4621876"/>
          </a:xfrm>
        </p:spPr>
        <p:txBody>
          <a:bodyPr>
            <a:normAutofit fontScale="92500" lnSpcReduction="10000"/>
          </a:bodyPr>
          <a:lstStyle/>
          <a:p>
            <a:pPr marL="0" indent="0">
              <a:buNone/>
            </a:pPr>
            <a:r>
              <a:rPr lang="en-US" sz="3600" b="1" baseline="30000" dirty="0"/>
              <a:t>14 </a:t>
            </a:r>
            <a:r>
              <a:rPr lang="en-US" sz="3600" dirty="0"/>
              <a:t>And the anger of the </a:t>
            </a:r>
            <a:r>
              <a:rPr lang="en-US" sz="3600" cap="small" dirty="0"/>
              <a:t>Lord</a:t>
            </a:r>
            <a:r>
              <a:rPr lang="en-US" sz="3600" dirty="0"/>
              <a:t> was kindled against Moses, and he said, Is not Aaron the Levite thy brother? I know that he can speak well. And also, behold, he cometh forth to meet thee: and when he </a:t>
            </a:r>
            <a:r>
              <a:rPr lang="en-US" sz="3600" dirty="0" err="1"/>
              <a:t>seeth</a:t>
            </a:r>
            <a:r>
              <a:rPr lang="en-US" sz="3600" dirty="0"/>
              <a:t> thee, he will be glad in his heart.</a:t>
            </a:r>
            <a:endParaRPr lang="en-US" sz="400000" dirty="0"/>
          </a:p>
        </p:txBody>
      </p:sp>
      <p:sp>
        <p:nvSpPr>
          <p:cNvPr id="5" name="Title 4">
            <a:extLst>
              <a:ext uri="{FF2B5EF4-FFF2-40B4-BE49-F238E27FC236}">
                <a16:creationId xmlns:a16="http://schemas.microsoft.com/office/drawing/2014/main" id="{DD76E39F-C316-FFBB-D037-825219A3C1B1}"/>
              </a:ext>
            </a:extLst>
          </p:cNvPr>
          <p:cNvSpPr>
            <a:spLocks noGrp="1"/>
          </p:cNvSpPr>
          <p:nvPr>
            <p:ph type="title"/>
          </p:nvPr>
        </p:nvSpPr>
        <p:spPr/>
        <p:txBody>
          <a:bodyPr>
            <a:normAutofit/>
          </a:bodyPr>
          <a:lstStyle/>
          <a:p>
            <a:r>
              <a:rPr lang="en-US" sz="6600" dirty="0"/>
              <a:t>Exodus 4:14-16</a:t>
            </a:r>
          </a:p>
        </p:txBody>
      </p:sp>
      <p:pic>
        <p:nvPicPr>
          <p:cNvPr id="6" name="Content Placeholder 5" descr="What's in a Name: On the Primacy of Existence in God| National Catholic  Register">
            <a:extLst>
              <a:ext uri="{FF2B5EF4-FFF2-40B4-BE49-F238E27FC236}">
                <a16:creationId xmlns:a16="http://schemas.microsoft.com/office/drawing/2014/main" id="{109F323B-BFD5-4F4A-94F0-84B98A01C2ED}"/>
              </a:ext>
            </a:extLst>
          </p:cNvPr>
          <p:cNvPicPr>
            <a:picLocks noGrp="1" noChangeAspect="1"/>
          </p:cNvPicPr>
          <p:nvPr>
            <p:ph sz="half" idx="2"/>
          </p:nvPr>
        </p:nvPicPr>
        <p:blipFill>
          <a:blip r:embed="rId2"/>
          <a:srcRect l="12444" t="-285" r="8756" b="285"/>
          <a:stretch>
            <a:fillRect/>
          </a:stretch>
        </p:blipFill>
        <p:spPr>
          <a:xfrm>
            <a:off x="6581098" y="1761991"/>
            <a:ext cx="5209499" cy="4410209"/>
          </a:xfrm>
          <a:prstGeom prst="rect">
            <a:avLst/>
          </a:prstGeom>
        </p:spPr>
      </p:pic>
    </p:spTree>
    <p:extLst>
      <p:ext uri="{BB962C8B-B14F-4D97-AF65-F5344CB8AC3E}">
        <p14:creationId xmlns:p14="http://schemas.microsoft.com/office/powerpoint/2010/main" val="151453108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93995-AB2D-A5D4-A0A3-0F2F80E73FE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490880-5898-D799-8484-FF90ADADE837}"/>
              </a:ext>
            </a:extLst>
          </p:cNvPr>
          <p:cNvSpPr>
            <a:spLocks noGrp="1"/>
          </p:cNvSpPr>
          <p:nvPr>
            <p:ph sz="half" idx="1"/>
          </p:nvPr>
        </p:nvSpPr>
        <p:spPr>
          <a:xfrm>
            <a:off x="1371599" y="1862051"/>
            <a:ext cx="5215468" cy="4621876"/>
          </a:xfrm>
        </p:spPr>
        <p:txBody>
          <a:bodyPr>
            <a:normAutofit/>
          </a:bodyPr>
          <a:lstStyle/>
          <a:p>
            <a:pPr marL="0" indent="0">
              <a:buNone/>
            </a:pPr>
            <a:r>
              <a:rPr lang="en-US" sz="4000" b="1" baseline="30000" dirty="0"/>
              <a:t>15 </a:t>
            </a:r>
            <a:r>
              <a:rPr lang="en-US" sz="4000" dirty="0"/>
              <a:t>And thou shalt speak unto him, and put words in his mouth: and I will be with thy mouth, and with his mouth, and will teach you what ye shall do.</a:t>
            </a:r>
            <a:endParaRPr lang="en-US" sz="400000" dirty="0"/>
          </a:p>
        </p:txBody>
      </p:sp>
      <p:sp>
        <p:nvSpPr>
          <p:cNvPr id="5" name="Title 4">
            <a:extLst>
              <a:ext uri="{FF2B5EF4-FFF2-40B4-BE49-F238E27FC236}">
                <a16:creationId xmlns:a16="http://schemas.microsoft.com/office/drawing/2014/main" id="{BE27C679-B7C8-313C-9E4E-5ECB17845EE3}"/>
              </a:ext>
            </a:extLst>
          </p:cNvPr>
          <p:cNvSpPr>
            <a:spLocks noGrp="1"/>
          </p:cNvSpPr>
          <p:nvPr>
            <p:ph type="title"/>
          </p:nvPr>
        </p:nvSpPr>
        <p:spPr/>
        <p:txBody>
          <a:bodyPr>
            <a:normAutofit/>
          </a:bodyPr>
          <a:lstStyle/>
          <a:p>
            <a:r>
              <a:rPr lang="en-US" sz="6600" dirty="0"/>
              <a:t>Exodus 4:14-16</a:t>
            </a:r>
          </a:p>
        </p:txBody>
      </p:sp>
      <p:pic>
        <p:nvPicPr>
          <p:cNvPr id="7" name="Content Placeholder 6" descr="Abstract Watercolor Illustration of the Burning Bush with Moses,  Symbolizing God Revelation, Divine Calling and Biblical Story. Stock  Illustration - Illustration of spirituality, sacred: 400213333">
            <a:extLst>
              <a:ext uri="{FF2B5EF4-FFF2-40B4-BE49-F238E27FC236}">
                <a16:creationId xmlns:a16="http://schemas.microsoft.com/office/drawing/2014/main" id="{E837D16F-C789-8B2D-1100-266E86BA897B}"/>
              </a:ext>
            </a:extLst>
          </p:cNvPr>
          <p:cNvPicPr>
            <a:picLocks noGrp="1" noChangeAspect="1"/>
          </p:cNvPicPr>
          <p:nvPr>
            <p:ph sz="half" idx="2"/>
          </p:nvPr>
        </p:nvPicPr>
        <p:blipFill>
          <a:blip r:embed="rId2"/>
          <a:stretch>
            <a:fillRect/>
          </a:stretch>
        </p:blipFill>
        <p:spPr>
          <a:xfrm>
            <a:off x="7433734" y="307759"/>
            <a:ext cx="4117445" cy="6176168"/>
          </a:xfrm>
          <a:prstGeom prst="rect">
            <a:avLst/>
          </a:prstGeom>
        </p:spPr>
      </p:pic>
    </p:spTree>
    <p:extLst>
      <p:ext uri="{BB962C8B-B14F-4D97-AF65-F5344CB8AC3E}">
        <p14:creationId xmlns:p14="http://schemas.microsoft.com/office/powerpoint/2010/main" val="393460899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726CA0-2F27-F8C2-42B1-D923C14C54D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972E18-7C07-8860-B687-4CDA87EB10E3}"/>
              </a:ext>
            </a:extLst>
          </p:cNvPr>
          <p:cNvSpPr>
            <a:spLocks noGrp="1"/>
          </p:cNvSpPr>
          <p:nvPr>
            <p:ph sz="half" idx="1"/>
          </p:nvPr>
        </p:nvSpPr>
        <p:spPr>
          <a:xfrm>
            <a:off x="1371599" y="1862051"/>
            <a:ext cx="5215468" cy="4621876"/>
          </a:xfrm>
        </p:spPr>
        <p:txBody>
          <a:bodyPr>
            <a:normAutofit lnSpcReduction="10000"/>
          </a:bodyPr>
          <a:lstStyle/>
          <a:p>
            <a:pPr marL="0" indent="0">
              <a:buNone/>
            </a:pPr>
            <a:r>
              <a:rPr lang="en-US" sz="4000" b="1" baseline="30000" dirty="0"/>
              <a:t>16 </a:t>
            </a:r>
            <a:r>
              <a:rPr lang="en-US" sz="4000" dirty="0"/>
              <a:t>And he shall be thy spokesman unto the people: and he shall be, even he shall be to thee instead of a mouth, and thou shalt be to him instead of God.</a:t>
            </a:r>
            <a:endParaRPr lang="en-US" sz="400000" dirty="0"/>
          </a:p>
        </p:txBody>
      </p:sp>
      <p:sp>
        <p:nvSpPr>
          <p:cNvPr id="5" name="Title 4">
            <a:extLst>
              <a:ext uri="{FF2B5EF4-FFF2-40B4-BE49-F238E27FC236}">
                <a16:creationId xmlns:a16="http://schemas.microsoft.com/office/drawing/2014/main" id="{54D9791F-3C2F-B4E1-3EDA-853EE12AB130}"/>
              </a:ext>
            </a:extLst>
          </p:cNvPr>
          <p:cNvSpPr>
            <a:spLocks noGrp="1"/>
          </p:cNvSpPr>
          <p:nvPr>
            <p:ph type="title"/>
          </p:nvPr>
        </p:nvSpPr>
        <p:spPr/>
        <p:txBody>
          <a:bodyPr>
            <a:normAutofit/>
          </a:bodyPr>
          <a:lstStyle/>
          <a:p>
            <a:r>
              <a:rPr lang="en-US" sz="6600" dirty="0"/>
              <a:t>Exodus 4:14-16</a:t>
            </a:r>
          </a:p>
        </p:txBody>
      </p:sp>
      <p:pic>
        <p:nvPicPr>
          <p:cNvPr id="6" name="Content Placeholder 5" descr="412 Moses Aaron Royalty-Free Images, Stock Photos &amp; Pictures | Shutterstock">
            <a:extLst>
              <a:ext uri="{FF2B5EF4-FFF2-40B4-BE49-F238E27FC236}">
                <a16:creationId xmlns:a16="http://schemas.microsoft.com/office/drawing/2014/main" id="{10213517-B5A0-E7F5-DA84-5017E5F1001C}"/>
              </a:ext>
            </a:extLst>
          </p:cNvPr>
          <p:cNvPicPr>
            <a:picLocks noGrp="1" noChangeAspect="1"/>
          </p:cNvPicPr>
          <p:nvPr>
            <p:ph sz="half" idx="2"/>
          </p:nvPr>
        </p:nvPicPr>
        <p:blipFill>
          <a:blip r:embed="rId2"/>
          <a:srcRect l="31097" r="12335" b="11575"/>
          <a:stretch>
            <a:fillRect/>
          </a:stretch>
        </p:blipFill>
        <p:spPr>
          <a:xfrm>
            <a:off x="6824132" y="1862052"/>
            <a:ext cx="4724401" cy="4334986"/>
          </a:xfrm>
          <a:prstGeom prst="rect">
            <a:avLst/>
          </a:prstGeom>
        </p:spPr>
      </p:pic>
    </p:spTree>
    <p:extLst>
      <p:ext uri="{BB962C8B-B14F-4D97-AF65-F5344CB8AC3E}">
        <p14:creationId xmlns:p14="http://schemas.microsoft.com/office/powerpoint/2010/main" val="276434735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A4474-D68A-62BF-52F6-9FA1EEE331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4A92A4-44B1-9DD2-79AD-310B96639E34}"/>
              </a:ext>
            </a:extLst>
          </p:cNvPr>
          <p:cNvSpPr>
            <a:spLocks noGrp="1"/>
          </p:cNvSpPr>
          <p:nvPr>
            <p:ph type="title"/>
          </p:nvPr>
        </p:nvSpPr>
        <p:spPr>
          <a:xfrm>
            <a:off x="319314" y="382385"/>
            <a:ext cx="4862286" cy="6084917"/>
          </a:xfrm>
        </p:spPr>
        <p:txBody>
          <a:bodyPr>
            <a:noAutofit/>
          </a:bodyPr>
          <a:lstStyle/>
          <a:p>
            <a:pPr lvl="0"/>
            <a:r>
              <a:rPr lang="en-US" sz="6000" dirty="0"/>
              <a:t>15. What practical lesson may we learn from this occurrence? </a:t>
            </a:r>
            <a:br>
              <a:rPr lang="en-US" sz="6000" dirty="0"/>
            </a:br>
            <a:br>
              <a:rPr lang="en-US" sz="6000" dirty="0"/>
            </a:br>
            <a:r>
              <a:rPr lang="en-US" sz="6000" i="1" dirty="0"/>
              <a:t>See note.</a:t>
            </a:r>
            <a:br>
              <a:rPr lang="en-US" dirty="0"/>
            </a:br>
            <a:br>
              <a:rPr lang="en-US" dirty="0"/>
            </a:br>
            <a:endParaRPr lang="en-US" sz="5400" dirty="0"/>
          </a:p>
        </p:txBody>
      </p:sp>
      <p:pic>
        <p:nvPicPr>
          <p:cNvPr id="7" name="Picture Placeholder 6">
            <a:extLst>
              <a:ext uri="{FF2B5EF4-FFF2-40B4-BE49-F238E27FC236}">
                <a16:creationId xmlns:a16="http://schemas.microsoft.com/office/drawing/2014/main" id="{4D81DA28-3A87-347D-D3EF-29AD1229B850}"/>
              </a:ext>
            </a:extLst>
          </p:cNvPr>
          <p:cNvPicPr>
            <a:picLocks noGrp="1" noChangeAspect="1"/>
          </p:cNvPicPr>
          <p:nvPr>
            <p:ph type="pic" idx="1"/>
          </p:nvPr>
        </p:nvPicPr>
        <p:blipFill>
          <a:blip r:embed="rId2"/>
          <a:srcRect l="13585" r="13585"/>
          <a:stretch/>
        </p:blipFill>
        <p:spPr>
          <a:prstGeom prst="rect">
            <a:avLst/>
          </a:prstGeom>
        </p:spPr>
      </p:pic>
    </p:spTree>
    <p:extLst>
      <p:ext uri="{BB962C8B-B14F-4D97-AF65-F5344CB8AC3E}">
        <p14:creationId xmlns:p14="http://schemas.microsoft.com/office/powerpoint/2010/main" val="133918340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6767FF-5A4B-B173-9CE8-0B35761E14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B78CCC-72EB-E711-EB20-C10147D4357F}"/>
              </a:ext>
            </a:extLst>
          </p:cNvPr>
          <p:cNvSpPr>
            <a:spLocks noGrp="1"/>
          </p:cNvSpPr>
          <p:nvPr>
            <p:ph type="title"/>
          </p:nvPr>
        </p:nvSpPr>
        <p:spPr>
          <a:xfrm>
            <a:off x="3202214" y="800100"/>
            <a:ext cx="7518682" cy="4642757"/>
          </a:xfrm>
        </p:spPr>
        <p:txBody>
          <a:bodyPr>
            <a:noAutofit/>
          </a:bodyPr>
          <a:lstStyle/>
          <a:p>
            <a:r>
              <a:rPr lang="en-US" sz="4000" dirty="0"/>
              <a:t>Moses said, essentially:</a:t>
            </a:r>
            <a:br>
              <a:rPr lang="en-US" sz="4000" dirty="0"/>
            </a:br>
            <a:r>
              <a:rPr lang="en-US" sz="4000" dirty="0"/>
              <a:t>I am not important enough. </a:t>
            </a:r>
            <a:br>
              <a:rPr lang="en-US" sz="4000" dirty="0"/>
            </a:br>
            <a:r>
              <a:rPr lang="en-US" sz="4000" dirty="0"/>
              <a:t>I do not know enough. </a:t>
            </a:r>
            <a:br>
              <a:rPr lang="en-US" sz="4000" dirty="0"/>
            </a:br>
            <a:r>
              <a:rPr lang="en-US" sz="4000" dirty="0"/>
              <a:t>I am not convincing enough. </a:t>
            </a:r>
            <a:br>
              <a:rPr lang="en-US" sz="4000" dirty="0"/>
            </a:br>
            <a:r>
              <a:rPr lang="en-US" sz="4000" dirty="0"/>
              <a:t>I am not eloquent enough. </a:t>
            </a:r>
            <a:br>
              <a:rPr lang="en-US" sz="4000" dirty="0"/>
            </a:br>
            <a:r>
              <a:rPr lang="en-US" sz="4000" dirty="0"/>
              <a:t>And... those things were true!</a:t>
            </a:r>
          </a:p>
        </p:txBody>
      </p:sp>
      <p:pic>
        <p:nvPicPr>
          <p:cNvPr id="4" name="Picture 3" descr="Moses: Obedient Leader - GoodSalt">
            <a:extLst>
              <a:ext uri="{FF2B5EF4-FFF2-40B4-BE49-F238E27FC236}">
                <a16:creationId xmlns:a16="http://schemas.microsoft.com/office/drawing/2014/main" id="{8D5F2065-0BAD-DC58-83E5-7E6122C73B58}"/>
              </a:ext>
            </a:extLst>
          </p:cNvPr>
          <p:cNvPicPr>
            <a:picLocks noChangeAspect="1"/>
          </p:cNvPicPr>
          <p:nvPr/>
        </p:nvPicPr>
        <p:blipFill>
          <a:blip r:embed="rId2"/>
          <a:srcRect l="43349" r="17521"/>
          <a:stretch>
            <a:fillRect/>
          </a:stretch>
        </p:blipFill>
        <p:spPr>
          <a:xfrm>
            <a:off x="592666" y="984249"/>
            <a:ext cx="2827867" cy="5532967"/>
          </a:xfrm>
          <a:prstGeom prst="rect">
            <a:avLst/>
          </a:prstGeom>
        </p:spPr>
      </p:pic>
    </p:spTree>
    <p:extLst>
      <p:ext uri="{BB962C8B-B14F-4D97-AF65-F5344CB8AC3E}">
        <p14:creationId xmlns:p14="http://schemas.microsoft.com/office/powerpoint/2010/main" val="35115821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3258D-FBDC-6BED-B7AC-1082153777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BB5AD4-5AA3-3130-4B11-08EC0104DB6A}"/>
              </a:ext>
            </a:extLst>
          </p:cNvPr>
          <p:cNvSpPr>
            <a:spLocks noGrp="1"/>
          </p:cNvSpPr>
          <p:nvPr>
            <p:ph type="title"/>
          </p:nvPr>
        </p:nvSpPr>
        <p:spPr>
          <a:xfrm>
            <a:off x="1371600" y="685800"/>
            <a:ext cx="9601200" cy="1009996"/>
          </a:xfrm>
        </p:spPr>
        <p:txBody>
          <a:bodyPr>
            <a:normAutofit fontScale="90000"/>
          </a:bodyPr>
          <a:lstStyle/>
          <a:p>
            <a:r>
              <a:rPr lang="en-US" sz="7200" dirty="0"/>
              <a:t>Exodus 3:1-6</a:t>
            </a:r>
          </a:p>
        </p:txBody>
      </p:sp>
      <p:sp>
        <p:nvSpPr>
          <p:cNvPr id="3" name="Content Placeholder 2">
            <a:extLst>
              <a:ext uri="{FF2B5EF4-FFF2-40B4-BE49-F238E27FC236}">
                <a16:creationId xmlns:a16="http://schemas.microsoft.com/office/drawing/2014/main" id="{DC81574F-8D07-AB01-42A4-CB36496D8FFE}"/>
              </a:ext>
            </a:extLst>
          </p:cNvPr>
          <p:cNvSpPr>
            <a:spLocks noGrp="1"/>
          </p:cNvSpPr>
          <p:nvPr>
            <p:ph sz="half" idx="1"/>
          </p:nvPr>
        </p:nvSpPr>
        <p:spPr>
          <a:xfrm>
            <a:off x="1371599" y="2116715"/>
            <a:ext cx="5128953" cy="4367212"/>
          </a:xfrm>
        </p:spPr>
        <p:txBody>
          <a:bodyPr>
            <a:normAutofit/>
          </a:bodyPr>
          <a:lstStyle/>
          <a:p>
            <a:pPr marL="0" indent="0">
              <a:buNone/>
            </a:pPr>
            <a:r>
              <a:rPr lang="en-US" sz="4000" b="1" baseline="30000" dirty="0"/>
              <a:t>3 </a:t>
            </a:r>
            <a:r>
              <a:rPr lang="en-US" sz="4000" dirty="0"/>
              <a:t>And Moses said, I will now turn aside, and see this great sight, why the bush is not burnt.</a:t>
            </a:r>
          </a:p>
        </p:txBody>
      </p:sp>
      <p:pic>
        <p:nvPicPr>
          <p:cNvPr id="6" name="Content Placeholder 5" descr="Exodus 3:3 Devotional: The Turning Aside: Lessons from the Burning Bush |  Bible Art">
            <a:extLst>
              <a:ext uri="{FF2B5EF4-FFF2-40B4-BE49-F238E27FC236}">
                <a16:creationId xmlns:a16="http://schemas.microsoft.com/office/drawing/2014/main" id="{E7C5202B-2FD4-7979-6C3B-BB1BB2779501}"/>
              </a:ext>
            </a:extLst>
          </p:cNvPr>
          <p:cNvPicPr>
            <a:picLocks noGrp="1" noChangeAspect="1"/>
          </p:cNvPicPr>
          <p:nvPr>
            <p:ph sz="half" idx="2"/>
          </p:nvPr>
        </p:nvPicPr>
        <p:blipFill>
          <a:blip r:embed="rId2"/>
          <a:stretch>
            <a:fillRect/>
          </a:stretch>
        </p:blipFill>
        <p:spPr>
          <a:xfrm>
            <a:off x="6917315" y="2116715"/>
            <a:ext cx="4055485" cy="4055485"/>
          </a:xfrm>
          <a:prstGeom prst="rect">
            <a:avLst/>
          </a:prstGeom>
        </p:spPr>
      </p:pic>
    </p:spTree>
    <p:extLst>
      <p:ext uri="{BB962C8B-B14F-4D97-AF65-F5344CB8AC3E}">
        <p14:creationId xmlns:p14="http://schemas.microsoft.com/office/powerpoint/2010/main" val="148779564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72B870-BC31-783D-17E3-7A90F51EC7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33352F-EC23-462F-CF28-4BE0955B3206}"/>
              </a:ext>
            </a:extLst>
          </p:cNvPr>
          <p:cNvSpPr>
            <a:spLocks noGrp="1"/>
          </p:cNvSpPr>
          <p:nvPr>
            <p:ph type="title"/>
          </p:nvPr>
        </p:nvSpPr>
        <p:spPr>
          <a:xfrm>
            <a:off x="728133" y="800100"/>
            <a:ext cx="9992763" cy="4642757"/>
          </a:xfrm>
        </p:spPr>
        <p:txBody>
          <a:bodyPr>
            <a:noAutofit/>
          </a:bodyPr>
          <a:lstStyle/>
          <a:p>
            <a:r>
              <a:rPr lang="en-US" sz="4400" b="1" dirty="0"/>
              <a:t>God never says:</a:t>
            </a:r>
            <a:br>
              <a:rPr lang="en-US" sz="4400" b="1" dirty="0"/>
            </a:br>
            <a:br>
              <a:rPr lang="en-US" sz="4400" b="1" dirty="0"/>
            </a:br>
            <a:r>
              <a:rPr lang="en-US" sz="4400" dirty="0"/>
              <a:t>"Nonsense, Moses, you're amazing!" </a:t>
            </a:r>
            <a:br>
              <a:rPr lang="en-US" sz="4400" dirty="0"/>
            </a:br>
            <a:r>
              <a:rPr lang="en-US" sz="4400" dirty="0"/>
              <a:t>"Believe in yourself!" </a:t>
            </a:r>
            <a:br>
              <a:rPr lang="en-US" sz="4400" dirty="0"/>
            </a:br>
            <a:r>
              <a:rPr lang="en-US" sz="4400" dirty="0"/>
              <a:t>"You have everything you need inside you!"</a:t>
            </a:r>
          </a:p>
        </p:txBody>
      </p:sp>
    </p:spTree>
    <p:extLst>
      <p:ext uri="{BB962C8B-B14F-4D97-AF65-F5344CB8AC3E}">
        <p14:creationId xmlns:p14="http://schemas.microsoft.com/office/powerpoint/2010/main" val="248308278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56AA4E-FD8A-49A1-A91F-5C4D87AD9A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37ACA3-0984-32B5-1DED-4076F624E6ED}"/>
              </a:ext>
            </a:extLst>
          </p:cNvPr>
          <p:cNvSpPr>
            <a:spLocks noGrp="1"/>
          </p:cNvSpPr>
          <p:nvPr>
            <p:ph type="title"/>
          </p:nvPr>
        </p:nvSpPr>
        <p:spPr>
          <a:xfrm>
            <a:off x="1026695" y="800100"/>
            <a:ext cx="9694201" cy="4642757"/>
          </a:xfrm>
        </p:spPr>
        <p:txBody>
          <a:bodyPr>
            <a:noAutofit/>
          </a:bodyPr>
          <a:lstStyle/>
          <a:p>
            <a:r>
              <a:rPr lang="en-US" sz="4000" dirty="0"/>
              <a:t>Those modern motivational answers are almost the opposite of God’s response.  He says:</a:t>
            </a:r>
            <a:br>
              <a:rPr lang="en-US" sz="4000" dirty="0"/>
            </a:br>
            <a:r>
              <a:rPr lang="en-US" sz="4000" dirty="0"/>
              <a:t>"</a:t>
            </a:r>
            <a:r>
              <a:rPr lang="en-US" sz="4000" b="1" dirty="0"/>
              <a:t>Certainly I will be with thee</a:t>
            </a:r>
            <a:r>
              <a:rPr lang="en-US" sz="4000" dirty="0"/>
              <a:t>." </a:t>
            </a:r>
            <a:br>
              <a:rPr lang="en-US" sz="4000" dirty="0"/>
            </a:br>
            <a:r>
              <a:rPr lang="en-US" sz="4000" dirty="0"/>
              <a:t>and</a:t>
            </a:r>
            <a:br>
              <a:rPr lang="en-US" sz="4000" dirty="0"/>
            </a:br>
            <a:r>
              <a:rPr lang="en-US" sz="4000" dirty="0"/>
              <a:t>“</a:t>
            </a:r>
            <a:r>
              <a:rPr lang="en-US" sz="4000" b="1" dirty="0"/>
              <a:t>Who hath made man's mouth?... have not I the LORD?</a:t>
            </a:r>
            <a:r>
              <a:rPr lang="en-US" sz="4000" dirty="0"/>
              <a:t>”</a:t>
            </a:r>
            <a:endParaRPr lang="en-US" sz="4000" b="1" dirty="0"/>
          </a:p>
        </p:txBody>
      </p:sp>
    </p:spTree>
    <p:extLst>
      <p:ext uri="{BB962C8B-B14F-4D97-AF65-F5344CB8AC3E}">
        <p14:creationId xmlns:p14="http://schemas.microsoft.com/office/powerpoint/2010/main" val="158275806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6865E1-C7F4-9FFD-F5B6-DF7CFC6F93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576067-51AC-0145-DABA-CBADE2BAB345}"/>
              </a:ext>
            </a:extLst>
          </p:cNvPr>
          <p:cNvSpPr>
            <a:spLocks noGrp="1"/>
          </p:cNvSpPr>
          <p:nvPr>
            <p:ph type="title"/>
          </p:nvPr>
        </p:nvSpPr>
        <p:spPr>
          <a:xfrm>
            <a:off x="3763926" y="425301"/>
            <a:ext cx="7123814" cy="5316279"/>
          </a:xfrm>
        </p:spPr>
        <p:txBody>
          <a:bodyPr>
            <a:noAutofit/>
          </a:bodyPr>
          <a:lstStyle/>
          <a:p>
            <a:r>
              <a:rPr lang="en-US" sz="3600" dirty="0"/>
              <a:t>God does not call people because they are sufficient in themselves; He calls them so they may learn to depend on His sufficiency. True humility recognizes our weakness but trusts God's strength. False humility looks only at our weakness and refuses to believe what God can do through us.</a:t>
            </a:r>
            <a:endParaRPr lang="en-US" sz="3600" b="1" dirty="0"/>
          </a:p>
        </p:txBody>
      </p:sp>
      <p:pic>
        <p:nvPicPr>
          <p:cNvPr id="3" name="Picture 2" descr="The God who sees — God Reaching Out to Man">
            <a:extLst>
              <a:ext uri="{FF2B5EF4-FFF2-40B4-BE49-F238E27FC236}">
                <a16:creationId xmlns:a16="http://schemas.microsoft.com/office/drawing/2014/main" id="{4863CB3C-712D-115B-667A-CF6FA9FDC030}"/>
              </a:ext>
            </a:extLst>
          </p:cNvPr>
          <p:cNvPicPr>
            <a:picLocks noChangeAspect="1"/>
          </p:cNvPicPr>
          <p:nvPr/>
        </p:nvPicPr>
        <p:blipFill>
          <a:blip r:embed="rId2"/>
          <a:srcRect l="15219" r="17529" b="7327"/>
          <a:stretch>
            <a:fillRect/>
          </a:stretch>
        </p:blipFill>
        <p:spPr>
          <a:xfrm>
            <a:off x="-1" y="0"/>
            <a:ext cx="4040373" cy="6858000"/>
          </a:xfrm>
          <a:prstGeom prst="rect">
            <a:avLst/>
          </a:prstGeom>
        </p:spPr>
      </p:pic>
    </p:spTree>
    <p:extLst>
      <p:ext uri="{BB962C8B-B14F-4D97-AF65-F5344CB8AC3E}">
        <p14:creationId xmlns:p14="http://schemas.microsoft.com/office/powerpoint/2010/main" val="396281062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74BE4C0-7A9C-CA85-9E0A-9A52F1CEDDAB}"/>
              </a:ext>
            </a:extLst>
          </p:cNvPr>
          <p:cNvSpPr/>
          <p:nvPr/>
        </p:nvSpPr>
        <p:spPr>
          <a:xfrm>
            <a:off x="0" y="1"/>
            <a:ext cx="12192000" cy="6858000"/>
          </a:xfrm>
          <a:prstGeom prst="rect">
            <a:avLst/>
          </a:prstGeom>
          <a:solidFill>
            <a:srgbClr val="D3AA6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FA68D0C9-CCD3-15E5-4A42-B0BB40DD786F}"/>
              </a:ext>
            </a:extLst>
          </p:cNvPr>
          <p:cNvPicPr>
            <a:picLocks noChangeAspect="1"/>
          </p:cNvPicPr>
          <p:nvPr/>
        </p:nvPicPr>
        <p:blipFill>
          <a:blip r:embed="rId3"/>
          <a:srcRect b="19073"/>
          <a:stretch>
            <a:fillRect/>
          </a:stretch>
        </p:blipFill>
        <p:spPr>
          <a:xfrm>
            <a:off x="48386" y="166254"/>
            <a:ext cx="12095228" cy="6525492"/>
          </a:xfrm>
          <a:prstGeom prst="rect">
            <a:avLst/>
          </a:prstGeom>
          <a:ln>
            <a:noFill/>
          </a:ln>
        </p:spPr>
      </p:pic>
    </p:spTree>
    <p:extLst>
      <p:ext uri="{BB962C8B-B14F-4D97-AF65-F5344CB8AC3E}">
        <p14:creationId xmlns:p14="http://schemas.microsoft.com/office/powerpoint/2010/main" val="3295386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F9B22FE-40E9-F6E4-D009-D54BFCA07455}"/>
              </a:ext>
            </a:extLst>
          </p:cNvPr>
          <p:cNvPicPr>
            <a:picLocks noChangeAspect="1"/>
          </p:cNvPicPr>
          <p:nvPr/>
        </p:nvPicPr>
        <p:blipFill>
          <a:blip r:embed="rId3"/>
          <a:stretch>
            <a:fillRect/>
          </a:stretch>
        </p:blipFill>
        <p:spPr>
          <a:xfrm>
            <a:off x="3239" y="0"/>
            <a:ext cx="12185522" cy="6858000"/>
          </a:xfrm>
          <a:prstGeom prst="rect">
            <a:avLst/>
          </a:prstGeom>
        </p:spPr>
      </p:pic>
    </p:spTree>
    <p:extLst>
      <p:ext uri="{BB962C8B-B14F-4D97-AF65-F5344CB8AC3E}">
        <p14:creationId xmlns:p14="http://schemas.microsoft.com/office/powerpoint/2010/main" val="321452455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0227C7F-3661-8EBF-DF06-A8E0F213960E}"/>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22365539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9B6AB-E3D6-76DF-B66F-AB432B3081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513C7B-437B-C882-AB37-8C00795FB1B2}"/>
              </a:ext>
            </a:extLst>
          </p:cNvPr>
          <p:cNvSpPr>
            <a:spLocks noGrp="1"/>
          </p:cNvSpPr>
          <p:nvPr>
            <p:ph type="title"/>
          </p:nvPr>
        </p:nvSpPr>
        <p:spPr>
          <a:xfrm>
            <a:off x="1371600" y="685800"/>
            <a:ext cx="9601200" cy="1009996"/>
          </a:xfrm>
        </p:spPr>
        <p:txBody>
          <a:bodyPr>
            <a:normAutofit fontScale="90000"/>
          </a:bodyPr>
          <a:lstStyle/>
          <a:p>
            <a:r>
              <a:rPr lang="en-US" sz="7200" dirty="0"/>
              <a:t>Exodus 3:1-6</a:t>
            </a:r>
          </a:p>
        </p:txBody>
      </p:sp>
      <p:sp>
        <p:nvSpPr>
          <p:cNvPr id="3" name="Content Placeholder 2">
            <a:extLst>
              <a:ext uri="{FF2B5EF4-FFF2-40B4-BE49-F238E27FC236}">
                <a16:creationId xmlns:a16="http://schemas.microsoft.com/office/drawing/2014/main" id="{07EF0ECA-3E8B-CF51-E6DA-ACCC832CB6B1}"/>
              </a:ext>
            </a:extLst>
          </p:cNvPr>
          <p:cNvSpPr>
            <a:spLocks noGrp="1"/>
          </p:cNvSpPr>
          <p:nvPr>
            <p:ph sz="half" idx="1"/>
          </p:nvPr>
        </p:nvSpPr>
        <p:spPr>
          <a:xfrm>
            <a:off x="1371600" y="1862051"/>
            <a:ext cx="4724400" cy="4621876"/>
          </a:xfrm>
        </p:spPr>
        <p:txBody>
          <a:bodyPr>
            <a:normAutofit/>
          </a:bodyPr>
          <a:lstStyle/>
          <a:p>
            <a:pPr marL="0" indent="0">
              <a:buNone/>
            </a:pPr>
            <a:r>
              <a:rPr lang="en-US" sz="3600" b="1" baseline="30000" dirty="0"/>
              <a:t>4 </a:t>
            </a:r>
            <a:r>
              <a:rPr lang="en-US" sz="3600" dirty="0"/>
              <a:t>And when the </a:t>
            </a:r>
            <a:r>
              <a:rPr lang="en-US" sz="3600" cap="small" dirty="0"/>
              <a:t>Lord</a:t>
            </a:r>
            <a:r>
              <a:rPr lang="en-US" sz="3600" dirty="0"/>
              <a:t> saw that he turned aside to see, God called unto him out of the midst of the bush, and said, Moses, Moses. And he said, Here am I.</a:t>
            </a:r>
            <a:endParaRPr lang="en-US" sz="4800" dirty="0"/>
          </a:p>
        </p:txBody>
      </p:sp>
      <p:pic>
        <p:nvPicPr>
          <p:cNvPr id="10" name="Content Placeholder 9" descr="Painting - Moses and the Burning Bush Tapestry by Aaron Spong - Aaron Spong">
            <a:extLst>
              <a:ext uri="{FF2B5EF4-FFF2-40B4-BE49-F238E27FC236}">
                <a16:creationId xmlns:a16="http://schemas.microsoft.com/office/drawing/2014/main" id="{4727A200-C0CE-4BFC-E78F-E8F504746FAD}"/>
              </a:ext>
            </a:extLst>
          </p:cNvPr>
          <p:cNvPicPr>
            <a:picLocks noGrp="1" noChangeAspect="1"/>
          </p:cNvPicPr>
          <p:nvPr>
            <p:ph sz="half" idx="2"/>
          </p:nvPr>
        </p:nvPicPr>
        <p:blipFill>
          <a:blip r:embed="rId2"/>
          <a:stretch>
            <a:fillRect/>
          </a:stretch>
        </p:blipFill>
        <p:spPr>
          <a:xfrm>
            <a:off x="6508019" y="1862051"/>
            <a:ext cx="4897044" cy="3844179"/>
          </a:xfrm>
          <a:prstGeom prst="rect">
            <a:avLst/>
          </a:prstGeom>
        </p:spPr>
      </p:pic>
    </p:spTree>
    <p:extLst>
      <p:ext uri="{BB962C8B-B14F-4D97-AF65-F5344CB8AC3E}">
        <p14:creationId xmlns:p14="http://schemas.microsoft.com/office/powerpoint/2010/main" val="11618498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3A490-6E93-BD00-9412-5220C66349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1D739D-F004-6406-321B-A673B36481ED}"/>
              </a:ext>
            </a:extLst>
          </p:cNvPr>
          <p:cNvSpPr>
            <a:spLocks noGrp="1"/>
          </p:cNvSpPr>
          <p:nvPr>
            <p:ph type="title"/>
          </p:nvPr>
        </p:nvSpPr>
        <p:spPr>
          <a:xfrm>
            <a:off x="1371600" y="685800"/>
            <a:ext cx="9601200" cy="1009996"/>
          </a:xfrm>
        </p:spPr>
        <p:txBody>
          <a:bodyPr>
            <a:normAutofit fontScale="90000"/>
          </a:bodyPr>
          <a:lstStyle/>
          <a:p>
            <a:r>
              <a:rPr lang="en-US" sz="7200" dirty="0"/>
              <a:t>Exodus 3:1-6</a:t>
            </a:r>
          </a:p>
        </p:txBody>
      </p:sp>
      <p:sp>
        <p:nvSpPr>
          <p:cNvPr id="3" name="Content Placeholder 2">
            <a:extLst>
              <a:ext uri="{FF2B5EF4-FFF2-40B4-BE49-F238E27FC236}">
                <a16:creationId xmlns:a16="http://schemas.microsoft.com/office/drawing/2014/main" id="{22409B8B-84C7-7078-1037-4FA5E76CA619}"/>
              </a:ext>
            </a:extLst>
          </p:cNvPr>
          <p:cNvSpPr>
            <a:spLocks noGrp="1"/>
          </p:cNvSpPr>
          <p:nvPr>
            <p:ph sz="half" idx="1"/>
          </p:nvPr>
        </p:nvSpPr>
        <p:spPr>
          <a:xfrm>
            <a:off x="1371600" y="1862051"/>
            <a:ext cx="4724400" cy="4621876"/>
          </a:xfrm>
        </p:spPr>
        <p:txBody>
          <a:bodyPr>
            <a:normAutofit/>
          </a:bodyPr>
          <a:lstStyle/>
          <a:p>
            <a:pPr marL="0" indent="0">
              <a:buNone/>
            </a:pPr>
            <a:r>
              <a:rPr lang="en-US" sz="4000" b="1" baseline="30000" dirty="0"/>
              <a:t>5 </a:t>
            </a:r>
            <a:r>
              <a:rPr lang="en-US" sz="4000" dirty="0"/>
              <a:t>And he said, Draw not nigh hither: put off thy shoes from off thy feet, for the place whereon thou </a:t>
            </a:r>
            <a:r>
              <a:rPr lang="en-US" sz="4000" dirty="0" err="1"/>
              <a:t>standest</a:t>
            </a:r>
            <a:r>
              <a:rPr lang="en-US" sz="4000" dirty="0"/>
              <a:t> is holy ground.</a:t>
            </a:r>
            <a:endParaRPr lang="en-US" sz="8000" dirty="0"/>
          </a:p>
        </p:txBody>
      </p:sp>
      <p:pic>
        <p:nvPicPr>
          <p:cNvPr id="6" name="Content Placeholder 5" descr="This is Holy Ground - The Catholic Thing">
            <a:extLst>
              <a:ext uri="{FF2B5EF4-FFF2-40B4-BE49-F238E27FC236}">
                <a16:creationId xmlns:a16="http://schemas.microsoft.com/office/drawing/2014/main" id="{569031B1-157E-D134-85E8-06FA5421DE87}"/>
              </a:ext>
            </a:extLst>
          </p:cNvPr>
          <p:cNvPicPr>
            <a:picLocks noGrp="1" noChangeAspect="1"/>
          </p:cNvPicPr>
          <p:nvPr>
            <p:ph sz="half" idx="2"/>
          </p:nvPr>
        </p:nvPicPr>
        <p:blipFill>
          <a:blip r:embed="rId2"/>
          <a:srcRect t="6516" b="26736"/>
          <a:stretch>
            <a:fillRect/>
          </a:stretch>
        </p:blipFill>
        <p:spPr>
          <a:xfrm>
            <a:off x="6875810" y="1862051"/>
            <a:ext cx="4313121" cy="4365060"/>
          </a:xfrm>
          <a:prstGeom prst="rect">
            <a:avLst/>
          </a:prstGeom>
        </p:spPr>
      </p:pic>
    </p:spTree>
    <p:extLst>
      <p:ext uri="{BB962C8B-B14F-4D97-AF65-F5344CB8AC3E}">
        <p14:creationId xmlns:p14="http://schemas.microsoft.com/office/powerpoint/2010/main" val="8758192"/>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F782DA7-86C0-4A84-A860-11A1E6E3FB6B}">
  <ds:schemaRefs>
    <ds:schemaRef ds:uri="http://schemas.microsoft.com/office/2006/documentManagement/types"/>
    <ds:schemaRef ds:uri="http://purl.org/dc/elements/1.1/"/>
    <ds:schemaRef ds:uri="http://schemas.microsoft.com/office/2006/metadata/properties"/>
    <ds:schemaRef ds:uri="http://schemas.microsoft.com/sharepoint/v3"/>
    <ds:schemaRef ds:uri="230e9df3-be65-4c73-a93b-d1236ebd677e"/>
    <ds:schemaRef ds:uri="http://purl.org/dc/terms/"/>
    <ds:schemaRef ds:uri="http://schemas.openxmlformats.org/package/2006/metadata/core-properties"/>
    <ds:schemaRef ds:uri="16c05727-aa75-4e4a-9b5f-8a80a1165891"/>
    <ds:schemaRef ds:uri="http://purl.org/dc/dcmitype/"/>
    <ds:schemaRef ds:uri="http://schemas.microsoft.com/office/infopath/2007/PartnerControls"/>
    <ds:schemaRef ds:uri="71af3243-3dd4-4a8d-8c0d-dd76da1f02a5"/>
    <ds:schemaRef ds:uri="http://www.w3.org/XML/1998/namespace"/>
  </ds:schemaRefs>
</ds:datastoreItem>
</file>

<file path=customXml/itemProps2.xml><?xml version="1.0" encoding="utf-8"?>
<ds:datastoreItem xmlns:ds="http://schemas.openxmlformats.org/officeDocument/2006/customXml" ds:itemID="{83A9C388-2C06-4AF2-857C-74055069A2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76F8FCD-0A1F-4F6A-8F55-15E9E87E2E4C}">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TM10001105[[fn=Crop]]</Template>
  <TotalTime>7483</TotalTime>
  <Words>2733</Words>
  <Application>Microsoft Office PowerPoint</Application>
  <PresentationFormat>Widescreen</PresentationFormat>
  <Paragraphs>114</Paragraphs>
  <Slides>75</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75</vt:i4>
      </vt:variant>
    </vt:vector>
  </HeadingPairs>
  <TitlesOfParts>
    <vt:vector size="78" baseType="lpstr">
      <vt:lpstr>Aptos</vt:lpstr>
      <vt:lpstr>Franklin Gothic Book</vt:lpstr>
      <vt:lpstr>Crop</vt:lpstr>
      <vt:lpstr>PowerPoint Presentation</vt:lpstr>
      <vt:lpstr>PowerPoint Presentation</vt:lpstr>
      <vt:lpstr>Old Testament History</vt:lpstr>
      <vt:lpstr>1.  Under what circumstances did the Lord appear to Moses at Horeb?  Exodus 3:1-6</vt:lpstr>
      <vt:lpstr>Exodus 3:1-6</vt:lpstr>
      <vt:lpstr>Exodus 3:1-6</vt:lpstr>
      <vt:lpstr>Exodus 3:1-6</vt:lpstr>
      <vt:lpstr>Exodus 3:1-6</vt:lpstr>
      <vt:lpstr>Exodus 3:1-6</vt:lpstr>
      <vt:lpstr>Exodus 3:1-6</vt:lpstr>
      <vt:lpstr>The Angel of the Lord</vt:lpstr>
      <vt:lpstr>The Angel of the Lord</vt:lpstr>
      <vt:lpstr>The Angel of the Lord</vt:lpstr>
      <vt:lpstr>The Angel of the Lord</vt:lpstr>
      <vt:lpstr>The Angel of the Lord</vt:lpstr>
      <vt:lpstr>2. For what purpose did the Lord appear to him?   Exodus 3:7-10</vt:lpstr>
      <vt:lpstr>Exodus 3:7-10</vt:lpstr>
      <vt:lpstr>Exodus 3:7-10</vt:lpstr>
      <vt:lpstr>Exodus 3:7-10</vt:lpstr>
      <vt:lpstr>Exodus 3:7-10</vt:lpstr>
      <vt:lpstr>3. By what name did the Lord say He would be known?   Exodus 3:13-15</vt:lpstr>
      <vt:lpstr>Exodus 3:13-15</vt:lpstr>
      <vt:lpstr>Exodus 3:13-15</vt:lpstr>
      <vt:lpstr>Exodus 3:13-15</vt:lpstr>
      <vt:lpstr>From the Hebrew word translated as “I am” comes the derived form Yahweh. Yahweh is rather consistently rendered “Lord,” by the KJV, with the whole word in capital and small capital letters as it appears here. The ASV of 1901 transliterates Yahweh as “Jehovah.”</vt:lpstr>
      <vt:lpstr>The name by which God had revealed Himself to their fathers could not have vanished entirely from memory (Gen. 4:26; 12:8; 22:14), and the mere mention of God’s name could not have been of much help to Moses. </vt:lpstr>
      <vt:lpstr>Moses' mother was Jochebed (Yokheved)  Usually understood as containing a shortened form of YHWH (Yo/Yah) + "glory."  “YHWH is glory” or “the LORD is glory.”  If this understanding of Jochebed’s name is correct, Moses’ own mother’s name testified to Jehovah!  </vt:lpstr>
      <vt:lpstr>Has the God of Abraham lost? Has He forgotten us? Is He still our God? Ancient nations generally connected the fortunes of a people with the power of their god(s). Victory in battle was often interpreted as a victory of one nation's deity over another. Defeat, exile, or enslavement raised the question: Where is your god now?</vt:lpstr>
      <vt:lpstr>When the Philistines captured the ark: “And when the Philistines took the ark of God, they brought it into the house of Dagon...” (1 Samuel 5:2)  The symbolism is obvious: Israel's God has been captured and placed before Dagon. But the next morning Dagon is fallen before the ark. God reverses the assumption.</vt:lpstr>
      <vt:lpstr>The same idea appears with Assyria: “Who are they among all the gods of the countries, that have delivered their country out of mine hand, that the LORD should deliver Jerusalem out of mine hand?”  (2 Kings 18:35) The Assyrian logic is: “I defeated those nations. Their gods couldn't save them. Why would yours?”</vt:lpstr>
      <vt:lpstr>So Moses is not asking merely: “What sounds should I use to identify You?” It is more like: “When they ask, ‘Who is this God of our fathers who has allowed us to remain in bondage for generations? What does His name mean now?’ — what shall I tell them?”</vt:lpstr>
      <vt:lpstr>And God answers: “I AM THAT I AM.” The passing of centuries has not diminished Him. Egypt's power has not threatened Him. Israel's slavery has not changed His covenant.</vt:lpstr>
      <vt:lpstr>This also sets up the plagues. They are not simply punishments; they are a revelation. “Against all the gods of Egypt I will execute judgment: I am the LORD.” (Exodus 12:12)</vt:lpstr>
      <vt:lpstr>4. What is the significance of this name? </vt:lpstr>
      <vt:lpstr>Answer: The One who is; the self-existent and eternal One. </vt:lpstr>
      <vt:lpstr>Colossians 1:16-17</vt:lpstr>
      <vt:lpstr>5. What similar terms do we find in the New Testament?   Revelation 1:4; Hebrews 13:8</vt:lpstr>
      <vt:lpstr>Revelation 1:4</vt:lpstr>
      <vt:lpstr>Hebrews 13:8</vt:lpstr>
      <vt:lpstr>6. What sign was given to Moses, by which the Israelites might know that the Lord had appeared to him?   Exodus 4:1-5</vt:lpstr>
      <vt:lpstr>Exodus 4:1-5</vt:lpstr>
      <vt:lpstr>Exodus 4:1-5</vt:lpstr>
      <vt:lpstr>Exodus 4:1-5</vt:lpstr>
      <vt:lpstr>Exodus 4:1-5</vt:lpstr>
      <vt:lpstr>Exodus 4:1-5</vt:lpstr>
      <vt:lpstr>7. What additional sign was given?    Exodus 4:6, 7</vt:lpstr>
      <vt:lpstr>Exodus 4:6, 7</vt:lpstr>
      <vt:lpstr>Exodus 4:6, 7</vt:lpstr>
      <vt:lpstr>Witnesses:  Exodus 4:8</vt:lpstr>
      <vt:lpstr>8. What further sign was Moses to give in case the Israelites should not believe the first two?    Exodus 4:9.</vt:lpstr>
      <vt:lpstr>Exodus 4:9</vt:lpstr>
      <vt:lpstr>9. What excuse did Moses then make?   Exodus 4:10.</vt:lpstr>
      <vt:lpstr>Exodus 4:10</vt:lpstr>
      <vt:lpstr>10. What rebuke and encouragement did the Lord give him?    Exodus 4:11, 12.</vt:lpstr>
      <vt:lpstr>Exodus 4:11, 12</vt:lpstr>
      <vt:lpstr>Exodus 4:11, 12</vt:lpstr>
      <vt:lpstr>11. What reply did Moses make?  Exodus 4:13, see marginal reading</vt:lpstr>
      <vt:lpstr>Exodus 4:13</vt:lpstr>
      <vt:lpstr>13 And he said, O my Lord, send, I pray thee, by the hand of him whom thou Shouldest send.  By saying "send by whomever you will," Moses is awkwardly dodging the call and effectively telling God, “Send somebody else—anyone but me.”</vt:lpstr>
      <vt:lpstr>12. With what did Moses thus indirectly charge God?   See note.  </vt:lpstr>
      <vt:lpstr>When Moses said to the Lord, "Send, I pray thee, by the hand of him whom thou shouldst send," he indirectly charged God with not knowing whom he ought to send. If the Lord had not seen that Moses was the best man for the place, he would not have selected him. </vt:lpstr>
      <vt:lpstr>13. How did the Lord regard this?   Exodus 4:14, first clause </vt:lpstr>
      <vt:lpstr>Exodus 4:14</vt:lpstr>
      <vt:lpstr>14. What further encouragement did He give Moses?   Exodus 4:14-16 </vt:lpstr>
      <vt:lpstr>Exodus 4:14-16</vt:lpstr>
      <vt:lpstr>Exodus 4:14-16</vt:lpstr>
      <vt:lpstr>Exodus 4:14-16</vt:lpstr>
      <vt:lpstr>15. What practical lesson may we learn from this occurrence?   See note.  </vt:lpstr>
      <vt:lpstr>Moses said, essentially: I am not important enough.  I do not know enough.  I am not convincing enough.  I am not eloquent enough.  And... those things were true!</vt:lpstr>
      <vt:lpstr>God never says:  "Nonsense, Moses, you're amazing!"  "Believe in yourself!"  "You have everything you need inside you!"</vt:lpstr>
      <vt:lpstr>Those modern motivational answers are almost the opposite of God’s response.  He says: "Certainly I will be with thee."  and “Who hath made man's mouth?... have not I the LORD?”</vt:lpstr>
      <vt:lpstr>God does not call people because they are sufficient in themselves; He calls them so they may learn to depend on His sufficiency. True humility recognizes our weakness but trusts God's strength. False humility looks only at our weakness and refuses to believe what God can do through us.</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James Carmichael</dc:creator>
  <cp:lastModifiedBy>Martin Carmichael</cp:lastModifiedBy>
  <cp:revision>24</cp:revision>
  <cp:lastPrinted>2026-06-26T23:06:52Z</cp:lastPrinted>
  <dcterms:created xsi:type="dcterms:W3CDTF">2026-04-24T19:22:05Z</dcterms:created>
  <dcterms:modified xsi:type="dcterms:W3CDTF">2026-07-04T04:43:13Z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