
<file path=[Content_Types].xml><?xml version="1.0" encoding="utf-8"?>
<Types xmlns="http://schemas.openxmlformats.org/package/2006/content-types">
  <Default Extension="bin" ContentType="image/unknown"/>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419" r:id="rId4"/>
  </p:sldMasterIdLst>
  <p:notesMasterIdLst>
    <p:notesMasterId r:id="rId70"/>
  </p:notesMasterIdLst>
  <p:handoutMasterIdLst>
    <p:handoutMasterId r:id="rId71"/>
  </p:handoutMasterIdLst>
  <p:sldIdLst>
    <p:sldId id="1519" r:id="rId5"/>
    <p:sldId id="1752" r:id="rId6"/>
    <p:sldId id="1753" r:id="rId7"/>
    <p:sldId id="1758" r:id="rId8"/>
    <p:sldId id="1757" r:id="rId9"/>
    <p:sldId id="1755" r:id="rId10"/>
    <p:sldId id="1759" r:id="rId11"/>
    <p:sldId id="1760" r:id="rId12"/>
    <p:sldId id="1761" r:id="rId13"/>
    <p:sldId id="1762" r:id="rId14"/>
    <p:sldId id="1763" r:id="rId15"/>
    <p:sldId id="1764" r:id="rId16"/>
    <p:sldId id="1765" r:id="rId17"/>
    <p:sldId id="1766" r:id="rId18"/>
    <p:sldId id="1767" r:id="rId19"/>
    <p:sldId id="1768" r:id="rId20"/>
    <p:sldId id="1769" r:id="rId21"/>
    <p:sldId id="1770" r:id="rId22"/>
    <p:sldId id="1771" r:id="rId23"/>
    <p:sldId id="1772" r:id="rId24"/>
    <p:sldId id="1773" r:id="rId25"/>
    <p:sldId id="1774" r:id="rId26"/>
    <p:sldId id="1775" r:id="rId27"/>
    <p:sldId id="1776" r:id="rId28"/>
    <p:sldId id="1777" r:id="rId29"/>
    <p:sldId id="1778" r:id="rId30"/>
    <p:sldId id="1779" r:id="rId31"/>
    <p:sldId id="1780" r:id="rId32"/>
    <p:sldId id="1781" r:id="rId33"/>
    <p:sldId id="1782" r:id="rId34"/>
    <p:sldId id="1783" r:id="rId35"/>
    <p:sldId id="1784" r:id="rId36"/>
    <p:sldId id="1785" r:id="rId37"/>
    <p:sldId id="1786" r:id="rId38"/>
    <p:sldId id="1787" r:id="rId39"/>
    <p:sldId id="1812" r:id="rId40"/>
    <p:sldId id="1814" r:id="rId41"/>
    <p:sldId id="1815" r:id="rId42"/>
    <p:sldId id="1813" r:id="rId43"/>
    <p:sldId id="1788" r:id="rId44"/>
    <p:sldId id="1789" r:id="rId45"/>
    <p:sldId id="1790" r:id="rId46"/>
    <p:sldId id="1791" r:id="rId47"/>
    <p:sldId id="1792" r:id="rId48"/>
    <p:sldId id="1793" r:id="rId49"/>
    <p:sldId id="1794" r:id="rId50"/>
    <p:sldId id="1795" r:id="rId51"/>
    <p:sldId id="1796" r:id="rId52"/>
    <p:sldId id="1797" r:id="rId53"/>
    <p:sldId id="1798" r:id="rId54"/>
    <p:sldId id="1799" r:id="rId55"/>
    <p:sldId id="1800" r:id="rId56"/>
    <p:sldId id="1801" r:id="rId57"/>
    <p:sldId id="1802" r:id="rId58"/>
    <p:sldId id="1803" r:id="rId59"/>
    <p:sldId id="1804" r:id="rId60"/>
    <p:sldId id="1805" r:id="rId61"/>
    <p:sldId id="1806" r:id="rId62"/>
    <p:sldId id="1807" r:id="rId63"/>
    <p:sldId id="1808" r:id="rId64"/>
    <p:sldId id="1809" r:id="rId65"/>
    <p:sldId id="1810" r:id="rId66"/>
    <p:sldId id="1811" r:id="rId67"/>
    <p:sldId id="1521" r:id="rId68"/>
    <p:sldId id="1511" r:id="rId69"/>
  </p:sldIdLst>
  <p:sldSz cx="12192000" cy="6858000"/>
  <p:notesSz cx="6953250" cy="923925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tin Carmichael" initials="MC" lastIdx="1" clrIdx="0">
    <p:extLst>
      <p:ext uri="{19B8F6BF-5375-455C-9EA6-DF929625EA0E}">
        <p15:presenceInfo xmlns:p15="http://schemas.microsoft.com/office/powerpoint/2012/main" userId="670bd2a1a84c66f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5AB63"/>
    <a:srgbClr val="D3AA6C"/>
    <a:srgbClr val="ECF0EC"/>
    <a:srgbClr val="B2C3CB"/>
    <a:srgbClr val="468EB9"/>
    <a:srgbClr val="EAD8C0"/>
    <a:srgbClr val="121317"/>
    <a:srgbClr val="FFF8CA"/>
    <a:srgbClr val="132E39"/>
    <a:srgbClr val="CCE4F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913" autoAdjust="0"/>
    <p:restoredTop sz="90533" autoAdjust="0"/>
  </p:normalViewPr>
  <p:slideViewPr>
    <p:cSldViewPr snapToGrid="0">
      <p:cViewPr varScale="1">
        <p:scale>
          <a:sx n="49" d="100"/>
          <a:sy n="49" d="100"/>
        </p:scale>
        <p:origin x="91" y="427"/>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tableStyles" Target="tableStyles.xml"/><Relationship Id="rId7" Type="http://schemas.openxmlformats.org/officeDocument/2006/relationships/slide" Target="slides/slide3.xml"/><Relationship Id="rId71"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commentAuthors" Target="commentAuthors.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notesMaster" Target="notesMasters/notesMaster1.xml"/><Relationship Id="rId75"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938566" y="0"/>
            <a:ext cx="3013075" cy="463567"/>
          </a:xfrm>
          <a:prstGeom prst="rect">
            <a:avLst/>
          </a:prstGeom>
        </p:spPr>
        <p:txBody>
          <a:bodyPr vert="horz" lIns="92528" tIns="46264" rIns="92528" bIns="46264" rtlCol="0"/>
          <a:lstStyle>
            <a:lvl1pPr algn="r">
              <a:defRPr sz="1200"/>
            </a:lvl1pPr>
          </a:lstStyle>
          <a:p>
            <a:fld id="{D5D1EC30-5B0B-48D0-A1A8-66A96720DF24}" type="datetimeFigureOut">
              <a:rPr lang="en-US" smtClean="0"/>
              <a:t>7/17/2026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938566" y="8775684"/>
            <a:ext cx="3013075" cy="463566"/>
          </a:xfrm>
          <a:prstGeom prst="rect">
            <a:avLst/>
          </a:prstGeom>
        </p:spPr>
        <p:txBody>
          <a:bodyPr vert="horz" lIns="92528" tIns="46264" rIns="92528" bIns="46264"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075" cy="463567"/>
          </a:xfrm>
          <a:prstGeom prst="rect">
            <a:avLst/>
          </a:prstGeom>
        </p:spPr>
        <p:txBody>
          <a:bodyPr vert="horz" lIns="92528" tIns="46264" rIns="92528" bIns="46264" rtlCol="0"/>
          <a:lstStyle>
            <a:lvl1pPr algn="l">
              <a:defRPr sz="1200"/>
            </a:lvl1pPr>
          </a:lstStyle>
          <a:p>
            <a:endParaRPr lang="en-US" dirty="0"/>
          </a:p>
        </p:txBody>
      </p:sp>
      <p:sp>
        <p:nvSpPr>
          <p:cNvPr id="3" name="Date Placeholder 2"/>
          <p:cNvSpPr>
            <a:spLocks noGrp="1"/>
          </p:cNvSpPr>
          <p:nvPr>
            <p:ph type="dt" idx="1"/>
          </p:nvPr>
        </p:nvSpPr>
        <p:spPr>
          <a:xfrm>
            <a:off x="3938566" y="0"/>
            <a:ext cx="3013075" cy="463567"/>
          </a:xfrm>
          <a:prstGeom prst="rect">
            <a:avLst/>
          </a:prstGeom>
        </p:spPr>
        <p:txBody>
          <a:bodyPr vert="horz" lIns="92528" tIns="46264" rIns="92528" bIns="46264" rtlCol="0"/>
          <a:lstStyle>
            <a:lvl1pPr algn="r">
              <a:defRPr sz="1200"/>
            </a:lvl1pPr>
          </a:lstStyle>
          <a:p>
            <a:fld id="{69F68A4D-42A7-45F7-9930-00E8DCB48D7E}" type="datetimeFigureOut">
              <a:rPr lang="en-US" smtClean="0"/>
              <a:t>7/17/2026</a:t>
            </a:fld>
            <a:endParaRPr lang="en-US" dirty="0"/>
          </a:p>
        </p:txBody>
      </p:sp>
      <p:sp>
        <p:nvSpPr>
          <p:cNvPr id="4" name="Slide Image Placeholder 3"/>
          <p:cNvSpPr>
            <a:spLocks noGrp="1" noRot="1" noChangeAspect="1"/>
          </p:cNvSpPr>
          <p:nvPr>
            <p:ph type="sldImg" idx="2"/>
          </p:nvPr>
        </p:nvSpPr>
        <p:spPr>
          <a:xfrm>
            <a:off x="703263" y="1154113"/>
            <a:ext cx="5546725" cy="3119437"/>
          </a:xfrm>
          <a:prstGeom prst="rect">
            <a:avLst/>
          </a:prstGeom>
          <a:noFill/>
          <a:ln w="12700">
            <a:solidFill>
              <a:prstClr val="black"/>
            </a:solidFill>
          </a:ln>
        </p:spPr>
        <p:txBody>
          <a:bodyPr vert="horz" lIns="92528" tIns="46264" rIns="92528" bIns="46264" rtlCol="0" anchor="ctr"/>
          <a:lstStyle/>
          <a:p>
            <a:endParaRPr lang="en-US" dirty="0"/>
          </a:p>
        </p:txBody>
      </p:sp>
      <p:sp>
        <p:nvSpPr>
          <p:cNvPr id="5" name="Notes Placeholder 4"/>
          <p:cNvSpPr>
            <a:spLocks noGrp="1"/>
          </p:cNvSpPr>
          <p:nvPr>
            <p:ph type="body" sz="quarter" idx="3"/>
          </p:nvPr>
        </p:nvSpPr>
        <p:spPr>
          <a:xfrm>
            <a:off x="695325" y="4446389"/>
            <a:ext cx="5562600" cy="3637955"/>
          </a:xfrm>
          <a:prstGeom prst="rect">
            <a:avLst/>
          </a:prstGeom>
        </p:spPr>
        <p:txBody>
          <a:bodyPr vert="horz" lIns="92528" tIns="46264" rIns="92528" bIns="46264"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5684"/>
            <a:ext cx="3013075" cy="463566"/>
          </a:xfrm>
          <a:prstGeom prst="rect">
            <a:avLst/>
          </a:prstGeom>
        </p:spPr>
        <p:txBody>
          <a:bodyPr vert="horz" lIns="92528" tIns="46264" rIns="92528" bIns="46264"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38566" y="8775684"/>
            <a:ext cx="3013075" cy="463566"/>
          </a:xfrm>
          <a:prstGeom prst="rect">
            <a:avLst/>
          </a:prstGeom>
        </p:spPr>
        <p:txBody>
          <a:bodyPr vert="horz" lIns="92528" tIns="46264" rIns="92528" bIns="46264"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46</a:t>
            </a:fld>
            <a:endParaRPr lang="en-US" dirty="0"/>
          </a:p>
        </p:txBody>
      </p:sp>
    </p:spTree>
    <p:extLst>
      <p:ext uri="{BB962C8B-B14F-4D97-AF65-F5344CB8AC3E}">
        <p14:creationId xmlns:p14="http://schemas.microsoft.com/office/powerpoint/2010/main" val="1533551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E1CFD4-BCE8-0B6B-EC2C-8C7ACDF322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EAE8B43-3B3A-BE8C-DC02-B3BDEBBDADF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A000C16-1631-B8E8-9F4D-ECB7CC831DE8}"/>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CD23B53-1B5D-52F9-C5B7-F018C940E06E}"/>
              </a:ext>
            </a:extLst>
          </p:cNvPr>
          <p:cNvSpPr>
            <a:spLocks noGrp="1"/>
          </p:cNvSpPr>
          <p:nvPr>
            <p:ph type="sldNum" sz="quarter" idx="5"/>
          </p:nvPr>
        </p:nvSpPr>
        <p:spPr/>
        <p:txBody>
          <a:bodyPr/>
          <a:lstStyle/>
          <a:p>
            <a:fld id="{BFDD6F49-EBB7-4CCF-97A8-E526BB28BB69}" type="slidenum">
              <a:rPr lang="en-US" smtClean="0"/>
              <a:t>60</a:t>
            </a:fld>
            <a:endParaRPr lang="en-US" dirty="0"/>
          </a:p>
        </p:txBody>
      </p:sp>
    </p:spTree>
    <p:extLst>
      <p:ext uri="{BB962C8B-B14F-4D97-AF65-F5344CB8AC3E}">
        <p14:creationId xmlns:p14="http://schemas.microsoft.com/office/powerpoint/2010/main" val="15290621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35583B-7AC7-DC87-35B7-44D3BC001C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62B89FC-54E3-4D02-B755-07155A43BD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3F5EDA1-2BBB-CDAF-7760-45E8C8D3F5A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B54A3955-4EE2-FA9C-6946-DE42A03FD8A1}"/>
              </a:ext>
            </a:extLst>
          </p:cNvPr>
          <p:cNvSpPr>
            <a:spLocks noGrp="1"/>
          </p:cNvSpPr>
          <p:nvPr>
            <p:ph type="sldNum" sz="quarter" idx="5"/>
          </p:nvPr>
        </p:nvSpPr>
        <p:spPr/>
        <p:txBody>
          <a:bodyPr/>
          <a:lstStyle/>
          <a:p>
            <a:fld id="{BFDD6F49-EBB7-4CCF-97A8-E526BB28BB69}" type="slidenum">
              <a:rPr lang="en-US" smtClean="0"/>
              <a:t>61</a:t>
            </a:fld>
            <a:endParaRPr lang="en-US" dirty="0"/>
          </a:p>
        </p:txBody>
      </p:sp>
    </p:spTree>
    <p:extLst>
      <p:ext uri="{BB962C8B-B14F-4D97-AF65-F5344CB8AC3E}">
        <p14:creationId xmlns:p14="http://schemas.microsoft.com/office/powerpoint/2010/main" val="348952556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64</a:t>
            </a:fld>
            <a:endParaRPr lang="en-US" dirty="0"/>
          </a:p>
        </p:txBody>
      </p:sp>
    </p:spTree>
    <p:extLst>
      <p:ext uri="{BB962C8B-B14F-4D97-AF65-F5344CB8AC3E}">
        <p14:creationId xmlns:p14="http://schemas.microsoft.com/office/powerpoint/2010/main" val="1774561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E805D-629D-5558-BFEC-21BF8E53A8B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C14B61-8ED0-F499-3B27-50982EDE31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762D3FB-CE5B-B364-28B3-B9F5632CFB7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DC7C2A8-2A9D-AA34-DE3E-D1A1B44BDB2A}"/>
              </a:ext>
            </a:extLst>
          </p:cNvPr>
          <p:cNvSpPr>
            <a:spLocks noGrp="1"/>
          </p:cNvSpPr>
          <p:nvPr>
            <p:ph type="sldNum" sz="quarter" idx="5"/>
          </p:nvPr>
        </p:nvSpPr>
        <p:spPr/>
        <p:txBody>
          <a:bodyPr/>
          <a:lstStyle/>
          <a:p>
            <a:fld id="{BFDD6F49-EBB7-4CCF-97A8-E526BB28BB69}" type="slidenum">
              <a:rPr lang="en-US" smtClean="0"/>
              <a:t>50</a:t>
            </a:fld>
            <a:endParaRPr lang="en-US" dirty="0"/>
          </a:p>
        </p:txBody>
      </p:sp>
    </p:spTree>
    <p:extLst>
      <p:ext uri="{BB962C8B-B14F-4D97-AF65-F5344CB8AC3E}">
        <p14:creationId xmlns:p14="http://schemas.microsoft.com/office/powerpoint/2010/main" val="23849682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456FBA-5D65-8482-8B96-C3CB0A40F5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8EA04E8-AC6B-9A79-C7A3-BABD9AA30D9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EB588CB-3560-101E-8F63-20964321B3E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FC51F0F-93CB-AD62-C305-3D10F8C27C16}"/>
              </a:ext>
            </a:extLst>
          </p:cNvPr>
          <p:cNvSpPr>
            <a:spLocks noGrp="1"/>
          </p:cNvSpPr>
          <p:nvPr>
            <p:ph type="sldNum" sz="quarter" idx="5"/>
          </p:nvPr>
        </p:nvSpPr>
        <p:spPr/>
        <p:txBody>
          <a:bodyPr/>
          <a:lstStyle/>
          <a:p>
            <a:fld id="{BFDD6F49-EBB7-4CCF-97A8-E526BB28BB69}" type="slidenum">
              <a:rPr lang="en-US" smtClean="0"/>
              <a:t>51</a:t>
            </a:fld>
            <a:endParaRPr lang="en-US" dirty="0"/>
          </a:p>
        </p:txBody>
      </p:sp>
    </p:spTree>
    <p:extLst>
      <p:ext uri="{BB962C8B-B14F-4D97-AF65-F5344CB8AC3E}">
        <p14:creationId xmlns:p14="http://schemas.microsoft.com/office/powerpoint/2010/main" val="5612019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32840-E4E6-2C14-B92B-5E0DD5F4E4E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C8012E1-B2E7-D0E8-BEBD-409A1865ED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8A814F8-1B84-1E98-6A7A-C47F4F56CA1A}"/>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F541FF3F-260D-9958-A84C-59D935AEF328}"/>
              </a:ext>
            </a:extLst>
          </p:cNvPr>
          <p:cNvSpPr>
            <a:spLocks noGrp="1"/>
          </p:cNvSpPr>
          <p:nvPr>
            <p:ph type="sldNum" sz="quarter" idx="5"/>
          </p:nvPr>
        </p:nvSpPr>
        <p:spPr/>
        <p:txBody>
          <a:bodyPr/>
          <a:lstStyle/>
          <a:p>
            <a:fld id="{BFDD6F49-EBB7-4CCF-97A8-E526BB28BB69}" type="slidenum">
              <a:rPr lang="en-US" smtClean="0"/>
              <a:t>52</a:t>
            </a:fld>
            <a:endParaRPr lang="en-US" dirty="0"/>
          </a:p>
        </p:txBody>
      </p:sp>
    </p:spTree>
    <p:extLst>
      <p:ext uri="{BB962C8B-B14F-4D97-AF65-F5344CB8AC3E}">
        <p14:creationId xmlns:p14="http://schemas.microsoft.com/office/powerpoint/2010/main" val="11463962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CF7D3E-A216-B689-721A-CEFE0484CA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B7DD985-4CE1-A795-F617-AAEFDE13FE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C1DA96-60E0-2CDD-27F8-7D44209BEB0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0564865-F8F0-0D70-324A-2B8D4D6E3830}"/>
              </a:ext>
            </a:extLst>
          </p:cNvPr>
          <p:cNvSpPr>
            <a:spLocks noGrp="1"/>
          </p:cNvSpPr>
          <p:nvPr>
            <p:ph type="sldNum" sz="quarter" idx="5"/>
          </p:nvPr>
        </p:nvSpPr>
        <p:spPr/>
        <p:txBody>
          <a:bodyPr/>
          <a:lstStyle/>
          <a:p>
            <a:fld id="{BFDD6F49-EBB7-4CCF-97A8-E526BB28BB69}" type="slidenum">
              <a:rPr lang="en-US" smtClean="0"/>
              <a:t>53</a:t>
            </a:fld>
            <a:endParaRPr lang="en-US" dirty="0"/>
          </a:p>
        </p:txBody>
      </p:sp>
    </p:spTree>
    <p:extLst>
      <p:ext uri="{BB962C8B-B14F-4D97-AF65-F5344CB8AC3E}">
        <p14:creationId xmlns:p14="http://schemas.microsoft.com/office/powerpoint/2010/main" val="2371810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E8F4B6-4EE5-EDC5-8A1E-07EB41E2B6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40286B6-F616-C130-1436-2B471A6A09C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544CBD3-5A5F-0FDF-767D-D8510EF43DA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87C8A6D-714C-ED1B-7BD4-D1CB4E210096}"/>
              </a:ext>
            </a:extLst>
          </p:cNvPr>
          <p:cNvSpPr>
            <a:spLocks noGrp="1"/>
          </p:cNvSpPr>
          <p:nvPr>
            <p:ph type="sldNum" sz="quarter" idx="5"/>
          </p:nvPr>
        </p:nvSpPr>
        <p:spPr/>
        <p:txBody>
          <a:bodyPr/>
          <a:lstStyle/>
          <a:p>
            <a:fld id="{BFDD6F49-EBB7-4CCF-97A8-E526BB28BB69}" type="slidenum">
              <a:rPr lang="en-US" smtClean="0"/>
              <a:t>54</a:t>
            </a:fld>
            <a:endParaRPr lang="en-US" dirty="0"/>
          </a:p>
        </p:txBody>
      </p:sp>
    </p:spTree>
    <p:extLst>
      <p:ext uri="{BB962C8B-B14F-4D97-AF65-F5344CB8AC3E}">
        <p14:creationId xmlns:p14="http://schemas.microsoft.com/office/powerpoint/2010/main" val="198123951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726922-9C69-13A3-9BFB-6B4D50B1A5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7B56EE7-A584-EB24-17E5-D64F95278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9E89786-053B-9212-18E0-7AED03D3C90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2AB3F4C-3522-D608-5767-D010E42F660B}"/>
              </a:ext>
            </a:extLst>
          </p:cNvPr>
          <p:cNvSpPr>
            <a:spLocks noGrp="1"/>
          </p:cNvSpPr>
          <p:nvPr>
            <p:ph type="sldNum" sz="quarter" idx="5"/>
          </p:nvPr>
        </p:nvSpPr>
        <p:spPr/>
        <p:txBody>
          <a:bodyPr/>
          <a:lstStyle/>
          <a:p>
            <a:fld id="{BFDD6F49-EBB7-4CCF-97A8-E526BB28BB69}" type="slidenum">
              <a:rPr lang="en-US" smtClean="0"/>
              <a:t>56</a:t>
            </a:fld>
            <a:endParaRPr lang="en-US" dirty="0"/>
          </a:p>
        </p:txBody>
      </p:sp>
    </p:spTree>
    <p:extLst>
      <p:ext uri="{BB962C8B-B14F-4D97-AF65-F5344CB8AC3E}">
        <p14:creationId xmlns:p14="http://schemas.microsoft.com/office/powerpoint/2010/main" val="1415654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779B1A-FF67-5CFF-2145-E3199DDE307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B25030-1A87-FF6C-5056-0E077EDDF45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BC6C25-0BA4-CC62-F874-8875C16B621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0FC5355-370E-21F9-B44E-27CFEF9EF4D6}"/>
              </a:ext>
            </a:extLst>
          </p:cNvPr>
          <p:cNvSpPr>
            <a:spLocks noGrp="1"/>
          </p:cNvSpPr>
          <p:nvPr>
            <p:ph type="sldNum" sz="quarter" idx="5"/>
          </p:nvPr>
        </p:nvSpPr>
        <p:spPr/>
        <p:txBody>
          <a:bodyPr/>
          <a:lstStyle/>
          <a:p>
            <a:fld id="{BFDD6F49-EBB7-4CCF-97A8-E526BB28BB69}" type="slidenum">
              <a:rPr lang="en-US" smtClean="0"/>
              <a:t>58</a:t>
            </a:fld>
            <a:endParaRPr lang="en-US" dirty="0"/>
          </a:p>
        </p:txBody>
      </p:sp>
    </p:spTree>
    <p:extLst>
      <p:ext uri="{BB962C8B-B14F-4D97-AF65-F5344CB8AC3E}">
        <p14:creationId xmlns:p14="http://schemas.microsoft.com/office/powerpoint/2010/main" val="37737454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6BA7F6-962A-9CC6-5072-EE8594E358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315DE10-69DA-34D1-F3F1-BCDBE9FEE01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11E3A-6AF6-4B3C-5426-E1DD9BCE1EFC}"/>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1BDF3E43-6537-40B6-FDCF-05510E5B259E}"/>
              </a:ext>
            </a:extLst>
          </p:cNvPr>
          <p:cNvSpPr>
            <a:spLocks noGrp="1"/>
          </p:cNvSpPr>
          <p:nvPr>
            <p:ph type="sldNum" sz="quarter" idx="5"/>
          </p:nvPr>
        </p:nvSpPr>
        <p:spPr/>
        <p:txBody>
          <a:bodyPr/>
          <a:lstStyle/>
          <a:p>
            <a:fld id="{BFDD6F49-EBB7-4CCF-97A8-E526BB28BB69}" type="slidenum">
              <a:rPr lang="en-US" smtClean="0"/>
              <a:t>59</a:t>
            </a:fld>
            <a:endParaRPr lang="en-US" dirty="0"/>
          </a:p>
        </p:txBody>
      </p:sp>
    </p:spTree>
    <p:extLst>
      <p:ext uri="{BB962C8B-B14F-4D97-AF65-F5344CB8AC3E}">
        <p14:creationId xmlns:p14="http://schemas.microsoft.com/office/powerpoint/2010/main" val="1924935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accent2"/>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lgn="ctr">
              <a:defRPr sz="3800">
                <a:solidFill>
                  <a:srgbClr val="262626"/>
                </a:solidFill>
              </a:defRPr>
            </a:lvl1pPr>
          </a:lstStyle>
          <a:p>
            <a:r>
              <a:rPr lang="en-US"/>
              <a:t>Click to edit Master title style</a:t>
            </a:r>
            <a:endParaRPr lang="en-US" dirty="0"/>
          </a:p>
        </p:txBody>
      </p:sp>
      <p:sp>
        <p:nvSpPr>
          <p:cNvPr id="3" name="Subtitle 2"/>
          <p:cNvSpPr>
            <a:spLocks noGrp="1"/>
          </p:cNvSpPr>
          <p:nvPr>
            <p:ph type="subTitle" idx="1"/>
          </p:nvPr>
        </p:nvSpPr>
        <p:spPr>
          <a:xfrm>
            <a:off x="2695194" y="4352544"/>
            <a:ext cx="6801612" cy="1239894"/>
          </a:xfrm>
          <a:noFill/>
        </p:spPr>
        <p:txBody>
          <a:bodyPr>
            <a:normAutofit/>
          </a:bodyPr>
          <a:lstStyle>
            <a:lvl1pPr marL="0" indent="0" algn="ctr">
              <a:buNone/>
              <a:defRPr sz="2000">
                <a:solidFill>
                  <a:schemeClr val="tx1">
                    <a:lumMod val="75000"/>
                    <a:lumOff val="25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7/17/2026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211463745"/>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7/17/2026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585463352"/>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53112" y="937260"/>
            <a:ext cx="1298608" cy="498348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31136" y="937260"/>
            <a:ext cx="6198489" cy="498348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65DFBE8-81F4-46A1-BB38-C49D79C4F68D}" type="datetime1">
              <a:rPr lang="en-US" smtClean="0"/>
              <a:t>7/17/2026</a:t>
            </a:fld>
            <a:endParaRPr lang="en-US" dirty="0"/>
          </a:p>
        </p:txBody>
      </p:sp>
      <p:sp>
        <p:nvSpPr>
          <p:cNvPr id="5" name="Footer Placeholder 4"/>
          <p:cNvSpPr>
            <a:spLocks noGrp="1"/>
          </p:cNvSpPr>
          <p:nvPr>
            <p:ph type="ftr" sz="quarter" idx="11"/>
          </p:nvPr>
        </p:nvSpPr>
        <p:spPr/>
        <p:txBody>
          <a:bodyPr/>
          <a:lstStyle/>
          <a:p>
            <a:r>
              <a:rPr lang="en-US"/>
              <a:t>Sample Footer Text</a:t>
            </a:r>
            <a:endParaRPr lang="en-US" dirty="0"/>
          </a:p>
        </p:txBody>
      </p:sp>
      <p:sp>
        <p:nvSpPr>
          <p:cNvPr id="6" name="Slide Number Placeholder 5"/>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92557309"/>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Conclusion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7/17/2026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47546622"/>
      </p:ext>
    </p:extLst>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65DFBE8-81F4-46A1-BB38-C49D79C4F68D}" type="datetime1">
              <a:rPr lang="en-US" smtClean="0"/>
              <a:t>7/17/2026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62845067"/>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bwMode="blackWhite">
          <a:xfrm>
            <a:off x="1600200" y="2386744"/>
            <a:ext cx="8991600" cy="1645920"/>
          </a:xfrm>
          <a:solidFill>
            <a:srgbClr val="FFFFFF"/>
          </a:solidFill>
          <a:ln w="38100">
            <a:solidFill>
              <a:srgbClr val="404040"/>
            </a:solidFill>
          </a:ln>
        </p:spPr>
        <p:txBody>
          <a:bodyPr lIns="274320" rIns="274320" anchor="ctr" anchorCtr="1">
            <a:normAutofit/>
          </a:bodyPr>
          <a:lstStyle>
            <a:lvl1pPr>
              <a:defRPr sz="3800">
                <a:solidFill>
                  <a:srgbClr val="262626"/>
                </a:solidFill>
              </a:defRPr>
            </a:lvl1pPr>
          </a:lstStyle>
          <a:p>
            <a:r>
              <a:rPr lang="en-US"/>
              <a:t>Click to edit Master title style</a:t>
            </a:r>
            <a:endParaRPr lang="en-US" dirty="0"/>
          </a:p>
        </p:txBody>
      </p:sp>
      <p:sp>
        <p:nvSpPr>
          <p:cNvPr id="3" name="Text Placeholder 2"/>
          <p:cNvSpPr>
            <a:spLocks noGrp="1"/>
          </p:cNvSpPr>
          <p:nvPr>
            <p:ph type="body" idx="1"/>
          </p:nvPr>
        </p:nvSpPr>
        <p:spPr>
          <a:xfrm>
            <a:off x="2695194" y="4352465"/>
            <a:ext cx="6801612" cy="1265082"/>
          </a:xfrm>
        </p:spPr>
        <p:txBody>
          <a:bodyPr anchor="t" anchorCtr="1">
            <a:normAutofit/>
          </a:bodyPr>
          <a:lstStyle>
            <a:lvl1pPr marL="0" indent="0">
              <a:buNone/>
              <a:defRPr sz="20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Date Placeholder 6"/>
          <p:cNvSpPr>
            <a:spLocks noGrp="1"/>
          </p:cNvSpPr>
          <p:nvPr>
            <p:ph type="dt" sz="half" idx="10"/>
          </p:nvPr>
        </p:nvSpPr>
        <p:spPr/>
        <p:txBody>
          <a:bodyPr/>
          <a:lstStyle/>
          <a:p>
            <a:fld id="{665DFBE8-81F4-46A1-BB38-C49D79C4F68D}" type="datetime1">
              <a:rPr lang="en-US" smtClean="0"/>
              <a:t>7/17/2026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184082517"/>
      </p:ext>
    </p:extLst>
  </p:cSld>
  <p:clrMapOvr>
    <a:overrideClrMapping bg1="dk1" tx1="lt1" bg2="dk2" tx2="lt2" accent1="accent1" accent2="accent2" accent3="accent3" accent4="accent4" accent5="accent5" accent6="accent6" hlink="hlink" folHlink="folHlink"/>
  </p:clrMapOvr>
  <p:hf sldNum="0" hdr="0" ftr="0" dt="0"/>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581912" y="2638044"/>
            <a:ext cx="4271771"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38315" y="2638044"/>
            <a:ext cx="4270247" cy="310198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Date Placeholder 7"/>
          <p:cNvSpPr>
            <a:spLocks noGrp="1"/>
          </p:cNvSpPr>
          <p:nvPr>
            <p:ph type="dt" sz="half" idx="10"/>
          </p:nvPr>
        </p:nvSpPr>
        <p:spPr/>
        <p:txBody>
          <a:bodyPr/>
          <a:lstStyle/>
          <a:p>
            <a:fld id="{665DFBE8-81F4-46A1-BB38-C49D79C4F68D}" type="datetime1">
              <a:rPr lang="en-US" smtClean="0"/>
              <a:t>7/17/2026</a:t>
            </a:fld>
            <a:endParaRPr lang="en-US" dirty="0"/>
          </a:p>
        </p:txBody>
      </p:sp>
      <p:sp>
        <p:nvSpPr>
          <p:cNvPr id="9" name="Footer Placeholder 8"/>
          <p:cNvSpPr>
            <a:spLocks noGrp="1"/>
          </p:cNvSpPr>
          <p:nvPr>
            <p:ph type="ftr" sz="quarter" idx="11"/>
          </p:nvPr>
        </p:nvSpPr>
        <p:spPr/>
        <p:txBody>
          <a:bodyPr/>
          <a:lstStyle/>
          <a:p>
            <a:r>
              <a:rPr lang="en-US"/>
              <a:t>Sample Footer Text</a:t>
            </a:r>
            <a:endParaRPr lang="en-US" dirty="0"/>
          </a:p>
        </p:txBody>
      </p:sp>
      <p:sp>
        <p:nvSpPr>
          <p:cNvPr id="10" name="Slide Number Placeholder 9"/>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306354041"/>
      </p:ext>
    </p:extLst>
  </p:cSld>
  <p:clrMapOvr>
    <a:masterClrMapping/>
  </p:clrMapOvr>
  <p:hf sldNum="0" hdr="0" ftr="0" dt="0"/>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58343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583436" y="3143250"/>
            <a:ext cx="4270248" cy="259677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Content Placeholder 5"/>
          <p:cNvSpPr>
            <a:spLocks noGrp="1"/>
          </p:cNvSpPr>
          <p:nvPr>
            <p:ph sz="quarter" idx="4"/>
          </p:nvPr>
        </p:nvSpPr>
        <p:spPr>
          <a:xfrm>
            <a:off x="6338316" y="3143250"/>
            <a:ext cx="4253484" cy="2596776"/>
          </a:xfrm>
        </p:spPr>
        <p:txBody>
          <a:bodyPr/>
          <a:lstStyle>
            <a:lvl5pPr>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1" name="Text Placeholder 4"/>
          <p:cNvSpPr>
            <a:spLocks noGrp="1"/>
          </p:cNvSpPr>
          <p:nvPr>
            <p:ph type="body" sz="quarter" idx="13"/>
          </p:nvPr>
        </p:nvSpPr>
        <p:spPr>
          <a:xfrm>
            <a:off x="6338316" y="2313433"/>
            <a:ext cx="4270248" cy="704087"/>
          </a:xfrm>
        </p:spPr>
        <p:txBody>
          <a:bodyPr anchor="b" anchorCtr="1">
            <a:normAutofit/>
          </a:bodyPr>
          <a:lstStyle>
            <a:lvl1pPr marL="0" indent="0" algn="ctr">
              <a:buNone/>
              <a:defRPr sz="1900" b="0" cap="all" spc="100" baseline="0">
                <a:solidFill>
                  <a:schemeClr val="accent2">
                    <a:lumMod val="75000"/>
                  </a:schemeClr>
                </a:solidFill>
              </a:defRPr>
            </a:lvl1pPr>
            <a:lvl2pPr marL="457200" indent="0">
              <a:buNone/>
              <a:defRPr sz="19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7" name="Date Placeholder 6"/>
          <p:cNvSpPr>
            <a:spLocks noGrp="1"/>
          </p:cNvSpPr>
          <p:nvPr>
            <p:ph type="dt" sz="half" idx="10"/>
          </p:nvPr>
        </p:nvSpPr>
        <p:spPr/>
        <p:txBody>
          <a:bodyPr/>
          <a:lstStyle/>
          <a:p>
            <a:fld id="{665DFBE8-81F4-46A1-BB38-C49D79C4F68D}" type="datetime1">
              <a:rPr lang="en-US" smtClean="0"/>
              <a:t>7/17/2026</a:t>
            </a:fld>
            <a:endParaRPr lang="en-US" dirty="0"/>
          </a:p>
        </p:txBody>
      </p:sp>
      <p:sp>
        <p:nvSpPr>
          <p:cNvPr id="8" name="Footer Placeholder 7"/>
          <p:cNvSpPr>
            <a:spLocks noGrp="1"/>
          </p:cNvSpPr>
          <p:nvPr>
            <p:ph type="ftr" sz="quarter" idx="11"/>
          </p:nvPr>
        </p:nvSpPr>
        <p:spPr/>
        <p:txBody>
          <a:bodyPr/>
          <a:lstStyle/>
          <a:p>
            <a:r>
              <a:rPr lang="en-US"/>
              <a:t>Sample Footer Text</a:t>
            </a:r>
            <a:endParaRPr lang="en-US" dirty="0"/>
          </a:p>
        </p:txBody>
      </p:sp>
      <p:sp>
        <p:nvSpPr>
          <p:cNvPr id="9" name="Slide Number Placeholder 8"/>
          <p:cNvSpPr>
            <a:spLocks noGrp="1"/>
          </p:cNvSpPr>
          <p:nvPr>
            <p:ph type="sldNum" sz="quarter" idx="12"/>
          </p:nvPr>
        </p:nvSpPr>
        <p:spPr/>
        <p:txBody>
          <a:bodyPr/>
          <a:lstStyle/>
          <a:p>
            <a:fld id="{CC057153-B650-4DEB-B370-79DDCFDCE934}" type="slidenum">
              <a:rPr lang="en-US" smtClean="0"/>
              <a:t>‹#›</a:t>
            </a:fld>
            <a:endParaRPr lang="en-US" dirty="0"/>
          </a:p>
        </p:txBody>
      </p:sp>
      <p:sp>
        <p:nvSpPr>
          <p:cNvPr id="10" name="Title 9"/>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4142488695"/>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F57FA73-4BE2-4237-90E8-28123CE1B9FA}" type="datetime1">
              <a:rPr lang="en-US" smtClean="0"/>
              <a:t>7/17/2026</a:t>
            </a:fld>
            <a:endParaRPr lang="en-US" dirty="0"/>
          </a:p>
        </p:txBody>
      </p:sp>
      <p:sp>
        <p:nvSpPr>
          <p:cNvPr id="4" name="Footer Placeholder 3"/>
          <p:cNvSpPr>
            <a:spLocks noGrp="1"/>
          </p:cNvSpPr>
          <p:nvPr>
            <p:ph type="ftr" sz="quarter" idx="11"/>
          </p:nvPr>
        </p:nvSpPr>
        <p:spPr/>
        <p:txBody>
          <a:bodyPr/>
          <a:lstStyle/>
          <a:p>
            <a:r>
              <a:rPr lang="en-US"/>
              <a:t>Sample Footer Text</a:t>
            </a:r>
            <a:endParaRPr lang="en-US" dirty="0"/>
          </a:p>
        </p:txBody>
      </p:sp>
      <p:sp>
        <p:nvSpPr>
          <p:cNvPr id="5" name="Slide Number Placeholder 4"/>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855769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8BA1E88-22B3-4091-902C-19D6AD2267FE}" type="datetime1">
              <a:rPr lang="en-US" smtClean="0"/>
              <a:t>7/17/2026</a:t>
            </a:fld>
            <a:endParaRPr lang="en-US" dirty="0"/>
          </a:p>
        </p:txBody>
      </p:sp>
      <p:sp>
        <p:nvSpPr>
          <p:cNvPr id="3" name="Footer Placeholder 2"/>
          <p:cNvSpPr>
            <a:spLocks noGrp="1"/>
          </p:cNvSpPr>
          <p:nvPr>
            <p:ph type="ftr" sz="quarter" idx="11"/>
          </p:nvPr>
        </p:nvSpPr>
        <p:spPr/>
        <p:txBody>
          <a:bodyPr/>
          <a:lstStyle/>
          <a:p>
            <a:r>
              <a:rPr lang="en-US"/>
              <a:t>Sample Footer Text</a:t>
            </a:r>
            <a:endParaRPr lang="en-US" dirty="0"/>
          </a:p>
        </p:txBody>
      </p:sp>
      <p:sp>
        <p:nvSpPr>
          <p:cNvPr id="4" name="Slide Number Placeholder 3"/>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598483007"/>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6" name="Rectangle 25"/>
          <p:cNvSpPr/>
          <p:nvPr/>
        </p:nvSpPr>
        <p:spPr>
          <a:xfrm>
            <a:off x="0" y="0"/>
            <a:ext cx="6096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4672" y="2243828"/>
            <a:ext cx="4486656" cy="1141497"/>
          </a:xfrm>
          <a:solidFill>
            <a:srgbClr val="FFFFFF"/>
          </a:solidFill>
          <a:ln>
            <a:solidFill>
              <a:srgbClr val="404040"/>
            </a:solidFill>
          </a:ln>
        </p:spPr>
        <p:txBody>
          <a:bodyPr anchor="ctr" anchorCtr="1">
            <a:normAutofit/>
          </a:bodyPr>
          <a:lstStyle>
            <a:lvl1pPr>
              <a:defRPr sz="2200">
                <a:solidFill>
                  <a:srgbClr val="262626"/>
                </a:solidFill>
              </a:defRPr>
            </a:lvl1pPr>
          </a:lstStyle>
          <a:p>
            <a:r>
              <a:rPr lang="en-US"/>
              <a:t>Click to edit Master title style</a:t>
            </a:r>
            <a:endParaRPr lang="en-US" dirty="0"/>
          </a:p>
        </p:txBody>
      </p:sp>
      <p:sp>
        <p:nvSpPr>
          <p:cNvPr id="3" name="Content Placeholder 2"/>
          <p:cNvSpPr>
            <a:spLocks noGrp="1"/>
          </p:cNvSpPr>
          <p:nvPr>
            <p:ph idx="1"/>
          </p:nvPr>
        </p:nvSpPr>
        <p:spPr>
          <a:xfrm>
            <a:off x="6736080" y="804672"/>
            <a:ext cx="4815840" cy="5248656"/>
          </a:xfrm>
        </p:spPr>
        <p:txBody>
          <a:bodyPr>
            <a:normAutofit/>
          </a:bodyPr>
          <a:lstStyle>
            <a:lvl1pPr>
              <a:defRPr sz="19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15568" y="3549918"/>
            <a:ext cx="3794760" cy="2194036"/>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9" name="Date Placeholder 8"/>
          <p:cNvSpPr>
            <a:spLocks noGrp="1"/>
          </p:cNvSpPr>
          <p:nvPr>
            <p:ph type="dt" sz="half" idx="10"/>
          </p:nvPr>
        </p:nvSpPr>
        <p:spPr/>
        <p:txBody>
          <a:bodyPr/>
          <a:lstStyle/>
          <a:p>
            <a:fld id="{665DFBE8-81F4-46A1-BB38-C49D79C4F68D}" type="datetime1">
              <a:rPr lang="en-US" smtClean="0"/>
              <a:t>7/17/2026</a:t>
            </a:fld>
            <a:endParaRPr lang="en-US" dirty="0"/>
          </a:p>
        </p:txBody>
      </p:sp>
      <p:sp>
        <p:nvSpPr>
          <p:cNvPr id="10" name="Footer Placeholder 9"/>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Sample Footer Text</a:t>
            </a:r>
            <a:endParaRPr lang="en-US" dirty="0"/>
          </a:p>
        </p:txBody>
      </p:sp>
      <p:sp>
        <p:nvSpPr>
          <p:cNvPr id="11" name="Slide Number Placeholder 10"/>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251470332"/>
      </p:ext>
    </p:extLst>
  </p:cSld>
  <p:clrMapOvr>
    <a:masterClrMapping/>
  </p:clrMapOvr>
  <p:hf sldNum="0" hdr="0" ftr="0" dt="0"/>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18" name="Rectangle 17"/>
          <p:cNvSpPr/>
          <p:nvPr/>
        </p:nvSpPr>
        <p:spPr>
          <a:xfrm>
            <a:off x="0" y="0"/>
            <a:ext cx="6095999"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bwMode="blackWhite">
          <a:xfrm>
            <a:off x="808523" y="2243828"/>
            <a:ext cx="4494998" cy="1134640"/>
          </a:xfrm>
          <a:solidFill>
            <a:srgbClr val="FFFFFF"/>
          </a:solidFill>
          <a:ln>
            <a:solidFill>
              <a:srgbClr val="404040"/>
            </a:solidFill>
          </a:ln>
        </p:spPr>
        <p:txBody>
          <a:bodyPr anchor="ctr" anchorCtr="1">
            <a:noAutofit/>
          </a:bodyPr>
          <a:lstStyle>
            <a:lvl1pPr>
              <a:defRPr sz="2200">
                <a:solidFill>
                  <a:srgbClr val="262626"/>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6095999" y="0"/>
            <a:ext cx="6102097" cy="6858000"/>
          </a:xfrm>
          <a:solidFill>
            <a:schemeClr val="bg1">
              <a:lumMod val="75000"/>
            </a:schemeClr>
          </a:solidFill>
        </p:spPr>
        <p:txBody>
          <a:bodyPr anchor="t"/>
          <a:lstStyle>
            <a:lvl1pPr marL="0" indent="0">
              <a:buNone/>
              <a:defRPr sz="3200">
                <a:solidFill>
                  <a:schemeClr val="bg1">
                    <a:lumMod val="85000"/>
                    <a:lumOff val="1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15568" y="3549918"/>
            <a:ext cx="3794760" cy="2194037"/>
          </a:xfrm>
        </p:spPr>
        <p:txBody>
          <a:bodyPr anchor="t" anchorCtr="1">
            <a:normAutofit/>
          </a:bodyPr>
          <a:lstStyle>
            <a:lvl1pPr marL="0" indent="0" algn="ctr">
              <a:buNone/>
              <a:defRPr sz="1500">
                <a:solidFill>
                  <a:srgbClr val="FFFFFF"/>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8" name="Date Placeholder 7"/>
          <p:cNvSpPr>
            <a:spLocks noGrp="1"/>
          </p:cNvSpPr>
          <p:nvPr>
            <p:ph type="dt" sz="half" idx="10"/>
          </p:nvPr>
        </p:nvSpPr>
        <p:spPr/>
        <p:txBody>
          <a:bodyPr/>
          <a:lstStyle>
            <a:lvl1pPr>
              <a:defRPr>
                <a:solidFill>
                  <a:srgbClr val="FFFFFF"/>
                </a:solidFill>
                <a:effectLst>
                  <a:outerShdw blurRad="50800" dist="38100" dir="2700000" algn="tl" rotWithShape="0">
                    <a:prstClr val="black">
                      <a:alpha val="43000"/>
                    </a:prstClr>
                  </a:outerShdw>
                </a:effectLst>
              </a:defRPr>
            </a:lvl1pPr>
          </a:lstStyle>
          <a:p>
            <a:fld id="{665DFBE8-81F4-46A1-BB38-C49D79C4F68D}" type="datetime1">
              <a:rPr lang="en-US" smtClean="0"/>
              <a:t>7/17/2026</a:t>
            </a:fld>
            <a:endParaRPr lang="en-US" dirty="0"/>
          </a:p>
        </p:txBody>
      </p:sp>
      <p:sp>
        <p:nvSpPr>
          <p:cNvPr id="9" name="Footer Placeholder 8"/>
          <p:cNvSpPr>
            <a:spLocks noGrp="1"/>
          </p:cNvSpPr>
          <p:nvPr>
            <p:ph type="ftr" sz="quarter" idx="11"/>
          </p:nvPr>
        </p:nvSpPr>
        <p:spPr>
          <a:xfrm>
            <a:off x="804672" y="6236208"/>
            <a:ext cx="5124797" cy="320040"/>
          </a:xfrm>
        </p:spPr>
        <p:txBody>
          <a:bodyPr/>
          <a:lstStyle>
            <a:lvl1pPr>
              <a:defRPr>
                <a:solidFill>
                  <a:srgbClr val="FFFFFF">
                    <a:alpha val="70000"/>
                  </a:srgbClr>
                </a:solidFill>
              </a:defRPr>
            </a:lvl1pPr>
          </a:lstStyle>
          <a:p>
            <a:r>
              <a:rPr lang="en-US"/>
              <a:t>Sample Footer Text</a:t>
            </a:r>
            <a:endParaRPr lang="en-US" dirty="0"/>
          </a:p>
        </p:txBody>
      </p:sp>
      <p:sp>
        <p:nvSpPr>
          <p:cNvPr id="10" name="Slide Number Placeholder 9"/>
          <p:cNvSpPr>
            <a:spLocks noGrp="1"/>
          </p:cNvSpPr>
          <p:nvPr>
            <p:ph type="sldNum" sz="quarter" idx="12"/>
          </p:nvPr>
        </p:nvSpPr>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33850730"/>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9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black">
          <a:xfrm>
            <a:off x="2231136" y="964692"/>
            <a:ext cx="7729728" cy="1188720"/>
          </a:xfrm>
          <a:prstGeom prst="rect">
            <a:avLst/>
          </a:prstGeom>
          <a:solidFill>
            <a:srgbClr val="FFFFFF"/>
          </a:solidFill>
          <a:ln w="31750" cap="sq">
            <a:solidFill>
              <a:srgbClr val="404040"/>
            </a:solidFill>
            <a:miter lim="800000"/>
          </a:ln>
        </p:spPr>
        <p:txBody>
          <a:bodyPr vert="horz" lIns="182880" tIns="182880" rIns="182880" bIns="18288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31136" y="2638044"/>
            <a:ext cx="7729728" cy="310198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821429" y="6238816"/>
            <a:ext cx="2753746" cy="323968"/>
          </a:xfrm>
          <a:prstGeom prst="rect">
            <a:avLst/>
          </a:prstGeom>
        </p:spPr>
        <p:txBody>
          <a:bodyPr vert="horz" lIns="91440" tIns="45720" rIns="91440" bIns="45720" rtlCol="0" anchor="ctr"/>
          <a:lstStyle>
            <a:lvl1pPr algn="r">
              <a:defRPr sz="1050">
                <a:solidFill>
                  <a:schemeClr val="tx1">
                    <a:alpha val="70000"/>
                  </a:schemeClr>
                </a:solidFill>
              </a:defRPr>
            </a:lvl1pPr>
          </a:lstStyle>
          <a:p>
            <a:fld id="{665DFBE8-81F4-46A1-BB38-C49D79C4F68D}" type="datetime1">
              <a:rPr lang="en-US" smtClean="0"/>
              <a:t>7/17/2026</a:t>
            </a:fld>
            <a:endParaRPr lang="en-US" dirty="0"/>
          </a:p>
        </p:txBody>
      </p:sp>
      <p:sp>
        <p:nvSpPr>
          <p:cNvPr id="5" name="Footer Placeholder 4"/>
          <p:cNvSpPr>
            <a:spLocks noGrp="1"/>
          </p:cNvSpPr>
          <p:nvPr>
            <p:ph type="ftr" sz="quarter" idx="3"/>
          </p:nvPr>
        </p:nvSpPr>
        <p:spPr>
          <a:xfrm>
            <a:off x="1600200" y="6236208"/>
            <a:ext cx="5901189" cy="320040"/>
          </a:xfrm>
          <a:prstGeom prst="rect">
            <a:avLst/>
          </a:prstGeom>
        </p:spPr>
        <p:txBody>
          <a:bodyPr vert="horz" lIns="91440" tIns="45720" rIns="91440" bIns="45720" rtlCol="0" anchor="ctr"/>
          <a:lstStyle>
            <a:lvl1pPr algn="l">
              <a:defRPr sz="1050">
                <a:solidFill>
                  <a:schemeClr val="tx1">
                    <a:alpha val="70000"/>
                  </a:schemeClr>
                </a:solidFill>
              </a:defRPr>
            </a:lvl1pPr>
          </a:lstStyle>
          <a:p>
            <a:r>
              <a:rPr lang="en-US"/>
              <a:t>Sample Footer Text</a:t>
            </a:r>
            <a:endParaRPr lang="en-US" dirty="0"/>
          </a:p>
        </p:txBody>
      </p:sp>
      <p:sp>
        <p:nvSpPr>
          <p:cNvPr id="6" name="Slide Number Placeholder 5"/>
          <p:cNvSpPr>
            <a:spLocks noGrp="1"/>
          </p:cNvSpPr>
          <p:nvPr>
            <p:ph type="sldNum" sz="quarter" idx="4"/>
          </p:nvPr>
        </p:nvSpPr>
        <p:spPr>
          <a:xfrm>
            <a:off x="10758922" y="6217920"/>
            <a:ext cx="365760" cy="365760"/>
          </a:xfrm>
          <a:prstGeom prst="ellipse">
            <a:avLst/>
          </a:prstGeom>
          <a:solidFill>
            <a:srgbClr val="1D1D1D">
              <a:alpha val="70000"/>
            </a:srgbClr>
          </a:solidFill>
        </p:spPr>
        <p:txBody>
          <a:bodyPr vert="horz" lIns="18288" tIns="45720" rIns="18288" bIns="45720" rtlCol="0" anchor="ctr">
            <a:noAutofit/>
          </a:bodyPr>
          <a:lstStyle>
            <a:lvl1pPr algn="ctr">
              <a:defRPr sz="1100" spc="0" baseline="0">
                <a:solidFill>
                  <a:srgbClr val="FFFFFF"/>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1895894929"/>
      </p:ext>
    </p:extLst>
  </p:cSld>
  <p:clrMap bg1="lt1" tx1="dk1" bg2="lt2" tx2="dk2" accent1="accent1" accent2="accent2" accent3="accent3" accent4="accent4" accent5="accent5" accent6="accent6" hlink="hlink" folHlink="folHlink"/>
  <p:sldLayoutIdLst>
    <p:sldLayoutId id="2147484420" r:id="rId1"/>
    <p:sldLayoutId id="2147484421" r:id="rId2"/>
    <p:sldLayoutId id="2147484422" r:id="rId3"/>
    <p:sldLayoutId id="2147484423" r:id="rId4"/>
    <p:sldLayoutId id="2147484424" r:id="rId5"/>
    <p:sldLayoutId id="2147484425" r:id="rId6"/>
    <p:sldLayoutId id="2147484426" r:id="rId7"/>
    <p:sldLayoutId id="2147484427" r:id="rId8"/>
    <p:sldLayoutId id="2147484428" r:id="rId9"/>
    <p:sldLayoutId id="2147484429" r:id="rId10"/>
    <p:sldLayoutId id="2147484430" r:id="rId11"/>
    <p:sldLayoutId id="2147484432" r:id="rId12"/>
  </p:sldLayoutIdLst>
  <p:hf sldNum="0" hdr="0" ftr="0" dt="0"/>
  <p:txStyles>
    <p:titleStyle>
      <a:lvl1pPr algn="ctr" defTabSz="914400" rtl="0" eaLnBrk="1" latinLnBrk="0" hangingPunct="1">
        <a:lnSpc>
          <a:spcPct val="90000"/>
        </a:lnSpc>
        <a:spcBef>
          <a:spcPct val="0"/>
        </a:spcBef>
        <a:buNone/>
        <a:defRPr sz="2800" kern="1200" cap="all" spc="200" baseline="0">
          <a:solidFill>
            <a:srgbClr val="262626"/>
          </a:solidFill>
          <a:latin typeface="+mj-lt"/>
          <a:ea typeface="+mj-ea"/>
          <a:cs typeface="+mj-cs"/>
        </a:defRPr>
      </a:lvl1pPr>
    </p:titleStyle>
    <p:bodyStyle>
      <a:lvl1pPr marL="228600" indent="-228600" algn="l" defTabSz="914400" rtl="0" eaLnBrk="1" latinLnBrk="0" hangingPunct="1">
        <a:lnSpc>
          <a:spcPct val="100000"/>
        </a:lnSpc>
        <a:spcBef>
          <a:spcPts val="1000"/>
        </a:spcBef>
        <a:buClr>
          <a:schemeClr val="accent2"/>
        </a:buClr>
        <a:buFont typeface="Arial" panose="020B0604020202020204" pitchFamily="34" charset="0"/>
        <a:buChar char="•"/>
        <a:defRPr sz="1800" kern="1200">
          <a:solidFill>
            <a:schemeClr val="tx1">
              <a:lumMod val="85000"/>
              <a:lumOff val="15000"/>
            </a:schemeClr>
          </a:solidFill>
          <a:latin typeface="+mn-lt"/>
          <a:ea typeface="+mn-ea"/>
          <a:cs typeface="+mn-cs"/>
        </a:defRPr>
      </a:lvl1pPr>
      <a:lvl2pPr marL="4572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2pPr>
      <a:lvl3pPr marL="6858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3pPr>
      <a:lvl4pPr marL="9144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4pPr>
      <a:lvl5pPr marL="114300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lumMod val="85000"/>
              <a:lumOff val="15000"/>
            </a:schemeClr>
          </a:solidFill>
          <a:latin typeface="+mn-lt"/>
          <a:ea typeface="+mn-ea"/>
          <a:cs typeface="+mn-cs"/>
        </a:defRPr>
      </a:lvl5pPr>
      <a:lvl6pPr marL="131286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6pPr>
      <a:lvl7pPr marL="1484313"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a:solidFill>
            <a:schemeClr val="tx1"/>
          </a:solidFill>
          <a:latin typeface="+mn-lt"/>
          <a:ea typeface="+mn-ea"/>
          <a:cs typeface="+mn-cs"/>
        </a:defRPr>
      </a:lvl7pPr>
      <a:lvl8pPr marL="1657350"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8pPr>
      <a:lvl9pPr marL="1882775" indent="-228600" algn="l" defTabSz="914400" rtl="0" eaLnBrk="1" latinLnBrk="0" hangingPunct="1">
        <a:lnSpc>
          <a:spcPct val="100000"/>
        </a:lnSpc>
        <a:spcBef>
          <a:spcPts val="1000"/>
        </a:spcBef>
        <a:buClr>
          <a:schemeClr val="accent2"/>
        </a:buClr>
        <a:buFont typeface="Arial" panose="020B0604020202020204" pitchFamily="34" charset="0"/>
        <a:buChar char="•"/>
        <a:defRPr sz="1600" kern="1200" baseline="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6.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2" Type="http://schemas.openxmlformats.org/officeDocument/2006/relationships/image" Target="../media/image27.jp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image" Target="../media/image30.jp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3.jpg"/><Relationship Id="rId1" Type="http://schemas.openxmlformats.org/officeDocument/2006/relationships/slideLayout" Target="../slideLayouts/slideLayout3.xml"/></Relationships>
</file>

<file path=ppt/slides/_rels/slide35.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35.jpg"/><Relationship Id="rId1" Type="http://schemas.openxmlformats.org/officeDocument/2006/relationships/slideLayout" Target="../slideLayouts/slideLayout8.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2" Type="http://schemas.openxmlformats.org/officeDocument/2006/relationships/image" Target="../media/image41.jp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2" Type="http://schemas.openxmlformats.org/officeDocument/2006/relationships/image" Target="../media/image42.jp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3" Type="http://schemas.openxmlformats.org/officeDocument/2006/relationships/image" Target="../media/image43.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2" Type="http://schemas.openxmlformats.org/officeDocument/2006/relationships/image" Target="../media/image44.jpg"/><Relationship Id="rId1" Type="http://schemas.openxmlformats.org/officeDocument/2006/relationships/slideLayout" Target="../slideLayouts/slideLayout3.xml"/></Relationships>
</file>

<file path=ppt/slides/_rels/slide48.xml.rels><?xml version="1.0" encoding="UTF-8" standalone="yes"?>
<Relationships xmlns="http://schemas.openxmlformats.org/package/2006/relationships"><Relationship Id="rId3" Type="http://schemas.openxmlformats.org/officeDocument/2006/relationships/image" Target="../media/image46.jpeg"/><Relationship Id="rId7" Type="http://schemas.openxmlformats.org/officeDocument/2006/relationships/image" Target="../media/image50.jpeg"/><Relationship Id="rId2" Type="http://schemas.openxmlformats.org/officeDocument/2006/relationships/image" Target="../media/image45.jpeg"/><Relationship Id="rId1" Type="http://schemas.openxmlformats.org/officeDocument/2006/relationships/slideLayout" Target="../slideLayouts/slideLayout8.xml"/><Relationship Id="rId6" Type="http://schemas.openxmlformats.org/officeDocument/2006/relationships/image" Target="../media/image49.jpeg"/><Relationship Id="rId5" Type="http://schemas.openxmlformats.org/officeDocument/2006/relationships/image" Target="../media/image48.jpeg"/><Relationship Id="rId4" Type="http://schemas.openxmlformats.org/officeDocument/2006/relationships/image" Target="../media/image47.jpeg"/></Relationships>
</file>

<file path=ppt/slides/_rels/slide49.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3" Type="http://schemas.openxmlformats.org/officeDocument/2006/relationships/image" Target="../media/image5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3" Type="http://schemas.openxmlformats.org/officeDocument/2006/relationships/image" Target="../media/image56.jpg"/><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7.jp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3.xml"/></Relationships>
</file>

<file path=ppt/slides/_rels/slide58.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3" Type="http://schemas.openxmlformats.org/officeDocument/2006/relationships/image" Target="../media/image61.jp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xml"/></Relationships>
</file>

<file path=ppt/slides/_rels/slide60.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3" Type="http://schemas.openxmlformats.org/officeDocument/2006/relationships/image" Target="../media/image63.JP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64.bin"/><Relationship Id="rId1" Type="http://schemas.openxmlformats.org/officeDocument/2006/relationships/slideLayout" Target="../slideLayouts/slideLayout3.xml"/></Relationships>
</file>

<file path=ppt/slides/_rels/slide63.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image" Target="../media/image65.jpg"/><Relationship Id="rId1" Type="http://schemas.openxmlformats.org/officeDocument/2006/relationships/slideLayout" Target="../slideLayouts/slideLayout7.xml"/><Relationship Id="rId4" Type="http://schemas.openxmlformats.org/officeDocument/2006/relationships/image" Target="../media/image67.jpg"/></Relationships>
</file>

<file path=ppt/slides/_rels/slide64.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image" Target="../media/image69.pn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7108A0CE-EFD5-B6EB-BCC6-C804CC0EFD04}"/>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13941543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42FDFB-19A5-4F9C-EFFF-C1DDDA6373E7}"/>
              </a:ext>
            </a:extLst>
          </p:cNvPr>
          <p:cNvSpPr>
            <a:spLocks noGrp="1"/>
          </p:cNvSpPr>
          <p:nvPr>
            <p:ph type="title"/>
          </p:nvPr>
        </p:nvSpPr>
        <p:spPr>
          <a:xfrm>
            <a:off x="370490" y="242634"/>
            <a:ext cx="5163208" cy="5291063"/>
          </a:xfrm>
        </p:spPr>
        <p:txBody>
          <a:bodyPr>
            <a:normAutofit fontScale="90000"/>
          </a:bodyPr>
          <a:lstStyle/>
          <a:p>
            <a:r>
              <a:rPr lang="en-US" sz="6000" dirty="0"/>
              <a:t>4. When this plague was stayed, did Pharaoh keep his promise?    </a:t>
            </a:r>
          </a:p>
        </p:txBody>
      </p:sp>
      <p:sp>
        <p:nvSpPr>
          <p:cNvPr id="3" name="Text Placeholder 2">
            <a:extLst>
              <a:ext uri="{FF2B5EF4-FFF2-40B4-BE49-F238E27FC236}">
                <a16:creationId xmlns:a16="http://schemas.microsoft.com/office/drawing/2014/main" id="{22238A6F-93CA-4A48-29D7-567907D6B536}"/>
              </a:ext>
            </a:extLst>
          </p:cNvPr>
          <p:cNvSpPr>
            <a:spLocks noGrp="1"/>
          </p:cNvSpPr>
          <p:nvPr>
            <p:ph type="body" idx="1"/>
          </p:nvPr>
        </p:nvSpPr>
        <p:spPr>
          <a:xfrm>
            <a:off x="370490" y="5707116"/>
            <a:ext cx="5163208" cy="865975"/>
          </a:xfrm>
        </p:spPr>
        <p:txBody>
          <a:bodyPr>
            <a:normAutofit fontScale="92500" lnSpcReduction="10000"/>
          </a:bodyPr>
          <a:lstStyle/>
          <a:p>
            <a:r>
              <a:rPr lang="en-US" sz="6000" b="1" i="1" dirty="0">
                <a:solidFill>
                  <a:schemeClr val="bg1"/>
                </a:solidFill>
              </a:rPr>
              <a:t>Exodus 8:12-15.</a:t>
            </a:r>
            <a:endParaRPr lang="en-US" sz="6000" b="1" dirty="0">
              <a:solidFill>
                <a:schemeClr val="bg1"/>
              </a:solidFill>
            </a:endParaRPr>
          </a:p>
        </p:txBody>
      </p:sp>
      <p:pic>
        <p:nvPicPr>
          <p:cNvPr id="5" name="Picture 4" descr="What the 10 Plagues Teach Us About God | New Life">
            <a:extLst>
              <a:ext uri="{FF2B5EF4-FFF2-40B4-BE49-F238E27FC236}">
                <a16:creationId xmlns:a16="http://schemas.microsoft.com/office/drawing/2014/main" id="{3DE1F7E1-D29F-39AA-C514-9FA9508F5741}"/>
              </a:ext>
            </a:extLst>
          </p:cNvPr>
          <p:cNvPicPr>
            <a:picLocks noChangeAspect="1"/>
          </p:cNvPicPr>
          <p:nvPr/>
        </p:nvPicPr>
        <p:blipFill>
          <a:blip r:embed="rId2"/>
          <a:srcRect l="7561" t="14807" b="11431"/>
          <a:stretch>
            <a:fillRect/>
          </a:stretch>
        </p:blipFill>
        <p:spPr>
          <a:xfrm>
            <a:off x="5738649" y="242634"/>
            <a:ext cx="6082862" cy="6372732"/>
          </a:xfrm>
          <a:prstGeom prst="rect">
            <a:avLst/>
          </a:prstGeom>
        </p:spPr>
      </p:pic>
    </p:spTree>
    <p:extLst>
      <p:ext uri="{BB962C8B-B14F-4D97-AF65-F5344CB8AC3E}">
        <p14:creationId xmlns:p14="http://schemas.microsoft.com/office/powerpoint/2010/main" val="5308692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10F973-D31B-E7C4-CD4D-B9A22A0330F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D335CD-7F54-34AF-2235-5F121DD53D6C}"/>
              </a:ext>
            </a:extLst>
          </p:cNvPr>
          <p:cNvSpPr>
            <a:spLocks noGrp="1"/>
          </p:cNvSpPr>
          <p:nvPr>
            <p:ph type="ctrTitle"/>
          </p:nvPr>
        </p:nvSpPr>
        <p:spPr>
          <a:xfrm>
            <a:off x="5738648" y="1087821"/>
            <a:ext cx="6208985" cy="5573110"/>
          </a:xfrm>
        </p:spPr>
        <p:txBody>
          <a:bodyPr>
            <a:normAutofit fontScale="90000"/>
          </a:bodyPr>
          <a:lstStyle/>
          <a:p>
            <a:r>
              <a:rPr lang="en-US" sz="4400" b="1" baseline="30000" dirty="0"/>
              <a:t>12 </a:t>
            </a:r>
            <a:r>
              <a:rPr lang="en-US" sz="4400" dirty="0"/>
              <a:t>And Moses and Aaron went out from Pharaoh: and Moses cried unto the </a:t>
            </a:r>
            <a:r>
              <a:rPr lang="en-US" sz="4400" cap="small" dirty="0"/>
              <a:t>Lord</a:t>
            </a:r>
            <a:r>
              <a:rPr lang="en-US" sz="4400" dirty="0"/>
              <a:t> because of the frogs which he had brought against Pharaoh.</a:t>
            </a:r>
            <a:endParaRPr lang="en-US" sz="6600" dirty="0"/>
          </a:p>
        </p:txBody>
      </p:sp>
      <p:sp>
        <p:nvSpPr>
          <p:cNvPr id="3" name="Text Placeholder 2">
            <a:extLst>
              <a:ext uri="{FF2B5EF4-FFF2-40B4-BE49-F238E27FC236}">
                <a16:creationId xmlns:a16="http://schemas.microsoft.com/office/drawing/2014/main" id="{A95C31D2-9A98-E33F-3D10-C5341EC0B5A2}"/>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Exodus 8:12-15.</a:t>
            </a:r>
            <a:endParaRPr lang="en-US" sz="6000" b="1" dirty="0">
              <a:solidFill>
                <a:schemeClr val="bg1"/>
              </a:solidFill>
            </a:endParaRPr>
          </a:p>
        </p:txBody>
      </p:sp>
      <p:pic>
        <p:nvPicPr>
          <p:cNvPr id="5" name="Picture 4" descr="Biblical Plague: Millions of Frogs Invade Egypt">
            <a:extLst>
              <a:ext uri="{FF2B5EF4-FFF2-40B4-BE49-F238E27FC236}">
                <a16:creationId xmlns:a16="http://schemas.microsoft.com/office/drawing/2014/main" id="{4E967E9D-4CB6-4865-92AA-023FD56BDE3D}"/>
              </a:ext>
            </a:extLst>
          </p:cNvPr>
          <p:cNvPicPr>
            <a:picLocks noChangeAspect="1"/>
          </p:cNvPicPr>
          <p:nvPr/>
        </p:nvPicPr>
        <p:blipFill>
          <a:blip r:embed="rId2"/>
          <a:srcRect l="27332" t="22613" r="38228" b="3513"/>
          <a:stretch>
            <a:fillRect/>
          </a:stretch>
        </p:blipFill>
        <p:spPr>
          <a:xfrm>
            <a:off x="244367" y="197069"/>
            <a:ext cx="5273564" cy="6463862"/>
          </a:xfrm>
          <a:prstGeom prst="rect">
            <a:avLst/>
          </a:prstGeom>
        </p:spPr>
      </p:pic>
    </p:spTree>
    <p:extLst>
      <p:ext uri="{BB962C8B-B14F-4D97-AF65-F5344CB8AC3E}">
        <p14:creationId xmlns:p14="http://schemas.microsoft.com/office/powerpoint/2010/main" val="247677196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959BEE-1C19-0EAA-ADDD-8F72F85B33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37537B-06E5-A117-2556-79B9FDF81BBC}"/>
              </a:ext>
            </a:extLst>
          </p:cNvPr>
          <p:cNvSpPr>
            <a:spLocks noGrp="1"/>
          </p:cNvSpPr>
          <p:nvPr>
            <p:ph type="ctrTitle"/>
          </p:nvPr>
        </p:nvSpPr>
        <p:spPr>
          <a:xfrm>
            <a:off x="5738648" y="1087821"/>
            <a:ext cx="6208985" cy="5573110"/>
          </a:xfrm>
        </p:spPr>
        <p:txBody>
          <a:bodyPr>
            <a:normAutofit/>
          </a:bodyPr>
          <a:lstStyle/>
          <a:p>
            <a:r>
              <a:rPr lang="en-US" sz="4000" b="1" baseline="30000" dirty="0"/>
              <a:t>13 </a:t>
            </a:r>
            <a:r>
              <a:rPr lang="en-US" sz="4000" dirty="0"/>
              <a:t>And the </a:t>
            </a:r>
            <a:r>
              <a:rPr lang="en-US" sz="4000" cap="small" dirty="0"/>
              <a:t>Lord</a:t>
            </a:r>
            <a:r>
              <a:rPr lang="en-US" sz="4000" dirty="0"/>
              <a:t> did according to the word of Moses; and the frogs died out of the houses, out of the villages, and out of the fields.</a:t>
            </a:r>
            <a:endParaRPr lang="en-US" sz="7200" dirty="0"/>
          </a:p>
        </p:txBody>
      </p:sp>
      <p:sp>
        <p:nvSpPr>
          <p:cNvPr id="3" name="Text Placeholder 2">
            <a:extLst>
              <a:ext uri="{FF2B5EF4-FFF2-40B4-BE49-F238E27FC236}">
                <a16:creationId xmlns:a16="http://schemas.microsoft.com/office/drawing/2014/main" id="{1608B3C2-EFA2-B3A7-B4FB-070AD74CFDD6}"/>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Exodus 8:12-15.</a:t>
            </a:r>
            <a:endParaRPr lang="en-US" sz="6000" b="1" dirty="0">
              <a:solidFill>
                <a:schemeClr val="bg1"/>
              </a:solidFill>
            </a:endParaRPr>
          </a:p>
        </p:txBody>
      </p:sp>
      <p:pic>
        <p:nvPicPr>
          <p:cNvPr id="4" name="Picture 3" descr="One more night with the frogs | God Reports">
            <a:extLst>
              <a:ext uri="{FF2B5EF4-FFF2-40B4-BE49-F238E27FC236}">
                <a16:creationId xmlns:a16="http://schemas.microsoft.com/office/drawing/2014/main" id="{32BCDA6B-3F8B-846C-72E3-893B34EF2835}"/>
              </a:ext>
            </a:extLst>
          </p:cNvPr>
          <p:cNvPicPr>
            <a:picLocks noChangeAspect="1"/>
          </p:cNvPicPr>
          <p:nvPr/>
        </p:nvPicPr>
        <p:blipFill>
          <a:blip r:embed="rId2"/>
          <a:srcRect r="55069"/>
          <a:stretch>
            <a:fillRect/>
          </a:stretch>
        </p:blipFill>
        <p:spPr>
          <a:xfrm>
            <a:off x="244367" y="197069"/>
            <a:ext cx="5163209" cy="6463862"/>
          </a:xfrm>
          <a:prstGeom prst="rect">
            <a:avLst/>
          </a:prstGeom>
        </p:spPr>
      </p:pic>
    </p:spTree>
    <p:extLst>
      <p:ext uri="{BB962C8B-B14F-4D97-AF65-F5344CB8AC3E}">
        <p14:creationId xmlns:p14="http://schemas.microsoft.com/office/powerpoint/2010/main" val="29622705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A78AA2-19CA-5A8E-C53D-079053740D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9BD6EF8-8581-2E2A-BFDA-435B32A2BFC3}"/>
              </a:ext>
            </a:extLst>
          </p:cNvPr>
          <p:cNvSpPr>
            <a:spLocks noGrp="1"/>
          </p:cNvSpPr>
          <p:nvPr>
            <p:ph type="ctrTitle"/>
          </p:nvPr>
        </p:nvSpPr>
        <p:spPr>
          <a:xfrm>
            <a:off x="5738648" y="1087821"/>
            <a:ext cx="6208985" cy="5573110"/>
          </a:xfrm>
        </p:spPr>
        <p:txBody>
          <a:bodyPr>
            <a:normAutofit fontScale="90000"/>
          </a:bodyPr>
          <a:lstStyle/>
          <a:p>
            <a:r>
              <a:rPr lang="en-US" sz="6000" b="1" baseline="30000" dirty="0"/>
              <a:t>14 </a:t>
            </a:r>
            <a:r>
              <a:rPr lang="en-US" sz="6000" dirty="0"/>
              <a:t>And they gathered them together upon heaps: and the land stank.</a:t>
            </a:r>
            <a:endParaRPr lang="en-US" sz="13800" dirty="0"/>
          </a:p>
        </p:txBody>
      </p:sp>
      <p:sp>
        <p:nvSpPr>
          <p:cNvPr id="3" name="Text Placeholder 2">
            <a:extLst>
              <a:ext uri="{FF2B5EF4-FFF2-40B4-BE49-F238E27FC236}">
                <a16:creationId xmlns:a16="http://schemas.microsoft.com/office/drawing/2014/main" id="{CFE97510-50C5-68CB-27D8-4E8C6D7F5963}"/>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Exodus 8:12-15.</a:t>
            </a:r>
            <a:endParaRPr lang="en-US" sz="6000" b="1" dirty="0">
              <a:solidFill>
                <a:schemeClr val="bg1"/>
              </a:solidFill>
            </a:endParaRPr>
          </a:p>
        </p:txBody>
      </p:sp>
      <p:pic>
        <p:nvPicPr>
          <p:cNvPr id="5" name="Picture 4" descr="Moses prayed to God and He answered. Frogs died in the houses, courtyards and fields. The dead frogs were piled into heaps and the smell was really bad. Pharaoh, however, broke his promise and refused to let the Hebrews go and worship God in the wilderness. – Slide 8">
            <a:extLst>
              <a:ext uri="{FF2B5EF4-FFF2-40B4-BE49-F238E27FC236}">
                <a16:creationId xmlns:a16="http://schemas.microsoft.com/office/drawing/2014/main" id="{F9D7DA18-F009-349D-CE05-D0F0DD07F4ED}"/>
              </a:ext>
            </a:extLst>
          </p:cNvPr>
          <p:cNvPicPr>
            <a:picLocks noChangeAspect="1"/>
          </p:cNvPicPr>
          <p:nvPr/>
        </p:nvPicPr>
        <p:blipFill>
          <a:blip r:embed="rId2"/>
          <a:srcRect r="40092"/>
          <a:stretch>
            <a:fillRect/>
          </a:stretch>
        </p:blipFill>
        <p:spPr>
          <a:xfrm>
            <a:off x="244366" y="197069"/>
            <a:ext cx="5163209" cy="6463862"/>
          </a:xfrm>
          <a:prstGeom prst="rect">
            <a:avLst/>
          </a:prstGeom>
        </p:spPr>
      </p:pic>
    </p:spTree>
    <p:extLst>
      <p:ext uri="{BB962C8B-B14F-4D97-AF65-F5344CB8AC3E}">
        <p14:creationId xmlns:p14="http://schemas.microsoft.com/office/powerpoint/2010/main" val="256359414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700D5-5DFA-3401-E406-33CC0A6A2B6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B0B912-062D-8989-651F-9D537DA42BB5}"/>
              </a:ext>
            </a:extLst>
          </p:cNvPr>
          <p:cNvSpPr>
            <a:spLocks noGrp="1"/>
          </p:cNvSpPr>
          <p:nvPr>
            <p:ph type="ctrTitle"/>
          </p:nvPr>
        </p:nvSpPr>
        <p:spPr>
          <a:xfrm>
            <a:off x="5738648" y="1087821"/>
            <a:ext cx="6208985" cy="5573110"/>
          </a:xfrm>
        </p:spPr>
        <p:txBody>
          <a:bodyPr>
            <a:normAutofit fontScale="90000"/>
          </a:bodyPr>
          <a:lstStyle/>
          <a:p>
            <a:r>
              <a:rPr lang="en-US" sz="4400" b="1" baseline="30000" dirty="0"/>
              <a:t>15 </a:t>
            </a:r>
            <a:r>
              <a:rPr lang="en-US" sz="4400" dirty="0"/>
              <a:t>But when Pharaoh saw that there was respite, he hardened his heart, and hearkened not unto them; as the </a:t>
            </a:r>
            <a:r>
              <a:rPr lang="en-US" sz="4400" cap="small" dirty="0"/>
              <a:t>Lord</a:t>
            </a:r>
            <a:r>
              <a:rPr lang="en-US" sz="4400" dirty="0"/>
              <a:t> had said.</a:t>
            </a:r>
            <a:endParaRPr lang="en-US" sz="21500" dirty="0"/>
          </a:p>
        </p:txBody>
      </p:sp>
      <p:sp>
        <p:nvSpPr>
          <p:cNvPr id="3" name="Text Placeholder 2">
            <a:extLst>
              <a:ext uri="{FF2B5EF4-FFF2-40B4-BE49-F238E27FC236}">
                <a16:creationId xmlns:a16="http://schemas.microsoft.com/office/drawing/2014/main" id="{7FFFE33E-E6CC-1BE3-1A6B-DA03916647CC}"/>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Exodus 8:12-15.</a:t>
            </a:r>
            <a:endParaRPr lang="en-US" sz="6000" b="1" dirty="0">
              <a:solidFill>
                <a:schemeClr val="bg1"/>
              </a:solidFill>
            </a:endParaRPr>
          </a:p>
        </p:txBody>
      </p:sp>
      <p:pic>
        <p:nvPicPr>
          <p:cNvPr id="6" name="Picture 5" descr="Moses prayed and the next day the flies left. But Pharaoh broke his promise and refused to let the Hebrew slaves go. – Slide 16">
            <a:extLst>
              <a:ext uri="{FF2B5EF4-FFF2-40B4-BE49-F238E27FC236}">
                <a16:creationId xmlns:a16="http://schemas.microsoft.com/office/drawing/2014/main" id="{8F69481A-9BFE-3ABB-2C1E-41FD9FB9E325}"/>
              </a:ext>
            </a:extLst>
          </p:cNvPr>
          <p:cNvPicPr>
            <a:picLocks noChangeAspect="1"/>
          </p:cNvPicPr>
          <p:nvPr/>
        </p:nvPicPr>
        <p:blipFill>
          <a:blip r:embed="rId2"/>
          <a:srcRect l="39071"/>
          <a:stretch>
            <a:fillRect/>
          </a:stretch>
        </p:blipFill>
        <p:spPr>
          <a:xfrm>
            <a:off x="363295" y="305353"/>
            <a:ext cx="5163209" cy="6355578"/>
          </a:xfrm>
          <a:prstGeom prst="rect">
            <a:avLst/>
          </a:prstGeom>
        </p:spPr>
      </p:pic>
    </p:spTree>
    <p:extLst>
      <p:ext uri="{BB962C8B-B14F-4D97-AF65-F5344CB8AC3E}">
        <p14:creationId xmlns:p14="http://schemas.microsoft.com/office/powerpoint/2010/main" val="12244260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4AD0F7-1146-94B1-1825-D722A6CDA93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59F90D-DCF9-8E4A-01B3-710E01EB76E0}"/>
              </a:ext>
            </a:extLst>
          </p:cNvPr>
          <p:cNvSpPr>
            <a:spLocks noGrp="1"/>
          </p:cNvSpPr>
          <p:nvPr>
            <p:ph type="title"/>
          </p:nvPr>
        </p:nvSpPr>
        <p:spPr>
          <a:xfrm>
            <a:off x="370490" y="242634"/>
            <a:ext cx="5163208" cy="5291063"/>
          </a:xfrm>
        </p:spPr>
        <p:txBody>
          <a:bodyPr>
            <a:normAutofit/>
          </a:bodyPr>
          <a:lstStyle/>
          <a:p>
            <a:r>
              <a:rPr lang="en-US" sz="8000" dirty="0"/>
              <a:t>5. What was the next plague? </a:t>
            </a:r>
            <a:endParaRPr lang="en-US" sz="16600" dirty="0"/>
          </a:p>
        </p:txBody>
      </p:sp>
      <p:sp>
        <p:nvSpPr>
          <p:cNvPr id="3" name="Text Placeholder 2">
            <a:extLst>
              <a:ext uri="{FF2B5EF4-FFF2-40B4-BE49-F238E27FC236}">
                <a16:creationId xmlns:a16="http://schemas.microsoft.com/office/drawing/2014/main" id="{40503FDB-DCC2-8E33-A218-1428979D0CAD}"/>
              </a:ext>
            </a:extLst>
          </p:cNvPr>
          <p:cNvSpPr>
            <a:spLocks noGrp="1"/>
          </p:cNvSpPr>
          <p:nvPr>
            <p:ph type="body" idx="1"/>
          </p:nvPr>
        </p:nvSpPr>
        <p:spPr>
          <a:xfrm>
            <a:off x="370490" y="5707116"/>
            <a:ext cx="5163208" cy="865975"/>
          </a:xfrm>
        </p:spPr>
        <p:txBody>
          <a:bodyPr>
            <a:normAutofit fontScale="85000" lnSpcReduction="10000"/>
          </a:bodyPr>
          <a:lstStyle/>
          <a:p>
            <a:r>
              <a:rPr lang="en-US" sz="6000" b="1" i="1" dirty="0">
                <a:solidFill>
                  <a:schemeClr val="bg1"/>
                </a:solidFill>
              </a:rPr>
              <a:t>Exodus 8:16, 17.</a:t>
            </a:r>
            <a:endParaRPr lang="en-US" sz="6000" b="1" dirty="0">
              <a:solidFill>
                <a:schemeClr val="bg1"/>
              </a:solidFill>
            </a:endParaRPr>
          </a:p>
        </p:txBody>
      </p:sp>
      <p:pic>
        <p:nvPicPr>
          <p:cNvPr id="4" name="Picture 3" descr="The Ten Plagues of Egypt">
            <a:extLst>
              <a:ext uri="{FF2B5EF4-FFF2-40B4-BE49-F238E27FC236}">
                <a16:creationId xmlns:a16="http://schemas.microsoft.com/office/drawing/2014/main" id="{13CEAB3B-E8AA-81F3-1ACE-6F39C1D91C1D}"/>
              </a:ext>
            </a:extLst>
          </p:cNvPr>
          <p:cNvPicPr>
            <a:picLocks noChangeAspect="1"/>
          </p:cNvPicPr>
          <p:nvPr/>
        </p:nvPicPr>
        <p:blipFill>
          <a:blip r:embed="rId2"/>
          <a:srcRect l="2460" r="1326" b="24044"/>
          <a:stretch>
            <a:fillRect/>
          </a:stretch>
        </p:blipFill>
        <p:spPr>
          <a:xfrm>
            <a:off x="5797296" y="242634"/>
            <a:ext cx="6199632" cy="6330457"/>
          </a:xfrm>
          <a:prstGeom prst="rect">
            <a:avLst/>
          </a:prstGeom>
        </p:spPr>
      </p:pic>
    </p:spTree>
    <p:extLst>
      <p:ext uri="{BB962C8B-B14F-4D97-AF65-F5344CB8AC3E}">
        <p14:creationId xmlns:p14="http://schemas.microsoft.com/office/powerpoint/2010/main" val="25407520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065490-2F13-4F5F-B82A-CFB28B6500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E03DAC-8B87-17A8-6623-27E5309BE066}"/>
              </a:ext>
            </a:extLst>
          </p:cNvPr>
          <p:cNvSpPr>
            <a:spLocks noGrp="1"/>
          </p:cNvSpPr>
          <p:nvPr>
            <p:ph type="ctrTitle"/>
          </p:nvPr>
        </p:nvSpPr>
        <p:spPr>
          <a:xfrm>
            <a:off x="5738648" y="1087821"/>
            <a:ext cx="6208985" cy="5573110"/>
          </a:xfrm>
        </p:spPr>
        <p:txBody>
          <a:bodyPr>
            <a:normAutofit fontScale="90000"/>
          </a:bodyPr>
          <a:lstStyle/>
          <a:p>
            <a:r>
              <a:rPr lang="en-US" sz="4000" b="1" baseline="30000" dirty="0"/>
              <a:t>16 </a:t>
            </a:r>
            <a:r>
              <a:rPr lang="en-US" sz="4000" dirty="0"/>
              <a:t>And the </a:t>
            </a:r>
            <a:r>
              <a:rPr lang="en-US" sz="4000" cap="small" dirty="0"/>
              <a:t>Lord</a:t>
            </a:r>
            <a:r>
              <a:rPr lang="en-US" sz="4000" dirty="0"/>
              <a:t> said unto Moses, Say unto Aaron, Stretch out thy rod, and smite the dust of the land, that it may become lice throughout all the land of Egypt.</a:t>
            </a:r>
            <a:endParaRPr lang="en-US" sz="28000" dirty="0"/>
          </a:p>
        </p:txBody>
      </p:sp>
      <p:sp>
        <p:nvSpPr>
          <p:cNvPr id="3" name="Text Placeholder 2">
            <a:extLst>
              <a:ext uri="{FF2B5EF4-FFF2-40B4-BE49-F238E27FC236}">
                <a16:creationId xmlns:a16="http://schemas.microsoft.com/office/drawing/2014/main" id="{27D68FF0-22DE-1773-B0AC-750133EFBBF3}"/>
              </a:ext>
            </a:extLst>
          </p:cNvPr>
          <p:cNvSpPr txBox="1">
            <a:spLocks/>
          </p:cNvSpPr>
          <p:nvPr/>
        </p:nvSpPr>
        <p:spPr>
          <a:xfrm>
            <a:off x="5738648" y="197069"/>
            <a:ext cx="5163208" cy="865975"/>
          </a:xfrm>
          <a:prstGeom prst="rect">
            <a:avLst/>
          </a:prstGeom>
          <a:noFill/>
        </p:spPr>
        <p:txBody>
          <a:bodyPr vert="horz" lIns="91440" tIns="45720" rIns="91440" bIns="45720" rtlCol="0">
            <a:normAutofit fontScale="850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Exodus 8:16, 17.</a:t>
            </a:r>
            <a:endParaRPr lang="en-US" sz="6000" b="1" dirty="0">
              <a:solidFill>
                <a:schemeClr val="bg1"/>
              </a:solidFill>
            </a:endParaRPr>
          </a:p>
        </p:txBody>
      </p:sp>
      <p:pic>
        <p:nvPicPr>
          <p:cNvPr id="5" name="Picture 4" descr="Philo – Third Plague: Lice | Christian Platonism">
            <a:extLst>
              <a:ext uri="{FF2B5EF4-FFF2-40B4-BE49-F238E27FC236}">
                <a16:creationId xmlns:a16="http://schemas.microsoft.com/office/drawing/2014/main" id="{C682469B-18FE-BCA4-744F-1451BE5416EA}"/>
              </a:ext>
            </a:extLst>
          </p:cNvPr>
          <p:cNvPicPr>
            <a:picLocks noChangeAspect="1"/>
          </p:cNvPicPr>
          <p:nvPr/>
        </p:nvPicPr>
        <p:blipFill>
          <a:blip r:embed="rId2"/>
          <a:srcRect l="11883" r="28209"/>
          <a:stretch>
            <a:fillRect/>
          </a:stretch>
        </p:blipFill>
        <p:spPr>
          <a:xfrm>
            <a:off x="244368" y="197069"/>
            <a:ext cx="5163208" cy="6463862"/>
          </a:xfrm>
          <a:prstGeom prst="rect">
            <a:avLst/>
          </a:prstGeom>
        </p:spPr>
      </p:pic>
    </p:spTree>
    <p:extLst>
      <p:ext uri="{BB962C8B-B14F-4D97-AF65-F5344CB8AC3E}">
        <p14:creationId xmlns:p14="http://schemas.microsoft.com/office/powerpoint/2010/main" val="284347773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0002BC-9100-B6BE-DECD-C47EB24D2D1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FB94AB-9D5B-25D0-1D55-FCB013C4A638}"/>
              </a:ext>
            </a:extLst>
          </p:cNvPr>
          <p:cNvSpPr>
            <a:spLocks noGrp="1"/>
          </p:cNvSpPr>
          <p:nvPr>
            <p:ph type="ctrTitle"/>
          </p:nvPr>
        </p:nvSpPr>
        <p:spPr>
          <a:xfrm>
            <a:off x="5738648" y="1087821"/>
            <a:ext cx="6208985" cy="5573110"/>
          </a:xfrm>
        </p:spPr>
        <p:txBody>
          <a:bodyPr>
            <a:normAutofit fontScale="90000"/>
          </a:bodyPr>
          <a:lstStyle/>
          <a:p>
            <a:r>
              <a:rPr lang="en-US" b="1" baseline="30000" dirty="0"/>
              <a:t>17 </a:t>
            </a:r>
            <a:r>
              <a:rPr lang="en-US" dirty="0"/>
              <a:t>And they did so; for Aaron stretched out his hand with his rod, and smote the dust of the earth, and it became lice in man, and in beast; all the dust of the land became lice throughout all the land of Egypt.</a:t>
            </a:r>
            <a:endParaRPr lang="en-US" sz="28000" dirty="0"/>
          </a:p>
        </p:txBody>
      </p:sp>
      <p:sp>
        <p:nvSpPr>
          <p:cNvPr id="3" name="Text Placeholder 2">
            <a:extLst>
              <a:ext uri="{FF2B5EF4-FFF2-40B4-BE49-F238E27FC236}">
                <a16:creationId xmlns:a16="http://schemas.microsoft.com/office/drawing/2014/main" id="{F801292D-BECE-CC6E-4FE9-A39C4403C79C}"/>
              </a:ext>
            </a:extLst>
          </p:cNvPr>
          <p:cNvSpPr txBox="1">
            <a:spLocks/>
          </p:cNvSpPr>
          <p:nvPr/>
        </p:nvSpPr>
        <p:spPr>
          <a:xfrm>
            <a:off x="5738648" y="197069"/>
            <a:ext cx="5163208" cy="865975"/>
          </a:xfrm>
          <a:prstGeom prst="rect">
            <a:avLst/>
          </a:prstGeom>
          <a:noFill/>
        </p:spPr>
        <p:txBody>
          <a:bodyPr vert="horz" lIns="91440" tIns="45720" rIns="91440" bIns="45720" rtlCol="0">
            <a:normAutofit fontScale="850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Exodus 8:16, 17.</a:t>
            </a:r>
            <a:endParaRPr lang="en-US" sz="6000" b="1" dirty="0">
              <a:solidFill>
                <a:schemeClr val="bg1"/>
              </a:solidFill>
            </a:endParaRPr>
          </a:p>
        </p:txBody>
      </p:sp>
      <p:pic>
        <p:nvPicPr>
          <p:cNvPr id="7" name="Picture 6" descr="The plague of gnats, Evangelical Focus">
            <a:extLst>
              <a:ext uri="{FF2B5EF4-FFF2-40B4-BE49-F238E27FC236}">
                <a16:creationId xmlns:a16="http://schemas.microsoft.com/office/drawing/2014/main" id="{E764F05B-C05E-DF92-377F-003618F0C6A1}"/>
              </a:ext>
            </a:extLst>
          </p:cNvPr>
          <p:cNvPicPr>
            <a:picLocks noChangeAspect="1"/>
          </p:cNvPicPr>
          <p:nvPr/>
        </p:nvPicPr>
        <p:blipFill>
          <a:blip r:embed="rId2"/>
          <a:srcRect l="20402" t="-1" r="28001" b="2959"/>
          <a:stretch>
            <a:fillRect/>
          </a:stretch>
        </p:blipFill>
        <p:spPr>
          <a:xfrm>
            <a:off x="244366" y="197069"/>
            <a:ext cx="5150593" cy="6463863"/>
          </a:xfrm>
          <a:prstGeom prst="rect">
            <a:avLst/>
          </a:prstGeom>
        </p:spPr>
      </p:pic>
    </p:spTree>
    <p:extLst>
      <p:ext uri="{BB962C8B-B14F-4D97-AF65-F5344CB8AC3E}">
        <p14:creationId xmlns:p14="http://schemas.microsoft.com/office/powerpoint/2010/main" val="160511011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5F94B0-9548-8224-EE39-5D75E7F360C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82A027F-162B-5252-35B4-2D9B3176837F}"/>
              </a:ext>
            </a:extLst>
          </p:cNvPr>
          <p:cNvSpPr>
            <a:spLocks noGrp="1"/>
          </p:cNvSpPr>
          <p:nvPr>
            <p:ph type="title"/>
          </p:nvPr>
        </p:nvSpPr>
        <p:spPr>
          <a:xfrm>
            <a:off x="370490" y="242634"/>
            <a:ext cx="5163208" cy="5291063"/>
          </a:xfrm>
        </p:spPr>
        <p:txBody>
          <a:bodyPr>
            <a:normAutofit/>
          </a:bodyPr>
          <a:lstStyle/>
          <a:p>
            <a:r>
              <a:rPr lang="en-US" sz="6000" dirty="0"/>
              <a:t>6. Could the magicians repeat this miracle? </a:t>
            </a:r>
          </a:p>
        </p:txBody>
      </p:sp>
      <p:sp>
        <p:nvSpPr>
          <p:cNvPr id="3" name="Text Placeholder 2">
            <a:extLst>
              <a:ext uri="{FF2B5EF4-FFF2-40B4-BE49-F238E27FC236}">
                <a16:creationId xmlns:a16="http://schemas.microsoft.com/office/drawing/2014/main" id="{1986AC29-7687-8AEC-D649-414E900CEA66}"/>
              </a:ext>
            </a:extLst>
          </p:cNvPr>
          <p:cNvSpPr>
            <a:spLocks noGrp="1"/>
          </p:cNvSpPr>
          <p:nvPr>
            <p:ph type="body" idx="1"/>
          </p:nvPr>
        </p:nvSpPr>
        <p:spPr>
          <a:xfrm>
            <a:off x="370490" y="5707116"/>
            <a:ext cx="5163208" cy="865975"/>
          </a:xfrm>
        </p:spPr>
        <p:txBody>
          <a:bodyPr>
            <a:normAutofit fontScale="92500" lnSpcReduction="10000"/>
          </a:bodyPr>
          <a:lstStyle/>
          <a:p>
            <a:r>
              <a:rPr lang="en-US" sz="6000" b="1" i="1" dirty="0">
                <a:solidFill>
                  <a:schemeClr val="bg1"/>
                </a:solidFill>
              </a:rPr>
              <a:t>Exodus 8:18.</a:t>
            </a:r>
            <a:endParaRPr lang="en-US" sz="6000" b="1" dirty="0">
              <a:solidFill>
                <a:schemeClr val="bg1"/>
              </a:solidFill>
            </a:endParaRPr>
          </a:p>
        </p:txBody>
      </p:sp>
      <p:pic>
        <p:nvPicPr>
          <p:cNvPr id="5" name="Picture 4" descr="The Third Plague - Lice (Exodus 8:16-19) - PnC Bible Reading - Illustrated  Bible Scriptures">
            <a:extLst>
              <a:ext uri="{FF2B5EF4-FFF2-40B4-BE49-F238E27FC236}">
                <a16:creationId xmlns:a16="http://schemas.microsoft.com/office/drawing/2014/main" id="{DC339EE7-550C-4F47-ACD1-92157691BDA2}"/>
              </a:ext>
            </a:extLst>
          </p:cNvPr>
          <p:cNvPicPr>
            <a:picLocks noChangeAspect="1"/>
          </p:cNvPicPr>
          <p:nvPr/>
        </p:nvPicPr>
        <p:blipFill>
          <a:blip r:embed="rId2"/>
          <a:srcRect l="5377" t="-672" r="21812" b="672"/>
          <a:stretch>
            <a:fillRect/>
          </a:stretch>
        </p:blipFill>
        <p:spPr>
          <a:xfrm>
            <a:off x="5779008" y="284909"/>
            <a:ext cx="6104690" cy="6288182"/>
          </a:xfrm>
          <a:prstGeom prst="rect">
            <a:avLst/>
          </a:prstGeom>
        </p:spPr>
      </p:pic>
    </p:spTree>
    <p:extLst>
      <p:ext uri="{BB962C8B-B14F-4D97-AF65-F5344CB8AC3E}">
        <p14:creationId xmlns:p14="http://schemas.microsoft.com/office/powerpoint/2010/main" val="30167905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FBDA2-240E-72DE-82E9-C3DDB2920E7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53BAEA-F0CB-AC95-FE6B-B9F00131E9FC}"/>
              </a:ext>
            </a:extLst>
          </p:cNvPr>
          <p:cNvSpPr>
            <a:spLocks noGrp="1"/>
          </p:cNvSpPr>
          <p:nvPr>
            <p:ph type="ctrTitle"/>
          </p:nvPr>
        </p:nvSpPr>
        <p:spPr>
          <a:xfrm>
            <a:off x="5738648" y="1087821"/>
            <a:ext cx="6208985" cy="5573110"/>
          </a:xfrm>
        </p:spPr>
        <p:txBody>
          <a:bodyPr>
            <a:normAutofit/>
          </a:bodyPr>
          <a:lstStyle/>
          <a:p>
            <a:r>
              <a:rPr lang="en-US" sz="4000" b="1" baseline="30000" dirty="0"/>
              <a:t>18 </a:t>
            </a:r>
            <a:r>
              <a:rPr lang="en-US" sz="4000" dirty="0"/>
              <a:t>And the magicians did so with their enchantments to bring forth lice, but they could not: so there were lice upon man, and upon beast.</a:t>
            </a:r>
            <a:endParaRPr lang="en-US" sz="33600" dirty="0"/>
          </a:p>
        </p:txBody>
      </p:sp>
      <p:sp>
        <p:nvSpPr>
          <p:cNvPr id="3" name="Text Placeholder 2">
            <a:extLst>
              <a:ext uri="{FF2B5EF4-FFF2-40B4-BE49-F238E27FC236}">
                <a16:creationId xmlns:a16="http://schemas.microsoft.com/office/drawing/2014/main" id="{FE81F24E-3127-7FCC-F889-263AA4760C4D}"/>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Exodus 8:18.</a:t>
            </a:r>
            <a:endParaRPr lang="en-US" sz="6000" b="1" dirty="0">
              <a:solidFill>
                <a:schemeClr val="bg1"/>
              </a:solidFill>
            </a:endParaRPr>
          </a:p>
        </p:txBody>
      </p:sp>
      <p:pic>
        <p:nvPicPr>
          <p:cNvPr id="7" name="Picture 6" descr="8 Magicians and Lice">
            <a:extLst>
              <a:ext uri="{FF2B5EF4-FFF2-40B4-BE49-F238E27FC236}">
                <a16:creationId xmlns:a16="http://schemas.microsoft.com/office/drawing/2014/main" id="{7A96DE75-5FA8-1B31-51DC-BDB5B7FC16DE}"/>
              </a:ext>
            </a:extLst>
          </p:cNvPr>
          <p:cNvPicPr>
            <a:picLocks noChangeAspect="1"/>
          </p:cNvPicPr>
          <p:nvPr/>
        </p:nvPicPr>
        <p:blipFill>
          <a:blip r:embed="rId2"/>
          <a:srcRect l="19965" r="4823"/>
          <a:stretch>
            <a:fillRect/>
          </a:stretch>
        </p:blipFill>
        <p:spPr>
          <a:xfrm>
            <a:off x="244367" y="197069"/>
            <a:ext cx="5163208" cy="6463862"/>
          </a:xfrm>
          <a:prstGeom prst="rect">
            <a:avLst/>
          </a:prstGeom>
        </p:spPr>
      </p:pic>
    </p:spTree>
    <p:extLst>
      <p:ext uri="{BB962C8B-B14F-4D97-AF65-F5344CB8AC3E}">
        <p14:creationId xmlns:p14="http://schemas.microsoft.com/office/powerpoint/2010/main" val="1175633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7E976B5-0BDF-9B5F-C3F9-230BC995526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239" y="0"/>
            <a:ext cx="12185522" cy="6858000"/>
          </a:xfrm>
          <a:prstGeom prst="rect">
            <a:avLst/>
          </a:prstGeom>
        </p:spPr>
      </p:pic>
    </p:spTree>
    <p:extLst>
      <p:ext uri="{BB962C8B-B14F-4D97-AF65-F5344CB8AC3E}">
        <p14:creationId xmlns:p14="http://schemas.microsoft.com/office/powerpoint/2010/main" val="16927093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0C254E-E61E-58D5-2EA4-AF79E032D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6178DA8-D053-4FEA-A99F-FE2EA95C2DAC}"/>
              </a:ext>
            </a:extLst>
          </p:cNvPr>
          <p:cNvSpPr>
            <a:spLocks noGrp="1"/>
          </p:cNvSpPr>
          <p:nvPr>
            <p:ph type="title"/>
          </p:nvPr>
        </p:nvSpPr>
        <p:spPr>
          <a:xfrm>
            <a:off x="370490" y="242634"/>
            <a:ext cx="5163208" cy="5291063"/>
          </a:xfrm>
        </p:spPr>
        <p:txBody>
          <a:bodyPr>
            <a:normAutofit/>
          </a:bodyPr>
          <a:lstStyle/>
          <a:p>
            <a:r>
              <a:rPr lang="en-US" sz="4400" dirty="0"/>
              <a:t>7. What were they forced to acknowledge to Pharaoh? </a:t>
            </a:r>
            <a:endParaRPr lang="en-US" sz="7200" dirty="0"/>
          </a:p>
        </p:txBody>
      </p:sp>
      <p:sp>
        <p:nvSpPr>
          <p:cNvPr id="3" name="Text Placeholder 2">
            <a:extLst>
              <a:ext uri="{FF2B5EF4-FFF2-40B4-BE49-F238E27FC236}">
                <a16:creationId xmlns:a16="http://schemas.microsoft.com/office/drawing/2014/main" id="{D7135CE8-751F-1EE1-411D-F7E462BD9256}"/>
              </a:ext>
            </a:extLst>
          </p:cNvPr>
          <p:cNvSpPr>
            <a:spLocks noGrp="1"/>
          </p:cNvSpPr>
          <p:nvPr>
            <p:ph type="body" idx="1"/>
          </p:nvPr>
        </p:nvSpPr>
        <p:spPr>
          <a:xfrm>
            <a:off x="370490" y="5707116"/>
            <a:ext cx="5163208" cy="865975"/>
          </a:xfrm>
        </p:spPr>
        <p:txBody>
          <a:bodyPr>
            <a:normAutofit fontScale="62500" lnSpcReduction="20000"/>
          </a:bodyPr>
          <a:lstStyle/>
          <a:p>
            <a:r>
              <a:rPr lang="en-US" sz="6000" b="1" i="1" dirty="0">
                <a:solidFill>
                  <a:schemeClr val="bg1"/>
                </a:solidFill>
              </a:rPr>
              <a:t>Exodus 8:19, first part.</a:t>
            </a:r>
            <a:endParaRPr lang="en-US" sz="6000" b="1" dirty="0">
              <a:solidFill>
                <a:schemeClr val="bg1"/>
              </a:solidFill>
            </a:endParaRPr>
          </a:p>
        </p:txBody>
      </p:sp>
      <p:pic>
        <p:nvPicPr>
          <p:cNvPr id="4" name="Picture 3" descr="Va'era - Moses vs. the Magicians - by Elliott Malamet">
            <a:extLst>
              <a:ext uri="{FF2B5EF4-FFF2-40B4-BE49-F238E27FC236}">
                <a16:creationId xmlns:a16="http://schemas.microsoft.com/office/drawing/2014/main" id="{4A1CBD2E-7AE4-7ACA-FF94-E379F66DD972}"/>
              </a:ext>
            </a:extLst>
          </p:cNvPr>
          <p:cNvPicPr>
            <a:picLocks noChangeAspect="1"/>
          </p:cNvPicPr>
          <p:nvPr/>
        </p:nvPicPr>
        <p:blipFill>
          <a:blip r:embed="rId2"/>
          <a:srcRect l="22472" r="29946"/>
          <a:stretch>
            <a:fillRect/>
          </a:stretch>
        </p:blipFill>
        <p:spPr>
          <a:xfrm>
            <a:off x="5797296" y="242633"/>
            <a:ext cx="6024214" cy="6330457"/>
          </a:xfrm>
          <a:prstGeom prst="rect">
            <a:avLst/>
          </a:prstGeom>
        </p:spPr>
      </p:pic>
    </p:spTree>
    <p:extLst>
      <p:ext uri="{BB962C8B-B14F-4D97-AF65-F5344CB8AC3E}">
        <p14:creationId xmlns:p14="http://schemas.microsoft.com/office/powerpoint/2010/main" val="158720503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2D825C-53B0-B079-30D1-6E8DEF0E7D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5B5EB-874D-0345-0EC4-3A063877278F}"/>
              </a:ext>
            </a:extLst>
          </p:cNvPr>
          <p:cNvSpPr>
            <a:spLocks noGrp="1"/>
          </p:cNvSpPr>
          <p:nvPr>
            <p:ph type="ctrTitle"/>
          </p:nvPr>
        </p:nvSpPr>
        <p:spPr>
          <a:xfrm>
            <a:off x="5738648" y="1087821"/>
            <a:ext cx="6208985" cy="5573110"/>
          </a:xfrm>
        </p:spPr>
        <p:txBody>
          <a:bodyPr>
            <a:normAutofit fontScale="90000"/>
          </a:bodyPr>
          <a:lstStyle/>
          <a:p>
            <a:r>
              <a:rPr lang="en-US" sz="4000" b="1" baseline="30000" dirty="0"/>
              <a:t>19 </a:t>
            </a:r>
            <a:r>
              <a:rPr lang="en-US" sz="4000" dirty="0"/>
              <a:t>Then the magicians said unto Pharaoh, This is the finger of God: and Pharaoh's heart was hardened, and he hearkened not unto them; as the </a:t>
            </a:r>
            <a:r>
              <a:rPr lang="en-US" sz="4000" cap="small" dirty="0"/>
              <a:t>Lord</a:t>
            </a:r>
            <a:r>
              <a:rPr lang="en-US" sz="4000" dirty="0"/>
              <a:t> had said.</a:t>
            </a:r>
            <a:endParaRPr lang="en-US" sz="46900" dirty="0"/>
          </a:p>
        </p:txBody>
      </p:sp>
      <p:sp>
        <p:nvSpPr>
          <p:cNvPr id="3" name="Text Placeholder 2">
            <a:extLst>
              <a:ext uri="{FF2B5EF4-FFF2-40B4-BE49-F238E27FC236}">
                <a16:creationId xmlns:a16="http://schemas.microsoft.com/office/drawing/2014/main" id="{69985819-D06E-6A1B-68FB-F20A9D93423C}"/>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Exodus 8:19.</a:t>
            </a:r>
            <a:endParaRPr lang="en-US" sz="6000" b="1" dirty="0">
              <a:solidFill>
                <a:schemeClr val="bg1"/>
              </a:solidFill>
            </a:endParaRPr>
          </a:p>
        </p:txBody>
      </p:sp>
      <p:pic>
        <p:nvPicPr>
          <p:cNvPr id="4" name="Picture 3" descr="Pointing the finger of God Stock Photo - Alamy">
            <a:extLst>
              <a:ext uri="{FF2B5EF4-FFF2-40B4-BE49-F238E27FC236}">
                <a16:creationId xmlns:a16="http://schemas.microsoft.com/office/drawing/2014/main" id="{0E0D1B12-858E-D0D9-69B6-D231EAE48766}"/>
              </a:ext>
            </a:extLst>
          </p:cNvPr>
          <p:cNvPicPr>
            <a:picLocks noChangeAspect="1"/>
          </p:cNvPicPr>
          <p:nvPr/>
        </p:nvPicPr>
        <p:blipFill>
          <a:blip r:embed="rId2"/>
          <a:srcRect l="18883" r="29256" b="7042"/>
          <a:stretch>
            <a:fillRect/>
          </a:stretch>
        </p:blipFill>
        <p:spPr>
          <a:xfrm>
            <a:off x="244367" y="197068"/>
            <a:ext cx="5163208" cy="6463863"/>
          </a:xfrm>
          <a:prstGeom prst="rect">
            <a:avLst/>
          </a:prstGeom>
        </p:spPr>
      </p:pic>
    </p:spTree>
    <p:extLst>
      <p:ext uri="{BB962C8B-B14F-4D97-AF65-F5344CB8AC3E}">
        <p14:creationId xmlns:p14="http://schemas.microsoft.com/office/powerpoint/2010/main" val="203188725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6226A-8C82-FE91-6F64-A42FFD667F0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21AF150-C992-1738-BC5F-855077A96246}"/>
              </a:ext>
            </a:extLst>
          </p:cNvPr>
          <p:cNvSpPr>
            <a:spLocks noGrp="1"/>
          </p:cNvSpPr>
          <p:nvPr>
            <p:ph type="title"/>
          </p:nvPr>
        </p:nvSpPr>
        <p:spPr>
          <a:xfrm>
            <a:off x="370490" y="242634"/>
            <a:ext cx="5163208" cy="6330456"/>
          </a:xfrm>
        </p:spPr>
        <p:txBody>
          <a:bodyPr>
            <a:normAutofit fontScale="90000"/>
          </a:bodyPr>
          <a:lstStyle/>
          <a:p>
            <a:pPr lvl="0"/>
            <a:r>
              <a:rPr lang="en-US" sz="5400" dirty="0"/>
              <a:t>8. In so saying, what did they virtually admit concerning their own work?  </a:t>
            </a:r>
          </a:p>
        </p:txBody>
      </p:sp>
      <p:pic>
        <p:nvPicPr>
          <p:cNvPr id="8" name="Picture 7" descr="The Magicians Khamwaset and Meryra">
            <a:extLst>
              <a:ext uri="{FF2B5EF4-FFF2-40B4-BE49-F238E27FC236}">
                <a16:creationId xmlns:a16="http://schemas.microsoft.com/office/drawing/2014/main" id="{AF5CC56E-1A85-A4E9-2844-64E0264F15F7}"/>
              </a:ext>
            </a:extLst>
          </p:cNvPr>
          <p:cNvPicPr>
            <a:picLocks noChangeAspect="1"/>
          </p:cNvPicPr>
          <p:nvPr/>
        </p:nvPicPr>
        <p:blipFill>
          <a:blip r:embed="rId2"/>
          <a:srcRect l="16320" t="331" r="25582" b="3361"/>
          <a:stretch>
            <a:fillRect/>
          </a:stretch>
        </p:blipFill>
        <p:spPr>
          <a:xfrm>
            <a:off x="6096000" y="242634"/>
            <a:ext cx="5725510" cy="6330456"/>
          </a:xfrm>
          <a:prstGeom prst="rect">
            <a:avLst/>
          </a:prstGeom>
        </p:spPr>
      </p:pic>
    </p:spTree>
    <p:extLst>
      <p:ext uri="{BB962C8B-B14F-4D97-AF65-F5344CB8AC3E}">
        <p14:creationId xmlns:p14="http://schemas.microsoft.com/office/powerpoint/2010/main" val="28075035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9FD19-2AFD-98A1-D942-0DD7600B4A0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BCE41B-D798-B54C-46CF-9AE1887FED48}"/>
              </a:ext>
            </a:extLst>
          </p:cNvPr>
          <p:cNvSpPr>
            <a:spLocks noGrp="1"/>
          </p:cNvSpPr>
          <p:nvPr>
            <p:ph type="ctrTitle"/>
          </p:nvPr>
        </p:nvSpPr>
        <p:spPr>
          <a:xfrm>
            <a:off x="6096000" y="365760"/>
            <a:ext cx="5851633" cy="6295171"/>
          </a:xfrm>
        </p:spPr>
        <p:txBody>
          <a:bodyPr>
            <a:normAutofit/>
          </a:bodyPr>
          <a:lstStyle/>
          <a:p>
            <a:r>
              <a:rPr lang="en-US" sz="4800" dirty="0"/>
              <a:t>They admitted that their own miracles were only counterfeits and could not equal the genuine power of God.</a:t>
            </a:r>
            <a:endParaRPr lang="en-US" sz="67600" dirty="0"/>
          </a:p>
        </p:txBody>
      </p:sp>
      <p:pic>
        <p:nvPicPr>
          <p:cNvPr id="5" name="Picture 4" descr="The Tale of Pharaoh Khufu and the Magician in Ancient Egyptian Literature –  Ars, Arte et Labore">
            <a:extLst>
              <a:ext uri="{FF2B5EF4-FFF2-40B4-BE49-F238E27FC236}">
                <a16:creationId xmlns:a16="http://schemas.microsoft.com/office/drawing/2014/main" id="{DBEE9176-0655-BCDF-28AA-EAD8871C80E2}"/>
              </a:ext>
            </a:extLst>
          </p:cNvPr>
          <p:cNvPicPr>
            <a:picLocks noChangeAspect="1"/>
          </p:cNvPicPr>
          <p:nvPr/>
        </p:nvPicPr>
        <p:blipFill>
          <a:blip r:embed="rId2"/>
          <a:srcRect l="11554" r="19883"/>
          <a:stretch>
            <a:fillRect/>
          </a:stretch>
        </p:blipFill>
        <p:spPr>
          <a:xfrm>
            <a:off x="244367" y="365759"/>
            <a:ext cx="5534641" cy="6295171"/>
          </a:xfrm>
          <a:prstGeom prst="rect">
            <a:avLst/>
          </a:prstGeom>
        </p:spPr>
      </p:pic>
    </p:spTree>
    <p:extLst>
      <p:ext uri="{BB962C8B-B14F-4D97-AF65-F5344CB8AC3E}">
        <p14:creationId xmlns:p14="http://schemas.microsoft.com/office/powerpoint/2010/main" val="35841008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5774A1-EA2E-37CE-57AD-4060C60805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5D928F-1554-87B7-EE54-0D6DAA683B65}"/>
              </a:ext>
            </a:extLst>
          </p:cNvPr>
          <p:cNvSpPr>
            <a:spLocks noGrp="1"/>
          </p:cNvSpPr>
          <p:nvPr>
            <p:ph type="title"/>
          </p:nvPr>
        </p:nvSpPr>
        <p:spPr>
          <a:xfrm>
            <a:off x="370490" y="242634"/>
            <a:ext cx="5163208" cy="5291063"/>
          </a:xfrm>
        </p:spPr>
        <p:txBody>
          <a:bodyPr>
            <a:normAutofit fontScale="90000"/>
          </a:bodyPr>
          <a:lstStyle/>
          <a:p>
            <a:r>
              <a:rPr lang="en-US" sz="5400" dirty="0"/>
              <a:t>9. What does Paul say will be the character of men in the last days?  </a:t>
            </a:r>
            <a:endParaRPr lang="en-US" sz="11500" dirty="0"/>
          </a:p>
        </p:txBody>
      </p:sp>
      <p:sp>
        <p:nvSpPr>
          <p:cNvPr id="3" name="Text Placeholder 2">
            <a:extLst>
              <a:ext uri="{FF2B5EF4-FFF2-40B4-BE49-F238E27FC236}">
                <a16:creationId xmlns:a16="http://schemas.microsoft.com/office/drawing/2014/main" id="{299357EF-4F0D-89CB-7263-A3616556E29C}"/>
              </a:ext>
            </a:extLst>
          </p:cNvPr>
          <p:cNvSpPr>
            <a:spLocks noGrp="1"/>
          </p:cNvSpPr>
          <p:nvPr>
            <p:ph type="body" idx="1"/>
          </p:nvPr>
        </p:nvSpPr>
        <p:spPr>
          <a:xfrm>
            <a:off x="370490" y="5707116"/>
            <a:ext cx="5163208" cy="865975"/>
          </a:xfrm>
        </p:spPr>
        <p:txBody>
          <a:bodyPr>
            <a:normAutofit fontScale="92500" lnSpcReduction="10000"/>
          </a:bodyPr>
          <a:lstStyle/>
          <a:p>
            <a:r>
              <a:rPr lang="en-US" sz="6000" b="1" i="1" dirty="0">
                <a:solidFill>
                  <a:schemeClr val="bg1"/>
                </a:solidFill>
              </a:rPr>
              <a:t>2 Timothy 3:1-4</a:t>
            </a:r>
            <a:endParaRPr lang="en-US" sz="6000" b="1" dirty="0">
              <a:solidFill>
                <a:schemeClr val="bg1"/>
              </a:solidFill>
            </a:endParaRPr>
          </a:p>
        </p:txBody>
      </p:sp>
      <p:pic>
        <p:nvPicPr>
          <p:cNvPr id="5" name="Picture 4" descr="Sunday: Paul - the Letter Writer | Sabbath School Net">
            <a:extLst>
              <a:ext uri="{FF2B5EF4-FFF2-40B4-BE49-F238E27FC236}">
                <a16:creationId xmlns:a16="http://schemas.microsoft.com/office/drawing/2014/main" id="{DDFF7A9C-CC99-40E9-DFEA-6AF627036541}"/>
              </a:ext>
            </a:extLst>
          </p:cNvPr>
          <p:cNvPicPr>
            <a:picLocks noChangeAspect="1"/>
          </p:cNvPicPr>
          <p:nvPr/>
        </p:nvPicPr>
        <p:blipFill>
          <a:blip r:embed="rId2"/>
          <a:srcRect t="19895"/>
          <a:stretch>
            <a:fillRect/>
          </a:stretch>
        </p:blipFill>
        <p:spPr>
          <a:xfrm>
            <a:off x="5815584" y="242634"/>
            <a:ext cx="6005926" cy="6330457"/>
          </a:xfrm>
          <a:prstGeom prst="rect">
            <a:avLst/>
          </a:prstGeom>
        </p:spPr>
      </p:pic>
    </p:spTree>
    <p:extLst>
      <p:ext uri="{BB962C8B-B14F-4D97-AF65-F5344CB8AC3E}">
        <p14:creationId xmlns:p14="http://schemas.microsoft.com/office/powerpoint/2010/main" val="122974584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57A8A-1618-9BD7-B8D9-7F72937A79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A4C0F2A-42A7-D5D2-3BCE-2D7DAA061BDF}"/>
              </a:ext>
            </a:extLst>
          </p:cNvPr>
          <p:cNvSpPr>
            <a:spLocks noGrp="1"/>
          </p:cNvSpPr>
          <p:nvPr>
            <p:ph type="ctrTitle"/>
          </p:nvPr>
        </p:nvSpPr>
        <p:spPr>
          <a:xfrm>
            <a:off x="5738648" y="1087821"/>
            <a:ext cx="6208985" cy="5573110"/>
          </a:xfrm>
        </p:spPr>
        <p:txBody>
          <a:bodyPr>
            <a:normAutofit/>
          </a:bodyPr>
          <a:lstStyle/>
          <a:p>
            <a:r>
              <a:rPr lang="en-US" sz="6000" b="1" dirty="0"/>
              <a:t>3 </a:t>
            </a:r>
            <a:r>
              <a:rPr lang="en-US" sz="6000" dirty="0"/>
              <a:t>This know also, that in the last days perilous times shall come.</a:t>
            </a:r>
            <a:endParaRPr lang="en-US" sz="116800" dirty="0"/>
          </a:p>
        </p:txBody>
      </p:sp>
      <p:sp>
        <p:nvSpPr>
          <p:cNvPr id="3" name="Text Placeholder 2">
            <a:extLst>
              <a:ext uri="{FF2B5EF4-FFF2-40B4-BE49-F238E27FC236}">
                <a16:creationId xmlns:a16="http://schemas.microsoft.com/office/drawing/2014/main" id="{6DF5AE1A-92A7-8055-0D57-6F536193D8B4}"/>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2 Timothy 3:1-4</a:t>
            </a:r>
            <a:endParaRPr lang="en-US" sz="6000" b="1" dirty="0">
              <a:solidFill>
                <a:schemeClr val="bg1"/>
              </a:solidFill>
            </a:endParaRPr>
          </a:p>
        </p:txBody>
      </p:sp>
      <p:pic>
        <p:nvPicPr>
          <p:cNvPr id="5" name="Picture 4" descr="Perilous times will come (Part one) – Simon Desjardins Blog">
            <a:extLst>
              <a:ext uri="{FF2B5EF4-FFF2-40B4-BE49-F238E27FC236}">
                <a16:creationId xmlns:a16="http://schemas.microsoft.com/office/drawing/2014/main" id="{46256263-55B4-71F5-DC49-4E0B56917227}"/>
              </a:ext>
            </a:extLst>
          </p:cNvPr>
          <p:cNvPicPr>
            <a:picLocks noChangeAspect="1"/>
          </p:cNvPicPr>
          <p:nvPr/>
        </p:nvPicPr>
        <p:blipFill>
          <a:blip r:embed="rId2"/>
          <a:srcRect l="29110" r="31036"/>
          <a:stretch>
            <a:fillRect/>
          </a:stretch>
        </p:blipFill>
        <p:spPr>
          <a:xfrm>
            <a:off x="268328" y="197069"/>
            <a:ext cx="5163208" cy="6463862"/>
          </a:xfrm>
          <a:prstGeom prst="rect">
            <a:avLst/>
          </a:prstGeom>
        </p:spPr>
      </p:pic>
    </p:spTree>
    <p:extLst>
      <p:ext uri="{BB962C8B-B14F-4D97-AF65-F5344CB8AC3E}">
        <p14:creationId xmlns:p14="http://schemas.microsoft.com/office/powerpoint/2010/main" val="149817258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6A698-3206-33CA-80E5-694E2CCD51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D54805-572C-1C12-86E4-B19B7F4F567B}"/>
              </a:ext>
            </a:extLst>
          </p:cNvPr>
          <p:cNvSpPr>
            <a:spLocks noGrp="1"/>
          </p:cNvSpPr>
          <p:nvPr>
            <p:ph type="ctrTitle"/>
          </p:nvPr>
        </p:nvSpPr>
        <p:spPr>
          <a:xfrm>
            <a:off x="5738648" y="1087821"/>
            <a:ext cx="6208985" cy="5573110"/>
          </a:xfrm>
        </p:spPr>
        <p:txBody>
          <a:bodyPr>
            <a:normAutofit fontScale="90000"/>
          </a:bodyPr>
          <a:lstStyle/>
          <a:p>
            <a:r>
              <a:rPr lang="en-US" sz="4000" b="1" baseline="30000" dirty="0"/>
              <a:t>2 </a:t>
            </a:r>
            <a:r>
              <a:rPr lang="en-US" sz="4000" dirty="0"/>
              <a:t>For men shall be lovers of their own selves, covetous, boasters, proud, blasphemers, disobedient to parents, unthankful, unholy,</a:t>
            </a:r>
            <a:endParaRPr lang="en-US" sz="151400" dirty="0"/>
          </a:p>
        </p:txBody>
      </p:sp>
      <p:sp>
        <p:nvSpPr>
          <p:cNvPr id="3" name="Text Placeholder 2">
            <a:extLst>
              <a:ext uri="{FF2B5EF4-FFF2-40B4-BE49-F238E27FC236}">
                <a16:creationId xmlns:a16="http://schemas.microsoft.com/office/drawing/2014/main" id="{20BF42AD-2C4D-2886-EBE1-AE618DE68C45}"/>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2 Timothy 3:1-4</a:t>
            </a:r>
            <a:endParaRPr lang="en-US" sz="6000" b="1" dirty="0">
              <a:solidFill>
                <a:schemeClr val="bg1"/>
              </a:solidFill>
            </a:endParaRPr>
          </a:p>
        </p:txBody>
      </p:sp>
      <p:pic>
        <p:nvPicPr>
          <p:cNvPr id="4" name="Picture 3" descr="Hands raised praising god Images - Free Download on Magnific (formerly  Freepik)">
            <a:extLst>
              <a:ext uri="{FF2B5EF4-FFF2-40B4-BE49-F238E27FC236}">
                <a16:creationId xmlns:a16="http://schemas.microsoft.com/office/drawing/2014/main" id="{ACF175B1-6837-B91B-316A-3F527DDBA320}"/>
              </a:ext>
            </a:extLst>
          </p:cNvPr>
          <p:cNvPicPr>
            <a:picLocks noChangeAspect="1"/>
          </p:cNvPicPr>
          <p:nvPr/>
        </p:nvPicPr>
        <p:blipFill>
          <a:blip r:embed="rId2"/>
          <a:srcRect l="15573" r="41689"/>
          <a:stretch>
            <a:fillRect/>
          </a:stretch>
        </p:blipFill>
        <p:spPr>
          <a:xfrm>
            <a:off x="244367" y="197069"/>
            <a:ext cx="4830554" cy="6463862"/>
          </a:xfrm>
          <a:prstGeom prst="rect">
            <a:avLst/>
          </a:prstGeom>
        </p:spPr>
      </p:pic>
    </p:spTree>
    <p:extLst>
      <p:ext uri="{BB962C8B-B14F-4D97-AF65-F5344CB8AC3E}">
        <p14:creationId xmlns:p14="http://schemas.microsoft.com/office/powerpoint/2010/main" val="115153797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D2393C-2526-6FF0-F3EB-4BE763A2099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46BA9A2-963A-32AE-8CBB-232904579C2B}"/>
              </a:ext>
            </a:extLst>
          </p:cNvPr>
          <p:cNvSpPr>
            <a:spLocks noGrp="1"/>
          </p:cNvSpPr>
          <p:nvPr>
            <p:ph type="ctrTitle"/>
          </p:nvPr>
        </p:nvSpPr>
        <p:spPr>
          <a:xfrm>
            <a:off x="5738648" y="1087821"/>
            <a:ext cx="6208985" cy="5573110"/>
          </a:xfrm>
        </p:spPr>
        <p:txBody>
          <a:bodyPr>
            <a:normAutofit/>
          </a:bodyPr>
          <a:lstStyle/>
          <a:p>
            <a:r>
              <a:rPr lang="en-US" b="1" baseline="30000" dirty="0"/>
              <a:t>3 </a:t>
            </a:r>
            <a:r>
              <a:rPr lang="en-US" dirty="0"/>
              <a:t>Without natural affection, trucebreakers, false accusers, incontinent, fierce, despisers of those that are good,</a:t>
            </a:r>
            <a:endParaRPr lang="en-US" sz="151400" dirty="0"/>
          </a:p>
        </p:txBody>
      </p:sp>
      <p:sp>
        <p:nvSpPr>
          <p:cNvPr id="3" name="Text Placeholder 2">
            <a:extLst>
              <a:ext uri="{FF2B5EF4-FFF2-40B4-BE49-F238E27FC236}">
                <a16:creationId xmlns:a16="http://schemas.microsoft.com/office/drawing/2014/main" id="{7D138126-1DE7-7185-B97D-84AFE21EFBA6}"/>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2 Timothy 3:1-4</a:t>
            </a:r>
            <a:endParaRPr lang="en-US" sz="6000" b="1" dirty="0">
              <a:solidFill>
                <a:schemeClr val="bg1"/>
              </a:solidFill>
            </a:endParaRPr>
          </a:p>
        </p:txBody>
      </p:sp>
      <p:pic>
        <p:nvPicPr>
          <p:cNvPr id="5" name="Picture 4" descr="Never travel without this risk assessment - H.E.A.T Survival Training">
            <a:extLst>
              <a:ext uri="{FF2B5EF4-FFF2-40B4-BE49-F238E27FC236}">
                <a16:creationId xmlns:a16="http://schemas.microsoft.com/office/drawing/2014/main" id="{E47391D4-4317-19EA-44AB-F9534E1E0B73}"/>
              </a:ext>
            </a:extLst>
          </p:cNvPr>
          <p:cNvPicPr>
            <a:picLocks noChangeAspect="1"/>
          </p:cNvPicPr>
          <p:nvPr/>
        </p:nvPicPr>
        <p:blipFill>
          <a:blip r:embed="rId2"/>
          <a:srcRect l="26935" r="30302"/>
          <a:stretch>
            <a:fillRect/>
          </a:stretch>
        </p:blipFill>
        <p:spPr>
          <a:xfrm>
            <a:off x="244367" y="197069"/>
            <a:ext cx="5264893" cy="6463862"/>
          </a:xfrm>
          <a:prstGeom prst="rect">
            <a:avLst/>
          </a:prstGeom>
        </p:spPr>
      </p:pic>
    </p:spTree>
    <p:extLst>
      <p:ext uri="{BB962C8B-B14F-4D97-AF65-F5344CB8AC3E}">
        <p14:creationId xmlns:p14="http://schemas.microsoft.com/office/powerpoint/2010/main" val="28993412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BACF06-97E9-8D4A-7E0C-D29BDFCDD8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162ED6-6900-9DB1-DB38-5236A0F8839D}"/>
              </a:ext>
            </a:extLst>
          </p:cNvPr>
          <p:cNvSpPr>
            <a:spLocks noGrp="1"/>
          </p:cNvSpPr>
          <p:nvPr>
            <p:ph type="ctrTitle"/>
          </p:nvPr>
        </p:nvSpPr>
        <p:spPr>
          <a:xfrm>
            <a:off x="5738648" y="1087821"/>
            <a:ext cx="6208985" cy="5573110"/>
          </a:xfrm>
        </p:spPr>
        <p:txBody>
          <a:bodyPr>
            <a:normAutofit/>
          </a:bodyPr>
          <a:lstStyle/>
          <a:p>
            <a:r>
              <a:rPr lang="en-US" sz="4800" b="1" baseline="30000" dirty="0"/>
              <a:t>4 </a:t>
            </a:r>
            <a:r>
              <a:rPr lang="en-US" sz="4800" dirty="0"/>
              <a:t>Traitors, heady, </a:t>
            </a:r>
            <a:r>
              <a:rPr lang="en-US" sz="4800" dirty="0" err="1"/>
              <a:t>highminded</a:t>
            </a:r>
            <a:r>
              <a:rPr lang="en-US" sz="4800" dirty="0"/>
              <a:t>, lovers of pleasures more than lovers of God;</a:t>
            </a:r>
            <a:endParaRPr lang="en-US" sz="261600" dirty="0"/>
          </a:p>
        </p:txBody>
      </p:sp>
      <p:sp>
        <p:nvSpPr>
          <p:cNvPr id="3" name="Text Placeholder 2">
            <a:extLst>
              <a:ext uri="{FF2B5EF4-FFF2-40B4-BE49-F238E27FC236}">
                <a16:creationId xmlns:a16="http://schemas.microsoft.com/office/drawing/2014/main" id="{32F2CAE1-589D-8AC5-16B5-F4DEAD1051E0}"/>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r>
              <a:rPr lang="en-US" sz="6000" b="1" i="1" dirty="0">
                <a:solidFill>
                  <a:schemeClr val="bg1"/>
                </a:solidFill>
              </a:rPr>
              <a:t>2 Timothy 3:1-4</a:t>
            </a:r>
            <a:endParaRPr lang="en-US" sz="6000" b="1" dirty="0">
              <a:solidFill>
                <a:schemeClr val="bg1"/>
              </a:solidFill>
            </a:endParaRPr>
          </a:p>
        </p:txBody>
      </p:sp>
      <p:pic>
        <p:nvPicPr>
          <p:cNvPr id="4" name="Picture 3" descr="Portrayals of sports riots, current protests sharply differ - Daily Trojan">
            <a:extLst>
              <a:ext uri="{FF2B5EF4-FFF2-40B4-BE49-F238E27FC236}">
                <a16:creationId xmlns:a16="http://schemas.microsoft.com/office/drawing/2014/main" id="{DFCFE56B-F9BB-D71E-6B15-9F07B848989E}"/>
              </a:ext>
            </a:extLst>
          </p:cNvPr>
          <p:cNvPicPr>
            <a:picLocks noChangeAspect="1"/>
          </p:cNvPicPr>
          <p:nvPr/>
        </p:nvPicPr>
        <p:blipFill>
          <a:blip r:embed="rId2"/>
          <a:srcRect l="37850" r="7312"/>
          <a:stretch>
            <a:fillRect/>
          </a:stretch>
        </p:blipFill>
        <p:spPr>
          <a:xfrm>
            <a:off x="244368" y="197069"/>
            <a:ext cx="5163208" cy="6463862"/>
          </a:xfrm>
          <a:prstGeom prst="rect">
            <a:avLst/>
          </a:prstGeom>
        </p:spPr>
      </p:pic>
    </p:spTree>
    <p:extLst>
      <p:ext uri="{BB962C8B-B14F-4D97-AF65-F5344CB8AC3E}">
        <p14:creationId xmlns:p14="http://schemas.microsoft.com/office/powerpoint/2010/main" val="9110630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DF88C1-AFE0-FC37-1AE6-A306295A86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8AE3CB-3F1A-CB90-0FB1-6077CCC76380}"/>
              </a:ext>
            </a:extLst>
          </p:cNvPr>
          <p:cNvSpPr>
            <a:spLocks noGrp="1"/>
          </p:cNvSpPr>
          <p:nvPr>
            <p:ph type="title"/>
          </p:nvPr>
        </p:nvSpPr>
        <p:spPr>
          <a:xfrm>
            <a:off x="370490" y="242634"/>
            <a:ext cx="5163208" cy="5291063"/>
          </a:xfrm>
        </p:spPr>
        <p:txBody>
          <a:bodyPr>
            <a:normAutofit/>
          </a:bodyPr>
          <a:lstStyle/>
          <a:p>
            <a:r>
              <a:rPr lang="en-US" sz="5400" dirty="0"/>
              <a:t>10. Among what people will this wickedness exist?</a:t>
            </a:r>
            <a:endParaRPr lang="en-US" sz="23900" dirty="0"/>
          </a:p>
        </p:txBody>
      </p:sp>
      <p:sp>
        <p:nvSpPr>
          <p:cNvPr id="3" name="Text Placeholder 2">
            <a:extLst>
              <a:ext uri="{FF2B5EF4-FFF2-40B4-BE49-F238E27FC236}">
                <a16:creationId xmlns:a16="http://schemas.microsoft.com/office/drawing/2014/main" id="{C845C669-0CDC-2D63-D328-8FF25950138B}"/>
              </a:ext>
            </a:extLst>
          </p:cNvPr>
          <p:cNvSpPr>
            <a:spLocks noGrp="1"/>
          </p:cNvSpPr>
          <p:nvPr>
            <p:ph type="body" idx="1"/>
          </p:nvPr>
        </p:nvSpPr>
        <p:spPr>
          <a:xfrm>
            <a:off x="370490" y="5707116"/>
            <a:ext cx="5163208" cy="865975"/>
          </a:xfrm>
        </p:spPr>
        <p:txBody>
          <a:bodyPr>
            <a:normAutofit fontScale="92500" lnSpcReduction="10000"/>
          </a:bodyPr>
          <a:lstStyle/>
          <a:p>
            <a:r>
              <a:rPr lang="en-US" sz="6000" b="1" i="1" dirty="0">
                <a:solidFill>
                  <a:schemeClr val="bg1"/>
                </a:solidFill>
              </a:rPr>
              <a:t>2 Timothy 3:5.</a:t>
            </a:r>
            <a:endParaRPr lang="en-US" sz="6000" b="1" dirty="0">
              <a:solidFill>
                <a:schemeClr val="bg1"/>
              </a:solidFill>
            </a:endParaRPr>
          </a:p>
        </p:txBody>
      </p:sp>
      <p:pic>
        <p:nvPicPr>
          <p:cNvPr id="4" name="Picture 3" descr="The crowd mentality - The Hindu">
            <a:extLst>
              <a:ext uri="{FF2B5EF4-FFF2-40B4-BE49-F238E27FC236}">
                <a16:creationId xmlns:a16="http://schemas.microsoft.com/office/drawing/2014/main" id="{ADEA84F8-D7DD-DE2D-D151-FE12AFB229DE}"/>
              </a:ext>
            </a:extLst>
          </p:cNvPr>
          <p:cNvPicPr>
            <a:picLocks noChangeAspect="1"/>
          </p:cNvPicPr>
          <p:nvPr/>
        </p:nvPicPr>
        <p:blipFill>
          <a:blip r:embed="rId2"/>
          <a:srcRect l="6263" t="62" r="31075" b="-62"/>
          <a:stretch>
            <a:fillRect/>
          </a:stretch>
        </p:blipFill>
        <p:spPr>
          <a:xfrm>
            <a:off x="5875020" y="246565"/>
            <a:ext cx="5946490" cy="6326526"/>
          </a:xfrm>
          <a:prstGeom prst="rect">
            <a:avLst/>
          </a:prstGeom>
        </p:spPr>
      </p:pic>
    </p:spTree>
    <p:extLst>
      <p:ext uri="{BB962C8B-B14F-4D97-AF65-F5344CB8AC3E}">
        <p14:creationId xmlns:p14="http://schemas.microsoft.com/office/powerpoint/2010/main" val="19049069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367C6BA-7F3A-4561-73B5-B5BF78893E6D}"/>
              </a:ext>
            </a:extLst>
          </p:cNvPr>
          <p:cNvPicPr>
            <a:picLocks noChangeAspect="1"/>
          </p:cNvPicPr>
          <p:nvPr/>
        </p:nvPicPr>
        <p:blipFill>
          <a:blip r:embed="rId2"/>
          <a:srcRect t="9310" b="6315"/>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7444F339-6CD2-98BF-FAB6-A644B8FCC769}"/>
              </a:ext>
            </a:extLst>
          </p:cNvPr>
          <p:cNvSpPr>
            <a:spLocks noGrp="1"/>
          </p:cNvSpPr>
          <p:nvPr>
            <p:ph type="ctrTitle"/>
          </p:nvPr>
        </p:nvSpPr>
        <p:spPr>
          <a:xfrm>
            <a:off x="2845988" y="1010371"/>
            <a:ext cx="6500023" cy="3323770"/>
          </a:xfrm>
        </p:spPr>
        <p:txBody>
          <a:bodyPr>
            <a:noAutofit/>
          </a:bodyPr>
          <a:lstStyle/>
          <a:p>
            <a:r>
              <a:rPr lang="en-US" sz="7200" dirty="0"/>
              <a:t>Resisting </a:t>
            </a:r>
            <a:br>
              <a:rPr lang="en-US" sz="7200" dirty="0"/>
            </a:br>
            <a:r>
              <a:rPr lang="en-US" sz="7200" dirty="0"/>
              <a:t>the Truth:  Concluded</a:t>
            </a:r>
          </a:p>
        </p:txBody>
      </p:sp>
      <p:sp>
        <p:nvSpPr>
          <p:cNvPr id="3" name="Subtitle 2">
            <a:extLst>
              <a:ext uri="{FF2B5EF4-FFF2-40B4-BE49-F238E27FC236}">
                <a16:creationId xmlns:a16="http://schemas.microsoft.com/office/drawing/2014/main" id="{7AFB3827-DCE3-8B50-9A1C-03A0DA338B84}"/>
              </a:ext>
            </a:extLst>
          </p:cNvPr>
          <p:cNvSpPr>
            <a:spLocks noGrp="1"/>
          </p:cNvSpPr>
          <p:nvPr>
            <p:ph type="subTitle" idx="1"/>
          </p:nvPr>
        </p:nvSpPr>
        <p:spPr>
          <a:xfrm>
            <a:off x="1745343" y="4334142"/>
            <a:ext cx="8991600" cy="1893237"/>
          </a:xfrm>
        </p:spPr>
        <p:txBody>
          <a:bodyPr>
            <a:normAutofit/>
          </a:bodyPr>
          <a:lstStyle/>
          <a:p>
            <a:r>
              <a:rPr lang="en-US" sz="5400" dirty="0"/>
              <a:t>Lesson 3</a:t>
            </a:r>
          </a:p>
          <a:p>
            <a:r>
              <a:rPr lang="en-US" sz="5400" dirty="0"/>
              <a:t>January 19, 1889</a:t>
            </a:r>
          </a:p>
        </p:txBody>
      </p:sp>
    </p:spTree>
    <p:extLst>
      <p:ext uri="{BB962C8B-B14F-4D97-AF65-F5344CB8AC3E}">
        <p14:creationId xmlns:p14="http://schemas.microsoft.com/office/powerpoint/2010/main" val="111469986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A72CEE-3C13-0546-0A32-C012F852C71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A798CD-40E4-2F93-33CF-E6F82EA4101D}"/>
              </a:ext>
            </a:extLst>
          </p:cNvPr>
          <p:cNvSpPr>
            <a:spLocks noGrp="1"/>
          </p:cNvSpPr>
          <p:nvPr>
            <p:ph type="ctrTitle"/>
          </p:nvPr>
        </p:nvSpPr>
        <p:spPr>
          <a:xfrm>
            <a:off x="5738648" y="1087821"/>
            <a:ext cx="6208985" cy="5573110"/>
          </a:xfrm>
        </p:spPr>
        <p:txBody>
          <a:bodyPr>
            <a:normAutofit/>
          </a:bodyPr>
          <a:lstStyle/>
          <a:p>
            <a:r>
              <a:rPr lang="en-US" sz="4800" b="1" baseline="30000" dirty="0"/>
              <a:t>5 </a:t>
            </a:r>
            <a:r>
              <a:rPr lang="en-US" sz="4800" dirty="0"/>
              <a:t>Having a form of godliness, but denying the power thereof: from such turn away.</a:t>
            </a:r>
            <a:endParaRPr lang="en-US" sz="400000" dirty="0"/>
          </a:p>
        </p:txBody>
      </p:sp>
      <p:sp>
        <p:nvSpPr>
          <p:cNvPr id="3" name="Text Placeholder 2">
            <a:extLst>
              <a:ext uri="{FF2B5EF4-FFF2-40B4-BE49-F238E27FC236}">
                <a16:creationId xmlns:a16="http://schemas.microsoft.com/office/drawing/2014/main" id="{0E32C443-06A7-8F88-A6C0-B353C4645D36}"/>
              </a:ext>
            </a:extLst>
          </p:cNvPr>
          <p:cNvSpPr txBox="1">
            <a:spLocks/>
          </p:cNvSpPr>
          <p:nvPr/>
        </p:nvSpPr>
        <p:spPr>
          <a:xfrm>
            <a:off x="5738648" y="197069"/>
            <a:ext cx="5163208"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2 Timothy 3:5.</a:t>
            </a:r>
            <a:endParaRPr lang="en-US" sz="6000" b="1" dirty="0">
              <a:solidFill>
                <a:schemeClr val="bg1"/>
              </a:solidFill>
            </a:endParaRPr>
          </a:p>
        </p:txBody>
      </p:sp>
      <p:pic>
        <p:nvPicPr>
          <p:cNvPr id="5" name="Picture 4" descr="HOW A CROWD CAN HELP A PROJECT">
            <a:extLst>
              <a:ext uri="{FF2B5EF4-FFF2-40B4-BE49-F238E27FC236}">
                <a16:creationId xmlns:a16="http://schemas.microsoft.com/office/drawing/2014/main" id="{34436B50-0A6D-5B43-A657-7E976B776842}"/>
              </a:ext>
            </a:extLst>
          </p:cNvPr>
          <p:cNvPicPr>
            <a:picLocks noChangeAspect="1"/>
          </p:cNvPicPr>
          <p:nvPr/>
        </p:nvPicPr>
        <p:blipFill>
          <a:blip r:embed="rId2"/>
          <a:srcRect l="6401" r="40054"/>
          <a:stretch>
            <a:fillRect/>
          </a:stretch>
        </p:blipFill>
        <p:spPr>
          <a:xfrm>
            <a:off x="268015" y="197069"/>
            <a:ext cx="5163208" cy="6463862"/>
          </a:xfrm>
          <a:prstGeom prst="rect">
            <a:avLst/>
          </a:prstGeom>
        </p:spPr>
      </p:pic>
    </p:spTree>
    <p:extLst>
      <p:ext uri="{BB962C8B-B14F-4D97-AF65-F5344CB8AC3E}">
        <p14:creationId xmlns:p14="http://schemas.microsoft.com/office/powerpoint/2010/main" val="260418435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C26CD7-9615-07A1-777C-B74B4D3C07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F73AD3C-8E8D-F9CF-BEF8-34583C06CF00}"/>
              </a:ext>
            </a:extLst>
          </p:cNvPr>
          <p:cNvSpPr>
            <a:spLocks noGrp="1"/>
          </p:cNvSpPr>
          <p:nvPr>
            <p:ph type="title"/>
          </p:nvPr>
        </p:nvSpPr>
        <p:spPr>
          <a:xfrm>
            <a:off x="370490" y="242634"/>
            <a:ext cx="5163208" cy="5291063"/>
          </a:xfrm>
        </p:spPr>
        <p:txBody>
          <a:bodyPr>
            <a:normAutofit/>
          </a:bodyPr>
          <a:lstStyle/>
          <a:p>
            <a:r>
              <a:rPr lang="en-US" sz="6600" dirty="0"/>
              <a:t>11. What will this sort of people do? </a:t>
            </a:r>
            <a:endParaRPr lang="en-US" sz="71400" dirty="0"/>
          </a:p>
        </p:txBody>
      </p:sp>
      <p:sp>
        <p:nvSpPr>
          <p:cNvPr id="3" name="Text Placeholder 2">
            <a:extLst>
              <a:ext uri="{FF2B5EF4-FFF2-40B4-BE49-F238E27FC236}">
                <a16:creationId xmlns:a16="http://schemas.microsoft.com/office/drawing/2014/main" id="{E3C8C80C-FD46-0B7B-F1DD-9786BF8E83FA}"/>
              </a:ext>
            </a:extLst>
          </p:cNvPr>
          <p:cNvSpPr>
            <a:spLocks noGrp="1"/>
          </p:cNvSpPr>
          <p:nvPr>
            <p:ph type="body" idx="1"/>
          </p:nvPr>
        </p:nvSpPr>
        <p:spPr>
          <a:xfrm>
            <a:off x="370490" y="5707116"/>
            <a:ext cx="5163208" cy="865975"/>
          </a:xfrm>
        </p:spPr>
        <p:txBody>
          <a:bodyPr>
            <a:normAutofit fontScale="85000" lnSpcReduction="10000"/>
          </a:bodyPr>
          <a:lstStyle/>
          <a:p>
            <a:r>
              <a:rPr lang="en-US" sz="6000" b="1" i="1" dirty="0">
                <a:solidFill>
                  <a:schemeClr val="bg1"/>
                </a:solidFill>
              </a:rPr>
              <a:t>2 Timothy 3:6, 7.</a:t>
            </a:r>
            <a:endParaRPr lang="en-US" sz="6000" b="1" dirty="0">
              <a:solidFill>
                <a:schemeClr val="bg1"/>
              </a:solidFill>
            </a:endParaRPr>
          </a:p>
        </p:txBody>
      </p:sp>
      <p:pic>
        <p:nvPicPr>
          <p:cNvPr id="5" name="Picture 4" descr="Cheering crowd at a concert people raising hand at the concert | Premium  Vector">
            <a:extLst>
              <a:ext uri="{FF2B5EF4-FFF2-40B4-BE49-F238E27FC236}">
                <a16:creationId xmlns:a16="http://schemas.microsoft.com/office/drawing/2014/main" id="{D421AB1B-4A24-9C8D-8AE0-0BD9A20221CB}"/>
              </a:ext>
            </a:extLst>
          </p:cNvPr>
          <p:cNvPicPr>
            <a:picLocks noChangeAspect="1"/>
          </p:cNvPicPr>
          <p:nvPr/>
        </p:nvPicPr>
        <p:blipFill>
          <a:blip r:embed="rId2"/>
          <a:srcRect l="21154" t="663" r="31428" b="-663"/>
          <a:stretch>
            <a:fillRect/>
          </a:stretch>
        </p:blipFill>
        <p:spPr>
          <a:xfrm>
            <a:off x="6096000" y="242634"/>
            <a:ext cx="5725510" cy="6372732"/>
          </a:xfrm>
          <a:prstGeom prst="rect">
            <a:avLst/>
          </a:prstGeom>
        </p:spPr>
      </p:pic>
    </p:spTree>
    <p:extLst>
      <p:ext uri="{BB962C8B-B14F-4D97-AF65-F5344CB8AC3E}">
        <p14:creationId xmlns:p14="http://schemas.microsoft.com/office/powerpoint/2010/main" val="428951074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94705D-EADA-43D0-503C-AFBA4454C3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6DAB8A6-FBA1-BF70-C1A6-FB0177464270}"/>
              </a:ext>
            </a:extLst>
          </p:cNvPr>
          <p:cNvSpPr>
            <a:spLocks noGrp="1"/>
          </p:cNvSpPr>
          <p:nvPr>
            <p:ph type="ctrTitle"/>
          </p:nvPr>
        </p:nvSpPr>
        <p:spPr>
          <a:xfrm>
            <a:off x="5738648" y="1087821"/>
            <a:ext cx="6208985" cy="5573110"/>
          </a:xfrm>
        </p:spPr>
        <p:txBody>
          <a:bodyPr>
            <a:normAutofit fontScale="90000"/>
          </a:bodyPr>
          <a:lstStyle/>
          <a:p>
            <a:r>
              <a:rPr lang="en-US" sz="4400" b="1" baseline="30000" dirty="0"/>
              <a:t>6 </a:t>
            </a:r>
            <a:r>
              <a:rPr lang="en-US" sz="4400" dirty="0"/>
              <a:t>For of this sort are they which creep into houses, and lead captive silly women laden with sins, led away with divers lusts,</a:t>
            </a:r>
            <a:endParaRPr lang="en-US" sz="400000" dirty="0"/>
          </a:p>
        </p:txBody>
      </p:sp>
      <p:sp>
        <p:nvSpPr>
          <p:cNvPr id="3" name="Text Placeholder 2">
            <a:extLst>
              <a:ext uri="{FF2B5EF4-FFF2-40B4-BE49-F238E27FC236}">
                <a16:creationId xmlns:a16="http://schemas.microsoft.com/office/drawing/2014/main" id="{F4373C8E-A11F-599B-F726-884DD6D27382}"/>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2 Timothy 3:6, 7.</a:t>
            </a:r>
            <a:endParaRPr lang="en-US" sz="6000" b="1" dirty="0">
              <a:solidFill>
                <a:schemeClr val="bg1"/>
              </a:solidFill>
            </a:endParaRPr>
          </a:p>
        </p:txBody>
      </p:sp>
      <p:pic>
        <p:nvPicPr>
          <p:cNvPr id="4" name="Picture 3" descr="Lascivious behavior - Wikipedia">
            <a:extLst>
              <a:ext uri="{FF2B5EF4-FFF2-40B4-BE49-F238E27FC236}">
                <a16:creationId xmlns:a16="http://schemas.microsoft.com/office/drawing/2014/main" id="{8634A66A-112C-8B20-5AB0-5393B8F138B2}"/>
              </a:ext>
            </a:extLst>
          </p:cNvPr>
          <p:cNvPicPr>
            <a:picLocks noChangeAspect="1"/>
          </p:cNvPicPr>
          <p:nvPr/>
        </p:nvPicPr>
        <p:blipFill>
          <a:blip r:embed="rId2"/>
          <a:srcRect l="20186" r="9250" b="12186"/>
          <a:stretch>
            <a:fillRect/>
          </a:stretch>
        </p:blipFill>
        <p:spPr>
          <a:xfrm>
            <a:off x="244367" y="197068"/>
            <a:ext cx="5173454" cy="6463863"/>
          </a:xfrm>
          <a:prstGeom prst="rect">
            <a:avLst/>
          </a:prstGeom>
        </p:spPr>
      </p:pic>
    </p:spTree>
    <p:extLst>
      <p:ext uri="{BB962C8B-B14F-4D97-AF65-F5344CB8AC3E}">
        <p14:creationId xmlns:p14="http://schemas.microsoft.com/office/powerpoint/2010/main" val="29122932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795776-25C5-2E47-22E2-2C361B341A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6454ABF-FB36-489D-537D-25186AA3FCEB}"/>
              </a:ext>
            </a:extLst>
          </p:cNvPr>
          <p:cNvSpPr>
            <a:spLocks noGrp="1"/>
          </p:cNvSpPr>
          <p:nvPr>
            <p:ph type="ctrTitle"/>
          </p:nvPr>
        </p:nvSpPr>
        <p:spPr>
          <a:xfrm>
            <a:off x="5738648" y="1087821"/>
            <a:ext cx="6208985" cy="5573110"/>
          </a:xfrm>
        </p:spPr>
        <p:txBody>
          <a:bodyPr>
            <a:normAutofit fontScale="90000"/>
          </a:bodyPr>
          <a:lstStyle/>
          <a:p>
            <a:r>
              <a:rPr lang="en-US" sz="6000" b="1" baseline="30000" dirty="0"/>
              <a:t>7 </a:t>
            </a:r>
            <a:r>
              <a:rPr lang="en-US" sz="6000" dirty="0"/>
              <a:t>Ever learning, and never able to come to the knowledge of the truth.</a:t>
            </a:r>
            <a:endParaRPr lang="en-US" sz="400000" dirty="0"/>
          </a:p>
        </p:txBody>
      </p:sp>
      <p:sp>
        <p:nvSpPr>
          <p:cNvPr id="3" name="Text Placeholder 2">
            <a:extLst>
              <a:ext uri="{FF2B5EF4-FFF2-40B4-BE49-F238E27FC236}">
                <a16:creationId xmlns:a16="http://schemas.microsoft.com/office/drawing/2014/main" id="{CA42B7FA-4FC4-4B9D-8BC8-F3B88DCFEA08}"/>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2 Timothy 3:6, 7.</a:t>
            </a:r>
            <a:endParaRPr lang="en-US" sz="6000" b="1" dirty="0">
              <a:solidFill>
                <a:schemeClr val="bg1"/>
              </a:solidFill>
            </a:endParaRPr>
          </a:p>
        </p:txBody>
      </p:sp>
      <p:pic>
        <p:nvPicPr>
          <p:cNvPr id="5" name="Picture 4" descr="2 Timothy 3:7 Artwork | Bible Art">
            <a:extLst>
              <a:ext uri="{FF2B5EF4-FFF2-40B4-BE49-F238E27FC236}">
                <a16:creationId xmlns:a16="http://schemas.microsoft.com/office/drawing/2014/main" id="{0314A280-D2E4-C73B-9123-217469F4BBD2}"/>
              </a:ext>
            </a:extLst>
          </p:cNvPr>
          <p:cNvPicPr>
            <a:picLocks noChangeAspect="1"/>
          </p:cNvPicPr>
          <p:nvPr/>
        </p:nvPicPr>
        <p:blipFill>
          <a:blip r:embed="rId2"/>
          <a:srcRect l="11843" t="1322" r="8046" b="-1322"/>
          <a:stretch>
            <a:fillRect/>
          </a:stretch>
        </p:blipFill>
        <p:spPr>
          <a:xfrm>
            <a:off x="244367" y="197069"/>
            <a:ext cx="5178238" cy="6463862"/>
          </a:xfrm>
          <a:prstGeom prst="rect">
            <a:avLst/>
          </a:prstGeom>
        </p:spPr>
      </p:pic>
    </p:spTree>
    <p:extLst>
      <p:ext uri="{BB962C8B-B14F-4D97-AF65-F5344CB8AC3E}">
        <p14:creationId xmlns:p14="http://schemas.microsoft.com/office/powerpoint/2010/main" val="191992007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C48B89-5C79-B7CD-16FB-EA895CD1BCC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354F1F9-AB6F-7A3F-FADF-8436A38BA4DC}"/>
              </a:ext>
            </a:extLst>
          </p:cNvPr>
          <p:cNvSpPr>
            <a:spLocks noGrp="1"/>
          </p:cNvSpPr>
          <p:nvPr>
            <p:ph type="title"/>
          </p:nvPr>
        </p:nvSpPr>
        <p:spPr>
          <a:xfrm>
            <a:off x="370490" y="242634"/>
            <a:ext cx="5163208" cy="5291063"/>
          </a:xfrm>
        </p:spPr>
        <p:txBody>
          <a:bodyPr>
            <a:normAutofit/>
          </a:bodyPr>
          <a:lstStyle/>
          <a:p>
            <a:r>
              <a:rPr lang="en-US" sz="6600" dirty="0"/>
              <a:t>12. How will they resist the truth? </a:t>
            </a:r>
            <a:endParaRPr lang="en-US" sz="276200" dirty="0"/>
          </a:p>
        </p:txBody>
      </p:sp>
      <p:sp>
        <p:nvSpPr>
          <p:cNvPr id="3" name="Text Placeholder 2">
            <a:extLst>
              <a:ext uri="{FF2B5EF4-FFF2-40B4-BE49-F238E27FC236}">
                <a16:creationId xmlns:a16="http://schemas.microsoft.com/office/drawing/2014/main" id="{0AC4E5E8-59BE-33BB-194A-90E3ADAE3DE3}"/>
              </a:ext>
            </a:extLst>
          </p:cNvPr>
          <p:cNvSpPr>
            <a:spLocks noGrp="1"/>
          </p:cNvSpPr>
          <p:nvPr>
            <p:ph type="body" idx="1"/>
          </p:nvPr>
        </p:nvSpPr>
        <p:spPr>
          <a:xfrm>
            <a:off x="370490" y="5707116"/>
            <a:ext cx="5163208" cy="865975"/>
          </a:xfrm>
        </p:spPr>
        <p:txBody>
          <a:bodyPr>
            <a:normAutofit fontScale="92500" lnSpcReduction="10000"/>
          </a:bodyPr>
          <a:lstStyle/>
          <a:p>
            <a:r>
              <a:rPr lang="en-US" sz="6000" b="1" i="1" dirty="0">
                <a:solidFill>
                  <a:schemeClr val="bg1"/>
                </a:solidFill>
              </a:rPr>
              <a:t>2 Timothy 3:8</a:t>
            </a:r>
            <a:endParaRPr lang="en-US" sz="6000" b="1" dirty="0">
              <a:solidFill>
                <a:schemeClr val="bg1"/>
              </a:solidFill>
            </a:endParaRPr>
          </a:p>
        </p:txBody>
      </p:sp>
      <p:pic>
        <p:nvPicPr>
          <p:cNvPr id="4" name="Picture 3" descr="Introduction to Hieroglyphs for MagiciansTamara Wyndham | Westbeth">
            <a:extLst>
              <a:ext uri="{FF2B5EF4-FFF2-40B4-BE49-F238E27FC236}">
                <a16:creationId xmlns:a16="http://schemas.microsoft.com/office/drawing/2014/main" id="{84F09F4F-4352-654F-F841-3A26F11BE6DE}"/>
              </a:ext>
            </a:extLst>
          </p:cNvPr>
          <p:cNvPicPr>
            <a:picLocks noChangeAspect="1"/>
          </p:cNvPicPr>
          <p:nvPr/>
        </p:nvPicPr>
        <p:blipFill>
          <a:blip r:embed="rId2"/>
          <a:srcRect l="1453" r="2996"/>
          <a:stretch>
            <a:fillRect/>
          </a:stretch>
        </p:blipFill>
        <p:spPr>
          <a:xfrm>
            <a:off x="5838092" y="311065"/>
            <a:ext cx="5983418" cy="6262026"/>
          </a:xfrm>
          <a:prstGeom prst="rect">
            <a:avLst/>
          </a:prstGeom>
        </p:spPr>
      </p:pic>
    </p:spTree>
    <p:extLst>
      <p:ext uri="{BB962C8B-B14F-4D97-AF65-F5344CB8AC3E}">
        <p14:creationId xmlns:p14="http://schemas.microsoft.com/office/powerpoint/2010/main" val="101977208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B1B2A7-4B77-2DB8-0A52-EF543D440E8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8BAF429-C2C0-99F1-81E2-D782E9A330D3}"/>
              </a:ext>
            </a:extLst>
          </p:cNvPr>
          <p:cNvSpPr>
            <a:spLocks noGrp="1"/>
          </p:cNvSpPr>
          <p:nvPr>
            <p:ph type="ctrTitle"/>
          </p:nvPr>
        </p:nvSpPr>
        <p:spPr>
          <a:xfrm>
            <a:off x="5738648" y="1087821"/>
            <a:ext cx="6208985" cy="5573110"/>
          </a:xfrm>
        </p:spPr>
        <p:txBody>
          <a:bodyPr>
            <a:normAutofit/>
          </a:bodyPr>
          <a:lstStyle/>
          <a:p>
            <a:r>
              <a:rPr lang="en-US" b="1" baseline="30000" dirty="0"/>
              <a:t>8 </a:t>
            </a:r>
            <a:r>
              <a:rPr lang="en-US" dirty="0"/>
              <a:t>Now as Jannes and Jambres withstood Moses, so do these also resist the truth: men of corrupt minds, reprobate concerning the faith.</a:t>
            </a:r>
            <a:endParaRPr lang="en-US" sz="400000" dirty="0"/>
          </a:p>
        </p:txBody>
      </p:sp>
      <p:sp>
        <p:nvSpPr>
          <p:cNvPr id="3" name="Text Placeholder 2">
            <a:extLst>
              <a:ext uri="{FF2B5EF4-FFF2-40B4-BE49-F238E27FC236}">
                <a16:creationId xmlns:a16="http://schemas.microsoft.com/office/drawing/2014/main" id="{24A0FCB2-9F09-0BAC-019E-F968533F8F85}"/>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2 Timothy 3:8.</a:t>
            </a:r>
            <a:endParaRPr lang="en-US" sz="6000" b="1" dirty="0">
              <a:solidFill>
                <a:schemeClr val="bg1"/>
              </a:solidFill>
            </a:endParaRPr>
          </a:p>
        </p:txBody>
      </p:sp>
      <p:pic>
        <p:nvPicPr>
          <p:cNvPr id="6" name="Picture 5" descr="Exodus 7:10 12 Artwork | Bible Art">
            <a:extLst>
              <a:ext uri="{FF2B5EF4-FFF2-40B4-BE49-F238E27FC236}">
                <a16:creationId xmlns:a16="http://schemas.microsoft.com/office/drawing/2014/main" id="{C3C088C7-5BD8-5FC1-0675-0070A98B5F9B}"/>
              </a:ext>
            </a:extLst>
          </p:cNvPr>
          <p:cNvPicPr>
            <a:picLocks noChangeAspect="1"/>
          </p:cNvPicPr>
          <p:nvPr/>
        </p:nvPicPr>
        <p:blipFill>
          <a:blip r:embed="rId2"/>
          <a:srcRect l="15231" r="3530"/>
          <a:stretch>
            <a:fillRect/>
          </a:stretch>
        </p:blipFill>
        <p:spPr>
          <a:xfrm>
            <a:off x="244367" y="179483"/>
            <a:ext cx="5265480" cy="6481447"/>
          </a:xfrm>
          <a:prstGeom prst="rect">
            <a:avLst/>
          </a:prstGeom>
        </p:spPr>
      </p:pic>
    </p:spTree>
    <p:extLst>
      <p:ext uri="{BB962C8B-B14F-4D97-AF65-F5344CB8AC3E}">
        <p14:creationId xmlns:p14="http://schemas.microsoft.com/office/powerpoint/2010/main" val="3918614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BF94CD1-9E10-F70D-9640-12E714A43658}"/>
              </a:ext>
            </a:extLst>
          </p:cNvPr>
          <p:cNvSpPr>
            <a:spLocks noGrp="1"/>
          </p:cNvSpPr>
          <p:nvPr>
            <p:ph idx="1"/>
          </p:nvPr>
        </p:nvSpPr>
        <p:spPr>
          <a:xfrm>
            <a:off x="6637283" y="551793"/>
            <a:ext cx="5151120" cy="5896303"/>
          </a:xfrm>
        </p:spPr>
        <p:txBody>
          <a:bodyPr>
            <a:normAutofit fontScale="92500" lnSpcReduction="10000"/>
          </a:bodyPr>
          <a:lstStyle/>
          <a:p>
            <a:pPr marL="0" indent="0">
              <a:buNone/>
            </a:pPr>
            <a:r>
              <a:rPr lang="en-US" sz="4000" dirty="0"/>
              <a:t>Although not found in the Old Testament, the names Jannes and Jambres are preserved in a Jewish Targum that comments on Ex. 7:11. Purportedly, these men were two of the magicians who imitated the miracles of Moses when he first appeared before Pharaoh.</a:t>
            </a:r>
          </a:p>
        </p:txBody>
      </p:sp>
      <p:pic>
        <p:nvPicPr>
          <p:cNvPr id="5" name="Picture 4" descr="The Story of Jannes and Jambres. : r/theology">
            <a:extLst>
              <a:ext uri="{FF2B5EF4-FFF2-40B4-BE49-F238E27FC236}">
                <a16:creationId xmlns:a16="http://schemas.microsoft.com/office/drawing/2014/main" id="{3600B464-C2C7-F4DC-311D-DA2E36F060FE}"/>
              </a:ext>
            </a:extLst>
          </p:cNvPr>
          <p:cNvPicPr>
            <a:picLocks noChangeAspect="1"/>
          </p:cNvPicPr>
          <p:nvPr/>
        </p:nvPicPr>
        <p:blipFill>
          <a:blip r:embed="rId2"/>
          <a:srcRect l="26300" t="1607" r="11631" b="1607"/>
          <a:stretch>
            <a:fillRect/>
          </a:stretch>
        </p:blipFill>
        <p:spPr>
          <a:xfrm>
            <a:off x="227134" y="291662"/>
            <a:ext cx="5675586" cy="6274675"/>
          </a:xfrm>
          <a:prstGeom prst="rect">
            <a:avLst/>
          </a:prstGeom>
        </p:spPr>
      </p:pic>
    </p:spTree>
    <p:extLst>
      <p:ext uri="{BB962C8B-B14F-4D97-AF65-F5344CB8AC3E}">
        <p14:creationId xmlns:p14="http://schemas.microsoft.com/office/powerpoint/2010/main" val="218606767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53F418-4A9D-62C2-E7ED-3C989B0B1137}"/>
              </a:ext>
            </a:extLst>
          </p:cNvPr>
          <p:cNvSpPr>
            <a:spLocks noGrp="1"/>
          </p:cNvSpPr>
          <p:nvPr>
            <p:ph type="title"/>
          </p:nvPr>
        </p:nvSpPr>
        <p:spPr>
          <a:xfrm>
            <a:off x="279400" y="1265651"/>
            <a:ext cx="11633200" cy="5277038"/>
          </a:xfrm>
        </p:spPr>
        <p:txBody>
          <a:bodyPr>
            <a:normAutofit fontScale="90000"/>
          </a:bodyPr>
          <a:lstStyle/>
          <a:p>
            <a:pPr>
              <a:spcAft>
                <a:spcPts val="2400"/>
              </a:spcAft>
            </a:pPr>
            <a:r>
              <a:rPr lang="en-US" dirty="0"/>
              <a:t>A</a:t>
            </a:r>
            <a:r>
              <a:rPr lang="en-US" b="1" dirty="0"/>
              <a:t> Targum</a:t>
            </a:r>
            <a:r>
              <a:rPr lang="en-US" dirty="0"/>
              <a:t> is a very old </a:t>
            </a:r>
            <a:r>
              <a:rPr lang="en-US" b="1" dirty="0"/>
              <a:t>translation and explanation</a:t>
            </a:r>
            <a:r>
              <a:rPr lang="en-US" dirty="0"/>
              <a:t> of the Old Testament.</a:t>
            </a:r>
            <a:br>
              <a:rPr lang="en-US" dirty="0"/>
            </a:br>
            <a:r>
              <a:rPr lang="en-US" sz="1200" dirty="0"/>
              <a:t> </a:t>
            </a:r>
            <a:br>
              <a:rPr lang="en-US" dirty="0"/>
            </a:br>
            <a:r>
              <a:rPr lang="en-US" dirty="0"/>
              <a:t>After the Babylonian exile, many Jews spoke </a:t>
            </a:r>
            <a:r>
              <a:rPr lang="en-US" b="1" dirty="0"/>
              <a:t>Aramaic</a:t>
            </a:r>
            <a:r>
              <a:rPr lang="en-US" dirty="0"/>
              <a:t> more fluently than Hebrew. </a:t>
            </a:r>
            <a:br>
              <a:rPr lang="en-US" dirty="0"/>
            </a:br>
            <a:r>
              <a:rPr lang="en-US" sz="1200" dirty="0"/>
              <a:t> </a:t>
            </a:r>
            <a:br>
              <a:rPr lang="en-US" dirty="0"/>
            </a:br>
            <a:r>
              <a:rPr lang="en-US" dirty="0"/>
              <a:t>In the synagogue, the Hebrew Scriptures were read aloud.  But Aramaic was the common language of the day.  </a:t>
            </a:r>
            <a:br>
              <a:rPr lang="en-US" dirty="0"/>
            </a:br>
            <a:r>
              <a:rPr lang="en-US" sz="1200" dirty="0"/>
              <a:t> </a:t>
            </a:r>
            <a:br>
              <a:rPr lang="en-US" dirty="0"/>
            </a:br>
            <a:r>
              <a:rPr lang="en-US" dirty="0">
                <a:solidFill>
                  <a:schemeClr val="bg1"/>
                </a:solidFill>
              </a:rPr>
              <a:t>So after the Hebrew reading, an </a:t>
            </a:r>
            <a:r>
              <a:rPr lang="en-US" b="1" dirty="0">
                <a:solidFill>
                  <a:schemeClr val="bg1"/>
                </a:solidFill>
              </a:rPr>
              <a:t>Aramaic "Targum"</a:t>
            </a:r>
            <a:r>
              <a:rPr lang="en-US" dirty="0">
                <a:solidFill>
                  <a:schemeClr val="bg1"/>
                </a:solidFill>
              </a:rPr>
              <a:t> was given so everyone could better understand.  </a:t>
            </a:r>
            <a:endParaRPr lang="en-US" dirty="0"/>
          </a:p>
        </p:txBody>
      </p:sp>
      <p:sp>
        <p:nvSpPr>
          <p:cNvPr id="5" name="TextBox 4">
            <a:extLst>
              <a:ext uri="{FF2B5EF4-FFF2-40B4-BE49-F238E27FC236}">
                <a16:creationId xmlns:a16="http://schemas.microsoft.com/office/drawing/2014/main" id="{AC7C5B3A-7421-0FA6-BE56-8DF6C2E5BD84}"/>
              </a:ext>
            </a:extLst>
          </p:cNvPr>
          <p:cNvSpPr txBox="1"/>
          <p:nvPr/>
        </p:nvSpPr>
        <p:spPr>
          <a:xfrm>
            <a:off x="279400" y="0"/>
            <a:ext cx="10408920" cy="1107996"/>
          </a:xfrm>
          <a:prstGeom prst="rect">
            <a:avLst/>
          </a:prstGeom>
          <a:noFill/>
        </p:spPr>
        <p:txBody>
          <a:bodyPr wrap="square">
            <a:spAutoFit/>
          </a:bodyPr>
          <a:lstStyle/>
          <a:p>
            <a:r>
              <a:rPr lang="en-US" sz="6600" b="1" dirty="0">
                <a:solidFill>
                  <a:schemeClr val="bg1"/>
                </a:solidFill>
              </a:rPr>
              <a:t>What Is a Targum?</a:t>
            </a:r>
            <a:endParaRPr lang="en-US" sz="4000" dirty="0">
              <a:solidFill>
                <a:schemeClr val="bg1"/>
              </a:solidFill>
            </a:endParaRPr>
          </a:p>
        </p:txBody>
      </p:sp>
    </p:spTree>
    <p:extLst>
      <p:ext uri="{BB962C8B-B14F-4D97-AF65-F5344CB8AC3E}">
        <p14:creationId xmlns:p14="http://schemas.microsoft.com/office/powerpoint/2010/main" val="169196446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5D6CE3-8AB9-91DC-CA23-A9C13739A7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9176BF-01C6-BA23-591A-69DA583F3127}"/>
              </a:ext>
            </a:extLst>
          </p:cNvPr>
          <p:cNvSpPr>
            <a:spLocks noGrp="1"/>
          </p:cNvSpPr>
          <p:nvPr>
            <p:ph type="title"/>
          </p:nvPr>
        </p:nvSpPr>
        <p:spPr>
          <a:xfrm>
            <a:off x="459827" y="3566075"/>
            <a:ext cx="11272345" cy="2879135"/>
          </a:xfrm>
        </p:spPr>
        <p:txBody>
          <a:bodyPr>
            <a:normAutofit fontScale="90000"/>
          </a:bodyPr>
          <a:lstStyle/>
          <a:p>
            <a:r>
              <a:rPr lang="en-US" dirty="0"/>
              <a:t>A Targum is an </a:t>
            </a:r>
            <a:r>
              <a:rPr lang="en-US" b="1" dirty="0"/>
              <a:t>expanded translation </a:t>
            </a:r>
            <a:r>
              <a:rPr lang="en-US" dirty="0"/>
              <a:t>that may also include commentary—something like a cross between a translation and a study Bible. It was never intended to replace Scripture.</a:t>
            </a:r>
          </a:p>
        </p:txBody>
      </p:sp>
      <p:sp>
        <p:nvSpPr>
          <p:cNvPr id="4" name="TextBox 3">
            <a:extLst>
              <a:ext uri="{FF2B5EF4-FFF2-40B4-BE49-F238E27FC236}">
                <a16:creationId xmlns:a16="http://schemas.microsoft.com/office/drawing/2014/main" id="{0CC0ADEA-607E-9560-7D3E-801D3C2F1CD5}"/>
              </a:ext>
            </a:extLst>
          </p:cNvPr>
          <p:cNvSpPr txBox="1"/>
          <p:nvPr/>
        </p:nvSpPr>
        <p:spPr>
          <a:xfrm>
            <a:off x="914400" y="412790"/>
            <a:ext cx="10657490" cy="3016210"/>
          </a:xfrm>
          <a:prstGeom prst="rect">
            <a:avLst/>
          </a:prstGeom>
          <a:noFill/>
        </p:spPr>
        <p:txBody>
          <a:bodyPr wrap="square">
            <a:spAutoFit/>
          </a:bodyPr>
          <a:lstStyle/>
          <a:p>
            <a:r>
              <a:rPr lang="en-US" sz="3800" dirty="0">
                <a:solidFill>
                  <a:schemeClr val="bg1"/>
                </a:solidFill>
              </a:rPr>
              <a:t>Some Targums stayed pretty close to the original Hebrew. </a:t>
            </a:r>
            <a:br>
              <a:rPr lang="en-US" sz="3800" dirty="0">
                <a:solidFill>
                  <a:schemeClr val="bg1"/>
                </a:solidFill>
              </a:rPr>
            </a:br>
            <a:r>
              <a:rPr lang="en-US" sz="3800" dirty="0">
                <a:solidFill>
                  <a:schemeClr val="bg1"/>
                </a:solidFill>
              </a:rPr>
              <a:t>Others included </a:t>
            </a:r>
            <a:r>
              <a:rPr lang="en-US" sz="3800" b="1" dirty="0">
                <a:solidFill>
                  <a:schemeClr val="bg1"/>
                </a:solidFill>
              </a:rPr>
              <a:t>traditional explanations, comments, and stories</a:t>
            </a:r>
            <a:r>
              <a:rPr lang="en-US" sz="3800" dirty="0">
                <a:solidFill>
                  <a:schemeClr val="bg1"/>
                </a:solidFill>
              </a:rPr>
              <a:t> passed down in Jewish tradition. </a:t>
            </a:r>
            <a:endParaRPr lang="en-US" dirty="0">
              <a:solidFill>
                <a:schemeClr val="bg1"/>
              </a:solidFill>
            </a:endParaRPr>
          </a:p>
        </p:txBody>
      </p:sp>
    </p:spTree>
    <p:extLst>
      <p:ext uri="{BB962C8B-B14F-4D97-AF65-F5344CB8AC3E}">
        <p14:creationId xmlns:p14="http://schemas.microsoft.com/office/powerpoint/2010/main" val="223417577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7895B-F3FF-799C-8A20-17BD04F1CE62}"/>
              </a:ext>
            </a:extLst>
          </p:cNvPr>
          <p:cNvSpPr>
            <a:spLocks noGrp="1"/>
          </p:cNvSpPr>
          <p:nvPr>
            <p:ph type="title"/>
          </p:nvPr>
        </p:nvSpPr>
        <p:spPr>
          <a:xfrm>
            <a:off x="272716" y="320842"/>
            <a:ext cx="5566610" cy="3438358"/>
          </a:xfrm>
        </p:spPr>
        <p:txBody>
          <a:bodyPr/>
          <a:lstStyle/>
          <a:p>
            <a:r>
              <a:rPr lang="en-US" sz="4400" dirty="0"/>
              <a:t>Targum Pseudo-Jonathan</a:t>
            </a:r>
            <a:br>
              <a:rPr lang="en-US" sz="4400" dirty="0"/>
            </a:br>
            <a:r>
              <a:rPr lang="en-US" sz="3600" dirty="0"/>
              <a:t>(Etheridge’s 1862 English Translation, on Exodus 7:11)</a:t>
            </a:r>
            <a:endParaRPr lang="en-US" sz="4400" dirty="0"/>
          </a:p>
        </p:txBody>
      </p:sp>
      <p:sp>
        <p:nvSpPr>
          <p:cNvPr id="7" name="Title 1">
            <a:extLst>
              <a:ext uri="{FF2B5EF4-FFF2-40B4-BE49-F238E27FC236}">
                <a16:creationId xmlns:a16="http://schemas.microsoft.com/office/drawing/2014/main" id="{11A4D84F-D862-CE8B-3897-908045BC5E89}"/>
              </a:ext>
            </a:extLst>
          </p:cNvPr>
          <p:cNvSpPr txBox="1">
            <a:spLocks/>
          </p:cNvSpPr>
          <p:nvPr/>
        </p:nvSpPr>
        <p:spPr bwMode="blackWhite">
          <a:xfrm>
            <a:off x="6363742" y="320844"/>
            <a:ext cx="5566610" cy="6120596"/>
          </a:xfrm>
          <a:prstGeom prst="rect">
            <a:avLst/>
          </a:prstGeom>
          <a:solidFill>
            <a:srgbClr val="FFFFFF"/>
          </a:solidFill>
          <a:ln w="31750" cap="sq">
            <a:solidFill>
              <a:srgbClr val="404040"/>
            </a:solidFill>
            <a:miter lim="800000"/>
          </a:ln>
        </p:spPr>
        <p:txBody>
          <a:bodyPr vert="horz" lIns="182880" tIns="182880" rIns="182880" bIns="182880" rtlCol="0" anchor="ctr" anchorCtr="1">
            <a:noAutofit/>
          </a:bodyPr>
          <a:lstStyle>
            <a:lvl1pPr algn="ctr" defTabSz="914400" rtl="0" eaLnBrk="1" latinLnBrk="0" hangingPunct="1">
              <a:lnSpc>
                <a:spcPct val="90000"/>
              </a:lnSpc>
              <a:spcBef>
                <a:spcPct val="0"/>
              </a:spcBef>
              <a:buNone/>
              <a:defRPr sz="2200" kern="1200" cap="all" spc="200" baseline="0">
                <a:solidFill>
                  <a:srgbClr val="262626"/>
                </a:solidFill>
                <a:latin typeface="+mj-lt"/>
                <a:ea typeface="+mj-ea"/>
                <a:cs typeface="+mj-cs"/>
              </a:defRPr>
            </a:lvl1pPr>
          </a:lstStyle>
          <a:p>
            <a:r>
              <a:rPr lang="en-US" sz="4000" dirty="0"/>
              <a:t>But Pharaoh called the wise men and the magicians; and they also, Janis and </a:t>
            </a:r>
            <a:r>
              <a:rPr lang="en-US" sz="4000" dirty="0" err="1"/>
              <a:t>Jamberes</a:t>
            </a:r>
            <a:r>
              <a:rPr lang="en-US" sz="4000" dirty="0"/>
              <a:t>, magicians of Mizraim, did the same by their burnings of divination.</a:t>
            </a:r>
          </a:p>
        </p:txBody>
      </p:sp>
      <p:pic>
        <p:nvPicPr>
          <p:cNvPr id="8" name="Picture 7" descr="Moses and Aaron Before Pharaoh | Bible Story">
            <a:extLst>
              <a:ext uri="{FF2B5EF4-FFF2-40B4-BE49-F238E27FC236}">
                <a16:creationId xmlns:a16="http://schemas.microsoft.com/office/drawing/2014/main" id="{FD2C21D5-37A1-A7EE-4AF5-D47943829114}"/>
              </a:ext>
            </a:extLst>
          </p:cNvPr>
          <p:cNvPicPr>
            <a:picLocks noChangeAspect="1"/>
          </p:cNvPicPr>
          <p:nvPr/>
        </p:nvPicPr>
        <p:blipFill>
          <a:blip r:embed="rId2"/>
          <a:srcRect l="-199" t="22916" r="199" b="33193"/>
          <a:stretch>
            <a:fillRect/>
          </a:stretch>
        </p:blipFill>
        <p:spPr>
          <a:xfrm>
            <a:off x="272715" y="4003040"/>
            <a:ext cx="5555543" cy="2438400"/>
          </a:xfrm>
          <a:prstGeom prst="rect">
            <a:avLst/>
          </a:prstGeom>
        </p:spPr>
      </p:pic>
    </p:spTree>
    <p:extLst>
      <p:ext uri="{BB962C8B-B14F-4D97-AF65-F5344CB8AC3E}">
        <p14:creationId xmlns:p14="http://schemas.microsoft.com/office/powerpoint/2010/main" val="4238811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47704F-99B5-5C19-5EB8-0801568CDC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842361-926F-54FE-7C44-95B0B7671C57}"/>
              </a:ext>
            </a:extLst>
          </p:cNvPr>
          <p:cNvSpPr>
            <a:spLocks noGrp="1"/>
          </p:cNvSpPr>
          <p:nvPr>
            <p:ph type="title"/>
          </p:nvPr>
        </p:nvSpPr>
        <p:spPr>
          <a:xfrm>
            <a:off x="449941" y="369712"/>
            <a:ext cx="5500915" cy="6147202"/>
          </a:xfrm>
        </p:spPr>
        <p:txBody>
          <a:bodyPr>
            <a:noAutofit/>
          </a:bodyPr>
          <a:lstStyle/>
          <a:p>
            <a:r>
              <a:rPr lang="en-US" sz="5400" dirty="0"/>
              <a:t>1. Relate what we have already learned of the work of Pharaoh’s magicians. </a:t>
            </a:r>
            <a:endParaRPr lang="en-US" sz="8800" dirty="0"/>
          </a:p>
        </p:txBody>
      </p:sp>
      <p:pic>
        <p:nvPicPr>
          <p:cNvPr id="6" name="Picture 5" descr="Egyptian Magicians, Snakes, and Rods - Apologetics Press">
            <a:extLst>
              <a:ext uri="{FF2B5EF4-FFF2-40B4-BE49-F238E27FC236}">
                <a16:creationId xmlns:a16="http://schemas.microsoft.com/office/drawing/2014/main" id="{0CE94849-CB03-6257-FDF5-EB5B2E5AAA41}"/>
              </a:ext>
            </a:extLst>
          </p:cNvPr>
          <p:cNvPicPr>
            <a:picLocks noChangeAspect="1"/>
          </p:cNvPicPr>
          <p:nvPr/>
        </p:nvPicPr>
        <p:blipFill>
          <a:blip r:embed="rId2"/>
          <a:srcRect l="37518" t="466" r="4841" b="-466"/>
          <a:stretch>
            <a:fillRect/>
          </a:stretch>
        </p:blipFill>
        <p:spPr>
          <a:xfrm>
            <a:off x="6385033" y="369712"/>
            <a:ext cx="5357025" cy="6147202"/>
          </a:xfrm>
          <a:prstGeom prst="rect">
            <a:avLst/>
          </a:prstGeom>
        </p:spPr>
      </p:pic>
    </p:spTree>
    <p:extLst>
      <p:ext uri="{BB962C8B-B14F-4D97-AF65-F5344CB8AC3E}">
        <p14:creationId xmlns:p14="http://schemas.microsoft.com/office/powerpoint/2010/main" val="42386411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0039D9-5CB3-55EE-2007-6BB79C079D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506DAD-372A-5045-93FE-9E51DBFC2015}"/>
              </a:ext>
            </a:extLst>
          </p:cNvPr>
          <p:cNvSpPr>
            <a:spLocks noGrp="1"/>
          </p:cNvSpPr>
          <p:nvPr>
            <p:ph type="title"/>
          </p:nvPr>
        </p:nvSpPr>
        <p:spPr>
          <a:xfrm>
            <a:off x="195943" y="172818"/>
            <a:ext cx="5163208" cy="5423941"/>
          </a:xfrm>
        </p:spPr>
        <p:txBody>
          <a:bodyPr>
            <a:normAutofit/>
          </a:bodyPr>
          <a:lstStyle/>
          <a:p>
            <a:r>
              <a:rPr lang="en-US" sz="4400" dirty="0"/>
              <a:t>13. What other prophecy have we of miracles to be wrought for the purpose of deceiving? </a:t>
            </a:r>
            <a:endParaRPr lang="en-US" sz="397700" dirty="0"/>
          </a:p>
        </p:txBody>
      </p:sp>
      <p:sp>
        <p:nvSpPr>
          <p:cNvPr id="3" name="Text Placeholder 2">
            <a:extLst>
              <a:ext uri="{FF2B5EF4-FFF2-40B4-BE49-F238E27FC236}">
                <a16:creationId xmlns:a16="http://schemas.microsoft.com/office/drawing/2014/main" id="{CE14F1FE-8D30-B01B-739C-B207F17434CB}"/>
              </a:ext>
            </a:extLst>
          </p:cNvPr>
          <p:cNvSpPr>
            <a:spLocks noGrp="1"/>
          </p:cNvSpPr>
          <p:nvPr>
            <p:ph type="body" idx="1"/>
          </p:nvPr>
        </p:nvSpPr>
        <p:spPr>
          <a:xfrm>
            <a:off x="195943" y="5849006"/>
            <a:ext cx="5163208" cy="780129"/>
          </a:xfrm>
        </p:spPr>
        <p:txBody>
          <a:bodyPr>
            <a:normAutofit fontScale="70000" lnSpcReduction="20000"/>
          </a:bodyPr>
          <a:lstStyle/>
          <a:p>
            <a:r>
              <a:rPr lang="en-US" sz="6000" b="1" i="1" dirty="0">
                <a:solidFill>
                  <a:schemeClr val="bg1"/>
                </a:solidFill>
              </a:rPr>
              <a:t>Revelation 14:13, 14</a:t>
            </a:r>
            <a:endParaRPr lang="en-US" sz="6000" b="1" dirty="0">
              <a:solidFill>
                <a:schemeClr val="bg1"/>
              </a:solidFill>
            </a:endParaRPr>
          </a:p>
        </p:txBody>
      </p:sp>
      <p:pic>
        <p:nvPicPr>
          <p:cNvPr id="7" name="Picture 6" descr="Angel of Light, Digital Art by MB Art Print">
            <a:extLst>
              <a:ext uri="{FF2B5EF4-FFF2-40B4-BE49-F238E27FC236}">
                <a16:creationId xmlns:a16="http://schemas.microsoft.com/office/drawing/2014/main" id="{EF25D79F-7967-EBC3-9583-EAC9C036EC8B}"/>
              </a:ext>
            </a:extLst>
          </p:cNvPr>
          <p:cNvPicPr>
            <a:picLocks noChangeAspect="1"/>
          </p:cNvPicPr>
          <p:nvPr/>
        </p:nvPicPr>
        <p:blipFill>
          <a:blip r:embed="rId2"/>
          <a:srcRect l="7881" t="2053" r="6120" b="9551"/>
          <a:stretch>
            <a:fillRect/>
          </a:stretch>
        </p:blipFill>
        <p:spPr>
          <a:xfrm>
            <a:off x="5769429" y="228863"/>
            <a:ext cx="6226628" cy="6400273"/>
          </a:xfrm>
          <a:prstGeom prst="rect">
            <a:avLst/>
          </a:prstGeom>
        </p:spPr>
      </p:pic>
    </p:spTree>
    <p:extLst>
      <p:ext uri="{BB962C8B-B14F-4D97-AF65-F5344CB8AC3E}">
        <p14:creationId xmlns:p14="http://schemas.microsoft.com/office/powerpoint/2010/main" val="16299556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0058E-F11E-548C-EAC2-7C3C91EB259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C8E85D-E515-C053-45A8-40E64A8F970B}"/>
              </a:ext>
            </a:extLst>
          </p:cNvPr>
          <p:cNvSpPr>
            <a:spLocks noGrp="1"/>
          </p:cNvSpPr>
          <p:nvPr>
            <p:ph type="ctrTitle"/>
          </p:nvPr>
        </p:nvSpPr>
        <p:spPr>
          <a:xfrm>
            <a:off x="5738648" y="1087821"/>
            <a:ext cx="6208985" cy="5573110"/>
          </a:xfrm>
        </p:spPr>
        <p:txBody>
          <a:bodyPr>
            <a:normAutofit fontScale="90000"/>
          </a:bodyPr>
          <a:lstStyle/>
          <a:p>
            <a:r>
              <a:rPr lang="en-US" sz="4800" b="1" baseline="30000" dirty="0"/>
              <a:t>13 </a:t>
            </a:r>
            <a:r>
              <a:rPr lang="en-US" sz="4800" dirty="0"/>
              <a:t>And he doeth great wonders, so that he maketh fire come down from heaven on the earth in the sight of men,</a:t>
            </a:r>
            <a:endParaRPr lang="en-US" sz="400000" dirty="0"/>
          </a:p>
        </p:txBody>
      </p:sp>
      <p:sp>
        <p:nvSpPr>
          <p:cNvPr id="3" name="Text Placeholder 2">
            <a:extLst>
              <a:ext uri="{FF2B5EF4-FFF2-40B4-BE49-F238E27FC236}">
                <a16:creationId xmlns:a16="http://schemas.microsoft.com/office/drawing/2014/main" id="{A868A9AD-7491-C8B3-4E44-0E945B514CF7}"/>
              </a:ext>
            </a:extLst>
          </p:cNvPr>
          <p:cNvSpPr txBox="1">
            <a:spLocks/>
          </p:cNvSpPr>
          <p:nvPr/>
        </p:nvSpPr>
        <p:spPr>
          <a:xfrm>
            <a:off x="5738647" y="197069"/>
            <a:ext cx="6208985" cy="865975"/>
          </a:xfrm>
          <a:prstGeom prst="rect">
            <a:avLst/>
          </a:prstGeom>
          <a:noFill/>
        </p:spPr>
        <p:txBody>
          <a:bodyPr vert="horz" lIns="91440" tIns="45720" rIns="91440" bIns="45720" rtlCol="0">
            <a:normAutofit fontScale="850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Revelation 13:13-14</a:t>
            </a:r>
            <a:endParaRPr lang="en-US" sz="6000" b="1" dirty="0">
              <a:solidFill>
                <a:schemeClr val="bg1"/>
              </a:solidFill>
            </a:endParaRPr>
          </a:p>
        </p:txBody>
      </p:sp>
      <p:pic>
        <p:nvPicPr>
          <p:cNvPr id="4" name="Picture 3" descr="80 – Elijah's Spirit : Calling Down Fire? Prophesying to Kings? – Good News for Israel">
            <a:extLst>
              <a:ext uri="{FF2B5EF4-FFF2-40B4-BE49-F238E27FC236}">
                <a16:creationId xmlns:a16="http://schemas.microsoft.com/office/drawing/2014/main" id="{CF867DB3-35A9-6602-1448-6D150C5178CA}"/>
              </a:ext>
            </a:extLst>
          </p:cNvPr>
          <p:cNvPicPr>
            <a:picLocks noChangeAspect="1"/>
          </p:cNvPicPr>
          <p:nvPr/>
        </p:nvPicPr>
        <p:blipFill>
          <a:blip r:embed="rId2"/>
          <a:srcRect b="8522"/>
          <a:stretch>
            <a:fillRect/>
          </a:stretch>
        </p:blipFill>
        <p:spPr>
          <a:xfrm>
            <a:off x="244366" y="197068"/>
            <a:ext cx="5307347" cy="6463863"/>
          </a:xfrm>
          <a:prstGeom prst="rect">
            <a:avLst/>
          </a:prstGeom>
        </p:spPr>
      </p:pic>
    </p:spTree>
    <p:extLst>
      <p:ext uri="{BB962C8B-B14F-4D97-AF65-F5344CB8AC3E}">
        <p14:creationId xmlns:p14="http://schemas.microsoft.com/office/powerpoint/2010/main" val="416068597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AF21DE-C0BC-3EDE-8E66-7394D2784E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8431F0-7F2A-5217-DC63-52A09BF9BA41}"/>
              </a:ext>
            </a:extLst>
          </p:cNvPr>
          <p:cNvSpPr>
            <a:spLocks noGrp="1"/>
          </p:cNvSpPr>
          <p:nvPr>
            <p:ph type="ctrTitle"/>
          </p:nvPr>
        </p:nvSpPr>
        <p:spPr>
          <a:xfrm>
            <a:off x="5551714" y="1087821"/>
            <a:ext cx="6395920" cy="5573110"/>
          </a:xfrm>
        </p:spPr>
        <p:txBody>
          <a:bodyPr>
            <a:noAutofit/>
          </a:bodyPr>
          <a:lstStyle/>
          <a:p>
            <a:r>
              <a:rPr lang="en-US" sz="3200" b="1" baseline="30000" dirty="0"/>
              <a:t>14 </a:t>
            </a:r>
            <a:r>
              <a:rPr lang="en-US" sz="3200" dirty="0"/>
              <a:t>And </a:t>
            </a:r>
            <a:r>
              <a:rPr lang="en-US" sz="3200" dirty="0" err="1"/>
              <a:t>deceiveth</a:t>
            </a:r>
            <a:r>
              <a:rPr lang="en-US" sz="3200" dirty="0"/>
              <a:t> them that dwell on the earth by the means of those miracles which he had power to do in the sight of the beast; saying to them that dwell on the earth, that they should make an image to the beast, which had the wound by a sword, and did live.</a:t>
            </a:r>
            <a:endParaRPr lang="en-US" sz="300000" dirty="0"/>
          </a:p>
        </p:txBody>
      </p:sp>
      <p:sp>
        <p:nvSpPr>
          <p:cNvPr id="3" name="Text Placeholder 2">
            <a:extLst>
              <a:ext uri="{FF2B5EF4-FFF2-40B4-BE49-F238E27FC236}">
                <a16:creationId xmlns:a16="http://schemas.microsoft.com/office/drawing/2014/main" id="{11C7E301-87A1-F660-A563-EBCCAF773C70}"/>
              </a:ext>
            </a:extLst>
          </p:cNvPr>
          <p:cNvSpPr txBox="1">
            <a:spLocks/>
          </p:cNvSpPr>
          <p:nvPr/>
        </p:nvSpPr>
        <p:spPr>
          <a:xfrm>
            <a:off x="5551713" y="197069"/>
            <a:ext cx="6395919"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Revelation 13:13-14</a:t>
            </a:r>
            <a:endParaRPr lang="en-US" sz="6000" b="1" dirty="0">
              <a:solidFill>
                <a:schemeClr val="bg1"/>
              </a:solidFill>
            </a:endParaRPr>
          </a:p>
        </p:txBody>
      </p:sp>
      <p:pic>
        <p:nvPicPr>
          <p:cNvPr id="5" name="Picture 4" descr="The Mark of the Beast: Reflections on the Bible's Most Notorious Prophecy —  Firebrand Magazine">
            <a:extLst>
              <a:ext uri="{FF2B5EF4-FFF2-40B4-BE49-F238E27FC236}">
                <a16:creationId xmlns:a16="http://schemas.microsoft.com/office/drawing/2014/main" id="{CC4B75F3-CD35-B7EF-F358-050B17F8E287}"/>
              </a:ext>
            </a:extLst>
          </p:cNvPr>
          <p:cNvPicPr>
            <a:picLocks noChangeAspect="1"/>
          </p:cNvPicPr>
          <p:nvPr/>
        </p:nvPicPr>
        <p:blipFill>
          <a:blip r:embed="rId2"/>
          <a:srcRect l="22539" r="18406"/>
          <a:stretch>
            <a:fillRect/>
          </a:stretch>
        </p:blipFill>
        <p:spPr>
          <a:xfrm>
            <a:off x="244366" y="197069"/>
            <a:ext cx="5089634" cy="6463862"/>
          </a:xfrm>
          <a:prstGeom prst="rect">
            <a:avLst/>
          </a:prstGeom>
        </p:spPr>
      </p:pic>
    </p:spTree>
    <p:extLst>
      <p:ext uri="{BB962C8B-B14F-4D97-AF65-F5344CB8AC3E}">
        <p14:creationId xmlns:p14="http://schemas.microsoft.com/office/powerpoint/2010/main" val="856585697"/>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17AD519-1E43-2C44-9A89-4DFFD53258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99D9A27-97C1-E3CF-BF43-58A41561CD32}"/>
              </a:ext>
            </a:extLst>
          </p:cNvPr>
          <p:cNvSpPr>
            <a:spLocks noGrp="1"/>
          </p:cNvSpPr>
          <p:nvPr>
            <p:ph type="title"/>
          </p:nvPr>
        </p:nvSpPr>
        <p:spPr>
          <a:xfrm>
            <a:off x="370490" y="242634"/>
            <a:ext cx="5163208" cy="5291063"/>
          </a:xfrm>
        </p:spPr>
        <p:txBody>
          <a:bodyPr>
            <a:normAutofit/>
          </a:bodyPr>
          <a:lstStyle/>
          <a:p>
            <a:pPr lvl="0"/>
            <a:r>
              <a:rPr lang="en-US" sz="4800" dirty="0"/>
              <a:t>14. What did the Saviour say on this point?  </a:t>
            </a:r>
          </a:p>
        </p:txBody>
      </p:sp>
      <p:sp>
        <p:nvSpPr>
          <p:cNvPr id="3" name="Text Placeholder 2">
            <a:extLst>
              <a:ext uri="{FF2B5EF4-FFF2-40B4-BE49-F238E27FC236}">
                <a16:creationId xmlns:a16="http://schemas.microsoft.com/office/drawing/2014/main" id="{7DDA40AB-2972-E264-B1D1-39F7987887EE}"/>
              </a:ext>
            </a:extLst>
          </p:cNvPr>
          <p:cNvSpPr>
            <a:spLocks noGrp="1"/>
          </p:cNvSpPr>
          <p:nvPr>
            <p:ph type="body" idx="1"/>
          </p:nvPr>
        </p:nvSpPr>
        <p:spPr>
          <a:xfrm>
            <a:off x="370490" y="5707116"/>
            <a:ext cx="5163208" cy="865975"/>
          </a:xfrm>
        </p:spPr>
        <p:txBody>
          <a:bodyPr>
            <a:normAutofit fontScale="92500" lnSpcReduction="10000"/>
          </a:bodyPr>
          <a:lstStyle/>
          <a:p>
            <a:r>
              <a:rPr lang="en-US" sz="6000" b="1" i="1" dirty="0">
                <a:solidFill>
                  <a:schemeClr val="bg1"/>
                </a:solidFill>
              </a:rPr>
              <a:t>Matthew 24:24</a:t>
            </a:r>
            <a:endParaRPr lang="en-US" sz="6000" b="1" dirty="0">
              <a:solidFill>
                <a:schemeClr val="bg1"/>
              </a:solidFill>
            </a:endParaRPr>
          </a:p>
        </p:txBody>
      </p:sp>
      <p:pic>
        <p:nvPicPr>
          <p:cNvPr id="4" name="Picture 3" descr="A Christ Centred Pedagogy">
            <a:extLst>
              <a:ext uri="{FF2B5EF4-FFF2-40B4-BE49-F238E27FC236}">
                <a16:creationId xmlns:a16="http://schemas.microsoft.com/office/drawing/2014/main" id="{919038A3-2002-AB6C-66CD-E5CDEED1D53E}"/>
              </a:ext>
            </a:extLst>
          </p:cNvPr>
          <p:cNvPicPr>
            <a:picLocks noChangeAspect="1"/>
          </p:cNvPicPr>
          <p:nvPr/>
        </p:nvPicPr>
        <p:blipFill>
          <a:blip r:embed="rId2"/>
          <a:srcRect l="16527" t="-668" r="15684" b="668"/>
          <a:stretch>
            <a:fillRect/>
          </a:stretch>
        </p:blipFill>
        <p:spPr>
          <a:xfrm>
            <a:off x="5749016" y="242634"/>
            <a:ext cx="6072493" cy="6330457"/>
          </a:xfrm>
          <a:prstGeom prst="rect">
            <a:avLst/>
          </a:prstGeom>
        </p:spPr>
      </p:pic>
    </p:spTree>
    <p:extLst>
      <p:ext uri="{BB962C8B-B14F-4D97-AF65-F5344CB8AC3E}">
        <p14:creationId xmlns:p14="http://schemas.microsoft.com/office/powerpoint/2010/main" val="108756042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E2120-D749-D294-C152-5F3AA8BA8F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CBF01-503B-5444-4E90-4BDDFC5C8D3A}"/>
              </a:ext>
            </a:extLst>
          </p:cNvPr>
          <p:cNvSpPr>
            <a:spLocks noGrp="1"/>
          </p:cNvSpPr>
          <p:nvPr>
            <p:ph type="ctrTitle"/>
          </p:nvPr>
        </p:nvSpPr>
        <p:spPr>
          <a:xfrm>
            <a:off x="5738648" y="1087821"/>
            <a:ext cx="6208985" cy="5573110"/>
          </a:xfrm>
        </p:spPr>
        <p:txBody>
          <a:bodyPr>
            <a:normAutofit fontScale="90000"/>
          </a:bodyPr>
          <a:lstStyle/>
          <a:p>
            <a:r>
              <a:rPr lang="en-US" sz="4000" b="1" baseline="30000" dirty="0"/>
              <a:t>24 </a:t>
            </a:r>
            <a:r>
              <a:rPr lang="en-US" sz="4000" dirty="0"/>
              <a:t>For there shall arise false Christs, and false prophets, and shall shew great signs and wonders; insomuch that, if it were possible, they shall deceive the very elect.</a:t>
            </a:r>
            <a:endParaRPr lang="en-US" sz="400000" dirty="0"/>
          </a:p>
        </p:txBody>
      </p:sp>
      <p:sp>
        <p:nvSpPr>
          <p:cNvPr id="3" name="Text Placeholder 2">
            <a:extLst>
              <a:ext uri="{FF2B5EF4-FFF2-40B4-BE49-F238E27FC236}">
                <a16:creationId xmlns:a16="http://schemas.microsoft.com/office/drawing/2014/main" id="{54573D82-EE19-82CC-E129-09097D707569}"/>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Matthew 24:24</a:t>
            </a:r>
            <a:endParaRPr lang="en-US" sz="6000" b="1" dirty="0">
              <a:solidFill>
                <a:schemeClr val="bg1"/>
              </a:solidFill>
            </a:endParaRPr>
          </a:p>
        </p:txBody>
      </p:sp>
      <p:pic>
        <p:nvPicPr>
          <p:cNvPr id="5" name="Picture 4" descr="Beware of False Prophets! Cornelius a Lapide's Commentary on Matthew 7:15-22">
            <a:extLst>
              <a:ext uri="{FF2B5EF4-FFF2-40B4-BE49-F238E27FC236}">
                <a16:creationId xmlns:a16="http://schemas.microsoft.com/office/drawing/2014/main" id="{F1A2C3EB-1789-6B8C-7E4C-E6114041AAE0}"/>
              </a:ext>
            </a:extLst>
          </p:cNvPr>
          <p:cNvPicPr>
            <a:picLocks noChangeAspect="1"/>
          </p:cNvPicPr>
          <p:nvPr/>
        </p:nvPicPr>
        <p:blipFill>
          <a:blip r:embed="rId2"/>
          <a:srcRect l="9776" r="10071"/>
          <a:stretch>
            <a:fillRect/>
          </a:stretch>
        </p:blipFill>
        <p:spPr>
          <a:xfrm>
            <a:off x="244367" y="197069"/>
            <a:ext cx="5198490" cy="6463862"/>
          </a:xfrm>
          <a:prstGeom prst="rect">
            <a:avLst/>
          </a:prstGeom>
        </p:spPr>
      </p:pic>
    </p:spTree>
    <p:extLst>
      <p:ext uri="{BB962C8B-B14F-4D97-AF65-F5344CB8AC3E}">
        <p14:creationId xmlns:p14="http://schemas.microsoft.com/office/powerpoint/2010/main" val="295348143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B8AA24-ACC1-C03B-5106-E5D0687EBCC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601C5EC-134E-A389-8A9D-4600CA7E1106}"/>
              </a:ext>
            </a:extLst>
          </p:cNvPr>
          <p:cNvSpPr>
            <a:spLocks noGrp="1"/>
          </p:cNvSpPr>
          <p:nvPr>
            <p:ph type="title"/>
          </p:nvPr>
        </p:nvSpPr>
        <p:spPr>
          <a:xfrm>
            <a:off x="370490" y="242634"/>
            <a:ext cx="5163208" cy="5291063"/>
          </a:xfrm>
        </p:spPr>
        <p:txBody>
          <a:bodyPr>
            <a:normAutofit fontScale="90000"/>
          </a:bodyPr>
          <a:lstStyle/>
          <a:p>
            <a:pPr lvl="0"/>
            <a:r>
              <a:rPr lang="en-US" sz="6000" dirty="0"/>
              <a:t>15. By what agency are these lying miracles wrought?  </a:t>
            </a:r>
            <a:endParaRPr lang="en-US" sz="8000" dirty="0"/>
          </a:p>
        </p:txBody>
      </p:sp>
      <p:sp>
        <p:nvSpPr>
          <p:cNvPr id="3" name="Text Placeholder 2">
            <a:extLst>
              <a:ext uri="{FF2B5EF4-FFF2-40B4-BE49-F238E27FC236}">
                <a16:creationId xmlns:a16="http://schemas.microsoft.com/office/drawing/2014/main" id="{622C1C7B-61C5-BD91-712E-C8115C2818B4}"/>
              </a:ext>
            </a:extLst>
          </p:cNvPr>
          <p:cNvSpPr>
            <a:spLocks noGrp="1"/>
          </p:cNvSpPr>
          <p:nvPr>
            <p:ph type="body" idx="1"/>
          </p:nvPr>
        </p:nvSpPr>
        <p:spPr>
          <a:xfrm>
            <a:off x="370490" y="5707116"/>
            <a:ext cx="5163208" cy="865975"/>
          </a:xfrm>
        </p:spPr>
        <p:txBody>
          <a:bodyPr>
            <a:normAutofit fontScale="85000" lnSpcReduction="10000"/>
          </a:bodyPr>
          <a:lstStyle/>
          <a:p>
            <a:r>
              <a:rPr lang="en-US" sz="6000" b="1" i="1" dirty="0">
                <a:solidFill>
                  <a:schemeClr val="bg1"/>
                </a:solidFill>
              </a:rPr>
              <a:t>Revelation 16:14</a:t>
            </a:r>
            <a:endParaRPr lang="en-US" sz="6000" b="1" dirty="0">
              <a:solidFill>
                <a:schemeClr val="bg1"/>
              </a:solidFill>
            </a:endParaRPr>
          </a:p>
        </p:txBody>
      </p:sp>
      <p:pic>
        <p:nvPicPr>
          <p:cNvPr id="5" name="Picture 4" descr="Beware of false prophets and false christs! | Disciples of hope">
            <a:extLst>
              <a:ext uri="{FF2B5EF4-FFF2-40B4-BE49-F238E27FC236}">
                <a16:creationId xmlns:a16="http://schemas.microsoft.com/office/drawing/2014/main" id="{F1527033-5158-2C05-5B34-4A3403955C59}"/>
              </a:ext>
            </a:extLst>
          </p:cNvPr>
          <p:cNvPicPr>
            <a:picLocks noChangeAspect="1"/>
          </p:cNvPicPr>
          <p:nvPr/>
        </p:nvPicPr>
        <p:blipFill>
          <a:blip r:embed="rId2"/>
          <a:srcRect l="319" t="3467" r="-319" b="4085"/>
          <a:stretch>
            <a:fillRect/>
          </a:stretch>
        </p:blipFill>
        <p:spPr>
          <a:xfrm>
            <a:off x="5784574" y="242634"/>
            <a:ext cx="6230433" cy="6330457"/>
          </a:xfrm>
          <a:prstGeom prst="rect">
            <a:avLst/>
          </a:prstGeom>
        </p:spPr>
      </p:pic>
    </p:spTree>
    <p:extLst>
      <p:ext uri="{BB962C8B-B14F-4D97-AF65-F5344CB8AC3E}">
        <p14:creationId xmlns:p14="http://schemas.microsoft.com/office/powerpoint/2010/main" val="383171013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0C2B9A-CFF2-2F40-59BF-FCC43D7338D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7FF54CC-7CED-A951-82C9-CF51ECAFDE7C}"/>
              </a:ext>
            </a:extLst>
          </p:cNvPr>
          <p:cNvSpPr>
            <a:spLocks noGrp="1"/>
          </p:cNvSpPr>
          <p:nvPr>
            <p:ph type="ctrTitle"/>
          </p:nvPr>
        </p:nvSpPr>
        <p:spPr>
          <a:xfrm>
            <a:off x="5738648" y="1087821"/>
            <a:ext cx="6208985" cy="5573110"/>
          </a:xfrm>
        </p:spPr>
        <p:txBody>
          <a:bodyPr>
            <a:normAutofit fontScale="90000"/>
          </a:bodyPr>
          <a:lstStyle/>
          <a:p>
            <a:r>
              <a:rPr lang="en-US" b="1" baseline="30000" dirty="0"/>
              <a:t>14 </a:t>
            </a:r>
            <a:r>
              <a:rPr lang="en-US" dirty="0"/>
              <a:t>For they are the spirits of devils, working miracles, which go forth unto the kings of the earth and of the whole world, to gather them to the battle of that great day of God Almighty.</a:t>
            </a:r>
            <a:endParaRPr lang="en-US" sz="400000" dirty="0"/>
          </a:p>
        </p:txBody>
      </p:sp>
      <p:sp>
        <p:nvSpPr>
          <p:cNvPr id="3" name="Text Placeholder 2">
            <a:extLst>
              <a:ext uri="{FF2B5EF4-FFF2-40B4-BE49-F238E27FC236}">
                <a16:creationId xmlns:a16="http://schemas.microsoft.com/office/drawing/2014/main" id="{38DC8A55-89AB-1865-F174-CE544CC55B0B}"/>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Revelation 16:14</a:t>
            </a:r>
            <a:endParaRPr lang="en-US" sz="6000" b="1" dirty="0">
              <a:solidFill>
                <a:schemeClr val="bg1"/>
              </a:solidFill>
            </a:endParaRPr>
          </a:p>
        </p:txBody>
      </p:sp>
      <p:pic>
        <p:nvPicPr>
          <p:cNvPr id="6" name="Picture 5" descr="Ancient Egyptian Mummification Process, Facts &amp; Purpose">
            <a:extLst>
              <a:ext uri="{FF2B5EF4-FFF2-40B4-BE49-F238E27FC236}">
                <a16:creationId xmlns:a16="http://schemas.microsoft.com/office/drawing/2014/main" id="{93D7C1BC-41B3-94F9-DE20-AC978E3544B5}"/>
              </a:ext>
            </a:extLst>
          </p:cNvPr>
          <p:cNvPicPr>
            <a:picLocks noChangeAspect="1"/>
          </p:cNvPicPr>
          <p:nvPr/>
        </p:nvPicPr>
        <p:blipFill>
          <a:blip r:embed="rId3"/>
          <a:srcRect l="25815" r="22802"/>
          <a:stretch>
            <a:fillRect/>
          </a:stretch>
        </p:blipFill>
        <p:spPr>
          <a:xfrm>
            <a:off x="244367" y="197069"/>
            <a:ext cx="5301667" cy="6463862"/>
          </a:xfrm>
          <a:prstGeom prst="rect">
            <a:avLst/>
          </a:prstGeom>
        </p:spPr>
      </p:pic>
    </p:spTree>
    <p:extLst>
      <p:ext uri="{BB962C8B-B14F-4D97-AF65-F5344CB8AC3E}">
        <p14:creationId xmlns:p14="http://schemas.microsoft.com/office/powerpoint/2010/main" val="3230906685"/>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0DB6012-4448-2238-19CF-70742FADF17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D276907-82BD-BE95-6EED-8782FD58EDF0}"/>
              </a:ext>
            </a:extLst>
          </p:cNvPr>
          <p:cNvSpPr>
            <a:spLocks noGrp="1"/>
          </p:cNvSpPr>
          <p:nvPr>
            <p:ph type="title"/>
          </p:nvPr>
        </p:nvSpPr>
        <p:spPr>
          <a:xfrm>
            <a:off x="370490" y="242634"/>
            <a:ext cx="5163208" cy="6330457"/>
          </a:xfrm>
        </p:spPr>
        <p:txBody>
          <a:bodyPr>
            <a:normAutofit fontScale="90000"/>
          </a:bodyPr>
          <a:lstStyle/>
          <a:p>
            <a:pPr lvl="0"/>
            <a:r>
              <a:rPr lang="en-US" sz="4400" dirty="0"/>
              <a:t>16. What name is given to those who in this age do the work which the ancient magicians and sorcerers did? </a:t>
            </a:r>
            <a:endParaRPr lang="en-US" sz="8000" dirty="0"/>
          </a:p>
        </p:txBody>
      </p:sp>
      <p:pic>
        <p:nvPicPr>
          <p:cNvPr id="7" name="Picture 6" descr="Egyptian mummification | Egyptian mummification process">
            <a:extLst>
              <a:ext uri="{FF2B5EF4-FFF2-40B4-BE49-F238E27FC236}">
                <a16:creationId xmlns:a16="http://schemas.microsoft.com/office/drawing/2014/main" id="{95F559C1-FEB9-CA89-E081-7123BB0FDB9E}"/>
              </a:ext>
            </a:extLst>
          </p:cNvPr>
          <p:cNvPicPr>
            <a:picLocks noChangeAspect="1"/>
          </p:cNvPicPr>
          <p:nvPr/>
        </p:nvPicPr>
        <p:blipFill>
          <a:blip r:embed="rId2"/>
          <a:srcRect l="2827" r="46198"/>
          <a:stretch>
            <a:fillRect/>
          </a:stretch>
        </p:blipFill>
        <p:spPr>
          <a:xfrm>
            <a:off x="5864086" y="242634"/>
            <a:ext cx="5957423" cy="6330457"/>
          </a:xfrm>
          <a:prstGeom prst="rect">
            <a:avLst/>
          </a:prstGeom>
        </p:spPr>
      </p:pic>
    </p:spTree>
    <p:extLst>
      <p:ext uri="{BB962C8B-B14F-4D97-AF65-F5344CB8AC3E}">
        <p14:creationId xmlns:p14="http://schemas.microsoft.com/office/powerpoint/2010/main" val="4262717378"/>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76A023-99F6-4EDF-2FF2-CED6AFBAE280}"/>
              </a:ext>
            </a:extLst>
          </p:cNvPr>
          <p:cNvSpPr>
            <a:spLocks noGrp="1"/>
          </p:cNvSpPr>
          <p:nvPr>
            <p:ph type="title"/>
          </p:nvPr>
        </p:nvSpPr>
        <p:spPr>
          <a:xfrm>
            <a:off x="423672" y="243840"/>
            <a:ext cx="5245608" cy="1141497"/>
          </a:xfrm>
        </p:spPr>
        <p:txBody>
          <a:bodyPr>
            <a:normAutofit fontScale="90000"/>
          </a:bodyPr>
          <a:lstStyle/>
          <a:p>
            <a:r>
              <a:rPr lang="en-US" sz="3200" b="1" dirty="0"/>
              <a:t>Answer:</a:t>
            </a:r>
            <a:r>
              <a:rPr lang="en-US" sz="3200" dirty="0"/>
              <a:t>  </a:t>
            </a:r>
            <a:r>
              <a:rPr lang="en-US" sz="3200" i="1" dirty="0"/>
              <a:t>Spiritualist mediums. </a:t>
            </a:r>
            <a:endParaRPr lang="en-US" sz="3200" dirty="0"/>
          </a:p>
        </p:txBody>
      </p:sp>
      <p:pic>
        <p:nvPicPr>
          <p:cNvPr id="6" name="Content Placeholder 5" descr="Matt Fraser - America's Top Psychic Medium">
            <a:extLst>
              <a:ext uri="{FF2B5EF4-FFF2-40B4-BE49-F238E27FC236}">
                <a16:creationId xmlns:a16="http://schemas.microsoft.com/office/drawing/2014/main" id="{BF4261AC-4F56-3A22-6818-F4F7668D7212}"/>
              </a:ext>
            </a:extLst>
          </p:cNvPr>
          <p:cNvPicPr>
            <a:picLocks noGrp="1" noChangeAspect="1"/>
          </p:cNvPicPr>
          <p:nvPr>
            <p:ph idx="1"/>
          </p:nvPr>
        </p:nvPicPr>
        <p:blipFill>
          <a:blip r:embed="rId2"/>
          <a:stretch>
            <a:fillRect/>
          </a:stretch>
        </p:blipFill>
        <p:spPr>
          <a:xfrm>
            <a:off x="6252605" y="0"/>
            <a:ext cx="4252834" cy="7032012"/>
          </a:xfrm>
          <a:prstGeom prst="rect">
            <a:avLst/>
          </a:prstGeom>
        </p:spPr>
      </p:pic>
      <p:sp>
        <p:nvSpPr>
          <p:cNvPr id="5" name="Title 1">
            <a:extLst>
              <a:ext uri="{FF2B5EF4-FFF2-40B4-BE49-F238E27FC236}">
                <a16:creationId xmlns:a16="http://schemas.microsoft.com/office/drawing/2014/main" id="{26556D16-33FF-7354-9C27-91115CD6D52B}"/>
              </a:ext>
            </a:extLst>
          </p:cNvPr>
          <p:cNvSpPr txBox="1">
            <a:spLocks/>
          </p:cNvSpPr>
          <p:nvPr/>
        </p:nvSpPr>
        <p:spPr bwMode="blackWhite">
          <a:xfrm>
            <a:off x="423672" y="1492624"/>
            <a:ext cx="5245608" cy="5121537"/>
          </a:xfrm>
          <a:prstGeom prst="rect">
            <a:avLst/>
          </a:prstGeom>
          <a:solidFill>
            <a:srgbClr val="FFFFFF"/>
          </a:solidFill>
          <a:ln w="31750" cap="sq">
            <a:solidFill>
              <a:srgbClr val="404040"/>
            </a:solidFill>
            <a:miter lim="800000"/>
          </a:ln>
        </p:spPr>
        <p:txBody>
          <a:bodyPr vert="horz" lIns="182880" tIns="182880" rIns="182880" bIns="182880" rtlCol="0" anchor="ctr" anchorCtr="1">
            <a:normAutofit/>
          </a:bodyPr>
          <a:lstStyle>
            <a:lvl1pPr algn="ctr" defTabSz="914400" rtl="0" eaLnBrk="1" latinLnBrk="0" hangingPunct="1">
              <a:lnSpc>
                <a:spcPct val="90000"/>
              </a:lnSpc>
              <a:spcBef>
                <a:spcPct val="0"/>
              </a:spcBef>
              <a:buNone/>
              <a:defRPr sz="2200" kern="1200" cap="all" spc="200" baseline="0">
                <a:solidFill>
                  <a:srgbClr val="262626"/>
                </a:solidFill>
                <a:latin typeface="+mj-lt"/>
                <a:ea typeface="+mj-ea"/>
                <a:cs typeface="+mj-cs"/>
              </a:defRPr>
            </a:lvl1pPr>
          </a:lstStyle>
          <a:p>
            <a:r>
              <a:rPr lang="en-US" sz="2800" dirty="0"/>
              <a:t>Today we have slightly different terminology for those who claim supernatural knowledge or communication through occult or spiritualistic means (psychics, mediums, spirit speakers, channelers, and similar practitioners).</a:t>
            </a:r>
          </a:p>
        </p:txBody>
      </p:sp>
      <p:pic>
        <p:nvPicPr>
          <p:cNvPr id="7" name="Picture 6" descr="Psychic School - How to Become a Psychic Medium: Hamilton-Parker, Craig: 9781502477989: Amazon.com: Books">
            <a:extLst>
              <a:ext uri="{FF2B5EF4-FFF2-40B4-BE49-F238E27FC236}">
                <a16:creationId xmlns:a16="http://schemas.microsoft.com/office/drawing/2014/main" id="{558D7C86-A2A7-8F5E-5BD8-258B6194AD26}"/>
              </a:ext>
            </a:extLst>
          </p:cNvPr>
          <p:cNvPicPr>
            <a:picLocks noChangeAspect="1"/>
          </p:cNvPicPr>
          <p:nvPr/>
        </p:nvPicPr>
        <p:blipFill>
          <a:blip r:embed="rId3"/>
          <a:srcRect t="55414" r="2074"/>
          <a:stretch>
            <a:fillRect/>
          </a:stretch>
        </p:blipFill>
        <p:spPr>
          <a:xfrm>
            <a:off x="6252604" y="3999255"/>
            <a:ext cx="4252835" cy="2901812"/>
          </a:xfrm>
          <a:prstGeom prst="rect">
            <a:avLst/>
          </a:prstGeom>
        </p:spPr>
      </p:pic>
      <p:pic>
        <p:nvPicPr>
          <p:cNvPr id="11" name="Picture 10" descr="Sterling Psychic Medium, Paranormal, ET, UFO, AI, The Future, The  Unexplained | Podcast on Spotify">
            <a:extLst>
              <a:ext uri="{FF2B5EF4-FFF2-40B4-BE49-F238E27FC236}">
                <a16:creationId xmlns:a16="http://schemas.microsoft.com/office/drawing/2014/main" id="{A445A45D-1012-2507-7E2E-1F00B61BC152}"/>
              </a:ext>
            </a:extLst>
          </p:cNvPr>
          <p:cNvPicPr>
            <a:picLocks noChangeAspect="1"/>
          </p:cNvPicPr>
          <p:nvPr/>
        </p:nvPicPr>
        <p:blipFill>
          <a:blip r:embed="rId4"/>
          <a:srcRect r="45940" b="44194"/>
          <a:stretch>
            <a:fillRect/>
          </a:stretch>
        </p:blipFill>
        <p:spPr>
          <a:xfrm>
            <a:off x="9805161" y="1900990"/>
            <a:ext cx="2886219" cy="2979381"/>
          </a:xfrm>
          <a:prstGeom prst="rect">
            <a:avLst/>
          </a:prstGeom>
        </p:spPr>
      </p:pic>
      <p:pic>
        <p:nvPicPr>
          <p:cNvPr id="8" name="Picture 7" descr="The world famous psychic medium recounts the moments that have never left him 🔮, #johnedward #psychicmedium #medium #psychic #mindreader, #TMS7 – Straight after Sunrise, weekdays on Channel 7 and ...">
            <a:extLst>
              <a:ext uri="{FF2B5EF4-FFF2-40B4-BE49-F238E27FC236}">
                <a16:creationId xmlns:a16="http://schemas.microsoft.com/office/drawing/2014/main" id="{9892013A-5043-2EB4-7F5F-7A2D388142D5}"/>
              </a:ext>
            </a:extLst>
          </p:cNvPr>
          <p:cNvPicPr>
            <a:picLocks noChangeAspect="1"/>
          </p:cNvPicPr>
          <p:nvPr/>
        </p:nvPicPr>
        <p:blipFill>
          <a:blip r:embed="rId5"/>
          <a:srcRect l="-417" r="417" b="51813"/>
          <a:stretch>
            <a:fillRect/>
          </a:stretch>
        </p:blipFill>
        <p:spPr>
          <a:xfrm>
            <a:off x="9779326" y="0"/>
            <a:ext cx="2886219" cy="2478505"/>
          </a:xfrm>
          <a:prstGeom prst="rect">
            <a:avLst/>
          </a:prstGeom>
        </p:spPr>
      </p:pic>
      <p:pic>
        <p:nvPicPr>
          <p:cNvPr id="10" name="Picture 9" descr="Do Some Psychics Work Just for the Paycheck?">
            <a:extLst>
              <a:ext uri="{FF2B5EF4-FFF2-40B4-BE49-F238E27FC236}">
                <a16:creationId xmlns:a16="http://schemas.microsoft.com/office/drawing/2014/main" id="{4B88714B-EE61-498B-7DB1-7022B044760F}"/>
              </a:ext>
            </a:extLst>
          </p:cNvPr>
          <p:cNvPicPr>
            <a:picLocks noChangeAspect="1"/>
          </p:cNvPicPr>
          <p:nvPr/>
        </p:nvPicPr>
        <p:blipFill>
          <a:blip r:embed="rId6"/>
          <a:srcRect r="19100" b="41711"/>
          <a:stretch>
            <a:fillRect/>
          </a:stretch>
        </p:blipFill>
        <p:spPr>
          <a:xfrm>
            <a:off x="10281209" y="4043283"/>
            <a:ext cx="2410171" cy="3076513"/>
          </a:xfrm>
          <a:prstGeom prst="rect">
            <a:avLst/>
          </a:prstGeom>
        </p:spPr>
      </p:pic>
      <p:pic>
        <p:nvPicPr>
          <p:cNvPr id="9" name="Picture 8" descr="Psychic Readings in Dundee - June Field Psychic Medium">
            <a:extLst>
              <a:ext uri="{FF2B5EF4-FFF2-40B4-BE49-F238E27FC236}">
                <a16:creationId xmlns:a16="http://schemas.microsoft.com/office/drawing/2014/main" id="{8414630A-29D4-5972-4F2E-8D7B076D8C4B}"/>
              </a:ext>
            </a:extLst>
          </p:cNvPr>
          <p:cNvPicPr>
            <a:picLocks noChangeAspect="1"/>
          </p:cNvPicPr>
          <p:nvPr/>
        </p:nvPicPr>
        <p:blipFill>
          <a:blip r:embed="rId7"/>
          <a:stretch>
            <a:fillRect/>
          </a:stretch>
        </p:blipFill>
        <p:spPr>
          <a:xfrm>
            <a:off x="8463482" y="2739041"/>
            <a:ext cx="2370238" cy="3280909"/>
          </a:xfrm>
          <a:prstGeom prst="rect">
            <a:avLst/>
          </a:prstGeom>
        </p:spPr>
      </p:pic>
    </p:spTree>
    <p:extLst>
      <p:ext uri="{BB962C8B-B14F-4D97-AF65-F5344CB8AC3E}">
        <p14:creationId xmlns:p14="http://schemas.microsoft.com/office/powerpoint/2010/main" val="278259379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3AA645-3288-AB6A-97FE-2EAD7946D5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02EDEF-A6C2-3002-4FA9-95D11580184F}"/>
              </a:ext>
            </a:extLst>
          </p:cNvPr>
          <p:cNvSpPr>
            <a:spLocks noGrp="1"/>
          </p:cNvSpPr>
          <p:nvPr>
            <p:ph type="title"/>
          </p:nvPr>
        </p:nvSpPr>
        <p:spPr>
          <a:xfrm>
            <a:off x="370490" y="242634"/>
            <a:ext cx="5163208" cy="6330457"/>
          </a:xfrm>
        </p:spPr>
        <p:txBody>
          <a:bodyPr>
            <a:normAutofit/>
          </a:bodyPr>
          <a:lstStyle/>
          <a:p>
            <a:pPr lvl="0"/>
            <a:r>
              <a:rPr lang="en-US" dirty="0"/>
              <a:t>17. Is there now any indication that the deceptions of Spiritualism will find a place among those who profess godliness? </a:t>
            </a:r>
            <a:endParaRPr lang="en-US" sz="8000" dirty="0"/>
          </a:p>
        </p:txBody>
      </p:sp>
      <p:pic>
        <p:nvPicPr>
          <p:cNvPr id="3" name="Picture 2" descr="Channeling the Dead—A Christian Response to Mediums | Christian Research Institute">
            <a:extLst>
              <a:ext uri="{FF2B5EF4-FFF2-40B4-BE49-F238E27FC236}">
                <a16:creationId xmlns:a16="http://schemas.microsoft.com/office/drawing/2014/main" id="{86CD47BE-7865-07FE-8DED-46ABCAD4EAE3}"/>
              </a:ext>
            </a:extLst>
          </p:cNvPr>
          <p:cNvPicPr>
            <a:picLocks noChangeAspect="1"/>
          </p:cNvPicPr>
          <p:nvPr/>
        </p:nvPicPr>
        <p:blipFill>
          <a:blip r:embed="rId2"/>
          <a:srcRect l="39296" r="7372" b="4307"/>
          <a:stretch>
            <a:fillRect/>
          </a:stretch>
        </p:blipFill>
        <p:spPr>
          <a:xfrm>
            <a:off x="5791200" y="242634"/>
            <a:ext cx="6030310" cy="6330457"/>
          </a:xfrm>
          <a:prstGeom prst="rect">
            <a:avLst/>
          </a:prstGeom>
        </p:spPr>
      </p:pic>
    </p:spTree>
    <p:extLst>
      <p:ext uri="{BB962C8B-B14F-4D97-AF65-F5344CB8AC3E}">
        <p14:creationId xmlns:p14="http://schemas.microsoft.com/office/powerpoint/2010/main" val="23120140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6030D-F2AD-E57A-2FD7-6B09F8B16DD1}"/>
              </a:ext>
            </a:extLst>
          </p:cNvPr>
          <p:cNvSpPr>
            <a:spLocks noGrp="1"/>
          </p:cNvSpPr>
          <p:nvPr>
            <p:ph type="ctrTitle"/>
          </p:nvPr>
        </p:nvSpPr>
        <p:spPr>
          <a:xfrm>
            <a:off x="5738648" y="197069"/>
            <a:ext cx="6208985" cy="6463862"/>
          </a:xfrm>
        </p:spPr>
        <p:txBody>
          <a:bodyPr>
            <a:normAutofit/>
          </a:bodyPr>
          <a:lstStyle/>
          <a:p>
            <a:r>
              <a:rPr lang="en-US" dirty="0"/>
              <a:t>They counterfeited the first miracles by Satan's power, turning rods into serpents, water into blood, and bringing up frogs.  But they were not permitted to do anything to counteract God.  </a:t>
            </a:r>
          </a:p>
        </p:txBody>
      </p:sp>
      <p:pic>
        <p:nvPicPr>
          <p:cNvPr id="5" name="Picture 4" descr="Egyptian Magicians, Snakes, and Rods - Apologetics Press">
            <a:extLst>
              <a:ext uri="{FF2B5EF4-FFF2-40B4-BE49-F238E27FC236}">
                <a16:creationId xmlns:a16="http://schemas.microsoft.com/office/drawing/2014/main" id="{0D024B24-4C64-0AB4-C9A7-95F9C7F0DB8E}"/>
              </a:ext>
            </a:extLst>
          </p:cNvPr>
          <p:cNvPicPr>
            <a:picLocks noChangeAspect="1"/>
          </p:cNvPicPr>
          <p:nvPr/>
        </p:nvPicPr>
        <p:blipFill>
          <a:blip r:embed="rId2"/>
          <a:srcRect l="9519" t="830" r="36806"/>
          <a:stretch>
            <a:fillRect/>
          </a:stretch>
        </p:blipFill>
        <p:spPr>
          <a:xfrm>
            <a:off x="244367" y="197068"/>
            <a:ext cx="5289330" cy="6463862"/>
          </a:xfrm>
          <a:prstGeom prst="rect">
            <a:avLst/>
          </a:prstGeom>
        </p:spPr>
      </p:pic>
    </p:spTree>
    <p:extLst>
      <p:ext uri="{BB962C8B-B14F-4D97-AF65-F5344CB8AC3E}">
        <p14:creationId xmlns:p14="http://schemas.microsoft.com/office/powerpoint/2010/main" val="21398767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72BF46-2A53-7206-2EE1-E1C1320230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1AA7B4D-431D-40D8-E9BF-7BEBCE16CD1B}"/>
              </a:ext>
            </a:extLst>
          </p:cNvPr>
          <p:cNvSpPr>
            <a:spLocks noGrp="1"/>
          </p:cNvSpPr>
          <p:nvPr>
            <p:ph type="ctrTitle"/>
          </p:nvPr>
        </p:nvSpPr>
        <p:spPr>
          <a:xfrm>
            <a:off x="4995333" y="1490133"/>
            <a:ext cx="6952300" cy="5170798"/>
          </a:xfrm>
        </p:spPr>
        <p:txBody>
          <a:bodyPr>
            <a:normAutofit fontScale="90000"/>
          </a:bodyPr>
          <a:lstStyle/>
          <a:p>
            <a:r>
              <a:rPr lang="en-US" dirty="0"/>
              <a:t>…Spiritualism was but a misrepresentation of Catholic teaching, and it had been in the world from the beginning. He said, further, that to Catholics the spirit world was as clear as the light of a gas jet; </a:t>
            </a:r>
            <a:endParaRPr lang="en-US" sz="400000" dirty="0"/>
          </a:p>
        </p:txBody>
      </p:sp>
      <p:sp>
        <p:nvSpPr>
          <p:cNvPr id="3" name="Text Placeholder 2">
            <a:extLst>
              <a:ext uri="{FF2B5EF4-FFF2-40B4-BE49-F238E27FC236}">
                <a16:creationId xmlns:a16="http://schemas.microsoft.com/office/drawing/2014/main" id="{9A70D4C7-6626-6ED0-1453-0B217C1E9CEC}"/>
              </a:ext>
            </a:extLst>
          </p:cNvPr>
          <p:cNvSpPr txBox="1">
            <a:spLocks/>
          </p:cNvSpPr>
          <p:nvPr/>
        </p:nvSpPr>
        <p:spPr>
          <a:xfrm>
            <a:off x="220133" y="197069"/>
            <a:ext cx="11727500" cy="1174531"/>
          </a:xfrm>
          <a:prstGeom prst="rect">
            <a:avLst/>
          </a:prstGeom>
          <a:solidFill>
            <a:schemeClr val="accent1"/>
          </a:solidFill>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3200" b="1" i="1" dirty="0">
                <a:solidFill>
                  <a:schemeClr val="bg1"/>
                </a:solidFill>
              </a:rPr>
              <a:t>In 1885, Monsignor Capel, a celebrated Roman Catholic propagandist, said in a lecture that…</a:t>
            </a:r>
            <a:endParaRPr lang="en-US" sz="3200" b="1" dirty="0">
              <a:solidFill>
                <a:schemeClr val="bg1"/>
              </a:solidFill>
            </a:endParaRPr>
          </a:p>
        </p:txBody>
      </p:sp>
      <p:pic>
        <p:nvPicPr>
          <p:cNvPr id="7" name="Picture 6" descr="Right Rev Monsignor Capel, DD, Rector of the Catholic University College">
            <a:extLst>
              <a:ext uri="{FF2B5EF4-FFF2-40B4-BE49-F238E27FC236}">
                <a16:creationId xmlns:a16="http://schemas.microsoft.com/office/drawing/2014/main" id="{A7A1877B-8B46-5CD1-5F69-0D92910A44AC}"/>
              </a:ext>
            </a:extLst>
          </p:cNvPr>
          <p:cNvPicPr>
            <a:picLocks noChangeAspect="1"/>
          </p:cNvPicPr>
          <p:nvPr/>
        </p:nvPicPr>
        <p:blipFill>
          <a:blip r:embed="rId3"/>
          <a:stretch>
            <a:fillRect/>
          </a:stretch>
        </p:blipFill>
        <p:spPr>
          <a:xfrm>
            <a:off x="540808" y="1490133"/>
            <a:ext cx="4182416" cy="5170798"/>
          </a:xfrm>
          <a:prstGeom prst="rect">
            <a:avLst/>
          </a:prstGeom>
        </p:spPr>
      </p:pic>
    </p:spTree>
    <p:extLst>
      <p:ext uri="{BB962C8B-B14F-4D97-AF65-F5344CB8AC3E}">
        <p14:creationId xmlns:p14="http://schemas.microsoft.com/office/powerpoint/2010/main" val="22800875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662BBB-416A-4707-59E8-4E17F13DA03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C6D6E17-698B-E93E-5147-737DBA28A1A4}"/>
              </a:ext>
            </a:extLst>
          </p:cNvPr>
          <p:cNvSpPr>
            <a:spLocks noGrp="1"/>
          </p:cNvSpPr>
          <p:nvPr>
            <p:ph type="ctrTitle"/>
          </p:nvPr>
        </p:nvSpPr>
        <p:spPr>
          <a:xfrm>
            <a:off x="3793067" y="1490133"/>
            <a:ext cx="8154565" cy="5170798"/>
          </a:xfrm>
        </p:spPr>
        <p:txBody>
          <a:bodyPr>
            <a:normAutofit/>
          </a:bodyPr>
          <a:lstStyle/>
          <a:p>
            <a:r>
              <a:rPr lang="en-US" dirty="0"/>
              <a:t>that the dead were but disembodied spirits, with whom they were in daily communication, and to whom they prayed. Thus the great Roman Catholic Church is essentially at one with Spiritualism. </a:t>
            </a:r>
          </a:p>
        </p:txBody>
      </p:sp>
      <p:sp>
        <p:nvSpPr>
          <p:cNvPr id="3" name="Text Placeholder 2">
            <a:extLst>
              <a:ext uri="{FF2B5EF4-FFF2-40B4-BE49-F238E27FC236}">
                <a16:creationId xmlns:a16="http://schemas.microsoft.com/office/drawing/2014/main" id="{70E344EE-A2AC-7626-915F-54D4AC54D1E6}"/>
              </a:ext>
            </a:extLst>
          </p:cNvPr>
          <p:cNvSpPr txBox="1">
            <a:spLocks/>
          </p:cNvSpPr>
          <p:nvPr/>
        </p:nvSpPr>
        <p:spPr>
          <a:xfrm>
            <a:off x="220133" y="197069"/>
            <a:ext cx="11727500" cy="1174531"/>
          </a:xfrm>
          <a:prstGeom prst="rect">
            <a:avLst/>
          </a:prstGeom>
          <a:solidFill>
            <a:schemeClr val="accent1"/>
          </a:solidFill>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3200" b="1" i="1" dirty="0">
                <a:solidFill>
                  <a:schemeClr val="bg1"/>
                </a:solidFill>
              </a:rPr>
              <a:t>In 1885, Monsignor Capel, a celebrated Roman Catholic propagandist, said in a lecture that…</a:t>
            </a:r>
            <a:endParaRPr lang="en-US" sz="3200" b="1" dirty="0">
              <a:solidFill>
                <a:schemeClr val="bg1"/>
              </a:solidFill>
            </a:endParaRPr>
          </a:p>
        </p:txBody>
      </p:sp>
      <p:pic>
        <p:nvPicPr>
          <p:cNvPr id="4" name="Picture 3" descr="The Library of Nineteenth-Century Photography - Monsignor Capel">
            <a:extLst>
              <a:ext uri="{FF2B5EF4-FFF2-40B4-BE49-F238E27FC236}">
                <a16:creationId xmlns:a16="http://schemas.microsoft.com/office/drawing/2014/main" id="{F7CB636C-916C-7451-7FB3-8F64579EF639}"/>
              </a:ext>
            </a:extLst>
          </p:cNvPr>
          <p:cNvPicPr>
            <a:picLocks noChangeAspect="1"/>
          </p:cNvPicPr>
          <p:nvPr/>
        </p:nvPicPr>
        <p:blipFill>
          <a:blip r:embed="rId3"/>
          <a:stretch>
            <a:fillRect/>
          </a:stretch>
        </p:blipFill>
        <p:spPr>
          <a:xfrm>
            <a:off x="244368" y="1490132"/>
            <a:ext cx="3108432" cy="5012347"/>
          </a:xfrm>
          <a:prstGeom prst="rect">
            <a:avLst/>
          </a:prstGeom>
        </p:spPr>
      </p:pic>
    </p:spTree>
    <p:extLst>
      <p:ext uri="{BB962C8B-B14F-4D97-AF65-F5344CB8AC3E}">
        <p14:creationId xmlns:p14="http://schemas.microsoft.com/office/powerpoint/2010/main" val="1387816889"/>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27DC00-410D-7CCF-BC3B-14A32B6C92E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0F9A27-6B4B-3859-3929-0D5B68DB2FD3}"/>
              </a:ext>
            </a:extLst>
          </p:cNvPr>
          <p:cNvSpPr>
            <a:spLocks noGrp="1"/>
          </p:cNvSpPr>
          <p:nvPr>
            <p:ph type="ctrTitle"/>
          </p:nvPr>
        </p:nvSpPr>
        <p:spPr>
          <a:xfrm>
            <a:off x="4723224" y="1490133"/>
            <a:ext cx="7224409" cy="5170798"/>
          </a:xfrm>
        </p:spPr>
        <p:txBody>
          <a:bodyPr>
            <a:noAutofit/>
          </a:bodyPr>
          <a:lstStyle/>
          <a:p>
            <a:r>
              <a:rPr lang="en-US" sz="3200" dirty="0"/>
              <a:t>"Much of the best work of the world is done through the present, personal influence of the dead. . . . As a practical fact, and as a great spiritual truth, our dead do for us as constantly and as variously as they could do for us if they were still here in the flesh;”</a:t>
            </a:r>
          </a:p>
        </p:txBody>
      </p:sp>
      <p:sp>
        <p:nvSpPr>
          <p:cNvPr id="3" name="Text Placeholder 2">
            <a:extLst>
              <a:ext uri="{FF2B5EF4-FFF2-40B4-BE49-F238E27FC236}">
                <a16:creationId xmlns:a16="http://schemas.microsoft.com/office/drawing/2014/main" id="{1AD69332-67BF-27D9-1E85-75CE7D058324}"/>
              </a:ext>
            </a:extLst>
          </p:cNvPr>
          <p:cNvSpPr txBox="1">
            <a:spLocks/>
          </p:cNvSpPr>
          <p:nvPr/>
        </p:nvSpPr>
        <p:spPr>
          <a:xfrm>
            <a:off x="220133" y="197069"/>
            <a:ext cx="11727500" cy="1174531"/>
          </a:xfrm>
          <a:prstGeom prst="rect">
            <a:avLst/>
          </a:prstGeom>
          <a:solidFill>
            <a:schemeClr val="accent1"/>
          </a:solidFill>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3600" dirty="0">
                <a:solidFill>
                  <a:schemeClr val="bg1"/>
                </a:solidFill>
              </a:rPr>
              <a:t>The </a:t>
            </a:r>
            <a:r>
              <a:rPr lang="en-US" sz="3600" i="1" dirty="0">
                <a:solidFill>
                  <a:schemeClr val="bg1"/>
                </a:solidFill>
              </a:rPr>
              <a:t>Sunday School Times, </a:t>
            </a:r>
            <a:r>
              <a:rPr lang="en-US" sz="3600" dirty="0">
                <a:solidFill>
                  <a:schemeClr val="bg1"/>
                </a:solidFill>
              </a:rPr>
              <a:t>a widely read evangelical Protestant periodical, dated August 29, 1885, suggests that…</a:t>
            </a:r>
            <a:endParaRPr lang="en-US" sz="4800" b="1" dirty="0">
              <a:solidFill>
                <a:schemeClr val="bg1"/>
              </a:solidFill>
            </a:endParaRPr>
          </a:p>
        </p:txBody>
      </p:sp>
      <p:pic>
        <p:nvPicPr>
          <p:cNvPr id="4" name="Picture 3" descr="The Sunday School Times 1957-01-05: Vol 99 Iss 1 : Free Download, Borrow, and Streaming : Internet Archive">
            <a:extLst>
              <a:ext uri="{FF2B5EF4-FFF2-40B4-BE49-F238E27FC236}">
                <a16:creationId xmlns:a16="http://schemas.microsoft.com/office/drawing/2014/main" id="{B20931B4-F170-79EC-504B-8FCA07D6775B}"/>
              </a:ext>
            </a:extLst>
          </p:cNvPr>
          <p:cNvPicPr>
            <a:picLocks noChangeAspect="1"/>
          </p:cNvPicPr>
          <p:nvPr/>
        </p:nvPicPr>
        <p:blipFill>
          <a:blip r:embed="rId3"/>
          <a:stretch>
            <a:fillRect/>
          </a:stretch>
        </p:blipFill>
        <p:spPr>
          <a:xfrm>
            <a:off x="559329" y="1641894"/>
            <a:ext cx="3724275" cy="4867275"/>
          </a:xfrm>
          <a:prstGeom prst="rect">
            <a:avLst/>
          </a:prstGeom>
        </p:spPr>
      </p:pic>
    </p:spTree>
    <p:extLst>
      <p:ext uri="{BB962C8B-B14F-4D97-AF65-F5344CB8AC3E}">
        <p14:creationId xmlns:p14="http://schemas.microsoft.com/office/powerpoint/2010/main" val="102675532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B01B28-5350-D6BD-5549-197D55D509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663F406-CAD4-2A60-2B69-5B9B5D57D6A8}"/>
              </a:ext>
            </a:extLst>
          </p:cNvPr>
          <p:cNvSpPr>
            <a:spLocks noGrp="1"/>
          </p:cNvSpPr>
          <p:nvPr>
            <p:ph type="ctrTitle"/>
          </p:nvPr>
        </p:nvSpPr>
        <p:spPr>
          <a:xfrm>
            <a:off x="4995333" y="1490133"/>
            <a:ext cx="6952300" cy="5170798"/>
          </a:xfrm>
        </p:spPr>
        <p:txBody>
          <a:bodyPr>
            <a:normAutofit/>
          </a:bodyPr>
          <a:lstStyle/>
          <a:p>
            <a:r>
              <a:rPr lang="en-US" dirty="0"/>
              <a:t>“…and they do for us very much that they could not do unless they were dead… </a:t>
            </a:r>
            <a:br>
              <a:rPr lang="en-US" dirty="0"/>
            </a:br>
            <a:r>
              <a:rPr lang="en-US" dirty="0"/>
              <a:t>Our living friends do much for us, but perhaps our dead friends do yet more." </a:t>
            </a:r>
          </a:p>
        </p:txBody>
      </p:sp>
      <p:sp>
        <p:nvSpPr>
          <p:cNvPr id="3" name="Text Placeholder 2">
            <a:extLst>
              <a:ext uri="{FF2B5EF4-FFF2-40B4-BE49-F238E27FC236}">
                <a16:creationId xmlns:a16="http://schemas.microsoft.com/office/drawing/2014/main" id="{63CCF8C8-E7EE-C66F-1635-CA042A1AD562}"/>
              </a:ext>
            </a:extLst>
          </p:cNvPr>
          <p:cNvSpPr txBox="1">
            <a:spLocks/>
          </p:cNvSpPr>
          <p:nvPr/>
        </p:nvSpPr>
        <p:spPr>
          <a:xfrm>
            <a:off x="220133" y="197069"/>
            <a:ext cx="11727500" cy="1174531"/>
          </a:xfrm>
          <a:prstGeom prst="rect">
            <a:avLst/>
          </a:prstGeom>
          <a:solidFill>
            <a:schemeClr val="accent1"/>
          </a:solidFill>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3600" dirty="0">
                <a:solidFill>
                  <a:schemeClr val="bg1"/>
                </a:solidFill>
              </a:rPr>
              <a:t>The </a:t>
            </a:r>
            <a:r>
              <a:rPr lang="en-US" sz="3600" i="1" dirty="0">
                <a:solidFill>
                  <a:schemeClr val="bg1"/>
                </a:solidFill>
              </a:rPr>
              <a:t>Sunday School Times, </a:t>
            </a:r>
            <a:r>
              <a:rPr lang="en-US" sz="3600" dirty="0">
                <a:solidFill>
                  <a:schemeClr val="bg1"/>
                </a:solidFill>
              </a:rPr>
              <a:t>a widely read evangelical Protestant periodical, dated August 29, 1885, suggests that…</a:t>
            </a:r>
            <a:endParaRPr lang="en-US" sz="4800" b="1" dirty="0">
              <a:solidFill>
                <a:schemeClr val="bg1"/>
              </a:solidFill>
            </a:endParaRPr>
          </a:p>
        </p:txBody>
      </p:sp>
      <p:pic>
        <p:nvPicPr>
          <p:cNvPr id="4" name="Picture 3" descr="Revised Sunday School Time | Saline Independent Methodist Church">
            <a:extLst>
              <a:ext uri="{FF2B5EF4-FFF2-40B4-BE49-F238E27FC236}">
                <a16:creationId xmlns:a16="http://schemas.microsoft.com/office/drawing/2014/main" id="{C6F0E266-3352-7FC5-7BE6-6520019F62DC}"/>
              </a:ext>
            </a:extLst>
          </p:cNvPr>
          <p:cNvPicPr>
            <a:picLocks noChangeAspect="1"/>
          </p:cNvPicPr>
          <p:nvPr/>
        </p:nvPicPr>
        <p:blipFill>
          <a:blip r:embed="rId3"/>
          <a:srcRect l="6017" r="8151"/>
          <a:stretch>
            <a:fillRect/>
          </a:stretch>
        </p:blipFill>
        <p:spPr>
          <a:xfrm>
            <a:off x="220133" y="2095500"/>
            <a:ext cx="4695035" cy="3960064"/>
          </a:xfrm>
          <a:prstGeom prst="rect">
            <a:avLst/>
          </a:prstGeom>
        </p:spPr>
      </p:pic>
    </p:spTree>
    <p:extLst>
      <p:ext uri="{BB962C8B-B14F-4D97-AF65-F5344CB8AC3E}">
        <p14:creationId xmlns:p14="http://schemas.microsoft.com/office/powerpoint/2010/main" val="26293354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8EBFA6-F0AF-9F21-F793-32EC602B014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C428E11-69A7-4E48-576A-5B336EC8AC85}"/>
              </a:ext>
            </a:extLst>
          </p:cNvPr>
          <p:cNvSpPr>
            <a:spLocks noGrp="1"/>
          </p:cNvSpPr>
          <p:nvPr>
            <p:ph type="ctrTitle"/>
          </p:nvPr>
        </p:nvSpPr>
        <p:spPr>
          <a:xfrm>
            <a:off x="5466522" y="1510748"/>
            <a:ext cx="6481111" cy="5150183"/>
          </a:xfrm>
        </p:spPr>
        <p:txBody>
          <a:bodyPr>
            <a:noAutofit/>
          </a:bodyPr>
          <a:lstStyle/>
          <a:p>
            <a:r>
              <a:rPr lang="en-US" sz="3600" dirty="0"/>
              <a:t>"Oh, may the dead ever be with us, walking by our side, taking us by the hand, smoothing the cares from the troubled brow, and pointing us upward to the regions of everlasting light and peace." </a:t>
            </a:r>
          </a:p>
        </p:txBody>
      </p:sp>
      <p:sp>
        <p:nvSpPr>
          <p:cNvPr id="3" name="Text Placeholder 2">
            <a:extLst>
              <a:ext uri="{FF2B5EF4-FFF2-40B4-BE49-F238E27FC236}">
                <a16:creationId xmlns:a16="http://schemas.microsoft.com/office/drawing/2014/main" id="{883DBDC6-90B2-78ED-8D48-C7E1EF3E6BC2}"/>
              </a:ext>
            </a:extLst>
          </p:cNvPr>
          <p:cNvSpPr txBox="1">
            <a:spLocks/>
          </p:cNvSpPr>
          <p:nvPr/>
        </p:nvSpPr>
        <p:spPr>
          <a:xfrm>
            <a:off x="220133" y="197069"/>
            <a:ext cx="11727500" cy="1114896"/>
          </a:xfrm>
          <a:prstGeom prst="rect">
            <a:avLst/>
          </a:prstGeom>
          <a:solidFill>
            <a:schemeClr val="accent1"/>
          </a:solidFill>
        </p:spPr>
        <p:txBody>
          <a:bodyPr vert="horz" lIns="91440" tIns="45720" rIns="91440" bIns="45720" rtlCol="0">
            <a:noAutofit/>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3200" dirty="0">
                <a:solidFill>
                  <a:schemeClr val="bg1"/>
                </a:solidFill>
              </a:rPr>
              <a:t>The </a:t>
            </a:r>
            <a:r>
              <a:rPr lang="en-US" sz="3200" i="1" dirty="0">
                <a:solidFill>
                  <a:schemeClr val="bg1"/>
                </a:solidFill>
              </a:rPr>
              <a:t>Christian Union, </a:t>
            </a:r>
            <a:r>
              <a:rPr lang="en-US" sz="3200" dirty="0">
                <a:solidFill>
                  <a:schemeClr val="bg1"/>
                </a:solidFill>
              </a:rPr>
              <a:t>a protestant paper of Nov. 3, 1887, contained a sermon by Dr. Henry M. Field (Presbyterian) which said…</a:t>
            </a:r>
          </a:p>
        </p:txBody>
      </p:sp>
      <p:pic>
        <p:nvPicPr>
          <p:cNvPr id="5" name="Picture 4" descr="Henry Martyn Field (minister) - Wikipedia">
            <a:extLst>
              <a:ext uri="{FF2B5EF4-FFF2-40B4-BE49-F238E27FC236}">
                <a16:creationId xmlns:a16="http://schemas.microsoft.com/office/drawing/2014/main" id="{F16AFB8A-24A3-B67E-CBD9-8590342C6241}"/>
              </a:ext>
            </a:extLst>
          </p:cNvPr>
          <p:cNvPicPr>
            <a:picLocks noChangeAspect="1"/>
          </p:cNvPicPr>
          <p:nvPr/>
        </p:nvPicPr>
        <p:blipFill>
          <a:blip r:embed="rId3"/>
          <a:srcRect b="15981"/>
          <a:stretch>
            <a:fillRect/>
          </a:stretch>
        </p:blipFill>
        <p:spPr>
          <a:xfrm>
            <a:off x="337131" y="1510748"/>
            <a:ext cx="4592677" cy="5150183"/>
          </a:xfrm>
          <a:prstGeom prst="rect">
            <a:avLst/>
          </a:prstGeom>
        </p:spPr>
      </p:pic>
    </p:spTree>
    <p:extLst>
      <p:ext uri="{BB962C8B-B14F-4D97-AF65-F5344CB8AC3E}">
        <p14:creationId xmlns:p14="http://schemas.microsoft.com/office/powerpoint/2010/main" val="299754270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3D04D7-AFED-AB0D-6ABC-AF0624AE28B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7F639A-E501-880A-1C29-EF2EF0272862}"/>
              </a:ext>
            </a:extLst>
          </p:cNvPr>
          <p:cNvSpPr>
            <a:spLocks noGrp="1"/>
          </p:cNvSpPr>
          <p:nvPr>
            <p:ph type="title"/>
          </p:nvPr>
        </p:nvSpPr>
        <p:spPr>
          <a:xfrm>
            <a:off x="370490" y="242634"/>
            <a:ext cx="5163208" cy="5291063"/>
          </a:xfrm>
        </p:spPr>
        <p:txBody>
          <a:bodyPr>
            <a:normAutofit/>
          </a:bodyPr>
          <a:lstStyle/>
          <a:p>
            <a:pPr lvl="0"/>
            <a:r>
              <a:rPr lang="en-US" sz="4400" dirty="0"/>
              <a:t>18. What does Paul say of those who shall resist the truth by their lying wonders? </a:t>
            </a:r>
            <a:endParaRPr lang="en-US" sz="9600" dirty="0"/>
          </a:p>
        </p:txBody>
      </p:sp>
      <p:sp>
        <p:nvSpPr>
          <p:cNvPr id="3" name="Text Placeholder 2">
            <a:extLst>
              <a:ext uri="{FF2B5EF4-FFF2-40B4-BE49-F238E27FC236}">
                <a16:creationId xmlns:a16="http://schemas.microsoft.com/office/drawing/2014/main" id="{F930134D-2499-C069-C544-784133A174D2}"/>
              </a:ext>
            </a:extLst>
          </p:cNvPr>
          <p:cNvSpPr>
            <a:spLocks noGrp="1"/>
          </p:cNvSpPr>
          <p:nvPr>
            <p:ph type="body" idx="1"/>
          </p:nvPr>
        </p:nvSpPr>
        <p:spPr>
          <a:xfrm>
            <a:off x="370490" y="5707116"/>
            <a:ext cx="5163208" cy="865975"/>
          </a:xfrm>
        </p:spPr>
        <p:txBody>
          <a:bodyPr>
            <a:normAutofit fontScale="92500" lnSpcReduction="10000"/>
          </a:bodyPr>
          <a:lstStyle/>
          <a:p>
            <a:r>
              <a:rPr lang="en-US" sz="6000" b="1" i="1" dirty="0">
                <a:solidFill>
                  <a:schemeClr val="bg1"/>
                </a:solidFill>
              </a:rPr>
              <a:t>2 Timothy 3:9</a:t>
            </a:r>
            <a:endParaRPr lang="en-US" sz="6000" b="1" dirty="0">
              <a:solidFill>
                <a:schemeClr val="bg1"/>
              </a:solidFill>
            </a:endParaRPr>
          </a:p>
        </p:txBody>
      </p:sp>
      <p:pic>
        <p:nvPicPr>
          <p:cNvPr id="7" name="Picture 6" descr="The Egyptian Magicians">
            <a:extLst>
              <a:ext uri="{FF2B5EF4-FFF2-40B4-BE49-F238E27FC236}">
                <a16:creationId xmlns:a16="http://schemas.microsoft.com/office/drawing/2014/main" id="{95322073-5C5E-45EC-908C-57D44A7FCCB0}"/>
              </a:ext>
            </a:extLst>
          </p:cNvPr>
          <p:cNvPicPr>
            <a:picLocks noChangeAspect="1"/>
          </p:cNvPicPr>
          <p:nvPr/>
        </p:nvPicPr>
        <p:blipFill>
          <a:blip r:embed="rId2"/>
          <a:srcRect t="15350" b="8267"/>
          <a:stretch>
            <a:fillRect/>
          </a:stretch>
        </p:blipFill>
        <p:spPr>
          <a:xfrm>
            <a:off x="5943600" y="242634"/>
            <a:ext cx="5877910" cy="6330457"/>
          </a:xfrm>
          <a:prstGeom prst="rect">
            <a:avLst/>
          </a:prstGeom>
        </p:spPr>
      </p:pic>
    </p:spTree>
    <p:extLst>
      <p:ext uri="{BB962C8B-B14F-4D97-AF65-F5344CB8AC3E}">
        <p14:creationId xmlns:p14="http://schemas.microsoft.com/office/powerpoint/2010/main" val="4097479646"/>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FA7938-2395-C6E3-CC9B-606E09E9DA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514DA31-8617-B9B0-01C8-886792EDC465}"/>
              </a:ext>
            </a:extLst>
          </p:cNvPr>
          <p:cNvSpPr>
            <a:spLocks noGrp="1"/>
          </p:cNvSpPr>
          <p:nvPr>
            <p:ph type="ctrTitle"/>
          </p:nvPr>
        </p:nvSpPr>
        <p:spPr>
          <a:xfrm>
            <a:off x="5738648" y="1087821"/>
            <a:ext cx="6208985" cy="5573110"/>
          </a:xfrm>
        </p:spPr>
        <p:txBody>
          <a:bodyPr>
            <a:normAutofit/>
          </a:bodyPr>
          <a:lstStyle/>
          <a:p>
            <a:r>
              <a:rPr lang="en-US" sz="4400" b="1" baseline="30000" dirty="0"/>
              <a:t>9 </a:t>
            </a:r>
            <a:r>
              <a:rPr lang="en-US" sz="4400" dirty="0"/>
              <a:t>But they shall proceed no further: for their folly shall be manifest unto all men, as </a:t>
            </a:r>
            <a:r>
              <a:rPr lang="en-US" sz="4400" dirty="0" err="1"/>
              <a:t>their's</a:t>
            </a:r>
            <a:r>
              <a:rPr lang="en-US" sz="4400" dirty="0"/>
              <a:t> also was.</a:t>
            </a:r>
            <a:endParaRPr lang="en-US" sz="400000" dirty="0"/>
          </a:p>
        </p:txBody>
      </p:sp>
      <p:sp>
        <p:nvSpPr>
          <p:cNvPr id="3" name="Text Placeholder 2">
            <a:extLst>
              <a:ext uri="{FF2B5EF4-FFF2-40B4-BE49-F238E27FC236}">
                <a16:creationId xmlns:a16="http://schemas.microsoft.com/office/drawing/2014/main" id="{4F057D20-D5E3-F882-4197-2471934F9B11}"/>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2 Timothy 3:9</a:t>
            </a:r>
            <a:endParaRPr lang="en-US" sz="6000" b="1" dirty="0">
              <a:solidFill>
                <a:schemeClr val="bg1"/>
              </a:solidFill>
            </a:endParaRPr>
          </a:p>
        </p:txBody>
      </p:sp>
      <p:pic>
        <p:nvPicPr>
          <p:cNvPr id="5" name="Picture 4">
            <a:extLst>
              <a:ext uri="{FF2B5EF4-FFF2-40B4-BE49-F238E27FC236}">
                <a16:creationId xmlns:a16="http://schemas.microsoft.com/office/drawing/2014/main" id="{F234263A-575B-572E-846F-05AB790F9E03}"/>
              </a:ext>
            </a:extLst>
          </p:cNvPr>
          <p:cNvPicPr>
            <a:picLocks noChangeAspect="1"/>
          </p:cNvPicPr>
          <p:nvPr/>
        </p:nvPicPr>
        <p:blipFill>
          <a:blip r:embed="rId3"/>
          <a:srcRect l="20380" t="667" r="16467" b="-667"/>
          <a:stretch>
            <a:fillRect/>
          </a:stretch>
        </p:blipFill>
        <p:spPr>
          <a:xfrm>
            <a:off x="417443" y="242525"/>
            <a:ext cx="4929808" cy="6372950"/>
          </a:xfrm>
          <a:prstGeom prst="rect">
            <a:avLst/>
          </a:prstGeom>
        </p:spPr>
      </p:pic>
    </p:spTree>
    <p:extLst>
      <p:ext uri="{BB962C8B-B14F-4D97-AF65-F5344CB8AC3E}">
        <p14:creationId xmlns:p14="http://schemas.microsoft.com/office/powerpoint/2010/main" val="2020159839"/>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0C49A3-948B-7CA4-BB74-D3F25D5FE5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D95D6D9-5D13-A348-C402-7687058FA777}"/>
              </a:ext>
            </a:extLst>
          </p:cNvPr>
          <p:cNvSpPr>
            <a:spLocks noGrp="1"/>
          </p:cNvSpPr>
          <p:nvPr>
            <p:ph type="title"/>
          </p:nvPr>
        </p:nvSpPr>
        <p:spPr>
          <a:xfrm>
            <a:off x="370490" y="242634"/>
            <a:ext cx="5163208" cy="4428758"/>
          </a:xfrm>
        </p:spPr>
        <p:txBody>
          <a:bodyPr>
            <a:normAutofit fontScale="90000"/>
          </a:bodyPr>
          <a:lstStyle/>
          <a:p>
            <a:pPr lvl="0"/>
            <a:r>
              <a:rPr lang="en-US" sz="5400" dirty="0"/>
              <a:t>19. How was the folly of Pharaoh's magicians made manifest?</a:t>
            </a:r>
            <a:endParaRPr lang="en-US" sz="19900" dirty="0"/>
          </a:p>
        </p:txBody>
      </p:sp>
      <p:sp>
        <p:nvSpPr>
          <p:cNvPr id="3" name="Text Placeholder 2">
            <a:extLst>
              <a:ext uri="{FF2B5EF4-FFF2-40B4-BE49-F238E27FC236}">
                <a16:creationId xmlns:a16="http://schemas.microsoft.com/office/drawing/2014/main" id="{A27CAD47-2B3A-840E-34FE-7CB2A983957A}"/>
              </a:ext>
            </a:extLst>
          </p:cNvPr>
          <p:cNvSpPr>
            <a:spLocks noGrp="1"/>
          </p:cNvSpPr>
          <p:nvPr>
            <p:ph type="body" idx="1"/>
          </p:nvPr>
        </p:nvSpPr>
        <p:spPr>
          <a:xfrm>
            <a:off x="370490" y="4949686"/>
            <a:ext cx="5163208" cy="1623405"/>
          </a:xfrm>
        </p:spPr>
        <p:txBody>
          <a:bodyPr>
            <a:normAutofit fontScale="92500" lnSpcReduction="20000"/>
          </a:bodyPr>
          <a:lstStyle/>
          <a:p>
            <a:r>
              <a:rPr lang="en-US" sz="6000" b="1" i="1" dirty="0">
                <a:solidFill>
                  <a:schemeClr val="bg1"/>
                </a:solidFill>
              </a:rPr>
              <a:t>Exodus 8:18-19; 9:10-11</a:t>
            </a:r>
          </a:p>
        </p:txBody>
      </p:sp>
      <p:pic>
        <p:nvPicPr>
          <p:cNvPr id="4" name="Picture 3" descr="Moses Turns Staff into Snake | TikTok">
            <a:extLst>
              <a:ext uri="{FF2B5EF4-FFF2-40B4-BE49-F238E27FC236}">
                <a16:creationId xmlns:a16="http://schemas.microsoft.com/office/drawing/2014/main" id="{764BC01E-AD57-A4AE-4209-E3AC7FEBB81C}"/>
              </a:ext>
            </a:extLst>
          </p:cNvPr>
          <p:cNvPicPr>
            <a:picLocks noChangeAspect="1"/>
          </p:cNvPicPr>
          <p:nvPr/>
        </p:nvPicPr>
        <p:blipFill>
          <a:blip r:embed="rId2"/>
          <a:srcRect t="17269" b="3563"/>
          <a:stretch>
            <a:fillRect/>
          </a:stretch>
        </p:blipFill>
        <p:spPr>
          <a:xfrm>
            <a:off x="5824331" y="242634"/>
            <a:ext cx="5997180" cy="6330457"/>
          </a:xfrm>
          <a:prstGeom prst="rect">
            <a:avLst/>
          </a:prstGeom>
        </p:spPr>
      </p:pic>
    </p:spTree>
    <p:extLst>
      <p:ext uri="{BB962C8B-B14F-4D97-AF65-F5344CB8AC3E}">
        <p14:creationId xmlns:p14="http://schemas.microsoft.com/office/powerpoint/2010/main" val="172544154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F99708-AFFC-63B8-172D-0B78024D880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A8DBCD-FCA6-BE16-507E-A299D34ACA33}"/>
              </a:ext>
            </a:extLst>
          </p:cNvPr>
          <p:cNvSpPr>
            <a:spLocks noGrp="1"/>
          </p:cNvSpPr>
          <p:nvPr>
            <p:ph type="ctrTitle"/>
          </p:nvPr>
        </p:nvSpPr>
        <p:spPr>
          <a:xfrm>
            <a:off x="5738648" y="1087821"/>
            <a:ext cx="6208985" cy="5573110"/>
          </a:xfrm>
        </p:spPr>
        <p:txBody>
          <a:bodyPr>
            <a:normAutofit fontScale="90000"/>
          </a:bodyPr>
          <a:lstStyle/>
          <a:p>
            <a:r>
              <a:rPr lang="en-US" sz="4400" b="1" baseline="30000" dirty="0"/>
              <a:t>18 </a:t>
            </a:r>
            <a:r>
              <a:rPr lang="en-US" sz="4400" dirty="0"/>
              <a:t>And the magicians did so with their enchantments to bring forth lice, but they could not: so there were lice upon man, and upon beast.</a:t>
            </a:r>
            <a:endParaRPr lang="en-US" sz="400000" dirty="0"/>
          </a:p>
        </p:txBody>
      </p:sp>
      <p:sp>
        <p:nvSpPr>
          <p:cNvPr id="3" name="Text Placeholder 2">
            <a:extLst>
              <a:ext uri="{FF2B5EF4-FFF2-40B4-BE49-F238E27FC236}">
                <a16:creationId xmlns:a16="http://schemas.microsoft.com/office/drawing/2014/main" id="{1016822F-7132-EBDE-3ECD-A2888737C1B0}"/>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Exodus 8:18-19</a:t>
            </a:r>
            <a:endParaRPr lang="en-US" sz="6000" b="1" dirty="0">
              <a:solidFill>
                <a:schemeClr val="bg1"/>
              </a:solidFill>
            </a:endParaRPr>
          </a:p>
        </p:txBody>
      </p:sp>
      <p:pic>
        <p:nvPicPr>
          <p:cNvPr id="4" name="Picture 3" descr="The 10 Plagues | Bible Story">
            <a:extLst>
              <a:ext uri="{FF2B5EF4-FFF2-40B4-BE49-F238E27FC236}">
                <a16:creationId xmlns:a16="http://schemas.microsoft.com/office/drawing/2014/main" id="{A16E7303-8F5C-2E41-DC08-3A58DEB2F399}"/>
              </a:ext>
            </a:extLst>
          </p:cNvPr>
          <p:cNvPicPr>
            <a:picLocks noChangeAspect="1"/>
          </p:cNvPicPr>
          <p:nvPr/>
        </p:nvPicPr>
        <p:blipFill>
          <a:blip r:embed="rId3"/>
          <a:srcRect r="18435"/>
          <a:stretch>
            <a:fillRect/>
          </a:stretch>
        </p:blipFill>
        <p:spPr>
          <a:xfrm>
            <a:off x="244366" y="197069"/>
            <a:ext cx="5222156" cy="6402498"/>
          </a:xfrm>
          <a:prstGeom prst="rect">
            <a:avLst/>
          </a:prstGeom>
        </p:spPr>
      </p:pic>
    </p:spTree>
    <p:extLst>
      <p:ext uri="{BB962C8B-B14F-4D97-AF65-F5344CB8AC3E}">
        <p14:creationId xmlns:p14="http://schemas.microsoft.com/office/powerpoint/2010/main" val="323350534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FD7D03-0AC1-E503-1A49-DD073CA2F77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D8758A0-FDC3-C918-1A3B-ACA62B82F0D2}"/>
              </a:ext>
            </a:extLst>
          </p:cNvPr>
          <p:cNvSpPr>
            <a:spLocks noGrp="1"/>
          </p:cNvSpPr>
          <p:nvPr>
            <p:ph type="ctrTitle"/>
          </p:nvPr>
        </p:nvSpPr>
        <p:spPr>
          <a:xfrm>
            <a:off x="5738648" y="1087821"/>
            <a:ext cx="6208985" cy="5573110"/>
          </a:xfrm>
        </p:spPr>
        <p:txBody>
          <a:bodyPr>
            <a:normAutofit fontScale="90000"/>
          </a:bodyPr>
          <a:lstStyle/>
          <a:p>
            <a:r>
              <a:rPr lang="en-US" sz="4000" b="1" baseline="30000" dirty="0"/>
              <a:t>19 </a:t>
            </a:r>
            <a:r>
              <a:rPr lang="en-US" sz="4000" dirty="0"/>
              <a:t>Then the magicians said unto Pharaoh, This is the finger of God: and Pharaoh's heart was hardened, and he hearkened not unto them; as the </a:t>
            </a:r>
            <a:r>
              <a:rPr lang="en-US" sz="4000" cap="small" dirty="0"/>
              <a:t>Lord</a:t>
            </a:r>
            <a:r>
              <a:rPr lang="en-US" sz="4000" dirty="0"/>
              <a:t> had said.</a:t>
            </a:r>
            <a:endParaRPr lang="en-US" sz="400000" dirty="0"/>
          </a:p>
        </p:txBody>
      </p:sp>
      <p:sp>
        <p:nvSpPr>
          <p:cNvPr id="3" name="Text Placeholder 2">
            <a:extLst>
              <a:ext uri="{FF2B5EF4-FFF2-40B4-BE49-F238E27FC236}">
                <a16:creationId xmlns:a16="http://schemas.microsoft.com/office/drawing/2014/main" id="{9BE5B848-DD79-96D1-DF41-0CBB19FCEC2D}"/>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Exodus 8:18-19</a:t>
            </a:r>
            <a:endParaRPr lang="en-US" sz="6000" b="1" dirty="0">
              <a:solidFill>
                <a:schemeClr val="bg1"/>
              </a:solidFill>
            </a:endParaRPr>
          </a:p>
        </p:txBody>
      </p:sp>
      <p:pic>
        <p:nvPicPr>
          <p:cNvPr id="5" name="Picture 4" descr="Slipping Up | The Layman's Bible">
            <a:extLst>
              <a:ext uri="{FF2B5EF4-FFF2-40B4-BE49-F238E27FC236}">
                <a16:creationId xmlns:a16="http://schemas.microsoft.com/office/drawing/2014/main" id="{A965822D-4846-3B9E-F917-64F75090AE5D}"/>
              </a:ext>
            </a:extLst>
          </p:cNvPr>
          <p:cNvPicPr>
            <a:picLocks noChangeAspect="1"/>
          </p:cNvPicPr>
          <p:nvPr/>
        </p:nvPicPr>
        <p:blipFill>
          <a:blip r:embed="rId3"/>
          <a:srcRect l="3592" t="383" r="20524" b="-383"/>
          <a:stretch>
            <a:fillRect/>
          </a:stretch>
        </p:blipFill>
        <p:spPr>
          <a:xfrm>
            <a:off x="244366" y="197069"/>
            <a:ext cx="5162521" cy="6463862"/>
          </a:xfrm>
          <a:prstGeom prst="rect">
            <a:avLst/>
          </a:prstGeom>
        </p:spPr>
      </p:pic>
    </p:spTree>
    <p:extLst>
      <p:ext uri="{BB962C8B-B14F-4D97-AF65-F5344CB8AC3E}">
        <p14:creationId xmlns:p14="http://schemas.microsoft.com/office/powerpoint/2010/main" val="116237565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6DE3D2-CFFF-CDE5-3AED-6295C65B0BFC}"/>
              </a:ext>
            </a:extLst>
          </p:cNvPr>
          <p:cNvSpPr>
            <a:spLocks noGrp="1"/>
          </p:cNvSpPr>
          <p:nvPr>
            <p:ph type="title"/>
          </p:nvPr>
        </p:nvSpPr>
        <p:spPr>
          <a:xfrm>
            <a:off x="449941" y="369712"/>
            <a:ext cx="5500915" cy="6147202"/>
          </a:xfrm>
        </p:spPr>
        <p:txBody>
          <a:bodyPr>
            <a:noAutofit/>
          </a:bodyPr>
          <a:lstStyle/>
          <a:p>
            <a:r>
              <a:rPr lang="en-US" sz="7200" dirty="0"/>
              <a:t>2. What have we learned that they could not do? </a:t>
            </a:r>
            <a:endParaRPr lang="en-US" sz="28700" dirty="0"/>
          </a:p>
        </p:txBody>
      </p:sp>
      <p:pic>
        <p:nvPicPr>
          <p:cNvPr id="9" name="Picture 8" descr="Miracles in the Quran: 10 Miracles That Prove Allah's Power">
            <a:extLst>
              <a:ext uri="{FF2B5EF4-FFF2-40B4-BE49-F238E27FC236}">
                <a16:creationId xmlns:a16="http://schemas.microsoft.com/office/drawing/2014/main" id="{C2A7A07B-7478-5AFE-23A1-D4798F61EBF1}"/>
              </a:ext>
            </a:extLst>
          </p:cNvPr>
          <p:cNvPicPr>
            <a:picLocks noChangeAspect="1"/>
          </p:cNvPicPr>
          <p:nvPr/>
        </p:nvPicPr>
        <p:blipFill>
          <a:blip r:embed="rId2"/>
          <a:srcRect l="8464" t="466" r="2051" b="-466"/>
          <a:stretch>
            <a:fillRect/>
          </a:stretch>
        </p:blipFill>
        <p:spPr>
          <a:xfrm>
            <a:off x="6241146" y="369712"/>
            <a:ext cx="5500913" cy="6147202"/>
          </a:xfrm>
          <a:prstGeom prst="rect">
            <a:avLst/>
          </a:prstGeom>
        </p:spPr>
      </p:pic>
    </p:spTree>
    <p:extLst>
      <p:ext uri="{BB962C8B-B14F-4D97-AF65-F5344CB8AC3E}">
        <p14:creationId xmlns:p14="http://schemas.microsoft.com/office/powerpoint/2010/main" val="69361162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02ED5-B835-23DF-E2D1-0AA40B6280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195B159-B58A-D518-154E-AAC7BF257842}"/>
              </a:ext>
            </a:extLst>
          </p:cNvPr>
          <p:cNvSpPr>
            <a:spLocks noGrp="1"/>
          </p:cNvSpPr>
          <p:nvPr>
            <p:ph type="ctrTitle"/>
          </p:nvPr>
        </p:nvSpPr>
        <p:spPr>
          <a:xfrm>
            <a:off x="5738648" y="1087821"/>
            <a:ext cx="6208985" cy="5573110"/>
          </a:xfrm>
        </p:spPr>
        <p:txBody>
          <a:bodyPr>
            <a:normAutofit fontScale="90000"/>
          </a:bodyPr>
          <a:lstStyle/>
          <a:p>
            <a:r>
              <a:rPr lang="en-US" b="1" baseline="30000" dirty="0"/>
              <a:t>10 </a:t>
            </a:r>
            <a:r>
              <a:rPr lang="en-US" dirty="0"/>
              <a:t>And they took ashes of the furnace, and stood before Pharaoh; and Moses sprinkled it up toward heaven; and it became a boil breaking forth with blains upon man, and upon beast.</a:t>
            </a:r>
            <a:endParaRPr lang="en-US" sz="400000" dirty="0"/>
          </a:p>
        </p:txBody>
      </p:sp>
      <p:sp>
        <p:nvSpPr>
          <p:cNvPr id="3" name="Text Placeholder 2">
            <a:extLst>
              <a:ext uri="{FF2B5EF4-FFF2-40B4-BE49-F238E27FC236}">
                <a16:creationId xmlns:a16="http://schemas.microsoft.com/office/drawing/2014/main" id="{3C940C81-FFA3-AFA6-9531-4D2551E9E10C}"/>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Exodus 9:10-11</a:t>
            </a:r>
            <a:endParaRPr lang="en-US" sz="6000" b="1" dirty="0">
              <a:solidFill>
                <a:schemeClr val="bg1"/>
              </a:solidFill>
            </a:endParaRPr>
          </a:p>
        </p:txBody>
      </p:sp>
      <p:pic>
        <p:nvPicPr>
          <p:cNvPr id="4" name="Picture 3" descr="Exodus 9 – The Sixth Plague: Boils – Plagues of Egypt - The Church of  Bright Light">
            <a:extLst>
              <a:ext uri="{FF2B5EF4-FFF2-40B4-BE49-F238E27FC236}">
                <a16:creationId xmlns:a16="http://schemas.microsoft.com/office/drawing/2014/main" id="{1A2263AF-650D-F0F5-3699-C05E8A6B2CD0}"/>
              </a:ext>
            </a:extLst>
          </p:cNvPr>
          <p:cNvPicPr>
            <a:picLocks noChangeAspect="1"/>
          </p:cNvPicPr>
          <p:nvPr/>
        </p:nvPicPr>
        <p:blipFill>
          <a:blip r:embed="rId3"/>
          <a:srcRect r="54154"/>
          <a:stretch>
            <a:fillRect/>
          </a:stretch>
        </p:blipFill>
        <p:spPr>
          <a:xfrm>
            <a:off x="244367" y="197068"/>
            <a:ext cx="5260694" cy="6454621"/>
          </a:xfrm>
          <a:prstGeom prst="rect">
            <a:avLst/>
          </a:prstGeom>
        </p:spPr>
      </p:pic>
    </p:spTree>
    <p:extLst>
      <p:ext uri="{BB962C8B-B14F-4D97-AF65-F5344CB8AC3E}">
        <p14:creationId xmlns:p14="http://schemas.microsoft.com/office/powerpoint/2010/main" val="4280103320"/>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3CB3294-80D0-6EE9-A2E8-06309D0CBD2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D8E3CB8-A520-A64D-26E7-E74CB89EC680}"/>
              </a:ext>
            </a:extLst>
          </p:cNvPr>
          <p:cNvSpPr>
            <a:spLocks noGrp="1"/>
          </p:cNvSpPr>
          <p:nvPr>
            <p:ph type="ctrTitle"/>
          </p:nvPr>
        </p:nvSpPr>
        <p:spPr>
          <a:xfrm>
            <a:off x="5738648" y="1087821"/>
            <a:ext cx="6208985" cy="5573110"/>
          </a:xfrm>
        </p:spPr>
        <p:txBody>
          <a:bodyPr>
            <a:normAutofit/>
          </a:bodyPr>
          <a:lstStyle/>
          <a:p>
            <a:r>
              <a:rPr lang="en-US" b="1" baseline="30000" dirty="0"/>
              <a:t>11 </a:t>
            </a:r>
            <a:r>
              <a:rPr lang="en-US" dirty="0"/>
              <a:t>And the magicians could not stand before Moses because of the boils; for the boil was upon the magicians, and upon all the Egyptians.</a:t>
            </a:r>
            <a:endParaRPr lang="en-US" sz="400000" dirty="0"/>
          </a:p>
        </p:txBody>
      </p:sp>
      <p:sp>
        <p:nvSpPr>
          <p:cNvPr id="3" name="Text Placeholder 2">
            <a:extLst>
              <a:ext uri="{FF2B5EF4-FFF2-40B4-BE49-F238E27FC236}">
                <a16:creationId xmlns:a16="http://schemas.microsoft.com/office/drawing/2014/main" id="{749B0ECA-8C96-7D0F-10AB-966213899964}"/>
              </a:ext>
            </a:extLst>
          </p:cNvPr>
          <p:cNvSpPr txBox="1">
            <a:spLocks/>
          </p:cNvSpPr>
          <p:nvPr/>
        </p:nvSpPr>
        <p:spPr>
          <a:xfrm>
            <a:off x="5738647" y="197069"/>
            <a:ext cx="6208985" cy="865975"/>
          </a:xfrm>
          <a:prstGeom prst="rect">
            <a:avLst/>
          </a:prstGeom>
          <a:noFill/>
        </p:spPr>
        <p:txBody>
          <a:bodyPr vert="horz" lIns="91440" tIns="45720" rIns="91440" bIns="45720" rtlCol="0">
            <a:normAutofit fontScale="92500" lnSpcReduction="10000"/>
          </a:bodyPr>
          <a:lstStyle>
            <a:lvl1pPr marL="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75000"/>
                    <a:lumOff val="25000"/>
                  </a:schemeClr>
                </a:solidFill>
                <a:latin typeface="+mn-lt"/>
                <a:ea typeface="+mn-ea"/>
                <a:cs typeface="+mn-cs"/>
              </a:defRPr>
            </a:lvl1pPr>
            <a:lvl2pPr marL="457200" indent="0" algn="ctr" defTabSz="914400" rtl="0" eaLnBrk="1" latinLnBrk="0" hangingPunct="1">
              <a:lnSpc>
                <a:spcPct val="100000"/>
              </a:lnSpc>
              <a:spcBef>
                <a:spcPts val="1000"/>
              </a:spcBef>
              <a:buClr>
                <a:schemeClr val="accent2"/>
              </a:buClr>
              <a:buFont typeface="Arial" panose="020B0604020202020204" pitchFamily="34" charset="0"/>
              <a:buNone/>
              <a:defRPr sz="2000" kern="1200">
                <a:solidFill>
                  <a:schemeClr val="tx1">
                    <a:lumMod val="85000"/>
                    <a:lumOff val="15000"/>
                  </a:schemeClr>
                </a:solidFill>
                <a:latin typeface="+mn-lt"/>
                <a:ea typeface="+mn-ea"/>
                <a:cs typeface="+mn-cs"/>
              </a:defRPr>
            </a:lvl2pPr>
            <a:lvl3pPr marL="914400" indent="0" algn="ctr" defTabSz="914400" rtl="0" eaLnBrk="1" latinLnBrk="0" hangingPunct="1">
              <a:lnSpc>
                <a:spcPct val="100000"/>
              </a:lnSpc>
              <a:spcBef>
                <a:spcPts val="1000"/>
              </a:spcBef>
              <a:buClr>
                <a:schemeClr val="accent2"/>
              </a:buClr>
              <a:buFont typeface="Arial" panose="020B0604020202020204" pitchFamily="34" charset="0"/>
              <a:buNone/>
              <a:defRPr sz="1800" kern="1200">
                <a:solidFill>
                  <a:schemeClr val="tx1">
                    <a:lumMod val="85000"/>
                    <a:lumOff val="15000"/>
                  </a:schemeClr>
                </a:solidFill>
                <a:latin typeface="+mn-lt"/>
                <a:ea typeface="+mn-ea"/>
                <a:cs typeface="+mn-cs"/>
              </a:defRPr>
            </a:lvl3pPr>
            <a:lvl4pPr marL="13716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4pPr>
            <a:lvl5pPr marL="18288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lumMod val="85000"/>
                    <a:lumOff val="15000"/>
                  </a:schemeClr>
                </a:solidFill>
                <a:latin typeface="+mn-lt"/>
                <a:ea typeface="+mn-ea"/>
                <a:cs typeface="+mn-cs"/>
              </a:defRPr>
            </a:lvl5pPr>
            <a:lvl6pPr marL="22860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1000"/>
              </a:spcBef>
              <a:buClr>
                <a:schemeClr val="accent2"/>
              </a:buClr>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8pPr>
            <a:lvl9pPr marL="3657600" indent="0" algn="ctr" defTabSz="914400" rtl="0" eaLnBrk="1" latinLnBrk="0" hangingPunct="1">
              <a:lnSpc>
                <a:spcPct val="100000"/>
              </a:lnSpc>
              <a:spcBef>
                <a:spcPts val="1000"/>
              </a:spcBef>
              <a:buClr>
                <a:schemeClr val="accent2"/>
              </a:buClr>
              <a:buFont typeface="Arial" panose="020B0604020202020204" pitchFamily="34" charset="0"/>
              <a:buNone/>
              <a:defRPr sz="1600" kern="1200" baseline="0">
                <a:solidFill>
                  <a:schemeClr val="tx1"/>
                </a:solidFill>
                <a:latin typeface="+mn-lt"/>
                <a:ea typeface="+mn-ea"/>
                <a:cs typeface="+mn-cs"/>
              </a:defRPr>
            </a:lvl9pPr>
          </a:lstStyle>
          <a:p>
            <a:pPr algn="l"/>
            <a:r>
              <a:rPr lang="en-US" sz="6000" b="1" i="1" dirty="0">
                <a:solidFill>
                  <a:schemeClr val="bg1"/>
                </a:solidFill>
              </a:rPr>
              <a:t>Exodus 9:10-11</a:t>
            </a:r>
            <a:endParaRPr lang="en-US" sz="6000" b="1" dirty="0">
              <a:solidFill>
                <a:schemeClr val="bg1"/>
              </a:solidFill>
            </a:endParaRPr>
          </a:p>
        </p:txBody>
      </p:sp>
      <p:pic>
        <p:nvPicPr>
          <p:cNvPr id="5" name="Picture 4" descr="Presentation Name by majolombeydamolina on emaze">
            <a:extLst>
              <a:ext uri="{FF2B5EF4-FFF2-40B4-BE49-F238E27FC236}">
                <a16:creationId xmlns:a16="http://schemas.microsoft.com/office/drawing/2014/main" id="{FB135AB5-C5D8-4655-F433-E620367A3340}"/>
              </a:ext>
            </a:extLst>
          </p:cNvPr>
          <p:cNvPicPr>
            <a:picLocks noChangeAspect="1"/>
          </p:cNvPicPr>
          <p:nvPr/>
        </p:nvPicPr>
        <p:blipFill>
          <a:blip r:embed="rId3"/>
          <a:srcRect r="4314"/>
          <a:stretch>
            <a:fillRect/>
          </a:stretch>
        </p:blipFill>
        <p:spPr>
          <a:xfrm>
            <a:off x="244367" y="197069"/>
            <a:ext cx="5298017" cy="6463862"/>
          </a:xfrm>
          <a:prstGeom prst="rect">
            <a:avLst/>
          </a:prstGeom>
        </p:spPr>
      </p:pic>
    </p:spTree>
    <p:extLst>
      <p:ext uri="{BB962C8B-B14F-4D97-AF65-F5344CB8AC3E}">
        <p14:creationId xmlns:p14="http://schemas.microsoft.com/office/powerpoint/2010/main" val="2724334126"/>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he Sixth Plague: Boils (rough)">
            <a:extLst>
              <a:ext uri="{FF2B5EF4-FFF2-40B4-BE49-F238E27FC236}">
                <a16:creationId xmlns:a16="http://schemas.microsoft.com/office/drawing/2014/main" id="{A77EF9C5-7FEC-2CC5-B07A-7E7675E47AC5}"/>
              </a:ext>
            </a:extLst>
          </p:cNvPr>
          <p:cNvPicPr>
            <a:picLocks noChangeAspect="1"/>
          </p:cNvPicPr>
          <p:nvPr/>
        </p:nvPicPr>
        <p:blipFill>
          <a:blip r:embed="rId2"/>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C988119D-F708-A01B-7019-17BE9716BED1}"/>
              </a:ext>
            </a:extLst>
          </p:cNvPr>
          <p:cNvSpPr>
            <a:spLocks noGrp="1"/>
          </p:cNvSpPr>
          <p:nvPr>
            <p:ph type="title"/>
          </p:nvPr>
        </p:nvSpPr>
        <p:spPr>
          <a:xfrm>
            <a:off x="279918" y="167951"/>
            <a:ext cx="7389845" cy="4142791"/>
          </a:xfrm>
        </p:spPr>
        <p:txBody>
          <a:bodyPr>
            <a:normAutofit fontScale="90000"/>
          </a:bodyPr>
          <a:lstStyle/>
          <a:p>
            <a:r>
              <a:rPr lang="en-US" dirty="0"/>
              <a:t>The folly of Pharaoh's magicians was made manifest by their inability to counterfeit all the miracles which Moses performed. So, says Paul, it will be with the last-day wonder-workers. </a:t>
            </a:r>
          </a:p>
        </p:txBody>
      </p:sp>
    </p:spTree>
    <p:extLst>
      <p:ext uri="{BB962C8B-B14F-4D97-AF65-F5344CB8AC3E}">
        <p14:creationId xmlns:p14="http://schemas.microsoft.com/office/powerpoint/2010/main" val="4697440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Free Mystical Egyptian Magic Image - Mystical, Egyptian, Magic | Download  at StockCake">
            <a:extLst>
              <a:ext uri="{FF2B5EF4-FFF2-40B4-BE49-F238E27FC236}">
                <a16:creationId xmlns:a16="http://schemas.microsoft.com/office/drawing/2014/main" id="{F60D2BB2-4473-3D6A-7D5A-4CDF014C5C79}"/>
              </a:ext>
            </a:extLst>
          </p:cNvPr>
          <p:cNvPicPr>
            <a:picLocks noChangeAspect="1"/>
          </p:cNvPicPr>
          <p:nvPr/>
        </p:nvPicPr>
        <p:blipFill>
          <a:blip r:embed="rId2"/>
          <a:srcRect l="25427" r="2192"/>
          <a:stretch>
            <a:fillRect/>
          </a:stretch>
        </p:blipFill>
        <p:spPr>
          <a:xfrm>
            <a:off x="0" y="-1"/>
            <a:ext cx="4963886" cy="6858000"/>
          </a:xfrm>
          <a:prstGeom prst="rect">
            <a:avLst/>
          </a:prstGeom>
        </p:spPr>
      </p:pic>
      <p:pic>
        <p:nvPicPr>
          <p:cNvPr id="2" name="Picture 1" descr="Thames &amp; Hudson USA - Book - Ancient Egyptian Magic: A Hands-On Guide">
            <a:extLst>
              <a:ext uri="{FF2B5EF4-FFF2-40B4-BE49-F238E27FC236}">
                <a16:creationId xmlns:a16="http://schemas.microsoft.com/office/drawing/2014/main" id="{C7BFA988-9E07-AD6F-94AA-3B4B87CDBB3F}"/>
              </a:ext>
            </a:extLst>
          </p:cNvPr>
          <p:cNvPicPr>
            <a:picLocks noChangeAspect="1"/>
          </p:cNvPicPr>
          <p:nvPr/>
        </p:nvPicPr>
        <p:blipFill>
          <a:blip r:embed="rId3"/>
          <a:stretch>
            <a:fillRect/>
          </a:stretch>
        </p:blipFill>
        <p:spPr>
          <a:xfrm>
            <a:off x="3684782" y="0"/>
            <a:ext cx="4598543" cy="6928472"/>
          </a:xfrm>
          <a:prstGeom prst="rect">
            <a:avLst/>
          </a:prstGeom>
        </p:spPr>
      </p:pic>
      <p:pic>
        <p:nvPicPr>
          <p:cNvPr id="5" name="Picture 4" descr="Egyptian Magic">
            <a:extLst>
              <a:ext uri="{FF2B5EF4-FFF2-40B4-BE49-F238E27FC236}">
                <a16:creationId xmlns:a16="http://schemas.microsoft.com/office/drawing/2014/main" id="{21AC55EC-0B35-ED0D-E60A-D3979DC5DDCB}"/>
              </a:ext>
            </a:extLst>
          </p:cNvPr>
          <p:cNvPicPr>
            <a:picLocks noChangeAspect="1"/>
          </p:cNvPicPr>
          <p:nvPr/>
        </p:nvPicPr>
        <p:blipFill>
          <a:blip r:embed="rId4"/>
          <a:srcRect l="12694" t="3203" r="7096" b="4155"/>
          <a:stretch>
            <a:fillRect/>
          </a:stretch>
        </p:blipFill>
        <p:spPr>
          <a:xfrm>
            <a:off x="8214901" y="-1"/>
            <a:ext cx="4120752" cy="6858001"/>
          </a:xfrm>
          <a:prstGeom prst="rect">
            <a:avLst/>
          </a:prstGeom>
        </p:spPr>
      </p:pic>
    </p:spTree>
    <p:extLst>
      <p:ext uri="{BB962C8B-B14F-4D97-AF65-F5344CB8AC3E}">
        <p14:creationId xmlns:p14="http://schemas.microsoft.com/office/powerpoint/2010/main" val="2910159148"/>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9F9B22FE-40E9-F6E4-D009-D54BFCA07455}"/>
              </a:ext>
            </a:extLst>
          </p:cNvPr>
          <p:cNvPicPr>
            <a:picLocks noChangeAspect="1"/>
          </p:cNvPicPr>
          <p:nvPr/>
        </p:nvPicPr>
        <p:blipFill>
          <a:blip r:embed="rId3"/>
          <a:stretch>
            <a:fillRect/>
          </a:stretch>
        </p:blipFill>
        <p:spPr>
          <a:xfrm>
            <a:off x="3239" y="0"/>
            <a:ext cx="12185522" cy="6858000"/>
          </a:xfrm>
          <a:prstGeom prst="rect">
            <a:avLst/>
          </a:prstGeom>
        </p:spPr>
      </p:pic>
    </p:spTree>
    <p:extLst>
      <p:ext uri="{BB962C8B-B14F-4D97-AF65-F5344CB8AC3E}">
        <p14:creationId xmlns:p14="http://schemas.microsoft.com/office/powerpoint/2010/main" val="3214524552"/>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40227C7F-3661-8EBF-DF06-A8E0F213960E}"/>
              </a:ext>
            </a:extLst>
          </p:cNvPr>
          <p:cNvPicPr>
            <a:picLocks noChangeAspect="1"/>
          </p:cNvPicPr>
          <p:nvPr/>
        </p:nvPicPr>
        <p:blipFill>
          <a:blip r:embed="rId2"/>
          <a:stretch>
            <a:fillRect/>
          </a:stretch>
        </p:blipFill>
        <p:spPr>
          <a:xfrm>
            <a:off x="3239" y="0"/>
            <a:ext cx="12185522" cy="6858000"/>
          </a:xfrm>
          <a:prstGeom prst="rect">
            <a:avLst/>
          </a:prstGeom>
        </p:spPr>
      </p:pic>
    </p:spTree>
    <p:extLst>
      <p:ext uri="{BB962C8B-B14F-4D97-AF65-F5344CB8AC3E}">
        <p14:creationId xmlns:p14="http://schemas.microsoft.com/office/powerpoint/2010/main" val="2236553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CF911E-8430-DE32-E929-C58AB483B8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254421-05A8-0338-EA54-5947A24765B4}"/>
              </a:ext>
            </a:extLst>
          </p:cNvPr>
          <p:cNvSpPr>
            <a:spLocks noGrp="1"/>
          </p:cNvSpPr>
          <p:nvPr>
            <p:ph type="ctrTitle"/>
          </p:nvPr>
        </p:nvSpPr>
        <p:spPr>
          <a:xfrm>
            <a:off x="5738648" y="197069"/>
            <a:ext cx="6208985" cy="6463862"/>
          </a:xfrm>
        </p:spPr>
        <p:txBody>
          <a:bodyPr>
            <a:normAutofit fontScale="90000"/>
          </a:bodyPr>
          <a:lstStyle/>
          <a:p>
            <a:r>
              <a:rPr lang="en-US" sz="5400" dirty="0"/>
              <a:t>They could not remove the plagues, and they could not counterfeit every miracle that God performed.</a:t>
            </a:r>
          </a:p>
        </p:txBody>
      </p:sp>
      <p:pic>
        <p:nvPicPr>
          <p:cNvPr id="4" name="Picture 3" descr="Gods and Rituals and Duties of the Egyptian Pharaohs | Middle East And  North Africa — Facts and Details">
            <a:extLst>
              <a:ext uri="{FF2B5EF4-FFF2-40B4-BE49-F238E27FC236}">
                <a16:creationId xmlns:a16="http://schemas.microsoft.com/office/drawing/2014/main" id="{B9670A49-94F8-FC83-667C-05B52A1A1944}"/>
              </a:ext>
            </a:extLst>
          </p:cNvPr>
          <p:cNvPicPr>
            <a:picLocks noChangeAspect="1"/>
          </p:cNvPicPr>
          <p:nvPr/>
        </p:nvPicPr>
        <p:blipFill>
          <a:blip r:embed="rId2"/>
          <a:srcRect t="8079" r="4017" b="8079"/>
          <a:stretch>
            <a:fillRect/>
          </a:stretch>
        </p:blipFill>
        <p:spPr>
          <a:xfrm>
            <a:off x="244366" y="197069"/>
            <a:ext cx="5273565" cy="6463862"/>
          </a:xfrm>
          <a:prstGeom prst="rect">
            <a:avLst/>
          </a:prstGeom>
        </p:spPr>
      </p:pic>
    </p:spTree>
    <p:extLst>
      <p:ext uri="{BB962C8B-B14F-4D97-AF65-F5344CB8AC3E}">
        <p14:creationId xmlns:p14="http://schemas.microsoft.com/office/powerpoint/2010/main" val="24034598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B81606-A809-551C-E9E9-B1103EC965F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A3538DE-0A18-2011-CCBD-943851189ECB}"/>
              </a:ext>
            </a:extLst>
          </p:cNvPr>
          <p:cNvSpPr>
            <a:spLocks noGrp="1"/>
          </p:cNvSpPr>
          <p:nvPr>
            <p:ph type="title"/>
          </p:nvPr>
        </p:nvSpPr>
        <p:spPr>
          <a:xfrm>
            <a:off x="449941" y="369712"/>
            <a:ext cx="5500915" cy="6147202"/>
          </a:xfrm>
        </p:spPr>
        <p:txBody>
          <a:bodyPr>
            <a:noAutofit/>
          </a:bodyPr>
          <a:lstStyle/>
          <a:p>
            <a:r>
              <a:rPr lang="en-US" sz="5400" dirty="0"/>
              <a:t>3. What was the second plague that was brought on the land of Egypt? </a:t>
            </a:r>
            <a:endParaRPr lang="en-US" sz="59500" dirty="0"/>
          </a:p>
        </p:txBody>
      </p:sp>
      <p:pic>
        <p:nvPicPr>
          <p:cNvPr id="4" name="Picture 3" descr="From Frogs to Darkness: What Do We Learn From the Plagues of Egypt? — Grace  Baptist Church">
            <a:extLst>
              <a:ext uri="{FF2B5EF4-FFF2-40B4-BE49-F238E27FC236}">
                <a16:creationId xmlns:a16="http://schemas.microsoft.com/office/drawing/2014/main" id="{445BBD59-B2B9-600D-2731-1FC75ECF77D5}"/>
              </a:ext>
            </a:extLst>
          </p:cNvPr>
          <p:cNvPicPr>
            <a:picLocks noChangeAspect="1"/>
          </p:cNvPicPr>
          <p:nvPr/>
        </p:nvPicPr>
        <p:blipFill>
          <a:blip r:embed="rId2"/>
          <a:srcRect l="29876" r="19977"/>
          <a:stretch>
            <a:fillRect/>
          </a:stretch>
        </p:blipFill>
        <p:spPr>
          <a:xfrm>
            <a:off x="6241144" y="341086"/>
            <a:ext cx="5500915" cy="6147202"/>
          </a:xfrm>
          <a:prstGeom prst="rect">
            <a:avLst/>
          </a:prstGeom>
        </p:spPr>
      </p:pic>
    </p:spTree>
    <p:extLst>
      <p:ext uri="{BB962C8B-B14F-4D97-AF65-F5344CB8AC3E}">
        <p14:creationId xmlns:p14="http://schemas.microsoft.com/office/powerpoint/2010/main" val="123740481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F793F5-DDAA-3F59-4AA4-2BFA0C9ECF95}"/>
            </a:ext>
          </a:extLst>
        </p:cNvPr>
        <p:cNvGrpSpPr/>
        <p:nvPr/>
      </p:nvGrpSpPr>
      <p:grpSpPr>
        <a:xfrm>
          <a:off x="0" y="0"/>
          <a:ext cx="0" cy="0"/>
          <a:chOff x="0" y="0"/>
          <a:chExt cx="0" cy="0"/>
        </a:xfrm>
      </p:grpSpPr>
      <p:pic>
        <p:nvPicPr>
          <p:cNvPr id="5" name="Picture 4">
            <a:extLst>
              <a:ext uri="{FF2B5EF4-FFF2-40B4-BE49-F238E27FC236}">
                <a16:creationId xmlns:a16="http://schemas.microsoft.com/office/drawing/2014/main" id="{F8EEFFE4-5A42-FF6D-968C-2EC570253700}"/>
              </a:ext>
            </a:extLst>
          </p:cNvPr>
          <p:cNvPicPr>
            <a:picLocks noChangeAspect="1"/>
          </p:cNvPicPr>
          <p:nvPr/>
        </p:nvPicPr>
        <p:blipFill>
          <a:blip r:embed="rId2"/>
          <a:srcRect t="7328" b="5097"/>
          <a:stretch>
            <a:fillRect/>
          </a:stretch>
        </p:blipFill>
        <p:spPr>
          <a:xfrm>
            <a:off x="0" y="-39414"/>
            <a:ext cx="12192000" cy="7118131"/>
          </a:xfrm>
          <a:prstGeom prst="rect">
            <a:avLst/>
          </a:prstGeom>
        </p:spPr>
      </p:pic>
      <p:sp>
        <p:nvSpPr>
          <p:cNvPr id="2" name="Title 1">
            <a:extLst>
              <a:ext uri="{FF2B5EF4-FFF2-40B4-BE49-F238E27FC236}">
                <a16:creationId xmlns:a16="http://schemas.microsoft.com/office/drawing/2014/main" id="{35B1FD53-E1C9-4446-D9CE-5A9750401033}"/>
              </a:ext>
            </a:extLst>
          </p:cNvPr>
          <p:cNvSpPr>
            <a:spLocks noGrp="1"/>
          </p:cNvSpPr>
          <p:nvPr>
            <p:ph type="ctrTitle"/>
          </p:nvPr>
        </p:nvSpPr>
        <p:spPr>
          <a:xfrm>
            <a:off x="6385035" y="3988675"/>
            <a:ext cx="5468005" cy="1891862"/>
          </a:xfrm>
        </p:spPr>
        <p:txBody>
          <a:bodyPr>
            <a:normAutofit/>
          </a:bodyPr>
          <a:lstStyle/>
          <a:p>
            <a:r>
              <a:rPr lang="en-US" sz="5400" dirty="0"/>
              <a:t>FROGS</a:t>
            </a:r>
          </a:p>
        </p:txBody>
      </p:sp>
    </p:spTree>
    <p:extLst>
      <p:ext uri="{BB962C8B-B14F-4D97-AF65-F5344CB8AC3E}">
        <p14:creationId xmlns:p14="http://schemas.microsoft.com/office/powerpoint/2010/main" val="2670786339"/>
      </p:ext>
    </p:extLst>
  </p:cSld>
  <p:clrMapOvr>
    <a:masterClrMapping/>
  </p:clrMapOvr>
</p:sld>
</file>

<file path=ppt/theme/theme1.xml><?xml version="1.0" encoding="utf-8"?>
<a:theme xmlns:a="http://schemas.openxmlformats.org/drawingml/2006/main" name="Parcel">
  <a:themeElements>
    <a:clrScheme name="Parcel">
      <a:dk1>
        <a:srgbClr val="000000"/>
      </a:dk1>
      <a:lt1>
        <a:srgbClr val="FFFFFF"/>
      </a:lt1>
      <a:dk2>
        <a:srgbClr val="4A5356"/>
      </a:dk2>
      <a:lt2>
        <a:srgbClr val="E8E3CE"/>
      </a:lt2>
      <a:accent1>
        <a:srgbClr val="F6A21D"/>
      </a:accent1>
      <a:accent2>
        <a:srgbClr val="9BAFB5"/>
      </a:accent2>
      <a:accent3>
        <a:srgbClr val="C96731"/>
      </a:accent3>
      <a:accent4>
        <a:srgbClr val="9CA383"/>
      </a:accent4>
      <a:accent5>
        <a:srgbClr val="87795D"/>
      </a:accent5>
      <a:accent6>
        <a:srgbClr val="A0988C"/>
      </a:accent6>
      <a:hlink>
        <a:srgbClr val="00B0F0"/>
      </a:hlink>
      <a:folHlink>
        <a:srgbClr val="738F97"/>
      </a:folHlink>
    </a:clrScheme>
    <a:fontScheme name="Parcel">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Parcel">
      <a:fillStyleLst>
        <a:solidFill>
          <a:schemeClr val="phClr"/>
        </a:solidFill>
        <a:gradFill rotWithShape="1">
          <a:gsLst>
            <a:gs pos="0">
              <a:schemeClr val="phClr">
                <a:tint val="80000"/>
                <a:satMod val="107000"/>
                <a:lumMod val="103000"/>
              </a:schemeClr>
            </a:gs>
            <a:gs pos="100000">
              <a:schemeClr val="phClr">
                <a:tint val="82000"/>
                <a:satMod val="109000"/>
                <a:lumMod val="103000"/>
              </a:schemeClr>
            </a:gs>
          </a:gsLst>
          <a:lin ang="5400000" scaled="0"/>
        </a:gradFill>
        <a:gradFill rotWithShape="1">
          <a:gsLst>
            <a:gs pos="0">
              <a:schemeClr val="phClr">
                <a:tint val="97000"/>
                <a:satMod val="100000"/>
                <a:lumMod val="102000"/>
              </a:schemeClr>
            </a:gs>
            <a:gs pos="50000">
              <a:schemeClr val="phClr">
                <a:shade val="100000"/>
                <a:satMod val="103000"/>
                <a:lumMod val="100000"/>
              </a:schemeClr>
            </a:gs>
            <a:gs pos="100000">
              <a:schemeClr val="phClr">
                <a:shade val="93000"/>
                <a:satMod val="11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31750" cap="flat" cmpd="sng" algn="ctr">
          <a:solidFill>
            <a:schemeClr val="phClr"/>
          </a:solidFill>
          <a:prstDash val="solid"/>
        </a:ln>
      </a:lnStyleLst>
      <a:effectStyleLst>
        <a:effectStyle>
          <a:effectLst/>
        </a:effectStyle>
        <a:effectStyle>
          <a:effectLst/>
        </a:effectStyle>
        <a:effectStyle>
          <a:effectLst>
            <a:outerShdw blurRad="55880" dist="15240" dir="5400000" algn="ctr" rotWithShape="0">
              <a:srgbClr val="000000">
                <a:alpha val="45000"/>
              </a:srgbClr>
            </a:outerShdw>
          </a:effectLst>
          <a:scene3d>
            <a:camera prst="orthographicFront">
              <a:rot lat="0" lon="0" rev="0"/>
            </a:camera>
            <a:lightRig rig="brightRoom" dir="tl"/>
          </a:scene3d>
          <a:sp3d prstMaterial="dkEdge">
            <a:bevelT w="0" h="0"/>
          </a:sp3d>
        </a:effectStyle>
      </a:effectStyleLst>
      <a:bgFillStyleLst>
        <a:solidFill>
          <a:schemeClr val="phClr"/>
        </a:solidFill>
        <a:solidFill>
          <a:schemeClr val="phClr">
            <a:tint val="95000"/>
            <a:satMod val="170000"/>
          </a:schemeClr>
        </a:solidFill>
        <a:gradFill rotWithShape="1">
          <a:gsLst>
            <a:gs pos="0">
              <a:schemeClr val="phClr">
                <a:tint val="97000"/>
                <a:shade val="100000"/>
                <a:satMod val="185000"/>
                <a:lumMod val="120000"/>
              </a:schemeClr>
            </a:gs>
            <a:gs pos="100000">
              <a:schemeClr val="phClr">
                <a:tint val="96000"/>
                <a:shade val="95000"/>
                <a:satMod val="215000"/>
                <a:lumMod val="80000"/>
              </a:schemeClr>
            </a:gs>
          </a:gsLst>
          <a:path path="circle">
            <a:fillToRect l="50000" t="55000" r="125000" b="100000"/>
          </a:path>
        </a:gradFill>
      </a:bgFillStyleLst>
    </a:fmtScheme>
  </a:themeElements>
  <a:objectDefaults/>
  <a:extraClrSchemeLst/>
  <a:extLst>
    <a:ext uri="{05A4C25C-085E-4340-85A3-A5531E510DB2}">
      <thm15:themeFamily xmlns:thm15="http://schemas.microsoft.com/office/thememl/2012/main" name="Parcel" id="{8BEC4385-4EB9-4D53-BFB5-0EA123736B6D}" vid="{4DB32801-28C0-48B0-8C1D-A9A58613615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2.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F782DA7-86C0-4A84-A860-11A1E6E3FB6B}">
  <ds:schemaRefs>
    <ds:schemaRef ds:uri="http://schemas.openxmlformats.org/package/2006/metadata/core-properties"/>
    <ds:schemaRef ds:uri="16c05727-aa75-4e4a-9b5f-8a80a1165891"/>
    <ds:schemaRef ds:uri="http://purl.org/dc/dcmitype/"/>
    <ds:schemaRef ds:uri="http://schemas.microsoft.com/office/infopath/2007/PartnerControls"/>
    <ds:schemaRef ds:uri="http://purl.org/dc/elements/1.1/"/>
    <ds:schemaRef ds:uri="http://schemas.microsoft.com/office/2006/documentManagement/types"/>
    <ds:schemaRef ds:uri="http://schemas.microsoft.com/sharepoint/v3"/>
    <ds:schemaRef ds:uri="230e9df3-be65-4c73-a93b-d1236ebd677e"/>
    <ds:schemaRef ds:uri="http://purl.org/dc/terms/"/>
    <ds:schemaRef ds:uri="71af3243-3dd4-4a8d-8c0d-dd76da1f02a5"/>
    <ds:schemaRef ds:uri="http://schemas.microsoft.com/office/2006/metadata/properties"/>
    <ds:schemaRef ds:uri="http://www.w3.org/XML/1998/namespace"/>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TM10001115[[fn=Parcel]]</Template>
  <TotalTime>8339</TotalTime>
  <Words>1846</Words>
  <Application>Microsoft Office PowerPoint</Application>
  <PresentationFormat>Widescreen</PresentationFormat>
  <Paragraphs>121</Paragraphs>
  <Slides>65</Slides>
  <Notes>12</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65</vt:i4>
      </vt:variant>
    </vt:vector>
  </HeadingPairs>
  <TitlesOfParts>
    <vt:vector size="69" baseType="lpstr">
      <vt:lpstr>Aptos</vt:lpstr>
      <vt:lpstr>Arial</vt:lpstr>
      <vt:lpstr>Gill Sans MT</vt:lpstr>
      <vt:lpstr>Parcel</vt:lpstr>
      <vt:lpstr>PowerPoint Presentation</vt:lpstr>
      <vt:lpstr>PowerPoint Presentation</vt:lpstr>
      <vt:lpstr>Resisting  the Truth:  Concluded</vt:lpstr>
      <vt:lpstr>1. Relate what we have already learned of the work of Pharaoh’s magicians. </vt:lpstr>
      <vt:lpstr>They counterfeited the first miracles by Satan's power, turning rods into serpents, water into blood, and bringing up frogs.  But they were not permitted to do anything to counteract God.  </vt:lpstr>
      <vt:lpstr>2. What have we learned that they could not do? </vt:lpstr>
      <vt:lpstr>They could not remove the plagues, and they could not counterfeit every miracle that God performed.</vt:lpstr>
      <vt:lpstr>3. What was the second plague that was brought on the land of Egypt? </vt:lpstr>
      <vt:lpstr>FROGS</vt:lpstr>
      <vt:lpstr>4. When this plague was stayed, did Pharaoh keep his promise?    </vt:lpstr>
      <vt:lpstr>12 And Moses and Aaron went out from Pharaoh: and Moses cried unto the Lord because of the frogs which he had brought against Pharaoh.</vt:lpstr>
      <vt:lpstr>13 And the Lord did according to the word of Moses; and the frogs died out of the houses, out of the villages, and out of the fields.</vt:lpstr>
      <vt:lpstr>14 And they gathered them together upon heaps: and the land stank.</vt:lpstr>
      <vt:lpstr>15 But when Pharaoh saw that there was respite, he hardened his heart, and hearkened not unto them; as the Lord had said.</vt:lpstr>
      <vt:lpstr>5. What was the next plague? </vt:lpstr>
      <vt:lpstr>16 And the Lord said unto Moses, Say unto Aaron, Stretch out thy rod, and smite the dust of the land, that it may become lice throughout all the land of Egypt.</vt:lpstr>
      <vt:lpstr>17 And they did so; for Aaron stretched out his hand with his rod, and smote the dust of the earth, and it became lice in man, and in beast; all the dust of the land became lice throughout all the land of Egypt.</vt:lpstr>
      <vt:lpstr>6. Could the magicians repeat this miracle? </vt:lpstr>
      <vt:lpstr>18 And the magicians did so with their enchantments to bring forth lice, but they could not: so there were lice upon man, and upon beast.</vt:lpstr>
      <vt:lpstr>7. What were they forced to acknowledge to Pharaoh? </vt:lpstr>
      <vt:lpstr>19 Then the magicians said unto Pharaoh, This is the finger of God: and Pharaoh's heart was hardened, and he hearkened not unto them; as the Lord had said.</vt:lpstr>
      <vt:lpstr>8. In so saying, what did they virtually admit concerning their own work?  </vt:lpstr>
      <vt:lpstr>They admitted that their own miracles were only counterfeits and could not equal the genuine power of God.</vt:lpstr>
      <vt:lpstr>9. What does Paul say will be the character of men in the last days?  </vt:lpstr>
      <vt:lpstr>3 This know also, that in the last days perilous times shall come.</vt:lpstr>
      <vt:lpstr>2 For men shall be lovers of their own selves, covetous, boasters, proud, blasphemers, disobedient to parents, unthankful, unholy,</vt:lpstr>
      <vt:lpstr>3 Without natural affection, trucebreakers, false accusers, incontinent, fierce, despisers of those that are good,</vt:lpstr>
      <vt:lpstr>4 Traitors, heady, highminded, lovers of pleasures more than lovers of God;</vt:lpstr>
      <vt:lpstr>10. Among what people will this wickedness exist?</vt:lpstr>
      <vt:lpstr>5 Having a form of godliness, but denying the power thereof: from such turn away.</vt:lpstr>
      <vt:lpstr>11. What will this sort of people do? </vt:lpstr>
      <vt:lpstr>6 For of this sort are they which creep into houses, and lead captive silly women laden with sins, led away with divers lusts,</vt:lpstr>
      <vt:lpstr>7 Ever learning, and never able to come to the knowledge of the truth.</vt:lpstr>
      <vt:lpstr>12. How will they resist the truth? </vt:lpstr>
      <vt:lpstr>8 Now as Jannes and Jambres withstood Moses, so do these also resist the truth: men of corrupt minds, reprobate concerning the faith.</vt:lpstr>
      <vt:lpstr>PowerPoint Presentation</vt:lpstr>
      <vt:lpstr>A Targum is a very old translation and explanation of the Old Testament.   After the Babylonian exile, many Jews spoke Aramaic more fluently than Hebrew.    In the synagogue, the Hebrew Scriptures were read aloud.  But Aramaic was the common language of the day.     So after the Hebrew reading, an Aramaic "Targum" was given so everyone could better understand.  </vt:lpstr>
      <vt:lpstr>A Targum is an expanded translation that may also include commentary—something like a cross between a translation and a study Bible. It was never intended to replace Scripture.</vt:lpstr>
      <vt:lpstr>Targum Pseudo-Jonathan (Etheridge’s 1862 English Translation, on Exodus 7:11)</vt:lpstr>
      <vt:lpstr>13. What other prophecy have we of miracles to be wrought for the purpose of deceiving? </vt:lpstr>
      <vt:lpstr>13 And he doeth great wonders, so that he maketh fire come down from heaven on the earth in the sight of men,</vt:lpstr>
      <vt:lpstr>14 And deceiveth them that dwell on the earth by the means of those miracles which he had power to do in the sight of the beast; saying to them that dwell on the earth, that they should make an image to the beast, which had the wound by a sword, and did live.</vt:lpstr>
      <vt:lpstr>14. What did the Saviour say on this point?  </vt:lpstr>
      <vt:lpstr>24 For there shall arise false Christs, and false prophets, and shall shew great signs and wonders; insomuch that, if it were possible, they shall deceive the very elect.</vt:lpstr>
      <vt:lpstr>15. By what agency are these lying miracles wrought?  </vt:lpstr>
      <vt:lpstr>14 For they are the spirits of devils, working miracles, which go forth unto the kings of the earth and of the whole world, to gather them to the battle of that great day of God Almighty.</vt:lpstr>
      <vt:lpstr>16. What name is given to those who in this age do the work which the ancient magicians and sorcerers did? </vt:lpstr>
      <vt:lpstr>Answer:  Spiritualist mediums. </vt:lpstr>
      <vt:lpstr>17. Is there now any indication that the deceptions of Spiritualism will find a place among those who profess godliness? </vt:lpstr>
      <vt:lpstr>…Spiritualism was but a misrepresentation of Catholic teaching, and it had been in the world from the beginning. He said, further, that to Catholics the spirit world was as clear as the light of a gas jet; </vt:lpstr>
      <vt:lpstr>that the dead were but disembodied spirits, with whom they were in daily communication, and to whom they prayed. Thus the great Roman Catholic Church is essentially at one with Spiritualism. </vt:lpstr>
      <vt:lpstr>"Much of the best work of the world is done through the present, personal influence of the dead. . . . As a practical fact, and as a great spiritual truth, our dead do for us as constantly and as variously as they could do for us if they were still here in the flesh;”</vt:lpstr>
      <vt:lpstr>“…and they do for us very much that they could not do unless they were dead…  Our living friends do much for us, but perhaps our dead friends do yet more." </vt:lpstr>
      <vt:lpstr>"Oh, may the dead ever be with us, walking by our side, taking us by the hand, smoothing the cares from the troubled brow, and pointing us upward to the regions of everlasting light and peace." </vt:lpstr>
      <vt:lpstr>18. What does Paul say of those who shall resist the truth by their lying wonders? </vt:lpstr>
      <vt:lpstr>9 But they shall proceed no further: for their folly shall be manifest unto all men, as their's also was.</vt:lpstr>
      <vt:lpstr>19. How was the folly of Pharaoh's magicians made manifest?</vt:lpstr>
      <vt:lpstr>18 And the magicians did so with their enchantments to bring forth lice, but they could not: so there were lice upon man, and upon beast.</vt:lpstr>
      <vt:lpstr>19 Then the magicians said unto Pharaoh, This is the finger of God: and Pharaoh's heart was hardened, and he hearkened not unto them; as the Lord had said.</vt:lpstr>
      <vt:lpstr>10 And they took ashes of the furnace, and stood before Pharaoh; and Moses sprinkled it up toward heaven; and it became a boil breaking forth with blains upon man, and upon beast.</vt:lpstr>
      <vt:lpstr>11 And the magicians could not stand before Moses because of the boils; for the boil was upon the magicians, and upon all the Egyptians.</vt:lpstr>
      <vt:lpstr>The folly of Pharaoh's magicians was made manifest by their inability to counterfeit all the miracles which Moses performed. So, says Paul, it will be with the last-day wonder-workers. </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James Carmichael</dc:creator>
  <cp:lastModifiedBy>Martin Carmichael</cp:lastModifiedBy>
  <cp:revision>32</cp:revision>
  <cp:lastPrinted>2026-07-17T23:05:51Z</cp:lastPrinted>
  <dcterms:created xsi:type="dcterms:W3CDTF">2026-04-24T19:22:05Z</dcterms:created>
  <dcterms:modified xsi:type="dcterms:W3CDTF">2026-07-17T23:50:05Z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