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65" r:id="rId4"/>
  </p:sldMasterIdLst>
  <p:notesMasterIdLst>
    <p:notesMasterId r:id="rId84"/>
  </p:notesMasterIdLst>
  <p:handoutMasterIdLst>
    <p:handoutMasterId r:id="rId85"/>
  </p:handoutMasterIdLst>
  <p:sldIdLst>
    <p:sldId id="1519" r:id="rId5"/>
    <p:sldId id="1752" r:id="rId6"/>
    <p:sldId id="1753" r:id="rId7"/>
    <p:sldId id="1754" r:id="rId8"/>
    <p:sldId id="1756" r:id="rId9"/>
    <p:sldId id="1757" r:id="rId10"/>
    <p:sldId id="1758" r:id="rId11"/>
    <p:sldId id="1759" r:id="rId12"/>
    <p:sldId id="1760" r:id="rId13"/>
    <p:sldId id="1761" r:id="rId14"/>
    <p:sldId id="1762" r:id="rId15"/>
    <p:sldId id="1763" r:id="rId16"/>
    <p:sldId id="1764" r:id="rId17"/>
    <p:sldId id="1765" r:id="rId18"/>
    <p:sldId id="1766" r:id="rId19"/>
    <p:sldId id="1767" r:id="rId20"/>
    <p:sldId id="1768" r:id="rId21"/>
    <p:sldId id="1769" r:id="rId22"/>
    <p:sldId id="1770" r:id="rId23"/>
    <p:sldId id="1771" r:id="rId24"/>
    <p:sldId id="1772" r:id="rId25"/>
    <p:sldId id="1773" r:id="rId26"/>
    <p:sldId id="1774" r:id="rId27"/>
    <p:sldId id="1775" r:id="rId28"/>
    <p:sldId id="1776" r:id="rId29"/>
    <p:sldId id="1777" r:id="rId30"/>
    <p:sldId id="1778" r:id="rId31"/>
    <p:sldId id="1779" r:id="rId32"/>
    <p:sldId id="1780" r:id="rId33"/>
    <p:sldId id="1782" r:id="rId34"/>
    <p:sldId id="1781" r:id="rId35"/>
    <p:sldId id="1783" r:id="rId36"/>
    <p:sldId id="1784" r:id="rId37"/>
    <p:sldId id="1785" r:id="rId38"/>
    <p:sldId id="1786" r:id="rId39"/>
    <p:sldId id="1787" r:id="rId40"/>
    <p:sldId id="1788" r:id="rId41"/>
    <p:sldId id="1789" r:id="rId42"/>
    <p:sldId id="1790" r:id="rId43"/>
    <p:sldId id="1791" r:id="rId44"/>
    <p:sldId id="1792" r:id="rId45"/>
    <p:sldId id="1793" r:id="rId46"/>
    <p:sldId id="1794" r:id="rId47"/>
    <p:sldId id="1795" r:id="rId48"/>
    <p:sldId id="1796" r:id="rId49"/>
    <p:sldId id="1797" r:id="rId50"/>
    <p:sldId id="1798" r:id="rId51"/>
    <p:sldId id="1799" r:id="rId52"/>
    <p:sldId id="1800" r:id="rId53"/>
    <p:sldId id="1801" r:id="rId54"/>
    <p:sldId id="1802" r:id="rId55"/>
    <p:sldId id="1803" r:id="rId56"/>
    <p:sldId id="1804" r:id="rId57"/>
    <p:sldId id="1805" r:id="rId58"/>
    <p:sldId id="1807" r:id="rId59"/>
    <p:sldId id="1808" r:id="rId60"/>
    <p:sldId id="1809" r:id="rId61"/>
    <p:sldId id="1810" r:id="rId62"/>
    <p:sldId id="1811" r:id="rId63"/>
    <p:sldId id="1812" r:id="rId64"/>
    <p:sldId id="1813" r:id="rId65"/>
    <p:sldId id="1814" r:id="rId66"/>
    <p:sldId id="1815" r:id="rId67"/>
    <p:sldId id="1816" r:id="rId68"/>
    <p:sldId id="1817" r:id="rId69"/>
    <p:sldId id="1819" r:id="rId70"/>
    <p:sldId id="1823" r:id="rId71"/>
    <p:sldId id="1820" r:id="rId72"/>
    <p:sldId id="1821" r:id="rId73"/>
    <p:sldId id="1818" r:id="rId74"/>
    <p:sldId id="1824" r:id="rId75"/>
    <p:sldId id="1825" r:id="rId76"/>
    <p:sldId id="1826" r:id="rId77"/>
    <p:sldId id="1827" r:id="rId78"/>
    <p:sldId id="1828" r:id="rId79"/>
    <p:sldId id="1829" r:id="rId80"/>
    <p:sldId id="1830" r:id="rId81"/>
    <p:sldId id="1521" r:id="rId82"/>
    <p:sldId id="1511" r:id="rId83"/>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13" autoAdjust="0"/>
    <p:restoredTop sz="90533" autoAdjust="0"/>
  </p:normalViewPr>
  <p:slideViewPr>
    <p:cSldViewPr snapToGrid="0">
      <p:cViewPr>
        <p:scale>
          <a:sx n="44" d="100"/>
          <a:sy n="44" d="100"/>
        </p:scale>
        <p:origin x="283" y="533"/>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7/24/2026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7/24/2026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74524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4B1A-0EAE-5CA8-2251-9FECB6243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CB576-2354-EE32-EA60-FA04F18F0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8F702D-4814-F6D7-E575-B06990311D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8CCD26-29EB-50CE-8683-E8E740889B07}"/>
              </a:ext>
            </a:extLst>
          </p:cNvPr>
          <p:cNvSpPr>
            <a:spLocks noGrp="1"/>
          </p:cNvSpPr>
          <p:nvPr>
            <p:ph type="sldNum" sz="quarter" idx="5"/>
          </p:nvPr>
        </p:nvSpPr>
        <p:spPr/>
        <p:txBody>
          <a:bodyPr/>
          <a:lstStyle/>
          <a:p>
            <a:fld id="{BFDD6F49-EBB7-4CCF-97A8-E526BB28BB69}" type="slidenum">
              <a:rPr lang="en-US" smtClean="0"/>
              <a:t>38</a:t>
            </a:fld>
            <a:endParaRPr lang="en-US" dirty="0"/>
          </a:p>
        </p:txBody>
      </p:sp>
    </p:spTree>
    <p:extLst>
      <p:ext uri="{BB962C8B-B14F-4D97-AF65-F5344CB8AC3E}">
        <p14:creationId xmlns:p14="http://schemas.microsoft.com/office/powerpoint/2010/main" val="3273269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8D05A-DCED-12FE-EEB0-BAE1B125C9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63FD4-C525-0D20-A856-3DAF597B28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E1CEA-61AF-6CC1-3F12-90ED2838F0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F15B1-19F3-5445-4A74-B8B66338C9E1}"/>
              </a:ext>
            </a:extLst>
          </p:cNvPr>
          <p:cNvSpPr>
            <a:spLocks noGrp="1"/>
          </p:cNvSpPr>
          <p:nvPr>
            <p:ph type="sldNum" sz="quarter" idx="5"/>
          </p:nvPr>
        </p:nvSpPr>
        <p:spPr/>
        <p:txBody>
          <a:bodyPr/>
          <a:lstStyle/>
          <a:p>
            <a:fld id="{BFDD6F49-EBB7-4CCF-97A8-E526BB28BB69}" type="slidenum">
              <a:rPr lang="en-US" smtClean="0"/>
              <a:t>42</a:t>
            </a:fld>
            <a:endParaRPr lang="en-US" dirty="0"/>
          </a:p>
        </p:txBody>
      </p:sp>
    </p:spTree>
    <p:extLst>
      <p:ext uri="{BB962C8B-B14F-4D97-AF65-F5344CB8AC3E}">
        <p14:creationId xmlns:p14="http://schemas.microsoft.com/office/powerpoint/2010/main" val="1621199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25F3A-1329-FD2E-F88C-0A346B1E1C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C7181-9886-6B84-C807-64AC6276A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98324B-2E7D-F964-3EC2-63F0B97B84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671250-5983-8914-3016-2D875B2B9FE9}"/>
              </a:ext>
            </a:extLst>
          </p:cNvPr>
          <p:cNvSpPr>
            <a:spLocks noGrp="1"/>
          </p:cNvSpPr>
          <p:nvPr>
            <p:ph type="sldNum" sz="quarter" idx="5"/>
          </p:nvPr>
        </p:nvSpPr>
        <p:spPr/>
        <p:txBody>
          <a:bodyPr/>
          <a:lstStyle/>
          <a:p>
            <a:fld id="{BFDD6F49-EBB7-4CCF-97A8-E526BB28BB69}" type="slidenum">
              <a:rPr lang="en-US" smtClean="0"/>
              <a:t>44</a:t>
            </a:fld>
            <a:endParaRPr lang="en-US" dirty="0"/>
          </a:p>
        </p:txBody>
      </p:sp>
    </p:spTree>
    <p:extLst>
      <p:ext uri="{BB962C8B-B14F-4D97-AF65-F5344CB8AC3E}">
        <p14:creationId xmlns:p14="http://schemas.microsoft.com/office/powerpoint/2010/main" val="1910609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1E288-E095-73EB-961D-02F8E152F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FD6E-EE4F-3A61-9236-1A3D532622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E54FE-D43C-FA88-9B1F-68C72EA5E2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F0F84C-D339-6522-673E-BE1BEC65D44C}"/>
              </a:ext>
            </a:extLst>
          </p:cNvPr>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3296366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78</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16A3E-B5E5-96FE-231D-4395B2A18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1F12E7-9A99-6ADB-9BD7-D760988D4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CC8BE-6CBE-920A-9C12-48A099BB08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601ABD-28A3-A6D7-26D8-5E49CE6008E3}"/>
              </a:ext>
            </a:extLst>
          </p:cNvPr>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95962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F70DA-0922-44E2-0297-951E7126E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77E1A-617B-FD9F-4D83-860DC8500B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75475-2744-FFF4-B72F-9E2DADE921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5EF2E5-F8B3-0F29-D526-F45801C30651}"/>
              </a:ext>
            </a:extLst>
          </p:cNvPr>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204768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C3AC3-CA12-5279-F814-1B57290B8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5C513-4611-D0EA-BFC4-363CC13EC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E8493-16EE-9DA4-78B2-2B1D3D8E8F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D9B509-247C-C987-0066-46792B413D91}"/>
              </a:ext>
            </a:extLst>
          </p:cNvPr>
          <p:cNvSpPr>
            <a:spLocks noGrp="1"/>
          </p:cNvSpPr>
          <p:nvPr>
            <p:ph type="sldNum" sz="quarter" idx="5"/>
          </p:nvPr>
        </p:nvSpPr>
        <p:spPr/>
        <p:txBody>
          <a:bodyPr/>
          <a:lstStyle/>
          <a:p>
            <a:fld id="{BFDD6F49-EBB7-4CCF-97A8-E526BB28BB69}" type="slidenum">
              <a:rPr lang="en-US" smtClean="0"/>
              <a:t>21</a:t>
            </a:fld>
            <a:endParaRPr lang="en-US" dirty="0"/>
          </a:p>
        </p:txBody>
      </p:sp>
    </p:spTree>
    <p:extLst>
      <p:ext uri="{BB962C8B-B14F-4D97-AF65-F5344CB8AC3E}">
        <p14:creationId xmlns:p14="http://schemas.microsoft.com/office/powerpoint/2010/main" val="4240617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1EF7F-FDA2-1D78-9ED4-87DFFCA23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681F6-C749-A434-6F38-CB7DA8BC6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3E6D1-02D0-0556-CEC8-B821AB138E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1E46E0-7C6F-D91C-8AAF-6D72CAA97309}"/>
              </a:ext>
            </a:extLst>
          </p:cNvPr>
          <p:cNvSpPr>
            <a:spLocks noGrp="1"/>
          </p:cNvSpPr>
          <p:nvPr>
            <p:ph type="sldNum" sz="quarter" idx="5"/>
          </p:nvPr>
        </p:nvSpPr>
        <p:spPr/>
        <p:txBody>
          <a:bodyPr/>
          <a:lstStyle/>
          <a:p>
            <a:fld id="{BFDD6F49-EBB7-4CCF-97A8-E526BB28BB69}" type="slidenum">
              <a:rPr lang="en-US" smtClean="0"/>
              <a:t>23</a:t>
            </a:fld>
            <a:endParaRPr lang="en-US" dirty="0"/>
          </a:p>
        </p:txBody>
      </p:sp>
    </p:spTree>
    <p:extLst>
      <p:ext uri="{BB962C8B-B14F-4D97-AF65-F5344CB8AC3E}">
        <p14:creationId xmlns:p14="http://schemas.microsoft.com/office/powerpoint/2010/main" val="1471073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66DF-453A-E5E3-8A7A-87CE31B47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51977-02F9-F9AE-3F55-B34FAE264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C22FF-BA8B-E9BC-3B0B-2C156B3CD6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D3A442-5D6A-D21C-9431-988219017E0E}"/>
              </a:ext>
            </a:extLst>
          </p:cNvPr>
          <p:cNvSpPr>
            <a:spLocks noGrp="1"/>
          </p:cNvSpPr>
          <p:nvPr>
            <p:ph type="sldNum" sz="quarter" idx="5"/>
          </p:nvPr>
        </p:nvSpPr>
        <p:spPr/>
        <p:txBody>
          <a:bodyPr/>
          <a:lstStyle/>
          <a:p>
            <a:fld id="{BFDD6F49-EBB7-4CCF-97A8-E526BB28BB69}" type="slidenum">
              <a:rPr lang="en-US" smtClean="0"/>
              <a:t>27</a:t>
            </a:fld>
            <a:endParaRPr lang="en-US" dirty="0"/>
          </a:p>
        </p:txBody>
      </p:sp>
    </p:spTree>
    <p:extLst>
      <p:ext uri="{BB962C8B-B14F-4D97-AF65-F5344CB8AC3E}">
        <p14:creationId xmlns:p14="http://schemas.microsoft.com/office/powerpoint/2010/main" val="11638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9918B-4DC0-9F3C-7B00-9E0360EC4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92F04-AA1E-8D13-628B-7BDE85E62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26154F-CE61-5FFE-D81B-F20C729D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50F1E1-AD12-CB62-B55C-11D9C94BAE5E}"/>
              </a:ext>
            </a:extLst>
          </p:cNvPr>
          <p:cNvSpPr>
            <a:spLocks noGrp="1"/>
          </p:cNvSpPr>
          <p:nvPr>
            <p:ph type="sldNum" sz="quarter" idx="5"/>
          </p:nvPr>
        </p:nvSpPr>
        <p:spPr/>
        <p:txBody>
          <a:bodyPr/>
          <a:lstStyle/>
          <a:p>
            <a:fld id="{BFDD6F49-EBB7-4CCF-97A8-E526BB28BB69}" type="slidenum">
              <a:rPr lang="en-US" smtClean="0"/>
              <a:t>29</a:t>
            </a:fld>
            <a:endParaRPr lang="en-US" dirty="0"/>
          </a:p>
        </p:txBody>
      </p:sp>
    </p:spTree>
    <p:extLst>
      <p:ext uri="{BB962C8B-B14F-4D97-AF65-F5344CB8AC3E}">
        <p14:creationId xmlns:p14="http://schemas.microsoft.com/office/powerpoint/2010/main" val="2200860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B8DBD-4B20-4A41-FA50-61692183F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9BDDA-A4C3-1B53-2981-B42E2DB68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AF93B-34B6-DB6F-5D67-3DF755369F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1EF40F-E367-C5B5-DF40-89A40344E2B7}"/>
              </a:ext>
            </a:extLst>
          </p:cNvPr>
          <p:cNvSpPr>
            <a:spLocks noGrp="1"/>
          </p:cNvSpPr>
          <p:nvPr>
            <p:ph type="sldNum" sz="quarter" idx="5"/>
          </p:nvPr>
        </p:nvSpPr>
        <p:spPr/>
        <p:txBody>
          <a:bodyPr/>
          <a:lstStyle/>
          <a:p>
            <a:fld id="{BFDD6F49-EBB7-4CCF-97A8-E526BB28BB69}" type="slidenum">
              <a:rPr lang="en-US" smtClean="0"/>
              <a:t>31</a:t>
            </a:fld>
            <a:endParaRPr lang="en-US" dirty="0"/>
          </a:p>
        </p:txBody>
      </p:sp>
    </p:spTree>
    <p:extLst>
      <p:ext uri="{BB962C8B-B14F-4D97-AF65-F5344CB8AC3E}">
        <p14:creationId xmlns:p14="http://schemas.microsoft.com/office/powerpoint/2010/main" val="89865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61CD5-4583-8939-D5EE-27DC63FCC0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C48A6-FD2D-9F29-B25D-46DD62EC9E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9750EF-02FA-8655-D46A-2146DEC99F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BA9E97-8BE6-29DF-1111-02A05EF5816C}"/>
              </a:ext>
            </a:extLst>
          </p:cNvPr>
          <p:cNvSpPr>
            <a:spLocks noGrp="1"/>
          </p:cNvSpPr>
          <p:nvPr>
            <p:ph type="sldNum" sz="quarter" idx="5"/>
          </p:nvPr>
        </p:nvSpPr>
        <p:spPr/>
        <p:txBody>
          <a:bodyPr/>
          <a:lstStyle/>
          <a:p>
            <a:fld id="{BFDD6F49-EBB7-4CCF-97A8-E526BB28BB69}" type="slidenum">
              <a:rPr lang="en-US" smtClean="0"/>
              <a:t>34</a:t>
            </a:fld>
            <a:endParaRPr lang="en-US" dirty="0"/>
          </a:p>
        </p:txBody>
      </p:sp>
    </p:spTree>
    <p:extLst>
      <p:ext uri="{BB962C8B-B14F-4D97-AF65-F5344CB8AC3E}">
        <p14:creationId xmlns:p14="http://schemas.microsoft.com/office/powerpoint/2010/main" val="219916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65DFBE8-81F4-46A1-BB38-C49D79C4F68D}" type="datetime1">
              <a:rPr lang="en-US" smtClean="0"/>
              <a:t>7/24/2026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3066229"/>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84592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1527670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4547277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88702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7/24/2026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2491006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7/24/2026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2009243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7/24/2026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576138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65DFBE8-81F4-46A1-BB38-C49D79C4F68D}" type="datetime1">
              <a:rPr lang="en-US" smtClean="0"/>
              <a:t>7/24/2026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684048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7/24/2026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1982630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7/24/2026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7327459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7/24/2026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5684140"/>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70687"/>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7/24/2026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965304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7/24/2026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16766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7/24/2026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3414520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56204677"/>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7/24/2026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20379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5DFBE8-81F4-46A1-BB38-C49D79C4F68D}" type="datetime1">
              <a:rPr lang="en-US" smtClean="0"/>
              <a:t>7/24/2026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482824259"/>
      </p:ext>
    </p:extLst>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 id="2147484478" r:id="rId13"/>
    <p:sldLayoutId id="2147484479" r:id="rId14"/>
    <p:sldLayoutId id="2147484480" r:id="rId15"/>
    <p:sldLayoutId id="2147484481" r:id="rId16"/>
    <p:sldLayoutId id="2147484482" r:id="rId17"/>
    <p:sldLayoutId id="2147484483" r:id="rId18"/>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12.xml"/><Relationship Id="rId4" Type="http://schemas.openxmlformats.org/officeDocument/2006/relationships/image" Target="../media/image60.jpg"/></Relationships>
</file>

<file path=ppt/slides/_rels/slide6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CB98-E834-27CD-2A46-A6695CA296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FE03A-FEA0-1F78-BEE8-865D24FC9AFD}"/>
              </a:ext>
            </a:extLst>
          </p:cNvPr>
          <p:cNvSpPr>
            <a:spLocks noGrp="1"/>
          </p:cNvSpPr>
          <p:nvPr>
            <p:ph type="title"/>
          </p:nvPr>
        </p:nvSpPr>
        <p:spPr/>
        <p:txBody>
          <a:bodyPr>
            <a:normAutofit/>
          </a:bodyPr>
          <a:lstStyle/>
          <a:p>
            <a:r>
              <a:rPr lang="en-US" sz="4400" b="1" dirty="0"/>
              <a:t>Exodus 8:22, 23</a:t>
            </a:r>
          </a:p>
        </p:txBody>
      </p:sp>
      <p:sp>
        <p:nvSpPr>
          <p:cNvPr id="4" name="Content Placeholder 3">
            <a:extLst>
              <a:ext uri="{FF2B5EF4-FFF2-40B4-BE49-F238E27FC236}">
                <a16:creationId xmlns:a16="http://schemas.microsoft.com/office/drawing/2014/main" id="{A8538709-6C0A-E657-A31E-D1DCBDEFEED1}"/>
              </a:ext>
            </a:extLst>
          </p:cNvPr>
          <p:cNvSpPr>
            <a:spLocks noGrp="1"/>
          </p:cNvSpPr>
          <p:nvPr>
            <p:ph sz="half" idx="2"/>
          </p:nvPr>
        </p:nvSpPr>
        <p:spPr>
          <a:xfrm>
            <a:off x="6172200" y="1876097"/>
            <a:ext cx="5334000" cy="4477406"/>
          </a:xfrm>
        </p:spPr>
        <p:txBody>
          <a:bodyPr>
            <a:normAutofit/>
          </a:bodyPr>
          <a:lstStyle/>
          <a:p>
            <a:pPr marL="0" indent="0">
              <a:buNone/>
            </a:pPr>
            <a:r>
              <a:rPr lang="en-US" sz="4800" b="1" baseline="30000" dirty="0"/>
              <a:t>23 </a:t>
            </a:r>
            <a:r>
              <a:rPr lang="en-US" sz="4800" dirty="0"/>
              <a:t>And I will put a division between my people and thy people: to morrow shall this sign be.</a:t>
            </a:r>
            <a:endParaRPr lang="en-US" sz="55200" dirty="0"/>
          </a:p>
        </p:txBody>
      </p:sp>
      <p:pic>
        <p:nvPicPr>
          <p:cNvPr id="6" name="Content Placeholder 5" descr="But the flies stayed away from the Hebrew slaves. – Slide 14">
            <a:extLst>
              <a:ext uri="{FF2B5EF4-FFF2-40B4-BE49-F238E27FC236}">
                <a16:creationId xmlns:a16="http://schemas.microsoft.com/office/drawing/2014/main" id="{57B04375-9C8C-E60E-4DBF-ABF44BC00DB5}"/>
              </a:ext>
            </a:extLst>
          </p:cNvPr>
          <p:cNvPicPr>
            <a:picLocks noGrp="1" noChangeAspect="1"/>
          </p:cNvPicPr>
          <p:nvPr>
            <p:ph sz="half" idx="1"/>
          </p:nvPr>
        </p:nvPicPr>
        <p:blipFill>
          <a:blip r:embed="rId2"/>
          <a:srcRect t="10939" r="31051"/>
          <a:stretch>
            <a:fillRect/>
          </a:stretch>
        </p:blipFill>
        <p:spPr>
          <a:xfrm>
            <a:off x="1066800" y="1122218"/>
            <a:ext cx="4953001" cy="4798363"/>
          </a:xfrm>
          <a:prstGeom prst="rect">
            <a:avLst/>
          </a:prstGeom>
        </p:spPr>
      </p:pic>
    </p:spTree>
    <p:extLst>
      <p:ext uri="{BB962C8B-B14F-4D97-AF65-F5344CB8AC3E}">
        <p14:creationId xmlns:p14="http://schemas.microsoft.com/office/powerpoint/2010/main" val="425453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BA86-A74F-824D-69E6-7D13DFAE86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4F5C70-6DD7-135C-751F-72B119F79190}"/>
              </a:ext>
            </a:extLst>
          </p:cNvPr>
          <p:cNvSpPr>
            <a:spLocks noGrp="1"/>
          </p:cNvSpPr>
          <p:nvPr>
            <p:ph type="title"/>
          </p:nvPr>
        </p:nvSpPr>
        <p:spPr>
          <a:xfrm>
            <a:off x="685800" y="5427255"/>
            <a:ext cx="5131676" cy="843456"/>
          </a:xfrm>
        </p:spPr>
        <p:txBody>
          <a:bodyPr/>
          <a:lstStyle/>
          <a:p>
            <a:pPr algn="l"/>
            <a:r>
              <a:rPr lang="en-US" i="1" dirty="0"/>
              <a:t>Exodus 9:1-3</a:t>
            </a:r>
          </a:p>
        </p:txBody>
      </p:sp>
      <p:sp>
        <p:nvSpPr>
          <p:cNvPr id="3" name="Content Placeholder 2">
            <a:extLst>
              <a:ext uri="{FF2B5EF4-FFF2-40B4-BE49-F238E27FC236}">
                <a16:creationId xmlns:a16="http://schemas.microsoft.com/office/drawing/2014/main" id="{FA34B0AE-FE26-7513-CE15-CE7880815FB7}"/>
              </a:ext>
            </a:extLst>
          </p:cNvPr>
          <p:cNvSpPr>
            <a:spLocks noGrp="1"/>
          </p:cNvSpPr>
          <p:nvPr>
            <p:ph sz="half" idx="1"/>
          </p:nvPr>
        </p:nvSpPr>
        <p:spPr>
          <a:xfrm>
            <a:off x="685800" y="1416937"/>
            <a:ext cx="5334000" cy="4024125"/>
          </a:xfrm>
        </p:spPr>
        <p:txBody>
          <a:bodyPr>
            <a:normAutofit fontScale="92500" lnSpcReduction="20000"/>
          </a:bodyPr>
          <a:lstStyle/>
          <a:p>
            <a:pPr marL="0" indent="0">
              <a:buNone/>
            </a:pPr>
            <a:r>
              <a:rPr lang="en-US" sz="5400" dirty="0"/>
              <a:t>3. When Pharaoh still refused to let the people go, what plague was threatened? </a:t>
            </a:r>
            <a:endParaRPr lang="en-US" sz="59500" dirty="0"/>
          </a:p>
        </p:txBody>
      </p:sp>
      <p:pic>
        <p:nvPicPr>
          <p:cNvPr id="6" name="Content Placeholder 5" descr="Pharaoh | NGV">
            <a:extLst>
              <a:ext uri="{FF2B5EF4-FFF2-40B4-BE49-F238E27FC236}">
                <a16:creationId xmlns:a16="http://schemas.microsoft.com/office/drawing/2014/main" id="{63DA2966-2153-192B-1D35-350310B74BA1}"/>
              </a:ext>
            </a:extLst>
          </p:cNvPr>
          <p:cNvPicPr>
            <a:picLocks noGrp="1" noChangeAspect="1"/>
          </p:cNvPicPr>
          <p:nvPr>
            <p:ph sz="half" idx="2"/>
          </p:nvPr>
        </p:nvPicPr>
        <p:blipFill>
          <a:blip r:embed="rId3"/>
          <a:stretch>
            <a:fillRect/>
          </a:stretch>
        </p:blipFill>
        <p:spPr>
          <a:xfrm>
            <a:off x="5360275" y="587289"/>
            <a:ext cx="6268157" cy="6018711"/>
          </a:xfrm>
          <a:prstGeom prst="rect">
            <a:avLst/>
          </a:prstGeom>
        </p:spPr>
      </p:pic>
    </p:spTree>
    <p:extLst>
      <p:ext uri="{BB962C8B-B14F-4D97-AF65-F5344CB8AC3E}">
        <p14:creationId xmlns:p14="http://schemas.microsoft.com/office/powerpoint/2010/main" val="843871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2737-A0DB-8E59-C3B6-65B538122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00BFA-BEDA-B806-BBA7-D23DD3FA8D83}"/>
              </a:ext>
            </a:extLst>
          </p:cNvPr>
          <p:cNvSpPr>
            <a:spLocks noGrp="1"/>
          </p:cNvSpPr>
          <p:nvPr>
            <p:ph type="title"/>
          </p:nvPr>
        </p:nvSpPr>
        <p:spPr/>
        <p:txBody>
          <a:bodyPr>
            <a:normAutofit/>
          </a:bodyPr>
          <a:lstStyle/>
          <a:p>
            <a:r>
              <a:rPr lang="en-US" sz="4400" b="1" dirty="0"/>
              <a:t>Exodus 9:1-3</a:t>
            </a:r>
          </a:p>
        </p:txBody>
      </p:sp>
      <p:sp>
        <p:nvSpPr>
          <p:cNvPr id="4" name="Content Placeholder 3">
            <a:extLst>
              <a:ext uri="{FF2B5EF4-FFF2-40B4-BE49-F238E27FC236}">
                <a16:creationId xmlns:a16="http://schemas.microsoft.com/office/drawing/2014/main" id="{4B2EA4A9-C198-9315-B776-B94704854425}"/>
              </a:ext>
            </a:extLst>
          </p:cNvPr>
          <p:cNvSpPr>
            <a:spLocks noGrp="1"/>
          </p:cNvSpPr>
          <p:nvPr>
            <p:ph sz="half" idx="2"/>
          </p:nvPr>
        </p:nvSpPr>
        <p:spPr>
          <a:xfrm>
            <a:off x="6172200" y="1876097"/>
            <a:ext cx="5334000" cy="4477406"/>
          </a:xfrm>
        </p:spPr>
        <p:txBody>
          <a:bodyPr>
            <a:normAutofit fontScale="92500" lnSpcReduction="10000"/>
          </a:bodyPr>
          <a:lstStyle/>
          <a:p>
            <a:r>
              <a:rPr lang="en-US" sz="3600" b="1" dirty="0"/>
              <a:t>9 </a:t>
            </a:r>
            <a:r>
              <a:rPr lang="en-US" sz="3600" dirty="0"/>
              <a:t>Then the </a:t>
            </a:r>
            <a:r>
              <a:rPr lang="en-US" sz="3600" cap="small" dirty="0"/>
              <a:t>Lord</a:t>
            </a:r>
            <a:r>
              <a:rPr lang="en-US" sz="3600" dirty="0"/>
              <a:t> said unto Moses, Go in unto Pharaoh, and tell him, Thus saith the </a:t>
            </a:r>
            <a:r>
              <a:rPr lang="en-US" sz="3600" cap="small" dirty="0"/>
              <a:t>Lord</a:t>
            </a:r>
            <a:r>
              <a:rPr lang="en-US" sz="3600" dirty="0"/>
              <a:t> God of the Hebrews, Let my people go, that they may serve me.</a:t>
            </a:r>
          </a:p>
          <a:p>
            <a:r>
              <a:rPr lang="en-US" sz="3600" b="1" baseline="30000" dirty="0"/>
              <a:t>2 </a:t>
            </a:r>
            <a:r>
              <a:rPr lang="en-US" sz="3600" dirty="0"/>
              <a:t>For if thou refuse to let them go, and wilt hold them still,</a:t>
            </a:r>
          </a:p>
        </p:txBody>
      </p:sp>
      <p:pic>
        <p:nvPicPr>
          <p:cNvPr id="10" name="Content Placeholder 9" descr="Exodus 9 Moses went to Pharaoh again. ‘If you refuse to let my people go, tomorrow God will bring a terrible plague on your horses, donkeys, camels, cattle sheep and goats. But livestock of the slaves will be spared.’ – Slide 17">
            <a:extLst>
              <a:ext uri="{FF2B5EF4-FFF2-40B4-BE49-F238E27FC236}">
                <a16:creationId xmlns:a16="http://schemas.microsoft.com/office/drawing/2014/main" id="{6FB91150-FFAB-12B6-C63C-007919232818}"/>
              </a:ext>
            </a:extLst>
          </p:cNvPr>
          <p:cNvPicPr>
            <a:picLocks noGrp="1" noChangeAspect="1"/>
          </p:cNvPicPr>
          <p:nvPr>
            <p:ph sz="half" idx="1"/>
          </p:nvPr>
        </p:nvPicPr>
        <p:blipFill>
          <a:blip r:embed="rId2"/>
          <a:srcRect l="12317" r="5997"/>
          <a:stretch>
            <a:fillRect/>
          </a:stretch>
        </p:blipFill>
        <p:spPr>
          <a:xfrm>
            <a:off x="798785" y="1229965"/>
            <a:ext cx="5297215" cy="4863662"/>
          </a:xfrm>
          <a:prstGeom prst="rect">
            <a:avLst/>
          </a:prstGeom>
        </p:spPr>
      </p:pic>
    </p:spTree>
    <p:extLst>
      <p:ext uri="{BB962C8B-B14F-4D97-AF65-F5344CB8AC3E}">
        <p14:creationId xmlns:p14="http://schemas.microsoft.com/office/powerpoint/2010/main" val="1008873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D6C1B-C157-75A5-AE28-3E094AE12B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0E2F6-4F38-6FA5-277A-97404F0B02B4}"/>
              </a:ext>
            </a:extLst>
          </p:cNvPr>
          <p:cNvSpPr>
            <a:spLocks noGrp="1"/>
          </p:cNvSpPr>
          <p:nvPr>
            <p:ph type="title"/>
          </p:nvPr>
        </p:nvSpPr>
        <p:spPr/>
        <p:txBody>
          <a:bodyPr>
            <a:normAutofit/>
          </a:bodyPr>
          <a:lstStyle/>
          <a:p>
            <a:r>
              <a:rPr lang="en-US" sz="4400" b="1" dirty="0"/>
              <a:t>Exodus 9:1-3</a:t>
            </a:r>
          </a:p>
        </p:txBody>
      </p:sp>
      <p:sp>
        <p:nvSpPr>
          <p:cNvPr id="4" name="Content Placeholder 3">
            <a:extLst>
              <a:ext uri="{FF2B5EF4-FFF2-40B4-BE49-F238E27FC236}">
                <a16:creationId xmlns:a16="http://schemas.microsoft.com/office/drawing/2014/main" id="{2FEBEA53-E9E1-6DC8-04BE-896636F905A7}"/>
              </a:ext>
            </a:extLst>
          </p:cNvPr>
          <p:cNvSpPr>
            <a:spLocks noGrp="1"/>
          </p:cNvSpPr>
          <p:nvPr>
            <p:ph sz="half" idx="2"/>
          </p:nvPr>
        </p:nvSpPr>
        <p:spPr>
          <a:xfrm>
            <a:off x="6172200" y="1876097"/>
            <a:ext cx="5334000" cy="4477406"/>
          </a:xfrm>
        </p:spPr>
        <p:txBody>
          <a:bodyPr>
            <a:normAutofit fontScale="92500"/>
          </a:bodyPr>
          <a:lstStyle/>
          <a:p>
            <a:r>
              <a:rPr lang="en-US" sz="3600" b="1" baseline="30000" dirty="0"/>
              <a:t>3 </a:t>
            </a:r>
            <a:r>
              <a:rPr lang="en-US" sz="3600" dirty="0"/>
              <a:t>Behold, the hand of the </a:t>
            </a:r>
            <a:r>
              <a:rPr lang="en-US" sz="3600" cap="small" dirty="0"/>
              <a:t>Lord</a:t>
            </a:r>
            <a:r>
              <a:rPr lang="en-US" sz="3600" dirty="0"/>
              <a:t> is upon thy cattle which is in the field, upon the horses, upon the asses, upon the camels, upon the oxen, and upon the sheep: there shall be a very grievous murrain.</a:t>
            </a:r>
            <a:endParaRPr lang="en-US" sz="5400" dirty="0"/>
          </a:p>
        </p:txBody>
      </p:sp>
      <p:pic>
        <p:nvPicPr>
          <p:cNvPr id="10" name="Content Placeholder 9" descr="The next day the livestock of the Egyptians died. – Slide 18">
            <a:extLst>
              <a:ext uri="{FF2B5EF4-FFF2-40B4-BE49-F238E27FC236}">
                <a16:creationId xmlns:a16="http://schemas.microsoft.com/office/drawing/2014/main" id="{055A4D6A-1833-1E4C-8306-947148CDEEB6}"/>
              </a:ext>
            </a:extLst>
          </p:cNvPr>
          <p:cNvPicPr>
            <a:picLocks noGrp="1" noChangeAspect="1"/>
          </p:cNvPicPr>
          <p:nvPr>
            <p:ph sz="half" idx="1"/>
          </p:nvPr>
        </p:nvPicPr>
        <p:blipFill>
          <a:blip r:embed="rId2"/>
          <a:srcRect r="21095"/>
          <a:stretch>
            <a:fillRect/>
          </a:stretch>
        </p:blipFill>
        <p:spPr>
          <a:xfrm>
            <a:off x="790903" y="1123548"/>
            <a:ext cx="5228898" cy="4970079"/>
          </a:xfrm>
          <a:prstGeom prst="rect">
            <a:avLst/>
          </a:prstGeom>
        </p:spPr>
      </p:pic>
    </p:spTree>
    <p:extLst>
      <p:ext uri="{BB962C8B-B14F-4D97-AF65-F5344CB8AC3E}">
        <p14:creationId xmlns:p14="http://schemas.microsoft.com/office/powerpoint/2010/main" val="2699210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BD267-D173-1DEF-60AA-CDF1BF6C6D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F5B9F9-2D6A-3EA1-243A-3478B65DD910}"/>
              </a:ext>
            </a:extLst>
          </p:cNvPr>
          <p:cNvSpPr>
            <a:spLocks noGrp="1"/>
          </p:cNvSpPr>
          <p:nvPr>
            <p:ph type="title"/>
          </p:nvPr>
        </p:nvSpPr>
        <p:spPr>
          <a:xfrm>
            <a:off x="685800" y="5427255"/>
            <a:ext cx="5131676" cy="843456"/>
          </a:xfrm>
        </p:spPr>
        <p:txBody>
          <a:bodyPr/>
          <a:lstStyle/>
          <a:p>
            <a:pPr algn="l"/>
            <a:r>
              <a:rPr lang="en-US" i="1" dirty="0"/>
              <a:t>Exodus 9:4-7</a:t>
            </a:r>
          </a:p>
        </p:txBody>
      </p:sp>
      <p:sp>
        <p:nvSpPr>
          <p:cNvPr id="3" name="Content Placeholder 2">
            <a:extLst>
              <a:ext uri="{FF2B5EF4-FFF2-40B4-BE49-F238E27FC236}">
                <a16:creationId xmlns:a16="http://schemas.microsoft.com/office/drawing/2014/main" id="{5BF9A9C0-438C-35DA-A16E-2B154256C2DB}"/>
              </a:ext>
            </a:extLst>
          </p:cNvPr>
          <p:cNvSpPr>
            <a:spLocks noGrp="1"/>
          </p:cNvSpPr>
          <p:nvPr>
            <p:ph sz="half" idx="1"/>
          </p:nvPr>
        </p:nvSpPr>
        <p:spPr>
          <a:xfrm>
            <a:off x="685800" y="1416937"/>
            <a:ext cx="5334000" cy="4024125"/>
          </a:xfrm>
        </p:spPr>
        <p:txBody>
          <a:bodyPr>
            <a:normAutofit fontScale="92500"/>
          </a:bodyPr>
          <a:lstStyle/>
          <a:p>
            <a:pPr marL="0" indent="0">
              <a:buNone/>
            </a:pPr>
            <a:r>
              <a:rPr lang="en-US" sz="7200" dirty="0"/>
              <a:t>4. Did the cattle of the children of Israel suffer? </a:t>
            </a:r>
            <a:endParaRPr lang="en-US" sz="400000" dirty="0"/>
          </a:p>
        </p:txBody>
      </p:sp>
      <p:pic>
        <p:nvPicPr>
          <p:cNvPr id="7" name="Content Placeholder 6" descr="A Shepherd's Life … | Green Planet Monitor">
            <a:extLst>
              <a:ext uri="{FF2B5EF4-FFF2-40B4-BE49-F238E27FC236}">
                <a16:creationId xmlns:a16="http://schemas.microsoft.com/office/drawing/2014/main" id="{36A35EDD-E7F1-E118-B8C7-60D9741F0346}"/>
              </a:ext>
            </a:extLst>
          </p:cNvPr>
          <p:cNvPicPr>
            <a:picLocks noGrp="1" noChangeAspect="1"/>
          </p:cNvPicPr>
          <p:nvPr>
            <p:ph sz="half" idx="2"/>
          </p:nvPr>
        </p:nvPicPr>
        <p:blipFill>
          <a:blip r:embed="rId3"/>
          <a:srcRect l="4448" r="35144"/>
          <a:stretch>
            <a:fillRect/>
          </a:stretch>
        </p:blipFill>
        <p:spPr>
          <a:xfrm>
            <a:off x="6095999" y="289226"/>
            <a:ext cx="5419887" cy="5981485"/>
          </a:xfrm>
          <a:prstGeom prst="rect">
            <a:avLst/>
          </a:prstGeom>
        </p:spPr>
      </p:pic>
    </p:spTree>
    <p:extLst>
      <p:ext uri="{BB962C8B-B14F-4D97-AF65-F5344CB8AC3E}">
        <p14:creationId xmlns:p14="http://schemas.microsoft.com/office/powerpoint/2010/main" val="1356713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FA58F-1C69-43CE-44CF-1EA55F270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E2787-BA9B-CDD4-0E62-E123EE1D0B18}"/>
              </a:ext>
            </a:extLst>
          </p:cNvPr>
          <p:cNvSpPr>
            <a:spLocks noGrp="1"/>
          </p:cNvSpPr>
          <p:nvPr>
            <p:ph type="title"/>
          </p:nvPr>
        </p:nvSpPr>
        <p:spPr/>
        <p:txBody>
          <a:bodyPr>
            <a:normAutofit/>
          </a:bodyPr>
          <a:lstStyle/>
          <a:p>
            <a:r>
              <a:rPr lang="en-US" sz="4400" b="1" dirty="0"/>
              <a:t>Exodus 9:4-7</a:t>
            </a:r>
          </a:p>
        </p:txBody>
      </p:sp>
      <p:sp>
        <p:nvSpPr>
          <p:cNvPr id="4" name="Content Placeholder 3">
            <a:extLst>
              <a:ext uri="{FF2B5EF4-FFF2-40B4-BE49-F238E27FC236}">
                <a16:creationId xmlns:a16="http://schemas.microsoft.com/office/drawing/2014/main" id="{AD385A57-25D4-5EF2-2DB7-C097788C8933}"/>
              </a:ext>
            </a:extLst>
          </p:cNvPr>
          <p:cNvSpPr>
            <a:spLocks noGrp="1"/>
          </p:cNvSpPr>
          <p:nvPr>
            <p:ph sz="half" idx="2"/>
          </p:nvPr>
        </p:nvSpPr>
        <p:spPr>
          <a:xfrm>
            <a:off x="6172200" y="1876097"/>
            <a:ext cx="5334000" cy="4477406"/>
          </a:xfrm>
        </p:spPr>
        <p:txBody>
          <a:bodyPr>
            <a:normAutofit fontScale="92500" lnSpcReduction="10000"/>
          </a:bodyPr>
          <a:lstStyle/>
          <a:p>
            <a:pPr marL="0" indent="0">
              <a:buNone/>
            </a:pPr>
            <a:r>
              <a:rPr lang="en-US" sz="4400" b="1" baseline="30000" dirty="0"/>
              <a:t>4 </a:t>
            </a:r>
            <a:r>
              <a:rPr lang="en-US" sz="4400" dirty="0"/>
              <a:t>And the </a:t>
            </a:r>
            <a:r>
              <a:rPr lang="en-US" sz="4400" cap="small" dirty="0"/>
              <a:t>Lord</a:t>
            </a:r>
            <a:r>
              <a:rPr lang="en-US" sz="4400" dirty="0"/>
              <a:t> shall sever between the cattle of Israel and the cattle of Egypt: and there shall nothing die of all that is the children's of Israel.</a:t>
            </a:r>
            <a:endParaRPr lang="en-US" sz="9600" dirty="0"/>
          </a:p>
        </p:txBody>
      </p:sp>
      <p:pic>
        <p:nvPicPr>
          <p:cNvPr id="15" name="Content Placeholder 14">
            <a:extLst>
              <a:ext uri="{FF2B5EF4-FFF2-40B4-BE49-F238E27FC236}">
                <a16:creationId xmlns:a16="http://schemas.microsoft.com/office/drawing/2014/main" id="{A4EBC909-78EA-0FD0-EC34-658C2509C318}"/>
              </a:ext>
            </a:extLst>
          </p:cNvPr>
          <p:cNvPicPr>
            <a:picLocks noGrp="1" noChangeAspect="1"/>
          </p:cNvPicPr>
          <p:nvPr>
            <p:ph sz="half" idx="1"/>
          </p:nvPr>
        </p:nvPicPr>
        <p:blipFill>
          <a:blip r:embed="rId2"/>
          <a:srcRect l="17979"/>
          <a:stretch>
            <a:fillRect/>
          </a:stretch>
        </p:blipFill>
        <p:spPr>
          <a:xfrm>
            <a:off x="685800" y="1219536"/>
            <a:ext cx="5334000" cy="4874091"/>
          </a:xfrm>
          <a:prstGeom prst="rect">
            <a:avLst/>
          </a:prstGeom>
        </p:spPr>
      </p:pic>
    </p:spTree>
    <p:extLst>
      <p:ext uri="{BB962C8B-B14F-4D97-AF65-F5344CB8AC3E}">
        <p14:creationId xmlns:p14="http://schemas.microsoft.com/office/powerpoint/2010/main" val="3847199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BAB68-8A3E-9954-F72E-E6A2CCC4A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A8ED8-0F9A-9EFB-E2CA-4DD17F51D3E4}"/>
              </a:ext>
            </a:extLst>
          </p:cNvPr>
          <p:cNvSpPr>
            <a:spLocks noGrp="1"/>
          </p:cNvSpPr>
          <p:nvPr>
            <p:ph type="title"/>
          </p:nvPr>
        </p:nvSpPr>
        <p:spPr>
          <a:xfrm>
            <a:off x="2895600" y="0"/>
            <a:ext cx="8610600" cy="1545021"/>
          </a:xfrm>
        </p:spPr>
        <p:txBody>
          <a:bodyPr>
            <a:normAutofit/>
          </a:bodyPr>
          <a:lstStyle/>
          <a:p>
            <a:r>
              <a:rPr lang="en-US" sz="4400" b="1" dirty="0"/>
              <a:t>Exodus 9:4-7</a:t>
            </a:r>
          </a:p>
        </p:txBody>
      </p:sp>
      <p:sp>
        <p:nvSpPr>
          <p:cNvPr id="4" name="Content Placeholder 3">
            <a:extLst>
              <a:ext uri="{FF2B5EF4-FFF2-40B4-BE49-F238E27FC236}">
                <a16:creationId xmlns:a16="http://schemas.microsoft.com/office/drawing/2014/main" id="{56F82612-F873-B241-DB30-B2D11BDD30E5}"/>
              </a:ext>
            </a:extLst>
          </p:cNvPr>
          <p:cNvSpPr>
            <a:spLocks noGrp="1"/>
          </p:cNvSpPr>
          <p:nvPr>
            <p:ph sz="half" idx="2"/>
          </p:nvPr>
        </p:nvSpPr>
        <p:spPr>
          <a:xfrm>
            <a:off x="6172200" y="1150883"/>
            <a:ext cx="5334000" cy="5202620"/>
          </a:xfrm>
        </p:spPr>
        <p:txBody>
          <a:bodyPr>
            <a:normAutofit/>
          </a:bodyPr>
          <a:lstStyle/>
          <a:p>
            <a:r>
              <a:rPr lang="en-US" sz="3200" b="1" baseline="30000" dirty="0"/>
              <a:t>5 </a:t>
            </a:r>
            <a:r>
              <a:rPr lang="en-US" sz="3200" dirty="0"/>
              <a:t>And the </a:t>
            </a:r>
            <a:r>
              <a:rPr lang="en-US" sz="3200" cap="small" dirty="0"/>
              <a:t>Lord </a:t>
            </a:r>
            <a:r>
              <a:rPr lang="en-US" sz="3200" dirty="0"/>
              <a:t>appointed a set time, saying, To morrow the </a:t>
            </a:r>
            <a:r>
              <a:rPr lang="en-US" sz="3200" cap="small" dirty="0"/>
              <a:t>Lord</a:t>
            </a:r>
            <a:r>
              <a:rPr lang="en-US" sz="3200" dirty="0"/>
              <a:t> shall do this thing in the land.</a:t>
            </a:r>
          </a:p>
          <a:p>
            <a:r>
              <a:rPr lang="en-US" sz="3200" b="1" baseline="30000" dirty="0"/>
              <a:t>6 </a:t>
            </a:r>
            <a:r>
              <a:rPr lang="en-US" sz="3200" dirty="0"/>
              <a:t>And the </a:t>
            </a:r>
            <a:r>
              <a:rPr lang="en-US" sz="3200" cap="small" dirty="0"/>
              <a:t>Lord</a:t>
            </a:r>
            <a:r>
              <a:rPr lang="en-US" sz="3200" dirty="0"/>
              <a:t> did that thing on the morrow, and all the cattle of Egypt died: but of the cattle of the children of Israel died not one.</a:t>
            </a:r>
          </a:p>
        </p:txBody>
      </p:sp>
      <p:pic>
        <p:nvPicPr>
          <p:cNvPr id="15" name="Content Placeholder 14">
            <a:extLst>
              <a:ext uri="{FF2B5EF4-FFF2-40B4-BE49-F238E27FC236}">
                <a16:creationId xmlns:a16="http://schemas.microsoft.com/office/drawing/2014/main" id="{50D8CA58-3DB4-8374-3D7E-C1B8040C313E}"/>
              </a:ext>
            </a:extLst>
          </p:cNvPr>
          <p:cNvPicPr>
            <a:picLocks noGrp="1" noChangeAspect="1"/>
          </p:cNvPicPr>
          <p:nvPr>
            <p:ph sz="half" idx="1"/>
          </p:nvPr>
        </p:nvPicPr>
        <p:blipFill>
          <a:blip r:embed="rId2"/>
          <a:srcRect t="35606" r="55368" b="7168"/>
          <a:stretch>
            <a:fillRect/>
          </a:stretch>
        </p:blipFill>
        <p:spPr>
          <a:xfrm>
            <a:off x="685799" y="1003711"/>
            <a:ext cx="5410201" cy="5202620"/>
          </a:xfrm>
          <a:prstGeom prst="rect">
            <a:avLst/>
          </a:prstGeom>
        </p:spPr>
      </p:pic>
    </p:spTree>
    <p:extLst>
      <p:ext uri="{BB962C8B-B14F-4D97-AF65-F5344CB8AC3E}">
        <p14:creationId xmlns:p14="http://schemas.microsoft.com/office/powerpoint/2010/main" val="3647881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5BBF-A41A-C883-FC6E-A0E5BA8822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1225E0-2C83-BD97-28D0-76AC87FAE655}"/>
              </a:ext>
            </a:extLst>
          </p:cNvPr>
          <p:cNvSpPr>
            <a:spLocks noGrp="1"/>
          </p:cNvSpPr>
          <p:nvPr>
            <p:ph type="title"/>
          </p:nvPr>
        </p:nvSpPr>
        <p:spPr>
          <a:xfrm>
            <a:off x="685800" y="5427255"/>
            <a:ext cx="5131676" cy="843456"/>
          </a:xfrm>
        </p:spPr>
        <p:txBody>
          <a:bodyPr/>
          <a:lstStyle/>
          <a:p>
            <a:pPr algn="l"/>
            <a:r>
              <a:rPr lang="en-US" i="1" dirty="0"/>
              <a:t>Exodus 9:8-10</a:t>
            </a:r>
          </a:p>
        </p:txBody>
      </p:sp>
      <p:sp>
        <p:nvSpPr>
          <p:cNvPr id="3" name="Content Placeholder 2">
            <a:extLst>
              <a:ext uri="{FF2B5EF4-FFF2-40B4-BE49-F238E27FC236}">
                <a16:creationId xmlns:a16="http://schemas.microsoft.com/office/drawing/2014/main" id="{E65ED55E-80CD-8BA0-EED0-CE77B1750C04}"/>
              </a:ext>
            </a:extLst>
          </p:cNvPr>
          <p:cNvSpPr>
            <a:spLocks noGrp="1"/>
          </p:cNvSpPr>
          <p:nvPr>
            <p:ph sz="half" idx="1"/>
          </p:nvPr>
        </p:nvSpPr>
        <p:spPr>
          <a:xfrm>
            <a:off x="685800" y="1416937"/>
            <a:ext cx="5334000" cy="4024125"/>
          </a:xfrm>
        </p:spPr>
        <p:txBody>
          <a:bodyPr>
            <a:normAutofit lnSpcReduction="10000"/>
          </a:bodyPr>
          <a:lstStyle/>
          <a:p>
            <a:pPr marL="0" indent="0">
              <a:buNone/>
            </a:pPr>
            <a:r>
              <a:rPr lang="en-US" sz="7200" dirty="0"/>
              <a:t>5.  What was the sixth plague?</a:t>
            </a:r>
            <a:endParaRPr lang="en-US" sz="400000" dirty="0"/>
          </a:p>
        </p:txBody>
      </p:sp>
      <p:pic>
        <p:nvPicPr>
          <p:cNvPr id="6" name="Content Placeholder 5" descr="The 10 Plagues &amp; Judgments on Egypt's gods | Netivyah % %">
            <a:extLst>
              <a:ext uri="{FF2B5EF4-FFF2-40B4-BE49-F238E27FC236}">
                <a16:creationId xmlns:a16="http://schemas.microsoft.com/office/drawing/2014/main" id="{825A92EF-7B9D-7A7D-3F8A-82F3ECD82F2F}"/>
              </a:ext>
            </a:extLst>
          </p:cNvPr>
          <p:cNvPicPr>
            <a:picLocks noGrp="1" noChangeAspect="1"/>
          </p:cNvPicPr>
          <p:nvPr>
            <p:ph sz="half" idx="2"/>
          </p:nvPr>
        </p:nvPicPr>
        <p:blipFill>
          <a:blip r:embed="rId3"/>
          <a:srcRect l="21537"/>
          <a:stretch>
            <a:fillRect/>
          </a:stretch>
        </p:blipFill>
        <p:spPr>
          <a:xfrm>
            <a:off x="5360276" y="782482"/>
            <a:ext cx="6145924" cy="5191126"/>
          </a:xfrm>
          <a:prstGeom prst="rect">
            <a:avLst/>
          </a:prstGeom>
        </p:spPr>
      </p:pic>
    </p:spTree>
    <p:extLst>
      <p:ext uri="{BB962C8B-B14F-4D97-AF65-F5344CB8AC3E}">
        <p14:creationId xmlns:p14="http://schemas.microsoft.com/office/powerpoint/2010/main" val="752513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9568F-7BE1-C685-8622-C9B7584C4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1873B-67DB-7D53-00AC-8179CA40542E}"/>
              </a:ext>
            </a:extLst>
          </p:cNvPr>
          <p:cNvSpPr>
            <a:spLocks noGrp="1"/>
          </p:cNvSpPr>
          <p:nvPr>
            <p:ph type="title"/>
          </p:nvPr>
        </p:nvSpPr>
        <p:spPr>
          <a:xfrm>
            <a:off x="2895600" y="0"/>
            <a:ext cx="8610600" cy="1545021"/>
          </a:xfrm>
        </p:spPr>
        <p:txBody>
          <a:bodyPr>
            <a:normAutofit/>
          </a:bodyPr>
          <a:lstStyle/>
          <a:p>
            <a:r>
              <a:rPr lang="en-US" sz="4400" b="1" dirty="0"/>
              <a:t>Exodus 9:8-10</a:t>
            </a:r>
          </a:p>
        </p:txBody>
      </p:sp>
      <p:sp>
        <p:nvSpPr>
          <p:cNvPr id="4" name="Content Placeholder 3">
            <a:extLst>
              <a:ext uri="{FF2B5EF4-FFF2-40B4-BE49-F238E27FC236}">
                <a16:creationId xmlns:a16="http://schemas.microsoft.com/office/drawing/2014/main" id="{170588FD-B774-0FBA-F87B-A467195D2F82}"/>
              </a:ext>
            </a:extLst>
          </p:cNvPr>
          <p:cNvSpPr>
            <a:spLocks noGrp="1"/>
          </p:cNvSpPr>
          <p:nvPr>
            <p:ph sz="half" idx="2"/>
          </p:nvPr>
        </p:nvSpPr>
        <p:spPr>
          <a:xfrm>
            <a:off x="6172200" y="1150883"/>
            <a:ext cx="5334000" cy="5202620"/>
          </a:xfrm>
        </p:spPr>
        <p:txBody>
          <a:bodyPr>
            <a:normAutofit lnSpcReduction="10000"/>
          </a:bodyPr>
          <a:lstStyle/>
          <a:p>
            <a:pPr marL="0" indent="0">
              <a:buNone/>
            </a:pPr>
            <a:r>
              <a:rPr lang="en-US" sz="4000" b="1" baseline="30000" dirty="0"/>
              <a:t>8 </a:t>
            </a:r>
            <a:r>
              <a:rPr lang="en-US" sz="4000" dirty="0"/>
              <a:t>And the </a:t>
            </a:r>
            <a:r>
              <a:rPr lang="en-US" sz="4000" cap="small" dirty="0"/>
              <a:t>Lord</a:t>
            </a:r>
            <a:r>
              <a:rPr lang="en-US" sz="4000" dirty="0"/>
              <a:t> said unto Moses and unto Aaron, Take to you handfuls of ashes of the furnace, and let Moses sprinkle it toward the heaven in the sight of Pharaoh.</a:t>
            </a:r>
            <a:endParaRPr lang="en-US" sz="5400" dirty="0"/>
          </a:p>
        </p:txBody>
      </p:sp>
      <p:pic>
        <p:nvPicPr>
          <p:cNvPr id="6" name="Content Placeholder 5" descr="Moses took soot from a furnace and threw it into the air in front of Pharaoh. ‘God says, this soot will become a fine dust and people and animals will get festering boils.’ – Slide 20">
            <a:extLst>
              <a:ext uri="{FF2B5EF4-FFF2-40B4-BE49-F238E27FC236}">
                <a16:creationId xmlns:a16="http://schemas.microsoft.com/office/drawing/2014/main" id="{DAF00624-43FF-9AD1-754B-2AE5F4A11572}"/>
              </a:ext>
            </a:extLst>
          </p:cNvPr>
          <p:cNvPicPr>
            <a:picLocks noGrp="1" noChangeAspect="1"/>
          </p:cNvPicPr>
          <p:nvPr>
            <p:ph sz="half" idx="1"/>
          </p:nvPr>
        </p:nvPicPr>
        <p:blipFill>
          <a:blip r:embed="rId2"/>
          <a:srcRect l="10321" t="-494" r="9410" b="494"/>
          <a:stretch>
            <a:fillRect/>
          </a:stretch>
        </p:blipFill>
        <p:spPr>
          <a:xfrm>
            <a:off x="685800" y="1235622"/>
            <a:ext cx="5334000" cy="4983875"/>
          </a:xfrm>
          <a:prstGeom prst="rect">
            <a:avLst/>
          </a:prstGeom>
        </p:spPr>
      </p:pic>
    </p:spTree>
    <p:extLst>
      <p:ext uri="{BB962C8B-B14F-4D97-AF65-F5344CB8AC3E}">
        <p14:creationId xmlns:p14="http://schemas.microsoft.com/office/powerpoint/2010/main" val="2571119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CC70D-1E37-26E7-B9EE-9F752A0E6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E12E5-1509-46CE-4FDA-81EBC4415D60}"/>
              </a:ext>
            </a:extLst>
          </p:cNvPr>
          <p:cNvSpPr>
            <a:spLocks noGrp="1"/>
          </p:cNvSpPr>
          <p:nvPr>
            <p:ph type="title"/>
          </p:nvPr>
        </p:nvSpPr>
        <p:spPr>
          <a:xfrm>
            <a:off x="2895600" y="0"/>
            <a:ext cx="8610600" cy="1545021"/>
          </a:xfrm>
        </p:spPr>
        <p:txBody>
          <a:bodyPr>
            <a:normAutofit/>
          </a:bodyPr>
          <a:lstStyle/>
          <a:p>
            <a:r>
              <a:rPr lang="en-US" sz="4400" b="1" dirty="0"/>
              <a:t>Exodus 9:8-10</a:t>
            </a:r>
          </a:p>
        </p:txBody>
      </p:sp>
      <p:sp>
        <p:nvSpPr>
          <p:cNvPr id="4" name="Content Placeholder 3">
            <a:extLst>
              <a:ext uri="{FF2B5EF4-FFF2-40B4-BE49-F238E27FC236}">
                <a16:creationId xmlns:a16="http://schemas.microsoft.com/office/drawing/2014/main" id="{2EBF743C-2610-8FC5-2805-BB3CC934FC97}"/>
              </a:ext>
            </a:extLst>
          </p:cNvPr>
          <p:cNvSpPr>
            <a:spLocks noGrp="1"/>
          </p:cNvSpPr>
          <p:nvPr>
            <p:ph sz="half" idx="2"/>
          </p:nvPr>
        </p:nvSpPr>
        <p:spPr>
          <a:xfrm>
            <a:off x="6172200" y="1150883"/>
            <a:ext cx="5334000" cy="5202620"/>
          </a:xfrm>
        </p:spPr>
        <p:txBody>
          <a:bodyPr>
            <a:normAutofit fontScale="92500" lnSpcReduction="10000"/>
          </a:bodyPr>
          <a:lstStyle/>
          <a:p>
            <a:pPr marL="0" indent="0">
              <a:buNone/>
            </a:pPr>
            <a:r>
              <a:rPr lang="en-US" sz="4400" b="1" baseline="30000" dirty="0"/>
              <a:t>9 </a:t>
            </a:r>
            <a:r>
              <a:rPr lang="en-US" sz="4400" dirty="0"/>
              <a:t>And it shall become small dust in all the land of Egypt, and shall be a boil breaking forth with blains upon man, and upon beast, throughout all the land of Egypt.</a:t>
            </a:r>
            <a:endParaRPr lang="en-US" sz="9600" dirty="0"/>
          </a:p>
        </p:txBody>
      </p:sp>
      <p:pic>
        <p:nvPicPr>
          <p:cNvPr id="7" name="Content Placeholder 6" descr="Pharaoh’s magicians could not stand before Moses because of the boils that broke out on them and the Egyptians. But Pharaoh still refused to let God’s people go. – Slide 21">
            <a:extLst>
              <a:ext uri="{FF2B5EF4-FFF2-40B4-BE49-F238E27FC236}">
                <a16:creationId xmlns:a16="http://schemas.microsoft.com/office/drawing/2014/main" id="{C47D894F-C2BF-5E6A-7AEC-41873635AEFD}"/>
              </a:ext>
            </a:extLst>
          </p:cNvPr>
          <p:cNvPicPr>
            <a:picLocks noGrp="1" noChangeAspect="1"/>
          </p:cNvPicPr>
          <p:nvPr>
            <p:ph sz="half" idx="1"/>
          </p:nvPr>
        </p:nvPicPr>
        <p:blipFill>
          <a:blip r:embed="rId2"/>
          <a:srcRect l="25455" r="1932"/>
          <a:stretch>
            <a:fillRect/>
          </a:stretch>
        </p:blipFill>
        <p:spPr>
          <a:xfrm>
            <a:off x="685800" y="1150883"/>
            <a:ext cx="5037083" cy="5202620"/>
          </a:xfrm>
          <a:prstGeom prst="rect">
            <a:avLst/>
          </a:prstGeom>
        </p:spPr>
      </p:pic>
    </p:spTree>
    <p:extLst>
      <p:ext uri="{BB962C8B-B14F-4D97-AF65-F5344CB8AC3E}">
        <p14:creationId xmlns:p14="http://schemas.microsoft.com/office/powerpoint/2010/main" val="214695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278BF-66AC-AF66-0AA3-2D454EAC7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96D5D-5DAF-70C0-9A8E-A3F6EC87F928}"/>
              </a:ext>
            </a:extLst>
          </p:cNvPr>
          <p:cNvSpPr>
            <a:spLocks noGrp="1"/>
          </p:cNvSpPr>
          <p:nvPr>
            <p:ph type="title"/>
          </p:nvPr>
        </p:nvSpPr>
        <p:spPr>
          <a:xfrm>
            <a:off x="2895600" y="0"/>
            <a:ext cx="8610600" cy="1545021"/>
          </a:xfrm>
        </p:spPr>
        <p:txBody>
          <a:bodyPr>
            <a:normAutofit/>
          </a:bodyPr>
          <a:lstStyle/>
          <a:p>
            <a:r>
              <a:rPr lang="en-US" sz="4400" b="1" dirty="0"/>
              <a:t>Exodus 9:8-10</a:t>
            </a:r>
          </a:p>
        </p:txBody>
      </p:sp>
      <p:sp>
        <p:nvSpPr>
          <p:cNvPr id="4" name="Content Placeholder 3">
            <a:extLst>
              <a:ext uri="{FF2B5EF4-FFF2-40B4-BE49-F238E27FC236}">
                <a16:creationId xmlns:a16="http://schemas.microsoft.com/office/drawing/2014/main" id="{CD178800-DCB6-41D3-9057-D1E3C2BAA6F5}"/>
              </a:ext>
            </a:extLst>
          </p:cNvPr>
          <p:cNvSpPr>
            <a:spLocks noGrp="1"/>
          </p:cNvSpPr>
          <p:nvPr>
            <p:ph sz="half" idx="2"/>
          </p:nvPr>
        </p:nvSpPr>
        <p:spPr>
          <a:xfrm>
            <a:off x="6172200" y="1150883"/>
            <a:ext cx="5334000" cy="5202620"/>
          </a:xfrm>
        </p:spPr>
        <p:txBody>
          <a:bodyPr>
            <a:normAutofit fontScale="92500"/>
          </a:bodyPr>
          <a:lstStyle/>
          <a:p>
            <a:pPr marL="0" indent="0">
              <a:buNone/>
            </a:pPr>
            <a:r>
              <a:rPr lang="en-US" sz="4000" b="1" baseline="30000" dirty="0"/>
              <a:t>10 </a:t>
            </a:r>
            <a:r>
              <a:rPr lang="en-US" sz="4000" dirty="0"/>
              <a:t>And they took ashes of the furnace, and stood before Pharaoh; and Moses sprinkled it up toward heaven; and it became a boil breaking forth with blains upon man, and upon beast.</a:t>
            </a:r>
            <a:endParaRPr lang="en-US" sz="32600" dirty="0"/>
          </a:p>
        </p:txBody>
      </p:sp>
      <p:pic>
        <p:nvPicPr>
          <p:cNvPr id="7" name="Content Placeholder 6" descr="Pharaoh’s magicians could not stand before Moses because of the boils that broke out on them and the Egyptians. But Pharaoh still refused to let God’s people go. – Slide 21">
            <a:extLst>
              <a:ext uri="{FF2B5EF4-FFF2-40B4-BE49-F238E27FC236}">
                <a16:creationId xmlns:a16="http://schemas.microsoft.com/office/drawing/2014/main" id="{FD3FAAA6-9D3D-6ECF-AB66-EBAC699A4104}"/>
              </a:ext>
            </a:extLst>
          </p:cNvPr>
          <p:cNvPicPr>
            <a:picLocks noGrp="1" noChangeAspect="1"/>
          </p:cNvPicPr>
          <p:nvPr>
            <p:ph sz="half" idx="1"/>
          </p:nvPr>
        </p:nvPicPr>
        <p:blipFill>
          <a:blip r:embed="rId2"/>
          <a:srcRect r="27387"/>
          <a:stretch>
            <a:fillRect/>
          </a:stretch>
        </p:blipFill>
        <p:spPr>
          <a:xfrm>
            <a:off x="685800" y="1150883"/>
            <a:ext cx="5037083" cy="5202620"/>
          </a:xfrm>
          <a:prstGeom prst="rect">
            <a:avLst/>
          </a:prstGeom>
        </p:spPr>
      </p:pic>
    </p:spTree>
    <p:extLst>
      <p:ext uri="{BB962C8B-B14F-4D97-AF65-F5344CB8AC3E}">
        <p14:creationId xmlns:p14="http://schemas.microsoft.com/office/powerpoint/2010/main" val="4206914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DCC9D-7100-24D0-8BB2-8EBF5E7FD8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A3285-78AC-C10A-A417-2B19B43BD6AC}"/>
              </a:ext>
            </a:extLst>
          </p:cNvPr>
          <p:cNvSpPr>
            <a:spLocks noGrp="1"/>
          </p:cNvSpPr>
          <p:nvPr>
            <p:ph type="title"/>
          </p:nvPr>
        </p:nvSpPr>
        <p:spPr>
          <a:xfrm>
            <a:off x="685800" y="5427255"/>
            <a:ext cx="5131676" cy="843456"/>
          </a:xfrm>
        </p:spPr>
        <p:txBody>
          <a:bodyPr/>
          <a:lstStyle/>
          <a:p>
            <a:pPr algn="l"/>
            <a:r>
              <a:rPr lang="en-US" i="1" dirty="0"/>
              <a:t>Exodus 9:22</a:t>
            </a:r>
          </a:p>
        </p:txBody>
      </p:sp>
      <p:sp>
        <p:nvSpPr>
          <p:cNvPr id="3" name="Content Placeholder 2">
            <a:extLst>
              <a:ext uri="{FF2B5EF4-FFF2-40B4-BE49-F238E27FC236}">
                <a16:creationId xmlns:a16="http://schemas.microsoft.com/office/drawing/2014/main" id="{5EDC634D-EF06-7FEE-D361-F6661F2CB24A}"/>
              </a:ext>
            </a:extLst>
          </p:cNvPr>
          <p:cNvSpPr>
            <a:spLocks noGrp="1"/>
          </p:cNvSpPr>
          <p:nvPr>
            <p:ph sz="half" idx="1"/>
          </p:nvPr>
        </p:nvSpPr>
        <p:spPr>
          <a:xfrm>
            <a:off x="685800" y="1416937"/>
            <a:ext cx="5334000" cy="4024125"/>
          </a:xfrm>
        </p:spPr>
        <p:txBody>
          <a:bodyPr>
            <a:normAutofit lnSpcReduction="10000"/>
          </a:bodyPr>
          <a:lstStyle/>
          <a:p>
            <a:pPr marL="0" indent="0">
              <a:buNone/>
            </a:pPr>
            <a:r>
              <a:rPr lang="en-US" sz="6000" dirty="0"/>
              <a:t>6. What was threatened as the seventh plague?</a:t>
            </a:r>
            <a:endParaRPr lang="en-US" sz="82200" dirty="0"/>
          </a:p>
        </p:txBody>
      </p:sp>
      <p:pic>
        <p:nvPicPr>
          <p:cNvPr id="7" name="Content Placeholder 6" descr="10 of the Best Ancient Ruins to See in Egypt | EF Go Ahead Tours">
            <a:extLst>
              <a:ext uri="{FF2B5EF4-FFF2-40B4-BE49-F238E27FC236}">
                <a16:creationId xmlns:a16="http://schemas.microsoft.com/office/drawing/2014/main" id="{70E41741-9C9B-09FB-849B-FEEDFB731AF3}"/>
              </a:ext>
            </a:extLst>
          </p:cNvPr>
          <p:cNvPicPr>
            <a:picLocks noGrp="1" noChangeAspect="1"/>
          </p:cNvPicPr>
          <p:nvPr>
            <p:ph sz="half" idx="2"/>
          </p:nvPr>
        </p:nvPicPr>
        <p:blipFill>
          <a:blip r:embed="rId3"/>
          <a:stretch>
            <a:fillRect/>
          </a:stretch>
        </p:blipFill>
        <p:spPr>
          <a:xfrm>
            <a:off x="6704969" y="488275"/>
            <a:ext cx="4801231" cy="5782436"/>
          </a:xfrm>
          <a:prstGeom prst="rect">
            <a:avLst/>
          </a:prstGeom>
        </p:spPr>
      </p:pic>
    </p:spTree>
    <p:extLst>
      <p:ext uri="{BB962C8B-B14F-4D97-AF65-F5344CB8AC3E}">
        <p14:creationId xmlns:p14="http://schemas.microsoft.com/office/powerpoint/2010/main" val="2388933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41EB-EBA2-3EB9-8F7C-08AF0BD575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0313E-08F9-BB3B-DDD8-AE59AE5F6915}"/>
              </a:ext>
            </a:extLst>
          </p:cNvPr>
          <p:cNvSpPr>
            <a:spLocks noGrp="1"/>
          </p:cNvSpPr>
          <p:nvPr>
            <p:ph type="title"/>
          </p:nvPr>
        </p:nvSpPr>
        <p:spPr>
          <a:xfrm>
            <a:off x="2895600" y="0"/>
            <a:ext cx="8610600" cy="1545021"/>
          </a:xfrm>
        </p:spPr>
        <p:txBody>
          <a:bodyPr>
            <a:normAutofit/>
          </a:bodyPr>
          <a:lstStyle/>
          <a:p>
            <a:r>
              <a:rPr lang="en-US" sz="4400" b="1" dirty="0"/>
              <a:t>Exodus 9:22</a:t>
            </a:r>
          </a:p>
        </p:txBody>
      </p:sp>
      <p:sp>
        <p:nvSpPr>
          <p:cNvPr id="4" name="Content Placeholder 3">
            <a:extLst>
              <a:ext uri="{FF2B5EF4-FFF2-40B4-BE49-F238E27FC236}">
                <a16:creationId xmlns:a16="http://schemas.microsoft.com/office/drawing/2014/main" id="{358980F7-EA74-7E02-5435-E68DE0E3A836}"/>
              </a:ext>
            </a:extLst>
          </p:cNvPr>
          <p:cNvSpPr>
            <a:spLocks noGrp="1"/>
          </p:cNvSpPr>
          <p:nvPr>
            <p:ph sz="half" idx="2"/>
          </p:nvPr>
        </p:nvSpPr>
        <p:spPr>
          <a:xfrm>
            <a:off x="6172200" y="1150883"/>
            <a:ext cx="5334000" cy="5202620"/>
          </a:xfrm>
        </p:spPr>
        <p:txBody>
          <a:bodyPr>
            <a:normAutofit fontScale="92500" lnSpcReduction="10000"/>
          </a:bodyPr>
          <a:lstStyle/>
          <a:p>
            <a:pPr marL="0" indent="0">
              <a:buNone/>
            </a:pPr>
            <a:r>
              <a:rPr lang="en-US" sz="4000" b="1" baseline="30000" dirty="0"/>
              <a:t>22 </a:t>
            </a:r>
            <a:r>
              <a:rPr lang="en-US" sz="4000" dirty="0"/>
              <a:t>And the </a:t>
            </a:r>
            <a:r>
              <a:rPr lang="en-US" sz="4000" cap="small" dirty="0"/>
              <a:t>Lord</a:t>
            </a:r>
            <a:r>
              <a:rPr lang="en-US" sz="4000" dirty="0"/>
              <a:t> said unto Moses, Stretch forth thine hand toward heaven, that there may be hail in all the land of Egypt, upon man, and upon beast, and upon every herb of the field, throughout the land of Egypt.</a:t>
            </a:r>
            <a:endParaRPr lang="en-US" sz="90000" dirty="0"/>
          </a:p>
        </p:txBody>
      </p:sp>
      <p:pic>
        <p:nvPicPr>
          <p:cNvPr id="6" name="Content Placeholder 5" descr="The officials of Pharaoh who feared God brought their families and animals indoors. But those who ignored God stayed outside. When Moses raised his staff the worst storm anyone had ever seen blew up. – Slide 23">
            <a:extLst>
              <a:ext uri="{FF2B5EF4-FFF2-40B4-BE49-F238E27FC236}">
                <a16:creationId xmlns:a16="http://schemas.microsoft.com/office/drawing/2014/main" id="{B681ABCB-5DCB-9E49-F761-18C754084F62}"/>
              </a:ext>
            </a:extLst>
          </p:cNvPr>
          <p:cNvPicPr>
            <a:picLocks noGrp="1" noChangeAspect="1"/>
          </p:cNvPicPr>
          <p:nvPr>
            <p:ph sz="half" idx="1"/>
          </p:nvPr>
        </p:nvPicPr>
        <p:blipFill>
          <a:blip r:embed="rId2"/>
          <a:srcRect l="22642" t="-304" r="3264" b="304"/>
          <a:stretch>
            <a:fillRect/>
          </a:stretch>
        </p:blipFill>
        <p:spPr>
          <a:xfrm>
            <a:off x="685800" y="827690"/>
            <a:ext cx="5139722" cy="5202620"/>
          </a:xfrm>
          <a:prstGeom prst="rect">
            <a:avLst/>
          </a:prstGeom>
        </p:spPr>
      </p:pic>
    </p:spTree>
    <p:extLst>
      <p:ext uri="{BB962C8B-B14F-4D97-AF65-F5344CB8AC3E}">
        <p14:creationId xmlns:p14="http://schemas.microsoft.com/office/powerpoint/2010/main" val="1758673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A4C56-60D9-89B1-29BA-26032FF915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EEFF6-B813-DC53-8625-2D40E37F0043}"/>
              </a:ext>
            </a:extLst>
          </p:cNvPr>
          <p:cNvSpPr>
            <a:spLocks noGrp="1"/>
          </p:cNvSpPr>
          <p:nvPr>
            <p:ph type="title"/>
          </p:nvPr>
        </p:nvSpPr>
        <p:spPr>
          <a:xfrm>
            <a:off x="685800" y="5427255"/>
            <a:ext cx="5131676" cy="843456"/>
          </a:xfrm>
        </p:spPr>
        <p:txBody>
          <a:bodyPr/>
          <a:lstStyle/>
          <a:p>
            <a:pPr algn="l"/>
            <a:r>
              <a:rPr lang="en-US" i="1" dirty="0"/>
              <a:t>Exodus 9:23-25</a:t>
            </a:r>
          </a:p>
        </p:txBody>
      </p:sp>
      <p:sp>
        <p:nvSpPr>
          <p:cNvPr id="3" name="Content Placeholder 2">
            <a:extLst>
              <a:ext uri="{FF2B5EF4-FFF2-40B4-BE49-F238E27FC236}">
                <a16:creationId xmlns:a16="http://schemas.microsoft.com/office/drawing/2014/main" id="{FC388BBC-F7C5-11DC-AFB0-DEF6FA59671D}"/>
              </a:ext>
            </a:extLst>
          </p:cNvPr>
          <p:cNvSpPr>
            <a:spLocks noGrp="1"/>
          </p:cNvSpPr>
          <p:nvPr>
            <p:ph sz="half" idx="1"/>
          </p:nvPr>
        </p:nvSpPr>
        <p:spPr>
          <a:xfrm>
            <a:off x="685800" y="1416937"/>
            <a:ext cx="5334000" cy="4024125"/>
          </a:xfrm>
        </p:spPr>
        <p:txBody>
          <a:bodyPr>
            <a:normAutofit lnSpcReduction="10000"/>
          </a:bodyPr>
          <a:lstStyle/>
          <a:p>
            <a:pPr marL="0" indent="0">
              <a:buNone/>
            </a:pPr>
            <a:r>
              <a:rPr lang="en-US" sz="7200" dirty="0"/>
              <a:t>7. How terrible was this plague?</a:t>
            </a:r>
            <a:endParaRPr lang="en-US" sz="400000" dirty="0"/>
          </a:p>
        </p:txBody>
      </p:sp>
      <p:pic>
        <p:nvPicPr>
          <p:cNvPr id="10" name="Content Placeholder 9" descr="Ancient Egyptian city by the sea rises amid resorts | News, Sports, Jobs -  Lawrence Journal-World: news, information, headlines and events in  Lawrence, Kansas">
            <a:extLst>
              <a:ext uri="{FF2B5EF4-FFF2-40B4-BE49-F238E27FC236}">
                <a16:creationId xmlns:a16="http://schemas.microsoft.com/office/drawing/2014/main" id="{69435F0E-6DBC-6D44-60A5-4406F549030B}"/>
              </a:ext>
            </a:extLst>
          </p:cNvPr>
          <p:cNvPicPr>
            <a:picLocks noGrp="1" noChangeAspect="1"/>
          </p:cNvPicPr>
          <p:nvPr>
            <p:ph sz="half" idx="2"/>
          </p:nvPr>
        </p:nvPicPr>
        <p:blipFill>
          <a:blip r:embed="rId3"/>
          <a:srcRect l="11580" t="-773" r="23037" b="773"/>
          <a:stretch>
            <a:fillRect/>
          </a:stretch>
        </p:blipFill>
        <p:spPr>
          <a:xfrm>
            <a:off x="6374524" y="841178"/>
            <a:ext cx="5131676" cy="5096839"/>
          </a:xfrm>
          <a:prstGeom prst="rect">
            <a:avLst/>
          </a:prstGeom>
        </p:spPr>
      </p:pic>
    </p:spTree>
    <p:extLst>
      <p:ext uri="{BB962C8B-B14F-4D97-AF65-F5344CB8AC3E}">
        <p14:creationId xmlns:p14="http://schemas.microsoft.com/office/powerpoint/2010/main" val="1831593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0E286-68A7-7F87-6D5D-12AD060B0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76A92-7DB8-61D8-6F88-EB04580A37BC}"/>
              </a:ext>
            </a:extLst>
          </p:cNvPr>
          <p:cNvSpPr>
            <a:spLocks noGrp="1"/>
          </p:cNvSpPr>
          <p:nvPr>
            <p:ph type="title"/>
          </p:nvPr>
        </p:nvSpPr>
        <p:spPr>
          <a:xfrm>
            <a:off x="2895600" y="0"/>
            <a:ext cx="8610600" cy="1545021"/>
          </a:xfrm>
        </p:spPr>
        <p:txBody>
          <a:bodyPr>
            <a:normAutofit/>
          </a:bodyPr>
          <a:lstStyle/>
          <a:p>
            <a:r>
              <a:rPr lang="en-US" sz="4400" b="1" dirty="0"/>
              <a:t>Exodus 9:23-25</a:t>
            </a:r>
          </a:p>
        </p:txBody>
      </p:sp>
      <p:sp>
        <p:nvSpPr>
          <p:cNvPr id="4" name="Content Placeholder 3">
            <a:extLst>
              <a:ext uri="{FF2B5EF4-FFF2-40B4-BE49-F238E27FC236}">
                <a16:creationId xmlns:a16="http://schemas.microsoft.com/office/drawing/2014/main" id="{3C87440E-CD18-36C6-A811-FB88D37C2160}"/>
              </a:ext>
            </a:extLst>
          </p:cNvPr>
          <p:cNvSpPr>
            <a:spLocks noGrp="1"/>
          </p:cNvSpPr>
          <p:nvPr>
            <p:ph sz="half" idx="2"/>
          </p:nvPr>
        </p:nvSpPr>
        <p:spPr>
          <a:xfrm>
            <a:off x="6172200" y="1150883"/>
            <a:ext cx="5334000" cy="5202620"/>
          </a:xfrm>
        </p:spPr>
        <p:txBody>
          <a:bodyPr>
            <a:normAutofit/>
          </a:bodyPr>
          <a:lstStyle/>
          <a:p>
            <a:pPr marL="0" indent="0">
              <a:buNone/>
            </a:pPr>
            <a:r>
              <a:rPr lang="en-US" sz="3600" b="1" baseline="30000" dirty="0"/>
              <a:t>23 </a:t>
            </a:r>
            <a:r>
              <a:rPr lang="en-US" sz="3600" dirty="0"/>
              <a:t>And Moses stretched forth his rod toward heaven: and the </a:t>
            </a:r>
            <a:r>
              <a:rPr lang="en-US" sz="3600" cap="small" dirty="0"/>
              <a:t>Lord</a:t>
            </a:r>
            <a:r>
              <a:rPr lang="en-US" sz="3600" dirty="0"/>
              <a:t> sent thunder and hail, and the fire ran along upon the ground; and the </a:t>
            </a:r>
            <a:r>
              <a:rPr lang="en-US" sz="3600" cap="small" dirty="0"/>
              <a:t>Lord</a:t>
            </a:r>
            <a:r>
              <a:rPr lang="en-US" sz="3600" dirty="0"/>
              <a:t> rained hail upon the land of Egypt.</a:t>
            </a:r>
            <a:endParaRPr lang="en-US" sz="186600" dirty="0"/>
          </a:p>
        </p:txBody>
      </p:sp>
      <p:pic>
        <p:nvPicPr>
          <p:cNvPr id="8" name="Content Placeholder 7">
            <a:extLst>
              <a:ext uri="{FF2B5EF4-FFF2-40B4-BE49-F238E27FC236}">
                <a16:creationId xmlns:a16="http://schemas.microsoft.com/office/drawing/2014/main" id="{D253CD28-27C5-4FE0-B9E0-01FAFCEADF76}"/>
              </a:ext>
            </a:extLst>
          </p:cNvPr>
          <p:cNvPicPr>
            <a:picLocks noGrp="1" noChangeAspect="1"/>
          </p:cNvPicPr>
          <p:nvPr>
            <p:ph sz="half" idx="1"/>
          </p:nvPr>
        </p:nvPicPr>
        <p:blipFill>
          <a:blip r:embed="rId2"/>
          <a:srcRect l="5650" t="336" r="21846" b="-336"/>
          <a:stretch>
            <a:fillRect/>
          </a:stretch>
        </p:blipFill>
        <p:spPr>
          <a:xfrm>
            <a:off x="685801" y="670213"/>
            <a:ext cx="5334000" cy="5517573"/>
          </a:xfrm>
          <a:prstGeom prst="rect">
            <a:avLst/>
          </a:prstGeom>
        </p:spPr>
      </p:pic>
    </p:spTree>
    <p:extLst>
      <p:ext uri="{BB962C8B-B14F-4D97-AF65-F5344CB8AC3E}">
        <p14:creationId xmlns:p14="http://schemas.microsoft.com/office/powerpoint/2010/main" val="905473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5516F-D471-D04C-8BD1-2DC670A32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23D70-8ECC-956A-8F96-4B3A63EFDF91}"/>
              </a:ext>
            </a:extLst>
          </p:cNvPr>
          <p:cNvSpPr>
            <a:spLocks noGrp="1"/>
          </p:cNvSpPr>
          <p:nvPr>
            <p:ph type="title"/>
          </p:nvPr>
        </p:nvSpPr>
        <p:spPr>
          <a:xfrm>
            <a:off x="2895600" y="0"/>
            <a:ext cx="8610600" cy="1545021"/>
          </a:xfrm>
        </p:spPr>
        <p:txBody>
          <a:bodyPr>
            <a:normAutofit/>
          </a:bodyPr>
          <a:lstStyle/>
          <a:p>
            <a:r>
              <a:rPr lang="en-US" sz="4400" b="1" dirty="0"/>
              <a:t>Exodus 9:23-25</a:t>
            </a:r>
          </a:p>
        </p:txBody>
      </p:sp>
      <p:sp>
        <p:nvSpPr>
          <p:cNvPr id="4" name="Content Placeholder 3">
            <a:extLst>
              <a:ext uri="{FF2B5EF4-FFF2-40B4-BE49-F238E27FC236}">
                <a16:creationId xmlns:a16="http://schemas.microsoft.com/office/drawing/2014/main" id="{901798A0-A353-74BB-ED89-9BEB0BA384C5}"/>
              </a:ext>
            </a:extLst>
          </p:cNvPr>
          <p:cNvSpPr>
            <a:spLocks noGrp="1"/>
          </p:cNvSpPr>
          <p:nvPr>
            <p:ph sz="half" idx="2"/>
          </p:nvPr>
        </p:nvSpPr>
        <p:spPr>
          <a:xfrm>
            <a:off x="6172200" y="1150883"/>
            <a:ext cx="5334000" cy="5202620"/>
          </a:xfrm>
        </p:spPr>
        <p:txBody>
          <a:bodyPr>
            <a:normAutofit lnSpcReduction="10000"/>
          </a:bodyPr>
          <a:lstStyle/>
          <a:p>
            <a:pPr marL="0" indent="0">
              <a:buNone/>
            </a:pPr>
            <a:r>
              <a:rPr lang="en-US" sz="4400" b="1" baseline="30000" dirty="0"/>
              <a:t>24 </a:t>
            </a:r>
            <a:r>
              <a:rPr lang="en-US" sz="4400" dirty="0"/>
              <a:t>So there was hail, and fire mingled with the hail, very grievous, such as there was none like it in all the land of Egypt since it became a nation.</a:t>
            </a:r>
            <a:endParaRPr lang="en-US" sz="400000" dirty="0"/>
          </a:p>
        </p:txBody>
      </p:sp>
      <p:pic>
        <p:nvPicPr>
          <p:cNvPr id="8" name="Content Placeholder 7">
            <a:extLst>
              <a:ext uri="{FF2B5EF4-FFF2-40B4-BE49-F238E27FC236}">
                <a16:creationId xmlns:a16="http://schemas.microsoft.com/office/drawing/2014/main" id="{6F4B8A93-7CE9-D354-86C5-172B3565FABE}"/>
              </a:ext>
            </a:extLst>
          </p:cNvPr>
          <p:cNvPicPr>
            <a:picLocks noGrp="1" noChangeAspect="1"/>
          </p:cNvPicPr>
          <p:nvPr>
            <p:ph sz="half" idx="1"/>
          </p:nvPr>
        </p:nvPicPr>
        <p:blipFill>
          <a:blip r:embed="rId2"/>
          <a:srcRect l="48176" t="18115" r="730" b="11414"/>
          <a:stretch>
            <a:fillRect/>
          </a:stretch>
        </p:blipFill>
        <p:spPr>
          <a:xfrm>
            <a:off x="685801" y="670213"/>
            <a:ext cx="5334000" cy="5517573"/>
          </a:xfrm>
          <a:prstGeom prst="rect">
            <a:avLst/>
          </a:prstGeom>
        </p:spPr>
      </p:pic>
    </p:spTree>
    <p:extLst>
      <p:ext uri="{BB962C8B-B14F-4D97-AF65-F5344CB8AC3E}">
        <p14:creationId xmlns:p14="http://schemas.microsoft.com/office/powerpoint/2010/main" val="2480569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70379-60E4-600B-EBC1-522B73334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888AA-D74B-061D-A1E6-CB201CF9C870}"/>
              </a:ext>
            </a:extLst>
          </p:cNvPr>
          <p:cNvSpPr>
            <a:spLocks noGrp="1"/>
          </p:cNvSpPr>
          <p:nvPr>
            <p:ph type="title"/>
          </p:nvPr>
        </p:nvSpPr>
        <p:spPr>
          <a:xfrm>
            <a:off x="2895600" y="0"/>
            <a:ext cx="8610600" cy="1545021"/>
          </a:xfrm>
        </p:spPr>
        <p:txBody>
          <a:bodyPr>
            <a:normAutofit/>
          </a:bodyPr>
          <a:lstStyle/>
          <a:p>
            <a:r>
              <a:rPr lang="en-US" sz="4400" b="1" dirty="0"/>
              <a:t>Exodus 9:23-25</a:t>
            </a:r>
          </a:p>
        </p:txBody>
      </p:sp>
      <p:sp>
        <p:nvSpPr>
          <p:cNvPr id="4" name="Content Placeholder 3">
            <a:extLst>
              <a:ext uri="{FF2B5EF4-FFF2-40B4-BE49-F238E27FC236}">
                <a16:creationId xmlns:a16="http://schemas.microsoft.com/office/drawing/2014/main" id="{C2B46B9B-0DE6-9087-09A7-69832974F25C}"/>
              </a:ext>
            </a:extLst>
          </p:cNvPr>
          <p:cNvSpPr>
            <a:spLocks noGrp="1"/>
          </p:cNvSpPr>
          <p:nvPr>
            <p:ph sz="half" idx="2"/>
          </p:nvPr>
        </p:nvSpPr>
        <p:spPr>
          <a:xfrm>
            <a:off x="6172200" y="1150883"/>
            <a:ext cx="5334000" cy="5202620"/>
          </a:xfrm>
        </p:spPr>
        <p:txBody>
          <a:bodyPr>
            <a:normAutofit fontScale="92500" lnSpcReduction="10000"/>
          </a:bodyPr>
          <a:lstStyle/>
          <a:p>
            <a:pPr marL="0" indent="0">
              <a:buNone/>
            </a:pPr>
            <a:r>
              <a:rPr lang="en-US" sz="4400" b="1" baseline="30000" dirty="0"/>
              <a:t>25 </a:t>
            </a:r>
            <a:r>
              <a:rPr lang="en-US" sz="4400" dirty="0"/>
              <a:t>And the hail smote throughout all the land of Egypt all that was in the field, both man and beast; and the hail smote every herb of the field, and brake every tree of the field.</a:t>
            </a:r>
            <a:endParaRPr lang="en-US" sz="400000" dirty="0"/>
          </a:p>
        </p:txBody>
      </p:sp>
      <p:pic>
        <p:nvPicPr>
          <p:cNvPr id="6" name="Content Placeholder 5" descr="Those caught outside were killed. But the storm did not hit the slaves living in Goshen. – Slide 25">
            <a:extLst>
              <a:ext uri="{FF2B5EF4-FFF2-40B4-BE49-F238E27FC236}">
                <a16:creationId xmlns:a16="http://schemas.microsoft.com/office/drawing/2014/main" id="{183B0632-AF4D-B399-269C-2F4871081E54}"/>
              </a:ext>
            </a:extLst>
          </p:cNvPr>
          <p:cNvPicPr>
            <a:picLocks noGrp="1" noChangeAspect="1"/>
          </p:cNvPicPr>
          <p:nvPr>
            <p:ph sz="half" idx="1"/>
          </p:nvPr>
        </p:nvPicPr>
        <p:blipFill>
          <a:blip r:embed="rId2"/>
          <a:srcRect l="3402" r="23605"/>
          <a:stretch>
            <a:fillRect/>
          </a:stretch>
        </p:blipFill>
        <p:spPr>
          <a:xfrm>
            <a:off x="685799" y="872836"/>
            <a:ext cx="5334001" cy="5480667"/>
          </a:xfrm>
          <a:prstGeom prst="rect">
            <a:avLst/>
          </a:prstGeom>
        </p:spPr>
      </p:pic>
    </p:spTree>
    <p:extLst>
      <p:ext uri="{BB962C8B-B14F-4D97-AF65-F5344CB8AC3E}">
        <p14:creationId xmlns:p14="http://schemas.microsoft.com/office/powerpoint/2010/main" val="2825991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5CD2D-F1C4-E9F0-4ADB-6B5801DC6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0335C5-9AB0-ED51-C12D-EE4871DE8397}"/>
              </a:ext>
            </a:extLst>
          </p:cNvPr>
          <p:cNvSpPr>
            <a:spLocks noGrp="1"/>
          </p:cNvSpPr>
          <p:nvPr>
            <p:ph type="title"/>
          </p:nvPr>
        </p:nvSpPr>
        <p:spPr>
          <a:xfrm>
            <a:off x="685800" y="5427255"/>
            <a:ext cx="5131676" cy="843456"/>
          </a:xfrm>
        </p:spPr>
        <p:txBody>
          <a:bodyPr/>
          <a:lstStyle/>
          <a:p>
            <a:pPr algn="l"/>
            <a:r>
              <a:rPr lang="en-US" i="1" dirty="0"/>
              <a:t>Exodus 9:32</a:t>
            </a:r>
          </a:p>
        </p:txBody>
      </p:sp>
      <p:sp>
        <p:nvSpPr>
          <p:cNvPr id="3" name="Content Placeholder 2">
            <a:extLst>
              <a:ext uri="{FF2B5EF4-FFF2-40B4-BE49-F238E27FC236}">
                <a16:creationId xmlns:a16="http://schemas.microsoft.com/office/drawing/2014/main" id="{9B9A4EB1-633B-DEC6-0183-C7152266F16F}"/>
              </a:ext>
            </a:extLst>
          </p:cNvPr>
          <p:cNvSpPr>
            <a:spLocks noGrp="1"/>
          </p:cNvSpPr>
          <p:nvPr>
            <p:ph sz="half" idx="1"/>
          </p:nvPr>
        </p:nvSpPr>
        <p:spPr>
          <a:xfrm>
            <a:off x="685800" y="1416937"/>
            <a:ext cx="5334000" cy="4024125"/>
          </a:xfrm>
        </p:spPr>
        <p:txBody>
          <a:bodyPr>
            <a:normAutofit lnSpcReduction="10000"/>
          </a:bodyPr>
          <a:lstStyle/>
          <a:p>
            <a:pPr marL="0" indent="0">
              <a:buNone/>
            </a:pPr>
            <a:r>
              <a:rPr lang="en-US" sz="6000" dirty="0"/>
              <a:t>8. Was there anything that was not destroyed by the hail?</a:t>
            </a:r>
            <a:endParaRPr lang="en-US" sz="400000" dirty="0"/>
          </a:p>
        </p:txBody>
      </p:sp>
      <p:pic>
        <p:nvPicPr>
          <p:cNvPr id="14" name="Content Placeholder 13" descr="Understanding the agricultural perspective of hailstorms | TheFencePost.com">
            <a:extLst>
              <a:ext uri="{FF2B5EF4-FFF2-40B4-BE49-F238E27FC236}">
                <a16:creationId xmlns:a16="http://schemas.microsoft.com/office/drawing/2014/main" id="{9BBCB990-B764-1E74-486C-57CCE01ED7CD}"/>
              </a:ext>
            </a:extLst>
          </p:cNvPr>
          <p:cNvPicPr>
            <a:picLocks noGrp="1" noChangeAspect="1"/>
          </p:cNvPicPr>
          <p:nvPr>
            <p:ph sz="half" idx="2"/>
          </p:nvPr>
        </p:nvPicPr>
        <p:blipFill>
          <a:blip r:embed="rId3"/>
          <a:srcRect l="16347" t="-1094" r="18270" b="1094"/>
          <a:stretch>
            <a:fillRect/>
          </a:stretch>
        </p:blipFill>
        <p:spPr>
          <a:xfrm>
            <a:off x="6374524" y="319881"/>
            <a:ext cx="5131676" cy="5886450"/>
          </a:xfrm>
          <a:prstGeom prst="rect">
            <a:avLst/>
          </a:prstGeom>
        </p:spPr>
      </p:pic>
    </p:spTree>
    <p:extLst>
      <p:ext uri="{BB962C8B-B14F-4D97-AF65-F5344CB8AC3E}">
        <p14:creationId xmlns:p14="http://schemas.microsoft.com/office/powerpoint/2010/main" val="403555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CB670-9A2E-8FDB-6E10-7EEA3778E2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2EE0C-357E-1572-C458-E9F470041D90}"/>
              </a:ext>
            </a:extLst>
          </p:cNvPr>
          <p:cNvSpPr>
            <a:spLocks noGrp="1"/>
          </p:cNvSpPr>
          <p:nvPr>
            <p:ph type="title"/>
          </p:nvPr>
        </p:nvSpPr>
        <p:spPr>
          <a:xfrm>
            <a:off x="2895600" y="0"/>
            <a:ext cx="8610600" cy="1545021"/>
          </a:xfrm>
        </p:spPr>
        <p:txBody>
          <a:bodyPr>
            <a:normAutofit/>
          </a:bodyPr>
          <a:lstStyle/>
          <a:p>
            <a:r>
              <a:rPr lang="en-US" sz="4400" b="1" dirty="0"/>
              <a:t>Exodus 9:32</a:t>
            </a:r>
          </a:p>
        </p:txBody>
      </p:sp>
      <p:sp>
        <p:nvSpPr>
          <p:cNvPr id="4" name="Content Placeholder 3">
            <a:extLst>
              <a:ext uri="{FF2B5EF4-FFF2-40B4-BE49-F238E27FC236}">
                <a16:creationId xmlns:a16="http://schemas.microsoft.com/office/drawing/2014/main" id="{E80CFB66-03CF-ACC6-3B6F-F5A12FD9419A}"/>
              </a:ext>
            </a:extLst>
          </p:cNvPr>
          <p:cNvSpPr>
            <a:spLocks noGrp="1"/>
          </p:cNvSpPr>
          <p:nvPr>
            <p:ph sz="half" idx="2"/>
          </p:nvPr>
        </p:nvSpPr>
        <p:spPr>
          <a:xfrm>
            <a:off x="6172200" y="1150883"/>
            <a:ext cx="5334000" cy="5202620"/>
          </a:xfrm>
        </p:spPr>
        <p:txBody>
          <a:bodyPr>
            <a:normAutofit fontScale="92500"/>
          </a:bodyPr>
          <a:lstStyle/>
          <a:p>
            <a:pPr marL="0" indent="0">
              <a:buNone/>
            </a:pPr>
            <a:r>
              <a:rPr lang="en-US" sz="6000" b="1" baseline="30000" dirty="0"/>
              <a:t>32 </a:t>
            </a:r>
            <a:r>
              <a:rPr lang="en-US" sz="6000" dirty="0"/>
              <a:t>But the wheat and the </a:t>
            </a:r>
            <a:r>
              <a:rPr lang="en-US" sz="6000" dirty="0" err="1"/>
              <a:t>rie</a:t>
            </a:r>
            <a:r>
              <a:rPr lang="en-US" sz="6000" dirty="0"/>
              <a:t> were not smitten: for they were not grown up.</a:t>
            </a:r>
            <a:endParaRPr lang="en-US" sz="400000" dirty="0"/>
          </a:p>
        </p:txBody>
      </p:sp>
      <p:pic>
        <p:nvPicPr>
          <p:cNvPr id="8" name="Content Placeholder 7">
            <a:extLst>
              <a:ext uri="{FF2B5EF4-FFF2-40B4-BE49-F238E27FC236}">
                <a16:creationId xmlns:a16="http://schemas.microsoft.com/office/drawing/2014/main" id="{B663C7BE-12C2-C538-4236-2138F60F84DA}"/>
              </a:ext>
            </a:extLst>
          </p:cNvPr>
          <p:cNvPicPr>
            <a:picLocks noGrp="1" noChangeAspect="1"/>
          </p:cNvPicPr>
          <p:nvPr>
            <p:ph sz="half" idx="1"/>
          </p:nvPr>
        </p:nvPicPr>
        <p:blipFill>
          <a:blip r:embed="rId2"/>
          <a:srcRect r="30253"/>
          <a:stretch>
            <a:fillRect/>
          </a:stretch>
        </p:blipFill>
        <p:spPr>
          <a:xfrm>
            <a:off x="685800" y="470549"/>
            <a:ext cx="5334000" cy="5735782"/>
          </a:xfrm>
          <a:prstGeom prst="rect">
            <a:avLst/>
          </a:prstGeom>
        </p:spPr>
      </p:pic>
    </p:spTree>
    <p:extLst>
      <p:ext uri="{BB962C8B-B14F-4D97-AF65-F5344CB8AC3E}">
        <p14:creationId xmlns:p14="http://schemas.microsoft.com/office/powerpoint/2010/main" val="2153777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19E0C-6099-C4F4-E420-150F7D125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841D0-6874-4B79-9A9C-5F63EE6DFFEB}"/>
              </a:ext>
            </a:extLst>
          </p:cNvPr>
          <p:cNvSpPr>
            <a:spLocks noGrp="1"/>
          </p:cNvSpPr>
          <p:nvPr>
            <p:ph type="title"/>
          </p:nvPr>
        </p:nvSpPr>
        <p:spPr>
          <a:xfrm>
            <a:off x="685800" y="5427255"/>
            <a:ext cx="5131676" cy="843456"/>
          </a:xfrm>
        </p:spPr>
        <p:txBody>
          <a:bodyPr/>
          <a:lstStyle/>
          <a:p>
            <a:pPr algn="l"/>
            <a:r>
              <a:rPr lang="en-US" i="1" dirty="0"/>
              <a:t>Exodus 9:26</a:t>
            </a:r>
          </a:p>
        </p:txBody>
      </p:sp>
      <p:sp>
        <p:nvSpPr>
          <p:cNvPr id="3" name="Content Placeholder 2">
            <a:extLst>
              <a:ext uri="{FF2B5EF4-FFF2-40B4-BE49-F238E27FC236}">
                <a16:creationId xmlns:a16="http://schemas.microsoft.com/office/drawing/2014/main" id="{BCB36D8C-6B3D-ED67-05DE-C7AF8F7F694C}"/>
              </a:ext>
            </a:extLst>
          </p:cNvPr>
          <p:cNvSpPr>
            <a:spLocks noGrp="1"/>
          </p:cNvSpPr>
          <p:nvPr>
            <p:ph sz="half" idx="1"/>
          </p:nvPr>
        </p:nvSpPr>
        <p:spPr>
          <a:xfrm>
            <a:off x="685800" y="1416937"/>
            <a:ext cx="5334000" cy="4024125"/>
          </a:xfrm>
        </p:spPr>
        <p:txBody>
          <a:bodyPr>
            <a:normAutofit fontScale="92500"/>
          </a:bodyPr>
          <a:lstStyle/>
          <a:p>
            <a:pPr marL="0" indent="0">
              <a:buNone/>
            </a:pPr>
            <a:r>
              <a:rPr lang="en-US" sz="5400" dirty="0"/>
              <a:t>9. How did God again show his power, and his care for his people?</a:t>
            </a:r>
            <a:endParaRPr lang="en-US" sz="400000" dirty="0"/>
          </a:p>
        </p:txBody>
      </p:sp>
      <p:pic>
        <p:nvPicPr>
          <p:cNvPr id="14" name="Content Placeholder 13" descr="Understanding the agricultural perspective of hailstorms | TheFencePost.com">
            <a:extLst>
              <a:ext uri="{FF2B5EF4-FFF2-40B4-BE49-F238E27FC236}">
                <a16:creationId xmlns:a16="http://schemas.microsoft.com/office/drawing/2014/main" id="{D2844C81-566D-54AA-2C0B-4A849209707C}"/>
              </a:ext>
            </a:extLst>
          </p:cNvPr>
          <p:cNvPicPr>
            <a:picLocks noGrp="1" noChangeAspect="1"/>
          </p:cNvPicPr>
          <p:nvPr>
            <p:ph sz="half" idx="2"/>
          </p:nvPr>
        </p:nvPicPr>
        <p:blipFill>
          <a:blip r:embed="rId3"/>
          <a:srcRect l="16347" t="-1094" r="18270" b="1094"/>
          <a:stretch>
            <a:fillRect/>
          </a:stretch>
        </p:blipFill>
        <p:spPr>
          <a:xfrm>
            <a:off x="6374524" y="319881"/>
            <a:ext cx="5131676" cy="5886450"/>
          </a:xfrm>
          <a:prstGeom prst="rect">
            <a:avLst/>
          </a:prstGeom>
        </p:spPr>
      </p:pic>
    </p:spTree>
    <p:extLst>
      <p:ext uri="{BB962C8B-B14F-4D97-AF65-F5344CB8AC3E}">
        <p14:creationId xmlns:p14="http://schemas.microsoft.com/office/powerpoint/2010/main" val="3893533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a:xfrm>
            <a:off x="2355475" y="861973"/>
            <a:ext cx="7481050" cy="2567027"/>
          </a:xfrm>
        </p:spPr>
        <p:txBody>
          <a:bodyPr>
            <a:noAutofit/>
          </a:bodyPr>
          <a:lstStyle/>
          <a:p>
            <a:pPr algn="ctr"/>
            <a:r>
              <a:rPr lang="en-US" sz="7200" dirty="0"/>
              <a:t>God’s Care for His People</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1451741" y="3901966"/>
            <a:ext cx="9288517" cy="1947042"/>
          </a:xfrm>
        </p:spPr>
        <p:txBody>
          <a:bodyPr>
            <a:normAutofit/>
          </a:bodyPr>
          <a:lstStyle/>
          <a:p>
            <a:r>
              <a:rPr lang="en-US" sz="5400" dirty="0"/>
              <a:t>Lesson 4:  January 26,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C08D-5B0B-A0E6-A344-5C5612562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223B4-3DD3-9A46-5374-11FC00DC4D9F}"/>
              </a:ext>
            </a:extLst>
          </p:cNvPr>
          <p:cNvSpPr>
            <a:spLocks noGrp="1"/>
          </p:cNvSpPr>
          <p:nvPr>
            <p:ph type="title"/>
          </p:nvPr>
        </p:nvSpPr>
        <p:spPr>
          <a:xfrm>
            <a:off x="2895600" y="0"/>
            <a:ext cx="8610600" cy="1545021"/>
          </a:xfrm>
        </p:spPr>
        <p:txBody>
          <a:bodyPr>
            <a:normAutofit/>
          </a:bodyPr>
          <a:lstStyle/>
          <a:p>
            <a:r>
              <a:rPr lang="en-US" sz="4400" b="1" dirty="0"/>
              <a:t>Exodus 9:26</a:t>
            </a:r>
          </a:p>
        </p:txBody>
      </p:sp>
      <p:sp>
        <p:nvSpPr>
          <p:cNvPr id="4" name="Content Placeholder 3">
            <a:extLst>
              <a:ext uri="{FF2B5EF4-FFF2-40B4-BE49-F238E27FC236}">
                <a16:creationId xmlns:a16="http://schemas.microsoft.com/office/drawing/2014/main" id="{F484B9D2-339B-F378-107C-E41AA6CA9BCC}"/>
              </a:ext>
            </a:extLst>
          </p:cNvPr>
          <p:cNvSpPr>
            <a:spLocks noGrp="1"/>
          </p:cNvSpPr>
          <p:nvPr>
            <p:ph sz="half" idx="2"/>
          </p:nvPr>
        </p:nvSpPr>
        <p:spPr>
          <a:xfrm>
            <a:off x="6172200" y="1150883"/>
            <a:ext cx="5334000" cy="5202620"/>
          </a:xfrm>
        </p:spPr>
        <p:txBody>
          <a:bodyPr>
            <a:normAutofit fontScale="92500" lnSpcReduction="20000"/>
          </a:bodyPr>
          <a:lstStyle/>
          <a:p>
            <a:pPr marL="0" indent="0">
              <a:buNone/>
            </a:pPr>
            <a:r>
              <a:rPr lang="en-US" sz="6000" b="1" baseline="30000" dirty="0"/>
              <a:t>26 </a:t>
            </a:r>
            <a:r>
              <a:rPr lang="en-US" sz="6000" dirty="0"/>
              <a:t>Only in the land of Goshen, where the children of Israel were, was there no hail.</a:t>
            </a:r>
            <a:endParaRPr lang="en-US" sz="400000" dirty="0"/>
          </a:p>
        </p:txBody>
      </p:sp>
      <p:pic>
        <p:nvPicPr>
          <p:cNvPr id="6" name="Content Placeholder 5">
            <a:extLst>
              <a:ext uri="{FF2B5EF4-FFF2-40B4-BE49-F238E27FC236}">
                <a16:creationId xmlns:a16="http://schemas.microsoft.com/office/drawing/2014/main" id="{C6A7EE47-7E65-246A-FE4D-9FFEF8CFAE58}"/>
              </a:ext>
            </a:extLst>
          </p:cNvPr>
          <p:cNvPicPr>
            <a:picLocks noGrp="1" noChangeAspect="1"/>
          </p:cNvPicPr>
          <p:nvPr>
            <p:ph sz="half" idx="1"/>
          </p:nvPr>
        </p:nvPicPr>
        <p:blipFill>
          <a:blip r:embed="rId2"/>
          <a:srcRect r="29361"/>
          <a:stretch>
            <a:fillRect/>
          </a:stretch>
        </p:blipFill>
        <p:spPr>
          <a:xfrm>
            <a:off x="685799" y="844622"/>
            <a:ext cx="5049983" cy="5361709"/>
          </a:xfrm>
          <a:prstGeom prst="rect">
            <a:avLst/>
          </a:prstGeom>
        </p:spPr>
      </p:pic>
    </p:spTree>
    <p:extLst>
      <p:ext uri="{BB962C8B-B14F-4D97-AF65-F5344CB8AC3E}">
        <p14:creationId xmlns:p14="http://schemas.microsoft.com/office/powerpoint/2010/main" val="1011921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7017A-D1BF-4325-5BA6-9594CA0DC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0D594-3477-F7E9-AF94-D9DD8AA97695}"/>
              </a:ext>
            </a:extLst>
          </p:cNvPr>
          <p:cNvSpPr>
            <a:spLocks noGrp="1"/>
          </p:cNvSpPr>
          <p:nvPr>
            <p:ph type="title"/>
          </p:nvPr>
        </p:nvSpPr>
        <p:spPr>
          <a:xfrm>
            <a:off x="685800" y="5427255"/>
            <a:ext cx="5131676" cy="843456"/>
          </a:xfrm>
        </p:spPr>
        <p:txBody>
          <a:bodyPr/>
          <a:lstStyle/>
          <a:p>
            <a:pPr algn="l"/>
            <a:r>
              <a:rPr lang="en-US" i="1" dirty="0"/>
              <a:t>Exodus 10:4, 5</a:t>
            </a:r>
          </a:p>
        </p:txBody>
      </p:sp>
      <p:sp>
        <p:nvSpPr>
          <p:cNvPr id="3" name="Content Placeholder 2">
            <a:extLst>
              <a:ext uri="{FF2B5EF4-FFF2-40B4-BE49-F238E27FC236}">
                <a16:creationId xmlns:a16="http://schemas.microsoft.com/office/drawing/2014/main" id="{F276F655-EB91-6A0A-0C19-17F21F1CDAD7}"/>
              </a:ext>
            </a:extLst>
          </p:cNvPr>
          <p:cNvSpPr>
            <a:spLocks noGrp="1"/>
          </p:cNvSpPr>
          <p:nvPr>
            <p:ph sz="half" idx="1"/>
          </p:nvPr>
        </p:nvSpPr>
        <p:spPr>
          <a:xfrm>
            <a:off x="685800" y="1416937"/>
            <a:ext cx="5334000" cy="4024125"/>
          </a:xfrm>
        </p:spPr>
        <p:txBody>
          <a:bodyPr>
            <a:normAutofit fontScale="92500" lnSpcReduction="20000"/>
          </a:bodyPr>
          <a:lstStyle/>
          <a:p>
            <a:pPr marL="0" indent="0">
              <a:buNone/>
            </a:pPr>
            <a:r>
              <a:rPr lang="en-US" sz="5400" dirty="0"/>
              <a:t>10. When Pharaoh again broke his promise to let the people go, what did the Lord threaten?</a:t>
            </a:r>
            <a:endParaRPr lang="en-US" sz="400000" dirty="0"/>
          </a:p>
        </p:txBody>
      </p:sp>
      <p:pic>
        <p:nvPicPr>
          <p:cNvPr id="6" name="Content Placeholder 5" descr="Pharaoh - World History Encyclopedia">
            <a:extLst>
              <a:ext uri="{FF2B5EF4-FFF2-40B4-BE49-F238E27FC236}">
                <a16:creationId xmlns:a16="http://schemas.microsoft.com/office/drawing/2014/main" id="{B624B63C-71F4-E074-8034-04D9D641B5EF}"/>
              </a:ext>
            </a:extLst>
          </p:cNvPr>
          <p:cNvPicPr>
            <a:picLocks noGrp="1" noChangeAspect="1"/>
          </p:cNvPicPr>
          <p:nvPr>
            <p:ph sz="half" idx="2"/>
          </p:nvPr>
        </p:nvPicPr>
        <p:blipFill>
          <a:blip r:embed="rId3"/>
          <a:srcRect b="14755"/>
          <a:stretch>
            <a:fillRect/>
          </a:stretch>
        </p:blipFill>
        <p:spPr>
          <a:xfrm>
            <a:off x="6172201" y="354397"/>
            <a:ext cx="5410200" cy="6149206"/>
          </a:xfrm>
          <a:prstGeom prst="rect">
            <a:avLst/>
          </a:prstGeom>
        </p:spPr>
      </p:pic>
    </p:spTree>
    <p:extLst>
      <p:ext uri="{BB962C8B-B14F-4D97-AF65-F5344CB8AC3E}">
        <p14:creationId xmlns:p14="http://schemas.microsoft.com/office/powerpoint/2010/main" val="298360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3944C-93A0-5C0F-E91C-BF00D9B4A4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EB071-E7A6-6398-E09F-EC97803F08C8}"/>
              </a:ext>
            </a:extLst>
          </p:cNvPr>
          <p:cNvSpPr>
            <a:spLocks noGrp="1"/>
          </p:cNvSpPr>
          <p:nvPr>
            <p:ph type="title"/>
          </p:nvPr>
        </p:nvSpPr>
        <p:spPr>
          <a:xfrm>
            <a:off x="2895600" y="0"/>
            <a:ext cx="8610600" cy="1545021"/>
          </a:xfrm>
        </p:spPr>
        <p:txBody>
          <a:bodyPr>
            <a:normAutofit/>
          </a:bodyPr>
          <a:lstStyle/>
          <a:p>
            <a:r>
              <a:rPr lang="en-US" sz="4400" b="1" dirty="0"/>
              <a:t>Exodus 10:4, 5</a:t>
            </a:r>
          </a:p>
        </p:txBody>
      </p:sp>
      <p:sp>
        <p:nvSpPr>
          <p:cNvPr id="4" name="Content Placeholder 3">
            <a:extLst>
              <a:ext uri="{FF2B5EF4-FFF2-40B4-BE49-F238E27FC236}">
                <a16:creationId xmlns:a16="http://schemas.microsoft.com/office/drawing/2014/main" id="{00A92763-8517-8E3E-DF58-FAD5708D7343}"/>
              </a:ext>
            </a:extLst>
          </p:cNvPr>
          <p:cNvSpPr>
            <a:spLocks noGrp="1"/>
          </p:cNvSpPr>
          <p:nvPr>
            <p:ph sz="half" idx="2"/>
          </p:nvPr>
        </p:nvSpPr>
        <p:spPr>
          <a:xfrm>
            <a:off x="6172200" y="1150883"/>
            <a:ext cx="5334000" cy="5202620"/>
          </a:xfrm>
        </p:spPr>
        <p:txBody>
          <a:bodyPr>
            <a:normAutofit fontScale="92500"/>
          </a:bodyPr>
          <a:lstStyle/>
          <a:p>
            <a:pPr marL="0" indent="0">
              <a:buNone/>
            </a:pPr>
            <a:r>
              <a:rPr lang="en-US" sz="5400" b="1" baseline="30000" dirty="0"/>
              <a:t>4 </a:t>
            </a:r>
            <a:r>
              <a:rPr lang="en-US" sz="5400" dirty="0"/>
              <a:t>Else, if thou refuse to let my people go, behold, to morrow will I bring the locusts into thy coast:</a:t>
            </a:r>
            <a:endParaRPr lang="en-US" sz="400000" dirty="0"/>
          </a:p>
        </p:txBody>
      </p:sp>
      <p:pic>
        <p:nvPicPr>
          <p:cNvPr id="12" name="Content Placeholder 11" descr="10 Plagues of Egypt Full Story | Meaning and Timeline 2026">
            <a:extLst>
              <a:ext uri="{FF2B5EF4-FFF2-40B4-BE49-F238E27FC236}">
                <a16:creationId xmlns:a16="http://schemas.microsoft.com/office/drawing/2014/main" id="{9B177AD9-A188-3239-1190-34E7E9D638CA}"/>
              </a:ext>
            </a:extLst>
          </p:cNvPr>
          <p:cNvPicPr>
            <a:picLocks noGrp="1" noChangeAspect="1"/>
          </p:cNvPicPr>
          <p:nvPr>
            <p:ph sz="half" idx="1"/>
          </p:nvPr>
        </p:nvPicPr>
        <p:blipFill>
          <a:blip r:embed="rId2"/>
          <a:srcRect l="25136" t="-14" r="2143" b="14"/>
          <a:stretch>
            <a:fillRect/>
          </a:stretch>
        </p:blipFill>
        <p:spPr>
          <a:xfrm>
            <a:off x="849218" y="503677"/>
            <a:ext cx="5170583" cy="5714561"/>
          </a:xfrm>
          <a:prstGeom prst="rect">
            <a:avLst/>
          </a:prstGeom>
        </p:spPr>
      </p:pic>
    </p:spTree>
    <p:extLst>
      <p:ext uri="{BB962C8B-B14F-4D97-AF65-F5344CB8AC3E}">
        <p14:creationId xmlns:p14="http://schemas.microsoft.com/office/powerpoint/2010/main" val="2315357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7F86F-5499-848F-3FC7-BA9870373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5BA7BB-A99F-F2FF-CE71-88BFCD847888}"/>
              </a:ext>
            </a:extLst>
          </p:cNvPr>
          <p:cNvSpPr>
            <a:spLocks noGrp="1"/>
          </p:cNvSpPr>
          <p:nvPr>
            <p:ph type="title"/>
          </p:nvPr>
        </p:nvSpPr>
        <p:spPr>
          <a:xfrm>
            <a:off x="2999509" y="-133195"/>
            <a:ext cx="8610600" cy="1545021"/>
          </a:xfrm>
        </p:spPr>
        <p:txBody>
          <a:bodyPr>
            <a:normAutofit/>
          </a:bodyPr>
          <a:lstStyle/>
          <a:p>
            <a:r>
              <a:rPr lang="en-US" sz="4400" b="1" dirty="0"/>
              <a:t>Exodus 10:4, 5</a:t>
            </a:r>
          </a:p>
        </p:txBody>
      </p:sp>
      <p:sp>
        <p:nvSpPr>
          <p:cNvPr id="4" name="Content Placeholder 3">
            <a:extLst>
              <a:ext uri="{FF2B5EF4-FFF2-40B4-BE49-F238E27FC236}">
                <a16:creationId xmlns:a16="http://schemas.microsoft.com/office/drawing/2014/main" id="{AABEEB45-E070-3269-E5CD-80A51E294BE2}"/>
              </a:ext>
            </a:extLst>
          </p:cNvPr>
          <p:cNvSpPr>
            <a:spLocks noGrp="1"/>
          </p:cNvSpPr>
          <p:nvPr>
            <p:ph sz="half" idx="2"/>
          </p:nvPr>
        </p:nvSpPr>
        <p:spPr>
          <a:xfrm>
            <a:off x="6172199" y="1150882"/>
            <a:ext cx="5590309" cy="5436953"/>
          </a:xfrm>
        </p:spPr>
        <p:txBody>
          <a:bodyPr>
            <a:normAutofit lnSpcReduction="10000"/>
          </a:bodyPr>
          <a:lstStyle/>
          <a:p>
            <a:pPr marL="0" indent="0">
              <a:buNone/>
            </a:pPr>
            <a:r>
              <a:rPr lang="en-US" sz="3600" b="1" baseline="30000" dirty="0"/>
              <a:t>5 </a:t>
            </a:r>
            <a:r>
              <a:rPr lang="en-US" sz="3600" dirty="0"/>
              <a:t>And they shall cover the face of the earth, that one cannot be able to see the earth: and they shall eat the residue of that which is escaped, which </a:t>
            </a:r>
            <a:r>
              <a:rPr lang="en-US" sz="3600" dirty="0" err="1"/>
              <a:t>remaineth</a:t>
            </a:r>
            <a:r>
              <a:rPr lang="en-US" sz="3600" dirty="0"/>
              <a:t> unto you from the hail, and shall eat every tree which </a:t>
            </a:r>
            <a:r>
              <a:rPr lang="en-US" sz="3600" dirty="0" err="1"/>
              <a:t>groweth</a:t>
            </a:r>
            <a:r>
              <a:rPr lang="en-US" sz="3600" dirty="0"/>
              <a:t> for you out of the field:</a:t>
            </a:r>
            <a:endParaRPr lang="en-US" sz="400000" dirty="0"/>
          </a:p>
        </p:txBody>
      </p:sp>
      <p:pic>
        <p:nvPicPr>
          <p:cNvPr id="3" name="Content Placeholder 2" descr="The 7 Plagues of Egypt (History and Myth) | Egyptian History">
            <a:extLst>
              <a:ext uri="{FF2B5EF4-FFF2-40B4-BE49-F238E27FC236}">
                <a16:creationId xmlns:a16="http://schemas.microsoft.com/office/drawing/2014/main" id="{97AA0D01-C24F-44DD-8D9F-01A26A107BFC}"/>
              </a:ext>
            </a:extLst>
          </p:cNvPr>
          <p:cNvPicPr>
            <a:picLocks noGrp="1" noChangeAspect="1"/>
          </p:cNvPicPr>
          <p:nvPr>
            <p:ph sz="half" idx="1"/>
          </p:nvPr>
        </p:nvPicPr>
        <p:blipFill>
          <a:blip r:embed="rId2"/>
          <a:srcRect l="36586" t="1177" r="21987" b="-1177"/>
          <a:stretch>
            <a:fillRect/>
          </a:stretch>
        </p:blipFill>
        <p:spPr>
          <a:xfrm>
            <a:off x="685800" y="706582"/>
            <a:ext cx="5410200" cy="5715000"/>
          </a:xfrm>
          <a:prstGeom prst="rect">
            <a:avLst/>
          </a:prstGeom>
        </p:spPr>
      </p:pic>
    </p:spTree>
    <p:extLst>
      <p:ext uri="{BB962C8B-B14F-4D97-AF65-F5344CB8AC3E}">
        <p14:creationId xmlns:p14="http://schemas.microsoft.com/office/powerpoint/2010/main" val="42491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D6044-F976-B99C-5087-79F1D6FCDA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A2A59-220F-CF5D-60FE-8760E7F979E1}"/>
              </a:ext>
            </a:extLst>
          </p:cNvPr>
          <p:cNvSpPr>
            <a:spLocks noGrp="1"/>
          </p:cNvSpPr>
          <p:nvPr>
            <p:ph type="title"/>
          </p:nvPr>
        </p:nvSpPr>
        <p:spPr>
          <a:xfrm>
            <a:off x="685800" y="5427255"/>
            <a:ext cx="5131676" cy="843456"/>
          </a:xfrm>
        </p:spPr>
        <p:txBody>
          <a:bodyPr/>
          <a:lstStyle/>
          <a:p>
            <a:pPr algn="l"/>
            <a:r>
              <a:rPr lang="en-US" i="1" dirty="0"/>
              <a:t>Exodus 10:13-15</a:t>
            </a:r>
          </a:p>
        </p:txBody>
      </p:sp>
      <p:sp>
        <p:nvSpPr>
          <p:cNvPr id="3" name="Content Placeholder 2">
            <a:extLst>
              <a:ext uri="{FF2B5EF4-FFF2-40B4-BE49-F238E27FC236}">
                <a16:creationId xmlns:a16="http://schemas.microsoft.com/office/drawing/2014/main" id="{D7A2AF16-F227-E5A9-1300-874697A545B2}"/>
              </a:ext>
            </a:extLst>
          </p:cNvPr>
          <p:cNvSpPr>
            <a:spLocks noGrp="1"/>
          </p:cNvSpPr>
          <p:nvPr>
            <p:ph sz="half" idx="1"/>
          </p:nvPr>
        </p:nvSpPr>
        <p:spPr>
          <a:xfrm>
            <a:off x="685800" y="1416937"/>
            <a:ext cx="5334000" cy="4024125"/>
          </a:xfrm>
        </p:spPr>
        <p:txBody>
          <a:bodyPr>
            <a:normAutofit lnSpcReduction="10000"/>
          </a:bodyPr>
          <a:lstStyle/>
          <a:p>
            <a:pPr marL="0" indent="0">
              <a:buNone/>
            </a:pPr>
            <a:r>
              <a:rPr lang="en-US" sz="7200" dirty="0"/>
              <a:t>11. How severe was this plague?  </a:t>
            </a:r>
          </a:p>
        </p:txBody>
      </p:sp>
      <p:pic>
        <p:nvPicPr>
          <p:cNvPr id="7" name="Content Placeholder 6" descr="Colossal Seated Statue of a Pharaoh - Middle Kingdom - The Metropolitan Museum of Art">
            <a:extLst>
              <a:ext uri="{FF2B5EF4-FFF2-40B4-BE49-F238E27FC236}">
                <a16:creationId xmlns:a16="http://schemas.microsoft.com/office/drawing/2014/main" id="{77EE63F1-7694-1493-D1FB-2BD02C76331E}"/>
              </a:ext>
            </a:extLst>
          </p:cNvPr>
          <p:cNvPicPr>
            <a:picLocks noGrp="1" noChangeAspect="1"/>
          </p:cNvPicPr>
          <p:nvPr>
            <p:ph sz="half" idx="2"/>
          </p:nvPr>
        </p:nvPicPr>
        <p:blipFill>
          <a:blip r:embed="rId3"/>
          <a:srcRect l="-1002" t="6781" r="1002" b="18154"/>
          <a:stretch>
            <a:fillRect/>
          </a:stretch>
        </p:blipFill>
        <p:spPr>
          <a:xfrm>
            <a:off x="6019800" y="749116"/>
            <a:ext cx="5431970" cy="5521595"/>
          </a:xfrm>
          <a:prstGeom prst="rect">
            <a:avLst/>
          </a:prstGeom>
        </p:spPr>
      </p:pic>
    </p:spTree>
    <p:extLst>
      <p:ext uri="{BB962C8B-B14F-4D97-AF65-F5344CB8AC3E}">
        <p14:creationId xmlns:p14="http://schemas.microsoft.com/office/powerpoint/2010/main" val="193705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54C05-9E4C-C798-0D2C-5CEF8024C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B35E8-9934-93D2-3748-382F0F745D2D}"/>
              </a:ext>
            </a:extLst>
          </p:cNvPr>
          <p:cNvSpPr>
            <a:spLocks noGrp="1"/>
          </p:cNvSpPr>
          <p:nvPr>
            <p:ph type="title"/>
          </p:nvPr>
        </p:nvSpPr>
        <p:spPr>
          <a:xfrm>
            <a:off x="2999509" y="-133195"/>
            <a:ext cx="8610600" cy="1545021"/>
          </a:xfrm>
        </p:spPr>
        <p:txBody>
          <a:bodyPr>
            <a:normAutofit/>
          </a:bodyPr>
          <a:lstStyle/>
          <a:p>
            <a:r>
              <a:rPr lang="en-US" sz="4400" b="1" dirty="0"/>
              <a:t>Exodus 10:13-15</a:t>
            </a:r>
          </a:p>
        </p:txBody>
      </p:sp>
      <p:sp>
        <p:nvSpPr>
          <p:cNvPr id="4" name="Content Placeholder 3">
            <a:extLst>
              <a:ext uri="{FF2B5EF4-FFF2-40B4-BE49-F238E27FC236}">
                <a16:creationId xmlns:a16="http://schemas.microsoft.com/office/drawing/2014/main" id="{07299BD8-6518-9987-A98D-4FFB065D0274}"/>
              </a:ext>
            </a:extLst>
          </p:cNvPr>
          <p:cNvSpPr>
            <a:spLocks noGrp="1"/>
          </p:cNvSpPr>
          <p:nvPr>
            <p:ph sz="half" idx="2"/>
          </p:nvPr>
        </p:nvSpPr>
        <p:spPr>
          <a:xfrm>
            <a:off x="6172199" y="1150882"/>
            <a:ext cx="5590309" cy="5436953"/>
          </a:xfrm>
        </p:spPr>
        <p:txBody>
          <a:bodyPr>
            <a:normAutofit fontScale="92500"/>
          </a:bodyPr>
          <a:lstStyle/>
          <a:p>
            <a:pPr marL="0" indent="0">
              <a:buNone/>
            </a:pPr>
            <a:r>
              <a:rPr lang="en-US" sz="4000" b="1" baseline="30000" dirty="0"/>
              <a:t>13 </a:t>
            </a:r>
            <a:r>
              <a:rPr lang="en-US" sz="4000" dirty="0"/>
              <a:t>And Moses stretched forth his rod over the land of Egypt, and the </a:t>
            </a:r>
            <a:r>
              <a:rPr lang="en-US" sz="4000" cap="small" dirty="0"/>
              <a:t>Lord</a:t>
            </a:r>
            <a:r>
              <a:rPr lang="en-US" sz="4000" dirty="0"/>
              <a:t> brought an east wind upon the land all that day, and all that night; and when it was morning, the east wind brought the locusts.</a:t>
            </a:r>
            <a:endParaRPr lang="en-US" sz="400000" dirty="0"/>
          </a:p>
        </p:txBody>
      </p:sp>
      <p:pic>
        <p:nvPicPr>
          <p:cNvPr id="10" name="Content Placeholder 9" descr="When Moses left Pharaoh and prayed, the wind changed direction and blew from the west, carrying the locusts into the Red Sea. – Slide 5">
            <a:extLst>
              <a:ext uri="{FF2B5EF4-FFF2-40B4-BE49-F238E27FC236}">
                <a16:creationId xmlns:a16="http://schemas.microsoft.com/office/drawing/2014/main" id="{E3DF01D1-C342-6F5D-512A-95B106C2C6F6}"/>
              </a:ext>
            </a:extLst>
          </p:cNvPr>
          <p:cNvPicPr>
            <a:picLocks noGrp="1" noChangeAspect="1"/>
          </p:cNvPicPr>
          <p:nvPr>
            <p:ph sz="half" idx="1"/>
          </p:nvPr>
        </p:nvPicPr>
        <p:blipFill>
          <a:blip r:embed="rId2"/>
          <a:srcRect l="12137" t="-371" r="17183" b="371"/>
          <a:stretch>
            <a:fillRect/>
          </a:stretch>
        </p:blipFill>
        <p:spPr>
          <a:xfrm>
            <a:off x="810490" y="789710"/>
            <a:ext cx="5285510" cy="5608582"/>
          </a:xfrm>
          <a:prstGeom prst="rect">
            <a:avLst/>
          </a:prstGeom>
        </p:spPr>
      </p:pic>
    </p:spTree>
    <p:extLst>
      <p:ext uri="{BB962C8B-B14F-4D97-AF65-F5344CB8AC3E}">
        <p14:creationId xmlns:p14="http://schemas.microsoft.com/office/powerpoint/2010/main" val="425489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6EA5D-571B-0B5F-074E-55DA71A02B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B7069F-8BEB-2528-3EEB-BC0AF1AC2BBC}"/>
              </a:ext>
            </a:extLst>
          </p:cNvPr>
          <p:cNvSpPr>
            <a:spLocks noGrp="1"/>
          </p:cNvSpPr>
          <p:nvPr>
            <p:ph type="title"/>
          </p:nvPr>
        </p:nvSpPr>
        <p:spPr>
          <a:xfrm>
            <a:off x="2999509" y="-133195"/>
            <a:ext cx="8610600" cy="1545021"/>
          </a:xfrm>
        </p:spPr>
        <p:txBody>
          <a:bodyPr>
            <a:normAutofit/>
          </a:bodyPr>
          <a:lstStyle/>
          <a:p>
            <a:r>
              <a:rPr lang="en-US" sz="4400" b="1" dirty="0"/>
              <a:t>Exodus 10:13-15</a:t>
            </a:r>
          </a:p>
        </p:txBody>
      </p:sp>
      <p:sp>
        <p:nvSpPr>
          <p:cNvPr id="4" name="Content Placeholder 3">
            <a:extLst>
              <a:ext uri="{FF2B5EF4-FFF2-40B4-BE49-F238E27FC236}">
                <a16:creationId xmlns:a16="http://schemas.microsoft.com/office/drawing/2014/main" id="{79AF2049-E4FD-06A8-8665-DB7EA7B7A1BE}"/>
              </a:ext>
            </a:extLst>
          </p:cNvPr>
          <p:cNvSpPr>
            <a:spLocks noGrp="1"/>
          </p:cNvSpPr>
          <p:nvPr>
            <p:ph sz="half" idx="2"/>
          </p:nvPr>
        </p:nvSpPr>
        <p:spPr>
          <a:xfrm>
            <a:off x="6172199" y="1150882"/>
            <a:ext cx="5590309" cy="5436953"/>
          </a:xfrm>
        </p:spPr>
        <p:txBody>
          <a:bodyPr>
            <a:normAutofit fontScale="92500" lnSpcReduction="10000"/>
          </a:bodyPr>
          <a:lstStyle/>
          <a:p>
            <a:pPr marL="0" indent="0">
              <a:buNone/>
            </a:pPr>
            <a:r>
              <a:rPr lang="en-US" sz="4400" b="1" baseline="30000" dirty="0"/>
              <a:t>14 </a:t>
            </a:r>
            <a:r>
              <a:rPr lang="en-US" sz="4400" dirty="0"/>
              <a:t>And the locust went up over all the land of Egypt, and rested in all the coasts of Egypt: very grievous were they; before them there were no such locusts as they, neither after them shall be such.</a:t>
            </a:r>
            <a:endParaRPr lang="en-US" sz="400000" dirty="0"/>
          </a:p>
        </p:txBody>
      </p:sp>
      <p:pic>
        <p:nvPicPr>
          <p:cNvPr id="7" name="Content Placeholder 6" descr="So Moses raised his staff over Egypt. An east wind blew all night bringing in a swarm of locusts. They covered the ground making it look black and ate everything growing in the fields until nothing green remained on plant or tree. – Slide 3">
            <a:extLst>
              <a:ext uri="{FF2B5EF4-FFF2-40B4-BE49-F238E27FC236}">
                <a16:creationId xmlns:a16="http://schemas.microsoft.com/office/drawing/2014/main" id="{E8564A36-EB26-D53F-32DA-E369E949D982}"/>
              </a:ext>
            </a:extLst>
          </p:cNvPr>
          <p:cNvPicPr>
            <a:picLocks noGrp="1" noChangeAspect="1"/>
          </p:cNvPicPr>
          <p:nvPr>
            <p:ph sz="half" idx="1"/>
          </p:nvPr>
        </p:nvPicPr>
        <p:blipFill>
          <a:blip r:embed="rId2"/>
          <a:srcRect l="2936" r="25267"/>
          <a:stretch>
            <a:fillRect/>
          </a:stretch>
        </p:blipFill>
        <p:spPr>
          <a:xfrm>
            <a:off x="429493" y="509154"/>
            <a:ext cx="5590308" cy="5839691"/>
          </a:xfrm>
          <a:prstGeom prst="rect">
            <a:avLst/>
          </a:prstGeom>
        </p:spPr>
      </p:pic>
    </p:spTree>
    <p:extLst>
      <p:ext uri="{BB962C8B-B14F-4D97-AF65-F5344CB8AC3E}">
        <p14:creationId xmlns:p14="http://schemas.microsoft.com/office/powerpoint/2010/main" val="3631357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925B1-B5F1-9603-04A6-19C3BA758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4304A-2758-E028-43F4-578C4861CDDB}"/>
              </a:ext>
            </a:extLst>
          </p:cNvPr>
          <p:cNvSpPr>
            <a:spLocks noGrp="1"/>
          </p:cNvSpPr>
          <p:nvPr>
            <p:ph type="title"/>
          </p:nvPr>
        </p:nvSpPr>
        <p:spPr>
          <a:xfrm>
            <a:off x="2999509" y="-133195"/>
            <a:ext cx="8610600" cy="1545021"/>
          </a:xfrm>
        </p:spPr>
        <p:txBody>
          <a:bodyPr>
            <a:normAutofit/>
          </a:bodyPr>
          <a:lstStyle/>
          <a:p>
            <a:r>
              <a:rPr lang="en-US" sz="4400" b="1" dirty="0"/>
              <a:t>Exodus 10:13-15</a:t>
            </a:r>
          </a:p>
        </p:txBody>
      </p:sp>
      <p:sp>
        <p:nvSpPr>
          <p:cNvPr id="4" name="Content Placeholder 3">
            <a:extLst>
              <a:ext uri="{FF2B5EF4-FFF2-40B4-BE49-F238E27FC236}">
                <a16:creationId xmlns:a16="http://schemas.microsoft.com/office/drawing/2014/main" id="{1BFC446B-4B4C-E1EE-43B4-EE6659219DBB}"/>
              </a:ext>
            </a:extLst>
          </p:cNvPr>
          <p:cNvSpPr>
            <a:spLocks noGrp="1"/>
          </p:cNvSpPr>
          <p:nvPr>
            <p:ph sz="half" idx="2"/>
          </p:nvPr>
        </p:nvSpPr>
        <p:spPr>
          <a:xfrm>
            <a:off x="6172199" y="1150882"/>
            <a:ext cx="5590309" cy="5436953"/>
          </a:xfrm>
        </p:spPr>
        <p:txBody>
          <a:bodyPr>
            <a:normAutofit fontScale="92500" lnSpcReduction="10000"/>
          </a:bodyPr>
          <a:lstStyle/>
          <a:p>
            <a:pPr marL="0" indent="0">
              <a:buNone/>
            </a:pPr>
            <a:r>
              <a:rPr lang="en-US" sz="3600" b="1" baseline="30000" dirty="0"/>
              <a:t>15 </a:t>
            </a:r>
            <a:r>
              <a:rPr lang="en-US" sz="3600" dirty="0"/>
              <a:t>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endParaRPr lang="en-US" sz="400000" dirty="0"/>
          </a:p>
        </p:txBody>
      </p:sp>
      <p:pic>
        <p:nvPicPr>
          <p:cNvPr id="8" name="Content Placeholder 7">
            <a:extLst>
              <a:ext uri="{FF2B5EF4-FFF2-40B4-BE49-F238E27FC236}">
                <a16:creationId xmlns:a16="http://schemas.microsoft.com/office/drawing/2014/main" id="{32D3BBAE-867D-F346-8493-D3C8B4F214CF}"/>
              </a:ext>
            </a:extLst>
          </p:cNvPr>
          <p:cNvPicPr>
            <a:picLocks noGrp="1" noChangeAspect="1"/>
          </p:cNvPicPr>
          <p:nvPr>
            <p:ph sz="half" idx="1"/>
          </p:nvPr>
        </p:nvPicPr>
        <p:blipFill>
          <a:blip r:embed="rId2"/>
          <a:srcRect l="20186" t="1083" r="6234" b="-1083"/>
          <a:stretch>
            <a:fillRect/>
          </a:stretch>
        </p:blipFill>
        <p:spPr>
          <a:xfrm>
            <a:off x="685800" y="710523"/>
            <a:ext cx="5334000" cy="5436953"/>
          </a:xfrm>
          <a:prstGeom prst="rect">
            <a:avLst/>
          </a:prstGeom>
        </p:spPr>
      </p:pic>
    </p:spTree>
    <p:extLst>
      <p:ext uri="{BB962C8B-B14F-4D97-AF65-F5344CB8AC3E}">
        <p14:creationId xmlns:p14="http://schemas.microsoft.com/office/powerpoint/2010/main" val="2518675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96F3D-7402-BD8C-0B3C-2D2537FCC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A1955-ED0E-6B90-B258-DA544945C08A}"/>
              </a:ext>
            </a:extLst>
          </p:cNvPr>
          <p:cNvSpPr>
            <a:spLocks noGrp="1"/>
          </p:cNvSpPr>
          <p:nvPr>
            <p:ph type="title"/>
          </p:nvPr>
        </p:nvSpPr>
        <p:spPr>
          <a:xfrm>
            <a:off x="685800" y="5427255"/>
            <a:ext cx="5131676" cy="843456"/>
          </a:xfrm>
        </p:spPr>
        <p:txBody>
          <a:bodyPr/>
          <a:lstStyle/>
          <a:p>
            <a:pPr algn="l"/>
            <a:r>
              <a:rPr lang="en-US" i="1" dirty="0"/>
              <a:t>Exodus 10:21-23</a:t>
            </a:r>
          </a:p>
        </p:txBody>
      </p:sp>
      <p:sp>
        <p:nvSpPr>
          <p:cNvPr id="3" name="Content Placeholder 2">
            <a:extLst>
              <a:ext uri="{FF2B5EF4-FFF2-40B4-BE49-F238E27FC236}">
                <a16:creationId xmlns:a16="http://schemas.microsoft.com/office/drawing/2014/main" id="{57FEBEE9-5820-4346-E8CF-0EDCC3880680}"/>
              </a:ext>
            </a:extLst>
          </p:cNvPr>
          <p:cNvSpPr>
            <a:spLocks noGrp="1"/>
          </p:cNvSpPr>
          <p:nvPr>
            <p:ph sz="half" idx="1"/>
          </p:nvPr>
        </p:nvSpPr>
        <p:spPr>
          <a:xfrm>
            <a:off x="685800" y="1416937"/>
            <a:ext cx="5334000" cy="4024125"/>
          </a:xfrm>
        </p:spPr>
        <p:txBody>
          <a:bodyPr>
            <a:normAutofit/>
          </a:bodyPr>
          <a:lstStyle/>
          <a:p>
            <a:pPr marL="0" indent="0">
              <a:buNone/>
            </a:pPr>
            <a:r>
              <a:rPr lang="en-US" sz="6600" dirty="0"/>
              <a:t>12. What was the ninth plague?</a:t>
            </a:r>
            <a:endParaRPr lang="en-US" sz="34400" dirty="0"/>
          </a:p>
        </p:txBody>
      </p:sp>
      <p:pic>
        <p:nvPicPr>
          <p:cNvPr id="6" name="Content Placeholder 5" descr="See How Egypt Went Dark for an Hour Yesterday Celebrating Earth...">
            <a:extLst>
              <a:ext uri="{FF2B5EF4-FFF2-40B4-BE49-F238E27FC236}">
                <a16:creationId xmlns:a16="http://schemas.microsoft.com/office/drawing/2014/main" id="{3B10F8B4-DA46-D981-9A16-15B032D468BB}"/>
              </a:ext>
            </a:extLst>
          </p:cNvPr>
          <p:cNvPicPr>
            <a:picLocks noGrp="1" noChangeAspect="1"/>
          </p:cNvPicPr>
          <p:nvPr>
            <p:ph sz="half" idx="2"/>
          </p:nvPr>
        </p:nvPicPr>
        <p:blipFill>
          <a:blip r:embed="rId3"/>
          <a:srcRect l="4278" t="972" r="22338" b="1991"/>
          <a:stretch>
            <a:fillRect/>
          </a:stretch>
        </p:blipFill>
        <p:spPr>
          <a:xfrm>
            <a:off x="5444836" y="640844"/>
            <a:ext cx="6061364" cy="5343237"/>
          </a:xfrm>
          <a:prstGeom prst="rect">
            <a:avLst/>
          </a:prstGeom>
        </p:spPr>
      </p:pic>
    </p:spTree>
    <p:extLst>
      <p:ext uri="{BB962C8B-B14F-4D97-AF65-F5344CB8AC3E}">
        <p14:creationId xmlns:p14="http://schemas.microsoft.com/office/powerpoint/2010/main" val="1793587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26534-F4FF-F68D-5646-FE7B9D4C6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B196E-B0A8-1BC9-A54E-71E68FDDB5BB}"/>
              </a:ext>
            </a:extLst>
          </p:cNvPr>
          <p:cNvSpPr>
            <a:spLocks noGrp="1"/>
          </p:cNvSpPr>
          <p:nvPr>
            <p:ph type="title"/>
          </p:nvPr>
        </p:nvSpPr>
        <p:spPr>
          <a:xfrm>
            <a:off x="2999509" y="-133195"/>
            <a:ext cx="8610600" cy="1545021"/>
          </a:xfrm>
        </p:spPr>
        <p:txBody>
          <a:bodyPr>
            <a:normAutofit/>
          </a:bodyPr>
          <a:lstStyle/>
          <a:p>
            <a:r>
              <a:rPr lang="en-US" sz="4400" b="1" dirty="0"/>
              <a:t>Exodus 10:21-23</a:t>
            </a:r>
          </a:p>
        </p:txBody>
      </p:sp>
      <p:sp>
        <p:nvSpPr>
          <p:cNvPr id="4" name="Content Placeholder 3">
            <a:extLst>
              <a:ext uri="{FF2B5EF4-FFF2-40B4-BE49-F238E27FC236}">
                <a16:creationId xmlns:a16="http://schemas.microsoft.com/office/drawing/2014/main" id="{81367E91-C6CA-403D-CCDE-B74842F3DEA3}"/>
              </a:ext>
            </a:extLst>
          </p:cNvPr>
          <p:cNvSpPr>
            <a:spLocks noGrp="1"/>
          </p:cNvSpPr>
          <p:nvPr>
            <p:ph sz="half" idx="2"/>
          </p:nvPr>
        </p:nvSpPr>
        <p:spPr>
          <a:xfrm>
            <a:off x="6172199" y="1150882"/>
            <a:ext cx="5590309" cy="5436953"/>
          </a:xfrm>
        </p:spPr>
        <p:txBody>
          <a:bodyPr>
            <a:normAutofit fontScale="92500" lnSpcReduction="10000"/>
          </a:bodyPr>
          <a:lstStyle/>
          <a:p>
            <a:pPr marL="0" indent="0">
              <a:buNone/>
            </a:pPr>
            <a:r>
              <a:rPr lang="en-US" sz="4800" b="1" baseline="30000" dirty="0"/>
              <a:t>21 </a:t>
            </a:r>
            <a:r>
              <a:rPr lang="en-US" sz="4800" dirty="0"/>
              <a:t>And the </a:t>
            </a:r>
            <a:r>
              <a:rPr lang="en-US" sz="4800" cap="small" dirty="0"/>
              <a:t>Lord</a:t>
            </a:r>
            <a:r>
              <a:rPr lang="en-US" sz="4800" dirty="0"/>
              <a:t> said unto Moses, Stretch out thine hand toward heaven, that there may be darkness over the land of Egypt, even darkness which may be felt.</a:t>
            </a:r>
            <a:endParaRPr lang="en-US" sz="400000" dirty="0"/>
          </a:p>
        </p:txBody>
      </p:sp>
      <p:pic>
        <p:nvPicPr>
          <p:cNvPr id="12" name="Content Placeholder 11" descr="The Egyptians could not see anyone else or move about. – Slide 8">
            <a:extLst>
              <a:ext uri="{FF2B5EF4-FFF2-40B4-BE49-F238E27FC236}">
                <a16:creationId xmlns:a16="http://schemas.microsoft.com/office/drawing/2014/main" id="{01C6A403-8E21-3CCA-EEAF-355FACE34167}"/>
              </a:ext>
            </a:extLst>
          </p:cNvPr>
          <p:cNvPicPr>
            <a:picLocks noGrp="1" noChangeAspect="1"/>
          </p:cNvPicPr>
          <p:nvPr>
            <p:ph sz="half" idx="1"/>
          </p:nvPr>
        </p:nvPicPr>
        <p:blipFill>
          <a:blip r:embed="rId2"/>
          <a:srcRect l="8968" r="17183"/>
          <a:stretch>
            <a:fillRect/>
          </a:stretch>
        </p:blipFill>
        <p:spPr>
          <a:xfrm>
            <a:off x="900545" y="790827"/>
            <a:ext cx="5195456" cy="5276345"/>
          </a:xfrm>
          <a:prstGeom prst="rect">
            <a:avLst/>
          </a:prstGeom>
        </p:spPr>
      </p:pic>
    </p:spTree>
    <p:extLst>
      <p:ext uri="{BB962C8B-B14F-4D97-AF65-F5344CB8AC3E}">
        <p14:creationId xmlns:p14="http://schemas.microsoft.com/office/powerpoint/2010/main" val="1120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2728-1B1B-FC33-845B-DEB3DE2AE180}"/>
              </a:ext>
            </a:extLst>
          </p:cNvPr>
          <p:cNvSpPr>
            <a:spLocks noGrp="1"/>
          </p:cNvSpPr>
          <p:nvPr>
            <p:ph type="title"/>
          </p:nvPr>
        </p:nvSpPr>
        <p:spPr>
          <a:xfrm>
            <a:off x="685800" y="5427255"/>
            <a:ext cx="5131676" cy="843456"/>
          </a:xfrm>
        </p:spPr>
        <p:txBody>
          <a:bodyPr/>
          <a:lstStyle/>
          <a:p>
            <a:pPr algn="l"/>
            <a:r>
              <a:rPr lang="en-US" i="1" dirty="0"/>
              <a:t>Exodus 8:20, 21, 24</a:t>
            </a:r>
          </a:p>
        </p:txBody>
      </p:sp>
      <p:sp>
        <p:nvSpPr>
          <p:cNvPr id="3" name="Content Placeholder 2">
            <a:extLst>
              <a:ext uri="{FF2B5EF4-FFF2-40B4-BE49-F238E27FC236}">
                <a16:creationId xmlns:a16="http://schemas.microsoft.com/office/drawing/2014/main" id="{BCEEA0E0-0887-2772-D912-AB41CA0B9564}"/>
              </a:ext>
            </a:extLst>
          </p:cNvPr>
          <p:cNvSpPr>
            <a:spLocks noGrp="1"/>
          </p:cNvSpPr>
          <p:nvPr>
            <p:ph sz="half" idx="1"/>
          </p:nvPr>
        </p:nvSpPr>
        <p:spPr>
          <a:xfrm>
            <a:off x="685800" y="1416937"/>
            <a:ext cx="5334000" cy="4024125"/>
          </a:xfrm>
        </p:spPr>
        <p:txBody>
          <a:bodyPr>
            <a:normAutofit fontScale="92500"/>
          </a:bodyPr>
          <a:lstStyle/>
          <a:p>
            <a:pPr marL="0" indent="0">
              <a:buNone/>
            </a:pPr>
            <a:r>
              <a:rPr lang="en-US" sz="5400" dirty="0"/>
              <a:t>1. What was the fourth plague that came upon the land of Egypt? </a:t>
            </a:r>
          </a:p>
        </p:txBody>
      </p:sp>
      <p:pic>
        <p:nvPicPr>
          <p:cNvPr id="5" name="Content Placeholder 4" descr="The ten plagues of Egypt · Creation.com">
            <a:extLst>
              <a:ext uri="{FF2B5EF4-FFF2-40B4-BE49-F238E27FC236}">
                <a16:creationId xmlns:a16="http://schemas.microsoft.com/office/drawing/2014/main" id="{F7FCB64C-E11A-E257-0895-5456BB66921D}"/>
              </a:ext>
            </a:extLst>
          </p:cNvPr>
          <p:cNvPicPr>
            <a:picLocks noGrp="1" noChangeAspect="1"/>
          </p:cNvPicPr>
          <p:nvPr>
            <p:ph sz="half" idx="2"/>
          </p:nvPr>
        </p:nvPicPr>
        <p:blipFill>
          <a:blip r:embed="rId2"/>
          <a:srcRect l="23307" t="363" r="13553" b="-363"/>
          <a:stretch>
            <a:fillRect/>
          </a:stretch>
        </p:blipFill>
        <p:spPr>
          <a:xfrm>
            <a:off x="6096000" y="587288"/>
            <a:ext cx="5410200" cy="5704153"/>
          </a:xfrm>
          <a:prstGeom prst="rect">
            <a:avLst/>
          </a:prstGeom>
        </p:spPr>
      </p:pic>
    </p:spTree>
    <p:extLst>
      <p:ext uri="{BB962C8B-B14F-4D97-AF65-F5344CB8AC3E}">
        <p14:creationId xmlns:p14="http://schemas.microsoft.com/office/powerpoint/2010/main" val="3461491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A41F6-FF0D-F927-8713-5DE56280CB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66366-0C7C-D5A7-3E42-DF6B7AA0219B}"/>
              </a:ext>
            </a:extLst>
          </p:cNvPr>
          <p:cNvSpPr>
            <a:spLocks noGrp="1"/>
          </p:cNvSpPr>
          <p:nvPr>
            <p:ph type="title"/>
          </p:nvPr>
        </p:nvSpPr>
        <p:spPr>
          <a:xfrm>
            <a:off x="2999509" y="-133195"/>
            <a:ext cx="8610600" cy="1545021"/>
          </a:xfrm>
        </p:spPr>
        <p:txBody>
          <a:bodyPr>
            <a:normAutofit/>
          </a:bodyPr>
          <a:lstStyle/>
          <a:p>
            <a:r>
              <a:rPr lang="en-US" sz="4400" b="1" dirty="0"/>
              <a:t>Exodus 10:21-23</a:t>
            </a:r>
          </a:p>
        </p:txBody>
      </p:sp>
      <p:sp>
        <p:nvSpPr>
          <p:cNvPr id="4" name="Content Placeholder 3">
            <a:extLst>
              <a:ext uri="{FF2B5EF4-FFF2-40B4-BE49-F238E27FC236}">
                <a16:creationId xmlns:a16="http://schemas.microsoft.com/office/drawing/2014/main" id="{1913F4F2-F94C-3C89-2F69-C149CBAE41AD}"/>
              </a:ext>
            </a:extLst>
          </p:cNvPr>
          <p:cNvSpPr>
            <a:spLocks noGrp="1"/>
          </p:cNvSpPr>
          <p:nvPr>
            <p:ph sz="half" idx="2"/>
          </p:nvPr>
        </p:nvSpPr>
        <p:spPr>
          <a:xfrm>
            <a:off x="6172199" y="1150882"/>
            <a:ext cx="5590309" cy="5436953"/>
          </a:xfrm>
        </p:spPr>
        <p:txBody>
          <a:bodyPr>
            <a:normAutofit/>
          </a:bodyPr>
          <a:lstStyle/>
          <a:p>
            <a:pPr marL="0" indent="0">
              <a:buNone/>
            </a:pPr>
            <a:r>
              <a:rPr lang="en-US" sz="4800" b="1" baseline="30000" dirty="0"/>
              <a:t>22 </a:t>
            </a:r>
            <a:r>
              <a:rPr lang="en-US" sz="4800" dirty="0"/>
              <a:t>And Moses stretched forth his hand toward heaven; and there was a thick darkness in all the land of Egypt three days:</a:t>
            </a:r>
            <a:endParaRPr lang="en-US" sz="400000" dirty="0"/>
          </a:p>
        </p:txBody>
      </p:sp>
      <p:pic>
        <p:nvPicPr>
          <p:cNvPr id="7" name="Content Placeholder 6">
            <a:extLst>
              <a:ext uri="{FF2B5EF4-FFF2-40B4-BE49-F238E27FC236}">
                <a16:creationId xmlns:a16="http://schemas.microsoft.com/office/drawing/2014/main" id="{C97C5A83-F08A-CC24-95B2-4709478D5D6C}"/>
              </a:ext>
            </a:extLst>
          </p:cNvPr>
          <p:cNvPicPr>
            <a:picLocks noGrp="1" noChangeAspect="1"/>
          </p:cNvPicPr>
          <p:nvPr>
            <p:ph sz="half" idx="1"/>
          </p:nvPr>
        </p:nvPicPr>
        <p:blipFill>
          <a:blip r:embed="rId2"/>
          <a:srcRect r="27410"/>
          <a:stretch>
            <a:fillRect/>
          </a:stretch>
        </p:blipFill>
        <p:spPr>
          <a:xfrm>
            <a:off x="609599" y="997977"/>
            <a:ext cx="5410201" cy="5589858"/>
          </a:xfrm>
          <a:prstGeom prst="rect">
            <a:avLst/>
          </a:prstGeom>
        </p:spPr>
      </p:pic>
    </p:spTree>
    <p:extLst>
      <p:ext uri="{BB962C8B-B14F-4D97-AF65-F5344CB8AC3E}">
        <p14:creationId xmlns:p14="http://schemas.microsoft.com/office/powerpoint/2010/main" val="2155067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935DE-4585-0D46-0074-4E08DF0E2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7C674-1D00-92DF-B0D8-8F8E989B3A86}"/>
              </a:ext>
            </a:extLst>
          </p:cNvPr>
          <p:cNvSpPr>
            <a:spLocks noGrp="1"/>
          </p:cNvSpPr>
          <p:nvPr>
            <p:ph type="title"/>
          </p:nvPr>
        </p:nvSpPr>
        <p:spPr>
          <a:xfrm>
            <a:off x="2999509" y="-133195"/>
            <a:ext cx="8610600" cy="1545021"/>
          </a:xfrm>
        </p:spPr>
        <p:txBody>
          <a:bodyPr>
            <a:normAutofit/>
          </a:bodyPr>
          <a:lstStyle/>
          <a:p>
            <a:r>
              <a:rPr lang="en-US" sz="4400" b="1" dirty="0"/>
              <a:t>Exodus 10:21-23</a:t>
            </a:r>
          </a:p>
        </p:txBody>
      </p:sp>
      <p:sp>
        <p:nvSpPr>
          <p:cNvPr id="4" name="Content Placeholder 3">
            <a:extLst>
              <a:ext uri="{FF2B5EF4-FFF2-40B4-BE49-F238E27FC236}">
                <a16:creationId xmlns:a16="http://schemas.microsoft.com/office/drawing/2014/main" id="{F165EAEA-0089-F97A-A84B-076D00E4269F}"/>
              </a:ext>
            </a:extLst>
          </p:cNvPr>
          <p:cNvSpPr>
            <a:spLocks noGrp="1"/>
          </p:cNvSpPr>
          <p:nvPr>
            <p:ph sz="half" idx="2"/>
          </p:nvPr>
        </p:nvSpPr>
        <p:spPr>
          <a:xfrm>
            <a:off x="6172199" y="1150882"/>
            <a:ext cx="5590309" cy="5436953"/>
          </a:xfrm>
        </p:spPr>
        <p:txBody>
          <a:bodyPr>
            <a:normAutofit/>
          </a:bodyPr>
          <a:lstStyle/>
          <a:p>
            <a:pPr marL="0" indent="0">
              <a:buNone/>
            </a:pPr>
            <a:r>
              <a:rPr lang="en-US" sz="4800" b="1" baseline="30000" dirty="0"/>
              <a:t>23 </a:t>
            </a:r>
            <a:r>
              <a:rPr lang="en-US" sz="4800" dirty="0"/>
              <a:t>They saw not one another, neither rose any from his place for three days: but all the children of Israel had light in their dwellings.</a:t>
            </a:r>
            <a:endParaRPr lang="en-US" sz="400000" dirty="0"/>
          </a:p>
        </p:txBody>
      </p:sp>
      <p:pic>
        <p:nvPicPr>
          <p:cNvPr id="6" name="Content Placeholder 5">
            <a:extLst>
              <a:ext uri="{FF2B5EF4-FFF2-40B4-BE49-F238E27FC236}">
                <a16:creationId xmlns:a16="http://schemas.microsoft.com/office/drawing/2014/main" id="{1FDFE4B3-96AF-1918-F424-EA6B17EC4A25}"/>
              </a:ext>
            </a:extLst>
          </p:cNvPr>
          <p:cNvPicPr>
            <a:picLocks noGrp="1" noChangeAspect="1"/>
          </p:cNvPicPr>
          <p:nvPr>
            <p:ph sz="half" idx="1"/>
          </p:nvPr>
        </p:nvPicPr>
        <p:blipFill>
          <a:blip r:embed="rId2"/>
          <a:srcRect l="14840" t="1067" r="15813" b="2201"/>
          <a:stretch>
            <a:fillRect/>
          </a:stretch>
        </p:blipFill>
        <p:spPr>
          <a:xfrm>
            <a:off x="581891" y="769378"/>
            <a:ext cx="5437909" cy="5689023"/>
          </a:xfrm>
          <a:prstGeom prst="rect">
            <a:avLst/>
          </a:prstGeom>
        </p:spPr>
      </p:pic>
    </p:spTree>
    <p:extLst>
      <p:ext uri="{BB962C8B-B14F-4D97-AF65-F5344CB8AC3E}">
        <p14:creationId xmlns:p14="http://schemas.microsoft.com/office/powerpoint/2010/main" val="350527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C4E18-9941-DBD0-E652-B93237564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EC69B-6775-EACF-E0EC-6BBB951ABEE5}"/>
              </a:ext>
            </a:extLst>
          </p:cNvPr>
          <p:cNvSpPr>
            <a:spLocks noGrp="1"/>
          </p:cNvSpPr>
          <p:nvPr>
            <p:ph type="title"/>
          </p:nvPr>
        </p:nvSpPr>
        <p:spPr>
          <a:xfrm>
            <a:off x="685800" y="5427255"/>
            <a:ext cx="5131676" cy="843456"/>
          </a:xfrm>
        </p:spPr>
        <p:txBody>
          <a:bodyPr/>
          <a:lstStyle/>
          <a:p>
            <a:pPr algn="l"/>
            <a:r>
              <a:rPr lang="en-US" i="1" dirty="0"/>
              <a:t>Exodus 10:23</a:t>
            </a:r>
          </a:p>
        </p:txBody>
      </p:sp>
      <p:sp>
        <p:nvSpPr>
          <p:cNvPr id="3" name="Content Placeholder 2">
            <a:extLst>
              <a:ext uri="{FF2B5EF4-FFF2-40B4-BE49-F238E27FC236}">
                <a16:creationId xmlns:a16="http://schemas.microsoft.com/office/drawing/2014/main" id="{0AA12298-97A7-C858-8948-EFFA2CDEC94E}"/>
              </a:ext>
            </a:extLst>
          </p:cNvPr>
          <p:cNvSpPr>
            <a:spLocks noGrp="1"/>
          </p:cNvSpPr>
          <p:nvPr>
            <p:ph sz="half" idx="1"/>
          </p:nvPr>
        </p:nvSpPr>
        <p:spPr>
          <a:xfrm>
            <a:off x="685800" y="1416937"/>
            <a:ext cx="5334000" cy="4024125"/>
          </a:xfrm>
        </p:spPr>
        <p:txBody>
          <a:bodyPr>
            <a:normAutofit fontScale="85000" lnSpcReduction="10000"/>
          </a:bodyPr>
          <a:lstStyle/>
          <a:p>
            <a:pPr marL="0" indent="0">
              <a:buNone/>
            </a:pPr>
            <a:r>
              <a:rPr lang="en-US" sz="5400" dirty="0"/>
              <a:t>13. What showed in a special manner that this darkness was not from ordinary causes?</a:t>
            </a:r>
            <a:endParaRPr lang="en-US" sz="148100" dirty="0"/>
          </a:p>
        </p:txBody>
      </p:sp>
      <p:pic>
        <p:nvPicPr>
          <p:cNvPr id="7" name="Content Placeholder 6" descr="Dark Egypt | VISION">
            <a:extLst>
              <a:ext uri="{FF2B5EF4-FFF2-40B4-BE49-F238E27FC236}">
                <a16:creationId xmlns:a16="http://schemas.microsoft.com/office/drawing/2014/main" id="{A1892DC3-FABF-53C8-5ED6-B3EBC287051C}"/>
              </a:ext>
            </a:extLst>
          </p:cNvPr>
          <p:cNvPicPr>
            <a:picLocks noGrp="1" noChangeAspect="1"/>
          </p:cNvPicPr>
          <p:nvPr>
            <p:ph sz="half" idx="2"/>
          </p:nvPr>
        </p:nvPicPr>
        <p:blipFill>
          <a:blip r:embed="rId3"/>
          <a:srcRect l="21478" t="978" r="20884"/>
          <a:stretch>
            <a:fillRect/>
          </a:stretch>
        </p:blipFill>
        <p:spPr>
          <a:xfrm>
            <a:off x="6172202" y="1116085"/>
            <a:ext cx="5334000" cy="5154626"/>
          </a:xfrm>
          <a:prstGeom prst="rect">
            <a:avLst/>
          </a:prstGeom>
        </p:spPr>
      </p:pic>
    </p:spTree>
    <p:extLst>
      <p:ext uri="{BB962C8B-B14F-4D97-AF65-F5344CB8AC3E}">
        <p14:creationId xmlns:p14="http://schemas.microsoft.com/office/powerpoint/2010/main" val="3455201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4CB81-69A0-5ACE-9762-2E5BB2A9A5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3D5E1-FC6E-8A91-BDEE-EF3B6BD29B5B}"/>
              </a:ext>
            </a:extLst>
          </p:cNvPr>
          <p:cNvSpPr>
            <a:spLocks noGrp="1"/>
          </p:cNvSpPr>
          <p:nvPr>
            <p:ph type="title"/>
          </p:nvPr>
        </p:nvSpPr>
        <p:spPr>
          <a:xfrm>
            <a:off x="2999509" y="-133195"/>
            <a:ext cx="8610600" cy="1545021"/>
          </a:xfrm>
        </p:spPr>
        <p:txBody>
          <a:bodyPr>
            <a:normAutofit/>
          </a:bodyPr>
          <a:lstStyle/>
          <a:p>
            <a:r>
              <a:rPr lang="en-US" sz="4400" b="1" dirty="0"/>
              <a:t>Exodus 10:21-23</a:t>
            </a:r>
          </a:p>
        </p:txBody>
      </p:sp>
      <p:sp>
        <p:nvSpPr>
          <p:cNvPr id="4" name="Content Placeholder 3">
            <a:extLst>
              <a:ext uri="{FF2B5EF4-FFF2-40B4-BE49-F238E27FC236}">
                <a16:creationId xmlns:a16="http://schemas.microsoft.com/office/drawing/2014/main" id="{C07130B1-DA74-C4C3-5A97-67201FB41B4C}"/>
              </a:ext>
            </a:extLst>
          </p:cNvPr>
          <p:cNvSpPr>
            <a:spLocks noGrp="1"/>
          </p:cNvSpPr>
          <p:nvPr>
            <p:ph sz="half" idx="2"/>
          </p:nvPr>
        </p:nvSpPr>
        <p:spPr>
          <a:xfrm>
            <a:off x="6172199" y="1150882"/>
            <a:ext cx="5590309" cy="5436953"/>
          </a:xfrm>
        </p:spPr>
        <p:txBody>
          <a:bodyPr>
            <a:normAutofit/>
          </a:bodyPr>
          <a:lstStyle/>
          <a:p>
            <a:pPr marL="0" indent="0">
              <a:buNone/>
            </a:pPr>
            <a:r>
              <a:rPr lang="en-US" sz="4800" b="1" baseline="30000" dirty="0"/>
              <a:t>23 </a:t>
            </a:r>
            <a:r>
              <a:rPr lang="en-US" sz="4800" dirty="0"/>
              <a:t>They saw not one another, neither rose any from his place for three days: but all the children of Israel had light in their dwellings.</a:t>
            </a:r>
            <a:endParaRPr lang="en-US" sz="400000" dirty="0"/>
          </a:p>
        </p:txBody>
      </p:sp>
      <p:pic>
        <p:nvPicPr>
          <p:cNvPr id="6" name="Content Placeholder 5">
            <a:extLst>
              <a:ext uri="{FF2B5EF4-FFF2-40B4-BE49-F238E27FC236}">
                <a16:creationId xmlns:a16="http://schemas.microsoft.com/office/drawing/2014/main" id="{7375ADC9-4A3D-E1C0-82C1-A9584D6F5CDD}"/>
              </a:ext>
            </a:extLst>
          </p:cNvPr>
          <p:cNvPicPr>
            <a:picLocks noGrp="1" noChangeAspect="1"/>
          </p:cNvPicPr>
          <p:nvPr>
            <p:ph sz="half" idx="1"/>
          </p:nvPr>
        </p:nvPicPr>
        <p:blipFill>
          <a:blip r:embed="rId2"/>
          <a:srcRect l="30653" t="1067" b="2201"/>
          <a:stretch>
            <a:fillRect/>
          </a:stretch>
        </p:blipFill>
        <p:spPr>
          <a:xfrm>
            <a:off x="581891" y="769378"/>
            <a:ext cx="5437909" cy="5689023"/>
          </a:xfrm>
          <a:prstGeom prst="rect">
            <a:avLst/>
          </a:prstGeom>
        </p:spPr>
      </p:pic>
    </p:spTree>
    <p:extLst>
      <p:ext uri="{BB962C8B-B14F-4D97-AF65-F5344CB8AC3E}">
        <p14:creationId xmlns:p14="http://schemas.microsoft.com/office/powerpoint/2010/main" val="513409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AB78B-07D5-4A03-31EF-DD68EFB5F1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2E042-D900-A09E-4CFB-BC7118CB7523}"/>
              </a:ext>
            </a:extLst>
          </p:cNvPr>
          <p:cNvSpPr>
            <a:spLocks noGrp="1"/>
          </p:cNvSpPr>
          <p:nvPr>
            <p:ph type="title"/>
          </p:nvPr>
        </p:nvSpPr>
        <p:spPr>
          <a:xfrm>
            <a:off x="685800" y="5427255"/>
            <a:ext cx="5131676" cy="843456"/>
          </a:xfrm>
        </p:spPr>
        <p:txBody>
          <a:bodyPr/>
          <a:lstStyle/>
          <a:p>
            <a:pPr algn="l"/>
            <a:r>
              <a:rPr lang="en-US" i="1" dirty="0"/>
              <a:t>Exodus 11:4-6</a:t>
            </a:r>
          </a:p>
        </p:txBody>
      </p:sp>
      <p:sp>
        <p:nvSpPr>
          <p:cNvPr id="3" name="Content Placeholder 2">
            <a:extLst>
              <a:ext uri="{FF2B5EF4-FFF2-40B4-BE49-F238E27FC236}">
                <a16:creationId xmlns:a16="http://schemas.microsoft.com/office/drawing/2014/main" id="{09569189-2696-31BF-9609-97DB0804CAC9}"/>
              </a:ext>
            </a:extLst>
          </p:cNvPr>
          <p:cNvSpPr>
            <a:spLocks noGrp="1"/>
          </p:cNvSpPr>
          <p:nvPr>
            <p:ph sz="half" idx="1"/>
          </p:nvPr>
        </p:nvSpPr>
        <p:spPr>
          <a:xfrm>
            <a:off x="685800" y="1416937"/>
            <a:ext cx="5334000" cy="4024125"/>
          </a:xfrm>
        </p:spPr>
        <p:txBody>
          <a:bodyPr>
            <a:normAutofit fontScale="92500" lnSpcReduction="10000"/>
          </a:bodyPr>
          <a:lstStyle/>
          <a:p>
            <a:pPr marL="0" indent="0">
              <a:buNone/>
            </a:pPr>
            <a:r>
              <a:rPr lang="en-US" sz="6600" dirty="0"/>
              <a:t>14. What was the tenth and last plague threatened?</a:t>
            </a:r>
            <a:endParaRPr lang="en-US" sz="400000" dirty="0"/>
          </a:p>
        </p:txBody>
      </p:sp>
      <p:pic>
        <p:nvPicPr>
          <p:cNvPr id="6" name="Content Placeholder 5" descr="Khaemwaset, son of Ramses 'the Great' – Joseph and Moses impacted Egypt">
            <a:extLst>
              <a:ext uri="{FF2B5EF4-FFF2-40B4-BE49-F238E27FC236}">
                <a16:creationId xmlns:a16="http://schemas.microsoft.com/office/drawing/2014/main" id="{6AD21344-F364-33EC-757E-A477B0438172}"/>
              </a:ext>
            </a:extLst>
          </p:cNvPr>
          <p:cNvPicPr>
            <a:picLocks noGrp="1" noChangeAspect="1"/>
          </p:cNvPicPr>
          <p:nvPr>
            <p:ph sz="half" idx="2"/>
          </p:nvPr>
        </p:nvPicPr>
        <p:blipFill>
          <a:blip r:embed="rId3"/>
          <a:srcRect l="2752" t="281" r="18916" b="-281"/>
          <a:stretch>
            <a:fillRect/>
          </a:stretch>
        </p:blipFill>
        <p:spPr>
          <a:xfrm>
            <a:off x="6019800" y="976194"/>
            <a:ext cx="5759162" cy="4933369"/>
          </a:xfrm>
          <a:prstGeom prst="rect">
            <a:avLst/>
          </a:prstGeom>
        </p:spPr>
      </p:pic>
    </p:spTree>
    <p:extLst>
      <p:ext uri="{BB962C8B-B14F-4D97-AF65-F5344CB8AC3E}">
        <p14:creationId xmlns:p14="http://schemas.microsoft.com/office/powerpoint/2010/main" val="3999030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23C40-48A2-1D30-4FF2-FFEBA37CA5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FA828-7D39-E506-DCF2-48A8F0DBF8C9}"/>
              </a:ext>
            </a:extLst>
          </p:cNvPr>
          <p:cNvSpPr>
            <a:spLocks noGrp="1"/>
          </p:cNvSpPr>
          <p:nvPr>
            <p:ph type="title"/>
          </p:nvPr>
        </p:nvSpPr>
        <p:spPr>
          <a:xfrm>
            <a:off x="2999509" y="-133195"/>
            <a:ext cx="8610600" cy="1545021"/>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A22E1FB2-5D71-2CD1-B4F2-720E0C50BBC6}"/>
              </a:ext>
            </a:extLst>
          </p:cNvPr>
          <p:cNvSpPr>
            <a:spLocks noGrp="1"/>
          </p:cNvSpPr>
          <p:nvPr>
            <p:ph sz="half" idx="2"/>
          </p:nvPr>
        </p:nvSpPr>
        <p:spPr>
          <a:xfrm>
            <a:off x="6172199" y="1150882"/>
            <a:ext cx="5590309" cy="5436953"/>
          </a:xfrm>
        </p:spPr>
        <p:txBody>
          <a:bodyPr>
            <a:normAutofit/>
          </a:bodyPr>
          <a:lstStyle/>
          <a:p>
            <a:pPr marL="0" indent="0">
              <a:buNone/>
            </a:pPr>
            <a:r>
              <a:rPr lang="en-US" sz="5400" b="1" baseline="30000" dirty="0"/>
              <a:t>4 </a:t>
            </a:r>
            <a:r>
              <a:rPr lang="en-US" sz="5400" dirty="0"/>
              <a:t>And Moses said, Thus saith the </a:t>
            </a:r>
            <a:r>
              <a:rPr lang="en-US" sz="5400" cap="small" dirty="0"/>
              <a:t>Lord</a:t>
            </a:r>
            <a:r>
              <a:rPr lang="en-US" sz="5400" dirty="0"/>
              <a:t>, About midnight will I go out into the midst of Egypt:</a:t>
            </a:r>
            <a:endParaRPr lang="en-US" sz="400000" dirty="0"/>
          </a:p>
        </p:txBody>
      </p:sp>
      <p:pic>
        <p:nvPicPr>
          <p:cNvPr id="8" name="Content Placeholder 7">
            <a:extLst>
              <a:ext uri="{FF2B5EF4-FFF2-40B4-BE49-F238E27FC236}">
                <a16:creationId xmlns:a16="http://schemas.microsoft.com/office/drawing/2014/main" id="{F61656F5-5FDF-D06B-538F-39174F0869AA}"/>
              </a:ext>
            </a:extLst>
          </p:cNvPr>
          <p:cNvPicPr>
            <a:picLocks noGrp="1" noChangeAspect="1"/>
          </p:cNvPicPr>
          <p:nvPr>
            <p:ph sz="half" idx="1"/>
          </p:nvPr>
        </p:nvPicPr>
        <p:blipFill>
          <a:blip r:embed="rId2"/>
          <a:srcRect l="21267" t="-506" r="-1124" b="506"/>
          <a:stretch>
            <a:fillRect/>
          </a:stretch>
        </p:blipFill>
        <p:spPr>
          <a:xfrm>
            <a:off x="685799" y="1125176"/>
            <a:ext cx="5410201" cy="5081155"/>
          </a:xfrm>
          <a:prstGeom prst="rect">
            <a:avLst/>
          </a:prstGeom>
        </p:spPr>
      </p:pic>
    </p:spTree>
    <p:extLst>
      <p:ext uri="{BB962C8B-B14F-4D97-AF65-F5344CB8AC3E}">
        <p14:creationId xmlns:p14="http://schemas.microsoft.com/office/powerpoint/2010/main" val="309941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26A11-7E61-405C-DF21-4A681BDF74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62308-44C4-7B26-798E-690FF9915233}"/>
              </a:ext>
            </a:extLst>
          </p:cNvPr>
          <p:cNvSpPr>
            <a:spLocks noGrp="1"/>
          </p:cNvSpPr>
          <p:nvPr>
            <p:ph type="title"/>
          </p:nvPr>
        </p:nvSpPr>
        <p:spPr>
          <a:xfrm>
            <a:off x="2999509" y="-133195"/>
            <a:ext cx="8610600" cy="1545021"/>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ED60CBFB-E014-067F-1D54-1F9D03EE4660}"/>
              </a:ext>
            </a:extLst>
          </p:cNvPr>
          <p:cNvSpPr>
            <a:spLocks noGrp="1"/>
          </p:cNvSpPr>
          <p:nvPr>
            <p:ph sz="half" idx="2"/>
          </p:nvPr>
        </p:nvSpPr>
        <p:spPr>
          <a:xfrm>
            <a:off x="6172199" y="1150882"/>
            <a:ext cx="5590309" cy="5436953"/>
          </a:xfrm>
        </p:spPr>
        <p:txBody>
          <a:bodyPr>
            <a:normAutofit fontScale="92500"/>
          </a:bodyPr>
          <a:lstStyle/>
          <a:p>
            <a:pPr marL="0" indent="0">
              <a:buNone/>
            </a:pPr>
            <a:r>
              <a:rPr lang="en-US" sz="4000" b="1" baseline="30000" dirty="0"/>
              <a:t>5 </a:t>
            </a:r>
            <a:r>
              <a:rPr lang="en-US" sz="4000" dirty="0"/>
              <a:t>And all the firstborn in the land of Egypt shall die, from the first born of Pharaoh that </a:t>
            </a:r>
            <a:r>
              <a:rPr lang="en-US" sz="4000" dirty="0" err="1"/>
              <a:t>sitteth</a:t>
            </a:r>
            <a:r>
              <a:rPr lang="en-US" sz="4000" dirty="0"/>
              <a:t> upon his throne, even unto the firstborn of the maidservant that is behind the mill; and all the firstborn of beasts.</a:t>
            </a:r>
            <a:endParaRPr lang="en-US" sz="400000" dirty="0"/>
          </a:p>
        </p:txBody>
      </p:sp>
      <p:pic>
        <p:nvPicPr>
          <p:cNvPr id="3" name="Content Placeholder 2" descr="At midnight the Lord passed over the land and the firstborn son of Pharaoh and every Egyptian family was found dead. The first born of every animal was slain too. – Slide 18">
            <a:extLst>
              <a:ext uri="{FF2B5EF4-FFF2-40B4-BE49-F238E27FC236}">
                <a16:creationId xmlns:a16="http://schemas.microsoft.com/office/drawing/2014/main" id="{174E7233-CCB8-30B7-CC62-4170A99770FB}"/>
              </a:ext>
            </a:extLst>
          </p:cNvPr>
          <p:cNvPicPr>
            <a:picLocks noGrp="1" noChangeAspect="1"/>
          </p:cNvPicPr>
          <p:nvPr>
            <p:ph sz="half" idx="1"/>
          </p:nvPr>
        </p:nvPicPr>
        <p:blipFill>
          <a:blip r:embed="rId2"/>
          <a:srcRect l="1" r="39100" b="11401"/>
          <a:stretch>
            <a:fillRect/>
          </a:stretch>
        </p:blipFill>
        <p:spPr>
          <a:xfrm>
            <a:off x="955964" y="1150882"/>
            <a:ext cx="4752109" cy="5185064"/>
          </a:xfrm>
          <a:prstGeom prst="rect">
            <a:avLst/>
          </a:prstGeom>
        </p:spPr>
      </p:pic>
    </p:spTree>
    <p:extLst>
      <p:ext uri="{BB962C8B-B14F-4D97-AF65-F5344CB8AC3E}">
        <p14:creationId xmlns:p14="http://schemas.microsoft.com/office/powerpoint/2010/main" val="1195056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5F425-9B09-3E87-4731-78232E9EA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D0594-EFDD-CBDC-9C33-3F03162A9BF1}"/>
              </a:ext>
            </a:extLst>
          </p:cNvPr>
          <p:cNvSpPr>
            <a:spLocks noGrp="1"/>
          </p:cNvSpPr>
          <p:nvPr>
            <p:ph type="title"/>
          </p:nvPr>
        </p:nvSpPr>
        <p:spPr>
          <a:xfrm>
            <a:off x="2999509" y="-133195"/>
            <a:ext cx="8610600" cy="1545021"/>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EAE9CA47-4F0B-E212-E87E-E8EBC1ED7088}"/>
              </a:ext>
            </a:extLst>
          </p:cNvPr>
          <p:cNvSpPr>
            <a:spLocks noGrp="1"/>
          </p:cNvSpPr>
          <p:nvPr>
            <p:ph sz="half" idx="2"/>
          </p:nvPr>
        </p:nvSpPr>
        <p:spPr>
          <a:xfrm>
            <a:off x="6172199" y="1150882"/>
            <a:ext cx="5590309" cy="5436953"/>
          </a:xfrm>
        </p:spPr>
        <p:txBody>
          <a:bodyPr>
            <a:normAutofit/>
          </a:bodyPr>
          <a:lstStyle/>
          <a:p>
            <a:pPr marL="0" indent="0">
              <a:buNone/>
            </a:pPr>
            <a:r>
              <a:rPr lang="en-US" sz="4800" b="1" baseline="30000" dirty="0"/>
              <a:t>6 </a:t>
            </a:r>
            <a:r>
              <a:rPr lang="en-US" sz="4800" dirty="0"/>
              <a:t>And there shall be a great cry throughout all the land of Egypt, such as there was none like it, nor shall be like it any more.</a:t>
            </a:r>
            <a:endParaRPr lang="en-US" sz="400000" dirty="0"/>
          </a:p>
        </p:txBody>
      </p:sp>
      <p:pic>
        <p:nvPicPr>
          <p:cNvPr id="3" name="Content Placeholder 2" descr="In Exodus, when the firstborns of Egypt were killed because of Pharaoh's  disobedience, is this going to be the cycle of things to come? Are  'innocent' victims (e.g., babies, children) always caught">
            <a:extLst>
              <a:ext uri="{FF2B5EF4-FFF2-40B4-BE49-F238E27FC236}">
                <a16:creationId xmlns:a16="http://schemas.microsoft.com/office/drawing/2014/main" id="{4DD643F3-712F-76B2-FF64-98C076E77A86}"/>
              </a:ext>
            </a:extLst>
          </p:cNvPr>
          <p:cNvPicPr>
            <a:picLocks noGrp="1" noChangeAspect="1"/>
          </p:cNvPicPr>
          <p:nvPr>
            <p:ph sz="half" idx="1"/>
          </p:nvPr>
        </p:nvPicPr>
        <p:blipFill>
          <a:blip r:embed="rId2"/>
          <a:srcRect l="13053" t="-17" r="27388" b="17"/>
          <a:stretch>
            <a:fillRect/>
          </a:stretch>
        </p:blipFill>
        <p:spPr>
          <a:xfrm>
            <a:off x="709612" y="638348"/>
            <a:ext cx="5310188" cy="5783234"/>
          </a:xfrm>
          <a:prstGeom prst="rect">
            <a:avLst/>
          </a:prstGeom>
        </p:spPr>
      </p:pic>
    </p:spTree>
    <p:extLst>
      <p:ext uri="{BB962C8B-B14F-4D97-AF65-F5344CB8AC3E}">
        <p14:creationId xmlns:p14="http://schemas.microsoft.com/office/powerpoint/2010/main" val="5862347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C275E-5D17-E05A-4150-8E2F46F93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FC957-557C-4900-4B70-4F30D4637A7E}"/>
              </a:ext>
            </a:extLst>
          </p:cNvPr>
          <p:cNvSpPr>
            <a:spLocks noGrp="1"/>
          </p:cNvSpPr>
          <p:nvPr>
            <p:ph type="title"/>
          </p:nvPr>
        </p:nvSpPr>
        <p:spPr>
          <a:xfrm>
            <a:off x="685800" y="5427255"/>
            <a:ext cx="5131676" cy="843456"/>
          </a:xfrm>
        </p:spPr>
        <p:txBody>
          <a:bodyPr/>
          <a:lstStyle/>
          <a:p>
            <a:pPr algn="l"/>
            <a:r>
              <a:rPr lang="en-US" i="1" dirty="0"/>
              <a:t>Exodus 11:7</a:t>
            </a:r>
          </a:p>
        </p:txBody>
      </p:sp>
      <p:sp>
        <p:nvSpPr>
          <p:cNvPr id="3" name="Content Placeholder 2">
            <a:extLst>
              <a:ext uri="{FF2B5EF4-FFF2-40B4-BE49-F238E27FC236}">
                <a16:creationId xmlns:a16="http://schemas.microsoft.com/office/drawing/2014/main" id="{F1AE6EBC-41A6-A477-57AC-953F2634D789}"/>
              </a:ext>
            </a:extLst>
          </p:cNvPr>
          <p:cNvSpPr>
            <a:spLocks noGrp="1"/>
          </p:cNvSpPr>
          <p:nvPr>
            <p:ph sz="half" idx="1"/>
          </p:nvPr>
        </p:nvSpPr>
        <p:spPr>
          <a:xfrm>
            <a:off x="685800" y="1416937"/>
            <a:ext cx="5334000" cy="4024125"/>
          </a:xfrm>
        </p:spPr>
        <p:txBody>
          <a:bodyPr>
            <a:normAutofit fontScale="92500" lnSpcReduction="10000"/>
          </a:bodyPr>
          <a:lstStyle/>
          <a:p>
            <a:pPr marL="0" indent="0">
              <a:buNone/>
            </a:pPr>
            <a:r>
              <a:rPr lang="en-US" sz="4800" dirty="0"/>
              <a:t>15. How did the Lord propose to show that he put a difference between the Egyptians and the Israelites?</a:t>
            </a:r>
            <a:endParaRPr lang="en-US" sz="400000" dirty="0"/>
          </a:p>
        </p:txBody>
      </p:sp>
      <p:pic>
        <p:nvPicPr>
          <p:cNvPr id="10" name="Content Placeholder 9">
            <a:extLst>
              <a:ext uri="{FF2B5EF4-FFF2-40B4-BE49-F238E27FC236}">
                <a16:creationId xmlns:a16="http://schemas.microsoft.com/office/drawing/2014/main" id="{5D8475FC-66DA-5278-3EEC-6421A4F70AE8}"/>
              </a:ext>
            </a:extLst>
          </p:cNvPr>
          <p:cNvPicPr>
            <a:picLocks noGrp="1" noChangeAspect="1"/>
          </p:cNvPicPr>
          <p:nvPr>
            <p:ph sz="half" idx="2"/>
          </p:nvPr>
        </p:nvPicPr>
        <p:blipFill>
          <a:blip r:embed="rId3"/>
          <a:srcRect l="18310" t="575" r="14196" b="-575"/>
          <a:stretch>
            <a:fillRect/>
          </a:stretch>
        </p:blipFill>
        <p:spPr>
          <a:xfrm>
            <a:off x="6095999" y="914400"/>
            <a:ext cx="5631873" cy="5087688"/>
          </a:xfrm>
          <a:prstGeom prst="rect">
            <a:avLst/>
          </a:prstGeom>
        </p:spPr>
      </p:pic>
    </p:spTree>
    <p:extLst>
      <p:ext uri="{BB962C8B-B14F-4D97-AF65-F5344CB8AC3E}">
        <p14:creationId xmlns:p14="http://schemas.microsoft.com/office/powerpoint/2010/main" val="3765904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BD39D-6AE9-DC60-F4C9-482A30145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98021-A177-B1D8-89F7-D5ED7A1FB0FB}"/>
              </a:ext>
            </a:extLst>
          </p:cNvPr>
          <p:cNvSpPr>
            <a:spLocks noGrp="1"/>
          </p:cNvSpPr>
          <p:nvPr>
            <p:ph type="title"/>
          </p:nvPr>
        </p:nvSpPr>
        <p:spPr>
          <a:xfrm>
            <a:off x="2999509" y="-133195"/>
            <a:ext cx="8610600" cy="1545021"/>
          </a:xfrm>
        </p:spPr>
        <p:txBody>
          <a:bodyPr>
            <a:normAutofit/>
          </a:bodyPr>
          <a:lstStyle/>
          <a:p>
            <a:r>
              <a:rPr lang="en-US" sz="4400" b="1" dirty="0"/>
              <a:t>Exodus 11:7</a:t>
            </a:r>
          </a:p>
        </p:txBody>
      </p:sp>
      <p:sp>
        <p:nvSpPr>
          <p:cNvPr id="4" name="Content Placeholder 3">
            <a:extLst>
              <a:ext uri="{FF2B5EF4-FFF2-40B4-BE49-F238E27FC236}">
                <a16:creationId xmlns:a16="http://schemas.microsoft.com/office/drawing/2014/main" id="{44ACBEC5-04C9-F3A6-C277-EE374BF494C3}"/>
              </a:ext>
            </a:extLst>
          </p:cNvPr>
          <p:cNvSpPr>
            <a:spLocks noGrp="1"/>
          </p:cNvSpPr>
          <p:nvPr>
            <p:ph sz="half" idx="2"/>
          </p:nvPr>
        </p:nvSpPr>
        <p:spPr>
          <a:xfrm>
            <a:off x="6172199" y="1150882"/>
            <a:ext cx="5590309" cy="5436953"/>
          </a:xfrm>
        </p:spPr>
        <p:txBody>
          <a:bodyPr>
            <a:normAutofit fontScale="92500" lnSpcReduction="10000"/>
          </a:bodyPr>
          <a:lstStyle/>
          <a:p>
            <a:pPr marL="0" indent="0">
              <a:buNone/>
            </a:pPr>
            <a:r>
              <a:rPr lang="en-US" sz="4400" b="1" baseline="30000" dirty="0"/>
              <a:t>7 </a:t>
            </a:r>
            <a:r>
              <a:rPr lang="en-US" sz="4400" dirty="0"/>
              <a:t>But against any of the children of Israel shall not a dog move his tongue, against man or beast: that ye may know how that the </a:t>
            </a:r>
            <a:r>
              <a:rPr lang="en-US" sz="4400" cap="small" dirty="0"/>
              <a:t>Lord</a:t>
            </a:r>
            <a:r>
              <a:rPr lang="en-US" sz="4400" dirty="0"/>
              <a:t> doth put a difference between the Egyptians and Israel.</a:t>
            </a:r>
            <a:endParaRPr lang="en-US" sz="400000" dirty="0"/>
          </a:p>
        </p:txBody>
      </p:sp>
      <p:pic>
        <p:nvPicPr>
          <p:cNvPr id="3" name="Content Placeholder 2" descr="Moses explained that the Passover meal was to be celebrated every year. And when children asked what it meant they were to explain its meaning and tell how God had spared those homes covered by the blood of the lamb and set His people free. – Slide 17">
            <a:extLst>
              <a:ext uri="{FF2B5EF4-FFF2-40B4-BE49-F238E27FC236}">
                <a16:creationId xmlns:a16="http://schemas.microsoft.com/office/drawing/2014/main" id="{806E1601-721E-7B5C-9298-D59BB81BDB16}"/>
              </a:ext>
            </a:extLst>
          </p:cNvPr>
          <p:cNvPicPr>
            <a:picLocks noGrp="1" noChangeAspect="1"/>
          </p:cNvPicPr>
          <p:nvPr>
            <p:ph sz="half" idx="1"/>
          </p:nvPr>
        </p:nvPicPr>
        <p:blipFill>
          <a:blip r:embed="rId2"/>
          <a:srcRect l="26250" r="6923"/>
          <a:stretch>
            <a:fillRect/>
          </a:stretch>
        </p:blipFill>
        <p:spPr>
          <a:xfrm>
            <a:off x="858981" y="727363"/>
            <a:ext cx="4939145" cy="5543214"/>
          </a:xfrm>
          <a:prstGeom prst="rect">
            <a:avLst/>
          </a:prstGeom>
        </p:spPr>
      </p:pic>
    </p:spTree>
    <p:extLst>
      <p:ext uri="{BB962C8B-B14F-4D97-AF65-F5344CB8AC3E}">
        <p14:creationId xmlns:p14="http://schemas.microsoft.com/office/powerpoint/2010/main" val="1890890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04DA-4FC7-1355-92A6-CC8DFE1D22C1}"/>
              </a:ext>
            </a:extLst>
          </p:cNvPr>
          <p:cNvSpPr>
            <a:spLocks noGrp="1"/>
          </p:cNvSpPr>
          <p:nvPr>
            <p:ph type="title"/>
          </p:nvPr>
        </p:nvSpPr>
        <p:spPr>
          <a:xfrm>
            <a:off x="2895600" y="456945"/>
            <a:ext cx="8610600" cy="1293028"/>
          </a:xfrm>
        </p:spPr>
        <p:txBody>
          <a:bodyPr>
            <a:normAutofit/>
          </a:bodyPr>
          <a:lstStyle/>
          <a:p>
            <a:r>
              <a:rPr lang="en-US" sz="4400" b="1" dirty="0"/>
              <a:t>Exodus 8:20, 21, 24</a:t>
            </a:r>
          </a:p>
        </p:txBody>
      </p:sp>
      <p:sp>
        <p:nvSpPr>
          <p:cNvPr id="4" name="Content Placeholder 3">
            <a:extLst>
              <a:ext uri="{FF2B5EF4-FFF2-40B4-BE49-F238E27FC236}">
                <a16:creationId xmlns:a16="http://schemas.microsoft.com/office/drawing/2014/main" id="{A742C50F-26B0-E84F-B633-4618058561FD}"/>
              </a:ext>
            </a:extLst>
          </p:cNvPr>
          <p:cNvSpPr>
            <a:spLocks noGrp="1"/>
          </p:cNvSpPr>
          <p:nvPr>
            <p:ph sz="half" idx="2"/>
          </p:nvPr>
        </p:nvSpPr>
        <p:spPr>
          <a:xfrm>
            <a:off x="6172200" y="1749973"/>
            <a:ext cx="5334000" cy="4343654"/>
          </a:xfrm>
        </p:spPr>
        <p:txBody>
          <a:bodyPr>
            <a:normAutofit fontScale="92500"/>
          </a:bodyPr>
          <a:lstStyle/>
          <a:p>
            <a:pPr marL="0" indent="0">
              <a:buNone/>
            </a:pPr>
            <a:r>
              <a:rPr lang="en-US" sz="3600" b="1" baseline="30000" dirty="0"/>
              <a:t>20 </a:t>
            </a:r>
            <a:r>
              <a:rPr lang="en-US" sz="3600" dirty="0"/>
              <a:t>And the </a:t>
            </a:r>
            <a:r>
              <a:rPr lang="en-US" sz="3600" cap="small" dirty="0"/>
              <a:t>Lord</a:t>
            </a:r>
            <a:r>
              <a:rPr lang="en-US" sz="3600" dirty="0"/>
              <a:t> said unto Moses, Rise up early in the morning, and stand before Pharaoh; lo, he cometh forth to the water; and say unto him, Thus saith the </a:t>
            </a:r>
            <a:r>
              <a:rPr lang="en-US" sz="3600" cap="small" dirty="0"/>
              <a:t>Lord</a:t>
            </a:r>
            <a:r>
              <a:rPr lang="en-US" sz="3600" dirty="0"/>
              <a:t>, Let my people go, that they may serve me.</a:t>
            </a:r>
          </a:p>
        </p:txBody>
      </p:sp>
      <p:pic>
        <p:nvPicPr>
          <p:cNvPr id="8" name="Content Placeholder 7" descr="Early in the morning as Pharaoh went down to the river, Moses and Aaron told him what God had planned next. Swarms of flies would buzz around the Egyptians but not the Hebrew slaves living in Goshen. – Slide 12">
            <a:extLst>
              <a:ext uri="{FF2B5EF4-FFF2-40B4-BE49-F238E27FC236}">
                <a16:creationId xmlns:a16="http://schemas.microsoft.com/office/drawing/2014/main" id="{C3B41C48-BCDF-2C37-D615-CEA8DD32E295}"/>
              </a:ext>
            </a:extLst>
          </p:cNvPr>
          <p:cNvPicPr>
            <a:picLocks noGrp="1" noChangeAspect="1"/>
          </p:cNvPicPr>
          <p:nvPr>
            <p:ph sz="half" idx="1"/>
          </p:nvPr>
        </p:nvPicPr>
        <p:blipFill>
          <a:blip r:embed="rId2"/>
          <a:srcRect l="3913" r="8369"/>
          <a:stretch>
            <a:fillRect/>
          </a:stretch>
        </p:blipFill>
        <p:spPr>
          <a:xfrm>
            <a:off x="505690" y="1313809"/>
            <a:ext cx="5590309" cy="4779818"/>
          </a:xfrm>
          <a:prstGeom prst="rect">
            <a:avLst/>
          </a:prstGeom>
        </p:spPr>
      </p:pic>
    </p:spTree>
    <p:extLst>
      <p:ext uri="{BB962C8B-B14F-4D97-AF65-F5344CB8AC3E}">
        <p14:creationId xmlns:p14="http://schemas.microsoft.com/office/powerpoint/2010/main" val="24718420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3C06-97B9-F7EB-2A0C-BA1641ED71AC}"/>
              </a:ext>
            </a:extLst>
          </p:cNvPr>
          <p:cNvSpPr>
            <a:spLocks noGrp="1"/>
          </p:cNvSpPr>
          <p:nvPr>
            <p:ph type="ctrTitle"/>
          </p:nvPr>
        </p:nvSpPr>
        <p:spPr>
          <a:xfrm>
            <a:off x="1371600" y="852055"/>
            <a:ext cx="9448800" cy="1446881"/>
          </a:xfrm>
        </p:spPr>
        <p:txBody>
          <a:bodyPr>
            <a:normAutofit/>
          </a:bodyPr>
          <a:lstStyle/>
          <a:p>
            <a:r>
              <a:rPr lang="en-US" b="1" dirty="0"/>
              <a:t>The Note:</a:t>
            </a:r>
          </a:p>
        </p:txBody>
      </p:sp>
      <p:sp>
        <p:nvSpPr>
          <p:cNvPr id="3" name="Subtitle 2">
            <a:extLst>
              <a:ext uri="{FF2B5EF4-FFF2-40B4-BE49-F238E27FC236}">
                <a16:creationId xmlns:a16="http://schemas.microsoft.com/office/drawing/2014/main" id="{A2605B32-DDE6-A907-96F8-A4C03AD1EE5B}"/>
              </a:ext>
            </a:extLst>
          </p:cNvPr>
          <p:cNvSpPr>
            <a:spLocks noGrp="1"/>
          </p:cNvSpPr>
          <p:nvPr>
            <p:ph type="subTitle" idx="1"/>
          </p:nvPr>
        </p:nvSpPr>
        <p:spPr>
          <a:xfrm>
            <a:off x="1371600" y="2452256"/>
            <a:ext cx="9448800" cy="3005040"/>
          </a:xfrm>
        </p:spPr>
        <p:txBody>
          <a:bodyPr>
            <a:normAutofit/>
          </a:bodyPr>
          <a:lstStyle/>
          <a:p>
            <a:r>
              <a:rPr lang="en-US" sz="5900" dirty="0"/>
              <a:t>James B. Walker’s </a:t>
            </a:r>
          </a:p>
          <a:p>
            <a:r>
              <a:rPr lang="en-US" sz="5900" b="1" dirty="0"/>
              <a:t>The Philosophy of the Plan of Salvation.</a:t>
            </a:r>
          </a:p>
          <a:p>
            <a:endParaRPr lang="en-US" dirty="0"/>
          </a:p>
        </p:txBody>
      </p:sp>
    </p:spTree>
    <p:extLst>
      <p:ext uri="{BB962C8B-B14F-4D97-AF65-F5344CB8AC3E}">
        <p14:creationId xmlns:p14="http://schemas.microsoft.com/office/powerpoint/2010/main" val="2730905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hilosophy of the plan of salvation, 1879">
            <a:extLst>
              <a:ext uri="{FF2B5EF4-FFF2-40B4-BE49-F238E27FC236}">
                <a16:creationId xmlns:a16="http://schemas.microsoft.com/office/drawing/2014/main" id="{56C1F660-0D59-8E68-EE8A-E9FB0D2E29DD}"/>
              </a:ext>
            </a:extLst>
          </p:cNvPr>
          <p:cNvPicPr>
            <a:picLocks noGrp="1" noChangeAspect="1"/>
          </p:cNvPicPr>
          <p:nvPr>
            <p:ph sz="half" idx="1"/>
          </p:nvPr>
        </p:nvPicPr>
        <p:blipFill>
          <a:blip r:embed="rId2"/>
          <a:stretch>
            <a:fillRect/>
          </a:stretch>
        </p:blipFill>
        <p:spPr>
          <a:xfrm>
            <a:off x="685800" y="347910"/>
            <a:ext cx="4085793" cy="6162180"/>
          </a:xfrm>
          <a:prstGeom prst="rect">
            <a:avLst/>
          </a:prstGeom>
        </p:spPr>
      </p:pic>
      <p:sp>
        <p:nvSpPr>
          <p:cNvPr id="4" name="Content Placeholder 3">
            <a:extLst>
              <a:ext uri="{FF2B5EF4-FFF2-40B4-BE49-F238E27FC236}">
                <a16:creationId xmlns:a16="http://schemas.microsoft.com/office/drawing/2014/main" id="{10D1A4A8-8AD7-0893-2A72-660A3B4556F2}"/>
              </a:ext>
            </a:extLst>
          </p:cNvPr>
          <p:cNvSpPr>
            <a:spLocks noGrp="1"/>
          </p:cNvSpPr>
          <p:nvPr>
            <p:ph sz="half" idx="2"/>
          </p:nvPr>
        </p:nvSpPr>
        <p:spPr>
          <a:xfrm>
            <a:off x="5008418" y="665018"/>
            <a:ext cx="6497782" cy="5798127"/>
          </a:xfrm>
        </p:spPr>
        <p:txBody>
          <a:bodyPr>
            <a:normAutofit lnSpcReduction="10000"/>
          </a:bodyPr>
          <a:lstStyle/>
          <a:p>
            <a:pPr marL="0" indent="0">
              <a:buNone/>
            </a:pPr>
            <a:r>
              <a:rPr lang="en-US" sz="3600" b="1" i="1" dirty="0"/>
              <a:t>The Philosophy of the Plan of Salvation</a:t>
            </a:r>
            <a:r>
              <a:rPr lang="en-US" sz="3600" dirty="0"/>
              <a:t> was enormously influential in its day though much less known now. It first appeared anonymously in 1846 ("By an American Citizen"), though Walker's authorship soon became known. Walker was a Congregational minister, educator, and later president of Grand Traverse College.</a:t>
            </a:r>
          </a:p>
        </p:txBody>
      </p:sp>
    </p:spTree>
    <p:extLst>
      <p:ext uri="{BB962C8B-B14F-4D97-AF65-F5344CB8AC3E}">
        <p14:creationId xmlns:p14="http://schemas.microsoft.com/office/powerpoint/2010/main" val="3104540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4E08B-BE9C-BDF1-7613-3563FC4A99E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111875D-1A14-290D-AC71-C371E81DA898}"/>
              </a:ext>
            </a:extLst>
          </p:cNvPr>
          <p:cNvSpPr>
            <a:spLocks noGrp="1"/>
          </p:cNvSpPr>
          <p:nvPr>
            <p:ph sz="half" idx="2"/>
          </p:nvPr>
        </p:nvSpPr>
        <p:spPr>
          <a:xfrm>
            <a:off x="5361710" y="665018"/>
            <a:ext cx="6144490" cy="5798127"/>
          </a:xfrm>
        </p:spPr>
        <p:txBody>
          <a:bodyPr>
            <a:normAutofit/>
          </a:bodyPr>
          <a:lstStyle/>
          <a:p>
            <a:pPr marL="0" indent="0">
              <a:buNone/>
            </a:pPr>
            <a:r>
              <a:rPr lang="en-US" sz="3600" dirty="0"/>
              <a:t>Walker's argument is that God designed the human mind, so God's plan of salvation is perfectly adapted to how the human heart actually works.</a:t>
            </a:r>
          </a:p>
          <a:p>
            <a:pPr marL="0" indent="0">
              <a:buNone/>
            </a:pPr>
            <a:r>
              <a:rPr lang="en-US" sz="3600" dirty="0"/>
              <a:t>He builds the case almost like a lawyer or philosopher.  </a:t>
            </a:r>
          </a:p>
        </p:txBody>
      </p:sp>
      <p:pic>
        <p:nvPicPr>
          <p:cNvPr id="6" name="Content Placeholder 5" descr="PHILOSOPHY OF THE PLAN OF SALVATION. A BOOK ...">
            <a:extLst>
              <a:ext uri="{FF2B5EF4-FFF2-40B4-BE49-F238E27FC236}">
                <a16:creationId xmlns:a16="http://schemas.microsoft.com/office/drawing/2014/main" id="{B6E80687-A8DE-1021-7861-7FE543F6B683}"/>
              </a:ext>
            </a:extLst>
          </p:cNvPr>
          <p:cNvPicPr>
            <a:picLocks noGrp="1" noChangeAspect="1"/>
          </p:cNvPicPr>
          <p:nvPr>
            <p:ph sz="half" idx="1"/>
          </p:nvPr>
        </p:nvPicPr>
        <p:blipFill>
          <a:blip r:embed="rId2"/>
          <a:stretch>
            <a:fillRect/>
          </a:stretch>
        </p:blipFill>
        <p:spPr>
          <a:xfrm>
            <a:off x="685647" y="519544"/>
            <a:ext cx="4194857" cy="5798127"/>
          </a:xfrm>
          <a:prstGeom prst="rect">
            <a:avLst/>
          </a:prstGeom>
        </p:spPr>
      </p:pic>
    </p:spTree>
    <p:extLst>
      <p:ext uri="{BB962C8B-B14F-4D97-AF65-F5344CB8AC3E}">
        <p14:creationId xmlns:p14="http://schemas.microsoft.com/office/powerpoint/2010/main" val="25653988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6E1EB-52F3-9D44-3C84-E85C7065857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1C4F2B4-610A-2351-7CBC-1212B2E3A08E}"/>
              </a:ext>
            </a:extLst>
          </p:cNvPr>
          <p:cNvSpPr>
            <a:spLocks noGrp="1"/>
          </p:cNvSpPr>
          <p:nvPr>
            <p:ph sz="half" idx="2"/>
          </p:nvPr>
        </p:nvSpPr>
        <p:spPr>
          <a:xfrm>
            <a:off x="5008418" y="665018"/>
            <a:ext cx="6497782" cy="5798127"/>
          </a:xfrm>
        </p:spPr>
        <p:txBody>
          <a:bodyPr>
            <a:normAutofit fontScale="92500" lnSpcReduction="10000"/>
          </a:bodyPr>
          <a:lstStyle/>
          <a:p>
            <a:pPr marL="742950" indent="-742950">
              <a:buFont typeface="+mj-lt"/>
              <a:buAutoNum type="arabicPeriod"/>
            </a:pPr>
            <a:r>
              <a:rPr lang="en-US" sz="3600" dirty="0"/>
              <a:t>Human beings inevitably worship something. </a:t>
            </a:r>
          </a:p>
          <a:p>
            <a:pPr marL="742950" indent="-742950">
              <a:buFont typeface="+mj-lt"/>
              <a:buAutoNum type="arabicPeriod"/>
            </a:pPr>
            <a:r>
              <a:rPr lang="en-US" sz="3600" dirty="0"/>
              <a:t>We gradually become like whatever we worship. </a:t>
            </a:r>
          </a:p>
          <a:p>
            <a:pPr marL="742950" indent="-742950">
              <a:buFont typeface="+mj-lt"/>
              <a:buAutoNum type="arabicPeriod"/>
            </a:pPr>
            <a:r>
              <a:rPr lang="en-US" sz="3600" dirty="0"/>
              <a:t>Therefore God must reveal Himself in a way that transforms character. </a:t>
            </a:r>
          </a:p>
          <a:p>
            <a:pPr marL="742950" indent="-742950">
              <a:buFont typeface="+mj-lt"/>
              <a:buAutoNum type="arabicPeriod"/>
            </a:pPr>
            <a:r>
              <a:rPr lang="en-US" sz="3600"/>
              <a:t>God's </a:t>
            </a:r>
            <a:r>
              <a:rPr lang="en-US" sz="3600" dirty="0"/>
              <a:t>plan of salvation uniquely accomplishes this. </a:t>
            </a:r>
          </a:p>
          <a:p>
            <a:pPr marL="0" indent="0">
              <a:buNone/>
            </a:pPr>
            <a:r>
              <a:rPr lang="en-US" sz="3600" dirty="0"/>
              <a:t>That psychological emphasis made the book unusual for its day. </a:t>
            </a:r>
          </a:p>
        </p:txBody>
      </p:sp>
      <p:pic>
        <p:nvPicPr>
          <p:cNvPr id="7" name="Content Placeholder 6" descr="PHILOSOPHY OF PLAN OF SALVATION - James B. Walker - ca 1880s - Congregational | eBay">
            <a:extLst>
              <a:ext uri="{FF2B5EF4-FFF2-40B4-BE49-F238E27FC236}">
                <a16:creationId xmlns:a16="http://schemas.microsoft.com/office/drawing/2014/main" id="{192AE848-B39A-F80C-1164-3A2129A4EA7C}"/>
              </a:ext>
            </a:extLst>
          </p:cNvPr>
          <p:cNvPicPr>
            <a:picLocks noGrp="1" noChangeAspect="1"/>
          </p:cNvPicPr>
          <p:nvPr>
            <p:ph sz="half" idx="1"/>
          </p:nvPr>
        </p:nvPicPr>
        <p:blipFill>
          <a:blip r:embed="rId2"/>
          <a:stretch>
            <a:fillRect/>
          </a:stretch>
        </p:blipFill>
        <p:spPr>
          <a:xfrm>
            <a:off x="685800" y="665018"/>
            <a:ext cx="4118697" cy="5509963"/>
          </a:xfrm>
          <a:prstGeom prst="rect">
            <a:avLst/>
          </a:prstGeom>
        </p:spPr>
      </p:pic>
    </p:spTree>
    <p:extLst>
      <p:ext uri="{BB962C8B-B14F-4D97-AF65-F5344CB8AC3E}">
        <p14:creationId xmlns:p14="http://schemas.microsoft.com/office/powerpoint/2010/main" val="3461047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06E7-1975-2679-D871-B4FA24850E0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6F2CEC5-5A71-DBFF-365F-41CEDEA6BF31}"/>
              </a:ext>
            </a:extLst>
          </p:cNvPr>
          <p:cNvSpPr>
            <a:spLocks noGrp="1"/>
          </p:cNvSpPr>
          <p:nvPr>
            <p:ph sz="half" idx="2"/>
          </p:nvPr>
        </p:nvSpPr>
        <p:spPr>
          <a:xfrm>
            <a:off x="3512127" y="665018"/>
            <a:ext cx="7994073" cy="5798127"/>
          </a:xfrm>
        </p:spPr>
        <p:txBody>
          <a:bodyPr>
            <a:normAutofit/>
          </a:bodyPr>
          <a:lstStyle/>
          <a:p>
            <a:pPr marL="0" indent="0">
              <a:buNone/>
            </a:pPr>
            <a:r>
              <a:rPr lang="en-US" sz="3600" dirty="0"/>
              <a:t>The note comes from a chapter in which Walker argues that God did not perform miracles arbitrarily.</a:t>
            </a:r>
          </a:p>
          <a:p>
            <a:pPr marL="0" indent="0">
              <a:buNone/>
            </a:pPr>
            <a:r>
              <a:rPr lang="en-US" sz="3600" dirty="0"/>
              <a:t>Instead, he says the miracles were carefully selected demonstrations aimed at destroying Egypt's confidence in its false religion. He views the plagues as a systematic demolition of Egypt's religious worldview rather than merely punishments.</a:t>
            </a:r>
          </a:p>
        </p:txBody>
      </p:sp>
      <p:pic>
        <p:nvPicPr>
          <p:cNvPr id="5" name="Content Placeholder 4" descr="Egypt: Burying the Pharaoh in the Valley of the Kings">
            <a:extLst>
              <a:ext uri="{FF2B5EF4-FFF2-40B4-BE49-F238E27FC236}">
                <a16:creationId xmlns:a16="http://schemas.microsoft.com/office/drawing/2014/main" id="{C3EBF6E6-0D04-106A-57D4-B5EB0CDC7A91}"/>
              </a:ext>
            </a:extLst>
          </p:cNvPr>
          <p:cNvPicPr>
            <a:picLocks noGrp="1" noChangeAspect="1"/>
          </p:cNvPicPr>
          <p:nvPr>
            <p:ph sz="half" idx="1"/>
          </p:nvPr>
        </p:nvPicPr>
        <p:blipFill>
          <a:blip r:embed="rId2"/>
          <a:srcRect l="13451" r="50000"/>
          <a:stretch>
            <a:fillRect/>
          </a:stretch>
        </p:blipFill>
        <p:spPr>
          <a:xfrm>
            <a:off x="415635" y="665018"/>
            <a:ext cx="2985507" cy="5590310"/>
          </a:xfrm>
          <a:prstGeom prst="rect">
            <a:avLst/>
          </a:prstGeom>
        </p:spPr>
      </p:pic>
    </p:spTree>
    <p:extLst>
      <p:ext uri="{BB962C8B-B14F-4D97-AF65-F5344CB8AC3E}">
        <p14:creationId xmlns:p14="http://schemas.microsoft.com/office/powerpoint/2010/main" val="3860633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CD94C-FB32-3D59-5851-CD54557DB29F}"/>
              </a:ext>
            </a:extLst>
          </p:cNvPr>
          <p:cNvSpPr>
            <a:spLocks noGrp="1"/>
          </p:cNvSpPr>
          <p:nvPr>
            <p:ph type="title"/>
          </p:nvPr>
        </p:nvSpPr>
        <p:spPr>
          <a:xfrm>
            <a:off x="1024467" y="394855"/>
            <a:ext cx="10151533" cy="3283527"/>
          </a:xfrm>
        </p:spPr>
        <p:txBody>
          <a:bodyPr>
            <a:normAutofit/>
          </a:bodyPr>
          <a:lstStyle/>
          <a:p>
            <a:r>
              <a:rPr lang="en-US" dirty="0"/>
              <a:t>The first miracle, while it authenticated the mission of Moses, destroyed the serpents, which among the Egyptians were objects of worship, thus evincing, in the outset, that their gods could neither help the people nor save themselves. </a:t>
            </a:r>
          </a:p>
        </p:txBody>
      </p:sp>
      <p:pic>
        <p:nvPicPr>
          <p:cNvPr id="7" name="Content Placeholder 7">
            <a:extLst>
              <a:ext uri="{FF2B5EF4-FFF2-40B4-BE49-F238E27FC236}">
                <a16:creationId xmlns:a16="http://schemas.microsoft.com/office/drawing/2014/main" id="{7B8CECC9-68F8-B5E9-B702-4E1A5688F7ED}"/>
              </a:ext>
            </a:extLst>
          </p:cNvPr>
          <p:cNvPicPr>
            <a:picLocks noChangeAspect="1"/>
          </p:cNvPicPr>
          <p:nvPr/>
        </p:nvPicPr>
        <p:blipFill>
          <a:blip r:embed="rId2"/>
          <a:srcRect l="1695" t="23873" r="-307" b="30894"/>
          <a:stretch>
            <a:fillRect/>
          </a:stretch>
        </p:blipFill>
        <p:spPr>
          <a:xfrm>
            <a:off x="2201141" y="3429000"/>
            <a:ext cx="7789718" cy="2614731"/>
          </a:xfrm>
          <a:prstGeom prst="rect">
            <a:avLst/>
          </a:prstGeom>
        </p:spPr>
      </p:pic>
    </p:spTree>
    <p:extLst>
      <p:ext uri="{BB962C8B-B14F-4D97-AF65-F5344CB8AC3E}">
        <p14:creationId xmlns:p14="http://schemas.microsoft.com/office/powerpoint/2010/main" val="1100337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90FDD-E0F4-8F69-BBC8-88215C529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8E94B-0AB5-6A01-EDF8-83D94D7A4534}"/>
              </a:ext>
            </a:extLst>
          </p:cNvPr>
          <p:cNvSpPr>
            <a:spLocks noGrp="1"/>
          </p:cNvSpPr>
          <p:nvPr>
            <p:ph type="title"/>
          </p:nvPr>
        </p:nvSpPr>
        <p:spPr>
          <a:xfrm>
            <a:off x="1024467" y="394855"/>
            <a:ext cx="10151533" cy="3283527"/>
          </a:xfrm>
        </p:spPr>
        <p:txBody>
          <a:bodyPr>
            <a:normAutofit/>
          </a:bodyPr>
          <a:lstStyle/>
          <a:p>
            <a:r>
              <a:rPr lang="en-US" dirty="0"/>
              <a:t>The second miracle was directed against the river Nile, another object which they regarded with religious reverence. This river they held sacred, as the </a:t>
            </a:r>
            <a:r>
              <a:rPr lang="en-US" dirty="0" err="1"/>
              <a:t>Hindoos</a:t>
            </a:r>
            <a:r>
              <a:rPr lang="en-US" dirty="0"/>
              <a:t> do the Ganges; and even the fish in its waters they revered as objects of worship. </a:t>
            </a:r>
          </a:p>
        </p:txBody>
      </p:sp>
      <p:pic>
        <p:nvPicPr>
          <p:cNvPr id="3" name="Picture 2" descr="The Origins of the Alphabet | the westologist">
            <a:extLst>
              <a:ext uri="{FF2B5EF4-FFF2-40B4-BE49-F238E27FC236}">
                <a16:creationId xmlns:a16="http://schemas.microsoft.com/office/drawing/2014/main" id="{04D50473-452E-C6F9-3431-6DE89BB68229}"/>
              </a:ext>
            </a:extLst>
          </p:cNvPr>
          <p:cNvPicPr>
            <a:picLocks noChangeAspect="1"/>
          </p:cNvPicPr>
          <p:nvPr/>
        </p:nvPicPr>
        <p:blipFill>
          <a:blip r:embed="rId2"/>
          <a:srcRect r="20999" b="12936"/>
          <a:stretch>
            <a:fillRect/>
          </a:stretch>
        </p:blipFill>
        <p:spPr>
          <a:xfrm>
            <a:off x="3007735" y="3429000"/>
            <a:ext cx="6176529" cy="2657380"/>
          </a:xfrm>
          <a:prstGeom prst="rect">
            <a:avLst/>
          </a:prstGeom>
        </p:spPr>
      </p:pic>
    </p:spTree>
    <p:extLst>
      <p:ext uri="{BB962C8B-B14F-4D97-AF65-F5344CB8AC3E}">
        <p14:creationId xmlns:p14="http://schemas.microsoft.com/office/powerpoint/2010/main" val="2174045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3928E-2E56-C57B-8DFB-649D24457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F0995-0AC8-5FC6-6644-EEA3A41B8D20}"/>
              </a:ext>
            </a:extLst>
          </p:cNvPr>
          <p:cNvSpPr>
            <a:spLocks noGrp="1"/>
          </p:cNvSpPr>
          <p:nvPr>
            <p:ph type="title"/>
          </p:nvPr>
        </p:nvSpPr>
        <p:spPr>
          <a:xfrm>
            <a:off x="1024467" y="394855"/>
            <a:ext cx="10151533" cy="3283527"/>
          </a:xfrm>
        </p:spPr>
        <p:txBody>
          <a:bodyPr>
            <a:normAutofit/>
          </a:bodyPr>
          <a:lstStyle/>
          <a:p>
            <a:r>
              <a:rPr lang="en-US" dirty="0"/>
              <a:t>They drank the water with reverence and delight, and supposed that a divine efficacy dwelt in its waves to heal diseases of the body. The water of this, their cherished object of idolatrous homage, was transmuted to blood; and its finny idols became a mass of putridity. </a:t>
            </a:r>
          </a:p>
        </p:txBody>
      </p:sp>
      <p:pic>
        <p:nvPicPr>
          <p:cNvPr id="3" name="Picture 2" descr="File:Egyptian hieroglyphs-Iteru.svg - Wikimedia Commons">
            <a:extLst>
              <a:ext uri="{FF2B5EF4-FFF2-40B4-BE49-F238E27FC236}">
                <a16:creationId xmlns:a16="http://schemas.microsoft.com/office/drawing/2014/main" id="{F1381A5E-FFC2-AB0E-F575-899C0CB0C6D3}"/>
              </a:ext>
            </a:extLst>
          </p:cNvPr>
          <p:cNvPicPr>
            <a:picLocks noChangeAspect="1"/>
          </p:cNvPicPr>
          <p:nvPr/>
        </p:nvPicPr>
        <p:blipFill>
          <a:blip r:embed="rId2"/>
          <a:stretch>
            <a:fillRect/>
          </a:stretch>
        </p:blipFill>
        <p:spPr>
          <a:xfrm>
            <a:off x="2369501" y="3678382"/>
            <a:ext cx="7452997" cy="2582141"/>
          </a:xfrm>
          <a:prstGeom prst="rect">
            <a:avLst/>
          </a:prstGeom>
        </p:spPr>
      </p:pic>
    </p:spTree>
    <p:extLst>
      <p:ext uri="{BB962C8B-B14F-4D97-AF65-F5344CB8AC3E}">
        <p14:creationId xmlns:p14="http://schemas.microsoft.com/office/powerpoint/2010/main" val="832568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CC48A-17E7-D230-7774-74CD1AAF24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EB4E7C-8679-3CBF-D536-B7BA89263F29}"/>
              </a:ext>
            </a:extLst>
          </p:cNvPr>
          <p:cNvSpPr>
            <a:spLocks noGrp="1"/>
          </p:cNvSpPr>
          <p:nvPr>
            <p:ph type="title"/>
          </p:nvPr>
        </p:nvSpPr>
        <p:spPr>
          <a:xfrm>
            <a:off x="1024467" y="394854"/>
            <a:ext cx="10151533" cy="3235449"/>
          </a:xfrm>
        </p:spPr>
        <p:txBody>
          <a:bodyPr>
            <a:normAutofit/>
          </a:bodyPr>
          <a:lstStyle/>
          <a:p>
            <a:r>
              <a:rPr lang="en-US" dirty="0"/>
              <a:t>The third miracle was directed to the accomplishment of the same end—the destruction of faith in the river as an object of worship. </a:t>
            </a:r>
            <a:br>
              <a:rPr lang="en-US" dirty="0"/>
            </a:br>
            <a:r>
              <a:rPr lang="en-US" dirty="0"/>
              <a:t>By the fourth miracle of a series constantly increasing in power and severity, lice came upon man and beast throughout the land. </a:t>
            </a:r>
          </a:p>
        </p:txBody>
      </p:sp>
      <p:pic>
        <p:nvPicPr>
          <p:cNvPr id="5" name="Picture 4" descr="Heqet, Egyptian goddess of fertility and childbirth">
            <a:extLst>
              <a:ext uri="{FF2B5EF4-FFF2-40B4-BE49-F238E27FC236}">
                <a16:creationId xmlns:a16="http://schemas.microsoft.com/office/drawing/2014/main" id="{E2BFCD43-A551-27A3-A11B-BD75CBC0F045}"/>
              </a:ext>
            </a:extLst>
          </p:cNvPr>
          <p:cNvPicPr>
            <a:picLocks noChangeAspect="1"/>
          </p:cNvPicPr>
          <p:nvPr/>
        </p:nvPicPr>
        <p:blipFill>
          <a:blip r:embed="rId2"/>
          <a:srcRect t="14417" b="18763"/>
          <a:stretch>
            <a:fillRect/>
          </a:stretch>
        </p:blipFill>
        <p:spPr>
          <a:xfrm>
            <a:off x="2775884" y="3733017"/>
            <a:ext cx="6640231" cy="2952625"/>
          </a:xfrm>
          <a:prstGeom prst="rect">
            <a:avLst/>
          </a:prstGeom>
        </p:spPr>
      </p:pic>
    </p:spTree>
    <p:extLst>
      <p:ext uri="{BB962C8B-B14F-4D97-AF65-F5344CB8AC3E}">
        <p14:creationId xmlns:p14="http://schemas.microsoft.com/office/powerpoint/2010/main" val="1141809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2C117-BCB5-61CD-D548-5211E20ABD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53803-6BD4-C921-9608-098F4802B071}"/>
              </a:ext>
            </a:extLst>
          </p:cNvPr>
          <p:cNvSpPr>
            <a:spLocks noGrp="1"/>
          </p:cNvSpPr>
          <p:nvPr>
            <p:ph type="title"/>
          </p:nvPr>
        </p:nvSpPr>
        <p:spPr>
          <a:xfrm>
            <a:off x="1024467" y="394854"/>
            <a:ext cx="10151533" cy="4968715"/>
          </a:xfrm>
        </p:spPr>
        <p:txBody>
          <a:bodyPr>
            <a:normAutofit/>
          </a:bodyPr>
          <a:lstStyle/>
          <a:p>
            <a:r>
              <a:rPr lang="en-US" dirty="0"/>
              <a:t>"Now if it be remembered," says </a:t>
            </a:r>
            <a:r>
              <a:rPr lang="en-US" dirty="0" err="1"/>
              <a:t>Glieg</a:t>
            </a:r>
            <a:r>
              <a:rPr lang="en-US" dirty="0"/>
              <a:t>, "that no one could approach the altars of Egypt upon whom so impure an insect harbored; and that the priests, to guard against the slightest risk of contamination, wore only linen garments, and shaved their heads and bodies every day [every third day according to Herodotus], the severity of this miracle as a judgment upon Egyptian idolatry may be imagined….”</a:t>
            </a:r>
          </a:p>
        </p:txBody>
      </p:sp>
    </p:spTree>
    <p:extLst>
      <p:ext uri="{BB962C8B-B14F-4D97-AF65-F5344CB8AC3E}">
        <p14:creationId xmlns:p14="http://schemas.microsoft.com/office/powerpoint/2010/main" val="218210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D59A2-9B92-77A2-42EE-E1437895D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48E8C-5D39-A1BC-EC07-EB89C1DEC0E8}"/>
              </a:ext>
            </a:extLst>
          </p:cNvPr>
          <p:cNvSpPr>
            <a:spLocks noGrp="1"/>
          </p:cNvSpPr>
          <p:nvPr>
            <p:ph type="title"/>
          </p:nvPr>
        </p:nvSpPr>
        <p:spPr/>
        <p:txBody>
          <a:bodyPr>
            <a:normAutofit/>
          </a:bodyPr>
          <a:lstStyle/>
          <a:p>
            <a:r>
              <a:rPr lang="en-US" sz="4400" b="1" dirty="0"/>
              <a:t>Exodus 8:20, 21, 24</a:t>
            </a:r>
          </a:p>
        </p:txBody>
      </p:sp>
      <p:sp>
        <p:nvSpPr>
          <p:cNvPr id="4" name="Content Placeholder 3">
            <a:extLst>
              <a:ext uri="{FF2B5EF4-FFF2-40B4-BE49-F238E27FC236}">
                <a16:creationId xmlns:a16="http://schemas.microsoft.com/office/drawing/2014/main" id="{0A1F5CE0-6425-8C12-3526-F48F11E11885}"/>
              </a:ext>
            </a:extLst>
          </p:cNvPr>
          <p:cNvSpPr>
            <a:spLocks noGrp="1"/>
          </p:cNvSpPr>
          <p:nvPr>
            <p:ph sz="half" idx="2"/>
          </p:nvPr>
        </p:nvSpPr>
        <p:spPr>
          <a:xfrm>
            <a:off x="6172200" y="1876097"/>
            <a:ext cx="5334000" cy="4477406"/>
          </a:xfrm>
        </p:spPr>
        <p:txBody>
          <a:bodyPr>
            <a:normAutofit lnSpcReduction="10000"/>
          </a:bodyPr>
          <a:lstStyle/>
          <a:p>
            <a:pPr marL="0" indent="0">
              <a:buNone/>
            </a:pPr>
            <a:r>
              <a:rPr lang="en-US" sz="3200" b="1" baseline="30000" dirty="0"/>
              <a:t>21 </a:t>
            </a:r>
            <a:r>
              <a:rPr lang="en-US" sz="3200" dirty="0"/>
              <a:t>Else, if thou wilt not let my people go, behold, I will send swarms of flies upon thee, and upon thy servants, and upon thy people, and into thy houses: and the houses of the Egyptians shall be full of swarms of flies, and also the ground whereon they are.</a:t>
            </a:r>
            <a:endParaRPr lang="en-US" sz="4800" dirty="0"/>
          </a:p>
        </p:txBody>
      </p:sp>
      <p:pic>
        <p:nvPicPr>
          <p:cNvPr id="10" name="Content Placeholder 9" descr="So God told Moses to tell Aaron to strike the dust with his staff and the dust would become gnats. Pharaoh’s magicians tried but could not do this. ‘This is the finger of God,’ they told Pharaoh. – Slide 9">
            <a:extLst>
              <a:ext uri="{FF2B5EF4-FFF2-40B4-BE49-F238E27FC236}">
                <a16:creationId xmlns:a16="http://schemas.microsoft.com/office/drawing/2014/main" id="{09CD8A8E-C725-9228-5140-04D6BEB7C514}"/>
              </a:ext>
            </a:extLst>
          </p:cNvPr>
          <p:cNvPicPr>
            <a:picLocks noGrp="1" noChangeAspect="1"/>
          </p:cNvPicPr>
          <p:nvPr>
            <p:ph sz="half" idx="1"/>
          </p:nvPr>
        </p:nvPicPr>
        <p:blipFill>
          <a:blip r:embed="rId2"/>
          <a:srcRect l="10324" r="12721"/>
          <a:stretch>
            <a:fillRect/>
          </a:stretch>
        </p:blipFill>
        <p:spPr>
          <a:xfrm>
            <a:off x="685800" y="1371062"/>
            <a:ext cx="5112327" cy="4982441"/>
          </a:xfrm>
          <a:prstGeom prst="rect">
            <a:avLst/>
          </a:prstGeom>
        </p:spPr>
      </p:pic>
    </p:spTree>
    <p:extLst>
      <p:ext uri="{BB962C8B-B14F-4D97-AF65-F5344CB8AC3E}">
        <p14:creationId xmlns:p14="http://schemas.microsoft.com/office/powerpoint/2010/main" val="34441134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85920-C2F1-1052-4273-8B9BEB84C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3E918-7102-0C7C-CA6E-82655DC9AC11}"/>
              </a:ext>
            </a:extLst>
          </p:cNvPr>
          <p:cNvSpPr>
            <a:spLocks noGrp="1"/>
          </p:cNvSpPr>
          <p:nvPr>
            <p:ph type="title"/>
          </p:nvPr>
        </p:nvSpPr>
        <p:spPr>
          <a:xfrm>
            <a:off x="6096000" y="457200"/>
            <a:ext cx="4884057" cy="5386943"/>
          </a:xfrm>
        </p:spPr>
        <p:txBody>
          <a:bodyPr>
            <a:normAutofit/>
          </a:bodyPr>
          <a:lstStyle/>
          <a:p>
            <a:r>
              <a:rPr lang="en-US" dirty="0"/>
              <a:t>“Whilst it lasted, no act of worship could be performed, and so keenly was this felt that the very magicians exclaimed, ‘This is the finger of God.’”</a:t>
            </a:r>
          </a:p>
        </p:txBody>
      </p:sp>
      <p:pic>
        <p:nvPicPr>
          <p:cNvPr id="3" name="Picture 2" descr="Ancient Egyptian bathing ritual near Nile">
            <a:extLst>
              <a:ext uri="{FF2B5EF4-FFF2-40B4-BE49-F238E27FC236}">
                <a16:creationId xmlns:a16="http://schemas.microsoft.com/office/drawing/2014/main" id="{11A0F31F-8492-4F75-EFA7-3A783AADD755}"/>
              </a:ext>
            </a:extLst>
          </p:cNvPr>
          <p:cNvPicPr>
            <a:picLocks noChangeAspect="1"/>
          </p:cNvPicPr>
          <p:nvPr/>
        </p:nvPicPr>
        <p:blipFill>
          <a:blip r:embed="rId2"/>
          <a:stretch>
            <a:fillRect/>
          </a:stretch>
        </p:blipFill>
        <p:spPr>
          <a:xfrm>
            <a:off x="1086016" y="657225"/>
            <a:ext cx="4574555" cy="5543549"/>
          </a:xfrm>
          <a:prstGeom prst="rect">
            <a:avLst/>
          </a:prstGeom>
        </p:spPr>
      </p:pic>
    </p:spTree>
    <p:extLst>
      <p:ext uri="{BB962C8B-B14F-4D97-AF65-F5344CB8AC3E}">
        <p14:creationId xmlns:p14="http://schemas.microsoft.com/office/powerpoint/2010/main" val="32410449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CEA6-DE9E-108B-5C87-F31C84185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0FCC1-5BF7-D52D-F8B4-BC813DD82B33}"/>
              </a:ext>
            </a:extLst>
          </p:cNvPr>
          <p:cNvSpPr>
            <a:spLocks noGrp="1"/>
          </p:cNvSpPr>
          <p:nvPr>
            <p:ph type="title"/>
          </p:nvPr>
        </p:nvSpPr>
        <p:spPr>
          <a:xfrm>
            <a:off x="1024467" y="394854"/>
            <a:ext cx="10151533" cy="4873832"/>
          </a:xfrm>
        </p:spPr>
        <p:txBody>
          <a:bodyPr>
            <a:normAutofit/>
          </a:bodyPr>
          <a:lstStyle/>
          <a:p>
            <a:r>
              <a:rPr lang="en-US" sz="3600" dirty="0"/>
              <a:t>The fifth miracle was designed to destroy the trust of the people in Beelzebub or the Fly-god, who was reverenced as their protector from visitations of swarms of ravenous flies which infested the land, generally about the time of the dog-days, and removed only, as they supposed, at the will of this idol. </a:t>
            </a:r>
          </a:p>
        </p:txBody>
      </p:sp>
    </p:spTree>
    <p:extLst>
      <p:ext uri="{BB962C8B-B14F-4D97-AF65-F5344CB8AC3E}">
        <p14:creationId xmlns:p14="http://schemas.microsoft.com/office/powerpoint/2010/main" val="41077115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2558-DF81-6C58-34EC-70DA96BE2F4E}"/>
              </a:ext>
            </a:extLst>
          </p:cNvPr>
          <p:cNvSpPr>
            <a:spLocks noGrp="1"/>
          </p:cNvSpPr>
          <p:nvPr>
            <p:ph type="title"/>
          </p:nvPr>
        </p:nvSpPr>
        <p:spPr>
          <a:xfrm>
            <a:off x="4898571" y="125607"/>
            <a:ext cx="6531429" cy="1027415"/>
          </a:xfrm>
        </p:spPr>
        <p:txBody>
          <a:bodyPr>
            <a:normAutofit fontScale="90000"/>
          </a:bodyPr>
          <a:lstStyle/>
          <a:p>
            <a:r>
              <a:rPr lang="en-US" b="1" dirty="0"/>
              <a:t>2 Kings 1:2 - </a:t>
            </a:r>
            <a:r>
              <a:rPr lang="en-US" dirty="0"/>
              <a:t>The Fly-god</a:t>
            </a:r>
          </a:p>
        </p:txBody>
      </p:sp>
      <p:sp>
        <p:nvSpPr>
          <p:cNvPr id="3" name="Content Placeholder 2">
            <a:extLst>
              <a:ext uri="{FF2B5EF4-FFF2-40B4-BE49-F238E27FC236}">
                <a16:creationId xmlns:a16="http://schemas.microsoft.com/office/drawing/2014/main" id="{BAB49C34-D27B-7588-CC0A-BF0842B6AC8A}"/>
              </a:ext>
            </a:extLst>
          </p:cNvPr>
          <p:cNvSpPr>
            <a:spLocks noGrp="1"/>
          </p:cNvSpPr>
          <p:nvPr>
            <p:ph sz="half" idx="1"/>
          </p:nvPr>
        </p:nvSpPr>
        <p:spPr>
          <a:xfrm>
            <a:off x="685800" y="1153021"/>
            <a:ext cx="5334000" cy="5271209"/>
          </a:xfrm>
        </p:spPr>
        <p:txBody>
          <a:bodyPr>
            <a:normAutofit lnSpcReduction="10000"/>
          </a:bodyPr>
          <a:lstStyle/>
          <a:p>
            <a:pPr marL="0" indent="0">
              <a:buNone/>
            </a:pPr>
            <a:r>
              <a:rPr lang="en-US" sz="3600" b="1" baseline="30000" dirty="0"/>
              <a:t>2 </a:t>
            </a:r>
            <a:r>
              <a:rPr lang="en-US" sz="3600" dirty="0"/>
              <a:t>And Ahaziah fell down through a lattice in his upper chamber that was in Samaria, and was sick: and he sent messengers, and said unto them, Go, enquire of Baalzebub the god of Ekron whether I shall recover of this disease.</a:t>
            </a:r>
          </a:p>
          <a:p>
            <a:endParaRPr lang="en-US" dirty="0"/>
          </a:p>
        </p:txBody>
      </p:sp>
      <p:pic>
        <p:nvPicPr>
          <p:cNvPr id="5" name="Content Placeholder 4" descr="Baal zebub">
            <a:extLst>
              <a:ext uri="{FF2B5EF4-FFF2-40B4-BE49-F238E27FC236}">
                <a16:creationId xmlns:a16="http://schemas.microsoft.com/office/drawing/2014/main" id="{34F18564-8D4D-D3B1-B90F-1A1068FE4F1B}"/>
              </a:ext>
            </a:extLst>
          </p:cNvPr>
          <p:cNvPicPr>
            <a:picLocks noGrp="1" noChangeAspect="1"/>
          </p:cNvPicPr>
          <p:nvPr>
            <p:ph sz="half" idx="2"/>
          </p:nvPr>
        </p:nvPicPr>
        <p:blipFill>
          <a:blip r:embed="rId2"/>
          <a:srcRect l="22585" r="22219"/>
          <a:stretch>
            <a:fillRect/>
          </a:stretch>
        </p:blipFill>
        <p:spPr>
          <a:xfrm>
            <a:off x="6335486" y="947477"/>
            <a:ext cx="5170714" cy="5271208"/>
          </a:xfrm>
          <a:prstGeom prst="rect">
            <a:avLst/>
          </a:prstGeom>
        </p:spPr>
      </p:pic>
    </p:spTree>
    <p:extLst>
      <p:ext uri="{BB962C8B-B14F-4D97-AF65-F5344CB8AC3E}">
        <p14:creationId xmlns:p14="http://schemas.microsoft.com/office/powerpoint/2010/main" val="30428148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054D7-2CB7-81F7-889E-7CBD09CE1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7C32C-3384-3AB0-ACB0-CD200BF5DF30}"/>
              </a:ext>
            </a:extLst>
          </p:cNvPr>
          <p:cNvSpPr>
            <a:spLocks noGrp="1"/>
          </p:cNvSpPr>
          <p:nvPr>
            <p:ph type="title"/>
          </p:nvPr>
        </p:nvSpPr>
        <p:spPr>
          <a:xfrm>
            <a:off x="1024467" y="394854"/>
            <a:ext cx="10151533" cy="3034146"/>
          </a:xfrm>
        </p:spPr>
        <p:txBody>
          <a:bodyPr>
            <a:normAutofit/>
          </a:bodyPr>
          <a:lstStyle/>
          <a:p>
            <a:r>
              <a:rPr lang="en-US" dirty="0"/>
              <a:t>The sixth miracle, which destroyed the cattle excepting those of the Israelites, was aimed at the destruction of the entire system of brute worship. This system, degrading and bestial as it was, had become a monster of many heads in Egypt.</a:t>
            </a:r>
            <a:endParaRPr lang="en-US" sz="3600" dirty="0"/>
          </a:p>
        </p:txBody>
      </p:sp>
      <p:pic>
        <p:nvPicPr>
          <p:cNvPr id="4" name="Picture 3" descr="The Divine Celestial Cow Supporte by the God Shu and the Eight Heh Deities  - Papyrus Paper Ancient Egyptian Art - Etsy Canada">
            <a:extLst>
              <a:ext uri="{FF2B5EF4-FFF2-40B4-BE49-F238E27FC236}">
                <a16:creationId xmlns:a16="http://schemas.microsoft.com/office/drawing/2014/main" id="{556D68A6-72C6-5DDB-CC53-5F9C029294BC}"/>
              </a:ext>
            </a:extLst>
          </p:cNvPr>
          <p:cNvPicPr>
            <a:picLocks noChangeAspect="1"/>
          </p:cNvPicPr>
          <p:nvPr/>
        </p:nvPicPr>
        <p:blipFill>
          <a:blip r:embed="rId2"/>
          <a:srcRect t="10021" b="12596"/>
          <a:stretch>
            <a:fillRect/>
          </a:stretch>
        </p:blipFill>
        <p:spPr>
          <a:xfrm>
            <a:off x="5571641" y="3364396"/>
            <a:ext cx="5496107" cy="3377400"/>
          </a:xfrm>
          <a:prstGeom prst="rect">
            <a:avLst/>
          </a:prstGeom>
        </p:spPr>
      </p:pic>
      <p:pic>
        <p:nvPicPr>
          <p:cNvPr id="3" name="Picture 2" descr="The Apis Bull : r/Cowofgold_Essays">
            <a:extLst>
              <a:ext uri="{FF2B5EF4-FFF2-40B4-BE49-F238E27FC236}">
                <a16:creationId xmlns:a16="http://schemas.microsoft.com/office/drawing/2014/main" id="{D33D05ED-7C53-0ED4-E9B2-CAB25EDB7C8F}"/>
              </a:ext>
            </a:extLst>
          </p:cNvPr>
          <p:cNvPicPr>
            <a:picLocks noChangeAspect="1"/>
          </p:cNvPicPr>
          <p:nvPr/>
        </p:nvPicPr>
        <p:blipFill>
          <a:blip r:embed="rId3"/>
          <a:stretch>
            <a:fillRect/>
          </a:stretch>
        </p:blipFill>
        <p:spPr>
          <a:xfrm>
            <a:off x="1331502" y="3364396"/>
            <a:ext cx="3746590" cy="3377400"/>
          </a:xfrm>
          <a:prstGeom prst="rect">
            <a:avLst/>
          </a:prstGeom>
        </p:spPr>
      </p:pic>
    </p:spTree>
    <p:extLst>
      <p:ext uri="{BB962C8B-B14F-4D97-AF65-F5344CB8AC3E}">
        <p14:creationId xmlns:p14="http://schemas.microsoft.com/office/powerpoint/2010/main" val="24495637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951D0-E4D9-A108-B988-1712DA970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01128-4E40-B434-B3C1-B72DD9C802B4}"/>
              </a:ext>
            </a:extLst>
          </p:cNvPr>
          <p:cNvSpPr>
            <a:spLocks noGrp="1"/>
          </p:cNvSpPr>
          <p:nvPr>
            <p:ph type="title"/>
          </p:nvPr>
        </p:nvSpPr>
        <p:spPr>
          <a:xfrm>
            <a:off x="1024467" y="394854"/>
            <a:ext cx="10151533" cy="3034146"/>
          </a:xfrm>
        </p:spPr>
        <p:txBody>
          <a:bodyPr>
            <a:normAutofit fontScale="90000"/>
          </a:bodyPr>
          <a:lstStyle/>
          <a:p>
            <a:r>
              <a:rPr lang="en-US" dirty="0"/>
              <a:t>They had their sacred bull, and ram, and heifer, and goat, and many others, all of which were destroyed by the agency of the God of Moses. Thus by one act of power Jehovah manifested his own supremacy, and destroyed the very existence of their brute idols. </a:t>
            </a:r>
          </a:p>
        </p:txBody>
      </p:sp>
      <p:pic>
        <p:nvPicPr>
          <p:cNvPr id="5" name="Picture 4" descr="Introduction' to Hathor - Tahya">
            <a:extLst>
              <a:ext uri="{FF2B5EF4-FFF2-40B4-BE49-F238E27FC236}">
                <a16:creationId xmlns:a16="http://schemas.microsoft.com/office/drawing/2014/main" id="{56C03132-E5FA-0E63-E369-55F58F825065}"/>
              </a:ext>
            </a:extLst>
          </p:cNvPr>
          <p:cNvPicPr>
            <a:picLocks noChangeAspect="1"/>
          </p:cNvPicPr>
          <p:nvPr/>
        </p:nvPicPr>
        <p:blipFill>
          <a:blip r:embed="rId2"/>
          <a:stretch>
            <a:fillRect/>
          </a:stretch>
        </p:blipFill>
        <p:spPr>
          <a:xfrm>
            <a:off x="1016000" y="3429000"/>
            <a:ext cx="3150844" cy="3034146"/>
          </a:xfrm>
          <a:prstGeom prst="rect">
            <a:avLst/>
          </a:prstGeom>
        </p:spPr>
      </p:pic>
      <p:pic>
        <p:nvPicPr>
          <p:cNvPr id="6" name="Picture 5" descr="Egyptian Pantheon - Egypt God &amp; Goddess Deities">
            <a:extLst>
              <a:ext uri="{FF2B5EF4-FFF2-40B4-BE49-F238E27FC236}">
                <a16:creationId xmlns:a16="http://schemas.microsoft.com/office/drawing/2014/main" id="{D99B57AE-6FED-B0B3-6897-7C74C8353FB5}"/>
              </a:ext>
            </a:extLst>
          </p:cNvPr>
          <p:cNvPicPr>
            <a:picLocks noChangeAspect="1"/>
          </p:cNvPicPr>
          <p:nvPr/>
        </p:nvPicPr>
        <p:blipFill>
          <a:blip r:embed="rId3"/>
          <a:stretch>
            <a:fillRect/>
          </a:stretch>
        </p:blipFill>
        <p:spPr>
          <a:xfrm>
            <a:off x="4369182" y="3167620"/>
            <a:ext cx="3540205" cy="3295526"/>
          </a:xfrm>
          <a:prstGeom prst="rect">
            <a:avLst/>
          </a:prstGeom>
        </p:spPr>
      </p:pic>
      <p:pic>
        <p:nvPicPr>
          <p:cNvPr id="7" name="Picture 6" descr="Amun - World History Encyclopedia">
            <a:extLst>
              <a:ext uri="{FF2B5EF4-FFF2-40B4-BE49-F238E27FC236}">
                <a16:creationId xmlns:a16="http://schemas.microsoft.com/office/drawing/2014/main" id="{4DC413C5-653F-E457-1FD1-2ABDB0124467}"/>
              </a:ext>
            </a:extLst>
          </p:cNvPr>
          <p:cNvPicPr>
            <a:picLocks noChangeAspect="1"/>
          </p:cNvPicPr>
          <p:nvPr/>
        </p:nvPicPr>
        <p:blipFill>
          <a:blip r:embed="rId4"/>
          <a:srcRect b="38520"/>
          <a:stretch>
            <a:fillRect/>
          </a:stretch>
        </p:blipFill>
        <p:spPr>
          <a:xfrm>
            <a:off x="8025158" y="3300905"/>
            <a:ext cx="3204642" cy="3162241"/>
          </a:xfrm>
          <a:prstGeom prst="rect">
            <a:avLst/>
          </a:prstGeom>
        </p:spPr>
      </p:pic>
    </p:spTree>
    <p:extLst>
      <p:ext uri="{BB962C8B-B14F-4D97-AF65-F5344CB8AC3E}">
        <p14:creationId xmlns:p14="http://schemas.microsoft.com/office/powerpoint/2010/main" val="15752725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A493-790A-BE74-92C4-C1822665E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02E5B-B2A7-C988-FB53-315C7D076C80}"/>
              </a:ext>
            </a:extLst>
          </p:cNvPr>
          <p:cNvSpPr>
            <a:spLocks noGrp="1"/>
          </p:cNvSpPr>
          <p:nvPr>
            <p:ph type="title"/>
          </p:nvPr>
        </p:nvSpPr>
        <p:spPr>
          <a:xfrm>
            <a:off x="1024467" y="394853"/>
            <a:ext cx="10151533" cy="3310043"/>
          </a:xfrm>
        </p:spPr>
        <p:txBody>
          <a:bodyPr>
            <a:normAutofit fontScale="90000"/>
          </a:bodyPr>
          <a:lstStyle/>
          <a:p>
            <a:r>
              <a:rPr lang="en-US" dirty="0"/>
              <a:t>Of the peculiar fitness of the sixth plague (the seventh miracle) says the writer before quoted, the reader will receive a better impression when he is reminded that in Egypt there were several altars upon which human sacrifices were occasionally offered, when they desired to propitiate Typhon, or the Evil Principle. </a:t>
            </a:r>
          </a:p>
        </p:txBody>
      </p:sp>
      <p:pic>
        <p:nvPicPr>
          <p:cNvPr id="3" name="Picture 2" descr="TYPHOEUS (Typhon) - Monstrous Giant of Greek Mythology">
            <a:extLst>
              <a:ext uri="{FF2B5EF4-FFF2-40B4-BE49-F238E27FC236}">
                <a16:creationId xmlns:a16="http://schemas.microsoft.com/office/drawing/2014/main" id="{C3104294-AE0A-1DC9-B6A3-7FF0C28097F6}"/>
              </a:ext>
            </a:extLst>
          </p:cNvPr>
          <p:cNvPicPr>
            <a:picLocks noChangeAspect="1"/>
          </p:cNvPicPr>
          <p:nvPr/>
        </p:nvPicPr>
        <p:blipFill>
          <a:blip r:embed="rId2"/>
          <a:srcRect t="6056" b="47069"/>
          <a:stretch>
            <a:fillRect/>
          </a:stretch>
        </p:blipFill>
        <p:spPr>
          <a:xfrm>
            <a:off x="1042275" y="3704896"/>
            <a:ext cx="5768537" cy="2695903"/>
          </a:xfrm>
          <a:prstGeom prst="rect">
            <a:avLst/>
          </a:prstGeom>
        </p:spPr>
      </p:pic>
      <p:sp>
        <p:nvSpPr>
          <p:cNvPr id="4" name="TextBox 3">
            <a:extLst>
              <a:ext uri="{FF2B5EF4-FFF2-40B4-BE49-F238E27FC236}">
                <a16:creationId xmlns:a16="http://schemas.microsoft.com/office/drawing/2014/main" id="{9FD1DAE6-34BE-6B58-B832-8FEBAF3A4D29}"/>
              </a:ext>
            </a:extLst>
          </p:cNvPr>
          <p:cNvSpPr txBox="1"/>
          <p:nvPr/>
        </p:nvSpPr>
        <p:spPr>
          <a:xfrm>
            <a:off x="7992295" y="3704896"/>
            <a:ext cx="2002221" cy="769441"/>
          </a:xfrm>
          <a:prstGeom prst="rect">
            <a:avLst/>
          </a:prstGeom>
          <a:noFill/>
        </p:spPr>
        <p:txBody>
          <a:bodyPr wrap="square" rtlCol="0">
            <a:spAutoFit/>
          </a:bodyPr>
          <a:lstStyle/>
          <a:p>
            <a:r>
              <a:rPr lang="en-US" sz="4400" b="1" dirty="0"/>
              <a:t>GREEK</a:t>
            </a:r>
          </a:p>
        </p:txBody>
      </p:sp>
      <p:cxnSp>
        <p:nvCxnSpPr>
          <p:cNvPr id="9" name="Straight Arrow Connector 8">
            <a:extLst>
              <a:ext uri="{FF2B5EF4-FFF2-40B4-BE49-F238E27FC236}">
                <a16:creationId xmlns:a16="http://schemas.microsoft.com/office/drawing/2014/main" id="{D8742963-4658-A71B-ADC8-A6DB56419B45}"/>
              </a:ext>
            </a:extLst>
          </p:cNvPr>
          <p:cNvCxnSpPr>
            <a:cxnSpLocks/>
          </p:cNvCxnSpPr>
          <p:nvPr/>
        </p:nvCxnSpPr>
        <p:spPr>
          <a:xfrm flipH="1">
            <a:off x="7062952" y="4474337"/>
            <a:ext cx="1781503" cy="38144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4070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t was never depicted as a known animal. His form combines traits that  don’t exist together in nature... and that was deliberate., #ancientegypt  #egyptiangods #set #ancienthistory #archaeology , What ...">
            <a:extLst>
              <a:ext uri="{FF2B5EF4-FFF2-40B4-BE49-F238E27FC236}">
                <a16:creationId xmlns:a16="http://schemas.microsoft.com/office/drawing/2014/main" id="{A090EE27-BF10-753F-44A1-9D3E17F8F3C4}"/>
              </a:ext>
            </a:extLst>
          </p:cNvPr>
          <p:cNvPicPr>
            <a:picLocks noChangeAspect="1"/>
          </p:cNvPicPr>
          <p:nvPr/>
        </p:nvPicPr>
        <p:blipFill>
          <a:blip r:embed="rId2"/>
          <a:stretch>
            <a:fillRect/>
          </a:stretch>
        </p:blipFill>
        <p:spPr>
          <a:xfrm>
            <a:off x="8466084" y="352752"/>
            <a:ext cx="3532040" cy="6294411"/>
          </a:xfrm>
          <a:prstGeom prst="rect">
            <a:avLst/>
          </a:prstGeom>
        </p:spPr>
      </p:pic>
      <p:sp>
        <p:nvSpPr>
          <p:cNvPr id="4" name="TextBox 3">
            <a:extLst>
              <a:ext uri="{FF2B5EF4-FFF2-40B4-BE49-F238E27FC236}">
                <a16:creationId xmlns:a16="http://schemas.microsoft.com/office/drawing/2014/main" id="{FDEA0B67-4D9F-324E-F558-F34460EC6A05}"/>
              </a:ext>
            </a:extLst>
          </p:cNvPr>
          <p:cNvSpPr txBox="1"/>
          <p:nvPr/>
        </p:nvSpPr>
        <p:spPr>
          <a:xfrm>
            <a:off x="673768" y="737937"/>
            <a:ext cx="7571597" cy="5632311"/>
          </a:xfrm>
          <a:prstGeom prst="rect">
            <a:avLst/>
          </a:prstGeom>
          <a:solidFill>
            <a:schemeClr val="accent3">
              <a:lumMod val="20000"/>
              <a:lumOff val="80000"/>
            </a:schemeClr>
          </a:solidFill>
        </p:spPr>
        <p:txBody>
          <a:bodyPr wrap="square">
            <a:spAutoFit/>
          </a:bodyPr>
          <a:lstStyle/>
          <a:p>
            <a:r>
              <a:rPr lang="en-US" sz="3600" dirty="0"/>
              <a:t>Set was a complex deity associated with storms, deserts, violence, and chaos, but he was not always viewed as purely evil. Over time, however, especially in later Egyptian religion and Greek interpretations, Set became increasingly associated with disorder and opposition to the forces of good.  </a:t>
            </a:r>
          </a:p>
        </p:txBody>
      </p:sp>
    </p:spTree>
    <p:extLst>
      <p:ext uri="{BB962C8B-B14F-4D97-AF65-F5344CB8AC3E}">
        <p14:creationId xmlns:p14="http://schemas.microsoft.com/office/powerpoint/2010/main" val="20168900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5BBC6-310D-C252-AEC0-2CB44BDA9A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D8D70-62F9-9CF8-918F-010307534E0C}"/>
              </a:ext>
            </a:extLst>
          </p:cNvPr>
          <p:cNvSpPr>
            <a:spLocks noGrp="1"/>
          </p:cNvSpPr>
          <p:nvPr>
            <p:ph type="title"/>
          </p:nvPr>
        </p:nvSpPr>
        <p:spPr>
          <a:xfrm>
            <a:off x="1024467" y="394853"/>
            <a:ext cx="10151533" cy="2695903"/>
          </a:xfrm>
        </p:spPr>
        <p:txBody>
          <a:bodyPr>
            <a:normAutofit/>
          </a:bodyPr>
          <a:lstStyle/>
          <a:p>
            <a:r>
              <a:rPr lang="en-US" dirty="0"/>
              <a:t>These victims being burned alive, their ashes were gathered together by the officiating priests, and thrown up into the air, in order that evil might be averted from every place to which an atom of the ashes was wafted. </a:t>
            </a:r>
          </a:p>
        </p:txBody>
      </p:sp>
      <p:pic>
        <p:nvPicPr>
          <p:cNvPr id="5" name="Picture 4" descr="In Ancient Egypt, Shabti and Human Sacrifice Ensured an Afterlife of  Servitude">
            <a:extLst>
              <a:ext uri="{FF2B5EF4-FFF2-40B4-BE49-F238E27FC236}">
                <a16:creationId xmlns:a16="http://schemas.microsoft.com/office/drawing/2014/main" id="{A6518F44-9EDC-2B4E-50E3-EC702B61A332}"/>
              </a:ext>
            </a:extLst>
          </p:cNvPr>
          <p:cNvPicPr>
            <a:picLocks noChangeAspect="1"/>
          </p:cNvPicPr>
          <p:nvPr/>
        </p:nvPicPr>
        <p:blipFill>
          <a:blip r:embed="rId2"/>
          <a:stretch>
            <a:fillRect/>
          </a:stretch>
        </p:blipFill>
        <p:spPr>
          <a:xfrm>
            <a:off x="3629526" y="2961773"/>
            <a:ext cx="4932948" cy="3699711"/>
          </a:xfrm>
          <a:prstGeom prst="rect">
            <a:avLst/>
          </a:prstGeom>
        </p:spPr>
      </p:pic>
    </p:spTree>
    <p:extLst>
      <p:ext uri="{BB962C8B-B14F-4D97-AF65-F5344CB8AC3E}">
        <p14:creationId xmlns:p14="http://schemas.microsoft.com/office/powerpoint/2010/main" val="3472217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1D380-8024-869A-11CC-E25897CFAB8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0767E6-75F2-ABE7-31D7-7337CB9FCC90}"/>
              </a:ext>
            </a:extLst>
          </p:cNvPr>
          <p:cNvSpPr txBox="1"/>
          <p:nvPr/>
        </p:nvSpPr>
        <p:spPr>
          <a:xfrm>
            <a:off x="578069" y="612844"/>
            <a:ext cx="7362496" cy="5632311"/>
          </a:xfrm>
          <a:prstGeom prst="rect">
            <a:avLst/>
          </a:prstGeom>
          <a:solidFill>
            <a:schemeClr val="accent3">
              <a:lumMod val="20000"/>
              <a:lumOff val="80000"/>
            </a:schemeClr>
          </a:solidFill>
        </p:spPr>
        <p:txBody>
          <a:bodyPr wrap="square">
            <a:spAutoFit/>
          </a:bodyPr>
          <a:lstStyle/>
          <a:p>
            <a:r>
              <a:rPr lang="en-US" sz="3600" dirty="0"/>
              <a:t>Some ancient writers, especially Plutarch, describe occasional human sacrifices associated with Typhon (Set), in which victims were burned and their ashes scattered. Walker accepted these ancient reports as historical, but today they are generally regarded as possible rather than certain. </a:t>
            </a:r>
          </a:p>
        </p:txBody>
      </p:sp>
      <p:pic>
        <p:nvPicPr>
          <p:cNvPr id="3" name="Picture 2" descr="Plutarch and Living Ideas • Sage Parnassus">
            <a:extLst>
              <a:ext uri="{FF2B5EF4-FFF2-40B4-BE49-F238E27FC236}">
                <a16:creationId xmlns:a16="http://schemas.microsoft.com/office/drawing/2014/main" id="{43C123BC-A4BE-067E-46FE-C86393186E2B}"/>
              </a:ext>
            </a:extLst>
          </p:cNvPr>
          <p:cNvPicPr>
            <a:picLocks noChangeAspect="1"/>
          </p:cNvPicPr>
          <p:nvPr/>
        </p:nvPicPr>
        <p:blipFill>
          <a:blip r:embed="rId2"/>
          <a:srcRect r="30536"/>
          <a:stretch>
            <a:fillRect/>
          </a:stretch>
        </p:blipFill>
        <p:spPr>
          <a:xfrm>
            <a:off x="8245365" y="857250"/>
            <a:ext cx="3572861" cy="5143500"/>
          </a:xfrm>
          <a:prstGeom prst="rect">
            <a:avLst/>
          </a:prstGeom>
        </p:spPr>
      </p:pic>
    </p:spTree>
    <p:extLst>
      <p:ext uri="{BB962C8B-B14F-4D97-AF65-F5344CB8AC3E}">
        <p14:creationId xmlns:p14="http://schemas.microsoft.com/office/powerpoint/2010/main" val="1384980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0CF0-3018-300B-3986-C5F6A5C16B4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45426AF-72D7-F385-747D-E8D5F4A14113}"/>
              </a:ext>
            </a:extLst>
          </p:cNvPr>
          <p:cNvSpPr txBox="1"/>
          <p:nvPr/>
        </p:nvSpPr>
        <p:spPr>
          <a:xfrm>
            <a:off x="562467" y="767488"/>
            <a:ext cx="6330270" cy="5632311"/>
          </a:xfrm>
          <a:prstGeom prst="rect">
            <a:avLst/>
          </a:prstGeom>
          <a:solidFill>
            <a:schemeClr val="accent3">
              <a:lumMod val="20000"/>
              <a:lumOff val="80000"/>
            </a:schemeClr>
          </a:solidFill>
        </p:spPr>
        <p:txBody>
          <a:bodyPr wrap="square">
            <a:spAutoFit/>
          </a:bodyPr>
          <a:lstStyle/>
          <a:p>
            <a:r>
              <a:rPr lang="en-US" sz="3600" dirty="0"/>
              <a:t>Some commentators connect the furnace not with pagan ritual but with the brick kilns where the Israelites had been enslaved. The soot from the furnaces of oppression becomes the instrument of God's judgment upon the oppressors. </a:t>
            </a:r>
          </a:p>
        </p:txBody>
      </p:sp>
      <p:pic>
        <p:nvPicPr>
          <p:cNvPr id="2" name="Picture 1" descr="What were the methods of making and using bricks in ancient Egypt?">
            <a:extLst>
              <a:ext uri="{FF2B5EF4-FFF2-40B4-BE49-F238E27FC236}">
                <a16:creationId xmlns:a16="http://schemas.microsoft.com/office/drawing/2014/main" id="{4FE216EF-4640-5A5C-5777-ED0D5BF2B9C3}"/>
              </a:ext>
            </a:extLst>
          </p:cNvPr>
          <p:cNvPicPr>
            <a:picLocks noChangeAspect="1"/>
          </p:cNvPicPr>
          <p:nvPr/>
        </p:nvPicPr>
        <p:blipFill>
          <a:blip r:embed="rId2"/>
          <a:stretch>
            <a:fillRect/>
          </a:stretch>
        </p:blipFill>
        <p:spPr>
          <a:xfrm>
            <a:off x="6999891" y="846411"/>
            <a:ext cx="4629642" cy="5474467"/>
          </a:xfrm>
          <a:prstGeom prst="rect">
            <a:avLst/>
          </a:prstGeom>
        </p:spPr>
      </p:pic>
    </p:spTree>
    <p:extLst>
      <p:ext uri="{BB962C8B-B14F-4D97-AF65-F5344CB8AC3E}">
        <p14:creationId xmlns:p14="http://schemas.microsoft.com/office/powerpoint/2010/main" val="3218121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10F80-CC35-D1FE-F5F8-793F5110C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B98E5-9B80-8A10-B7AC-D16312271926}"/>
              </a:ext>
            </a:extLst>
          </p:cNvPr>
          <p:cNvSpPr>
            <a:spLocks noGrp="1"/>
          </p:cNvSpPr>
          <p:nvPr>
            <p:ph type="title"/>
          </p:nvPr>
        </p:nvSpPr>
        <p:spPr/>
        <p:txBody>
          <a:bodyPr>
            <a:normAutofit/>
          </a:bodyPr>
          <a:lstStyle/>
          <a:p>
            <a:r>
              <a:rPr lang="en-US" sz="4400" b="1" dirty="0"/>
              <a:t>Exodus 8:20, 21, 24</a:t>
            </a:r>
          </a:p>
        </p:txBody>
      </p:sp>
      <p:sp>
        <p:nvSpPr>
          <p:cNvPr id="4" name="Content Placeholder 3">
            <a:extLst>
              <a:ext uri="{FF2B5EF4-FFF2-40B4-BE49-F238E27FC236}">
                <a16:creationId xmlns:a16="http://schemas.microsoft.com/office/drawing/2014/main" id="{2D00E2BC-B015-63E9-D7A5-5E7B15F8FF23}"/>
              </a:ext>
            </a:extLst>
          </p:cNvPr>
          <p:cNvSpPr>
            <a:spLocks noGrp="1"/>
          </p:cNvSpPr>
          <p:nvPr>
            <p:ph sz="half" idx="2"/>
          </p:nvPr>
        </p:nvSpPr>
        <p:spPr>
          <a:xfrm>
            <a:off x="6172200" y="1876097"/>
            <a:ext cx="5334000" cy="4477406"/>
          </a:xfrm>
        </p:spPr>
        <p:txBody>
          <a:bodyPr>
            <a:normAutofit fontScale="92500" lnSpcReduction="10000"/>
          </a:bodyPr>
          <a:lstStyle/>
          <a:p>
            <a:pPr marL="0" indent="0">
              <a:buNone/>
            </a:pPr>
            <a:r>
              <a:rPr lang="en-US" sz="3600" b="1" baseline="30000" dirty="0"/>
              <a:t>24 </a:t>
            </a:r>
            <a:r>
              <a:rPr lang="en-US" sz="3600" dirty="0"/>
              <a:t>And the </a:t>
            </a:r>
            <a:r>
              <a:rPr lang="en-US" sz="3600" cap="small" dirty="0"/>
              <a:t>Lord</a:t>
            </a:r>
            <a:r>
              <a:rPr lang="en-US" sz="3600" dirty="0"/>
              <a:t> did so; and there came a grievous swarm of flies into the house of Pharaoh, and into his servants' houses, and into all the land of Egypt: the land was corrupted by reason of the swarm of flies.</a:t>
            </a:r>
            <a:endParaRPr lang="en-US" sz="7200" dirty="0"/>
          </a:p>
        </p:txBody>
      </p:sp>
      <p:pic>
        <p:nvPicPr>
          <p:cNvPr id="10" name="Content Placeholder 9" descr="Dense swarms of flies came into the palace and the houses of the Egyptians. – Slide 13">
            <a:extLst>
              <a:ext uri="{FF2B5EF4-FFF2-40B4-BE49-F238E27FC236}">
                <a16:creationId xmlns:a16="http://schemas.microsoft.com/office/drawing/2014/main" id="{4173109A-EDF9-F8ED-E85B-A5427504720E}"/>
              </a:ext>
            </a:extLst>
          </p:cNvPr>
          <p:cNvPicPr>
            <a:picLocks noGrp="1" noChangeAspect="1"/>
          </p:cNvPicPr>
          <p:nvPr>
            <p:ph sz="half" idx="1"/>
          </p:nvPr>
        </p:nvPicPr>
        <p:blipFill>
          <a:blip r:embed="rId2"/>
          <a:srcRect l="20886" t="1480" r="6763" b="-1480"/>
          <a:stretch>
            <a:fillRect/>
          </a:stretch>
        </p:blipFill>
        <p:spPr>
          <a:xfrm>
            <a:off x="1046017" y="1253701"/>
            <a:ext cx="4668983" cy="4839926"/>
          </a:xfrm>
          <a:prstGeom prst="rect">
            <a:avLst/>
          </a:prstGeom>
        </p:spPr>
      </p:pic>
    </p:spTree>
    <p:extLst>
      <p:ext uri="{BB962C8B-B14F-4D97-AF65-F5344CB8AC3E}">
        <p14:creationId xmlns:p14="http://schemas.microsoft.com/office/powerpoint/2010/main" val="32754631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F3280-E252-CDC0-F915-379D8D331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6182C-07EC-F17C-5C69-EC4F6373FF46}"/>
              </a:ext>
            </a:extLst>
          </p:cNvPr>
          <p:cNvSpPr>
            <a:spLocks noGrp="1"/>
          </p:cNvSpPr>
          <p:nvPr>
            <p:ph type="title"/>
          </p:nvPr>
        </p:nvSpPr>
        <p:spPr>
          <a:xfrm>
            <a:off x="1024467" y="394853"/>
            <a:ext cx="10151533" cy="3542966"/>
          </a:xfrm>
        </p:spPr>
        <p:txBody>
          <a:bodyPr>
            <a:normAutofit fontScale="90000"/>
          </a:bodyPr>
          <a:lstStyle/>
          <a:p>
            <a:r>
              <a:rPr lang="en-US" dirty="0"/>
              <a:t>By the direction of Jehovah, Moses took a handful of ashes from the furnace (which, very probably, the Egyptians at this time had frequently used to turn aside the plagues with which they were smitten) and he cast it into the air, as they were accustomed to do; and instead of averting evil, boils and blains fell upon all the people of the land. </a:t>
            </a:r>
          </a:p>
        </p:txBody>
      </p:sp>
      <p:pic>
        <p:nvPicPr>
          <p:cNvPr id="5" name="Picture 4" descr="Scattering Ashes - Insights and Information - In The Light Urns">
            <a:extLst>
              <a:ext uri="{FF2B5EF4-FFF2-40B4-BE49-F238E27FC236}">
                <a16:creationId xmlns:a16="http://schemas.microsoft.com/office/drawing/2014/main" id="{5712258A-1D45-B39A-2E04-84F024E3BE89}"/>
              </a:ext>
            </a:extLst>
          </p:cNvPr>
          <p:cNvPicPr>
            <a:picLocks noChangeAspect="1"/>
          </p:cNvPicPr>
          <p:nvPr/>
        </p:nvPicPr>
        <p:blipFill>
          <a:blip r:embed="rId2"/>
          <a:srcRect t="8847" b="19303"/>
          <a:stretch>
            <a:fillRect/>
          </a:stretch>
        </p:blipFill>
        <p:spPr>
          <a:xfrm>
            <a:off x="2581275" y="3937819"/>
            <a:ext cx="7029450" cy="2525328"/>
          </a:xfrm>
          <a:prstGeom prst="rect">
            <a:avLst/>
          </a:prstGeom>
        </p:spPr>
      </p:pic>
    </p:spTree>
    <p:extLst>
      <p:ext uri="{BB962C8B-B14F-4D97-AF65-F5344CB8AC3E}">
        <p14:creationId xmlns:p14="http://schemas.microsoft.com/office/powerpoint/2010/main" val="20671932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EF86-C324-9B16-16F9-3EAD1CD0C7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9A7E44-E56F-A3B6-20C0-E7B908A76CC1}"/>
              </a:ext>
            </a:extLst>
          </p:cNvPr>
          <p:cNvSpPr>
            <a:spLocks noGrp="1"/>
          </p:cNvSpPr>
          <p:nvPr>
            <p:ph type="title"/>
          </p:nvPr>
        </p:nvSpPr>
        <p:spPr>
          <a:xfrm>
            <a:off x="1024467" y="394853"/>
            <a:ext cx="10151533" cy="3310043"/>
          </a:xfrm>
        </p:spPr>
        <p:txBody>
          <a:bodyPr>
            <a:normAutofit/>
          </a:bodyPr>
          <a:lstStyle/>
          <a:p>
            <a:r>
              <a:rPr lang="en-US" dirty="0"/>
              <a:t>Neither king, nor priest, nor people, escaped. Thus the bloody rites of Typhon became a curse to the idolaters— the supremacy of Jehovah was affirmed, and the deliverance of the Israelites insisted upon. </a:t>
            </a:r>
          </a:p>
        </p:txBody>
      </p:sp>
      <p:pic>
        <p:nvPicPr>
          <p:cNvPr id="3" name="Picture 2" descr="Powerful Gods of Egypt - Travel Guide of the Egyptian Deities">
            <a:extLst>
              <a:ext uri="{FF2B5EF4-FFF2-40B4-BE49-F238E27FC236}">
                <a16:creationId xmlns:a16="http://schemas.microsoft.com/office/drawing/2014/main" id="{FF5239E5-33CA-2FFC-A659-B832F8858528}"/>
              </a:ext>
            </a:extLst>
          </p:cNvPr>
          <p:cNvPicPr>
            <a:picLocks noChangeAspect="1"/>
          </p:cNvPicPr>
          <p:nvPr/>
        </p:nvPicPr>
        <p:blipFill>
          <a:blip r:embed="rId2"/>
          <a:srcRect t="38243"/>
          <a:stretch>
            <a:fillRect/>
          </a:stretch>
        </p:blipFill>
        <p:spPr>
          <a:xfrm>
            <a:off x="1559573" y="3429000"/>
            <a:ext cx="8281358" cy="3176434"/>
          </a:xfrm>
          <a:prstGeom prst="rect">
            <a:avLst/>
          </a:prstGeom>
        </p:spPr>
      </p:pic>
    </p:spTree>
    <p:extLst>
      <p:ext uri="{BB962C8B-B14F-4D97-AF65-F5344CB8AC3E}">
        <p14:creationId xmlns:p14="http://schemas.microsoft.com/office/powerpoint/2010/main" val="1500843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ED42E-106A-6F43-23AF-58E64BA80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B9174-B0DB-E1F3-9FDC-F60312E6DAFC}"/>
              </a:ext>
            </a:extLst>
          </p:cNvPr>
          <p:cNvSpPr>
            <a:spLocks noGrp="1"/>
          </p:cNvSpPr>
          <p:nvPr>
            <p:ph type="title"/>
          </p:nvPr>
        </p:nvSpPr>
        <p:spPr>
          <a:xfrm>
            <a:off x="1024467" y="394853"/>
            <a:ext cx="10151533" cy="3310043"/>
          </a:xfrm>
        </p:spPr>
        <p:txBody>
          <a:bodyPr>
            <a:normAutofit/>
          </a:bodyPr>
          <a:lstStyle/>
          <a:p>
            <a:r>
              <a:rPr lang="en-US" dirty="0"/>
              <a:t>The ninth miracle was directed against the worship of Serapis, whose peculiar office was supposed to be to protect the country from locusts. </a:t>
            </a:r>
          </a:p>
        </p:txBody>
      </p:sp>
      <p:pic>
        <p:nvPicPr>
          <p:cNvPr id="3" name="Picture 2" descr="Isis with Apis in Ancient Egypt Iconography. | HAIR AND DEATH IN ANCIENT EGYPT">
            <a:extLst>
              <a:ext uri="{FF2B5EF4-FFF2-40B4-BE49-F238E27FC236}">
                <a16:creationId xmlns:a16="http://schemas.microsoft.com/office/drawing/2014/main" id="{60A5D07C-C972-10D2-1E5E-47443B1BA5AC}"/>
              </a:ext>
            </a:extLst>
          </p:cNvPr>
          <p:cNvPicPr>
            <a:picLocks noChangeAspect="1"/>
          </p:cNvPicPr>
          <p:nvPr/>
        </p:nvPicPr>
        <p:blipFill>
          <a:blip r:embed="rId2"/>
          <a:srcRect t="3839" b="55397"/>
          <a:stretch>
            <a:fillRect/>
          </a:stretch>
        </p:blipFill>
        <p:spPr>
          <a:xfrm>
            <a:off x="2360929" y="3207774"/>
            <a:ext cx="7470141" cy="3034147"/>
          </a:xfrm>
          <a:prstGeom prst="rect">
            <a:avLst/>
          </a:prstGeom>
        </p:spPr>
      </p:pic>
    </p:spTree>
    <p:extLst>
      <p:ext uri="{BB962C8B-B14F-4D97-AF65-F5344CB8AC3E}">
        <p14:creationId xmlns:p14="http://schemas.microsoft.com/office/powerpoint/2010/main" val="33504352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167E-3FD5-B913-3A7C-6275AACE22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555362E-CFD6-7838-E5F3-BC908F51151C}"/>
              </a:ext>
            </a:extLst>
          </p:cNvPr>
          <p:cNvSpPr txBox="1"/>
          <p:nvPr/>
        </p:nvSpPr>
        <p:spPr>
          <a:xfrm>
            <a:off x="511666" y="767488"/>
            <a:ext cx="7413134" cy="5632311"/>
          </a:xfrm>
          <a:prstGeom prst="rect">
            <a:avLst/>
          </a:prstGeom>
          <a:solidFill>
            <a:schemeClr val="accent3">
              <a:lumMod val="20000"/>
              <a:lumOff val="80000"/>
            </a:schemeClr>
          </a:solidFill>
        </p:spPr>
        <p:txBody>
          <a:bodyPr wrap="square">
            <a:spAutoFit/>
          </a:bodyPr>
          <a:lstStyle/>
          <a:p>
            <a:r>
              <a:rPr lang="en-US" sz="3600" dirty="0"/>
              <a:t>Serapis was a Graeco-Egyptian deity promoted during the Ptolemaic period, long after the Exodus. The older Egyptian religious ideas behind Serapis—especially the worship of Osiris and the sacred Apis bull—were already present in ancient Egypt, but the deity Serapis itself belongs to a much later period. </a:t>
            </a:r>
          </a:p>
        </p:txBody>
      </p:sp>
      <p:pic>
        <p:nvPicPr>
          <p:cNvPr id="3" name="Picture 2" descr="Osiris-Apis (double-faced) | Osiris-Apis (double-faced) Hadr… | Flickr">
            <a:extLst>
              <a:ext uri="{FF2B5EF4-FFF2-40B4-BE49-F238E27FC236}">
                <a16:creationId xmlns:a16="http://schemas.microsoft.com/office/drawing/2014/main" id="{DD48B7A7-A8B8-CE1C-CA72-C4186789163D}"/>
              </a:ext>
            </a:extLst>
          </p:cNvPr>
          <p:cNvPicPr>
            <a:picLocks noChangeAspect="1"/>
          </p:cNvPicPr>
          <p:nvPr/>
        </p:nvPicPr>
        <p:blipFill>
          <a:blip r:embed="rId2"/>
          <a:stretch>
            <a:fillRect/>
          </a:stretch>
        </p:blipFill>
        <p:spPr>
          <a:xfrm>
            <a:off x="7963009" y="767488"/>
            <a:ext cx="3717325" cy="5632310"/>
          </a:xfrm>
          <a:prstGeom prst="rect">
            <a:avLst/>
          </a:prstGeom>
        </p:spPr>
      </p:pic>
    </p:spTree>
    <p:extLst>
      <p:ext uri="{BB962C8B-B14F-4D97-AF65-F5344CB8AC3E}">
        <p14:creationId xmlns:p14="http://schemas.microsoft.com/office/powerpoint/2010/main" val="16708221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29D7-E806-A91D-29D0-BB457146A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59B5C-BD6D-BEB1-CDA5-419955E43BFD}"/>
              </a:ext>
            </a:extLst>
          </p:cNvPr>
          <p:cNvSpPr>
            <a:spLocks noGrp="1"/>
          </p:cNvSpPr>
          <p:nvPr>
            <p:ph type="title"/>
          </p:nvPr>
        </p:nvSpPr>
        <p:spPr>
          <a:xfrm>
            <a:off x="1024467" y="394853"/>
            <a:ext cx="10151533" cy="2812921"/>
          </a:xfrm>
        </p:spPr>
        <p:txBody>
          <a:bodyPr>
            <a:normAutofit/>
          </a:bodyPr>
          <a:lstStyle/>
          <a:p>
            <a:r>
              <a:rPr lang="en-US" dirty="0"/>
              <a:t>The eighth and tenth miracles were directed against the worship of Isis and Osiris, to whom, and the river Nile, they awarded the first place in the long catalogue of their idolatry. </a:t>
            </a:r>
          </a:p>
        </p:txBody>
      </p:sp>
      <p:pic>
        <p:nvPicPr>
          <p:cNvPr id="5" name="Picture 4" descr="Myth of Isis and Osiris: Cashford, Jules: 9781569579091: Amazon.com: Books">
            <a:extLst>
              <a:ext uri="{FF2B5EF4-FFF2-40B4-BE49-F238E27FC236}">
                <a16:creationId xmlns:a16="http://schemas.microsoft.com/office/drawing/2014/main" id="{D193AAC6-32E8-A794-1C56-00233543B4E3}"/>
              </a:ext>
            </a:extLst>
          </p:cNvPr>
          <p:cNvPicPr>
            <a:picLocks noChangeAspect="1"/>
          </p:cNvPicPr>
          <p:nvPr/>
        </p:nvPicPr>
        <p:blipFill>
          <a:blip r:embed="rId2"/>
          <a:srcRect t="28717" b="42137"/>
          <a:stretch>
            <a:fillRect/>
          </a:stretch>
        </p:blipFill>
        <p:spPr>
          <a:xfrm>
            <a:off x="1823339" y="3207774"/>
            <a:ext cx="8545322" cy="3022600"/>
          </a:xfrm>
          <a:prstGeom prst="rect">
            <a:avLst/>
          </a:prstGeom>
        </p:spPr>
      </p:pic>
    </p:spTree>
    <p:extLst>
      <p:ext uri="{BB962C8B-B14F-4D97-AF65-F5344CB8AC3E}">
        <p14:creationId xmlns:p14="http://schemas.microsoft.com/office/powerpoint/2010/main" val="5338093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22F42-3026-569F-B7E4-7ACDF597E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20473A-DAD8-613D-6668-8319AC46DE34}"/>
              </a:ext>
            </a:extLst>
          </p:cNvPr>
          <p:cNvSpPr>
            <a:spLocks noGrp="1"/>
          </p:cNvSpPr>
          <p:nvPr>
            <p:ph type="title"/>
          </p:nvPr>
        </p:nvSpPr>
        <p:spPr>
          <a:xfrm>
            <a:off x="1055077" y="246185"/>
            <a:ext cx="10120923" cy="4360984"/>
          </a:xfrm>
        </p:spPr>
        <p:txBody>
          <a:bodyPr>
            <a:normAutofit fontScale="90000"/>
          </a:bodyPr>
          <a:lstStyle/>
          <a:p>
            <a:r>
              <a:rPr lang="en-US" dirty="0"/>
              <a:t>In a country where rain seldom falls—where the atmosphere is always calm, and the light of the heavenly bodies always continued, what was the horror pervading ail minds during the elemental war described in the Hebrew record!—during the long period of three days and three nights, while the gloom of thick darkness settled, like the outspread pall of death, over the whole land! </a:t>
            </a:r>
          </a:p>
        </p:txBody>
      </p:sp>
      <p:pic>
        <p:nvPicPr>
          <p:cNvPr id="3" name="Picture 2" descr="The 9 plagues of Egypt and the Exodus - Medio Oriente e Dintorni">
            <a:extLst>
              <a:ext uri="{FF2B5EF4-FFF2-40B4-BE49-F238E27FC236}">
                <a16:creationId xmlns:a16="http://schemas.microsoft.com/office/drawing/2014/main" id="{D8EEC708-8F22-4351-3062-6BB4501C3EF3}"/>
              </a:ext>
            </a:extLst>
          </p:cNvPr>
          <p:cNvPicPr>
            <a:picLocks noChangeAspect="1"/>
          </p:cNvPicPr>
          <p:nvPr/>
        </p:nvPicPr>
        <p:blipFill>
          <a:blip r:embed="rId2"/>
          <a:srcRect t="28478" b="39327"/>
          <a:stretch>
            <a:fillRect/>
          </a:stretch>
        </p:blipFill>
        <p:spPr>
          <a:xfrm>
            <a:off x="1333376" y="4607169"/>
            <a:ext cx="9227163" cy="2004646"/>
          </a:xfrm>
          <a:prstGeom prst="rect">
            <a:avLst/>
          </a:prstGeom>
        </p:spPr>
      </p:pic>
    </p:spTree>
    <p:extLst>
      <p:ext uri="{BB962C8B-B14F-4D97-AF65-F5344CB8AC3E}">
        <p14:creationId xmlns:p14="http://schemas.microsoft.com/office/powerpoint/2010/main" val="12726024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C650D-28C8-92C2-A24B-8D78646DCD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A1D8F9-A3F6-3B9E-932B-8B8E8FE2F0D8}"/>
              </a:ext>
            </a:extLst>
          </p:cNvPr>
          <p:cNvSpPr>
            <a:spLocks noGrp="1"/>
          </p:cNvSpPr>
          <p:nvPr>
            <p:ph type="title"/>
          </p:nvPr>
        </p:nvSpPr>
        <p:spPr>
          <a:xfrm>
            <a:off x="1024467" y="394852"/>
            <a:ext cx="10151533" cy="4739856"/>
          </a:xfrm>
        </p:spPr>
        <p:txBody>
          <a:bodyPr>
            <a:normAutofit/>
          </a:bodyPr>
          <a:lstStyle/>
          <a:p>
            <a:r>
              <a:rPr lang="en-US" dirty="0"/>
              <a:t>The Almighty having thus revealed himself as the true God, by miraculous agency, and pursued those measures, in the exercise of his power, which were directly adapted to destroy the various forms of idolatry which existed in Egypt, the eleventh and last miracle was a judgment, in order to manifest to all minds that Jehovah was the God who executed judgment in the earth.</a:t>
            </a:r>
          </a:p>
        </p:txBody>
      </p:sp>
    </p:spTree>
    <p:extLst>
      <p:ext uri="{BB962C8B-B14F-4D97-AF65-F5344CB8AC3E}">
        <p14:creationId xmlns:p14="http://schemas.microsoft.com/office/powerpoint/2010/main" val="36259041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BDD2A-8F64-E889-FD2B-DB85E7A1789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9172454-7CE1-0596-9EA4-A56F729E4292}"/>
              </a:ext>
            </a:extLst>
          </p:cNvPr>
          <p:cNvSpPr txBox="1"/>
          <p:nvPr/>
        </p:nvSpPr>
        <p:spPr>
          <a:xfrm>
            <a:off x="349497" y="674400"/>
            <a:ext cx="7669087" cy="5509200"/>
          </a:xfrm>
          <a:prstGeom prst="rect">
            <a:avLst/>
          </a:prstGeom>
          <a:solidFill>
            <a:schemeClr val="accent3">
              <a:lumMod val="20000"/>
              <a:lumOff val="80000"/>
            </a:schemeClr>
          </a:solidFill>
        </p:spPr>
        <p:txBody>
          <a:bodyPr wrap="square">
            <a:spAutoFit/>
          </a:bodyPr>
          <a:lstStyle/>
          <a:p>
            <a:r>
              <a:rPr lang="en-US" sz="3200" dirty="0"/>
              <a:t>The plagues revealed Jehovah as the only true God and Judge, but the Passover revealed something more. The same God who judged rebellion also provided a substitute, gave clear instructions, and promised safety to every home sheltered by the blood. Justice and mercy met together in the deliverance of Israel—a foreshadowing of the greater redemption to come through Christ.</a:t>
            </a:r>
          </a:p>
        </p:txBody>
      </p:sp>
      <p:pic>
        <p:nvPicPr>
          <p:cNvPr id="2" name="Picture 1" descr="The blood on the doorposts saved them that night in Egypt. , But that moment was only a shadow of something greater to come. , At the Cross, Jesus became the true Passover Lamb - the Lamb whose blood ...">
            <a:extLst>
              <a:ext uri="{FF2B5EF4-FFF2-40B4-BE49-F238E27FC236}">
                <a16:creationId xmlns:a16="http://schemas.microsoft.com/office/drawing/2014/main" id="{6FED6E69-4B0E-D44E-C45E-5F7BFF132288}"/>
              </a:ext>
            </a:extLst>
          </p:cNvPr>
          <p:cNvPicPr>
            <a:picLocks noChangeAspect="1"/>
          </p:cNvPicPr>
          <p:nvPr/>
        </p:nvPicPr>
        <p:blipFill>
          <a:blip r:embed="rId2"/>
          <a:stretch>
            <a:fillRect/>
          </a:stretch>
        </p:blipFill>
        <p:spPr>
          <a:xfrm>
            <a:off x="8317523" y="260336"/>
            <a:ext cx="3556122" cy="6337328"/>
          </a:xfrm>
          <a:prstGeom prst="rect">
            <a:avLst/>
          </a:prstGeom>
        </p:spPr>
      </p:pic>
    </p:spTree>
    <p:extLst>
      <p:ext uri="{BB962C8B-B14F-4D97-AF65-F5344CB8AC3E}">
        <p14:creationId xmlns:p14="http://schemas.microsoft.com/office/powerpoint/2010/main" val="19799739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2950-4783-93C6-A42B-CF8A07830F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5BD4D-F9E1-A626-FDD6-D8F49F8F7232}"/>
              </a:ext>
            </a:extLst>
          </p:cNvPr>
          <p:cNvSpPr>
            <a:spLocks noGrp="1"/>
          </p:cNvSpPr>
          <p:nvPr>
            <p:ph type="title"/>
          </p:nvPr>
        </p:nvSpPr>
        <p:spPr>
          <a:xfrm>
            <a:off x="685800" y="5427255"/>
            <a:ext cx="5131676" cy="843456"/>
          </a:xfrm>
        </p:spPr>
        <p:txBody>
          <a:bodyPr/>
          <a:lstStyle/>
          <a:p>
            <a:pPr algn="l"/>
            <a:r>
              <a:rPr lang="en-US" i="1" dirty="0"/>
              <a:t>Exodus 8:22, 23</a:t>
            </a:r>
          </a:p>
        </p:txBody>
      </p:sp>
      <p:sp>
        <p:nvSpPr>
          <p:cNvPr id="3" name="Content Placeholder 2">
            <a:extLst>
              <a:ext uri="{FF2B5EF4-FFF2-40B4-BE49-F238E27FC236}">
                <a16:creationId xmlns:a16="http://schemas.microsoft.com/office/drawing/2014/main" id="{1DA5844A-D200-A50F-2C95-0BC0611D37AD}"/>
              </a:ext>
            </a:extLst>
          </p:cNvPr>
          <p:cNvSpPr>
            <a:spLocks noGrp="1"/>
          </p:cNvSpPr>
          <p:nvPr>
            <p:ph sz="half" idx="1"/>
          </p:nvPr>
        </p:nvSpPr>
        <p:spPr>
          <a:xfrm>
            <a:off x="685800" y="1416937"/>
            <a:ext cx="5334000" cy="4024125"/>
          </a:xfrm>
        </p:spPr>
        <p:txBody>
          <a:bodyPr>
            <a:normAutofit/>
          </a:bodyPr>
          <a:lstStyle/>
          <a:p>
            <a:pPr marL="0" indent="0">
              <a:buNone/>
            </a:pPr>
            <a:r>
              <a:rPr lang="en-US" sz="5400" dirty="0"/>
              <a:t>2. What remarkable proof of his power did the Lord give?  </a:t>
            </a:r>
            <a:endParaRPr lang="en-US" sz="13800" dirty="0"/>
          </a:p>
        </p:txBody>
      </p:sp>
      <p:pic>
        <p:nvPicPr>
          <p:cNvPr id="7" name="Content Placeholder 6" descr="Avaris, Lower Egypt (North) | Megalithic Portal">
            <a:extLst>
              <a:ext uri="{FF2B5EF4-FFF2-40B4-BE49-F238E27FC236}">
                <a16:creationId xmlns:a16="http://schemas.microsoft.com/office/drawing/2014/main" id="{3D4C7DCE-9AAA-2197-911E-86E254D2976F}"/>
              </a:ext>
            </a:extLst>
          </p:cNvPr>
          <p:cNvPicPr>
            <a:picLocks noGrp="1" noChangeAspect="1"/>
          </p:cNvPicPr>
          <p:nvPr>
            <p:ph sz="half" idx="2"/>
          </p:nvPr>
        </p:nvPicPr>
        <p:blipFill>
          <a:blip r:embed="rId2"/>
          <a:srcRect l="2173" r="37191"/>
          <a:stretch>
            <a:fillRect/>
          </a:stretch>
        </p:blipFill>
        <p:spPr>
          <a:xfrm>
            <a:off x="6203732" y="587289"/>
            <a:ext cx="5131676" cy="5683422"/>
          </a:xfrm>
          <a:prstGeom prst="rect">
            <a:avLst/>
          </a:prstGeom>
        </p:spPr>
      </p:pic>
    </p:spTree>
    <p:extLst>
      <p:ext uri="{BB962C8B-B14F-4D97-AF65-F5344CB8AC3E}">
        <p14:creationId xmlns:p14="http://schemas.microsoft.com/office/powerpoint/2010/main" val="17592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10AAE-87F4-0A05-66B5-B2DE6ED06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FE5C0-5397-FB5B-5CC6-93A8137A93D6}"/>
              </a:ext>
            </a:extLst>
          </p:cNvPr>
          <p:cNvSpPr>
            <a:spLocks noGrp="1"/>
          </p:cNvSpPr>
          <p:nvPr>
            <p:ph type="title"/>
          </p:nvPr>
        </p:nvSpPr>
        <p:spPr/>
        <p:txBody>
          <a:bodyPr>
            <a:normAutofit/>
          </a:bodyPr>
          <a:lstStyle/>
          <a:p>
            <a:r>
              <a:rPr lang="en-US" sz="4400" b="1" dirty="0"/>
              <a:t>Exodus 8:22, 23</a:t>
            </a:r>
          </a:p>
        </p:txBody>
      </p:sp>
      <p:sp>
        <p:nvSpPr>
          <p:cNvPr id="4" name="Content Placeholder 3">
            <a:extLst>
              <a:ext uri="{FF2B5EF4-FFF2-40B4-BE49-F238E27FC236}">
                <a16:creationId xmlns:a16="http://schemas.microsoft.com/office/drawing/2014/main" id="{F451DC58-EF0C-4AC8-E656-F7385F6D100C}"/>
              </a:ext>
            </a:extLst>
          </p:cNvPr>
          <p:cNvSpPr>
            <a:spLocks noGrp="1"/>
          </p:cNvSpPr>
          <p:nvPr>
            <p:ph sz="half" idx="2"/>
          </p:nvPr>
        </p:nvSpPr>
        <p:spPr>
          <a:xfrm>
            <a:off x="6172200" y="1876097"/>
            <a:ext cx="5334000" cy="4477406"/>
          </a:xfrm>
        </p:spPr>
        <p:txBody>
          <a:bodyPr>
            <a:normAutofit fontScale="92500" lnSpcReduction="10000"/>
          </a:bodyPr>
          <a:lstStyle/>
          <a:p>
            <a:pPr marL="0" indent="0">
              <a:buNone/>
            </a:pPr>
            <a:r>
              <a:rPr lang="en-US" sz="4000" b="1" baseline="30000" dirty="0"/>
              <a:t>22 </a:t>
            </a:r>
            <a:r>
              <a:rPr lang="en-US" sz="4000" dirty="0"/>
              <a:t>And I will sever in that day the land of Goshen, in which my people dwell, that no swarms of flies shall be there; to the end thou mayest know that I am the </a:t>
            </a:r>
            <a:r>
              <a:rPr lang="en-US" sz="4000" cap="small" dirty="0"/>
              <a:t>Lord</a:t>
            </a:r>
            <a:r>
              <a:rPr lang="en-US" sz="4000" dirty="0"/>
              <a:t> in the midst of the earth.</a:t>
            </a:r>
            <a:endParaRPr lang="en-US" sz="15400" dirty="0"/>
          </a:p>
        </p:txBody>
      </p:sp>
      <p:pic>
        <p:nvPicPr>
          <p:cNvPr id="10" name="Content Placeholder 9" descr="But the flies stayed away from the Hebrew slaves. – Slide 14">
            <a:extLst>
              <a:ext uri="{FF2B5EF4-FFF2-40B4-BE49-F238E27FC236}">
                <a16:creationId xmlns:a16="http://schemas.microsoft.com/office/drawing/2014/main" id="{9F4C5D1E-BA8E-F968-64EA-062FACA176A9}"/>
              </a:ext>
            </a:extLst>
          </p:cNvPr>
          <p:cNvPicPr>
            <a:picLocks noGrp="1" noChangeAspect="1"/>
          </p:cNvPicPr>
          <p:nvPr>
            <p:ph sz="half" idx="1"/>
          </p:nvPr>
        </p:nvPicPr>
        <p:blipFill>
          <a:blip r:embed="rId2"/>
          <a:srcRect l="52695" t="5454" r="-41" b="22257"/>
          <a:stretch>
            <a:fillRect/>
          </a:stretch>
        </p:blipFill>
        <p:spPr>
          <a:xfrm>
            <a:off x="1316181" y="937419"/>
            <a:ext cx="4502727" cy="5156208"/>
          </a:xfrm>
          <a:prstGeom prst="rect">
            <a:avLst/>
          </a:prstGeom>
        </p:spPr>
      </p:pic>
    </p:spTree>
    <p:extLst>
      <p:ext uri="{BB962C8B-B14F-4D97-AF65-F5344CB8AC3E}">
        <p14:creationId xmlns:p14="http://schemas.microsoft.com/office/powerpoint/2010/main" val="288128240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782DA7-86C0-4A84-A860-11A1E6E3FB6B}">
  <ds:schemaRefs>
    <ds:schemaRef ds:uri="16c05727-aa75-4e4a-9b5f-8a80a1165891"/>
    <ds:schemaRef ds:uri="http://purl.org/dc/dcmitype/"/>
    <ds:schemaRef ds:uri="http://schemas.microsoft.com/office/infopath/2007/PartnerControls"/>
    <ds:schemaRef ds:uri="http://purl.org/dc/elements/1.1/"/>
    <ds:schemaRef ds:uri="http://schemas.microsoft.com/office/2006/documentManagement/types"/>
    <ds:schemaRef ds:uri="http://schemas.microsoft.com/sharepoint/v3"/>
    <ds:schemaRef ds:uri="230e9df3-be65-4c73-a93b-d1236ebd677e"/>
    <ds:schemaRef ds:uri="http://purl.org/dc/terms/"/>
    <ds:schemaRef ds:uri="http://schemas.openxmlformats.org/package/2006/metadata/core-properties"/>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TM04033937[[fn=Vapor Trail]]</Template>
  <TotalTime>9690</TotalTime>
  <Words>2960</Words>
  <Application>Microsoft Office PowerPoint</Application>
  <PresentationFormat>Widescreen</PresentationFormat>
  <Paragraphs>148</Paragraphs>
  <Slides>79</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79</vt:i4>
      </vt:variant>
    </vt:vector>
  </HeadingPairs>
  <TitlesOfParts>
    <vt:vector size="83" baseType="lpstr">
      <vt:lpstr>Aptos</vt:lpstr>
      <vt:lpstr>Arial</vt:lpstr>
      <vt:lpstr>Century Gothic</vt:lpstr>
      <vt:lpstr>Vapor Trail</vt:lpstr>
      <vt:lpstr>PowerPoint Presentation</vt:lpstr>
      <vt:lpstr>PowerPoint Presentation</vt:lpstr>
      <vt:lpstr>God’s Care for His People</vt:lpstr>
      <vt:lpstr>Exodus 8:20, 21, 24</vt:lpstr>
      <vt:lpstr>Exodus 8:20, 21, 24</vt:lpstr>
      <vt:lpstr>Exodus 8:20, 21, 24</vt:lpstr>
      <vt:lpstr>Exodus 8:20, 21, 24</vt:lpstr>
      <vt:lpstr>Exodus 8:22, 23</vt:lpstr>
      <vt:lpstr>Exodus 8:22, 23</vt:lpstr>
      <vt:lpstr>Exodus 8:22, 23</vt:lpstr>
      <vt:lpstr>Exodus 9:1-3</vt:lpstr>
      <vt:lpstr>Exodus 9:1-3</vt:lpstr>
      <vt:lpstr>Exodus 9:1-3</vt:lpstr>
      <vt:lpstr>Exodus 9:4-7</vt:lpstr>
      <vt:lpstr>Exodus 9:4-7</vt:lpstr>
      <vt:lpstr>Exodus 9:4-7</vt:lpstr>
      <vt:lpstr>Exodus 9:8-10</vt:lpstr>
      <vt:lpstr>Exodus 9:8-10</vt:lpstr>
      <vt:lpstr>Exodus 9:8-10</vt:lpstr>
      <vt:lpstr>Exodus 9:8-10</vt:lpstr>
      <vt:lpstr>Exodus 9:22</vt:lpstr>
      <vt:lpstr>Exodus 9:22</vt:lpstr>
      <vt:lpstr>Exodus 9:23-25</vt:lpstr>
      <vt:lpstr>Exodus 9:23-25</vt:lpstr>
      <vt:lpstr>Exodus 9:23-25</vt:lpstr>
      <vt:lpstr>Exodus 9:23-25</vt:lpstr>
      <vt:lpstr>Exodus 9:32</vt:lpstr>
      <vt:lpstr>Exodus 9:32</vt:lpstr>
      <vt:lpstr>Exodus 9:26</vt:lpstr>
      <vt:lpstr>Exodus 9:26</vt:lpstr>
      <vt:lpstr>Exodus 10:4, 5</vt:lpstr>
      <vt:lpstr>Exodus 10:4, 5</vt:lpstr>
      <vt:lpstr>Exodus 10:4, 5</vt:lpstr>
      <vt:lpstr>Exodus 10:13-15</vt:lpstr>
      <vt:lpstr>Exodus 10:13-15</vt:lpstr>
      <vt:lpstr>Exodus 10:13-15</vt:lpstr>
      <vt:lpstr>Exodus 10:13-15</vt:lpstr>
      <vt:lpstr>Exodus 10:21-23</vt:lpstr>
      <vt:lpstr>Exodus 10:21-23</vt:lpstr>
      <vt:lpstr>Exodus 10:21-23</vt:lpstr>
      <vt:lpstr>Exodus 10:21-23</vt:lpstr>
      <vt:lpstr>Exodus 10:23</vt:lpstr>
      <vt:lpstr>Exodus 10:21-23</vt:lpstr>
      <vt:lpstr>Exodus 11:4-6</vt:lpstr>
      <vt:lpstr>Exodus 11:4-6</vt:lpstr>
      <vt:lpstr>Exodus 11:4-6</vt:lpstr>
      <vt:lpstr>Exodus 11:4-6</vt:lpstr>
      <vt:lpstr>Exodus 11:7</vt:lpstr>
      <vt:lpstr>Exodus 11:7</vt:lpstr>
      <vt:lpstr>The Note:</vt:lpstr>
      <vt:lpstr>PowerPoint Presentation</vt:lpstr>
      <vt:lpstr>PowerPoint Presentation</vt:lpstr>
      <vt:lpstr>PowerPoint Presentation</vt:lpstr>
      <vt:lpstr>PowerPoint Presentation</vt:lpstr>
      <vt:lpstr>The first miracle, while it authenticated the mission of Moses, destroyed the serpents, which among the Egyptians were objects of worship, thus evincing, in the outset, that their gods could neither help the people nor save themselves. </vt:lpstr>
      <vt:lpstr>The second miracle was directed against the river Nile, another object which they regarded with religious reverence. This river they held sacred, as the Hindoos do the Ganges; and even the fish in its waters they revered as objects of worship. </vt:lpstr>
      <vt:lpstr>They drank the water with reverence and delight, and supposed that a divine efficacy dwelt in its waves to heal diseases of the body. The water of this, their cherished object of idolatrous homage, was transmuted to blood; and its finny idols became a mass of putridity. </vt:lpstr>
      <vt:lpstr>The third miracle was directed to the accomplishment of the same end—the destruction of faith in the river as an object of worship.  By the fourth miracle of a series constantly increasing in power and severity, lice came upon man and beast throughout the land. </vt:lpstr>
      <vt:lpstr>"Now if it be remembered," says Glieg, "that no one could approach the altars of Egypt upon whom so impure an insect harbored; and that the priests, to guard against the slightest risk of contamination, wore only linen garments, and shaved their heads and bodies every day [every third day according to Herodotus], the severity of this miracle as a judgment upon Egyptian idolatry may be imagined….”</vt:lpstr>
      <vt:lpstr>“Whilst it lasted, no act of worship could be performed, and so keenly was this felt that the very magicians exclaimed, ‘This is the finger of God.’”</vt:lpstr>
      <vt:lpstr>The fifth miracle was designed to destroy the trust of the people in Beelzebub or the Fly-god, who was reverenced as their protector from visitations of swarms of ravenous flies which infested the land, generally about the time of the dog-days, and removed only, as they supposed, at the will of this idol. </vt:lpstr>
      <vt:lpstr>2 Kings 1:2 - The Fly-god</vt:lpstr>
      <vt:lpstr>The sixth miracle, which destroyed the cattle excepting those of the Israelites, was aimed at the destruction of the entire system of brute worship. This system, degrading and bestial as it was, had become a monster of many heads in Egypt.</vt:lpstr>
      <vt:lpstr>They had their sacred bull, and ram, and heifer, and goat, and many others, all of which were destroyed by the agency of the God of Moses. Thus by one act of power Jehovah manifested his own supremacy, and destroyed the very existence of their brute idols. </vt:lpstr>
      <vt:lpstr>Of the peculiar fitness of the sixth plague (the seventh miracle) says the writer before quoted, the reader will receive a better impression when he is reminded that in Egypt there were several altars upon which human sacrifices were occasionally offered, when they desired to propitiate Typhon, or the Evil Principle. </vt:lpstr>
      <vt:lpstr>PowerPoint Presentation</vt:lpstr>
      <vt:lpstr>These victims being burned alive, their ashes were gathered together by the officiating priests, and thrown up into the air, in order that evil might be averted from every place to which an atom of the ashes was wafted. </vt:lpstr>
      <vt:lpstr>PowerPoint Presentation</vt:lpstr>
      <vt:lpstr>PowerPoint Presentation</vt:lpstr>
      <vt:lpstr>By the direction of Jehovah, Moses took a handful of ashes from the furnace (which, very probably, the Egyptians at this time had frequently used to turn aside the plagues with which they were smitten) and he cast it into the air, as they were accustomed to do; and instead of averting evil, boils and blains fell upon all the people of the land. </vt:lpstr>
      <vt:lpstr>Neither king, nor priest, nor people, escaped. Thus the bloody rites of Typhon became a curse to the idolaters— the supremacy of Jehovah was affirmed, and the deliverance of the Israelites insisted upon. </vt:lpstr>
      <vt:lpstr>The ninth miracle was directed against the worship of Serapis, whose peculiar office was supposed to be to protect the country from locusts. </vt:lpstr>
      <vt:lpstr>PowerPoint Presentation</vt:lpstr>
      <vt:lpstr>The eighth and tenth miracles were directed against the worship of Isis and Osiris, to whom, and the river Nile, they awarded the first place in the long catalogue of their idolatry. </vt:lpstr>
      <vt:lpstr>In a country where rain seldom falls—where the atmosphere is always calm, and the light of the heavenly bodies always continued, what was the horror pervading ail minds during the elemental war described in the Hebrew record!—during the long period of three days and three nights, while the gloom of thick darkness settled, like the outspread pall of death, over the whole land! </vt:lpstr>
      <vt:lpstr>The Almighty having thus revealed himself as the true God, by miraculous agency, and pursued those measures, in the exercise of his power, which were directly adapted to destroy the various forms of idolatry which existed in Egypt, the eleventh and last miracle was a judgment, in order to manifest to all minds that Jehovah was the God who executed judgment in the earth.</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39</cp:revision>
  <cp:lastPrinted>2026-07-17T23:05:51Z</cp:lastPrinted>
  <dcterms:created xsi:type="dcterms:W3CDTF">2026-04-24T19:22:05Z</dcterms:created>
  <dcterms:modified xsi:type="dcterms:W3CDTF">2026-07-25T02:52:32Z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