
<file path=[Content_Types].xml><?xml version="1.0" encoding="utf-8"?>
<Types xmlns="http://schemas.openxmlformats.org/package/2006/content-types">
  <Default Extension="jpeg" ContentType="image/jpeg"/>
  <Default Extension="jpg" ContentType="image/jpeg"/>
  <Default Extension="org&amp;utm_campaign=index&amp;utm_content=original"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86" r:id="rId4"/>
  </p:sldMasterIdLst>
  <p:notesMasterIdLst>
    <p:notesMasterId r:id="rId68"/>
  </p:notesMasterIdLst>
  <p:handoutMasterIdLst>
    <p:handoutMasterId r:id="rId69"/>
  </p:handoutMasterIdLst>
  <p:sldIdLst>
    <p:sldId id="1519" r:id="rId5"/>
    <p:sldId id="1752" r:id="rId6"/>
    <p:sldId id="1753" r:id="rId7"/>
    <p:sldId id="1837" r:id="rId8"/>
    <p:sldId id="1838" r:id="rId9"/>
    <p:sldId id="1839" r:id="rId10"/>
    <p:sldId id="1834" r:id="rId11"/>
    <p:sldId id="1840" r:id="rId12"/>
    <p:sldId id="1855" r:id="rId13"/>
    <p:sldId id="1841" r:id="rId14"/>
    <p:sldId id="1856" r:id="rId15"/>
    <p:sldId id="1857" r:id="rId16"/>
    <p:sldId id="1858" r:id="rId17"/>
    <p:sldId id="1842" r:id="rId18"/>
    <p:sldId id="1859" r:id="rId19"/>
    <p:sldId id="1843" r:id="rId20"/>
    <p:sldId id="1860" r:id="rId21"/>
    <p:sldId id="1844" r:id="rId22"/>
    <p:sldId id="1861" r:id="rId23"/>
    <p:sldId id="1862" r:id="rId24"/>
    <p:sldId id="1845" r:id="rId25"/>
    <p:sldId id="1863" r:id="rId26"/>
    <p:sldId id="1864" r:id="rId27"/>
    <p:sldId id="1865" r:id="rId28"/>
    <p:sldId id="1866" r:id="rId29"/>
    <p:sldId id="1846" r:id="rId30"/>
    <p:sldId id="1868" r:id="rId31"/>
    <p:sldId id="1870" r:id="rId32"/>
    <p:sldId id="1871" r:id="rId33"/>
    <p:sldId id="1872" r:id="rId34"/>
    <p:sldId id="1873" r:id="rId35"/>
    <p:sldId id="1847" r:id="rId36"/>
    <p:sldId id="1874" r:id="rId37"/>
    <p:sldId id="1848" r:id="rId38"/>
    <p:sldId id="1875" r:id="rId39"/>
    <p:sldId id="1876" r:id="rId40"/>
    <p:sldId id="1877" r:id="rId41"/>
    <p:sldId id="1849" r:id="rId42"/>
    <p:sldId id="1878" r:id="rId43"/>
    <p:sldId id="1850" r:id="rId44"/>
    <p:sldId id="1879" r:id="rId45"/>
    <p:sldId id="1880" r:id="rId46"/>
    <p:sldId id="1881" r:id="rId47"/>
    <p:sldId id="1882" r:id="rId48"/>
    <p:sldId id="1851" r:id="rId49"/>
    <p:sldId id="1883" r:id="rId50"/>
    <p:sldId id="1884" r:id="rId51"/>
    <p:sldId id="1852" r:id="rId52"/>
    <p:sldId id="1885" r:id="rId53"/>
    <p:sldId id="1886" r:id="rId54"/>
    <p:sldId id="1887" r:id="rId55"/>
    <p:sldId id="1853" r:id="rId56"/>
    <p:sldId id="1888" r:id="rId57"/>
    <p:sldId id="1854" r:id="rId58"/>
    <p:sldId id="1889" r:id="rId59"/>
    <p:sldId id="1890" r:id="rId60"/>
    <p:sldId id="1521" r:id="rId61"/>
    <p:sldId id="1891" r:id="rId62"/>
    <p:sldId id="1892" r:id="rId63"/>
    <p:sldId id="1894" r:id="rId64"/>
    <p:sldId id="1895" r:id="rId65"/>
    <p:sldId id="1893" r:id="rId66"/>
    <p:sldId id="1511" r:id="rId67"/>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Carmichael" initials="MC" lastIdx="1" clrIdx="0">
    <p:extLst>
      <p:ext uri="{19B8F6BF-5375-455C-9EA6-DF929625EA0E}">
        <p15:presenceInfo xmlns:p15="http://schemas.microsoft.com/office/powerpoint/2012/main" userId="670bd2a1a84c66f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1A0F"/>
    <a:srgbClr val="372231"/>
    <a:srgbClr val="3F3322"/>
    <a:srgbClr val="D5AB63"/>
    <a:srgbClr val="D3AA6C"/>
    <a:srgbClr val="ECF0EC"/>
    <a:srgbClr val="B2C3CB"/>
    <a:srgbClr val="468EB9"/>
    <a:srgbClr val="EAD8C0"/>
    <a:srgbClr val="1213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612" autoAdjust="0"/>
    <p:restoredTop sz="87130" autoAdjust="0"/>
  </p:normalViewPr>
  <p:slideViewPr>
    <p:cSldViewPr snapToGrid="0">
      <p:cViewPr>
        <p:scale>
          <a:sx n="40" d="100"/>
          <a:sy n="40" d="100"/>
        </p:scale>
        <p:origin x="677" y="55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8/14/2026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8/14/2026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dirty="0"/>
          </a:p>
        </p:txBody>
      </p:sp>
    </p:spTree>
    <p:extLst>
      <p:ext uri="{BB962C8B-B14F-4D97-AF65-F5344CB8AC3E}">
        <p14:creationId xmlns:p14="http://schemas.microsoft.com/office/powerpoint/2010/main" val="1146783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5E7F1-744A-DF83-4D88-5AF2E32D24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C93E7-E9AA-01DD-4DD9-FDADB0DB86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5A5D99-7676-B8C3-F035-59E5744B3C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B4B14A-2938-A4F6-A66C-6C310EBCB9E0}"/>
              </a:ext>
            </a:extLst>
          </p:cNvPr>
          <p:cNvSpPr>
            <a:spLocks noGrp="1"/>
          </p:cNvSpPr>
          <p:nvPr>
            <p:ph type="sldNum" sz="quarter" idx="5"/>
          </p:nvPr>
        </p:nvSpPr>
        <p:spPr/>
        <p:txBody>
          <a:bodyPr/>
          <a:lstStyle/>
          <a:p>
            <a:fld id="{BFDD6F49-EBB7-4CCF-97A8-E526BB28BB69}" type="slidenum">
              <a:rPr lang="en-US" smtClean="0"/>
              <a:t>46</a:t>
            </a:fld>
            <a:endParaRPr lang="en-US" dirty="0"/>
          </a:p>
        </p:txBody>
      </p:sp>
    </p:spTree>
    <p:extLst>
      <p:ext uri="{BB962C8B-B14F-4D97-AF65-F5344CB8AC3E}">
        <p14:creationId xmlns:p14="http://schemas.microsoft.com/office/powerpoint/2010/main" val="2218929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97B4C-0DEE-9974-7179-58094D1D8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EAEDE-0651-7426-02DA-3B7703B9F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100BF3-310E-4FCD-A0E8-F87F6A5EFA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0FA92E-9228-8670-D4F0-C8A37695E313}"/>
              </a:ext>
            </a:extLst>
          </p:cNvPr>
          <p:cNvSpPr>
            <a:spLocks noGrp="1"/>
          </p:cNvSpPr>
          <p:nvPr>
            <p:ph type="sldNum" sz="quarter" idx="5"/>
          </p:nvPr>
        </p:nvSpPr>
        <p:spPr/>
        <p:txBody>
          <a:bodyPr/>
          <a:lstStyle/>
          <a:p>
            <a:fld id="{BFDD6F49-EBB7-4CCF-97A8-E526BB28BB69}" type="slidenum">
              <a:rPr lang="en-US" smtClean="0"/>
              <a:t>47</a:t>
            </a:fld>
            <a:endParaRPr lang="en-US" dirty="0"/>
          </a:p>
        </p:txBody>
      </p:sp>
    </p:spTree>
    <p:extLst>
      <p:ext uri="{BB962C8B-B14F-4D97-AF65-F5344CB8AC3E}">
        <p14:creationId xmlns:p14="http://schemas.microsoft.com/office/powerpoint/2010/main" val="374472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1B5A1-D1F5-39A6-91FB-F91BD4B4EB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DC7EE-B95D-E0FC-7E4C-BDBDFD6785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6139CF-9BF4-B772-B9A3-6AF20E057B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C7AACF-7729-7E5E-7FD9-0E4D49C4CB0D}"/>
              </a:ext>
            </a:extLst>
          </p:cNvPr>
          <p:cNvSpPr>
            <a:spLocks noGrp="1"/>
          </p:cNvSpPr>
          <p:nvPr>
            <p:ph type="sldNum" sz="quarter" idx="5"/>
          </p:nvPr>
        </p:nvSpPr>
        <p:spPr/>
        <p:txBody>
          <a:bodyPr/>
          <a:lstStyle/>
          <a:p>
            <a:fld id="{BFDD6F49-EBB7-4CCF-97A8-E526BB28BB69}" type="slidenum">
              <a:rPr lang="en-US" smtClean="0"/>
              <a:t>49</a:t>
            </a:fld>
            <a:endParaRPr lang="en-US" dirty="0"/>
          </a:p>
        </p:txBody>
      </p:sp>
    </p:spTree>
    <p:extLst>
      <p:ext uri="{BB962C8B-B14F-4D97-AF65-F5344CB8AC3E}">
        <p14:creationId xmlns:p14="http://schemas.microsoft.com/office/powerpoint/2010/main" val="2465213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6CD48-78F5-9296-E7A8-D9F8A8A536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E1989D-1784-5624-6BAD-51D56C3AC3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D7B187-D463-228A-3084-AD1C254D7A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3999A8-5D79-EFDC-0FD6-604AF0289472}"/>
              </a:ext>
            </a:extLst>
          </p:cNvPr>
          <p:cNvSpPr>
            <a:spLocks noGrp="1"/>
          </p:cNvSpPr>
          <p:nvPr>
            <p:ph type="sldNum" sz="quarter" idx="5"/>
          </p:nvPr>
        </p:nvSpPr>
        <p:spPr/>
        <p:txBody>
          <a:bodyPr/>
          <a:lstStyle/>
          <a:p>
            <a:fld id="{BFDD6F49-EBB7-4CCF-97A8-E526BB28BB69}" type="slidenum">
              <a:rPr lang="en-US" smtClean="0"/>
              <a:t>50</a:t>
            </a:fld>
            <a:endParaRPr lang="en-US" dirty="0"/>
          </a:p>
        </p:txBody>
      </p:sp>
    </p:spTree>
    <p:extLst>
      <p:ext uri="{BB962C8B-B14F-4D97-AF65-F5344CB8AC3E}">
        <p14:creationId xmlns:p14="http://schemas.microsoft.com/office/powerpoint/2010/main" val="3068177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479BF-21B1-EE32-7EDE-C8AE3D3100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24ECE-8B5F-2CD8-6497-7141FD46E8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776807-E52C-CEC3-1E93-F7D7D9F497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047922-2B0C-E133-953E-68FB3A3E6649}"/>
              </a:ext>
            </a:extLst>
          </p:cNvPr>
          <p:cNvSpPr>
            <a:spLocks noGrp="1"/>
          </p:cNvSpPr>
          <p:nvPr>
            <p:ph type="sldNum" sz="quarter" idx="5"/>
          </p:nvPr>
        </p:nvSpPr>
        <p:spPr/>
        <p:txBody>
          <a:bodyPr/>
          <a:lstStyle/>
          <a:p>
            <a:fld id="{BFDD6F49-EBB7-4CCF-97A8-E526BB28BB69}" type="slidenum">
              <a:rPr lang="en-US" smtClean="0"/>
              <a:t>51</a:t>
            </a:fld>
            <a:endParaRPr lang="en-US" dirty="0"/>
          </a:p>
        </p:txBody>
      </p:sp>
    </p:spTree>
    <p:extLst>
      <p:ext uri="{BB962C8B-B14F-4D97-AF65-F5344CB8AC3E}">
        <p14:creationId xmlns:p14="http://schemas.microsoft.com/office/powerpoint/2010/main" val="931849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52</a:t>
            </a:fld>
            <a:endParaRPr lang="en-US" dirty="0"/>
          </a:p>
        </p:txBody>
      </p:sp>
    </p:spTree>
    <p:extLst>
      <p:ext uri="{BB962C8B-B14F-4D97-AF65-F5344CB8AC3E}">
        <p14:creationId xmlns:p14="http://schemas.microsoft.com/office/powerpoint/2010/main" val="3544736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4C40E-4ECA-FBFD-3BFF-8798E622BF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841EC5-9560-2C84-0DAF-9103CBE29E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166B05-B9BB-ABFB-E78F-68358EFC65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73A021-5782-39E6-5E61-CA710DB96EE6}"/>
              </a:ext>
            </a:extLst>
          </p:cNvPr>
          <p:cNvSpPr>
            <a:spLocks noGrp="1"/>
          </p:cNvSpPr>
          <p:nvPr>
            <p:ph type="sldNum" sz="quarter" idx="5"/>
          </p:nvPr>
        </p:nvSpPr>
        <p:spPr/>
        <p:txBody>
          <a:bodyPr/>
          <a:lstStyle/>
          <a:p>
            <a:fld id="{BFDD6F49-EBB7-4CCF-97A8-E526BB28BB69}" type="slidenum">
              <a:rPr lang="en-US" smtClean="0"/>
              <a:t>53</a:t>
            </a:fld>
            <a:endParaRPr lang="en-US" dirty="0"/>
          </a:p>
        </p:txBody>
      </p:sp>
    </p:spTree>
    <p:extLst>
      <p:ext uri="{BB962C8B-B14F-4D97-AF65-F5344CB8AC3E}">
        <p14:creationId xmlns:p14="http://schemas.microsoft.com/office/powerpoint/2010/main" val="4783952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16610-45FD-ACB8-7E12-F2AF82742D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CFA042-9E20-8FBC-5949-1BA8A2AA11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5E265D-6879-2EC6-DBC7-5B2758CE06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391267-4F08-B524-DD04-88F5304FAFDB}"/>
              </a:ext>
            </a:extLst>
          </p:cNvPr>
          <p:cNvSpPr>
            <a:spLocks noGrp="1"/>
          </p:cNvSpPr>
          <p:nvPr>
            <p:ph type="sldNum" sz="quarter" idx="5"/>
          </p:nvPr>
        </p:nvSpPr>
        <p:spPr/>
        <p:txBody>
          <a:bodyPr/>
          <a:lstStyle/>
          <a:p>
            <a:fld id="{BFDD6F49-EBB7-4CCF-97A8-E526BB28BB69}" type="slidenum">
              <a:rPr lang="en-US" smtClean="0"/>
              <a:t>54</a:t>
            </a:fld>
            <a:endParaRPr lang="en-US" dirty="0"/>
          </a:p>
        </p:txBody>
      </p:sp>
    </p:spTree>
    <p:extLst>
      <p:ext uri="{BB962C8B-B14F-4D97-AF65-F5344CB8AC3E}">
        <p14:creationId xmlns:p14="http://schemas.microsoft.com/office/powerpoint/2010/main" val="2913804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13785-5F38-7CEC-6C39-5AB9F3FBF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9F3CF2-D5A5-FEE5-1DF1-915843278C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9801A2-24C8-F37E-12C5-B8CC7B0764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23DF87-10BA-E7FA-C029-24DDE2E90583}"/>
              </a:ext>
            </a:extLst>
          </p:cNvPr>
          <p:cNvSpPr>
            <a:spLocks noGrp="1"/>
          </p:cNvSpPr>
          <p:nvPr>
            <p:ph type="sldNum" sz="quarter" idx="5"/>
          </p:nvPr>
        </p:nvSpPr>
        <p:spPr/>
        <p:txBody>
          <a:bodyPr/>
          <a:lstStyle/>
          <a:p>
            <a:fld id="{BFDD6F49-EBB7-4CCF-97A8-E526BB28BB69}" type="slidenum">
              <a:rPr lang="en-US" smtClean="0"/>
              <a:t>55</a:t>
            </a:fld>
            <a:endParaRPr lang="en-US" dirty="0"/>
          </a:p>
        </p:txBody>
      </p:sp>
    </p:spTree>
    <p:extLst>
      <p:ext uri="{BB962C8B-B14F-4D97-AF65-F5344CB8AC3E}">
        <p14:creationId xmlns:p14="http://schemas.microsoft.com/office/powerpoint/2010/main" val="116191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EF6E5-8C64-A482-FF30-D988A1AA68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647F63-541A-DEE2-74D0-2591EEF8B5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BCADE2-8392-36F8-605F-EC41576713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40937F-9CD9-BC90-7D9D-66D12D58AFD4}"/>
              </a:ext>
            </a:extLst>
          </p:cNvPr>
          <p:cNvSpPr>
            <a:spLocks noGrp="1"/>
          </p:cNvSpPr>
          <p:nvPr>
            <p:ph type="sldNum" sz="quarter" idx="5"/>
          </p:nvPr>
        </p:nvSpPr>
        <p:spPr/>
        <p:txBody>
          <a:bodyPr/>
          <a:lstStyle/>
          <a:p>
            <a:fld id="{BFDD6F49-EBB7-4CCF-97A8-E526BB28BB69}" type="slidenum">
              <a:rPr lang="en-US" smtClean="0"/>
              <a:t>56</a:t>
            </a:fld>
            <a:endParaRPr lang="en-US" dirty="0"/>
          </a:p>
        </p:txBody>
      </p:sp>
    </p:spTree>
    <p:extLst>
      <p:ext uri="{BB962C8B-B14F-4D97-AF65-F5344CB8AC3E}">
        <p14:creationId xmlns:p14="http://schemas.microsoft.com/office/powerpoint/2010/main" val="315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Mark that this latter text does not say that the children of Israel dwelt in Egypt four hundred and thirty years; but that the sojourning of the children of Israel, "who dwelt in Egypt," was so long. Their sojourning was not alone in Egypt, but in Canaan, as Paul says of Abraham: " By faith he sojourned in the land of promise, as in a strange country, dwelling in tabernacles with Isaac and Jacob, the heirs with him of the same promise." Hebrews 11:9. </a:t>
            </a:r>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29</a:t>
            </a:fld>
            <a:endParaRPr lang="en-US" dirty="0"/>
          </a:p>
        </p:txBody>
      </p:sp>
    </p:spTree>
    <p:extLst>
      <p:ext uri="{BB962C8B-B14F-4D97-AF65-F5344CB8AC3E}">
        <p14:creationId xmlns:p14="http://schemas.microsoft.com/office/powerpoint/2010/main" val="2492612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57</a:t>
            </a:fld>
            <a:endParaRPr lang="en-US" dirty="0"/>
          </a:p>
        </p:txBody>
      </p:sp>
    </p:spTree>
    <p:extLst>
      <p:ext uri="{BB962C8B-B14F-4D97-AF65-F5344CB8AC3E}">
        <p14:creationId xmlns:p14="http://schemas.microsoft.com/office/powerpoint/2010/main" val="177456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four hundred and thirty years of sojourning dates from the promise to Abraham; for Paul speaks of the giving of the law, which was immediately after the deliverance from Egypt, as four hundred and thirty years after the promise. Galatians 3: 17, 18. But while the sojourning was four hundred and thirty years, the affliction was only four hundred years. Genesis 15:13; Acts 7:6. </a:t>
            </a: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30</a:t>
            </a:fld>
            <a:endParaRPr lang="en-US" dirty="0"/>
          </a:p>
        </p:txBody>
      </p:sp>
    </p:spTree>
    <p:extLst>
      <p:ext uri="{BB962C8B-B14F-4D97-AF65-F5344CB8AC3E}">
        <p14:creationId xmlns:p14="http://schemas.microsoft.com/office/powerpoint/2010/main" val="2027816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Therefore, since the four hundred and thirty years of sojourn began with the giving of the promise, the affliction must have begun thirty years after the promise; and this was when Isaac was about five years old, for he was not born until twenty-five years after the promise. Compare Genesis 12:1-4 and 21:5. So the affliction dates from the time when Ishmael mocked Isaac (Genesis 21:9, 10), for Paul refers to this as the persecution of him that was born after the Spirit, by him that was born after the flesh.</a:t>
            </a: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31</a:t>
            </a:fld>
            <a:endParaRPr lang="en-US" dirty="0"/>
          </a:p>
        </p:txBody>
      </p:sp>
    </p:spTree>
    <p:extLst>
      <p:ext uri="{BB962C8B-B14F-4D97-AF65-F5344CB8AC3E}">
        <p14:creationId xmlns:p14="http://schemas.microsoft.com/office/powerpoint/2010/main" val="785033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32</a:t>
            </a:fld>
            <a:endParaRPr lang="en-US" dirty="0"/>
          </a:p>
        </p:txBody>
      </p:sp>
    </p:spTree>
    <p:extLst>
      <p:ext uri="{BB962C8B-B14F-4D97-AF65-F5344CB8AC3E}">
        <p14:creationId xmlns:p14="http://schemas.microsoft.com/office/powerpoint/2010/main" val="3318600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37</a:t>
            </a:fld>
            <a:endParaRPr lang="en-US" dirty="0"/>
          </a:p>
        </p:txBody>
      </p:sp>
    </p:spTree>
    <p:extLst>
      <p:ext uri="{BB962C8B-B14F-4D97-AF65-F5344CB8AC3E}">
        <p14:creationId xmlns:p14="http://schemas.microsoft.com/office/powerpoint/2010/main" val="1956531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684F4-B1FC-97C6-861A-4A093B3E7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A905F0-BD2A-949C-C3F1-B91B15BC9F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2C17AC-62DB-5604-208F-6ACB2110F6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D66293-C050-6837-0695-DE1B92AE1572}"/>
              </a:ext>
            </a:extLst>
          </p:cNvPr>
          <p:cNvSpPr>
            <a:spLocks noGrp="1"/>
          </p:cNvSpPr>
          <p:nvPr>
            <p:ph type="sldNum" sz="quarter" idx="5"/>
          </p:nvPr>
        </p:nvSpPr>
        <p:spPr/>
        <p:txBody>
          <a:bodyPr/>
          <a:lstStyle/>
          <a:p>
            <a:fld id="{BFDD6F49-EBB7-4CCF-97A8-E526BB28BB69}" type="slidenum">
              <a:rPr lang="en-US" smtClean="0"/>
              <a:t>39</a:t>
            </a:fld>
            <a:endParaRPr lang="en-US" dirty="0"/>
          </a:p>
        </p:txBody>
      </p:sp>
    </p:spTree>
    <p:extLst>
      <p:ext uri="{BB962C8B-B14F-4D97-AF65-F5344CB8AC3E}">
        <p14:creationId xmlns:p14="http://schemas.microsoft.com/office/powerpoint/2010/main" val="929050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BAA4B-4009-92CB-4B28-9C65DA7422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E03630-7B19-0256-6F3C-1A249DC1D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A85EE5-C7F1-A404-BF28-AD195F0627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151EB8-2930-3AC5-7D18-22D71C0E1BB7}"/>
              </a:ext>
            </a:extLst>
          </p:cNvPr>
          <p:cNvSpPr>
            <a:spLocks noGrp="1"/>
          </p:cNvSpPr>
          <p:nvPr>
            <p:ph type="sldNum" sz="quarter" idx="5"/>
          </p:nvPr>
        </p:nvSpPr>
        <p:spPr/>
        <p:txBody>
          <a:bodyPr/>
          <a:lstStyle/>
          <a:p>
            <a:fld id="{BFDD6F49-EBB7-4CCF-97A8-E526BB28BB69}" type="slidenum">
              <a:rPr lang="en-US" smtClean="0"/>
              <a:t>41</a:t>
            </a:fld>
            <a:endParaRPr lang="en-US" dirty="0"/>
          </a:p>
        </p:txBody>
      </p:sp>
    </p:spTree>
    <p:extLst>
      <p:ext uri="{BB962C8B-B14F-4D97-AF65-F5344CB8AC3E}">
        <p14:creationId xmlns:p14="http://schemas.microsoft.com/office/powerpoint/2010/main" val="2580846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BB626-6EFC-870A-286B-D35FD9D7D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FA45D-4A42-954C-CCF5-6B1DCE332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262091-C377-BE0C-86EF-EA9AC8ABC8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9F3969-AC8D-17C3-8397-D620BE68EE7B}"/>
              </a:ext>
            </a:extLst>
          </p:cNvPr>
          <p:cNvSpPr>
            <a:spLocks noGrp="1"/>
          </p:cNvSpPr>
          <p:nvPr>
            <p:ph type="sldNum" sz="quarter" idx="5"/>
          </p:nvPr>
        </p:nvSpPr>
        <p:spPr/>
        <p:txBody>
          <a:bodyPr/>
          <a:lstStyle/>
          <a:p>
            <a:fld id="{BFDD6F49-EBB7-4CCF-97A8-E526BB28BB69}" type="slidenum">
              <a:rPr lang="en-US" smtClean="0"/>
              <a:t>42</a:t>
            </a:fld>
            <a:endParaRPr lang="en-US" dirty="0"/>
          </a:p>
        </p:txBody>
      </p:sp>
    </p:spTree>
    <p:extLst>
      <p:ext uri="{BB962C8B-B14F-4D97-AF65-F5344CB8AC3E}">
        <p14:creationId xmlns:p14="http://schemas.microsoft.com/office/powerpoint/2010/main" val="3797626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665DFBE8-81F4-46A1-BB38-C49D79C4F68D}" type="datetime1">
              <a:rPr lang="en-US" smtClean="0"/>
              <a:t>8/14/2026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r>
              <a:rPr lang="en-US"/>
              <a:t>Sample Footer Text</a:t>
            </a:r>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158600928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8/14/2026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4714337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665DFBE8-81F4-46A1-BB38-C49D79C4F68D}" type="datetime1">
              <a:rPr lang="en-US" smtClean="0"/>
              <a:t>8/14/2026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r>
              <a:rPr lang="en-US"/>
              <a:t>Sample Footer Text</a:t>
            </a:r>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57429025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320040" y="758952"/>
            <a:ext cx="7589520" cy="4087368"/>
          </a:xfrm>
        </p:spPr>
        <p:txBody>
          <a:bodyPr vert="horz" lIns="91440" tIns="45720" rIns="91440" bIns="45720" rtlCol="0" anchor="t">
            <a:normAutofit/>
          </a:bodyPr>
          <a:lstStyle>
            <a:lvl1pPr>
              <a:defRPr lang="en-US" sz="96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320039" y="5404104"/>
            <a:ext cx="11515277" cy="576072"/>
          </a:xfrm>
        </p:spPr>
        <p:txBody>
          <a:bodyPr vert="horz" lIns="91440" tIns="45720" rIns="91440" bIns="45720" rtlCol="0" anchor="ctr">
            <a:normAutofit/>
          </a:bodyPr>
          <a:lstStyle>
            <a:lvl1pPr marL="0" indent="0">
              <a:buNone/>
              <a:defRPr lang="en-US" dirty="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a:xfrm>
            <a:off x="317773" y="6254496"/>
            <a:ext cx="2963692" cy="413360"/>
          </a:xfrm>
        </p:spPr>
        <p:txBody>
          <a:bodyPr/>
          <a:lstStyle>
            <a:lvl1pPr>
              <a:defRPr>
                <a:solidFill>
                  <a:schemeClr val="tx2"/>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a:xfrm>
            <a:off x="7921742" y="6254496"/>
            <a:ext cx="1679642" cy="413360"/>
          </a:xfrm>
        </p:spPr>
        <p:txBody>
          <a:bodyPr/>
          <a:lstStyle>
            <a:lvl1pPr>
              <a:defRPr>
                <a:solidFill>
                  <a:schemeClr val="tx2"/>
                </a:solidFill>
              </a:defRPr>
            </a:lvl1pPr>
          </a:lstStyle>
          <a:p>
            <a:fld id="{665DFBE8-81F4-46A1-BB38-C49D79C4F68D}" type="datetime1">
              <a:rPr lang="en-US" smtClean="0"/>
              <a:t>8/14/2026</a:t>
            </a:fld>
            <a:endParaRPr lang="en-US" dirty="0"/>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a:xfrm>
            <a:off x="11288870" y="6254496"/>
            <a:ext cx="546447" cy="413360"/>
          </a:xfrm>
        </p:spPr>
        <p:txBody>
          <a:bodyPr/>
          <a:lstStyle>
            <a:lvl1pPr>
              <a:defRPr>
                <a:solidFill>
                  <a:schemeClr val="tx2"/>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3061631417"/>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1_Section Header">
    <p:bg>
      <p:bgPr>
        <a:solidFill>
          <a:srgbClr val="C8350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64008" y="1435608"/>
            <a:ext cx="11594592" cy="5559552"/>
          </a:xfrm>
        </p:spPr>
        <p:txBody>
          <a:bodyPr anchor="b">
            <a:normAutofit/>
          </a:bodyPr>
          <a:lstStyle>
            <a:lvl1pPr>
              <a:lnSpc>
                <a:spcPct val="67000"/>
              </a:lnSpc>
              <a:defRPr sz="14800">
                <a:solidFill>
                  <a:schemeClr val="tx2"/>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CEC3F3D2-CADD-A94F-6739-CCCDA6C6FA8C}"/>
              </a:ext>
            </a:extLst>
          </p:cNvPr>
          <p:cNvSpPr>
            <a:spLocks noGrp="1"/>
          </p:cNvSpPr>
          <p:nvPr>
            <p:ph type="ftr" sz="quarter" idx="11"/>
          </p:nvPr>
        </p:nvSpPr>
        <p:spPr/>
        <p:txBody>
          <a:bodyPr/>
          <a:lstStyle>
            <a:lvl1pPr>
              <a:defRPr>
                <a:solidFill>
                  <a:schemeClr val="tx2"/>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40CC541E-3AF5-9564-CE04-E4B86459DBE0}"/>
              </a:ext>
            </a:extLst>
          </p:cNvPr>
          <p:cNvSpPr>
            <a:spLocks noGrp="1"/>
          </p:cNvSpPr>
          <p:nvPr>
            <p:ph type="dt" sz="half" idx="10"/>
          </p:nvPr>
        </p:nvSpPr>
        <p:spPr/>
        <p:txBody>
          <a:bodyPr/>
          <a:lstStyle>
            <a:lvl1pPr>
              <a:defRPr>
                <a:solidFill>
                  <a:schemeClr val="tx2"/>
                </a:solidFill>
              </a:defRPr>
            </a:lvl1pPr>
          </a:lstStyle>
          <a:p>
            <a:fld id="{665DFBE8-81F4-46A1-BB38-C49D79C4F68D}" type="datetime1">
              <a:rPr lang="en-US" smtClean="0"/>
              <a:t>8/14/2026</a:t>
            </a:fld>
            <a:endParaRPr lang="en-US" dirty="0"/>
          </a:p>
        </p:txBody>
      </p:sp>
      <p:sp>
        <p:nvSpPr>
          <p:cNvPr id="6" name="Slide Number Placeholder 5">
            <a:extLst>
              <a:ext uri="{FF2B5EF4-FFF2-40B4-BE49-F238E27FC236}">
                <a16:creationId xmlns:a16="http://schemas.microsoft.com/office/drawing/2014/main" id="{C3C772A7-7F28-0EB0-D243-BCC6917DADA2}"/>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692171854"/>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8/14/2026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5769958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8/14/2026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79818571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665DFBE8-81F4-46A1-BB38-C49D79C4F68D}" type="datetime1">
              <a:rPr lang="en-US" smtClean="0"/>
              <a:t>8/14/2026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US"/>
              <a:t>Sample Footer Text</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49981416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8/14/2026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8531666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8/14/2026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432140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8/14/2026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70607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DFBE8-81F4-46A1-BB38-C49D79C4F68D}" type="datetime1">
              <a:rPr lang="en-US" smtClean="0"/>
              <a:t>8/14/2026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7723889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665DFBE8-81F4-46A1-BB38-C49D79C4F68D}" type="datetime1">
              <a:rPr lang="en-US" smtClean="0"/>
              <a:t>8/14/2026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en-US"/>
              <a:t>Sample Footer Text</a:t>
            </a:r>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176461771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8/14/2026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6750310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65DFBE8-81F4-46A1-BB38-C49D79C4F68D}" type="datetime1">
              <a:rPr lang="en-US" smtClean="0"/>
              <a:t>8/14/2026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CC057153-B650-4DEB-B370-79DDCFDCE934}"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511736854"/>
      </p:ext>
    </p:extLst>
  </p:cSld>
  <p:clrMap bg1="lt1" tx1="dk1" bg2="lt2" tx2="dk2" accent1="accent1" accent2="accent2" accent3="accent3" accent4="accent4" accent5="accent5" accent6="accent6" hlink="hlink" folHlink="folHlink"/>
  <p:sldLayoutIdLst>
    <p:sldLayoutId id="2147484687" r:id="rId1"/>
    <p:sldLayoutId id="2147484688" r:id="rId2"/>
    <p:sldLayoutId id="2147484689" r:id="rId3"/>
    <p:sldLayoutId id="2147484690" r:id="rId4"/>
    <p:sldLayoutId id="2147484691" r:id="rId5"/>
    <p:sldLayoutId id="2147484692" r:id="rId6"/>
    <p:sldLayoutId id="2147484693" r:id="rId7"/>
    <p:sldLayoutId id="2147484694" r:id="rId8"/>
    <p:sldLayoutId id="2147484695" r:id="rId9"/>
    <p:sldLayoutId id="2147484696" r:id="rId10"/>
    <p:sldLayoutId id="2147484697" r:id="rId11"/>
    <p:sldLayoutId id="2147484698" r:id="rId12"/>
    <p:sldLayoutId id="2147484700" r:id="rId13"/>
    <p:sldLayoutId id="2147484702" r:id="rId14"/>
  </p:sldLayoutIdLst>
  <p:hf sldNum="0"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1.org&amp;utm_campaign=index&amp;utm_content=origina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44.org&amp;utm_campaign=index&amp;utm_content=origina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48.webp"/><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39D4C-A877-A928-1B59-A59089D2C1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87A2C5-77D8-BD63-9953-841A18E6DA4F}"/>
              </a:ext>
            </a:extLst>
          </p:cNvPr>
          <p:cNvSpPr>
            <a:spLocks noGrp="1"/>
          </p:cNvSpPr>
          <p:nvPr>
            <p:ph type="ctrTitle"/>
          </p:nvPr>
        </p:nvSpPr>
        <p:spPr>
          <a:xfrm>
            <a:off x="320041" y="310897"/>
            <a:ext cx="5294947" cy="5504116"/>
          </a:xfrm>
        </p:spPr>
        <p:txBody>
          <a:bodyPr>
            <a:noAutofit/>
          </a:bodyPr>
          <a:lstStyle/>
          <a:p>
            <a:r>
              <a:rPr lang="en-US" sz="5400" dirty="0"/>
              <a:t>5. When this great calamity came, what did Pharaoh do? </a:t>
            </a:r>
            <a:endParaRPr lang="en-US" sz="1100" dirty="0"/>
          </a:p>
        </p:txBody>
      </p:sp>
      <p:sp>
        <p:nvSpPr>
          <p:cNvPr id="4" name="Subtitle 3">
            <a:extLst>
              <a:ext uri="{FF2B5EF4-FFF2-40B4-BE49-F238E27FC236}">
                <a16:creationId xmlns:a16="http://schemas.microsoft.com/office/drawing/2014/main" id="{84D661A1-95CF-30FA-BE08-B8120D15263F}"/>
              </a:ext>
            </a:extLst>
          </p:cNvPr>
          <p:cNvSpPr>
            <a:spLocks noGrp="1"/>
          </p:cNvSpPr>
          <p:nvPr>
            <p:ph type="subTitle" idx="1"/>
          </p:nvPr>
        </p:nvSpPr>
        <p:spPr>
          <a:xfrm>
            <a:off x="320041" y="5485257"/>
            <a:ext cx="5775959" cy="1042987"/>
          </a:xfrm>
        </p:spPr>
        <p:txBody>
          <a:bodyPr>
            <a:normAutofit/>
          </a:bodyPr>
          <a:lstStyle/>
          <a:p>
            <a:r>
              <a:rPr lang="en-US" sz="4800" i="1" dirty="0"/>
              <a:t>Exodus 12:30-32</a:t>
            </a:r>
            <a:endParaRPr lang="en-US" sz="4800" dirty="0"/>
          </a:p>
        </p:txBody>
      </p:sp>
      <p:pic>
        <p:nvPicPr>
          <p:cNvPr id="5" name="Picture 4" descr="How Long Did the Ten Plagues in Egypt Last?">
            <a:extLst>
              <a:ext uri="{FF2B5EF4-FFF2-40B4-BE49-F238E27FC236}">
                <a16:creationId xmlns:a16="http://schemas.microsoft.com/office/drawing/2014/main" id="{36B81C58-1355-66C2-4CD3-D155C4331E3F}"/>
              </a:ext>
            </a:extLst>
          </p:cNvPr>
          <p:cNvPicPr>
            <a:picLocks noChangeAspect="1"/>
          </p:cNvPicPr>
          <p:nvPr/>
        </p:nvPicPr>
        <p:blipFill>
          <a:blip r:embed="rId2"/>
          <a:srcRect l="32349" t="156" r="6343" b="-156"/>
          <a:stretch>
            <a:fillRect/>
          </a:stretch>
        </p:blipFill>
        <p:spPr>
          <a:xfrm>
            <a:off x="5760720" y="9526"/>
            <a:ext cx="6717792" cy="6848474"/>
          </a:xfrm>
          <a:prstGeom prst="rect">
            <a:avLst/>
          </a:prstGeom>
        </p:spPr>
      </p:pic>
    </p:spTree>
    <p:extLst>
      <p:ext uri="{BB962C8B-B14F-4D97-AF65-F5344CB8AC3E}">
        <p14:creationId xmlns:p14="http://schemas.microsoft.com/office/powerpoint/2010/main" val="3528051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E241F-5301-560A-5000-2012628A5D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558CC-40BE-8CC2-B719-36471F5B767B}"/>
              </a:ext>
            </a:extLst>
          </p:cNvPr>
          <p:cNvSpPr>
            <a:spLocks noGrp="1"/>
          </p:cNvSpPr>
          <p:nvPr>
            <p:ph type="title"/>
          </p:nvPr>
        </p:nvSpPr>
        <p:spPr>
          <a:xfrm>
            <a:off x="5891134" y="1229194"/>
            <a:ext cx="6014664" cy="4985565"/>
          </a:xfrm>
        </p:spPr>
        <p:txBody>
          <a:bodyPr>
            <a:noAutofit/>
          </a:bodyPr>
          <a:lstStyle/>
          <a:p>
            <a:r>
              <a:rPr lang="en-US" sz="4400" b="1" baseline="30000" dirty="0"/>
              <a:t>30 </a:t>
            </a:r>
            <a:r>
              <a:rPr lang="en-US" sz="4400" dirty="0"/>
              <a:t>And Pharaoh rose up in the night, he, and all his servants, and all the Egyptians; and there was a great cry in Egypt; for there was not a house where there was not one dead.</a:t>
            </a:r>
            <a:endParaRPr lang="en-US" sz="1050" dirty="0"/>
          </a:p>
        </p:txBody>
      </p:sp>
      <p:sp>
        <p:nvSpPr>
          <p:cNvPr id="5" name="TextBox 4">
            <a:extLst>
              <a:ext uri="{FF2B5EF4-FFF2-40B4-BE49-F238E27FC236}">
                <a16:creationId xmlns:a16="http://schemas.microsoft.com/office/drawing/2014/main" id="{7D86A572-1E76-2D9C-4D0E-3228E38E6447}"/>
              </a:ext>
            </a:extLst>
          </p:cNvPr>
          <p:cNvSpPr txBox="1"/>
          <p:nvPr/>
        </p:nvSpPr>
        <p:spPr>
          <a:xfrm>
            <a:off x="5891134" y="257853"/>
            <a:ext cx="5081666" cy="830997"/>
          </a:xfrm>
          <a:prstGeom prst="rect">
            <a:avLst/>
          </a:prstGeom>
          <a:noFill/>
        </p:spPr>
        <p:txBody>
          <a:bodyPr wrap="square" rtlCol="0">
            <a:spAutoFit/>
          </a:bodyPr>
          <a:lstStyle/>
          <a:p>
            <a:r>
              <a:rPr lang="en-US" sz="4800" dirty="0"/>
              <a:t>Exodus 12:30-32</a:t>
            </a:r>
          </a:p>
        </p:txBody>
      </p:sp>
      <p:pic>
        <p:nvPicPr>
          <p:cNvPr id="4" name="Picture 3" descr="The Death of the First-Born of Egypt, 1838-1839 posters &amp; prints by Pietro  Paolétti">
            <a:extLst>
              <a:ext uri="{FF2B5EF4-FFF2-40B4-BE49-F238E27FC236}">
                <a16:creationId xmlns:a16="http://schemas.microsoft.com/office/drawing/2014/main" id="{C06A437C-7FF9-489F-EE59-C26ADBB07DB5}"/>
              </a:ext>
            </a:extLst>
          </p:cNvPr>
          <p:cNvPicPr>
            <a:picLocks noChangeAspect="1"/>
          </p:cNvPicPr>
          <p:nvPr/>
        </p:nvPicPr>
        <p:blipFill>
          <a:blip r:embed="rId2"/>
          <a:srcRect l="20419" r="21282"/>
          <a:stretch>
            <a:fillRect/>
          </a:stretch>
        </p:blipFill>
        <p:spPr>
          <a:xfrm>
            <a:off x="286201" y="257853"/>
            <a:ext cx="5350101" cy="6335995"/>
          </a:xfrm>
          <a:prstGeom prst="rect">
            <a:avLst/>
          </a:prstGeom>
        </p:spPr>
      </p:pic>
    </p:spTree>
    <p:extLst>
      <p:ext uri="{BB962C8B-B14F-4D97-AF65-F5344CB8AC3E}">
        <p14:creationId xmlns:p14="http://schemas.microsoft.com/office/powerpoint/2010/main" val="534634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54EF5-C178-045A-137E-117FCA7AAC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355C1F-1F99-F1A0-15C6-92C1B22696CA}"/>
              </a:ext>
            </a:extLst>
          </p:cNvPr>
          <p:cNvSpPr>
            <a:spLocks noGrp="1"/>
          </p:cNvSpPr>
          <p:nvPr>
            <p:ph type="title"/>
          </p:nvPr>
        </p:nvSpPr>
        <p:spPr>
          <a:xfrm>
            <a:off x="5891134" y="1229194"/>
            <a:ext cx="6014664" cy="4985565"/>
          </a:xfrm>
        </p:spPr>
        <p:txBody>
          <a:bodyPr>
            <a:noAutofit/>
          </a:bodyPr>
          <a:lstStyle/>
          <a:p>
            <a:r>
              <a:rPr lang="en-US" sz="4400" b="1" baseline="30000" dirty="0"/>
              <a:t>31 </a:t>
            </a:r>
            <a:r>
              <a:rPr lang="en-US" sz="4400" dirty="0"/>
              <a:t>And he called for Moses and Aaron by night, and said, Rise up, and get you forth from among my people, both ye and the children of Israel; and go, serve the </a:t>
            </a:r>
            <a:r>
              <a:rPr lang="en-US" sz="4400" cap="small" dirty="0"/>
              <a:t>Lord</a:t>
            </a:r>
            <a:r>
              <a:rPr lang="en-US" sz="4400" dirty="0"/>
              <a:t>, as ye have said.</a:t>
            </a:r>
            <a:endParaRPr lang="en-US" sz="100" dirty="0"/>
          </a:p>
        </p:txBody>
      </p:sp>
      <p:sp>
        <p:nvSpPr>
          <p:cNvPr id="5" name="TextBox 4">
            <a:extLst>
              <a:ext uri="{FF2B5EF4-FFF2-40B4-BE49-F238E27FC236}">
                <a16:creationId xmlns:a16="http://schemas.microsoft.com/office/drawing/2014/main" id="{EF332755-28C7-1F7E-7352-ED87DBA0E8CD}"/>
              </a:ext>
            </a:extLst>
          </p:cNvPr>
          <p:cNvSpPr txBox="1"/>
          <p:nvPr/>
        </p:nvSpPr>
        <p:spPr>
          <a:xfrm>
            <a:off x="5891134" y="257853"/>
            <a:ext cx="5081666" cy="830997"/>
          </a:xfrm>
          <a:prstGeom prst="rect">
            <a:avLst/>
          </a:prstGeom>
          <a:noFill/>
        </p:spPr>
        <p:txBody>
          <a:bodyPr wrap="square" rtlCol="0">
            <a:spAutoFit/>
          </a:bodyPr>
          <a:lstStyle/>
          <a:p>
            <a:r>
              <a:rPr lang="en-US" sz="4800" dirty="0"/>
              <a:t>Exodus 12:30-32</a:t>
            </a:r>
          </a:p>
        </p:txBody>
      </p:sp>
      <p:pic>
        <p:nvPicPr>
          <p:cNvPr id="3" name="Picture 2" descr="King Pharaoh Who Opposed Moses—Arrogant Egyptian Ruler">
            <a:extLst>
              <a:ext uri="{FF2B5EF4-FFF2-40B4-BE49-F238E27FC236}">
                <a16:creationId xmlns:a16="http://schemas.microsoft.com/office/drawing/2014/main" id="{1E6F0618-8677-9C95-571B-2E193F1E8A38}"/>
              </a:ext>
            </a:extLst>
          </p:cNvPr>
          <p:cNvPicPr>
            <a:picLocks noChangeAspect="1"/>
          </p:cNvPicPr>
          <p:nvPr/>
        </p:nvPicPr>
        <p:blipFill>
          <a:blip r:embed="rId2"/>
          <a:srcRect l="22082" r="24304"/>
          <a:stretch>
            <a:fillRect/>
          </a:stretch>
        </p:blipFill>
        <p:spPr>
          <a:xfrm>
            <a:off x="286202" y="257853"/>
            <a:ext cx="5604932" cy="6342294"/>
          </a:xfrm>
          <a:prstGeom prst="rect">
            <a:avLst/>
          </a:prstGeom>
        </p:spPr>
      </p:pic>
    </p:spTree>
    <p:extLst>
      <p:ext uri="{BB962C8B-B14F-4D97-AF65-F5344CB8AC3E}">
        <p14:creationId xmlns:p14="http://schemas.microsoft.com/office/powerpoint/2010/main" val="3983024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9E076-5C4D-670C-B3EB-BDC3FAA8A6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CB18EA-3FE2-F861-6499-B8A0833A8E5C}"/>
              </a:ext>
            </a:extLst>
          </p:cNvPr>
          <p:cNvSpPr>
            <a:spLocks noGrp="1"/>
          </p:cNvSpPr>
          <p:nvPr>
            <p:ph type="title"/>
          </p:nvPr>
        </p:nvSpPr>
        <p:spPr>
          <a:xfrm>
            <a:off x="5891134" y="1229194"/>
            <a:ext cx="6014664" cy="4985565"/>
          </a:xfrm>
        </p:spPr>
        <p:txBody>
          <a:bodyPr>
            <a:noAutofit/>
          </a:bodyPr>
          <a:lstStyle/>
          <a:p>
            <a:r>
              <a:rPr lang="en-US" sz="6000" b="1" baseline="30000" dirty="0"/>
              <a:t>32 </a:t>
            </a:r>
            <a:r>
              <a:rPr lang="en-US" sz="6000" dirty="0"/>
              <a:t>Also take your flocks and your herds, as ye have said, and be gone; and bless me also.</a:t>
            </a:r>
            <a:endParaRPr lang="en-US" sz="200" dirty="0"/>
          </a:p>
        </p:txBody>
      </p:sp>
      <p:sp>
        <p:nvSpPr>
          <p:cNvPr id="5" name="TextBox 4">
            <a:extLst>
              <a:ext uri="{FF2B5EF4-FFF2-40B4-BE49-F238E27FC236}">
                <a16:creationId xmlns:a16="http://schemas.microsoft.com/office/drawing/2014/main" id="{C93B0994-736E-A24B-1A4B-9A8486D10AC5}"/>
              </a:ext>
            </a:extLst>
          </p:cNvPr>
          <p:cNvSpPr txBox="1"/>
          <p:nvPr/>
        </p:nvSpPr>
        <p:spPr>
          <a:xfrm>
            <a:off x="5891134" y="257853"/>
            <a:ext cx="5081666" cy="830997"/>
          </a:xfrm>
          <a:prstGeom prst="rect">
            <a:avLst/>
          </a:prstGeom>
          <a:noFill/>
        </p:spPr>
        <p:txBody>
          <a:bodyPr wrap="square" rtlCol="0">
            <a:spAutoFit/>
          </a:bodyPr>
          <a:lstStyle/>
          <a:p>
            <a:r>
              <a:rPr lang="en-US" sz="4800" dirty="0"/>
              <a:t>Exodus 12:30-32</a:t>
            </a:r>
          </a:p>
        </p:txBody>
      </p:sp>
      <p:pic>
        <p:nvPicPr>
          <p:cNvPr id="4" name="Picture 3" descr="Pharaoh Telling Moses To Take The People Of Israel Out Of Egypt Poster">
            <a:extLst>
              <a:ext uri="{FF2B5EF4-FFF2-40B4-BE49-F238E27FC236}">
                <a16:creationId xmlns:a16="http://schemas.microsoft.com/office/drawing/2014/main" id="{38C98F66-43AD-102C-7A51-81EB91BA326B}"/>
              </a:ext>
            </a:extLst>
          </p:cNvPr>
          <p:cNvPicPr>
            <a:picLocks noChangeAspect="1"/>
          </p:cNvPicPr>
          <p:nvPr/>
        </p:nvPicPr>
        <p:blipFill>
          <a:blip r:embed="rId2"/>
          <a:srcRect r="6187" b="9746"/>
          <a:stretch>
            <a:fillRect/>
          </a:stretch>
        </p:blipFill>
        <p:spPr>
          <a:xfrm>
            <a:off x="286202" y="257852"/>
            <a:ext cx="5440042" cy="6342295"/>
          </a:xfrm>
          <a:prstGeom prst="rect">
            <a:avLst/>
          </a:prstGeom>
        </p:spPr>
      </p:pic>
    </p:spTree>
    <p:extLst>
      <p:ext uri="{BB962C8B-B14F-4D97-AF65-F5344CB8AC3E}">
        <p14:creationId xmlns:p14="http://schemas.microsoft.com/office/powerpoint/2010/main" val="1365198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C56C6-3306-C65A-AC82-391752540C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AF975-1949-CBFC-C99C-0DD8931A96F8}"/>
              </a:ext>
            </a:extLst>
          </p:cNvPr>
          <p:cNvSpPr>
            <a:spLocks noGrp="1"/>
          </p:cNvSpPr>
          <p:nvPr>
            <p:ph type="ctrTitle"/>
          </p:nvPr>
        </p:nvSpPr>
        <p:spPr>
          <a:xfrm>
            <a:off x="320041" y="310897"/>
            <a:ext cx="5294947" cy="5504116"/>
          </a:xfrm>
        </p:spPr>
        <p:txBody>
          <a:bodyPr>
            <a:noAutofit/>
          </a:bodyPr>
          <a:lstStyle/>
          <a:p>
            <a:r>
              <a:rPr lang="en-US" sz="6000" dirty="0"/>
              <a:t>6.  Of what word of the Lord was this a fulfillment?</a:t>
            </a:r>
            <a:endParaRPr lang="en-US" sz="700" dirty="0"/>
          </a:p>
        </p:txBody>
      </p:sp>
      <p:sp>
        <p:nvSpPr>
          <p:cNvPr id="4" name="Subtitle 3">
            <a:extLst>
              <a:ext uri="{FF2B5EF4-FFF2-40B4-BE49-F238E27FC236}">
                <a16:creationId xmlns:a16="http://schemas.microsoft.com/office/drawing/2014/main" id="{CD0E1379-E459-5AA3-9642-DE04D360AE84}"/>
              </a:ext>
            </a:extLst>
          </p:cNvPr>
          <p:cNvSpPr>
            <a:spLocks noGrp="1"/>
          </p:cNvSpPr>
          <p:nvPr>
            <p:ph type="subTitle" idx="1"/>
          </p:nvPr>
        </p:nvSpPr>
        <p:spPr>
          <a:xfrm>
            <a:off x="320041" y="5485257"/>
            <a:ext cx="5775959" cy="1042987"/>
          </a:xfrm>
        </p:spPr>
        <p:txBody>
          <a:bodyPr>
            <a:normAutofit/>
          </a:bodyPr>
          <a:lstStyle/>
          <a:p>
            <a:r>
              <a:rPr lang="en-US" sz="4800" i="1" dirty="0"/>
              <a:t>Exodus 11:1</a:t>
            </a:r>
            <a:endParaRPr lang="en-US" sz="4800" dirty="0"/>
          </a:p>
        </p:txBody>
      </p:sp>
      <p:pic>
        <p:nvPicPr>
          <p:cNvPr id="6" name="Picture 5" descr="The Prayers Of Moses: 3 Key From Moses' Prayer Life | Think About Such  Things">
            <a:extLst>
              <a:ext uri="{FF2B5EF4-FFF2-40B4-BE49-F238E27FC236}">
                <a16:creationId xmlns:a16="http://schemas.microsoft.com/office/drawing/2014/main" id="{BF05434B-DD8A-56FB-FABC-7C91E722356C}"/>
              </a:ext>
            </a:extLst>
          </p:cNvPr>
          <p:cNvPicPr>
            <a:picLocks noChangeAspect="1"/>
          </p:cNvPicPr>
          <p:nvPr/>
        </p:nvPicPr>
        <p:blipFill>
          <a:blip r:embed="rId2"/>
          <a:srcRect l="16666" r="16667"/>
          <a:stretch>
            <a:fillRect/>
          </a:stretch>
        </p:blipFill>
        <p:spPr>
          <a:xfrm>
            <a:off x="6096000" y="0"/>
            <a:ext cx="6096000" cy="6858000"/>
          </a:xfrm>
          <a:prstGeom prst="rect">
            <a:avLst/>
          </a:prstGeom>
        </p:spPr>
      </p:pic>
    </p:spTree>
    <p:extLst>
      <p:ext uri="{BB962C8B-B14F-4D97-AF65-F5344CB8AC3E}">
        <p14:creationId xmlns:p14="http://schemas.microsoft.com/office/powerpoint/2010/main" val="2889258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AB77F-3309-68D1-82E8-C937887C0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825097-D6E4-085D-1DC4-A5060761437E}"/>
              </a:ext>
            </a:extLst>
          </p:cNvPr>
          <p:cNvSpPr>
            <a:spLocks noGrp="1"/>
          </p:cNvSpPr>
          <p:nvPr>
            <p:ph type="title"/>
          </p:nvPr>
        </p:nvSpPr>
        <p:spPr>
          <a:xfrm>
            <a:off x="5891134" y="1229194"/>
            <a:ext cx="6014664" cy="4985565"/>
          </a:xfrm>
        </p:spPr>
        <p:txBody>
          <a:bodyPr>
            <a:noAutofit/>
          </a:bodyPr>
          <a:lstStyle/>
          <a:p>
            <a:r>
              <a:rPr lang="en-US" sz="4000" b="1" dirty="0"/>
              <a:t>11 </a:t>
            </a:r>
            <a:r>
              <a:rPr lang="en-US" sz="4000" dirty="0"/>
              <a:t>And the </a:t>
            </a:r>
            <a:r>
              <a:rPr lang="en-US" sz="4000" cap="small" dirty="0"/>
              <a:t>Lord</a:t>
            </a:r>
            <a:r>
              <a:rPr lang="en-US" sz="4000" dirty="0"/>
              <a:t> said unto Moses, Yet will I bring one plague more upon Pharaoh, and upon Egypt; afterwards he will let you go hence: when he shall let you go, he shall surely thrust you out hence altogether.</a:t>
            </a:r>
            <a:endParaRPr lang="en-US" sz="100" dirty="0"/>
          </a:p>
        </p:txBody>
      </p:sp>
      <p:sp>
        <p:nvSpPr>
          <p:cNvPr id="5" name="TextBox 4">
            <a:extLst>
              <a:ext uri="{FF2B5EF4-FFF2-40B4-BE49-F238E27FC236}">
                <a16:creationId xmlns:a16="http://schemas.microsoft.com/office/drawing/2014/main" id="{04027910-B043-A2C7-3C49-EFA1F33FEE27}"/>
              </a:ext>
            </a:extLst>
          </p:cNvPr>
          <p:cNvSpPr txBox="1"/>
          <p:nvPr/>
        </p:nvSpPr>
        <p:spPr>
          <a:xfrm>
            <a:off x="5891134" y="257853"/>
            <a:ext cx="5081666" cy="830997"/>
          </a:xfrm>
          <a:prstGeom prst="rect">
            <a:avLst/>
          </a:prstGeom>
          <a:noFill/>
        </p:spPr>
        <p:txBody>
          <a:bodyPr wrap="square" rtlCol="0">
            <a:spAutoFit/>
          </a:bodyPr>
          <a:lstStyle/>
          <a:p>
            <a:r>
              <a:rPr lang="en-US" sz="4800" dirty="0"/>
              <a:t>Exodus 11:1</a:t>
            </a:r>
          </a:p>
        </p:txBody>
      </p:sp>
      <p:pic>
        <p:nvPicPr>
          <p:cNvPr id="3" name="Picture 2" descr="Proud Pharaoh Unwittingly Serves God's Purpose">
            <a:extLst>
              <a:ext uri="{FF2B5EF4-FFF2-40B4-BE49-F238E27FC236}">
                <a16:creationId xmlns:a16="http://schemas.microsoft.com/office/drawing/2014/main" id="{7814DC3A-B14D-9C3D-F923-18ED2C50F195}"/>
              </a:ext>
            </a:extLst>
          </p:cNvPr>
          <p:cNvPicPr>
            <a:picLocks noChangeAspect="1"/>
          </p:cNvPicPr>
          <p:nvPr/>
        </p:nvPicPr>
        <p:blipFill>
          <a:blip r:embed="rId2"/>
          <a:srcRect l="47060" r="11949" b="-200"/>
          <a:stretch>
            <a:fillRect/>
          </a:stretch>
        </p:blipFill>
        <p:spPr>
          <a:xfrm>
            <a:off x="438601" y="257853"/>
            <a:ext cx="5081666" cy="6210680"/>
          </a:xfrm>
          <a:prstGeom prst="rect">
            <a:avLst/>
          </a:prstGeom>
        </p:spPr>
      </p:pic>
    </p:spTree>
    <p:extLst>
      <p:ext uri="{BB962C8B-B14F-4D97-AF65-F5344CB8AC3E}">
        <p14:creationId xmlns:p14="http://schemas.microsoft.com/office/powerpoint/2010/main" val="185015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A88BE-4DAB-7108-CD5A-7648E0BB7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FBD87-4813-84AB-DF73-7DA495CA59FA}"/>
              </a:ext>
            </a:extLst>
          </p:cNvPr>
          <p:cNvSpPr>
            <a:spLocks noGrp="1"/>
          </p:cNvSpPr>
          <p:nvPr>
            <p:ph type="ctrTitle"/>
          </p:nvPr>
        </p:nvSpPr>
        <p:spPr>
          <a:xfrm>
            <a:off x="320041" y="310897"/>
            <a:ext cx="5294947" cy="5504116"/>
          </a:xfrm>
        </p:spPr>
        <p:txBody>
          <a:bodyPr>
            <a:noAutofit/>
          </a:bodyPr>
          <a:lstStyle/>
          <a:p>
            <a:r>
              <a:rPr lang="en-US" sz="7200" dirty="0"/>
              <a:t>7. How did the people of Egypt feel? </a:t>
            </a:r>
            <a:endParaRPr lang="en-US" sz="400" dirty="0"/>
          </a:p>
        </p:txBody>
      </p:sp>
      <p:sp>
        <p:nvSpPr>
          <p:cNvPr id="4" name="Subtitle 3">
            <a:extLst>
              <a:ext uri="{FF2B5EF4-FFF2-40B4-BE49-F238E27FC236}">
                <a16:creationId xmlns:a16="http://schemas.microsoft.com/office/drawing/2014/main" id="{87E5BC0E-C871-C3F7-4C5D-EE5C132F5B53}"/>
              </a:ext>
            </a:extLst>
          </p:cNvPr>
          <p:cNvSpPr>
            <a:spLocks noGrp="1"/>
          </p:cNvSpPr>
          <p:nvPr>
            <p:ph type="subTitle" idx="1"/>
          </p:nvPr>
        </p:nvSpPr>
        <p:spPr>
          <a:xfrm>
            <a:off x="320041" y="5485257"/>
            <a:ext cx="5775959" cy="1042987"/>
          </a:xfrm>
        </p:spPr>
        <p:txBody>
          <a:bodyPr>
            <a:normAutofit/>
          </a:bodyPr>
          <a:lstStyle/>
          <a:p>
            <a:r>
              <a:rPr lang="en-US" sz="4800" i="1" dirty="0"/>
              <a:t>Exodus 12:33</a:t>
            </a:r>
            <a:endParaRPr lang="en-US" sz="4800" dirty="0"/>
          </a:p>
        </p:txBody>
      </p:sp>
      <p:pic>
        <p:nvPicPr>
          <p:cNvPr id="5" name="Picture 4" descr="When God sent the ten plagues in Exodus, he was not merely showcasing his  power against Pharaoh. He was uncreating Egypt, rewinding this rebellious  land to Genesis 1:2, where “formlessness and void” (">
            <a:extLst>
              <a:ext uri="{FF2B5EF4-FFF2-40B4-BE49-F238E27FC236}">
                <a16:creationId xmlns:a16="http://schemas.microsoft.com/office/drawing/2014/main" id="{2CAC38C1-568E-B524-2CFE-4CBBF8707198}"/>
              </a:ext>
            </a:extLst>
          </p:cNvPr>
          <p:cNvPicPr>
            <a:picLocks noChangeAspect="1"/>
          </p:cNvPicPr>
          <p:nvPr/>
        </p:nvPicPr>
        <p:blipFill>
          <a:blip r:embed="rId2"/>
          <a:srcRect r="11902"/>
          <a:stretch>
            <a:fillRect/>
          </a:stretch>
        </p:blipFill>
        <p:spPr>
          <a:xfrm>
            <a:off x="6096000" y="0"/>
            <a:ext cx="6096000" cy="6858000"/>
          </a:xfrm>
          <a:prstGeom prst="rect">
            <a:avLst/>
          </a:prstGeom>
        </p:spPr>
      </p:pic>
    </p:spTree>
    <p:extLst>
      <p:ext uri="{BB962C8B-B14F-4D97-AF65-F5344CB8AC3E}">
        <p14:creationId xmlns:p14="http://schemas.microsoft.com/office/powerpoint/2010/main" val="2486197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B010C-710D-C945-B0B1-0ECAFF4DD1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9B18E-68FE-FABF-A324-0DBBA9D4B374}"/>
              </a:ext>
            </a:extLst>
          </p:cNvPr>
          <p:cNvSpPr>
            <a:spLocks noGrp="1"/>
          </p:cNvSpPr>
          <p:nvPr>
            <p:ph type="title"/>
          </p:nvPr>
        </p:nvSpPr>
        <p:spPr>
          <a:xfrm>
            <a:off x="5891134" y="1229194"/>
            <a:ext cx="6014664" cy="4985565"/>
          </a:xfrm>
        </p:spPr>
        <p:txBody>
          <a:bodyPr>
            <a:noAutofit/>
          </a:bodyPr>
          <a:lstStyle/>
          <a:p>
            <a:r>
              <a:rPr lang="en-US" sz="5000" b="1" baseline="30000" dirty="0"/>
              <a:t>33 </a:t>
            </a:r>
            <a:r>
              <a:rPr lang="en-US" sz="5000" dirty="0"/>
              <a:t>And the Egyptians were urgent upon the people, that they might send them out of the land in haste; for they said, We be all dead men.</a:t>
            </a:r>
          </a:p>
        </p:txBody>
      </p:sp>
      <p:sp>
        <p:nvSpPr>
          <p:cNvPr id="5" name="TextBox 4">
            <a:extLst>
              <a:ext uri="{FF2B5EF4-FFF2-40B4-BE49-F238E27FC236}">
                <a16:creationId xmlns:a16="http://schemas.microsoft.com/office/drawing/2014/main" id="{04AC635D-D349-D98D-C03B-0043146A511D}"/>
              </a:ext>
            </a:extLst>
          </p:cNvPr>
          <p:cNvSpPr txBox="1"/>
          <p:nvPr/>
        </p:nvSpPr>
        <p:spPr>
          <a:xfrm>
            <a:off x="5891134" y="257853"/>
            <a:ext cx="5081666" cy="830997"/>
          </a:xfrm>
          <a:prstGeom prst="rect">
            <a:avLst/>
          </a:prstGeom>
          <a:noFill/>
        </p:spPr>
        <p:txBody>
          <a:bodyPr wrap="square" rtlCol="0">
            <a:spAutoFit/>
          </a:bodyPr>
          <a:lstStyle/>
          <a:p>
            <a:r>
              <a:rPr lang="en-US" sz="4800" dirty="0"/>
              <a:t>Exodus 12:33</a:t>
            </a:r>
          </a:p>
        </p:txBody>
      </p:sp>
      <p:pic>
        <p:nvPicPr>
          <p:cNvPr id="4" name="Picture 3" descr="Laws of the Firstborn: How They Were Connected to the Tenth Plague">
            <a:extLst>
              <a:ext uri="{FF2B5EF4-FFF2-40B4-BE49-F238E27FC236}">
                <a16:creationId xmlns:a16="http://schemas.microsoft.com/office/drawing/2014/main" id="{4670756D-B35C-EC77-3B0A-40858E975F9A}"/>
              </a:ext>
            </a:extLst>
          </p:cNvPr>
          <p:cNvPicPr>
            <a:picLocks noChangeAspect="1"/>
          </p:cNvPicPr>
          <p:nvPr/>
        </p:nvPicPr>
        <p:blipFill>
          <a:blip r:embed="rId2"/>
          <a:srcRect l="21501" r="19569"/>
          <a:stretch>
            <a:fillRect/>
          </a:stretch>
        </p:blipFill>
        <p:spPr>
          <a:xfrm>
            <a:off x="286202" y="257853"/>
            <a:ext cx="5339346" cy="6342294"/>
          </a:xfrm>
          <a:prstGeom prst="rect">
            <a:avLst/>
          </a:prstGeom>
        </p:spPr>
      </p:pic>
    </p:spTree>
    <p:extLst>
      <p:ext uri="{BB962C8B-B14F-4D97-AF65-F5344CB8AC3E}">
        <p14:creationId xmlns:p14="http://schemas.microsoft.com/office/powerpoint/2010/main" val="1110248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9D671-FB3A-2C2B-DE34-1A747E37EE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F1C32-9404-91AC-9D66-1FF3DCCAF78A}"/>
              </a:ext>
            </a:extLst>
          </p:cNvPr>
          <p:cNvSpPr>
            <a:spLocks noGrp="1"/>
          </p:cNvSpPr>
          <p:nvPr>
            <p:ph type="ctrTitle"/>
          </p:nvPr>
        </p:nvSpPr>
        <p:spPr>
          <a:xfrm>
            <a:off x="320041" y="310897"/>
            <a:ext cx="5294947" cy="5504116"/>
          </a:xfrm>
        </p:spPr>
        <p:txBody>
          <a:bodyPr>
            <a:noAutofit/>
          </a:bodyPr>
          <a:lstStyle/>
          <a:p>
            <a:pPr lvl="0"/>
            <a:r>
              <a:rPr lang="en-US" sz="6000" dirty="0"/>
              <a:t>8. What did the Israelites receive from the Egyptians?</a:t>
            </a:r>
          </a:p>
        </p:txBody>
      </p:sp>
      <p:sp>
        <p:nvSpPr>
          <p:cNvPr id="4" name="Subtitle 3">
            <a:extLst>
              <a:ext uri="{FF2B5EF4-FFF2-40B4-BE49-F238E27FC236}">
                <a16:creationId xmlns:a16="http://schemas.microsoft.com/office/drawing/2014/main" id="{0B11371F-6712-381D-0873-A95A8C18A571}"/>
              </a:ext>
            </a:extLst>
          </p:cNvPr>
          <p:cNvSpPr>
            <a:spLocks noGrp="1"/>
          </p:cNvSpPr>
          <p:nvPr>
            <p:ph type="subTitle" idx="1"/>
          </p:nvPr>
        </p:nvSpPr>
        <p:spPr>
          <a:xfrm>
            <a:off x="320041" y="5815013"/>
            <a:ext cx="5775959" cy="1042987"/>
          </a:xfrm>
        </p:spPr>
        <p:txBody>
          <a:bodyPr>
            <a:normAutofit/>
          </a:bodyPr>
          <a:lstStyle/>
          <a:p>
            <a:r>
              <a:rPr lang="en-US" sz="4800" i="1" dirty="0"/>
              <a:t>Exodus 12:35, 36</a:t>
            </a:r>
            <a:endParaRPr lang="en-US" sz="4800" dirty="0"/>
          </a:p>
        </p:txBody>
      </p:sp>
      <p:pic>
        <p:nvPicPr>
          <p:cNvPr id="3" name="Picture 2" descr="Tutankhamun's tomb and treasures">
            <a:extLst>
              <a:ext uri="{FF2B5EF4-FFF2-40B4-BE49-F238E27FC236}">
                <a16:creationId xmlns:a16="http://schemas.microsoft.com/office/drawing/2014/main" id="{FEE8F073-3B03-A5FC-09A1-512B3E80C59B}"/>
              </a:ext>
            </a:extLst>
          </p:cNvPr>
          <p:cNvPicPr>
            <a:picLocks noChangeAspect="1"/>
          </p:cNvPicPr>
          <p:nvPr/>
        </p:nvPicPr>
        <p:blipFill>
          <a:blip r:embed="rId2"/>
          <a:srcRect b="5287"/>
          <a:stretch>
            <a:fillRect/>
          </a:stretch>
        </p:blipFill>
        <p:spPr>
          <a:xfrm>
            <a:off x="6096000" y="1"/>
            <a:ext cx="6096000" cy="6858000"/>
          </a:xfrm>
          <a:prstGeom prst="rect">
            <a:avLst/>
          </a:prstGeom>
        </p:spPr>
      </p:pic>
    </p:spTree>
    <p:extLst>
      <p:ext uri="{BB962C8B-B14F-4D97-AF65-F5344CB8AC3E}">
        <p14:creationId xmlns:p14="http://schemas.microsoft.com/office/powerpoint/2010/main" val="2091254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76937-8637-15E9-0B7E-9DF7998F44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9B3C3A-3C53-DACD-DC2F-C51BF3BF275F}"/>
              </a:ext>
            </a:extLst>
          </p:cNvPr>
          <p:cNvSpPr>
            <a:spLocks noGrp="1"/>
          </p:cNvSpPr>
          <p:nvPr>
            <p:ph type="title"/>
          </p:nvPr>
        </p:nvSpPr>
        <p:spPr>
          <a:xfrm>
            <a:off x="5891134" y="1229194"/>
            <a:ext cx="6014664" cy="4985565"/>
          </a:xfrm>
        </p:spPr>
        <p:txBody>
          <a:bodyPr>
            <a:noAutofit/>
          </a:bodyPr>
          <a:lstStyle/>
          <a:p>
            <a:r>
              <a:rPr lang="en-US" sz="4600" b="1" baseline="30000" dirty="0"/>
              <a:t>35 </a:t>
            </a:r>
            <a:r>
              <a:rPr lang="en-US" sz="4600" dirty="0"/>
              <a:t>And the children of Israel did according to the word of Moses; and they borrowed of the Egyptians jewels of silver, and jewels of gold, and raiment:</a:t>
            </a:r>
          </a:p>
        </p:txBody>
      </p:sp>
      <p:sp>
        <p:nvSpPr>
          <p:cNvPr id="5" name="TextBox 4">
            <a:extLst>
              <a:ext uri="{FF2B5EF4-FFF2-40B4-BE49-F238E27FC236}">
                <a16:creationId xmlns:a16="http://schemas.microsoft.com/office/drawing/2014/main" id="{647467CD-5A26-012B-6FA4-BFE77EBF57F2}"/>
              </a:ext>
            </a:extLst>
          </p:cNvPr>
          <p:cNvSpPr txBox="1"/>
          <p:nvPr/>
        </p:nvSpPr>
        <p:spPr>
          <a:xfrm>
            <a:off x="5891134" y="257853"/>
            <a:ext cx="5081666" cy="830997"/>
          </a:xfrm>
          <a:prstGeom prst="rect">
            <a:avLst/>
          </a:prstGeom>
          <a:noFill/>
        </p:spPr>
        <p:txBody>
          <a:bodyPr wrap="square" rtlCol="0">
            <a:spAutoFit/>
          </a:bodyPr>
          <a:lstStyle/>
          <a:p>
            <a:r>
              <a:rPr lang="en-US" sz="4800" dirty="0"/>
              <a:t>Exodus 12:35, 36</a:t>
            </a:r>
          </a:p>
        </p:txBody>
      </p:sp>
      <p:pic>
        <p:nvPicPr>
          <p:cNvPr id="3" name="Picture 2" descr="Despoiling the Egyptians: A Concerning Jewish Legacy? - TheTorah.com">
            <a:extLst>
              <a:ext uri="{FF2B5EF4-FFF2-40B4-BE49-F238E27FC236}">
                <a16:creationId xmlns:a16="http://schemas.microsoft.com/office/drawing/2014/main" id="{8B70E8C0-2259-74A5-2A22-817D259B804A}"/>
              </a:ext>
            </a:extLst>
          </p:cNvPr>
          <p:cNvPicPr>
            <a:picLocks noChangeAspect="1"/>
          </p:cNvPicPr>
          <p:nvPr/>
        </p:nvPicPr>
        <p:blipFill>
          <a:blip r:embed="rId2"/>
          <a:srcRect l="34227" r="13537"/>
          <a:stretch>
            <a:fillRect/>
          </a:stretch>
        </p:blipFill>
        <p:spPr>
          <a:xfrm>
            <a:off x="286201" y="257853"/>
            <a:ext cx="5339347" cy="6342294"/>
          </a:xfrm>
          <a:prstGeom prst="rect">
            <a:avLst/>
          </a:prstGeom>
        </p:spPr>
      </p:pic>
    </p:spTree>
    <p:extLst>
      <p:ext uri="{BB962C8B-B14F-4D97-AF65-F5344CB8AC3E}">
        <p14:creationId xmlns:p14="http://schemas.microsoft.com/office/powerpoint/2010/main" val="3702508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99F25-8D97-4545-A401-18EB5AD6A1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F16326-9BB0-A8DD-0875-B7B16176FEAB}"/>
              </a:ext>
            </a:extLst>
          </p:cNvPr>
          <p:cNvSpPr>
            <a:spLocks noGrp="1"/>
          </p:cNvSpPr>
          <p:nvPr>
            <p:ph type="title"/>
          </p:nvPr>
        </p:nvSpPr>
        <p:spPr>
          <a:xfrm>
            <a:off x="5891134" y="1229194"/>
            <a:ext cx="6014664" cy="4985565"/>
          </a:xfrm>
        </p:spPr>
        <p:txBody>
          <a:bodyPr>
            <a:noAutofit/>
          </a:bodyPr>
          <a:lstStyle/>
          <a:p>
            <a:r>
              <a:rPr lang="en-US" sz="4800" b="1" baseline="30000" dirty="0"/>
              <a:t>36 </a:t>
            </a:r>
            <a:r>
              <a:rPr lang="en-US" sz="4800" dirty="0"/>
              <a:t>And the </a:t>
            </a:r>
            <a:r>
              <a:rPr lang="en-US" sz="4800" cap="small" dirty="0"/>
              <a:t>Lord</a:t>
            </a:r>
            <a:r>
              <a:rPr lang="en-US" sz="4800" dirty="0"/>
              <a:t> gave the people </a:t>
            </a:r>
            <a:r>
              <a:rPr lang="en-US" sz="4800" dirty="0" err="1"/>
              <a:t>favour</a:t>
            </a:r>
            <a:r>
              <a:rPr lang="en-US" sz="4800" dirty="0"/>
              <a:t> in the sight of the Egyptians, so that they lent unto them such things as they required. And they spoiled the Egyptians.</a:t>
            </a:r>
            <a:endParaRPr lang="en-US" sz="1400" dirty="0"/>
          </a:p>
        </p:txBody>
      </p:sp>
      <p:sp>
        <p:nvSpPr>
          <p:cNvPr id="5" name="TextBox 4">
            <a:extLst>
              <a:ext uri="{FF2B5EF4-FFF2-40B4-BE49-F238E27FC236}">
                <a16:creationId xmlns:a16="http://schemas.microsoft.com/office/drawing/2014/main" id="{7F73F6F2-5B88-BEF2-7D15-111D5CF85C32}"/>
              </a:ext>
            </a:extLst>
          </p:cNvPr>
          <p:cNvSpPr txBox="1"/>
          <p:nvPr/>
        </p:nvSpPr>
        <p:spPr>
          <a:xfrm>
            <a:off x="5891134" y="257853"/>
            <a:ext cx="5081666" cy="830997"/>
          </a:xfrm>
          <a:prstGeom prst="rect">
            <a:avLst/>
          </a:prstGeom>
          <a:noFill/>
        </p:spPr>
        <p:txBody>
          <a:bodyPr wrap="square" rtlCol="0">
            <a:spAutoFit/>
          </a:bodyPr>
          <a:lstStyle/>
          <a:p>
            <a:r>
              <a:rPr lang="en-US" sz="4800" dirty="0"/>
              <a:t>Exodus 12:35, 36</a:t>
            </a:r>
          </a:p>
        </p:txBody>
      </p:sp>
      <p:pic>
        <p:nvPicPr>
          <p:cNvPr id="4" name="Picture 3" descr="What does Exodus 3:21 mean? | Bible Art">
            <a:extLst>
              <a:ext uri="{FF2B5EF4-FFF2-40B4-BE49-F238E27FC236}">
                <a16:creationId xmlns:a16="http://schemas.microsoft.com/office/drawing/2014/main" id="{CDF7CCB1-C462-87DD-9AA4-8618657C2290}"/>
              </a:ext>
            </a:extLst>
          </p:cNvPr>
          <p:cNvPicPr>
            <a:picLocks noChangeAspect="1"/>
          </p:cNvPicPr>
          <p:nvPr/>
        </p:nvPicPr>
        <p:blipFill>
          <a:blip r:embed="rId2"/>
          <a:srcRect r="14606"/>
          <a:stretch>
            <a:fillRect/>
          </a:stretch>
        </p:blipFill>
        <p:spPr>
          <a:xfrm>
            <a:off x="286202" y="257853"/>
            <a:ext cx="5279711" cy="6182704"/>
          </a:xfrm>
          <a:prstGeom prst="rect">
            <a:avLst/>
          </a:prstGeom>
        </p:spPr>
      </p:pic>
    </p:spTree>
    <p:extLst>
      <p:ext uri="{BB962C8B-B14F-4D97-AF65-F5344CB8AC3E}">
        <p14:creationId xmlns:p14="http://schemas.microsoft.com/office/powerpoint/2010/main" val="1393027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C1748-2C80-A1B7-6444-04C6335F1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F5E756-4CC0-1198-C8B1-28345543BEBA}"/>
              </a:ext>
            </a:extLst>
          </p:cNvPr>
          <p:cNvSpPr>
            <a:spLocks noGrp="1"/>
          </p:cNvSpPr>
          <p:nvPr>
            <p:ph type="ctrTitle"/>
          </p:nvPr>
        </p:nvSpPr>
        <p:spPr>
          <a:xfrm>
            <a:off x="320041" y="310897"/>
            <a:ext cx="5294947" cy="5504116"/>
          </a:xfrm>
        </p:spPr>
        <p:txBody>
          <a:bodyPr>
            <a:noAutofit/>
          </a:bodyPr>
          <a:lstStyle/>
          <a:p>
            <a:pPr lvl="0"/>
            <a:r>
              <a:rPr lang="en-US" sz="6000" dirty="0"/>
              <a:t>9.  With what word of the Lord was this in harmony?</a:t>
            </a:r>
            <a:endParaRPr lang="en-US" sz="3600" dirty="0"/>
          </a:p>
        </p:txBody>
      </p:sp>
      <p:sp>
        <p:nvSpPr>
          <p:cNvPr id="4" name="Subtitle 3">
            <a:extLst>
              <a:ext uri="{FF2B5EF4-FFF2-40B4-BE49-F238E27FC236}">
                <a16:creationId xmlns:a16="http://schemas.microsoft.com/office/drawing/2014/main" id="{1C3F4B0B-761A-BAC1-72D8-FDE1B345E9B4}"/>
              </a:ext>
            </a:extLst>
          </p:cNvPr>
          <p:cNvSpPr>
            <a:spLocks noGrp="1"/>
          </p:cNvSpPr>
          <p:nvPr>
            <p:ph type="subTitle" idx="1"/>
          </p:nvPr>
        </p:nvSpPr>
        <p:spPr>
          <a:xfrm>
            <a:off x="320041" y="4846321"/>
            <a:ext cx="5775959" cy="2011680"/>
          </a:xfrm>
        </p:spPr>
        <p:txBody>
          <a:bodyPr>
            <a:normAutofit/>
          </a:bodyPr>
          <a:lstStyle/>
          <a:p>
            <a:r>
              <a:rPr lang="en-US" sz="4800" i="1" dirty="0"/>
              <a:t>Exodus 3:21-22; </a:t>
            </a:r>
          </a:p>
          <a:p>
            <a:r>
              <a:rPr lang="en-US" sz="4800" i="1" dirty="0"/>
              <a:t>Genesis 15:13-14</a:t>
            </a:r>
            <a:endParaRPr lang="en-US" sz="4800" dirty="0"/>
          </a:p>
        </p:txBody>
      </p:sp>
      <p:pic>
        <p:nvPicPr>
          <p:cNvPr id="5" name="Picture 4" descr="From the Burning Bush to the Cross: Making of a Leader - Acts 242 Study">
            <a:extLst>
              <a:ext uri="{FF2B5EF4-FFF2-40B4-BE49-F238E27FC236}">
                <a16:creationId xmlns:a16="http://schemas.microsoft.com/office/drawing/2014/main" id="{1E059916-F90B-DD0E-C976-0AAA152EC7E2}"/>
              </a:ext>
            </a:extLst>
          </p:cNvPr>
          <p:cNvPicPr>
            <a:picLocks noChangeAspect="1"/>
          </p:cNvPicPr>
          <p:nvPr/>
        </p:nvPicPr>
        <p:blipFill>
          <a:blip r:embed="rId2"/>
          <a:srcRect b="17219"/>
          <a:stretch>
            <a:fillRect/>
          </a:stretch>
        </p:blipFill>
        <p:spPr>
          <a:xfrm>
            <a:off x="5766138" y="0"/>
            <a:ext cx="6425862" cy="6858000"/>
          </a:xfrm>
          <a:prstGeom prst="rect">
            <a:avLst/>
          </a:prstGeom>
        </p:spPr>
      </p:pic>
    </p:spTree>
    <p:extLst>
      <p:ext uri="{BB962C8B-B14F-4D97-AF65-F5344CB8AC3E}">
        <p14:creationId xmlns:p14="http://schemas.microsoft.com/office/powerpoint/2010/main" val="31281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A3227-31B5-2696-9DBC-FC770FBEB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02170E-42F1-332A-0A3D-81C2C283F367}"/>
              </a:ext>
            </a:extLst>
          </p:cNvPr>
          <p:cNvSpPr>
            <a:spLocks noGrp="1"/>
          </p:cNvSpPr>
          <p:nvPr>
            <p:ph type="title"/>
          </p:nvPr>
        </p:nvSpPr>
        <p:spPr>
          <a:xfrm>
            <a:off x="5891134" y="1229194"/>
            <a:ext cx="6014664" cy="4985565"/>
          </a:xfrm>
        </p:spPr>
        <p:txBody>
          <a:bodyPr>
            <a:noAutofit/>
          </a:bodyPr>
          <a:lstStyle/>
          <a:p>
            <a:r>
              <a:rPr lang="en-US" sz="5000" b="1" baseline="30000" dirty="0"/>
              <a:t>21 </a:t>
            </a:r>
            <a:r>
              <a:rPr lang="en-US" sz="5000" dirty="0"/>
              <a:t>And I will give this people </a:t>
            </a:r>
            <a:r>
              <a:rPr lang="en-US" sz="5000" dirty="0" err="1"/>
              <a:t>favour</a:t>
            </a:r>
            <a:r>
              <a:rPr lang="en-US" sz="5000" dirty="0"/>
              <a:t> in the sight of the Egyptians: and it shall come to pass, that, when ye go, ye shall not go empty.</a:t>
            </a:r>
          </a:p>
        </p:txBody>
      </p:sp>
      <p:sp>
        <p:nvSpPr>
          <p:cNvPr id="5" name="TextBox 4">
            <a:extLst>
              <a:ext uri="{FF2B5EF4-FFF2-40B4-BE49-F238E27FC236}">
                <a16:creationId xmlns:a16="http://schemas.microsoft.com/office/drawing/2014/main" id="{E35EBC60-3BE4-F36E-F8CF-FC6A66537AA0}"/>
              </a:ext>
            </a:extLst>
          </p:cNvPr>
          <p:cNvSpPr txBox="1"/>
          <p:nvPr/>
        </p:nvSpPr>
        <p:spPr>
          <a:xfrm>
            <a:off x="5891134" y="257853"/>
            <a:ext cx="5081666" cy="830997"/>
          </a:xfrm>
          <a:prstGeom prst="rect">
            <a:avLst/>
          </a:prstGeom>
          <a:noFill/>
        </p:spPr>
        <p:txBody>
          <a:bodyPr wrap="square" rtlCol="0">
            <a:spAutoFit/>
          </a:bodyPr>
          <a:lstStyle/>
          <a:p>
            <a:r>
              <a:rPr lang="en-US" sz="4800" dirty="0"/>
              <a:t>Exodus 3:21-22</a:t>
            </a:r>
          </a:p>
        </p:txBody>
      </p:sp>
      <p:pic>
        <p:nvPicPr>
          <p:cNvPr id="3" name="Picture 2" descr="God and Moses at the Burning Bush Painting by Earl Mott - Fine Art America">
            <a:extLst>
              <a:ext uri="{FF2B5EF4-FFF2-40B4-BE49-F238E27FC236}">
                <a16:creationId xmlns:a16="http://schemas.microsoft.com/office/drawing/2014/main" id="{7196258E-B634-C3ED-A913-EDE609131CB0}"/>
              </a:ext>
            </a:extLst>
          </p:cNvPr>
          <p:cNvPicPr>
            <a:picLocks noChangeAspect="1"/>
          </p:cNvPicPr>
          <p:nvPr/>
        </p:nvPicPr>
        <p:blipFill>
          <a:blip r:embed="rId2"/>
          <a:srcRect t="11217" b="3415"/>
          <a:stretch>
            <a:fillRect/>
          </a:stretch>
        </p:blipFill>
        <p:spPr>
          <a:xfrm>
            <a:off x="353006" y="257853"/>
            <a:ext cx="5538128" cy="6202582"/>
          </a:xfrm>
          <a:prstGeom prst="rect">
            <a:avLst/>
          </a:prstGeom>
        </p:spPr>
      </p:pic>
    </p:spTree>
    <p:extLst>
      <p:ext uri="{BB962C8B-B14F-4D97-AF65-F5344CB8AC3E}">
        <p14:creationId xmlns:p14="http://schemas.microsoft.com/office/powerpoint/2010/main" val="251494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98C49-CA85-A4C6-F7A2-5A2250841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76591C-C918-2E7F-E6B2-E05314C4D593}"/>
              </a:ext>
            </a:extLst>
          </p:cNvPr>
          <p:cNvSpPr>
            <a:spLocks noGrp="1"/>
          </p:cNvSpPr>
          <p:nvPr>
            <p:ph type="title"/>
          </p:nvPr>
        </p:nvSpPr>
        <p:spPr>
          <a:xfrm>
            <a:off x="5891134" y="1594140"/>
            <a:ext cx="6014664" cy="4985565"/>
          </a:xfrm>
        </p:spPr>
        <p:txBody>
          <a:bodyPr>
            <a:noAutofit/>
          </a:bodyPr>
          <a:lstStyle/>
          <a:p>
            <a:r>
              <a:rPr lang="en-US" sz="4000" b="1" baseline="30000" dirty="0"/>
              <a:t>22 </a:t>
            </a:r>
            <a:r>
              <a:rPr lang="en-US" sz="4000" dirty="0"/>
              <a:t>But every woman shall borrow of her </a:t>
            </a:r>
            <a:r>
              <a:rPr lang="en-US" sz="4000" dirty="0" err="1"/>
              <a:t>neighbour</a:t>
            </a:r>
            <a:r>
              <a:rPr lang="en-US" sz="4000" dirty="0"/>
              <a:t>, and of her that </a:t>
            </a:r>
            <a:r>
              <a:rPr lang="en-US" sz="4000" dirty="0" err="1"/>
              <a:t>sojourneth</a:t>
            </a:r>
            <a:r>
              <a:rPr lang="en-US" sz="4000" dirty="0"/>
              <a:t> in her house, jewels of silver, and jewels of gold, and raiment: and ye shall put them upon your sons, and upon your daughters; and ye shall spoil the Egyptians.</a:t>
            </a:r>
            <a:endParaRPr lang="en-US" sz="1200" dirty="0"/>
          </a:p>
        </p:txBody>
      </p:sp>
      <p:sp>
        <p:nvSpPr>
          <p:cNvPr id="5" name="TextBox 4">
            <a:extLst>
              <a:ext uri="{FF2B5EF4-FFF2-40B4-BE49-F238E27FC236}">
                <a16:creationId xmlns:a16="http://schemas.microsoft.com/office/drawing/2014/main" id="{65957E7D-D4E9-FC82-4580-DEFD27D3A5FA}"/>
              </a:ext>
            </a:extLst>
          </p:cNvPr>
          <p:cNvSpPr txBox="1"/>
          <p:nvPr/>
        </p:nvSpPr>
        <p:spPr>
          <a:xfrm>
            <a:off x="5891134" y="257853"/>
            <a:ext cx="5081666" cy="830997"/>
          </a:xfrm>
          <a:prstGeom prst="rect">
            <a:avLst/>
          </a:prstGeom>
          <a:noFill/>
        </p:spPr>
        <p:txBody>
          <a:bodyPr wrap="square" rtlCol="0">
            <a:spAutoFit/>
          </a:bodyPr>
          <a:lstStyle/>
          <a:p>
            <a:r>
              <a:rPr lang="en-US" sz="4800" dirty="0"/>
              <a:t>Exodus 3:21-22</a:t>
            </a:r>
          </a:p>
        </p:txBody>
      </p:sp>
      <p:pic>
        <p:nvPicPr>
          <p:cNvPr id="4" name="Picture 3" descr="What does Exodus 12:35 mean? | Bible Art">
            <a:extLst>
              <a:ext uri="{FF2B5EF4-FFF2-40B4-BE49-F238E27FC236}">
                <a16:creationId xmlns:a16="http://schemas.microsoft.com/office/drawing/2014/main" id="{6339A02E-8A68-8803-BE34-EB783B131B2B}"/>
              </a:ext>
            </a:extLst>
          </p:cNvPr>
          <p:cNvPicPr>
            <a:picLocks noChangeAspect="1"/>
          </p:cNvPicPr>
          <p:nvPr/>
        </p:nvPicPr>
        <p:blipFill>
          <a:blip r:embed="rId2"/>
          <a:srcRect l="12493" t="-323" r="4201" b="323"/>
          <a:stretch>
            <a:fillRect/>
          </a:stretch>
        </p:blipFill>
        <p:spPr>
          <a:xfrm>
            <a:off x="359089" y="257853"/>
            <a:ext cx="5266459" cy="6321852"/>
          </a:xfrm>
          <a:prstGeom prst="rect">
            <a:avLst/>
          </a:prstGeom>
        </p:spPr>
      </p:pic>
    </p:spTree>
    <p:extLst>
      <p:ext uri="{BB962C8B-B14F-4D97-AF65-F5344CB8AC3E}">
        <p14:creationId xmlns:p14="http://schemas.microsoft.com/office/powerpoint/2010/main" val="494005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F3966-983F-5681-831B-B00B76F95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6B31BE-34A0-3F44-F2F0-A1C9CB81AEA4}"/>
              </a:ext>
            </a:extLst>
          </p:cNvPr>
          <p:cNvSpPr>
            <a:spLocks noGrp="1"/>
          </p:cNvSpPr>
          <p:nvPr>
            <p:ph type="title"/>
          </p:nvPr>
        </p:nvSpPr>
        <p:spPr>
          <a:xfrm>
            <a:off x="5891134" y="1594140"/>
            <a:ext cx="6014664" cy="4985565"/>
          </a:xfrm>
        </p:spPr>
        <p:txBody>
          <a:bodyPr>
            <a:noAutofit/>
          </a:bodyPr>
          <a:lstStyle/>
          <a:p>
            <a:r>
              <a:rPr lang="en-US" sz="4600" b="1" baseline="30000" dirty="0"/>
              <a:t>13 </a:t>
            </a:r>
            <a:r>
              <a:rPr lang="en-US" sz="4600" dirty="0"/>
              <a:t>And he said unto Abram, Know of a surety that thy seed shall be a stranger in a land that is not theirs, and shall serve them; and they shall afflict them four hundred years;</a:t>
            </a:r>
          </a:p>
        </p:txBody>
      </p:sp>
      <p:sp>
        <p:nvSpPr>
          <p:cNvPr id="5" name="TextBox 4">
            <a:extLst>
              <a:ext uri="{FF2B5EF4-FFF2-40B4-BE49-F238E27FC236}">
                <a16:creationId xmlns:a16="http://schemas.microsoft.com/office/drawing/2014/main" id="{2922E064-8C96-55EA-BAF9-2C936404264B}"/>
              </a:ext>
            </a:extLst>
          </p:cNvPr>
          <p:cNvSpPr txBox="1"/>
          <p:nvPr/>
        </p:nvSpPr>
        <p:spPr>
          <a:xfrm>
            <a:off x="5891134" y="257853"/>
            <a:ext cx="5081666" cy="830997"/>
          </a:xfrm>
          <a:prstGeom prst="rect">
            <a:avLst/>
          </a:prstGeom>
          <a:noFill/>
        </p:spPr>
        <p:txBody>
          <a:bodyPr wrap="square" rtlCol="0">
            <a:spAutoFit/>
          </a:bodyPr>
          <a:lstStyle/>
          <a:p>
            <a:r>
              <a:rPr lang="en-US" sz="4800" dirty="0"/>
              <a:t>Genesis 15:13-14</a:t>
            </a:r>
          </a:p>
        </p:txBody>
      </p:sp>
      <p:pic>
        <p:nvPicPr>
          <p:cNvPr id="3" name="Picture 2" descr="Slavery in Ancient Egypt: Power, Labor, and Legacy">
            <a:extLst>
              <a:ext uri="{FF2B5EF4-FFF2-40B4-BE49-F238E27FC236}">
                <a16:creationId xmlns:a16="http://schemas.microsoft.com/office/drawing/2014/main" id="{2245C044-8ACB-3C6D-3A24-8C8B515879CD}"/>
              </a:ext>
            </a:extLst>
          </p:cNvPr>
          <p:cNvPicPr>
            <a:picLocks noChangeAspect="1"/>
          </p:cNvPicPr>
          <p:nvPr/>
        </p:nvPicPr>
        <p:blipFill>
          <a:blip r:embed="rId2"/>
          <a:srcRect l="13821" t="-324" r="26881" b="324"/>
          <a:stretch>
            <a:fillRect/>
          </a:stretch>
        </p:blipFill>
        <p:spPr>
          <a:xfrm>
            <a:off x="286202" y="278295"/>
            <a:ext cx="5604932" cy="6301410"/>
          </a:xfrm>
          <a:prstGeom prst="rect">
            <a:avLst/>
          </a:prstGeom>
        </p:spPr>
      </p:pic>
    </p:spTree>
    <p:extLst>
      <p:ext uri="{BB962C8B-B14F-4D97-AF65-F5344CB8AC3E}">
        <p14:creationId xmlns:p14="http://schemas.microsoft.com/office/powerpoint/2010/main" val="242039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184FF-94EF-6EDF-A62B-BD1810957C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D52022-0B6F-EE68-22BD-B553BCA2A8D1}"/>
              </a:ext>
            </a:extLst>
          </p:cNvPr>
          <p:cNvSpPr>
            <a:spLocks noGrp="1"/>
          </p:cNvSpPr>
          <p:nvPr>
            <p:ph type="title"/>
          </p:nvPr>
        </p:nvSpPr>
        <p:spPr>
          <a:xfrm>
            <a:off x="6096000" y="890067"/>
            <a:ext cx="6014664" cy="5490855"/>
          </a:xfrm>
        </p:spPr>
        <p:txBody>
          <a:bodyPr>
            <a:noAutofit/>
          </a:bodyPr>
          <a:lstStyle/>
          <a:p>
            <a:r>
              <a:rPr lang="en-US" sz="5300" b="1" baseline="30000" dirty="0"/>
              <a:t>14 </a:t>
            </a:r>
            <a:r>
              <a:rPr lang="en-US" sz="5300" dirty="0"/>
              <a:t>And also that nation, whom they shall serve, will I judge: and afterward shall they come out with great substance.</a:t>
            </a:r>
          </a:p>
        </p:txBody>
      </p:sp>
      <p:sp>
        <p:nvSpPr>
          <p:cNvPr id="5" name="TextBox 4">
            <a:extLst>
              <a:ext uri="{FF2B5EF4-FFF2-40B4-BE49-F238E27FC236}">
                <a16:creationId xmlns:a16="http://schemas.microsoft.com/office/drawing/2014/main" id="{EA7073F7-F677-1BAB-1154-B430C0F7814F}"/>
              </a:ext>
            </a:extLst>
          </p:cNvPr>
          <p:cNvSpPr txBox="1"/>
          <p:nvPr/>
        </p:nvSpPr>
        <p:spPr>
          <a:xfrm>
            <a:off x="5891134" y="257853"/>
            <a:ext cx="5081666" cy="830997"/>
          </a:xfrm>
          <a:prstGeom prst="rect">
            <a:avLst/>
          </a:prstGeom>
          <a:noFill/>
        </p:spPr>
        <p:txBody>
          <a:bodyPr wrap="square" rtlCol="0">
            <a:spAutoFit/>
          </a:bodyPr>
          <a:lstStyle/>
          <a:p>
            <a:r>
              <a:rPr lang="en-US" sz="4800" dirty="0"/>
              <a:t>Genesis 15:13-14</a:t>
            </a:r>
          </a:p>
        </p:txBody>
      </p:sp>
      <p:pic>
        <p:nvPicPr>
          <p:cNvPr id="4" name="Picture 3" descr="What did the Israelites borrow from the Egyptians?">
            <a:extLst>
              <a:ext uri="{FF2B5EF4-FFF2-40B4-BE49-F238E27FC236}">
                <a16:creationId xmlns:a16="http://schemas.microsoft.com/office/drawing/2014/main" id="{A6E9BC25-C7CC-4A66-8E37-36CAE1FB8CEC}"/>
              </a:ext>
            </a:extLst>
          </p:cNvPr>
          <p:cNvPicPr>
            <a:picLocks noChangeAspect="1"/>
          </p:cNvPicPr>
          <p:nvPr/>
        </p:nvPicPr>
        <p:blipFill>
          <a:blip r:embed="rId2"/>
          <a:srcRect l="15740" r="25402"/>
          <a:stretch>
            <a:fillRect/>
          </a:stretch>
        </p:blipFill>
        <p:spPr>
          <a:xfrm>
            <a:off x="299002" y="257853"/>
            <a:ext cx="5425937" cy="6342294"/>
          </a:xfrm>
          <a:prstGeom prst="rect">
            <a:avLst/>
          </a:prstGeom>
        </p:spPr>
      </p:pic>
    </p:spTree>
    <p:extLst>
      <p:ext uri="{BB962C8B-B14F-4D97-AF65-F5344CB8AC3E}">
        <p14:creationId xmlns:p14="http://schemas.microsoft.com/office/powerpoint/2010/main" val="4150745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8388D-930C-18EC-1576-D52D2078283E}"/>
            </a:ext>
          </a:extLst>
        </p:cNvPr>
        <p:cNvGrpSpPr/>
        <p:nvPr/>
      </p:nvGrpSpPr>
      <p:grpSpPr>
        <a:xfrm>
          <a:off x="0" y="0"/>
          <a:ext cx="0" cy="0"/>
          <a:chOff x="0" y="0"/>
          <a:chExt cx="0" cy="0"/>
        </a:xfrm>
      </p:grpSpPr>
      <p:pic>
        <p:nvPicPr>
          <p:cNvPr id="8" name="Picture 7" descr="Bible Scroll Images – Browse 20,839 Stock Photos, Vectors, and Video |  Adobe Stock">
            <a:extLst>
              <a:ext uri="{FF2B5EF4-FFF2-40B4-BE49-F238E27FC236}">
                <a16:creationId xmlns:a16="http://schemas.microsoft.com/office/drawing/2014/main" id="{68444BC3-CD1B-6200-94CE-25B444186A4F}"/>
              </a:ext>
            </a:extLst>
          </p:cNvPr>
          <p:cNvPicPr>
            <a:picLocks noChangeAspect="1"/>
          </p:cNvPicPr>
          <p:nvPr/>
        </p:nvPicPr>
        <p:blipFill>
          <a:blip r:embed="rId2"/>
          <a:stretch>
            <a:fillRect/>
          </a:stretch>
        </p:blipFill>
        <p:spPr>
          <a:xfrm>
            <a:off x="-38100" y="0"/>
            <a:ext cx="12230100" cy="6858000"/>
          </a:xfrm>
          <a:prstGeom prst="rect">
            <a:avLst/>
          </a:prstGeom>
        </p:spPr>
      </p:pic>
      <p:sp>
        <p:nvSpPr>
          <p:cNvPr id="2" name="Title 1">
            <a:extLst>
              <a:ext uri="{FF2B5EF4-FFF2-40B4-BE49-F238E27FC236}">
                <a16:creationId xmlns:a16="http://schemas.microsoft.com/office/drawing/2014/main" id="{0E2E4349-8B2B-3D24-74F7-8726B87F074F}"/>
              </a:ext>
            </a:extLst>
          </p:cNvPr>
          <p:cNvSpPr>
            <a:spLocks noGrp="1"/>
          </p:cNvSpPr>
          <p:nvPr>
            <p:ph type="ctrTitle"/>
          </p:nvPr>
        </p:nvSpPr>
        <p:spPr>
          <a:xfrm>
            <a:off x="217933" y="0"/>
            <a:ext cx="5615940" cy="6858000"/>
          </a:xfrm>
          <a:solidFill>
            <a:srgbClr val="221A0F"/>
          </a:solidFill>
          <a:effectLst>
            <a:softEdge rad="127000"/>
          </a:effectLst>
        </p:spPr>
        <p:txBody>
          <a:bodyPr>
            <a:noAutofit/>
          </a:bodyPr>
          <a:lstStyle/>
          <a:p>
            <a:pPr lvl="0"/>
            <a:r>
              <a:rPr lang="en-US" sz="6000" dirty="0"/>
              <a:t>10. Explain the seeming discrepancy between Genesis 15:13 and </a:t>
            </a:r>
            <a:br>
              <a:rPr lang="en-US" sz="6000" dirty="0"/>
            </a:br>
            <a:r>
              <a:rPr lang="en-US" sz="6000" dirty="0"/>
              <a:t>Exodus 12:40. </a:t>
            </a:r>
            <a:endParaRPr lang="en-US" sz="1800" dirty="0"/>
          </a:p>
        </p:txBody>
      </p:sp>
    </p:spTree>
    <p:extLst>
      <p:ext uri="{BB962C8B-B14F-4D97-AF65-F5344CB8AC3E}">
        <p14:creationId xmlns:p14="http://schemas.microsoft.com/office/powerpoint/2010/main" val="3571613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08071-EE71-A975-FED7-B1FCB3444E83}"/>
              </a:ext>
            </a:extLst>
          </p:cNvPr>
          <p:cNvSpPr>
            <a:spLocks noGrp="1"/>
          </p:cNvSpPr>
          <p:nvPr>
            <p:ph type="title"/>
          </p:nvPr>
        </p:nvSpPr>
        <p:spPr/>
        <p:txBody>
          <a:bodyPr>
            <a:normAutofit fontScale="90000"/>
          </a:bodyPr>
          <a:lstStyle/>
          <a:p>
            <a:r>
              <a:rPr lang="en-US" sz="5400" dirty="0"/>
              <a:t>Genesis 15:13				Exodus 12:40		</a:t>
            </a:r>
          </a:p>
        </p:txBody>
      </p:sp>
      <p:sp>
        <p:nvSpPr>
          <p:cNvPr id="3" name="Content Placeholder 2">
            <a:extLst>
              <a:ext uri="{FF2B5EF4-FFF2-40B4-BE49-F238E27FC236}">
                <a16:creationId xmlns:a16="http://schemas.microsoft.com/office/drawing/2014/main" id="{E5CDE6BE-6DB8-87E1-A7CC-80E344901843}"/>
              </a:ext>
            </a:extLst>
          </p:cNvPr>
          <p:cNvSpPr>
            <a:spLocks noGrp="1"/>
          </p:cNvSpPr>
          <p:nvPr>
            <p:ph sz="half" idx="1"/>
          </p:nvPr>
        </p:nvSpPr>
        <p:spPr>
          <a:xfrm>
            <a:off x="581193" y="1908313"/>
            <a:ext cx="5422390" cy="4492487"/>
          </a:xfrm>
        </p:spPr>
        <p:txBody>
          <a:bodyPr>
            <a:normAutofit lnSpcReduction="10000"/>
          </a:bodyPr>
          <a:lstStyle/>
          <a:p>
            <a:pPr marL="0" indent="0">
              <a:buNone/>
            </a:pPr>
            <a:r>
              <a:rPr lang="en-US" sz="4000" b="1" baseline="30000" dirty="0"/>
              <a:t>13 </a:t>
            </a:r>
            <a:r>
              <a:rPr lang="en-US" sz="4000" dirty="0"/>
              <a:t>And he said unto Abram, Know of a surety that thy seed shall be a stranger in a land that is not theirs, and shall serve them; and they shall afflict them </a:t>
            </a:r>
            <a:r>
              <a:rPr lang="en-US" sz="4000" dirty="0">
                <a:highlight>
                  <a:srgbClr val="FFFF00"/>
                </a:highlight>
              </a:rPr>
              <a:t>four hundred years</a:t>
            </a:r>
            <a:r>
              <a:rPr lang="en-US" sz="4000" dirty="0"/>
              <a:t>;</a:t>
            </a:r>
          </a:p>
        </p:txBody>
      </p:sp>
      <p:sp>
        <p:nvSpPr>
          <p:cNvPr id="4" name="Content Placeholder 3">
            <a:extLst>
              <a:ext uri="{FF2B5EF4-FFF2-40B4-BE49-F238E27FC236}">
                <a16:creationId xmlns:a16="http://schemas.microsoft.com/office/drawing/2014/main" id="{97608619-E1B4-ED13-0BE3-42FA3CE9FFE3}"/>
              </a:ext>
            </a:extLst>
          </p:cNvPr>
          <p:cNvSpPr>
            <a:spLocks noGrp="1"/>
          </p:cNvSpPr>
          <p:nvPr>
            <p:ph sz="half" idx="2"/>
          </p:nvPr>
        </p:nvSpPr>
        <p:spPr>
          <a:xfrm>
            <a:off x="6188417" y="2228003"/>
            <a:ext cx="5422392" cy="4172797"/>
          </a:xfrm>
        </p:spPr>
        <p:txBody>
          <a:bodyPr>
            <a:noAutofit/>
          </a:bodyPr>
          <a:lstStyle/>
          <a:p>
            <a:pPr marL="0" indent="0">
              <a:buNone/>
            </a:pPr>
            <a:r>
              <a:rPr lang="en-US" sz="4800" b="1" baseline="30000" dirty="0"/>
              <a:t>40 </a:t>
            </a:r>
            <a:r>
              <a:rPr lang="en-US" sz="4800" dirty="0"/>
              <a:t>Now the sojourning of the children of Israel, who dwelt in Egypt, was </a:t>
            </a:r>
            <a:r>
              <a:rPr lang="en-US" sz="4800" dirty="0">
                <a:highlight>
                  <a:srgbClr val="FFFF00"/>
                </a:highlight>
              </a:rPr>
              <a:t>four hundred and thirty years.</a:t>
            </a:r>
          </a:p>
        </p:txBody>
      </p:sp>
    </p:spTree>
    <p:extLst>
      <p:ext uri="{BB962C8B-B14F-4D97-AF65-F5344CB8AC3E}">
        <p14:creationId xmlns:p14="http://schemas.microsoft.com/office/powerpoint/2010/main" val="3981522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36B6C-15CA-9626-6026-2D9AFDD80A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C64C6-CD79-33B4-30A0-E96A7EC43AB2}"/>
              </a:ext>
            </a:extLst>
          </p:cNvPr>
          <p:cNvSpPr>
            <a:spLocks noGrp="1"/>
          </p:cNvSpPr>
          <p:nvPr>
            <p:ph type="title"/>
          </p:nvPr>
        </p:nvSpPr>
        <p:spPr/>
        <p:txBody>
          <a:bodyPr>
            <a:normAutofit fontScale="90000"/>
          </a:bodyPr>
          <a:lstStyle/>
          <a:p>
            <a:r>
              <a:rPr lang="en-US" sz="5400" dirty="0"/>
              <a:t>Genesis 15:13				Exodus 12:40		</a:t>
            </a:r>
          </a:p>
        </p:txBody>
      </p:sp>
      <p:sp>
        <p:nvSpPr>
          <p:cNvPr id="3" name="Content Placeholder 2">
            <a:extLst>
              <a:ext uri="{FF2B5EF4-FFF2-40B4-BE49-F238E27FC236}">
                <a16:creationId xmlns:a16="http://schemas.microsoft.com/office/drawing/2014/main" id="{78214C9A-3146-363C-DD6E-EAF54D33B3A5}"/>
              </a:ext>
            </a:extLst>
          </p:cNvPr>
          <p:cNvSpPr>
            <a:spLocks noGrp="1"/>
          </p:cNvSpPr>
          <p:nvPr>
            <p:ph sz="half" idx="1"/>
          </p:nvPr>
        </p:nvSpPr>
        <p:spPr>
          <a:xfrm>
            <a:off x="581193" y="1908313"/>
            <a:ext cx="5422390" cy="4492487"/>
          </a:xfrm>
        </p:spPr>
        <p:txBody>
          <a:bodyPr>
            <a:normAutofit lnSpcReduction="10000"/>
          </a:bodyPr>
          <a:lstStyle/>
          <a:p>
            <a:pPr marL="0" indent="0">
              <a:buNone/>
            </a:pPr>
            <a:r>
              <a:rPr lang="en-US" sz="4000" b="1" baseline="30000" dirty="0"/>
              <a:t>13 </a:t>
            </a:r>
            <a:r>
              <a:rPr lang="en-US" sz="4000" dirty="0"/>
              <a:t>And he said unto Abram, Know of a surety that thy seed shall be a stranger in a land that is not theirs, and shall serve them; and they shall afflict them </a:t>
            </a:r>
            <a:r>
              <a:rPr lang="en-US" sz="4000" dirty="0">
                <a:highlight>
                  <a:srgbClr val="FFFF00"/>
                </a:highlight>
              </a:rPr>
              <a:t>four hundred years</a:t>
            </a:r>
            <a:r>
              <a:rPr lang="en-US" sz="4000" dirty="0"/>
              <a:t>;</a:t>
            </a:r>
          </a:p>
        </p:txBody>
      </p:sp>
      <p:sp>
        <p:nvSpPr>
          <p:cNvPr id="4" name="Content Placeholder 3">
            <a:extLst>
              <a:ext uri="{FF2B5EF4-FFF2-40B4-BE49-F238E27FC236}">
                <a16:creationId xmlns:a16="http://schemas.microsoft.com/office/drawing/2014/main" id="{2489B983-4B75-AC0F-E101-4AF604FBEA7D}"/>
              </a:ext>
            </a:extLst>
          </p:cNvPr>
          <p:cNvSpPr>
            <a:spLocks noGrp="1"/>
          </p:cNvSpPr>
          <p:nvPr>
            <p:ph sz="half" idx="2"/>
          </p:nvPr>
        </p:nvSpPr>
        <p:spPr>
          <a:xfrm>
            <a:off x="6188417" y="2228003"/>
            <a:ext cx="5422392" cy="4172797"/>
          </a:xfrm>
        </p:spPr>
        <p:txBody>
          <a:bodyPr>
            <a:noAutofit/>
          </a:bodyPr>
          <a:lstStyle/>
          <a:p>
            <a:pPr marL="0" indent="0">
              <a:buNone/>
            </a:pPr>
            <a:r>
              <a:rPr lang="en-US" sz="4800" b="1" baseline="30000" dirty="0"/>
              <a:t>40 </a:t>
            </a:r>
            <a:r>
              <a:rPr lang="en-US" sz="4800" dirty="0"/>
              <a:t>Now </a:t>
            </a:r>
            <a:r>
              <a:rPr lang="en-US" sz="4800" dirty="0">
                <a:highlight>
                  <a:srgbClr val="00FFFF"/>
                </a:highlight>
              </a:rPr>
              <a:t>the sojourning </a:t>
            </a:r>
            <a:r>
              <a:rPr lang="en-US" sz="4800" dirty="0"/>
              <a:t>of the children of Israel, who dwelt in Egypt, was </a:t>
            </a:r>
            <a:r>
              <a:rPr lang="en-US" sz="4800" dirty="0">
                <a:highlight>
                  <a:srgbClr val="FFFF00"/>
                </a:highlight>
              </a:rPr>
              <a:t>four hundred and thirty years.</a:t>
            </a:r>
          </a:p>
        </p:txBody>
      </p:sp>
    </p:spTree>
    <p:extLst>
      <p:ext uri="{BB962C8B-B14F-4D97-AF65-F5344CB8AC3E}">
        <p14:creationId xmlns:p14="http://schemas.microsoft.com/office/powerpoint/2010/main" val="1691115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2F92B-2C6E-3F00-298D-D8D8ED8EBB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062F3E-57B1-7334-1BBD-07E69E6698E6}"/>
              </a:ext>
            </a:extLst>
          </p:cNvPr>
          <p:cNvSpPr>
            <a:spLocks noGrp="1"/>
          </p:cNvSpPr>
          <p:nvPr>
            <p:ph type="title"/>
          </p:nvPr>
        </p:nvSpPr>
        <p:spPr/>
        <p:txBody>
          <a:bodyPr>
            <a:normAutofit fontScale="90000"/>
          </a:bodyPr>
          <a:lstStyle/>
          <a:p>
            <a:r>
              <a:rPr lang="en-US" sz="5400" dirty="0"/>
              <a:t>Genesis 15:13				Exodus 12:40		</a:t>
            </a:r>
          </a:p>
        </p:txBody>
      </p:sp>
      <p:sp>
        <p:nvSpPr>
          <p:cNvPr id="3" name="Content Placeholder 2">
            <a:extLst>
              <a:ext uri="{FF2B5EF4-FFF2-40B4-BE49-F238E27FC236}">
                <a16:creationId xmlns:a16="http://schemas.microsoft.com/office/drawing/2014/main" id="{E3CE5D68-B5F0-B04E-B60E-8BB85B014393}"/>
              </a:ext>
            </a:extLst>
          </p:cNvPr>
          <p:cNvSpPr>
            <a:spLocks noGrp="1"/>
          </p:cNvSpPr>
          <p:nvPr>
            <p:ph sz="half" idx="1"/>
          </p:nvPr>
        </p:nvSpPr>
        <p:spPr>
          <a:xfrm>
            <a:off x="581193" y="1908313"/>
            <a:ext cx="5422390" cy="4492487"/>
          </a:xfrm>
        </p:spPr>
        <p:txBody>
          <a:bodyPr>
            <a:normAutofit lnSpcReduction="10000"/>
          </a:bodyPr>
          <a:lstStyle/>
          <a:p>
            <a:pPr marL="0" indent="0">
              <a:buNone/>
            </a:pPr>
            <a:r>
              <a:rPr lang="en-US" sz="4000" b="1" baseline="30000" dirty="0"/>
              <a:t>13 </a:t>
            </a:r>
            <a:r>
              <a:rPr lang="en-US" sz="4000" dirty="0"/>
              <a:t>And he said unto Abram, Know of a surety that </a:t>
            </a:r>
            <a:r>
              <a:rPr lang="en-US" sz="4000" dirty="0">
                <a:highlight>
                  <a:srgbClr val="00FFFF"/>
                </a:highlight>
              </a:rPr>
              <a:t>thy seed shall be a stranger in a land that is not theirs, and shall serve them; and they shall afflict them </a:t>
            </a:r>
            <a:r>
              <a:rPr lang="en-US" sz="4000" dirty="0">
                <a:highlight>
                  <a:srgbClr val="FFFF00"/>
                </a:highlight>
              </a:rPr>
              <a:t>four hundred years</a:t>
            </a:r>
            <a:r>
              <a:rPr lang="en-US" sz="4000" dirty="0"/>
              <a:t>;</a:t>
            </a:r>
          </a:p>
        </p:txBody>
      </p:sp>
      <p:sp>
        <p:nvSpPr>
          <p:cNvPr id="4" name="Content Placeholder 3">
            <a:extLst>
              <a:ext uri="{FF2B5EF4-FFF2-40B4-BE49-F238E27FC236}">
                <a16:creationId xmlns:a16="http://schemas.microsoft.com/office/drawing/2014/main" id="{8A2B033E-788E-9CF5-253E-5D3C71CF2BEA}"/>
              </a:ext>
            </a:extLst>
          </p:cNvPr>
          <p:cNvSpPr>
            <a:spLocks noGrp="1"/>
          </p:cNvSpPr>
          <p:nvPr>
            <p:ph sz="half" idx="2"/>
          </p:nvPr>
        </p:nvSpPr>
        <p:spPr>
          <a:xfrm>
            <a:off x="6188417" y="2228003"/>
            <a:ext cx="5422392" cy="4172797"/>
          </a:xfrm>
        </p:spPr>
        <p:txBody>
          <a:bodyPr>
            <a:noAutofit/>
          </a:bodyPr>
          <a:lstStyle/>
          <a:p>
            <a:pPr marL="0" indent="0">
              <a:buNone/>
            </a:pPr>
            <a:r>
              <a:rPr lang="en-US" sz="4800" b="1" baseline="30000" dirty="0"/>
              <a:t>40 </a:t>
            </a:r>
            <a:r>
              <a:rPr lang="en-US" sz="4800" dirty="0"/>
              <a:t>Now </a:t>
            </a:r>
            <a:r>
              <a:rPr lang="en-US" sz="4800" dirty="0">
                <a:highlight>
                  <a:srgbClr val="00FFFF"/>
                </a:highlight>
              </a:rPr>
              <a:t>the sojourning </a:t>
            </a:r>
            <a:r>
              <a:rPr lang="en-US" sz="4800" dirty="0"/>
              <a:t>of the children of Israel, who dwelt in Egypt, was </a:t>
            </a:r>
            <a:r>
              <a:rPr lang="en-US" sz="4800" dirty="0">
                <a:highlight>
                  <a:srgbClr val="FFFF00"/>
                </a:highlight>
              </a:rPr>
              <a:t>four hundred and thirty years.</a:t>
            </a:r>
          </a:p>
        </p:txBody>
      </p:sp>
    </p:spTree>
    <p:extLst>
      <p:ext uri="{BB962C8B-B14F-4D97-AF65-F5344CB8AC3E}">
        <p14:creationId xmlns:p14="http://schemas.microsoft.com/office/powerpoint/2010/main" val="2057181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ownload Desert Dawn Leadership Image - Exodus, Sunrise, Silhouette |  StockCake">
            <a:extLst>
              <a:ext uri="{FF2B5EF4-FFF2-40B4-BE49-F238E27FC236}">
                <a16:creationId xmlns:a16="http://schemas.microsoft.com/office/drawing/2014/main" id="{B2E056BC-EBA6-BAAD-34EF-AA0D6C80485E}"/>
              </a:ext>
            </a:extLst>
          </p:cNvPr>
          <p:cNvPicPr>
            <a:picLocks noChangeAspect="1"/>
          </p:cNvPicPr>
          <p:nvPr/>
        </p:nvPicPr>
        <p:blipFill>
          <a:blip r:embed="rId3"/>
          <a:srcRect t="-1" b="156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444F339-6CD2-98BF-FAB6-A644B8FCC769}"/>
              </a:ext>
            </a:extLst>
          </p:cNvPr>
          <p:cNvSpPr>
            <a:spLocks noGrp="1"/>
          </p:cNvSpPr>
          <p:nvPr>
            <p:ph type="ctrTitle"/>
          </p:nvPr>
        </p:nvSpPr>
        <p:spPr>
          <a:xfrm>
            <a:off x="121443" y="0"/>
            <a:ext cx="11949112" cy="3347420"/>
          </a:xfrm>
        </p:spPr>
        <p:txBody>
          <a:bodyPr>
            <a:noAutofit/>
          </a:bodyPr>
          <a:lstStyle/>
          <a:p>
            <a:pPr algn="ctr"/>
            <a:r>
              <a:rPr lang="en-US" sz="8800" b="1" dirty="0">
                <a:solidFill>
                  <a:schemeClr val="bg1"/>
                </a:solidFill>
              </a:rPr>
              <a:t>The Departure from Egypt</a:t>
            </a:r>
          </a:p>
        </p:txBody>
      </p:sp>
      <p:sp>
        <p:nvSpPr>
          <p:cNvPr id="3" name="Subtitle 2">
            <a:extLst>
              <a:ext uri="{FF2B5EF4-FFF2-40B4-BE49-F238E27FC236}">
                <a16:creationId xmlns:a16="http://schemas.microsoft.com/office/drawing/2014/main" id="{7AFB3827-DCE3-8B50-9A1C-03A0DA338B84}"/>
              </a:ext>
            </a:extLst>
          </p:cNvPr>
          <p:cNvSpPr>
            <a:spLocks noGrp="1"/>
          </p:cNvSpPr>
          <p:nvPr>
            <p:ph type="subTitle" idx="1"/>
          </p:nvPr>
        </p:nvSpPr>
        <p:spPr>
          <a:xfrm>
            <a:off x="1978407" y="5757864"/>
            <a:ext cx="8235184" cy="1100136"/>
          </a:xfrm>
          <a:solidFill>
            <a:srgbClr val="372231"/>
          </a:solidFill>
          <a:effectLst>
            <a:softEdge rad="127000"/>
          </a:effectLst>
        </p:spPr>
        <p:txBody>
          <a:bodyPr>
            <a:normAutofit/>
          </a:bodyPr>
          <a:lstStyle/>
          <a:p>
            <a:r>
              <a:rPr lang="en-US" sz="5400" dirty="0"/>
              <a:t>Lesson 7:  February 16, 1889</a:t>
            </a:r>
          </a:p>
        </p:txBody>
      </p:sp>
    </p:spTree>
    <p:extLst>
      <p:ext uri="{BB962C8B-B14F-4D97-AF65-F5344CB8AC3E}">
        <p14:creationId xmlns:p14="http://schemas.microsoft.com/office/powerpoint/2010/main" val="1114699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57959-AD49-70C4-B1F8-37BDB24B27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A90DB8-AF7C-6966-2CAA-BA838C3B59AD}"/>
              </a:ext>
            </a:extLst>
          </p:cNvPr>
          <p:cNvSpPr>
            <a:spLocks noGrp="1"/>
          </p:cNvSpPr>
          <p:nvPr>
            <p:ph type="title"/>
          </p:nvPr>
        </p:nvSpPr>
        <p:spPr/>
        <p:txBody>
          <a:bodyPr>
            <a:normAutofit fontScale="90000"/>
          </a:bodyPr>
          <a:lstStyle/>
          <a:p>
            <a:r>
              <a:rPr lang="en-US" sz="5400" dirty="0"/>
              <a:t>Genesis 15:13				Exodus 12:40		</a:t>
            </a:r>
          </a:p>
        </p:txBody>
      </p:sp>
      <p:sp>
        <p:nvSpPr>
          <p:cNvPr id="3" name="Content Placeholder 2">
            <a:extLst>
              <a:ext uri="{FF2B5EF4-FFF2-40B4-BE49-F238E27FC236}">
                <a16:creationId xmlns:a16="http://schemas.microsoft.com/office/drawing/2014/main" id="{A876BEC2-74ED-1025-AF79-FC5CA5C9A843}"/>
              </a:ext>
            </a:extLst>
          </p:cNvPr>
          <p:cNvSpPr>
            <a:spLocks noGrp="1"/>
          </p:cNvSpPr>
          <p:nvPr>
            <p:ph sz="half" idx="1"/>
          </p:nvPr>
        </p:nvSpPr>
        <p:spPr>
          <a:xfrm>
            <a:off x="581193" y="1908313"/>
            <a:ext cx="5422390" cy="4492487"/>
          </a:xfrm>
        </p:spPr>
        <p:txBody>
          <a:bodyPr>
            <a:normAutofit lnSpcReduction="10000"/>
          </a:bodyPr>
          <a:lstStyle/>
          <a:p>
            <a:pPr marL="0" indent="0">
              <a:buNone/>
            </a:pPr>
            <a:r>
              <a:rPr lang="en-US" sz="4000" b="1" baseline="30000" dirty="0"/>
              <a:t>13 </a:t>
            </a:r>
            <a:r>
              <a:rPr lang="en-US" sz="4000" dirty="0"/>
              <a:t>And he said unto Abram, Know of a surety that thy seed shall be a stranger in a land that is not theirs, and shall serve them; and they shall afflict them </a:t>
            </a:r>
            <a:r>
              <a:rPr lang="en-US" sz="4000" dirty="0">
                <a:highlight>
                  <a:srgbClr val="FFFF00"/>
                </a:highlight>
              </a:rPr>
              <a:t>four hundred years</a:t>
            </a:r>
            <a:r>
              <a:rPr lang="en-US" sz="4000" dirty="0"/>
              <a:t>;</a:t>
            </a:r>
          </a:p>
        </p:txBody>
      </p:sp>
      <p:sp>
        <p:nvSpPr>
          <p:cNvPr id="4" name="Content Placeholder 3">
            <a:extLst>
              <a:ext uri="{FF2B5EF4-FFF2-40B4-BE49-F238E27FC236}">
                <a16:creationId xmlns:a16="http://schemas.microsoft.com/office/drawing/2014/main" id="{A5A28FA6-FCB2-764D-2701-089E082EFE6A}"/>
              </a:ext>
            </a:extLst>
          </p:cNvPr>
          <p:cNvSpPr>
            <a:spLocks noGrp="1"/>
          </p:cNvSpPr>
          <p:nvPr>
            <p:ph sz="half" idx="2"/>
          </p:nvPr>
        </p:nvSpPr>
        <p:spPr>
          <a:xfrm>
            <a:off x="6188417" y="2228003"/>
            <a:ext cx="5422392" cy="4172797"/>
          </a:xfrm>
        </p:spPr>
        <p:txBody>
          <a:bodyPr>
            <a:noAutofit/>
          </a:bodyPr>
          <a:lstStyle/>
          <a:p>
            <a:pPr marL="0" indent="0">
              <a:buNone/>
            </a:pPr>
            <a:r>
              <a:rPr lang="en-US" sz="4800" b="1" baseline="30000" dirty="0"/>
              <a:t>40 </a:t>
            </a:r>
            <a:r>
              <a:rPr lang="en-US" sz="4800" dirty="0"/>
              <a:t>Now the sojourning of the children of Israel, who dwelt in Egypt, was </a:t>
            </a:r>
            <a:r>
              <a:rPr lang="en-US" sz="4800" dirty="0">
                <a:highlight>
                  <a:srgbClr val="FFFF00"/>
                </a:highlight>
              </a:rPr>
              <a:t>four hundred and thirty years.</a:t>
            </a:r>
          </a:p>
        </p:txBody>
      </p:sp>
    </p:spTree>
    <p:extLst>
      <p:ext uri="{BB962C8B-B14F-4D97-AF65-F5344CB8AC3E}">
        <p14:creationId xmlns:p14="http://schemas.microsoft.com/office/powerpoint/2010/main" val="1710919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151A66-EA03-3DD4-050B-84F4F75F86BA}"/>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9973073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D7822-7084-588E-B360-97D31D37E0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06D42-5BF2-A8C9-5F79-2E31778F995D}"/>
              </a:ext>
            </a:extLst>
          </p:cNvPr>
          <p:cNvSpPr>
            <a:spLocks noGrp="1"/>
          </p:cNvSpPr>
          <p:nvPr>
            <p:ph type="ctrTitle"/>
          </p:nvPr>
        </p:nvSpPr>
        <p:spPr>
          <a:xfrm>
            <a:off x="320041" y="310897"/>
            <a:ext cx="5294947" cy="5504116"/>
          </a:xfrm>
        </p:spPr>
        <p:txBody>
          <a:bodyPr>
            <a:noAutofit/>
          </a:bodyPr>
          <a:lstStyle/>
          <a:p>
            <a:pPr lvl="0"/>
            <a:r>
              <a:rPr lang="en-US" sz="6000" dirty="0"/>
              <a:t>11. How large a company went out from Egypt? </a:t>
            </a:r>
            <a:endParaRPr lang="en-US" sz="1800" dirty="0"/>
          </a:p>
        </p:txBody>
      </p:sp>
      <p:sp>
        <p:nvSpPr>
          <p:cNvPr id="4" name="Subtitle 3">
            <a:extLst>
              <a:ext uri="{FF2B5EF4-FFF2-40B4-BE49-F238E27FC236}">
                <a16:creationId xmlns:a16="http://schemas.microsoft.com/office/drawing/2014/main" id="{BB2D2531-72B5-9367-BC18-5A08AB54058C}"/>
              </a:ext>
            </a:extLst>
          </p:cNvPr>
          <p:cNvSpPr>
            <a:spLocks noGrp="1"/>
          </p:cNvSpPr>
          <p:nvPr>
            <p:ph type="subTitle" idx="1"/>
          </p:nvPr>
        </p:nvSpPr>
        <p:spPr>
          <a:xfrm>
            <a:off x="320041" y="5815013"/>
            <a:ext cx="5775959" cy="1042988"/>
          </a:xfrm>
        </p:spPr>
        <p:txBody>
          <a:bodyPr>
            <a:normAutofit/>
          </a:bodyPr>
          <a:lstStyle/>
          <a:p>
            <a:r>
              <a:rPr lang="en-US" sz="5400" i="1" dirty="0"/>
              <a:t>Exodus 12:37.</a:t>
            </a:r>
            <a:endParaRPr lang="en-US" sz="5400" dirty="0"/>
          </a:p>
        </p:txBody>
      </p:sp>
      <p:pic>
        <p:nvPicPr>
          <p:cNvPr id="3" name="Picture 2" descr="Why The Exodus Was So Significant | My Jewish Learning">
            <a:extLst>
              <a:ext uri="{FF2B5EF4-FFF2-40B4-BE49-F238E27FC236}">
                <a16:creationId xmlns:a16="http://schemas.microsoft.com/office/drawing/2014/main" id="{19148D86-ED11-BC35-F1D8-FC9C64AF61DC}"/>
              </a:ext>
            </a:extLst>
          </p:cNvPr>
          <p:cNvPicPr>
            <a:picLocks noChangeAspect="1"/>
          </p:cNvPicPr>
          <p:nvPr/>
        </p:nvPicPr>
        <p:blipFill>
          <a:blip r:embed="rId3"/>
          <a:srcRect l="8690" r="37650"/>
          <a:stretch>
            <a:fillRect/>
          </a:stretch>
        </p:blipFill>
        <p:spPr>
          <a:xfrm>
            <a:off x="5614988" y="0"/>
            <a:ext cx="6542246" cy="6858000"/>
          </a:xfrm>
          <a:prstGeom prst="rect">
            <a:avLst/>
          </a:prstGeom>
        </p:spPr>
      </p:pic>
    </p:spTree>
    <p:extLst>
      <p:ext uri="{BB962C8B-B14F-4D97-AF65-F5344CB8AC3E}">
        <p14:creationId xmlns:p14="http://schemas.microsoft.com/office/powerpoint/2010/main" val="40377571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B1F48-01AE-28CC-5B9D-BC0F5B5C51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E478ED-D529-6F9B-9A52-CD02BAB0DE03}"/>
              </a:ext>
            </a:extLst>
          </p:cNvPr>
          <p:cNvSpPr>
            <a:spLocks noGrp="1"/>
          </p:cNvSpPr>
          <p:nvPr>
            <p:ph type="title"/>
          </p:nvPr>
        </p:nvSpPr>
        <p:spPr>
          <a:xfrm>
            <a:off x="5931774" y="930707"/>
            <a:ext cx="6014664" cy="5490855"/>
          </a:xfrm>
        </p:spPr>
        <p:txBody>
          <a:bodyPr>
            <a:noAutofit/>
          </a:bodyPr>
          <a:lstStyle/>
          <a:p>
            <a:r>
              <a:rPr lang="en-US" sz="4800" b="1" baseline="30000" dirty="0"/>
              <a:t>37 </a:t>
            </a:r>
            <a:r>
              <a:rPr lang="en-US" sz="4800" dirty="0"/>
              <a:t>And the children of Israel journeyed from Rameses to Succoth, about six hundred thousand on foot that were men, beside children.</a:t>
            </a:r>
            <a:endParaRPr lang="en-US" sz="1600" dirty="0"/>
          </a:p>
        </p:txBody>
      </p:sp>
      <p:sp>
        <p:nvSpPr>
          <p:cNvPr id="5" name="TextBox 4">
            <a:extLst>
              <a:ext uri="{FF2B5EF4-FFF2-40B4-BE49-F238E27FC236}">
                <a16:creationId xmlns:a16="http://schemas.microsoft.com/office/drawing/2014/main" id="{80209D68-827B-95E8-C5B5-F09F5650FCEC}"/>
              </a:ext>
            </a:extLst>
          </p:cNvPr>
          <p:cNvSpPr txBox="1"/>
          <p:nvPr/>
        </p:nvSpPr>
        <p:spPr>
          <a:xfrm>
            <a:off x="5891134" y="257853"/>
            <a:ext cx="5081666" cy="830997"/>
          </a:xfrm>
          <a:prstGeom prst="rect">
            <a:avLst/>
          </a:prstGeom>
          <a:noFill/>
        </p:spPr>
        <p:txBody>
          <a:bodyPr wrap="square" rtlCol="0">
            <a:spAutoFit/>
          </a:bodyPr>
          <a:lstStyle/>
          <a:p>
            <a:r>
              <a:rPr lang="en-US" sz="4800" dirty="0"/>
              <a:t>Exodus 12:37</a:t>
            </a:r>
          </a:p>
        </p:txBody>
      </p:sp>
      <p:pic>
        <p:nvPicPr>
          <p:cNvPr id="3" name="Picture 2" descr="Exodus: The Isrealites Leave Egypt - Bible Story">
            <a:extLst>
              <a:ext uri="{FF2B5EF4-FFF2-40B4-BE49-F238E27FC236}">
                <a16:creationId xmlns:a16="http://schemas.microsoft.com/office/drawing/2014/main" id="{5B13A799-E6B0-6934-30C2-5C5B04D2E2E6}"/>
              </a:ext>
            </a:extLst>
          </p:cNvPr>
          <p:cNvPicPr>
            <a:picLocks noChangeAspect="1"/>
          </p:cNvPicPr>
          <p:nvPr/>
        </p:nvPicPr>
        <p:blipFill>
          <a:blip r:embed="rId2"/>
          <a:srcRect l="15473" r="34540"/>
          <a:stretch>
            <a:fillRect/>
          </a:stretch>
        </p:blipFill>
        <p:spPr>
          <a:xfrm>
            <a:off x="245561" y="247133"/>
            <a:ext cx="5645573" cy="6353013"/>
          </a:xfrm>
          <a:prstGeom prst="rect">
            <a:avLst/>
          </a:prstGeom>
        </p:spPr>
      </p:pic>
    </p:spTree>
    <p:extLst>
      <p:ext uri="{BB962C8B-B14F-4D97-AF65-F5344CB8AC3E}">
        <p14:creationId xmlns:p14="http://schemas.microsoft.com/office/powerpoint/2010/main" val="960416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F0322-F44C-550F-AFDA-5070096B55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A48B1D-F4C9-9FB0-ACE0-1B4C33808C92}"/>
              </a:ext>
            </a:extLst>
          </p:cNvPr>
          <p:cNvSpPr>
            <a:spLocks noGrp="1"/>
          </p:cNvSpPr>
          <p:nvPr>
            <p:ph type="ctrTitle"/>
          </p:nvPr>
        </p:nvSpPr>
        <p:spPr>
          <a:xfrm>
            <a:off x="320041" y="310897"/>
            <a:ext cx="5294947" cy="5504116"/>
          </a:xfrm>
        </p:spPr>
        <p:txBody>
          <a:bodyPr>
            <a:noAutofit/>
          </a:bodyPr>
          <a:lstStyle/>
          <a:p>
            <a:pPr lvl="0"/>
            <a:r>
              <a:rPr lang="en-US" sz="7200" dirty="0"/>
              <a:t>12. What did Moses take with him?</a:t>
            </a:r>
            <a:endParaRPr lang="en-US" sz="1200" dirty="0"/>
          </a:p>
        </p:txBody>
      </p:sp>
      <p:sp>
        <p:nvSpPr>
          <p:cNvPr id="4" name="Subtitle 3">
            <a:extLst>
              <a:ext uri="{FF2B5EF4-FFF2-40B4-BE49-F238E27FC236}">
                <a16:creationId xmlns:a16="http://schemas.microsoft.com/office/drawing/2014/main" id="{E08B3AD8-84DF-9F11-E63A-0D7D10574359}"/>
              </a:ext>
            </a:extLst>
          </p:cNvPr>
          <p:cNvSpPr>
            <a:spLocks noGrp="1"/>
          </p:cNvSpPr>
          <p:nvPr>
            <p:ph type="subTitle" idx="1"/>
          </p:nvPr>
        </p:nvSpPr>
        <p:spPr>
          <a:xfrm>
            <a:off x="320041" y="4718304"/>
            <a:ext cx="5775959" cy="2139697"/>
          </a:xfrm>
        </p:spPr>
        <p:txBody>
          <a:bodyPr>
            <a:normAutofit/>
          </a:bodyPr>
          <a:lstStyle/>
          <a:p>
            <a:r>
              <a:rPr lang="en-US" sz="5400" i="1" dirty="0"/>
              <a:t>Exodus 13:19. </a:t>
            </a:r>
          </a:p>
          <a:p>
            <a:r>
              <a:rPr lang="en-US" sz="5400" i="1" dirty="0"/>
              <a:t>Genesis 50:24, 25. </a:t>
            </a:r>
            <a:endParaRPr lang="en-US" sz="16600" dirty="0"/>
          </a:p>
        </p:txBody>
      </p:sp>
      <p:pic>
        <p:nvPicPr>
          <p:cNvPr id="5" name="Picture 4" descr="Kendra Graham Bible Study: An Easter Message - Billy Graham Training Center  at the Cove">
            <a:extLst>
              <a:ext uri="{FF2B5EF4-FFF2-40B4-BE49-F238E27FC236}">
                <a16:creationId xmlns:a16="http://schemas.microsoft.com/office/drawing/2014/main" id="{01A5F90F-B3A3-BCF2-EF5D-2BFCC14F772A}"/>
              </a:ext>
            </a:extLst>
          </p:cNvPr>
          <p:cNvPicPr>
            <a:picLocks noChangeAspect="1"/>
          </p:cNvPicPr>
          <p:nvPr/>
        </p:nvPicPr>
        <p:blipFill>
          <a:blip r:embed="rId2"/>
          <a:srcRect l="22594" r="26291"/>
          <a:stretch>
            <a:fillRect/>
          </a:stretch>
        </p:blipFill>
        <p:spPr>
          <a:xfrm>
            <a:off x="5961888" y="0"/>
            <a:ext cx="6230112" cy="6858000"/>
          </a:xfrm>
          <a:prstGeom prst="rect">
            <a:avLst/>
          </a:prstGeom>
        </p:spPr>
      </p:pic>
    </p:spTree>
    <p:extLst>
      <p:ext uri="{BB962C8B-B14F-4D97-AF65-F5344CB8AC3E}">
        <p14:creationId xmlns:p14="http://schemas.microsoft.com/office/powerpoint/2010/main" val="16339678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CE14C-F73C-9A19-2B92-9BAD7B659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F660EA-E87A-2456-3F33-85EFB351ED58}"/>
              </a:ext>
            </a:extLst>
          </p:cNvPr>
          <p:cNvSpPr>
            <a:spLocks noGrp="1"/>
          </p:cNvSpPr>
          <p:nvPr>
            <p:ph type="title"/>
          </p:nvPr>
        </p:nvSpPr>
        <p:spPr>
          <a:xfrm>
            <a:off x="6096000" y="1088850"/>
            <a:ext cx="5645574" cy="5490855"/>
          </a:xfrm>
        </p:spPr>
        <p:txBody>
          <a:bodyPr>
            <a:noAutofit/>
          </a:bodyPr>
          <a:lstStyle/>
          <a:p>
            <a:r>
              <a:rPr lang="en-US" sz="4400" b="1" baseline="30000" dirty="0"/>
              <a:t>19 </a:t>
            </a:r>
            <a:r>
              <a:rPr lang="en-US" sz="4400" dirty="0"/>
              <a:t>And Moses took the bones of Joseph with him: for he had straitly sworn the children of Israel, saying, God will surely visit you; and ye shall carry up my bones away hence with you.</a:t>
            </a:r>
            <a:endParaRPr lang="en-US" sz="400" dirty="0"/>
          </a:p>
        </p:txBody>
      </p:sp>
      <p:sp>
        <p:nvSpPr>
          <p:cNvPr id="5" name="TextBox 4">
            <a:extLst>
              <a:ext uri="{FF2B5EF4-FFF2-40B4-BE49-F238E27FC236}">
                <a16:creationId xmlns:a16="http://schemas.microsoft.com/office/drawing/2014/main" id="{7615D39F-04A0-D202-C837-6F9F5AE87F28}"/>
              </a:ext>
            </a:extLst>
          </p:cNvPr>
          <p:cNvSpPr txBox="1"/>
          <p:nvPr/>
        </p:nvSpPr>
        <p:spPr>
          <a:xfrm>
            <a:off x="5891134" y="257853"/>
            <a:ext cx="5081666" cy="830997"/>
          </a:xfrm>
          <a:prstGeom prst="rect">
            <a:avLst/>
          </a:prstGeom>
          <a:noFill/>
        </p:spPr>
        <p:txBody>
          <a:bodyPr wrap="square" rtlCol="0">
            <a:spAutoFit/>
          </a:bodyPr>
          <a:lstStyle/>
          <a:p>
            <a:r>
              <a:rPr lang="en-US" sz="4800" dirty="0"/>
              <a:t>Exodus 13:19</a:t>
            </a:r>
          </a:p>
        </p:txBody>
      </p:sp>
      <p:pic>
        <p:nvPicPr>
          <p:cNvPr id="4" name="Picture 3" descr="The Bones of Joseph - Heaven4Sure">
            <a:extLst>
              <a:ext uri="{FF2B5EF4-FFF2-40B4-BE49-F238E27FC236}">
                <a16:creationId xmlns:a16="http://schemas.microsoft.com/office/drawing/2014/main" id="{1B7D7EDA-5FF8-8ED9-5BAD-9A6329BA64EA}"/>
              </a:ext>
            </a:extLst>
          </p:cNvPr>
          <p:cNvPicPr>
            <a:picLocks noChangeAspect="1"/>
          </p:cNvPicPr>
          <p:nvPr/>
        </p:nvPicPr>
        <p:blipFill>
          <a:blip r:embed="rId2"/>
          <a:srcRect l="4598" t="568" r="39868" b="-568"/>
          <a:stretch>
            <a:fillRect/>
          </a:stretch>
        </p:blipFill>
        <p:spPr>
          <a:xfrm>
            <a:off x="450425" y="293535"/>
            <a:ext cx="5440709" cy="6286170"/>
          </a:xfrm>
          <a:prstGeom prst="rect">
            <a:avLst/>
          </a:prstGeom>
        </p:spPr>
      </p:pic>
    </p:spTree>
    <p:extLst>
      <p:ext uri="{BB962C8B-B14F-4D97-AF65-F5344CB8AC3E}">
        <p14:creationId xmlns:p14="http://schemas.microsoft.com/office/powerpoint/2010/main" val="13355940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32BB3-9A2A-FFBF-1EFA-0FF067737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ED5D6C-0127-775D-9F43-F3206822BD27}"/>
              </a:ext>
            </a:extLst>
          </p:cNvPr>
          <p:cNvSpPr>
            <a:spLocks noGrp="1"/>
          </p:cNvSpPr>
          <p:nvPr>
            <p:ph type="title"/>
          </p:nvPr>
        </p:nvSpPr>
        <p:spPr>
          <a:xfrm>
            <a:off x="6096000" y="1088850"/>
            <a:ext cx="5645574" cy="5490855"/>
          </a:xfrm>
        </p:spPr>
        <p:txBody>
          <a:bodyPr>
            <a:noAutofit/>
          </a:bodyPr>
          <a:lstStyle/>
          <a:p>
            <a:r>
              <a:rPr lang="en-US" sz="4400" b="1" baseline="30000" dirty="0"/>
              <a:t>24 </a:t>
            </a:r>
            <a:r>
              <a:rPr lang="en-US" sz="4400" dirty="0"/>
              <a:t>And Joseph said unto his brethren, I die: and God will surely visit you, and bring you out of this land unto the land which he </a:t>
            </a:r>
            <a:r>
              <a:rPr lang="en-US" sz="4400" dirty="0" err="1"/>
              <a:t>sware</a:t>
            </a:r>
            <a:r>
              <a:rPr lang="en-US" sz="4400" dirty="0"/>
              <a:t> to Abraham, to Isaac, and to Jacob.</a:t>
            </a:r>
            <a:endParaRPr lang="en-US" sz="200" dirty="0"/>
          </a:p>
        </p:txBody>
      </p:sp>
      <p:sp>
        <p:nvSpPr>
          <p:cNvPr id="5" name="TextBox 4">
            <a:extLst>
              <a:ext uri="{FF2B5EF4-FFF2-40B4-BE49-F238E27FC236}">
                <a16:creationId xmlns:a16="http://schemas.microsoft.com/office/drawing/2014/main" id="{9C2AF1F7-75DD-9A38-F257-EF9026BC0DD6}"/>
              </a:ext>
            </a:extLst>
          </p:cNvPr>
          <p:cNvSpPr txBox="1"/>
          <p:nvPr/>
        </p:nvSpPr>
        <p:spPr>
          <a:xfrm>
            <a:off x="5891134" y="257853"/>
            <a:ext cx="5081666" cy="830997"/>
          </a:xfrm>
          <a:prstGeom prst="rect">
            <a:avLst/>
          </a:prstGeom>
          <a:noFill/>
        </p:spPr>
        <p:txBody>
          <a:bodyPr wrap="square" rtlCol="0">
            <a:spAutoFit/>
          </a:bodyPr>
          <a:lstStyle/>
          <a:p>
            <a:r>
              <a:rPr lang="en-US" sz="4800" dirty="0"/>
              <a:t>Genesis 50:24, 25</a:t>
            </a:r>
          </a:p>
        </p:txBody>
      </p:sp>
      <p:pic>
        <p:nvPicPr>
          <p:cNvPr id="3" name="Picture 2" descr="Although great in Egypt, Joseph believed God's promise and requested  reburial in the promised land. — The Riddleblog">
            <a:extLst>
              <a:ext uri="{FF2B5EF4-FFF2-40B4-BE49-F238E27FC236}">
                <a16:creationId xmlns:a16="http://schemas.microsoft.com/office/drawing/2014/main" id="{E446EC9B-9748-DC4C-12E8-60633B31F983}"/>
              </a:ext>
            </a:extLst>
          </p:cNvPr>
          <p:cNvPicPr>
            <a:picLocks noChangeAspect="1"/>
          </p:cNvPicPr>
          <p:nvPr/>
        </p:nvPicPr>
        <p:blipFill>
          <a:blip r:embed="rId2"/>
          <a:srcRect l="36196" r="4660"/>
          <a:stretch>
            <a:fillRect/>
          </a:stretch>
        </p:blipFill>
        <p:spPr>
          <a:xfrm>
            <a:off x="254000" y="257852"/>
            <a:ext cx="5637134" cy="6394612"/>
          </a:xfrm>
          <a:prstGeom prst="rect">
            <a:avLst/>
          </a:prstGeom>
        </p:spPr>
      </p:pic>
    </p:spTree>
    <p:extLst>
      <p:ext uri="{BB962C8B-B14F-4D97-AF65-F5344CB8AC3E}">
        <p14:creationId xmlns:p14="http://schemas.microsoft.com/office/powerpoint/2010/main" val="1695836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A0408-009E-86A0-6450-EED3C9A93E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FBDB6-35BA-5C3E-E569-BF7A77BE42DE}"/>
              </a:ext>
            </a:extLst>
          </p:cNvPr>
          <p:cNvSpPr>
            <a:spLocks noGrp="1"/>
          </p:cNvSpPr>
          <p:nvPr>
            <p:ph type="title"/>
          </p:nvPr>
        </p:nvSpPr>
        <p:spPr>
          <a:xfrm>
            <a:off x="6278880" y="1109292"/>
            <a:ext cx="5442374" cy="5490855"/>
          </a:xfrm>
        </p:spPr>
        <p:txBody>
          <a:bodyPr>
            <a:noAutofit/>
          </a:bodyPr>
          <a:lstStyle/>
          <a:p>
            <a:r>
              <a:rPr lang="en-US" sz="5000" b="1" baseline="30000" dirty="0"/>
              <a:t>25 </a:t>
            </a:r>
            <a:r>
              <a:rPr lang="en-US" sz="5000" dirty="0"/>
              <a:t>And Joseph took an oath of the children of Israel, saying, God will surely visit you, and ye shall carry up my bones from hence.</a:t>
            </a:r>
            <a:br>
              <a:rPr lang="en-US" dirty="0"/>
            </a:br>
            <a:endParaRPr lang="en-US" sz="200" dirty="0"/>
          </a:p>
        </p:txBody>
      </p:sp>
      <p:sp>
        <p:nvSpPr>
          <p:cNvPr id="5" name="TextBox 4">
            <a:extLst>
              <a:ext uri="{FF2B5EF4-FFF2-40B4-BE49-F238E27FC236}">
                <a16:creationId xmlns:a16="http://schemas.microsoft.com/office/drawing/2014/main" id="{2A52D174-DAC1-8128-5D80-01BBAD910D8E}"/>
              </a:ext>
            </a:extLst>
          </p:cNvPr>
          <p:cNvSpPr txBox="1"/>
          <p:nvPr/>
        </p:nvSpPr>
        <p:spPr>
          <a:xfrm>
            <a:off x="6278880" y="257853"/>
            <a:ext cx="4693920" cy="830997"/>
          </a:xfrm>
          <a:prstGeom prst="rect">
            <a:avLst/>
          </a:prstGeom>
          <a:noFill/>
        </p:spPr>
        <p:txBody>
          <a:bodyPr wrap="square" rtlCol="0">
            <a:spAutoFit/>
          </a:bodyPr>
          <a:lstStyle/>
          <a:p>
            <a:r>
              <a:rPr lang="en-US" sz="4800" dirty="0"/>
              <a:t>Genesis 50:24, 25</a:t>
            </a:r>
          </a:p>
        </p:txBody>
      </p:sp>
      <p:pic>
        <p:nvPicPr>
          <p:cNvPr id="3" name="Picture 2" descr="Tomb of Joseph, Shechem (Nablus) | HolyLandSite.com">
            <a:extLst>
              <a:ext uri="{FF2B5EF4-FFF2-40B4-BE49-F238E27FC236}">
                <a16:creationId xmlns:a16="http://schemas.microsoft.com/office/drawing/2014/main" id="{427FD304-4BD6-E823-2893-FFC62C241394}"/>
              </a:ext>
            </a:extLst>
          </p:cNvPr>
          <p:cNvPicPr>
            <a:picLocks noChangeAspect="1"/>
          </p:cNvPicPr>
          <p:nvPr/>
        </p:nvPicPr>
        <p:blipFill>
          <a:blip r:embed="rId3"/>
          <a:srcRect l="27808" t="-321" r="24014" b="321"/>
          <a:stretch>
            <a:fillRect/>
          </a:stretch>
        </p:blipFill>
        <p:spPr>
          <a:xfrm>
            <a:off x="470746" y="237411"/>
            <a:ext cx="5442376" cy="6362736"/>
          </a:xfrm>
          <a:prstGeom prst="rect">
            <a:avLst/>
          </a:prstGeom>
        </p:spPr>
      </p:pic>
    </p:spTree>
    <p:extLst>
      <p:ext uri="{BB962C8B-B14F-4D97-AF65-F5344CB8AC3E}">
        <p14:creationId xmlns:p14="http://schemas.microsoft.com/office/powerpoint/2010/main" val="6744083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F3B16-80C0-E754-4F7C-B780564E47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FAFA8E-05A3-DCC8-F402-D5566A81B3F6}"/>
              </a:ext>
            </a:extLst>
          </p:cNvPr>
          <p:cNvSpPr>
            <a:spLocks noGrp="1"/>
          </p:cNvSpPr>
          <p:nvPr>
            <p:ph type="ctrTitle"/>
          </p:nvPr>
        </p:nvSpPr>
        <p:spPr>
          <a:xfrm>
            <a:off x="320041" y="310897"/>
            <a:ext cx="5294947" cy="5504116"/>
          </a:xfrm>
        </p:spPr>
        <p:txBody>
          <a:bodyPr>
            <a:noAutofit/>
          </a:bodyPr>
          <a:lstStyle/>
          <a:p>
            <a:pPr lvl="0"/>
            <a:r>
              <a:rPr lang="en-US" sz="6000" dirty="0"/>
              <a:t>13. In exacting this promise, by what was Joseph actuated?</a:t>
            </a:r>
            <a:endParaRPr lang="en-US" sz="800" dirty="0"/>
          </a:p>
        </p:txBody>
      </p:sp>
      <p:sp>
        <p:nvSpPr>
          <p:cNvPr id="4" name="Subtitle 3">
            <a:extLst>
              <a:ext uri="{FF2B5EF4-FFF2-40B4-BE49-F238E27FC236}">
                <a16:creationId xmlns:a16="http://schemas.microsoft.com/office/drawing/2014/main" id="{2CE5814D-E897-5AA0-8AED-5DD1D50E7D8B}"/>
              </a:ext>
            </a:extLst>
          </p:cNvPr>
          <p:cNvSpPr>
            <a:spLocks noGrp="1"/>
          </p:cNvSpPr>
          <p:nvPr>
            <p:ph type="subTitle" idx="1"/>
          </p:nvPr>
        </p:nvSpPr>
        <p:spPr>
          <a:xfrm>
            <a:off x="320041" y="5815013"/>
            <a:ext cx="5775959" cy="1042988"/>
          </a:xfrm>
        </p:spPr>
        <p:txBody>
          <a:bodyPr>
            <a:normAutofit/>
          </a:bodyPr>
          <a:lstStyle/>
          <a:p>
            <a:r>
              <a:rPr lang="en-US" sz="5400" i="1" dirty="0"/>
              <a:t>Hebrews 11:22.</a:t>
            </a:r>
            <a:endParaRPr lang="en-US" sz="16600" dirty="0"/>
          </a:p>
        </p:txBody>
      </p:sp>
      <p:pic>
        <p:nvPicPr>
          <p:cNvPr id="6" name="Picture 5" descr="A Book Analysis of “The Exodus: Myth History?” (Part 3)–The City of Avaris,  and the Story of Joseph – Resurrecting Orthodoxy">
            <a:extLst>
              <a:ext uri="{FF2B5EF4-FFF2-40B4-BE49-F238E27FC236}">
                <a16:creationId xmlns:a16="http://schemas.microsoft.com/office/drawing/2014/main" id="{B14E6593-8845-BAE3-7E49-4D419DCBC0AD}"/>
              </a:ext>
            </a:extLst>
          </p:cNvPr>
          <p:cNvPicPr>
            <a:picLocks noChangeAspect="1"/>
          </p:cNvPicPr>
          <p:nvPr/>
        </p:nvPicPr>
        <p:blipFill>
          <a:blip r:embed="rId2"/>
          <a:srcRect l="18586" t="6907" r="11135" b="38815"/>
          <a:stretch>
            <a:fillRect/>
          </a:stretch>
        </p:blipFill>
        <p:spPr>
          <a:xfrm>
            <a:off x="6096001" y="-1"/>
            <a:ext cx="6096000" cy="6858001"/>
          </a:xfrm>
          <a:prstGeom prst="rect">
            <a:avLst/>
          </a:prstGeom>
        </p:spPr>
      </p:pic>
    </p:spTree>
    <p:extLst>
      <p:ext uri="{BB962C8B-B14F-4D97-AF65-F5344CB8AC3E}">
        <p14:creationId xmlns:p14="http://schemas.microsoft.com/office/powerpoint/2010/main" val="13234620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D7A13-41B0-3C06-D4F8-26F1A10172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819B6F-E266-909F-D813-41E28C5437D0}"/>
              </a:ext>
            </a:extLst>
          </p:cNvPr>
          <p:cNvSpPr>
            <a:spLocks noGrp="1"/>
          </p:cNvSpPr>
          <p:nvPr>
            <p:ph type="title"/>
          </p:nvPr>
        </p:nvSpPr>
        <p:spPr>
          <a:xfrm>
            <a:off x="6278880" y="1109292"/>
            <a:ext cx="5442374" cy="5490855"/>
          </a:xfrm>
        </p:spPr>
        <p:txBody>
          <a:bodyPr>
            <a:noAutofit/>
          </a:bodyPr>
          <a:lstStyle/>
          <a:p>
            <a:r>
              <a:rPr lang="en-US" sz="4800" b="1" baseline="30000" dirty="0"/>
              <a:t>22 </a:t>
            </a:r>
            <a:r>
              <a:rPr lang="en-US" sz="4800" dirty="0"/>
              <a:t>By faith Joseph, when he died, made mention of the departing of the children of Israel; and gave commandment concerning his bones.</a:t>
            </a:r>
            <a:br>
              <a:rPr lang="en-US" dirty="0"/>
            </a:br>
            <a:endParaRPr lang="en-US" sz="200" dirty="0"/>
          </a:p>
        </p:txBody>
      </p:sp>
      <p:sp>
        <p:nvSpPr>
          <p:cNvPr id="5" name="TextBox 4">
            <a:extLst>
              <a:ext uri="{FF2B5EF4-FFF2-40B4-BE49-F238E27FC236}">
                <a16:creationId xmlns:a16="http://schemas.microsoft.com/office/drawing/2014/main" id="{A5632E04-E3A9-6AE0-2C66-97B907B0C9F8}"/>
              </a:ext>
            </a:extLst>
          </p:cNvPr>
          <p:cNvSpPr txBox="1"/>
          <p:nvPr/>
        </p:nvSpPr>
        <p:spPr>
          <a:xfrm>
            <a:off x="6278880" y="257853"/>
            <a:ext cx="5283200" cy="1015663"/>
          </a:xfrm>
          <a:prstGeom prst="rect">
            <a:avLst/>
          </a:prstGeom>
          <a:noFill/>
        </p:spPr>
        <p:txBody>
          <a:bodyPr wrap="square" rtlCol="0">
            <a:spAutoFit/>
          </a:bodyPr>
          <a:lstStyle/>
          <a:p>
            <a:r>
              <a:rPr lang="en-US" sz="6000" dirty="0"/>
              <a:t>Hebrews 11:22</a:t>
            </a:r>
          </a:p>
        </p:txBody>
      </p:sp>
      <p:pic>
        <p:nvPicPr>
          <p:cNvPr id="4" name="Picture 3" descr="The Blogs: The Children of Israel in Ancient Egypt: A Retrospective | Peter  Biro | The Times of Israel">
            <a:extLst>
              <a:ext uri="{FF2B5EF4-FFF2-40B4-BE49-F238E27FC236}">
                <a16:creationId xmlns:a16="http://schemas.microsoft.com/office/drawing/2014/main" id="{A64AC360-3FD4-49E4-649B-048E852B3555}"/>
              </a:ext>
            </a:extLst>
          </p:cNvPr>
          <p:cNvPicPr>
            <a:picLocks noChangeAspect="1"/>
          </p:cNvPicPr>
          <p:nvPr/>
        </p:nvPicPr>
        <p:blipFill>
          <a:blip r:embed="rId3"/>
          <a:srcRect l="23467" r="25400"/>
          <a:stretch>
            <a:fillRect/>
          </a:stretch>
        </p:blipFill>
        <p:spPr>
          <a:xfrm>
            <a:off x="290105" y="257853"/>
            <a:ext cx="5623016" cy="6342294"/>
          </a:xfrm>
          <a:prstGeom prst="rect">
            <a:avLst/>
          </a:prstGeom>
        </p:spPr>
      </p:pic>
    </p:spTree>
    <p:extLst>
      <p:ext uri="{BB962C8B-B14F-4D97-AF65-F5344CB8AC3E}">
        <p14:creationId xmlns:p14="http://schemas.microsoft.com/office/powerpoint/2010/main" val="928843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931BB-0035-4F36-37DE-8F0E3BA86C7A}"/>
              </a:ext>
            </a:extLst>
          </p:cNvPr>
          <p:cNvSpPr>
            <a:spLocks noGrp="1"/>
          </p:cNvSpPr>
          <p:nvPr>
            <p:ph type="ctrTitle"/>
          </p:nvPr>
        </p:nvSpPr>
        <p:spPr>
          <a:xfrm>
            <a:off x="320041" y="758951"/>
            <a:ext cx="5523548" cy="5056061"/>
          </a:xfrm>
        </p:spPr>
        <p:txBody>
          <a:bodyPr>
            <a:noAutofit/>
          </a:bodyPr>
          <a:lstStyle/>
          <a:p>
            <a:r>
              <a:rPr lang="en-US" sz="6600" dirty="0"/>
              <a:t>1. What was the last plague upon Egypt? </a:t>
            </a:r>
          </a:p>
        </p:txBody>
      </p:sp>
      <p:pic>
        <p:nvPicPr>
          <p:cNvPr id="4" name="Picture 3" descr="The Tenth Plague of Egypt and the Passover | TOTA">
            <a:extLst>
              <a:ext uri="{FF2B5EF4-FFF2-40B4-BE49-F238E27FC236}">
                <a16:creationId xmlns:a16="http://schemas.microsoft.com/office/drawing/2014/main" id="{DF746D50-FFFD-3B61-86ED-921468A20BAC}"/>
              </a:ext>
            </a:extLst>
          </p:cNvPr>
          <p:cNvPicPr>
            <a:picLocks noChangeAspect="1"/>
          </p:cNvPicPr>
          <p:nvPr/>
        </p:nvPicPr>
        <p:blipFill>
          <a:blip r:embed="rId2"/>
          <a:srcRect l="21066" r="19689"/>
          <a:stretch>
            <a:fillRect/>
          </a:stretch>
        </p:blipFill>
        <p:spPr>
          <a:xfrm>
            <a:off x="5843589" y="0"/>
            <a:ext cx="6348411" cy="6858000"/>
          </a:xfrm>
          <a:prstGeom prst="rect">
            <a:avLst/>
          </a:prstGeom>
        </p:spPr>
      </p:pic>
    </p:spTree>
    <p:extLst>
      <p:ext uri="{BB962C8B-B14F-4D97-AF65-F5344CB8AC3E}">
        <p14:creationId xmlns:p14="http://schemas.microsoft.com/office/powerpoint/2010/main" val="16834414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9F84E-C3AC-3FE9-1544-83E51529A8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73502-39F2-EDBE-3CC4-A0B24F5A004C}"/>
              </a:ext>
            </a:extLst>
          </p:cNvPr>
          <p:cNvSpPr>
            <a:spLocks noGrp="1"/>
          </p:cNvSpPr>
          <p:nvPr>
            <p:ph type="ctrTitle"/>
          </p:nvPr>
        </p:nvSpPr>
        <p:spPr>
          <a:xfrm>
            <a:off x="320041" y="310897"/>
            <a:ext cx="5294947" cy="5504116"/>
          </a:xfrm>
        </p:spPr>
        <p:txBody>
          <a:bodyPr>
            <a:noAutofit/>
          </a:bodyPr>
          <a:lstStyle/>
          <a:p>
            <a:pPr lvl="0"/>
            <a:r>
              <a:rPr lang="en-US" sz="4400" dirty="0"/>
              <a:t>14.  What precaution did the Lord take against causing the Israelites to become discouraged? </a:t>
            </a:r>
          </a:p>
        </p:txBody>
      </p:sp>
      <p:sp>
        <p:nvSpPr>
          <p:cNvPr id="4" name="Subtitle 3">
            <a:extLst>
              <a:ext uri="{FF2B5EF4-FFF2-40B4-BE49-F238E27FC236}">
                <a16:creationId xmlns:a16="http://schemas.microsoft.com/office/drawing/2014/main" id="{A9C5AE6E-3206-EF78-2FD8-E0F6648FBAD6}"/>
              </a:ext>
            </a:extLst>
          </p:cNvPr>
          <p:cNvSpPr>
            <a:spLocks noGrp="1"/>
          </p:cNvSpPr>
          <p:nvPr>
            <p:ph type="subTitle" idx="1"/>
          </p:nvPr>
        </p:nvSpPr>
        <p:spPr>
          <a:xfrm>
            <a:off x="320041" y="5815013"/>
            <a:ext cx="5775959" cy="1042988"/>
          </a:xfrm>
        </p:spPr>
        <p:txBody>
          <a:bodyPr>
            <a:normAutofit/>
          </a:bodyPr>
          <a:lstStyle/>
          <a:p>
            <a:r>
              <a:rPr lang="en-US" sz="5400" i="1" dirty="0"/>
              <a:t>Exodus 13:17, 18</a:t>
            </a:r>
            <a:endParaRPr lang="en-US" sz="16600" dirty="0"/>
          </a:p>
        </p:txBody>
      </p:sp>
      <p:pic>
        <p:nvPicPr>
          <p:cNvPr id="6" name="Picture 5" descr="Features - The Philistine Age - Archaeology Magazine - July/August 2022">
            <a:extLst>
              <a:ext uri="{FF2B5EF4-FFF2-40B4-BE49-F238E27FC236}">
                <a16:creationId xmlns:a16="http://schemas.microsoft.com/office/drawing/2014/main" id="{D62FCBB1-C691-AAE0-462B-4027F6CF8A7F}"/>
              </a:ext>
            </a:extLst>
          </p:cNvPr>
          <p:cNvPicPr>
            <a:picLocks noChangeAspect="1"/>
          </p:cNvPicPr>
          <p:nvPr/>
        </p:nvPicPr>
        <p:blipFill>
          <a:blip r:embed="rId2"/>
          <a:srcRect l="3940" t="3008" r="27191" b="3008"/>
          <a:stretch>
            <a:fillRect/>
          </a:stretch>
        </p:blipFill>
        <p:spPr>
          <a:xfrm>
            <a:off x="5614988" y="0"/>
            <a:ext cx="6577012" cy="6858000"/>
          </a:xfrm>
          <a:prstGeom prst="rect">
            <a:avLst/>
          </a:prstGeom>
        </p:spPr>
      </p:pic>
    </p:spTree>
    <p:extLst>
      <p:ext uri="{BB962C8B-B14F-4D97-AF65-F5344CB8AC3E}">
        <p14:creationId xmlns:p14="http://schemas.microsoft.com/office/powerpoint/2010/main" val="3967893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1288D-4434-8166-32D5-1F7E2AFED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CE9E0-063F-EC98-B087-B90DBABCF537}"/>
              </a:ext>
            </a:extLst>
          </p:cNvPr>
          <p:cNvSpPr>
            <a:spLocks noGrp="1"/>
          </p:cNvSpPr>
          <p:nvPr>
            <p:ph type="title"/>
          </p:nvPr>
        </p:nvSpPr>
        <p:spPr>
          <a:xfrm>
            <a:off x="6278880" y="1064048"/>
            <a:ext cx="5442374" cy="5580443"/>
          </a:xfrm>
        </p:spPr>
        <p:txBody>
          <a:bodyPr>
            <a:noAutofit/>
          </a:bodyPr>
          <a:lstStyle/>
          <a:p>
            <a:r>
              <a:rPr lang="en-US" sz="3800" b="1" baseline="30000" dirty="0"/>
              <a:t>17 </a:t>
            </a:r>
            <a:r>
              <a:rPr lang="en-US" sz="3800" dirty="0"/>
              <a:t>And it came to pass, when Pharaoh had let the people go, that God led them not through the way of the land of the Philistines, although that was near; for God said, Lest peradventure the people repent when they see war, and they return to Egypt:</a:t>
            </a:r>
            <a:br>
              <a:rPr lang="en-US" dirty="0"/>
            </a:br>
            <a:endParaRPr lang="en-US" sz="200" dirty="0"/>
          </a:p>
        </p:txBody>
      </p:sp>
      <p:sp>
        <p:nvSpPr>
          <p:cNvPr id="5" name="TextBox 4">
            <a:extLst>
              <a:ext uri="{FF2B5EF4-FFF2-40B4-BE49-F238E27FC236}">
                <a16:creationId xmlns:a16="http://schemas.microsoft.com/office/drawing/2014/main" id="{4972761B-C1CA-96A6-476A-103EEE1D495A}"/>
              </a:ext>
            </a:extLst>
          </p:cNvPr>
          <p:cNvSpPr txBox="1"/>
          <p:nvPr/>
        </p:nvSpPr>
        <p:spPr>
          <a:xfrm>
            <a:off x="6278880" y="96374"/>
            <a:ext cx="5283200" cy="923330"/>
          </a:xfrm>
          <a:prstGeom prst="rect">
            <a:avLst/>
          </a:prstGeom>
          <a:noFill/>
        </p:spPr>
        <p:txBody>
          <a:bodyPr wrap="square" rtlCol="0">
            <a:spAutoFit/>
          </a:bodyPr>
          <a:lstStyle/>
          <a:p>
            <a:r>
              <a:rPr lang="en-US" sz="5400" dirty="0"/>
              <a:t>Exodus 13:17, 18</a:t>
            </a:r>
          </a:p>
        </p:txBody>
      </p:sp>
      <p:pic>
        <p:nvPicPr>
          <p:cNvPr id="3" name="Picture 2" descr="The Exodus Itineraries - Biblical Historical Context">
            <a:extLst>
              <a:ext uri="{FF2B5EF4-FFF2-40B4-BE49-F238E27FC236}">
                <a16:creationId xmlns:a16="http://schemas.microsoft.com/office/drawing/2014/main" id="{0B6865F2-0EF5-F08B-8FBC-3FC2AB215144}"/>
              </a:ext>
            </a:extLst>
          </p:cNvPr>
          <p:cNvPicPr>
            <a:picLocks noChangeAspect="1"/>
          </p:cNvPicPr>
          <p:nvPr/>
        </p:nvPicPr>
        <p:blipFill>
          <a:blip r:embed="rId3"/>
          <a:srcRect l="23561" t="540" r="8596" b="1779"/>
          <a:stretch>
            <a:fillRect/>
          </a:stretch>
        </p:blipFill>
        <p:spPr>
          <a:xfrm>
            <a:off x="243840" y="213509"/>
            <a:ext cx="5852160" cy="6430982"/>
          </a:xfrm>
          <a:prstGeom prst="rect">
            <a:avLst/>
          </a:prstGeom>
        </p:spPr>
      </p:pic>
    </p:spTree>
    <p:extLst>
      <p:ext uri="{BB962C8B-B14F-4D97-AF65-F5344CB8AC3E}">
        <p14:creationId xmlns:p14="http://schemas.microsoft.com/office/powerpoint/2010/main" val="28702305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3B36-5DD9-824C-F129-FBAE84360E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4A120A-5EBF-5231-1303-D7257B2AFF99}"/>
              </a:ext>
            </a:extLst>
          </p:cNvPr>
          <p:cNvSpPr>
            <a:spLocks noGrp="1"/>
          </p:cNvSpPr>
          <p:nvPr>
            <p:ph type="title"/>
          </p:nvPr>
        </p:nvSpPr>
        <p:spPr>
          <a:xfrm>
            <a:off x="6278880" y="1064048"/>
            <a:ext cx="5442374" cy="5580443"/>
          </a:xfrm>
        </p:spPr>
        <p:txBody>
          <a:bodyPr>
            <a:noAutofit/>
          </a:bodyPr>
          <a:lstStyle/>
          <a:p>
            <a:r>
              <a:rPr lang="en-US" sz="4800" b="1" baseline="30000" dirty="0"/>
              <a:t>18 </a:t>
            </a:r>
            <a:r>
              <a:rPr lang="en-US" sz="4800" dirty="0"/>
              <a:t>But God led the people about, through the way of the wilderness of the Red sea: and the children of Israel went up harnessed out of the land of Egypt.</a:t>
            </a:r>
            <a:br>
              <a:rPr lang="en-US" dirty="0"/>
            </a:br>
            <a:endParaRPr lang="en-US" sz="200" dirty="0"/>
          </a:p>
        </p:txBody>
      </p:sp>
      <p:sp>
        <p:nvSpPr>
          <p:cNvPr id="5" name="TextBox 4">
            <a:extLst>
              <a:ext uri="{FF2B5EF4-FFF2-40B4-BE49-F238E27FC236}">
                <a16:creationId xmlns:a16="http://schemas.microsoft.com/office/drawing/2014/main" id="{4CF94D7D-7F14-4712-6A88-F644BFDBE346}"/>
              </a:ext>
            </a:extLst>
          </p:cNvPr>
          <p:cNvSpPr txBox="1"/>
          <p:nvPr/>
        </p:nvSpPr>
        <p:spPr>
          <a:xfrm>
            <a:off x="6278880" y="96374"/>
            <a:ext cx="5283200" cy="923330"/>
          </a:xfrm>
          <a:prstGeom prst="rect">
            <a:avLst/>
          </a:prstGeom>
          <a:noFill/>
        </p:spPr>
        <p:txBody>
          <a:bodyPr wrap="square" rtlCol="0">
            <a:spAutoFit/>
          </a:bodyPr>
          <a:lstStyle/>
          <a:p>
            <a:r>
              <a:rPr lang="en-US" sz="5400" dirty="0"/>
              <a:t>Exodus 13:17, 18</a:t>
            </a:r>
          </a:p>
        </p:txBody>
      </p:sp>
      <p:pic>
        <p:nvPicPr>
          <p:cNvPr id="4" name="Picture 3" descr="Exodus Route Map">
            <a:extLst>
              <a:ext uri="{FF2B5EF4-FFF2-40B4-BE49-F238E27FC236}">
                <a16:creationId xmlns:a16="http://schemas.microsoft.com/office/drawing/2014/main" id="{55EBD89B-2D59-AEEC-D883-91C4369204CC}"/>
              </a:ext>
            </a:extLst>
          </p:cNvPr>
          <p:cNvPicPr>
            <a:picLocks noChangeAspect="1"/>
          </p:cNvPicPr>
          <p:nvPr/>
        </p:nvPicPr>
        <p:blipFill>
          <a:blip r:embed="rId3"/>
          <a:srcRect l="4554" t="-485" r="22078" b="485"/>
          <a:stretch>
            <a:fillRect/>
          </a:stretch>
        </p:blipFill>
        <p:spPr>
          <a:xfrm>
            <a:off x="203200" y="299425"/>
            <a:ext cx="5892800" cy="6345066"/>
          </a:xfrm>
          <a:prstGeom prst="rect">
            <a:avLst/>
          </a:prstGeom>
        </p:spPr>
      </p:pic>
    </p:spTree>
    <p:extLst>
      <p:ext uri="{BB962C8B-B14F-4D97-AF65-F5344CB8AC3E}">
        <p14:creationId xmlns:p14="http://schemas.microsoft.com/office/powerpoint/2010/main" val="39204502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xodus Route Map">
            <a:extLst>
              <a:ext uri="{FF2B5EF4-FFF2-40B4-BE49-F238E27FC236}">
                <a16:creationId xmlns:a16="http://schemas.microsoft.com/office/drawing/2014/main" id="{05D27230-E003-4828-6D17-32A6EC742E66}"/>
              </a:ext>
            </a:extLst>
          </p:cNvPr>
          <p:cNvPicPr>
            <a:picLocks noChangeAspect="1"/>
          </p:cNvPicPr>
          <p:nvPr/>
        </p:nvPicPr>
        <p:blipFill>
          <a:blip r:embed="rId2"/>
          <a:srcRect l="1712" t="4572" r="15726" b="36642"/>
          <a:stretch>
            <a:fillRect/>
          </a:stretch>
        </p:blipFill>
        <p:spPr>
          <a:xfrm>
            <a:off x="-1" y="0"/>
            <a:ext cx="12192001" cy="6858000"/>
          </a:xfrm>
          <a:prstGeom prst="rect">
            <a:avLst/>
          </a:prstGeom>
        </p:spPr>
      </p:pic>
      <p:sp>
        <p:nvSpPr>
          <p:cNvPr id="3" name="Oval 2">
            <a:extLst>
              <a:ext uri="{FF2B5EF4-FFF2-40B4-BE49-F238E27FC236}">
                <a16:creationId xmlns:a16="http://schemas.microsoft.com/office/drawing/2014/main" id="{B02D58BB-0192-278B-7821-F3A258B9031B}"/>
              </a:ext>
            </a:extLst>
          </p:cNvPr>
          <p:cNvSpPr/>
          <p:nvPr/>
        </p:nvSpPr>
        <p:spPr>
          <a:xfrm rot="19023787">
            <a:off x="7063711" y="3339420"/>
            <a:ext cx="3331746" cy="1396871"/>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80610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브런치">
            <a:extLst>
              <a:ext uri="{FF2B5EF4-FFF2-40B4-BE49-F238E27FC236}">
                <a16:creationId xmlns:a16="http://schemas.microsoft.com/office/drawing/2014/main" id="{0F25FA1C-FB4F-9435-C392-4A3740E58E8A}"/>
              </a:ext>
            </a:extLst>
          </p:cNvPr>
          <p:cNvPicPr>
            <a:picLocks noChangeAspect="1"/>
          </p:cNvPicPr>
          <p:nvPr/>
        </p:nvPicPr>
        <p:blipFill>
          <a:blip r:embed="rId2"/>
          <a:srcRect b="2110"/>
          <a:stretch>
            <a:fillRect/>
          </a:stretch>
        </p:blipFill>
        <p:spPr>
          <a:xfrm>
            <a:off x="790903" y="3036"/>
            <a:ext cx="10610193" cy="6854964"/>
          </a:xfrm>
          <a:prstGeom prst="rect">
            <a:avLst/>
          </a:prstGeom>
        </p:spPr>
      </p:pic>
    </p:spTree>
    <p:extLst>
      <p:ext uri="{BB962C8B-B14F-4D97-AF65-F5344CB8AC3E}">
        <p14:creationId xmlns:p14="http://schemas.microsoft.com/office/powerpoint/2010/main" val="18361947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375FE-1A20-3BB6-820F-F2D0A6F27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E0814F-E501-CB9D-E161-EF4107CC2BC4}"/>
              </a:ext>
            </a:extLst>
          </p:cNvPr>
          <p:cNvSpPr>
            <a:spLocks noGrp="1"/>
          </p:cNvSpPr>
          <p:nvPr>
            <p:ph type="ctrTitle"/>
          </p:nvPr>
        </p:nvSpPr>
        <p:spPr>
          <a:xfrm>
            <a:off x="320041" y="310897"/>
            <a:ext cx="5294947" cy="5504116"/>
          </a:xfrm>
        </p:spPr>
        <p:txBody>
          <a:bodyPr>
            <a:noAutofit/>
          </a:bodyPr>
          <a:lstStyle/>
          <a:p>
            <a:pPr lvl="0"/>
            <a:r>
              <a:rPr lang="en-US" sz="6000" dirty="0"/>
              <a:t>15. What protection and guidance did he give them?</a:t>
            </a:r>
          </a:p>
        </p:txBody>
      </p:sp>
      <p:sp>
        <p:nvSpPr>
          <p:cNvPr id="4" name="Subtitle 3">
            <a:extLst>
              <a:ext uri="{FF2B5EF4-FFF2-40B4-BE49-F238E27FC236}">
                <a16:creationId xmlns:a16="http://schemas.microsoft.com/office/drawing/2014/main" id="{283F517A-EA47-F14B-0A82-B9AD06DD5722}"/>
              </a:ext>
            </a:extLst>
          </p:cNvPr>
          <p:cNvSpPr>
            <a:spLocks noGrp="1"/>
          </p:cNvSpPr>
          <p:nvPr>
            <p:ph type="subTitle" idx="1"/>
          </p:nvPr>
        </p:nvSpPr>
        <p:spPr>
          <a:xfrm>
            <a:off x="320041" y="5815013"/>
            <a:ext cx="5775959" cy="1042988"/>
          </a:xfrm>
        </p:spPr>
        <p:txBody>
          <a:bodyPr>
            <a:normAutofit/>
          </a:bodyPr>
          <a:lstStyle/>
          <a:p>
            <a:r>
              <a:rPr lang="en-US" sz="5400" i="1" dirty="0"/>
              <a:t>Exodus 13:21, 22</a:t>
            </a:r>
            <a:endParaRPr lang="en-US" sz="16600" dirty="0"/>
          </a:p>
        </p:txBody>
      </p:sp>
      <p:pic>
        <p:nvPicPr>
          <p:cNvPr id="3" name="Picture 2" descr="Max Nguyen - Cloud and Fire">
            <a:extLst>
              <a:ext uri="{FF2B5EF4-FFF2-40B4-BE49-F238E27FC236}">
                <a16:creationId xmlns:a16="http://schemas.microsoft.com/office/drawing/2014/main" id="{0B9DC136-F799-9C20-945B-A336F518A8CA}"/>
              </a:ext>
            </a:extLst>
          </p:cNvPr>
          <p:cNvPicPr>
            <a:picLocks noChangeAspect="1"/>
          </p:cNvPicPr>
          <p:nvPr/>
        </p:nvPicPr>
        <p:blipFill>
          <a:blip r:embed="rId2"/>
          <a:srcRect l="6571" r="36780"/>
          <a:stretch>
            <a:fillRect/>
          </a:stretch>
        </p:blipFill>
        <p:spPr>
          <a:xfrm>
            <a:off x="5285232" y="0"/>
            <a:ext cx="6906768" cy="6858000"/>
          </a:xfrm>
          <a:prstGeom prst="rect">
            <a:avLst/>
          </a:prstGeom>
        </p:spPr>
      </p:pic>
      <p:pic>
        <p:nvPicPr>
          <p:cNvPr id="5" name="Picture 4" descr="Max Nguyen - Cloud and Fire">
            <a:extLst>
              <a:ext uri="{FF2B5EF4-FFF2-40B4-BE49-F238E27FC236}">
                <a16:creationId xmlns:a16="http://schemas.microsoft.com/office/drawing/2014/main" id="{93B56E05-D216-B5C4-8725-8F605C1770DC}"/>
              </a:ext>
            </a:extLst>
          </p:cNvPr>
          <p:cNvPicPr>
            <a:picLocks noChangeAspect="1"/>
          </p:cNvPicPr>
          <p:nvPr/>
        </p:nvPicPr>
        <p:blipFill>
          <a:blip r:embed="rId2"/>
          <a:srcRect l="69300"/>
          <a:stretch>
            <a:fillRect/>
          </a:stretch>
        </p:blipFill>
        <p:spPr>
          <a:xfrm>
            <a:off x="8449056" y="0"/>
            <a:ext cx="3742944" cy="6858000"/>
          </a:xfrm>
          <a:prstGeom prst="rect">
            <a:avLst/>
          </a:prstGeom>
        </p:spPr>
      </p:pic>
    </p:spTree>
    <p:extLst>
      <p:ext uri="{BB962C8B-B14F-4D97-AF65-F5344CB8AC3E}">
        <p14:creationId xmlns:p14="http://schemas.microsoft.com/office/powerpoint/2010/main" val="42012312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28D54-4F94-9650-3685-26BB85F57F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221A2A-2859-6F13-EAB6-B4D6D2FEAD96}"/>
              </a:ext>
            </a:extLst>
          </p:cNvPr>
          <p:cNvSpPr>
            <a:spLocks noGrp="1"/>
          </p:cNvSpPr>
          <p:nvPr>
            <p:ph type="title"/>
          </p:nvPr>
        </p:nvSpPr>
        <p:spPr>
          <a:xfrm>
            <a:off x="6278880" y="1064049"/>
            <a:ext cx="5442374" cy="5131800"/>
          </a:xfrm>
        </p:spPr>
        <p:txBody>
          <a:bodyPr>
            <a:noAutofit/>
          </a:bodyPr>
          <a:lstStyle/>
          <a:p>
            <a:r>
              <a:rPr lang="en-US" sz="4400" b="1" baseline="30000" dirty="0"/>
              <a:t>21 </a:t>
            </a:r>
            <a:r>
              <a:rPr lang="en-US" sz="4400" dirty="0"/>
              <a:t>And the </a:t>
            </a:r>
            <a:r>
              <a:rPr lang="en-US" sz="4400" cap="small" dirty="0"/>
              <a:t>Lord</a:t>
            </a:r>
            <a:r>
              <a:rPr lang="en-US" sz="4400" dirty="0"/>
              <a:t> went before them by day in a pillar of a cloud, to lead them the way; and by night in a pillar of fire, to give them light; to go by day and night:</a:t>
            </a:r>
            <a:br>
              <a:rPr lang="en-US" dirty="0"/>
            </a:br>
            <a:endParaRPr lang="en-US" sz="200" dirty="0"/>
          </a:p>
        </p:txBody>
      </p:sp>
      <p:sp>
        <p:nvSpPr>
          <p:cNvPr id="5" name="TextBox 4">
            <a:extLst>
              <a:ext uri="{FF2B5EF4-FFF2-40B4-BE49-F238E27FC236}">
                <a16:creationId xmlns:a16="http://schemas.microsoft.com/office/drawing/2014/main" id="{892BCFF3-41A7-C6D4-B945-A24674D6DF80}"/>
              </a:ext>
            </a:extLst>
          </p:cNvPr>
          <p:cNvSpPr txBox="1"/>
          <p:nvPr/>
        </p:nvSpPr>
        <p:spPr>
          <a:xfrm>
            <a:off x="6278880" y="96374"/>
            <a:ext cx="5283200" cy="923330"/>
          </a:xfrm>
          <a:prstGeom prst="rect">
            <a:avLst/>
          </a:prstGeom>
          <a:noFill/>
        </p:spPr>
        <p:txBody>
          <a:bodyPr wrap="square" rtlCol="0">
            <a:spAutoFit/>
          </a:bodyPr>
          <a:lstStyle/>
          <a:p>
            <a:r>
              <a:rPr lang="en-US" sz="5400" dirty="0"/>
              <a:t>Exodus 13:21, 22</a:t>
            </a:r>
          </a:p>
        </p:txBody>
      </p:sp>
      <p:pic>
        <p:nvPicPr>
          <p:cNvPr id="3" name="Picture 2" descr="Lessons From the Cloud and Pillar of Fire | Worship Leaders University">
            <a:extLst>
              <a:ext uri="{FF2B5EF4-FFF2-40B4-BE49-F238E27FC236}">
                <a16:creationId xmlns:a16="http://schemas.microsoft.com/office/drawing/2014/main" id="{9F08D1DC-1BE0-B097-D70D-85906E7F5F90}"/>
              </a:ext>
            </a:extLst>
          </p:cNvPr>
          <p:cNvPicPr>
            <a:picLocks noChangeAspect="1"/>
          </p:cNvPicPr>
          <p:nvPr/>
        </p:nvPicPr>
        <p:blipFill>
          <a:blip r:embed="rId3"/>
          <a:srcRect l="16236" t="62" r="18192" b="-62"/>
          <a:stretch>
            <a:fillRect/>
          </a:stretch>
        </p:blipFill>
        <p:spPr>
          <a:xfrm>
            <a:off x="182880" y="228599"/>
            <a:ext cx="5603066" cy="6408683"/>
          </a:xfrm>
          <a:prstGeom prst="rect">
            <a:avLst/>
          </a:prstGeom>
        </p:spPr>
      </p:pic>
    </p:spTree>
    <p:extLst>
      <p:ext uri="{BB962C8B-B14F-4D97-AF65-F5344CB8AC3E}">
        <p14:creationId xmlns:p14="http://schemas.microsoft.com/office/powerpoint/2010/main" val="11071633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CAFC6-5704-8F76-B733-BBD1CCCCE4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DD93E-ECC2-5810-EFCF-1620B15A0C3E}"/>
              </a:ext>
            </a:extLst>
          </p:cNvPr>
          <p:cNvSpPr>
            <a:spLocks noGrp="1"/>
          </p:cNvSpPr>
          <p:nvPr>
            <p:ph type="title"/>
          </p:nvPr>
        </p:nvSpPr>
        <p:spPr>
          <a:xfrm>
            <a:off x="6278880" y="1347828"/>
            <a:ext cx="5442374" cy="5131800"/>
          </a:xfrm>
        </p:spPr>
        <p:txBody>
          <a:bodyPr>
            <a:noAutofit/>
          </a:bodyPr>
          <a:lstStyle/>
          <a:p>
            <a:r>
              <a:rPr lang="en-US" sz="5400" b="1" baseline="30000" dirty="0"/>
              <a:t>22 </a:t>
            </a:r>
            <a:r>
              <a:rPr lang="en-US" sz="5400" dirty="0"/>
              <a:t>He took not away the pillar of the cloud by day, nor the pillar of fire by night, from before the people.</a:t>
            </a:r>
            <a:br>
              <a:rPr lang="en-US" dirty="0"/>
            </a:br>
            <a:endParaRPr lang="en-US" sz="200" dirty="0"/>
          </a:p>
        </p:txBody>
      </p:sp>
      <p:sp>
        <p:nvSpPr>
          <p:cNvPr id="5" name="TextBox 4">
            <a:extLst>
              <a:ext uri="{FF2B5EF4-FFF2-40B4-BE49-F238E27FC236}">
                <a16:creationId xmlns:a16="http://schemas.microsoft.com/office/drawing/2014/main" id="{9553F52A-E79D-2364-A8DC-50160BAC067A}"/>
              </a:ext>
            </a:extLst>
          </p:cNvPr>
          <p:cNvSpPr txBox="1"/>
          <p:nvPr/>
        </p:nvSpPr>
        <p:spPr>
          <a:xfrm>
            <a:off x="6278880" y="96374"/>
            <a:ext cx="5283200" cy="923330"/>
          </a:xfrm>
          <a:prstGeom prst="rect">
            <a:avLst/>
          </a:prstGeom>
          <a:noFill/>
        </p:spPr>
        <p:txBody>
          <a:bodyPr wrap="square" rtlCol="0">
            <a:spAutoFit/>
          </a:bodyPr>
          <a:lstStyle/>
          <a:p>
            <a:r>
              <a:rPr lang="en-US" sz="5400" dirty="0"/>
              <a:t>Exodus 13:21, 22</a:t>
            </a:r>
          </a:p>
        </p:txBody>
      </p:sp>
      <p:pic>
        <p:nvPicPr>
          <p:cNvPr id="4" name="Picture 3" descr="Pillars of fire and cloud - Wikipedia">
            <a:extLst>
              <a:ext uri="{FF2B5EF4-FFF2-40B4-BE49-F238E27FC236}">
                <a16:creationId xmlns:a16="http://schemas.microsoft.com/office/drawing/2014/main" id="{E78E5A59-0767-EE3D-52D5-960049E59481}"/>
              </a:ext>
            </a:extLst>
          </p:cNvPr>
          <p:cNvPicPr>
            <a:picLocks noChangeAspect="1"/>
          </p:cNvPicPr>
          <p:nvPr/>
        </p:nvPicPr>
        <p:blipFill>
          <a:blip r:embed="rId3"/>
          <a:srcRect l="31118" r="9697"/>
          <a:stretch>
            <a:fillRect/>
          </a:stretch>
        </p:blipFill>
        <p:spPr>
          <a:xfrm>
            <a:off x="126048" y="96374"/>
            <a:ext cx="5787074" cy="6665252"/>
          </a:xfrm>
          <a:prstGeom prst="rect">
            <a:avLst/>
          </a:prstGeom>
        </p:spPr>
      </p:pic>
    </p:spTree>
    <p:extLst>
      <p:ext uri="{BB962C8B-B14F-4D97-AF65-F5344CB8AC3E}">
        <p14:creationId xmlns:p14="http://schemas.microsoft.com/office/powerpoint/2010/main" val="430260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EC79A-B89A-BB63-7F58-5FFBD3CF5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DEA3BB-99C3-1B79-A243-5D2668C30EB6}"/>
              </a:ext>
            </a:extLst>
          </p:cNvPr>
          <p:cNvSpPr>
            <a:spLocks noGrp="1"/>
          </p:cNvSpPr>
          <p:nvPr>
            <p:ph type="ctrTitle"/>
          </p:nvPr>
        </p:nvSpPr>
        <p:spPr>
          <a:xfrm>
            <a:off x="320041" y="310897"/>
            <a:ext cx="5294947" cy="5504116"/>
          </a:xfrm>
        </p:spPr>
        <p:txBody>
          <a:bodyPr>
            <a:noAutofit/>
          </a:bodyPr>
          <a:lstStyle/>
          <a:p>
            <a:pPr lvl="0"/>
            <a:r>
              <a:rPr lang="en-US" sz="6000" dirty="0"/>
              <a:t>16.  What confidence may God's people ever have? </a:t>
            </a:r>
            <a:endParaRPr lang="en-US" sz="3600" dirty="0"/>
          </a:p>
        </p:txBody>
      </p:sp>
      <p:sp>
        <p:nvSpPr>
          <p:cNvPr id="4" name="Subtitle 3">
            <a:extLst>
              <a:ext uri="{FF2B5EF4-FFF2-40B4-BE49-F238E27FC236}">
                <a16:creationId xmlns:a16="http://schemas.microsoft.com/office/drawing/2014/main" id="{07CB0A5A-468D-C673-7B46-833234F7835B}"/>
              </a:ext>
            </a:extLst>
          </p:cNvPr>
          <p:cNvSpPr>
            <a:spLocks noGrp="1"/>
          </p:cNvSpPr>
          <p:nvPr>
            <p:ph type="subTitle" idx="1"/>
          </p:nvPr>
        </p:nvSpPr>
        <p:spPr>
          <a:xfrm>
            <a:off x="320041" y="4901184"/>
            <a:ext cx="4965191" cy="1956817"/>
          </a:xfrm>
        </p:spPr>
        <p:txBody>
          <a:bodyPr>
            <a:normAutofit lnSpcReduction="10000"/>
          </a:bodyPr>
          <a:lstStyle/>
          <a:p>
            <a:r>
              <a:rPr lang="en-US" sz="5400" i="1" dirty="0"/>
              <a:t>Psalm 34:7; </a:t>
            </a:r>
          </a:p>
          <a:p>
            <a:r>
              <a:rPr lang="en-US" sz="5400" i="1" dirty="0"/>
              <a:t>125:1-2</a:t>
            </a:r>
            <a:endParaRPr lang="en-US" sz="16600" dirty="0"/>
          </a:p>
        </p:txBody>
      </p:sp>
      <p:pic>
        <p:nvPicPr>
          <p:cNvPr id="3" name="Picture 2" descr="Max Nguyen - Cloud and Fire">
            <a:extLst>
              <a:ext uri="{FF2B5EF4-FFF2-40B4-BE49-F238E27FC236}">
                <a16:creationId xmlns:a16="http://schemas.microsoft.com/office/drawing/2014/main" id="{0EBE4A83-B0A3-D71E-7911-5BCC7A3AFE7A}"/>
              </a:ext>
            </a:extLst>
          </p:cNvPr>
          <p:cNvPicPr>
            <a:picLocks noChangeAspect="1"/>
          </p:cNvPicPr>
          <p:nvPr/>
        </p:nvPicPr>
        <p:blipFill>
          <a:blip r:embed="rId2"/>
          <a:srcRect l="6571" r="36780"/>
          <a:stretch>
            <a:fillRect/>
          </a:stretch>
        </p:blipFill>
        <p:spPr>
          <a:xfrm>
            <a:off x="5285232" y="0"/>
            <a:ext cx="6906768" cy="6858000"/>
          </a:xfrm>
          <a:prstGeom prst="rect">
            <a:avLst/>
          </a:prstGeom>
        </p:spPr>
      </p:pic>
      <p:pic>
        <p:nvPicPr>
          <p:cNvPr id="5" name="Picture 4" descr="Max Nguyen - Cloud and Fire">
            <a:extLst>
              <a:ext uri="{FF2B5EF4-FFF2-40B4-BE49-F238E27FC236}">
                <a16:creationId xmlns:a16="http://schemas.microsoft.com/office/drawing/2014/main" id="{7158237D-E147-5BE0-8773-EBE44EF04037}"/>
              </a:ext>
            </a:extLst>
          </p:cNvPr>
          <p:cNvPicPr>
            <a:picLocks noChangeAspect="1"/>
          </p:cNvPicPr>
          <p:nvPr/>
        </p:nvPicPr>
        <p:blipFill>
          <a:blip r:embed="rId2"/>
          <a:srcRect l="69300"/>
          <a:stretch>
            <a:fillRect/>
          </a:stretch>
        </p:blipFill>
        <p:spPr>
          <a:xfrm>
            <a:off x="8449056" y="0"/>
            <a:ext cx="3742944" cy="6858000"/>
          </a:xfrm>
          <a:prstGeom prst="rect">
            <a:avLst/>
          </a:prstGeom>
        </p:spPr>
      </p:pic>
    </p:spTree>
    <p:extLst>
      <p:ext uri="{BB962C8B-B14F-4D97-AF65-F5344CB8AC3E}">
        <p14:creationId xmlns:p14="http://schemas.microsoft.com/office/powerpoint/2010/main" val="24861103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C1FAF-0776-612A-CBF4-5E81BCD755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EBBC1B-3A6D-7C9F-DA12-51C1CD21B8BE}"/>
              </a:ext>
            </a:extLst>
          </p:cNvPr>
          <p:cNvSpPr>
            <a:spLocks noGrp="1"/>
          </p:cNvSpPr>
          <p:nvPr>
            <p:ph type="title"/>
          </p:nvPr>
        </p:nvSpPr>
        <p:spPr>
          <a:xfrm>
            <a:off x="6278880" y="1347828"/>
            <a:ext cx="5442374" cy="5131800"/>
          </a:xfrm>
        </p:spPr>
        <p:txBody>
          <a:bodyPr>
            <a:noAutofit/>
          </a:bodyPr>
          <a:lstStyle/>
          <a:p>
            <a:r>
              <a:rPr lang="en-US" sz="5800" b="1" baseline="30000" dirty="0"/>
              <a:t>7 </a:t>
            </a:r>
            <a:r>
              <a:rPr lang="en-US" sz="5800" dirty="0"/>
              <a:t>The angel of the </a:t>
            </a:r>
            <a:r>
              <a:rPr lang="en-US" sz="5800" cap="small" dirty="0"/>
              <a:t>lord</a:t>
            </a:r>
            <a:r>
              <a:rPr lang="en-US" sz="5800" dirty="0"/>
              <a:t> </a:t>
            </a:r>
            <a:r>
              <a:rPr lang="en-US" sz="5800" dirty="0" err="1"/>
              <a:t>encampeth</a:t>
            </a:r>
            <a:r>
              <a:rPr lang="en-US" sz="5800" dirty="0"/>
              <a:t> round about them that fear him, and </a:t>
            </a:r>
            <a:r>
              <a:rPr lang="en-US" sz="5800" dirty="0" err="1"/>
              <a:t>delivereth</a:t>
            </a:r>
            <a:r>
              <a:rPr lang="en-US" sz="5800" dirty="0"/>
              <a:t> them</a:t>
            </a:r>
            <a:br>
              <a:rPr lang="en-US" dirty="0"/>
            </a:br>
            <a:endParaRPr lang="en-US" sz="200" dirty="0"/>
          </a:p>
        </p:txBody>
      </p:sp>
      <p:sp>
        <p:nvSpPr>
          <p:cNvPr id="5" name="TextBox 4">
            <a:extLst>
              <a:ext uri="{FF2B5EF4-FFF2-40B4-BE49-F238E27FC236}">
                <a16:creationId xmlns:a16="http://schemas.microsoft.com/office/drawing/2014/main" id="{870D7CC8-2DAF-F48F-7261-4312CDDCAB4A}"/>
              </a:ext>
            </a:extLst>
          </p:cNvPr>
          <p:cNvSpPr txBox="1"/>
          <p:nvPr/>
        </p:nvSpPr>
        <p:spPr>
          <a:xfrm>
            <a:off x="6278880" y="96374"/>
            <a:ext cx="5283200" cy="923330"/>
          </a:xfrm>
          <a:prstGeom prst="rect">
            <a:avLst/>
          </a:prstGeom>
          <a:noFill/>
        </p:spPr>
        <p:txBody>
          <a:bodyPr wrap="square" rtlCol="0">
            <a:spAutoFit/>
          </a:bodyPr>
          <a:lstStyle/>
          <a:p>
            <a:r>
              <a:rPr lang="en-US" sz="5400" dirty="0"/>
              <a:t>Psalm 34:7</a:t>
            </a:r>
          </a:p>
        </p:txBody>
      </p:sp>
      <p:pic>
        <p:nvPicPr>
          <p:cNvPr id="3" name="Picture 2" descr="Biblically Accurate Pillar of Cloud and Fire ☁️ 🔥 , Would you follow this  pillar through the desert?!, “And the Lord went before them by day in a  pillar of cloud to lead them along the way, and by ...">
            <a:extLst>
              <a:ext uri="{FF2B5EF4-FFF2-40B4-BE49-F238E27FC236}">
                <a16:creationId xmlns:a16="http://schemas.microsoft.com/office/drawing/2014/main" id="{AA6DFB82-170F-0805-1FA1-69CBE6D48C54}"/>
              </a:ext>
            </a:extLst>
          </p:cNvPr>
          <p:cNvPicPr>
            <a:picLocks noChangeAspect="1"/>
          </p:cNvPicPr>
          <p:nvPr/>
        </p:nvPicPr>
        <p:blipFill>
          <a:blip r:embed="rId3"/>
          <a:srcRect t="22446" b="19359"/>
          <a:stretch>
            <a:fillRect/>
          </a:stretch>
        </p:blipFill>
        <p:spPr>
          <a:xfrm>
            <a:off x="326371" y="685801"/>
            <a:ext cx="5586750" cy="5793828"/>
          </a:xfrm>
          <a:prstGeom prst="rect">
            <a:avLst/>
          </a:prstGeom>
        </p:spPr>
      </p:pic>
    </p:spTree>
    <p:extLst>
      <p:ext uri="{BB962C8B-B14F-4D97-AF65-F5344CB8AC3E}">
        <p14:creationId xmlns:p14="http://schemas.microsoft.com/office/powerpoint/2010/main" val="219155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BEF6F-A46C-F278-D9EF-817EDB75D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401957-09AF-C243-A750-F496AA5F5792}"/>
              </a:ext>
            </a:extLst>
          </p:cNvPr>
          <p:cNvSpPr>
            <a:spLocks noGrp="1"/>
          </p:cNvSpPr>
          <p:nvPr>
            <p:ph type="ctrTitle"/>
          </p:nvPr>
        </p:nvSpPr>
        <p:spPr>
          <a:xfrm>
            <a:off x="320041" y="310897"/>
            <a:ext cx="5294947" cy="5504116"/>
          </a:xfrm>
        </p:spPr>
        <p:txBody>
          <a:bodyPr>
            <a:noAutofit/>
          </a:bodyPr>
          <a:lstStyle/>
          <a:p>
            <a:r>
              <a:rPr lang="en-US" sz="6000" dirty="0"/>
              <a:t>2. What were the Israelites required to do in order to escape it? </a:t>
            </a:r>
            <a:endParaRPr lang="en-US" sz="4000" dirty="0"/>
          </a:p>
        </p:txBody>
      </p:sp>
      <p:pic>
        <p:nvPicPr>
          <p:cNvPr id="3" name="Picture 2" descr="The Tenth Plague of Egypt | Children's Bible Lessons">
            <a:extLst>
              <a:ext uri="{FF2B5EF4-FFF2-40B4-BE49-F238E27FC236}">
                <a16:creationId xmlns:a16="http://schemas.microsoft.com/office/drawing/2014/main" id="{3213672E-BA9B-677D-50D1-EAEB3DE16AAB}"/>
              </a:ext>
            </a:extLst>
          </p:cNvPr>
          <p:cNvPicPr>
            <a:picLocks noChangeAspect="1"/>
          </p:cNvPicPr>
          <p:nvPr/>
        </p:nvPicPr>
        <p:blipFill>
          <a:blip r:embed="rId2"/>
          <a:srcRect l="42111" r="13444"/>
          <a:stretch>
            <a:fillRect/>
          </a:stretch>
        </p:blipFill>
        <p:spPr>
          <a:xfrm>
            <a:off x="6096001" y="0"/>
            <a:ext cx="6096000" cy="6858000"/>
          </a:xfrm>
          <a:prstGeom prst="rect">
            <a:avLst/>
          </a:prstGeom>
        </p:spPr>
      </p:pic>
    </p:spTree>
    <p:extLst>
      <p:ext uri="{BB962C8B-B14F-4D97-AF65-F5344CB8AC3E}">
        <p14:creationId xmlns:p14="http://schemas.microsoft.com/office/powerpoint/2010/main" val="24800961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E4084-E157-3E55-99C0-C2A668C8D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36189A-E3F8-168F-99D2-271BA1031657}"/>
              </a:ext>
            </a:extLst>
          </p:cNvPr>
          <p:cNvSpPr>
            <a:spLocks noGrp="1"/>
          </p:cNvSpPr>
          <p:nvPr>
            <p:ph type="title"/>
          </p:nvPr>
        </p:nvSpPr>
        <p:spPr>
          <a:xfrm>
            <a:off x="6278880" y="1347828"/>
            <a:ext cx="5442374" cy="5131800"/>
          </a:xfrm>
        </p:spPr>
        <p:txBody>
          <a:bodyPr>
            <a:noAutofit/>
          </a:bodyPr>
          <a:lstStyle/>
          <a:p>
            <a:r>
              <a:rPr lang="en-US" sz="5400" b="1" dirty="0"/>
              <a:t>125 </a:t>
            </a:r>
            <a:r>
              <a:rPr lang="en-US" sz="5400" dirty="0"/>
              <a:t>They that trust in the </a:t>
            </a:r>
            <a:r>
              <a:rPr lang="en-US" sz="5400" cap="small" dirty="0"/>
              <a:t>Lord</a:t>
            </a:r>
            <a:r>
              <a:rPr lang="en-US" sz="5400" dirty="0"/>
              <a:t> shall be as mount Zion, which cannot be removed, but </a:t>
            </a:r>
            <a:r>
              <a:rPr lang="en-US" sz="5400" dirty="0" err="1"/>
              <a:t>abideth</a:t>
            </a:r>
            <a:r>
              <a:rPr lang="en-US" sz="5400" dirty="0"/>
              <a:t> for ever.</a:t>
            </a:r>
            <a:br>
              <a:rPr lang="en-US" dirty="0"/>
            </a:br>
            <a:endParaRPr lang="en-US" sz="200" dirty="0"/>
          </a:p>
        </p:txBody>
      </p:sp>
      <p:sp>
        <p:nvSpPr>
          <p:cNvPr id="5" name="TextBox 4">
            <a:extLst>
              <a:ext uri="{FF2B5EF4-FFF2-40B4-BE49-F238E27FC236}">
                <a16:creationId xmlns:a16="http://schemas.microsoft.com/office/drawing/2014/main" id="{34ABFECF-EE1F-6CE5-2778-A7458CBB470E}"/>
              </a:ext>
            </a:extLst>
          </p:cNvPr>
          <p:cNvSpPr txBox="1"/>
          <p:nvPr/>
        </p:nvSpPr>
        <p:spPr>
          <a:xfrm>
            <a:off x="6278880" y="224136"/>
            <a:ext cx="5283200" cy="923330"/>
          </a:xfrm>
          <a:prstGeom prst="rect">
            <a:avLst/>
          </a:prstGeom>
          <a:noFill/>
        </p:spPr>
        <p:txBody>
          <a:bodyPr wrap="square" rtlCol="0">
            <a:spAutoFit/>
          </a:bodyPr>
          <a:lstStyle/>
          <a:p>
            <a:r>
              <a:rPr lang="en-US" sz="5400" dirty="0"/>
              <a:t>Psalm 125:1-2</a:t>
            </a:r>
          </a:p>
        </p:txBody>
      </p:sp>
      <p:pic>
        <p:nvPicPr>
          <p:cNvPr id="4" name="Picture 3" descr="Mount Zion in the Bible - Scriptures and Meaning | Bible Study Tools">
            <a:extLst>
              <a:ext uri="{FF2B5EF4-FFF2-40B4-BE49-F238E27FC236}">
                <a16:creationId xmlns:a16="http://schemas.microsoft.com/office/drawing/2014/main" id="{549C9E43-9C00-C037-39B3-A08F3429B25E}"/>
              </a:ext>
            </a:extLst>
          </p:cNvPr>
          <p:cNvPicPr>
            <a:picLocks noChangeAspect="1"/>
          </p:cNvPicPr>
          <p:nvPr/>
        </p:nvPicPr>
        <p:blipFill>
          <a:blip r:embed="rId3"/>
          <a:srcRect l="42023" t="-2534" r="10002" b="2534"/>
          <a:stretch>
            <a:fillRect/>
          </a:stretch>
        </p:blipFill>
        <p:spPr>
          <a:xfrm>
            <a:off x="323850" y="392280"/>
            <a:ext cx="5589272" cy="6087348"/>
          </a:xfrm>
          <a:prstGeom prst="rect">
            <a:avLst/>
          </a:prstGeom>
        </p:spPr>
      </p:pic>
    </p:spTree>
    <p:extLst>
      <p:ext uri="{BB962C8B-B14F-4D97-AF65-F5344CB8AC3E}">
        <p14:creationId xmlns:p14="http://schemas.microsoft.com/office/powerpoint/2010/main" val="7078502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6CEAA-9F30-6C8E-1160-4DC60B125F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55572-CAB3-441D-5B50-046A67154F67}"/>
              </a:ext>
            </a:extLst>
          </p:cNvPr>
          <p:cNvSpPr>
            <a:spLocks noGrp="1"/>
          </p:cNvSpPr>
          <p:nvPr>
            <p:ph type="title"/>
          </p:nvPr>
        </p:nvSpPr>
        <p:spPr>
          <a:xfrm>
            <a:off x="6278880" y="1347828"/>
            <a:ext cx="5442374" cy="5131800"/>
          </a:xfrm>
        </p:spPr>
        <p:txBody>
          <a:bodyPr>
            <a:noAutofit/>
          </a:bodyPr>
          <a:lstStyle/>
          <a:p>
            <a:r>
              <a:rPr lang="en-US" sz="5200" b="1" baseline="30000" dirty="0"/>
              <a:t>2 </a:t>
            </a:r>
            <a:r>
              <a:rPr lang="en-US" sz="5200" dirty="0"/>
              <a:t>As the mountains are round about Jerusalem, so the </a:t>
            </a:r>
            <a:r>
              <a:rPr lang="en-US" sz="5200" cap="small" dirty="0"/>
              <a:t>Lord</a:t>
            </a:r>
            <a:r>
              <a:rPr lang="en-US" sz="5200" dirty="0"/>
              <a:t> is round about his people from henceforth even for ever.</a:t>
            </a:r>
            <a:br>
              <a:rPr lang="en-US" dirty="0"/>
            </a:br>
            <a:endParaRPr lang="en-US" sz="200" dirty="0"/>
          </a:p>
        </p:txBody>
      </p:sp>
      <p:sp>
        <p:nvSpPr>
          <p:cNvPr id="5" name="TextBox 4">
            <a:extLst>
              <a:ext uri="{FF2B5EF4-FFF2-40B4-BE49-F238E27FC236}">
                <a16:creationId xmlns:a16="http://schemas.microsoft.com/office/drawing/2014/main" id="{F3EA8CEC-51C5-6409-50E3-6DACBE972B6B}"/>
              </a:ext>
            </a:extLst>
          </p:cNvPr>
          <p:cNvSpPr txBox="1"/>
          <p:nvPr/>
        </p:nvSpPr>
        <p:spPr>
          <a:xfrm>
            <a:off x="6278880" y="224136"/>
            <a:ext cx="5283200" cy="923330"/>
          </a:xfrm>
          <a:prstGeom prst="rect">
            <a:avLst/>
          </a:prstGeom>
          <a:noFill/>
        </p:spPr>
        <p:txBody>
          <a:bodyPr wrap="square" rtlCol="0">
            <a:spAutoFit/>
          </a:bodyPr>
          <a:lstStyle/>
          <a:p>
            <a:r>
              <a:rPr lang="en-US" sz="5400" dirty="0"/>
              <a:t>Psalm 125:1-2</a:t>
            </a:r>
          </a:p>
        </p:txBody>
      </p:sp>
      <p:pic>
        <p:nvPicPr>
          <p:cNvPr id="3" name="Picture 2" descr="Zion National Park - Wikipedia">
            <a:extLst>
              <a:ext uri="{FF2B5EF4-FFF2-40B4-BE49-F238E27FC236}">
                <a16:creationId xmlns:a16="http://schemas.microsoft.com/office/drawing/2014/main" id="{BEC47371-FB75-45CB-E373-2945F6DAD0E0}"/>
              </a:ext>
            </a:extLst>
          </p:cNvPr>
          <p:cNvPicPr>
            <a:picLocks noChangeAspect="1"/>
          </p:cNvPicPr>
          <p:nvPr/>
        </p:nvPicPr>
        <p:blipFill>
          <a:blip r:embed="rId3"/>
          <a:srcRect l="8490"/>
          <a:stretch>
            <a:fillRect/>
          </a:stretch>
        </p:blipFill>
        <p:spPr>
          <a:xfrm>
            <a:off x="328362" y="301254"/>
            <a:ext cx="5584760" cy="6255492"/>
          </a:xfrm>
          <a:prstGeom prst="rect">
            <a:avLst/>
          </a:prstGeom>
        </p:spPr>
      </p:pic>
    </p:spTree>
    <p:extLst>
      <p:ext uri="{BB962C8B-B14F-4D97-AF65-F5344CB8AC3E}">
        <p14:creationId xmlns:p14="http://schemas.microsoft.com/office/powerpoint/2010/main" val="30784656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95E76-6CF9-2000-DFE8-7F48B3195F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E4A6B-B0FE-733F-6CEF-E05AA53DD177}"/>
              </a:ext>
            </a:extLst>
          </p:cNvPr>
          <p:cNvSpPr>
            <a:spLocks noGrp="1"/>
          </p:cNvSpPr>
          <p:nvPr>
            <p:ph type="ctrTitle"/>
          </p:nvPr>
        </p:nvSpPr>
        <p:spPr>
          <a:xfrm>
            <a:off x="320041" y="310897"/>
            <a:ext cx="5294947" cy="5504116"/>
          </a:xfrm>
        </p:spPr>
        <p:txBody>
          <a:bodyPr>
            <a:noAutofit/>
          </a:bodyPr>
          <a:lstStyle/>
          <a:p>
            <a:pPr lvl="0"/>
            <a:r>
              <a:rPr lang="en-US" sz="6000" dirty="0"/>
              <a:t>17.  Then what should ever be their song? </a:t>
            </a:r>
            <a:endParaRPr lang="en-US" sz="1800" dirty="0"/>
          </a:p>
        </p:txBody>
      </p:sp>
      <p:sp>
        <p:nvSpPr>
          <p:cNvPr id="4" name="Subtitle 3">
            <a:extLst>
              <a:ext uri="{FF2B5EF4-FFF2-40B4-BE49-F238E27FC236}">
                <a16:creationId xmlns:a16="http://schemas.microsoft.com/office/drawing/2014/main" id="{DC7D938F-1C0D-B476-A82D-AF3198EB3133}"/>
              </a:ext>
            </a:extLst>
          </p:cNvPr>
          <p:cNvSpPr>
            <a:spLocks noGrp="1"/>
          </p:cNvSpPr>
          <p:nvPr>
            <p:ph type="subTitle" idx="1"/>
          </p:nvPr>
        </p:nvSpPr>
        <p:spPr>
          <a:xfrm>
            <a:off x="320041" y="4901184"/>
            <a:ext cx="4965191" cy="1956817"/>
          </a:xfrm>
        </p:spPr>
        <p:txBody>
          <a:bodyPr>
            <a:normAutofit/>
          </a:bodyPr>
          <a:lstStyle/>
          <a:p>
            <a:r>
              <a:rPr lang="en-US" sz="5400" i="1" dirty="0"/>
              <a:t>Isaiah 12:2</a:t>
            </a:r>
            <a:endParaRPr lang="en-US" sz="16600" dirty="0"/>
          </a:p>
        </p:txBody>
      </p:sp>
      <p:pic>
        <p:nvPicPr>
          <p:cNvPr id="6" name="Picture 5" descr="How does Revelation 14 depict the people of God? | Psephizo">
            <a:extLst>
              <a:ext uri="{FF2B5EF4-FFF2-40B4-BE49-F238E27FC236}">
                <a16:creationId xmlns:a16="http://schemas.microsoft.com/office/drawing/2014/main" id="{15EA6114-1905-2C6B-7CD6-521CD684455B}"/>
              </a:ext>
            </a:extLst>
          </p:cNvPr>
          <p:cNvPicPr>
            <a:picLocks noChangeAspect="1"/>
          </p:cNvPicPr>
          <p:nvPr/>
        </p:nvPicPr>
        <p:blipFill>
          <a:blip r:embed="rId3"/>
          <a:srcRect l="20281" t="503" r="23508" b="-503"/>
          <a:stretch>
            <a:fillRect/>
          </a:stretch>
        </p:blipFill>
        <p:spPr>
          <a:xfrm>
            <a:off x="5413248" y="34290"/>
            <a:ext cx="6778752" cy="6823709"/>
          </a:xfrm>
          <a:prstGeom prst="rect">
            <a:avLst/>
          </a:prstGeom>
        </p:spPr>
      </p:pic>
    </p:spTree>
    <p:extLst>
      <p:ext uri="{BB962C8B-B14F-4D97-AF65-F5344CB8AC3E}">
        <p14:creationId xmlns:p14="http://schemas.microsoft.com/office/powerpoint/2010/main" val="18145382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D7C09-2A7E-BE35-D6A4-DB202A7D01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16EC09-AF82-98AE-301C-BD0D4F20B4A3}"/>
              </a:ext>
            </a:extLst>
          </p:cNvPr>
          <p:cNvSpPr>
            <a:spLocks noGrp="1"/>
          </p:cNvSpPr>
          <p:nvPr>
            <p:ph type="title"/>
          </p:nvPr>
        </p:nvSpPr>
        <p:spPr>
          <a:xfrm>
            <a:off x="6278880" y="1347828"/>
            <a:ext cx="5442374" cy="5131800"/>
          </a:xfrm>
        </p:spPr>
        <p:txBody>
          <a:bodyPr>
            <a:noAutofit/>
          </a:bodyPr>
          <a:lstStyle/>
          <a:p>
            <a:r>
              <a:rPr lang="en-US" sz="4800" b="1" baseline="30000" dirty="0"/>
              <a:t>2 </a:t>
            </a:r>
            <a:r>
              <a:rPr lang="en-US" sz="4800" dirty="0"/>
              <a:t>Behold, God is my salvation; I will trust, and not be afraid: for the </a:t>
            </a:r>
            <a:r>
              <a:rPr lang="en-US" sz="4800" cap="small" dirty="0"/>
              <a:t>Lord Jehovah</a:t>
            </a:r>
            <a:r>
              <a:rPr lang="en-US" sz="4800" dirty="0"/>
              <a:t> is my strength and my song; he also is become my salvation.</a:t>
            </a:r>
            <a:br>
              <a:rPr lang="en-US" dirty="0"/>
            </a:br>
            <a:endParaRPr lang="en-US" sz="200" dirty="0"/>
          </a:p>
        </p:txBody>
      </p:sp>
      <p:sp>
        <p:nvSpPr>
          <p:cNvPr id="5" name="TextBox 4">
            <a:extLst>
              <a:ext uri="{FF2B5EF4-FFF2-40B4-BE49-F238E27FC236}">
                <a16:creationId xmlns:a16="http://schemas.microsoft.com/office/drawing/2014/main" id="{B478F1C3-EEB3-2EDC-3F09-0277FC97598F}"/>
              </a:ext>
            </a:extLst>
          </p:cNvPr>
          <p:cNvSpPr txBox="1"/>
          <p:nvPr/>
        </p:nvSpPr>
        <p:spPr>
          <a:xfrm>
            <a:off x="6278880" y="224136"/>
            <a:ext cx="5283200" cy="923330"/>
          </a:xfrm>
          <a:prstGeom prst="rect">
            <a:avLst/>
          </a:prstGeom>
          <a:noFill/>
        </p:spPr>
        <p:txBody>
          <a:bodyPr wrap="square" rtlCol="0">
            <a:spAutoFit/>
          </a:bodyPr>
          <a:lstStyle/>
          <a:p>
            <a:r>
              <a:rPr lang="en-US" sz="5400" dirty="0"/>
              <a:t>Isaiah 12:2</a:t>
            </a:r>
          </a:p>
        </p:txBody>
      </p:sp>
      <p:pic>
        <p:nvPicPr>
          <p:cNvPr id="4" name="Picture 3" descr="How do we make our children trust themselves?">
            <a:extLst>
              <a:ext uri="{FF2B5EF4-FFF2-40B4-BE49-F238E27FC236}">
                <a16:creationId xmlns:a16="http://schemas.microsoft.com/office/drawing/2014/main" id="{6C632479-7227-79D1-5DAD-3BC16CEA3EA3}"/>
              </a:ext>
            </a:extLst>
          </p:cNvPr>
          <p:cNvPicPr>
            <a:picLocks noChangeAspect="1"/>
          </p:cNvPicPr>
          <p:nvPr/>
        </p:nvPicPr>
        <p:blipFill>
          <a:blip r:embed="rId3"/>
          <a:srcRect l="13378" r="23694"/>
          <a:stretch>
            <a:fillRect/>
          </a:stretch>
        </p:blipFill>
        <p:spPr>
          <a:xfrm>
            <a:off x="271272" y="283358"/>
            <a:ext cx="5824728" cy="6196270"/>
          </a:xfrm>
          <a:prstGeom prst="rect">
            <a:avLst/>
          </a:prstGeom>
        </p:spPr>
      </p:pic>
    </p:spTree>
    <p:extLst>
      <p:ext uri="{BB962C8B-B14F-4D97-AF65-F5344CB8AC3E}">
        <p14:creationId xmlns:p14="http://schemas.microsoft.com/office/powerpoint/2010/main" val="26666442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D6930-679B-267C-E5F8-7305534C32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100446-79F0-5653-BE16-3CAB8CABAA84}"/>
              </a:ext>
            </a:extLst>
          </p:cNvPr>
          <p:cNvSpPr>
            <a:spLocks noGrp="1"/>
          </p:cNvSpPr>
          <p:nvPr>
            <p:ph type="ctrTitle"/>
          </p:nvPr>
        </p:nvSpPr>
        <p:spPr>
          <a:xfrm>
            <a:off x="320041" y="310897"/>
            <a:ext cx="5294947" cy="5504116"/>
          </a:xfrm>
        </p:spPr>
        <p:txBody>
          <a:bodyPr>
            <a:noAutofit/>
          </a:bodyPr>
          <a:lstStyle/>
          <a:p>
            <a:pPr lvl="0"/>
            <a:r>
              <a:rPr lang="en-US" sz="4400" dirty="0"/>
              <a:t>18. What sustained Moses all through the contest with Pharaoh, and the departure from Egypt? </a:t>
            </a:r>
            <a:endParaRPr lang="en-US" sz="800" dirty="0"/>
          </a:p>
        </p:txBody>
      </p:sp>
      <p:sp>
        <p:nvSpPr>
          <p:cNvPr id="4" name="Subtitle 3">
            <a:extLst>
              <a:ext uri="{FF2B5EF4-FFF2-40B4-BE49-F238E27FC236}">
                <a16:creationId xmlns:a16="http://schemas.microsoft.com/office/drawing/2014/main" id="{256166E2-98DE-D319-D89D-7CBF1B5F990B}"/>
              </a:ext>
            </a:extLst>
          </p:cNvPr>
          <p:cNvSpPr>
            <a:spLocks noGrp="1"/>
          </p:cNvSpPr>
          <p:nvPr>
            <p:ph type="subTitle" idx="1"/>
          </p:nvPr>
        </p:nvSpPr>
        <p:spPr>
          <a:xfrm>
            <a:off x="320041" y="5193221"/>
            <a:ext cx="5093207" cy="1243584"/>
          </a:xfrm>
        </p:spPr>
        <p:txBody>
          <a:bodyPr>
            <a:normAutofit fontScale="25000" lnSpcReduction="20000"/>
          </a:bodyPr>
          <a:lstStyle/>
          <a:p>
            <a:r>
              <a:rPr lang="en-US" sz="16600" dirty="0"/>
              <a:t>Hebrews 11:27, 28</a:t>
            </a:r>
          </a:p>
        </p:txBody>
      </p:sp>
      <p:pic>
        <p:nvPicPr>
          <p:cNvPr id="3" name="Picture 2" descr="Why Did Moses Strike the Rock? - The Biblical Story and Rabbinic Commentary  - Chabad.org">
            <a:extLst>
              <a:ext uri="{FF2B5EF4-FFF2-40B4-BE49-F238E27FC236}">
                <a16:creationId xmlns:a16="http://schemas.microsoft.com/office/drawing/2014/main" id="{5F4041FA-97DA-0884-6BE8-26E64603B7C0}"/>
              </a:ext>
            </a:extLst>
          </p:cNvPr>
          <p:cNvPicPr>
            <a:picLocks noChangeAspect="1"/>
          </p:cNvPicPr>
          <p:nvPr/>
        </p:nvPicPr>
        <p:blipFill>
          <a:blip r:embed="rId3"/>
          <a:srcRect l="14470" r="32823"/>
          <a:stretch>
            <a:fillRect/>
          </a:stretch>
        </p:blipFill>
        <p:spPr>
          <a:xfrm>
            <a:off x="5760719" y="0"/>
            <a:ext cx="6431281" cy="6858000"/>
          </a:xfrm>
          <a:prstGeom prst="rect">
            <a:avLst/>
          </a:prstGeom>
        </p:spPr>
      </p:pic>
    </p:spTree>
    <p:extLst>
      <p:ext uri="{BB962C8B-B14F-4D97-AF65-F5344CB8AC3E}">
        <p14:creationId xmlns:p14="http://schemas.microsoft.com/office/powerpoint/2010/main" val="24856662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72C3E-22A7-5F11-2FE5-02B38B8FD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684914-4E60-9EC7-BDAD-05F80A0B5CDA}"/>
              </a:ext>
            </a:extLst>
          </p:cNvPr>
          <p:cNvSpPr>
            <a:spLocks noGrp="1"/>
          </p:cNvSpPr>
          <p:nvPr>
            <p:ph type="title"/>
          </p:nvPr>
        </p:nvSpPr>
        <p:spPr>
          <a:xfrm>
            <a:off x="6278880" y="1347828"/>
            <a:ext cx="5442374" cy="5131800"/>
          </a:xfrm>
        </p:spPr>
        <p:txBody>
          <a:bodyPr>
            <a:noAutofit/>
          </a:bodyPr>
          <a:lstStyle/>
          <a:p>
            <a:r>
              <a:rPr lang="en-US" sz="5200" b="1" baseline="30000" dirty="0"/>
              <a:t>27 </a:t>
            </a:r>
            <a:r>
              <a:rPr lang="en-US" sz="5200" dirty="0"/>
              <a:t>By faith he forsook Egypt, not fearing the wrath of the king: for he endured, as seeing him who is invisible.</a:t>
            </a:r>
            <a:br>
              <a:rPr lang="en-US" dirty="0"/>
            </a:br>
            <a:endParaRPr lang="en-US" sz="200" dirty="0"/>
          </a:p>
        </p:txBody>
      </p:sp>
      <p:sp>
        <p:nvSpPr>
          <p:cNvPr id="5" name="TextBox 4">
            <a:extLst>
              <a:ext uri="{FF2B5EF4-FFF2-40B4-BE49-F238E27FC236}">
                <a16:creationId xmlns:a16="http://schemas.microsoft.com/office/drawing/2014/main" id="{7F5336C9-9005-379E-21BD-2A6A1AA22B9C}"/>
              </a:ext>
            </a:extLst>
          </p:cNvPr>
          <p:cNvSpPr txBox="1"/>
          <p:nvPr/>
        </p:nvSpPr>
        <p:spPr>
          <a:xfrm>
            <a:off x="6278880" y="516831"/>
            <a:ext cx="5283200" cy="830997"/>
          </a:xfrm>
          <a:prstGeom prst="rect">
            <a:avLst/>
          </a:prstGeom>
          <a:noFill/>
        </p:spPr>
        <p:txBody>
          <a:bodyPr wrap="square" rtlCol="0">
            <a:spAutoFit/>
          </a:bodyPr>
          <a:lstStyle/>
          <a:p>
            <a:r>
              <a:rPr lang="en-US" sz="4800" dirty="0"/>
              <a:t>Hebrews 11:27, 28</a:t>
            </a:r>
          </a:p>
        </p:txBody>
      </p:sp>
      <p:pic>
        <p:nvPicPr>
          <p:cNvPr id="3" name="Picture 2" descr="The Story &amp; Life of Moses | Aish">
            <a:extLst>
              <a:ext uri="{FF2B5EF4-FFF2-40B4-BE49-F238E27FC236}">
                <a16:creationId xmlns:a16="http://schemas.microsoft.com/office/drawing/2014/main" id="{E3F5FF06-A389-C976-2AD4-6708414E0DAD}"/>
              </a:ext>
            </a:extLst>
          </p:cNvPr>
          <p:cNvPicPr>
            <a:picLocks noChangeAspect="1"/>
          </p:cNvPicPr>
          <p:nvPr/>
        </p:nvPicPr>
        <p:blipFill>
          <a:blip r:embed="rId3"/>
          <a:srcRect l="24488" t="294" r="28213" b="-294"/>
          <a:stretch>
            <a:fillRect/>
          </a:stretch>
        </p:blipFill>
        <p:spPr>
          <a:xfrm>
            <a:off x="231875" y="209550"/>
            <a:ext cx="5442374" cy="6477000"/>
          </a:xfrm>
          <a:prstGeom prst="rect">
            <a:avLst/>
          </a:prstGeom>
        </p:spPr>
      </p:pic>
    </p:spTree>
    <p:extLst>
      <p:ext uri="{BB962C8B-B14F-4D97-AF65-F5344CB8AC3E}">
        <p14:creationId xmlns:p14="http://schemas.microsoft.com/office/powerpoint/2010/main" val="11677542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9ED73-C472-507E-522B-7060B614A8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BB05BA-0845-373B-71CB-4212B806C0B0}"/>
              </a:ext>
            </a:extLst>
          </p:cNvPr>
          <p:cNvSpPr>
            <a:spLocks noGrp="1"/>
          </p:cNvSpPr>
          <p:nvPr>
            <p:ph type="title"/>
          </p:nvPr>
        </p:nvSpPr>
        <p:spPr>
          <a:xfrm>
            <a:off x="6278880" y="1347828"/>
            <a:ext cx="5442374" cy="5131800"/>
          </a:xfrm>
        </p:spPr>
        <p:txBody>
          <a:bodyPr>
            <a:noAutofit/>
          </a:bodyPr>
          <a:lstStyle/>
          <a:p>
            <a:r>
              <a:rPr lang="en-US" sz="4800" b="1" baseline="30000" dirty="0"/>
              <a:t>28 </a:t>
            </a:r>
            <a:r>
              <a:rPr lang="en-US" sz="4800" dirty="0"/>
              <a:t>Through faith he kept the </a:t>
            </a:r>
            <a:r>
              <a:rPr lang="en-US" sz="4800" dirty="0" err="1"/>
              <a:t>passover</a:t>
            </a:r>
            <a:r>
              <a:rPr lang="en-US" sz="4800" dirty="0"/>
              <a:t>, and the sprinkling of blood, lest he that destroyed the firstborn should touch them. </a:t>
            </a:r>
            <a:br>
              <a:rPr lang="en-US" dirty="0"/>
            </a:br>
            <a:endParaRPr lang="en-US" sz="200" dirty="0"/>
          </a:p>
        </p:txBody>
      </p:sp>
      <p:sp>
        <p:nvSpPr>
          <p:cNvPr id="5" name="TextBox 4">
            <a:extLst>
              <a:ext uri="{FF2B5EF4-FFF2-40B4-BE49-F238E27FC236}">
                <a16:creationId xmlns:a16="http://schemas.microsoft.com/office/drawing/2014/main" id="{746BD626-C6B8-C430-A759-5BD617029CD1}"/>
              </a:ext>
            </a:extLst>
          </p:cNvPr>
          <p:cNvSpPr txBox="1"/>
          <p:nvPr/>
        </p:nvSpPr>
        <p:spPr>
          <a:xfrm>
            <a:off x="6278880" y="516831"/>
            <a:ext cx="5283200" cy="830997"/>
          </a:xfrm>
          <a:prstGeom prst="rect">
            <a:avLst/>
          </a:prstGeom>
          <a:noFill/>
        </p:spPr>
        <p:txBody>
          <a:bodyPr wrap="square" rtlCol="0">
            <a:spAutoFit/>
          </a:bodyPr>
          <a:lstStyle/>
          <a:p>
            <a:r>
              <a:rPr lang="en-US" sz="4800" dirty="0"/>
              <a:t>Hebrews 11:27, 28</a:t>
            </a:r>
          </a:p>
        </p:txBody>
      </p:sp>
      <p:pic>
        <p:nvPicPr>
          <p:cNvPr id="3" name="Picture 2" descr="Why Would Some Latter-day Saints Celebrate Passover? - Meridian Magazine  Meridian Magazine">
            <a:extLst>
              <a:ext uri="{FF2B5EF4-FFF2-40B4-BE49-F238E27FC236}">
                <a16:creationId xmlns:a16="http://schemas.microsoft.com/office/drawing/2014/main" id="{3B881352-F3A7-7787-C9BE-0E2D4938DD2A}"/>
              </a:ext>
            </a:extLst>
          </p:cNvPr>
          <p:cNvPicPr>
            <a:picLocks noChangeAspect="1"/>
          </p:cNvPicPr>
          <p:nvPr/>
        </p:nvPicPr>
        <p:blipFill>
          <a:blip r:embed="rId3"/>
          <a:srcRect l="22741" t="146" r="21731" b="-146"/>
          <a:stretch>
            <a:fillRect/>
          </a:stretch>
        </p:blipFill>
        <p:spPr>
          <a:xfrm>
            <a:off x="257174" y="171450"/>
            <a:ext cx="5442375" cy="6534150"/>
          </a:xfrm>
          <a:prstGeom prst="rect">
            <a:avLst/>
          </a:prstGeom>
        </p:spPr>
      </p:pic>
    </p:spTree>
    <p:extLst>
      <p:ext uri="{BB962C8B-B14F-4D97-AF65-F5344CB8AC3E}">
        <p14:creationId xmlns:p14="http://schemas.microsoft.com/office/powerpoint/2010/main" val="7112188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B7990-F06D-8C6E-4082-A1B2C248D0B0}"/>
              </a:ext>
            </a:extLst>
          </p:cNvPr>
          <p:cNvSpPr>
            <a:spLocks noGrp="1"/>
          </p:cNvSpPr>
          <p:nvPr>
            <p:ph type="title"/>
          </p:nvPr>
        </p:nvSpPr>
        <p:spPr/>
        <p:txBody>
          <a:bodyPr>
            <a:normAutofit/>
          </a:bodyPr>
          <a:lstStyle/>
          <a:p>
            <a:r>
              <a:rPr lang="en-US" sz="4800" dirty="0"/>
              <a:t>Gladys Aylward</a:t>
            </a:r>
          </a:p>
        </p:txBody>
      </p:sp>
      <p:pic>
        <p:nvPicPr>
          <p:cNvPr id="3" name="Picture 2" descr="Chinese Missionary Gladys Aylward 1950s Old Photo  | eBay UK">
            <a:extLst>
              <a:ext uri="{FF2B5EF4-FFF2-40B4-BE49-F238E27FC236}">
                <a16:creationId xmlns:a16="http://schemas.microsoft.com/office/drawing/2014/main" id="{94CD0932-2440-5B97-C3A2-8377DCCD29FA}"/>
              </a:ext>
            </a:extLst>
          </p:cNvPr>
          <p:cNvPicPr>
            <a:picLocks noChangeAspect="1"/>
          </p:cNvPicPr>
          <p:nvPr/>
        </p:nvPicPr>
        <p:blipFill>
          <a:blip r:embed="rId2"/>
          <a:srcRect t="4070" b="10514"/>
          <a:stretch>
            <a:fillRect/>
          </a:stretch>
        </p:blipFill>
        <p:spPr>
          <a:xfrm>
            <a:off x="6629400" y="0"/>
            <a:ext cx="5562600" cy="6858000"/>
          </a:xfrm>
          <a:prstGeom prst="rect">
            <a:avLst/>
          </a:prstGeom>
        </p:spPr>
      </p:pic>
    </p:spTree>
    <p:extLst>
      <p:ext uri="{BB962C8B-B14F-4D97-AF65-F5344CB8AC3E}">
        <p14:creationId xmlns:p14="http://schemas.microsoft.com/office/powerpoint/2010/main" val="22867738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ladys Aylward, the little woman, and China's Inn of The Sixth Happiness - or more accurately, the Inn of the Eight Happinesses – David Alton">
            <a:extLst>
              <a:ext uri="{FF2B5EF4-FFF2-40B4-BE49-F238E27FC236}">
                <a16:creationId xmlns:a16="http://schemas.microsoft.com/office/drawing/2014/main" id="{81447432-21E1-9BFA-770B-40456E86FE29}"/>
              </a:ext>
            </a:extLst>
          </p:cNvPr>
          <p:cNvPicPr>
            <a:picLocks noChangeAspect="1"/>
          </p:cNvPicPr>
          <p:nvPr/>
        </p:nvPicPr>
        <p:blipFill>
          <a:blip r:embed="rId2"/>
          <a:srcRect t="13021" b="11375"/>
          <a:stretch>
            <a:fillRect/>
          </a:stretch>
        </p:blipFill>
        <p:spPr>
          <a:xfrm>
            <a:off x="0" y="0"/>
            <a:ext cx="12192000" cy="6858000"/>
          </a:xfrm>
          <a:prstGeom prst="rect">
            <a:avLst/>
          </a:prstGeom>
        </p:spPr>
      </p:pic>
    </p:spTree>
    <p:extLst>
      <p:ext uri="{BB962C8B-B14F-4D97-AF65-F5344CB8AC3E}">
        <p14:creationId xmlns:p14="http://schemas.microsoft.com/office/powerpoint/2010/main" val="673840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CFCFE-2ADA-B05C-F1C4-E56FB1EB23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B36442-20A6-D26C-3BBE-73C4153E83A4}"/>
              </a:ext>
            </a:extLst>
          </p:cNvPr>
          <p:cNvSpPr>
            <a:spLocks noGrp="1"/>
          </p:cNvSpPr>
          <p:nvPr>
            <p:ph type="ctrTitle"/>
          </p:nvPr>
        </p:nvSpPr>
        <p:spPr>
          <a:xfrm>
            <a:off x="265177" y="210311"/>
            <a:ext cx="4764023" cy="5056061"/>
          </a:xfrm>
        </p:spPr>
        <p:txBody>
          <a:bodyPr>
            <a:noAutofit/>
          </a:bodyPr>
          <a:lstStyle/>
          <a:p>
            <a:r>
              <a:rPr lang="en-US" sz="6000" dirty="0"/>
              <a:t>3. On what day of the month was the Passover? </a:t>
            </a:r>
            <a:endParaRPr lang="en-US" sz="2000" dirty="0"/>
          </a:p>
        </p:txBody>
      </p:sp>
      <p:sp>
        <p:nvSpPr>
          <p:cNvPr id="4" name="Subtitle 3">
            <a:extLst>
              <a:ext uri="{FF2B5EF4-FFF2-40B4-BE49-F238E27FC236}">
                <a16:creationId xmlns:a16="http://schemas.microsoft.com/office/drawing/2014/main" id="{AAE2E0A8-18AC-1DF2-0535-840089B008D8}"/>
              </a:ext>
            </a:extLst>
          </p:cNvPr>
          <p:cNvSpPr>
            <a:spLocks noGrp="1"/>
          </p:cNvSpPr>
          <p:nvPr>
            <p:ph type="subTitle" idx="1"/>
          </p:nvPr>
        </p:nvSpPr>
        <p:spPr>
          <a:xfrm>
            <a:off x="265177" y="5266372"/>
            <a:ext cx="6096000" cy="1381317"/>
          </a:xfrm>
        </p:spPr>
        <p:txBody>
          <a:bodyPr>
            <a:normAutofit/>
          </a:bodyPr>
          <a:lstStyle/>
          <a:p>
            <a:r>
              <a:rPr lang="en-US" sz="4800" i="1" dirty="0"/>
              <a:t>Exodus 12:6.</a:t>
            </a:r>
            <a:endParaRPr lang="en-US" sz="4800" dirty="0"/>
          </a:p>
        </p:txBody>
      </p:sp>
      <p:pic>
        <p:nvPicPr>
          <p:cNvPr id="5" name="Picture 4" descr="The Secrets of the Hebrew Calendar, Jewish Astrology, and Higher  Consciousness">
            <a:extLst>
              <a:ext uri="{FF2B5EF4-FFF2-40B4-BE49-F238E27FC236}">
                <a16:creationId xmlns:a16="http://schemas.microsoft.com/office/drawing/2014/main" id="{29165A6C-F396-A277-2F60-ABFBD86EB26E}"/>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2693063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秦汉经行处黄河万里奔潼关 潼关风陵渡攻略_旅游频道_凤凰网">
            <a:extLst>
              <a:ext uri="{FF2B5EF4-FFF2-40B4-BE49-F238E27FC236}">
                <a16:creationId xmlns:a16="http://schemas.microsoft.com/office/drawing/2014/main" id="{09545678-47BC-EDAE-D1C6-EE041A8C0C61}"/>
              </a:ext>
            </a:extLst>
          </p:cNvPr>
          <p:cNvPicPr>
            <a:picLocks noChangeAspect="1"/>
          </p:cNvPicPr>
          <p:nvPr/>
        </p:nvPicPr>
        <p:blipFill>
          <a:blip r:embed="rId2"/>
          <a:srcRect t="16248" b="3776"/>
          <a:stretch>
            <a:fillRect/>
          </a:stretch>
        </p:blipFill>
        <p:spPr>
          <a:xfrm>
            <a:off x="0" y="0"/>
            <a:ext cx="12192000" cy="6858000"/>
          </a:xfrm>
          <a:prstGeom prst="rect">
            <a:avLst/>
          </a:prstGeom>
        </p:spPr>
      </p:pic>
    </p:spTree>
    <p:extLst>
      <p:ext uri="{BB962C8B-B14F-4D97-AF65-F5344CB8AC3E}">
        <p14:creationId xmlns:p14="http://schemas.microsoft.com/office/powerpoint/2010/main" val="6489358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0929B8-9451-B50B-CCB1-2C4F87DC1DBA}"/>
              </a:ext>
            </a:extLst>
          </p:cNvPr>
          <p:cNvPicPr>
            <a:picLocks noChangeAspect="1"/>
          </p:cNvPicPr>
          <p:nvPr/>
        </p:nvPicPr>
        <p:blipFill>
          <a:blip r:embed="rId2"/>
          <a:srcRect l="3367" t="139" b="-139"/>
          <a:stretch>
            <a:fillRect/>
          </a:stretch>
        </p:blipFill>
        <p:spPr>
          <a:xfrm>
            <a:off x="38100" y="66675"/>
            <a:ext cx="7600950" cy="6858000"/>
          </a:xfrm>
          <a:prstGeom prst="rect">
            <a:avLst/>
          </a:prstGeom>
        </p:spPr>
      </p:pic>
      <p:pic>
        <p:nvPicPr>
          <p:cNvPr id="3" name="Picture 2" descr="Gladys Aylward This Is Your Life">
            <a:extLst>
              <a:ext uri="{FF2B5EF4-FFF2-40B4-BE49-F238E27FC236}">
                <a16:creationId xmlns:a16="http://schemas.microsoft.com/office/drawing/2014/main" id="{B3A19804-8187-1B89-8C23-5F784CCB4CF6}"/>
              </a:ext>
            </a:extLst>
          </p:cNvPr>
          <p:cNvPicPr>
            <a:picLocks noChangeAspect="1"/>
          </p:cNvPicPr>
          <p:nvPr/>
        </p:nvPicPr>
        <p:blipFill>
          <a:blip r:embed="rId3"/>
          <a:srcRect l="21986" r="26516"/>
          <a:stretch>
            <a:fillRect/>
          </a:stretch>
        </p:blipFill>
        <p:spPr>
          <a:xfrm>
            <a:off x="7639050" y="57150"/>
            <a:ext cx="4514850" cy="6800850"/>
          </a:xfrm>
          <a:prstGeom prst="rect">
            <a:avLst/>
          </a:prstGeom>
        </p:spPr>
      </p:pic>
    </p:spTree>
    <p:extLst>
      <p:ext uri="{BB962C8B-B14F-4D97-AF65-F5344CB8AC3E}">
        <p14:creationId xmlns:p14="http://schemas.microsoft.com/office/powerpoint/2010/main" val="5289308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9504B-50A8-8196-B8AF-1B9A505BE6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EC6964-AF5A-2FB5-FCD1-72659815B437}"/>
              </a:ext>
            </a:extLst>
          </p:cNvPr>
          <p:cNvSpPr>
            <a:spLocks noGrp="1"/>
          </p:cNvSpPr>
          <p:nvPr>
            <p:ph type="title"/>
          </p:nvPr>
        </p:nvSpPr>
        <p:spPr/>
        <p:txBody>
          <a:bodyPr>
            <a:normAutofit/>
          </a:bodyPr>
          <a:lstStyle/>
          <a:p>
            <a:pPr algn="r"/>
            <a:r>
              <a:rPr lang="en-US" sz="4800" dirty="0"/>
              <a:t>Gladys Aylward</a:t>
            </a:r>
          </a:p>
        </p:txBody>
      </p:sp>
      <p:pic>
        <p:nvPicPr>
          <p:cNvPr id="4" name="Picture 3" descr="Gladys Aylward – Special Collections, SOAS Library">
            <a:extLst>
              <a:ext uri="{FF2B5EF4-FFF2-40B4-BE49-F238E27FC236}">
                <a16:creationId xmlns:a16="http://schemas.microsoft.com/office/drawing/2014/main" id="{A940BF66-06D2-F520-AA6E-865A5ADAF15E}"/>
              </a:ext>
            </a:extLst>
          </p:cNvPr>
          <p:cNvPicPr>
            <a:picLocks noChangeAspect="1"/>
          </p:cNvPicPr>
          <p:nvPr/>
        </p:nvPicPr>
        <p:blipFill>
          <a:blip r:embed="rId2"/>
          <a:srcRect l="9907" t="19715" r="9579" b="22123"/>
          <a:stretch>
            <a:fillRect/>
          </a:stretch>
        </p:blipFill>
        <p:spPr>
          <a:xfrm>
            <a:off x="0" y="-1"/>
            <a:ext cx="6305550" cy="6858001"/>
          </a:xfrm>
          <a:prstGeom prst="rect">
            <a:avLst/>
          </a:prstGeom>
        </p:spPr>
      </p:pic>
    </p:spTree>
    <p:extLst>
      <p:ext uri="{BB962C8B-B14F-4D97-AF65-F5344CB8AC3E}">
        <p14:creationId xmlns:p14="http://schemas.microsoft.com/office/powerpoint/2010/main" val="2512631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281F5-7936-137D-135D-377301F6CE4D}"/>
              </a:ext>
            </a:extLst>
          </p:cNvPr>
          <p:cNvSpPr>
            <a:spLocks noGrp="1"/>
          </p:cNvSpPr>
          <p:nvPr>
            <p:ph type="title"/>
          </p:nvPr>
        </p:nvSpPr>
        <p:spPr>
          <a:xfrm>
            <a:off x="5605670" y="1424066"/>
            <a:ext cx="6300128" cy="4985565"/>
          </a:xfrm>
        </p:spPr>
        <p:txBody>
          <a:bodyPr>
            <a:noAutofit/>
          </a:bodyPr>
          <a:lstStyle/>
          <a:p>
            <a:r>
              <a:rPr lang="en-US" sz="4800" b="1" baseline="30000" dirty="0"/>
              <a:t>6 </a:t>
            </a:r>
            <a:r>
              <a:rPr lang="en-US" sz="4800" dirty="0"/>
              <a:t>And ye shall keep it up until the fourteenth day of the same month: and the whole assembly of the congregation of Israel shall kill it in the evening.</a:t>
            </a:r>
            <a:endParaRPr lang="en-US" sz="1200" dirty="0"/>
          </a:p>
        </p:txBody>
      </p:sp>
      <p:sp>
        <p:nvSpPr>
          <p:cNvPr id="5" name="TextBox 4">
            <a:extLst>
              <a:ext uri="{FF2B5EF4-FFF2-40B4-BE49-F238E27FC236}">
                <a16:creationId xmlns:a16="http://schemas.microsoft.com/office/drawing/2014/main" id="{DB594AEF-0E5A-33B0-4A89-19C1851CB922}"/>
              </a:ext>
            </a:extLst>
          </p:cNvPr>
          <p:cNvSpPr txBox="1"/>
          <p:nvPr/>
        </p:nvSpPr>
        <p:spPr>
          <a:xfrm>
            <a:off x="5605670" y="448369"/>
            <a:ext cx="3937000" cy="830997"/>
          </a:xfrm>
          <a:prstGeom prst="rect">
            <a:avLst/>
          </a:prstGeom>
          <a:noFill/>
        </p:spPr>
        <p:txBody>
          <a:bodyPr wrap="square" rtlCol="0">
            <a:spAutoFit/>
          </a:bodyPr>
          <a:lstStyle/>
          <a:p>
            <a:r>
              <a:rPr lang="en-US" sz="4800" dirty="0"/>
              <a:t>Exodus 12:6</a:t>
            </a:r>
          </a:p>
        </p:txBody>
      </p:sp>
      <p:pic>
        <p:nvPicPr>
          <p:cNvPr id="7" name="Picture 6" descr="The Passover Lamb - ICEJ">
            <a:extLst>
              <a:ext uri="{FF2B5EF4-FFF2-40B4-BE49-F238E27FC236}">
                <a16:creationId xmlns:a16="http://schemas.microsoft.com/office/drawing/2014/main" id="{9DBAEE31-757C-774D-29A0-C5077A881A3E}"/>
              </a:ext>
            </a:extLst>
          </p:cNvPr>
          <p:cNvPicPr>
            <a:picLocks noChangeAspect="1"/>
          </p:cNvPicPr>
          <p:nvPr/>
        </p:nvPicPr>
        <p:blipFill>
          <a:blip r:embed="rId2"/>
          <a:srcRect l="20104" r="28477"/>
          <a:stretch>
            <a:fillRect/>
          </a:stretch>
        </p:blipFill>
        <p:spPr>
          <a:xfrm>
            <a:off x="245432" y="257853"/>
            <a:ext cx="4851224" cy="6286021"/>
          </a:xfrm>
          <a:prstGeom prst="rect">
            <a:avLst/>
          </a:prstGeom>
        </p:spPr>
      </p:pic>
    </p:spTree>
    <p:extLst>
      <p:ext uri="{BB962C8B-B14F-4D97-AF65-F5344CB8AC3E}">
        <p14:creationId xmlns:p14="http://schemas.microsoft.com/office/powerpoint/2010/main" val="1152000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EA9DE-1AF7-026F-6AB7-F56118D489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0733C3-BEEB-9D5A-D597-19B5303459C9}"/>
              </a:ext>
            </a:extLst>
          </p:cNvPr>
          <p:cNvSpPr>
            <a:spLocks noGrp="1"/>
          </p:cNvSpPr>
          <p:nvPr>
            <p:ph type="ctrTitle"/>
          </p:nvPr>
        </p:nvSpPr>
        <p:spPr>
          <a:xfrm>
            <a:off x="320041" y="310897"/>
            <a:ext cx="5294947" cy="5504116"/>
          </a:xfrm>
        </p:spPr>
        <p:txBody>
          <a:bodyPr>
            <a:noAutofit/>
          </a:bodyPr>
          <a:lstStyle/>
          <a:p>
            <a:r>
              <a:rPr lang="en-US" sz="6600" dirty="0"/>
              <a:t>4. At what time in the night were the first-born slain? </a:t>
            </a:r>
            <a:endParaRPr lang="en-US" sz="2400" dirty="0"/>
          </a:p>
        </p:txBody>
      </p:sp>
      <p:sp>
        <p:nvSpPr>
          <p:cNvPr id="4" name="Subtitle 3">
            <a:extLst>
              <a:ext uri="{FF2B5EF4-FFF2-40B4-BE49-F238E27FC236}">
                <a16:creationId xmlns:a16="http://schemas.microsoft.com/office/drawing/2014/main" id="{6842B24F-D60B-5127-043D-1CD40636A28B}"/>
              </a:ext>
            </a:extLst>
          </p:cNvPr>
          <p:cNvSpPr>
            <a:spLocks noGrp="1"/>
          </p:cNvSpPr>
          <p:nvPr>
            <p:ph type="subTitle" idx="1"/>
          </p:nvPr>
        </p:nvSpPr>
        <p:spPr>
          <a:xfrm>
            <a:off x="320041" y="5485257"/>
            <a:ext cx="5775959" cy="1042987"/>
          </a:xfrm>
        </p:spPr>
        <p:txBody>
          <a:bodyPr>
            <a:normAutofit/>
          </a:bodyPr>
          <a:lstStyle/>
          <a:p>
            <a:r>
              <a:rPr lang="en-US" sz="4800" i="1" dirty="0"/>
              <a:t>Exodus 12:29</a:t>
            </a:r>
            <a:endParaRPr lang="en-US" sz="4800" dirty="0"/>
          </a:p>
        </p:txBody>
      </p:sp>
      <p:pic>
        <p:nvPicPr>
          <p:cNvPr id="5" name="Picture 4" descr="How Long Did the Ten Plagues in Egypt Last?">
            <a:extLst>
              <a:ext uri="{FF2B5EF4-FFF2-40B4-BE49-F238E27FC236}">
                <a16:creationId xmlns:a16="http://schemas.microsoft.com/office/drawing/2014/main" id="{DD2948D5-530A-FAE5-E09C-B230C502D0F2}"/>
              </a:ext>
            </a:extLst>
          </p:cNvPr>
          <p:cNvPicPr>
            <a:picLocks noChangeAspect="1"/>
          </p:cNvPicPr>
          <p:nvPr/>
        </p:nvPicPr>
        <p:blipFill>
          <a:blip r:embed="rId2"/>
          <a:srcRect l="32349" t="156" r="6343" b="-156"/>
          <a:stretch>
            <a:fillRect/>
          </a:stretch>
        </p:blipFill>
        <p:spPr>
          <a:xfrm>
            <a:off x="5760720" y="9526"/>
            <a:ext cx="6717792" cy="6848474"/>
          </a:xfrm>
          <a:prstGeom prst="rect">
            <a:avLst/>
          </a:prstGeom>
        </p:spPr>
      </p:pic>
    </p:spTree>
    <p:extLst>
      <p:ext uri="{BB962C8B-B14F-4D97-AF65-F5344CB8AC3E}">
        <p14:creationId xmlns:p14="http://schemas.microsoft.com/office/powerpoint/2010/main" val="1750372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8C042-4A03-6C73-24F3-5429971A6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085924-3808-BAF1-64CE-ABAEC75762A2}"/>
              </a:ext>
            </a:extLst>
          </p:cNvPr>
          <p:cNvSpPr>
            <a:spLocks noGrp="1"/>
          </p:cNvSpPr>
          <p:nvPr>
            <p:ph type="title"/>
          </p:nvPr>
        </p:nvSpPr>
        <p:spPr>
          <a:xfrm>
            <a:off x="5891134" y="1229194"/>
            <a:ext cx="6014664" cy="4985565"/>
          </a:xfrm>
        </p:spPr>
        <p:txBody>
          <a:bodyPr>
            <a:noAutofit/>
          </a:bodyPr>
          <a:lstStyle/>
          <a:p>
            <a:r>
              <a:rPr lang="en-US" sz="3800" b="1" baseline="30000" dirty="0"/>
              <a:t>29 </a:t>
            </a:r>
            <a:r>
              <a:rPr lang="en-US" sz="3800" dirty="0"/>
              <a:t>And it came to pass, that at midnight the </a:t>
            </a:r>
            <a:r>
              <a:rPr lang="en-US" sz="3800" cap="small" dirty="0"/>
              <a:t>Lord</a:t>
            </a:r>
            <a:r>
              <a:rPr lang="en-US" sz="3800" dirty="0"/>
              <a:t> smote all the firstborn in the land of Egypt, from the firstborn of Pharaoh that sat on his throne unto the firstborn of the captive that was in the dungeon; and all the firstborn of cattle.</a:t>
            </a:r>
          </a:p>
        </p:txBody>
      </p:sp>
      <p:sp>
        <p:nvSpPr>
          <p:cNvPr id="5" name="TextBox 4">
            <a:extLst>
              <a:ext uri="{FF2B5EF4-FFF2-40B4-BE49-F238E27FC236}">
                <a16:creationId xmlns:a16="http://schemas.microsoft.com/office/drawing/2014/main" id="{BA78F2EB-9487-2529-CD53-998C83CD3190}"/>
              </a:ext>
            </a:extLst>
          </p:cNvPr>
          <p:cNvSpPr txBox="1"/>
          <p:nvPr/>
        </p:nvSpPr>
        <p:spPr>
          <a:xfrm>
            <a:off x="5891134" y="257853"/>
            <a:ext cx="3651536" cy="830997"/>
          </a:xfrm>
          <a:prstGeom prst="rect">
            <a:avLst/>
          </a:prstGeom>
          <a:noFill/>
        </p:spPr>
        <p:txBody>
          <a:bodyPr wrap="square" rtlCol="0">
            <a:spAutoFit/>
          </a:bodyPr>
          <a:lstStyle/>
          <a:p>
            <a:r>
              <a:rPr lang="en-US" sz="4800" dirty="0"/>
              <a:t>Exodus 12:29</a:t>
            </a:r>
          </a:p>
        </p:txBody>
      </p:sp>
      <p:pic>
        <p:nvPicPr>
          <p:cNvPr id="3" name="Picture 2" descr="plague number ten | Devotionary">
            <a:extLst>
              <a:ext uri="{FF2B5EF4-FFF2-40B4-BE49-F238E27FC236}">
                <a16:creationId xmlns:a16="http://schemas.microsoft.com/office/drawing/2014/main" id="{D7145A54-0A17-3D1A-ABB1-F51F771036A1}"/>
              </a:ext>
            </a:extLst>
          </p:cNvPr>
          <p:cNvPicPr>
            <a:picLocks noChangeAspect="1"/>
          </p:cNvPicPr>
          <p:nvPr/>
        </p:nvPicPr>
        <p:blipFill>
          <a:blip r:embed="rId2"/>
          <a:srcRect l="16189" t="453" r="19975" b="-453"/>
          <a:stretch>
            <a:fillRect/>
          </a:stretch>
        </p:blipFill>
        <p:spPr>
          <a:xfrm>
            <a:off x="286201" y="314793"/>
            <a:ext cx="5319469" cy="6285353"/>
          </a:xfrm>
          <a:prstGeom prst="rect">
            <a:avLst/>
          </a:prstGeom>
        </p:spPr>
      </p:pic>
    </p:spTree>
    <p:extLst>
      <p:ext uri="{BB962C8B-B14F-4D97-AF65-F5344CB8AC3E}">
        <p14:creationId xmlns:p14="http://schemas.microsoft.com/office/powerpoint/2010/main" val="1265007332"/>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2.xml><?xml version="1.0" encoding="utf-8"?>
<ds:datastoreItem xmlns:ds="http://schemas.openxmlformats.org/officeDocument/2006/customXml" ds:itemID="{EF782DA7-86C0-4A84-A860-11A1E6E3FB6B}">
  <ds:schemaRefs>
    <ds:schemaRef ds:uri="http://schemas.microsoft.com/office/2006/documentManagement/type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71af3243-3dd4-4a8d-8c0d-dd76da1f02a5"/>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TM03457464[[fn=Dividend]]</Template>
  <TotalTime>11475</TotalTime>
  <Words>1919</Words>
  <Application>Microsoft Office PowerPoint</Application>
  <PresentationFormat>Widescreen</PresentationFormat>
  <Paragraphs>131</Paragraphs>
  <Slides>63</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Aptos</vt:lpstr>
      <vt:lpstr>Gill Sans MT</vt:lpstr>
      <vt:lpstr>Wingdings 2</vt:lpstr>
      <vt:lpstr>Dividend</vt:lpstr>
      <vt:lpstr>PowerPoint Presentation</vt:lpstr>
      <vt:lpstr>PowerPoint Presentation</vt:lpstr>
      <vt:lpstr>The Departure from Egypt</vt:lpstr>
      <vt:lpstr>1. What was the last plague upon Egypt? </vt:lpstr>
      <vt:lpstr>2. What were the Israelites required to do in order to escape it? </vt:lpstr>
      <vt:lpstr>3. On what day of the month was the Passover? </vt:lpstr>
      <vt:lpstr>6 And ye shall keep it up until the fourteenth day of the same month: and the whole assembly of the congregation of Israel shall kill it in the evening.</vt:lpstr>
      <vt:lpstr>4. At what time in the night were the first-born slain? </vt:lpstr>
      <vt:lpstr>29 And it came to pass, that at midnight the Lord smote all the firstborn in the land of Egypt, from the firstborn of Pharaoh that sat on his throne unto the firstborn of the captive that was in the dungeon; and all the firstborn of cattle.</vt:lpstr>
      <vt:lpstr>5. When this great calamity came, what did Pharaoh do? </vt:lpstr>
      <vt:lpstr>30 And Pharaoh rose up in the night, he, and all his servants, and all the Egyptians; and there was a great cry in Egypt; for there was not a house where there was not one dead.</vt:lpstr>
      <vt:lpstr>31 And he called for Moses and Aaron by night, and said, Rise up, and get you forth from among my people, both ye and the children of Israel; and go, serve the Lord, as ye have said.</vt:lpstr>
      <vt:lpstr>32 Also take your flocks and your herds, as ye have said, and be gone; and bless me also.</vt:lpstr>
      <vt:lpstr>6.  Of what word of the Lord was this a fulfillment?</vt:lpstr>
      <vt:lpstr>11 And the Lord said unto Moses, Yet will I bring one plague more upon Pharaoh, and upon Egypt; afterwards he will let you go hence: when he shall let you go, he shall surely thrust you out hence altogether.</vt:lpstr>
      <vt:lpstr>7. How did the people of Egypt feel? </vt:lpstr>
      <vt:lpstr>33 And the Egyptians were urgent upon the people, that they might send them out of the land in haste; for they said, We be all dead men.</vt:lpstr>
      <vt:lpstr>8. What did the Israelites receive from the Egyptians?</vt:lpstr>
      <vt:lpstr>35 And the children of Israel did according to the word of Moses; and they borrowed of the Egyptians jewels of silver, and jewels of gold, and raiment:</vt:lpstr>
      <vt:lpstr>36 And the Lord gave the people favour in the sight of the Egyptians, so that they lent unto them such things as they required. And they spoiled the Egyptians.</vt:lpstr>
      <vt:lpstr>9.  With what word of the Lord was this in harmony?</vt:lpstr>
      <vt:lpstr>21 And I will give this people favour in the sight of the Egyptians: and it shall come to pass, that, when ye go, ye shall not go empty.</vt:lpstr>
      <vt:lpstr>22 But every woman shall borrow of her neighbour, and of her that sojourneth in her house, jewels of silver, and jewels of gold, and raiment: and ye shall put them upon your sons, and upon your daughters; and ye shall spoil the Egyptians.</vt:lpstr>
      <vt:lpstr>13 And he said unto Abram, Know of a surety that thy seed shall be a stranger in a land that is not theirs, and shall serve them; and they shall afflict them four hundred years;</vt:lpstr>
      <vt:lpstr>14 And also that nation, whom they shall serve, will I judge: and afterward shall they come out with great substance.</vt:lpstr>
      <vt:lpstr>10. Explain the seeming discrepancy between Genesis 15:13 and  Exodus 12:40. </vt:lpstr>
      <vt:lpstr>Genesis 15:13    Exodus 12:40  </vt:lpstr>
      <vt:lpstr>Genesis 15:13    Exodus 12:40  </vt:lpstr>
      <vt:lpstr>Genesis 15:13    Exodus 12:40  </vt:lpstr>
      <vt:lpstr>Genesis 15:13    Exodus 12:40  </vt:lpstr>
      <vt:lpstr>PowerPoint Presentation</vt:lpstr>
      <vt:lpstr>11. How large a company went out from Egypt? </vt:lpstr>
      <vt:lpstr>37 And the children of Israel journeyed from Rameses to Succoth, about six hundred thousand on foot that were men, beside children.</vt:lpstr>
      <vt:lpstr>12. What did Moses take with him?</vt:lpstr>
      <vt:lpstr>19 And Moses took the bones of Joseph with him: for he had straitly sworn the children of Israel, saying, God will surely visit you; and ye shall carry up my bones away hence with you.</vt:lpstr>
      <vt:lpstr>24 And Joseph said unto his brethren, I die: and God will surely visit you, and bring you out of this land unto the land which he sware to Abraham, to Isaac, and to Jacob.</vt:lpstr>
      <vt:lpstr>25 And Joseph took an oath of the children of Israel, saying, God will surely visit you, and ye shall carry up my bones from hence. </vt:lpstr>
      <vt:lpstr>13. In exacting this promise, by what was Joseph actuated?</vt:lpstr>
      <vt:lpstr>22 By faith Joseph, when he died, made mention of the departing of the children of Israel; and gave commandment concerning his bones. </vt:lpstr>
      <vt:lpstr>14.  What precaution did the Lord take against causing the Israelites to become discouraged? </vt:lpstr>
      <vt:lpstr>17 And it came to pass, when Pharaoh had let the people go, that God led them not through the way of the land of the Philistines, although that was near; for God said, Lest peradventure the people repent when they see war, and they return to Egypt: </vt:lpstr>
      <vt:lpstr>18 But God led the people about, through the way of the wilderness of the Red sea: and the children of Israel went up harnessed out of the land of Egypt. </vt:lpstr>
      <vt:lpstr>PowerPoint Presentation</vt:lpstr>
      <vt:lpstr>PowerPoint Presentation</vt:lpstr>
      <vt:lpstr>15. What protection and guidance did he give them?</vt:lpstr>
      <vt:lpstr>21 And the Lord went before them by day in a pillar of a cloud, to lead them the way; and by night in a pillar of fire, to give them light; to go by day and night: </vt:lpstr>
      <vt:lpstr>22 He took not away the pillar of the cloud by day, nor the pillar of fire by night, from before the people. </vt:lpstr>
      <vt:lpstr>16.  What confidence may God's people ever have? </vt:lpstr>
      <vt:lpstr>7 The angel of the lord encampeth round about them that fear him, and delivereth them </vt:lpstr>
      <vt:lpstr>125 They that trust in the Lord shall be as mount Zion, which cannot be removed, but abideth for ever. </vt:lpstr>
      <vt:lpstr>2 As the mountains are round about Jerusalem, so the Lord is round about his people from henceforth even for ever. </vt:lpstr>
      <vt:lpstr>17.  Then what should ever be their song? </vt:lpstr>
      <vt:lpstr>2 Behold, God is my salvation; I will trust, and not be afraid: for the Lord Jehovah is my strength and my song; he also is become my salvation. </vt:lpstr>
      <vt:lpstr>18. What sustained Moses all through the contest with Pharaoh, and the departure from Egypt? </vt:lpstr>
      <vt:lpstr>27 By faith he forsook Egypt, not fearing the wrath of the king: for he endured, as seeing him who is invisible. </vt:lpstr>
      <vt:lpstr>28 Through faith he kept the passover, and the sprinkling of blood, lest he that destroyed the firstborn should touch them.  </vt:lpstr>
      <vt:lpstr>PowerPoint Presentation</vt:lpstr>
      <vt:lpstr>Gladys Aylward</vt:lpstr>
      <vt:lpstr>PowerPoint Presentation</vt:lpstr>
      <vt:lpstr>PowerPoint Presentation</vt:lpstr>
      <vt:lpstr>PowerPoint Presentation</vt:lpstr>
      <vt:lpstr>Gladys Aylward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46</cp:revision>
  <cp:lastPrinted>2026-08-01T04:36:13Z</cp:lastPrinted>
  <dcterms:created xsi:type="dcterms:W3CDTF">2026-04-24T19:22:05Z</dcterms:created>
  <dcterms:modified xsi:type="dcterms:W3CDTF">2026-08-15T06:27:58Z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