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37" r:id="rId4"/>
  </p:sldMasterIdLst>
  <p:notesMasterIdLst>
    <p:notesMasterId r:id="rId94"/>
  </p:notesMasterIdLst>
  <p:handoutMasterIdLst>
    <p:handoutMasterId r:id="rId95"/>
  </p:handoutMasterIdLst>
  <p:sldIdLst>
    <p:sldId id="1519" r:id="rId5"/>
    <p:sldId id="1752" r:id="rId6"/>
    <p:sldId id="1960" r:id="rId7"/>
    <p:sldId id="1964" r:id="rId8"/>
    <p:sldId id="1966" r:id="rId9"/>
    <p:sldId id="1967" r:id="rId10"/>
    <p:sldId id="1968" r:id="rId11"/>
    <p:sldId id="1969" r:id="rId12"/>
    <p:sldId id="1970" r:id="rId13"/>
    <p:sldId id="1971" r:id="rId14"/>
    <p:sldId id="1972" r:id="rId15"/>
    <p:sldId id="1973" r:id="rId16"/>
    <p:sldId id="1974" r:id="rId17"/>
    <p:sldId id="1975" r:id="rId18"/>
    <p:sldId id="1976" r:id="rId19"/>
    <p:sldId id="1977" r:id="rId20"/>
    <p:sldId id="1978" r:id="rId21"/>
    <p:sldId id="1979" r:id="rId22"/>
    <p:sldId id="1980" r:id="rId23"/>
    <p:sldId id="1981" r:id="rId24"/>
    <p:sldId id="1982" r:id="rId25"/>
    <p:sldId id="1983" r:id="rId26"/>
    <p:sldId id="1984" r:id="rId27"/>
    <p:sldId id="1985" r:id="rId28"/>
    <p:sldId id="1986" r:id="rId29"/>
    <p:sldId id="1987" r:id="rId30"/>
    <p:sldId id="1988" r:id="rId31"/>
    <p:sldId id="1989" r:id="rId32"/>
    <p:sldId id="1990" r:id="rId33"/>
    <p:sldId id="1991" r:id="rId34"/>
    <p:sldId id="1992" r:id="rId35"/>
    <p:sldId id="1993" r:id="rId36"/>
    <p:sldId id="2036" r:id="rId37"/>
    <p:sldId id="2037" r:id="rId38"/>
    <p:sldId id="1994" r:id="rId39"/>
    <p:sldId id="1995" r:id="rId40"/>
    <p:sldId id="2038" r:id="rId41"/>
    <p:sldId id="2039" r:id="rId42"/>
    <p:sldId id="1996" r:id="rId43"/>
    <p:sldId id="1997" r:id="rId44"/>
    <p:sldId id="2040" r:id="rId45"/>
    <p:sldId id="1998" r:id="rId46"/>
    <p:sldId id="1999" r:id="rId47"/>
    <p:sldId id="2001" r:id="rId48"/>
    <p:sldId id="2002" r:id="rId49"/>
    <p:sldId id="2003" r:id="rId50"/>
    <p:sldId id="2004" r:id="rId51"/>
    <p:sldId id="2005" r:id="rId52"/>
    <p:sldId id="2006" r:id="rId53"/>
    <p:sldId id="2007" r:id="rId54"/>
    <p:sldId id="2008" r:id="rId55"/>
    <p:sldId id="2009" r:id="rId56"/>
    <p:sldId id="2010" r:id="rId57"/>
    <p:sldId id="2011" r:id="rId58"/>
    <p:sldId id="2012" r:id="rId59"/>
    <p:sldId id="2013" r:id="rId60"/>
    <p:sldId id="2014" r:id="rId61"/>
    <p:sldId id="2015" r:id="rId62"/>
    <p:sldId id="2016" r:id="rId63"/>
    <p:sldId id="2017" r:id="rId64"/>
    <p:sldId id="2018" r:id="rId65"/>
    <p:sldId id="2019" r:id="rId66"/>
    <p:sldId id="2020" r:id="rId67"/>
    <p:sldId id="2021" r:id="rId68"/>
    <p:sldId id="2022" r:id="rId69"/>
    <p:sldId id="2023" r:id="rId70"/>
    <p:sldId id="2024" r:id="rId71"/>
    <p:sldId id="2025" r:id="rId72"/>
    <p:sldId id="2026" r:id="rId73"/>
    <p:sldId id="2027" r:id="rId74"/>
    <p:sldId id="2041" r:id="rId75"/>
    <p:sldId id="2028" r:id="rId76"/>
    <p:sldId id="2047" r:id="rId77"/>
    <p:sldId id="2042" r:id="rId78"/>
    <p:sldId id="2044" r:id="rId79"/>
    <p:sldId id="2043" r:id="rId80"/>
    <p:sldId id="2045" r:id="rId81"/>
    <p:sldId id="2046" r:id="rId82"/>
    <p:sldId id="2048" r:id="rId83"/>
    <p:sldId id="2029" r:id="rId84"/>
    <p:sldId id="2030" r:id="rId85"/>
    <p:sldId id="2031" r:id="rId86"/>
    <p:sldId id="2032" r:id="rId87"/>
    <p:sldId id="2033" r:id="rId88"/>
    <p:sldId id="2034" r:id="rId89"/>
    <p:sldId id="2035" r:id="rId90"/>
    <p:sldId id="1521" r:id="rId91"/>
    <p:sldId id="2049" r:id="rId92"/>
    <p:sldId id="1511" r:id="rId93"/>
  </p:sldIdLst>
  <p:sldSz cx="12192000" cy="6858000"/>
  <p:notesSz cx="695325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armichael" initials="MC" lastIdx="1" clrIdx="0">
    <p:extLst>
      <p:ext uri="{19B8F6BF-5375-455C-9EA6-DF929625EA0E}">
        <p15:presenceInfo xmlns:p15="http://schemas.microsoft.com/office/powerpoint/2012/main" userId="670bd2a1a84c66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94C"/>
    <a:srgbClr val="BCBDCA"/>
    <a:srgbClr val="562106"/>
    <a:srgbClr val="EEECE1"/>
    <a:srgbClr val="EAD8C0"/>
    <a:srgbClr val="221A0F"/>
    <a:srgbClr val="372231"/>
    <a:srgbClr val="3F3322"/>
    <a:srgbClr val="D5AB63"/>
    <a:srgbClr val="D3AA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12" autoAdjust="0"/>
    <p:restoredTop sz="90370" autoAdjust="0"/>
  </p:normalViewPr>
  <p:slideViewPr>
    <p:cSldViewPr snapToGrid="0">
      <p:cViewPr>
        <p:scale>
          <a:sx n="54" d="100"/>
          <a:sy n="54" d="100"/>
        </p:scale>
        <p:origin x="168" y="405"/>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handoutMaster" Target="handoutMasters/handout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938566" y="0"/>
            <a:ext cx="3013075" cy="463567"/>
          </a:xfrm>
          <a:prstGeom prst="rect">
            <a:avLst/>
          </a:prstGeom>
        </p:spPr>
        <p:txBody>
          <a:bodyPr vert="horz" lIns="92528" tIns="46264" rIns="92528" bIns="46264" rtlCol="0"/>
          <a:lstStyle>
            <a:lvl1pPr algn="r">
              <a:defRPr sz="1200"/>
            </a:lvl1pPr>
          </a:lstStyle>
          <a:p>
            <a:fld id="{D5D1EC30-5B0B-48D0-A1A8-66A96720DF24}" type="datetimeFigureOut">
              <a:rPr lang="en-US" smtClean="0"/>
              <a:t>8/28/2026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938566" y="8775684"/>
            <a:ext cx="3013075" cy="463566"/>
          </a:xfrm>
          <a:prstGeom prst="rect">
            <a:avLst/>
          </a:prstGeom>
        </p:spPr>
        <p:txBody>
          <a:bodyPr vert="horz" lIns="92528" tIns="46264" rIns="92528" bIns="46264"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p:cNvSpPr>
            <a:spLocks noGrp="1"/>
          </p:cNvSpPr>
          <p:nvPr>
            <p:ph type="dt" idx="1"/>
          </p:nvPr>
        </p:nvSpPr>
        <p:spPr>
          <a:xfrm>
            <a:off x="3938566" y="0"/>
            <a:ext cx="3013075" cy="463567"/>
          </a:xfrm>
          <a:prstGeom prst="rect">
            <a:avLst/>
          </a:prstGeom>
        </p:spPr>
        <p:txBody>
          <a:bodyPr vert="horz" lIns="92528" tIns="46264" rIns="92528" bIns="46264" rtlCol="0"/>
          <a:lstStyle>
            <a:lvl1pPr algn="r">
              <a:defRPr sz="1200"/>
            </a:lvl1pPr>
          </a:lstStyle>
          <a:p>
            <a:fld id="{69F68A4D-42A7-45F7-9930-00E8DCB48D7E}" type="datetimeFigureOut">
              <a:rPr lang="en-US" smtClean="0"/>
              <a:t>8/28/2026</a:t>
            </a:fld>
            <a:endParaRPr lang="en-US" dirty="0"/>
          </a:p>
        </p:txBody>
      </p:sp>
      <p:sp>
        <p:nvSpPr>
          <p:cNvPr id="4" name="Slide Image Placeholder 3"/>
          <p:cNvSpPr>
            <a:spLocks noGrp="1" noRot="1" noChangeAspect="1"/>
          </p:cNvSpPr>
          <p:nvPr>
            <p:ph type="sldImg" idx="2"/>
          </p:nvPr>
        </p:nvSpPr>
        <p:spPr>
          <a:xfrm>
            <a:off x="703263" y="1154113"/>
            <a:ext cx="5546725" cy="3119437"/>
          </a:xfrm>
          <a:prstGeom prst="rect">
            <a:avLst/>
          </a:prstGeom>
          <a:noFill/>
          <a:ln w="12700">
            <a:solidFill>
              <a:prstClr val="black"/>
            </a:solidFill>
          </a:ln>
        </p:spPr>
        <p:txBody>
          <a:bodyPr vert="horz" lIns="92528" tIns="46264" rIns="92528" bIns="46264" rtlCol="0" anchor="ctr"/>
          <a:lstStyle/>
          <a:p>
            <a:endParaRPr lang="en-US" dirty="0"/>
          </a:p>
        </p:txBody>
      </p:sp>
      <p:sp>
        <p:nvSpPr>
          <p:cNvPr id="5" name="Notes Placeholder 4"/>
          <p:cNvSpPr>
            <a:spLocks noGrp="1"/>
          </p:cNvSpPr>
          <p:nvPr>
            <p:ph type="body" sz="quarter" idx="3"/>
          </p:nvPr>
        </p:nvSpPr>
        <p:spPr>
          <a:xfrm>
            <a:off x="695325" y="4446389"/>
            <a:ext cx="5562600" cy="3637955"/>
          </a:xfrm>
          <a:prstGeom prst="rect">
            <a:avLst/>
          </a:prstGeom>
        </p:spPr>
        <p:txBody>
          <a:bodyPr vert="horz" lIns="92528" tIns="46264" rIns="92528" bIns="462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8566" y="8775684"/>
            <a:ext cx="3013075" cy="463566"/>
          </a:xfrm>
          <a:prstGeom prst="rect">
            <a:avLst/>
          </a:prstGeom>
        </p:spPr>
        <p:txBody>
          <a:bodyPr vert="horz" lIns="92528" tIns="46264" rIns="92528" bIns="46264"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1199984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87</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2ABAD28B-DD56-4B56-883A-96608C765E28}" type="datetimeFigureOut">
              <a:rPr lang="en-US" smtClean="0"/>
              <a:pPr/>
              <a:t>8/28/2026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r>
              <a:rPr lang="en-US"/>
              <a:t>Sample Footer Text</a:t>
            </a:r>
            <a:endParaRPr lang="en-US" dirty="0"/>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9454780"/>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30445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665DFBE8-81F4-46A1-BB38-C49D79C4F68D}" type="datetime1">
              <a:rPr lang="en-US" smtClean="0"/>
              <a:t>8/28/2026</a:t>
            </a:fld>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00127609"/>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665DFBE8-81F4-46A1-BB38-C49D79C4F68D}" type="datetime1">
              <a:rPr lang="en-US" smtClean="0"/>
              <a:t>8/28/2026</a:t>
            </a:fld>
            <a:endParaRPr lang="en-US" dirty="0"/>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8386560"/>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2ABAD28B-DD56-4B56-883A-96608C765E28}" type="datetimeFigureOut">
              <a:rPr lang="en-US" smtClean="0"/>
              <a:pPr/>
              <a:t>8/28/2026</a:t>
            </a:fld>
            <a:endParaRPr lang="en-US" dirty="0"/>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2621385262"/>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8A60B404-9532-4DA8-8A40-EC339A5BE635}" type="datetime1">
              <a:rPr lang="en-US" smtClean="0"/>
              <a:t>8/28/2026</a:t>
            </a:fld>
            <a:endParaRPr lang="en-US" dirty="0"/>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94281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665DFBE8-81F4-46A1-BB38-C49D79C4F68D}" type="datetime1">
              <a:rPr lang="en-US" smtClean="0"/>
              <a:t>8/28/2026</a:t>
            </a:fld>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r>
              <a:rPr lang="en-US"/>
              <a:t>Sample Footer Text</a:t>
            </a:r>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3514870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816036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62333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665DFBE8-81F4-46A1-BB38-C49D79C4F68D}" type="datetime1">
              <a:rPr lang="en-US" smtClean="0"/>
              <a:t>8/28/2026</a:t>
            </a:fld>
            <a:endParaRPr lang="en-US" dirty="0"/>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03456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665DFBE8-81F4-46A1-BB38-C49D79C4F68D}" type="datetime1">
              <a:rPr lang="en-US" smtClean="0"/>
              <a:t>8/28/2026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1195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665DFBE8-81F4-46A1-BB38-C49D79C4F68D}" type="datetime1">
              <a:rPr lang="en-US" smtClean="0"/>
              <a:t>8/28/2026</a:t>
            </a:fld>
            <a:endParaRPr lang="en-US" dirty="0"/>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830964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65DFBE8-81F4-46A1-BB38-C49D79C4F68D}" type="datetime1">
              <a:rPr lang="en-US" smtClean="0"/>
              <a:t>8/28/2026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208717727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665DFBE8-81F4-46A1-BB38-C49D79C4F68D}" type="datetime1">
              <a:rPr lang="en-US" smtClean="0"/>
              <a:t>8/28/2026</a:t>
            </a:fld>
            <a:endParaRPr lang="en-US" dirty="0"/>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r>
              <a:rPr lang="en-US"/>
              <a:t>Sample Footer Text</a:t>
            </a:r>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6643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665DFBE8-81F4-46A1-BB38-C49D79C4F68D}" type="datetime1">
              <a:rPr lang="en-US" smtClean="0"/>
              <a:t>8/28/2026</a:t>
            </a:fld>
            <a:endParaRPr lang="en-US" dirty="0"/>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89631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665DFBE8-81F4-46A1-BB38-C49D79C4F68D}" type="datetime1">
              <a:rPr lang="en-US" smtClean="0"/>
              <a:t>8/28/2026</a:t>
            </a:fld>
            <a:endParaRPr lang="en-US" dirty="0"/>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96330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5579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226886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23031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t>‹#›</a:t>
            </a:fld>
            <a:endParaRPr lang="en-US" dirty="0"/>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542296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4D63035D-22A0-4334-A9AE-2457016C8B47}" type="datetime1">
              <a:rPr lang="en-US" smtClean="0"/>
              <a:t>8/28/2026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895680"/>
      </p:ext>
    </p:extLst>
  </p:cSld>
  <p:clrMapOvr>
    <a:masterClrMapping/>
  </p:clrMapOvr>
  <p:hf sldNum="0" hdr="0" ft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665DFBE8-81F4-46A1-BB38-C49D79C4F68D}" type="datetime1">
              <a:rPr lang="en-US" smtClean="0"/>
              <a:t>8/28/2026</a:t>
            </a:fld>
            <a:endParaRPr lang="en-US" dirty="0"/>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921526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665DFBE8-81F4-46A1-BB38-C49D79C4F68D}" type="datetime1">
              <a:rPr lang="en-US" smtClean="0"/>
              <a:t>8/28/2026</a:t>
            </a:fld>
            <a:endParaRPr lang="en-US" dirty="0"/>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538604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665DFBE8-81F4-46A1-BB38-C49D79C4F68D}" type="datetime1">
              <a:rPr lang="en-US" smtClean="0"/>
              <a:t>8/28/2026</a:t>
            </a:fld>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r>
              <a:rPr lang="en-US"/>
              <a:t>Sample Footer Text</a:t>
            </a:r>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09041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665DFBE8-81F4-46A1-BB38-C49D79C4F68D}" type="datetime1">
              <a:rPr lang="en-US" smtClean="0"/>
              <a:t>8/28/2026</a:t>
            </a:fld>
            <a:endParaRPr lang="en-US" dirty="0"/>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r>
              <a:rPr lang="en-US"/>
              <a:t>Sample Footer Text</a:t>
            </a:r>
            <a:endParaRPr lang="en-US" dirty="0"/>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CC057153-B650-4DEB-B370-79DDCFDCE934}"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67047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F57FA73-4BE2-4237-90E8-28123CE1B9FA}" type="datetime1">
              <a:rPr lang="en-US" smtClean="0"/>
              <a:t>8/28/2026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549282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65DFBE8-81F4-46A1-BB38-C49D79C4F68D}" type="datetime1">
              <a:rPr lang="en-US" smtClean="0"/>
              <a:t>8/28/2026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5436497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717A0-7265-5E1F-25F7-FC4B33B187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2A43C5-0CA9-8D24-4706-8120490CFB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C45817-4CBF-E771-B509-86F856D15B58}"/>
              </a:ext>
            </a:extLst>
          </p:cNvPr>
          <p:cNvSpPr>
            <a:spLocks noGrp="1"/>
          </p:cNvSpPr>
          <p:nvPr>
            <p:ph type="dt" sz="half" idx="10"/>
          </p:nvPr>
        </p:nvSpPr>
        <p:spPr/>
        <p:txBody>
          <a:bodyPr/>
          <a:lstStyle/>
          <a:p>
            <a:fld id="{665DFBE8-81F4-46A1-BB38-C49D79C4F68D}" type="datetime1">
              <a:rPr lang="en-US" smtClean="0"/>
              <a:t>8/28/2026</a:t>
            </a:fld>
            <a:endParaRPr lang="en-US" dirty="0"/>
          </a:p>
        </p:txBody>
      </p:sp>
      <p:sp>
        <p:nvSpPr>
          <p:cNvPr id="5" name="Footer Placeholder 4">
            <a:extLst>
              <a:ext uri="{FF2B5EF4-FFF2-40B4-BE49-F238E27FC236}">
                <a16:creationId xmlns:a16="http://schemas.microsoft.com/office/drawing/2014/main" id="{3EA11B4C-C307-4117-563F-637614C668F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6DAEC81B-4598-EC4F-AA02-FAD407CDB697}"/>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5320653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8/28/2026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109552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665DFBE8-81F4-46A1-BB38-C49D79C4F68D}" type="datetime1">
              <a:rPr lang="en-US" smtClean="0"/>
              <a:t>8/28/2026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CC057153-B650-4DEB-B370-79DDCFDCE934}" type="slidenum">
              <a:rPr lang="en-US" smtClean="0"/>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491978"/>
      </p:ext>
    </p:extLst>
  </p:cSld>
  <p:clrMap bg1="dk1" tx1="lt1" bg2="dk2" tx2="lt2" accent1="accent1" accent2="accent2" accent3="accent3" accent4="accent4" accent5="accent5" accent6="accent6" hlink="hlink" folHlink="folHlink"/>
  <p:sldLayoutIdLst>
    <p:sldLayoutId id="2147485338" r:id="rId1"/>
    <p:sldLayoutId id="2147485339" r:id="rId2"/>
    <p:sldLayoutId id="2147485340" r:id="rId3"/>
    <p:sldLayoutId id="2147485341" r:id="rId4"/>
    <p:sldLayoutId id="2147485342" r:id="rId5"/>
    <p:sldLayoutId id="2147485343" r:id="rId6"/>
    <p:sldLayoutId id="2147485344" r:id="rId7"/>
    <p:sldLayoutId id="2147485345" r:id="rId8"/>
    <p:sldLayoutId id="2147485346" r:id="rId9"/>
    <p:sldLayoutId id="2147485347" r:id="rId10"/>
    <p:sldLayoutId id="2147485348" r:id="rId11"/>
    <p:sldLayoutId id="2147485349" r:id="rId12"/>
    <p:sldLayoutId id="2147485350" r:id="rId13"/>
    <p:sldLayoutId id="2147485351" r:id="rId14"/>
    <p:sldLayoutId id="2147485352" r:id="rId15"/>
    <p:sldLayoutId id="2147485353" r:id="rId16"/>
    <p:sldLayoutId id="2147485354" r:id="rId17"/>
    <p:sldLayoutId id="2147485355" r:id="rId18"/>
    <p:sldLayoutId id="2147485356" r:id="rId19"/>
    <p:sldLayoutId id="2147485357" r:id="rId20"/>
    <p:sldLayoutId id="2147485358" r:id="rId21"/>
    <p:sldLayoutId id="2147485359" r:id="rId22"/>
    <p:sldLayoutId id="2147485360" r:id="rId23"/>
    <p:sldLayoutId id="2147485361" r:id="rId24"/>
    <p:sldLayoutId id="2147485362" r:id="rId25"/>
    <p:sldLayoutId id="2147485363" r:id="rId26"/>
    <p:sldLayoutId id="2147485364" r:id="rId27"/>
    <p:sldLayoutId id="2147485365" r:id="rId28"/>
    <p:sldLayoutId id="2147485376" r:id="rId29"/>
  </p:sldLayoutIdLst>
  <p:hf sldNum="0" hdr="0" ftr="0" dt="0"/>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 Id="rId5" Type="http://schemas.openxmlformats.org/officeDocument/2006/relationships/hyperlink" Target="https://www.chabad.org/library/article_cdo/aid/433240/jewish/God.htm" TargetMode="External"/><Relationship Id="rId4" Type="http://schemas.openxmlformats.org/officeDocument/2006/relationships/hyperlink" Target="https://www.chabad.org/library/article_cdo/aid/253215/jewish/Shabbat.htm"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 Id="rId4" Type="http://schemas.openxmlformats.org/officeDocument/2006/relationships/hyperlink" Target="https://www.chabad.org/library/article_cdo/aid/2537389/jewish/Talmud.htm"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 Id="rId5" Type="http://schemas.openxmlformats.org/officeDocument/2006/relationships/hyperlink" Target="https://www.chabad.org/library/article_cdo/aid/1426382/jewish/Torah.htm" TargetMode="External"/><Relationship Id="rId4" Type="http://schemas.openxmlformats.org/officeDocument/2006/relationships/hyperlink" Target="https://www.chabad.org/library/article_cdo/aid/2398444/jewish/Midrash.ht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 Id="rId4" Type="http://schemas.openxmlformats.org/officeDocument/2006/relationships/hyperlink" Target="https://www.chabad.org/library/article_cdo/aid/52754/jewish/The-Holy-Temple-an-Anthology.htm" TargetMode="External"/></Relationships>
</file>

<file path=ppt/slides/_rels/slide8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8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27.xml"/></Relationships>
</file>

<file path=ppt/slides/_rels/slide8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08A0CE-EFD5-B6EB-BCC6-C804CC0EFD0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976B5-0BDF-9B5F-C3F9-230BC9955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nna Finds a Place on Restaurant Menus - The New York Times">
            <a:extLst>
              <a:ext uri="{FF2B5EF4-FFF2-40B4-BE49-F238E27FC236}">
                <a16:creationId xmlns:a16="http://schemas.microsoft.com/office/drawing/2014/main" id="{48AF5495-60CB-22C5-A55B-30491F5E0A08}"/>
              </a:ext>
            </a:extLst>
          </p:cNvPr>
          <p:cNvPicPr>
            <a:picLocks noChangeAspect="1"/>
          </p:cNvPicPr>
          <p:nvPr/>
        </p:nvPicPr>
        <p:blipFill>
          <a:blip r:embed="rId3"/>
          <a:srcRect r="2222"/>
          <a:stretch>
            <a:fillRect/>
          </a:stretch>
        </p:blipFill>
        <p:spPr>
          <a:xfrm>
            <a:off x="-1" y="0"/>
            <a:ext cx="12192001" cy="6858000"/>
          </a:xfrm>
          <a:prstGeom prst="rect">
            <a:avLst/>
          </a:prstGeom>
        </p:spPr>
      </p:pic>
      <p:sp>
        <p:nvSpPr>
          <p:cNvPr id="2" name="Title 1">
            <a:extLst>
              <a:ext uri="{FF2B5EF4-FFF2-40B4-BE49-F238E27FC236}">
                <a16:creationId xmlns:a16="http://schemas.microsoft.com/office/drawing/2014/main" id="{074DE645-F4B2-8279-677D-8DFEBD0F00B4}"/>
              </a:ext>
            </a:extLst>
          </p:cNvPr>
          <p:cNvSpPr>
            <a:spLocks noGrp="1"/>
          </p:cNvSpPr>
          <p:nvPr>
            <p:ph type="ctrTitle"/>
          </p:nvPr>
        </p:nvSpPr>
        <p:spPr>
          <a:xfrm>
            <a:off x="1422920" y="315675"/>
            <a:ext cx="10473157" cy="3346590"/>
          </a:xfrm>
        </p:spPr>
        <p:txBody>
          <a:bodyPr>
            <a:noAutofit/>
          </a:bodyPr>
          <a:lstStyle/>
          <a:p>
            <a:pPr algn="r"/>
            <a:r>
              <a:rPr lang="en-US" sz="10300" dirty="0"/>
              <a:t>The Giving of Manna</a:t>
            </a:r>
          </a:p>
        </p:txBody>
      </p:sp>
      <p:sp>
        <p:nvSpPr>
          <p:cNvPr id="3" name="Subtitle 2">
            <a:extLst>
              <a:ext uri="{FF2B5EF4-FFF2-40B4-BE49-F238E27FC236}">
                <a16:creationId xmlns:a16="http://schemas.microsoft.com/office/drawing/2014/main" id="{34A00A10-8671-D4A8-FE76-0972075EAC82}"/>
              </a:ext>
            </a:extLst>
          </p:cNvPr>
          <p:cNvSpPr>
            <a:spLocks noGrp="1"/>
          </p:cNvSpPr>
          <p:nvPr>
            <p:ph type="subTitle" idx="1"/>
          </p:nvPr>
        </p:nvSpPr>
        <p:spPr>
          <a:xfrm>
            <a:off x="439104" y="5555071"/>
            <a:ext cx="8433115" cy="987254"/>
          </a:xfrm>
        </p:spPr>
        <p:txBody>
          <a:bodyPr>
            <a:normAutofit/>
          </a:bodyPr>
          <a:lstStyle/>
          <a:p>
            <a:r>
              <a:rPr lang="en-US" sz="4800" dirty="0"/>
              <a:t>Lesson 9:  March 2, 1889</a:t>
            </a:r>
          </a:p>
        </p:txBody>
      </p:sp>
    </p:spTree>
    <p:extLst>
      <p:ext uri="{BB962C8B-B14F-4D97-AF65-F5344CB8AC3E}">
        <p14:creationId xmlns:p14="http://schemas.microsoft.com/office/powerpoint/2010/main" val="2334556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D5CAD-ABC0-BCCE-2A07-562217DDC266}"/>
              </a:ext>
            </a:extLst>
          </p:cNvPr>
          <p:cNvSpPr>
            <a:spLocks noGrp="1"/>
          </p:cNvSpPr>
          <p:nvPr>
            <p:ph type="title"/>
          </p:nvPr>
        </p:nvSpPr>
        <p:spPr>
          <a:xfrm>
            <a:off x="846034" y="5631679"/>
            <a:ext cx="4666003" cy="989867"/>
          </a:xfrm>
        </p:spPr>
        <p:txBody>
          <a:bodyPr>
            <a:normAutofit/>
          </a:bodyPr>
          <a:lstStyle/>
          <a:p>
            <a:r>
              <a:rPr lang="en-US" sz="5400" dirty="0"/>
              <a:t>Exodus 15:23</a:t>
            </a:r>
          </a:p>
        </p:txBody>
      </p:sp>
      <p:sp>
        <p:nvSpPr>
          <p:cNvPr id="3" name="Content Placeholder 2">
            <a:extLst>
              <a:ext uri="{FF2B5EF4-FFF2-40B4-BE49-F238E27FC236}">
                <a16:creationId xmlns:a16="http://schemas.microsoft.com/office/drawing/2014/main" id="{6C8FBBCA-A797-C5ED-2C12-0D5835D23331}"/>
              </a:ext>
            </a:extLst>
          </p:cNvPr>
          <p:cNvSpPr>
            <a:spLocks noGrp="1"/>
          </p:cNvSpPr>
          <p:nvPr>
            <p:ph sz="quarter" idx="14"/>
          </p:nvPr>
        </p:nvSpPr>
        <p:spPr>
          <a:xfrm>
            <a:off x="752029" y="538385"/>
            <a:ext cx="4597638" cy="5093294"/>
          </a:xfrm>
        </p:spPr>
        <p:txBody>
          <a:bodyPr>
            <a:normAutofit/>
          </a:bodyPr>
          <a:lstStyle/>
          <a:p>
            <a:r>
              <a:rPr lang="en-US" sz="4400" dirty="0"/>
              <a:t>1. What inconvenience did the children of Israel suffer soon after they crossed the Red Sea? </a:t>
            </a:r>
          </a:p>
        </p:txBody>
      </p:sp>
      <p:pic>
        <p:nvPicPr>
          <p:cNvPr id="9" name="Picture 8" descr="Did Moses really part the Red Sea? - The Archaeology and Metal Detecting  Magazine">
            <a:extLst>
              <a:ext uri="{FF2B5EF4-FFF2-40B4-BE49-F238E27FC236}">
                <a16:creationId xmlns:a16="http://schemas.microsoft.com/office/drawing/2014/main" id="{25861C83-8D3E-6C7D-EBEA-DCA3BEBD2952}"/>
              </a:ext>
            </a:extLst>
          </p:cNvPr>
          <p:cNvPicPr>
            <a:picLocks noChangeAspect="1"/>
          </p:cNvPicPr>
          <p:nvPr/>
        </p:nvPicPr>
        <p:blipFill>
          <a:blip r:embed="rId2"/>
          <a:srcRect l="24741"/>
          <a:stretch>
            <a:fillRect/>
          </a:stretch>
        </p:blipFill>
        <p:spPr>
          <a:xfrm>
            <a:off x="6096000" y="0"/>
            <a:ext cx="6096000" cy="6858000"/>
          </a:xfrm>
          <a:prstGeom prst="rect">
            <a:avLst/>
          </a:prstGeom>
        </p:spPr>
      </p:pic>
    </p:spTree>
    <p:extLst>
      <p:ext uri="{BB962C8B-B14F-4D97-AF65-F5344CB8AC3E}">
        <p14:creationId xmlns:p14="http://schemas.microsoft.com/office/powerpoint/2010/main" val="4190247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55BA-EAA9-5F97-28B9-D924A68CBCDA}"/>
              </a:ext>
            </a:extLst>
          </p:cNvPr>
          <p:cNvSpPr>
            <a:spLocks noGrp="1"/>
          </p:cNvSpPr>
          <p:nvPr>
            <p:ph type="title"/>
          </p:nvPr>
        </p:nvSpPr>
        <p:spPr>
          <a:xfrm>
            <a:off x="6096000" y="188008"/>
            <a:ext cx="5064251" cy="1235902"/>
          </a:xfrm>
        </p:spPr>
        <p:txBody>
          <a:bodyPr>
            <a:normAutofit fontScale="90000"/>
          </a:bodyPr>
          <a:lstStyle/>
          <a:p>
            <a:r>
              <a:rPr lang="en-US" sz="7200" b="1" dirty="0"/>
              <a:t>Exodus 15:23</a:t>
            </a:r>
          </a:p>
        </p:txBody>
      </p:sp>
      <p:pic>
        <p:nvPicPr>
          <p:cNvPr id="5" name="Content Placeholder 4" descr="Finding the Source of Water in Marah - TheTorah.com">
            <a:extLst>
              <a:ext uri="{FF2B5EF4-FFF2-40B4-BE49-F238E27FC236}">
                <a16:creationId xmlns:a16="http://schemas.microsoft.com/office/drawing/2014/main" id="{1ED338FE-69CC-C0A1-3D14-584989169423}"/>
              </a:ext>
            </a:extLst>
          </p:cNvPr>
          <p:cNvPicPr>
            <a:picLocks noGrp="1" noChangeAspect="1"/>
          </p:cNvPicPr>
          <p:nvPr>
            <p:ph sz="quarter" idx="18"/>
          </p:nvPr>
        </p:nvPicPr>
        <p:blipFill>
          <a:blip r:embed="rId2"/>
          <a:srcRect l="21503" r="17615"/>
          <a:stretch>
            <a:fillRect/>
          </a:stretch>
        </p:blipFill>
        <p:spPr>
          <a:xfrm>
            <a:off x="181984" y="188008"/>
            <a:ext cx="5637702" cy="6481984"/>
          </a:xfrm>
          <a:prstGeom prst="rect">
            <a:avLst/>
          </a:prstGeom>
        </p:spPr>
      </p:pic>
      <p:sp>
        <p:nvSpPr>
          <p:cNvPr id="4" name="Content Placeholder 3">
            <a:extLst>
              <a:ext uri="{FF2B5EF4-FFF2-40B4-BE49-F238E27FC236}">
                <a16:creationId xmlns:a16="http://schemas.microsoft.com/office/drawing/2014/main" id="{B4E76801-9EA0-27D2-6A87-114837887324}"/>
              </a:ext>
            </a:extLst>
          </p:cNvPr>
          <p:cNvSpPr>
            <a:spLocks noGrp="1"/>
          </p:cNvSpPr>
          <p:nvPr>
            <p:ph sz="quarter" idx="19"/>
          </p:nvPr>
        </p:nvSpPr>
        <p:spPr>
          <a:xfrm>
            <a:off x="6096000" y="1798029"/>
            <a:ext cx="5775664" cy="4586288"/>
          </a:xfrm>
        </p:spPr>
        <p:txBody>
          <a:bodyPr>
            <a:normAutofit/>
          </a:bodyPr>
          <a:lstStyle/>
          <a:p>
            <a:r>
              <a:rPr lang="en-US" sz="4000" b="1" baseline="30000" dirty="0"/>
              <a:t>23 </a:t>
            </a:r>
            <a:r>
              <a:rPr lang="en-US" sz="4000" dirty="0"/>
              <a:t>And when they came to Marah, they could not drink of the waters of Marah, for they were bitter: therefore the name of it was called Marah.</a:t>
            </a:r>
          </a:p>
        </p:txBody>
      </p:sp>
    </p:spTree>
    <p:extLst>
      <p:ext uri="{BB962C8B-B14F-4D97-AF65-F5344CB8AC3E}">
        <p14:creationId xmlns:p14="http://schemas.microsoft.com/office/powerpoint/2010/main" val="162230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D56F2-BCE4-E6B5-D74D-F64002C50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23C8E-26A1-0673-716A-E0DD3DC7E1AC}"/>
              </a:ext>
            </a:extLst>
          </p:cNvPr>
          <p:cNvSpPr>
            <a:spLocks noGrp="1"/>
          </p:cNvSpPr>
          <p:nvPr>
            <p:ph type="title"/>
          </p:nvPr>
        </p:nvSpPr>
        <p:spPr>
          <a:xfrm>
            <a:off x="384560" y="5520585"/>
            <a:ext cx="4666003" cy="989867"/>
          </a:xfrm>
        </p:spPr>
        <p:txBody>
          <a:bodyPr>
            <a:normAutofit/>
          </a:bodyPr>
          <a:lstStyle/>
          <a:p>
            <a:r>
              <a:rPr lang="en-US" sz="5400" dirty="0"/>
              <a:t>Exodus 15:24</a:t>
            </a:r>
          </a:p>
        </p:txBody>
      </p:sp>
      <p:sp>
        <p:nvSpPr>
          <p:cNvPr id="3" name="Content Placeholder 2">
            <a:extLst>
              <a:ext uri="{FF2B5EF4-FFF2-40B4-BE49-F238E27FC236}">
                <a16:creationId xmlns:a16="http://schemas.microsoft.com/office/drawing/2014/main" id="{CDDAE44A-5B7E-4250-621A-40C3F7D4DE16}"/>
              </a:ext>
            </a:extLst>
          </p:cNvPr>
          <p:cNvSpPr>
            <a:spLocks noGrp="1"/>
          </p:cNvSpPr>
          <p:nvPr>
            <p:ph sz="quarter" idx="14"/>
          </p:nvPr>
        </p:nvSpPr>
        <p:spPr>
          <a:xfrm>
            <a:off x="418743" y="734937"/>
            <a:ext cx="4597638" cy="4963663"/>
          </a:xfrm>
        </p:spPr>
        <p:txBody>
          <a:bodyPr>
            <a:normAutofit/>
          </a:bodyPr>
          <a:lstStyle/>
          <a:p>
            <a:pPr lvl="0"/>
            <a:r>
              <a:rPr lang="en-US" sz="7200" dirty="0"/>
              <a:t>2. How did they act?  </a:t>
            </a:r>
          </a:p>
        </p:txBody>
      </p:sp>
      <p:pic>
        <p:nvPicPr>
          <p:cNvPr id="4" name="Picture 3" descr="Lucia's Blog: GRUMBLING AND COMPLAINING">
            <a:extLst>
              <a:ext uri="{FF2B5EF4-FFF2-40B4-BE49-F238E27FC236}">
                <a16:creationId xmlns:a16="http://schemas.microsoft.com/office/drawing/2014/main" id="{C0468629-6151-20E4-154F-330D96206680}"/>
              </a:ext>
            </a:extLst>
          </p:cNvPr>
          <p:cNvPicPr>
            <a:picLocks noChangeAspect="1"/>
          </p:cNvPicPr>
          <p:nvPr/>
        </p:nvPicPr>
        <p:blipFill>
          <a:blip r:embed="rId2"/>
          <a:stretch>
            <a:fillRect/>
          </a:stretch>
        </p:blipFill>
        <p:spPr>
          <a:xfrm>
            <a:off x="5349667" y="0"/>
            <a:ext cx="6842333" cy="6842333"/>
          </a:xfrm>
          <a:prstGeom prst="rect">
            <a:avLst/>
          </a:prstGeom>
        </p:spPr>
      </p:pic>
    </p:spTree>
    <p:extLst>
      <p:ext uri="{BB962C8B-B14F-4D97-AF65-F5344CB8AC3E}">
        <p14:creationId xmlns:p14="http://schemas.microsoft.com/office/powerpoint/2010/main" val="25946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2DF2-B8A2-EC4D-4484-6E7CA53EB5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423BB6-E705-1D37-344C-8D806EA565C3}"/>
              </a:ext>
            </a:extLst>
          </p:cNvPr>
          <p:cNvSpPr>
            <a:spLocks noGrp="1"/>
          </p:cNvSpPr>
          <p:nvPr>
            <p:ph type="title"/>
          </p:nvPr>
        </p:nvSpPr>
        <p:spPr>
          <a:xfrm>
            <a:off x="6096000" y="188008"/>
            <a:ext cx="5064251" cy="1235902"/>
          </a:xfrm>
        </p:spPr>
        <p:txBody>
          <a:bodyPr>
            <a:normAutofit fontScale="90000"/>
          </a:bodyPr>
          <a:lstStyle/>
          <a:p>
            <a:r>
              <a:rPr lang="en-US" sz="7200" b="1" dirty="0"/>
              <a:t>Exodus 15:24</a:t>
            </a:r>
          </a:p>
        </p:txBody>
      </p:sp>
      <p:sp>
        <p:nvSpPr>
          <p:cNvPr id="4" name="Content Placeholder 3">
            <a:extLst>
              <a:ext uri="{FF2B5EF4-FFF2-40B4-BE49-F238E27FC236}">
                <a16:creationId xmlns:a16="http://schemas.microsoft.com/office/drawing/2014/main" id="{6E9E9CCF-F10E-CB55-6DDB-A27AA9FF0E9E}"/>
              </a:ext>
            </a:extLst>
          </p:cNvPr>
          <p:cNvSpPr>
            <a:spLocks noGrp="1"/>
          </p:cNvSpPr>
          <p:nvPr>
            <p:ph sz="quarter" idx="19"/>
          </p:nvPr>
        </p:nvSpPr>
        <p:spPr>
          <a:xfrm>
            <a:off x="6096000" y="1798029"/>
            <a:ext cx="5775664" cy="4586288"/>
          </a:xfrm>
        </p:spPr>
        <p:txBody>
          <a:bodyPr>
            <a:normAutofit lnSpcReduction="10000"/>
          </a:bodyPr>
          <a:lstStyle/>
          <a:p>
            <a:r>
              <a:rPr lang="en-US" sz="5400" b="1" baseline="30000" dirty="0"/>
              <a:t>24 </a:t>
            </a:r>
            <a:r>
              <a:rPr lang="en-US" sz="5400" dirty="0"/>
              <a:t>And the people murmured against Moses, saying, What shall we drink?</a:t>
            </a:r>
            <a:endParaRPr lang="en-US" sz="13800" dirty="0"/>
          </a:p>
        </p:txBody>
      </p:sp>
      <p:pic>
        <p:nvPicPr>
          <p:cNvPr id="7" name="Content Placeholder 6" descr="Grumbling in the Camp (Exodus 16:1-36)** As the Israelites left Egypt, we  expect them to be overjoyed and happy because their prayers for deliverance  were finally answered, but instead we find an">
            <a:extLst>
              <a:ext uri="{FF2B5EF4-FFF2-40B4-BE49-F238E27FC236}">
                <a16:creationId xmlns:a16="http://schemas.microsoft.com/office/drawing/2014/main" id="{EFD5A8CE-CE6A-7DE0-9DA9-7D7BFB5921A1}"/>
              </a:ext>
            </a:extLst>
          </p:cNvPr>
          <p:cNvPicPr>
            <a:picLocks noGrp="1" noChangeAspect="1"/>
          </p:cNvPicPr>
          <p:nvPr>
            <p:ph sz="quarter" idx="18"/>
          </p:nvPr>
        </p:nvPicPr>
        <p:blipFill>
          <a:blip r:embed="rId2"/>
          <a:srcRect l="22943" r="21509"/>
          <a:stretch>
            <a:fillRect/>
          </a:stretch>
        </p:blipFill>
        <p:spPr>
          <a:xfrm>
            <a:off x="241805" y="188008"/>
            <a:ext cx="5586427" cy="6481984"/>
          </a:xfrm>
          <a:prstGeom prst="rect">
            <a:avLst/>
          </a:prstGeom>
        </p:spPr>
      </p:pic>
    </p:spTree>
    <p:extLst>
      <p:ext uri="{BB962C8B-B14F-4D97-AF65-F5344CB8AC3E}">
        <p14:creationId xmlns:p14="http://schemas.microsoft.com/office/powerpoint/2010/main" val="2977451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036F6-5FA3-FA37-903B-823E964D1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8CBD19-D0F6-195F-C603-2B31549D56CF}"/>
              </a:ext>
            </a:extLst>
          </p:cNvPr>
          <p:cNvSpPr>
            <a:spLocks noGrp="1"/>
          </p:cNvSpPr>
          <p:nvPr>
            <p:ph type="title"/>
          </p:nvPr>
        </p:nvSpPr>
        <p:spPr>
          <a:xfrm>
            <a:off x="418743" y="5628129"/>
            <a:ext cx="4666003" cy="989867"/>
          </a:xfrm>
        </p:spPr>
        <p:txBody>
          <a:bodyPr>
            <a:normAutofit/>
          </a:bodyPr>
          <a:lstStyle/>
          <a:p>
            <a:r>
              <a:rPr lang="en-US" sz="5400" dirty="0"/>
              <a:t>Exodus 15:25</a:t>
            </a:r>
          </a:p>
        </p:txBody>
      </p:sp>
      <p:sp>
        <p:nvSpPr>
          <p:cNvPr id="3" name="Content Placeholder 2">
            <a:extLst>
              <a:ext uri="{FF2B5EF4-FFF2-40B4-BE49-F238E27FC236}">
                <a16:creationId xmlns:a16="http://schemas.microsoft.com/office/drawing/2014/main" id="{112C98E0-C5B8-2E93-65AB-CD09424B3C7D}"/>
              </a:ext>
            </a:extLst>
          </p:cNvPr>
          <p:cNvSpPr>
            <a:spLocks noGrp="1"/>
          </p:cNvSpPr>
          <p:nvPr>
            <p:ph sz="quarter" idx="14"/>
          </p:nvPr>
        </p:nvSpPr>
        <p:spPr>
          <a:xfrm>
            <a:off x="418743" y="341830"/>
            <a:ext cx="4597638" cy="4963663"/>
          </a:xfrm>
        </p:spPr>
        <p:txBody>
          <a:bodyPr>
            <a:normAutofit/>
          </a:bodyPr>
          <a:lstStyle/>
          <a:p>
            <a:pPr lvl="0"/>
            <a:r>
              <a:rPr lang="en-US" sz="6600" dirty="0"/>
              <a:t>3. How did the Lord give them relief? </a:t>
            </a:r>
            <a:endParaRPr lang="en-US" sz="59500" dirty="0"/>
          </a:p>
        </p:txBody>
      </p:sp>
      <p:pic>
        <p:nvPicPr>
          <p:cNvPr id="5" name="Picture 4" descr="Monday: Bitter Waters | Sabbath School Net">
            <a:extLst>
              <a:ext uri="{FF2B5EF4-FFF2-40B4-BE49-F238E27FC236}">
                <a16:creationId xmlns:a16="http://schemas.microsoft.com/office/drawing/2014/main" id="{8EBE2269-772E-1061-5537-325F4BD2052E}"/>
              </a:ext>
            </a:extLst>
          </p:cNvPr>
          <p:cNvPicPr>
            <a:picLocks noChangeAspect="1"/>
          </p:cNvPicPr>
          <p:nvPr/>
        </p:nvPicPr>
        <p:blipFill>
          <a:blip r:embed="rId2"/>
          <a:srcRect t="4834" b="27116"/>
          <a:stretch>
            <a:fillRect/>
          </a:stretch>
        </p:blipFill>
        <p:spPr>
          <a:xfrm>
            <a:off x="5263452" y="-1"/>
            <a:ext cx="6928548" cy="6858001"/>
          </a:xfrm>
          <a:prstGeom prst="rect">
            <a:avLst/>
          </a:prstGeom>
        </p:spPr>
      </p:pic>
    </p:spTree>
    <p:extLst>
      <p:ext uri="{BB962C8B-B14F-4D97-AF65-F5344CB8AC3E}">
        <p14:creationId xmlns:p14="http://schemas.microsoft.com/office/powerpoint/2010/main" val="65296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F26F0-31B0-0BEC-88DA-8847C6348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876D4-D14B-F593-AE22-BEAE7A83E88E}"/>
              </a:ext>
            </a:extLst>
          </p:cNvPr>
          <p:cNvSpPr>
            <a:spLocks noGrp="1"/>
          </p:cNvSpPr>
          <p:nvPr>
            <p:ph type="title"/>
          </p:nvPr>
        </p:nvSpPr>
        <p:spPr>
          <a:xfrm>
            <a:off x="6096000" y="188008"/>
            <a:ext cx="5064251" cy="854579"/>
          </a:xfrm>
        </p:spPr>
        <p:txBody>
          <a:bodyPr>
            <a:normAutofit/>
          </a:bodyPr>
          <a:lstStyle/>
          <a:p>
            <a:r>
              <a:rPr lang="en-US" sz="4800" b="1" dirty="0"/>
              <a:t>Exodus 15:25</a:t>
            </a:r>
          </a:p>
        </p:txBody>
      </p:sp>
      <p:sp>
        <p:nvSpPr>
          <p:cNvPr id="4" name="Content Placeholder 3">
            <a:extLst>
              <a:ext uri="{FF2B5EF4-FFF2-40B4-BE49-F238E27FC236}">
                <a16:creationId xmlns:a16="http://schemas.microsoft.com/office/drawing/2014/main" id="{ADD485E8-E8AE-AF91-403E-4ECC095298DB}"/>
              </a:ext>
            </a:extLst>
          </p:cNvPr>
          <p:cNvSpPr>
            <a:spLocks noGrp="1"/>
          </p:cNvSpPr>
          <p:nvPr>
            <p:ph sz="quarter" idx="19"/>
          </p:nvPr>
        </p:nvSpPr>
        <p:spPr>
          <a:xfrm>
            <a:off x="6096000" y="1042588"/>
            <a:ext cx="5775664" cy="5627404"/>
          </a:xfrm>
        </p:spPr>
        <p:txBody>
          <a:bodyPr>
            <a:normAutofit/>
          </a:bodyPr>
          <a:lstStyle/>
          <a:p>
            <a:r>
              <a:rPr lang="en-US" sz="3600" b="1" baseline="30000" dirty="0"/>
              <a:t>25 </a:t>
            </a:r>
            <a:r>
              <a:rPr lang="en-US" sz="3600" dirty="0"/>
              <a:t>And he cried unto the </a:t>
            </a:r>
            <a:r>
              <a:rPr lang="en-US" sz="3600" cap="small" dirty="0"/>
              <a:t>Lord</a:t>
            </a:r>
            <a:r>
              <a:rPr lang="en-US" sz="3600" dirty="0"/>
              <a:t>; and the </a:t>
            </a:r>
            <a:r>
              <a:rPr lang="en-US" sz="3600" cap="small" dirty="0"/>
              <a:t>Lord</a:t>
            </a:r>
            <a:r>
              <a:rPr lang="en-US" sz="3600" dirty="0"/>
              <a:t> shewed him a tree, which when he had cast into the waters, the waters were made sweet: there he made for them a statute and an ordinance, and there he proved them,</a:t>
            </a:r>
            <a:endParaRPr lang="en-US" sz="61200" dirty="0"/>
          </a:p>
        </p:txBody>
      </p:sp>
      <p:pic>
        <p:nvPicPr>
          <p:cNvPr id="11" name="Content Placeholder 10">
            <a:extLst>
              <a:ext uri="{FF2B5EF4-FFF2-40B4-BE49-F238E27FC236}">
                <a16:creationId xmlns:a16="http://schemas.microsoft.com/office/drawing/2014/main" id="{A410B1B6-0133-A679-5F9F-9577A0B93E15}"/>
              </a:ext>
            </a:extLst>
          </p:cNvPr>
          <p:cNvPicPr>
            <a:picLocks noGrp="1" noChangeAspect="1"/>
          </p:cNvPicPr>
          <p:nvPr>
            <p:ph sz="quarter" idx="18"/>
          </p:nvPr>
        </p:nvPicPr>
        <p:blipFill>
          <a:blip r:embed="rId2"/>
          <a:srcRect l="-490" t="7301" r="490" b="2613"/>
          <a:stretch>
            <a:fillRect/>
          </a:stretch>
        </p:blipFill>
        <p:spPr>
          <a:xfrm>
            <a:off x="188131" y="188008"/>
            <a:ext cx="5571224" cy="6481984"/>
          </a:xfrm>
          <a:prstGeom prst="rect">
            <a:avLst/>
          </a:prstGeom>
        </p:spPr>
      </p:pic>
    </p:spTree>
    <p:extLst>
      <p:ext uri="{BB962C8B-B14F-4D97-AF65-F5344CB8AC3E}">
        <p14:creationId xmlns:p14="http://schemas.microsoft.com/office/powerpoint/2010/main" val="4148878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A3EC9-4FE1-431F-3EC8-40CC1BE47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2C660-A626-E02A-46CC-1B027CB4CEB3}"/>
              </a:ext>
            </a:extLst>
          </p:cNvPr>
          <p:cNvSpPr>
            <a:spLocks noGrp="1"/>
          </p:cNvSpPr>
          <p:nvPr>
            <p:ph type="title"/>
          </p:nvPr>
        </p:nvSpPr>
        <p:spPr>
          <a:xfrm>
            <a:off x="418743" y="5628129"/>
            <a:ext cx="4666003" cy="989867"/>
          </a:xfrm>
        </p:spPr>
        <p:txBody>
          <a:bodyPr>
            <a:normAutofit/>
          </a:bodyPr>
          <a:lstStyle/>
          <a:p>
            <a:r>
              <a:rPr lang="en-US" sz="5400" dirty="0"/>
              <a:t>Exodus 15:26</a:t>
            </a:r>
          </a:p>
        </p:txBody>
      </p:sp>
      <p:sp>
        <p:nvSpPr>
          <p:cNvPr id="3" name="Content Placeholder 2">
            <a:extLst>
              <a:ext uri="{FF2B5EF4-FFF2-40B4-BE49-F238E27FC236}">
                <a16:creationId xmlns:a16="http://schemas.microsoft.com/office/drawing/2014/main" id="{12E8E418-C771-E72D-74EB-AA429BC4B121}"/>
              </a:ext>
            </a:extLst>
          </p:cNvPr>
          <p:cNvSpPr>
            <a:spLocks noGrp="1"/>
          </p:cNvSpPr>
          <p:nvPr>
            <p:ph sz="quarter" idx="14"/>
          </p:nvPr>
        </p:nvSpPr>
        <p:spPr>
          <a:xfrm>
            <a:off x="418743" y="341830"/>
            <a:ext cx="4597638" cy="4963663"/>
          </a:xfrm>
        </p:spPr>
        <p:txBody>
          <a:bodyPr>
            <a:normAutofit fontScale="92500" lnSpcReduction="10000"/>
          </a:bodyPr>
          <a:lstStyle/>
          <a:p>
            <a:pPr lvl="0"/>
            <a:r>
              <a:rPr lang="en-US" sz="6000" dirty="0"/>
              <a:t>4. What promise did the Lord then give the people?</a:t>
            </a:r>
            <a:endParaRPr lang="en-US" sz="400000" dirty="0"/>
          </a:p>
        </p:txBody>
      </p:sp>
      <p:pic>
        <p:nvPicPr>
          <p:cNvPr id="4" name="Picture 3" descr="Day 3 - Bitter Water - Easter Reading Plan — six notes clothing - christian  clothing and accessories">
            <a:extLst>
              <a:ext uri="{FF2B5EF4-FFF2-40B4-BE49-F238E27FC236}">
                <a16:creationId xmlns:a16="http://schemas.microsoft.com/office/drawing/2014/main" id="{4FE4B2DB-4C7F-D385-B501-7C4703BAA454}"/>
              </a:ext>
            </a:extLst>
          </p:cNvPr>
          <p:cNvPicPr>
            <a:picLocks noChangeAspect="1"/>
          </p:cNvPicPr>
          <p:nvPr/>
        </p:nvPicPr>
        <p:blipFill>
          <a:blip r:embed="rId2"/>
          <a:srcRect l="5843" t="2380" r="25364"/>
          <a:stretch>
            <a:fillRect/>
          </a:stretch>
        </p:blipFill>
        <p:spPr>
          <a:xfrm>
            <a:off x="5084746" y="0"/>
            <a:ext cx="7107254" cy="6858000"/>
          </a:xfrm>
          <a:prstGeom prst="rect">
            <a:avLst/>
          </a:prstGeom>
        </p:spPr>
      </p:pic>
    </p:spTree>
    <p:extLst>
      <p:ext uri="{BB962C8B-B14F-4D97-AF65-F5344CB8AC3E}">
        <p14:creationId xmlns:p14="http://schemas.microsoft.com/office/powerpoint/2010/main" val="36777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78637-877F-3427-6DF8-2524BBDF4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151FB-59D7-0658-2836-29EA0EB03837}"/>
              </a:ext>
            </a:extLst>
          </p:cNvPr>
          <p:cNvSpPr>
            <a:spLocks noGrp="1"/>
          </p:cNvSpPr>
          <p:nvPr>
            <p:ph type="title"/>
          </p:nvPr>
        </p:nvSpPr>
        <p:spPr>
          <a:xfrm>
            <a:off x="4694830" y="188008"/>
            <a:ext cx="6465421" cy="685449"/>
          </a:xfrm>
        </p:spPr>
        <p:txBody>
          <a:bodyPr>
            <a:normAutofit/>
          </a:bodyPr>
          <a:lstStyle/>
          <a:p>
            <a:r>
              <a:rPr lang="en-US" sz="4000" b="1" dirty="0"/>
              <a:t>Exodus 15:26</a:t>
            </a:r>
          </a:p>
        </p:txBody>
      </p:sp>
      <p:sp>
        <p:nvSpPr>
          <p:cNvPr id="4" name="Content Placeholder 3">
            <a:extLst>
              <a:ext uri="{FF2B5EF4-FFF2-40B4-BE49-F238E27FC236}">
                <a16:creationId xmlns:a16="http://schemas.microsoft.com/office/drawing/2014/main" id="{7E540FC4-B2E5-E135-B242-23CF5CAC396F}"/>
              </a:ext>
            </a:extLst>
          </p:cNvPr>
          <p:cNvSpPr>
            <a:spLocks noGrp="1"/>
          </p:cNvSpPr>
          <p:nvPr>
            <p:ph sz="quarter" idx="19"/>
          </p:nvPr>
        </p:nvSpPr>
        <p:spPr>
          <a:xfrm>
            <a:off x="4817660" y="873457"/>
            <a:ext cx="7054004" cy="5796535"/>
          </a:xfrm>
        </p:spPr>
        <p:txBody>
          <a:bodyPr>
            <a:normAutofit fontScale="92500"/>
          </a:bodyPr>
          <a:lstStyle/>
          <a:p>
            <a:r>
              <a:rPr lang="en-US" sz="3600" b="1" baseline="30000" dirty="0"/>
              <a:t>26 </a:t>
            </a:r>
            <a:r>
              <a:rPr lang="en-US" sz="3600" dirty="0"/>
              <a:t>And said, If thou wilt diligently hearken to the voice of the </a:t>
            </a:r>
            <a:r>
              <a:rPr lang="en-US" sz="3600" cap="small" dirty="0"/>
              <a:t>Lord</a:t>
            </a:r>
            <a:r>
              <a:rPr lang="en-US" sz="3600" dirty="0"/>
              <a:t> thy God, and wilt do that which is right in his sight, and wilt give ear to his commandments, and keep all his statutes, I will put none of these diseases upon thee, which I have brought upon the Egyptians: for I am the </a:t>
            </a:r>
            <a:r>
              <a:rPr lang="en-US" sz="3600" cap="small" dirty="0"/>
              <a:t>Lord</a:t>
            </a:r>
            <a:r>
              <a:rPr lang="en-US" sz="3600" dirty="0"/>
              <a:t> that </a:t>
            </a:r>
            <a:r>
              <a:rPr lang="en-US" sz="3600" dirty="0" err="1"/>
              <a:t>healeth</a:t>
            </a:r>
            <a:r>
              <a:rPr lang="en-US" sz="3600" dirty="0"/>
              <a:t> thee.</a:t>
            </a:r>
            <a:endParaRPr lang="en-US" sz="299800" dirty="0"/>
          </a:p>
        </p:txBody>
      </p:sp>
      <p:pic>
        <p:nvPicPr>
          <p:cNvPr id="6" name="Content Placeholder 5" descr="Overcoming Bitterness through Prayer - HisVoiceOnline.com">
            <a:extLst>
              <a:ext uri="{FF2B5EF4-FFF2-40B4-BE49-F238E27FC236}">
                <a16:creationId xmlns:a16="http://schemas.microsoft.com/office/drawing/2014/main" id="{A16B10D2-22AD-A25B-B16E-7F4B5D6AD175}"/>
              </a:ext>
            </a:extLst>
          </p:cNvPr>
          <p:cNvPicPr>
            <a:picLocks noGrp="1" noChangeAspect="1"/>
          </p:cNvPicPr>
          <p:nvPr>
            <p:ph sz="quarter" idx="18"/>
          </p:nvPr>
        </p:nvPicPr>
        <p:blipFill>
          <a:blip r:embed="rId2"/>
          <a:srcRect l="47232" t="-846" r="11797" b="846"/>
          <a:stretch>
            <a:fillRect/>
          </a:stretch>
        </p:blipFill>
        <p:spPr>
          <a:xfrm>
            <a:off x="204716" y="132714"/>
            <a:ext cx="4367284" cy="6537278"/>
          </a:xfrm>
          <a:prstGeom prst="rect">
            <a:avLst/>
          </a:prstGeom>
        </p:spPr>
      </p:pic>
    </p:spTree>
    <p:extLst>
      <p:ext uri="{BB962C8B-B14F-4D97-AF65-F5344CB8AC3E}">
        <p14:creationId xmlns:p14="http://schemas.microsoft.com/office/powerpoint/2010/main" val="504322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CB4ED-149B-FC12-AEFF-7243ED806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13660-CC99-6893-BF56-834875C301EB}"/>
              </a:ext>
            </a:extLst>
          </p:cNvPr>
          <p:cNvSpPr>
            <a:spLocks noGrp="1"/>
          </p:cNvSpPr>
          <p:nvPr>
            <p:ph type="title"/>
          </p:nvPr>
        </p:nvSpPr>
        <p:spPr>
          <a:xfrm>
            <a:off x="290044" y="5762937"/>
            <a:ext cx="4666003" cy="989867"/>
          </a:xfrm>
        </p:spPr>
        <p:txBody>
          <a:bodyPr>
            <a:normAutofit/>
          </a:bodyPr>
          <a:lstStyle/>
          <a:p>
            <a:r>
              <a:rPr lang="en-US" sz="4800" dirty="0"/>
              <a:t>Exodus 16:1-3</a:t>
            </a:r>
          </a:p>
        </p:txBody>
      </p:sp>
      <p:sp>
        <p:nvSpPr>
          <p:cNvPr id="3" name="Content Placeholder 2">
            <a:extLst>
              <a:ext uri="{FF2B5EF4-FFF2-40B4-BE49-F238E27FC236}">
                <a16:creationId xmlns:a16="http://schemas.microsoft.com/office/drawing/2014/main" id="{A4879AEF-73BC-D937-7546-FCC6F87E7CDF}"/>
              </a:ext>
            </a:extLst>
          </p:cNvPr>
          <p:cNvSpPr>
            <a:spLocks noGrp="1"/>
          </p:cNvSpPr>
          <p:nvPr>
            <p:ph sz="quarter" idx="14"/>
          </p:nvPr>
        </p:nvSpPr>
        <p:spPr>
          <a:xfrm>
            <a:off x="290044" y="188081"/>
            <a:ext cx="4597638" cy="5745071"/>
          </a:xfrm>
        </p:spPr>
        <p:txBody>
          <a:bodyPr>
            <a:noAutofit/>
          </a:bodyPr>
          <a:lstStyle/>
          <a:p>
            <a:pPr lvl="0"/>
            <a:r>
              <a:rPr lang="en-US" sz="4300" dirty="0"/>
              <a:t>5. When they came to the Wilderness of Sin, what wicked charge did they bring against Moses and Aaron? </a:t>
            </a:r>
          </a:p>
        </p:txBody>
      </p:sp>
      <p:pic>
        <p:nvPicPr>
          <p:cNvPr id="6" name="Picture 5" descr="A Map of the Israelites' Exodus from Egypt">
            <a:extLst>
              <a:ext uri="{FF2B5EF4-FFF2-40B4-BE49-F238E27FC236}">
                <a16:creationId xmlns:a16="http://schemas.microsoft.com/office/drawing/2014/main" id="{EF4CA4C0-7198-40D8-6B00-4EE0770F4BB1}"/>
              </a:ext>
            </a:extLst>
          </p:cNvPr>
          <p:cNvPicPr>
            <a:picLocks noChangeAspect="1"/>
          </p:cNvPicPr>
          <p:nvPr/>
        </p:nvPicPr>
        <p:blipFill>
          <a:blip r:embed="rId2"/>
          <a:srcRect l="5594" t="2009" r="5159" b="5084"/>
          <a:stretch>
            <a:fillRect/>
          </a:stretch>
        </p:blipFill>
        <p:spPr>
          <a:xfrm>
            <a:off x="5213445" y="-1"/>
            <a:ext cx="6978555" cy="6858001"/>
          </a:xfrm>
          <a:prstGeom prst="rect">
            <a:avLst/>
          </a:prstGeom>
        </p:spPr>
      </p:pic>
    </p:spTree>
    <p:extLst>
      <p:ext uri="{BB962C8B-B14F-4D97-AF65-F5344CB8AC3E}">
        <p14:creationId xmlns:p14="http://schemas.microsoft.com/office/powerpoint/2010/main" val="119507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3DCEE-2B95-D380-0CB4-5E241F5B1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202C0E-9FD3-05DA-DD92-7BEDAF41F904}"/>
              </a:ext>
            </a:extLst>
          </p:cNvPr>
          <p:cNvSpPr>
            <a:spLocks noGrp="1"/>
          </p:cNvSpPr>
          <p:nvPr>
            <p:ph type="title"/>
          </p:nvPr>
        </p:nvSpPr>
        <p:spPr>
          <a:xfrm>
            <a:off x="7112898" y="277503"/>
            <a:ext cx="4047353" cy="685449"/>
          </a:xfrm>
        </p:spPr>
        <p:txBody>
          <a:bodyPr>
            <a:normAutofit fontScale="90000"/>
          </a:bodyPr>
          <a:lstStyle/>
          <a:p>
            <a:r>
              <a:rPr lang="en-US" sz="4800" b="1" dirty="0"/>
              <a:t>Exodus 16:1-3</a:t>
            </a:r>
          </a:p>
        </p:txBody>
      </p:sp>
      <p:sp>
        <p:nvSpPr>
          <p:cNvPr id="4" name="Content Placeholder 3">
            <a:extLst>
              <a:ext uri="{FF2B5EF4-FFF2-40B4-BE49-F238E27FC236}">
                <a16:creationId xmlns:a16="http://schemas.microsoft.com/office/drawing/2014/main" id="{8CBDFFA1-C5CE-B0F4-0BC8-3612421F533E}"/>
              </a:ext>
            </a:extLst>
          </p:cNvPr>
          <p:cNvSpPr>
            <a:spLocks noGrp="1"/>
          </p:cNvSpPr>
          <p:nvPr>
            <p:ph sz="quarter" idx="19"/>
          </p:nvPr>
        </p:nvSpPr>
        <p:spPr>
          <a:xfrm>
            <a:off x="7112898" y="962952"/>
            <a:ext cx="4758765" cy="5707040"/>
          </a:xfrm>
        </p:spPr>
        <p:txBody>
          <a:bodyPr>
            <a:normAutofit fontScale="92500" lnSpcReduction="20000"/>
          </a:bodyPr>
          <a:lstStyle/>
          <a:p>
            <a:r>
              <a:rPr lang="en-US" sz="3600" b="1" dirty="0"/>
              <a:t>16 </a:t>
            </a:r>
            <a:r>
              <a:rPr lang="en-US" sz="3600" dirty="0"/>
              <a:t>And they took their journey from Elim, and all the congregation of the children of Israel came unto the wilderness of Sin, which is between Elim and Sinai, on the fifteenth day of the second month after their departing out of the land of Egypt.</a:t>
            </a:r>
            <a:endParaRPr lang="en-US" sz="400000" dirty="0"/>
          </a:p>
        </p:txBody>
      </p:sp>
      <p:pic>
        <p:nvPicPr>
          <p:cNvPr id="7" name="Content Placeholder 6" descr="Appendix 2. The Route of the Exodus. Moses Bible Study">
            <a:extLst>
              <a:ext uri="{FF2B5EF4-FFF2-40B4-BE49-F238E27FC236}">
                <a16:creationId xmlns:a16="http://schemas.microsoft.com/office/drawing/2014/main" id="{D906A15B-0915-9D83-A816-575E349AF73F}"/>
              </a:ext>
            </a:extLst>
          </p:cNvPr>
          <p:cNvPicPr>
            <a:picLocks noGrp="1" noChangeAspect="1"/>
          </p:cNvPicPr>
          <p:nvPr>
            <p:ph sz="quarter" idx="18"/>
          </p:nvPr>
        </p:nvPicPr>
        <p:blipFill>
          <a:blip r:embed="rId2"/>
          <a:srcRect l="33254" b="20327"/>
          <a:stretch>
            <a:fillRect/>
          </a:stretch>
        </p:blipFill>
        <p:spPr>
          <a:xfrm>
            <a:off x="320337" y="277503"/>
            <a:ext cx="6587395" cy="6193635"/>
          </a:xfrm>
          <a:prstGeom prst="rect">
            <a:avLst/>
          </a:prstGeom>
        </p:spPr>
      </p:pic>
    </p:spTree>
    <p:extLst>
      <p:ext uri="{BB962C8B-B14F-4D97-AF65-F5344CB8AC3E}">
        <p14:creationId xmlns:p14="http://schemas.microsoft.com/office/powerpoint/2010/main" val="3853248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84D06-F7E1-E029-3DC1-2F53F3F4F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4C448-B908-A809-C75D-548D502917DC}"/>
              </a:ext>
            </a:extLst>
          </p:cNvPr>
          <p:cNvSpPr>
            <a:spLocks noGrp="1"/>
          </p:cNvSpPr>
          <p:nvPr>
            <p:ph type="title"/>
          </p:nvPr>
        </p:nvSpPr>
        <p:spPr>
          <a:xfrm>
            <a:off x="7112898" y="277503"/>
            <a:ext cx="4047353" cy="685449"/>
          </a:xfrm>
        </p:spPr>
        <p:txBody>
          <a:bodyPr>
            <a:normAutofit fontScale="90000"/>
          </a:bodyPr>
          <a:lstStyle/>
          <a:p>
            <a:r>
              <a:rPr lang="en-US" sz="4800" b="1" dirty="0"/>
              <a:t>Exodus 16:1-3</a:t>
            </a:r>
          </a:p>
        </p:txBody>
      </p:sp>
      <p:sp>
        <p:nvSpPr>
          <p:cNvPr id="4" name="Content Placeholder 3">
            <a:extLst>
              <a:ext uri="{FF2B5EF4-FFF2-40B4-BE49-F238E27FC236}">
                <a16:creationId xmlns:a16="http://schemas.microsoft.com/office/drawing/2014/main" id="{7069ED20-4CA5-8F9E-8258-DE1E4016C843}"/>
              </a:ext>
            </a:extLst>
          </p:cNvPr>
          <p:cNvSpPr>
            <a:spLocks noGrp="1"/>
          </p:cNvSpPr>
          <p:nvPr>
            <p:ph sz="quarter" idx="19"/>
          </p:nvPr>
        </p:nvSpPr>
        <p:spPr>
          <a:xfrm>
            <a:off x="7112898" y="962952"/>
            <a:ext cx="4758765" cy="5707040"/>
          </a:xfrm>
        </p:spPr>
        <p:txBody>
          <a:bodyPr>
            <a:normAutofit/>
          </a:bodyPr>
          <a:lstStyle/>
          <a:p>
            <a:r>
              <a:rPr lang="en-US" sz="4400" b="1" baseline="30000" dirty="0"/>
              <a:t>2 </a:t>
            </a:r>
            <a:r>
              <a:rPr lang="en-US" sz="4400" dirty="0"/>
              <a:t>And the whole congregation of the children of Israel murmured against Moses and Aaron in the wilderness:</a:t>
            </a:r>
            <a:endParaRPr lang="en-US" sz="400000" dirty="0"/>
          </a:p>
        </p:txBody>
      </p:sp>
      <p:pic>
        <p:nvPicPr>
          <p:cNvPr id="6" name="Content Placeholder 5" descr="MURMURING NATION Exodus 16:2 And the whole congregation of Israel murmured  against Moses and Aaron in the wilderness, Murmuring is a subdued or  private expressions of dissatisfaction or discontent. Today's text says">
            <a:extLst>
              <a:ext uri="{FF2B5EF4-FFF2-40B4-BE49-F238E27FC236}">
                <a16:creationId xmlns:a16="http://schemas.microsoft.com/office/drawing/2014/main" id="{63F40E79-DD0E-A51E-2F15-0DB4AA2FB38C}"/>
              </a:ext>
            </a:extLst>
          </p:cNvPr>
          <p:cNvPicPr>
            <a:picLocks noGrp="1" noChangeAspect="1"/>
          </p:cNvPicPr>
          <p:nvPr>
            <p:ph sz="quarter" idx="18"/>
          </p:nvPr>
        </p:nvPicPr>
        <p:blipFill>
          <a:blip r:embed="rId2"/>
          <a:srcRect l="13763" r="10878"/>
          <a:stretch>
            <a:fillRect/>
          </a:stretch>
        </p:blipFill>
        <p:spPr>
          <a:xfrm>
            <a:off x="232386" y="188008"/>
            <a:ext cx="6393497" cy="6363004"/>
          </a:xfrm>
          <a:prstGeom prst="rect">
            <a:avLst/>
          </a:prstGeom>
        </p:spPr>
      </p:pic>
    </p:spTree>
    <p:extLst>
      <p:ext uri="{BB962C8B-B14F-4D97-AF65-F5344CB8AC3E}">
        <p14:creationId xmlns:p14="http://schemas.microsoft.com/office/powerpoint/2010/main" val="3507205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AB2F-0C35-7CF7-4FB4-7F0907660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93D88-31CC-507E-7139-2930A5F1D1D3}"/>
              </a:ext>
            </a:extLst>
          </p:cNvPr>
          <p:cNvSpPr>
            <a:spLocks noGrp="1"/>
          </p:cNvSpPr>
          <p:nvPr>
            <p:ph type="title"/>
          </p:nvPr>
        </p:nvSpPr>
        <p:spPr>
          <a:xfrm>
            <a:off x="5950634" y="277503"/>
            <a:ext cx="5209618" cy="685449"/>
          </a:xfrm>
        </p:spPr>
        <p:txBody>
          <a:bodyPr>
            <a:normAutofit fontScale="90000"/>
          </a:bodyPr>
          <a:lstStyle/>
          <a:p>
            <a:r>
              <a:rPr lang="en-US" sz="4800" b="1" dirty="0"/>
              <a:t>Exodus 16:1-3</a:t>
            </a:r>
          </a:p>
        </p:txBody>
      </p:sp>
      <p:sp>
        <p:nvSpPr>
          <p:cNvPr id="4" name="Content Placeholder 3">
            <a:extLst>
              <a:ext uri="{FF2B5EF4-FFF2-40B4-BE49-F238E27FC236}">
                <a16:creationId xmlns:a16="http://schemas.microsoft.com/office/drawing/2014/main" id="{5A196492-F554-36B7-A848-6ECBAB4229E3}"/>
              </a:ext>
            </a:extLst>
          </p:cNvPr>
          <p:cNvSpPr>
            <a:spLocks noGrp="1"/>
          </p:cNvSpPr>
          <p:nvPr>
            <p:ph sz="quarter" idx="19"/>
          </p:nvPr>
        </p:nvSpPr>
        <p:spPr>
          <a:xfrm>
            <a:off x="5950634" y="962952"/>
            <a:ext cx="5921029" cy="5707040"/>
          </a:xfrm>
        </p:spPr>
        <p:txBody>
          <a:bodyPr>
            <a:normAutofit fontScale="92500" lnSpcReduction="10000"/>
          </a:bodyPr>
          <a:lstStyle/>
          <a:p>
            <a:r>
              <a:rPr lang="en-US" sz="3600" b="1" baseline="30000" dirty="0"/>
              <a:t>3 </a:t>
            </a:r>
            <a:r>
              <a:rPr lang="en-US" sz="3600" dirty="0"/>
              <a:t>And the children of Israel said unto them, Would to God we had died by the hand of the </a:t>
            </a:r>
            <a:r>
              <a:rPr lang="en-US" sz="3600" cap="small" dirty="0"/>
              <a:t>Lord</a:t>
            </a:r>
            <a:r>
              <a:rPr lang="en-US" sz="3600" dirty="0"/>
              <a:t> in the land of Egypt, when we sat by the flesh pots, and when we did eat bread to the full; for ye have brought us forth into this wilderness, to kill this whole assembly with hunger.</a:t>
            </a:r>
            <a:endParaRPr lang="en-US" sz="400000" dirty="0"/>
          </a:p>
        </p:txBody>
      </p:sp>
      <p:pic>
        <p:nvPicPr>
          <p:cNvPr id="7" name="Content Placeholder 6" descr="Join us this morning as we discuss the Israelites grumbling against Moses  because there is no food in the wilderness (Exodus 16:1-3). Fellowship 9:00  am Sunday School 9:30 am Worship 10:30 am">
            <a:extLst>
              <a:ext uri="{FF2B5EF4-FFF2-40B4-BE49-F238E27FC236}">
                <a16:creationId xmlns:a16="http://schemas.microsoft.com/office/drawing/2014/main" id="{304DCEF1-0500-39A2-3150-F9AA629E6ADE}"/>
              </a:ext>
            </a:extLst>
          </p:cNvPr>
          <p:cNvPicPr>
            <a:picLocks noGrp="1" noChangeAspect="1"/>
          </p:cNvPicPr>
          <p:nvPr>
            <p:ph sz="quarter" idx="18"/>
          </p:nvPr>
        </p:nvPicPr>
        <p:blipFill>
          <a:blip r:embed="rId2"/>
          <a:srcRect t="16672" b="5536"/>
          <a:stretch>
            <a:fillRect/>
          </a:stretch>
        </p:blipFill>
        <p:spPr>
          <a:xfrm>
            <a:off x="320336" y="277503"/>
            <a:ext cx="5348943" cy="6235839"/>
          </a:xfrm>
          <a:prstGeom prst="rect">
            <a:avLst/>
          </a:prstGeom>
        </p:spPr>
      </p:pic>
    </p:spTree>
    <p:extLst>
      <p:ext uri="{BB962C8B-B14F-4D97-AF65-F5344CB8AC3E}">
        <p14:creationId xmlns:p14="http://schemas.microsoft.com/office/powerpoint/2010/main" val="3807366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C0CB7-D1DA-D17E-C804-36F85411B2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2CD729-D00E-23C3-33AD-E5FC3DB90F88}"/>
              </a:ext>
            </a:extLst>
          </p:cNvPr>
          <p:cNvSpPr>
            <a:spLocks noGrp="1"/>
          </p:cNvSpPr>
          <p:nvPr>
            <p:ph type="title"/>
          </p:nvPr>
        </p:nvSpPr>
        <p:spPr>
          <a:xfrm>
            <a:off x="290044" y="5438218"/>
            <a:ext cx="4666003" cy="989867"/>
          </a:xfrm>
        </p:spPr>
        <p:txBody>
          <a:bodyPr>
            <a:normAutofit/>
          </a:bodyPr>
          <a:lstStyle/>
          <a:p>
            <a:r>
              <a:rPr lang="en-US" sz="6600" dirty="0"/>
              <a:t>Exodus 16:4</a:t>
            </a:r>
          </a:p>
        </p:txBody>
      </p:sp>
      <p:sp>
        <p:nvSpPr>
          <p:cNvPr id="3" name="Content Placeholder 2">
            <a:extLst>
              <a:ext uri="{FF2B5EF4-FFF2-40B4-BE49-F238E27FC236}">
                <a16:creationId xmlns:a16="http://schemas.microsoft.com/office/drawing/2014/main" id="{FA1C72D4-7AF6-1987-5717-BFC781D3E05B}"/>
              </a:ext>
            </a:extLst>
          </p:cNvPr>
          <p:cNvSpPr>
            <a:spLocks noGrp="1"/>
          </p:cNvSpPr>
          <p:nvPr>
            <p:ph sz="quarter" idx="14"/>
          </p:nvPr>
        </p:nvSpPr>
        <p:spPr>
          <a:xfrm>
            <a:off x="290044" y="188081"/>
            <a:ext cx="4597638" cy="5745071"/>
          </a:xfrm>
        </p:spPr>
        <p:txBody>
          <a:bodyPr>
            <a:noAutofit/>
          </a:bodyPr>
          <a:lstStyle/>
          <a:p>
            <a:pPr lvl="0"/>
            <a:r>
              <a:rPr lang="en-US" sz="5400" dirty="0"/>
              <a:t>6. What did the Lord say he would do to satisfy their hunger?</a:t>
            </a:r>
            <a:endParaRPr lang="en-US" sz="13800" dirty="0"/>
          </a:p>
        </p:txBody>
      </p:sp>
      <p:pic>
        <p:nvPicPr>
          <p:cNvPr id="4" name="Picture 3" descr="The Road Through the Wilderness - CBN Israel">
            <a:extLst>
              <a:ext uri="{FF2B5EF4-FFF2-40B4-BE49-F238E27FC236}">
                <a16:creationId xmlns:a16="http://schemas.microsoft.com/office/drawing/2014/main" id="{F7B2A891-1D50-B7FB-AA4B-B3D5A5ABB25A}"/>
              </a:ext>
            </a:extLst>
          </p:cNvPr>
          <p:cNvPicPr>
            <a:picLocks noChangeAspect="1"/>
          </p:cNvPicPr>
          <p:nvPr/>
        </p:nvPicPr>
        <p:blipFill>
          <a:blip r:embed="rId2"/>
          <a:srcRect l="33613"/>
          <a:stretch>
            <a:fillRect/>
          </a:stretch>
        </p:blipFill>
        <p:spPr>
          <a:xfrm>
            <a:off x="5514534" y="0"/>
            <a:ext cx="6677465" cy="6858000"/>
          </a:xfrm>
          <a:prstGeom prst="rect">
            <a:avLst/>
          </a:prstGeom>
        </p:spPr>
      </p:pic>
    </p:spTree>
    <p:extLst>
      <p:ext uri="{BB962C8B-B14F-4D97-AF65-F5344CB8AC3E}">
        <p14:creationId xmlns:p14="http://schemas.microsoft.com/office/powerpoint/2010/main" val="275147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A8333-44EA-3196-E618-A666F79DE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F36D3-7258-3691-1BDF-094D4BE20AB2}"/>
              </a:ext>
            </a:extLst>
          </p:cNvPr>
          <p:cNvSpPr>
            <a:spLocks noGrp="1"/>
          </p:cNvSpPr>
          <p:nvPr>
            <p:ph type="title"/>
          </p:nvPr>
        </p:nvSpPr>
        <p:spPr>
          <a:xfrm>
            <a:off x="6522720" y="277503"/>
            <a:ext cx="4637532" cy="685449"/>
          </a:xfrm>
        </p:spPr>
        <p:txBody>
          <a:bodyPr>
            <a:normAutofit fontScale="90000"/>
          </a:bodyPr>
          <a:lstStyle/>
          <a:p>
            <a:r>
              <a:rPr lang="en-US" sz="4800" b="1" dirty="0"/>
              <a:t>Exodus 16:4</a:t>
            </a:r>
          </a:p>
        </p:txBody>
      </p:sp>
      <p:sp>
        <p:nvSpPr>
          <p:cNvPr id="4" name="Content Placeholder 3">
            <a:extLst>
              <a:ext uri="{FF2B5EF4-FFF2-40B4-BE49-F238E27FC236}">
                <a16:creationId xmlns:a16="http://schemas.microsoft.com/office/drawing/2014/main" id="{5888FC97-D8F1-239C-78ED-5FDC71FEEE86}"/>
              </a:ext>
            </a:extLst>
          </p:cNvPr>
          <p:cNvSpPr>
            <a:spLocks noGrp="1"/>
          </p:cNvSpPr>
          <p:nvPr>
            <p:ph sz="quarter" idx="19"/>
          </p:nvPr>
        </p:nvSpPr>
        <p:spPr>
          <a:xfrm>
            <a:off x="6522720" y="962952"/>
            <a:ext cx="5348943" cy="5707040"/>
          </a:xfrm>
        </p:spPr>
        <p:txBody>
          <a:bodyPr>
            <a:normAutofit fontScale="92500" lnSpcReduction="10000"/>
          </a:bodyPr>
          <a:lstStyle/>
          <a:p>
            <a:r>
              <a:rPr lang="en-US" sz="4000" b="1" baseline="30000" dirty="0"/>
              <a:t>4 </a:t>
            </a:r>
            <a:r>
              <a:rPr lang="en-US" sz="4000" dirty="0"/>
              <a:t>Then said the </a:t>
            </a:r>
            <a:r>
              <a:rPr lang="en-US" sz="4000" cap="small" dirty="0"/>
              <a:t>Lord</a:t>
            </a:r>
            <a:r>
              <a:rPr lang="en-US" sz="4000" dirty="0"/>
              <a:t> unto Moses, Behold, I will rain bread from heaven for you; and the people shall go out and gather a certain rate every day, that I may prove them, whether they will walk in my law, or no.</a:t>
            </a:r>
            <a:endParaRPr lang="en-US" sz="400000" dirty="0"/>
          </a:p>
        </p:txBody>
      </p:sp>
      <p:pic>
        <p:nvPicPr>
          <p:cNvPr id="6" name="Content Placeholder 5" descr="Manna from Heaven – Historical articles and illustrationsHistorical  articles and illustrations | Look and Learn">
            <a:extLst>
              <a:ext uri="{FF2B5EF4-FFF2-40B4-BE49-F238E27FC236}">
                <a16:creationId xmlns:a16="http://schemas.microsoft.com/office/drawing/2014/main" id="{68D1D355-8743-66C9-46F2-26F4F6D8B633}"/>
              </a:ext>
            </a:extLst>
          </p:cNvPr>
          <p:cNvPicPr>
            <a:picLocks noGrp="1" noChangeAspect="1"/>
          </p:cNvPicPr>
          <p:nvPr>
            <p:ph sz="quarter" idx="18"/>
          </p:nvPr>
        </p:nvPicPr>
        <p:blipFill>
          <a:blip r:embed="rId2"/>
          <a:srcRect l="3119" t="-150" r="6671" b="150"/>
          <a:stretch>
            <a:fillRect/>
          </a:stretch>
        </p:blipFill>
        <p:spPr>
          <a:xfrm>
            <a:off x="207796" y="178413"/>
            <a:ext cx="6010124" cy="6402084"/>
          </a:xfrm>
          <a:prstGeom prst="rect">
            <a:avLst/>
          </a:prstGeom>
        </p:spPr>
      </p:pic>
    </p:spTree>
    <p:extLst>
      <p:ext uri="{BB962C8B-B14F-4D97-AF65-F5344CB8AC3E}">
        <p14:creationId xmlns:p14="http://schemas.microsoft.com/office/powerpoint/2010/main" val="3555889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468D1-27A2-1CC7-A7E4-E1BD099F3F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E29B7-1C62-59CB-6AC4-FDDE8DC8293F}"/>
              </a:ext>
            </a:extLst>
          </p:cNvPr>
          <p:cNvSpPr>
            <a:spLocks noGrp="1"/>
          </p:cNvSpPr>
          <p:nvPr>
            <p:ph type="title"/>
          </p:nvPr>
        </p:nvSpPr>
        <p:spPr>
          <a:xfrm>
            <a:off x="290044" y="5438218"/>
            <a:ext cx="4666003" cy="989867"/>
          </a:xfrm>
        </p:spPr>
        <p:txBody>
          <a:bodyPr>
            <a:normAutofit/>
          </a:bodyPr>
          <a:lstStyle/>
          <a:p>
            <a:r>
              <a:rPr lang="en-US" sz="6600" dirty="0"/>
              <a:t>Exodus 16:4</a:t>
            </a:r>
          </a:p>
        </p:txBody>
      </p:sp>
      <p:sp>
        <p:nvSpPr>
          <p:cNvPr id="3" name="Content Placeholder 2">
            <a:extLst>
              <a:ext uri="{FF2B5EF4-FFF2-40B4-BE49-F238E27FC236}">
                <a16:creationId xmlns:a16="http://schemas.microsoft.com/office/drawing/2014/main" id="{1E400995-657D-E796-E0CC-85834D44B6DB}"/>
              </a:ext>
            </a:extLst>
          </p:cNvPr>
          <p:cNvSpPr>
            <a:spLocks noGrp="1"/>
          </p:cNvSpPr>
          <p:nvPr>
            <p:ph sz="quarter" idx="14"/>
          </p:nvPr>
        </p:nvSpPr>
        <p:spPr>
          <a:xfrm>
            <a:off x="290044" y="188081"/>
            <a:ext cx="4597638" cy="5745071"/>
          </a:xfrm>
        </p:spPr>
        <p:txBody>
          <a:bodyPr>
            <a:noAutofit/>
          </a:bodyPr>
          <a:lstStyle/>
          <a:p>
            <a:pPr lvl="0"/>
            <a:r>
              <a:rPr lang="en-US" sz="6000" dirty="0"/>
              <a:t>7. What test did he say this would be for them? </a:t>
            </a:r>
            <a:endParaRPr lang="en-US" sz="123400" dirty="0"/>
          </a:p>
        </p:txBody>
      </p:sp>
      <p:pic>
        <p:nvPicPr>
          <p:cNvPr id="5" name="Picture 4" descr="The Manna Principle - Christianity Original">
            <a:extLst>
              <a:ext uri="{FF2B5EF4-FFF2-40B4-BE49-F238E27FC236}">
                <a16:creationId xmlns:a16="http://schemas.microsoft.com/office/drawing/2014/main" id="{7222035B-8D7D-6939-E5B8-5D3B7FC57EFE}"/>
              </a:ext>
            </a:extLst>
          </p:cNvPr>
          <p:cNvPicPr>
            <a:picLocks noChangeAspect="1"/>
          </p:cNvPicPr>
          <p:nvPr/>
        </p:nvPicPr>
        <p:blipFill>
          <a:blip r:embed="rId2"/>
          <a:srcRect l="27971" r="5158"/>
          <a:stretch>
            <a:fillRect/>
          </a:stretch>
        </p:blipFill>
        <p:spPr>
          <a:xfrm>
            <a:off x="5500467" y="0"/>
            <a:ext cx="6878987" cy="6858000"/>
          </a:xfrm>
          <a:prstGeom prst="rect">
            <a:avLst/>
          </a:prstGeom>
        </p:spPr>
      </p:pic>
    </p:spTree>
    <p:extLst>
      <p:ext uri="{BB962C8B-B14F-4D97-AF65-F5344CB8AC3E}">
        <p14:creationId xmlns:p14="http://schemas.microsoft.com/office/powerpoint/2010/main" val="3950088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1AD13-3085-7846-A711-D21E0C139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44881-4578-5CED-9F79-73926E5140DB}"/>
              </a:ext>
            </a:extLst>
          </p:cNvPr>
          <p:cNvSpPr>
            <a:spLocks noGrp="1"/>
          </p:cNvSpPr>
          <p:nvPr>
            <p:ph type="title"/>
          </p:nvPr>
        </p:nvSpPr>
        <p:spPr>
          <a:xfrm>
            <a:off x="6522720" y="277503"/>
            <a:ext cx="4637532" cy="685449"/>
          </a:xfrm>
        </p:spPr>
        <p:txBody>
          <a:bodyPr>
            <a:normAutofit fontScale="90000"/>
          </a:bodyPr>
          <a:lstStyle/>
          <a:p>
            <a:r>
              <a:rPr lang="en-US" sz="4800" b="1" dirty="0"/>
              <a:t>Exodus 16:4</a:t>
            </a:r>
          </a:p>
        </p:txBody>
      </p:sp>
      <p:sp>
        <p:nvSpPr>
          <p:cNvPr id="4" name="Content Placeholder 3">
            <a:extLst>
              <a:ext uri="{FF2B5EF4-FFF2-40B4-BE49-F238E27FC236}">
                <a16:creationId xmlns:a16="http://schemas.microsoft.com/office/drawing/2014/main" id="{73C21E99-C1C9-0611-6DE9-98D7EA415721}"/>
              </a:ext>
            </a:extLst>
          </p:cNvPr>
          <p:cNvSpPr>
            <a:spLocks noGrp="1"/>
          </p:cNvSpPr>
          <p:nvPr>
            <p:ph sz="quarter" idx="19"/>
          </p:nvPr>
        </p:nvSpPr>
        <p:spPr>
          <a:xfrm>
            <a:off x="6522720" y="962952"/>
            <a:ext cx="5348943" cy="5707040"/>
          </a:xfrm>
        </p:spPr>
        <p:txBody>
          <a:bodyPr>
            <a:normAutofit fontScale="92500" lnSpcReduction="10000"/>
          </a:bodyPr>
          <a:lstStyle/>
          <a:p>
            <a:r>
              <a:rPr lang="en-US" sz="4000" b="1" baseline="30000" dirty="0"/>
              <a:t>4 </a:t>
            </a:r>
            <a:r>
              <a:rPr lang="en-US" sz="4000" dirty="0"/>
              <a:t>Then said the </a:t>
            </a:r>
            <a:r>
              <a:rPr lang="en-US" sz="4000" cap="small" dirty="0"/>
              <a:t>Lord</a:t>
            </a:r>
            <a:r>
              <a:rPr lang="en-US" sz="4000" dirty="0"/>
              <a:t> unto Moses, Behold, I will rain bread from heaven for you; and the people shall go out and gather a certain rate every day, that I may prove them, whether they will walk in my law, or no.</a:t>
            </a:r>
            <a:endParaRPr lang="en-US" sz="400000" dirty="0"/>
          </a:p>
        </p:txBody>
      </p:sp>
      <p:pic>
        <p:nvPicPr>
          <p:cNvPr id="7" name="Content Placeholder 6" descr="Manna - Church of God Knowledge Encyclopedia">
            <a:extLst>
              <a:ext uri="{FF2B5EF4-FFF2-40B4-BE49-F238E27FC236}">
                <a16:creationId xmlns:a16="http://schemas.microsoft.com/office/drawing/2014/main" id="{D49E57F1-2FB0-0DB5-38D6-35C1E12EB26A}"/>
              </a:ext>
            </a:extLst>
          </p:cNvPr>
          <p:cNvPicPr>
            <a:picLocks noGrp="1" noChangeAspect="1"/>
          </p:cNvPicPr>
          <p:nvPr>
            <p:ph sz="quarter" idx="18"/>
          </p:nvPr>
        </p:nvPicPr>
        <p:blipFill>
          <a:blip r:embed="rId2"/>
          <a:srcRect b="13955"/>
          <a:stretch>
            <a:fillRect/>
          </a:stretch>
        </p:blipFill>
        <p:spPr>
          <a:xfrm>
            <a:off x="156996" y="104384"/>
            <a:ext cx="6173466" cy="6565608"/>
          </a:xfrm>
          <a:prstGeom prst="rect">
            <a:avLst/>
          </a:prstGeom>
        </p:spPr>
      </p:pic>
    </p:spTree>
    <p:extLst>
      <p:ext uri="{BB962C8B-B14F-4D97-AF65-F5344CB8AC3E}">
        <p14:creationId xmlns:p14="http://schemas.microsoft.com/office/powerpoint/2010/main" val="3982727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2B93B-2377-3B39-5F50-076A64CEF5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40C27-DFD6-1C38-6FC9-E898F7320B95}"/>
              </a:ext>
            </a:extLst>
          </p:cNvPr>
          <p:cNvSpPr>
            <a:spLocks noGrp="1"/>
          </p:cNvSpPr>
          <p:nvPr>
            <p:ph type="title"/>
          </p:nvPr>
        </p:nvSpPr>
        <p:spPr>
          <a:xfrm>
            <a:off x="221679" y="5199068"/>
            <a:ext cx="5728955" cy="989867"/>
          </a:xfrm>
        </p:spPr>
        <p:txBody>
          <a:bodyPr>
            <a:noAutofit/>
          </a:bodyPr>
          <a:lstStyle/>
          <a:p>
            <a:r>
              <a:rPr lang="en-US" sz="5400" dirty="0"/>
              <a:t>Exodus 16:6-8, 12</a:t>
            </a:r>
          </a:p>
        </p:txBody>
      </p:sp>
      <p:sp>
        <p:nvSpPr>
          <p:cNvPr id="3" name="Content Placeholder 2">
            <a:extLst>
              <a:ext uri="{FF2B5EF4-FFF2-40B4-BE49-F238E27FC236}">
                <a16:creationId xmlns:a16="http://schemas.microsoft.com/office/drawing/2014/main" id="{DAAA9E09-CD3F-281B-F8F3-6B35E46BBE52}"/>
              </a:ext>
            </a:extLst>
          </p:cNvPr>
          <p:cNvSpPr>
            <a:spLocks noGrp="1"/>
          </p:cNvSpPr>
          <p:nvPr>
            <p:ph sz="quarter" idx="14"/>
          </p:nvPr>
        </p:nvSpPr>
        <p:spPr>
          <a:xfrm>
            <a:off x="290043" y="188081"/>
            <a:ext cx="5533981" cy="5745071"/>
          </a:xfrm>
        </p:spPr>
        <p:txBody>
          <a:bodyPr>
            <a:noAutofit/>
          </a:bodyPr>
          <a:lstStyle/>
          <a:p>
            <a:pPr lvl="0"/>
            <a:r>
              <a:rPr lang="en-US" sz="6000" dirty="0"/>
              <a:t>8. When were they told that they should receive food?</a:t>
            </a:r>
            <a:endParaRPr lang="en-US" sz="123400" dirty="0"/>
          </a:p>
        </p:txBody>
      </p:sp>
      <p:pic>
        <p:nvPicPr>
          <p:cNvPr id="4" name="Picture 3" descr="Mornings and Manna - NLF HSR Layout">
            <a:extLst>
              <a:ext uri="{FF2B5EF4-FFF2-40B4-BE49-F238E27FC236}">
                <a16:creationId xmlns:a16="http://schemas.microsoft.com/office/drawing/2014/main" id="{14277AEC-E7A4-CB24-DFEE-DC82E5654240}"/>
              </a:ext>
            </a:extLst>
          </p:cNvPr>
          <p:cNvPicPr>
            <a:picLocks noChangeAspect="1"/>
          </p:cNvPicPr>
          <p:nvPr/>
        </p:nvPicPr>
        <p:blipFill>
          <a:blip r:embed="rId2"/>
          <a:stretch>
            <a:fillRect/>
          </a:stretch>
        </p:blipFill>
        <p:spPr>
          <a:xfrm>
            <a:off x="6096001" y="-114302"/>
            <a:ext cx="6096000" cy="7236839"/>
          </a:xfrm>
          <a:prstGeom prst="rect">
            <a:avLst/>
          </a:prstGeom>
        </p:spPr>
      </p:pic>
    </p:spTree>
    <p:extLst>
      <p:ext uri="{BB962C8B-B14F-4D97-AF65-F5344CB8AC3E}">
        <p14:creationId xmlns:p14="http://schemas.microsoft.com/office/powerpoint/2010/main" val="2616134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2B9A1-3AF2-3C16-015F-C6D180C1F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37651-8389-8D92-E20E-4F53C2BA70AB}"/>
              </a:ext>
            </a:extLst>
          </p:cNvPr>
          <p:cNvSpPr>
            <a:spLocks noGrp="1"/>
          </p:cNvSpPr>
          <p:nvPr>
            <p:ph type="title"/>
          </p:nvPr>
        </p:nvSpPr>
        <p:spPr>
          <a:xfrm>
            <a:off x="6522720" y="277503"/>
            <a:ext cx="4637532" cy="685449"/>
          </a:xfrm>
        </p:spPr>
        <p:txBody>
          <a:bodyPr>
            <a:normAutofit fontScale="90000"/>
          </a:bodyPr>
          <a:lstStyle/>
          <a:p>
            <a:r>
              <a:rPr lang="en-US" sz="4800" b="1" dirty="0"/>
              <a:t>Exodus 16:6-9, 12</a:t>
            </a:r>
          </a:p>
        </p:txBody>
      </p:sp>
      <p:sp>
        <p:nvSpPr>
          <p:cNvPr id="4" name="Content Placeholder 3">
            <a:extLst>
              <a:ext uri="{FF2B5EF4-FFF2-40B4-BE49-F238E27FC236}">
                <a16:creationId xmlns:a16="http://schemas.microsoft.com/office/drawing/2014/main" id="{73C652C0-3216-1188-DEB7-E24A76025459}"/>
              </a:ext>
            </a:extLst>
          </p:cNvPr>
          <p:cNvSpPr>
            <a:spLocks noGrp="1"/>
          </p:cNvSpPr>
          <p:nvPr>
            <p:ph sz="quarter" idx="19"/>
          </p:nvPr>
        </p:nvSpPr>
        <p:spPr>
          <a:xfrm>
            <a:off x="6522720" y="962952"/>
            <a:ext cx="5348943" cy="5707040"/>
          </a:xfrm>
        </p:spPr>
        <p:txBody>
          <a:bodyPr>
            <a:normAutofit fontScale="92500" lnSpcReduction="10000"/>
          </a:bodyPr>
          <a:lstStyle/>
          <a:p>
            <a:r>
              <a:rPr lang="en-US" sz="4400" b="1" baseline="30000" dirty="0"/>
              <a:t>6 </a:t>
            </a:r>
            <a:r>
              <a:rPr lang="en-US" sz="4400" dirty="0"/>
              <a:t>And Moses and Aaron said unto all the children of Israel, At even, then ye shall know that the </a:t>
            </a:r>
            <a:r>
              <a:rPr lang="en-US" sz="4400" cap="small" dirty="0"/>
              <a:t>Lord</a:t>
            </a:r>
            <a:r>
              <a:rPr lang="en-US" sz="4400" dirty="0"/>
              <a:t> hath brought you out from the land of Egypt:</a:t>
            </a:r>
            <a:endParaRPr lang="en-US" sz="400000" dirty="0"/>
          </a:p>
        </p:txBody>
      </p:sp>
      <p:pic>
        <p:nvPicPr>
          <p:cNvPr id="10" name="Content Placeholder 9" descr="Map of Israel's years of wandering in Numbers">
            <a:extLst>
              <a:ext uri="{FF2B5EF4-FFF2-40B4-BE49-F238E27FC236}">
                <a16:creationId xmlns:a16="http://schemas.microsoft.com/office/drawing/2014/main" id="{3992F2CD-1B1C-652C-7AC1-5C7A97911314}"/>
              </a:ext>
            </a:extLst>
          </p:cNvPr>
          <p:cNvPicPr>
            <a:picLocks noGrp="1" noChangeAspect="1"/>
          </p:cNvPicPr>
          <p:nvPr>
            <p:ph sz="quarter" idx="18"/>
          </p:nvPr>
        </p:nvPicPr>
        <p:blipFill>
          <a:blip r:embed="rId2"/>
          <a:srcRect l="32030"/>
          <a:stretch>
            <a:fillRect/>
          </a:stretch>
        </p:blipFill>
        <p:spPr>
          <a:xfrm>
            <a:off x="320337" y="277502"/>
            <a:ext cx="6019209" cy="6193635"/>
          </a:xfrm>
          <a:prstGeom prst="rect">
            <a:avLst/>
          </a:prstGeom>
        </p:spPr>
      </p:pic>
    </p:spTree>
    <p:extLst>
      <p:ext uri="{BB962C8B-B14F-4D97-AF65-F5344CB8AC3E}">
        <p14:creationId xmlns:p14="http://schemas.microsoft.com/office/powerpoint/2010/main" val="1070429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D7A12-49B1-60C6-191E-21CE895D58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D1BB7-A8E0-4490-3899-F7FA543BA49A}"/>
              </a:ext>
            </a:extLst>
          </p:cNvPr>
          <p:cNvSpPr>
            <a:spLocks noGrp="1"/>
          </p:cNvSpPr>
          <p:nvPr>
            <p:ph type="title"/>
          </p:nvPr>
        </p:nvSpPr>
        <p:spPr>
          <a:xfrm>
            <a:off x="6522720" y="277503"/>
            <a:ext cx="4637532" cy="685449"/>
          </a:xfrm>
        </p:spPr>
        <p:txBody>
          <a:bodyPr>
            <a:normAutofit fontScale="90000"/>
          </a:bodyPr>
          <a:lstStyle/>
          <a:p>
            <a:r>
              <a:rPr lang="en-US" sz="4800" b="1" dirty="0"/>
              <a:t>Exodus 16:6-9, 12</a:t>
            </a:r>
          </a:p>
        </p:txBody>
      </p:sp>
      <p:sp>
        <p:nvSpPr>
          <p:cNvPr id="4" name="Content Placeholder 3">
            <a:extLst>
              <a:ext uri="{FF2B5EF4-FFF2-40B4-BE49-F238E27FC236}">
                <a16:creationId xmlns:a16="http://schemas.microsoft.com/office/drawing/2014/main" id="{7DD40998-AD1D-5022-33BC-2801B830D617}"/>
              </a:ext>
            </a:extLst>
          </p:cNvPr>
          <p:cNvSpPr>
            <a:spLocks noGrp="1"/>
          </p:cNvSpPr>
          <p:nvPr>
            <p:ph sz="quarter" idx="19"/>
          </p:nvPr>
        </p:nvSpPr>
        <p:spPr>
          <a:xfrm>
            <a:off x="6522720" y="962952"/>
            <a:ext cx="5348943" cy="5707040"/>
          </a:xfrm>
        </p:spPr>
        <p:txBody>
          <a:bodyPr>
            <a:normAutofit fontScale="92500" lnSpcReduction="10000"/>
          </a:bodyPr>
          <a:lstStyle/>
          <a:p>
            <a:r>
              <a:rPr lang="en-US" sz="4400" b="1" baseline="30000" dirty="0"/>
              <a:t>7 </a:t>
            </a:r>
            <a:r>
              <a:rPr lang="en-US" sz="4400" dirty="0"/>
              <a:t>And in the morning, then ye shall see the glory of the </a:t>
            </a:r>
            <a:r>
              <a:rPr lang="en-US" sz="4400" cap="small" dirty="0"/>
              <a:t>Lord</a:t>
            </a:r>
            <a:r>
              <a:rPr lang="en-US" sz="4400" dirty="0"/>
              <a:t>; for that he heareth your murmurings against the </a:t>
            </a:r>
            <a:r>
              <a:rPr lang="en-US" sz="4400" cap="small" dirty="0"/>
              <a:t>Lord</a:t>
            </a:r>
            <a:r>
              <a:rPr lang="en-US" sz="4400" dirty="0"/>
              <a:t>: and what are we, that ye murmur against us?</a:t>
            </a:r>
            <a:endParaRPr lang="en-US" sz="400000" dirty="0"/>
          </a:p>
        </p:txBody>
      </p:sp>
      <p:pic>
        <p:nvPicPr>
          <p:cNvPr id="7" name="Content Placeholder 6" descr="What does Exodus 13:22 mean? | Bible Art">
            <a:extLst>
              <a:ext uri="{FF2B5EF4-FFF2-40B4-BE49-F238E27FC236}">
                <a16:creationId xmlns:a16="http://schemas.microsoft.com/office/drawing/2014/main" id="{E7A88EEC-E30B-E916-314F-F28A9B808EB6}"/>
              </a:ext>
            </a:extLst>
          </p:cNvPr>
          <p:cNvPicPr>
            <a:picLocks noGrp="1" noChangeAspect="1"/>
          </p:cNvPicPr>
          <p:nvPr>
            <p:ph sz="quarter" idx="18"/>
          </p:nvPr>
        </p:nvPicPr>
        <p:blipFill>
          <a:blip r:embed="rId2"/>
          <a:srcRect l="14176" t="9020" r="4196" b="630"/>
          <a:stretch>
            <a:fillRect/>
          </a:stretch>
        </p:blipFill>
        <p:spPr>
          <a:xfrm>
            <a:off x="320337" y="188008"/>
            <a:ext cx="5775663" cy="6392863"/>
          </a:xfrm>
          <a:prstGeom prst="rect">
            <a:avLst/>
          </a:prstGeom>
        </p:spPr>
      </p:pic>
    </p:spTree>
    <p:extLst>
      <p:ext uri="{BB962C8B-B14F-4D97-AF65-F5344CB8AC3E}">
        <p14:creationId xmlns:p14="http://schemas.microsoft.com/office/powerpoint/2010/main" val="2399863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5034-11B4-77F0-3F6C-531D139BC3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D31E1-C950-FA80-DC77-6B7D38D668AA}"/>
              </a:ext>
            </a:extLst>
          </p:cNvPr>
          <p:cNvSpPr>
            <a:spLocks noGrp="1"/>
          </p:cNvSpPr>
          <p:nvPr>
            <p:ph type="title"/>
          </p:nvPr>
        </p:nvSpPr>
        <p:spPr>
          <a:xfrm>
            <a:off x="6522720" y="277503"/>
            <a:ext cx="4637532" cy="685449"/>
          </a:xfrm>
        </p:spPr>
        <p:txBody>
          <a:bodyPr>
            <a:normAutofit fontScale="90000"/>
          </a:bodyPr>
          <a:lstStyle/>
          <a:p>
            <a:r>
              <a:rPr lang="en-US" sz="4800" b="1" dirty="0"/>
              <a:t>Exodus 16:6-9, 12</a:t>
            </a:r>
          </a:p>
        </p:txBody>
      </p:sp>
      <p:sp>
        <p:nvSpPr>
          <p:cNvPr id="4" name="Content Placeholder 3">
            <a:extLst>
              <a:ext uri="{FF2B5EF4-FFF2-40B4-BE49-F238E27FC236}">
                <a16:creationId xmlns:a16="http://schemas.microsoft.com/office/drawing/2014/main" id="{FF1AF702-A086-C33D-8308-AED82A836CE8}"/>
              </a:ext>
            </a:extLst>
          </p:cNvPr>
          <p:cNvSpPr>
            <a:spLocks noGrp="1"/>
          </p:cNvSpPr>
          <p:nvPr>
            <p:ph sz="quarter" idx="19"/>
          </p:nvPr>
        </p:nvSpPr>
        <p:spPr>
          <a:xfrm>
            <a:off x="6522720" y="962952"/>
            <a:ext cx="5348943" cy="5707040"/>
          </a:xfrm>
        </p:spPr>
        <p:txBody>
          <a:bodyPr>
            <a:normAutofit fontScale="92500"/>
          </a:bodyPr>
          <a:lstStyle/>
          <a:p>
            <a:r>
              <a:rPr lang="en-US" sz="3200" b="1" baseline="30000" dirty="0"/>
              <a:t>8 </a:t>
            </a:r>
            <a:r>
              <a:rPr lang="en-US" sz="3200" dirty="0"/>
              <a:t>And Moses said, This shall be, when the </a:t>
            </a:r>
            <a:r>
              <a:rPr lang="en-US" sz="3200" cap="small" dirty="0"/>
              <a:t>Lord</a:t>
            </a:r>
            <a:r>
              <a:rPr lang="en-US" sz="3200" dirty="0"/>
              <a:t> shall give you in the evening flesh to eat, and in the morning bread to the full; for that the </a:t>
            </a:r>
            <a:r>
              <a:rPr lang="en-US" sz="3200" cap="small" dirty="0"/>
              <a:t>Lord</a:t>
            </a:r>
            <a:r>
              <a:rPr lang="en-US" sz="3200" dirty="0"/>
              <a:t> heareth your murmurings which ye murmur against him: and what are we? your murmurings are not against us, but against the </a:t>
            </a:r>
            <a:r>
              <a:rPr lang="en-US" sz="3200" cap="small" dirty="0"/>
              <a:t>Lord</a:t>
            </a:r>
            <a:r>
              <a:rPr lang="en-US" sz="3200" dirty="0"/>
              <a:t>.</a:t>
            </a:r>
            <a:endParaRPr lang="en-US" sz="400000" dirty="0"/>
          </a:p>
        </p:txBody>
      </p:sp>
      <p:pic>
        <p:nvPicPr>
          <p:cNvPr id="7" name="Content Placeholder 6" descr="Outside God's Paradigm! – Ellen's Little Visits With God">
            <a:extLst>
              <a:ext uri="{FF2B5EF4-FFF2-40B4-BE49-F238E27FC236}">
                <a16:creationId xmlns:a16="http://schemas.microsoft.com/office/drawing/2014/main" id="{44451A1A-81E9-A09A-00DA-BACF452D0B15}"/>
              </a:ext>
            </a:extLst>
          </p:cNvPr>
          <p:cNvPicPr>
            <a:picLocks noGrp="1" noChangeAspect="1"/>
          </p:cNvPicPr>
          <p:nvPr>
            <p:ph sz="quarter" idx="18"/>
          </p:nvPr>
        </p:nvPicPr>
        <p:blipFill>
          <a:blip r:embed="rId2"/>
          <a:srcRect b="13949"/>
          <a:stretch>
            <a:fillRect/>
          </a:stretch>
        </p:blipFill>
        <p:spPr>
          <a:xfrm>
            <a:off x="320337" y="277503"/>
            <a:ext cx="6010125" cy="6249906"/>
          </a:xfrm>
          <a:prstGeom prst="rect">
            <a:avLst/>
          </a:prstGeom>
        </p:spPr>
      </p:pic>
    </p:spTree>
    <p:extLst>
      <p:ext uri="{BB962C8B-B14F-4D97-AF65-F5344CB8AC3E}">
        <p14:creationId xmlns:p14="http://schemas.microsoft.com/office/powerpoint/2010/main" val="3220239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56FEB-BB08-07C0-640F-707138C64E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853BF-39D7-D66F-AE12-8CC4D5C82C86}"/>
              </a:ext>
            </a:extLst>
          </p:cNvPr>
          <p:cNvSpPr>
            <a:spLocks noGrp="1"/>
          </p:cNvSpPr>
          <p:nvPr>
            <p:ph type="title"/>
          </p:nvPr>
        </p:nvSpPr>
        <p:spPr>
          <a:xfrm>
            <a:off x="6522720" y="277503"/>
            <a:ext cx="4637532" cy="685449"/>
          </a:xfrm>
        </p:spPr>
        <p:txBody>
          <a:bodyPr>
            <a:normAutofit fontScale="90000"/>
          </a:bodyPr>
          <a:lstStyle/>
          <a:p>
            <a:r>
              <a:rPr lang="en-US" sz="4800" b="1" dirty="0"/>
              <a:t>Exodus 16:6-9, 12</a:t>
            </a:r>
          </a:p>
        </p:txBody>
      </p:sp>
      <p:sp>
        <p:nvSpPr>
          <p:cNvPr id="4" name="Content Placeholder 3">
            <a:extLst>
              <a:ext uri="{FF2B5EF4-FFF2-40B4-BE49-F238E27FC236}">
                <a16:creationId xmlns:a16="http://schemas.microsoft.com/office/drawing/2014/main" id="{AE533601-EC64-CDC5-F5A9-D2B4B3333153}"/>
              </a:ext>
            </a:extLst>
          </p:cNvPr>
          <p:cNvSpPr>
            <a:spLocks noGrp="1"/>
          </p:cNvSpPr>
          <p:nvPr>
            <p:ph sz="quarter" idx="19"/>
          </p:nvPr>
        </p:nvSpPr>
        <p:spPr>
          <a:xfrm>
            <a:off x="6522720" y="962952"/>
            <a:ext cx="5348943" cy="5707040"/>
          </a:xfrm>
        </p:spPr>
        <p:txBody>
          <a:bodyPr>
            <a:normAutofit fontScale="92500" lnSpcReduction="10000"/>
          </a:bodyPr>
          <a:lstStyle/>
          <a:p>
            <a:r>
              <a:rPr lang="en-US" sz="4400" b="1" baseline="30000" dirty="0"/>
              <a:t>9 </a:t>
            </a:r>
            <a:r>
              <a:rPr lang="en-US" sz="4400" dirty="0"/>
              <a:t>And Moses </a:t>
            </a:r>
            <a:r>
              <a:rPr lang="en-US" sz="4400" dirty="0" err="1"/>
              <a:t>spake</a:t>
            </a:r>
            <a:r>
              <a:rPr lang="en-US" sz="4400" dirty="0"/>
              <a:t> unto Aaron, Say unto all the congregation of the children of Israel, Come near before the </a:t>
            </a:r>
            <a:r>
              <a:rPr lang="en-US" sz="4400" cap="small" dirty="0"/>
              <a:t>Lord</a:t>
            </a:r>
            <a:r>
              <a:rPr lang="en-US" sz="4400" dirty="0"/>
              <a:t>: for he hath heard your murmurings.</a:t>
            </a:r>
            <a:endParaRPr lang="en-US" sz="400000" dirty="0"/>
          </a:p>
        </p:txBody>
      </p:sp>
      <p:pic>
        <p:nvPicPr>
          <p:cNvPr id="7" name="Content Placeholder 6" descr="Manna - Wikipedia">
            <a:extLst>
              <a:ext uri="{FF2B5EF4-FFF2-40B4-BE49-F238E27FC236}">
                <a16:creationId xmlns:a16="http://schemas.microsoft.com/office/drawing/2014/main" id="{497AC675-C7C5-BB08-ED7F-52D160E7949D}"/>
              </a:ext>
            </a:extLst>
          </p:cNvPr>
          <p:cNvPicPr>
            <a:picLocks noGrp="1" noChangeAspect="1"/>
          </p:cNvPicPr>
          <p:nvPr>
            <p:ph sz="quarter" idx="18"/>
          </p:nvPr>
        </p:nvPicPr>
        <p:blipFill>
          <a:blip r:embed="rId2"/>
          <a:srcRect b="14360"/>
          <a:stretch>
            <a:fillRect/>
          </a:stretch>
        </p:blipFill>
        <p:spPr>
          <a:xfrm>
            <a:off x="320336" y="277502"/>
            <a:ext cx="5953855" cy="6235840"/>
          </a:xfrm>
          <a:prstGeom prst="rect">
            <a:avLst/>
          </a:prstGeom>
        </p:spPr>
      </p:pic>
    </p:spTree>
    <p:extLst>
      <p:ext uri="{BB962C8B-B14F-4D97-AF65-F5344CB8AC3E}">
        <p14:creationId xmlns:p14="http://schemas.microsoft.com/office/powerpoint/2010/main" val="4207147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3E568-94ED-8DD3-E26A-D8F0B6451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1C8BEA-4C6B-8521-4AB8-949F7293800D}"/>
              </a:ext>
            </a:extLst>
          </p:cNvPr>
          <p:cNvSpPr>
            <a:spLocks noGrp="1"/>
          </p:cNvSpPr>
          <p:nvPr>
            <p:ph type="title"/>
          </p:nvPr>
        </p:nvSpPr>
        <p:spPr>
          <a:xfrm>
            <a:off x="6522720" y="277503"/>
            <a:ext cx="4637532" cy="685449"/>
          </a:xfrm>
        </p:spPr>
        <p:txBody>
          <a:bodyPr>
            <a:normAutofit fontScale="90000"/>
          </a:bodyPr>
          <a:lstStyle/>
          <a:p>
            <a:r>
              <a:rPr lang="en-US" sz="4800" b="1" dirty="0"/>
              <a:t>Exodus 16:6-9, 12</a:t>
            </a:r>
          </a:p>
        </p:txBody>
      </p:sp>
      <p:sp>
        <p:nvSpPr>
          <p:cNvPr id="4" name="Content Placeholder 3">
            <a:extLst>
              <a:ext uri="{FF2B5EF4-FFF2-40B4-BE49-F238E27FC236}">
                <a16:creationId xmlns:a16="http://schemas.microsoft.com/office/drawing/2014/main" id="{50180F9C-53E7-17F0-1E61-950A995A08F4}"/>
              </a:ext>
            </a:extLst>
          </p:cNvPr>
          <p:cNvSpPr>
            <a:spLocks noGrp="1"/>
          </p:cNvSpPr>
          <p:nvPr>
            <p:ph sz="quarter" idx="19"/>
          </p:nvPr>
        </p:nvSpPr>
        <p:spPr>
          <a:xfrm>
            <a:off x="6522720" y="962952"/>
            <a:ext cx="5348943" cy="5707040"/>
          </a:xfrm>
        </p:spPr>
        <p:txBody>
          <a:bodyPr>
            <a:normAutofit fontScale="92500" lnSpcReduction="10000"/>
          </a:bodyPr>
          <a:lstStyle/>
          <a:p>
            <a:r>
              <a:rPr lang="en-US" sz="4000" b="1" baseline="30000" dirty="0"/>
              <a:t>12 </a:t>
            </a:r>
            <a:r>
              <a:rPr lang="en-US" sz="4000" dirty="0"/>
              <a:t>I have heard the murmurings of the children of Israel: speak unto them, saying, At even ye shall eat flesh, and in the morning ye shall be filled with bread; and ye shall know that I am the </a:t>
            </a:r>
            <a:r>
              <a:rPr lang="en-US" sz="4000" cap="small" dirty="0"/>
              <a:t>Lord</a:t>
            </a:r>
            <a:r>
              <a:rPr lang="en-US" sz="4000" dirty="0"/>
              <a:t> your God.</a:t>
            </a:r>
            <a:endParaRPr lang="en-US" sz="400000" dirty="0"/>
          </a:p>
        </p:txBody>
      </p:sp>
      <p:pic>
        <p:nvPicPr>
          <p:cNvPr id="7" name="Content Placeholder 6" descr="Manna（A food from heaven mentioned in the Bible.）_Baiduwiki">
            <a:extLst>
              <a:ext uri="{FF2B5EF4-FFF2-40B4-BE49-F238E27FC236}">
                <a16:creationId xmlns:a16="http://schemas.microsoft.com/office/drawing/2014/main" id="{7E300224-8988-1ED8-CCFA-8D07D0950CB1}"/>
              </a:ext>
            </a:extLst>
          </p:cNvPr>
          <p:cNvPicPr>
            <a:picLocks noGrp="1" noChangeAspect="1"/>
          </p:cNvPicPr>
          <p:nvPr>
            <p:ph sz="quarter" idx="18"/>
          </p:nvPr>
        </p:nvPicPr>
        <p:blipFill>
          <a:blip r:embed="rId2"/>
          <a:srcRect l="14726" r="17275"/>
          <a:stretch>
            <a:fillRect/>
          </a:stretch>
        </p:blipFill>
        <p:spPr>
          <a:xfrm>
            <a:off x="218948" y="140132"/>
            <a:ext cx="6041176" cy="6529860"/>
          </a:xfrm>
          <a:prstGeom prst="rect">
            <a:avLst/>
          </a:prstGeom>
        </p:spPr>
      </p:pic>
    </p:spTree>
    <p:extLst>
      <p:ext uri="{BB962C8B-B14F-4D97-AF65-F5344CB8AC3E}">
        <p14:creationId xmlns:p14="http://schemas.microsoft.com/office/powerpoint/2010/main" val="775197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126B-C675-3937-B1C2-1CD39A3D0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E52F5-DD9C-1BFD-BA5D-C9787B1CD3C9}"/>
              </a:ext>
            </a:extLst>
          </p:cNvPr>
          <p:cNvSpPr>
            <a:spLocks noGrp="1"/>
          </p:cNvSpPr>
          <p:nvPr>
            <p:ph type="title"/>
          </p:nvPr>
        </p:nvSpPr>
        <p:spPr>
          <a:xfrm>
            <a:off x="290043" y="5680052"/>
            <a:ext cx="5728955" cy="989867"/>
          </a:xfrm>
        </p:spPr>
        <p:txBody>
          <a:bodyPr>
            <a:noAutofit/>
          </a:bodyPr>
          <a:lstStyle/>
          <a:p>
            <a:r>
              <a:rPr lang="en-US" sz="6600" dirty="0"/>
              <a:t>Exodus 16:13</a:t>
            </a:r>
          </a:p>
        </p:txBody>
      </p:sp>
      <p:sp>
        <p:nvSpPr>
          <p:cNvPr id="3" name="Content Placeholder 2">
            <a:extLst>
              <a:ext uri="{FF2B5EF4-FFF2-40B4-BE49-F238E27FC236}">
                <a16:creationId xmlns:a16="http://schemas.microsoft.com/office/drawing/2014/main" id="{10F79D8F-51AD-D2AD-72FB-EBA1B995EC2E}"/>
              </a:ext>
            </a:extLst>
          </p:cNvPr>
          <p:cNvSpPr>
            <a:spLocks noGrp="1"/>
          </p:cNvSpPr>
          <p:nvPr>
            <p:ph sz="quarter" idx="14"/>
          </p:nvPr>
        </p:nvSpPr>
        <p:spPr>
          <a:xfrm>
            <a:off x="290043" y="188081"/>
            <a:ext cx="5533981" cy="5745071"/>
          </a:xfrm>
        </p:spPr>
        <p:txBody>
          <a:bodyPr>
            <a:noAutofit/>
          </a:bodyPr>
          <a:lstStyle/>
          <a:p>
            <a:pPr lvl="0"/>
            <a:r>
              <a:rPr lang="en-US" sz="7200" dirty="0"/>
              <a:t>9. What kind of flesh did they have at even?</a:t>
            </a:r>
          </a:p>
        </p:txBody>
      </p:sp>
      <p:pic>
        <p:nvPicPr>
          <p:cNvPr id="5" name="Picture 4" descr="Science, Hebrews and a Bevy of Quail| National Catholic Register">
            <a:extLst>
              <a:ext uri="{FF2B5EF4-FFF2-40B4-BE49-F238E27FC236}">
                <a16:creationId xmlns:a16="http://schemas.microsoft.com/office/drawing/2014/main" id="{BE6A5E94-BC44-5534-D8D1-2D46DFB24F23}"/>
              </a:ext>
            </a:extLst>
          </p:cNvPr>
          <p:cNvPicPr>
            <a:picLocks noChangeAspect="1"/>
          </p:cNvPicPr>
          <p:nvPr/>
        </p:nvPicPr>
        <p:blipFill>
          <a:blip r:embed="rId2"/>
          <a:srcRect l="48149" t="5364" r="8051" b="13269"/>
          <a:stretch>
            <a:fillRect/>
          </a:stretch>
        </p:blipFill>
        <p:spPr>
          <a:xfrm>
            <a:off x="6658019" y="-1"/>
            <a:ext cx="5533981" cy="6858001"/>
          </a:xfrm>
          <a:prstGeom prst="rect">
            <a:avLst/>
          </a:prstGeom>
        </p:spPr>
      </p:pic>
    </p:spTree>
    <p:extLst>
      <p:ext uri="{BB962C8B-B14F-4D97-AF65-F5344CB8AC3E}">
        <p14:creationId xmlns:p14="http://schemas.microsoft.com/office/powerpoint/2010/main" val="3583218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D1D64-575C-5A74-963D-CE2DF644E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F5981-421B-2034-3245-578013C3102F}"/>
              </a:ext>
            </a:extLst>
          </p:cNvPr>
          <p:cNvSpPr>
            <a:spLocks noGrp="1"/>
          </p:cNvSpPr>
          <p:nvPr>
            <p:ph type="title"/>
          </p:nvPr>
        </p:nvSpPr>
        <p:spPr>
          <a:xfrm>
            <a:off x="6522720" y="277503"/>
            <a:ext cx="4637532" cy="1002657"/>
          </a:xfrm>
        </p:spPr>
        <p:txBody>
          <a:bodyPr>
            <a:normAutofit/>
          </a:bodyPr>
          <a:lstStyle/>
          <a:p>
            <a:r>
              <a:rPr lang="en-US" sz="5400" b="1" dirty="0"/>
              <a:t>Exodus 16:13</a:t>
            </a:r>
          </a:p>
        </p:txBody>
      </p:sp>
      <p:sp>
        <p:nvSpPr>
          <p:cNvPr id="4" name="Content Placeholder 3">
            <a:extLst>
              <a:ext uri="{FF2B5EF4-FFF2-40B4-BE49-F238E27FC236}">
                <a16:creationId xmlns:a16="http://schemas.microsoft.com/office/drawing/2014/main" id="{0C72A16F-CC2D-B247-1CBE-8195AC1B003C}"/>
              </a:ext>
            </a:extLst>
          </p:cNvPr>
          <p:cNvSpPr>
            <a:spLocks noGrp="1"/>
          </p:cNvSpPr>
          <p:nvPr>
            <p:ph sz="quarter" idx="19"/>
          </p:nvPr>
        </p:nvSpPr>
        <p:spPr>
          <a:xfrm>
            <a:off x="6522720" y="1617784"/>
            <a:ext cx="5348943" cy="5052207"/>
          </a:xfrm>
        </p:spPr>
        <p:txBody>
          <a:bodyPr>
            <a:normAutofit/>
          </a:bodyPr>
          <a:lstStyle/>
          <a:p>
            <a:r>
              <a:rPr lang="en-US" sz="4000" b="1" baseline="30000" dirty="0"/>
              <a:t>13 </a:t>
            </a:r>
            <a:r>
              <a:rPr lang="en-US" sz="4000" dirty="0"/>
              <a:t>And it came to pass, that at even the quails came up, and covered the camp: and in the morning the dew lay round about the host.</a:t>
            </a:r>
            <a:endParaRPr lang="en-US" sz="308300" dirty="0"/>
          </a:p>
        </p:txBody>
      </p:sp>
      <p:pic>
        <p:nvPicPr>
          <p:cNvPr id="6" name="Content Placeholder 5" descr="The Double Quail Narratives and Bekhor Shor's Innovative Reading -  TheTorah.com">
            <a:extLst>
              <a:ext uri="{FF2B5EF4-FFF2-40B4-BE49-F238E27FC236}">
                <a16:creationId xmlns:a16="http://schemas.microsoft.com/office/drawing/2014/main" id="{973C705C-90B4-0C7A-C5B6-5B073E05F689}"/>
              </a:ext>
            </a:extLst>
          </p:cNvPr>
          <p:cNvPicPr>
            <a:picLocks noGrp="1" noChangeAspect="1"/>
          </p:cNvPicPr>
          <p:nvPr>
            <p:ph sz="quarter" idx="18"/>
          </p:nvPr>
        </p:nvPicPr>
        <p:blipFill>
          <a:blip r:embed="rId2"/>
          <a:srcRect r="34482"/>
          <a:stretch>
            <a:fillRect/>
          </a:stretch>
        </p:blipFill>
        <p:spPr>
          <a:xfrm>
            <a:off x="320337" y="277503"/>
            <a:ext cx="5775663" cy="6302994"/>
          </a:xfrm>
          <a:prstGeom prst="rect">
            <a:avLst/>
          </a:prstGeom>
        </p:spPr>
      </p:pic>
    </p:spTree>
    <p:extLst>
      <p:ext uri="{BB962C8B-B14F-4D97-AF65-F5344CB8AC3E}">
        <p14:creationId xmlns:p14="http://schemas.microsoft.com/office/powerpoint/2010/main" val="2885810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95A63-3CE5-4BC4-5993-F65A30D93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92CBA-38B3-F329-536F-D480151D724C}"/>
              </a:ext>
            </a:extLst>
          </p:cNvPr>
          <p:cNvSpPr>
            <a:spLocks noGrp="1"/>
          </p:cNvSpPr>
          <p:nvPr>
            <p:ph type="title"/>
          </p:nvPr>
        </p:nvSpPr>
        <p:spPr>
          <a:xfrm>
            <a:off x="290043" y="5680052"/>
            <a:ext cx="5728955" cy="989867"/>
          </a:xfrm>
        </p:spPr>
        <p:txBody>
          <a:bodyPr>
            <a:noAutofit/>
          </a:bodyPr>
          <a:lstStyle/>
          <a:p>
            <a:r>
              <a:rPr lang="en-US" sz="5400" dirty="0"/>
              <a:t>Exodus 16:14, 15</a:t>
            </a:r>
          </a:p>
        </p:txBody>
      </p:sp>
      <p:sp>
        <p:nvSpPr>
          <p:cNvPr id="3" name="Content Placeholder 2">
            <a:extLst>
              <a:ext uri="{FF2B5EF4-FFF2-40B4-BE49-F238E27FC236}">
                <a16:creationId xmlns:a16="http://schemas.microsoft.com/office/drawing/2014/main" id="{D8CBA1D6-AB59-4EEF-153B-352EAADE518C}"/>
              </a:ext>
            </a:extLst>
          </p:cNvPr>
          <p:cNvSpPr>
            <a:spLocks noGrp="1"/>
          </p:cNvSpPr>
          <p:nvPr>
            <p:ph sz="quarter" idx="14"/>
          </p:nvPr>
        </p:nvSpPr>
        <p:spPr>
          <a:xfrm>
            <a:off x="290043" y="188081"/>
            <a:ext cx="5533981" cy="5745071"/>
          </a:xfrm>
        </p:spPr>
        <p:txBody>
          <a:bodyPr>
            <a:noAutofit/>
          </a:bodyPr>
          <a:lstStyle/>
          <a:p>
            <a:pPr lvl="0"/>
            <a:r>
              <a:rPr lang="en-US" sz="6000" dirty="0"/>
              <a:t>10. In the morning when the dew was gone what did they find?</a:t>
            </a:r>
            <a:endParaRPr lang="en-US" sz="49600" dirty="0"/>
          </a:p>
        </p:txBody>
      </p:sp>
      <p:pic>
        <p:nvPicPr>
          <p:cNvPr id="4" name="Picture 3" descr="Why We Need Daily Manna - radiant culture">
            <a:extLst>
              <a:ext uri="{FF2B5EF4-FFF2-40B4-BE49-F238E27FC236}">
                <a16:creationId xmlns:a16="http://schemas.microsoft.com/office/drawing/2014/main" id="{923C0FCF-9BCE-0C38-11D9-A61EB91905AA}"/>
              </a:ext>
            </a:extLst>
          </p:cNvPr>
          <p:cNvPicPr>
            <a:picLocks noChangeAspect="1"/>
          </p:cNvPicPr>
          <p:nvPr/>
        </p:nvPicPr>
        <p:blipFill>
          <a:blip r:embed="rId2"/>
          <a:srcRect l="46923"/>
          <a:stretch>
            <a:fillRect/>
          </a:stretch>
        </p:blipFill>
        <p:spPr>
          <a:xfrm>
            <a:off x="6367978" y="0"/>
            <a:ext cx="5824022" cy="6858000"/>
          </a:xfrm>
          <a:prstGeom prst="rect">
            <a:avLst/>
          </a:prstGeom>
        </p:spPr>
      </p:pic>
    </p:spTree>
    <p:extLst>
      <p:ext uri="{BB962C8B-B14F-4D97-AF65-F5344CB8AC3E}">
        <p14:creationId xmlns:p14="http://schemas.microsoft.com/office/powerpoint/2010/main" val="3440668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D119-48FA-CC0E-7C89-FC2C8E044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94FF1-B796-386B-7503-8C817E878B59}"/>
              </a:ext>
            </a:extLst>
          </p:cNvPr>
          <p:cNvSpPr>
            <a:spLocks noGrp="1"/>
          </p:cNvSpPr>
          <p:nvPr>
            <p:ph type="title"/>
          </p:nvPr>
        </p:nvSpPr>
        <p:spPr>
          <a:xfrm>
            <a:off x="6522720" y="277503"/>
            <a:ext cx="4637532" cy="1002657"/>
          </a:xfrm>
        </p:spPr>
        <p:txBody>
          <a:bodyPr>
            <a:noAutofit/>
          </a:bodyPr>
          <a:lstStyle/>
          <a:p>
            <a:r>
              <a:rPr lang="en-US" sz="4400" b="1" dirty="0"/>
              <a:t>Exodus 16:14-15</a:t>
            </a:r>
          </a:p>
        </p:txBody>
      </p:sp>
      <p:sp>
        <p:nvSpPr>
          <p:cNvPr id="4" name="Content Placeholder 3">
            <a:extLst>
              <a:ext uri="{FF2B5EF4-FFF2-40B4-BE49-F238E27FC236}">
                <a16:creationId xmlns:a16="http://schemas.microsoft.com/office/drawing/2014/main" id="{ECFDFD48-2278-0240-1E0C-D283F2B6BF01}"/>
              </a:ext>
            </a:extLst>
          </p:cNvPr>
          <p:cNvSpPr>
            <a:spLocks noGrp="1"/>
          </p:cNvSpPr>
          <p:nvPr>
            <p:ph sz="quarter" idx="19"/>
          </p:nvPr>
        </p:nvSpPr>
        <p:spPr>
          <a:xfrm>
            <a:off x="6522720" y="1617784"/>
            <a:ext cx="5348943" cy="5052207"/>
          </a:xfrm>
        </p:spPr>
        <p:txBody>
          <a:bodyPr>
            <a:normAutofit/>
          </a:bodyPr>
          <a:lstStyle/>
          <a:p>
            <a:r>
              <a:rPr lang="en-US" sz="3600" b="1" baseline="30000" dirty="0"/>
              <a:t>14 </a:t>
            </a:r>
            <a:r>
              <a:rPr lang="en-US" sz="3600" dirty="0"/>
              <a:t>And when the dew that lay was gone up, behold, upon the face of the wilderness there lay a small round thing, as small as the hoar frost on the ground.</a:t>
            </a:r>
            <a:endParaRPr lang="en-US" sz="400000" dirty="0"/>
          </a:p>
        </p:txBody>
      </p:sp>
      <p:pic>
        <p:nvPicPr>
          <p:cNvPr id="7" name="Content Placeholder 6" descr="The Manna Stopped - FishTank Faith">
            <a:extLst>
              <a:ext uri="{FF2B5EF4-FFF2-40B4-BE49-F238E27FC236}">
                <a16:creationId xmlns:a16="http://schemas.microsoft.com/office/drawing/2014/main" id="{67E96D0E-CB2D-715F-2FF5-B3648427D893}"/>
              </a:ext>
            </a:extLst>
          </p:cNvPr>
          <p:cNvPicPr>
            <a:picLocks noGrp="1" noChangeAspect="1"/>
          </p:cNvPicPr>
          <p:nvPr>
            <p:ph sz="quarter" idx="18"/>
          </p:nvPr>
        </p:nvPicPr>
        <p:blipFill>
          <a:blip r:embed="rId2"/>
          <a:srcRect r="37962"/>
          <a:stretch>
            <a:fillRect/>
          </a:stretch>
        </p:blipFill>
        <p:spPr>
          <a:xfrm>
            <a:off x="230623" y="188009"/>
            <a:ext cx="5865378" cy="6302994"/>
          </a:xfrm>
          <a:prstGeom prst="rect">
            <a:avLst/>
          </a:prstGeom>
        </p:spPr>
      </p:pic>
    </p:spTree>
    <p:extLst>
      <p:ext uri="{BB962C8B-B14F-4D97-AF65-F5344CB8AC3E}">
        <p14:creationId xmlns:p14="http://schemas.microsoft.com/office/powerpoint/2010/main" val="2922247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D2D62-5E4A-E247-583C-889773D1F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48A86-0073-1515-E0AF-B2520091B67B}"/>
              </a:ext>
            </a:extLst>
          </p:cNvPr>
          <p:cNvSpPr>
            <a:spLocks noGrp="1"/>
          </p:cNvSpPr>
          <p:nvPr>
            <p:ph type="title"/>
          </p:nvPr>
        </p:nvSpPr>
        <p:spPr>
          <a:xfrm>
            <a:off x="6522720" y="277504"/>
            <a:ext cx="4637532" cy="847912"/>
          </a:xfrm>
        </p:spPr>
        <p:txBody>
          <a:bodyPr>
            <a:noAutofit/>
          </a:bodyPr>
          <a:lstStyle/>
          <a:p>
            <a:r>
              <a:rPr lang="en-US" sz="4400" b="1" dirty="0"/>
              <a:t>Exodus 16:14-15</a:t>
            </a:r>
          </a:p>
        </p:txBody>
      </p:sp>
      <p:sp>
        <p:nvSpPr>
          <p:cNvPr id="4" name="Content Placeholder 3">
            <a:extLst>
              <a:ext uri="{FF2B5EF4-FFF2-40B4-BE49-F238E27FC236}">
                <a16:creationId xmlns:a16="http://schemas.microsoft.com/office/drawing/2014/main" id="{42CE2AD0-F32C-F650-F8DC-D6DDFBE0E300}"/>
              </a:ext>
            </a:extLst>
          </p:cNvPr>
          <p:cNvSpPr>
            <a:spLocks noGrp="1"/>
          </p:cNvSpPr>
          <p:nvPr>
            <p:ph sz="quarter" idx="19"/>
          </p:nvPr>
        </p:nvSpPr>
        <p:spPr>
          <a:xfrm>
            <a:off x="6522720" y="1392702"/>
            <a:ext cx="5348943" cy="5277289"/>
          </a:xfrm>
        </p:spPr>
        <p:txBody>
          <a:bodyPr>
            <a:normAutofit fontScale="92500"/>
          </a:bodyPr>
          <a:lstStyle/>
          <a:p>
            <a:r>
              <a:rPr lang="en-US" sz="3600" b="1" baseline="30000" dirty="0"/>
              <a:t>15 </a:t>
            </a:r>
            <a:r>
              <a:rPr lang="en-US" sz="3600" dirty="0"/>
              <a:t>And when the children of Israel saw it, they said one to another, It is manna: for they </a:t>
            </a:r>
            <a:r>
              <a:rPr lang="en-US" sz="3600" dirty="0" err="1"/>
              <a:t>wist</a:t>
            </a:r>
            <a:r>
              <a:rPr lang="en-US" sz="3600" dirty="0"/>
              <a:t> not what it was. And Moses said unto them, This is the bread which the </a:t>
            </a:r>
            <a:r>
              <a:rPr lang="en-US" sz="3600" cap="small" dirty="0"/>
              <a:t>Lord</a:t>
            </a:r>
            <a:r>
              <a:rPr lang="en-US" sz="3600" dirty="0"/>
              <a:t> hath given you to eat.</a:t>
            </a:r>
            <a:endParaRPr lang="en-US" sz="400000" dirty="0"/>
          </a:p>
        </p:txBody>
      </p:sp>
      <p:pic>
        <p:nvPicPr>
          <p:cNvPr id="3" name="Content Placeholder 2" descr="THE LESSON OF THE MANNA FROM HEAVEN… | Kirk's Journal">
            <a:extLst>
              <a:ext uri="{FF2B5EF4-FFF2-40B4-BE49-F238E27FC236}">
                <a16:creationId xmlns:a16="http://schemas.microsoft.com/office/drawing/2014/main" id="{41915510-95AA-9260-C150-6A9C327E838F}"/>
              </a:ext>
            </a:extLst>
          </p:cNvPr>
          <p:cNvPicPr>
            <a:picLocks noGrp="1" noChangeAspect="1"/>
          </p:cNvPicPr>
          <p:nvPr>
            <p:ph sz="quarter" idx="18"/>
          </p:nvPr>
        </p:nvPicPr>
        <p:blipFill>
          <a:blip r:embed="rId2"/>
          <a:srcRect r="46602"/>
          <a:stretch>
            <a:fillRect/>
          </a:stretch>
        </p:blipFill>
        <p:spPr>
          <a:xfrm>
            <a:off x="175016" y="170945"/>
            <a:ext cx="6169513" cy="6499046"/>
          </a:xfrm>
          <a:prstGeom prst="rect">
            <a:avLst/>
          </a:prstGeom>
        </p:spPr>
      </p:pic>
    </p:spTree>
    <p:extLst>
      <p:ext uri="{BB962C8B-B14F-4D97-AF65-F5344CB8AC3E}">
        <p14:creationId xmlns:p14="http://schemas.microsoft.com/office/powerpoint/2010/main" val="386255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14B2-00B3-048D-9C3A-54C2B4497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98013-7A0D-33A8-AA9B-6598CB812EA0}"/>
              </a:ext>
            </a:extLst>
          </p:cNvPr>
          <p:cNvSpPr>
            <a:spLocks noGrp="1"/>
          </p:cNvSpPr>
          <p:nvPr>
            <p:ph type="title"/>
          </p:nvPr>
        </p:nvSpPr>
        <p:spPr>
          <a:xfrm>
            <a:off x="367045" y="4943285"/>
            <a:ext cx="5728955" cy="989867"/>
          </a:xfrm>
        </p:spPr>
        <p:txBody>
          <a:bodyPr>
            <a:noAutofit/>
          </a:bodyPr>
          <a:lstStyle/>
          <a:p>
            <a:r>
              <a:rPr lang="en-US" sz="5400" dirty="0"/>
              <a:t>Numbers 11:7</a:t>
            </a:r>
          </a:p>
        </p:txBody>
      </p:sp>
      <p:sp>
        <p:nvSpPr>
          <p:cNvPr id="3" name="Content Placeholder 2">
            <a:extLst>
              <a:ext uri="{FF2B5EF4-FFF2-40B4-BE49-F238E27FC236}">
                <a16:creationId xmlns:a16="http://schemas.microsoft.com/office/drawing/2014/main" id="{E71B839F-E237-4EEA-EFF4-9BC447F9A109}"/>
              </a:ext>
            </a:extLst>
          </p:cNvPr>
          <p:cNvSpPr>
            <a:spLocks noGrp="1"/>
          </p:cNvSpPr>
          <p:nvPr>
            <p:ph sz="quarter" idx="14"/>
          </p:nvPr>
        </p:nvSpPr>
        <p:spPr>
          <a:xfrm>
            <a:off x="290043" y="188081"/>
            <a:ext cx="5533981" cy="5745071"/>
          </a:xfrm>
        </p:spPr>
        <p:txBody>
          <a:bodyPr>
            <a:noAutofit/>
          </a:bodyPr>
          <a:lstStyle/>
          <a:p>
            <a:pPr lvl="0"/>
            <a:r>
              <a:rPr lang="en-US" sz="7200" dirty="0"/>
              <a:t>11. Describe the manna.</a:t>
            </a:r>
            <a:endParaRPr lang="en-US" sz="333300" dirty="0"/>
          </a:p>
        </p:txBody>
      </p:sp>
      <p:pic>
        <p:nvPicPr>
          <p:cNvPr id="5" name="Picture 4" descr="Manna: Sicily's Secret Superfood | Stories | Kitchen Stories">
            <a:extLst>
              <a:ext uri="{FF2B5EF4-FFF2-40B4-BE49-F238E27FC236}">
                <a16:creationId xmlns:a16="http://schemas.microsoft.com/office/drawing/2014/main" id="{2C023BF8-2AB7-7160-B74C-B034666D3C61}"/>
              </a:ext>
            </a:extLst>
          </p:cNvPr>
          <p:cNvPicPr>
            <a:picLocks noChangeAspect="1"/>
          </p:cNvPicPr>
          <p:nvPr/>
        </p:nvPicPr>
        <p:blipFill>
          <a:blip r:embed="rId2"/>
          <a:srcRect l="1224" t="12374" r="-1224" b="14951"/>
          <a:stretch>
            <a:fillRect/>
          </a:stretch>
        </p:blipFill>
        <p:spPr>
          <a:xfrm>
            <a:off x="5901026" y="-1"/>
            <a:ext cx="6290974" cy="6858001"/>
          </a:xfrm>
          <a:prstGeom prst="rect">
            <a:avLst/>
          </a:prstGeom>
        </p:spPr>
      </p:pic>
    </p:spTree>
    <p:extLst>
      <p:ext uri="{BB962C8B-B14F-4D97-AF65-F5344CB8AC3E}">
        <p14:creationId xmlns:p14="http://schemas.microsoft.com/office/powerpoint/2010/main" val="470817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70FB0A-A45F-C0C1-0666-AC34DB1A5167}"/>
              </a:ext>
            </a:extLst>
          </p:cNvPr>
          <p:cNvPicPr>
            <a:picLocks noChangeAspect="1"/>
          </p:cNvPicPr>
          <p:nvPr/>
        </p:nvPicPr>
        <p:blipFill>
          <a:blip r:embed="rId2"/>
          <a:stretch>
            <a:fillRect/>
          </a:stretch>
        </p:blipFill>
        <p:spPr>
          <a:xfrm>
            <a:off x="6478" y="0"/>
            <a:ext cx="12185522" cy="6858000"/>
          </a:xfrm>
          <a:prstGeom prst="rect">
            <a:avLst/>
          </a:prstGeom>
        </p:spPr>
      </p:pic>
    </p:spTree>
    <p:extLst>
      <p:ext uri="{BB962C8B-B14F-4D97-AF65-F5344CB8AC3E}">
        <p14:creationId xmlns:p14="http://schemas.microsoft.com/office/powerpoint/2010/main" val="1323347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E992A7-27C0-D7A5-703D-12A2B2F2A374}"/>
              </a:ext>
            </a:extLst>
          </p:cNvPr>
          <p:cNvPicPr>
            <a:picLocks noChangeAspect="1"/>
          </p:cNvPicPr>
          <p:nvPr/>
        </p:nvPicPr>
        <p:blipFill>
          <a:blip r:embed="rId2"/>
          <a:srcRect l="1098" t="3339" b="21520"/>
          <a:stretch>
            <a:fillRect/>
          </a:stretch>
        </p:blipFill>
        <p:spPr>
          <a:xfrm>
            <a:off x="0" y="-145914"/>
            <a:ext cx="12192000" cy="7003914"/>
          </a:xfrm>
          <a:prstGeom prst="rect">
            <a:avLst/>
          </a:prstGeom>
        </p:spPr>
      </p:pic>
      <p:pic>
        <p:nvPicPr>
          <p:cNvPr id="9" name="Picture 8">
            <a:extLst>
              <a:ext uri="{FF2B5EF4-FFF2-40B4-BE49-F238E27FC236}">
                <a16:creationId xmlns:a16="http://schemas.microsoft.com/office/drawing/2014/main" id="{9CACC14A-F2EC-987C-0C32-929EA20CD637}"/>
              </a:ext>
            </a:extLst>
          </p:cNvPr>
          <p:cNvPicPr>
            <a:picLocks noChangeAspect="1"/>
          </p:cNvPicPr>
          <p:nvPr/>
        </p:nvPicPr>
        <p:blipFill>
          <a:blip r:embed="rId3"/>
          <a:srcRect t="13889" r="74742" b="-2401"/>
          <a:stretch>
            <a:fillRect/>
          </a:stretch>
        </p:blipFill>
        <p:spPr>
          <a:xfrm>
            <a:off x="0" y="-145915"/>
            <a:ext cx="8798521" cy="1912721"/>
          </a:xfrm>
          <a:prstGeom prst="rect">
            <a:avLst/>
          </a:prstGeom>
        </p:spPr>
      </p:pic>
    </p:spTree>
    <p:extLst>
      <p:ext uri="{BB962C8B-B14F-4D97-AF65-F5344CB8AC3E}">
        <p14:creationId xmlns:p14="http://schemas.microsoft.com/office/powerpoint/2010/main" val="3698441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D0FA6F-8D8B-3E36-F769-DB112AD4D930}"/>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1D84C542-C933-D6BF-444D-8889AD5D0087}"/>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603AEF57-45E2-AC53-DD2E-AC7B5D3B6088}"/>
              </a:ext>
            </a:extLst>
          </p:cNvPr>
          <p:cNvSpPr txBox="1"/>
          <p:nvPr/>
        </p:nvSpPr>
        <p:spPr>
          <a:xfrm>
            <a:off x="172062" y="910611"/>
            <a:ext cx="11661871" cy="5811847"/>
          </a:xfrm>
          <a:prstGeom prst="rect">
            <a:avLst/>
          </a:prstGeom>
          <a:noFill/>
        </p:spPr>
        <p:txBody>
          <a:bodyPr wrap="square">
            <a:spAutoFit/>
          </a:bodyPr>
          <a:lstStyle/>
          <a:p>
            <a:pPr indent="0" algn="l">
              <a:lnSpc>
                <a:spcPct val="100000"/>
              </a:lnSpc>
              <a:spcBef>
                <a:spcPts val="2625"/>
              </a:spcBef>
              <a:buNone/>
            </a:pPr>
            <a:r>
              <a:rPr lang="en-US" sz="3600" b="1" spc="-11" dirty="0">
                <a:solidFill>
                  <a:srgbClr val="F6C94C"/>
                </a:solidFill>
                <a:effectLst/>
                <a:latin typeface="+mn-lt"/>
              </a:rPr>
              <a:t>Description and Sanitary Delivery</a:t>
            </a:r>
          </a:p>
          <a:p>
            <a:pPr marL="0" marR="0" indent="0" algn="l">
              <a:lnSpc>
                <a:spcPct val="100000"/>
              </a:lnSpc>
              <a:spcAft>
                <a:spcPts val="1425"/>
              </a:spcAft>
              <a:buNone/>
            </a:pPr>
            <a:r>
              <a:rPr lang="en-US" sz="3600" b="0" spc="4" dirty="0">
                <a:solidFill>
                  <a:schemeClr val="tx1"/>
                </a:solidFill>
                <a:effectLst/>
                <a:latin typeface="+mn-lt"/>
              </a:rPr>
              <a:t>The manna was the size of a coriander seed and the color of a white </a:t>
            </a:r>
            <a:r>
              <a:rPr lang="en-US" sz="3600" b="0" i="1" spc="4" dirty="0" err="1">
                <a:solidFill>
                  <a:schemeClr val="tx1"/>
                </a:solidFill>
                <a:effectLst/>
                <a:latin typeface="+mn-lt"/>
              </a:rPr>
              <a:t>bedolach</a:t>
            </a:r>
            <a:r>
              <a:rPr lang="en-US" sz="3600" b="0" i="1" spc="4" dirty="0">
                <a:solidFill>
                  <a:schemeClr val="tx1"/>
                </a:solidFill>
                <a:effectLst/>
                <a:latin typeface="+mn-lt"/>
              </a:rPr>
              <a:t>,</a:t>
            </a:r>
            <a:r>
              <a:rPr lang="en-US" sz="3600" b="0" spc="4" dirty="0">
                <a:solidFill>
                  <a:schemeClr val="tx1"/>
                </a:solidFill>
                <a:effectLst/>
                <a:latin typeface="+mn-lt"/>
              </a:rPr>
              <a:t> which commentaries explain is a fine crystal.</a:t>
            </a:r>
            <a:r>
              <a:rPr lang="en-US" sz="3600" b="0" u="none" strike="noStrike" spc="4" baseline="30000" dirty="0">
                <a:solidFill>
                  <a:schemeClr val="tx1"/>
                </a:solidFill>
                <a:effectLst/>
                <a:latin typeface="+mn-lt"/>
              </a:rPr>
              <a:t>5</a:t>
            </a:r>
            <a:endParaRPr lang="en-US" sz="3600" b="0" spc="4" dirty="0">
              <a:solidFill>
                <a:schemeClr val="tx1"/>
              </a:solidFill>
              <a:effectLst/>
              <a:latin typeface="+mn-lt"/>
            </a:endParaRPr>
          </a:p>
          <a:p>
            <a:pPr marL="0" marR="0" indent="0" algn="l">
              <a:lnSpc>
                <a:spcPct val="100000"/>
              </a:lnSpc>
              <a:spcAft>
                <a:spcPts val="1425"/>
              </a:spcAft>
              <a:buNone/>
            </a:pPr>
            <a:r>
              <a:rPr lang="en-US" sz="3600" b="0" spc="4" dirty="0">
                <a:solidFill>
                  <a:schemeClr val="tx1"/>
                </a:solidFill>
                <a:effectLst/>
                <a:latin typeface="+mn-lt"/>
              </a:rPr>
              <a:t>In order that the manna remain clean, a north wind would blow, sweeping the ground, and then rain would wash it. The ground would then be covered with a layer of dew, and the manna would fall upon it, after which the manna was covered with another layer of dew, as if it were packaged in a box.</a:t>
            </a:r>
            <a:r>
              <a:rPr lang="en-US" sz="3600" b="0" u="none" strike="noStrike" spc="4" baseline="30000" dirty="0">
                <a:solidFill>
                  <a:schemeClr val="tx1"/>
                </a:solidFill>
                <a:effectLst/>
                <a:latin typeface="+mn-lt"/>
              </a:rPr>
              <a:t>6</a:t>
            </a:r>
            <a:endParaRPr lang="en-US" sz="2800" b="0" spc="4" dirty="0">
              <a:solidFill>
                <a:srgbClr val="092642"/>
              </a:solidFill>
              <a:effectLst/>
              <a:latin typeface="Nunito Sans" panose="020F0502020204030204" pitchFamily="2" charset="0"/>
            </a:endParaRPr>
          </a:p>
        </p:txBody>
      </p:sp>
    </p:spTree>
    <p:extLst>
      <p:ext uri="{BB962C8B-B14F-4D97-AF65-F5344CB8AC3E}">
        <p14:creationId xmlns:p14="http://schemas.microsoft.com/office/powerpoint/2010/main" val="2807572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90DE8-32FE-05C1-3470-66CE47051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5269B-DEE3-71BC-0049-33B5F1E5A650}"/>
              </a:ext>
            </a:extLst>
          </p:cNvPr>
          <p:cNvSpPr>
            <a:spLocks noGrp="1"/>
          </p:cNvSpPr>
          <p:nvPr>
            <p:ph type="title"/>
          </p:nvPr>
        </p:nvSpPr>
        <p:spPr>
          <a:xfrm>
            <a:off x="367045" y="5365316"/>
            <a:ext cx="5728955" cy="989867"/>
          </a:xfrm>
        </p:spPr>
        <p:txBody>
          <a:bodyPr>
            <a:noAutofit/>
          </a:bodyPr>
          <a:lstStyle/>
          <a:p>
            <a:r>
              <a:rPr lang="en-US" sz="5400" dirty="0"/>
              <a:t>Numbers 11:8</a:t>
            </a:r>
          </a:p>
        </p:txBody>
      </p:sp>
      <p:sp>
        <p:nvSpPr>
          <p:cNvPr id="3" name="Content Placeholder 2">
            <a:extLst>
              <a:ext uri="{FF2B5EF4-FFF2-40B4-BE49-F238E27FC236}">
                <a16:creationId xmlns:a16="http://schemas.microsoft.com/office/drawing/2014/main" id="{F3EC945E-AE38-6830-627D-BFF77FE7D13B}"/>
              </a:ext>
            </a:extLst>
          </p:cNvPr>
          <p:cNvSpPr>
            <a:spLocks noGrp="1"/>
          </p:cNvSpPr>
          <p:nvPr>
            <p:ph sz="quarter" idx="14"/>
          </p:nvPr>
        </p:nvSpPr>
        <p:spPr>
          <a:xfrm>
            <a:off x="121231" y="-1"/>
            <a:ext cx="5533981" cy="5745071"/>
          </a:xfrm>
        </p:spPr>
        <p:txBody>
          <a:bodyPr>
            <a:noAutofit/>
          </a:bodyPr>
          <a:lstStyle/>
          <a:p>
            <a:pPr lvl="0"/>
            <a:r>
              <a:rPr lang="en-US" sz="6600" dirty="0"/>
              <a:t>12. How did they prepare it, and how did it taste?</a:t>
            </a:r>
          </a:p>
        </p:txBody>
      </p:sp>
      <p:pic>
        <p:nvPicPr>
          <p:cNvPr id="4" name="Picture 3" descr="Manna">
            <a:extLst>
              <a:ext uri="{FF2B5EF4-FFF2-40B4-BE49-F238E27FC236}">
                <a16:creationId xmlns:a16="http://schemas.microsoft.com/office/drawing/2014/main" id="{BCC5D23C-EACF-B173-3F3E-CED79DC9304D}"/>
              </a:ext>
            </a:extLst>
          </p:cNvPr>
          <p:cNvPicPr>
            <a:picLocks noChangeAspect="1"/>
          </p:cNvPicPr>
          <p:nvPr/>
        </p:nvPicPr>
        <p:blipFill>
          <a:blip r:embed="rId2"/>
          <a:srcRect l="2843" r="8268"/>
          <a:stretch>
            <a:fillRect/>
          </a:stretch>
        </p:blipFill>
        <p:spPr>
          <a:xfrm>
            <a:off x="6096000" y="-2"/>
            <a:ext cx="6096000" cy="6858001"/>
          </a:xfrm>
          <a:prstGeom prst="rect">
            <a:avLst/>
          </a:prstGeom>
        </p:spPr>
      </p:pic>
    </p:spTree>
    <p:extLst>
      <p:ext uri="{BB962C8B-B14F-4D97-AF65-F5344CB8AC3E}">
        <p14:creationId xmlns:p14="http://schemas.microsoft.com/office/powerpoint/2010/main" val="401801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9ECD-AC03-C805-590E-4433F3F28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3CB1B-7F48-2985-9DA5-F3CDF18381E5}"/>
              </a:ext>
            </a:extLst>
          </p:cNvPr>
          <p:cNvSpPr>
            <a:spLocks noGrp="1"/>
          </p:cNvSpPr>
          <p:nvPr>
            <p:ph type="title"/>
          </p:nvPr>
        </p:nvSpPr>
        <p:spPr>
          <a:xfrm>
            <a:off x="6522720" y="277504"/>
            <a:ext cx="4637532" cy="847912"/>
          </a:xfrm>
        </p:spPr>
        <p:txBody>
          <a:bodyPr>
            <a:noAutofit/>
          </a:bodyPr>
          <a:lstStyle/>
          <a:p>
            <a:r>
              <a:rPr lang="en-US" sz="4400" b="1" dirty="0"/>
              <a:t>Numbers 11:8</a:t>
            </a:r>
          </a:p>
        </p:txBody>
      </p:sp>
      <p:sp>
        <p:nvSpPr>
          <p:cNvPr id="4" name="Content Placeholder 3">
            <a:extLst>
              <a:ext uri="{FF2B5EF4-FFF2-40B4-BE49-F238E27FC236}">
                <a16:creationId xmlns:a16="http://schemas.microsoft.com/office/drawing/2014/main" id="{9BC54BBF-0D8B-B3D7-6C88-B647F807A37D}"/>
              </a:ext>
            </a:extLst>
          </p:cNvPr>
          <p:cNvSpPr>
            <a:spLocks noGrp="1"/>
          </p:cNvSpPr>
          <p:nvPr>
            <p:ph sz="quarter" idx="19"/>
          </p:nvPr>
        </p:nvSpPr>
        <p:spPr>
          <a:xfrm>
            <a:off x="6522720" y="1392702"/>
            <a:ext cx="5348943" cy="5277289"/>
          </a:xfrm>
        </p:spPr>
        <p:txBody>
          <a:bodyPr>
            <a:normAutofit fontScale="92500" lnSpcReduction="10000"/>
          </a:bodyPr>
          <a:lstStyle/>
          <a:p>
            <a:r>
              <a:rPr lang="en-US" sz="4000" b="1" baseline="30000" dirty="0"/>
              <a:t>8 </a:t>
            </a:r>
            <a:r>
              <a:rPr lang="en-US" sz="4000" dirty="0"/>
              <a:t>And the people went about, and gathered it, and ground it in mills, or beat it in a mortar, and baked it in pans, and made cakes of it: and the taste of it was as the taste of fresh oil.</a:t>
            </a:r>
            <a:endParaRPr lang="en-US" sz="400000" dirty="0"/>
          </a:p>
        </p:txBody>
      </p:sp>
      <p:pic>
        <p:nvPicPr>
          <p:cNvPr id="7" name="Content Placeholder 6" descr="How to Taste Olive Oil">
            <a:extLst>
              <a:ext uri="{FF2B5EF4-FFF2-40B4-BE49-F238E27FC236}">
                <a16:creationId xmlns:a16="http://schemas.microsoft.com/office/drawing/2014/main" id="{418ED3D8-7F64-E830-7990-638562691039}"/>
              </a:ext>
            </a:extLst>
          </p:cNvPr>
          <p:cNvPicPr>
            <a:picLocks noGrp="1" noChangeAspect="1"/>
          </p:cNvPicPr>
          <p:nvPr>
            <p:ph sz="quarter" idx="18"/>
          </p:nvPr>
        </p:nvPicPr>
        <p:blipFill>
          <a:blip r:embed="rId2"/>
          <a:srcRect l="16000" r="20361"/>
          <a:stretch>
            <a:fillRect/>
          </a:stretch>
        </p:blipFill>
        <p:spPr>
          <a:xfrm>
            <a:off x="217218" y="232756"/>
            <a:ext cx="6099176" cy="6392487"/>
          </a:xfrm>
          <a:prstGeom prst="rect">
            <a:avLst/>
          </a:prstGeom>
        </p:spPr>
      </p:pic>
    </p:spTree>
    <p:extLst>
      <p:ext uri="{BB962C8B-B14F-4D97-AF65-F5344CB8AC3E}">
        <p14:creationId xmlns:p14="http://schemas.microsoft.com/office/powerpoint/2010/main" val="2409722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4FB6-A688-10E1-CCCC-820B5E884F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F357948-7D5C-5BDF-BA51-1944F1EF6F65}"/>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618CA466-D5B2-3FDF-52F6-9FA5AD0E20AE}"/>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6BC62D18-4F10-7CA9-00DF-757B43918519}"/>
              </a:ext>
            </a:extLst>
          </p:cNvPr>
          <p:cNvSpPr txBox="1"/>
          <p:nvPr/>
        </p:nvSpPr>
        <p:spPr>
          <a:xfrm>
            <a:off x="172062" y="910611"/>
            <a:ext cx="11661871" cy="5632311"/>
          </a:xfrm>
          <a:prstGeom prst="rect">
            <a:avLst/>
          </a:prstGeom>
          <a:noFill/>
        </p:spPr>
        <p:txBody>
          <a:bodyPr wrap="square">
            <a:spAutoFit/>
          </a:bodyPr>
          <a:lstStyle/>
          <a:p>
            <a:r>
              <a:rPr lang="en-US" sz="3600" dirty="0"/>
              <a:t>The Torah describes the taste as being similar to that of something fried in oil and honey. The manna was adapted to the taste of each individual; to the adult it tasted like the food of the adult, while it tasted like breastmilk for a baby. By wishing, one could taste in the manna anything desired, whether beef, fruit or grain.</a:t>
            </a:r>
            <a:r>
              <a:rPr lang="en-US" sz="3600" baseline="30000" dirty="0"/>
              <a:t>17</a:t>
            </a:r>
            <a:endParaRPr lang="en-US" sz="3600" dirty="0"/>
          </a:p>
          <a:p>
            <a:r>
              <a:rPr lang="en-US" sz="3600" dirty="0"/>
              <a:t>Interestingly, the Israelites later complained to Moses that they missed zucchini, watermelon, leeks, onions and garlic. If the manna could taste like anything in the world, why did they miss those vegetables? </a:t>
            </a:r>
          </a:p>
        </p:txBody>
      </p:sp>
    </p:spTree>
    <p:extLst>
      <p:ext uri="{BB962C8B-B14F-4D97-AF65-F5344CB8AC3E}">
        <p14:creationId xmlns:p14="http://schemas.microsoft.com/office/powerpoint/2010/main" val="2497474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18D89-3B1F-E0AC-F125-36BB5F7E673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DB29DF-947E-3F66-F8B7-02E7916CF73E}"/>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4BC715B7-7D13-E3FA-29E8-563F87EFA008}"/>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D4D270C8-DF6F-2AE6-2E6A-9DC119F208D1}"/>
              </a:ext>
            </a:extLst>
          </p:cNvPr>
          <p:cNvSpPr txBox="1"/>
          <p:nvPr/>
        </p:nvSpPr>
        <p:spPr>
          <a:xfrm>
            <a:off x="172062" y="910611"/>
            <a:ext cx="11661871" cy="5632311"/>
          </a:xfrm>
          <a:prstGeom prst="rect">
            <a:avLst/>
          </a:prstGeom>
          <a:noFill/>
        </p:spPr>
        <p:txBody>
          <a:bodyPr wrap="square">
            <a:spAutoFit/>
          </a:bodyPr>
          <a:lstStyle/>
          <a:p>
            <a:r>
              <a:rPr lang="en-US" sz="4000" dirty="0"/>
              <a:t>The Talmud explains that since these vegetables could be harmful to lactating women, the manna didn’t taste like them. Another explanation is that while it could taste like those foods, it wouldn’t take on their texture, as it did with other foods.</a:t>
            </a:r>
            <a:r>
              <a:rPr lang="en-US" sz="4000" baseline="30000" dirty="0"/>
              <a:t>18</a:t>
            </a:r>
            <a:endParaRPr lang="en-US" sz="4000" dirty="0"/>
          </a:p>
          <a:p>
            <a:r>
              <a:rPr lang="en-US" sz="4000" dirty="0"/>
              <a:t>Being a heavenly food, the manna contained nutritious matter only and was fully absorbed by the body, so after consuming it the Israelites didn’t needed to expel any waste products.</a:t>
            </a:r>
            <a:r>
              <a:rPr lang="en-US" sz="4000" baseline="30000" dirty="0"/>
              <a:t>19</a:t>
            </a:r>
            <a:endParaRPr lang="en-US" sz="4000" dirty="0"/>
          </a:p>
        </p:txBody>
      </p:sp>
    </p:spTree>
    <p:extLst>
      <p:ext uri="{BB962C8B-B14F-4D97-AF65-F5344CB8AC3E}">
        <p14:creationId xmlns:p14="http://schemas.microsoft.com/office/powerpoint/2010/main" val="744015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158D3-AC2C-23BE-8D2D-7346FF822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7E24A-79E5-3BA7-3DBF-F8E25B8A4743}"/>
              </a:ext>
            </a:extLst>
          </p:cNvPr>
          <p:cNvSpPr>
            <a:spLocks noGrp="1"/>
          </p:cNvSpPr>
          <p:nvPr>
            <p:ph type="title"/>
          </p:nvPr>
        </p:nvSpPr>
        <p:spPr>
          <a:xfrm>
            <a:off x="453080" y="5431244"/>
            <a:ext cx="5728955" cy="989867"/>
          </a:xfrm>
        </p:spPr>
        <p:txBody>
          <a:bodyPr>
            <a:noAutofit/>
          </a:bodyPr>
          <a:lstStyle/>
          <a:p>
            <a:r>
              <a:rPr lang="en-US" sz="5400" dirty="0"/>
              <a:t>Exodus 16:16</a:t>
            </a:r>
          </a:p>
        </p:txBody>
      </p:sp>
      <p:sp>
        <p:nvSpPr>
          <p:cNvPr id="3" name="Content Placeholder 2">
            <a:extLst>
              <a:ext uri="{FF2B5EF4-FFF2-40B4-BE49-F238E27FC236}">
                <a16:creationId xmlns:a16="http://schemas.microsoft.com/office/drawing/2014/main" id="{9DCA8107-F051-6267-25B5-4B9177C964A1}"/>
              </a:ext>
            </a:extLst>
          </p:cNvPr>
          <p:cNvSpPr>
            <a:spLocks noGrp="1"/>
          </p:cNvSpPr>
          <p:nvPr>
            <p:ph sz="quarter" idx="14"/>
          </p:nvPr>
        </p:nvSpPr>
        <p:spPr>
          <a:xfrm>
            <a:off x="367045" y="239150"/>
            <a:ext cx="5533981" cy="5745071"/>
          </a:xfrm>
        </p:spPr>
        <p:txBody>
          <a:bodyPr>
            <a:noAutofit/>
          </a:bodyPr>
          <a:lstStyle/>
          <a:p>
            <a:pPr lvl="0"/>
            <a:r>
              <a:rPr lang="en-US" sz="6600" dirty="0"/>
              <a:t>13. How much were they to gather for each person?</a:t>
            </a:r>
            <a:endParaRPr lang="en-US" sz="49600" dirty="0"/>
          </a:p>
        </p:txBody>
      </p:sp>
      <p:pic>
        <p:nvPicPr>
          <p:cNvPr id="5" name="Picture 4" descr="Manna - Wikipedia">
            <a:extLst>
              <a:ext uri="{FF2B5EF4-FFF2-40B4-BE49-F238E27FC236}">
                <a16:creationId xmlns:a16="http://schemas.microsoft.com/office/drawing/2014/main" id="{A5D341E1-2806-EFF1-B608-3666A4A8A7A9}"/>
              </a:ext>
            </a:extLst>
          </p:cNvPr>
          <p:cNvPicPr>
            <a:picLocks noChangeAspect="1"/>
          </p:cNvPicPr>
          <p:nvPr/>
        </p:nvPicPr>
        <p:blipFill>
          <a:blip r:embed="rId2"/>
          <a:srcRect l="16166" t="6460" r="6460" b="5678"/>
          <a:stretch>
            <a:fillRect/>
          </a:stretch>
        </p:blipFill>
        <p:spPr>
          <a:xfrm>
            <a:off x="5901026" y="1"/>
            <a:ext cx="6290974" cy="6858000"/>
          </a:xfrm>
          <a:prstGeom prst="rect">
            <a:avLst/>
          </a:prstGeom>
        </p:spPr>
      </p:pic>
    </p:spTree>
    <p:extLst>
      <p:ext uri="{BB962C8B-B14F-4D97-AF65-F5344CB8AC3E}">
        <p14:creationId xmlns:p14="http://schemas.microsoft.com/office/powerpoint/2010/main" val="1082292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1FD91-BFDC-8D57-6428-9BE3AC122E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97781-390E-8656-ECCB-24DCC33C6DE6}"/>
              </a:ext>
            </a:extLst>
          </p:cNvPr>
          <p:cNvSpPr>
            <a:spLocks noGrp="1"/>
          </p:cNvSpPr>
          <p:nvPr>
            <p:ph type="title"/>
          </p:nvPr>
        </p:nvSpPr>
        <p:spPr>
          <a:xfrm>
            <a:off x="6522720" y="277504"/>
            <a:ext cx="4637532" cy="847912"/>
          </a:xfrm>
        </p:spPr>
        <p:txBody>
          <a:bodyPr>
            <a:noAutofit/>
          </a:bodyPr>
          <a:lstStyle/>
          <a:p>
            <a:r>
              <a:rPr lang="en-US" sz="4400" b="1" dirty="0"/>
              <a:t>Exodus 16:16</a:t>
            </a:r>
          </a:p>
        </p:txBody>
      </p:sp>
      <p:sp>
        <p:nvSpPr>
          <p:cNvPr id="4" name="Content Placeholder 3">
            <a:extLst>
              <a:ext uri="{FF2B5EF4-FFF2-40B4-BE49-F238E27FC236}">
                <a16:creationId xmlns:a16="http://schemas.microsoft.com/office/drawing/2014/main" id="{2702B7BA-036D-BAA4-FF91-E18CCAA5DF3C}"/>
              </a:ext>
            </a:extLst>
          </p:cNvPr>
          <p:cNvSpPr>
            <a:spLocks noGrp="1"/>
          </p:cNvSpPr>
          <p:nvPr>
            <p:ph sz="quarter" idx="19"/>
          </p:nvPr>
        </p:nvSpPr>
        <p:spPr>
          <a:xfrm>
            <a:off x="6522720" y="1392702"/>
            <a:ext cx="5348943" cy="5277289"/>
          </a:xfrm>
        </p:spPr>
        <p:txBody>
          <a:bodyPr>
            <a:normAutofit fontScale="92500" lnSpcReduction="10000"/>
          </a:bodyPr>
          <a:lstStyle/>
          <a:p>
            <a:r>
              <a:rPr lang="en-US" sz="3600" b="1" baseline="30000" dirty="0"/>
              <a:t>16 </a:t>
            </a:r>
            <a:r>
              <a:rPr lang="en-US" sz="3600" dirty="0"/>
              <a:t>This is the thing which the </a:t>
            </a:r>
            <a:r>
              <a:rPr lang="en-US" sz="3600" cap="small" dirty="0"/>
              <a:t>Lord</a:t>
            </a:r>
            <a:r>
              <a:rPr lang="en-US" sz="3600" dirty="0"/>
              <a:t> hath commanded, Gather of it every man according to his eating, an </a:t>
            </a:r>
            <a:r>
              <a:rPr lang="en-US" sz="3600" dirty="0" err="1"/>
              <a:t>omer</a:t>
            </a:r>
            <a:r>
              <a:rPr lang="en-US" sz="3600" dirty="0"/>
              <a:t> for every man, according to the number of your persons; take ye every man for them which are in his tents.</a:t>
            </a:r>
            <a:endParaRPr lang="en-US" sz="400000" dirty="0"/>
          </a:p>
        </p:txBody>
      </p:sp>
      <p:pic>
        <p:nvPicPr>
          <p:cNvPr id="6" name="Content Placeholder 5" descr="Counting Our Blessings With Omer · Mini Manna Moments">
            <a:extLst>
              <a:ext uri="{FF2B5EF4-FFF2-40B4-BE49-F238E27FC236}">
                <a16:creationId xmlns:a16="http://schemas.microsoft.com/office/drawing/2014/main" id="{5CECDAB2-B96D-6242-B890-329B101CEA7C}"/>
              </a:ext>
            </a:extLst>
          </p:cNvPr>
          <p:cNvPicPr>
            <a:picLocks noGrp="1" noChangeAspect="1"/>
          </p:cNvPicPr>
          <p:nvPr>
            <p:ph sz="quarter" idx="18"/>
          </p:nvPr>
        </p:nvPicPr>
        <p:blipFill>
          <a:blip r:embed="rId2"/>
          <a:srcRect b="11283"/>
          <a:stretch>
            <a:fillRect/>
          </a:stretch>
        </p:blipFill>
        <p:spPr>
          <a:xfrm>
            <a:off x="193728" y="171620"/>
            <a:ext cx="6010125" cy="6498371"/>
          </a:xfrm>
          <a:prstGeom prst="rect">
            <a:avLst/>
          </a:prstGeom>
        </p:spPr>
      </p:pic>
    </p:spTree>
    <p:extLst>
      <p:ext uri="{BB962C8B-B14F-4D97-AF65-F5344CB8AC3E}">
        <p14:creationId xmlns:p14="http://schemas.microsoft.com/office/powerpoint/2010/main" val="329666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E7FFB-DC6A-EC81-B9B1-68D22E40C0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C74FBA7-4BFA-F270-3956-E3F76C9EB683}"/>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26EF3299-95F3-E260-78AF-9B0801BA9CAC}"/>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FEB86C34-FA16-3091-9AB4-6B72A23BA71A}"/>
              </a:ext>
            </a:extLst>
          </p:cNvPr>
          <p:cNvSpPr txBox="1"/>
          <p:nvPr/>
        </p:nvSpPr>
        <p:spPr>
          <a:xfrm>
            <a:off x="172062" y="910611"/>
            <a:ext cx="11661871" cy="5632311"/>
          </a:xfrm>
          <a:prstGeom prst="rect">
            <a:avLst/>
          </a:prstGeom>
          <a:noFill/>
        </p:spPr>
        <p:txBody>
          <a:bodyPr wrap="square">
            <a:spAutoFit/>
          </a:bodyPr>
          <a:lstStyle/>
          <a:p>
            <a:r>
              <a:rPr lang="en-US" sz="3600" b="1" dirty="0">
                <a:solidFill>
                  <a:srgbClr val="F6C94C"/>
                </a:solidFill>
              </a:rPr>
              <a:t>Lessons in Faith—Limited Portion Sizes</a:t>
            </a:r>
          </a:p>
          <a:p>
            <a:r>
              <a:rPr lang="en-US" sz="3600" dirty="0"/>
              <a:t>The manna served as a great lesson in faith. Every day, enough manna would fall for each person to have an </a:t>
            </a:r>
            <a:r>
              <a:rPr lang="en-US" sz="3600" i="1" dirty="0" err="1"/>
              <a:t>omer</a:t>
            </a:r>
            <a:r>
              <a:rPr lang="en-US" sz="3600" dirty="0"/>
              <a:t> (approximately 43 oz.), which was enough to feel satiated for one day. One was not allowed to save the manna from one day to the next</a:t>
            </a:r>
            <a:r>
              <a:rPr lang="en-US" sz="3600" baseline="30000" dirty="0"/>
              <a:t>7</a:t>
            </a:r>
            <a:r>
              <a:rPr lang="en-US" sz="3600" dirty="0"/>
              <a:t>—leftovers had to be discarded outside the tent,</a:t>
            </a:r>
            <a:r>
              <a:rPr lang="en-US" sz="3600" baseline="30000" dirty="0"/>
              <a:t>8</a:t>
            </a:r>
            <a:r>
              <a:rPr lang="en-US" sz="3600" dirty="0"/>
              <a:t> otherwise they would become wormy and inedible.</a:t>
            </a:r>
            <a:r>
              <a:rPr lang="en-US" sz="3600" baseline="30000" dirty="0"/>
              <a:t>9</a:t>
            </a:r>
            <a:r>
              <a:rPr lang="en-US" sz="3600" dirty="0"/>
              <a:t> This taught a great lesson in faith. Not having any reserves, the Israelites had to have full faith in G‑d that He would provide their needs each day.</a:t>
            </a:r>
            <a:r>
              <a:rPr lang="en-US" sz="3600" baseline="30000" dirty="0"/>
              <a:t>10</a:t>
            </a:r>
            <a:endParaRPr lang="en-US" sz="3600" dirty="0"/>
          </a:p>
        </p:txBody>
      </p:sp>
    </p:spTree>
    <p:extLst>
      <p:ext uri="{BB962C8B-B14F-4D97-AF65-F5344CB8AC3E}">
        <p14:creationId xmlns:p14="http://schemas.microsoft.com/office/powerpoint/2010/main" val="216946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188BD-C0C1-A3F3-8FBD-2BB06F94C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B7C2A9-B7E2-75AE-1271-21EFEC1A71E9}"/>
              </a:ext>
            </a:extLst>
          </p:cNvPr>
          <p:cNvSpPr>
            <a:spLocks noGrp="1"/>
          </p:cNvSpPr>
          <p:nvPr>
            <p:ph type="title"/>
          </p:nvPr>
        </p:nvSpPr>
        <p:spPr>
          <a:xfrm>
            <a:off x="453080" y="5431244"/>
            <a:ext cx="5728955" cy="989867"/>
          </a:xfrm>
        </p:spPr>
        <p:txBody>
          <a:bodyPr>
            <a:noAutofit/>
          </a:bodyPr>
          <a:lstStyle/>
          <a:p>
            <a:r>
              <a:rPr lang="en-US" sz="5400" dirty="0"/>
              <a:t>Exodus 16:17-18</a:t>
            </a:r>
          </a:p>
        </p:txBody>
      </p:sp>
      <p:sp>
        <p:nvSpPr>
          <p:cNvPr id="3" name="Content Placeholder 2">
            <a:extLst>
              <a:ext uri="{FF2B5EF4-FFF2-40B4-BE49-F238E27FC236}">
                <a16:creationId xmlns:a16="http://schemas.microsoft.com/office/drawing/2014/main" id="{333E1406-894E-5221-9CD5-C3379FB8D575}"/>
              </a:ext>
            </a:extLst>
          </p:cNvPr>
          <p:cNvSpPr>
            <a:spLocks noGrp="1"/>
          </p:cNvSpPr>
          <p:nvPr>
            <p:ph sz="quarter" idx="14"/>
          </p:nvPr>
        </p:nvSpPr>
        <p:spPr>
          <a:xfrm>
            <a:off x="367045" y="239150"/>
            <a:ext cx="5533981" cy="5745071"/>
          </a:xfrm>
        </p:spPr>
        <p:txBody>
          <a:bodyPr>
            <a:noAutofit/>
          </a:bodyPr>
          <a:lstStyle/>
          <a:p>
            <a:pPr lvl="0"/>
            <a:r>
              <a:rPr lang="en-US" sz="6000" dirty="0"/>
              <a:t>14. How was it if some gathered too much or not enough? </a:t>
            </a:r>
          </a:p>
        </p:txBody>
      </p:sp>
      <p:pic>
        <p:nvPicPr>
          <p:cNvPr id="4" name="Picture 3" descr="THE CHILDREN OF ISRAEL GATHERING MANNA,ca1860 Historical Religious Bible  Chromolithograph: Art&amp;nbsp;/&amp;nbsp;Print&amp;nbsp;/&amp;nbsp;Poster | Artisans-lane  Maps &amp; Prints">
            <a:extLst>
              <a:ext uri="{FF2B5EF4-FFF2-40B4-BE49-F238E27FC236}">
                <a16:creationId xmlns:a16="http://schemas.microsoft.com/office/drawing/2014/main" id="{E19F3B68-EA36-7E77-54F8-D3FC5080C13C}"/>
              </a:ext>
            </a:extLst>
          </p:cNvPr>
          <p:cNvPicPr>
            <a:picLocks noChangeAspect="1"/>
          </p:cNvPicPr>
          <p:nvPr/>
        </p:nvPicPr>
        <p:blipFill>
          <a:blip r:embed="rId2"/>
          <a:srcRect l="5922" t="10670" r="6035" b="17954"/>
          <a:stretch>
            <a:fillRect/>
          </a:stretch>
        </p:blipFill>
        <p:spPr>
          <a:xfrm>
            <a:off x="5987061" y="-1"/>
            <a:ext cx="6204939" cy="6858001"/>
          </a:xfrm>
          <a:prstGeom prst="rect">
            <a:avLst/>
          </a:prstGeom>
        </p:spPr>
      </p:pic>
    </p:spTree>
    <p:extLst>
      <p:ext uri="{BB962C8B-B14F-4D97-AF65-F5344CB8AC3E}">
        <p14:creationId xmlns:p14="http://schemas.microsoft.com/office/powerpoint/2010/main" val="2127844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6FDA-31C6-C0A5-813B-BD3F25554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E957F-63CE-44B7-8A98-22D3DB0F95D2}"/>
              </a:ext>
            </a:extLst>
          </p:cNvPr>
          <p:cNvSpPr>
            <a:spLocks noGrp="1"/>
          </p:cNvSpPr>
          <p:nvPr>
            <p:ph type="title"/>
          </p:nvPr>
        </p:nvSpPr>
        <p:spPr>
          <a:xfrm>
            <a:off x="6522719" y="277504"/>
            <a:ext cx="5348943" cy="1016724"/>
          </a:xfrm>
        </p:spPr>
        <p:txBody>
          <a:bodyPr>
            <a:noAutofit/>
          </a:bodyPr>
          <a:lstStyle/>
          <a:p>
            <a:r>
              <a:rPr lang="en-US" sz="5400" b="1" dirty="0"/>
              <a:t>Exodus 16:17-18</a:t>
            </a:r>
          </a:p>
        </p:txBody>
      </p:sp>
      <p:sp>
        <p:nvSpPr>
          <p:cNvPr id="4" name="Content Placeholder 3">
            <a:extLst>
              <a:ext uri="{FF2B5EF4-FFF2-40B4-BE49-F238E27FC236}">
                <a16:creationId xmlns:a16="http://schemas.microsoft.com/office/drawing/2014/main" id="{48AE5CE5-AF16-89CC-C327-4DC2B052E35C}"/>
              </a:ext>
            </a:extLst>
          </p:cNvPr>
          <p:cNvSpPr>
            <a:spLocks noGrp="1"/>
          </p:cNvSpPr>
          <p:nvPr>
            <p:ph sz="quarter" idx="19"/>
          </p:nvPr>
        </p:nvSpPr>
        <p:spPr>
          <a:xfrm>
            <a:off x="6522720" y="1392702"/>
            <a:ext cx="5348943" cy="5277289"/>
          </a:xfrm>
        </p:spPr>
        <p:txBody>
          <a:bodyPr>
            <a:noAutofit/>
          </a:bodyPr>
          <a:lstStyle/>
          <a:p>
            <a:r>
              <a:rPr lang="en-US" sz="5400" b="1" baseline="30000" dirty="0"/>
              <a:t>17 </a:t>
            </a:r>
            <a:r>
              <a:rPr lang="en-US" sz="5400" dirty="0"/>
              <a:t>And the children of Israel did so, and gathered, some more, some less.</a:t>
            </a:r>
          </a:p>
        </p:txBody>
      </p:sp>
      <p:pic>
        <p:nvPicPr>
          <p:cNvPr id="7" name="Content Placeholder 6" descr="Cherishing the taste | Sanctuary First">
            <a:extLst>
              <a:ext uri="{FF2B5EF4-FFF2-40B4-BE49-F238E27FC236}">
                <a16:creationId xmlns:a16="http://schemas.microsoft.com/office/drawing/2014/main" id="{2858D98F-CACE-928D-91E3-CD0423F509AD}"/>
              </a:ext>
            </a:extLst>
          </p:cNvPr>
          <p:cNvPicPr>
            <a:picLocks noGrp="1" noChangeAspect="1"/>
          </p:cNvPicPr>
          <p:nvPr>
            <p:ph sz="quarter" idx="18"/>
          </p:nvPr>
        </p:nvPicPr>
        <p:blipFill>
          <a:blip r:embed="rId2"/>
          <a:srcRect l="27462" r="24653"/>
          <a:stretch>
            <a:fillRect/>
          </a:stretch>
        </p:blipFill>
        <p:spPr>
          <a:xfrm>
            <a:off x="1" y="0"/>
            <a:ext cx="5838092" cy="6858000"/>
          </a:xfrm>
          <a:prstGeom prst="rect">
            <a:avLst/>
          </a:prstGeom>
        </p:spPr>
      </p:pic>
    </p:spTree>
    <p:extLst>
      <p:ext uri="{BB962C8B-B14F-4D97-AF65-F5344CB8AC3E}">
        <p14:creationId xmlns:p14="http://schemas.microsoft.com/office/powerpoint/2010/main" val="36576637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F3122-C3D3-802C-A382-200EDBBF4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C00A2-976F-F499-A98B-A8965E6F6F56}"/>
              </a:ext>
            </a:extLst>
          </p:cNvPr>
          <p:cNvSpPr>
            <a:spLocks noGrp="1"/>
          </p:cNvSpPr>
          <p:nvPr>
            <p:ph type="title"/>
          </p:nvPr>
        </p:nvSpPr>
        <p:spPr>
          <a:xfrm>
            <a:off x="6522719" y="277504"/>
            <a:ext cx="5348943" cy="1016724"/>
          </a:xfrm>
        </p:spPr>
        <p:txBody>
          <a:bodyPr>
            <a:noAutofit/>
          </a:bodyPr>
          <a:lstStyle/>
          <a:p>
            <a:r>
              <a:rPr lang="en-US" sz="5400" b="1" dirty="0"/>
              <a:t>Exodus 16:17-18</a:t>
            </a:r>
          </a:p>
        </p:txBody>
      </p:sp>
      <p:sp>
        <p:nvSpPr>
          <p:cNvPr id="4" name="Content Placeholder 3">
            <a:extLst>
              <a:ext uri="{FF2B5EF4-FFF2-40B4-BE49-F238E27FC236}">
                <a16:creationId xmlns:a16="http://schemas.microsoft.com/office/drawing/2014/main" id="{B937B966-88D0-A83C-71BD-9F59B3A96DD7}"/>
              </a:ext>
            </a:extLst>
          </p:cNvPr>
          <p:cNvSpPr>
            <a:spLocks noGrp="1"/>
          </p:cNvSpPr>
          <p:nvPr>
            <p:ph sz="quarter" idx="19"/>
          </p:nvPr>
        </p:nvSpPr>
        <p:spPr>
          <a:xfrm>
            <a:off x="6522720" y="1392702"/>
            <a:ext cx="5348943" cy="5277289"/>
          </a:xfrm>
        </p:spPr>
        <p:txBody>
          <a:bodyPr>
            <a:noAutofit/>
          </a:bodyPr>
          <a:lstStyle/>
          <a:p>
            <a:r>
              <a:rPr lang="en-US" sz="3600" b="1" baseline="30000" dirty="0"/>
              <a:t>18 </a:t>
            </a:r>
            <a:r>
              <a:rPr lang="en-US" sz="3600" dirty="0"/>
              <a:t>And when they did mete it with an </a:t>
            </a:r>
            <a:r>
              <a:rPr lang="en-US" sz="3600" dirty="0" err="1"/>
              <a:t>omer</a:t>
            </a:r>
            <a:r>
              <a:rPr lang="en-US" sz="3600" dirty="0"/>
              <a:t>, he that gathered much had nothing over, and he that gathered little had no lack; they gathered every man according to his eating.</a:t>
            </a:r>
          </a:p>
        </p:txBody>
      </p:sp>
      <p:pic>
        <p:nvPicPr>
          <p:cNvPr id="3" name="Content Placeholder 2" descr="The Rector's Corner: The Jar of Manna">
            <a:extLst>
              <a:ext uri="{FF2B5EF4-FFF2-40B4-BE49-F238E27FC236}">
                <a16:creationId xmlns:a16="http://schemas.microsoft.com/office/drawing/2014/main" id="{B4C5B01D-CBE7-D4A1-B2F1-7E125B50E91A}"/>
              </a:ext>
            </a:extLst>
          </p:cNvPr>
          <p:cNvPicPr>
            <a:picLocks noGrp="1" noChangeAspect="1"/>
          </p:cNvPicPr>
          <p:nvPr>
            <p:ph sz="quarter" idx="18"/>
          </p:nvPr>
        </p:nvPicPr>
        <p:blipFill>
          <a:blip r:embed="rId2"/>
          <a:srcRect l="5642" r="3824"/>
          <a:stretch>
            <a:fillRect/>
          </a:stretch>
        </p:blipFill>
        <p:spPr>
          <a:xfrm>
            <a:off x="-1" y="0"/>
            <a:ext cx="6096001" cy="6858000"/>
          </a:xfrm>
          <a:prstGeom prst="rect">
            <a:avLst/>
          </a:prstGeom>
        </p:spPr>
      </p:pic>
    </p:spTree>
    <p:extLst>
      <p:ext uri="{BB962C8B-B14F-4D97-AF65-F5344CB8AC3E}">
        <p14:creationId xmlns:p14="http://schemas.microsoft.com/office/powerpoint/2010/main" val="149671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3B37B-73C8-8E7A-F8D1-BB05CB643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46915-3C6A-CFCC-99DA-01393BC7EC80}"/>
              </a:ext>
            </a:extLst>
          </p:cNvPr>
          <p:cNvSpPr>
            <a:spLocks noGrp="1"/>
          </p:cNvSpPr>
          <p:nvPr>
            <p:ph type="title"/>
          </p:nvPr>
        </p:nvSpPr>
        <p:spPr>
          <a:xfrm>
            <a:off x="172071" y="5788295"/>
            <a:ext cx="5728955" cy="989867"/>
          </a:xfrm>
        </p:spPr>
        <p:txBody>
          <a:bodyPr>
            <a:noAutofit/>
          </a:bodyPr>
          <a:lstStyle/>
          <a:p>
            <a:r>
              <a:rPr lang="en-US" sz="4400" dirty="0"/>
              <a:t>2 Corinthians 8:13-15</a:t>
            </a:r>
          </a:p>
        </p:txBody>
      </p:sp>
      <p:sp>
        <p:nvSpPr>
          <p:cNvPr id="3" name="Content Placeholder 2">
            <a:extLst>
              <a:ext uri="{FF2B5EF4-FFF2-40B4-BE49-F238E27FC236}">
                <a16:creationId xmlns:a16="http://schemas.microsoft.com/office/drawing/2014/main" id="{9CC450A5-425F-21C5-261C-5BCF43BAC374}"/>
              </a:ext>
            </a:extLst>
          </p:cNvPr>
          <p:cNvSpPr>
            <a:spLocks noGrp="1"/>
          </p:cNvSpPr>
          <p:nvPr>
            <p:ph sz="quarter" idx="14"/>
          </p:nvPr>
        </p:nvSpPr>
        <p:spPr>
          <a:xfrm>
            <a:off x="367045" y="239150"/>
            <a:ext cx="5533981" cy="5745071"/>
          </a:xfrm>
        </p:spPr>
        <p:txBody>
          <a:bodyPr>
            <a:noAutofit/>
          </a:bodyPr>
          <a:lstStyle/>
          <a:p>
            <a:pPr lvl="0"/>
            <a:r>
              <a:rPr lang="en-US" sz="6000" dirty="0"/>
              <a:t>15. What practical lesson does the apostle Paul draw from this?</a:t>
            </a:r>
            <a:endParaRPr lang="en-US" sz="34400" dirty="0"/>
          </a:p>
        </p:txBody>
      </p:sp>
      <p:pic>
        <p:nvPicPr>
          <p:cNvPr id="5" name="Picture 4" descr="Paul the Apostle - Wikipedia">
            <a:extLst>
              <a:ext uri="{FF2B5EF4-FFF2-40B4-BE49-F238E27FC236}">
                <a16:creationId xmlns:a16="http://schemas.microsoft.com/office/drawing/2014/main" id="{56ADD35C-902F-FAA4-52AE-A67DD2356CCA}"/>
              </a:ext>
            </a:extLst>
          </p:cNvPr>
          <p:cNvPicPr>
            <a:picLocks noChangeAspect="1"/>
          </p:cNvPicPr>
          <p:nvPr/>
        </p:nvPicPr>
        <p:blipFill>
          <a:blip r:embed="rId2"/>
          <a:srcRect l="1241" t="5208" r="-1241" b="2873"/>
          <a:stretch>
            <a:fillRect/>
          </a:stretch>
        </p:blipFill>
        <p:spPr>
          <a:xfrm>
            <a:off x="6001387" y="0"/>
            <a:ext cx="6290974" cy="6858000"/>
          </a:xfrm>
          <a:prstGeom prst="rect">
            <a:avLst/>
          </a:prstGeom>
        </p:spPr>
      </p:pic>
    </p:spTree>
    <p:extLst>
      <p:ext uri="{BB962C8B-B14F-4D97-AF65-F5344CB8AC3E}">
        <p14:creationId xmlns:p14="http://schemas.microsoft.com/office/powerpoint/2010/main" val="1252168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9ED89-4875-359C-49E7-5E7624707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7437E-C62B-061E-A5B2-03E8EE02FC74}"/>
              </a:ext>
            </a:extLst>
          </p:cNvPr>
          <p:cNvSpPr>
            <a:spLocks noGrp="1"/>
          </p:cNvSpPr>
          <p:nvPr>
            <p:ph type="title"/>
          </p:nvPr>
        </p:nvSpPr>
        <p:spPr>
          <a:xfrm>
            <a:off x="6359912" y="188008"/>
            <a:ext cx="5832088" cy="2018448"/>
          </a:xfrm>
        </p:spPr>
        <p:txBody>
          <a:bodyPr>
            <a:noAutofit/>
          </a:bodyPr>
          <a:lstStyle/>
          <a:p>
            <a:r>
              <a:rPr lang="en-US" sz="6600" b="1" dirty="0"/>
              <a:t>2 Corinthians </a:t>
            </a:r>
            <a:br>
              <a:rPr lang="en-US" sz="6600" b="1" dirty="0"/>
            </a:br>
            <a:r>
              <a:rPr lang="en-US" sz="6600" b="1" dirty="0"/>
              <a:t>8:13-15</a:t>
            </a:r>
          </a:p>
        </p:txBody>
      </p:sp>
      <p:sp>
        <p:nvSpPr>
          <p:cNvPr id="4" name="Content Placeholder 3">
            <a:extLst>
              <a:ext uri="{FF2B5EF4-FFF2-40B4-BE49-F238E27FC236}">
                <a16:creationId xmlns:a16="http://schemas.microsoft.com/office/drawing/2014/main" id="{0CC838F9-FC77-7F1C-4B94-8A535AED10D2}"/>
              </a:ext>
            </a:extLst>
          </p:cNvPr>
          <p:cNvSpPr>
            <a:spLocks noGrp="1"/>
          </p:cNvSpPr>
          <p:nvPr>
            <p:ph sz="quarter" idx="19"/>
          </p:nvPr>
        </p:nvSpPr>
        <p:spPr>
          <a:xfrm>
            <a:off x="6522720" y="2308302"/>
            <a:ext cx="5348943" cy="4361690"/>
          </a:xfrm>
        </p:spPr>
        <p:txBody>
          <a:bodyPr>
            <a:noAutofit/>
          </a:bodyPr>
          <a:lstStyle/>
          <a:p>
            <a:r>
              <a:rPr lang="en-US" sz="5400" b="1" baseline="30000" dirty="0"/>
              <a:t>13 </a:t>
            </a:r>
            <a:r>
              <a:rPr lang="en-US" sz="5400" dirty="0"/>
              <a:t>For I mean not that other men be eased, and ye burdened:</a:t>
            </a:r>
            <a:endParaRPr lang="en-US" sz="11500" dirty="0"/>
          </a:p>
        </p:txBody>
      </p:sp>
      <p:pic>
        <p:nvPicPr>
          <p:cNvPr id="7" name="Content Placeholder 6" descr="How Does Our Understanding the Apostle Paul's Writings Help Us Understand  His Character? - Christian Publishing House Blog">
            <a:extLst>
              <a:ext uri="{FF2B5EF4-FFF2-40B4-BE49-F238E27FC236}">
                <a16:creationId xmlns:a16="http://schemas.microsoft.com/office/drawing/2014/main" id="{4921FECC-CA28-14F9-F8C6-D5961C058E32}"/>
              </a:ext>
            </a:extLst>
          </p:cNvPr>
          <p:cNvPicPr>
            <a:picLocks noGrp="1" noChangeAspect="1"/>
          </p:cNvPicPr>
          <p:nvPr>
            <p:ph sz="quarter" idx="18"/>
          </p:nvPr>
        </p:nvPicPr>
        <p:blipFill>
          <a:blip r:embed="rId2"/>
          <a:srcRect l="31512" r="19818"/>
          <a:stretch>
            <a:fillRect/>
          </a:stretch>
        </p:blipFill>
        <p:spPr>
          <a:xfrm>
            <a:off x="0" y="0"/>
            <a:ext cx="6096000" cy="6858000"/>
          </a:xfrm>
          <a:prstGeom prst="rect">
            <a:avLst/>
          </a:prstGeom>
        </p:spPr>
      </p:pic>
    </p:spTree>
    <p:extLst>
      <p:ext uri="{BB962C8B-B14F-4D97-AF65-F5344CB8AC3E}">
        <p14:creationId xmlns:p14="http://schemas.microsoft.com/office/powerpoint/2010/main" val="696217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1568E-755E-376D-6897-F53B6CD7B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03D10-BE04-CA29-CDD1-08D8CB7EEFDA}"/>
              </a:ext>
            </a:extLst>
          </p:cNvPr>
          <p:cNvSpPr>
            <a:spLocks noGrp="1"/>
          </p:cNvSpPr>
          <p:nvPr>
            <p:ph type="title"/>
          </p:nvPr>
        </p:nvSpPr>
        <p:spPr>
          <a:xfrm>
            <a:off x="6359912" y="188008"/>
            <a:ext cx="5832088" cy="849055"/>
          </a:xfrm>
        </p:spPr>
        <p:txBody>
          <a:bodyPr>
            <a:noAutofit/>
          </a:bodyPr>
          <a:lstStyle/>
          <a:p>
            <a:r>
              <a:rPr lang="en-US" sz="4000" b="1" dirty="0"/>
              <a:t>2 Corinthians 8:13-15</a:t>
            </a:r>
          </a:p>
        </p:txBody>
      </p:sp>
      <p:sp>
        <p:nvSpPr>
          <p:cNvPr id="4" name="Content Placeholder 3">
            <a:extLst>
              <a:ext uri="{FF2B5EF4-FFF2-40B4-BE49-F238E27FC236}">
                <a16:creationId xmlns:a16="http://schemas.microsoft.com/office/drawing/2014/main" id="{813628A3-6542-920F-F9E1-E93917047173}"/>
              </a:ext>
            </a:extLst>
          </p:cNvPr>
          <p:cNvSpPr>
            <a:spLocks noGrp="1"/>
          </p:cNvSpPr>
          <p:nvPr>
            <p:ph sz="quarter" idx="19"/>
          </p:nvPr>
        </p:nvSpPr>
        <p:spPr>
          <a:xfrm>
            <a:off x="6359912" y="1204332"/>
            <a:ext cx="5511751" cy="5465660"/>
          </a:xfrm>
        </p:spPr>
        <p:txBody>
          <a:bodyPr>
            <a:noAutofit/>
          </a:bodyPr>
          <a:lstStyle/>
          <a:p>
            <a:r>
              <a:rPr lang="en-US" sz="3600" b="1" baseline="30000" dirty="0"/>
              <a:t>14 </a:t>
            </a:r>
            <a:r>
              <a:rPr lang="en-US" sz="3600" dirty="0"/>
              <a:t>But by an equality, that now at this time your abundance may be a supply for their want, that their abundance also may be a supply for your want: that there may be equality:</a:t>
            </a:r>
            <a:endParaRPr lang="en-US" sz="41300" dirty="0"/>
          </a:p>
        </p:txBody>
      </p:sp>
      <p:pic>
        <p:nvPicPr>
          <p:cNvPr id="6" name="Content Placeholder 5" descr="Acts 2:44 46 Artwork | Bible Art">
            <a:extLst>
              <a:ext uri="{FF2B5EF4-FFF2-40B4-BE49-F238E27FC236}">
                <a16:creationId xmlns:a16="http://schemas.microsoft.com/office/drawing/2014/main" id="{8CDFFEA0-6B23-2ECF-E7ED-BE59C3AD2CD7}"/>
              </a:ext>
            </a:extLst>
          </p:cNvPr>
          <p:cNvPicPr>
            <a:picLocks noGrp="1" noChangeAspect="1"/>
          </p:cNvPicPr>
          <p:nvPr>
            <p:ph sz="quarter" idx="18"/>
          </p:nvPr>
        </p:nvPicPr>
        <p:blipFill>
          <a:blip r:embed="rId2"/>
          <a:srcRect r="10148"/>
          <a:stretch>
            <a:fillRect/>
          </a:stretch>
        </p:blipFill>
        <p:spPr>
          <a:xfrm>
            <a:off x="234504" y="278858"/>
            <a:ext cx="5742550" cy="6391134"/>
          </a:xfrm>
          <a:prstGeom prst="rect">
            <a:avLst/>
          </a:prstGeom>
        </p:spPr>
      </p:pic>
    </p:spTree>
    <p:extLst>
      <p:ext uri="{BB962C8B-B14F-4D97-AF65-F5344CB8AC3E}">
        <p14:creationId xmlns:p14="http://schemas.microsoft.com/office/powerpoint/2010/main" val="3654819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D2879-B48D-8C07-28D3-3C08D2686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F6E59-5C7E-6F78-E88A-207420F0D8AE}"/>
              </a:ext>
            </a:extLst>
          </p:cNvPr>
          <p:cNvSpPr>
            <a:spLocks noGrp="1"/>
          </p:cNvSpPr>
          <p:nvPr>
            <p:ph type="title"/>
          </p:nvPr>
        </p:nvSpPr>
        <p:spPr>
          <a:xfrm>
            <a:off x="6359912" y="188008"/>
            <a:ext cx="5832088" cy="849055"/>
          </a:xfrm>
        </p:spPr>
        <p:txBody>
          <a:bodyPr>
            <a:noAutofit/>
          </a:bodyPr>
          <a:lstStyle/>
          <a:p>
            <a:r>
              <a:rPr lang="en-US" sz="4000" b="1" dirty="0"/>
              <a:t>2 Corinthians 8:13-15</a:t>
            </a:r>
          </a:p>
        </p:txBody>
      </p:sp>
      <p:sp>
        <p:nvSpPr>
          <p:cNvPr id="4" name="Content Placeholder 3">
            <a:extLst>
              <a:ext uri="{FF2B5EF4-FFF2-40B4-BE49-F238E27FC236}">
                <a16:creationId xmlns:a16="http://schemas.microsoft.com/office/drawing/2014/main" id="{3557D57A-F773-992F-BB29-98D323B240DD}"/>
              </a:ext>
            </a:extLst>
          </p:cNvPr>
          <p:cNvSpPr>
            <a:spLocks noGrp="1"/>
          </p:cNvSpPr>
          <p:nvPr>
            <p:ph sz="quarter" idx="19"/>
          </p:nvPr>
        </p:nvSpPr>
        <p:spPr>
          <a:xfrm>
            <a:off x="6262598" y="1204332"/>
            <a:ext cx="5609065" cy="5465660"/>
          </a:xfrm>
        </p:spPr>
        <p:txBody>
          <a:bodyPr>
            <a:noAutofit/>
          </a:bodyPr>
          <a:lstStyle/>
          <a:p>
            <a:r>
              <a:rPr lang="en-US" sz="4400" b="1" baseline="30000" dirty="0"/>
              <a:t>15 </a:t>
            </a:r>
            <a:r>
              <a:rPr lang="en-US" sz="4400" dirty="0"/>
              <a:t>As it is written, He that had gathered much had nothing over; and he that had gathered little had no lack.</a:t>
            </a:r>
            <a:endParaRPr lang="en-US" sz="213200" dirty="0"/>
          </a:p>
        </p:txBody>
      </p:sp>
      <p:pic>
        <p:nvPicPr>
          <p:cNvPr id="8" name="Content Placeholder 7">
            <a:extLst>
              <a:ext uri="{FF2B5EF4-FFF2-40B4-BE49-F238E27FC236}">
                <a16:creationId xmlns:a16="http://schemas.microsoft.com/office/drawing/2014/main" id="{12F99242-16D1-2A29-290E-7AF5C8DC28F5}"/>
              </a:ext>
            </a:extLst>
          </p:cNvPr>
          <p:cNvPicPr>
            <a:picLocks noGrp="1" noChangeAspect="1"/>
          </p:cNvPicPr>
          <p:nvPr>
            <p:ph sz="quarter" idx="18"/>
          </p:nvPr>
        </p:nvPicPr>
        <p:blipFill>
          <a:blip r:embed="rId2"/>
          <a:srcRect l="37651" t="-622" r="16377" b="622"/>
          <a:stretch>
            <a:fillRect/>
          </a:stretch>
        </p:blipFill>
        <p:spPr>
          <a:xfrm>
            <a:off x="223024" y="188007"/>
            <a:ext cx="5609065" cy="6402363"/>
          </a:xfrm>
          <a:prstGeom prst="rect">
            <a:avLst/>
          </a:prstGeom>
        </p:spPr>
      </p:pic>
    </p:spTree>
    <p:extLst>
      <p:ext uri="{BB962C8B-B14F-4D97-AF65-F5344CB8AC3E}">
        <p14:creationId xmlns:p14="http://schemas.microsoft.com/office/powerpoint/2010/main" val="3126813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D65A8-5CF9-95E2-98F4-EA41768D9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66561-AC26-6A64-743F-AB830A10EDC1}"/>
              </a:ext>
            </a:extLst>
          </p:cNvPr>
          <p:cNvSpPr>
            <a:spLocks noGrp="1"/>
          </p:cNvSpPr>
          <p:nvPr>
            <p:ph type="title"/>
          </p:nvPr>
        </p:nvSpPr>
        <p:spPr>
          <a:xfrm>
            <a:off x="172071" y="5788295"/>
            <a:ext cx="5728955" cy="989867"/>
          </a:xfrm>
        </p:spPr>
        <p:txBody>
          <a:bodyPr>
            <a:noAutofit/>
          </a:bodyPr>
          <a:lstStyle/>
          <a:p>
            <a:r>
              <a:rPr lang="en-US" sz="5400" dirty="0"/>
              <a:t>Exodus 16:19, 20</a:t>
            </a:r>
          </a:p>
        </p:txBody>
      </p:sp>
      <p:sp>
        <p:nvSpPr>
          <p:cNvPr id="3" name="Content Placeholder 2">
            <a:extLst>
              <a:ext uri="{FF2B5EF4-FFF2-40B4-BE49-F238E27FC236}">
                <a16:creationId xmlns:a16="http://schemas.microsoft.com/office/drawing/2014/main" id="{07C0F122-34D4-0C30-C89F-C0EDAB17E9B8}"/>
              </a:ext>
            </a:extLst>
          </p:cNvPr>
          <p:cNvSpPr>
            <a:spLocks noGrp="1"/>
          </p:cNvSpPr>
          <p:nvPr>
            <p:ph sz="quarter" idx="14"/>
          </p:nvPr>
        </p:nvSpPr>
        <p:spPr>
          <a:xfrm>
            <a:off x="367045" y="239150"/>
            <a:ext cx="5533981" cy="5745071"/>
          </a:xfrm>
        </p:spPr>
        <p:txBody>
          <a:bodyPr>
            <a:noAutofit/>
          </a:bodyPr>
          <a:lstStyle/>
          <a:p>
            <a:pPr lvl="0"/>
            <a:r>
              <a:rPr lang="en-US" sz="5400" dirty="0"/>
              <a:t>16. What took place if they tried to keep the manna till the next day?</a:t>
            </a:r>
            <a:endParaRPr lang="en-US" sz="231500" dirty="0"/>
          </a:p>
        </p:txBody>
      </p:sp>
      <p:pic>
        <p:nvPicPr>
          <p:cNvPr id="4" name="Picture 3" descr="Time passing stock image. Image of calendar, numbers - 17149203">
            <a:extLst>
              <a:ext uri="{FF2B5EF4-FFF2-40B4-BE49-F238E27FC236}">
                <a16:creationId xmlns:a16="http://schemas.microsoft.com/office/drawing/2014/main" id="{5E9DA652-1481-4C07-F15A-0BCF1865E56B}"/>
              </a:ext>
            </a:extLst>
          </p:cNvPr>
          <p:cNvPicPr>
            <a:picLocks noChangeAspect="1"/>
          </p:cNvPicPr>
          <p:nvPr/>
        </p:nvPicPr>
        <p:blipFill>
          <a:blip r:embed="rId2"/>
          <a:srcRect l="18526" r="22926"/>
          <a:stretch>
            <a:fillRect/>
          </a:stretch>
        </p:blipFill>
        <p:spPr>
          <a:xfrm>
            <a:off x="6176692" y="0"/>
            <a:ext cx="6015308" cy="6858000"/>
          </a:xfrm>
          <a:prstGeom prst="rect">
            <a:avLst/>
          </a:prstGeom>
        </p:spPr>
      </p:pic>
    </p:spTree>
    <p:extLst>
      <p:ext uri="{BB962C8B-B14F-4D97-AF65-F5344CB8AC3E}">
        <p14:creationId xmlns:p14="http://schemas.microsoft.com/office/powerpoint/2010/main" val="9569342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214B0-81EB-8DC9-94BE-9EAF59774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D1B6B-9292-6DA6-4A31-9E114D7AD14C}"/>
              </a:ext>
            </a:extLst>
          </p:cNvPr>
          <p:cNvSpPr>
            <a:spLocks noGrp="1"/>
          </p:cNvSpPr>
          <p:nvPr>
            <p:ph type="title"/>
          </p:nvPr>
        </p:nvSpPr>
        <p:spPr>
          <a:xfrm>
            <a:off x="6096000" y="188007"/>
            <a:ext cx="5832088" cy="849055"/>
          </a:xfrm>
        </p:spPr>
        <p:txBody>
          <a:bodyPr>
            <a:noAutofit/>
          </a:bodyPr>
          <a:lstStyle/>
          <a:p>
            <a:r>
              <a:rPr lang="en-US" sz="5400" b="1" dirty="0"/>
              <a:t>Exodus 16:19, 20</a:t>
            </a:r>
          </a:p>
        </p:txBody>
      </p:sp>
      <p:sp>
        <p:nvSpPr>
          <p:cNvPr id="4" name="Content Placeholder 3">
            <a:extLst>
              <a:ext uri="{FF2B5EF4-FFF2-40B4-BE49-F238E27FC236}">
                <a16:creationId xmlns:a16="http://schemas.microsoft.com/office/drawing/2014/main" id="{CD4E3C7E-D3A1-2AA5-70A5-BB98A3427A4E}"/>
              </a:ext>
            </a:extLst>
          </p:cNvPr>
          <p:cNvSpPr>
            <a:spLocks noGrp="1"/>
          </p:cNvSpPr>
          <p:nvPr>
            <p:ph sz="quarter" idx="19"/>
          </p:nvPr>
        </p:nvSpPr>
        <p:spPr>
          <a:xfrm>
            <a:off x="6207511" y="1124710"/>
            <a:ext cx="5609065" cy="5465660"/>
          </a:xfrm>
        </p:spPr>
        <p:txBody>
          <a:bodyPr>
            <a:noAutofit/>
          </a:bodyPr>
          <a:lstStyle/>
          <a:p>
            <a:r>
              <a:rPr lang="en-US" sz="5400" b="1" baseline="30000" dirty="0"/>
              <a:t>19 </a:t>
            </a:r>
            <a:r>
              <a:rPr lang="en-US" sz="5400" dirty="0"/>
              <a:t>And Moses said, Let no man leave of it till the morning.</a:t>
            </a:r>
            <a:endParaRPr lang="en-US" sz="277800" dirty="0"/>
          </a:p>
        </p:txBody>
      </p:sp>
      <p:pic>
        <p:nvPicPr>
          <p:cNvPr id="10" name="Content Placeholder 9" descr="File:Sahara desert sunrise.jpg - Wikimedia Commons">
            <a:extLst>
              <a:ext uri="{FF2B5EF4-FFF2-40B4-BE49-F238E27FC236}">
                <a16:creationId xmlns:a16="http://schemas.microsoft.com/office/drawing/2014/main" id="{D98B86BE-9521-969A-6EB1-424F26E2A4B9}"/>
              </a:ext>
            </a:extLst>
          </p:cNvPr>
          <p:cNvPicPr>
            <a:picLocks noGrp="1" noChangeAspect="1"/>
          </p:cNvPicPr>
          <p:nvPr>
            <p:ph sz="quarter" idx="18"/>
          </p:nvPr>
        </p:nvPicPr>
        <p:blipFill>
          <a:blip r:embed="rId2"/>
          <a:srcRect l="39578" t="433" b="-433"/>
          <a:stretch>
            <a:fillRect/>
          </a:stretch>
        </p:blipFill>
        <p:spPr>
          <a:xfrm>
            <a:off x="156659" y="188007"/>
            <a:ext cx="5827831" cy="6430174"/>
          </a:xfrm>
          <a:prstGeom prst="rect">
            <a:avLst/>
          </a:prstGeom>
        </p:spPr>
      </p:pic>
    </p:spTree>
    <p:extLst>
      <p:ext uri="{BB962C8B-B14F-4D97-AF65-F5344CB8AC3E}">
        <p14:creationId xmlns:p14="http://schemas.microsoft.com/office/powerpoint/2010/main" val="26905101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32A83-25C6-1FA9-495B-CD489F3DB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BB090-8C61-2CB7-1DEA-4B0CFF06AE2D}"/>
              </a:ext>
            </a:extLst>
          </p:cNvPr>
          <p:cNvSpPr>
            <a:spLocks noGrp="1"/>
          </p:cNvSpPr>
          <p:nvPr>
            <p:ph type="title"/>
          </p:nvPr>
        </p:nvSpPr>
        <p:spPr>
          <a:xfrm>
            <a:off x="6096000" y="188007"/>
            <a:ext cx="5832088" cy="849055"/>
          </a:xfrm>
        </p:spPr>
        <p:txBody>
          <a:bodyPr>
            <a:noAutofit/>
          </a:bodyPr>
          <a:lstStyle/>
          <a:p>
            <a:r>
              <a:rPr lang="en-US" sz="5400" b="1" dirty="0"/>
              <a:t>Exodus 16:19, 20</a:t>
            </a:r>
          </a:p>
        </p:txBody>
      </p:sp>
      <p:sp>
        <p:nvSpPr>
          <p:cNvPr id="4" name="Content Placeholder 3">
            <a:extLst>
              <a:ext uri="{FF2B5EF4-FFF2-40B4-BE49-F238E27FC236}">
                <a16:creationId xmlns:a16="http://schemas.microsoft.com/office/drawing/2014/main" id="{1D29B55B-B1B3-B790-3D1F-23FD91A3E42B}"/>
              </a:ext>
            </a:extLst>
          </p:cNvPr>
          <p:cNvSpPr>
            <a:spLocks noGrp="1"/>
          </p:cNvSpPr>
          <p:nvPr>
            <p:ph sz="quarter" idx="19"/>
          </p:nvPr>
        </p:nvSpPr>
        <p:spPr>
          <a:xfrm>
            <a:off x="6207511" y="1124710"/>
            <a:ext cx="5609065" cy="5465660"/>
          </a:xfrm>
        </p:spPr>
        <p:txBody>
          <a:bodyPr>
            <a:noAutofit/>
          </a:bodyPr>
          <a:lstStyle/>
          <a:p>
            <a:r>
              <a:rPr lang="en-US" sz="3600" b="1" baseline="30000" dirty="0"/>
              <a:t>20 </a:t>
            </a:r>
            <a:r>
              <a:rPr lang="en-US" sz="3600" dirty="0"/>
              <a:t>Notwithstanding they hearkened not unto Moses; but some of them left of it until the morning, and it bred worms, and stank: and Moses was wroth with them.</a:t>
            </a:r>
            <a:endParaRPr lang="en-US" sz="333300" dirty="0"/>
          </a:p>
        </p:txBody>
      </p:sp>
      <p:pic>
        <p:nvPicPr>
          <p:cNvPr id="6" name="Content Placeholder 5" descr="White Maggots. Large Pile of Worms. Fishing Lure Stock Photo - Image of  food, caterpillar: 105544650">
            <a:extLst>
              <a:ext uri="{FF2B5EF4-FFF2-40B4-BE49-F238E27FC236}">
                <a16:creationId xmlns:a16="http://schemas.microsoft.com/office/drawing/2014/main" id="{6E4A6287-5FB2-FD31-7C4A-2E606BDDAAF6}"/>
              </a:ext>
            </a:extLst>
          </p:cNvPr>
          <p:cNvPicPr>
            <a:picLocks noGrp="1" noChangeAspect="1"/>
          </p:cNvPicPr>
          <p:nvPr>
            <p:ph sz="quarter" idx="18"/>
          </p:nvPr>
        </p:nvPicPr>
        <p:blipFill>
          <a:blip r:embed="rId2"/>
          <a:srcRect l="27675" r="13416"/>
          <a:stretch>
            <a:fillRect/>
          </a:stretch>
        </p:blipFill>
        <p:spPr>
          <a:xfrm>
            <a:off x="263912" y="188007"/>
            <a:ext cx="5720578" cy="6481986"/>
          </a:xfrm>
          <a:prstGeom prst="rect">
            <a:avLst/>
          </a:prstGeom>
        </p:spPr>
      </p:pic>
    </p:spTree>
    <p:extLst>
      <p:ext uri="{BB962C8B-B14F-4D97-AF65-F5344CB8AC3E}">
        <p14:creationId xmlns:p14="http://schemas.microsoft.com/office/powerpoint/2010/main" val="3131885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87EAF-73A2-4CB0-EC09-9C74FFD0AF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DCFC3-7A84-1D6C-58A1-D76952234551}"/>
              </a:ext>
            </a:extLst>
          </p:cNvPr>
          <p:cNvSpPr>
            <a:spLocks noGrp="1"/>
          </p:cNvSpPr>
          <p:nvPr>
            <p:ph type="title"/>
          </p:nvPr>
        </p:nvSpPr>
        <p:spPr>
          <a:xfrm>
            <a:off x="367045" y="5241885"/>
            <a:ext cx="5728955" cy="989867"/>
          </a:xfrm>
        </p:spPr>
        <p:txBody>
          <a:bodyPr>
            <a:noAutofit/>
          </a:bodyPr>
          <a:lstStyle/>
          <a:p>
            <a:r>
              <a:rPr lang="en-US" sz="5400" dirty="0"/>
              <a:t>Exodus 16:22</a:t>
            </a:r>
          </a:p>
        </p:txBody>
      </p:sp>
      <p:sp>
        <p:nvSpPr>
          <p:cNvPr id="3" name="Content Placeholder 2">
            <a:extLst>
              <a:ext uri="{FF2B5EF4-FFF2-40B4-BE49-F238E27FC236}">
                <a16:creationId xmlns:a16="http://schemas.microsoft.com/office/drawing/2014/main" id="{7CED94B3-8C86-5F9A-7A10-A6ADE29E9D49}"/>
              </a:ext>
            </a:extLst>
          </p:cNvPr>
          <p:cNvSpPr>
            <a:spLocks noGrp="1"/>
          </p:cNvSpPr>
          <p:nvPr>
            <p:ph sz="quarter" idx="14"/>
          </p:nvPr>
        </p:nvSpPr>
        <p:spPr>
          <a:xfrm>
            <a:off x="367045" y="239150"/>
            <a:ext cx="5533981" cy="5745071"/>
          </a:xfrm>
        </p:spPr>
        <p:txBody>
          <a:bodyPr>
            <a:noAutofit/>
          </a:bodyPr>
          <a:lstStyle/>
          <a:p>
            <a:pPr lvl="0"/>
            <a:r>
              <a:rPr lang="en-US" sz="6600" dirty="0"/>
              <a:t>17. On the sixth day what did they do? </a:t>
            </a:r>
            <a:endParaRPr lang="en-US" sz="400000" dirty="0"/>
          </a:p>
        </p:txBody>
      </p:sp>
      <p:pic>
        <p:nvPicPr>
          <p:cNvPr id="5" name="Picture 4" descr="22,500+ Friday Calendar Stock Photos, Pictures &amp; Royalty-Free Images -  iStock">
            <a:extLst>
              <a:ext uri="{FF2B5EF4-FFF2-40B4-BE49-F238E27FC236}">
                <a16:creationId xmlns:a16="http://schemas.microsoft.com/office/drawing/2014/main" id="{DC641AB7-7D16-811C-AC99-71F8CBC1AFEE}"/>
              </a:ext>
            </a:extLst>
          </p:cNvPr>
          <p:cNvPicPr>
            <a:picLocks noChangeAspect="1"/>
          </p:cNvPicPr>
          <p:nvPr/>
        </p:nvPicPr>
        <p:blipFill>
          <a:blip r:embed="rId2"/>
          <a:stretch>
            <a:fillRect/>
          </a:stretch>
        </p:blipFill>
        <p:spPr>
          <a:xfrm>
            <a:off x="6096000" y="0"/>
            <a:ext cx="6096000" cy="6896030"/>
          </a:xfrm>
          <a:prstGeom prst="rect">
            <a:avLst/>
          </a:prstGeom>
        </p:spPr>
      </p:pic>
    </p:spTree>
    <p:extLst>
      <p:ext uri="{BB962C8B-B14F-4D97-AF65-F5344CB8AC3E}">
        <p14:creationId xmlns:p14="http://schemas.microsoft.com/office/powerpoint/2010/main" val="377457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B9328-9D17-A236-6503-23A89CFF7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739D9E-E8BF-530A-2C31-0AF64C275961}"/>
              </a:ext>
            </a:extLst>
          </p:cNvPr>
          <p:cNvSpPr>
            <a:spLocks noGrp="1"/>
          </p:cNvSpPr>
          <p:nvPr>
            <p:ph type="title"/>
          </p:nvPr>
        </p:nvSpPr>
        <p:spPr>
          <a:xfrm>
            <a:off x="6096000" y="188007"/>
            <a:ext cx="5832088" cy="849055"/>
          </a:xfrm>
        </p:spPr>
        <p:txBody>
          <a:bodyPr>
            <a:noAutofit/>
          </a:bodyPr>
          <a:lstStyle/>
          <a:p>
            <a:r>
              <a:rPr lang="en-US" sz="5400" b="1" dirty="0"/>
              <a:t>Exodus 16:22</a:t>
            </a:r>
          </a:p>
        </p:txBody>
      </p:sp>
      <p:sp>
        <p:nvSpPr>
          <p:cNvPr id="4" name="Content Placeholder 3">
            <a:extLst>
              <a:ext uri="{FF2B5EF4-FFF2-40B4-BE49-F238E27FC236}">
                <a16:creationId xmlns:a16="http://schemas.microsoft.com/office/drawing/2014/main" id="{DA41C640-9831-690A-4BF2-D85CA0283474}"/>
              </a:ext>
            </a:extLst>
          </p:cNvPr>
          <p:cNvSpPr>
            <a:spLocks noGrp="1"/>
          </p:cNvSpPr>
          <p:nvPr>
            <p:ph sz="quarter" idx="19"/>
          </p:nvPr>
        </p:nvSpPr>
        <p:spPr>
          <a:xfrm>
            <a:off x="6207511" y="1124710"/>
            <a:ext cx="5609065" cy="5465660"/>
          </a:xfrm>
        </p:spPr>
        <p:txBody>
          <a:bodyPr>
            <a:noAutofit/>
          </a:bodyPr>
          <a:lstStyle/>
          <a:p>
            <a:r>
              <a:rPr lang="en-US" sz="3600" b="1" baseline="30000" dirty="0"/>
              <a:t>22 </a:t>
            </a:r>
            <a:r>
              <a:rPr lang="en-US" sz="3600" dirty="0"/>
              <a:t>And it came to pass, that on the sixth day they gathered twice as much bread, two </a:t>
            </a:r>
            <a:r>
              <a:rPr lang="en-US" sz="3600" dirty="0" err="1"/>
              <a:t>omers</a:t>
            </a:r>
            <a:r>
              <a:rPr lang="en-US" sz="3600" dirty="0"/>
              <a:t> for one man: and all the rulers of the congregation came and told Moses.</a:t>
            </a:r>
            <a:endParaRPr lang="en-US" sz="333300" dirty="0"/>
          </a:p>
        </p:txBody>
      </p:sp>
      <p:pic>
        <p:nvPicPr>
          <p:cNvPr id="7" name="Content Placeholder 6" descr="&quot;And it came to pass, that on the sixth day they gathered twice as much bread, two omers for one man: and all the rulers of the congregation came and told Moses.&quot; - Exodus 16:22">
            <a:extLst>
              <a:ext uri="{FF2B5EF4-FFF2-40B4-BE49-F238E27FC236}">
                <a16:creationId xmlns:a16="http://schemas.microsoft.com/office/drawing/2014/main" id="{6787300F-F620-CA44-B2A5-E1D6891D7612}"/>
              </a:ext>
            </a:extLst>
          </p:cNvPr>
          <p:cNvPicPr>
            <a:picLocks noGrp="1" noChangeAspect="1"/>
          </p:cNvPicPr>
          <p:nvPr>
            <p:ph sz="quarter" idx="18"/>
          </p:nvPr>
        </p:nvPicPr>
        <p:blipFill>
          <a:blip r:embed="rId2"/>
          <a:srcRect l="4301" r="6132"/>
          <a:stretch>
            <a:fillRect/>
          </a:stretch>
        </p:blipFill>
        <p:spPr>
          <a:xfrm>
            <a:off x="178748" y="188007"/>
            <a:ext cx="5805742" cy="6481986"/>
          </a:xfrm>
          <a:prstGeom prst="rect">
            <a:avLst/>
          </a:prstGeom>
        </p:spPr>
      </p:pic>
    </p:spTree>
    <p:extLst>
      <p:ext uri="{BB962C8B-B14F-4D97-AF65-F5344CB8AC3E}">
        <p14:creationId xmlns:p14="http://schemas.microsoft.com/office/powerpoint/2010/main" val="9765573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0E15D-A800-BDE4-4EC8-3D5C8965F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00F5B-2994-1B82-6F7C-B2B4321213C2}"/>
              </a:ext>
            </a:extLst>
          </p:cNvPr>
          <p:cNvSpPr>
            <a:spLocks noGrp="1"/>
          </p:cNvSpPr>
          <p:nvPr>
            <p:ph type="title"/>
          </p:nvPr>
        </p:nvSpPr>
        <p:spPr>
          <a:xfrm>
            <a:off x="367045" y="5241885"/>
            <a:ext cx="5728955" cy="989867"/>
          </a:xfrm>
        </p:spPr>
        <p:txBody>
          <a:bodyPr>
            <a:noAutofit/>
          </a:bodyPr>
          <a:lstStyle/>
          <a:p>
            <a:r>
              <a:rPr lang="en-US" sz="5400" dirty="0"/>
              <a:t>Exodus 16:5</a:t>
            </a:r>
          </a:p>
        </p:txBody>
      </p:sp>
      <p:sp>
        <p:nvSpPr>
          <p:cNvPr id="3" name="Content Placeholder 2">
            <a:extLst>
              <a:ext uri="{FF2B5EF4-FFF2-40B4-BE49-F238E27FC236}">
                <a16:creationId xmlns:a16="http://schemas.microsoft.com/office/drawing/2014/main" id="{4098BC22-C9B3-C584-15B4-B6B9B4D9BC9B}"/>
              </a:ext>
            </a:extLst>
          </p:cNvPr>
          <p:cNvSpPr>
            <a:spLocks noGrp="1"/>
          </p:cNvSpPr>
          <p:nvPr>
            <p:ph sz="quarter" idx="14"/>
          </p:nvPr>
        </p:nvSpPr>
        <p:spPr>
          <a:xfrm>
            <a:off x="367045" y="239150"/>
            <a:ext cx="5533981" cy="5745071"/>
          </a:xfrm>
        </p:spPr>
        <p:txBody>
          <a:bodyPr>
            <a:noAutofit/>
          </a:bodyPr>
          <a:lstStyle/>
          <a:p>
            <a:pPr lvl="0"/>
            <a:r>
              <a:rPr lang="en-US" sz="6600" dirty="0"/>
              <a:t>18. What instruction had they received on this point? </a:t>
            </a:r>
            <a:endParaRPr lang="en-US" sz="400000" dirty="0"/>
          </a:p>
        </p:txBody>
      </p:sp>
      <p:pic>
        <p:nvPicPr>
          <p:cNvPr id="4" name="Picture 3" descr="Manna and What to Eat in the Desert – foodhistoryreligion">
            <a:extLst>
              <a:ext uri="{FF2B5EF4-FFF2-40B4-BE49-F238E27FC236}">
                <a16:creationId xmlns:a16="http://schemas.microsoft.com/office/drawing/2014/main" id="{43989DED-891F-C67A-89B1-7F7EDE4FDC3E}"/>
              </a:ext>
            </a:extLst>
          </p:cNvPr>
          <p:cNvPicPr>
            <a:picLocks noChangeAspect="1"/>
          </p:cNvPicPr>
          <p:nvPr/>
        </p:nvPicPr>
        <p:blipFill>
          <a:blip r:embed="rId2"/>
          <a:srcRect b="11605"/>
          <a:stretch>
            <a:fillRect/>
          </a:stretch>
        </p:blipFill>
        <p:spPr>
          <a:xfrm>
            <a:off x="6290977" y="-1"/>
            <a:ext cx="5901024" cy="6858001"/>
          </a:xfrm>
          <a:prstGeom prst="rect">
            <a:avLst/>
          </a:prstGeom>
        </p:spPr>
      </p:pic>
    </p:spTree>
    <p:extLst>
      <p:ext uri="{BB962C8B-B14F-4D97-AF65-F5344CB8AC3E}">
        <p14:creationId xmlns:p14="http://schemas.microsoft.com/office/powerpoint/2010/main" val="2459067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DEF6A-B651-5971-9C11-37BACDEFD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015DE-78BC-A688-0F55-A4EBABC8458B}"/>
              </a:ext>
            </a:extLst>
          </p:cNvPr>
          <p:cNvSpPr>
            <a:spLocks noGrp="1"/>
          </p:cNvSpPr>
          <p:nvPr>
            <p:ph type="title"/>
          </p:nvPr>
        </p:nvSpPr>
        <p:spPr>
          <a:xfrm>
            <a:off x="6096000" y="188007"/>
            <a:ext cx="5832088" cy="849055"/>
          </a:xfrm>
        </p:spPr>
        <p:txBody>
          <a:bodyPr>
            <a:noAutofit/>
          </a:bodyPr>
          <a:lstStyle/>
          <a:p>
            <a:r>
              <a:rPr lang="en-US" sz="5400" b="1" dirty="0"/>
              <a:t>Exodus 16:5</a:t>
            </a:r>
          </a:p>
        </p:txBody>
      </p:sp>
      <p:sp>
        <p:nvSpPr>
          <p:cNvPr id="4" name="Content Placeholder 3">
            <a:extLst>
              <a:ext uri="{FF2B5EF4-FFF2-40B4-BE49-F238E27FC236}">
                <a16:creationId xmlns:a16="http://schemas.microsoft.com/office/drawing/2014/main" id="{3B59653B-88FD-36DF-BB4C-5B7003DB644A}"/>
              </a:ext>
            </a:extLst>
          </p:cNvPr>
          <p:cNvSpPr>
            <a:spLocks noGrp="1"/>
          </p:cNvSpPr>
          <p:nvPr>
            <p:ph sz="quarter" idx="19"/>
          </p:nvPr>
        </p:nvSpPr>
        <p:spPr>
          <a:xfrm>
            <a:off x="6207511" y="1037062"/>
            <a:ext cx="5609065" cy="5553308"/>
          </a:xfrm>
        </p:spPr>
        <p:txBody>
          <a:bodyPr>
            <a:noAutofit/>
          </a:bodyPr>
          <a:lstStyle/>
          <a:p>
            <a:r>
              <a:rPr lang="en-US" sz="4400" b="1" baseline="30000" dirty="0"/>
              <a:t>5 </a:t>
            </a:r>
            <a:r>
              <a:rPr lang="en-US" sz="4400" dirty="0"/>
              <a:t>And it shall come to pass, that on the sixth day they shall prepare that which they bring in; and it shall be twice as much as they gather daily.</a:t>
            </a:r>
            <a:endParaRPr lang="en-US" sz="400000" dirty="0"/>
          </a:p>
        </p:txBody>
      </p:sp>
      <p:pic>
        <p:nvPicPr>
          <p:cNvPr id="6" name="Content Placeholder 5" descr="What Was the Manna? - Chabad.org">
            <a:extLst>
              <a:ext uri="{FF2B5EF4-FFF2-40B4-BE49-F238E27FC236}">
                <a16:creationId xmlns:a16="http://schemas.microsoft.com/office/drawing/2014/main" id="{2B0C4F59-7D55-2CEC-3B95-2146C9CAF92F}"/>
              </a:ext>
            </a:extLst>
          </p:cNvPr>
          <p:cNvPicPr>
            <a:picLocks noGrp="1" noChangeAspect="1"/>
          </p:cNvPicPr>
          <p:nvPr>
            <p:ph sz="quarter" idx="18"/>
          </p:nvPr>
        </p:nvPicPr>
        <p:blipFill>
          <a:blip r:embed="rId2"/>
          <a:srcRect l="25679" r="25646"/>
          <a:stretch>
            <a:fillRect/>
          </a:stretch>
        </p:blipFill>
        <p:spPr>
          <a:xfrm>
            <a:off x="375424" y="272827"/>
            <a:ext cx="5471068" cy="6317543"/>
          </a:xfrm>
          <a:prstGeom prst="rect">
            <a:avLst/>
          </a:prstGeom>
        </p:spPr>
      </p:pic>
    </p:spTree>
    <p:extLst>
      <p:ext uri="{BB962C8B-B14F-4D97-AF65-F5344CB8AC3E}">
        <p14:creationId xmlns:p14="http://schemas.microsoft.com/office/powerpoint/2010/main" val="28399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52C6B-02ED-90D9-198B-6F0811DB9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DD414-E658-A94B-1E68-2BFEC89D86A4}"/>
              </a:ext>
            </a:extLst>
          </p:cNvPr>
          <p:cNvSpPr>
            <a:spLocks noGrp="1"/>
          </p:cNvSpPr>
          <p:nvPr>
            <p:ph type="title"/>
          </p:nvPr>
        </p:nvSpPr>
        <p:spPr>
          <a:xfrm>
            <a:off x="367045" y="5489287"/>
            <a:ext cx="5728955" cy="989867"/>
          </a:xfrm>
        </p:spPr>
        <p:txBody>
          <a:bodyPr>
            <a:noAutofit/>
          </a:bodyPr>
          <a:lstStyle/>
          <a:p>
            <a:r>
              <a:rPr lang="en-US" sz="7200" dirty="0"/>
              <a:t>Exodus 16:23</a:t>
            </a:r>
          </a:p>
        </p:txBody>
      </p:sp>
      <p:sp>
        <p:nvSpPr>
          <p:cNvPr id="3" name="Content Placeholder 2">
            <a:extLst>
              <a:ext uri="{FF2B5EF4-FFF2-40B4-BE49-F238E27FC236}">
                <a16:creationId xmlns:a16="http://schemas.microsoft.com/office/drawing/2014/main" id="{F9F6913B-2181-46FD-509C-945A64FACDD6}"/>
              </a:ext>
            </a:extLst>
          </p:cNvPr>
          <p:cNvSpPr>
            <a:spLocks noGrp="1"/>
          </p:cNvSpPr>
          <p:nvPr>
            <p:ph sz="quarter" idx="14"/>
          </p:nvPr>
        </p:nvSpPr>
        <p:spPr>
          <a:xfrm>
            <a:off x="367045" y="239150"/>
            <a:ext cx="5533981" cy="5745071"/>
          </a:xfrm>
        </p:spPr>
        <p:txBody>
          <a:bodyPr>
            <a:noAutofit/>
          </a:bodyPr>
          <a:lstStyle/>
          <a:p>
            <a:pPr lvl="0"/>
            <a:r>
              <a:rPr lang="en-US" sz="6600" dirty="0"/>
              <a:t>19. What did Moses say to them on that day?</a:t>
            </a:r>
            <a:endParaRPr lang="en-US" sz="277800" dirty="0"/>
          </a:p>
        </p:txBody>
      </p:sp>
      <p:pic>
        <p:nvPicPr>
          <p:cNvPr id="5" name="Picture 4" descr="Exodus 16:23 Artwork | Bible Art">
            <a:extLst>
              <a:ext uri="{FF2B5EF4-FFF2-40B4-BE49-F238E27FC236}">
                <a16:creationId xmlns:a16="http://schemas.microsoft.com/office/drawing/2014/main" id="{C9A769AE-9661-8AF6-2C8F-95D8B710477A}"/>
              </a:ext>
            </a:extLst>
          </p:cNvPr>
          <p:cNvPicPr>
            <a:picLocks noChangeAspect="1"/>
          </p:cNvPicPr>
          <p:nvPr/>
        </p:nvPicPr>
        <p:blipFill>
          <a:blip r:embed="rId2"/>
          <a:srcRect r="13954"/>
          <a:stretch>
            <a:fillRect/>
          </a:stretch>
        </p:blipFill>
        <p:spPr>
          <a:xfrm>
            <a:off x="6290976" y="0"/>
            <a:ext cx="5901024" cy="6858000"/>
          </a:xfrm>
          <a:prstGeom prst="rect">
            <a:avLst/>
          </a:prstGeom>
        </p:spPr>
      </p:pic>
    </p:spTree>
    <p:extLst>
      <p:ext uri="{BB962C8B-B14F-4D97-AF65-F5344CB8AC3E}">
        <p14:creationId xmlns:p14="http://schemas.microsoft.com/office/powerpoint/2010/main" val="1834118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E12F0-65BD-68D9-F02C-7944345C8E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C146D-89D5-EACE-73BD-855E0CBFE53E}"/>
              </a:ext>
            </a:extLst>
          </p:cNvPr>
          <p:cNvSpPr>
            <a:spLocks noGrp="1"/>
          </p:cNvSpPr>
          <p:nvPr>
            <p:ph type="title"/>
          </p:nvPr>
        </p:nvSpPr>
        <p:spPr>
          <a:xfrm>
            <a:off x="6096000" y="188007"/>
            <a:ext cx="5832088" cy="849055"/>
          </a:xfrm>
        </p:spPr>
        <p:txBody>
          <a:bodyPr>
            <a:noAutofit/>
          </a:bodyPr>
          <a:lstStyle/>
          <a:p>
            <a:r>
              <a:rPr lang="en-US" sz="5400" b="1" dirty="0"/>
              <a:t>Exodus 16:23</a:t>
            </a:r>
          </a:p>
        </p:txBody>
      </p:sp>
      <p:sp>
        <p:nvSpPr>
          <p:cNvPr id="4" name="Content Placeholder 3">
            <a:extLst>
              <a:ext uri="{FF2B5EF4-FFF2-40B4-BE49-F238E27FC236}">
                <a16:creationId xmlns:a16="http://schemas.microsoft.com/office/drawing/2014/main" id="{EC39E65C-D25E-E154-DD8A-722D22BE7310}"/>
              </a:ext>
            </a:extLst>
          </p:cNvPr>
          <p:cNvSpPr>
            <a:spLocks noGrp="1"/>
          </p:cNvSpPr>
          <p:nvPr>
            <p:ph sz="quarter" idx="19"/>
          </p:nvPr>
        </p:nvSpPr>
        <p:spPr>
          <a:xfrm>
            <a:off x="6096001" y="1037062"/>
            <a:ext cx="5720576" cy="5553308"/>
          </a:xfrm>
        </p:spPr>
        <p:txBody>
          <a:bodyPr>
            <a:noAutofit/>
          </a:bodyPr>
          <a:lstStyle/>
          <a:p>
            <a:r>
              <a:rPr lang="en-US" sz="3200" b="1" baseline="30000" dirty="0"/>
              <a:t>23 </a:t>
            </a:r>
            <a:r>
              <a:rPr lang="en-US" sz="3200" dirty="0"/>
              <a:t>And he said unto them, This is that which the </a:t>
            </a:r>
            <a:r>
              <a:rPr lang="en-US" sz="3200" cap="small" dirty="0"/>
              <a:t>Lord</a:t>
            </a:r>
            <a:r>
              <a:rPr lang="en-US" sz="3200" dirty="0"/>
              <a:t> hath said, To morrow is the rest of the holy sabbath unto the </a:t>
            </a:r>
            <a:r>
              <a:rPr lang="en-US" sz="3200" cap="small" dirty="0"/>
              <a:t>Lord</a:t>
            </a:r>
            <a:r>
              <a:rPr lang="en-US" sz="3200" dirty="0"/>
              <a:t>: bake that which ye will bake to day, and seethe that ye will seethe; and that which </a:t>
            </a:r>
            <a:r>
              <a:rPr lang="en-US" sz="3200" dirty="0" err="1"/>
              <a:t>remaineth</a:t>
            </a:r>
            <a:r>
              <a:rPr lang="en-US" sz="3200" dirty="0"/>
              <a:t> over lay up for you to be kept until the morning.</a:t>
            </a:r>
            <a:endParaRPr lang="en-US" sz="277800" dirty="0"/>
          </a:p>
        </p:txBody>
      </p:sp>
      <p:pic>
        <p:nvPicPr>
          <p:cNvPr id="7" name="Content Placeholder 6" descr="Exodus 16:18 Artwork | Bible Art - Page 5">
            <a:extLst>
              <a:ext uri="{FF2B5EF4-FFF2-40B4-BE49-F238E27FC236}">
                <a16:creationId xmlns:a16="http://schemas.microsoft.com/office/drawing/2014/main" id="{D0C2B46C-D7D7-CADF-0DD2-3DB98AE21DC8}"/>
              </a:ext>
            </a:extLst>
          </p:cNvPr>
          <p:cNvPicPr>
            <a:picLocks noGrp="1" noChangeAspect="1"/>
          </p:cNvPicPr>
          <p:nvPr>
            <p:ph sz="quarter" idx="18"/>
          </p:nvPr>
        </p:nvPicPr>
        <p:blipFill>
          <a:blip r:embed="rId2"/>
          <a:srcRect l="4027" t="2868" r="14643" b="-2868"/>
          <a:stretch>
            <a:fillRect/>
          </a:stretch>
        </p:blipFill>
        <p:spPr>
          <a:xfrm>
            <a:off x="263912" y="303240"/>
            <a:ext cx="5330976" cy="6554760"/>
          </a:xfrm>
          <a:prstGeom prst="rect">
            <a:avLst/>
          </a:prstGeom>
        </p:spPr>
      </p:pic>
    </p:spTree>
    <p:extLst>
      <p:ext uri="{BB962C8B-B14F-4D97-AF65-F5344CB8AC3E}">
        <p14:creationId xmlns:p14="http://schemas.microsoft.com/office/powerpoint/2010/main" val="38184919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262B7-FC0C-944B-4D39-4E22F0C01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0EE22-CCD3-B07D-FE03-651B0BA06F4A}"/>
              </a:ext>
            </a:extLst>
          </p:cNvPr>
          <p:cNvSpPr>
            <a:spLocks noGrp="1"/>
          </p:cNvSpPr>
          <p:nvPr>
            <p:ph type="title"/>
          </p:nvPr>
        </p:nvSpPr>
        <p:spPr>
          <a:xfrm>
            <a:off x="367045" y="5489287"/>
            <a:ext cx="5728955" cy="989867"/>
          </a:xfrm>
        </p:spPr>
        <p:txBody>
          <a:bodyPr>
            <a:noAutofit/>
          </a:bodyPr>
          <a:lstStyle/>
          <a:p>
            <a:r>
              <a:rPr lang="en-US" sz="7200" dirty="0"/>
              <a:t>Exodus 16:26</a:t>
            </a:r>
          </a:p>
        </p:txBody>
      </p:sp>
      <p:sp>
        <p:nvSpPr>
          <p:cNvPr id="3" name="Content Placeholder 2">
            <a:extLst>
              <a:ext uri="{FF2B5EF4-FFF2-40B4-BE49-F238E27FC236}">
                <a16:creationId xmlns:a16="http://schemas.microsoft.com/office/drawing/2014/main" id="{5E4D07AF-809F-2338-A66C-CC170F936719}"/>
              </a:ext>
            </a:extLst>
          </p:cNvPr>
          <p:cNvSpPr>
            <a:spLocks noGrp="1"/>
          </p:cNvSpPr>
          <p:nvPr>
            <p:ph sz="quarter" idx="14"/>
          </p:nvPr>
        </p:nvSpPr>
        <p:spPr>
          <a:xfrm>
            <a:off x="367045" y="239150"/>
            <a:ext cx="5533981" cy="5745071"/>
          </a:xfrm>
        </p:spPr>
        <p:txBody>
          <a:bodyPr>
            <a:noAutofit/>
          </a:bodyPr>
          <a:lstStyle/>
          <a:p>
            <a:pPr lvl="0"/>
            <a:r>
              <a:rPr lang="en-US" sz="6600" dirty="0"/>
              <a:t>20. Did any manna fall on the Sabbath?</a:t>
            </a:r>
          </a:p>
        </p:txBody>
      </p:sp>
      <p:pic>
        <p:nvPicPr>
          <p:cNvPr id="4" name="Picture 3" descr="How Do We Remember the Sabbath Day to Keep It Holy? | Christianity.com">
            <a:extLst>
              <a:ext uri="{FF2B5EF4-FFF2-40B4-BE49-F238E27FC236}">
                <a16:creationId xmlns:a16="http://schemas.microsoft.com/office/drawing/2014/main" id="{8A2DE6E5-5CA5-8838-3B8E-93B339A2CE30}"/>
              </a:ext>
            </a:extLst>
          </p:cNvPr>
          <p:cNvPicPr>
            <a:picLocks noChangeAspect="1"/>
          </p:cNvPicPr>
          <p:nvPr/>
        </p:nvPicPr>
        <p:blipFill>
          <a:blip r:embed="rId2"/>
          <a:srcRect l="26937" r="31683"/>
          <a:stretch>
            <a:fillRect/>
          </a:stretch>
        </p:blipFill>
        <p:spPr>
          <a:xfrm>
            <a:off x="6738041" y="0"/>
            <a:ext cx="5453959" cy="6858000"/>
          </a:xfrm>
          <a:prstGeom prst="rect">
            <a:avLst/>
          </a:prstGeom>
        </p:spPr>
      </p:pic>
    </p:spTree>
    <p:extLst>
      <p:ext uri="{BB962C8B-B14F-4D97-AF65-F5344CB8AC3E}">
        <p14:creationId xmlns:p14="http://schemas.microsoft.com/office/powerpoint/2010/main" val="3615699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FCF4B-E155-34F0-1530-29353F74B7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DB8AC-5B7D-A334-9874-E1EEDC1EE3CD}"/>
              </a:ext>
            </a:extLst>
          </p:cNvPr>
          <p:cNvSpPr>
            <a:spLocks noGrp="1"/>
          </p:cNvSpPr>
          <p:nvPr>
            <p:ph type="title"/>
          </p:nvPr>
        </p:nvSpPr>
        <p:spPr>
          <a:xfrm>
            <a:off x="6400798" y="188007"/>
            <a:ext cx="5527289" cy="849055"/>
          </a:xfrm>
        </p:spPr>
        <p:txBody>
          <a:bodyPr>
            <a:noAutofit/>
          </a:bodyPr>
          <a:lstStyle/>
          <a:p>
            <a:r>
              <a:rPr lang="en-US" sz="5400" b="1" dirty="0"/>
              <a:t>Exodus 16:26</a:t>
            </a:r>
          </a:p>
        </p:txBody>
      </p:sp>
      <p:sp>
        <p:nvSpPr>
          <p:cNvPr id="4" name="Content Placeholder 3">
            <a:extLst>
              <a:ext uri="{FF2B5EF4-FFF2-40B4-BE49-F238E27FC236}">
                <a16:creationId xmlns:a16="http://schemas.microsoft.com/office/drawing/2014/main" id="{6A7EEEB3-F489-20D4-22B9-44D77938082C}"/>
              </a:ext>
            </a:extLst>
          </p:cNvPr>
          <p:cNvSpPr>
            <a:spLocks noGrp="1"/>
          </p:cNvSpPr>
          <p:nvPr>
            <p:ph sz="quarter" idx="19"/>
          </p:nvPr>
        </p:nvSpPr>
        <p:spPr>
          <a:xfrm>
            <a:off x="6400799" y="1037062"/>
            <a:ext cx="5415777" cy="5553308"/>
          </a:xfrm>
        </p:spPr>
        <p:txBody>
          <a:bodyPr>
            <a:noAutofit/>
          </a:bodyPr>
          <a:lstStyle/>
          <a:p>
            <a:r>
              <a:rPr lang="en-US" sz="4800" b="1" baseline="30000" dirty="0"/>
              <a:t>26 </a:t>
            </a:r>
            <a:r>
              <a:rPr lang="en-US" sz="4800" dirty="0"/>
              <a:t>Six days ye shall gather it; but on the seventh day, which is the sabbath, in it there shall be none.</a:t>
            </a:r>
            <a:endParaRPr lang="en-US" sz="333300" dirty="0"/>
          </a:p>
        </p:txBody>
      </p:sp>
      <p:pic>
        <p:nvPicPr>
          <p:cNvPr id="10" name="Content Placeholder 9" descr="The Sabbath - Jack Hayford Ministries">
            <a:extLst>
              <a:ext uri="{FF2B5EF4-FFF2-40B4-BE49-F238E27FC236}">
                <a16:creationId xmlns:a16="http://schemas.microsoft.com/office/drawing/2014/main" id="{CA84ADC7-DEBE-7193-D41C-F4AC160F5997}"/>
              </a:ext>
            </a:extLst>
          </p:cNvPr>
          <p:cNvPicPr>
            <a:picLocks noGrp="1" noChangeAspect="1"/>
          </p:cNvPicPr>
          <p:nvPr>
            <p:ph sz="quarter" idx="18"/>
          </p:nvPr>
        </p:nvPicPr>
        <p:blipFill>
          <a:blip r:embed="rId2"/>
          <a:srcRect l="4294" r="6817"/>
          <a:stretch>
            <a:fillRect/>
          </a:stretch>
        </p:blipFill>
        <p:spPr>
          <a:xfrm>
            <a:off x="149902" y="163016"/>
            <a:ext cx="5801193" cy="6526343"/>
          </a:xfrm>
          <a:prstGeom prst="rect">
            <a:avLst/>
          </a:prstGeom>
        </p:spPr>
      </p:pic>
    </p:spTree>
    <p:extLst>
      <p:ext uri="{BB962C8B-B14F-4D97-AF65-F5344CB8AC3E}">
        <p14:creationId xmlns:p14="http://schemas.microsoft.com/office/powerpoint/2010/main" val="4152110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5CB65-649F-3C36-C2A7-E14275E02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CB82A-AA59-5791-5C88-EF4D4F965C6F}"/>
              </a:ext>
            </a:extLst>
          </p:cNvPr>
          <p:cNvSpPr>
            <a:spLocks noGrp="1"/>
          </p:cNvSpPr>
          <p:nvPr>
            <p:ph type="title"/>
          </p:nvPr>
        </p:nvSpPr>
        <p:spPr>
          <a:xfrm>
            <a:off x="294720" y="5365300"/>
            <a:ext cx="7227124" cy="989867"/>
          </a:xfrm>
        </p:spPr>
        <p:txBody>
          <a:bodyPr>
            <a:noAutofit/>
          </a:bodyPr>
          <a:lstStyle/>
          <a:p>
            <a:r>
              <a:rPr lang="en-US" sz="4800" dirty="0"/>
              <a:t>Exodus 16:23, 24, 29</a:t>
            </a:r>
          </a:p>
        </p:txBody>
      </p:sp>
      <p:sp>
        <p:nvSpPr>
          <p:cNvPr id="3" name="Content Placeholder 2">
            <a:extLst>
              <a:ext uri="{FF2B5EF4-FFF2-40B4-BE49-F238E27FC236}">
                <a16:creationId xmlns:a16="http://schemas.microsoft.com/office/drawing/2014/main" id="{FF4DD03E-295C-3B31-F06B-F0B0D55F98F9}"/>
              </a:ext>
            </a:extLst>
          </p:cNvPr>
          <p:cNvSpPr>
            <a:spLocks noGrp="1"/>
          </p:cNvSpPr>
          <p:nvPr>
            <p:ph sz="quarter" idx="14"/>
          </p:nvPr>
        </p:nvSpPr>
        <p:spPr>
          <a:xfrm>
            <a:off x="367045" y="239150"/>
            <a:ext cx="5533981" cy="5745071"/>
          </a:xfrm>
        </p:spPr>
        <p:txBody>
          <a:bodyPr>
            <a:noAutofit/>
          </a:bodyPr>
          <a:lstStyle/>
          <a:p>
            <a:pPr lvl="0"/>
            <a:r>
              <a:rPr lang="en-US" sz="6000" dirty="0"/>
              <a:t>21.	How were they provided with food on that day?</a:t>
            </a:r>
          </a:p>
        </p:txBody>
      </p:sp>
      <p:pic>
        <p:nvPicPr>
          <p:cNvPr id="5" name="Picture 4" descr="Sabbath is a time of picking fights with injustice, distress | Opinion">
            <a:extLst>
              <a:ext uri="{FF2B5EF4-FFF2-40B4-BE49-F238E27FC236}">
                <a16:creationId xmlns:a16="http://schemas.microsoft.com/office/drawing/2014/main" id="{4F37BE44-F364-C64C-EEEC-9EF752165869}"/>
              </a:ext>
            </a:extLst>
          </p:cNvPr>
          <p:cNvPicPr>
            <a:picLocks noChangeAspect="1"/>
          </p:cNvPicPr>
          <p:nvPr/>
        </p:nvPicPr>
        <p:blipFill>
          <a:blip r:embed="rId2"/>
          <a:srcRect b="10473"/>
          <a:stretch>
            <a:fillRect/>
          </a:stretch>
        </p:blipFill>
        <p:spPr>
          <a:xfrm>
            <a:off x="6447295" y="1"/>
            <a:ext cx="5744705" cy="6858000"/>
          </a:xfrm>
          <a:prstGeom prst="rect">
            <a:avLst/>
          </a:prstGeom>
        </p:spPr>
      </p:pic>
    </p:spTree>
    <p:extLst>
      <p:ext uri="{BB962C8B-B14F-4D97-AF65-F5344CB8AC3E}">
        <p14:creationId xmlns:p14="http://schemas.microsoft.com/office/powerpoint/2010/main" val="715456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C295F-361A-4A52-D9F5-A66AE4E26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FB21D-D215-CB4C-F309-3123452C544F}"/>
              </a:ext>
            </a:extLst>
          </p:cNvPr>
          <p:cNvSpPr>
            <a:spLocks noGrp="1"/>
          </p:cNvSpPr>
          <p:nvPr>
            <p:ph type="title"/>
          </p:nvPr>
        </p:nvSpPr>
        <p:spPr>
          <a:xfrm>
            <a:off x="5966847" y="188007"/>
            <a:ext cx="5961241" cy="849055"/>
          </a:xfrm>
        </p:spPr>
        <p:txBody>
          <a:bodyPr>
            <a:noAutofit/>
          </a:bodyPr>
          <a:lstStyle/>
          <a:p>
            <a:r>
              <a:rPr lang="en-US" sz="4400" b="1" dirty="0"/>
              <a:t>Exodus 16:23, 24, 29</a:t>
            </a:r>
          </a:p>
        </p:txBody>
      </p:sp>
      <p:sp>
        <p:nvSpPr>
          <p:cNvPr id="4" name="Content Placeholder 3">
            <a:extLst>
              <a:ext uri="{FF2B5EF4-FFF2-40B4-BE49-F238E27FC236}">
                <a16:creationId xmlns:a16="http://schemas.microsoft.com/office/drawing/2014/main" id="{2F967B37-9BBA-8745-D68E-BAD408D6FBE3}"/>
              </a:ext>
            </a:extLst>
          </p:cNvPr>
          <p:cNvSpPr>
            <a:spLocks noGrp="1"/>
          </p:cNvSpPr>
          <p:nvPr>
            <p:ph sz="quarter" idx="19"/>
          </p:nvPr>
        </p:nvSpPr>
        <p:spPr>
          <a:xfrm>
            <a:off x="6096001" y="1037062"/>
            <a:ext cx="5720576" cy="5553308"/>
          </a:xfrm>
        </p:spPr>
        <p:txBody>
          <a:bodyPr>
            <a:noAutofit/>
          </a:bodyPr>
          <a:lstStyle/>
          <a:p>
            <a:r>
              <a:rPr lang="en-US" sz="3200" b="1" baseline="30000" dirty="0"/>
              <a:t>23 </a:t>
            </a:r>
            <a:r>
              <a:rPr lang="en-US" sz="3200" dirty="0"/>
              <a:t>And he said unto them, This is that which the </a:t>
            </a:r>
            <a:r>
              <a:rPr lang="en-US" sz="3200" cap="small" dirty="0"/>
              <a:t>Lord</a:t>
            </a:r>
            <a:r>
              <a:rPr lang="en-US" sz="3200" dirty="0"/>
              <a:t> hath said, To morrow is the rest of the holy sabbath unto the </a:t>
            </a:r>
            <a:r>
              <a:rPr lang="en-US" sz="3200" cap="small" dirty="0"/>
              <a:t>Lord</a:t>
            </a:r>
            <a:r>
              <a:rPr lang="en-US" sz="3200" dirty="0"/>
              <a:t>: bake that which ye will bake to day, and seethe that ye will seethe; and that which </a:t>
            </a:r>
            <a:r>
              <a:rPr lang="en-US" sz="3200" dirty="0" err="1"/>
              <a:t>remaineth</a:t>
            </a:r>
            <a:r>
              <a:rPr lang="en-US" sz="3200" dirty="0"/>
              <a:t> over lay up for you to be kept until the morning.</a:t>
            </a:r>
            <a:endParaRPr lang="en-US" sz="400000" dirty="0"/>
          </a:p>
        </p:txBody>
      </p:sp>
      <p:pic>
        <p:nvPicPr>
          <p:cNvPr id="6" name="Content Placeholder 5" descr="Understanding The Sabbath — The Church of God International">
            <a:extLst>
              <a:ext uri="{FF2B5EF4-FFF2-40B4-BE49-F238E27FC236}">
                <a16:creationId xmlns:a16="http://schemas.microsoft.com/office/drawing/2014/main" id="{88387A2C-89CD-3D02-6DD2-32F9A516E741}"/>
              </a:ext>
            </a:extLst>
          </p:cNvPr>
          <p:cNvPicPr>
            <a:picLocks noGrp="1" noChangeAspect="1"/>
          </p:cNvPicPr>
          <p:nvPr>
            <p:ph sz="quarter" idx="18"/>
          </p:nvPr>
        </p:nvPicPr>
        <p:blipFill>
          <a:blip r:embed="rId2"/>
          <a:srcRect l="45070"/>
          <a:stretch>
            <a:fillRect/>
          </a:stretch>
        </p:blipFill>
        <p:spPr>
          <a:xfrm>
            <a:off x="375423" y="220846"/>
            <a:ext cx="5266720" cy="6416308"/>
          </a:xfrm>
          <a:prstGeom prst="rect">
            <a:avLst/>
          </a:prstGeom>
        </p:spPr>
      </p:pic>
    </p:spTree>
    <p:extLst>
      <p:ext uri="{BB962C8B-B14F-4D97-AF65-F5344CB8AC3E}">
        <p14:creationId xmlns:p14="http://schemas.microsoft.com/office/powerpoint/2010/main" val="4512997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EDEE0-6F92-2FF8-33C8-48B395A74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2845C-DCE7-2549-C503-EFB3626142B2}"/>
              </a:ext>
            </a:extLst>
          </p:cNvPr>
          <p:cNvSpPr>
            <a:spLocks noGrp="1"/>
          </p:cNvSpPr>
          <p:nvPr>
            <p:ph type="title"/>
          </p:nvPr>
        </p:nvSpPr>
        <p:spPr>
          <a:xfrm>
            <a:off x="5966847" y="188007"/>
            <a:ext cx="5961241" cy="849055"/>
          </a:xfrm>
        </p:spPr>
        <p:txBody>
          <a:bodyPr>
            <a:noAutofit/>
          </a:bodyPr>
          <a:lstStyle/>
          <a:p>
            <a:r>
              <a:rPr lang="en-US" sz="4800" b="1" dirty="0"/>
              <a:t>Exodus 16:23, 24, 29</a:t>
            </a:r>
          </a:p>
        </p:txBody>
      </p:sp>
      <p:sp>
        <p:nvSpPr>
          <p:cNvPr id="4" name="Content Placeholder 3">
            <a:extLst>
              <a:ext uri="{FF2B5EF4-FFF2-40B4-BE49-F238E27FC236}">
                <a16:creationId xmlns:a16="http://schemas.microsoft.com/office/drawing/2014/main" id="{2DCA3098-0184-ACC9-D47C-2E5D7F9084E7}"/>
              </a:ext>
            </a:extLst>
          </p:cNvPr>
          <p:cNvSpPr>
            <a:spLocks noGrp="1"/>
          </p:cNvSpPr>
          <p:nvPr>
            <p:ph sz="quarter" idx="19"/>
          </p:nvPr>
        </p:nvSpPr>
        <p:spPr>
          <a:xfrm>
            <a:off x="6087179" y="1037062"/>
            <a:ext cx="5720576" cy="5271236"/>
          </a:xfrm>
        </p:spPr>
        <p:txBody>
          <a:bodyPr>
            <a:noAutofit/>
          </a:bodyPr>
          <a:lstStyle/>
          <a:p>
            <a:r>
              <a:rPr lang="en-US" sz="4800" b="1" baseline="30000" dirty="0"/>
              <a:t>24 </a:t>
            </a:r>
            <a:r>
              <a:rPr lang="en-US" sz="4800" dirty="0"/>
              <a:t>And they laid it up till the morning, as Moses bade: and it did not stink, neither was there any worm therein.</a:t>
            </a:r>
            <a:endParaRPr lang="en-US" sz="400000" dirty="0"/>
          </a:p>
        </p:txBody>
      </p:sp>
      <p:pic>
        <p:nvPicPr>
          <p:cNvPr id="7" name="Content Placeholder 6" descr="Treasure Valley Mission">
            <a:extLst>
              <a:ext uri="{FF2B5EF4-FFF2-40B4-BE49-F238E27FC236}">
                <a16:creationId xmlns:a16="http://schemas.microsoft.com/office/drawing/2014/main" id="{E43769B9-10BF-E2CC-6DCE-85651F11F26A}"/>
              </a:ext>
            </a:extLst>
          </p:cNvPr>
          <p:cNvPicPr>
            <a:picLocks noGrp="1" noChangeAspect="1"/>
          </p:cNvPicPr>
          <p:nvPr>
            <p:ph sz="quarter" idx="18"/>
          </p:nvPr>
        </p:nvPicPr>
        <p:blipFill>
          <a:blip r:embed="rId2"/>
          <a:srcRect l="30963" r="21092"/>
          <a:stretch>
            <a:fillRect/>
          </a:stretch>
        </p:blipFill>
        <p:spPr>
          <a:xfrm>
            <a:off x="263912" y="202682"/>
            <a:ext cx="5500937" cy="6452636"/>
          </a:xfrm>
          <a:prstGeom prst="rect">
            <a:avLst/>
          </a:prstGeom>
        </p:spPr>
      </p:pic>
    </p:spTree>
    <p:extLst>
      <p:ext uri="{BB962C8B-B14F-4D97-AF65-F5344CB8AC3E}">
        <p14:creationId xmlns:p14="http://schemas.microsoft.com/office/powerpoint/2010/main" val="689462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3788A-C453-07A7-D2E9-F17C8DA89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894DF-EA10-774E-9A84-B8568AA67CB5}"/>
              </a:ext>
            </a:extLst>
          </p:cNvPr>
          <p:cNvSpPr>
            <a:spLocks noGrp="1"/>
          </p:cNvSpPr>
          <p:nvPr>
            <p:ph type="title"/>
          </p:nvPr>
        </p:nvSpPr>
        <p:spPr>
          <a:xfrm>
            <a:off x="5966847" y="188007"/>
            <a:ext cx="5961241" cy="849055"/>
          </a:xfrm>
        </p:spPr>
        <p:txBody>
          <a:bodyPr>
            <a:noAutofit/>
          </a:bodyPr>
          <a:lstStyle/>
          <a:p>
            <a:r>
              <a:rPr lang="en-US" sz="4800" b="1" dirty="0"/>
              <a:t>Exodus 16:23, 24, 29</a:t>
            </a:r>
          </a:p>
        </p:txBody>
      </p:sp>
      <p:sp>
        <p:nvSpPr>
          <p:cNvPr id="4" name="Content Placeholder 3">
            <a:extLst>
              <a:ext uri="{FF2B5EF4-FFF2-40B4-BE49-F238E27FC236}">
                <a16:creationId xmlns:a16="http://schemas.microsoft.com/office/drawing/2014/main" id="{8078F2B0-3518-8A78-35E4-A2A189829130}"/>
              </a:ext>
            </a:extLst>
          </p:cNvPr>
          <p:cNvSpPr>
            <a:spLocks noGrp="1"/>
          </p:cNvSpPr>
          <p:nvPr>
            <p:ph sz="quarter" idx="19"/>
          </p:nvPr>
        </p:nvSpPr>
        <p:spPr>
          <a:xfrm>
            <a:off x="6087179" y="1037062"/>
            <a:ext cx="5720576" cy="5271236"/>
          </a:xfrm>
        </p:spPr>
        <p:txBody>
          <a:bodyPr>
            <a:noAutofit/>
          </a:bodyPr>
          <a:lstStyle/>
          <a:p>
            <a:r>
              <a:rPr lang="en-US" sz="3600" b="1" baseline="30000" dirty="0"/>
              <a:t>29 </a:t>
            </a:r>
            <a:r>
              <a:rPr lang="en-US" sz="3600" dirty="0"/>
              <a:t>See, for that the </a:t>
            </a:r>
            <a:r>
              <a:rPr lang="en-US" sz="3600" cap="small" dirty="0"/>
              <a:t>Lord</a:t>
            </a:r>
            <a:r>
              <a:rPr lang="en-US" sz="3600" dirty="0"/>
              <a:t> hath given you the sabbath, therefore he giveth you on the sixth day the bread of two days; abide ye every man in his place, let no man go out of his place on the seventh day.</a:t>
            </a:r>
            <a:endParaRPr lang="en-US" sz="333300" dirty="0"/>
          </a:p>
        </p:txBody>
      </p:sp>
      <p:pic>
        <p:nvPicPr>
          <p:cNvPr id="6" name="Content Placeholder 5" descr="The Benefits of the Sabbath | United Church of God">
            <a:extLst>
              <a:ext uri="{FF2B5EF4-FFF2-40B4-BE49-F238E27FC236}">
                <a16:creationId xmlns:a16="http://schemas.microsoft.com/office/drawing/2014/main" id="{8E3226B2-56A4-5E9F-2892-A920399E01DC}"/>
              </a:ext>
            </a:extLst>
          </p:cNvPr>
          <p:cNvPicPr>
            <a:picLocks noGrp="1" noChangeAspect="1"/>
          </p:cNvPicPr>
          <p:nvPr>
            <p:ph sz="quarter" idx="18"/>
          </p:nvPr>
        </p:nvPicPr>
        <p:blipFill>
          <a:blip r:embed="rId2"/>
          <a:srcRect l="22478" r="32765"/>
          <a:stretch>
            <a:fillRect/>
          </a:stretch>
        </p:blipFill>
        <p:spPr>
          <a:xfrm>
            <a:off x="263912" y="188007"/>
            <a:ext cx="5347587" cy="6272755"/>
          </a:xfrm>
          <a:prstGeom prst="rect">
            <a:avLst/>
          </a:prstGeom>
        </p:spPr>
      </p:pic>
    </p:spTree>
    <p:extLst>
      <p:ext uri="{BB962C8B-B14F-4D97-AF65-F5344CB8AC3E}">
        <p14:creationId xmlns:p14="http://schemas.microsoft.com/office/powerpoint/2010/main" val="10095238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3CD07-C170-4BDE-045C-0F18D0EA7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EE10B-EDF6-59E4-44BB-0DF515651B00}"/>
              </a:ext>
            </a:extLst>
          </p:cNvPr>
          <p:cNvSpPr>
            <a:spLocks noGrp="1"/>
          </p:cNvSpPr>
          <p:nvPr>
            <p:ph type="title"/>
          </p:nvPr>
        </p:nvSpPr>
        <p:spPr>
          <a:xfrm>
            <a:off x="367045" y="5755044"/>
            <a:ext cx="7227124" cy="989867"/>
          </a:xfrm>
        </p:spPr>
        <p:txBody>
          <a:bodyPr>
            <a:noAutofit/>
          </a:bodyPr>
          <a:lstStyle/>
          <a:p>
            <a:r>
              <a:rPr lang="en-US" sz="6000" dirty="0"/>
              <a:t>Exodus 16:27</a:t>
            </a:r>
          </a:p>
        </p:txBody>
      </p:sp>
      <p:sp>
        <p:nvSpPr>
          <p:cNvPr id="3" name="Content Placeholder 2">
            <a:extLst>
              <a:ext uri="{FF2B5EF4-FFF2-40B4-BE49-F238E27FC236}">
                <a16:creationId xmlns:a16="http://schemas.microsoft.com/office/drawing/2014/main" id="{366F03DC-F0C6-ABF7-686E-C8058AC7C34B}"/>
              </a:ext>
            </a:extLst>
          </p:cNvPr>
          <p:cNvSpPr>
            <a:spLocks noGrp="1"/>
          </p:cNvSpPr>
          <p:nvPr>
            <p:ph sz="quarter" idx="14"/>
          </p:nvPr>
        </p:nvSpPr>
        <p:spPr>
          <a:xfrm>
            <a:off x="367045" y="239150"/>
            <a:ext cx="5533981" cy="5745071"/>
          </a:xfrm>
        </p:spPr>
        <p:txBody>
          <a:bodyPr>
            <a:noAutofit/>
          </a:bodyPr>
          <a:lstStyle/>
          <a:p>
            <a:pPr lvl="0"/>
            <a:r>
              <a:rPr lang="en-US" sz="6000" dirty="0"/>
              <a:t>22. What did some of the people do on the seventh day?</a:t>
            </a:r>
            <a:endParaRPr lang="en-US" sz="34400" dirty="0"/>
          </a:p>
        </p:txBody>
      </p:sp>
      <p:pic>
        <p:nvPicPr>
          <p:cNvPr id="4" name="Picture 3" descr="Anglican Priest Begins Keeping the Seventh-day Sabbath">
            <a:extLst>
              <a:ext uri="{FF2B5EF4-FFF2-40B4-BE49-F238E27FC236}">
                <a16:creationId xmlns:a16="http://schemas.microsoft.com/office/drawing/2014/main" id="{8993D799-9ECE-0320-E68C-B204FE371222}"/>
              </a:ext>
            </a:extLst>
          </p:cNvPr>
          <p:cNvPicPr>
            <a:picLocks noChangeAspect="1"/>
          </p:cNvPicPr>
          <p:nvPr/>
        </p:nvPicPr>
        <p:blipFill>
          <a:blip r:embed="rId2"/>
          <a:srcRect l="28444" r="30036"/>
          <a:stretch>
            <a:fillRect/>
          </a:stretch>
        </p:blipFill>
        <p:spPr>
          <a:xfrm>
            <a:off x="6445770" y="-33728"/>
            <a:ext cx="5746230" cy="6891728"/>
          </a:xfrm>
          <a:prstGeom prst="rect">
            <a:avLst/>
          </a:prstGeom>
        </p:spPr>
      </p:pic>
    </p:spTree>
    <p:extLst>
      <p:ext uri="{BB962C8B-B14F-4D97-AF65-F5344CB8AC3E}">
        <p14:creationId xmlns:p14="http://schemas.microsoft.com/office/powerpoint/2010/main" val="3196673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71E0-7E56-BD94-3065-BADA92DC7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2CC4C-5856-6FFF-6549-1F1EFD5C877D}"/>
              </a:ext>
            </a:extLst>
          </p:cNvPr>
          <p:cNvSpPr>
            <a:spLocks noGrp="1"/>
          </p:cNvSpPr>
          <p:nvPr>
            <p:ph type="title"/>
          </p:nvPr>
        </p:nvSpPr>
        <p:spPr>
          <a:xfrm>
            <a:off x="5966847" y="188007"/>
            <a:ext cx="5961241" cy="996216"/>
          </a:xfrm>
        </p:spPr>
        <p:txBody>
          <a:bodyPr>
            <a:noAutofit/>
          </a:bodyPr>
          <a:lstStyle/>
          <a:p>
            <a:r>
              <a:rPr lang="en-US" sz="6000" b="1" dirty="0"/>
              <a:t>Exodus 16:27</a:t>
            </a:r>
          </a:p>
        </p:txBody>
      </p:sp>
      <p:sp>
        <p:nvSpPr>
          <p:cNvPr id="4" name="Content Placeholder 3">
            <a:extLst>
              <a:ext uri="{FF2B5EF4-FFF2-40B4-BE49-F238E27FC236}">
                <a16:creationId xmlns:a16="http://schemas.microsoft.com/office/drawing/2014/main" id="{F82DDF78-8F4E-4D7D-373A-3C38DCBB52FC}"/>
              </a:ext>
            </a:extLst>
          </p:cNvPr>
          <p:cNvSpPr>
            <a:spLocks noGrp="1"/>
          </p:cNvSpPr>
          <p:nvPr>
            <p:ph sz="quarter" idx="19"/>
          </p:nvPr>
        </p:nvSpPr>
        <p:spPr>
          <a:xfrm>
            <a:off x="6095999" y="1484026"/>
            <a:ext cx="5711755" cy="4824272"/>
          </a:xfrm>
        </p:spPr>
        <p:txBody>
          <a:bodyPr>
            <a:noAutofit/>
          </a:bodyPr>
          <a:lstStyle/>
          <a:p>
            <a:r>
              <a:rPr lang="en-US" sz="4400" b="1" baseline="30000" dirty="0"/>
              <a:t>27 </a:t>
            </a:r>
            <a:r>
              <a:rPr lang="en-US" sz="4400" dirty="0"/>
              <a:t>And it came to pass, that there went out some of the people on the seventh day for to gather, and they found none.</a:t>
            </a:r>
            <a:endParaRPr lang="en-US" sz="333300" dirty="0"/>
          </a:p>
        </p:txBody>
      </p:sp>
      <p:pic>
        <p:nvPicPr>
          <p:cNvPr id="7" name="Content Placeholder 6" descr="The Manna Ceased">
            <a:extLst>
              <a:ext uri="{FF2B5EF4-FFF2-40B4-BE49-F238E27FC236}">
                <a16:creationId xmlns:a16="http://schemas.microsoft.com/office/drawing/2014/main" id="{5FB63556-94EC-2C2A-3457-8CFA47DF2E7C}"/>
              </a:ext>
            </a:extLst>
          </p:cNvPr>
          <p:cNvPicPr>
            <a:picLocks noGrp="1" noChangeAspect="1"/>
          </p:cNvPicPr>
          <p:nvPr>
            <p:ph sz="quarter" idx="18"/>
          </p:nvPr>
        </p:nvPicPr>
        <p:blipFill>
          <a:blip r:embed="rId2"/>
          <a:srcRect r="43075"/>
          <a:stretch>
            <a:fillRect/>
          </a:stretch>
        </p:blipFill>
        <p:spPr>
          <a:xfrm>
            <a:off x="301625" y="188007"/>
            <a:ext cx="5544539" cy="6481985"/>
          </a:xfrm>
          <a:prstGeom prst="rect">
            <a:avLst/>
          </a:prstGeom>
        </p:spPr>
      </p:pic>
    </p:spTree>
    <p:extLst>
      <p:ext uri="{BB962C8B-B14F-4D97-AF65-F5344CB8AC3E}">
        <p14:creationId xmlns:p14="http://schemas.microsoft.com/office/powerpoint/2010/main" val="12803387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85A42-AB19-F08C-2873-98FCE09BF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B9D9A-51E1-6216-F19F-D9F3FAF70CF7}"/>
              </a:ext>
            </a:extLst>
          </p:cNvPr>
          <p:cNvSpPr>
            <a:spLocks noGrp="1"/>
          </p:cNvSpPr>
          <p:nvPr>
            <p:ph type="title"/>
          </p:nvPr>
        </p:nvSpPr>
        <p:spPr>
          <a:xfrm>
            <a:off x="367045" y="5755044"/>
            <a:ext cx="7227124" cy="989867"/>
          </a:xfrm>
        </p:spPr>
        <p:txBody>
          <a:bodyPr>
            <a:noAutofit/>
          </a:bodyPr>
          <a:lstStyle/>
          <a:p>
            <a:r>
              <a:rPr lang="en-US" sz="6000" dirty="0"/>
              <a:t>Exodus 16:28</a:t>
            </a:r>
          </a:p>
        </p:txBody>
      </p:sp>
      <p:sp>
        <p:nvSpPr>
          <p:cNvPr id="3" name="Content Placeholder 2">
            <a:extLst>
              <a:ext uri="{FF2B5EF4-FFF2-40B4-BE49-F238E27FC236}">
                <a16:creationId xmlns:a16="http://schemas.microsoft.com/office/drawing/2014/main" id="{88045D0B-E4C0-D240-033F-E65117230F9B}"/>
              </a:ext>
            </a:extLst>
          </p:cNvPr>
          <p:cNvSpPr>
            <a:spLocks noGrp="1"/>
          </p:cNvSpPr>
          <p:nvPr>
            <p:ph sz="quarter" idx="14"/>
          </p:nvPr>
        </p:nvSpPr>
        <p:spPr>
          <a:xfrm>
            <a:off x="367045" y="239150"/>
            <a:ext cx="5533981" cy="5745071"/>
          </a:xfrm>
        </p:spPr>
        <p:txBody>
          <a:bodyPr>
            <a:noAutofit/>
          </a:bodyPr>
          <a:lstStyle/>
          <a:p>
            <a:pPr lvl="0"/>
            <a:r>
              <a:rPr lang="en-US" sz="7200" dirty="0"/>
              <a:t>23. What reproof did the Lord give them?</a:t>
            </a:r>
            <a:endParaRPr lang="en-US" sz="400000" dirty="0"/>
          </a:p>
        </p:txBody>
      </p:sp>
      <p:pic>
        <p:nvPicPr>
          <p:cNvPr id="5" name="Picture 4" descr="basket with grains in it">
            <a:extLst>
              <a:ext uri="{FF2B5EF4-FFF2-40B4-BE49-F238E27FC236}">
                <a16:creationId xmlns:a16="http://schemas.microsoft.com/office/drawing/2014/main" id="{80A9F6CA-A6F9-2D7A-233D-91E522AB67FF}"/>
              </a:ext>
            </a:extLst>
          </p:cNvPr>
          <p:cNvPicPr>
            <a:picLocks noChangeAspect="1"/>
          </p:cNvPicPr>
          <p:nvPr/>
        </p:nvPicPr>
        <p:blipFill>
          <a:blip r:embed="rId2"/>
          <a:srcRect l="29704" r="11420"/>
          <a:stretch>
            <a:fillRect/>
          </a:stretch>
        </p:blipFill>
        <p:spPr>
          <a:xfrm>
            <a:off x="6138975" y="0"/>
            <a:ext cx="6053025" cy="6858000"/>
          </a:xfrm>
          <a:prstGeom prst="rect">
            <a:avLst/>
          </a:prstGeom>
        </p:spPr>
      </p:pic>
    </p:spTree>
    <p:extLst>
      <p:ext uri="{BB962C8B-B14F-4D97-AF65-F5344CB8AC3E}">
        <p14:creationId xmlns:p14="http://schemas.microsoft.com/office/powerpoint/2010/main" val="23527328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70D36-8343-A98F-CB5E-F0A599CCDC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C5EC1C-9565-4175-2D25-84495DFDAFAF}"/>
              </a:ext>
            </a:extLst>
          </p:cNvPr>
          <p:cNvSpPr>
            <a:spLocks noGrp="1"/>
          </p:cNvSpPr>
          <p:nvPr>
            <p:ph type="title"/>
          </p:nvPr>
        </p:nvSpPr>
        <p:spPr>
          <a:xfrm>
            <a:off x="5966847" y="188007"/>
            <a:ext cx="5961241" cy="996216"/>
          </a:xfrm>
        </p:spPr>
        <p:txBody>
          <a:bodyPr>
            <a:noAutofit/>
          </a:bodyPr>
          <a:lstStyle/>
          <a:p>
            <a:r>
              <a:rPr lang="en-US" sz="6000" b="1" dirty="0"/>
              <a:t>Exodus 16:28</a:t>
            </a:r>
          </a:p>
        </p:txBody>
      </p:sp>
      <p:sp>
        <p:nvSpPr>
          <p:cNvPr id="4" name="Content Placeholder 3">
            <a:extLst>
              <a:ext uri="{FF2B5EF4-FFF2-40B4-BE49-F238E27FC236}">
                <a16:creationId xmlns:a16="http://schemas.microsoft.com/office/drawing/2014/main" id="{EC015E62-6C0B-E02C-875C-7C025F1C124F}"/>
              </a:ext>
            </a:extLst>
          </p:cNvPr>
          <p:cNvSpPr>
            <a:spLocks noGrp="1"/>
          </p:cNvSpPr>
          <p:nvPr>
            <p:ph sz="quarter" idx="19"/>
          </p:nvPr>
        </p:nvSpPr>
        <p:spPr>
          <a:xfrm>
            <a:off x="6095999" y="1184223"/>
            <a:ext cx="5711755" cy="5485769"/>
          </a:xfrm>
        </p:spPr>
        <p:txBody>
          <a:bodyPr>
            <a:noAutofit/>
          </a:bodyPr>
          <a:lstStyle/>
          <a:p>
            <a:r>
              <a:rPr lang="en-US" sz="4800" b="1" baseline="30000" dirty="0"/>
              <a:t>28 </a:t>
            </a:r>
            <a:r>
              <a:rPr lang="en-US" sz="4800" dirty="0"/>
              <a:t>And the </a:t>
            </a:r>
            <a:r>
              <a:rPr lang="en-US" sz="4800" cap="small" dirty="0"/>
              <a:t>Lord</a:t>
            </a:r>
            <a:r>
              <a:rPr lang="en-US" sz="4800" dirty="0"/>
              <a:t> said unto Moses, How long refuse ye to keep my commandments and my laws?</a:t>
            </a:r>
            <a:endParaRPr lang="en-US" sz="400000" dirty="0"/>
          </a:p>
        </p:txBody>
      </p:sp>
      <p:pic>
        <p:nvPicPr>
          <p:cNvPr id="6" name="Content Placeholder 5" descr="Reimagining the Israelite-Edomite Encounter">
            <a:extLst>
              <a:ext uri="{FF2B5EF4-FFF2-40B4-BE49-F238E27FC236}">
                <a16:creationId xmlns:a16="http://schemas.microsoft.com/office/drawing/2014/main" id="{2BBFF2C2-96B1-7387-0D65-C7BAD342EA78}"/>
              </a:ext>
            </a:extLst>
          </p:cNvPr>
          <p:cNvPicPr>
            <a:picLocks noGrp="1" noChangeAspect="1"/>
          </p:cNvPicPr>
          <p:nvPr>
            <p:ph sz="quarter" idx="18"/>
          </p:nvPr>
        </p:nvPicPr>
        <p:blipFill>
          <a:blip r:embed="rId2"/>
          <a:srcRect l="31082" r="9767"/>
          <a:stretch>
            <a:fillRect/>
          </a:stretch>
        </p:blipFill>
        <p:spPr>
          <a:xfrm>
            <a:off x="263912" y="188007"/>
            <a:ext cx="5477321" cy="6481985"/>
          </a:xfrm>
          <a:prstGeom prst="rect">
            <a:avLst/>
          </a:prstGeom>
        </p:spPr>
      </p:pic>
    </p:spTree>
    <p:extLst>
      <p:ext uri="{BB962C8B-B14F-4D97-AF65-F5344CB8AC3E}">
        <p14:creationId xmlns:p14="http://schemas.microsoft.com/office/powerpoint/2010/main" val="36676422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A77B4-C201-6239-1E71-C1B2B7FE9C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DD1D1-4638-E706-2D42-B75418D77848}"/>
              </a:ext>
            </a:extLst>
          </p:cNvPr>
          <p:cNvSpPr>
            <a:spLocks noGrp="1"/>
          </p:cNvSpPr>
          <p:nvPr>
            <p:ph type="title"/>
          </p:nvPr>
        </p:nvSpPr>
        <p:spPr>
          <a:xfrm>
            <a:off x="367045" y="5305339"/>
            <a:ext cx="7227124" cy="989867"/>
          </a:xfrm>
        </p:spPr>
        <p:txBody>
          <a:bodyPr>
            <a:noAutofit/>
          </a:bodyPr>
          <a:lstStyle/>
          <a:p>
            <a:r>
              <a:rPr lang="en-US" sz="6000" dirty="0"/>
              <a:t>Exodus 16:35</a:t>
            </a:r>
          </a:p>
        </p:txBody>
      </p:sp>
      <p:sp>
        <p:nvSpPr>
          <p:cNvPr id="3" name="Content Placeholder 2">
            <a:extLst>
              <a:ext uri="{FF2B5EF4-FFF2-40B4-BE49-F238E27FC236}">
                <a16:creationId xmlns:a16="http://schemas.microsoft.com/office/drawing/2014/main" id="{A48A4B1B-056E-B196-25C7-0EB1B313EDDF}"/>
              </a:ext>
            </a:extLst>
          </p:cNvPr>
          <p:cNvSpPr>
            <a:spLocks noGrp="1"/>
          </p:cNvSpPr>
          <p:nvPr>
            <p:ph sz="quarter" idx="14"/>
          </p:nvPr>
        </p:nvSpPr>
        <p:spPr>
          <a:xfrm>
            <a:off x="367045" y="239150"/>
            <a:ext cx="5533981" cy="5745071"/>
          </a:xfrm>
        </p:spPr>
        <p:txBody>
          <a:bodyPr>
            <a:noAutofit/>
          </a:bodyPr>
          <a:lstStyle/>
          <a:p>
            <a:pPr lvl="0"/>
            <a:r>
              <a:rPr lang="en-US" sz="6000" dirty="0"/>
              <a:t>24. How long did the children of Israel eat the manna? </a:t>
            </a:r>
          </a:p>
        </p:txBody>
      </p:sp>
      <p:pic>
        <p:nvPicPr>
          <p:cNvPr id="4" name="Picture 3" descr="Manna—Food From God | Bible Story">
            <a:extLst>
              <a:ext uri="{FF2B5EF4-FFF2-40B4-BE49-F238E27FC236}">
                <a16:creationId xmlns:a16="http://schemas.microsoft.com/office/drawing/2014/main" id="{9F7B822D-51B8-8E88-6F53-7C46793D40CD}"/>
              </a:ext>
            </a:extLst>
          </p:cNvPr>
          <p:cNvPicPr>
            <a:picLocks noChangeAspect="1"/>
          </p:cNvPicPr>
          <p:nvPr/>
        </p:nvPicPr>
        <p:blipFill>
          <a:blip r:embed="rId2"/>
          <a:srcRect l="5503" r="11224"/>
          <a:stretch>
            <a:fillRect/>
          </a:stretch>
        </p:blipFill>
        <p:spPr>
          <a:xfrm>
            <a:off x="6290976" y="0"/>
            <a:ext cx="5901024" cy="6858000"/>
          </a:xfrm>
          <a:prstGeom prst="rect">
            <a:avLst/>
          </a:prstGeom>
        </p:spPr>
      </p:pic>
    </p:spTree>
    <p:extLst>
      <p:ext uri="{BB962C8B-B14F-4D97-AF65-F5344CB8AC3E}">
        <p14:creationId xmlns:p14="http://schemas.microsoft.com/office/powerpoint/2010/main" val="2941469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D4AFB-787E-252C-3522-F426BE1CE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3B98F4-3466-ED63-F179-B75D1D548AFE}"/>
              </a:ext>
            </a:extLst>
          </p:cNvPr>
          <p:cNvSpPr>
            <a:spLocks noGrp="1"/>
          </p:cNvSpPr>
          <p:nvPr>
            <p:ph type="title"/>
          </p:nvPr>
        </p:nvSpPr>
        <p:spPr>
          <a:xfrm>
            <a:off x="5966847" y="188007"/>
            <a:ext cx="5961241" cy="996216"/>
          </a:xfrm>
        </p:spPr>
        <p:txBody>
          <a:bodyPr>
            <a:noAutofit/>
          </a:bodyPr>
          <a:lstStyle/>
          <a:p>
            <a:r>
              <a:rPr lang="en-US" sz="6000" b="1" dirty="0"/>
              <a:t>Exodus 16:35</a:t>
            </a:r>
          </a:p>
        </p:txBody>
      </p:sp>
      <p:sp>
        <p:nvSpPr>
          <p:cNvPr id="4" name="Content Placeholder 3">
            <a:extLst>
              <a:ext uri="{FF2B5EF4-FFF2-40B4-BE49-F238E27FC236}">
                <a16:creationId xmlns:a16="http://schemas.microsoft.com/office/drawing/2014/main" id="{DFC2C868-C597-54A0-8CA3-1F669CA01FEA}"/>
              </a:ext>
            </a:extLst>
          </p:cNvPr>
          <p:cNvSpPr>
            <a:spLocks noGrp="1"/>
          </p:cNvSpPr>
          <p:nvPr>
            <p:ph sz="quarter" idx="19"/>
          </p:nvPr>
        </p:nvSpPr>
        <p:spPr>
          <a:xfrm>
            <a:off x="6095999" y="1184223"/>
            <a:ext cx="5711755" cy="5485769"/>
          </a:xfrm>
        </p:spPr>
        <p:txBody>
          <a:bodyPr>
            <a:noAutofit/>
          </a:bodyPr>
          <a:lstStyle/>
          <a:p>
            <a:r>
              <a:rPr lang="en-US" sz="4000" b="1" baseline="30000" dirty="0"/>
              <a:t>35 </a:t>
            </a:r>
            <a:r>
              <a:rPr lang="en-US" sz="4000" dirty="0"/>
              <a:t>And the children of Israel did eat manna forty years, until they came to a land inhabited; they did eat manna, until they came unto the borders of the land of Canaan.</a:t>
            </a:r>
            <a:endParaRPr lang="en-US" sz="333300" dirty="0"/>
          </a:p>
        </p:txBody>
      </p:sp>
      <p:pic>
        <p:nvPicPr>
          <p:cNvPr id="8" name="Content Placeholder 7">
            <a:extLst>
              <a:ext uri="{FF2B5EF4-FFF2-40B4-BE49-F238E27FC236}">
                <a16:creationId xmlns:a16="http://schemas.microsoft.com/office/drawing/2014/main" id="{FD7C18D4-F673-8A71-1DBE-B5EE06777B94}"/>
              </a:ext>
            </a:extLst>
          </p:cNvPr>
          <p:cNvPicPr>
            <a:picLocks noGrp="1" noChangeAspect="1"/>
          </p:cNvPicPr>
          <p:nvPr>
            <p:ph sz="quarter" idx="18"/>
          </p:nvPr>
        </p:nvPicPr>
        <p:blipFill>
          <a:blip r:embed="rId2"/>
          <a:srcRect r="13875"/>
          <a:stretch>
            <a:fillRect/>
          </a:stretch>
        </p:blipFill>
        <p:spPr>
          <a:xfrm>
            <a:off x="263912" y="188006"/>
            <a:ext cx="5582602" cy="6481985"/>
          </a:xfrm>
          <a:prstGeom prst="rect">
            <a:avLst/>
          </a:prstGeom>
        </p:spPr>
      </p:pic>
    </p:spTree>
    <p:extLst>
      <p:ext uri="{BB962C8B-B14F-4D97-AF65-F5344CB8AC3E}">
        <p14:creationId xmlns:p14="http://schemas.microsoft.com/office/powerpoint/2010/main" val="1823775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8F516-ABD0-D529-D634-AD6229CB9E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C7E254-FF14-38AC-630D-6E845AD916F6}"/>
              </a:ext>
            </a:extLst>
          </p:cNvPr>
          <p:cNvSpPr>
            <a:spLocks noGrp="1"/>
          </p:cNvSpPr>
          <p:nvPr>
            <p:ph sz="quarter" idx="14"/>
          </p:nvPr>
        </p:nvSpPr>
        <p:spPr>
          <a:xfrm>
            <a:off x="367045" y="239150"/>
            <a:ext cx="5533981" cy="5745071"/>
          </a:xfrm>
        </p:spPr>
        <p:txBody>
          <a:bodyPr>
            <a:noAutofit/>
          </a:bodyPr>
          <a:lstStyle/>
          <a:p>
            <a:pPr lvl="0"/>
            <a:r>
              <a:rPr lang="en-US" sz="4800" dirty="0"/>
              <a:t>25. Show how they could not by any possibility have made a mistake in regard to the Sabbath in that time.</a:t>
            </a:r>
          </a:p>
        </p:txBody>
      </p:sp>
      <p:pic>
        <p:nvPicPr>
          <p:cNvPr id="8" name="Picture 7" descr="When Is the Sabbath Day?">
            <a:extLst>
              <a:ext uri="{FF2B5EF4-FFF2-40B4-BE49-F238E27FC236}">
                <a16:creationId xmlns:a16="http://schemas.microsoft.com/office/drawing/2014/main" id="{1B8A325A-4CFD-27EE-6AB4-90CB77042864}"/>
              </a:ext>
            </a:extLst>
          </p:cNvPr>
          <p:cNvPicPr>
            <a:picLocks noChangeAspect="1"/>
          </p:cNvPicPr>
          <p:nvPr/>
        </p:nvPicPr>
        <p:blipFill>
          <a:blip r:embed="rId2"/>
          <a:srcRect l="14624" r="26117"/>
          <a:stretch>
            <a:fillRect/>
          </a:stretch>
        </p:blipFill>
        <p:spPr>
          <a:xfrm>
            <a:off x="6096000" y="0"/>
            <a:ext cx="6096000" cy="6858000"/>
          </a:xfrm>
          <a:prstGeom prst="rect">
            <a:avLst/>
          </a:prstGeom>
        </p:spPr>
      </p:pic>
    </p:spTree>
    <p:extLst>
      <p:ext uri="{BB962C8B-B14F-4D97-AF65-F5344CB8AC3E}">
        <p14:creationId xmlns:p14="http://schemas.microsoft.com/office/powerpoint/2010/main" val="366551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5D326-B5A5-D867-018E-8132021193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38F93F-DE88-1DC7-A5BC-F5A15898C36B}"/>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3E4AA9EA-B3FB-A705-8764-8596D3402E46}"/>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1328EE08-A427-51C4-2D92-62DB895F0785}"/>
              </a:ext>
            </a:extLst>
          </p:cNvPr>
          <p:cNvSpPr txBox="1"/>
          <p:nvPr/>
        </p:nvSpPr>
        <p:spPr>
          <a:xfrm>
            <a:off x="172062" y="910611"/>
            <a:ext cx="11661871" cy="5632311"/>
          </a:xfrm>
          <a:prstGeom prst="rect">
            <a:avLst/>
          </a:prstGeom>
          <a:noFill/>
        </p:spPr>
        <p:txBody>
          <a:bodyPr wrap="square">
            <a:spAutoFit/>
          </a:bodyPr>
          <a:lstStyle/>
          <a:p>
            <a:r>
              <a:rPr lang="en-US" sz="3600" b="1" dirty="0">
                <a:solidFill>
                  <a:srgbClr val="F6C94C"/>
                </a:solidFill>
              </a:rPr>
              <a:t>Double Portion for Shabbat</a:t>
            </a:r>
          </a:p>
          <a:p>
            <a:r>
              <a:rPr lang="en-US" sz="3600" dirty="0"/>
              <a:t>On the first Friday after the manna started falling, the Israelites went out and discovered that there was a double portion for each person. Moses explained that the extra portion was for Shabbat, the day of rest, on which no manna would fall.</a:t>
            </a:r>
            <a:r>
              <a:rPr lang="en-US" sz="3600" baseline="30000" dirty="0"/>
              <a:t>11</a:t>
            </a:r>
            <a:r>
              <a:rPr lang="en-US" sz="3600" dirty="0"/>
              <a:t> To commemorate this double portion, on </a:t>
            </a:r>
            <a:r>
              <a:rPr lang="en-US" sz="3600" u="sng" dirty="0">
                <a:hlinkClick r:id="rId4" tooltip="Shabbat: An Island in Time">
                  <a:extLst>
                    <a:ext uri="{A12FA001-AC4F-418D-AE19-62706E023703}">
                      <ahyp:hlinkClr xmlns:ahyp="http://schemas.microsoft.com/office/drawing/2018/hyperlinkcolor" val="tx"/>
                    </a:ext>
                  </a:extLst>
                </a:hlinkClick>
              </a:rPr>
              <a:t>Shabbat</a:t>
            </a:r>
            <a:r>
              <a:rPr lang="en-US" sz="3600" dirty="0"/>
              <a:t> we make the Hamotzi blessing on two loaves of bread.</a:t>
            </a:r>
            <a:r>
              <a:rPr lang="en-US" sz="3600" baseline="30000" dirty="0"/>
              <a:t>12</a:t>
            </a:r>
            <a:r>
              <a:rPr lang="en-US" sz="3600" dirty="0"/>
              <a:t> This also serves as a reminder that just as the manna came from heaven, so, too, our livelihood is ultimately dependent upon </a:t>
            </a:r>
            <a:r>
              <a:rPr lang="en-US" sz="3600" u="sng" dirty="0">
                <a:hlinkClick r:id="rId5" tooltip="God in Judaism">
                  <a:extLst>
                    <a:ext uri="{A12FA001-AC4F-418D-AE19-62706E023703}">
                      <ahyp:hlinkClr xmlns:ahyp="http://schemas.microsoft.com/office/drawing/2018/hyperlinkcolor" val="tx"/>
                    </a:ext>
                  </a:extLst>
                </a:hlinkClick>
              </a:rPr>
              <a:t>G‑d</a:t>
            </a:r>
            <a:r>
              <a:rPr lang="en-US" sz="3600" dirty="0"/>
              <a:t>.</a:t>
            </a:r>
          </a:p>
        </p:txBody>
      </p:sp>
    </p:spTree>
    <p:extLst>
      <p:ext uri="{BB962C8B-B14F-4D97-AF65-F5344CB8AC3E}">
        <p14:creationId xmlns:p14="http://schemas.microsoft.com/office/powerpoint/2010/main" val="36805991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8666-F378-8DC3-8C76-FC1DE698CB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BE7098-98A5-5FB6-AE9E-B95BD9B852E7}"/>
              </a:ext>
            </a:extLst>
          </p:cNvPr>
          <p:cNvSpPr>
            <a:spLocks noGrp="1"/>
          </p:cNvSpPr>
          <p:nvPr>
            <p:ph sz="quarter" idx="14"/>
          </p:nvPr>
        </p:nvSpPr>
        <p:spPr>
          <a:xfrm>
            <a:off x="367045" y="239150"/>
            <a:ext cx="5533981" cy="5745071"/>
          </a:xfrm>
        </p:spPr>
        <p:txBody>
          <a:bodyPr>
            <a:noAutofit/>
          </a:bodyPr>
          <a:lstStyle/>
          <a:p>
            <a:pPr lvl="0"/>
            <a:r>
              <a:rPr lang="en-US" sz="4800" dirty="0"/>
              <a:t>26. In giving the manna, what purpose did God effect besides supplying the children of Israel with food?  </a:t>
            </a:r>
          </a:p>
        </p:txBody>
      </p:sp>
      <p:pic>
        <p:nvPicPr>
          <p:cNvPr id="2" name="Picture 1" descr="Study 13: The Sabbath — The Way Study">
            <a:extLst>
              <a:ext uri="{FF2B5EF4-FFF2-40B4-BE49-F238E27FC236}">
                <a16:creationId xmlns:a16="http://schemas.microsoft.com/office/drawing/2014/main" id="{4E8AEE5B-5B06-C6C6-17A2-7F381F2FB6D9}"/>
              </a:ext>
            </a:extLst>
          </p:cNvPr>
          <p:cNvPicPr>
            <a:picLocks noChangeAspect="1"/>
          </p:cNvPicPr>
          <p:nvPr/>
        </p:nvPicPr>
        <p:blipFill>
          <a:blip r:embed="rId2"/>
          <a:srcRect l="32004" r="7194"/>
          <a:stretch>
            <a:fillRect/>
          </a:stretch>
        </p:blipFill>
        <p:spPr>
          <a:xfrm>
            <a:off x="5242234" y="0"/>
            <a:ext cx="6949766" cy="6858000"/>
          </a:xfrm>
          <a:prstGeom prst="rect">
            <a:avLst/>
          </a:prstGeom>
        </p:spPr>
      </p:pic>
    </p:spTree>
    <p:extLst>
      <p:ext uri="{BB962C8B-B14F-4D97-AF65-F5344CB8AC3E}">
        <p14:creationId xmlns:p14="http://schemas.microsoft.com/office/powerpoint/2010/main" val="34411293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5F8C5-D768-1E42-A5F5-26F16EDD3EE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B949DB-7B8B-9961-FBE2-F75CDFB07A4E}"/>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08C9C419-C842-5F58-3CE1-936170AA7BD3}"/>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ADDCB691-7158-0290-6193-5D17FFC47E32}"/>
              </a:ext>
            </a:extLst>
          </p:cNvPr>
          <p:cNvSpPr txBox="1"/>
          <p:nvPr/>
        </p:nvSpPr>
        <p:spPr>
          <a:xfrm>
            <a:off x="172062" y="910611"/>
            <a:ext cx="11661871" cy="5632311"/>
          </a:xfrm>
          <a:prstGeom prst="rect">
            <a:avLst/>
          </a:prstGeom>
          <a:noFill/>
        </p:spPr>
        <p:txBody>
          <a:bodyPr wrap="square">
            <a:spAutoFit/>
          </a:bodyPr>
          <a:lstStyle/>
          <a:p>
            <a:r>
              <a:rPr lang="en-US" sz="3600" b="1" dirty="0">
                <a:solidFill>
                  <a:srgbClr val="F6C94C"/>
                </a:solidFill>
              </a:rPr>
              <a:t>Three Tiers of Delivery and Readiness</a:t>
            </a:r>
          </a:p>
          <a:p>
            <a:r>
              <a:rPr lang="en-US" sz="3600" dirty="0"/>
              <a:t>The manna would fall in such a way that the righteous would find it at the doors of their tents; the average people had to go out of the camp to gather what fell there; and the wicked had to go far out to find their portions.</a:t>
            </a:r>
            <a:r>
              <a:rPr lang="en-US" sz="3600" baseline="30000" dirty="0"/>
              <a:t>13</a:t>
            </a:r>
            <a:endParaRPr lang="en-US" sz="3600" dirty="0"/>
          </a:p>
          <a:p>
            <a:r>
              <a:rPr lang="en-US" sz="3600" dirty="0"/>
              <a:t>Additionally, for the righteous it fell ready-to-eat, similar to baked bread; for the average person, it fell as unbaked cakes, requiring minimal preparation; and for the wicked it came in an unprocessed form, and consequently they had to grind it in a mill.</a:t>
            </a:r>
            <a:r>
              <a:rPr lang="en-US" sz="3600" baseline="30000" dirty="0"/>
              <a:t>14</a:t>
            </a:r>
            <a:endParaRPr lang="en-US" sz="3600" dirty="0"/>
          </a:p>
        </p:txBody>
      </p:sp>
    </p:spTree>
    <p:extLst>
      <p:ext uri="{BB962C8B-B14F-4D97-AF65-F5344CB8AC3E}">
        <p14:creationId xmlns:p14="http://schemas.microsoft.com/office/powerpoint/2010/main" val="3254526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34B17-CF15-30F3-E2E0-241BEBA3BBF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32420FC-6F9B-07B2-FE5A-083D0589AD61}"/>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1F2D5306-2B68-1B41-D9BC-F79CAD276E4D}"/>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32892F6A-E75A-A276-CF24-B2C5D3440A2D}"/>
              </a:ext>
            </a:extLst>
          </p:cNvPr>
          <p:cNvSpPr txBox="1"/>
          <p:nvPr/>
        </p:nvSpPr>
        <p:spPr>
          <a:xfrm>
            <a:off x="172062" y="910611"/>
            <a:ext cx="11661871" cy="5632311"/>
          </a:xfrm>
          <a:prstGeom prst="rect">
            <a:avLst/>
          </a:prstGeom>
          <a:noFill/>
        </p:spPr>
        <p:txBody>
          <a:bodyPr wrap="square">
            <a:spAutoFit/>
          </a:bodyPr>
          <a:lstStyle/>
          <a:p>
            <a:r>
              <a:rPr lang="en-US" sz="4000" dirty="0"/>
              <a:t>A person had until the fourth hour of the day to collect the manna, after which it would melt in the heat of the sun.</a:t>
            </a:r>
            <a:r>
              <a:rPr lang="en-US" sz="4000" baseline="30000" dirty="0"/>
              <a:t>15</a:t>
            </a:r>
            <a:r>
              <a:rPr lang="en-US" sz="4000" dirty="0"/>
              <a:t> The Midrash relates that the melting manna would create streams that provided drinking water for many of the animals in the wilderness. If a member of a nearby nation would then eat one of those animals that had drunk from the manna-infused streams, he would be able to get a taste of the manna.</a:t>
            </a:r>
            <a:r>
              <a:rPr lang="en-US" sz="4000" baseline="30000" dirty="0"/>
              <a:t>16</a:t>
            </a:r>
            <a:endParaRPr lang="en-US" sz="6600" dirty="0"/>
          </a:p>
        </p:txBody>
      </p:sp>
    </p:spTree>
    <p:extLst>
      <p:ext uri="{BB962C8B-B14F-4D97-AF65-F5344CB8AC3E}">
        <p14:creationId xmlns:p14="http://schemas.microsoft.com/office/powerpoint/2010/main" val="38125744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00C87-075C-E7A8-100E-4BAE900C55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B61B96-B123-F043-955C-22CB8E852113}"/>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AD7E4BB3-B94E-9559-AD20-005D34D7A86D}"/>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D294474A-C214-0D02-FE6B-B9E19A541DC1}"/>
              </a:ext>
            </a:extLst>
          </p:cNvPr>
          <p:cNvSpPr txBox="1"/>
          <p:nvPr/>
        </p:nvSpPr>
        <p:spPr>
          <a:xfrm>
            <a:off x="172062" y="910611"/>
            <a:ext cx="11661871" cy="6001643"/>
          </a:xfrm>
          <a:prstGeom prst="rect">
            <a:avLst/>
          </a:prstGeom>
          <a:noFill/>
        </p:spPr>
        <p:txBody>
          <a:bodyPr wrap="square">
            <a:spAutoFit/>
          </a:bodyPr>
          <a:lstStyle/>
          <a:p>
            <a:r>
              <a:rPr lang="en-US" sz="3200" b="1" dirty="0">
                <a:solidFill>
                  <a:srgbClr val="F6C94C"/>
                </a:solidFill>
              </a:rPr>
              <a:t>The Manna Used as a Means of Adjudication</a:t>
            </a:r>
          </a:p>
          <a:p>
            <a:r>
              <a:rPr lang="en-US" sz="3200" dirty="0"/>
              <a:t>The </a:t>
            </a:r>
            <a:r>
              <a:rPr lang="en-US" sz="3200" u="sng" dirty="0">
                <a:hlinkClick r:id="rId4" tooltip="Talmud">
                  <a:extLst>
                    <a:ext uri="{A12FA001-AC4F-418D-AE19-62706E023703}">
                      <ahyp:hlinkClr xmlns:ahyp="http://schemas.microsoft.com/office/drawing/2018/hyperlinkcolor" val="tx"/>
                    </a:ext>
                  </a:extLst>
                </a:hlinkClick>
              </a:rPr>
              <a:t>Talmud</a:t>
            </a:r>
            <a:r>
              <a:rPr lang="en-US" sz="3200" dirty="0"/>
              <a:t> relates that the manna was used to adjudicate many quarrels. For example, if two people came before Moses for a judgment, one saying, “You stole my servant,” and the other one saying, “I did not steal him, rather you sold him to me,” Moses would say to them, “In the morning, there will be a judgment.” How was the matter resolved? If on the following day the servant found his </a:t>
            </a:r>
            <a:r>
              <a:rPr lang="en-US" sz="3200" i="1" dirty="0" err="1"/>
              <a:t>omer</a:t>
            </a:r>
            <a:r>
              <a:rPr lang="en-US" sz="3200" dirty="0"/>
              <a:t> of manna in his first master’s house, it would be clear that he was stolen, because the manna still came to the first owner. And if on the following day he found his </a:t>
            </a:r>
            <a:r>
              <a:rPr lang="en-US" sz="3200" i="1" dirty="0" err="1"/>
              <a:t>omer</a:t>
            </a:r>
            <a:r>
              <a:rPr lang="en-US" sz="3200" i="1" dirty="0"/>
              <a:t> </a:t>
            </a:r>
            <a:r>
              <a:rPr lang="en-US" sz="3200" dirty="0"/>
              <a:t>of manna in his second master’s house, it would be clear that he had been sold.</a:t>
            </a:r>
            <a:r>
              <a:rPr lang="en-US" sz="3200" baseline="30000" dirty="0"/>
              <a:t>22</a:t>
            </a:r>
            <a:endParaRPr lang="en-US" sz="3200" dirty="0"/>
          </a:p>
        </p:txBody>
      </p:sp>
    </p:spTree>
    <p:extLst>
      <p:ext uri="{BB962C8B-B14F-4D97-AF65-F5344CB8AC3E}">
        <p14:creationId xmlns:p14="http://schemas.microsoft.com/office/powerpoint/2010/main" val="38474983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54C06-92F5-0344-DDE3-A8DA29F1BB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0889E2-1636-AF34-D93F-1DD5612BDA0C}"/>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590AB502-B168-8CF2-93CC-0D300BD3AF30}"/>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C5DE792F-2824-FCE5-EA6E-4F7A941D01C6}"/>
              </a:ext>
            </a:extLst>
          </p:cNvPr>
          <p:cNvSpPr txBox="1"/>
          <p:nvPr/>
        </p:nvSpPr>
        <p:spPr>
          <a:xfrm>
            <a:off x="172062" y="910611"/>
            <a:ext cx="11661871" cy="4832092"/>
          </a:xfrm>
          <a:prstGeom prst="rect">
            <a:avLst/>
          </a:prstGeom>
          <a:noFill/>
        </p:spPr>
        <p:txBody>
          <a:bodyPr wrap="square">
            <a:spAutoFit/>
          </a:bodyPr>
          <a:lstStyle/>
          <a:p>
            <a:r>
              <a:rPr lang="en-US" sz="4400" b="1" dirty="0">
                <a:solidFill>
                  <a:srgbClr val="F6C94C"/>
                </a:solidFill>
              </a:rPr>
              <a:t>Jewelry and Other Bonuses</a:t>
            </a:r>
          </a:p>
          <a:p>
            <a:r>
              <a:rPr lang="en-US" sz="4400" dirty="0"/>
              <a:t>According to tradition, together with the manna, all sorts of precious gems and pearls would fall.</a:t>
            </a:r>
            <a:r>
              <a:rPr lang="en-US" sz="4400" baseline="30000" dirty="0"/>
              <a:t>20</a:t>
            </a:r>
            <a:r>
              <a:rPr lang="en-US" sz="4400" dirty="0"/>
              <a:t> Additionally, it gave off a fragrant odor, and during the 40 years that the Israelites wandered in the wilderness, it served as perfume for the women.</a:t>
            </a:r>
            <a:r>
              <a:rPr lang="en-US" sz="4400" baseline="30000" dirty="0"/>
              <a:t>21</a:t>
            </a:r>
            <a:endParaRPr lang="en-US" sz="4400" dirty="0"/>
          </a:p>
        </p:txBody>
      </p:sp>
    </p:spTree>
    <p:extLst>
      <p:ext uri="{BB962C8B-B14F-4D97-AF65-F5344CB8AC3E}">
        <p14:creationId xmlns:p14="http://schemas.microsoft.com/office/powerpoint/2010/main" val="20107645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B95E-EC52-1BED-01FB-D38392C7430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C3736F6-265F-32C3-1A2C-543A9F981F63}"/>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4E02BE46-7A83-FD8C-26AB-A7F301B7A151}"/>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2B705705-66C7-0708-9FD8-C57281964FC6}"/>
              </a:ext>
            </a:extLst>
          </p:cNvPr>
          <p:cNvSpPr txBox="1"/>
          <p:nvPr/>
        </p:nvSpPr>
        <p:spPr>
          <a:xfrm>
            <a:off x="172062" y="910611"/>
            <a:ext cx="11661871" cy="5078313"/>
          </a:xfrm>
          <a:prstGeom prst="rect">
            <a:avLst/>
          </a:prstGeom>
          <a:noFill/>
        </p:spPr>
        <p:txBody>
          <a:bodyPr wrap="square">
            <a:spAutoFit/>
          </a:bodyPr>
          <a:lstStyle/>
          <a:p>
            <a:r>
              <a:rPr lang="en-US" sz="3600" b="1" dirty="0">
                <a:solidFill>
                  <a:srgbClr val="F6C94C"/>
                </a:solidFill>
              </a:rPr>
              <a:t>A Jug of Manna Is Hidden Away</a:t>
            </a:r>
          </a:p>
          <a:p>
            <a:r>
              <a:rPr lang="en-US" sz="3600" dirty="0"/>
              <a:t>G‑d commanded Moses that a portion of manna be kept throughout the generations so that the Jews would see how G‑d sustained us in the desert. Aaron collected some manna and put it in a jar inside the Holy of Holies.</a:t>
            </a:r>
            <a:r>
              <a:rPr lang="en-US" sz="3600" baseline="30000" dirty="0"/>
              <a:t>24</a:t>
            </a:r>
            <a:r>
              <a:rPr lang="en-US" sz="3600" dirty="0"/>
              <a:t> The </a:t>
            </a:r>
            <a:r>
              <a:rPr lang="en-US" sz="3600" u="sng" dirty="0">
                <a:hlinkClick r:id="rId4" tooltip="Midrash">
                  <a:extLst>
                    <a:ext uri="{A12FA001-AC4F-418D-AE19-62706E023703}">
                      <ahyp:hlinkClr xmlns:ahyp="http://schemas.microsoft.com/office/drawing/2018/hyperlinkcolor" val="tx"/>
                    </a:ext>
                  </a:extLst>
                </a:hlinkClick>
              </a:rPr>
              <a:t>Midrash</a:t>
            </a:r>
            <a:r>
              <a:rPr lang="en-US" sz="3600" dirty="0"/>
              <a:t> relates that it remained there for many years, and in the days of the prophet Jeremiah, when Jeremiah rebuked the Jews, saying, “Why do you not engage in the </a:t>
            </a:r>
            <a:r>
              <a:rPr lang="en-US" sz="3600" u="sng" dirty="0">
                <a:hlinkClick r:id="rId5" tooltip="What Is the Torah?">
                  <a:extLst>
                    <a:ext uri="{A12FA001-AC4F-418D-AE19-62706E023703}">
                      <ahyp:hlinkClr xmlns:ahyp="http://schemas.microsoft.com/office/drawing/2018/hyperlinkcolor" val="tx"/>
                    </a:ext>
                  </a:extLst>
                </a:hlinkClick>
              </a:rPr>
              <a:t>Torah</a:t>
            </a:r>
            <a:r>
              <a:rPr lang="en-US" sz="3600" dirty="0"/>
              <a:t>?”</a:t>
            </a:r>
          </a:p>
        </p:txBody>
      </p:sp>
    </p:spTree>
    <p:extLst>
      <p:ext uri="{BB962C8B-B14F-4D97-AF65-F5344CB8AC3E}">
        <p14:creationId xmlns:p14="http://schemas.microsoft.com/office/powerpoint/2010/main" val="32963907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89A8D-59A5-72D2-E116-0B1328B5D04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D86E8A9-58ED-5623-1ECB-5B42C6806C93}"/>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73E1FD22-165D-A0C7-AAF5-416E9EF55D67}"/>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9DF3B8C8-06B6-0AA6-80A0-6876E555D2C8}"/>
              </a:ext>
            </a:extLst>
          </p:cNvPr>
          <p:cNvSpPr txBox="1"/>
          <p:nvPr/>
        </p:nvSpPr>
        <p:spPr>
          <a:xfrm>
            <a:off x="172062" y="910611"/>
            <a:ext cx="11661871" cy="5847755"/>
          </a:xfrm>
          <a:prstGeom prst="rect">
            <a:avLst/>
          </a:prstGeom>
          <a:noFill/>
        </p:spPr>
        <p:txBody>
          <a:bodyPr wrap="square">
            <a:spAutoFit/>
          </a:bodyPr>
          <a:lstStyle/>
          <a:p>
            <a:r>
              <a:rPr lang="en-US" sz="3400" dirty="0"/>
              <a:t>They answered, “Should we leave our work and engage in the Torah? From what will we support ourselves?” He brought out the jar of manna and said to them, “You see the word of the L‑rd.”</a:t>
            </a:r>
            <a:r>
              <a:rPr lang="en-US" sz="3400" baseline="30000" dirty="0"/>
              <a:t>25</a:t>
            </a:r>
            <a:r>
              <a:rPr lang="en-US" sz="3400" dirty="0"/>
              <a:t> </a:t>
            </a:r>
          </a:p>
          <a:p>
            <a:r>
              <a:rPr lang="en-US" sz="3400" dirty="0"/>
              <a:t>It does not say “hear” but “see.” In other words, Jeremiah was saying, “With this, your ancestors supported themselves. G‑d has many agents to prepare food for those who revere Him.”</a:t>
            </a:r>
            <a:r>
              <a:rPr lang="en-US" sz="3400" baseline="30000" dirty="0"/>
              <a:t>26</a:t>
            </a:r>
          </a:p>
          <a:p>
            <a:endParaRPr lang="en-US" sz="3400" dirty="0">
              <a:solidFill>
                <a:srgbClr val="F6C94C"/>
              </a:solidFill>
            </a:endParaRPr>
          </a:p>
          <a:p>
            <a:r>
              <a:rPr lang="en-US" sz="3400" dirty="0">
                <a:solidFill>
                  <a:srgbClr val="F6C94C"/>
                </a:solidFill>
              </a:rPr>
              <a:t>[A reference to Jeremiah 2:31, which does say, “see ye the word of the LORD,” although the biblical context is quite different from the exchange described here.]</a:t>
            </a:r>
            <a:endParaRPr lang="en-US" sz="3600" dirty="0"/>
          </a:p>
        </p:txBody>
      </p:sp>
    </p:spTree>
    <p:extLst>
      <p:ext uri="{BB962C8B-B14F-4D97-AF65-F5344CB8AC3E}">
        <p14:creationId xmlns:p14="http://schemas.microsoft.com/office/powerpoint/2010/main" val="3603709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BAD44-10AA-A4B0-9FA3-879E97B6BB8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50ACA84-6699-D46A-E224-73E8DBCF1784}"/>
              </a:ext>
            </a:extLst>
          </p:cNvPr>
          <p:cNvPicPr>
            <a:picLocks noChangeAspect="1"/>
          </p:cNvPicPr>
          <p:nvPr/>
        </p:nvPicPr>
        <p:blipFill>
          <a:blip r:embed="rId2"/>
          <a:srcRect t="13889" r="74742" b="-2401"/>
          <a:stretch>
            <a:fillRect/>
          </a:stretch>
        </p:blipFill>
        <p:spPr>
          <a:xfrm>
            <a:off x="172063" y="0"/>
            <a:ext cx="3546049" cy="770879"/>
          </a:xfrm>
          <a:prstGeom prst="rect">
            <a:avLst/>
          </a:prstGeom>
        </p:spPr>
      </p:pic>
      <p:pic>
        <p:nvPicPr>
          <p:cNvPr id="7" name="Picture 6">
            <a:extLst>
              <a:ext uri="{FF2B5EF4-FFF2-40B4-BE49-F238E27FC236}">
                <a16:creationId xmlns:a16="http://schemas.microsoft.com/office/drawing/2014/main" id="{EFDCA6B2-1CB3-C86A-2509-933547AFE686}"/>
              </a:ext>
            </a:extLst>
          </p:cNvPr>
          <p:cNvPicPr>
            <a:picLocks noChangeAspect="1"/>
          </p:cNvPicPr>
          <p:nvPr/>
        </p:nvPicPr>
        <p:blipFill>
          <a:blip r:embed="rId3"/>
          <a:stretch>
            <a:fillRect/>
          </a:stretch>
        </p:blipFill>
        <p:spPr>
          <a:xfrm>
            <a:off x="3718111" y="0"/>
            <a:ext cx="4424177" cy="770879"/>
          </a:xfrm>
          <a:prstGeom prst="rect">
            <a:avLst/>
          </a:prstGeom>
        </p:spPr>
      </p:pic>
      <p:sp>
        <p:nvSpPr>
          <p:cNvPr id="9" name="TextBox 8">
            <a:extLst>
              <a:ext uri="{FF2B5EF4-FFF2-40B4-BE49-F238E27FC236}">
                <a16:creationId xmlns:a16="http://schemas.microsoft.com/office/drawing/2014/main" id="{CD9CC25A-B22B-29CD-06BE-C46C8FFD4B15}"/>
              </a:ext>
            </a:extLst>
          </p:cNvPr>
          <p:cNvSpPr txBox="1"/>
          <p:nvPr/>
        </p:nvSpPr>
        <p:spPr>
          <a:xfrm>
            <a:off x="172062" y="910611"/>
            <a:ext cx="11661871" cy="5078313"/>
          </a:xfrm>
          <a:prstGeom prst="rect">
            <a:avLst/>
          </a:prstGeom>
          <a:noFill/>
        </p:spPr>
        <p:txBody>
          <a:bodyPr wrap="square">
            <a:spAutoFit/>
          </a:bodyPr>
          <a:lstStyle/>
          <a:p>
            <a:r>
              <a:rPr lang="en-US" sz="3600" dirty="0"/>
              <a:t>Our sages tell us that “when King Solomon built the Holy Temple, knowing that it was destined to be destroyed, he built a place in which to hide the Ark, at the end of hidden, deep, winding passageways.” </a:t>
            </a:r>
          </a:p>
          <a:p>
            <a:r>
              <a:rPr lang="en-US" sz="3600" dirty="0"/>
              <a:t>Ultimately, 22 years before the destruction of the First </a:t>
            </a:r>
            <a:r>
              <a:rPr lang="en-US" sz="3600" u="sng" dirty="0">
                <a:hlinkClick r:id="rId4" tooltip="The Holy Temple: an Anthology">
                  <a:extLst>
                    <a:ext uri="{A12FA001-AC4F-418D-AE19-62706E023703}">
                      <ahyp:hlinkClr xmlns:ahyp="http://schemas.microsoft.com/office/drawing/2018/hyperlinkcolor" val="tx"/>
                    </a:ext>
                  </a:extLst>
                </a:hlinkClick>
              </a:rPr>
              <a:t>Temple</a:t>
            </a:r>
            <a:r>
              <a:rPr lang="en-US" sz="3600" dirty="0"/>
              <a:t>, King Josiah hid the jug of manna together with the Ark in that special hidden passage.</a:t>
            </a:r>
            <a:r>
              <a:rPr lang="en-US" sz="3600" baseline="30000" dirty="0"/>
              <a:t>27</a:t>
            </a:r>
            <a:r>
              <a:rPr lang="en-US" sz="3600" dirty="0"/>
              <a:t> </a:t>
            </a:r>
          </a:p>
          <a:p>
            <a:r>
              <a:rPr lang="en-US" sz="3600" dirty="0"/>
              <a:t>According to tradition, it is still hidden there, waiting to be rediscovered with the advent of Moshiach </a:t>
            </a:r>
            <a:r>
              <a:rPr lang="en-US" sz="3600" dirty="0">
                <a:solidFill>
                  <a:srgbClr val="F6C94C"/>
                </a:solidFill>
              </a:rPr>
              <a:t>[Messiah].  </a:t>
            </a:r>
            <a:endParaRPr lang="en-US" sz="6000" dirty="0">
              <a:solidFill>
                <a:srgbClr val="F6C94C"/>
              </a:solidFill>
            </a:endParaRPr>
          </a:p>
        </p:txBody>
      </p:sp>
    </p:spTree>
    <p:extLst>
      <p:ext uri="{BB962C8B-B14F-4D97-AF65-F5344CB8AC3E}">
        <p14:creationId xmlns:p14="http://schemas.microsoft.com/office/powerpoint/2010/main" val="28130649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3DC95-B889-FAAA-D9C8-D55B98C49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F1969-841A-63F6-493D-78D6A00D2BFA}"/>
              </a:ext>
            </a:extLst>
          </p:cNvPr>
          <p:cNvSpPr>
            <a:spLocks noGrp="1"/>
          </p:cNvSpPr>
          <p:nvPr>
            <p:ph type="title"/>
          </p:nvPr>
        </p:nvSpPr>
        <p:spPr>
          <a:xfrm>
            <a:off x="367045" y="5305339"/>
            <a:ext cx="7227124" cy="989867"/>
          </a:xfrm>
        </p:spPr>
        <p:txBody>
          <a:bodyPr>
            <a:noAutofit/>
          </a:bodyPr>
          <a:lstStyle/>
          <a:p>
            <a:r>
              <a:rPr lang="en-US" sz="6000" dirty="0"/>
              <a:t>Psalm 78:24, 25</a:t>
            </a:r>
          </a:p>
        </p:txBody>
      </p:sp>
      <p:sp>
        <p:nvSpPr>
          <p:cNvPr id="3" name="Content Placeholder 2">
            <a:extLst>
              <a:ext uri="{FF2B5EF4-FFF2-40B4-BE49-F238E27FC236}">
                <a16:creationId xmlns:a16="http://schemas.microsoft.com/office/drawing/2014/main" id="{83C7D930-8B6F-0C6B-E46C-263CC91F586F}"/>
              </a:ext>
            </a:extLst>
          </p:cNvPr>
          <p:cNvSpPr>
            <a:spLocks noGrp="1"/>
          </p:cNvSpPr>
          <p:nvPr>
            <p:ph sz="quarter" idx="14"/>
          </p:nvPr>
        </p:nvSpPr>
        <p:spPr>
          <a:xfrm>
            <a:off x="367045" y="239150"/>
            <a:ext cx="5533981" cy="5745071"/>
          </a:xfrm>
        </p:spPr>
        <p:txBody>
          <a:bodyPr>
            <a:noAutofit/>
          </a:bodyPr>
          <a:lstStyle/>
          <a:p>
            <a:pPr lvl="0"/>
            <a:r>
              <a:rPr lang="en-US" sz="6600" dirty="0"/>
              <a:t>27. What does the psalmist say this manna was? </a:t>
            </a:r>
            <a:endParaRPr lang="en-US" sz="41300" dirty="0"/>
          </a:p>
        </p:txBody>
      </p:sp>
      <p:pic>
        <p:nvPicPr>
          <p:cNvPr id="6" name="Picture 5">
            <a:extLst>
              <a:ext uri="{FF2B5EF4-FFF2-40B4-BE49-F238E27FC236}">
                <a16:creationId xmlns:a16="http://schemas.microsoft.com/office/drawing/2014/main" id="{D77DAE4F-6659-1AEA-5B21-C69F0163D814}"/>
              </a:ext>
            </a:extLst>
          </p:cNvPr>
          <p:cNvPicPr>
            <a:picLocks noChangeAspect="1"/>
          </p:cNvPicPr>
          <p:nvPr/>
        </p:nvPicPr>
        <p:blipFill>
          <a:blip r:embed="rId2"/>
          <a:srcRect l="9399" r="4555"/>
          <a:stretch>
            <a:fillRect/>
          </a:stretch>
        </p:blipFill>
        <p:spPr>
          <a:xfrm>
            <a:off x="6290976" y="0"/>
            <a:ext cx="5901024" cy="6858000"/>
          </a:xfrm>
          <a:prstGeom prst="rect">
            <a:avLst/>
          </a:prstGeom>
        </p:spPr>
      </p:pic>
    </p:spTree>
    <p:extLst>
      <p:ext uri="{BB962C8B-B14F-4D97-AF65-F5344CB8AC3E}">
        <p14:creationId xmlns:p14="http://schemas.microsoft.com/office/powerpoint/2010/main" val="22525321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DB490-AAF1-EC4C-6FF0-9F366E937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9AE9F-C03B-9BFE-834A-A63AABBC0C15}"/>
              </a:ext>
            </a:extLst>
          </p:cNvPr>
          <p:cNvSpPr>
            <a:spLocks noGrp="1"/>
          </p:cNvSpPr>
          <p:nvPr>
            <p:ph type="title"/>
          </p:nvPr>
        </p:nvSpPr>
        <p:spPr>
          <a:xfrm>
            <a:off x="5966847" y="188007"/>
            <a:ext cx="5961241" cy="996216"/>
          </a:xfrm>
        </p:spPr>
        <p:txBody>
          <a:bodyPr>
            <a:noAutofit/>
          </a:bodyPr>
          <a:lstStyle/>
          <a:p>
            <a:r>
              <a:rPr lang="en-US" sz="6000" b="1" dirty="0"/>
              <a:t>Psalm 78:24, 25</a:t>
            </a:r>
          </a:p>
        </p:txBody>
      </p:sp>
      <p:sp>
        <p:nvSpPr>
          <p:cNvPr id="4" name="Content Placeholder 3">
            <a:extLst>
              <a:ext uri="{FF2B5EF4-FFF2-40B4-BE49-F238E27FC236}">
                <a16:creationId xmlns:a16="http://schemas.microsoft.com/office/drawing/2014/main" id="{A3920ED6-22E0-4BE7-BF08-058396CEBB66}"/>
              </a:ext>
            </a:extLst>
          </p:cNvPr>
          <p:cNvSpPr>
            <a:spLocks noGrp="1"/>
          </p:cNvSpPr>
          <p:nvPr>
            <p:ph sz="quarter" idx="19"/>
          </p:nvPr>
        </p:nvSpPr>
        <p:spPr>
          <a:xfrm>
            <a:off x="6095999" y="1184223"/>
            <a:ext cx="5711755" cy="5485769"/>
          </a:xfrm>
        </p:spPr>
        <p:txBody>
          <a:bodyPr>
            <a:noAutofit/>
          </a:bodyPr>
          <a:lstStyle/>
          <a:p>
            <a:r>
              <a:rPr lang="en-US" sz="4000" b="1" baseline="30000" dirty="0"/>
              <a:t>24 </a:t>
            </a:r>
            <a:r>
              <a:rPr lang="en-US" sz="4000" dirty="0"/>
              <a:t>And had rained down manna upon them to eat, and had given them of the corn of heaven.</a:t>
            </a:r>
          </a:p>
          <a:p>
            <a:r>
              <a:rPr lang="en-US" sz="4000" b="1" baseline="30000" dirty="0"/>
              <a:t>25 </a:t>
            </a:r>
            <a:r>
              <a:rPr lang="en-US" sz="4000" dirty="0"/>
              <a:t>Man did eat angels' food: he sent them meat to the full.</a:t>
            </a:r>
          </a:p>
        </p:txBody>
      </p:sp>
      <p:pic>
        <p:nvPicPr>
          <p:cNvPr id="6" name="Content Placeholder 5" descr="Manna for the Moment – Sermons – Catonsville Presbyterian Church">
            <a:extLst>
              <a:ext uri="{FF2B5EF4-FFF2-40B4-BE49-F238E27FC236}">
                <a16:creationId xmlns:a16="http://schemas.microsoft.com/office/drawing/2014/main" id="{7E15054C-B8D3-5439-C836-F3B4F9B09608}"/>
              </a:ext>
            </a:extLst>
          </p:cNvPr>
          <p:cNvPicPr>
            <a:picLocks noGrp="1" noChangeAspect="1"/>
          </p:cNvPicPr>
          <p:nvPr>
            <p:ph sz="quarter" idx="18"/>
          </p:nvPr>
        </p:nvPicPr>
        <p:blipFill>
          <a:blip r:embed="rId2"/>
          <a:srcRect l="23775" r="18118"/>
          <a:stretch>
            <a:fillRect/>
          </a:stretch>
        </p:blipFill>
        <p:spPr>
          <a:xfrm>
            <a:off x="-1" y="-76126"/>
            <a:ext cx="5846513" cy="6934125"/>
          </a:xfrm>
          <a:prstGeom prst="rect">
            <a:avLst/>
          </a:prstGeom>
        </p:spPr>
      </p:pic>
    </p:spTree>
    <p:extLst>
      <p:ext uri="{BB962C8B-B14F-4D97-AF65-F5344CB8AC3E}">
        <p14:creationId xmlns:p14="http://schemas.microsoft.com/office/powerpoint/2010/main" val="40699468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7C838-1A40-47FE-C47F-3C9BBEE23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86678-6393-CF93-3020-C65D1D0419EF}"/>
              </a:ext>
            </a:extLst>
          </p:cNvPr>
          <p:cNvSpPr>
            <a:spLocks noGrp="1"/>
          </p:cNvSpPr>
          <p:nvPr>
            <p:ph type="title"/>
          </p:nvPr>
        </p:nvSpPr>
        <p:spPr>
          <a:xfrm>
            <a:off x="367045" y="5305339"/>
            <a:ext cx="7227124" cy="989867"/>
          </a:xfrm>
        </p:spPr>
        <p:txBody>
          <a:bodyPr>
            <a:noAutofit/>
          </a:bodyPr>
          <a:lstStyle/>
          <a:p>
            <a:r>
              <a:rPr lang="en-US" sz="5400" dirty="0"/>
              <a:t>John 6:48-51, 58</a:t>
            </a:r>
          </a:p>
        </p:txBody>
      </p:sp>
      <p:sp>
        <p:nvSpPr>
          <p:cNvPr id="3" name="Content Placeholder 2">
            <a:extLst>
              <a:ext uri="{FF2B5EF4-FFF2-40B4-BE49-F238E27FC236}">
                <a16:creationId xmlns:a16="http://schemas.microsoft.com/office/drawing/2014/main" id="{F7058D44-B246-2BDF-8355-E179C8176802}"/>
              </a:ext>
            </a:extLst>
          </p:cNvPr>
          <p:cNvSpPr>
            <a:spLocks noGrp="1"/>
          </p:cNvSpPr>
          <p:nvPr>
            <p:ph sz="quarter" idx="14"/>
          </p:nvPr>
        </p:nvSpPr>
        <p:spPr>
          <a:xfrm>
            <a:off x="367045" y="239151"/>
            <a:ext cx="5533981" cy="5066188"/>
          </a:xfrm>
        </p:spPr>
        <p:txBody>
          <a:bodyPr>
            <a:noAutofit/>
          </a:bodyPr>
          <a:lstStyle/>
          <a:p>
            <a:pPr lvl="0"/>
            <a:r>
              <a:rPr lang="en-US" sz="8000" dirty="0"/>
              <a:t>28. Of what was it a type? </a:t>
            </a:r>
            <a:endParaRPr lang="en-US" sz="400000" dirty="0"/>
          </a:p>
        </p:txBody>
      </p:sp>
      <p:pic>
        <p:nvPicPr>
          <p:cNvPr id="4" name="Picture 3" descr="Icon of Christ the Bread of Life - (11T03)">
            <a:extLst>
              <a:ext uri="{FF2B5EF4-FFF2-40B4-BE49-F238E27FC236}">
                <a16:creationId xmlns:a16="http://schemas.microsoft.com/office/drawing/2014/main" id="{380890CC-0B09-DE1D-E7E4-35EAFE87AB4E}"/>
              </a:ext>
            </a:extLst>
          </p:cNvPr>
          <p:cNvPicPr>
            <a:picLocks noChangeAspect="1"/>
          </p:cNvPicPr>
          <p:nvPr/>
        </p:nvPicPr>
        <p:blipFill>
          <a:blip r:embed="rId2"/>
          <a:srcRect l="-331" t="5170" b="17838"/>
          <a:stretch>
            <a:fillRect/>
          </a:stretch>
        </p:blipFill>
        <p:spPr>
          <a:xfrm>
            <a:off x="5880192" y="0"/>
            <a:ext cx="6311808" cy="6858000"/>
          </a:xfrm>
          <a:prstGeom prst="rect">
            <a:avLst/>
          </a:prstGeom>
        </p:spPr>
      </p:pic>
    </p:spTree>
    <p:extLst>
      <p:ext uri="{BB962C8B-B14F-4D97-AF65-F5344CB8AC3E}">
        <p14:creationId xmlns:p14="http://schemas.microsoft.com/office/powerpoint/2010/main" val="38901315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81D5B-80F6-5FC6-8F17-7AC8B5B74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C06F2-C463-084B-8EE3-63791AB8B6B0}"/>
              </a:ext>
            </a:extLst>
          </p:cNvPr>
          <p:cNvSpPr>
            <a:spLocks noGrp="1"/>
          </p:cNvSpPr>
          <p:nvPr>
            <p:ph type="title"/>
          </p:nvPr>
        </p:nvSpPr>
        <p:spPr>
          <a:xfrm>
            <a:off x="5966847" y="188007"/>
            <a:ext cx="5961241" cy="996216"/>
          </a:xfrm>
        </p:spPr>
        <p:txBody>
          <a:bodyPr>
            <a:noAutofit/>
          </a:bodyPr>
          <a:lstStyle/>
          <a:p>
            <a:r>
              <a:rPr lang="en-US" sz="6000" b="1" dirty="0"/>
              <a:t>John 6:48-51, 58</a:t>
            </a:r>
          </a:p>
        </p:txBody>
      </p:sp>
      <p:sp>
        <p:nvSpPr>
          <p:cNvPr id="4" name="Content Placeholder 3">
            <a:extLst>
              <a:ext uri="{FF2B5EF4-FFF2-40B4-BE49-F238E27FC236}">
                <a16:creationId xmlns:a16="http://schemas.microsoft.com/office/drawing/2014/main" id="{C7F31FB1-9202-72AB-8E11-E7317D42FFDF}"/>
              </a:ext>
            </a:extLst>
          </p:cNvPr>
          <p:cNvSpPr>
            <a:spLocks noGrp="1"/>
          </p:cNvSpPr>
          <p:nvPr>
            <p:ph sz="quarter" idx="19"/>
          </p:nvPr>
        </p:nvSpPr>
        <p:spPr>
          <a:xfrm>
            <a:off x="6095999" y="1184223"/>
            <a:ext cx="5711755" cy="5485769"/>
          </a:xfrm>
        </p:spPr>
        <p:txBody>
          <a:bodyPr>
            <a:noAutofit/>
          </a:bodyPr>
          <a:lstStyle/>
          <a:p>
            <a:r>
              <a:rPr lang="en-US" sz="4800" b="1" baseline="30000" dirty="0"/>
              <a:t>48 </a:t>
            </a:r>
            <a:r>
              <a:rPr lang="en-US" sz="4800" dirty="0"/>
              <a:t>I am that bread of life.</a:t>
            </a:r>
          </a:p>
          <a:p>
            <a:r>
              <a:rPr lang="en-US" sz="4800" b="1" baseline="30000" dirty="0"/>
              <a:t>49 </a:t>
            </a:r>
            <a:r>
              <a:rPr lang="en-US" sz="4800" dirty="0"/>
              <a:t>Your fathers did eat manna in the wilderness, and are dead.</a:t>
            </a:r>
          </a:p>
        </p:txBody>
      </p:sp>
      <p:pic>
        <p:nvPicPr>
          <p:cNvPr id="7" name="Content Placeholder 6" descr="Homemade Whole Wheat Flatbread + Yeast-Free">
            <a:extLst>
              <a:ext uri="{FF2B5EF4-FFF2-40B4-BE49-F238E27FC236}">
                <a16:creationId xmlns:a16="http://schemas.microsoft.com/office/drawing/2014/main" id="{B8D0C40B-CFF7-1F66-F8EF-08BAC8025F8A}"/>
              </a:ext>
            </a:extLst>
          </p:cNvPr>
          <p:cNvPicPr>
            <a:picLocks noGrp="1" noChangeAspect="1"/>
          </p:cNvPicPr>
          <p:nvPr>
            <p:ph sz="quarter" idx="18"/>
          </p:nvPr>
        </p:nvPicPr>
        <p:blipFill>
          <a:blip r:embed="rId2"/>
          <a:srcRect r="15962"/>
          <a:stretch>
            <a:fillRect/>
          </a:stretch>
        </p:blipFill>
        <p:spPr>
          <a:xfrm>
            <a:off x="263911" y="188006"/>
            <a:ext cx="5447341" cy="6481985"/>
          </a:xfrm>
          <a:prstGeom prst="rect">
            <a:avLst/>
          </a:prstGeom>
        </p:spPr>
      </p:pic>
    </p:spTree>
    <p:extLst>
      <p:ext uri="{BB962C8B-B14F-4D97-AF65-F5344CB8AC3E}">
        <p14:creationId xmlns:p14="http://schemas.microsoft.com/office/powerpoint/2010/main" val="11092583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5828-D985-5D25-41C2-A527374C7C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40609-F4BE-2E08-8F45-149A27C73EB6}"/>
              </a:ext>
            </a:extLst>
          </p:cNvPr>
          <p:cNvSpPr>
            <a:spLocks noGrp="1"/>
          </p:cNvSpPr>
          <p:nvPr>
            <p:ph type="title"/>
          </p:nvPr>
        </p:nvSpPr>
        <p:spPr>
          <a:xfrm>
            <a:off x="5966847" y="188007"/>
            <a:ext cx="5961241" cy="996216"/>
          </a:xfrm>
        </p:spPr>
        <p:txBody>
          <a:bodyPr>
            <a:noAutofit/>
          </a:bodyPr>
          <a:lstStyle/>
          <a:p>
            <a:r>
              <a:rPr lang="en-US" sz="6000" b="1" dirty="0"/>
              <a:t>John 6:48-51, 58</a:t>
            </a:r>
          </a:p>
        </p:txBody>
      </p:sp>
      <p:sp>
        <p:nvSpPr>
          <p:cNvPr id="4" name="Content Placeholder 3">
            <a:extLst>
              <a:ext uri="{FF2B5EF4-FFF2-40B4-BE49-F238E27FC236}">
                <a16:creationId xmlns:a16="http://schemas.microsoft.com/office/drawing/2014/main" id="{A1469BF4-4650-10AE-6040-8E20D65EF28F}"/>
              </a:ext>
            </a:extLst>
          </p:cNvPr>
          <p:cNvSpPr>
            <a:spLocks noGrp="1"/>
          </p:cNvSpPr>
          <p:nvPr>
            <p:ph sz="quarter" idx="19"/>
          </p:nvPr>
        </p:nvSpPr>
        <p:spPr>
          <a:xfrm>
            <a:off x="6095999" y="1184223"/>
            <a:ext cx="5711755" cy="5485769"/>
          </a:xfrm>
        </p:spPr>
        <p:txBody>
          <a:bodyPr>
            <a:noAutofit/>
          </a:bodyPr>
          <a:lstStyle/>
          <a:p>
            <a:r>
              <a:rPr lang="en-US" sz="4800" b="1" baseline="30000" dirty="0"/>
              <a:t>50 </a:t>
            </a:r>
            <a:r>
              <a:rPr lang="en-US" sz="4800" dirty="0"/>
              <a:t>This is the bread which cometh down from heaven, that a man may eat thereof, and not die.</a:t>
            </a:r>
            <a:endParaRPr lang="en-US" sz="16600" dirty="0"/>
          </a:p>
        </p:txBody>
      </p:sp>
      <p:pic>
        <p:nvPicPr>
          <p:cNvPr id="10" name="Content Placeholder 9" descr="Manna and Mystical Eating - TheTorah.com">
            <a:extLst>
              <a:ext uri="{FF2B5EF4-FFF2-40B4-BE49-F238E27FC236}">
                <a16:creationId xmlns:a16="http://schemas.microsoft.com/office/drawing/2014/main" id="{93F2FD97-E7C2-F3CF-32CC-64D38DCDBD89}"/>
              </a:ext>
            </a:extLst>
          </p:cNvPr>
          <p:cNvPicPr>
            <a:picLocks noGrp="1" noChangeAspect="1"/>
          </p:cNvPicPr>
          <p:nvPr>
            <p:ph sz="quarter" idx="18"/>
          </p:nvPr>
        </p:nvPicPr>
        <p:blipFill>
          <a:blip r:embed="rId2"/>
          <a:srcRect l="18868" t="434" r="15203" b="-434"/>
          <a:stretch>
            <a:fillRect/>
          </a:stretch>
        </p:blipFill>
        <p:spPr>
          <a:xfrm>
            <a:off x="0" y="29614"/>
            <a:ext cx="5966848" cy="6828386"/>
          </a:xfrm>
          <a:prstGeom prst="rect">
            <a:avLst/>
          </a:prstGeom>
        </p:spPr>
      </p:pic>
    </p:spTree>
    <p:extLst>
      <p:ext uri="{BB962C8B-B14F-4D97-AF65-F5344CB8AC3E}">
        <p14:creationId xmlns:p14="http://schemas.microsoft.com/office/powerpoint/2010/main" val="19080606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236B1-5C23-484C-6F85-2420E3C65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5AFB2-E2DB-45D1-8FD2-365097394980}"/>
              </a:ext>
            </a:extLst>
          </p:cNvPr>
          <p:cNvSpPr>
            <a:spLocks noGrp="1"/>
          </p:cNvSpPr>
          <p:nvPr>
            <p:ph type="title"/>
          </p:nvPr>
        </p:nvSpPr>
        <p:spPr>
          <a:xfrm>
            <a:off x="5966847" y="188007"/>
            <a:ext cx="5961241" cy="996216"/>
          </a:xfrm>
        </p:spPr>
        <p:txBody>
          <a:bodyPr>
            <a:noAutofit/>
          </a:bodyPr>
          <a:lstStyle/>
          <a:p>
            <a:r>
              <a:rPr lang="en-US" sz="6000" b="1" dirty="0"/>
              <a:t>John 6:48-51, 58</a:t>
            </a:r>
          </a:p>
        </p:txBody>
      </p:sp>
      <p:sp>
        <p:nvSpPr>
          <p:cNvPr id="4" name="Content Placeholder 3">
            <a:extLst>
              <a:ext uri="{FF2B5EF4-FFF2-40B4-BE49-F238E27FC236}">
                <a16:creationId xmlns:a16="http://schemas.microsoft.com/office/drawing/2014/main" id="{5BF52257-BD43-6BA9-28F7-8EACBF6F6085}"/>
              </a:ext>
            </a:extLst>
          </p:cNvPr>
          <p:cNvSpPr>
            <a:spLocks noGrp="1"/>
          </p:cNvSpPr>
          <p:nvPr>
            <p:ph sz="quarter" idx="19"/>
          </p:nvPr>
        </p:nvSpPr>
        <p:spPr>
          <a:xfrm>
            <a:off x="6095999" y="1184223"/>
            <a:ext cx="5711755" cy="5485769"/>
          </a:xfrm>
        </p:spPr>
        <p:txBody>
          <a:bodyPr>
            <a:noAutofit/>
          </a:bodyPr>
          <a:lstStyle/>
          <a:p>
            <a:r>
              <a:rPr lang="en-US" sz="3600" b="1" baseline="30000" dirty="0"/>
              <a:t>51 </a:t>
            </a:r>
            <a:r>
              <a:rPr lang="en-US" sz="3600" dirty="0"/>
              <a:t>I am the living bread which came down from heaven: if any man eat of this bread, he shall live for ever: and the bread that I will give is my flesh, which I will give for the life of the world.</a:t>
            </a:r>
            <a:endParaRPr lang="en-US" sz="59500" dirty="0"/>
          </a:p>
        </p:txBody>
      </p:sp>
      <p:pic>
        <p:nvPicPr>
          <p:cNvPr id="6" name="Content Placeholder 5" descr="Jesus and Holy Week – Thursday, Day 5 – Passover Celebration and His Last  Supper Before the Cross | Blog – Deb Mills">
            <a:extLst>
              <a:ext uri="{FF2B5EF4-FFF2-40B4-BE49-F238E27FC236}">
                <a16:creationId xmlns:a16="http://schemas.microsoft.com/office/drawing/2014/main" id="{D7923C51-3632-D2F3-CFB8-38CA3F3A4EA1}"/>
              </a:ext>
            </a:extLst>
          </p:cNvPr>
          <p:cNvPicPr>
            <a:picLocks noGrp="1" noChangeAspect="1"/>
          </p:cNvPicPr>
          <p:nvPr>
            <p:ph sz="quarter" idx="18"/>
          </p:nvPr>
        </p:nvPicPr>
        <p:blipFill>
          <a:blip r:embed="rId2"/>
          <a:srcRect l="29291" r="16515"/>
          <a:stretch>
            <a:fillRect/>
          </a:stretch>
        </p:blipFill>
        <p:spPr>
          <a:xfrm>
            <a:off x="119269" y="0"/>
            <a:ext cx="5610017" cy="6858000"/>
          </a:xfrm>
          <a:prstGeom prst="rect">
            <a:avLst/>
          </a:prstGeom>
        </p:spPr>
      </p:pic>
    </p:spTree>
    <p:extLst>
      <p:ext uri="{BB962C8B-B14F-4D97-AF65-F5344CB8AC3E}">
        <p14:creationId xmlns:p14="http://schemas.microsoft.com/office/powerpoint/2010/main" val="29981940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6B50B-2CE1-3C7D-577A-7E98D9824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2E76B-B648-8E7F-81C1-AA1E7ED2964E}"/>
              </a:ext>
            </a:extLst>
          </p:cNvPr>
          <p:cNvSpPr>
            <a:spLocks noGrp="1"/>
          </p:cNvSpPr>
          <p:nvPr>
            <p:ph type="title"/>
          </p:nvPr>
        </p:nvSpPr>
        <p:spPr>
          <a:xfrm>
            <a:off x="5966847" y="188007"/>
            <a:ext cx="5961241" cy="996216"/>
          </a:xfrm>
        </p:spPr>
        <p:txBody>
          <a:bodyPr>
            <a:noAutofit/>
          </a:bodyPr>
          <a:lstStyle/>
          <a:p>
            <a:r>
              <a:rPr lang="en-US" sz="6000" b="1" dirty="0"/>
              <a:t>John 6:48-51, 58</a:t>
            </a:r>
          </a:p>
        </p:txBody>
      </p:sp>
      <p:sp>
        <p:nvSpPr>
          <p:cNvPr id="4" name="Content Placeholder 3">
            <a:extLst>
              <a:ext uri="{FF2B5EF4-FFF2-40B4-BE49-F238E27FC236}">
                <a16:creationId xmlns:a16="http://schemas.microsoft.com/office/drawing/2014/main" id="{4245FD77-8539-1C0A-7FC6-4E7D008BABF4}"/>
              </a:ext>
            </a:extLst>
          </p:cNvPr>
          <p:cNvSpPr>
            <a:spLocks noGrp="1"/>
          </p:cNvSpPr>
          <p:nvPr>
            <p:ph sz="quarter" idx="19"/>
          </p:nvPr>
        </p:nvSpPr>
        <p:spPr>
          <a:xfrm>
            <a:off x="6095999" y="1184223"/>
            <a:ext cx="5711755" cy="5485769"/>
          </a:xfrm>
        </p:spPr>
        <p:txBody>
          <a:bodyPr>
            <a:noAutofit/>
          </a:bodyPr>
          <a:lstStyle/>
          <a:p>
            <a:r>
              <a:rPr lang="en-US" sz="4000" b="1" baseline="30000" dirty="0"/>
              <a:t>58 </a:t>
            </a:r>
            <a:r>
              <a:rPr lang="en-US" sz="4000" dirty="0"/>
              <a:t>This is that bread which came down from heaven: not as your fathers did eat manna, and are dead: he that </a:t>
            </a:r>
            <a:r>
              <a:rPr lang="en-US" sz="4000" dirty="0" err="1"/>
              <a:t>eateth</a:t>
            </a:r>
            <a:r>
              <a:rPr lang="en-US" sz="4000" dirty="0"/>
              <a:t> of this bread shall live for ever.</a:t>
            </a:r>
            <a:endParaRPr lang="en-US" sz="255800" dirty="0"/>
          </a:p>
        </p:txBody>
      </p:sp>
      <p:pic>
        <p:nvPicPr>
          <p:cNvPr id="11" name="Content Placeholder 10" descr="Jesus observed the sacred holiday of Passover with His Apostles. He  instituted the sacred ordinance of the sacrament, in which His disciples  were invited to eat and drink in remembrance of Him.">
            <a:extLst>
              <a:ext uri="{FF2B5EF4-FFF2-40B4-BE49-F238E27FC236}">
                <a16:creationId xmlns:a16="http://schemas.microsoft.com/office/drawing/2014/main" id="{15B20BDB-534C-7298-53B7-EF21AEBA62D6}"/>
              </a:ext>
            </a:extLst>
          </p:cNvPr>
          <p:cNvPicPr>
            <a:picLocks noGrp="1" noChangeAspect="1"/>
          </p:cNvPicPr>
          <p:nvPr>
            <p:ph sz="quarter" idx="18"/>
          </p:nvPr>
        </p:nvPicPr>
        <p:blipFill>
          <a:blip r:embed="rId2"/>
          <a:srcRect l="13076"/>
          <a:stretch>
            <a:fillRect/>
          </a:stretch>
        </p:blipFill>
        <p:spPr>
          <a:xfrm>
            <a:off x="-114728" y="0"/>
            <a:ext cx="5961241" cy="6858000"/>
          </a:xfrm>
          <a:prstGeom prst="rect">
            <a:avLst/>
          </a:prstGeom>
        </p:spPr>
      </p:pic>
    </p:spTree>
    <p:extLst>
      <p:ext uri="{BB962C8B-B14F-4D97-AF65-F5344CB8AC3E}">
        <p14:creationId xmlns:p14="http://schemas.microsoft.com/office/powerpoint/2010/main" val="3379339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d's smuggler : Andrew, Brother : Free Download, Borrow, and Streaming : Internet Archive">
            <a:extLst>
              <a:ext uri="{FF2B5EF4-FFF2-40B4-BE49-F238E27FC236}">
                <a16:creationId xmlns:a16="http://schemas.microsoft.com/office/drawing/2014/main" id="{3A344A9D-31C0-086A-9CEA-6D3825CDFABF}"/>
              </a:ext>
            </a:extLst>
          </p:cNvPr>
          <p:cNvPicPr>
            <a:picLocks noChangeAspect="1"/>
          </p:cNvPicPr>
          <p:nvPr/>
        </p:nvPicPr>
        <p:blipFill>
          <a:blip r:embed="rId2"/>
          <a:stretch>
            <a:fillRect/>
          </a:stretch>
        </p:blipFill>
        <p:spPr>
          <a:xfrm>
            <a:off x="558738" y="0"/>
            <a:ext cx="4989805" cy="8094573"/>
          </a:xfrm>
          <a:prstGeom prst="rect">
            <a:avLst/>
          </a:prstGeom>
        </p:spPr>
      </p:pic>
      <p:pic>
        <p:nvPicPr>
          <p:cNvPr id="3" name="Picture 2" descr="God's Smuggler (Expanded Edition)">
            <a:extLst>
              <a:ext uri="{FF2B5EF4-FFF2-40B4-BE49-F238E27FC236}">
                <a16:creationId xmlns:a16="http://schemas.microsoft.com/office/drawing/2014/main" id="{9B279EDC-C89F-4E15-AEA0-C3BE84C9527F}"/>
              </a:ext>
            </a:extLst>
          </p:cNvPr>
          <p:cNvPicPr>
            <a:picLocks noChangeAspect="1"/>
          </p:cNvPicPr>
          <p:nvPr/>
        </p:nvPicPr>
        <p:blipFill>
          <a:blip r:embed="rId3"/>
          <a:stretch>
            <a:fillRect/>
          </a:stretch>
        </p:blipFill>
        <p:spPr>
          <a:xfrm>
            <a:off x="4208017" y="-230819"/>
            <a:ext cx="8996042" cy="8996042"/>
          </a:xfrm>
          <a:prstGeom prst="rect">
            <a:avLst/>
          </a:prstGeom>
        </p:spPr>
      </p:pic>
    </p:spTree>
    <p:extLst>
      <p:ext uri="{BB962C8B-B14F-4D97-AF65-F5344CB8AC3E}">
        <p14:creationId xmlns:p14="http://schemas.microsoft.com/office/powerpoint/2010/main" val="940590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theme1.xml><?xml version="1.0" encoding="utf-8"?>
<a:theme xmlns:a="http://schemas.openxmlformats.org/drawingml/2006/main" name="Dark Gradien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3.xml><?xml version="1.0" encoding="utf-8"?>
<ds:datastoreItem xmlns:ds="http://schemas.openxmlformats.org/officeDocument/2006/customXml" ds:itemID="{EF782DA7-86C0-4A84-A860-11A1E6E3FB6B}">
  <ds:schemaRefs>
    <ds:schemaRef ds:uri="http://schemas.microsoft.com/office/2006/documentManagement/typ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71af3243-3dd4-4a8d-8c0d-dd76da1f02a5"/>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Dark Gradient</Template>
  <TotalTime>12105</TotalTime>
  <Words>3335</Words>
  <Application>Microsoft Office PowerPoint</Application>
  <PresentationFormat>Widescreen</PresentationFormat>
  <Paragraphs>170</Paragraphs>
  <Slides>89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89</vt:i4>
      </vt:variant>
    </vt:vector>
  </HeadingPairs>
  <TitlesOfParts>
    <vt:vector size="94" baseType="lpstr">
      <vt:lpstr>Aptos</vt:lpstr>
      <vt:lpstr>Arial</vt:lpstr>
      <vt:lpstr>Arial Nova Light</vt:lpstr>
      <vt:lpstr>Nunito Sans</vt:lpstr>
      <vt:lpstr>Dark Gradient</vt:lpstr>
      <vt:lpstr>PowerPoint Presentation</vt:lpstr>
      <vt:lpstr>PowerPoint Presentation</vt:lpstr>
      <vt:lpstr>The Giving of Manna</vt:lpstr>
      <vt:lpstr>Exodus 15:23</vt:lpstr>
      <vt:lpstr>Exodus 15:23</vt:lpstr>
      <vt:lpstr>Exodus 15:24</vt:lpstr>
      <vt:lpstr>Exodus 15:24</vt:lpstr>
      <vt:lpstr>Exodus 15:25</vt:lpstr>
      <vt:lpstr>Exodus 15:25</vt:lpstr>
      <vt:lpstr>Exodus 15:26</vt:lpstr>
      <vt:lpstr>Exodus 15:26</vt:lpstr>
      <vt:lpstr>Exodus 16:1-3</vt:lpstr>
      <vt:lpstr>Exodus 16:1-3</vt:lpstr>
      <vt:lpstr>Exodus 16:1-3</vt:lpstr>
      <vt:lpstr>Exodus 16:1-3</vt:lpstr>
      <vt:lpstr>Exodus 16:4</vt:lpstr>
      <vt:lpstr>Exodus 16:4</vt:lpstr>
      <vt:lpstr>Exodus 16:4</vt:lpstr>
      <vt:lpstr>Exodus 16:4</vt:lpstr>
      <vt:lpstr>Exodus 16:6-8, 12</vt:lpstr>
      <vt:lpstr>Exodus 16:6-9, 12</vt:lpstr>
      <vt:lpstr>Exodus 16:6-9, 12</vt:lpstr>
      <vt:lpstr>Exodus 16:6-9, 12</vt:lpstr>
      <vt:lpstr>Exodus 16:6-9, 12</vt:lpstr>
      <vt:lpstr>Exodus 16:6-9, 12</vt:lpstr>
      <vt:lpstr>Exodus 16:13</vt:lpstr>
      <vt:lpstr>Exodus 16:13</vt:lpstr>
      <vt:lpstr>Exodus 16:14, 15</vt:lpstr>
      <vt:lpstr>Exodus 16:14-15</vt:lpstr>
      <vt:lpstr>Exodus 16:14-15</vt:lpstr>
      <vt:lpstr>Numbers 11:7</vt:lpstr>
      <vt:lpstr>PowerPoint Presentation</vt:lpstr>
      <vt:lpstr>PowerPoint Presentation</vt:lpstr>
      <vt:lpstr>PowerPoint Presentation</vt:lpstr>
      <vt:lpstr>Numbers 11:8</vt:lpstr>
      <vt:lpstr>Numbers 11:8</vt:lpstr>
      <vt:lpstr>PowerPoint Presentation</vt:lpstr>
      <vt:lpstr>PowerPoint Presentation</vt:lpstr>
      <vt:lpstr>Exodus 16:16</vt:lpstr>
      <vt:lpstr>Exodus 16:16</vt:lpstr>
      <vt:lpstr>PowerPoint Presentation</vt:lpstr>
      <vt:lpstr>Exodus 16:17-18</vt:lpstr>
      <vt:lpstr>Exodus 16:17-18</vt:lpstr>
      <vt:lpstr>Exodus 16:17-18</vt:lpstr>
      <vt:lpstr>2 Corinthians 8:13-15</vt:lpstr>
      <vt:lpstr>2 Corinthians  8:13-15</vt:lpstr>
      <vt:lpstr>2 Corinthians 8:13-15</vt:lpstr>
      <vt:lpstr>2 Corinthians 8:13-15</vt:lpstr>
      <vt:lpstr>Exodus 16:19, 20</vt:lpstr>
      <vt:lpstr>Exodus 16:19, 20</vt:lpstr>
      <vt:lpstr>Exodus 16:19, 20</vt:lpstr>
      <vt:lpstr>Exodus 16:22</vt:lpstr>
      <vt:lpstr>Exodus 16:22</vt:lpstr>
      <vt:lpstr>Exodus 16:5</vt:lpstr>
      <vt:lpstr>Exodus 16:5</vt:lpstr>
      <vt:lpstr>Exodus 16:23</vt:lpstr>
      <vt:lpstr>Exodus 16:23</vt:lpstr>
      <vt:lpstr>Exodus 16:26</vt:lpstr>
      <vt:lpstr>Exodus 16:26</vt:lpstr>
      <vt:lpstr>Exodus 16:23, 24, 29</vt:lpstr>
      <vt:lpstr>Exodus 16:23, 24, 29</vt:lpstr>
      <vt:lpstr>Exodus 16:23, 24, 29</vt:lpstr>
      <vt:lpstr>Exodus 16:23, 24, 29</vt:lpstr>
      <vt:lpstr>Exodus 16:27</vt:lpstr>
      <vt:lpstr>Exodus 16:27</vt:lpstr>
      <vt:lpstr>Exodus 16:28</vt:lpstr>
      <vt:lpstr>Exodus 16:28</vt:lpstr>
      <vt:lpstr>Exodus 16:35</vt:lpstr>
      <vt:lpstr>Exodus 16:35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Psalm 78:24, 25</vt:lpstr>
      <vt:lpstr>Psalm 78:24, 25</vt:lpstr>
      <vt:lpstr>John 6:48-51, 58</vt:lpstr>
      <vt:lpstr>John 6:48-51, 58</vt:lpstr>
      <vt:lpstr>John 6:48-51, 58</vt:lpstr>
      <vt:lpstr>John 6:48-51, 58</vt:lpstr>
      <vt:lpstr>John 6:48-51, 58</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Carmichael</dc:creator>
  <cp:lastModifiedBy>gabby young</cp:lastModifiedBy>
  <cp:revision>53</cp:revision>
  <cp:lastPrinted>2026-08-01T04:36:13Z</cp:lastPrinted>
  <dcterms:created xsi:type="dcterms:W3CDTF">2026-04-24T19:22:05Z</dcterms:created>
  <dcterms:modified xsi:type="dcterms:W3CDTF">2026-08-29T04:21:13Z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