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664" r:id="rId4"/>
  </p:sldMasterIdLst>
  <p:notesMasterIdLst>
    <p:notesMasterId r:id="rId78"/>
  </p:notesMasterIdLst>
  <p:handoutMasterIdLst>
    <p:handoutMasterId r:id="rId79"/>
  </p:handoutMasterIdLst>
  <p:sldIdLst>
    <p:sldId id="1519" r:id="rId5"/>
    <p:sldId id="1752" r:id="rId6"/>
    <p:sldId id="2105" r:id="rId7"/>
    <p:sldId id="2104" r:id="rId8"/>
    <p:sldId id="2102" r:id="rId9"/>
    <p:sldId id="2107" r:id="rId10"/>
    <p:sldId id="2106" r:id="rId11"/>
    <p:sldId id="2108" r:id="rId12"/>
    <p:sldId id="2109" r:id="rId13"/>
    <p:sldId id="2110" r:id="rId14"/>
    <p:sldId id="2111" r:id="rId15"/>
    <p:sldId id="2112" r:id="rId16"/>
    <p:sldId id="2113" r:id="rId17"/>
    <p:sldId id="2114" r:id="rId18"/>
    <p:sldId id="2115" r:id="rId19"/>
    <p:sldId id="2116" r:id="rId20"/>
    <p:sldId id="2117" r:id="rId21"/>
    <p:sldId id="2118" r:id="rId22"/>
    <p:sldId id="2119" r:id="rId23"/>
    <p:sldId id="2120" r:id="rId24"/>
    <p:sldId id="2121" r:id="rId25"/>
    <p:sldId id="2122" r:id="rId26"/>
    <p:sldId id="2123" r:id="rId27"/>
    <p:sldId id="2124" r:id="rId28"/>
    <p:sldId id="2125" r:id="rId29"/>
    <p:sldId id="2126" r:id="rId30"/>
    <p:sldId id="2127" r:id="rId31"/>
    <p:sldId id="2128" r:id="rId32"/>
    <p:sldId id="2129" r:id="rId33"/>
    <p:sldId id="2130" r:id="rId34"/>
    <p:sldId id="2131" r:id="rId35"/>
    <p:sldId id="2132" r:id="rId36"/>
    <p:sldId id="2133" r:id="rId37"/>
    <p:sldId id="2134" r:id="rId38"/>
    <p:sldId id="2135" r:id="rId39"/>
    <p:sldId id="2136" r:id="rId40"/>
    <p:sldId id="2137" r:id="rId41"/>
    <p:sldId id="2138" r:id="rId42"/>
    <p:sldId id="2139" r:id="rId43"/>
    <p:sldId id="2140" r:id="rId44"/>
    <p:sldId id="2141" r:id="rId45"/>
    <p:sldId id="2142" r:id="rId46"/>
    <p:sldId id="2143" r:id="rId47"/>
    <p:sldId id="2144" r:id="rId48"/>
    <p:sldId id="2145" r:id="rId49"/>
    <p:sldId id="2146" r:id="rId50"/>
    <p:sldId id="2147" r:id="rId51"/>
    <p:sldId id="2148" r:id="rId52"/>
    <p:sldId id="2149" r:id="rId53"/>
    <p:sldId id="2150" r:id="rId54"/>
    <p:sldId id="2151" r:id="rId55"/>
    <p:sldId id="2152" r:id="rId56"/>
    <p:sldId id="2153" r:id="rId57"/>
    <p:sldId id="2154" r:id="rId58"/>
    <p:sldId id="2155" r:id="rId59"/>
    <p:sldId id="2156" r:id="rId60"/>
    <p:sldId id="2157" r:id="rId61"/>
    <p:sldId id="2158" r:id="rId62"/>
    <p:sldId id="2159" r:id="rId63"/>
    <p:sldId id="2160" r:id="rId64"/>
    <p:sldId id="2161" r:id="rId65"/>
    <p:sldId id="2162" r:id="rId66"/>
    <p:sldId id="2163" r:id="rId67"/>
    <p:sldId id="2164" r:id="rId68"/>
    <p:sldId id="2165" r:id="rId69"/>
    <p:sldId id="2166" r:id="rId70"/>
    <p:sldId id="2167" r:id="rId71"/>
    <p:sldId id="2168" r:id="rId72"/>
    <p:sldId id="2169" r:id="rId73"/>
    <p:sldId id="2170" r:id="rId74"/>
    <p:sldId id="2171" r:id="rId75"/>
    <p:sldId id="1521" r:id="rId76"/>
    <p:sldId id="1511" r:id="rId77"/>
  </p:sldIdLst>
  <p:sldSz cx="12192000" cy="6858000"/>
  <p:notesSz cx="6953250" cy="9239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 Carmichael" initials="MC" lastIdx="1" clrIdx="0">
    <p:extLst>
      <p:ext uri="{19B8F6BF-5375-455C-9EA6-DF929625EA0E}">
        <p15:presenceInfo xmlns:p15="http://schemas.microsoft.com/office/powerpoint/2012/main" userId="670bd2a1a84c66f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4B7E"/>
    <a:srgbClr val="4A66AC"/>
    <a:srgbClr val="F6C94C"/>
    <a:srgbClr val="BCBDCA"/>
    <a:srgbClr val="562106"/>
    <a:srgbClr val="EEECE1"/>
    <a:srgbClr val="EAD8C0"/>
    <a:srgbClr val="221A0F"/>
    <a:srgbClr val="372231"/>
    <a:srgbClr val="3F33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612" autoAdjust="0"/>
    <p:restoredTop sz="90370" autoAdjust="0"/>
  </p:normalViewPr>
  <p:slideViewPr>
    <p:cSldViewPr snapToGrid="0">
      <p:cViewPr>
        <p:scale>
          <a:sx n="30" d="100"/>
          <a:sy n="30" d="100"/>
        </p:scale>
        <p:origin x="990" y="759"/>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3013075" cy="463567"/>
          </a:xfrm>
          <a:prstGeom prst="rect">
            <a:avLst/>
          </a:prstGeom>
        </p:spPr>
        <p:txBody>
          <a:bodyPr vert="horz" lIns="92528" tIns="46264" rIns="92528" bIns="46264"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938566" y="0"/>
            <a:ext cx="3013075" cy="463567"/>
          </a:xfrm>
          <a:prstGeom prst="rect">
            <a:avLst/>
          </a:prstGeom>
        </p:spPr>
        <p:txBody>
          <a:bodyPr vert="horz" lIns="92528" tIns="46264" rIns="92528" bIns="46264" rtlCol="0"/>
          <a:lstStyle>
            <a:lvl1pPr algn="r">
              <a:defRPr sz="1200"/>
            </a:lvl1pPr>
          </a:lstStyle>
          <a:p>
            <a:fld id="{D5D1EC30-5B0B-48D0-A1A8-66A96720DF24}" type="datetimeFigureOut">
              <a:rPr lang="en-US" smtClean="0"/>
              <a:t>9/11/2026</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775684"/>
            <a:ext cx="3013075" cy="463566"/>
          </a:xfrm>
          <a:prstGeom prst="rect">
            <a:avLst/>
          </a:prstGeom>
        </p:spPr>
        <p:txBody>
          <a:bodyPr vert="horz" lIns="92528" tIns="46264" rIns="92528" bIns="4626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938566" y="8775684"/>
            <a:ext cx="3013075" cy="463566"/>
          </a:xfrm>
          <a:prstGeom prst="rect">
            <a:avLst/>
          </a:prstGeom>
        </p:spPr>
        <p:txBody>
          <a:bodyPr vert="horz" lIns="92528" tIns="46264" rIns="92528" bIns="46264"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075" cy="463567"/>
          </a:xfrm>
          <a:prstGeom prst="rect">
            <a:avLst/>
          </a:prstGeom>
        </p:spPr>
        <p:txBody>
          <a:bodyPr vert="horz" lIns="92528" tIns="46264" rIns="92528" bIns="46264" rtlCol="0"/>
          <a:lstStyle>
            <a:lvl1pPr algn="l">
              <a:defRPr sz="1200"/>
            </a:lvl1pPr>
          </a:lstStyle>
          <a:p>
            <a:endParaRPr lang="en-US" dirty="0"/>
          </a:p>
        </p:txBody>
      </p:sp>
      <p:sp>
        <p:nvSpPr>
          <p:cNvPr id="3" name="Date Placeholder 2"/>
          <p:cNvSpPr>
            <a:spLocks noGrp="1"/>
          </p:cNvSpPr>
          <p:nvPr>
            <p:ph type="dt" idx="1"/>
          </p:nvPr>
        </p:nvSpPr>
        <p:spPr>
          <a:xfrm>
            <a:off x="3938566" y="0"/>
            <a:ext cx="3013075" cy="463567"/>
          </a:xfrm>
          <a:prstGeom prst="rect">
            <a:avLst/>
          </a:prstGeom>
        </p:spPr>
        <p:txBody>
          <a:bodyPr vert="horz" lIns="92528" tIns="46264" rIns="92528" bIns="46264" rtlCol="0"/>
          <a:lstStyle>
            <a:lvl1pPr algn="r">
              <a:defRPr sz="1200"/>
            </a:lvl1pPr>
          </a:lstStyle>
          <a:p>
            <a:fld id="{69F68A4D-42A7-45F7-9930-00E8DCB48D7E}" type="datetimeFigureOut">
              <a:rPr lang="en-US" smtClean="0"/>
              <a:t>9/11/2026</a:t>
            </a:fld>
            <a:endParaRPr lang="en-US" dirty="0"/>
          </a:p>
        </p:txBody>
      </p:sp>
      <p:sp>
        <p:nvSpPr>
          <p:cNvPr id="4" name="Slide Image Placeholder 3"/>
          <p:cNvSpPr>
            <a:spLocks noGrp="1" noRot="1" noChangeAspect="1"/>
          </p:cNvSpPr>
          <p:nvPr>
            <p:ph type="sldImg" idx="2"/>
          </p:nvPr>
        </p:nvSpPr>
        <p:spPr>
          <a:xfrm>
            <a:off x="703263" y="1154113"/>
            <a:ext cx="5546725" cy="3119437"/>
          </a:xfrm>
          <a:prstGeom prst="rect">
            <a:avLst/>
          </a:prstGeom>
          <a:noFill/>
          <a:ln w="12700">
            <a:solidFill>
              <a:prstClr val="black"/>
            </a:solidFill>
          </a:ln>
        </p:spPr>
        <p:txBody>
          <a:bodyPr vert="horz" lIns="92528" tIns="46264" rIns="92528" bIns="46264" rtlCol="0" anchor="ctr"/>
          <a:lstStyle/>
          <a:p>
            <a:endParaRPr lang="en-US" dirty="0"/>
          </a:p>
        </p:txBody>
      </p:sp>
      <p:sp>
        <p:nvSpPr>
          <p:cNvPr id="5" name="Notes Placeholder 4"/>
          <p:cNvSpPr>
            <a:spLocks noGrp="1"/>
          </p:cNvSpPr>
          <p:nvPr>
            <p:ph type="body" sz="quarter" idx="3"/>
          </p:nvPr>
        </p:nvSpPr>
        <p:spPr>
          <a:xfrm>
            <a:off x="695325" y="4446389"/>
            <a:ext cx="5562600" cy="3637955"/>
          </a:xfrm>
          <a:prstGeom prst="rect">
            <a:avLst/>
          </a:prstGeom>
        </p:spPr>
        <p:txBody>
          <a:bodyPr vert="horz" lIns="92528" tIns="46264" rIns="92528" bIns="4626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5684"/>
            <a:ext cx="3013075" cy="463566"/>
          </a:xfrm>
          <a:prstGeom prst="rect">
            <a:avLst/>
          </a:prstGeom>
        </p:spPr>
        <p:txBody>
          <a:bodyPr vert="horz" lIns="92528" tIns="46264" rIns="92528" bIns="4626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8566" y="8775684"/>
            <a:ext cx="3013075" cy="463566"/>
          </a:xfrm>
          <a:prstGeom prst="rect">
            <a:avLst/>
          </a:prstGeom>
        </p:spPr>
        <p:txBody>
          <a:bodyPr vert="horz" lIns="92528" tIns="46264" rIns="92528" bIns="46264"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72</a:t>
            </a:fld>
            <a:endParaRPr lang="en-US" dirty="0"/>
          </a:p>
        </p:txBody>
      </p:sp>
    </p:spTree>
    <p:extLst>
      <p:ext uri="{BB962C8B-B14F-4D97-AF65-F5344CB8AC3E}">
        <p14:creationId xmlns:p14="http://schemas.microsoft.com/office/powerpoint/2010/main" val="177456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665DFBE8-81F4-46A1-BB38-C49D79C4F68D}" type="datetime1">
              <a:rPr lang="en-US" smtClean="0"/>
              <a:t>9/11/2026</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r>
              <a:rPr lang="en-US"/>
              <a:t>Sample Footer Text</a:t>
            </a:r>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185791900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5DFBE8-81F4-46A1-BB38-C49D79C4F68D}" type="datetime1">
              <a:rPr lang="en-US" smtClean="0"/>
              <a:t>9/11/2026</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1744614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665DFBE8-81F4-46A1-BB38-C49D79C4F68D}" type="datetime1">
              <a:rPr lang="en-US" smtClean="0"/>
              <a:t>9/11/2026</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r>
              <a:rPr lang="en-US"/>
              <a:t>Sample Footer Text</a:t>
            </a:r>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203662274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5DFBE8-81F4-46A1-BB38-C49D79C4F68D}" type="datetime1">
              <a:rPr lang="en-US" smtClean="0"/>
              <a:t>9/11/2026</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0654233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65DFBE8-81F4-46A1-BB38-C49D79C4F68D}" type="datetime1">
              <a:rPr lang="en-US" smtClean="0"/>
              <a:t>9/11/2026</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9523735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57FA73-4BE2-4237-90E8-28123CE1B9FA}" type="datetime1">
              <a:rPr lang="en-US" smtClean="0"/>
              <a:t>9/11/2026</a:t>
            </a:fld>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32007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5DFBE8-81F4-46A1-BB38-C49D79C4F68D}" type="datetime1">
              <a:rPr lang="en-US" smtClean="0"/>
              <a:t>9/11/2026</a:t>
            </a:fld>
            <a:endParaRPr lang="en-US" dirty="0"/>
          </a:p>
        </p:txBody>
      </p:sp>
      <p:sp>
        <p:nvSpPr>
          <p:cNvPr id="3" name="Footer Placeholder 2"/>
          <p:cNvSpPr>
            <a:spLocks noGrp="1"/>
          </p:cNvSpPr>
          <p:nvPr>
            <p:ph type="ftr" sz="quarter" idx="11"/>
          </p:nvPr>
        </p:nvSpPr>
        <p:spPr/>
        <p:txBody>
          <a:bodyPr/>
          <a:lstStyle/>
          <a:p>
            <a:r>
              <a:rPr lang="en-US"/>
              <a:t>Sample Footer Text</a:t>
            </a:r>
            <a:endParaRPr lang="en-US" dirty="0"/>
          </a:p>
        </p:txBody>
      </p:sp>
      <p:sp>
        <p:nvSpPr>
          <p:cNvPr id="4" name="Slide Number Placeholder 3"/>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28394315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665DFBE8-81F4-46A1-BB38-C49D79C4F68D}" type="datetime1">
              <a:rPr lang="en-US" smtClean="0"/>
              <a:t>9/11/2026</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r>
              <a:rPr lang="en-US"/>
              <a:t>Sample Footer Text</a:t>
            </a:r>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26673277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5DFBE8-81F4-46A1-BB38-C49D79C4F68D}" type="datetime1">
              <a:rPr lang="en-US" smtClean="0"/>
              <a:t>9/11/2026</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2414459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5DFBE8-81F4-46A1-BB38-C49D79C4F68D}" type="datetime1">
              <a:rPr lang="en-US" smtClean="0"/>
              <a:t>9/11/2026</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7323614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665DFBE8-81F4-46A1-BB38-C49D79C4F68D}" type="datetime1">
              <a:rPr lang="en-US" smtClean="0"/>
              <a:t>9/11/2026</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r>
              <a:rPr lang="en-US"/>
              <a:t>Sample Footer Text</a:t>
            </a:r>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61211756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830857" y="3603170"/>
            <a:ext cx="7014009" cy="1507672"/>
          </a:xfrm>
        </p:spPr>
        <p:txBody>
          <a:bodyPr anchor="b">
            <a:noAutofit/>
          </a:bodyPr>
          <a:lstStyle>
            <a:lvl1pPr>
              <a:defRPr sz="4500">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484133" y="5480958"/>
            <a:ext cx="6360733" cy="744158"/>
          </a:xfrm>
        </p:spPr>
        <p:txBody>
          <a:bodyPr anchor="b">
            <a:noAutofit/>
          </a:bodyPr>
          <a:lstStyle>
            <a:lvl1pPr marL="0" indent="0">
              <a:lnSpc>
                <a:spcPct val="110000"/>
              </a:lnSpc>
              <a:buNone/>
              <a:defRPr sz="1800"/>
            </a:lvl1pPr>
            <a:lvl2pPr marL="228600" indent="0">
              <a:lnSpc>
                <a:spcPct val="110000"/>
              </a:lnSpc>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ABC5762-7F5E-4C8D-B27D-8990A68BB18F}" type="datetime1">
              <a:rPr lang="en-US" smtClean="0"/>
              <a:t>9/11/2026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3763966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665DFBE8-81F4-46A1-BB38-C49D79C4F68D}" type="datetime1">
              <a:rPr lang="en-US" smtClean="0"/>
              <a:t>9/11/2026</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r>
              <a:rPr lang="en-US"/>
              <a:t>Sample Footer Text</a:t>
            </a:r>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CC057153-B650-4DEB-B370-79DDCFDCE934}" type="slidenum">
              <a:rPr lang="en-US" smtClean="0"/>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679027915"/>
      </p:ext>
    </p:extLst>
  </p:cSld>
  <p:clrMap bg1="lt1" tx1="dk1" bg2="lt2" tx2="dk2" accent1="accent1" accent2="accent2" accent3="accent3" accent4="accent4" accent5="accent5" accent6="accent6" hlink="hlink" folHlink="folHlink"/>
  <p:sldLayoutIdLst>
    <p:sldLayoutId id="2147485665" r:id="rId1"/>
    <p:sldLayoutId id="2147485666" r:id="rId2"/>
    <p:sldLayoutId id="2147485667" r:id="rId3"/>
    <p:sldLayoutId id="2147485668" r:id="rId4"/>
    <p:sldLayoutId id="2147485669" r:id="rId5"/>
    <p:sldLayoutId id="2147485670" r:id="rId6"/>
    <p:sldLayoutId id="2147485671" r:id="rId7"/>
    <p:sldLayoutId id="2147485672" r:id="rId8"/>
    <p:sldLayoutId id="2147485673" r:id="rId9"/>
    <p:sldLayoutId id="2147485674" r:id="rId10"/>
    <p:sldLayoutId id="2147485675" r:id="rId11"/>
    <p:sldLayoutId id="2147485677" r:id="rId12"/>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108A0CE-EFD5-B6EB-BCC6-C804CC0EFD0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394154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976B5-0BDF-9B5F-C3F9-230BC99552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692709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064E8-758A-6C03-0F1F-7E1FAC99DAFB}"/>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70716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A926F-6BFD-EC30-C997-C26076705062}"/>
              </a:ext>
            </a:extLst>
          </p:cNvPr>
          <p:cNvSpPr>
            <a:spLocks noGrp="1"/>
          </p:cNvSpPr>
          <p:nvPr>
            <p:ph type="ctrTitle"/>
          </p:nvPr>
        </p:nvSpPr>
        <p:spPr>
          <a:xfrm>
            <a:off x="526870" y="3204926"/>
            <a:ext cx="10993549" cy="2326741"/>
          </a:xfrm>
        </p:spPr>
        <p:txBody>
          <a:bodyPr>
            <a:normAutofit/>
          </a:bodyPr>
          <a:lstStyle/>
          <a:p>
            <a:r>
              <a:rPr lang="en-US" sz="4800" dirty="0">
                <a:solidFill>
                  <a:schemeClr val="bg1"/>
                </a:solidFill>
              </a:rPr>
              <a:t>1. How long was it after the children of Israel left Egypt until they came to Sinai?  </a:t>
            </a:r>
          </a:p>
        </p:txBody>
      </p:sp>
      <p:sp>
        <p:nvSpPr>
          <p:cNvPr id="5" name="TextBox 4">
            <a:extLst>
              <a:ext uri="{FF2B5EF4-FFF2-40B4-BE49-F238E27FC236}">
                <a16:creationId xmlns:a16="http://schemas.microsoft.com/office/drawing/2014/main" id="{15D8A6AB-AA61-1E57-F9BE-E8CF7D936825}"/>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Exodus 19:1-2 </a:t>
            </a:r>
          </a:p>
        </p:txBody>
      </p:sp>
      <p:pic>
        <p:nvPicPr>
          <p:cNvPr id="7" name="Picture 6">
            <a:extLst>
              <a:ext uri="{FF2B5EF4-FFF2-40B4-BE49-F238E27FC236}">
                <a16:creationId xmlns:a16="http://schemas.microsoft.com/office/drawing/2014/main" id="{EECF87D9-A435-2316-56C5-167EC80A6BF1}"/>
              </a:ext>
            </a:extLst>
          </p:cNvPr>
          <p:cNvPicPr>
            <a:picLocks noChangeAspect="1"/>
          </p:cNvPicPr>
          <p:nvPr/>
        </p:nvPicPr>
        <p:blipFill>
          <a:blip r:embed="rId2"/>
          <a:srcRect l="-27" t="26346" r="27" b="35672"/>
          <a:stretch>
            <a:fillRect/>
          </a:stretch>
        </p:blipFill>
        <p:spPr>
          <a:xfrm>
            <a:off x="443619" y="540980"/>
            <a:ext cx="11298725" cy="2519092"/>
          </a:xfrm>
          <a:prstGeom prst="rect">
            <a:avLst/>
          </a:prstGeom>
        </p:spPr>
      </p:pic>
    </p:spTree>
    <p:extLst>
      <p:ext uri="{BB962C8B-B14F-4D97-AF65-F5344CB8AC3E}">
        <p14:creationId xmlns:p14="http://schemas.microsoft.com/office/powerpoint/2010/main" val="2809529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83C29-2296-1E74-7A4A-FD858BF7A8DD}"/>
              </a:ext>
            </a:extLst>
          </p:cNvPr>
          <p:cNvSpPr>
            <a:spLocks noGrp="1"/>
          </p:cNvSpPr>
          <p:nvPr>
            <p:ph type="title"/>
          </p:nvPr>
        </p:nvSpPr>
        <p:spPr/>
        <p:txBody>
          <a:bodyPr>
            <a:normAutofit/>
          </a:bodyPr>
          <a:lstStyle/>
          <a:p>
            <a:r>
              <a:rPr lang="en-US" sz="5400" dirty="0"/>
              <a:t>Exodus 19:1-2</a:t>
            </a:r>
          </a:p>
        </p:txBody>
      </p:sp>
      <p:sp>
        <p:nvSpPr>
          <p:cNvPr id="3" name="Content Placeholder 2">
            <a:extLst>
              <a:ext uri="{FF2B5EF4-FFF2-40B4-BE49-F238E27FC236}">
                <a16:creationId xmlns:a16="http://schemas.microsoft.com/office/drawing/2014/main" id="{174C8FE1-863F-B2A1-DEE1-3078FE6CC7A8}"/>
              </a:ext>
            </a:extLst>
          </p:cNvPr>
          <p:cNvSpPr>
            <a:spLocks noGrp="1"/>
          </p:cNvSpPr>
          <p:nvPr>
            <p:ph sz="half" idx="1"/>
          </p:nvPr>
        </p:nvSpPr>
        <p:spPr>
          <a:xfrm>
            <a:off x="581193" y="1982709"/>
            <a:ext cx="5422390" cy="4544840"/>
          </a:xfrm>
        </p:spPr>
        <p:txBody>
          <a:bodyPr>
            <a:normAutofit/>
          </a:bodyPr>
          <a:lstStyle/>
          <a:p>
            <a:r>
              <a:rPr lang="en-US" sz="4000" b="1" dirty="0"/>
              <a:t>19 </a:t>
            </a:r>
            <a:r>
              <a:rPr lang="en-US" sz="4000" dirty="0"/>
              <a:t>In the third month, when the children of Israel were gone forth out of the land of Egypt, the same day came they into the wilderness of Sinai.</a:t>
            </a:r>
          </a:p>
        </p:txBody>
      </p:sp>
      <p:pic>
        <p:nvPicPr>
          <p:cNvPr id="5" name="Content Placeholder 4" descr="Why Did the Israelites Want to Return to Egypt? The Psychology of Faith in  the Desert - Hidabroot">
            <a:extLst>
              <a:ext uri="{FF2B5EF4-FFF2-40B4-BE49-F238E27FC236}">
                <a16:creationId xmlns:a16="http://schemas.microsoft.com/office/drawing/2014/main" id="{34B46424-C492-37FC-B816-E8F4C3515A00}"/>
              </a:ext>
            </a:extLst>
          </p:cNvPr>
          <p:cNvPicPr>
            <a:picLocks noGrp="1" noChangeAspect="1"/>
          </p:cNvPicPr>
          <p:nvPr>
            <p:ph sz="half" idx="2"/>
          </p:nvPr>
        </p:nvPicPr>
        <p:blipFill>
          <a:blip r:embed="rId2"/>
          <a:srcRect l="8508" r="3962"/>
          <a:stretch>
            <a:fillRect/>
          </a:stretch>
        </p:blipFill>
        <p:spPr>
          <a:xfrm>
            <a:off x="6246860" y="2227263"/>
            <a:ext cx="5495485" cy="4300286"/>
          </a:xfrm>
          <a:prstGeom prst="rect">
            <a:avLst/>
          </a:prstGeom>
        </p:spPr>
      </p:pic>
    </p:spTree>
    <p:extLst>
      <p:ext uri="{BB962C8B-B14F-4D97-AF65-F5344CB8AC3E}">
        <p14:creationId xmlns:p14="http://schemas.microsoft.com/office/powerpoint/2010/main" val="3524028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A186F-8E29-61C8-E71F-BA4E9F3859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874EB3-29C4-A208-E2C7-51A024067CC8}"/>
              </a:ext>
            </a:extLst>
          </p:cNvPr>
          <p:cNvSpPr>
            <a:spLocks noGrp="1"/>
          </p:cNvSpPr>
          <p:nvPr>
            <p:ph type="title"/>
          </p:nvPr>
        </p:nvSpPr>
        <p:spPr/>
        <p:txBody>
          <a:bodyPr>
            <a:normAutofit/>
          </a:bodyPr>
          <a:lstStyle/>
          <a:p>
            <a:r>
              <a:rPr lang="en-US" sz="5400" dirty="0"/>
              <a:t>Exodus 19:1-2</a:t>
            </a:r>
          </a:p>
        </p:txBody>
      </p:sp>
      <p:sp>
        <p:nvSpPr>
          <p:cNvPr id="3" name="Content Placeholder 2">
            <a:extLst>
              <a:ext uri="{FF2B5EF4-FFF2-40B4-BE49-F238E27FC236}">
                <a16:creationId xmlns:a16="http://schemas.microsoft.com/office/drawing/2014/main" id="{9ED80D4A-EAC9-1848-5114-EE195A790B8D}"/>
              </a:ext>
            </a:extLst>
          </p:cNvPr>
          <p:cNvSpPr>
            <a:spLocks noGrp="1"/>
          </p:cNvSpPr>
          <p:nvPr>
            <p:ph sz="half" idx="1"/>
          </p:nvPr>
        </p:nvSpPr>
        <p:spPr>
          <a:xfrm>
            <a:off x="581193" y="1982709"/>
            <a:ext cx="5422390" cy="4544840"/>
          </a:xfrm>
        </p:spPr>
        <p:txBody>
          <a:bodyPr>
            <a:normAutofit fontScale="92500" lnSpcReduction="20000"/>
          </a:bodyPr>
          <a:lstStyle/>
          <a:p>
            <a:r>
              <a:rPr lang="en-US" sz="4400" b="1" baseline="30000" dirty="0"/>
              <a:t>2 </a:t>
            </a:r>
            <a:r>
              <a:rPr lang="en-US" sz="4400" dirty="0"/>
              <a:t>For they were departed from Rephidim, and were come to the desert of Sinai, and had pitched in the wilderness; and there Israel camped before the mount.</a:t>
            </a:r>
            <a:endParaRPr lang="en-US" sz="8000" dirty="0"/>
          </a:p>
        </p:txBody>
      </p:sp>
      <p:pic>
        <p:nvPicPr>
          <p:cNvPr id="7" name="Content Placeholder 6" descr="Exodus 19:2 Devotional: Camping at Mount Sinai: A Sacred Moment of  Preparation | Bible Art">
            <a:extLst>
              <a:ext uri="{FF2B5EF4-FFF2-40B4-BE49-F238E27FC236}">
                <a16:creationId xmlns:a16="http://schemas.microsoft.com/office/drawing/2014/main" id="{8AF0C1E2-0A0E-C6F5-2172-FED85EE3AB4C}"/>
              </a:ext>
            </a:extLst>
          </p:cNvPr>
          <p:cNvPicPr>
            <a:picLocks noGrp="1" noChangeAspect="1"/>
          </p:cNvPicPr>
          <p:nvPr>
            <p:ph sz="half" idx="2"/>
          </p:nvPr>
        </p:nvPicPr>
        <p:blipFill>
          <a:blip r:embed="rId2"/>
          <a:srcRect t="4960" b="11235"/>
          <a:stretch>
            <a:fillRect/>
          </a:stretch>
        </p:blipFill>
        <p:spPr>
          <a:xfrm>
            <a:off x="6188419" y="1982709"/>
            <a:ext cx="5336642" cy="4472412"/>
          </a:xfrm>
          <a:prstGeom prst="rect">
            <a:avLst/>
          </a:prstGeom>
        </p:spPr>
      </p:pic>
    </p:spTree>
    <p:extLst>
      <p:ext uri="{BB962C8B-B14F-4D97-AF65-F5344CB8AC3E}">
        <p14:creationId xmlns:p14="http://schemas.microsoft.com/office/powerpoint/2010/main" val="2231715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5FACA-22E2-0E7F-AAD7-BCDCA9CF4E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6D5E2-1D3A-6C1D-2AB2-59B9B6E69E87}"/>
              </a:ext>
            </a:extLst>
          </p:cNvPr>
          <p:cNvSpPr>
            <a:spLocks noGrp="1"/>
          </p:cNvSpPr>
          <p:nvPr>
            <p:ph type="ctrTitle"/>
          </p:nvPr>
        </p:nvSpPr>
        <p:spPr>
          <a:xfrm>
            <a:off x="526870" y="3204926"/>
            <a:ext cx="10993549" cy="2326741"/>
          </a:xfrm>
        </p:spPr>
        <p:txBody>
          <a:bodyPr>
            <a:noAutofit/>
          </a:bodyPr>
          <a:lstStyle/>
          <a:p>
            <a:r>
              <a:rPr lang="en-US" sz="5400" dirty="0">
                <a:solidFill>
                  <a:schemeClr val="bg1"/>
                </a:solidFill>
              </a:rPr>
              <a:t>2. What did the Lord say he would do the third day afterward? </a:t>
            </a:r>
            <a:endParaRPr lang="en-US" sz="6600" dirty="0">
              <a:solidFill>
                <a:schemeClr val="bg1"/>
              </a:solidFill>
            </a:endParaRPr>
          </a:p>
        </p:txBody>
      </p:sp>
      <p:sp>
        <p:nvSpPr>
          <p:cNvPr id="5" name="TextBox 4">
            <a:extLst>
              <a:ext uri="{FF2B5EF4-FFF2-40B4-BE49-F238E27FC236}">
                <a16:creationId xmlns:a16="http://schemas.microsoft.com/office/drawing/2014/main" id="{D9714969-AEC4-AE33-CAC6-B4276ADD4C9D}"/>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Exodus 19:10-11 </a:t>
            </a:r>
          </a:p>
        </p:txBody>
      </p:sp>
      <p:pic>
        <p:nvPicPr>
          <p:cNvPr id="3" name="Picture 2" descr="Bible Study: Exodus 24. The Covenant Affirmed at Sinai | by Daniel Coulter  | Medium">
            <a:extLst>
              <a:ext uri="{FF2B5EF4-FFF2-40B4-BE49-F238E27FC236}">
                <a16:creationId xmlns:a16="http://schemas.microsoft.com/office/drawing/2014/main" id="{F71A383E-C74F-C843-EE16-B4AA5E3F79B9}"/>
              </a:ext>
            </a:extLst>
          </p:cNvPr>
          <p:cNvPicPr>
            <a:picLocks noChangeAspect="1"/>
          </p:cNvPicPr>
          <p:nvPr/>
        </p:nvPicPr>
        <p:blipFill>
          <a:blip r:embed="rId2"/>
          <a:srcRect t="3622" b="74057"/>
          <a:stretch>
            <a:fillRect/>
          </a:stretch>
        </p:blipFill>
        <p:spPr>
          <a:xfrm>
            <a:off x="443619" y="547393"/>
            <a:ext cx="11304762" cy="2523353"/>
          </a:xfrm>
          <a:prstGeom prst="rect">
            <a:avLst/>
          </a:prstGeom>
        </p:spPr>
      </p:pic>
    </p:spTree>
    <p:extLst>
      <p:ext uri="{BB962C8B-B14F-4D97-AF65-F5344CB8AC3E}">
        <p14:creationId xmlns:p14="http://schemas.microsoft.com/office/powerpoint/2010/main" val="1853746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454E6-43C4-3238-A8F2-CB812D1141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1BB1CD-FC87-C46A-5888-A43B8E130E7E}"/>
              </a:ext>
            </a:extLst>
          </p:cNvPr>
          <p:cNvSpPr>
            <a:spLocks noGrp="1"/>
          </p:cNvSpPr>
          <p:nvPr>
            <p:ph type="title"/>
          </p:nvPr>
        </p:nvSpPr>
        <p:spPr/>
        <p:txBody>
          <a:bodyPr>
            <a:normAutofit/>
          </a:bodyPr>
          <a:lstStyle/>
          <a:p>
            <a:r>
              <a:rPr lang="en-US" sz="5400" dirty="0"/>
              <a:t>Exodus 19:10-11</a:t>
            </a:r>
          </a:p>
        </p:txBody>
      </p:sp>
      <p:sp>
        <p:nvSpPr>
          <p:cNvPr id="3" name="Content Placeholder 2">
            <a:extLst>
              <a:ext uri="{FF2B5EF4-FFF2-40B4-BE49-F238E27FC236}">
                <a16:creationId xmlns:a16="http://schemas.microsoft.com/office/drawing/2014/main" id="{1AE882B0-0BD7-89F4-BC52-6E548BE5D7A2}"/>
              </a:ext>
            </a:extLst>
          </p:cNvPr>
          <p:cNvSpPr>
            <a:spLocks noGrp="1"/>
          </p:cNvSpPr>
          <p:nvPr>
            <p:ph sz="half" idx="1"/>
          </p:nvPr>
        </p:nvSpPr>
        <p:spPr>
          <a:xfrm>
            <a:off x="581193" y="1982709"/>
            <a:ext cx="5422390" cy="4544840"/>
          </a:xfrm>
        </p:spPr>
        <p:txBody>
          <a:bodyPr>
            <a:normAutofit fontScale="92500" lnSpcReduction="10000"/>
          </a:bodyPr>
          <a:lstStyle/>
          <a:p>
            <a:r>
              <a:rPr lang="en-US" sz="4800" b="1" baseline="30000" dirty="0"/>
              <a:t>10 </a:t>
            </a:r>
            <a:r>
              <a:rPr lang="en-US" sz="4800" dirty="0"/>
              <a:t>And the </a:t>
            </a:r>
            <a:r>
              <a:rPr lang="en-US" sz="4800" cap="small" dirty="0"/>
              <a:t>Lord</a:t>
            </a:r>
            <a:r>
              <a:rPr lang="en-US" sz="4800" dirty="0"/>
              <a:t> said unto Moses, Go unto the people, and sanctify them to day and to morrow, and let them wash their clothes,</a:t>
            </a:r>
            <a:endParaRPr lang="en-US" sz="28700" dirty="0"/>
          </a:p>
        </p:txBody>
      </p:sp>
      <p:pic>
        <p:nvPicPr>
          <p:cNvPr id="6" name="Content Placeholder 5" descr="EVERYDAY LIFE IN BIBLE TIMES (WASHING CLOTHES PT1) | Jesusway4you">
            <a:extLst>
              <a:ext uri="{FF2B5EF4-FFF2-40B4-BE49-F238E27FC236}">
                <a16:creationId xmlns:a16="http://schemas.microsoft.com/office/drawing/2014/main" id="{84587FA6-ADEA-B510-17B4-3FDACDEFD6AE}"/>
              </a:ext>
            </a:extLst>
          </p:cNvPr>
          <p:cNvPicPr>
            <a:picLocks noGrp="1" noChangeAspect="1"/>
          </p:cNvPicPr>
          <p:nvPr>
            <p:ph sz="half" idx="2"/>
          </p:nvPr>
        </p:nvPicPr>
        <p:blipFill>
          <a:blip r:embed="rId2"/>
          <a:srcRect b="4592"/>
          <a:stretch>
            <a:fillRect/>
          </a:stretch>
        </p:blipFill>
        <p:spPr>
          <a:xfrm>
            <a:off x="6315482" y="1982709"/>
            <a:ext cx="5478135" cy="4418091"/>
          </a:xfrm>
          <a:prstGeom prst="rect">
            <a:avLst/>
          </a:prstGeom>
        </p:spPr>
      </p:pic>
    </p:spTree>
    <p:extLst>
      <p:ext uri="{BB962C8B-B14F-4D97-AF65-F5344CB8AC3E}">
        <p14:creationId xmlns:p14="http://schemas.microsoft.com/office/powerpoint/2010/main" val="2272280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2B690-A50E-4206-CE49-D9BDD41D7E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CC95A-1E47-FED4-010A-EEABE2DFABC9}"/>
              </a:ext>
            </a:extLst>
          </p:cNvPr>
          <p:cNvSpPr>
            <a:spLocks noGrp="1"/>
          </p:cNvSpPr>
          <p:nvPr>
            <p:ph type="title"/>
          </p:nvPr>
        </p:nvSpPr>
        <p:spPr/>
        <p:txBody>
          <a:bodyPr>
            <a:normAutofit/>
          </a:bodyPr>
          <a:lstStyle/>
          <a:p>
            <a:r>
              <a:rPr lang="en-US" sz="5400" dirty="0"/>
              <a:t>Exodus 19:10-11</a:t>
            </a:r>
          </a:p>
        </p:txBody>
      </p:sp>
      <p:sp>
        <p:nvSpPr>
          <p:cNvPr id="3" name="Content Placeholder 2">
            <a:extLst>
              <a:ext uri="{FF2B5EF4-FFF2-40B4-BE49-F238E27FC236}">
                <a16:creationId xmlns:a16="http://schemas.microsoft.com/office/drawing/2014/main" id="{D7FA11A9-8AD7-B748-F13D-4CC5A623D67C}"/>
              </a:ext>
            </a:extLst>
          </p:cNvPr>
          <p:cNvSpPr>
            <a:spLocks noGrp="1"/>
          </p:cNvSpPr>
          <p:nvPr>
            <p:ph sz="half" idx="1"/>
          </p:nvPr>
        </p:nvSpPr>
        <p:spPr>
          <a:xfrm>
            <a:off x="581193" y="1982709"/>
            <a:ext cx="5422390" cy="4544840"/>
          </a:xfrm>
        </p:spPr>
        <p:txBody>
          <a:bodyPr>
            <a:normAutofit fontScale="92500" lnSpcReduction="10000"/>
          </a:bodyPr>
          <a:lstStyle/>
          <a:p>
            <a:r>
              <a:rPr lang="en-US" sz="4800" b="1" baseline="30000" dirty="0"/>
              <a:t>11 </a:t>
            </a:r>
            <a:r>
              <a:rPr lang="en-US" sz="4800" dirty="0"/>
              <a:t>And be ready against the third day: for the third day the </a:t>
            </a:r>
            <a:r>
              <a:rPr lang="en-US" sz="4800" cap="small" dirty="0"/>
              <a:t>Lord</a:t>
            </a:r>
            <a:r>
              <a:rPr lang="en-US" sz="4800" dirty="0"/>
              <a:t> will come down in the sight of all the people upon mount Sinai.</a:t>
            </a:r>
            <a:endParaRPr lang="en-US" sz="123400" dirty="0"/>
          </a:p>
        </p:txBody>
      </p:sp>
      <p:pic>
        <p:nvPicPr>
          <p:cNvPr id="10" name="Content Placeholder 9" descr="The Exodus Route: Wilderness of Sinai">
            <a:extLst>
              <a:ext uri="{FF2B5EF4-FFF2-40B4-BE49-F238E27FC236}">
                <a16:creationId xmlns:a16="http://schemas.microsoft.com/office/drawing/2014/main" id="{88E12F80-439E-6EFC-4F40-BABD93CAE52A}"/>
              </a:ext>
            </a:extLst>
          </p:cNvPr>
          <p:cNvPicPr>
            <a:picLocks noGrp="1" noChangeAspect="1"/>
          </p:cNvPicPr>
          <p:nvPr>
            <p:ph sz="half" idx="2"/>
          </p:nvPr>
        </p:nvPicPr>
        <p:blipFill>
          <a:blip r:embed="rId2"/>
          <a:srcRect r="13920" b="5242"/>
          <a:stretch>
            <a:fillRect/>
          </a:stretch>
        </p:blipFill>
        <p:spPr>
          <a:xfrm>
            <a:off x="6300991" y="2227263"/>
            <a:ext cx="5422390" cy="4173537"/>
          </a:xfrm>
          <a:prstGeom prst="rect">
            <a:avLst/>
          </a:prstGeom>
        </p:spPr>
      </p:pic>
    </p:spTree>
    <p:extLst>
      <p:ext uri="{BB962C8B-B14F-4D97-AF65-F5344CB8AC3E}">
        <p14:creationId xmlns:p14="http://schemas.microsoft.com/office/powerpoint/2010/main" val="3010009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203F6-620F-B8B3-5E4B-ED6CE9FA0C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B2E741-2711-6BEB-1001-5A10CD86ABE6}"/>
              </a:ext>
            </a:extLst>
          </p:cNvPr>
          <p:cNvSpPr>
            <a:spLocks noGrp="1"/>
          </p:cNvSpPr>
          <p:nvPr>
            <p:ph type="ctrTitle"/>
          </p:nvPr>
        </p:nvSpPr>
        <p:spPr>
          <a:xfrm>
            <a:off x="526870" y="3204926"/>
            <a:ext cx="10993549" cy="2326741"/>
          </a:xfrm>
        </p:spPr>
        <p:txBody>
          <a:bodyPr>
            <a:noAutofit/>
          </a:bodyPr>
          <a:lstStyle/>
          <a:p>
            <a:r>
              <a:rPr lang="en-US" sz="4800" dirty="0">
                <a:solidFill>
                  <a:schemeClr val="bg1"/>
                </a:solidFill>
              </a:rPr>
              <a:t>3. What precaution was taken to keep the people from touching the mount? </a:t>
            </a:r>
            <a:endParaRPr lang="en-US" sz="8800" dirty="0">
              <a:solidFill>
                <a:schemeClr val="bg1"/>
              </a:solidFill>
            </a:endParaRPr>
          </a:p>
        </p:txBody>
      </p:sp>
      <p:sp>
        <p:nvSpPr>
          <p:cNvPr id="5" name="TextBox 4">
            <a:extLst>
              <a:ext uri="{FF2B5EF4-FFF2-40B4-BE49-F238E27FC236}">
                <a16:creationId xmlns:a16="http://schemas.microsoft.com/office/drawing/2014/main" id="{7414A039-6CE1-5E6F-E88B-A72F85A98D7F}"/>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Exodus 19:12 </a:t>
            </a:r>
          </a:p>
        </p:txBody>
      </p:sp>
      <p:pic>
        <p:nvPicPr>
          <p:cNvPr id="6" name="Picture 5">
            <a:extLst>
              <a:ext uri="{FF2B5EF4-FFF2-40B4-BE49-F238E27FC236}">
                <a16:creationId xmlns:a16="http://schemas.microsoft.com/office/drawing/2014/main" id="{227E0565-3BB9-F895-EFAB-D81B2826D1AB}"/>
              </a:ext>
            </a:extLst>
          </p:cNvPr>
          <p:cNvPicPr>
            <a:picLocks noChangeAspect="1"/>
          </p:cNvPicPr>
          <p:nvPr/>
        </p:nvPicPr>
        <p:blipFill>
          <a:blip r:embed="rId2"/>
          <a:srcRect b="83820"/>
          <a:stretch>
            <a:fillRect/>
          </a:stretch>
        </p:blipFill>
        <p:spPr>
          <a:xfrm>
            <a:off x="443619" y="597876"/>
            <a:ext cx="11304762" cy="2459223"/>
          </a:xfrm>
          <a:prstGeom prst="rect">
            <a:avLst/>
          </a:prstGeom>
        </p:spPr>
      </p:pic>
    </p:spTree>
    <p:extLst>
      <p:ext uri="{BB962C8B-B14F-4D97-AF65-F5344CB8AC3E}">
        <p14:creationId xmlns:p14="http://schemas.microsoft.com/office/powerpoint/2010/main" val="1590645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30EB2-A6D1-FDF0-72C6-80B00E31A7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B5C296-A99F-BF28-A8CA-2EF7E096EC13}"/>
              </a:ext>
            </a:extLst>
          </p:cNvPr>
          <p:cNvSpPr>
            <a:spLocks noGrp="1"/>
          </p:cNvSpPr>
          <p:nvPr>
            <p:ph type="title"/>
          </p:nvPr>
        </p:nvSpPr>
        <p:spPr/>
        <p:txBody>
          <a:bodyPr>
            <a:normAutofit/>
          </a:bodyPr>
          <a:lstStyle/>
          <a:p>
            <a:r>
              <a:rPr lang="en-US" sz="5400" dirty="0"/>
              <a:t>Exodus 19:12</a:t>
            </a:r>
          </a:p>
        </p:txBody>
      </p:sp>
      <p:sp>
        <p:nvSpPr>
          <p:cNvPr id="3" name="Content Placeholder 2">
            <a:extLst>
              <a:ext uri="{FF2B5EF4-FFF2-40B4-BE49-F238E27FC236}">
                <a16:creationId xmlns:a16="http://schemas.microsoft.com/office/drawing/2014/main" id="{46301478-1ACE-0BE4-7A4B-6773CFBF66F1}"/>
              </a:ext>
            </a:extLst>
          </p:cNvPr>
          <p:cNvSpPr>
            <a:spLocks noGrp="1"/>
          </p:cNvSpPr>
          <p:nvPr>
            <p:ph sz="half" idx="1"/>
          </p:nvPr>
        </p:nvSpPr>
        <p:spPr>
          <a:xfrm>
            <a:off x="581193" y="1982709"/>
            <a:ext cx="5422390" cy="4544840"/>
          </a:xfrm>
        </p:spPr>
        <p:txBody>
          <a:bodyPr>
            <a:normAutofit fontScale="92500" lnSpcReduction="20000"/>
          </a:bodyPr>
          <a:lstStyle/>
          <a:p>
            <a:r>
              <a:rPr lang="en-US" sz="4000" b="1" baseline="30000" dirty="0"/>
              <a:t>12 </a:t>
            </a:r>
            <a:r>
              <a:rPr lang="en-US" sz="4000" dirty="0"/>
              <a:t>And thou shalt set bounds unto the people round about, saying, Take heed to yourselves, that ye go not up into the mount, or touch the border of it: whosoever </a:t>
            </a:r>
            <a:r>
              <a:rPr lang="en-US" sz="4000" dirty="0" err="1"/>
              <a:t>toucheth</a:t>
            </a:r>
            <a:r>
              <a:rPr lang="en-US" sz="4000" dirty="0"/>
              <a:t> the mount shall be surely put to death:</a:t>
            </a:r>
            <a:endParaRPr lang="en-US" sz="400000" dirty="0"/>
          </a:p>
        </p:txBody>
      </p:sp>
      <p:pic>
        <p:nvPicPr>
          <p:cNvPr id="6" name="Content Placeholder 5" descr="Up and Down Mt. Sinai – a small drop of ink">
            <a:extLst>
              <a:ext uri="{FF2B5EF4-FFF2-40B4-BE49-F238E27FC236}">
                <a16:creationId xmlns:a16="http://schemas.microsoft.com/office/drawing/2014/main" id="{B2A00C61-C539-CD4E-65F4-AF997BA0E67A}"/>
              </a:ext>
            </a:extLst>
          </p:cNvPr>
          <p:cNvPicPr>
            <a:picLocks noGrp="1" noChangeAspect="1"/>
          </p:cNvPicPr>
          <p:nvPr>
            <p:ph sz="half" idx="2"/>
          </p:nvPr>
        </p:nvPicPr>
        <p:blipFill>
          <a:blip r:embed="rId2"/>
          <a:srcRect t="28801" b="5521"/>
          <a:stretch>
            <a:fillRect/>
          </a:stretch>
        </p:blipFill>
        <p:spPr>
          <a:xfrm>
            <a:off x="6003583" y="2094741"/>
            <a:ext cx="5607224" cy="4133781"/>
          </a:xfrm>
          <a:prstGeom prst="rect">
            <a:avLst/>
          </a:prstGeom>
        </p:spPr>
      </p:pic>
    </p:spTree>
    <p:extLst>
      <p:ext uri="{BB962C8B-B14F-4D97-AF65-F5344CB8AC3E}">
        <p14:creationId xmlns:p14="http://schemas.microsoft.com/office/powerpoint/2010/main" val="125625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6ED36-DC1E-0B4A-B7D6-9189B10688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55AD1A-3761-10C0-2213-B14752C4C222}"/>
              </a:ext>
            </a:extLst>
          </p:cNvPr>
          <p:cNvSpPr>
            <a:spLocks noGrp="1"/>
          </p:cNvSpPr>
          <p:nvPr>
            <p:ph type="ctrTitle"/>
          </p:nvPr>
        </p:nvSpPr>
        <p:spPr>
          <a:xfrm>
            <a:off x="526870" y="3204926"/>
            <a:ext cx="10993549" cy="2326741"/>
          </a:xfrm>
        </p:spPr>
        <p:txBody>
          <a:bodyPr>
            <a:noAutofit/>
          </a:bodyPr>
          <a:lstStyle/>
          <a:p>
            <a:r>
              <a:rPr lang="en-US" sz="4800" dirty="0">
                <a:solidFill>
                  <a:schemeClr val="bg1"/>
                </a:solidFill>
              </a:rPr>
              <a:t>4.  What severe penalty was to follow any violation of this order?</a:t>
            </a:r>
            <a:endParaRPr lang="en-US" sz="13800" dirty="0">
              <a:solidFill>
                <a:schemeClr val="bg1"/>
              </a:solidFill>
            </a:endParaRPr>
          </a:p>
        </p:txBody>
      </p:sp>
      <p:sp>
        <p:nvSpPr>
          <p:cNvPr id="5" name="TextBox 4">
            <a:extLst>
              <a:ext uri="{FF2B5EF4-FFF2-40B4-BE49-F238E27FC236}">
                <a16:creationId xmlns:a16="http://schemas.microsoft.com/office/drawing/2014/main" id="{E8F6C5F9-8FB0-B587-A4CD-1F72B9398099}"/>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Exodus 19:12, 13, 21 </a:t>
            </a:r>
          </a:p>
        </p:txBody>
      </p:sp>
      <p:pic>
        <p:nvPicPr>
          <p:cNvPr id="4" name="Picture 3" descr="The Rock of Moses in Wady-El-Leja valley, west of Mount Sinai.">
            <a:extLst>
              <a:ext uri="{FF2B5EF4-FFF2-40B4-BE49-F238E27FC236}">
                <a16:creationId xmlns:a16="http://schemas.microsoft.com/office/drawing/2014/main" id="{BE0F38FB-DB19-A798-E368-C83EFC01DEAF}"/>
              </a:ext>
            </a:extLst>
          </p:cNvPr>
          <p:cNvPicPr>
            <a:picLocks noChangeAspect="1"/>
          </p:cNvPicPr>
          <p:nvPr/>
        </p:nvPicPr>
        <p:blipFill>
          <a:blip r:embed="rId2"/>
          <a:srcRect l="368" t="69887" r="-368" b="14347"/>
          <a:stretch>
            <a:fillRect/>
          </a:stretch>
        </p:blipFill>
        <p:spPr>
          <a:xfrm>
            <a:off x="443619" y="566530"/>
            <a:ext cx="11304762" cy="2484784"/>
          </a:xfrm>
          <a:prstGeom prst="rect">
            <a:avLst/>
          </a:prstGeom>
        </p:spPr>
      </p:pic>
    </p:spTree>
    <p:extLst>
      <p:ext uri="{BB962C8B-B14F-4D97-AF65-F5344CB8AC3E}">
        <p14:creationId xmlns:p14="http://schemas.microsoft.com/office/powerpoint/2010/main" val="4276748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0676B-381F-4BDA-5E02-8E040E154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D4810C-7857-DDF5-165B-A957A266EBC0}"/>
              </a:ext>
            </a:extLst>
          </p:cNvPr>
          <p:cNvSpPr>
            <a:spLocks noGrp="1"/>
          </p:cNvSpPr>
          <p:nvPr>
            <p:ph type="title"/>
          </p:nvPr>
        </p:nvSpPr>
        <p:spPr/>
        <p:txBody>
          <a:bodyPr>
            <a:normAutofit/>
          </a:bodyPr>
          <a:lstStyle/>
          <a:p>
            <a:r>
              <a:rPr lang="en-US" sz="5400" dirty="0"/>
              <a:t>Exodus 19:12, 13, 21</a:t>
            </a:r>
          </a:p>
        </p:txBody>
      </p:sp>
      <p:sp>
        <p:nvSpPr>
          <p:cNvPr id="3" name="Content Placeholder 2">
            <a:extLst>
              <a:ext uri="{FF2B5EF4-FFF2-40B4-BE49-F238E27FC236}">
                <a16:creationId xmlns:a16="http://schemas.microsoft.com/office/drawing/2014/main" id="{392D22D6-73A1-2CDE-66FE-E8DB45A5199E}"/>
              </a:ext>
            </a:extLst>
          </p:cNvPr>
          <p:cNvSpPr>
            <a:spLocks noGrp="1"/>
          </p:cNvSpPr>
          <p:nvPr>
            <p:ph sz="half" idx="1"/>
          </p:nvPr>
        </p:nvSpPr>
        <p:spPr>
          <a:xfrm>
            <a:off x="581193" y="1982709"/>
            <a:ext cx="5422390" cy="4544840"/>
          </a:xfrm>
        </p:spPr>
        <p:txBody>
          <a:bodyPr>
            <a:normAutofit fontScale="92500" lnSpcReduction="20000"/>
          </a:bodyPr>
          <a:lstStyle/>
          <a:p>
            <a:r>
              <a:rPr lang="en-US" sz="4000" b="1" baseline="30000" dirty="0"/>
              <a:t>12 </a:t>
            </a:r>
            <a:r>
              <a:rPr lang="en-US" sz="4000" dirty="0"/>
              <a:t>And thou shalt set bounds unto the people round about, saying, Take heed to yourselves, that ye go not up into the mount, or touch the border of it: whosoever </a:t>
            </a:r>
            <a:r>
              <a:rPr lang="en-US" sz="4000" dirty="0" err="1"/>
              <a:t>toucheth</a:t>
            </a:r>
            <a:r>
              <a:rPr lang="en-US" sz="4000" dirty="0"/>
              <a:t> the mount shall be surely put to death:</a:t>
            </a:r>
            <a:endParaRPr lang="en-US" sz="400000" dirty="0"/>
          </a:p>
        </p:txBody>
      </p:sp>
      <p:pic>
        <p:nvPicPr>
          <p:cNvPr id="7" name="Content Placeholder 6" descr="Encampment of the Aulad Sa">
            <a:extLst>
              <a:ext uri="{FF2B5EF4-FFF2-40B4-BE49-F238E27FC236}">
                <a16:creationId xmlns:a16="http://schemas.microsoft.com/office/drawing/2014/main" id="{F9BBCA05-1C83-3445-8439-E02998A868C7}"/>
              </a:ext>
            </a:extLst>
          </p:cNvPr>
          <p:cNvPicPr>
            <a:picLocks noGrp="1" noChangeAspect="1"/>
          </p:cNvPicPr>
          <p:nvPr>
            <p:ph sz="half" idx="2"/>
          </p:nvPr>
        </p:nvPicPr>
        <p:blipFill>
          <a:blip r:embed="rId2"/>
          <a:srcRect l="12741"/>
          <a:stretch>
            <a:fillRect/>
          </a:stretch>
        </p:blipFill>
        <p:spPr>
          <a:xfrm>
            <a:off x="6188419" y="2055892"/>
            <a:ext cx="5284287" cy="4227005"/>
          </a:xfrm>
          <a:prstGeom prst="rect">
            <a:avLst/>
          </a:prstGeom>
        </p:spPr>
      </p:pic>
    </p:spTree>
    <p:extLst>
      <p:ext uri="{BB962C8B-B14F-4D97-AF65-F5344CB8AC3E}">
        <p14:creationId xmlns:p14="http://schemas.microsoft.com/office/powerpoint/2010/main" val="383945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E086B-D7AE-0FF5-394F-671D217147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2DBFAA-E646-1F13-91C2-E3D2F730BAC9}"/>
              </a:ext>
            </a:extLst>
          </p:cNvPr>
          <p:cNvSpPr>
            <a:spLocks noGrp="1"/>
          </p:cNvSpPr>
          <p:nvPr>
            <p:ph type="title"/>
          </p:nvPr>
        </p:nvSpPr>
        <p:spPr/>
        <p:txBody>
          <a:bodyPr>
            <a:normAutofit/>
          </a:bodyPr>
          <a:lstStyle/>
          <a:p>
            <a:r>
              <a:rPr lang="en-US" sz="5400" dirty="0"/>
              <a:t>Exodus 19:12, 13, 21</a:t>
            </a:r>
          </a:p>
        </p:txBody>
      </p:sp>
      <p:sp>
        <p:nvSpPr>
          <p:cNvPr id="3" name="Content Placeholder 2">
            <a:extLst>
              <a:ext uri="{FF2B5EF4-FFF2-40B4-BE49-F238E27FC236}">
                <a16:creationId xmlns:a16="http://schemas.microsoft.com/office/drawing/2014/main" id="{EACFB11A-07D2-10D4-BB3F-DAA83443E641}"/>
              </a:ext>
            </a:extLst>
          </p:cNvPr>
          <p:cNvSpPr>
            <a:spLocks noGrp="1"/>
          </p:cNvSpPr>
          <p:nvPr>
            <p:ph sz="half" idx="1"/>
          </p:nvPr>
        </p:nvSpPr>
        <p:spPr>
          <a:xfrm>
            <a:off x="581193" y="1982709"/>
            <a:ext cx="5422390" cy="4544840"/>
          </a:xfrm>
        </p:spPr>
        <p:txBody>
          <a:bodyPr>
            <a:normAutofit fontScale="92500" lnSpcReduction="10000"/>
          </a:bodyPr>
          <a:lstStyle/>
          <a:p>
            <a:r>
              <a:rPr lang="en-US" sz="4000" b="1" baseline="30000" dirty="0"/>
              <a:t>13 </a:t>
            </a:r>
            <a:r>
              <a:rPr lang="en-US" sz="4000" dirty="0"/>
              <a:t>There shall not an hand touch it, but he shall surely be stoned, or shot through; whether it be beast or man, it shall not live: when the trumpet </a:t>
            </a:r>
            <a:r>
              <a:rPr lang="en-US" sz="4000" dirty="0" err="1"/>
              <a:t>soundeth</a:t>
            </a:r>
            <a:r>
              <a:rPr lang="en-US" sz="4000" dirty="0"/>
              <a:t> long, they shall come up to the mount.</a:t>
            </a:r>
            <a:endParaRPr lang="en-US" sz="400000" dirty="0"/>
          </a:p>
        </p:txBody>
      </p:sp>
      <p:pic>
        <p:nvPicPr>
          <p:cNvPr id="6" name="Content Placeholder 5" descr="Mountain God 2: A Holy People (Exodus 19) – Kingdom Harbor">
            <a:extLst>
              <a:ext uri="{FF2B5EF4-FFF2-40B4-BE49-F238E27FC236}">
                <a16:creationId xmlns:a16="http://schemas.microsoft.com/office/drawing/2014/main" id="{D9D3C67A-013E-A81D-508E-177271A0D6DF}"/>
              </a:ext>
            </a:extLst>
          </p:cNvPr>
          <p:cNvPicPr>
            <a:picLocks noGrp="1" noChangeAspect="1"/>
          </p:cNvPicPr>
          <p:nvPr>
            <p:ph sz="half" idx="2"/>
          </p:nvPr>
        </p:nvPicPr>
        <p:blipFill>
          <a:blip r:embed="rId2"/>
          <a:srcRect b="6664"/>
          <a:stretch>
            <a:fillRect/>
          </a:stretch>
        </p:blipFill>
        <p:spPr>
          <a:xfrm>
            <a:off x="6188419" y="2157378"/>
            <a:ext cx="5422388" cy="4183788"/>
          </a:xfrm>
          <a:prstGeom prst="rect">
            <a:avLst/>
          </a:prstGeom>
        </p:spPr>
      </p:pic>
    </p:spTree>
    <p:extLst>
      <p:ext uri="{BB962C8B-B14F-4D97-AF65-F5344CB8AC3E}">
        <p14:creationId xmlns:p14="http://schemas.microsoft.com/office/powerpoint/2010/main" val="4146807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48714-DD9B-1899-5D0F-D0BC793776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07823-CA2C-BBD2-1B2A-8A5D4C198551}"/>
              </a:ext>
            </a:extLst>
          </p:cNvPr>
          <p:cNvSpPr>
            <a:spLocks noGrp="1"/>
          </p:cNvSpPr>
          <p:nvPr>
            <p:ph type="title"/>
          </p:nvPr>
        </p:nvSpPr>
        <p:spPr/>
        <p:txBody>
          <a:bodyPr>
            <a:normAutofit/>
          </a:bodyPr>
          <a:lstStyle/>
          <a:p>
            <a:r>
              <a:rPr lang="en-US" sz="5400" dirty="0"/>
              <a:t>Exodus 19:12, 13, 21</a:t>
            </a:r>
          </a:p>
        </p:txBody>
      </p:sp>
      <p:sp>
        <p:nvSpPr>
          <p:cNvPr id="3" name="Content Placeholder 2">
            <a:extLst>
              <a:ext uri="{FF2B5EF4-FFF2-40B4-BE49-F238E27FC236}">
                <a16:creationId xmlns:a16="http://schemas.microsoft.com/office/drawing/2014/main" id="{6EA11CD5-8C4D-F41B-9E59-D715AD7D279E}"/>
              </a:ext>
            </a:extLst>
          </p:cNvPr>
          <p:cNvSpPr>
            <a:spLocks noGrp="1"/>
          </p:cNvSpPr>
          <p:nvPr>
            <p:ph sz="half" idx="1"/>
          </p:nvPr>
        </p:nvSpPr>
        <p:spPr>
          <a:xfrm>
            <a:off x="581193" y="1982709"/>
            <a:ext cx="5422390" cy="4544840"/>
          </a:xfrm>
        </p:spPr>
        <p:txBody>
          <a:bodyPr>
            <a:normAutofit fontScale="92500"/>
          </a:bodyPr>
          <a:lstStyle/>
          <a:p>
            <a:r>
              <a:rPr lang="en-US" sz="4400" b="1" baseline="30000" dirty="0"/>
              <a:t>21 </a:t>
            </a:r>
            <a:r>
              <a:rPr lang="en-US" sz="4400" dirty="0"/>
              <a:t>And the </a:t>
            </a:r>
            <a:r>
              <a:rPr lang="en-US" sz="4400" cap="small" dirty="0"/>
              <a:t>Lord</a:t>
            </a:r>
            <a:r>
              <a:rPr lang="en-US" sz="4400" dirty="0"/>
              <a:t> said unto Moses, Go down, charge the people, lest they break through unto the </a:t>
            </a:r>
            <a:r>
              <a:rPr lang="en-US" sz="4400" cap="small" dirty="0"/>
              <a:t>Lord</a:t>
            </a:r>
            <a:r>
              <a:rPr lang="en-US" sz="4400" dirty="0"/>
              <a:t> to gaze, and many of them perish.</a:t>
            </a:r>
            <a:endParaRPr lang="en-US" sz="400000" dirty="0"/>
          </a:p>
        </p:txBody>
      </p:sp>
      <p:pic>
        <p:nvPicPr>
          <p:cNvPr id="7" name="Content Placeholder 6" descr="Tuesday: The Covenant at Sinai | Sabbath School Net">
            <a:extLst>
              <a:ext uri="{FF2B5EF4-FFF2-40B4-BE49-F238E27FC236}">
                <a16:creationId xmlns:a16="http://schemas.microsoft.com/office/drawing/2014/main" id="{496AE419-7CCA-B3C5-34EF-1059164295F9}"/>
              </a:ext>
            </a:extLst>
          </p:cNvPr>
          <p:cNvPicPr>
            <a:picLocks noGrp="1" noChangeAspect="1"/>
          </p:cNvPicPr>
          <p:nvPr>
            <p:ph sz="half" idx="2"/>
          </p:nvPr>
        </p:nvPicPr>
        <p:blipFill>
          <a:blip r:embed="rId2"/>
          <a:srcRect b="36659"/>
          <a:stretch>
            <a:fillRect/>
          </a:stretch>
        </p:blipFill>
        <p:spPr>
          <a:xfrm>
            <a:off x="6048672" y="1982709"/>
            <a:ext cx="5716636" cy="4403101"/>
          </a:xfrm>
          <a:prstGeom prst="rect">
            <a:avLst/>
          </a:prstGeom>
        </p:spPr>
      </p:pic>
    </p:spTree>
    <p:extLst>
      <p:ext uri="{BB962C8B-B14F-4D97-AF65-F5344CB8AC3E}">
        <p14:creationId xmlns:p14="http://schemas.microsoft.com/office/powerpoint/2010/main" val="2382414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4536E-2AF1-EC3E-9D3D-A47C5B5D7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34700A-B867-D83E-2053-48CB02DC3E49}"/>
              </a:ext>
            </a:extLst>
          </p:cNvPr>
          <p:cNvSpPr>
            <a:spLocks noGrp="1"/>
          </p:cNvSpPr>
          <p:nvPr>
            <p:ph type="ctrTitle"/>
          </p:nvPr>
        </p:nvSpPr>
        <p:spPr>
          <a:xfrm>
            <a:off x="526870" y="3204926"/>
            <a:ext cx="10993549" cy="2326741"/>
          </a:xfrm>
        </p:spPr>
        <p:txBody>
          <a:bodyPr>
            <a:noAutofit/>
          </a:bodyPr>
          <a:lstStyle/>
          <a:p>
            <a:r>
              <a:rPr lang="en-US" sz="4800" dirty="0">
                <a:solidFill>
                  <a:schemeClr val="bg1"/>
                </a:solidFill>
              </a:rPr>
              <a:t>5. With what words did Moses describe this setting off of the mount? </a:t>
            </a:r>
            <a:endParaRPr lang="en-US" sz="23900" dirty="0">
              <a:solidFill>
                <a:schemeClr val="bg1"/>
              </a:solidFill>
            </a:endParaRPr>
          </a:p>
        </p:txBody>
      </p:sp>
      <p:sp>
        <p:nvSpPr>
          <p:cNvPr id="5" name="TextBox 4">
            <a:extLst>
              <a:ext uri="{FF2B5EF4-FFF2-40B4-BE49-F238E27FC236}">
                <a16:creationId xmlns:a16="http://schemas.microsoft.com/office/drawing/2014/main" id="{B3B0C2E2-8A82-DFB3-E818-B59BE4D9E40B}"/>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Exodus 19:23 </a:t>
            </a:r>
          </a:p>
        </p:txBody>
      </p:sp>
      <p:pic>
        <p:nvPicPr>
          <p:cNvPr id="3" name="Picture 2" descr="Was mount Sinai a volcano? By Glen A. Fritz | Ancient Exodus">
            <a:extLst>
              <a:ext uri="{FF2B5EF4-FFF2-40B4-BE49-F238E27FC236}">
                <a16:creationId xmlns:a16="http://schemas.microsoft.com/office/drawing/2014/main" id="{005AEE45-FB53-CA82-6370-27C4CA7CABDB}"/>
              </a:ext>
            </a:extLst>
          </p:cNvPr>
          <p:cNvPicPr>
            <a:picLocks noChangeAspect="1"/>
          </p:cNvPicPr>
          <p:nvPr/>
        </p:nvPicPr>
        <p:blipFill>
          <a:blip r:embed="rId2"/>
          <a:srcRect l="1769" t="7554" r="2178" b="59616"/>
          <a:stretch>
            <a:fillRect/>
          </a:stretch>
        </p:blipFill>
        <p:spPr>
          <a:xfrm>
            <a:off x="443620" y="571500"/>
            <a:ext cx="11278042" cy="2483427"/>
          </a:xfrm>
          <a:prstGeom prst="rect">
            <a:avLst/>
          </a:prstGeom>
        </p:spPr>
      </p:pic>
    </p:spTree>
    <p:extLst>
      <p:ext uri="{BB962C8B-B14F-4D97-AF65-F5344CB8AC3E}">
        <p14:creationId xmlns:p14="http://schemas.microsoft.com/office/powerpoint/2010/main" val="3318462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BAC88-B8C4-319A-A3BA-69E080AF7F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B09EAF-02EE-F11A-3513-D49FD9B668FE}"/>
              </a:ext>
            </a:extLst>
          </p:cNvPr>
          <p:cNvSpPr>
            <a:spLocks noGrp="1"/>
          </p:cNvSpPr>
          <p:nvPr>
            <p:ph type="title"/>
          </p:nvPr>
        </p:nvSpPr>
        <p:spPr/>
        <p:txBody>
          <a:bodyPr>
            <a:normAutofit/>
          </a:bodyPr>
          <a:lstStyle/>
          <a:p>
            <a:r>
              <a:rPr lang="en-US" sz="5400" dirty="0"/>
              <a:t>Exodus 19:23</a:t>
            </a:r>
          </a:p>
        </p:txBody>
      </p:sp>
      <p:sp>
        <p:nvSpPr>
          <p:cNvPr id="3" name="Content Placeholder 2">
            <a:extLst>
              <a:ext uri="{FF2B5EF4-FFF2-40B4-BE49-F238E27FC236}">
                <a16:creationId xmlns:a16="http://schemas.microsoft.com/office/drawing/2014/main" id="{7AE966F0-5D08-A0F6-420B-DE9E564B9406}"/>
              </a:ext>
            </a:extLst>
          </p:cNvPr>
          <p:cNvSpPr>
            <a:spLocks noGrp="1"/>
          </p:cNvSpPr>
          <p:nvPr>
            <p:ph sz="half" idx="1"/>
          </p:nvPr>
        </p:nvSpPr>
        <p:spPr>
          <a:xfrm>
            <a:off x="581193" y="1982709"/>
            <a:ext cx="5422390" cy="4544840"/>
          </a:xfrm>
        </p:spPr>
        <p:txBody>
          <a:bodyPr>
            <a:normAutofit fontScale="92500"/>
          </a:bodyPr>
          <a:lstStyle/>
          <a:p>
            <a:r>
              <a:rPr lang="en-US" sz="4400" b="1" baseline="30000" dirty="0"/>
              <a:t>23 </a:t>
            </a:r>
            <a:r>
              <a:rPr lang="en-US" sz="4400" dirty="0"/>
              <a:t>And Moses said unto the </a:t>
            </a:r>
            <a:r>
              <a:rPr lang="en-US" sz="4400" cap="small" dirty="0"/>
              <a:t>Lord</a:t>
            </a:r>
            <a:r>
              <a:rPr lang="en-US" sz="4400" dirty="0"/>
              <a:t>, The people cannot come up to mount Sinai: for thou </a:t>
            </a:r>
            <a:r>
              <a:rPr lang="en-US" sz="4400" dirty="0" err="1"/>
              <a:t>chargedst</a:t>
            </a:r>
            <a:r>
              <a:rPr lang="en-US" sz="4400" dirty="0"/>
              <a:t> us, saying, Set bounds about the mount, and sanctify it.</a:t>
            </a:r>
            <a:endParaRPr lang="en-US" sz="400000" dirty="0"/>
          </a:p>
        </p:txBody>
      </p:sp>
      <p:pic>
        <p:nvPicPr>
          <p:cNvPr id="8" name="Content Placeholder 7">
            <a:extLst>
              <a:ext uri="{FF2B5EF4-FFF2-40B4-BE49-F238E27FC236}">
                <a16:creationId xmlns:a16="http://schemas.microsoft.com/office/drawing/2014/main" id="{EFE21DDB-5CA5-73FD-DC0A-4AF90FB13822}"/>
              </a:ext>
            </a:extLst>
          </p:cNvPr>
          <p:cNvPicPr>
            <a:picLocks noGrp="1" noChangeAspect="1"/>
          </p:cNvPicPr>
          <p:nvPr>
            <p:ph sz="half" idx="2"/>
          </p:nvPr>
        </p:nvPicPr>
        <p:blipFill>
          <a:blip r:embed="rId2"/>
          <a:srcRect b="10410"/>
          <a:stretch>
            <a:fillRect/>
          </a:stretch>
        </p:blipFill>
        <p:spPr>
          <a:xfrm>
            <a:off x="6537860" y="1982710"/>
            <a:ext cx="5072947" cy="4544840"/>
          </a:xfrm>
          <a:prstGeom prst="rect">
            <a:avLst/>
          </a:prstGeom>
        </p:spPr>
      </p:pic>
    </p:spTree>
    <p:extLst>
      <p:ext uri="{BB962C8B-B14F-4D97-AF65-F5344CB8AC3E}">
        <p14:creationId xmlns:p14="http://schemas.microsoft.com/office/powerpoint/2010/main" val="233654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D55E5-5FCD-81FA-526B-197B3B485A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381B9E-3B8C-4D36-28C8-0CBDF6894B23}"/>
              </a:ext>
            </a:extLst>
          </p:cNvPr>
          <p:cNvSpPr>
            <a:spLocks noGrp="1"/>
          </p:cNvSpPr>
          <p:nvPr>
            <p:ph type="ctrTitle"/>
          </p:nvPr>
        </p:nvSpPr>
        <p:spPr>
          <a:xfrm>
            <a:off x="526870" y="3204926"/>
            <a:ext cx="10993549" cy="2326741"/>
          </a:xfrm>
        </p:spPr>
        <p:txBody>
          <a:bodyPr>
            <a:noAutofit/>
          </a:bodyPr>
          <a:lstStyle/>
          <a:p>
            <a:r>
              <a:rPr lang="en-US" sz="4800" dirty="0">
                <a:solidFill>
                  <a:schemeClr val="bg1"/>
                </a:solidFill>
              </a:rPr>
              <a:t>6. What other order indicated the solemnity of what was about to be done?</a:t>
            </a:r>
            <a:endParaRPr lang="en-US" sz="41300" dirty="0">
              <a:solidFill>
                <a:schemeClr val="bg1"/>
              </a:solidFill>
            </a:endParaRPr>
          </a:p>
        </p:txBody>
      </p:sp>
      <p:sp>
        <p:nvSpPr>
          <p:cNvPr id="5" name="TextBox 4">
            <a:extLst>
              <a:ext uri="{FF2B5EF4-FFF2-40B4-BE49-F238E27FC236}">
                <a16:creationId xmlns:a16="http://schemas.microsoft.com/office/drawing/2014/main" id="{E9C3F6F9-607D-7D04-A8A3-6DF64CB1226F}"/>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Exodus 19:10, 14, 22 </a:t>
            </a:r>
          </a:p>
        </p:txBody>
      </p:sp>
      <p:pic>
        <p:nvPicPr>
          <p:cNvPr id="4" name="Picture 3" descr="Big Water Splash Stock Photos, Images and Backgrounds for Free Download">
            <a:extLst>
              <a:ext uri="{FF2B5EF4-FFF2-40B4-BE49-F238E27FC236}">
                <a16:creationId xmlns:a16="http://schemas.microsoft.com/office/drawing/2014/main" id="{B236200D-2A3A-E7F1-353F-830F355922B3}"/>
              </a:ext>
            </a:extLst>
          </p:cNvPr>
          <p:cNvPicPr>
            <a:picLocks noChangeAspect="1"/>
          </p:cNvPicPr>
          <p:nvPr/>
        </p:nvPicPr>
        <p:blipFill>
          <a:blip r:embed="rId2"/>
          <a:srcRect t="24479" b="31609"/>
          <a:stretch>
            <a:fillRect/>
          </a:stretch>
        </p:blipFill>
        <p:spPr>
          <a:xfrm>
            <a:off x="443619" y="609600"/>
            <a:ext cx="11221511" cy="2463800"/>
          </a:xfrm>
          <a:prstGeom prst="rect">
            <a:avLst/>
          </a:prstGeom>
        </p:spPr>
      </p:pic>
    </p:spTree>
    <p:extLst>
      <p:ext uri="{BB962C8B-B14F-4D97-AF65-F5344CB8AC3E}">
        <p14:creationId xmlns:p14="http://schemas.microsoft.com/office/powerpoint/2010/main" val="3577833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07BF2-0BDE-E99E-53EE-7673B1B002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56C964-CC71-B602-8713-7A6816CB2A25}"/>
              </a:ext>
            </a:extLst>
          </p:cNvPr>
          <p:cNvSpPr>
            <a:spLocks noGrp="1"/>
          </p:cNvSpPr>
          <p:nvPr>
            <p:ph type="title"/>
          </p:nvPr>
        </p:nvSpPr>
        <p:spPr/>
        <p:txBody>
          <a:bodyPr>
            <a:normAutofit/>
          </a:bodyPr>
          <a:lstStyle/>
          <a:p>
            <a:r>
              <a:rPr lang="en-US" sz="5400" dirty="0"/>
              <a:t>Exodus 19:10, 14, 22</a:t>
            </a:r>
          </a:p>
        </p:txBody>
      </p:sp>
      <p:sp>
        <p:nvSpPr>
          <p:cNvPr id="3" name="Content Placeholder 2">
            <a:extLst>
              <a:ext uri="{FF2B5EF4-FFF2-40B4-BE49-F238E27FC236}">
                <a16:creationId xmlns:a16="http://schemas.microsoft.com/office/drawing/2014/main" id="{C163F054-B277-30D0-EE70-B3EC3441AACE}"/>
              </a:ext>
            </a:extLst>
          </p:cNvPr>
          <p:cNvSpPr>
            <a:spLocks noGrp="1"/>
          </p:cNvSpPr>
          <p:nvPr>
            <p:ph sz="half" idx="1"/>
          </p:nvPr>
        </p:nvSpPr>
        <p:spPr>
          <a:xfrm>
            <a:off x="581193" y="1982709"/>
            <a:ext cx="5422390" cy="4544840"/>
          </a:xfrm>
        </p:spPr>
        <p:txBody>
          <a:bodyPr>
            <a:normAutofit fontScale="92500" lnSpcReduction="10000"/>
          </a:bodyPr>
          <a:lstStyle/>
          <a:p>
            <a:r>
              <a:rPr lang="en-US" sz="4800" b="1" baseline="30000" dirty="0"/>
              <a:t>10 </a:t>
            </a:r>
            <a:r>
              <a:rPr lang="en-US" sz="4800" dirty="0"/>
              <a:t>And the </a:t>
            </a:r>
            <a:r>
              <a:rPr lang="en-US" sz="4800" cap="small" dirty="0"/>
              <a:t>Lord</a:t>
            </a:r>
            <a:r>
              <a:rPr lang="en-US" sz="4800" dirty="0"/>
              <a:t> said unto Moses, Go unto the people, and sanctify them to day and to morrow, and let them wash their clothes,</a:t>
            </a:r>
            <a:endParaRPr lang="en-US" sz="400000" dirty="0"/>
          </a:p>
        </p:txBody>
      </p:sp>
      <p:pic>
        <p:nvPicPr>
          <p:cNvPr id="6" name="Content Placeholder 5" descr="1,380 Washing Clothes River Stock Photos - Free &amp; Royalty-Free Stock Photos  from Dreamstime">
            <a:extLst>
              <a:ext uri="{FF2B5EF4-FFF2-40B4-BE49-F238E27FC236}">
                <a16:creationId xmlns:a16="http://schemas.microsoft.com/office/drawing/2014/main" id="{D863CF68-67F9-02AD-4620-1EA364CF4B87}"/>
              </a:ext>
            </a:extLst>
          </p:cNvPr>
          <p:cNvPicPr>
            <a:picLocks noGrp="1" noChangeAspect="1"/>
          </p:cNvPicPr>
          <p:nvPr>
            <p:ph sz="half" idx="2"/>
          </p:nvPr>
        </p:nvPicPr>
        <p:blipFill>
          <a:blip r:embed="rId2"/>
          <a:srcRect l="21858"/>
          <a:stretch>
            <a:fillRect/>
          </a:stretch>
        </p:blipFill>
        <p:spPr>
          <a:xfrm>
            <a:off x="6391618" y="1982709"/>
            <a:ext cx="5330481" cy="4544840"/>
          </a:xfrm>
          <a:prstGeom prst="rect">
            <a:avLst/>
          </a:prstGeom>
        </p:spPr>
      </p:pic>
    </p:spTree>
    <p:extLst>
      <p:ext uri="{BB962C8B-B14F-4D97-AF65-F5344CB8AC3E}">
        <p14:creationId xmlns:p14="http://schemas.microsoft.com/office/powerpoint/2010/main" val="2499058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B30B5-C75B-EE67-46A0-042FC21219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B24907-6E57-C8D3-3E96-A967EBFC7452}"/>
              </a:ext>
            </a:extLst>
          </p:cNvPr>
          <p:cNvSpPr>
            <a:spLocks noGrp="1"/>
          </p:cNvSpPr>
          <p:nvPr>
            <p:ph type="title"/>
          </p:nvPr>
        </p:nvSpPr>
        <p:spPr/>
        <p:txBody>
          <a:bodyPr>
            <a:normAutofit/>
          </a:bodyPr>
          <a:lstStyle/>
          <a:p>
            <a:r>
              <a:rPr lang="en-US" sz="5400" dirty="0"/>
              <a:t>Exodus 19:10, 14, 22</a:t>
            </a:r>
          </a:p>
        </p:txBody>
      </p:sp>
      <p:sp>
        <p:nvSpPr>
          <p:cNvPr id="3" name="Content Placeholder 2">
            <a:extLst>
              <a:ext uri="{FF2B5EF4-FFF2-40B4-BE49-F238E27FC236}">
                <a16:creationId xmlns:a16="http://schemas.microsoft.com/office/drawing/2014/main" id="{63CFCA57-64E1-9C2C-6499-AF32586BB052}"/>
              </a:ext>
            </a:extLst>
          </p:cNvPr>
          <p:cNvSpPr>
            <a:spLocks noGrp="1"/>
          </p:cNvSpPr>
          <p:nvPr>
            <p:ph sz="half" idx="1"/>
          </p:nvPr>
        </p:nvSpPr>
        <p:spPr>
          <a:xfrm>
            <a:off x="581193" y="1982709"/>
            <a:ext cx="5422390" cy="4544840"/>
          </a:xfrm>
        </p:spPr>
        <p:txBody>
          <a:bodyPr>
            <a:normAutofit fontScale="92500"/>
          </a:bodyPr>
          <a:lstStyle/>
          <a:p>
            <a:r>
              <a:rPr lang="en-US" sz="4800" b="1" baseline="30000" dirty="0"/>
              <a:t>14 </a:t>
            </a:r>
            <a:r>
              <a:rPr lang="en-US" sz="4800" dirty="0"/>
              <a:t>And Moses went down from the mount unto the people, and sanctified the people; and they washed their clothes.</a:t>
            </a:r>
            <a:endParaRPr lang="en-US" sz="400000" dirty="0"/>
          </a:p>
        </p:txBody>
      </p:sp>
      <p:pic>
        <p:nvPicPr>
          <p:cNvPr id="7" name="Content Placeholder 6" descr="How Laundry Started: From Rivers to Washing Machines">
            <a:extLst>
              <a:ext uri="{FF2B5EF4-FFF2-40B4-BE49-F238E27FC236}">
                <a16:creationId xmlns:a16="http://schemas.microsoft.com/office/drawing/2014/main" id="{3632EAC1-EAFB-1D91-C759-2A45EAFCBF1C}"/>
              </a:ext>
            </a:extLst>
          </p:cNvPr>
          <p:cNvPicPr>
            <a:picLocks noGrp="1" noChangeAspect="1"/>
          </p:cNvPicPr>
          <p:nvPr>
            <p:ph sz="half" idx="2"/>
          </p:nvPr>
        </p:nvPicPr>
        <p:blipFill>
          <a:blip r:embed="rId2"/>
          <a:srcRect l="22774" r="5851"/>
          <a:stretch>
            <a:fillRect/>
          </a:stretch>
        </p:blipFill>
        <p:spPr>
          <a:xfrm>
            <a:off x="6325108" y="1982709"/>
            <a:ext cx="5422391" cy="4273302"/>
          </a:xfrm>
          <a:prstGeom prst="rect">
            <a:avLst/>
          </a:prstGeom>
        </p:spPr>
      </p:pic>
    </p:spTree>
    <p:extLst>
      <p:ext uri="{BB962C8B-B14F-4D97-AF65-F5344CB8AC3E}">
        <p14:creationId xmlns:p14="http://schemas.microsoft.com/office/powerpoint/2010/main" val="2361098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4D482-6DD7-19AF-3704-FA3DA63103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3C7905-5DFB-DAD5-2297-88397B9A7B5E}"/>
              </a:ext>
            </a:extLst>
          </p:cNvPr>
          <p:cNvSpPr>
            <a:spLocks noGrp="1"/>
          </p:cNvSpPr>
          <p:nvPr>
            <p:ph type="title"/>
          </p:nvPr>
        </p:nvSpPr>
        <p:spPr/>
        <p:txBody>
          <a:bodyPr>
            <a:normAutofit/>
          </a:bodyPr>
          <a:lstStyle/>
          <a:p>
            <a:r>
              <a:rPr lang="en-US" sz="5400" dirty="0"/>
              <a:t>Exodus 19:10, 14, 22</a:t>
            </a:r>
          </a:p>
        </p:txBody>
      </p:sp>
      <p:sp>
        <p:nvSpPr>
          <p:cNvPr id="3" name="Content Placeholder 2">
            <a:extLst>
              <a:ext uri="{FF2B5EF4-FFF2-40B4-BE49-F238E27FC236}">
                <a16:creationId xmlns:a16="http://schemas.microsoft.com/office/drawing/2014/main" id="{76658797-C917-358C-0B89-933BA31FEE51}"/>
              </a:ext>
            </a:extLst>
          </p:cNvPr>
          <p:cNvSpPr>
            <a:spLocks noGrp="1"/>
          </p:cNvSpPr>
          <p:nvPr>
            <p:ph sz="half" idx="1"/>
          </p:nvPr>
        </p:nvSpPr>
        <p:spPr>
          <a:xfrm>
            <a:off x="581193" y="1982709"/>
            <a:ext cx="5422390" cy="4544840"/>
          </a:xfrm>
        </p:spPr>
        <p:txBody>
          <a:bodyPr>
            <a:normAutofit fontScale="92500"/>
          </a:bodyPr>
          <a:lstStyle/>
          <a:p>
            <a:r>
              <a:rPr lang="en-US" sz="4800" b="1" baseline="30000" dirty="0"/>
              <a:t>22 </a:t>
            </a:r>
            <a:r>
              <a:rPr lang="en-US" sz="4800" dirty="0"/>
              <a:t>And let the priests also, which come near to the </a:t>
            </a:r>
            <a:r>
              <a:rPr lang="en-US" sz="4800" cap="small" dirty="0"/>
              <a:t>Lord</a:t>
            </a:r>
            <a:r>
              <a:rPr lang="en-US" sz="4800" dirty="0"/>
              <a:t>, sanctify themselves, lest the </a:t>
            </a:r>
            <a:r>
              <a:rPr lang="en-US" sz="4800" cap="small" dirty="0"/>
              <a:t>Lord</a:t>
            </a:r>
            <a:r>
              <a:rPr lang="en-US" sz="4800" dirty="0"/>
              <a:t> break forth upon them.</a:t>
            </a:r>
            <a:endParaRPr lang="en-US" sz="400000" dirty="0"/>
          </a:p>
        </p:txBody>
      </p:sp>
      <p:pic>
        <p:nvPicPr>
          <p:cNvPr id="6" name="Content Placeholder 5" descr="Monday: Purification | Sabbath School Net">
            <a:extLst>
              <a:ext uri="{FF2B5EF4-FFF2-40B4-BE49-F238E27FC236}">
                <a16:creationId xmlns:a16="http://schemas.microsoft.com/office/drawing/2014/main" id="{CD05EABF-64E8-EE92-03C1-96D29E0744CC}"/>
              </a:ext>
            </a:extLst>
          </p:cNvPr>
          <p:cNvPicPr>
            <a:picLocks noGrp="1" noChangeAspect="1"/>
          </p:cNvPicPr>
          <p:nvPr>
            <p:ph sz="half" idx="2"/>
          </p:nvPr>
        </p:nvPicPr>
        <p:blipFill>
          <a:blip r:embed="rId2"/>
          <a:srcRect t="15374" b="19992"/>
          <a:stretch>
            <a:fillRect/>
          </a:stretch>
        </p:blipFill>
        <p:spPr>
          <a:xfrm>
            <a:off x="6003583" y="1982709"/>
            <a:ext cx="5801062" cy="4544840"/>
          </a:xfrm>
          <a:prstGeom prst="rect">
            <a:avLst/>
          </a:prstGeom>
        </p:spPr>
      </p:pic>
    </p:spTree>
    <p:extLst>
      <p:ext uri="{BB962C8B-B14F-4D97-AF65-F5344CB8AC3E}">
        <p14:creationId xmlns:p14="http://schemas.microsoft.com/office/powerpoint/2010/main" val="1954892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13A0D-7D0A-7014-7F53-649849FA98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46FAC1-FA59-9384-4636-64E7CA6C14F2}"/>
              </a:ext>
            </a:extLst>
          </p:cNvPr>
          <p:cNvSpPr>
            <a:spLocks noGrp="1"/>
          </p:cNvSpPr>
          <p:nvPr>
            <p:ph type="ctrTitle"/>
          </p:nvPr>
        </p:nvSpPr>
        <p:spPr>
          <a:xfrm>
            <a:off x="526870" y="3204926"/>
            <a:ext cx="10993549" cy="2326741"/>
          </a:xfrm>
        </p:spPr>
        <p:txBody>
          <a:bodyPr>
            <a:noAutofit/>
          </a:bodyPr>
          <a:lstStyle/>
          <a:p>
            <a:r>
              <a:rPr lang="en-US" sz="5400" dirty="0">
                <a:solidFill>
                  <a:schemeClr val="bg1"/>
                </a:solidFill>
              </a:rPr>
              <a:t>7. What terrible things did the people hear on the third day? </a:t>
            </a:r>
            <a:endParaRPr lang="en-US" sz="85700" dirty="0">
              <a:solidFill>
                <a:schemeClr val="bg1"/>
              </a:solidFill>
            </a:endParaRPr>
          </a:p>
        </p:txBody>
      </p:sp>
      <p:sp>
        <p:nvSpPr>
          <p:cNvPr id="5" name="TextBox 4">
            <a:extLst>
              <a:ext uri="{FF2B5EF4-FFF2-40B4-BE49-F238E27FC236}">
                <a16:creationId xmlns:a16="http://schemas.microsoft.com/office/drawing/2014/main" id="{E1438E9C-1909-B030-F486-C9F2C44960B3}"/>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Exodus 19:16</a:t>
            </a:r>
          </a:p>
        </p:txBody>
      </p:sp>
      <p:pic>
        <p:nvPicPr>
          <p:cNvPr id="3" name="Picture 2" descr="Exodus 19:2 Artwork | Bible Art - Page 2">
            <a:extLst>
              <a:ext uri="{FF2B5EF4-FFF2-40B4-BE49-F238E27FC236}">
                <a16:creationId xmlns:a16="http://schemas.microsoft.com/office/drawing/2014/main" id="{D9593D09-BE1F-99D3-73F7-6A9B9529E84E}"/>
              </a:ext>
            </a:extLst>
          </p:cNvPr>
          <p:cNvPicPr>
            <a:picLocks noChangeAspect="1"/>
          </p:cNvPicPr>
          <p:nvPr/>
        </p:nvPicPr>
        <p:blipFill>
          <a:blip r:embed="rId2"/>
          <a:srcRect t="29328" b="48765"/>
          <a:stretch>
            <a:fillRect/>
          </a:stretch>
        </p:blipFill>
        <p:spPr>
          <a:xfrm>
            <a:off x="443618" y="596900"/>
            <a:ext cx="11316582" cy="2476500"/>
          </a:xfrm>
          <a:prstGeom prst="rect">
            <a:avLst/>
          </a:prstGeom>
        </p:spPr>
      </p:pic>
    </p:spTree>
    <p:extLst>
      <p:ext uri="{BB962C8B-B14F-4D97-AF65-F5344CB8AC3E}">
        <p14:creationId xmlns:p14="http://schemas.microsoft.com/office/powerpoint/2010/main" val="1547126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92D81-2F32-CAF7-C3DE-D66A4E706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1207FF-925A-5E75-0E02-531BDCC1D96F}"/>
              </a:ext>
            </a:extLst>
          </p:cNvPr>
          <p:cNvSpPr>
            <a:spLocks noGrp="1"/>
          </p:cNvSpPr>
          <p:nvPr>
            <p:ph type="title"/>
          </p:nvPr>
        </p:nvSpPr>
        <p:spPr/>
        <p:txBody>
          <a:bodyPr>
            <a:normAutofit/>
          </a:bodyPr>
          <a:lstStyle/>
          <a:p>
            <a:r>
              <a:rPr lang="en-US" sz="5400" dirty="0"/>
              <a:t>Exodus 19:16</a:t>
            </a:r>
          </a:p>
        </p:txBody>
      </p:sp>
      <p:sp>
        <p:nvSpPr>
          <p:cNvPr id="3" name="Content Placeholder 2">
            <a:extLst>
              <a:ext uri="{FF2B5EF4-FFF2-40B4-BE49-F238E27FC236}">
                <a16:creationId xmlns:a16="http://schemas.microsoft.com/office/drawing/2014/main" id="{038BA219-753B-CCE6-8090-492A4299758F}"/>
              </a:ext>
            </a:extLst>
          </p:cNvPr>
          <p:cNvSpPr>
            <a:spLocks noGrp="1"/>
          </p:cNvSpPr>
          <p:nvPr>
            <p:ph sz="half" idx="1"/>
          </p:nvPr>
        </p:nvSpPr>
        <p:spPr>
          <a:xfrm>
            <a:off x="581193" y="1982709"/>
            <a:ext cx="5422390" cy="4544840"/>
          </a:xfrm>
        </p:spPr>
        <p:txBody>
          <a:bodyPr>
            <a:normAutofit fontScale="92500" lnSpcReduction="10000"/>
          </a:bodyPr>
          <a:lstStyle/>
          <a:p>
            <a:r>
              <a:rPr lang="en-US" sz="3600" b="1" baseline="30000" dirty="0"/>
              <a:t>16 </a:t>
            </a:r>
            <a:r>
              <a:rPr lang="en-US" sz="3600" dirty="0"/>
              <a:t>And it came to pass on the third day in the morning, that there were thunders and lightnings, and a thick cloud upon the mount, and the voice of the trumpet exceeding loud; so that all the people that was in the camp trembled.</a:t>
            </a:r>
            <a:endParaRPr lang="en-US" sz="400000" dirty="0"/>
          </a:p>
        </p:txBody>
      </p:sp>
      <p:pic>
        <p:nvPicPr>
          <p:cNvPr id="7" name="Content Placeholder 6" descr="ORTHODOX CHRISTIANITY THEN AND NOW: The Real Mount Sinai Is Where It Has  Always Been">
            <a:extLst>
              <a:ext uri="{FF2B5EF4-FFF2-40B4-BE49-F238E27FC236}">
                <a16:creationId xmlns:a16="http://schemas.microsoft.com/office/drawing/2014/main" id="{92E89694-ED98-5656-59E4-D80230E91F8E}"/>
              </a:ext>
            </a:extLst>
          </p:cNvPr>
          <p:cNvPicPr>
            <a:picLocks noGrp="1" noChangeAspect="1"/>
          </p:cNvPicPr>
          <p:nvPr>
            <p:ph sz="half" idx="2"/>
          </p:nvPr>
        </p:nvPicPr>
        <p:blipFill>
          <a:blip r:embed="rId2"/>
          <a:srcRect l="2492" r="1487"/>
          <a:stretch>
            <a:fillRect/>
          </a:stretch>
        </p:blipFill>
        <p:spPr>
          <a:xfrm>
            <a:off x="6003583" y="1982709"/>
            <a:ext cx="5739154" cy="4415615"/>
          </a:xfrm>
          <a:prstGeom prst="rect">
            <a:avLst/>
          </a:prstGeom>
        </p:spPr>
      </p:pic>
    </p:spTree>
    <p:extLst>
      <p:ext uri="{BB962C8B-B14F-4D97-AF65-F5344CB8AC3E}">
        <p14:creationId xmlns:p14="http://schemas.microsoft.com/office/powerpoint/2010/main" val="2990746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638D6-46BF-EB5B-7B1F-8F8BD1AB19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3F8CEC-D9FF-6F4C-0BC8-2645271F0511}"/>
              </a:ext>
            </a:extLst>
          </p:cNvPr>
          <p:cNvSpPr>
            <a:spLocks noGrp="1"/>
          </p:cNvSpPr>
          <p:nvPr>
            <p:ph type="ctrTitle"/>
          </p:nvPr>
        </p:nvSpPr>
        <p:spPr>
          <a:xfrm>
            <a:off x="526870" y="4292600"/>
            <a:ext cx="10993549" cy="1239067"/>
          </a:xfrm>
        </p:spPr>
        <p:txBody>
          <a:bodyPr>
            <a:noAutofit/>
          </a:bodyPr>
          <a:lstStyle/>
          <a:p>
            <a:r>
              <a:rPr lang="en-US" sz="8000" dirty="0">
                <a:solidFill>
                  <a:schemeClr val="bg1"/>
                </a:solidFill>
              </a:rPr>
              <a:t>8. What caused this?</a:t>
            </a:r>
            <a:endParaRPr lang="en-US" sz="8800" dirty="0">
              <a:solidFill>
                <a:schemeClr val="bg1"/>
              </a:solidFill>
            </a:endParaRPr>
          </a:p>
        </p:txBody>
      </p:sp>
      <p:sp>
        <p:nvSpPr>
          <p:cNvPr id="5" name="TextBox 4">
            <a:extLst>
              <a:ext uri="{FF2B5EF4-FFF2-40B4-BE49-F238E27FC236}">
                <a16:creationId xmlns:a16="http://schemas.microsoft.com/office/drawing/2014/main" id="{62B19A5B-C1D3-86E5-7F96-042A7ACB4B50}"/>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Exodus 19:18, 20</a:t>
            </a:r>
          </a:p>
        </p:txBody>
      </p:sp>
      <p:pic>
        <p:nvPicPr>
          <p:cNvPr id="4" name="Picture 3" descr="Standing under Sinai: On the Origins of a Coerced Covenant - TheTorah.com">
            <a:extLst>
              <a:ext uri="{FF2B5EF4-FFF2-40B4-BE49-F238E27FC236}">
                <a16:creationId xmlns:a16="http://schemas.microsoft.com/office/drawing/2014/main" id="{F28E62CC-058B-CA16-6676-06843EF33836}"/>
              </a:ext>
            </a:extLst>
          </p:cNvPr>
          <p:cNvPicPr>
            <a:picLocks noChangeAspect="1"/>
          </p:cNvPicPr>
          <p:nvPr/>
        </p:nvPicPr>
        <p:blipFill>
          <a:blip r:embed="rId2"/>
          <a:srcRect b="68538"/>
          <a:stretch>
            <a:fillRect/>
          </a:stretch>
        </p:blipFill>
        <p:spPr>
          <a:xfrm>
            <a:off x="443619" y="562448"/>
            <a:ext cx="11304762" cy="2487517"/>
          </a:xfrm>
          <a:prstGeom prst="rect">
            <a:avLst/>
          </a:prstGeom>
        </p:spPr>
      </p:pic>
    </p:spTree>
    <p:extLst>
      <p:ext uri="{BB962C8B-B14F-4D97-AF65-F5344CB8AC3E}">
        <p14:creationId xmlns:p14="http://schemas.microsoft.com/office/powerpoint/2010/main" val="220572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BA86F-D781-455A-230B-E2F368978E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B412AC-6E0E-65CD-755E-9EAB99E8C052}"/>
              </a:ext>
            </a:extLst>
          </p:cNvPr>
          <p:cNvSpPr>
            <a:spLocks noGrp="1"/>
          </p:cNvSpPr>
          <p:nvPr>
            <p:ph type="title"/>
          </p:nvPr>
        </p:nvSpPr>
        <p:spPr/>
        <p:txBody>
          <a:bodyPr>
            <a:normAutofit/>
          </a:bodyPr>
          <a:lstStyle/>
          <a:p>
            <a:r>
              <a:rPr lang="en-US" sz="5400" dirty="0"/>
              <a:t>Exodus 19:18, 20</a:t>
            </a:r>
          </a:p>
        </p:txBody>
      </p:sp>
      <p:sp>
        <p:nvSpPr>
          <p:cNvPr id="3" name="Content Placeholder 2">
            <a:extLst>
              <a:ext uri="{FF2B5EF4-FFF2-40B4-BE49-F238E27FC236}">
                <a16:creationId xmlns:a16="http://schemas.microsoft.com/office/drawing/2014/main" id="{6EA7D262-6FA5-1324-CB3A-B9E327D583DF}"/>
              </a:ext>
            </a:extLst>
          </p:cNvPr>
          <p:cNvSpPr>
            <a:spLocks noGrp="1"/>
          </p:cNvSpPr>
          <p:nvPr>
            <p:ph sz="half" idx="1"/>
          </p:nvPr>
        </p:nvSpPr>
        <p:spPr>
          <a:xfrm>
            <a:off x="581193" y="1982709"/>
            <a:ext cx="5422390" cy="4544840"/>
          </a:xfrm>
        </p:spPr>
        <p:txBody>
          <a:bodyPr>
            <a:normAutofit fontScale="92500" lnSpcReduction="10000"/>
          </a:bodyPr>
          <a:lstStyle/>
          <a:p>
            <a:r>
              <a:rPr lang="en-US" sz="4000" b="1" baseline="30000" dirty="0"/>
              <a:t>18 </a:t>
            </a:r>
            <a:r>
              <a:rPr lang="en-US" sz="4000" dirty="0"/>
              <a:t>And mount Sinai was altogether on a smoke, because the </a:t>
            </a:r>
            <a:r>
              <a:rPr lang="en-US" sz="4000" cap="small" dirty="0"/>
              <a:t>Lord</a:t>
            </a:r>
            <a:r>
              <a:rPr lang="en-US" sz="4000" dirty="0"/>
              <a:t> descended upon it in fire: and the smoke thereof ascended as the smoke of a furnace, and the whole mount quaked greatly.</a:t>
            </a:r>
            <a:endParaRPr lang="en-US" sz="400000" dirty="0"/>
          </a:p>
        </p:txBody>
      </p:sp>
      <p:pic>
        <p:nvPicPr>
          <p:cNvPr id="6" name="Content Placeholder 5" descr="Exodus 19:2 Devotional: Camping at Mount Sinai: A Sacred Moment of  Preparation | Bible Art">
            <a:extLst>
              <a:ext uri="{FF2B5EF4-FFF2-40B4-BE49-F238E27FC236}">
                <a16:creationId xmlns:a16="http://schemas.microsoft.com/office/drawing/2014/main" id="{86D950EA-33F3-E9B6-6523-593F5678C75C}"/>
              </a:ext>
            </a:extLst>
          </p:cNvPr>
          <p:cNvPicPr>
            <a:picLocks noGrp="1" noChangeAspect="1"/>
          </p:cNvPicPr>
          <p:nvPr>
            <p:ph sz="half" idx="2"/>
          </p:nvPr>
        </p:nvPicPr>
        <p:blipFill>
          <a:blip r:embed="rId2"/>
          <a:srcRect l="613" t="10089" r="-613" b="7857"/>
          <a:stretch>
            <a:fillRect/>
          </a:stretch>
        </p:blipFill>
        <p:spPr>
          <a:xfrm>
            <a:off x="6350925" y="1982709"/>
            <a:ext cx="5422390" cy="4449244"/>
          </a:xfrm>
          <a:prstGeom prst="rect">
            <a:avLst/>
          </a:prstGeom>
        </p:spPr>
      </p:pic>
    </p:spTree>
    <p:extLst>
      <p:ext uri="{BB962C8B-B14F-4D97-AF65-F5344CB8AC3E}">
        <p14:creationId xmlns:p14="http://schemas.microsoft.com/office/powerpoint/2010/main" val="20817262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ECFEA-352C-78E5-AC4A-466658938C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A22541-95F0-3125-6A4D-02105A81BC76}"/>
              </a:ext>
            </a:extLst>
          </p:cNvPr>
          <p:cNvSpPr>
            <a:spLocks noGrp="1"/>
          </p:cNvSpPr>
          <p:nvPr>
            <p:ph type="title"/>
          </p:nvPr>
        </p:nvSpPr>
        <p:spPr/>
        <p:txBody>
          <a:bodyPr>
            <a:normAutofit/>
          </a:bodyPr>
          <a:lstStyle/>
          <a:p>
            <a:r>
              <a:rPr lang="en-US" sz="5400" dirty="0"/>
              <a:t>Exodus 19:18, 20</a:t>
            </a:r>
          </a:p>
        </p:txBody>
      </p:sp>
      <p:sp>
        <p:nvSpPr>
          <p:cNvPr id="3" name="Content Placeholder 2">
            <a:extLst>
              <a:ext uri="{FF2B5EF4-FFF2-40B4-BE49-F238E27FC236}">
                <a16:creationId xmlns:a16="http://schemas.microsoft.com/office/drawing/2014/main" id="{5536F50A-EA04-8DEE-6FEA-AD093EEBB59F}"/>
              </a:ext>
            </a:extLst>
          </p:cNvPr>
          <p:cNvSpPr>
            <a:spLocks noGrp="1"/>
          </p:cNvSpPr>
          <p:nvPr>
            <p:ph sz="half" idx="1"/>
          </p:nvPr>
        </p:nvSpPr>
        <p:spPr>
          <a:xfrm>
            <a:off x="581193" y="1982709"/>
            <a:ext cx="5422390" cy="4544840"/>
          </a:xfrm>
        </p:spPr>
        <p:txBody>
          <a:bodyPr>
            <a:normAutofit fontScale="92500" lnSpcReduction="20000"/>
          </a:bodyPr>
          <a:lstStyle/>
          <a:p>
            <a:r>
              <a:rPr lang="en-US" sz="4400" b="1" baseline="30000" dirty="0"/>
              <a:t>20 </a:t>
            </a:r>
            <a:r>
              <a:rPr lang="en-US" sz="4400" dirty="0"/>
              <a:t>And the </a:t>
            </a:r>
            <a:r>
              <a:rPr lang="en-US" sz="4400" cap="small" dirty="0"/>
              <a:t>Lord</a:t>
            </a:r>
            <a:r>
              <a:rPr lang="en-US" sz="4400" dirty="0"/>
              <a:t> came down upon mount Sinai, on the top of the mount: and the </a:t>
            </a:r>
            <a:r>
              <a:rPr lang="en-US" sz="4400" cap="small" dirty="0"/>
              <a:t>Lord</a:t>
            </a:r>
            <a:r>
              <a:rPr lang="en-US" sz="4400" dirty="0"/>
              <a:t> called Moses up to the top of the mount; and Moses went up.</a:t>
            </a:r>
            <a:endParaRPr lang="en-US" sz="400000" dirty="0"/>
          </a:p>
        </p:txBody>
      </p:sp>
      <p:pic>
        <p:nvPicPr>
          <p:cNvPr id="7" name="Content Placeholder 6" descr="Israel at Mount Sinai After the Israelites have been traveling for some  time, they encamped in the wilderness at the base of Mount Sinai. Moses  meets with the Lord and is instructed">
            <a:extLst>
              <a:ext uri="{FF2B5EF4-FFF2-40B4-BE49-F238E27FC236}">
                <a16:creationId xmlns:a16="http://schemas.microsoft.com/office/drawing/2014/main" id="{35D70C81-0538-CD24-3143-044AF7BB0E26}"/>
              </a:ext>
            </a:extLst>
          </p:cNvPr>
          <p:cNvPicPr>
            <a:picLocks noGrp="1" noChangeAspect="1"/>
          </p:cNvPicPr>
          <p:nvPr>
            <p:ph sz="half" idx="2"/>
          </p:nvPr>
        </p:nvPicPr>
        <p:blipFill>
          <a:blip r:embed="rId2"/>
          <a:srcRect t="21486" b="10975"/>
          <a:stretch>
            <a:fillRect/>
          </a:stretch>
        </p:blipFill>
        <p:spPr>
          <a:xfrm>
            <a:off x="6251649" y="1982709"/>
            <a:ext cx="5359158" cy="4544840"/>
          </a:xfrm>
          <a:prstGeom prst="rect">
            <a:avLst/>
          </a:prstGeom>
        </p:spPr>
      </p:pic>
    </p:spTree>
    <p:extLst>
      <p:ext uri="{BB962C8B-B14F-4D97-AF65-F5344CB8AC3E}">
        <p14:creationId xmlns:p14="http://schemas.microsoft.com/office/powerpoint/2010/main" val="1353694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43055-088D-097A-F280-DBA8D437F4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EF6BCA-E806-7C03-3E9A-A2FA44D48A89}"/>
              </a:ext>
            </a:extLst>
          </p:cNvPr>
          <p:cNvSpPr>
            <a:spLocks noGrp="1"/>
          </p:cNvSpPr>
          <p:nvPr>
            <p:ph type="ctrTitle"/>
          </p:nvPr>
        </p:nvSpPr>
        <p:spPr>
          <a:xfrm>
            <a:off x="526870" y="4292600"/>
            <a:ext cx="10993549" cy="1239067"/>
          </a:xfrm>
        </p:spPr>
        <p:txBody>
          <a:bodyPr>
            <a:noAutofit/>
          </a:bodyPr>
          <a:lstStyle/>
          <a:p>
            <a:pPr lvl="0"/>
            <a:r>
              <a:rPr lang="en-US" sz="5400" dirty="0">
                <a:solidFill>
                  <a:schemeClr val="bg1"/>
                </a:solidFill>
              </a:rPr>
              <a:t>9. For what purpose did the Lord come down upon Sinai in his terrible glory?</a:t>
            </a:r>
          </a:p>
        </p:txBody>
      </p:sp>
      <p:sp>
        <p:nvSpPr>
          <p:cNvPr id="5" name="TextBox 4">
            <a:extLst>
              <a:ext uri="{FF2B5EF4-FFF2-40B4-BE49-F238E27FC236}">
                <a16:creationId xmlns:a16="http://schemas.microsoft.com/office/drawing/2014/main" id="{6187E66F-DF56-D211-982B-5FF44D4397EE}"/>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Nehemiah 9:13, 14</a:t>
            </a:r>
          </a:p>
        </p:txBody>
      </p:sp>
      <p:pic>
        <p:nvPicPr>
          <p:cNvPr id="6" name="Picture 5">
            <a:extLst>
              <a:ext uri="{FF2B5EF4-FFF2-40B4-BE49-F238E27FC236}">
                <a16:creationId xmlns:a16="http://schemas.microsoft.com/office/drawing/2014/main" id="{6497DFDE-EC51-9CF0-492C-CB7C9B6782A0}"/>
              </a:ext>
            </a:extLst>
          </p:cNvPr>
          <p:cNvPicPr>
            <a:picLocks noChangeAspect="1"/>
          </p:cNvPicPr>
          <p:nvPr/>
        </p:nvPicPr>
        <p:blipFill>
          <a:blip r:embed="rId2"/>
          <a:srcRect b="77895"/>
          <a:stretch>
            <a:fillRect/>
          </a:stretch>
        </p:blipFill>
        <p:spPr>
          <a:xfrm>
            <a:off x="443619" y="549124"/>
            <a:ext cx="11304762" cy="2498876"/>
          </a:xfrm>
          <a:prstGeom prst="rect">
            <a:avLst/>
          </a:prstGeom>
        </p:spPr>
      </p:pic>
    </p:spTree>
    <p:extLst>
      <p:ext uri="{BB962C8B-B14F-4D97-AF65-F5344CB8AC3E}">
        <p14:creationId xmlns:p14="http://schemas.microsoft.com/office/powerpoint/2010/main" val="2666459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DEF0F-341D-F288-2F89-0AF9CB618A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8BF4E6-8596-A533-E485-933F0836B25D}"/>
              </a:ext>
            </a:extLst>
          </p:cNvPr>
          <p:cNvSpPr>
            <a:spLocks noGrp="1"/>
          </p:cNvSpPr>
          <p:nvPr>
            <p:ph type="title"/>
          </p:nvPr>
        </p:nvSpPr>
        <p:spPr/>
        <p:txBody>
          <a:bodyPr>
            <a:normAutofit/>
          </a:bodyPr>
          <a:lstStyle/>
          <a:p>
            <a:r>
              <a:rPr lang="en-US" sz="5400" dirty="0"/>
              <a:t>Nehemiah 9:13, 14</a:t>
            </a:r>
          </a:p>
        </p:txBody>
      </p:sp>
      <p:sp>
        <p:nvSpPr>
          <p:cNvPr id="3" name="Content Placeholder 2">
            <a:extLst>
              <a:ext uri="{FF2B5EF4-FFF2-40B4-BE49-F238E27FC236}">
                <a16:creationId xmlns:a16="http://schemas.microsoft.com/office/drawing/2014/main" id="{B77D2548-0A70-75E3-955B-323A46A53C42}"/>
              </a:ext>
            </a:extLst>
          </p:cNvPr>
          <p:cNvSpPr>
            <a:spLocks noGrp="1"/>
          </p:cNvSpPr>
          <p:nvPr>
            <p:ph sz="half" idx="1"/>
          </p:nvPr>
        </p:nvSpPr>
        <p:spPr>
          <a:xfrm>
            <a:off x="581193" y="1982709"/>
            <a:ext cx="5422390" cy="4544840"/>
          </a:xfrm>
        </p:spPr>
        <p:txBody>
          <a:bodyPr>
            <a:normAutofit fontScale="92500" lnSpcReduction="20000"/>
          </a:bodyPr>
          <a:lstStyle/>
          <a:p>
            <a:r>
              <a:rPr lang="en-US" sz="4400" b="1" baseline="30000" dirty="0"/>
              <a:t>13 </a:t>
            </a:r>
            <a:r>
              <a:rPr lang="en-US" sz="4400" dirty="0"/>
              <a:t>Thou </a:t>
            </a:r>
            <a:r>
              <a:rPr lang="en-US" sz="4400" dirty="0" err="1"/>
              <a:t>camest</a:t>
            </a:r>
            <a:r>
              <a:rPr lang="en-US" sz="4400" dirty="0"/>
              <a:t> down also upon mount Sinai, and </a:t>
            </a:r>
            <a:r>
              <a:rPr lang="en-US" sz="4400" dirty="0" err="1"/>
              <a:t>spakest</a:t>
            </a:r>
            <a:r>
              <a:rPr lang="en-US" sz="4400" dirty="0"/>
              <a:t> with them from heaven, and </a:t>
            </a:r>
            <a:r>
              <a:rPr lang="en-US" sz="4400" dirty="0" err="1"/>
              <a:t>gavest</a:t>
            </a:r>
            <a:r>
              <a:rPr lang="en-US" sz="4400" dirty="0"/>
              <a:t> them right judgments, and true laws, good statutes and commandments:</a:t>
            </a:r>
            <a:endParaRPr lang="en-US" sz="400000" dirty="0"/>
          </a:p>
        </p:txBody>
      </p:sp>
      <p:pic>
        <p:nvPicPr>
          <p:cNvPr id="6" name="Content Placeholder 5" descr="Real Estate Fraud Statute of Limitations California Discovery Rule - Talkov  Law Partition Attorneys">
            <a:extLst>
              <a:ext uri="{FF2B5EF4-FFF2-40B4-BE49-F238E27FC236}">
                <a16:creationId xmlns:a16="http://schemas.microsoft.com/office/drawing/2014/main" id="{7A77C4A2-9F09-DC77-381D-16943D1741E8}"/>
              </a:ext>
            </a:extLst>
          </p:cNvPr>
          <p:cNvPicPr>
            <a:picLocks noGrp="1" noChangeAspect="1"/>
          </p:cNvPicPr>
          <p:nvPr>
            <p:ph sz="half" idx="2"/>
          </p:nvPr>
        </p:nvPicPr>
        <p:blipFill>
          <a:blip r:embed="rId2"/>
          <a:srcRect l="2947" t="67" r="10595" b="-67"/>
          <a:stretch>
            <a:fillRect/>
          </a:stretch>
        </p:blipFill>
        <p:spPr>
          <a:xfrm>
            <a:off x="6003583" y="1982709"/>
            <a:ext cx="5741083" cy="4444595"/>
          </a:xfrm>
          <a:prstGeom prst="rect">
            <a:avLst/>
          </a:prstGeom>
        </p:spPr>
      </p:pic>
    </p:spTree>
    <p:extLst>
      <p:ext uri="{BB962C8B-B14F-4D97-AF65-F5344CB8AC3E}">
        <p14:creationId xmlns:p14="http://schemas.microsoft.com/office/powerpoint/2010/main" val="1864329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B0BBF-D00F-6BE4-B941-2EA830ED8B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59FAC6-CF1F-8E65-E573-E253EDEF8AB5}"/>
              </a:ext>
            </a:extLst>
          </p:cNvPr>
          <p:cNvSpPr>
            <a:spLocks noGrp="1"/>
          </p:cNvSpPr>
          <p:nvPr>
            <p:ph type="title"/>
          </p:nvPr>
        </p:nvSpPr>
        <p:spPr/>
        <p:txBody>
          <a:bodyPr>
            <a:normAutofit/>
          </a:bodyPr>
          <a:lstStyle/>
          <a:p>
            <a:r>
              <a:rPr lang="en-US" sz="5400" dirty="0"/>
              <a:t>Nehemiah 9:13, 14</a:t>
            </a:r>
          </a:p>
        </p:txBody>
      </p:sp>
      <p:sp>
        <p:nvSpPr>
          <p:cNvPr id="3" name="Content Placeholder 2">
            <a:extLst>
              <a:ext uri="{FF2B5EF4-FFF2-40B4-BE49-F238E27FC236}">
                <a16:creationId xmlns:a16="http://schemas.microsoft.com/office/drawing/2014/main" id="{189AAF64-D40F-F2A3-8376-A2A3DAB354AF}"/>
              </a:ext>
            </a:extLst>
          </p:cNvPr>
          <p:cNvSpPr>
            <a:spLocks noGrp="1"/>
          </p:cNvSpPr>
          <p:nvPr>
            <p:ph sz="half" idx="1"/>
          </p:nvPr>
        </p:nvSpPr>
        <p:spPr>
          <a:xfrm>
            <a:off x="581193" y="1982709"/>
            <a:ext cx="5422390" cy="4544840"/>
          </a:xfrm>
        </p:spPr>
        <p:txBody>
          <a:bodyPr>
            <a:normAutofit lnSpcReduction="10000"/>
          </a:bodyPr>
          <a:lstStyle/>
          <a:p>
            <a:r>
              <a:rPr lang="en-US" sz="4400" b="1" baseline="30000" dirty="0"/>
              <a:t>14 </a:t>
            </a:r>
            <a:r>
              <a:rPr lang="en-US" sz="4400" dirty="0"/>
              <a:t>And </a:t>
            </a:r>
            <a:r>
              <a:rPr lang="en-US" sz="4400" dirty="0" err="1"/>
              <a:t>madest</a:t>
            </a:r>
            <a:r>
              <a:rPr lang="en-US" sz="4400" dirty="0"/>
              <a:t> known unto them thy holy sabbath, and </a:t>
            </a:r>
            <a:r>
              <a:rPr lang="en-US" sz="4400" dirty="0" err="1"/>
              <a:t>commandedst</a:t>
            </a:r>
            <a:r>
              <a:rPr lang="en-US" sz="4400" dirty="0"/>
              <a:t> them precepts, statutes, and laws, by the hand of Moses thy servant:</a:t>
            </a:r>
            <a:endParaRPr lang="en-US" sz="400000" dirty="0"/>
          </a:p>
        </p:txBody>
      </p:sp>
      <p:pic>
        <p:nvPicPr>
          <p:cNvPr id="4" name="Content Placeholder 3" descr="Difference Between Commandments and Laws | Ask Gramps">
            <a:extLst>
              <a:ext uri="{FF2B5EF4-FFF2-40B4-BE49-F238E27FC236}">
                <a16:creationId xmlns:a16="http://schemas.microsoft.com/office/drawing/2014/main" id="{EB4125EE-3D31-6875-5FD8-03AEC13F0467}"/>
              </a:ext>
            </a:extLst>
          </p:cNvPr>
          <p:cNvPicPr>
            <a:picLocks noGrp="1" noChangeAspect="1"/>
          </p:cNvPicPr>
          <p:nvPr>
            <p:ph sz="half" idx="2"/>
          </p:nvPr>
        </p:nvPicPr>
        <p:blipFill>
          <a:blip r:embed="rId2"/>
          <a:srcRect l="24875" r="12153"/>
          <a:stretch>
            <a:fillRect/>
          </a:stretch>
        </p:blipFill>
        <p:spPr>
          <a:xfrm>
            <a:off x="6361305" y="1982709"/>
            <a:ext cx="5422390" cy="4439919"/>
          </a:xfrm>
          <a:prstGeom prst="rect">
            <a:avLst/>
          </a:prstGeom>
        </p:spPr>
      </p:pic>
    </p:spTree>
    <p:extLst>
      <p:ext uri="{BB962C8B-B14F-4D97-AF65-F5344CB8AC3E}">
        <p14:creationId xmlns:p14="http://schemas.microsoft.com/office/powerpoint/2010/main" val="20601944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EDD4C-871E-26B8-9A47-1301A47FF3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81582D-9C74-5AA7-C28E-7AB3E7150C6E}"/>
              </a:ext>
            </a:extLst>
          </p:cNvPr>
          <p:cNvSpPr>
            <a:spLocks noGrp="1"/>
          </p:cNvSpPr>
          <p:nvPr>
            <p:ph type="ctrTitle"/>
          </p:nvPr>
        </p:nvSpPr>
        <p:spPr>
          <a:xfrm>
            <a:off x="526870" y="4292600"/>
            <a:ext cx="10993549" cy="1239067"/>
          </a:xfrm>
        </p:spPr>
        <p:txBody>
          <a:bodyPr>
            <a:noAutofit/>
          </a:bodyPr>
          <a:lstStyle/>
          <a:p>
            <a:pPr lvl="0"/>
            <a:r>
              <a:rPr lang="en-US" sz="6600" dirty="0">
                <a:solidFill>
                  <a:schemeClr val="bg1"/>
                </a:solidFill>
              </a:rPr>
              <a:t>10. Who accompanied him? </a:t>
            </a:r>
          </a:p>
        </p:txBody>
      </p:sp>
      <p:sp>
        <p:nvSpPr>
          <p:cNvPr id="5" name="TextBox 4">
            <a:extLst>
              <a:ext uri="{FF2B5EF4-FFF2-40B4-BE49-F238E27FC236}">
                <a16:creationId xmlns:a16="http://schemas.microsoft.com/office/drawing/2014/main" id="{1F35B5A0-CF29-9EA2-2D3A-75EE92470541}"/>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Deuteronomy 33:2; Psalm 68:17 </a:t>
            </a:r>
          </a:p>
        </p:txBody>
      </p:sp>
      <p:pic>
        <p:nvPicPr>
          <p:cNvPr id="3" name="Picture 2">
            <a:extLst>
              <a:ext uri="{FF2B5EF4-FFF2-40B4-BE49-F238E27FC236}">
                <a16:creationId xmlns:a16="http://schemas.microsoft.com/office/drawing/2014/main" id="{A0FE972D-EF65-F7A0-F77B-D2BB6393C9A3}"/>
              </a:ext>
            </a:extLst>
          </p:cNvPr>
          <p:cNvPicPr>
            <a:picLocks noChangeAspect="1"/>
          </p:cNvPicPr>
          <p:nvPr/>
        </p:nvPicPr>
        <p:blipFill>
          <a:blip r:embed="rId2"/>
          <a:srcRect t="3999" b="57076"/>
          <a:stretch>
            <a:fillRect/>
          </a:stretch>
        </p:blipFill>
        <p:spPr>
          <a:xfrm>
            <a:off x="443619" y="582929"/>
            <a:ext cx="11304762" cy="2477024"/>
          </a:xfrm>
          <a:prstGeom prst="rect">
            <a:avLst/>
          </a:prstGeom>
        </p:spPr>
      </p:pic>
    </p:spTree>
    <p:extLst>
      <p:ext uri="{BB962C8B-B14F-4D97-AF65-F5344CB8AC3E}">
        <p14:creationId xmlns:p14="http://schemas.microsoft.com/office/powerpoint/2010/main" val="400434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050F3-81AD-8053-5A94-EAD62CFCFD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247507-7C6E-826B-82CF-E0EF58F156DE}"/>
              </a:ext>
            </a:extLst>
          </p:cNvPr>
          <p:cNvSpPr>
            <a:spLocks noGrp="1"/>
          </p:cNvSpPr>
          <p:nvPr>
            <p:ph type="title"/>
          </p:nvPr>
        </p:nvSpPr>
        <p:spPr/>
        <p:txBody>
          <a:bodyPr>
            <a:normAutofit/>
          </a:bodyPr>
          <a:lstStyle/>
          <a:p>
            <a:r>
              <a:rPr lang="en-US" sz="5400" dirty="0"/>
              <a:t>Deuteronomy 33:2</a:t>
            </a:r>
          </a:p>
        </p:txBody>
      </p:sp>
      <p:sp>
        <p:nvSpPr>
          <p:cNvPr id="3" name="Content Placeholder 2">
            <a:extLst>
              <a:ext uri="{FF2B5EF4-FFF2-40B4-BE49-F238E27FC236}">
                <a16:creationId xmlns:a16="http://schemas.microsoft.com/office/drawing/2014/main" id="{59573E54-62C2-3AAA-E77A-6726DF81FD90}"/>
              </a:ext>
            </a:extLst>
          </p:cNvPr>
          <p:cNvSpPr>
            <a:spLocks noGrp="1"/>
          </p:cNvSpPr>
          <p:nvPr>
            <p:ph sz="half" idx="1"/>
          </p:nvPr>
        </p:nvSpPr>
        <p:spPr>
          <a:xfrm>
            <a:off x="581193" y="1982709"/>
            <a:ext cx="5422390" cy="4544840"/>
          </a:xfrm>
        </p:spPr>
        <p:txBody>
          <a:bodyPr>
            <a:normAutofit fontScale="92500" lnSpcReduction="20000"/>
          </a:bodyPr>
          <a:lstStyle/>
          <a:p>
            <a:r>
              <a:rPr lang="en-US" sz="4000" b="1" baseline="30000" dirty="0"/>
              <a:t>2 </a:t>
            </a:r>
            <a:r>
              <a:rPr lang="en-US" sz="4000" dirty="0"/>
              <a:t>And he said, The </a:t>
            </a:r>
            <a:r>
              <a:rPr lang="en-US" sz="4000" cap="small" dirty="0"/>
              <a:t>Lord</a:t>
            </a:r>
            <a:r>
              <a:rPr lang="en-US" sz="4000" dirty="0"/>
              <a:t> came from Sinai, and rose up from Seir unto them; he shined forth from mount Paran, and he came with ten thousands of saints: from his right hand went a fiery law for them.</a:t>
            </a:r>
            <a:endParaRPr lang="en-US" sz="400000" dirty="0"/>
          </a:p>
        </p:txBody>
      </p:sp>
      <p:pic>
        <p:nvPicPr>
          <p:cNvPr id="7" name="Content Placeholder 6" descr="Page 10 | Clouds in heaven Images - Free Download on Magnific (formerly  Freepik)">
            <a:extLst>
              <a:ext uri="{FF2B5EF4-FFF2-40B4-BE49-F238E27FC236}">
                <a16:creationId xmlns:a16="http://schemas.microsoft.com/office/drawing/2014/main" id="{0A1C05A2-91ED-26A9-4346-6269E628C5C1}"/>
              </a:ext>
            </a:extLst>
          </p:cNvPr>
          <p:cNvPicPr>
            <a:picLocks noGrp="1" noChangeAspect="1"/>
          </p:cNvPicPr>
          <p:nvPr>
            <p:ph sz="half" idx="2"/>
          </p:nvPr>
        </p:nvPicPr>
        <p:blipFill>
          <a:blip r:embed="rId2"/>
          <a:srcRect l="31205" r="2449"/>
          <a:stretch>
            <a:fillRect/>
          </a:stretch>
        </p:blipFill>
        <p:spPr>
          <a:xfrm>
            <a:off x="6003583" y="1982709"/>
            <a:ext cx="5764410" cy="4344200"/>
          </a:xfrm>
          <a:prstGeom prst="rect">
            <a:avLst/>
          </a:prstGeom>
        </p:spPr>
      </p:pic>
    </p:spTree>
    <p:extLst>
      <p:ext uri="{BB962C8B-B14F-4D97-AF65-F5344CB8AC3E}">
        <p14:creationId xmlns:p14="http://schemas.microsoft.com/office/powerpoint/2010/main" val="19700062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3C423-B711-5491-8255-32924B7AE0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430E63-0CC6-9528-4EBC-1FD22FC0DD3F}"/>
              </a:ext>
            </a:extLst>
          </p:cNvPr>
          <p:cNvSpPr>
            <a:spLocks noGrp="1"/>
          </p:cNvSpPr>
          <p:nvPr>
            <p:ph type="title"/>
          </p:nvPr>
        </p:nvSpPr>
        <p:spPr/>
        <p:txBody>
          <a:bodyPr>
            <a:normAutofit/>
          </a:bodyPr>
          <a:lstStyle/>
          <a:p>
            <a:r>
              <a:rPr lang="en-US" sz="5400" dirty="0"/>
              <a:t>Psalm 68:17</a:t>
            </a:r>
          </a:p>
        </p:txBody>
      </p:sp>
      <p:sp>
        <p:nvSpPr>
          <p:cNvPr id="3" name="Content Placeholder 2">
            <a:extLst>
              <a:ext uri="{FF2B5EF4-FFF2-40B4-BE49-F238E27FC236}">
                <a16:creationId xmlns:a16="http://schemas.microsoft.com/office/drawing/2014/main" id="{042A0271-C7AF-03DE-2BF4-5B7A73A6CE62}"/>
              </a:ext>
            </a:extLst>
          </p:cNvPr>
          <p:cNvSpPr>
            <a:spLocks noGrp="1"/>
          </p:cNvSpPr>
          <p:nvPr>
            <p:ph sz="half" idx="1"/>
          </p:nvPr>
        </p:nvSpPr>
        <p:spPr>
          <a:xfrm>
            <a:off x="581193" y="1982709"/>
            <a:ext cx="5422390" cy="4544840"/>
          </a:xfrm>
        </p:spPr>
        <p:txBody>
          <a:bodyPr>
            <a:normAutofit lnSpcReduction="10000"/>
          </a:bodyPr>
          <a:lstStyle/>
          <a:p>
            <a:r>
              <a:rPr lang="en-US" sz="4400" b="1" baseline="30000" dirty="0"/>
              <a:t>17 </a:t>
            </a:r>
            <a:r>
              <a:rPr lang="en-US" sz="4400" dirty="0"/>
              <a:t>The chariots of God are twenty thousand, even thousands of angels: the Lord is among them, as in Sinai, in the holy place.</a:t>
            </a:r>
            <a:endParaRPr lang="en-US" sz="400000" dirty="0"/>
          </a:p>
        </p:txBody>
      </p:sp>
      <p:pic>
        <p:nvPicPr>
          <p:cNvPr id="7" name="Content Placeholder 6" descr="St. Martin de Porres – Christian Catholic Media">
            <a:extLst>
              <a:ext uri="{FF2B5EF4-FFF2-40B4-BE49-F238E27FC236}">
                <a16:creationId xmlns:a16="http://schemas.microsoft.com/office/drawing/2014/main" id="{E28EFB12-EF89-FE8C-EEED-8F6392FF4BEE}"/>
              </a:ext>
            </a:extLst>
          </p:cNvPr>
          <p:cNvPicPr>
            <a:picLocks noGrp="1" noChangeAspect="1"/>
          </p:cNvPicPr>
          <p:nvPr>
            <p:ph sz="half" idx="2"/>
          </p:nvPr>
        </p:nvPicPr>
        <p:blipFill>
          <a:blip r:embed="rId2"/>
          <a:srcRect t="16084" b="7869"/>
          <a:stretch>
            <a:fillRect/>
          </a:stretch>
        </p:blipFill>
        <p:spPr>
          <a:xfrm>
            <a:off x="5929746" y="1982709"/>
            <a:ext cx="5809671" cy="4418091"/>
          </a:xfrm>
          <a:prstGeom prst="rect">
            <a:avLst/>
          </a:prstGeom>
        </p:spPr>
      </p:pic>
    </p:spTree>
    <p:extLst>
      <p:ext uri="{BB962C8B-B14F-4D97-AF65-F5344CB8AC3E}">
        <p14:creationId xmlns:p14="http://schemas.microsoft.com/office/powerpoint/2010/main" val="15124300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76806-4473-625E-08E3-1C1E3F8B68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5F990E-9687-1133-6BCF-EE9AF3CD33CF}"/>
              </a:ext>
            </a:extLst>
          </p:cNvPr>
          <p:cNvSpPr>
            <a:spLocks noGrp="1"/>
          </p:cNvSpPr>
          <p:nvPr>
            <p:ph type="ctrTitle"/>
          </p:nvPr>
        </p:nvSpPr>
        <p:spPr>
          <a:xfrm>
            <a:off x="526870" y="4292600"/>
            <a:ext cx="10993549" cy="1239067"/>
          </a:xfrm>
        </p:spPr>
        <p:txBody>
          <a:bodyPr>
            <a:noAutofit/>
          </a:bodyPr>
          <a:lstStyle/>
          <a:p>
            <a:pPr lvl="0"/>
            <a:r>
              <a:rPr lang="en-US" sz="5400" dirty="0">
                <a:solidFill>
                  <a:schemeClr val="bg1"/>
                </a:solidFill>
              </a:rPr>
              <a:t>11. Of what was this giving of the law a manifestation?</a:t>
            </a:r>
            <a:endParaRPr lang="en-US" sz="9600" dirty="0">
              <a:solidFill>
                <a:schemeClr val="bg1"/>
              </a:solidFill>
            </a:endParaRPr>
          </a:p>
        </p:txBody>
      </p:sp>
      <p:sp>
        <p:nvSpPr>
          <p:cNvPr id="5" name="TextBox 4">
            <a:extLst>
              <a:ext uri="{FF2B5EF4-FFF2-40B4-BE49-F238E27FC236}">
                <a16:creationId xmlns:a16="http://schemas.microsoft.com/office/drawing/2014/main" id="{99D39CE1-7AF3-45CF-9F1A-5B736ADBDF12}"/>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Deuteronomy 33:2, 3</a:t>
            </a:r>
          </a:p>
        </p:txBody>
      </p:sp>
      <p:pic>
        <p:nvPicPr>
          <p:cNvPr id="4" name="Picture 3" descr="Why the Torah's Law Is from God - TheTorah.com">
            <a:extLst>
              <a:ext uri="{FF2B5EF4-FFF2-40B4-BE49-F238E27FC236}">
                <a16:creationId xmlns:a16="http://schemas.microsoft.com/office/drawing/2014/main" id="{7152F114-7EB6-CEF8-BA88-8F78E492954C}"/>
              </a:ext>
            </a:extLst>
          </p:cNvPr>
          <p:cNvPicPr>
            <a:picLocks noChangeAspect="1"/>
          </p:cNvPicPr>
          <p:nvPr/>
        </p:nvPicPr>
        <p:blipFill>
          <a:blip r:embed="rId2"/>
          <a:srcRect t="9104" b="58988"/>
          <a:stretch>
            <a:fillRect/>
          </a:stretch>
        </p:blipFill>
        <p:spPr>
          <a:xfrm>
            <a:off x="443619" y="495336"/>
            <a:ext cx="11304762" cy="2524956"/>
          </a:xfrm>
          <a:prstGeom prst="rect">
            <a:avLst/>
          </a:prstGeom>
        </p:spPr>
      </p:pic>
    </p:spTree>
    <p:extLst>
      <p:ext uri="{BB962C8B-B14F-4D97-AF65-F5344CB8AC3E}">
        <p14:creationId xmlns:p14="http://schemas.microsoft.com/office/powerpoint/2010/main" val="8437620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82277-B59B-3C34-EDDB-3974C01939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C90DEA-68FE-A416-23E3-59034E3E8B07}"/>
              </a:ext>
            </a:extLst>
          </p:cNvPr>
          <p:cNvSpPr>
            <a:spLocks noGrp="1"/>
          </p:cNvSpPr>
          <p:nvPr>
            <p:ph type="title"/>
          </p:nvPr>
        </p:nvSpPr>
        <p:spPr/>
        <p:txBody>
          <a:bodyPr>
            <a:normAutofit/>
          </a:bodyPr>
          <a:lstStyle/>
          <a:p>
            <a:r>
              <a:rPr lang="en-US" sz="5400" dirty="0"/>
              <a:t>Deuteronomy 33:2, 3</a:t>
            </a:r>
          </a:p>
        </p:txBody>
      </p:sp>
      <p:sp>
        <p:nvSpPr>
          <p:cNvPr id="3" name="Content Placeholder 2">
            <a:extLst>
              <a:ext uri="{FF2B5EF4-FFF2-40B4-BE49-F238E27FC236}">
                <a16:creationId xmlns:a16="http://schemas.microsoft.com/office/drawing/2014/main" id="{180FC528-7C9A-AF43-5784-7238FC738E8C}"/>
              </a:ext>
            </a:extLst>
          </p:cNvPr>
          <p:cNvSpPr>
            <a:spLocks noGrp="1"/>
          </p:cNvSpPr>
          <p:nvPr>
            <p:ph sz="half" idx="1"/>
          </p:nvPr>
        </p:nvSpPr>
        <p:spPr>
          <a:xfrm>
            <a:off x="581193" y="1982709"/>
            <a:ext cx="5422390" cy="4544840"/>
          </a:xfrm>
        </p:spPr>
        <p:txBody>
          <a:bodyPr>
            <a:normAutofit fontScale="92500" lnSpcReduction="20000"/>
          </a:bodyPr>
          <a:lstStyle/>
          <a:p>
            <a:r>
              <a:rPr lang="en-US" sz="4000" b="1" baseline="30000" dirty="0"/>
              <a:t>2 </a:t>
            </a:r>
            <a:r>
              <a:rPr lang="en-US" sz="4000" dirty="0"/>
              <a:t>And he said, The </a:t>
            </a:r>
            <a:r>
              <a:rPr lang="en-US" sz="4000" cap="small" dirty="0"/>
              <a:t>Lord</a:t>
            </a:r>
            <a:r>
              <a:rPr lang="en-US" sz="4000" dirty="0"/>
              <a:t> came from Sinai, and rose up from Seir unto them; he shined forth from mount Paran, and he came with ten thousands of saints: from his right hand went a fiery law for them.</a:t>
            </a:r>
            <a:endParaRPr lang="en-US" sz="400000" dirty="0"/>
          </a:p>
        </p:txBody>
      </p:sp>
      <p:pic>
        <p:nvPicPr>
          <p:cNvPr id="6" name="Content Placeholder 5" descr="More Confusion About God's Law - The American Vision">
            <a:extLst>
              <a:ext uri="{FF2B5EF4-FFF2-40B4-BE49-F238E27FC236}">
                <a16:creationId xmlns:a16="http://schemas.microsoft.com/office/drawing/2014/main" id="{F1732F97-59EB-CE21-1F60-E553D1509286}"/>
              </a:ext>
            </a:extLst>
          </p:cNvPr>
          <p:cNvPicPr>
            <a:picLocks noGrp="1" noChangeAspect="1"/>
          </p:cNvPicPr>
          <p:nvPr>
            <p:ph sz="half" idx="2"/>
          </p:nvPr>
        </p:nvPicPr>
        <p:blipFill>
          <a:blip r:embed="rId2"/>
          <a:srcRect l="23436" r="5976"/>
          <a:stretch>
            <a:fillRect/>
          </a:stretch>
        </p:blipFill>
        <p:spPr>
          <a:xfrm>
            <a:off x="6188418" y="1982709"/>
            <a:ext cx="5535009" cy="4399618"/>
          </a:xfrm>
          <a:prstGeom prst="rect">
            <a:avLst/>
          </a:prstGeom>
        </p:spPr>
      </p:pic>
    </p:spTree>
    <p:extLst>
      <p:ext uri="{BB962C8B-B14F-4D97-AF65-F5344CB8AC3E}">
        <p14:creationId xmlns:p14="http://schemas.microsoft.com/office/powerpoint/2010/main" val="1938852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A5EC5-281A-3A5C-C363-A4B98FD8C3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D64F89-E6F2-D2FE-F05F-B5BB5718B020}"/>
              </a:ext>
            </a:extLst>
          </p:cNvPr>
          <p:cNvSpPr>
            <a:spLocks noGrp="1"/>
          </p:cNvSpPr>
          <p:nvPr>
            <p:ph type="title"/>
          </p:nvPr>
        </p:nvSpPr>
        <p:spPr/>
        <p:txBody>
          <a:bodyPr>
            <a:normAutofit/>
          </a:bodyPr>
          <a:lstStyle/>
          <a:p>
            <a:r>
              <a:rPr lang="en-US" sz="5400" dirty="0"/>
              <a:t>Deuteronomy 33:2, 3</a:t>
            </a:r>
          </a:p>
        </p:txBody>
      </p:sp>
      <p:sp>
        <p:nvSpPr>
          <p:cNvPr id="3" name="Content Placeholder 2">
            <a:extLst>
              <a:ext uri="{FF2B5EF4-FFF2-40B4-BE49-F238E27FC236}">
                <a16:creationId xmlns:a16="http://schemas.microsoft.com/office/drawing/2014/main" id="{DA4CCAF2-F397-D156-FF5A-1B4CA934E79A}"/>
              </a:ext>
            </a:extLst>
          </p:cNvPr>
          <p:cNvSpPr>
            <a:spLocks noGrp="1"/>
          </p:cNvSpPr>
          <p:nvPr>
            <p:ph sz="half" idx="1"/>
          </p:nvPr>
        </p:nvSpPr>
        <p:spPr>
          <a:xfrm>
            <a:off x="581193" y="1982709"/>
            <a:ext cx="5422390" cy="4544840"/>
          </a:xfrm>
        </p:spPr>
        <p:txBody>
          <a:bodyPr>
            <a:normAutofit fontScale="92500"/>
          </a:bodyPr>
          <a:lstStyle/>
          <a:p>
            <a:r>
              <a:rPr lang="en-US" sz="4800" b="1" baseline="30000" dirty="0"/>
              <a:t>3 </a:t>
            </a:r>
            <a:r>
              <a:rPr lang="en-US" sz="4800" dirty="0"/>
              <a:t>Yea, he loved the people; all his saints are in thy hand: and they sat down at thy feet; every one shall receive of thy words.</a:t>
            </a:r>
            <a:endParaRPr lang="en-US" sz="400000" dirty="0"/>
          </a:p>
        </p:txBody>
      </p:sp>
      <p:pic>
        <p:nvPicPr>
          <p:cNvPr id="6" name="Content Placeholder 5" descr="Monday: Sin and the Law | Sabbath School Net">
            <a:extLst>
              <a:ext uri="{FF2B5EF4-FFF2-40B4-BE49-F238E27FC236}">
                <a16:creationId xmlns:a16="http://schemas.microsoft.com/office/drawing/2014/main" id="{8DC54236-E08A-49DD-800E-EC4BB432D9D5}"/>
              </a:ext>
            </a:extLst>
          </p:cNvPr>
          <p:cNvPicPr>
            <a:picLocks noGrp="1" noChangeAspect="1"/>
          </p:cNvPicPr>
          <p:nvPr>
            <p:ph sz="half" idx="2"/>
          </p:nvPr>
        </p:nvPicPr>
        <p:blipFill>
          <a:blip r:embed="rId2"/>
          <a:srcRect l="-1650" t="22291" r="1650" b="18504"/>
          <a:stretch>
            <a:fillRect/>
          </a:stretch>
        </p:blipFill>
        <p:spPr>
          <a:xfrm>
            <a:off x="6096000" y="1982709"/>
            <a:ext cx="5602221" cy="4349852"/>
          </a:xfrm>
          <a:prstGeom prst="rect">
            <a:avLst/>
          </a:prstGeom>
        </p:spPr>
      </p:pic>
    </p:spTree>
    <p:extLst>
      <p:ext uri="{BB962C8B-B14F-4D97-AF65-F5344CB8AC3E}">
        <p14:creationId xmlns:p14="http://schemas.microsoft.com/office/powerpoint/2010/main" val="13986232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9463C-7D15-7FC1-D89B-486E6BE6FD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C5A621-EE52-4B83-86D9-63A2BA6B2A96}"/>
              </a:ext>
            </a:extLst>
          </p:cNvPr>
          <p:cNvSpPr>
            <a:spLocks noGrp="1"/>
          </p:cNvSpPr>
          <p:nvPr>
            <p:ph type="ctrTitle"/>
          </p:nvPr>
        </p:nvSpPr>
        <p:spPr>
          <a:xfrm>
            <a:off x="526870" y="4292600"/>
            <a:ext cx="10993549" cy="1239067"/>
          </a:xfrm>
        </p:spPr>
        <p:txBody>
          <a:bodyPr>
            <a:noAutofit/>
          </a:bodyPr>
          <a:lstStyle/>
          <a:p>
            <a:pPr lvl="0"/>
            <a:r>
              <a:rPr lang="en-US" sz="5400" dirty="0">
                <a:solidFill>
                  <a:schemeClr val="bg1"/>
                </a:solidFill>
              </a:rPr>
              <a:t>12. Where do we find the law which the Lord spoke from Sinai?</a:t>
            </a:r>
            <a:endParaRPr lang="en-US" sz="19900" dirty="0">
              <a:solidFill>
                <a:schemeClr val="bg1"/>
              </a:solidFill>
            </a:endParaRPr>
          </a:p>
        </p:txBody>
      </p:sp>
      <p:sp>
        <p:nvSpPr>
          <p:cNvPr id="5" name="TextBox 4">
            <a:extLst>
              <a:ext uri="{FF2B5EF4-FFF2-40B4-BE49-F238E27FC236}">
                <a16:creationId xmlns:a16="http://schemas.microsoft.com/office/drawing/2014/main" id="{75C95A70-3E1E-0014-5A0B-46197CE20F78}"/>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Exodus 20:3-17</a:t>
            </a:r>
          </a:p>
        </p:txBody>
      </p:sp>
      <p:pic>
        <p:nvPicPr>
          <p:cNvPr id="3" name="Picture 2" descr="Festival Of The Giving Of The Torah">
            <a:extLst>
              <a:ext uri="{FF2B5EF4-FFF2-40B4-BE49-F238E27FC236}">
                <a16:creationId xmlns:a16="http://schemas.microsoft.com/office/drawing/2014/main" id="{4F981B53-68F1-AEE5-8A9D-0CEC44D2B514}"/>
              </a:ext>
            </a:extLst>
          </p:cNvPr>
          <p:cNvPicPr>
            <a:picLocks noChangeAspect="1"/>
          </p:cNvPicPr>
          <p:nvPr/>
        </p:nvPicPr>
        <p:blipFill>
          <a:blip r:embed="rId2"/>
          <a:srcRect l="368" t="15195" r="-368" b="45650"/>
          <a:stretch>
            <a:fillRect/>
          </a:stretch>
        </p:blipFill>
        <p:spPr>
          <a:xfrm>
            <a:off x="443619" y="578463"/>
            <a:ext cx="11304762" cy="2478773"/>
          </a:xfrm>
          <a:prstGeom prst="rect">
            <a:avLst/>
          </a:prstGeom>
        </p:spPr>
      </p:pic>
    </p:spTree>
    <p:extLst>
      <p:ext uri="{BB962C8B-B14F-4D97-AF65-F5344CB8AC3E}">
        <p14:creationId xmlns:p14="http://schemas.microsoft.com/office/powerpoint/2010/main" val="14867816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7D821-0ED9-EAFA-2801-41837BEC9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4143A9-3392-2622-7F88-B37C2E0B193C}"/>
              </a:ext>
            </a:extLst>
          </p:cNvPr>
          <p:cNvSpPr>
            <a:spLocks noGrp="1"/>
          </p:cNvSpPr>
          <p:nvPr>
            <p:ph type="title"/>
          </p:nvPr>
        </p:nvSpPr>
        <p:spPr/>
        <p:txBody>
          <a:bodyPr>
            <a:normAutofit/>
          </a:bodyPr>
          <a:lstStyle/>
          <a:p>
            <a:r>
              <a:rPr lang="en-US" sz="5400" dirty="0"/>
              <a:t>Exodus 20:3-17</a:t>
            </a:r>
          </a:p>
        </p:txBody>
      </p:sp>
      <p:sp>
        <p:nvSpPr>
          <p:cNvPr id="3" name="Content Placeholder 2">
            <a:extLst>
              <a:ext uri="{FF2B5EF4-FFF2-40B4-BE49-F238E27FC236}">
                <a16:creationId xmlns:a16="http://schemas.microsoft.com/office/drawing/2014/main" id="{3720CB1A-CB9A-B8BC-FB92-49B716348974}"/>
              </a:ext>
            </a:extLst>
          </p:cNvPr>
          <p:cNvSpPr>
            <a:spLocks noGrp="1"/>
          </p:cNvSpPr>
          <p:nvPr>
            <p:ph sz="half" idx="1"/>
          </p:nvPr>
        </p:nvSpPr>
        <p:spPr>
          <a:xfrm>
            <a:off x="581193" y="1982709"/>
            <a:ext cx="5422390" cy="4544840"/>
          </a:xfrm>
        </p:spPr>
        <p:txBody>
          <a:bodyPr>
            <a:normAutofit fontScale="92500" lnSpcReduction="10000"/>
          </a:bodyPr>
          <a:lstStyle/>
          <a:p>
            <a:r>
              <a:rPr lang="en-US" sz="3600" b="1" baseline="30000" dirty="0"/>
              <a:t>3 </a:t>
            </a:r>
            <a:r>
              <a:rPr lang="en-US" sz="3600" dirty="0"/>
              <a:t>Thou shalt have no other gods before me.</a:t>
            </a:r>
          </a:p>
          <a:p>
            <a:r>
              <a:rPr lang="en-US" sz="3600" b="1" baseline="30000" dirty="0"/>
              <a:t>4 </a:t>
            </a:r>
            <a:r>
              <a:rPr lang="en-US" sz="3600" dirty="0"/>
              <a:t>Thou shalt not make unto thee any graven image, or any likeness of any thing that is in heaven above, or that is in the earth beneath, or that is in the water under the earth.</a:t>
            </a:r>
          </a:p>
        </p:txBody>
      </p:sp>
      <p:pic>
        <p:nvPicPr>
          <p:cNvPr id="7" name="Content Placeholder 6" descr="Moses Receiving the Tables of the Law | ClipArt ETC">
            <a:extLst>
              <a:ext uri="{FF2B5EF4-FFF2-40B4-BE49-F238E27FC236}">
                <a16:creationId xmlns:a16="http://schemas.microsoft.com/office/drawing/2014/main" id="{679B4990-4E9F-DAC8-9C9A-1BEBF07738CD}"/>
              </a:ext>
            </a:extLst>
          </p:cNvPr>
          <p:cNvPicPr>
            <a:picLocks noGrp="1" noChangeAspect="1"/>
          </p:cNvPicPr>
          <p:nvPr>
            <p:ph sz="half" idx="2"/>
          </p:nvPr>
        </p:nvPicPr>
        <p:blipFill>
          <a:blip r:embed="rId2"/>
          <a:srcRect b="10079"/>
          <a:stretch>
            <a:fillRect/>
          </a:stretch>
        </p:blipFill>
        <p:spPr>
          <a:xfrm>
            <a:off x="6188419" y="1982710"/>
            <a:ext cx="5583144" cy="4544840"/>
          </a:xfrm>
          <a:prstGeom prst="rect">
            <a:avLst/>
          </a:prstGeom>
        </p:spPr>
      </p:pic>
    </p:spTree>
    <p:extLst>
      <p:ext uri="{BB962C8B-B14F-4D97-AF65-F5344CB8AC3E}">
        <p14:creationId xmlns:p14="http://schemas.microsoft.com/office/powerpoint/2010/main" val="60135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6F77F-2968-99C0-D4D0-9252551BF6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7477CE-B539-7CC6-9096-AF556A628116}"/>
              </a:ext>
            </a:extLst>
          </p:cNvPr>
          <p:cNvSpPr>
            <a:spLocks noGrp="1"/>
          </p:cNvSpPr>
          <p:nvPr>
            <p:ph type="title"/>
          </p:nvPr>
        </p:nvSpPr>
        <p:spPr/>
        <p:txBody>
          <a:bodyPr>
            <a:normAutofit/>
          </a:bodyPr>
          <a:lstStyle/>
          <a:p>
            <a:r>
              <a:rPr lang="en-US" sz="5400" dirty="0"/>
              <a:t>Exodus 20:3-17</a:t>
            </a:r>
          </a:p>
        </p:txBody>
      </p:sp>
      <p:sp>
        <p:nvSpPr>
          <p:cNvPr id="3" name="Content Placeholder 2">
            <a:extLst>
              <a:ext uri="{FF2B5EF4-FFF2-40B4-BE49-F238E27FC236}">
                <a16:creationId xmlns:a16="http://schemas.microsoft.com/office/drawing/2014/main" id="{557B7105-7A4A-E7F4-32D9-48308990F37F}"/>
              </a:ext>
            </a:extLst>
          </p:cNvPr>
          <p:cNvSpPr>
            <a:spLocks noGrp="1"/>
          </p:cNvSpPr>
          <p:nvPr>
            <p:ph sz="half" idx="1"/>
          </p:nvPr>
        </p:nvSpPr>
        <p:spPr>
          <a:xfrm>
            <a:off x="581193" y="1982709"/>
            <a:ext cx="5422390" cy="4544840"/>
          </a:xfrm>
        </p:spPr>
        <p:txBody>
          <a:bodyPr>
            <a:normAutofit fontScale="92500" lnSpcReduction="10000"/>
          </a:bodyPr>
          <a:lstStyle/>
          <a:p>
            <a:r>
              <a:rPr lang="en-US" sz="3600" b="1" baseline="30000" dirty="0"/>
              <a:t>5 </a:t>
            </a:r>
            <a:r>
              <a:rPr lang="en-US" sz="3600" dirty="0"/>
              <a:t>Thou shalt not bow down thyself to them, nor serve them: for I the </a:t>
            </a:r>
            <a:r>
              <a:rPr lang="en-US" sz="3600" cap="small" dirty="0"/>
              <a:t>Lord</a:t>
            </a:r>
            <a:r>
              <a:rPr lang="en-US" sz="3600" dirty="0"/>
              <a:t> thy God am a jealous God, visiting the iniquity of the fathers upon the children unto the third and fourth generation of them that hate me;</a:t>
            </a:r>
          </a:p>
        </p:txBody>
      </p:sp>
      <p:pic>
        <p:nvPicPr>
          <p:cNvPr id="4" name="Content Placeholder 3" descr="Embrace the Change, Slowly (Exodus 24:12-18) – Rev. Tim Ehrhardt">
            <a:extLst>
              <a:ext uri="{FF2B5EF4-FFF2-40B4-BE49-F238E27FC236}">
                <a16:creationId xmlns:a16="http://schemas.microsoft.com/office/drawing/2014/main" id="{C1FE25DC-853E-5F1B-0B5C-D551BFD27851}"/>
              </a:ext>
            </a:extLst>
          </p:cNvPr>
          <p:cNvPicPr>
            <a:picLocks noGrp="1" noChangeAspect="1"/>
          </p:cNvPicPr>
          <p:nvPr>
            <p:ph sz="half" idx="2"/>
          </p:nvPr>
        </p:nvPicPr>
        <p:blipFill>
          <a:blip r:embed="rId2"/>
          <a:srcRect l="9553" t="227" r="11608" b="-227"/>
          <a:stretch>
            <a:fillRect/>
          </a:stretch>
        </p:blipFill>
        <p:spPr>
          <a:xfrm>
            <a:off x="6003583" y="2128996"/>
            <a:ext cx="5708992" cy="4073237"/>
          </a:xfrm>
          <a:prstGeom prst="rect">
            <a:avLst/>
          </a:prstGeom>
        </p:spPr>
      </p:pic>
    </p:spTree>
    <p:extLst>
      <p:ext uri="{BB962C8B-B14F-4D97-AF65-F5344CB8AC3E}">
        <p14:creationId xmlns:p14="http://schemas.microsoft.com/office/powerpoint/2010/main" val="3173924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77968-0229-E278-F858-5DD3FB8016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14AA61-A6F0-F3E8-E7F6-5F56A37CA30F}"/>
              </a:ext>
            </a:extLst>
          </p:cNvPr>
          <p:cNvSpPr>
            <a:spLocks noGrp="1"/>
          </p:cNvSpPr>
          <p:nvPr>
            <p:ph type="title"/>
          </p:nvPr>
        </p:nvSpPr>
        <p:spPr/>
        <p:txBody>
          <a:bodyPr>
            <a:normAutofit/>
          </a:bodyPr>
          <a:lstStyle/>
          <a:p>
            <a:r>
              <a:rPr lang="en-US" sz="5400" dirty="0"/>
              <a:t>Exodus 20:3-17</a:t>
            </a:r>
          </a:p>
        </p:txBody>
      </p:sp>
      <p:sp>
        <p:nvSpPr>
          <p:cNvPr id="3" name="Content Placeholder 2">
            <a:extLst>
              <a:ext uri="{FF2B5EF4-FFF2-40B4-BE49-F238E27FC236}">
                <a16:creationId xmlns:a16="http://schemas.microsoft.com/office/drawing/2014/main" id="{2D05ADFB-4C0F-93CC-CF19-1DBC0B254D27}"/>
              </a:ext>
            </a:extLst>
          </p:cNvPr>
          <p:cNvSpPr>
            <a:spLocks noGrp="1"/>
          </p:cNvSpPr>
          <p:nvPr>
            <p:ph sz="half" idx="1"/>
          </p:nvPr>
        </p:nvSpPr>
        <p:spPr>
          <a:xfrm>
            <a:off x="581193" y="1982709"/>
            <a:ext cx="5422390" cy="4544840"/>
          </a:xfrm>
        </p:spPr>
        <p:txBody>
          <a:bodyPr>
            <a:normAutofit fontScale="92500" lnSpcReduction="10000"/>
          </a:bodyPr>
          <a:lstStyle/>
          <a:p>
            <a:r>
              <a:rPr lang="en-US" sz="3600" b="1" baseline="30000" dirty="0"/>
              <a:t>6 </a:t>
            </a:r>
            <a:r>
              <a:rPr lang="en-US" sz="3600" dirty="0"/>
              <a:t>And shewing mercy unto thousands of them that love me, and keep my commandments.</a:t>
            </a:r>
          </a:p>
          <a:p>
            <a:r>
              <a:rPr lang="en-US" sz="3600" b="1" baseline="30000" dirty="0"/>
              <a:t>7 </a:t>
            </a:r>
            <a:r>
              <a:rPr lang="en-US" sz="3600" dirty="0"/>
              <a:t>Thou shalt not take the name of the </a:t>
            </a:r>
            <a:r>
              <a:rPr lang="en-US" sz="3600" cap="small" dirty="0"/>
              <a:t>Lord</a:t>
            </a:r>
            <a:r>
              <a:rPr lang="en-US" sz="3600" dirty="0"/>
              <a:t> thy God in vain; for the </a:t>
            </a:r>
            <a:r>
              <a:rPr lang="en-US" sz="3600" cap="small" dirty="0"/>
              <a:t>Lord</a:t>
            </a:r>
            <a:r>
              <a:rPr lang="en-US" sz="3600" dirty="0"/>
              <a:t> will not hold him guiltless that taketh his name in vain.</a:t>
            </a:r>
          </a:p>
        </p:txBody>
      </p:sp>
      <p:pic>
        <p:nvPicPr>
          <p:cNvPr id="6" name="Content Placeholder 5">
            <a:extLst>
              <a:ext uri="{FF2B5EF4-FFF2-40B4-BE49-F238E27FC236}">
                <a16:creationId xmlns:a16="http://schemas.microsoft.com/office/drawing/2014/main" id="{BEBD5538-1B7C-68CD-1233-A79FCDDEAD64}"/>
              </a:ext>
            </a:extLst>
          </p:cNvPr>
          <p:cNvPicPr>
            <a:picLocks noGrp="1" noChangeAspect="1"/>
          </p:cNvPicPr>
          <p:nvPr>
            <p:ph sz="half" idx="2"/>
          </p:nvPr>
        </p:nvPicPr>
        <p:blipFill>
          <a:blip r:embed="rId2"/>
          <a:srcRect t="3993" b="27456"/>
          <a:stretch>
            <a:fillRect/>
          </a:stretch>
        </p:blipFill>
        <p:spPr>
          <a:xfrm>
            <a:off x="6446929" y="1982710"/>
            <a:ext cx="5293134" cy="4544840"/>
          </a:xfrm>
          <a:prstGeom prst="rect">
            <a:avLst/>
          </a:prstGeom>
        </p:spPr>
      </p:pic>
    </p:spTree>
    <p:extLst>
      <p:ext uri="{BB962C8B-B14F-4D97-AF65-F5344CB8AC3E}">
        <p14:creationId xmlns:p14="http://schemas.microsoft.com/office/powerpoint/2010/main" val="10780924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C5036-4302-8930-6461-BC14BF8692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9B3388-6453-2F7C-4D0B-003CDBC1BBF5}"/>
              </a:ext>
            </a:extLst>
          </p:cNvPr>
          <p:cNvSpPr>
            <a:spLocks noGrp="1"/>
          </p:cNvSpPr>
          <p:nvPr>
            <p:ph type="title"/>
          </p:nvPr>
        </p:nvSpPr>
        <p:spPr/>
        <p:txBody>
          <a:bodyPr>
            <a:normAutofit/>
          </a:bodyPr>
          <a:lstStyle/>
          <a:p>
            <a:r>
              <a:rPr lang="en-US" sz="5400" dirty="0"/>
              <a:t>Exodus 20:3-17</a:t>
            </a:r>
          </a:p>
        </p:txBody>
      </p:sp>
      <p:sp>
        <p:nvSpPr>
          <p:cNvPr id="3" name="Content Placeholder 2">
            <a:extLst>
              <a:ext uri="{FF2B5EF4-FFF2-40B4-BE49-F238E27FC236}">
                <a16:creationId xmlns:a16="http://schemas.microsoft.com/office/drawing/2014/main" id="{8357C0EC-6D64-48E0-F9A0-518F9B99004D}"/>
              </a:ext>
            </a:extLst>
          </p:cNvPr>
          <p:cNvSpPr>
            <a:spLocks noGrp="1"/>
          </p:cNvSpPr>
          <p:nvPr>
            <p:ph sz="half" idx="1"/>
          </p:nvPr>
        </p:nvSpPr>
        <p:spPr>
          <a:xfrm>
            <a:off x="581193" y="1982709"/>
            <a:ext cx="5422390" cy="4544840"/>
          </a:xfrm>
        </p:spPr>
        <p:txBody>
          <a:bodyPr>
            <a:normAutofit/>
          </a:bodyPr>
          <a:lstStyle/>
          <a:p>
            <a:r>
              <a:rPr lang="en-US" sz="3600" b="1" baseline="30000" dirty="0"/>
              <a:t>8 </a:t>
            </a:r>
            <a:r>
              <a:rPr lang="en-US" sz="3600" dirty="0"/>
              <a:t>Remember the sabbath day, to keep it holy.</a:t>
            </a:r>
          </a:p>
          <a:p>
            <a:r>
              <a:rPr lang="en-US" sz="3600" b="1" baseline="30000" dirty="0"/>
              <a:t>9 </a:t>
            </a:r>
            <a:r>
              <a:rPr lang="en-US" sz="3600" dirty="0"/>
              <a:t>Six days shalt thou </a:t>
            </a:r>
            <a:r>
              <a:rPr lang="en-US" sz="3600" dirty="0" err="1"/>
              <a:t>labour</a:t>
            </a:r>
            <a:r>
              <a:rPr lang="en-US" sz="3600" dirty="0"/>
              <a:t>, and do all thy work:</a:t>
            </a:r>
          </a:p>
        </p:txBody>
      </p:sp>
      <p:pic>
        <p:nvPicPr>
          <p:cNvPr id="4" name="Content Placeholder 3" descr="The Dispensation of the Law – Page 2 – Theology in Perspective">
            <a:extLst>
              <a:ext uri="{FF2B5EF4-FFF2-40B4-BE49-F238E27FC236}">
                <a16:creationId xmlns:a16="http://schemas.microsoft.com/office/drawing/2014/main" id="{5B727A5D-F129-B8CD-CA4A-DB79EFA5B5BF}"/>
              </a:ext>
            </a:extLst>
          </p:cNvPr>
          <p:cNvPicPr>
            <a:picLocks noGrp="1" noChangeAspect="1"/>
          </p:cNvPicPr>
          <p:nvPr>
            <p:ph sz="half" idx="2"/>
          </p:nvPr>
        </p:nvPicPr>
        <p:blipFill>
          <a:blip r:embed="rId2"/>
          <a:srcRect b="38169"/>
          <a:stretch>
            <a:fillRect/>
          </a:stretch>
        </p:blipFill>
        <p:spPr>
          <a:xfrm>
            <a:off x="5889357" y="1982708"/>
            <a:ext cx="5721452" cy="4544841"/>
          </a:xfrm>
          <a:prstGeom prst="rect">
            <a:avLst/>
          </a:prstGeom>
        </p:spPr>
      </p:pic>
    </p:spTree>
    <p:extLst>
      <p:ext uri="{BB962C8B-B14F-4D97-AF65-F5344CB8AC3E}">
        <p14:creationId xmlns:p14="http://schemas.microsoft.com/office/powerpoint/2010/main" val="1766903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EDB5B-E34A-C755-9BE9-852C65983F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6C03C-BBBA-06ED-7160-E5DFE9D8409A}"/>
              </a:ext>
            </a:extLst>
          </p:cNvPr>
          <p:cNvSpPr>
            <a:spLocks noGrp="1"/>
          </p:cNvSpPr>
          <p:nvPr>
            <p:ph type="title"/>
          </p:nvPr>
        </p:nvSpPr>
        <p:spPr/>
        <p:txBody>
          <a:bodyPr>
            <a:normAutofit/>
          </a:bodyPr>
          <a:lstStyle/>
          <a:p>
            <a:r>
              <a:rPr lang="en-US" sz="5400" dirty="0"/>
              <a:t>Exodus 20:3-17</a:t>
            </a:r>
          </a:p>
        </p:txBody>
      </p:sp>
      <p:sp>
        <p:nvSpPr>
          <p:cNvPr id="3" name="Content Placeholder 2">
            <a:extLst>
              <a:ext uri="{FF2B5EF4-FFF2-40B4-BE49-F238E27FC236}">
                <a16:creationId xmlns:a16="http://schemas.microsoft.com/office/drawing/2014/main" id="{0C22C15C-0A64-5394-6462-B46C9571D9B6}"/>
              </a:ext>
            </a:extLst>
          </p:cNvPr>
          <p:cNvSpPr>
            <a:spLocks noGrp="1"/>
          </p:cNvSpPr>
          <p:nvPr>
            <p:ph sz="half" idx="1"/>
          </p:nvPr>
        </p:nvSpPr>
        <p:spPr>
          <a:xfrm>
            <a:off x="581193" y="1982709"/>
            <a:ext cx="5422390" cy="4544840"/>
          </a:xfrm>
        </p:spPr>
        <p:txBody>
          <a:bodyPr>
            <a:normAutofit/>
          </a:bodyPr>
          <a:lstStyle/>
          <a:p>
            <a:r>
              <a:rPr lang="en-US" sz="3200" b="1" baseline="30000" dirty="0"/>
              <a:t>10 </a:t>
            </a:r>
            <a:r>
              <a:rPr lang="en-US" sz="3200" dirty="0"/>
              <a:t>But the seventh day is the sabbath of the </a:t>
            </a:r>
            <a:r>
              <a:rPr lang="en-US" sz="3200" cap="small" dirty="0"/>
              <a:t>Lord</a:t>
            </a:r>
            <a:r>
              <a:rPr lang="en-US" sz="3200" dirty="0"/>
              <a:t> thy God: in it thou shalt not do any work, thou, nor thy son, nor thy daughter, thy manservant, nor thy maidservant, nor thy cattle, nor thy stranger that is within thy gates:</a:t>
            </a:r>
            <a:endParaRPr lang="en-US" sz="6000" dirty="0"/>
          </a:p>
        </p:txBody>
      </p:sp>
      <p:pic>
        <p:nvPicPr>
          <p:cNvPr id="8" name="Content Placeholder 7" descr="God has many voices. Which one will you listen to?">
            <a:extLst>
              <a:ext uri="{FF2B5EF4-FFF2-40B4-BE49-F238E27FC236}">
                <a16:creationId xmlns:a16="http://schemas.microsoft.com/office/drawing/2014/main" id="{01FD9520-7B76-5350-B066-3913219F2DB7}"/>
              </a:ext>
            </a:extLst>
          </p:cNvPr>
          <p:cNvPicPr>
            <a:picLocks noGrp="1" noChangeAspect="1"/>
          </p:cNvPicPr>
          <p:nvPr>
            <p:ph sz="half" idx="2"/>
          </p:nvPr>
        </p:nvPicPr>
        <p:blipFill>
          <a:blip r:embed="rId2"/>
          <a:srcRect l="29762"/>
          <a:stretch>
            <a:fillRect/>
          </a:stretch>
        </p:blipFill>
        <p:spPr>
          <a:xfrm>
            <a:off x="6540285" y="1982710"/>
            <a:ext cx="5193828" cy="4526644"/>
          </a:xfrm>
          <a:prstGeom prst="rect">
            <a:avLst/>
          </a:prstGeom>
        </p:spPr>
      </p:pic>
    </p:spTree>
    <p:extLst>
      <p:ext uri="{BB962C8B-B14F-4D97-AF65-F5344CB8AC3E}">
        <p14:creationId xmlns:p14="http://schemas.microsoft.com/office/powerpoint/2010/main" val="21798131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C3B46-5D3F-BBC3-4A86-8AC7F28537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CAFBE9-353A-2339-6DFD-6EB7ACB631C5}"/>
              </a:ext>
            </a:extLst>
          </p:cNvPr>
          <p:cNvSpPr>
            <a:spLocks noGrp="1"/>
          </p:cNvSpPr>
          <p:nvPr>
            <p:ph type="title"/>
          </p:nvPr>
        </p:nvSpPr>
        <p:spPr/>
        <p:txBody>
          <a:bodyPr>
            <a:normAutofit/>
          </a:bodyPr>
          <a:lstStyle/>
          <a:p>
            <a:r>
              <a:rPr lang="en-US" sz="5400" dirty="0"/>
              <a:t>Exodus 20:3-17</a:t>
            </a:r>
          </a:p>
        </p:txBody>
      </p:sp>
      <p:sp>
        <p:nvSpPr>
          <p:cNvPr id="3" name="Content Placeholder 2">
            <a:extLst>
              <a:ext uri="{FF2B5EF4-FFF2-40B4-BE49-F238E27FC236}">
                <a16:creationId xmlns:a16="http://schemas.microsoft.com/office/drawing/2014/main" id="{5AD4A9F4-6C60-6E25-F2F0-CD63346DD134}"/>
              </a:ext>
            </a:extLst>
          </p:cNvPr>
          <p:cNvSpPr>
            <a:spLocks noGrp="1"/>
          </p:cNvSpPr>
          <p:nvPr>
            <p:ph sz="half" idx="1"/>
          </p:nvPr>
        </p:nvSpPr>
        <p:spPr>
          <a:xfrm>
            <a:off x="581193" y="1982709"/>
            <a:ext cx="5422390" cy="4544840"/>
          </a:xfrm>
        </p:spPr>
        <p:txBody>
          <a:bodyPr>
            <a:normAutofit fontScale="92500" lnSpcReduction="20000"/>
          </a:bodyPr>
          <a:lstStyle/>
          <a:p>
            <a:r>
              <a:rPr lang="en-US" sz="4000" b="1" baseline="30000" dirty="0"/>
              <a:t>11 </a:t>
            </a:r>
            <a:r>
              <a:rPr lang="en-US" sz="4000" dirty="0"/>
              <a:t>For in six days the </a:t>
            </a:r>
            <a:r>
              <a:rPr lang="en-US" sz="4000" cap="small" dirty="0"/>
              <a:t>Lord</a:t>
            </a:r>
            <a:r>
              <a:rPr lang="en-US" sz="4000" dirty="0"/>
              <a:t> made heaven and earth, the sea, and all that in them is, and rested the seventh day: wherefore the </a:t>
            </a:r>
            <a:r>
              <a:rPr lang="en-US" sz="4000" cap="small" dirty="0"/>
              <a:t>Lord</a:t>
            </a:r>
            <a:r>
              <a:rPr lang="en-US" sz="4000" dirty="0"/>
              <a:t> blessed the sabbath day, and hallowed it.</a:t>
            </a:r>
            <a:endParaRPr lang="en-US" sz="11500" dirty="0"/>
          </a:p>
        </p:txBody>
      </p:sp>
      <p:pic>
        <p:nvPicPr>
          <p:cNvPr id="4" name="Content Placeholder 3" descr="Revelation at Sinai | My Jewish Learning">
            <a:extLst>
              <a:ext uri="{FF2B5EF4-FFF2-40B4-BE49-F238E27FC236}">
                <a16:creationId xmlns:a16="http://schemas.microsoft.com/office/drawing/2014/main" id="{149E972A-42C1-E4A3-C94A-BD0159DD7D7A}"/>
              </a:ext>
            </a:extLst>
          </p:cNvPr>
          <p:cNvPicPr>
            <a:picLocks noGrp="1" noChangeAspect="1"/>
          </p:cNvPicPr>
          <p:nvPr>
            <p:ph sz="half" idx="2"/>
          </p:nvPr>
        </p:nvPicPr>
        <p:blipFill>
          <a:blip r:embed="rId2"/>
          <a:stretch>
            <a:fillRect/>
          </a:stretch>
        </p:blipFill>
        <p:spPr>
          <a:xfrm>
            <a:off x="6397299" y="1982709"/>
            <a:ext cx="5408774" cy="3901079"/>
          </a:xfrm>
          <a:prstGeom prst="rect">
            <a:avLst/>
          </a:prstGeom>
        </p:spPr>
      </p:pic>
    </p:spTree>
    <p:extLst>
      <p:ext uri="{BB962C8B-B14F-4D97-AF65-F5344CB8AC3E}">
        <p14:creationId xmlns:p14="http://schemas.microsoft.com/office/powerpoint/2010/main" val="30987383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0D978-9ACF-7D28-B224-FECD7B880F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0D64A-E798-12C2-3FBA-2996B1895557}"/>
              </a:ext>
            </a:extLst>
          </p:cNvPr>
          <p:cNvSpPr>
            <a:spLocks noGrp="1"/>
          </p:cNvSpPr>
          <p:nvPr>
            <p:ph type="title"/>
          </p:nvPr>
        </p:nvSpPr>
        <p:spPr/>
        <p:txBody>
          <a:bodyPr>
            <a:normAutofit/>
          </a:bodyPr>
          <a:lstStyle/>
          <a:p>
            <a:r>
              <a:rPr lang="en-US" sz="5400" dirty="0"/>
              <a:t>Exodus 20:3-17</a:t>
            </a:r>
          </a:p>
        </p:txBody>
      </p:sp>
      <p:sp>
        <p:nvSpPr>
          <p:cNvPr id="3" name="Content Placeholder 2">
            <a:extLst>
              <a:ext uri="{FF2B5EF4-FFF2-40B4-BE49-F238E27FC236}">
                <a16:creationId xmlns:a16="http://schemas.microsoft.com/office/drawing/2014/main" id="{29E82A7D-4CAE-F25B-EB49-C6D421AA9612}"/>
              </a:ext>
            </a:extLst>
          </p:cNvPr>
          <p:cNvSpPr>
            <a:spLocks noGrp="1"/>
          </p:cNvSpPr>
          <p:nvPr>
            <p:ph sz="half" idx="1"/>
          </p:nvPr>
        </p:nvSpPr>
        <p:spPr>
          <a:xfrm>
            <a:off x="581193" y="1982709"/>
            <a:ext cx="5422390" cy="4544840"/>
          </a:xfrm>
        </p:spPr>
        <p:txBody>
          <a:bodyPr>
            <a:normAutofit fontScale="92500" lnSpcReduction="10000"/>
          </a:bodyPr>
          <a:lstStyle/>
          <a:p>
            <a:r>
              <a:rPr lang="en-US" sz="4000" b="1" baseline="30000" dirty="0"/>
              <a:t>12 </a:t>
            </a:r>
            <a:r>
              <a:rPr lang="en-US" sz="4000" dirty="0"/>
              <a:t>Honour thy father and thy mother: that thy days may be long upon the land which the </a:t>
            </a:r>
            <a:r>
              <a:rPr lang="en-US" sz="4000" cap="small" dirty="0"/>
              <a:t>Lord</a:t>
            </a:r>
            <a:r>
              <a:rPr lang="en-US" sz="4000" dirty="0"/>
              <a:t> thy God giveth thee.</a:t>
            </a:r>
          </a:p>
          <a:p>
            <a:r>
              <a:rPr lang="en-US" sz="4000" b="1" baseline="30000" dirty="0"/>
              <a:t>13 </a:t>
            </a:r>
            <a:r>
              <a:rPr lang="en-US" sz="4000" dirty="0"/>
              <a:t>Thou shalt not kill.</a:t>
            </a:r>
          </a:p>
          <a:p>
            <a:r>
              <a:rPr lang="en-US" sz="4000" b="1" baseline="30000" dirty="0"/>
              <a:t>14 </a:t>
            </a:r>
            <a:r>
              <a:rPr lang="en-US" sz="4000" dirty="0"/>
              <a:t>Thou shalt not commit adultery.</a:t>
            </a:r>
          </a:p>
        </p:txBody>
      </p:sp>
      <p:pic>
        <p:nvPicPr>
          <p:cNvPr id="4" name="Content Placeholder 3" descr="10 Commandments in the Bible | Catholic Answers Guide | Catholic Answers  Tract">
            <a:extLst>
              <a:ext uri="{FF2B5EF4-FFF2-40B4-BE49-F238E27FC236}">
                <a16:creationId xmlns:a16="http://schemas.microsoft.com/office/drawing/2014/main" id="{D88BF2CF-060F-93FA-CF72-082C97D3984A}"/>
              </a:ext>
            </a:extLst>
          </p:cNvPr>
          <p:cNvPicPr>
            <a:picLocks noGrp="1" noChangeAspect="1"/>
          </p:cNvPicPr>
          <p:nvPr>
            <p:ph sz="half" idx="2"/>
          </p:nvPr>
        </p:nvPicPr>
        <p:blipFill>
          <a:blip r:embed="rId2"/>
          <a:stretch>
            <a:fillRect/>
          </a:stretch>
        </p:blipFill>
        <p:spPr>
          <a:xfrm>
            <a:off x="6916839" y="1999550"/>
            <a:ext cx="4527999" cy="4527999"/>
          </a:xfrm>
          <a:prstGeom prst="rect">
            <a:avLst/>
          </a:prstGeom>
        </p:spPr>
      </p:pic>
    </p:spTree>
    <p:extLst>
      <p:ext uri="{BB962C8B-B14F-4D97-AF65-F5344CB8AC3E}">
        <p14:creationId xmlns:p14="http://schemas.microsoft.com/office/powerpoint/2010/main" val="8625919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464CC-D38F-F678-EE88-44AB314A02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F9C6E8-E81E-A962-0277-D879779125EE}"/>
              </a:ext>
            </a:extLst>
          </p:cNvPr>
          <p:cNvSpPr>
            <a:spLocks noGrp="1"/>
          </p:cNvSpPr>
          <p:nvPr>
            <p:ph type="title"/>
          </p:nvPr>
        </p:nvSpPr>
        <p:spPr/>
        <p:txBody>
          <a:bodyPr>
            <a:normAutofit/>
          </a:bodyPr>
          <a:lstStyle/>
          <a:p>
            <a:r>
              <a:rPr lang="en-US" sz="5400" dirty="0"/>
              <a:t>Exodus 20:3-17</a:t>
            </a:r>
          </a:p>
        </p:txBody>
      </p:sp>
      <p:sp>
        <p:nvSpPr>
          <p:cNvPr id="3" name="Content Placeholder 2">
            <a:extLst>
              <a:ext uri="{FF2B5EF4-FFF2-40B4-BE49-F238E27FC236}">
                <a16:creationId xmlns:a16="http://schemas.microsoft.com/office/drawing/2014/main" id="{C5031F0D-EC6B-0796-B002-523D0EB375FB}"/>
              </a:ext>
            </a:extLst>
          </p:cNvPr>
          <p:cNvSpPr>
            <a:spLocks noGrp="1"/>
          </p:cNvSpPr>
          <p:nvPr>
            <p:ph sz="half" idx="1"/>
          </p:nvPr>
        </p:nvSpPr>
        <p:spPr>
          <a:xfrm>
            <a:off x="581193" y="1982709"/>
            <a:ext cx="5422390" cy="4544840"/>
          </a:xfrm>
        </p:spPr>
        <p:txBody>
          <a:bodyPr>
            <a:normAutofit/>
          </a:bodyPr>
          <a:lstStyle/>
          <a:p>
            <a:r>
              <a:rPr lang="en-US" sz="4000" b="1" baseline="30000" dirty="0"/>
              <a:t>15 </a:t>
            </a:r>
            <a:r>
              <a:rPr lang="en-US" sz="4000" dirty="0"/>
              <a:t>Thou shalt not steal.</a:t>
            </a:r>
          </a:p>
          <a:p>
            <a:r>
              <a:rPr lang="en-US" sz="4000" b="1" baseline="30000" dirty="0"/>
              <a:t>16 </a:t>
            </a:r>
            <a:r>
              <a:rPr lang="en-US" sz="4000" dirty="0"/>
              <a:t>Thou shalt not bear false witness against thy </a:t>
            </a:r>
            <a:r>
              <a:rPr lang="en-US" sz="4000" dirty="0" err="1"/>
              <a:t>neighbour</a:t>
            </a:r>
            <a:r>
              <a:rPr lang="en-US" sz="4000" dirty="0"/>
              <a:t>.</a:t>
            </a:r>
          </a:p>
        </p:txBody>
      </p:sp>
      <p:pic>
        <p:nvPicPr>
          <p:cNvPr id="4" name="Content Placeholder 3" descr="The 10 Commandments in the Modern World | Christianity.com">
            <a:extLst>
              <a:ext uri="{FF2B5EF4-FFF2-40B4-BE49-F238E27FC236}">
                <a16:creationId xmlns:a16="http://schemas.microsoft.com/office/drawing/2014/main" id="{134F8986-867A-000C-7068-6E1EC5DD977F}"/>
              </a:ext>
            </a:extLst>
          </p:cNvPr>
          <p:cNvPicPr>
            <a:picLocks noGrp="1" noChangeAspect="1"/>
          </p:cNvPicPr>
          <p:nvPr>
            <p:ph sz="half" idx="2"/>
          </p:nvPr>
        </p:nvPicPr>
        <p:blipFill>
          <a:blip r:embed="rId2"/>
          <a:srcRect l="18711" t="5480" r="22105"/>
          <a:stretch>
            <a:fillRect/>
          </a:stretch>
        </p:blipFill>
        <p:spPr>
          <a:xfrm>
            <a:off x="6462793" y="2231755"/>
            <a:ext cx="5148014" cy="4295793"/>
          </a:xfrm>
          <a:prstGeom prst="rect">
            <a:avLst/>
          </a:prstGeom>
        </p:spPr>
      </p:pic>
    </p:spTree>
    <p:extLst>
      <p:ext uri="{BB962C8B-B14F-4D97-AF65-F5344CB8AC3E}">
        <p14:creationId xmlns:p14="http://schemas.microsoft.com/office/powerpoint/2010/main" val="23503182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F6103-DAFC-C5CF-33BC-173BC0961B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BEAB57-827F-F01B-7B7B-F4AD58E46D95}"/>
              </a:ext>
            </a:extLst>
          </p:cNvPr>
          <p:cNvSpPr>
            <a:spLocks noGrp="1"/>
          </p:cNvSpPr>
          <p:nvPr>
            <p:ph type="title"/>
          </p:nvPr>
        </p:nvSpPr>
        <p:spPr/>
        <p:txBody>
          <a:bodyPr>
            <a:normAutofit/>
          </a:bodyPr>
          <a:lstStyle/>
          <a:p>
            <a:r>
              <a:rPr lang="en-US" sz="5400" dirty="0"/>
              <a:t>Exodus 20:3-17</a:t>
            </a:r>
          </a:p>
        </p:txBody>
      </p:sp>
      <p:sp>
        <p:nvSpPr>
          <p:cNvPr id="3" name="Content Placeholder 2">
            <a:extLst>
              <a:ext uri="{FF2B5EF4-FFF2-40B4-BE49-F238E27FC236}">
                <a16:creationId xmlns:a16="http://schemas.microsoft.com/office/drawing/2014/main" id="{1B6736C6-8B39-309F-1596-432E7B6A02A7}"/>
              </a:ext>
            </a:extLst>
          </p:cNvPr>
          <p:cNvSpPr>
            <a:spLocks noGrp="1"/>
          </p:cNvSpPr>
          <p:nvPr>
            <p:ph sz="half" idx="1"/>
          </p:nvPr>
        </p:nvSpPr>
        <p:spPr>
          <a:xfrm>
            <a:off x="581193" y="1982709"/>
            <a:ext cx="5422390" cy="4544840"/>
          </a:xfrm>
        </p:spPr>
        <p:txBody>
          <a:bodyPr>
            <a:normAutofit/>
          </a:bodyPr>
          <a:lstStyle/>
          <a:p>
            <a:r>
              <a:rPr lang="en-US" sz="3600" b="1" baseline="30000" dirty="0"/>
              <a:t>17 </a:t>
            </a:r>
            <a:r>
              <a:rPr lang="en-US" sz="3600" dirty="0"/>
              <a:t>Thou shalt not covet thy </a:t>
            </a:r>
            <a:r>
              <a:rPr lang="en-US" sz="3600" dirty="0" err="1"/>
              <a:t>neighbour's</a:t>
            </a:r>
            <a:r>
              <a:rPr lang="en-US" sz="3600" dirty="0"/>
              <a:t> house, thou shalt not covet thy </a:t>
            </a:r>
            <a:r>
              <a:rPr lang="en-US" sz="3600" dirty="0" err="1"/>
              <a:t>neighbour's</a:t>
            </a:r>
            <a:r>
              <a:rPr lang="en-US" sz="3600" dirty="0"/>
              <a:t> wife, nor his manservant, nor his maidservant, nor his ox, nor his ass, nor any thing that is thy </a:t>
            </a:r>
            <a:r>
              <a:rPr lang="en-US" sz="3600" dirty="0" err="1"/>
              <a:t>neighbour's</a:t>
            </a:r>
            <a:r>
              <a:rPr lang="en-US" sz="3600" dirty="0"/>
              <a:t>.</a:t>
            </a:r>
            <a:endParaRPr lang="en-US" sz="6600" dirty="0"/>
          </a:p>
        </p:txBody>
      </p:sp>
      <p:pic>
        <p:nvPicPr>
          <p:cNvPr id="4" name="Content Placeholder 3" descr="Christian Responsibility and Mosaic Law — The Parkway Church">
            <a:extLst>
              <a:ext uri="{FF2B5EF4-FFF2-40B4-BE49-F238E27FC236}">
                <a16:creationId xmlns:a16="http://schemas.microsoft.com/office/drawing/2014/main" id="{85357D4E-8C6F-9FA8-AB46-DB52BCADF1F7}"/>
              </a:ext>
            </a:extLst>
          </p:cNvPr>
          <p:cNvPicPr>
            <a:picLocks noGrp="1" noChangeAspect="1"/>
          </p:cNvPicPr>
          <p:nvPr>
            <p:ph sz="half" idx="2"/>
          </p:nvPr>
        </p:nvPicPr>
        <p:blipFill>
          <a:blip r:embed="rId2"/>
          <a:stretch>
            <a:fillRect/>
          </a:stretch>
        </p:blipFill>
        <p:spPr>
          <a:xfrm>
            <a:off x="6003583" y="1982709"/>
            <a:ext cx="5716634" cy="4416099"/>
          </a:xfrm>
          <a:prstGeom prst="rect">
            <a:avLst/>
          </a:prstGeom>
        </p:spPr>
      </p:pic>
    </p:spTree>
    <p:extLst>
      <p:ext uri="{BB962C8B-B14F-4D97-AF65-F5344CB8AC3E}">
        <p14:creationId xmlns:p14="http://schemas.microsoft.com/office/powerpoint/2010/main" val="35206089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52E2A-2542-9442-C263-B64BB63138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83A5E9-F2B5-9F87-F68A-73AE0A414EE7}"/>
              </a:ext>
            </a:extLst>
          </p:cNvPr>
          <p:cNvSpPr>
            <a:spLocks noGrp="1"/>
          </p:cNvSpPr>
          <p:nvPr>
            <p:ph type="ctrTitle"/>
          </p:nvPr>
        </p:nvSpPr>
        <p:spPr>
          <a:xfrm>
            <a:off x="526870" y="4292600"/>
            <a:ext cx="10993549" cy="1239067"/>
          </a:xfrm>
        </p:spPr>
        <p:txBody>
          <a:bodyPr>
            <a:noAutofit/>
          </a:bodyPr>
          <a:lstStyle/>
          <a:p>
            <a:pPr lvl="0"/>
            <a:r>
              <a:rPr lang="en-US" sz="6000" dirty="0">
                <a:solidFill>
                  <a:schemeClr val="bg1"/>
                </a:solidFill>
              </a:rPr>
              <a:t>13. What is the law called, which the Lord spoke?</a:t>
            </a:r>
            <a:endParaRPr lang="en-US" sz="6600" dirty="0">
              <a:solidFill>
                <a:schemeClr val="bg1"/>
              </a:solidFill>
            </a:endParaRPr>
          </a:p>
        </p:txBody>
      </p:sp>
      <p:sp>
        <p:nvSpPr>
          <p:cNvPr id="5" name="TextBox 4">
            <a:extLst>
              <a:ext uri="{FF2B5EF4-FFF2-40B4-BE49-F238E27FC236}">
                <a16:creationId xmlns:a16="http://schemas.microsoft.com/office/drawing/2014/main" id="{2E85A77C-8BFC-5278-21B5-A84AF6E950B2}"/>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Deuteronomy 4:12, 13</a:t>
            </a:r>
          </a:p>
        </p:txBody>
      </p:sp>
      <p:pic>
        <p:nvPicPr>
          <p:cNvPr id="4" name="Picture 3" descr="Why the Law was Given, and by Whom - The Whole Counsel Blog">
            <a:extLst>
              <a:ext uri="{FF2B5EF4-FFF2-40B4-BE49-F238E27FC236}">
                <a16:creationId xmlns:a16="http://schemas.microsoft.com/office/drawing/2014/main" id="{7444C69E-E8CA-6F60-4FD5-D90B30F611C3}"/>
              </a:ext>
            </a:extLst>
          </p:cNvPr>
          <p:cNvPicPr>
            <a:picLocks noChangeAspect="1"/>
          </p:cNvPicPr>
          <p:nvPr/>
        </p:nvPicPr>
        <p:blipFill>
          <a:blip r:embed="rId2"/>
          <a:srcRect l="274" t="16394" r="-274" b="67507"/>
          <a:stretch>
            <a:fillRect/>
          </a:stretch>
        </p:blipFill>
        <p:spPr>
          <a:xfrm>
            <a:off x="443619" y="571500"/>
            <a:ext cx="11221511" cy="2462645"/>
          </a:xfrm>
          <a:prstGeom prst="rect">
            <a:avLst/>
          </a:prstGeom>
        </p:spPr>
      </p:pic>
    </p:spTree>
    <p:extLst>
      <p:ext uri="{BB962C8B-B14F-4D97-AF65-F5344CB8AC3E}">
        <p14:creationId xmlns:p14="http://schemas.microsoft.com/office/powerpoint/2010/main" val="14891161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0CA3B-85D2-FE46-CF17-107AA78C68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E794AD-BC11-9326-0BDD-3B9E0025071F}"/>
              </a:ext>
            </a:extLst>
          </p:cNvPr>
          <p:cNvSpPr>
            <a:spLocks noGrp="1"/>
          </p:cNvSpPr>
          <p:nvPr>
            <p:ph type="title"/>
          </p:nvPr>
        </p:nvSpPr>
        <p:spPr/>
        <p:txBody>
          <a:bodyPr>
            <a:normAutofit/>
          </a:bodyPr>
          <a:lstStyle/>
          <a:p>
            <a:r>
              <a:rPr lang="en-US" sz="5400" dirty="0"/>
              <a:t>Deuteronomy 4:12, 13</a:t>
            </a:r>
          </a:p>
        </p:txBody>
      </p:sp>
      <p:sp>
        <p:nvSpPr>
          <p:cNvPr id="3" name="Content Placeholder 2">
            <a:extLst>
              <a:ext uri="{FF2B5EF4-FFF2-40B4-BE49-F238E27FC236}">
                <a16:creationId xmlns:a16="http://schemas.microsoft.com/office/drawing/2014/main" id="{6CE48A27-36EB-4105-EC42-B3CB50BA5F78}"/>
              </a:ext>
            </a:extLst>
          </p:cNvPr>
          <p:cNvSpPr>
            <a:spLocks noGrp="1"/>
          </p:cNvSpPr>
          <p:nvPr>
            <p:ph sz="half" idx="1"/>
          </p:nvPr>
        </p:nvSpPr>
        <p:spPr>
          <a:xfrm>
            <a:off x="581193" y="1982709"/>
            <a:ext cx="5422390" cy="4544840"/>
          </a:xfrm>
        </p:spPr>
        <p:txBody>
          <a:bodyPr>
            <a:normAutofit fontScale="92500"/>
          </a:bodyPr>
          <a:lstStyle/>
          <a:p>
            <a:r>
              <a:rPr lang="en-US" sz="4400" b="1" baseline="30000" dirty="0"/>
              <a:t>12 </a:t>
            </a:r>
            <a:r>
              <a:rPr lang="en-US" sz="4400" dirty="0"/>
              <a:t>And the </a:t>
            </a:r>
            <a:r>
              <a:rPr lang="en-US" sz="4400" cap="small" dirty="0"/>
              <a:t>Lord</a:t>
            </a:r>
            <a:r>
              <a:rPr lang="en-US" sz="4400" dirty="0"/>
              <a:t> </a:t>
            </a:r>
            <a:r>
              <a:rPr lang="en-US" sz="4400" dirty="0" err="1"/>
              <a:t>spake</a:t>
            </a:r>
            <a:r>
              <a:rPr lang="en-US" sz="4400" dirty="0"/>
              <a:t> unto you out of the midst of the fire: ye heard the voice of the words, but saw no similitude; only ye heard a voice.</a:t>
            </a:r>
            <a:endParaRPr lang="en-US" sz="16600" dirty="0"/>
          </a:p>
        </p:txBody>
      </p:sp>
      <p:pic>
        <p:nvPicPr>
          <p:cNvPr id="7" name="Content Placeholder 6" descr="The thick cloud – Witnesses to Hope">
            <a:extLst>
              <a:ext uri="{FF2B5EF4-FFF2-40B4-BE49-F238E27FC236}">
                <a16:creationId xmlns:a16="http://schemas.microsoft.com/office/drawing/2014/main" id="{F3DDE26A-5D88-0611-BA84-A61D3428AC83}"/>
              </a:ext>
            </a:extLst>
          </p:cNvPr>
          <p:cNvPicPr>
            <a:picLocks noGrp="1" noChangeAspect="1"/>
          </p:cNvPicPr>
          <p:nvPr>
            <p:ph sz="half" idx="2"/>
          </p:nvPr>
        </p:nvPicPr>
        <p:blipFill>
          <a:blip r:embed="rId2"/>
          <a:srcRect r="7432"/>
          <a:stretch>
            <a:fillRect/>
          </a:stretch>
        </p:blipFill>
        <p:spPr>
          <a:xfrm>
            <a:off x="6512070" y="2227263"/>
            <a:ext cx="5230751" cy="4300286"/>
          </a:xfrm>
          <a:prstGeom prst="rect">
            <a:avLst/>
          </a:prstGeom>
        </p:spPr>
      </p:pic>
    </p:spTree>
    <p:extLst>
      <p:ext uri="{BB962C8B-B14F-4D97-AF65-F5344CB8AC3E}">
        <p14:creationId xmlns:p14="http://schemas.microsoft.com/office/powerpoint/2010/main" val="39709548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69892-4EFB-32D9-83A8-C5679C5D2A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993ADE-A2DF-6465-2996-C5C60F73C6B0}"/>
              </a:ext>
            </a:extLst>
          </p:cNvPr>
          <p:cNvSpPr>
            <a:spLocks noGrp="1"/>
          </p:cNvSpPr>
          <p:nvPr>
            <p:ph type="title"/>
          </p:nvPr>
        </p:nvSpPr>
        <p:spPr/>
        <p:txBody>
          <a:bodyPr>
            <a:normAutofit/>
          </a:bodyPr>
          <a:lstStyle/>
          <a:p>
            <a:r>
              <a:rPr lang="en-US" sz="5400" dirty="0"/>
              <a:t>Deuteronomy 4:12, 13</a:t>
            </a:r>
          </a:p>
        </p:txBody>
      </p:sp>
      <p:sp>
        <p:nvSpPr>
          <p:cNvPr id="3" name="Content Placeholder 2">
            <a:extLst>
              <a:ext uri="{FF2B5EF4-FFF2-40B4-BE49-F238E27FC236}">
                <a16:creationId xmlns:a16="http://schemas.microsoft.com/office/drawing/2014/main" id="{CB237078-96F8-D1F4-3A06-D27E472BDC95}"/>
              </a:ext>
            </a:extLst>
          </p:cNvPr>
          <p:cNvSpPr>
            <a:spLocks noGrp="1"/>
          </p:cNvSpPr>
          <p:nvPr>
            <p:ph sz="half" idx="1"/>
          </p:nvPr>
        </p:nvSpPr>
        <p:spPr>
          <a:xfrm>
            <a:off x="581193" y="1982709"/>
            <a:ext cx="5422390" cy="4544840"/>
          </a:xfrm>
        </p:spPr>
        <p:txBody>
          <a:bodyPr>
            <a:normAutofit fontScale="92500" lnSpcReduction="20000"/>
          </a:bodyPr>
          <a:lstStyle/>
          <a:p>
            <a:r>
              <a:rPr lang="en-US" sz="4400" b="1" baseline="30000" dirty="0"/>
              <a:t>13 </a:t>
            </a:r>
            <a:r>
              <a:rPr lang="en-US" sz="4400" dirty="0"/>
              <a:t>And he declared unto you his covenant, which he commanded you to perform, even ten commandments; and he wrote them upon two tables of stone.</a:t>
            </a:r>
            <a:endParaRPr lang="en-US" sz="73300" dirty="0"/>
          </a:p>
        </p:txBody>
      </p:sp>
      <p:pic>
        <p:nvPicPr>
          <p:cNvPr id="4" name="Content Placeholder 3" descr="Exodus Chapter 31 - Truth Snitch">
            <a:extLst>
              <a:ext uri="{FF2B5EF4-FFF2-40B4-BE49-F238E27FC236}">
                <a16:creationId xmlns:a16="http://schemas.microsoft.com/office/drawing/2014/main" id="{BB2AFEEB-82C5-F0F0-523C-DF4A0C953B5D}"/>
              </a:ext>
            </a:extLst>
          </p:cNvPr>
          <p:cNvPicPr>
            <a:picLocks noGrp="1" noChangeAspect="1"/>
          </p:cNvPicPr>
          <p:nvPr>
            <p:ph sz="half" idx="2"/>
          </p:nvPr>
        </p:nvPicPr>
        <p:blipFill>
          <a:blip r:embed="rId2"/>
          <a:srcRect t="8453" b="28940"/>
          <a:stretch>
            <a:fillRect/>
          </a:stretch>
        </p:blipFill>
        <p:spPr>
          <a:xfrm>
            <a:off x="5887619" y="1982710"/>
            <a:ext cx="5807409" cy="4544840"/>
          </a:xfrm>
          <a:prstGeom prst="rect">
            <a:avLst/>
          </a:prstGeom>
        </p:spPr>
      </p:pic>
    </p:spTree>
    <p:extLst>
      <p:ext uri="{BB962C8B-B14F-4D97-AF65-F5344CB8AC3E}">
        <p14:creationId xmlns:p14="http://schemas.microsoft.com/office/powerpoint/2010/main" val="3367204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A571C-5835-10CB-CA82-971DF5F16B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BB796A-3CB3-84F3-95E5-1846D09D7B8F}"/>
              </a:ext>
            </a:extLst>
          </p:cNvPr>
          <p:cNvSpPr>
            <a:spLocks noGrp="1"/>
          </p:cNvSpPr>
          <p:nvPr>
            <p:ph type="ctrTitle"/>
          </p:nvPr>
        </p:nvSpPr>
        <p:spPr>
          <a:xfrm>
            <a:off x="526870" y="3069024"/>
            <a:ext cx="10993549" cy="2462644"/>
          </a:xfrm>
        </p:spPr>
        <p:txBody>
          <a:bodyPr>
            <a:noAutofit/>
          </a:bodyPr>
          <a:lstStyle/>
          <a:p>
            <a:pPr lvl="0"/>
            <a:r>
              <a:rPr lang="en-US" sz="5200" dirty="0">
                <a:solidFill>
                  <a:schemeClr val="bg1"/>
                </a:solidFill>
              </a:rPr>
              <a:t>14. Did he speak anything beside the ten commandments?</a:t>
            </a:r>
          </a:p>
        </p:txBody>
      </p:sp>
      <p:sp>
        <p:nvSpPr>
          <p:cNvPr id="5" name="TextBox 4">
            <a:extLst>
              <a:ext uri="{FF2B5EF4-FFF2-40B4-BE49-F238E27FC236}">
                <a16:creationId xmlns:a16="http://schemas.microsoft.com/office/drawing/2014/main" id="{E4715396-4DCE-9DE3-B355-2B98DF1896A6}"/>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Deuteronomy 5:22</a:t>
            </a:r>
          </a:p>
        </p:txBody>
      </p:sp>
      <p:pic>
        <p:nvPicPr>
          <p:cNvPr id="3" name="Picture 2" descr="Sinai – Religious Studies - Mammoth Memory Art">
            <a:extLst>
              <a:ext uri="{FF2B5EF4-FFF2-40B4-BE49-F238E27FC236}">
                <a16:creationId xmlns:a16="http://schemas.microsoft.com/office/drawing/2014/main" id="{0D5952A3-7A60-4061-15DB-5773E961C432}"/>
              </a:ext>
            </a:extLst>
          </p:cNvPr>
          <p:cNvPicPr>
            <a:picLocks noChangeAspect="1"/>
          </p:cNvPicPr>
          <p:nvPr/>
        </p:nvPicPr>
        <p:blipFill>
          <a:blip r:embed="rId2"/>
          <a:srcRect t="11965" b="55338"/>
          <a:stretch>
            <a:fillRect/>
          </a:stretch>
        </p:blipFill>
        <p:spPr>
          <a:xfrm>
            <a:off x="450669" y="564331"/>
            <a:ext cx="11297711" cy="2462645"/>
          </a:xfrm>
          <a:prstGeom prst="rect">
            <a:avLst/>
          </a:prstGeom>
        </p:spPr>
      </p:pic>
    </p:spTree>
    <p:extLst>
      <p:ext uri="{BB962C8B-B14F-4D97-AF65-F5344CB8AC3E}">
        <p14:creationId xmlns:p14="http://schemas.microsoft.com/office/powerpoint/2010/main" val="12996044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86B20-A309-F6BC-5ACB-8FE0622998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BA131-4F53-77D7-A3C9-565BA6B04CEB}"/>
              </a:ext>
            </a:extLst>
          </p:cNvPr>
          <p:cNvSpPr>
            <a:spLocks noGrp="1"/>
          </p:cNvSpPr>
          <p:nvPr>
            <p:ph type="title"/>
          </p:nvPr>
        </p:nvSpPr>
        <p:spPr/>
        <p:txBody>
          <a:bodyPr>
            <a:normAutofit/>
          </a:bodyPr>
          <a:lstStyle/>
          <a:p>
            <a:r>
              <a:rPr lang="en-US" sz="5400" dirty="0"/>
              <a:t>Deuteronomy 5:22</a:t>
            </a:r>
          </a:p>
        </p:txBody>
      </p:sp>
      <p:sp>
        <p:nvSpPr>
          <p:cNvPr id="3" name="Content Placeholder 2">
            <a:extLst>
              <a:ext uri="{FF2B5EF4-FFF2-40B4-BE49-F238E27FC236}">
                <a16:creationId xmlns:a16="http://schemas.microsoft.com/office/drawing/2014/main" id="{DD5EBEE5-B016-1FA1-956F-9DD79F0CF0CE}"/>
              </a:ext>
            </a:extLst>
          </p:cNvPr>
          <p:cNvSpPr>
            <a:spLocks noGrp="1"/>
          </p:cNvSpPr>
          <p:nvPr>
            <p:ph sz="half" idx="1"/>
          </p:nvPr>
        </p:nvSpPr>
        <p:spPr>
          <a:xfrm>
            <a:off x="581193" y="1982709"/>
            <a:ext cx="5422390" cy="4544840"/>
          </a:xfrm>
        </p:spPr>
        <p:txBody>
          <a:bodyPr>
            <a:normAutofit fontScale="92500" lnSpcReduction="20000"/>
          </a:bodyPr>
          <a:lstStyle/>
          <a:p>
            <a:r>
              <a:rPr lang="en-US" sz="3600" b="1" baseline="30000" dirty="0"/>
              <a:t>22 </a:t>
            </a:r>
            <a:r>
              <a:rPr lang="en-US" sz="3600" dirty="0"/>
              <a:t>These words the </a:t>
            </a:r>
            <a:r>
              <a:rPr lang="en-US" sz="3600" cap="small" dirty="0"/>
              <a:t>Lord</a:t>
            </a:r>
            <a:r>
              <a:rPr lang="en-US" sz="3600" dirty="0"/>
              <a:t> </a:t>
            </a:r>
            <a:r>
              <a:rPr lang="en-US" sz="3600" dirty="0" err="1"/>
              <a:t>spake</a:t>
            </a:r>
            <a:r>
              <a:rPr lang="en-US" sz="3600" dirty="0"/>
              <a:t> unto all your assembly in the mount out of the midst of the fire, of the cloud, and of the thick darkness, with a great voice: and he added no more. And he wrote them in two tables of stone, and delivered them unto me.</a:t>
            </a:r>
            <a:endParaRPr lang="en-US" sz="224600" dirty="0"/>
          </a:p>
        </p:txBody>
      </p:sp>
      <p:pic>
        <p:nvPicPr>
          <p:cNvPr id="7" name="Content Placeholder 6" descr="WHETHER IT MAKES SENSE OR NOT - Rabbi Pini Dunner">
            <a:extLst>
              <a:ext uri="{FF2B5EF4-FFF2-40B4-BE49-F238E27FC236}">
                <a16:creationId xmlns:a16="http://schemas.microsoft.com/office/drawing/2014/main" id="{41510EFD-818D-61E5-AC29-3D7B414FB796}"/>
              </a:ext>
            </a:extLst>
          </p:cNvPr>
          <p:cNvPicPr>
            <a:picLocks noGrp="1" noChangeAspect="1"/>
          </p:cNvPicPr>
          <p:nvPr>
            <p:ph sz="half" idx="2"/>
          </p:nvPr>
        </p:nvPicPr>
        <p:blipFill>
          <a:blip r:embed="rId2"/>
          <a:srcRect b="31335"/>
          <a:stretch>
            <a:fillRect/>
          </a:stretch>
        </p:blipFill>
        <p:spPr>
          <a:xfrm>
            <a:off x="6188419" y="2014961"/>
            <a:ext cx="5582673" cy="4349743"/>
          </a:xfrm>
          <a:prstGeom prst="rect">
            <a:avLst/>
          </a:prstGeom>
        </p:spPr>
      </p:pic>
    </p:spTree>
    <p:extLst>
      <p:ext uri="{BB962C8B-B14F-4D97-AF65-F5344CB8AC3E}">
        <p14:creationId xmlns:p14="http://schemas.microsoft.com/office/powerpoint/2010/main" val="26366460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F1CE6-082B-1496-AA53-90F1C7E963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264440-D37B-24C4-E5F9-48B6E48C66AE}"/>
              </a:ext>
            </a:extLst>
          </p:cNvPr>
          <p:cNvSpPr>
            <a:spLocks noGrp="1"/>
          </p:cNvSpPr>
          <p:nvPr>
            <p:ph type="ctrTitle"/>
          </p:nvPr>
        </p:nvSpPr>
        <p:spPr>
          <a:xfrm>
            <a:off x="526870" y="3069024"/>
            <a:ext cx="10993549" cy="2462644"/>
          </a:xfrm>
        </p:spPr>
        <p:txBody>
          <a:bodyPr>
            <a:noAutofit/>
          </a:bodyPr>
          <a:lstStyle/>
          <a:p>
            <a:pPr lvl="0"/>
            <a:r>
              <a:rPr lang="en-US" sz="5400" dirty="0">
                <a:solidFill>
                  <a:schemeClr val="bg1"/>
                </a:solidFill>
              </a:rPr>
              <a:t>15. As soon as he had spoken them, what did the people say?</a:t>
            </a:r>
            <a:endParaRPr lang="en-US" sz="7200" dirty="0">
              <a:solidFill>
                <a:schemeClr val="bg1"/>
              </a:solidFill>
            </a:endParaRPr>
          </a:p>
        </p:txBody>
      </p:sp>
      <p:sp>
        <p:nvSpPr>
          <p:cNvPr id="5" name="TextBox 4">
            <a:extLst>
              <a:ext uri="{FF2B5EF4-FFF2-40B4-BE49-F238E27FC236}">
                <a16:creationId xmlns:a16="http://schemas.microsoft.com/office/drawing/2014/main" id="{29CEB836-ED25-E06E-6F4F-34738A5CEC0D}"/>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Exodus 20:18, 19; Hebrews 12:19</a:t>
            </a:r>
          </a:p>
        </p:txBody>
      </p:sp>
      <p:pic>
        <p:nvPicPr>
          <p:cNvPr id="4" name="Picture 3" descr="The Mediator of the Old Testament | Biblical Theology">
            <a:extLst>
              <a:ext uri="{FF2B5EF4-FFF2-40B4-BE49-F238E27FC236}">
                <a16:creationId xmlns:a16="http://schemas.microsoft.com/office/drawing/2014/main" id="{A24F5DAE-B7FB-E9CE-5063-F12236ED5B4E}"/>
              </a:ext>
            </a:extLst>
          </p:cNvPr>
          <p:cNvPicPr>
            <a:picLocks noChangeAspect="1"/>
          </p:cNvPicPr>
          <p:nvPr/>
        </p:nvPicPr>
        <p:blipFill>
          <a:blip r:embed="rId2"/>
          <a:srcRect t="27311" b="39998"/>
          <a:stretch>
            <a:fillRect/>
          </a:stretch>
        </p:blipFill>
        <p:spPr>
          <a:xfrm>
            <a:off x="443619" y="606379"/>
            <a:ext cx="11304762" cy="2462644"/>
          </a:xfrm>
          <a:prstGeom prst="rect">
            <a:avLst/>
          </a:prstGeom>
        </p:spPr>
      </p:pic>
    </p:spTree>
    <p:extLst>
      <p:ext uri="{BB962C8B-B14F-4D97-AF65-F5344CB8AC3E}">
        <p14:creationId xmlns:p14="http://schemas.microsoft.com/office/powerpoint/2010/main" val="22618619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E7AB6-6043-8D46-4BDB-BEC530A0E6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D483BC-8EF9-4B16-45ED-2CAF299D6854}"/>
              </a:ext>
            </a:extLst>
          </p:cNvPr>
          <p:cNvSpPr>
            <a:spLocks noGrp="1"/>
          </p:cNvSpPr>
          <p:nvPr>
            <p:ph type="title"/>
          </p:nvPr>
        </p:nvSpPr>
        <p:spPr/>
        <p:txBody>
          <a:bodyPr>
            <a:normAutofit/>
          </a:bodyPr>
          <a:lstStyle/>
          <a:p>
            <a:r>
              <a:rPr lang="en-US" sz="5400" dirty="0"/>
              <a:t>Exodus 20:18, 19</a:t>
            </a:r>
          </a:p>
        </p:txBody>
      </p:sp>
      <p:sp>
        <p:nvSpPr>
          <p:cNvPr id="3" name="Content Placeholder 2">
            <a:extLst>
              <a:ext uri="{FF2B5EF4-FFF2-40B4-BE49-F238E27FC236}">
                <a16:creationId xmlns:a16="http://schemas.microsoft.com/office/drawing/2014/main" id="{CB9520AA-B45F-AE90-CA3F-ED4F20D80BA1}"/>
              </a:ext>
            </a:extLst>
          </p:cNvPr>
          <p:cNvSpPr>
            <a:spLocks noGrp="1"/>
          </p:cNvSpPr>
          <p:nvPr>
            <p:ph sz="half" idx="1"/>
          </p:nvPr>
        </p:nvSpPr>
        <p:spPr>
          <a:xfrm>
            <a:off x="581193" y="1982709"/>
            <a:ext cx="5422390" cy="4544840"/>
          </a:xfrm>
        </p:spPr>
        <p:txBody>
          <a:bodyPr>
            <a:normAutofit fontScale="92500" lnSpcReduction="10000"/>
          </a:bodyPr>
          <a:lstStyle/>
          <a:p>
            <a:r>
              <a:rPr lang="en-US" sz="4000" b="1" baseline="30000" dirty="0"/>
              <a:t>18 </a:t>
            </a:r>
            <a:r>
              <a:rPr lang="en-US" sz="4000" dirty="0"/>
              <a:t>And all the people saw the </a:t>
            </a:r>
            <a:r>
              <a:rPr lang="en-US" sz="4000" dirty="0" err="1"/>
              <a:t>thunderings</a:t>
            </a:r>
            <a:r>
              <a:rPr lang="en-US" sz="4000" dirty="0"/>
              <a:t>, and the lightnings, and the noise of the trumpet, and the mountain smoking: and when the people saw it, they removed, and stood afar off.</a:t>
            </a:r>
            <a:endParaRPr lang="en-US" sz="400000" dirty="0"/>
          </a:p>
        </p:txBody>
      </p:sp>
      <p:pic>
        <p:nvPicPr>
          <p:cNvPr id="6" name="Content Placeholder 5" descr="When did the 7 Laws become Torah Law at Sinai? | AskNoah.org">
            <a:extLst>
              <a:ext uri="{FF2B5EF4-FFF2-40B4-BE49-F238E27FC236}">
                <a16:creationId xmlns:a16="http://schemas.microsoft.com/office/drawing/2014/main" id="{D0B1ED24-1C7D-56D0-33B5-22FF9128B155}"/>
              </a:ext>
            </a:extLst>
          </p:cNvPr>
          <p:cNvPicPr>
            <a:picLocks noGrp="1" noChangeAspect="1"/>
          </p:cNvPicPr>
          <p:nvPr>
            <p:ph sz="half" idx="2"/>
          </p:nvPr>
        </p:nvPicPr>
        <p:blipFill>
          <a:blip r:embed="rId2"/>
          <a:srcRect t="7149" b="15843"/>
          <a:stretch>
            <a:fillRect/>
          </a:stretch>
        </p:blipFill>
        <p:spPr>
          <a:xfrm>
            <a:off x="6003583" y="1982709"/>
            <a:ext cx="5721598" cy="4406059"/>
          </a:xfrm>
          <a:prstGeom prst="rect">
            <a:avLst/>
          </a:prstGeom>
        </p:spPr>
      </p:pic>
    </p:spTree>
    <p:extLst>
      <p:ext uri="{BB962C8B-B14F-4D97-AF65-F5344CB8AC3E}">
        <p14:creationId xmlns:p14="http://schemas.microsoft.com/office/powerpoint/2010/main" val="3412258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BD2EB-5D22-2BBA-4F4E-36D511F475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098DE9-7741-458B-6B0A-4CEC4F70305C}"/>
              </a:ext>
            </a:extLst>
          </p:cNvPr>
          <p:cNvSpPr>
            <a:spLocks noGrp="1"/>
          </p:cNvSpPr>
          <p:nvPr>
            <p:ph type="title"/>
          </p:nvPr>
        </p:nvSpPr>
        <p:spPr/>
        <p:txBody>
          <a:bodyPr>
            <a:normAutofit/>
          </a:bodyPr>
          <a:lstStyle/>
          <a:p>
            <a:r>
              <a:rPr lang="en-US" sz="5400" dirty="0"/>
              <a:t>Exodus 20:18, 19</a:t>
            </a:r>
          </a:p>
        </p:txBody>
      </p:sp>
      <p:sp>
        <p:nvSpPr>
          <p:cNvPr id="3" name="Content Placeholder 2">
            <a:extLst>
              <a:ext uri="{FF2B5EF4-FFF2-40B4-BE49-F238E27FC236}">
                <a16:creationId xmlns:a16="http://schemas.microsoft.com/office/drawing/2014/main" id="{44B49E6A-673B-10A2-75FB-E56C7C283B8D}"/>
              </a:ext>
            </a:extLst>
          </p:cNvPr>
          <p:cNvSpPr>
            <a:spLocks noGrp="1"/>
          </p:cNvSpPr>
          <p:nvPr>
            <p:ph sz="half" idx="1"/>
          </p:nvPr>
        </p:nvSpPr>
        <p:spPr>
          <a:xfrm>
            <a:off x="581193" y="1982709"/>
            <a:ext cx="5422390" cy="4544840"/>
          </a:xfrm>
        </p:spPr>
        <p:txBody>
          <a:bodyPr>
            <a:normAutofit/>
          </a:bodyPr>
          <a:lstStyle/>
          <a:p>
            <a:r>
              <a:rPr lang="en-US" sz="4000" b="1" baseline="30000" dirty="0"/>
              <a:t>19 </a:t>
            </a:r>
            <a:r>
              <a:rPr lang="en-US" sz="4000" dirty="0"/>
              <a:t>And they said unto Moses, Speak thou with us, and we will hear: but let not God speak with us, lest we die.</a:t>
            </a:r>
            <a:endParaRPr lang="en-US" sz="400000" dirty="0"/>
          </a:p>
        </p:txBody>
      </p:sp>
      <p:pic>
        <p:nvPicPr>
          <p:cNvPr id="4" name="Content Placeholder 3" descr="Israel at Mount Sinai - REASONED CASES FOR CHRIST">
            <a:extLst>
              <a:ext uri="{FF2B5EF4-FFF2-40B4-BE49-F238E27FC236}">
                <a16:creationId xmlns:a16="http://schemas.microsoft.com/office/drawing/2014/main" id="{2B724FD3-6CF9-C227-8DAF-A08BFAAF3125}"/>
              </a:ext>
            </a:extLst>
          </p:cNvPr>
          <p:cNvPicPr>
            <a:picLocks noGrp="1" noChangeAspect="1"/>
          </p:cNvPicPr>
          <p:nvPr>
            <p:ph sz="half" idx="2"/>
          </p:nvPr>
        </p:nvPicPr>
        <p:blipFill>
          <a:blip r:embed="rId2"/>
          <a:srcRect l="29340"/>
          <a:stretch>
            <a:fillRect/>
          </a:stretch>
        </p:blipFill>
        <p:spPr>
          <a:xfrm>
            <a:off x="6376737" y="2093591"/>
            <a:ext cx="5318459" cy="4319241"/>
          </a:xfrm>
          <a:prstGeom prst="rect">
            <a:avLst/>
          </a:prstGeom>
        </p:spPr>
      </p:pic>
    </p:spTree>
    <p:extLst>
      <p:ext uri="{BB962C8B-B14F-4D97-AF65-F5344CB8AC3E}">
        <p14:creationId xmlns:p14="http://schemas.microsoft.com/office/powerpoint/2010/main" val="3170293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E9BDC-221D-335C-EEEE-4C45B1FA88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E00C9A-3E83-D943-5E5F-5C7FBAA4DC10}"/>
              </a:ext>
            </a:extLst>
          </p:cNvPr>
          <p:cNvSpPr>
            <a:spLocks noGrp="1"/>
          </p:cNvSpPr>
          <p:nvPr>
            <p:ph type="title"/>
          </p:nvPr>
        </p:nvSpPr>
        <p:spPr/>
        <p:txBody>
          <a:bodyPr>
            <a:normAutofit/>
          </a:bodyPr>
          <a:lstStyle/>
          <a:p>
            <a:r>
              <a:rPr lang="en-US" sz="5400" dirty="0"/>
              <a:t>Hebrews 12:19</a:t>
            </a:r>
          </a:p>
        </p:txBody>
      </p:sp>
      <p:sp>
        <p:nvSpPr>
          <p:cNvPr id="3" name="Content Placeholder 2">
            <a:extLst>
              <a:ext uri="{FF2B5EF4-FFF2-40B4-BE49-F238E27FC236}">
                <a16:creationId xmlns:a16="http://schemas.microsoft.com/office/drawing/2014/main" id="{E6C1E38D-61E6-367B-F13A-01D6F04D615E}"/>
              </a:ext>
            </a:extLst>
          </p:cNvPr>
          <p:cNvSpPr>
            <a:spLocks noGrp="1"/>
          </p:cNvSpPr>
          <p:nvPr>
            <p:ph sz="half" idx="1"/>
          </p:nvPr>
        </p:nvSpPr>
        <p:spPr>
          <a:xfrm>
            <a:off x="581193" y="1982709"/>
            <a:ext cx="5422390" cy="4544840"/>
          </a:xfrm>
        </p:spPr>
        <p:txBody>
          <a:bodyPr>
            <a:normAutofit/>
          </a:bodyPr>
          <a:lstStyle/>
          <a:p>
            <a:r>
              <a:rPr lang="en-US" sz="4000" b="1" baseline="30000" dirty="0"/>
              <a:t>19 </a:t>
            </a:r>
            <a:r>
              <a:rPr lang="en-US" sz="4000" dirty="0"/>
              <a:t>And the sound of a trumpet, and the voice of words; which voice they that heard intreated that the word should not be spoken to them any more:</a:t>
            </a:r>
            <a:endParaRPr lang="en-US" sz="400000" dirty="0"/>
          </a:p>
        </p:txBody>
      </p:sp>
      <p:pic>
        <p:nvPicPr>
          <p:cNvPr id="8" name="Content Placeholder 7" descr="Mount Sinai Artwork | Bible Art - Page 12">
            <a:extLst>
              <a:ext uri="{FF2B5EF4-FFF2-40B4-BE49-F238E27FC236}">
                <a16:creationId xmlns:a16="http://schemas.microsoft.com/office/drawing/2014/main" id="{18D506B7-4F91-BB2E-5534-119BC4A662DF}"/>
              </a:ext>
            </a:extLst>
          </p:cNvPr>
          <p:cNvPicPr>
            <a:picLocks noGrp="1" noChangeAspect="1"/>
          </p:cNvPicPr>
          <p:nvPr>
            <p:ph sz="half" idx="2"/>
          </p:nvPr>
        </p:nvPicPr>
        <p:blipFill>
          <a:blip r:embed="rId2"/>
          <a:srcRect t="4813" b="12567"/>
          <a:stretch>
            <a:fillRect/>
          </a:stretch>
        </p:blipFill>
        <p:spPr>
          <a:xfrm>
            <a:off x="6188419" y="1982710"/>
            <a:ext cx="5500933" cy="4544840"/>
          </a:xfrm>
          <a:prstGeom prst="rect">
            <a:avLst/>
          </a:prstGeom>
        </p:spPr>
      </p:pic>
    </p:spTree>
    <p:extLst>
      <p:ext uri="{BB962C8B-B14F-4D97-AF65-F5344CB8AC3E}">
        <p14:creationId xmlns:p14="http://schemas.microsoft.com/office/powerpoint/2010/main" val="16212453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FDC29-241E-BA02-F69B-1BE1E25C67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78439-65A2-37DC-5CCB-D4059F295E6E}"/>
              </a:ext>
            </a:extLst>
          </p:cNvPr>
          <p:cNvSpPr>
            <a:spLocks noGrp="1"/>
          </p:cNvSpPr>
          <p:nvPr>
            <p:ph type="ctrTitle"/>
          </p:nvPr>
        </p:nvSpPr>
        <p:spPr>
          <a:xfrm>
            <a:off x="526870" y="3069024"/>
            <a:ext cx="10993549" cy="2462644"/>
          </a:xfrm>
        </p:spPr>
        <p:txBody>
          <a:bodyPr>
            <a:noAutofit/>
          </a:bodyPr>
          <a:lstStyle/>
          <a:p>
            <a:pPr lvl="0"/>
            <a:r>
              <a:rPr lang="en-US" sz="5400" dirty="0">
                <a:solidFill>
                  <a:schemeClr val="bg1"/>
                </a:solidFill>
              </a:rPr>
              <a:t>16. What does Paul say of the awfulness of that occasion? </a:t>
            </a:r>
            <a:endParaRPr lang="en-US" sz="11500" dirty="0">
              <a:solidFill>
                <a:schemeClr val="bg1"/>
              </a:solidFill>
            </a:endParaRPr>
          </a:p>
        </p:txBody>
      </p:sp>
      <p:sp>
        <p:nvSpPr>
          <p:cNvPr id="5" name="TextBox 4">
            <a:extLst>
              <a:ext uri="{FF2B5EF4-FFF2-40B4-BE49-F238E27FC236}">
                <a16:creationId xmlns:a16="http://schemas.microsoft.com/office/drawing/2014/main" id="{A2E793AE-320D-7B39-E97A-AFB5F7A175AE}"/>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Hebrews 12:20, 21</a:t>
            </a:r>
          </a:p>
        </p:txBody>
      </p:sp>
      <p:pic>
        <p:nvPicPr>
          <p:cNvPr id="3" name="Picture 2" descr="The Great Theophany Unveiled: Transformative Lessons from Sinai">
            <a:extLst>
              <a:ext uri="{FF2B5EF4-FFF2-40B4-BE49-F238E27FC236}">
                <a16:creationId xmlns:a16="http://schemas.microsoft.com/office/drawing/2014/main" id="{FC0F58E7-27BF-FC97-7F3C-DB9E597BB6B1}"/>
              </a:ext>
            </a:extLst>
          </p:cNvPr>
          <p:cNvPicPr>
            <a:picLocks noChangeAspect="1"/>
          </p:cNvPicPr>
          <p:nvPr/>
        </p:nvPicPr>
        <p:blipFill>
          <a:blip r:embed="rId2"/>
          <a:srcRect t="22067" b="45379"/>
          <a:stretch>
            <a:fillRect/>
          </a:stretch>
        </p:blipFill>
        <p:spPr>
          <a:xfrm>
            <a:off x="443619" y="495336"/>
            <a:ext cx="11304762" cy="2573688"/>
          </a:xfrm>
          <a:prstGeom prst="rect">
            <a:avLst/>
          </a:prstGeom>
        </p:spPr>
      </p:pic>
    </p:spTree>
    <p:extLst>
      <p:ext uri="{BB962C8B-B14F-4D97-AF65-F5344CB8AC3E}">
        <p14:creationId xmlns:p14="http://schemas.microsoft.com/office/powerpoint/2010/main" val="22513013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43D98-34EC-A520-C8CA-F25D28DCB0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E64EC-9A61-2C71-2423-4F97EDADD765}"/>
              </a:ext>
            </a:extLst>
          </p:cNvPr>
          <p:cNvSpPr>
            <a:spLocks noGrp="1"/>
          </p:cNvSpPr>
          <p:nvPr>
            <p:ph type="title"/>
          </p:nvPr>
        </p:nvSpPr>
        <p:spPr/>
        <p:txBody>
          <a:bodyPr>
            <a:normAutofit/>
          </a:bodyPr>
          <a:lstStyle/>
          <a:p>
            <a:r>
              <a:rPr lang="en-US" sz="5400" dirty="0"/>
              <a:t>Hebrews 12:20, 21</a:t>
            </a:r>
          </a:p>
        </p:txBody>
      </p:sp>
      <p:sp>
        <p:nvSpPr>
          <p:cNvPr id="3" name="Content Placeholder 2">
            <a:extLst>
              <a:ext uri="{FF2B5EF4-FFF2-40B4-BE49-F238E27FC236}">
                <a16:creationId xmlns:a16="http://schemas.microsoft.com/office/drawing/2014/main" id="{420AB5A4-1278-83C7-C950-6BA7B745452B}"/>
              </a:ext>
            </a:extLst>
          </p:cNvPr>
          <p:cNvSpPr>
            <a:spLocks noGrp="1"/>
          </p:cNvSpPr>
          <p:nvPr>
            <p:ph sz="half" idx="1"/>
          </p:nvPr>
        </p:nvSpPr>
        <p:spPr>
          <a:xfrm>
            <a:off x="581193" y="1982709"/>
            <a:ext cx="5422390" cy="4544840"/>
          </a:xfrm>
        </p:spPr>
        <p:txBody>
          <a:bodyPr>
            <a:normAutofit/>
          </a:bodyPr>
          <a:lstStyle/>
          <a:p>
            <a:r>
              <a:rPr lang="en-US" sz="4000" b="1" baseline="30000" dirty="0"/>
              <a:t>20 </a:t>
            </a:r>
            <a:r>
              <a:rPr lang="en-US" sz="4000" dirty="0"/>
              <a:t>(For they could not endure that which was commanded, And if so much as a beast touch the mountain, it shall be stoned, or thrust through with a dart:</a:t>
            </a:r>
            <a:endParaRPr lang="en-US" sz="400000" dirty="0"/>
          </a:p>
        </p:txBody>
      </p:sp>
      <p:pic>
        <p:nvPicPr>
          <p:cNvPr id="6" name="Content Placeholder 5" descr="Was mount Sinai a volcano? By Glen A. Fritz | Ancient Exodus">
            <a:extLst>
              <a:ext uri="{FF2B5EF4-FFF2-40B4-BE49-F238E27FC236}">
                <a16:creationId xmlns:a16="http://schemas.microsoft.com/office/drawing/2014/main" id="{906F3709-A865-3EEA-1415-9D470304F3C2}"/>
              </a:ext>
            </a:extLst>
          </p:cNvPr>
          <p:cNvPicPr>
            <a:picLocks noGrp="1" noChangeAspect="1"/>
          </p:cNvPicPr>
          <p:nvPr>
            <p:ph sz="half" idx="2"/>
          </p:nvPr>
        </p:nvPicPr>
        <p:blipFill>
          <a:blip r:embed="rId2"/>
          <a:srcRect l="26575" t="2088" r="3383" b="14340"/>
          <a:stretch>
            <a:fillRect/>
          </a:stretch>
        </p:blipFill>
        <p:spPr>
          <a:xfrm>
            <a:off x="6003583" y="2177715"/>
            <a:ext cx="5739238" cy="4434055"/>
          </a:xfrm>
          <a:prstGeom prst="rect">
            <a:avLst/>
          </a:prstGeom>
        </p:spPr>
      </p:pic>
    </p:spTree>
    <p:extLst>
      <p:ext uri="{BB962C8B-B14F-4D97-AF65-F5344CB8AC3E}">
        <p14:creationId xmlns:p14="http://schemas.microsoft.com/office/powerpoint/2010/main" val="20902574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F501A-9047-7B0D-C53C-D26A6FE969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3C8A47-B5A7-3E6A-0C99-34B75398F364}"/>
              </a:ext>
            </a:extLst>
          </p:cNvPr>
          <p:cNvSpPr>
            <a:spLocks noGrp="1"/>
          </p:cNvSpPr>
          <p:nvPr>
            <p:ph type="title"/>
          </p:nvPr>
        </p:nvSpPr>
        <p:spPr/>
        <p:txBody>
          <a:bodyPr>
            <a:normAutofit/>
          </a:bodyPr>
          <a:lstStyle/>
          <a:p>
            <a:r>
              <a:rPr lang="en-US" sz="5400" dirty="0"/>
              <a:t>Hebrews 12:20, 21</a:t>
            </a:r>
          </a:p>
        </p:txBody>
      </p:sp>
      <p:sp>
        <p:nvSpPr>
          <p:cNvPr id="3" name="Content Placeholder 2">
            <a:extLst>
              <a:ext uri="{FF2B5EF4-FFF2-40B4-BE49-F238E27FC236}">
                <a16:creationId xmlns:a16="http://schemas.microsoft.com/office/drawing/2014/main" id="{F5BB0F3D-740F-BA1B-4FE6-DB9073570D5F}"/>
              </a:ext>
            </a:extLst>
          </p:cNvPr>
          <p:cNvSpPr>
            <a:spLocks noGrp="1"/>
          </p:cNvSpPr>
          <p:nvPr>
            <p:ph sz="half" idx="1"/>
          </p:nvPr>
        </p:nvSpPr>
        <p:spPr>
          <a:xfrm>
            <a:off x="581193" y="1982709"/>
            <a:ext cx="5422390" cy="4544840"/>
          </a:xfrm>
        </p:spPr>
        <p:txBody>
          <a:bodyPr>
            <a:normAutofit/>
          </a:bodyPr>
          <a:lstStyle/>
          <a:p>
            <a:r>
              <a:rPr lang="en-US" sz="4800" b="1" baseline="30000" dirty="0"/>
              <a:t>21 </a:t>
            </a:r>
            <a:r>
              <a:rPr lang="en-US" sz="4800" dirty="0"/>
              <a:t>And so terrible was the sight, that Moses said, I exceedingly fear and quake:)</a:t>
            </a:r>
            <a:endParaRPr lang="en-US" sz="400000" dirty="0"/>
          </a:p>
        </p:txBody>
      </p:sp>
      <p:pic>
        <p:nvPicPr>
          <p:cNvPr id="4" name="Content Placeholder 3" descr="Mount Sinai Artwork | Bible Art - Page 12">
            <a:extLst>
              <a:ext uri="{FF2B5EF4-FFF2-40B4-BE49-F238E27FC236}">
                <a16:creationId xmlns:a16="http://schemas.microsoft.com/office/drawing/2014/main" id="{D685E72D-011D-24BA-6153-0D7AC801E594}"/>
              </a:ext>
            </a:extLst>
          </p:cNvPr>
          <p:cNvPicPr>
            <a:picLocks noGrp="1" noChangeAspect="1"/>
          </p:cNvPicPr>
          <p:nvPr>
            <p:ph sz="half" idx="2"/>
          </p:nvPr>
        </p:nvPicPr>
        <p:blipFill>
          <a:blip r:embed="rId2"/>
          <a:srcRect l="28808" t="43874" r="6678" b="10606"/>
          <a:stretch>
            <a:fillRect/>
          </a:stretch>
        </p:blipFill>
        <p:spPr>
          <a:xfrm>
            <a:off x="5787189" y="2129589"/>
            <a:ext cx="5927850" cy="4182604"/>
          </a:xfrm>
          <a:prstGeom prst="rect">
            <a:avLst/>
          </a:prstGeom>
        </p:spPr>
      </p:pic>
    </p:spTree>
    <p:extLst>
      <p:ext uri="{BB962C8B-B14F-4D97-AF65-F5344CB8AC3E}">
        <p14:creationId xmlns:p14="http://schemas.microsoft.com/office/powerpoint/2010/main" val="20466956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B0225-24EF-1E29-2583-A9D1CEADC7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2831AD-A0AA-1B15-9C2A-AE4413D0BF9B}"/>
              </a:ext>
            </a:extLst>
          </p:cNvPr>
          <p:cNvSpPr>
            <a:spLocks noGrp="1"/>
          </p:cNvSpPr>
          <p:nvPr>
            <p:ph type="ctrTitle"/>
          </p:nvPr>
        </p:nvSpPr>
        <p:spPr>
          <a:xfrm>
            <a:off x="526870" y="3069024"/>
            <a:ext cx="10993549" cy="2462644"/>
          </a:xfrm>
        </p:spPr>
        <p:txBody>
          <a:bodyPr>
            <a:noAutofit/>
          </a:bodyPr>
          <a:lstStyle/>
          <a:p>
            <a:pPr lvl="0"/>
            <a:r>
              <a:rPr lang="en-US" sz="5400" dirty="0">
                <a:solidFill>
                  <a:schemeClr val="bg1"/>
                </a:solidFill>
              </a:rPr>
              <a:t>17. Upon what did God write the ten commandments? </a:t>
            </a:r>
            <a:endParaRPr lang="en-US" sz="23900" dirty="0">
              <a:solidFill>
                <a:schemeClr val="bg1"/>
              </a:solidFill>
            </a:endParaRPr>
          </a:p>
        </p:txBody>
      </p:sp>
      <p:sp>
        <p:nvSpPr>
          <p:cNvPr id="5" name="TextBox 4">
            <a:extLst>
              <a:ext uri="{FF2B5EF4-FFF2-40B4-BE49-F238E27FC236}">
                <a16:creationId xmlns:a16="http://schemas.microsoft.com/office/drawing/2014/main" id="{0E880116-E861-6E05-8375-D7EA2F86C157}"/>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Deuteronomy 4:13; 5:22</a:t>
            </a:r>
          </a:p>
        </p:txBody>
      </p:sp>
      <p:pic>
        <p:nvPicPr>
          <p:cNvPr id="4" name="Picture 3" descr="Imágenes de Ten Commandments: descubre bancos de fotos, ilustraciones,  vectores y vídeos de 6,839 | Adobe Stock">
            <a:extLst>
              <a:ext uri="{FF2B5EF4-FFF2-40B4-BE49-F238E27FC236}">
                <a16:creationId xmlns:a16="http://schemas.microsoft.com/office/drawing/2014/main" id="{2F9F350E-F322-BC73-A1D8-EA4C9F51594F}"/>
              </a:ext>
            </a:extLst>
          </p:cNvPr>
          <p:cNvPicPr>
            <a:picLocks noChangeAspect="1"/>
          </p:cNvPicPr>
          <p:nvPr/>
        </p:nvPicPr>
        <p:blipFill>
          <a:blip r:embed="rId2"/>
          <a:srcRect t="33175" b="32676"/>
          <a:stretch>
            <a:fillRect/>
          </a:stretch>
        </p:blipFill>
        <p:spPr>
          <a:xfrm>
            <a:off x="443619" y="495336"/>
            <a:ext cx="11304762" cy="2573687"/>
          </a:xfrm>
          <a:prstGeom prst="rect">
            <a:avLst/>
          </a:prstGeom>
        </p:spPr>
      </p:pic>
    </p:spTree>
    <p:extLst>
      <p:ext uri="{BB962C8B-B14F-4D97-AF65-F5344CB8AC3E}">
        <p14:creationId xmlns:p14="http://schemas.microsoft.com/office/powerpoint/2010/main" val="21640696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9ECBA-D6FB-5064-A032-BBA5FF883B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03882C-2B90-59FB-C8C9-404976A70311}"/>
              </a:ext>
            </a:extLst>
          </p:cNvPr>
          <p:cNvSpPr>
            <a:spLocks noGrp="1"/>
          </p:cNvSpPr>
          <p:nvPr>
            <p:ph type="title"/>
          </p:nvPr>
        </p:nvSpPr>
        <p:spPr/>
        <p:txBody>
          <a:bodyPr>
            <a:normAutofit/>
          </a:bodyPr>
          <a:lstStyle/>
          <a:p>
            <a:r>
              <a:rPr lang="en-US" sz="5400" dirty="0"/>
              <a:t>Deuteronomy 4:13; 5:22</a:t>
            </a:r>
          </a:p>
        </p:txBody>
      </p:sp>
      <p:sp>
        <p:nvSpPr>
          <p:cNvPr id="3" name="Content Placeholder 2">
            <a:extLst>
              <a:ext uri="{FF2B5EF4-FFF2-40B4-BE49-F238E27FC236}">
                <a16:creationId xmlns:a16="http://schemas.microsoft.com/office/drawing/2014/main" id="{A45FE9D5-A0DC-8DB4-A864-67005C0BDC2F}"/>
              </a:ext>
            </a:extLst>
          </p:cNvPr>
          <p:cNvSpPr>
            <a:spLocks noGrp="1"/>
          </p:cNvSpPr>
          <p:nvPr>
            <p:ph sz="half" idx="1"/>
          </p:nvPr>
        </p:nvSpPr>
        <p:spPr>
          <a:xfrm>
            <a:off x="581193" y="1982709"/>
            <a:ext cx="5422390" cy="4544840"/>
          </a:xfrm>
        </p:spPr>
        <p:txBody>
          <a:bodyPr>
            <a:normAutofit fontScale="92500" lnSpcReduction="20000"/>
          </a:bodyPr>
          <a:lstStyle/>
          <a:p>
            <a:r>
              <a:rPr lang="en-US" sz="4400" b="1" baseline="30000" dirty="0"/>
              <a:t>13 </a:t>
            </a:r>
            <a:r>
              <a:rPr lang="en-US" sz="4400" dirty="0"/>
              <a:t>And he declared unto you his covenant, which he commanded you to perform, even ten commandments; and he wrote them upon two tables of stone.</a:t>
            </a:r>
            <a:endParaRPr lang="en-US" sz="400000" dirty="0"/>
          </a:p>
        </p:txBody>
      </p:sp>
      <p:pic>
        <p:nvPicPr>
          <p:cNvPr id="7" name="Content Placeholder 6" descr="Written by the finger of God – Adventist Record">
            <a:extLst>
              <a:ext uri="{FF2B5EF4-FFF2-40B4-BE49-F238E27FC236}">
                <a16:creationId xmlns:a16="http://schemas.microsoft.com/office/drawing/2014/main" id="{8A0FD945-8C99-AC56-2DE2-ABA4647237F5}"/>
              </a:ext>
            </a:extLst>
          </p:cNvPr>
          <p:cNvPicPr>
            <a:picLocks noGrp="1" noChangeAspect="1"/>
          </p:cNvPicPr>
          <p:nvPr>
            <p:ph sz="half" idx="2"/>
          </p:nvPr>
        </p:nvPicPr>
        <p:blipFill>
          <a:blip r:embed="rId2"/>
          <a:srcRect l="26786"/>
          <a:stretch>
            <a:fillRect/>
          </a:stretch>
        </p:blipFill>
        <p:spPr>
          <a:xfrm>
            <a:off x="6096000" y="2073897"/>
            <a:ext cx="5656377" cy="4345756"/>
          </a:xfrm>
          <a:prstGeom prst="rect">
            <a:avLst/>
          </a:prstGeom>
        </p:spPr>
      </p:pic>
    </p:spTree>
    <p:extLst>
      <p:ext uri="{BB962C8B-B14F-4D97-AF65-F5344CB8AC3E}">
        <p14:creationId xmlns:p14="http://schemas.microsoft.com/office/powerpoint/2010/main" val="4205411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44CAA-1FDE-3993-DFF2-68FA2AA234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E8ADEB-D535-4485-ED1A-5161A7B8DB63}"/>
              </a:ext>
            </a:extLst>
          </p:cNvPr>
          <p:cNvSpPr>
            <a:spLocks noGrp="1"/>
          </p:cNvSpPr>
          <p:nvPr>
            <p:ph type="title"/>
          </p:nvPr>
        </p:nvSpPr>
        <p:spPr/>
        <p:txBody>
          <a:bodyPr>
            <a:normAutofit/>
          </a:bodyPr>
          <a:lstStyle/>
          <a:p>
            <a:r>
              <a:rPr lang="en-US" sz="5400" dirty="0"/>
              <a:t>Deuteronomy 4:13; 5:22</a:t>
            </a:r>
          </a:p>
        </p:txBody>
      </p:sp>
      <p:sp>
        <p:nvSpPr>
          <p:cNvPr id="3" name="Content Placeholder 2">
            <a:extLst>
              <a:ext uri="{FF2B5EF4-FFF2-40B4-BE49-F238E27FC236}">
                <a16:creationId xmlns:a16="http://schemas.microsoft.com/office/drawing/2014/main" id="{716C85F0-348E-7CE4-39DA-6A795A841DE2}"/>
              </a:ext>
            </a:extLst>
          </p:cNvPr>
          <p:cNvSpPr>
            <a:spLocks noGrp="1"/>
          </p:cNvSpPr>
          <p:nvPr>
            <p:ph sz="half" idx="1"/>
          </p:nvPr>
        </p:nvSpPr>
        <p:spPr>
          <a:xfrm>
            <a:off x="581193" y="1982709"/>
            <a:ext cx="5422390" cy="4544840"/>
          </a:xfrm>
        </p:spPr>
        <p:txBody>
          <a:bodyPr>
            <a:normAutofit fontScale="92500" lnSpcReduction="20000"/>
          </a:bodyPr>
          <a:lstStyle/>
          <a:p>
            <a:r>
              <a:rPr lang="en-US" sz="3600" b="1" baseline="30000" dirty="0"/>
              <a:t>22 </a:t>
            </a:r>
            <a:r>
              <a:rPr lang="en-US" sz="3600" dirty="0"/>
              <a:t>These words the </a:t>
            </a:r>
            <a:r>
              <a:rPr lang="en-US" sz="3600" cap="small" dirty="0"/>
              <a:t>Lord</a:t>
            </a:r>
            <a:r>
              <a:rPr lang="en-US" sz="3600" dirty="0"/>
              <a:t> </a:t>
            </a:r>
            <a:r>
              <a:rPr lang="en-US" sz="3600" dirty="0" err="1"/>
              <a:t>spake</a:t>
            </a:r>
            <a:r>
              <a:rPr lang="en-US" sz="3600" dirty="0"/>
              <a:t> unto all your assembly in the mount out of the midst of the fire, of the cloud, and of the thick darkness, with a great voice: and he added no more. And he wrote them in two tables of stone, and delivered them unto me.</a:t>
            </a:r>
            <a:endParaRPr lang="en-US" sz="400000" dirty="0"/>
          </a:p>
        </p:txBody>
      </p:sp>
      <p:pic>
        <p:nvPicPr>
          <p:cNvPr id="6" name="Content Placeholder 5" descr="Written in Stone! | Bible Study Guides | Bible Universe">
            <a:extLst>
              <a:ext uri="{FF2B5EF4-FFF2-40B4-BE49-F238E27FC236}">
                <a16:creationId xmlns:a16="http://schemas.microsoft.com/office/drawing/2014/main" id="{D2BE81B3-DD8B-D65C-9A3C-4072AF0E72E1}"/>
              </a:ext>
            </a:extLst>
          </p:cNvPr>
          <p:cNvPicPr>
            <a:picLocks noGrp="1" noChangeAspect="1"/>
          </p:cNvPicPr>
          <p:nvPr>
            <p:ph sz="half" idx="2"/>
          </p:nvPr>
        </p:nvPicPr>
        <p:blipFill>
          <a:blip r:embed="rId2"/>
          <a:srcRect l="17583" t="456" r="17046" b="-456"/>
          <a:stretch>
            <a:fillRect/>
          </a:stretch>
        </p:blipFill>
        <p:spPr>
          <a:xfrm>
            <a:off x="6188419" y="2100441"/>
            <a:ext cx="5422556" cy="4130677"/>
          </a:xfrm>
          <a:prstGeom prst="rect">
            <a:avLst/>
          </a:prstGeom>
        </p:spPr>
      </p:pic>
    </p:spTree>
    <p:extLst>
      <p:ext uri="{BB962C8B-B14F-4D97-AF65-F5344CB8AC3E}">
        <p14:creationId xmlns:p14="http://schemas.microsoft.com/office/powerpoint/2010/main" val="32279994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D196E-6388-F6AF-855E-1DB47B658E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2F6D61-F020-E909-E716-24FDB53221F4}"/>
              </a:ext>
            </a:extLst>
          </p:cNvPr>
          <p:cNvSpPr>
            <a:spLocks noGrp="1"/>
          </p:cNvSpPr>
          <p:nvPr>
            <p:ph type="ctrTitle"/>
          </p:nvPr>
        </p:nvSpPr>
        <p:spPr>
          <a:xfrm>
            <a:off x="526870" y="3069024"/>
            <a:ext cx="10993549" cy="2462644"/>
          </a:xfrm>
        </p:spPr>
        <p:txBody>
          <a:bodyPr>
            <a:noAutofit/>
          </a:bodyPr>
          <a:lstStyle/>
          <a:p>
            <a:pPr lvl="0"/>
            <a:r>
              <a:rPr lang="en-US" sz="6600" dirty="0">
                <a:solidFill>
                  <a:schemeClr val="bg1"/>
                </a:solidFill>
              </a:rPr>
              <a:t>18. When will the trump of God be heard again?</a:t>
            </a:r>
          </a:p>
        </p:txBody>
      </p:sp>
      <p:sp>
        <p:nvSpPr>
          <p:cNvPr id="5" name="TextBox 4">
            <a:extLst>
              <a:ext uri="{FF2B5EF4-FFF2-40B4-BE49-F238E27FC236}">
                <a16:creationId xmlns:a16="http://schemas.microsoft.com/office/drawing/2014/main" id="{5386F836-A169-EF9C-D4AA-4421FCBE95C2}"/>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1 Thessalonians 4:16; 1 Corinthians 15:51-52</a:t>
            </a:r>
          </a:p>
        </p:txBody>
      </p:sp>
      <p:pic>
        <p:nvPicPr>
          <p:cNvPr id="6" name="Picture 5" descr="Biblical significance of the last trump in divine intervention">
            <a:extLst>
              <a:ext uri="{FF2B5EF4-FFF2-40B4-BE49-F238E27FC236}">
                <a16:creationId xmlns:a16="http://schemas.microsoft.com/office/drawing/2014/main" id="{69709F1C-48F6-0282-13C2-8914600F5EDC}"/>
              </a:ext>
            </a:extLst>
          </p:cNvPr>
          <p:cNvPicPr>
            <a:picLocks noChangeAspect="1"/>
          </p:cNvPicPr>
          <p:nvPr/>
        </p:nvPicPr>
        <p:blipFill>
          <a:blip r:embed="rId2"/>
          <a:srcRect l="663" t="8749" r="-663" b="69574"/>
          <a:stretch>
            <a:fillRect/>
          </a:stretch>
        </p:blipFill>
        <p:spPr>
          <a:xfrm>
            <a:off x="443619" y="562465"/>
            <a:ext cx="11309936" cy="2462645"/>
          </a:xfrm>
          <a:prstGeom prst="rect">
            <a:avLst/>
          </a:prstGeom>
        </p:spPr>
      </p:pic>
    </p:spTree>
    <p:extLst>
      <p:ext uri="{BB962C8B-B14F-4D97-AF65-F5344CB8AC3E}">
        <p14:creationId xmlns:p14="http://schemas.microsoft.com/office/powerpoint/2010/main" val="31355099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E3C6E-5E2F-397D-6B7B-A4B1AD6892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D97C49-D95F-433F-BE81-7A5253870907}"/>
              </a:ext>
            </a:extLst>
          </p:cNvPr>
          <p:cNvSpPr>
            <a:spLocks noGrp="1"/>
          </p:cNvSpPr>
          <p:nvPr>
            <p:ph type="title"/>
          </p:nvPr>
        </p:nvSpPr>
        <p:spPr/>
        <p:txBody>
          <a:bodyPr>
            <a:normAutofit/>
          </a:bodyPr>
          <a:lstStyle/>
          <a:p>
            <a:r>
              <a:rPr lang="en-US" sz="5400" dirty="0"/>
              <a:t>1 Thessalonians 4:16</a:t>
            </a:r>
          </a:p>
        </p:txBody>
      </p:sp>
      <p:sp>
        <p:nvSpPr>
          <p:cNvPr id="3" name="Content Placeholder 2">
            <a:extLst>
              <a:ext uri="{FF2B5EF4-FFF2-40B4-BE49-F238E27FC236}">
                <a16:creationId xmlns:a16="http://schemas.microsoft.com/office/drawing/2014/main" id="{2C9108EA-64C5-53D4-B04A-87741E988EA8}"/>
              </a:ext>
            </a:extLst>
          </p:cNvPr>
          <p:cNvSpPr>
            <a:spLocks noGrp="1"/>
          </p:cNvSpPr>
          <p:nvPr>
            <p:ph sz="half" idx="1"/>
          </p:nvPr>
        </p:nvSpPr>
        <p:spPr>
          <a:xfrm>
            <a:off x="581193" y="1982709"/>
            <a:ext cx="5422390" cy="4544840"/>
          </a:xfrm>
        </p:spPr>
        <p:txBody>
          <a:bodyPr>
            <a:normAutofit lnSpcReduction="10000"/>
          </a:bodyPr>
          <a:lstStyle/>
          <a:p>
            <a:r>
              <a:rPr lang="en-US" sz="4000" b="1" baseline="30000" dirty="0"/>
              <a:t>16 </a:t>
            </a:r>
            <a:r>
              <a:rPr lang="en-US" sz="4000" dirty="0"/>
              <a:t>For the Lord himself shall descend from heaven with a shout, with the voice of the archangel, and with the trump of God: and the dead in Christ shall rise first:</a:t>
            </a:r>
            <a:endParaRPr lang="en-US" sz="400000" dirty="0"/>
          </a:p>
        </p:txBody>
      </p:sp>
      <p:pic>
        <p:nvPicPr>
          <p:cNvPr id="7" name="Content Placeholder 6" descr="Decoding the End Times: Understand the Second Coming of Jesus — Harrison  House">
            <a:extLst>
              <a:ext uri="{FF2B5EF4-FFF2-40B4-BE49-F238E27FC236}">
                <a16:creationId xmlns:a16="http://schemas.microsoft.com/office/drawing/2014/main" id="{0900733C-E900-85FE-4D28-E24EBCAF7DC5}"/>
              </a:ext>
            </a:extLst>
          </p:cNvPr>
          <p:cNvPicPr>
            <a:picLocks noGrp="1" noChangeAspect="1"/>
          </p:cNvPicPr>
          <p:nvPr>
            <p:ph sz="half" idx="2"/>
          </p:nvPr>
        </p:nvPicPr>
        <p:blipFill>
          <a:blip r:embed="rId2"/>
          <a:srcRect l="35004"/>
          <a:stretch>
            <a:fillRect/>
          </a:stretch>
        </p:blipFill>
        <p:spPr>
          <a:xfrm>
            <a:off x="6520069" y="1982709"/>
            <a:ext cx="5249931" cy="4544840"/>
          </a:xfrm>
          <a:prstGeom prst="rect">
            <a:avLst/>
          </a:prstGeom>
        </p:spPr>
      </p:pic>
    </p:spTree>
    <p:extLst>
      <p:ext uri="{BB962C8B-B14F-4D97-AF65-F5344CB8AC3E}">
        <p14:creationId xmlns:p14="http://schemas.microsoft.com/office/powerpoint/2010/main" val="13391596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86141-6E74-1989-D8A7-E64D8A4932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4E5439-2C8A-4E7B-EF22-0AFDAF730719}"/>
              </a:ext>
            </a:extLst>
          </p:cNvPr>
          <p:cNvSpPr>
            <a:spLocks noGrp="1"/>
          </p:cNvSpPr>
          <p:nvPr>
            <p:ph type="title"/>
          </p:nvPr>
        </p:nvSpPr>
        <p:spPr/>
        <p:txBody>
          <a:bodyPr>
            <a:normAutofit/>
          </a:bodyPr>
          <a:lstStyle/>
          <a:p>
            <a:r>
              <a:rPr lang="en-US" sz="5400" dirty="0"/>
              <a:t>1 Corinthians 15:51-52</a:t>
            </a:r>
          </a:p>
        </p:txBody>
      </p:sp>
      <p:sp>
        <p:nvSpPr>
          <p:cNvPr id="3" name="Content Placeholder 2">
            <a:extLst>
              <a:ext uri="{FF2B5EF4-FFF2-40B4-BE49-F238E27FC236}">
                <a16:creationId xmlns:a16="http://schemas.microsoft.com/office/drawing/2014/main" id="{69D8010C-69A9-C1D3-1B29-D9642FF82D83}"/>
              </a:ext>
            </a:extLst>
          </p:cNvPr>
          <p:cNvSpPr>
            <a:spLocks noGrp="1"/>
          </p:cNvSpPr>
          <p:nvPr>
            <p:ph sz="half" idx="1"/>
          </p:nvPr>
        </p:nvSpPr>
        <p:spPr>
          <a:xfrm>
            <a:off x="581193" y="1982709"/>
            <a:ext cx="5422390" cy="4544840"/>
          </a:xfrm>
        </p:spPr>
        <p:txBody>
          <a:bodyPr>
            <a:normAutofit/>
          </a:bodyPr>
          <a:lstStyle/>
          <a:p>
            <a:r>
              <a:rPr lang="en-US" sz="4400" b="1" baseline="30000" dirty="0"/>
              <a:t>51 </a:t>
            </a:r>
            <a:r>
              <a:rPr lang="en-US" sz="4400" dirty="0"/>
              <a:t>Behold, I shew you a mystery; We shall not all sleep, but we shall all be changed,</a:t>
            </a:r>
            <a:endParaRPr lang="en-US" sz="400000" dirty="0"/>
          </a:p>
        </p:txBody>
      </p:sp>
      <p:pic>
        <p:nvPicPr>
          <p:cNvPr id="6" name="Content Placeholder 5" descr="Sunday: The Certainty of Christ's Return | Sabbath School Net">
            <a:extLst>
              <a:ext uri="{FF2B5EF4-FFF2-40B4-BE49-F238E27FC236}">
                <a16:creationId xmlns:a16="http://schemas.microsoft.com/office/drawing/2014/main" id="{F196D6B9-50D2-4BDF-CF20-C9836E4B0D79}"/>
              </a:ext>
            </a:extLst>
          </p:cNvPr>
          <p:cNvPicPr>
            <a:picLocks noGrp="1" noChangeAspect="1"/>
          </p:cNvPicPr>
          <p:nvPr>
            <p:ph sz="half" idx="2"/>
          </p:nvPr>
        </p:nvPicPr>
        <p:blipFill>
          <a:blip r:embed="rId2"/>
          <a:srcRect t="28701" b="11644"/>
          <a:stretch>
            <a:fillRect/>
          </a:stretch>
        </p:blipFill>
        <p:spPr>
          <a:xfrm>
            <a:off x="6003583" y="1982710"/>
            <a:ext cx="5790053" cy="4544840"/>
          </a:xfrm>
          <a:prstGeom prst="rect">
            <a:avLst/>
          </a:prstGeom>
        </p:spPr>
      </p:pic>
    </p:spTree>
    <p:extLst>
      <p:ext uri="{BB962C8B-B14F-4D97-AF65-F5344CB8AC3E}">
        <p14:creationId xmlns:p14="http://schemas.microsoft.com/office/powerpoint/2010/main" val="28178528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7AC22-7061-DBF6-9184-A11568B62C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E53F77-D145-1EFA-B130-F995E2EE0E9A}"/>
              </a:ext>
            </a:extLst>
          </p:cNvPr>
          <p:cNvSpPr>
            <a:spLocks noGrp="1"/>
          </p:cNvSpPr>
          <p:nvPr>
            <p:ph type="title"/>
          </p:nvPr>
        </p:nvSpPr>
        <p:spPr/>
        <p:txBody>
          <a:bodyPr>
            <a:normAutofit/>
          </a:bodyPr>
          <a:lstStyle/>
          <a:p>
            <a:r>
              <a:rPr lang="en-US" sz="5400" dirty="0"/>
              <a:t>1 Corinthians 15:51-52</a:t>
            </a:r>
          </a:p>
        </p:txBody>
      </p:sp>
      <p:sp>
        <p:nvSpPr>
          <p:cNvPr id="3" name="Content Placeholder 2">
            <a:extLst>
              <a:ext uri="{FF2B5EF4-FFF2-40B4-BE49-F238E27FC236}">
                <a16:creationId xmlns:a16="http://schemas.microsoft.com/office/drawing/2014/main" id="{47716E89-9F1E-861A-C935-6358CE8BDC69}"/>
              </a:ext>
            </a:extLst>
          </p:cNvPr>
          <p:cNvSpPr>
            <a:spLocks noGrp="1"/>
          </p:cNvSpPr>
          <p:nvPr>
            <p:ph sz="half" idx="1"/>
          </p:nvPr>
        </p:nvSpPr>
        <p:spPr>
          <a:xfrm>
            <a:off x="581193" y="1982709"/>
            <a:ext cx="5422390" cy="4544840"/>
          </a:xfrm>
        </p:spPr>
        <p:txBody>
          <a:bodyPr>
            <a:normAutofit fontScale="92500" lnSpcReduction="20000"/>
          </a:bodyPr>
          <a:lstStyle/>
          <a:p>
            <a:r>
              <a:rPr lang="en-US" sz="4400" b="1" baseline="30000" dirty="0"/>
              <a:t>52 </a:t>
            </a:r>
            <a:r>
              <a:rPr lang="en-US" sz="4400" dirty="0"/>
              <a:t>In a moment, in the twinkling of an eye, at the last trump: for the trumpet shall sound, and the dead shall be raised incorruptible, and we shall be changed.</a:t>
            </a:r>
            <a:endParaRPr lang="en-US" sz="400000" dirty="0"/>
          </a:p>
        </p:txBody>
      </p:sp>
      <p:pic>
        <p:nvPicPr>
          <p:cNvPr id="6" name="Content Placeholder 5" descr="The Second Coming of Christ and the Resurrection | White Throne Ministries">
            <a:extLst>
              <a:ext uri="{FF2B5EF4-FFF2-40B4-BE49-F238E27FC236}">
                <a16:creationId xmlns:a16="http://schemas.microsoft.com/office/drawing/2014/main" id="{A86390AD-694E-8F90-4074-15B73C4C32B1}"/>
              </a:ext>
            </a:extLst>
          </p:cNvPr>
          <p:cNvPicPr>
            <a:picLocks noGrp="1" noChangeAspect="1"/>
          </p:cNvPicPr>
          <p:nvPr>
            <p:ph sz="half" idx="2"/>
          </p:nvPr>
        </p:nvPicPr>
        <p:blipFill>
          <a:blip r:embed="rId2"/>
          <a:stretch>
            <a:fillRect/>
          </a:stretch>
        </p:blipFill>
        <p:spPr>
          <a:xfrm>
            <a:off x="6608299" y="2014626"/>
            <a:ext cx="5002508" cy="4113716"/>
          </a:xfrm>
          <a:prstGeom prst="rect">
            <a:avLst/>
          </a:prstGeom>
        </p:spPr>
      </p:pic>
    </p:spTree>
    <p:extLst>
      <p:ext uri="{BB962C8B-B14F-4D97-AF65-F5344CB8AC3E}">
        <p14:creationId xmlns:p14="http://schemas.microsoft.com/office/powerpoint/2010/main" val="11341259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4277F-2741-D80E-3ECD-B7FF5D000D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7651F1-B134-ED6B-6679-F6A85F2FC8E4}"/>
              </a:ext>
            </a:extLst>
          </p:cNvPr>
          <p:cNvSpPr>
            <a:spLocks noGrp="1"/>
          </p:cNvSpPr>
          <p:nvPr>
            <p:ph type="ctrTitle"/>
          </p:nvPr>
        </p:nvSpPr>
        <p:spPr>
          <a:xfrm>
            <a:off x="526870" y="3069024"/>
            <a:ext cx="10993549" cy="2462644"/>
          </a:xfrm>
        </p:spPr>
        <p:txBody>
          <a:bodyPr>
            <a:noAutofit/>
          </a:bodyPr>
          <a:lstStyle/>
          <a:p>
            <a:pPr lvl="0"/>
            <a:r>
              <a:rPr lang="en-US" sz="5400" dirty="0">
                <a:solidFill>
                  <a:schemeClr val="bg1"/>
                </a:solidFill>
              </a:rPr>
              <a:t>19. When the voice of the Lord was heard at Sinai, what took place?</a:t>
            </a:r>
            <a:endParaRPr lang="en-US" sz="9600" dirty="0">
              <a:solidFill>
                <a:schemeClr val="bg1"/>
              </a:solidFill>
            </a:endParaRPr>
          </a:p>
        </p:txBody>
      </p:sp>
      <p:sp>
        <p:nvSpPr>
          <p:cNvPr id="5" name="TextBox 4">
            <a:extLst>
              <a:ext uri="{FF2B5EF4-FFF2-40B4-BE49-F238E27FC236}">
                <a16:creationId xmlns:a16="http://schemas.microsoft.com/office/drawing/2014/main" id="{D02CD4E2-BAC4-7DAF-8461-85AFBDB087BE}"/>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Exodus 19:18, 19; Psalm 68:8</a:t>
            </a:r>
          </a:p>
        </p:txBody>
      </p:sp>
      <p:pic>
        <p:nvPicPr>
          <p:cNvPr id="3" name="Picture 2" descr="God Descends on Mount Sinai in Dazzling Mist - AI Art">
            <a:extLst>
              <a:ext uri="{FF2B5EF4-FFF2-40B4-BE49-F238E27FC236}">
                <a16:creationId xmlns:a16="http://schemas.microsoft.com/office/drawing/2014/main" id="{DCA27714-1DCA-9C09-9DF8-63741F97C91A}"/>
              </a:ext>
            </a:extLst>
          </p:cNvPr>
          <p:cNvPicPr>
            <a:picLocks noChangeAspect="1"/>
          </p:cNvPicPr>
          <p:nvPr/>
        </p:nvPicPr>
        <p:blipFill>
          <a:blip r:embed="rId2"/>
          <a:srcRect t="31592" b="30003"/>
          <a:stretch>
            <a:fillRect/>
          </a:stretch>
        </p:blipFill>
        <p:spPr>
          <a:xfrm>
            <a:off x="443618" y="567227"/>
            <a:ext cx="11221511" cy="2462644"/>
          </a:xfrm>
          <a:prstGeom prst="rect">
            <a:avLst/>
          </a:prstGeom>
        </p:spPr>
      </p:pic>
    </p:spTree>
    <p:extLst>
      <p:ext uri="{BB962C8B-B14F-4D97-AF65-F5344CB8AC3E}">
        <p14:creationId xmlns:p14="http://schemas.microsoft.com/office/powerpoint/2010/main" val="29292628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C4DF6-63D5-15F5-7BAB-08EAC80276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02FA5A-EDB0-E05A-F256-7DBA76C35F55}"/>
              </a:ext>
            </a:extLst>
          </p:cNvPr>
          <p:cNvSpPr>
            <a:spLocks noGrp="1"/>
          </p:cNvSpPr>
          <p:nvPr>
            <p:ph type="title"/>
          </p:nvPr>
        </p:nvSpPr>
        <p:spPr/>
        <p:txBody>
          <a:bodyPr>
            <a:normAutofit/>
          </a:bodyPr>
          <a:lstStyle/>
          <a:p>
            <a:r>
              <a:rPr lang="en-US" sz="5400" dirty="0"/>
              <a:t>Exodus 19:18, 19</a:t>
            </a:r>
          </a:p>
        </p:txBody>
      </p:sp>
      <p:sp>
        <p:nvSpPr>
          <p:cNvPr id="3" name="Content Placeholder 2">
            <a:extLst>
              <a:ext uri="{FF2B5EF4-FFF2-40B4-BE49-F238E27FC236}">
                <a16:creationId xmlns:a16="http://schemas.microsoft.com/office/drawing/2014/main" id="{9EC5AEFF-5F93-436E-52EA-DE419E991880}"/>
              </a:ext>
            </a:extLst>
          </p:cNvPr>
          <p:cNvSpPr>
            <a:spLocks noGrp="1"/>
          </p:cNvSpPr>
          <p:nvPr>
            <p:ph sz="half" idx="1"/>
          </p:nvPr>
        </p:nvSpPr>
        <p:spPr>
          <a:xfrm>
            <a:off x="581193" y="1982709"/>
            <a:ext cx="5422390" cy="4544840"/>
          </a:xfrm>
        </p:spPr>
        <p:txBody>
          <a:bodyPr>
            <a:normAutofit fontScale="92500" lnSpcReduction="10000"/>
          </a:bodyPr>
          <a:lstStyle/>
          <a:p>
            <a:r>
              <a:rPr lang="en-US" sz="4000" b="1" baseline="30000" dirty="0"/>
              <a:t>18 </a:t>
            </a:r>
            <a:r>
              <a:rPr lang="en-US" sz="4000" dirty="0"/>
              <a:t>And mount Sinai was altogether on a smoke, because the </a:t>
            </a:r>
            <a:r>
              <a:rPr lang="en-US" sz="4000" cap="small" dirty="0"/>
              <a:t>Lord</a:t>
            </a:r>
            <a:r>
              <a:rPr lang="en-US" sz="4000" dirty="0"/>
              <a:t> descended upon it in fire: and the smoke thereof ascended as the smoke of a furnace, and the whole mount quaked greatly.</a:t>
            </a:r>
            <a:endParaRPr lang="en-US" sz="400000" dirty="0"/>
          </a:p>
        </p:txBody>
      </p:sp>
      <p:pic>
        <p:nvPicPr>
          <p:cNvPr id="7" name="Content Placeholder 6" descr="Sinai Mount Images – Browse 21,679 Stock Photos, Vectors, and Video | Adobe  Stock">
            <a:extLst>
              <a:ext uri="{FF2B5EF4-FFF2-40B4-BE49-F238E27FC236}">
                <a16:creationId xmlns:a16="http://schemas.microsoft.com/office/drawing/2014/main" id="{3E3B2066-B7CB-ABEC-96BE-5C39B2F5EB80}"/>
              </a:ext>
            </a:extLst>
          </p:cNvPr>
          <p:cNvPicPr>
            <a:picLocks noGrp="1" noChangeAspect="1"/>
          </p:cNvPicPr>
          <p:nvPr>
            <p:ph sz="half" idx="2"/>
          </p:nvPr>
        </p:nvPicPr>
        <p:blipFill>
          <a:blip r:embed="rId2"/>
          <a:srcRect l="9623" r="9432"/>
          <a:stretch>
            <a:fillRect/>
          </a:stretch>
        </p:blipFill>
        <p:spPr>
          <a:xfrm>
            <a:off x="6389913" y="1982709"/>
            <a:ext cx="5324657" cy="4385434"/>
          </a:xfrm>
          <a:prstGeom prst="rect">
            <a:avLst/>
          </a:prstGeom>
        </p:spPr>
      </p:pic>
    </p:spTree>
    <p:extLst>
      <p:ext uri="{BB962C8B-B14F-4D97-AF65-F5344CB8AC3E}">
        <p14:creationId xmlns:p14="http://schemas.microsoft.com/office/powerpoint/2010/main" val="24833598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4AF82-0644-BC74-9693-7254A43220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BC1546-02DD-53B5-2530-123EDFB0F8AE}"/>
              </a:ext>
            </a:extLst>
          </p:cNvPr>
          <p:cNvSpPr>
            <a:spLocks noGrp="1"/>
          </p:cNvSpPr>
          <p:nvPr>
            <p:ph type="title"/>
          </p:nvPr>
        </p:nvSpPr>
        <p:spPr/>
        <p:txBody>
          <a:bodyPr>
            <a:normAutofit/>
          </a:bodyPr>
          <a:lstStyle/>
          <a:p>
            <a:r>
              <a:rPr lang="en-US" sz="5400" dirty="0"/>
              <a:t>Exodus 19:18, 19</a:t>
            </a:r>
          </a:p>
        </p:txBody>
      </p:sp>
      <p:sp>
        <p:nvSpPr>
          <p:cNvPr id="3" name="Content Placeholder 2">
            <a:extLst>
              <a:ext uri="{FF2B5EF4-FFF2-40B4-BE49-F238E27FC236}">
                <a16:creationId xmlns:a16="http://schemas.microsoft.com/office/drawing/2014/main" id="{C3C3E976-D8DD-513B-B8FA-2939F4DAC786}"/>
              </a:ext>
            </a:extLst>
          </p:cNvPr>
          <p:cNvSpPr>
            <a:spLocks noGrp="1"/>
          </p:cNvSpPr>
          <p:nvPr>
            <p:ph sz="half" idx="1"/>
          </p:nvPr>
        </p:nvSpPr>
        <p:spPr>
          <a:xfrm>
            <a:off x="581193" y="1982709"/>
            <a:ext cx="5422390" cy="4544840"/>
          </a:xfrm>
        </p:spPr>
        <p:txBody>
          <a:bodyPr>
            <a:normAutofit lnSpcReduction="10000"/>
          </a:bodyPr>
          <a:lstStyle/>
          <a:p>
            <a:r>
              <a:rPr lang="en-US" sz="4400" b="1" baseline="30000" dirty="0"/>
              <a:t>19 </a:t>
            </a:r>
            <a:r>
              <a:rPr lang="en-US" sz="4400" dirty="0"/>
              <a:t>And when the voice of the trumpet sounded long, and waxed louder and louder, Moses </a:t>
            </a:r>
            <a:r>
              <a:rPr lang="en-US" sz="4400" dirty="0" err="1"/>
              <a:t>spake</a:t>
            </a:r>
            <a:r>
              <a:rPr lang="en-US" sz="4400" dirty="0"/>
              <a:t>, and God answered him by a voice.</a:t>
            </a:r>
            <a:endParaRPr lang="en-US" sz="400000" dirty="0"/>
          </a:p>
        </p:txBody>
      </p:sp>
      <p:pic>
        <p:nvPicPr>
          <p:cNvPr id="6" name="Content Placeholder 5" descr="When you hear God's trumpet — Power Packed Promises">
            <a:extLst>
              <a:ext uri="{FF2B5EF4-FFF2-40B4-BE49-F238E27FC236}">
                <a16:creationId xmlns:a16="http://schemas.microsoft.com/office/drawing/2014/main" id="{F6EBF92E-3751-1792-9419-032A85E868D5}"/>
              </a:ext>
            </a:extLst>
          </p:cNvPr>
          <p:cNvPicPr>
            <a:picLocks noGrp="1" noChangeAspect="1"/>
          </p:cNvPicPr>
          <p:nvPr>
            <p:ph sz="half" idx="2"/>
          </p:nvPr>
        </p:nvPicPr>
        <p:blipFill>
          <a:blip r:embed="rId2"/>
          <a:srcRect l="11531" b="9058"/>
          <a:stretch>
            <a:fillRect/>
          </a:stretch>
        </p:blipFill>
        <p:spPr>
          <a:xfrm>
            <a:off x="6003583" y="1982709"/>
            <a:ext cx="5758884" cy="4439862"/>
          </a:xfrm>
          <a:prstGeom prst="rect">
            <a:avLst/>
          </a:prstGeom>
        </p:spPr>
      </p:pic>
    </p:spTree>
    <p:extLst>
      <p:ext uri="{BB962C8B-B14F-4D97-AF65-F5344CB8AC3E}">
        <p14:creationId xmlns:p14="http://schemas.microsoft.com/office/powerpoint/2010/main" val="17727533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EB34E-D952-0E52-8894-30B55371BB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F824B1-2C96-6FCE-B390-2923CE4CF327}"/>
              </a:ext>
            </a:extLst>
          </p:cNvPr>
          <p:cNvSpPr>
            <a:spLocks noGrp="1"/>
          </p:cNvSpPr>
          <p:nvPr>
            <p:ph type="title"/>
          </p:nvPr>
        </p:nvSpPr>
        <p:spPr/>
        <p:txBody>
          <a:bodyPr>
            <a:normAutofit/>
          </a:bodyPr>
          <a:lstStyle/>
          <a:p>
            <a:r>
              <a:rPr lang="en-US" sz="5400" dirty="0"/>
              <a:t>Psalm 68:8</a:t>
            </a:r>
          </a:p>
        </p:txBody>
      </p:sp>
      <p:sp>
        <p:nvSpPr>
          <p:cNvPr id="3" name="Content Placeholder 2">
            <a:extLst>
              <a:ext uri="{FF2B5EF4-FFF2-40B4-BE49-F238E27FC236}">
                <a16:creationId xmlns:a16="http://schemas.microsoft.com/office/drawing/2014/main" id="{12ACA3D1-5956-740D-D14A-47CBBC20F8DB}"/>
              </a:ext>
            </a:extLst>
          </p:cNvPr>
          <p:cNvSpPr>
            <a:spLocks noGrp="1"/>
          </p:cNvSpPr>
          <p:nvPr>
            <p:ph sz="half" idx="1"/>
          </p:nvPr>
        </p:nvSpPr>
        <p:spPr>
          <a:xfrm>
            <a:off x="581193" y="1982709"/>
            <a:ext cx="5422390" cy="4544840"/>
          </a:xfrm>
        </p:spPr>
        <p:txBody>
          <a:bodyPr>
            <a:normAutofit fontScale="92500"/>
          </a:bodyPr>
          <a:lstStyle/>
          <a:p>
            <a:r>
              <a:rPr lang="en-US" sz="4400" b="1" baseline="30000" dirty="0"/>
              <a:t>8 </a:t>
            </a:r>
            <a:r>
              <a:rPr lang="en-US" sz="4400" dirty="0"/>
              <a:t>The earth shook, the heavens also dropped at the presence of God: even Sinai itself was moved at the presence of God, the God of Israel.</a:t>
            </a:r>
            <a:endParaRPr lang="en-US" sz="400000" dirty="0"/>
          </a:p>
        </p:txBody>
      </p:sp>
      <p:pic>
        <p:nvPicPr>
          <p:cNvPr id="7" name="Content Placeholder 6" descr="Now Mount Sinai was all in smoke because the LORD descended upon it in  fire; and its smoke ascended like the smoke of a furnace, and the whole  mountain quaked violently. When">
            <a:extLst>
              <a:ext uri="{FF2B5EF4-FFF2-40B4-BE49-F238E27FC236}">
                <a16:creationId xmlns:a16="http://schemas.microsoft.com/office/drawing/2014/main" id="{EFB4166E-32D9-E4E3-3974-835DFB68BD20}"/>
              </a:ext>
            </a:extLst>
          </p:cNvPr>
          <p:cNvPicPr>
            <a:picLocks noGrp="1" noChangeAspect="1"/>
          </p:cNvPicPr>
          <p:nvPr>
            <p:ph sz="half" idx="2"/>
          </p:nvPr>
        </p:nvPicPr>
        <p:blipFill>
          <a:blip r:embed="rId2"/>
          <a:srcRect l="18656" t="13996" b="38065"/>
          <a:stretch>
            <a:fillRect/>
          </a:stretch>
        </p:blipFill>
        <p:spPr>
          <a:xfrm>
            <a:off x="5823856" y="1982710"/>
            <a:ext cx="5970455" cy="4418090"/>
          </a:xfrm>
          <a:prstGeom prst="rect">
            <a:avLst/>
          </a:prstGeom>
        </p:spPr>
      </p:pic>
    </p:spTree>
    <p:extLst>
      <p:ext uri="{BB962C8B-B14F-4D97-AF65-F5344CB8AC3E}">
        <p14:creationId xmlns:p14="http://schemas.microsoft.com/office/powerpoint/2010/main" val="22610992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2A9DB-9EA4-24B8-5E7C-3C2E969902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0CB0A-D6A4-B443-96A9-255678726896}"/>
              </a:ext>
            </a:extLst>
          </p:cNvPr>
          <p:cNvSpPr>
            <a:spLocks noGrp="1"/>
          </p:cNvSpPr>
          <p:nvPr>
            <p:ph type="ctrTitle"/>
          </p:nvPr>
        </p:nvSpPr>
        <p:spPr>
          <a:xfrm>
            <a:off x="526870" y="3069024"/>
            <a:ext cx="10993549" cy="2462644"/>
          </a:xfrm>
        </p:spPr>
        <p:txBody>
          <a:bodyPr>
            <a:noAutofit/>
          </a:bodyPr>
          <a:lstStyle/>
          <a:p>
            <a:pPr lvl="0"/>
            <a:r>
              <a:rPr lang="en-US" sz="5400" dirty="0">
                <a:solidFill>
                  <a:schemeClr val="bg1"/>
                </a:solidFill>
              </a:rPr>
              <a:t>20. What will take place when it is heard at the last day?</a:t>
            </a:r>
            <a:endParaRPr lang="en-US" sz="19900" dirty="0">
              <a:solidFill>
                <a:schemeClr val="bg1"/>
              </a:solidFill>
            </a:endParaRPr>
          </a:p>
        </p:txBody>
      </p:sp>
      <p:sp>
        <p:nvSpPr>
          <p:cNvPr id="5" name="TextBox 4">
            <a:extLst>
              <a:ext uri="{FF2B5EF4-FFF2-40B4-BE49-F238E27FC236}">
                <a16:creationId xmlns:a16="http://schemas.microsoft.com/office/drawing/2014/main" id="{1582ED15-3D30-2FDF-4728-C6EF4E22DD54}"/>
              </a:ext>
            </a:extLst>
          </p:cNvPr>
          <p:cNvSpPr txBox="1"/>
          <p:nvPr/>
        </p:nvSpPr>
        <p:spPr>
          <a:xfrm>
            <a:off x="443619" y="5531667"/>
            <a:ext cx="11221512" cy="830997"/>
          </a:xfrm>
          <a:prstGeom prst="rect">
            <a:avLst/>
          </a:prstGeom>
          <a:solidFill>
            <a:srgbClr val="364B7E"/>
          </a:solidFill>
        </p:spPr>
        <p:txBody>
          <a:bodyPr wrap="square" rtlCol="0">
            <a:spAutoFit/>
          </a:bodyPr>
          <a:lstStyle/>
          <a:p>
            <a:pPr algn="r"/>
            <a:r>
              <a:rPr lang="en-US" sz="4800" dirty="0">
                <a:solidFill>
                  <a:schemeClr val="bg1"/>
                </a:solidFill>
              </a:rPr>
              <a:t>Hebrews 12:26; Joel 3:16</a:t>
            </a:r>
          </a:p>
        </p:txBody>
      </p:sp>
      <p:pic>
        <p:nvPicPr>
          <p:cNvPr id="4" name="Picture 3" descr="Fire on the Mountain | Read | Messiah Online | FFOZ">
            <a:extLst>
              <a:ext uri="{FF2B5EF4-FFF2-40B4-BE49-F238E27FC236}">
                <a16:creationId xmlns:a16="http://schemas.microsoft.com/office/drawing/2014/main" id="{7CF9A5F4-C628-43F0-7CF7-105CE2DB244F}"/>
              </a:ext>
            </a:extLst>
          </p:cNvPr>
          <p:cNvPicPr>
            <a:picLocks noChangeAspect="1"/>
          </p:cNvPicPr>
          <p:nvPr/>
        </p:nvPicPr>
        <p:blipFill>
          <a:blip r:embed="rId2"/>
          <a:srcRect t="9510" b="55991"/>
          <a:stretch>
            <a:fillRect/>
          </a:stretch>
        </p:blipFill>
        <p:spPr>
          <a:xfrm>
            <a:off x="443619" y="556078"/>
            <a:ext cx="11304762" cy="2512945"/>
          </a:xfrm>
          <a:prstGeom prst="rect">
            <a:avLst/>
          </a:prstGeom>
        </p:spPr>
      </p:pic>
    </p:spTree>
    <p:extLst>
      <p:ext uri="{BB962C8B-B14F-4D97-AF65-F5344CB8AC3E}">
        <p14:creationId xmlns:p14="http://schemas.microsoft.com/office/powerpoint/2010/main" val="6363351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0BBAF-EBD2-B922-8B66-AEC6F0D31B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DAAF6D-835C-4FF1-7796-C32C514CA45F}"/>
              </a:ext>
            </a:extLst>
          </p:cNvPr>
          <p:cNvSpPr>
            <a:spLocks noGrp="1"/>
          </p:cNvSpPr>
          <p:nvPr>
            <p:ph type="title"/>
          </p:nvPr>
        </p:nvSpPr>
        <p:spPr/>
        <p:txBody>
          <a:bodyPr>
            <a:normAutofit/>
          </a:bodyPr>
          <a:lstStyle/>
          <a:p>
            <a:r>
              <a:rPr lang="en-US" sz="5400" dirty="0"/>
              <a:t>Hebrews 12:26</a:t>
            </a:r>
          </a:p>
        </p:txBody>
      </p:sp>
      <p:sp>
        <p:nvSpPr>
          <p:cNvPr id="3" name="Content Placeholder 2">
            <a:extLst>
              <a:ext uri="{FF2B5EF4-FFF2-40B4-BE49-F238E27FC236}">
                <a16:creationId xmlns:a16="http://schemas.microsoft.com/office/drawing/2014/main" id="{1351AF19-148C-2D73-1816-527AF6D5FF18}"/>
              </a:ext>
            </a:extLst>
          </p:cNvPr>
          <p:cNvSpPr>
            <a:spLocks noGrp="1"/>
          </p:cNvSpPr>
          <p:nvPr>
            <p:ph sz="half" idx="1"/>
          </p:nvPr>
        </p:nvSpPr>
        <p:spPr>
          <a:xfrm>
            <a:off x="581193" y="1982709"/>
            <a:ext cx="5422390" cy="4544840"/>
          </a:xfrm>
        </p:spPr>
        <p:txBody>
          <a:bodyPr>
            <a:normAutofit fontScale="92500" lnSpcReduction="10000"/>
          </a:bodyPr>
          <a:lstStyle/>
          <a:p>
            <a:r>
              <a:rPr lang="en-US" sz="4800" b="1" baseline="30000" dirty="0"/>
              <a:t>26 </a:t>
            </a:r>
            <a:r>
              <a:rPr lang="en-US" sz="4800" dirty="0"/>
              <a:t>Whose voice then shook the earth: but now he hath promised, saying, Yet once more I shake not the earth only, but also heaven.</a:t>
            </a:r>
            <a:endParaRPr lang="en-US" sz="400000" dirty="0"/>
          </a:p>
        </p:txBody>
      </p:sp>
      <p:pic>
        <p:nvPicPr>
          <p:cNvPr id="6" name="Content Placeholder 5" descr="Exodus 19:11 Artwork | Bible Art - Page 4">
            <a:extLst>
              <a:ext uri="{FF2B5EF4-FFF2-40B4-BE49-F238E27FC236}">
                <a16:creationId xmlns:a16="http://schemas.microsoft.com/office/drawing/2014/main" id="{C6352FCD-E468-0D37-9D86-AC067CA45527}"/>
              </a:ext>
            </a:extLst>
          </p:cNvPr>
          <p:cNvPicPr>
            <a:picLocks noGrp="1" noChangeAspect="1"/>
          </p:cNvPicPr>
          <p:nvPr>
            <p:ph sz="half" idx="2"/>
          </p:nvPr>
        </p:nvPicPr>
        <p:blipFill>
          <a:blip r:embed="rId2"/>
          <a:srcRect t="9092" b="13633"/>
          <a:stretch>
            <a:fillRect/>
          </a:stretch>
        </p:blipFill>
        <p:spPr>
          <a:xfrm>
            <a:off x="6096000" y="1982709"/>
            <a:ext cx="5717362" cy="4418091"/>
          </a:xfrm>
          <a:prstGeom prst="rect">
            <a:avLst/>
          </a:prstGeom>
        </p:spPr>
      </p:pic>
    </p:spTree>
    <p:extLst>
      <p:ext uri="{BB962C8B-B14F-4D97-AF65-F5344CB8AC3E}">
        <p14:creationId xmlns:p14="http://schemas.microsoft.com/office/powerpoint/2010/main" val="23038715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74491-EB1F-39B9-02DB-844A66E05D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984796-5063-0F63-1A70-8F5C41375085}"/>
              </a:ext>
            </a:extLst>
          </p:cNvPr>
          <p:cNvSpPr>
            <a:spLocks noGrp="1"/>
          </p:cNvSpPr>
          <p:nvPr>
            <p:ph type="title"/>
          </p:nvPr>
        </p:nvSpPr>
        <p:spPr/>
        <p:txBody>
          <a:bodyPr>
            <a:normAutofit/>
          </a:bodyPr>
          <a:lstStyle/>
          <a:p>
            <a:r>
              <a:rPr lang="en-US" sz="5400" dirty="0"/>
              <a:t>Joel 3:16</a:t>
            </a:r>
          </a:p>
        </p:txBody>
      </p:sp>
      <p:sp>
        <p:nvSpPr>
          <p:cNvPr id="3" name="Content Placeholder 2">
            <a:extLst>
              <a:ext uri="{FF2B5EF4-FFF2-40B4-BE49-F238E27FC236}">
                <a16:creationId xmlns:a16="http://schemas.microsoft.com/office/drawing/2014/main" id="{50BD099C-8B98-243D-48D4-5743F7508599}"/>
              </a:ext>
            </a:extLst>
          </p:cNvPr>
          <p:cNvSpPr>
            <a:spLocks noGrp="1"/>
          </p:cNvSpPr>
          <p:nvPr>
            <p:ph sz="half" idx="1"/>
          </p:nvPr>
        </p:nvSpPr>
        <p:spPr>
          <a:xfrm>
            <a:off x="581193" y="1982709"/>
            <a:ext cx="5422390" cy="4544840"/>
          </a:xfrm>
        </p:spPr>
        <p:txBody>
          <a:bodyPr>
            <a:normAutofit fontScale="85000" lnSpcReduction="10000"/>
          </a:bodyPr>
          <a:lstStyle/>
          <a:p>
            <a:r>
              <a:rPr lang="en-US" sz="4000" b="1" baseline="30000" dirty="0"/>
              <a:t>16 </a:t>
            </a:r>
            <a:r>
              <a:rPr lang="en-US" sz="4000" dirty="0"/>
              <a:t>The </a:t>
            </a:r>
            <a:r>
              <a:rPr lang="en-US" sz="4000" cap="small" dirty="0"/>
              <a:t>Lord</a:t>
            </a:r>
            <a:r>
              <a:rPr lang="en-US" sz="4000" dirty="0"/>
              <a:t> also shall roar out of Zion, and utter his voice from Jerusalem; and the heavens and the earth shall shake: but the </a:t>
            </a:r>
            <a:r>
              <a:rPr lang="en-US" sz="4000" cap="small" dirty="0"/>
              <a:t>Lord</a:t>
            </a:r>
            <a:r>
              <a:rPr lang="en-US" sz="4000" dirty="0"/>
              <a:t> will be the hope of his people, and the strength of the children of Israel.</a:t>
            </a:r>
            <a:endParaRPr lang="en-US" sz="400000" dirty="0"/>
          </a:p>
        </p:txBody>
      </p:sp>
      <p:pic>
        <p:nvPicPr>
          <p:cNvPr id="7" name="Content Placeholder 6" descr="Mount Sinai Bible Story: When God Spoke in Fire and Cloud">
            <a:extLst>
              <a:ext uri="{FF2B5EF4-FFF2-40B4-BE49-F238E27FC236}">
                <a16:creationId xmlns:a16="http://schemas.microsoft.com/office/drawing/2014/main" id="{2F844D03-8DE1-DCC1-55D1-5213A46E68F9}"/>
              </a:ext>
            </a:extLst>
          </p:cNvPr>
          <p:cNvPicPr>
            <a:picLocks noGrp="1" noChangeAspect="1"/>
          </p:cNvPicPr>
          <p:nvPr>
            <p:ph sz="half" idx="2"/>
          </p:nvPr>
        </p:nvPicPr>
        <p:blipFill>
          <a:blip r:embed="rId2"/>
          <a:srcRect t="13560" b="30691"/>
          <a:stretch>
            <a:fillRect/>
          </a:stretch>
        </p:blipFill>
        <p:spPr>
          <a:xfrm>
            <a:off x="6188419" y="2227263"/>
            <a:ext cx="5538360" cy="4125411"/>
          </a:xfrm>
          <a:prstGeom prst="rect">
            <a:avLst/>
          </a:prstGeom>
        </p:spPr>
      </p:pic>
    </p:spTree>
    <p:extLst>
      <p:ext uri="{BB962C8B-B14F-4D97-AF65-F5344CB8AC3E}">
        <p14:creationId xmlns:p14="http://schemas.microsoft.com/office/powerpoint/2010/main" val="22671679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9B22FE-40E9-F6E4-D009-D54BFCA07455}"/>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2145245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0227C7F-3661-8EBF-DF06-A8E0F213960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236553916"/>
      </p:ext>
    </p:extLst>
  </p:cSld>
  <p:clrMapOvr>
    <a:masterClrMapping/>
  </p:clrMapOvr>
</p:sld>
</file>

<file path=ppt/theme/theme1.xml><?xml version="1.0" encoding="utf-8"?>
<a:theme xmlns:a="http://schemas.openxmlformats.org/drawingml/2006/main" name="Dividend">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83A9C388-2C06-4AF2-857C-74055069A2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6F8FCD-0A1F-4F6A-8F55-15E9E87E2E4C}">
  <ds:schemaRefs>
    <ds:schemaRef ds:uri="http://schemas.microsoft.com/sharepoint/v3/contenttype/forms"/>
  </ds:schemaRefs>
</ds:datastoreItem>
</file>

<file path=customXml/itemProps3.xml><?xml version="1.0" encoding="utf-8"?>
<ds:datastoreItem xmlns:ds="http://schemas.openxmlformats.org/officeDocument/2006/customXml" ds:itemID="{EF782DA7-86C0-4A84-A860-11A1E6E3FB6B}">
  <ds:schemaRefs>
    <ds:schemaRef ds:uri="16c05727-aa75-4e4a-9b5f-8a80a1165891"/>
    <ds:schemaRef ds:uri="http://purl.org/dc/terms/"/>
    <ds:schemaRef ds:uri="http://purl.org/dc/dcmitype/"/>
    <ds:schemaRef ds:uri="71af3243-3dd4-4a8d-8c0d-dd76da1f02a5"/>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230e9df3-be65-4c73-a93b-d1236ebd677e"/>
    <ds:schemaRef ds:uri="http://schemas.microsoft.com/sharepoint/v3"/>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TM03457464[[fn=Dividend]]</Template>
  <TotalTime>12761</TotalTime>
  <Words>2236</Words>
  <Application>Microsoft Office PowerPoint</Application>
  <PresentationFormat>Widescreen</PresentationFormat>
  <Paragraphs>143</Paragraphs>
  <Slides>73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73</vt:i4>
      </vt:variant>
    </vt:vector>
  </HeadingPairs>
  <TitlesOfParts>
    <vt:vector size="77" baseType="lpstr">
      <vt:lpstr>Aptos</vt:lpstr>
      <vt:lpstr>Gill Sans MT</vt:lpstr>
      <vt:lpstr>Wingdings 2</vt:lpstr>
      <vt:lpstr>Dividend</vt:lpstr>
      <vt:lpstr>PowerPoint Presentation</vt:lpstr>
      <vt:lpstr>PowerPoint Presentation</vt:lpstr>
      <vt:lpstr>PowerPoint Presentation</vt:lpstr>
      <vt:lpstr>1. How long was it after the children of Israel left Egypt until they came to Sinai?  </vt:lpstr>
      <vt:lpstr>Exodus 19:1-2</vt:lpstr>
      <vt:lpstr>Exodus 19:1-2</vt:lpstr>
      <vt:lpstr>2. What did the Lord say he would do the third day afterward? </vt:lpstr>
      <vt:lpstr>Exodus 19:10-11</vt:lpstr>
      <vt:lpstr>Exodus 19:10-11</vt:lpstr>
      <vt:lpstr>3. What precaution was taken to keep the people from touching the mount? </vt:lpstr>
      <vt:lpstr>Exodus 19:12</vt:lpstr>
      <vt:lpstr>4.  What severe penalty was to follow any violation of this order?</vt:lpstr>
      <vt:lpstr>Exodus 19:12, 13, 21</vt:lpstr>
      <vt:lpstr>Exodus 19:12, 13, 21</vt:lpstr>
      <vt:lpstr>Exodus 19:12, 13, 21</vt:lpstr>
      <vt:lpstr>5. With what words did Moses describe this setting off of the mount? </vt:lpstr>
      <vt:lpstr>Exodus 19:23</vt:lpstr>
      <vt:lpstr>6. What other order indicated the solemnity of what was about to be done?</vt:lpstr>
      <vt:lpstr>Exodus 19:10, 14, 22</vt:lpstr>
      <vt:lpstr>Exodus 19:10, 14, 22</vt:lpstr>
      <vt:lpstr>Exodus 19:10, 14, 22</vt:lpstr>
      <vt:lpstr>7. What terrible things did the people hear on the third day? </vt:lpstr>
      <vt:lpstr>Exodus 19:16</vt:lpstr>
      <vt:lpstr>8. What caused this?</vt:lpstr>
      <vt:lpstr>Exodus 19:18, 20</vt:lpstr>
      <vt:lpstr>Exodus 19:18, 20</vt:lpstr>
      <vt:lpstr>9. For what purpose did the Lord come down upon Sinai in his terrible glory?</vt:lpstr>
      <vt:lpstr>Nehemiah 9:13, 14</vt:lpstr>
      <vt:lpstr>Nehemiah 9:13, 14</vt:lpstr>
      <vt:lpstr>10. Who accompanied him? </vt:lpstr>
      <vt:lpstr>Deuteronomy 33:2</vt:lpstr>
      <vt:lpstr>Psalm 68:17</vt:lpstr>
      <vt:lpstr>11. Of what was this giving of the law a manifestation?</vt:lpstr>
      <vt:lpstr>Deuteronomy 33:2, 3</vt:lpstr>
      <vt:lpstr>Deuteronomy 33:2, 3</vt:lpstr>
      <vt:lpstr>12. Where do we find the law which the Lord spoke from Sinai?</vt:lpstr>
      <vt:lpstr>Exodus 20:3-17</vt:lpstr>
      <vt:lpstr>Exodus 20:3-17</vt:lpstr>
      <vt:lpstr>Exodus 20:3-17</vt:lpstr>
      <vt:lpstr>Exodus 20:3-17</vt:lpstr>
      <vt:lpstr>Exodus 20:3-17</vt:lpstr>
      <vt:lpstr>Exodus 20:3-17</vt:lpstr>
      <vt:lpstr>Exodus 20:3-17</vt:lpstr>
      <vt:lpstr>Exodus 20:3-17</vt:lpstr>
      <vt:lpstr>Exodus 20:3-17</vt:lpstr>
      <vt:lpstr>13. What is the law called, which the Lord spoke?</vt:lpstr>
      <vt:lpstr>Deuteronomy 4:12, 13</vt:lpstr>
      <vt:lpstr>Deuteronomy 4:12, 13</vt:lpstr>
      <vt:lpstr>14. Did he speak anything beside the ten commandments?</vt:lpstr>
      <vt:lpstr>Deuteronomy 5:22</vt:lpstr>
      <vt:lpstr>15. As soon as he had spoken them, what did the people say?</vt:lpstr>
      <vt:lpstr>Exodus 20:18, 19</vt:lpstr>
      <vt:lpstr>Exodus 20:18, 19</vt:lpstr>
      <vt:lpstr>Hebrews 12:19</vt:lpstr>
      <vt:lpstr>16. What does Paul say of the awfulness of that occasion? </vt:lpstr>
      <vt:lpstr>Hebrews 12:20, 21</vt:lpstr>
      <vt:lpstr>Hebrews 12:20, 21</vt:lpstr>
      <vt:lpstr>17. Upon what did God write the ten commandments? </vt:lpstr>
      <vt:lpstr>Deuteronomy 4:13; 5:22</vt:lpstr>
      <vt:lpstr>Deuteronomy 4:13; 5:22</vt:lpstr>
      <vt:lpstr>18. When will the trump of God be heard again?</vt:lpstr>
      <vt:lpstr>1 Thessalonians 4:16</vt:lpstr>
      <vt:lpstr>1 Corinthians 15:51-52</vt:lpstr>
      <vt:lpstr>1 Corinthians 15:51-52</vt:lpstr>
      <vt:lpstr>19. When the voice of the Lord was heard at Sinai, what took place?</vt:lpstr>
      <vt:lpstr>Exodus 19:18, 19</vt:lpstr>
      <vt:lpstr>Exodus 19:18, 19</vt:lpstr>
      <vt:lpstr>Psalm 68:8</vt:lpstr>
      <vt:lpstr>20. What will take place when it is heard at the last day?</vt:lpstr>
      <vt:lpstr>Hebrews 12:26</vt:lpstr>
      <vt:lpstr>Joel 3:16</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Carmichael</dc:creator>
  <cp:lastModifiedBy>gabby young</cp:lastModifiedBy>
  <cp:revision>57</cp:revision>
  <cp:lastPrinted>2026-08-01T04:36:13Z</cp:lastPrinted>
  <dcterms:created xsi:type="dcterms:W3CDTF">2026-04-24T19:22:05Z</dcterms:created>
  <dcterms:modified xsi:type="dcterms:W3CDTF">2026-09-11T22:30:01Z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