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80"/>
  </p:notesMasterIdLst>
  <p:sldIdLst>
    <p:sldId id="1519" r:id="rId2"/>
    <p:sldId id="1752" r:id="rId3"/>
    <p:sldId id="1758" r:id="rId4"/>
    <p:sldId id="257" r:id="rId5"/>
    <p:sldId id="259" r:id="rId6"/>
    <p:sldId id="261" r:id="rId7"/>
    <p:sldId id="262" r:id="rId8"/>
    <p:sldId id="1753"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300" r:id="rId46"/>
    <p:sldId id="299" r:id="rId47"/>
    <p:sldId id="1754" r:id="rId48"/>
    <p:sldId id="301" r:id="rId49"/>
    <p:sldId id="304" r:id="rId50"/>
    <p:sldId id="1755"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1756" r:id="rId76"/>
    <p:sldId id="1757" r:id="rId77"/>
    <p:sldId id="1521" r:id="rId78"/>
    <p:sldId id="1511" r:id="rId7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78" d="100"/>
          <a:sy n="78" d="100"/>
        </p:scale>
        <p:origin x="363" y="51"/>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9BB7CD-0486-4703-970F-DC22831743EB}" type="datetimeFigureOut">
              <a:rPr lang="en-US" smtClean="0"/>
              <a:t>9/25/2026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59483-092D-4BBF-B986-2FB17EFA9F0D}" type="slidenum">
              <a:rPr lang="en-US" smtClean="0"/>
              <a:t>‹#›</a:t>
            </a:fld>
            <a:endParaRPr lang="en-US"/>
          </a:p>
        </p:txBody>
      </p:sp>
    </p:spTree>
    <p:extLst>
      <p:ext uri="{BB962C8B-B14F-4D97-AF65-F5344CB8AC3E}">
        <p14:creationId xmlns:p14="http://schemas.microsoft.com/office/powerpoint/2010/main" val="20961578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FDD6F49-EBB7-4CCF-97A8-E526BB28BB69}" type="slidenum">
              <a:rPr lang="en-US" smtClean="0"/>
              <a:t>77</a:t>
            </a:fld>
            <a:endParaRPr lang="en-US" dirty="0"/>
          </a:p>
        </p:txBody>
      </p:sp>
    </p:spTree>
    <p:extLst>
      <p:ext uri="{BB962C8B-B14F-4D97-AF65-F5344CB8AC3E}">
        <p14:creationId xmlns:p14="http://schemas.microsoft.com/office/powerpoint/2010/main" val="1774561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42"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65759" y="2166366"/>
            <a:ext cx="11471565" cy="1739347"/>
          </a:xfrm>
        </p:spPr>
        <p:txBody>
          <a:bodyPr tIns="45720" bIns="45720" anchor="ctr">
            <a:normAutofit/>
          </a:bodyPr>
          <a:lstStyle>
            <a:lvl1pPr algn="ctr">
              <a:lnSpc>
                <a:spcPct val="80000"/>
              </a:lnSpc>
              <a:defRPr sz="6000" spc="0" baseline="0"/>
            </a:lvl1pPr>
          </a:lstStyle>
          <a:p>
            <a:r>
              <a:rPr lang="en-US"/>
              <a:t>Click to edit Master title style</a:t>
            </a:r>
            <a:endParaRPr lang="en-US" dirty="0"/>
          </a:p>
        </p:txBody>
      </p:sp>
      <p:sp>
        <p:nvSpPr>
          <p:cNvPr id="3" name="Subtitle 2"/>
          <p:cNvSpPr>
            <a:spLocks noGrp="1"/>
          </p:cNvSpPr>
          <p:nvPr>
            <p:ph type="subTitle" idx="1"/>
          </p:nvPr>
        </p:nvSpPr>
        <p:spPr>
          <a:xfrm>
            <a:off x="1524000" y="3970316"/>
            <a:ext cx="9144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137661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067874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7" name="Rectangle 6"/>
          <p:cNvSpPr/>
          <p:nvPr/>
        </p:nvSpPr>
        <p:spPr>
          <a:xfrm>
            <a:off x="-6842"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191" y="2208879"/>
            <a:ext cx="10515600" cy="1676400"/>
          </a:xfrm>
        </p:spPr>
        <p:txBody>
          <a:bodyPr anchor="ctr">
            <a:noAutofit/>
          </a:bodyPr>
          <a:lstStyle>
            <a:lvl1pPr algn="ctr">
              <a:lnSpc>
                <a:spcPct val="80000"/>
              </a:lnSpc>
              <a:defRPr sz="6000" b="0" spc="0" baseline="0">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833191" y="3984401"/>
            <a:ext cx="10515600" cy="1174639"/>
          </a:xfrm>
        </p:spPr>
        <p:txBody>
          <a:bodyPr anchor="t">
            <a:normAutofit/>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tx2"/>
                </a:solidFill>
              </a:defRPr>
            </a:lvl1pPr>
          </a:lstStyle>
          <a:p>
            <a:fld id="{5BCAD085-E8A6-8845-BD4E-CB4CCA059FC4}" type="datetimeFigureOut">
              <a:rPr lang="en-US" smtClean="0"/>
              <a:t>9/25/2026</a:t>
            </a:fld>
            <a:endParaRPr lang="en-US"/>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3900000270"/>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14396" y="2011680"/>
            <a:ext cx="487680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00800" y="2011680"/>
            <a:ext cx="487680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BCAD085-E8A6-8845-BD4E-CB4CCA059FC4}" type="datetimeFigureOut">
              <a:rPr lang="en-US" smtClean="0"/>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3084304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914400" y="1913470"/>
            <a:ext cx="4876800" cy="743094"/>
          </a:xfrm>
        </p:spPr>
        <p:txBody>
          <a:bodyPr anchor="ctr">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4400" y="2656566"/>
            <a:ext cx="487680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571" y="1913470"/>
            <a:ext cx="4876800" cy="743094"/>
          </a:xfrm>
        </p:spPr>
        <p:txBody>
          <a:bodyPr anchor="ctr">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00571" y="2656564"/>
            <a:ext cx="487680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BCAD085-E8A6-8845-BD4E-CB4CCA059FC4}" type="datetimeFigureOut">
              <a:rPr lang="en-US" smtClean="0"/>
              <a:t>9/25/2026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362162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BCAD085-E8A6-8845-BD4E-CB4CCA059FC4}" type="datetimeFigureOut">
              <a:rPr lang="en-US" smtClean="0"/>
              <a:t>9/25/2026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18476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0239405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914400" y="2148840"/>
            <a:ext cx="6096000" cy="38404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856757" y="2147488"/>
            <a:ext cx="3413760" cy="3432319"/>
          </a:xfrm>
        </p:spPr>
        <p:txBody>
          <a:bodyPr>
            <a:normAutofit/>
          </a:bodyPr>
          <a:lstStyle>
            <a:lvl1pPr marL="0" indent="0">
              <a:lnSpc>
                <a:spcPct val="95000"/>
              </a:lnSpc>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3375316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Picture Placeholder 2"/>
          <p:cNvSpPr>
            <a:spLocks noGrp="1" noChangeAspect="1"/>
          </p:cNvSpPr>
          <p:nvPr>
            <p:ph type="pic" idx="1"/>
          </p:nvPr>
        </p:nvSpPr>
        <p:spPr>
          <a:xfrm>
            <a:off x="914400" y="2211494"/>
            <a:ext cx="6339840" cy="384048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847135" y="2150621"/>
            <a:ext cx="3413760" cy="3429000"/>
          </a:xfrm>
        </p:spPr>
        <p:txBody>
          <a:bodyPr>
            <a:normAutofit/>
          </a:bodyPr>
          <a:lstStyle>
            <a:lvl1pPr marL="0" indent="0">
              <a:lnSpc>
                <a:spcPct val="95000"/>
              </a:lnSpc>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9549897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9965610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9019312" y="0"/>
            <a:ext cx="274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9160625" y="609600"/>
            <a:ext cx="240238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609600"/>
            <a:ext cx="7973291"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1" y="6422856"/>
            <a:ext cx="2743196" cy="365125"/>
          </a:xfrm>
        </p:spPr>
        <p:txBody>
          <a:bodyPr/>
          <a:lstStyle/>
          <a:p>
            <a:fld id="{5BCAD085-E8A6-8845-BD4E-CB4CCA059FC4}" type="datetimeFigureOut">
              <a:rPr lang="en-US" smtClean="0"/>
              <a:t>9/25/2026</a:t>
            </a:fld>
            <a:endParaRPr lang="en-US"/>
          </a:p>
        </p:txBody>
      </p:sp>
      <p:sp>
        <p:nvSpPr>
          <p:cNvPr id="5" name="Footer Placeholder 4"/>
          <p:cNvSpPr>
            <a:spLocks noGrp="1"/>
          </p:cNvSpPr>
          <p:nvPr>
            <p:ph type="ftr" sz="quarter" idx="11"/>
          </p:nvPr>
        </p:nvSpPr>
        <p:spPr>
          <a:xfrm>
            <a:off x="3776136" y="6422856"/>
            <a:ext cx="4279669" cy="365125"/>
          </a:xfrm>
        </p:spPr>
        <p:txBody>
          <a:bodyPr/>
          <a:lstStyle/>
          <a:p>
            <a:endParaRPr lang="en-US"/>
          </a:p>
        </p:txBody>
      </p:sp>
      <p:sp>
        <p:nvSpPr>
          <p:cNvPr id="6" name="Slide Number Placeholder 5"/>
          <p:cNvSpPr>
            <a:spLocks noGrp="1"/>
          </p:cNvSpPr>
          <p:nvPr>
            <p:ph type="sldNum" sz="quarter" idx="12"/>
          </p:nvPr>
        </p:nvSpPr>
        <p:spPr>
          <a:xfrm>
            <a:off x="8073050" y="6422856"/>
            <a:ext cx="879759" cy="365125"/>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6226032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Conclusion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830857" y="3603170"/>
            <a:ext cx="7014009" cy="1507672"/>
          </a:xfrm>
        </p:spPr>
        <p:txBody>
          <a:bodyPr anchor="b">
            <a:noAutofit/>
          </a:bodyPr>
          <a:lstStyle>
            <a:lvl1pPr>
              <a:defRPr sz="4500">
                <a:latin typeface="+mj-lt"/>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5484133" y="5480958"/>
            <a:ext cx="6360733" cy="744158"/>
          </a:xfrm>
        </p:spPr>
        <p:txBody>
          <a:bodyPr anchor="b">
            <a:noAutofit/>
          </a:bodyPr>
          <a:lstStyle>
            <a:lvl1pPr marL="0" indent="0">
              <a:lnSpc>
                <a:spcPct val="110000"/>
              </a:lnSpc>
              <a:buNone/>
              <a:defRPr sz="1800"/>
            </a:lvl1pPr>
            <a:lvl2pPr marL="228600" indent="0">
              <a:lnSpc>
                <a:spcPct val="110000"/>
              </a:lnSpc>
              <a:buNone/>
              <a:defRPr sz="1600"/>
            </a:lvl2pPr>
            <a:lvl3pPr marL="457200" indent="0">
              <a:buNone/>
              <a:defRPr sz="1400"/>
            </a:lvl3pPr>
            <a:lvl4pPr marL="685800" indent="0">
              <a:buNone/>
              <a:defRPr sz="1200"/>
            </a:lvl4pPr>
            <a:lvl5pPr marL="914400" indent="0">
              <a:buNone/>
              <a:defRPr sz="1100"/>
            </a:lvl5pPr>
          </a:lstStyle>
          <a:p>
            <a:pPr lvl="0"/>
            <a:r>
              <a:rPr lang="en-US"/>
              <a:t>Click to edit Master text styles</a:t>
            </a:r>
          </a:p>
          <a:p>
            <a:pPr lvl="1"/>
            <a:r>
              <a:rPr lang="en-US"/>
              <a:t>Second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347132" y="6529916"/>
            <a:ext cx="3284341" cy="328084"/>
          </a:xfrm>
          <a:prstGeom prst="rect">
            <a:avLst/>
          </a:prstGeom>
        </p:spPr>
        <p:txBody>
          <a:bodyPr/>
          <a:lstStyle/>
          <a:p>
            <a:fld id="{1ABC5762-7F5E-4C8D-B27D-8990A68BB18F}" type="datetime1">
              <a:rPr lang="en-US" smtClean="0"/>
              <a:t>9/25/2026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960299975"/>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483"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913359" y="284176"/>
            <a:ext cx="10363200" cy="15087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359" y="2011680"/>
            <a:ext cx="10363200" cy="420624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08744" y="6422856"/>
            <a:ext cx="3460057" cy="365125"/>
          </a:xfrm>
          <a:prstGeom prst="rect">
            <a:avLst/>
          </a:prstGeom>
        </p:spPr>
        <p:txBody>
          <a:bodyPr vert="horz" lIns="91440" tIns="45720" rIns="45720" bIns="45720" rtlCol="0" anchor="ctr"/>
          <a:lstStyle>
            <a:lvl1pPr algn="l">
              <a:defRPr sz="1050">
                <a:solidFill>
                  <a:schemeClr val="tx1"/>
                </a:solidFill>
              </a:defRPr>
            </a:lvl1pPr>
          </a:lstStyle>
          <a:p>
            <a:fld id="{5BCAD085-E8A6-8845-BD4E-CB4CCA059FC4}" type="datetimeFigureOut">
              <a:rPr lang="en-US" smtClean="0"/>
              <a:t>9/25/2026</a:t>
            </a:fld>
            <a:endParaRPr lang="en-US"/>
          </a:p>
        </p:txBody>
      </p:sp>
      <p:sp>
        <p:nvSpPr>
          <p:cNvPr id="5" name="Footer Placeholder 4"/>
          <p:cNvSpPr>
            <a:spLocks noGrp="1"/>
          </p:cNvSpPr>
          <p:nvPr>
            <p:ph type="ftr" sz="quarter" idx="3"/>
          </p:nvPr>
        </p:nvSpPr>
        <p:spPr>
          <a:xfrm>
            <a:off x="5588001" y="6422856"/>
            <a:ext cx="5414169" cy="365125"/>
          </a:xfrm>
          <a:prstGeom prst="rect">
            <a:avLst/>
          </a:prstGeom>
        </p:spPr>
        <p:txBody>
          <a:bodyPr vert="horz" lIns="91440" tIns="45720" rIns="91440" bIns="45720" rtlCol="0" anchor="ctr"/>
          <a:lstStyle>
            <a:lvl1pPr algn="r">
              <a:defRPr sz="1050">
                <a:solidFill>
                  <a:schemeClr val="tx1"/>
                </a:solidFill>
              </a:defRPr>
            </a:lvl1pPr>
          </a:lstStyle>
          <a:p>
            <a:endParaRPr lang="en-US"/>
          </a:p>
        </p:txBody>
      </p:sp>
      <p:sp>
        <p:nvSpPr>
          <p:cNvPr id="6" name="Slide Number Placeholder 5"/>
          <p:cNvSpPr>
            <a:spLocks noGrp="1"/>
          </p:cNvSpPr>
          <p:nvPr>
            <p:ph type="sldNum" sz="quarter" idx="4"/>
          </p:nvPr>
        </p:nvSpPr>
        <p:spPr>
          <a:xfrm>
            <a:off x="11020185" y="6422856"/>
            <a:ext cx="946264" cy="365125"/>
          </a:xfrm>
          <a:prstGeom prst="rect">
            <a:avLst/>
          </a:prstGeom>
        </p:spPr>
        <p:txBody>
          <a:bodyPr vert="horz" lIns="45720" tIns="45720" rIns="91440" bIns="45720" rtlCol="0" anchor="ctr"/>
          <a:lstStyle>
            <a:lvl1pPr algn="l">
              <a:defRPr sz="1200" b="0">
                <a:solidFill>
                  <a:schemeClr val="tx1"/>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1725919358"/>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108A0CE-EFD5-B6EB-BCC6-C804CC0EFD04}"/>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1394154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976B5-0BDF-9B5F-C3F9-230BC99552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16927093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xec-1e9fc2ac-9534-44d4-a5a4-9b21b0a2c37f.pn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54773" y="161892"/>
            <a:ext cx="9784080" cy="1020279"/>
          </a:xfrm>
          <a:prstGeom prst="rect">
            <a:avLst/>
          </a:prstGeom>
          <a:noFill/>
        </p:spPr>
        <p:txBody>
          <a:bodyPr wrap="square" lIns="0" tIns="0" rIns="0" bIns="0">
            <a:spAutoFit/>
          </a:bodyPr>
          <a:lstStyle/>
          <a:p>
            <a:pPr>
              <a:lnSpc>
                <a:spcPct val="92000"/>
              </a:lnSpc>
              <a:defRPr sz="5700" b="1">
                <a:solidFill>
                  <a:srgbClr val="FFFFFF"/>
                </a:solidFill>
                <a:latin typeface="Aptos Display"/>
              </a:defRPr>
            </a:pPr>
            <a:r>
              <a:rPr sz="7200" dirty="0"/>
              <a:t>QUARTERLY REVIEW</a:t>
            </a:r>
          </a:p>
        </p:txBody>
      </p:sp>
      <p:sp>
        <p:nvSpPr>
          <p:cNvPr id="4" name="TextBox 3"/>
          <p:cNvSpPr txBox="1"/>
          <p:nvPr/>
        </p:nvSpPr>
        <p:spPr>
          <a:xfrm>
            <a:off x="154773" y="1182171"/>
            <a:ext cx="8229600" cy="502920"/>
          </a:xfrm>
          <a:prstGeom prst="rect">
            <a:avLst/>
          </a:prstGeom>
          <a:noFill/>
        </p:spPr>
        <p:txBody>
          <a:bodyPr wrap="square" lIns="0" tIns="0" rIns="0" bIns="0">
            <a:spAutoFit/>
          </a:bodyPr>
          <a:lstStyle/>
          <a:p>
            <a:pPr>
              <a:lnSpc>
                <a:spcPct val="92000"/>
              </a:lnSpc>
              <a:defRPr sz="3200" b="1">
                <a:solidFill>
                  <a:srgbClr val="F3C16D"/>
                </a:solidFill>
                <a:latin typeface="Aptos Display"/>
              </a:defRPr>
            </a:pPr>
            <a:r>
              <a:rPr dirty="0"/>
              <a:t>OLD TESTAMENT HISTORY</a:t>
            </a:r>
          </a:p>
        </p:txBody>
      </p:sp>
      <p:sp>
        <p:nvSpPr>
          <p:cNvPr id="5" name="TextBox 4"/>
          <p:cNvSpPr txBox="1"/>
          <p:nvPr/>
        </p:nvSpPr>
        <p:spPr>
          <a:xfrm>
            <a:off x="154773" y="1648162"/>
            <a:ext cx="8229600" cy="530352"/>
          </a:xfrm>
          <a:prstGeom prst="rect">
            <a:avLst/>
          </a:prstGeom>
          <a:noFill/>
        </p:spPr>
        <p:txBody>
          <a:bodyPr wrap="square" lIns="0" tIns="0" rIns="0" bIns="0">
            <a:spAutoFit/>
          </a:bodyPr>
          <a:lstStyle/>
          <a:p>
            <a:pPr>
              <a:lnSpc>
                <a:spcPct val="92000"/>
              </a:lnSpc>
              <a:defRPr sz="3200" b="0">
                <a:solidFill>
                  <a:srgbClr val="FFFFFF"/>
                </a:solidFill>
                <a:latin typeface="Aptos Display"/>
              </a:defRPr>
            </a:pPr>
            <a:r>
              <a:rPr dirty="0"/>
              <a:t>Lesson 13  ·  March 30, 1889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6625" y="3412"/>
            <a:ext cx="11584446" cy="2214349"/>
          </a:xfrm>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600" dirty="0"/>
              <a:t>1. How many plagues came upon Egypt because of Pharaoh’s refusal to let the Israelites go?</a:t>
            </a:r>
          </a:p>
        </p:txBody>
      </p:sp>
      <p:pic>
        <p:nvPicPr>
          <p:cNvPr id="3" name="Picture 2" descr="ultra realistic cinematic 4k pharaoh looking angry | Leonardo.Ai">
            <a:extLst>
              <a:ext uri="{FF2B5EF4-FFF2-40B4-BE49-F238E27FC236}">
                <a16:creationId xmlns:a16="http://schemas.microsoft.com/office/drawing/2014/main" id="{5EE9096D-5527-741F-D704-90040FCEA15E}"/>
              </a:ext>
            </a:extLst>
          </p:cNvPr>
          <p:cNvPicPr>
            <a:picLocks noChangeAspect="1"/>
          </p:cNvPicPr>
          <p:nvPr/>
        </p:nvPicPr>
        <p:blipFill>
          <a:blip r:embed="rId2"/>
          <a:srcRect t="13187" b="10205"/>
          <a:stretch>
            <a:fillRect/>
          </a:stretch>
        </p:blipFill>
        <p:spPr>
          <a:xfrm>
            <a:off x="830208" y="2088107"/>
            <a:ext cx="10531584" cy="4610247"/>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6300409" y="2029968"/>
            <a:ext cx="5694748" cy="4526280"/>
          </a:xfrm>
        </p:spPr>
        <p:txBody>
          <a:bodyPr vert="horz" wrap="square" lIns="36576" tIns="27432" rIns="36576" bIns="27432" rtlCol="0">
            <a:normAutofit/>
          </a:bodyPr>
          <a:lstStyle/>
          <a:p>
            <a:pPr>
              <a:lnSpc>
                <a:spcPct val="100000"/>
              </a:lnSpc>
              <a:spcBef>
                <a:spcPts val="0"/>
              </a:spcBef>
              <a:spcAft>
                <a:spcPts val="0"/>
              </a:spcAft>
              <a:defRPr sz="3200" b="1">
                <a:latin typeface="Aptos"/>
              </a:defRPr>
            </a:pPr>
            <a:r>
              <a:rPr lang="en-US" sz="3200" dirty="0"/>
              <a:t>Ten Plagues</a:t>
            </a:r>
          </a:p>
          <a:p>
            <a:pPr>
              <a:lnSpc>
                <a:spcPct val="100000"/>
              </a:lnSpc>
              <a:spcBef>
                <a:spcPts val="0"/>
              </a:spcBef>
              <a:spcAft>
                <a:spcPts val="0"/>
              </a:spcAft>
              <a:defRPr sz="3200" b="1">
                <a:latin typeface="Aptos"/>
              </a:defRPr>
            </a:pPr>
            <a:r>
              <a:rPr sz="3200" dirty="0"/>
              <a:t>Exodus 12:12</a:t>
            </a:r>
          </a:p>
          <a:p>
            <a:pPr>
              <a:lnSpc>
                <a:spcPct val="100000"/>
              </a:lnSpc>
              <a:spcBef>
                <a:spcPts val="0"/>
              </a:spcBef>
              <a:spcAft>
                <a:spcPts val="0"/>
              </a:spcAft>
              <a:defRPr sz="3200" b="0">
                <a:latin typeface="Aptos"/>
              </a:defRPr>
            </a:pPr>
            <a:r>
              <a:rPr sz="3200" dirty="0"/>
              <a:t>For I will pass through the land of Egypt this night, and will smite all the firstborn in the land of Egypt, both man and beast; and against all the gods of Egypt I will execute judgment: I am the LORD .</a:t>
            </a:r>
          </a:p>
        </p:txBody>
      </p:sp>
      <p:sp>
        <p:nvSpPr>
          <p:cNvPr id="7" name="Title 1">
            <a:extLst>
              <a:ext uri="{FF2B5EF4-FFF2-40B4-BE49-F238E27FC236}">
                <a16:creationId xmlns:a16="http://schemas.microsoft.com/office/drawing/2014/main" id="{931ABC20-8517-962C-3F8C-F9A0DDD9FF1C}"/>
              </a:ext>
            </a:extLst>
          </p:cNvPr>
          <p:cNvSpPr txBox="1">
            <a:spLocks/>
          </p:cNvSpPr>
          <p:nvPr/>
        </p:nvSpPr>
        <p:spPr>
          <a:xfrm>
            <a:off x="386625" y="3412"/>
            <a:ext cx="11584446" cy="2214349"/>
          </a:xfrm>
          <a:prstGeom prst="rect">
            <a:avLst/>
          </a:prstGeom>
        </p:spPr>
        <p:txBody>
          <a:bodyPr vert="horz" wrap="square" lIns="36576" tIns="27432" rIns="36576" bIns="27432" rtlCol="0" anchor="ctr">
            <a:normAutofit/>
          </a:bodyPr>
          <a:lst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a:lstStyle>
          <a:p>
            <a:pPr>
              <a:lnSpc>
                <a:spcPct val="100000"/>
              </a:lnSpc>
              <a:spcBef>
                <a:spcPts val="0"/>
              </a:spcBef>
              <a:spcAft>
                <a:spcPts val="0"/>
              </a:spcAft>
              <a:defRPr sz="3200" b="1">
                <a:latin typeface="Aptos"/>
              </a:defRPr>
            </a:pPr>
            <a:r>
              <a:rPr lang="en-US" sz="3600" b="1">
                <a:latin typeface="Aptos"/>
              </a:rPr>
              <a:t>1. How many plagues came upon Egypt because of Pharaoh’s refusal to let the Israelites go?</a:t>
            </a:r>
            <a:endParaRPr lang="en-US" sz="3600" b="1" dirty="0">
              <a:latin typeface="Aptos"/>
            </a:endParaRPr>
          </a:p>
        </p:txBody>
      </p:sp>
      <p:pic>
        <p:nvPicPr>
          <p:cNvPr id="10" name="Content Placeholder 9" descr="It's plausible that the Nile did, in fact, run red as the Bible suggests.  One possible explanation is known as the “burgundy-blood phenomenon”. First  proposed by Greta Hort in the 1950s, the">
            <a:extLst>
              <a:ext uri="{FF2B5EF4-FFF2-40B4-BE49-F238E27FC236}">
                <a16:creationId xmlns:a16="http://schemas.microsoft.com/office/drawing/2014/main" id="{C78A58B9-B959-79DA-0622-41247E7B0341}"/>
              </a:ext>
            </a:extLst>
          </p:cNvPr>
          <p:cNvPicPr>
            <a:picLocks noGrp="1" noChangeAspect="1"/>
          </p:cNvPicPr>
          <p:nvPr>
            <p:ph sz="half" idx="1"/>
          </p:nvPr>
        </p:nvPicPr>
        <p:blipFill>
          <a:blip r:embed="rId2"/>
          <a:srcRect t="2888" b="20754"/>
          <a:stretch>
            <a:fillRect/>
          </a:stretch>
        </p:blipFill>
        <p:spPr>
          <a:xfrm>
            <a:off x="386625" y="2011364"/>
            <a:ext cx="5841525" cy="4460458"/>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359" y="0"/>
            <a:ext cx="10363200" cy="1890853"/>
          </a:xfrm>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600" dirty="0"/>
              <a:t>2. How many of these were imitated by the magicians?</a:t>
            </a:r>
          </a:p>
        </p:txBody>
      </p:sp>
      <p:pic>
        <p:nvPicPr>
          <p:cNvPr id="3" name="Picture 2" descr="Egyptian Magicians, Snakes, and Rods - Apologetics Press">
            <a:extLst>
              <a:ext uri="{FF2B5EF4-FFF2-40B4-BE49-F238E27FC236}">
                <a16:creationId xmlns:a16="http://schemas.microsoft.com/office/drawing/2014/main" id="{3F0A7C0A-885E-5BEF-6B8C-5C236BB86F1E}"/>
              </a:ext>
            </a:extLst>
          </p:cNvPr>
          <p:cNvPicPr>
            <a:picLocks noChangeAspect="1"/>
          </p:cNvPicPr>
          <p:nvPr/>
        </p:nvPicPr>
        <p:blipFill>
          <a:blip r:embed="rId2"/>
          <a:srcRect t="14231" b="23104"/>
          <a:stretch>
            <a:fillRect/>
          </a:stretch>
        </p:blipFill>
        <p:spPr>
          <a:xfrm>
            <a:off x="446009" y="1952997"/>
            <a:ext cx="11458945" cy="47496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600" dirty="0"/>
              <a:t>2. How many of these were imitated by the magicians?</a:t>
            </a:r>
          </a:p>
        </p:txBody>
      </p:sp>
      <p:sp>
        <p:nvSpPr>
          <p:cNvPr id="4" name="Content Placeholder 3"/>
          <p:cNvSpPr>
            <a:spLocks noGrp="1"/>
          </p:cNvSpPr>
          <p:nvPr>
            <p:ph sz="half" idx="2"/>
          </p:nvPr>
        </p:nvSpPr>
        <p:spPr>
          <a:xfrm>
            <a:off x="6265788" y="2011680"/>
            <a:ext cx="5596864" cy="4617720"/>
          </a:xfrm>
        </p:spPr>
        <p:txBody>
          <a:bodyPr vert="horz" wrap="square" lIns="36576" tIns="27432" rIns="36576" bIns="27432" rtlCol="0">
            <a:normAutofit/>
          </a:bodyPr>
          <a:lstStyle/>
          <a:p>
            <a:pPr>
              <a:lnSpc>
                <a:spcPct val="100000"/>
              </a:lnSpc>
              <a:spcBef>
                <a:spcPts val="0"/>
              </a:spcBef>
              <a:spcAft>
                <a:spcPts val="0"/>
              </a:spcAft>
              <a:defRPr sz="3200" b="1">
                <a:latin typeface="Aptos"/>
              </a:defRPr>
            </a:pPr>
            <a:r>
              <a:rPr sz="3600" dirty="0"/>
              <a:t>Exodus 7:2</a:t>
            </a:r>
            <a:r>
              <a:rPr lang="en-US" sz="3600" dirty="0"/>
              <a:t>1</a:t>
            </a:r>
            <a:endParaRPr sz="3600" dirty="0"/>
          </a:p>
          <a:p>
            <a:pPr>
              <a:spcBef>
                <a:spcPts val="0"/>
              </a:spcBef>
              <a:spcAft>
                <a:spcPts val="0"/>
              </a:spcAft>
              <a:defRPr sz="3200" b="0">
                <a:latin typeface="Aptos"/>
              </a:defRPr>
            </a:pPr>
            <a:r>
              <a:rPr lang="en-US" sz="3600" dirty="0">
                <a:latin typeface="Aptos"/>
              </a:rPr>
              <a:t>And the fish that was in the river died; and the river stank, and the Egyptians could not drink of the water of the river; and there was blood throughout all the land of Egypt.</a:t>
            </a:r>
            <a:endParaRPr sz="3600" dirty="0"/>
          </a:p>
        </p:txBody>
      </p:sp>
      <p:pic>
        <p:nvPicPr>
          <p:cNvPr id="7" name="Content Placeholder 6" descr="Breath and Blood of Life - Bellator Christi">
            <a:extLst>
              <a:ext uri="{FF2B5EF4-FFF2-40B4-BE49-F238E27FC236}">
                <a16:creationId xmlns:a16="http://schemas.microsoft.com/office/drawing/2014/main" id="{53C0D801-8D5E-9A1B-F3ED-1C1C16F747EA}"/>
              </a:ext>
            </a:extLst>
          </p:cNvPr>
          <p:cNvPicPr>
            <a:picLocks noGrp="1" noChangeAspect="1"/>
          </p:cNvPicPr>
          <p:nvPr>
            <p:ph sz="half" idx="1"/>
          </p:nvPr>
        </p:nvPicPr>
        <p:blipFill>
          <a:blip r:embed="rId2"/>
          <a:stretch>
            <a:fillRect/>
          </a:stretch>
        </p:blipFill>
        <p:spPr>
          <a:xfrm>
            <a:off x="329348" y="2072046"/>
            <a:ext cx="5721648" cy="4371339"/>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6C15F-B849-D789-A16B-6E4611FC94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3952AC-F472-BD09-280C-A5679E3EFB88}"/>
              </a:ext>
            </a:extLst>
          </p:cNvPr>
          <p:cNvSpPr>
            <a:spLocks noGrp="1"/>
          </p:cNvSpPr>
          <p:nvPr>
            <p:ph type="title"/>
          </p:nvPr>
        </p:nvSpPr>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600" dirty="0"/>
              <a:t>2. How many of these were imitated by the magicians?</a:t>
            </a:r>
          </a:p>
        </p:txBody>
      </p:sp>
      <p:sp>
        <p:nvSpPr>
          <p:cNvPr id="4" name="Content Placeholder 3">
            <a:extLst>
              <a:ext uri="{FF2B5EF4-FFF2-40B4-BE49-F238E27FC236}">
                <a16:creationId xmlns:a16="http://schemas.microsoft.com/office/drawing/2014/main" id="{320811D8-9329-29A4-B620-010B433A96E1}"/>
              </a:ext>
            </a:extLst>
          </p:cNvPr>
          <p:cNvSpPr>
            <a:spLocks noGrp="1"/>
          </p:cNvSpPr>
          <p:nvPr>
            <p:ph sz="half" idx="2"/>
          </p:nvPr>
        </p:nvSpPr>
        <p:spPr>
          <a:xfrm>
            <a:off x="5995763" y="2011680"/>
            <a:ext cx="5928257" cy="4511858"/>
          </a:xfrm>
        </p:spPr>
        <p:txBody>
          <a:bodyPr vert="horz" wrap="square" lIns="36576" tIns="27432" rIns="36576" bIns="27432" rtlCol="0">
            <a:normAutofit/>
          </a:bodyPr>
          <a:lstStyle/>
          <a:p>
            <a:pPr>
              <a:lnSpc>
                <a:spcPct val="100000"/>
              </a:lnSpc>
              <a:spcBef>
                <a:spcPts val="0"/>
              </a:spcBef>
              <a:spcAft>
                <a:spcPts val="0"/>
              </a:spcAft>
              <a:defRPr sz="3200" b="1">
                <a:latin typeface="Aptos"/>
              </a:defRPr>
            </a:pPr>
            <a:r>
              <a:rPr sz="3600" dirty="0"/>
              <a:t>Exodus 7:22</a:t>
            </a:r>
          </a:p>
          <a:p>
            <a:pPr>
              <a:lnSpc>
                <a:spcPct val="100000"/>
              </a:lnSpc>
              <a:spcBef>
                <a:spcPts val="0"/>
              </a:spcBef>
              <a:spcAft>
                <a:spcPts val="0"/>
              </a:spcAft>
              <a:defRPr sz="3200" b="0">
                <a:latin typeface="Aptos"/>
              </a:defRPr>
            </a:pPr>
            <a:r>
              <a:rPr sz="3600" dirty="0"/>
              <a:t>And the magicians of Egypt did so with their enchantments: and Pharaoh's heart was hardened, neither did he hearken unto them; as the LORD had said.</a:t>
            </a:r>
          </a:p>
        </p:txBody>
      </p:sp>
      <p:pic>
        <p:nvPicPr>
          <p:cNvPr id="7" name="Content Placeholder 6" descr="A Summer Solstice Isis Rite – Isiopolis">
            <a:extLst>
              <a:ext uri="{FF2B5EF4-FFF2-40B4-BE49-F238E27FC236}">
                <a16:creationId xmlns:a16="http://schemas.microsoft.com/office/drawing/2014/main" id="{A092DC19-5316-203B-822F-E04DC18FC921}"/>
              </a:ext>
            </a:extLst>
          </p:cNvPr>
          <p:cNvPicPr>
            <a:picLocks noGrp="1" noChangeAspect="1"/>
          </p:cNvPicPr>
          <p:nvPr>
            <p:ph sz="half" idx="1"/>
          </p:nvPr>
        </p:nvPicPr>
        <p:blipFill>
          <a:blip r:embed="rId2"/>
          <a:srcRect b="49665"/>
          <a:stretch>
            <a:fillRect/>
          </a:stretch>
        </p:blipFill>
        <p:spPr>
          <a:xfrm>
            <a:off x="267980" y="2011363"/>
            <a:ext cx="5408664" cy="4562461"/>
          </a:xfrm>
          <a:prstGeom prst="rect">
            <a:avLst/>
          </a:prstGeom>
        </p:spPr>
      </p:pic>
    </p:spTree>
    <p:extLst>
      <p:ext uri="{BB962C8B-B14F-4D97-AF65-F5344CB8AC3E}">
        <p14:creationId xmlns:p14="http://schemas.microsoft.com/office/powerpoint/2010/main" val="7291360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600" dirty="0"/>
              <a:t>2. How many of these were imitated by the magicians?</a:t>
            </a:r>
          </a:p>
        </p:txBody>
      </p:sp>
      <p:sp>
        <p:nvSpPr>
          <p:cNvPr id="4" name="Content Placeholder 3"/>
          <p:cNvSpPr>
            <a:spLocks noGrp="1"/>
          </p:cNvSpPr>
          <p:nvPr>
            <p:ph sz="half" idx="2"/>
          </p:nvPr>
        </p:nvSpPr>
        <p:spPr>
          <a:xfrm>
            <a:off x="6337609" y="2011680"/>
            <a:ext cx="5148147" cy="4617720"/>
          </a:xfrm>
        </p:spPr>
        <p:txBody>
          <a:bodyPr vert="horz" wrap="square" lIns="36576" tIns="27432" rIns="36576" bIns="27432" rtlCol="0">
            <a:normAutofit/>
          </a:bodyPr>
          <a:lstStyle/>
          <a:p>
            <a:pPr>
              <a:lnSpc>
                <a:spcPct val="100000"/>
              </a:lnSpc>
              <a:spcBef>
                <a:spcPts val="0"/>
              </a:spcBef>
              <a:spcAft>
                <a:spcPts val="0"/>
              </a:spcAft>
              <a:defRPr sz="3200" b="1">
                <a:latin typeface="Aptos"/>
              </a:defRPr>
            </a:pPr>
            <a:r>
              <a:rPr sz="4000" dirty="0"/>
              <a:t>Exodus 8:7</a:t>
            </a:r>
          </a:p>
          <a:p>
            <a:pPr>
              <a:lnSpc>
                <a:spcPct val="100000"/>
              </a:lnSpc>
              <a:spcBef>
                <a:spcPts val="0"/>
              </a:spcBef>
              <a:spcAft>
                <a:spcPts val="0"/>
              </a:spcAft>
              <a:defRPr sz="3200" b="0">
                <a:latin typeface="Aptos"/>
              </a:defRPr>
            </a:pPr>
            <a:r>
              <a:rPr sz="4000" dirty="0"/>
              <a:t>And the magicians did so with their enchantments, and brought up frogs upon the land of Egypt.</a:t>
            </a:r>
          </a:p>
        </p:txBody>
      </p:sp>
      <p:pic>
        <p:nvPicPr>
          <p:cNvPr id="7" name="Content Placeholder 6" descr="The Plagues of the Exodus - One Messianic Gentile">
            <a:extLst>
              <a:ext uri="{FF2B5EF4-FFF2-40B4-BE49-F238E27FC236}">
                <a16:creationId xmlns:a16="http://schemas.microsoft.com/office/drawing/2014/main" id="{084914CE-81DC-AA9A-D7BC-07DED1E02789}"/>
              </a:ext>
            </a:extLst>
          </p:cNvPr>
          <p:cNvPicPr>
            <a:picLocks noGrp="1" noChangeAspect="1"/>
          </p:cNvPicPr>
          <p:nvPr>
            <p:ph sz="half" idx="1"/>
          </p:nvPr>
        </p:nvPicPr>
        <p:blipFill>
          <a:blip r:embed="rId2"/>
          <a:srcRect r="30828"/>
          <a:stretch>
            <a:fillRect/>
          </a:stretch>
        </p:blipFill>
        <p:spPr>
          <a:xfrm>
            <a:off x="237893" y="2055368"/>
            <a:ext cx="5616497" cy="457403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600" dirty="0"/>
              <a:t>2. How many of these were imitated by the magicians?</a:t>
            </a:r>
          </a:p>
        </p:txBody>
      </p:sp>
      <p:sp>
        <p:nvSpPr>
          <p:cNvPr id="4" name="Content Placeholder 3"/>
          <p:cNvSpPr>
            <a:spLocks noGrp="1"/>
          </p:cNvSpPr>
          <p:nvPr>
            <p:ph sz="half" idx="2"/>
          </p:nvPr>
        </p:nvSpPr>
        <p:spPr>
          <a:xfrm>
            <a:off x="6096000" y="2011680"/>
            <a:ext cx="5936166" cy="4617720"/>
          </a:xfrm>
        </p:spPr>
        <p:txBody>
          <a:bodyPr vert="horz" wrap="square" lIns="36576" tIns="27432" rIns="36576" bIns="27432" rtlCol="0">
            <a:normAutofit/>
          </a:bodyPr>
          <a:lstStyle/>
          <a:p>
            <a:pPr>
              <a:lnSpc>
                <a:spcPct val="100000"/>
              </a:lnSpc>
              <a:spcBef>
                <a:spcPts val="0"/>
              </a:spcBef>
              <a:spcAft>
                <a:spcPts val="0"/>
              </a:spcAft>
              <a:defRPr sz="3200" b="1">
                <a:latin typeface="Aptos"/>
              </a:defRPr>
            </a:pPr>
            <a:r>
              <a:rPr sz="4000" dirty="0"/>
              <a:t>Exodus 8:18</a:t>
            </a:r>
          </a:p>
          <a:p>
            <a:pPr>
              <a:lnSpc>
                <a:spcPct val="100000"/>
              </a:lnSpc>
              <a:spcBef>
                <a:spcPts val="0"/>
              </a:spcBef>
              <a:spcAft>
                <a:spcPts val="0"/>
              </a:spcAft>
              <a:defRPr sz="3200" b="0">
                <a:latin typeface="Aptos"/>
              </a:defRPr>
            </a:pPr>
            <a:r>
              <a:rPr sz="4000" dirty="0"/>
              <a:t>And the magicians did so with their enchantments to bring forth lice, but they could not: so there were lice upon man, and upon beast.</a:t>
            </a:r>
          </a:p>
        </p:txBody>
      </p:sp>
      <p:pic>
        <p:nvPicPr>
          <p:cNvPr id="7" name="Content Placeholder 6" descr="Philo – Third Plague: Lice – Christian Platonism">
            <a:extLst>
              <a:ext uri="{FF2B5EF4-FFF2-40B4-BE49-F238E27FC236}">
                <a16:creationId xmlns:a16="http://schemas.microsoft.com/office/drawing/2014/main" id="{95DA980A-D8D6-123C-523A-5BCEE0CDA31D}"/>
              </a:ext>
            </a:extLst>
          </p:cNvPr>
          <p:cNvPicPr>
            <a:picLocks noGrp="1" noChangeAspect="1"/>
          </p:cNvPicPr>
          <p:nvPr>
            <p:ph sz="half" idx="1"/>
          </p:nvPr>
        </p:nvPicPr>
        <p:blipFill>
          <a:blip r:embed="rId2"/>
          <a:srcRect r="12154"/>
          <a:stretch>
            <a:fillRect/>
          </a:stretch>
        </p:blipFill>
        <p:spPr>
          <a:xfrm>
            <a:off x="159834" y="2011680"/>
            <a:ext cx="5571894" cy="475711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600" dirty="0"/>
              <a:t>3. What effect did the work of the magicians have upon Pharaoh?</a:t>
            </a:r>
          </a:p>
        </p:txBody>
      </p:sp>
      <p:pic>
        <p:nvPicPr>
          <p:cNvPr id="3" name="Picture 2">
            <a:extLst>
              <a:ext uri="{FF2B5EF4-FFF2-40B4-BE49-F238E27FC236}">
                <a16:creationId xmlns:a16="http://schemas.microsoft.com/office/drawing/2014/main" id="{6B14332B-9B5B-25DD-F63D-BB552AA54081}"/>
              </a:ext>
            </a:extLst>
          </p:cNvPr>
          <p:cNvPicPr>
            <a:picLocks noChangeAspect="1"/>
          </p:cNvPicPr>
          <p:nvPr/>
        </p:nvPicPr>
        <p:blipFill>
          <a:blip r:embed="rId2"/>
          <a:srcRect t="15200" b="37253"/>
          <a:stretch>
            <a:fillRect/>
          </a:stretch>
        </p:blipFill>
        <p:spPr>
          <a:xfrm>
            <a:off x="309618" y="2219093"/>
            <a:ext cx="11488372" cy="4259766"/>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600" dirty="0"/>
              <a:t>3. What effect did the work of the magicians have upon Pharaoh?</a:t>
            </a:r>
          </a:p>
        </p:txBody>
      </p:sp>
      <p:sp>
        <p:nvSpPr>
          <p:cNvPr id="4" name="Content Placeholder 3"/>
          <p:cNvSpPr>
            <a:spLocks noGrp="1"/>
          </p:cNvSpPr>
          <p:nvPr>
            <p:ph sz="half" idx="2"/>
          </p:nvPr>
        </p:nvSpPr>
        <p:spPr>
          <a:xfrm>
            <a:off x="6244682" y="2011680"/>
            <a:ext cx="5597913" cy="4617720"/>
          </a:xfrm>
        </p:spPr>
        <p:txBody>
          <a:bodyPr vert="horz" wrap="square" lIns="36576" tIns="27432" rIns="36576" bIns="27432" rtlCol="0">
            <a:normAutofit/>
          </a:bodyPr>
          <a:lstStyle/>
          <a:p>
            <a:pPr>
              <a:lnSpc>
                <a:spcPct val="100000"/>
              </a:lnSpc>
              <a:spcBef>
                <a:spcPts val="0"/>
              </a:spcBef>
              <a:spcAft>
                <a:spcPts val="0"/>
              </a:spcAft>
              <a:defRPr sz="3200" b="1">
                <a:latin typeface="Aptos"/>
              </a:defRPr>
            </a:pPr>
            <a:r>
              <a:rPr sz="3600" dirty="0"/>
              <a:t>Exodus 7:22</a:t>
            </a:r>
          </a:p>
          <a:p>
            <a:pPr>
              <a:lnSpc>
                <a:spcPct val="100000"/>
              </a:lnSpc>
              <a:spcBef>
                <a:spcPts val="0"/>
              </a:spcBef>
              <a:spcAft>
                <a:spcPts val="0"/>
              </a:spcAft>
              <a:defRPr sz="3200" b="0">
                <a:latin typeface="Aptos"/>
              </a:defRPr>
            </a:pPr>
            <a:r>
              <a:rPr sz="3600" dirty="0"/>
              <a:t>And the magicians of Egypt did so with their enchantments: and Pharaoh's heart was hardened, neither did he hearken unto them; as the LORD had said.</a:t>
            </a:r>
          </a:p>
        </p:txBody>
      </p:sp>
      <p:pic>
        <p:nvPicPr>
          <p:cNvPr id="7" name="Content Placeholder 6" descr="Hardness Of Heart – Zealous for the King">
            <a:extLst>
              <a:ext uri="{FF2B5EF4-FFF2-40B4-BE49-F238E27FC236}">
                <a16:creationId xmlns:a16="http://schemas.microsoft.com/office/drawing/2014/main" id="{22B35F22-23B5-6743-2269-57AB05EEA773}"/>
              </a:ext>
            </a:extLst>
          </p:cNvPr>
          <p:cNvPicPr>
            <a:picLocks noGrp="1" noChangeAspect="1"/>
          </p:cNvPicPr>
          <p:nvPr>
            <p:ph sz="half" idx="1"/>
          </p:nvPr>
        </p:nvPicPr>
        <p:blipFill>
          <a:blip r:embed="rId2"/>
          <a:stretch>
            <a:fillRect/>
          </a:stretch>
        </p:blipFill>
        <p:spPr>
          <a:xfrm>
            <a:off x="349405" y="2011680"/>
            <a:ext cx="5393473" cy="4548496"/>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200" dirty="0"/>
              <a:t>3. What effect did the work of the magicians have upon Pharaoh?</a:t>
            </a:r>
          </a:p>
        </p:txBody>
      </p:sp>
      <p:sp>
        <p:nvSpPr>
          <p:cNvPr id="3" name="Content Placeholder 2"/>
          <p:cNvSpPr>
            <a:spLocks noGrp="1"/>
          </p:cNvSpPr>
          <p:nvPr>
            <p:ph sz="half" idx="1"/>
          </p:nvPr>
        </p:nvSpPr>
        <p:spPr>
          <a:xfrm>
            <a:off x="301083" y="1826124"/>
            <a:ext cx="11768254" cy="922652"/>
          </a:xfrm>
        </p:spPr>
        <p:txBody>
          <a:bodyPr vert="horz" wrap="square" lIns="36576" tIns="27432" rIns="36576" bIns="27432" rtlCol="0">
            <a:normAutofit fontScale="92500" lnSpcReduction="10000"/>
          </a:bodyPr>
          <a:lstStyle/>
          <a:p>
            <a:pPr marL="0" indent="0">
              <a:lnSpc>
                <a:spcPct val="100000"/>
              </a:lnSpc>
              <a:spcBef>
                <a:spcPts val="0"/>
              </a:spcBef>
              <a:spcAft>
                <a:spcPts val="0"/>
              </a:spcAft>
              <a:buNone/>
              <a:defRPr sz="3200" b="1">
                <a:latin typeface="Aptos"/>
              </a:defRPr>
            </a:pPr>
            <a:r>
              <a:rPr sz="3200" dirty="0">
                <a:solidFill>
                  <a:srgbClr val="FFCC00"/>
                </a:solidFill>
              </a:rPr>
              <a:t>Their imitation gave Pharaoh another reason to resist. When they could no longer imitate the plagues, he still refused to listen.</a:t>
            </a:r>
          </a:p>
        </p:txBody>
      </p:sp>
      <p:sp>
        <p:nvSpPr>
          <p:cNvPr id="4" name="Content Placeholder 3"/>
          <p:cNvSpPr>
            <a:spLocks noGrp="1"/>
          </p:cNvSpPr>
          <p:nvPr>
            <p:ph sz="half" idx="2"/>
          </p:nvPr>
        </p:nvSpPr>
        <p:spPr>
          <a:xfrm>
            <a:off x="7068751" y="2966224"/>
            <a:ext cx="5000586" cy="3925230"/>
          </a:xfrm>
        </p:spPr>
        <p:txBody>
          <a:bodyPr vert="horz" wrap="square" lIns="36576" tIns="27432" rIns="36576" bIns="27432" rtlCol="0">
            <a:normAutofit fontScale="92500" lnSpcReduction="10000"/>
          </a:bodyPr>
          <a:lstStyle/>
          <a:p>
            <a:pPr>
              <a:lnSpc>
                <a:spcPct val="100000"/>
              </a:lnSpc>
              <a:spcBef>
                <a:spcPts val="0"/>
              </a:spcBef>
              <a:spcAft>
                <a:spcPts val="0"/>
              </a:spcAft>
              <a:defRPr sz="3200" b="1">
                <a:latin typeface="Aptos"/>
              </a:defRPr>
            </a:pPr>
            <a:r>
              <a:rPr sz="3600" dirty="0"/>
              <a:t>Exodus 8:19</a:t>
            </a:r>
          </a:p>
          <a:p>
            <a:pPr>
              <a:lnSpc>
                <a:spcPct val="100000"/>
              </a:lnSpc>
              <a:spcBef>
                <a:spcPts val="0"/>
              </a:spcBef>
              <a:spcAft>
                <a:spcPts val="0"/>
              </a:spcAft>
              <a:defRPr sz="3200" b="0">
                <a:latin typeface="Aptos"/>
              </a:defRPr>
            </a:pPr>
            <a:r>
              <a:rPr sz="3600" dirty="0"/>
              <a:t>Then the magicians said unto Pharaoh, This is the finger of God: and Pharaoh's heart was hardened, and he hearkened not unto them; as the LORD had said.</a:t>
            </a:r>
          </a:p>
        </p:txBody>
      </p:sp>
      <p:pic>
        <p:nvPicPr>
          <p:cNvPr id="6" name="Picture 5" descr="10,968 God Finger Stock Photos - Free &amp; Royalty-Free Stock Photos from  Dreamstime">
            <a:extLst>
              <a:ext uri="{FF2B5EF4-FFF2-40B4-BE49-F238E27FC236}">
                <a16:creationId xmlns:a16="http://schemas.microsoft.com/office/drawing/2014/main" id="{C77E4D28-CCBB-2464-300F-78933F5027B7}"/>
              </a:ext>
            </a:extLst>
          </p:cNvPr>
          <p:cNvPicPr>
            <a:picLocks noChangeAspect="1"/>
          </p:cNvPicPr>
          <p:nvPr/>
        </p:nvPicPr>
        <p:blipFill>
          <a:blip r:embed="rId2"/>
          <a:srcRect t="25082" b="18880"/>
          <a:stretch>
            <a:fillRect/>
          </a:stretch>
        </p:blipFill>
        <p:spPr>
          <a:xfrm>
            <a:off x="301083" y="2966224"/>
            <a:ext cx="6767668" cy="36076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600" dirty="0"/>
              <a:t>4. What similar thing will take place in the last days?</a:t>
            </a:r>
          </a:p>
        </p:txBody>
      </p:sp>
      <p:pic>
        <p:nvPicPr>
          <p:cNvPr id="3" name="Picture 2" descr="Metro Last Light Redux — Ruined Skyline HD Wallpaper | 1920x1199 |  Wallpaper Abyss">
            <a:extLst>
              <a:ext uri="{FF2B5EF4-FFF2-40B4-BE49-F238E27FC236}">
                <a16:creationId xmlns:a16="http://schemas.microsoft.com/office/drawing/2014/main" id="{150F955A-C6B5-54C7-6738-AB46B5FC1C9E}"/>
              </a:ext>
            </a:extLst>
          </p:cNvPr>
          <p:cNvPicPr>
            <a:picLocks noChangeAspect="1"/>
          </p:cNvPicPr>
          <p:nvPr/>
        </p:nvPicPr>
        <p:blipFill>
          <a:blip r:embed="rId2"/>
          <a:srcRect t="5112" b="31117"/>
          <a:stretch>
            <a:fillRect/>
          </a:stretch>
        </p:blipFill>
        <p:spPr>
          <a:xfrm>
            <a:off x="167268" y="1961221"/>
            <a:ext cx="11876049" cy="4729512"/>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600" dirty="0"/>
              <a:t>4. What similar thing will take place in the last days?</a:t>
            </a:r>
          </a:p>
        </p:txBody>
      </p:sp>
      <p:sp>
        <p:nvSpPr>
          <p:cNvPr id="3" name="Content Placeholder 2"/>
          <p:cNvSpPr>
            <a:spLocks noGrp="1"/>
          </p:cNvSpPr>
          <p:nvPr>
            <p:ph sz="half" idx="1"/>
          </p:nvPr>
        </p:nvSpPr>
        <p:spPr>
          <a:xfrm>
            <a:off x="6095999" y="1847088"/>
            <a:ext cx="5947317" cy="1700784"/>
          </a:xfrm>
        </p:spPr>
        <p:txBody>
          <a:bodyPr vert="horz" wrap="square" lIns="36576" tIns="27432" rIns="36576" bIns="27432" rtlCol="0">
            <a:normAutofit/>
          </a:bodyPr>
          <a:lstStyle/>
          <a:p>
            <a:pPr marL="0" indent="0">
              <a:lnSpc>
                <a:spcPct val="100000"/>
              </a:lnSpc>
              <a:spcBef>
                <a:spcPts val="0"/>
              </a:spcBef>
              <a:spcAft>
                <a:spcPts val="0"/>
              </a:spcAft>
              <a:buNone/>
              <a:defRPr sz="3200" b="1">
                <a:latin typeface="Aptos"/>
              </a:defRPr>
            </a:pPr>
            <a:r>
              <a:rPr sz="3600" dirty="0">
                <a:solidFill>
                  <a:srgbClr val="FFCC00"/>
                </a:solidFill>
              </a:rPr>
              <a:t>Deceptive signs will again be used to draw people away from the truth.</a:t>
            </a:r>
          </a:p>
        </p:txBody>
      </p:sp>
      <p:sp>
        <p:nvSpPr>
          <p:cNvPr id="4" name="Content Placeholder 3"/>
          <p:cNvSpPr>
            <a:spLocks noGrp="1"/>
          </p:cNvSpPr>
          <p:nvPr>
            <p:ph sz="half" idx="2"/>
          </p:nvPr>
        </p:nvSpPr>
        <p:spPr>
          <a:xfrm>
            <a:off x="6096000" y="3791414"/>
            <a:ext cx="5379720" cy="2837985"/>
          </a:xfrm>
        </p:spPr>
        <p:txBody>
          <a:bodyPr vert="horz" wrap="square" lIns="36576" tIns="27432" rIns="36576" bIns="27432" rtlCol="0">
            <a:normAutofit/>
          </a:bodyPr>
          <a:lstStyle/>
          <a:p>
            <a:pPr>
              <a:lnSpc>
                <a:spcPct val="100000"/>
              </a:lnSpc>
              <a:spcBef>
                <a:spcPts val="0"/>
              </a:spcBef>
              <a:spcAft>
                <a:spcPts val="0"/>
              </a:spcAft>
              <a:defRPr sz="3200" b="1">
                <a:latin typeface="Aptos"/>
              </a:defRPr>
            </a:pPr>
            <a:r>
              <a:rPr sz="3600" dirty="0"/>
              <a:t>2 Thessalonians 2:9</a:t>
            </a:r>
          </a:p>
          <a:p>
            <a:pPr>
              <a:lnSpc>
                <a:spcPct val="100000"/>
              </a:lnSpc>
              <a:spcBef>
                <a:spcPts val="0"/>
              </a:spcBef>
              <a:spcAft>
                <a:spcPts val="0"/>
              </a:spcAft>
              <a:defRPr sz="3200" b="0">
                <a:latin typeface="Aptos"/>
              </a:defRPr>
            </a:pPr>
            <a:r>
              <a:rPr sz="3600" dirty="0"/>
              <a:t>Even him , whose coming is after the working of Satan with all power and signs and lying wonders,</a:t>
            </a:r>
          </a:p>
        </p:txBody>
      </p:sp>
      <p:pic>
        <p:nvPicPr>
          <p:cNvPr id="5" name="Picture 4" descr="Finding Magic in Denver">
            <a:extLst>
              <a:ext uri="{FF2B5EF4-FFF2-40B4-BE49-F238E27FC236}">
                <a16:creationId xmlns:a16="http://schemas.microsoft.com/office/drawing/2014/main" id="{9CB7374D-EFD8-4A61-DAD4-8AC95A2DCE0B}"/>
              </a:ext>
            </a:extLst>
          </p:cNvPr>
          <p:cNvPicPr>
            <a:picLocks noChangeAspect="1"/>
          </p:cNvPicPr>
          <p:nvPr/>
        </p:nvPicPr>
        <p:blipFill>
          <a:blip r:embed="rId2"/>
          <a:srcRect l="12447" r="10159"/>
          <a:stretch>
            <a:fillRect/>
          </a:stretch>
        </p:blipFill>
        <p:spPr>
          <a:xfrm>
            <a:off x="249046" y="1984918"/>
            <a:ext cx="5616495" cy="4644481"/>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600" dirty="0"/>
              <a:t>4. What similar thing will take place in the last days?</a:t>
            </a:r>
          </a:p>
        </p:txBody>
      </p:sp>
      <p:sp>
        <p:nvSpPr>
          <p:cNvPr id="4" name="Content Placeholder 3"/>
          <p:cNvSpPr>
            <a:spLocks noGrp="1"/>
          </p:cNvSpPr>
          <p:nvPr>
            <p:ph sz="half" idx="2"/>
          </p:nvPr>
        </p:nvSpPr>
        <p:spPr>
          <a:xfrm>
            <a:off x="6266984" y="2011680"/>
            <a:ext cx="5564460" cy="4617720"/>
          </a:xfrm>
        </p:spPr>
        <p:txBody>
          <a:bodyPr vert="horz" wrap="square" lIns="36576" tIns="27432" rIns="36576" bIns="27432" rtlCol="0">
            <a:normAutofit/>
          </a:bodyPr>
          <a:lstStyle/>
          <a:p>
            <a:pPr>
              <a:lnSpc>
                <a:spcPct val="100000"/>
              </a:lnSpc>
              <a:spcBef>
                <a:spcPts val="0"/>
              </a:spcBef>
              <a:spcAft>
                <a:spcPts val="0"/>
              </a:spcAft>
              <a:defRPr sz="3200" b="1">
                <a:latin typeface="Aptos"/>
              </a:defRPr>
            </a:pPr>
            <a:r>
              <a:rPr sz="4000" dirty="0"/>
              <a:t>Revelation 13:13</a:t>
            </a:r>
          </a:p>
          <a:p>
            <a:pPr>
              <a:lnSpc>
                <a:spcPct val="100000"/>
              </a:lnSpc>
              <a:spcBef>
                <a:spcPts val="0"/>
              </a:spcBef>
              <a:spcAft>
                <a:spcPts val="0"/>
              </a:spcAft>
              <a:defRPr sz="3200" b="0">
                <a:latin typeface="Aptos"/>
              </a:defRPr>
            </a:pPr>
            <a:r>
              <a:rPr sz="4000" dirty="0"/>
              <a:t>And he doeth great wonders, so that he maketh fire come down from heaven on the earth in the sight of men,</a:t>
            </a:r>
          </a:p>
        </p:txBody>
      </p:sp>
      <p:pic>
        <p:nvPicPr>
          <p:cNvPr id="7" name="Content Placeholder 6" descr="Tuesday: The Beast Arising Out of the Earth | Sabbath School Net">
            <a:extLst>
              <a:ext uri="{FF2B5EF4-FFF2-40B4-BE49-F238E27FC236}">
                <a16:creationId xmlns:a16="http://schemas.microsoft.com/office/drawing/2014/main" id="{1638E126-E97D-AF89-B5F1-8D672DB11DF9}"/>
              </a:ext>
            </a:extLst>
          </p:cNvPr>
          <p:cNvPicPr>
            <a:picLocks noGrp="1" noChangeAspect="1"/>
          </p:cNvPicPr>
          <p:nvPr>
            <p:ph sz="half" idx="1"/>
          </p:nvPr>
        </p:nvPicPr>
        <p:blipFill>
          <a:blip r:embed="rId2"/>
          <a:srcRect b="22614"/>
          <a:stretch>
            <a:fillRect/>
          </a:stretch>
        </p:blipFill>
        <p:spPr>
          <a:xfrm>
            <a:off x="200722" y="2011680"/>
            <a:ext cx="5895278" cy="4562144"/>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600" dirty="0"/>
              <a:t>4. What similar thing will take place in the last days?</a:t>
            </a:r>
          </a:p>
        </p:txBody>
      </p:sp>
      <p:sp>
        <p:nvSpPr>
          <p:cNvPr id="4" name="Content Placeholder 3"/>
          <p:cNvSpPr>
            <a:spLocks noGrp="1"/>
          </p:cNvSpPr>
          <p:nvPr>
            <p:ph sz="half" idx="2"/>
          </p:nvPr>
        </p:nvSpPr>
        <p:spPr>
          <a:xfrm>
            <a:off x="5464097" y="1906859"/>
            <a:ext cx="6490009" cy="4722541"/>
          </a:xfrm>
        </p:spPr>
        <p:txBody>
          <a:bodyPr vert="horz" wrap="square" lIns="36576" tIns="27432" rIns="36576" bIns="27432" rtlCol="0">
            <a:normAutofit/>
          </a:bodyPr>
          <a:lstStyle/>
          <a:p>
            <a:pPr>
              <a:lnSpc>
                <a:spcPct val="100000"/>
              </a:lnSpc>
              <a:spcBef>
                <a:spcPts val="0"/>
              </a:spcBef>
              <a:spcAft>
                <a:spcPts val="0"/>
              </a:spcAft>
              <a:defRPr sz="3200" b="1">
                <a:latin typeface="Aptos"/>
              </a:defRPr>
            </a:pPr>
            <a:r>
              <a:rPr sz="3200" dirty="0"/>
              <a:t>Revelation 13:14</a:t>
            </a:r>
          </a:p>
          <a:p>
            <a:pPr>
              <a:lnSpc>
                <a:spcPct val="100000"/>
              </a:lnSpc>
              <a:spcBef>
                <a:spcPts val="0"/>
              </a:spcBef>
              <a:spcAft>
                <a:spcPts val="0"/>
              </a:spcAft>
              <a:defRPr sz="3200" b="0">
                <a:latin typeface="Aptos"/>
              </a:defRPr>
            </a:pPr>
            <a:r>
              <a:rPr sz="3200" dirty="0"/>
              <a:t>And </a:t>
            </a:r>
            <a:r>
              <a:rPr sz="3200" dirty="0" err="1"/>
              <a:t>deceiveth</a:t>
            </a:r>
            <a:r>
              <a:rPr sz="3200" dirty="0"/>
              <a:t> them that dwell on the earth by the means of those miracles which he had power to do in the sight of the beast; saying to them that dwell on the earth, that they should make an image to the beast, which had the wound by a sword, and did live.</a:t>
            </a:r>
          </a:p>
        </p:txBody>
      </p:sp>
      <p:pic>
        <p:nvPicPr>
          <p:cNvPr id="10" name="Content Placeholder 9" descr="The Beast with Two Horns Like a Lamb from The Apocalypse, Albrecht Dürer,  c. 1496--97">
            <a:extLst>
              <a:ext uri="{FF2B5EF4-FFF2-40B4-BE49-F238E27FC236}">
                <a16:creationId xmlns:a16="http://schemas.microsoft.com/office/drawing/2014/main" id="{41BE0C92-0D57-45EE-9916-70C2EF638DF9}"/>
              </a:ext>
            </a:extLst>
          </p:cNvPr>
          <p:cNvPicPr>
            <a:picLocks noGrp="1" noChangeAspect="1"/>
          </p:cNvPicPr>
          <p:nvPr>
            <p:ph sz="half" idx="1"/>
          </p:nvPr>
        </p:nvPicPr>
        <p:blipFill>
          <a:blip r:embed="rId2"/>
          <a:srcRect l="10846" r="28566"/>
          <a:stretch>
            <a:fillRect/>
          </a:stretch>
        </p:blipFill>
        <p:spPr>
          <a:xfrm>
            <a:off x="434898" y="2099217"/>
            <a:ext cx="4672362" cy="4337824"/>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600" dirty="0"/>
              <a:t>5. What power is behind all opposition to the truth?</a:t>
            </a:r>
          </a:p>
        </p:txBody>
      </p:sp>
      <p:pic>
        <p:nvPicPr>
          <p:cNvPr id="3" name="Picture 2" descr="Why does Jesus say, &quot;I was watching Satan fall from heaven like lightning&quot;?⚡">
            <a:extLst>
              <a:ext uri="{FF2B5EF4-FFF2-40B4-BE49-F238E27FC236}">
                <a16:creationId xmlns:a16="http://schemas.microsoft.com/office/drawing/2014/main" id="{7F4B8FEF-326F-7936-C00E-4B3598C8FF37}"/>
              </a:ext>
            </a:extLst>
          </p:cNvPr>
          <p:cNvPicPr>
            <a:picLocks noChangeAspect="1"/>
          </p:cNvPicPr>
          <p:nvPr/>
        </p:nvPicPr>
        <p:blipFill>
          <a:blip r:embed="rId2"/>
          <a:srcRect t="46156" b="14529"/>
          <a:stretch>
            <a:fillRect/>
          </a:stretch>
        </p:blipFill>
        <p:spPr>
          <a:xfrm>
            <a:off x="193404" y="2007221"/>
            <a:ext cx="11827611" cy="4650058"/>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600" dirty="0"/>
              <a:t>5. What power is behind all opposition to the truth?</a:t>
            </a:r>
          </a:p>
        </p:txBody>
      </p:sp>
      <p:sp>
        <p:nvSpPr>
          <p:cNvPr id="4" name="Content Placeholder 3"/>
          <p:cNvSpPr>
            <a:spLocks noGrp="1"/>
          </p:cNvSpPr>
          <p:nvPr>
            <p:ph sz="half" idx="2"/>
          </p:nvPr>
        </p:nvSpPr>
        <p:spPr>
          <a:xfrm>
            <a:off x="5363737" y="2011681"/>
            <a:ext cx="6634975" cy="4617720"/>
          </a:xfrm>
        </p:spPr>
        <p:txBody>
          <a:bodyPr vert="horz" wrap="square" lIns="36576" tIns="27432" rIns="36576" bIns="27432" rtlCol="0">
            <a:normAutofit lnSpcReduction="10000"/>
          </a:bodyPr>
          <a:lstStyle/>
          <a:p>
            <a:pPr>
              <a:lnSpc>
                <a:spcPct val="100000"/>
              </a:lnSpc>
              <a:spcBef>
                <a:spcPts val="0"/>
              </a:spcBef>
              <a:spcAft>
                <a:spcPts val="0"/>
              </a:spcAft>
              <a:defRPr sz="3200" b="1">
                <a:latin typeface="Aptos"/>
              </a:defRPr>
            </a:pPr>
            <a:r>
              <a:rPr sz="3600" dirty="0"/>
              <a:t>John 8:44</a:t>
            </a:r>
          </a:p>
          <a:p>
            <a:pPr>
              <a:lnSpc>
                <a:spcPct val="100000"/>
              </a:lnSpc>
              <a:spcBef>
                <a:spcPts val="0"/>
              </a:spcBef>
              <a:spcAft>
                <a:spcPts val="0"/>
              </a:spcAft>
              <a:defRPr sz="3200" b="0">
                <a:latin typeface="Aptos"/>
              </a:defRPr>
            </a:pPr>
            <a:r>
              <a:rPr sz="3600" dirty="0"/>
              <a:t>Ye are of your father the devil, and the lusts of your father ye will do. He was a murderer from the beginning, and abode not in the truth, because there is no truth in him. When he </a:t>
            </a:r>
            <a:r>
              <a:rPr sz="3600" dirty="0" err="1"/>
              <a:t>speaketh</a:t>
            </a:r>
            <a:r>
              <a:rPr sz="3600" dirty="0"/>
              <a:t> a lie, he </a:t>
            </a:r>
            <a:r>
              <a:rPr sz="3600" dirty="0" err="1"/>
              <a:t>speaketh</a:t>
            </a:r>
            <a:r>
              <a:rPr sz="3600" dirty="0"/>
              <a:t> of his own: for he is a liar, and the father of it.</a:t>
            </a:r>
          </a:p>
        </p:txBody>
      </p:sp>
      <p:pic>
        <p:nvPicPr>
          <p:cNvPr id="7" name="Content Placeholder 6" descr="Silhouette of an angel falling in a beam of light">
            <a:extLst>
              <a:ext uri="{FF2B5EF4-FFF2-40B4-BE49-F238E27FC236}">
                <a16:creationId xmlns:a16="http://schemas.microsoft.com/office/drawing/2014/main" id="{022CC482-98E1-399A-8F8F-8F1C8CF26860}"/>
              </a:ext>
            </a:extLst>
          </p:cNvPr>
          <p:cNvPicPr>
            <a:picLocks noGrp="1" noChangeAspect="1"/>
          </p:cNvPicPr>
          <p:nvPr>
            <p:ph sz="half" idx="1"/>
          </p:nvPr>
        </p:nvPicPr>
        <p:blipFill>
          <a:blip r:embed="rId2"/>
          <a:srcRect l="24600" r="15923"/>
          <a:stretch>
            <a:fillRect/>
          </a:stretch>
        </p:blipFill>
        <p:spPr>
          <a:xfrm>
            <a:off x="271844" y="2011681"/>
            <a:ext cx="4880019" cy="461772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600" dirty="0"/>
              <a:t>5. What power is behind all opposition to the truth?</a:t>
            </a:r>
          </a:p>
        </p:txBody>
      </p:sp>
      <p:sp>
        <p:nvSpPr>
          <p:cNvPr id="4" name="Content Placeholder 3"/>
          <p:cNvSpPr>
            <a:spLocks noGrp="1"/>
          </p:cNvSpPr>
          <p:nvPr>
            <p:ph sz="half" idx="2"/>
          </p:nvPr>
        </p:nvSpPr>
        <p:spPr>
          <a:xfrm>
            <a:off x="6095999" y="2107580"/>
            <a:ext cx="5891561" cy="4521820"/>
          </a:xfrm>
        </p:spPr>
        <p:txBody>
          <a:bodyPr vert="horz" wrap="square" lIns="36576" tIns="27432" rIns="36576" bIns="27432" rtlCol="0">
            <a:normAutofit/>
          </a:bodyPr>
          <a:lstStyle/>
          <a:p>
            <a:pPr>
              <a:lnSpc>
                <a:spcPct val="100000"/>
              </a:lnSpc>
              <a:spcBef>
                <a:spcPts val="0"/>
              </a:spcBef>
              <a:spcAft>
                <a:spcPts val="0"/>
              </a:spcAft>
              <a:defRPr sz="3200" b="1">
                <a:latin typeface="Aptos"/>
              </a:defRPr>
            </a:pPr>
            <a:r>
              <a:rPr sz="3600" dirty="0"/>
              <a:t>Ephesians 6:12</a:t>
            </a:r>
          </a:p>
          <a:p>
            <a:pPr>
              <a:lnSpc>
                <a:spcPct val="100000"/>
              </a:lnSpc>
              <a:spcBef>
                <a:spcPts val="0"/>
              </a:spcBef>
              <a:spcAft>
                <a:spcPts val="0"/>
              </a:spcAft>
              <a:defRPr sz="3200" b="0">
                <a:latin typeface="Aptos"/>
              </a:defRPr>
            </a:pPr>
            <a:r>
              <a:rPr sz="3600" dirty="0"/>
              <a:t>For we wrestle not against flesh and blood, but against principalities, against powers, against the rulers of the darkness of this world, against spiritual wickedness in high places .</a:t>
            </a:r>
          </a:p>
        </p:txBody>
      </p:sp>
      <p:pic>
        <p:nvPicPr>
          <p:cNvPr id="7" name="Content Placeholder 6" descr="The Fall of Satan">
            <a:extLst>
              <a:ext uri="{FF2B5EF4-FFF2-40B4-BE49-F238E27FC236}">
                <a16:creationId xmlns:a16="http://schemas.microsoft.com/office/drawing/2014/main" id="{67964327-31FE-1356-FEF5-A5B2EE772CCD}"/>
              </a:ext>
            </a:extLst>
          </p:cNvPr>
          <p:cNvPicPr>
            <a:picLocks noGrp="1" noChangeAspect="1"/>
          </p:cNvPicPr>
          <p:nvPr>
            <p:ph sz="half" idx="1"/>
          </p:nvPr>
        </p:nvPicPr>
        <p:blipFill>
          <a:blip r:embed="rId2"/>
          <a:srcRect l="15663" r="15466"/>
          <a:stretch>
            <a:fillRect/>
          </a:stretch>
        </p:blipFill>
        <p:spPr>
          <a:xfrm>
            <a:off x="204440" y="2107580"/>
            <a:ext cx="5638799" cy="4605454"/>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600" dirty="0"/>
              <a:t>6. What was the character and disposition of Pharaoh?</a:t>
            </a:r>
          </a:p>
        </p:txBody>
      </p:sp>
      <p:pic>
        <p:nvPicPr>
          <p:cNvPr id="6" name="Picture 5" descr="pharaoh - Students | Britannica Kids | Homework Help">
            <a:extLst>
              <a:ext uri="{FF2B5EF4-FFF2-40B4-BE49-F238E27FC236}">
                <a16:creationId xmlns:a16="http://schemas.microsoft.com/office/drawing/2014/main" id="{1A6BAB9B-80C5-1336-6CAE-CED8C429BE69}"/>
              </a:ext>
            </a:extLst>
          </p:cNvPr>
          <p:cNvPicPr>
            <a:picLocks noChangeAspect="1"/>
          </p:cNvPicPr>
          <p:nvPr/>
        </p:nvPicPr>
        <p:blipFill>
          <a:blip r:embed="rId2"/>
          <a:srcRect l="-217" t="16674" r="217" b="16485"/>
          <a:stretch>
            <a:fillRect/>
          </a:stretch>
        </p:blipFill>
        <p:spPr>
          <a:xfrm>
            <a:off x="240911" y="1969440"/>
            <a:ext cx="11657439" cy="4604384"/>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600" dirty="0"/>
              <a:t>6. What was the character and disposition of Pharaoh?</a:t>
            </a:r>
          </a:p>
        </p:txBody>
      </p:sp>
      <p:sp>
        <p:nvSpPr>
          <p:cNvPr id="4" name="Content Placeholder 3"/>
          <p:cNvSpPr>
            <a:spLocks noGrp="1"/>
          </p:cNvSpPr>
          <p:nvPr>
            <p:ph sz="half" idx="2"/>
          </p:nvPr>
        </p:nvSpPr>
        <p:spPr>
          <a:xfrm>
            <a:off x="6095999" y="2141034"/>
            <a:ext cx="5690839" cy="4488366"/>
          </a:xfrm>
        </p:spPr>
        <p:txBody>
          <a:bodyPr vert="horz" wrap="square" lIns="36576" tIns="27432" rIns="36576" bIns="27432" rtlCol="0">
            <a:normAutofit/>
          </a:bodyPr>
          <a:lstStyle/>
          <a:p>
            <a:pPr>
              <a:lnSpc>
                <a:spcPct val="100000"/>
              </a:lnSpc>
              <a:spcBef>
                <a:spcPts val="0"/>
              </a:spcBef>
              <a:spcAft>
                <a:spcPts val="0"/>
              </a:spcAft>
              <a:defRPr sz="3200" b="1">
                <a:latin typeface="Aptos"/>
              </a:defRPr>
            </a:pPr>
            <a:r>
              <a:rPr sz="4000" dirty="0"/>
              <a:t>Exodus 5:2</a:t>
            </a:r>
          </a:p>
          <a:p>
            <a:pPr>
              <a:lnSpc>
                <a:spcPct val="100000"/>
              </a:lnSpc>
              <a:spcBef>
                <a:spcPts val="0"/>
              </a:spcBef>
              <a:spcAft>
                <a:spcPts val="0"/>
              </a:spcAft>
              <a:defRPr sz="3200" b="0">
                <a:latin typeface="Aptos"/>
              </a:defRPr>
            </a:pPr>
            <a:r>
              <a:rPr sz="4000" dirty="0"/>
              <a:t>And Pharaoh said, Who is the LORD , that I should obey his voice to let Israel go? I know not the LORD , neither will I let Israel go.</a:t>
            </a:r>
          </a:p>
        </p:txBody>
      </p:sp>
      <p:pic>
        <p:nvPicPr>
          <p:cNvPr id="7" name="Content Placeholder 6" descr="The Ancient Egyptian Pharaohs">
            <a:extLst>
              <a:ext uri="{FF2B5EF4-FFF2-40B4-BE49-F238E27FC236}">
                <a16:creationId xmlns:a16="http://schemas.microsoft.com/office/drawing/2014/main" id="{31F9049E-916E-4415-ABD9-92463D93B27C}"/>
              </a:ext>
            </a:extLst>
          </p:cNvPr>
          <p:cNvPicPr>
            <a:picLocks noGrp="1" noChangeAspect="1"/>
          </p:cNvPicPr>
          <p:nvPr>
            <p:ph sz="half" idx="1"/>
          </p:nvPr>
        </p:nvPicPr>
        <p:blipFill>
          <a:blip r:embed="rId2"/>
          <a:srcRect t="2645" b="43010"/>
          <a:stretch>
            <a:fillRect/>
          </a:stretch>
        </p:blipFill>
        <p:spPr>
          <a:xfrm>
            <a:off x="405161" y="2011363"/>
            <a:ext cx="5493833" cy="4488366"/>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600" dirty="0"/>
              <a:t>6. What was the character and disposition of Pharaoh?</a:t>
            </a:r>
          </a:p>
        </p:txBody>
      </p:sp>
      <p:sp>
        <p:nvSpPr>
          <p:cNvPr id="4" name="Content Placeholder 3"/>
          <p:cNvSpPr>
            <a:spLocks noGrp="1"/>
          </p:cNvSpPr>
          <p:nvPr>
            <p:ph sz="half" idx="2"/>
          </p:nvPr>
        </p:nvSpPr>
        <p:spPr>
          <a:xfrm>
            <a:off x="6211228" y="2011680"/>
            <a:ext cx="5720577" cy="4617720"/>
          </a:xfrm>
        </p:spPr>
        <p:txBody>
          <a:bodyPr vert="horz" wrap="square" lIns="36576" tIns="27432" rIns="36576" bIns="27432" rtlCol="0">
            <a:normAutofit fontScale="92500"/>
          </a:bodyPr>
          <a:lstStyle/>
          <a:p>
            <a:pPr>
              <a:lnSpc>
                <a:spcPct val="100000"/>
              </a:lnSpc>
              <a:spcBef>
                <a:spcPts val="0"/>
              </a:spcBef>
              <a:spcAft>
                <a:spcPts val="0"/>
              </a:spcAft>
              <a:defRPr sz="3200" b="1">
                <a:latin typeface="Aptos"/>
              </a:defRPr>
            </a:pPr>
            <a:r>
              <a:rPr sz="3600" dirty="0"/>
              <a:t>Exodus 10:3</a:t>
            </a:r>
          </a:p>
          <a:p>
            <a:pPr>
              <a:lnSpc>
                <a:spcPct val="100000"/>
              </a:lnSpc>
              <a:spcBef>
                <a:spcPts val="0"/>
              </a:spcBef>
              <a:spcAft>
                <a:spcPts val="0"/>
              </a:spcAft>
              <a:defRPr sz="3200" b="0">
                <a:latin typeface="Aptos"/>
              </a:defRPr>
            </a:pPr>
            <a:r>
              <a:rPr sz="3600" dirty="0"/>
              <a:t>And Moses and Aaron came in unto Pharaoh, and said unto him, Thus saith the LORD God of the Hebrews, How long wilt thou refuse to humble thyself before me? let my people go, that they may serve me.</a:t>
            </a:r>
          </a:p>
        </p:txBody>
      </p:sp>
      <p:pic>
        <p:nvPicPr>
          <p:cNvPr id="7" name="Content Placeholder 6" descr="Who Was the Pharaoh of the Exodus? | Aish">
            <a:extLst>
              <a:ext uri="{FF2B5EF4-FFF2-40B4-BE49-F238E27FC236}">
                <a16:creationId xmlns:a16="http://schemas.microsoft.com/office/drawing/2014/main" id="{DF7E297A-6019-1355-863C-B4B5399A195F}"/>
              </a:ext>
            </a:extLst>
          </p:cNvPr>
          <p:cNvPicPr>
            <a:picLocks noGrp="1" noChangeAspect="1"/>
          </p:cNvPicPr>
          <p:nvPr>
            <p:ph sz="half" idx="1"/>
          </p:nvPr>
        </p:nvPicPr>
        <p:blipFill>
          <a:blip r:embed="rId2"/>
          <a:srcRect l="15768" r="14498"/>
          <a:stretch>
            <a:fillRect/>
          </a:stretch>
        </p:blipFill>
        <p:spPr>
          <a:xfrm>
            <a:off x="260194" y="2011680"/>
            <a:ext cx="5720577" cy="461772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600" dirty="0"/>
              <a:t>7. What effect did the plagues have upon him?</a:t>
            </a:r>
          </a:p>
        </p:txBody>
      </p:sp>
      <p:pic>
        <p:nvPicPr>
          <p:cNvPr id="4" name="Picture 3">
            <a:extLst>
              <a:ext uri="{FF2B5EF4-FFF2-40B4-BE49-F238E27FC236}">
                <a16:creationId xmlns:a16="http://schemas.microsoft.com/office/drawing/2014/main" id="{443C433F-3EF6-92A2-D4D1-E605CEA0BE6A}"/>
              </a:ext>
            </a:extLst>
          </p:cNvPr>
          <p:cNvPicPr>
            <a:picLocks noChangeAspect="1"/>
          </p:cNvPicPr>
          <p:nvPr/>
        </p:nvPicPr>
        <p:blipFill>
          <a:blip r:embed="rId2"/>
          <a:srcRect t="24521" b="16622"/>
          <a:stretch>
            <a:fillRect/>
          </a:stretch>
        </p:blipFill>
        <p:spPr>
          <a:xfrm>
            <a:off x="208620" y="2023597"/>
            <a:ext cx="11790092" cy="4550227"/>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600" dirty="0"/>
              <a:t>7. What effect did the plagues have upon him?</a:t>
            </a:r>
          </a:p>
        </p:txBody>
      </p:sp>
      <p:sp>
        <p:nvSpPr>
          <p:cNvPr id="4" name="Content Placeholder 3"/>
          <p:cNvSpPr>
            <a:spLocks noGrp="1"/>
          </p:cNvSpPr>
          <p:nvPr>
            <p:ph sz="half" idx="2"/>
          </p:nvPr>
        </p:nvSpPr>
        <p:spPr>
          <a:xfrm>
            <a:off x="6010506" y="2011680"/>
            <a:ext cx="5932450" cy="4617720"/>
          </a:xfrm>
        </p:spPr>
        <p:txBody>
          <a:bodyPr vert="horz" wrap="square" lIns="36576" tIns="27432" rIns="36576" bIns="27432" rtlCol="0">
            <a:normAutofit lnSpcReduction="10000"/>
          </a:bodyPr>
          <a:lstStyle/>
          <a:p>
            <a:pPr>
              <a:lnSpc>
                <a:spcPct val="100000"/>
              </a:lnSpc>
              <a:spcBef>
                <a:spcPts val="0"/>
              </a:spcBef>
              <a:spcAft>
                <a:spcPts val="0"/>
              </a:spcAft>
              <a:defRPr sz="3200" b="1">
                <a:latin typeface="Aptos"/>
              </a:defRPr>
            </a:pPr>
            <a:r>
              <a:rPr sz="4000" dirty="0"/>
              <a:t>Exodus 9:27</a:t>
            </a:r>
          </a:p>
          <a:p>
            <a:pPr>
              <a:lnSpc>
                <a:spcPct val="100000"/>
              </a:lnSpc>
              <a:spcBef>
                <a:spcPts val="0"/>
              </a:spcBef>
              <a:spcAft>
                <a:spcPts val="0"/>
              </a:spcAft>
              <a:defRPr sz="3200" b="0">
                <a:latin typeface="Aptos"/>
              </a:defRPr>
            </a:pPr>
            <a:r>
              <a:rPr sz="4000" dirty="0"/>
              <a:t>And Pharaoh sent, and called for Moses and Aaron, and said unto them, I have sinned this time: the LORD is righteous, and I and my people are wicked.</a:t>
            </a:r>
          </a:p>
        </p:txBody>
      </p:sp>
      <p:pic>
        <p:nvPicPr>
          <p:cNvPr id="7" name="Content Placeholder 6" descr="Who Was the Pharaoh of the Exodus? | ArmstrongInstitute.org">
            <a:extLst>
              <a:ext uri="{FF2B5EF4-FFF2-40B4-BE49-F238E27FC236}">
                <a16:creationId xmlns:a16="http://schemas.microsoft.com/office/drawing/2014/main" id="{E67CF605-BF41-AF59-3820-9F7ECC903E65}"/>
              </a:ext>
            </a:extLst>
          </p:cNvPr>
          <p:cNvPicPr>
            <a:picLocks noGrp="1" noChangeAspect="1"/>
          </p:cNvPicPr>
          <p:nvPr>
            <p:ph sz="half" idx="1"/>
          </p:nvPr>
        </p:nvPicPr>
        <p:blipFill>
          <a:blip r:embed="rId2"/>
          <a:srcRect l="21850" r="11137"/>
          <a:stretch>
            <a:fillRect/>
          </a:stretch>
        </p:blipFill>
        <p:spPr>
          <a:xfrm>
            <a:off x="249044" y="2011680"/>
            <a:ext cx="5449229" cy="4562144"/>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600" dirty="0"/>
              <a:t>7. What effect did the plagues have upon him?</a:t>
            </a:r>
          </a:p>
        </p:txBody>
      </p:sp>
      <p:sp>
        <p:nvSpPr>
          <p:cNvPr id="4" name="Content Placeholder 3"/>
          <p:cNvSpPr>
            <a:spLocks noGrp="1"/>
          </p:cNvSpPr>
          <p:nvPr>
            <p:ph sz="half" idx="2"/>
          </p:nvPr>
        </p:nvSpPr>
        <p:spPr>
          <a:xfrm>
            <a:off x="6233532" y="2011680"/>
            <a:ext cx="5653668" cy="4617720"/>
          </a:xfrm>
        </p:spPr>
        <p:txBody>
          <a:bodyPr vert="horz" wrap="square" lIns="36576" tIns="27432" rIns="36576" bIns="27432" rtlCol="0">
            <a:normAutofit/>
          </a:bodyPr>
          <a:lstStyle/>
          <a:p>
            <a:pPr>
              <a:lnSpc>
                <a:spcPct val="100000"/>
              </a:lnSpc>
              <a:spcBef>
                <a:spcPts val="0"/>
              </a:spcBef>
              <a:spcAft>
                <a:spcPts val="0"/>
              </a:spcAft>
              <a:defRPr sz="3200" b="1">
                <a:latin typeface="Aptos"/>
              </a:defRPr>
            </a:pPr>
            <a:r>
              <a:rPr sz="4000" dirty="0"/>
              <a:t>Exodus 8:15</a:t>
            </a:r>
          </a:p>
          <a:p>
            <a:pPr>
              <a:lnSpc>
                <a:spcPct val="100000"/>
              </a:lnSpc>
              <a:spcBef>
                <a:spcPts val="0"/>
              </a:spcBef>
              <a:spcAft>
                <a:spcPts val="0"/>
              </a:spcAft>
              <a:defRPr sz="3200" b="0">
                <a:latin typeface="Aptos"/>
              </a:defRPr>
            </a:pPr>
            <a:r>
              <a:rPr sz="4000" dirty="0"/>
              <a:t>But when Pharaoh saw that there was respite, he hardened his heart, and hearkened not unto them; as the LORD had said.</a:t>
            </a:r>
          </a:p>
        </p:txBody>
      </p:sp>
      <p:pic>
        <p:nvPicPr>
          <p:cNvPr id="7" name="Content Placeholder 6" descr="What Did the Lord Mean When He Said Moses Would Become “God to Pharaoh”  During the Plagues of Egypt? (Old Testament Gospel Doctrine Lesson 13A) |  FAIR">
            <a:extLst>
              <a:ext uri="{FF2B5EF4-FFF2-40B4-BE49-F238E27FC236}">
                <a16:creationId xmlns:a16="http://schemas.microsoft.com/office/drawing/2014/main" id="{4F32CE58-3DB4-3D60-6A6B-583316CF7700}"/>
              </a:ext>
            </a:extLst>
          </p:cNvPr>
          <p:cNvPicPr>
            <a:picLocks noGrp="1" noChangeAspect="1"/>
          </p:cNvPicPr>
          <p:nvPr>
            <p:ph sz="half" idx="1"/>
          </p:nvPr>
        </p:nvPicPr>
        <p:blipFill>
          <a:blip r:embed="rId2"/>
          <a:stretch>
            <a:fillRect/>
          </a:stretch>
        </p:blipFill>
        <p:spPr>
          <a:xfrm>
            <a:off x="442333" y="1983833"/>
            <a:ext cx="5653667" cy="4589991"/>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600" dirty="0"/>
              <a:t>8. How was he confirmed in his obstinacy?</a:t>
            </a:r>
          </a:p>
        </p:txBody>
      </p:sp>
      <p:pic>
        <p:nvPicPr>
          <p:cNvPr id="3" name="Picture 2" descr="Who is the Pharaoh of Prophet Moses? - EgyptToday">
            <a:extLst>
              <a:ext uri="{FF2B5EF4-FFF2-40B4-BE49-F238E27FC236}">
                <a16:creationId xmlns:a16="http://schemas.microsoft.com/office/drawing/2014/main" id="{22832206-C12C-AD21-B327-FD01E40AE27E}"/>
              </a:ext>
            </a:extLst>
          </p:cNvPr>
          <p:cNvPicPr>
            <a:picLocks noChangeAspect="1"/>
          </p:cNvPicPr>
          <p:nvPr/>
        </p:nvPicPr>
        <p:blipFill>
          <a:blip r:embed="rId2"/>
          <a:srcRect b="36172"/>
          <a:stretch>
            <a:fillRect/>
          </a:stretch>
        </p:blipFill>
        <p:spPr>
          <a:xfrm>
            <a:off x="327799" y="2141731"/>
            <a:ext cx="11536402" cy="4432093"/>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600" dirty="0"/>
              <a:t>8. How was he confirmed in his obstinacy?</a:t>
            </a:r>
          </a:p>
        </p:txBody>
      </p:sp>
      <p:sp>
        <p:nvSpPr>
          <p:cNvPr id="4" name="Content Placeholder 3"/>
          <p:cNvSpPr>
            <a:spLocks noGrp="1"/>
          </p:cNvSpPr>
          <p:nvPr>
            <p:ph sz="half" idx="2"/>
          </p:nvPr>
        </p:nvSpPr>
        <p:spPr>
          <a:xfrm>
            <a:off x="6411951" y="2162402"/>
            <a:ext cx="5186432" cy="4411422"/>
          </a:xfrm>
        </p:spPr>
        <p:txBody>
          <a:bodyPr vert="horz" wrap="square" lIns="36576" tIns="27432" rIns="36576" bIns="27432" rtlCol="0">
            <a:normAutofit fontScale="92500"/>
          </a:bodyPr>
          <a:lstStyle/>
          <a:p>
            <a:pPr>
              <a:lnSpc>
                <a:spcPct val="100000"/>
              </a:lnSpc>
              <a:spcBef>
                <a:spcPts val="0"/>
              </a:spcBef>
              <a:spcAft>
                <a:spcPts val="0"/>
              </a:spcAft>
              <a:defRPr sz="3200" b="1">
                <a:latin typeface="Aptos"/>
              </a:defRPr>
            </a:pPr>
            <a:r>
              <a:rPr sz="4000" dirty="0"/>
              <a:t>Exodus 8:15</a:t>
            </a:r>
          </a:p>
          <a:p>
            <a:pPr>
              <a:lnSpc>
                <a:spcPct val="100000"/>
              </a:lnSpc>
              <a:spcBef>
                <a:spcPts val="0"/>
              </a:spcBef>
              <a:spcAft>
                <a:spcPts val="0"/>
              </a:spcAft>
              <a:defRPr sz="3200" b="0">
                <a:latin typeface="Aptos"/>
              </a:defRPr>
            </a:pPr>
            <a:r>
              <a:rPr sz="4000" dirty="0"/>
              <a:t>But when Pharaoh saw that there was respite, he hardened his heart, and hearkened not unto them; as the LORD had said.</a:t>
            </a:r>
          </a:p>
        </p:txBody>
      </p:sp>
      <p:pic>
        <p:nvPicPr>
          <p:cNvPr id="7" name="Content Placeholder 6" descr="Ramesses II Holding Prisoners by Their Hair (Detail)">
            <a:extLst>
              <a:ext uri="{FF2B5EF4-FFF2-40B4-BE49-F238E27FC236}">
                <a16:creationId xmlns:a16="http://schemas.microsoft.com/office/drawing/2014/main" id="{3318B0AE-27B8-B7F2-3055-EE0EE3B79EA9}"/>
              </a:ext>
            </a:extLst>
          </p:cNvPr>
          <p:cNvPicPr>
            <a:picLocks noGrp="1" noChangeAspect="1"/>
          </p:cNvPicPr>
          <p:nvPr>
            <p:ph sz="half" idx="1"/>
          </p:nvPr>
        </p:nvPicPr>
        <p:blipFill>
          <a:blip r:embed="rId2"/>
          <a:stretch>
            <a:fillRect/>
          </a:stretch>
        </p:blipFill>
        <p:spPr>
          <a:xfrm>
            <a:off x="156117" y="2011681"/>
            <a:ext cx="5854390" cy="4683512"/>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600" dirty="0"/>
              <a:t>8. How was he confirmed in his obstinacy?</a:t>
            </a:r>
          </a:p>
        </p:txBody>
      </p:sp>
      <p:sp>
        <p:nvSpPr>
          <p:cNvPr id="4" name="Content Placeholder 3"/>
          <p:cNvSpPr>
            <a:spLocks noGrp="1"/>
          </p:cNvSpPr>
          <p:nvPr>
            <p:ph sz="half" idx="2"/>
          </p:nvPr>
        </p:nvSpPr>
        <p:spPr>
          <a:xfrm>
            <a:off x="5999355" y="2096429"/>
            <a:ext cx="5954751" cy="4532971"/>
          </a:xfrm>
        </p:spPr>
        <p:txBody>
          <a:bodyPr vert="horz" wrap="square" lIns="36576" tIns="27432" rIns="36576" bIns="27432" rtlCol="0">
            <a:normAutofit lnSpcReduction="10000"/>
          </a:bodyPr>
          <a:lstStyle/>
          <a:p>
            <a:pPr>
              <a:lnSpc>
                <a:spcPct val="100000"/>
              </a:lnSpc>
              <a:spcBef>
                <a:spcPts val="0"/>
              </a:spcBef>
              <a:spcAft>
                <a:spcPts val="0"/>
              </a:spcAft>
              <a:defRPr sz="3200" b="1">
                <a:latin typeface="Aptos"/>
              </a:defRPr>
            </a:pPr>
            <a:r>
              <a:rPr sz="4000" dirty="0"/>
              <a:t>Exodus 9:34</a:t>
            </a:r>
          </a:p>
          <a:p>
            <a:pPr>
              <a:lnSpc>
                <a:spcPct val="100000"/>
              </a:lnSpc>
              <a:spcBef>
                <a:spcPts val="0"/>
              </a:spcBef>
              <a:spcAft>
                <a:spcPts val="0"/>
              </a:spcAft>
              <a:defRPr sz="3200" b="0">
                <a:latin typeface="Aptos"/>
              </a:defRPr>
            </a:pPr>
            <a:r>
              <a:rPr sz="4000" dirty="0"/>
              <a:t>And when Pharaoh saw that the rain and the hail and the thunders were ceased, he sinned yet more, and hardened his heart, he and his servants.</a:t>
            </a:r>
          </a:p>
        </p:txBody>
      </p:sp>
      <p:pic>
        <p:nvPicPr>
          <p:cNvPr id="13" name="Content Placeholder 12" descr="Moses or Pharaoh: Which Mindset Are You? - Chabad.org">
            <a:extLst>
              <a:ext uri="{FF2B5EF4-FFF2-40B4-BE49-F238E27FC236}">
                <a16:creationId xmlns:a16="http://schemas.microsoft.com/office/drawing/2014/main" id="{9C3EEDF7-8D67-C9BF-99A8-139DEE483D97}"/>
              </a:ext>
            </a:extLst>
          </p:cNvPr>
          <p:cNvPicPr>
            <a:picLocks noGrp="1" noChangeAspect="1"/>
          </p:cNvPicPr>
          <p:nvPr>
            <p:ph sz="half" idx="1"/>
          </p:nvPr>
        </p:nvPicPr>
        <p:blipFill>
          <a:blip r:embed="rId2"/>
          <a:srcRect l="6823" r="32925"/>
          <a:stretch>
            <a:fillRect/>
          </a:stretch>
        </p:blipFill>
        <p:spPr>
          <a:xfrm>
            <a:off x="412595" y="2040854"/>
            <a:ext cx="5218771" cy="453297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600" dirty="0"/>
              <a:t>8. How was he confirmed in his obstinacy?</a:t>
            </a:r>
          </a:p>
        </p:txBody>
      </p:sp>
      <p:sp>
        <p:nvSpPr>
          <p:cNvPr id="4" name="Content Placeholder 3"/>
          <p:cNvSpPr>
            <a:spLocks noGrp="1"/>
          </p:cNvSpPr>
          <p:nvPr>
            <p:ph sz="half" idx="2"/>
          </p:nvPr>
        </p:nvSpPr>
        <p:spPr>
          <a:xfrm>
            <a:off x="6096000" y="1996068"/>
            <a:ext cx="5858107" cy="4633332"/>
          </a:xfrm>
        </p:spPr>
        <p:txBody>
          <a:bodyPr vert="horz" wrap="square" lIns="36576" tIns="27432" rIns="36576" bIns="27432" rtlCol="0">
            <a:normAutofit/>
          </a:bodyPr>
          <a:lstStyle/>
          <a:p>
            <a:pPr>
              <a:lnSpc>
                <a:spcPct val="100000"/>
              </a:lnSpc>
              <a:spcBef>
                <a:spcPts val="0"/>
              </a:spcBef>
              <a:spcAft>
                <a:spcPts val="0"/>
              </a:spcAft>
              <a:defRPr sz="3200" b="1">
                <a:latin typeface="Aptos"/>
              </a:defRPr>
            </a:pPr>
            <a:r>
              <a:rPr sz="3600" dirty="0"/>
              <a:t>Exodus 7:22</a:t>
            </a:r>
          </a:p>
          <a:p>
            <a:pPr>
              <a:lnSpc>
                <a:spcPct val="100000"/>
              </a:lnSpc>
              <a:spcBef>
                <a:spcPts val="0"/>
              </a:spcBef>
              <a:spcAft>
                <a:spcPts val="0"/>
              </a:spcAft>
              <a:defRPr sz="3200" b="0">
                <a:latin typeface="Aptos"/>
              </a:defRPr>
            </a:pPr>
            <a:r>
              <a:rPr sz="3600" dirty="0"/>
              <a:t>And the magicians of Egypt did so with their enchantments: and Pharaoh's heart was hardened, neither did he hearken unto them; as the LORD had said.</a:t>
            </a:r>
          </a:p>
        </p:txBody>
      </p:sp>
      <p:pic>
        <p:nvPicPr>
          <p:cNvPr id="7" name="Content Placeholder 6" descr="Who was Pharaoh at Moses' birth?">
            <a:extLst>
              <a:ext uri="{FF2B5EF4-FFF2-40B4-BE49-F238E27FC236}">
                <a16:creationId xmlns:a16="http://schemas.microsoft.com/office/drawing/2014/main" id="{96FF1E88-BE0A-3D0D-5DDC-31AD5E3FAD98}"/>
              </a:ext>
            </a:extLst>
          </p:cNvPr>
          <p:cNvPicPr>
            <a:picLocks noGrp="1" noChangeAspect="1"/>
          </p:cNvPicPr>
          <p:nvPr>
            <p:ph sz="half" idx="1"/>
          </p:nvPr>
        </p:nvPicPr>
        <p:blipFill>
          <a:blip r:embed="rId2"/>
          <a:srcRect l="35302" t="22822" r="13370" b="13637"/>
          <a:stretch>
            <a:fillRect/>
          </a:stretch>
        </p:blipFill>
        <p:spPr>
          <a:xfrm>
            <a:off x="401443" y="1996068"/>
            <a:ext cx="5609063" cy="4627966"/>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600" dirty="0"/>
              <a:t>9. State the instances in which God showed his special care for his people.</a:t>
            </a:r>
          </a:p>
        </p:txBody>
      </p:sp>
      <p:pic>
        <p:nvPicPr>
          <p:cNvPr id="3" name="Picture 2" descr="Growing Christian Resources: Some Reflections On Jesus As &quot;The Pillar Of  Fire&quot; and &quot;The Light Of The World&quot;">
            <a:extLst>
              <a:ext uri="{FF2B5EF4-FFF2-40B4-BE49-F238E27FC236}">
                <a16:creationId xmlns:a16="http://schemas.microsoft.com/office/drawing/2014/main" id="{3DC05BB9-E064-9815-B411-2F0FBAA80A85}"/>
              </a:ext>
            </a:extLst>
          </p:cNvPr>
          <p:cNvPicPr>
            <a:picLocks noChangeAspect="1"/>
          </p:cNvPicPr>
          <p:nvPr/>
        </p:nvPicPr>
        <p:blipFill>
          <a:blip r:embed="rId2"/>
          <a:srcRect t="21104" b="3099"/>
          <a:stretch>
            <a:fillRect/>
          </a:stretch>
        </p:blipFill>
        <p:spPr>
          <a:xfrm>
            <a:off x="233943" y="2007220"/>
            <a:ext cx="11724114" cy="4660224"/>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600" dirty="0"/>
              <a:t>9. State the instances in which God showed his special care for his people.</a:t>
            </a:r>
          </a:p>
        </p:txBody>
      </p:sp>
      <p:sp>
        <p:nvSpPr>
          <p:cNvPr id="4" name="Content Placeholder 3"/>
          <p:cNvSpPr>
            <a:spLocks noGrp="1"/>
          </p:cNvSpPr>
          <p:nvPr>
            <p:ph sz="half" idx="2"/>
          </p:nvPr>
        </p:nvSpPr>
        <p:spPr>
          <a:xfrm>
            <a:off x="6222379" y="2096429"/>
            <a:ext cx="5709425" cy="4532971"/>
          </a:xfrm>
        </p:spPr>
        <p:txBody>
          <a:bodyPr vert="horz" wrap="square" lIns="36576" tIns="27432" rIns="36576" bIns="27432" rtlCol="0">
            <a:normAutofit lnSpcReduction="10000"/>
          </a:bodyPr>
          <a:lstStyle/>
          <a:p>
            <a:pPr>
              <a:lnSpc>
                <a:spcPct val="100000"/>
              </a:lnSpc>
              <a:spcBef>
                <a:spcPts val="0"/>
              </a:spcBef>
              <a:spcAft>
                <a:spcPts val="0"/>
              </a:spcAft>
              <a:defRPr sz="3200" b="1">
                <a:latin typeface="Aptos"/>
              </a:defRPr>
            </a:pPr>
            <a:r>
              <a:rPr sz="3600" dirty="0"/>
              <a:t>Exodus 8:22</a:t>
            </a:r>
          </a:p>
          <a:p>
            <a:pPr>
              <a:lnSpc>
                <a:spcPct val="100000"/>
              </a:lnSpc>
              <a:spcBef>
                <a:spcPts val="0"/>
              </a:spcBef>
              <a:spcAft>
                <a:spcPts val="0"/>
              </a:spcAft>
              <a:defRPr sz="3200" b="0">
                <a:latin typeface="Aptos"/>
              </a:defRPr>
            </a:pPr>
            <a:r>
              <a:rPr sz="3600" dirty="0"/>
              <a:t>And I will sever in that day the land of Goshen, in which my people dwell, that no swarms of flies shall be there; to the end thou mayest know that I am the LORD in the midst of the earth.</a:t>
            </a:r>
          </a:p>
        </p:txBody>
      </p:sp>
      <p:pic>
        <p:nvPicPr>
          <p:cNvPr id="10" name="Content Placeholder 9" descr="Photography Poster Fourth Egyptian Plague - Swarms of Flies as in Exodus 8  | Wall Art | Abposters.com">
            <a:extLst>
              <a:ext uri="{FF2B5EF4-FFF2-40B4-BE49-F238E27FC236}">
                <a16:creationId xmlns:a16="http://schemas.microsoft.com/office/drawing/2014/main" id="{8A3450C4-2B5F-D7BC-BC09-6BF28E0D29DF}"/>
              </a:ext>
            </a:extLst>
          </p:cNvPr>
          <p:cNvPicPr>
            <a:picLocks noGrp="1" noChangeAspect="1"/>
          </p:cNvPicPr>
          <p:nvPr>
            <p:ph sz="half" idx="1"/>
          </p:nvPr>
        </p:nvPicPr>
        <p:blipFill>
          <a:blip r:embed="rId2"/>
          <a:stretch>
            <a:fillRect/>
          </a:stretch>
        </p:blipFill>
        <p:spPr>
          <a:xfrm>
            <a:off x="260196" y="2018184"/>
            <a:ext cx="5832111" cy="4694849"/>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600" dirty="0"/>
              <a:t>9. State the instances in which God showed his special care for his people.</a:t>
            </a:r>
          </a:p>
        </p:txBody>
      </p:sp>
      <p:sp>
        <p:nvSpPr>
          <p:cNvPr id="4" name="Content Placeholder 3"/>
          <p:cNvSpPr>
            <a:spLocks noGrp="1"/>
          </p:cNvSpPr>
          <p:nvPr>
            <p:ph sz="half" idx="2"/>
          </p:nvPr>
        </p:nvSpPr>
        <p:spPr>
          <a:xfrm>
            <a:off x="5642517" y="2011680"/>
            <a:ext cx="6266985" cy="4617720"/>
          </a:xfrm>
        </p:spPr>
        <p:txBody>
          <a:bodyPr vert="horz" wrap="square" lIns="36576" tIns="27432" rIns="36576" bIns="27432" rtlCol="0">
            <a:normAutofit/>
          </a:bodyPr>
          <a:lstStyle/>
          <a:p>
            <a:pPr>
              <a:lnSpc>
                <a:spcPct val="100000"/>
              </a:lnSpc>
              <a:spcBef>
                <a:spcPts val="0"/>
              </a:spcBef>
              <a:spcAft>
                <a:spcPts val="0"/>
              </a:spcAft>
              <a:defRPr sz="3200" b="1">
                <a:latin typeface="Aptos"/>
              </a:defRPr>
            </a:pPr>
            <a:r>
              <a:rPr sz="4000" dirty="0"/>
              <a:t>Exodus 9:4</a:t>
            </a:r>
          </a:p>
          <a:p>
            <a:pPr>
              <a:lnSpc>
                <a:spcPct val="100000"/>
              </a:lnSpc>
              <a:spcBef>
                <a:spcPts val="0"/>
              </a:spcBef>
              <a:spcAft>
                <a:spcPts val="0"/>
              </a:spcAft>
              <a:defRPr sz="3200" b="0">
                <a:latin typeface="Aptos"/>
              </a:defRPr>
            </a:pPr>
            <a:r>
              <a:rPr sz="4000" dirty="0"/>
              <a:t>And the LORD shall sever between the cattle of Israel and the cattle of Egypt: and there shall nothing die of all that is the children's of Israel.</a:t>
            </a:r>
          </a:p>
        </p:txBody>
      </p:sp>
      <p:pic>
        <p:nvPicPr>
          <p:cNvPr id="7" name="Content Placeholder 6" descr="MEMORIAL TO A COW">
            <a:extLst>
              <a:ext uri="{FF2B5EF4-FFF2-40B4-BE49-F238E27FC236}">
                <a16:creationId xmlns:a16="http://schemas.microsoft.com/office/drawing/2014/main" id="{9DF5621A-21DF-46B9-2719-C4CED868B9D5}"/>
              </a:ext>
            </a:extLst>
          </p:cNvPr>
          <p:cNvPicPr>
            <a:picLocks noGrp="1" noChangeAspect="1"/>
          </p:cNvPicPr>
          <p:nvPr>
            <p:ph sz="half" idx="1"/>
          </p:nvPr>
        </p:nvPicPr>
        <p:blipFill>
          <a:blip r:embed="rId2"/>
          <a:srcRect t="8869" b="15038"/>
          <a:stretch>
            <a:fillRect/>
          </a:stretch>
        </p:blipFill>
        <p:spPr>
          <a:xfrm>
            <a:off x="617033" y="1850545"/>
            <a:ext cx="4334107" cy="493999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600" dirty="0"/>
              <a:t>9. State the instances in which God showed his special care for his people.</a:t>
            </a:r>
          </a:p>
        </p:txBody>
      </p:sp>
      <p:sp>
        <p:nvSpPr>
          <p:cNvPr id="4" name="Content Placeholder 3"/>
          <p:cNvSpPr>
            <a:spLocks noGrp="1"/>
          </p:cNvSpPr>
          <p:nvPr>
            <p:ph sz="half" idx="2"/>
          </p:nvPr>
        </p:nvSpPr>
        <p:spPr>
          <a:xfrm>
            <a:off x="6096000" y="2011680"/>
            <a:ext cx="5835805" cy="4617720"/>
          </a:xfrm>
        </p:spPr>
        <p:txBody>
          <a:bodyPr vert="horz" wrap="square" lIns="36576" tIns="27432" rIns="36576" bIns="27432" rtlCol="0">
            <a:normAutofit/>
          </a:bodyPr>
          <a:lstStyle/>
          <a:p>
            <a:pPr>
              <a:lnSpc>
                <a:spcPct val="100000"/>
              </a:lnSpc>
              <a:spcBef>
                <a:spcPts val="0"/>
              </a:spcBef>
              <a:spcAft>
                <a:spcPts val="0"/>
              </a:spcAft>
              <a:defRPr sz="3200" b="1">
                <a:latin typeface="Aptos"/>
              </a:defRPr>
            </a:pPr>
            <a:r>
              <a:rPr sz="4000" dirty="0"/>
              <a:t>Exodus 10:23</a:t>
            </a:r>
          </a:p>
          <a:p>
            <a:pPr>
              <a:lnSpc>
                <a:spcPct val="100000"/>
              </a:lnSpc>
              <a:spcBef>
                <a:spcPts val="0"/>
              </a:spcBef>
              <a:spcAft>
                <a:spcPts val="0"/>
              </a:spcAft>
              <a:defRPr sz="3200" b="0">
                <a:latin typeface="Aptos"/>
              </a:defRPr>
            </a:pPr>
            <a:r>
              <a:rPr sz="4000" dirty="0"/>
              <a:t>They saw not one another, neither rose any from his place for three days: but all the children of Israel had light in their dwellings.</a:t>
            </a:r>
          </a:p>
        </p:txBody>
      </p:sp>
      <p:pic>
        <p:nvPicPr>
          <p:cNvPr id="7" name="Content Placeholder 6" descr="Exodus 10:23 Devotional: Living in the Light of God: A Reflection on Exodus  10:23 | Bible Art">
            <a:extLst>
              <a:ext uri="{FF2B5EF4-FFF2-40B4-BE49-F238E27FC236}">
                <a16:creationId xmlns:a16="http://schemas.microsoft.com/office/drawing/2014/main" id="{05F7DFF0-66CD-F0DA-AB30-F3DB72C18C26}"/>
              </a:ext>
            </a:extLst>
          </p:cNvPr>
          <p:cNvPicPr>
            <a:picLocks noGrp="1" noChangeAspect="1"/>
          </p:cNvPicPr>
          <p:nvPr>
            <p:ph sz="half" idx="1"/>
          </p:nvPr>
        </p:nvPicPr>
        <p:blipFill>
          <a:blip r:embed="rId2"/>
          <a:srcRect t="11328" b="6030"/>
          <a:stretch>
            <a:fillRect/>
          </a:stretch>
        </p:blipFill>
        <p:spPr>
          <a:xfrm>
            <a:off x="178420" y="2107262"/>
            <a:ext cx="5356302" cy="4426555"/>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600" dirty="0"/>
              <a:t>9. State the instances in which God showed his special care for his people.</a:t>
            </a:r>
          </a:p>
        </p:txBody>
      </p:sp>
      <p:sp>
        <p:nvSpPr>
          <p:cNvPr id="4" name="Content Placeholder 3"/>
          <p:cNvSpPr>
            <a:spLocks noGrp="1"/>
          </p:cNvSpPr>
          <p:nvPr>
            <p:ph sz="half" idx="2"/>
          </p:nvPr>
        </p:nvSpPr>
        <p:spPr>
          <a:xfrm>
            <a:off x="6096000" y="2011680"/>
            <a:ext cx="5969620" cy="4701354"/>
          </a:xfrm>
        </p:spPr>
        <p:txBody>
          <a:bodyPr vert="horz" wrap="square" lIns="36576" tIns="27432" rIns="36576" bIns="27432" rtlCol="0">
            <a:normAutofit lnSpcReduction="10000"/>
          </a:bodyPr>
          <a:lstStyle/>
          <a:p>
            <a:pPr>
              <a:lnSpc>
                <a:spcPct val="100000"/>
              </a:lnSpc>
              <a:spcBef>
                <a:spcPts val="0"/>
              </a:spcBef>
              <a:spcAft>
                <a:spcPts val="0"/>
              </a:spcAft>
              <a:defRPr sz="3200" b="1">
                <a:latin typeface="Aptos"/>
              </a:defRPr>
            </a:pPr>
            <a:r>
              <a:rPr sz="3600" dirty="0"/>
              <a:t>Exodus 11:7</a:t>
            </a:r>
          </a:p>
          <a:p>
            <a:pPr>
              <a:lnSpc>
                <a:spcPct val="100000"/>
              </a:lnSpc>
              <a:spcBef>
                <a:spcPts val="0"/>
              </a:spcBef>
              <a:spcAft>
                <a:spcPts val="0"/>
              </a:spcAft>
              <a:defRPr sz="3200" b="0">
                <a:latin typeface="Aptos"/>
              </a:defRPr>
            </a:pPr>
            <a:r>
              <a:rPr sz="3600" dirty="0"/>
              <a:t>But against any of the children of Israel shall not a dog move his tongue, against man or beast: that ye may know how that the LORD doth put a difference between the Egyptians and Israel.</a:t>
            </a:r>
          </a:p>
        </p:txBody>
      </p:sp>
      <p:pic>
        <p:nvPicPr>
          <p:cNvPr id="7" name="Content Placeholder 6" descr="Pet Care from Splash and Dash Gives Five Tips to Control Dog Barking">
            <a:extLst>
              <a:ext uri="{FF2B5EF4-FFF2-40B4-BE49-F238E27FC236}">
                <a16:creationId xmlns:a16="http://schemas.microsoft.com/office/drawing/2014/main" id="{AB17A66E-7A2C-63E0-E972-22FD1E413FB3}"/>
              </a:ext>
            </a:extLst>
          </p:cNvPr>
          <p:cNvPicPr>
            <a:picLocks noGrp="1" noChangeAspect="1"/>
          </p:cNvPicPr>
          <p:nvPr>
            <p:ph sz="half" idx="1"/>
          </p:nvPr>
        </p:nvPicPr>
        <p:blipFill>
          <a:blip r:embed="rId2"/>
          <a:srcRect l="12525" r="10771"/>
          <a:stretch>
            <a:fillRect/>
          </a:stretch>
        </p:blipFill>
        <p:spPr>
          <a:xfrm>
            <a:off x="223023" y="2011680"/>
            <a:ext cx="5872977" cy="4562144"/>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600" dirty="0"/>
              <a:t>9. State the instances in which God showed his special care for his people.</a:t>
            </a:r>
          </a:p>
        </p:txBody>
      </p:sp>
      <p:sp>
        <p:nvSpPr>
          <p:cNvPr id="4" name="Content Placeholder 3"/>
          <p:cNvSpPr>
            <a:spLocks noGrp="1"/>
          </p:cNvSpPr>
          <p:nvPr>
            <p:ph sz="half" idx="2"/>
          </p:nvPr>
        </p:nvSpPr>
        <p:spPr>
          <a:xfrm>
            <a:off x="6014720" y="2011680"/>
            <a:ext cx="5842000" cy="4617720"/>
          </a:xfrm>
        </p:spPr>
        <p:txBody>
          <a:bodyPr vert="horz" wrap="square" lIns="36576" tIns="27432" rIns="36576" bIns="27432" rtlCol="0">
            <a:normAutofit/>
          </a:bodyPr>
          <a:lstStyle/>
          <a:p>
            <a:pPr>
              <a:lnSpc>
                <a:spcPct val="100000"/>
              </a:lnSpc>
              <a:spcBef>
                <a:spcPts val="0"/>
              </a:spcBef>
              <a:spcAft>
                <a:spcPts val="0"/>
              </a:spcAft>
              <a:defRPr sz="3200" b="1">
                <a:latin typeface="Aptos"/>
              </a:defRPr>
            </a:pPr>
            <a:r>
              <a:rPr sz="3600" dirty="0"/>
              <a:t>Exodus 13:21</a:t>
            </a:r>
          </a:p>
          <a:p>
            <a:pPr>
              <a:lnSpc>
                <a:spcPct val="100000"/>
              </a:lnSpc>
              <a:spcBef>
                <a:spcPts val="0"/>
              </a:spcBef>
              <a:spcAft>
                <a:spcPts val="0"/>
              </a:spcAft>
              <a:defRPr sz="3200" b="0">
                <a:latin typeface="Aptos"/>
              </a:defRPr>
            </a:pPr>
            <a:r>
              <a:rPr sz="3600" dirty="0"/>
              <a:t>And the LORD went before them by day in a pillar of a cloud, to lead them the way; and by night in a pillar of fire, to give them light; to go by day and night:</a:t>
            </a:r>
          </a:p>
        </p:txBody>
      </p:sp>
      <p:pic>
        <p:nvPicPr>
          <p:cNvPr id="8" name="Content Placeholder 7">
            <a:extLst>
              <a:ext uri="{FF2B5EF4-FFF2-40B4-BE49-F238E27FC236}">
                <a16:creationId xmlns:a16="http://schemas.microsoft.com/office/drawing/2014/main" id="{0C4F0CCB-3E35-45D2-EAC8-05C1AF3117ED}"/>
              </a:ext>
            </a:extLst>
          </p:cNvPr>
          <p:cNvPicPr>
            <a:picLocks noGrp="1" noChangeAspect="1"/>
          </p:cNvPicPr>
          <p:nvPr>
            <p:ph sz="half" idx="1"/>
          </p:nvPr>
        </p:nvPicPr>
        <p:blipFill>
          <a:blip r:embed="rId2"/>
          <a:srcRect r="20209" b="18150"/>
          <a:stretch>
            <a:fillRect/>
          </a:stretch>
        </p:blipFill>
        <p:spPr>
          <a:xfrm>
            <a:off x="223520" y="2011680"/>
            <a:ext cx="5689600" cy="4562144"/>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600" dirty="0"/>
              <a:t>10. When, how, and why was the Passover instituted?</a:t>
            </a:r>
          </a:p>
        </p:txBody>
      </p:sp>
      <p:pic>
        <p:nvPicPr>
          <p:cNvPr id="4" name="Picture 3" descr="The First Passover — Covenant Community Presbyterian Church">
            <a:extLst>
              <a:ext uri="{FF2B5EF4-FFF2-40B4-BE49-F238E27FC236}">
                <a16:creationId xmlns:a16="http://schemas.microsoft.com/office/drawing/2014/main" id="{3A28C1E9-A134-3C50-85E2-AB5F5A6EC437}"/>
              </a:ext>
            </a:extLst>
          </p:cNvPr>
          <p:cNvPicPr>
            <a:picLocks noChangeAspect="1"/>
          </p:cNvPicPr>
          <p:nvPr/>
        </p:nvPicPr>
        <p:blipFill>
          <a:blip r:embed="rId2"/>
          <a:srcRect t="17115" b="22266"/>
          <a:stretch>
            <a:fillRect/>
          </a:stretch>
        </p:blipFill>
        <p:spPr>
          <a:xfrm>
            <a:off x="157480" y="1971039"/>
            <a:ext cx="11790680" cy="4714241"/>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600" dirty="0"/>
              <a:t>10. When, how, and why was the Passover instituted?</a:t>
            </a:r>
          </a:p>
        </p:txBody>
      </p:sp>
      <p:sp>
        <p:nvSpPr>
          <p:cNvPr id="4" name="Content Placeholder 3"/>
          <p:cNvSpPr>
            <a:spLocks noGrp="1"/>
          </p:cNvSpPr>
          <p:nvPr>
            <p:ph sz="half" idx="2"/>
          </p:nvPr>
        </p:nvSpPr>
        <p:spPr>
          <a:xfrm>
            <a:off x="5974080" y="2011680"/>
            <a:ext cx="5882640" cy="4617720"/>
          </a:xfrm>
        </p:spPr>
        <p:txBody>
          <a:bodyPr vert="horz" wrap="square" lIns="36576" tIns="27432" rIns="36576" bIns="27432" rtlCol="0">
            <a:normAutofit/>
          </a:bodyPr>
          <a:lstStyle/>
          <a:p>
            <a:pPr>
              <a:lnSpc>
                <a:spcPct val="100000"/>
              </a:lnSpc>
              <a:spcBef>
                <a:spcPts val="0"/>
              </a:spcBef>
              <a:spcAft>
                <a:spcPts val="0"/>
              </a:spcAft>
              <a:defRPr sz="3200" b="1">
                <a:latin typeface="Aptos"/>
              </a:defRPr>
            </a:pPr>
            <a:r>
              <a:rPr sz="3200" dirty="0"/>
              <a:t>Exodus 12:3</a:t>
            </a:r>
          </a:p>
          <a:p>
            <a:pPr>
              <a:lnSpc>
                <a:spcPct val="100000"/>
              </a:lnSpc>
              <a:spcBef>
                <a:spcPts val="0"/>
              </a:spcBef>
              <a:spcAft>
                <a:spcPts val="0"/>
              </a:spcAft>
              <a:defRPr sz="3200" b="0">
                <a:latin typeface="Aptos"/>
              </a:defRPr>
            </a:pPr>
            <a:r>
              <a:rPr sz="3200" dirty="0"/>
              <a:t>Speak ye unto all the congregation of Israel, saying, In the tenth day of this month they shall take to them every man a lamb, according to the house of their fathers, a lamb for an house:</a:t>
            </a:r>
          </a:p>
        </p:txBody>
      </p:sp>
      <p:pic>
        <p:nvPicPr>
          <p:cNvPr id="7" name="Content Placeholder 6" descr="Your Passover Lamb | Daily Devotional | Inspiration Ministries">
            <a:extLst>
              <a:ext uri="{FF2B5EF4-FFF2-40B4-BE49-F238E27FC236}">
                <a16:creationId xmlns:a16="http://schemas.microsoft.com/office/drawing/2014/main" id="{74EA0066-4597-8959-087D-DE026F549200}"/>
              </a:ext>
            </a:extLst>
          </p:cNvPr>
          <p:cNvPicPr>
            <a:picLocks noGrp="1" noChangeAspect="1"/>
          </p:cNvPicPr>
          <p:nvPr>
            <p:ph sz="half" idx="1"/>
          </p:nvPr>
        </p:nvPicPr>
        <p:blipFill>
          <a:blip r:embed="rId2"/>
          <a:srcRect r="36337"/>
          <a:stretch>
            <a:fillRect/>
          </a:stretch>
        </p:blipFill>
        <p:spPr>
          <a:xfrm>
            <a:off x="162560" y="2113280"/>
            <a:ext cx="5679440" cy="4460544"/>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600" dirty="0"/>
              <a:t>10. When, how, and why was the Passover instituted?</a:t>
            </a:r>
          </a:p>
        </p:txBody>
      </p:sp>
      <p:sp>
        <p:nvSpPr>
          <p:cNvPr id="4" name="Content Placeholder 3"/>
          <p:cNvSpPr>
            <a:spLocks noGrp="1"/>
          </p:cNvSpPr>
          <p:nvPr>
            <p:ph sz="half" idx="2"/>
          </p:nvPr>
        </p:nvSpPr>
        <p:spPr>
          <a:xfrm>
            <a:off x="5842000" y="2011680"/>
            <a:ext cx="6106160" cy="4617720"/>
          </a:xfrm>
        </p:spPr>
        <p:txBody>
          <a:bodyPr vert="horz" wrap="square" lIns="36576" tIns="27432" rIns="36576" bIns="27432" rtlCol="0">
            <a:normAutofit/>
          </a:bodyPr>
          <a:lstStyle/>
          <a:p>
            <a:pPr>
              <a:lnSpc>
                <a:spcPct val="100000"/>
              </a:lnSpc>
              <a:spcBef>
                <a:spcPts val="0"/>
              </a:spcBef>
              <a:spcAft>
                <a:spcPts val="0"/>
              </a:spcAft>
              <a:defRPr sz="3200" b="1">
                <a:latin typeface="Aptos"/>
              </a:defRPr>
            </a:pPr>
            <a:r>
              <a:rPr sz="4000" dirty="0"/>
              <a:t>Exodus 12:7</a:t>
            </a:r>
          </a:p>
          <a:p>
            <a:pPr>
              <a:lnSpc>
                <a:spcPct val="100000"/>
              </a:lnSpc>
              <a:spcBef>
                <a:spcPts val="0"/>
              </a:spcBef>
              <a:spcAft>
                <a:spcPts val="0"/>
              </a:spcAft>
              <a:defRPr sz="3200" b="0">
                <a:latin typeface="Aptos"/>
              </a:defRPr>
            </a:pPr>
            <a:r>
              <a:rPr sz="4000" dirty="0"/>
              <a:t>And they shall take of the blood, and strike it on the two side posts and on the upper door post of the houses, wherein they shall eat it.</a:t>
            </a:r>
          </a:p>
        </p:txBody>
      </p:sp>
      <p:pic>
        <p:nvPicPr>
          <p:cNvPr id="10" name="Content Placeholder 6" descr="On the night of Passover, judgment was coming through Egypt. Death would  strike every home—but God made a way of escape. Each household was  commanded to take a lamb without blemish, kill">
            <a:extLst>
              <a:ext uri="{FF2B5EF4-FFF2-40B4-BE49-F238E27FC236}">
                <a16:creationId xmlns:a16="http://schemas.microsoft.com/office/drawing/2014/main" id="{69ABE159-ACA8-6529-A811-DD34A443C821}"/>
              </a:ext>
            </a:extLst>
          </p:cNvPr>
          <p:cNvPicPr>
            <a:picLocks noGrp="1" noChangeAspect="1"/>
          </p:cNvPicPr>
          <p:nvPr>
            <p:ph sz="half" idx="1"/>
          </p:nvPr>
        </p:nvPicPr>
        <p:blipFill>
          <a:blip r:embed="rId2"/>
          <a:srcRect l="5327" r="9436"/>
          <a:stretch>
            <a:fillRect/>
          </a:stretch>
        </p:blipFill>
        <p:spPr>
          <a:xfrm>
            <a:off x="243840" y="2011680"/>
            <a:ext cx="5527040" cy="4562144"/>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600" dirty="0"/>
              <a:t>10. When, how, and why was the Passover instituted?</a:t>
            </a:r>
          </a:p>
        </p:txBody>
      </p:sp>
      <p:sp>
        <p:nvSpPr>
          <p:cNvPr id="4" name="Content Placeholder 3"/>
          <p:cNvSpPr>
            <a:spLocks noGrp="1"/>
          </p:cNvSpPr>
          <p:nvPr>
            <p:ph sz="half" idx="2"/>
          </p:nvPr>
        </p:nvSpPr>
        <p:spPr>
          <a:xfrm>
            <a:off x="6024880" y="1930400"/>
            <a:ext cx="5933440" cy="4699000"/>
          </a:xfrm>
        </p:spPr>
        <p:txBody>
          <a:bodyPr vert="horz" wrap="square" lIns="36576" tIns="27432" rIns="36576" bIns="27432" rtlCol="0">
            <a:normAutofit lnSpcReduction="10000"/>
          </a:bodyPr>
          <a:lstStyle/>
          <a:p>
            <a:pPr>
              <a:lnSpc>
                <a:spcPct val="100000"/>
              </a:lnSpc>
              <a:spcBef>
                <a:spcPts val="0"/>
              </a:spcBef>
              <a:spcAft>
                <a:spcPts val="0"/>
              </a:spcAft>
              <a:defRPr sz="3200" b="1">
                <a:latin typeface="Aptos"/>
              </a:defRPr>
            </a:pPr>
            <a:r>
              <a:rPr sz="4000" dirty="0"/>
              <a:t>Exodus 12:11</a:t>
            </a:r>
          </a:p>
          <a:p>
            <a:pPr>
              <a:lnSpc>
                <a:spcPct val="100000"/>
              </a:lnSpc>
              <a:spcBef>
                <a:spcPts val="0"/>
              </a:spcBef>
              <a:spcAft>
                <a:spcPts val="0"/>
              </a:spcAft>
              <a:defRPr sz="3200" b="0">
                <a:latin typeface="Aptos"/>
              </a:defRPr>
            </a:pPr>
            <a:r>
              <a:rPr sz="4000" dirty="0"/>
              <a:t>And thus shall ye eat it; with your loins girded, your shoes on your feet, and your staff in your hand; and ye shall eat it in haste: it is the LORD's </a:t>
            </a:r>
            <a:r>
              <a:rPr sz="4000" dirty="0" err="1"/>
              <a:t>passover</a:t>
            </a:r>
            <a:r>
              <a:rPr sz="4000" dirty="0"/>
              <a:t>.</a:t>
            </a:r>
          </a:p>
        </p:txBody>
      </p:sp>
      <p:pic>
        <p:nvPicPr>
          <p:cNvPr id="10" name="Content Placeholder 9" descr="The First Passover Feast by Heritage Images">
            <a:extLst>
              <a:ext uri="{FF2B5EF4-FFF2-40B4-BE49-F238E27FC236}">
                <a16:creationId xmlns:a16="http://schemas.microsoft.com/office/drawing/2014/main" id="{3E0CFC18-3663-6982-993B-9EDAD712FD6B}"/>
              </a:ext>
            </a:extLst>
          </p:cNvPr>
          <p:cNvPicPr>
            <a:picLocks noGrp="1" noChangeAspect="1"/>
          </p:cNvPicPr>
          <p:nvPr>
            <p:ph sz="half" idx="1"/>
          </p:nvPr>
        </p:nvPicPr>
        <p:blipFill>
          <a:blip r:embed="rId2"/>
          <a:srcRect t="14096" b="12044"/>
          <a:stretch>
            <a:fillRect/>
          </a:stretch>
        </p:blipFill>
        <p:spPr>
          <a:xfrm>
            <a:off x="233680" y="2057399"/>
            <a:ext cx="5791200" cy="4572001"/>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200"/>
              <a:t>10. When, how, and why was the Passover instituted?</a:t>
            </a:r>
          </a:p>
        </p:txBody>
      </p:sp>
      <p:sp>
        <p:nvSpPr>
          <p:cNvPr id="4" name="Content Placeholder 3"/>
          <p:cNvSpPr>
            <a:spLocks noGrp="1"/>
          </p:cNvSpPr>
          <p:nvPr>
            <p:ph sz="half" idx="2"/>
          </p:nvPr>
        </p:nvSpPr>
        <p:spPr>
          <a:xfrm>
            <a:off x="6228080" y="2011680"/>
            <a:ext cx="5659120" cy="4617720"/>
          </a:xfrm>
        </p:spPr>
        <p:txBody>
          <a:bodyPr vert="horz" wrap="square" lIns="36576" tIns="27432" rIns="36576" bIns="27432" rtlCol="0">
            <a:normAutofit/>
          </a:bodyPr>
          <a:lstStyle/>
          <a:p>
            <a:pPr>
              <a:lnSpc>
                <a:spcPct val="100000"/>
              </a:lnSpc>
              <a:spcBef>
                <a:spcPts val="0"/>
              </a:spcBef>
              <a:spcAft>
                <a:spcPts val="0"/>
              </a:spcAft>
              <a:defRPr sz="3200" b="1">
                <a:latin typeface="Aptos"/>
              </a:defRPr>
            </a:pPr>
            <a:r>
              <a:rPr sz="3200" dirty="0"/>
              <a:t>Exodus 12:13</a:t>
            </a:r>
          </a:p>
          <a:p>
            <a:pPr>
              <a:lnSpc>
                <a:spcPct val="100000"/>
              </a:lnSpc>
              <a:spcBef>
                <a:spcPts val="0"/>
              </a:spcBef>
              <a:spcAft>
                <a:spcPts val="0"/>
              </a:spcAft>
              <a:defRPr sz="3200" b="0">
                <a:latin typeface="Aptos"/>
              </a:defRPr>
            </a:pPr>
            <a:r>
              <a:rPr sz="3200" dirty="0"/>
              <a:t>And the blood shall be to you for a token upon the houses where ye are: and when I see the blood, I will pass over you, and the plague shall not be upon you to destroy you , when I smite the land of Egypt.</a:t>
            </a:r>
          </a:p>
        </p:txBody>
      </p:sp>
      <p:pic>
        <p:nvPicPr>
          <p:cNvPr id="10" name="Content Placeholder 9" descr="Testament Passover Applying Blood Stock Illustrations – 1 Testament Passover  Applying Blood Stock Illustrations, Vectors &amp; Clipart - Dreamstime">
            <a:extLst>
              <a:ext uri="{FF2B5EF4-FFF2-40B4-BE49-F238E27FC236}">
                <a16:creationId xmlns:a16="http://schemas.microsoft.com/office/drawing/2014/main" id="{008C669F-6072-B741-8892-798F180D6975}"/>
              </a:ext>
            </a:extLst>
          </p:cNvPr>
          <p:cNvPicPr>
            <a:picLocks noGrp="1" noChangeAspect="1"/>
          </p:cNvPicPr>
          <p:nvPr>
            <p:ph sz="half" idx="1"/>
          </p:nvPr>
        </p:nvPicPr>
        <p:blipFill>
          <a:blip r:embed="rId2"/>
          <a:srcRect l="24201" t="5920" b="51639"/>
          <a:stretch>
            <a:fillRect/>
          </a:stretch>
        </p:blipFill>
        <p:spPr>
          <a:xfrm>
            <a:off x="304800" y="2011363"/>
            <a:ext cx="5791200" cy="4588696"/>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200"/>
              <a:t>10. When, how, and why was the Passover instituted?</a:t>
            </a:r>
          </a:p>
        </p:txBody>
      </p:sp>
      <p:sp>
        <p:nvSpPr>
          <p:cNvPr id="4" name="Content Placeholder 3"/>
          <p:cNvSpPr>
            <a:spLocks noGrp="1"/>
          </p:cNvSpPr>
          <p:nvPr>
            <p:ph sz="half" idx="2"/>
          </p:nvPr>
        </p:nvSpPr>
        <p:spPr>
          <a:xfrm>
            <a:off x="6096000" y="2011680"/>
            <a:ext cx="5831840" cy="4617720"/>
          </a:xfrm>
        </p:spPr>
        <p:txBody>
          <a:bodyPr vert="horz" wrap="square" lIns="36576" tIns="27432" rIns="36576" bIns="27432" rtlCol="0">
            <a:normAutofit/>
          </a:bodyPr>
          <a:lstStyle/>
          <a:p>
            <a:pPr>
              <a:lnSpc>
                <a:spcPct val="100000"/>
              </a:lnSpc>
              <a:spcBef>
                <a:spcPts val="0"/>
              </a:spcBef>
              <a:spcAft>
                <a:spcPts val="0"/>
              </a:spcAft>
              <a:defRPr sz="3200" b="1">
                <a:latin typeface="Aptos"/>
              </a:defRPr>
            </a:pPr>
            <a:r>
              <a:rPr sz="3600" dirty="0"/>
              <a:t>Exodus 12:14</a:t>
            </a:r>
          </a:p>
          <a:p>
            <a:pPr>
              <a:lnSpc>
                <a:spcPct val="100000"/>
              </a:lnSpc>
              <a:spcBef>
                <a:spcPts val="0"/>
              </a:spcBef>
              <a:spcAft>
                <a:spcPts val="0"/>
              </a:spcAft>
              <a:defRPr sz="3200" b="0">
                <a:latin typeface="Aptos"/>
              </a:defRPr>
            </a:pPr>
            <a:r>
              <a:rPr sz="3600" dirty="0"/>
              <a:t>And this day shall be unto you for a memorial; and ye shall keep it a feast to the LORD throughout your generations; ye shall keep it a feast by an ordinance for ever.</a:t>
            </a:r>
          </a:p>
        </p:txBody>
      </p:sp>
      <p:pic>
        <p:nvPicPr>
          <p:cNvPr id="7" name="Content Placeholder 6" descr="How Passover was shaped by ancient Egypt and Babylon | National Geographic">
            <a:extLst>
              <a:ext uri="{FF2B5EF4-FFF2-40B4-BE49-F238E27FC236}">
                <a16:creationId xmlns:a16="http://schemas.microsoft.com/office/drawing/2014/main" id="{00E350CF-3781-D095-A390-993A57CCC5F2}"/>
              </a:ext>
            </a:extLst>
          </p:cNvPr>
          <p:cNvPicPr>
            <a:picLocks noGrp="1" noChangeAspect="1"/>
          </p:cNvPicPr>
          <p:nvPr>
            <p:ph sz="half" idx="1"/>
          </p:nvPr>
        </p:nvPicPr>
        <p:blipFill>
          <a:blip r:embed="rId2"/>
          <a:srcRect t="13838" b="21287"/>
          <a:stretch>
            <a:fillRect/>
          </a:stretch>
        </p:blipFill>
        <p:spPr>
          <a:xfrm>
            <a:off x="264160" y="2011680"/>
            <a:ext cx="5754888" cy="4562144"/>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600" dirty="0"/>
              <a:t>11. Of what was the deliverance from Egypt a type?</a:t>
            </a:r>
          </a:p>
        </p:txBody>
      </p:sp>
      <p:pic>
        <p:nvPicPr>
          <p:cNvPr id="3" name="Picture 2" descr="Evidence of the Exodus? | ArmstrongInstitute.org">
            <a:extLst>
              <a:ext uri="{FF2B5EF4-FFF2-40B4-BE49-F238E27FC236}">
                <a16:creationId xmlns:a16="http://schemas.microsoft.com/office/drawing/2014/main" id="{ABE67CE0-4187-A537-FCCF-50CA356F5311}"/>
              </a:ext>
            </a:extLst>
          </p:cNvPr>
          <p:cNvPicPr>
            <a:picLocks noChangeAspect="1"/>
          </p:cNvPicPr>
          <p:nvPr/>
        </p:nvPicPr>
        <p:blipFill>
          <a:blip r:embed="rId2"/>
          <a:srcRect t="3630" b="25676"/>
          <a:stretch>
            <a:fillRect/>
          </a:stretch>
        </p:blipFill>
        <p:spPr>
          <a:xfrm>
            <a:off x="137292" y="1976511"/>
            <a:ext cx="11841348" cy="4708769"/>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600" dirty="0"/>
              <a:t>11. Of what was the deliverance from Egypt a type?</a:t>
            </a:r>
          </a:p>
        </p:txBody>
      </p:sp>
      <p:sp>
        <p:nvSpPr>
          <p:cNvPr id="3" name="Content Placeholder 2"/>
          <p:cNvSpPr>
            <a:spLocks noGrp="1"/>
          </p:cNvSpPr>
          <p:nvPr>
            <p:ph sz="half" idx="1"/>
          </p:nvPr>
        </p:nvSpPr>
        <p:spPr>
          <a:xfrm>
            <a:off x="6129338" y="2118360"/>
            <a:ext cx="5712142" cy="4455464"/>
          </a:xfrm>
        </p:spPr>
        <p:txBody>
          <a:bodyPr vert="horz" wrap="square" lIns="36576" tIns="27432" rIns="36576" bIns="27432" rtlCol="0">
            <a:normAutofit lnSpcReduction="10000"/>
          </a:bodyPr>
          <a:lstStyle/>
          <a:p>
            <a:pPr marL="0" indent="0">
              <a:lnSpc>
                <a:spcPct val="100000"/>
              </a:lnSpc>
              <a:spcBef>
                <a:spcPts val="0"/>
              </a:spcBef>
              <a:spcAft>
                <a:spcPts val="0"/>
              </a:spcAft>
              <a:buNone/>
              <a:defRPr sz="3200" b="1">
                <a:latin typeface="Aptos"/>
              </a:defRPr>
            </a:pPr>
            <a:r>
              <a:rPr sz="4400" dirty="0">
                <a:solidFill>
                  <a:srgbClr val="FFCC00"/>
                </a:solidFill>
              </a:rPr>
              <a:t>It foreshadowed deliverance from sin and the world through Christ, and the journey toward </a:t>
            </a:r>
            <a:r>
              <a:rPr lang="en-US" sz="4400" dirty="0">
                <a:solidFill>
                  <a:srgbClr val="FFCC00"/>
                </a:solidFill>
              </a:rPr>
              <a:t>our ultimate</a:t>
            </a:r>
            <a:r>
              <a:rPr sz="4400" dirty="0">
                <a:solidFill>
                  <a:srgbClr val="FFCC00"/>
                </a:solidFill>
              </a:rPr>
              <a:t> promised inheritance.</a:t>
            </a:r>
          </a:p>
        </p:txBody>
      </p:sp>
      <p:pic>
        <p:nvPicPr>
          <p:cNvPr id="7" name="Picture 6" descr="Exploring the Israelites' Arrival in Canaan—Scriptural and Archaeological  Perspectives - Christian Publishing House Blog">
            <a:extLst>
              <a:ext uri="{FF2B5EF4-FFF2-40B4-BE49-F238E27FC236}">
                <a16:creationId xmlns:a16="http://schemas.microsoft.com/office/drawing/2014/main" id="{AAEC2471-CC02-5CEB-4503-96ED4DC163AF}"/>
              </a:ext>
            </a:extLst>
          </p:cNvPr>
          <p:cNvPicPr>
            <a:picLocks noChangeAspect="1"/>
          </p:cNvPicPr>
          <p:nvPr/>
        </p:nvPicPr>
        <p:blipFill>
          <a:blip r:embed="rId2"/>
          <a:srcRect l="12034" r="19097"/>
          <a:stretch>
            <a:fillRect/>
          </a:stretch>
        </p:blipFill>
        <p:spPr>
          <a:xfrm>
            <a:off x="132398" y="1950720"/>
            <a:ext cx="5712142" cy="4739640"/>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600" dirty="0"/>
              <a:t>11. Of what was the deliverance from Egypt a type?</a:t>
            </a:r>
          </a:p>
        </p:txBody>
      </p:sp>
      <p:sp>
        <p:nvSpPr>
          <p:cNvPr id="4" name="Content Placeholder 3"/>
          <p:cNvSpPr>
            <a:spLocks noGrp="1"/>
          </p:cNvSpPr>
          <p:nvPr>
            <p:ph sz="half" idx="2"/>
          </p:nvPr>
        </p:nvSpPr>
        <p:spPr>
          <a:xfrm>
            <a:off x="6096000" y="2011680"/>
            <a:ext cx="5859780" cy="4617720"/>
          </a:xfrm>
        </p:spPr>
        <p:txBody>
          <a:bodyPr vert="horz" wrap="square" lIns="36576" tIns="27432" rIns="36576" bIns="27432" rtlCol="0">
            <a:normAutofit lnSpcReduction="10000"/>
          </a:bodyPr>
          <a:lstStyle/>
          <a:p>
            <a:pPr>
              <a:lnSpc>
                <a:spcPct val="100000"/>
              </a:lnSpc>
              <a:spcBef>
                <a:spcPts val="0"/>
              </a:spcBef>
              <a:spcAft>
                <a:spcPts val="0"/>
              </a:spcAft>
              <a:defRPr sz="3200" b="1">
                <a:latin typeface="Aptos"/>
              </a:defRPr>
            </a:pPr>
            <a:r>
              <a:rPr sz="4000" dirty="0"/>
              <a:t>Hebrews 11:16</a:t>
            </a:r>
          </a:p>
          <a:p>
            <a:pPr>
              <a:lnSpc>
                <a:spcPct val="100000"/>
              </a:lnSpc>
              <a:spcBef>
                <a:spcPts val="0"/>
              </a:spcBef>
              <a:spcAft>
                <a:spcPts val="0"/>
              </a:spcAft>
              <a:defRPr sz="3200" b="0">
                <a:latin typeface="Aptos"/>
              </a:defRPr>
            </a:pPr>
            <a:r>
              <a:rPr sz="4000" dirty="0"/>
              <a:t>But now they desire a better country , that is, an heavenly: wherefore God is not ashamed to be called their God: for he hath prepared for them a city.</a:t>
            </a:r>
          </a:p>
        </p:txBody>
      </p:sp>
      <p:pic>
        <p:nvPicPr>
          <p:cNvPr id="7" name="Content Placeholder 6" descr="Hebrews 11:16 Artwork | Bible Art">
            <a:extLst>
              <a:ext uri="{FF2B5EF4-FFF2-40B4-BE49-F238E27FC236}">
                <a16:creationId xmlns:a16="http://schemas.microsoft.com/office/drawing/2014/main" id="{CA66C48B-02AA-F478-1349-95FB9485175A}"/>
              </a:ext>
            </a:extLst>
          </p:cNvPr>
          <p:cNvPicPr>
            <a:picLocks noGrp="1" noChangeAspect="1"/>
          </p:cNvPicPr>
          <p:nvPr>
            <p:ph sz="half" idx="1"/>
          </p:nvPr>
        </p:nvPicPr>
        <p:blipFill>
          <a:blip r:embed="rId2"/>
          <a:srcRect t="7502" b="9383"/>
          <a:stretch>
            <a:fillRect/>
          </a:stretch>
        </p:blipFill>
        <p:spPr>
          <a:xfrm>
            <a:off x="236220" y="1904683"/>
            <a:ext cx="5684520" cy="4724717"/>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600" dirty="0"/>
              <a:t>11. Of what was the deliverance from Egypt a type?</a:t>
            </a:r>
          </a:p>
        </p:txBody>
      </p:sp>
      <p:sp>
        <p:nvSpPr>
          <p:cNvPr id="4" name="Content Placeholder 3"/>
          <p:cNvSpPr>
            <a:spLocks noGrp="1"/>
          </p:cNvSpPr>
          <p:nvPr>
            <p:ph sz="half" idx="2"/>
          </p:nvPr>
        </p:nvSpPr>
        <p:spPr>
          <a:xfrm>
            <a:off x="5905500" y="2011680"/>
            <a:ext cx="5791200" cy="4617720"/>
          </a:xfrm>
        </p:spPr>
        <p:txBody>
          <a:bodyPr vert="horz" wrap="square" lIns="36576" tIns="27432" rIns="36576" bIns="27432" rtlCol="0">
            <a:normAutofit/>
          </a:bodyPr>
          <a:lstStyle/>
          <a:p>
            <a:pPr>
              <a:lnSpc>
                <a:spcPct val="100000"/>
              </a:lnSpc>
              <a:spcBef>
                <a:spcPts val="0"/>
              </a:spcBef>
              <a:spcAft>
                <a:spcPts val="0"/>
              </a:spcAft>
              <a:defRPr sz="3200" b="1">
                <a:latin typeface="Aptos"/>
              </a:defRPr>
            </a:pPr>
            <a:r>
              <a:rPr sz="4000" dirty="0"/>
              <a:t>Galatians 1:4</a:t>
            </a:r>
          </a:p>
          <a:p>
            <a:pPr>
              <a:lnSpc>
                <a:spcPct val="100000"/>
              </a:lnSpc>
              <a:spcBef>
                <a:spcPts val="0"/>
              </a:spcBef>
              <a:spcAft>
                <a:spcPts val="0"/>
              </a:spcAft>
              <a:defRPr sz="3200" b="0">
                <a:latin typeface="Aptos"/>
              </a:defRPr>
            </a:pPr>
            <a:r>
              <a:rPr sz="4000" dirty="0"/>
              <a:t>Who gave himself for our sins, that he might deliver us from this present evil world, according to the will of God and our Father:</a:t>
            </a:r>
          </a:p>
        </p:txBody>
      </p:sp>
      <p:pic>
        <p:nvPicPr>
          <p:cNvPr id="7" name="Content Placeholder 6" descr="43 - Why Only Jesus Could be Our Savior — Lessons on Life">
            <a:extLst>
              <a:ext uri="{FF2B5EF4-FFF2-40B4-BE49-F238E27FC236}">
                <a16:creationId xmlns:a16="http://schemas.microsoft.com/office/drawing/2014/main" id="{F57EA1F5-C379-9F62-2BAF-8E7B8E0B08C7}"/>
              </a:ext>
            </a:extLst>
          </p:cNvPr>
          <p:cNvPicPr>
            <a:picLocks noGrp="1" noChangeAspect="1"/>
          </p:cNvPicPr>
          <p:nvPr>
            <p:ph sz="half" idx="1"/>
          </p:nvPr>
        </p:nvPicPr>
        <p:blipFill>
          <a:blip r:embed="rId2"/>
          <a:srcRect b="30382"/>
          <a:stretch>
            <a:fillRect/>
          </a:stretch>
        </p:blipFill>
        <p:spPr>
          <a:xfrm>
            <a:off x="194374" y="2011680"/>
            <a:ext cx="5490146" cy="4678997"/>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DB2DB9-4CEF-0276-D2CA-5EA21F82D5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006B39-F168-368A-184F-8343D9456B6B}"/>
              </a:ext>
            </a:extLst>
          </p:cNvPr>
          <p:cNvSpPr>
            <a:spLocks noGrp="1"/>
          </p:cNvSpPr>
          <p:nvPr>
            <p:ph type="title"/>
          </p:nvPr>
        </p:nvSpPr>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600" dirty="0"/>
              <a:t>11. Of what was the deliverance from Egypt a type?</a:t>
            </a:r>
          </a:p>
        </p:txBody>
      </p:sp>
      <p:sp>
        <p:nvSpPr>
          <p:cNvPr id="4" name="Content Placeholder 3">
            <a:extLst>
              <a:ext uri="{FF2B5EF4-FFF2-40B4-BE49-F238E27FC236}">
                <a16:creationId xmlns:a16="http://schemas.microsoft.com/office/drawing/2014/main" id="{797C1D3C-A24E-99CD-0E9B-C204157E050A}"/>
              </a:ext>
            </a:extLst>
          </p:cNvPr>
          <p:cNvSpPr>
            <a:spLocks noGrp="1"/>
          </p:cNvSpPr>
          <p:nvPr>
            <p:ph sz="half" idx="2"/>
          </p:nvPr>
        </p:nvSpPr>
        <p:spPr>
          <a:xfrm>
            <a:off x="6096000" y="2011680"/>
            <a:ext cx="5829300" cy="4617720"/>
          </a:xfrm>
        </p:spPr>
        <p:txBody>
          <a:bodyPr vert="horz" wrap="square" lIns="36576" tIns="27432" rIns="36576" bIns="27432" rtlCol="0">
            <a:normAutofit/>
          </a:bodyPr>
          <a:lstStyle/>
          <a:p>
            <a:pPr>
              <a:lnSpc>
                <a:spcPct val="100000"/>
              </a:lnSpc>
              <a:spcBef>
                <a:spcPts val="0"/>
              </a:spcBef>
              <a:spcAft>
                <a:spcPts val="0"/>
              </a:spcAft>
              <a:defRPr sz="3200" b="1">
                <a:latin typeface="Aptos"/>
              </a:defRPr>
            </a:pPr>
            <a:r>
              <a:rPr sz="4000" dirty="0"/>
              <a:t>1 Corinthians 5:7</a:t>
            </a:r>
          </a:p>
          <a:p>
            <a:pPr>
              <a:lnSpc>
                <a:spcPct val="100000"/>
              </a:lnSpc>
              <a:spcBef>
                <a:spcPts val="0"/>
              </a:spcBef>
              <a:spcAft>
                <a:spcPts val="0"/>
              </a:spcAft>
              <a:defRPr sz="3200" b="0">
                <a:latin typeface="Aptos"/>
              </a:defRPr>
            </a:pPr>
            <a:r>
              <a:rPr sz="4000" dirty="0"/>
              <a:t>Purge out therefore the old leaven, that ye may be a new lump, as ye are unleavened. For even Christ our </a:t>
            </a:r>
            <a:r>
              <a:rPr sz="4000" dirty="0" err="1"/>
              <a:t>passover</a:t>
            </a:r>
            <a:r>
              <a:rPr sz="4000" dirty="0"/>
              <a:t> is sacrificed for us:</a:t>
            </a:r>
          </a:p>
        </p:txBody>
      </p:sp>
      <p:pic>
        <p:nvPicPr>
          <p:cNvPr id="7" name="Content Placeholder 6" descr="How To Shape A Boule (Round Loaf) | Step-by-Step Sourdough Shaping |  Matthew James Duffy">
            <a:extLst>
              <a:ext uri="{FF2B5EF4-FFF2-40B4-BE49-F238E27FC236}">
                <a16:creationId xmlns:a16="http://schemas.microsoft.com/office/drawing/2014/main" id="{8268A89E-FB9B-7E18-6F72-0F2707A970FB}"/>
              </a:ext>
            </a:extLst>
          </p:cNvPr>
          <p:cNvPicPr>
            <a:picLocks noGrp="1" noChangeAspect="1"/>
          </p:cNvPicPr>
          <p:nvPr>
            <p:ph sz="half" idx="1"/>
          </p:nvPr>
        </p:nvPicPr>
        <p:blipFill>
          <a:blip r:embed="rId2"/>
          <a:srcRect l="10066" r="6011"/>
          <a:stretch>
            <a:fillRect/>
          </a:stretch>
        </p:blipFill>
        <p:spPr>
          <a:xfrm>
            <a:off x="358140" y="2079780"/>
            <a:ext cx="5638800" cy="4481519"/>
          </a:xfrm>
          <a:prstGeom prst="rect">
            <a:avLst/>
          </a:prstGeom>
        </p:spPr>
      </p:pic>
    </p:spTree>
    <p:extLst>
      <p:ext uri="{BB962C8B-B14F-4D97-AF65-F5344CB8AC3E}">
        <p14:creationId xmlns:p14="http://schemas.microsoft.com/office/powerpoint/2010/main" val="35448908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600" dirty="0"/>
              <a:t>12. Show that Christ was the real leader of the Israelites.</a:t>
            </a:r>
          </a:p>
        </p:txBody>
      </p:sp>
      <p:pic>
        <p:nvPicPr>
          <p:cNvPr id="4" name="Picture 3" descr="Exodus: The Isrealites Leave Egypt - Bible Story">
            <a:extLst>
              <a:ext uri="{FF2B5EF4-FFF2-40B4-BE49-F238E27FC236}">
                <a16:creationId xmlns:a16="http://schemas.microsoft.com/office/drawing/2014/main" id="{DFD0DAB4-1A69-3E72-6E10-F05DA310F374}"/>
              </a:ext>
            </a:extLst>
          </p:cNvPr>
          <p:cNvPicPr>
            <a:picLocks noChangeAspect="1"/>
          </p:cNvPicPr>
          <p:nvPr/>
        </p:nvPicPr>
        <p:blipFill>
          <a:blip r:embed="rId2"/>
          <a:srcRect l="171" t="13006" r="-171" b="18214"/>
          <a:stretch>
            <a:fillRect/>
          </a:stretch>
        </p:blipFill>
        <p:spPr>
          <a:xfrm>
            <a:off x="192157" y="1990807"/>
            <a:ext cx="11846118" cy="4583017"/>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600" dirty="0"/>
              <a:t>12. Show that Christ was the real leader of the Israelites.</a:t>
            </a:r>
          </a:p>
        </p:txBody>
      </p:sp>
      <p:sp>
        <p:nvSpPr>
          <p:cNvPr id="4" name="Content Placeholder 3"/>
          <p:cNvSpPr>
            <a:spLocks noGrp="1"/>
          </p:cNvSpPr>
          <p:nvPr>
            <p:ph sz="half" idx="2"/>
          </p:nvPr>
        </p:nvSpPr>
        <p:spPr>
          <a:xfrm>
            <a:off x="5978769" y="2011680"/>
            <a:ext cx="5956139" cy="4617720"/>
          </a:xfrm>
        </p:spPr>
        <p:txBody>
          <a:bodyPr vert="horz" wrap="square" lIns="36576" tIns="27432" rIns="36576" bIns="27432" rtlCol="0">
            <a:normAutofit lnSpcReduction="10000"/>
          </a:bodyPr>
          <a:lstStyle/>
          <a:p>
            <a:pPr>
              <a:lnSpc>
                <a:spcPct val="100000"/>
              </a:lnSpc>
              <a:spcBef>
                <a:spcPts val="0"/>
              </a:spcBef>
              <a:spcAft>
                <a:spcPts val="0"/>
              </a:spcAft>
              <a:defRPr sz="3200" b="1">
                <a:latin typeface="Aptos"/>
              </a:defRPr>
            </a:pPr>
            <a:r>
              <a:rPr sz="4000" dirty="0"/>
              <a:t>Exodus 13:21</a:t>
            </a:r>
          </a:p>
          <a:p>
            <a:pPr>
              <a:lnSpc>
                <a:spcPct val="100000"/>
              </a:lnSpc>
              <a:spcBef>
                <a:spcPts val="0"/>
              </a:spcBef>
              <a:spcAft>
                <a:spcPts val="0"/>
              </a:spcAft>
              <a:defRPr sz="3200" b="0">
                <a:latin typeface="Aptos"/>
              </a:defRPr>
            </a:pPr>
            <a:r>
              <a:rPr sz="4000" dirty="0"/>
              <a:t>And the LORD went before them by day in a pillar of a cloud, to lead them the way; and by night in a pillar of fire, to give them light; to go by day and night:</a:t>
            </a:r>
          </a:p>
        </p:txBody>
      </p:sp>
      <p:pic>
        <p:nvPicPr>
          <p:cNvPr id="7" name="Content Placeholder 6" descr="Biblically Accurate Pillar of Cloud and Fire ☁️ 🔥 , Would you follow this  pillar through the desert?!, “And the Lord went before them by day in a  pillar of cloud to lead them along the way, and by ...">
            <a:extLst>
              <a:ext uri="{FF2B5EF4-FFF2-40B4-BE49-F238E27FC236}">
                <a16:creationId xmlns:a16="http://schemas.microsoft.com/office/drawing/2014/main" id="{6DF92622-E27A-4603-A350-919F0985C343}"/>
              </a:ext>
            </a:extLst>
          </p:cNvPr>
          <p:cNvPicPr>
            <a:picLocks noGrp="1" noChangeAspect="1"/>
          </p:cNvPicPr>
          <p:nvPr>
            <p:ph sz="half" idx="1"/>
          </p:nvPr>
        </p:nvPicPr>
        <p:blipFill>
          <a:blip r:embed="rId2"/>
          <a:srcRect t="37476" b="16362"/>
          <a:stretch>
            <a:fillRect/>
          </a:stretch>
        </p:blipFill>
        <p:spPr>
          <a:xfrm>
            <a:off x="257092" y="2011679"/>
            <a:ext cx="5609136" cy="4614313"/>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F6D91F-0ACC-2CF7-2173-B26DA0AC44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73FCE6-F05C-EA37-D7EC-7D1882676F58}"/>
              </a:ext>
            </a:extLst>
          </p:cNvPr>
          <p:cNvSpPr>
            <a:spLocks noGrp="1"/>
          </p:cNvSpPr>
          <p:nvPr>
            <p:ph type="title"/>
          </p:nvPr>
        </p:nvSpPr>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600" dirty="0"/>
              <a:t>12. Show that Christ was the real leader of the Israelites.</a:t>
            </a:r>
          </a:p>
        </p:txBody>
      </p:sp>
      <p:sp>
        <p:nvSpPr>
          <p:cNvPr id="4" name="Content Placeholder 3">
            <a:extLst>
              <a:ext uri="{FF2B5EF4-FFF2-40B4-BE49-F238E27FC236}">
                <a16:creationId xmlns:a16="http://schemas.microsoft.com/office/drawing/2014/main" id="{7E6029FE-4A3F-256B-4210-AB9E544CAA0E}"/>
              </a:ext>
            </a:extLst>
          </p:cNvPr>
          <p:cNvSpPr>
            <a:spLocks noGrp="1"/>
          </p:cNvSpPr>
          <p:nvPr>
            <p:ph sz="half" idx="2"/>
          </p:nvPr>
        </p:nvSpPr>
        <p:spPr>
          <a:xfrm>
            <a:off x="6096000" y="2011680"/>
            <a:ext cx="5379720" cy="4617720"/>
          </a:xfrm>
        </p:spPr>
        <p:txBody>
          <a:bodyPr vert="horz" wrap="square" lIns="36576" tIns="27432" rIns="36576" bIns="27432" rtlCol="0">
            <a:normAutofit/>
          </a:bodyPr>
          <a:lstStyle/>
          <a:p>
            <a:pPr>
              <a:lnSpc>
                <a:spcPct val="100000"/>
              </a:lnSpc>
              <a:spcBef>
                <a:spcPts val="0"/>
              </a:spcBef>
              <a:spcAft>
                <a:spcPts val="0"/>
              </a:spcAft>
              <a:defRPr sz="3200" b="1">
                <a:latin typeface="Aptos"/>
              </a:defRPr>
            </a:pPr>
            <a:r>
              <a:rPr sz="4000" dirty="0"/>
              <a:t>1 Corinthians 10:4</a:t>
            </a:r>
          </a:p>
          <a:p>
            <a:pPr>
              <a:lnSpc>
                <a:spcPct val="100000"/>
              </a:lnSpc>
              <a:spcBef>
                <a:spcPts val="0"/>
              </a:spcBef>
              <a:spcAft>
                <a:spcPts val="0"/>
              </a:spcAft>
              <a:defRPr sz="3200" b="0">
                <a:latin typeface="Aptos"/>
              </a:defRPr>
            </a:pPr>
            <a:r>
              <a:rPr sz="4000" dirty="0"/>
              <a:t>And did all drink the same spiritual drink: for they drank of that spiritual Rock that followed them: and that Rock was Christ.</a:t>
            </a:r>
          </a:p>
        </p:txBody>
      </p:sp>
      <p:pic>
        <p:nvPicPr>
          <p:cNvPr id="7" name="Content Placeholder 6" descr="Teaching Jesus in the Old Testament: Exodus 17">
            <a:extLst>
              <a:ext uri="{FF2B5EF4-FFF2-40B4-BE49-F238E27FC236}">
                <a16:creationId xmlns:a16="http://schemas.microsoft.com/office/drawing/2014/main" id="{2F72D6DB-F221-C272-57D9-07F80C8C324A}"/>
              </a:ext>
            </a:extLst>
          </p:cNvPr>
          <p:cNvPicPr>
            <a:picLocks noGrp="1" noChangeAspect="1"/>
          </p:cNvPicPr>
          <p:nvPr>
            <p:ph sz="half" idx="1"/>
          </p:nvPr>
        </p:nvPicPr>
        <p:blipFill>
          <a:blip r:embed="rId2"/>
          <a:srcRect l="7184" t="-109" r="23609" b="109"/>
          <a:stretch>
            <a:fillRect/>
          </a:stretch>
        </p:blipFill>
        <p:spPr>
          <a:xfrm>
            <a:off x="267286" y="2057400"/>
            <a:ext cx="5556739" cy="4516424"/>
          </a:xfrm>
          <a:prstGeom prst="rect">
            <a:avLst/>
          </a:prstGeom>
        </p:spPr>
      </p:pic>
    </p:spTree>
    <p:extLst>
      <p:ext uri="{BB962C8B-B14F-4D97-AF65-F5344CB8AC3E}">
        <p14:creationId xmlns:p14="http://schemas.microsoft.com/office/powerpoint/2010/main" val="285392896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600" dirty="0"/>
              <a:t>13. Relate the circumstances of the giving of the law.</a:t>
            </a:r>
          </a:p>
        </p:txBody>
      </p:sp>
      <p:pic>
        <p:nvPicPr>
          <p:cNvPr id="5" name="Picture 4" descr="The Many Parallels of Sinai and Pentecost - Acts 242 Study">
            <a:extLst>
              <a:ext uri="{FF2B5EF4-FFF2-40B4-BE49-F238E27FC236}">
                <a16:creationId xmlns:a16="http://schemas.microsoft.com/office/drawing/2014/main" id="{5436C689-D5D8-A47C-D947-B19E14E02386}"/>
              </a:ext>
            </a:extLst>
          </p:cNvPr>
          <p:cNvPicPr>
            <a:picLocks noChangeAspect="1"/>
          </p:cNvPicPr>
          <p:nvPr/>
        </p:nvPicPr>
        <p:blipFill>
          <a:blip r:embed="rId2"/>
          <a:srcRect l="29" t="16817" r="-29" b="54079"/>
          <a:stretch>
            <a:fillRect/>
          </a:stretch>
        </p:blipFill>
        <p:spPr>
          <a:xfrm>
            <a:off x="253292" y="1996733"/>
            <a:ext cx="11690179" cy="4577091"/>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600" dirty="0"/>
              <a:t>13. Relate the circumstances of the giving of the law.</a:t>
            </a:r>
          </a:p>
        </p:txBody>
      </p:sp>
      <p:sp>
        <p:nvSpPr>
          <p:cNvPr id="4" name="Content Placeholder 3"/>
          <p:cNvSpPr>
            <a:spLocks noGrp="1"/>
          </p:cNvSpPr>
          <p:nvPr>
            <p:ph sz="half" idx="2"/>
          </p:nvPr>
        </p:nvSpPr>
        <p:spPr>
          <a:xfrm>
            <a:off x="6246054" y="2124222"/>
            <a:ext cx="5739620" cy="4505178"/>
          </a:xfrm>
        </p:spPr>
        <p:txBody>
          <a:bodyPr vert="horz" wrap="square" lIns="36576" tIns="27432" rIns="36576" bIns="27432" rtlCol="0">
            <a:normAutofit/>
          </a:bodyPr>
          <a:lstStyle/>
          <a:p>
            <a:pPr>
              <a:lnSpc>
                <a:spcPct val="100000"/>
              </a:lnSpc>
              <a:spcBef>
                <a:spcPts val="0"/>
              </a:spcBef>
              <a:spcAft>
                <a:spcPts val="0"/>
              </a:spcAft>
              <a:defRPr sz="3200" b="1">
                <a:latin typeface="Aptos"/>
              </a:defRPr>
            </a:pPr>
            <a:r>
              <a:rPr sz="4000" dirty="0"/>
              <a:t>Exodus 19:10</a:t>
            </a:r>
          </a:p>
          <a:p>
            <a:pPr>
              <a:lnSpc>
                <a:spcPct val="100000"/>
              </a:lnSpc>
              <a:spcBef>
                <a:spcPts val="0"/>
              </a:spcBef>
              <a:spcAft>
                <a:spcPts val="0"/>
              </a:spcAft>
              <a:defRPr sz="3200" b="0">
                <a:latin typeface="Aptos"/>
              </a:defRPr>
            </a:pPr>
            <a:r>
              <a:rPr sz="4000" dirty="0"/>
              <a:t>And the LORD said unto Moses, Go unto the people, and sanctify them to day and to morrow, and let them wash their clothes,</a:t>
            </a:r>
          </a:p>
        </p:txBody>
      </p:sp>
      <p:pic>
        <p:nvPicPr>
          <p:cNvPr id="7" name="Content Placeholder 6" descr="What does Numbers 31:24 mean? | Bible Art">
            <a:extLst>
              <a:ext uri="{FF2B5EF4-FFF2-40B4-BE49-F238E27FC236}">
                <a16:creationId xmlns:a16="http://schemas.microsoft.com/office/drawing/2014/main" id="{1EF731A1-82F0-A310-D034-01FB54C5D604}"/>
              </a:ext>
            </a:extLst>
          </p:cNvPr>
          <p:cNvPicPr>
            <a:picLocks noGrp="1" noChangeAspect="1"/>
          </p:cNvPicPr>
          <p:nvPr>
            <p:ph sz="half" idx="1"/>
          </p:nvPr>
        </p:nvPicPr>
        <p:blipFill>
          <a:blip r:embed="rId2"/>
          <a:srcRect t="26504" b="951"/>
          <a:stretch>
            <a:fillRect/>
          </a:stretch>
        </p:blipFill>
        <p:spPr>
          <a:xfrm>
            <a:off x="403272" y="2335237"/>
            <a:ext cx="5842781" cy="4238587"/>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600" dirty="0"/>
              <a:t>13. Relate the circumstances of the giving of the law.</a:t>
            </a:r>
          </a:p>
        </p:txBody>
      </p:sp>
      <p:sp>
        <p:nvSpPr>
          <p:cNvPr id="4" name="Content Placeholder 3"/>
          <p:cNvSpPr>
            <a:spLocks noGrp="1"/>
          </p:cNvSpPr>
          <p:nvPr>
            <p:ph sz="half" idx="2"/>
          </p:nvPr>
        </p:nvSpPr>
        <p:spPr>
          <a:xfrm>
            <a:off x="6095999" y="2124222"/>
            <a:ext cx="5841741" cy="4505178"/>
          </a:xfrm>
        </p:spPr>
        <p:txBody>
          <a:bodyPr vert="horz" wrap="square" lIns="36576" tIns="27432" rIns="36576" bIns="27432" rtlCol="0">
            <a:normAutofit/>
          </a:bodyPr>
          <a:lstStyle/>
          <a:p>
            <a:pPr>
              <a:lnSpc>
                <a:spcPct val="100000"/>
              </a:lnSpc>
              <a:spcBef>
                <a:spcPts val="0"/>
              </a:spcBef>
              <a:spcAft>
                <a:spcPts val="0"/>
              </a:spcAft>
              <a:defRPr sz="3200" b="1">
                <a:latin typeface="Aptos"/>
              </a:defRPr>
            </a:pPr>
            <a:r>
              <a:rPr sz="3200" dirty="0"/>
              <a:t>Exodus 19:16</a:t>
            </a:r>
          </a:p>
          <a:p>
            <a:pPr>
              <a:lnSpc>
                <a:spcPct val="100000"/>
              </a:lnSpc>
              <a:spcBef>
                <a:spcPts val="0"/>
              </a:spcBef>
              <a:spcAft>
                <a:spcPts val="0"/>
              </a:spcAft>
              <a:defRPr sz="3200" b="0">
                <a:latin typeface="Aptos"/>
              </a:defRPr>
            </a:pPr>
            <a:r>
              <a:rPr sz="3200" dirty="0"/>
              <a:t>And it came to pass on the third day in the morning, that there were thunders and lightnings, and a thick cloud upon the mount, and the voice of the trumpet exceeding loud; so that all the people that was in the camp trembled.</a:t>
            </a:r>
          </a:p>
        </p:txBody>
      </p:sp>
      <p:pic>
        <p:nvPicPr>
          <p:cNvPr id="8" name="Content Placeholder 7">
            <a:extLst>
              <a:ext uri="{FF2B5EF4-FFF2-40B4-BE49-F238E27FC236}">
                <a16:creationId xmlns:a16="http://schemas.microsoft.com/office/drawing/2014/main" id="{CA4C898D-DCE2-95CE-E9A2-0D66C179F968}"/>
              </a:ext>
            </a:extLst>
          </p:cNvPr>
          <p:cNvPicPr>
            <a:picLocks noGrp="1" noChangeAspect="1"/>
          </p:cNvPicPr>
          <p:nvPr>
            <p:ph sz="half" idx="1"/>
          </p:nvPr>
        </p:nvPicPr>
        <p:blipFill>
          <a:blip r:embed="rId2"/>
          <a:srcRect l="5286" t="3237" r="8131" b="28318"/>
          <a:stretch>
            <a:fillRect/>
          </a:stretch>
        </p:blipFill>
        <p:spPr>
          <a:xfrm>
            <a:off x="253218" y="2011364"/>
            <a:ext cx="5841741" cy="4618036"/>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600" dirty="0"/>
              <a:t>13. Relate the circumstances of the giving of the law.</a:t>
            </a:r>
          </a:p>
        </p:txBody>
      </p:sp>
      <p:sp>
        <p:nvSpPr>
          <p:cNvPr id="4" name="Content Placeholder 3"/>
          <p:cNvSpPr>
            <a:spLocks noGrp="1"/>
          </p:cNvSpPr>
          <p:nvPr>
            <p:ph sz="half" idx="2"/>
          </p:nvPr>
        </p:nvSpPr>
        <p:spPr>
          <a:xfrm>
            <a:off x="5655212" y="2194560"/>
            <a:ext cx="6231988" cy="4434840"/>
          </a:xfrm>
        </p:spPr>
        <p:txBody>
          <a:bodyPr vert="horz" wrap="square" lIns="36576" tIns="27432" rIns="36576" bIns="27432" rtlCol="0">
            <a:normAutofit lnSpcReduction="10000"/>
          </a:bodyPr>
          <a:lstStyle/>
          <a:p>
            <a:pPr>
              <a:lnSpc>
                <a:spcPct val="100000"/>
              </a:lnSpc>
              <a:spcBef>
                <a:spcPts val="0"/>
              </a:spcBef>
              <a:spcAft>
                <a:spcPts val="0"/>
              </a:spcAft>
              <a:defRPr sz="3200" b="1">
                <a:latin typeface="Aptos"/>
              </a:defRPr>
            </a:pPr>
            <a:r>
              <a:rPr sz="3600" dirty="0"/>
              <a:t>Exodus 19:18</a:t>
            </a:r>
          </a:p>
          <a:p>
            <a:pPr>
              <a:lnSpc>
                <a:spcPct val="100000"/>
              </a:lnSpc>
              <a:spcBef>
                <a:spcPts val="0"/>
              </a:spcBef>
              <a:spcAft>
                <a:spcPts val="0"/>
              </a:spcAft>
              <a:defRPr sz="3200" b="0">
                <a:latin typeface="Aptos"/>
              </a:defRPr>
            </a:pPr>
            <a:r>
              <a:rPr sz="3600" dirty="0"/>
              <a:t>And mount Sinai was altogether on a smoke, because the LORD descended upon it in fire: and the smoke thereof ascended as the smoke of a furnace, and the whole mount quaked greatly.</a:t>
            </a:r>
          </a:p>
        </p:txBody>
      </p:sp>
      <p:pic>
        <p:nvPicPr>
          <p:cNvPr id="6" name="Picture 5">
            <a:extLst>
              <a:ext uri="{FF2B5EF4-FFF2-40B4-BE49-F238E27FC236}">
                <a16:creationId xmlns:a16="http://schemas.microsoft.com/office/drawing/2014/main" id="{1BB9F18F-FE39-76E1-09F7-068A5E1A6082}"/>
              </a:ext>
            </a:extLst>
          </p:cNvPr>
          <p:cNvPicPr>
            <a:picLocks noChangeAspect="1"/>
          </p:cNvPicPr>
          <p:nvPr/>
        </p:nvPicPr>
        <p:blipFill>
          <a:blip r:embed="rId2"/>
          <a:srcRect b="13694"/>
          <a:stretch>
            <a:fillRect/>
          </a:stretch>
        </p:blipFill>
        <p:spPr>
          <a:xfrm>
            <a:off x="304800" y="2011681"/>
            <a:ext cx="5350411" cy="4617720"/>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600" dirty="0"/>
              <a:t>13. Relate the circumstances of the giving of the law.</a:t>
            </a:r>
          </a:p>
        </p:txBody>
      </p:sp>
      <p:sp>
        <p:nvSpPr>
          <p:cNvPr id="4" name="Content Placeholder 3"/>
          <p:cNvSpPr>
            <a:spLocks noGrp="1"/>
          </p:cNvSpPr>
          <p:nvPr>
            <p:ph sz="half" idx="2"/>
          </p:nvPr>
        </p:nvSpPr>
        <p:spPr>
          <a:xfrm>
            <a:off x="6096000" y="2011680"/>
            <a:ext cx="5720862" cy="4617720"/>
          </a:xfrm>
        </p:spPr>
        <p:txBody>
          <a:bodyPr vert="horz" wrap="square" lIns="36576" tIns="27432" rIns="36576" bIns="27432" rtlCol="0">
            <a:normAutofit lnSpcReduction="10000"/>
          </a:bodyPr>
          <a:lstStyle/>
          <a:p>
            <a:pPr>
              <a:lnSpc>
                <a:spcPct val="100000"/>
              </a:lnSpc>
              <a:spcBef>
                <a:spcPts val="0"/>
              </a:spcBef>
              <a:spcAft>
                <a:spcPts val="0"/>
              </a:spcAft>
              <a:defRPr sz="3200" b="1">
                <a:latin typeface="Aptos"/>
              </a:defRPr>
            </a:pPr>
            <a:r>
              <a:rPr sz="4000" dirty="0"/>
              <a:t>Exodus 20:1</a:t>
            </a:r>
            <a:r>
              <a:rPr lang="en-US" sz="4000" dirty="0"/>
              <a:t>-2</a:t>
            </a:r>
            <a:endParaRPr sz="4000" dirty="0"/>
          </a:p>
          <a:p>
            <a:pPr>
              <a:lnSpc>
                <a:spcPct val="100000"/>
              </a:lnSpc>
              <a:spcBef>
                <a:spcPts val="0"/>
              </a:spcBef>
              <a:spcAft>
                <a:spcPts val="0"/>
              </a:spcAft>
              <a:defRPr sz="3200" b="0">
                <a:latin typeface="Aptos"/>
              </a:defRPr>
            </a:pPr>
            <a:r>
              <a:rPr sz="4000" dirty="0"/>
              <a:t>And God </a:t>
            </a:r>
            <a:r>
              <a:rPr sz="4000" dirty="0" err="1"/>
              <a:t>spake</a:t>
            </a:r>
            <a:r>
              <a:rPr sz="4000" dirty="0"/>
              <a:t> all these words, saying,</a:t>
            </a:r>
            <a:r>
              <a:rPr lang="en-US" sz="4000" dirty="0"/>
              <a:t> </a:t>
            </a:r>
          </a:p>
          <a:p>
            <a:pPr>
              <a:spcBef>
                <a:spcPts val="0"/>
              </a:spcBef>
              <a:spcAft>
                <a:spcPts val="0"/>
              </a:spcAft>
              <a:defRPr sz="3200" b="0">
                <a:latin typeface="Aptos"/>
              </a:defRPr>
            </a:pPr>
            <a:r>
              <a:rPr lang="en-US" sz="4000" dirty="0">
                <a:latin typeface="Aptos"/>
              </a:rPr>
              <a:t>I am the </a:t>
            </a:r>
            <a:r>
              <a:rPr lang="en-US" sz="4000" cap="small" dirty="0">
                <a:latin typeface="Aptos"/>
              </a:rPr>
              <a:t>Lord</a:t>
            </a:r>
            <a:r>
              <a:rPr lang="en-US" sz="4000" dirty="0">
                <a:latin typeface="Aptos"/>
              </a:rPr>
              <a:t> thy God, which have brought thee out of the land of Egypt, out of the house of bondage…</a:t>
            </a:r>
            <a:endParaRPr sz="4000" dirty="0"/>
          </a:p>
        </p:txBody>
      </p:sp>
      <p:pic>
        <p:nvPicPr>
          <p:cNvPr id="7" name="Content Placeholder 6" descr="The thick cloud – Witnesses to Hope">
            <a:extLst>
              <a:ext uri="{FF2B5EF4-FFF2-40B4-BE49-F238E27FC236}">
                <a16:creationId xmlns:a16="http://schemas.microsoft.com/office/drawing/2014/main" id="{3CFBDB18-4F7E-3FDD-AE6A-37CF9F77E164}"/>
              </a:ext>
            </a:extLst>
          </p:cNvPr>
          <p:cNvPicPr>
            <a:picLocks noGrp="1" noChangeAspect="1"/>
          </p:cNvPicPr>
          <p:nvPr>
            <p:ph sz="half" idx="1"/>
          </p:nvPr>
        </p:nvPicPr>
        <p:blipFill>
          <a:blip r:embed="rId2"/>
          <a:srcRect r="4390"/>
          <a:stretch>
            <a:fillRect/>
          </a:stretch>
        </p:blipFill>
        <p:spPr>
          <a:xfrm>
            <a:off x="375138" y="2259137"/>
            <a:ext cx="5420751" cy="4314687"/>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600" dirty="0"/>
              <a:t>14. Why was the law given amid such terrible majesty?</a:t>
            </a:r>
          </a:p>
        </p:txBody>
      </p:sp>
      <p:pic>
        <p:nvPicPr>
          <p:cNvPr id="4" name="Picture 3" descr="Mount Sinai Images – Browse 22,189 Stock Photos, Vectors, and Video | Adobe  Stock">
            <a:extLst>
              <a:ext uri="{FF2B5EF4-FFF2-40B4-BE49-F238E27FC236}">
                <a16:creationId xmlns:a16="http://schemas.microsoft.com/office/drawing/2014/main" id="{8E30DBFF-312F-A105-4ED9-6BC9B4311472}"/>
              </a:ext>
            </a:extLst>
          </p:cNvPr>
          <p:cNvPicPr>
            <a:picLocks noChangeAspect="1"/>
          </p:cNvPicPr>
          <p:nvPr/>
        </p:nvPicPr>
        <p:blipFill>
          <a:blip r:embed="rId2"/>
          <a:srcRect t="21787" b="17683"/>
          <a:stretch>
            <a:fillRect/>
          </a:stretch>
        </p:blipFill>
        <p:spPr>
          <a:xfrm>
            <a:off x="239462" y="1985414"/>
            <a:ext cx="11713076" cy="4726671"/>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600" dirty="0"/>
              <a:t>14. Why was the law given amid such terrible majesty?</a:t>
            </a:r>
          </a:p>
        </p:txBody>
      </p:sp>
      <p:sp>
        <p:nvSpPr>
          <p:cNvPr id="4" name="Content Placeholder 3"/>
          <p:cNvSpPr>
            <a:spLocks noGrp="1"/>
          </p:cNvSpPr>
          <p:nvPr>
            <p:ph sz="half" idx="2"/>
          </p:nvPr>
        </p:nvSpPr>
        <p:spPr>
          <a:xfrm>
            <a:off x="6095999" y="2011680"/>
            <a:ext cx="5752289" cy="4617720"/>
          </a:xfrm>
        </p:spPr>
        <p:txBody>
          <a:bodyPr vert="horz" wrap="square" lIns="36576" tIns="27432" rIns="36576" bIns="27432" rtlCol="0">
            <a:normAutofit lnSpcReduction="10000"/>
          </a:bodyPr>
          <a:lstStyle/>
          <a:p>
            <a:pPr>
              <a:lnSpc>
                <a:spcPct val="100000"/>
              </a:lnSpc>
              <a:spcBef>
                <a:spcPts val="0"/>
              </a:spcBef>
              <a:spcAft>
                <a:spcPts val="0"/>
              </a:spcAft>
              <a:defRPr sz="3200" b="1">
                <a:latin typeface="Aptos"/>
              </a:defRPr>
            </a:pPr>
            <a:r>
              <a:rPr sz="3600" dirty="0"/>
              <a:t>Exodus 20:18</a:t>
            </a:r>
          </a:p>
          <a:p>
            <a:pPr>
              <a:lnSpc>
                <a:spcPct val="100000"/>
              </a:lnSpc>
              <a:spcBef>
                <a:spcPts val="0"/>
              </a:spcBef>
              <a:spcAft>
                <a:spcPts val="0"/>
              </a:spcAft>
              <a:defRPr sz="3200" b="0">
                <a:latin typeface="Aptos"/>
              </a:defRPr>
            </a:pPr>
            <a:r>
              <a:rPr sz="3600" dirty="0"/>
              <a:t>And all the people saw the </a:t>
            </a:r>
            <a:r>
              <a:rPr sz="3600" dirty="0" err="1"/>
              <a:t>thunderings</a:t>
            </a:r>
            <a:r>
              <a:rPr sz="3600" dirty="0"/>
              <a:t>, and the lightnings, and the noise of the trumpet, and the mountain smoking: and when the people saw it , they removed, and stood afar off.</a:t>
            </a:r>
          </a:p>
        </p:txBody>
      </p:sp>
      <p:pic>
        <p:nvPicPr>
          <p:cNvPr id="10" name="Content Placeholder 9" descr="why did God manifest Himself in a storm on Mt. Sinai? | kdmanestreet">
            <a:extLst>
              <a:ext uri="{FF2B5EF4-FFF2-40B4-BE49-F238E27FC236}">
                <a16:creationId xmlns:a16="http://schemas.microsoft.com/office/drawing/2014/main" id="{F34694AE-3945-AFD5-E303-C9DFA546B7FF}"/>
              </a:ext>
            </a:extLst>
          </p:cNvPr>
          <p:cNvPicPr>
            <a:picLocks noGrp="1" noChangeAspect="1"/>
          </p:cNvPicPr>
          <p:nvPr>
            <p:ph sz="half" idx="1"/>
          </p:nvPr>
        </p:nvPicPr>
        <p:blipFill>
          <a:blip r:embed="rId2"/>
          <a:srcRect t="22543" b="23758"/>
          <a:stretch>
            <a:fillRect/>
          </a:stretch>
        </p:blipFill>
        <p:spPr>
          <a:xfrm>
            <a:off x="343712" y="2110902"/>
            <a:ext cx="5609616" cy="4518498"/>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600" dirty="0"/>
              <a:t>14. Why was the law given amid such terrible majesty?</a:t>
            </a:r>
          </a:p>
        </p:txBody>
      </p:sp>
      <p:sp>
        <p:nvSpPr>
          <p:cNvPr id="4" name="Content Placeholder 3"/>
          <p:cNvSpPr>
            <a:spLocks noGrp="1"/>
          </p:cNvSpPr>
          <p:nvPr>
            <p:ph sz="half" idx="2"/>
          </p:nvPr>
        </p:nvSpPr>
        <p:spPr>
          <a:xfrm>
            <a:off x="6096000" y="2011680"/>
            <a:ext cx="5791200" cy="4562144"/>
          </a:xfrm>
        </p:spPr>
        <p:txBody>
          <a:bodyPr vert="horz" wrap="square" lIns="36576" tIns="27432" rIns="36576" bIns="27432" rtlCol="0">
            <a:normAutofit/>
          </a:bodyPr>
          <a:lstStyle/>
          <a:p>
            <a:pPr>
              <a:lnSpc>
                <a:spcPct val="100000"/>
              </a:lnSpc>
              <a:spcBef>
                <a:spcPts val="0"/>
              </a:spcBef>
              <a:spcAft>
                <a:spcPts val="0"/>
              </a:spcAft>
              <a:defRPr sz="3200" b="1">
                <a:latin typeface="Aptos"/>
              </a:defRPr>
            </a:pPr>
            <a:r>
              <a:rPr sz="4000" dirty="0"/>
              <a:t>Exodus 20:20</a:t>
            </a:r>
          </a:p>
          <a:p>
            <a:pPr>
              <a:lnSpc>
                <a:spcPct val="100000"/>
              </a:lnSpc>
              <a:spcBef>
                <a:spcPts val="0"/>
              </a:spcBef>
              <a:spcAft>
                <a:spcPts val="0"/>
              </a:spcAft>
              <a:defRPr sz="3200" b="0">
                <a:latin typeface="Aptos"/>
              </a:defRPr>
            </a:pPr>
            <a:r>
              <a:rPr sz="4000" dirty="0"/>
              <a:t>And Moses said unto the people, Fear not: for God is come to prove you, and that his fear may be before your faces, that ye sin not.</a:t>
            </a:r>
          </a:p>
        </p:txBody>
      </p:sp>
      <p:pic>
        <p:nvPicPr>
          <p:cNvPr id="7" name="Content Placeholder 6" descr="God On Mount Sinai: A Thunderous Encounter | TikTok">
            <a:extLst>
              <a:ext uri="{FF2B5EF4-FFF2-40B4-BE49-F238E27FC236}">
                <a16:creationId xmlns:a16="http://schemas.microsoft.com/office/drawing/2014/main" id="{F92F1EB0-B1D4-AEC7-5707-E33068590289}"/>
              </a:ext>
            </a:extLst>
          </p:cNvPr>
          <p:cNvPicPr>
            <a:picLocks noGrp="1" noChangeAspect="1"/>
          </p:cNvPicPr>
          <p:nvPr>
            <p:ph sz="half" idx="1"/>
          </p:nvPr>
        </p:nvPicPr>
        <p:blipFill>
          <a:blip r:embed="rId2"/>
          <a:srcRect l="10705" t="10304" r="32773" b="10406"/>
          <a:stretch>
            <a:fillRect/>
          </a:stretch>
        </p:blipFill>
        <p:spPr>
          <a:xfrm>
            <a:off x="304800" y="2001952"/>
            <a:ext cx="5791200" cy="4562144"/>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200"/>
              <a:t>14. Why was the law given amid such terrible majesty?</a:t>
            </a:r>
          </a:p>
        </p:txBody>
      </p:sp>
      <p:sp>
        <p:nvSpPr>
          <p:cNvPr id="4" name="Content Placeholder 3"/>
          <p:cNvSpPr>
            <a:spLocks noGrp="1"/>
          </p:cNvSpPr>
          <p:nvPr>
            <p:ph sz="half" idx="2"/>
          </p:nvPr>
        </p:nvSpPr>
        <p:spPr>
          <a:xfrm>
            <a:off x="5204298" y="2011680"/>
            <a:ext cx="6741268" cy="4617720"/>
          </a:xfrm>
        </p:spPr>
        <p:txBody>
          <a:bodyPr vert="horz" wrap="square" lIns="36576" tIns="27432" rIns="36576" bIns="27432" rtlCol="0">
            <a:normAutofit/>
          </a:bodyPr>
          <a:lstStyle/>
          <a:p>
            <a:pPr>
              <a:lnSpc>
                <a:spcPct val="100000"/>
              </a:lnSpc>
              <a:spcBef>
                <a:spcPts val="0"/>
              </a:spcBef>
              <a:spcAft>
                <a:spcPts val="0"/>
              </a:spcAft>
              <a:defRPr sz="3200" b="1">
                <a:latin typeface="Aptos"/>
              </a:defRPr>
            </a:pPr>
            <a:r>
              <a:rPr sz="3200" dirty="0"/>
              <a:t>Deuteronomy 4:10</a:t>
            </a:r>
          </a:p>
          <a:p>
            <a:pPr>
              <a:lnSpc>
                <a:spcPct val="100000"/>
              </a:lnSpc>
              <a:spcBef>
                <a:spcPts val="0"/>
              </a:spcBef>
              <a:spcAft>
                <a:spcPts val="0"/>
              </a:spcAft>
              <a:defRPr sz="3200" b="0">
                <a:latin typeface="Aptos"/>
              </a:defRPr>
            </a:pPr>
            <a:r>
              <a:rPr sz="3200" dirty="0"/>
              <a:t>Specially the day that thou </a:t>
            </a:r>
            <a:r>
              <a:rPr sz="3200" dirty="0" err="1"/>
              <a:t>stoodest</a:t>
            </a:r>
            <a:r>
              <a:rPr sz="3200" dirty="0"/>
              <a:t> before the LORD thy God in Horeb, when the LORD said unto me, Gather me the people together, and I will make them hear my words, that they may learn to fear me all the days that they shall live upon the earth, and that they may teach their children.</a:t>
            </a:r>
          </a:p>
        </p:txBody>
      </p:sp>
      <p:pic>
        <p:nvPicPr>
          <p:cNvPr id="7" name="Content Placeholder 6" descr="What happened in the 6-day cloud?, For six days a thick cloud covered Mount  Sinai God was preparing Moses purifying his Spirit to enter the Divine  Presence For six days a thick cloud covered Mount ...">
            <a:extLst>
              <a:ext uri="{FF2B5EF4-FFF2-40B4-BE49-F238E27FC236}">
                <a16:creationId xmlns:a16="http://schemas.microsoft.com/office/drawing/2014/main" id="{DE640A7B-5344-11CD-3FC5-09B6B96335D7}"/>
              </a:ext>
            </a:extLst>
          </p:cNvPr>
          <p:cNvPicPr>
            <a:picLocks noGrp="1" noChangeAspect="1"/>
          </p:cNvPicPr>
          <p:nvPr>
            <p:ph sz="half" idx="1"/>
          </p:nvPr>
        </p:nvPicPr>
        <p:blipFill>
          <a:blip r:embed="rId2"/>
          <a:srcRect t="21210" b="25234"/>
          <a:stretch>
            <a:fillRect/>
          </a:stretch>
        </p:blipFill>
        <p:spPr>
          <a:xfrm>
            <a:off x="246434" y="2011363"/>
            <a:ext cx="4838308" cy="4617720"/>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324944" cy="1896893"/>
          </a:xfrm>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600" dirty="0"/>
              <a:t>15. What is the only other event that can compare with the giving of the ten commandments?</a:t>
            </a:r>
          </a:p>
        </p:txBody>
      </p:sp>
      <p:pic>
        <p:nvPicPr>
          <p:cNvPr id="4" name="Picture 3" descr="So, This Is How Prophecies of Jesus Coming in the Clouds Will Be Fulfilled  – Seek the Lord Jesus">
            <a:extLst>
              <a:ext uri="{FF2B5EF4-FFF2-40B4-BE49-F238E27FC236}">
                <a16:creationId xmlns:a16="http://schemas.microsoft.com/office/drawing/2014/main" id="{54995E5E-C570-1713-B64C-36BE864C1897}"/>
              </a:ext>
            </a:extLst>
          </p:cNvPr>
          <p:cNvPicPr>
            <a:picLocks noChangeAspect="1"/>
          </p:cNvPicPr>
          <p:nvPr/>
        </p:nvPicPr>
        <p:blipFill>
          <a:blip r:embed="rId2"/>
          <a:srcRect l="368" t="5142" r="-368" b="24959"/>
          <a:stretch>
            <a:fillRect/>
          </a:stretch>
        </p:blipFill>
        <p:spPr>
          <a:xfrm>
            <a:off x="303179" y="2016058"/>
            <a:ext cx="11671570" cy="4589023"/>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187" y="284176"/>
            <a:ext cx="11965022" cy="1508760"/>
          </a:xfrm>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200" dirty="0"/>
              <a:t>15. What is the only other event that can compare with the giving of the ten commandments?</a:t>
            </a:r>
          </a:p>
        </p:txBody>
      </p:sp>
      <p:sp>
        <p:nvSpPr>
          <p:cNvPr id="4" name="Content Placeholder 3"/>
          <p:cNvSpPr>
            <a:spLocks noGrp="1"/>
          </p:cNvSpPr>
          <p:nvPr>
            <p:ph sz="half" idx="2"/>
          </p:nvPr>
        </p:nvSpPr>
        <p:spPr>
          <a:xfrm>
            <a:off x="6095999" y="2011680"/>
            <a:ext cx="5762017" cy="4617720"/>
          </a:xfrm>
        </p:spPr>
        <p:txBody>
          <a:bodyPr vert="horz" wrap="square" lIns="36576" tIns="27432" rIns="36576" bIns="27432" rtlCol="0">
            <a:normAutofit/>
          </a:bodyPr>
          <a:lstStyle/>
          <a:p>
            <a:pPr>
              <a:lnSpc>
                <a:spcPct val="100000"/>
              </a:lnSpc>
              <a:spcBef>
                <a:spcPts val="0"/>
              </a:spcBef>
              <a:spcAft>
                <a:spcPts val="0"/>
              </a:spcAft>
              <a:defRPr sz="3200" b="1">
                <a:latin typeface="Aptos"/>
              </a:defRPr>
            </a:pPr>
            <a:r>
              <a:rPr sz="3200" dirty="0"/>
              <a:t>Matthew 24:30</a:t>
            </a:r>
          </a:p>
          <a:p>
            <a:pPr>
              <a:lnSpc>
                <a:spcPct val="100000"/>
              </a:lnSpc>
              <a:spcBef>
                <a:spcPts val="0"/>
              </a:spcBef>
              <a:spcAft>
                <a:spcPts val="0"/>
              </a:spcAft>
              <a:defRPr sz="3200" b="0">
                <a:latin typeface="Aptos"/>
              </a:defRPr>
            </a:pPr>
            <a:r>
              <a:rPr sz="3200" dirty="0"/>
              <a:t>And then shall appear the sign of the Son of man in heaven: and then shall all the tribes of the earth mourn, and they shall see the Son of man coming in the clouds of heaven with power and great glory.</a:t>
            </a:r>
          </a:p>
        </p:txBody>
      </p:sp>
      <p:pic>
        <p:nvPicPr>
          <p:cNvPr id="7" name="Content Placeholder 6" descr="Decoding the End Times: Understand the Second Coming of Jesus — Harrison  House">
            <a:extLst>
              <a:ext uri="{FF2B5EF4-FFF2-40B4-BE49-F238E27FC236}">
                <a16:creationId xmlns:a16="http://schemas.microsoft.com/office/drawing/2014/main" id="{5F02FAD9-EE68-5E35-29E1-10EED91AFA3B}"/>
              </a:ext>
            </a:extLst>
          </p:cNvPr>
          <p:cNvPicPr>
            <a:picLocks noGrp="1" noChangeAspect="1"/>
          </p:cNvPicPr>
          <p:nvPr>
            <p:ph sz="half" idx="1"/>
          </p:nvPr>
        </p:nvPicPr>
        <p:blipFill>
          <a:blip r:embed="rId2"/>
          <a:srcRect l="31746"/>
          <a:stretch>
            <a:fillRect/>
          </a:stretch>
        </p:blipFill>
        <p:spPr>
          <a:xfrm>
            <a:off x="333983" y="2057400"/>
            <a:ext cx="5603131" cy="4617720"/>
          </a:xfrm>
          <a:prstGeom prst="rect">
            <a:avLst/>
          </a:prstGeo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548" y="284176"/>
            <a:ext cx="11965021" cy="1508760"/>
          </a:xfrm>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200" dirty="0"/>
              <a:t>15. What is the only other event that can compare with the giving of the ten commandments?</a:t>
            </a:r>
          </a:p>
        </p:txBody>
      </p:sp>
      <p:sp>
        <p:nvSpPr>
          <p:cNvPr id="4" name="Content Placeholder 3"/>
          <p:cNvSpPr>
            <a:spLocks noGrp="1"/>
          </p:cNvSpPr>
          <p:nvPr>
            <p:ph sz="half" idx="2"/>
          </p:nvPr>
        </p:nvSpPr>
        <p:spPr>
          <a:xfrm>
            <a:off x="6096000" y="2011680"/>
            <a:ext cx="5811362" cy="4617720"/>
          </a:xfrm>
        </p:spPr>
        <p:txBody>
          <a:bodyPr vert="horz" wrap="square" lIns="36576" tIns="27432" rIns="36576" bIns="27432" rtlCol="0">
            <a:normAutofit/>
          </a:bodyPr>
          <a:lstStyle/>
          <a:p>
            <a:pPr>
              <a:lnSpc>
                <a:spcPct val="100000"/>
              </a:lnSpc>
              <a:spcBef>
                <a:spcPts val="0"/>
              </a:spcBef>
              <a:spcAft>
                <a:spcPts val="0"/>
              </a:spcAft>
              <a:defRPr sz="3200" b="1">
                <a:latin typeface="Aptos"/>
              </a:defRPr>
            </a:pPr>
            <a:r>
              <a:rPr sz="3600" dirty="0"/>
              <a:t>Matthew 24:31</a:t>
            </a:r>
          </a:p>
          <a:p>
            <a:pPr>
              <a:lnSpc>
                <a:spcPct val="100000"/>
              </a:lnSpc>
              <a:spcBef>
                <a:spcPts val="0"/>
              </a:spcBef>
              <a:spcAft>
                <a:spcPts val="0"/>
              </a:spcAft>
              <a:defRPr sz="3200" b="0">
                <a:latin typeface="Aptos"/>
              </a:defRPr>
            </a:pPr>
            <a:r>
              <a:rPr sz="3600" dirty="0"/>
              <a:t>And he shall send his angels with a great sound of a trumpet, and they shall gather together his elect from the four winds, from one end of heaven to the other.</a:t>
            </a:r>
          </a:p>
        </p:txBody>
      </p:sp>
      <p:pic>
        <p:nvPicPr>
          <p:cNvPr id="10" name="Content Placeholder 9" descr="The Second Coming of Christ and the Resurrection | White Throne Ministries">
            <a:extLst>
              <a:ext uri="{FF2B5EF4-FFF2-40B4-BE49-F238E27FC236}">
                <a16:creationId xmlns:a16="http://schemas.microsoft.com/office/drawing/2014/main" id="{E137F017-AE21-83E2-534E-D0C7C5C32B1F}"/>
              </a:ext>
            </a:extLst>
          </p:cNvPr>
          <p:cNvPicPr>
            <a:picLocks noGrp="1" noChangeAspect="1"/>
          </p:cNvPicPr>
          <p:nvPr>
            <p:ph sz="half" idx="1"/>
          </p:nvPr>
        </p:nvPicPr>
        <p:blipFill>
          <a:blip r:embed="rId2"/>
          <a:stretch>
            <a:fillRect/>
          </a:stretch>
        </p:blipFill>
        <p:spPr>
          <a:xfrm>
            <a:off x="135391" y="1942310"/>
            <a:ext cx="5811362" cy="4802406"/>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004" y="284176"/>
            <a:ext cx="11896928" cy="1508760"/>
          </a:xfrm>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200" dirty="0"/>
              <a:t>15. What is the only other event that can compare with the giving of the ten commandments?</a:t>
            </a:r>
          </a:p>
        </p:txBody>
      </p:sp>
      <p:sp>
        <p:nvSpPr>
          <p:cNvPr id="4" name="Content Placeholder 3"/>
          <p:cNvSpPr>
            <a:spLocks noGrp="1"/>
          </p:cNvSpPr>
          <p:nvPr>
            <p:ph sz="half" idx="2"/>
          </p:nvPr>
        </p:nvSpPr>
        <p:spPr>
          <a:xfrm>
            <a:off x="6823316" y="2011680"/>
            <a:ext cx="5073612" cy="4617720"/>
          </a:xfrm>
        </p:spPr>
        <p:txBody>
          <a:bodyPr vert="horz" wrap="square" lIns="36576" tIns="27432" rIns="36576" bIns="27432" rtlCol="0">
            <a:normAutofit fontScale="92500" lnSpcReduction="20000"/>
          </a:bodyPr>
          <a:lstStyle/>
          <a:p>
            <a:pPr>
              <a:lnSpc>
                <a:spcPct val="100000"/>
              </a:lnSpc>
              <a:spcBef>
                <a:spcPts val="0"/>
              </a:spcBef>
              <a:spcAft>
                <a:spcPts val="0"/>
              </a:spcAft>
              <a:defRPr sz="3200" b="1">
                <a:latin typeface="Aptos"/>
              </a:defRPr>
            </a:pPr>
            <a:r>
              <a:rPr sz="4000" dirty="0"/>
              <a:t>1 Thessalonians 4:16</a:t>
            </a:r>
          </a:p>
          <a:p>
            <a:pPr>
              <a:lnSpc>
                <a:spcPct val="100000"/>
              </a:lnSpc>
              <a:spcBef>
                <a:spcPts val="0"/>
              </a:spcBef>
              <a:spcAft>
                <a:spcPts val="0"/>
              </a:spcAft>
              <a:defRPr sz="3200" b="0">
                <a:latin typeface="Aptos"/>
              </a:defRPr>
            </a:pPr>
            <a:r>
              <a:rPr sz="4000" dirty="0"/>
              <a:t>For the Lord himself shall descend from heaven with a shout, with the voice of the archangel, and with the trump of God: and the dead in Christ shall rise first:</a:t>
            </a:r>
          </a:p>
        </p:txBody>
      </p:sp>
      <p:pic>
        <p:nvPicPr>
          <p:cNvPr id="7" name="Content Placeholder 6" descr="Will Jesus' second coming be in the clouds? I'm not so sure...">
            <a:extLst>
              <a:ext uri="{FF2B5EF4-FFF2-40B4-BE49-F238E27FC236}">
                <a16:creationId xmlns:a16="http://schemas.microsoft.com/office/drawing/2014/main" id="{35133C52-06B9-C5A4-775A-A97473225ECD}"/>
              </a:ext>
            </a:extLst>
          </p:cNvPr>
          <p:cNvPicPr>
            <a:picLocks noGrp="1" noChangeAspect="1"/>
          </p:cNvPicPr>
          <p:nvPr>
            <p:ph sz="half" idx="1"/>
          </p:nvPr>
        </p:nvPicPr>
        <p:blipFill>
          <a:blip r:embed="rId2"/>
          <a:stretch>
            <a:fillRect/>
          </a:stretch>
        </p:blipFill>
        <p:spPr>
          <a:xfrm>
            <a:off x="107003" y="1939158"/>
            <a:ext cx="6344045" cy="4758034"/>
          </a:xfrm>
          <a:prstGeom prst="rect">
            <a:avLst/>
          </a:prstGeom>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3332" y="284176"/>
            <a:ext cx="11443254" cy="1508760"/>
          </a:xfrm>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600" dirty="0"/>
              <a:t>16. What great wickedness did the Israelites do while Moses was in the mount with God?</a:t>
            </a:r>
          </a:p>
        </p:txBody>
      </p:sp>
      <p:pic>
        <p:nvPicPr>
          <p:cNvPr id="3" name="Picture 2" descr="The Golden Calf: Who or What are You Worshipping? - Team Jesus Magazine">
            <a:extLst>
              <a:ext uri="{FF2B5EF4-FFF2-40B4-BE49-F238E27FC236}">
                <a16:creationId xmlns:a16="http://schemas.microsoft.com/office/drawing/2014/main" id="{F409AB8E-FFBD-2B7D-56B7-58E610247AF6}"/>
              </a:ext>
            </a:extLst>
          </p:cNvPr>
          <p:cNvPicPr>
            <a:picLocks noChangeAspect="1"/>
          </p:cNvPicPr>
          <p:nvPr/>
        </p:nvPicPr>
        <p:blipFill>
          <a:blip r:embed="rId2"/>
          <a:srcRect t="4590" b="27952"/>
          <a:stretch>
            <a:fillRect/>
          </a:stretch>
        </p:blipFill>
        <p:spPr>
          <a:xfrm>
            <a:off x="170194" y="2047031"/>
            <a:ext cx="11849530" cy="4616245"/>
          </a:xfrm>
          <a:prstGeom prst="rect">
            <a:avLst/>
          </a:prstGeo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6013174" y="2011680"/>
            <a:ext cx="5923722" cy="4617720"/>
          </a:xfrm>
        </p:spPr>
        <p:txBody>
          <a:bodyPr vert="horz" wrap="square" lIns="36576" tIns="27432" rIns="36576" bIns="27432" rtlCol="0">
            <a:normAutofit lnSpcReduction="10000"/>
          </a:bodyPr>
          <a:lstStyle/>
          <a:p>
            <a:pPr>
              <a:lnSpc>
                <a:spcPct val="100000"/>
              </a:lnSpc>
              <a:spcBef>
                <a:spcPts val="0"/>
              </a:spcBef>
              <a:spcAft>
                <a:spcPts val="0"/>
              </a:spcAft>
              <a:defRPr sz="3200" b="1">
                <a:latin typeface="Aptos"/>
              </a:defRPr>
            </a:pPr>
            <a:r>
              <a:rPr sz="3600" dirty="0"/>
              <a:t>Exodus 32:4</a:t>
            </a:r>
          </a:p>
          <a:p>
            <a:pPr>
              <a:lnSpc>
                <a:spcPct val="100000"/>
              </a:lnSpc>
              <a:spcBef>
                <a:spcPts val="0"/>
              </a:spcBef>
              <a:spcAft>
                <a:spcPts val="0"/>
              </a:spcAft>
              <a:defRPr sz="3200" b="0">
                <a:latin typeface="Aptos"/>
              </a:defRPr>
            </a:pPr>
            <a:r>
              <a:rPr sz="3600" dirty="0"/>
              <a:t>And he received them at their hand, and fashioned it with a graving tool, after he had made it a molten calf: and they said, These be thy gods, O Israel, which brought thee up out of the land of Egypt.</a:t>
            </a:r>
          </a:p>
        </p:txBody>
      </p:sp>
      <p:pic>
        <p:nvPicPr>
          <p:cNvPr id="10" name="Content Placeholder 9" descr="Misplacing Our Worship on Golden Calves | Christianity.com">
            <a:extLst>
              <a:ext uri="{FF2B5EF4-FFF2-40B4-BE49-F238E27FC236}">
                <a16:creationId xmlns:a16="http://schemas.microsoft.com/office/drawing/2014/main" id="{D60E3CD0-FFF6-7C1E-C4DF-3D912BCE08AD}"/>
              </a:ext>
            </a:extLst>
          </p:cNvPr>
          <p:cNvPicPr>
            <a:picLocks noGrp="1" noChangeAspect="1"/>
          </p:cNvPicPr>
          <p:nvPr>
            <p:ph sz="half" idx="1"/>
          </p:nvPr>
        </p:nvPicPr>
        <p:blipFill>
          <a:blip r:embed="rId2"/>
          <a:srcRect l="33178"/>
          <a:stretch>
            <a:fillRect/>
          </a:stretch>
        </p:blipFill>
        <p:spPr>
          <a:xfrm>
            <a:off x="373332" y="2153114"/>
            <a:ext cx="5543764" cy="4334852"/>
          </a:xfrm>
          <a:prstGeom prst="rect">
            <a:avLst/>
          </a:prstGeom>
        </p:spPr>
      </p:pic>
      <p:sp>
        <p:nvSpPr>
          <p:cNvPr id="9" name="Title 1">
            <a:extLst>
              <a:ext uri="{FF2B5EF4-FFF2-40B4-BE49-F238E27FC236}">
                <a16:creationId xmlns:a16="http://schemas.microsoft.com/office/drawing/2014/main" id="{E67AD250-43D6-2799-D5FB-424BC4A4DF1D}"/>
              </a:ext>
            </a:extLst>
          </p:cNvPr>
          <p:cNvSpPr>
            <a:spLocks noGrp="1"/>
          </p:cNvSpPr>
          <p:nvPr>
            <p:ph type="title"/>
          </p:nvPr>
        </p:nvSpPr>
        <p:spPr>
          <a:xfrm>
            <a:off x="373332" y="284176"/>
            <a:ext cx="11443254" cy="1508760"/>
          </a:xfrm>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600" dirty="0"/>
              <a:t>16. What great wickedness did the Israelites do while Moses was in the mount with God?</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6096000" y="2011680"/>
            <a:ext cx="5900530" cy="4617720"/>
          </a:xfrm>
        </p:spPr>
        <p:txBody>
          <a:bodyPr vert="horz" wrap="square" lIns="36576" tIns="27432" rIns="36576" bIns="27432" rtlCol="0">
            <a:normAutofit lnSpcReduction="10000"/>
          </a:bodyPr>
          <a:lstStyle/>
          <a:p>
            <a:pPr>
              <a:lnSpc>
                <a:spcPct val="100000"/>
              </a:lnSpc>
              <a:spcBef>
                <a:spcPts val="0"/>
              </a:spcBef>
              <a:spcAft>
                <a:spcPts val="0"/>
              </a:spcAft>
              <a:defRPr sz="3200" b="1">
                <a:latin typeface="Aptos"/>
              </a:defRPr>
            </a:pPr>
            <a:r>
              <a:rPr sz="3200" dirty="0"/>
              <a:t>Exodus 32:8</a:t>
            </a:r>
          </a:p>
          <a:p>
            <a:pPr>
              <a:lnSpc>
                <a:spcPct val="100000"/>
              </a:lnSpc>
              <a:spcBef>
                <a:spcPts val="0"/>
              </a:spcBef>
              <a:spcAft>
                <a:spcPts val="0"/>
              </a:spcAft>
              <a:defRPr sz="3200" b="0">
                <a:latin typeface="Aptos"/>
              </a:defRPr>
            </a:pPr>
            <a:r>
              <a:rPr sz="3200" dirty="0"/>
              <a:t>They have turned aside quickly out of the way which I commanded them: they have made them a molten calf, and have worshipped it, and have sacrificed thereunto, and said, These be thy gods, O Israel, which have brought thee up out of the land of Egypt.</a:t>
            </a:r>
          </a:p>
        </p:txBody>
      </p:sp>
      <p:sp>
        <p:nvSpPr>
          <p:cNvPr id="7" name="Title 1">
            <a:extLst>
              <a:ext uri="{FF2B5EF4-FFF2-40B4-BE49-F238E27FC236}">
                <a16:creationId xmlns:a16="http://schemas.microsoft.com/office/drawing/2014/main" id="{27C05DAF-15E0-1334-8889-B726F2CF4683}"/>
              </a:ext>
            </a:extLst>
          </p:cNvPr>
          <p:cNvSpPr>
            <a:spLocks noGrp="1"/>
          </p:cNvSpPr>
          <p:nvPr>
            <p:ph type="title"/>
          </p:nvPr>
        </p:nvSpPr>
        <p:spPr>
          <a:xfrm>
            <a:off x="373332" y="284176"/>
            <a:ext cx="11443254" cy="1508760"/>
          </a:xfrm>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600" dirty="0"/>
              <a:t>16. What great wickedness did the Israelites do while Moses was in the mount with God?</a:t>
            </a:r>
          </a:p>
        </p:txBody>
      </p:sp>
      <p:pic>
        <p:nvPicPr>
          <p:cNvPr id="10" name="Content Placeholder 9" descr="What are the golden calves being worshipped in today's churches?">
            <a:extLst>
              <a:ext uri="{FF2B5EF4-FFF2-40B4-BE49-F238E27FC236}">
                <a16:creationId xmlns:a16="http://schemas.microsoft.com/office/drawing/2014/main" id="{007089B5-0DEF-E651-80AE-007C7F6D857F}"/>
              </a:ext>
            </a:extLst>
          </p:cNvPr>
          <p:cNvPicPr>
            <a:picLocks noGrp="1" noChangeAspect="1"/>
          </p:cNvPicPr>
          <p:nvPr>
            <p:ph sz="half" idx="1"/>
          </p:nvPr>
        </p:nvPicPr>
        <p:blipFill>
          <a:blip r:embed="rId2"/>
          <a:srcRect t="12201" b="13115"/>
          <a:stretch>
            <a:fillRect/>
          </a:stretch>
        </p:blipFill>
        <p:spPr>
          <a:xfrm>
            <a:off x="195470" y="2011363"/>
            <a:ext cx="5807765" cy="4562461"/>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600" dirty="0"/>
              <a:t>17. What was the nature of their idolatry?</a:t>
            </a:r>
          </a:p>
        </p:txBody>
      </p:sp>
      <p:pic>
        <p:nvPicPr>
          <p:cNvPr id="3" name="Picture 2" descr="Golden calf inscription in Wadi al-Rahah, Egypt">
            <a:extLst>
              <a:ext uri="{FF2B5EF4-FFF2-40B4-BE49-F238E27FC236}">
                <a16:creationId xmlns:a16="http://schemas.microsoft.com/office/drawing/2014/main" id="{4003077F-4FC0-5FD6-7185-45B559ABA561}"/>
              </a:ext>
            </a:extLst>
          </p:cNvPr>
          <p:cNvPicPr>
            <a:picLocks noChangeAspect="1"/>
          </p:cNvPicPr>
          <p:nvPr/>
        </p:nvPicPr>
        <p:blipFill>
          <a:blip r:embed="rId2"/>
          <a:srcRect l="2035" t="21931" r="9705" b="26315"/>
          <a:stretch>
            <a:fillRect/>
          </a:stretch>
        </p:blipFill>
        <p:spPr>
          <a:xfrm>
            <a:off x="268357" y="2047461"/>
            <a:ext cx="11638721" cy="4526363"/>
          </a:xfrm>
          <a:prstGeom prst="rect">
            <a:avLst/>
          </a:prstGeom>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600" dirty="0"/>
              <a:t>17. What was the nature of their idolatry?</a:t>
            </a:r>
          </a:p>
        </p:txBody>
      </p:sp>
      <p:sp>
        <p:nvSpPr>
          <p:cNvPr id="4" name="Content Placeholder 3"/>
          <p:cNvSpPr>
            <a:spLocks noGrp="1"/>
          </p:cNvSpPr>
          <p:nvPr>
            <p:ph sz="half" idx="2"/>
          </p:nvPr>
        </p:nvSpPr>
        <p:spPr>
          <a:xfrm>
            <a:off x="6095999" y="2011680"/>
            <a:ext cx="5801139" cy="4617720"/>
          </a:xfrm>
        </p:spPr>
        <p:txBody>
          <a:bodyPr vert="horz" wrap="square" lIns="36576" tIns="27432" rIns="36576" bIns="27432" rtlCol="0">
            <a:normAutofit/>
          </a:bodyPr>
          <a:lstStyle/>
          <a:p>
            <a:pPr>
              <a:lnSpc>
                <a:spcPct val="100000"/>
              </a:lnSpc>
              <a:spcBef>
                <a:spcPts val="0"/>
              </a:spcBef>
              <a:spcAft>
                <a:spcPts val="0"/>
              </a:spcAft>
              <a:defRPr sz="3200" b="1">
                <a:latin typeface="Aptos"/>
              </a:defRPr>
            </a:pPr>
            <a:r>
              <a:rPr sz="4000" dirty="0"/>
              <a:t>Exodus 32:5</a:t>
            </a:r>
          </a:p>
          <a:p>
            <a:pPr>
              <a:lnSpc>
                <a:spcPct val="100000"/>
              </a:lnSpc>
              <a:spcBef>
                <a:spcPts val="0"/>
              </a:spcBef>
              <a:spcAft>
                <a:spcPts val="0"/>
              </a:spcAft>
              <a:defRPr sz="3200" b="0">
                <a:latin typeface="Aptos"/>
              </a:defRPr>
            </a:pPr>
            <a:r>
              <a:rPr sz="4000" dirty="0"/>
              <a:t>And when Aaron saw it , he built an altar before it; and Aaron made proclamation, and said, To morrow is a feast to the LORD .</a:t>
            </a:r>
          </a:p>
        </p:txBody>
      </p:sp>
      <p:pic>
        <p:nvPicPr>
          <p:cNvPr id="7" name="Content Placeholder 6" descr="The Golden Calf – Glad Tidings">
            <a:extLst>
              <a:ext uri="{FF2B5EF4-FFF2-40B4-BE49-F238E27FC236}">
                <a16:creationId xmlns:a16="http://schemas.microsoft.com/office/drawing/2014/main" id="{880E2A08-3E7C-6D80-D636-04AB8286312B}"/>
              </a:ext>
            </a:extLst>
          </p:cNvPr>
          <p:cNvPicPr>
            <a:picLocks noGrp="1" noChangeAspect="1"/>
          </p:cNvPicPr>
          <p:nvPr>
            <p:ph sz="half" idx="1"/>
          </p:nvPr>
        </p:nvPicPr>
        <p:blipFill>
          <a:blip r:embed="rId2"/>
          <a:stretch>
            <a:fillRect/>
          </a:stretch>
        </p:blipFill>
        <p:spPr>
          <a:xfrm>
            <a:off x="255323" y="2221856"/>
            <a:ext cx="5840676" cy="4197367"/>
          </a:xfrm>
          <a:prstGeom prst="rect">
            <a:avLst/>
          </a:prstGeom>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600" dirty="0"/>
              <a:t>17. What was the nature of their idolatry?</a:t>
            </a:r>
          </a:p>
        </p:txBody>
      </p:sp>
      <p:sp>
        <p:nvSpPr>
          <p:cNvPr id="4" name="Content Placeholder 3"/>
          <p:cNvSpPr>
            <a:spLocks noGrp="1"/>
          </p:cNvSpPr>
          <p:nvPr>
            <p:ph sz="half" idx="2"/>
          </p:nvPr>
        </p:nvSpPr>
        <p:spPr>
          <a:xfrm>
            <a:off x="5963477" y="2011680"/>
            <a:ext cx="5893905" cy="4617720"/>
          </a:xfrm>
        </p:spPr>
        <p:txBody>
          <a:bodyPr vert="horz" wrap="square" lIns="36576" tIns="27432" rIns="36576" bIns="27432" rtlCol="0">
            <a:normAutofit lnSpcReduction="10000"/>
          </a:bodyPr>
          <a:lstStyle/>
          <a:p>
            <a:pPr>
              <a:lnSpc>
                <a:spcPct val="100000"/>
              </a:lnSpc>
              <a:spcBef>
                <a:spcPts val="0"/>
              </a:spcBef>
              <a:spcAft>
                <a:spcPts val="0"/>
              </a:spcAft>
              <a:defRPr sz="3200" b="1">
                <a:latin typeface="Aptos"/>
              </a:defRPr>
            </a:pPr>
            <a:r>
              <a:rPr sz="4000" dirty="0"/>
              <a:t>Exodus 32:6</a:t>
            </a:r>
          </a:p>
          <a:p>
            <a:pPr>
              <a:lnSpc>
                <a:spcPct val="100000"/>
              </a:lnSpc>
              <a:spcBef>
                <a:spcPts val="0"/>
              </a:spcBef>
              <a:spcAft>
                <a:spcPts val="0"/>
              </a:spcAft>
              <a:defRPr sz="3200" b="0">
                <a:latin typeface="Aptos"/>
              </a:defRPr>
            </a:pPr>
            <a:r>
              <a:rPr sz="4000" dirty="0"/>
              <a:t>And they rose up early on the morrow, and offered burnt offerings, and brought peace offerings; and the people sat down to eat and to drink, and rose up to play.</a:t>
            </a:r>
          </a:p>
        </p:txBody>
      </p:sp>
      <p:pic>
        <p:nvPicPr>
          <p:cNvPr id="7" name="Content Placeholder 6" descr="The Adoration of the Golden Calf - Wikipedia">
            <a:extLst>
              <a:ext uri="{FF2B5EF4-FFF2-40B4-BE49-F238E27FC236}">
                <a16:creationId xmlns:a16="http://schemas.microsoft.com/office/drawing/2014/main" id="{1A6CEF6B-0A27-08D2-8B96-413741A23403}"/>
              </a:ext>
            </a:extLst>
          </p:cNvPr>
          <p:cNvPicPr>
            <a:picLocks noGrp="1" noChangeAspect="1"/>
          </p:cNvPicPr>
          <p:nvPr>
            <p:ph sz="half" idx="1"/>
          </p:nvPr>
        </p:nvPicPr>
        <p:blipFill>
          <a:blip r:embed="rId2"/>
          <a:srcRect r="15388"/>
          <a:stretch>
            <a:fillRect/>
          </a:stretch>
        </p:blipFill>
        <p:spPr>
          <a:xfrm>
            <a:off x="164592" y="2011679"/>
            <a:ext cx="5580226" cy="4697233"/>
          </a:xfrm>
          <a:prstGeom prst="rect">
            <a:avLst/>
          </a:prstGeom>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600" dirty="0"/>
              <a:t>17. What was the nature of their idolatry?</a:t>
            </a:r>
          </a:p>
        </p:txBody>
      </p:sp>
      <p:sp>
        <p:nvSpPr>
          <p:cNvPr id="4" name="Content Placeholder 3"/>
          <p:cNvSpPr>
            <a:spLocks noGrp="1"/>
          </p:cNvSpPr>
          <p:nvPr>
            <p:ph sz="half" idx="2"/>
          </p:nvPr>
        </p:nvSpPr>
        <p:spPr>
          <a:xfrm>
            <a:off x="6281530" y="2097157"/>
            <a:ext cx="5635486" cy="4532243"/>
          </a:xfrm>
        </p:spPr>
        <p:txBody>
          <a:bodyPr vert="horz" wrap="square" lIns="36576" tIns="27432" rIns="36576" bIns="27432" rtlCol="0">
            <a:normAutofit lnSpcReduction="10000"/>
          </a:bodyPr>
          <a:lstStyle/>
          <a:p>
            <a:pPr>
              <a:lnSpc>
                <a:spcPct val="100000"/>
              </a:lnSpc>
              <a:spcBef>
                <a:spcPts val="0"/>
              </a:spcBef>
              <a:spcAft>
                <a:spcPts val="0"/>
              </a:spcAft>
              <a:defRPr sz="3200" b="1">
                <a:latin typeface="Aptos"/>
              </a:defRPr>
            </a:pPr>
            <a:r>
              <a:rPr sz="4400" dirty="0"/>
              <a:t>Acts 7:41</a:t>
            </a:r>
          </a:p>
          <a:p>
            <a:pPr>
              <a:lnSpc>
                <a:spcPct val="100000"/>
              </a:lnSpc>
              <a:spcBef>
                <a:spcPts val="0"/>
              </a:spcBef>
              <a:spcAft>
                <a:spcPts val="0"/>
              </a:spcAft>
              <a:defRPr sz="3200" b="0">
                <a:latin typeface="Aptos"/>
              </a:defRPr>
            </a:pPr>
            <a:r>
              <a:rPr sz="4400" dirty="0"/>
              <a:t>And they made a calf in those days, and offered sacrifice unto the idol, and rejoiced in the works of their own hands.</a:t>
            </a:r>
          </a:p>
        </p:txBody>
      </p:sp>
      <p:pic>
        <p:nvPicPr>
          <p:cNvPr id="7" name="Content Placeholder 6" descr="Adoration of the Golden Calf | Samuel H. Kress Foundation">
            <a:extLst>
              <a:ext uri="{FF2B5EF4-FFF2-40B4-BE49-F238E27FC236}">
                <a16:creationId xmlns:a16="http://schemas.microsoft.com/office/drawing/2014/main" id="{A40B18EC-D785-6265-36B9-C5ACA6C67795}"/>
              </a:ext>
            </a:extLst>
          </p:cNvPr>
          <p:cNvPicPr>
            <a:picLocks noGrp="1" noChangeAspect="1"/>
          </p:cNvPicPr>
          <p:nvPr>
            <p:ph sz="half" idx="1"/>
          </p:nvPr>
        </p:nvPicPr>
        <p:blipFill>
          <a:blip r:embed="rId2"/>
          <a:stretch>
            <a:fillRect/>
          </a:stretch>
        </p:blipFill>
        <p:spPr>
          <a:xfrm>
            <a:off x="139147" y="2042788"/>
            <a:ext cx="6058239" cy="4640980"/>
          </a:xfrm>
          <a:prstGeom prst="rect">
            <a:avLst/>
          </a:prstGeom>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7930" y="284176"/>
            <a:ext cx="11559209" cy="1508760"/>
          </a:xfrm>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600" dirty="0"/>
              <a:t>18. What form of idolatry has from the earliest ages drawn men from the worship of God?</a:t>
            </a:r>
          </a:p>
        </p:txBody>
      </p:sp>
      <p:pic>
        <p:nvPicPr>
          <p:cNvPr id="4" name="Picture 3">
            <a:extLst>
              <a:ext uri="{FF2B5EF4-FFF2-40B4-BE49-F238E27FC236}">
                <a16:creationId xmlns:a16="http://schemas.microsoft.com/office/drawing/2014/main" id="{8F1B028C-76F2-59BB-55AD-2272E6E68FE8}"/>
              </a:ext>
            </a:extLst>
          </p:cNvPr>
          <p:cNvPicPr>
            <a:picLocks noChangeAspect="1"/>
          </p:cNvPicPr>
          <p:nvPr/>
        </p:nvPicPr>
        <p:blipFill>
          <a:blip r:embed="rId2"/>
          <a:srcRect l="2824" r="432" b="61210"/>
          <a:stretch>
            <a:fillRect/>
          </a:stretch>
        </p:blipFill>
        <p:spPr>
          <a:xfrm>
            <a:off x="185531" y="1971261"/>
            <a:ext cx="11807686" cy="4734340"/>
          </a:xfrm>
          <a:prstGeom prst="rect">
            <a:avLst/>
          </a:prstGeom>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7870" y="91440"/>
            <a:ext cx="11728174" cy="1700784"/>
          </a:xfrm>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200" dirty="0"/>
              <a:t>18. What form of idolatry has from the earliest ages drawn men from the worship of God?</a:t>
            </a:r>
          </a:p>
        </p:txBody>
      </p:sp>
      <p:sp>
        <p:nvSpPr>
          <p:cNvPr id="4" name="Content Placeholder 3"/>
          <p:cNvSpPr>
            <a:spLocks noGrp="1"/>
          </p:cNvSpPr>
          <p:nvPr>
            <p:ph sz="half" idx="2"/>
          </p:nvPr>
        </p:nvSpPr>
        <p:spPr>
          <a:xfrm>
            <a:off x="6096000" y="2011680"/>
            <a:ext cx="5764696" cy="4617720"/>
          </a:xfrm>
        </p:spPr>
        <p:txBody>
          <a:bodyPr vert="horz" wrap="square" lIns="36576" tIns="27432" rIns="36576" bIns="27432" rtlCol="0">
            <a:normAutofit lnSpcReduction="10000"/>
          </a:bodyPr>
          <a:lstStyle/>
          <a:p>
            <a:pPr>
              <a:lnSpc>
                <a:spcPct val="100000"/>
              </a:lnSpc>
              <a:spcBef>
                <a:spcPts val="0"/>
              </a:spcBef>
              <a:spcAft>
                <a:spcPts val="0"/>
              </a:spcAft>
              <a:defRPr sz="3200" b="1">
                <a:latin typeface="Aptos"/>
              </a:defRPr>
            </a:pPr>
            <a:r>
              <a:rPr sz="3200" dirty="0"/>
              <a:t>Deuteronomy 4:19</a:t>
            </a:r>
          </a:p>
          <a:p>
            <a:pPr>
              <a:lnSpc>
                <a:spcPct val="100000"/>
              </a:lnSpc>
              <a:spcBef>
                <a:spcPts val="0"/>
              </a:spcBef>
              <a:spcAft>
                <a:spcPts val="0"/>
              </a:spcAft>
              <a:defRPr sz="3200" b="0">
                <a:latin typeface="Aptos"/>
              </a:defRPr>
            </a:pPr>
            <a:r>
              <a:rPr sz="3200" dirty="0"/>
              <a:t>And lest thou lift up thine eyes unto heaven, and when thou </a:t>
            </a:r>
            <a:r>
              <a:rPr sz="3200" dirty="0" err="1"/>
              <a:t>seest</a:t>
            </a:r>
            <a:r>
              <a:rPr sz="3200" dirty="0"/>
              <a:t> the sun, and the moon, and the stars, even all the host of heaven, shouldest be driven to worship them, and serve them, which the LORD thy God hath divided unto all nations under the whole heaven.</a:t>
            </a:r>
          </a:p>
        </p:txBody>
      </p:sp>
      <p:pic>
        <p:nvPicPr>
          <p:cNvPr id="7" name="Content Placeholder 6" descr="Sun, Moon, and Star Worship: Influence on Christianity – Jacki Kellum">
            <a:extLst>
              <a:ext uri="{FF2B5EF4-FFF2-40B4-BE49-F238E27FC236}">
                <a16:creationId xmlns:a16="http://schemas.microsoft.com/office/drawing/2014/main" id="{A3A414CA-849C-8163-F127-33C5CC50FAF9}"/>
              </a:ext>
            </a:extLst>
          </p:cNvPr>
          <p:cNvPicPr>
            <a:picLocks noGrp="1" noChangeAspect="1"/>
          </p:cNvPicPr>
          <p:nvPr>
            <p:ph sz="half" idx="1"/>
          </p:nvPr>
        </p:nvPicPr>
        <p:blipFill>
          <a:blip r:embed="rId2"/>
          <a:srcRect l="8024" t="15051" r="7523" b="15051"/>
          <a:stretch>
            <a:fillRect/>
          </a:stretch>
        </p:blipFill>
        <p:spPr>
          <a:xfrm>
            <a:off x="331304" y="2011680"/>
            <a:ext cx="5579166" cy="4617720"/>
          </a:xfrm>
          <a:prstGeom prst="rect">
            <a:avLst/>
          </a:prstGeom>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9167" y="284176"/>
            <a:ext cx="11608905" cy="1562912"/>
          </a:xfrm>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sz="3600" dirty="0"/>
              <a:t>18. What form of idolatry has from the earliest ages drawn men from the worship of God?</a:t>
            </a:r>
          </a:p>
        </p:txBody>
      </p:sp>
      <p:sp>
        <p:nvSpPr>
          <p:cNvPr id="4" name="Content Placeholder 3"/>
          <p:cNvSpPr>
            <a:spLocks noGrp="1"/>
          </p:cNvSpPr>
          <p:nvPr>
            <p:ph sz="half" idx="2"/>
          </p:nvPr>
        </p:nvSpPr>
        <p:spPr>
          <a:xfrm>
            <a:off x="6096000" y="2011680"/>
            <a:ext cx="5923722" cy="4617720"/>
          </a:xfrm>
        </p:spPr>
        <p:txBody>
          <a:bodyPr vert="horz" wrap="square" lIns="36576" tIns="27432" rIns="36576" bIns="27432" rtlCol="0">
            <a:normAutofit fontScale="92500" lnSpcReduction="10000"/>
          </a:bodyPr>
          <a:lstStyle/>
          <a:p>
            <a:pPr>
              <a:lnSpc>
                <a:spcPct val="100000"/>
              </a:lnSpc>
              <a:spcBef>
                <a:spcPts val="0"/>
              </a:spcBef>
              <a:spcAft>
                <a:spcPts val="0"/>
              </a:spcAft>
              <a:defRPr sz="3200" b="1">
                <a:latin typeface="Aptos"/>
              </a:defRPr>
            </a:pPr>
            <a:r>
              <a:rPr sz="3200" dirty="0"/>
              <a:t>Ezekiel 8:16</a:t>
            </a:r>
          </a:p>
          <a:p>
            <a:pPr>
              <a:lnSpc>
                <a:spcPct val="100000"/>
              </a:lnSpc>
              <a:spcBef>
                <a:spcPts val="0"/>
              </a:spcBef>
              <a:spcAft>
                <a:spcPts val="0"/>
              </a:spcAft>
              <a:defRPr sz="3200" b="0">
                <a:latin typeface="Aptos"/>
              </a:defRPr>
            </a:pPr>
            <a:r>
              <a:rPr sz="3200" dirty="0"/>
              <a:t>And he brought me into the inner court of the LORD's house, and, behold, at the door of the temple of the LORD , between the porch and the altar, were about five and twenty men, with their backs toward the temple of the LORD , and their faces toward the east; and they worshipped the sun toward the east.</a:t>
            </a:r>
          </a:p>
        </p:txBody>
      </p:sp>
      <p:pic>
        <p:nvPicPr>
          <p:cNvPr id="7" name="Content Placeholder 6" descr="Poster, Print Worship of the sun, 40x26.7 cm">
            <a:extLst>
              <a:ext uri="{FF2B5EF4-FFF2-40B4-BE49-F238E27FC236}">
                <a16:creationId xmlns:a16="http://schemas.microsoft.com/office/drawing/2014/main" id="{EF32EC46-CF8B-B36C-E5EC-32C537AA4442}"/>
              </a:ext>
            </a:extLst>
          </p:cNvPr>
          <p:cNvPicPr>
            <a:picLocks noGrp="1" noChangeAspect="1"/>
          </p:cNvPicPr>
          <p:nvPr>
            <p:ph sz="half" idx="1"/>
          </p:nvPr>
        </p:nvPicPr>
        <p:blipFill>
          <a:blip r:embed="rId2"/>
          <a:srcRect l="24871" b="9773"/>
          <a:stretch>
            <a:fillRect/>
          </a:stretch>
        </p:blipFill>
        <p:spPr>
          <a:xfrm>
            <a:off x="172278" y="2011681"/>
            <a:ext cx="5764696" cy="4617720"/>
          </a:xfrm>
          <a:prstGeom prst="rect">
            <a:avLst/>
          </a:prstGeom>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5260" y="284176"/>
            <a:ext cx="11351940" cy="1455414"/>
          </a:xfrm>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lang="en-US" sz="4400" dirty="0"/>
              <a:t>Worship is always a choice!</a:t>
            </a:r>
            <a:endParaRPr sz="4400" dirty="0"/>
          </a:p>
        </p:txBody>
      </p:sp>
      <p:sp>
        <p:nvSpPr>
          <p:cNvPr id="4" name="Content Placeholder 3"/>
          <p:cNvSpPr>
            <a:spLocks noGrp="1"/>
          </p:cNvSpPr>
          <p:nvPr>
            <p:ph sz="half" idx="2"/>
          </p:nvPr>
        </p:nvSpPr>
        <p:spPr>
          <a:xfrm>
            <a:off x="5921298" y="1918010"/>
            <a:ext cx="6110868" cy="4711390"/>
          </a:xfrm>
        </p:spPr>
        <p:txBody>
          <a:bodyPr vert="horz" wrap="square" lIns="36576" tIns="27432" rIns="36576" bIns="27432" rtlCol="0">
            <a:normAutofit/>
          </a:bodyPr>
          <a:lstStyle/>
          <a:p>
            <a:pPr>
              <a:lnSpc>
                <a:spcPct val="100000"/>
              </a:lnSpc>
              <a:spcBef>
                <a:spcPts val="0"/>
              </a:spcBef>
              <a:spcAft>
                <a:spcPts val="0"/>
              </a:spcAft>
              <a:defRPr sz="3200" b="1">
                <a:latin typeface="Aptos"/>
              </a:defRPr>
            </a:pPr>
            <a:r>
              <a:rPr sz="3200" dirty="0"/>
              <a:t>Jo</a:t>
            </a:r>
            <a:r>
              <a:rPr lang="en-US" sz="3200" dirty="0"/>
              <a:t>shua 24:15-17</a:t>
            </a:r>
          </a:p>
          <a:p>
            <a:pPr>
              <a:spcBef>
                <a:spcPts val="0"/>
              </a:spcBef>
              <a:spcAft>
                <a:spcPts val="0"/>
              </a:spcAft>
              <a:defRPr sz="3200" b="0">
                <a:latin typeface="Aptos"/>
              </a:defRPr>
            </a:pPr>
            <a:r>
              <a:rPr lang="en-US" sz="3200" dirty="0">
                <a:latin typeface="Aptos"/>
              </a:rPr>
              <a:t>And if it seem evil unto you to serve the </a:t>
            </a:r>
            <a:r>
              <a:rPr lang="en-US" sz="3200" cap="small" dirty="0">
                <a:latin typeface="Aptos"/>
              </a:rPr>
              <a:t>Lord</a:t>
            </a:r>
            <a:r>
              <a:rPr lang="en-US" sz="3200" dirty="0">
                <a:latin typeface="Aptos"/>
              </a:rPr>
              <a:t>, choose you this day whom ye will serve; whether the gods which your fathers served that were on the other side of the flood, or the gods of the Amorites, in whose land ye dwell: but as for me and my house, we will serve the </a:t>
            </a:r>
            <a:r>
              <a:rPr lang="en-US" sz="3200" cap="small" dirty="0">
                <a:latin typeface="Aptos"/>
              </a:rPr>
              <a:t>Lord</a:t>
            </a:r>
            <a:r>
              <a:rPr lang="en-US" sz="3200" dirty="0">
                <a:latin typeface="Aptos"/>
              </a:rPr>
              <a:t>.</a:t>
            </a:r>
            <a:endParaRPr sz="3200" dirty="0"/>
          </a:p>
        </p:txBody>
      </p:sp>
      <p:pic>
        <p:nvPicPr>
          <p:cNvPr id="9" name="Content Placeholder 8" descr="File:Imenirdis worshiping Ra-Atum-C 114-IMG 2384-gradient.jpg - Wikimedia  Commons">
            <a:extLst>
              <a:ext uri="{FF2B5EF4-FFF2-40B4-BE49-F238E27FC236}">
                <a16:creationId xmlns:a16="http://schemas.microsoft.com/office/drawing/2014/main" id="{94E27AC4-7D3F-DB21-AF9A-52EB59CE2CAD}"/>
              </a:ext>
            </a:extLst>
          </p:cNvPr>
          <p:cNvPicPr>
            <a:picLocks noGrp="1" noChangeAspect="1"/>
          </p:cNvPicPr>
          <p:nvPr>
            <p:ph sz="half" idx="1"/>
          </p:nvPr>
        </p:nvPicPr>
        <p:blipFill>
          <a:blip r:embed="rId2"/>
          <a:srcRect l="18137" t="30605" r="20894" b="19037"/>
          <a:stretch>
            <a:fillRect/>
          </a:stretch>
        </p:blipFill>
        <p:spPr>
          <a:xfrm>
            <a:off x="159834" y="1987327"/>
            <a:ext cx="5620214" cy="4642073"/>
          </a:xfrm>
          <a:prstGeom prst="rect">
            <a:avLst/>
          </a:prstGeom>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89D422-4960-B2AD-5407-142F0DC025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CF9AD2-9C80-AABB-5C5A-E5C27BA4F2D9}"/>
              </a:ext>
            </a:extLst>
          </p:cNvPr>
          <p:cNvSpPr>
            <a:spLocks noGrp="1"/>
          </p:cNvSpPr>
          <p:nvPr>
            <p:ph type="title"/>
          </p:nvPr>
        </p:nvSpPr>
        <p:spPr>
          <a:xfrm>
            <a:off x="535260" y="284176"/>
            <a:ext cx="11351940" cy="1455414"/>
          </a:xfrm>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lang="en-US" sz="4400" dirty="0"/>
              <a:t>Worship is always a choice!</a:t>
            </a:r>
            <a:endParaRPr sz="4400" dirty="0"/>
          </a:p>
        </p:txBody>
      </p:sp>
      <p:sp>
        <p:nvSpPr>
          <p:cNvPr id="4" name="Content Placeholder 3">
            <a:extLst>
              <a:ext uri="{FF2B5EF4-FFF2-40B4-BE49-F238E27FC236}">
                <a16:creationId xmlns:a16="http://schemas.microsoft.com/office/drawing/2014/main" id="{0164A90C-E802-C061-7A6B-E5FD5D4CF464}"/>
              </a:ext>
            </a:extLst>
          </p:cNvPr>
          <p:cNvSpPr>
            <a:spLocks noGrp="1"/>
          </p:cNvSpPr>
          <p:nvPr>
            <p:ph sz="half" idx="2"/>
          </p:nvPr>
        </p:nvSpPr>
        <p:spPr>
          <a:xfrm>
            <a:off x="5921298" y="1918010"/>
            <a:ext cx="6110868" cy="4711390"/>
          </a:xfrm>
        </p:spPr>
        <p:txBody>
          <a:bodyPr vert="horz" wrap="square" lIns="36576" tIns="27432" rIns="36576" bIns="27432" rtlCol="0">
            <a:normAutofit/>
          </a:bodyPr>
          <a:lstStyle/>
          <a:p>
            <a:pPr>
              <a:lnSpc>
                <a:spcPct val="100000"/>
              </a:lnSpc>
              <a:spcBef>
                <a:spcPts val="0"/>
              </a:spcBef>
              <a:spcAft>
                <a:spcPts val="0"/>
              </a:spcAft>
              <a:defRPr sz="3200" b="1">
                <a:latin typeface="Aptos"/>
              </a:defRPr>
            </a:pPr>
            <a:r>
              <a:rPr sz="4400" dirty="0"/>
              <a:t>Jo</a:t>
            </a:r>
            <a:r>
              <a:rPr lang="en-US" sz="4400" dirty="0"/>
              <a:t>shua 24:15-17</a:t>
            </a:r>
          </a:p>
          <a:p>
            <a:pPr>
              <a:spcBef>
                <a:spcPts val="0"/>
              </a:spcBef>
              <a:spcAft>
                <a:spcPts val="0"/>
              </a:spcAft>
              <a:defRPr sz="3200" b="0">
                <a:latin typeface="Aptos"/>
              </a:defRPr>
            </a:pPr>
            <a:r>
              <a:rPr lang="en-US" sz="4400" dirty="0">
                <a:latin typeface="Aptos"/>
              </a:rPr>
              <a:t>And the people answered and said, God forbid that we should forsake the </a:t>
            </a:r>
            <a:r>
              <a:rPr lang="en-US" sz="4400" cap="small" dirty="0">
                <a:latin typeface="Aptos"/>
              </a:rPr>
              <a:t>Lord</a:t>
            </a:r>
            <a:r>
              <a:rPr lang="en-US" sz="4400" dirty="0">
                <a:latin typeface="Aptos"/>
              </a:rPr>
              <a:t>, to serve other gods;</a:t>
            </a:r>
            <a:endParaRPr sz="4400" dirty="0"/>
          </a:p>
        </p:txBody>
      </p:sp>
      <p:pic>
        <p:nvPicPr>
          <p:cNvPr id="7" name="Content Placeholder 6" descr="BiblePhile - The Guiding Glory">
            <a:extLst>
              <a:ext uri="{FF2B5EF4-FFF2-40B4-BE49-F238E27FC236}">
                <a16:creationId xmlns:a16="http://schemas.microsoft.com/office/drawing/2014/main" id="{60754CC0-101E-B01F-7C8B-9E86B6FC3A4C}"/>
              </a:ext>
            </a:extLst>
          </p:cNvPr>
          <p:cNvPicPr>
            <a:picLocks noGrp="1" noChangeAspect="1"/>
          </p:cNvPicPr>
          <p:nvPr>
            <p:ph sz="half" idx="1"/>
          </p:nvPr>
        </p:nvPicPr>
        <p:blipFill>
          <a:blip r:embed="rId2"/>
          <a:srcRect l="1" r="26798" b="1067"/>
          <a:stretch>
            <a:fillRect/>
          </a:stretch>
        </p:blipFill>
        <p:spPr>
          <a:xfrm>
            <a:off x="159833" y="1918010"/>
            <a:ext cx="5482683" cy="4939990"/>
          </a:xfrm>
          <a:prstGeom prst="rect">
            <a:avLst/>
          </a:prstGeom>
        </p:spPr>
      </p:pic>
    </p:spTree>
    <p:extLst>
      <p:ext uri="{BB962C8B-B14F-4D97-AF65-F5344CB8AC3E}">
        <p14:creationId xmlns:p14="http://schemas.microsoft.com/office/powerpoint/2010/main" val="419672304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97A1A4-E5B2-8D91-B51C-20E4084F9B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1085B3-B1FC-7449-6943-6A5042CBECE7}"/>
              </a:ext>
            </a:extLst>
          </p:cNvPr>
          <p:cNvSpPr>
            <a:spLocks noGrp="1"/>
          </p:cNvSpPr>
          <p:nvPr>
            <p:ph type="title"/>
          </p:nvPr>
        </p:nvSpPr>
        <p:spPr>
          <a:xfrm>
            <a:off x="535260" y="284176"/>
            <a:ext cx="11351940" cy="1455414"/>
          </a:xfrm>
        </p:spPr>
        <p:txBody>
          <a:bodyPr vert="horz" wrap="square" lIns="36576" tIns="27432" rIns="36576" bIns="27432" rtlCol="0" anchor="ctr">
            <a:normAutofit/>
          </a:bodyPr>
          <a:lstStyle/>
          <a:p>
            <a:pPr>
              <a:lnSpc>
                <a:spcPct val="100000"/>
              </a:lnSpc>
              <a:spcBef>
                <a:spcPts val="0"/>
              </a:spcBef>
              <a:spcAft>
                <a:spcPts val="0"/>
              </a:spcAft>
              <a:defRPr sz="3200" b="1">
                <a:latin typeface="Aptos"/>
              </a:defRPr>
            </a:pPr>
            <a:r>
              <a:rPr lang="en-US" sz="4400" dirty="0"/>
              <a:t>Worship is always a choice!</a:t>
            </a:r>
            <a:endParaRPr sz="4400" dirty="0"/>
          </a:p>
        </p:txBody>
      </p:sp>
      <p:sp>
        <p:nvSpPr>
          <p:cNvPr id="4" name="Content Placeholder 3">
            <a:extLst>
              <a:ext uri="{FF2B5EF4-FFF2-40B4-BE49-F238E27FC236}">
                <a16:creationId xmlns:a16="http://schemas.microsoft.com/office/drawing/2014/main" id="{381DEB93-DD4F-E301-68DA-6ECA27EDEDA6}"/>
              </a:ext>
            </a:extLst>
          </p:cNvPr>
          <p:cNvSpPr>
            <a:spLocks noGrp="1"/>
          </p:cNvSpPr>
          <p:nvPr>
            <p:ph sz="half" idx="2"/>
          </p:nvPr>
        </p:nvSpPr>
        <p:spPr>
          <a:xfrm>
            <a:off x="5921298" y="1918010"/>
            <a:ext cx="6110868" cy="4711390"/>
          </a:xfrm>
        </p:spPr>
        <p:txBody>
          <a:bodyPr vert="horz" wrap="square" lIns="36576" tIns="27432" rIns="36576" bIns="27432" rtlCol="0">
            <a:normAutofit fontScale="92500"/>
          </a:bodyPr>
          <a:lstStyle/>
          <a:p>
            <a:pPr>
              <a:lnSpc>
                <a:spcPct val="100000"/>
              </a:lnSpc>
              <a:spcBef>
                <a:spcPts val="0"/>
              </a:spcBef>
              <a:spcAft>
                <a:spcPts val="0"/>
              </a:spcAft>
              <a:defRPr sz="3200" b="1">
                <a:latin typeface="Aptos"/>
              </a:defRPr>
            </a:pPr>
            <a:r>
              <a:rPr sz="3600" dirty="0"/>
              <a:t>Jo</a:t>
            </a:r>
            <a:r>
              <a:rPr lang="en-US" sz="3600" dirty="0"/>
              <a:t>shua 24:15-17</a:t>
            </a:r>
          </a:p>
          <a:p>
            <a:pPr>
              <a:spcBef>
                <a:spcPts val="0"/>
              </a:spcBef>
              <a:spcAft>
                <a:spcPts val="0"/>
              </a:spcAft>
              <a:defRPr sz="3200" b="0">
                <a:latin typeface="Aptos"/>
              </a:defRPr>
            </a:pPr>
            <a:r>
              <a:rPr lang="en-US" sz="3600" dirty="0">
                <a:latin typeface="Aptos"/>
              </a:rPr>
              <a:t>For the </a:t>
            </a:r>
            <a:r>
              <a:rPr lang="en-US" sz="3600" cap="small" dirty="0">
                <a:latin typeface="Aptos"/>
              </a:rPr>
              <a:t>Lord</a:t>
            </a:r>
            <a:r>
              <a:rPr lang="en-US" sz="3600" dirty="0">
                <a:latin typeface="Aptos"/>
              </a:rPr>
              <a:t> our God, he it is that brought us up and our fathers out of the land of Egypt, from the house of bondage, and which did those great signs in our sight, and preserved us in all the way wherein we went, and among all the people through whom we passed:</a:t>
            </a:r>
            <a:endParaRPr sz="3600" dirty="0"/>
          </a:p>
        </p:txBody>
      </p:sp>
      <p:pic>
        <p:nvPicPr>
          <p:cNvPr id="6" name="Content Placeholder 5" descr="“And the Lord went before them by day in a pillar of cloud to lead them  along the way, and by night in a pillar of fire to give them light, that  they might travel by day and by night. The pillar of ...">
            <a:extLst>
              <a:ext uri="{FF2B5EF4-FFF2-40B4-BE49-F238E27FC236}">
                <a16:creationId xmlns:a16="http://schemas.microsoft.com/office/drawing/2014/main" id="{989F06D8-9A81-04AB-831D-BB7E10EFC481}"/>
              </a:ext>
            </a:extLst>
          </p:cNvPr>
          <p:cNvPicPr>
            <a:picLocks noGrp="1" noChangeAspect="1"/>
          </p:cNvPicPr>
          <p:nvPr>
            <p:ph sz="half" idx="1"/>
          </p:nvPr>
        </p:nvPicPr>
        <p:blipFill>
          <a:blip r:embed="rId2"/>
          <a:srcRect t="45927" b="7861"/>
          <a:stretch>
            <a:fillRect/>
          </a:stretch>
        </p:blipFill>
        <p:spPr>
          <a:xfrm>
            <a:off x="304800" y="2040673"/>
            <a:ext cx="5571893" cy="4588727"/>
          </a:xfrm>
          <a:prstGeom prst="rect">
            <a:avLst/>
          </a:prstGeom>
        </p:spPr>
      </p:pic>
    </p:spTree>
    <p:extLst>
      <p:ext uri="{BB962C8B-B14F-4D97-AF65-F5344CB8AC3E}">
        <p14:creationId xmlns:p14="http://schemas.microsoft.com/office/powerpoint/2010/main" val="139123454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F9B22FE-40E9-F6E4-D009-D54BFCA07455}"/>
              </a:ext>
            </a:extLst>
          </p:cNvPr>
          <p:cNvPicPr>
            <a:picLocks noChangeAspect="1"/>
          </p:cNvPicPr>
          <p:nvPr/>
        </p:nvPicPr>
        <p:blipFill>
          <a:blip r:embed="rId3"/>
          <a:stretch>
            <a:fillRect/>
          </a:stretch>
        </p:blipFill>
        <p:spPr>
          <a:xfrm>
            <a:off x="3239" y="0"/>
            <a:ext cx="12185522" cy="6858000"/>
          </a:xfrm>
          <a:prstGeom prst="rect">
            <a:avLst/>
          </a:prstGeom>
        </p:spPr>
      </p:pic>
    </p:spTree>
    <p:extLst>
      <p:ext uri="{BB962C8B-B14F-4D97-AF65-F5344CB8AC3E}">
        <p14:creationId xmlns:p14="http://schemas.microsoft.com/office/powerpoint/2010/main" val="321452455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0227C7F-3661-8EBF-DF06-A8E0F213960E}"/>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223655391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anded">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9792607F-9579-4224-82FF-9C88C3E1E53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Banded</Template>
  <TotalTime>601</TotalTime>
  <Words>3207</Words>
  <Application>Microsoft Office PowerPoint</Application>
  <PresentationFormat>Widescreen</PresentationFormat>
  <Paragraphs>190</Paragraphs>
  <Slides>78</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78</vt:i4>
      </vt:variant>
    </vt:vector>
  </HeadingPairs>
  <TitlesOfParts>
    <vt:vector size="83" baseType="lpstr">
      <vt:lpstr>Aptos</vt:lpstr>
      <vt:lpstr>Calibri</vt:lpstr>
      <vt:lpstr>Corbel</vt:lpstr>
      <vt:lpstr>Wingdings</vt:lpstr>
      <vt:lpstr>Banded</vt:lpstr>
      <vt:lpstr>PowerPoint Presentation</vt:lpstr>
      <vt:lpstr>PowerPoint Presentation</vt:lpstr>
      <vt:lpstr>PowerPoint Presentation</vt:lpstr>
      <vt:lpstr>1. How many plagues came upon Egypt because of Pharaoh’s refusal to let the Israelites go?</vt:lpstr>
      <vt:lpstr>PowerPoint Presentation</vt:lpstr>
      <vt:lpstr>2. How many of these were imitated by the magicians?</vt:lpstr>
      <vt:lpstr>2. How many of these were imitated by the magicians?</vt:lpstr>
      <vt:lpstr>2. How many of these were imitated by the magicians?</vt:lpstr>
      <vt:lpstr>2. How many of these were imitated by the magicians?</vt:lpstr>
      <vt:lpstr>2. How many of these were imitated by the magicians?</vt:lpstr>
      <vt:lpstr>3. What effect did the work of the magicians have upon Pharaoh?</vt:lpstr>
      <vt:lpstr>3. What effect did the work of the magicians have upon Pharaoh?</vt:lpstr>
      <vt:lpstr>3. What effect did the work of the magicians have upon Pharaoh?</vt:lpstr>
      <vt:lpstr>4. What similar thing will take place in the last days?</vt:lpstr>
      <vt:lpstr>4. What similar thing will take place in the last days?</vt:lpstr>
      <vt:lpstr>4. What similar thing will take place in the last days?</vt:lpstr>
      <vt:lpstr>4. What similar thing will take place in the last days?</vt:lpstr>
      <vt:lpstr>5. What power is behind all opposition to the truth?</vt:lpstr>
      <vt:lpstr>5. What power is behind all opposition to the truth?</vt:lpstr>
      <vt:lpstr>5. What power is behind all opposition to the truth?</vt:lpstr>
      <vt:lpstr>6. What was the character and disposition of Pharaoh?</vt:lpstr>
      <vt:lpstr>6. What was the character and disposition of Pharaoh?</vt:lpstr>
      <vt:lpstr>6. What was the character and disposition of Pharaoh?</vt:lpstr>
      <vt:lpstr>7. What effect did the plagues have upon him?</vt:lpstr>
      <vt:lpstr>7. What effect did the plagues have upon him?</vt:lpstr>
      <vt:lpstr>7. What effect did the plagues have upon him?</vt:lpstr>
      <vt:lpstr>8. How was he confirmed in his obstinacy?</vt:lpstr>
      <vt:lpstr>8. How was he confirmed in his obstinacy?</vt:lpstr>
      <vt:lpstr>8. How was he confirmed in his obstinacy?</vt:lpstr>
      <vt:lpstr>8. How was he confirmed in his obstinacy?</vt:lpstr>
      <vt:lpstr>9. State the instances in which God showed his special care for his people.</vt:lpstr>
      <vt:lpstr>9. State the instances in which God showed his special care for his people.</vt:lpstr>
      <vt:lpstr>9. State the instances in which God showed his special care for his people.</vt:lpstr>
      <vt:lpstr>9. State the instances in which God showed his special care for his people.</vt:lpstr>
      <vt:lpstr>9. State the instances in which God showed his special care for his people.</vt:lpstr>
      <vt:lpstr>9. State the instances in which God showed his special care for his people.</vt:lpstr>
      <vt:lpstr>10. When, how, and why was the Passover instituted?</vt:lpstr>
      <vt:lpstr>10. When, how, and why was the Passover instituted?</vt:lpstr>
      <vt:lpstr>10. When, how, and why was the Passover instituted?</vt:lpstr>
      <vt:lpstr>10. When, how, and why was the Passover instituted?</vt:lpstr>
      <vt:lpstr>10. When, how, and why was the Passover instituted?</vt:lpstr>
      <vt:lpstr>10. When, how, and why was the Passover instituted?</vt:lpstr>
      <vt:lpstr>11. Of what was the deliverance from Egypt a type?</vt:lpstr>
      <vt:lpstr>11. Of what was the deliverance from Egypt a type?</vt:lpstr>
      <vt:lpstr>11. Of what was the deliverance from Egypt a type?</vt:lpstr>
      <vt:lpstr>11. Of what was the deliverance from Egypt a type?</vt:lpstr>
      <vt:lpstr>11. Of what was the deliverance from Egypt a type?</vt:lpstr>
      <vt:lpstr>12. Show that Christ was the real leader of the Israelites.</vt:lpstr>
      <vt:lpstr>12. Show that Christ was the real leader of the Israelites.</vt:lpstr>
      <vt:lpstr>12. Show that Christ was the real leader of the Israelites.</vt:lpstr>
      <vt:lpstr>13. Relate the circumstances of the giving of the law.</vt:lpstr>
      <vt:lpstr>13. Relate the circumstances of the giving of the law.</vt:lpstr>
      <vt:lpstr>13. Relate the circumstances of the giving of the law.</vt:lpstr>
      <vt:lpstr>13. Relate the circumstances of the giving of the law.</vt:lpstr>
      <vt:lpstr>13. Relate the circumstances of the giving of the law.</vt:lpstr>
      <vt:lpstr>14. Why was the law given amid such terrible majesty?</vt:lpstr>
      <vt:lpstr>14. Why was the law given amid such terrible majesty?</vt:lpstr>
      <vt:lpstr>14. Why was the law given amid such terrible majesty?</vt:lpstr>
      <vt:lpstr>14. Why was the law given amid such terrible majesty?</vt:lpstr>
      <vt:lpstr>15. What is the only other event that can compare with the giving of the ten commandments?</vt:lpstr>
      <vt:lpstr>15. What is the only other event that can compare with the giving of the ten commandments?</vt:lpstr>
      <vt:lpstr>15. What is the only other event that can compare with the giving of the ten commandments?</vt:lpstr>
      <vt:lpstr>15. What is the only other event that can compare with the giving of the ten commandments?</vt:lpstr>
      <vt:lpstr>16. What great wickedness did the Israelites do while Moses was in the mount with God?</vt:lpstr>
      <vt:lpstr>16. What great wickedness did the Israelites do while Moses was in the mount with God?</vt:lpstr>
      <vt:lpstr>16. What great wickedness did the Israelites do while Moses was in the mount with God?</vt:lpstr>
      <vt:lpstr>17. What was the nature of their idolatry?</vt:lpstr>
      <vt:lpstr>17. What was the nature of their idolatry?</vt:lpstr>
      <vt:lpstr>17. What was the nature of their idolatry?</vt:lpstr>
      <vt:lpstr>17. What was the nature of their idolatry?</vt:lpstr>
      <vt:lpstr>18. What form of idolatry has from the earliest ages drawn men from the worship of God?</vt:lpstr>
      <vt:lpstr>18. What form of idolatry has from the earliest ages drawn men from the worship of God?</vt:lpstr>
      <vt:lpstr>18. What form of idolatry has from the earliest ages drawn men from the worship of God?</vt:lpstr>
      <vt:lpstr>Worship is always a choice!</vt:lpstr>
      <vt:lpstr>Worship is always a choice!</vt:lpstr>
      <vt:lpstr>Worship is always a choice!</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Thylacat</dc:creator>
  <cp:keywords/>
  <dc:description>generated using python-pptx</dc:description>
  <cp:lastModifiedBy>gabby young</cp:lastModifiedBy>
  <cp:revision>8</cp:revision>
  <dcterms:created xsi:type="dcterms:W3CDTF">2013-01-27T09:14:16Z</dcterms:created>
  <dcterms:modified xsi:type="dcterms:W3CDTF">2026-09-25T20:48:19Z</dcterms:modified>
  <cp:category/>
</cp:coreProperties>
</file>