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3.png" ContentType="image/jpeg"/>
  <Override PartName="/ppt/media/image8.png" ContentType="image/jpeg"/>
  <Override PartName="/ppt/media/image10.png" ContentType="image/jpeg"/>
  <Override PartName="/ppt/media/image12.png" ContentType="image/jpeg"/>
  <Override PartName="/ppt/media/image13.png" ContentType="image/jpeg"/>
  <Override PartName="/ppt/media/image14.png" ContentType="image/jpeg"/>
  <Override PartName="/ppt/media/image15.png" ContentType="image/jpeg"/>
  <Override PartName="/ppt/media/image19.png" ContentType="image/jpeg"/>
  <Override PartName="/ppt/media/image20.png" ContentType="image/jpeg"/>
  <Override PartName="/ppt/media/image24.png" ContentType="image/jpeg"/>
  <Override PartName="/ppt/media/image26.png" ContentType="image/jpeg"/>
  <Override PartName="/ppt/media/image29.png" ContentType="image/jpeg"/>
  <Override PartName="/ppt/media/image32.png" ContentType="image/jpeg"/>
  <Override PartName="/ppt/media/image33.png" ContentType="image/jpeg"/>
  <Override PartName="/ppt/media/image45.png" ContentType="image/jpeg"/>
  <Override PartName="/ppt/media/image46.png" ContentType="image/jpeg"/>
  <Override PartName="/ppt/media/image47.png" ContentType="image/jpeg"/>
  <Override PartName="/ppt/media/image48.png" ContentType="image/jpeg"/>
  <Override PartName="/ppt/media/image50.png" ContentType="image/jpeg"/>
  <Override PartName="/ppt/media/image52.png" ContentType="image/jpeg"/>
  <Override PartName="/ppt/notesSlides/notesSlide1.xml" ContentType="application/vnd.openxmlformats-officedocument.presentationml.notesSlide+xml"/>
  <Override PartName="/ppt/media/image54.png" ContentType="image/jpeg"/>
  <Override PartName="/ppt/notesSlides/notesSlide2.xml" ContentType="application/vnd.openxmlformats-officedocument.presentationml.notesSlide+xml"/>
  <Override PartName="/ppt/media/image55.png" ContentType="image/jpeg"/>
  <Override PartName="/ppt/media/image56.pn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1519" r:id="rId2"/>
    <p:sldId id="1752"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1753" r:id="rId26"/>
    <p:sldId id="278" r:id="rId27"/>
    <p:sldId id="279" r:id="rId28"/>
    <p:sldId id="280" r:id="rId29"/>
    <p:sldId id="281" r:id="rId30"/>
    <p:sldId id="282" r:id="rId31"/>
    <p:sldId id="1754"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1755" r:id="rId54"/>
    <p:sldId id="305" r:id="rId55"/>
    <p:sldId id="306" r:id="rId56"/>
    <p:sldId id="307" r:id="rId57"/>
    <p:sldId id="308" r:id="rId58"/>
    <p:sldId id="310" r:id="rId59"/>
    <p:sldId id="1521" r:id="rId60"/>
    <p:sldId id="1511"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1" d="100"/>
          <a:sy n="61" d="100"/>
        </p:scale>
        <p:origin x="1002" y="6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03321-CB58-4768-A579-7CEA997248B6}"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3CFB89-3BC8-4EAD-80B8-6EC5D45E54DA}" type="slidenum">
              <a:rPr lang="en-US" smtClean="0"/>
              <a:t>‹#›</a:t>
            </a:fld>
            <a:endParaRPr lang="en-US"/>
          </a:p>
        </p:txBody>
      </p:sp>
    </p:spTree>
    <p:extLst>
      <p:ext uri="{BB962C8B-B14F-4D97-AF65-F5344CB8AC3E}">
        <p14:creationId xmlns:p14="http://schemas.microsoft.com/office/powerpoint/2010/main" val="1719044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3CFB89-3BC8-4EAD-80B8-6EC5D45E54DA}" type="slidenum">
              <a:rPr lang="en-US" smtClean="0"/>
              <a:t>56</a:t>
            </a:fld>
            <a:endParaRPr lang="en-US"/>
          </a:p>
        </p:txBody>
      </p:sp>
    </p:spTree>
    <p:extLst>
      <p:ext uri="{BB962C8B-B14F-4D97-AF65-F5344CB8AC3E}">
        <p14:creationId xmlns:p14="http://schemas.microsoft.com/office/powerpoint/2010/main" val="2606264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59</a:t>
            </a:fld>
            <a:endParaRPr lang="en-US" dirty="0"/>
          </a:p>
        </p:txBody>
      </p:sp>
    </p:spTree>
    <p:extLst>
      <p:ext uri="{BB962C8B-B14F-4D97-AF65-F5344CB8AC3E}">
        <p14:creationId xmlns:p14="http://schemas.microsoft.com/office/powerpoint/2010/main" val="17745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10/2/2026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2524448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894C5C-80C9-4B1D-76ED-52662B02AB54}"/>
              </a:ext>
            </a:extLst>
          </p:cNvPr>
          <p:cNvPicPr>
            <a:picLocks noChangeAspect="1"/>
          </p:cNvPicPr>
          <p:nvPr/>
        </p:nvPicPr>
        <p:blipFill>
          <a:blip r:embed="rId2"/>
          <a:stretch>
            <a:fillRect/>
          </a:stretch>
        </p:blipFill>
        <p:spPr>
          <a:xfrm>
            <a:off x="0" y="0"/>
            <a:ext cx="12185522" cy="6858000"/>
          </a:xfrm>
          <a:prstGeom prst="rect">
            <a:avLst/>
          </a:prstGeom>
        </p:spPr>
      </p:pic>
    </p:spTree>
    <p:extLst>
      <p:ext uri="{BB962C8B-B14F-4D97-AF65-F5344CB8AC3E}">
        <p14:creationId xmlns:p14="http://schemas.microsoft.com/office/powerpoint/2010/main" val="139415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74AC39-7972-086C-4939-D10C4911C38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692709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763524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exec-072bbe6b-5590-426b-b3f3-1802836bf858.png">
            <a:extLst>
              <a:ext uri="{FF2B5EF4-FFF2-40B4-BE49-F238E27FC236}">
                <a16:creationId xmlns:a16="http://schemas.microsoft.com/office/drawing/2014/main" id="{F9BB3F3C-FA6D-2F26-F735-F2A5F5949A20}"/>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388620" y="588311"/>
            <a:ext cx="6858000" cy="714042"/>
          </a:xfrm>
          <a:prstGeom prst="rect">
            <a:avLst/>
          </a:prstGeom>
          <a:noFill/>
        </p:spPr>
        <p:txBody>
          <a:bodyPr wrap="square" lIns="36576" tIns="18288" rIns="36576" bIns="18288" anchor="ctr">
            <a:spAutoFit/>
          </a:bodyPr>
          <a:lstStyle/>
          <a:p>
            <a:pPr>
              <a:defRPr sz="2200" b="1">
                <a:solidFill>
                  <a:srgbClr val="F0C274"/>
                </a:solidFill>
                <a:latin typeface="Aptos Display"/>
              </a:defRPr>
            </a:pPr>
            <a:r>
              <a:rPr sz="4400" dirty="0"/>
              <a:t>OLD TESTAMENT HISTORY</a:t>
            </a:r>
            <a:r>
              <a:rPr lang="en-US" sz="4400" dirty="0"/>
              <a:t>:</a:t>
            </a:r>
            <a:endParaRPr sz="4400" dirty="0"/>
          </a:p>
        </p:txBody>
      </p:sp>
      <p:sp>
        <p:nvSpPr>
          <p:cNvPr id="5" name="TextBox 4"/>
          <p:cNvSpPr txBox="1"/>
          <p:nvPr/>
        </p:nvSpPr>
        <p:spPr>
          <a:xfrm>
            <a:off x="429873" y="945332"/>
            <a:ext cx="11480445" cy="1268039"/>
          </a:xfrm>
          <a:prstGeom prst="rect">
            <a:avLst/>
          </a:prstGeom>
          <a:noFill/>
        </p:spPr>
        <p:txBody>
          <a:bodyPr wrap="square" lIns="36576" tIns="18288" rIns="36576" bIns="18288" anchor="ctr">
            <a:spAutoFit/>
          </a:bodyPr>
          <a:lstStyle/>
          <a:p>
            <a:pPr>
              <a:defRPr sz="4900" b="1">
                <a:solidFill>
                  <a:srgbClr val="FFFAEF"/>
                </a:solidFill>
                <a:latin typeface="Aptos Display"/>
              </a:defRPr>
            </a:pPr>
            <a:r>
              <a:rPr sz="8000" dirty="0"/>
              <a:t>FREE-WILL</a:t>
            </a:r>
            <a:r>
              <a:rPr lang="en-US" sz="8000" dirty="0"/>
              <a:t> </a:t>
            </a:r>
            <a:r>
              <a:rPr sz="8000" dirty="0"/>
              <a:t>OFFERINGS</a:t>
            </a:r>
          </a:p>
        </p:txBody>
      </p:sp>
      <p:sp>
        <p:nvSpPr>
          <p:cNvPr id="6" name="TextBox 5"/>
          <p:cNvSpPr txBox="1"/>
          <p:nvPr/>
        </p:nvSpPr>
        <p:spPr>
          <a:xfrm>
            <a:off x="525780" y="3429000"/>
            <a:ext cx="6583680" cy="590931"/>
          </a:xfrm>
          <a:prstGeom prst="rect">
            <a:avLst/>
          </a:prstGeom>
          <a:noFill/>
        </p:spPr>
        <p:txBody>
          <a:bodyPr wrap="square" lIns="36576" tIns="18288" rIns="36576" bIns="18288" anchor="ctr">
            <a:spAutoFit/>
          </a:bodyPr>
          <a:lstStyle/>
          <a:p>
            <a:pPr>
              <a:defRPr sz="2400" b="0">
                <a:solidFill>
                  <a:srgbClr val="F0C274"/>
                </a:solidFill>
                <a:latin typeface="Aptos Display"/>
              </a:defRPr>
            </a:pPr>
            <a:r>
              <a:rPr sz="3600" dirty="0"/>
              <a:t>Lesson 14  •  April 6, 1889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oses on the Mt Sinai">
            <a:extLst>
              <a:ext uri="{FF2B5EF4-FFF2-40B4-BE49-F238E27FC236}">
                <a16:creationId xmlns:a16="http://schemas.microsoft.com/office/drawing/2014/main" id="{BA54B79D-B75C-2693-4F8F-272A3B506E43}"/>
              </a:ext>
            </a:extLst>
          </p:cNvPr>
          <p:cNvPicPr>
            <a:picLocks noChangeAspect="1"/>
          </p:cNvPicPr>
          <p:nvPr/>
        </p:nvPicPr>
        <p:blipFill>
          <a:blip r:embed="rId2"/>
          <a:srcRect l="1375" r="16537"/>
          <a:stretch>
            <a:fillRect/>
          </a:stretch>
        </p:blipFill>
        <p:spPr>
          <a:xfrm>
            <a:off x="5155007" y="0"/>
            <a:ext cx="7036994" cy="6858000"/>
          </a:xfrm>
          <a:prstGeom prst="rect">
            <a:avLst/>
          </a:prstGeom>
        </p:spPr>
      </p:pic>
      <p:sp>
        <p:nvSpPr>
          <p:cNvPr id="3" name="Rectangle 2"/>
          <p:cNvSpPr/>
          <p:nvPr/>
        </p:nvSpPr>
        <p:spPr>
          <a:xfrm>
            <a:off x="0" y="0"/>
            <a:ext cx="5259334"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a:t>
            </a:r>
          </a:p>
        </p:txBody>
      </p:sp>
      <p:sp>
        <p:nvSpPr>
          <p:cNvPr id="5" name="TextBox 4"/>
          <p:cNvSpPr txBox="1"/>
          <p:nvPr/>
        </p:nvSpPr>
        <p:spPr>
          <a:xfrm>
            <a:off x="594361" y="1210378"/>
            <a:ext cx="3591014" cy="4345805"/>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000" dirty="0"/>
              <a:t>While Moses was in the mount, what did God tell him to say to the children of Israel?</a:t>
            </a:r>
          </a:p>
        </p:txBody>
      </p:sp>
      <p:sp>
        <p:nvSpPr>
          <p:cNvPr id="6" name="TextBox 5"/>
          <p:cNvSpPr txBox="1"/>
          <p:nvPr/>
        </p:nvSpPr>
        <p:spPr>
          <a:xfrm>
            <a:off x="612648" y="5687165"/>
            <a:ext cx="6492240" cy="714042"/>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400" dirty="0"/>
              <a:t>Exodus 25:1,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Tabernacle of Moses' Day | Children's Bible Lessons">
            <a:extLst>
              <a:ext uri="{FF2B5EF4-FFF2-40B4-BE49-F238E27FC236}">
                <a16:creationId xmlns:a16="http://schemas.microsoft.com/office/drawing/2014/main" id="{2921D75B-181B-E971-AC91-268B65F2E144}"/>
              </a:ext>
            </a:extLst>
          </p:cNvPr>
          <p:cNvPicPr>
            <a:picLocks noChangeAspect="1"/>
          </p:cNvPicPr>
          <p:nvPr/>
        </p:nvPicPr>
        <p:blipFill>
          <a:blip r:embed="rId2"/>
          <a:stretch>
            <a:fillRect/>
          </a:stretch>
        </p:blipFill>
        <p:spPr>
          <a:xfrm>
            <a:off x="762001" y="0"/>
            <a:ext cx="11429999" cy="6858000"/>
          </a:xfrm>
          <a:prstGeom prst="rect">
            <a:avLst/>
          </a:prstGeom>
        </p:spPr>
      </p:pic>
      <p:sp>
        <p:nvSpPr>
          <p:cNvPr id="3" name="Rectangle 2"/>
          <p:cNvSpPr/>
          <p:nvPr/>
        </p:nvSpPr>
        <p:spPr>
          <a:xfrm>
            <a:off x="0" y="0"/>
            <a:ext cx="5051272"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9079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25:1–2</a:t>
            </a:r>
          </a:p>
        </p:txBody>
      </p:sp>
      <p:sp>
        <p:nvSpPr>
          <p:cNvPr id="5" name="TextBox 4"/>
          <p:cNvSpPr txBox="1"/>
          <p:nvPr/>
        </p:nvSpPr>
        <p:spPr>
          <a:xfrm>
            <a:off x="324770" y="1197918"/>
            <a:ext cx="4644521" cy="5576911"/>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1  And the LORD </a:t>
            </a:r>
            <a:r>
              <a:rPr sz="3600" dirty="0" err="1"/>
              <a:t>spake</a:t>
            </a:r>
            <a:r>
              <a:rPr sz="3600" dirty="0"/>
              <a:t> unto Moses, saying,</a:t>
            </a:r>
            <a:br>
              <a:rPr sz="3600" dirty="0"/>
            </a:br>
            <a:br>
              <a:rPr sz="3600" dirty="0"/>
            </a:br>
            <a:r>
              <a:rPr sz="3600" dirty="0"/>
              <a:t>2  Speak unto the children of Israel, that they bring me an offering: of every man that giveth it willingly with his heart ye shall take my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Tabernacle in the wilderness was the place where God dwelt among His  people. Every part—from the Altar of Burnt Offering to the Most Holy  Place—revealed God's plan of redemption and holiness.">
            <a:extLst>
              <a:ext uri="{FF2B5EF4-FFF2-40B4-BE49-F238E27FC236}">
                <a16:creationId xmlns:a16="http://schemas.microsoft.com/office/drawing/2014/main" id="{6571D583-C13F-53AF-1E0B-A5F75A1A7059}"/>
              </a:ext>
            </a:extLst>
          </p:cNvPr>
          <p:cNvPicPr>
            <a:picLocks noChangeAspect="1"/>
          </p:cNvPicPr>
          <p:nvPr/>
        </p:nvPicPr>
        <p:blipFill>
          <a:blip r:embed="rId2"/>
          <a:srcRect t="24581" r="656" b="17712"/>
          <a:stretch>
            <a:fillRect/>
          </a:stretch>
        </p:blipFill>
        <p:spPr>
          <a:xfrm>
            <a:off x="4301977" y="1"/>
            <a:ext cx="7890023" cy="6868627"/>
          </a:xfrm>
          <a:prstGeom prst="rect">
            <a:avLst/>
          </a:prstGeom>
        </p:spPr>
      </p:pic>
      <p:sp>
        <p:nvSpPr>
          <p:cNvPr id="3" name="Rectangle 2"/>
          <p:cNvSpPr/>
          <p:nvPr/>
        </p:nvSpPr>
        <p:spPr>
          <a:xfrm>
            <a:off x="0" y="0"/>
            <a:ext cx="4806462"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2</a:t>
            </a:r>
          </a:p>
        </p:txBody>
      </p:sp>
      <p:sp>
        <p:nvSpPr>
          <p:cNvPr id="5" name="TextBox 4"/>
          <p:cNvSpPr txBox="1"/>
          <p:nvPr/>
        </p:nvSpPr>
        <p:spPr>
          <a:xfrm>
            <a:off x="594359" y="1866357"/>
            <a:ext cx="3836963" cy="2529923"/>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5400" dirty="0"/>
              <a:t>Of what was their offering to consist?</a:t>
            </a:r>
          </a:p>
        </p:txBody>
      </p:sp>
      <p:sp>
        <p:nvSpPr>
          <p:cNvPr id="6" name="TextBox 5"/>
          <p:cNvSpPr txBox="1"/>
          <p:nvPr/>
        </p:nvSpPr>
        <p:spPr>
          <a:xfrm>
            <a:off x="465362" y="538165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25:3–7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People Are Bringing More Than Enough for the Work” - Historical Scene  from the Bible">
            <a:extLst>
              <a:ext uri="{FF2B5EF4-FFF2-40B4-BE49-F238E27FC236}">
                <a16:creationId xmlns:a16="http://schemas.microsoft.com/office/drawing/2014/main" id="{DABE69DC-4494-110B-1183-8C67D403A656}"/>
              </a:ext>
            </a:extLst>
          </p:cNvPr>
          <p:cNvPicPr>
            <a:picLocks noChangeAspect="1"/>
          </p:cNvPicPr>
          <p:nvPr/>
        </p:nvPicPr>
        <p:blipFill>
          <a:blip r:embed="rId2"/>
          <a:srcRect l="6751" r="27375"/>
          <a:stretch>
            <a:fillRect/>
          </a:stretch>
        </p:blipFill>
        <p:spPr>
          <a:xfrm>
            <a:off x="5499100" y="0"/>
            <a:ext cx="6692900" cy="6858000"/>
          </a:xfrm>
          <a:prstGeom prst="rect">
            <a:avLst/>
          </a:prstGeom>
        </p:spPr>
      </p:pic>
      <p:sp>
        <p:nvSpPr>
          <p:cNvPr id="3" name="Rectangle 2"/>
          <p:cNvSpPr/>
          <p:nvPr/>
        </p:nvSpPr>
        <p:spPr>
          <a:xfrm>
            <a:off x="0" y="0"/>
            <a:ext cx="57785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395732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25:3–</a:t>
            </a:r>
            <a:r>
              <a:rPr lang="en-US" sz="4800" dirty="0"/>
              <a:t>7</a:t>
            </a:r>
            <a:endParaRPr sz="4800" dirty="0"/>
          </a:p>
        </p:txBody>
      </p:sp>
      <p:sp>
        <p:nvSpPr>
          <p:cNvPr id="5" name="TextBox 4"/>
          <p:cNvSpPr txBox="1"/>
          <p:nvPr/>
        </p:nvSpPr>
        <p:spPr>
          <a:xfrm>
            <a:off x="640080" y="1364374"/>
            <a:ext cx="4859020" cy="4961358"/>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3  And this is the offering which ye shall take of them; gold, and silver, and brass,</a:t>
            </a:r>
            <a:br>
              <a:rPr sz="4000" dirty="0"/>
            </a:br>
            <a:br>
              <a:rPr sz="4000" dirty="0"/>
            </a:br>
            <a:r>
              <a:rPr sz="4000" dirty="0"/>
              <a:t>4  And blue, and purple, and scarlet, and fine linen, and goats’ hair,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45709E-F687-985E-23A6-69AA7938FE48}"/>
              </a:ext>
            </a:extLst>
          </p:cNvPr>
          <p:cNvPicPr>
            <a:picLocks noChangeAspect="1"/>
          </p:cNvPicPr>
          <p:nvPr/>
        </p:nvPicPr>
        <p:blipFill>
          <a:blip r:embed="rId2"/>
          <a:srcRect t="5264"/>
          <a:stretch>
            <a:fillRect/>
          </a:stretch>
        </p:blipFill>
        <p:spPr>
          <a:xfrm>
            <a:off x="4953000" y="0"/>
            <a:ext cx="7239000" cy="6858000"/>
          </a:xfrm>
          <a:prstGeom prst="rect">
            <a:avLst/>
          </a:prstGeom>
        </p:spPr>
      </p:pic>
      <p:sp>
        <p:nvSpPr>
          <p:cNvPr id="3" name="Rectangle 2"/>
          <p:cNvSpPr/>
          <p:nvPr/>
        </p:nvSpPr>
        <p:spPr>
          <a:xfrm>
            <a:off x="-1" y="0"/>
            <a:ext cx="5216769"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25:5–</a:t>
            </a:r>
            <a:r>
              <a:rPr lang="en-US" sz="4800" dirty="0"/>
              <a:t>7</a:t>
            </a:r>
            <a:endParaRPr sz="4800" dirty="0"/>
          </a:p>
        </p:txBody>
      </p:sp>
      <p:sp>
        <p:nvSpPr>
          <p:cNvPr id="5" name="TextBox 4"/>
          <p:cNvSpPr txBox="1"/>
          <p:nvPr/>
        </p:nvSpPr>
        <p:spPr>
          <a:xfrm>
            <a:off x="640080" y="1056597"/>
            <a:ext cx="4312920" cy="5576911"/>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5  And rams’ skins dyed red, and badgers’ skins, and shittim wood,</a:t>
            </a:r>
            <a:br>
              <a:rPr sz="4000" dirty="0"/>
            </a:br>
            <a:endParaRPr lang="en-US" sz="4000" dirty="0"/>
          </a:p>
          <a:p>
            <a:pPr>
              <a:defRPr sz="3100" b="0">
                <a:solidFill>
                  <a:srgbClr val="FFFAEF"/>
                </a:solidFill>
                <a:latin typeface="Aptos Display"/>
              </a:defRPr>
            </a:pPr>
            <a:r>
              <a:rPr sz="4000" dirty="0"/>
              <a:t>6  Oil for the light, spices for anointing oil, and for sweet incense,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xodus 36 — The Work Begins and Overflows 🤍 🔹 God Gives Skill and  Willing Hearts Bezaleel, Aholiab, and every wise-hearted man worked on the  sanctuary because the LORD placed wisdom and">
            <a:extLst>
              <a:ext uri="{FF2B5EF4-FFF2-40B4-BE49-F238E27FC236}">
                <a16:creationId xmlns:a16="http://schemas.microsoft.com/office/drawing/2014/main" id="{10848BF6-9202-0DCC-14E8-E7B07FEA7BCF}"/>
              </a:ext>
            </a:extLst>
          </p:cNvPr>
          <p:cNvPicPr>
            <a:picLocks noChangeAspect="1"/>
          </p:cNvPicPr>
          <p:nvPr/>
        </p:nvPicPr>
        <p:blipFill>
          <a:blip r:embed="rId2"/>
          <a:srcRect l="39879"/>
          <a:stretch>
            <a:fillRect/>
          </a:stretch>
        </p:blipFill>
        <p:spPr>
          <a:xfrm>
            <a:off x="4632959" y="0"/>
            <a:ext cx="7559041" cy="6858000"/>
          </a:xfrm>
          <a:prstGeom prst="rect">
            <a:avLst/>
          </a:prstGeom>
        </p:spPr>
      </p:pic>
      <p:sp>
        <p:nvSpPr>
          <p:cNvPr id="3" name="Rectangle 2"/>
          <p:cNvSpPr/>
          <p:nvPr/>
        </p:nvSpPr>
        <p:spPr>
          <a:xfrm>
            <a:off x="0" y="0"/>
            <a:ext cx="48768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25:</a:t>
            </a:r>
            <a:r>
              <a:rPr lang="en-US" sz="4800" dirty="0"/>
              <a:t>3-</a:t>
            </a:r>
            <a:r>
              <a:rPr sz="4800" dirty="0"/>
              <a:t>7</a:t>
            </a:r>
          </a:p>
        </p:txBody>
      </p:sp>
      <p:sp>
        <p:nvSpPr>
          <p:cNvPr id="5" name="TextBox 4"/>
          <p:cNvSpPr txBox="1"/>
          <p:nvPr/>
        </p:nvSpPr>
        <p:spPr>
          <a:xfrm>
            <a:off x="640080" y="2133816"/>
            <a:ext cx="3619500" cy="342247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400" dirty="0"/>
              <a:t>7  Onyx stones, and stones to be set in the ephod, and in the breastplate.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90666C-93CF-42C9-8930-59E005A1FF36}"/>
              </a:ext>
            </a:extLst>
          </p:cNvPr>
          <p:cNvPicPr>
            <a:picLocks noChangeAspect="1"/>
          </p:cNvPicPr>
          <p:nvPr/>
        </p:nvPicPr>
        <p:blipFill>
          <a:blip r:embed="rId2"/>
          <a:srcRect t="6598" b="5425"/>
          <a:stretch>
            <a:fillRect/>
          </a:stretch>
        </p:blipFill>
        <p:spPr>
          <a:xfrm>
            <a:off x="4396741" y="0"/>
            <a:ext cx="7795260" cy="6858000"/>
          </a:xfrm>
          <a:prstGeom prst="rect">
            <a:avLst/>
          </a:prstGeom>
        </p:spPr>
      </p:pic>
      <p:sp>
        <p:nvSpPr>
          <p:cNvPr id="3" name="Rectangle 2"/>
          <p:cNvSpPr/>
          <p:nvPr/>
        </p:nvSpPr>
        <p:spPr>
          <a:xfrm>
            <a:off x="0" y="0"/>
            <a:ext cx="4642338"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949" y="365402"/>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3</a:t>
            </a:r>
          </a:p>
        </p:txBody>
      </p:sp>
      <p:sp>
        <p:nvSpPr>
          <p:cNvPr id="5" name="TextBox 4"/>
          <p:cNvSpPr txBox="1"/>
          <p:nvPr/>
        </p:nvSpPr>
        <p:spPr>
          <a:xfrm>
            <a:off x="594360" y="2256818"/>
            <a:ext cx="3566160" cy="2252924"/>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What were these offerings for?</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25:8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abernacle Tour In Israel and Missions - IMB">
            <a:extLst>
              <a:ext uri="{FF2B5EF4-FFF2-40B4-BE49-F238E27FC236}">
                <a16:creationId xmlns:a16="http://schemas.microsoft.com/office/drawing/2014/main" id="{5042D318-9E21-5BDB-FE0A-82D94ACF8448}"/>
              </a:ext>
            </a:extLst>
          </p:cNvPr>
          <p:cNvPicPr>
            <a:picLocks noChangeAspect="1"/>
          </p:cNvPicPr>
          <p:nvPr/>
        </p:nvPicPr>
        <p:blipFill>
          <a:blip r:embed="rId2"/>
          <a:srcRect t="9354" r="28083" b="6455"/>
          <a:stretch>
            <a:fillRect/>
          </a:stretch>
        </p:blipFill>
        <p:spPr>
          <a:xfrm>
            <a:off x="3310890" y="0"/>
            <a:ext cx="8787325" cy="6858000"/>
          </a:xfrm>
          <a:prstGeom prst="rect">
            <a:avLst/>
          </a:prstGeom>
        </p:spPr>
      </p:pic>
      <p:sp>
        <p:nvSpPr>
          <p:cNvPr id="3" name="Rectangle 2"/>
          <p:cNvSpPr/>
          <p:nvPr/>
        </p:nvSpPr>
        <p:spPr>
          <a:xfrm>
            <a:off x="0" y="0"/>
            <a:ext cx="46482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25:8</a:t>
            </a:r>
          </a:p>
        </p:txBody>
      </p:sp>
      <p:sp>
        <p:nvSpPr>
          <p:cNvPr id="5" name="TextBox 4"/>
          <p:cNvSpPr txBox="1"/>
          <p:nvPr/>
        </p:nvSpPr>
        <p:spPr>
          <a:xfrm>
            <a:off x="640080" y="1610595"/>
            <a:ext cx="3749040" cy="4468916"/>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800" dirty="0"/>
              <a:t>8  And let them make me a sanctuary; that I may dwell among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B865F69-C4EE-CBFB-E878-953651B2D75F}"/>
              </a:ext>
            </a:extLst>
          </p:cNvPr>
          <p:cNvPicPr>
            <a:picLocks noChangeAspect="1"/>
          </p:cNvPicPr>
          <p:nvPr/>
        </p:nvPicPr>
        <p:blipFill>
          <a:blip r:embed="rId2"/>
          <a:srcRect r="26655"/>
          <a:stretch>
            <a:fillRect/>
          </a:stretch>
        </p:blipFill>
        <p:spPr>
          <a:xfrm>
            <a:off x="4845730" y="0"/>
            <a:ext cx="7440055" cy="6858000"/>
          </a:xfrm>
          <a:prstGeom prst="rect">
            <a:avLst/>
          </a:prstGeom>
        </p:spPr>
      </p:pic>
      <p:sp>
        <p:nvSpPr>
          <p:cNvPr id="3" name="Rectangle 2"/>
          <p:cNvSpPr/>
          <p:nvPr/>
        </p:nvSpPr>
        <p:spPr>
          <a:xfrm>
            <a:off x="0" y="0"/>
            <a:ext cx="5263662"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4</a:t>
            </a:r>
          </a:p>
        </p:txBody>
      </p:sp>
      <p:sp>
        <p:nvSpPr>
          <p:cNvPr id="5" name="TextBox 4"/>
          <p:cNvSpPr txBox="1"/>
          <p:nvPr/>
        </p:nvSpPr>
        <p:spPr>
          <a:xfrm>
            <a:off x="630233" y="1915614"/>
            <a:ext cx="4422413" cy="2529923"/>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5400" dirty="0"/>
              <a:t>Who only were to bring an offering?</a:t>
            </a:r>
          </a:p>
        </p:txBody>
      </p:sp>
      <p:sp>
        <p:nvSpPr>
          <p:cNvPr id="6" name="TextBox 5"/>
          <p:cNvSpPr txBox="1"/>
          <p:nvPr/>
        </p:nvSpPr>
        <p:spPr>
          <a:xfrm>
            <a:off x="612648" y="5287056"/>
            <a:ext cx="3783506" cy="1514261"/>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25:2; </a:t>
            </a:r>
            <a:endParaRPr lang="en-US" sz="4800" dirty="0"/>
          </a:p>
          <a:p>
            <a:pPr>
              <a:defRPr sz="1900" b="0">
                <a:solidFill>
                  <a:srgbClr val="F0C274"/>
                </a:solidFill>
                <a:latin typeface="Aptos Display"/>
              </a:defRPr>
            </a:pPr>
            <a:r>
              <a:rPr sz="4800" dirty="0"/>
              <a:t>35:5,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5568462"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25:2</a:t>
            </a:r>
          </a:p>
        </p:txBody>
      </p:sp>
      <p:sp>
        <p:nvSpPr>
          <p:cNvPr id="5" name="TextBox 4"/>
          <p:cNvSpPr txBox="1"/>
          <p:nvPr/>
        </p:nvSpPr>
        <p:spPr>
          <a:xfrm>
            <a:off x="546295" y="1453899"/>
            <a:ext cx="4670474" cy="434580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2  Speak unto the children of Israel, that they bring me an offering: of every man that giveth it willingly with his heart ye shall take my offering.</a:t>
            </a:r>
          </a:p>
        </p:txBody>
      </p:sp>
      <p:pic>
        <p:nvPicPr>
          <p:cNvPr id="7" name="Picture 6">
            <a:extLst>
              <a:ext uri="{FF2B5EF4-FFF2-40B4-BE49-F238E27FC236}">
                <a16:creationId xmlns:a16="http://schemas.microsoft.com/office/drawing/2014/main" id="{E652247C-0604-F28B-D311-720C069794B0}"/>
              </a:ext>
            </a:extLst>
          </p:cNvPr>
          <p:cNvPicPr>
            <a:picLocks noChangeAspect="1"/>
          </p:cNvPicPr>
          <p:nvPr/>
        </p:nvPicPr>
        <p:blipFill>
          <a:blip r:embed="rId2"/>
          <a:srcRect l="17484" r="25301"/>
          <a:stretch>
            <a:fillRect/>
          </a:stretch>
        </p:blipFill>
        <p:spPr>
          <a:xfrm>
            <a:off x="5216769" y="0"/>
            <a:ext cx="6971992"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7D3F8D1-8597-D572-75BE-7E103B53CF45}"/>
              </a:ext>
            </a:extLst>
          </p:cNvPr>
          <p:cNvPicPr>
            <a:picLocks noChangeAspect="1"/>
          </p:cNvPicPr>
          <p:nvPr/>
        </p:nvPicPr>
        <p:blipFill>
          <a:blip r:embed="rId2"/>
          <a:srcRect l="45596"/>
          <a:stretch>
            <a:fillRect/>
          </a:stretch>
        </p:blipFill>
        <p:spPr>
          <a:xfrm>
            <a:off x="5559361" y="0"/>
            <a:ext cx="6629400" cy="6858000"/>
          </a:xfrm>
          <a:prstGeom prst="rect">
            <a:avLst/>
          </a:prstGeom>
        </p:spPr>
      </p:pic>
      <p:sp>
        <p:nvSpPr>
          <p:cNvPr id="3" name="Rectangle 2"/>
          <p:cNvSpPr/>
          <p:nvPr/>
        </p:nvSpPr>
        <p:spPr>
          <a:xfrm>
            <a:off x="0" y="0"/>
            <a:ext cx="5709138"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35:5</a:t>
            </a:r>
          </a:p>
        </p:txBody>
      </p:sp>
      <p:sp>
        <p:nvSpPr>
          <p:cNvPr id="5" name="TextBox 4"/>
          <p:cNvSpPr txBox="1"/>
          <p:nvPr/>
        </p:nvSpPr>
        <p:spPr>
          <a:xfrm>
            <a:off x="640080" y="1364373"/>
            <a:ext cx="4553243" cy="4961358"/>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5  Take ye from among you an offering unto the LORD: whosoever is of a willing heart, let him bring it, an offering of the LORD; gold, and silver, and brass,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3325BD-9F7B-638D-30C2-D63D523535BF}"/>
              </a:ext>
            </a:extLst>
          </p:cNvPr>
          <p:cNvPicPr>
            <a:picLocks noChangeAspect="1"/>
          </p:cNvPicPr>
          <p:nvPr/>
        </p:nvPicPr>
        <p:blipFill>
          <a:blip r:embed="rId2"/>
          <a:srcRect r="6739"/>
          <a:stretch>
            <a:fillRect/>
          </a:stretch>
        </p:blipFill>
        <p:spPr>
          <a:xfrm>
            <a:off x="5520113" y="0"/>
            <a:ext cx="6671888" cy="6858000"/>
          </a:xfrm>
          <a:prstGeom prst="rect">
            <a:avLst/>
          </a:prstGeom>
        </p:spPr>
      </p:pic>
      <p:sp>
        <p:nvSpPr>
          <p:cNvPr id="3" name="Rectangle 2"/>
          <p:cNvSpPr/>
          <p:nvPr/>
        </p:nvSpPr>
        <p:spPr>
          <a:xfrm>
            <a:off x="0" y="0"/>
            <a:ext cx="5814646"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35:21</a:t>
            </a:r>
          </a:p>
        </p:txBody>
      </p:sp>
      <p:sp>
        <p:nvSpPr>
          <p:cNvPr id="5" name="TextBox 4"/>
          <p:cNvSpPr txBox="1"/>
          <p:nvPr/>
        </p:nvSpPr>
        <p:spPr>
          <a:xfrm>
            <a:off x="640080" y="1056598"/>
            <a:ext cx="5022166" cy="5576911"/>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21  And they came, every one whose heart stirred him up, and every one whom his spirit made willing, and they brought the LORD’s offering to the work of the tabernacle of the congregation, and for all his service, and for the holy garments.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5451231"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5</a:t>
            </a:r>
          </a:p>
        </p:txBody>
      </p:sp>
      <p:sp>
        <p:nvSpPr>
          <p:cNvPr id="5" name="TextBox 4"/>
          <p:cNvSpPr txBox="1"/>
          <p:nvPr/>
        </p:nvSpPr>
        <p:spPr>
          <a:xfrm>
            <a:off x="594360" y="1979820"/>
            <a:ext cx="4505178" cy="2806922"/>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6000" dirty="0"/>
              <a:t>What sort of things did they bring?</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35:22–24</a:t>
            </a:r>
          </a:p>
        </p:txBody>
      </p:sp>
      <p:pic>
        <p:nvPicPr>
          <p:cNvPr id="7" name="Picture 6" descr="Holiness to the Lord”—Come, Follow Me for Sunday School: Exodus 35-40,  Leviticus 1; 16; 19 - Meridian Magazine Meridian Magazine">
            <a:extLst>
              <a:ext uri="{FF2B5EF4-FFF2-40B4-BE49-F238E27FC236}">
                <a16:creationId xmlns:a16="http://schemas.microsoft.com/office/drawing/2014/main" id="{DA60A23A-CA7B-E0DC-A9A9-E0A56A5293DC}"/>
              </a:ext>
            </a:extLst>
          </p:cNvPr>
          <p:cNvPicPr>
            <a:picLocks noChangeAspect="1"/>
          </p:cNvPicPr>
          <p:nvPr/>
        </p:nvPicPr>
        <p:blipFill>
          <a:blip r:embed="rId2"/>
          <a:srcRect l="26552" r="20343"/>
          <a:stretch>
            <a:fillRect/>
          </a:stretch>
        </p:blipFill>
        <p:spPr>
          <a:xfrm>
            <a:off x="5275385" y="0"/>
            <a:ext cx="691661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old jewelry | The Israel Museum, Jerusalem">
            <a:extLst>
              <a:ext uri="{FF2B5EF4-FFF2-40B4-BE49-F238E27FC236}">
                <a16:creationId xmlns:a16="http://schemas.microsoft.com/office/drawing/2014/main" id="{0E2813E8-A4BB-45E4-CE5F-06C3426B27C9}"/>
              </a:ext>
            </a:extLst>
          </p:cNvPr>
          <p:cNvPicPr>
            <a:picLocks noChangeAspect="1"/>
          </p:cNvPicPr>
          <p:nvPr/>
        </p:nvPicPr>
        <p:blipFill>
          <a:blip r:embed="rId2"/>
          <a:srcRect t="9715"/>
          <a:stretch>
            <a:fillRect/>
          </a:stretch>
        </p:blipFill>
        <p:spPr>
          <a:xfrm>
            <a:off x="6196818" y="0"/>
            <a:ext cx="5995182" cy="6858000"/>
          </a:xfrm>
          <a:prstGeom prst="rect">
            <a:avLst/>
          </a:prstGeom>
        </p:spPr>
      </p:pic>
      <p:sp>
        <p:nvSpPr>
          <p:cNvPr id="3" name="Rectangle 2"/>
          <p:cNvSpPr/>
          <p:nvPr/>
        </p:nvSpPr>
        <p:spPr>
          <a:xfrm>
            <a:off x="0" y="0"/>
            <a:ext cx="630701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35:22</a:t>
            </a:r>
            <a:r>
              <a:rPr lang="en-US" sz="4800" dirty="0"/>
              <a:t>-24</a:t>
            </a:r>
            <a:endParaRPr sz="4800" dirty="0"/>
          </a:p>
        </p:txBody>
      </p:sp>
      <p:sp>
        <p:nvSpPr>
          <p:cNvPr id="5" name="TextBox 4"/>
          <p:cNvSpPr txBox="1"/>
          <p:nvPr/>
        </p:nvSpPr>
        <p:spPr>
          <a:xfrm>
            <a:off x="640080" y="1333597"/>
            <a:ext cx="4916658" cy="5022914"/>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22  And they came, both men and women, as many as were willing hearted, and brought bracelets, and earrings, and rings, and tablets, all jewels of gold: and every man that offered </a:t>
            </a:r>
            <a:r>
              <a:rPr sz="3600" dirty="0" err="1"/>
              <a:t>offered</a:t>
            </a:r>
            <a:r>
              <a:rPr sz="3600" dirty="0"/>
              <a:t> an offering of gold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hat does Exodus 25:2 mean? | Bible Art">
            <a:extLst>
              <a:ext uri="{FF2B5EF4-FFF2-40B4-BE49-F238E27FC236}">
                <a16:creationId xmlns:a16="http://schemas.microsoft.com/office/drawing/2014/main" id="{B97DB2F2-CC52-1D7F-95F7-6D3EFA72B908}"/>
              </a:ext>
            </a:extLst>
          </p:cNvPr>
          <p:cNvPicPr>
            <a:picLocks noChangeAspect="1"/>
          </p:cNvPicPr>
          <p:nvPr/>
        </p:nvPicPr>
        <p:blipFill>
          <a:blip r:embed="rId2"/>
          <a:srcRect t="1845"/>
          <a:stretch>
            <a:fillRect/>
          </a:stretch>
        </p:blipFill>
        <p:spPr>
          <a:xfrm>
            <a:off x="5205046" y="0"/>
            <a:ext cx="6986954" cy="6858000"/>
          </a:xfrm>
          <a:prstGeom prst="rect">
            <a:avLst/>
          </a:prstGeom>
        </p:spPr>
      </p:pic>
      <p:sp>
        <p:nvSpPr>
          <p:cNvPr id="3" name="Rectangle 2"/>
          <p:cNvSpPr/>
          <p:nvPr/>
        </p:nvSpPr>
        <p:spPr>
          <a:xfrm>
            <a:off x="0" y="0"/>
            <a:ext cx="53340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35:2</a:t>
            </a:r>
            <a:r>
              <a:rPr lang="en-US" sz="4800" dirty="0"/>
              <a:t>2-24</a:t>
            </a:r>
            <a:endParaRPr sz="4800" dirty="0"/>
          </a:p>
        </p:txBody>
      </p:sp>
      <p:sp>
        <p:nvSpPr>
          <p:cNvPr id="5" name="TextBox 4"/>
          <p:cNvSpPr txBox="1"/>
          <p:nvPr/>
        </p:nvSpPr>
        <p:spPr>
          <a:xfrm>
            <a:off x="640080" y="1610594"/>
            <a:ext cx="4260166" cy="4468916"/>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3600" dirty="0"/>
              <a:t>23  And every man, with whom was found blue, and purple, and scarlet, and fine linen, and goats’ hair, and red skins of rams, and badgers’ skins, brought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7529EE-A02B-5E73-4145-F370A6057BC1}"/>
              </a:ext>
            </a:extLst>
          </p:cNvPr>
          <p:cNvPicPr>
            <a:picLocks noChangeAspect="1"/>
          </p:cNvPicPr>
          <p:nvPr/>
        </p:nvPicPr>
        <p:blipFill>
          <a:blip r:embed="rId2"/>
          <a:stretch>
            <a:fillRect/>
          </a:stretch>
        </p:blipFill>
        <p:spPr>
          <a:xfrm>
            <a:off x="3239" y="0"/>
            <a:ext cx="12185522" cy="6858000"/>
          </a:xfrm>
          <a:prstGeom prst="rect">
            <a:avLst/>
          </a:prstGeom>
        </p:spPr>
      </p:pic>
      <p:sp>
        <p:nvSpPr>
          <p:cNvPr id="3" name="Rectangle 2"/>
          <p:cNvSpPr/>
          <p:nvPr/>
        </p:nvSpPr>
        <p:spPr>
          <a:xfrm>
            <a:off x="0" y="0"/>
            <a:ext cx="6013938"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a:t>
            </a:r>
            <a:r>
              <a:rPr lang="en-US" sz="4800" dirty="0"/>
              <a:t>22-</a:t>
            </a:r>
            <a:r>
              <a:rPr sz="4800" dirty="0"/>
              <a:t>24</a:t>
            </a:r>
          </a:p>
        </p:txBody>
      </p:sp>
      <p:sp>
        <p:nvSpPr>
          <p:cNvPr id="5" name="TextBox 4"/>
          <p:cNvSpPr txBox="1"/>
          <p:nvPr/>
        </p:nvSpPr>
        <p:spPr>
          <a:xfrm>
            <a:off x="640080" y="1364373"/>
            <a:ext cx="4986997" cy="4961358"/>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4000" dirty="0"/>
              <a:t>24  Every one that did offer an offering of silver and brass brought the LORD’s offering: and every man, with whom was found shittim wood for any work of the service, brought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042A28-CE6C-FADB-4F1A-0EF8494CCABE}"/>
              </a:ext>
            </a:extLst>
          </p:cNvPr>
          <p:cNvPicPr>
            <a:picLocks noChangeAspect="1"/>
          </p:cNvPicPr>
          <p:nvPr/>
        </p:nvPicPr>
        <p:blipFill>
          <a:blip r:embed="rId2"/>
          <a:stretch>
            <a:fillRect/>
          </a:stretch>
        </p:blipFill>
        <p:spPr>
          <a:xfrm>
            <a:off x="3239" y="0"/>
            <a:ext cx="12185522" cy="6858000"/>
          </a:xfrm>
          <a:prstGeom prst="rect">
            <a:avLst/>
          </a:prstGeom>
        </p:spPr>
      </p:pic>
      <p:sp>
        <p:nvSpPr>
          <p:cNvPr id="3" name="Rectangle 2"/>
          <p:cNvSpPr/>
          <p:nvPr/>
        </p:nvSpPr>
        <p:spPr>
          <a:xfrm>
            <a:off x="-1" y="0"/>
            <a:ext cx="524021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6</a:t>
            </a:r>
          </a:p>
        </p:txBody>
      </p:sp>
      <p:sp>
        <p:nvSpPr>
          <p:cNvPr id="5" name="TextBox 4"/>
          <p:cNvSpPr txBox="1"/>
          <p:nvPr/>
        </p:nvSpPr>
        <p:spPr>
          <a:xfrm>
            <a:off x="594360" y="1287322"/>
            <a:ext cx="4106594" cy="4191917"/>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5400" dirty="0"/>
              <a:t>How did they come to have so many valuable things?</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12:35, 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Dark Side Of Ancient Egypt: An Era Of Inequality &amp; Brutality |  HistoryExtra">
            <a:extLst>
              <a:ext uri="{FF2B5EF4-FFF2-40B4-BE49-F238E27FC236}">
                <a16:creationId xmlns:a16="http://schemas.microsoft.com/office/drawing/2014/main" id="{8D0B2BC0-858D-D37A-909F-A0753A69C062}"/>
              </a:ext>
            </a:extLst>
          </p:cNvPr>
          <p:cNvPicPr>
            <a:picLocks noChangeAspect="1"/>
          </p:cNvPicPr>
          <p:nvPr/>
        </p:nvPicPr>
        <p:blipFill>
          <a:blip r:embed="rId2"/>
          <a:srcRect l="8268" r="22877" b="1515"/>
          <a:stretch>
            <a:fillRect/>
          </a:stretch>
        </p:blipFill>
        <p:spPr>
          <a:xfrm>
            <a:off x="4994030" y="0"/>
            <a:ext cx="7197969" cy="6858000"/>
          </a:xfrm>
          <a:prstGeom prst="rect">
            <a:avLst/>
          </a:prstGeom>
        </p:spPr>
      </p:pic>
      <p:sp>
        <p:nvSpPr>
          <p:cNvPr id="3" name="Rectangle 2"/>
          <p:cNvSpPr/>
          <p:nvPr/>
        </p:nvSpPr>
        <p:spPr>
          <a:xfrm>
            <a:off x="0" y="0"/>
            <a:ext cx="5369169"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69928"/>
            <a:ext cx="6629400" cy="714042"/>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400" dirty="0"/>
              <a:t>Exodus 12:35</a:t>
            </a:r>
            <a:r>
              <a:rPr lang="en-US" sz="4400" dirty="0"/>
              <a:t>-36</a:t>
            </a:r>
            <a:endParaRPr sz="4400" dirty="0"/>
          </a:p>
        </p:txBody>
      </p:sp>
      <p:sp>
        <p:nvSpPr>
          <p:cNvPr id="5" name="TextBox 4"/>
          <p:cNvSpPr txBox="1"/>
          <p:nvPr/>
        </p:nvSpPr>
        <p:spPr>
          <a:xfrm>
            <a:off x="640080" y="1364374"/>
            <a:ext cx="4482905" cy="4961358"/>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35  And the children of Israel did according to the word of Moses; and they borrowed of the Egyptians jewels of silver, and jewels of gold, and raiment: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o the ancient Egyptians, gold wasn't just about wealth—it was sacred,  eternal, and divine.">
            <a:extLst>
              <a:ext uri="{FF2B5EF4-FFF2-40B4-BE49-F238E27FC236}">
                <a16:creationId xmlns:a16="http://schemas.microsoft.com/office/drawing/2014/main" id="{38189D26-681E-5786-6196-189A8D455B76}"/>
              </a:ext>
            </a:extLst>
          </p:cNvPr>
          <p:cNvPicPr>
            <a:picLocks noChangeAspect="1"/>
          </p:cNvPicPr>
          <p:nvPr/>
        </p:nvPicPr>
        <p:blipFill>
          <a:blip r:embed="rId2"/>
          <a:srcRect b="5948"/>
          <a:stretch>
            <a:fillRect/>
          </a:stretch>
        </p:blipFill>
        <p:spPr>
          <a:xfrm>
            <a:off x="4900246" y="0"/>
            <a:ext cx="7291754" cy="6858000"/>
          </a:xfrm>
          <a:prstGeom prst="rect">
            <a:avLst/>
          </a:prstGeom>
        </p:spPr>
      </p:pic>
      <p:sp>
        <p:nvSpPr>
          <p:cNvPr id="3" name="Rectangle 2"/>
          <p:cNvSpPr/>
          <p:nvPr/>
        </p:nvSpPr>
        <p:spPr>
          <a:xfrm>
            <a:off x="0" y="0"/>
            <a:ext cx="539261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12:3</a:t>
            </a:r>
            <a:r>
              <a:rPr lang="en-US" sz="4800" dirty="0"/>
              <a:t>5-3</a:t>
            </a:r>
            <a:r>
              <a:rPr sz="4800" dirty="0"/>
              <a:t>6</a:t>
            </a:r>
          </a:p>
        </p:txBody>
      </p:sp>
      <p:sp>
        <p:nvSpPr>
          <p:cNvPr id="5" name="TextBox 4"/>
          <p:cNvSpPr txBox="1"/>
          <p:nvPr/>
        </p:nvSpPr>
        <p:spPr>
          <a:xfrm>
            <a:off x="640080" y="1364373"/>
            <a:ext cx="4611858" cy="4961358"/>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36  And the LORD gave the people </a:t>
            </a:r>
            <a:r>
              <a:rPr sz="4000" dirty="0" err="1"/>
              <a:t>favour</a:t>
            </a:r>
            <a:r>
              <a:rPr sz="4000" dirty="0"/>
              <a:t> in the sight of the Egyptians, so that they lent unto them such things as they required. And they spoiled the Egyptians.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Women of the Tabernacle - COGWA Members">
            <a:extLst>
              <a:ext uri="{FF2B5EF4-FFF2-40B4-BE49-F238E27FC236}">
                <a16:creationId xmlns:a16="http://schemas.microsoft.com/office/drawing/2014/main" id="{585A274D-B2B3-336F-6DE1-2730500EE226}"/>
              </a:ext>
            </a:extLst>
          </p:cNvPr>
          <p:cNvPicPr>
            <a:picLocks noChangeAspect="1"/>
          </p:cNvPicPr>
          <p:nvPr/>
        </p:nvPicPr>
        <p:blipFill>
          <a:blip r:embed="rId2"/>
          <a:srcRect l="13853" r="15606"/>
          <a:stretch>
            <a:fillRect/>
          </a:stretch>
        </p:blipFill>
        <p:spPr>
          <a:xfrm>
            <a:off x="4935415" y="0"/>
            <a:ext cx="7256586" cy="6858000"/>
          </a:xfrm>
          <a:prstGeom prst="rect">
            <a:avLst/>
          </a:prstGeom>
        </p:spPr>
      </p:pic>
      <p:sp>
        <p:nvSpPr>
          <p:cNvPr id="3" name="Rectangle 2"/>
          <p:cNvSpPr/>
          <p:nvPr/>
        </p:nvSpPr>
        <p:spPr>
          <a:xfrm>
            <a:off x="0" y="0"/>
            <a:ext cx="5134708"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7</a:t>
            </a:r>
          </a:p>
        </p:txBody>
      </p:sp>
      <p:sp>
        <p:nvSpPr>
          <p:cNvPr id="5" name="TextBox 4"/>
          <p:cNvSpPr txBox="1"/>
          <p:nvPr/>
        </p:nvSpPr>
        <p:spPr>
          <a:xfrm>
            <a:off x="594360" y="2626150"/>
            <a:ext cx="3567332" cy="1514261"/>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What did the women do?</a:t>
            </a:r>
          </a:p>
        </p:txBody>
      </p:sp>
      <p:sp>
        <p:nvSpPr>
          <p:cNvPr id="6" name="TextBox 5"/>
          <p:cNvSpPr txBox="1"/>
          <p:nvPr/>
        </p:nvSpPr>
        <p:spPr>
          <a:xfrm>
            <a:off x="612648" y="5687165"/>
            <a:ext cx="6492240" cy="714042"/>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400" dirty="0"/>
              <a:t>Exodus 35:25, 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72C668-7D8F-FA16-1307-B82E6BDCFF11}"/>
              </a:ext>
            </a:extLst>
          </p:cNvPr>
          <p:cNvPicPr>
            <a:picLocks noChangeAspect="1"/>
          </p:cNvPicPr>
          <p:nvPr/>
        </p:nvPicPr>
        <p:blipFill>
          <a:blip r:embed="rId2"/>
          <a:srcRect l="46991" r="27"/>
          <a:stretch>
            <a:fillRect/>
          </a:stretch>
        </p:blipFill>
        <p:spPr>
          <a:xfrm>
            <a:off x="5732585" y="0"/>
            <a:ext cx="6456176" cy="6858000"/>
          </a:xfrm>
          <a:prstGeom prst="rect">
            <a:avLst/>
          </a:prstGeom>
        </p:spPr>
      </p:pic>
      <p:sp>
        <p:nvSpPr>
          <p:cNvPr id="3" name="Rectangle 2"/>
          <p:cNvSpPr/>
          <p:nvPr/>
        </p:nvSpPr>
        <p:spPr>
          <a:xfrm>
            <a:off x="0" y="0"/>
            <a:ext cx="600221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35:25–26</a:t>
            </a:r>
          </a:p>
        </p:txBody>
      </p:sp>
      <p:sp>
        <p:nvSpPr>
          <p:cNvPr id="5" name="TextBox 4"/>
          <p:cNvSpPr txBox="1"/>
          <p:nvPr/>
        </p:nvSpPr>
        <p:spPr>
          <a:xfrm>
            <a:off x="640080" y="1887594"/>
            <a:ext cx="4846320" cy="3914918"/>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25  And all the women that were wise hearted did spin with their hands, and brought that which they had spun, both of blue, and of purple, and of scarlet, and of fine linen.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19AA8-4559-5ACA-CE47-AAA75B5486C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5C0734-A26D-019B-39AB-A9AB6DE8ADC9}"/>
              </a:ext>
            </a:extLst>
          </p:cNvPr>
          <p:cNvSpPr/>
          <p:nvPr/>
        </p:nvSpPr>
        <p:spPr>
          <a:xfrm>
            <a:off x="0" y="0"/>
            <a:ext cx="5673969"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95AB9F02-26B0-B7E8-B50A-74F425E80EEE}"/>
              </a:ext>
            </a:extLst>
          </p:cNvPr>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35:25–26</a:t>
            </a:r>
          </a:p>
        </p:txBody>
      </p:sp>
      <p:sp>
        <p:nvSpPr>
          <p:cNvPr id="5" name="TextBox 4">
            <a:extLst>
              <a:ext uri="{FF2B5EF4-FFF2-40B4-BE49-F238E27FC236}">
                <a16:creationId xmlns:a16="http://schemas.microsoft.com/office/drawing/2014/main" id="{C7A99A29-5602-1A3A-1466-3D48448EF3B3}"/>
              </a:ext>
            </a:extLst>
          </p:cNvPr>
          <p:cNvSpPr txBox="1"/>
          <p:nvPr/>
        </p:nvSpPr>
        <p:spPr>
          <a:xfrm>
            <a:off x="640080" y="2133816"/>
            <a:ext cx="4846320" cy="3422475"/>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4400" dirty="0"/>
              <a:t>26  And all the women whose heart stirred them up in wisdom spun goats’ hair.</a:t>
            </a:r>
          </a:p>
        </p:txBody>
      </p:sp>
      <p:pic>
        <p:nvPicPr>
          <p:cNvPr id="7" name="Picture 6">
            <a:extLst>
              <a:ext uri="{FF2B5EF4-FFF2-40B4-BE49-F238E27FC236}">
                <a16:creationId xmlns:a16="http://schemas.microsoft.com/office/drawing/2014/main" id="{8255EEFC-E2A4-F573-A8A4-0D85879992C9}"/>
              </a:ext>
            </a:extLst>
          </p:cNvPr>
          <p:cNvPicPr>
            <a:picLocks noChangeAspect="1"/>
          </p:cNvPicPr>
          <p:nvPr/>
        </p:nvPicPr>
        <p:blipFill>
          <a:blip r:embed="rId2"/>
          <a:srcRect l="-1443" t="-427" r="45740" b="427"/>
          <a:stretch>
            <a:fillRect/>
          </a:stretch>
        </p:blipFill>
        <p:spPr>
          <a:xfrm>
            <a:off x="5498123" y="-29308"/>
            <a:ext cx="6787662" cy="6858000"/>
          </a:xfrm>
          <a:prstGeom prst="rect">
            <a:avLst/>
          </a:prstGeom>
        </p:spPr>
      </p:pic>
    </p:spTree>
    <p:extLst>
      <p:ext uri="{BB962C8B-B14F-4D97-AF65-F5344CB8AC3E}">
        <p14:creationId xmlns:p14="http://schemas.microsoft.com/office/powerpoint/2010/main" val="1563215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odus 26:1 Devotional: The Tapestry of Worship: Unfolding the Beauty of  God's Design | Bible Art">
            <a:extLst>
              <a:ext uri="{FF2B5EF4-FFF2-40B4-BE49-F238E27FC236}">
                <a16:creationId xmlns:a16="http://schemas.microsoft.com/office/drawing/2014/main" id="{070EB4E6-D03A-5E79-88E1-E1DA9E6AB190}"/>
              </a:ext>
            </a:extLst>
          </p:cNvPr>
          <p:cNvPicPr>
            <a:picLocks noChangeAspect="1"/>
          </p:cNvPicPr>
          <p:nvPr/>
        </p:nvPicPr>
        <p:blipFill>
          <a:blip r:embed="rId2"/>
          <a:srcRect b="6392"/>
          <a:stretch>
            <a:fillRect/>
          </a:stretch>
        </p:blipFill>
        <p:spPr>
          <a:xfrm>
            <a:off x="4865716" y="0"/>
            <a:ext cx="7326284" cy="6858000"/>
          </a:xfrm>
          <a:prstGeom prst="rect">
            <a:avLst/>
          </a:prstGeom>
        </p:spPr>
      </p:pic>
      <p:sp>
        <p:nvSpPr>
          <p:cNvPr id="3" name="Rectangle 2"/>
          <p:cNvSpPr/>
          <p:nvPr/>
        </p:nvSpPr>
        <p:spPr>
          <a:xfrm>
            <a:off x="0" y="0"/>
            <a:ext cx="493541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8</a:t>
            </a:r>
          </a:p>
        </p:txBody>
      </p:sp>
      <p:sp>
        <p:nvSpPr>
          <p:cNvPr id="5" name="TextBox 4"/>
          <p:cNvSpPr txBox="1"/>
          <p:nvPr/>
        </p:nvSpPr>
        <p:spPr>
          <a:xfrm>
            <a:off x="594360" y="2118319"/>
            <a:ext cx="4153486" cy="2529923"/>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5400" dirty="0"/>
              <a:t>What kind of service was all this?</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35:29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ec-ad183990-7c90-4928-b73b-ba6b008d7539.png">
            <a:extLst>
              <a:ext uri="{FF2B5EF4-FFF2-40B4-BE49-F238E27FC236}">
                <a16:creationId xmlns:a16="http://schemas.microsoft.com/office/drawing/2014/main" id="{B6656039-FA9B-FC6B-3E25-64A90E20C165}"/>
              </a:ext>
            </a:extLst>
          </p:cNvPr>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60960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35:29</a:t>
            </a:r>
          </a:p>
        </p:txBody>
      </p:sp>
      <p:sp>
        <p:nvSpPr>
          <p:cNvPr id="5" name="TextBox 4"/>
          <p:cNvSpPr txBox="1"/>
          <p:nvPr/>
        </p:nvSpPr>
        <p:spPr>
          <a:xfrm>
            <a:off x="640080" y="1333596"/>
            <a:ext cx="5045612" cy="5022914"/>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29  The children of Israel brought a willing offering unto the LORD, every man and woman, whose heart made them willing to bring for all manner of work, which the LORD had commanded to be made by the hand of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569741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9</a:t>
            </a:r>
          </a:p>
        </p:txBody>
      </p:sp>
      <p:sp>
        <p:nvSpPr>
          <p:cNvPr id="5" name="TextBox 4"/>
          <p:cNvSpPr txBox="1"/>
          <p:nvPr/>
        </p:nvSpPr>
        <p:spPr>
          <a:xfrm>
            <a:off x="594360" y="2118319"/>
            <a:ext cx="3790071" cy="2529923"/>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5400" dirty="0"/>
              <a:t>How are we exhorted to give?</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2 Corinthians 9:7</a:t>
            </a:r>
          </a:p>
        </p:txBody>
      </p:sp>
      <p:pic>
        <p:nvPicPr>
          <p:cNvPr id="8" name="Picture 7">
            <a:extLst>
              <a:ext uri="{FF2B5EF4-FFF2-40B4-BE49-F238E27FC236}">
                <a16:creationId xmlns:a16="http://schemas.microsoft.com/office/drawing/2014/main" id="{DE27E1DD-6635-FEE8-646C-782731E34F13}"/>
              </a:ext>
            </a:extLst>
          </p:cNvPr>
          <p:cNvPicPr>
            <a:picLocks noChangeAspect="1"/>
          </p:cNvPicPr>
          <p:nvPr/>
        </p:nvPicPr>
        <p:blipFill>
          <a:blip r:embed="rId2"/>
          <a:stretch>
            <a:fillRect/>
          </a:stretch>
        </p:blipFill>
        <p:spPr>
          <a:xfrm>
            <a:off x="5638681" y="0"/>
            <a:ext cx="6553319"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D7F726-BA45-62E5-E032-1C890A247246}"/>
              </a:ext>
            </a:extLst>
          </p:cNvPr>
          <p:cNvPicPr>
            <a:picLocks noChangeAspect="1"/>
          </p:cNvPicPr>
          <p:nvPr/>
        </p:nvPicPr>
        <p:blipFill>
          <a:blip r:embed="rId2"/>
          <a:stretch>
            <a:fillRect/>
          </a:stretch>
        </p:blipFill>
        <p:spPr>
          <a:xfrm>
            <a:off x="5565108" y="0"/>
            <a:ext cx="6626892" cy="6858000"/>
          </a:xfrm>
          <a:prstGeom prst="rect">
            <a:avLst/>
          </a:prstGeom>
        </p:spPr>
      </p:pic>
      <p:sp>
        <p:nvSpPr>
          <p:cNvPr id="3" name="Rectangle 2"/>
          <p:cNvSpPr/>
          <p:nvPr/>
        </p:nvSpPr>
        <p:spPr>
          <a:xfrm>
            <a:off x="0" y="0"/>
            <a:ext cx="5615354"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2 Corinthians 9:7</a:t>
            </a:r>
          </a:p>
        </p:txBody>
      </p:sp>
      <p:sp>
        <p:nvSpPr>
          <p:cNvPr id="5" name="TextBox 4"/>
          <p:cNvSpPr txBox="1"/>
          <p:nvPr/>
        </p:nvSpPr>
        <p:spPr>
          <a:xfrm>
            <a:off x="640080" y="1118152"/>
            <a:ext cx="4975274" cy="5453801"/>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400" dirty="0"/>
              <a:t>7  Every man according as he </a:t>
            </a:r>
            <a:r>
              <a:rPr sz="4400" dirty="0" err="1"/>
              <a:t>purposeth</a:t>
            </a:r>
            <a:r>
              <a:rPr sz="4400" dirty="0"/>
              <a:t> in his heart, so let him give; not grudgingly, or of necessity: for God loveth a cheerful giver.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EE62F22-EDB0-457B-C126-AC346B64215F}"/>
              </a:ext>
            </a:extLst>
          </p:cNvPr>
          <p:cNvPicPr>
            <a:picLocks noChangeAspect="1"/>
          </p:cNvPicPr>
          <p:nvPr/>
        </p:nvPicPr>
        <p:blipFill>
          <a:blip r:embed="rId2"/>
          <a:stretch>
            <a:fillRect/>
          </a:stretch>
        </p:blipFill>
        <p:spPr>
          <a:xfrm>
            <a:off x="3239" y="0"/>
            <a:ext cx="12185522" cy="6858000"/>
          </a:xfrm>
          <a:prstGeom prst="rect">
            <a:avLst/>
          </a:prstGeom>
        </p:spPr>
      </p:pic>
      <p:sp>
        <p:nvSpPr>
          <p:cNvPr id="3" name="Rectangle 2"/>
          <p:cNvSpPr/>
          <p:nvPr/>
        </p:nvSpPr>
        <p:spPr>
          <a:xfrm>
            <a:off x="0" y="0"/>
            <a:ext cx="5298831"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47118" y="260480"/>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10</a:t>
            </a:r>
          </a:p>
        </p:txBody>
      </p:sp>
      <p:sp>
        <p:nvSpPr>
          <p:cNvPr id="5" name="TextBox 4"/>
          <p:cNvSpPr txBox="1"/>
          <p:nvPr/>
        </p:nvSpPr>
        <p:spPr>
          <a:xfrm>
            <a:off x="594360" y="2256819"/>
            <a:ext cx="3344594" cy="2252924"/>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What kind of a giver does God love?</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2 Corinthians 9:7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59D27-7392-91A7-56F6-425FDF56DC9D}"/>
            </a:ext>
          </a:extLst>
        </p:cNvPr>
        <p:cNvGrpSpPr/>
        <p:nvPr/>
      </p:nvGrpSpPr>
      <p:grpSpPr>
        <a:xfrm>
          <a:off x="0" y="0"/>
          <a:ext cx="0" cy="0"/>
          <a:chOff x="0" y="0"/>
          <a:chExt cx="0" cy="0"/>
        </a:xfrm>
      </p:grpSpPr>
      <p:pic>
        <p:nvPicPr>
          <p:cNvPr id="2" name="Picture 1" descr="God's people give willingly to build the tabernacle">
            <a:extLst>
              <a:ext uri="{FF2B5EF4-FFF2-40B4-BE49-F238E27FC236}">
                <a16:creationId xmlns:a16="http://schemas.microsoft.com/office/drawing/2014/main" id="{FCD2DDD6-A118-2E6D-B72E-D0F8CDF4FD15}"/>
              </a:ext>
            </a:extLst>
          </p:cNvPr>
          <p:cNvPicPr>
            <a:picLocks noChangeAspect="1"/>
          </p:cNvPicPr>
          <p:nvPr/>
        </p:nvPicPr>
        <p:blipFill>
          <a:blip r:embed="rId2"/>
          <a:srcRect l="45468"/>
          <a:stretch>
            <a:fillRect/>
          </a:stretch>
        </p:blipFill>
        <p:spPr>
          <a:xfrm>
            <a:off x="5369168" y="0"/>
            <a:ext cx="6822831" cy="6858000"/>
          </a:xfrm>
          <a:prstGeom prst="rect">
            <a:avLst/>
          </a:prstGeom>
        </p:spPr>
      </p:pic>
      <p:sp>
        <p:nvSpPr>
          <p:cNvPr id="3" name="Rectangle 2">
            <a:extLst>
              <a:ext uri="{FF2B5EF4-FFF2-40B4-BE49-F238E27FC236}">
                <a16:creationId xmlns:a16="http://schemas.microsoft.com/office/drawing/2014/main" id="{322E92E4-183A-2E59-D205-55DD4BDF972F}"/>
              </a:ext>
            </a:extLst>
          </p:cNvPr>
          <p:cNvSpPr/>
          <p:nvPr/>
        </p:nvSpPr>
        <p:spPr>
          <a:xfrm>
            <a:off x="0" y="0"/>
            <a:ext cx="5967046"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15BAD358-5511-09F2-E3D8-D331F97EA005}"/>
              </a:ext>
            </a:extLst>
          </p:cNvPr>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2 Corinthians 9:7</a:t>
            </a:r>
          </a:p>
        </p:txBody>
      </p:sp>
      <p:sp>
        <p:nvSpPr>
          <p:cNvPr id="5" name="TextBox 4">
            <a:extLst>
              <a:ext uri="{FF2B5EF4-FFF2-40B4-BE49-F238E27FC236}">
                <a16:creationId xmlns:a16="http://schemas.microsoft.com/office/drawing/2014/main" id="{43D30E62-89A9-E821-441D-8B61FBB3CDF1}"/>
              </a:ext>
            </a:extLst>
          </p:cNvPr>
          <p:cNvSpPr txBox="1"/>
          <p:nvPr/>
        </p:nvSpPr>
        <p:spPr>
          <a:xfrm>
            <a:off x="640080" y="1118152"/>
            <a:ext cx="4975274" cy="5453801"/>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400" dirty="0"/>
              <a:t>7  Every man according as he </a:t>
            </a:r>
            <a:r>
              <a:rPr sz="4400" dirty="0" err="1"/>
              <a:t>purposeth</a:t>
            </a:r>
            <a:r>
              <a:rPr sz="4400" dirty="0"/>
              <a:t> in his heart, so let him give; not grudgingly, or of necessity: for God loveth a cheerful giver.</a:t>
            </a:r>
          </a:p>
        </p:txBody>
      </p:sp>
    </p:spTree>
    <p:extLst>
      <p:ext uri="{BB962C8B-B14F-4D97-AF65-F5344CB8AC3E}">
        <p14:creationId xmlns:p14="http://schemas.microsoft.com/office/powerpoint/2010/main" val="1250244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Æ The Abomination of Desolation">
            <a:extLst>
              <a:ext uri="{FF2B5EF4-FFF2-40B4-BE49-F238E27FC236}">
                <a16:creationId xmlns:a16="http://schemas.microsoft.com/office/drawing/2014/main" id="{0674149B-2DD5-6DE9-83F3-09590B50CEE1}"/>
              </a:ext>
            </a:extLst>
          </p:cNvPr>
          <p:cNvPicPr>
            <a:picLocks noChangeAspect="1"/>
          </p:cNvPicPr>
          <p:nvPr/>
        </p:nvPicPr>
        <p:blipFill>
          <a:blip r:embed="rId2"/>
          <a:srcRect t="4859" r="8205" b="10285"/>
          <a:stretch>
            <a:fillRect/>
          </a:stretch>
        </p:blipFill>
        <p:spPr>
          <a:xfrm>
            <a:off x="5922498" y="0"/>
            <a:ext cx="6269502" cy="6858000"/>
          </a:xfrm>
          <a:prstGeom prst="rect">
            <a:avLst/>
          </a:prstGeom>
        </p:spPr>
      </p:pic>
      <p:sp>
        <p:nvSpPr>
          <p:cNvPr id="3" name="Rectangle 2"/>
          <p:cNvSpPr/>
          <p:nvPr/>
        </p:nvSpPr>
        <p:spPr>
          <a:xfrm>
            <a:off x="0" y="0"/>
            <a:ext cx="603504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11</a:t>
            </a:r>
          </a:p>
        </p:txBody>
      </p:sp>
      <p:sp>
        <p:nvSpPr>
          <p:cNvPr id="5" name="TextBox 4"/>
          <p:cNvSpPr txBox="1"/>
          <p:nvPr/>
        </p:nvSpPr>
        <p:spPr>
          <a:xfrm>
            <a:off x="594360" y="1518154"/>
            <a:ext cx="4809978" cy="3730252"/>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Cite another instance where the people offered willingly to the cause of God.</a:t>
            </a:r>
          </a:p>
        </p:txBody>
      </p:sp>
      <p:sp>
        <p:nvSpPr>
          <p:cNvPr id="6" name="TextBox 5"/>
          <p:cNvSpPr txBox="1"/>
          <p:nvPr/>
        </p:nvSpPr>
        <p:spPr>
          <a:xfrm>
            <a:off x="594360" y="5850070"/>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1 Chronicles 29:6–8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66294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1 Chronicles 29:6</a:t>
            </a:r>
            <a:r>
              <a:rPr lang="en-US" sz="4800" dirty="0"/>
              <a:t>-8</a:t>
            </a:r>
            <a:endParaRPr sz="4800" dirty="0"/>
          </a:p>
        </p:txBody>
      </p:sp>
      <p:sp>
        <p:nvSpPr>
          <p:cNvPr id="5" name="TextBox 4"/>
          <p:cNvSpPr txBox="1"/>
          <p:nvPr/>
        </p:nvSpPr>
        <p:spPr>
          <a:xfrm>
            <a:off x="640080" y="1672150"/>
            <a:ext cx="5455920" cy="434580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6  Then the chief of the fathers and princes of the tribes of Israel, and the captains of thousands and of hundreds, with the rulers of the king’s work, offered willingly,</a:t>
            </a:r>
          </a:p>
        </p:txBody>
      </p:sp>
      <p:pic>
        <p:nvPicPr>
          <p:cNvPr id="7" name="Picture 6">
            <a:extLst>
              <a:ext uri="{FF2B5EF4-FFF2-40B4-BE49-F238E27FC236}">
                <a16:creationId xmlns:a16="http://schemas.microsoft.com/office/drawing/2014/main" id="{BD9422BC-CD6A-2CA9-56C3-D5ACAF23B0C5}"/>
              </a:ext>
            </a:extLst>
          </p:cNvPr>
          <p:cNvPicPr>
            <a:picLocks noChangeAspect="1"/>
          </p:cNvPicPr>
          <p:nvPr/>
        </p:nvPicPr>
        <p:blipFill>
          <a:blip r:embed="rId2"/>
          <a:srcRect l="883" r="49117"/>
          <a:stretch>
            <a:fillRect/>
          </a:stretch>
        </p:blipFill>
        <p:spPr>
          <a:xfrm>
            <a:off x="6095999" y="0"/>
            <a:ext cx="6092761"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393007-D0B1-34A0-F6CD-6BC8D9162C4E}"/>
              </a:ext>
            </a:extLst>
          </p:cNvPr>
          <p:cNvPicPr>
            <a:picLocks noChangeAspect="1"/>
          </p:cNvPicPr>
          <p:nvPr/>
        </p:nvPicPr>
        <p:blipFill>
          <a:blip r:embed="rId2"/>
          <a:stretch>
            <a:fillRect/>
          </a:stretch>
        </p:blipFill>
        <p:spPr>
          <a:xfrm>
            <a:off x="3239" y="0"/>
            <a:ext cx="12185522" cy="6858000"/>
          </a:xfrm>
          <a:prstGeom prst="rect">
            <a:avLst/>
          </a:prstGeom>
        </p:spPr>
      </p:pic>
      <p:sp>
        <p:nvSpPr>
          <p:cNvPr id="3" name="Rectangle 2"/>
          <p:cNvSpPr/>
          <p:nvPr/>
        </p:nvSpPr>
        <p:spPr>
          <a:xfrm>
            <a:off x="0" y="0"/>
            <a:ext cx="66294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1 Chronicles 29:</a:t>
            </a:r>
            <a:r>
              <a:rPr lang="en-US" sz="4800" dirty="0"/>
              <a:t>6-8</a:t>
            </a:r>
            <a:endParaRPr sz="4800" dirty="0"/>
          </a:p>
        </p:txBody>
      </p:sp>
      <p:sp>
        <p:nvSpPr>
          <p:cNvPr id="5" name="TextBox 4"/>
          <p:cNvSpPr txBox="1"/>
          <p:nvPr/>
        </p:nvSpPr>
        <p:spPr>
          <a:xfrm>
            <a:off x="640080" y="1056597"/>
            <a:ext cx="5455920" cy="5576911"/>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4000" dirty="0"/>
              <a:t>7  And gave for the service of the house of God of gold five thousand talents and ten thousand drams, and of silver ten thousand talents, and of brass eighteen thousand talents, and one hundred thousand talents of iron.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566F87B-95F3-4111-8F10-B7A6AC04F9B7}"/>
              </a:ext>
            </a:extLst>
          </p:cNvPr>
          <p:cNvPicPr>
            <a:picLocks noChangeAspect="1"/>
          </p:cNvPicPr>
          <p:nvPr/>
        </p:nvPicPr>
        <p:blipFill>
          <a:blip r:embed="rId2"/>
          <a:srcRect l="22533" r="25805"/>
          <a:stretch>
            <a:fillRect/>
          </a:stretch>
        </p:blipFill>
        <p:spPr>
          <a:xfrm>
            <a:off x="5893467" y="0"/>
            <a:ext cx="6295293" cy="6858000"/>
          </a:xfrm>
          <a:prstGeom prst="rect">
            <a:avLst/>
          </a:prstGeom>
        </p:spPr>
      </p:pic>
      <p:sp>
        <p:nvSpPr>
          <p:cNvPr id="3" name="Rectangle 2"/>
          <p:cNvSpPr/>
          <p:nvPr/>
        </p:nvSpPr>
        <p:spPr>
          <a:xfrm>
            <a:off x="0" y="0"/>
            <a:ext cx="6295292"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1 Chronicles 29:</a:t>
            </a:r>
            <a:r>
              <a:rPr lang="en-US" sz="4800" dirty="0"/>
              <a:t>6-</a:t>
            </a:r>
            <a:r>
              <a:rPr sz="4800" dirty="0"/>
              <a:t>8</a:t>
            </a:r>
          </a:p>
        </p:txBody>
      </p:sp>
      <p:sp>
        <p:nvSpPr>
          <p:cNvPr id="5" name="TextBox 4"/>
          <p:cNvSpPr txBox="1"/>
          <p:nvPr/>
        </p:nvSpPr>
        <p:spPr>
          <a:xfrm>
            <a:off x="640080" y="1979927"/>
            <a:ext cx="5455920" cy="3730252"/>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8  And they with whom precious stones were found gave them to the treasure of the house of the LORD, by the hand of Jehiel the </a:t>
            </a:r>
            <a:r>
              <a:rPr sz="4000" dirty="0" err="1"/>
              <a:t>Gershonite</a:t>
            </a:r>
            <a:r>
              <a:rPr sz="4000" dirty="0"/>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 Kings 8 - Solomon dedicates the Temple - Casual English Bible">
            <a:extLst>
              <a:ext uri="{FF2B5EF4-FFF2-40B4-BE49-F238E27FC236}">
                <a16:creationId xmlns:a16="http://schemas.microsoft.com/office/drawing/2014/main" id="{54DB2D19-2AFC-3D9C-B0B0-A8C6114B39E4}"/>
              </a:ext>
            </a:extLst>
          </p:cNvPr>
          <p:cNvPicPr>
            <a:picLocks noChangeAspect="1"/>
          </p:cNvPicPr>
          <p:nvPr/>
        </p:nvPicPr>
        <p:blipFill>
          <a:blip r:embed="rId2"/>
          <a:srcRect l="-13086" t="1647" r="23179" b="339"/>
          <a:stretch>
            <a:fillRect/>
          </a:stretch>
        </p:blipFill>
        <p:spPr>
          <a:xfrm>
            <a:off x="3837669" y="0"/>
            <a:ext cx="8354331" cy="6858000"/>
          </a:xfrm>
          <a:prstGeom prst="rect">
            <a:avLst/>
          </a:prstGeom>
        </p:spPr>
      </p:pic>
      <p:sp>
        <p:nvSpPr>
          <p:cNvPr id="3" name="Rectangle 2"/>
          <p:cNvSpPr/>
          <p:nvPr/>
        </p:nvSpPr>
        <p:spPr>
          <a:xfrm>
            <a:off x="0" y="0"/>
            <a:ext cx="558018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12</a:t>
            </a:r>
          </a:p>
        </p:txBody>
      </p:sp>
      <p:sp>
        <p:nvSpPr>
          <p:cNvPr id="5" name="TextBox 4"/>
          <p:cNvSpPr txBox="1"/>
          <p:nvPr/>
        </p:nvSpPr>
        <p:spPr>
          <a:xfrm>
            <a:off x="594360" y="1518155"/>
            <a:ext cx="4083148" cy="3730252"/>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How was it that the people were enabled to give so willingly?</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1 Chronicles 29:9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2B56CB-C9EC-C576-964E-E825D109DB7D}"/>
              </a:ext>
            </a:extLst>
          </p:cNvPr>
          <p:cNvPicPr>
            <a:picLocks noChangeAspect="1"/>
          </p:cNvPicPr>
          <p:nvPr/>
        </p:nvPicPr>
        <p:blipFill>
          <a:blip r:embed="rId2"/>
          <a:stretch>
            <a:fillRect/>
          </a:stretch>
        </p:blipFill>
        <p:spPr>
          <a:xfrm>
            <a:off x="3239" y="0"/>
            <a:ext cx="12185522" cy="6858000"/>
          </a:xfrm>
          <a:prstGeom prst="rect">
            <a:avLst/>
          </a:prstGeom>
        </p:spPr>
      </p:pic>
      <p:sp>
        <p:nvSpPr>
          <p:cNvPr id="3" name="Rectangle 2"/>
          <p:cNvSpPr/>
          <p:nvPr/>
        </p:nvSpPr>
        <p:spPr>
          <a:xfrm>
            <a:off x="0" y="0"/>
            <a:ext cx="5802923"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1 Chronicles 29:9</a:t>
            </a:r>
          </a:p>
        </p:txBody>
      </p:sp>
      <p:sp>
        <p:nvSpPr>
          <p:cNvPr id="5" name="TextBox 4"/>
          <p:cNvSpPr txBox="1"/>
          <p:nvPr/>
        </p:nvSpPr>
        <p:spPr>
          <a:xfrm>
            <a:off x="640080" y="1364373"/>
            <a:ext cx="4893212" cy="4961358"/>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9  Then the people rejoiced, for that they offered willingly, because with perfect heart they offered willingly to the LORD: and David the king also rejoiced with great joy.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ransform Lives with Charity Donations - Be the Change You Wish to See">
            <a:extLst>
              <a:ext uri="{FF2B5EF4-FFF2-40B4-BE49-F238E27FC236}">
                <a16:creationId xmlns:a16="http://schemas.microsoft.com/office/drawing/2014/main" id="{A0BFF0A4-2AE9-8FDE-6B1A-163E4EFE3D21}"/>
              </a:ext>
            </a:extLst>
          </p:cNvPr>
          <p:cNvPicPr>
            <a:picLocks noChangeAspect="1"/>
          </p:cNvPicPr>
          <p:nvPr/>
        </p:nvPicPr>
        <p:blipFill>
          <a:blip r:embed="rId2"/>
          <a:srcRect l="15953" r="19764"/>
          <a:stretch>
            <a:fillRect/>
          </a:stretch>
        </p:blipFill>
        <p:spPr>
          <a:xfrm>
            <a:off x="5049982" y="1"/>
            <a:ext cx="7142018" cy="6858000"/>
          </a:xfrm>
          <a:prstGeom prst="rect">
            <a:avLst/>
          </a:prstGeom>
        </p:spPr>
      </p:pic>
      <p:sp>
        <p:nvSpPr>
          <p:cNvPr id="3" name="Rectangle 2"/>
          <p:cNvSpPr/>
          <p:nvPr/>
        </p:nvSpPr>
        <p:spPr>
          <a:xfrm>
            <a:off x="0" y="0"/>
            <a:ext cx="5413664"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13</a:t>
            </a:r>
          </a:p>
        </p:txBody>
      </p:sp>
      <p:sp>
        <p:nvSpPr>
          <p:cNvPr id="5" name="TextBox 4"/>
          <p:cNvSpPr txBox="1"/>
          <p:nvPr/>
        </p:nvSpPr>
        <p:spPr>
          <a:xfrm>
            <a:off x="594360" y="1333488"/>
            <a:ext cx="4289367" cy="4099584"/>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400" dirty="0"/>
              <a:t>Is there danger of coming to poverty through generous giving to the cause of God?</a:t>
            </a:r>
          </a:p>
        </p:txBody>
      </p:sp>
      <p:sp>
        <p:nvSpPr>
          <p:cNvPr id="6" name="TextBox 5"/>
          <p:cNvSpPr txBox="1"/>
          <p:nvPr/>
        </p:nvSpPr>
        <p:spPr>
          <a:xfrm>
            <a:off x="612648" y="5687165"/>
            <a:ext cx="6492240" cy="714042"/>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400" dirty="0"/>
              <a:t>Proverbs 11:24,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enerous Giving Images – Browse 27,178 Stock Photos, Vectors, and Video |  Adobe Stock">
            <a:extLst>
              <a:ext uri="{FF2B5EF4-FFF2-40B4-BE49-F238E27FC236}">
                <a16:creationId xmlns:a16="http://schemas.microsoft.com/office/drawing/2014/main" id="{1340F6F7-075B-57E5-DA1E-1686EB1FABC1}"/>
              </a:ext>
            </a:extLst>
          </p:cNvPr>
          <p:cNvPicPr>
            <a:picLocks noChangeAspect="1"/>
          </p:cNvPicPr>
          <p:nvPr/>
        </p:nvPicPr>
        <p:blipFill>
          <a:blip r:embed="rId2"/>
          <a:srcRect l="26852" t="-295" r="21333" b="295"/>
          <a:stretch>
            <a:fillRect/>
          </a:stretch>
        </p:blipFill>
        <p:spPr>
          <a:xfrm>
            <a:off x="5787735" y="-40682"/>
            <a:ext cx="6404265" cy="6898682"/>
          </a:xfrm>
          <a:prstGeom prst="rect">
            <a:avLst/>
          </a:prstGeom>
        </p:spPr>
      </p:pic>
      <p:sp>
        <p:nvSpPr>
          <p:cNvPr id="3" name="Rectangle 2"/>
          <p:cNvSpPr/>
          <p:nvPr/>
        </p:nvSpPr>
        <p:spPr>
          <a:xfrm>
            <a:off x="0" y="0"/>
            <a:ext cx="66294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Proverbs 11:24–25</a:t>
            </a:r>
          </a:p>
        </p:txBody>
      </p:sp>
      <p:sp>
        <p:nvSpPr>
          <p:cNvPr id="5" name="TextBox 4"/>
          <p:cNvSpPr txBox="1"/>
          <p:nvPr/>
        </p:nvSpPr>
        <p:spPr>
          <a:xfrm>
            <a:off x="640081" y="1056598"/>
            <a:ext cx="5455920" cy="5576911"/>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24  There is that </a:t>
            </a:r>
            <a:r>
              <a:rPr sz="3600" dirty="0" err="1"/>
              <a:t>scattereth</a:t>
            </a:r>
            <a:r>
              <a:rPr sz="3600" dirty="0"/>
              <a:t>, and yet </a:t>
            </a:r>
            <a:r>
              <a:rPr sz="3600" dirty="0" err="1"/>
              <a:t>increaseth</a:t>
            </a:r>
            <a:r>
              <a:rPr sz="3600" dirty="0"/>
              <a:t>; and there is that </a:t>
            </a:r>
            <a:r>
              <a:rPr sz="3600" dirty="0" err="1"/>
              <a:t>withholdeth</a:t>
            </a:r>
            <a:r>
              <a:rPr sz="3600" dirty="0"/>
              <a:t> more than is meet, but it </a:t>
            </a:r>
            <a:r>
              <a:rPr sz="3600" dirty="0" err="1"/>
              <a:t>tendeth</a:t>
            </a:r>
            <a:r>
              <a:rPr sz="3600" dirty="0"/>
              <a:t> to poverty.</a:t>
            </a:r>
            <a:br>
              <a:rPr sz="3600" dirty="0"/>
            </a:br>
            <a:br>
              <a:rPr sz="3600" dirty="0"/>
            </a:br>
            <a:r>
              <a:rPr sz="3600" dirty="0"/>
              <a:t>25  The liberal soul shall be made fat: and he that </a:t>
            </a:r>
            <a:r>
              <a:rPr sz="3600" dirty="0" err="1"/>
              <a:t>watereth</a:t>
            </a:r>
            <a:r>
              <a:rPr sz="3600" dirty="0"/>
              <a:t> shall be watered also himself.</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9 Most Beautiful Waterfalls in the World">
            <a:extLst>
              <a:ext uri="{FF2B5EF4-FFF2-40B4-BE49-F238E27FC236}">
                <a16:creationId xmlns:a16="http://schemas.microsoft.com/office/drawing/2014/main" id="{79493621-44EE-EC03-92D9-7954CA3A1E71}"/>
              </a:ext>
            </a:extLst>
          </p:cNvPr>
          <p:cNvPicPr>
            <a:picLocks noChangeAspect="1"/>
          </p:cNvPicPr>
          <p:nvPr/>
        </p:nvPicPr>
        <p:blipFill>
          <a:blip r:embed="rId2"/>
          <a:srcRect l="18287" r="12737"/>
          <a:stretch>
            <a:fillRect/>
          </a:stretch>
        </p:blipFill>
        <p:spPr>
          <a:xfrm>
            <a:off x="5054669" y="-45720"/>
            <a:ext cx="7137331" cy="6903720"/>
          </a:xfrm>
          <a:prstGeom prst="rect">
            <a:avLst/>
          </a:prstGeom>
        </p:spPr>
      </p:pic>
      <p:sp>
        <p:nvSpPr>
          <p:cNvPr id="3" name="Rectangle 2"/>
          <p:cNvSpPr/>
          <p:nvPr/>
        </p:nvSpPr>
        <p:spPr>
          <a:xfrm>
            <a:off x="0" y="0"/>
            <a:ext cx="5455227"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14</a:t>
            </a:r>
          </a:p>
        </p:txBody>
      </p:sp>
      <p:sp>
        <p:nvSpPr>
          <p:cNvPr id="5" name="TextBox 4"/>
          <p:cNvSpPr txBox="1"/>
          <p:nvPr/>
        </p:nvSpPr>
        <p:spPr>
          <a:xfrm>
            <a:off x="594360" y="2441484"/>
            <a:ext cx="4341322" cy="1883593"/>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6000" dirty="0"/>
              <a:t>What is God able to do?</a:t>
            </a:r>
          </a:p>
        </p:txBody>
      </p:sp>
      <p:sp>
        <p:nvSpPr>
          <p:cNvPr id="6" name="TextBox 5"/>
          <p:cNvSpPr txBox="1"/>
          <p:nvPr/>
        </p:nvSpPr>
        <p:spPr>
          <a:xfrm>
            <a:off x="347472" y="5656399"/>
            <a:ext cx="6492240" cy="714042"/>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400" dirty="0"/>
              <a:t>2 Corinthians 9:8,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Garden of Eden – Genesis 2 and 3 – Walking with Yeshua ( Jesus ) –  Bible Stories for Kids">
            <a:extLst>
              <a:ext uri="{FF2B5EF4-FFF2-40B4-BE49-F238E27FC236}">
                <a16:creationId xmlns:a16="http://schemas.microsoft.com/office/drawing/2014/main" id="{6ED7D512-5118-D087-28EC-0CD448E76AF4}"/>
              </a:ext>
            </a:extLst>
          </p:cNvPr>
          <p:cNvPicPr>
            <a:picLocks noChangeAspect="1"/>
          </p:cNvPicPr>
          <p:nvPr/>
        </p:nvPicPr>
        <p:blipFill>
          <a:blip r:embed="rId2"/>
          <a:srcRect l="5284" t="3192" r="28555" b="3192"/>
          <a:stretch>
            <a:fillRect/>
          </a:stretch>
        </p:blipFill>
        <p:spPr>
          <a:xfrm>
            <a:off x="6096000" y="0"/>
            <a:ext cx="6096000" cy="6858000"/>
          </a:xfrm>
          <a:prstGeom prst="rect">
            <a:avLst/>
          </a:prstGeom>
        </p:spPr>
      </p:pic>
      <p:sp>
        <p:nvSpPr>
          <p:cNvPr id="3" name="Rectangle 2"/>
          <p:cNvSpPr/>
          <p:nvPr/>
        </p:nvSpPr>
        <p:spPr>
          <a:xfrm>
            <a:off x="0" y="0"/>
            <a:ext cx="66294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1549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2 Corinthians 9:8</a:t>
            </a:r>
            <a:r>
              <a:rPr lang="en-US" sz="4800" dirty="0"/>
              <a:t>, </a:t>
            </a:r>
            <a:r>
              <a:rPr sz="4800" dirty="0"/>
              <a:t>11</a:t>
            </a:r>
          </a:p>
        </p:txBody>
      </p:sp>
      <p:sp>
        <p:nvSpPr>
          <p:cNvPr id="5" name="TextBox 4"/>
          <p:cNvSpPr txBox="1"/>
          <p:nvPr/>
        </p:nvSpPr>
        <p:spPr>
          <a:xfrm>
            <a:off x="694112" y="930549"/>
            <a:ext cx="5241175" cy="5576911"/>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8  And God is able to make all grace abound toward you; that ye, always having all sufficiency in all things, may abound to every good work:</a:t>
            </a:r>
            <a:br>
              <a:rPr sz="3600" dirty="0"/>
            </a:br>
            <a:r>
              <a:rPr sz="3600" dirty="0"/>
              <a:t>11  Being enriched in every thing to all bountifulness, which </a:t>
            </a:r>
            <a:r>
              <a:rPr sz="3600" dirty="0" err="1"/>
              <a:t>causeth</a:t>
            </a:r>
            <a:r>
              <a:rPr sz="3600" dirty="0"/>
              <a:t> through us thanksgiving to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arden of Eden Maui - This Hawaii Life">
            <a:extLst>
              <a:ext uri="{FF2B5EF4-FFF2-40B4-BE49-F238E27FC236}">
                <a16:creationId xmlns:a16="http://schemas.microsoft.com/office/drawing/2014/main" id="{C6B02C0D-B743-63BB-D033-F19BAEB952A5}"/>
              </a:ext>
            </a:extLst>
          </p:cNvPr>
          <p:cNvPicPr>
            <a:picLocks noChangeAspect="1"/>
          </p:cNvPicPr>
          <p:nvPr/>
        </p:nvPicPr>
        <p:blipFill>
          <a:blip r:embed="rId2"/>
          <a:stretch>
            <a:fillRect/>
          </a:stretch>
        </p:blipFill>
        <p:spPr>
          <a:xfrm>
            <a:off x="3048000" y="0"/>
            <a:ext cx="9144000" cy="6858000"/>
          </a:xfrm>
          <a:prstGeom prst="rect">
            <a:avLst/>
          </a:prstGeom>
        </p:spPr>
      </p:pic>
      <p:sp>
        <p:nvSpPr>
          <p:cNvPr id="3" name="Rectangle 2"/>
          <p:cNvSpPr/>
          <p:nvPr/>
        </p:nvSpPr>
        <p:spPr>
          <a:xfrm>
            <a:off x="6774" y="0"/>
            <a:ext cx="5157508"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15</a:t>
            </a:r>
          </a:p>
        </p:txBody>
      </p:sp>
      <p:sp>
        <p:nvSpPr>
          <p:cNvPr id="5" name="TextBox 4"/>
          <p:cNvSpPr txBox="1"/>
          <p:nvPr/>
        </p:nvSpPr>
        <p:spPr>
          <a:xfrm>
            <a:off x="594360" y="1614457"/>
            <a:ext cx="4019204" cy="867930"/>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5400" dirty="0"/>
              <a:t>How is this?</a:t>
            </a:r>
          </a:p>
        </p:txBody>
      </p:sp>
      <p:sp>
        <p:nvSpPr>
          <p:cNvPr id="6" name="TextBox 5"/>
          <p:cNvSpPr txBox="1"/>
          <p:nvPr/>
        </p:nvSpPr>
        <p:spPr>
          <a:xfrm>
            <a:off x="571500" y="3607590"/>
            <a:ext cx="6492240" cy="2252924"/>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Psalm 24:1; </a:t>
            </a:r>
            <a:endParaRPr lang="en-US" sz="4800" dirty="0"/>
          </a:p>
          <a:p>
            <a:pPr>
              <a:defRPr sz="1900" b="0">
                <a:solidFill>
                  <a:srgbClr val="F0C274"/>
                </a:solidFill>
                <a:latin typeface="Aptos Display"/>
              </a:defRPr>
            </a:pPr>
            <a:r>
              <a:rPr sz="4800" dirty="0"/>
              <a:t>50:10–12; </a:t>
            </a:r>
            <a:endParaRPr lang="en-US" sz="4800" dirty="0"/>
          </a:p>
          <a:p>
            <a:pPr>
              <a:defRPr sz="1900" b="0">
                <a:solidFill>
                  <a:srgbClr val="F0C274"/>
                </a:solidFill>
                <a:latin typeface="Aptos Display"/>
              </a:defRPr>
            </a:pPr>
            <a:r>
              <a:rPr sz="4800" dirty="0"/>
              <a:t>Haggai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Garden of Eden - Etsy">
            <a:extLst>
              <a:ext uri="{FF2B5EF4-FFF2-40B4-BE49-F238E27FC236}">
                <a16:creationId xmlns:a16="http://schemas.microsoft.com/office/drawing/2014/main" id="{A8DE1AD9-62EA-74BC-5018-6D4E50CDFB14}"/>
              </a:ext>
            </a:extLst>
          </p:cNvPr>
          <p:cNvPicPr>
            <a:picLocks noChangeAspect="1"/>
          </p:cNvPicPr>
          <p:nvPr/>
        </p:nvPicPr>
        <p:blipFill>
          <a:blip r:embed="rId2"/>
          <a:srcRect b="9959"/>
          <a:stretch>
            <a:fillRect/>
          </a:stretch>
        </p:blipFill>
        <p:spPr>
          <a:xfrm>
            <a:off x="4695063" y="0"/>
            <a:ext cx="7555820" cy="6858000"/>
          </a:xfrm>
          <a:prstGeom prst="rect">
            <a:avLst/>
          </a:prstGeom>
        </p:spPr>
      </p:pic>
      <p:sp>
        <p:nvSpPr>
          <p:cNvPr id="3" name="Rectangle 2"/>
          <p:cNvSpPr/>
          <p:nvPr/>
        </p:nvSpPr>
        <p:spPr>
          <a:xfrm>
            <a:off x="0" y="0"/>
            <a:ext cx="49149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Psalm 24:1</a:t>
            </a:r>
          </a:p>
        </p:txBody>
      </p:sp>
      <p:sp>
        <p:nvSpPr>
          <p:cNvPr id="5" name="TextBox 4"/>
          <p:cNvSpPr txBox="1"/>
          <p:nvPr/>
        </p:nvSpPr>
        <p:spPr>
          <a:xfrm>
            <a:off x="640080" y="1672149"/>
            <a:ext cx="3485111" cy="434580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1  The earth is the LORD’s, and the fulness thereof; the world, and they that dwell therein.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Garden of Eden Tapestry by Jan Brueghel the Elder - Fine Art America">
            <a:extLst>
              <a:ext uri="{FF2B5EF4-FFF2-40B4-BE49-F238E27FC236}">
                <a16:creationId xmlns:a16="http://schemas.microsoft.com/office/drawing/2014/main" id="{F8D1429F-580A-9B02-C97E-730A4046023E}"/>
              </a:ext>
            </a:extLst>
          </p:cNvPr>
          <p:cNvPicPr>
            <a:picLocks noChangeAspect="1"/>
          </p:cNvPicPr>
          <p:nvPr/>
        </p:nvPicPr>
        <p:blipFill>
          <a:blip r:embed="rId2"/>
          <a:srcRect b="1782"/>
          <a:stretch>
            <a:fillRect/>
          </a:stretch>
        </p:blipFill>
        <p:spPr>
          <a:xfrm>
            <a:off x="5756564" y="0"/>
            <a:ext cx="6435436" cy="6858000"/>
          </a:xfrm>
          <a:prstGeom prst="rect">
            <a:avLst/>
          </a:prstGeom>
        </p:spPr>
      </p:pic>
      <p:sp>
        <p:nvSpPr>
          <p:cNvPr id="3" name="Rectangle 2"/>
          <p:cNvSpPr/>
          <p:nvPr/>
        </p:nvSpPr>
        <p:spPr>
          <a:xfrm>
            <a:off x="0" y="0"/>
            <a:ext cx="5912427"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Psalm 50:10–1</a:t>
            </a:r>
            <a:r>
              <a:rPr lang="en-US" sz="4800" dirty="0"/>
              <a:t>2</a:t>
            </a:r>
            <a:endParaRPr sz="4800" dirty="0"/>
          </a:p>
        </p:txBody>
      </p:sp>
      <p:sp>
        <p:nvSpPr>
          <p:cNvPr id="5" name="TextBox 4"/>
          <p:cNvSpPr txBox="1"/>
          <p:nvPr/>
        </p:nvSpPr>
        <p:spPr>
          <a:xfrm>
            <a:off x="640080" y="1364373"/>
            <a:ext cx="4929447" cy="4961358"/>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10  For every beast of the forest is mine, and the cattle upon a thousand hills.</a:t>
            </a:r>
            <a:br>
              <a:rPr sz="4000" dirty="0"/>
            </a:br>
            <a:r>
              <a:rPr sz="4000" dirty="0"/>
              <a:t>11  I know all the fowls of the mountains: and the wild beasts of the field are mine.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hy Did God Plant a Forbidden Tree in the Garden of Eden? • New Creation  Blog">
            <a:extLst>
              <a:ext uri="{FF2B5EF4-FFF2-40B4-BE49-F238E27FC236}">
                <a16:creationId xmlns:a16="http://schemas.microsoft.com/office/drawing/2014/main" id="{1EB06A89-B5D8-BF3E-89F1-41DED1A804CE}"/>
              </a:ext>
            </a:extLst>
          </p:cNvPr>
          <p:cNvPicPr>
            <a:picLocks noChangeAspect="1"/>
          </p:cNvPicPr>
          <p:nvPr/>
        </p:nvPicPr>
        <p:blipFill>
          <a:blip r:embed="rId2"/>
          <a:srcRect b="4394"/>
          <a:stretch>
            <a:fillRect/>
          </a:stretch>
        </p:blipFill>
        <p:spPr>
          <a:xfrm>
            <a:off x="5018809" y="-1"/>
            <a:ext cx="7173191" cy="6858001"/>
          </a:xfrm>
          <a:prstGeom prst="rect">
            <a:avLst/>
          </a:prstGeom>
        </p:spPr>
      </p:pic>
      <p:sp>
        <p:nvSpPr>
          <p:cNvPr id="3" name="Rectangle 2"/>
          <p:cNvSpPr/>
          <p:nvPr/>
        </p:nvSpPr>
        <p:spPr>
          <a:xfrm>
            <a:off x="0" y="0"/>
            <a:ext cx="5133109"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Psalm 50:</a:t>
            </a:r>
            <a:r>
              <a:rPr lang="en-US" sz="4800" dirty="0"/>
              <a:t>10-</a:t>
            </a:r>
            <a:r>
              <a:rPr sz="4800" dirty="0"/>
              <a:t>12</a:t>
            </a:r>
          </a:p>
        </p:txBody>
      </p:sp>
      <p:sp>
        <p:nvSpPr>
          <p:cNvPr id="5" name="TextBox 4"/>
          <p:cNvSpPr txBox="1"/>
          <p:nvPr/>
        </p:nvSpPr>
        <p:spPr>
          <a:xfrm>
            <a:off x="650471" y="1871650"/>
            <a:ext cx="4067002" cy="3114699"/>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12  If I were hungry, I would not tell thee: for the world is mine, and the fulness thereof.</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old/Silver: The Understated Importance of Supply - CME Group">
            <a:extLst>
              <a:ext uri="{FF2B5EF4-FFF2-40B4-BE49-F238E27FC236}">
                <a16:creationId xmlns:a16="http://schemas.microsoft.com/office/drawing/2014/main" id="{148C3ABB-8B9E-7F96-C6E4-1F89BB5B0334}"/>
              </a:ext>
            </a:extLst>
          </p:cNvPr>
          <p:cNvPicPr>
            <a:picLocks noChangeAspect="1"/>
          </p:cNvPicPr>
          <p:nvPr/>
        </p:nvPicPr>
        <p:blipFill>
          <a:blip r:embed="rId2"/>
          <a:stretch>
            <a:fillRect/>
          </a:stretch>
        </p:blipFill>
        <p:spPr>
          <a:xfrm>
            <a:off x="1378616" y="0"/>
            <a:ext cx="10744200" cy="6858000"/>
          </a:xfrm>
          <a:prstGeom prst="rect">
            <a:avLst/>
          </a:prstGeom>
        </p:spPr>
      </p:pic>
      <p:sp>
        <p:nvSpPr>
          <p:cNvPr id="3" name="Rectangle 2"/>
          <p:cNvSpPr/>
          <p:nvPr/>
        </p:nvSpPr>
        <p:spPr>
          <a:xfrm>
            <a:off x="0" y="0"/>
            <a:ext cx="4644736"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Haggai 2:8</a:t>
            </a:r>
          </a:p>
        </p:txBody>
      </p:sp>
      <p:sp>
        <p:nvSpPr>
          <p:cNvPr id="5" name="TextBox 4"/>
          <p:cNvSpPr txBox="1"/>
          <p:nvPr/>
        </p:nvSpPr>
        <p:spPr>
          <a:xfrm>
            <a:off x="640080" y="2133816"/>
            <a:ext cx="3921529" cy="342247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400" dirty="0"/>
              <a:t>8  The silver is mine, and the gold is mine, saith the LORD of hosts.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C26B2F-3A35-F221-C805-B0DA00AF6DE0}"/>
              </a:ext>
            </a:extLst>
          </p:cNvPr>
          <p:cNvPicPr>
            <a:picLocks noChangeAspect="1"/>
          </p:cNvPicPr>
          <p:nvPr/>
        </p:nvPicPr>
        <p:blipFill>
          <a:blip r:embed="rId2"/>
          <a:srcRect r="27551"/>
          <a:stretch>
            <a:fillRect/>
          </a:stretch>
        </p:blipFill>
        <p:spPr>
          <a:xfrm>
            <a:off x="5127531" y="0"/>
            <a:ext cx="7064470" cy="6858000"/>
          </a:xfrm>
          <a:prstGeom prst="rect">
            <a:avLst/>
          </a:prstGeom>
        </p:spPr>
      </p:pic>
      <p:sp>
        <p:nvSpPr>
          <p:cNvPr id="3" name="Rectangle 2"/>
          <p:cNvSpPr/>
          <p:nvPr/>
        </p:nvSpPr>
        <p:spPr>
          <a:xfrm>
            <a:off x="0" y="0"/>
            <a:ext cx="5476009"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52284"/>
            <a:ext cx="3746546" cy="775597"/>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4800" dirty="0"/>
              <a:t>QUESTION 16</a:t>
            </a:r>
          </a:p>
        </p:txBody>
      </p:sp>
      <p:sp>
        <p:nvSpPr>
          <p:cNvPr id="5" name="TextBox 4"/>
          <p:cNvSpPr txBox="1"/>
          <p:nvPr/>
        </p:nvSpPr>
        <p:spPr>
          <a:xfrm>
            <a:off x="594360" y="1672042"/>
            <a:ext cx="4133504" cy="3422475"/>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400" dirty="0"/>
              <a:t>Then when people make offerings to God, whose property do they give?</a:t>
            </a:r>
          </a:p>
        </p:txBody>
      </p:sp>
      <p:sp>
        <p:nvSpPr>
          <p:cNvPr id="6" name="TextBox 5"/>
          <p:cNvSpPr txBox="1"/>
          <p:nvPr/>
        </p:nvSpPr>
        <p:spPr>
          <a:xfrm>
            <a:off x="612648" y="5748720"/>
            <a:ext cx="6492240" cy="590931"/>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3600" dirty="0"/>
              <a:t>1 Chronicles 29:14–16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EB3563-1E52-0DE5-7227-B5CB2D1A3164}"/>
              </a:ext>
            </a:extLst>
          </p:cNvPr>
          <p:cNvPicPr>
            <a:picLocks noChangeAspect="1"/>
          </p:cNvPicPr>
          <p:nvPr/>
        </p:nvPicPr>
        <p:blipFill>
          <a:blip r:embed="rId2"/>
          <a:srcRect l="22826" r="29675"/>
          <a:stretch>
            <a:fillRect/>
          </a:stretch>
        </p:blipFill>
        <p:spPr>
          <a:xfrm>
            <a:off x="6400799" y="0"/>
            <a:ext cx="5787961" cy="6858000"/>
          </a:xfrm>
          <a:prstGeom prst="rect">
            <a:avLst/>
          </a:prstGeom>
        </p:spPr>
      </p:pic>
      <p:sp>
        <p:nvSpPr>
          <p:cNvPr id="3" name="Rectangle 2"/>
          <p:cNvSpPr/>
          <p:nvPr/>
        </p:nvSpPr>
        <p:spPr>
          <a:xfrm>
            <a:off x="0" y="0"/>
            <a:ext cx="6556664"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69928"/>
            <a:ext cx="6629400" cy="714042"/>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400" dirty="0"/>
              <a:t>1 Chronicles 29:14</a:t>
            </a:r>
            <a:r>
              <a:rPr lang="en-US" sz="4400" dirty="0"/>
              <a:t>-16</a:t>
            </a:r>
            <a:endParaRPr sz="4400" dirty="0"/>
          </a:p>
        </p:txBody>
      </p:sp>
      <p:sp>
        <p:nvSpPr>
          <p:cNvPr id="5" name="TextBox 4"/>
          <p:cNvSpPr txBox="1"/>
          <p:nvPr/>
        </p:nvSpPr>
        <p:spPr>
          <a:xfrm>
            <a:off x="640081" y="1672150"/>
            <a:ext cx="5345084" cy="434580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14  But who am I, and what is my people, that we should be able to offer so willingly after this sort? for all things come of thee, and of thine own have we given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C8BE273-1284-A71B-97C1-3B0405D91B9F}"/>
              </a:ext>
            </a:extLst>
          </p:cNvPr>
          <p:cNvPicPr>
            <a:picLocks noChangeAspect="1"/>
          </p:cNvPicPr>
          <p:nvPr/>
        </p:nvPicPr>
        <p:blipFill>
          <a:blip r:embed="rId2"/>
          <a:stretch>
            <a:fillRect/>
          </a:stretch>
        </p:blipFill>
        <p:spPr>
          <a:xfrm>
            <a:off x="3239" y="0"/>
            <a:ext cx="12185522" cy="6858000"/>
          </a:xfrm>
          <a:prstGeom prst="rect">
            <a:avLst/>
          </a:prstGeom>
        </p:spPr>
      </p:pic>
      <p:sp>
        <p:nvSpPr>
          <p:cNvPr id="3" name="Rectangle 2"/>
          <p:cNvSpPr/>
          <p:nvPr/>
        </p:nvSpPr>
        <p:spPr>
          <a:xfrm>
            <a:off x="0" y="0"/>
            <a:ext cx="6816436"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69929"/>
            <a:ext cx="6629400" cy="714042"/>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400" dirty="0"/>
              <a:t>1 Chronicles 29:1</a:t>
            </a:r>
            <a:r>
              <a:rPr lang="en-US" sz="4400" dirty="0"/>
              <a:t>4-16</a:t>
            </a:r>
            <a:endParaRPr sz="4400" dirty="0"/>
          </a:p>
        </p:txBody>
      </p:sp>
      <p:sp>
        <p:nvSpPr>
          <p:cNvPr id="5" name="TextBox 4"/>
          <p:cNvSpPr txBox="1"/>
          <p:nvPr/>
        </p:nvSpPr>
        <p:spPr>
          <a:xfrm>
            <a:off x="640080" y="1456707"/>
            <a:ext cx="5729547" cy="4776692"/>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400" dirty="0"/>
              <a:t>15  For we are strangers before thee, and sojourners, as were all our fathers: our days on the earth are as a shadow, and there is none abiding.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56CDC1-3F4B-A8E2-F710-1D48263648C7}"/>
              </a:ext>
            </a:extLst>
          </p:cNvPr>
          <p:cNvPicPr>
            <a:picLocks noChangeAspect="1"/>
          </p:cNvPicPr>
          <p:nvPr/>
        </p:nvPicPr>
        <p:blipFill>
          <a:blip r:embed="rId2"/>
          <a:srcRect l="20943" r="25930"/>
          <a:stretch>
            <a:fillRect/>
          </a:stretch>
        </p:blipFill>
        <p:spPr>
          <a:xfrm>
            <a:off x="5714999" y="0"/>
            <a:ext cx="6473761" cy="6858000"/>
          </a:xfrm>
          <a:prstGeom prst="rect">
            <a:avLst/>
          </a:prstGeom>
        </p:spPr>
      </p:pic>
      <p:sp>
        <p:nvSpPr>
          <p:cNvPr id="3" name="Rectangle 2"/>
          <p:cNvSpPr/>
          <p:nvPr/>
        </p:nvSpPr>
        <p:spPr>
          <a:xfrm>
            <a:off x="1" y="0"/>
            <a:ext cx="5985164"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61604" y="461588"/>
            <a:ext cx="6629400" cy="714042"/>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400" dirty="0"/>
              <a:t>1 Chronicles 29:16</a:t>
            </a:r>
          </a:p>
        </p:txBody>
      </p:sp>
      <p:sp>
        <p:nvSpPr>
          <p:cNvPr id="5" name="TextBox 4"/>
          <p:cNvSpPr txBox="1"/>
          <p:nvPr/>
        </p:nvSpPr>
        <p:spPr>
          <a:xfrm>
            <a:off x="361604" y="1464332"/>
            <a:ext cx="4991793" cy="434580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000" dirty="0"/>
              <a:t>16  O LORD our God, all this store that we have prepared to build thee an house for thine holy name cometh of thine hand, and is all thine own.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halem Institute / Open Hands, Willing Hearts">
            <a:extLst>
              <a:ext uri="{FF2B5EF4-FFF2-40B4-BE49-F238E27FC236}">
                <a16:creationId xmlns:a16="http://schemas.microsoft.com/office/drawing/2014/main" id="{0071C3D9-9EE2-E3C4-495C-D26F5D7E9642}"/>
              </a:ext>
            </a:extLst>
          </p:cNvPr>
          <p:cNvPicPr>
            <a:picLocks noChangeAspect="1"/>
          </p:cNvPicPr>
          <p:nvPr/>
        </p:nvPicPr>
        <p:blipFill>
          <a:blip r:embed="rId2"/>
          <a:stretch>
            <a:fillRect/>
          </a:stretch>
        </p:blipFill>
        <p:spPr>
          <a:xfrm>
            <a:off x="1882851" y="0"/>
            <a:ext cx="10309149" cy="6858000"/>
          </a:xfrm>
          <a:prstGeom prst="rect">
            <a:avLst/>
          </a:prstGeom>
        </p:spPr>
      </p:pic>
      <p:sp>
        <p:nvSpPr>
          <p:cNvPr id="3" name="Rectangle 2"/>
          <p:cNvSpPr/>
          <p:nvPr/>
        </p:nvSpPr>
        <p:spPr>
          <a:xfrm>
            <a:off x="0" y="0"/>
            <a:ext cx="62865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17</a:t>
            </a:r>
          </a:p>
        </p:txBody>
      </p:sp>
      <p:sp>
        <p:nvSpPr>
          <p:cNvPr id="5" name="TextBox 4"/>
          <p:cNvSpPr txBox="1"/>
          <p:nvPr/>
        </p:nvSpPr>
        <p:spPr>
          <a:xfrm>
            <a:off x="594360" y="1887486"/>
            <a:ext cx="5120640" cy="2991588"/>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What was the result when the people gave with a willing heart?</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36:4,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50B5FD-80E6-B2AD-917D-73F6CAAF3171}"/>
              </a:ext>
            </a:extLst>
          </p:cNvPr>
          <p:cNvPicPr>
            <a:picLocks noChangeAspect="1"/>
          </p:cNvPicPr>
          <p:nvPr/>
        </p:nvPicPr>
        <p:blipFill>
          <a:blip r:embed="rId2"/>
          <a:stretch>
            <a:fillRect/>
          </a:stretch>
        </p:blipFill>
        <p:spPr>
          <a:xfrm>
            <a:off x="3239" y="0"/>
            <a:ext cx="12185522" cy="6858000"/>
          </a:xfrm>
          <a:prstGeom prst="rect">
            <a:avLst/>
          </a:prstGeom>
        </p:spPr>
      </p:pic>
      <p:sp>
        <p:nvSpPr>
          <p:cNvPr id="3" name="Rectangle 2"/>
          <p:cNvSpPr/>
          <p:nvPr/>
        </p:nvSpPr>
        <p:spPr>
          <a:xfrm>
            <a:off x="0" y="0"/>
            <a:ext cx="5590309"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36:4–5</a:t>
            </a:r>
          </a:p>
        </p:txBody>
      </p:sp>
      <p:sp>
        <p:nvSpPr>
          <p:cNvPr id="5" name="TextBox 4"/>
          <p:cNvSpPr txBox="1"/>
          <p:nvPr/>
        </p:nvSpPr>
        <p:spPr>
          <a:xfrm>
            <a:off x="640080" y="1672150"/>
            <a:ext cx="4482638" cy="4345805"/>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4000" dirty="0"/>
              <a:t>4  And all the wise men, that wrought all the work of the sanctuary, came every man from his work which they made;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255ED-9BD7-9665-05EA-171B463ADB8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AF4C2BD-50D6-D6C7-068F-7F33DEBBB746}"/>
              </a:ext>
            </a:extLst>
          </p:cNvPr>
          <p:cNvSpPr/>
          <p:nvPr/>
        </p:nvSpPr>
        <p:spPr>
          <a:xfrm>
            <a:off x="0" y="0"/>
            <a:ext cx="5974773"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AFBA7A8D-0DD3-4A03-3A46-54824B55C8E3}"/>
              </a:ext>
            </a:extLst>
          </p:cNvPr>
          <p:cNvSpPr txBox="1"/>
          <p:nvPr/>
        </p:nvSpPr>
        <p:spPr>
          <a:xfrm>
            <a:off x="640080" y="339151"/>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36:4–5</a:t>
            </a:r>
          </a:p>
        </p:txBody>
      </p:sp>
      <p:sp>
        <p:nvSpPr>
          <p:cNvPr id="5" name="TextBox 4">
            <a:extLst>
              <a:ext uri="{FF2B5EF4-FFF2-40B4-BE49-F238E27FC236}">
                <a16:creationId xmlns:a16="http://schemas.microsoft.com/office/drawing/2014/main" id="{14ACFAA4-C924-0F10-558A-8FB225DE62E9}"/>
              </a:ext>
            </a:extLst>
          </p:cNvPr>
          <p:cNvSpPr txBox="1"/>
          <p:nvPr/>
        </p:nvSpPr>
        <p:spPr>
          <a:xfrm>
            <a:off x="640080" y="1672150"/>
            <a:ext cx="4773584" cy="4345805"/>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4000" dirty="0"/>
              <a:t>5  And they </a:t>
            </a:r>
            <a:r>
              <a:rPr sz="4000" dirty="0" err="1"/>
              <a:t>spake</a:t>
            </a:r>
            <a:r>
              <a:rPr sz="4000" dirty="0"/>
              <a:t> unto Moses, saying, The people bring much more than enough for the service of the work, which the LORD commanded to make.</a:t>
            </a:r>
          </a:p>
        </p:txBody>
      </p:sp>
      <p:pic>
        <p:nvPicPr>
          <p:cNvPr id="7" name="Picture 6">
            <a:extLst>
              <a:ext uri="{FF2B5EF4-FFF2-40B4-BE49-F238E27FC236}">
                <a16:creationId xmlns:a16="http://schemas.microsoft.com/office/drawing/2014/main" id="{F804E5CA-67C9-0B98-DFB2-4BC3B377B372}"/>
              </a:ext>
            </a:extLst>
          </p:cNvPr>
          <p:cNvPicPr>
            <a:picLocks noChangeAspect="1"/>
          </p:cNvPicPr>
          <p:nvPr/>
        </p:nvPicPr>
        <p:blipFill>
          <a:blip r:embed="rId2"/>
          <a:srcRect l="1424" r="45876"/>
          <a:stretch>
            <a:fillRect/>
          </a:stretch>
        </p:blipFill>
        <p:spPr>
          <a:xfrm>
            <a:off x="5766955" y="0"/>
            <a:ext cx="6421806" cy="6858000"/>
          </a:xfrm>
          <a:prstGeom prst="rect">
            <a:avLst/>
          </a:prstGeom>
        </p:spPr>
      </p:pic>
    </p:spTree>
    <p:extLst>
      <p:ext uri="{BB962C8B-B14F-4D97-AF65-F5344CB8AC3E}">
        <p14:creationId xmlns:p14="http://schemas.microsoft.com/office/powerpoint/2010/main" val="225515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Relevant Lessons in Faith and Disobedience from Moses | Christianity.com">
            <a:extLst>
              <a:ext uri="{FF2B5EF4-FFF2-40B4-BE49-F238E27FC236}">
                <a16:creationId xmlns:a16="http://schemas.microsoft.com/office/drawing/2014/main" id="{2367E09E-14F8-D3DB-269F-FEA204ED997A}"/>
              </a:ext>
            </a:extLst>
          </p:cNvPr>
          <p:cNvPicPr>
            <a:picLocks noChangeAspect="1"/>
          </p:cNvPicPr>
          <p:nvPr/>
        </p:nvPicPr>
        <p:blipFill>
          <a:blip r:embed="rId2"/>
          <a:srcRect l="6531" r="32145"/>
          <a:stretch>
            <a:fillRect/>
          </a:stretch>
        </p:blipFill>
        <p:spPr>
          <a:xfrm>
            <a:off x="4143033" y="0"/>
            <a:ext cx="8048967" cy="6858000"/>
          </a:xfrm>
          <a:prstGeom prst="rect">
            <a:avLst/>
          </a:prstGeom>
        </p:spPr>
      </p:pic>
      <p:sp>
        <p:nvSpPr>
          <p:cNvPr id="3" name="Rectangle 2"/>
          <p:cNvSpPr/>
          <p:nvPr/>
        </p:nvSpPr>
        <p:spPr>
          <a:xfrm>
            <a:off x="0" y="0"/>
            <a:ext cx="5153891"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18</a:t>
            </a:r>
          </a:p>
        </p:txBody>
      </p:sp>
      <p:sp>
        <p:nvSpPr>
          <p:cNvPr id="5" name="TextBox 4"/>
          <p:cNvSpPr txBox="1"/>
          <p:nvPr/>
        </p:nvSpPr>
        <p:spPr>
          <a:xfrm>
            <a:off x="594360" y="1887487"/>
            <a:ext cx="4019204" cy="2991588"/>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What proclamation had to be made?</a:t>
            </a:r>
          </a:p>
        </p:txBody>
      </p:sp>
      <p:sp>
        <p:nvSpPr>
          <p:cNvPr id="6" name="TextBox 5"/>
          <p:cNvSpPr txBox="1"/>
          <p:nvPr/>
        </p:nvSpPr>
        <p:spPr>
          <a:xfrm>
            <a:off x="612648" y="5656388"/>
            <a:ext cx="6492240" cy="775597"/>
          </a:xfrm>
          <a:prstGeom prst="rect">
            <a:avLst/>
          </a:prstGeom>
          <a:noFill/>
        </p:spPr>
        <p:txBody>
          <a:bodyPr wrap="square" lIns="36576" tIns="18288" rIns="36576" bIns="18288" anchor="ctr">
            <a:spAutoFit/>
          </a:bodyPr>
          <a:lstStyle/>
          <a:p>
            <a:pPr>
              <a:defRPr sz="1900" b="0">
                <a:solidFill>
                  <a:srgbClr val="F0C274"/>
                </a:solidFill>
                <a:latin typeface="Aptos Display"/>
              </a:defRPr>
            </a:pPr>
            <a:r>
              <a:rPr sz="4800" dirty="0"/>
              <a:t>Exodus 36:6,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D66BF8-3514-EF3F-7B8D-E11D7CB53A7B}"/>
              </a:ext>
            </a:extLst>
          </p:cNvPr>
          <p:cNvPicPr>
            <a:picLocks noChangeAspect="1"/>
          </p:cNvPicPr>
          <p:nvPr/>
        </p:nvPicPr>
        <p:blipFill>
          <a:blip r:embed="rId2"/>
          <a:srcRect l="44997"/>
          <a:stretch>
            <a:fillRect/>
          </a:stretch>
        </p:blipFill>
        <p:spPr>
          <a:xfrm>
            <a:off x="5486399" y="0"/>
            <a:ext cx="6702361" cy="6858000"/>
          </a:xfrm>
          <a:prstGeom prst="rect">
            <a:avLst/>
          </a:prstGeom>
        </p:spPr>
      </p:pic>
      <p:sp>
        <p:nvSpPr>
          <p:cNvPr id="3" name="Rectangle 2"/>
          <p:cNvSpPr/>
          <p:nvPr/>
        </p:nvSpPr>
        <p:spPr>
          <a:xfrm>
            <a:off x="0" y="0"/>
            <a:ext cx="5829300"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36:6</a:t>
            </a:r>
            <a:r>
              <a:rPr lang="en-US" sz="4800" dirty="0"/>
              <a:t>-7</a:t>
            </a:r>
            <a:endParaRPr sz="4800" dirty="0"/>
          </a:p>
        </p:txBody>
      </p:sp>
      <p:sp>
        <p:nvSpPr>
          <p:cNvPr id="5" name="TextBox 4"/>
          <p:cNvSpPr txBox="1"/>
          <p:nvPr/>
        </p:nvSpPr>
        <p:spPr>
          <a:xfrm>
            <a:off x="640080" y="1056598"/>
            <a:ext cx="4991793" cy="5576911"/>
          </a:xfrm>
          <a:prstGeom prst="rect">
            <a:avLst/>
          </a:prstGeom>
          <a:noFill/>
        </p:spPr>
        <p:txBody>
          <a:bodyPr wrap="square" lIns="36576" tIns="18288" rIns="36576" bIns="18288" anchor="ctr">
            <a:spAutoFit/>
          </a:bodyPr>
          <a:lstStyle/>
          <a:p>
            <a:pPr>
              <a:defRPr sz="2700" b="0">
                <a:solidFill>
                  <a:srgbClr val="FFFAEF"/>
                </a:solidFill>
                <a:latin typeface="Aptos Display"/>
              </a:defRPr>
            </a:pPr>
            <a:r>
              <a:rPr sz="3600" dirty="0"/>
              <a:t>6  And Moses gave commandment, and they caused it to be proclaimed throughout the camp, saying, Let neither man nor woman make any more work for the offering of the sanctuary. So the people were restrained from bringing.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24DE160-F6A0-2662-3CE7-649F5B838F01}"/>
              </a:ext>
            </a:extLst>
          </p:cNvPr>
          <p:cNvPicPr>
            <a:picLocks noChangeAspect="1"/>
          </p:cNvPicPr>
          <p:nvPr/>
        </p:nvPicPr>
        <p:blipFill>
          <a:blip r:embed="rId3"/>
          <a:srcRect l="38" r="41370"/>
          <a:stretch>
            <a:fillRect/>
          </a:stretch>
        </p:blipFill>
        <p:spPr>
          <a:xfrm>
            <a:off x="5049078" y="0"/>
            <a:ext cx="7139682" cy="6858000"/>
          </a:xfrm>
          <a:prstGeom prst="rect">
            <a:avLst/>
          </a:prstGeom>
        </p:spPr>
      </p:pic>
      <p:sp>
        <p:nvSpPr>
          <p:cNvPr id="3" name="Rectangle 2"/>
          <p:cNvSpPr/>
          <p:nvPr/>
        </p:nvSpPr>
        <p:spPr>
          <a:xfrm>
            <a:off x="0" y="0"/>
            <a:ext cx="5174673"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39152"/>
            <a:ext cx="6629400" cy="775597"/>
          </a:xfrm>
          <a:prstGeom prst="rect">
            <a:avLst/>
          </a:prstGeom>
          <a:noFill/>
        </p:spPr>
        <p:txBody>
          <a:bodyPr wrap="square" lIns="36576" tIns="18288" rIns="36576" bIns="18288" anchor="ctr">
            <a:spAutoFit/>
          </a:bodyPr>
          <a:lstStyle/>
          <a:p>
            <a:pPr>
              <a:defRPr sz="2300" b="1">
                <a:solidFill>
                  <a:srgbClr val="F0C274"/>
                </a:solidFill>
                <a:latin typeface="Aptos Display"/>
              </a:defRPr>
            </a:pPr>
            <a:r>
              <a:rPr sz="4800" dirty="0"/>
              <a:t>Exodus 36:</a:t>
            </a:r>
            <a:r>
              <a:rPr lang="en-US" sz="4800" dirty="0"/>
              <a:t>6-</a:t>
            </a:r>
            <a:r>
              <a:rPr sz="4800" dirty="0"/>
              <a:t>7</a:t>
            </a:r>
          </a:p>
        </p:txBody>
      </p:sp>
      <p:sp>
        <p:nvSpPr>
          <p:cNvPr id="5" name="TextBox 4"/>
          <p:cNvSpPr txBox="1"/>
          <p:nvPr/>
        </p:nvSpPr>
        <p:spPr>
          <a:xfrm>
            <a:off x="640080" y="2133814"/>
            <a:ext cx="4035829" cy="3422475"/>
          </a:xfrm>
          <a:prstGeom prst="rect">
            <a:avLst/>
          </a:prstGeom>
          <a:noFill/>
        </p:spPr>
        <p:txBody>
          <a:bodyPr wrap="square" lIns="36576" tIns="18288" rIns="36576" bIns="18288" anchor="ctr">
            <a:spAutoFit/>
          </a:bodyPr>
          <a:lstStyle/>
          <a:p>
            <a:pPr>
              <a:defRPr sz="3100" b="0">
                <a:solidFill>
                  <a:srgbClr val="FFFAEF"/>
                </a:solidFill>
                <a:latin typeface="Aptos Display"/>
              </a:defRPr>
            </a:pPr>
            <a:r>
              <a:rPr sz="4400" dirty="0"/>
              <a:t>7  For the stuff they had was sufficient for all the work to make it, and too much.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as Moses Our Teacher a Good Teacher? - TheTorah.com">
            <a:extLst>
              <a:ext uri="{FF2B5EF4-FFF2-40B4-BE49-F238E27FC236}">
                <a16:creationId xmlns:a16="http://schemas.microsoft.com/office/drawing/2014/main" id="{7C7FCDCC-B710-3620-66F6-4D1ABE251C84}"/>
              </a:ext>
            </a:extLst>
          </p:cNvPr>
          <p:cNvPicPr>
            <a:picLocks noChangeAspect="1"/>
          </p:cNvPicPr>
          <p:nvPr/>
        </p:nvPicPr>
        <p:blipFill>
          <a:blip r:embed="rId2"/>
          <a:srcRect l="-415" r="24820"/>
          <a:stretch>
            <a:fillRect/>
          </a:stretch>
        </p:blipFill>
        <p:spPr>
          <a:xfrm>
            <a:off x="5041126" y="0"/>
            <a:ext cx="7150873" cy="6858000"/>
          </a:xfrm>
          <a:prstGeom prst="rect">
            <a:avLst/>
          </a:prstGeom>
        </p:spPr>
      </p:pic>
      <p:sp>
        <p:nvSpPr>
          <p:cNvPr id="3" name="Rectangle 2"/>
          <p:cNvSpPr/>
          <p:nvPr/>
        </p:nvSpPr>
        <p:spPr>
          <a:xfrm>
            <a:off x="0" y="0"/>
            <a:ext cx="5153891"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6035040"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19</a:t>
            </a:r>
          </a:p>
        </p:txBody>
      </p:sp>
      <p:sp>
        <p:nvSpPr>
          <p:cNvPr id="5" name="TextBox 4"/>
          <p:cNvSpPr txBox="1"/>
          <p:nvPr/>
        </p:nvSpPr>
        <p:spPr>
          <a:xfrm>
            <a:off x="594360" y="1518154"/>
            <a:ext cx="4227022" cy="3730252"/>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4800" dirty="0"/>
              <a:t>How many have known of such an instance in the history of the cause?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0B1DED8-7E9E-64A5-E091-6576D79FF130}"/>
              </a:ext>
            </a:extLst>
          </p:cNvPr>
          <p:cNvPicPr>
            <a:picLocks noChangeAspect="1"/>
          </p:cNvPicPr>
          <p:nvPr/>
        </p:nvPicPr>
        <p:blipFill>
          <a:blip r:embed="rId2"/>
          <a:srcRect l="2240" r="38685"/>
          <a:stretch>
            <a:fillRect/>
          </a:stretch>
        </p:blipFill>
        <p:spPr>
          <a:xfrm>
            <a:off x="4993419" y="0"/>
            <a:ext cx="7198581" cy="6858000"/>
          </a:xfrm>
          <a:prstGeom prst="rect">
            <a:avLst/>
          </a:prstGeom>
        </p:spPr>
      </p:pic>
      <p:sp>
        <p:nvSpPr>
          <p:cNvPr id="3" name="Rectangle 2"/>
          <p:cNvSpPr/>
          <p:nvPr/>
        </p:nvSpPr>
        <p:spPr>
          <a:xfrm>
            <a:off x="0" y="0"/>
            <a:ext cx="5271715" cy="6858000"/>
          </a:xfrm>
          <a:prstGeom prst="rect">
            <a:avLst/>
          </a:prstGeom>
          <a:solidFill>
            <a:srgbClr val="0F19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76072" y="206118"/>
            <a:ext cx="4274224" cy="867930"/>
          </a:xfrm>
          <a:prstGeom prst="rect">
            <a:avLst/>
          </a:prstGeom>
          <a:noFill/>
        </p:spPr>
        <p:txBody>
          <a:bodyPr wrap="square" lIns="36576" tIns="18288" rIns="36576" bIns="18288" anchor="ctr">
            <a:spAutoFit/>
          </a:bodyPr>
          <a:lstStyle/>
          <a:p>
            <a:pPr>
              <a:defRPr sz="1900" b="1">
                <a:solidFill>
                  <a:srgbClr val="F0C274"/>
                </a:solidFill>
                <a:latin typeface="Aptos Display"/>
              </a:defRPr>
            </a:pPr>
            <a:r>
              <a:rPr sz="5400" dirty="0"/>
              <a:t>QUESTION 20</a:t>
            </a:r>
          </a:p>
        </p:txBody>
      </p:sp>
      <p:sp>
        <p:nvSpPr>
          <p:cNvPr id="5" name="TextBox 4"/>
          <p:cNvSpPr txBox="1"/>
          <p:nvPr/>
        </p:nvSpPr>
        <p:spPr>
          <a:xfrm>
            <a:off x="594360" y="1518155"/>
            <a:ext cx="4399059" cy="3730252"/>
          </a:xfrm>
          <a:prstGeom prst="rect">
            <a:avLst/>
          </a:prstGeom>
          <a:noFill/>
        </p:spPr>
        <p:txBody>
          <a:bodyPr wrap="square" lIns="36576" tIns="18288" rIns="36576" bIns="18288" anchor="ctr">
            <a:spAutoFit/>
          </a:bodyPr>
          <a:lstStyle/>
          <a:p>
            <a:pPr>
              <a:defRPr sz="3700" b="1">
                <a:solidFill>
                  <a:srgbClr val="FFFAEF"/>
                </a:solidFill>
                <a:latin typeface="Aptos Display"/>
              </a:defRPr>
            </a:pPr>
            <a:r>
              <a:rPr sz="6000" dirty="0"/>
              <a:t>Is there in this record any lesson for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9B22FE-40E9-F6E4-D009-D54BFCA07455}"/>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14524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227C7F-3661-8EBF-DF06-A8E0F213960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36553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1618</Words>
  <Application>Microsoft Office PowerPoint</Application>
  <PresentationFormat>Widescreen</PresentationFormat>
  <Paragraphs>137</Paragraphs>
  <Slides>60</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gabby young</dc:creator>
  <cp:keywords/>
  <dc:description>generated using python-pptx</dc:description>
  <cp:lastModifiedBy>gabby young</cp:lastModifiedBy>
  <cp:revision>7</cp:revision>
  <dcterms:created xsi:type="dcterms:W3CDTF">2013-01-27T09:14:16Z</dcterms:created>
  <dcterms:modified xsi:type="dcterms:W3CDTF">2026-10-03T00:57:52Z</dcterms:modified>
  <cp:category/>
</cp:coreProperties>
</file>