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media/image61.png" ContentType="image/jpeg"/>
  <Override PartName="/ppt/media/image63.pn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6"/>
  </p:notesMasterIdLst>
  <p:sldIdLst>
    <p:sldId id="1519" r:id="rId2"/>
    <p:sldId id="1752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1521" r:id="rId63"/>
    <p:sldId id="2100" r:id="rId64"/>
    <p:sldId id="1511" r:id="rId65"/>
  </p:sldIdLst>
  <p:sldSz cx="15240000" cy="8572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9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TABERNACLE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1. What was the object of the sanctuary which the Lord told the children of Israel to build?</a:t>
            </a:r>
          </a:p>
          <a:p>
            <a:endParaRPr/>
          </a:p>
          <a:p>
            <a:r>
              <a:t>Exodus 25:8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25:8</a:t>
            </a:r>
          </a:p>
          <a:p>
            <a:endParaRPr/>
          </a:p>
          <a:p>
            <a:r>
              <a:t>To provide a sanctuary, that the Lord might dwell among His people.</a:t>
            </a:r>
          </a:p>
          <a:p>
            <a:endParaRPr/>
          </a:p>
          <a:p>
            <a:r>
              <a:t>https://biblehub.com/kjv/exodus/25.htm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2. Was this an entirely new thought to them?</a:t>
            </a:r>
          </a:p>
          <a:p>
            <a:endParaRPr/>
          </a:p>
          <a:p>
            <a:r>
              <a:t>Exodus 15:1–2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15:1–2</a:t>
            </a:r>
          </a:p>
          <a:p>
            <a:endParaRPr/>
          </a:p>
          <a:p>
            <a:r>
              <a:t>No. In their song after the deliverance at the Red Sea, they had spoken of preparing Him an habitation.</a:t>
            </a:r>
          </a:p>
          <a:p>
            <a:endParaRPr/>
          </a:p>
          <a:p>
            <a:r>
              <a:t>https://biblehub.com/kjv/exodus/15.htm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3. Of what was the frame-work of the tabernacle made?</a:t>
            </a:r>
          </a:p>
          <a:p>
            <a:endParaRPr/>
          </a:p>
          <a:p>
            <a:r>
              <a:t>Exodus 26:15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26:15</a:t>
            </a:r>
          </a:p>
          <a:p>
            <a:endParaRPr/>
          </a:p>
          <a:p>
            <a:r>
              <a:t>Upright boards of shittim wood.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4. How many boards were there on each side?</a:t>
            </a:r>
          </a:p>
          <a:p>
            <a:endParaRPr/>
          </a:p>
          <a:p>
            <a:r>
              <a:t>Exodus 26:18–20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26:18–20</a:t>
            </a:r>
          </a:p>
          <a:p>
            <a:endParaRPr/>
          </a:p>
          <a:p>
            <a:r>
              <a:t>Twenty boards on the south side, and twenty on the north.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5. What were the dimensions of each board?</a:t>
            </a:r>
          </a:p>
          <a:p>
            <a:endParaRPr/>
          </a:p>
          <a:p>
            <a:r>
              <a:t>Exodus 26:16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26:16</a:t>
            </a:r>
          </a:p>
          <a:p>
            <a:endParaRPr/>
          </a:p>
          <a:p>
            <a:r>
              <a:t>Ten cubits long and one and a half cubits broad.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6. Then what was the length and the height of the tabernacle?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26:16, 18</a:t>
            </a:r>
          </a:p>
          <a:p>
            <a:endParaRPr/>
          </a:p>
          <a:p>
            <a:r>
              <a:t>Length: 30 cubits. Height: 10 cubits.</a:t>
            </a:r>
          </a:p>
          <a:p>
            <a:r>
              <a:t>20 boards × 1½ cubits = 30 cubits.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7. How were these boards kept in an upright position?</a:t>
            </a:r>
          </a:p>
          <a:p>
            <a:endParaRPr/>
          </a:p>
          <a:p>
            <a:r>
              <a:t>Exodus 26:17, 19, 26, 27, 28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26:17, 19</a:t>
            </a:r>
          </a:p>
          <a:p>
            <a:endParaRPr/>
          </a:p>
          <a:p>
            <a:r>
              <a:t>Two tenons on each board fitted into silver sockets. Bars held the boards together.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26:26–28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8. Describe the west end of the tabernacle.</a:t>
            </a:r>
          </a:p>
          <a:p>
            <a:endParaRPr/>
          </a:p>
          <a:p>
            <a:r>
              <a:t>Exodus 26:22–25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26:22–24</a:t>
            </a:r>
          </a:p>
          <a:p>
            <a:endParaRPr/>
          </a:p>
          <a:p>
            <a:r>
              <a:t>Six boards, with two additional corner boards: eight boards in all, resting in sixteen silver sockets.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26:25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9. With what was all the wood-work covered?</a:t>
            </a:r>
          </a:p>
          <a:p>
            <a:endParaRPr/>
          </a:p>
          <a:p>
            <a:r>
              <a:t>Exodus 26:29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26:29</a:t>
            </a:r>
          </a:p>
          <a:p>
            <a:endParaRPr/>
          </a:p>
          <a:p>
            <a:r>
              <a:t>The boards and bars were overlaid with gold. The rings for the bars were also gold.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10. How was the east end inclosed?</a:t>
            </a:r>
          </a:p>
          <a:p>
            <a:endParaRPr/>
          </a:p>
          <a:p>
            <a:r>
              <a:t>Exodus 26:36–37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26:36–37</a:t>
            </a:r>
          </a:p>
          <a:p>
            <a:endParaRPr/>
          </a:p>
          <a:p>
            <a:r>
              <a:t>A hanging of blue, purple, scarlet, and fine twined linen, on five gold-covered pillars with brass sockets.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11. What formed the ceiling of the tabernacle?</a:t>
            </a:r>
          </a:p>
          <a:p>
            <a:endParaRPr/>
          </a:p>
          <a:p>
            <a:r>
              <a:t>Exodus 26:1–6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26:1–2</a:t>
            </a:r>
          </a:p>
          <a:p>
            <a:endParaRPr/>
          </a:p>
          <a:p>
            <a:r>
              <a:t>Ten curtains of fine twined linen, with blue, purple, and scarlet, and woven cherubim.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26:3–4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26:5–6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12. What covering was above this?</a:t>
            </a:r>
          </a:p>
          <a:p>
            <a:endParaRPr/>
          </a:p>
          <a:p>
            <a:r>
              <a:t>Exodus 26:7–13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26:7–9</a:t>
            </a:r>
          </a:p>
          <a:p>
            <a:endParaRPr/>
          </a:p>
          <a:p>
            <a:r>
              <a:t>Eleven curtains of goats’ hair, joined with brass taches.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Exodus 26:10–11</a:t>
            </a:r>
          </a:p>
          <a:p>
            <a:endParaRPr dirty="0"/>
          </a:p>
          <a:p>
            <a:r>
              <a:rPr dirty="0"/>
              <a:t>https://biblehub.com/kjv/exodus/26.htm</a:t>
            </a:r>
          </a:p>
          <a:p>
            <a:endParaRPr dirty="0"/>
          </a:p>
          <a:p>
            <a:r>
              <a:rPr dirty="0"/>
              <a:t>KJV texts are quoted in full. Illustration is a reconstruction, not a surviving photograph.</a:t>
            </a:r>
          </a:p>
          <a:p>
            <a:endParaRPr dirty="0"/>
          </a:p>
          <a:p>
            <a:r>
              <a:rPr dirty="0"/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26:12–13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13. What further protection did the tabernacle have above?</a:t>
            </a:r>
          </a:p>
          <a:p>
            <a:endParaRPr/>
          </a:p>
          <a:p>
            <a:r>
              <a:t>Exodus 26:14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26:14</a:t>
            </a:r>
          </a:p>
          <a:p>
            <a:endParaRPr/>
          </a:p>
          <a:p>
            <a:r>
              <a:t>Rams’ skins dyed red, and above them a covering of badgers’ skins.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14. How many apartments were there in the tabernacle? What were they called? And how were they separated?</a:t>
            </a:r>
          </a:p>
          <a:p>
            <a:endParaRPr/>
          </a:p>
          <a:p>
            <a:r>
              <a:t>Exodus 26:31–33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26:31–32</a:t>
            </a:r>
          </a:p>
          <a:p>
            <a:endParaRPr/>
          </a:p>
          <a:p>
            <a:r>
              <a:t>Two: the holy place and the most holy. A veil divided them.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26:33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15. How was Moses guided in building this tabernacle?</a:t>
            </a:r>
          </a:p>
          <a:p>
            <a:endParaRPr/>
          </a:p>
          <a:p>
            <a:r>
              <a:t>Exodus 25:8–9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25:8–9</a:t>
            </a:r>
          </a:p>
          <a:p>
            <a:endParaRPr/>
          </a:p>
          <a:p>
            <a:r>
              <a:t>The Lord showed Moses the pattern of the tabernacle and its instruments.</a:t>
            </a:r>
          </a:p>
          <a:p>
            <a:endParaRPr/>
          </a:p>
          <a:p>
            <a:r>
              <a:t>https://biblehub.com/kjv/exodus/25.htm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Construction source: Exodus 25–26, https://biblehub.com/kjv/exodus/26.htm. The text specifies boards, sockets, bars, curtains, pillars and materials. Flat roof profile, exact corner joinery, board thickness and textile motifs are reconstruction choices. The familiar 10-cubit width and 20/10-cubit room division are conventional reconstruction dimensions. The KJV calls the outer covering badgers’ skins; the animal identification is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16. Was this tabernacle the real dwelling-place of God?</a:t>
            </a:r>
          </a:p>
          <a:p>
            <a:endParaRPr/>
          </a:p>
          <a:p>
            <a:r>
              <a:t>1 Kings 8:27; Acts 7:48–49; Isaiah 66:1–2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 Kings 8:27</a:t>
            </a:r>
          </a:p>
          <a:p>
            <a:endParaRPr/>
          </a:p>
          <a:p>
            <a:r>
              <a:t>God cannot be contained in an earthly building. Heaven is His throne, and He regards the humble and contrite.</a:t>
            </a:r>
          </a:p>
          <a:p>
            <a:endParaRPr/>
          </a:p>
          <a:p>
            <a:r>
              <a:t>https://biblehub.com/kjv/1_kings/8.htm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Acts 7:48–49</a:t>
            </a:r>
          </a:p>
          <a:p>
            <a:endParaRPr/>
          </a:p>
          <a:p>
            <a:r>
              <a:t>https://biblehub.com/kjv/acts/7.htm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Isaiah 66:1–2</a:t>
            </a:r>
          </a:p>
          <a:p>
            <a:endParaRPr/>
          </a:p>
          <a:p>
            <a:r>
              <a:t>https://biblehub.com/kjv/isaiah/66.htm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17. What were these “holy places” which Moses made?</a:t>
            </a:r>
          </a:p>
          <a:p>
            <a:endParaRPr dirty="0"/>
          </a:p>
          <a:p>
            <a:r>
              <a:rPr dirty="0"/>
              <a:t>Hebrews 9:23–24</a:t>
            </a:r>
          </a:p>
          <a:p>
            <a:endParaRPr dirty="0"/>
          </a:p>
          <a:p>
            <a:r>
              <a:rPr dirty="0"/>
              <a:t>KJV texts are quoted in full. Illustration is a reconstruction, not a surviving photograph.</a:t>
            </a:r>
          </a:p>
          <a:p>
            <a:endParaRPr dirty="0"/>
          </a:p>
          <a:p>
            <a:r>
              <a:rPr dirty="0"/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Hebrews 9:23–24</a:t>
            </a:r>
          </a:p>
          <a:p>
            <a:endParaRPr/>
          </a:p>
          <a:p>
            <a:r>
              <a:t>Patterns of things in the heavens, and figures of the true holy places.</a:t>
            </a:r>
          </a:p>
          <a:p>
            <a:endParaRPr/>
          </a:p>
          <a:p>
            <a:r>
              <a:t>https://biblehub.com/kjv/hebrews/9.htm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18. Then where are the true holy places?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Hebrews 9:24</a:t>
            </a:r>
          </a:p>
          <a:p>
            <a:endParaRPr/>
          </a:p>
          <a:p>
            <a:r>
              <a:t>In heaven itself, in the presence of God.</a:t>
            </a:r>
          </a:p>
          <a:p>
            <a:r>
              <a:t>Hebrews 9:24</a:t>
            </a:r>
          </a:p>
          <a:p>
            <a:endParaRPr/>
          </a:p>
          <a:p>
            <a:r>
              <a:t>https://biblehub.com/kjv/hebrews/9.htm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19. Is there a real sanctuary, a special dwelling place, for God in Heaven?</a:t>
            </a:r>
          </a:p>
          <a:p>
            <a:endParaRPr/>
          </a:p>
          <a:p>
            <a:r>
              <a:t>Hebrews 8:1–2; Psalm 11:4; 1 Kings 8:30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Hebrews 8:1–2</a:t>
            </a:r>
          </a:p>
          <a:p>
            <a:endParaRPr/>
          </a:p>
          <a:p>
            <a:r>
              <a:t>Yes. The true tabernacle is in heaven, where Christ ministers as our High Priest.</a:t>
            </a:r>
          </a:p>
          <a:p>
            <a:endParaRPr/>
          </a:p>
          <a:p>
            <a:r>
              <a:t>https://biblehub.com/kjv/hebrews/8.htm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Psalm 11:4</a:t>
            </a:r>
          </a:p>
          <a:p>
            <a:endParaRPr/>
          </a:p>
          <a:p>
            <a:r>
              <a:t>https://biblehub.com/kjv/psalms/11.htm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 Kings 8:30</a:t>
            </a:r>
          </a:p>
          <a:p>
            <a:endParaRPr/>
          </a:p>
          <a:p>
            <a:r>
              <a:t>https://biblehub.com/kjv/1_kings/8.htm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20. In the type, what were pictured on all the curtains within?</a:t>
            </a:r>
          </a:p>
          <a:p>
            <a:endParaRPr/>
          </a:p>
          <a:p>
            <a:r>
              <a:t>Exodus 26:1, 31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Exodus 26:1, 31</a:t>
            </a:r>
          </a:p>
          <a:p>
            <a:endParaRPr/>
          </a:p>
          <a:p>
            <a:r>
              <a:t>Cherubim appeared in the work of the inner curtains and the dividing veil.</a:t>
            </a:r>
          </a:p>
          <a:p>
            <a:endParaRPr/>
          </a:p>
          <a:p>
            <a:r>
              <a:t>https://biblehub.com/kjv/exodus/26.htm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21. What were these to represent in the reality?</a:t>
            </a:r>
          </a:p>
          <a:p>
            <a:endParaRPr/>
          </a:p>
          <a:p>
            <a:r>
              <a:t>Revelation 5:11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Revelation 5:11</a:t>
            </a:r>
          </a:p>
          <a:p>
            <a:endParaRPr/>
          </a:p>
          <a:p>
            <a:r>
              <a:t>The multitude of angels around the throne of God.</a:t>
            </a:r>
          </a:p>
          <a:p>
            <a:endParaRPr/>
          </a:p>
          <a:p>
            <a:r>
              <a:t>https://biblehub.com/kjv/revelation/5.htm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22. For what purpose are these angels round about the throne of God in the heavenly sanctuary?</a:t>
            </a:r>
          </a:p>
          <a:p>
            <a:endParaRPr/>
          </a:p>
          <a:p>
            <a:r>
              <a:t>Psalm 103:19–20; Hebrews 1:14; Daniel 7:9–10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Psalm 103:19–20</a:t>
            </a:r>
          </a:p>
          <a:p>
            <a:endParaRPr/>
          </a:p>
          <a:p>
            <a:r>
              <a:t>They obey His word, minister before Him, and serve those who shall inherit salvation.</a:t>
            </a:r>
          </a:p>
          <a:p>
            <a:endParaRPr/>
          </a:p>
          <a:p>
            <a:r>
              <a:t>https://biblehub.com/kjv/psalms/103.htm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Hebrews 1:14</a:t>
            </a:r>
          </a:p>
          <a:p>
            <a:endParaRPr/>
          </a:p>
          <a:p>
            <a:r>
              <a:t>https://biblehub.com/kjv/hebrews/1.htm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Daniel 7:9</a:t>
            </a:r>
          </a:p>
          <a:p>
            <a:endParaRPr/>
          </a:p>
          <a:p>
            <a:r>
              <a:t>https://biblehub.com/kjv/daniel/7.htm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Daniel 7:10</a:t>
            </a:r>
          </a:p>
          <a:p>
            <a:endParaRPr/>
          </a:p>
          <a:p>
            <a:r>
              <a:t>https://biblehub.com/kjv/daniel/7.htm</a:t>
            </a:r>
          </a:p>
          <a:p>
            <a:endParaRPr/>
          </a:p>
          <a:p>
            <a:r>
              <a:t>KJV texts are quoted in full. Illustration is a reconstruction, not a surviving photograph.</a:t>
            </a:r>
          </a:p>
          <a:p>
            <a:endParaRPr/>
          </a:p>
          <a:p>
            <a:r>
              <a:t>Heavenly imagery is symbolic illustration of the cited biblical passages, not an architectural reconstruction of heaven.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56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699C76E1-01F3-4156-BE70-7BB041408E8D}"/>
              </a:ext>
            </a:extLst>
          </p:cNvPr>
          <p:cNvSpPr>
            <a:spLocks noGrp="1"/>
          </p:cNvSpPr>
          <p:nvPr/>
        </p:nvSpPr>
        <p:spPr>
          <a:xfrm>
            <a:off x="7239000" y="2762250"/>
            <a:ext cx="762000" cy="47625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AC266EF-DD4C-432A-99CD-8BABFB874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238500"/>
            <a:ext cx="12192000" cy="12382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7368CF4B-CC16-47A6-A0FB-4B5FAA8BE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4714875"/>
            <a:ext cx="10668000" cy="9525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79643907-0313-4471-A6D3-6A82C44C455D}"/>
              </a:ext>
            </a:extLst>
          </p:cNvPr>
          <p:cNvSpPr>
            <a:spLocks noGrp="1"/>
          </p:cNvSpPr>
          <p:nvPr/>
        </p:nvSpPr>
        <p:spPr>
          <a:xfrm>
            <a:off x="7239000" y="3095625"/>
            <a:ext cx="762000" cy="47625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A2DCB0A0-AA0E-49CB-9759-C8F9B7CE9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571875"/>
            <a:ext cx="12192000" cy="1428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B6743960-E9BE-488F-93F2-63936462D62B}"/>
              </a:ext>
            </a:extLst>
          </p:cNvPr>
          <p:cNvSpPr>
            <a:spLocks noGrp="1"/>
          </p:cNvSpPr>
          <p:nvPr/>
        </p:nvSpPr>
        <p:spPr>
          <a:xfrm>
            <a:off x="857250" y="1905000"/>
            <a:ext cx="762000" cy="47625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CF591AA6-A492-4B9B-B292-9796871AC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66750"/>
            <a:ext cx="13525500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EA74A47D-21CF-4D38-9A56-E4375B42F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250" y="2381250"/>
            <a:ext cx="135255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23C284BB-215B-4122-8B43-CB791C0D6DCB}"/>
              </a:ext>
            </a:extLst>
          </p:cNvPr>
          <p:cNvSpPr>
            <a:spLocks noGrp="1"/>
          </p:cNvSpPr>
          <p:nvPr/>
        </p:nvSpPr>
        <p:spPr>
          <a:xfrm>
            <a:off x="857250" y="1905000"/>
            <a:ext cx="762000" cy="47625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DBC3FD9-7F7D-401F-A9EB-A38EF0706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66750"/>
            <a:ext cx="13525500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32FFE636-AFD7-4389-8A13-B445FCF7B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250" y="2381250"/>
            <a:ext cx="62865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A2054B54-C7BC-4370-B4A2-5F1621987FD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096250" y="2381250"/>
            <a:ext cx="62865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73FEEC3A-C819-4077-BA6A-679A508A3B0C}"/>
              </a:ext>
            </a:extLst>
          </p:cNvPr>
          <p:cNvSpPr>
            <a:spLocks noGrp="1"/>
          </p:cNvSpPr>
          <p:nvPr/>
        </p:nvSpPr>
        <p:spPr>
          <a:xfrm>
            <a:off x="857250" y="1905000"/>
            <a:ext cx="762000" cy="47625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E732F93-D174-45B4-9735-3EC4F9473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66750"/>
            <a:ext cx="13525500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A96FC031-F308-489F-BF13-FCEACB62B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250" y="2381250"/>
            <a:ext cx="62865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572" y="4503963"/>
            <a:ext cx="8767511" cy="1884590"/>
          </a:xfrm>
        </p:spPr>
        <p:txBody>
          <a:bodyPr anchor="b">
            <a:noAutofit/>
          </a:bodyPr>
          <a:lstStyle>
            <a:lvl1pPr>
              <a:defRPr sz="5625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55167" y="6851197"/>
            <a:ext cx="7950916" cy="930198"/>
          </a:xfrm>
        </p:spPr>
        <p:txBody>
          <a:bodyPr anchor="b">
            <a:noAutofit/>
          </a:bodyPr>
          <a:lstStyle>
            <a:lvl1pPr marL="0" indent="0">
              <a:lnSpc>
                <a:spcPct val="110000"/>
              </a:lnSpc>
              <a:buNone/>
              <a:defRPr sz="2250"/>
            </a:lvl1pPr>
            <a:lvl2pPr marL="285750" indent="0">
              <a:lnSpc>
                <a:spcPct val="110000"/>
              </a:lnSpc>
              <a:buNone/>
              <a:defRPr sz="2000"/>
            </a:lvl2pPr>
            <a:lvl3pPr marL="571500" indent="0">
              <a:buNone/>
              <a:defRPr sz="1750"/>
            </a:lvl3pPr>
            <a:lvl4pPr marL="857250" indent="0">
              <a:buNone/>
              <a:defRPr sz="1500"/>
            </a:lvl4pPr>
            <a:lvl5pPr marL="1143000" indent="0">
              <a:buNone/>
              <a:defRPr sz="13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3916" y="8162395"/>
            <a:ext cx="4105426" cy="410105"/>
          </a:xfrm>
          <a:prstGeom prst="rect">
            <a:avLst/>
          </a:prstGeom>
        </p:spPr>
        <p:txBody>
          <a:bodyPr/>
          <a:lstStyle/>
          <a:p>
            <a:fld id="{1ABC5762-7F5E-4C8D-B27D-8990A68BB18F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25025" y="8162395"/>
            <a:ext cx="3506756" cy="41010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269576" y="8162395"/>
            <a:ext cx="536509" cy="410105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4162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894C5C-80C9-4B1D-76ED-52662B02A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31903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154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74AC39-7972-086C-4939-D10C4911C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" y="0"/>
            <a:ext cx="15231903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09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AD9AB5-6718-4D40-B777-A012F94106A9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6667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9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Lesson 15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9E5E6D-8C60-487C-A323-6E6D38D0CC75}"/>
              </a:ext>
            </a:extLst>
          </p:cNvPr>
          <p:cNvSpPr>
            <a:spLocks noGrp="1"/>
          </p:cNvSpPr>
          <p:nvPr/>
        </p:nvSpPr>
        <p:spPr>
          <a:xfrm>
            <a:off x="590550" y="2381250"/>
            <a:ext cx="7096125" cy="219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6300" b="1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6300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THE</a:t>
            </a:r>
          </a:p>
          <a:p>
            <a:pPr algn="l">
              <a:defRPr sz="6300" b="1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6300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TABERNACLE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F72A6A-0BBE-41B8-871B-840014CC1B6F}"/>
              </a:ext>
            </a:extLst>
          </p:cNvPr>
          <p:cNvSpPr>
            <a:spLocks noGrp="1"/>
          </p:cNvSpPr>
          <p:nvPr/>
        </p:nvSpPr>
        <p:spPr>
          <a:xfrm>
            <a:off x="590550" y="5524500"/>
            <a:ext cx="69532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9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April 13, 1889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63000C-2619-D333-F994-E6AC78E1F2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805"/>
          <a:stretch>
            <a:fillRect/>
          </a:stretch>
        </p:blipFill>
        <p:spPr>
          <a:xfrm>
            <a:off x="6685326" y="-1"/>
            <a:ext cx="8554673" cy="857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7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CD305D-8B0C-4877-A969-9E041154A807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66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1. What was the object of the sanctuary which the Lord told the children of Israel to build?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457316-C24E-4DEB-9BC5-9A4AA6EF7DE8}"/>
              </a:ext>
            </a:extLst>
          </p:cNvPr>
          <p:cNvSpPr>
            <a:spLocks noGrp="1"/>
          </p:cNvSpPr>
          <p:nvPr/>
        </p:nvSpPr>
        <p:spPr>
          <a:xfrm>
            <a:off x="514350" y="7115175"/>
            <a:ext cx="7524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60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25:8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207183-2444-4000-4DA8-B99D7F96C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9554" y="0"/>
            <a:ext cx="686044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75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402763-EBB6-47D0-981B-B51FAC814E85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5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25:8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16AA76-6A08-4241-B340-4956DE862E9E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To provide a sanctuary, that the Lord might dwell among His people.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7B6AEC-5324-4BF8-A554-88F82F25B3A7}"/>
              </a:ext>
            </a:extLst>
          </p:cNvPr>
          <p:cNvSpPr>
            <a:spLocks noGrp="1"/>
          </p:cNvSpPr>
          <p:nvPr/>
        </p:nvSpPr>
        <p:spPr>
          <a:xfrm>
            <a:off x="7143750" y="3906982"/>
            <a:ext cx="7639050" cy="43797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6000" b="1" dirty="0">
                <a:solidFill>
                  <a:srgbClr val="E4BF7D"/>
                </a:solidFill>
              </a:rPr>
              <a:t>8 </a:t>
            </a:r>
            <a:r>
              <a:rPr sz="6000" dirty="0"/>
              <a:t>And let them make me a sanctuary; that I may dwell among them.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758666-8B63-4370-98DA-FF300ED5D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47541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236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14C6A3-E0B1-43B0-8410-97104A87243A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80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2. Was this an entirely new thought to them?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2BD2D7-501A-4105-92B9-6937F5C4450D}"/>
              </a:ext>
            </a:extLst>
          </p:cNvPr>
          <p:cNvSpPr>
            <a:spLocks noGrp="1"/>
          </p:cNvSpPr>
          <p:nvPr/>
        </p:nvSpPr>
        <p:spPr>
          <a:xfrm>
            <a:off x="514350" y="7115175"/>
            <a:ext cx="7524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72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15:1–2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84DDFC-A471-0E08-426D-AC24C58B3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7704235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1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8600" y="239568"/>
            <a:ext cx="6477000" cy="80933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944ED7-339D-4270-A481-A1EB612EC305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15:1–2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6DE8BA-0339-4447-AA9B-F9350A74A529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E4BF7D"/>
                </a:solidFill>
              </a:rPr>
              <a:t>1 </a:t>
            </a:r>
            <a:r>
              <a:rPr sz="3600" dirty="0"/>
              <a:t>Then sang Moses and the children of Israel this song unto the LORD, and </a:t>
            </a:r>
            <a:r>
              <a:rPr sz="3600" dirty="0" err="1"/>
              <a:t>spake</a:t>
            </a:r>
            <a:r>
              <a:rPr sz="3600" dirty="0"/>
              <a:t>, saying, I will sing unto the LORD, for he hath triumphed gloriously: the horse and his rider hath he thrown into the sea.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E4BF7D"/>
                </a:solidFill>
              </a:rPr>
              <a:t>2 </a:t>
            </a:r>
            <a:r>
              <a:rPr sz="3600" dirty="0"/>
              <a:t>The LORD is my strength and song, and he is become my salvation: he is my God, and I will prepare him an habitation; my father's God, and I will exalt him.</a:t>
            </a:r>
          </a:p>
        </p:txBody>
      </p:sp>
    </p:spTree>
    <p:extLst>
      <p:ext uri="{BB962C8B-B14F-4D97-AF65-F5344CB8AC3E}">
        <p14:creationId xmlns:p14="http://schemas.microsoft.com/office/powerpoint/2010/main" val="1945197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5C311A-C0F8-481D-AE07-D366F2DD77A8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72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3. Of what was the frame-work of the tabernacle made?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DF19E5-66BC-4E77-A904-C71FE5F8A3EC}"/>
              </a:ext>
            </a:extLst>
          </p:cNvPr>
          <p:cNvSpPr>
            <a:spLocks noGrp="1"/>
          </p:cNvSpPr>
          <p:nvPr/>
        </p:nvSpPr>
        <p:spPr>
          <a:xfrm>
            <a:off x="514350" y="7115175"/>
            <a:ext cx="7524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66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26:15</a:t>
            </a:r>
          </a:p>
        </p:txBody>
      </p:sp>
      <p:pic>
        <p:nvPicPr>
          <p:cNvPr id="5" name="Picture 4" descr="What does Exodus 26:26 mean? | Bible Art">
            <a:extLst>
              <a:ext uri="{FF2B5EF4-FFF2-40B4-BE49-F238E27FC236}">
                <a16:creationId xmlns:a16="http://schemas.microsoft.com/office/drawing/2014/main" id="{B829952A-75EF-1DFE-3E75-221BC54B6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64" t="-851" r="12078" b="851"/>
          <a:stretch>
            <a:fillRect/>
          </a:stretch>
        </p:blipFill>
        <p:spPr>
          <a:xfrm>
            <a:off x="8039100" y="242887"/>
            <a:ext cx="6983558" cy="808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094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8600" y="239568"/>
            <a:ext cx="6477000" cy="80933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2255FB-BA17-487E-B8D7-1ECC2FBEBF5A}"/>
              </a:ext>
            </a:extLst>
          </p:cNvPr>
          <p:cNvSpPr>
            <a:spLocks noGrp="1"/>
          </p:cNvSpPr>
          <p:nvPr/>
        </p:nvSpPr>
        <p:spPr>
          <a:xfrm>
            <a:off x="7143750" y="239568"/>
            <a:ext cx="7639050" cy="10463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5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542B7C-79CD-4C83-920F-1906F2CE72CE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8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Upright boards of shittim wood.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0C0FEB-FDD1-405F-888C-8B114D7F4B3A}"/>
              </a:ext>
            </a:extLst>
          </p:cNvPr>
          <p:cNvSpPr>
            <a:spLocks noGrp="1"/>
          </p:cNvSpPr>
          <p:nvPr/>
        </p:nvSpPr>
        <p:spPr>
          <a:xfrm>
            <a:off x="7143750" y="3162300"/>
            <a:ext cx="7639050" cy="5124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6000" b="1" dirty="0">
                <a:solidFill>
                  <a:srgbClr val="E4BF7D"/>
                </a:solidFill>
              </a:rPr>
              <a:t>15 </a:t>
            </a:r>
            <a:r>
              <a:rPr sz="6000" dirty="0"/>
              <a:t>And thou shalt make boards for the tabernacle of shittim wood standing up.</a:t>
            </a:r>
          </a:p>
        </p:txBody>
      </p:sp>
    </p:spTree>
    <p:extLst>
      <p:ext uri="{BB962C8B-B14F-4D97-AF65-F5344CB8AC3E}">
        <p14:creationId xmlns:p14="http://schemas.microsoft.com/office/powerpoint/2010/main" val="198302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4F3AEA-CDF6-4FA6-8B89-29FC7F5633F0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80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4. How many boards were there on each side?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236280-73C4-4F66-899F-654818C8887D}"/>
              </a:ext>
            </a:extLst>
          </p:cNvPr>
          <p:cNvSpPr>
            <a:spLocks noGrp="1"/>
          </p:cNvSpPr>
          <p:nvPr/>
        </p:nvSpPr>
        <p:spPr>
          <a:xfrm>
            <a:off x="514350" y="7115175"/>
            <a:ext cx="7524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72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26:18–20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B906F-6D58-3D75-EA30-35B185F299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15" r="38294" b="1623"/>
          <a:stretch>
            <a:fillRect/>
          </a:stretch>
        </p:blipFill>
        <p:spPr>
          <a:xfrm>
            <a:off x="8039101" y="0"/>
            <a:ext cx="72009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003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849F10-7A47-478A-8492-D7862107E1BD}"/>
              </a:ext>
            </a:extLst>
          </p:cNvPr>
          <p:cNvSpPr>
            <a:spLocks noGrp="1"/>
          </p:cNvSpPr>
          <p:nvPr/>
        </p:nvSpPr>
        <p:spPr>
          <a:xfrm>
            <a:off x="7419108" y="428625"/>
            <a:ext cx="7363692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5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26:18–20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58E0E9-1DFD-4A11-BF91-27AADD5D9CE8}"/>
              </a:ext>
            </a:extLst>
          </p:cNvPr>
          <p:cNvSpPr>
            <a:spLocks noGrp="1"/>
          </p:cNvSpPr>
          <p:nvPr/>
        </p:nvSpPr>
        <p:spPr>
          <a:xfrm>
            <a:off x="7419108" y="1495425"/>
            <a:ext cx="7363691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E4BF7D"/>
                </a:solidFill>
              </a:rPr>
              <a:t>18 </a:t>
            </a:r>
            <a:r>
              <a:rPr sz="3600" dirty="0"/>
              <a:t>And thou shalt make the boards for the tabernacle, twenty boards on the south side southward.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E4BF7D"/>
                </a:solidFill>
              </a:rPr>
              <a:t>19 </a:t>
            </a:r>
            <a:r>
              <a:rPr sz="3600" dirty="0"/>
              <a:t>And thou shalt make forty sockets of silver under the twenty boards; two sockets under one board for his two tenons, and two sockets under another board for his two tenons.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E4BF7D"/>
                </a:solidFill>
              </a:rPr>
              <a:t>20 </a:t>
            </a:r>
            <a:r>
              <a:rPr sz="3600" dirty="0"/>
              <a:t>And for the second side of the tabernacle on the north side there shall be twenty boards:</a:t>
            </a:r>
          </a:p>
        </p:txBody>
      </p:sp>
      <p:pic>
        <p:nvPicPr>
          <p:cNvPr id="5" name="Picture 4" descr="Image preview">
            <a:extLst>
              <a:ext uri="{FF2B5EF4-FFF2-40B4-BE49-F238E27FC236}">
                <a16:creationId xmlns:a16="http://schemas.microsoft.com/office/drawing/2014/main" id="{0E8136EA-4B0C-2AFC-32B9-514EB7CB5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25" y="142875"/>
            <a:ext cx="6905625" cy="828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01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7810C5-C208-4D5B-8146-3D80541A6640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88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5. What were the dimensions of each board?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DCA28E-222C-46B4-97F4-23856F1EC2D6}"/>
              </a:ext>
            </a:extLst>
          </p:cNvPr>
          <p:cNvSpPr>
            <a:spLocks noGrp="1"/>
          </p:cNvSpPr>
          <p:nvPr/>
        </p:nvSpPr>
        <p:spPr>
          <a:xfrm>
            <a:off x="514350" y="6858000"/>
            <a:ext cx="7524750" cy="1304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80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A50421-8B6C-1DD9-87AD-3146DE5A2D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65" b="7201"/>
          <a:stretch>
            <a:fillRect/>
          </a:stretch>
        </p:blipFill>
        <p:spPr>
          <a:xfrm>
            <a:off x="8842664" y="0"/>
            <a:ext cx="639733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492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0DB8D0-EF7A-45B1-A804-4D7E9AB3E300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60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30073C-B00C-4900-83DE-8DB92DD1299C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0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Ten cubits long and one and a half cubits broad.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BD6929-E4E1-4046-8228-181ACB5C9A07}"/>
              </a:ext>
            </a:extLst>
          </p:cNvPr>
          <p:cNvSpPr>
            <a:spLocks noGrp="1"/>
          </p:cNvSpPr>
          <p:nvPr/>
        </p:nvSpPr>
        <p:spPr>
          <a:xfrm>
            <a:off x="7143750" y="3162300"/>
            <a:ext cx="7639050" cy="5124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6000" b="1" dirty="0">
                <a:solidFill>
                  <a:srgbClr val="E4BF7D"/>
                </a:solidFill>
              </a:rPr>
              <a:t>16 </a:t>
            </a:r>
            <a:r>
              <a:rPr sz="6000" dirty="0"/>
              <a:t>Ten cubits shall be the length of a board, and a cubit and a half shall be the breadth of one board.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9CCD3B-3024-9DC2-149D-48A794D539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385" r="806" b="1623"/>
          <a:stretch>
            <a:fillRect/>
          </a:stretch>
        </p:blipFill>
        <p:spPr>
          <a:xfrm>
            <a:off x="0" y="0"/>
            <a:ext cx="6771862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038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BF40A6-CF25-4AB3-AB20-79EDA9CE1886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80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6. Then what was the length and the height of the tabernacle?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8CB22A-EC6D-AC69-5039-F221240A72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229"/>
          <a:stretch>
            <a:fillRect/>
          </a:stretch>
        </p:blipFill>
        <p:spPr>
          <a:xfrm>
            <a:off x="7333584" y="0"/>
            <a:ext cx="790641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30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6B1FD1-C038-4F1A-9F87-ECDF67E63A13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26:16, 18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68F9EB-9F93-46A1-8E14-3CD44A70E691}"/>
              </a:ext>
            </a:extLst>
          </p:cNvPr>
          <p:cNvSpPr>
            <a:spLocks noGrp="1"/>
          </p:cNvSpPr>
          <p:nvPr/>
        </p:nvSpPr>
        <p:spPr>
          <a:xfrm>
            <a:off x="7143750" y="1285875"/>
            <a:ext cx="7639050" cy="1924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36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Length: 30 cubits. Height: 10 cubits.</a:t>
            </a:r>
          </a:p>
          <a:p>
            <a:pPr algn="l">
              <a:defRPr sz="33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36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20 boards × 1½ cubits = 30 cubits.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C02703-690F-4C0B-A41F-E20DA0DE4F8D}"/>
              </a:ext>
            </a:extLst>
          </p:cNvPr>
          <p:cNvSpPr>
            <a:spLocks noGrp="1"/>
          </p:cNvSpPr>
          <p:nvPr/>
        </p:nvSpPr>
        <p:spPr>
          <a:xfrm>
            <a:off x="7143750" y="2649682"/>
            <a:ext cx="7639050" cy="56370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E4BF7D"/>
                </a:solidFill>
              </a:rPr>
              <a:t>16 </a:t>
            </a:r>
            <a:r>
              <a:rPr sz="4400" dirty="0"/>
              <a:t>Ten cubits shall be the length of a board, and a cubit and a half shall be the breadth of one board.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E4BF7D"/>
                </a:solidFill>
              </a:rPr>
              <a:t>18 </a:t>
            </a:r>
            <a:r>
              <a:rPr sz="4400" dirty="0"/>
              <a:t>And thou shalt make the boards for the tabernacle, twenty boards on the south side southward.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48A487-93AB-E35D-96DB-DA8EB7A7D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-1" y="0"/>
            <a:ext cx="6864927" cy="8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2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315AFB-9D64-41CB-964D-7074D6EE687B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72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7. How were these boards kept in an upright position?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727D02-05A3-4675-8C08-46CA0CAC0BD1}"/>
              </a:ext>
            </a:extLst>
          </p:cNvPr>
          <p:cNvSpPr>
            <a:spLocks noGrp="1"/>
          </p:cNvSpPr>
          <p:nvPr/>
        </p:nvSpPr>
        <p:spPr>
          <a:xfrm>
            <a:off x="514350" y="6120245"/>
            <a:ext cx="7524750" cy="20426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66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26:17, 19, 26, 27, 28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C09697-D1C9-94F2-A2D8-AF2082BFC5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2000"/>
          <a:stretch/>
        </p:blipFill>
        <p:spPr>
          <a:xfrm>
            <a:off x="8382000" y="0"/>
            <a:ext cx="68580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442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8600" y="239568"/>
            <a:ext cx="6477000" cy="80933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A588973-D46D-42B5-8D55-1932D073CB17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8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26:17, 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41CC98-B8AF-4692-9DF8-465811A95179}"/>
              </a:ext>
            </a:extLst>
          </p:cNvPr>
          <p:cNvSpPr>
            <a:spLocks noGrp="1"/>
          </p:cNvSpPr>
          <p:nvPr/>
        </p:nvSpPr>
        <p:spPr>
          <a:xfrm>
            <a:off x="7143750" y="1285875"/>
            <a:ext cx="7639050" cy="7000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17 </a:t>
            </a:r>
            <a:r>
              <a:rPr sz="4000" dirty="0"/>
              <a:t>Two tenons shall there be in one board, set in order one against another: thus shalt thou make for all the boards of the tabernacle.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19 </a:t>
            </a:r>
            <a:r>
              <a:rPr sz="4000" dirty="0"/>
              <a:t>And thou shalt make forty sockets of silver under the twenty boards; two sockets under one board for his two tenons, and two sockets under another board for his two tenons.</a:t>
            </a:r>
          </a:p>
        </p:txBody>
      </p:sp>
    </p:spTree>
    <p:extLst>
      <p:ext uri="{BB962C8B-B14F-4D97-AF65-F5344CB8AC3E}">
        <p14:creationId xmlns:p14="http://schemas.microsoft.com/office/powerpoint/2010/main" val="1741077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7BCF6E-4AD0-4653-8313-A6B67AA83347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26:26–28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80B2C1-A536-460F-B042-33086D53CA43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E4BF7D"/>
                </a:solidFill>
              </a:rPr>
              <a:t>26 </a:t>
            </a:r>
            <a:r>
              <a:rPr sz="3600" dirty="0"/>
              <a:t>And thou shalt make bars of shittim wood; five for the boards of the one side of the tabernacle,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E4BF7D"/>
                </a:solidFill>
              </a:rPr>
              <a:t>27 </a:t>
            </a:r>
            <a:r>
              <a:rPr sz="3600" dirty="0"/>
              <a:t>And five bars for the boards of the other side of the tabernacle, and five bars for the boards of the side of the tabernacle, for the two sides westward.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E4BF7D"/>
                </a:solidFill>
              </a:rPr>
              <a:t>28 </a:t>
            </a:r>
            <a:r>
              <a:rPr sz="3600" dirty="0"/>
              <a:t>And the middle bar in the midst of the boards shall reach from end to end.</a:t>
            </a: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03AB17-22CC-39BD-16D7-5DEEF5377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11695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435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534400" y="239568"/>
            <a:ext cx="6477000" cy="80933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BA3089-47A2-4C2A-B002-9D1BEC43C231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66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8. Describe the west end of the tabernacle.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1869B0-30AA-466C-8F4E-961ECB53872E}"/>
              </a:ext>
            </a:extLst>
          </p:cNvPr>
          <p:cNvSpPr>
            <a:spLocks noGrp="1"/>
          </p:cNvSpPr>
          <p:nvPr/>
        </p:nvSpPr>
        <p:spPr>
          <a:xfrm>
            <a:off x="514350" y="6743700"/>
            <a:ext cx="7524750" cy="1419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66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26:22–25</a:t>
            </a:r>
          </a:p>
        </p:txBody>
      </p:sp>
    </p:spTree>
    <p:extLst>
      <p:ext uri="{BB962C8B-B14F-4D97-AF65-F5344CB8AC3E}">
        <p14:creationId xmlns:p14="http://schemas.microsoft.com/office/powerpoint/2010/main" val="1159473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02A2C9-7310-4B4C-ACAC-36E98B37ECFE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26:22–24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FB33A3-BF3B-46D1-8F4E-73D7905C79D4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E4BF7D"/>
                </a:solidFill>
              </a:rPr>
              <a:t>22 </a:t>
            </a:r>
            <a:r>
              <a:rPr sz="3600" dirty="0"/>
              <a:t>And for the sides of the tabernacle westward thou shalt make six boards.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E4BF7D"/>
                </a:solidFill>
              </a:rPr>
              <a:t>23 </a:t>
            </a:r>
            <a:r>
              <a:rPr sz="3600" dirty="0"/>
              <a:t>And two boards shalt thou make for the corners of the tabernacle in the two sides.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E4BF7D"/>
                </a:solidFill>
              </a:rPr>
              <a:t>24 </a:t>
            </a:r>
            <a:r>
              <a:rPr sz="3600" dirty="0"/>
              <a:t>And they shall be coupled together beneath, and they shall be coupled together above the head of it unto one ring: thus shall it be for them both; they shall be for the two corners.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8163E9-7272-FACF-23E9-5C4F0A51B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6044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12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8600" y="239568"/>
            <a:ext cx="6477000" cy="80933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8B71CB-08BD-481F-A5FA-994521283ECE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26:25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B57288-FFBB-4136-9034-12CD86405279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800" b="1" dirty="0">
                <a:solidFill>
                  <a:srgbClr val="E4BF7D"/>
                </a:solidFill>
              </a:rPr>
              <a:t>25 </a:t>
            </a:r>
            <a:r>
              <a:rPr sz="4800" dirty="0"/>
              <a:t>And they shall be eight boards, and their sockets of silver, sixteen sockets; two sockets under one board, and two sockets under another board.</a:t>
            </a:r>
          </a:p>
        </p:txBody>
      </p:sp>
    </p:spTree>
    <p:extLst>
      <p:ext uri="{BB962C8B-B14F-4D97-AF65-F5344CB8AC3E}">
        <p14:creationId xmlns:p14="http://schemas.microsoft.com/office/powerpoint/2010/main" val="11267961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D1B197-6DCB-4008-91FE-F932D1A4A9A7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66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9. With what was all the wood-work covered?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4C3E4A-F6A8-4BF5-8238-02FD8A3983EA}"/>
              </a:ext>
            </a:extLst>
          </p:cNvPr>
          <p:cNvSpPr>
            <a:spLocks noGrp="1"/>
          </p:cNvSpPr>
          <p:nvPr/>
        </p:nvSpPr>
        <p:spPr>
          <a:xfrm>
            <a:off x="514350" y="7115175"/>
            <a:ext cx="7524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5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26:29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6CEB3E-6BF3-BD76-8794-BEA36A25E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9554" y="0"/>
            <a:ext cx="686044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733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78E91C-E88D-4763-80E0-BE109C0A830D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8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26:29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4FF419-B227-4E95-96CE-B880E9E1A68D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0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The boards and bars were overlaid with gold. The rings for the bars were also gold.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9FA358-FEF4-4E50-8C11-ED0830C2DDA6}"/>
              </a:ext>
            </a:extLst>
          </p:cNvPr>
          <p:cNvSpPr>
            <a:spLocks noGrp="1"/>
          </p:cNvSpPr>
          <p:nvPr/>
        </p:nvSpPr>
        <p:spPr>
          <a:xfrm>
            <a:off x="7143750" y="3712308"/>
            <a:ext cx="7639050" cy="457444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800" b="1" dirty="0">
                <a:solidFill>
                  <a:srgbClr val="E4BF7D"/>
                </a:solidFill>
              </a:rPr>
              <a:t>29 </a:t>
            </a:r>
            <a:r>
              <a:rPr sz="4800" dirty="0"/>
              <a:t>And thou shalt overlay the boards with gold, and make their rings of gold for places for the bars: and thou shalt overlay the bars with gold.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922471-0717-60AE-1C15-0E5FAF3E4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6044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337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312EF0-7DB1-4FF6-921A-E40F48D10646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80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10. How was the east end </a:t>
            </a:r>
            <a:r>
              <a:rPr sz="8000" b="0" dirty="0" err="1">
                <a:solidFill>
                  <a:srgbClr val="FFF9EE"/>
                </a:solidFill>
                <a:latin typeface="Arial"/>
                <a:ea typeface="Arial"/>
                <a:cs typeface="Arial"/>
              </a:rPr>
              <a:t>inclosed</a:t>
            </a:r>
            <a:r>
              <a:rPr sz="80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4F6920-DAE9-4E14-A367-A6645FC6E71F}"/>
              </a:ext>
            </a:extLst>
          </p:cNvPr>
          <p:cNvSpPr>
            <a:spLocks noGrp="1"/>
          </p:cNvSpPr>
          <p:nvPr/>
        </p:nvSpPr>
        <p:spPr>
          <a:xfrm>
            <a:off x="514350" y="7115175"/>
            <a:ext cx="7524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5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26:36–37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116A66-08D4-7985-19B2-D35C9F0EC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9554" y="0"/>
            <a:ext cx="686044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181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024E66-02C2-40A7-AF6C-228EEE534248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26:36–37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09B444-43B3-4A38-8DBD-DD998F04C797}"/>
              </a:ext>
            </a:extLst>
          </p:cNvPr>
          <p:cNvSpPr>
            <a:spLocks noGrp="1"/>
          </p:cNvSpPr>
          <p:nvPr/>
        </p:nvSpPr>
        <p:spPr>
          <a:xfrm>
            <a:off x="7143750" y="1285875"/>
            <a:ext cx="7639050" cy="7000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36 </a:t>
            </a:r>
            <a:r>
              <a:rPr sz="4000" dirty="0"/>
              <a:t>And thou shalt make an hanging for the door of the tent, of blue, and purple, and scarlet, and fine twined linen, wrought with needlework.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37 </a:t>
            </a:r>
            <a:r>
              <a:rPr sz="4000" dirty="0"/>
              <a:t>And thou shalt make for the hanging five pillars of shittim wood, and overlay them with gold, and their hooks shall be of gold: and thou shalt cast five sockets of brass for them.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E68896-18F3-8BBA-4A22-2CA4EE5EC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6044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5303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534400" y="239568"/>
            <a:ext cx="6477000" cy="80933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1CE250-0906-4C10-9F28-7CB5A004D6DD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66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11. What formed the ceiling of the tabernacle?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297B3F-8866-49DE-95CF-99486D85D699}"/>
              </a:ext>
            </a:extLst>
          </p:cNvPr>
          <p:cNvSpPr>
            <a:spLocks noGrp="1"/>
          </p:cNvSpPr>
          <p:nvPr/>
        </p:nvSpPr>
        <p:spPr>
          <a:xfrm>
            <a:off x="514350" y="7115175"/>
            <a:ext cx="7524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66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26:1–6</a:t>
            </a:r>
          </a:p>
        </p:txBody>
      </p:sp>
    </p:spTree>
    <p:extLst>
      <p:ext uri="{BB962C8B-B14F-4D97-AF65-F5344CB8AC3E}">
        <p14:creationId xmlns:p14="http://schemas.microsoft.com/office/powerpoint/2010/main" val="960094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430333-E7F4-4899-A891-F53FEF85AF5A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8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26:1–2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636340-8532-42D8-8CE4-6FE635A148BD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1 </a:t>
            </a:r>
            <a:r>
              <a:rPr sz="4000" dirty="0"/>
              <a:t>Moreover thou shalt make the tabernacle with ten curtains of fine twined linen, and blue, and purple, and scarlet: with </a:t>
            </a:r>
            <a:r>
              <a:rPr sz="4000" dirty="0" err="1"/>
              <a:t>cherubims</a:t>
            </a:r>
            <a:r>
              <a:rPr sz="4000" dirty="0"/>
              <a:t> of cunning work shalt thou make them.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2 </a:t>
            </a:r>
            <a:r>
              <a:rPr sz="4000" dirty="0"/>
              <a:t>The length of one curtain shall be eight and twenty cubits, and the breadth of one curtain four cubits: and every one of the curtains shall have one measure.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4C4491-EF86-08F8-4BE0-3382BA4D9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6044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8076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8600" y="239568"/>
            <a:ext cx="6477000" cy="80933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8AABFB-B332-419C-941D-D193DDA4BA4F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26:3–4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181A33-D162-48B7-9DEE-77FBB4ACCA16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E4BF7D"/>
                </a:solidFill>
              </a:rPr>
              <a:t>3 </a:t>
            </a:r>
            <a:r>
              <a:rPr sz="3600" dirty="0"/>
              <a:t>The five curtains shall be coupled together one to another; and other five curtains shall be coupled one to another.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E4BF7D"/>
                </a:solidFill>
              </a:rPr>
              <a:t>4 </a:t>
            </a:r>
            <a:r>
              <a:rPr sz="3600" dirty="0"/>
              <a:t>And thou shalt make loops of blue upon the edge of the one curtain from the selvedge in the coupling; and likewise shalt thou make in the uttermost edge of another curtain, in the coupling of the second.</a:t>
            </a:r>
          </a:p>
        </p:txBody>
      </p:sp>
    </p:spTree>
    <p:extLst>
      <p:ext uri="{BB962C8B-B14F-4D97-AF65-F5344CB8AC3E}">
        <p14:creationId xmlns:p14="http://schemas.microsoft.com/office/powerpoint/2010/main" val="2493509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8600" y="239568"/>
            <a:ext cx="6477000" cy="80933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0625852-7EF1-490F-84C4-3FA51414D540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26:5–6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7DF2F6-AB1C-4AA6-8FA1-4E76347ED8F6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5 </a:t>
            </a:r>
            <a:r>
              <a:rPr sz="4000" dirty="0"/>
              <a:t>Fifty loops shalt thou make in the one curtain, and fifty loops shalt thou make in the edge of the curtain that is in the coupling of the second; that the loops may take hold one of another.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6 </a:t>
            </a:r>
            <a:r>
              <a:rPr sz="4000" dirty="0"/>
              <a:t>And thou shalt make fifty taches of gold, and couple the curtains together with the taches: and it shall be one tabernacle.</a:t>
            </a:r>
          </a:p>
        </p:txBody>
      </p:sp>
    </p:spTree>
    <p:extLst>
      <p:ext uri="{BB962C8B-B14F-4D97-AF65-F5344CB8AC3E}">
        <p14:creationId xmlns:p14="http://schemas.microsoft.com/office/powerpoint/2010/main" val="1355641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C8A3EA-9E67-4377-A267-D7BDD675449D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80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12. What covering was above this?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07C046-0FEF-4D91-9B82-51EA1C69F942}"/>
              </a:ext>
            </a:extLst>
          </p:cNvPr>
          <p:cNvSpPr>
            <a:spLocks noGrp="1"/>
          </p:cNvSpPr>
          <p:nvPr/>
        </p:nvSpPr>
        <p:spPr>
          <a:xfrm>
            <a:off x="514350" y="7115175"/>
            <a:ext cx="7524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60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26:7–13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50A6A4-41DF-2249-5EC5-5D050A02F4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332"/>
          <a:stretch>
            <a:fillRect/>
          </a:stretch>
        </p:blipFill>
        <p:spPr>
          <a:xfrm>
            <a:off x="7502769" y="0"/>
            <a:ext cx="7737231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429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710BB0-F58D-43F7-B75C-5E502660F119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26:7–9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5C611D-B744-4C5B-8C8E-48C84C5C7348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b="1" dirty="0">
                <a:solidFill>
                  <a:srgbClr val="E4BF7D"/>
                </a:solidFill>
              </a:rPr>
              <a:t>7 </a:t>
            </a:r>
            <a:r>
              <a:rPr dirty="0"/>
              <a:t>And thou shalt make curtains of goats' hair to be a covering upon the tabernacle: eleven curtains shalt thou make.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b="1" dirty="0">
                <a:solidFill>
                  <a:srgbClr val="E4BF7D"/>
                </a:solidFill>
              </a:rPr>
              <a:t>8 </a:t>
            </a:r>
            <a:r>
              <a:rPr dirty="0"/>
              <a:t>The length of one curtain shall be thirty cubits, and the breadth of one curtain four cubits: and the eleven curtains shall be all of one measure.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b="1" dirty="0">
                <a:solidFill>
                  <a:srgbClr val="E4BF7D"/>
                </a:solidFill>
              </a:rPr>
              <a:t>9 </a:t>
            </a:r>
            <a:r>
              <a:rPr dirty="0"/>
              <a:t>And thou shalt couple five curtains by themselves, and six curtains by themselves, and shalt double the sixth curtain in the forefront of the tabernacle.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1EF0B1-6B37-E9FD-299A-659A576CF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6044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137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4DAE5F9-DA7B-4154-A185-5349B0176AF0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5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26:10–11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0CBAF7-901D-487A-B59C-03B54A77F682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10 </a:t>
            </a:r>
            <a:r>
              <a:rPr sz="4000" dirty="0"/>
              <a:t>And thou shalt make fifty loops on the edge of the one curtain that is outmost in the coupling, and fifty loops in the edge of the curtain which </a:t>
            </a:r>
            <a:r>
              <a:rPr sz="4000" dirty="0" err="1"/>
              <a:t>coupleth</a:t>
            </a:r>
            <a:r>
              <a:rPr sz="4000" dirty="0"/>
              <a:t> the second.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11 </a:t>
            </a:r>
            <a:r>
              <a:rPr sz="4000" dirty="0"/>
              <a:t>And thou shalt make fifty taches of brass, and put the taches into the loops, and couple the tent together, that it may be one.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16A0AE-3D24-C273-3B63-F6000BF2F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9" y="0"/>
            <a:ext cx="686044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440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8600" y="239568"/>
            <a:ext cx="6477000" cy="80933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1A215CA-3D8B-433B-91F5-BE41B91CC3BD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26:12–13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5714B9-D583-4D1E-9418-F77F840285FC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E4BF7D"/>
                </a:solidFill>
              </a:rPr>
              <a:t>12 </a:t>
            </a:r>
            <a:r>
              <a:rPr sz="3600" dirty="0"/>
              <a:t>And the remnant that </a:t>
            </a:r>
            <a:r>
              <a:rPr sz="3600" dirty="0" err="1"/>
              <a:t>remaineth</a:t>
            </a:r>
            <a:r>
              <a:rPr sz="3600" dirty="0"/>
              <a:t> of the curtains of the tent, the half curtain that </a:t>
            </a:r>
            <a:r>
              <a:rPr sz="3600" dirty="0" err="1"/>
              <a:t>remaineth</a:t>
            </a:r>
            <a:r>
              <a:rPr sz="3600" dirty="0"/>
              <a:t>, shall hang over the backside of the tabernacle.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E4BF7D"/>
                </a:solidFill>
              </a:rPr>
              <a:t>13 </a:t>
            </a:r>
            <a:r>
              <a:rPr sz="3600" dirty="0"/>
              <a:t>And a cubit on the one side, and a cubit on the other side of that which </a:t>
            </a:r>
            <a:r>
              <a:rPr sz="3600" dirty="0" err="1"/>
              <a:t>remaineth</a:t>
            </a:r>
            <a:r>
              <a:rPr sz="3600" dirty="0"/>
              <a:t> in the length of the curtains of the tent, it shall hang over the sides of the tabernacle on this side and on that side, to cover it.</a:t>
            </a:r>
          </a:p>
        </p:txBody>
      </p:sp>
    </p:spTree>
    <p:extLst>
      <p:ext uri="{BB962C8B-B14F-4D97-AF65-F5344CB8AC3E}">
        <p14:creationId xmlns:p14="http://schemas.microsoft.com/office/powerpoint/2010/main" val="618648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l="45000"/>
          <a:stretch/>
        </p:blipFill>
        <p:spPr>
          <a:xfrm>
            <a:off x="8534400" y="238125"/>
            <a:ext cx="6477000" cy="80962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BB4A86-B1E1-46A6-B721-78E4F008404A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66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13. What further protection did the tabernacle have above?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06F941-1AF8-4152-BF4C-9DF0D1D9AA01}"/>
              </a:ext>
            </a:extLst>
          </p:cNvPr>
          <p:cNvSpPr>
            <a:spLocks noGrp="1"/>
          </p:cNvSpPr>
          <p:nvPr/>
        </p:nvSpPr>
        <p:spPr>
          <a:xfrm>
            <a:off x="514350" y="7115175"/>
            <a:ext cx="7524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66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26:14</a:t>
            </a:r>
          </a:p>
        </p:txBody>
      </p:sp>
    </p:spTree>
    <p:extLst>
      <p:ext uri="{BB962C8B-B14F-4D97-AF65-F5344CB8AC3E}">
        <p14:creationId xmlns:p14="http://schemas.microsoft.com/office/powerpoint/2010/main" val="13856179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E640D8-1E13-436F-975C-5221AD9756EF}"/>
              </a:ext>
            </a:extLst>
          </p:cNvPr>
          <p:cNvSpPr>
            <a:spLocks noGrp="1"/>
          </p:cNvSpPr>
          <p:nvPr/>
        </p:nvSpPr>
        <p:spPr>
          <a:xfrm>
            <a:off x="7143750" y="239568"/>
            <a:ext cx="7639050" cy="10463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5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53FC6E-22FD-4F9C-BEE4-FFDAC2B8CF1B}"/>
              </a:ext>
            </a:extLst>
          </p:cNvPr>
          <p:cNvSpPr>
            <a:spLocks noGrp="1"/>
          </p:cNvSpPr>
          <p:nvPr/>
        </p:nvSpPr>
        <p:spPr>
          <a:xfrm>
            <a:off x="7143750" y="1070708"/>
            <a:ext cx="7639050" cy="185346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0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Rams’ skins dyed red, and above them a covering of badgers’ skins.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39DC2C-F79E-4D39-B434-0241A7C04290}"/>
              </a:ext>
            </a:extLst>
          </p:cNvPr>
          <p:cNvSpPr>
            <a:spLocks noGrp="1"/>
          </p:cNvSpPr>
          <p:nvPr/>
        </p:nvSpPr>
        <p:spPr>
          <a:xfrm>
            <a:off x="7143750" y="3162300"/>
            <a:ext cx="7639050" cy="5124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5400" b="1" dirty="0">
                <a:solidFill>
                  <a:srgbClr val="E4BF7D"/>
                </a:solidFill>
              </a:rPr>
              <a:t>14 </a:t>
            </a:r>
            <a:r>
              <a:rPr sz="5400" dirty="0"/>
              <a:t>And thou shalt make a covering for the tent of rams' skins dyed red, and a covering above of badgers' skins.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DF6A2D-0372-234C-5B89-DD25F3F899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330" r="22514"/>
          <a:stretch>
            <a:fillRect/>
          </a:stretch>
        </p:blipFill>
        <p:spPr>
          <a:xfrm>
            <a:off x="-952500" y="-1"/>
            <a:ext cx="7447085" cy="862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2043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018CDE-A6AE-44A3-97F1-4FB0CFD32B4F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60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14. How many apartments were there in the tabernacle? What were they called? And how were they separated?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F841AB-82B6-4A15-8A08-837B7A5197CC}"/>
              </a:ext>
            </a:extLst>
          </p:cNvPr>
          <p:cNvSpPr>
            <a:spLocks noGrp="1"/>
          </p:cNvSpPr>
          <p:nvPr/>
        </p:nvSpPr>
        <p:spPr>
          <a:xfrm>
            <a:off x="514350" y="7354277"/>
            <a:ext cx="7524750" cy="80864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8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26:31–33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D6A07B-541F-622F-9CB9-CD1619DDC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9554" y="0"/>
            <a:ext cx="686044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6440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8600" y="239568"/>
            <a:ext cx="6477000" cy="80933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55F2D7C-FDA0-4B2E-845C-2A6C4488448A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26:31–32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DF6F4E-AE54-4658-B254-C697256F3F53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31 </a:t>
            </a:r>
            <a:r>
              <a:rPr sz="4000" dirty="0"/>
              <a:t>And thou shalt make a vail of blue, and purple, and scarlet, and fine twined linen of cunning work: with </a:t>
            </a:r>
            <a:r>
              <a:rPr sz="4000" dirty="0" err="1"/>
              <a:t>cherubims</a:t>
            </a:r>
            <a:r>
              <a:rPr sz="4000" dirty="0"/>
              <a:t> shall it be made: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32 </a:t>
            </a:r>
            <a:r>
              <a:rPr sz="4000" dirty="0"/>
              <a:t>And thou shalt hang it upon four pillars of shittim wood overlaid with gold: their hooks shall be of gold, upon the four sockets of silver.</a:t>
            </a:r>
          </a:p>
        </p:txBody>
      </p:sp>
    </p:spTree>
    <p:extLst>
      <p:ext uri="{BB962C8B-B14F-4D97-AF65-F5344CB8AC3E}">
        <p14:creationId xmlns:p14="http://schemas.microsoft.com/office/powerpoint/2010/main" val="16332536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E03BCE-05D8-4F53-B849-81E610676CE6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26:33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0216F2-517A-4EE6-8EF4-9E8EF0EA40E6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800" b="1" dirty="0">
                <a:solidFill>
                  <a:srgbClr val="E4BF7D"/>
                </a:solidFill>
              </a:rPr>
              <a:t>33 </a:t>
            </a:r>
            <a:r>
              <a:rPr sz="4800" dirty="0"/>
              <a:t>And thou shalt hang up the vail under the taches, that thou mayest bring in thither within the vail the ark of the testimony: and the vail shall divide unto you between the holy place and the most holy.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E59AA2-CADC-8BFC-DFA4-2DA71F7AF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6044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492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FFA740-FC9C-4142-BE3E-56E1F7500652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72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15. How was Moses guided in building this tabernacle?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91B90B-2B78-47FC-99AD-6FEF85AF3DF7}"/>
              </a:ext>
            </a:extLst>
          </p:cNvPr>
          <p:cNvSpPr>
            <a:spLocks noGrp="1"/>
          </p:cNvSpPr>
          <p:nvPr/>
        </p:nvSpPr>
        <p:spPr>
          <a:xfrm>
            <a:off x="514350" y="6980663"/>
            <a:ext cx="7524750" cy="11822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72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25:8–9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3808CE-480A-A987-0EE2-9C00D2D183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635"/>
          <a:stretch>
            <a:fillRect/>
          </a:stretch>
        </p:blipFill>
        <p:spPr>
          <a:xfrm>
            <a:off x="8039100" y="0"/>
            <a:ext cx="72009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8713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8600" y="239568"/>
            <a:ext cx="6477000" cy="80933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8371DFC-237E-4798-AC2A-43B9B5837D1F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25:8–9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AD9AA3-47BC-4933-A711-4CFA474E01F0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33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The Lord showed Moses the pattern of the tabernacle and its instruments.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CE16EA-E270-4CC9-9D1F-57D64E21635B}"/>
              </a:ext>
            </a:extLst>
          </p:cNvPr>
          <p:cNvSpPr>
            <a:spLocks noGrp="1"/>
          </p:cNvSpPr>
          <p:nvPr/>
        </p:nvSpPr>
        <p:spPr>
          <a:xfrm>
            <a:off x="7143750" y="3162300"/>
            <a:ext cx="7639050" cy="5124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8 </a:t>
            </a:r>
            <a:r>
              <a:rPr sz="4000" dirty="0"/>
              <a:t>And let them make me a sanctuary; that I may dwell among them.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9 </a:t>
            </a:r>
            <a:r>
              <a:rPr sz="4000" dirty="0"/>
              <a:t>According to all that I shew thee, after the pattern of the tabernacle, and the pattern of all the instruments thereof, even so shall ye make it.</a:t>
            </a:r>
          </a:p>
        </p:txBody>
      </p:sp>
    </p:spTree>
    <p:extLst>
      <p:ext uri="{BB962C8B-B14F-4D97-AF65-F5344CB8AC3E}">
        <p14:creationId xmlns:p14="http://schemas.microsoft.com/office/powerpoint/2010/main" val="15122080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47D839-0E31-4C9E-ACE4-422F1E31A54C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72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16. Was this tabernacle the real dwelling-place of God?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40FF96-2C75-4376-ADC3-3CC00D06C25D}"/>
              </a:ext>
            </a:extLst>
          </p:cNvPr>
          <p:cNvSpPr>
            <a:spLocks noGrp="1"/>
          </p:cNvSpPr>
          <p:nvPr/>
        </p:nvSpPr>
        <p:spPr>
          <a:xfrm>
            <a:off x="514350" y="5698274"/>
            <a:ext cx="7524750" cy="24646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5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1 Kings 8:27; </a:t>
            </a:r>
            <a:endParaRPr lang="en-US" sz="5400" b="0" dirty="0">
              <a:solidFill>
                <a:srgbClr val="E4BF7D"/>
              </a:solidFill>
              <a:latin typeface="Arial"/>
              <a:ea typeface="Arial"/>
              <a:cs typeface="Arial"/>
            </a:endParaRPr>
          </a:p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5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Acts 7:48–49; </a:t>
            </a:r>
            <a:endParaRPr lang="en-US" sz="5400" b="0" dirty="0">
              <a:solidFill>
                <a:srgbClr val="E4BF7D"/>
              </a:solidFill>
              <a:latin typeface="Arial"/>
              <a:ea typeface="Arial"/>
              <a:cs typeface="Arial"/>
            </a:endParaRPr>
          </a:p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5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Isaiah 66:1–2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A1D4F8-00FC-0823-C541-6B8A277699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786"/>
          <a:stretch>
            <a:fillRect/>
          </a:stretch>
        </p:blipFill>
        <p:spPr>
          <a:xfrm>
            <a:off x="7282543" y="-1"/>
            <a:ext cx="7957457" cy="857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1109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9480C8-732A-429C-9779-205034695747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1 Kings 8:27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BFB27A-0DB2-464C-8D2B-8F5D535E8B5D}"/>
              </a:ext>
            </a:extLst>
          </p:cNvPr>
          <p:cNvSpPr>
            <a:spLocks noGrp="1"/>
          </p:cNvSpPr>
          <p:nvPr/>
        </p:nvSpPr>
        <p:spPr>
          <a:xfrm>
            <a:off x="7143750" y="1495424"/>
            <a:ext cx="7639050" cy="230714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36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God cannot be contained in an earthly building. Heaven is His throne</a:t>
            </a:r>
            <a:r>
              <a:rPr lang="en-US" sz="36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.</a:t>
            </a:r>
            <a:endParaRPr sz="3600" b="0" dirty="0">
              <a:solidFill>
                <a:srgbClr val="E4BF7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03C826-F17E-4ECA-AFBF-8E5B47117AE2}"/>
              </a:ext>
            </a:extLst>
          </p:cNvPr>
          <p:cNvSpPr>
            <a:spLocks noGrp="1"/>
          </p:cNvSpPr>
          <p:nvPr/>
        </p:nvSpPr>
        <p:spPr>
          <a:xfrm>
            <a:off x="7143750" y="3646714"/>
            <a:ext cx="7639050" cy="464003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E4BF7D"/>
                </a:solidFill>
              </a:rPr>
              <a:t>27 </a:t>
            </a:r>
            <a:r>
              <a:rPr sz="4400" dirty="0"/>
              <a:t>But will God indeed dwell on the earth? behold, the heaven and heaven of heavens cannot contain thee; how much less this house that I have </a:t>
            </a:r>
            <a:r>
              <a:rPr sz="4400" dirty="0" err="1"/>
              <a:t>builded</a:t>
            </a:r>
            <a:r>
              <a:rPr sz="4400" dirty="0"/>
              <a:t>?</a:t>
            </a:r>
          </a:p>
        </p:txBody>
      </p:sp>
      <p:pic>
        <p:nvPicPr>
          <p:cNvPr id="8" name="Picture 7" descr="NASA images: 6 astonishing photos offering glimpse of the wonders of  Universe | Mint">
            <a:extLst>
              <a:ext uri="{FF2B5EF4-FFF2-40B4-BE49-F238E27FC236}">
                <a16:creationId xmlns:a16="http://schemas.microsoft.com/office/drawing/2014/main" id="{4C7BB565-5FA4-A0ED-DBA1-2144B2A25F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281" r="28642"/>
          <a:stretch>
            <a:fillRect/>
          </a:stretch>
        </p:blipFill>
        <p:spPr>
          <a:xfrm>
            <a:off x="0" y="0"/>
            <a:ext cx="6727372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47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E8D0F6-C62C-4FC7-AAAE-0CC6A549BDAF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Acts 7:48–49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9A380F-ED6A-443F-A706-34E69FBC45DE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E4BF7D"/>
                </a:solidFill>
              </a:rPr>
              <a:t>48 </a:t>
            </a:r>
            <a:r>
              <a:rPr sz="4400" dirty="0"/>
              <a:t>Howbeit the most High dwelleth not in temples made with hands; as saith the prophet,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E4BF7D"/>
                </a:solidFill>
              </a:rPr>
              <a:t>49 </a:t>
            </a:r>
            <a:r>
              <a:rPr sz="4400" dirty="0"/>
              <a:t>Heaven is my throne, and earth is my footstool: what house will ye build me? saith the Lord: or what is the place of my rest?</a:t>
            </a:r>
          </a:p>
        </p:txBody>
      </p:sp>
      <p:pic>
        <p:nvPicPr>
          <p:cNvPr id="5" name="Picture 4" descr="What Is the Biggest Object in the Universe? Most Likely Galaxy Clusters |  Discover Magazine">
            <a:extLst>
              <a:ext uri="{FF2B5EF4-FFF2-40B4-BE49-F238E27FC236}">
                <a16:creationId xmlns:a16="http://schemas.microsoft.com/office/drawing/2014/main" id="{F6FF2F00-7F91-EB11-EAAD-EE4720B4D3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100" r="21974"/>
          <a:stretch>
            <a:fillRect/>
          </a:stretch>
        </p:blipFill>
        <p:spPr>
          <a:xfrm>
            <a:off x="1" y="0"/>
            <a:ext cx="69342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476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151004-9900-47FD-9880-EB3ADC70699B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Isaiah 66:1–2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7DE98A-EF4C-4A36-A4BF-56B9DD3B1D78}"/>
              </a:ext>
            </a:extLst>
          </p:cNvPr>
          <p:cNvSpPr>
            <a:spLocks noGrp="1"/>
          </p:cNvSpPr>
          <p:nvPr/>
        </p:nvSpPr>
        <p:spPr>
          <a:xfrm>
            <a:off x="7143750" y="1175657"/>
            <a:ext cx="7639050" cy="711109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1 </a:t>
            </a:r>
            <a:r>
              <a:rPr sz="4000" dirty="0"/>
              <a:t>Thus saith the LORD, The heaven is my throne, and the earth is my footstool: where is the house that ye build unto me? and where is the place of my rest?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2 </a:t>
            </a:r>
            <a:r>
              <a:rPr sz="4000" dirty="0"/>
              <a:t>For all those things hath mine hand made, and all those things have been, saith the LORD: but to this man will I look, even to him that is poor and of a contrite spirit, and </a:t>
            </a:r>
            <a:r>
              <a:rPr sz="4000" dirty="0" err="1"/>
              <a:t>trembleth</a:t>
            </a:r>
            <a:r>
              <a:rPr sz="4000" dirty="0"/>
              <a:t> at my word.</a:t>
            </a:r>
          </a:p>
        </p:txBody>
      </p:sp>
      <p:pic>
        <p:nvPicPr>
          <p:cNvPr id="5" name="Picture 4" descr="Wonders of the universe | CNN">
            <a:extLst>
              <a:ext uri="{FF2B5EF4-FFF2-40B4-BE49-F238E27FC236}">
                <a16:creationId xmlns:a16="http://schemas.microsoft.com/office/drawing/2014/main" id="{56135B66-5CDF-8273-92B9-F7B6BB3610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801" r="23799"/>
          <a:stretch>
            <a:fillRect/>
          </a:stretch>
        </p:blipFill>
        <p:spPr>
          <a:xfrm>
            <a:off x="0" y="0"/>
            <a:ext cx="6542314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9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979F53-5E17-4C25-B34D-D9A449A4C205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72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17. What were these “holy places” which Moses made?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ABFF93-BC5E-4DC1-A4F7-8195D5D121AB}"/>
              </a:ext>
            </a:extLst>
          </p:cNvPr>
          <p:cNvSpPr>
            <a:spLocks noGrp="1"/>
          </p:cNvSpPr>
          <p:nvPr/>
        </p:nvSpPr>
        <p:spPr>
          <a:xfrm>
            <a:off x="514350" y="7115175"/>
            <a:ext cx="7524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72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Hebrews 9:23–24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8763DE-A623-3F3D-D297-A15863909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1529" y="0"/>
            <a:ext cx="6898471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108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F854F8-2207-4C3B-B8E6-A499C6ADBB33}"/>
              </a:ext>
            </a:extLst>
          </p:cNvPr>
          <p:cNvSpPr>
            <a:spLocks noGrp="1"/>
          </p:cNvSpPr>
          <p:nvPr/>
        </p:nvSpPr>
        <p:spPr>
          <a:xfrm>
            <a:off x="7143750" y="1238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Hebrews 9:23–24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55FB35-DB83-40E2-98EB-C77D3DAD64F1}"/>
              </a:ext>
            </a:extLst>
          </p:cNvPr>
          <p:cNvSpPr>
            <a:spLocks noGrp="1"/>
          </p:cNvSpPr>
          <p:nvPr/>
        </p:nvSpPr>
        <p:spPr>
          <a:xfrm>
            <a:off x="7143750" y="740229"/>
            <a:ext cx="7639050" cy="754652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23 </a:t>
            </a:r>
            <a:r>
              <a:rPr sz="4000" dirty="0"/>
              <a:t>It was therefore necessary that the patterns of things in the heavens should be purified with these; but the heavenly things themselves with better sacrifices than these.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24 </a:t>
            </a:r>
            <a:r>
              <a:rPr sz="4000" dirty="0"/>
              <a:t>For Christ is not entered into the holy places made with hands, which are the figures of the true; but into heaven itself, now to appear in the presence of God for us:</a:t>
            </a:r>
          </a:p>
        </p:txBody>
      </p:sp>
      <p:pic>
        <p:nvPicPr>
          <p:cNvPr id="5" name="Picture 4" descr="Hebrews: Christ the High Priest Enters the Greater Tabernacle">
            <a:extLst>
              <a:ext uri="{FF2B5EF4-FFF2-40B4-BE49-F238E27FC236}">
                <a16:creationId xmlns:a16="http://schemas.microsoft.com/office/drawing/2014/main" id="{8B4ED37C-BA94-777A-9426-3E0C45BFF4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37" r="33110" b="10307"/>
          <a:stretch>
            <a:fillRect/>
          </a:stretch>
        </p:blipFill>
        <p:spPr>
          <a:xfrm>
            <a:off x="0" y="-1"/>
            <a:ext cx="6760028" cy="857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147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9E3A1C-C7FD-48FB-B998-B4974C98300B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96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18. Then where are the true holy places?</a:t>
            </a:r>
          </a:p>
        </p:txBody>
      </p:sp>
      <p:pic>
        <p:nvPicPr>
          <p:cNvPr id="5" name="Picture 4" descr="Throne Room of God: A Divine Encounter | AI Art Generator | Easy-Peasy.AI">
            <a:extLst>
              <a:ext uri="{FF2B5EF4-FFF2-40B4-BE49-F238E27FC236}">
                <a16:creationId xmlns:a16="http://schemas.microsoft.com/office/drawing/2014/main" id="{AAF9408A-43A0-DCB5-25F5-E8A9C6DBAE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00" r="9968"/>
          <a:stretch>
            <a:fillRect/>
          </a:stretch>
        </p:blipFill>
        <p:spPr>
          <a:xfrm>
            <a:off x="8207829" y="0"/>
            <a:ext cx="7032172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433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CB8F01-2589-48A4-A9A8-D4BE47396C98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66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Hebrews 9:24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6FD378-D9AD-441C-91A4-72485339A204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In heaven itself, in the presence of God.</a:t>
            </a:r>
          </a:p>
          <a:p>
            <a:pPr algn="l">
              <a:defRPr sz="33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Hebrews 9:24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B022A0-BAB8-465E-BBFB-B9CB78688106}"/>
              </a:ext>
            </a:extLst>
          </p:cNvPr>
          <p:cNvSpPr>
            <a:spLocks noGrp="1"/>
          </p:cNvSpPr>
          <p:nvPr/>
        </p:nvSpPr>
        <p:spPr>
          <a:xfrm>
            <a:off x="7143750" y="4005942"/>
            <a:ext cx="7639050" cy="42808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E4BF7D"/>
                </a:solidFill>
              </a:rPr>
              <a:t>24 </a:t>
            </a:r>
            <a:r>
              <a:rPr sz="4400" dirty="0"/>
              <a:t>For Christ is not entered into the holy places made with hands, which are the figures of the true; but into heaven itself, now to appear in the presence of God for us: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ED8D2A-E4C1-FE7E-7457-0F624791EB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645"/>
          <a:stretch>
            <a:fillRect/>
          </a:stretch>
        </p:blipFill>
        <p:spPr>
          <a:xfrm>
            <a:off x="0" y="-1"/>
            <a:ext cx="6542314" cy="857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2569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CEE55C-AF68-4013-9450-512F085C83F9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66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19. Is there a real sanctuary, a special dwelling place, for God in Heaven?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49B2F2-31DB-4526-A3F0-F5D14109BEC0}"/>
              </a:ext>
            </a:extLst>
          </p:cNvPr>
          <p:cNvSpPr>
            <a:spLocks noGrp="1"/>
          </p:cNvSpPr>
          <p:nvPr/>
        </p:nvSpPr>
        <p:spPr>
          <a:xfrm>
            <a:off x="514350" y="6357257"/>
            <a:ext cx="7524750" cy="18056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8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Hebrews 8:1–2; </a:t>
            </a:r>
            <a:endParaRPr lang="en-US" sz="4800" b="0" dirty="0">
              <a:solidFill>
                <a:srgbClr val="E4BF7D"/>
              </a:solidFill>
              <a:latin typeface="Arial"/>
              <a:ea typeface="Arial"/>
              <a:cs typeface="Arial"/>
            </a:endParaRPr>
          </a:p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8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Psalm 11:4; 1 Kings 8:30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E7142F-C265-25F0-2841-081346A08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9554" y="0"/>
            <a:ext cx="686044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7289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8600" y="239568"/>
            <a:ext cx="6477000" cy="80933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EC73C3-1344-4577-A469-B1DE099186D4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8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Hebrews 8:1–2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956926-4799-4691-8CC0-7FE0C83F4E01}"/>
              </a:ext>
            </a:extLst>
          </p:cNvPr>
          <p:cNvSpPr>
            <a:spLocks noGrp="1"/>
          </p:cNvSpPr>
          <p:nvPr/>
        </p:nvSpPr>
        <p:spPr>
          <a:xfrm>
            <a:off x="7143750" y="1285875"/>
            <a:ext cx="7639050" cy="7000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E4BF7D"/>
                </a:solidFill>
              </a:rPr>
              <a:t>1 </a:t>
            </a:r>
            <a:r>
              <a:rPr sz="4400" dirty="0"/>
              <a:t>Now of the things which we have spoken this is the sum: We have such an high priest, who is set on the right hand of the throne of the Majesty in the heavens;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E4BF7D"/>
                </a:solidFill>
              </a:rPr>
              <a:t>2 </a:t>
            </a:r>
            <a:r>
              <a:rPr sz="4400" dirty="0"/>
              <a:t>A minister of the sanctuary, and of the true tabernacle, which the Lord pitched, and not man.</a:t>
            </a:r>
          </a:p>
        </p:txBody>
      </p:sp>
    </p:spTree>
    <p:extLst>
      <p:ext uri="{BB962C8B-B14F-4D97-AF65-F5344CB8AC3E}">
        <p14:creationId xmlns:p14="http://schemas.microsoft.com/office/powerpoint/2010/main" val="3398237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F8E6A6-4E71-4921-AB52-76EB96B82FE2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Psalm 11:4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3B5D71-FB2D-4A51-A744-77969C728165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6600" b="1" dirty="0">
                <a:solidFill>
                  <a:srgbClr val="E4BF7D"/>
                </a:solidFill>
              </a:rPr>
              <a:t>4 </a:t>
            </a:r>
            <a:r>
              <a:rPr sz="6600" dirty="0"/>
              <a:t>The LORD is in his holy temple, the LORD'S throne is in heaven: his eyes behold, his eyelids try, the children of men.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9B6FEE-B00E-A4C2-AF1B-0F7B686A4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60446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972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8600" y="239568"/>
            <a:ext cx="6477000" cy="80933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963782-D089-4CB6-8CD2-8785B9B74BF8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5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1 Kings 8:30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ABD5E9-CE1D-47C8-89DB-6298FF98629C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800" b="1" dirty="0">
                <a:solidFill>
                  <a:srgbClr val="E4BF7D"/>
                </a:solidFill>
              </a:rPr>
              <a:t>30 </a:t>
            </a:r>
            <a:r>
              <a:rPr sz="4800" dirty="0"/>
              <a:t>And hearken thou to the supplication of thy servant, and of thy people Israel, when they shall pray toward this place: and hear thou in heaven thy dwelling place: and when thou </a:t>
            </a:r>
            <a:r>
              <a:rPr sz="4800" dirty="0" err="1"/>
              <a:t>hearest</a:t>
            </a:r>
            <a:r>
              <a:rPr sz="4800" dirty="0"/>
              <a:t>, forgive.</a:t>
            </a:r>
          </a:p>
        </p:txBody>
      </p:sp>
    </p:spTree>
    <p:extLst>
      <p:ext uri="{BB962C8B-B14F-4D97-AF65-F5344CB8AC3E}">
        <p14:creationId xmlns:p14="http://schemas.microsoft.com/office/powerpoint/2010/main" val="8631701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t="18000"/>
          <a:stretch/>
        </p:blipFill>
        <p:spPr>
          <a:xfrm>
            <a:off x="8534400" y="238125"/>
            <a:ext cx="6477000" cy="80962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436CCB-CB4B-48E2-B984-3F5667D66962}"/>
              </a:ext>
            </a:extLst>
          </p:cNvPr>
          <p:cNvSpPr>
            <a:spLocks noGrp="1"/>
          </p:cNvSpPr>
          <p:nvPr/>
        </p:nvSpPr>
        <p:spPr>
          <a:xfrm>
            <a:off x="514350" y="315686"/>
            <a:ext cx="7524750" cy="65423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80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20. In the type, what were pictured on all the curtains within?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4C09E3-7707-4300-A7A3-E896B922C822}"/>
              </a:ext>
            </a:extLst>
          </p:cNvPr>
          <p:cNvSpPr>
            <a:spLocks noGrp="1"/>
          </p:cNvSpPr>
          <p:nvPr/>
        </p:nvSpPr>
        <p:spPr>
          <a:xfrm>
            <a:off x="514350" y="7115175"/>
            <a:ext cx="7524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80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26:1, 31</a:t>
            </a:r>
          </a:p>
        </p:txBody>
      </p:sp>
    </p:spTree>
    <p:extLst>
      <p:ext uri="{BB962C8B-B14F-4D97-AF65-F5344CB8AC3E}">
        <p14:creationId xmlns:p14="http://schemas.microsoft.com/office/powerpoint/2010/main" val="20727463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t="10000"/>
          <a:stretch/>
        </p:blipFill>
        <p:spPr>
          <a:xfrm>
            <a:off x="228600" y="238125"/>
            <a:ext cx="6477000" cy="80962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A8EAAF-4940-4593-93BE-D37A8728B3C2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200" b="0">
                <a:solidFill>
                  <a:srgbClr val="E4BF7D"/>
                </a:solidFill>
                <a:latin typeface="Arial"/>
                <a:ea typeface="Arial"/>
                <a:cs typeface="Arial"/>
              </a:rPr>
              <a:t>Exodus 26:1, 31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48BDAC-A44C-420C-8C5E-DDFF3EC379EB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6791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1 </a:t>
            </a:r>
            <a:r>
              <a:rPr sz="4000" dirty="0"/>
              <a:t>Moreover thou shalt make the tabernacle with ten curtains of fine twined linen, and blue, and purple, and scarlet: with </a:t>
            </a:r>
            <a:r>
              <a:rPr sz="4000" dirty="0" err="1"/>
              <a:t>cherubims</a:t>
            </a:r>
            <a:r>
              <a:rPr sz="4000" dirty="0"/>
              <a:t> of cunning work shalt thou make them.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31 </a:t>
            </a:r>
            <a:r>
              <a:rPr sz="4000" dirty="0"/>
              <a:t>And thou shalt make a vail of blue, and purple, and scarlet, and fine twined linen of cunning work: with </a:t>
            </a:r>
            <a:r>
              <a:rPr sz="4000" dirty="0" err="1"/>
              <a:t>cherubims</a:t>
            </a:r>
            <a:r>
              <a:rPr sz="4000" dirty="0"/>
              <a:t> shall it be made:</a:t>
            </a:r>
          </a:p>
        </p:txBody>
      </p:sp>
    </p:spTree>
    <p:extLst>
      <p:ext uri="{BB962C8B-B14F-4D97-AF65-F5344CB8AC3E}">
        <p14:creationId xmlns:p14="http://schemas.microsoft.com/office/powerpoint/2010/main" val="5296890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BB93F3-953A-4E6C-AB06-A940149575AF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80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21. What were these to represent in the reality?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CF1AEB-A086-4780-9815-35855F3DC9EB}"/>
              </a:ext>
            </a:extLst>
          </p:cNvPr>
          <p:cNvSpPr>
            <a:spLocks noGrp="1"/>
          </p:cNvSpPr>
          <p:nvPr/>
        </p:nvSpPr>
        <p:spPr>
          <a:xfrm>
            <a:off x="514350" y="6531429"/>
            <a:ext cx="7524750" cy="16314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80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Revelation 5:11</a:t>
            </a:r>
          </a:p>
        </p:txBody>
      </p:sp>
      <p:pic>
        <p:nvPicPr>
          <p:cNvPr id="5" name="Picture 4" descr="The Throne Room of God">
            <a:extLst>
              <a:ext uri="{FF2B5EF4-FFF2-40B4-BE49-F238E27FC236}">
                <a16:creationId xmlns:a16="http://schemas.microsoft.com/office/drawing/2014/main" id="{E6ECC890-141F-6666-C050-292BCB0AC8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327"/>
          <a:stretch>
            <a:fillRect/>
          </a:stretch>
        </p:blipFill>
        <p:spPr>
          <a:xfrm>
            <a:off x="7897501" y="-1"/>
            <a:ext cx="7342499" cy="857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866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055944-8FC9-42CE-A467-B0D16B15CE97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8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Revelation 5:11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DCE528-9CD9-4D78-B2AB-E1D6249CD89F}"/>
              </a:ext>
            </a:extLst>
          </p:cNvPr>
          <p:cNvSpPr>
            <a:spLocks noGrp="1"/>
          </p:cNvSpPr>
          <p:nvPr/>
        </p:nvSpPr>
        <p:spPr>
          <a:xfrm>
            <a:off x="7143750" y="1495425"/>
            <a:ext cx="76390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36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The multitude of angels around the throne of God.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87ABA0-CF5A-4387-BF9F-77C8C66AD63C}"/>
              </a:ext>
            </a:extLst>
          </p:cNvPr>
          <p:cNvSpPr>
            <a:spLocks noGrp="1"/>
          </p:cNvSpPr>
          <p:nvPr/>
        </p:nvSpPr>
        <p:spPr>
          <a:xfrm>
            <a:off x="7143750" y="3162300"/>
            <a:ext cx="7639050" cy="5124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E4BF7D"/>
                </a:solidFill>
              </a:rPr>
              <a:t>11 </a:t>
            </a:r>
            <a:r>
              <a:rPr sz="4400" dirty="0"/>
              <a:t>And I beheld, and I heard the voice of many angels round about the throne and the beasts and the elders: and the number of them was ten thousand times ten thousand, and thousands of thousands;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00E7AA-D61D-D373-5DEE-CB4609FE1B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4216"/>
          <a:stretch>
            <a:fillRect/>
          </a:stretch>
        </p:blipFill>
        <p:spPr>
          <a:xfrm>
            <a:off x="-1" y="0"/>
            <a:ext cx="6662057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287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83DC07-98A5-4737-909D-B47A9AACC876}"/>
              </a:ext>
            </a:extLst>
          </p:cNvPr>
          <p:cNvSpPr>
            <a:spLocks noGrp="1"/>
          </p:cNvSpPr>
          <p:nvPr/>
        </p:nvSpPr>
        <p:spPr>
          <a:xfrm>
            <a:off x="514350" y="857250"/>
            <a:ext cx="7524750" cy="600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6000" b="0" dirty="0">
                <a:solidFill>
                  <a:srgbClr val="FFF9EE"/>
                </a:solidFill>
                <a:latin typeface="Arial"/>
                <a:ea typeface="Arial"/>
                <a:cs typeface="Arial"/>
              </a:rPr>
              <a:t>22. For what purpose are these angels round about the throne of God in the heavenly sanctuary?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F5F075-5C7D-4608-83CF-D102A9ADC6E5}"/>
              </a:ext>
            </a:extLst>
          </p:cNvPr>
          <p:cNvSpPr>
            <a:spLocks noGrp="1"/>
          </p:cNvSpPr>
          <p:nvPr/>
        </p:nvSpPr>
        <p:spPr>
          <a:xfrm>
            <a:off x="514350" y="5910943"/>
            <a:ext cx="7524750" cy="225198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Psalm 103:19–20; </a:t>
            </a:r>
            <a:endParaRPr lang="en-US" sz="4400" b="0" dirty="0">
              <a:solidFill>
                <a:srgbClr val="E4BF7D"/>
              </a:solidFill>
              <a:latin typeface="Arial"/>
              <a:ea typeface="Arial"/>
              <a:cs typeface="Arial"/>
            </a:endParaRPr>
          </a:p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Hebrews 1:14; </a:t>
            </a:r>
            <a:endParaRPr lang="en-US" sz="4400" b="0" dirty="0">
              <a:solidFill>
                <a:srgbClr val="E4BF7D"/>
              </a:solidFill>
              <a:latin typeface="Arial"/>
              <a:ea typeface="Arial"/>
              <a:cs typeface="Arial"/>
            </a:endParaRPr>
          </a:p>
          <a:p>
            <a:pPr algn="l">
              <a:defRPr sz="3225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4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Daniel 7:9–10</a:t>
            </a:r>
          </a:p>
        </p:txBody>
      </p:sp>
      <p:pic>
        <p:nvPicPr>
          <p:cNvPr id="5" name="Picture 4" descr="I'm reading in Revelation Chapter 4 today where it describes God's throne  room. I asked Chat to create an image based on the text description. 😍">
            <a:extLst>
              <a:ext uri="{FF2B5EF4-FFF2-40B4-BE49-F238E27FC236}">
                <a16:creationId xmlns:a16="http://schemas.microsoft.com/office/drawing/2014/main" id="{694C9502-28CA-3496-F5F3-28259D5782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400" t="-943" r="15474" b="943"/>
          <a:stretch>
            <a:fillRect/>
          </a:stretch>
        </p:blipFill>
        <p:spPr>
          <a:xfrm>
            <a:off x="7870371" y="-81644"/>
            <a:ext cx="7369629" cy="865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522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EA86E53-FFBD-4BD7-838D-02DF9D802F17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54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Psalm 103:19–20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D15462-1432-4EE8-920F-26D1FEED3243}"/>
              </a:ext>
            </a:extLst>
          </p:cNvPr>
          <p:cNvSpPr>
            <a:spLocks noGrp="1"/>
          </p:cNvSpPr>
          <p:nvPr/>
        </p:nvSpPr>
        <p:spPr>
          <a:xfrm>
            <a:off x="7143750" y="1433945"/>
            <a:ext cx="7639050" cy="17759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33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They obey His word, minister before Him, and serve those who shall inherit salvation.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5AF93B-1B51-4A57-A050-C72557818A5B}"/>
              </a:ext>
            </a:extLst>
          </p:cNvPr>
          <p:cNvSpPr>
            <a:spLocks noGrp="1"/>
          </p:cNvSpPr>
          <p:nvPr/>
        </p:nvSpPr>
        <p:spPr>
          <a:xfrm>
            <a:off x="7143750" y="3209925"/>
            <a:ext cx="7639050" cy="5076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19 </a:t>
            </a:r>
            <a:r>
              <a:rPr sz="4000" dirty="0"/>
              <a:t>The LORD hath prepared his throne in the heavens; and his kingdom </a:t>
            </a:r>
            <a:r>
              <a:rPr sz="4000" dirty="0" err="1"/>
              <a:t>ruleth</a:t>
            </a:r>
            <a:r>
              <a:rPr sz="4000" dirty="0"/>
              <a:t> over all.</a:t>
            </a:r>
          </a:p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E4BF7D"/>
                </a:solidFill>
              </a:rPr>
              <a:t>20 </a:t>
            </a:r>
            <a:r>
              <a:rPr sz="4000" dirty="0"/>
              <a:t>Bless the LORD, ye his angels, that excel in strength, that do his commandments, hearkening unto the voice of his word.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8086AB-4F1A-8207-DE89-84E64C19D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6675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379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35976C-7882-41C6-B396-D4135DECFC85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80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Hebrews 1:14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C492AC-4D0F-4339-B30F-3F40FE95A8D3}"/>
              </a:ext>
            </a:extLst>
          </p:cNvPr>
          <p:cNvSpPr>
            <a:spLocks noGrp="1"/>
          </p:cNvSpPr>
          <p:nvPr/>
        </p:nvSpPr>
        <p:spPr>
          <a:xfrm>
            <a:off x="7143750" y="1905000"/>
            <a:ext cx="7639050" cy="6381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5400" b="1" dirty="0">
                <a:solidFill>
                  <a:srgbClr val="E4BF7D"/>
                </a:solidFill>
              </a:rPr>
              <a:t>14 </a:t>
            </a:r>
            <a:r>
              <a:rPr sz="5400" dirty="0"/>
              <a:t>Are they not all ministering spirits, sent forth to minister for them who shall be heirs of salvation?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F1DF8B-0019-6404-36EB-503C915DB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532281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286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-1" y="0"/>
            <a:ext cx="6860445" cy="8572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5A2F0E3-111A-4333-902C-46ADBD9B38E8}"/>
              </a:ext>
            </a:extLst>
          </p:cNvPr>
          <p:cNvSpPr>
            <a:spLocks noGrp="1"/>
          </p:cNvSpPr>
          <p:nvPr/>
        </p:nvSpPr>
        <p:spPr>
          <a:xfrm>
            <a:off x="7143750" y="428625"/>
            <a:ext cx="763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80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Daniel 7:9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68766E-FCFF-4ACA-A05A-9FEDBF2288EA}"/>
              </a:ext>
            </a:extLst>
          </p:cNvPr>
          <p:cNvSpPr>
            <a:spLocks noGrp="1"/>
          </p:cNvSpPr>
          <p:nvPr/>
        </p:nvSpPr>
        <p:spPr>
          <a:xfrm>
            <a:off x="7143750" y="1621971"/>
            <a:ext cx="7639050" cy="666477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800" b="1" dirty="0">
                <a:solidFill>
                  <a:srgbClr val="E4BF7D"/>
                </a:solidFill>
              </a:rPr>
              <a:t>9 </a:t>
            </a:r>
            <a:r>
              <a:rPr sz="4800" dirty="0"/>
              <a:t>I beheld till the thrones were cast down, and the Ancient of days did sit, whose garment was white as snow, and the hair of his head like the pure wool: his throne was like the fiery flame, and his wheels as burning fire.</a:t>
            </a:r>
          </a:p>
        </p:txBody>
      </p:sp>
    </p:spTree>
    <p:extLst>
      <p:ext uri="{BB962C8B-B14F-4D97-AF65-F5344CB8AC3E}">
        <p14:creationId xmlns:p14="http://schemas.microsoft.com/office/powerpoint/2010/main" val="7113386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l="24407" r="19964" b="42924"/>
          <a:stretch>
            <a:fillRect/>
          </a:stretch>
        </p:blipFill>
        <p:spPr>
          <a:xfrm>
            <a:off x="1" y="1"/>
            <a:ext cx="6686550" cy="8572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96CC8E6-A5BD-423C-9A3D-DA0434348088}"/>
              </a:ext>
            </a:extLst>
          </p:cNvPr>
          <p:cNvSpPr>
            <a:spLocks noGrp="1"/>
          </p:cNvSpPr>
          <p:nvPr/>
        </p:nvSpPr>
        <p:spPr>
          <a:xfrm>
            <a:off x="7143750" y="428624"/>
            <a:ext cx="7639050" cy="122699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0">
                <a:solidFill>
                  <a:srgbClr val="E4BF7D"/>
                </a:solidFill>
                <a:latin typeface="Arial"/>
                <a:ea typeface="Arial"/>
                <a:cs typeface="Arial"/>
              </a:defRPr>
            </a:pPr>
            <a:r>
              <a:rPr sz="8000" b="0" dirty="0">
                <a:solidFill>
                  <a:srgbClr val="E4BF7D"/>
                </a:solidFill>
                <a:latin typeface="Arial"/>
                <a:ea typeface="Arial"/>
                <a:cs typeface="Arial"/>
              </a:rPr>
              <a:t>Daniel 7:10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B95310-9417-4F86-9234-95D24E0E2648}"/>
              </a:ext>
            </a:extLst>
          </p:cNvPr>
          <p:cNvSpPr>
            <a:spLocks noGrp="1"/>
          </p:cNvSpPr>
          <p:nvPr/>
        </p:nvSpPr>
        <p:spPr>
          <a:xfrm>
            <a:off x="7143750" y="2098964"/>
            <a:ext cx="7639050" cy="618778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1400"/>
              </a:spcAft>
              <a:defRPr sz="33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4800" b="1" dirty="0">
                <a:solidFill>
                  <a:srgbClr val="E4BF7D"/>
                </a:solidFill>
              </a:rPr>
              <a:t>10 </a:t>
            </a:r>
            <a:r>
              <a:rPr sz="4800" dirty="0"/>
              <a:t>A fiery stream issued and came forth from before him: thousand thousands ministered unto him, and ten thousand times ten thousand stood before him: the judgment was set, and the books were opened.</a:t>
            </a:r>
          </a:p>
        </p:txBody>
      </p:sp>
    </p:spTree>
    <p:extLst>
      <p:ext uri="{BB962C8B-B14F-4D97-AF65-F5344CB8AC3E}">
        <p14:creationId xmlns:p14="http://schemas.microsoft.com/office/powerpoint/2010/main" val="3326345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F9B22FE-40E9-F6E4-D009-D54BFCA07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" y="0"/>
            <a:ext cx="15231903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245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38D485-60D3-9C20-C10E-47BB81C13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" y="0"/>
            <a:ext cx="15231903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201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0227C7F-3661-8EBF-DF06-A8E0F2139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" y="0"/>
            <a:ext cx="15231903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5391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7759</Words>
  <Application>Microsoft Office PowerPoint</Application>
  <DocSecurity>0</DocSecurity>
  <PresentationFormat>Custom</PresentationFormat>
  <Paragraphs>605</Paragraphs>
  <Slides>64</Slides>
  <Notes>60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7" baseType="lpstr">
      <vt:lpstr>Aptos</vt:lpstr>
      <vt:lpstr>Arial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gabby young</cp:lastModifiedBy>
  <cp:revision>8</cp:revision>
  <dcterms:created xsi:type="dcterms:W3CDTF">2026-10-03T04:26:40Z</dcterms:created>
  <dcterms:modified xsi:type="dcterms:W3CDTF">2026-10-10T01:07:45Z</dcterms:modified>
</cp:coreProperties>
</file>