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9" r:id="rId1"/>
  </p:sldMasterIdLst>
  <p:notesMasterIdLst>
    <p:notesMasterId r:id="rId66"/>
  </p:notesMasterIdLst>
  <p:sldIdLst>
    <p:sldId id="1520" r:id="rId2"/>
    <p:sldId id="1521" r:id="rId3"/>
    <p:sldId id="1497" r:id="rId4"/>
    <p:sldId id="257" r:id="rId5"/>
    <p:sldId id="258" r:id="rId6"/>
    <p:sldId id="1523" r:id="rId7"/>
    <p:sldId id="1524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1525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1526" r:id="rId35"/>
    <p:sldId id="1527" r:id="rId36"/>
    <p:sldId id="285" r:id="rId37"/>
    <p:sldId id="286" r:id="rId38"/>
    <p:sldId id="287" r:id="rId39"/>
    <p:sldId id="288" r:id="rId40"/>
    <p:sldId id="152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1529" r:id="rId50"/>
    <p:sldId id="298" r:id="rId51"/>
    <p:sldId id="299" r:id="rId52"/>
    <p:sldId id="300" r:id="rId53"/>
    <p:sldId id="301" r:id="rId54"/>
    <p:sldId id="302" r:id="rId55"/>
    <p:sldId id="1530" r:id="rId56"/>
    <p:sldId id="303" r:id="rId57"/>
    <p:sldId id="304" r:id="rId58"/>
    <p:sldId id="1531" r:id="rId59"/>
    <p:sldId id="305" r:id="rId60"/>
    <p:sldId id="306" r:id="rId61"/>
    <p:sldId id="307" r:id="rId62"/>
    <p:sldId id="308" r:id="rId63"/>
    <p:sldId id="1511" r:id="rId64"/>
    <p:sldId id="1522" r:id="rId6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14A"/>
    <a:srgbClr val="352A5A"/>
    <a:srgbClr val="35343C"/>
    <a:srgbClr val="030009"/>
    <a:srgbClr val="F6F37F"/>
    <a:srgbClr val="873329"/>
    <a:srgbClr val="FF6633"/>
    <a:srgbClr val="913A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1589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CD951-DA61-405E-B44B-A4C3DE354547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2B384-6EC4-4AA3-8564-76A47183E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297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56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411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7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0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367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24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726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86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14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041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4D61D-AA1D-D414-2D63-F3B4B0760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031" y="2801929"/>
            <a:ext cx="6515101" cy="2565902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495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B0EE02-7A0B-46A0-5F6E-CFBC94BDF5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9568" y="1726269"/>
            <a:ext cx="2268674" cy="54790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71450" indent="0">
              <a:buNone/>
              <a:defRPr sz="1050"/>
            </a:lvl2pPr>
            <a:lvl3pPr marL="342900" indent="0">
              <a:buNone/>
              <a:defRPr sz="900"/>
            </a:lvl3pPr>
            <a:lvl4pPr marL="514350" indent="0">
              <a:buNone/>
              <a:defRPr sz="825"/>
            </a:lvl4pPr>
            <a:lvl5pPr marL="685800" indent="0">
              <a:buNone/>
              <a:defRPr sz="788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67AE0A-CAE3-D199-2942-E05831D340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6529916"/>
            <a:ext cx="2463256" cy="328084"/>
          </a:xfrm>
          <a:prstGeom prst="rect">
            <a:avLst/>
          </a:prstGeom>
        </p:spPr>
        <p:txBody>
          <a:bodyPr/>
          <a:lstStyle/>
          <a:p>
            <a:fld id="{BE4564F8-E916-4EFF-887D-D1E1BBF6454B}" type="datetime1">
              <a:rPr lang="en-US" smtClean="0"/>
              <a:t>5/30/2026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DFBF0A-E355-74AD-4A6E-8FD2BD7A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6529916"/>
            <a:ext cx="2104054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71D965-1C87-6430-A8A7-B6EB43D86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6529916"/>
            <a:ext cx="321905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8752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3143" y="3603170"/>
            <a:ext cx="5260507" cy="1507672"/>
          </a:xfrm>
        </p:spPr>
        <p:txBody>
          <a:bodyPr anchor="b">
            <a:noAutofit/>
          </a:bodyPr>
          <a:lstStyle>
            <a:lvl1pPr>
              <a:defRPr sz="3375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13100" y="5480958"/>
            <a:ext cx="4770550" cy="744158"/>
          </a:xfrm>
        </p:spPr>
        <p:txBody>
          <a:bodyPr anchor="b">
            <a:noAutofit/>
          </a:bodyPr>
          <a:lstStyle>
            <a:lvl1pPr marL="0" indent="0">
              <a:lnSpc>
                <a:spcPct val="110000"/>
              </a:lnSpc>
              <a:buNone/>
              <a:defRPr sz="1350"/>
            </a:lvl1pPr>
            <a:lvl2pPr marL="171450" indent="0">
              <a:lnSpc>
                <a:spcPct val="110000"/>
              </a:lnSpc>
              <a:buNone/>
              <a:defRPr sz="1200"/>
            </a:lvl2pPr>
            <a:lvl3pPr marL="342900" indent="0">
              <a:buNone/>
              <a:defRPr sz="1050"/>
            </a:lvl3pPr>
            <a:lvl4pPr marL="514350" indent="0">
              <a:buNone/>
              <a:defRPr sz="900"/>
            </a:lvl4pPr>
            <a:lvl5pPr marL="685800" indent="0">
              <a:buNone/>
              <a:defRPr sz="82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0349" y="6529916"/>
            <a:ext cx="2463256" cy="328084"/>
          </a:xfrm>
          <a:prstGeom prst="rect">
            <a:avLst/>
          </a:prstGeom>
        </p:spPr>
        <p:txBody>
          <a:bodyPr/>
          <a:lstStyle/>
          <a:p>
            <a:fld id="{1ABC5762-7F5E-4C8D-B27D-8990A68BB18F}" type="datetime1">
              <a:rPr lang="en-US" smtClean="0"/>
              <a:t>5/30/2026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5015" y="6529916"/>
            <a:ext cx="2104054" cy="32808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1746" y="6529916"/>
            <a:ext cx="321905" cy="328084"/>
          </a:xfrm>
          <a:prstGeom prst="rect">
            <a:avLst/>
          </a:prstGeo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037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46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240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32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652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73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65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94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21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1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455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  <p:sldLayoutId id="2147483881" r:id="rId12"/>
    <p:sldLayoutId id="2147483882" r:id="rId13"/>
    <p:sldLayoutId id="2147483883" r:id="rId14"/>
    <p:sldLayoutId id="2147483884" r:id="rId15"/>
    <p:sldLayoutId id="2147483885" r:id="rId16"/>
    <p:sldLayoutId id="2147483886" r:id="rId17"/>
    <p:sldLayoutId id="2147483887" r:id="rId18"/>
    <p:sldLayoutId id="2147483888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pxhere.com/en/photo/1360907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F78DAAE-B0C3-49A3-8AB1-AD2FF0E36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A8A81D-3338-4B0F-A26F-A3D259D27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801794"/>
            <a:ext cx="8250178" cy="52482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0155665-7CE2-4939-AE5E-020DC1D20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AA6FD9-1A74-7169-3780-DE45ADA7B7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82" b="2"/>
          <a:stretch>
            <a:fillRect/>
          </a:stretch>
        </p:blipFill>
        <p:spPr>
          <a:xfrm>
            <a:off x="883517" y="1284394"/>
            <a:ext cx="7448342" cy="428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9" name="Group 8198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8200" name="Rectangle 8199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201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03" name="Rectangle 8202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8194" name="Picture 2" descr="Love Heart Pink Wallpapers - Top Free Love Heart Pink Backgrounds ...">
            <a:extLst>
              <a:ext uri="{FF2B5EF4-FFF2-40B4-BE49-F238E27FC236}">
                <a16:creationId xmlns:a16="http://schemas.microsoft.com/office/drawing/2014/main" id="{E44BAD33-74FD-62F4-BCF0-0272DCA5114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3" t="4676" r="-1" b="4415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5" name="Rectangle 8204">
            <a:extLst>
              <a:ext uri="{FF2B5EF4-FFF2-40B4-BE49-F238E27FC236}">
                <a16:creationId xmlns:a16="http://schemas.microsoft.com/office/drawing/2014/main" id="{2B65E6B8-0D17-4912-97E4-60B47A511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578733" y="1295400"/>
            <a:ext cx="3702476" cy="377369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119" y="397427"/>
            <a:ext cx="4248881" cy="723901"/>
          </a:xfrm>
          <a:solidFill>
            <a:schemeClr val="bg1"/>
          </a:solidFill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Love Lessons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9004" y="1593907"/>
            <a:ext cx="3421839" cy="327170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  <a:defRPr sz="2400"/>
            </a:pPr>
            <a:r>
              <a:rPr lang="en-US" sz="4000" cap="all" dirty="0">
                <a:solidFill>
                  <a:schemeClr val="tx1"/>
                </a:solidFill>
              </a:rPr>
              <a:t>3. What is charity?</a:t>
            </a:r>
            <a:br>
              <a:rPr lang="en-US" sz="4000" cap="all" dirty="0">
                <a:solidFill>
                  <a:schemeClr val="tx1"/>
                </a:solidFill>
              </a:rPr>
            </a:br>
            <a:br>
              <a:rPr lang="en-US" sz="4000" cap="all" dirty="0">
                <a:solidFill>
                  <a:schemeClr val="tx1"/>
                </a:solidFill>
              </a:rPr>
            </a:br>
            <a:r>
              <a:rPr lang="en-US" sz="4000" cap="all" dirty="0">
                <a:solidFill>
                  <a:schemeClr val="tx1"/>
                </a:solidFill>
              </a:rPr>
              <a:t>Colossians 3:14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Love Lessons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defRPr sz="2200"/>
            </a:pPr>
            <a:r>
              <a:rPr lang="en-US" sz="3200" dirty="0">
                <a:solidFill>
                  <a:schemeClr val="tx1"/>
                </a:solidFill>
              </a:rPr>
              <a:t>Colossians 3:14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And above all these things put on charity, which is the bond of perfectness.</a:t>
            </a:r>
          </a:p>
        </p:txBody>
      </p:sp>
      <p:pic>
        <p:nvPicPr>
          <p:cNvPr id="9218" name="Picture 2" descr="The Bond Of Perfectness (Colossians 3:12-17) - YouTube">
            <a:extLst>
              <a:ext uri="{FF2B5EF4-FFF2-40B4-BE49-F238E27FC236}">
                <a16:creationId xmlns:a16="http://schemas.microsoft.com/office/drawing/2014/main" id="{7622E8B7-3649-F9DB-3A15-708491A990C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9" r="5995"/>
          <a:stretch>
            <a:fillRect/>
          </a:stretch>
        </p:blipFill>
        <p:spPr bwMode="auto">
          <a:xfrm>
            <a:off x="4640582" y="2273486"/>
            <a:ext cx="3971268" cy="374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1" name="Group 1025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252" name="Rectangle 1025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25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55" name="Rectangle 1025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0257" name="Rectangle 10256">
            <a:extLst>
              <a:ext uri="{FF2B5EF4-FFF2-40B4-BE49-F238E27FC236}">
                <a16:creationId xmlns:a16="http://schemas.microsoft.com/office/drawing/2014/main" id="{56981798-4550-46DA-9172-4846E2FB6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9" name="Rectangle 10258">
            <a:extLst>
              <a:ext uri="{FF2B5EF4-FFF2-40B4-BE49-F238E27FC236}">
                <a16:creationId xmlns:a16="http://schemas.microsoft.com/office/drawing/2014/main" id="{D82EB7D3-3AD8-4ED1-9E1A-2906E146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17501" y="404829"/>
            <a:ext cx="335914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0246" name="Picture 6" descr="charity hand sign inside a love shape. international day of charity ...">
            <a:extLst>
              <a:ext uri="{FF2B5EF4-FFF2-40B4-BE49-F238E27FC236}">
                <a16:creationId xmlns:a16="http://schemas.microsoft.com/office/drawing/2014/main" id="{1A69E358-198B-12D3-6722-9DAF7BD8B4C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0" r="12735"/>
          <a:stretch>
            <a:fillRect/>
          </a:stretch>
        </p:blipFill>
        <p:spPr bwMode="auto">
          <a:xfrm>
            <a:off x="4139359" y="571500"/>
            <a:ext cx="4687140" cy="5631821"/>
          </a:xfrm>
          <a:custGeom>
            <a:avLst/>
            <a:gdLst/>
            <a:ahLst/>
            <a:cxnLst/>
            <a:rect l="l" t="t" r="r" b="b"/>
            <a:pathLst>
              <a:path w="6585549" h="5934638">
                <a:moveTo>
                  <a:pt x="225406" y="0"/>
                </a:moveTo>
                <a:lnTo>
                  <a:pt x="6585549" y="0"/>
                </a:lnTo>
                <a:lnTo>
                  <a:pt x="6585549" y="5934638"/>
                </a:lnTo>
                <a:lnTo>
                  <a:pt x="226600" y="5934638"/>
                </a:lnTo>
                <a:lnTo>
                  <a:pt x="214529" y="5856373"/>
                </a:lnTo>
                <a:lnTo>
                  <a:pt x="203238" y="5780097"/>
                </a:lnTo>
                <a:lnTo>
                  <a:pt x="191320" y="5689292"/>
                </a:lnTo>
                <a:lnTo>
                  <a:pt x="177049" y="5581536"/>
                </a:lnTo>
                <a:lnTo>
                  <a:pt x="161995" y="5462279"/>
                </a:lnTo>
                <a:lnTo>
                  <a:pt x="146156" y="5327888"/>
                </a:lnTo>
                <a:lnTo>
                  <a:pt x="129376" y="5181389"/>
                </a:lnTo>
                <a:lnTo>
                  <a:pt x="112596" y="5022177"/>
                </a:lnTo>
                <a:lnTo>
                  <a:pt x="95503" y="4852675"/>
                </a:lnTo>
                <a:lnTo>
                  <a:pt x="79664" y="4669854"/>
                </a:lnTo>
                <a:lnTo>
                  <a:pt x="64453" y="4478558"/>
                </a:lnTo>
                <a:lnTo>
                  <a:pt x="50652" y="4276365"/>
                </a:lnTo>
                <a:lnTo>
                  <a:pt x="37480" y="4065697"/>
                </a:lnTo>
                <a:lnTo>
                  <a:pt x="25091" y="3845949"/>
                </a:lnTo>
                <a:lnTo>
                  <a:pt x="20700" y="3733351"/>
                </a:lnTo>
                <a:lnTo>
                  <a:pt x="15838" y="3618331"/>
                </a:lnTo>
                <a:lnTo>
                  <a:pt x="11291" y="3501495"/>
                </a:lnTo>
                <a:lnTo>
                  <a:pt x="8311" y="3384054"/>
                </a:lnTo>
                <a:lnTo>
                  <a:pt x="5645" y="3264191"/>
                </a:lnTo>
                <a:lnTo>
                  <a:pt x="2822" y="3143118"/>
                </a:lnTo>
                <a:lnTo>
                  <a:pt x="941" y="3019623"/>
                </a:lnTo>
                <a:lnTo>
                  <a:pt x="941" y="2894918"/>
                </a:lnTo>
                <a:lnTo>
                  <a:pt x="0" y="2769001"/>
                </a:lnTo>
                <a:lnTo>
                  <a:pt x="941" y="2641874"/>
                </a:lnTo>
                <a:lnTo>
                  <a:pt x="2822" y="2512931"/>
                </a:lnTo>
                <a:lnTo>
                  <a:pt x="4547" y="2383988"/>
                </a:lnTo>
                <a:lnTo>
                  <a:pt x="8311" y="2253229"/>
                </a:lnTo>
                <a:lnTo>
                  <a:pt x="12232" y="2121259"/>
                </a:lnTo>
                <a:lnTo>
                  <a:pt x="16779" y="1989289"/>
                </a:lnTo>
                <a:lnTo>
                  <a:pt x="23209" y="1856108"/>
                </a:lnTo>
                <a:lnTo>
                  <a:pt x="30893" y="1721716"/>
                </a:lnTo>
                <a:lnTo>
                  <a:pt x="38264" y="1586720"/>
                </a:lnTo>
                <a:lnTo>
                  <a:pt x="47673" y="1451723"/>
                </a:lnTo>
                <a:lnTo>
                  <a:pt x="58964" y="1314910"/>
                </a:lnTo>
                <a:lnTo>
                  <a:pt x="70255" y="1179913"/>
                </a:lnTo>
                <a:lnTo>
                  <a:pt x="83271" y="1042495"/>
                </a:lnTo>
                <a:lnTo>
                  <a:pt x="97542" y="904471"/>
                </a:lnTo>
                <a:lnTo>
                  <a:pt x="112596" y="768263"/>
                </a:lnTo>
                <a:lnTo>
                  <a:pt x="130160" y="630240"/>
                </a:lnTo>
                <a:lnTo>
                  <a:pt x="148978" y="492821"/>
                </a:lnTo>
                <a:lnTo>
                  <a:pt x="167640" y="354798"/>
                </a:lnTo>
                <a:lnTo>
                  <a:pt x="189438" y="217380"/>
                </a:lnTo>
                <a:lnTo>
                  <a:pt x="211706" y="8056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832" y="399501"/>
            <a:ext cx="3773276" cy="143679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Love Lessons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0832" y="1897591"/>
            <a:ext cx="4383516" cy="431639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  <a:defRPr sz="2400"/>
            </a:pPr>
            <a:r>
              <a:rPr lang="en-US" sz="3600" cap="all" dirty="0">
                <a:solidFill>
                  <a:schemeClr val="tx1"/>
                </a:solidFill>
              </a:rPr>
              <a:t>4. What other very common word is equivalent to charity?</a:t>
            </a:r>
            <a:br>
              <a:rPr lang="en-US" sz="3600" cap="all" dirty="0">
                <a:solidFill>
                  <a:schemeClr val="tx1"/>
                </a:solidFill>
              </a:rPr>
            </a:br>
            <a:br>
              <a:rPr lang="en-US" sz="3600" cap="all" dirty="0">
                <a:solidFill>
                  <a:schemeClr val="tx1"/>
                </a:solidFill>
              </a:rPr>
            </a:br>
            <a:r>
              <a:rPr lang="en-US" sz="3600" cap="all" dirty="0">
                <a:solidFill>
                  <a:schemeClr val="tx1"/>
                </a:solidFill>
              </a:rPr>
              <a:t>Colossians 3:14 </a:t>
            </a:r>
          </a:p>
          <a:p>
            <a:pPr marL="0" indent="0">
              <a:lnSpc>
                <a:spcPct val="90000"/>
              </a:lnSpc>
              <a:buNone/>
              <a:defRPr sz="2400"/>
            </a:pPr>
            <a:r>
              <a:rPr lang="en-US" sz="3600" cap="all" dirty="0">
                <a:solidFill>
                  <a:schemeClr val="tx1"/>
                </a:solidFill>
              </a:rPr>
              <a:t>(Revised Version)</a:t>
            </a:r>
          </a:p>
        </p:txBody>
      </p:sp>
      <p:sp>
        <p:nvSpPr>
          <p:cNvPr id="10261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46569" y="195844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Love Lessons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733768" cy="3802543"/>
          </a:xfrm>
        </p:spPr>
        <p:txBody>
          <a:bodyPr>
            <a:normAutofit fontScale="92500"/>
          </a:bodyPr>
          <a:lstStyle/>
          <a:p>
            <a:pPr>
              <a:defRPr sz="2200"/>
            </a:pPr>
            <a:r>
              <a:rPr lang="en-US" sz="3600" dirty="0">
                <a:solidFill>
                  <a:schemeClr val="tx1"/>
                </a:solidFill>
              </a:rPr>
              <a:t>Colossians 3:14 (RV 1885)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and above all these things put on love, which is the bond of perfectness. </a:t>
            </a:r>
          </a:p>
        </p:txBody>
      </p:sp>
      <p:pic>
        <p:nvPicPr>
          <p:cNvPr id="11266" name="Picture 2" descr="Popular Myth Debunked: Scientists Find That Opposites Don't Actually ...">
            <a:extLst>
              <a:ext uri="{FF2B5EF4-FFF2-40B4-BE49-F238E27FC236}">
                <a16:creationId xmlns:a16="http://schemas.microsoft.com/office/drawing/2014/main" id="{DCD78CB8-A434-7779-0530-4A067A78A3C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1" t="4838" r="15841"/>
          <a:stretch>
            <a:fillRect/>
          </a:stretch>
        </p:blipFill>
        <p:spPr bwMode="auto">
          <a:xfrm>
            <a:off x="4899169" y="2489200"/>
            <a:ext cx="3733769" cy="380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Love Lessons</a:t>
            </a:r>
            <a:endParaRPr sz="7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888822" cy="3530600"/>
          </a:xfrm>
        </p:spPr>
        <p:txBody>
          <a:bodyPr>
            <a:noAutofit/>
          </a:bodyPr>
          <a:lstStyle/>
          <a:p>
            <a:pPr>
              <a:defRPr sz="2400"/>
            </a:pPr>
            <a:r>
              <a:rPr sz="3200" dirty="0">
                <a:solidFill>
                  <a:schemeClr val="tx1"/>
                </a:solidFill>
              </a:rPr>
              <a:t>5. What is the end or object of the commandment, or law, of God?</a:t>
            </a:r>
            <a:br>
              <a:rPr sz="3200" dirty="0">
                <a:solidFill>
                  <a:schemeClr val="tx1"/>
                </a:solidFill>
              </a:rPr>
            </a:br>
            <a:br>
              <a:rPr sz="3200" dirty="0">
                <a:solidFill>
                  <a:schemeClr val="tx1"/>
                </a:solidFill>
              </a:rPr>
            </a:br>
            <a:r>
              <a:rPr sz="3200" dirty="0">
                <a:solidFill>
                  <a:schemeClr val="tx1"/>
                </a:solidFill>
              </a:rPr>
              <a:t>1 Timothy 1:5</a:t>
            </a:r>
          </a:p>
        </p:txBody>
      </p:sp>
      <p:pic>
        <p:nvPicPr>
          <p:cNvPr id="12290" name="Picture 2" descr="800+ Free Moses Ten Commandments &amp; Ten Images - Pixabay">
            <a:extLst>
              <a:ext uri="{FF2B5EF4-FFF2-40B4-BE49-F238E27FC236}">
                <a16:creationId xmlns:a16="http://schemas.microsoft.com/office/drawing/2014/main" id="{9E2957EE-C8F9-CFA5-6142-03B0955BCDC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75" y="2279474"/>
            <a:ext cx="3963905" cy="396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Love Lessons</a:t>
            </a:r>
            <a:endParaRPr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269068"/>
            <a:ext cx="3636980" cy="3944356"/>
          </a:xfrm>
        </p:spPr>
        <p:txBody>
          <a:bodyPr>
            <a:normAutofit lnSpcReduction="10000"/>
          </a:bodyPr>
          <a:lstStyle/>
          <a:p>
            <a:pPr>
              <a:defRPr sz="2200"/>
            </a:pPr>
            <a:r>
              <a:rPr sz="2800" dirty="0">
                <a:solidFill>
                  <a:schemeClr val="tx1"/>
                </a:solidFill>
              </a:rPr>
              <a:t>1 Timothy 1:5</a:t>
            </a:r>
            <a:br>
              <a:rPr sz="2800" dirty="0">
                <a:solidFill>
                  <a:schemeClr val="tx1"/>
                </a:solidFill>
              </a:rPr>
            </a:br>
            <a:r>
              <a:rPr sz="2800" dirty="0">
                <a:solidFill>
                  <a:schemeClr val="tx1"/>
                </a:solidFill>
              </a:rPr>
              <a:t>Now the end of the commandment is charity out of a pure heart, and of a good conscience, and of faith unfeigned:</a:t>
            </a:r>
          </a:p>
        </p:txBody>
      </p:sp>
      <p:pic>
        <p:nvPicPr>
          <p:cNvPr id="13314" name="Picture 2" descr="a life of charity">
            <a:extLst>
              <a:ext uri="{FF2B5EF4-FFF2-40B4-BE49-F238E27FC236}">
                <a16:creationId xmlns:a16="http://schemas.microsoft.com/office/drawing/2014/main" id="{A36E0DFC-5141-B4FC-6843-451696DEB50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6" t="2317" r="13533" b="2317"/>
          <a:stretch>
            <a:fillRect/>
          </a:stretch>
        </p:blipFill>
        <p:spPr bwMode="auto">
          <a:xfrm>
            <a:off x="4503420" y="2379134"/>
            <a:ext cx="3867325" cy="372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3" name="Group 14342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4344" name="Rectangle 14343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345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47" name="Rectangle 14346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349" name="Freeform 5">
            <a:extLst>
              <a:ext uri="{FF2B5EF4-FFF2-40B4-BE49-F238E27FC236}">
                <a16:creationId xmlns:a16="http://schemas.microsoft.com/office/drawing/2014/main" id="{4E212B76-74CB-461F-90A3-EF4F2397A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6205" y="797642"/>
            <a:ext cx="5335263" cy="9603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Love Lessons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6206" y="1757976"/>
            <a:ext cx="5461097" cy="44560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  <a:defRPr sz="2400"/>
            </a:pPr>
            <a:r>
              <a:rPr lang="en-US" sz="4800" b="1" i="0" kern="1200" cap="all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What, indeed, is Bible charity or love?</a:t>
            </a:r>
            <a:br>
              <a:rPr lang="en-US" sz="4800" b="0" i="0" kern="1200" cap="all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4800" b="0" i="0" kern="1200" cap="all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Romans 13:10, 1JOhn 5:2-3</a:t>
            </a:r>
          </a:p>
        </p:txBody>
      </p:sp>
      <p:sp>
        <p:nvSpPr>
          <p:cNvPr id="14351" name="Rectangle 14350">
            <a:extLst>
              <a:ext uri="{FF2B5EF4-FFF2-40B4-BE49-F238E27FC236}">
                <a16:creationId xmlns:a16="http://schemas.microsoft.com/office/drawing/2014/main" id="{81E746D0-4B37-4869-B2EF-79D5F0FFF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37FC28C-D2AF-C188-2D93-3524C1525D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28694" t="6957" r="27427" b="13444"/>
          <a:stretch>
            <a:fillRect/>
          </a:stretch>
        </p:blipFill>
        <p:spPr bwMode="auto">
          <a:xfrm>
            <a:off x="868329" y="977523"/>
            <a:ext cx="1967150" cy="499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7" name="Group 15366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5368" name="Rectangle 15367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369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71" name="Rectangle 15370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4" y="2780675"/>
            <a:ext cx="6619243" cy="9648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b="1" dirty="0">
                <a:solidFill>
                  <a:schemeClr val="bg2"/>
                </a:solidFill>
              </a:rPr>
              <a:t>Love Lessons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4605" y="3849062"/>
            <a:ext cx="7572352" cy="23418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  <a:defRPr sz="2200"/>
            </a:pPr>
            <a:r>
              <a:rPr lang="en-US" sz="3600" cap="all" dirty="0">
                <a:solidFill>
                  <a:schemeClr val="bg1"/>
                </a:solidFill>
              </a:rPr>
              <a:t>Romans 13:10</a:t>
            </a:r>
            <a:br>
              <a:rPr lang="en-US" sz="3600" cap="all" dirty="0">
                <a:solidFill>
                  <a:schemeClr val="bg1"/>
                </a:solidFill>
              </a:rPr>
            </a:br>
            <a:r>
              <a:rPr lang="en-US" sz="3600" cap="all" dirty="0">
                <a:solidFill>
                  <a:schemeClr val="bg1"/>
                </a:solidFill>
              </a:rPr>
              <a:t>Love worketh no ill to his </a:t>
            </a:r>
            <a:r>
              <a:rPr lang="en-US" sz="3600" cap="all" dirty="0" err="1">
                <a:solidFill>
                  <a:schemeClr val="bg1"/>
                </a:solidFill>
              </a:rPr>
              <a:t>neighbour</a:t>
            </a:r>
            <a:r>
              <a:rPr lang="en-US" sz="3600" cap="all" dirty="0">
                <a:solidFill>
                  <a:schemeClr val="bg1"/>
                </a:solidFill>
              </a:rPr>
              <a:t>: therefore love is the fulfilling of the law.</a:t>
            </a:r>
          </a:p>
        </p:txBody>
      </p:sp>
      <p:pic>
        <p:nvPicPr>
          <p:cNvPr id="15362" name="Picture 2" descr="Healing Words for Adoptees During Mother's Day - Abiding Love Charities">
            <a:extLst>
              <a:ext uri="{FF2B5EF4-FFF2-40B4-BE49-F238E27FC236}">
                <a16:creationId xmlns:a16="http://schemas.microsoft.com/office/drawing/2014/main" id="{33DD24D3-DA0D-676E-3F56-F2187C595FD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7" t="22200" r="13727" b="25269"/>
          <a:stretch>
            <a:fillRect/>
          </a:stretch>
        </p:blipFill>
        <p:spPr bwMode="auto">
          <a:xfrm>
            <a:off x="866215" y="855133"/>
            <a:ext cx="6448986" cy="2153805"/>
          </a:xfrm>
          <a:prstGeom prst="rect">
            <a:avLst/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B4F78-E022-C5C2-9AB7-42AB77101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72599-E255-5D37-0BB5-8AF2E8C3F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Love Lessons</a:t>
            </a:r>
            <a:endParaRPr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C37DB-12A2-1CA6-24B5-C14D13003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6440" y="2278505"/>
            <a:ext cx="3636980" cy="4069829"/>
          </a:xfrm>
        </p:spPr>
        <p:txBody>
          <a:bodyPr>
            <a:normAutofit/>
          </a:bodyPr>
          <a:lstStyle/>
          <a:p>
            <a:pPr>
              <a:defRPr sz="2200"/>
            </a:pPr>
            <a:r>
              <a:rPr sz="2800" dirty="0">
                <a:solidFill>
                  <a:schemeClr val="tx1"/>
                </a:solidFill>
              </a:rPr>
              <a:t>1 John 5:2–3</a:t>
            </a:r>
            <a:br>
              <a:rPr sz="2800" dirty="0">
                <a:solidFill>
                  <a:schemeClr val="tx1"/>
                </a:solidFill>
              </a:rPr>
            </a:br>
            <a:r>
              <a:rPr lang="en-US" sz="2800" b="1" baseline="30000" dirty="0">
                <a:solidFill>
                  <a:schemeClr val="tx1"/>
                </a:solidFill>
              </a:rPr>
              <a:t>2 </a:t>
            </a:r>
            <a:r>
              <a:rPr lang="en-US" sz="2800" dirty="0">
                <a:solidFill>
                  <a:schemeClr val="tx1"/>
                </a:solidFill>
              </a:rPr>
              <a:t>By this we know that we love the children of God, when we love God, and keep his commandments.</a:t>
            </a:r>
            <a:endParaRPr sz="2800" dirty="0">
              <a:solidFill>
                <a:schemeClr val="tx1"/>
              </a:solidFill>
            </a:endParaRPr>
          </a:p>
        </p:txBody>
      </p:sp>
      <p:pic>
        <p:nvPicPr>
          <p:cNvPr id="16386" name="Picture 2" descr="Living the Love Commandments - The Little Church World">
            <a:extLst>
              <a:ext uri="{FF2B5EF4-FFF2-40B4-BE49-F238E27FC236}">
                <a16:creationId xmlns:a16="http://schemas.microsoft.com/office/drawing/2014/main" id="{F86E5436-E7FC-18A4-BF1E-DF00535EFF5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19374" r="29297"/>
          <a:stretch>
            <a:fillRect/>
          </a:stretch>
        </p:blipFill>
        <p:spPr bwMode="auto">
          <a:xfrm>
            <a:off x="4640582" y="2278505"/>
            <a:ext cx="4040212" cy="365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225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5" name="Group 17414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7416" name="Rectangle 17415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417" name="Oval 17416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418" name="Oval 17417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419" name="Oval 17418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420" name="Oval 17419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421" name="Oval 17420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422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3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26" name="Rectangle 17425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522B64-A1AE-D4D6-6D0F-F632515CA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428" name="Rectangle 17427">
            <a:extLst>
              <a:ext uri="{FF2B5EF4-FFF2-40B4-BE49-F238E27FC236}">
                <a16:creationId xmlns:a16="http://schemas.microsoft.com/office/drawing/2014/main" id="{8D489E29-742E-4D34-AB08-CE3217805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539864" y="1320127"/>
            <a:ext cx="3609635" cy="419548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9865" y="1320127"/>
            <a:ext cx="3609634" cy="4195481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>
              <a:buNone/>
            </a:pPr>
            <a:r>
              <a:rPr lang="en-US" sz="3900" dirty="0"/>
              <a:t>1 John 5:2–3</a:t>
            </a:r>
            <a:br>
              <a:rPr lang="en-US" sz="2800" dirty="0"/>
            </a:br>
            <a:r>
              <a:rPr lang="en-US" sz="3500" baseline="30000" dirty="0"/>
              <a:t>3 </a:t>
            </a:r>
            <a:r>
              <a:rPr lang="en-US" sz="3500" dirty="0"/>
              <a:t>For this is the love of God, that we keep his commandments: and his commandments are not grievous.</a:t>
            </a:r>
            <a:endParaRPr lang="en-US" sz="28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7B9D6B7-4715-EB63-DC05-F5738654F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965" y="109231"/>
            <a:ext cx="3728765" cy="835150"/>
          </a:xfrm>
          <a:solidFill>
            <a:schemeClr val="bg1">
              <a:lumMod val="95000"/>
              <a:lumOff val="5000"/>
            </a:schemeClr>
          </a:solidFill>
        </p:spPr>
        <p:txBody>
          <a:bodyPr/>
          <a:lstStyle/>
          <a:p>
            <a:r>
              <a:rPr lang="en-US" sz="4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LOVE LESSONS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DBDBE7B-6FA0-46FB-AA52-4426EB35C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04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0C8B9D-9EB7-4CEE-9F2E-57E91EBF9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3D7DDF-17C0-4989-9770-F2115973E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7328BB-8440-A9A4-43CA-6AB5E48E9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199" y="1361034"/>
            <a:ext cx="7213600" cy="412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64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9" name="Group 18438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8440" name="Rectangle 18439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441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43" name="Rectangle 18442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8445" name="Rectangle 18444">
            <a:extLst>
              <a:ext uri="{FF2B5EF4-FFF2-40B4-BE49-F238E27FC236}">
                <a16:creationId xmlns:a16="http://schemas.microsoft.com/office/drawing/2014/main" id="{56981798-4550-46DA-9172-4846E2FB6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47" name="Rectangle 18446">
            <a:extLst>
              <a:ext uri="{FF2B5EF4-FFF2-40B4-BE49-F238E27FC236}">
                <a16:creationId xmlns:a16="http://schemas.microsoft.com/office/drawing/2014/main" id="{D82EB7D3-3AD8-4ED1-9E1A-2906E146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17501" y="404829"/>
            <a:ext cx="335914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832" y="285226"/>
            <a:ext cx="3067225" cy="171974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b="1" dirty="0">
                <a:solidFill>
                  <a:srgbClr val="913A1F"/>
                </a:solidFill>
              </a:rPr>
              <a:t>Love Lessons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0832" y="2233534"/>
            <a:ext cx="3419255" cy="39804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  <a:defRPr sz="2400"/>
            </a:pPr>
            <a:r>
              <a:rPr lang="en-US" sz="4000" cap="all" dirty="0">
                <a:solidFill>
                  <a:schemeClr val="tx1"/>
                </a:solidFill>
              </a:rPr>
              <a:t>7. What is the whole duty of man?</a:t>
            </a:r>
            <a:br>
              <a:rPr lang="en-US" sz="4000" cap="all" dirty="0">
                <a:solidFill>
                  <a:schemeClr val="tx1"/>
                </a:solidFill>
              </a:rPr>
            </a:br>
            <a:br>
              <a:rPr lang="en-US" sz="3600" cap="all" dirty="0">
                <a:solidFill>
                  <a:schemeClr val="tx1"/>
                </a:solidFill>
              </a:rPr>
            </a:br>
            <a:r>
              <a:rPr lang="en-US" sz="3600" cap="all" dirty="0">
                <a:solidFill>
                  <a:schemeClr val="tx1"/>
                </a:solidFill>
              </a:rPr>
              <a:t>Ecclesiastes 12:13</a:t>
            </a:r>
            <a:endParaRPr lang="en-US" sz="4000" cap="all" dirty="0">
              <a:solidFill>
                <a:schemeClr val="tx1"/>
              </a:solidFill>
            </a:endParaRPr>
          </a:p>
        </p:txBody>
      </p:sp>
      <p:pic>
        <p:nvPicPr>
          <p:cNvPr id="18434" name="Picture 2" descr="Jesus Praying In The Garden">
            <a:extLst>
              <a:ext uri="{FF2B5EF4-FFF2-40B4-BE49-F238E27FC236}">
                <a16:creationId xmlns:a16="http://schemas.microsoft.com/office/drawing/2014/main" id="{38A9B712-F3B3-7917-B809-2CF817FC5F7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5" r="29102"/>
          <a:stretch>
            <a:fillRect/>
          </a:stretch>
        </p:blipFill>
        <p:spPr bwMode="auto">
          <a:xfrm>
            <a:off x="3840087" y="461681"/>
            <a:ext cx="4939162" cy="5934638"/>
          </a:xfrm>
          <a:custGeom>
            <a:avLst/>
            <a:gdLst/>
            <a:ahLst/>
            <a:cxnLst/>
            <a:rect l="l" t="t" r="r" b="b"/>
            <a:pathLst>
              <a:path w="6585549" h="5934638">
                <a:moveTo>
                  <a:pt x="225406" y="0"/>
                </a:moveTo>
                <a:lnTo>
                  <a:pt x="6585549" y="0"/>
                </a:lnTo>
                <a:lnTo>
                  <a:pt x="6585549" y="5934638"/>
                </a:lnTo>
                <a:lnTo>
                  <a:pt x="226600" y="5934638"/>
                </a:lnTo>
                <a:lnTo>
                  <a:pt x="214529" y="5856373"/>
                </a:lnTo>
                <a:lnTo>
                  <a:pt x="203238" y="5780097"/>
                </a:lnTo>
                <a:lnTo>
                  <a:pt x="191320" y="5689292"/>
                </a:lnTo>
                <a:lnTo>
                  <a:pt x="177049" y="5581536"/>
                </a:lnTo>
                <a:lnTo>
                  <a:pt x="161995" y="5462279"/>
                </a:lnTo>
                <a:lnTo>
                  <a:pt x="146156" y="5327888"/>
                </a:lnTo>
                <a:lnTo>
                  <a:pt x="129376" y="5181389"/>
                </a:lnTo>
                <a:lnTo>
                  <a:pt x="112596" y="5022177"/>
                </a:lnTo>
                <a:lnTo>
                  <a:pt x="95503" y="4852675"/>
                </a:lnTo>
                <a:lnTo>
                  <a:pt x="79664" y="4669854"/>
                </a:lnTo>
                <a:lnTo>
                  <a:pt x="64453" y="4478558"/>
                </a:lnTo>
                <a:lnTo>
                  <a:pt x="50652" y="4276365"/>
                </a:lnTo>
                <a:lnTo>
                  <a:pt x="37480" y="4065697"/>
                </a:lnTo>
                <a:lnTo>
                  <a:pt x="25091" y="3845949"/>
                </a:lnTo>
                <a:lnTo>
                  <a:pt x="20700" y="3733351"/>
                </a:lnTo>
                <a:lnTo>
                  <a:pt x="15838" y="3618331"/>
                </a:lnTo>
                <a:lnTo>
                  <a:pt x="11291" y="3501495"/>
                </a:lnTo>
                <a:lnTo>
                  <a:pt x="8311" y="3384054"/>
                </a:lnTo>
                <a:lnTo>
                  <a:pt x="5645" y="3264191"/>
                </a:lnTo>
                <a:lnTo>
                  <a:pt x="2822" y="3143118"/>
                </a:lnTo>
                <a:lnTo>
                  <a:pt x="941" y="3019623"/>
                </a:lnTo>
                <a:lnTo>
                  <a:pt x="941" y="2894918"/>
                </a:lnTo>
                <a:lnTo>
                  <a:pt x="0" y="2769001"/>
                </a:lnTo>
                <a:lnTo>
                  <a:pt x="941" y="2641874"/>
                </a:lnTo>
                <a:lnTo>
                  <a:pt x="2822" y="2512931"/>
                </a:lnTo>
                <a:lnTo>
                  <a:pt x="4547" y="2383988"/>
                </a:lnTo>
                <a:lnTo>
                  <a:pt x="8311" y="2253229"/>
                </a:lnTo>
                <a:lnTo>
                  <a:pt x="12232" y="2121259"/>
                </a:lnTo>
                <a:lnTo>
                  <a:pt x="16779" y="1989289"/>
                </a:lnTo>
                <a:lnTo>
                  <a:pt x="23209" y="1856108"/>
                </a:lnTo>
                <a:lnTo>
                  <a:pt x="30893" y="1721716"/>
                </a:lnTo>
                <a:lnTo>
                  <a:pt x="38264" y="1586720"/>
                </a:lnTo>
                <a:lnTo>
                  <a:pt x="47673" y="1451723"/>
                </a:lnTo>
                <a:lnTo>
                  <a:pt x="58964" y="1314910"/>
                </a:lnTo>
                <a:lnTo>
                  <a:pt x="70255" y="1179913"/>
                </a:lnTo>
                <a:lnTo>
                  <a:pt x="83271" y="1042495"/>
                </a:lnTo>
                <a:lnTo>
                  <a:pt x="97542" y="904471"/>
                </a:lnTo>
                <a:lnTo>
                  <a:pt x="112596" y="768263"/>
                </a:lnTo>
                <a:lnTo>
                  <a:pt x="130160" y="630240"/>
                </a:lnTo>
                <a:lnTo>
                  <a:pt x="148978" y="492821"/>
                </a:lnTo>
                <a:lnTo>
                  <a:pt x="167640" y="354798"/>
                </a:lnTo>
                <a:lnTo>
                  <a:pt x="189438" y="217380"/>
                </a:lnTo>
                <a:lnTo>
                  <a:pt x="211706" y="8056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9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46569" y="195844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63" name="Group 19462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9464" name="Rectangle 19463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465" name="Oval 19464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466" name="Oval 19465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467" name="Oval 19466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468" name="Oval 19467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469" name="Oval 19468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470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71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72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474" name="Rectangle 19473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476" name="Rectangle 19475">
            <a:extLst>
              <a:ext uri="{FF2B5EF4-FFF2-40B4-BE49-F238E27FC236}">
                <a16:creationId xmlns:a16="http://schemas.microsoft.com/office/drawing/2014/main" id="{89EA2611-DCBA-4E97-A2B2-9A466E76B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478" name="Freeform 5">
            <a:extLst>
              <a:ext uri="{FF2B5EF4-FFF2-40B4-BE49-F238E27FC236}">
                <a16:creationId xmlns:a16="http://schemas.microsoft.com/office/drawing/2014/main" id="{BBC615D1-6E12-40EF-915B-316CFDB5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480" name="Freeform 5">
            <a:extLst>
              <a:ext uri="{FF2B5EF4-FFF2-40B4-BE49-F238E27FC236}">
                <a16:creationId xmlns:a16="http://schemas.microsoft.com/office/drawing/2014/main" id="{B9797D36-DE1E-47CD-881A-6C1F5828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620146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23" y="629265"/>
            <a:ext cx="4554582" cy="78023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Love Lessons</a:t>
            </a:r>
          </a:p>
        </p:txBody>
      </p:sp>
      <p:pic>
        <p:nvPicPr>
          <p:cNvPr id="19458" name="Picture 2" descr="Louisiana Aims to Require 10 Commandments Displays in Public Schools">
            <a:extLst>
              <a:ext uri="{FF2B5EF4-FFF2-40B4-BE49-F238E27FC236}">
                <a16:creationId xmlns:a16="http://schemas.microsoft.com/office/drawing/2014/main" id="{A33A4793-AE6B-9E85-5CE0-F0E08A6601C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4" r="34740" b="2"/>
          <a:stretch>
            <a:fillRect/>
          </a:stretch>
        </p:blipFill>
        <p:spPr bwMode="auto">
          <a:xfrm>
            <a:off x="5080883" y="480060"/>
            <a:ext cx="3697356" cy="5897880"/>
          </a:xfrm>
          <a:custGeom>
            <a:avLst/>
            <a:gdLst/>
            <a:ahLst/>
            <a:cxnLst/>
            <a:rect l="l" t="t" r="r" b="b"/>
            <a:pathLst>
              <a:path w="4929808" h="5897880">
                <a:moveTo>
                  <a:pt x="104535" y="0"/>
                </a:moveTo>
                <a:lnTo>
                  <a:pt x="2751151" y="0"/>
                </a:lnTo>
                <a:lnTo>
                  <a:pt x="4769032" y="0"/>
                </a:lnTo>
                <a:lnTo>
                  <a:pt x="4929808" y="0"/>
                </a:lnTo>
                <a:lnTo>
                  <a:pt x="4929808" y="5897880"/>
                </a:lnTo>
                <a:lnTo>
                  <a:pt x="4769032" y="5897880"/>
                </a:lnTo>
                <a:lnTo>
                  <a:pt x="2751151" y="5897880"/>
                </a:lnTo>
                <a:lnTo>
                  <a:pt x="0" y="5897880"/>
                </a:lnTo>
                <a:lnTo>
                  <a:pt x="0" y="5896985"/>
                </a:lnTo>
                <a:lnTo>
                  <a:pt x="103291" y="5896985"/>
                </a:lnTo>
                <a:lnTo>
                  <a:pt x="112340" y="5838313"/>
                </a:lnTo>
                <a:lnTo>
                  <a:pt x="123631" y="5762037"/>
                </a:lnTo>
                <a:lnTo>
                  <a:pt x="135550" y="5671232"/>
                </a:lnTo>
                <a:lnTo>
                  <a:pt x="149820" y="5563476"/>
                </a:lnTo>
                <a:lnTo>
                  <a:pt x="164875" y="5444219"/>
                </a:lnTo>
                <a:lnTo>
                  <a:pt x="180714" y="5309828"/>
                </a:lnTo>
                <a:lnTo>
                  <a:pt x="197494" y="5163329"/>
                </a:lnTo>
                <a:lnTo>
                  <a:pt x="214273" y="5004117"/>
                </a:lnTo>
                <a:lnTo>
                  <a:pt x="231367" y="4834615"/>
                </a:lnTo>
                <a:lnTo>
                  <a:pt x="247205" y="4651794"/>
                </a:lnTo>
                <a:lnTo>
                  <a:pt x="262417" y="4460498"/>
                </a:lnTo>
                <a:lnTo>
                  <a:pt x="276217" y="4258305"/>
                </a:lnTo>
                <a:lnTo>
                  <a:pt x="289390" y="4047637"/>
                </a:lnTo>
                <a:lnTo>
                  <a:pt x="301779" y="3827889"/>
                </a:lnTo>
                <a:lnTo>
                  <a:pt x="306170" y="3715291"/>
                </a:lnTo>
                <a:lnTo>
                  <a:pt x="311031" y="3600271"/>
                </a:lnTo>
                <a:lnTo>
                  <a:pt x="315579" y="3483435"/>
                </a:lnTo>
                <a:lnTo>
                  <a:pt x="318558" y="3365994"/>
                </a:lnTo>
                <a:lnTo>
                  <a:pt x="321224" y="3246131"/>
                </a:lnTo>
                <a:lnTo>
                  <a:pt x="324047" y="3125058"/>
                </a:lnTo>
                <a:lnTo>
                  <a:pt x="325929" y="3001563"/>
                </a:lnTo>
                <a:lnTo>
                  <a:pt x="325929" y="2876858"/>
                </a:lnTo>
                <a:lnTo>
                  <a:pt x="326870" y="2750941"/>
                </a:lnTo>
                <a:lnTo>
                  <a:pt x="325929" y="2623814"/>
                </a:lnTo>
                <a:lnTo>
                  <a:pt x="324047" y="2494871"/>
                </a:lnTo>
                <a:lnTo>
                  <a:pt x="322322" y="2365928"/>
                </a:lnTo>
                <a:lnTo>
                  <a:pt x="318558" y="2235169"/>
                </a:lnTo>
                <a:lnTo>
                  <a:pt x="314638" y="2103199"/>
                </a:lnTo>
                <a:lnTo>
                  <a:pt x="310090" y="1971229"/>
                </a:lnTo>
                <a:lnTo>
                  <a:pt x="303660" y="1838048"/>
                </a:lnTo>
                <a:lnTo>
                  <a:pt x="295976" y="1703656"/>
                </a:lnTo>
                <a:lnTo>
                  <a:pt x="288606" y="1568660"/>
                </a:lnTo>
                <a:lnTo>
                  <a:pt x="279197" y="1433663"/>
                </a:lnTo>
                <a:lnTo>
                  <a:pt x="267906" y="1296850"/>
                </a:lnTo>
                <a:lnTo>
                  <a:pt x="256615" y="1161853"/>
                </a:lnTo>
                <a:lnTo>
                  <a:pt x="243598" y="1024435"/>
                </a:lnTo>
                <a:lnTo>
                  <a:pt x="229328" y="886411"/>
                </a:lnTo>
                <a:lnTo>
                  <a:pt x="214273" y="750203"/>
                </a:lnTo>
                <a:lnTo>
                  <a:pt x="196709" y="612180"/>
                </a:lnTo>
                <a:lnTo>
                  <a:pt x="177891" y="474761"/>
                </a:lnTo>
                <a:lnTo>
                  <a:pt x="159229" y="336738"/>
                </a:lnTo>
                <a:lnTo>
                  <a:pt x="137432" y="199320"/>
                </a:lnTo>
                <a:lnTo>
                  <a:pt x="115163" y="625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82" name="Rectangle 19481">
            <a:extLst>
              <a:ext uri="{FF2B5EF4-FFF2-40B4-BE49-F238E27FC236}">
                <a16:creationId xmlns:a16="http://schemas.microsoft.com/office/drawing/2014/main" id="{4A2FAF1F-F462-46AF-A9E6-CC93C4E2C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484" name="Oval 19483">
            <a:extLst>
              <a:ext uri="{FF2B5EF4-FFF2-40B4-BE49-F238E27FC236}">
                <a16:creationId xmlns:a16="http://schemas.microsoft.com/office/drawing/2014/main" id="{7146BED8-BAE9-42C5-A3DD-7B946445D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486" name="Oval 19485">
            <a:extLst>
              <a:ext uri="{FF2B5EF4-FFF2-40B4-BE49-F238E27FC236}">
                <a16:creationId xmlns:a16="http://schemas.microsoft.com/office/drawing/2014/main" id="{15765FE8-B62F-41E4-A73C-74C91A8FD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9323" y="1409503"/>
            <a:ext cx="4554582" cy="4820972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defRPr sz="2200"/>
            </a:pPr>
            <a:r>
              <a:rPr lang="en-US" sz="3600" dirty="0">
                <a:solidFill>
                  <a:srgbClr val="FFFFFF"/>
                </a:solidFill>
              </a:rPr>
              <a:t>Ecclesiastes 12:13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Let us hear the conclusion of the whole matter: Fear God, and keep his commandments: for this is the whole duty of man.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149BE45-1772-64C5-AC28-ACD305FD377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8D489E29-742E-4D34-AB08-CE3217805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539864" y="1320127"/>
            <a:ext cx="3609635" cy="419548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768" y="266705"/>
            <a:ext cx="3749338" cy="1322768"/>
          </a:xfrm>
          <a:solidFill>
            <a:schemeClr val="bg1">
              <a:lumMod val="95000"/>
              <a:lumOff val="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Love Lessons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2716" y="1419932"/>
            <a:ext cx="3439507" cy="3989773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algn="r">
              <a:defRPr sz="2400"/>
            </a:pPr>
            <a:r>
              <a:rPr lang="en-US" sz="3200" dirty="0"/>
              <a:t>8. Then since the keeping of the commandments is charity, how does charity compare with the other graces?</a:t>
            </a:r>
            <a:br>
              <a:rPr lang="en-US" sz="3200" dirty="0"/>
            </a:br>
            <a:r>
              <a:rPr lang="en-US" sz="3200" dirty="0"/>
              <a:t>1 Corinthians 13:13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11" name="Group 21510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1512" name="Rectangle 21511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513" name="Oval 21512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514" name="Oval 21513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515" name="Oval 21514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516" name="Oval 21515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517" name="Oval 21516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518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19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20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522" name="Rectangle 21521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524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2142" y="3128074"/>
            <a:ext cx="2604045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526" name="Freeform: Shape 21525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58392"/>
            <a:ext cx="9144000" cy="3033446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28" name="Freeform 5">
            <a:extLst>
              <a:ext uri="{FF2B5EF4-FFF2-40B4-BE49-F238E27FC236}">
                <a16:creationId xmlns:a16="http://schemas.microsoft.com/office/drawing/2014/main" id="{C91E93A7-6C7F-4F77-9CB0-280D958EF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21506" name="Picture 2" descr="The Ten Commandments Archives - Amazing Facts Oceania">
            <a:extLst>
              <a:ext uri="{FF2B5EF4-FFF2-40B4-BE49-F238E27FC236}">
                <a16:creationId xmlns:a16="http://schemas.microsoft.com/office/drawing/2014/main" id="{1DB8625B-96EA-F6C3-9ECF-DBC158AA82E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4" b="1314"/>
          <a:stretch>
            <a:fillRect/>
          </a:stretch>
        </p:blipFill>
        <p:spPr bwMode="auto">
          <a:xfrm>
            <a:off x="357813" y="466162"/>
            <a:ext cx="8428374" cy="3937502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878" y="4140568"/>
            <a:ext cx="1826650" cy="19089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Love Lessons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99251" y="4110823"/>
            <a:ext cx="6403579" cy="2249795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90000"/>
              </a:lnSpc>
              <a:defRPr sz="2200"/>
            </a:pPr>
            <a:r>
              <a:rPr lang="en-US" sz="3600" dirty="0">
                <a:solidFill>
                  <a:schemeClr val="tx1"/>
                </a:solidFill>
              </a:rPr>
              <a:t>1 Corinthians 13:13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And now </a:t>
            </a:r>
            <a:r>
              <a:rPr lang="en-US" sz="3600" dirty="0" err="1">
                <a:solidFill>
                  <a:schemeClr val="tx1"/>
                </a:solidFill>
              </a:rPr>
              <a:t>abideth</a:t>
            </a:r>
            <a:r>
              <a:rPr lang="en-US" sz="3600" dirty="0">
                <a:solidFill>
                  <a:schemeClr val="tx1"/>
                </a:solidFill>
              </a:rPr>
              <a:t> faith, hope, charity, these three; but the greatest of these is charity.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5" name="Group 22534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2536" name="Rectangle 22535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537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539" name="Rectangle 22538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541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33036" y="1913001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543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22530" name="Picture 2" descr="The 5 different types of Charity. Which type do you run? - AWB ...">
            <a:extLst>
              <a:ext uri="{FF2B5EF4-FFF2-40B4-BE49-F238E27FC236}">
                <a16:creationId xmlns:a16="http://schemas.microsoft.com/office/drawing/2014/main" id="{6BA92C14-F0B0-0B40-8FC5-FA1F6EB7757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6" r="32666" b="1"/>
          <a:stretch>
            <a:fillRect/>
          </a:stretch>
        </p:blipFill>
        <p:spPr bwMode="auto">
          <a:xfrm>
            <a:off x="317502" y="402166"/>
            <a:ext cx="3699714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1295" y="1241267"/>
            <a:ext cx="4071414" cy="71494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b="1" dirty="0">
                <a:solidFill>
                  <a:schemeClr val="bg2"/>
                </a:solidFill>
              </a:rPr>
              <a:t>Love Lessons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1295" y="2054484"/>
            <a:ext cx="4071414" cy="415950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lnSpc>
                <a:spcPct val="90000"/>
              </a:lnSpc>
              <a:buNone/>
              <a:defRPr sz="2400"/>
            </a:pPr>
            <a:r>
              <a:rPr lang="en-US" sz="4000" cap="all" dirty="0">
                <a:solidFill>
                  <a:schemeClr val="bg1"/>
                </a:solidFill>
              </a:rPr>
              <a:t>9. Into how much of our actions should charity enter?</a:t>
            </a:r>
            <a:br>
              <a:rPr lang="en-US" sz="4000" cap="all" dirty="0">
                <a:solidFill>
                  <a:schemeClr val="bg1"/>
                </a:solidFill>
              </a:rPr>
            </a:br>
            <a:br>
              <a:rPr lang="en-US" sz="4000" cap="all" dirty="0">
                <a:solidFill>
                  <a:schemeClr val="bg1"/>
                </a:solidFill>
              </a:rPr>
            </a:br>
            <a:r>
              <a:rPr lang="en-US" sz="4000" cap="all" dirty="0">
                <a:solidFill>
                  <a:schemeClr val="bg1"/>
                </a:solidFill>
              </a:rPr>
              <a:t>1 Corinthians 16:14</a:t>
            </a:r>
          </a:p>
        </p:txBody>
      </p:sp>
      <p:sp>
        <p:nvSpPr>
          <p:cNvPr id="22545" name="Rectangle 22544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56981798-4550-46DA-9172-4846E2FB6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82EB7D3-3AD8-4ED1-9E1A-2906E146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17501" y="404829"/>
            <a:ext cx="335914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2" y="461681"/>
            <a:ext cx="3676650" cy="924909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400" b="1" dirty="0">
                <a:solidFill>
                  <a:srgbClr val="FF6633"/>
                </a:solidFill>
              </a:rPr>
              <a:t>Love Lessons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832" y="1443442"/>
            <a:ext cx="3255818" cy="477054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  <a:defRPr sz="2200"/>
            </a:pPr>
            <a:r>
              <a:rPr lang="en-US" sz="3200" cap="all" dirty="0">
                <a:solidFill>
                  <a:schemeClr val="tx1"/>
                </a:solidFill>
              </a:rPr>
              <a:t>1 Corinthians 16:14</a:t>
            </a:r>
            <a:br>
              <a:rPr lang="en-US" sz="3600" cap="all" dirty="0">
                <a:solidFill>
                  <a:schemeClr val="tx1"/>
                </a:solidFill>
              </a:rPr>
            </a:br>
            <a:br>
              <a:rPr lang="en-US" sz="3600" cap="all" dirty="0">
                <a:solidFill>
                  <a:schemeClr val="tx1"/>
                </a:solidFill>
              </a:rPr>
            </a:br>
            <a:r>
              <a:rPr lang="en-US" sz="4400" cap="all" dirty="0">
                <a:solidFill>
                  <a:schemeClr val="tx1"/>
                </a:solidFill>
              </a:rPr>
              <a:t>Let all your things be done with charity.</a:t>
            </a:r>
            <a:endParaRPr lang="en-US" sz="3600" cap="all" dirty="0">
              <a:solidFill>
                <a:schemeClr val="tx1"/>
              </a:solidFill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FB87BC7-900E-DD08-08EA-B9DE32F123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5339" r="20576" b="-2"/>
          <a:stretch>
            <a:fillRect/>
          </a:stretch>
        </p:blipFill>
        <p:spPr>
          <a:xfrm>
            <a:off x="3840087" y="461681"/>
            <a:ext cx="4939162" cy="5934638"/>
          </a:xfrm>
          <a:custGeom>
            <a:avLst/>
            <a:gdLst/>
            <a:ahLst/>
            <a:cxnLst/>
            <a:rect l="l" t="t" r="r" b="b"/>
            <a:pathLst>
              <a:path w="6585549" h="5934638">
                <a:moveTo>
                  <a:pt x="225406" y="0"/>
                </a:moveTo>
                <a:lnTo>
                  <a:pt x="6585549" y="0"/>
                </a:lnTo>
                <a:lnTo>
                  <a:pt x="6585549" y="5934638"/>
                </a:lnTo>
                <a:lnTo>
                  <a:pt x="226600" y="5934638"/>
                </a:lnTo>
                <a:lnTo>
                  <a:pt x="214529" y="5856373"/>
                </a:lnTo>
                <a:lnTo>
                  <a:pt x="203238" y="5780097"/>
                </a:lnTo>
                <a:lnTo>
                  <a:pt x="191320" y="5689292"/>
                </a:lnTo>
                <a:lnTo>
                  <a:pt x="177049" y="5581536"/>
                </a:lnTo>
                <a:lnTo>
                  <a:pt x="161995" y="5462279"/>
                </a:lnTo>
                <a:lnTo>
                  <a:pt x="146156" y="5327888"/>
                </a:lnTo>
                <a:lnTo>
                  <a:pt x="129376" y="5181389"/>
                </a:lnTo>
                <a:lnTo>
                  <a:pt x="112596" y="5022177"/>
                </a:lnTo>
                <a:lnTo>
                  <a:pt x="95503" y="4852675"/>
                </a:lnTo>
                <a:lnTo>
                  <a:pt x="79664" y="4669854"/>
                </a:lnTo>
                <a:lnTo>
                  <a:pt x="64453" y="4478558"/>
                </a:lnTo>
                <a:lnTo>
                  <a:pt x="50652" y="4276365"/>
                </a:lnTo>
                <a:lnTo>
                  <a:pt x="37480" y="4065697"/>
                </a:lnTo>
                <a:lnTo>
                  <a:pt x="25091" y="3845949"/>
                </a:lnTo>
                <a:lnTo>
                  <a:pt x="20700" y="3733351"/>
                </a:lnTo>
                <a:lnTo>
                  <a:pt x="15838" y="3618331"/>
                </a:lnTo>
                <a:lnTo>
                  <a:pt x="11291" y="3501495"/>
                </a:lnTo>
                <a:lnTo>
                  <a:pt x="8311" y="3384054"/>
                </a:lnTo>
                <a:lnTo>
                  <a:pt x="5645" y="3264191"/>
                </a:lnTo>
                <a:lnTo>
                  <a:pt x="2822" y="3143118"/>
                </a:lnTo>
                <a:lnTo>
                  <a:pt x="941" y="3019623"/>
                </a:lnTo>
                <a:lnTo>
                  <a:pt x="941" y="2894918"/>
                </a:lnTo>
                <a:lnTo>
                  <a:pt x="0" y="2769001"/>
                </a:lnTo>
                <a:lnTo>
                  <a:pt x="941" y="2641874"/>
                </a:lnTo>
                <a:lnTo>
                  <a:pt x="2822" y="2512931"/>
                </a:lnTo>
                <a:lnTo>
                  <a:pt x="4547" y="2383988"/>
                </a:lnTo>
                <a:lnTo>
                  <a:pt x="8311" y="2253229"/>
                </a:lnTo>
                <a:lnTo>
                  <a:pt x="12232" y="2121259"/>
                </a:lnTo>
                <a:lnTo>
                  <a:pt x="16779" y="1989289"/>
                </a:lnTo>
                <a:lnTo>
                  <a:pt x="23209" y="1856108"/>
                </a:lnTo>
                <a:lnTo>
                  <a:pt x="30893" y="1721716"/>
                </a:lnTo>
                <a:lnTo>
                  <a:pt x="38264" y="1586720"/>
                </a:lnTo>
                <a:lnTo>
                  <a:pt x="47673" y="1451723"/>
                </a:lnTo>
                <a:lnTo>
                  <a:pt x="58964" y="1314910"/>
                </a:lnTo>
                <a:lnTo>
                  <a:pt x="70255" y="1179913"/>
                </a:lnTo>
                <a:lnTo>
                  <a:pt x="83271" y="1042495"/>
                </a:lnTo>
                <a:lnTo>
                  <a:pt x="97542" y="904471"/>
                </a:lnTo>
                <a:lnTo>
                  <a:pt x="112596" y="768263"/>
                </a:lnTo>
                <a:lnTo>
                  <a:pt x="130160" y="630240"/>
                </a:lnTo>
                <a:lnTo>
                  <a:pt x="148978" y="492821"/>
                </a:lnTo>
                <a:lnTo>
                  <a:pt x="167640" y="354798"/>
                </a:lnTo>
                <a:lnTo>
                  <a:pt x="189438" y="217380"/>
                </a:lnTo>
                <a:lnTo>
                  <a:pt x="211706" y="80567"/>
                </a:lnTo>
                <a:close/>
              </a:path>
            </a:pathLst>
          </a:custGeom>
        </p:spPr>
      </p:pic>
      <p:sp>
        <p:nvSpPr>
          <p:cNvPr id="41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46569" y="195844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83" name="Group 24582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4584" name="Rectangle 24583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585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587" name="Rectangle 24586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4578" name="Picture 2" descr="On My Knees: No Clanging Cymbals">
            <a:extLst>
              <a:ext uri="{FF2B5EF4-FFF2-40B4-BE49-F238E27FC236}">
                <a16:creationId xmlns:a16="http://schemas.microsoft.com/office/drawing/2014/main" id="{AE282D07-DEA3-EDD8-3508-98424A9DC75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r="-1" b="-1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9" name="Rectangle 24588">
            <a:extLst>
              <a:ext uri="{FF2B5EF4-FFF2-40B4-BE49-F238E27FC236}">
                <a16:creationId xmlns:a16="http://schemas.microsoft.com/office/drawing/2014/main" id="{2B65E6B8-0D17-4912-97E4-60B47A511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578733" y="1295400"/>
            <a:ext cx="3702476" cy="377369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511" y="595195"/>
            <a:ext cx="3421839" cy="166832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5400" b="1" dirty="0">
                <a:solidFill>
                  <a:srgbClr val="873329"/>
                </a:solidFill>
              </a:rPr>
              <a:t>Love Lessons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5268" y="1371600"/>
            <a:ext cx="3715941" cy="369748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  <a:defRPr sz="2400"/>
            </a:pPr>
            <a:r>
              <a:rPr lang="en-US" sz="3600" cap="all" dirty="0">
                <a:solidFill>
                  <a:schemeClr val="tx1"/>
                </a:solidFill>
              </a:rPr>
              <a:t>10. Without charity, what is the most eloquent man like?</a:t>
            </a:r>
            <a:br>
              <a:rPr lang="en-US" sz="3600" cap="all" dirty="0">
                <a:solidFill>
                  <a:schemeClr val="tx1"/>
                </a:solidFill>
              </a:rPr>
            </a:br>
            <a:br>
              <a:rPr lang="en-US" sz="3600" cap="all" dirty="0">
                <a:solidFill>
                  <a:schemeClr val="tx1"/>
                </a:solidFill>
              </a:rPr>
            </a:br>
            <a:r>
              <a:rPr lang="en-US" sz="3600" cap="all" dirty="0">
                <a:solidFill>
                  <a:schemeClr val="tx1"/>
                </a:solidFill>
              </a:rPr>
              <a:t>1 Corinthians 13:1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7" name="Group 25606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5608" name="Rectangle 25607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609" name="Oval 25608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610" name="Oval 25609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611" name="Oval 25610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612" name="Oval 25611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613" name="Oval 25612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614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5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6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618" name="Rectangle 25617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620" name="Rectangle 25619">
            <a:extLst>
              <a:ext uri="{FF2B5EF4-FFF2-40B4-BE49-F238E27FC236}">
                <a16:creationId xmlns:a16="http://schemas.microsoft.com/office/drawing/2014/main" id="{89EA2611-DCBA-4E97-A2B2-9A466E76B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622" name="Freeform 5">
            <a:extLst>
              <a:ext uri="{FF2B5EF4-FFF2-40B4-BE49-F238E27FC236}">
                <a16:creationId xmlns:a16="http://schemas.microsoft.com/office/drawing/2014/main" id="{BBC615D1-6E12-40EF-915B-316CFDB5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624" name="Freeform 5">
            <a:extLst>
              <a:ext uri="{FF2B5EF4-FFF2-40B4-BE49-F238E27FC236}">
                <a16:creationId xmlns:a16="http://schemas.microsoft.com/office/drawing/2014/main" id="{B9797D36-DE1E-47CD-881A-6C1F5828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620146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23" y="629264"/>
            <a:ext cx="4554582" cy="9891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b="1" dirty="0">
                <a:solidFill>
                  <a:srgbClr val="FFFFFF"/>
                </a:solidFill>
              </a:rPr>
              <a:t>Love Lessons</a:t>
            </a:r>
          </a:p>
        </p:txBody>
      </p:sp>
      <p:pic>
        <p:nvPicPr>
          <p:cNvPr id="25602" name="Picture 2" descr="Pin on Inspirations">
            <a:extLst>
              <a:ext uri="{FF2B5EF4-FFF2-40B4-BE49-F238E27FC236}">
                <a16:creationId xmlns:a16="http://schemas.microsoft.com/office/drawing/2014/main" id="{5DFFE49E-7DC1-3FD9-B582-1A18641DF06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2" r="14380" b="2"/>
          <a:stretch>
            <a:fillRect/>
          </a:stretch>
        </p:blipFill>
        <p:spPr bwMode="auto">
          <a:xfrm>
            <a:off x="5080883" y="480060"/>
            <a:ext cx="3697356" cy="5897880"/>
          </a:xfrm>
          <a:custGeom>
            <a:avLst/>
            <a:gdLst/>
            <a:ahLst/>
            <a:cxnLst/>
            <a:rect l="l" t="t" r="r" b="b"/>
            <a:pathLst>
              <a:path w="4929808" h="5897880">
                <a:moveTo>
                  <a:pt x="104535" y="0"/>
                </a:moveTo>
                <a:lnTo>
                  <a:pt x="2751151" y="0"/>
                </a:lnTo>
                <a:lnTo>
                  <a:pt x="4769032" y="0"/>
                </a:lnTo>
                <a:lnTo>
                  <a:pt x="4929808" y="0"/>
                </a:lnTo>
                <a:lnTo>
                  <a:pt x="4929808" y="5897880"/>
                </a:lnTo>
                <a:lnTo>
                  <a:pt x="4769032" y="5897880"/>
                </a:lnTo>
                <a:lnTo>
                  <a:pt x="2751151" y="5897880"/>
                </a:lnTo>
                <a:lnTo>
                  <a:pt x="0" y="5897880"/>
                </a:lnTo>
                <a:lnTo>
                  <a:pt x="0" y="5896985"/>
                </a:lnTo>
                <a:lnTo>
                  <a:pt x="103291" y="5896985"/>
                </a:lnTo>
                <a:lnTo>
                  <a:pt x="112340" y="5838313"/>
                </a:lnTo>
                <a:lnTo>
                  <a:pt x="123631" y="5762037"/>
                </a:lnTo>
                <a:lnTo>
                  <a:pt x="135550" y="5671232"/>
                </a:lnTo>
                <a:lnTo>
                  <a:pt x="149820" y="5563476"/>
                </a:lnTo>
                <a:lnTo>
                  <a:pt x="164875" y="5444219"/>
                </a:lnTo>
                <a:lnTo>
                  <a:pt x="180714" y="5309828"/>
                </a:lnTo>
                <a:lnTo>
                  <a:pt x="197494" y="5163329"/>
                </a:lnTo>
                <a:lnTo>
                  <a:pt x="214273" y="5004117"/>
                </a:lnTo>
                <a:lnTo>
                  <a:pt x="231367" y="4834615"/>
                </a:lnTo>
                <a:lnTo>
                  <a:pt x="247205" y="4651794"/>
                </a:lnTo>
                <a:lnTo>
                  <a:pt x="262417" y="4460498"/>
                </a:lnTo>
                <a:lnTo>
                  <a:pt x="276217" y="4258305"/>
                </a:lnTo>
                <a:lnTo>
                  <a:pt x="289390" y="4047637"/>
                </a:lnTo>
                <a:lnTo>
                  <a:pt x="301779" y="3827889"/>
                </a:lnTo>
                <a:lnTo>
                  <a:pt x="306170" y="3715291"/>
                </a:lnTo>
                <a:lnTo>
                  <a:pt x="311031" y="3600271"/>
                </a:lnTo>
                <a:lnTo>
                  <a:pt x="315579" y="3483435"/>
                </a:lnTo>
                <a:lnTo>
                  <a:pt x="318558" y="3365994"/>
                </a:lnTo>
                <a:lnTo>
                  <a:pt x="321224" y="3246131"/>
                </a:lnTo>
                <a:lnTo>
                  <a:pt x="324047" y="3125058"/>
                </a:lnTo>
                <a:lnTo>
                  <a:pt x="325929" y="3001563"/>
                </a:lnTo>
                <a:lnTo>
                  <a:pt x="325929" y="2876858"/>
                </a:lnTo>
                <a:lnTo>
                  <a:pt x="326870" y="2750941"/>
                </a:lnTo>
                <a:lnTo>
                  <a:pt x="325929" y="2623814"/>
                </a:lnTo>
                <a:lnTo>
                  <a:pt x="324047" y="2494871"/>
                </a:lnTo>
                <a:lnTo>
                  <a:pt x="322322" y="2365928"/>
                </a:lnTo>
                <a:lnTo>
                  <a:pt x="318558" y="2235169"/>
                </a:lnTo>
                <a:lnTo>
                  <a:pt x="314638" y="2103199"/>
                </a:lnTo>
                <a:lnTo>
                  <a:pt x="310090" y="1971229"/>
                </a:lnTo>
                <a:lnTo>
                  <a:pt x="303660" y="1838048"/>
                </a:lnTo>
                <a:lnTo>
                  <a:pt x="295976" y="1703656"/>
                </a:lnTo>
                <a:lnTo>
                  <a:pt x="288606" y="1568660"/>
                </a:lnTo>
                <a:lnTo>
                  <a:pt x="279197" y="1433663"/>
                </a:lnTo>
                <a:lnTo>
                  <a:pt x="267906" y="1296850"/>
                </a:lnTo>
                <a:lnTo>
                  <a:pt x="256615" y="1161853"/>
                </a:lnTo>
                <a:lnTo>
                  <a:pt x="243598" y="1024435"/>
                </a:lnTo>
                <a:lnTo>
                  <a:pt x="229328" y="886411"/>
                </a:lnTo>
                <a:lnTo>
                  <a:pt x="214273" y="750203"/>
                </a:lnTo>
                <a:lnTo>
                  <a:pt x="196709" y="612180"/>
                </a:lnTo>
                <a:lnTo>
                  <a:pt x="177891" y="474761"/>
                </a:lnTo>
                <a:lnTo>
                  <a:pt x="159229" y="336738"/>
                </a:lnTo>
                <a:lnTo>
                  <a:pt x="137432" y="199320"/>
                </a:lnTo>
                <a:lnTo>
                  <a:pt x="115163" y="625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26" name="Rectangle 25625">
            <a:extLst>
              <a:ext uri="{FF2B5EF4-FFF2-40B4-BE49-F238E27FC236}">
                <a16:creationId xmlns:a16="http://schemas.microsoft.com/office/drawing/2014/main" id="{4A2FAF1F-F462-46AF-A9E6-CC93C4E2C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628" name="Oval 25627">
            <a:extLst>
              <a:ext uri="{FF2B5EF4-FFF2-40B4-BE49-F238E27FC236}">
                <a16:creationId xmlns:a16="http://schemas.microsoft.com/office/drawing/2014/main" id="{7146BED8-BAE9-42C5-A3DD-7B946445D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630" name="Oval 25629">
            <a:extLst>
              <a:ext uri="{FF2B5EF4-FFF2-40B4-BE49-F238E27FC236}">
                <a16:creationId xmlns:a16="http://schemas.microsoft.com/office/drawing/2014/main" id="{15765FE8-B62F-41E4-A73C-74C91A8FD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505" y="1409504"/>
            <a:ext cx="4554582" cy="52387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 sz="2200"/>
            </a:pPr>
            <a:r>
              <a:rPr lang="en-US" sz="3200" dirty="0">
                <a:solidFill>
                  <a:srgbClr val="FFFFFF"/>
                </a:solidFill>
              </a:rPr>
              <a:t>1 Corinthians 13:1</a:t>
            </a:r>
            <a:br>
              <a:rPr lang="en-US" sz="3200" dirty="0">
                <a:solidFill>
                  <a:srgbClr val="FFFFFF"/>
                </a:solidFill>
              </a:rPr>
            </a:br>
            <a:br>
              <a:rPr lang="en-US" sz="3200" dirty="0">
                <a:solidFill>
                  <a:srgbClr val="FFFFFF"/>
                </a:solidFill>
              </a:rPr>
            </a:br>
            <a:r>
              <a:rPr lang="en-US" sz="3200" dirty="0">
                <a:solidFill>
                  <a:srgbClr val="FFFFFF"/>
                </a:solidFill>
              </a:rPr>
              <a:t>Though I speak with the tongues of men and of angels, and have not charity, I am become as sounding brass, or a tinkling cymbal.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31" name="Group 26630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6632" name="Rectangle 26631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633" name="Oval 26632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634" name="Oval 26633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635" name="Oval 26634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636" name="Oval 26635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637" name="Oval 26636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638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9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0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42" name="Rectangle 26641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6626" name="Picture 2" descr="Premium Photo | Stack of books">
            <a:extLst>
              <a:ext uri="{FF2B5EF4-FFF2-40B4-BE49-F238E27FC236}">
                <a16:creationId xmlns:a16="http://schemas.microsoft.com/office/drawing/2014/main" id="{CBEEDF87-83CE-4121-AA49-B658EF67519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1" b="2679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44" name="Rectangle 26643">
            <a:extLst>
              <a:ext uri="{FF2B5EF4-FFF2-40B4-BE49-F238E27FC236}">
                <a16:creationId xmlns:a16="http://schemas.microsoft.com/office/drawing/2014/main" id="{8D489E29-742E-4D34-AB08-CE3217805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539864" y="1320127"/>
            <a:ext cx="3609635" cy="419548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334" y="607132"/>
            <a:ext cx="3153223" cy="1034728"/>
          </a:xfrm>
          <a:solidFill>
            <a:schemeClr val="bg1">
              <a:lumMod val="95000"/>
              <a:lumOff val="5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Love Lessons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9" y="1367545"/>
            <a:ext cx="3577499" cy="404216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 sz="2400"/>
            </a:pPr>
            <a:r>
              <a:rPr lang="en-US" sz="2800" dirty="0"/>
              <a:t>11. Will the possession of great faith and deep knowledge of the mysteries of God make up in any degree for lack of charity?</a:t>
            </a:r>
            <a:br>
              <a:rPr lang="en-US" sz="2800" dirty="0"/>
            </a:br>
            <a:r>
              <a:rPr lang="en-US" sz="2800" b="1" dirty="0"/>
              <a:t>1 Corinthians 13:2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5" name="Group 27654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7656" name="Rectangle 27655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657" name="Oval 27656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658" name="Oval 27657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659" name="Oval 27658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660" name="Oval 27659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661" name="Oval 27660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662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63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64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666" name="Rectangle 27665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7668" name="Rectangle 27667">
            <a:extLst>
              <a:ext uri="{FF2B5EF4-FFF2-40B4-BE49-F238E27FC236}">
                <a16:creationId xmlns:a16="http://schemas.microsoft.com/office/drawing/2014/main" id="{89EA2611-DCBA-4E97-A2B2-9A466E76B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7670" name="Freeform: Shape 27669">
            <a:extLst>
              <a:ext uri="{FF2B5EF4-FFF2-40B4-BE49-F238E27FC236}">
                <a16:creationId xmlns:a16="http://schemas.microsoft.com/office/drawing/2014/main" id="{FD2669AB-35DB-41EC-BE9C-DA80B60A3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60868" y="1590205"/>
            <a:ext cx="6053670" cy="3677591"/>
          </a:xfrm>
          <a:custGeom>
            <a:avLst/>
            <a:gdLst>
              <a:gd name="connsiteX0" fmla="*/ 6053670 w 6053670"/>
              <a:gd name="connsiteY0" fmla="*/ 1098 h 4903455"/>
              <a:gd name="connsiteX1" fmla="*/ 6053670 w 6053670"/>
              <a:gd name="connsiteY1" fmla="*/ 424590 h 4903455"/>
              <a:gd name="connsiteX2" fmla="*/ 6053670 w 6053670"/>
              <a:gd name="connsiteY2" fmla="*/ 1254558 h 4903455"/>
              <a:gd name="connsiteX3" fmla="*/ 6053670 w 6053670"/>
              <a:gd name="connsiteY3" fmla="*/ 4903455 h 4903455"/>
              <a:gd name="connsiteX4" fmla="*/ 0 w 6053670"/>
              <a:gd name="connsiteY4" fmla="*/ 4903455 h 4903455"/>
              <a:gd name="connsiteX5" fmla="*/ 0 w 6053670"/>
              <a:gd name="connsiteY5" fmla="*/ 1249853 h 4903455"/>
              <a:gd name="connsiteX6" fmla="*/ 0 w 6053670"/>
              <a:gd name="connsiteY6" fmla="*/ 424590 h 4903455"/>
              <a:gd name="connsiteX7" fmla="*/ 0 w 6053670"/>
              <a:gd name="connsiteY7" fmla="*/ 0 h 4903455"/>
              <a:gd name="connsiteX8" fmla="*/ 35717 w 6053670"/>
              <a:gd name="connsiteY8" fmla="*/ 5488 h 4903455"/>
              <a:gd name="connsiteX9" fmla="*/ 140445 w 6053670"/>
              <a:gd name="connsiteY9" fmla="*/ 21641 h 4903455"/>
              <a:gd name="connsiteX10" fmla="*/ 216722 w 6053670"/>
              <a:gd name="connsiteY10" fmla="*/ 32932 h 4903455"/>
              <a:gd name="connsiteX11" fmla="*/ 307527 w 6053670"/>
              <a:gd name="connsiteY11" fmla="*/ 44850 h 4903455"/>
              <a:gd name="connsiteX12" fmla="*/ 415282 w 6053670"/>
              <a:gd name="connsiteY12" fmla="*/ 59121 h 4903455"/>
              <a:gd name="connsiteX13" fmla="*/ 534539 w 6053670"/>
              <a:gd name="connsiteY13" fmla="*/ 74175 h 4903455"/>
              <a:gd name="connsiteX14" fmla="*/ 668931 w 6053670"/>
              <a:gd name="connsiteY14" fmla="*/ 90014 h 4903455"/>
              <a:gd name="connsiteX15" fmla="*/ 815430 w 6053670"/>
              <a:gd name="connsiteY15" fmla="*/ 106794 h 4903455"/>
              <a:gd name="connsiteX16" fmla="*/ 974641 w 6053670"/>
              <a:gd name="connsiteY16" fmla="*/ 123574 h 4903455"/>
              <a:gd name="connsiteX17" fmla="*/ 1144144 w 6053670"/>
              <a:gd name="connsiteY17" fmla="*/ 140667 h 4903455"/>
              <a:gd name="connsiteX18" fmla="*/ 1326965 w 6053670"/>
              <a:gd name="connsiteY18" fmla="*/ 156506 h 4903455"/>
              <a:gd name="connsiteX19" fmla="*/ 1518261 w 6053670"/>
              <a:gd name="connsiteY19" fmla="*/ 171717 h 4903455"/>
              <a:gd name="connsiteX20" fmla="*/ 1720453 w 6053670"/>
              <a:gd name="connsiteY20" fmla="*/ 185518 h 4903455"/>
              <a:gd name="connsiteX21" fmla="*/ 1931121 w 6053670"/>
              <a:gd name="connsiteY21" fmla="*/ 198690 h 4903455"/>
              <a:gd name="connsiteX22" fmla="*/ 2150869 w 6053670"/>
              <a:gd name="connsiteY22" fmla="*/ 211079 h 4903455"/>
              <a:gd name="connsiteX23" fmla="*/ 2263467 w 6053670"/>
              <a:gd name="connsiteY23" fmla="*/ 215470 h 4903455"/>
              <a:gd name="connsiteX24" fmla="*/ 2378487 w 6053670"/>
              <a:gd name="connsiteY24" fmla="*/ 220332 h 4903455"/>
              <a:gd name="connsiteX25" fmla="*/ 2495323 w 6053670"/>
              <a:gd name="connsiteY25" fmla="*/ 224879 h 4903455"/>
              <a:gd name="connsiteX26" fmla="*/ 2612764 w 6053670"/>
              <a:gd name="connsiteY26" fmla="*/ 227859 h 4903455"/>
              <a:gd name="connsiteX27" fmla="*/ 2732627 w 6053670"/>
              <a:gd name="connsiteY27" fmla="*/ 230525 h 4903455"/>
              <a:gd name="connsiteX28" fmla="*/ 2853700 w 6053670"/>
              <a:gd name="connsiteY28" fmla="*/ 233348 h 4903455"/>
              <a:gd name="connsiteX29" fmla="*/ 2977195 w 6053670"/>
              <a:gd name="connsiteY29" fmla="*/ 235229 h 4903455"/>
              <a:gd name="connsiteX30" fmla="*/ 3101900 w 6053670"/>
              <a:gd name="connsiteY30" fmla="*/ 235229 h 4903455"/>
              <a:gd name="connsiteX31" fmla="*/ 3227817 w 6053670"/>
              <a:gd name="connsiteY31" fmla="*/ 236170 h 4903455"/>
              <a:gd name="connsiteX32" fmla="*/ 3354944 w 6053670"/>
              <a:gd name="connsiteY32" fmla="*/ 235229 h 4903455"/>
              <a:gd name="connsiteX33" fmla="*/ 3483887 w 6053670"/>
              <a:gd name="connsiteY33" fmla="*/ 233348 h 4903455"/>
              <a:gd name="connsiteX34" fmla="*/ 3612830 w 6053670"/>
              <a:gd name="connsiteY34" fmla="*/ 231623 h 4903455"/>
              <a:gd name="connsiteX35" fmla="*/ 3743589 w 6053670"/>
              <a:gd name="connsiteY35" fmla="*/ 227859 h 4903455"/>
              <a:gd name="connsiteX36" fmla="*/ 3875559 w 6053670"/>
              <a:gd name="connsiteY36" fmla="*/ 223938 h 4903455"/>
              <a:gd name="connsiteX37" fmla="*/ 4007529 w 6053670"/>
              <a:gd name="connsiteY37" fmla="*/ 219391 h 4903455"/>
              <a:gd name="connsiteX38" fmla="*/ 4140710 w 6053670"/>
              <a:gd name="connsiteY38" fmla="*/ 212961 h 4903455"/>
              <a:gd name="connsiteX39" fmla="*/ 4275102 w 6053670"/>
              <a:gd name="connsiteY39" fmla="*/ 205277 h 4903455"/>
              <a:gd name="connsiteX40" fmla="*/ 4410098 w 6053670"/>
              <a:gd name="connsiteY40" fmla="*/ 197907 h 4903455"/>
              <a:gd name="connsiteX41" fmla="*/ 4545096 w 6053670"/>
              <a:gd name="connsiteY41" fmla="*/ 188498 h 4903455"/>
              <a:gd name="connsiteX42" fmla="*/ 4681909 w 6053670"/>
              <a:gd name="connsiteY42" fmla="*/ 177207 h 4903455"/>
              <a:gd name="connsiteX43" fmla="*/ 4816905 w 6053670"/>
              <a:gd name="connsiteY43" fmla="*/ 165916 h 4903455"/>
              <a:gd name="connsiteX44" fmla="*/ 4954323 w 6053670"/>
              <a:gd name="connsiteY44" fmla="*/ 152899 h 4903455"/>
              <a:gd name="connsiteX45" fmla="*/ 5092347 w 6053670"/>
              <a:gd name="connsiteY45" fmla="*/ 138629 h 4903455"/>
              <a:gd name="connsiteX46" fmla="*/ 5228555 w 6053670"/>
              <a:gd name="connsiteY46" fmla="*/ 123574 h 4903455"/>
              <a:gd name="connsiteX47" fmla="*/ 5366578 w 6053670"/>
              <a:gd name="connsiteY47" fmla="*/ 106010 h 4903455"/>
              <a:gd name="connsiteX48" fmla="*/ 5503997 w 6053670"/>
              <a:gd name="connsiteY48" fmla="*/ 87192 h 4903455"/>
              <a:gd name="connsiteX49" fmla="*/ 5642020 w 6053670"/>
              <a:gd name="connsiteY49" fmla="*/ 68530 h 4903455"/>
              <a:gd name="connsiteX50" fmla="*/ 5779438 w 6053670"/>
              <a:gd name="connsiteY50" fmla="*/ 46733 h 4903455"/>
              <a:gd name="connsiteX51" fmla="*/ 5916251 w 6053670"/>
              <a:gd name="connsiteY51" fmla="*/ 24464 h 4903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4903455">
                <a:moveTo>
                  <a:pt x="6053670" y="1098"/>
                </a:moveTo>
                <a:lnTo>
                  <a:pt x="6053670" y="424590"/>
                </a:lnTo>
                <a:lnTo>
                  <a:pt x="6053670" y="1254558"/>
                </a:lnTo>
                <a:lnTo>
                  <a:pt x="6053670" y="4903455"/>
                </a:lnTo>
                <a:lnTo>
                  <a:pt x="0" y="4903455"/>
                </a:lnTo>
                <a:lnTo>
                  <a:pt x="0" y="1249853"/>
                </a:lnTo>
                <a:lnTo>
                  <a:pt x="0" y="424590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0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89" y="227859"/>
                </a:lnTo>
                <a:lnTo>
                  <a:pt x="3875559" y="223938"/>
                </a:lnTo>
                <a:lnTo>
                  <a:pt x="4007529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7672" name="Freeform 5">
            <a:extLst>
              <a:ext uri="{FF2B5EF4-FFF2-40B4-BE49-F238E27FC236}">
                <a16:creationId xmlns:a16="http://schemas.microsoft.com/office/drawing/2014/main" id="{BBC615D1-6E12-40EF-915B-316CFDB5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1069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7674" name="Freeform 5">
            <a:extLst>
              <a:ext uri="{FF2B5EF4-FFF2-40B4-BE49-F238E27FC236}">
                <a16:creationId xmlns:a16="http://schemas.microsoft.com/office/drawing/2014/main" id="{B9797D36-DE1E-47CD-881A-6C1F5828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599509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23" y="629265"/>
            <a:ext cx="4554582" cy="7794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Love Lessons</a:t>
            </a:r>
          </a:p>
        </p:txBody>
      </p:sp>
      <p:pic>
        <p:nvPicPr>
          <p:cNvPr id="27650" name="Picture 2" descr="Stack of Books Over the Natural Background Stock Image - Image of retro ...">
            <a:extLst>
              <a:ext uri="{FF2B5EF4-FFF2-40B4-BE49-F238E27FC236}">
                <a16:creationId xmlns:a16="http://schemas.microsoft.com/office/drawing/2014/main" id="{AE84A279-B0A4-279E-BFA0-0FEEA10F7FD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2" r="47302"/>
          <a:stretch>
            <a:fillRect/>
          </a:stretch>
        </p:blipFill>
        <p:spPr bwMode="auto">
          <a:xfrm>
            <a:off x="5563669" y="645106"/>
            <a:ext cx="3093988" cy="558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76" name="Rectangle 27675">
            <a:extLst>
              <a:ext uri="{FF2B5EF4-FFF2-40B4-BE49-F238E27FC236}">
                <a16:creationId xmlns:a16="http://schemas.microsoft.com/office/drawing/2014/main" id="{4A2FAF1F-F462-46AF-A9E6-CC93C4E2C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7678" name="Oval 27677">
            <a:extLst>
              <a:ext uri="{FF2B5EF4-FFF2-40B4-BE49-F238E27FC236}">
                <a16:creationId xmlns:a16="http://schemas.microsoft.com/office/drawing/2014/main" id="{7146BED8-BAE9-42C5-A3DD-7B946445D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7680" name="Oval 27679">
            <a:extLst>
              <a:ext uri="{FF2B5EF4-FFF2-40B4-BE49-F238E27FC236}">
                <a16:creationId xmlns:a16="http://schemas.microsoft.com/office/drawing/2014/main" id="{15765FE8-B62F-41E4-A73C-74C91A8FD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9323" y="1278467"/>
            <a:ext cx="4554582" cy="4952008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defRPr sz="2200"/>
            </a:pPr>
            <a:r>
              <a:rPr lang="en-US" sz="3200" dirty="0">
                <a:solidFill>
                  <a:schemeClr val="tx1"/>
                </a:solidFill>
              </a:rPr>
              <a:t>1 Corinthians 13:2</a:t>
            </a:r>
            <a:br>
              <a:rPr lang="en-US" sz="3200" dirty="0">
                <a:solidFill>
                  <a:schemeClr val="tx1"/>
                </a:solidFill>
              </a:rPr>
            </a:b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And though I have the gift of prophecy, and understand all mysteries, and all knowledge; and though I have all faith, so that I could remove mountains, and have not charity, I am nothing.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3E10248-AF0E-477D-B4D2-47C02CE4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3010C2-2DA5-460F-A40C-5317F567A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17CB0634-F963-4EC9-A6F6-8EA46BD1F1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73C0A186-7444-4460-9C37-532E7671E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D22D1B95-2B54-43E9-85D9-B489F6C5D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21010068">
            <a:off x="6368213" y="4185117"/>
            <a:ext cx="2474555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7D0F3F6D-A49D-4406-8D61-1C4F8D792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341709" y="4241801"/>
            <a:ext cx="8458200" cy="2337161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D953A318-DA8D-4405-9536-D889E45C5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E382A3D-2F90-475C-8DF2-F666FEA34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057989-07E4-B482-9F2A-EBF670F7F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378" y="1143000"/>
            <a:ext cx="6619243" cy="338921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dirty="0">
                <a:solidFill>
                  <a:srgbClr val="FFFFFF"/>
                </a:solidFill>
              </a:rPr>
              <a:t>Lesson 4:</a:t>
            </a:r>
            <a:br>
              <a:rPr lang="en-US" sz="7200" dirty="0">
                <a:solidFill>
                  <a:srgbClr val="FFFFFF"/>
                </a:solidFill>
              </a:rPr>
            </a:br>
            <a:r>
              <a:rPr lang="en-US" sz="7200" dirty="0">
                <a:solidFill>
                  <a:srgbClr val="FFFFFF"/>
                </a:solidFill>
              </a:rPr>
              <a:t>2 Peter 1:7-15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3CF5F8-0028-8636-5006-5D5C52B327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62378" y="5240851"/>
            <a:ext cx="6619243" cy="8289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400" cap="all" dirty="0">
                <a:solidFill>
                  <a:schemeClr val="tx2"/>
                </a:solidFill>
              </a:rPr>
              <a:t>November 17, 1888</a:t>
            </a:r>
          </a:p>
        </p:txBody>
      </p:sp>
    </p:spTree>
    <p:extLst>
      <p:ext uri="{BB962C8B-B14F-4D97-AF65-F5344CB8AC3E}">
        <p14:creationId xmlns:p14="http://schemas.microsoft.com/office/powerpoint/2010/main" val="177383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9" name="Group 28678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8680" name="Rectangle 28679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681" name="Oval 28680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682" name="Oval 28681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683" name="Oval 28682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684" name="Oval 28683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685" name="Oval 28684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686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7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88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690" name="Rectangle 28689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692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2142" y="3128074"/>
            <a:ext cx="2604045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694" name="Freeform: Shape 28693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58392"/>
            <a:ext cx="9144000" cy="3033446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96" name="Freeform 5">
            <a:extLst>
              <a:ext uri="{FF2B5EF4-FFF2-40B4-BE49-F238E27FC236}">
                <a16:creationId xmlns:a16="http://schemas.microsoft.com/office/drawing/2014/main" id="{C91E93A7-6C7F-4F77-9CB0-280D958EF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28674" name="Picture 2" descr="US Nanny Institute » Happy volunteer family holding donation boxes">
            <a:extLst>
              <a:ext uri="{FF2B5EF4-FFF2-40B4-BE49-F238E27FC236}">
                <a16:creationId xmlns:a16="http://schemas.microsoft.com/office/drawing/2014/main" id="{7C445F7D-CC7B-FF02-0B7A-BDFF21F2CF6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12"/>
          <a:stretch>
            <a:fillRect/>
          </a:stretch>
        </p:blipFill>
        <p:spPr bwMode="auto">
          <a:xfrm>
            <a:off x="357813" y="466162"/>
            <a:ext cx="8428374" cy="3937502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711" y="4260732"/>
            <a:ext cx="1637108" cy="19089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Love Lessons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0717" y="4403663"/>
            <a:ext cx="6555469" cy="170926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buNone/>
              <a:defRPr sz="2400"/>
            </a:pPr>
            <a:r>
              <a:rPr lang="en-US" sz="3200" dirty="0">
                <a:solidFill>
                  <a:schemeClr val="tx1"/>
                </a:solidFill>
              </a:rPr>
              <a:t>12. Show that charity does not consist simply in making great sacrifices and giving to the poor.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1 Corinthians 13:3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E13518-9B57-0D1B-F2B6-1A1FBF85845F}"/>
              </a:ext>
            </a:extLst>
          </p:cNvPr>
          <p:cNvCxnSpPr/>
          <p:nvPr/>
        </p:nvCxnSpPr>
        <p:spPr>
          <a:xfrm>
            <a:off x="2142203" y="4260732"/>
            <a:ext cx="0" cy="19089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43" name="Group 29742">
            <a:extLst>
              <a:ext uri="{FF2B5EF4-FFF2-40B4-BE49-F238E27FC236}">
                <a16:creationId xmlns:a16="http://schemas.microsoft.com/office/drawing/2014/main" id="{DDA34B8A-FA8D-4E16-AD72-7B60B1C25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9744" name="Rectangle 29743">
              <a:extLst>
                <a:ext uri="{FF2B5EF4-FFF2-40B4-BE49-F238E27FC236}">
                  <a16:creationId xmlns:a16="http://schemas.microsoft.com/office/drawing/2014/main" id="{6885D229-60DD-4D71-8181-10E781C14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745" name="Oval 29744">
              <a:extLst>
                <a:ext uri="{FF2B5EF4-FFF2-40B4-BE49-F238E27FC236}">
                  <a16:creationId xmlns:a16="http://schemas.microsoft.com/office/drawing/2014/main" id="{0B0DAA45-BE66-4F0C-93A6-519D94107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746" name="Oval 29745">
              <a:extLst>
                <a:ext uri="{FF2B5EF4-FFF2-40B4-BE49-F238E27FC236}">
                  <a16:creationId xmlns:a16="http://schemas.microsoft.com/office/drawing/2014/main" id="{EF449A3D-A43B-4688-BD89-35734D007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747" name="Oval 29746">
              <a:extLst>
                <a:ext uri="{FF2B5EF4-FFF2-40B4-BE49-F238E27FC236}">
                  <a16:creationId xmlns:a16="http://schemas.microsoft.com/office/drawing/2014/main" id="{74E9975C-AF3D-48EF-B3F0-112A01A382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748" name="Oval 29747">
              <a:extLst>
                <a:ext uri="{FF2B5EF4-FFF2-40B4-BE49-F238E27FC236}">
                  <a16:creationId xmlns:a16="http://schemas.microsoft.com/office/drawing/2014/main" id="{CF00A076-2FEA-40D1-8F85-842481797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749" name="Oval 29748">
              <a:extLst>
                <a:ext uri="{FF2B5EF4-FFF2-40B4-BE49-F238E27FC236}">
                  <a16:creationId xmlns:a16="http://schemas.microsoft.com/office/drawing/2014/main" id="{A2E68741-6133-4CAA-BF3C-F0E6CF40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750" name="Freeform 5">
              <a:extLst>
                <a:ext uri="{FF2B5EF4-FFF2-40B4-BE49-F238E27FC236}">
                  <a16:creationId xmlns:a16="http://schemas.microsoft.com/office/drawing/2014/main" id="{76C01C64-4A8B-42FC-93C5-2D6A3EBAB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51" name="Freeform 5">
              <a:extLst>
                <a:ext uri="{FF2B5EF4-FFF2-40B4-BE49-F238E27FC236}">
                  <a16:creationId xmlns:a16="http://schemas.microsoft.com/office/drawing/2014/main" id="{D969AEA9-C1EE-45E1-9964-D9705492E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52" name="Freeform 5">
              <a:extLst>
                <a:ext uri="{FF2B5EF4-FFF2-40B4-BE49-F238E27FC236}">
                  <a16:creationId xmlns:a16="http://schemas.microsoft.com/office/drawing/2014/main" id="{4845E67D-4E5B-44B3-AB74-5E95C839E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54" name="Rectangle 29753">
            <a:extLst>
              <a:ext uri="{FF2B5EF4-FFF2-40B4-BE49-F238E27FC236}">
                <a16:creationId xmlns:a16="http://schemas.microsoft.com/office/drawing/2014/main" id="{079CE317-680B-449C-A423-71C1FE06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9756" name="Rectangle 29755">
            <a:extLst>
              <a:ext uri="{FF2B5EF4-FFF2-40B4-BE49-F238E27FC236}">
                <a16:creationId xmlns:a16="http://schemas.microsoft.com/office/drawing/2014/main" id="{643780CE-2BE5-46F6-97B2-60DF30217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9758" name="Freeform: Shape 29757">
            <a:extLst>
              <a:ext uri="{FF2B5EF4-FFF2-40B4-BE49-F238E27FC236}">
                <a16:creationId xmlns:a16="http://schemas.microsoft.com/office/drawing/2014/main" id="{61A87A49-68E6-459E-A5A6-46229FF42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122264" y="751601"/>
            <a:ext cx="6053670" cy="5354799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760" name="Freeform 5">
            <a:extLst>
              <a:ext uri="{FF2B5EF4-FFF2-40B4-BE49-F238E27FC236}">
                <a16:creationId xmlns:a16="http://schemas.microsoft.com/office/drawing/2014/main" id="{F6ACD5FC-CAFE-48EB-B765-60EED2E0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395" y="533150"/>
            <a:ext cx="2941764" cy="8755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b="0" i="0" kern="1200" dirty="0">
                <a:solidFill>
                  <a:srgbClr val="F6F37F"/>
                </a:solidFill>
                <a:latin typeface="+mj-lt"/>
                <a:ea typeface="+mj-ea"/>
                <a:cs typeface="+mj-cs"/>
              </a:rPr>
              <a:t>Love Lessons</a:t>
            </a:r>
          </a:p>
        </p:txBody>
      </p:sp>
      <p:pic>
        <p:nvPicPr>
          <p:cNvPr id="29700" name="Picture 4" descr="Practices That Can Help Build a Solid Community - This Old City">
            <a:extLst>
              <a:ext uri="{FF2B5EF4-FFF2-40B4-BE49-F238E27FC236}">
                <a16:creationId xmlns:a16="http://schemas.microsoft.com/office/drawing/2014/main" id="{AD95071C-B1FB-EBD6-A924-75E6F1271A6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54" t="117" r="6697" b="-117"/>
          <a:stretch>
            <a:fillRect/>
          </a:stretch>
        </p:blipFill>
        <p:spPr bwMode="auto">
          <a:xfrm>
            <a:off x="3743056" y="457694"/>
            <a:ext cx="4946550" cy="591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62" name="Rectangle 29761">
            <a:extLst>
              <a:ext uri="{FF2B5EF4-FFF2-40B4-BE49-F238E27FC236}">
                <a16:creationId xmlns:a16="http://schemas.microsoft.com/office/drawing/2014/main" id="{9F33B405-D785-4738-B1C0-6A0AA5E98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9764" name="Oval 29763">
            <a:extLst>
              <a:ext uri="{FF2B5EF4-FFF2-40B4-BE49-F238E27FC236}">
                <a16:creationId xmlns:a16="http://schemas.microsoft.com/office/drawing/2014/main" id="{4233DC0E-DE6C-4FB6-A529-51B162641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9766" name="Oval 29765">
            <a:extLst>
              <a:ext uri="{FF2B5EF4-FFF2-40B4-BE49-F238E27FC236}">
                <a16:creationId xmlns:a16="http://schemas.microsoft.com/office/drawing/2014/main" id="{3870477F-E451-4BC3-863F-0E2FC5728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4395" y="1341718"/>
            <a:ext cx="2993635" cy="498313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buNone/>
              <a:defRPr sz="2200"/>
            </a:pPr>
            <a:r>
              <a:rPr lang="en-US" sz="2400" b="1" dirty="0">
                <a:solidFill>
                  <a:srgbClr val="FFFFFF"/>
                </a:solidFill>
              </a:rPr>
              <a:t>1 Corinthians 13:3</a:t>
            </a:r>
            <a:br>
              <a:rPr lang="en-US" sz="2800" dirty="0">
                <a:solidFill>
                  <a:srgbClr val="FFFFFF"/>
                </a:solidFill>
              </a:rPr>
            </a:br>
            <a:r>
              <a:rPr lang="en-US" sz="3000" dirty="0">
                <a:solidFill>
                  <a:srgbClr val="FFFFFF"/>
                </a:solidFill>
              </a:rPr>
              <a:t>And though I bestow all my goods to feed the poor, and though I give my body to be burned, and have not charity, it </a:t>
            </a:r>
            <a:r>
              <a:rPr lang="en-US" sz="3000" dirty="0" err="1">
                <a:solidFill>
                  <a:srgbClr val="FFFFFF"/>
                </a:solidFill>
              </a:rPr>
              <a:t>profiteth</a:t>
            </a:r>
            <a:r>
              <a:rPr lang="en-US" sz="3000" dirty="0">
                <a:solidFill>
                  <a:srgbClr val="FFFFFF"/>
                </a:solidFill>
              </a:rPr>
              <a:t> me nothing.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29768" name="Freeform 5">
            <a:extLst>
              <a:ext uri="{FF2B5EF4-FFF2-40B4-BE49-F238E27FC236}">
                <a16:creationId xmlns:a16="http://schemas.microsoft.com/office/drawing/2014/main" id="{B4A81DE1-E2BC-4A31-99EE-71350421B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1942938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7" name="Group 30726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30728" name="Rectangle 30727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729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31" name="Rectangle 30730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0722" name="Picture 2" descr="charity in diversity, charity hand sign illustration. 10880181 PNG">
            <a:extLst>
              <a:ext uri="{FF2B5EF4-FFF2-40B4-BE49-F238E27FC236}">
                <a16:creationId xmlns:a16="http://schemas.microsoft.com/office/drawing/2014/main" id="{0200264F-A45E-2B40-142D-4F2198D50BD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9" t="3529" r="1017" b="2617"/>
          <a:stretch>
            <a:fillRect/>
          </a:stretch>
        </p:blipFill>
        <p:spPr bwMode="auto">
          <a:xfrm>
            <a:off x="20" y="-5"/>
            <a:ext cx="9143752" cy="5020241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33" name="Freeform: Shape 30732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9144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35" name="Freeform 5">
            <a:extLst>
              <a:ext uri="{FF2B5EF4-FFF2-40B4-BE49-F238E27FC236}">
                <a16:creationId xmlns:a16="http://schemas.microsoft.com/office/drawing/2014/main" id="{C91E93A7-6C7F-4F77-9CB0-280D958EF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16" y="479699"/>
            <a:ext cx="3818184" cy="95116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800" dirty="0">
                <a:solidFill>
                  <a:srgbClr val="EBEBEB"/>
                </a:solidFill>
              </a:rPr>
              <a:t>Love Lessons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149" y="4682067"/>
            <a:ext cx="7805701" cy="169623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lnSpc>
                <a:spcPct val="90000"/>
              </a:lnSpc>
              <a:buNone/>
              <a:defRPr sz="2400"/>
            </a:pPr>
            <a:r>
              <a:rPr lang="en-US" sz="3600" cap="all" dirty="0">
                <a:solidFill>
                  <a:schemeClr val="bg1"/>
                </a:solidFill>
              </a:rPr>
              <a:t>13. What are the characteristics of charity?</a:t>
            </a:r>
            <a:br>
              <a:rPr lang="en-US" sz="3600" cap="all" dirty="0">
                <a:solidFill>
                  <a:schemeClr val="bg1"/>
                </a:solidFill>
              </a:rPr>
            </a:br>
            <a:r>
              <a:rPr lang="en-US" sz="3600" cap="all" dirty="0">
                <a:solidFill>
                  <a:schemeClr val="bg1"/>
                </a:solidFill>
              </a:rPr>
              <a:t>1 Corinthians 13:4–6</a:t>
            </a:r>
          </a:p>
        </p:txBody>
      </p:sp>
      <p:sp>
        <p:nvSpPr>
          <p:cNvPr id="30737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2142" y="3785499"/>
            <a:ext cx="2604045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51" name="Group 31750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31752" name="Rectangle 31751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753" name="Oval 31752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754" name="Oval 31753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755" name="Oval 31754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756" name="Oval 31755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757" name="Oval 31756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758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9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0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762" name="Rectangle 31761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31764" name="Rectangle 31763">
            <a:extLst>
              <a:ext uri="{FF2B5EF4-FFF2-40B4-BE49-F238E27FC236}">
                <a16:creationId xmlns:a16="http://schemas.microsoft.com/office/drawing/2014/main" id="{56981798-4550-46DA-9172-4846E2FB6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66" name="Rectangle 31765">
            <a:extLst>
              <a:ext uri="{FF2B5EF4-FFF2-40B4-BE49-F238E27FC236}">
                <a16:creationId xmlns:a16="http://schemas.microsoft.com/office/drawing/2014/main" id="{D82EB7D3-3AD8-4ED1-9E1A-2906E146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17501" y="404829"/>
            <a:ext cx="335914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268" y="203200"/>
            <a:ext cx="3380631" cy="7977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Love Lessons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246" y="1135617"/>
            <a:ext cx="3315654" cy="53509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defRPr sz="2200"/>
            </a:pPr>
            <a:r>
              <a:rPr lang="en-US" sz="3600" dirty="0">
                <a:solidFill>
                  <a:schemeClr val="tx1"/>
                </a:solidFill>
              </a:rPr>
              <a:t>1 Corinthians 13:4–6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baseline="30000" dirty="0">
                <a:solidFill>
                  <a:schemeClr val="tx1"/>
                </a:solidFill>
              </a:rPr>
              <a:t>4 </a:t>
            </a:r>
            <a:r>
              <a:rPr lang="en-US" sz="3600" dirty="0">
                <a:solidFill>
                  <a:schemeClr val="tx1"/>
                </a:solidFill>
              </a:rPr>
              <a:t>Charity </a:t>
            </a:r>
            <a:r>
              <a:rPr lang="en-US" sz="3600" dirty="0" err="1">
                <a:solidFill>
                  <a:schemeClr val="tx1"/>
                </a:solidFill>
              </a:rPr>
              <a:t>suffereth</a:t>
            </a:r>
            <a:r>
              <a:rPr lang="en-US" sz="3600" dirty="0">
                <a:solidFill>
                  <a:schemeClr val="tx1"/>
                </a:solidFill>
              </a:rPr>
              <a:t> long, and is kind; charity </a:t>
            </a:r>
            <a:r>
              <a:rPr lang="en-US" sz="3600" dirty="0" err="1">
                <a:solidFill>
                  <a:schemeClr val="tx1"/>
                </a:solidFill>
              </a:rPr>
              <a:t>envieth</a:t>
            </a:r>
            <a:r>
              <a:rPr lang="en-US" sz="3600" dirty="0">
                <a:solidFill>
                  <a:schemeClr val="tx1"/>
                </a:solidFill>
              </a:rPr>
              <a:t> not; charity </a:t>
            </a:r>
            <a:r>
              <a:rPr lang="en-US" sz="3600" dirty="0" err="1">
                <a:solidFill>
                  <a:schemeClr val="tx1"/>
                </a:solidFill>
              </a:rPr>
              <a:t>vaunteth</a:t>
            </a:r>
            <a:r>
              <a:rPr lang="en-US" sz="3600" dirty="0">
                <a:solidFill>
                  <a:schemeClr val="tx1"/>
                </a:solidFill>
              </a:rPr>
              <a:t> not itself, is not puffed up,</a:t>
            </a:r>
          </a:p>
        </p:txBody>
      </p:sp>
      <p:pic>
        <p:nvPicPr>
          <p:cNvPr id="31746" name="Picture 2" descr="&quot;CHARITY SUFFERETH LONG AND IS KIND&quot; DATE:C 1870 - Antique Books And Prints">
            <a:extLst>
              <a:ext uri="{FF2B5EF4-FFF2-40B4-BE49-F238E27FC236}">
                <a16:creationId xmlns:a16="http://schemas.microsoft.com/office/drawing/2014/main" id="{06C5FD27-FCF6-BEE2-A6E6-5C5E00A1ABD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8" t="16198" r="26677" b="7364"/>
          <a:stretch>
            <a:fillRect/>
          </a:stretch>
        </p:blipFill>
        <p:spPr bwMode="auto">
          <a:xfrm>
            <a:off x="3840087" y="461681"/>
            <a:ext cx="4939162" cy="5934638"/>
          </a:xfrm>
          <a:custGeom>
            <a:avLst/>
            <a:gdLst/>
            <a:ahLst/>
            <a:cxnLst/>
            <a:rect l="l" t="t" r="r" b="b"/>
            <a:pathLst>
              <a:path w="6585549" h="5934638">
                <a:moveTo>
                  <a:pt x="225406" y="0"/>
                </a:moveTo>
                <a:lnTo>
                  <a:pt x="6585549" y="0"/>
                </a:lnTo>
                <a:lnTo>
                  <a:pt x="6585549" y="5934638"/>
                </a:lnTo>
                <a:lnTo>
                  <a:pt x="226600" y="5934638"/>
                </a:lnTo>
                <a:lnTo>
                  <a:pt x="214529" y="5856373"/>
                </a:lnTo>
                <a:lnTo>
                  <a:pt x="203238" y="5780097"/>
                </a:lnTo>
                <a:lnTo>
                  <a:pt x="191320" y="5689292"/>
                </a:lnTo>
                <a:lnTo>
                  <a:pt x="177049" y="5581536"/>
                </a:lnTo>
                <a:lnTo>
                  <a:pt x="161995" y="5462279"/>
                </a:lnTo>
                <a:lnTo>
                  <a:pt x="146156" y="5327888"/>
                </a:lnTo>
                <a:lnTo>
                  <a:pt x="129376" y="5181389"/>
                </a:lnTo>
                <a:lnTo>
                  <a:pt x="112596" y="5022177"/>
                </a:lnTo>
                <a:lnTo>
                  <a:pt x="95503" y="4852675"/>
                </a:lnTo>
                <a:lnTo>
                  <a:pt x="79664" y="4669854"/>
                </a:lnTo>
                <a:lnTo>
                  <a:pt x="64453" y="4478558"/>
                </a:lnTo>
                <a:lnTo>
                  <a:pt x="50652" y="4276365"/>
                </a:lnTo>
                <a:lnTo>
                  <a:pt x="37480" y="4065697"/>
                </a:lnTo>
                <a:lnTo>
                  <a:pt x="25091" y="3845949"/>
                </a:lnTo>
                <a:lnTo>
                  <a:pt x="20700" y="3733351"/>
                </a:lnTo>
                <a:lnTo>
                  <a:pt x="15838" y="3618331"/>
                </a:lnTo>
                <a:lnTo>
                  <a:pt x="11291" y="3501495"/>
                </a:lnTo>
                <a:lnTo>
                  <a:pt x="8311" y="3384054"/>
                </a:lnTo>
                <a:lnTo>
                  <a:pt x="5645" y="3264191"/>
                </a:lnTo>
                <a:lnTo>
                  <a:pt x="2822" y="3143118"/>
                </a:lnTo>
                <a:lnTo>
                  <a:pt x="941" y="3019623"/>
                </a:lnTo>
                <a:lnTo>
                  <a:pt x="941" y="2894918"/>
                </a:lnTo>
                <a:lnTo>
                  <a:pt x="0" y="2769001"/>
                </a:lnTo>
                <a:lnTo>
                  <a:pt x="941" y="2641874"/>
                </a:lnTo>
                <a:lnTo>
                  <a:pt x="2822" y="2512931"/>
                </a:lnTo>
                <a:lnTo>
                  <a:pt x="4547" y="2383988"/>
                </a:lnTo>
                <a:lnTo>
                  <a:pt x="8311" y="2253229"/>
                </a:lnTo>
                <a:lnTo>
                  <a:pt x="12232" y="2121259"/>
                </a:lnTo>
                <a:lnTo>
                  <a:pt x="16779" y="1989289"/>
                </a:lnTo>
                <a:lnTo>
                  <a:pt x="23209" y="1856108"/>
                </a:lnTo>
                <a:lnTo>
                  <a:pt x="30893" y="1721716"/>
                </a:lnTo>
                <a:lnTo>
                  <a:pt x="38264" y="1586720"/>
                </a:lnTo>
                <a:lnTo>
                  <a:pt x="47673" y="1451723"/>
                </a:lnTo>
                <a:lnTo>
                  <a:pt x="58964" y="1314910"/>
                </a:lnTo>
                <a:lnTo>
                  <a:pt x="70255" y="1179913"/>
                </a:lnTo>
                <a:lnTo>
                  <a:pt x="83271" y="1042495"/>
                </a:lnTo>
                <a:lnTo>
                  <a:pt x="97542" y="904471"/>
                </a:lnTo>
                <a:lnTo>
                  <a:pt x="112596" y="768263"/>
                </a:lnTo>
                <a:lnTo>
                  <a:pt x="130160" y="630240"/>
                </a:lnTo>
                <a:lnTo>
                  <a:pt x="148978" y="492821"/>
                </a:lnTo>
                <a:lnTo>
                  <a:pt x="167640" y="354798"/>
                </a:lnTo>
                <a:lnTo>
                  <a:pt x="189438" y="217380"/>
                </a:lnTo>
                <a:lnTo>
                  <a:pt x="211706" y="8056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68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46569" y="195844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518379-BA83-1048-6A9D-EBCFFD0AB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5" name="Group 32774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32776" name="Rectangle 32775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777" name="Oval 32776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778" name="Oval 32777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779" name="Oval 32778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780" name="Oval 32779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781" name="Oval 32780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782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83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84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86" name="Rectangle 32785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788" name="Rectangle 32787">
            <a:extLst>
              <a:ext uri="{FF2B5EF4-FFF2-40B4-BE49-F238E27FC236}">
                <a16:creationId xmlns:a16="http://schemas.microsoft.com/office/drawing/2014/main" id="{89EA2611-DCBA-4E97-A2B2-9A466E76B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790" name="Freeform 5">
            <a:extLst>
              <a:ext uri="{FF2B5EF4-FFF2-40B4-BE49-F238E27FC236}">
                <a16:creationId xmlns:a16="http://schemas.microsoft.com/office/drawing/2014/main" id="{BBC615D1-6E12-40EF-915B-316CFDB5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792" name="Freeform 5">
            <a:extLst>
              <a:ext uri="{FF2B5EF4-FFF2-40B4-BE49-F238E27FC236}">
                <a16:creationId xmlns:a16="http://schemas.microsoft.com/office/drawing/2014/main" id="{B9797D36-DE1E-47CD-881A-6C1F5828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620146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B1D599-3714-AC0B-3CD8-750C326C5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23" y="629265"/>
            <a:ext cx="4554582" cy="89523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5400" b="1" dirty="0">
                <a:solidFill>
                  <a:srgbClr val="FFFFFF"/>
                </a:solidFill>
              </a:rPr>
              <a:t>Love Lessons</a:t>
            </a:r>
          </a:p>
        </p:txBody>
      </p:sp>
      <p:pic>
        <p:nvPicPr>
          <p:cNvPr id="32770" name="Picture 2" descr="What does 1 Corinthians 13:4-7 mean? | Bible Art">
            <a:extLst>
              <a:ext uri="{FF2B5EF4-FFF2-40B4-BE49-F238E27FC236}">
                <a16:creationId xmlns:a16="http://schemas.microsoft.com/office/drawing/2014/main" id="{E142CF6F-461F-C138-45A3-7B54FAABDB0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2" r="18400" b="2"/>
          <a:stretch>
            <a:fillRect/>
          </a:stretch>
        </p:blipFill>
        <p:spPr bwMode="auto">
          <a:xfrm>
            <a:off x="5080883" y="480060"/>
            <a:ext cx="3697356" cy="5897880"/>
          </a:xfrm>
          <a:custGeom>
            <a:avLst/>
            <a:gdLst/>
            <a:ahLst/>
            <a:cxnLst/>
            <a:rect l="l" t="t" r="r" b="b"/>
            <a:pathLst>
              <a:path w="4929808" h="5897880">
                <a:moveTo>
                  <a:pt x="104535" y="0"/>
                </a:moveTo>
                <a:lnTo>
                  <a:pt x="2751151" y="0"/>
                </a:lnTo>
                <a:lnTo>
                  <a:pt x="4769032" y="0"/>
                </a:lnTo>
                <a:lnTo>
                  <a:pt x="4929808" y="0"/>
                </a:lnTo>
                <a:lnTo>
                  <a:pt x="4929808" y="5897880"/>
                </a:lnTo>
                <a:lnTo>
                  <a:pt x="4769032" y="5897880"/>
                </a:lnTo>
                <a:lnTo>
                  <a:pt x="2751151" y="5897880"/>
                </a:lnTo>
                <a:lnTo>
                  <a:pt x="0" y="5897880"/>
                </a:lnTo>
                <a:lnTo>
                  <a:pt x="0" y="5896985"/>
                </a:lnTo>
                <a:lnTo>
                  <a:pt x="103291" y="5896985"/>
                </a:lnTo>
                <a:lnTo>
                  <a:pt x="112340" y="5838313"/>
                </a:lnTo>
                <a:lnTo>
                  <a:pt x="123631" y="5762037"/>
                </a:lnTo>
                <a:lnTo>
                  <a:pt x="135550" y="5671232"/>
                </a:lnTo>
                <a:lnTo>
                  <a:pt x="149820" y="5563476"/>
                </a:lnTo>
                <a:lnTo>
                  <a:pt x="164875" y="5444219"/>
                </a:lnTo>
                <a:lnTo>
                  <a:pt x="180714" y="5309828"/>
                </a:lnTo>
                <a:lnTo>
                  <a:pt x="197494" y="5163329"/>
                </a:lnTo>
                <a:lnTo>
                  <a:pt x="214273" y="5004117"/>
                </a:lnTo>
                <a:lnTo>
                  <a:pt x="231367" y="4834615"/>
                </a:lnTo>
                <a:lnTo>
                  <a:pt x="247205" y="4651794"/>
                </a:lnTo>
                <a:lnTo>
                  <a:pt x="262417" y="4460498"/>
                </a:lnTo>
                <a:lnTo>
                  <a:pt x="276217" y="4258305"/>
                </a:lnTo>
                <a:lnTo>
                  <a:pt x="289390" y="4047637"/>
                </a:lnTo>
                <a:lnTo>
                  <a:pt x="301779" y="3827889"/>
                </a:lnTo>
                <a:lnTo>
                  <a:pt x="306170" y="3715291"/>
                </a:lnTo>
                <a:lnTo>
                  <a:pt x="311031" y="3600271"/>
                </a:lnTo>
                <a:lnTo>
                  <a:pt x="315579" y="3483435"/>
                </a:lnTo>
                <a:lnTo>
                  <a:pt x="318558" y="3365994"/>
                </a:lnTo>
                <a:lnTo>
                  <a:pt x="321224" y="3246131"/>
                </a:lnTo>
                <a:lnTo>
                  <a:pt x="324047" y="3125058"/>
                </a:lnTo>
                <a:lnTo>
                  <a:pt x="325929" y="3001563"/>
                </a:lnTo>
                <a:lnTo>
                  <a:pt x="325929" y="2876858"/>
                </a:lnTo>
                <a:lnTo>
                  <a:pt x="326870" y="2750941"/>
                </a:lnTo>
                <a:lnTo>
                  <a:pt x="325929" y="2623814"/>
                </a:lnTo>
                <a:lnTo>
                  <a:pt x="324047" y="2494871"/>
                </a:lnTo>
                <a:lnTo>
                  <a:pt x="322322" y="2365928"/>
                </a:lnTo>
                <a:lnTo>
                  <a:pt x="318558" y="2235169"/>
                </a:lnTo>
                <a:lnTo>
                  <a:pt x="314638" y="2103199"/>
                </a:lnTo>
                <a:lnTo>
                  <a:pt x="310090" y="1971229"/>
                </a:lnTo>
                <a:lnTo>
                  <a:pt x="303660" y="1838048"/>
                </a:lnTo>
                <a:lnTo>
                  <a:pt x="295976" y="1703656"/>
                </a:lnTo>
                <a:lnTo>
                  <a:pt x="288606" y="1568660"/>
                </a:lnTo>
                <a:lnTo>
                  <a:pt x="279197" y="1433663"/>
                </a:lnTo>
                <a:lnTo>
                  <a:pt x="267906" y="1296850"/>
                </a:lnTo>
                <a:lnTo>
                  <a:pt x="256615" y="1161853"/>
                </a:lnTo>
                <a:lnTo>
                  <a:pt x="243598" y="1024435"/>
                </a:lnTo>
                <a:lnTo>
                  <a:pt x="229328" y="886411"/>
                </a:lnTo>
                <a:lnTo>
                  <a:pt x="214273" y="750203"/>
                </a:lnTo>
                <a:lnTo>
                  <a:pt x="196709" y="612180"/>
                </a:lnTo>
                <a:lnTo>
                  <a:pt x="177891" y="474761"/>
                </a:lnTo>
                <a:lnTo>
                  <a:pt x="159229" y="336738"/>
                </a:lnTo>
                <a:lnTo>
                  <a:pt x="137432" y="199320"/>
                </a:lnTo>
                <a:lnTo>
                  <a:pt x="115163" y="625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94" name="Rectangle 32793">
            <a:extLst>
              <a:ext uri="{FF2B5EF4-FFF2-40B4-BE49-F238E27FC236}">
                <a16:creationId xmlns:a16="http://schemas.microsoft.com/office/drawing/2014/main" id="{4A2FAF1F-F462-46AF-A9E6-CC93C4E2C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796" name="Oval 32795">
            <a:extLst>
              <a:ext uri="{FF2B5EF4-FFF2-40B4-BE49-F238E27FC236}">
                <a16:creationId xmlns:a16="http://schemas.microsoft.com/office/drawing/2014/main" id="{7146BED8-BAE9-42C5-A3DD-7B946445D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798" name="Oval 32797">
            <a:extLst>
              <a:ext uri="{FF2B5EF4-FFF2-40B4-BE49-F238E27FC236}">
                <a16:creationId xmlns:a16="http://schemas.microsoft.com/office/drawing/2014/main" id="{15765FE8-B62F-41E4-A73C-74C91A8FD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EC432-02A4-9842-6948-C35E8C02C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323" y="1244600"/>
            <a:ext cx="4554582" cy="4985875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defRPr sz="2200"/>
            </a:pPr>
            <a:r>
              <a:rPr lang="en-US" sz="3600" dirty="0">
                <a:solidFill>
                  <a:srgbClr val="FFFFFF"/>
                </a:solidFill>
              </a:rPr>
              <a:t>1 Corinthians 13:4–6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baseline="30000" dirty="0">
                <a:solidFill>
                  <a:srgbClr val="FFFFFF"/>
                </a:solidFill>
              </a:rPr>
              <a:t>5 </a:t>
            </a:r>
            <a:r>
              <a:rPr lang="en-US" sz="3600" dirty="0">
                <a:solidFill>
                  <a:srgbClr val="FFFFFF"/>
                </a:solidFill>
              </a:rPr>
              <a:t>Doth not behave itself unseemly, </a:t>
            </a:r>
            <a:r>
              <a:rPr lang="en-US" sz="3600" dirty="0" err="1">
                <a:solidFill>
                  <a:srgbClr val="FFFFFF"/>
                </a:solidFill>
              </a:rPr>
              <a:t>seeketh</a:t>
            </a:r>
            <a:r>
              <a:rPr lang="en-US" sz="3600" dirty="0">
                <a:solidFill>
                  <a:srgbClr val="FFFFFF"/>
                </a:solidFill>
              </a:rPr>
              <a:t> not her own, is not easily provoked, thinketh no evil;</a:t>
            </a:r>
          </a:p>
        </p:txBody>
      </p:sp>
    </p:spTree>
    <p:extLst>
      <p:ext uri="{BB962C8B-B14F-4D97-AF65-F5344CB8AC3E}">
        <p14:creationId xmlns:p14="http://schemas.microsoft.com/office/powerpoint/2010/main" val="23716976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3807B7-5605-5E26-38D4-7CD112544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9" name="Group 33798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33800" name="Rectangle 33799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801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803" name="Rectangle 33802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805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33036" y="1913001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3807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33794" name="Picture 2" descr="Free Photo | Abstract truth concept arrangement">
            <a:extLst>
              <a:ext uri="{FF2B5EF4-FFF2-40B4-BE49-F238E27FC236}">
                <a16:creationId xmlns:a16="http://schemas.microsoft.com/office/drawing/2014/main" id="{1A383252-330E-93D1-A2CE-E50080B2909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97" t="305" r="10061" b="-307"/>
          <a:stretch>
            <a:fillRect/>
          </a:stretch>
        </p:blipFill>
        <p:spPr bwMode="auto">
          <a:xfrm>
            <a:off x="317502" y="402166"/>
            <a:ext cx="3699714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031D27-1A7C-02FF-6A11-0A234D622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295" y="812800"/>
            <a:ext cx="4379223" cy="105833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>
                <a:solidFill>
                  <a:schemeClr val="bg2"/>
                </a:solidFill>
              </a:rPr>
              <a:t>Love 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A81CB-8E92-BF88-F21B-0FE8FDE8D0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71294" y="1871133"/>
            <a:ext cx="4288505" cy="434285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  <a:defRPr sz="2200"/>
            </a:pPr>
            <a:r>
              <a:rPr lang="en-US" sz="4400" b="1" cap="all" dirty="0">
                <a:solidFill>
                  <a:schemeClr val="bg1"/>
                </a:solidFill>
              </a:rPr>
              <a:t>1 Corinthians 13:4–6</a:t>
            </a:r>
            <a:br>
              <a:rPr lang="en-US" sz="4400" cap="all" dirty="0">
                <a:solidFill>
                  <a:schemeClr val="bg1"/>
                </a:solidFill>
              </a:rPr>
            </a:br>
            <a:r>
              <a:rPr lang="en-US" sz="4400" cap="all" baseline="30000" dirty="0">
                <a:solidFill>
                  <a:schemeClr val="bg1"/>
                </a:solidFill>
              </a:rPr>
              <a:t>6 </a:t>
            </a:r>
            <a:r>
              <a:rPr lang="en-US" sz="4400" cap="all" dirty="0" err="1">
                <a:solidFill>
                  <a:schemeClr val="bg1"/>
                </a:solidFill>
              </a:rPr>
              <a:t>Rejoiceth</a:t>
            </a:r>
            <a:r>
              <a:rPr lang="en-US" sz="4400" cap="all" dirty="0">
                <a:solidFill>
                  <a:schemeClr val="bg1"/>
                </a:solidFill>
              </a:rPr>
              <a:t> not in iniquity, but </a:t>
            </a:r>
            <a:r>
              <a:rPr lang="en-US" sz="4400" cap="all" dirty="0" err="1">
                <a:solidFill>
                  <a:schemeClr val="bg1"/>
                </a:solidFill>
              </a:rPr>
              <a:t>rejoiceth</a:t>
            </a:r>
            <a:r>
              <a:rPr lang="en-US" sz="4400" cap="all" dirty="0">
                <a:solidFill>
                  <a:schemeClr val="bg1"/>
                </a:solidFill>
              </a:rPr>
              <a:t> in the truth;</a:t>
            </a:r>
          </a:p>
        </p:txBody>
      </p:sp>
      <p:sp>
        <p:nvSpPr>
          <p:cNvPr id="33809" name="Rectangle 33808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6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7" name="Group 35846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35848" name="Rectangle 35847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849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851" name="Rectangle 35850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5842" name="Picture 2" descr="45 Types of Fruit | A-to-Z | Defined | Photos">
            <a:extLst>
              <a:ext uri="{FF2B5EF4-FFF2-40B4-BE49-F238E27FC236}">
                <a16:creationId xmlns:a16="http://schemas.microsoft.com/office/drawing/2014/main" id="{79B61E17-F3CB-5FAC-63DA-23DBFAB7970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2424" b="29394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53" name="Rectangle 35852">
            <a:extLst>
              <a:ext uri="{FF2B5EF4-FFF2-40B4-BE49-F238E27FC236}">
                <a16:creationId xmlns:a16="http://schemas.microsoft.com/office/drawing/2014/main" id="{2B65E6B8-0D17-4912-97E4-60B47A511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578733" y="1295400"/>
            <a:ext cx="3702476" cy="377369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340" y="296333"/>
            <a:ext cx="3421839" cy="736599"/>
          </a:xfrm>
          <a:solidFill>
            <a:srgbClr val="030009"/>
          </a:solidFill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dirty="0">
                <a:solidFill>
                  <a:schemeClr val="tx1"/>
                </a:solidFill>
              </a:rPr>
              <a:t>A Life of Love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9004" y="1447800"/>
            <a:ext cx="3421839" cy="362129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None/>
              <a:defRPr sz="2400"/>
            </a:pPr>
            <a:r>
              <a:rPr lang="en-US" sz="3600" cap="all" dirty="0">
                <a:solidFill>
                  <a:schemeClr val="tx1"/>
                </a:solidFill>
              </a:rPr>
              <a:t>14. If all these graces abound in any person, what will be his condition?</a:t>
            </a:r>
            <a:br>
              <a:rPr lang="en-US" sz="3600" cap="all" dirty="0">
                <a:solidFill>
                  <a:schemeClr val="tx1"/>
                </a:solidFill>
              </a:rPr>
            </a:br>
            <a:br>
              <a:rPr lang="en-US" sz="3600" cap="all" dirty="0">
                <a:solidFill>
                  <a:schemeClr val="tx1"/>
                </a:solidFill>
              </a:rPr>
            </a:br>
            <a:r>
              <a:rPr lang="en-US" sz="3600" cap="all" dirty="0">
                <a:solidFill>
                  <a:schemeClr val="tx1"/>
                </a:solidFill>
              </a:rPr>
              <a:t>2 Peter 1:8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45" name="Group 34844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34846" name="Rectangle 34845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847" name="Oval 34846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848" name="Oval 34847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849" name="Oval 34848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850" name="Oval 34849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851" name="Oval 34850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852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53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854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56" name="Rectangle 34855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858" name="Freeform 5">
            <a:extLst>
              <a:ext uri="{FF2B5EF4-FFF2-40B4-BE49-F238E27FC236}">
                <a16:creationId xmlns:a16="http://schemas.microsoft.com/office/drawing/2014/main" id="{052F6DBF-1805-4FD9-AFA3-C8642175F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34818" name="Picture 2" descr="Different Types of Fruits along with Their Name and Picture ...">
            <a:extLst>
              <a:ext uri="{FF2B5EF4-FFF2-40B4-BE49-F238E27FC236}">
                <a16:creationId xmlns:a16="http://schemas.microsoft.com/office/drawing/2014/main" id="{66FA7607-6985-AE71-1C3A-48ECC4F376F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7" r="12798" b="1"/>
          <a:stretch>
            <a:fillRect/>
          </a:stretch>
        </p:blipFill>
        <p:spPr bwMode="auto">
          <a:xfrm>
            <a:off x="355599" y="462116"/>
            <a:ext cx="8432801" cy="592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60" name="Rectangle 34859">
            <a:extLst>
              <a:ext uri="{FF2B5EF4-FFF2-40B4-BE49-F238E27FC236}">
                <a16:creationId xmlns:a16="http://schemas.microsoft.com/office/drawing/2014/main" id="{CC79B2C4-EF9C-492F-BC64-5300A7A2F2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862" name="Rectangle 34861">
            <a:extLst>
              <a:ext uri="{FF2B5EF4-FFF2-40B4-BE49-F238E27FC236}">
                <a16:creationId xmlns:a16="http://schemas.microsoft.com/office/drawing/2014/main" id="{0599BEDA-CEC9-4E6C-B05D-1353D0F165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857250" y="1295400"/>
            <a:ext cx="7486650" cy="4267200"/>
          </a:xfrm>
          <a:prstGeom prst="rect">
            <a:avLst/>
          </a:prstGeom>
          <a:solidFill>
            <a:srgbClr val="000001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0" y="1358403"/>
            <a:ext cx="6465725" cy="61433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A Life of Love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9867" y="2069193"/>
            <a:ext cx="7052733" cy="334947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 sz="2200"/>
            </a:pPr>
            <a:r>
              <a:rPr lang="en-US" sz="3200" dirty="0">
                <a:solidFill>
                  <a:srgbClr val="FFFFFF"/>
                </a:solidFill>
              </a:rPr>
              <a:t>2 Peter 1:8</a:t>
            </a:r>
            <a:br>
              <a:rPr lang="en-US" sz="3200" dirty="0">
                <a:solidFill>
                  <a:srgbClr val="FFFFFF"/>
                </a:solidFill>
              </a:rPr>
            </a:br>
            <a:r>
              <a:rPr lang="en-US" sz="3200" dirty="0">
                <a:solidFill>
                  <a:srgbClr val="FFFFFF"/>
                </a:solidFill>
              </a:rPr>
              <a:t>For if these things be in you, and abound, they make you that ye shall neither be barren nor unfruitful in the knowledge of our Lord Jesus Christ.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71" name="Group 3687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36872" name="Rectangle 3687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87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875" name="Rectangle 3687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6866" name="Picture 2" descr="Different Types of Fruits along with Their Name and Picture ...">
            <a:extLst>
              <a:ext uri="{FF2B5EF4-FFF2-40B4-BE49-F238E27FC236}">
                <a16:creationId xmlns:a16="http://schemas.microsoft.com/office/drawing/2014/main" id="{218D3CCD-5DAD-F20E-468A-3E6823D00ED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1" r="-2" b="6855"/>
          <a:stretch>
            <a:fillRect/>
          </a:stretch>
        </p:blipFill>
        <p:spPr bwMode="auto">
          <a:xfrm>
            <a:off x="20" y="-5"/>
            <a:ext cx="9143752" cy="5020241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7" name="Freeform: Shape 36876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9144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79" name="Freeform 5">
            <a:extLst>
              <a:ext uri="{FF2B5EF4-FFF2-40B4-BE49-F238E27FC236}">
                <a16:creationId xmlns:a16="http://schemas.microsoft.com/office/drawing/2014/main" id="{C91E93A7-6C7F-4F77-9CB0-280D958EF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929" y="571500"/>
            <a:ext cx="3470805" cy="620033"/>
          </a:xfrm>
          <a:solidFill>
            <a:srgbClr val="35343C"/>
          </a:solidFill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800" dirty="0">
                <a:solidFill>
                  <a:srgbClr val="EBEBEB"/>
                </a:solidFill>
              </a:rPr>
              <a:t>A Life of Love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7813" y="4741333"/>
            <a:ext cx="8428374" cy="154516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lnSpc>
                <a:spcPct val="90000"/>
              </a:lnSpc>
              <a:buNone/>
              <a:defRPr sz="2400"/>
            </a:pPr>
            <a:r>
              <a:rPr lang="en-US" sz="3200" cap="all" dirty="0">
                <a:solidFill>
                  <a:schemeClr val="bg1"/>
                </a:solidFill>
              </a:rPr>
              <a:t>15. Name some of the fruits that are equivalent to the above graces.</a:t>
            </a:r>
            <a:br>
              <a:rPr lang="en-US" sz="3200" cap="all" dirty="0">
                <a:solidFill>
                  <a:schemeClr val="bg1"/>
                </a:solidFill>
              </a:rPr>
            </a:br>
            <a:r>
              <a:rPr lang="en-US" sz="3200" cap="all" dirty="0">
                <a:solidFill>
                  <a:schemeClr val="bg1"/>
                </a:solidFill>
              </a:rPr>
              <a:t>Galatians 5:22–23</a:t>
            </a:r>
          </a:p>
        </p:txBody>
      </p:sp>
      <p:sp>
        <p:nvSpPr>
          <p:cNvPr id="36881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2142" y="3785499"/>
            <a:ext cx="2604045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5" name="Group 37894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37896" name="Rectangle 37895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897" name="Oval 37896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898" name="Oval 37897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899" name="Oval 37898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900" name="Oval 37899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901" name="Oval 37900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902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03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04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906" name="Rectangle 37905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37908" name="Rectangle 37907">
            <a:extLst>
              <a:ext uri="{FF2B5EF4-FFF2-40B4-BE49-F238E27FC236}">
                <a16:creationId xmlns:a16="http://schemas.microsoft.com/office/drawing/2014/main" id="{56981798-4550-46DA-9172-4846E2FB6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10" name="Rectangle 37909">
            <a:extLst>
              <a:ext uri="{FF2B5EF4-FFF2-40B4-BE49-F238E27FC236}">
                <a16:creationId xmlns:a16="http://schemas.microsoft.com/office/drawing/2014/main" id="{D82EB7D3-3AD8-4ED1-9E1A-2906E146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17501" y="404829"/>
            <a:ext cx="335914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834" y="277832"/>
            <a:ext cx="3411672" cy="9228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A Life of Love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832" y="1200700"/>
            <a:ext cx="3336262" cy="519960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 sz="2200"/>
            </a:pPr>
            <a:r>
              <a:rPr lang="en-US" sz="3200" dirty="0">
                <a:solidFill>
                  <a:schemeClr val="tx1"/>
                </a:solidFill>
              </a:rPr>
              <a:t>Galatians 5:22–23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baseline="30000" dirty="0">
                <a:solidFill>
                  <a:schemeClr val="tx1"/>
                </a:solidFill>
              </a:rPr>
              <a:t>22 </a:t>
            </a:r>
            <a:r>
              <a:rPr lang="en-US" sz="3200" dirty="0">
                <a:solidFill>
                  <a:schemeClr val="tx1"/>
                </a:solidFill>
              </a:rPr>
              <a:t>But the fruit of the Spirit is love, joy, peace, longsuffering, gentleness, goodness, faith,</a:t>
            </a:r>
          </a:p>
        </p:txBody>
      </p:sp>
      <p:pic>
        <p:nvPicPr>
          <p:cNvPr id="37890" name="Picture 2" descr="List of 25 Best Types of Fruits We Eat (Names and Pics)">
            <a:extLst>
              <a:ext uri="{FF2B5EF4-FFF2-40B4-BE49-F238E27FC236}">
                <a16:creationId xmlns:a16="http://schemas.microsoft.com/office/drawing/2014/main" id="{A6F9D520-3C37-B092-DDF2-3AEB0EC392F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3" r="17647" b="-1"/>
          <a:stretch>
            <a:fillRect/>
          </a:stretch>
        </p:blipFill>
        <p:spPr bwMode="auto">
          <a:xfrm>
            <a:off x="3840087" y="461681"/>
            <a:ext cx="4939162" cy="5934638"/>
          </a:xfrm>
          <a:custGeom>
            <a:avLst/>
            <a:gdLst/>
            <a:ahLst/>
            <a:cxnLst/>
            <a:rect l="l" t="t" r="r" b="b"/>
            <a:pathLst>
              <a:path w="6585549" h="5934638">
                <a:moveTo>
                  <a:pt x="225406" y="0"/>
                </a:moveTo>
                <a:lnTo>
                  <a:pt x="6585549" y="0"/>
                </a:lnTo>
                <a:lnTo>
                  <a:pt x="6585549" y="5934638"/>
                </a:lnTo>
                <a:lnTo>
                  <a:pt x="226600" y="5934638"/>
                </a:lnTo>
                <a:lnTo>
                  <a:pt x="214529" y="5856373"/>
                </a:lnTo>
                <a:lnTo>
                  <a:pt x="203238" y="5780097"/>
                </a:lnTo>
                <a:lnTo>
                  <a:pt x="191320" y="5689292"/>
                </a:lnTo>
                <a:lnTo>
                  <a:pt x="177049" y="5581536"/>
                </a:lnTo>
                <a:lnTo>
                  <a:pt x="161995" y="5462279"/>
                </a:lnTo>
                <a:lnTo>
                  <a:pt x="146156" y="5327888"/>
                </a:lnTo>
                <a:lnTo>
                  <a:pt x="129376" y="5181389"/>
                </a:lnTo>
                <a:lnTo>
                  <a:pt x="112596" y="5022177"/>
                </a:lnTo>
                <a:lnTo>
                  <a:pt x="95503" y="4852675"/>
                </a:lnTo>
                <a:lnTo>
                  <a:pt x="79664" y="4669854"/>
                </a:lnTo>
                <a:lnTo>
                  <a:pt x="64453" y="4478558"/>
                </a:lnTo>
                <a:lnTo>
                  <a:pt x="50652" y="4276365"/>
                </a:lnTo>
                <a:lnTo>
                  <a:pt x="37480" y="4065697"/>
                </a:lnTo>
                <a:lnTo>
                  <a:pt x="25091" y="3845949"/>
                </a:lnTo>
                <a:lnTo>
                  <a:pt x="20700" y="3733351"/>
                </a:lnTo>
                <a:lnTo>
                  <a:pt x="15838" y="3618331"/>
                </a:lnTo>
                <a:lnTo>
                  <a:pt x="11291" y="3501495"/>
                </a:lnTo>
                <a:lnTo>
                  <a:pt x="8311" y="3384054"/>
                </a:lnTo>
                <a:lnTo>
                  <a:pt x="5645" y="3264191"/>
                </a:lnTo>
                <a:lnTo>
                  <a:pt x="2822" y="3143118"/>
                </a:lnTo>
                <a:lnTo>
                  <a:pt x="941" y="3019623"/>
                </a:lnTo>
                <a:lnTo>
                  <a:pt x="941" y="2894918"/>
                </a:lnTo>
                <a:lnTo>
                  <a:pt x="0" y="2769001"/>
                </a:lnTo>
                <a:lnTo>
                  <a:pt x="941" y="2641874"/>
                </a:lnTo>
                <a:lnTo>
                  <a:pt x="2822" y="2512931"/>
                </a:lnTo>
                <a:lnTo>
                  <a:pt x="4547" y="2383988"/>
                </a:lnTo>
                <a:lnTo>
                  <a:pt x="8311" y="2253229"/>
                </a:lnTo>
                <a:lnTo>
                  <a:pt x="12232" y="2121259"/>
                </a:lnTo>
                <a:lnTo>
                  <a:pt x="16779" y="1989289"/>
                </a:lnTo>
                <a:lnTo>
                  <a:pt x="23209" y="1856108"/>
                </a:lnTo>
                <a:lnTo>
                  <a:pt x="30893" y="1721716"/>
                </a:lnTo>
                <a:lnTo>
                  <a:pt x="38264" y="1586720"/>
                </a:lnTo>
                <a:lnTo>
                  <a:pt x="47673" y="1451723"/>
                </a:lnTo>
                <a:lnTo>
                  <a:pt x="58964" y="1314910"/>
                </a:lnTo>
                <a:lnTo>
                  <a:pt x="70255" y="1179913"/>
                </a:lnTo>
                <a:lnTo>
                  <a:pt x="83271" y="1042495"/>
                </a:lnTo>
                <a:lnTo>
                  <a:pt x="97542" y="904471"/>
                </a:lnTo>
                <a:lnTo>
                  <a:pt x="112596" y="768263"/>
                </a:lnTo>
                <a:lnTo>
                  <a:pt x="130160" y="630240"/>
                </a:lnTo>
                <a:lnTo>
                  <a:pt x="148978" y="492821"/>
                </a:lnTo>
                <a:lnTo>
                  <a:pt x="167640" y="354798"/>
                </a:lnTo>
                <a:lnTo>
                  <a:pt x="189438" y="217380"/>
                </a:lnTo>
                <a:lnTo>
                  <a:pt x="211706" y="8056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912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46569" y="195844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5" name="Group 2084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086" name="Rectangle 2085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87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89" name="Rectangle 2088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052" name="Picture 4" descr="Premium Photo | Wooden ladder reaching towards the sky through clouds ...">
            <a:extLst>
              <a:ext uri="{FF2B5EF4-FFF2-40B4-BE49-F238E27FC236}">
                <a16:creationId xmlns:a16="http://schemas.microsoft.com/office/drawing/2014/main" id="{E747FCBC-28E7-4AE2-1E04-EFE1A058048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4" t="2946" r="1" b="1517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1" name="Rectangle 2090">
            <a:extLst>
              <a:ext uri="{FF2B5EF4-FFF2-40B4-BE49-F238E27FC236}">
                <a16:creationId xmlns:a16="http://schemas.microsoft.com/office/drawing/2014/main" id="{2B65E6B8-0D17-4912-97E4-60B47A511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578733" y="1295400"/>
            <a:ext cx="3702476" cy="377369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0980" y="176303"/>
            <a:ext cx="7270229" cy="944381"/>
          </a:xfrm>
          <a:solidFill>
            <a:schemeClr val="bg1">
              <a:lumMod val="85000"/>
              <a:lumOff val="15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A Ladder Leading to Love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9004" y="1454046"/>
            <a:ext cx="3421839" cy="331792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  <a:defRPr sz="2400"/>
            </a:pPr>
            <a:r>
              <a:rPr lang="en-US" sz="3600" cap="all" dirty="0">
                <a:solidFill>
                  <a:schemeClr val="tx1"/>
                </a:solidFill>
              </a:rPr>
              <a:t>1. Repeat the list of virtues sometimes called “Peter’s ladder.”</a:t>
            </a:r>
            <a:br>
              <a:rPr lang="en-US" sz="3600" cap="all" dirty="0">
                <a:solidFill>
                  <a:schemeClr val="tx1"/>
                </a:solidFill>
              </a:rPr>
            </a:br>
            <a:br>
              <a:rPr lang="en-US" sz="3600" cap="all" dirty="0">
                <a:solidFill>
                  <a:schemeClr val="tx1"/>
                </a:solidFill>
              </a:rPr>
            </a:br>
            <a:r>
              <a:rPr lang="en-US" sz="3600" cap="all" dirty="0">
                <a:solidFill>
                  <a:schemeClr val="tx1"/>
                </a:solidFill>
              </a:rPr>
              <a:t>2 Peter 1:5–7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CCD040-6D35-ED83-83B9-BD092BD8E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5" name="Group 37894">
            <a:extLst>
              <a:ext uri="{FF2B5EF4-FFF2-40B4-BE49-F238E27FC236}">
                <a16:creationId xmlns:a16="http://schemas.microsoft.com/office/drawing/2014/main" id="{03D6E252-F225-7FC6-0313-1A7F07C4B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37896" name="Rectangle 37895">
              <a:extLst>
                <a:ext uri="{FF2B5EF4-FFF2-40B4-BE49-F238E27FC236}">
                  <a16:creationId xmlns:a16="http://schemas.microsoft.com/office/drawing/2014/main" id="{F569F154-8203-E0B6-0F13-CBA80CC6B9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897" name="Oval 37896">
              <a:extLst>
                <a:ext uri="{FF2B5EF4-FFF2-40B4-BE49-F238E27FC236}">
                  <a16:creationId xmlns:a16="http://schemas.microsoft.com/office/drawing/2014/main" id="{FE6C1E1B-8D18-884A-B7AA-3B4301B85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898" name="Oval 37897">
              <a:extLst>
                <a:ext uri="{FF2B5EF4-FFF2-40B4-BE49-F238E27FC236}">
                  <a16:creationId xmlns:a16="http://schemas.microsoft.com/office/drawing/2014/main" id="{9C2EE4D7-E299-A4EB-0E7A-7DA0466CC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899" name="Oval 37898">
              <a:extLst>
                <a:ext uri="{FF2B5EF4-FFF2-40B4-BE49-F238E27FC236}">
                  <a16:creationId xmlns:a16="http://schemas.microsoft.com/office/drawing/2014/main" id="{3E594632-1EDF-F62F-9D9F-BB122926C9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900" name="Oval 37899">
              <a:extLst>
                <a:ext uri="{FF2B5EF4-FFF2-40B4-BE49-F238E27FC236}">
                  <a16:creationId xmlns:a16="http://schemas.microsoft.com/office/drawing/2014/main" id="{A6CE42FE-7913-BE9D-3631-E2511547DE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901" name="Oval 37900">
              <a:extLst>
                <a:ext uri="{FF2B5EF4-FFF2-40B4-BE49-F238E27FC236}">
                  <a16:creationId xmlns:a16="http://schemas.microsoft.com/office/drawing/2014/main" id="{CB690647-5275-CAF6-0241-A40D0C7BF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902" name="Freeform 5">
              <a:extLst>
                <a:ext uri="{FF2B5EF4-FFF2-40B4-BE49-F238E27FC236}">
                  <a16:creationId xmlns:a16="http://schemas.microsoft.com/office/drawing/2014/main" id="{C4F2EBAE-6EEE-CFD5-8873-652DA4BCBD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03" name="Freeform 5">
              <a:extLst>
                <a:ext uri="{FF2B5EF4-FFF2-40B4-BE49-F238E27FC236}">
                  <a16:creationId xmlns:a16="http://schemas.microsoft.com/office/drawing/2014/main" id="{B34973E2-464C-8898-72A0-455E39B6A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04" name="Freeform 5">
              <a:extLst>
                <a:ext uri="{FF2B5EF4-FFF2-40B4-BE49-F238E27FC236}">
                  <a16:creationId xmlns:a16="http://schemas.microsoft.com/office/drawing/2014/main" id="{612C1815-0006-CDD0-8CBC-9DBE19B86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906" name="Rectangle 37905">
            <a:extLst>
              <a:ext uri="{FF2B5EF4-FFF2-40B4-BE49-F238E27FC236}">
                <a16:creationId xmlns:a16="http://schemas.microsoft.com/office/drawing/2014/main" id="{CF62705F-6006-522D-2D82-3B88DA4DD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37908" name="Rectangle 37907">
            <a:extLst>
              <a:ext uri="{FF2B5EF4-FFF2-40B4-BE49-F238E27FC236}">
                <a16:creationId xmlns:a16="http://schemas.microsoft.com/office/drawing/2014/main" id="{814B3235-C116-D521-CF03-96DC4FFD9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10" name="Rectangle 37909">
            <a:extLst>
              <a:ext uri="{FF2B5EF4-FFF2-40B4-BE49-F238E27FC236}">
                <a16:creationId xmlns:a16="http://schemas.microsoft.com/office/drawing/2014/main" id="{5D11CA88-CB13-0B53-021F-E1E93CE7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17501" y="404829"/>
            <a:ext cx="335914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B83B5C-F8CC-7639-7DC4-B1FF67E19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834" y="277832"/>
            <a:ext cx="3411672" cy="14752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A Life of Love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82E57-3A41-9418-7246-59778D7512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2269" y="1808210"/>
            <a:ext cx="3693430" cy="463865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 sz="2200"/>
            </a:pPr>
            <a:r>
              <a:rPr lang="en-US" sz="3800" dirty="0">
                <a:solidFill>
                  <a:schemeClr val="tx1"/>
                </a:solidFill>
              </a:rPr>
              <a:t>Galatians 5:22–23</a:t>
            </a:r>
          </a:p>
          <a:p>
            <a:pPr marL="0" indent="0">
              <a:buNone/>
              <a:defRPr sz="2200"/>
            </a:pPr>
            <a:r>
              <a:rPr lang="en-US" sz="3800" b="1" baseline="30000" dirty="0">
                <a:solidFill>
                  <a:schemeClr val="tx1"/>
                </a:solidFill>
              </a:rPr>
              <a:t>23 </a:t>
            </a:r>
            <a:r>
              <a:rPr lang="en-US" sz="3800" dirty="0">
                <a:solidFill>
                  <a:schemeClr val="tx1"/>
                </a:solidFill>
              </a:rPr>
              <a:t>Meekness, temperance: against such there is no law.</a:t>
            </a:r>
          </a:p>
        </p:txBody>
      </p:sp>
      <p:pic>
        <p:nvPicPr>
          <p:cNvPr id="37890" name="Picture 2">
            <a:extLst>
              <a:ext uri="{FF2B5EF4-FFF2-40B4-BE49-F238E27FC236}">
                <a16:creationId xmlns:a16="http://schemas.microsoft.com/office/drawing/2014/main" id="{2FEF6084-753B-3E38-437C-78896CF40C6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5026" b="5026"/>
          <a:stretch/>
        </p:blipFill>
        <p:spPr bwMode="auto">
          <a:xfrm>
            <a:off x="3840087" y="461681"/>
            <a:ext cx="4939162" cy="5934638"/>
          </a:xfrm>
          <a:custGeom>
            <a:avLst/>
            <a:gdLst/>
            <a:ahLst/>
            <a:cxnLst/>
            <a:rect l="l" t="t" r="r" b="b"/>
            <a:pathLst>
              <a:path w="6585549" h="5934638">
                <a:moveTo>
                  <a:pt x="225406" y="0"/>
                </a:moveTo>
                <a:lnTo>
                  <a:pt x="6585549" y="0"/>
                </a:lnTo>
                <a:lnTo>
                  <a:pt x="6585549" y="5934638"/>
                </a:lnTo>
                <a:lnTo>
                  <a:pt x="226600" y="5934638"/>
                </a:lnTo>
                <a:lnTo>
                  <a:pt x="214529" y="5856373"/>
                </a:lnTo>
                <a:lnTo>
                  <a:pt x="203238" y="5780097"/>
                </a:lnTo>
                <a:lnTo>
                  <a:pt x="191320" y="5689292"/>
                </a:lnTo>
                <a:lnTo>
                  <a:pt x="177049" y="5581536"/>
                </a:lnTo>
                <a:lnTo>
                  <a:pt x="161995" y="5462279"/>
                </a:lnTo>
                <a:lnTo>
                  <a:pt x="146156" y="5327888"/>
                </a:lnTo>
                <a:lnTo>
                  <a:pt x="129376" y="5181389"/>
                </a:lnTo>
                <a:lnTo>
                  <a:pt x="112596" y="5022177"/>
                </a:lnTo>
                <a:lnTo>
                  <a:pt x="95503" y="4852675"/>
                </a:lnTo>
                <a:lnTo>
                  <a:pt x="79664" y="4669854"/>
                </a:lnTo>
                <a:lnTo>
                  <a:pt x="64453" y="4478558"/>
                </a:lnTo>
                <a:lnTo>
                  <a:pt x="50652" y="4276365"/>
                </a:lnTo>
                <a:lnTo>
                  <a:pt x="37480" y="4065697"/>
                </a:lnTo>
                <a:lnTo>
                  <a:pt x="25091" y="3845949"/>
                </a:lnTo>
                <a:lnTo>
                  <a:pt x="20700" y="3733351"/>
                </a:lnTo>
                <a:lnTo>
                  <a:pt x="15838" y="3618331"/>
                </a:lnTo>
                <a:lnTo>
                  <a:pt x="11291" y="3501495"/>
                </a:lnTo>
                <a:lnTo>
                  <a:pt x="8311" y="3384054"/>
                </a:lnTo>
                <a:lnTo>
                  <a:pt x="5645" y="3264191"/>
                </a:lnTo>
                <a:lnTo>
                  <a:pt x="2822" y="3143118"/>
                </a:lnTo>
                <a:lnTo>
                  <a:pt x="941" y="3019623"/>
                </a:lnTo>
                <a:lnTo>
                  <a:pt x="941" y="2894918"/>
                </a:lnTo>
                <a:lnTo>
                  <a:pt x="0" y="2769001"/>
                </a:lnTo>
                <a:lnTo>
                  <a:pt x="941" y="2641874"/>
                </a:lnTo>
                <a:lnTo>
                  <a:pt x="2822" y="2512931"/>
                </a:lnTo>
                <a:lnTo>
                  <a:pt x="4547" y="2383988"/>
                </a:lnTo>
                <a:lnTo>
                  <a:pt x="8311" y="2253229"/>
                </a:lnTo>
                <a:lnTo>
                  <a:pt x="12232" y="2121259"/>
                </a:lnTo>
                <a:lnTo>
                  <a:pt x="16779" y="1989289"/>
                </a:lnTo>
                <a:lnTo>
                  <a:pt x="23209" y="1856108"/>
                </a:lnTo>
                <a:lnTo>
                  <a:pt x="30893" y="1721716"/>
                </a:lnTo>
                <a:lnTo>
                  <a:pt x="38264" y="1586720"/>
                </a:lnTo>
                <a:lnTo>
                  <a:pt x="47673" y="1451723"/>
                </a:lnTo>
                <a:lnTo>
                  <a:pt x="58964" y="1314910"/>
                </a:lnTo>
                <a:lnTo>
                  <a:pt x="70255" y="1179913"/>
                </a:lnTo>
                <a:lnTo>
                  <a:pt x="83271" y="1042495"/>
                </a:lnTo>
                <a:lnTo>
                  <a:pt x="97542" y="904471"/>
                </a:lnTo>
                <a:lnTo>
                  <a:pt x="112596" y="768263"/>
                </a:lnTo>
                <a:lnTo>
                  <a:pt x="130160" y="630240"/>
                </a:lnTo>
                <a:lnTo>
                  <a:pt x="148978" y="492821"/>
                </a:lnTo>
                <a:lnTo>
                  <a:pt x="167640" y="354798"/>
                </a:lnTo>
                <a:lnTo>
                  <a:pt x="189438" y="217380"/>
                </a:lnTo>
                <a:lnTo>
                  <a:pt x="211706" y="8056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912" name="Freeform 5">
            <a:extLst>
              <a:ext uri="{FF2B5EF4-FFF2-40B4-BE49-F238E27FC236}">
                <a16:creationId xmlns:a16="http://schemas.microsoft.com/office/drawing/2014/main" id="{BB0EE999-799B-C2C1-7567-931D64AB1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46569" y="195844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365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9" name="Group 38918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38920" name="Rectangle 38919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921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923" name="Rectangle 38922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925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33036" y="1913001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8927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38914" name="Picture 2" descr="Blind and partially sighted people still facing &quot;structural barriers ...">
            <a:extLst>
              <a:ext uri="{FF2B5EF4-FFF2-40B4-BE49-F238E27FC236}">
                <a16:creationId xmlns:a16="http://schemas.microsoft.com/office/drawing/2014/main" id="{DBBD4131-7B7C-7FAA-5258-1128E25BE1F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26" r="28097" b="-1"/>
          <a:stretch>
            <a:fillRect/>
          </a:stretch>
        </p:blipFill>
        <p:spPr bwMode="auto">
          <a:xfrm>
            <a:off x="317502" y="402166"/>
            <a:ext cx="3699714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1295" y="644013"/>
            <a:ext cx="4178438" cy="118478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b="1" dirty="0">
                <a:solidFill>
                  <a:schemeClr val="bg2"/>
                </a:solidFill>
              </a:rPr>
              <a:t>A Life of Love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1295" y="1998133"/>
            <a:ext cx="4071414" cy="42158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  <a:defRPr sz="2400"/>
            </a:pPr>
            <a:r>
              <a:rPr lang="en-US" sz="4000" cap="all" dirty="0">
                <a:solidFill>
                  <a:schemeClr val="bg1"/>
                </a:solidFill>
              </a:rPr>
              <a:t>16. What is the condition of one who lacks these things?</a:t>
            </a:r>
            <a:br>
              <a:rPr lang="en-US" sz="4000" cap="all" dirty="0">
                <a:solidFill>
                  <a:schemeClr val="bg1"/>
                </a:solidFill>
              </a:rPr>
            </a:br>
            <a:br>
              <a:rPr lang="en-US" sz="4000" cap="all" dirty="0">
                <a:solidFill>
                  <a:schemeClr val="bg1"/>
                </a:solidFill>
              </a:rPr>
            </a:br>
            <a:r>
              <a:rPr lang="en-US" sz="4000" cap="all" dirty="0">
                <a:solidFill>
                  <a:schemeClr val="bg1"/>
                </a:solidFill>
              </a:rPr>
              <a:t>2 Peter 1:9</a:t>
            </a:r>
          </a:p>
        </p:txBody>
      </p:sp>
      <p:sp>
        <p:nvSpPr>
          <p:cNvPr id="38929" name="Rectangle 38928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10C9632-BB6F-48EE-AB65-501878BA5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587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EC8AAB6-953B-4D29-9967-3C44D06BB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122264" y="751601"/>
            <a:ext cx="6053670" cy="5354799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C89ED458-2326-40DC-9C7B-1A717B655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882" y="605367"/>
            <a:ext cx="2618478" cy="6349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tx1"/>
                </a:solidFill>
              </a:rPr>
              <a:t>A Life of Love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A88E14E-5A59-6C04-3DBF-C5D1D07616C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20175" r="18002" b="2"/>
          <a:stretch>
            <a:fillRect/>
          </a:stretch>
        </p:blipFill>
        <p:spPr>
          <a:xfrm>
            <a:off x="3816330" y="457694"/>
            <a:ext cx="4873275" cy="5911923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6F9D1DE6-E368-4F07-85F9-D5B767477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63B1F66-4ACE-4A01-8ADF-F175A9C35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F8448ED-9332-4A9B-8CAB-B1985E596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4396" y="1240362"/>
            <a:ext cx="3017304" cy="5129256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defRPr sz="2200"/>
            </a:pPr>
            <a:r>
              <a:rPr lang="en-US" sz="2900" dirty="0">
                <a:solidFill>
                  <a:schemeClr val="tx1"/>
                </a:solidFill>
              </a:rPr>
              <a:t>2 Peter 1:9</a:t>
            </a:r>
            <a:br>
              <a:rPr lang="en-US" sz="2900" dirty="0">
                <a:solidFill>
                  <a:schemeClr val="tx1"/>
                </a:solidFill>
              </a:rPr>
            </a:br>
            <a:r>
              <a:rPr lang="en-US" sz="2900" dirty="0">
                <a:solidFill>
                  <a:schemeClr val="tx1"/>
                </a:solidFill>
              </a:rPr>
              <a:t>But he that </a:t>
            </a:r>
            <a:r>
              <a:rPr lang="en-US" sz="2900" dirty="0" err="1">
                <a:solidFill>
                  <a:schemeClr val="tx1"/>
                </a:solidFill>
              </a:rPr>
              <a:t>lacketh</a:t>
            </a:r>
            <a:r>
              <a:rPr lang="en-US" sz="2900" dirty="0">
                <a:solidFill>
                  <a:schemeClr val="tx1"/>
                </a:solidFill>
              </a:rPr>
              <a:t> these things is blind, and cannot see afar off, and hath forgotten that he was purged from his old sins.</a:t>
            </a:r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ED3A2261-1C75-40FF-8CD6-18C5900C1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1942938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43" name="Group 39942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39944" name="Rectangle 39943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945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947" name="Rectangle 39946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949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33036" y="1913001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9951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39938" name="Picture 2" descr="The Two Men In Your Life | Baby hands, Kids hands, Fathers love">
            <a:extLst>
              <a:ext uri="{FF2B5EF4-FFF2-40B4-BE49-F238E27FC236}">
                <a16:creationId xmlns:a16="http://schemas.microsoft.com/office/drawing/2014/main" id="{B8FAFB98-257C-DBE7-D663-7FD87D40693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9" r="25875" b="-1"/>
          <a:stretch>
            <a:fillRect/>
          </a:stretch>
        </p:blipFill>
        <p:spPr bwMode="auto">
          <a:xfrm>
            <a:off x="317502" y="402166"/>
            <a:ext cx="3699714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1295" y="829733"/>
            <a:ext cx="4071414" cy="127846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dirty="0">
                <a:solidFill>
                  <a:schemeClr val="bg2"/>
                </a:solidFill>
              </a:rPr>
              <a:t>A Life of Love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1295" y="2243667"/>
            <a:ext cx="4071414" cy="397032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  <a:defRPr sz="2400"/>
            </a:pPr>
            <a:r>
              <a:rPr lang="en-US" sz="4800" cap="all" dirty="0">
                <a:solidFill>
                  <a:schemeClr val="bg1"/>
                </a:solidFill>
              </a:rPr>
              <a:t>17. Then what should we do?</a:t>
            </a:r>
            <a:br>
              <a:rPr lang="en-US" sz="4800" cap="all" dirty="0">
                <a:solidFill>
                  <a:schemeClr val="bg1"/>
                </a:solidFill>
              </a:rPr>
            </a:br>
            <a:br>
              <a:rPr lang="en-US" sz="4800" cap="all" dirty="0">
                <a:solidFill>
                  <a:schemeClr val="bg1"/>
                </a:solidFill>
              </a:rPr>
            </a:br>
            <a:r>
              <a:rPr lang="en-US" sz="4800" cap="all" dirty="0">
                <a:solidFill>
                  <a:schemeClr val="bg1"/>
                </a:solidFill>
              </a:rPr>
              <a:t>2 Peter 1:10</a:t>
            </a:r>
          </a:p>
        </p:txBody>
      </p:sp>
      <p:sp>
        <p:nvSpPr>
          <p:cNvPr id="39953" name="Rectangle 39952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7" name="Group 40966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40968" name="Rectangle 40967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969" name="Oval 40968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970" name="Oval 40969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971" name="Oval 40970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972" name="Oval 40971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973" name="Oval 40972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974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75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76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978" name="Rectangle 40977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980" name="Rectangle 40979">
            <a:extLst>
              <a:ext uri="{FF2B5EF4-FFF2-40B4-BE49-F238E27FC236}">
                <a16:creationId xmlns:a16="http://schemas.microsoft.com/office/drawing/2014/main" id="{89EA2611-DCBA-4E97-A2B2-9A466E76B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982" name="Freeform 5">
            <a:extLst>
              <a:ext uri="{FF2B5EF4-FFF2-40B4-BE49-F238E27FC236}">
                <a16:creationId xmlns:a16="http://schemas.microsoft.com/office/drawing/2014/main" id="{BBC615D1-6E12-40EF-915B-316CFDB5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984" name="Freeform 5">
            <a:extLst>
              <a:ext uri="{FF2B5EF4-FFF2-40B4-BE49-F238E27FC236}">
                <a16:creationId xmlns:a16="http://schemas.microsoft.com/office/drawing/2014/main" id="{B9797D36-DE1E-47CD-881A-6C1F5828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620146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23" y="629265"/>
            <a:ext cx="4554582" cy="78023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rgbClr val="FFFFFF"/>
                </a:solidFill>
              </a:rPr>
              <a:t>A Life of Love</a:t>
            </a:r>
          </a:p>
        </p:txBody>
      </p:sp>
      <p:pic>
        <p:nvPicPr>
          <p:cNvPr id="40962" name="Picture 2" descr="Father And Son Hand Stock Photos, Images and Backgrounds for Free Download">
            <a:extLst>
              <a:ext uri="{FF2B5EF4-FFF2-40B4-BE49-F238E27FC236}">
                <a16:creationId xmlns:a16="http://schemas.microsoft.com/office/drawing/2014/main" id="{D8BBE057-FF5E-D38D-CDCB-F2D65252E7B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4" t="379" r="40981" b="-378"/>
          <a:stretch>
            <a:fillRect/>
          </a:stretch>
        </p:blipFill>
        <p:spPr bwMode="auto">
          <a:xfrm>
            <a:off x="5080883" y="480060"/>
            <a:ext cx="3697356" cy="5897880"/>
          </a:xfrm>
          <a:custGeom>
            <a:avLst/>
            <a:gdLst/>
            <a:ahLst/>
            <a:cxnLst/>
            <a:rect l="l" t="t" r="r" b="b"/>
            <a:pathLst>
              <a:path w="4929808" h="5897880">
                <a:moveTo>
                  <a:pt x="104535" y="0"/>
                </a:moveTo>
                <a:lnTo>
                  <a:pt x="2751151" y="0"/>
                </a:lnTo>
                <a:lnTo>
                  <a:pt x="4769032" y="0"/>
                </a:lnTo>
                <a:lnTo>
                  <a:pt x="4929808" y="0"/>
                </a:lnTo>
                <a:lnTo>
                  <a:pt x="4929808" y="5897880"/>
                </a:lnTo>
                <a:lnTo>
                  <a:pt x="4769032" y="5897880"/>
                </a:lnTo>
                <a:lnTo>
                  <a:pt x="2751151" y="5897880"/>
                </a:lnTo>
                <a:lnTo>
                  <a:pt x="0" y="5897880"/>
                </a:lnTo>
                <a:lnTo>
                  <a:pt x="0" y="5896985"/>
                </a:lnTo>
                <a:lnTo>
                  <a:pt x="103291" y="5896985"/>
                </a:lnTo>
                <a:lnTo>
                  <a:pt x="112340" y="5838313"/>
                </a:lnTo>
                <a:lnTo>
                  <a:pt x="123631" y="5762037"/>
                </a:lnTo>
                <a:lnTo>
                  <a:pt x="135550" y="5671232"/>
                </a:lnTo>
                <a:lnTo>
                  <a:pt x="149820" y="5563476"/>
                </a:lnTo>
                <a:lnTo>
                  <a:pt x="164875" y="5444219"/>
                </a:lnTo>
                <a:lnTo>
                  <a:pt x="180714" y="5309828"/>
                </a:lnTo>
                <a:lnTo>
                  <a:pt x="197494" y="5163329"/>
                </a:lnTo>
                <a:lnTo>
                  <a:pt x="214273" y="5004117"/>
                </a:lnTo>
                <a:lnTo>
                  <a:pt x="231367" y="4834615"/>
                </a:lnTo>
                <a:lnTo>
                  <a:pt x="247205" y="4651794"/>
                </a:lnTo>
                <a:lnTo>
                  <a:pt x="262417" y="4460498"/>
                </a:lnTo>
                <a:lnTo>
                  <a:pt x="276217" y="4258305"/>
                </a:lnTo>
                <a:lnTo>
                  <a:pt x="289390" y="4047637"/>
                </a:lnTo>
                <a:lnTo>
                  <a:pt x="301779" y="3827889"/>
                </a:lnTo>
                <a:lnTo>
                  <a:pt x="306170" y="3715291"/>
                </a:lnTo>
                <a:lnTo>
                  <a:pt x="311031" y="3600271"/>
                </a:lnTo>
                <a:lnTo>
                  <a:pt x="315579" y="3483435"/>
                </a:lnTo>
                <a:lnTo>
                  <a:pt x="318558" y="3365994"/>
                </a:lnTo>
                <a:lnTo>
                  <a:pt x="321224" y="3246131"/>
                </a:lnTo>
                <a:lnTo>
                  <a:pt x="324047" y="3125058"/>
                </a:lnTo>
                <a:lnTo>
                  <a:pt x="325929" y="3001563"/>
                </a:lnTo>
                <a:lnTo>
                  <a:pt x="325929" y="2876858"/>
                </a:lnTo>
                <a:lnTo>
                  <a:pt x="326870" y="2750941"/>
                </a:lnTo>
                <a:lnTo>
                  <a:pt x="325929" y="2623814"/>
                </a:lnTo>
                <a:lnTo>
                  <a:pt x="324047" y="2494871"/>
                </a:lnTo>
                <a:lnTo>
                  <a:pt x="322322" y="2365928"/>
                </a:lnTo>
                <a:lnTo>
                  <a:pt x="318558" y="2235169"/>
                </a:lnTo>
                <a:lnTo>
                  <a:pt x="314638" y="2103199"/>
                </a:lnTo>
                <a:lnTo>
                  <a:pt x="310090" y="1971229"/>
                </a:lnTo>
                <a:lnTo>
                  <a:pt x="303660" y="1838048"/>
                </a:lnTo>
                <a:lnTo>
                  <a:pt x="295976" y="1703656"/>
                </a:lnTo>
                <a:lnTo>
                  <a:pt x="288606" y="1568660"/>
                </a:lnTo>
                <a:lnTo>
                  <a:pt x="279197" y="1433663"/>
                </a:lnTo>
                <a:lnTo>
                  <a:pt x="267906" y="1296850"/>
                </a:lnTo>
                <a:lnTo>
                  <a:pt x="256615" y="1161853"/>
                </a:lnTo>
                <a:lnTo>
                  <a:pt x="243598" y="1024435"/>
                </a:lnTo>
                <a:lnTo>
                  <a:pt x="229328" y="886411"/>
                </a:lnTo>
                <a:lnTo>
                  <a:pt x="214273" y="750203"/>
                </a:lnTo>
                <a:lnTo>
                  <a:pt x="196709" y="612180"/>
                </a:lnTo>
                <a:lnTo>
                  <a:pt x="177891" y="474761"/>
                </a:lnTo>
                <a:lnTo>
                  <a:pt x="159229" y="336738"/>
                </a:lnTo>
                <a:lnTo>
                  <a:pt x="137432" y="199320"/>
                </a:lnTo>
                <a:lnTo>
                  <a:pt x="115163" y="625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86" name="Rectangle 40985">
            <a:extLst>
              <a:ext uri="{FF2B5EF4-FFF2-40B4-BE49-F238E27FC236}">
                <a16:creationId xmlns:a16="http://schemas.microsoft.com/office/drawing/2014/main" id="{4A2FAF1F-F462-46AF-A9E6-CC93C4E2C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988" name="Oval 40987">
            <a:extLst>
              <a:ext uri="{FF2B5EF4-FFF2-40B4-BE49-F238E27FC236}">
                <a16:creationId xmlns:a16="http://schemas.microsoft.com/office/drawing/2014/main" id="{7146BED8-BAE9-42C5-A3DD-7B946445D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990" name="Oval 40989">
            <a:extLst>
              <a:ext uri="{FF2B5EF4-FFF2-40B4-BE49-F238E27FC236}">
                <a16:creationId xmlns:a16="http://schemas.microsoft.com/office/drawing/2014/main" id="{15765FE8-B62F-41E4-A73C-74C91A8FD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9323" y="1409504"/>
            <a:ext cx="4554582" cy="4820972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defRPr sz="2200"/>
            </a:pPr>
            <a:r>
              <a:rPr lang="en-US" sz="3600" dirty="0">
                <a:solidFill>
                  <a:srgbClr val="FFFFFF"/>
                </a:solidFill>
              </a:rPr>
              <a:t>2 Peter 1:10</a:t>
            </a:r>
          </a:p>
          <a:p>
            <a:pPr marL="0" indent="0">
              <a:buNone/>
              <a:defRPr sz="2200"/>
            </a:pPr>
            <a:r>
              <a:rPr lang="en-US" sz="3600" dirty="0">
                <a:solidFill>
                  <a:srgbClr val="FFFFFF"/>
                </a:solidFill>
              </a:rPr>
              <a:t>Wherefore the rather, brethren, give diligence to make your calling and election sure: for if ye do these things, ye shall never fall: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91" name="Group 4199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41992" name="Rectangle 4199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99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995" name="Rectangle 4199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1986" name="Picture 2" descr="CREDIT SUISSE: 'Gold Is Going To Get Crushed' | Laurel wreath, Toga ...">
            <a:extLst>
              <a:ext uri="{FF2B5EF4-FFF2-40B4-BE49-F238E27FC236}">
                <a16:creationId xmlns:a16="http://schemas.microsoft.com/office/drawing/2014/main" id="{C33BF7B1-658A-87D3-2B4F-C64DF44F10B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3" r="-2" b="16980"/>
          <a:stretch>
            <a:fillRect/>
          </a:stretch>
        </p:blipFill>
        <p:spPr bwMode="auto">
          <a:xfrm>
            <a:off x="20" y="-5"/>
            <a:ext cx="9143752" cy="5020241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97" name="Freeform: Shape 41996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9144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99" name="Freeform 5">
            <a:extLst>
              <a:ext uri="{FF2B5EF4-FFF2-40B4-BE49-F238E27FC236}">
                <a16:creationId xmlns:a16="http://schemas.microsoft.com/office/drawing/2014/main" id="{C91E93A7-6C7F-4F77-9CB0-280D958EF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008" y="1539394"/>
            <a:ext cx="7805701" cy="97072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800" dirty="0">
                <a:solidFill>
                  <a:srgbClr val="EBEBEB"/>
                </a:solidFill>
              </a:rPr>
              <a:t>A Life of Love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149" y="4538133"/>
            <a:ext cx="7805701" cy="20199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90000"/>
              </a:lnSpc>
              <a:buNone/>
              <a:defRPr sz="2400"/>
            </a:pPr>
            <a:r>
              <a:rPr lang="en-US" sz="3200" cap="all" dirty="0">
                <a:solidFill>
                  <a:schemeClr val="bg1"/>
                </a:solidFill>
              </a:rPr>
              <a:t>18. What glorious reward awaits those in whom “these things” abound?</a:t>
            </a:r>
            <a:br>
              <a:rPr lang="en-US" sz="3200" cap="all" dirty="0">
                <a:solidFill>
                  <a:schemeClr val="bg1"/>
                </a:solidFill>
              </a:rPr>
            </a:br>
            <a:r>
              <a:rPr lang="en-US" sz="3200" cap="all" dirty="0">
                <a:solidFill>
                  <a:schemeClr val="bg1"/>
                </a:solidFill>
              </a:rPr>
              <a:t>2 Peter 1:11</a:t>
            </a:r>
          </a:p>
        </p:txBody>
      </p:sp>
      <p:sp>
        <p:nvSpPr>
          <p:cNvPr id="42001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2142" y="3785499"/>
            <a:ext cx="2604045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5" name="Group 43014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43016" name="Rectangle 43015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3017" name="Oval 43016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3018" name="Oval 43017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3019" name="Oval 43018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3020" name="Oval 43019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3021" name="Oval 43020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3022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23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24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026" name="Rectangle 43025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43028" name="Rectangle 43027">
            <a:extLst>
              <a:ext uri="{FF2B5EF4-FFF2-40B4-BE49-F238E27FC236}">
                <a16:creationId xmlns:a16="http://schemas.microsoft.com/office/drawing/2014/main" id="{56981798-4550-46DA-9172-4846E2FB6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30" name="Rectangle 43029">
            <a:extLst>
              <a:ext uri="{FF2B5EF4-FFF2-40B4-BE49-F238E27FC236}">
                <a16:creationId xmlns:a16="http://schemas.microsoft.com/office/drawing/2014/main" id="{D82EB7D3-3AD8-4ED1-9E1A-2906E146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17501" y="404829"/>
            <a:ext cx="335914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630" y="404828"/>
            <a:ext cx="3133400" cy="6619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A Life of Love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920" y="1343731"/>
            <a:ext cx="3382730" cy="5052587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90000"/>
              </a:lnSpc>
              <a:defRPr sz="2200"/>
            </a:pPr>
            <a:r>
              <a:rPr lang="en-US" sz="3200" dirty="0">
                <a:solidFill>
                  <a:schemeClr val="tx1"/>
                </a:solidFill>
              </a:rPr>
              <a:t>2 Peter 1:11</a:t>
            </a:r>
            <a:br>
              <a:rPr lang="en-US" sz="3200" dirty="0">
                <a:solidFill>
                  <a:schemeClr val="tx1"/>
                </a:solidFill>
              </a:rPr>
            </a:b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For so an entrance shall be ministered unto you abundantly into the everlasting kingdom of our Lord and Saviour Jesus Christ.</a:t>
            </a:r>
          </a:p>
        </p:txBody>
      </p:sp>
      <p:pic>
        <p:nvPicPr>
          <p:cNvPr id="43010" name="Picture 2" descr="Psalms 145:13 Artwork | Bible Art">
            <a:extLst>
              <a:ext uri="{FF2B5EF4-FFF2-40B4-BE49-F238E27FC236}">
                <a16:creationId xmlns:a16="http://schemas.microsoft.com/office/drawing/2014/main" id="{207DAEDF-8DCE-AB37-F878-BA2780E5D8C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13903" b="3"/>
          <a:stretch>
            <a:fillRect/>
          </a:stretch>
        </p:blipFill>
        <p:spPr bwMode="auto">
          <a:xfrm>
            <a:off x="3840087" y="461681"/>
            <a:ext cx="4939162" cy="5934638"/>
          </a:xfrm>
          <a:custGeom>
            <a:avLst/>
            <a:gdLst/>
            <a:ahLst/>
            <a:cxnLst/>
            <a:rect l="l" t="t" r="r" b="b"/>
            <a:pathLst>
              <a:path w="6585549" h="5934638">
                <a:moveTo>
                  <a:pt x="225406" y="0"/>
                </a:moveTo>
                <a:lnTo>
                  <a:pt x="6585549" y="0"/>
                </a:lnTo>
                <a:lnTo>
                  <a:pt x="6585549" y="5934638"/>
                </a:lnTo>
                <a:lnTo>
                  <a:pt x="226600" y="5934638"/>
                </a:lnTo>
                <a:lnTo>
                  <a:pt x="214529" y="5856373"/>
                </a:lnTo>
                <a:lnTo>
                  <a:pt x="203238" y="5780097"/>
                </a:lnTo>
                <a:lnTo>
                  <a:pt x="191320" y="5689292"/>
                </a:lnTo>
                <a:lnTo>
                  <a:pt x="177049" y="5581536"/>
                </a:lnTo>
                <a:lnTo>
                  <a:pt x="161995" y="5462279"/>
                </a:lnTo>
                <a:lnTo>
                  <a:pt x="146156" y="5327888"/>
                </a:lnTo>
                <a:lnTo>
                  <a:pt x="129376" y="5181389"/>
                </a:lnTo>
                <a:lnTo>
                  <a:pt x="112596" y="5022177"/>
                </a:lnTo>
                <a:lnTo>
                  <a:pt x="95503" y="4852675"/>
                </a:lnTo>
                <a:lnTo>
                  <a:pt x="79664" y="4669854"/>
                </a:lnTo>
                <a:lnTo>
                  <a:pt x="64453" y="4478558"/>
                </a:lnTo>
                <a:lnTo>
                  <a:pt x="50652" y="4276365"/>
                </a:lnTo>
                <a:lnTo>
                  <a:pt x="37480" y="4065697"/>
                </a:lnTo>
                <a:lnTo>
                  <a:pt x="25091" y="3845949"/>
                </a:lnTo>
                <a:lnTo>
                  <a:pt x="20700" y="3733351"/>
                </a:lnTo>
                <a:lnTo>
                  <a:pt x="15838" y="3618331"/>
                </a:lnTo>
                <a:lnTo>
                  <a:pt x="11291" y="3501495"/>
                </a:lnTo>
                <a:lnTo>
                  <a:pt x="8311" y="3384054"/>
                </a:lnTo>
                <a:lnTo>
                  <a:pt x="5645" y="3264191"/>
                </a:lnTo>
                <a:lnTo>
                  <a:pt x="2822" y="3143118"/>
                </a:lnTo>
                <a:lnTo>
                  <a:pt x="941" y="3019623"/>
                </a:lnTo>
                <a:lnTo>
                  <a:pt x="941" y="2894918"/>
                </a:lnTo>
                <a:lnTo>
                  <a:pt x="0" y="2769001"/>
                </a:lnTo>
                <a:lnTo>
                  <a:pt x="941" y="2641874"/>
                </a:lnTo>
                <a:lnTo>
                  <a:pt x="2822" y="2512931"/>
                </a:lnTo>
                <a:lnTo>
                  <a:pt x="4547" y="2383988"/>
                </a:lnTo>
                <a:lnTo>
                  <a:pt x="8311" y="2253229"/>
                </a:lnTo>
                <a:lnTo>
                  <a:pt x="12232" y="2121259"/>
                </a:lnTo>
                <a:lnTo>
                  <a:pt x="16779" y="1989289"/>
                </a:lnTo>
                <a:lnTo>
                  <a:pt x="23209" y="1856108"/>
                </a:lnTo>
                <a:lnTo>
                  <a:pt x="30893" y="1721716"/>
                </a:lnTo>
                <a:lnTo>
                  <a:pt x="38264" y="1586720"/>
                </a:lnTo>
                <a:lnTo>
                  <a:pt x="47673" y="1451723"/>
                </a:lnTo>
                <a:lnTo>
                  <a:pt x="58964" y="1314910"/>
                </a:lnTo>
                <a:lnTo>
                  <a:pt x="70255" y="1179913"/>
                </a:lnTo>
                <a:lnTo>
                  <a:pt x="83271" y="1042495"/>
                </a:lnTo>
                <a:lnTo>
                  <a:pt x="97542" y="904471"/>
                </a:lnTo>
                <a:lnTo>
                  <a:pt x="112596" y="768263"/>
                </a:lnTo>
                <a:lnTo>
                  <a:pt x="130160" y="630240"/>
                </a:lnTo>
                <a:lnTo>
                  <a:pt x="148978" y="492821"/>
                </a:lnTo>
                <a:lnTo>
                  <a:pt x="167640" y="354798"/>
                </a:lnTo>
                <a:lnTo>
                  <a:pt x="189438" y="217380"/>
                </a:lnTo>
                <a:lnTo>
                  <a:pt x="211706" y="8056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32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46569" y="195844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33036" y="1913001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6" name="Picture 2" descr="Who Is The Bride Of The Lamb: Religious Wedding Symbolism Decoded ...">
            <a:extLst>
              <a:ext uri="{FF2B5EF4-FFF2-40B4-BE49-F238E27FC236}">
                <a16:creationId xmlns:a16="http://schemas.microsoft.com/office/drawing/2014/main" id="{A1180D43-0AF6-8FAC-7E9C-3FABE5959F3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56" r="26755" b="-1"/>
          <a:stretch>
            <a:fillRect/>
          </a:stretch>
        </p:blipFill>
        <p:spPr bwMode="auto">
          <a:xfrm>
            <a:off x="317502" y="402166"/>
            <a:ext cx="3699714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1295" y="644013"/>
            <a:ext cx="4423972" cy="137793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b="1" dirty="0">
                <a:solidFill>
                  <a:schemeClr val="bg2"/>
                </a:solidFill>
              </a:rPr>
              <a:t>Love that Lasts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1294" y="2243667"/>
            <a:ext cx="4313905" cy="414866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None/>
              <a:defRPr sz="2400"/>
            </a:pPr>
            <a:r>
              <a:rPr lang="en-US" sz="4000" cap="all" dirty="0">
                <a:solidFill>
                  <a:schemeClr val="bg1"/>
                </a:solidFill>
              </a:rPr>
              <a:t>19. What must be the nature of those who inherit that eternal kingdom?</a:t>
            </a:r>
            <a:br>
              <a:rPr lang="en-US" sz="4000" cap="all" dirty="0">
                <a:solidFill>
                  <a:schemeClr val="bg1"/>
                </a:solidFill>
              </a:rPr>
            </a:br>
            <a:br>
              <a:rPr lang="en-US" sz="4000" cap="all" dirty="0">
                <a:solidFill>
                  <a:schemeClr val="bg1"/>
                </a:solidFill>
              </a:rPr>
            </a:br>
            <a:r>
              <a:rPr lang="en-US" sz="4000" cap="all" dirty="0">
                <a:solidFill>
                  <a:schemeClr val="bg1"/>
                </a:solidFill>
              </a:rPr>
              <a:t>Titus 2:13–14, Revelation 21:27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63" name="Group 45062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45064" name="Rectangle 45063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065" name="Oval 45064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066" name="Oval 45065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067" name="Oval 45066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068" name="Oval 45067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069" name="Oval 45068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070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1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072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5074" name="Rectangle 45073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5076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2142" y="3128074"/>
            <a:ext cx="2604045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078" name="Freeform: Shape 45077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58392"/>
            <a:ext cx="9144000" cy="3033446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80" name="Freeform 5">
            <a:extLst>
              <a:ext uri="{FF2B5EF4-FFF2-40B4-BE49-F238E27FC236}">
                <a16:creationId xmlns:a16="http://schemas.microsoft.com/office/drawing/2014/main" id="{C91E93A7-6C7F-4F77-9CB0-280D958EF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45058" name="Picture 2" descr="Jesus 2.0 | larshaukeland">
            <a:extLst>
              <a:ext uri="{FF2B5EF4-FFF2-40B4-BE49-F238E27FC236}">
                <a16:creationId xmlns:a16="http://schemas.microsoft.com/office/drawing/2014/main" id="{5D9FC678-86BB-C160-CF53-1A354B7E127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" b="15849"/>
          <a:stretch>
            <a:fillRect/>
          </a:stretch>
        </p:blipFill>
        <p:spPr bwMode="auto">
          <a:xfrm>
            <a:off x="357813" y="466162"/>
            <a:ext cx="8428374" cy="3937502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79" y="4133355"/>
            <a:ext cx="1285557" cy="19089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Love that Lasts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29463" y="3954006"/>
            <a:ext cx="6627018" cy="24066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defRPr sz="2200"/>
            </a:pPr>
            <a:r>
              <a:rPr lang="en-US" sz="3200" dirty="0">
                <a:solidFill>
                  <a:schemeClr val="tx1"/>
                </a:solidFill>
              </a:rPr>
              <a:t>Titus 2:13–14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baseline="30000" dirty="0">
                <a:solidFill>
                  <a:schemeClr val="tx1"/>
                </a:solidFill>
              </a:rPr>
              <a:t>13 </a:t>
            </a:r>
            <a:r>
              <a:rPr lang="en-US" sz="3200" dirty="0">
                <a:solidFill>
                  <a:schemeClr val="tx1"/>
                </a:solidFill>
              </a:rPr>
              <a:t>Looking for that blessed hope, and the glorious appearing of the great God and our Saviour Jesus Christ;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0FDD3-5D80-EC68-C170-12E77696A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7" name="Group 46086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46088" name="Rectangle 46087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089" name="Oval 46088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090" name="Oval 46089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091" name="Oval 46090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092" name="Oval 46091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093" name="Oval 46092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094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095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096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098" name="Rectangle 46097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46100" name="Rectangle 46099">
            <a:extLst>
              <a:ext uri="{FF2B5EF4-FFF2-40B4-BE49-F238E27FC236}">
                <a16:creationId xmlns:a16="http://schemas.microsoft.com/office/drawing/2014/main" id="{56981798-4550-46DA-9172-4846E2FB6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02" name="Rectangle 46101">
            <a:extLst>
              <a:ext uri="{FF2B5EF4-FFF2-40B4-BE49-F238E27FC236}">
                <a16:creationId xmlns:a16="http://schemas.microsoft.com/office/drawing/2014/main" id="{D82EB7D3-3AD8-4ED1-9E1A-2906E146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17501" y="404829"/>
            <a:ext cx="335914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7ABF64-23A2-67B0-7656-BAB2FC650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29" y="266205"/>
            <a:ext cx="3753238" cy="72439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Love that Lasts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64BC2-DE67-BCBE-9E47-97A35F18AD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832" y="1001150"/>
            <a:ext cx="3336262" cy="5704449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defRPr sz="2200"/>
            </a:pPr>
            <a:r>
              <a:rPr lang="en-US" sz="3200" dirty="0">
                <a:solidFill>
                  <a:schemeClr val="tx1"/>
                </a:solidFill>
              </a:rPr>
              <a:t>Titus 2:13–14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baseline="30000" dirty="0">
                <a:solidFill>
                  <a:schemeClr val="tx1"/>
                </a:solidFill>
              </a:rPr>
              <a:t>14 </a:t>
            </a:r>
            <a:r>
              <a:rPr lang="en-US" sz="3200" dirty="0">
                <a:solidFill>
                  <a:schemeClr val="tx1"/>
                </a:solidFill>
              </a:rPr>
              <a:t>Who gave himself for us, that he might redeem us from all iniquity, and purify unto himself a peculiar people, zealous of good works.</a:t>
            </a:r>
          </a:p>
        </p:txBody>
      </p:sp>
      <p:pic>
        <p:nvPicPr>
          <p:cNvPr id="46082" name="Picture 2" descr="JESUS CHRIST LAMB OF GOD LOST SHEEP ANGEL GOD HEAVEN 8.5X11 PHOTO ...">
            <a:extLst>
              <a:ext uri="{FF2B5EF4-FFF2-40B4-BE49-F238E27FC236}">
                <a16:creationId xmlns:a16="http://schemas.microsoft.com/office/drawing/2014/main" id="{F1340726-4060-4B17-E5C2-77C17B4DBBD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8" r="20213" b="1"/>
          <a:stretch>
            <a:fillRect/>
          </a:stretch>
        </p:blipFill>
        <p:spPr bwMode="auto">
          <a:xfrm>
            <a:off x="3840087" y="461681"/>
            <a:ext cx="4939162" cy="5934638"/>
          </a:xfrm>
          <a:custGeom>
            <a:avLst/>
            <a:gdLst/>
            <a:ahLst/>
            <a:cxnLst/>
            <a:rect l="l" t="t" r="r" b="b"/>
            <a:pathLst>
              <a:path w="6585549" h="5934638">
                <a:moveTo>
                  <a:pt x="225406" y="0"/>
                </a:moveTo>
                <a:lnTo>
                  <a:pt x="6585549" y="0"/>
                </a:lnTo>
                <a:lnTo>
                  <a:pt x="6585549" y="5934638"/>
                </a:lnTo>
                <a:lnTo>
                  <a:pt x="226600" y="5934638"/>
                </a:lnTo>
                <a:lnTo>
                  <a:pt x="214529" y="5856373"/>
                </a:lnTo>
                <a:lnTo>
                  <a:pt x="203238" y="5780097"/>
                </a:lnTo>
                <a:lnTo>
                  <a:pt x="191320" y="5689292"/>
                </a:lnTo>
                <a:lnTo>
                  <a:pt x="177049" y="5581536"/>
                </a:lnTo>
                <a:lnTo>
                  <a:pt x="161995" y="5462279"/>
                </a:lnTo>
                <a:lnTo>
                  <a:pt x="146156" y="5327888"/>
                </a:lnTo>
                <a:lnTo>
                  <a:pt x="129376" y="5181389"/>
                </a:lnTo>
                <a:lnTo>
                  <a:pt x="112596" y="5022177"/>
                </a:lnTo>
                <a:lnTo>
                  <a:pt x="95503" y="4852675"/>
                </a:lnTo>
                <a:lnTo>
                  <a:pt x="79664" y="4669854"/>
                </a:lnTo>
                <a:lnTo>
                  <a:pt x="64453" y="4478558"/>
                </a:lnTo>
                <a:lnTo>
                  <a:pt x="50652" y="4276365"/>
                </a:lnTo>
                <a:lnTo>
                  <a:pt x="37480" y="4065697"/>
                </a:lnTo>
                <a:lnTo>
                  <a:pt x="25091" y="3845949"/>
                </a:lnTo>
                <a:lnTo>
                  <a:pt x="20700" y="3733351"/>
                </a:lnTo>
                <a:lnTo>
                  <a:pt x="15838" y="3618331"/>
                </a:lnTo>
                <a:lnTo>
                  <a:pt x="11291" y="3501495"/>
                </a:lnTo>
                <a:lnTo>
                  <a:pt x="8311" y="3384054"/>
                </a:lnTo>
                <a:lnTo>
                  <a:pt x="5645" y="3264191"/>
                </a:lnTo>
                <a:lnTo>
                  <a:pt x="2822" y="3143118"/>
                </a:lnTo>
                <a:lnTo>
                  <a:pt x="941" y="3019623"/>
                </a:lnTo>
                <a:lnTo>
                  <a:pt x="941" y="2894918"/>
                </a:lnTo>
                <a:lnTo>
                  <a:pt x="0" y="2769001"/>
                </a:lnTo>
                <a:lnTo>
                  <a:pt x="941" y="2641874"/>
                </a:lnTo>
                <a:lnTo>
                  <a:pt x="2822" y="2512931"/>
                </a:lnTo>
                <a:lnTo>
                  <a:pt x="4547" y="2383988"/>
                </a:lnTo>
                <a:lnTo>
                  <a:pt x="8311" y="2253229"/>
                </a:lnTo>
                <a:lnTo>
                  <a:pt x="12232" y="2121259"/>
                </a:lnTo>
                <a:lnTo>
                  <a:pt x="16779" y="1989289"/>
                </a:lnTo>
                <a:lnTo>
                  <a:pt x="23209" y="1856108"/>
                </a:lnTo>
                <a:lnTo>
                  <a:pt x="30893" y="1721716"/>
                </a:lnTo>
                <a:lnTo>
                  <a:pt x="38264" y="1586720"/>
                </a:lnTo>
                <a:lnTo>
                  <a:pt x="47673" y="1451723"/>
                </a:lnTo>
                <a:lnTo>
                  <a:pt x="58964" y="1314910"/>
                </a:lnTo>
                <a:lnTo>
                  <a:pt x="70255" y="1179913"/>
                </a:lnTo>
                <a:lnTo>
                  <a:pt x="83271" y="1042495"/>
                </a:lnTo>
                <a:lnTo>
                  <a:pt x="97542" y="904471"/>
                </a:lnTo>
                <a:lnTo>
                  <a:pt x="112596" y="768263"/>
                </a:lnTo>
                <a:lnTo>
                  <a:pt x="130160" y="630240"/>
                </a:lnTo>
                <a:lnTo>
                  <a:pt x="148978" y="492821"/>
                </a:lnTo>
                <a:lnTo>
                  <a:pt x="167640" y="354798"/>
                </a:lnTo>
                <a:lnTo>
                  <a:pt x="189438" y="217380"/>
                </a:lnTo>
                <a:lnTo>
                  <a:pt x="211706" y="8056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104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46569" y="195844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67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A Ladder Leading to Love</a:t>
            </a:r>
            <a:endParaRPr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defRPr sz="2200"/>
            </a:pPr>
            <a:r>
              <a:rPr sz="3200" dirty="0">
                <a:solidFill>
                  <a:schemeClr val="tx1"/>
                </a:solidFill>
              </a:rPr>
              <a:t>2 Peter 1:5–7</a:t>
            </a:r>
            <a:endParaRPr lang="en-US" sz="3200" dirty="0">
              <a:solidFill>
                <a:schemeClr val="tx1"/>
              </a:solidFill>
            </a:endParaRPr>
          </a:p>
          <a:p>
            <a:pPr marL="0" indent="0">
              <a:buNone/>
              <a:defRPr sz="2200"/>
            </a:pPr>
            <a:r>
              <a:rPr lang="en-US" sz="3200" b="1" baseline="30000" dirty="0">
                <a:solidFill>
                  <a:schemeClr val="tx1"/>
                </a:solidFill>
              </a:rPr>
              <a:t>5 </a:t>
            </a:r>
            <a:r>
              <a:rPr lang="en-US" sz="3200" dirty="0">
                <a:solidFill>
                  <a:schemeClr val="tx1"/>
                </a:solidFill>
              </a:rPr>
              <a:t>And beside this, giving all diligence, add to your faith virtue; and to virtue knowledge;</a:t>
            </a:r>
            <a:endParaRPr sz="3200" dirty="0">
              <a:solidFill>
                <a:schemeClr val="tx1"/>
              </a:solidFill>
            </a:endParaRPr>
          </a:p>
        </p:txBody>
      </p:sp>
      <p:pic>
        <p:nvPicPr>
          <p:cNvPr id="3076" name="Picture 4" descr="Step by step infographics illustration | Premium Vector">
            <a:extLst>
              <a:ext uri="{FF2B5EF4-FFF2-40B4-BE49-F238E27FC236}">
                <a16:creationId xmlns:a16="http://schemas.microsoft.com/office/drawing/2014/main" id="{E5750783-A4A9-C8B2-2679-FA1BB050314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2" t="23649" r="36831"/>
          <a:stretch>
            <a:fillRect/>
          </a:stretch>
        </p:blipFill>
        <p:spPr bwMode="auto">
          <a:xfrm>
            <a:off x="4706223" y="2827090"/>
            <a:ext cx="3807500" cy="302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45" name="Group 47144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47146" name="Rectangle 47145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147" name="Oval 47146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148" name="Oval 47147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149" name="Oval 47148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150" name="Oval 47149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151" name="Oval 47150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152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53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154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156" name="Rectangle 47155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7158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2142" y="3128074"/>
            <a:ext cx="2604045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160" name="Freeform: Shape 47159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58392"/>
            <a:ext cx="9144000" cy="3033446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62" name="Freeform 5">
            <a:extLst>
              <a:ext uri="{FF2B5EF4-FFF2-40B4-BE49-F238E27FC236}">
                <a16:creationId xmlns:a16="http://schemas.microsoft.com/office/drawing/2014/main" id="{C91E93A7-6C7F-4F77-9CB0-280D958EF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47106" name="Picture 2" descr="5+ Thousand New Heaven New Earth Royalty-Free Images, Stock Photos ...">
            <a:extLst>
              <a:ext uri="{FF2B5EF4-FFF2-40B4-BE49-F238E27FC236}">
                <a16:creationId xmlns:a16="http://schemas.microsoft.com/office/drawing/2014/main" id="{AB80F78F-D098-6C1C-C097-5DF17A41306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0" b="7141"/>
          <a:stretch>
            <a:fillRect/>
          </a:stretch>
        </p:blipFill>
        <p:spPr bwMode="auto">
          <a:xfrm>
            <a:off x="357813" y="466162"/>
            <a:ext cx="8428374" cy="3937502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468" y="673259"/>
            <a:ext cx="3463065" cy="1069790"/>
          </a:xfrm>
          <a:solidFill>
            <a:srgbClr val="2E214A"/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Love that Lasts: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Revelation 21:27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2468" y="3954006"/>
            <a:ext cx="8068932" cy="24066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defRPr sz="2200"/>
            </a:pPr>
            <a:r>
              <a:rPr lang="en-US" sz="3200" baseline="30000" dirty="0">
                <a:solidFill>
                  <a:schemeClr val="tx1"/>
                </a:solidFill>
              </a:rPr>
              <a:t>27 </a:t>
            </a:r>
            <a:r>
              <a:rPr lang="en-US" sz="3200" dirty="0">
                <a:solidFill>
                  <a:schemeClr val="tx1"/>
                </a:solidFill>
              </a:rPr>
              <a:t>And there shall in no wise enter into it any thing that </a:t>
            </a:r>
            <a:r>
              <a:rPr lang="en-US" sz="3200" dirty="0" err="1">
                <a:solidFill>
                  <a:schemeClr val="tx1"/>
                </a:solidFill>
              </a:rPr>
              <a:t>defileth</a:t>
            </a:r>
            <a:r>
              <a:rPr lang="en-US" sz="3200" dirty="0">
                <a:solidFill>
                  <a:schemeClr val="tx1"/>
                </a:solidFill>
              </a:rPr>
              <a:t>, neither whatsoever worketh abomination, or maketh a lie: but they which are written in the Lamb's book of life.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5" name="Group 48134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48136" name="Rectangle 48135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137" name="Oval 48136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138" name="Oval 48137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139" name="Oval 48138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140" name="Oval 48139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141" name="Oval 48140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142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43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44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8146" name="Rectangle 48145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8130" name="Picture 2" descr="Premium AI Image | Diligent Medical Student Studying in Library ...">
            <a:extLst>
              <a:ext uri="{FF2B5EF4-FFF2-40B4-BE49-F238E27FC236}">
                <a16:creationId xmlns:a16="http://schemas.microsoft.com/office/drawing/2014/main" id="{274E8DC0-B1AC-2EA5-F695-1EC16735D29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3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48" name="Rectangle 48147">
            <a:extLst>
              <a:ext uri="{FF2B5EF4-FFF2-40B4-BE49-F238E27FC236}">
                <a16:creationId xmlns:a16="http://schemas.microsoft.com/office/drawing/2014/main" id="{8D489E29-742E-4D34-AB08-CE3217805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539864" y="1320127"/>
            <a:ext cx="3609635" cy="419548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679" y="185443"/>
            <a:ext cx="3153223" cy="103472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Love that Lasts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299" y="1453126"/>
            <a:ext cx="3399034" cy="406248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  <a:defRPr sz="2400"/>
            </a:pPr>
            <a:r>
              <a:rPr lang="en-US" sz="3200" dirty="0"/>
              <a:t>20. Is the fact that we know these things any reason why we should not study them diligently?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2 Peter 1:12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9" name="Group 49158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49160" name="Rectangle 49159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161" name="Oval 49160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162" name="Oval 49161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163" name="Oval 49162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164" name="Oval 49163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165" name="Oval 49164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166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7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168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170" name="Rectangle 49169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49172" name="Rectangle 49171">
            <a:extLst>
              <a:ext uri="{FF2B5EF4-FFF2-40B4-BE49-F238E27FC236}">
                <a16:creationId xmlns:a16="http://schemas.microsoft.com/office/drawing/2014/main" id="{56981798-4550-46DA-9172-4846E2FB6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174" name="Rectangle 49173">
            <a:extLst>
              <a:ext uri="{FF2B5EF4-FFF2-40B4-BE49-F238E27FC236}">
                <a16:creationId xmlns:a16="http://schemas.microsoft.com/office/drawing/2014/main" id="{D82EB7D3-3AD8-4ED1-9E1A-2906E146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17501" y="404829"/>
            <a:ext cx="335914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36" y="469408"/>
            <a:ext cx="3474570" cy="82599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Love that Lasts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1170" y="1227667"/>
            <a:ext cx="3415924" cy="5219201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defRPr sz="2200"/>
            </a:pPr>
            <a:r>
              <a:rPr lang="en-US" sz="3200" dirty="0">
                <a:solidFill>
                  <a:schemeClr val="tx1"/>
                </a:solidFill>
              </a:rPr>
              <a:t>2 Peter 1:12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Wherefore I will not be negligent to put you always in remembrance of these things, though ye know them.</a:t>
            </a:r>
          </a:p>
        </p:txBody>
      </p:sp>
      <p:pic>
        <p:nvPicPr>
          <p:cNvPr id="49154" name="Picture 2" descr="Meditation on the two letters of the apostle Peter, leading to ...">
            <a:extLst>
              <a:ext uri="{FF2B5EF4-FFF2-40B4-BE49-F238E27FC236}">
                <a16:creationId xmlns:a16="http://schemas.microsoft.com/office/drawing/2014/main" id="{8E19A7E4-8BEA-D52A-C19E-267DCE17447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0" r="5065" b="3"/>
          <a:stretch>
            <a:fillRect/>
          </a:stretch>
        </p:blipFill>
        <p:spPr bwMode="auto">
          <a:xfrm>
            <a:off x="3840087" y="461681"/>
            <a:ext cx="4939162" cy="5934638"/>
          </a:xfrm>
          <a:custGeom>
            <a:avLst/>
            <a:gdLst/>
            <a:ahLst/>
            <a:cxnLst/>
            <a:rect l="l" t="t" r="r" b="b"/>
            <a:pathLst>
              <a:path w="6585549" h="5934638">
                <a:moveTo>
                  <a:pt x="225406" y="0"/>
                </a:moveTo>
                <a:lnTo>
                  <a:pt x="6585549" y="0"/>
                </a:lnTo>
                <a:lnTo>
                  <a:pt x="6585549" y="5934638"/>
                </a:lnTo>
                <a:lnTo>
                  <a:pt x="226600" y="5934638"/>
                </a:lnTo>
                <a:lnTo>
                  <a:pt x="214529" y="5856373"/>
                </a:lnTo>
                <a:lnTo>
                  <a:pt x="203238" y="5780097"/>
                </a:lnTo>
                <a:lnTo>
                  <a:pt x="191320" y="5689292"/>
                </a:lnTo>
                <a:lnTo>
                  <a:pt x="177049" y="5581536"/>
                </a:lnTo>
                <a:lnTo>
                  <a:pt x="161995" y="5462279"/>
                </a:lnTo>
                <a:lnTo>
                  <a:pt x="146156" y="5327888"/>
                </a:lnTo>
                <a:lnTo>
                  <a:pt x="129376" y="5181389"/>
                </a:lnTo>
                <a:lnTo>
                  <a:pt x="112596" y="5022177"/>
                </a:lnTo>
                <a:lnTo>
                  <a:pt x="95503" y="4852675"/>
                </a:lnTo>
                <a:lnTo>
                  <a:pt x="79664" y="4669854"/>
                </a:lnTo>
                <a:lnTo>
                  <a:pt x="64453" y="4478558"/>
                </a:lnTo>
                <a:lnTo>
                  <a:pt x="50652" y="4276365"/>
                </a:lnTo>
                <a:lnTo>
                  <a:pt x="37480" y="4065697"/>
                </a:lnTo>
                <a:lnTo>
                  <a:pt x="25091" y="3845949"/>
                </a:lnTo>
                <a:lnTo>
                  <a:pt x="20700" y="3733351"/>
                </a:lnTo>
                <a:lnTo>
                  <a:pt x="15838" y="3618331"/>
                </a:lnTo>
                <a:lnTo>
                  <a:pt x="11291" y="3501495"/>
                </a:lnTo>
                <a:lnTo>
                  <a:pt x="8311" y="3384054"/>
                </a:lnTo>
                <a:lnTo>
                  <a:pt x="5645" y="3264191"/>
                </a:lnTo>
                <a:lnTo>
                  <a:pt x="2822" y="3143118"/>
                </a:lnTo>
                <a:lnTo>
                  <a:pt x="941" y="3019623"/>
                </a:lnTo>
                <a:lnTo>
                  <a:pt x="941" y="2894918"/>
                </a:lnTo>
                <a:lnTo>
                  <a:pt x="0" y="2769001"/>
                </a:lnTo>
                <a:lnTo>
                  <a:pt x="941" y="2641874"/>
                </a:lnTo>
                <a:lnTo>
                  <a:pt x="2822" y="2512931"/>
                </a:lnTo>
                <a:lnTo>
                  <a:pt x="4547" y="2383988"/>
                </a:lnTo>
                <a:lnTo>
                  <a:pt x="8311" y="2253229"/>
                </a:lnTo>
                <a:lnTo>
                  <a:pt x="12232" y="2121259"/>
                </a:lnTo>
                <a:lnTo>
                  <a:pt x="16779" y="1989289"/>
                </a:lnTo>
                <a:lnTo>
                  <a:pt x="23209" y="1856108"/>
                </a:lnTo>
                <a:lnTo>
                  <a:pt x="30893" y="1721716"/>
                </a:lnTo>
                <a:lnTo>
                  <a:pt x="38264" y="1586720"/>
                </a:lnTo>
                <a:lnTo>
                  <a:pt x="47673" y="1451723"/>
                </a:lnTo>
                <a:lnTo>
                  <a:pt x="58964" y="1314910"/>
                </a:lnTo>
                <a:lnTo>
                  <a:pt x="70255" y="1179913"/>
                </a:lnTo>
                <a:lnTo>
                  <a:pt x="83271" y="1042495"/>
                </a:lnTo>
                <a:lnTo>
                  <a:pt x="97542" y="904471"/>
                </a:lnTo>
                <a:lnTo>
                  <a:pt x="112596" y="768263"/>
                </a:lnTo>
                <a:lnTo>
                  <a:pt x="130160" y="630240"/>
                </a:lnTo>
                <a:lnTo>
                  <a:pt x="148978" y="492821"/>
                </a:lnTo>
                <a:lnTo>
                  <a:pt x="167640" y="354798"/>
                </a:lnTo>
                <a:lnTo>
                  <a:pt x="189438" y="217380"/>
                </a:lnTo>
                <a:lnTo>
                  <a:pt x="211706" y="8056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76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46569" y="195844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83" name="Group 50182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50184" name="Rectangle 50183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185" name="Oval 50184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186" name="Oval 50185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187" name="Oval 50186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188" name="Oval 50187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189" name="Oval 50188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190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1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192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0194" name="Rectangle 50193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0178" name="Picture 2" descr="The Letters Of St Paul at emaze Presentation">
            <a:extLst>
              <a:ext uri="{FF2B5EF4-FFF2-40B4-BE49-F238E27FC236}">
                <a16:creationId xmlns:a16="http://schemas.microsoft.com/office/drawing/2014/main" id="{F12844D4-4D72-EE23-749E-27C0A12E798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96" name="Rectangle 50195">
            <a:extLst>
              <a:ext uri="{FF2B5EF4-FFF2-40B4-BE49-F238E27FC236}">
                <a16:creationId xmlns:a16="http://schemas.microsoft.com/office/drawing/2014/main" id="{8D489E29-742E-4D34-AB08-CE3217805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539864" y="1320127"/>
            <a:ext cx="3609635" cy="419548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679" y="332213"/>
            <a:ext cx="3609635" cy="1169700"/>
          </a:xfrm>
          <a:solidFill>
            <a:srgbClr val="2E214A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Love that Lasts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342391"/>
            <a:ext cx="3609634" cy="419100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  <a:defRPr sz="2400"/>
            </a:pPr>
            <a:r>
              <a:rPr lang="en-US" sz="3050" dirty="0"/>
              <a:t>21. Why was the apostle so zealous in stirring up the minds of the people concerning these great truths?</a:t>
            </a:r>
            <a:br>
              <a:rPr lang="en-US" sz="3050" dirty="0"/>
            </a:br>
            <a:r>
              <a:rPr lang="en-US" sz="3050" dirty="0"/>
              <a:t>2 Peter 1:13–14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7" name="Group 51206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51208" name="Rectangle 51207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209" name="Oval 51208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210" name="Oval 51209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211" name="Oval 51210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212" name="Oval 51211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213" name="Oval 51212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214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215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216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18" name="Rectangle 51217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1220" name="Rectangle 51219">
            <a:extLst>
              <a:ext uri="{FF2B5EF4-FFF2-40B4-BE49-F238E27FC236}">
                <a16:creationId xmlns:a16="http://schemas.microsoft.com/office/drawing/2014/main" id="{89EA2611-DCBA-4E97-A2B2-9A466E76B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1222" name="Freeform 5">
            <a:extLst>
              <a:ext uri="{FF2B5EF4-FFF2-40B4-BE49-F238E27FC236}">
                <a16:creationId xmlns:a16="http://schemas.microsoft.com/office/drawing/2014/main" id="{BBC615D1-6E12-40EF-915B-316CFDB5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224" name="Freeform 5">
            <a:extLst>
              <a:ext uri="{FF2B5EF4-FFF2-40B4-BE49-F238E27FC236}">
                <a16:creationId xmlns:a16="http://schemas.microsoft.com/office/drawing/2014/main" id="{B9797D36-DE1E-47CD-881A-6C1F5828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620146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23" y="629265"/>
            <a:ext cx="4554582" cy="6669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rgbClr val="FFFFFF"/>
                </a:solidFill>
              </a:rPr>
              <a:t>Love that Lasts</a:t>
            </a:r>
          </a:p>
        </p:txBody>
      </p:sp>
      <p:pic>
        <p:nvPicPr>
          <p:cNvPr id="51202" name="Picture 2" descr="Stir Sth Up: Khám Phá Ý Nghĩa và Cách Dùng Cụm Từ &quot;Stir Sth Up&quot; Trong ...">
            <a:extLst>
              <a:ext uri="{FF2B5EF4-FFF2-40B4-BE49-F238E27FC236}">
                <a16:creationId xmlns:a16="http://schemas.microsoft.com/office/drawing/2014/main" id="{8A56F95A-D7B6-B336-D1B9-55CF220C2D4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76" t="-371" r="44006" b="379"/>
          <a:stretch>
            <a:fillRect/>
          </a:stretch>
        </p:blipFill>
        <p:spPr bwMode="auto">
          <a:xfrm>
            <a:off x="5080883" y="480060"/>
            <a:ext cx="3697356" cy="5897880"/>
          </a:xfrm>
          <a:custGeom>
            <a:avLst/>
            <a:gdLst/>
            <a:ahLst/>
            <a:cxnLst/>
            <a:rect l="l" t="t" r="r" b="b"/>
            <a:pathLst>
              <a:path w="4929808" h="5897880">
                <a:moveTo>
                  <a:pt x="104535" y="0"/>
                </a:moveTo>
                <a:lnTo>
                  <a:pt x="2751151" y="0"/>
                </a:lnTo>
                <a:lnTo>
                  <a:pt x="4769032" y="0"/>
                </a:lnTo>
                <a:lnTo>
                  <a:pt x="4929808" y="0"/>
                </a:lnTo>
                <a:lnTo>
                  <a:pt x="4929808" y="5897880"/>
                </a:lnTo>
                <a:lnTo>
                  <a:pt x="4769032" y="5897880"/>
                </a:lnTo>
                <a:lnTo>
                  <a:pt x="2751151" y="5897880"/>
                </a:lnTo>
                <a:lnTo>
                  <a:pt x="0" y="5897880"/>
                </a:lnTo>
                <a:lnTo>
                  <a:pt x="0" y="5896985"/>
                </a:lnTo>
                <a:lnTo>
                  <a:pt x="103291" y="5896985"/>
                </a:lnTo>
                <a:lnTo>
                  <a:pt x="112340" y="5838313"/>
                </a:lnTo>
                <a:lnTo>
                  <a:pt x="123631" y="5762037"/>
                </a:lnTo>
                <a:lnTo>
                  <a:pt x="135550" y="5671232"/>
                </a:lnTo>
                <a:lnTo>
                  <a:pt x="149820" y="5563476"/>
                </a:lnTo>
                <a:lnTo>
                  <a:pt x="164875" y="5444219"/>
                </a:lnTo>
                <a:lnTo>
                  <a:pt x="180714" y="5309828"/>
                </a:lnTo>
                <a:lnTo>
                  <a:pt x="197494" y="5163329"/>
                </a:lnTo>
                <a:lnTo>
                  <a:pt x="214273" y="5004117"/>
                </a:lnTo>
                <a:lnTo>
                  <a:pt x="231367" y="4834615"/>
                </a:lnTo>
                <a:lnTo>
                  <a:pt x="247205" y="4651794"/>
                </a:lnTo>
                <a:lnTo>
                  <a:pt x="262417" y="4460498"/>
                </a:lnTo>
                <a:lnTo>
                  <a:pt x="276217" y="4258305"/>
                </a:lnTo>
                <a:lnTo>
                  <a:pt x="289390" y="4047637"/>
                </a:lnTo>
                <a:lnTo>
                  <a:pt x="301779" y="3827889"/>
                </a:lnTo>
                <a:lnTo>
                  <a:pt x="306170" y="3715291"/>
                </a:lnTo>
                <a:lnTo>
                  <a:pt x="311031" y="3600271"/>
                </a:lnTo>
                <a:lnTo>
                  <a:pt x="315579" y="3483435"/>
                </a:lnTo>
                <a:lnTo>
                  <a:pt x="318558" y="3365994"/>
                </a:lnTo>
                <a:lnTo>
                  <a:pt x="321224" y="3246131"/>
                </a:lnTo>
                <a:lnTo>
                  <a:pt x="324047" y="3125058"/>
                </a:lnTo>
                <a:lnTo>
                  <a:pt x="325929" y="3001563"/>
                </a:lnTo>
                <a:lnTo>
                  <a:pt x="325929" y="2876858"/>
                </a:lnTo>
                <a:lnTo>
                  <a:pt x="326870" y="2750941"/>
                </a:lnTo>
                <a:lnTo>
                  <a:pt x="325929" y="2623814"/>
                </a:lnTo>
                <a:lnTo>
                  <a:pt x="324047" y="2494871"/>
                </a:lnTo>
                <a:lnTo>
                  <a:pt x="322322" y="2365928"/>
                </a:lnTo>
                <a:lnTo>
                  <a:pt x="318558" y="2235169"/>
                </a:lnTo>
                <a:lnTo>
                  <a:pt x="314638" y="2103199"/>
                </a:lnTo>
                <a:lnTo>
                  <a:pt x="310090" y="1971229"/>
                </a:lnTo>
                <a:lnTo>
                  <a:pt x="303660" y="1838048"/>
                </a:lnTo>
                <a:lnTo>
                  <a:pt x="295976" y="1703656"/>
                </a:lnTo>
                <a:lnTo>
                  <a:pt x="288606" y="1568660"/>
                </a:lnTo>
                <a:lnTo>
                  <a:pt x="279197" y="1433663"/>
                </a:lnTo>
                <a:lnTo>
                  <a:pt x="267906" y="1296850"/>
                </a:lnTo>
                <a:lnTo>
                  <a:pt x="256615" y="1161853"/>
                </a:lnTo>
                <a:lnTo>
                  <a:pt x="243598" y="1024435"/>
                </a:lnTo>
                <a:lnTo>
                  <a:pt x="229328" y="886411"/>
                </a:lnTo>
                <a:lnTo>
                  <a:pt x="214273" y="750203"/>
                </a:lnTo>
                <a:lnTo>
                  <a:pt x="196709" y="612180"/>
                </a:lnTo>
                <a:lnTo>
                  <a:pt x="177891" y="474761"/>
                </a:lnTo>
                <a:lnTo>
                  <a:pt x="159229" y="336738"/>
                </a:lnTo>
                <a:lnTo>
                  <a:pt x="137432" y="199320"/>
                </a:lnTo>
                <a:lnTo>
                  <a:pt x="115163" y="625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6" name="Rectangle 51225">
            <a:extLst>
              <a:ext uri="{FF2B5EF4-FFF2-40B4-BE49-F238E27FC236}">
                <a16:creationId xmlns:a16="http://schemas.microsoft.com/office/drawing/2014/main" id="{4A2FAF1F-F462-46AF-A9E6-CC93C4E2C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1228" name="Oval 51227">
            <a:extLst>
              <a:ext uri="{FF2B5EF4-FFF2-40B4-BE49-F238E27FC236}">
                <a16:creationId xmlns:a16="http://schemas.microsoft.com/office/drawing/2014/main" id="{7146BED8-BAE9-42C5-A3DD-7B946445D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1230" name="Oval 51229">
            <a:extLst>
              <a:ext uri="{FF2B5EF4-FFF2-40B4-BE49-F238E27FC236}">
                <a16:creationId xmlns:a16="http://schemas.microsoft.com/office/drawing/2014/main" id="{15765FE8-B62F-41E4-A73C-74C91A8FD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9323" y="1296194"/>
            <a:ext cx="4554582" cy="49342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 sz="2200"/>
            </a:pPr>
            <a:r>
              <a:rPr lang="en-US" sz="3200" dirty="0">
                <a:solidFill>
                  <a:srgbClr val="FFFFFF"/>
                </a:solidFill>
              </a:rPr>
              <a:t>2 Peter 1:13–14</a:t>
            </a:r>
            <a:br>
              <a:rPr lang="en-US" sz="3200" dirty="0">
                <a:solidFill>
                  <a:srgbClr val="FFFFFF"/>
                </a:solidFill>
              </a:rPr>
            </a:br>
            <a:br>
              <a:rPr lang="en-US" sz="3200" dirty="0">
                <a:solidFill>
                  <a:srgbClr val="FFFFFF"/>
                </a:solidFill>
              </a:rPr>
            </a:br>
            <a:r>
              <a:rPr lang="en-US" sz="3200" baseline="30000" dirty="0">
                <a:solidFill>
                  <a:srgbClr val="FFFFFF"/>
                </a:solidFill>
              </a:rPr>
              <a:t>13 </a:t>
            </a:r>
            <a:r>
              <a:rPr lang="en-US" sz="3200" dirty="0">
                <a:solidFill>
                  <a:srgbClr val="FFFFFF"/>
                </a:solidFill>
              </a:rPr>
              <a:t>Yea, I think it meet, as long as I am in this tabernacle, to stir you up by putting you in remembrance;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90ED0A-C7E1-7FB7-AC73-3B1A32E40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2142" y="3128074"/>
            <a:ext cx="2604045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58392"/>
            <a:ext cx="9144000" cy="3033446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C91E93A7-6C7F-4F77-9CB0-280D958EF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A8522C3-4E68-C2B2-F48C-C44A08125F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26602" b="3409"/>
          <a:stretch>
            <a:fillRect/>
          </a:stretch>
        </p:blipFill>
        <p:spPr bwMode="auto">
          <a:xfrm>
            <a:off x="357813" y="466162"/>
            <a:ext cx="8428374" cy="3937502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FB5413-5AB9-0B6F-2CF9-91081FAD4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303" y="4149420"/>
            <a:ext cx="1402851" cy="19089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Love that Lasts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F6F6C-A83D-4AB6-37B3-25E76C6C80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29463" y="4110824"/>
            <a:ext cx="6656724" cy="2249794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defRPr sz="2200"/>
            </a:pPr>
            <a:r>
              <a:rPr lang="en-US" sz="3200" dirty="0">
                <a:solidFill>
                  <a:schemeClr val="tx1"/>
                </a:solidFill>
              </a:rPr>
              <a:t>2 Peter 1:13–14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baseline="30000" dirty="0">
                <a:solidFill>
                  <a:schemeClr val="tx1"/>
                </a:solidFill>
              </a:rPr>
              <a:t>14 </a:t>
            </a:r>
            <a:r>
              <a:rPr lang="en-US" sz="3200" dirty="0">
                <a:solidFill>
                  <a:schemeClr val="tx1"/>
                </a:solidFill>
              </a:rPr>
              <a:t>Knowing that shortly I must put off this my tabernacle, even as our Lord Jesus Christ hath shewed me.</a:t>
            </a:r>
          </a:p>
        </p:txBody>
      </p:sp>
    </p:spTree>
    <p:extLst>
      <p:ext uri="{BB962C8B-B14F-4D97-AF65-F5344CB8AC3E}">
        <p14:creationId xmlns:p14="http://schemas.microsoft.com/office/powerpoint/2010/main" val="3128584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5" name="Group 53254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53256" name="Rectangle 53255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3257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3259" name="Rectangle 53258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3261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33036" y="1913001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3263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53250" name="Picture 2" descr="A Short-Lived History of the Stockpiling of Time, in Post-Mono ...">
            <a:extLst>
              <a:ext uri="{FF2B5EF4-FFF2-40B4-BE49-F238E27FC236}">
                <a16:creationId xmlns:a16="http://schemas.microsoft.com/office/drawing/2014/main" id="{93ED3674-7410-2B92-AF99-52CD3F091AB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62" r="23744"/>
          <a:stretch>
            <a:fillRect/>
          </a:stretch>
        </p:blipFill>
        <p:spPr bwMode="auto">
          <a:xfrm>
            <a:off x="317502" y="402166"/>
            <a:ext cx="3699714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1295" y="491068"/>
            <a:ext cx="4071414" cy="17752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>
                <a:solidFill>
                  <a:schemeClr val="bg2"/>
                </a:solidFill>
              </a:rPr>
              <a:t>Love that Lasts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1295" y="2266336"/>
            <a:ext cx="4254638" cy="39476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  <a:defRPr sz="2400"/>
            </a:pPr>
            <a:r>
              <a:rPr lang="en-US" sz="4400" cap="all" dirty="0">
                <a:solidFill>
                  <a:schemeClr val="bg1"/>
                </a:solidFill>
              </a:rPr>
              <a:t>22. What had the Lord shown him concerning his death?</a:t>
            </a:r>
            <a:br>
              <a:rPr lang="en-US" sz="4400" cap="all" dirty="0">
                <a:solidFill>
                  <a:schemeClr val="bg1"/>
                </a:solidFill>
              </a:rPr>
            </a:br>
            <a:r>
              <a:rPr lang="en-US" sz="4400" cap="all" dirty="0">
                <a:solidFill>
                  <a:schemeClr val="bg1"/>
                </a:solidFill>
              </a:rPr>
              <a:t>John 21:18–19</a:t>
            </a:r>
          </a:p>
        </p:txBody>
      </p:sp>
      <p:sp>
        <p:nvSpPr>
          <p:cNvPr id="53265" name="Rectangle 53264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9" name="Group 54278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54280" name="Rectangle 54279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4281" name="Oval 54280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4282" name="Oval 54281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4283" name="Oval 54282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4284" name="Oval 54283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4285" name="Oval 54284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4286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287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288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290" name="Rectangle 54289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54292" name="Rectangle 54291">
            <a:extLst>
              <a:ext uri="{FF2B5EF4-FFF2-40B4-BE49-F238E27FC236}">
                <a16:creationId xmlns:a16="http://schemas.microsoft.com/office/drawing/2014/main" id="{56981798-4550-46DA-9172-4846E2FB6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94" name="Rectangle 54293">
            <a:extLst>
              <a:ext uri="{FF2B5EF4-FFF2-40B4-BE49-F238E27FC236}">
                <a16:creationId xmlns:a16="http://schemas.microsoft.com/office/drawing/2014/main" id="{D82EB7D3-3AD8-4ED1-9E1A-2906E146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17501" y="404829"/>
            <a:ext cx="335914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28" y="404829"/>
            <a:ext cx="3689223" cy="6581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Love that Lasts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799" y="1264621"/>
            <a:ext cx="3748481" cy="548331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  <a:defRPr sz="2200"/>
            </a:pPr>
            <a:r>
              <a:rPr lang="en-US" sz="2800" dirty="0">
                <a:solidFill>
                  <a:schemeClr val="tx1"/>
                </a:solidFill>
              </a:rPr>
              <a:t>John 21:18–19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baseline="30000" dirty="0">
                <a:solidFill>
                  <a:schemeClr val="tx1"/>
                </a:solidFill>
              </a:rPr>
              <a:t>18 </a:t>
            </a:r>
            <a:r>
              <a:rPr lang="en-US" sz="2800" dirty="0">
                <a:solidFill>
                  <a:schemeClr val="tx1"/>
                </a:solidFill>
              </a:rPr>
              <a:t>Verily, verily, I say unto thee, When thou </a:t>
            </a:r>
            <a:r>
              <a:rPr lang="en-US" sz="2800" dirty="0" err="1">
                <a:solidFill>
                  <a:schemeClr val="tx1"/>
                </a:solidFill>
              </a:rPr>
              <a:t>wast</a:t>
            </a:r>
            <a:r>
              <a:rPr lang="en-US" sz="2800" dirty="0">
                <a:solidFill>
                  <a:schemeClr val="tx1"/>
                </a:solidFill>
              </a:rPr>
              <a:t> young, thou </a:t>
            </a:r>
            <a:r>
              <a:rPr lang="en-US" sz="2800" dirty="0" err="1">
                <a:solidFill>
                  <a:schemeClr val="tx1"/>
                </a:solidFill>
              </a:rPr>
              <a:t>girdest</a:t>
            </a:r>
            <a:r>
              <a:rPr lang="en-US" sz="2800" dirty="0">
                <a:solidFill>
                  <a:schemeClr val="tx1"/>
                </a:solidFill>
              </a:rPr>
              <a:t> thyself, and </a:t>
            </a:r>
            <a:r>
              <a:rPr lang="en-US" sz="2800" dirty="0" err="1">
                <a:solidFill>
                  <a:schemeClr val="tx1"/>
                </a:solidFill>
              </a:rPr>
              <a:t>walkedst</a:t>
            </a:r>
            <a:r>
              <a:rPr lang="en-US" sz="2800" dirty="0">
                <a:solidFill>
                  <a:schemeClr val="tx1"/>
                </a:solidFill>
              </a:rPr>
              <a:t> whither thou </a:t>
            </a:r>
            <a:r>
              <a:rPr lang="en-US" sz="2800" dirty="0" err="1">
                <a:solidFill>
                  <a:schemeClr val="tx1"/>
                </a:solidFill>
              </a:rPr>
              <a:t>wouldest</a:t>
            </a:r>
            <a:r>
              <a:rPr lang="en-US" sz="2800" dirty="0">
                <a:solidFill>
                  <a:schemeClr val="tx1"/>
                </a:solidFill>
              </a:rPr>
              <a:t>: but when thou shalt be old, thou shalt stretch forth thy hands, and another shall gird thee, and carry thee whither thou </a:t>
            </a:r>
            <a:r>
              <a:rPr lang="en-US" sz="2800" dirty="0" err="1">
                <a:solidFill>
                  <a:schemeClr val="tx1"/>
                </a:solidFill>
              </a:rPr>
              <a:t>wouldest</a:t>
            </a:r>
            <a:r>
              <a:rPr lang="en-US" sz="2800" dirty="0">
                <a:solidFill>
                  <a:schemeClr val="tx1"/>
                </a:solidFill>
              </a:rPr>
              <a:t> not.</a:t>
            </a:r>
          </a:p>
        </p:txBody>
      </p:sp>
      <p:pic>
        <p:nvPicPr>
          <p:cNvPr id="54274" name="Picture 2" descr="Being Honest With Ourselves And Our Need For A Savior - Robert Clifton ...">
            <a:extLst>
              <a:ext uri="{FF2B5EF4-FFF2-40B4-BE49-F238E27FC236}">
                <a16:creationId xmlns:a16="http://schemas.microsoft.com/office/drawing/2014/main" id="{3239AEBC-7486-E0F2-3DE2-A6B7FE50D68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4" r="22803" b="4565"/>
          <a:stretch>
            <a:fillRect/>
          </a:stretch>
        </p:blipFill>
        <p:spPr bwMode="auto">
          <a:xfrm>
            <a:off x="3840087" y="461681"/>
            <a:ext cx="4939162" cy="5934638"/>
          </a:xfrm>
          <a:custGeom>
            <a:avLst/>
            <a:gdLst/>
            <a:ahLst/>
            <a:cxnLst/>
            <a:rect l="l" t="t" r="r" b="b"/>
            <a:pathLst>
              <a:path w="6585549" h="5934638">
                <a:moveTo>
                  <a:pt x="225406" y="0"/>
                </a:moveTo>
                <a:lnTo>
                  <a:pt x="6585549" y="0"/>
                </a:lnTo>
                <a:lnTo>
                  <a:pt x="6585549" y="5934638"/>
                </a:lnTo>
                <a:lnTo>
                  <a:pt x="226600" y="5934638"/>
                </a:lnTo>
                <a:lnTo>
                  <a:pt x="214529" y="5856373"/>
                </a:lnTo>
                <a:lnTo>
                  <a:pt x="203238" y="5780097"/>
                </a:lnTo>
                <a:lnTo>
                  <a:pt x="191320" y="5689292"/>
                </a:lnTo>
                <a:lnTo>
                  <a:pt x="177049" y="5581536"/>
                </a:lnTo>
                <a:lnTo>
                  <a:pt x="161995" y="5462279"/>
                </a:lnTo>
                <a:lnTo>
                  <a:pt x="146156" y="5327888"/>
                </a:lnTo>
                <a:lnTo>
                  <a:pt x="129376" y="5181389"/>
                </a:lnTo>
                <a:lnTo>
                  <a:pt x="112596" y="5022177"/>
                </a:lnTo>
                <a:lnTo>
                  <a:pt x="95503" y="4852675"/>
                </a:lnTo>
                <a:lnTo>
                  <a:pt x="79664" y="4669854"/>
                </a:lnTo>
                <a:lnTo>
                  <a:pt x="64453" y="4478558"/>
                </a:lnTo>
                <a:lnTo>
                  <a:pt x="50652" y="4276365"/>
                </a:lnTo>
                <a:lnTo>
                  <a:pt x="37480" y="4065697"/>
                </a:lnTo>
                <a:lnTo>
                  <a:pt x="25091" y="3845949"/>
                </a:lnTo>
                <a:lnTo>
                  <a:pt x="20700" y="3733351"/>
                </a:lnTo>
                <a:lnTo>
                  <a:pt x="15838" y="3618331"/>
                </a:lnTo>
                <a:lnTo>
                  <a:pt x="11291" y="3501495"/>
                </a:lnTo>
                <a:lnTo>
                  <a:pt x="8311" y="3384054"/>
                </a:lnTo>
                <a:lnTo>
                  <a:pt x="5645" y="3264191"/>
                </a:lnTo>
                <a:lnTo>
                  <a:pt x="2822" y="3143118"/>
                </a:lnTo>
                <a:lnTo>
                  <a:pt x="941" y="3019623"/>
                </a:lnTo>
                <a:lnTo>
                  <a:pt x="941" y="2894918"/>
                </a:lnTo>
                <a:lnTo>
                  <a:pt x="0" y="2769001"/>
                </a:lnTo>
                <a:lnTo>
                  <a:pt x="941" y="2641874"/>
                </a:lnTo>
                <a:lnTo>
                  <a:pt x="2822" y="2512931"/>
                </a:lnTo>
                <a:lnTo>
                  <a:pt x="4547" y="2383988"/>
                </a:lnTo>
                <a:lnTo>
                  <a:pt x="8311" y="2253229"/>
                </a:lnTo>
                <a:lnTo>
                  <a:pt x="12232" y="2121259"/>
                </a:lnTo>
                <a:lnTo>
                  <a:pt x="16779" y="1989289"/>
                </a:lnTo>
                <a:lnTo>
                  <a:pt x="23209" y="1856108"/>
                </a:lnTo>
                <a:lnTo>
                  <a:pt x="30893" y="1721716"/>
                </a:lnTo>
                <a:lnTo>
                  <a:pt x="38264" y="1586720"/>
                </a:lnTo>
                <a:lnTo>
                  <a:pt x="47673" y="1451723"/>
                </a:lnTo>
                <a:lnTo>
                  <a:pt x="58964" y="1314910"/>
                </a:lnTo>
                <a:lnTo>
                  <a:pt x="70255" y="1179913"/>
                </a:lnTo>
                <a:lnTo>
                  <a:pt x="83271" y="1042495"/>
                </a:lnTo>
                <a:lnTo>
                  <a:pt x="97542" y="904471"/>
                </a:lnTo>
                <a:lnTo>
                  <a:pt x="112596" y="768263"/>
                </a:lnTo>
                <a:lnTo>
                  <a:pt x="130160" y="630240"/>
                </a:lnTo>
                <a:lnTo>
                  <a:pt x="148978" y="492821"/>
                </a:lnTo>
                <a:lnTo>
                  <a:pt x="167640" y="354798"/>
                </a:lnTo>
                <a:lnTo>
                  <a:pt x="189438" y="217380"/>
                </a:lnTo>
                <a:lnTo>
                  <a:pt x="211706" y="8056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96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46569" y="195844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353B41-27D9-3213-0AC1-D485E5DD6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303" name="Group 55302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55304" name="Rectangle 55303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5305" name="Oval 55304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5306" name="Oval 55305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5307" name="Oval 55306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5308" name="Oval 55307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5309" name="Oval 55308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5310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11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12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314" name="Rectangle 55313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5298" name="Picture 2" descr="Peter">
            <a:extLst>
              <a:ext uri="{FF2B5EF4-FFF2-40B4-BE49-F238E27FC236}">
                <a16:creationId xmlns:a16="http://schemas.microsoft.com/office/drawing/2014/main" id="{28446598-2CB3-8046-2FF0-9848E3CAE36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4" b="20691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16" name="Rectangle 55315">
            <a:extLst>
              <a:ext uri="{FF2B5EF4-FFF2-40B4-BE49-F238E27FC236}">
                <a16:creationId xmlns:a16="http://schemas.microsoft.com/office/drawing/2014/main" id="{8D489E29-742E-4D34-AB08-CE3217805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539864" y="1320127"/>
            <a:ext cx="3609635" cy="419548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5A6405-13F5-BE27-9D99-93CAAC9D3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98" y="5486400"/>
            <a:ext cx="3153223" cy="1034728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Love that Lasts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9224D-606D-70B8-5BAF-94FE3BC13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8199" y="1342392"/>
            <a:ext cx="3501299" cy="4253829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>
              <a:buNone/>
              <a:defRPr sz="2200"/>
            </a:pPr>
            <a:r>
              <a:rPr lang="en-US" sz="3200" dirty="0"/>
              <a:t>John 21:18–19</a:t>
            </a:r>
            <a:br>
              <a:rPr lang="en-US" sz="3200" dirty="0"/>
            </a:br>
            <a:r>
              <a:rPr lang="en-US" sz="3200" baseline="30000" dirty="0"/>
              <a:t>19 </a:t>
            </a:r>
            <a:r>
              <a:rPr lang="en-US" sz="3200" dirty="0"/>
              <a:t>This </a:t>
            </a:r>
            <a:r>
              <a:rPr lang="en-US" sz="3200" dirty="0" err="1"/>
              <a:t>spake</a:t>
            </a:r>
            <a:r>
              <a:rPr lang="en-US" sz="3200" dirty="0"/>
              <a:t> he, signifying by what death he should glorify God. And when he had spoken this, he saith unto him, Follow me.</a:t>
            </a:r>
          </a:p>
        </p:txBody>
      </p:sp>
    </p:spTree>
    <p:extLst>
      <p:ext uri="{BB962C8B-B14F-4D97-AF65-F5344CB8AC3E}">
        <p14:creationId xmlns:p14="http://schemas.microsoft.com/office/powerpoint/2010/main" val="2379387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34" name="Group 56333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56336" name="Rectangle 56335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6338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6339" name="Rectangle 56338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6322" name="Picture 2" descr="Counsel on Faith, Conduct, and Love | Bible Message">
            <a:extLst>
              <a:ext uri="{FF2B5EF4-FFF2-40B4-BE49-F238E27FC236}">
                <a16:creationId xmlns:a16="http://schemas.microsoft.com/office/drawing/2014/main" id="{C486BE1D-250E-5D18-0F76-4781A6E778F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0" b="-1"/>
          <a:stretch>
            <a:fillRect/>
          </a:stretch>
        </p:blipFill>
        <p:spPr bwMode="auto">
          <a:xfrm>
            <a:off x="20" y="-5"/>
            <a:ext cx="9143752" cy="5020241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33" name="Freeform: Shape 56332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9144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335" name="Freeform 5">
            <a:extLst>
              <a:ext uri="{FF2B5EF4-FFF2-40B4-BE49-F238E27FC236}">
                <a16:creationId xmlns:a16="http://schemas.microsoft.com/office/drawing/2014/main" id="{C91E93A7-6C7F-4F77-9CB0-280D958EF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4825" y="338470"/>
            <a:ext cx="3605042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800" b="1" dirty="0">
                <a:solidFill>
                  <a:srgbClr val="EBEBEB"/>
                </a:solidFill>
              </a:rPr>
              <a:t>Love that Lasts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149" y="4546600"/>
            <a:ext cx="7805701" cy="166369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lnSpc>
                <a:spcPct val="90000"/>
              </a:lnSpc>
              <a:buNone/>
              <a:defRPr sz="2400"/>
            </a:pPr>
            <a:r>
              <a:rPr lang="en-US" sz="3200" cap="all" dirty="0">
                <a:solidFill>
                  <a:schemeClr val="bg1"/>
                </a:solidFill>
              </a:rPr>
              <a:t>23. What was Peter’s earnest desire that we should do?</a:t>
            </a:r>
            <a:br>
              <a:rPr lang="en-US" sz="3200" cap="all" dirty="0">
                <a:solidFill>
                  <a:schemeClr val="bg1"/>
                </a:solidFill>
              </a:rPr>
            </a:br>
            <a:br>
              <a:rPr lang="en-US" sz="3200" cap="all" dirty="0">
                <a:solidFill>
                  <a:schemeClr val="bg1"/>
                </a:solidFill>
              </a:rPr>
            </a:br>
            <a:r>
              <a:rPr lang="en-US" sz="3200" cap="all" dirty="0">
                <a:solidFill>
                  <a:schemeClr val="bg1"/>
                </a:solidFill>
              </a:rPr>
              <a:t>2 Peter 1:15</a:t>
            </a:r>
          </a:p>
        </p:txBody>
      </p:sp>
      <p:sp>
        <p:nvSpPr>
          <p:cNvPr id="56337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2142" y="3785499"/>
            <a:ext cx="2604045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24819-439D-8677-3376-5A3B7237F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F37F2-7C40-162A-ED8B-D38EA39E8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A Ladder Leading to Love</a:t>
            </a:r>
            <a:endParaRPr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F053A-B26B-A487-020D-CD36176265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defRPr sz="2200"/>
            </a:pPr>
            <a:r>
              <a:rPr sz="3000" dirty="0">
                <a:solidFill>
                  <a:schemeClr val="tx1"/>
                </a:solidFill>
              </a:rPr>
              <a:t>2 Peter 1:5–7</a:t>
            </a:r>
            <a:endParaRPr lang="en-US" sz="3000" dirty="0">
              <a:solidFill>
                <a:schemeClr val="tx1"/>
              </a:solidFill>
            </a:endParaRPr>
          </a:p>
          <a:p>
            <a:pPr marL="0" indent="0">
              <a:buNone/>
              <a:defRPr sz="2200"/>
            </a:pPr>
            <a:r>
              <a:rPr lang="en-US" sz="3000" b="1" baseline="30000" dirty="0">
                <a:solidFill>
                  <a:schemeClr val="tx1"/>
                </a:solidFill>
              </a:rPr>
              <a:t>6 </a:t>
            </a:r>
            <a:r>
              <a:rPr lang="en-US" sz="3000" dirty="0">
                <a:solidFill>
                  <a:schemeClr val="tx1"/>
                </a:solidFill>
              </a:rPr>
              <a:t>And to knowledge temperance; and to temperance patience; and to patience godliness;</a:t>
            </a:r>
            <a:endParaRPr sz="3000" dirty="0">
              <a:solidFill>
                <a:schemeClr val="tx1"/>
              </a:solidFill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02F3AE46-603F-46B1-8338-9EC9F1037F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0475"/>
          <a:stretch>
            <a:fillRect/>
          </a:stretch>
        </p:blipFill>
        <p:spPr bwMode="auto">
          <a:xfrm>
            <a:off x="4640582" y="2407640"/>
            <a:ext cx="3976382" cy="400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2189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51" name="Group 57350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57352" name="Rectangle 57351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353" name="Oval 57352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354" name="Oval 57353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355" name="Oval 57354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356" name="Oval 57355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357" name="Oval 57356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7358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59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60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7362" name="Rectangle 57361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7364" name="Rectangle 57363">
            <a:extLst>
              <a:ext uri="{FF2B5EF4-FFF2-40B4-BE49-F238E27FC236}">
                <a16:creationId xmlns:a16="http://schemas.microsoft.com/office/drawing/2014/main" id="{89EA2611-DCBA-4E97-A2B2-9A466E76B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7366" name="Freeform 5">
            <a:extLst>
              <a:ext uri="{FF2B5EF4-FFF2-40B4-BE49-F238E27FC236}">
                <a16:creationId xmlns:a16="http://schemas.microsoft.com/office/drawing/2014/main" id="{BBC615D1-6E12-40EF-915B-316CFDB5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7368" name="Freeform 5">
            <a:extLst>
              <a:ext uri="{FF2B5EF4-FFF2-40B4-BE49-F238E27FC236}">
                <a16:creationId xmlns:a16="http://schemas.microsoft.com/office/drawing/2014/main" id="{B9797D36-DE1E-47CD-881A-6C1F5828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620146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23" y="629265"/>
            <a:ext cx="4554582" cy="10650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dirty="0">
                <a:solidFill>
                  <a:srgbClr val="FFFFFF"/>
                </a:solidFill>
              </a:rPr>
              <a:t>Love that Lasts</a:t>
            </a:r>
          </a:p>
        </p:txBody>
      </p:sp>
      <p:pic>
        <p:nvPicPr>
          <p:cNvPr id="57346" name="Picture 2" descr="Peter and His End Times Teaching | Ian Thomson">
            <a:extLst>
              <a:ext uri="{FF2B5EF4-FFF2-40B4-BE49-F238E27FC236}">
                <a16:creationId xmlns:a16="http://schemas.microsoft.com/office/drawing/2014/main" id="{CCFB9EEA-26A9-BC18-59B0-5A3D1754A0B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6" r="24618" b="2"/>
          <a:stretch>
            <a:fillRect/>
          </a:stretch>
        </p:blipFill>
        <p:spPr bwMode="auto">
          <a:xfrm>
            <a:off x="5080883" y="480060"/>
            <a:ext cx="3697356" cy="5897880"/>
          </a:xfrm>
          <a:custGeom>
            <a:avLst/>
            <a:gdLst/>
            <a:ahLst/>
            <a:cxnLst/>
            <a:rect l="l" t="t" r="r" b="b"/>
            <a:pathLst>
              <a:path w="4929808" h="5897880">
                <a:moveTo>
                  <a:pt x="104535" y="0"/>
                </a:moveTo>
                <a:lnTo>
                  <a:pt x="2751151" y="0"/>
                </a:lnTo>
                <a:lnTo>
                  <a:pt x="4769032" y="0"/>
                </a:lnTo>
                <a:lnTo>
                  <a:pt x="4929808" y="0"/>
                </a:lnTo>
                <a:lnTo>
                  <a:pt x="4929808" y="5897880"/>
                </a:lnTo>
                <a:lnTo>
                  <a:pt x="4769032" y="5897880"/>
                </a:lnTo>
                <a:lnTo>
                  <a:pt x="2751151" y="5897880"/>
                </a:lnTo>
                <a:lnTo>
                  <a:pt x="0" y="5897880"/>
                </a:lnTo>
                <a:lnTo>
                  <a:pt x="0" y="5896985"/>
                </a:lnTo>
                <a:lnTo>
                  <a:pt x="103291" y="5896985"/>
                </a:lnTo>
                <a:lnTo>
                  <a:pt x="112340" y="5838313"/>
                </a:lnTo>
                <a:lnTo>
                  <a:pt x="123631" y="5762037"/>
                </a:lnTo>
                <a:lnTo>
                  <a:pt x="135550" y="5671232"/>
                </a:lnTo>
                <a:lnTo>
                  <a:pt x="149820" y="5563476"/>
                </a:lnTo>
                <a:lnTo>
                  <a:pt x="164875" y="5444219"/>
                </a:lnTo>
                <a:lnTo>
                  <a:pt x="180714" y="5309828"/>
                </a:lnTo>
                <a:lnTo>
                  <a:pt x="197494" y="5163329"/>
                </a:lnTo>
                <a:lnTo>
                  <a:pt x="214273" y="5004117"/>
                </a:lnTo>
                <a:lnTo>
                  <a:pt x="231367" y="4834615"/>
                </a:lnTo>
                <a:lnTo>
                  <a:pt x="247205" y="4651794"/>
                </a:lnTo>
                <a:lnTo>
                  <a:pt x="262417" y="4460498"/>
                </a:lnTo>
                <a:lnTo>
                  <a:pt x="276217" y="4258305"/>
                </a:lnTo>
                <a:lnTo>
                  <a:pt x="289390" y="4047637"/>
                </a:lnTo>
                <a:lnTo>
                  <a:pt x="301779" y="3827889"/>
                </a:lnTo>
                <a:lnTo>
                  <a:pt x="306170" y="3715291"/>
                </a:lnTo>
                <a:lnTo>
                  <a:pt x="311031" y="3600271"/>
                </a:lnTo>
                <a:lnTo>
                  <a:pt x="315579" y="3483435"/>
                </a:lnTo>
                <a:lnTo>
                  <a:pt x="318558" y="3365994"/>
                </a:lnTo>
                <a:lnTo>
                  <a:pt x="321224" y="3246131"/>
                </a:lnTo>
                <a:lnTo>
                  <a:pt x="324047" y="3125058"/>
                </a:lnTo>
                <a:lnTo>
                  <a:pt x="325929" y="3001563"/>
                </a:lnTo>
                <a:lnTo>
                  <a:pt x="325929" y="2876858"/>
                </a:lnTo>
                <a:lnTo>
                  <a:pt x="326870" y="2750941"/>
                </a:lnTo>
                <a:lnTo>
                  <a:pt x="325929" y="2623814"/>
                </a:lnTo>
                <a:lnTo>
                  <a:pt x="324047" y="2494871"/>
                </a:lnTo>
                <a:lnTo>
                  <a:pt x="322322" y="2365928"/>
                </a:lnTo>
                <a:lnTo>
                  <a:pt x="318558" y="2235169"/>
                </a:lnTo>
                <a:lnTo>
                  <a:pt x="314638" y="2103199"/>
                </a:lnTo>
                <a:lnTo>
                  <a:pt x="310090" y="1971229"/>
                </a:lnTo>
                <a:lnTo>
                  <a:pt x="303660" y="1838048"/>
                </a:lnTo>
                <a:lnTo>
                  <a:pt x="295976" y="1703656"/>
                </a:lnTo>
                <a:lnTo>
                  <a:pt x="288606" y="1568660"/>
                </a:lnTo>
                <a:lnTo>
                  <a:pt x="279197" y="1433663"/>
                </a:lnTo>
                <a:lnTo>
                  <a:pt x="267906" y="1296850"/>
                </a:lnTo>
                <a:lnTo>
                  <a:pt x="256615" y="1161853"/>
                </a:lnTo>
                <a:lnTo>
                  <a:pt x="243598" y="1024435"/>
                </a:lnTo>
                <a:lnTo>
                  <a:pt x="229328" y="886411"/>
                </a:lnTo>
                <a:lnTo>
                  <a:pt x="214273" y="750203"/>
                </a:lnTo>
                <a:lnTo>
                  <a:pt x="196709" y="612180"/>
                </a:lnTo>
                <a:lnTo>
                  <a:pt x="177891" y="474761"/>
                </a:lnTo>
                <a:lnTo>
                  <a:pt x="159229" y="336738"/>
                </a:lnTo>
                <a:lnTo>
                  <a:pt x="137432" y="199320"/>
                </a:lnTo>
                <a:lnTo>
                  <a:pt x="115163" y="625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70" name="Rectangle 57369">
            <a:extLst>
              <a:ext uri="{FF2B5EF4-FFF2-40B4-BE49-F238E27FC236}">
                <a16:creationId xmlns:a16="http://schemas.microsoft.com/office/drawing/2014/main" id="{4A2FAF1F-F462-46AF-A9E6-CC93C4E2C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7372" name="Oval 57371">
            <a:extLst>
              <a:ext uri="{FF2B5EF4-FFF2-40B4-BE49-F238E27FC236}">
                <a16:creationId xmlns:a16="http://schemas.microsoft.com/office/drawing/2014/main" id="{7146BED8-BAE9-42C5-A3DD-7B946445D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7374" name="Oval 57373">
            <a:extLst>
              <a:ext uri="{FF2B5EF4-FFF2-40B4-BE49-F238E27FC236}">
                <a16:creationId xmlns:a16="http://schemas.microsoft.com/office/drawing/2014/main" id="{15765FE8-B62F-41E4-A73C-74C91A8FD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9323" y="1694325"/>
            <a:ext cx="4554582" cy="4536150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defRPr sz="2200"/>
            </a:pPr>
            <a:r>
              <a:rPr lang="en-US" sz="4000" dirty="0">
                <a:solidFill>
                  <a:srgbClr val="FFFFFF"/>
                </a:solidFill>
              </a:rPr>
              <a:t>2 Peter 1:15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Moreover I will </a:t>
            </a:r>
            <a:r>
              <a:rPr lang="en-US" sz="4000" dirty="0" err="1">
                <a:solidFill>
                  <a:srgbClr val="FFFFFF"/>
                </a:solidFill>
              </a:rPr>
              <a:t>endeavour</a:t>
            </a:r>
            <a:r>
              <a:rPr lang="en-US" sz="4000" dirty="0">
                <a:solidFill>
                  <a:srgbClr val="FFFFFF"/>
                </a:solidFill>
              </a:rPr>
              <a:t> that ye may be able after my decease to have these things always in remembrance.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33036" y="1913001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6ABCD99-EA46-492E-24E9-BCF22EA0269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33778" r="5106" b="-1"/>
          <a:stretch>
            <a:fillRect/>
          </a:stretch>
        </p:blipFill>
        <p:spPr bwMode="auto">
          <a:xfrm>
            <a:off x="317502" y="402166"/>
            <a:ext cx="3699714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1295" y="567268"/>
            <a:ext cx="4071414" cy="15494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b="1" dirty="0">
                <a:solidFill>
                  <a:schemeClr val="bg2"/>
                </a:solidFill>
              </a:rPr>
              <a:t>Love that Lasts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1295" y="2184400"/>
            <a:ext cx="4071414" cy="402958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  <a:defRPr sz="2400"/>
            </a:pPr>
            <a:r>
              <a:rPr lang="en-US" sz="4000" cap="all" dirty="0">
                <a:solidFill>
                  <a:schemeClr val="bg1"/>
                </a:solidFill>
              </a:rPr>
              <a:t>24. If these things are always in our mind, what prayer may we offer?</a:t>
            </a:r>
            <a:br>
              <a:rPr lang="en-US" sz="4000" cap="all" dirty="0">
                <a:solidFill>
                  <a:schemeClr val="bg1"/>
                </a:solidFill>
              </a:rPr>
            </a:br>
            <a:br>
              <a:rPr lang="en-US" sz="4000" cap="all" dirty="0">
                <a:solidFill>
                  <a:schemeClr val="bg1"/>
                </a:solidFill>
              </a:rPr>
            </a:br>
            <a:r>
              <a:rPr lang="en-US" sz="4000" cap="all" dirty="0">
                <a:solidFill>
                  <a:schemeClr val="bg1"/>
                </a:solidFill>
              </a:rPr>
              <a:t>Psalm 5:1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9" name="Group 59398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59400" name="Rectangle 59399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9401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9403" name="Rectangle 59402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9394" name="Picture 2" descr="Prayer Background Stock Photos, Images and Backgrounds for Free Download">
            <a:extLst>
              <a:ext uri="{FF2B5EF4-FFF2-40B4-BE49-F238E27FC236}">
                <a16:creationId xmlns:a16="http://schemas.microsoft.com/office/drawing/2014/main" id="{F901160D-2075-68CC-668E-813C781FEA8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9" r="24231" b="9091"/>
          <a:stretch>
            <a:fillRect/>
          </a:stretch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05" name="Rectangle 59404">
            <a:extLst>
              <a:ext uri="{FF2B5EF4-FFF2-40B4-BE49-F238E27FC236}">
                <a16:creationId xmlns:a16="http://schemas.microsoft.com/office/drawing/2014/main" id="{2B65E6B8-0D17-4912-97E4-60B47A511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578733" y="1295400"/>
            <a:ext cx="3702476" cy="377369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8733" y="436034"/>
            <a:ext cx="3702476" cy="706966"/>
          </a:xfr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800" b="1" dirty="0">
                <a:solidFill>
                  <a:schemeClr val="tx1"/>
                </a:solidFill>
              </a:rPr>
              <a:t>Love that Lasts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04" y="1557867"/>
            <a:ext cx="3421839" cy="341206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  <a:defRPr sz="2200"/>
            </a:pPr>
            <a:r>
              <a:rPr lang="en-US" sz="4000" cap="all" dirty="0">
                <a:solidFill>
                  <a:schemeClr val="tx1"/>
                </a:solidFill>
              </a:rPr>
              <a:t>Psalm 5:1</a:t>
            </a:r>
            <a:br>
              <a:rPr lang="en-US" sz="4000" cap="all" dirty="0">
                <a:solidFill>
                  <a:schemeClr val="tx1"/>
                </a:solidFill>
              </a:rPr>
            </a:br>
            <a:br>
              <a:rPr lang="en-US" sz="4000" cap="all" dirty="0">
                <a:solidFill>
                  <a:schemeClr val="tx1"/>
                </a:solidFill>
              </a:rPr>
            </a:br>
            <a:r>
              <a:rPr lang="en-US" sz="4000" cap="all" dirty="0">
                <a:solidFill>
                  <a:schemeClr val="tx1"/>
                </a:solidFill>
              </a:rPr>
              <a:t>Give ear to my words, O Lord, consider my meditation.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76E2C-040E-4D92-F9F7-F61C47F4F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6" y="1447800"/>
            <a:ext cx="5231186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/>
            <a:r>
              <a:rPr lang="en-US" sz="72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E18F-CF72-C06C-3020-B9FA4DEAB72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66216" y="4777380"/>
            <a:ext cx="6214092" cy="18415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457200"/>
            <a:r>
              <a:rPr lang="en-US" sz="4000" b="0" i="0" kern="12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…and Happy Sabbath!!</a:t>
            </a:r>
          </a:p>
        </p:txBody>
      </p:sp>
    </p:spTree>
    <p:extLst>
      <p:ext uri="{BB962C8B-B14F-4D97-AF65-F5344CB8AC3E}">
        <p14:creationId xmlns:p14="http://schemas.microsoft.com/office/powerpoint/2010/main" val="22365539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76411ED-5314-4C9A-A717-DD5A041FA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CD0F23-A289-474D-AC8E-7B770AB4C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45CE986-4A76-4B58-8796-1E505901C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02F78C-EFF5-5A46-28EE-EFD8A507E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199" y="1397102"/>
            <a:ext cx="72136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24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2485B-D49B-817A-EEA1-D3BE27B49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BEA90-6829-E16F-B0B9-D40371883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/>
              <a:t>A Ladder Leading to Love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288EA-FD8F-C479-0935-8957A3242ED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defRPr sz="2200"/>
            </a:pPr>
            <a:r>
              <a:rPr lang="en-US" sz="3200" dirty="0">
                <a:solidFill>
                  <a:schemeClr val="tx1"/>
                </a:solidFill>
              </a:rPr>
              <a:t>2 Peter 1:5–7</a:t>
            </a:r>
          </a:p>
          <a:p>
            <a:pPr marL="0" indent="0">
              <a:buNone/>
              <a:defRPr sz="2200"/>
            </a:pPr>
            <a:r>
              <a:rPr lang="en-US" sz="3200" b="1" baseline="30000" dirty="0">
                <a:solidFill>
                  <a:schemeClr val="tx1"/>
                </a:solidFill>
              </a:rPr>
              <a:t>7 </a:t>
            </a:r>
            <a:r>
              <a:rPr lang="en-US" sz="3200" dirty="0">
                <a:solidFill>
                  <a:schemeClr val="tx1"/>
                </a:solidFill>
              </a:rPr>
              <a:t>And to godliness brotherly kindness; and to brotherly kindness charity.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0231D3A-9481-144C-BF8F-0D2FBDB48F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9952" r="1430"/>
          <a:stretch>
            <a:fillRect/>
          </a:stretch>
        </p:blipFill>
        <p:spPr bwMode="auto">
          <a:xfrm>
            <a:off x="4503420" y="2375627"/>
            <a:ext cx="4134866" cy="3701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860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2233036" y="1913001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CC7BCD7-2396-A8C2-7C09-2448E85471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2216" r="-1" b="-1"/>
          <a:stretch>
            <a:fillRect/>
          </a:stretch>
        </p:blipFill>
        <p:spPr bwMode="auto">
          <a:xfrm>
            <a:off x="317502" y="402166"/>
            <a:ext cx="3699714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1295" y="1241267"/>
            <a:ext cx="4071414" cy="1143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 Ladder Leading to Love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1295" y="2567031"/>
            <a:ext cx="4071414" cy="36469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  <a:defRPr sz="2400"/>
            </a:pPr>
            <a:r>
              <a:rPr lang="en-US" sz="3600" cap="all" dirty="0">
                <a:solidFill>
                  <a:schemeClr val="bg1"/>
                </a:solidFill>
              </a:rPr>
              <a:t>2. What is the crowning grace?</a:t>
            </a:r>
            <a:br>
              <a:rPr lang="en-US" sz="3600" cap="all" dirty="0">
                <a:solidFill>
                  <a:schemeClr val="bg1"/>
                </a:solidFill>
              </a:rPr>
            </a:br>
            <a:br>
              <a:rPr lang="en-US" sz="3600" cap="all" dirty="0">
                <a:solidFill>
                  <a:schemeClr val="bg1"/>
                </a:solidFill>
              </a:rPr>
            </a:br>
            <a:r>
              <a:rPr lang="en-US" sz="3600" cap="all" dirty="0">
                <a:solidFill>
                  <a:schemeClr val="bg1"/>
                </a:solidFill>
              </a:rPr>
              <a:t>2 Peter 1:7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A Ladder Leading to Love</a:t>
            </a:r>
            <a:endParaRPr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39" y="2271010"/>
            <a:ext cx="3815627" cy="3748793"/>
          </a:xfrm>
        </p:spPr>
        <p:txBody>
          <a:bodyPr>
            <a:normAutofit fontScale="92500" lnSpcReduction="10000"/>
          </a:bodyPr>
          <a:lstStyle/>
          <a:p>
            <a:pPr>
              <a:defRPr sz="2200"/>
            </a:pPr>
            <a:r>
              <a:rPr sz="3600" dirty="0">
                <a:solidFill>
                  <a:schemeClr val="tx1"/>
                </a:solidFill>
              </a:rPr>
              <a:t>2 Peter 1:7</a:t>
            </a:r>
            <a:br>
              <a:rPr sz="3600" dirty="0">
                <a:solidFill>
                  <a:schemeClr val="tx1"/>
                </a:solidFill>
              </a:rPr>
            </a:br>
            <a:r>
              <a:rPr sz="3600" dirty="0">
                <a:solidFill>
                  <a:schemeClr val="tx1"/>
                </a:solidFill>
              </a:rPr>
              <a:t>And to godliness brotherly kindness; and to brotherly kindness charity.</a:t>
            </a:r>
          </a:p>
        </p:txBody>
      </p:sp>
      <p:pic>
        <p:nvPicPr>
          <p:cNvPr id="5" name="Picture 2" descr="How many steps you really need to do each day, according to your age">
            <a:extLst>
              <a:ext uri="{FF2B5EF4-FFF2-40B4-BE49-F238E27FC236}">
                <a16:creationId xmlns:a16="http://schemas.microsoft.com/office/drawing/2014/main" id="{D30AA7BC-0769-5A79-C008-116131DB66D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8" r="22769"/>
          <a:stretch>
            <a:fillRect/>
          </a:stretch>
        </p:blipFill>
        <p:spPr bwMode="auto">
          <a:xfrm>
            <a:off x="4901783" y="2271010"/>
            <a:ext cx="3375441" cy="361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424</TotalTime>
  <Words>1593</Words>
  <Application>Microsoft Office PowerPoint</Application>
  <PresentationFormat>On-screen Show (4:3)</PresentationFormat>
  <Paragraphs>129</Paragraphs>
  <Slides>64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9" baseType="lpstr">
      <vt:lpstr>Aptos</vt:lpstr>
      <vt:lpstr>Arial</vt:lpstr>
      <vt:lpstr>Century Gothic</vt:lpstr>
      <vt:lpstr>Wingdings 3</vt:lpstr>
      <vt:lpstr>Ion Boardroom</vt:lpstr>
      <vt:lpstr>PowerPoint Presentation</vt:lpstr>
      <vt:lpstr>PowerPoint Presentation</vt:lpstr>
      <vt:lpstr>Lesson 4: 2 Peter 1:7-15</vt:lpstr>
      <vt:lpstr>A Ladder Leading to Love</vt:lpstr>
      <vt:lpstr>A Ladder Leading to Love</vt:lpstr>
      <vt:lpstr>A Ladder Leading to Love</vt:lpstr>
      <vt:lpstr>A Ladder Leading to Love</vt:lpstr>
      <vt:lpstr>A Ladder Leading to Love</vt:lpstr>
      <vt:lpstr>A Ladder Leading to Love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Love Lessons</vt:lpstr>
      <vt:lpstr>A Life of Love</vt:lpstr>
      <vt:lpstr>A Life of Love</vt:lpstr>
      <vt:lpstr>A Life of Love</vt:lpstr>
      <vt:lpstr>A Life of Love</vt:lpstr>
      <vt:lpstr>A Life of Love</vt:lpstr>
      <vt:lpstr>A Life of Love</vt:lpstr>
      <vt:lpstr>A Life of Love</vt:lpstr>
      <vt:lpstr>A Life of Love</vt:lpstr>
      <vt:lpstr>A Life of Love</vt:lpstr>
      <vt:lpstr>A Life of Love</vt:lpstr>
      <vt:lpstr>A Life of Love</vt:lpstr>
      <vt:lpstr>Love that Lasts</vt:lpstr>
      <vt:lpstr>Love that Lasts</vt:lpstr>
      <vt:lpstr>Love that Lasts</vt:lpstr>
      <vt:lpstr>Love that Lasts: Revelation 21:27</vt:lpstr>
      <vt:lpstr>Love that Lasts</vt:lpstr>
      <vt:lpstr>Love that Lasts</vt:lpstr>
      <vt:lpstr>Love that Lasts</vt:lpstr>
      <vt:lpstr>Love that Lasts</vt:lpstr>
      <vt:lpstr>Love that Lasts</vt:lpstr>
      <vt:lpstr>Love that Lasts</vt:lpstr>
      <vt:lpstr>Love that Lasts</vt:lpstr>
      <vt:lpstr>Love that Lasts</vt:lpstr>
      <vt:lpstr>Love that Lasts</vt:lpstr>
      <vt:lpstr>Love that Lasts</vt:lpstr>
      <vt:lpstr>Love that Lasts</vt:lpstr>
      <vt:lpstr>Love that Lasts</vt:lpstr>
      <vt:lpstr>Thank you!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James Carmichael</dc:creator>
  <cp:keywords/>
  <dc:description>generated using python-pptx</dc:description>
  <cp:lastModifiedBy>Martin Carmichael</cp:lastModifiedBy>
  <cp:revision>7</cp:revision>
  <dcterms:created xsi:type="dcterms:W3CDTF">2013-01-27T09:14:16Z</dcterms:created>
  <dcterms:modified xsi:type="dcterms:W3CDTF">2026-05-30T06:22:50Z</dcterms:modified>
  <cp:category/>
</cp:coreProperties>
</file>