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4"/>
  </p:sldMasterIdLst>
  <p:notesMasterIdLst>
    <p:notesMasterId r:id="rId71"/>
  </p:notesMasterIdLst>
  <p:handoutMasterIdLst>
    <p:handoutMasterId r:id="rId72"/>
  </p:handoutMasterIdLst>
  <p:sldIdLst>
    <p:sldId id="1519" r:id="rId5"/>
    <p:sldId id="1520" r:id="rId6"/>
    <p:sldId id="1497" r:id="rId7"/>
    <p:sldId id="257" r:id="rId8"/>
    <p:sldId id="258" r:id="rId9"/>
    <p:sldId id="259" r:id="rId10"/>
    <p:sldId id="1522" r:id="rId11"/>
    <p:sldId id="261" r:id="rId12"/>
    <p:sldId id="262" r:id="rId13"/>
    <p:sldId id="263" r:id="rId14"/>
    <p:sldId id="264" r:id="rId15"/>
    <p:sldId id="265" r:id="rId16"/>
    <p:sldId id="266" r:id="rId17"/>
    <p:sldId id="267" r:id="rId18"/>
    <p:sldId id="268" r:id="rId19"/>
    <p:sldId id="269" r:id="rId20"/>
    <p:sldId id="1524" r:id="rId21"/>
    <p:sldId id="1523" r:id="rId22"/>
    <p:sldId id="1525" r:id="rId23"/>
    <p:sldId id="1526" r:id="rId24"/>
    <p:sldId id="1527" r:id="rId25"/>
    <p:sldId id="1528" r:id="rId26"/>
    <p:sldId id="1529" r:id="rId27"/>
    <p:sldId id="1530" r:id="rId28"/>
    <p:sldId id="1531" r:id="rId29"/>
    <p:sldId id="1532" r:id="rId30"/>
    <p:sldId id="1533"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1536" r:id="rId55"/>
    <p:sldId id="1535" r:id="rId56"/>
    <p:sldId id="1534" r:id="rId57"/>
    <p:sldId id="293" r:id="rId58"/>
    <p:sldId id="294" r:id="rId59"/>
    <p:sldId id="295" r:id="rId60"/>
    <p:sldId id="296" r:id="rId61"/>
    <p:sldId id="297" r:id="rId62"/>
    <p:sldId id="298" r:id="rId63"/>
    <p:sldId id="299" r:id="rId64"/>
    <p:sldId id="300" r:id="rId65"/>
    <p:sldId id="301" r:id="rId66"/>
    <p:sldId id="302" r:id="rId67"/>
    <p:sldId id="303" r:id="rId68"/>
    <p:sldId id="1511" r:id="rId69"/>
    <p:sldId id="1521" r:id="rId70"/>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67D"/>
    <a:srgbClr val="97C661"/>
    <a:srgbClr val="3E4558"/>
    <a:srgbClr val="DAF1EF"/>
    <a:srgbClr val="CCE4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3" autoAdjust="0"/>
    <p:restoredTop sz="94758" autoAdjust="0"/>
  </p:normalViewPr>
  <p:slideViewPr>
    <p:cSldViewPr snapToGrid="0">
      <p:cViewPr varScale="1">
        <p:scale>
          <a:sx n="85" d="100"/>
          <a:sy n="85" d="100"/>
        </p:scale>
        <p:origin x="547" y="6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5/29/2026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5/29/2026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66</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5/29/2026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1249674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2019927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5432830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5/29/2026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49374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5/29/2026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834042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106867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300206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56652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5/29/2026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41824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5/29/2026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9958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5/29/2026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28533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82EFC53A-E163-43E4-9309-C62B24E59229}"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14399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8"/>
          <p:cNvSpPr>
            <a:spLocks noGrp="1"/>
          </p:cNvSpPr>
          <p:nvPr>
            <p:ph type="dt" sz="half" idx="10"/>
          </p:nvPr>
        </p:nvSpPr>
        <p:spPr/>
        <p:txBody>
          <a:bodyPr/>
          <a:lstStyle/>
          <a:p>
            <a:fld id="{665DFBE8-81F4-46A1-BB38-C49D79C4F68D}" type="datetime1">
              <a:rPr lang="en-US" smtClean="0"/>
              <a:t>5/29/2026</a:t>
            </a:fld>
            <a:endParaRPr lang="en-US" dirty="0"/>
          </a:p>
        </p:txBody>
      </p:sp>
      <p:sp>
        <p:nvSpPr>
          <p:cNvPr id="10" name="Footer Placeholder 9"/>
          <p:cNvSpPr>
            <a:spLocks noGrp="1"/>
          </p:cNvSpPr>
          <p:nvPr>
            <p:ph type="ftr" sz="quarter" idx="11"/>
          </p:nvPr>
        </p:nvSpPr>
        <p:spPr/>
        <p:txBody>
          <a:bodyPr/>
          <a:lstStyle/>
          <a:p>
            <a:r>
              <a:rPr lang="en-US"/>
              <a:t>Sample Footer Text</a:t>
            </a:r>
            <a:endParaRPr lang="en-US" dirty="0"/>
          </a:p>
        </p:txBody>
      </p:sp>
      <p:sp>
        <p:nvSpPr>
          <p:cNvPr id="11" name="Slide Number Placeholder 10"/>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6424755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65DFBE8-81F4-46A1-BB38-C49D79C4F68D}" type="datetime1">
              <a:rPr lang="en-US" smtClean="0"/>
              <a:t>5/29/2026</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tx1">
                    <a:alpha val="20000"/>
                  </a:schemeClr>
                </a:solidFill>
                <a:latin typeface="+mj-lt"/>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976027592"/>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Lst>
  <p:hf sldNum="0" hdr="0" ftr="0" dt="0"/>
  <p:txStyles>
    <p:titleStyle>
      <a:lvl1pPr algn="l" defTabSz="914400" rtl="0" eaLnBrk="1" latinLnBrk="0" hangingPunct="1">
        <a:lnSpc>
          <a:spcPct val="85000"/>
        </a:lnSpc>
        <a:spcBef>
          <a:spcPct val="0"/>
        </a:spcBef>
        <a:buNone/>
        <a:defRPr sz="5400" kern="1200" spc="-12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heartlight.org/articles/201609/20160908_gospels.html" TargetMode="External"/><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AA6FD9-1A74-7169-3780-DE45ADA7B72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50" name="Picture 6" descr="Illustrate the transfiguration of jesus on the mountain with moses and ...">
            <a:extLst>
              <a:ext uri="{FF2B5EF4-FFF2-40B4-BE49-F238E27FC236}">
                <a16:creationId xmlns:a16="http://schemas.microsoft.com/office/drawing/2014/main" id="{B5FCCD5E-3A99-CB59-2AF5-983C337B29D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9091" r="9496" b="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5" name="Rectangle 6154">
            <a:extLst>
              <a:ext uri="{FF2B5EF4-FFF2-40B4-BE49-F238E27FC236}">
                <a16:creationId xmlns:a16="http://schemas.microsoft.com/office/drawing/2014/main" id="{7D2BFFD5-490F-4B45-91F2-6B826FBAD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6853"/>
            <a:ext cx="8139151" cy="46042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p:cNvSpPr>
            <a:spLocks noGrp="1"/>
          </p:cNvSpPr>
          <p:nvPr>
            <p:ph type="title"/>
          </p:nvPr>
        </p:nvSpPr>
        <p:spPr>
          <a:xfrm>
            <a:off x="657225" y="1448586"/>
            <a:ext cx="7160191" cy="1181062"/>
          </a:xfrm>
        </p:spPr>
        <p:txBody>
          <a:bodyPr vert="horz" lIns="91440" tIns="45720" rIns="91440" bIns="45720" rtlCol="0" anchor="ctr">
            <a:normAutofit/>
          </a:bodyPr>
          <a:lstStyle/>
          <a:p>
            <a:r>
              <a:rPr lang="en-US" b="1" dirty="0">
                <a:solidFill>
                  <a:schemeClr val="tx1"/>
                </a:solidFill>
              </a:rPr>
              <a:t>An Eye-Witness</a:t>
            </a:r>
          </a:p>
        </p:txBody>
      </p:sp>
      <p:sp>
        <p:nvSpPr>
          <p:cNvPr id="3" name="Content Placeholder 2"/>
          <p:cNvSpPr>
            <a:spLocks noGrp="1"/>
          </p:cNvSpPr>
          <p:nvPr>
            <p:ph sz="half" idx="1"/>
          </p:nvPr>
        </p:nvSpPr>
        <p:spPr>
          <a:xfrm>
            <a:off x="685800" y="2750234"/>
            <a:ext cx="6809876" cy="2633745"/>
          </a:xfrm>
        </p:spPr>
        <p:txBody>
          <a:bodyPr vert="horz" lIns="91440" tIns="45720" rIns="91440" bIns="45720" rtlCol="0">
            <a:normAutofit fontScale="92500" lnSpcReduction="10000"/>
          </a:bodyPr>
          <a:lstStyle/>
          <a:p>
            <a:r>
              <a:rPr lang="en-US" sz="4400" dirty="0">
                <a:solidFill>
                  <a:schemeClr val="accent1">
                    <a:lumMod val="40000"/>
                    <a:lumOff val="60000"/>
                  </a:schemeClr>
                </a:solidFill>
              </a:rPr>
              <a:t>2 Peter 1:18</a:t>
            </a:r>
          </a:p>
          <a:p>
            <a:r>
              <a:rPr lang="en-US" sz="4400" dirty="0">
                <a:solidFill>
                  <a:schemeClr val="tx1"/>
                </a:solidFill>
              </a:rPr>
              <a:t>And this voice which came from heaven we heard, when we were with him in the holy 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256380"/>
          </a:xfrm>
        </p:spPr>
        <p:txBody>
          <a:bodyPr vert="horz" lIns="91440" tIns="45720" rIns="91440" bIns="45720" rtlCol="0" anchor="ctr">
            <a:normAutofit/>
          </a:bodyPr>
          <a:lstStyle/>
          <a:p>
            <a:r>
              <a:rPr lang="en-US" sz="7200" b="1" dirty="0"/>
              <a:t>An Eye-Witness</a:t>
            </a:r>
          </a:p>
        </p:txBody>
      </p:sp>
      <p:sp>
        <p:nvSpPr>
          <p:cNvPr id="4" name="Content Placeholder 3"/>
          <p:cNvSpPr>
            <a:spLocks noGrp="1"/>
          </p:cNvSpPr>
          <p:nvPr>
            <p:ph sz="half" idx="2"/>
          </p:nvPr>
        </p:nvSpPr>
        <p:spPr>
          <a:xfrm>
            <a:off x="676656" y="1755913"/>
            <a:ext cx="6877083" cy="4602553"/>
          </a:xfrm>
        </p:spPr>
        <p:txBody>
          <a:bodyPr vert="horz" lIns="91440" tIns="45720" rIns="91440" bIns="45720" rtlCol="0">
            <a:normAutofit/>
          </a:bodyPr>
          <a:lstStyle/>
          <a:p>
            <a:r>
              <a:rPr lang="en-US" sz="6000" dirty="0">
                <a:solidFill>
                  <a:schemeClr val="accent1">
                    <a:lumMod val="20000"/>
                    <a:lumOff val="80000"/>
                  </a:schemeClr>
                </a:solidFill>
              </a:rPr>
              <a:t>4. State the details of this occurrence.</a:t>
            </a:r>
          </a:p>
          <a:p>
            <a:r>
              <a:rPr lang="en-US" sz="6000" dirty="0">
                <a:solidFill>
                  <a:schemeClr val="accent1">
                    <a:lumMod val="20000"/>
                    <a:lumOff val="80000"/>
                  </a:schemeClr>
                </a:solidFill>
              </a:rPr>
              <a:t>Matthew 17:1–5; </a:t>
            </a:r>
          </a:p>
          <a:p>
            <a:r>
              <a:rPr lang="en-US" sz="6000" dirty="0">
                <a:solidFill>
                  <a:schemeClr val="accent1">
                    <a:lumMod val="20000"/>
                    <a:lumOff val="80000"/>
                  </a:schemeClr>
                </a:solidFill>
              </a:rPr>
              <a:t>Mark 9:2–8;         </a:t>
            </a:r>
          </a:p>
          <a:p>
            <a:r>
              <a:rPr lang="en-US" sz="6000" dirty="0">
                <a:solidFill>
                  <a:schemeClr val="accent1">
                    <a:lumMod val="20000"/>
                    <a:lumOff val="80000"/>
                  </a:schemeClr>
                </a:solidFill>
              </a:rPr>
              <a:t>Luke 9:28–36</a:t>
            </a:r>
          </a:p>
        </p:txBody>
      </p:sp>
      <p:pic>
        <p:nvPicPr>
          <p:cNvPr id="7170" name="Picture 2" descr="What Is Jesus' Transfiguration">
            <a:extLst>
              <a:ext uri="{FF2B5EF4-FFF2-40B4-BE49-F238E27FC236}">
                <a16:creationId xmlns:a16="http://schemas.microsoft.com/office/drawing/2014/main" id="{F2498052-E5C3-6FF8-1BB1-F64CC047BE7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6524" r="33826" b="-2"/>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1" name="Rectangle 8200">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244929"/>
            <a:ext cx="3401568" cy="835206"/>
          </a:xfrm>
        </p:spPr>
        <p:txBody>
          <a:bodyPr vert="horz" lIns="91440" tIns="45720" rIns="91440" bIns="45720" rtlCol="0" anchor="b">
            <a:normAutofit/>
          </a:bodyPr>
          <a:lstStyle/>
          <a:p>
            <a:r>
              <a:rPr lang="en-US" sz="4000" b="1" dirty="0">
                <a:solidFill>
                  <a:srgbClr val="FFFFFF"/>
                </a:solidFill>
              </a:rPr>
              <a:t>An Eye-Witness</a:t>
            </a:r>
          </a:p>
        </p:txBody>
      </p:sp>
      <p:pic>
        <p:nvPicPr>
          <p:cNvPr id="8196" name="Picture 4" descr="Jesus Moses and Elijah at the Mount of Transfiguration - Etsy">
            <a:extLst>
              <a:ext uri="{FF2B5EF4-FFF2-40B4-BE49-F238E27FC236}">
                <a16:creationId xmlns:a16="http://schemas.microsoft.com/office/drawing/2014/main" id="{79561707-8D97-5C92-8ACA-FC719C8A45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11442" r="-1" b="-1"/>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8173212" y="1325063"/>
            <a:ext cx="3401568" cy="5043079"/>
          </a:xfrm>
        </p:spPr>
        <p:txBody>
          <a:bodyPr vert="horz" lIns="91440" tIns="45720" rIns="91440" bIns="45720" rtlCol="0">
            <a:normAutofit fontScale="92500"/>
          </a:bodyPr>
          <a:lstStyle/>
          <a:p>
            <a:r>
              <a:rPr lang="en-US" sz="4000" dirty="0">
                <a:solidFill>
                  <a:srgbClr val="FFFFFF"/>
                </a:solidFill>
              </a:rPr>
              <a:t>Matthew 17:1</a:t>
            </a:r>
          </a:p>
          <a:p>
            <a:r>
              <a:rPr lang="en-US" sz="4000" dirty="0">
                <a:solidFill>
                  <a:srgbClr val="FFFFFF"/>
                </a:solidFill>
              </a:rPr>
              <a:t>And after six days Jesus taketh Peter, James, and John his brother, and bringeth them up into an high mountain apart,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dirty="0"/>
              <a:t>An Eye-Witness</a:t>
            </a:r>
            <a:endParaRPr lang="en-US"/>
          </a:p>
        </p:txBody>
      </p:sp>
      <p:sp>
        <p:nvSpPr>
          <p:cNvPr id="3" name="Content Placeholder 2"/>
          <p:cNvSpPr>
            <a:spLocks noGrp="1"/>
          </p:cNvSpPr>
          <p:nvPr>
            <p:ph sz="half" idx="1"/>
          </p:nvPr>
        </p:nvSpPr>
        <p:spPr>
          <a:xfrm>
            <a:off x="676656" y="2011680"/>
            <a:ext cx="6877083" cy="3766185"/>
          </a:xfrm>
        </p:spPr>
        <p:txBody>
          <a:bodyPr vert="horz" lIns="91440" tIns="45720" rIns="91440" bIns="45720" rtlCol="0">
            <a:normAutofit/>
          </a:bodyPr>
          <a:lstStyle/>
          <a:p>
            <a:r>
              <a:rPr lang="en-US" sz="4400" dirty="0">
                <a:solidFill>
                  <a:schemeClr val="accent1">
                    <a:lumMod val="20000"/>
                    <a:lumOff val="80000"/>
                  </a:schemeClr>
                </a:solidFill>
              </a:rPr>
              <a:t>Matthew 17:2</a:t>
            </a:r>
          </a:p>
          <a:p>
            <a:r>
              <a:rPr lang="en-US" sz="4400" dirty="0">
                <a:solidFill>
                  <a:schemeClr val="accent1">
                    <a:lumMod val="20000"/>
                    <a:lumOff val="80000"/>
                  </a:schemeClr>
                </a:solidFill>
              </a:rPr>
              <a:t>And was transfigured before them: and his face did shine as the sun, and his raiment was white as the light.</a:t>
            </a:r>
          </a:p>
        </p:txBody>
      </p:sp>
      <p:pic>
        <p:nvPicPr>
          <p:cNvPr id="10" name="Content Placeholder 9">
            <a:extLst>
              <a:ext uri="{FF2B5EF4-FFF2-40B4-BE49-F238E27FC236}">
                <a16:creationId xmlns:a16="http://schemas.microsoft.com/office/drawing/2014/main" id="{22450717-FBD9-579B-B935-564314457EF8}"/>
              </a:ext>
            </a:extLst>
          </p:cNvPr>
          <p:cNvPicPr>
            <a:picLocks noGrp="1" noChangeAspect="1"/>
          </p:cNvPicPr>
          <p:nvPr>
            <p:ph sz="half" idx="2"/>
          </p:nvPr>
        </p:nvPicPr>
        <p:blipFill>
          <a:blip r:embed="rId2"/>
          <a:srcRect l="30658" r="30583" b="-2"/>
          <a:stretch>
            <a:fillRect/>
          </a:stretch>
        </p:blipFill>
        <p:spPr>
          <a:xfrm>
            <a:off x="8114537" y="10"/>
            <a:ext cx="4077463" cy="68644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36310" y="499533"/>
            <a:ext cx="3706761" cy="1658198"/>
          </a:xfrm>
        </p:spPr>
        <p:txBody>
          <a:bodyPr vert="horz" lIns="91440" tIns="45720" rIns="91440" bIns="45720" rtlCol="0" anchor="ctr">
            <a:normAutofit/>
          </a:bodyPr>
          <a:lstStyle/>
          <a:p>
            <a:r>
              <a:rPr lang="en-US" sz="4400"/>
              <a:t>An Eye-Witness</a:t>
            </a:r>
          </a:p>
        </p:txBody>
      </p:sp>
      <p:pic>
        <p:nvPicPr>
          <p:cNvPr id="10242" name="Picture 2" descr="Painted Jesus Mountain at Edith Drum blog">
            <a:extLst>
              <a:ext uri="{FF2B5EF4-FFF2-40B4-BE49-F238E27FC236}">
                <a16:creationId xmlns:a16="http://schemas.microsoft.com/office/drawing/2014/main" id="{BA8C33B4-D769-696C-7D1B-E1D72243ECE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82729" y="640080"/>
            <a:ext cx="6814757"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7836310" y="2011680"/>
            <a:ext cx="3706761" cy="3864732"/>
          </a:xfrm>
        </p:spPr>
        <p:txBody>
          <a:bodyPr vert="horz" lIns="91440" tIns="45720" rIns="91440" bIns="45720" rtlCol="0">
            <a:normAutofit fontScale="92500" lnSpcReduction="10000"/>
          </a:bodyPr>
          <a:lstStyle/>
          <a:p>
            <a:r>
              <a:rPr lang="en-US" sz="4400" dirty="0">
                <a:solidFill>
                  <a:schemeClr val="accent1">
                    <a:lumMod val="20000"/>
                    <a:lumOff val="80000"/>
                  </a:schemeClr>
                </a:solidFill>
              </a:rPr>
              <a:t>Matthew 17:3</a:t>
            </a:r>
          </a:p>
          <a:p>
            <a:r>
              <a:rPr lang="en-US" sz="4400" dirty="0">
                <a:solidFill>
                  <a:schemeClr val="accent1">
                    <a:lumMod val="20000"/>
                    <a:lumOff val="80000"/>
                  </a:schemeClr>
                </a:solidFill>
              </a:rPr>
              <a:t>And, behold, there appeared unto them Moses and Elias talking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5" name="Rectangle 11274">
            <a:extLst>
              <a:ext uri="{FF2B5EF4-FFF2-40B4-BE49-F238E27FC236}">
                <a16:creationId xmlns:a16="http://schemas.microsoft.com/office/drawing/2014/main" id="{2D9F22CA-C097-4E2F-B932-25A952BDB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97213" y="378372"/>
            <a:ext cx="4345858" cy="1040525"/>
          </a:xfrm>
        </p:spPr>
        <p:txBody>
          <a:bodyPr vert="horz" lIns="91440" tIns="45720" rIns="91440" bIns="45720" rtlCol="0" anchor="ctr">
            <a:normAutofit/>
          </a:bodyPr>
          <a:lstStyle/>
          <a:p>
            <a:r>
              <a:rPr lang="en-US" sz="4800" b="1" dirty="0"/>
              <a:t>An Eye-Witness</a:t>
            </a:r>
          </a:p>
        </p:txBody>
      </p:sp>
      <p:pic>
        <p:nvPicPr>
          <p:cNvPr id="11268" name="Picture 4" descr="con't Transfiguration of Christ: While he was still speaking, suddenly ...">
            <a:extLst>
              <a:ext uri="{FF2B5EF4-FFF2-40B4-BE49-F238E27FC236}">
                <a16:creationId xmlns:a16="http://schemas.microsoft.com/office/drawing/2014/main" id="{1188BFCA-A3E0-4AB6-7A71-C53BCA336E9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48929" y="898634"/>
            <a:ext cx="6432487" cy="476003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7197213" y="1418896"/>
            <a:ext cx="4345858" cy="4457515"/>
          </a:xfrm>
        </p:spPr>
        <p:txBody>
          <a:bodyPr vert="horz" lIns="91440" tIns="45720" rIns="91440" bIns="45720" rtlCol="0">
            <a:noAutofit/>
          </a:bodyPr>
          <a:lstStyle/>
          <a:p>
            <a:r>
              <a:rPr lang="en-US" sz="3200" dirty="0">
                <a:solidFill>
                  <a:schemeClr val="accent1">
                    <a:lumMod val="20000"/>
                    <a:lumOff val="80000"/>
                  </a:schemeClr>
                </a:solidFill>
              </a:rPr>
              <a:t>Matthew 17:4</a:t>
            </a:r>
          </a:p>
          <a:p>
            <a:r>
              <a:rPr lang="en-US" sz="3200" b="1" baseline="30000" dirty="0">
                <a:solidFill>
                  <a:schemeClr val="accent1">
                    <a:lumMod val="20000"/>
                    <a:lumOff val="80000"/>
                  </a:schemeClr>
                </a:solidFill>
              </a:rPr>
              <a:t>4 </a:t>
            </a:r>
            <a:r>
              <a:rPr lang="en-US" sz="3200" dirty="0">
                <a:solidFill>
                  <a:schemeClr val="accent1">
                    <a:lumMod val="20000"/>
                    <a:lumOff val="80000"/>
                  </a:schemeClr>
                </a:solidFill>
              </a:rPr>
              <a:t>Then answered Peter, and said unto Jesus, Lord, it is good for us to be here: if thou wilt, let us make here three tabernacles; one for thee, and one for Moses, and one for Elias.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325821"/>
            <a:ext cx="10772775" cy="1502979"/>
          </a:xfrm>
        </p:spPr>
        <p:txBody>
          <a:bodyPr/>
          <a:lstStyle/>
          <a:p>
            <a:r>
              <a:rPr lang="en-US" b="1" dirty="0"/>
              <a:t>An Eye-Witness</a:t>
            </a:r>
            <a:endParaRPr b="1" dirty="0"/>
          </a:p>
        </p:txBody>
      </p:sp>
      <p:sp>
        <p:nvSpPr>
          <p:cNvPr id="3" name="Content Placeholder 2"/>
          <p:cNvSpPr>
            <a:spLocks noGrp="1"/>
          </p:cNvSpPr>
          <p:nvPr>
            <p:ph sz="half" idx="1"/>
          </p:nvPr>
        </p:nvSpPr>
        <p:spPr>
          <a:xfrm>
            <a:off x="676656" y="1524000"/>
            <a:ext cx="4663440" cy="4241462"/>
          </a:xfrm>
        </p:spPr>
        <p:txBody>
          <a:bodyPr>
            <a:noAutofit/>
          </a:bodyPr>
          <a:lstStyle/>
          <a:p>
            <a:r>
              <a:rPr sz="3600" dirty="0">
                <a:solidFill>
                  <a:schemeClr val="accent1">
                    <a:lumMod val="20000"/>
                    <a:lumOff val="80000"/>
                  </a:schemeClr>
                </a:solidFill>
                <a:latin typeface="Calibri"/>
              </a:rPr>
              <a:t>Matthew 17:5</a:t>
            </a:r>
          </a:p>
          <a:p>
            <a:r>
              <a:rPr lang="en-US" sz="3600" dirty="0">
                <a:solidFill>
                  <a:schemeClr val="accent1">
                    <a:lumMod val="20000"/>
                    <a:lumOff val="80000"/>
                  </a:schemeClr>
                </a:solidFill>
              </a:rPr>
              <a:t>While he yet </a:t>
            </a:r>
            <a:r>
              <a:rPr lang="en-US" sz="3600" dirty="0" err="1">
                <a:solidFill>
                  <a:schemeClr val="accent1">
                    <a:lumMod val="20000"/>
                    <a:lumOff val="80000"/>
                  </a:schemeClr>
                </a:solidFill>
              </a:rPr>
              <a:t>spake</a:t>
            </a:r>
            <a:r>
              <a:rPr lang="en-US" sz="3600" dirty="0">
                <a:solidFill>
                  <a:schemeClr val="accent1">
                    <a:lumMod val="20000"/>
                    <a:lumOff val="80000"/>
                  </a:schemeClr>
                </a:solidFill>
              </a:rPr>
              <a:t>, behold, a bright cloud overshadowed them: and behold a voice out of the cloud, which said, This is my beloved Son, in whom I am well pleased; hear ye him.</a:t>
            </a:r>
            <a:endParaRPr sz="3600" dirty="0">
              <a:solidFill>
                <a:schemeClr val="accent1">
                  <a:lumMod val="20000"/>
                  <a:lumOff val="80000"/>
                </a:schemeClr>
              </a:solidFill>
              <a:latin typeface="Calibri"/>
            </a:endParaRPr>
          </a:p>
        </p:txBody>
      </p:sp>
      <p:pic>
        <p:nvPicPr>
          <p:cNvPr id="7" name="Picture 4" descr="Yeshua = God: 2019">
            <a:extLst>
              <a:ext uri="{FF2B5EF4-FFF2-40B4-BE49-F238E27FC236}">
                <a16:creationId xmlns:a16="http://schemas.microsoft.com/office/drawing/2014/main" id="{38E3B325-84B2-943C-9D43-46AC2B727CF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807" t="-418" r="24166" b="418"/>
          <a:stretch>
            <a:fillRect/>
          </a:stretch>
        </p:blipFill>
        <p:spPr bwMode="auto">
          <a:xfrm>
            <a:off x="5936105" y="794479"/>
            <a:ext cx="5598671" cy="5380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EA337-6191-F820-CE76-6887028A2744}"/>
              </a:ext>
            </a:extLst>
          </p:cNvPr>
          <p:cNvSpPr>
            <a:spLocks noGrp="1"/>
          </p:cNvSpPr>
          <p:nvPr>
            <p:ph type="title"/>
          </p:nvPr>
        </p:nvSpPr>
        <p:spPr>
          <a:xfrm>
            <a:off x="8261404" y="194872"/>
            <a:ext cx="3383280" cy="929390"/>
          </a:xfrm>
        </p:spPr>
        <p:txBody>
          <a:bodyPr/>
          <a:lstStyle/>
          <a:p>
            <a:r>
              <a:rPr lang="en-US" b="1" dirty="0"/>
              <a:t>An Eye-Witness</a:t>
            </a:r>
          </a:p>
        </p:txBody>
      </p:sp>
      <p:pic>
        <p:nvPicPr>
          <p:cNvPr id="6" name="Content Placeholder 5">
            <a:extLst>
              <a:ext uri="{FF2B5EF4-FFF2-40B4-BE49-F238E27FC236}">
                <a16:creationId xmlns:a16="http://schemas.microsoft.com/office/drawing/2014/main" id="{66FFC41C-6189-73AF-BE37-A88F960F5F8B}"/>
              </a:ext>
            </a:extLst>
          </p:cNvPr>
          <p:cNvPicPr>
            <a:picLocks noGrp="1" noChangeAspect="1"/>
          </p:cNvPicPr>
          <p:nvPr>
            <p:ph idx="1"/>
          </p:nvPr>
        </p:nvPicPr>
        <p:blipFill>
          <a:blip r:embed="rId2"/>
          <a:srcRect l="115" t="854" r="-115" b="11234"/>
          <a:stretch>
            <a:fillRect/>
          </a:stretch>
        </p:blipFill>
        <p:spPr>
          <a:xfrm>
            <a:off x="517498" y="584457"/>
            <a:ext cx="6528217" cy="5689085"/>
          </a:xfrm>
          <a:prstGeom prst="rect">
            <a:avLst/>
          </a:prstGeom>
        </p:spPr>
      </p:pic>
      <p:sp>
        <p:nvSpPr>
          <p:cNvPr id="4" name="Text Placeholder 3">
            <a:extLst>
              <a:ext uri="{FF2B5EF4-FFF2-40B4-BE49-F238E27FC236}">
                <a16:creationId xmlns:a16="http://schemas.microsoft.com/office/drawing/2014/main" id="{41239EED-CC94-6C28-DBB6-F13F0F3FF802}"/>
              </a:ext>
            </a:extLst>
          </p:cNvPr>
          <p:cNvSpPr>
            <a:spLocks noGrp="1"/>
          </p:cNvSpPr>
          <p:nvPr>
            <p:ph type="body" sz="half" idx="2"/>
          </p:nvPr>
        </p:nvSpPr>
        <p:spPr>
          <a:xfrm>
            <a:off x="8275982" y="1124263"/>
            <a:ext cx="3398520" cy="5356050"/>
          </a:xfrm>
        </p:spPr>
        <p:txBody>
          <a:bodyPr>
            <a:normAutofit lnSpcReduction="10000"/>
          </a:bodyPr>
          <a:lstStyle/>
          <a:p>
            <a:r>
              <a:rPr lang="en-US" sz="3200" dirty="0">
                <a:solidFill>
                  <a:schemeClr val="tx1"/>
                </a:solidFill>
                <a:latin typeface="Calibri"/>
              </a:rPr>
              <a:t>Mark 9:2-8</a:t>
            </a:r>
          </a:p>
          <a:p>
            <a:r>
              <a:rPr lang="en-US" sz="3200" b="1" baseline="30000" dirty="0">
                <a:solidFill>
                  <a:schemeClr val="tx1"/>
                </a:solidFill>
              </a:rPr>
              <a:t>2 </a:t>
            </a:r>
            <a:r>
              <a:rPr lang="en-US" sz="3200" dirty="0">
                <a:solidFill>
                  <a:schemeClr val="tx1"/>
                </a:solidFill>
              </a:rPr>
              <a:t>And after six days Jesus taketh with him Peter, and James, and John, and leadeth them up into an high mountain apart by themselves: and he was transfigured before them.</a:t>
            </a:r>
            <a:endParaRPr lang="en-US" sz="3200" dirty="0">
              <a:solidFill>
                <a:schemeClr val="tx1"/>
              </a:solidFill>
              <a:latin typeface="Calibri"/>
            </a:endParaRPr>
          </a:p>
        </p:txBody>
      </p:sp>
    </p:spTree>
    <p:extLst>
      <p:ext uri="{BB962C8B-B14F-4D97-AF65-F5344CB8AC3E}">
        <p14:creationId xmlns:p14="http://schemas.microsoft.com/office/powerpoint/2010/main" val="5285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C1B79E-68C3-4FBA-01FE-AB72AAB5C1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D04BCF-DD90-69B7-7E49-0F9F1CA463FF}"/>
              </a:ext>
            </a:extLst>
          </p:cNvPr>
          <p:cNvSpPr>
            <a:spLocks noGrp="1"/>
          </p:cNvSpPr>
          <p:nvPr>
            <p:ph type="title"/>
          </p:nvPr>
        </p:nvSpPr>
        <p:spPr>
          <a:xfrm>
            <a:off x="657225" y="499533"/>
            <a:ext cx="7115176" cy="1658198"/>
          </a:xfrm>
        </p:spPr>
        <p:txBody>
          <a:bodyPr vert="horz" lIns="91440" tIns="45720" rIns="91440" bIns="45720" rtlCol="0" anchor="ctr">
            <a:normAutofit/>
          </a:bodyPr>
          <a:lstStyle/>
          <a:p>
            <a:r>
              <a:rPr lang="en-US" b="1" dirty="0"/>
              <a:t>An Eye-Witness</a:t>
            </a:r>
            <a:endParaRPr lang="en-US" b="1"/>
          </a:p>
        </p:txBody>
      </p:sp>
      <p:sp>
        <p:nvSpPr>
          <p:cNvPr id="3" name="Content Placeholder 2">
            <a:extLst>
              <a:ext uri="{FF2B5EF4-FFF2-40B4-BE49-F238E27FC236}">
                <a16:creationId xmlns:a16="http://schemas.microsoft.com/office/drawing/2014/main" id="{A012F446-F741-21B5-0D6F-86B471488F08}"/>
              </a:ext>
            </a:extLst>
          </p:cNvPr>
          <p:cNvSpPr>
            <a:spLocks noGrp="1"/>
          </p:cNvSpPr>
          <p:nvPr>
            <p:ph sz="half" idx="1"/>
          </p:nvPr>
        </p:nvSpPr>
        <p:spPr>
          <a:xfrm>
            <a:off x="676656" y="2011680"/>
            <a:ext cx="6877083" cy="4236720"/>
          </a:xfrm>
        </p:spPr>
        <p:txBody>
          <a:bodyPr vert="horz" lIns="91440" tIns="45720" rIns="91440" bIns="45720" rtlCol="0">
            <a:normAutofit lnSpcReduction="10000"/>
          </a:bodyPr>
          <a:lstStyle/>
          <a:p>
            <a:r>
              <a:rPr lang="en-US" sz="4000" dirty="0">
                <a:solidFill>
                  <a:schemeClr val="bg2">
                    <a:lumMod val="20000"/>
                    <a:lumOff val="80000"/>
                  </a:schemeClr>
                </a:solidFill>
              </a:rPr>
              <a:t>Mark 9:2-8</a:t>
            </a:r>
          </a:p>
          <a:p>
            <a:r>
              <a:rPr lang="en-US" sz="4000" b="1" baseline="30000" dirty="0">
                <a:solidFill>
                  <a:schemeClr val="bg2">
                    <a:lumMod val="20000"/>
                    <a:lumOff val="80000"/>
                  </a:schemeClr>
                </a:solidFill>
              </a:rPr>
              <a:t>3 </a:t>
            </a:r>
            <a:r>
              <a:rPr lang="en-US" sz="4000" dirty="0">
                <a:solidFill>
                  <a:schemeClr val="bg2">
                    <a:lumMod val="20000"/>
                    <a:lumOff val="80000"/>
                  </a:schemeClr>
                </a:solidFill>
              </a:rPr>
              <a:t>And his raiment became shining, exceeding white as snow; so as no fuller on earth can white them.</a:t>
            </a:r>
          </a:p>
          <a:p>
            <a:r>
              <a:rPr lang="en-US" sz="4000" b="1" baseline="30000" dirty="0">
                <a:solidFill>
                  <a:schemeClr val="bg2">
                    <a:lumMod val="20000"/>
                    <a:lumOff val="80000"/>
                  </a:schemeClr>
                </a:solidFill>
              </a:rPr>
              <a:t>4 </a:t>
            </a:r>
            <a:r>
              <a:rPr lang="en-US" sz="4000" dirty="0">
                <a:solidFill>
                  <a:schemeClr val="bg2">
                    <a:lumMod val="20000"/>
                    <a:lumOff val="80000"/>
                  </a:schemeClr>
                </a:solidFill>
              </a:rPr>
              <a:t>And there appeared unto them Elias with Moses: and they were talking with Jesus.</a:t>
            </a:r>
          </a:p>
        </p:txBody>
      </p:sp>
      <p:pic>
        <p:nvPicPr>
          <p:cNvPr id="1028" name="Picture 4" descr="Premium Photo | Illustrate the Transfiguration of Jesus on the mountain ...">
            <a:extLst>
              <a:ext uri="{FF2B5EF4-FFF2-40B4-BE49-F238E27FC236}">
                <a16:creationId xmlns:a16="http://schemas.microsoft.com/office/drawing/2014/main" id="{9C0A3DD0-786C-B944-6F84-3994C34A14A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3191" r="33545" b="1"/>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686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E9C731-B695-8067-20AB-F01A7DD16160}"/>
            </a:ext>
          </a:extLst>
        </p:cNvPr>
        <p:cNvGrpSpPr/>
        <p:nvPr/>
      </p:nvGrpSpPr>
      <p:grpSpPr>
        <a:xfrm>
          <a:off x="0" y="0"/>
          <a:ext cx="0" cy="0"/>
          <a:chOff x="0" y="0"/>
          <a:chExt cx="0" cy="0"/>
        </a:xfrm>
      </p:grpSpPr>
      <p:pic>
        <p:nvPicPr>
          <p:cNvPr id="2050" name="Picture 2" descr="The Transfiguration: Understanding the Divine Nature of Jesus Christ">
            <a:extLst>
              <a:ext uri="{FF2B5EF4-FFF2-40B4-BE49-F238E27FC236}">
                <a16:creationId xmlns:a16="http://schemas.microsoft.com/office/drawing/2014/main" id="{D2AEC16C-96E5-AC72-7533-525B14AF08C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659" r="25941" b="1718"/>
          <a:stretch>
            <a:fillRect/>
          </a:stretch>
        </p:blipFill>
        <p:spPr bwMode="auto">
          <a:xfrm>
            <a:off x="0" y="-74428"/>
            <a:ext cx="54387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AF57937-F1A7-ED7E-18B5-B0DF156848DB}"/>
              </a:ext>
            </a:extLst>
          </p:cNvPr>
          <p:cNvSpPr>
            <a:spLocks noGrp="1"/>
          </p:cNvSpPr>
          <p:nvPr>
            <p:ph type="title"/>
          </p:nvPr>
        </p:nvSpPr>
        <p:spPr>
          <a:xfrm>
            <a:off x="5858540" y="169924"/>
            <a:ext cx="4784652" cy="1158707"/>
          </a:xfrm>
        </p:spPr>
        <p:txBody>
          <a:bodyPr vert="horz" lIns="91440" tIns="45720" rIns="91440" bIns="45720" rtlCol="0" anchor="ctr">
            <a:normAutofit/>
          </a:bodyPr>
          <a:lstStyle/>
          <a:p>
            <a:r>
              <a:rPr lang="en-US" b="1" dirty="0"/>
              <a:t>An Eye-Witness</a:t>
            </a:r>
          </a:p>
        </p:txBody>
      </p:sp>
      <p:sp>
        <p:nvSpPr>
          <p:cNvPr id="3" name="Content Placeholder 2">
            <a:extLst>
              <a:ext uri="{FF2B5EF4-FFF2-40B4-BE49-F238E27FC236}">
                <a16:creationId xmlns:a16="http://schemas.microsoft.com/office/drawing/2014/main" id="{54616CE6-08B8-D94A-04D1-0D86F9D97BD9}"/>
              </a:ext>
            </a:extLst>
          </p:cNvPr>
          <p:cNvSpPr>
            <a:spLocks noGrp="1"/>
          </p:cNvSpPr>
          <p:nvPr>
            <p:ph sz="half" idx="1"/>
          </p:nvPr>
        </p:nvSpPr>
        <p:spPr>
          <a:xfrm>
            <a:off x="5858540" y="1328631"/>
            <a:ext cx="5954232" cy="5210392"/>
          </a:xfrm>
        </p:spPr>
        <p:txBody>
          <a:bodyPr vert="horz" lIns="91440" tIns="45720" rIns="91440" bIns="45720" rtlCol="0">
            <a:normAutofit fontScale="92500" lnSpcReduction="20000"/>
          </a:bodyPr>
          <a:lstStyle/>
          <a:p>
            <a:r>
              <a:rPr lang="en-US" sz="4400" dirty="0">
                <a:solidFill>
                  <a:schemeClr val="bg2">
                    <a:lumMod val="20000"/>
                    <a:lumOff val="80000"/>
                  </a:schemeClr>
                </a:solidFill>
              </a:rPr>
              <a:t>Mark 9:2-8</a:t>
            </a:r>
          </a:p>
          <a:p>
            <a:r>
              <a:rPr lang="en-US" sz="4400" b="1" baseline="30000" dirty="0">
                <a:solidFill>
                  <a:schemeClr val="bg2">
                    <a:lumMod val="20000"/>
                    <a:lumOff val="80000"/>
                  </a:schemeClr>
                </a:solidFill>
              </a:rPr>
              <a:t>5 </a:t>
            </a:r>
            <a:r>
              <a:rPr lang="en-US" sz="4400" dirty="0">
                <a:solidFill>
                  <a:schemeClr val="bg2">
                    <a:lumMod val="20000"/>
                    <a:lumOff val="80000"/>
                  </a:schemeClr>
                </a:solidFill>
              </a:rPr>
              <a:t>And Peter answered and said to Jesus, Master, it is good for us to be here: and let us make three tabernacles; one for thee, and one for Moses, and one for Elias.</a:t>
            </a:r>
          </a:p>
          <a:p>
            <a:r>
              <a:rPr lang="en-US" sz="4400" b="1" baseline="30000" dirty="0">
                <a:solidFill>
                  <a:schemeClr val="bg2">
                    <a:lumMod val="20000"/>
                    <a:lumOff val="80000"/>
                  </a:schemeClr>
                </a:solidFill>
              </a:rPr>
              <a:t>6 </a:t>
            </a:r>
            <a:r>
              <a:rPr lang="en-US" sz="4400" dirty="0">
                <a:solidFill>
                  <a:schemeClr val="bg2">
                    <a:lumMod val="20000"/>
                    <a:lumOff val="80000"/>
                  </a:schemeClr>
                </a:solidFill>
              </a:rPr>
              <a:t>For he </a:t>
            </a:r>
            <a:r>
              <a:rPr lang="en-US" sz="4400" dirty="0" err="1">
                <a:solidFill>
                  <a:schemeClr val="bg2">
                    <a:lumMod val="20000"/>
                    <a:lumOff val="80000"/>
                  </a:schemeClr>
                </a:solidFill>
              </a:rPr>
              <a:t>wist</a:t>
            </a:r>
            <a:r>
              <a:rPr lang="en-US" sz="4400" dirty="0">
                <a:solidFill>
                  <a:schemeClr val="bg2">
                    <a:lumMod val="20000"/>
                    <a:lumOff val="80000"/>
                  </a:schemeClr>
                </a:solidFill>
              </a:rPr>
              <a:t> not what to say; for they were sore afraid.</a:t>
            </a:r>
          </a:p>
        </p:txBody>
      </p:sp>
    </p:spTree>
    <p:extLst>
      <p:ext uri="{BB962C8B-B14F-4D97-AF65-F5344CB8AC3E}">
        <p14:creationId xmlns:p14="http://schemas.microsoft.com/office/powerpoint/2010/main" val="2501127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328BB-8440-A9A4-43CA-6AB5E48E93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16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33704-2F62-2F43-5EA2-26D008CDF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4FB4A-5465-A565-7C8D-EBCB15CDEB23}"/>
              </a:ext>
            </a:extLst>
          </p:cNvPr>
          <p:cNvSpPr>
            <a:spLocks noGrp="1"/>
          </p:cNvSpPr>
          <p:nvPr>
            <p:ph type="title"/>
          </p:nvPr>
        </p:nvSpPr>
        <p:spPr>
          <a:xfrm>
            <a:off x="657224" y="325822"/>
            <a:ext cx="10772775" cy="1198178"/>
          </a:xfrm>
        </p:spPr>
        <p:txBody>
          <a:bodyPr/>
          <a:lstStyle/>
          <a:p>
            <a:r>
              <a:rPr lang="en-US" b="1" dirty="0"/>
              <a:t>An Eye-Witness</a:t>
            </a:r>
            <a:endParaRPr b="1" dirty="0"/>
          </a:p>
        </p:txBody>
      </p:sp>
      <p:sp>
        <p:nvSpPr>
          <p:cNvPr id="3" name="Content Placeholder 2">
            <a:extLst>
              <a:ext uri="{FF2B5EF4-FFF2-40B4-BE49-F238E27FC236}">
                <a16:creationId xmlns:a16="http://schemas.microsoft.com/office/drawing/2014/main" id="{2BE5EBCB-EED6-2F89-9D91-455CFE83B24E}"/>
              </a:ext>
            </a:extLst>
          </p:cNvPr>
          <p:cNvSpPr>
            <a:spLocks noGrp="1"/>
          </p:cNvSpPr>
          <p:nvPr>
            <p:ph sz="half" idx="1"/>
          </p:nvPr>
        </p:nvSpPr>
        <p:spPr>
          <a:xfrm>
            <a:off x="676656" y="1523999"/>
            <a:ext cx="5278170" cy="4651075"/>
          </a:xfrm>
        </p:spPr>
        <p:txBody>
          <a:bodyPr>
            <a:noAutofit/>
          </a:bodyPr>
          <a:lstStyle/>
          <a:p>
            <a:r>
              <a:rPr lang="en-US" sz="4400" dirty="0">
                <a:solidFill>
                  <a:schemeClr val="bg2">
                    <a:lumMod val="20000"/>
                    <a:lumOff val="80000"/>
                  </a:schemeClr>
                </a:solidFill>
                <a:latin typeface="Calibri"/>
              </a:rPr>
              <a:t>Mark 9:2-8</a:t>
            </a:r>
            <a:endParaRPr sz="4400" dirty="0">
              <a:solidFill>
                <a:schemeClr val="bg2">
                  <a:lumMod val="20000"/>
                  <a:lumOff val="80000"/>
                </a:schemeClr>
              </a:solidFill>
              <a:latin typeface="Calibri"/>
            </a:endParaRPr>
          </a:p>
          <a:p>
            <a:r>
              <a:rPr lang="en-US" sz="4400" b="1" baseline="30000" dirty="0">
                <a:solidFill>
                  <a:schemeClr val="bg2">
                    <a:lumMod val="20000"/>
                    <a:lumOff val="80000"/>
                  </a:schemeClr>
                </a:solidFill>
              </a:rPr>
              <a:t>7 </a:t>
            </a:r>
            <a:r>
              <a:rPr lang="en-US" sz="4400" dirty="0">
                <a:solidFill>
                  <a:schemeClr val="bg2">
                    <a:lumMod val="20000"/>
                    <a:lumOff val="80000"/>
                  </a:schemeClr>
                </a:solidFill>
              </a:rPr>
              <a:t>And there was a cloud that overshadowed them: and a voice came out of the cloud, saying, This is my beloved Son: hear him.</a:t>
            </a:r>
            <a:endParaRPr sz="4400" dirty="0">
              <a:solidFill>
                <a:schemeClr val="bg2">
                  <a:lumMod val="20000"/>
                  <a:lumOff val="80000"/>
                </a:schemeClr>
              </a:solidFill>
              <a:latin typeface="Calibri"/>
            </a:endParaRPr>
          </a:p>
        </p:txBody>
      </p:sp>
      <p:pic>
        <p:nvPicPr>
          <p:cNvPr id="8" name="Content Placeholder 7">
            <a:extLst>
              <a:ext uri="{FF2B5EF4-FFF2-40B4-BE49-F238E27FC236}">
                <a16:creationId xmlns:a16="http://schemas.microsoft.com/office/drawing/2014/main" id="{110FC379-7663-7ECD-5664-7BAF08CF7B41}"/>
              </a:ext>
            </a:extLst>
          </p:cNvPr>
          <p:cNvPicPr>
            <a:picLocks noGrp="1" noChangeAspect="1"/>
          </p:cNvPicPr>
          <p:nvPr>
            <p:ph sz="half" idx="2"/>
          </p:nvPr>
        </p:nvPicPr>
        <p:blipFill>
          <a:blip r:embed="rId2"/>
          <a:stretch>
            <a:fillRect/>
          </a:stretch>
        </p:blipFill>
        <p:spPr>
          <a:xfrm>
            <a:off x="6237175" y="0"/>
            <a:ext cx="5954825" cy="6858000"/>
          </a:xfrm>
          <a:prstGeom prst="rect">
            <a:avLst/>
          </a:prstGeom>
        </p:spPr>
      </p:pic>
    </p:spTree>
    <p:extLst>
      <p:ext uri="{BB962C8B-B14F-4D97-AF65-F5344CB8AC3E}">
        <p14:creationId xmlns:p14="http://schemas.microsoft.com/office/powerpoint/2010/main" val="3742109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10BBD1-ABE0-2F4C-C115-BD36CF7F5AD4}"/>
            </a:ext>
          </a:extLst>
        </p:cNvPr>
        <p:cNvGrpSpPr/>
        <p:nvPr/>
      </p:nvGrpSpPr>
      <p:grpSpPr>
        <a:xfrm>
          <a:off x="0" y="0"/>
          <a:ext cx="0" cy="0"/>
          <a:chOff x="0" y="0"/>
          <a:chExt cx="0" cy="0"/>
        </a:xfrm>
      </p:grpSpPr>
      <p:sp>
        <p:nvSpPr>
          <p:cNvPr id="4103" name="Rectangle 4102">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4FB467-5D49-5E52-7C0C-74BFBDCE9888}"/>
              </a:ext>
            </a:extLst>
          </p:cNvPr>
          <p:cNvSpPr>
            <a:spLocks noGrp="1"/>
          </p:cNvSpPr>
          <p:nvPr>
            <p:ph type="title"/>
          </p:nvPr>
        </p:nvSpPr>
        <p:spPr>
          <a:xfrm>
            <a:off x="8173212" y="329610"/>
            <a:ext cx="3401568" cy="750526"/>
          </a:xfrm>
        </p:spPr>
        <p:txBody>
          <a:bodyPr vert="horz" lIns="91440" tIns="45720" rIns="91440" bIns="45720" rtlCol="0" anchor="b">
            <a:normAutofit/>
          </a:bodyPr>
          <a:lstStyle/>
          <a:p>
            <a:r>
              <a:rPr lang="en-US" sz="4400" b="1" dirty="0"/>
              <a:t>An Eye-Witness</a:t>
            </a:r>
          </a:p>
        </p:txBody>
      </p:sp>
      <p:pic>
        <p:nvPicPr>
          <p:cNvPr id="4098" name="Picture 2" descr="The transfiguration of jesus a radiant revelation to peter, james, and ...">
            <a:extLst>
              <a:ext uri="{FF2B5EF4-FFF2-40B4-BE49-F238E27FC236}">
                <a16:creationId xmlns:a16="http://schemas.microsoft.com/office/drawing/2014/main" id="{0259E846-0DEC-5048-881E-CE1E1593DCE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525" t="92" r="18556" b="-92"/>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8FE131B0-CEDA-3951-1554-4DC38D9FF56F}"/>
              </a:ext>
            </a:extLst>
          </p:cNvPr>
          <p:cNvSpPr>
            <a:spLocks noGrp="1"/>
          </p:cNvSpPr>
          <p:nvPr>
            <p:ph type="body" sz="half" idx="2"/>
          </p:nvPr>
        </p:nvSpPr>
        <p:spPr>
          <a:xfrm>
            <a:off x="8173212" y="1339638"/>
            <a:ext cx="3401568" cy="4888543"/>
          </a:xfrm>
        </p:spPr>
        <p:txBody>
          <a:bodyPr vert="horz" lIns="91440" tIns="45720" rIns="91440" bIns="45720" rtlCol="0">
            <a:normAutofit fontScale="92500" lnSpcReduction="20000"/>
          </a:bodyPr>
          <a:lstStyle/>
          <a:p>
            <a:pPr>
              <a:lnSpc>
                <a:spcPct val="85000"/>
              </a:lnSpc>
              <a:buFont typeface="Arial" pitchFamily="34" charset="0"/>
              <a:buChar char=" "/>
            </a:pPr>
            <a:r>
              <a:rPr lang="en-US" sz="4400" dirty="0"/>
              <a:t>Mark 9:2-8</a:t>
            </a:r>
          </a:p>
          <a:p>
            <a:pPr>
              <a:lnSpc>
                <a:spcPct val="85000"/>
              </a:lnSpc>
              <a:buFont typeface="Arial" pitchFamily="34" charset="0"/>
              <a:buChar char=" "/>
            </a:pPr>
            <a:r>
              <a:rPr lang="en-US" sz="4400" b="1" baseline="30000" dirty="0"/>
              <a:t>8 </a:t>
            </a:r>
            <a:r>
              <a:rPr lang="en-US" sz="4400" dirty="0"/>
              <a:t>And suddenly, when they had looked round about, they saw no man any more, save Jesus only with themselves.</a:t>
            </a:r>
          </a:p>
        </p:txBody>
      </p:sp>
    </p:spTree>
    <p:extLst>
      <p:ext uri="{BB962C8B-B14F-4D97-AF65-F5344CB8AC3E}">
        <p14:creationId xmlns:p14="http://schemas.microsoft.com/office/powerpoint/2010/main" val="1123440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42692-7ABE-22B6-8701-AB1227AF16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BE2FB-CFCE-68A1-51B4-1303429B9629}"/>
              </a:ext>
            </a:extLst>
          </p:cNvPr>
          <p:cNvSpPr>
            <a:spLocks noGrp="1"/>
          </p:cNvSpPr>
          <p:nvPr>
            <p:ph type="title"/>
          </p:nvPr>
        </p:nvSpPr>
        <p:spPr>
          <a:xfrm>
            <a:off x="657224" y="325822"/>
            <a:ext cx="10772775" cy="1198178"/>
          </a:xfrm>
        </p:spPr>
        <p:txBody>
          <a:bodyPr/>
          <a:lstStyle/>
          <a:p>
            <a:r>
              <a:rPr lang="en-US" b="1" dirty="0"/>
              <a:t>An Eye-Witness</a:t>
            </a:r>
            <a:endParaRPr b="1" dirty="0"/>
          </a:p>
        </p:txBody>
      </p:sp>
      <p:sp>
        <p:nvSpPr>
          <p:cNvPr id="3" name="Content Placeholder 2">
            <a:extLst>
              <a:ext uri="{FF2B5EF4-FFF2-40B4-BE49-F238E27FC236}">
                <a16:creationId xmlns:a16="http://schemas.microsoft.com/office/drawing/2014/main" id="{6CDC2C20-8D90-CB75-1D6D-1A2F1F1DE39B}"/>
              </a:ext>
            </a:extLst>
          </p:cNvPr>
          <p:cNvSpPr>
            <a:spLocks noGrp="1"/>
          </p:cNvSpPr>
          <p:nvPr>
            <p:ph sz="half" idx="1"/>
          </p:nvPr>
        </p:nvSpPr>
        <p:spPr>
          <a:xfrm>
            <a:off x="536243" y="1359612"/>
            <a:ext cx="5559757" cy="5172566"/>
          </a:xfrm>
        </p:spPr>
        <p:txBody>
          <a:bodyPr>
            <a:noAutofit/>
          </a:bodyPr>
          <a:lstStyle/>
          <a:p>
            <a:r>
              <a:rPr lang="en-US" sz="3600" dirty="0">
                <a:solidFill>
                  <a:schemeClr val="bg2">
                    <a:lumMod val="20000"/>
                    <a:lumOff val="80000"/>
                  </a:schemeClr>
                </a:solidFill>
                <a:latin typeface="Calibri"/>
              </a:rPr>
              <a:t>Luke 9:28-36</a:t>
            </a:r>
            <a:endParaRPr sz="3600" dirty="0">
              <a:solidFill>
                <a:schemeClr val="bg2">
                  <a:lumMod val="20000"/>
                  <a:lumOff val="80000"/>
                </a:schemeClr>
              </a:solidFill>
              <a:latin typeface="Calibri"/>
            </a:endParaRPr>
          </a:p>
          <a:p>
            <a:r>
              <a:rPr lang="en-US" sz="3600" b="1" baseline="30000" dirty="0">
                <a:solidFill>
                  <a:schemeClr val="bg2">
                    <a:lumMod val="20000"/>
                    <a:lumOff val="80000"/>
                  </a:schemeClr>
                </a:solidFill>
              </a:rPr>
              <a:t>28 </a:t>
            </a:r>
            <a:r>
              <a:rPr lang="en-US" sz="3600" dirty="0">
                <a:solidFill>
                  <a:schemeClr val="bg2">
                    <a:lumMod val="20000"/>
                    <a:lumOff val="80000"/>
                  </a:schemeClr>
                </a:solidFill>
              </a:rPr>
              <a:t>And it came to pass about an eight days after these sayings, he took Peter and John and James, and went up into a mountain to pray.</a:t>
            </a:r>
          </a:p>
          <a:p>
            <a:r>
              <a:rPr lang="en-US" sz="3600" b="1" baseline="30000" dirty="0">
                <a:solidFill>
                  <a:schemeClr val="bg2">
                    <a:lumMod val="20000"/>
                    <a:lumOff val="80000"/>
                  </a:schemeClr>
                </a:solidFill>
              </a:rPr>
              <a:t>29 </a:t>
            </a:r>
            <a:r>
              <a:rPr lang="en-US" sz="3600" dirty="0">
                <a:solidFill>
                  <a:schemeClr val="bg2">
                    <a:lumMod val="20000"/>
                    <a:lumOff val="80000"/>
                  </a:schemeClr>
                </a:solidFill>
              </a:rPr>
              <a:t>And as he prayed, the fashion of his countenance was altered, and his raiment was white and glistering.</a:t>
            </a:r>
          </a:p>
        </p:txBody>
      </p:sp>
      <p:pic>
        <p:nvPicPr>
          <p:cNvPr id="1026" name="Picture 2" descr="Christian Art: &quot;transfiguration.&quot; Printable Download Art of Jesus on ...">
            <a:extLst>
              <a:ext uri="{FF2B5EF4-FFF2-40B4-BE49-F238E27FC236}">
                <a16:creationId xmlns:a16="http://schemas.microsoft.com/office/drawing/2014/main" id="{263B26AB-A72C-AEED-2565-AD07E43427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21368" y="0"/>
            <a:ext cx="5670632" cy="682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813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957146-F5F4-CA4A-8D94-FEF09274E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89A095-0A9E-20CA-E59D-CD1700EA346B}"/>
              </a:ext>
            </a:extLst>
          </p:cNvPr>
          <p:cNvSpPr>
            <a:spLocks noGrp="1"/>
          </p:cNvSpPr>
          <p:nvPr>
            <p:ph type="title"/>
          </p:nvPr>
        </p:nvSpPr>
        <p:spPr>
          <a:xfrm>
            <a:off x="5858540" y="169924"/>
            <a:ext cx="4784652" cy="1158707"/>
          </a:xfrm>
        </p:spPr>
        <p:txBody>
          <a:bodyPr vert="horz" lIns="91440" tIns="45720" rIns="91440" bIns="45720" rtlCol="0" anchor="ctr">
            <a:normAutofit/>
          </a:bodyPr>
          <a:lstStyle/>
          <a:p>
            <a:r>
              <a:rPr lang="en-US" b="1" dirty="0"/>
              <a:t>An Eye-Witness</a:t>
            </a:r>
          </a:p>
        </p:txBody>
      </p:sp>
      <p:sp>
        <p:nvSpPr>
          <p:cNvPr id="3" name="Content Placeholder 2">
            <a:extLst>
              <a:ext uri="{FF2B5EF4-FFF2-40B4-BE49-F238E27FC236}">
                <a16:creationId xmlns:a16="http://schemas.microsoft.com/office/drawing/2014/main" id="{1C95EB07-63D9-D3A9-6407-622199EBABBB}"/>
              </a:ext>
            </a:extLst>
          </p:cNvPr>
          <p:cNvSpPr>
            <a:spLocks noGrp="1"/>
          </p:cNvSpPr>
          <p:nvPr>
            <p:ph sz="half" idx="1"/>
          </p:nvPr>
        </p:nvSpPr>
        <p:spPr>
          <a:xfrm>
            <a:off x="5858540" y="1328631"/>
            <a:ext cx="5954232" cy="5210392"/>
          </a:xfrm>
        </p:spPr>
        <p:txBody>
          <a:bodyPr vert="horz" lIns="91440" tIns="45720" rIns="91440" bIns="45720" rtlCol="0">
            <a:noAutofit/>
          </a:bodyPr>
          <a:lstStyle/>
          <a:p>
            <a:r>
              <a:rPr lang="en-US" sz="4000" dirty="0">
                <a:solidFill>
                  <a:schemeClr val="bg2">
                    <a:lumMod val="20000"/>
                    <a:lumOff val="80000"/>
                  </a:schemeClr>
                </a:solidFill>
              </a:rPr>
              <a:t>Luke 9:28-36</a:t>
            </a:r>
          </a:p>
          <a:p>
            <a:r>
              <a:rPr lang="en-US" sz="4000" b="1" baseline="30000" dirty="0">
                <a:solidFill>
                  <a:schemeClr val="bg2">
                    <a:lumMod val="20000"/>
                    <a:lumOff val="80000"/>
                  </a:schemeClr>
                </a:solidFill>
              </a:rPr>
              <a:t>30 </a:t>
            </a:r>
            <a:r>
              <a:rPr lang="en-US" sz="4000" dirty="0">
                <a:solidFill>
                  <a:schemeClr val="bg2">
                    <a:lumMod val="20000"/>
                    <a:lumOff val="80000"/>
                  </a:schemeClr>
                </a:solidFill>
              </a:rPr>
              <a:t>And, behold, there talked with him two men, which were Moses and Elias:</a:t>
            </a:r>
          </a:p>
          <a:p>
            <a:r>
              <a:rPr lang="en-US" sz="4000" b="1" baseline="30000" dirty="0">
                <a:solidFill>
                  <a:schemeClr val="bg2">
                    <a:lumMod val="20000"/>
                    <a:lumOff val="80000"/>
                  </a:schemeClr>
                </a:solidFill>
              </a:rPr>
              <a:t>31 </a:t>
            </a:r>
            <a:r>
              <a:rPr lang="en-US" sz="4000" dirty="0">
                <a:solidFill>
                  <a:schemeClr val="bg2">
                    <a:lumMod val="20000"/>
                    <a:lumOff val="80000"/>
                  </a:schemeClr>
                </a:solidFill>
              </a:rPr>
              <a:t>Who appeared in glory, and </a:t>
            </a:r>
            <a:r>
              <a:rPr lang="en-US" sz="4000" dirty="0" err="1">
                <a:solidFill>
                  <a:schemeClr val="bg2">
                    <a:lumMod val="20000"/>
                    <a:lumOff val="80000"/>
                  </a:schemeClr>
                </a:solidFill>
              </a:rPr>
              <a:t>spake</a:t>
            </a:r>
            <a:r>
              <a:rPr lang="en-US" sz="4000" dirty="0">
                <a:solidFill>
                  <a:schemeClr val="bg2">
                    <a:lumMod val="20000"/>
                    <a:lumOff val="80000"/>
                  </a:schemeClr>
                </a:solidFill>
              </a:rPr>
              <a:t> of his decease which he should accomplish at Jerusalem.</a:t>
            </a:r>
          </a:p>
        </p:txBody>
      </p:sp>
      <p:pic>
        <p:nvPicPr>
          <p:cNvPr id="5" name="Picture 2" descr="Jesus is Transfigured | Transfiguration of jesus, Bible pictures, Christ">
            <a:extLst>
              <a:ext uri="{FF2B5EF4-FFF2-40B4-BE49-F238E27FC236}">
                <a16:creationId xmlns:a16="http://schemas.microsoft.com/office/drawing/2014/main" id="{CA51332C-7F03-73F5-42E3-7EA1A67FCE0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0" y="0"/>
            <a:ext cx="521676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522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28606A-B1A3-B155-B6C2-9EAEC8146875}"/>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69201292-C9E5-4449-BDD9-6FB03B139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FD8757-DE59-36C0-8D8E-E1C9FF2CD8A4}"/>
              </a:ext>
            </a:extLst>
          </p:cNvPr>
          <p:cNvSpPr>
            <a:spLocks noGrp="1"/>
          </p:cNvSpPr>
          <p:nvPr>
            <p:ph type="title"/>
          </p:nvPr>
        </p:nvSpPr>
        <p:spPr>
          <a:xfrm>
            <a:off x="8173212" y="499533"/>
            <a:ext cx="3401568" cy="681995"/>
          </a:xfrm>
        </p:spPr>
        <p:txBody>
          <a:bodyPr vert="horz" lIns="91440" tIns="45720" rIns="91440" bIns="45720" rtlCol="0" anchor="b">
            <a:normAutofit/>
          </a:bodyPr>
          <a:lstStyle/>
          <a:p>
            <a:r>
              <a:rPr lang="en-US" sz="4000" b="1" dirty="0">
                <a:solidFill>
                  <a:srgbClr val="FFFFFF"/>
                </a:solidFill>
              </a:rPr>
              <a:t>An Eye-Witness</a:t>
            </a:r>
          </a:p>
        </p:txBody>
      </p:sp>
      <p:pic>
        <p:nvPicPr>
          <p:cNvPr id="3074" name="Picture 2" descr="What Is The Significance Of Moses And Elijah Appearing at Earl Bremer blog">
            <a:extLst>
              <a:ext uri="{FF2B5EF4-FFF2-40B4-BE49-F238E27FC236}">
                <a16:creationId xmlns:a16="http://schemas.microsoft.com/office/drawing/2014/main" id="{703DEFAC-4FFA-C6D8-D524-16D9A5B29E6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33999" y="1668294"/>
            <a:ext cx="6278529" cy="353167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60B3998-4684-6767-9B32-D88DA1D125C1}"/>
              </a:ext>
            </a:extLst>
          </p:cNvPr>
          <p:cNvSpPr>
            <a:spLocks noGrp="1"/>
          </p:cNvSpPr>
          <p:nvPr>
            <p:ph sz="half" idx="1"/>
          </p:nvPr>
        </p:nvSpPr>
        <p:spPr>
          <a:xfrm>
            <a:off x="8173212" y="1366462"/>
            <a:ext cx="3401568" cy="5311739"/>
          </a:xfrm>
        </p:spPr>
        <p:txBody>
          <a:bodyPr vert="horz" lIns="91440" tIns="45720" rIns="91440" bIns="45720" rtlCol="0">
            <a:normAutofit lnSpcReduction="10000"/>
          </a:bodyPr>
          <a:lstStyle/>
          <a:p>
            <a:r>
              <a:rPr lang="en-US" sz="3600" dirty="0">
                <a:solidFill>
                  <a:srgbClr val="FFFFFF"/>
                </a:solidFill>
              </a:rPr>
              <a:t>Luke 9:28-36</a:t>
            </a:r>
          </a:p>
          <a:p>
            <a:r>
              <a:rPr lang="en-US" sz="3600" b="1" baseline="30000" dirty="0">
                <a:solidFill>
                  <a:srgbClr val="FFFFFF"/>
                </a:solidFill>
              </a:rPr>
              <a:t>32 </a:t>
            </a:r>
            <a:r>
              <a:rPr lang="en-US" sz="3600" dirty="0">
                <a:solidFill>
                  <a:srgbClr val="FFFFFF"/>
                </a:solidFill>
              </a:rPr>
              <a:t>But Peter and they that were with him were heavy with sleep: and when they were awake, they saw his glory, and the two men that stood with him.</a:t>
            </a:r>
          </a:p>
        </p:txBody>
      </p:sp>
    </p:spTree>
    <p:extLst>
      <p:ext uri="{BB962C8B-B14F-4D97-AF65-F5344CB8AC3E}">
        <p14:creationId xmlns:p14="http://schemas.microsoft.com/office/powerpoint/2010/main" val="2665333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673F5-ACDD-6A80-DD31-51FA9C0F701E}"/>
            </a:ext>
          </a:extLst>
        </p:cNvPr>
        <p:cNvGrpSpPr/>
        <p:nvPr/>
      </p:nvGrpSpPr>
      <p:grpSpPr>
        <a:xfrm>
          <a:off x="0" y="0"/>
          <a:ext cx="0" cy="0"/>
          <a:chOff x="0" y="0"/>
          <a:chExt cx="0" cy="0"/>
        </a:xfrm>
      </p:grpSpPr>
      <p:pic>
        <p:nvPicPr>
          <p:cNvPr id="4098" name="Picture 2" descr="Premium Photo | Transfiguration of Jesus with Moses and Elijah AI Generated">
            <a:extLst>
              <a:ext uri="{FF2B5EF4-FFF2-40B4-BE49-F238E27FC236}">
                <a16:creationId xmlns:a16="http://schemas.microsoft.com/office/drawing/2014/main" id="{B893FB5F-2C80-1A06-B2E6-3549959F3A2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96" t="28761" r="35334" b="21334"/>
          <a:stretch>
            <a:fillRect/>
          </a:stretch>
        </p:blipFill>
        <p:spPr bwMode="auto">
          <a:xfrm>
            <a:off x="20" y="0"/>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7D2BFFD5-490F-4B45-91F2-6B826FBAD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6853"/>
            <a:ext cx="8139151" cy="46042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a:extLst>
              <a:ext uri="{FF2B5EF4-FFF2-40B4-BE49-F238E27FC236}">
                <a16:creationId xmlns:a16="http://schemas.microsoft.com/office/drawing/2014/main" id="{D028D203-7523-88FD-B3A9-B180EA91145E}"/>
              </a:ext>
            </a:extLst>
          </p:cNvPr>
          <p:cNvSpPr>
            <a:spLocks noGrp="1"/>
          </p:cNvSpPr>
          <p:nvPr>
            <p:ph type="title"/>
          </p:nvPr>
        </p:nvSpPr>
        <p:spPr>
          <a:xfrm>
            <a:off x="657225" y="850605"/>
            <a:ext cx="7160191" cy="1275907"/>
          </a:xfrm>
        </p:spPr>
        <p:txBody>
          <a:bodyPr vert="horz" lIns="91440" tIns="45720" rIns="91440" bIns="45720" rtlCol="0" anchor="ctr">
            <a:normAutofit/>
          </a:bodyPr>
          <a:lstStyle/>
          <a:p>
            <a:r>
              <a:rPr lang="en-US" sz="4800" b="1" dirty="0">
                <a:solidFill>
                  <a:schemeClr val="tx1"/>
                </a:solidFill>
              </a:rPr>
              <a:t>An Eye-Witness</a:t>
            </a:r>
          </a:p>
        </p:txBody>
      </p:sp>
      <p:sp>
        <p:nvSpPr>
          <p:cNvPr id="3" name="Content Placeholder 2">
            <a:extLst>
              <a:ext uri="{FF2B5EF4-FFF2-40B4-BE49-F238E27FC236}">
                <a16:creationId xmlns:a16="http://schemas.microsoft.com/office/drawing/2014/main" id="{3EE2A435-49D7-494C-5293-41E5C9107047}"/>
              </a:ext>
            </a:extLst>
          </p:cNvPr>
          <p:cNvSpPr>
            <a:spLocks noGrp="1"/>
          </p:cNvSpPr>
          <p:nvPr>
            <p:ph sz="half" idx="1"/>
          </p:nvPr>
        </p:nvSpPr>
        <p:spPr>
          <a:xfrm>
            <a:off x="685799" y="1892595"/>
            <a:ext cx="7453351" cy="3838551"/>
          </a:xfrm>
        </p:spPr>
        <p:txBody>
          <a:bodyPr vert="horz" lIns="91440" tIns="45720" rIns="91440" bIns="45720" rtlCol="0">
            <a:normAutofit lnSpcReduction="10000"/>
          </a:bodyPr>
          <a:lstStyle/>
          <a:p>
            <a:r>
              <a:rPr lang="en-US" sz="3600" dirty="0">
                <a:solidFill>
                  <a:schemeClr val="tx1"/>
                </a:solidFill>
              </a:rPr>
              <a:t>Luke 9:28-36</a:t>
            </a:r>
          </a:p>
          <a:p>
            <a:r>
              <a:rPr lang="en-US" sz="3600" b="1" baseline="30000" dirty="0">
                <a:solidFill>
                  <a:schemeClr val="tx1"/>
                </a:solidFill>
              </a:rPr>
              <a:t>33 </a:t>
            </a:r>
            <a:r>
              <a:rPr lang="en-US" sz="3600" dirty="0">
                <a:solidFill>
                  <a:schemeClr val="tx1"/>
                </a:solidFill>
              </a:rPr>
              <a:t>And it came to pass, as they departed from him, Peter said unto Jesus, Master, it is good for us to be here: and let us make three tabernacles; one for thee, and one for Moses, and one for Elias: not knowing what he said.</a:t>
            </a:r>
          </a:p>
        </p:txBody>
      </p:sp>
    </p:spTree>
    <p:extLst>
      <p:ext uri="{BB962C8B-B14F-4D97-AF65-F5344CB8AC3E}">
        <p14:creationId xmlns:p14="http://schemas.microsoft.com/office/powerpoint/2010/main" val="3104230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53FC54-D2FF-DC74-8FCA-8400ACE80B33}"/>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67A6E2-7354-B025-7BEF-CB66BE89F2BA}"/>
              </a:ext>
            </a:extLst>
          </p:cNvPr>
          <p:cNvSpPr>
            <a:spLocks noGrp="1"/>
          </p:cNvSpPr>
          <p:nvPr>
            <p:ph type="title"/>
          </p:nvPr>
        </p:nvSpPr>
        <p:spPr>
          <a:xfrm>
            <a:off x="8173212" y="310896"/>
            <a:ext cx="3401568" cy="769239"/>
          </a:xfrm>
        </p:spPr>
        <p:txBody>
          <a:bodyPr vert="horz" lIns="91440" tIns="45720" rIns="91440" bIns="45720" rtlCol="0" anchor="b">
            <a:normAutofit/>
          </a:bodyPr>
          <a:lstStyle/>
          <a:p>
            <a:r>
              <a:rPr lang="en-US" sz="4000" b="1" dirty="0">
                <a:solidFill>
                  <a:srgbClr val="FFFFFF"/>
                </a:solidFill>
              </a:rPr>
              <a:t>An Eye-Witness</a:t>
            </a:r>
          </a:p>
        </p:txBody>
      </p:sp>
      <p:pic>
        <p:nvPicPr>
          <p:cNvPr id="5122" name="Picture 2" descr="The Authority of Jesus: Why His Words Still Transform Lives">
            <a:extLst>
              <a:ext uri="{FF2B5EF4-FFF2-40B4-BE49-F238E27FC236}">
                <a16:creationId xmlns:a16="http://schemas.microsoft.com/office/drawing/2014/main" id="{1E4D8011-8A4B-5310-032E-67A715ED2B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8433" r="17244" b="-1"/>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2945A70-35D8-19FE-3FBF-72D8AFB548DB}"/>
              </a:ext>
            </a:extLst>
          </p:cNvPr>
          <p:cNvSpPr>
            <a:spLocks noGrp="1"/>
          </p:cNvSpPr>
          <p:nvPr>
            <p:ph sz="half" idx="1"/>
          </p:nvPr>
        </p:nvSpPr>
        <p:spPr>
          <a:xfrm>
            <a:off x="8173212" y="1080134"/>
            <a:ext cx="3401568" cy="5384673"/>
          </a:xfrm>
        </p:spPr>
        <p:txBody>
          <a:bodyPr vert="horz" lIns="91440" tIns="45720" rIns="91440" bIns="45720" rtlCol="0">
            <a:normAutofit fontScale="92500" lnSpcReduction="10000"/>
          </a:bodyPr>
          <a:lstStyle/>
          <a:p>
            <a:r>
              <a:rPr lang="en-US" sz="3200" dirty="0">
                <a:solidFill>
                  <a:srgbClr val="FFFFFF"/>
                </a:solidFill>
              </a:rPr>
              <a:t>Luke 9:28-36</a:t>
            </a:r>
          </a:p>
          <a:p>
            <a:r>
              <a:rPr lang="en-US" sz="3200" b="1" baseline="30000" dirty="0">
                <a:solidFill>
                  <a:srgbClr val="FFFFFF"/>
                </a:solidFill>
              </a:rPr>
              <a:t>34 </a:t>
            </a:r>
            <a:r>
              <a:rPr lang="en-US" sz="3200" dirty="0">
                <a:solidFill>
                  <a:srgbClr val="FFFFFF"/>
                </a:solidFill>
              </a:rPr>
              <a:t>While he thus </a:t>
            </a:r>
            <a:r>
              <a:rPr lang="en-US" sz="3200" dirty="0" err="1">
                <a:solidFill>
                  <a:srgbClr val="FFFFFF"/>
                </a:solidFill>
              </a:rPr>
              <a:t>spake</a:t>
            </a:r>
            <a:r>
              <a:rPr lang="en-US" sz="3200" dirty="0">
                <a:solidFill>
                  <a:srgbClr val="FFFFFF"/>
                </a:solidFill>
              </a:rPr>
              <a:t>, there came a cloud, and overshadowed them: and they feared as they entered into the cloud.</a:t>
            </a:r>
          </a:p>
          <a:p>
            <a:r>
              <a:rPr lang="en-US" sz="3200" b="1" baseline="30000" dirty="0">
                <a:solidFill>
                  <a:srgbClr val="FFFFFF"/>
                </a:solidFill>
              </a:rPr>
              <a:t>35 </a:t>
            </a:r>
            <a:r>
              <a:rPr lang="en-US" sz="3200" dirty="0">
                <a:solidFill>
                  <a:srgbClr val="FFFFFF"/>
                </a:solidFill>
              </a:rPr>
              <a:t>And there came a voice out of the cloud, saying, This is my beloved Son: hear him.</a:t>
            </a:r>
          </a:p>
        </p:txBody>
      </p:sp>
    </p:spTree>
    <p:extLst>
      <p:ext uri="{BB962C8B-B14F-4D97-AF65-F5344CB8AC3E}">
        <p14:creationId xmlns:p14="http://schemas.microsoft.com/office/powerpoint/2010/main" val="3155983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6CF127-5834-6C21-7C41-0767745F1CA5}"/>
            </a:ext>
          </a:extLst>
        </p:cNvPr>
        <p:cNvGrpSpPr/>
        <p:nvPr/>
      </p:nvGrpSpPr>
      <p:grpSpPr>
        <a:xfrm>
          <a:off x="0" y="0"/>
          <a:ext cx="0" cy="0"/>
          <a:chOff x="0" y="0"/>
          <a:chExt cx="0" cy="0"/>
        </a:xfrm>
      </p:grpSpPr>
      <p:sp>
        <p:nvSpPr>
          <p:cNvPr id="4103" name="Rectangle 4102">
            <a:extLst>
              <a:ext uri="{FF2B5EF4-FFF2-40B4-BE49-F238E27FC236}">
                <a16:creationId xmlns:a16="http://schemas.microsoft.com/office/drawing/2014/main" id="{A9729EC8-7E5A-68CD-BDCD-49BC6CAAD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6853"/>
            <a:ext cx="8139151" cy="46042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a:extLst>
              <a:ext uri="{FF2B5EF4-FFF2-40B4-BE49-F238E27FC236}">
                <a16:creationId xmlns:a16="http://schemas.microsoft.com/office/drawing/2014/main" id="{F1116714-7E46-2F9E-0D8B-1879BCFE0EC1}"/>
              </a:ext>
            </a:extLst>
          </p:cNvPr>
          <p:cNvSpPr>
            <a:spLocks noGrp="1"/>
          </p:cNvSpPr>
          <p:nvPr>
            <p:ph type="title"/>
          </p:nvPr>
        </p:nvSpPr>
        <p:spPr>
          <a:xfrm>
            <a:off x="657225" y="228601"/>
            <a:ext cx="7160191" cy="1325880"/>
          </a:xfrm>
        </p:spPr>
        <p:txBody>
          <a:bodyPr vert="horz" lIns="91440" tIns="45720" rIns="91440" bIns="45720" rtlCol="0" anchor="ctr">
            <a:normAutofit/>
          </a:bodyPr>
          <a:lstStyle/>
          <a:p>
            <a:r>
              <a:rPr lang="en-US" sz="4800" b="1" dirty="0">
                <a:solidFill>
                  <a:schemeClr val="tx1"/>
                </a:solidFill>
              </a:rPr>
              <a:t>An Eye-Witness</a:t>
            </a:r>
          </a:p>
        </p:txBody>
      </p:sp>
      <p:sp>
        <p:nvSpPr>
          <p:cNvPr id="3" name="Content Placeholder 2">
            <a:extLst>
              <a:ext uri="{FF2B5EF4-FFF2-40B4-BE49-F238E27FC236}">
                <a16:creationId xmlns:a16="http://schemas.microsoft.com/office/drawing/2014/main" id="{8140379E-87C3-0C1D-C7F5-5FE1CC0ACB45}"/>
              </a:ext>
            </a:extLst>
          </p:cNvPr>
          <p:cNvSpPr>
            <a:spLocks noGrp="1"/>
          </p:cNvSpPr>
          <p:nvPr>
            <p:ph sz="half" idx="1"/>
          </p:nvPr>
        </p:nvSpPr>
        <p:spPr>
          <a:xfrm>
            <a:off x="685799" y="1444753"/>
            <a:ext cx="5410201" cy="4965192"/>
          </a:xfrm>
        </p:spPr>
        <p:txBody>
          <a:bodyPr vert="horz" lIns="91440" tIns="45720" rIns="91440" bIns="45720" rtlCol="0">
            <a:noAutofit/>
          </a:bodyPr>
          <a:lstStyle/>
          <a:p>
            <a:r>
              <a:rPr lang="en-US" sz="4000" dirty="0">
                <a:solidFill>
                  <a:schemeClr val="bg2">
                    <a:lumMod val="20000"/>
                    <a:lumOff val="80000"/>
                  </a:schemeClr>
                </a:solidFill>
              </a:rPr>
              <a:t>Luke 9:28-36</a:t>
            </a:r>
          </a:p>
          <a:p>
            <a:r>
              <a:rPr lang="en-US" sz="4000" b="1" baseline="30000" dirty="0">
                <a:solidFill>
                  <a:schemeClr val="bg2">
                    <a:lumMod val="20000"/>
                    <a:lumOff val="80000"/>
                  </a:schemeClr>
                </a:solidFill>
              </a:rPr>
              <a:t>36 </a:t>
            </a:r>
            <a:r>
              <a:rPr lang="en-US" sz="4000" dirty="0">
                <a:solidFill>
                  <a:schemeClr val="bg2">
                    <a:lumMod val="20000"/>
                    <a:lumOff val="80000"/>
                  </a:schemeClr>
                </a:solidFill>
              </a:rPr>
              <a:t>And when the voice was past, Jesus was found alone. And they kept it close, and told no man in those days any of those things which they had seen.</a:t>
            </a:r>
          </a:p>
        </p:txBody>
      </p:sp>
      <p:pic>
        <p:nvPicPr>
          <p:cNvPr id="6" name="Picture 4" descr="What does Mark 13:3 mean? | Bible Art">
            <a:extLst>
              <a:ext uri="{FF2B5EF4-FFF2-40B4-BE49-F238E27FC236}">
                <a16:creationId xmlns:a16="http://schemas.microsoft.com/office/drawing/2014/main" id="{541DF793-FEDE-18FC-46C5-1E93BEE477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09" r="23227" b="1109"/>
          <a:stretch>
            <a:fillRect/>
          </a:stretch>
        </p:blipFill>
        <p:spPr bwMode="auto">
          <a:xfrm>
            <a:off x="6807425" y="0"/>
            <a:ext cx="5384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710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776" y="499533"/>
            <a:ext cx="4078223" cy="662517"/>
          </a:xfrm>
        </p:spPr>
        <p:txBody>
          <a:bodyPr>
            <a:normAutofit fontScale="90000"/>
          </a:bodyPr>
          <a:lstStyle/>
          <a:p>
            <a:r>
              <a:rPr lang="en-US" dirty="0"/>
              <a:t>An Eye-Witness</a:t>
            </a:r>
            <a:endParaRPr dirty="0"/>
          </a:p>
        </p:txBody>
      </p:sp>
      <p:sp>
        <p:nvSpPr>
          <p:cNvPr id="4" name="Content Placeholder 3"/>
          <p:cNvSpPr>
            <a:spLocks noGrp="1"/>
          </p:cNvSpPr>
          <p:nvPr>
            <p:ph sz="half" idx="2"/>
          </p:nvPr>
        </p:nvSpPr>
        <p:spPr>
          <a:xfrm>
            <a:off x="7205472" y="1307591"/>
            <a:ext cx="4535424" cy="5050875"/>
          </a:xfrm>
        </p:spPr>
        <p:txBody>
          <a:bodyPr>
            <a:normAutofit fontScale="92500" lnSpcReduction="10000"/>
          </a:bodyPr>
          <a:lstStyle/>
          <a:p>
            <a:r>
              <a:rPr sz="4000" dirty="0">
                <a:solidFill>
                  <a:schemeClr val="accent1">
                    <a:lumMod val="20000"/>
                    <a:lumOff val="80000"/>
                  </a:schemeClr>
                </a:solidFill>
                <a:latin typeface="Calibri"/>
              </a:rPr>
              <a:t>5. What had Jesus previously said which also shows that the transfiguration was a representation of the second coming of Christ?</a:t>
            </a:r>
          </a:p>
          <a:p>
            <a:endParaRPr sz="4000" dirty="0">
              <a:solidFill>
                <a:schemeClr val="accent1">
                  <a:lumMod val="20000"/>
                  <a:lumOff val="80000"/>
                </a:schemeClr>
              </a:solidFill>
              <a:latin typeface="Calibri"/>
            </a:endParaRPr>
          </a:p>
          <a:p>
            <a:r>
              <a:rPr sz="4000" dirty="0">
                <a:solidFill>
                  <a:schemeClr val="accent1">
                    <a:lumMod val="20000"/>
                    <a:lumOff val="80000"/>
                  </a:schemeClr>
                </a:solidFill>
                <a:latin typeface="Calibri"/>
              </a:rPr>
              <a:t>Matthew 16:28; </a:t>
            </a:r>
            <a:r>
              <a:rPr lang="en-US" sz="4000" dirty="0">
                <a:solidFill>
                  <a:schemeClr val="accent1">
                    <a:lumMod val="20000"/>
                    <a:lumOff val="80000"/>
                  </a:schemeClr>
                </a:solidFill>
                <a:latin typeface="Calibri"/>
              </a:rPr>
              <a:t> </a:t>
            </a:r>
            <a:r>
              <a:rPr sz="4000" dirty="0">
                <a:solidFill>
                  <a:schemeClr val="accent1">
                    <a:lumMod val="20000"/>
                    <a:lumOff val="80000"/>
                  </a:schemeClr>
                </a:solidFill>
                <a:latin typeface="Calibri"/>
              </a:rPr>
              <a:t>Mark 9:1</a:t>
            </a:r>
          </a:p>
        </p:txBody>
      </p:sp>
      <p:pic>
        <p:nvPicPr>
          <p:cNvPr id="7" name="Content Placeholder 6">
            <a:extLst>
              <a:ext uri="{FF2B5EF4-FFF2-40B4-BE49-F238E27FC236}">
                <a16:creationId xmlns:a16="http://schemas.microsoft.com/office/drawing/2014/main" id="{BA2F69E6-7727-AD5A-D2AA-4DCD72A0A7A9}"/>
              </a:ext>
            </a:extLst>
          </p:cNvPr>
          <p:cNvPicPr>
            <a:picLocks noGrp="1" noChangeAspect="1"/>
          </p:cNvPicPr>
          <p:nvPr>
            <p:ph sz="half" idx="1"/>
          </p:nvPr>
        </p:nvPicPr>
        <p:blipFill>
          <a:blip r:embed="rId2"/>
          <a:stretch>
            <a:fillRect/>
          </a:stretch>
        </p:blipFill>
        <p:spPr bwMode="auto">
          <a:xfrm>
            <a:off x="566661" y="1238551"/>
            <a:ext cx="6318771" cy="4914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dirty="0"/>
              <a:t>An Eye-Witness</a:t>
            </a:r>
            <a:endParaRPr lang="en-US"/>
          </a:p>
        </p:txBody>
      </p:sp>
      <p:sp>
        <p:nvSpPr>
          <p:cNvPr id="3" name="Content Placeholder 2"/>
          <p:cNvSpPr>
            <a:spLocks noGrp="1"/>
          </p:cNvSpPr>
          <p:nvPr>
            <p:ph sz="half" idx="1"/>
          </p:nvPr>
        </p:nvSpPr>
        <p:spPr>
          <a:xfrm>
            <a:off x="676656" y="2011680"/>
            <a:ext cx="6877083" cy="3766185"/>
          </a:xfrm>
        </p:spPr>
        <p:txBody>
          <a:bodyPr vert="horz" lIns="91440" tIns="45720" rIns="91440" bIns="45720" rtlCol="0">
            <a:normAutofit fontScale="92500" lnSpcReduction="10000"/>
          </a:bodyPr>
          <a:lstStyle/>
          <a:p>
            <a:r>
              <a:rPr lang="en-US" sz="4400" dirty="0">
                <a:solidFill>
                  <a:schemeClr val="bg2">
                    <a:lumMod val="20000"/>
                    <a:lumOff val="80000"/>
                  </a:schemeClr>
                </a:solidFill>
              </a:rPr>
              <a:t>Matthew 16:28</a:t>
            </a:r>
          </a:p>
          <a:p>
            <a:endParaRPr lang="en-US" sz="4400" dirty="0">
              <a:solidFill>
                <a:schemeClr val="bg2">
                  <a:lumMod val="20000"/>
                  <a:lumOff val="80000"/>
                </a:schemeClr>
              </a:solidFill>
            </a:endParaRPr>
          </a:p>
          <a:p>
            <a:r>
              <a:rPr lang="en-US" sz="4400" dirty="0">
                <a:solidFill>
                  <a:schemeClr val="bg2">
                    <a:lumMod val="20000"/>
                    <a:lumOff val="80000"/>
                  </a:schemeClr>
                </a:solidFill>
              </a:rPr>
              <a:t>Verily I say unto you, There be some standing here, which shall not taste of death, till they see the Son of man coming in his kingdom.</a:t>
            </a:r>
          </a:p>
        </p:txBody>
      </p:sp>
      <p:pic>
        <p:nvPicPr>
          <p:cNvPr id="7" name="Content Placeholder 6">
            <a:extLst>
              <a:ext uri="{FF2B5EF4-FFF2-40B4-BE49-F238E27FC236}">
                <a16:creationId xmlns:a16="http://schemas.microsoft.com/office/drawing/2014/main" id="{9CBEC48D-916B-D430-30D0-5D04D73C72DC}"/>
              </a:ext>
            </a:extLst>
          </p:cNvPr>
          <p:cNvPicPr>
            <a:picLocks noGrp="1" noChangeAspect="1"/>
          </p:cNvPicPr>
          <p:nvPr>
            <p:ph sz="half" idx="2"/>
          </p:nvPr>
        </p:nvPicPr>
        <p:blipFill rotWithShape="1">
          <a:blip r:embed="rId2"/>
          <a:srcRect l="25542" t="1" r="40452" b="1"/>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1E8DBE92-2331-4285-8226-D398190D3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4196443" y="1067403"/>
            <a:ext cx="7788728" cy="4723194"/>
          </a:xfrm>
        </p:spPr>
        <p:txBody>
          <a:bodyPr vert="horz" lIns="91440" tIns="45720" rIns="91440" bIns="45720" rtlCol="0" anchor="ctr">
            <a:normAutofit/>
          </a:bodyPr>
          <a:lstStyle/>
          <a:p>
            <a:r>
              <a:rPr lang="en-US" sz="9600" dirty="0">
                <a:solidFill>
                  <a:srgbClr val="FFFFFF"/>
                </a:solidFill>
              </a:rPr>
              <a:t>Lesson 5:</a:t>
            </a:r>
            <a:br>
              <a:rPr lang="en-US" sz="9600" dirty="0">
                <a:solidFill>
                  <a:srgbClr val="FFFFFF"/>
                </a:solidFill>
              </a:rPr>
            </a:br>
            <a:r>
              <a:rPr lang="en-US" sz="9600" dirty="0">
                <a:solidFill>
                  <a:srgbClr val="FFFFFF"/>
                </a:solidFill>
              </a:rPr>
              <a:t>2 Peter 1:16-21</a:t>
            </a:r>
          </a:p>
        </p:txBody>
      </p:sp>
      <p:sp>
        <p:nvSpPr>
          <p:cNvPr id="27" name="Rectangle 26">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977490" y="1067403"/>
            <a:ext cx="2759857" cy="4723194"/>
          </a:xfrm>
        </p:spPr>
        <p:txBody>
          <a:bodyPr vert="horz" lIns="91440" tIns="45720" rIns="91440" bIns="45720" rtlCol="0" anchor="ctr">
            <a:normAutofit/>
          </a:bodyPr>
          <a:lstStyle/>
          <a:p>
            <a:r>
              <a:rPr lang="en-US" sz="5400" dirty="0">
                <a:solidFill>
                  <a:srgbClr val="FFFFFF"/>
                </a:solidFill>
                <a:latin typeface="+mj-lt"/>
              </a:rPr>
              <a:t>Nov. 10, 1888</a:t>
            </a:r>
          </a:p>
        </p:txBody>
      </p:sp>
      <p:sp>
        <p:nvSpPr>
          <p:cNvPr id="29" name="Rectangle 28">
            <a:extLst>
              <a:ext uri="{FF2B5EF4-FFF2-40B4-BE49-F238E27FC236}">
                <a16:creationId xmlns:a16="http://schemas.microsoft.com/office/drawing/2014/main" id="{C962AC3C-FEB4-4C6A-8CA6-D570CD009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46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83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 Eye-Witness</a:t>
            </a:r>
            <a:endParaRPr b="1" dirty="0"/>
          </a:p>
        </p:txBody>
      </p:sp>
      <p:sp>
        <p:nvSpPr>
          <p:cNvPr id="3" name="Content Placeholder 2"/>
          <p:cNvSpPr>
            <a:spLocks noGrp="1"/>
          </p:cNvSpPr>
          <p:nvPr>
            <p:ph sz="half" idx="1"/>
          </p:nvPr>
        </p:nvSpPr>
        <p:spPr>
          <a:xfrm>
            <a:off x="676656" y="1998133"/>
            <a:ext cx="4663440" cy="4457529"/>
          </a:xfrm>
        </p:spPr>
        <p:txBody>
          <a:bodyPr>
            <a:normAutofit lnSpcReduction="10000"/>
          </a:bodyPr>
          <a:lstStyle/>
          <a:p>
            <a:r>
              <a:rPr sz="3200" dirty="0">
                <a:solidFill>
                  <a:schemeClr val="accent1">
                    <a:lumMod val="20000"/>
                    <a:lumOff val="80000"/>
                  </a:schemeClr>
                </a:solidFill>
                <a:latin typeface="Calibri"/>
              </a:rPr>
              <a:t>Mark 9:1</a:t>
            </a:r>
          </a:p>
          <a:p>
            <a:endParaRPr sz="3200" dirty="0">
              <a:solidFill>
                <a:schemeClr val="accent1">
                  <a:lumMod val="20000"/>
                  <a:lumOff val="80000"/>
                </a:schemeClr>
              </a:solidFill>
              <a:latin typeface="Calibri"/>
            </a:endParaRPr>
          </a:p>
          <a:p>
            <a:r>
              <a:rPr sz="3200" dirty="0">
                <a:solidFill>
                  <a:schemeClr val="accent1">
                    <a:lumMod val="20000"/>
                    <a:lumOff val="80000"/>
                  </a:schemeClr>
                </a:solidFill>
                <a:latin typeface="Calibri"/>
              </a:rPr>
              <a:t>And he said unto them, Verily I say unto you, That there be some of them that stand here, which shall not taste of death, till they have seen the kingdom of God come with power</a:t>
            </a:r>
            <a:r>
              <a:rPr sz="3200" dirty="0">
                <a:solidFill>
                  <a:srgbClr val="000000"/>
                </a:solidFill>
                <a:latin typeface="Calibri"/>
              </a:rPr>
              <a:t>.</a:t>
            </a:r>
          </a:p>
        </p:txBody>
      </p:sp>
      <p:pic>
        <p:nvPicPr>
          <p:cNvPr id="8" name="Content Placeholder 7">
            <a:extLst>
              <a:ext uri="{FF2B5EF4-FFF2-40B4-BE49-F238E27FC236}">
                <a16:creationId xmlns:a16="http://schemas.microsoft.com/office/drawing/2014/main" id="{4ED43BC4-2BBE-EC77-EEF7-E7558F75BA28}"/>
              </a:ext>
            </a:extLst>
          </p:cNvPr>
          <p:cNvPicPr>
            <a:picLocks noGrp="1" noChangeAspect="1"/>
          </p:cNvPicPr>
          <p:nvPr>
            <p:ph sz="half" idx="2"/>
          </p:nvPr>
        </p:nvPicPr>
        <p:blipFill rotWithShape="1">
          <a:blip r:embed="rId2"/>
          <a:srcRect l="5060" t="-159" r="28626" b="159"/>
          <a:stretch>
            <a:fillRect/>
          </a:stretch>
        </p:blipFill>
        <p:spPr bwMode="auto">
          <a:xfrm>
            <a:off x="5797296" y="691556"/>
            <a:ext cx="5737480" cy="57641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210395"/>
          </a:xfrm>
        </p:spPr>
        <p:txBody>
          <a:bodyPr>
            <a:normAutofit/>
          </a:bodyPr>
          <a:lstStyle/>
          <a:p>
            <a:r>
              <a:rPr lang="en-US" sz="8000" b="1" dirty="0"/>
              <a:t>More Sure</a:t>
            </a:r>
            <a:endParaRPr sz="8000" b="1" dirty="0"/>
          </a:p>
        </p:txBody>
      </p:sp>
      <p:sp>
        <p:nvSpPr>
          <p:cNvPr id="4" name="Content Placeholder 3"/>
          <p:cNvSpPr>
            <a:spLocks noGrp="1"/>
          </p:cNvSpPr>
          <p:nvPr>
            <p:ph sz="half" idx="2"/>
          </p:nvPr>
        </p:nvSpPr>
        <p:spPr>
          <a:xfrm>
            <a:off x="6007608" y="1901952"/>
            <a:ext cx="4667162" cy="4178808"/>
          </a:xfrm>
        </p:spPr>
        <p:txBody>
          <a:bodyPr>
            <a:normAutofit lnSpcReduction="10000"/>
          </a:bodyPr>
          <a:lstStyle/>
          <a:p>
            <a:r>
              <a:rPr sz="4400" dirty="0">
                <a:solidFill>
                  <a:schemeClr val="accent1">
                    <a:lumMod val="20000"/>
                    <a:lumOff val="80000"/>
                  </a:schemeClr>
                </a:solidFill>
                <a:latin typeface="Calibri"/>
              </a:rPr>
              <a:t>6. Is it possible to have any better evidence than that given to Peter, James, and John?</a:t>
            </a:r>
          </a:p>
          <a:p>
            <a:endParaRPr sz="4400" dirty="0">
              <a:solidFill>
                <a:schemeClr val="accent1">
                  <a:lumMod val="20000"/>
                  <a:lumOff val="80000"/>
                </a:schemeClr>
              </a:solidFill>
              <a:latin typeface="Calibri"/>
            </a:endParaRPr>
          </a:p>
          <a:p>
            <a:r>
              <a:rPr sz="4400" dirty="0">
                <a:solidFill>
                  <a:schemeClr val="accent1">
                    <a:lumMod val="20000"/>
                    <a:lumOff val="80000"/>
                  </a:schemeClr>
                </a:solidFill>
                <a:latin typeface="Calibri"/>
              </a:rPr>
              <a:t>2 Peter 1:19</a:t>
            </a:r>
          </a:p>
        </p:txBody>
      </p:sp>
      <p:pic>
        <p:nvPicPr>
          <p:cNvPr id="4098" name="Picture 2" descr="Portrayal of the apostle Paul writing letters from prison encouraging ...">
            <a:extLst>
              <a:ext uri="{FF2B5EF4-FFF2-40B4-BE49-F238E27FC236}">
                <a16:creationId xmlns:a16="http://schemas.microsoft.com/office/drawing/2014/main" id="{00EC9446-AAFD-20F0-CF25-BF3A8A235D6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974" r="18404"/>
          <a:stretch>
            <a:fillRect/>
          </a:stretch>
        </p:blipFill>
        <p:spPr bwMode="auto">
          <a:xfrm>
            <a:off x="657224" y="1788065"/>
            <a:ext cx="4961883" cy="42926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339936"/>
            <a:ext cx="10514074" cy="1315128"/>
          </a:xfrm>
        </p:spPr>
        <p:txBody>
          <a:bodyPr/>
          <a:lstStyle/>
          <a:p>
            <a:r>
              <a:rPr lang="en-US" dirty="0"/>
              <a:t>More Sure</a:t>
            </a:r>
            <a:endParaRPr dirty="0"/>
          </a:p>
        </p:txBody>
      </p:sp>
      <p:sp>
        <p:nvSpPr>
          <p:cNvPr id="3" name="Content Placeholder 2"/>
          <p:cNvSpPr>
            <a:spLocks noGrp="1"/>
          </p:cNvSpPr>
          <p:nvPr>
            <p:ph sz="half" idx="1"/>
          </p:nvPr>
        </p:nvSpPr>
        <p:spPr>
          <a:xfrm>
            <a:off x="676656" y="1362456"/>
            <a:ext cx="4809744" cy="4727448"/>
          </a:xfrm>
        </p:spPr>
        <p:txBody>
          <a:bodyPr>
            <a:noAutofit/>
          </a:bodyPr>
          <a:lstStyle/>
          <a:p>
            <a:r>
              <a:rPr sz="3600" dirty="0">
                <a:solidFill>
                  <a:schemeClr val="bg2">
                    <a:lumMod val="20000"/>
                    <a:lumOff val="80000"/>
                  </a:schemeClr>
                </a:solidFill>
                <a:latin typeface="Calibri"/>
              </a:rPr>
              <a:t>2 Peter 1:19</a:t>
            </a:r>
          </a:p>
          <a:p>
            <a:r>
              <a:rPr lang="en-US" sz="3600" b="1" baseline="30000" dirty="0">
                <a:solidFill>
                  <a:schemeClr val="bg2">
                    <a:lumMod val="20000"/>
                    <a:lumOff val="80000"/>
                  </a:schemeClr>
                </a:solidFill>
              </a:rPr>
              <a:t>19 </a:t>
            </a:r>
            <a:r>
              <a:rPr lang="en-US" sz="3600" dirty="0">
                <a:solidFill>
                  <a:schemeClr val="bg2">
                    <a:lumMod val="20000"/>
                    <a:lumOff val="80000"/>
                  </a:schemeClr>
                </a:solidFill>
              </a:rPr>
              <a:t>We have also a more sure word of prophecy; whereunto ye do well that ye take heed, as unto a light that shineth in a dark place, until the day dawn, and the day star arise in your hearts:</a:t>
            </a:r>
            <a:endParaRPr sz="3600" dirty="0">
              <a:solidFill>
                <a:schemeClr val="bg2">
                  <a:lumMod val="20000"/>
                  <a:lumOff val="80000"/>
                </a:schemeClr>
              </a:solidFill>
              <a:latin typeface="Calibri"/>
            </a:endParaRPr>
          </a:p>
        </p:txBody>
      </p:sp>
      <p:pic>
        <p:nvPicPr>
          <p:cNvPr id="10242" name="Picture 2" descr="6,000+ Bible Scrolls Stock Photos, Pictures &amp; Royalty-Free Images - iStock">
            <a:extLst>
              <a:ext uri="{FF2B5EF4-FFF2-40B4-BE49-F238E27FC236}">
                <a16:creationId xmlns:a16="http://schemas.microsoft.com/office/drawing/2014/main" id="{882CD6AC-17C3-9D5A-2A88-D0090C5374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396" t="-510" r="-328" b="510"/>
          <a:stretch>
            <a:fillRect/>
          </a:stretch>
        </p:blipFill>
        <p:spPr bwMode="auto">
          <a:xfrm>
            <a:off x="6181344" y="713232"/>
            <a:ext cx="5592701" cy="53766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2816" y="499533"/>
            <a:ext cx="7187183" cy="1658198"/>
          </a:xfrm>
        </p:spPr>
        <p:txBody>
          <a:bodyPr>
            <a:normAutofit/>
          </a:bodyPr>
          <a:lstStyle/>
          <a:p>
            <a:r>
              <a:rPr lang="en-US" sz="8800" b="1" dirty="0"/>
              <a:t>More Sure</a:t>
            </a:r>
            <a:endParaRPr sz="8800" b="1" dirty="0"/>
          </a:p>
        </p:txBody>
      </p:sp>
      <p:sp>
        <p:nvSpPr>
          <p:cNvPr id="4" name="Content Placeholder 3"/>
          <p:cNvSpPr>
            <a:spLocks noGrp="1"/>
          </p:cNvSpPr>
          <p:nvPr>
            <p:ph sz="half" idx="2"/>
          </p:nvPr>
        </p:nvSpPr>
        <p:spPr>
          <a:xfrm>
            <a:off x="4343400" y="2377440"/>
            <a:ext cx="6331370" cy="3657600"/>
          </a:xfrm>
        </p:spPr>
        <p:txBody>
          <a:bodyPr>
            <a:normAutofit fontScale="92500" lnSpcReduction="20000"/>
          </a:bodyPr>
          <a:lstStyle/>
          <a:p>
            <a:r>
              <a:rPr sz="5400" dirty="0">
                <a:solidFill>
                  <a:schemeClr val="accent1">
                    <a:lumMod val="20000"/>
                    <a:lumOff val="80000"/>
                  </a:schemeClr>
                </a:solidFill>
                <a:latin typeface="Calibri"/>
              </a:rPr>
              <a:t>7. What office does the word of prophecy serve to us?</a:t>
            </a:r>
          </a:p>
          <a:p>
            <a:endParaRPr sz="5400" dirty="0">
              <a:solidFill>
                <a:schemeClr val="accent1">
                  <a:lumMod val="20000"/>
                  <a:lumOff val="80000"/>
                </a:schemeClr>
              </a:solidFill>
              <a:latin typeface="Calibri"/>
            </a:endParaRPr>
          </a:p>
          <a:p>
            <a:r>
              <a:rPr sz="5400" dirty="0">
                <a:solidFill>
                  <a:schemeClr val="accent1">
                    <a:lumMod val="20000"/>
                    <a:lumOff val="80000"/>
                  </a:schemeClr>
                </a:solidFill>
                <a:latin typeface="Calibri"/>
              </a:rPr>
              <a:t>2 Peter 1:19; </a:t>
            </a:r>
            <a:endParaRPr lang="en-US" sz="5400" dirty="0">
              <a:solidFill>
                <a:schemeClr val="accent1">
                  <a:lumMod val="20000"/>
                  <a:lumOff val="80000"/>
                </a:schemeClr>
              </a:solidFill>
              <a:latin typeface="Calibri"/>
            </a:endParaRPr>
          </a:p>
          <a:p>
            <a:r>
              <a:rPr sz="5400" dirty="0">
                <a:solidFill>
                  <a:schemeClr val="accent1">
                    <a:lumMod val="20000"/>
                    <a:lumOff val="80000"/>
                  </a:schemeClr>
                </a:solidFill>
                <a:latin typeface="Calibri"/>
              </a:rPr>
              <a:t>Psalm 119:105</a:t>
            </a:r>
          </a:p>
        </p:txBody>
      </p:sp>
      <p:pic>
        <p:nvPicPr>
          <p:cNvPr id="7" name="Content Placeholder 6">
            <a:extLst>
              <a:ext uri="{FF2B5EF4-FFF2-40B4-BE49-F238E27FC236}">
                <a16:creationId xmlns:a16="http://schemas.microsoft.com/office/drawing/2014/main" id="{45A7FB42-427B-9F68-F4C4-C33DF4EE355E}"/>
              </a:ext>
            </a:extLst>
          </p:cNvPr>
          <p:cNvPicPr>
            <a:picLocks noGrp="1" noChangeAspect="1"/>
          </p:cNvPicPr>
          <p:nvPr>
            <p:ph sz="half" idx="1"/>
          </p:nvPr>
        </p:nvPicPr>
        <p:blipFill rotWithShape="1">
          <a:blip r:embed="rId2"/>
          <a:srcRect l="26415" r="45325"/>
          <a:stretch>
            <a:fillRect/>
          </a:stretch>
        </p:blipFill>
        <p:spPr bwMode="auto">
          <a:xfrm>
            <a:off x="0" y="0"/>
            <a:ext cx="370332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06341"/>
            <a:ext cx="10772775" cy="1658198"/>
          </a:xfrm>
        </p:spPr>
        <p:txBody>
          <a:bodyPr>
            <a:normAutofit/>
          </a:bodyPr>
          <a:lstStyle/>
          <a:p>
            <a:r>
              <a:rPr lang="en-US" sz="6000" b="1" dirty="0"/>
              <a:t>More Sure</a:t>
            </a:r>
            <a:endParaRPr sz="6000" b="1" dirty="0"/>
          </a:p>
        </p:txBody>
      </p:sp>
      <p:sp>
        <p:nvSpPr>
          <p:cNvPr id="3" name="Content Placeholder 2"/>
          <p:cNvSpPr>
            <a:spLocks noGrp="1"/>
          </p:cNvSpPr>
          <p:nvPr>
            <p:ph sz="half" idx="1"/>
          </p:nvPr>
        </p:nvSpPr>
        <p:spPr>
          <a:xfrm>
            <a:off x="676656" y="1435608"/>
            <a:ext cx="4892040" cy="4837176"/>
          </a:xfrm>
        </p:spPr>
        <p:txBody>
          <a:bodyPr>
            <a:noAutofit/>
          </a:bodyPr>
          <a:lstStyle/>
          <a:p>
            <a:r>
              <a:rPr sz="3600" dirty="0">
                <a:solidFill>
                  <a:schemeClr val="bg2">
                    <a:lumMod val="20000"/>
                    <a:lumOff val="80000"/>
                  </a:schemeClr>
                </a:solidFill>
                <a:latin typeface="Calibri"/>
              </a:rPr>
              <a:t>2 Peter 1:19</a:t>
            </a:r>
          </a:p>
          <a:p>
            <a:r>
              <a:rPr lang="en-US" sz="3600" b="1" baseline="30000" dirty="0">
                <a:solidFill>
                  <a:schemeClr val="bg2">
                    <a:lumMod val="20000"/>
                    <a:lumOff val="80000"/>
                  </a:schemeClr>
                </a:solidFill>
              </a:rPr>
              <a:t>19 </a:t>
            </a:r>
            <a:r>
              <a:rPr lang="en-US" sz="3600" dirty="0">
                <a:solidFill>
                  <a:schemeClr val="bg2">
                    <a:lumMod val="20000"/>
                    <a:lumOff val="80000"/>
                  </a:schemeClr>
                </a:solidFill>
              </a:rPr>
              <a:t>We have also a more sure word of prophecy; whereunto ye do well that ye take heed, as unto a light that shineth in a dark place, until the day dawn, and the day star arise in your hearts:</a:t>
            </a:r>
            <a:endParaRPr sz="3600" dirty="0">
              <a:solidFill>
                <a:schemeClr val="bg2">
                  <a:lumMod val="20000"/>
                  <a:lumOff val="80000"/>
                </a:schemeClr>
              </a:solidFill>
              <a:latin typeface="Calibri"/>
            </a:endParaRPr>
          </a:p>
        </p:txBody>
      </p:sp>
      <p:pic>
        <p:nvPicPr>
          <p:cNvPr id="8" name="Content Placeholder 7">
            <a:extLst>
              <a:ext uri="{FF2B5EF4-FFF2-40B4-BE49-F238E27FC236}">
                <a16:creationId xmlns:a16="http://schemas.microsoft.com/office/drawing/2014/main" id="{3C82326A-F55A-6F23-640C-F608E776CB52}"/>
              </a:ext>
            </a:extLst>
          </p:cNvPr>
          <p:cNvPicPr>
            <a:picLocks noGrp="1" noChangeAspect="1"/>
          </p:cNvPicPr>
          <p:nvPr>
            <p:ph sz="half" idx="2"/>
          </p:nvPr>
        </p:nvPicPr>
        <p:blipFill>
          <a:blip r:embed="rId2"/>
          <a:srcRect l="8350" r="33370"/>
          <a:stretch>
            <a:fillRect/>
          </a:stretch>
        </p:blipFill>
        <p:spPr>
          <a:xfrm>
            <a:off x="6199632" y="0"/>
            <a:ext cx="5992368"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4705" y="499533"/>
            <a:ext cx="5035294" cy="1658198"/>
          </a:xfrm>
        </p:spPr>
        <p:txBody>
          <a:bodyPr>
            <a:normAutofit/>
          </a:bodyPr>
          <a:lstStyle/>
          <a:p>
            <a:r>
              <a:rPr lang="en-US" sz="6600" b="1" dirty="0"/>
              <a:t>More Sure</a:t>
            </a:r>
            <a:endParaRPr sz="6600" b="1" dirty="0"/>
          </a:p>
        </p:txBody>
      </p:sp>
      <p:sp>
        <p:nvSpPr>
          <p:cNvPr id="3" name="Content Placeholder 2"/>
          <p:cNvSpPr>
            <a:spLocks noGrp="1"/>
          </p:cNvSpPr>
          <p:nvPr>
            <p:ph sz="half" idx="1"/>
          </p:nvPr>
        </p:nvSpPr>
        <p:spPr>
          <a:xfrm>
            <a:off x="6281928" y="2157731"/>
            <a:ext cx="4663440" cy="4325598"/>
          </a:xfrm>
        </p:spPr>
        <p:txBody>
          <a:bodyPr>
            <a:normAutofit/>
          </a:bodyPr>
          <a:lstStyle/>
          <a:p>
            <a:r>
              <a:rPr sz="5400" dirty="0">
                <a:solidFill>
                  <a:schemeClr val="bg2">
                    <a:lumMod val="20000"/>
                    <a:lumOff val="80000"/>
                  </a:schemeClr>
                </a:solidFill>
                <a:latin typeface="Calibri"/>
              </a:rPr>
              <a:t>Psalm 119:105</a:t>
            </a:r>
          </a:p>
          <a:p>
            <a:r>
              <a:rPr sz="5400" dirty="0">
                <a:solidFill>
                  <a:schemeClr val="bg2">
                    <a:lumMod val="20000"/>
                    <a:lumOff val="80000"/>
                  </a:schemeClr>
                </a:solidFill>
                <a:latin typeface="Calibri"/>
              </a:rPr>
              <a:t>Thy word is a lamp unto my feet, and a light unto my path.</a:t>
            </a:r>
          </a:p>
        </p:txBody>
      </p:sp>
      <p:pic>
        <p:nvPicPr>
          <p:cNvPr id="12290" name="Picture 2" descr="Psalms 119:105 Devotional: Guided by His Light: Understanding Psalm 119 ...">
            <a:extLst>
              <a:ext uri="{FF2B5EF4-FFF2-40B4-BE49-F238E27FC236}">
                <a16:creationId xmlns:a16="http://schemas.microsoft.com/office/drawing/2014/main" id="{27DF028E-FBED-3CE7-4410-B3904EFBCE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5896" y="743299"/>
            <a:ext cx="5371401" cy="53714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2" descr="The light path, the right path. Sunlight shining down on the park path ...">
            <a:extLst>
              <a:ext uri="{FF2B5EF4-FFF2-40B4-BE49-F238E27FC236}">
                <a16:creationId xmlns:a16="http://schemas.microsoft.com/office/drawing/2014/main" id="{FF7BDCFE-36E3-7997-4E7E-6EF76E1176B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20995" r="9091" b="27869"/>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319" name="Rectangle 13318">
            <a:extLst>
              <a:ext uri="{FF2B5EF4-FFF2-40B4-BE49-F238E27FC236}">
                <a16:creationId xmlns:a16="http://schemas.microsoft.com/office/drawing/2014/main" id="{7D2BFFD5-490F-4B45-91F2-6B826FBAD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6853"/>
            <a:ext cx="8139151" cy="46042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p:cNvSpPr>
            <a:spLocks noGrp="1"/>
          </p:cNvSpPr>
          <p:nvPr>
            <p:ph type="title"/>
          </p:nvPr>
        </p:nvSpPr>
        <p:spPr>
          <a:xfrm>
            <a:off x="657225" y="1448586"/>
            <a:ext cx="7160191" cy="1181062"/>
          </a:xfrm>
        </p:spPr>
        <p:txBody>
          <a:bodyPr vert="horz" lIns="91440" tIns="45720" rIns="91440" bIns="45720" rtlCol="0" anchor="ctr">
            <a:normAutofit/>
          </a:bodyPr>
          <a:lstStyle/>
          <a:p>
            <a:r>
              <a:rPr lang="en-US" sz="4800" dirty="0">
                <a:solidFill>
                  <a:schemeClr val="tx1"/>
                </a:solidFill>
              </a:rPr>
              <a:t>More Sure</a:t>
            </a:r>
          </a:p>
        </p:txBody>
      </p:sp>
      <p:sp>
        <p:nvSpPr>
          <p:cNvPr id="4" name="Content Placeholder 3"/>
          <p:cNvSpPr>
            <a:spLocks noGrp="1"/>
          </p:cNvSpPr>
          <p:nvPr>
            <p:ph sz="half" idx="2"/>
          </p:nvPr>
        </p:nvSpPr>
        <p:spPr>
          <a:xfrm>
            <a:off x="685800" y="2750234"/>
            <a:ext cx="6809876" cy="2633745"/>
          </a:xfrm>
        </p:spPr>
        <p:txBody>
          <a:bodyPr vert="horz" lIns="91440" tIns="45720" rIns="91440" bIns="45720" rtlCol="0">
            <a:normAutofit fontScale="92500" lnSpcReduction="10000"/>
          </a:bodyPr>
          <a:lstStyle/>
          <a:p>
            <a:r>
              <a:rPr lang="en-US" sz="4800" dirty="0">
                <a:solidFill>
                  <a:schemeClr val="tx1"/>
                </a:solidFill>
              </a:rPr>
              <a:t>8. How long will it shine to show us the way?</a:t>
            </a:r>
          </a:p>
          <a:p>
            <a:endParaRPr lang="en-US" sz="4800" dirty="0">
              <a:solidFill>
                <a:schemeClr val="tx1"/>
              </a:solidFill>
            </a:endParaRPr>
          </a:p>
          <a:p>
            <a:r>
              <a:rPr lang="en-US" sz="4800" dirty="0">
                <a:solidFill>
                  <a:schemeClr val="tx1"/>
                </a:solidFill>
              </a:rPr>
              <a:t>2 Peter 1:19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3" name="Rectangle 14342">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46727" y="245746"/>
            <a:ext cx="4002009" cy="953262"/>
          </a:xfrm>
        </p:spPr>
        <p:txBody>
          <a:bodyPr vert="horz" lIns="91440" tIns="45720" rIns="91440" bIns="45720" rtlCol="0" anchor="b">
            <a:normAutofit/>
          </a:bodyPr>
          <a:lstStyle/>
          <a:p>
            <a:r>
              <a:rPr lang="en-US" b="1" dirty="0">
                <a:solidFill>
                  <a:srgbClr val="FFFFFF"/>
                </a:solidFill>
              </a:rPr>
              <a:t>More Sure</a:t>
            </a:r>
          </a:p>
        </p:txBody>
      </p:sp>
      <p:pic>
        <p:nvPicPr>
          <p:cNvPr id="14338" name="Picture 2" descr="Daystar Meaning In The Bible: Hope And Illumination">
            <a:extLst>
              <a:ext uri="{FF2B5EF4-FFF2-40B4-BE49-F238E27FC236}">
                <a16:creationId xmlns:a16="http://schemas.microsoft.com/office/drawing/2014/main" id="{CD74525E-DF62-4554-8293-2C4FBD85B31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8290" r="17387" b="-1"/>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7975077" y="1298448"/>
            <a:ext cx="3582924" cy="5239512"/>
          </a:xfrm>
        </p:spPr>
        <p:txBody>
          <a:bodyPr vert="horz" lIns="91440" tIns="45720" rIns="91440" bIns="45720" rtlCol="0">
            <a:normAutofit fontScale="92500" lnSpcReduction="10000"/>
          </a:bodyPr>
          <a:lstStyle/>
          <a:p>
            <a:r>
              <a:rPr lang="en-US" sz="3600" dirty="0">
                <a:solidFill>
                  <a:srgbClr val="FFFFFF"/>
                </a:solidFill>
              </a:rPr>
              <a:t>2 Peter 1:19</a:t>
            </a:r>
          </a:p>
          <a:p>
            <a:r>
              <a:rPr lang="en-US" sz="3600" b="1" baseline="30000" dirty="0">
                <a:solidFill>
                  <a:srgbClr val="FFFFFF"/>
                </a:solidFill>
              </a:rPr>
              <a:t>19 </a:t>
            </a:r>
            <a:r>
              <a:rPr lang="en-US" sz="3600" dirty="0">
                <a:solidFill>
                  <a:srgbClr val="FFFFFF"/>
                </a:solidFill>
              </a:rPr>
              <a:t>We have also a more sure word of prophecy; whereunto ye do well that ye take heed, as unto a light that shineth in a dark place, until the day dawn, and the day star arise in your hearts: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sz="7200" b="1" dirty="0"/>
              <a:t>Day Star</a:t>
            </a:r>
          </a:p>
        </p:txBody>
      </p:sp>
      <p:sp>
        <p:nvSpPr>
          <p:cNvPr id="4" name="Content Placeholder 3"/>
          <p:cNvSpPr>
            <a:spLocks noGrp="1"/>
          </p:cNvSpPr>
          <p:nvPr>
            <p:ph sz="half" idx="2"/>
          </p:nvPr>
        </p:nvSpPr>
        <p:spPr>
          <a:xfrm>
            <a:off x="676656" y="2011680"/>
            <a:ext cx="6877083" cy="4142232"/>
          </a:xfrm>
        </p:spPr>
        <p:txBody>
          <a:bodyPr vert="horz" lIns="91440" tIns="45720" rIns="91440" bIns="45720" rtlCol="0">
            <a:normAutofit/>
          </a:bodyPr>
          <a:lstStyle/>
          <a:p>
            <a:r>
              <a:rPr lang="en-US" sz="5400" dirty="0">
                <a:solidFill>
                  <a:schemeClr val="bg2">
                    <a:lumMod val="20000"/>
                    <a:lumOff val="80000"/>
                  </a:schemeClr>
                </a:solidFill>
              </a:rPr>
              <a:t>9. In what period are we living, that a light should be necessary?</a:t>
            </a:r>
          </a:p>
          <a:p>
            <a:r>
              <a:rPr lang="en-US" sz="5400" dirty="0">
                <a:solidFill>
                  <a:schemeClr val="bg2">
                    <a:lumMod val="20000"/>
                    <a:lumOff val="80000"/>
                  </a:schemeClr>
                </a:solidFill>
              </a:rPr>
              <a:t>Romans 13:12; </a:t>
            </a:r>
          </a:p>
          <a:p>
            <a:r>
              <a:rPr lang="en-US" sz="5400" dirty="0">
                <a:solidFill>
                  <a:schemeClr val="bg2">
                    <a:lumMod val="20000"/>
                    <a:lumOff val="80000"/>
                  </a:schemeClr>
                </a:solidFill>
              </a:rPr>
              <a:t>Isaiah 60:2</a:t>
            </a:r>
          </a:p>
        </p:txBody>
      </p:sp>
      <p:pic>
        <p:nvPicPr>
          <p:cNvPr id="7" name="Content Placeholder 6">
            <a:extLst>
              <a:ext uri="{FF2B5EF4-FFF2-40B4-BE49-F238E27FC236}">
                <a16:creationId xmlns:a16="http://schemas.microsoft.com/office/drawing/2014/main" id="{6209FD71-BBC6-9D4F-E09A-BFF8C18E3CBE}"/>
              </a:ext>
            </a:extLst>
          </p:cNvPr>
          <p:cNvPicPr>
            <a:picLocks noGrp="1" noChangeAspect="1"/>
          </p:cNvPicPr>
          <p:nvPr>
            <p:ph sz="half" idx="1"/>
          </p:nvPr>
        </p:nvPicPr>
        <p:blipFill rotWithShape="1">
          <a:blip r:embed="rId2"/>
          <a:srcRect l="29672" r="16573" b="27430"/>
          <a:stretch>
            <a:fillRect/>
          </a:stretch>
        </p:blipFill>
        <p:spPr bwMode="auto">
          <a:xfrm>
            <a:off x="7111999" y="10"/>
            <a:ext cx="5080001" cy="6857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What's That Really Bright 'Star' In The East After Dark? | Star sky ...">
            <a:extLst>
              <a:ext uri="{FF2B5EF4-FFF2-40B4-BE49-F238E27FC236}">
                <a16:creationId xmlns:a16="http://schemas.microsoft.com/office/drawing/2014/main" id="{181DFC92-6A96-CB37-386E-C53F05CCD3A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265" t="10818" b="13363"/>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0" y="499533"/>
            <a:ext cx="5333999" cy="1658198"/>
          </a:xfrm>
        </p:spPr>
        <p:txBody>
          <a:bodyPr>
            <a:normAutofit/>
          </a:bodyPr>
          <a:lstStyle/>
          <a:p>
            <a:r>
              <a:rPr lang="en-US" sz="6000" b="1" dirty="0"/>
              <a:t>Day Star</a:t>
            </a:r>
            <a:endParaRPr sz="6000" b="1" dirty="0"/>
          </a:p>
        </p:txBody>
      </p:sp>
      <p:sp>
        <p:nvSpPr>
          <p:cNvPr id="3" name="Content Placeholder 2"/>
          <p:cNvSpPr>
            <a:spLocks noGrp="1"/>
          </p:cNvSpPr>
          <p:nvPr>
            <p:ph sz="half" idx="1"/>
          </p:nvPr>
        </p:nvSpPr>
        <p:spPr>
          <a:xfrm>
            <a:off x="6043611" y="1925053"/>
            <a:ext cx="5084064" cy="4299283"/>
          </a:xfrm>
          <a:solidFill>
            <a:schemeClr val="bg2">
              <a:lumMod val="50000"/>
            </a:schemeClr>
          </a:solidFill>
        </p:spPr>
        <p:txBody>
          <a:bodyPr>
            <a:noAutofit/>
          </a:bodyPr>
          <a:lstStyle/>
          <a:p>
            <a:r>
              <a:rPr sz="4000" dirty="0">
                <a:solidFill>
                  <a:schemeClr val="bg2">
                    <a:lumMod val="20000"/>
                    <a:lumOff val="80000"/>
                  </a:schemeClr>
                </a:solidFill>
                <a:latin typeface="Calibri"/>
              </a:rPr>
              <a:t>Romans 13:12</a:t>
            </a:r>
          </a:p>
          <a:p>
            <a:r>
              <a:rPr lang="en-US" sz="4000" b="1" baseline="30000" dirty="0">
                <a:solidFill>
                  <a:schemeClr val="bg2">
                    <a:lumMod val="20000"/>
                    <a:lumOff val="80000"/>
                  </a:schemeClr>
                </a:solidFill>
              </a:rPr>
              <a:t>12 </a:t>
            </a:r>
            <a:r>
              <a:rPr lang="en-US" sz="4000" dirty="0">
                <a:solidFill>
                  <a:schemeClr val="bg2">
                    <a:lumMod val="20000"/>
                    <a:lumOff val="80000"/>
                  </a:schemeClr>
                </a:solidFill>
              </a:rPr>
              <a:t>The night is far spent, the day is at hand: let us therefore cast off the works of darkness, and let us put on the </a:t>
            </a:r>
            <a:r>
              <a:rPr lang="en-US" sz="4000" dirty="0" err="1">
                <a:solidFill>
                  <a:schemeClr val="bg2">
                    <a:lumMod val="20000"/>
                    <a:lumOff val="80000"/>
                  </a:schemeClr>
                </a:solidFill>
              </a:rPr>
              <a:t>armour</a:t>
            </a:r>
            <a:r>
              <a:rPr lang="en-US" sz="4000" dirty="0">
                <a:solidFill>
                  <a:schemeClr val="bg2">
                    <a:lumMod val="20000"/>
                    <a:lumOff val="80000"/>
                  </a:schemeClr>
                </a:solidFill>
              </a:rPr>
              <a:t> of light.</a:t>
            </a:r>
            <a:endParaRPr sz="4000" dirty="0">
              <a:solidFill>
                <a:schemeClr val="bg2">
                  <a:lumMod val="20000"/>
                  <a:lumOff val="80000"/>
                </a:schemeClr>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499533"/>
            <a:ext cx="3401568" cy="677195"/>
          </a:xfrm>
        </p:spPr>
        <p:txBody>
          <a:bodyPr vert="horz" lIns="91440" tIns="45720" rIns="91440" bIns="45720" rtlCol="0" anchor="b">
            <a:normAutofit/>
          </a:bodyPr>
          <a:lstStyle/>
          <a:p>
            <a:r>
              <a:rPr lang="en-US" sz="4000" b="1" dirty="0">
                <a:solidFill>
                  <a:srgbClr val="FFFFFF"/>
                </a:solidFill>
              </a:rPr>
              <a:t>An Eye-Witness</a:t>
            </a:r>
          </a:p>
        </p:txBody>
      </p:sp>
      <p:pic>
        <p:nvPicPr>
          <p:cNvPr id="6" name="Content Placeholder 5">
            <a:extLst>
              <a:ext uri="{FF2B5EF4-FFF2-40B4-BE49-F238E27FC236}">
                <a16:creationId xmlns:a16="http://schemas.microsoft.com/office/drawing/2014/main" id="{8EDD99F2-213B-4001-54B4-3FC68628FC72}"/>
              </a:ext>
            </a:extLst>
          </p:cNvPr>
          <p:cNvPicPr>
            <a:picLocks noGrp="1" noChangeAspect="1"/>
          </p:cNvPicPr>
          <p:nvPr>
            <p:ph sz="half" idx="1"/>
          </p:nvPr>
        </p:nvPicPr>
        <p:blipFill>
          <a:blip r:embed="rId2"/>
          <a:srcRect t="11887" r="1" b="1"/>
          <a:stretch>
            <a:fillRect/>
          </a:stretch>
        </p:blipFill>
        <p:spPr>
          <a:xfrm>
            <a:off x="633999" y="640080"/>
            <a:ext cx="6278529" cy="5588101"/>
          </a:xfrm>
          <a:prstGeom prst="rect">
            <a:avLst/>
          </a:prstGeom>
        </p:spPr>
      </p:pic>
      <p:sp>
        <p:nvSpPr>
          <p:cNvPr id="4" name="Content Placeholder 3"/>
          <p:cNvSpPr>
            <a:spLocks noGrp="1"/>
          </p:cNvSpPr>
          <p:nvPr>
            <p:ph sz="half" idx="2"/>
          </p:nvPr>
        </p:nvSpPr>
        <p:spPr>
          <a:xfrm>
            <a:off x="8173212" y="1296648"/>
            <a:ext cx="3401568" cy="5216577"/>
          </a:xfrm>
        </p:spPr>
        <p:txBody>
          <a:bodyPr vert="horz" lIns="91440" tIns="45720" rIns="91440" bIns="45720" rtlCol="0">
            <a:normAutofit fontScale="92500"/>
          </a:bodyPr>
          <a:lstStyle/>
          <a:p>
            <a:r>
              <a:rPr lang="en-US" sz="4400" dirty="0">
                <a:solidFill>
                  <a:srgbClr val="FFFFFF"/>
                </a:solidFill>
              </a:rPr>
              <a:t>1. In his second epistle, what does Peter say that he had previously made known to the people?</a:t>
            </a:r>
          </a:p>
          <a:p>
            <a:r>
              <a:rPr lang="en-US" sz="4400" dirty="0">
                <a:solidFill>
                  <a:srgbClr val="FFFFFF"/>
                </a:solidFill>
              </a:rPr>
              <a:t>2 Peter 1:16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5" y="137472"/>
            <a:ext cx="10772775" cy="1120720"/>
          </a:xfrm>
        </p:spPr>
        <p:txBody>
          <a:bodyPr/>
          <a:lstStyle/>
          <a:p>
            <a:r>
              <a:rPr lang="en-US" b="1" dirty="0"/>
              <a:t>Day Star</a:t>
            </a:r>
            <a:endParaRPr b="1" dirty="0"/>
          </a:p>
        </p:txBody>
      </p:sp>
      <p:sp>
        <p:nvSpPr>
          <p:cNvPr id="3" name="Content Placeholder 2"/>
          <p:cNvSpPr>
            <a:spLocks noGrp="1"/>
          </p:cNvSpPr>
          <p:nvPr>
            <p:ph sz="half" idx="1"/>
          </p:nvPr>
        </p:nvSpPr>
        <p:spPr>
          <a:xfrm>
            <a:off x="676655" y="1138989"/>
            <a:ext cx="4922039" cy="5021179"/>
          </a:xfrm>
        </p:spPr>
        <p:txBody>
          <a:bodyPr>
            <a:noAutofit/>
          </a:bodyPr>
          <a:lstStyle/>
          <a:p>
            <a:r>
              <a:rPr sz="4000" dirty="0">
                <a:solidFill>
                  <a:schemeClr val="bg2">
                    <a:lumMod val="20000"/>
                    <a:lumOff val="80000"/>
                  </a:schemeClr>
                </a:solidFill>
                <a:latin typeface="Calibri"/>
              </a:rPr>
              <a:t>Isaiah 60:2</a:t>
            </a:r>
          </a:p>
          <a:p>
            <a:r>
              <a:rPr lang="en-US" sz="4000" b="1" baseline="30000" dirty="0">
                <a:solidFill>
                  <a:schemeClr val="bg2">
                    <a:lumMod val="20000"/>
                    <a:lumOff val="80000"/>
                  </a:schemeClr>
                </a:solidFill>
              </a:rPr>
              <a:t>2 </a:t>
            </a:r>
            <a:r>
              <a:rPr lang="en-US" sz="4000" dirty="0">
                <a:solidFill>
                  <a:schemeClr val="bg2">
                    <a:lumMod val="20000"/>
                    <a:lumOff val="80000"/>
                  </a:schemeClr>
                </a:solidFill>
              </a:rPr>
              <a:t>For, behold, the darkness shall cover the earth, and gross darkness the people: but the </a:t>
            </a:r>
            <a:r>
              <a:rPr lang="en-US" sz="4000" cap="small" dirty="0">
                <a:solidFill>
                  <a:schemeClr val="bg2">
                    <a:lumMod val="20000"/>
                    <a:lumOff val="80000"/>
                  </a:schemeClr>
                </a:solidFill>
              </a:rPr>
              <a:t>Lord</a:t>
            </a:r>
            <a:r>
              <a:rPr lang="en-US" sz="4000" dirty="0">
                <a:solidFill>
                  <a:schemeClr val="bg2">
                    <a:lumMod val="20000"/>
                    <a:lumOff val="80000"/>
                  </a:schemeClr>
                </a:solidFill>
              </a:rPr>
              <a:t> shall arise upon thee, and his glory shall be seen upon thee.</a:t>
            </a:r>
            <a:endParaRPr sz="4000" dirty="0">
              <a:solidFill>
                <a:schemeClr val="bg2">
                  <a:lumMod val="20000"/>
                  <a:lumOff val="80000"/>
                </a:schemeClr>
              </a:solidFill>
              <a:latin typeface="Calibri"/>
            </a:endParaRPr>
          </a:p>
        </p:txBody>
      </p:sp>
      <p:pic>
        <p:nvPicPr>
          <p:cNvPr id="7" name="Content Placeholder 6">
            <a:extLst>
              <a:ext uri="{FF2B5EF4-FFF2-40B4-BE49-F238E27FC236}">
                <a16:creationId xmlns:a16="http://schemas.microsoft.com/office/drawing/2014/main" id="{D68BCB67-6F99-201F-F55F-2A3C9A392859}"/>
              </a:ext>
            </a:extLst>
          </p:cNvPr>
          <p:cNvPicPr>
            <a:picLocks noGrp="1" noChangeAspect="1"/>
          </p:cNvPicPr>
          <p:nvPr>
            <p:ph sz="half" idx="2"/>
          </p:nvPr>
        </p:nvPicPr>
        <p:blipFill rotWithShape="1">
          <a:blip r:embed="rId2"/>
          <a:srcRect b="15625"/>
          <a:stretch>
            <a:fillRect/>
          </a:stretch>
        </p:blipFill>
        <p:spPr bwMode="auto">
          <a:xfrm>
            <a:off x="6096000" y="-1"/>
            <a:ext cx="6096000" cy="6858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0" y="499533"/>
            <a:ext cx="5333999" cy="1658198"/>
          </a:xfrm>
        </p:spPr>
        <p:txBody>
          <a:bodyPr/>
          <a:lstStyle/>
          <a:p>
            <a:r>
              <a:rPr lang="en-US" dirty="0"/>
              <a:t>Day Star</a:t>
            </a:r>
            <a:endParaRPr dirty="0"/>
          </a:p>
        </p:txBody>
      </p:sp>
      <p:sp>
        <p:nvSpPr>
          <p:cNvPr id="4" name="Content Placeholder 3"/>
          <p:cNvSpPr>
            <a:spLocks noGrp="1"/>
          </p:cNvSpPr>
          <p:nvPr>
            <p:ph sz="half" idx="2"/>
          </p:nvPr>
        </p:nvSpPr>
        <p:spPr/>
        <p:txBody>
          <a:bodyPr>
            <a:normAutofit fontScale="92500" lnSpcReduction="20000"/>
          </a:bodyPr>
          <a:lstStyle/>
          <a:p>
            <a:r>
              <a:rPr sz="5400" dirty="0">
                <a:solidFill>
                  <a:schemeClr val="bg2">
                    <a:lumMod val="20000"/>
                    <a:lumOff val="80000"/>
                  </a:schemeClr>
                </a:solidFill>
                <a:latin typeface="Calibri"/>
              </a:rPr>
              <a:t>10. What has brought about this night of darkness?</a:t>
            </a:r>
          </a:p>
          <a:p>
            <a:endParaRPr sz="5400" dirty="0">
              <a:solidFill>
                <a:schemeClr val="bg2">
                  <a:lumMod val="20000"/>
                  <a:lumOff val="80000"/>
                </a:schemeClr>
              </a:solidFill>
              <a:latin typeface="Calibri"/>
            </a:endParaRPr>
          </a:p>
          <a:p>
            <a:r>
              <a:rPr sz="5400" dirty="0">
                <a:solidFill>
                  <a:schemeClr val="bg2">
                    <a:lumMod val="20000"/>
                    <a:lumOff val="80000"/>
                  </a:schemeClr>
                </a:solidFill>
                <a:latin typeface="Calibri"/>
              </a:rPr>
              <a:t>Romans 1:21</a:t>
            </a:r>
          </a:p>
        </p:txBody>
      </p:sp>
      <p:pic>
        <p:nvPicPr>
          <p:cNvPr id="18436" name="Picture 4" descr="Solar Eclipse path map shows where 2024 total eclipse will pass through ...">
            <a:extLst>
              <a:ext uri="{FF2B5EF4-FFF2-40B4-BE49-F238E27FC236}">
                <a16:creationId xmlns:a16="http://schemas.microsoft.com/office/drawing/2014/main" id="{340C2AA0-069D-63BE-AE0B-709350DD9C0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161" r="8308"/>
          <a:stretch>
            <a:fillRect/>
          </a:stretch>
        </p:blipFill>
        <p:spPr bwMode="auto">
          <a:xfrm>
            <a:off x="-1" y="0"/>
            <a:ext cx="6011331"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136762"/>
          </a:xfrm>
        </p:spPr>
        <p:txBody>
          <a:bodyPr>
            <a:normAutofit/>
          </a:bodyPr>
          <a:lstStyle/>
          <a:p>
            <a:r>
              <a:rPr lang="en-US" sz="6600" b="1" dirty="0"/>
              <a:t>Day Star</a:t>
            </a:r>
            <a:endParaRPr sz="6600" b="1" dirty="0"/>
          </a:p>
        </p:txBody>
      </p:sp>
      <p:sp>
        <p:nvSpPr>
          <p:cNvPr id="3" name="Content Placeholder 2"/>
          <p:cNvSpPr>
            <a:spLocks noGrp="1"/>
          </p:cNvSpPr>
          <p:nvPr>
            <p:ph sz="half" idx="1"/>
          </p:nvPr>
        </p:nvSpPr>
        <p:spPr>
          <a:xfrm>
            <a:off x="676656" y="1636295"/>
            <a:ext cx="4873912" cy="4129167"/>
          </a:xfrm>
        </p:spPr>
        <p:txBody>
          <a:bodyPr>
            <a:noAutofit/>
          </a:bodyPr>
          <a:lstStyle/>
          <a:p>
            <a:r>
              <a:rPr sz="3600" dirty="0">
                <a:solidFill>
                  <a:schemeClr val="bg2">
                    <a:lumMod val="20000"/>
                    <a:lumOff val="80000"/>
                  </a:schemeClr>
                </a:solidFill>
                <a:latin typeface="Calibri"/>
              </a:rPr>
              <a:t>Romans 1:21</a:t>
            </a:r>
          </a:p>
          <a:p>
            <a:r>
              <a:rPr lang="en-US" sz="3600" b="1" baseline="30000" dirty="0">
                <a:solidFill>
                  <a:schemeClr val="bg2">
                    <a:lumMod val="20000"/>
                    <a:lumOff val="80000"/>
                  </a:schemeClr>
                </a:solidFill>
              </a:rPr>
              <a:t>21 </a:t>
            </a:r>
            <a:r>
              <a:rPr lang="en-US" sz="3600" dirty="0">
                <a:solidFill>
                  <a:schemeClr val="bg2">
                    <a:lumMod val="20000"/>
                    <a:lumOff val="80000"/>
                  </a:schemeClr>
                </a:solidFill>
              </a:rPr>
              <a:t>Because that, when they knew God, they glorified him not as God, neither were thankful; but became vain in their imaginations, and their foolish heart was darkened.</a:t>
            </a:r>
            <a:endParaRPr sz="3600" dirty="0">
              <a:solidFill>
                <a:schemeClr val="bg2">
                  <a:lumMod val="20000"/>
                  <a:lumOff val="80000"/>
                </a:schemeClr>
              </a:solidFill>
              <a:latin typeface="Calibri"/>
            </a:endParaRPr>
          </a:p>
        </p:txBody>
      </p:sp>
      <p:pic>
        <p:nvPicPr>
          <p:cNvPr id="19458" name="Picture 2" descr="Total Solar Eclipse of April 8, 2024: Watch Online, What Time, Path of ...">
            <a:extLst>
              <a:ext uri="{FF2B5EF4-FFF2-40B4-BE49-F238E27FC236}">
                <a16:creationId xmlns:a16="http://schemas.microsoft.com/office/drawing/2014/main" id="{90F5BBBF-6C3E-3F98-8324-356A86363D1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732" r="26947"/>
          <a:stretch>
            <a:fillRect/>
          </a:stretch>
        </p:blipFill>
        <p:spPr bwMode="auto">
          <a:xfrm>
            <a:off x="5727031" y="0"/>
            <a:ext cx="6464969"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960299"/>
          </a:xfrm>
        </p:spPr>
        <p:txBody>
          <a:bodyPr/>
          <a:lstStyle/>
          <a:p>
            <a:r>
              <a:rPr lang="en-US" b="1" dirty="0"/>
              <a:t>Day Star</a:t>
            </a:r>
            <a:endParaRPr b="1" dirty="0"/>
          </a:p>
        </p:txBody>
      </p:sp>
      <p:sp>
        <p:nvSpPr>
          <p:cNvPr id="4" name="Content Placeholder 3"/>
          <p:cNvSpPr>
            <a:spLocks noGrp="1"/>
          </p:cNvSpPr>
          <p:nvPr>
            <p:ph sz="half" idx="2"/>
          </p:nvPr>
        </p:nvSpPr>
        <p:spPr>
          <a:xfrm>
            <a:off x="6011330" y="1459832"/>
            <a:ext cx="4663440" cy="4305630"/>
          </a:xfrm>
        </p:spPr>
        <p:txBody>
          <a:bodyPr>
            <a:normAutofit/>
          </a:bodyPr>
          <a:lstStyle/>
          <a:p>
            <a:r>
              <a:rPr sz="4800" dirty="0">
                <a:solidFill>
                  <a:schemeClr val="bg2">
                    <a:lumMod val="20000"/>
                    <a:lumOff val="80000"/>
                  </a:schemeClr>
                </a:solidFill>
                <a:latin typeface="Calibri"/>
              </a:rPr>
              <a:t>11. Who is the day-star?</a:t>
            </a:r>
          </a:p>
          <a:p>
            <a:endParaRPr sz="4800" dirty="0">
              <a:solidFill>
                <a:schemeClr val="bg2">
                  <a:lumMod val="20000"/>
                  <a:lumOff val="80000"/>
                </a:schemeClr>
              </a:solidFill>
              <a:latin typeface="Calibri"/>
            </a:endParaRPr>
          </a:p>
          <a:p>
            <a:r>
              <a:rPr sz="4800" dirty="0">
                <a:solidFill>
                  <a:schemeClr val="bg2">
                    <a:lumMod val="20000"/>
                    <a:lumOff val="80000"/>
                  </a:schemeClr>
                </a:solidFill>
                <a:latin typeface="Calibri"/>
              </a:rPr>
              <a:t>Revelation 22:16; John 8:12</a:t>
            </a:r>
          </a:p>
        </p:txBody>
      </p:sp>
      <p:pic>
        <p:nvPicPr>
          <p:cNvPr id="7" name="Content Placeholder 6">
            <a:extLst>
              <a:ext uri="{FF2B5EF4-FFF2-40B4-BE49-F238E27FC236}">
                <a16:creationId xmlns:a16="http://schemas.microsoft.com/office/drawing/2014/main" id="{7BD850D1-40D3-4B95-672C-9E28D28F7A55}"/>
              </a:ext>
            </a:extLst>
          </p:cNvPr>
          <p:cNvPicPr>
            <a:picLocks noGrp="1" noChangeAspect="1"/>
          </p:cNvPicPr>
          <p:nvPr>
            <p:ph sz="half" idx="1"/>
          </p:nvPr>
        </p:nvPicPr>
        <p:blipFill rotWithShape="1">
          <a:blip r:embed="rId2"/>
          <a:srcRect l="10468" t="11071" r="11370" b="19411"/>
          <a:stretch>
            <a:fillRect/>
          </a:stretch>
        </p:blipFill>
        <p:spPr bwMode="auto">
          <a:xfrm>
            <a:off x="762001" y="1437514"/>
            <a:ext cx="4830085" cy="46264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240367"/>
          </a:xfrm>
        </p:spPr>
        <p:txBody>
          <a:bodyPr vert="horz" lIns="91440" tIns="45720" rIns="91440" bIns="45720" rtlCol="0" anchor="ctr">
            <a:normAutofit/>
          </a:bodyPr>
          <a:lstStyle/>
          <a:p>
            <a:r>
              <a:rPr lang="en-US" sz="6600" b="1" dirty="0"/>
              <a:t>Day Star</a:t>
            </a:r>
          </a:p>
        </p:txBody>
      </p:sp>
      <p:sp>
        <p:nvSpPr>
          <p:cNvPr id="3" name="Content Placeholder 2"/>
          <p:cNvSpPr>
            <a:spLocks noGrp="1"/>
          </p:cNvSpPr>
          <p:nvPr>
            <p:ph sz="half" idx="1"/>
          </p:nvPr>
        </p:nvSpPr>
        <p:spPr>
          <a:xfrm>
            <a:off x="676656" y="1739900"/>
            <a:ext cx="6877083" cy="4037965"/>
          </a:xfrm>
        </p:spPr>
        <p:txBody>
          <a:bodyPr vert="horz" lIns="91440" tIns="45720" rIns="91440" bIns="45720" rtlCol="0">
            <a:normAutofit lnSpcReduction="10000"/>
          </a:bodyPr>
          <a:lstStyle/>
          <a:p>
            <a:r>
              <a:rPr lang="en-US" sz="4400" dirty="0">
                <a:solidFill>
                  <a:schemeClr val="bg2">
                    <a:lumMod val="20000"/>
                    <a:lumOff val="80000"/>
                  </a:schemeClr>
                </a:solidFill>
              </a:rPr>
              <a:t>Revelation 22:16</a:t>
            </a:r>
          </a:p>
          <a:p>
            <a:r>
              <a:rPr lang="en-US" sz="4400" b="1" baseline="30000" dirty="0">
                <a:solidFill>
                  <a:schemeClr val="bg2">
                    <a:lumMod val="20000"/>
                    <a:lumOff val="80000"/>
                  </a:schemeClr>
                </a:solidFill>
              </a:rPr>
              <a:t>16 </a:t>
            </a:r>
            <a:r>
              <a:rPr lang="en-US" sz="4400" dirty="0">
                <a:solidFill>
                  <a:schemeClr val="bg2">
                    <a:lumMod val="20000"/>
                    <a:lumOff val="80000"/>
                  </a:schemeClr>
                </a:solidFill>
              </a:rPr>
              <a:t>I Jesus have sent mine angel to testify unto you these things in the churches. I am the root and the offspring of David, and the bright and morning star.</a:t>
            </a:r>
          </a:p>
        </p:txBody>
      </p:sp>
      <p:pic>
        <p:nvPicPr>
          <p:cNvPr id="21506" name="Picture 2" descr="BRIGHT MORNING STAR">
            <a:extLst>
              <a:ext uri="{FF2B5EF4-FFF2-40B4-BE49-F238E27FC236}">
                <a16:creationId xmlns:a16="http://schemas.microsoft.com/office/drawing/2014/main" id="{9642B146-A752-9452-B6BB-8E6400D035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8389" r="12305" b="-1"/>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5" name="Rectangle 22534">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304801"/>
            <a:ext cx="3401568" cy="876300"/>
          </a:xfrm>
        </p:spPr>
        <p:txBody>
          <a:bodyPr vert="horz" lIns="91440" tIns="45720" rIns="91440" bIns="45720" rtlCol="0" anchor="b">
            <a:normAutofit/>
          </a:bodyPr>
          <a:lstStyle/>
          <a:p>
            <a:r>
              <a:rPr lang="en-US" sz="4800" b="1" dirty="0">
                <a:solidFill>
                  <a:srgbClr val="FFFFFF"/>
                </a:solidFill>
              </a:rPr>
              <a:t>Day Star</a:t>
            </a:r>
          </a:p>
        </p:txBody>
      </p:sp>
      <p:pic>
        <p:nvPicPr>
          <p:cNvPr id="22530" name="Picture 2" descr="Premium AI Image | Walking with a kerosene lamp on the path of faith ...">
            <a:extLst>
              <a:ext uri="{FF2B5EF4-FFF2-40B4-BE49-F238E27FC236}">
                <a16:creationId xmlns:a16="http://schemas.microsoft.com/office/drawing/2014/main" id="{E68DD5A3-2322-A2BC-AA3C-90AF0088E59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1837" r="3447"/>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8173212" y="1181100"/>
            <a:ext cx="3401568" cy="5372099"/>
          </a:xfrm>
        </p:spPr>
        <p:txBody>
          <a:bodyPr vert="horz" lIns="91440" tIns="45720" rIns="91440" bIns="45720" rtlCol="0">
            <a:normAutofit lnSpcReduction="10000"/>
          </a:bodyPr>
          <a:lstStyle/>
          <a:p>
            <a:r>
              <a:rPr lang="en-US" sz="3600" dirty="0">
                <a:solidFill>
                  <a:srgbClr val="FFFFFF"/>
                </a:solidFill>
              </a:rPr>
              <a:t>John 8:12</a:t>
            </a:r>
          </a:p>
          <a:p>
            <a:r>
              <a:rPr lang="en-US" sz="3600" b="1" baseline="30000" dirty="0">
                <a:solidFill>
                  <a:srgbClr val="FFFFFF"/>
                </a:solidFill>
              </a:rPr>
              <a:t>12 </a:t>
            </a:r>
            <a:r>
              <a:rPr lang="en-US" sz="3600" dirty="0">
                <a:solidFill>
                  <a:srgbClr val="FFFFFF"/>
                </a:solidFill>
              </a:rPr>
              <a:t>Then </a:t>
            </a:r>
            <a:r>
              <a:rPr lang="en-US" sz="3600" dirty="0" err="1">
                <a:solidFill>
                  <a:srgbClr val="FFFFFF"/>
                </a:solidFill>
              </a:rPr>
              <a:t>spake</a:t>
            </a:r>
            <a:r>
              <a:rPr lang="en-US" sz="3600" dirty="0">
                <a:solidFill>
                  <a:srgbClr val="FFFFFF"/>
                </a:solidFill>
              </a:rPr>
              <a:t> Jesus again unto them, saying, I am the light of the world: he that </a:t>
            </a:r>
            <a:r>
              <a:rPr lang="en-US" sz="3600" dirty="0" err="1">
                <a:solidFill>
                  <a:srgbClr val="FFFFFF"/>
                </a:solidFill>
              </a:rPr>
              <a:t>followeth</a:t>
            </a:r>
            <a:r>
              <a:rPr lang="en-US" sz="3600" dirty="0">
                <a:solidFill>
                  <a:srgbClr val="FFFFFF"/>
                </a:solidFill>
              </a:rPr>
              <a:t> me shall not walk in darkness, but shall have the light of life.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sz="8000" b="1" dirty="0"/>
              <a:t>The Sure Word</a:t>
            </a:r>
          </a:p>
        </p:txBody>
      </p:sp>
      <p:sp>
        <p:nvSpPr>
          <p:cNvPr id="4" name="Content Placeholder 3"/>
          <p:cNvSpPr>
            <a:spLocks noGrp="1"/>
          </p:cNvSpPr>
          <p:nvPr>
            <p:ph sz="half" idx="2"/>
          </p:nvPr>
        </p:nvSpPr>
        <p:spPr>
          <a:xfrm>
            <a:off x="676656" y="2011680"/>
            <a:ext cx="6877083" cy="3766185"/>
          </a:xfrm>
        </p:spPr>
        <p:txBody>
          <a:bodyPr vert="horz" lIns="91440" tIns="45720" rIns="91440" bIns="45720" rtlCol="0">
            <a:normAutofit/>
          </a:bodyPr>
          <a:lstStyle/>
          <a:p>
            <a:r>
              <a:rPr lang="en-US" sz="5400" dirty="0">
                <a:solidFill>
                  <a:schemeClr val="bg2">
                    <a:lumMod val="20000"/>
                    <a:lumOff val="80000"/>
                  </a:schemeClr>
                </a:solidFill>
              </a:rPr>
              <a:t>12. Can any prophecy be interpreted by the unaided knowledge of any man?</a:t>
            </a:r>
          </a:p>
          <a:p>
            <a:r>
              <a:rPr lang="en-US" sz="5400" dirty="0">
                <a:solidFill>
                  <a:schemeClr val="bg2">
                    <a:lumMod val="20000"/>
                    <a:lumOff val="80000"/>
                  </a:schemeClr>
                </a:solidFill>
              </a:rPr>
              <a:t>2 Peter 1:20</a:t>
            </a:r>
          </a:p>
        </p:txBody>
      </p:sp>
      <p:pic>
        <p:nvPicPr>
          <p:cNvPr id="23554" name="Picture 2" descr="30,000+ Free Lightbulb On &amp; Lightbulb Images - Pixabay">
            <a:extLst>
              <a:ext uri="{FF2B5EF4-FFF2-40B4-BE49-F238E27FC236}">
                <a16:creationId xmlns:a16="http://schemas.microsoft.com/office/drawing/2014/main" id="{C7B19E11-5A37-A701-842D-E9904532317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6783" r="4228"/>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80" name="Picture 4" descr="Open bible with sunlights 27819596 Stock Photo at Vecteezy">
            <a:extLst>
              <a:ext uri="{FF2B5EF4-FFF2-40B4-BE49-F238E27FC236}">
                <a16:creationId xmlns:a16="http://schemas.microsoft.com/office/drawing/2014/main" id="{D3E3A8A1-FE7B-5F69-6F38-FDC1324111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30662" r="909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4585" name="Rectangle 24584">
            <a:extLst>
              <a:ext uri="{FF2B5EF4-FFF2-40B4-BE49-F238E27FC236}">
                <a16:creationId xmlns:a16="http://schemas.microsoft.com/office/drawing/2014/main" id="{7D2BFFD5-490F-4B45-91F2-6B826FBAD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6853"/>
            <a:ext cx="8139151" cy="460429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p:cNvSpPr>
            <a:spLocks noGrp="1"/>
          </p:cNvSpPr>
          <p:nvPr>
            <p:ph type="title"/>
          </p:nvPr>
        </p:nvSpPr>
        <p:spPr>
          <a:xfrm>
            <a:off x="657225" y="1448586"/>
            <a:ext cx="7160191" cy="1181062"/>
          </a:xfrm>
        </p:spPr>
        <p:txBody>
          <a:bodyPr vert="horz" lIns="91440" tIns="45720" rIns="91440" bIns="45720" rtlCol="0" anchor="ctr">
            <a:normAutofit/>
          </a:bodyPr>
          <a:lstStyle/>
          <a:p>
            <a:r>
              <a:rPr lang="en-US" sz="4800" b="1" dirty="0">
                <a:solidFill>
                  <a:schemeClr val="tx1"/>
                </a:solidFill>
              </a:rPr>
              <a:t>The Sure Word</a:t>
            </a:r>
          </a:p>
        </p:txBody>
      </p:sp>
      <p:sp>
        <p:nvSpPr>
          <p:cNvPr id="3" name="Content Placeholder 2"/>
          <p:cNvSpPr>
            <a:spLocks noGrp="1"/>
          </p:cNvSpPr>
          <p:nvPr>
            <p:ph sz="half" idx="1"/>
          </p:nvPr>
        </p:nvSpPr>
        <p:spPr>
          <a:xfrm>
            <a:off x="685800" y="2750234"/>
            <a:ext cx="6809876" cy="2633745"/>
          </a:xfrm>
        </p:spPr>
        <p:txBody>
          <a:bodyPr vert="horz" lIns="91440" tIns="45720" rIns="91440" bIns="45720" rtlCol="0">
            <a:normAutofit/>
          </a:bodyPr>
          <a:lstStyle/>
          <a:p>
            <a:r>
              <a:rPr lang="en-US" sz="4400" dirty="0">
                <a:solidFill>
                  <a:schemeClr val="tx1"/>
                </a:solidFill>
              </a:rPr>
              <a:t>2 Peter 1:20</a:t>
            </a:r>
          </a:p>
          <a:p>
            <a:r>
              <a:rPr lang="en-US" sz="4400" b="1" baseline="30000" dirty="0">
                <a:solidFill>
                  <a:schemeClr val="tx1"/>
                </a:solidFill>
              </a:rPr>
              <a:t>20 </a:t>
            </a:r>
            <a:r>
              <a:rPr lang="en-US" sz="4400" dirty="0">
                <a:solidFill>
                  <a:schemeClr val="tx1"/>
                </a:solidFill>
              </a:rPr>
              <a:t>Knowing this first, that no prophecy of the scripture is of any private interpretation.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55458" y="499533"/>
            <a:ext cx="6587613" cy="1658198"/>
          </a:xfrm>
        </p:spPr>
        <p:txBody>
          <a:bodyPr vert="horz" lIns="91440" tIns="45720" rIns="91440" bIns="45720" rtlCol="0" anchor="ctr">
            <a:normAutofit/>
          </a:bodyPr>
          <a:lstStyle/>
          <a:p>
            <a:r>
              <a:rPr lang="en-US" sz="8800" b="1" dirty="0"/>
              <a:t>The Sure Word</a:t>
            </a:r>
          </a:p>
        </p:txBody>
      </p:sp>
      <p:pic>
        <p:nvPicPr>
          <p:cNvPr id="25602" name="Picture 2" descr="Question Mark Template - prntbl.concejomunicipaldechinu.gov.co">
            <a:extLst>
              <a:ext uri="{FF2B5EF4-FFF2-40B4-BE49-F238E27FC236}">
                <a16:creationId xmlns:a16="http://schemas.microsoft.com/office/drawing/2014/main" id="{F79B9B13-D396-02D0-77AC-1FD686FA432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9593" r="29592" b="-1"/>
          <a:stretch>
            <a:fillRect/>
          </a:stretch>
        </p:blipFill>
        <p:spPr bwMode="auto">
          <a:xfrm>
            <a:off x="633999" y="640080"/>
            <a:ext cx="4001315" cy="558810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955458" y="2565400"/>
            <a:ext cx="6587613" cy="3311012"/>
          </a:xfrm>
        </p:spPr>
        <p:txBody>
          <a:bodyPr vert="horz" lIns="91440" tIns="45720" rIns="91440" bIns="45720" rtlCol="0">
            <a:normAutofit/>
          </a:bodyPr>
          <a:lstStyle/>
          <a:p>
            <a:r>
              <a:rPr lang="en-US" sz="6600" dirty="0">
                <a:solidFill>
                  <a:schemeClr val="bg2">
                    <a:lumMod val="20000"/>
                    <a:lumOff val="80000"/>
                  </a:schemeClr>
                </a:solidFill>
              </a:rPr>
              <a:t>13. Why not?</a:t>
            </a:r>
          </a:p>
          <a:p>
            <a:r>
              <a:rPr lang="en-US" sz="6600" dirty="0">
                <a:solidFill>
                  <a:schemeClr val="bg2">
                    <a:lumMod val="20000"/>
                    <a:lumOff val="80000"/>
                  </a:schemeClr>
                </a:solidFill>
              </a:rPr>
              <a:t>2 Peter 1:21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b="1" dirty="0"/>
              <a:t>The Sure Word</a:t>
            </a:r>
          </a:p>
        </p:txBody>
      </p:sp>
      <p:sp>
        <p:nvSpPr>
          <p:cNvPr id="3" name="Content Placeholder 2"/>
          <p:cNvSpPr>
            <a:spLocks noGrp="1"/>
          </p:cNvSpPr>
          <p:nvPr>
            <p:ph sz="half" idx="1"/>
          </p:nvPr>
        </p:nvSpPr>
        <p:spPr>
          <a:xfrm>
            <a:off x="676656" y="2011680"/>
            <a:ext cx="6877083" cy="3766185"/>
          </a:xfrm>
        </p:spPr>
        <p:txBody>
          <a:bodyPr vert="horz" lIns="91440" tIns="45720" rIns="91440" bIns="45720" rtlCol="0">
            <a:normAutofit fontScale="92500" lnSpcReduction="10000"/>
          </a:bodyPr>
          <a:lstStyle/>
          <a:p>
            <a:r>
              <a:rPr lang="en-US" sz="5400" dirty="0">
                <a:solidFill>
                  <a:schemeClr val="bg2">
                    <a:lumMod val="20000"/>
                    <a:lumOff val="80000"/>
                  </a:schemeClr>
                </a:solidFill>
              </a:rPr>
              <a:t>2 Peter 1:21</a:t>
            </a:r>
          </a:p>
          <a:p>
            <a:r>
              <a:rPr lang="en-US" sz="5400" b="1" baseline="30000" dirty="0">
                <a:solidFill>
                  <a:schemeClr val="bg2">
                    <a:lumMod val="20000"/>
                    <a:lumOff val="80000"/>
                  </a:schemeClr>
                </a:solidFill>
              </a:rPr>
              <a:t>21 </a:t>
            </a:r>
            <a:r>
              <a:rPr lang="en-US" sz="5400" dirty="0">
                <a:solidFill>
                  <a:schemeClr val="bg2">
                    <a:lumMod val="20000"/>
                    <a:lumOff val="80000"/>
                  </a:schemeClr>
                </a:solidFill>
              </a:rPr>
              <a:t>For the prophecy came not in old time by the will of man: but holy men of God </a:t>
            </a:r>
            <a:r>
              <a:rPr lang="en-US" sz="5400" dirty="0" err="1">
                <a:solidFill>
                  <a:schemeClr val="bg2">
                    <a:lumMod val="20000"/>
                    <a:lumOff val="80000"/>
                  </a:schemeClr>
                </a:solidFill>
              </a:rPr>
              <a:t>spake</a:t>
            </a:r>
            <a:r>
              <a:rPr lang="en-US" sz="5400" dirty="0">
                <a:solidFill>
                  <a:schemeClr val="bg2">
                    <a:lumMod val="20000"/>
                    <a:lumOff val="80000"/>
                  </a:schemeClr>
                </a:solidFill>
              </a:rPr>
              <a:t> as they were moved by the Holy Ghost.</a:t>
            </a:r>
          </a:p>
        </p:txBody>
      </p:sp>
      <p:pic>
        <p:nvPicPr>
          <p:cNvPr id="26626" name="Picture 2" descr="God Gives Credit, Plagiarists Do Not | Advent Messenger">
            <a:extLst>
              <a:ext uri="{FF2B5EF4-FFF2-40B4-BE49-F238E27FC236}">
                <a16:creationId xmlns:a16="http://schemas.microsoft.com/office/drawing/2014/main" id="{9D68C8A4-0B8C-C4F2-4FAB-2CE5650F519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4144" r="31305" b="-2"/>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4"/>
            <a:ext cx="7115176" cy="929874"/>
          </a:xfrm>
        </p:spPr>
        <p:txBody>
          <a:bodyPr vert="horz" lIns="91440" tIns="45720" rIns="91440" bIns="45720" rtlCol="0" anchor="ctr">
            <a:normAutofit/>
          </a:bodyPr>
          <a:lstStyle/>
          <a:p>
            <a:r>
              <a:rPr lang="en-US" dirty="0"/>
              <a:t>An Eye-Witness</a:t>
            </a:r>
          </a:p>
        </p:txBody>
      </p:sp>
      <p:sp>
        <p:nvSpPr>
          <p:cNvPr id="3" name="Content Placeholder 2"/>
          <p:cNvSpPr>
            <a:spLocks noGrp="1"/>
          </p:cNvSpPr>
          <p:nvPr>
            <p:ph sz="half" idx="1"/>
          </p:nvPr>
        </p:nvSpPr>
        <p:spPr>
          <a:xfrm>
            <a:off x="676656" y="1524000"/>
            <a:ext cx="6877083" cy="4908331"/>
          </a:xfrm>
        </p:spPr>
        <p:txBody>
          <a:bodyPr vert="horz" lIns="91440" tIns="45720" rIns="91440" bIns="45720" rtlCol="0">
            <a:normAutofit/>
          </a:bodyPr>
          <a:lstStyle/>
          <a:p>
            <a:r>
              <a:rPr lang="en-US" sz="4400" dirty="0">
                <a:solidFill>
                  <a:schemeClr val="accent1">
                    <a:lumMod val="40000"/>
                    <a:lumOff val="60000"/>
                  </a:schemeClr>
                </a:solidFill>
              </a:rPr>
              <a:t>2 Peter 1:16</a:t>
            </a:r>
          </a:p>
          <a:p>
            <a:r>
              <a:rPr lang="en-US" sz="4400" dirty="0">
                <a:solidFill>
                  <a:schemeClr val="tx1"/>
                </a:solidFill>
              </a:rPr>
              <a:t>For we have not followed cunningly devised fables, when we made known unto you the power and coming of our Lord Jesus Christ, but were eyewitnesses of his majesty.</a:t>
            </a:r>
          </a:p>
        </p:txBody>
      </p:sp>
      <p:pic>
        <p:nvPicPr>
          <p:cNvPr id="1026" name="Picture 2" descr="Clones and Eye Witnesses - Evidentia Channel">
            <a:extLst>
              <a:ext uri="{FF2B5EF4-FFF2-40B4-BE49-F238E27FC236}">
                <a16:creationId xmlns:a16="http://schemas.microsoft.com/office/drawing/2014/main" id="{91CBE0E5-17C0-0A0F-DD71-EAC74EACDE4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1557" r="28199"/>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83125" y="499533"/>
            <a:ext cx="6562726" cy="1658198"/>
          </a:xfrm>
        </p:spPr>
        <p:txBody>
          <a:bodyPr vert="horz" lIns="91440" tIns="45720" rIns="91440" bIns="45720" rtlCol="0" anchor="ctr">
            <a:normAutofit/>
          </a:bodyPr>
          <a:lstStyle/>
          <a:p>
            <a:r>
              <a:rPr lang="en-US" sz="8800" b="1" dirty="0"/>
              <a:t>The Sure Word</a:t>
            </a:r>
          </a:p>
        </p:txBody>
      </p:sp>
      <p:pic>
        <p:nvPicPr>
          <p:cNvPr id="27650" name="Picture 2" descr="What is a Ray? - Answered - Twinkl Teaching Wiki - Twinkl">
            <a:extLst>
              <a:ext uri="{FF2B5EF4-FFF2-40B4-BE49-F238E27FC236}">
                <a16:creationId xmlns:a16="http://schemas.microsoft.com/office/drawing/2014/main" id="{27136421-E5B2-ACDC-DFC4-1E646401308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0977" r="26693" b="-2"/>
          <a:stretch>
            <a:fillRect/>
          </a:stretch>
        </p:blipFill>
        <p:spPr bwMode="auto">
          <a:xfrm>
            <a:off x="20" y="10"/>
            <a:ext cx="4077443" cy="686440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702557" y="2011680"/>
            <a:ext cx="6428994" cy="4541520"/>
          </a:xfrm>
        </p:spPr>
        <p:txBody>
          <a:bodyPr vert="horz" lIns="91440" tIns="45720" rIns="91440" bIns="45720" rtlCol="0">
            <a:normAutofit fontScale="92500" lnSpcReduction="10000"/>
          </a:bodyPr>
          <a:lstStyle/>
          <a:p>
            <a:r>
              <a:rPr lang="en-US" sz="5400" dirty="0">
                <a:solidFill>
                  <a:schemeClr val="bg2">
                    <a:lumMod val="20000"/>
                    <a:lumOff val="80000"/>
                  </a:schemeClr>
                </a:solidFill>
              </a:rPr>
              <a:t>14. What connection has the light of prophecy with the day-star, the light of the world?</a:t>
            </a:r>
          </a:p>
          <a:p>
            <a:r>
              <a:rPr lang="en-US" sz="5400" dirty="0">
                <a:solidFill>
                  <a:schemeClr val="bg2">
                    <a:lumMod val="20000"/>
                    <a:lumOff val="80000"/>
                  </a:schemeClr>
                </a:solidFill>
              </a:rPr>
              <a:t>2 Peter 1:19–21;             1 Peter 1:10–11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697EAC-CFB2-0FD0-EE0E-6AE198910C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FC9AE-FAF1-C098-459A-ECE782A92BDB}"/>
              </a:ext>
            </a:extLst>
          </p:cNvPr>
          <p:cNvSpPr>
            <a:spLocks noGrp="1"/>
          </p:cNvSpPr>
          <p:nvPr>
            <p:ph type="title"/>
          </p:nvPr>
        </p:nvSpPr>
        <p:spPr>
          <a:xfrm>
            <a:off x="4683125" y="499533"/>
            <a:ext cx="6562726" cy="1658198"/>
          </a:xfrm>
        </p:spPr>
        <p:txBody>
          <a:bodyPr vert="horz" lIns="91440" tIns="45720" rIns="91440" bIns="45720" rtlCol="0" anchor="ctr">
            <a:normAutofit/>
          </a:bodyPr>
          <a:lstStyle/>
          <a:p>
            <a:r>
              <a:rPr lang="en-US" b="1"/>
              <a:t>More Sure</a:t>
            </a:r>
          </a:p>
        </p:txBody>
      </p:sp>
      <p:pic>
        <p:nvPicPr>
          <p:cNvPr id="28674" name="Picture 2" descr="Lighting a candle in a dark place — The Gfeller Family">
            <a:extLst>
              <a:ext uri="{FF2B5EF4-FFF2-40B4-BE49-F238E27FC236}">
                <a16:creationId xmlns:a16="http://schemas.microsoft.com/office/drawing/2014/main" id="{DE4D3E61-CCB6-6CD6-EE55-7EED0898B3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54503" r="6144" b="-2"/>
          <a:stretch>
            <a:fillRect/>
          </a:stretch>
        </p:blipFill>
        <p:spPr bwMode="auto">
          <a:xfrm>
            <a:off x="20" y="10"/>
            <a:ext cx="4077443" cy="68644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6B5B0A4-FD9F-51E8-31FF-DAC32EA9BDB2}"/>
              </a:ext>
            </a:extLst>
          </p:cNvPr>
          <p:cNvSpPr>
            <a:spLocks noGrp="1"/>
          </p:cNvSpPr>
          <p:nvPr>
            <p:ph sz="half" idx="1"/>
          </p:nvPr>
        </p:nvSpPr>
        <p:spPr>
          <a:xfrm>
            <a:off x="4702557" y="2011680"/>
            <a:ext cx="6428994" cy="3766185"/>
          </a:xfrm>
        </p:spPr>
        <p:txBody>
          <a:bodyPr vert="horz" lIns="91440" tIns="45720" rIns="91440" bIns="45720" rtlCol="0">
            <a:normAutofit fontScale="92500" lnSpcReduction="10000"/>
          </a:bodyPr>
          <a:lstStyle/>
          <a:p>
            <a:r>
              <a:rPr lang="en-US" sz="4000" dirty="0">
                <a:solidFill>
                  <a:schemeClr val="bg2">
                    <a:lumMod val="20000"/>
                    <a:lumOff val="80000"/>
                  </a:schemeClr>
                </a:solidFill>
              </a:rPr>
              <a:t>2 Peter 1:19</a:t>
            </a:r>
          </a:p>
          <a:p>
            <a:r>
              <a:rPr lang="en-US" sz="4000" b="1" baseline="30000" dirty="0">
                <a:solidFill>
                  <a:schemeClr val="bg2">
                    <a:lumMod val="20000"/>
                    <a:lumOff val="80000"/>
                  </a:schemeClr>
                </a:solidFill>
              </a:rPr>
              <a:t>19 </a:t>
            </a:r>
            <a:r>
              <a:rPr lang="en-US" sz="4000" dirty="0">
                <a:solidFill>
                  <a:schemeClr val="bg2">
                    <a:lumMod val="20000"/>
                    <a:lumOff val="80000"/>
                  </a:schemeClr>
                </a:solidFill>
              </a:rPr>
              <a:t>We have also a more sure word of prophecy; whereunto ye do well that ye take heed, as unto a light that shineth in a dark place, until the day dawn, and the day star arise in your hearts:</a:t>
            </a:r>
          </a:p>
        </p:txBody>
      </p:sp>
    </p:spTree>
    <p:extLst>
      <p:ext uri="{BB962C8B-B14F-4D97-AF65-F5344CB8AC3E}">
        <p14:creationId xmlns:p14="http://schemas.microsoft.com/office/powerpoint/2010/main" val="2419775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E784DE-BED1-CBEF-8447-6D4BC0108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B4868-636C-4204-6504-1273F52670D4}"/>
              </a:ext>
            </a:extLst>
          </p:cNvPr>
          <p:cNvSpPr>
            <a:spLocks noGrp="1"/>
          </p:cNvSpPr>
          <p:nvPr>
            <p:ph type="title"/>
          </p:nvPr>
        </p:nvSpPr>
        <p:spPr>
          <a:xfrm>
            <a:off x="657225" y="499533"/>
            <a:ext cx="7115176" cy="1658198"/>
          </a:xfrm>
        </p:spPr>
        <p:txBody>
          <a:bodyPr vert="horz" lIns="91440" tIns="45720" rIns="91440" bIns="45720" rtlCol="0" anchor="ctr">
            <a:normAutofit/>
          </a:bodyPr>
          <a:lstStyle/>
          <a:p>
            <a:r>
              <a:rPr lang="en-US" b="1"/>
              <a:t>The Sure Word</a:t>
            </a:r>
          </a:p>
        </p:txBody>
      </p:sp>
      <p:sp>
        <p:nvSpPr>
          <p:cNvPr id="3" name="Content Placeholder 2">
            <a:extLst>
              <a:ext uri="{FF2B5EF4-FFF2-40B4-BE49-F238E27FC236}">
                <a16:creationId xmlns:a16="http://schemas.microsoft.com/office/drawing/2014/main" id="{1836971A-FB5D-0E32-7E27-CA8A39BB2245}"/>
              </a:ext>
            </a:extLst>
          </p:cNvPr>
          <p:cNvSpPr>
            <a:spLocks noGrp="1"/>
          </p:cNvSpPr>
          <p:nvPr>
            <p:ph sz="half" idx="1"/>
          </p:nvPr>
        </p:nvSpPr>
        <p:spPr>
          <a:xfrm>
            <a:off x="676656" y="2011680"/>
            <a:ext cx="6877083" cy="3766185"/>
          </a:xfrm>
        </p:spPr>
        <p:txBody>
          <a:bodyPr vert="horz" lIns="91440" tIns="45720" rIns="91440" bIns="45720" rtlCol="0">
            <a:normAutofit/>
          </a:bodyPr>
          <a:lstStyle/>
          <a:p>
            <a:r>
              <a:rPr lang="en-US" sz="5400" dirty="0">
                <a:solidFill>
                  <a:schemeClr val="bg2">
                    <a:lumMod val="20000"/>
                    <a:lumOff val="80000"/>
                  </a:schemeClr>
                </a:solidFill>
              </a:rPr>
              <a:t>2 Peter 1:20</a:t>
            </a:r>
          </a:p>
          <a:p>
            <a:r>
              <a:rPr lang="en-US" sz="5400" b="1" baseline="30000" dirty="0">
                <a:solidFill>
                  <a:schemeClr val="bg2">
                    <a:lumMod val="20000"/>
                    <a:lumOff val="80000"/>
                  </a:schemeClr>
                </a:solidFill>
              </a:rPr>
              <a:t>20 </a:t>
            </a:r>
            <a:r>
              <a:rPr lang="en-US" sz="5400" dirty="0">
                <a:solidFill>
                  <a:schemeClr val="bg2">
                    <a:lumMod val="20000"/>
                    <a:lumOff val="80000"/>
                  </a:schemeClr>
                </a:solidFill>
              </a:rPr>
              <a:t>Knowing this first, that no prophecy of the scripture is of any private interpretation.</a:t>
            </a:r>
          </a:p>
        </p:txBody>
      </p:sp>
      <p:pic>
        <p:nvPicPr>
          <p:cNvPr id="29698" name="Picture 2" descr="How to Be Light in the Darkness - Biblical Counseling Center">
            <a:extLst>
              <a:ext uri="{FF2B5EF4-FFF2-40B4-BE49-F238E27FC236}">
                <a16:creationId xmlns:a16="http://schemas.microsoft.com/office/drawing/2014/main" id="{0627654D-0C3F-09D5-72D1-28996AB229D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1071" r="29278" b="-2"/>
          <a:stretch>
            <a:fillRect/>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126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71C9D6-106D-BDB2-2699-2E4D7692E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E8CB8-E37B-2BE1-0FCC-FAC03BA7B237}"/>
              </a:ext>
            </a:extLst>
          </p:cNvPr>
          <p:cNvSpPr>
            <a:spLocks noGrp="1"/>
          </p:cNvSpPr>
          <p:nvPr>
            <p:ph type="title"/>
          </p:nvPr>
        </p:nvSpPr>
        <p:spPr>
          <a:xfrm>
            <a:off x="4955458" y="499533"/>
            <a:ext cx="6587613" cy="1658198"/>
          </a:xfrm>
        </p:spPr>
        <p:txBody>
          <a:bodyPr vert="horz" lIns="91440" tIns="45720" rIns="91440" bIns="45720" rtlCol="0" anchor="ctr">
            <a:normAutofit/>
          </a:bodyPr>
          <a:lstStyle/>
          <a:p>
            <a:r>
              <a:rPr lang="en-US" b="1" dirty="0"/>
              <a:t>The Sure Word</a:t>
            </a:r>
          </a:p>
        </p:txBody>
      </p:sp>
      <p:pic>
        <p:nvPicPr>
          <p:cNvPr id="30726" name="Picture 6" descr="Free Medieval Scribe Working Image - Scribe, Medieval, Writing ...">
            <a:extLst>
              <a:ext uri="{FF2B5EF4-FFF2-40B4-BE49-F238E27FC236}">
                <a16:creationId xmlns:a16="http://schemas.microsoft.com/office/drawing/2014/main" id="{19114E87-E0D8-A207-1241-DF17A8A8A21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1605" r="38297"/>
          <a:stretch>
            <a:fillRect/>
          </a:stretch>
        </p:blipFill>
        <p:spPr bwMode="auto">
          <a:xfrm>
            <a:off x="633999" y="640080"/>
            <a:ext cx="4001315"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0C53CBF-1101-854D-9B87-69C18CAD0CCC}"/>
              </a:ext>
            </a:extLst>
          </p:cNvPr>
          <p:cNvSpPr>
            <a:spLocks noGrp="1"/>
          </p:cNvSpPr>
          <p:nvPr>
            <p:ph sz="half" idx="1"/>
          </p:nvPr>
        </p:nvSpPr>
        <p:spPr>
          <a:xfrm>
            <a:off x="4955458" y="2011680"/>
            <a:ext cx="6587613" cy="3864732"/>
          </a:xfrm>
        </p:spPr>
        <p:txBody>
          <a:bodyPr vert="horz" lIns="91440" tIns="45720" rIns="91440" bIns="45720" rtlCol="0">
            <a:normAutofit fontScale="92500"/>
          </a:bodyPr>
          <a:lstStyle/>
          <a:p>
            <a:r>
              <a:rPr lang="en-US" sz="4800" dirty="0">
                <a:solidFill>
                  <a:schemeClr val="bg2">
                    <a:lumMod val="20000"/>
                    <a:lumOff val="80000"/>
                  </a:schemeClr>
                </a:solidFill>
              </a:rPr>
              <a:t>2 Peter 1:21</a:t>
            </a:r>
          </a:p>
          <a:p>
            <a:r>
              <a:rPr lang="en-US" sz="4800" b="1" baseline="30000" dirty="0">
                <a:solidFill>
                  <a:schemeClr val="bg2">
                    <a:lumMod val="20000"/>
                    <a:lumOff val="80000"/>
                  </a:schemeClr>
                </a:solidFill>
              </a:rPr>
              <a:t>21 </a:t>
            </a:r>
            <a:r>
              <a:rPr lang="en-US" sz="4800" dirty="0">
                <a:solidFill>
                  <a:schemeClr val="bg2">
                    <a:lumMod val="20000"/>
                    <a:lumOff val="80000"/>
                  </a:schemeClr>
                </a:solidFill>
              </a:rPr>
              <a:t>For the prophecy came not in old time by the will of man: but holy men of God </a:t>
            </a:r>
            <a:r>
              <a:rPr lang="en-US" sz="4800" dirty="0" err="1">
                <a:solidFill>
                  <a:schemeClr val="bg2">
                    <a:lumMod val="20000"/>
                    <a:lumOff val="80000"/>
                  </a:schemeClr>
                </a:solidFill>
              </a:rPr>
              <a:t>spake</a:t>
            </a:r>
            <a:r>
              <a:rPr lang="en-US" sz="4800" dirty="0">
                <a:solidFill>
                  <a:schemeClr val="bg2">
                    <a:lumMod val="20000"/>
                    <a:lumOff val="80000"/>
                  </a:schemeClr>
                </a:solidFill>
              </a:rPr>
              <a:t> as they were moved by the Holy Ghost.</a:t>
            </a:r>
          </a:p>
        </p:txBody>
      </p:sp>
    </p:spTree>
    <p:extLst>
      <p:ext uri="{BB962C8B-B14F-4D97-AF65-F5344CB8AC3E}">
        <p14:creationId xmlns:p14="http://schemas.microsoft.com/office/powerpoint/2010/main" val="1503246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075267"/>
          </a:xfrm>
        </p:spPr>
        <p:txBody>
          <a:bodyPr vert="horz" lIns="91440" tIns="45720" rIns="91440" bIns="45720" rtlCol="0" anchor="ctr">
            <a:normAutofit/>
          </a:bodyPr>
          <a:lstStyle/>
          <a:p>
            <a:r>
              <a:rPr lang="en-US" b="1" dirty="0"/>
              <a:t>The Sure Word</a:t>
            </a:r>
          </a:p>
        </p:txBody>
      </p:sp>
      <p:sp>
        <p:nvSpPr>
          <p:cNvPr id="3" name="Content Placeholder 2"/>
          <p:cNvSpPr>
            <a:spLocks noGrp="1"/>
          </p:cNvSpPr>
          <p:nvPr>
            <p:ph sz="half" idx="1"/>
          </p:nvPr>
        </p:nvSpPr>
        <p:spPr>
          <a:xfrm>
            <a:off x="676656" y="1460500"/>
            <a:ext cx="5419343" cy="4800600"/>
          </a:xfrm>
        </p:spPr>
        <p:txBody>
          <a:bodyPr vert="horz" lIns="91440" tIns="45720" rIns="91440" bIns="45720" rtlCol="0">
            <a:normAutofit lnSpcReduction="10000"/>
          </a:bodyPr>
          <a:lstStyle/>
          <a:p>
            <a:r>
              <a:rPr lang="en-US" sz="4400" dirty="0">
                <a:solidFill>
                  <a:schemeClr val="bg2">
                    <a:lumMod val="20000"/>
                    <a:lumOff val="80000"/>
                  </a:schemeClr>
                </a:solidFill>
              </a:rPr>
              <a:t>1 Peter 1:10</a:t>
            </a:r>
          </a:p>
          <a:p>
            <a:r>
              <a:rPr lang="en-US" sz="4400" b="1" baseline="30000" dirty="0">
                <a:solidFill>
                  <a:schemeClr val="bg2">
                    <a:lumMod val="20000"/>
                    <a:lumOff val="80000"/>
                  </a:schemeClr>
                </a:solidFill>
              </a:rPr>
              <a:t>10 </a:t>
            </a:r>
            <a:r>
              <a:rPr lang="en-US" sz="4400" dirty="0">
                <a:solidFill>
                  <a:schemeClr val="bg2">
                    <a:lumMod val="20000"/>
                    <a:lumOff val="80000"/>
                  </a:schemeClr>
                </a:solidFill>
              </a:rPr>
              <a:t>Of which salvation the prophets have enquired and searched diligently, who prophesied of the grace that should come unto you:</a:t>
            </a:r>
          </a:p>
        </p:txBody>
      </p:sp>
      <p:pic>
        <p:nvPicPr>
          <p:cNvPr id="6" name="Content Placeholder 5">
            <a:extLst>
              <a:ext uri="{FF2B5EF4-FFF2-40B4-BE49-F238E27FC236}">
                <a16:creationId xmlns:a16="http://schemas.microsoft.com/office/drawing/2014/main" id="{FC4115C4-9E0C-EE00-D6B6-E956840378A3}"/>
              </a:ext>
            </a:extLst>
          </p:cNvPr>
          <p:cNvPicPr>
            <a:picLocks noGrp="1" noChangeAspect="1"/>
          </p:cNvPicPr>
          <p:nvPr>
            <p:ph sz="half" idx="2"/>
          </p:nvPr>
        </p:nvPicPr>
        <p:blipFill>
          <a:blip r:embed="rId2"/>
          <a:srcRect l="1425" r="22165"/>
          <a:stretch>
            <a:fillRect/>
          </a:stretch>
        </p:blipFill>
        <p:spPr>
          <a:xfrm>
            <a:off x="6946901" y="10"/>
            <a:ext cx="5245100" cy="6864408"/>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51" name="Rectangle 31750">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12100" y="292101"/>
            <a:ext cx="3662680" cy="774699"/>
          </a:xfrm>
        </p:spPr>
        <p:txBody>
          <a:bodyPr vert="horz" lIns="91440" tIns="45720" rIns="91440" bIns="45720" rtlCol="0" anchor="b">
            <a:normAutofit/>
          </a:bodyPr>
          <a:lstStyle/>
          <a:p>
            <a:r>
              <a:rPr lang="en-US" sz="4800" b="1" dirty="0">
                <a:solidFill>
                  <a:srgbClr val="FFFFFF"/>
                </a:solidFill>
              </a:rPr>
              <a:t>The Sure Word</a:t>
            </a:r>
          </a:p>
        </p:txBody>
      </p:sp>
      <p:pic>
        <p:nvPicPr>
          <p:cNvPr id="31746" name="Picture 2">
            <a:extLst>
              <a:ext uri="{FF2B5EF4-FFF2-40B4-BE49-F238E27FC236}">
                <a16:creationId xmlns:a16="http://schemas.microsoft.com/office/drawing/2014/main" id="{3CFA12F0-FDBD-460B-F20D-E2D5610FB7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0145" r="17217" b="1"/>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7912100" y="1066800"/>
            <a:ext cx="3886200" cy="5626100"/>
          </a:xfrm>
        </p:spPr>
        <p:txBody>
          <a:bodyPr vert="horz" lIns="91440" tIns="45720" rIns="91440" bIns="45720" rtlCol="0">
            <a:normAutofit fontScale="92500" lnSpcReduction="10000"/>
          </a:bodyPr>
          <a:lstStyle/>
          <a:p>
            <a:r>
              <a:rPr lang="en-US" sz="4000" dirty="0">
                <a:solidFill>
                  <a:srgbClr val="FFFFFF"/>
                </a:solidFill>
              </a:rPr>
              <a:t>1 Peter 1:11</a:t>
            </a:r>
          </a:p>
          <a:p>
            <a:r>
              <a:rPr lang="en-US" sz="4000" b="1" baseline="30000" dirty="0">
                <a:solidFill>
                  <a:srgbClr val="FFFFFF"/>
                </a:solidFill>
              </a:rPr>
              <a:t>11 </a:t>
            </a:r>
            <a:r>
              <a:rPr lang="en-US" sz="4000" dirty="0">
                <a:solidFill>
                  <a:srgbClr val="FFFFFF"/>
                </a:solidFill>
              </a:rPr>
              <a:t>Searching what, or what manner of time the Spirit of Christ which was in them did signify, when it testified beforehand the sufferings of Christ, and the glory that should follow.</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sz="6600" b="1" dirty="0"/>
              <a:t>The Sure Word</a:t>
            </a:r>
          </a:p>
        </p:txBody>
      </p:sp>
      <p:sp>
        <p:nvSpPr>
          <p:cNvPr id="4" name="Content Placeholder 3"/>
          <p:cNvSpPr>
            <a:spLocks noGrp="1"/>
          </p:cNvSpPr>
          <p:nvPr>
            <p:ph sz="half" idx="2"/>
          </p:nvPr>
        </p:nvSpPr>
        <p:spPr>
          <a:xfrm>
            <a:off x="676657" y="2011680"/>
            <a:ext cx="4162044" cy="4211320"/>
          </a:xfrm>
        </p:spPr>
        <p:txBody>
          <a:bodyPr vert="horz" lIns="91440" tIns="45720" rIns="91440" bIns="45720" rtlCol="0">
            <a:normAutofit fontScale="92500" lnSpcReduction="10000"/>
          </a:bodyPr>
          <a:lstStyle/>
          <a:p>
            <a:r>
              <a:rPr lang="en-US" sz="4800" dirty="0">
                <a:solidFill>
                  <a:schemeClr val="bg2">
                    <a:lumMod val="20000"/>
                    <a:lumOff val="80000"/>
                  </a:schemeClr>
                </a:solidFill>
              </a:rPr>
              <a:t>15. Why cannot all the world see this light?</a:t>
            </a:r>
          </a:p>
          <a:p>
            <a:r>
              <a:rPr lang="en-US" sz="4800" dirty="0">
                <a:solidFill>
                  <a:schemeClr val="bg2">
                    <a:lumMod val="20000"/>
                    <a:lumOff val="80000"/>
                  </a:schemeClr>
                </a:solidFill>
              </a:rPr>
              <a:t>1 Corinthians 2:14;  </a:t>
            </a:r>
          </a:p>
          <a:p>
            <a:r>
              <a:rPr lang="en-US" sz="4800" dirty="0">
                <a:solidFill>
                  <a:schemeClr val="bg2">
                    <a:lumMod val="20000"/>
                    <a:lumOff val="80000"/>
                  </a:schemeClr>
                </a:solidFill>
              </a:rPr>
              <a:t>2 Corinthians 4:3–4</a:t>
            </a:r>
          </a:p>
        </p:txBody>
      </p:sp>
      <p:pic>
        <p:nvPicPr>
          <p:cNvPr id="32770" name="Picture 2" descr="Premium Photo | Holy Bible with rays of light coming">
            <a:extLst>
              <a:ext uri="{FF2B5EF4-FFF2-40B4-BE49-F238E27FC236}">
                <a16:creationId xmlns:a16="http://schemas.microsoft.com/office/drawing/2014/main" id="{B20D7E8D-AB47-00F0-8A6A-4074444A921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16" r="6949"/>
          <a:stretch>
            <a:fillRect/>
          </a:stretch>
        </p:blipFill>
        <p:spPr bwMode="auto">
          <a:xfrm>
            <a:off x="5867400" y="10"/>
            <a:ext cx="6324601"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80199" y="499533"/>
            <a:ext cx="4565651" cy="897467"/>
          </a:xfrm>
        </p:spPr>
        <p:txBody>
          <a:bodyPr vert="horz" lIns="91440" tIns="45720" rIns="91440" bIns="45720" rtlCol="0" anchor="ctr">
            <a:normAutofit/>
          </a:bodyPr>
          <a:lstStyle/>
          <a:p>
            <a:r>
              <a:rPr lang="en-US" b="1" dirty="0"/>
              <a:t>The Sure Word</a:t>
            </a:r>
          </a:p>
        </p:txBody>
      </p:sp>
      <p:pic>
        <p:nvPicPr>
          <p:cNvPr id="33794" name="Picture 2" descr="Report: Screen Time Nears 100 Hours Weekly - Insight Media">
            <a:extLst>
              <a:ext uri="{FF2B5EF4-FFF2-40B4-BE49-F238E27FC236}">
                <a16:creationId xmlns:a16="http://schemas.microsoft.com/office/drawing/2014/main" id="{77A3E886-8EB3-A4C4-9D1C-C7F3D6C9EAE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489" t="1" r="23530" b="1"/>
          <a:stretch>
            <a:fillRect/>
          </a:stretch>
        </p:blipFill>
        <p:spPr bwMode="auto">
          <a:xfrm>
            <a:off x="20" y="10"/>
            <a:ext cx="5753080" cy="68644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6565899" y="1397000"/>
            <a:ext cx="4565651" cy="4698999"/>
          </a:xfrm>
        </p:spPr>
        <p:txBody>
          <a:bodyPr vert="horz" lIns="91440" tIns="45720" rIns="91440" bIns="45720" rtlCol="0">
            <a:normAutofit lnSpcReduction="10000"/>
          </a:bodyPr>
          <a:lstStyle/>
          <a:p>
            <a:r>
              <a:rPr lang="en-US" sz="3600" dirty="0">
                <a:solidFill>
                  <a:schemeClr val="bg2">
                    <a:lumMod val="20000"/>
                    <a:lumOff val="80000"/>
                  </a:schemeClr>
                </a:solidFill>
              </a:rPr>
              <a:t>1 Corinthians 2:14</a:t>
            </a:r>
          </a:p>
          <a:p>
            <a:r>
              <a:rPr lang="en-US" sz="3600" b="1" baseline="30000" dirty="0">
                <a:solidFill>
                  <a:schemeClr val="bg2">
                    <a:lumMod val="20000"/>
                    <a:lumOff val="80000"/>
                  </a:schemeClr>
                </a:solidFill>
              </a:rPr>
              <a:t>14 </a:t>
            </a:r>
            <a:r>
              <a:rPr lang="en-US" sz="3600" dirty="0">
                <a:solidFill>
                  <a:schemeClr val="bg2">
                    <a:lumMod val="20000"/>
                    <a:lumOff val="80000"/>
                  </a:schemeClr>
                </a:solidFill>
              </a:rPr>
              <a:t>But the natural man </a:t>
            </a:r>
            <a:r>
              <a:rPr lang="en-US" sz="3600" dirty="0" err="1">
                <a:solidFill>
                  <a:schemeClr val="bg2">
                    <a:lumMod val="20000"/>
                    <a:lumOff val="80000"/>
                  </a:schemeClr>
                </a:solidFill>
              </a:rPr>
              <a:t>receiveth</a:t>
            </a:r>
            <a:r>
              <a:rPr lang="en-US" sz="3600" dirty="0">
                <a:solidFill>
                  <a:schemeClr val="bg2">
                    <a:lumMod val="20000"/>
                    <a:lumOff val="80000"/>
                  </a:schemeClr>
                </a:solidFill>
              </a:rPr>
              <a:t> not the things of the Spirit of God: for they are foolishness unto him: neither can he know them, because they are spiritually discerned.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1658198"/>
          </a:xfrm>
        </p:spPr>
        <p:txBody>
          <a:bodyPr vert="horz" lIns="91440" tIns="45720" rIns="91440" bIns="45720" rtlCol="0" anchor="ctr">
            <a:normAutofit/>
          </a:bodyPr>
          <a:lstStyle/>
          <a:p>
            <a:r>
              <a:rPr lang="en-US" dirty="0"/>
              <a:t>The Sure Word</a:t>
            </a:r>
            <a:endParaRPr lang="en-US"/>
          </a:p>
        </p:txBody>
      </p:sp>
      <p:sp>
        <p:nvSpPr>
          <p:cNvPr id="3" name="Content Placeholder 2"/>
          <p:cNvSpPr>
            <a:spLocks noGrp="1"/>
          </p:cNvSpPr>
          <p:nvPr>
            <p:ph sz="half" idx="1"/>
          </p:nvPr>
        </p:nvSpPr>
        <p:spPr>
          <a:xfrm>
            <a:off x="676657" y="2011680"/>
            <a:ext cx="4441444" cy="3766185"/>
          </a:xfrm>
        </p:spPr>
        <p:txBody>
          <a:bodyPr vert="horz" lIns="91440" tIns="45720" rIns="91440" bIns="45720" rtlCol="0">
            <a:normAutofit/>
          </a:bodyPr>
          <a:lstStyle/>
          <a:p>
            <a:r>
              <a:rPr lang="en-US" sz="4000" dirty="0">
                <a:solidFill>
                  <a:schemeClr val="bg2">
                    <a:lumMod val="20000"/>
                    <a:lumOff val="80000"/>
                  </a:schemeClr>
                </a:solidFill>
              </a:rPr>
              <a:t>2 Corinthians 4:3-4</a:t>
            </a:r>
          </a:p>
          <a:p>
            <a:r>
              <a:rPr lang="en-US" sz="4000" b="1" baseline="30000" dirty="0">
                <a:solidFill>
                  <a:schemeClr val="bg2">
                    <a:lumMod val="20000"/>
                    <a:lumOff val="80000"/>
                  </a:schemeClr>
                </a:solidFill>
              </a:rPr>
              <a:t>3 </a:t>
            </a:r>
            <a:r>
              <a:rPr lang="en-US" sz="4000" dirty="0">
                <a:solidFill>
                  <a:schemeClr val="bg2">
                    <a:lumMod val="20000"/>
                    <a:lumOff val="80000"/>
                  </a:schemeClr>
                </a:solidFill>
              </a:rPr>
              <a:t>But if our gospel be hid, it is hid to them that are lost:</a:t>
            </a:r>
          </a:p>
        </p:txBody>
      </p:sp>
      <p:pic>
        <p:nvPicPr>
          <p:cNvPr id="34818" name="Picture 2" descr="Light Under Bushel Basket at Isabel Newell blog">
            <a:extLst>
              <a:ext uri="{FF2B5EF4-FFF2-40B4-BE49-F238E27FC236}">
                <a16:creationId xmlns:a16="http://schemas.microsoft.com/office/drawing/2014/main" id="{A0484BA3-DE54-8EC5-881F-7878B5B712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841" r="27247" b="-2"/>
          <a:stretch>
            <a:fillRect/>
          </a:stretch>
        </p:blipFill>
        <p:spPr bwMode="auto">
          <a:xfrm>
            <a:off x="6210301" y="10"/>
            <a:ext cx="5981700"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600" y="279401"/>
            <a:ext cx="7416801" cy="914400"/>
          </a:xfrm>
        </p:spPr>
        <p:txBody>
          <a:bodyPr vert="horz" lIns="91440" tIns="45720" rIns="91440" bIns="45720" rtlCol="0" anchor="ctr">
            <a:normAutofit/>
          </a:bodyPr>
          <a:lstStyle/>
          <a:p>
            <a:r>
              <a:rPr lang="en-US" b="1" dirty="0"/>
              <a:t>The Sure Word</a:t>
            </a:r>
          </a:p>
        </p:txBody>
      </p:sp>
      <p:sp>
        <p:nvSpPr>
          <p:cNvPr id="3" name="Content Placeholder 2"/>
          <p:cNvSpPr>
            <a:spLocks noGrp="1"/>
          </p:cNvSpPr>
          <p:nvPr>
            <p:ph sz="half" idx="1"/>
          </p:nvPr>
        </p:nvSpPr>
        <p:spPr>
          <a:xfrm>
            <a:off x="457200" y="1193802"/>
            <a:ext cx="4546599" cy="5164666"/>
          </a:xfrm>
        </p:spPr>
        <p:txBody>
          <a:bodyPr vert="horz" lIns="91440" tIns="45720" rIns="91440" bIns="45720" rtlCol="0">
            <a:normAutofit/>
          </a:bodyPr>
          <a:lstStyle/>
          <a:p>
            <a:r>
              <a:rPr lang="en-US" sz="3600" dirty="0">
                <a:solidFill>
                  <a:schemeClr val="bg2">
                    <a:lumMod val="20000"/>
                    <a:lumOff val="80000"/>
                  </a:schemeClr>
                </a:solidFill>
              </a:rPr>
              <a:t>2 Corinthians 4:3-4</a:t>
            </a:r>
          </a:p>
          <a:p>
            <a:r>
              <a:rPr lang="en-US" sz="3600" b="1" baseline="30000" dirty="0">
                <a:solidFill>
                  <a:schemeClr val="bg2">
                    <a:lumMod val="20000"/>
                    <a:lumOff val="80000"/>
                  </a:schemeClr>
                </a:solidFill>
              </a:rPr>
              <a:t>4 </a:t>
            </a:r>
            <a:r>
              <a:rPr lang="en-US" sz="3600" dirty="0">
                <a:solidFill>
                  <a:schemeClr val="bg2">
                    <a:lumMod val="20000"/>
                    <a:lumOff val="80000"/>
                  </a:schemeClr>
                </a:solidFill>
              </a:rPr>
              <a:t>In whom the god of this world hath blinded the minds of them which believe not, lest the light of the glorious gospel of Christ, who is the image of God, should shine unto them.</a:t>
            </a:r>
          </a:p>
        </p:txBody>
      </p:sp>
      <p:pic>
        <p:nvPicPr>
          <p:cNvPr id="35842" name="Picture 2" descr="How to Fix Light-Sensitive Eyes | Solana Beach">
            <a:extLst>
              <a:ext uri="{FF2B5EF4-FFF2-40B4-BE49-F238E27FC236}">
                <a16:creationId xmlns:a16="http://schemas.microsoft.com/office/drawing/2014/main" id="{8BBAFB12-63D3-2AEF-D36A-C1BD4AE5D28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407" r="24242" b="-2"/>
          <a:stretch>
            <a:fillRect/>
          </a:stretch>
        </p:blipFill>
        <p:spPr bwMode="auto">
          <a:xfrm>
            <a:off x="5473701" y="10"/>
            <a:ext cx="6718300"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499533"/>
            <a:ext cx="3401568" cy="840105"/>
          </a:xfrm>
        </p:spPr>
        <p:txBody>
          <a:bodyPr vert="horz" lIns="91440" tIns="45720" rIns="91440" bIns="45720" rtlCol="0" anchor="b">
            <a:normAutofit/>
          </a:bodyPr>
          <a:lstStyle/>
          <a:p>
            <a:r>
              <a:rPr lang="en-US" sz="4000" b="1" dirty="0">
                <a:solidFill>
                  <a:srgbClr val="FFFFFF"/>
                </a:solidFill>
              </a:rPr>
              <a:t>An Eye-Witness</a:t>
            </a:r>
          </a:p>
        </p:txBody>
      </p:sp>
      <p:pic>
        <p:nvPicPr>
          <p:cNvPr id="12" name="Content Placeholder 11">
            <a:extLst>
              <a:ext uri="{FF2B5EF4-FFF2-40B4-BE49-F238E27FC236}">
                <a16:creationId xmlns:a16="http://schemas.microsoft.com/office/drawing/2014/main" id="{7566BC02-DB3C-AE8C-8760-F5D6F9063B0A}"/>
              </a:ext>
            </a:extLst>
          </p:cNvPr>
          <p:cNvPicPr>
            <a:picLocks noGrp="1" noChangeAspect="1"/>
          </p:cNvPicPr>
          <p:nvPr>
            <p:ph sz="half" idx="1"/>
          </p:nvPr>
        </p:nvPicPr>
        <p:blipFill>
          <a:blip r:embed="rId2"/>
          <a:srcRect l="9741" r="5992"/>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8173212" y="1469036"/>
            <a:ext cx="3401568" cy="5194092"/>
          </a:xfrm>
        </p:spPr>
        <p:txBody>
          <a:bodyPr vert="horz" lIns="91440" tIns="45720" rIns="91440" bIns="45720" rtlCol="0">
            <a:normAutofit/>
          </a:bodyPr>
          <a:lstStyle/>
          <a:p>
            <a:r>
              <a:rPr lang="en-US" sz="4000" dirty="0">
                <a:solidFill>
                  <a:srgbClr val="FFFFFF"/>
                </a:solidFill>
              </a:rPr>
              <a:t>2. With what positiveness could Peter speak of the glory of Christ’s coming?</a:t>
            </a:r>
          </a:p>
          <a:p>
            <a:r>
              <a:rPr lang="en-US" sz="4000" dirty="0">
                <a:solidFill>
                  <a:srgbClr val="FFFFFF"/>
                </a:solidFill>
              </a:rPr>
              <a:t>2 Peter 1:16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83125" y="499533"/>
            <a:ext cx="6562726" cy="1658198"/>
          </a:xfrm>
        </p:spPr>
        <p:txBody>
          <a:bodyPr vert="horz" lIns="91440" tIns="45720" rIns="91440" bIns="45720" rtlCol="0" anchor="ctr">
            <a:normAutofit/>
          </a:bodyPr>
          <a:lstStyle/>
          <a:p>
            <a:r>
              <a:rPr lang="en-US" sz="7200" b="1" dirty="0"/>
              <a:t>The Sure Word</a:t>
            </a:r>
          </a:p>
        </p:txBody>
      </p:sp>
      <p:pic>
        <p:nvPicPr>
          <p:cNvPr id="36866" name="Picture 2" descr="Jesus: Opening Blind Eyes - Jefferson Gospel Open Bible Church">
            <a:extLst>
              <a:ext uri="{FF2B5EF4-FFF2-40B4-BE49-F238E27FC236}">
                <a16:creationId xmlns:a16="http://schemas.microsoft.com/office/drawing/2014/main" id="{CBD3311B-D554-28D1-50E1-281662EC369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1061" r="25033" b="-1"/>
          <a:stretch>
            <a:fillRect/>
          </a:stretch>
        </p:blipFill>
        <p:spPr bwMode="auto">
          <a:xfrm>
            <a:off x="20" y="10"/>
            <a:ext cx="4077443" cy="686440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702557" y="2011680"/>
            <a:ext cx="6428994" cy="3766185"/>
          </a:xfrm>
        </p:spPr>
        <p:txBody>
          <a:bodyPr vert="horz" lIns="91440" tIns="45720" rIns="91440" bIns="45720" rtlCol="0">
            <a:normAutofit fontScale="92500" lnSpcReduction="10000"/>
          </a:bodyPr>
          <a:lstStyle/>
          <a:p>
            <a:r>
              <a:rPr lang="en-US" sz="6000" dirty="0">
                <a:solidFill>
                  <a:schemeClr val="bg2">
                    <a:lumMod val="20000"/>
                    <a:lumOff val="80000"/>
                  </a:schemeClr>
                </a:solidFill>
              </a:rPr>
              <a:t>16. What aid must we have in order to understand it?</a:t>
            </a:r>
          </a:p>
          <a:p>
            <a:endParaRPr lang="en-US" sz="6000" dirty="0">
              <a:solidFill>
                <a:schemeClr val="bg2">
                  <a:lumMod val="20000"/>
                  <a:lumOff val="80000"/>
                </a:schemeClr>
              </a:solidFill>
            </a:endParaRPr>
          </a:p>
          <a:p>
            <a:r>
              <a:rPr lang="en-US" sz="6000" dirty="0">
                <a:solidFill>
                  <a:schemeClr val="bg2">
                    <a:lumMod val="20000"/>
                    <a:lumOff val="80000"/>
                  </a:schemeClr>
                </a:solidFill>
              </a:rPr>
              <a:t>1 Corinthians 2:9–10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884767"/>
          </a:xfrm>
        </p:spPr>
        <p:txBody>
          <a:bodyPr vert="horz" lIns="91440" tIns="45720" rIns="91440" bIns="45720" rtlCol="0" anchor="ctr">
            <a:normAutofit/>
          </a:bodyPr>
          <a:lstStyle/>
          <a:p>
            <a:r>
              <a:rPr lang="en-US" b="1" dirty="0"/>
              <a:t>The Sure Word</a:t>
            </a:r>
          </a:p>
        </p:txBody>
      </p:sp>
      <p:sp>
        <p:nvSpPr>
          <p:cNvPr id="3" name="Content Placeholder 2"/>
          <p:cNvSpPr>
            <a:spLocks noGrp="1"/>
          </p:cNvSpPr>
          <p:nvPr>
            <p:ph sz="half" idx="1"/>
          </p:nvPr>
        </p:nvSpPr>
        <p:spPr>
          <a:xfrm>
            <a:off x="676657" y="1384300"/>
            <a:ext cx="4200144" cy="4974167"/>
          </a:xfrm>
        </p:spPr>
        <p:txBody>
          <a:bodyPr vert="horz" lIns="91440" tIns="45720" rIns="91440" bIns="45720" rtlCol="0">
            <a:normAutofit/>
          </a:bodyPr>
          <a:lstStyle/>
          <a:p>
            <a:r>
              <a:rPr lang="en-US" sz="3600" dirty="0">
                <a:solidFill>
                  <a:schemeClr val="bg2">
                    <a:lumMod val="20000"/>
                    <a:lumOff val="80000"/>
                  </a:schemeClr>
                </a:solidFill>
              </a:rPr>
              <a:t>1 Corinthians 2:9</a:t>
            </a:r>
          </a:p>
          <a:p>
            <a:r>
              <a:rPr lang="en-US" sz="3600" b="1" baseline="30000" dirty="0">
                <a:solidFill>
                  <a:schemeClr val="bg2">
                    <a:lumMod val="20000"/>
                    <a:lumOff val="80000"/>
                  </a:schemeClr>
                </a:solidFill>
              </a:rPr>
              <a:t>9 </a:t>
            </a:r>
            <a:r>
              <a:rPr lang="en-US" sz="3600" dirty="0">
                <a:solidFill>
                  <a:schemeClr val="bg2">
                    <a:lumMod val="20000"/>
                    <a:lumOff val="80000"/>
                  </a:schemeClr>
                </a:solidFill>
              </a:rPr>
              <a:t>But as it is written, Eye hath not seen, nor ear heard, neither have entered into the heart of man, the things which God hath prepared for them that love him.</a:t>
            </a:r>
          </a:p>
        </p:txBody>
      </p:sp>
      <p:pic>
        <p:nvPicPr>
          <p:cNvPr id="8" name="Content Placeholder 7">
            <a:extLst>
              <a:ext uri="{FF2B5EF4-FFF2-40B4-BE49-F238E27FC236}">
                <a16:creationId xmlns:a16="http://schemas.microsoft.com/office/drawing/2014/main" id="{24520BBF-7B93-50AA-CAC9-8B2448C4E158}"/>
              </a:ext>
            </a:extLst>
          </p:cNvPr>
          <p:cNvPicPr>
            <a:picLocks noGrp="1" noChangeAspect="1"/>
          </p:cNvPicPr>
          <p:nvPr>
            <p:ph sz="half" idx="2"/>
          </p:nvPr>
        </p:nvPicPr>
        <p:blipFill rotWithShape="1">
          <a:blip r:embed="rId2"/>
          <a:srcRect l="2869"/>
          <a:stretch>
            <a:fillRect/>
          </a:stretch>
        </p:blipFill>
        <p:spPr bwMode="auto">
          <a:xfrm>
            <a:off x="5524500" y="10"/>
            <a:ext cx="6667501"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55458" y="499533"/>
            <a:ext cx="6587613" cy="1658198"/>
          </a:xfrm>
        </p:spPr>
        <p:txBody>
          <a:bodyPr vert="horz" lIns="91440" tIns="45720" rIns="91440" bIns="45720" rtlCol="0" anchor="ctr">
            <a:normAutofit/>
          </a:bodyPr>
          <a:lstStyle/>
          <a:p>
            <a:r>
              <a:rPr lang="en-US" sz="6600" b="1" dirty="0"/>
              <a:t>The Sure Word</a:t>
            </a:r>
          </a:p>
        </p:txBody>
      </p:sp>
      <p:pic>
        <p:nvPicPr>
          <p:cNvPr id="38914" name="Picture 2" descr="Free Dove Pictures Holy Spirit">
            <a:extLst>
              <a:ext uri="{FF2B5EF4-FFF2-40B4-BE49-F238E27FC236}">
                <a16:creationId xmlns:a16="http://schemas.microsoft.com/office/drawing/2014/main" id="{77887390-8E78-2EBA-200C-8CFB94EC64E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6100" r="22295" b="-2"/>
          <a:stretch>
            <a:fillRect/>
          </a:stretch>
        </p:blipFill>
        <p:spPr bwMode="auto">
          <a:xfrm>
            <a:off x="633999" y="640080"/>
            <a:ext cx="4001315"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4955458" y="2011679"/>
            <a:ext cx="6587613" cy="4346787"/>
          </a:xfrm>
        </p:spPr>
        <p:txBody>
          <a:bodyPr vert="horz" lIns="91440" tIns="45720" rIns="91440" bIns="45720" rtlCol="0">
            <a:normAutofit fontScale="92500"/>
          </a:bodyPr>
          <a:lstStyle/>
          <a:p>
            <a:r>
              <a:rPr lang="en-US" sz="5400" dirty="0">
                <a:solidFill>
                  <a:schemeClr val="bg2">
                    <a:lumMod val="20000"/>
                    <a:lumOff val="80000"/>
                  </a:schemeClr>
                </a:solidFill>
              </a:rPr>
              <a:t>1 Corinthians 2:10</a:t>
            </a:r>
          </a:p>
          <a:p>
            <a:r>
              <a:rPr lang="en-US" sz="5400" b="1" baseline="30000" dirty="0">
                <a:solidFill>
                  <a:schemeClr val="bg2">
                    <a:lumMod val="20000"/>
                    <a:lumOff val="80000"/>
                  </a:schemeClr>
                </a:solidFill>
              </a:rPr>
              <a:t>10 </a:t>
            </a:r>
            <a:r>
              <a:rPr lang="en-US" sz="5400" dirty="0">
                <a:solidFill>
                  <a:schemeClr val="bg2">
                    <a:lumMod val="20000"/>
                    <a:lumOff val="80000"/>
                  </a:schemeClr>
                </a:solidFill>
              </a:rPr>
              <a:t>But God hath revealed them unto us by his Spirit: for the Spirit </a:t>
            </a:r>
            <a:r>
              <a:rPr lang="en-US" sz="5400" dirty="0" err="1">
                <a:solidFill>
                  <a:schemeClr val="bg2">
                    <a:lumMod val="20000"/>
                    <a:lumOff val="80000"/>
                  </a:schemeClr>
                </a:solidFill>
              </a:rPr>
              <a:t>searcheth</a:t>
            </a:r>
            <a:r>
              <a:rPr lang="en-US" sz="5400" dirty="0">
                <a:solidFill>
                  <a:schemeClr val="bg2">
                    <a:lumMod val="20000"/>
                    <a:lumOff val="80000"/>
                  </a:schemeClr>
                </a:solidFill>
              </a:rPr>
              <a:t> all things, yea, the deep things of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45" name="Rectangle 39944">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241301"/>
            <a:ext cx="3401568" cy="952499"/>
          </a:xfrm>
        </p:spPr>
        <p:txBody>
          <a:bodyPr vert="horz" lIns="91440" tIns="45720" rIns="91440" bIns="45720" rtlCol="0" anchor="b">
            <a:normAutofit/>
          </a:bodyPr>
          <a:lstStyle/>
          <a:p>
            <a:r>
              <a:rPr lang="en-US" sz="4000" b="1" dirty="0">
                <a:solidFill>
                  <a:srgbClr val="FFFFFF"/>
                </a:solidFill>
              </a:rPr>
              <a:t>The Sure Word</a:t>
            </a:r>
          </a:p>
        </p:txBody>
      </p:sp>
      <p:pic>
        <p:nvPicPr>
          <p:cNvPr id="39938" name="Picture 2" descr="Holy spirit and holy scriptures, dove on the holy bible, gift of the ...">
            <a:extLst>
              <a:ext uri="{FF2B5EF4-FFF2-40B4-BE49-F238E27FC236}">
                <a16:creationId xmlns:a16="http://schemas.microsoft.com/office/drawing/2014/main" id="{5676319E-824B-4AD0-85B8-F8A200EDA3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31940" r="5142"/>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8173212" y="1524000"/>
            <a:ext cx="3401568" cy="4834467"/>
          </a:xfrm>
        </p:spPr>
        <p:txBody>
          <a:bodyPr vert="horz" lIns="91440" tIns="45720" rIns="91440" bIns="45720" rtlCol="0">
            <a:normAutofit/>
          </a:bodyPr>
          <a:lstStyle/>
          <a:p>
            <a:r>
              <a:rPr lang="en-US" sz="4000" dirty="0">
                <a:solidFill>
                  <a:srgbClr val="FFFFFF"/>
                </a:solidFill>
              </a:rPr>
              <a:t>17. Having the aid of the Spirit, how must we proceed in our study?</a:t>
            </a:r>
          </a:p>
          <a:p>
            <a:r>
              <a:rPr lang="en-US" sz="4000" dirty="0">
                <a:solidFill>
                  <a:srgbClr val="FFFFFF"/>
                </a:solidFill>
              </a:rPr>
              <a:t>1 Corinthians 2:13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5" y="499533"/>
            <a:ext cx="7115176" cy="910167"/>
          </a:xfrm>
        </p:spPr>
        <p:txBody>
          <a:bodyPr vert="horz" lIns="91440" tIns="45720" rIns="91440" bIns="45720" rtlCol="0" anchor="ctr">
            <a:normAutofit/>
          </a:bodyPr>
          <a:lstStyle/>
          <a:p>
            <a:r>
              <a:rPr lang="en-US" b="1" dirty="0"/>
              <a:t>The Sure Word</a:t>
            </a:r>
          </a:p>
        </p:txBody>
      </p:sp>
      <p:sp>
        <p:nvSpPr>
          <p:cNvPr id="3" name="Content Placeholder 2"/>
          <p:cNvSpPr>
            <a:spLocks noGrp="1"/>
          </p:cNvSpPr>
          <p:nvPr>
            <p:ph sz="half" idx="1"/>
          </p:nvPr>
        </p:nvSpPr>
        <p:spPr>
          <a:xfrm>
            <a:off x="676657" y="1612900"/>
            <a:ext cx="4454144" cy="4745566"/>
          </a:xfrm>
        </p:spPr>
        <p:txBody>
          <a:bodyPr vert="horz" lIns="91440" tIns="45720" rIns="91440" bIns="45720" rtlCol="0">
            <a:normAutofit/>
          </a:bodyPr>
          <a:lstStyle/>
          <a:p>
            <a:r>
              <a:rPr lang="en-US" sz="3600" dirty="0">
                <a:solidFill>
                  <a:schemeClr val="bg2">
                    <a:lumMod val="20000"/>
                    <a:lumOff val="80000"/>
                  </a:schemeClr>
                </a:solidFill>
              </a:rPr>
              <a:t>1 Corinthians 2:13</a:t>
            </a:r>
          </a:p>
          <a:p>
            <a:r>
              <a:rPr lang="en-US" sz="3600" b="1" baseline="30000" dirty="0">
                <a:solidFill>
                  <a:schemeClr val="bg2">
                    <a:lumMod val="20000"/>
                    <a:lumOff val="80000"/>
                  </a:schemeClr>
                </a:solidFill>
              </a:rPr>
              <a:t>13 </a:t>
            </a:r>
            <a:r>
              <a:rPr lang="en-US" sz="3600" dirty="0">
                <a:solidFill>
                  <a:schemeClr val="bg2">
                    <a:lumMod val="20000"/>
                    <a:lumOff val="80000"/>
                  </a:schemeClr>
                </a:solidFill>
              </a:rPr>
              <a:t>Which things also we speak, not in the words which man's wisdom </a:t>
            </a:r>
            <a:r>
              <a:rPr lang="en-US" sz="3600" dirty="0" err="1">
                <a:solidFill>
                  <a:schemeClr val="bg2">
                    <a:lumMod val="20000"/>
                    <a:lumOff val="80000"/>
                  </a:schemeClr>
                </a:solidFill>
              </a:rPr>
              <a:t>teacheth</a:t>
            </a:r>
            <a:r>
              <a:rPr lang="en-US" sz="3600" dirty="0">
                <a:solidFill>
                  <a:schemeClr val="bg2">
                    <a:lumMod val="20000"/>
                    <a:lumOff val="80000"/>
                  </a:schemeClr>
                </a:solidFill>
              </a:rPr>
              <a:t>, but which the Holy Ghost </a:t>
            </a:r>
            <a:r>
              <a:rPr lang="en-US" sz="3600" dirty="0" err="1">
                <a:solidFill>
                  <a:schemeClr val="bg2">
                    <a:lumMod val="20000"/>
                    <a:lumOff val="80000"/>
                  </a:schemeClr>
                </a:solidFill>
              </a:rPr>
              <a:t>teacheth</a:t>
            </a:r>
            <a:r>
              <a:rPr lang="en-US" sz="3600" dirty="0">
                <a:solidFill>
                  <a:schemeClr val="bg2">
                    <a:lumMod val="20000"/>
                    <a:lumOff val="80000"/>
                  </a:schemeClr>
                </a:solidFill>
              </a:rPr>
              <a:t>; comparing spiritual things with spiritual.</a:t>
            </a:r>
          </a:p>
        </p:txBody>
      </p:sp>
      <p:pic>
        <p:nvPicPr>
          <p:cNvPr id="40962" name="Picture 2" descr="Joining in Jesus' Manifesto | Reflections of God's Love">
            <a:extLst>
              <a:ext uri="{FF2B5EF4-FFF2-40B4-BE49-F238E27FC236}">
                <a16:creationId xmlns:a16="http://schemas.microsoft.com/office/drawing/2014/main" id="{FFC99204-5E03-61AB-2A15-C6BDB96282A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529" r="22106" b="-2"/>
          <a:stretch>
            <a:fillRect/>
          </a:stretch>
        </p:blipFill>
        <p:spPr bwMode="auto">
          <a:xfrm>
            <a:off x="5435601" y="10"/>
            <a:ext cx="6756400" cy="6864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a:xfrm>
            <a:off x="3444658" y="755904"/>
            <a:ext cx="7711025" cy="3084576"/>
          </a:xfrm>
        </p:spPr>
        <p:txBody>
          <a:bodyPr vert="horz" lIns="91440" tIns="45720" rIns="91440" bIns="45720" rtlCol="0" anchor="ctr">
            <a:noAutofit/>
          </a:bodyPr>
          <a:lstStyle/>
          <a:p>
            <a:pPr algn="l"/>
            <a:r>
              <a:rPr lang="en-US" sz="11200" dirty="0"/>
              <a:t>Thank you!</a:t>
            </a:r>
          </a:p>
        </p:txBody>
      </p:sp>
      <p:sp>
        <p:nvSpPr>
          <p:cNvPr id="3" name="Content Placeholder 2">
            <a:extLst>
              <a:ext uri="{FF2B5EF4-FFF2-40B4-BE49-F238E27FC236}">
                <a16:creationId xmlns:a16="http://schemas.microsoft.com/office/drawing/2014/main" id="{3C6EE18F-CF72-C06C-3020-B9FA4DEAB729}"/>
              </a:ext>
            </a:extLst>
          </p:cNvPr>
          <p:cNvSpPr>
            <a:spLocks noGrp="1"/>
          </p:cNvSpPr>
          <p:nvPr>
            <p:ph sz="quarter" idx="14"/>
          </p:nvPr>
        </p:nvSpPr>
        <p:spPr>
          <a:xfrm>
            <a:off x="4869044" y="3340401"/>
            <a:ext cx="6838274" cy="1712176"/>
          </a:xfrm>
        </p:spPr>
        <p:txBody>
          <a:bodyPr vert="horz" lIns="91440" tIns="45720" rIns="91440" bIns="45720" rtlCol="0" anchor="t">
            <a:normAutofit/>
          </a:bodyPr>
          <a:lstStyle/>
          <a:p>
            <a:r>
              <a:rPr lang="en-US" sz="5400" dirty="0"/>
              <a:t>…and Happy Sabbath!!</a:t>
            </a:r>
          </a:p>
        </p:txBody>
      </p:sp>
    </p:spTree>
    <p:extLst>
      <p:ext uri="{BB962C8B-B14F-4D97-AF65-F5344CB8AC3E}">
        <p14:creationId xmlns:p14="http://schemas.microsoft.com/office/powerpoint/2010/main" val="2236553916"/>
      </p:ext>
    </p:extLst>
  </p:cSld>
  <p:clrMapOvr>
    <a:overrideClrMapping bg1="dk1" tx1="lt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02F78C-EFF5-5A46-28EE-EFD8A507E56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52D766-9CBB-D1D2-31F1-BC25CF509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982B5-8AA4-C472-16FB-F7486F552821}"/>
              </a:ext>
            </a:extLst>
          </p:cNvPr>
          <p:cNvSpPr>
            <a:spLocks noGrp="1"/>
          </p:cNvSpPr>
          <p:nvPr>
            <p:ph type="title"/>
          </p:nvPr>
        </p:nvSpPr>
        <p:spPr>
          <a:xfrm>
            <a:off x="657225" y="499534"/>
            <a:ext cx="7115176" cy="929874"/>
          </a:xfrm>
        </p:spPr>
        <p:txBody>
          <a:bodyPr vert="horz" lIns="91440" tIns="45720" rIns="91440" bIns="45720" rtlCol="0" anchor="ctr">
            <a:normAutofit/>
          </a:bodyPr>
          <a:lstStyle/>
          <a:p>
            <a:r>
              <a:rPr lang="en-US" dirty="0"/>
              <a:t>An Eye-Witness</a:t>
            </a:r>
          </a:p>
        </p:txBody>
      </p:sp>
      <p:sp>
        <p:nvSpPr>
          <p:cNvPr id="3" name="Content Placeholder 2">
            <a:extLst>
              <a:ext uri="{FF2B5EF4-FFF2-40B4-BE49-F238E27FC236}">
                <a16:creationId xmlns:a16="http://schemas.microsoft.com/office/drawing/2014/main" id="{A1392442-6D6A-E31A-AD80-C0F6BDC74836}"/>
              </a:ext>
            </a:extLst>
          </p:cNvPr>
          <p:cNvSpPr>
            <a:spLocks noGrp="1"/>
          </p:cNvSpPr>
          <p:nvPr>
            <p:ph sz="half" idx="1"/>
          </p:nvPr>
        </p:nvSpPr>
        <p:spPr>
          <a:xfrm>
            <a:off x="676656" y="1524000"/>
            <a:ext cx="6877083" cy="4908331"/>
          </a:xfrm>
        </p:spPr>
        <p:txBody>
          <a:bodyPr vert="horz" lIns="91440" tIns="45720" rIns="91440" bIns="45720" rtlCol="0">
            <a:normAutofit/>
          </a:bodyPr>
          <a:lstStyle/>
          <a:p>
            <a:r>
              <a:rPr lang="en-US" sz="4400" dirty="0">
                <a:solidFill>
                  <a:schemeClr val="accent1">
                    <a:lumMod val="40000"/>
                    <a:lumOff val="60000"/>
                  </a:schemeClr>
                </a:solidFill>
              </a:rPr>
              <a:t>2 Peter 1:16</a:t>
            </a:r>
          </a:p>
          <a:p>
            <a:r>
              <a:rPr lang="en-US" sz="4400" dirty="0">
                <a:solidFill>
                  <a:schemeClr val="tx1"/>
                </a:solidFill>
              </a:rPr>
              <a:t>For we have not followed cunningly devised fables, when we made known unto you the power and coming of our Lord Jesus Christ, but were eyewitnesses of his majesty.</a:t>
            </a:r>
          </a:p>
        </p:txBody>
      </p:sp>
      <p:pic>
        <p:nvPicPr>
          <p:cNvPr id="1026" name="Picture 2">
            <a:extLst>
              <a:ext uri="{FF2B5EF4-FFF2-40B4-BE49-F238E27FC236}">
                <a16:creationId xmlns:a16="http://schemas.microsoft.com/office/drawing/2014/main" id="{8426F3EC-C0E3-286B-72C0-78FDC00AEA4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7725" r="27725"/>
          <a:stretch/>
        </p:blipFill>
        <p:spPr bwMode="auto">
          <a:xfrm>
            <a:off x="8114537" y="10"/>
            <a:ext cx="4077463" cy="68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875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9994" y="499533"/>
            <a:ext cx="3913077" cy="924533"/>
          </a:xfrm>
        </p:spPr>
        <p:txBody>
          <a:bodyPr vert="horz" lIns="91440" tIns="45720" rIns="91440" bIns="45720" rtlCol="0" anchor="ctr">
            <a:normAutofit/>
          </a:bodyPr>
          <a:lstStyle/>
          <a:p>
            <a:r>
              <a:rPr lang="en-US" sz="4400" dirty="0"/>
              <a:t>An Eye-Witness</a:t>
            </a:r>
          </a:p>
        </p:txBody>
      </p:sp>
      <p:pic>
        <p:nvPicPr>
          <p:cNvPr id="3074" name="Picture 2" descr="New Testament: Overview of Paul's Letters">
            <a:extLst>
              <a:ext uri="{FF2B5EF4-FFF2-40B4-BE49-F238E27FC236}">
                <a16:creationId xmlns:a16="http://schemas.microsoft.com/office/drawing/2014/main" id="{9638C510-1599-0057-0013-E78EA26A08F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976959" y="640080"/>
            <a:ext cx="6226296" cy="558810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629994" y="1424065"/>
            <a:ext cx="3913078" cy="4856813"/>
          </a:xfrm>
        </p:spPr>
        <p:txBody>
          <a:bodyPr vert="horz" lIns="91440" tIns="45720" rIns="91440" bIns="45720" rtlCol="0">
            <a:normAutofit/>
          </a:bodyPr>
          <a:lstStyle/>
          <a:p>
            <a:r>
              <a:rPr lang="en-US" sz="4000" dirty="0">
                <a:solidFill>
                  <a:schemeClr val="accent1">
                    <a:lumMod val="20000"/>
                    <a:lumOff val="80000"/>
                  </a:schemeClr>
                </a:solidFill>
              </a:rPr>
              <a:t>3. </a:t>
            </a:r>
            <a:r>
              <a:rPr lang="en-US" sz="4000" u="sng" dirty="0">
                <a:solidFill>
                  <a:schemeClr val="accent1">
                    <a:lumMod val="20000"/>
                    <a:lumOff val="80000"/>
                  </a:schemeClr>
                </a:solidFill>
              </a:rPr>
              <a:t>When</a:t>
            </a:r>
            <a:r>
              <a:rPr lang="en-US" sz="4000" dirty="0">
                <a:solidFill>
                  <a:schemeClr val="accent1">
                    <a:lumMod val="20000"/>
                    <a:lumOff val="80000"/>
                  </a:schemeClr>
                </a:solidFill>
              </a:rPr>
              <a:t> had he been an eye-witness of Christ’s majesty as it will be displayed at His second coming?</a:t>
            </a:r>
          </a:p>
          <a:p>
            <a:r>
              <a:rPr lang="en-US" sz="4000" dirty="0">
                <a:solidFill>
                  <a:schemeClr val="accent1">
                    <a:lumMod val="20000"/>
                    <a:lumOff val="80000"/>
                  </a:schemeClr>
                </a:solidFill>
              </a:rPr>
              <a:t>2 Peter 1:17–18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9" name="Rectangle 5128">
            <a:extLst>
              <a:ext uri="{FF2B5EF4-FFF2-40B4-BE49-F238E27FC236}">
                <a16:creationId xmlns:a16="http://schemas.microsoft.com/office/drawing/2014/main" id="{70096266-3D03-49FA-9845-26BE7364E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73212" y="284813"/>
            <a:ext cx="3401568" cy="682053"/>
          </a:xfrm>
        </p:spPr>
        <p:txBody>
          <a:bodyPr vert="horz" lIns="91440" tIns="45720" rIns="91440" bIns="45720" rtlCol="0" anchor="b">
            <a:normAutofit/>
          </a:bodyPr>
          <a:lstStyle/>
          <a:p>
            <a:r>
              <a:rPr lang="en-US" sz="4000" dirty="0">
                <a:solidFill>
                  <a:srgbClr val="FFFFFF"/>
                </a:solidFill>
              </a:rPr>
              <a:t>An Eye-Witness</a:t>
            </a:r>
          </a:p>
        </p:txBody>
      </p:sp>
      <p:pic>
        <p:nvPicPr>
          <p:cNvPr id="5124" name="Picture 4" descr="Transfiguration of Christ by GIORDANO, Luca">
            <a:extLst>
              <a:ext uri="{FF2B5EF4-FFF2-40B4-BE49-F238E27FC236}">
                <a16:creationId xmlns:a16="http://schemas.microsoft.com/office/drawing/2014/main" id="{10CDEC8A-DF7A-351D-FBE1-8790CEBA147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0028" r="8513" b="-2"/>
          <a:stretch>
            <a:fillRect/>
          </a:stretch>
        </p:blipFill>
        <p:spPr bwMode="auto">
          <a:xfrm>
            <a:off x="633999" y="640080"/>
            <a:ext cx="627852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8173212" y="1049311"/>
            <a:ext cx="3401568" cy="5426440"/>
          </a:xfrm>
        </p:spPr>
        <p:txBody>
          <a:bodyPr vert="horz" lIns="91440" tIns="45720" rIns="91440" bIns="45720" rtlCol="0">
            <a:normAutofit fontScale="92500"/>
          </a:bodyPr>
          <a:lstStyle/>
          <a:p>
            <a:r>
              <a:rPr lang="en-US" sz="3600" dirty="0">
                <a:solidFill>
                  <a:srgbClr val="FFFFFF"/>
                </a:solidFill>
              </a:rPr>
              <a:t>2 Peter 1:17</a:t>
            </a:r>
          </a:p>
          <a:p>
            <a:r>
              <a:rPr lang="en-US" sz="3600" dirty="0">
                <a:solidFill>
                  <a:srgbClr val="FFFFFF"/>
                </a:solidFill>
              </a:rPr>
              <a:t>For he received from God the Father </a:t>
            </a:r>
            <a:r>
              <a:rPr lang="en-US" sz="3600" dirty="0" err="1">
                <a:solidFill>
                  <a:srgbClr val="FFFFFF"/>
                </a:solidFill>
              </a:rPr>
              <a:t>honour</a:t>
            </a:r>
            <a:r>
              <a:rPr lang="en-US" sz="3600" dirty="0">
                <a:solidFill>
                  <a:srgbClr val="FFFFFF"/>
                </a:solidFill>
              </a:rPr>
              <a:t> and glory, when there came such a voice to him from the excellent glory, This is my beloved Son, in whom I am well pleased.</a:t>
            </a:r>
          </a:p>
        </p:txBody>
      </p:sp>
    </p:spTree>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44E3BB9A-3BF5-4BE4-90CF-48BFABC785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230e9df3-be65-4c73-a93b-d1236ebd677e"/>
    <ds:schemaRef ds:uri="http://schemas.microsoft.com/office/2006/documentManagement/types"/>
    <ds:schemaRef ds:uri="http://purl.org/dc/dcmitype/"/>
    <ds:schemaRef ds:uri="http://purl.org/dc/elements/1.1/"/>
    <ds:schemaRef ds:uri="16c05727-aa75-4e4a-9b5f-8a80a1165891"/>
    <ds:schemaRef ds:uri="http://purl.org/dc/terms/"/>
    <ds:schemaRef ds:uri="http://schemas.microsoft.com/office/infopath/2007/PartnerControls"/>
    <ds:schemaRef ds:uri="http://www.w3.org/XML/1998/namespace"/>
    <ds:schemaRef ds:uri="http://schemas.openxmlformats.org/package/2006/metadata/core-properties"/>
    <ds:schemaRef ds:uri="71af3243-3dd4-4a8d-8c0d-dd76da1f02a5"/>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TM03457491[[fn=Metropolitan]]</Template>
  <TotalTime>3201</TotalTime>
  <Words>2087</Words>
  <Application>Microsoft Office PowerPoint</Application>
  <PresentationFormat>Widescreen</PresentationFormat>
  <Paragraphs>207</Paragraphs>
  <Slides>66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Aptos</vt:lpstr>
      <vt:lpstr>Arial</vt:lpstr>
      <vt:lpstr>Calibri</vt:lpstr>
      <vt:lpstr>Calibri Light</vt:lpstr>
      <vt:lpstr>Metropolitan</vt:lpstr>
      <vt:lpstr>PowerPoint Presentation</vt:lpstr>
      <vt:lpstr>PowerPoint Presentation</vt:lpstr>
      <vt:lpstr>Lesson 5: 2 Peter 1:16-21</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An Eye-Witness</vt:lpstr>
      <vt:lpstr>More Sure</vt:lpstr>
      <vt:lpstr>More Sure</vt:lpstr>
      <vt:lpstr>More Sure</vt:lpstr>
      <vt:lpstr>More Sure</vt:lpstr>
      <vt:lpstr>More Sure</vt:lpstr>
      <vt:lpstr>More Sure</vt:lpstr>
      <vt:lpstr>More Sure</vt:lpstr>
      <vt:lpstr>Day Star</vt:lpstr>
      <vt:lpstr>Day Star</vt:lpstr>
      <vt:lpstr>Day Star</vt:lpstr>
      <vt:lpstr>Day Star</vt:lpstr>
      <vt:lpstr>Day Star</vt:lpstr>
      <vt:lpstr>Day Star</vt:lpstr>
      <vt:lpstr>Day Star</vt:lpstr>
      <vt:lpstr>Day Star</vt:lpstr>
      <vt:lpstr>The Sure Word</vt:lpstr>
      <vt:lpstr>The Sure Word</vt:lpstr>
      <vt:lpstr>The Sure Word</vt:lpstr>
      <vt:lpstr>The Sure Word</vt:lpstr>
      <vt:lpstr>The Sure Word</vt:lpstr>
      <vt:lpstr>More Sure</vt:lpstr>
      <vt:lpstr>The Sure Word</vt:lpstr>
      <vt:lpstr>The Sure Word</vt:lpstr>
      <vt:lpstr>The Sure Word</vt:lpstr>
      <vt:lpstr>The Sure Word</vt:lpstr>
      <vt:lpstr>The Sure Word</vt:lpstr>
      <vt:lpstr>The Sure Word</vt:lpstr>
      <vt:lpstr>The Sure Word</vt:lpstr>
      <vt:lpstr>The Sure Word</vt:lpstr>
      <vt:lpstr>The Sure Word</vt:lpstr>
      <vt:lpstr>The Sure Word</vt:lpstr>
      <vt:lpstr>The Sure Word</vt:lpstr>
      <vt:lpstr>The Sure Word</vt:lpstr>
      <vt:lpstr>The Sure Word</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32</cp:revision>
  <cp:lastPrinted>2026-05-09T05:53:19Z</cp:lastPrinted>
  <dcterms:created xsi:type="dcterms:W3CDTF">2026-04-24T19:22:05Z</dcterms:created>
  <dcterms:modified xsi:type="dcterms:W3CDTF">2026-05-29T23:28:10Z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