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8" r:id="rId4"/>
  </p:sldMasterIdLst>
  <p:notesMasterIdLst>
    <p:notesMasterId r:id="rId79"/>
  </p:notesMasterIdLst>
  <p:handoutMasterIdLst>
    <p:handoutMasterId r:id="rId80"/>
  </p:handoutMasterIdLst>
  <p:sldIdLst>
    <p:sldId id="1519" r:id="rId5"/>
    <p:sldId id="1520" r:id="rId6"/>
    <p:sldId id="1497" r:id="rId7"/>
    <p:sldId id="1598" r:id="rId8"/>
    <p:sldId id="1599" r:id="rId9"/>
    <p:sldId id="1516" r:id="rId10"/>
    <p:sldId id="1514" r:id="rId11"/>
    <p:sldId id="1600" r:id="rId12"/>
    <p:sldId id="1601" r:id="rId13"/>
    <p:sldId id="1602" r:id="rId14"/>
    <p:sldId id="1603" r:id="rId15"/>
    <p:sldId id="1604" r:id="rId16"/>
    <p:sldId id="1523" r:id="rId17"/>
    <p:sldId id="1605" r:id="rId18"/>
    <p:sldId id="1606" r:id="rId19"/>
    <p:sldId id="1607" r:id="rId20"/>
    <p:sldId id="1608" r:id="rId21"/>
    <p:sldId id="1609" r:id="rId22"/>
    <p:sldId id="1653" r:id="rId23"/>
    <p:sldId id="1654" r:id="rId24"/>
    <p:sldId id="1655" r:id="rId25"/>
    <p:sldId id="1656" r:id="rId26"/>
    <p:sldId id="1657" r:id="rId27"/>
    <p:sldId id="1658" r:id="rId28"/>
    <p:sldId id="1659" r:id="rId29"/>
    <p:sldId id="1660" r:id="rId30"/>
    <p:sldId id="1661" r:id="rId31"/>
    <p:sldId id="1662" r:id="rId32"/>
    <p:sldId id="1663" r:id="rId33"/>
    <p:sldId id="1664" r:id="rId34"/>
    <p:sldId id="1610" r:id="rId35"/>
    <p:sldId id="1611" r:id="rId36"/>
    <p:sldId id="1612" r:id="rId37"/>
    <p:sldId id="1613" r:id="rId38"/>
    <p:sldId id="1614" r:id="rId39"/>
    <p:sldId id="1615" r:id="rId40"/>
    <p:sldId id="1616" r:id="rId41"/>
    <p:sldId id="1617" r:id="rId42"/>
    <p:sldId id="1618" r:id="rId43"/>
    <p:sldId id="1619" r:id="rId44"/>
    <p:sldId id="1620" r:id="rId45"/>
    <p:sldId id="1621" r:id="rId46"/>
    <p:sldId id="1622" r:id="rId47"/>
    <p:sldId id="1623" r:id="rId48"/>
    <p:sldId id="1624" r:id="rId49"/>
    <p:sldId id="1625" r:id="rId50"/>
    <p:sldId id="1626" r:id="rId51"/>
    <p:sldId id="1627" r:id="rId52"/>
    <p:sldId id="1628" r:id="rId53"/>
    <p:sldId id="1629" r:id="rId54"/>
    <p:sldId id="1630" r:id="rId55"/>
    <p:sldId id="1631" r:id="rId56"/>
    <p:sldId id="1632" r:id="rId57"/>
    <p:sldId id="1633" r:id="rId58"/>
    <p:sldId id="1634" r:id="rId59"/>
    <p:sldId id="1635" r:id="rId60"/>
    <p:sldId id="1636" r:id="rId61"/>
    <p:sldId id="1637" r:id="rId62"/>
    <p:sldId id="1638" r:id="rId63"/>
    <p:sldId id="1639" r:id="rId64"/>
    <p:sldId id="1640" r:id="rId65"/>
    <p:sldId id="1641" r:id="rId66"/>
    <p:sldId id="1642" r:id="rId67"/>
    <p:sldId id="1643" r:id="rId68"/>
    <p:sldId id="1644" r:id="rId69"/>
    <p:sldId id="1645" r:id="rId70"/>
    <p:sldId id="1646" r:id="rId71"/>
    <p:sldId id="1647" r:id="rId72"/>
    <p:sldId id="1648" r:id="rId73"/>
    <p:sldId id="1649" r:id="rId74"/>
    <p:sldId id="1650" r:id="rId75"/>
    <p:sldId id="1651" r:id="rId76"/>
    <p:sldId id="1511" r:id="rId77"/>
    <p:sldId id="1521" r:id="rId78"/>
  </p:sldIdLst>
  <p:sldSz cx="12192000" cy="6858000"/>
  <p:notesSz cx="6953250" cy="92392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4F4"/>
    <a:srgbClr val="F0FEDE"/>
    <a:srgbClr val="333300"/>
    <a:srgbClr val="406D03"/>
    <a:srgbClr val="E7FFF7"/>
    <a:srgbClr val="DAF1E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198" autoAdjust="0"/>
    <p:restoredTop sz="90079" autoAdjust="0"/>
  </p:normalViewPr>
  <p:slideViewPr>
    <p:cSldViewPr snapToGrid="0">
      <p:cViewPr varScale="1">
        <p:scale>
          <a:sx n="54" d="100"/>
          <a:sy n="54" d="100"/>
        </p:scale>
        <p:origin x="106" y="58"/>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198972-73C8-9327-0850-18A64251345A}"/>
              </a:ext>
            </a:extLst>
          </p:cNvPr>
          <p:cNvSpPr>
            <a:spLocks noGrp="1"/>
          </p:cNvSpPr>
          <p:nvPr>
            <p:ph type="hdr" sz="quarter"/>
          </p:nvPr>
        </p:nvSpPr>
        <p:spPr>
          <a:xfrm>
            <a:off x="0" y="0"/>
            <a:ext cx="3013075" cy="463567"/>
          </a:xfrm>
          <a:prstGeom prst="rect">
            <a:avLst/>
          </a:prstGeom>
        </p:spPr>
        <p:txBody>
          <a:bodyPr vert="horz" lIns="92528" tIns="46264" rIns="92528" bIns="46264"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55A2EB-01C3-20E0-FF45-07CCC86724F5}"/>
              </a:ext>
            </a:extLst>
          </p:cNvPr>
          <p:cNvSpPr>
            <a:spLocks noGrp="1"/>
          </p:cNvSpPr>
          <p:nvPr>
            <p:ph type="dt" sz="quarter" idx="1"/>
          </p:nvPr>
        </p:nvSpPr>
        <p:spPr>
          <a:xfrm>
            <a:off x="3938566" y="0"/>
            <a:ext cx="3013075" cy="463567"/>
          </a:xfrm>
          <a:prstGeom prst="rect">
            <a:avLst/>
          </a:prstGeom>
        </p:spPr>
        <p:txBody>
          <a:bodyPr vert="horz" lIns="92528" tIns="46264" rIns="92528" bIns="46264" rtlCol="0"/>
          <a:lstStyle>
            <a:lvl1pPr algn="r">
              <a:defRPr sz="1200"/>
            </a:lvl1pPr>
          </a:lstStyle>
          <a:p>
            <a:fld id="{D5D1EC30-5B0B-48D0-A1A8-66A96720DF24}" type="datetimeFigureOut">
              <a:rPr lang="en-US" smtClean="0"/>
              <a:t>6/5/2026</a:t>
            </a:fld>
            <a:endParaRPr lang="en-US" dirty="0"/>
          </a:p>
        </p:txBody>
      </p:sp>
      <p:sp>
        <p:nvSpPr>
          <p:cNvPr id="4" name="Footer Placeholder 3">
            <a:extLst>
              <a:ext uri="{FF2B5EF4-FFF2-40B4-BE49-F238E27FC236}">
                <a16:creationId xmlns:a16="http://schemas.microsoft.com/office/drawing/2014/main" id="{91C50A84-CDF8-9D1C-7599-D1B543581C0F}"/>
              </a:ext>
            </a:extLst>
          </p:cNvPr>
          <p:cNvSpPr>
            <a:spLocks noGrp="1"/>
          </p:cNvSpPr>
          <p:nvPr>
            <p:ph type="ftr" sz="quarter" idx="2"/>
          </p:nvPr>
        </p:nvSpPr>
        <p:spPr>
          <a:xfrm>
            <a:off x="0" y="8775684"/>
            <a:ext cx="3013075" cy="463566"/>
          </a:xfrm>
          <a:prstGeom prst="rect">
            <a:avLst/>
          </a:prstGeom>
        </p:spPr>
        <p:txBody>
          <a:bodyPr vert="horz" lIns="92528" tIns="46264" rIns="92528" bIns="46264"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BAAFBD2-1F7B-DB18-5994-6D22C6743F9C}"/>
              </a:ext>
            </a:extLst>
          </p:cNvPr>
          <p:cNvSpPr>
            <a:spLocks noGrp="1"/>
          </p:cNvSpPr>
          <p:nvPr>
            <p:ph type="sldNum" sz="quarter" idx="3"/>
          </p:nvPr>
        </p:nvSpPr>
        <p:spPr>
          <a:xfrm>
            <a:off x="3938566" y="8775684"/>
            <a:ext cx="3013075" cy="463566"/>
          </a:xfrm>
          <a:prstGeom prst="rect">
            <a:avLst/>
          </a:prstGeom>
        </p:spPr>
        <p:txBody>
          <a:bodyPr vert="horz" lIns="92528" tIns="46264" rIns="92528" bIns="46264" rtlCol="0" anchor="b"/>
          <a:lstStyle>
            <a:lvl1pPr algn="r">
              <a:defRPr sz="1200"/>
            </a:lvl1pPr>
          </a:lstStyle>
          <a:p>
            <a:fld id="{2B8FBFCE-2205-4B9C-81E5-532E0690D8C1}" type="slidenum">
              <a:rPr lang="en-US" smtClean="0"/>
              <a:t>‹#›</a:t>
            </a:fld>
            <a:endParaRPr lang="en-US" dirty="0"/>
          </a:p>
        </p:txBody>
      </p:sp>
    </p:spTree>
    <p:extLst>
      <p:ext uri="{BB962C8B-B14F-4D97-AF65-F5344CB8AC3E}">
        <p14:creationId xmlns:p14="http://schemas.microsoft.com/office/powerpoint/2010/main" val="11787311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463567"/>
          </a:xfrm>
          <a:prstGeom prst="rect">
            <a:avLst/>
          </a:prstGeom>
        </p:spPr>
        <p:txBody>
          <a:bodyPr vert="horz" lIns="92528" tIns="46264" rIns="92528" bIns="46264" rtlCol="0"/>
          <a:lstStyle>
            <a:lvl1pPr algn="l">
              <a:defRPr sz="1200"/>
            </a:lvl1pPr>
          </a:lstStyle>
          <a:p>
            <a:endParaRPr lang="en-US" dirty="0"/>
          </a:p>
        </p:txBody>
      </p:sp>
      <p:sp>
        <p:nvSpPr>
          <p:cNvPr id="3" name="Date Placeholder 2"/>
          <p:cNvSpPr>
            <a:spLocks noGrp="1"/>
          </p:cNvSpPr>
          <p:nvPr>
            <p:ph type="dt" idx="1"/>
          </p:nvPr>
        </p:nvSpPr>
        <p:spPr>
          <a:xfrm>
            <a:off x="3938566" y="0"/>
            <a:ext cx="3013075" cy="463567"/>
          </a:xfrm>
          <a:prstGeom prst="rect">
            <a:avLst/>
          </a:prstGeom>
        </p:spPr>
        <p:txBody>
          <a:bodyPr vert="horz" lIns="92528" tIns="46264" rIns="92528" bIns="46264" rtlCol="0"/>
          <a:lstStyle>
            <a:lvl1pPr algn="r">
              <a:defRPr sz="1200"/>
            </a:lvl1pPr>
          </a:lstStyle>
          <a:p>
            <a:fld id="{69F68A4D-42A7-45F7-9930-00E8DCB48D7E}" type="datetimeFigureOut">
              <a:rPr lang="en-US" smtClean="0"/>
              <a:t>6/5/2026</a:t>
            </a:fld>
            <a:endParaRPr lang="en-US" dirty="0"/>
          </a:p>
        </p:txBody>
      </p:sp>
      <p:sp>
        <p:nvSpPr>
          <p:cNvPr id="4" name="Slide Image Placeholder 3"/>
          <p:cNvSpPr>
            <a:spLocks noGrp="1" noRot="1" noChangeAspect="1"/>
          </p:cNvSpPr>
          <p:nvPr>
            <p:ph type="sldImg" idx="2"/>
          </p:nvPr>
        </p:nvSpPr>
        <p:spPr>
          <a:xfrm>
            <a:off x="703263" y="1154113"/>
            <a:ext cx="5546725" cy="3119437"/>
          </a:xfrm>
          <a:prstGeom prst="rect">
            <a:avLst/>
          </a:prstGeom>
          <a:noFill/>
          <a:ln w="12700">
            <a:solidFill>
              <a:prstClr val="black"/>
            </a:solidFill>
          </a:ln>
        </p:spPr>
        <p:txBody>
          <a:bodyPr vert="horz" lIns="92528" tIns="46264" rIns="92528" bIns="46264" rtlCol="0" anchor="ctr"/>
          <a:lstStyle/>
          <a:p>
            <a:endParaRPr lang="en-US" dirty="0"/>
          </a:p>
        </p:txBody>
      </p:sp>
      <p:sp>
        <p:nvSpPr>
          <p:cNvPr id="5" name="Notes Placeholder 4"/>
          <p:cNvSpPr>
            <a:spLocks noGrp="1"/>
          </p:cNvSpPr>
          <p:nvPr>
            <p:ph type="body" sz="quarter" idx="3"/>
          </p:nvPr>
        </p:nvSpPr>
        <p:spPr>
          <a:xfrm>
            <a:off x="695325" y="4446389"/>
            <a:ext cx="5562600" cy="3637955"/>
          </a:xfrm>
          <a:prstGeom prst="rect">
            <a:avLst/>
          </a:prstGeom>
        </p:spPr>
        <p:txBody>
          <a:bodyPr vert="horz" lIns="92528" tIns="46264" rIns="92528" bIns="4626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5684"/>
            <a:ext cx="3013075" cy="463566"/>
          </a:xfrm>
          <a:prstGeom prst="rect">
            <a:avLst/>
          </a:prstGeom>
        </p:spPr>
        <p:txBody>
          <a:bodyPr vert="horz" lIns="92528" tIns="46264" rIns="92528" bIns="46264"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8566" y="8775684"/>
            <a:ext cx="3013075" cy="463566"/>
          </a:xfrm>
          <a:prstGeom prst="rect">
            <a:avLst/>
          </a:prstGeom>
        </p:spPr>
        <p:txBody>
          <a:bodyPr vert="horz" lIns="92528" tIns="46264" rIns="92528" bIns="46264" rtlCol="0" anchor="b"/>
          <a:lstStyle>
            <a:lvl1pPr algn="r">
              <a:defRPr sz="1200"/>
            </a:lvl1pPr>
          </a:lstStyle>
          <a:p>
            <a:fld id="{BFDD6F49-EBB7-4CCF-97A8-E526BB28BB69}" type="slidenum">
              <a:rPr lang="en-US" smtClean="0"/>
              <a:t>‹#›</a:t>
            </a:fld>
            <a:endParaRPr lang="en-US" dirty="0"/>
          </a:p>
        </p:txBody>
      </p:sp>
    </p:spTree>
    <p:extLst>
      <p:ext uri="{BB962C8B-B14F-4D97-AF65-F5344CB8AC3E}">
        <p14:creationId xmlns:p14="http://schemas.microsoft.com/office/powerpoint/2010/main" val="2787193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74</a:t>
            </a:fld>
            <a:endParaRPr lang="en-US" dirty="0"/>
          </a:p>
        </p:txBody>
      </p:sp>
    </p:spTree>
    <p:extLst>
      <p:ext uri="{BB962C8B-B14F-4D97-AF65-F5344CB8AC3E}">
        <p14:creationId xmlns:p14="http://schemas.microsoft.com/office/powerpoint/2010/main" val="1774561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65DFBE8-81F4-46A1-BB38-C49D79C4F68D}" type="datetime1">
              <a:rPr lang="en-US" smtClean="0"/>
              <a:t>6/5/2026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918860297"/>
      </p:ext>
    </p:extLst>
  </p:cSld>
  <p:clrMapOvr>
    <a:masterClrMapping/>
  </p:clrMapOvr>
  <p:hf sldNum="0" hdr="0" ftr="0" dt="0"/>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65DFBE8-81F4-46A1-BB38-C49D79C4F68D}" type="datetime1">
              <a:rPr lang="en-US" smtClean="0"/>
              <a:t>6/5/2026</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25307187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65DFBE8-81F4-46A1-BB38-C49D79C4F68D}" type="datetime1">
              <a:rPr lang="en-US" smtClean="0"/>
              <a:t>6/5/2026</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99708288"/>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65DFBE8-81F4-46A1-BB38-C49D79C4F68D}" type="datetime1">
              <a:rPr lang="en-US" smtClean="0"/>
              <a:t>6/5/2026</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dirty="0"/>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055619543"/>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65DFBE8-81F4-46A1-BB38-C49D79C4F68D}" type="datetime1">
              <a:rPr lang="en-US" smtClean="0"/>
              <a:t>6/5/2026</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67156324"/>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65DFBE8-81F4-46A1-BB38-C49D79C4F68D}" type="datetime1">
              <a:rPr lang="en-US" smtClean="0"/>
              <a:t>6/5/2026</a:t>
            </a:fld>
            <a:endParaRPr lang="en-US" dirty="0"/>
          </a:p>
        </p:txBody>
      </p:sp>
      <p:sp>
        <p:nvSpPr>
          <p:cNvPr id="4" name="Footer Placeholder 3"/>
          <p:cNvSpPr>
            <a:spLocks noGrp="1"/>
          </p:cNvSpPr>
          <p:nvPr>
            <p:ph type="ftr" sz="quarter" idx="11"/>
          </p:nvPr>
        </p:nvSpPr>
        <p:spPr/>
        <p:txBody>
          <a:bodyPr/>
          <a:lstStyle/>
          <a:p>
            <a:r>
              <a:rPr lang="en-US"/>
              <a:t>Sample Footer Text</a:t>
            </a:r>
            <a:endParaRPr lang="en-US" dirty="0"/>
          </a:p>
        </p:txBody>
      </p:sp>
      <p:sp>
        <p:nvSpPr>
          <p:cNvPr id="5" name="Slide Number Placeholder 4"/>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186380648"/>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65DFBE8-81F4-46A1-BB38-C49D79C4F68D}" type="datetime1">
              <a:rPr lang="en-US" smtClean="0"/>
              <a:t>6/5/2026</a:t>
            </a:fld>
            <a:endParaRPr lang="en-US" dirty="0"/>
          </a:p>
        </p:txBody>
      </p:sp>
      <p:sp>
        <p:nvSpPr>
          <p:cNvPr id="4" name="Footer Placeholder 3"/>
          <p:cNvSpPr>
            <a:spLocks noGrp="1"/>
          </p:cNvSpPr>
          <p:nvPr>
            <p:ph type="ftr" sz="quarter" idx="11"/>
          </p:nvPr>
        </p:nvSpPr>
        <p:spPr/>
        <p:txBody>
          <a:bodyPr/>
          <a:lstStyle/>
          <a:p>
            <a:r>
              <a:rPr lang="en-US"/>
              <a:t>Sample Footer Text</a:t>
            </a:r>
            <a:endParaRPr lang="en-US" dirty="0"/>
          </a:p>
        </p:txBody>
      </p:sp>
      <p:sp>
        <p:nvSpPr>
          <p:cNvPr id="5" name="Slide Number Placeholder 4"/>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901798994"/>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5DFBE8-81F4-46A1-BB38-C49D79C4F68D}" type="datetime1">
              <a:rPr lang="en-US" smtClean="0"/>
              <a:t>6/5/2026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012603576"/>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5DFBE8-81F4-46A1-BB38-C49D79C4F68D}" type="datetime1">
              <a:rPr lang="en-US" smtClean="0"/>
              <a:t>6/5/2026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384499340"/>
      </p:ext>
    </p:extLst>
  </p:cSld>
  <p:clrMapOvr>
    <a:masterClrMapping/>
  </p:clrMapOvr>
  <p:hf sldNum="0" hdr="0" ftr="0" dt="0"/>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Titl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4D61D-AA1D-D414-2D63-F3B4B0760D17}"/>
              </a:ext>
            </a:extLst>
          </p:cNvPr>
          <p:cNvSpPr>
            <a:spLocks noGrp="1"/>
          </p:cNvSpPr>
          <p:nvPr>
            <p:ph type="title"/>
          </p:nvPr>
        </p:nvSpPr>
        <p:spPr>
          <a:xfrm>
            <a:off x="1930708" y="2801929"/>
            <a:ext cx="8686801" cy="2565902"/>
          </a:xfrm>
        </p:spPr>
        <p:txBody>
          <a:bodyPr anchor="b">
            <a:normAutofit/>
          </a:bodyPr>
          <a:lstStyle>
            <a:lvl1pPr>
              <a:lnSpc>
                <a:spcPct val="80000"/>
              </a:lnSpc>
              <a:defRPr sz="6600">
                <a:latin typeface="+mj-lt"/>
              </a:defRPr>
            </a:lvl1pPr>
          </a:lstStyle>
          <a:p>
            <a:r>
              <a:rPr lang="en-US"/>
              <a:t>Click to edit Master title style</a:t>
            </a:r>
            <a:endParaRPr lang="en-US" dirty="0"/>
          </a:p>
        </p:txBody>
      </p:sp>
      <p:sp>
        <p:nvSpPr>
          <p:cNvPr id="9" name="Text Placeholder 8">
            <a:extLst>
              <a:ext uri="{FF2B5EF4-FFF2-40B4-BE49-F238E27FC236}">
                <a16:creationId xmlns:a16="http://schemas.microsoft.com/office/drawing/2014/main" id="{D1B0EE02-7A0B-46A0-5F6E-CFBC94BDF56D}"/>
              </a:ext>
            </a:extLst>
          </p:cNvPr>
          <p:cNvSpPr>
            <a:spLocks noGrp="1"/>
          </p:cNvSpPr>
          <p:nvPr>
            <p:ph type="body" sz="quarter" idx="13"/>
          </p:nvPr>
        </p:nvSpPr>
        <p:spPr>
          <a:xfrm>
            <a:off x="1346090" y="1726269"/>
            <a:ext cx="3024899" cy="547908"/>
          </a:xfrm>
        </p:spPr>
        <p:txBody>
          <a:bodyPr>
            <a:noAutofit/>
          </a:bodyPr>
          <a:lstStyle>
            <a:lvl1pPr marL="0" indent="0">
              <a:buNone/>
              <a:defRPr sz="1600"/>
            </a:lvl1pPr>
            <a:lvl2pPr marL="228600" indent="0">
              <a:buNone/>
              <a:defRPr sz="1400"/>
            </a:lvl2pPr>
            <a:lvl3pPr marL="457200" indent="0">
              <a:buNone/>
              <a:defRPr sz="1200"/>
            </a:lvl3pPr>
            <a:lvl4pPr marL="685800" indent="0">
              <a:buNone/>
              <a:defRPr sz="1100"/>
            </a:lvl4pPr>
            <a:lvl5pPr marL="914400" inden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2">
            <a:extLst>
              <a:ext uri="{FF2B5EF4-FFF2-40B4-BE49-F238E27FC236}">
                <a16:creationId xmlns:a16="http://schemas.microsoft.com/office/drawing/2014/main" id="{3667AE0A-CAE3-D199-2942-E05831D340A1}"/>
              </a:ext>
            </a:extLst>
          </p:cNvPr>
          <p:cNvSpPr>
            <a:spLocks noGrp="1"/>
          </p:cNvSpPr>
          <p:nvPr>
            <p:ph type="dt" sz="half" idx="10"/>
          </p:nvPr>
        </p:nvSpPr>
        <p:spPr>
          <a:xfrm>
            <a:off x="347132" y="6529916"/>
            <a:ext cx="3284341" cy="328084"/>
          </a:xfrm>
          <a:prstGeom prst="rect">
            <a:avLst/>
          </a:prstGeom>
        </p:spPr>
        <p:txBody>
          <a:bodyPr/>
          <a:lstStyle/>
          <a:p>
            <a:fld id="{BE4564F8-E916-4EFF-887D-D1E1BBF6454B}" type="datetime1">
              <a:rPr lang="en-US" smtClean="0"/>
              <a:t>6/5/2026</a:t>
            </a:fld>
            <a:endParaRPr lang="en-US" dirty="0"/>
          </a:p>
        </p:txBody>
      </p:sp>
      <p:sp>
        <p:nvSpPr>
          <p:cNvPr id="4" name="Footer Placeholder 3">
            <a:extLst>
              <a:ext uri="{FF2B5EF4-FFF2-40B4-BE49-F238E27FC236}">
                <a16:creationId xmlns:a16="http://schemas.microsoft.com/office/drawing/2014/main" id="{BFDFBF0A-E355-74AD-4A6E-8FD2BD7A6CAA}"/>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5" name="Slide Number Placeholder 4">
            <a:extLst>
              <a:ext uri="{FF2B5EF4-FFF2-40B4-BE49-F238E27FC236}">
                <a16:creationId xmlns:a16="http://schemas.microsoft.com/office/drawing/2014/main" id="{D971D965-1C87-6430-A8A7-B6EB43D86FCD}"/>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9080188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463662" y="561268"/>
            <a:ext cx="9264676" cy="5735465"/>
          </a:xfrm>
        </p:spPr>
        <p:txBody>
          <a:bodyPr anchor="ctr">
            <a:noAutofit/>
          </a:bodyPr>
          <a:lstStyle>
            <a:lvl1pPr marL="0" indent="0" algn="ctr">
              <a:lnSpc>
                <a:spcPct val="80000"/>
              </a:lnSpc>
              <a:buNone/>
              <a:defRPr lang="en-US" sz="6600" b="0" kern="1200" cap="all" baseline="0" dirty="0">
                <a:solidFill>
                  <a:schemeClr val="tx1"/>
                </a:solidFill>
                <a:latin typeface="+mj-lt"/>
                <a:ea typeface="+mj-ea"/>
                <a:cs typeface="+mj-cs"/>
              </a:defRPr>
            </a:lvl1pPr>
            <a:lvl2pPr marL="228600" indent="0" algn="ctr">
              <a:lnSpc>
                <a:spcPct val="80000"/>
              </a:lnSpc>
              <a:buNone/>
              <a:defRPr lang="en-US" sz="6600" b="0" kern="1200" cap="all" baseline="0" dirty="0">
                <a:solidFill>
                  <a:schemeClr val="tx1"/>
                </a:solidFill>
                <a:latin typeface="+mj-lt"/>
                <a:ea typeface="+mj-ea"/>
                <a:cs typeface="+mj-cs"/>
              </a:defRPr>
            </a:lvl2pPr>
            <a:lvl3pPr marL="457200" indent="0" algn="ctr">
              <a:lnSpc>
                <a:spcPct val="80000"/>
              </a:lnSpc>
              <a:buNone/>
              <a:defRPr lang="en-US" sz="6600" b="0" kern="1200" cap="all" baseline="0" dirty="0">
                <a:solidFill>
                  <a:schemeClr val="tx1"/>
                </a:solidFill>
                <a:latin typeface="+mj-lt"/>
                <a:ea typeface="+mj-ea"/>
                <a:cs typeface="+mj-cs"/>
              </a:defRPr>
            </a:lvl3pPr>
            <a:lvl4pPr marL="685800" indent="0" algn="ctr">
              <a:lnSpc>
                <a:spcPct val="100000"/>
              </a:lnSpc>
              <a:buNone/>
              <a:defRPr lang="en-US" sz="8000" b="1" kern="1200" cap="all" baseline="0" dirty="0">
                <a:solidFill>
                  <a:schemeClr val="tx1"/>
                </a:solidFill>
                <a:latin typeface="Playfair Display Black" pitchFamily="2" charset="0"/>
                <a:ea typeface="+mj-ea"/>
                <a:cs typeface="+mj-cs"/>
              </a:defRPr>
            </a:lvl4pPr>
            <a:lvl5pPr marL="914400" indent="0" algn="ctr">
              <a:lnSpc>
                <a:spcPct val="100000"/>
              </a:lnSpc>
              <a:buNone/>
              <a:defRPr lang="en-US" sz="8000" b="1" kern="1200" cap="all" baseline="0" dirty="0">
                <a:solidFill>
                  <a:schemeClr val="tx1"/>
                </a:solidFill>
                <a:latin typeface="Playfair Display Black" pitchFamily="2" charset="0"/>
                <a:ea typeface="+mj-ea"/>
                <a:cs typeface="+mj-cs"/>
              </a:defRPr>
            </a:lvl5pPr>
          </a:lstStyle>
          <a:p>
            <a:pPr lvl="0"/>
            <a:r>
              <a:rPr lang="en-US" dirty="0"/>
              <a:t>Click to add Statement</a:t>
            </a:r>
          </a:p>
          <a:p>
            <a:pPr lvl="1"/>
            <a:r>
              <a:rPr lang="en-US" dirty="0"/>
              <a:t>Second level</a:t>
            </a:r>
          </a:p>
          <a:p>
            <a:pPr lvl="2"/>
            <a:r>
              <a:rPr lang="en-US" dirty="0"/>
              <a:t>Third level</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a:xfrm>
            <a:off x="347132" y="6529916"/>
            <a:ext cx="3284341" cy="328084"/>
          </a:xfrm>
          <a:prstGeom prst="rect">
            <a:avLst/>
          </a:prstGeom>
        </p:spPr>
        <p:txBody>
          <a:bodyPr/>
          <a:lstStyle/>
          <a:p>
            <a:fld id="{E7C9592F-4A0D-4D12-B47E-4A7D843B26AD}" type="datetime1">
              <a:rPr lang="en-US" smtClean="0"/>
              <a:t>6/5/2026</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41154229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5DFBE8-81F4-46A1-BB38-C49D79C4F68D}" type="datetime1">
              <a:rPr lang="en-US" smtClean="0"/>
              <a:t>6/5/2026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668980809"/>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Content with Picture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300265" y="907300"/>
            <a:ext cx="3025702" cy="2114466"/>
          </a:xfrm>
        </p:spPr>
        <p:txBody>
          <a:bodyPr anchor="b"/>
          <a:lstStyle/>
          <a:p>
            <a:r>
              <a:rPr lang="en-US"/>
              <a:t>Click to edit Master title style</a:t>
            </a:r>
            <a:endParaRPr lang="en-US" dirty="0"/>
          </a:p>
        </p:txBody>
      </p:sp>
      <p:sp>
        <p:nvSpPr>
          <p:cNvPr id="9" name="Picture Placeholder 8">
            <a:extLst>
              <a:ext uri="{FF2B5EF4-FFF2-40B4-BE49-F238E27FC236}">
                <a16:creationId xmlns:a16="http://schemas.microsoft.com/office/drawing/2014/main" id="{D58BC462-E794-03C0-9112-F7F3BCEED143}"/>
              </a:ext>
            </a:extLst>
          </p:cNvPr>
          <p:cNvSpPr>
            <a:spLocks noGrp="1"/>
          </p:cNvSpPr>
          <p:nvPr>
            <p:ph type="pic" sz="quarter" idx="13"/>
          </p:nvPr>
        </p:nvSpPr>
        <p:spPr>
          <a:xfrm>
            <a:off x="358140" y="333756"/>
            <a:ext cx="7423225" cy="6190488"/>
          </a:xfrm>
          <a:custGeom>
            <a:avLst/>
            <a:gdLst>
              <a:gd name="connsiteX0" fmla="*/ 186643 w 7423225"/>
              <a:gd name="connsiteY0" fmla="*/ 0 h 6190488"/>
              <a:gd name="connsiteX1" fmla="*/ 7423225 w 7423225"/>
              <a:gd name="connsiteY1" fmla="*/ 0 h 6190488"/>
              <a:gd name="connsiteX2" fmla="*/ 7423225 w 7423225"/>
              <a:gd name="connsiteY2" fmla="*/ 6190488 h 6190488"/>
              <a:gd name="connsiteX3" fmla="*/ 186643 w 7423225"/>
              <a:gd name="connsiteY3" fmla="*/ 6190488 h 6190488"/>
              <a:gd name="connsiteX4" fmla="*/ 0 w 7423225"/>
              <a:gd name="connsiteY4" fmla="*/ 6003845 h 6190488"/>
              <a:gd name="connsiteX5" fmla="*/ 0 w 7423225"/>
              <a:gd name="connsiteY5" fmla="*/ 186643 h 6190488"/>
              <a:gd name="connsiteX6" fmla="*/ 186643 w 7423225"/>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3225" h="6190488">
                <a:moveTo>
                  <a:pt x="186643" y="0"/>
                </a:moveTo>
                <a:lnTo>
                  <a:pt x="7423225" y="0"/>
                </a:lnTo>
                <a:lnTo>
                  <a:pt x="7423225" y="6190488"/>
                </a:lnTo>
                <a:lnTo>
                  <a:pt x="186643" y="6190488"/>
                </a:lnTo>
                <a:cubicBezTo>
                  <a:pt x="83563" y="6190488"/>
                  <a:pt x="0" y="6106925"/>
                  <a:pt x="0" y="6003845"/>
                </a:cubicBezTo>
                <a:lnTo>
                  <a:pt x="0" y="186643"/>
                </a:lnTo>
                <a:cubicBezTo>
                  <a:pt x="0" y="83563"/>
                  <a:pt x="83563" y="0"/>
                  <a:pt x="186643" y="0"/>
                </a:cubicBezTo>
                <a:close/>
              </a:path>
            </a:pathLst>
          </a:custGeom>
          <a:blipFill>
            <a:blip r:embed="rId2">
              <a:alphaModFix amt="70000"/>
              <a:extLst>
                <a:ext uri="{28A0092B-C50C-407E-A947-70E740481C1C}">
                  <a14:useLocalDpi xmlns:a14="http://schemas.microsoft.com/office/drawing/2010/main" val="0"/>
                </a:ext>
              </a:extLst>
            </a:blip>
            <a:stretch>
              <a:fillRect/>
            </a:stretch>
          </a:blipFill>
        </p:spPr>
        <p:txBody>
          <a:bodyPr wrap="square">
            <a:noAutofit/>
          </a:bodyPr>
          <a:lstStyle/>
          <a:p>
            <a:r>
              <a:rPr lang="en-US"/>
              <a:t>Click icon to add picture</a:t>
            </a:r>
            <a:endParaRPr lang="en-US" dirty="0"/>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300265" y="3156095"/>
            <a:ext cx="3025702" cy="2794596"/>
          </a:xfrm>
        </p:spPr>
        <p:txBody>
          <a:bodyPr>
            <a:normAutofit/>
          </a:bodyPr>
          <a:lstStyle>
            <a:lvl1pPr marL="0" indent="0">
              <a:buNone/>
              <a:defRPr sz="1600"/>
            </a:lvl1pPr>
            <a:lvl2pPr marL="228600" indent="0">
              <a:buNone/>
              <a:defRPr sz="1400"/>
            </a:lvl2pPr>
            <a:lvl3pPr marL="457200" indent="0">
              <a:buNone/>
              <a:defRPr sz="1200"/>
            </a:lvl3pPr>
            <a:lvl4pPr marL="685800" indent="0">
              <a:buNone/>
              <a:defRPr sz="1100"/>
            </a:lvl4pPr>
            <a:lvl5pPr marL="914400" inden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8343102" y="6529915"/>
            <a:ext cx="1003659" cy="328084"/>
          </a:xfrm>
          <a:prstGeom prst="rect">
            <a:avLst/>
          </a:prstGeom>
        </p:spPr>
        <p:txBody>
          <a:bodyPr/>
          <a:lstStyle>
            <a:lvl1pPr>
              <a:defRPr>
                <a:solidFill>
                  <a:schemeClr val="tx1"/>
                </a:solidFill>
                <a:effectLst/>
              </a:defRPr>
            </a:lvl1pPr>
          </a:lstStyle>
          <a:p>
            <a:fld id="{CB6BE5AC-BF33-4FE2-ADBE-F1A4AA52AA84}" type="datetime1">
              <a:rPr lang="en-US" smtClean="0"/>
              <a:t>6/5/2026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9346761" y="6529915"/>
            <a:ext cx="2068899" cy="328084"/>
          </a:xfrm>
          <a:prstGeom prst="rect">
            <a:avLst/>
          </a:prstGeo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1316412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Conclusion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830857" y="3603170"/>
            <a:ext cx="7014009" cy="1507672"/>
          </a:xfrm>
        </p:spPr>
        <p:txBody>
          <a:bodyPr anchor="b">
            <a:noAutofit/>
          </a:bodyPr>
          <a:lstStyle>
            <a:lvl1pPr>
              <a:defRPr sz="4500">
                <a:latin typeface="+mj-lt"/>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5484133" y="5480958"/>
            <a:ext cx="6360733" cy="744158"/>
          </a:xfrm>
        </p:spPr>
        <p:txBody>
          <a:bodyPr anchor="b">
            <a:noAutofit/>
          </a:bodyPr>
          <a:lstStyle>
            <a:lvl1pPr marL="0" indent="0">
              <a:lnSpc>
                <a:spcPct val="110000"/>
              </a:lnSpc>
              <a:buNone/>
              <a:defRPr sz="1800"/>
            </a:lvl1pPr>
            <a:lvl2pPr marL="228600" indent="0">
              <a:lnSpc>
                <a:spcPct val="110000"/>
              </a:lnSpc>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347132" y="6529916"/>
            <a:ext cx="3284341" cy="328084"/>
          </a:xfrm>
          <a:prstGeom prst="rect">
            <a:avLst/>
          </a:prstGeom>
        </p:spPr>
        <p:txBody>
          <a:bodyPr/>
          <a:lstStyle/>
          <a:p>
            <a:fld id="{1ABC5762-7F5E-4C8D-B27D-8990A68BB18F}" type="datetime1">
              <a:rPr lang="en-US" smtClean="0"/>
              <a:t>6/5/2026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002488237"/>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65DFBE8-81F4-46A1-BB38-C49D79C4F68D}" type="datetime1">
              <a:rPr lang="en-US" smtClean="0"/>
              <a:t>6/5/2026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859120851"/>
      </p:ext>
    </p:extLst>
  </p:cSld>
  <p:clrMapOvr>
    <a:masterClrMapping/>
  </p:clrMapOvr>
  <p:hf sldNum="0" hdr="0" ftr="0" dt="0"/>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65DFBE8-81F4-46A1-BB38-C49D79C4F68D}" type="datetime1">
              <a:rPr lang="en-US" smtClean="0"/>
              <a:t>6/5/2026</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025651807"/>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65DFBE8-81F4-46A1-BB38-C49D79C4F68D}" type="datetime1">
              <a:rPr lang="en-US" smtClean="0"/>
              <a:t>6/5/2026</a:t>
            </a:fld>
            <a:endParaRPr lang="en-US" dirty="0"/>
          </a:p>
        </p:txBody>
      </p:sp>
      <p:sp>
        <p:nvSpPr>
          <p:cNvPr id="8" name="Footer Placeholder 7"/>
          <p:cNvSpPr>
            <a:spLocks noGrp="1"/>
          </p:cNvSpPr>
          <p:nvPr>
            <p:ph type="ftr" sz="quarter" idx="11"/>
          </p:nvPr>
        </p:nvSpPr>
        <p:spPr/>
        <p:txBody>
          <a:bodyPr/>
          <a:lstStyle/>
          <a:p>
            <a:r>
              <a:rPr lang="en-US"/>
              <a:t>Sample Footer Text</a:t>
            </a:r>
            <a:endParaRPr lang="en-US" dirty="0"/>
          </a:p>
        </p:txBody>
      </p:sp>
      <p:sp>
        <p:nvSpPr>
          <p:cNvPr id="9" name="Slide Number Placeholder 8"/>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3136235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F57FA73-4BE2-4237-90E8-28123CE1B9FA}" type="datetime1">
              <a:rPr lang="en-US" smtClean="0"/>
              <a:t>6/5/2026</a:t>
            </a:fld>
            <a:endParaRPr lang="en-US" dirty="0"/>
          </a:p>
        </p:txBody>
      </p:sp>
      <p:sp>
        <p:nvSpPr>
          <p:cNvPr id="4" name="Footer Placeholder 3"/>
          <p:cNvSpPr>
            <a:spLocks noGrp="1"/>
          </p:cNvSpPr>
          <p:nvPr>
            <p:ph type="ftr" sz="quarter" idx="11"/>
          </p:nvPr>
        </p:nvSpPr>
        <p:spPr/>
        <p:txBody>
          <a:bodyPr/>
          <a:lstStyle/>
          <a:p>
            <a:r>
              <a:rPr lang="en-US"/>
              <a:t>Sample Footer Text</a:t>
            </a:r>
            <a:endParaRPr lang="en-US" dirty="0"/>
          </a:p>
        </p:txBody>
      </p:sp>
      <p:sp>
        <p:nvSpPr>
          <p:cNvPr id="5" name="Slide Number Placeholder 4"/>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856481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BA1E88-22B3-4091-902C-19D6AD2267FE}" type="datetime1">
              <a:rPr lang="en-US" smtClean="0"/>
              <a:t>6/5/2026</a:t>
            </a:fld>
            <a:endParaRPr lang="en-US" dirty="0"/>
          </a:p>
        </p:txBody>
      </p:sp>
      <p:sp>
        <p:nvSpPr>
          <p:cNvPr id="3" name="Footer Placeholder 2"/>
          <p:cNvSpPr>
            <a:spLocks noGrp="1"/>
          </p:cNvSpPr>
          <p:nvPr>
            <p:ph type="ftr" sz="quarter" idx="11"/>
          </p:nvPr>
        </p:nvSpPr>
        <p:spPr/>
        <p:txBody>
          <a:bodyPr/>
          <a:lstStyle/>
          <a:p>
            <a:r>
              <a:rPr lang="en-US"/>
              <a:t>Sample Footer Text</a:t>
            </a:r>
            <a:endParaRPr lang="en-US" dirty="0"/>
          </a:p>
        </p:txBody>
      </p:sp>
      <p:sp>
        <p:nvSpPr>
          <p:cNvPr id="4" name="Slide Number Placeholder 3"/>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123501306"/>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2EFC53A-E163-43E4-9309-C62B24E59229}" type="datetime1">
              <a:rPr lang="en-US" smtClean="0"/>
              <a:t>6/5/2026</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077507886"/>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65DFBE8-81F4-46A1-BB38-C49D79C4F68D}" type="datetime1">
              <a:rPr lang="en-US" smtClean="0"/>
              <a:t>6/5/2026</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138513179"/>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665DFBE8-81F4-46A1-BB38-C49D79C4F68D}" type="datetime1">
              <a:rPr lang="en-US" smtClean="0"/>
              <a:t>6/5/2026</a:t>
            </a:fld>
            <a:endParaRPr lang="en-US" dirty="0"/>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r>
              <a:rPr lang="en-US"/>
              <a:t>Sample Footer Text</a:t>
            </a:r>
            <a:endParaRPr lang="en-US" dirty="0"/>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CC057153-B650-4DEB-B370-79DDCFDCE934}" type="slidenum">
              <a:rPr lang="en-US" smtClean="0"/>
              <a:t>‹#›</a:t>
            </a:fld>
            <a:endParaRPr lang="en-US" dirty="0"/>
          </a:p>
        </p:txBody>
      </p:sp>
    </p:spTree>
    <p:extLst>
      <p:ext uri="{BB962C8B-B14F-4D97-AF65-F5344CB8AC3E}">
        <p14:creationId xmlns:p14="http://schemas.microsoft.com/office/powerpoint/2010/main" val="3630870579"/>
      </p:ext>
    </p:extLst>
  </p:cSld>
  <p:clrMap bg1="dk1" tx1="lt1" bg2="dk2" tx2="lt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 id="2147484018" r:id="rId10"/>
    <p:sldLayoutId id="2147484019" r:id="rId11"/>
    <p:sldLayoutId id="2147484020" r:id="rId12"/>
    <p:sldLayoutId id="2147484021" r:id="rId13"/>
    <p:sldLayoutId id="2147484022" r:id="rId14"/>
    <p:sldLayoutId id="2147484023" r:id="rId15"/>
    <p:sldLayoutId id="2147484024" r:id="rId16"/>
    <p:sldLayoutId id="2147484025" r:id="rId17"/>
    <p:sldLayoutId id="2147484026" r:id="rId18"/>
    <p:sldLayoutId id="2147484027" r:id="rId19"/>
    <p:sldLayoutId id="2147484028" r:id="rId20"/>
    <p:sldLayoutId id="2147484035" r:id="rId21"/>
  </p:sldLayoutIdLst>
  <p:hf sldNum="0" hdr="0" ftr="0" dt="0"/>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s://biblehub.com/hebrew/michael_4317.htm"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0.xml"/></Relationships>
</file>

<file path=ppt/slides/_rels/slide3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0.xml"/></Relationships>
</file>

<file path=ppt/slides/_rels/slide3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0.xml"/></Relationships>
</file>

<file path=ppt/slides/_rels/slide3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0.xml"/></Relationships>
</file>

<file path=ppt/slides/_rels/slide3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0.xml"/></Relationships>
</file>

<file path=ppt/slides/_rels/slide4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0.xml"/></Relationships>
</file>

<file path=ppt/slides/_rels/slide4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9.xml"/></Relationships>
</file>

<file path=ppt/slides/_rels/slide4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0.xml"/></Relationships>
</file>

<file path=ppt/slides/_rels/slide4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0.xml"/></Relationships>
</file>

<file path=ppt/slides/_rels/slide4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0.xml"/></Relationships>
</file>

<file path=ppt/slides/_rels/slide4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1.png"/><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9.xml"/></Relationships>
</file>

<file path=ppt/slides/_rels/slide51.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0.xml"/></Relationships>
</file>

<file path=ppt/slides/_rels/slide5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9.xml"/></Relationships>
</file>

<file path=ppt/slides/_rels/slide53.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0.xml"/></Relationships>
</file>

<file path=ppt/slides/_rels/slide54.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9.xml"/></Relationships>
</file>

<file path=ppt/slides/_rels/slide55.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0.xml"/></Relationships>
</file>

<file path=ppt/slides/_rels/slide56.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0.xml"/></Relationships>
</file>

<file path=ppt/slides/_rels/slide57.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9.xml"/></Relationships>
</file>

<file path=ppt/slides/_rels/slide58.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0.xml"/></Relationships>
</file>

<file path=ppt/slides/_rels/slide5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9.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19.xml"/></Relationships>
</file>

<file path=ppt/slides/_rels/slide62.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0.xml"/></Relationships>
</file>

<file path=ppt/slides/_rels/slide63.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0.xml"/></Relationships>
</file>

<file path=ppt/slides/_rels/slide64.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0.xml"/></Relationships>
</file>

<file path=ppt/slides/_rels/slide65.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9.xml"/></Relationships>
</file>

<file path=ppt/slides/_rels/slide66.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0.xml"/></Relationships>
</file>

<file path=ppt/slides/_rels/slide67.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0.xml"/></Relationships>
</file>

<file path=ppt/slides/_rels/slide68.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9.xml"/></Relationships>
</file>

<file path=ppt/slides/_rels/slide69.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0.xml"/></Relationships>
</file>

<file path=ppt/slides/_rels/slide70.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0.xml"/></Relationships>
</file>

<file path=ppt/slides/_rels/slide71.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9.xml"/></Relationships>
</file>

<file path=ppt/slides/_rels/slide72.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0.xml"/></Relationships>
</file>

<file path=ppt/slides/_rels/slide73.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1.xml"/></Relationships>
</file>

<file path=ppt/slides/_rels/slide7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5AA6FD9-1A74-7169-3780-DE45ADA7B727}"/>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13941543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36E71-93D0-F61B-84EE-F4AF4CCCEF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1A2A4B-FDCB-6210-2F9F-CB1FF149A561}"/>
              </a:ext>
            </a:extLst>
          </p:cNvPr>
          <p:cNvSpPr>
            <a:spLocks noGrp="1"/>
          </p:cNvSpPr>
          <p:nvPr>
            <p:ph type="title"/>
          </p:nvPr>
        </p:nvSpPr>
        <p:spPr>
          <a:xfrm>
            <a:off x="5695720" y="523302"/>
            <a:ext cx="5630247" cy="771180"/>
          </a:xfrm>
        </p:spPr>
        <p:txBody>
          <a:bodyPr anchor="b">
            <a:normAutofit/>
          </a:bodyPr>
          <a:lstStyle/>
          <a:p>
            <a:pPr algn="l"/>
            <a:r>
              <a:rPr lang="en-US" dirty="0"/>
              <a:t>2 Peter 2:10, 12, 13, 14</a:t>
            </a:r>
          </a:p>
        </p:txBody>
      </p:sp>
      <p:sp>
        <p:nvSpPr>
          <p:cNvPr id="3" name="Content Placeholder 2">
            <a:extLst>
              <a:ext uri="{FF2B5EF4-FFF2-40B4-BE49-F238E27FC236}">
                <a16:creationId xmlns:a16="http://schemas.microsoft.com/office/drawing/2014/main" id="{BB64DDAD-1C4F-3FC5-4BA4-97A4DEFF7C50}"/>
              </a:ext>
            </a:extLst>
          </p:cNvPr>
          <p:cNvSpPr>
            <a:spLocks noGrp="1"/>
          </p:cNvSpPr>
          <p:nvPr>
            <p:ph sz="quarter" idx="14"/>
          </p:nvPr>
        </p:nvSpPr>
        <p:spPr>
          <a:xfrm>
            <a:off x="5695720" y="1420586"/>
            <a:ext cx="5949109" cy="4914112"/>
          </a:xfrm>
        </p:spPr>
        <p:txBody>
          <a:bodyPr>
            <a:noAutofit/>
          </a:bodyPr>
          <a:lstStyle/>
          <a:p>
            <a:r>
              <a:rPr lang="en-US" sz="4000" b="1" baseline="30000" dirty="0">
                <a:effectLst/>
              </a:rPr>
              <a:t>14 </a:t>
            </a:r>
            <a:r>
              <a:rPr lang="en-US" sz="4000" dirty="0">
                <a:effectLst/>
              </a:rPr>
              <a:t>Having eyes full of adultery, and that cannot cease from sin; beguiling unstable souls: an heart they have exercised with covetous practices; cursed children:</a:t>
            </a:r>
            <a:endParaRPr lang="en-US" sz="177700" dirty="0"/>
          </a:p>
        </p:txBody>
      </p:sp>
      <p:sp>
        <p:nvSpPr>
          <p:cNvPr id="4" name="AutoShape 2" descr="Welcome to Sabbath School presentation">
            <a:extLst>
              <a:ext uri="{FF2B5EF4-FFF2-40B4-BE49-F238E27FC236}">
                <a16:creationId xmlns:a16="http://schemas.microsoft.com/office/drawing/2014/main" id="{54DEC1A7-9098-DD63-E1D6-DC516046FAD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148" name="Picture 4" descr="Character Balancing On Unstable Seesaw 3d Stock Illustration 2173368661 |  Shutterstock">
            <a:extLst>
              <a:ext uri="{FF2B5EF4-FFF2-40B4-BE49-F238E27FC236}">
                <a16:creationId xmlns:a16="http://schemas.microsoft.com/office/drawing/2014/main" id="{4E26506C-212A-0315-8A85-CF427CE37A1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4303" r="9547" b="7630"/>
          <a:stretch>
            <a:fillRect/>
          </a:stretch>
        </p:blipFill>
        <p:spPr bwMode="auto">
          <a:xfrm>
            <a:off x="1" y="0"/>
            <a:ext cx="529864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31422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AA874-FE52-39D8-B711-AB3678D7581C}"/>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81D10007-063B-69FF-BFC4-7F8ED2CD1F11}"/>
              </a:ext>
            </a:extLst>
          </p:cNvPr>
          <p:cNvSpPr>
            <a:spLocks noGrp="1"/>
          </p:cNvSpPr>
          <p:nvPr>
            <p:ph sz="quarter" idx="13"/>
          </p:nvPr>
        </p:nvSpPr>
        <p:spPr>
          <a:xfrm>
            <a:off x="651934" y="916321"/>
            <a:ext cx="6824132" cy="3259090"/>
          </a:xfrm>
        </p:spPr>
        <p:txBody>
          <a:bodyPr/>
          <a:lstStyle/>
          <a:p>
            <a:pPr lvl="0"/>
            <a:r>
              <a:rPr lang="en-US" sz="6000" dirty="0">
                <a:effectLst/>
              </a:rPr>
              <a:t>2. What shows their contempt for authority? </a:t>
            </a:r>
          </a:p>
        </p:txBody>
      </p:sp>
      <p:sp>
        <p:nvSpPr>
          <p:cNvPr id="3" name="TextBox 2">
            <a:extLst>
              <a:ext uri="{FF2B5EF4-FFF2-40B4-BE49-F238E27FC236}">
                <a16:creationId xmlns:a16="http://schemas.microsoft.com/office/drawing/2014/main" id="{202723C5-4A07-14FF-0157-F2035B13F760}"/>
              </a:ext>
            </a:extLst>
          </p:cNvPr>
          <p:cNvSpPr txBox="1"/>
          <p:nvPr/>
        </p:nvSpPr>
        <p:spPr>
          <a:xfrm>
            <a:off x="1197187" y="4175411"/>
            <a:ext cx="6278879" cy="2123658"/>
          </a:xfrm>
          <a:prstGeom prst="rect">
            <a:avLst/>
          </a:prstGeom>
          <a:noFill/>
        </p:spPr>
        <p:txBody>
          <a:bodyPr wrap="square" rtlCol="0">
            <a:spAutoFit/>
          </a:bodyPr>
          <a:lstStyle/>
          <a:p>
            <a:r>
              <a:rPr lang="en-US" sz="6600" b="1" dirty="0">
                <a:latin typeface="Bradley Hand ITC" panose="03070402050302030203" pitchFamily="66" charset="0"/>
              </a:rPr>
              <a:t>2 Peter 2:10; </a:t>
            </a:r>
          </a:p>
          <a:p>
            <a:r>
              <a:rPr lang="en-US" sz="6600" b="1" dirty="0">
                <a:latin typeface="Bradley Hand ITC" panose="03070402050302030203" pitchFamily="66" charset="0"/>
              </a:rPr>
              <a:t>Jude 8, 10</a:t>
            </a:r>
          </a:p>
        </p:txBody>
      </p:sp>
      <p:pic>
        <p:nvPicPr>
          <p:cNvPr id="7170" name="Picture 2" descr="Understanding Contempt of Court in ...">
            <a:extLst>
              <a:ext uri="{FF2B5EF4-FFF2-40B4-BE49-F238E27FC236}">
                <a16:creationId xmlns:a16="http://schemas.microsoft.com/office/drawing/2014/main" id="{82903EE9-B45E-A4E4-7348-E222F70A7DC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8723" r="21185"/>
          <a:stretch>
            <a:fillRect/>
          </a:stretch>
        </p:blipFill>
        <p:spPr bwMode="auto">
          <a:xfrm>
            <a:off x="7780421" y="0"/>
            <a:ext cx="441157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66563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15F2DD-0633-A4D0-8468-7B62CD8F55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BC3BC2-7BD6-C09F-89CF-23284FFF81C2}"/>
              </a:ext>
            </a:extLst>
          </p:cNvPr>
          <p:cNvSpPr>
            <a:spLocks noGrp="1"/>
          </p:cNvSpPr>
          <p:nvPr>
            <p:ph type="title"/>
          </p:nvPr>
        </p:nvSpPr>
        <p:spPr>
          <a:xfrm>
            <a:off x="5695720" y="523302"/>
            <a:ext cx="5630247" cy="771180"/>
          </a:xfrm>
        </p:spPr>
        <p:txBody>
          <a:bodyPr anchor="b">
            <a:normAutofit fontScale="90000"/>
          </a:bodyPr>
          <a:lstStyle/>
          <a:p>
            <a:pPr algn="l"/>
            <a:r>
              <a:rPr lang="en-US" sz="4800" dirty="0"/>
              <a:t>2 Peter 2:10</a:t>
            </a:r>
          </a:p>
        </p:txBody>
      </p:sp>
      <p:sp>
        <p:nvSpPr>
          <p:cNvPr id="3" name="Content Placeholder 2">
            <a:extLst>
              <a:ext uri="{FF2B5EF4-FFF2-40B4-BE49-F238E27FC236}">
                <a16:creationId xmlns:a16="http://schemas.microsoft.com/office/drawing/2014/main" id="{C862CDBE-0B26-1A52-5D16-0240D5EBC62F}"/>
              </a:ext>
            </a:extLst>
          </p:cNvPr>
          <p:cNvSpPr>
            <a:spLocks noGrp="1"/>
          </p:cNvSpPr>
          <p:nvPr>
            <p:ph sz="quarter" idx="14"/>
          </p:nvPr>
        </p:nvSpPr>
        <p:spPr>
          <a:xfrm>
            <a:off x="5695720" y="1377108"/>
            <a:ext cx="5949109" cy="4957590"/>
          </a:xfrm>
        </p:spPr>
        <p:txBody>
          <a:bodyPr>
            <a:noAutofit/>
          </a:bodyPr>
          <a:lstStyle/>
          <a:p>
            <a:r>
              <a:rPr lang="en-US" sz="4000" b="1" baseline="30000" dirty="0">
                <a:effectLst/>
              </a:rPr>
              <a:t>10 </a:t>
            </a:r>
            <a:r>
              <a:rPr lang="en-US" sz="4000" dirty="0">
                <a:effectLst/>
              </a:rPr>
              <a:t>But chiefly them that walk after the flesh in the lust of uncleanness, and despise government. Presumptuous are they, </a:t>
            </a:r>
            <a:r>
              <a:rPr lang="en-US" sz="4000" dirty="0" err="1">
                <a:effectLst/>
              </a:rPr>
              <a:t>selfwilled</a:t>
            </a:r>
            <a:r>
              <a:rPr lang="en-US" sz="4000" dirty="0">
                <a:effectLst/>
              </a:rPr>
              <a:t>, they are not afraid to speak evil of dignities.</a:t>
            </a:r>
            <a:endParaRPr lang="en-US" sz="6600" dirty="0"/>
          </a:p>
        </p:txBody>
      </p:sp>
      <p:sp>
        <p:nvSpPr>
          <p:cNvPr id="4" name="AutoShape 2" descr="Welcome to Sabbath School presentation">
            <a:extLst>
              <a:ext uri="{FF2B5EF4-FFF2-40B4-BE49-F238E27FC236}">
                <a16:creationId xmlns:a16="http://schemas.microsoft.com/office/drawing/2014/main" id="{11CAEF89-E96B-B5ED-81ED-8D718EEE312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Picture 7">
            <a:extLst>
              <a:ext uri="{FF2B5EF4-FFF2-40B4-BE49-F238E27FC236}">
                <a16:creationId xmlns:a16="http://schemas.microsoft.com/office/drawing/2014/main" id="{6C9F46EC-EC87-B0AA-6B3F-496E27C6C126}"/>
              </a:ext>
            </a:extLst>
          </p:cNvPr>
          <p:cNvPicPr>
            <a:picLocks noChangeAspect="1"/>
          </p:cNvPicPr>
          <p:nvPr/>
        </p:nvPicPr>
        <p:blipFill>
          <a:blip r:embed="rId2"/>
          <a:srcRect l="47091" r="-580"/>
          <a:stretch>
            <a:fillRect/>
          </a:stretch>
        </p:blipFill>
        <p:spPr>
          <a:xfrm>
            <a:off x="0" y="0"/>
            <a:ext cx="5502442" cy="6858000"/>
          </a:xfrm>
          <a:prstGeom prst="rect">
            <a:avLst/>
          </a:prstGeom>
        </p:spPr>
      </p:pic>
    </p:spTree>
    <p:extLst>
      <p:ext uri="{BB962C8B-B14F-4D97-AF65-F5344CB8AC3E}">
        <p14:creationId xmlns:p14="http://schemas.microsoft.com/office/powerpoint/2010/main" val="15228720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5B7F2-9102-1D4A-EF34-BFE127C30F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158EE2-8849-5F9E-61A7-F87487DF193F}"/>
              </a:ext>
            </a:extLst>
          </p:cNvPr>
          <p:cNvSpPr>
            <a:spLocks noGrp="1"/>
          </p:cNvSpPr>
          <p:nvPr>
            <p:ph type="title"/>
          </p:nvPr>
        </p:nvSpPr>
        <p:spPr>
          <a:xfrm>
            <a:off x="5844539" y="403860"/>
            <a:ext cx="4117607" cy="1104900"/>
          </a:xfrm>
        </p:spPr>
        <p:txBody>
          <a:bodyPr anchor="b">
            <a:normAutofit/>
          </a:bodyPr>
          <a:lstStyle/>
          <a:p>
            <a:pPr algn="l"/>
            <a:r>
              <a:rPr lang="en-US" sz="5400" dirty="0"/>
              <a:t>Jude 8, 10</a:t>
            </a:r>
          </a:p>
        </p:txBody>
      </p:sp>
      <p:sp>
        <p:nvSpPr>
          <p:cNvPr id="3" name="Content Placeholder 2">
            <a:extLst>
              <a:ext uri="{FF2B5EF4-FFF2-40B4-BE49-F238E27FC236}">
                <a16:creationId xmlns:a16="http://schemas.microsoft.com/office/drawing/2014/main" id="{900CEEBD-10A8-A4FD-9900-C874393C6989}"/>
              </a:ext>
            </a:extLst>
          </p:cNvPr>
          <p:cNvSpPr>
            <a:spLocks noGrp="1"/>
          </p:cNvSpPr>
          <p:nvPr>
            <p:ph sz="quarter" idx="14"/>
          </p:nvPr>
        </p:nvSpPr>
        <p:spPr>
          <a:xfrm>
            <a:off x="5844540" y="1748588"/>
            <a:ext cx="5989319" cy="4775655"/>
          </a:xfrm>
        </p:spPr>
        <p:txBody>
          <a:bodyPr>
            <a:noAutofit/>
          </a:bodyPr>
          <a:lstStyle/>
          <a:p>
            <a:r>
              <a:rPr lang="en-US" sz="4800" b="1" baseline="30000" dirty="0">
                <a:effectLst/>
              </a:rPr>
              <a:t>8 </a:t>
            </a:r>
            <a:r>
              <a:rPr lang="en-US" sz="4800" dirty="0">
                <a:effectLst/>
              </a:rPr>
              <a:t>Likewise also these filthy dreamers defile the flesh, despise dominion, and speak evil of dignities.</a:t>
            </a:r>
            <a:endParaRPr lang="en-US" sz="8000" dirty="0"/>
          </a:p>
        </p:txBody>
      </p:sp>
      <p:sp>
        <p:nvSpPr>
          <p:cNvPr id="4" name="AutoShape 2" descr="Welcome to Sabbath School presentation">
            <a:extLst>
              <a:ext uri="{FF2B5EF4-FFF2-40B4-BE49-F238E27FC236}">
                <a16:creationId xmlns:a16="http://schemas.microsoft.com/office/drawing/2014/main" id="{B8D7EFEC-64DE-BC9A-1A0D-0D4840C0D92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218" name="Picture 2" descr="What Does the 'Rule of Law' Really Mean? - FindLaw">
            <a:extLst>
              <a:ext uri="{FF2B5EF4-FFF2-40B4-BE49-F238E27FC236}">
                <a16:creationId xmlns:a16="http://schemas.microsoft.com/office/drawing/2014/main" id="{31A5661B-C104-2E28-2022-174DBBF4920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259" r="7831"/>
          <a:stretch>
            <a:fillRect/>
          </a:stretch>
        </p:blipFill>
        <p:spPr bwMode="auto">
          <a:xfrm>
            <a:off x="0" y="0"/>
            <a:ext cx="544285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60084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BDD384-93C8-344B-DFE6-7E64CF5658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C93CE7-13DF-D1C4-1910-EB0F818E39A8}"/>
              </a:ext>
            </a:extLst>
          </p:cNvPr>
          <p:cNvSpPr>
            <a:spLocks noGrp="1"/>
          </p:cNvSpPr>
          <p:nvPr>
            <p:ph type="title"/>
          </p:nvPr>
        </p:nvSpPr>
        <p:spPr>
          <a:xfrm>
            <a:off x="5844539" y="403860"/>
            <a:ext cx="4117607" cy="1104900"/>
          </a:xfrm>
        </p:spPr>
        <p:txBody>
          <a:bodyPr anchor="b">
            <a:normAutofit/>
          </a:bodyPr>
          <a:lstStyle/>
          <a:p>
            <a:pPr algn="l"/>
            <a:r>
              <a:rPr lang="en-US" sz="5400" dirty="0"/>
              <a:t>Jude 8, 10</a:t>
            </a:r>
          </a:p>
        </p:txBody>
      </p:sp>
      <p:sp>
        <p:nvSpPr>
          <p:cNvPr id="3" name="Content Placeholder 2">
            <a:extLst>
              <a:ext uri="{FF2B5EF4-FFF2-40B4-BE49-F238E27FC236}">
                <a16:creationId xmlns:a16="http://schemas.microsoft.com/office/drawing/2014/main" id="{5259B359-6D0F-ACDD-A32D-E9BA5FFCFD61}"/>
              </a:ext>
            </a:extLst>
          </p:cNvPr>
          <p:cNvSpPr>
            <a:spLocks noGrp="1"/>
          </p:cNvSpPr>
          <p:nvPr>
            <p:ph sz="quarter" idx="14"/>
          </p:nvPr>
        </p:nvSpPr>
        <p:spPr>
          <a:xfrm>
            <a:off x="5844540" y="1748588"/>
            <a:ext cx="5989319" cy="4775655"/>
          </a:xfrm>
        </p:spPr>
        <p:txBody>
          <a:bodyPr>
            <a:noAutofit/>
          </a:bodyPr>
          <a:lstStyle/>
          <a:p>
            <a:r>
              <a:rPr lang="en-US" sz="4400" b="1" baseline="30000" dirty="0">
                <a:effectLst/>
              </a:rPr>
              <a:t>10 </a:t>
            </a:r>
            <a:r>
              <a:rPr lang="en-US" sz="4400" dirty="0">
                <a:effectLst/>
              </a:rPr>
              <a:t>But these speak evil of those things which they know not: but what they know naturally, as brute beasts, in those things they corrupt themselves.</a:t>
            </a:r>
            <a:endParaRPr lang="en-US" sz="28700" dirty="0"/>
          </a:p>
        </p:txBody>
      </p:sp>
      <p:sp>
        <p:nvSpPr>
          <p:cNvPr id="4" name="AutoShape 2" descr="Welcome to Sabbath School presentation">
            <a:extLst>
              <a:ext uri="{FF2B5EF4-FFF2-40B4-BE49-F238E27FC236}">
                <a16:creationId xmlns:a16="http://schemas.microsoft.com/office/drawing/2014/main" id="{66EF6AE3-A3BB-300B-EB64-73F5A8AFADA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42" name="Picture 2" descr="Threats To The Rule Of Law | Hoover Institution Threats To The Rule Of Law">
            <a:extLst>
              <a:ext uri="{FF2B5EF4-FFF2-40B4-BE49-F238E27FC236}">
                <a16:creationId xmlns:a16="http://schemas.microsoft.com/office/drawing/2014/main" id="{3424DAA2-D4A4-69F8-8C71-591CFF14C57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153" r="28282"/>
          <a:stretch>
            <a:fillRect/>
          </a:stretch>
        </p:blipFill>
        <p:spPr bwMode="auto">
          <a:xfrm>
            <a:off x="1" y="0"/>
            <a:ext cx="509451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16775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CDFCB-00A1-7B81-9494-B295777D25E3}"/>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1341E47D-20DF-2B80-3E44-73081A307ED0}"/>
              </a:ext>
            </a:extLst>
          </p:cNvPr>
          <p:cNvSpPr>
            <a:spLocks noGrp="1"/>
          </p:cNvSpPr>
          <p:nvPr>
            <p:ph sz="quarter" idx="13"/>
          </p:nvPr>
        </p:nvSpPr>
        <p:spPr>
          <a:xfrm>
            <a:off x="477763" y="567978"/>
            <a:ext cx="6097209" cy="3916936"/>
          </a:xfrm>
        </p:spPr>
        <p:txBody>
          <a:bodyPr/>
          <a:lstStyle/>
          <a:p>
            <a:pPr lvl="0"/>
            <a:r>
              <a:rPr lang="en-US" sz="4800" dirty="0">
                <a:effectLst/>
              </a:rPr>
              <a:t>3. How does their conduct in this respect contrast with that of beings who are really great? </a:t>
            </a:r>
          </a:p>
        </p:txBody>
      </p:sp>
      <p:sp>
        <p:nvSpPr>
          <p:cNvPr id="3" name="TextBox 2">
            <a:extLst>
              <a:ext uri="{FF2B5EF4-FFF2-40B4-BE49-F238E27FC236}">
                <a16:creationId xmlns:a16="http://schemas.microsoft.com/office/drawing/2014/main" id="{A21055A7-D374-E280-C259-5154D4291A54}"/>
              </a:ext>
            </a:extLst>
          </p:cNvPr>
          <p:cNvSpPr txBox="1"/>
          <p:nvPr/>
        </p:nvSpPr>
        <p:spPr>
          <a:xfrm>
            <a:off x="1197187" y="5002726"/>
            <a:ext cx="5726127" cy="1107996"/>
          </a:xfrm>
          <a:prstGeom prst="rect">
            <a:avLst/>
          </a:prstGeom>
          <a:noFill/>
        </p:spPr>
        <p:txBody>
          <a:bodyPr wrap="square" rtlCol="0">
            <a:spAutoFit/>
          </a:bodyPr>
          <a:lstStyle/>
          <a:p>
            <a:r>
              <a:rPr lang="en-US" sz="6600" b="1" dirty="0">
                <a:latin typeface="Bradley Hand ITC" panose="03070402050302030203" pitchFamily="66" charset="0"/>
              </a:rPr>
              <a:t>2 Peter 2:11</a:t>
            </a:r>
          </a:p>
        </p:txBody>
      </p:sp>
      <p:pic>
        <p:nvPicPr>
          <p:cNvPr id="11266" name="Picture 2" descr="Do Light And Darkness Actually Correspond to Good And Evil? - HubPages">
            <a:extLst>
              <a:ext uri="{FF2B5EF4-FFF2-40B4-BE49-F238E27FC236}">
                <a16:creationId xmlns:a16="http://schemas.microsoft.com/office/drawing/2014/main" id="{F9F25BB7-D037-170C-C067-323D45AFE2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1488" r="31548"/>
          <a:stretch>
            <a:fillRect/>
          </a:stretch>
        </p:blipFill>
        <p:spPr bwMode="auto">
          <a:xfrm>
            <a:off x="7685314" y="0"/>
            <a:ext cx="4506686"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81431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0E0291-D993-4A93-8397-F13FCE3E76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1295CB-5EF8-F78E-635C-6AB2299A4ECC}"/>
              </a:ext>
            </a:extLst>
          </p:cNvPr>
          <p:cNvSpPr>
            <a:spLocks noGrp="1"/>
          </p:cNvSpPr>
          <p:nvPr>
            <p:ph type="title"/>
          </p:nvPr>
        </p:nvSpPr>
        <p:spPr>
          <a:xfrm>
            <a:off x="5844539" y="403860"/>
            <a:ext cx="4117607" cy="1104900"/>
          </a:xfrm>
        </p:spPr>
        <p:txBody>
          <a:bodyPr anchor="b">
            <a:normAutofit/>
          </a:bodyPr>
          <a:lstStyle/>
          <a:p>
            <a:pPr algn="l"/>
            <a:r>
              <a:rPr lang="en-US" sz="5400" dirty="0"/>
              <a:t>2 Peter 2:11</a:t>
            </a:r>
          </a:p>
        </p:txBody>
      </p:sp>
      <p:sp>
        <p:nvSpPr>
          <p:cNvPr id="3" name="Content Placeholder 2">
            <a:extLst>
              <a:ext uri="{FF2B5EF4-FFF2-40B4-BE49-F238E27FC236}">
                <a16:creationId xmlns:a16="http://schemas.microsoft.com/office/drawing/2014/main" id="{EC66DC42-C434-3078-B27D-B635792DC2A1}"/>
              </a:ext>
            </a:extLst>
          </p:cNvPr>
          <p:cNvSpPr>
            <a:spLocks noGrp="1"/>
          </p:cNvSpPr>
          <p:nvPr>
            <p:ph sz="quarter" idx="14"/>
          </p:nvPr>
        </p:nvSpPr>
        <p:spPr>
          <a:xfrm>
            <a:off x="5844540" y="1748588"/>
            <a:ext cx="5989319" cy="4775655"/>
          </a:xfrm>
        </p:spPr>
        <p:txBody>
          <a:bodyPr>
            <a:noAutofit/>
          </a:bodyPr>
          <a:lstStyle/>
          <a:p>
            <a:r>
              <a:rPr lang="en-US" sz="4800" b="1" baseline="30000" dirty="0">
                <a:effectLst/>
              </a:rPr>
              <a:t>11 </a:t>
            </a:r>
            <a:r>
              <a:rPr lang="en-US" sz="4800" dirty="0">
                <a:effectLst/>
              </a:rPr>
              <a:t>Whereas angels, which are greater in power and might, bring not railing accusation against them before the Lord.</a:t>
            </a:r>
            <a:endParaRPr lang="en-US" sz="148100" dirty="0"/>
          </a:p>
        </p:txBody>
      </p:sp>
      <p:sp>
        <p:nvSpPr>
          <p:cNvPr id="4" name="AutoShape 2" descr="Welcome to Sabbath School presentation">
            <a:extLst>
              <a:ext uri="{FF2B5EF4-FFF2-40B4-BE49-F238E27FC236}">
                <a16:creationId xmlns:a16="http://schemas.microsoft.com/office/drawing/2014/main" id="{91005717-50DB-E87F-B4BF-0CFF13839F9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2290" name="Picture 2" descr="7 Most Powerful Angels of God | Archangels and Their Meanings">
            <a:extLst>
              <a:ext uri="{FF2B5EF4-FFF2-40B4-BE49-F238E27FC236}">
                <a16:creationId xmlns:a16="http://schemas.microsoft.com/office/drawing/2014/main" id="{BDB62DDC-5E9A-1F6B-A4AB-AD5223C8EFB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4789"/>
          <a:stretch>
            <a:fillRect/>
          </a:stretch>
        </p:blipFill>
        <p:spPr bwMode="auto">
          <a:xfrm>
            <a:off x="21771" y="1"/>
            <a:ext cx="535577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59810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4D317-7E3A-7575-45F0-076808003B1D}"/>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2F3FD1F4-04FE-1AC9-AC85-57313D604580}"/>
              </a:ext>
            </a:extLst>
          </p:cNvPr>
          <p:cNvSpPr>
            <a:spLocks noGrp="1"/>
          </p:cNvSpPr>
          <p:nvPr>
            <p:ph sz="quarter" idx="13"/>
          </p:nvPr>
        </p:nvSpPr>
        <p:spPr>
          <a:xfrm>
            <a:off x="477763" y="567978"/>
            <a:ext cx="6706808" cy="4891948"/>
          </a:xfrm>
        </p:spPr>
        <p:txBody>
          <a:bodyPr/>
          <a:lstStyle/>
          <a:p>
            <a:pPr lvl="0"/>
            <a:r>
              <a:rPr lang="en-US" sz="5400" dirty="0">
                <a:effectLst/>
              </a:rPr>
              <a:t>4. What example of Christ's have we concerning speaking evil even of the wicked? </a:t>
            </a:r>
          </a:p>
        </p:txBody>
      </p:sp>
      <p:sp>
        <p:nvSpPr>
          <p:cNvPr id="3" name="TextBox 2">
            <a:extLst>
              <a:ext uri="{FF2B5EF4-FFF2-40B4-BE49-F238E27FC236}">
                <a16:creationId xmlns:a16="http://schemas.microsoft.com/office/drawing/2014/main" id="{369615C6-88FD-1D77-7BA8-8405CFE33C66}"/>
              </a:ext>
            </a:extLst>
          </p:cNvPr>
          <p:cNvSpPr txBox="1"/>
          <p:nvPr/>
        </p:nvSpPr>
        <p:spPr>
          <a:xfrm>
            <a:off x="477763" y="5459926"/>
            <a:ext cx="5726127" cy="1107996"/>
          </a:xfrm>
          <a:prstGeom prst="rect">
            <a:avLst/>
          </a:prstGeom>
          <a:noFill/>
        </p:spPr>
        <p:txBody>
          <a:bodyPr wrap="square" rtlCol="0">
            <a:spAutoFit/>
          </a:bodyPr>
          <a:lstStyle/>
          <a:p>
            <a:r>
              <a:rPr lang="en-US" sz="6600" b="1" dirty="0">
                <a:latin typeface="Bradley Hand ITC" panose="03070402050302030203" pitchFamily="66" charset="0"/>
              </a:rPr>
              <a:t>Jude 9</a:t>
            </a:r>
          </a:p>
        </p:txBody>
      </p:sp>
      <p:pic>
        <p:nvPicPr>
          <p:cNvPr id="13314" name="Picture 2" descr="Archangel Michael Will Fight Satan During End Times">
            <a:extLst>
              <a:ext uri="{FF2B5EF4-FFF2-40B4-BE49-F238E27FC236}">
                <a16:creationId xmlns:a16="http://schemas.microsoft.com/office/drawing/2014/main" id="{11686C9F-D99F-5D41-23CA-77011E4A93E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979" r="12333"/>
          <a:stretch>
            <a:fillRect/>
          </a:stretch>
        </p:blipFill>
        <p:spPr bwMode="auto">
          <a:xfrm>
            <a:off x="7489370" y="0"/>
            <a:ext cx="470262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78996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81ECCF-0670-C42A-A65A-ED04399584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3E2C97-670E-E0FE-F1EB-764B9ED3DFDD}"/>
              </a:ext>
            </a:extLst>
          </p:cNvPr>
          <p:cNvSpPr>
            <a:spLocks noGrp="1"/>
          </p:cNvSpPr>
          <p:nvPr>
            <p:ph type="title"/>
          </p:nvPr>
        </p:nvSpPr>
        <p:spPr>
          <a:xfrm>
            <a:off x="4593772" y="0"/>
            <a:ext cx="5368375" cy="1104900"/>
          </a:xfrm>
        </p:spPr>
        <p:txBody>
          <a:bodyPr anchor="b">
            <a:normAutofit/>
          </a:bodyPr>
          <a:lstStyle/>
          <a:p>
            <a:pPr algn="l"/>
            <a:r>
              <a:rPr lang="en-US" sz="5400" dirty="0"/>
              <a:t>Jude 9</a:t>
            </a:r>
          </a:p>
        </p:txBody>
      </p:sp>
      <p:sp>
        <p:nvSpPr>
          <p:cNvPr id="3" name="Content Placeholder 2">
            <a:extLst>
              <a:ext uri="{FF2B5EF4-FFF2-40B4-BE49-F238E27FC236}">
                <a16:creationId xmlns:a16="http://schemas.microsoft.com/office/drawing/2014/main" id="{09470DC6-9F8A-999E-0149-F3774AEA4A54}"/>
              </a:ext>
            </a:extLst>
          </p:cNvPr>
          <p:cNvSpPr>
            <a:spLocks noGrp="1"/>
          </p:cNvSpPr>
          <p:nvPr>
            <p:ph sz="quarter" idx="14"/>
          </p:nvPr>
        </p:nvSpPr>
        <p:spPr>
          <a:xfrm>
            <a:off x="4593772" y="1371600"/>
            <a:ext cx="7240088" cy="5152644"/>
          </a:xfrm>
        </p:spPr>
        <p:txBody>
          <a:bodyPr>
            <a:noAutofit/>
          </a:bodyPr>
          <a:lstStyle/>
          <a:p>
            <a:r>
              <a:rPr lang="en-US" sz="4400" b="1" baseline="30000" dirty="0">
                <a:effectLst/>
              </a:rPr>
              <a:t>9 </a:t>
            </a:r>
            <a:r>
              <a:rPr lang="en-US" sz="4400" dirty="0">
                <a:effectLst/>
              </a:rPr>
              <a:t>Yet Michael the archangel, when contending with the devil he disputed about the body of Moses, durst not bring against him a railing accusation, but said, The Lord rebuke thee.</a:t>
            </a:r>
            <a:endParaRPr lang="en-US" sz="333300" dirty="0"/>
          </a:p>
        </p:txBody>
      </p:sp>
      <p:sp>
        <p:nvSpPr>
          <p:cNvPr id="4" name="AutoShape 2" descr="Welcome to Sabbath School presentation">
            <a:extLst>
              <a:ext uri="{FF2B5EF4-FFF2-40B4-BE49-F238E27FC236}">
                <a16:creationId xmlns:a16="http://schemas.microsoft.com/office/drawing/2014/main" id="{866FE3A8-367B-043A-4B3F-A849A81FCF2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4340" name="Picture 4" descr="Archangel Michael and Lucifer.">
            <a:extLst>
              <a:ext uri="{FF2B5EF4-FFF2-40B4-BE49-F238E27FC236}">
                <a16:creationId xmlns:a16="http://schemas.microsoft.com/office/drawing/2014/main" id="{BD8F77E7-116C-CB5C-8B28-D4350227CE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859" y="0"/>
            <a:ext cx="410368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84301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5EAA5-972C-F153-A066-DAED960C9A60}"/>
              </a:ext>
            </a:extLst>
          </p:cNvPr>
          <p:cNvSpPr>
            <a:spLocks noGrp="1"/>
          </p:cNvSpPr>
          <p:nvPr>
            <p:ph type="title"/>
          </p:nvPr>
        </p:nvSpPr>
        <p:spPr/>
        <p:txBody>
          <a:bodyPr/>
          <a:lstStyle/>
          <a:p>
            <a:r>
              <a:rPr lang="en-US" dirty="0"/>
              <a:t>Micheal the Archangel</a:t>
            </a:r>
          </a:p>
        </p:txBody>
      </p:sp>
      <p:sp>
        <p:nvSpPr>
          <p:cNvPr id="3" name="Content Placeholder 2">
            <a:extLst>
              <a:ext uri="{FF2B5EF4-FFF2-40B4-BE49-F238E27FC236}">
                <a16:creationId xmlns:a16="http://schemas.microsoft.com/office/drawing/2014/main" id="{32FB2B40-655F-0791-E2C1-95CAC39C94EB}"/>
              </a:ext>
            </a:extLst>
          </p:cNvPr>
          <p:cNvSpPr>
            <a:spLocks noGrp="1"/>
          </p:cNvSpPr>
          <p:nvPr>
            <p:ph sz="half" idx="1"/>
          </p:nvPr>
        </p:nvSpPr>
        <p:spPr/>
        <p:txBody>
          <a:bodyPr>
            <a:normAutofit/>
          </a:bodyPr>
          <a:lstStyle/>
          <a:p>
            <a:r>
              <a:rPr lang="en-US" sz="4000" dirty="0"/>
              <a:t>Michael, “</a:t>
            </a:r>
            <a:r>
              <a:rPr lang="en-US" sz="4000" dirty="0" err="1">
                <a:effectLst/>
                <a:hlinkClick r:id="rId2" tooltip="mî·ḵā·’êl: Michael"/>
              </a:rPr>
              <a:t>mî·ḵā</a:t>
            </a:r>
            <a:r>
              <a:rPr lang="en-US" sz="4000" dirty="0">
                <a:effectLst/>
                <a:hlinkClick r:id="rId2" tooltip="mî·ḵā·’êl: Michael"/>
              </a:rPr>
              <a:t>·’</a:t>
            </a:r>
            <a:r>
              <a:rPr lang="en-US" sz="4000" dirty="0" err="1">
                <a:effectLst/>
                <a:hlinkClick r:id="rId2" tooltip="mî·ḵā·’êl: Michael"/>
              </a:rPr>
              <a:t>êl</a:t>
            </a:r>
            <a:r>
              <a:rPr lang="en-US" sz="4000" dirty="0">
                <a:effectLst/>
              </a:rPr>
              <a:t>,” translates, </a:t>
            </a:r>
          </a:p>
          <a:p>
            <a:r>
              <a:rPr lang="en-US" sz="4000" dirty="0">
                <a:effectLst/>
              </a:rPr>
              <a:t>“Who is like God.”  </a:t>
            </a:r>
            <a:endParaRPr lang="en-US" sz="4000" dirty="0"/>
          </a:p>
        </p:txBody>
      </p:sp>
      <p:pic>
        <p:nvPicPr>
          <p:cNvPr id="1026" name="Picture 2" descr="How Will Christ Return?">
            <a:extLst>
              <a:ext uri="{FF2B5EF4-FFF2-40B4-BE49-F238E27FC236}">
                <a16:creationId xmlns:a16="http://schemas.microsoft.com/office/drawing/2014/main" id="{50B72AF8-9AF1-CCF5-D38E-50E9DF7FA7F8}"/>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217710" y="1580050"/>
            <a:ext cx="5372264" cy="4835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12208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B7328BB-8440-A9A4-43CA-6AB5E48E9361}"/>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0131643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854A1-4ABB-5DD4-A60C-8A27A9166B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1F0002-30F0-028B-16FA-3C6EC53E6782}"/>
              </a:ext>
            </a:extLst>
          </p:cNvPr>
          <p:cNvSpPr>
            <a:spLocks noGrp="1"/>
          </p:cNvSpPr>
          <p:nvPr>
            <p:ph type="title"/>
          </p:nvPr>
        </p:nvSpPr>
        <p:spPr/>
        <p:txBody>
          <a:bodyPr>
            <a:normAutofit/>
          </a:bodyPr>
          <a:lstStyle/>
          <a:p>
            <a:r>
              <a:rPr lang="en-US" sz="5400" b="1" dirty="0">
                <a:solidFill>
                  <a:srgbClr val="CCE4F4"/>
                </a:solidFill>
              </a:rPr>
              <a:t>Micheal the Archangel</a:t>
            </a:r>
          </a:p>
        </p:txBody>
      </p:sp>
      <p:sp>
        <p:nvSpPr>
          <p:cNvPr id="3" name="Content Placeholder 2">
            <a:extLst>
              <a:ext uri="{FF2B5EF4-FFF2-40B4-BE49-F238E27FC236}">
                <a16:creationId xmlns:a16="http://schemas.microsoft.com/office/drawing/2014/main" id="{D7E8319E-665B-23C8-C9DB-1EA50698E5AB}"/>
              </a:ext>
            </a:extLst>
          </p:cNvPr>
          <p:cNvSpPr>
            <a:spLocks noGrp="1"/>
          </p:cNvSpPr>
          <p:nvPr>
            <p:ph sz="half" idx="1"/>
          </p:nvPr>
        </p:nvSpPr>
        <p:spPr/>
        <p:txBody>
          <a:bodyPr>
            <a:normAutofit/>
          </a:bodyPr>
          <a:lstStyle/>
          <a:p>
            <a:r>
              <a:rPr lang="en-US" sz="4000" dirty="0"/>
              <a:t>In Daniel 10:21, an angel sent to bring understanding to Daniel speaks of “Michael, your prince.” </a:t>
            </a:r>
          </a:p>
        </p:txBody>
      </p:sp>
      <p:pic>
        <p:nvPicPr>
          <p:cNvPr id="2050" name="Picture 2" descr="When Is The Second Coming of Jesus Christ? – Christ.org">
            <a:extLst>
              <a:ext uri="{FF2B5EF4-FFF2-40B4-BE49-F238E27FC236}">
                <a16:creationId xmlns:a16="http://schemas.microsoft.com/office/drawing/2014/main" id="{74084AD1-7EF1-DF19-FAE6-A9B7ED4336BC}"/>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5200" r="14007"/>
          <a:stretch>
            <a:fillRect/>
          </a:stretch>
        </p:blipFill>
        <p:spPr bwMode="auto">
          <a:xfrm>
            <a:off x="5974292" y="1675299"/>
            <a:ext cx="5649082" cy="45731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21849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16F92-B16E-D2AF-7BF1-E92B456183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C0D348-E7D3-1123-345C-452B00DC92C0}"/>
              </a:ext>
            </a:extLst>
          </p:cNvPr>
          <p:cNvSpPr>
            <a:spLocks noGrp="1"/>
          </p:cNvSpPr>
          <p:nvPr>
            <p:ph type="title"/>
          </p:nvPr>
        </p:nvSpPr>
        <p:spPr>
          <a:xfrm>
            <a:off x="913795" y="609600"/>
            <a:ext cx="10353762" cy="862014"/>
          </a:xfrm>
        </p:spPr>
        <p:txBody>
          <a:bodyPr/>
          <a:lstStyle/>
          <a:p>
            <a:r>
              <a:rPr lang="en-US" dirty="0"/>
              <a:t>Micheal the Archangel</a:t>
            </a:r>
          </a:p>
        </p:txBody>
      </p:sp>
      <p:sp>
        <p:nvSpPr>
          <p:cNvPr id="3" name="Content Placeholder 2">
            <a:extLst>
              <a:ext uri="{FF2B5EF4-FFF2-40B4-BE49-F238E27FC236}">
                <a16:creationId xmlns:a16="http://schemas.microsoft.com/office/drawing/2014/main" id="{BBCC5B61-1380-3CD0-B17D-C966260CF16A}"/>
              </a:ext>
            </a:extLst>
          </p:cNvPr>
          <p:cNvSpPr>
            <a:spLocks noGrp="1"/>
          </p:cNvSpPr>
          <p:nvPr>
            <p:ph sz="half" idx="1"/>
          </p:nvPr>
        </p:nvSpPr>
        <p:spPr>
          <a:xfrm>
            <a:off x="913795" y="1471614"/>
            <a:ext cx="5060497" cy="4776786"/>
          </a:xfrm>
        </p:spPr>
        <p:txBody>
          <a:bodyPr>
            <a:normAutofit lnSpcReduction="10000"/>
          </a:bodyPr>
          <a:lstStyle/>
          <a:p>
            <a:r>
              <a:rPr lang="en-US" sz="3200" dirty="0"/>
              <a:t>The same angel is still speaking in Daniel 12:1, when he tells Daniel, “</a:t>
            </a:r>
            <a:r>
              <a:rPr lang="en-US" sz="3200" dirty="0">
                <a:effectLst/>
              </a:rPr>
              <a:t>And at that time shall Michael stand up, the great prince which </a:t>
            </a:r>
            <a:r>
              <a:rPr lang="en-US" sz="3200" dirty="0" err="1">
                <a:effectLst/>
              </a:rPr>
              <a:t>standeth</a:t>
            </a:r>
            <a:r>
              <a:rPr lang="en-US" sz="3200" dirty="0">
                <a:effectLst/>
              </a:rPr>
              <a:t> for the children of thy people…and thy people shall be delivered…”</a:t>
            </a:r>
            <a:endParaRPr lang="en-US" sz="3200" dirty="0"/>
          </a:p>
        </p:txBody>
      </p:sp>
      <p:pic>
        <p:nvPicPr>
          <p:cNvPr id="3074" name="Picture 2" descr="Job: A Cosmic Overview—and Seven Truths to Prepare for Christ's Return">
            <a:extLst>
              <a:ext uri="{FF2B5EF4-FFF2-40B4-BE49-F238E27FC236}">
                <a16:creationId xmlns:a16="http://schemas.microsoft.com/office/drawing/2014/main" id="{3B5C3C2C-A09E-C905-91FF-28B075ABC47B}"/>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734" r="24693"/>
          <a:stretch>
            <a:fillRect/>
          </a:stretch>
        </p:blipFill>
        <p:spPr bwMode="auto">
          <a:xfrm>
            <a:off x="6341807" y="1445421"/>
            <a:ext cx="5309138" cy="46545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05427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36CC2-8C13-6AEE-EC70-C2203DB2D4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791321-C8E2-67A3-A36B-733F7E50763A}"/>
              </a:ext>
            </a:extLst>
          </p:cNvPr>
          <p:cNvSpPr>
            <a:spLocks noGrp="1"/>
          </p:cNvSpPr>
          <p:nvPr>
            <p:ph type="title"/>
          </p:nvPr>
        </p:nvSpPr>
        <p:spPr>
          <a:xfrm>
            <a:off x="913795" y="157160"/>
            <a:ext cx="10353762" cy="970450"/>
          </a:xfrm>
        </p:spPr>
        <p:txBody>
          <a:bodyPr/>
          <a:lstStyle/>
          <a:p>
            <a:r>
              <a:rPr lang="en-US" dirty="0"/>
              <a:t>Micheal the Archangel</a:t>
            </a:r>
          </a:p>
        </p:txBody>
      </p:sp>
      <p:sp>
        <p:nvSpPr>
          <p:cNvPr id="3" name="Content Placeholder 2">
            <a:extLst>
              <a:ext uri="{FF2B5EF4-FFF2-40B4-BE49-F238E27FC236}">
                <a16:creationId xmlns:a16="http://schemas.microsoft.com/office/drawing/2014/main" id="{A6BB1D81-C31B-3577-AEEB-12B798CDA71D}"/>
              </a:ext>
            </a:extLst>
          </p:cNvPr>
          <p:cNvSpPr>
            <a:spLocks noGrp="1"/>
          </p:cNvSpPr>
          <p:nvPr>
            <p:ph sz="half" idx="1"/>
          </p:nvPr>
        </p:nvSpPr>
        <p:spPr>
          <a:xfrm>
            <a:off x="913795" y="1127610"/>
            <a:ext cx="5060497" cy="5120789"/>
          </a:xfrm>
        </p:spPr>
        <p:txBody>
          <a:bodyPr>
            <a:normAutofit fontScale="92500"/>
          </a:bodyPr>
          <a:lstStyle/>
          <a:p>
            <a:r>
              <a:rPr lang="en-US" sz="3600" dirty="0"/>
              <a:t>Michael’s name honors God</a:t>
            </a:r>
          </a:p>
          <a:p>
            <a:r>
              <a:rPr lang="en-US" sz="3600" dirty="0"/>
              <a:t>Michael is prince to Daniel’s people</a:t>
            </a:r>
          </a:p>
          <a:p>
            <a:r>
              <a:rPr lang="en-US" sz="3600" dirty="0"/>
              <a:t>Michael “stands up” for God’s people, particularly during the time of trouble and the time of their deliverance</a:t>
            </a:r>
          </a:p>
        </p:txBody>
      </p:sp>
      <p:pic>
        <p:nvPicPr>
          <p:cNvPr id="4098" name="Picture 2" descr="Faith and Jesus' Return Discussion">
            <a:extLst>
              <a:ext uri="{FF2B5EF4-FFF2-40B4-BE49-F238E27FC236}">
                <a16:creationId xmlns:a16="http://schemas.microsoft.com/office/drawing/2014/main" id="{FA3A8606-7DF4-74BA-EF40-F172544CB8A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417735" y="1244073"/>
            <a:ext cx="5120789" cy="51207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18490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BE863-2737-DB0D-AE25-B231F63CA9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F0F5CE-70B9-CB63-CB2B-121216DDCE18}"/>
              </a:ext>
            </a:extLst>
          </p:cNvPr>
          <p:cNvSpPr>
            <a:spLocks noGrp="1"/>
          </p:cNvSpPr>
          <p:nvPr>
            <p:ph type="title"/>
          </p:nvPr>
        </p:nvSpPr>
        <p:spPr>
          <a:xfrm>
            <a:off x="4593772" y="0"/>
            <a:ext cx="5368375" cy="1104900"/>
          </a:xfrm>
        </p:spPr>
        <p:txBody>
          <a:bodyPr anchor="b">
            <a:normAutofit/>
          </a:bodyPr>
          <a:lstStyle/>
          <a:p>
            <a:pPr algn="l"/>
            <a:r>
              <a:rPr lang="en-US" sz="5400" dirty="0"/>
              <a:t>Jude 9</a:t>
            </a:r>
          </a:p>
        </p:txBody>
      </p:sp>
      <p:sp>
        <p:nvSpPr>
          <p:cNvPr id="3" name="Content Placeholder 2">
            <a:extLst>
              <a:ext uri="{FF2B5EF4-FFF2-40B4-BE49-F238E27FC236}">
                <a16:creationId xmlns:a16="http://schemas.microsoft.com/office/drawing/2014/main" id="{02001267-50DD-5ABE-4187-11F321145E76}"/>
              </a:ext>
            </a:extLst>
          </p:cNvPr>
          <p:cNvSpPr>
            <a:spLocks noGrp="1"/>
          </p:cNvSpPr>
          <p:nvPr>
            <p:ph sz="quarter" idx="14"/>
          </p:nvPr>
        </p:nvSpPr>
        <p:spPr>
          <a:xfrm>
            <a:off x="4593772" y="1371600"/>
            <a:ext cx="7240088" cy="5152644"/>
          </a:xfrm>
        </p:spPr>
        <p:txBody>
          <a:bodyPr>
            <a:noAutofit/>
          </a:bodyPr>
          <a:lstStyle/>
          <a:p>
            <a:r>
              <a:rPr lang="en-US" sz="4400" b="1" baseline="30000" dirty="0">
                <a:effectLst/>
              </a:rPr>
              <a:t>9 </a:t>
            </a:r>
            <a:r>
              <a:rPr lang="en-US" sz="4400" dirty="0">
                <a:effectLst/>
              </a:rPr>
              <a:t>Yet Michael the archangel, when contending with the devil he disputed about the body of Moses, durst not bring against him a railing accusation, but said, The Lord rebuke thee.</a:t>
            </a:r>
            <a:endParaRPr lang="en-US" sz="333300" dirty="0"/>
          </a:p>
        </p:txBody>
      </p:sp>
      <p:sp>
        <p:nvSpPr>
          <p:cNvPr id="4" name="AutoShape 2" descr="Welcome to Sabbath School presentation">
            <a:extLst>
              <a:ext uri="{FF2B5EF4-FFF2-40B4-BE49-F238E27FC236}">
                <a16:creationId xmlns:a16="http://schemas.microsoft.com/office/drawing/2014/main" id="{140853D0-1039-A57F-23EB-EEFB4A6E0D0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4340" name="Picture 4" descr="Archangel Michael and Lucifer.">
            <a:extLst>
              <a:ext uri="{FF2B5EF4-FFF2-40B4-BE49-F238E27FC236}">
                <a16:creationId xmlns:a16="http://schemas.microsoft.com/office/drawing/2014/main" id="{38248EBC-A3C6-CC76-30F3-87C2A5EBB2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859" y="0"/>
            <a:ext cx="410368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12160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A1125-EA2C-B478-46CC-696EF2402C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5319BC-F9E6-7274-0F99-3B4FFC2BB2B0}"/>
              </a:ext>
            </a:extLst>
          </p:cNvPr>
          <p:cNvSpPr>
            <a:spLocks noGrp="1"/>
          </p:cNvSpPr>
          <p:nvPr>
            <p:ph type="title"/>
          </p:nvPr>
        </p:nvSpPr>
        <p:spPr>
          <a:xfrm>
            <a:off x="913795" y="157160"/>
            <a:ext cx="10353762" cy="970450"/>
          </a:xfrm>
        </p:spPr>
        <p:txBody>
          <a:bodyPr/>
          <a:lstStyle/>
          <a:p>
            <a:r>
              <a:rPr lang="en-US" dirty="0"/>
              <a:t>Micheal the Archangel</a:t>
            </a:r>
          </a:p>
        </p:txBody>
      </p:sp>
      <p:sp>
        <p:nvSpPr>
          <p:cNvPr id="3" name="Content Placeholder 2">
            <a:extLst>
              <a:ext uri="{FF2B5EF4-FFF2-40B4-BE49-F238E27FC236}">
                <a16:creationId xmlns:a16="http://schemas.microsoft.com/office/drawing/2014/main" id="{CF88BA4E-CCF5-01E8-BB14-3FF34B932761}"/>
              </a:ext>
            </a:extLst>
          </p:cNvPr>
          <p:cNvSpPr>
            <a:spLocks noGrp="1"/>
          </p:cNvSpPr>
          <p:nvPr>
            <p:ph sz="half" idx="1"/>
          </p:nvPr>
        </p:nvSpPr>
        <p:spPr>
          <a:xfrm>
            <a:off x="913795" y="1127610"/>
            <a:ext cx="5060497" cy="5120789"/>
          </a:xfrm>
        </p:spPr>
        <p:txBody>
          <a:bodyPr>
            <a:normAutofit fontScale="92500" lnSpcReduction="10000"/>
          </a:bodyPr>
          <a:lstStyle/>
          <a:p>
            <a:r>
              <a:rPr lang="en-US" sz="4000" b="1" dirty="0">
                <a:effectLst/>
              </a:rPr>
              <a:t>1 Thessalonians 4:16  </a:t>
            </a:r>
          </a:p>
          <a:p>
            <a:pPr marL="36900" indent="0">
              <a:buNone/>
            </a:pPr>
            <a:r>
              <a:rPr lang="en-US" sz="4000" b="1" baseline="30000" dirty="0">
                <a:effectLst/>
              </a:rPr>
              <a:t>16 </a:t>
            </a:r>
            <a:r>
              <a:rPr lang="en-US" sz="4000" dirty="0">
                <a:effectLst/>
              </a:rPr>
              <a:t>For the Lord himself shall descend from heaven with a shout, with the </a:t>
            </a:r>
            <a:r>
              <a:rPr lang="en-US" sz="4000" dirty="0">
                <a:solidFill>
                  <a:schemeClr val="accent3">
                    <a:lumMod val="40000"/>
                    <a:lumOff val="60000"/>
                  </a:schemeClr>
                </a:solidFill>
                <a:effectLst/>
              </a:rPr>
              <a:t>voice of the archangel</a:t>
            </a:r>
            <a:r>
              <a:rPr lang="en-US" sz="4000" dirty="0">
                <a:effectLst/>
              </a:rPr>
              <a:t>, and with the trump of God: and the dead in Christ shall rise first:</a:t>
            </a:r>
            <a:endParaRPr lang="en-US" sz="6000" dirty="0"/>
          </a:p>
        </p:txBody>
      </p:sp>
      <p:pic>
        <p:nvPicPr>
          <p:cNvPr id="5122" name="Picture 2" descr="Illustrating the second coming with ai">
            <a:extLst>
              <a:ext uri="{FF2B5EF4-FFF2-40B4-BE49-F238E27FC236}">
                <a16:creationId xmlns:a16="http://schemas.microsoft.com/office/drawing/2014/main" id="{E94D74DA-81C1-6FED-3DD6-2EDD0D2C3B2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9612" t="-300" r="5090" b="300"/>
          <a:stretch>
            <a:fillRect/>
          </a:stretch>
        </p:blipFill>
        <p:spPr bwMode="auto">
          <a:xfrm>
            <a:off x="6432209" y="1127610"/>
            <a:ext cx="5060497" cy="4757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43674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4DA882-FD84-BB43-6EDD-2E1096C1CB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521A55-0505-A24E-5688-CA4FE183963B}"/>
              </a:ext>
            </a:extLst>
          </p:cNvPr>
          <p:cNvSpPr>
            <a:spLocks noGrp="1"/>
          </p:cNvSpPr>
          <p:nvPr>
            <p:ph type="title"/>
          </p:nvPr>
        </p:nvSpPr>
        <p:spPr>
          <a:xfrm>
            <a:off x="913795" y="157160"/>
            <a:ext cx="10353762" cy="970450"/>
          </a:xfrm>
        </p:spPr>
        <p:txBody>
          <a:bodyPr/>
          <a:lstStyle/>
          <a:p>
            <a:r>
              <a:rPr lang="en-US" dirty="0"/>
              <a:t>Micheal the Archangel</a:t>
            </a:r>
          </a:p>
        </p:txBody>
      </p:sp>
      <p:sp>
        <p:nvSpPr>
          <p:cNvPr id="3" name="Content Placeholder 2">
            <a:extLst>
              <a:ext uri="{FF2B5EF4-FFF2-40B4-BE49-F238E27FC236}">
                <a16:creationId xmlns:a16="http://schemas.microsoft.com/office/drawing/2014/main" id="{B4E46E6F-0D76-3940-4E03-0EC7C7052C8A}"/>
              </a:ext>
            </a:extLst>
          </p:cNvPr>
          <p:cNvSpPr>
            <a:spLocks noGrp="1"/>
          </p:cNvSpPr>
          <p:nvPr>
            <p:ph sz="half" idx="1"/>
          </p:nvPr>
        </p:nvSpPr>
        <p:spPr>
          <a:xfrm>
            <a:off x="688646" y="1127610"/>
            <a:ext cx="5518413" cy="5120789"/>
          </a:xfrm>
        </p:spPr>
        <p:txBody>
          <a:bodyPr>
            <a:noAutofit/>
          </a:bodyPr>
          <a:lstStyle/>
          <a:p>
            <a:r>
              <a:rPr lang="en-US" sz="3600" b="1" dirty="0">
                <a:effectLst/>
              </a:rPr>
              <a:t>John 5:25 </a:t>
            </a:r>
            <a:r>
              <a:rPr lang="en-US" sz="3200" b="1" dirty="0">
                <a:effectLst/>
              </a:rPr>
              <a:t>(Jesus speaking)</a:t>
            </a:r>
          </a:p>
          <a:p>
            <a:pPr marL="36900" indent="0">
              <a:buNone/>
            </a:pPr>
            <a:r>
              <a:rPr lang="en-US" sz="4000" b="1" baseline="30000" dirty="0">
                <a:effectLst/>
              </a:rPr>
              <a:t>25 </a:t>
            </a:r>
            <a:r>
              <a:rPr lang="en-US" sz="4000" dirty="0">
                <a:effectLst/>
              </a:rPr>
              <a:t>Verily, verily, I say unto you, The hour is coming, and now is, when the dead shall hear the voice of the Son of God: and they that hear shall live.</a:t>
            </a:r>
            <a:endParaRPr lang="en-US" sz="4000" dirty="0"/>
          </a:p>
        </p:txBody>
      </p:sp>
      <p:pic>
        <p:nvPicPr>
          <p:cNvPr id="6148" name="Picture 4" descr="Jesus on White Horse | TikTok">
            <a:extLst>
              <a:ext uri="{FF2B5EF4-FFF2-40B4-BE49-F238E27FC236}">
                <a16:creationId xmlns:a16="http://schemas.microsoft.com/office/drawing/2014/main" id="{4D52F904-BC03-034A-D384-AA5FFC3C77F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457950" y="1255714"/>
            <a:ext cx="5163343" cy="51633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6598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58735-ACEE-CC19-80F2-29A37EAE63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8A7872-6CF4-BE2A-6F1B-9C1C9241F65C}"/>
              </a:ext>
            </a:extLst>
          </p:cNvPr>
          <p:cNvSpPr>
            <a:spLocks noGrp="1"/>
          </p:cNvSpPr>
          <p:nvPr>
            <p:ph type="title"/>
          </p:nvPr>
        </p:nvSpPr>
        <p:spPr>
          <a:xfrm>
            <a:off x="913795" y="157160"/>
            <a:ext cx="10353762" cy="970450"/>
          </a:xfrm>
        </p:spPr>
        <p:txBody>
          <a:bodyPr/>
          <a:lstStyle/>
          <a:p>
            <a:r>
              <a:rPr lang="en-US" dirty="0"/>
              <a:t>Micheal the Archangel</a:t>
            </a:r>
          </a:p>
        </p:txBody>
      </p:sp>
      <p:sp>
        <p:nvSpPr>
          <p:cNvPr id="3" name="Content Placeholder 2">
            <a:extLst>
              <a:ext uri="{FF2B5EF4-FFF2-40B4-BE49-F238E27FC236}">
                <a16:creationId xmlns:a16="http://schemas.microsoft.com/office/drawing/2014/main" id="{4A83F3A3-D2AD-7390-EBF0-3714B7F0EDCD}"/>
              </a:ext>
            </a:extLst>
          </p:cNvPr>
          <p:cNvSpPr>
            <a:spLocks noGrp="1"/>
          </p:cNvSpPr>
          <p:nvPr>
            <p:ph sz="half" idx="1"/>
          </p:nvPr>
        </p:nvSpPr>
        <p:spPr>
          <a:xfrm>
            <a:off x="688645" y="1127610"/>
            <a:ext cx="8083879" cy="5430353"/>
          </a:xfrm>
        </p:spPr>
        <p:txBody>
          <a:bodyPr>
            <a:noAutofit/>
          </a:bodyPr>
          <a:lstStyle/>
          <a:p>
            <a:r>
              <a:rPr lang="en-US" sz="3600" b="1" dirty="0">
                <a:effectLst/>
              </a:rPr>
              <a:t>John 5:28-29</a:t>
            </a:r>
          </a:p>
          <a:p>
            <a:r>
              <a:rPr lang="en-US" sz="3600" b="1" baseline="30000" dirty="0">
                <a:effectLst/>
              </a:rPr>
              <a:t>28 </a:t>
            </a:r>
            <a:r>
              <a:rPr lang="en-US" sz="3600" dirty="0">
                <a:effectLst/>
              </a:rPr>
              <a:t>Marvel not at this: for the hour is coming, in the which all that are in the graves shall hear his voice,</a:t>
            </a:r>
          </a:p>
          <a:p>
            <a:r>
              <a:rPr lang="en-US" sz="3600" b="1" baseline="30000" dirty="0">
                <a:effectLst/>
              </a:rPr>
              <a:t>29 </a:t>
            </a:r>
            <a:r>
              <a:rPr lang="en-US" sz="3600" dirty="0">
                <a:effectLst/>
              </a:rPr>
              <a:t>And shall come forth; they that have done good, unto the resurrection of life; and they that have done evil, unto the resurrection of damnation.</a:t>
            </a:r>
          </a:p>
        </p:txBody>
      </p:sp>
      <p:pic>
        <p:nvPicPr>
          <p:cNvPr id="5" name="Picture 2" descr="Biblical illustration the second coming of jesus to judge the living and  the dead the last judgment | Premium AI-generated image">
            <a:extLst>
              <a:ext uri="{FF2B5EF4-FFF2-40B4-BE49-F238E27FC236}">
                <a16:creationId xmlns:a16="http://schemas.microsoft.com/office/drawing/2014/main" id="{A31589E5-E9D9-5BE3-B8B5-3F2E3C57EAEF}"/>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8883375" y="1096667"/>
            <a:ext cx="3023670" cy="5399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1806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088C1C-A355-50A1-1C9A-66A6AD55B4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692154-52E0-A7D3-7CE5-6BB20FB83ED8}"/>
              </a:ext>
            </a:extLst>
          </p:cNvPr>
          <p:cNvSpPr>
            <a:spLocks noGrp="1"/>
          </p:cNvSpPr>
          <p:nvPr>
            <p:ph type="title"/>
          </p:nvPr>
        </p:nvSpPr>
        <p:spPr>
          <a:xfrm>
            <a:off x="913795" y="157160"/>
            <a:ext cx="10353762" cy="970450"/>
          </a:xfrm>
        </p:spPr>
        <p:txBody>
          <a:bodyPr/>
          <a:lstStyle/>
          <a:p>
            <a:r>
              <a:rPr lang="en-US" dirty="0"/>
              <a:t>Micheal the Archangel</a:t>
            </a:r>
          </a:p>
        </p:txBody>
      </p:sp>
      <p:sp>
        <p:nvSpPr>
          <p:cNvPr id="3" name="Content Placeholder 2">
            <a:extLst>
              <a:ext uri="{FF2B5EF4-FFF2-40B4-BE49-F238E27FC236}">
                <a16:creationId xmlns:a16="http://schemas.microsoft.com/office/drawing/2014/main" id="{8446B2DF-0B05-3FDF-AA15-53A4A1DFBBEA}"/>
              </a:ext>
            </a:extLst>
          </p:cNvPr>
          <p:cNvSpPr>
            <a:spLocks noGrp="1"/>
          </p:cNvSpPr>
          <p:nvPr>
            <p:ph sz="half" idx="1"/>
          </p:nvPr>
        </p:nvSpPr>
        <p:spPr>
          <a:xfrm>
            <a:off x="688646" y="1127610"/>
            <a:ext cx="5169230" cy="5430353"/>
          </a:xfrm>
        </p:spPr>
        <p:txBody>
          <a:bodyPr>
            <a:noAutofit/>
          </a:bodyPr>
          <a:lstStyle/>
          <a:p>
            <a:r>
              <a:rPr lang="en-US" sz="3200" b="1" dirty="0">
                <a:effectLst/>
              </a:rPr>
              <a:t>Israel’s Blessing</a:t>
            </a:r>
          </a:p>
          <a:p>
            <a:r>
              <a:rPr lang="en-US" sz="3200" b="1" dirty="0">
                <a:effectLst/>
              </a:rPr>
              <a:t>Genesis 48:15-16</a:t>
            </a:r>
          </a:p>
          <a:p>
            <a:r>
              <a:rPr lang="en-US" sz="3200" b="1" baseline="30000" dirty="0">
                <a:effectLst/>
              </a:rPr>
              <a:t>15 </a:t>
            </a:r>
            <a:r>
              <a:rPr lang="en-US" sz="3200" dirty="0">
                <a:effectLst/>
              </a:rPr>
              <a:t>And he blessed Joseph, and said, God, before whom my fathers Abraham and Isaac did walk, the God which fed me all my life long unto this day,</a:t>
            </a:r>
          </a:p>
        </p:txBody>
      </p:sp>
      <p:pic>
        <p:nvPicPr>
          <p:cNvPr id="8196" name="Picture 4" descr="Joseph's Blessings from God">
            <a:extLst>
              <a:ext uri="{FF2B5EF4-FFF2-40B4-BE49-F238E27FC236}">
                <a16:creationId xmlns:a16="http://schemas.microsoft.com/office/drawing/2014/main" id="{363D7E57-58D3-FFCA-196D-33B39C19B22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334126" y="1262767"/>
            <a:ext cx="4631187" cy="474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87808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87C1AE-D129-AFB7-9475-D73AA3264A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418AB9-F823-07FB-1E72-E3C00F59BBE4}"/>
              </a:ext>
            </a:extLst>
          </p:cNvPr>
          <p:cNvSpPr>
            <a:spLocks noGrp="1"/>
          </p:cNvSpPr>
          <p:nvPr>
            <p:ph type="title"/>
          </p:nvPr>
        </p:nvSpPr>
        <p:spPr>
          <a:xfrm>
            <a:off x="913795" y="157160"/>
            <a:ext cx="10353762" cy="970450"/>
          </a:xfrm>
        </p:spPr>
        <p:txBody>
          <a:bodyPr/>
          <a:lstStyle/>
          <a:p>
            <a:r>
              <a:rPr lang="en-US" dirty="0"/>
              <a:t>Micheal the Archangel</a:t>
            </a:r>
          </a:p>
        </p:txBody>
      </p:sp>
      <p:sp>
        <p:nvSpPr>
          <p:cNvPr id="3" name="Content Placeholder 2">
            <a:extLst>
              <a:ext uri="{FF2B5EF4-FFF2-40B4-BE49-F238E27FC236}">
                <a16:creationId xmlns:a16="http://schemas.microsoft.com/office/drawing/2014/main" id="{DD7D0839-960A-220D-DBB2-45E6454A545A}"/>
              </a:ext>
            </a:extLst>
          </p:cNvPr>
          <p:cNvSpPr>
            <a:spLocks noGrp="1"/>
          </p:cNvSpPr>
          <p:nvPr>
            <p:ph sz="half" idx="1"/>
          </p:nvPr>
        </p:nvSpPr>
        <p:spPr>
          <a:xfrm>
            <a:off x="688645" y="1127610"/>
            <a:ext cx="5300463" cy="5430353"/>
          </a:xfrm>
        </p:spPr>
        <p:txBody>
          <a:bodyPr>
            <a:noAutofit/>
          </a:bodyPr>
          <a:lstStyle/>
          <a:p>
            <a:r>
              <a:rPr lang="en-US" sz="3200" b="1" dirty="0">
                <a:effectLst/>
              </a:rPr>
              <a:t>Israel’s Blessing</a:t>
            </a:r>
          </a:p>
          <a:p>
            <a:r>
              <a:rPr lang="en-US" sz="3200" b="1" dirty="0">
                <a:effectLst/>
              </a:rPr>
              <a:t>Genesis 48:15-16</a:t>
            </a:r>
          </a:p>
          <a:p>
            <a:r>
              <a:rPr lang="en-US" sz="3200" b="1" baseline="30000" dirty="0">
                <a:effectLst/>
              </a:rPr>
              <a:t>16 </a:t>
            </a:r>
            <a:r>
              <a:rPr lang="en-US" sz="3200" dirty="0">
                <a:effectLst/>
              </a:rPr>
              <a:t>The Angel which redeemed me from all evil, bless the lads; and let my name be named on them, and the name of my fathers Abraham and Isaac; and let them grow into a multitude in the midst of the earth.</a:t>
            </a:r>
          </a:p>
        </p:txBody>
      </p:sp>
      <p:pic>
        <p:nvPicPr>
          <p:cNvPr id="9218" name="Picture 2" descr="Tuesday: Jacob Blesses Joseph's Sons | Sabbath School Net">
            <a:extLst>
              <a:ext uri="{FF2B5EF4-FFF2-40B4-BE49-F238E27FC236}">
                <a16:creationId xmlns:a16="http://schemas.microsoft.com/office/drawing/2014/main" id="{072DE0BF-6149-8D87-3A76-9389A92632E6}"/>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2376" r="6135"/>
          <a:stretch>
            <a:fillRect/>
          </a:stretch>
        </p:blipFill>
        <p:spPr bwMode="auto">
          <a:xfrm>
            <a:off x="6202894" y="1376069"/>
            <a:ext cx="5300461" cy="50247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55136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D7D41A-465D-1729-4C26-E7C05623F8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68931D-39F0-1C89-BED4-378A38C9DAD6}"/>
              </a:ext>
            </a:extLst>
          </p:cNvPr>
          <p:cNvSpPr>
            <a:spLocks noGrp="1"/>
          </p:cNvSpPr>
          <p:nvPr>
            <p:ph type="title"/>
          </p:nvPr>
        </p:nvSpPr>
        <p:spPr>
          <a:xfrm>
            <a:off x="913795" y="157160"/>
            <a:ext cx="10353762" cy="970450"/>
          </a:xfrm>
        </p:spPr>
        <p:txBody>
          <a:bodyPr/>
          <a:lstStyle/>
          <a:p>
            <a:r>
              <a:rPr lang="en-US" dirty="0"/>
              <a:t>Micheal the Archangel</a:t>
            </a:r>
          </a:p>
        </p:txBody>
      </p:sp>
      <p:sp>
        <p:nvSpPr>
          <p:cNvPr id="3" name="Content Placeholder 2">
            <a:extLst>
              <a:ext uri="{FF2B5EF4-FFF2-40B4-BE49-F238E27FC236}">
                <a16:creationId xmlns:a16="http://schemas.microsoft.com/office/drawing/2014/main" id="{5750A5D7-AFE8-CD84-87B2-9E338B21995B}"/>
              </a:ext>
            </a:extLst>
          </p:cNvPr>
          <p:cNvSpPr>
            <a:spLocks noGrp="1"/>
          </p:cNvSpPr>
          <p:nvPr>
            <p:ph sz="half" idx="1"/>
          </p:nvPr>
        </p:nvSpPr>
        <p:spPr>
          <a:xfrm>
            <a:off x="688645" y="1127610"/>
            <a:ext cx="7226630" cy="5430353"/>
          </a:xfrm>
        </p:spPr>
        <p:txBody>
          <a:bodyPr>
            <a:noAutofit/>
          </a:bodyPr>
          <a:lstStyle/>
          <a:p>
            <a:r>
              <a:rPr lang="en-US" sz="3200" b="1" dirty="0">
                <a:effectLst/>
              </a:rPr>
              <a:t>The Burning Bush</a:t>
            </a:r>
          </a:p>
          <a:p>
            <a:r>
              <a:rPr lang="en-US" sz="3200" b="1" dirty="0">
                <a:effectLst/>
              </a:rPr>
              <a:t>Exodus 3:2, 6</a:t>
            </a:r>
          </a:p>
          <a:p>
            <a:r>
              <a:rPr lang="en-US" sz="3200" b="1" baseline="30000" dirty="0">
                <a:effectLst/>
              </a:rPr>
              <a:t>2 </a:t>
            </a:r>
            <a:r>
              <a:rPr lang="en-US" sz="3200" dirty="0">
                <a:effectLst/>
              </a:rPr>
              <a:t>And the angel of the </a:t>
            </a:r>
            <a:r>
              <a:rPr lang="en-US" sz="3200" cap="small" dirty="0">
                <a:effectLst/>
              </a:rPr>
              <a:t>Lord</a:t>
            </a:r>
            <a:r>
              <a:rPr lang="en-US" sz="3200" dirty="0">
                <a:effectLst/>
              </a:rPr>
              <a:t> appeared unto him in a flame of fire out of the midst of a bush: ….</a:t>
            </a:r>
          </a:p>
          <a:p>
            <a:r>
              <a:rPr lang="en-US" sz="3200" b="1" baseline="30000" dirty="0">
                <a:effectLst/>
              </a:rPr>
              <a:t>6 </a:t>
            </a:r>
            <a:r>
              <a:rPr lang="en-US" sz="3200" dirty="0">
                <a:effectLst/>
              </a:rPr>
              <a:t>Moreover he said, I am the God of thy father, the God of Abraham, the God of Isaac, and the God of Jacob. And Moses hid his face; for he was afraid to look upon God.</a:t>
            </a:r>
          </a:p>
        </p:txBody>
      </p:sp>
      <p:pic>
        <p:nvPicPr>
          <p:cNvPr id="10242" name="Picture 2" descr="Moses and the Burning Bush Bible Story and Lessons | Crosswalk.com">
            <a:extLst>
              <a:ext uri="{FF2B5EF4-FFF2-40B4-BE49-F238E27FC236}">
                <a16:creationId xmlns:a16="http://schemas.microsoft.com/office/drawing/2014/main" id="{F47C3D14-5783-4AA3-1D81-72FA628CD37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0686" r="52084"/>
          <a:stretch>
            <a:fillRect/>
          </a:stretch>
        </p:blipFill>
        <p:spPr bwMode="auto">
          <a:xfrm>
            <a:off x="7915275" y="1127610"/>
            <a:ext cx="3820598" cy="5362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6326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2" name="Picture 4" descr="What is Paul's Crown of Righteousness? – Proclaim &amp; Defend">
            <a:extLst>
              <a:ext uri="{FF2B5EF4-FFF2-40B4-BE49-F238E27FC236}">
                <a16:creationId xmlns:a16="http://schemas.microsoft.com/office/drawing/2014/main" id="{568B7AAA-943C-F228-8717-A32CF82F7F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702365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BFC6F39E-57D2-1F1B-8AC0-97F0A4F486F6}"/>
              </a:ext>
            </a:extLst>
          </p:cNvPr>
          <p:cNvSpPr/>
          <p:nvPr/>
        </p:nvSpPr>
        <p:spPr>
          <a:xfrm>
            <a:off x="0" y="0"/>
            <a:ext cx="12192000" cy="7074568"/>
          </a:xfrm>
          <a:prstGeom prst="rect">
            <a:avLst/>
          </a:prstGeom>
          <a:solidFill>
            <a:srgbClr val="333300">
              <a:alpha val="6980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057989-07E4-B482-9F2A-EBF670F7FA92}"/>
              </a:ext>
            </a:extLst>
          </p:cNvPr>
          <p:cNvSpPr>
            <a:spLocks noGrp="1"/>
          </p:cNvSpPr>
          <p:nvPr>
            <p:ph type="title"/>
          </p:nvPr>
        </p:nvSpPr>
        <p:spPr>
          <a:xfrm>
            <a:off x="544116" y="1900990"/>
            <a:ext cx="11103768" cy="4695060"/>
          </a:xfrm>
        </p:spPr>
        <p:txBody>
          <a:bodyPr>
            <a:noAutofit/>
          </a:bodyPr>
          <a:lstStyle/>
          <a:p>
            <a:r>
              <a:rPr lang="en-US" sz="12400" dirty="0"/>
              <a:t>Lesson 7</a:t>
            </a:r>
            <a:br>
              <a:rPr lang="en-US" sz="12400" dirty="0"/>
            </a:br>
            <a:br>
              <a:rPr lang="en-US" sz="12400" dirty="0"/>
            </a:br>
            <a:r>
              <a:rPr lang="en-US" sz="9600" dirty="0"/>
              <a:t>2 Peter 2:10-22</a:t>
            </a:r>
            <a:endParaRPr lang="en-US" sz="12400" dirty="0"/>
          </a:p>
        </p:txBody>
      </p:sp>
      <p:sp>
        <p:nvSpPr>
          <p:cNvPr id="3" name="Subtitle 2">
            <a:extLst>
              <a:ext uri="{FF2B5EF4-FFF2-40B4-BE49-F238E27FC236}">
                <a16:creationId xmlns:a16="http://schemas.microsoft.com/office/drawing/2014/main" id="{363CF5F8-0028-8636-5006-5D5C52B32774}"/>
              </a:ext>
            </a:extLst>
          </p:cNvPr>
          <p:cNvSpPr>
            <a:spLocks noGrp="1"/>
          </p:cNvSpPr>
          <p:nvPr>
            <p:ph type="body" sz="quarter" idx="13"/>
          </p:nvPr>
        </p:nvSpPr>
        <p:spPr>
          <a:xfrm>
            <a:off x="340677" y="261951"/>
            <a:ext cx="6685766" cy="1074645"/>
          </a:xfrm>
        </p:spPr>
        <p:txBody>
          <a:bodyPr>
            <a:normAutofit/>
          </a:bodyPr>
          <a:lstStyle/>
          <a:p>
            <a:r>
              <a:rPr lang="en-US" sz="5400" b="1" dirty="0"/>
              <a:t>December 8, 1888</a:t>
            </a:r>
          </a:p>
        </p:txBody>
      </p:sp>
    </p:spTree>
    <p:extLst>
      <p:ext uri="{BB962C8B-B14F-4D97-AF65-F5344CB8AC3E}">
        <p14:creationId xmlns:p14="http://schemas.microsoft.com/office/powerpoint/2010/main" val="17738313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F18BB-6137-C824-B26A-87B9922034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CA017A-5DFF-28B5-4CB1-5C38DF2C2BC1}"/>
              </a:ext>
            </a:extLst>
          </p:cNvPr>
          <p:cNvSpPr>
            <a:spLocks noGrp="1"/>
          </p:cNvSpPr>
          <p:nvPr>
            <p:ph type="title"/>
          </p:nvPr>
        </p:nvSpPr>
        <p:spPr>
          <a:xfrm>
            <a:off x="913795" y="157160"/>
            <a:ext cx="10353762" cy="970450"/>
          </a:xfrm>
        </p:spPr>
        <p:txBody>
          <a:bodyPr/>
          <a:lstStyle/>
          <a:p>
            <a:r>
              <a:rPr lang="en-US" dirty="0"/>
              <a:t>Micheal the Archangel</a:t>
            </a:r>
          </a:p>
        </p:txBody>
      </p:sp>
      <p:sp>
        <p:nvSpPr>
          <p:cNvPr id="3" name="Content Placeholder 2">
            <a:extLst>
              <a:ext uri="{FF2B5EF4-FFF2-40B4-BE49-F238E27FC236}">
                <a16:creationId xmlns:a16="http://schemas.microsoft.com/office/drawing/2014/main" id="{DC4523CE-9DE7-D716-FBA7-18A29E995B37}"/>
              </a:ext>
            </a:extLst>
          </p:cNvPr>
          <p:cNvSpPr>
            <a:spLocks noGrp="1"/>
          </p:cNvSpPr>
          <p:nvPr>
            <p:ph sz="half" idx="1"/>
          </p:nvPr>
        </p:nvSpPr>
        <p:spPr>
          <a:xfrm>
            <a:off x="688645" y="1127610"/>
            <a:ext cx="7226630" cy="5430353"/>
          </a:xfrm>
        </p:spPr>
        <p:txBody>
          <a:bodyPr>
            <a:noAutofit/>
          </a:bodyPr>
          <a:lstStyle/>
          <a:p>
            <a:r>
              <a:rPr lang="en-US" sz="3200" b="1" dirty="0">
                <a:effectLst/>
              </a:rPr>
              <a:t>The Burning Bush</a:t>
            </a:r>
          </a:p>
          <a:p>
            <a:r>
              <a:rPr lang="en-US" sz="3200" b="1" dirty="0">
                <a:effectLst/>
              </a:rPr>
              <a:t>Exodus 3:2, 6</a:t>
            </a:r>
          </a:p>
          <a:p>
            <a:r>
              <a:rPr lang="en-US" sz="3200" b="1" baseline="30000" dirty="0">
                <a:effectLst/>
              </a:rPr>
              <a:t>2 </a:t>
            </a:r>
            <a:r>
              <a:rPr lang="en-US" sz="3200" dirty="0">
                <a:effectLst/>
              </a:rPr>
              <a:t>And the angel of the </a:t>
            </a:r>
            <a:r>
              <a:rPr lang="en-US" sz="3200" cap="small" dirty="0">
                <a:effectLst/>
              </a:rPr>
              <a:t>Lord</a:t>
            </a:r>
            <a:r>
              <a:rPr lang="en-US" sz="3200" dirty="0">
                <a:effectLst/>
              </a:rPr>
              <a:t> appeared unto him in a flame of fire out of the midst of a bush: ….</a:t>
            </a:r>
          </a:p>
          <a:p>
            <a:r>
              <a:rPr lang="en-US" sz="3200" b="1" baseline="30000" dirty="0">
                <a:effectLst/>
              </a:rPr>
              <a:t>6 </a:t>
            </a:r>
            <a:r>
              <a:rPr lang="en-US" sz="3200" dirty="0">
                <a:effectLst/>
              </a:rPr>
              <a:t>Moreover he said, I am the God of thy father, the God of Abraham, the God of Isaac, and the God of Jacob. And Moses hid his face; for he was afraid to look upon God.</a:t>
            </a:r>
          </a:p>
        </p:txBody>
      </p:sp>
      <p:pic>
        <p:nvPicPr>
          <p:cNvPr id="10242" name="Picture 2" descr="Moses and the Burning Bush Bible Story and Lessons | Crosswalk.com">
            <a:extLst>
              <a:ext uri="{FF2B5EF4-FFF2-40B4-BE49-F238E27FC236}">
                <a16:creationId xmlns:a16="http://schemas.microsoft.com/office/drawing/2014/main" id="{E045AE40-D220-B813-121B-02D7498320CC}"/>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0686" r="52084"/>
          <a:stretch>
            <a:fillRect/>
          </a:stretch>
        </p:blipFill>
        <p:spPr bwMode="auto">
          <a:xfrm>
            <a:off x="7915275" y="1127610"/>
            <a:ext cx="3820598" cy="5362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64961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2C379-3357-D76F-2E72-67DC4A20DF9B}"/>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2DAD50AC-B41E-62D0-8BF3-2185EC40E2A2}"/>
              </a:ext>
            </a:extLst>
          </p:cNvPr>
          <p:cNvSpPr>
            <a:spLocks noGrp="1"/>
          </p:cNvSpPr>
          <p:nvPr>
            <p:ph sz="quarter" idx="13"/>
          </p:nvPr>
        </p:nvSpPr>
        <p:spPr>
          <a:xfrm>
            <a:off x="477763" y="290078"/>
            <a:ext cx="6706808" cy="4347236"/>
          </a:xfrm>
        </p:spPr>
        <p:txBody>
          <a:bodyPr/>
          <a:lstStyle/>
          <a:p>
            <a:pPr lvl="0"/>
            <a:r>
              <a:rPr lang="en-US" sz="4800" dirty="0">
                <a:effectLst/>
              </a:rPr>
              <a:t>5. What positive commandment have we concerning our attitude toward those holding high positions?</a:t>
            </a:r>
          </a:p>
        </p:txBody>
      </p:sp>
      <p:sp>
        <p:nvSpPr>
          <p:cNvPr id="3" name="TextBox 2">
            <a:extLst>
              <a:ext uri="{FF2B5EF4-FFF2-40B4-BE49-F238E27FC236}">
                <a16:creationId xmlns:a16="http://schemas.microsoft.com/office/drawing/2014/main" id="{E076A810-2263-915E-B19B-C3AC1248E98B}"/>
              </a:ext>
            </a:extLst>
          </p:cNvPr>
          <p:cNvSpPr txBox="1"/>
          <p:nvPr/>
        </p:nvSpPr>
        <p:spPr>
          <a:xfrm>
            <a:off x="369873" y="4637314"/>
            <a:ext cx="6706808" cy="2123658"/>
          </a:xfrm>
          <a:prstGeom prst="rect">
            <a:avLst/>
          </a:prstGeom>
          <a:noFill/>
        </p:spPr>
        <p:txBody>
          <a:bodyPr wrap="square" rtlCol="0">
            <a:spAutoFit/>
          </a:bodyPr>
          <a:lstStyle/>
          <a:p>
            <a:r>
              <a:rPr lang="en-US" sz="6600" b="1" dirty="0">
                <a:latin typeface="Bradley Hand ITC" panose="03070402050302030203" pitchFamily="66" charset="0"/>
              </a:rPr>
              <a:t>Romans 13:1;      1 Timothy 2:1, 2</a:t>
            </a:r>
          </a:p>
        </p:txBody>
      </p:sp>
      <p:pic>
        <p:nvPicPr>
          <p:cNvPr id="15362" name="Picture 2" descr="The White House Tour - The White House and President's Park (U.S. National  Park Service)">
            <a:extLst>
              <a:ext uri="{FF2B5EF4-FFF2-40B4-BE49-F238E27FC236}">
                <a16:creationId xmlns:a16="http://schemas.microsoft.com/office/drawing/2014/main" id="{288BCAB1-44D1-076E-64B4-75A9FC3CB6B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779" t="-304" r="22484" b="304"/>
          <a:stretch>
            <a:fillRect/>
          </a:stretch>
        </p:blipFill>
        <p:spPr bwMode="auto">
          <a:xfrm>
            <a:off x="7292460" y="0"/>
            <a:ext cx="4899539" cy="68372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18392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471127-7A81-45C5-7577-580180A52F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634090-AF7D-10F0-3D47-27DA295F1562}"/>
              </a:ext>
            </a:extLst>
          </p:cNvPr>
          <p:cNvSpPr>
            <a:spLocks noGrp="1"/>
          </p:cNvSpPr>
          <p:nvPr>
            <p:ph type="title"/>
          </p:nvPr>
        </p:nvSpPr>
        <p:spPr>
          <a:xfrm>
            <a:off x="5844539" y="403860"/>
            <a:ext cx="4117607" cy="1104900"/>
          </a:xfrm>
        </p:spPr>
        <p:txBody>
          <a:bodyPr anchor="b">
            <a:normAutofit/>
          </a:bodyPr>
          <a:lstStyle/>
          <a:p>
            <a:pPr algn="l"/>
            <a:r>
              <a:rPr lang="en-US" sz="5400" dirty="0"/>
              <a:t>Romans 13:1</a:t>
            </a:r>
          </a:p>
        </p:txBody>
      </p:sp>
      <p:sp>
        <p:nvSpPr>
          <p:cNvPr id="3" name="Content Placeholder 2">
            <a:extLst>
              <a:ext uri="{FF2B5EF4-FFF2-40B4-BE49-F238E27FC236}">
                <a16:creationId xmlns:a16="http://schemas.microsoft.com/office/drawing/2014/main" id="{4D031FFF-9BDD-7AF3-1E9B-2F787DE5B2B9}"/>
              </a:ext>
            </a:extLst>
          </p:cNvPr>
          <p:cNvSpPr>
            <a:spLocks noGrp="1"/>
          </p:cNvSpPr>
          <p:nvPr>
            <p:ph sz="quarter" idx="14"/>
          </p:nvPr>
        </p:nvSpPr>
        <p:spPr>
          <a:xfrm>
            <a:off x="5844540" y="1748588"/>
            <a:ext cx="5989319" cy="4775655"/>
          </a:xfrm>
        </p:spPr>
        <p:txBody>
          <a:bodyPr>
            <a:noAutofit/>
          </a:bodyPr>
          <a:lstStyle/>
          <a:p>
            <a:r>
              <a:rPr lang="en-US" sz="4400" b="1" dirty="0">
                <a:effectLst/>
              </a:rPr>
              <a:t>13 </a:t>
            </a:r>
            <a:r>
              <a:rPr lang="en-US" sz="4400" dirty="0">
                <a:effectLst/>
              </a:rPr>
              <a:t>Let every soul be subject unto the higher powers. For there is no power but of God: the powers that be are ordained of God.</a:t>
            </a:r>
            <a:endParaRPr lang="en-US" sz="333300" dirty="0"/>
          </a:p>
        </p:txBody>
      </p:sp>
      <p:sp>
        <p:nvSpPr>
          <p:cNvPr id="4" name="AutoShape 2" descr="Welcome to Sabbath School presentation">
            <a:extLst>
              <a:ext uri="{FF2B5EF4-FFF2-40B4-BE49-F238E27FC236}">
                <a16:creationId xmlns:a16="http://schemas.microsoft.com/office/drawing/2014/main" id="{96635855-5EB6-20B9-AED7-1CCA74ED997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6388" name="Picture 4" descr="17mm Tilt-Shift Lens ...">
            <a:extLst>
              <a:ext uri="{FF2B5EF4-FFF2-40B4-BE49-F238E27FC236}">
                <a16:creationId xmlns:a16="http://schemas.microsoft.com/office/drawing/2014/main" id="{8CE67A2E-1CBD-0DF6-0783-2F8AA194259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53407"/>
          <a:stretch>
            <a:fillRect/>
          </a:stretch>
        </p:blipFill>
        <p:spPr bwMode="auto">
          <a:xfrm>
            <a:off x="-1" y="-10886"/>
            <a:ext cx="5334001" cy="6868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82381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D6FDB-9AEC-8184-E151-5B87E33301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9E35F8-0948-6A44-2D43-F572ABCA71A8}"/>
              </a:ext>
            </a:extLst>
          </p:cNvPr>
          <p:cNvSpPr>
            <a:spLocks noGrp="1"/>
          </p:cNvSpPr>
          <p:nvPr>
            <p:ph type="title"/>
          </p:nvPr>
        </p:nvSpPr>
        <p:spPr>
          <a:xfrm>
            <a:off x="5844539" y="403860"/>
            <a:ext cx="4932318" cy="1104900"/>
          </a:xfrm>
        </p:spPr>
        <p:txBody>
          <a:bodyPr anchor="b">
            <a:normAutofit fontScale="90000"/>
          </a:bodyPr>
          <a:lstStyle/>
          <a:p>
            <a:pPr algn="l"/>
            <a:r>
              <a:rPr lang="en-US" sz="5400" dirty="0"/>
              <a:t>1 Timothy 2:1, 2</a:t>
            </a:r>
          </a:p>
        </p:txBody>
      </p:sp>
      <p:sp>
        <p:nvSpPr>
          <p:cNvPr id="3" name="Content Placeholder 2">
            <a:extLst>
              <a:ext uri="{FF2B5EF4-FFF2-40B4-BE49-F238E27FC236}">
                <a16:creationId xmlns:a16="http://schemas.microsoft.com/office/drawing/2014/main" id="{DA3DC232-769D-41A5-1942-93C12E990685}"/>
              </a:ext>
            </a:extLst>
          </p:cNvPr>
          <p:cNvSpPr>
            <a:spLocks noGrp="1"/>
          </p:cNvSpPr>
          <p:nvPr>
            <p:ph sz="quarter" idx="14"/>
          </p:nvPr>
        </p:nvSpPr>
        <p:spPr>
          <a:xfrm>
            <a:off x="5844540" y="1748588"/>
            <a:ext cx="5989319" cy="4775655"/>
          </a:xfrm>
        </p:spPr>
        <p:txBody>
          <a:bodyPr>
            <a:noAutofit/>
          </a:bodyPr>
          <a:lstStyle/>
          <a:p>
            <a:r>
              <a:rPr lang="en-US" sz="4800" b="1" dirty="0">
                <a:effectLst/>
              </a:rPr>
              <a:t>2 </a:t>
            </a:r>
            <a:r>
              <a:rPr lang="en-US" sz="4800" dirty="0">
                <a:effectLst/>
              </a:rPr>
              <a:t>I exhort therefore, that, first of all, supplications, prayers, intercessions, and giving of thanks, be made for all men;</a:t>
            </a:r>
            <a:endParaRPr lang="en-US" sz="400000" dirty="0"/>
          </a:p>
        </p:txBody>
      </p:sp>
      <p:sp>
        <p:nvSpPr>
          <p:cNvPr id="4" name="AutoShape 2" descr="Welcome to Sabbath School presentation">
            <a:extLst>
              <a:ext uri="{FF2B5EF4-FFF2-40B4-BE49-F238E27FC236}">
                <a16:creationId xmlns:a16="http://schemas.microsoft.com/office/drawing/2014/main" id="{784F1881-547B-7903-C682-9BFF33AF4D3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7410" name="Picture 2" descr="What Does the Word Supplication Really Mean? | Passion For Truth">
            <a:extLst>
              <a:ext uri="{FF2B5EF4-FFF2-40B4-BE49-F238E27FC236}">
                <a16:creationId xmlns:a16="http://schemas.microsoft.com/office/drawing/2014/main" id="{ED4E52D3-4AA1-440B-310D-4CBA6E758D1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617" r="28551"/>
          <a:stretch>
            <a:fillRect/>
          </a:stretch>
        </p:blipFill>
        <p:spPr bwMode="auto">
          <a:xfrm>
            <a:off x="0" y="0"/>
            <a:ext cx="559525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14063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84F30-7CD4-BD02-9DFB-B9A7E71DC7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B3825F-CC51-7E24-88B6-13D239012B6D}"/>
              </a:ext>
            </a:extLst>
          </p:cNvPr>
          <p:cNvSpPr>
            <a:spLocks noGrp="1"/>
          </p:cNvSpPr>
          <p:nvPr>
            <p:ph type="title"/>
          </p:nvPr>
        </p:nvSpPr>
        <p:spPr>
          <a:xfrm>
            <a:off x="6096000" y="0"/>
            <a:ext cx="4932318" cy="1104900"/>
          </a:xfrm>
        </p:spPr>
        <p:txBody>
          <a:bodyPr anchor="b">
            <a:normAutofit fontScale="90000"/>
          </a:bodyPr>
          <a:lstStyle/>
          <a:p>
            <a:pPr algn="l"/>
            <a:r>
              <a:rPr lang="en-US" sz="5400" dirty="0"/>
              <a:t>1 Timothy 2:1, 2</a:t>
            </a:r>
          </a:p>
        </p:txBody>
      </p:sp>
      <p:sp>
        <p:nvSpPr>
          <p:cNvPr id="3" name="Content Placeholder 2">
            <a:extLst>
              <a:ext uri="{FF2B5EF4-FFF2-40B4-BE49-F238E27FC236}">
                <a16:creationId xmlns:a16="http://schemas.microsoft.com/office/drawing/2014/main" id="{959242CD-82E7-7B43-090F-2D16420DEE1E}"/>
              </a:ext>
            </a:extLst>
          </p:cNvPr>
          <p:cNvSpPr>
            <a:spLocks noGrp="1"/>
          </p:cNvSpPr>
          <p:nvPr>
            <p:ph sz="quarter" idx="14"/>
          </p:nvPr>
        </p:nvSpPr>
        <p:spPr>
          <a:xfrm>
            <a:off x="6096000" y="1349830"/>
            <a:ext cx="5737859" cy="5174414"/>
          </a:xfrm>
        </p:spPr>
        <p:txBody>
          <a:bodyPr>
            <a:noAutofit/>
          </a:bodyPr>
          <a:lstStyle/>
          <a:p>
            <a:r>
              <a:rPr lang="en-US" sz="4800" b="1" baseline="30000" dirty="0">
                <a:effectLst/>
              </a:rPr>
              <a:t>2 </a:t>
            </a:r>
            <a:r>
              <a:rPr lang="en-US" sz="4800" dirty="0">
                <a:effectLst/>
              </a:rPr>
              <a:t>For kings, and for all that are in authority; that we may lead a quiet and peaceable life in all godliness and honesty.</a:t>
            </a:r>
            <a:endParaRPr lang="en-US" sz="400000" dirty="0"/>
          </a:p>
        </p:txBody>
      </p:sp>
      <p:sp>
        <p:nvSpPr>
          <p:cNvPr id="4" name="AutoShape 2" descr="Welcome to Sabbath School presentation">
            <a:extLst>
              <a:ext uri="{FF2B5EF4-FFF2-40B4-BE49-F238E27FC236}">
                <a16:creationId xmlns:a16="http://schemas.microsoft.com/office/drawing/2014/main" id="{8336D9D6-DF8E-2F83-0B11-38E08632701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8434" name="Picture 2" descr="Supplication Prayer: What It Is and 6 Examples | Crosswalk.com">
            <a:extLst>
              <a:ext uri="{FF2B5EF4-FFF2-40B4-BE49-F238E27FC236}">
                <a16:creationId xmlns:a16="http://schemas.microsoft.com/office/drawing/2014/main" id="{4123AC84-36EF-731A-95DE-92A23CEBED9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887" r="40481"/>
          <a:stretch>
            <a:fillRect/>
          </a:stretch>
        </p:blipFill>
        <p:spPr bwMode="auto">
          <a:xfrm>
            <a:off x="-144780" y="0"/>
            <a:ext cx="598932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98774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AD1E4C-136F-EA97-B3CF-74AE6AA33D5D}"/>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9B4ED9D-F928-6711-B231-E5963DB6B1D7}"/>
              </a:ext>
            </a:extLst>
          </p:cNvPr>
          <p:cNvSpPr>
            <a:spLocks noGrp="1"/>
          </p:cNvSpPr>
          <p:nvPr>
            <p:ph sz="quarter" idx="13"/>
          </p:nvPr>
        </p:nvSpPr>
        <p:spPr>
          <a:xfrm>
            <a:off x="477763" y="290078"/>
            <a:ext cx="6706808" cy="4347236"/>
          </a:xfrm>
        </p:spPr>
        <p:txBody>
          <a:bodyPr/>
          <a:lstStyle/>
          <a:p>
            <a:pPr lvl="0"/>
            <a:r>
              <a:rPr lang="en-US" sz="5400" dirty="0">
                <a:effectLst/>
              </a:rPr>
              <a:t>6. Are we at liberty to make an exception in the case of wicked rulers? </a:t>
            </a:r>
          </a:p>
        </p:txBody>
      </p:sp>
      <p:sp>
        <p:nvSpPr>
          <p:cNvPr id="3" name="TextBox 2">
            <a:extLst>
              <a:ext uri="{FF2B5EF4-FFF2-40B4-BE49-F238E27FC236}">
                <a16:creationId xmlns:a16="http://schemas.microsoft.com/office/drawing/2014/main" id="{F7EF55CB-93CD-B2F3-7E3A-05822984C3A2}"/>
              </a:ext>
            </a:extLst>
          </p:cNvPr>
          <p:cNvSpPr txBox="1"/>
          <p:nvPr/>
        </p:nvSpPr>
        <p:spPr>
          <a:xfrm>
            <a:off x="369873" y="4637314"/>
            <a:ext cx="6706808" cy="2123658"/>
          </a:xfrm>
          <a:prstGeom prst="rect">
            <a:avLst/>
          </a:prstGeom>
          <a:noFill/>
        </p:spPr>
        <p:txBody>
          <a:bodyPr wrap="square" rtlCol="0">
            <a:spAutoFit/>
          </a:bodyPr>
          <a:lstStyle/>
          <a:p>
            <a:r>
              <a:rPr lang="en-US" sz="6600" b="1" dirty="0">
                <a:latin typeface="Bradley Hand ITC" panose="03070402050302030203" pitchFamily="66" charset="0"/>
              </a:rPr>
              <a:t>1 Timothy 2:1, 2; Titus 3:1, 2</a:t>
            </a:r>
          </a:p>
        </p:txBody>
      </p:sp>
      <p:pic>
        <p:nvPicPr>
          <p:cNvPr id="19458" name="Picture 2" descr="Julius Caesar: Biography, Roman Emperor and General, Dictator">
            <a:extLst>
              <a:ext uri="{FF2B5EF4-FFF2-40B4-BE49-F238E27FC236}">
                <a16:creationId xmlns:a16="http://schemas.microsoft.com/office/drawing/2014/main" id="{DCC7A126-6F00-3B2B-12B3-FE410ECEF45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972" r="6344"/>
          <a:stretch>
            <a:fillRect/>
          </a:stretch>
        </p:blipFill>
        <p:spPr bwMode="auto">
          <a:xfrm>
            <a:off x="7450364" y="0"/>
            <a:ext cx="474163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82927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796FA-92AF-A69E-1881-34F4533129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4154A4-B27D-264A-3A61-1836165328A8}"/>
              </a:ext>
            </a:extLst>
          </p:cNvPr>
          <p:cNvSpPr>
            <a:spLocks noGrp="1"/>
          </p:cNvSpPr>
          <p:nvPr>
            <p:ph type="title"/>
          </p:nvPr>
        </p:nvSpPr>
        <p:spPr>
          <a:xfrm>
            <a:off x="5844539" y="403860"/>
            <a:ext cx="4932318" cy="1104900"/>
          </a:xfrm>
        </p:spPr>
        <p:txBody>
          <a:bodyPr anchor="b">
            <a:normAutofit fontScale="90000"/>
          </a:bodyPr>
          <a:lstStyle/>
          <a:p>
            <a:pPr algn="l"/>
            <a:r>
              <a:rPr lang="en-US" sz="5400" dirty="0"/>
              <a:t>1 Timothy 2:1, 2</a:t>
            </a:r>
          </a:p>
        </p:txBody>
      </p:sp>
      <p:sp>
        <p:nvSpPr>
          <p:cNvPr id="3" name="Content Placeholder 2">
            <a:extLst>
              <a:ext uri="{FF2B5EF4-FFF2-40B4-BE49-F238E27FC236}">
                <a16:creationId xmlns:a16="http://schemas.microsoft.com/office/drawing/2014/main" id="{664D7ADB-5E1A-0D00-0F23-50DB01C73A85}"/>
              </a:ext>
            </a:extLst>
          </p:cNvPr>
          <p:cNvSpPr>
            <a:spLocks noGrp="1"/>
          </p:cNvSpPr>
          <p:nvPr>
            <p:ph sz="quarter" idx="14"/>
          </p:nvPr>
        </p:nvSpPr>
        <p:spPr>
          <a:xfrm>
            <a:off x="5844540" y="1748588"/>
            <a:ext cx="5989319" cy="4775655"/>
          </a:xfrm>
        </p:spPr>
        <p:txBody>
          <a:bodyPr>
            <a:noAutofit/>
          </a:bodyPr>
          <a:lstStyle/>
          <a:p>
            <a:r>
              <a:rPr lang="en-US" sz="4800" b="1" dirty="0">
                <a:effectLst/>
              </a:rPr>
              <a:t>2 </a:t>
            </a:r>
            <a:r>
              <a:rPr lang="en-US" sz="4800" dirty="0">
                <a:effectLst/>
              </a:rPr>
              <a:t>I exhort therefore, that, first of all, supplications, prayers, intercessions, and giving of thanks, be made for all men;</a:t>
            </a:r>
            <a:endParaRPr lang="en-US" sz="400000" dirty="0"/>
          </a:p>
        </p:txBody>
      </p:sp>
      <p:sp>
        <p:nvSpPr>
          <p:cNvPr id="4" name="AutoShape 2" descr="Welcome to Sabbath School presentation">
            <a:extLst>
              <a:ext uri="{FF2B5EF4-FFF2-40B4-BE49-F238E27FC236}">
                <a16:creationId xmlns:a16="http://schemas.microsoft.com/office/drawing/2014/main" id="{709D2575-F18A-732C-1121-1AC40566A24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1506" name="Picture 2" descr="Domitian | Roman Emperor, Facts, &amp; Reign of Terror | Britannica">
            <a:extLst>
              <a:ext uri="{FF2B5EF4-FFF2-40B4-BE49-F238E27FC236}">
                <a16:creationId xmlns:a16="http://schemas.microsoft.com/office/drawing/2014/main" id="{8CB21649-AC04-BAEA-E4F5-C1FECEB6938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245" r="10604"/>
          <a:stretch>
            <a:fillRect/>
          </a:stretch>
        </p:blipFill>
        <p:spPr bwMode="auto">
          <a:xfrm>
            <a:off x="-1" y="0"/>
            <a:ext cx="515982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87530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6E70E2-1677-D901-1804-C794B0EEA4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01E1E4-56A0-7F00-F766-41E11DEDA03B}"/>
              </a:ext>
            </a:extLst>
          </p:cNvPr>
          <p:cNvSpPr>
            <a:spLocks noGrp="1"/>
          </p:cNvSpPr>
          <p:nvPr>
            <p:ph type="title"/>
          </p:nvPr>
        </p:nvSpPr>
        <p:spPr>
          <a:xfrm>
            <a:off x="6096000" y="0"/>
            <a:ext cx="4932318" cy="1104900"/>
          </a:xfrm>
        </p:spPr>
        <p:txBody>
          <a:bodyPr anchor="b">
            <a:normAutofit fontScale="90000"/>
          </a:bodyPr>
          <a:lstStyle/>
          <a:p>
            <a:pPr algn="l"/>
            <a:r>
              <a:rPr lang="en-US" sz="5400" dirty="0"/>
              <a:t>1 Timothy 2:1, 2</a:t>
            </a:r>
          </a:p>
        </p:txBody>
      </p:sp>
      <p:sp>
        <p:nvSpPr>
          <p:cNvPr id="3" name="Content Placeholder 2">
            <a:extLst>
              <a:ext uri="{FF2B5EF4-FFF2-40B4-BE49-F238E27FC236}">
                <a16:creationId xmlns:a16="http://schemas.microsoft.com/office/drawing/2014/main" id="{7E97877A-6936-6314-5C70-BA9BFD93ECFE}"/>
              </a:ext>
            </a:extLst>
          </p:cNvPr>
          <p:cNvSpPr>
            <a:spLocks noGrp="1"/>
          </p:cNvSpPr>
          <p:nvPr>
            <p:ph sz="quarter" idx="14"/>
          </p:nvPr>
        </p:nvSpPr>
        <p:spPr>
          <a:xfrm>
            <a:off x="6096000" y="1349830"/>
            <a:ext cx="5737859" cy="5174414"/>
          </a:xfrm>
        </p:spPr>
        <p:txBody>
          <a:bodyPr>
            <a:noAutofit/>
          </a:bodyPr>
          <a:lstStyle/>
          <a:p>
            <a:r>
              <a:rPr lang="en-US" sz="4800" b="1" baseline="30000" dirty="0">
                <a:effectLst/>
              </a:rPr>
              <a:t>2 </a:t>
            </a:r>
            <a:r>
              <a:rPr lang="en-US" sz="4800" dirty="0">
                <a:effectLst/>
              </a:rPr>
              <a:t>For kings, and for all that are in authority; that we may lead a quiet and peaceable life in all godliness and honesty.</a:t>
            </a:r>
            <a:endParaRPr lang="en-US" sz="400000" dirty="0"/>
          </a:p>
        </p:txBody>
      </p:sp>
      <p:sp>
        <p:nvSpPr>
          <p:cNvPr id="4" name="AutoShape 2" descr="Welcome to Sabbath School presentation">
            <a:extLst>
              <a:ext uri="{FF2B5EF4-FFF2-40B4-BE49-F238E27FC236}">
                <a16:creationId xmlns:a16="http://schemas.microsoft.com/office/drawing/2014/main" id="{951C081C-1EEF-67FC-EE57-3733C2885FC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482" name="Picture 2" descr="Claudius - Wikipedia">
            <a:extLst>
              <a:ext uri="{FF2B5EF4-FFF2-40B4-BE49-F238E27FC236}">
                <a16:creationId xmlns:a16="http://schemas.microsoft.com/office/drawing/2014/main" id="{F92A2B4C-EDA5-8918-E7F3-297F22ACD6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18953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21646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D12EDC-6BDE-3C88-D8BF-BECE0F1D8C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60D2A2-177B-938F-21C2-B5A5B6B200A3}"/>
              </a:ext>
            </a:extLst>
          </p:cNvPr>
          <p:cNvSpPr>
            <a:spLocks noGrp="1"/>
          </p:cNvSpPr>
          <p:nvPr>
            <p:ph type="title"/>
          </p:nvPr>
        </p:nvSpPr>
        <p:spPr>
          <a:xfrm>
            <a:off x="6096000" y="0"/>
            <a:ext cx="4932318" cy="1104900"/>
          </a:xfrm>
        </p:spPr>
        <p:txBody>
          <a:bodyPr anchor="b">
            <a:normAutofit/>
          </a:bodyPr>
          <a:lstStyle/>
          <a:p>
            <a:pPr algn="l"/>
            <a:r>
              <a:rPr lang="en-US" sz="5400" dirty="0"/>
              <a:t>Titus 3:1, 2</a:t>
            </a:r>
          </a:p>
        </p:txBody>
      </p:sp>
      <p:sp>
        <p:nvSpPr>
          <p:cNvPr id="3" name="Content Placeholder 2">
            <a:extLst>
              <a:ext uri="{FF2B5EF4-FFF2-40B4-BE49-F238E27FC236}">
                <a16:creationId xmlns:a16="http://schemas.microsoft.com/office/drawing/2014/main" id="{ECABFA68-97E1-805F-BC59-90610477A690}"/>
              </a:ext>
            </a:extLst>
          </p:cNvPr>
          <p:cNvSpPr>
            <a:spLocks noGrp="1"/>
          </p:cNvSpPr>
          <p:nvPr>
            <p:ph sz="quarter" idx="14"/>
          </p:nvPr>
        </p:nvSpPr>
        <p:spPr>
          <a:xfrm>
            <a:off x="6096000" y="1349830"/>
            <a:ext cx="5737859" cy="5174414"/>
          </a:xfrm>
        </p:spPr>
        <p:txBody>
          <a:bodyPr>
            <a:noAutofit/>
          </a:bodyPr>
          <a:lstStyle/>
          <a:p>
            <a:r>
              <a:rPr lang="en-US" sz="4400" b="1" dirty="0">
                <a:effectLst/>
              </a:rPr>
              <a:t>3 </a:t>
            </a:r>
            <a:r>
              <a:rPr lang="en-US" sz="4400" dirty="0">
                <a:effectLst/>
              </a:rPr>
              <a:t>Put them in mind to be subject to principalities and powers, to obey magistrates, to be ready to every good work,</a:t>
            </a:r>
            <a:endParaRPr lang="en-US" sz="333300" dirty="0"/>
          </a:p>
        </p:txBody>
      </p:sp>
      <p:sp>
        <p:nvSpPr>
          <p:cNvPr id="4" name="AutoShape 2" descr="Welcome to Sabbath School presentation">
            <a:extLst>
              <a:ext uri="{FF2B5EF4-FFF2-40B4-BE49-F238E27FC236}">
                <a16:creationId xmlns:a16="http://schemas.microsoft.com/office/drawing/2014/main" id="{06E72558-9520-ACC3-CDB8-E21D9E0CBB6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2530" name="Picture 2" descr="Caligula - Wikipedia">
            <a:extLst>
              <a:ext uri="{FF2B5EF4-FFF2-40B4-BE49-F238E27FC236}">
                <a16:creationId xmlns:a16="http://schemas.microsoft.com/office/drawing/2014/main" id="{AB819EA6-821C-DA6A-3F99-D361E94F62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0514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47229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529217-5009-E54E-835B-B8D55C7BAB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7EC3EA-B1DA-4BF8-2E68-A61EA6D41C86}"/>
              </a:ext>
            </a:extLst>
          </p:cNvPr>
          <p:cNvSpPr>
            <a:spLocks noGrp="1"/>
          </p:cNvSpPr>
          <p:nvPr>
            <p:ph type="title"/>
          </p:nvPr>
        </p:nvSpPr>
        <p:spPr>
          <a:xfrm>
            <a:off x="6096000" y="0"/>
            <a:ext cx="4932318" cy="1104900"/>
          </a:xfrm>
        </p:spPr>
        <p:txBody>
          <a:bodyPr anchor="b">
            <a:normAutofit/>
          </a:bodyPr>
          <a:lstStyle/>
          <a:p>
            <a:pPr algn="l"/>
            <a:r>
              <a:rPr lang="en-US" sz="5400" dirty="0"/>
              <a:t>Titus 3:1, 2</a:t>
            </a:r>
          </a:p>
        </p:txBody>
      </p:sp>
      <p:sp>
        <p:nvSpPr>
          <p:cNvPr id="3" name="Content Placeholder 2">
            <a:extLst>
              <a:ext uri="{FF2B5EF4-FFF2-40B4-BE49-F238E27FC236}">
                <a16:creationId xmlns:a16="http://schemas.microsoft.com/office/drawing/2014/main" id="{DD3BC3CF-B8F9-FD5A-EDC3-ED8431783A45}"/>
              </a:ext>
            </a:extLst>
          </p:cNvPr>
          <p:cNvSpPr>
            <a:spLocks noGrp="1"/>
          </p:cNvSpPr>
          <p:nvPr>
            <p:ph sz="quarter" idx="14"/>
          </p:nvPr>
        </p:nvSpPr>
        <p:spPr>
          <a:xfrm>
            <a:off x="6096000" y="1349830"/>
            <a:ext cx="5737859" cy="5174414"/>
          </a:xfrm>
        </p:spPr>
        <p:txBody>
          <a:bodyPr>
            <a:noAutofit/>
          </a:bodyPr>
          <a:lstStyle/>
          <a:p>
            <a:r>
              <a:rPr lang="en-US" sz="5400" b="1" baseline="30000" dirty="0">
                <a:effectLst/>
              </a:rPr>
              <a:t>2 </a:t>
            </a:r>
            <a:r>
              <a:rPr lang="en-US" sz="5400" dirty="0">
                <a:effectLst/>
              </a:rPr>
              <a:t>To speak evil of no man, to be no brawlers, but gentle, shewing all meekness unto all men.</a:t>
            </a:r>
            <a:endParaRPr lang="en-US" sz="400000" dirty="0"/>
          </a:p>
        </p:txBody>
      </p:sp>
      <p:sp>
        <p:nvSpPr>
          <p:cNvPr id="4" name="AutoShape 2" descr="Welcome to Sabbath School presentation">
            <a:extLst>
              <a:ext uri="{FF2B5EF4-FFF2-40B4-BE49-F238E27FC236}">
                <a16:creationId xmlns:a16="http://schemas.microsoft.com/office/drawing/2014/main" id="{8F498769-F15A-B30C-7388-AED85127580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3554" name="Picture 2" descr="Why You Should Read Marcus Aurelius's 'Meditations' | Esquire">
            <a:extLst>
              <a:ext uri="{FF2B5EF4-FFF2-40B4-BE49-F238E27FC236}">
                <a16:creationId xmlns:a16="http://schemas.microsoft.com/office/drawing/2014/main" id="{84D2ADA8-CADA-6DD2-2A4E-DCFEEC5288F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987" r="5230"/>
          <a:stretch>
            <a:fillRect/>
          </a:stretch>
        </p:blipFill>
        <p:spPr bwMode="auto">
          <a:xfrm>
            <a:off x="0" y="0"/>
            <a:ext cx="573785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74888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E97F2A3-A42C-10D0-A630-F2A27E77BC79}"/>
              </a:ext>
            </a:extLst>
          </p:cNvPr>
          <p:cNvPicPr>
            <a:picLocks noChangeAspect="1"/>
          </p:cNvPicPr>
          <p:nvPr/>
        </p:nvPicPr>
        <p:blipFill>
          <a:blip r:embed="rId2"/>
          <a:srcRect t="10996" b="4979"/>
          <a:stretch>
            <a:fillRect/>
          </a:stretch>
        </p:blipFill>
        <p:spPr>
          <a:xfrm>
            <a:off x="0" y="0"/>
            <a:ext cx="12242798" cy="6858000"/>
          </a:xfrm>
          <a:prstGeom prst="rect">
            <a:avLst/>
          </a:prstGeom>
        </p:spPr>
      </p:pic>
    </p:spTree>
    <p:extLst>
      <p:ext uri="{BB962C8B-B14F-4D97-AF65-F5344CB8AC3E}">
        <p14:creationId xmlns:p14="http://schemas.microsoft.com/office/powerpoint/2010/main" val="6273776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617B3-557F-7879-6AA3-831CDED06D24}"/>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A504BEBC-9832-28DF-EE10-23BFB0D52C71}"/>
              </a:ext>
            </a:extLst>
          </p:cNvPr>
          <p:cNvSpPr>
            <a:spLocks noGrp="1"/>
          </p:cNvSpPr>
          <p:nvPr>
            <p:ph sz="quarter" idx="13"/>
          </p:nvPr>
        </p:nvSpPr>
        <p:spPr>
          <a:xfrm>
            <a:off x="477763" y="290078"/>
            <a:ext cx="6706808" cy="4347236"/>
          </a:xfrm>
        </p:spPr>
        <p:txBody>
          <a:bodyPr/>
          <a:lstStyle/>
          <a:p>
            <a:pPr lvl="0"/>
            <a:r>
              <a:rPr lang="en-US" sz="5400" dirty="0">
                <a:effectLst/>
              </a:rPr>
              <a:t>7. Whose example does the apostle say these false teachers follow? </a:t>
            </a:r>
          </a:p>
        </p:txBody>
      </p:sp>
      <p:sp>
        <p:nvSpPr>
          <p:cNvPr id="3" name="TextBox 2">
            <a:extLst>
              <a:ext uri="{FF2B5EF4-FFF2-40B4-BE49-F238E27FC236}">
                <a16:creationId xmlns:a16="http://schemas.microsoft.com/office/drawing/2014/main" id="{683CF9F7-5790-5510-237B-E2B738CC08C6}"/>
              </a:ext>
            </a:extLst>
          </p:cNvPr>
          <p:cNvSpPr txBox="1"/>
          <p:nvPr/>
        </p:nvSpPr>
        <p:spPr>
          <a:xfrm>
            <a:off x="369873" y="4637314"/>
            <a:ext cx="6706808" cy="2123658"/>
          </a:xfrm>
          <a:prstGeom prst="rect">
            <a:avLst/>
          </a:prstGeom>
          <a:noFill/>
        </p:spPr>
        <p:txBody>
          <a:bodyPr wrap="square" rtlCol="0">
            <a:spAutoFit/>
          </a:bodyPr>
          <a:lstStyle/>
          <a:p>
            <a:r>
              <a:rPr lang="en-US" sz="6600" b="1" dirty="0">
                <a:latin typeface="Bradley Hand ITC" panose="03070402050302030203" pitchFamily="66" charset="0"/>
              </a:rPr>
              <a:t>2 Peter 2:15;</a:t>
            </a:r>
          </a:p>
          <a:p>
            <a:r>
              <a:rPr lang="en-US" sz="6600" b="1" dirty="0">
                <a:latin typeface="Bradley Hand ITC" panose="03070402050302030203" pitchFamily="66" charset="0"/>
              </a:rPr>
              <a:t>Jude 11</a:t>
            </a:r>
          </a:p>
        </p:txBody>
      </p:sp>
      <p:pic>
        <p:nvPicPr>
          <p:cNvPr id="24578" name="Picture 2" descr="Balak n Balaam (Part 1) – You Are Awesome">
            <a:extLst>
              <a:ext uri="{FF2B5EF4-FFF2-40B4-BE49-F238E27FC236}">
                <a16:creationId xmlns:a16="http://schemas.microsoft.com/office/drawing/2014/main" id="{5C242D2A-4EEA-917A-8516-BE524E01EA5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555" t="989" r="16040" b="2339"/>
          <a:stretch>
            <a:fillRect/>
          </a:stretch>
        </p:blipFill>
        <p:spPr bwMode="auto">
          <a:xfrm>
            <a:off x="7489371" y="-97028"/>
            <a:ext cx="4872718" cy="69550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92868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08C633-3CF0-210A-169C-363F945060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CB7237-2DA6-A8C1-2FBE-42680B7C9828}"/>
              </a:ext>
            </a:extLst>
          </p:cNvPr>
          <p:cNvSpPr>
            <a:spLocks noGrp="1"/>
          </p:cNvSpPr>
          <p:nvPr>
            <p:ph type="title"/>
          </p:nvPr>
        </p:nvSpPr>
        <p:spPr>
          <a:xfrm>
            <a:off x="6096000" y="0"/>
            <a:ext cx="4932318" cy="1104900"/>
          </a:xfrm>
        </p:spPr>
        <p:txBody>
          <a:bodyPr anchor="b">
            <a:normAutofit/>
          </a:bodyPr>
          <a:lstStyle/>
          <a:p>
            <a:pPr algn="l"/>
            <a:r>
              <a:rPr lang="en-US" sz="5400" dirty="0"/>
              <a:t>2 Peter 2:15</a:t>
            </a:r>
          </a:p>
        </p:txBody>
      </p:sp>
      <p:sp>
        <p:nvSpPr>
          <p:cNvPr id="3" name="Content Placeholder 2">
            <a:extLst>
              <a:ext uri="{FF2B5EF4-FFF2-40B4-BE49-F238E27FC236}">
                <a16:creationId xmlns:a16="http://schemas.microsoft.com/office/drawing/2014/main" id="{890E91B9-1AE2-C7AB-19F2-2677D9DE9C74}"/>
              </a:ext>
            </a:extLst>
          </p:cNvPr>
          <p:cNvSpPr>
            <a:spLocks noGrp="1"/>
          </p:cNvSpPr>
          <p:nvPr>
            <p:ph sz="quarter" idx="14"/>
          </p:nvPr>
        </p:nvSpPr>
        <p:spPr>
          <a:xfrm>
            <a:off x="6096000" y="1349830"/>
            <a:ext cx="5737859" cy="5174414"/>
          </a:xfrm>
        </p:spPr>
        <p:txBody>
          <a:bodyPr>
            <a:noAutofit/>
          </a:bodyPr>
          <a:lstStyle/>
          <a:p>
            <a:r>
              <a:rPr lang="en-US" sz="4400" b="1" baseline="30000" dirty="0">
                <a:effectLst/>
              </a:rPr>
              <a:t>15 </a:t>
            </a:r>
            <a:r>
              <a:rPr lang="en-US" sz="4400" dirty="0">
                <a:effectLst/>
              </a:rPr>
              <a:t>Which have forsaken the right way, and are gone astray, following the way of Balaam the son of </a:t>
            </a:r>
            <a:r>
              <a:rPr lang="en-US" sz="4400" dirty="0" err="1">
                <a:effectLst/>
              </a:rPr>
              <a:t>Bosor</a:t>
            </a:r>
            <a:r>
              <a:rPr lang="en-US" sz="4400" dirty="0">
                <a:effectLst/>
              </a:rPr>
              <a:t>, who loved the wages of unrighteousness;</a:t>
            </a:r>
            <a:endParaRPr lang="en-US" sz="333300" dirty="0"/>
          </a:p>
        </p:txBody>
      </p:sp>
      <p:sp>
        <p:nvSpPr>
          <p:cNvPr id="4" name="AutoShape 2" descr="Welcome to Sabbath School presentation">
            <a:extLst>
              <a:ext uri="{FF2B5EF4-FFF2-40B4-BE49-F238E27FC236}">
                <a16:creationId xmlns:a16="http://schemas.microsoft.com/office/drawing/2014/main" id="{B26F2FB6-74BF-0ECC-20A7-D252B7036E4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5602" name="Picture 2" descr="Understanding Balaam, Part II – Bible Discovery TV">
            <a:extLst>
              <a:ext uri="{FF2B5EF4-FFF2-40B4-BE49-F238E27FC236}">
                <a16:creationId xmlns:a16="http://schemas.microsoft.com/office/drawing/2014/main" id="{AEC838CA-40DB-47D6-03E3-4BBF1040CE8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920" r="41746"/>
          <a:stretch>
            <a:fillRect/>
          </a:stretch>
        </p:blipFill>
        <p:spPr bwMode="auto">
          <a:xfrm>
            <a:off x="0" y="0"/>
            <a:ext cx="59436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6791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00B56-DD8C-FDE4-9675-6766AD4DAA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6DCD36-32F1-485E-BC2F-2B7C7CC3C7AF}"/>
              </a:ext>
            </a:extLst>
          </p:cNvPr>
          <p:cNvSpPr>
            <a:spLocks noGrp="1"/>
          </p:cNvSpPr>
          <p:nvPr>
            <p:ph type="title"/>
          </p:nvPr>
        </p:nvSpPr>
        <p:spPr>
          <a:xfrm>
            <a:off x="6096000" y="0"/>
            <a:ext cx="4932318" cy="1104900"/>
          </a:xfrm>
        </p:spPr>
        <p:txBody>
          <a:bodyPr anchor="b">
            <a:normAutofit/>
          </a:bodyPr>
          <a:lstStyle/>
          <a:p>
            <a:pPr algn="l"/>
            <a:r>
              <a:rPr lang="en-US" sz="5400" dirty="0"/>
              <a:t>Jude 11</a:t>
            </a:r>
          </a:p>
        </p:txBody>
      </p:sp>
      <p:sp>
        <p:nvSpPr>
          <p:cNvPr id="3" name="Content Placeholder 2">
            <a:extLst>
              <a:ext uri="{FF2B5EF4-FFF2-40B4-BE49-F238E27FC236}">
                <a16:creationId xmlns:a16="http://schemas.microsoft.com/office/drawing/2014/main" id="{7181876D-1444-1BC2-53B5-C9E6CE1E4661}"/>
              </a:ext>
            </a:extLst>
          </p:cNvPr>
          <p:cNvSpPr>
            <a:spLocks noGrp="1"/>
          </p:cNvSpPr>
          <p:nvPr>
            <p:ph sz="quarter" idx="14"/>
          </p:nvPr>
        </p:nvSpPr>
        <p:spPr>
          <a:xfrm>
            <a:off x="6096000" y="1349830"/>
            <a:ext cx="5737859" cy="5174414"/>
          </a:xfrm>
        </p:spPr>
        <p:txBody>
          <a:bodyPr>
            <a:noAutofit/>
          </a:bodyPr>
          <a:lstStyle/>
          <a:p>
            <a:r>
              <a:rPr lang="en-US" sz="4400" b="1" baseline="30000" dirty="0">
                <a:effectLst/>
              </a:rPr>
              <a:t>11 </a:t>
            </a:r>
            <a:r>
              <a:rPr lang="en-US" sz="4400" dirty="0">
                <a:effectLst/>
              </a:rPr>
              <a:t>Woe unto them! for they have gone in the way of Cain, and ran greedily after the error of Balaam for reward, and perished in the gainsaying of Core.</a:t>
            </a:r>
            <a:endParaRPr lang="en-US" sz="333300" dirty="0"/>
          </a:p>
        </p:txBody>
      </p:sp>
      <p:sp>
        <p:nvSpPr>
          <p:cNvPr id="4" name="AutoShape 2" descr="Welcome to Sabbath School presentation">
            <a:extLst>
              <a:ext uri="{FF2B5EF4-FFF2-40B4-BE49-F238E27FC236}">
                <a16:creationId xmlns:a16="http://schemas.microsoft.com/office/drawing/2014/main" id="{17719B06-D192-CDBB-C77E-DFCC97936C3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6626" name="Picture 2" descr="Korah Got What He Said | Garrett Milovich">
            <a:extLst>
              <a:ext uri="{FF2B5EF4-FFF2-40B4-BE49-F238E27FC236}">
                <a16:creationId xmlns:a16="http://schemas.microsoft.com/office/drawing/2014/main" id="{B69D6D6E-8692-58A9-B1AB-BA165DE07C7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5468" t="-787" r="17839" b="787"/>
          <a:stretch>
            <a:fillRect/>
          </a:stretch>
        </p:blipFill>
        <p:spPr bwMode="auto">
          <a:xfrm>
            <a:off x="0" y="-54430"/>
            <a:ext cx="5737858" cy="69124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08529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3DC9B-483C-B72C-C726-8C332129B45D}"/>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7595345-328D-11D4-655B-60BCB10012D2}"/>
              </a:ext>
            </a:extLst>
          </p:cNvPr>
          <p:cNvSpPr>
            <a:spLocks noGrp="1"/>
          </p:cNvSpPr>
          <p:nvPr>
            <p:ph sz="quarter" idx="13"/>
          </p:nvPr>
        </p:nvSpPr>
        <p:spPr>
          <a:xfrm>
            <a:off x="477763" y="290078"/>
            <a:ext cx="6706808" cy="5169848"/>
          </a:xfrm>
        </p:spPr>
        <p:txBody>
          <a:bodyPr/>
          <a:lstStyle/>
          <a:p>
            <a:pPr lvl="0"/>
            <a:r>
              <a:rPr lang="en-US" sz="4800" dirty="0">
                <a:effectLst/>
              </a:rPr>
              <a:t>8. Relate in brief the circumstances of Balaam's connection with the children of Israel. </a:t>
            </a:r>
          </a:p>
        </p:txBody>
      </p:sp>
      <p:sp>
        <p:nvSpPr>
          <p:cNvPr id="3" name="TextBox 2">
            <a:extLst>
              <a:ext uri="{FF2B5EF4-FFF2-40B4-BE49-F238E27FC236}">
                <a16:creationId xmlns:a16="http://schemas.microsoft.com/office/drawing/2014/main" id="{61085162-03BE-D9F6-9AC9-DFB6AAA96FF0}"/>
              </a:ext>
            </a:extLst>
          </p:cNvPr>
          <p:cNvSpPr txBox="1"/>
          <p:nvPr/>
        </p:nvSpPr>
        <p:spPr>
          <a:xfrm>
            <a:off x="477763" y="5459926"/>
            <a:ext cx="6706808" cy="1107996"/>
          </a:xfrm>
          <a:prstGeom prst="rect">
            <a:avLst/>
          </a:prstGeom>
          <a:noFill/>
        </p:spPr>
        <p:txBody>
          <a:bodyPr wrap="square" rtlCol="0">
            <a:spAutoFit/>
          </a:bodyPr>
          <a:lstStyle/>
          <a:p>
            <a:r>
              <a:rPr lang="en-US" sz="6600" b="1" dirty="0">
                <a:latin typeface="Bradley Hand ITC" panose="03070402050302030203" pitchFamily="66" charset="0"/>
              </a:rPr>
              <a:t>Numbers 22-24</a:t>
            </a:r>
          </a:p>
        </p:txBody>
      </p:sp>
      <p:pic>
        <p:nvPicPr>
          <p:cNvPr id="27650" name="Picture 2" descr="balaam the charlatan - Bible Walking">
            <a:extLst>
              <a:ext uri="{FF2B5EF4-FFF2-40B4-BE49-F238E27FC236}">
                <a16:creationId xmlns:a16="http://schemas.microsoft.com/office/drawing/2014/main" id="{2B5A96BA-0BDF-FCCF-F02B-7D466232F11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306" t="581" r="28425" b="-581"/>
          <a:stretch>
            <a:fillRect/>
          </a:stretch>
        </p:blipFill>
        <p:spPr bwMode="auto">
          <a:xfrm>
            <a:off x="7589519" y="39844"/>
            <a:ext cx="460248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94484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E11DD0-346D-9F84-F086-E2FC97D7152D}"/>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FE89BC7F-9C93-D13D-7A0A-C91BAAD8B71C}"/>
              </a:ext>
            </a:extLst>
          </p:cNvPr>
          <p:cNvSpPr>
            <a:spLocks noGrp="1"/>
          </p:cNvSpPr>
          <p:nvPr>
            <p:ph sz="quarter" idx="13"/>
          </p:nvPr>
        </p:nvSpPr>
        <p:spPr>
          <a:xfrm>
            <a:off x="477763" y="290078"/>
            <a:ext cx="6706808" cy="4270290"/>
          </a:xfrm>
        </p:spPr>
        <p:txBody>
          <a:bodyPr/>
          <a:lstStyle/>
          <a:p>
            <a:pPr lvl="0"/>
            <a:r>
              <a:rPr lang="en-US" sz="5400" dirty="0">
                <a:effectLst/>
              </a:rPr>
              <a:t>9. What is said of the instability of such ones, and of their final end?</a:t>
            </a:r>
            <a:endParaRPr lang="en-US" sz="4000" dirty="0">
              <a:effectLst/>
            </a:endParaRPr>
          </a:p>
        </p:txBody>
      </p:sp>
      <p:sp>
        <p:nvSpPr>
          <p:cNvPr id="3" name="TextBox 2">
            <a:extLst>
              <a:ext uri="{FF2B5EF4-FFF2-40B4-BE49-F238E27FC236}">
                <a16:creationId xmlns:a16="http://schemas.microsoft.com/office/drawing/2014/main" id="{5BA2F9E0-E537-ACB5-3D08-F05289D81298}"/>
              </a:ext>
            </a:extLst>
          </p:cNvPr>
          <p:cNvSpPr txBox="1"/>
          <p:nvPr/>
        </p:nvSpPr>
        <p:spPr>
          <a:xfrm>
            <a:off x="477763" y="4444264"/>
            <a:ext cx="5618237" cy="2123658"/>
          </a:xfrm>
          <a:prstGeom prst="rect">
            <a:avLst/>
          </a:prstGeom>
          <a:noFill/>
        </p:spPr>
        <p:txBody>
          <a:bodyPr wrap="square" rtlCol="0">
            <a:spAutoFit/>
          </a:bodyPr>
          <a:lstStyle/>
          <a:p>
            <a:r>
              <a:rPr lang="en-US" sz="6600" b="1" dirty="0">
                <a:latin typeface="Bradley Hand ITC" panose="03070402050302030203" pitchFamily="66" charset="0"/>
              </a:rPr>
              <a:t>2 Peter 2:17; </a:t>
            </a:r>
          </a:p>
          <a:p>
            <a:r>
              <a:rPr lang="en-US" sz="6600" b="1" dirty="0">
                <a:latin typeface="Bradley Hand ITC" panose="03070402050302030203" pitchFamily="66" charset="0"/>
              </a:rPr>
              <a:t>Jude 12, 13</a:t>
            </a:r>
          </a:p>
        </p:txBody>
      </p:sp>
      <p:pic>
        <p:nvPicPr>
          <p:cNvPr id="28676" name="Picture 4" descr="China is Drilling a 32,808 -feet Deep Hole into the Earth – Geology In">
            <a:extLst>
              <a:ext uri="{FF2B5EF4-FFF2-40B4-BE49-F238E27FC236}">
                <a16:creationId xmlns:a16="http://schemas.microsoft.com/office/drawing/2014/main" id="{AF2DF744-7F9F-6CA8-0C25-8C96BA45348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305" r="35995"/>
          <a:stretch>
            <a:fillRect/>
          </a:stretch>
        </p:blipFill>
        <p:spPr bwMode="auto">
          <a:xfrm>
            <a:off x="7528559" y="0"/>
            <a:ext cx="466344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69744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0945B8-4AC5-FDF1-13C9-70BBBF02BA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77395E-F2A6-CA87-BF30-70C3DDAC160B}"/>
              </a:ext>
            </a:extLst>
          </p:cNvPr>
          <p:cNvSpPr>
            <a:spLocks noGrp="1"/>
          </p:cNvSpPr>
          <p:nvPr>
            <p:ph type="title"/>
          </p:nvPr>
        </p:nvSpPr>
        <p:spPr>
          <a:xfrm>
            <a:off x="6096000" y="0"/>
            <a:ext cx="4932318" cy="1104900"/>
          </a:xfrm>
        </p:spPr>
        <p:txBody>
          <a:bodyPr anchor="b">
            <a:normAutofit/>
          </a:bodyPr>
          <a:lstStyle/>
          <a:p>
            <a:pPr algn="l"/>
            <a:r>
              <a:rPr lang="en-US" sz="5400" dirty="0"/>
              <a:t>2 Peter 2:17</a:t>
            </a:r>
          </a:p>
        </p:txBody>
      </p:sp>
      <p:sp>
        <p:nvSpPr>
          <p:cNvPr id="3" name="Content Placeholder 2">
            <a:extLst>
              <a:ext uri="{FF2B5EF4-FFF2-40B4-BE49-F238E27FC236}">
                <a16:creationId xmlns:a16="http://schemas.microsoft.com/office/drawing/2014/main" id="{2477B867-AFE1-A03E-42AB-22A10D3405B0}"/>
              </a:ext>
            </a:extLst>
          </p:cNvPr>
          <p:cNvSpPr>
            <a:spLocks noGrp="1"/>
          </p:cNvSpPr>
          <p:nvPr>
            <p:ph sz="quarter" idx="14"/>
          </p:nvPr>
        </p:nvSpPr>
        <p:spPr>
          <a:xfrm>
            <a:off x="6096000" y="1349830"/>
            <a:ext cx="5737859" cy="5174414"/>
          </a:xfrm>
        </p:spPr>
        <p:txBody>
          <a:bodyPr>
            <a:noAutofit/>
          </a:bodyPr>
          <a:lstStyle/>
          <a:p>
            <a:r>
              <a:rPr lang="en-US" sz="4800" b="1" baseline="30000" dirty="0">
                <a:effectLst/>
              </a:rPr>
              <a:t>17 </a:t>
            </a:r>
            <a:r>
              <a:rPr lang="en-US" sz="4800" dirty="0">
                <a:effectLst/>
              </a:rPr>
              <a:t>These are wells without water, clouds that are carried with a tempest; to whom the mist of darkness is reserved for ever.</a:t>
            </a:r>
            <a:endParaRPr lang="en-US" sz="333300" dirty="0"/>
          </a:p>
        </p:txBody>
      </p:sp>
      <p:sp>
        <p:nvSpPr>
          <p:cNvPr id="4" name="AutoShape 2" descr="Welcome to Sabbath School presentation">
            <a:extLst>
              <a:ext uri="{FF2B5EF4-FFF2-40B4-BE49-F238E27FC236}">
                <a16:creationId xmlns:a16="http://schemas.microsoft.com/office/drawing/2014/main" id="{A1BBB49E-7068-0E58-4E0C-C58EDD2A6C4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9698" name="Picture 2" descr="Sonoma County tornado: What's the difference between a tornado and a funnel  cloud? – The Press Democrat">
            <a:extLst>
              <a:ext uri="{FF2B5EF4-FFF2-40B4-BE49-F238E27FC236}">
                <a16:creationId xmlns:a16="http://schemas.microsoft.com/office/drawing/2014/main" id="{A63A7B69-CC8F-AEC3-DCCB-0A33CF54440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333" r="11556"/>
          <a:stretch>
            <a:fillRect/>
          </a:stretch>
        </p:blipFill>
        <p:spPr bwMode="auto">
          <a:xfrm>
            <a:off x="0" y="0"/>
            <a:ext cx="515112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60390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73EB0-66A4-3205-EA17-29D21A9E68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1E7929-ACBC-76E8-7A68-34A2A759CCD2}"/>
              </a:ext>
            </a:extLst>
          </p:cNvPr>
          <p:cNvSpPr>
            <a:spLocks noGrp="1"/>
          </p:cNvSpPr>
          <p:nvPr>
            <p:ph type="title"/>
          </p:nvPr>
        </p:nvSpPr>
        <p:spPr>
          <a:xfrm>
            <a:off x="6096000" y="0"/>
            <a:ext cx="4932318" cy="1104900"/>
          </a:xfrm>
        </p:spPr>
        <p:txBody>
          <a:bodyPr anchor="b">
            <a:normAutofit/>
          </a:bodyPr>
          <a:lstStyle/>
          <a:p>
            <a:pPr algn="l"/>
            <a:r>
              <a:rPr lang="en-US" sz="5400" dirty="0"/>
              <a:t>Jude 12</a:t>
            </a:r>
          </a:p>
        </p:txBody>
      </p:sp>
      <p:sp>
        <p:nvSpPr>
          <p:cNvPr id="3" name="Content Placeholder 2">
            <a:extLst>
              <a:ext uri="{FF2B5EF4-FFF2-40B4-BE49-F238E27FC236}">
                <a16:creationId xmlns:a16="http://schemas.microsoft.com/office/drawing/2014/main" id="{C09DF0A9-B49E-A249-15C1-A365395DFFD3}"/>
              </a:ext>
            </a:extLst>
          </p:cNvPr>
          <p:cNvSpPr>
            <a:spLocks noGrp="1"/>
          </p:cNvSpPr>
          <p:nvPr>
            <p:ph sz="quarter" idx="14"/>
          </p:nvPr>
        </p:nvSpPr>
        <p:spPr>
          <a:xfrm>
            <a:off x="6096000" y="1349830"/>
            <a:ext cx="5737859" cy="5174414"/>
          </a:xfrm>
        </p:spPr>
        <p:txBody>
          <a:bodyPr>
            <a:noAutofit/>
          </a:bodyPr>
          <a:lstStyle/>
          <a:p>
            <a:r>
              <a:rPr lang="en-US" sz="3400" b="1" baseline="30000" dirty="0">
                <a:effectLst/>
              </a:rPr>
              <a:t>12 </a:t>
            </a:r>
            <a:r>
              <a:rPr lang="en-US" sz="3400" dirty="0">
                <a:effectLst/>
              </a:rPr>
              <a:t>These are spots in your feasts of charity, when they feast with you, feeding themselves without fear: clouds they are without water, carried about of winds; trees whose fruit </a:t>
            </a:r>
            <a:r>
              <a:rPr lang="en-US" sz="3400" dirty="0" err="1">
                <a:effectLst/>
              </a:rPr>
              <a:t>withereth</a:t>
            </a:r>
            <a:r>
              <a:rPr lang="en-US" sz="3400" dirty="0">
                <a:effectLst/>
              </a:rPr>
              <a:t>, without fruit, twice dead, plucked up by the roots;</a:t>
            </a:r>
            <a:endParaRPr lang="en-US" sz="3400" dirty="0"/>
          </a:p>
        </p:txBody>
      </p:sp>
      <p:sp>
        <p:nvSpPr>
          <p:cNvPr id="4" name="AutoShape 2" descr="Welcome to Sabbath School presentation">
            <a:extLst>
              <a:ext uri="{FF2B5EF4-FFF2-40B4-BE49-F238E27FC236}">
                <a16:creationId xmlns:a16="http://schemas.microsoft.com/office/drawing/2014/main" id="{3BB6B0A0-5DCE-F55D-6A1B-3C78BB7B70C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24" name="Picture 4" descr="Brown Rot, Blossom Blight, Fruit Rot - Cummins Nursery - Fruit Trees,  Scions, and Rootstocks for Apples, Pears, Cherries, Plums, Peaches, and  Nectarines.">
            <a:extLst>
              <a:ext uri="{FF2B5EF4-FFF2-40B4-BE49-F238E27FC236}">
                <a16:creationId xmlns:a16="http://schemas.microsoft.com/office/drawing/2014/main" id="{CC20B432-DB3E-61D1-5A09-9E7EC5B001C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533" r="22466"/>
          <a:stretch>
            <a:fillRect/>
          </a:stretch>
        </p:blipFill>
        <p:spPr bwMode="auto">
          <a:xfrm>
            <a:off x="0" y="0"/>
            <a:ext cx="54864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37043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12A09-4DA7-98C2-2729-6B9E5E96E3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E21EC1-C96A-EAD2-908D-60F382668E97}"/>
              </a:ext>
            </a:extLst>
          </p:cNvPr>
          <p:cNvSpPr>
            <a:spLocks noGrp="1"/>
          </p:cNvSpPr>
          <p:nvPr>
            <p:ph type="title"/>
          </p:nvPr>
        </p:nvSpPr>
        <p:spPr>
          <a:xfrm>
            <a:off x="6096000" y="0"/>
            <a:ext cx="4932318" cy="1104900"/>
          </a:xfrm>
        </p:spPr>
        <p:txBody>
          <a:bodyPr anchor="b">
            <a:normAutofit/>
          </a:bodyPr>
          <a:lstStyle/>
          <a:p>
            <a:pPr algn="l"/>
            <a:r>
              <a:rPr lang="en-US" sz="5400" dirty="0"/>
              <a:t>Jude 13</a:t>
            </a:r>
          </a:p>
        </p:txBody>
      </p:sp>
      <p:sp>
        <p:nvSpPr>
          <p:cNvPr id="3" name="Content Placeholder 2">
            <a:extLst>
              <a:ext uri="{FF2B5EF4-FFF2-40B4-BE49-F238E27FC236}">
                <a16:creationId xmlns:a16="http://schemas.microsoft.com/office/drawing/2014/main" id="{97C7D0EF-54AF-49CB-82FC-5ADBDE25B2F5}"/>
              </a:ext>
            </a:extLst>
          </p:cNvPr>
          <p:cNvSpPr>
            <a:spLocks noGrp="1"/>
          </p:cNvSpPr>
          <p:nvPr>
            <p:ph sz="quarter" idx="14"/>
          </p:nvPr>
        </p:nvSpPr>
        <p:spPr>
          <a:xfrm>
            <a:off x="6096000" y="1349830"/>
            <a:ext cx="5737859" cy="5174414"/>
          </a:xfrm>
        </p:spPr>
        <p:txBody>
          <a:bodyPr>
            <a:noAutofit/>
          </a:bodyPr>
          <a:lstStyle/>
          <a:p>
            <a:r>
              <a:rPr lang="en-US" sz="4400" b="1" baseline="30000" dirty="0">
                <a:effectLst/>
              </a:rPr>
              <a:t>13 </a:t>
            </a:r>
            <a:r>
              <a:rPr lang="en-US" sz="4400" dirty="0">
                <a:effectLst/>
              </a:rPr>
              <a:t>Raging waves of the sea, foaming out their own shame; wandering stars, to whom is reserved the blackness of darkness for ever.</a:t>
            </a:r>
            <a:endParaRPr lang="en-US" sz="7200" dirty="0"/>
          </a:p>
        </p:txBody>
      </p:sp>
      <p:sp>
        <p:nvSpPr>
          <p:cNvPr id="4" name="AutoShape 2" descr="Welcome to Sabbath School presentation">
            <a:extLst>
              <a:ext uri="{FF2B5EF4-FFF2-40B4-BE49-F238E27FC236}">
                <a16:creationId xmlns:a16="http://schemas.microsoft.com/office/drawing/2014/main" id="{CFCF3D02-3D1F-74F9-D60A-1F12A7837E1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1746" name="Picture 2" descr="The difference between asteroids and comets | National Geographic">
            <a:extLst>
              <a:ext uri="{FF2B5EF4-FFF2-40B4-BE49-F238E27FC236}">
                <a16:creationId xmlns:a16="http://schemas.microsoft.com/office/drawing/2014/main" id="{5CE87EA2-A38E-39C2-8610-97045A050BD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146" r="17452"/>
          <a:stretch>
            <a:fillRect/>
          </a:stretch>
        </p:blipFill>
        <p:spPr bwMode="auto">
          <a:xfrm>
            <a:off x="-208407" y="0"/>
            <a:ext cx="558507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82982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6218C-F76F-9775-0D46-50CF9340E223}"/>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E9CAB43C-FC37-FB25-429A-A66644AC5C85}"/>
              </a:ext>
            </a:extLst>
          </p:cNvPr>
          <p:cNvSpPr>
            <a:spLocks noGrp="1"/>
          </p:cNvSpPr>
          <p:nvPr>
            <p:ph sz="quarter" idx="13"/>
          </p:nvPr>
        </p:nvSpPr>
        <p:spPr>
          <a:xfrm>
            <a:off x="477763" y="747278"/>
            <a:ext cx="6706808" cy="4270290"/>
          </a:xfrm>
        </p:spPr>
        <p:txBody>
          <a:bodyPr/>
          <a:lstStyle/>
          <a:p>
            <a:pPr lvl="0"/>
            <a:r>
              <a:rPr lang="en-US" sz="6000" dirty="0">
                <a:effectLst/>
              </a:rPr>
              <a:t>10. By what means do they allure souls to destruction?</a:t>
            </a:r>
          </a:p>
        </p:txBody>
      </p:sp>
      <p:sp>
        <p:nvSpPr>
          <p:cNvPr id="3" name="TextBox 2">
            <a:extLst>
              <a:ext uri="{FF2B5EF4-FFF2-40B4-BE49-F238E27FC236}">
                <a16:creationId xmlns:a16="http://schemas.microsoft.com/office/drawing/2014/main" id="{2BDE5ADB-6134-2B12-FADB-E3C20B57FA24}"/>
              </a:ext>
            </a:extLst>
          </p:cNvPr>
          <p:cNvSpPr txBox="1"/>
          <p:nvPr/>
        </p:nvSpPr>
        <p:spPr>
          <a:xfrm>
            <a:off x="477763" y="5175784"/>
            <a:ext cx="5618237" cy="1107996"/>
          </a:xfrm>
          <a:prstGeom prst="rect">
            <a:avLst/>
          </a:prstGeom>
          <a:noFill/>
        </p:spPr>
        <p:txBody>
          <a:bodyPr wrap="square" rtlCol="0">
            <a:spAutoFit/>
          </a:bodyPr>
          <a:lstStyle/>
          <a:p>
            <a:r>
              <a:rPr lang="en-US" sz="6600" b="1" dirty="0">
                <a:latin typeface="Bradley Hand ITC" panose="03070402050302030203" pitchFamily="66" charset="0"/>
              </a:rPr>
              <a:t>2 Peter 2:18</a:t>
            </a:r>
          </a:p>
        </p:txBody>
      </p:sp>
      <p:pic>
        <p:nvPicPr>
          <p:cNvPr id="32770" name="Picture 2" descr="Munch Museum (Munchmuseet), Oslo | Book Now Tickets &amp; Tours Online">
            <a:extLst>
              <a:ext uri="{FF2B5EF4-FFF2-40B4-BE49-F238E27FC236}">
                <a16:creationId xmlns:a16="http://schemas.microsoft.com/office/drawing/2014/main" id="{9B785899-BACA-85EF-7E74-1A31C8281262}"/>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rightnessContrast contrast="-38000"/>
                    </a14:imgEffect>
                  </a14:imgLayer>
                </a14:imgProps>
              </a:ext>
              <a:ext uri="{28A0092B-C50C-407E-A947-70E740481C1C}">
                <a14:useLocalDpi xmlns:a14="http://schemas.microsoft.com/office/drawing/2010/main" val="0"/>
              </a:ext>
            </a:extLst>
          </a:blip>
          <a:srcRect l="26195" r="24780"/>
          <a:stretch>
            <a:fillRect/>
          </a:stretch>
        </p:blipFill>
        <p:spPr bwMode="auto">
          <a:xfrm>
            <a:off x="7644384" y="0"/>
            <a:ext cx="50292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30388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164FF-EEA4-185E-3425-ABA7847D55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831040-B65A-78F2-05B4-9FC8CED3E4E0}"/>
              </a:ext>
            </a:extLst>
          </p:cNvPr>
          <p:cNvSpPr>
            <a:spLocks noGrp="1"/>
          </p:cNvSpPr>
          <p:nvPr>
            <p:ph type="title"/>
          </p:nvPr>
        </p:nvSpPr>
        <p:spPr>
          <a:xfrm>
            <a:off x="3807230" y="0"/>
            <a:ext cx="7221088" cy="831273"/>
          </a:xfrm>
        </p:spPr>
        <p:txBody>
          <a:bodyPr anchor="b">
            <a:normAutofit fontScale="90000"/>
          </a:bodyPr>
          <a:lstStyle/>
          <a:p>
            <a:pPr algn="l"/>
            <a:r>
              <a:rPr lang="en-US" sz="5400" dirty="0"/>
              <a:t>2 Peter 2:18</a:t>
            </a:r>
          </a:p>
        </p:txBody>
      </p:sp>
      <p:sp>
        <p:nvSpPr>
          <p:cNvPr id="3" name="Content Placeholder 2">
            <a:extLst>
              <a:ext uri="{FF2B5EF4-FFF2-40B4-BE49-F238E27FC236}">
                <a16:creationId xmlns:a16="http://schemas.microsoft.com/office/drawing/2014/main" id="{D1AB7D90-44CB-65E3-3289-14B613A6A6B7}"/>
              </a:ext>
            </a:extLst>
          </p:cNvPr>
          <p:cNvSpPr>
            <a:spLocks noGrp="1"/>
          </p:cNvSpPr>
          <p:nvPr>
            <p:ph sz="quarter" idx="14"/>
          </p:nvPr>
        </p:nvSpPr>
        <p:spPr>
          <a:xfrm>
            <a:off x="3807230" y="980902"/>
            <a:ext cx="8026630" cy="5543342"/>
          </a:xfrm>
        </p:spPr>
        <p:txBody>
          <a:bodyPr>
            <a:noAutofit/>
          </a:bodyPr>
          <a:lstStyle/>
          <a:p>
            <a:r>
              <a:rPr lang="en-US" sz="4800" b="1" baseline="30000" dirty="0">
                <a:effectLst/>
              </a:rPr>
              <a:t>18 </a:t>
            </a:r>
            <a:r>
              <a:rPr lang="en-US" sz="4800" dirty="0">
                <a:effectLst/>
              </a:rPr>
              <a:t>For when they speak great swelling words of vanity, they allure through the lusts of the flesh, through much wantonness, those that were clean escaped from them who live in error.</a:t>
            </a:r>
            <a:endParaRPr lang="en-US" sz="28700" dirty="0"/>
          </a:p>
        </p:txBody>
      </p:sp>
      <p:sp>
        <p:nvSpPr>
          <p:cNvPr id="4" name="AutoShape 2" descr="Welcome to Sabbath School presentation">
            <a:extLst>
              <a:ext uri="{FF2B5EF4-FFF2-40B4-BE49-F238E27FC236}">
                <a16:creationId xmlns:a16="http://schemas.microsoft.com/office/drawing/2014/main" id="{CE4F4E2D-5707-BFE3-8263-ECC55C48E7E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3794" name="Picture 2" descr="Oslo, Norway tour including Vigeland sculpture garden and Munch museum">
            <a:extLst>
              <a:ext uri="{FF2B5EF4-FFF2-40B4-BE49-F238E27FC236}">
                <a16:creationId xmlns:a16="http://schemas.microsoft.com/office/drawing/2014/main" id="{EEBB1F43-1C52-721E-C1DF-A8A17503A7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8010"/>
            <a:ext cx="3325091" cy="68633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4669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2D174-3BCF-01FC-F128-12625231EDC2}"/>
              </a:ext>
            </a:extLst>
          </p:cNvPr>
          <p:cNvSpPr>
            <a:spLocks noGrp="1"/>
          </p:cNvSpPr>
          <p:nvPr>
            <p:ph type="title"/>
          </p:nvPr>
        </p:nvSpPr>
        <p:spPr>
          <a:xfrm>
            <a:off x="806877" y="648789"/>
            <a:ext cx="10353762" cy="788126"/>
          </a:xfrm>
        </p:spPr>
        <p:txBody>
          <a:bodyPr>
            <a:normAutofit fontScale="90000"/>
          </a:bodyPr>
          <a:lstStyle/>
          <a:p>
            <a:r>
              <a:rPr lang="en-US" sz="5400" b="1" dirty="0"/>
              <a:t>What is LIBERTY?</a:t>
            </a:r>
          </a:p>
        </p:txBody>
      </p:sp>
      <p:sp>
        <p:nvSpPr>
          <p:cNvPr id="3" name="Content Placeholder 2">
            <a:extLst>
              <a:ext uri="{FF2B5EF4-FFF2-40B4-BE49-F238E27FC236}">
                <a16:creationId xmlns:a16="http://schemas.microsoft.com/office/drawing/2014/main" id="{2AD392AF-2214-1BEB-7462-FCA2B3573483}"/>
              </a:ext>
            </a:extLst>
          </p:cNvPr>
          <p:cNvSpPr>
            <a:spLocks noGrp="1"/>
          </p:cNvSpPr>
          <p:nvPr>
            <p:ph idx="1"/>
          </p:nvPr>
        </p:nvSpPr>
        <p:spPr>
          <a:xfrm>
            <a:off x="326572" y="1397726"/>
            <a:ext cx="11058551" cy="4955177"/>
          </a:xfrm>
        </p:spPr>
        <p:txBody>
          <a:bodyPr>
            <a:normAutofit fontScale="92500" lnSpcReduction="20000"/>
          </a:bodyPr>
          <a:lstStyle/>
          <a:p>
            <a:r>
              <a:rPr lang="en-US" sz="3900" dirty="0">
                <a:effectLst/>
              </a:rPr>
              <a:t>the state of being free within society from oppressive restrictions imposed by authority on one's way of life, behavior, or political views.</a:t>
            </a:r>
          </a:p>
          <a:p>
            <a:r>
              <a:rPr lang="en-US" sz="3900" dirty="0">
                <a:effectLst/>
              </a:rPr>
              <a:t>the power or scope to act as one pleases.</a:t>
            </a:r>
          </a:p>
          <a:p>
            <a:pPr lvl="1"/>
            <a:r>
              <a:rPr lang="en-US" sz="3700" dirty="0">
                <a:effectLst/>
              </a:rPr>
              <a:t>"individuals should enjoy the liberty to pursue their own interests and preferences”</a:t>
            </a:r>
          </a:p>
          <a:p>
            <a:r>
              <a:rPr lang="en-US" sz="3900" dirty="0">
                <a:effectLst/>
              </a:rPr>
              <a:t>the ability to act without hindrance or outside control</a:t>
            </a:r>
          </a:p>
          <a:p>
            <a:r>
              <a:rPr lang="en-US" sz="3900" dirty="0">
                <a:effectLst/>
              </a:rPr>
              <a:t>the opportunity to make choices about what to do or what to say</a:t>
            </a:r>
          </a:p>
          <a:p>
            <a:endParaRPr lang="en-US" dirty="0"/>
          </a:p>
        </p:txBody>
      </p:sp>
    </p:spTree>
    <p:extLst>
      <p:ext uri="{BB962C8B-B14F-4D97-AF65-F5344CB8AC3E}">
        <p14:creationId xmlns:p14="http://schemas.microsoft.com/office/powerpoint/2010/main" val="5786201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F9DF87-8C4A-FBBD-0D10-BFD84E9304AC}"/>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A070DC49-6448-9402-33B3-611123CEB8A6}"/>
              </a:ext>
            </a:extLst>
          </p:cNvPr>
          <p:cNvSpPr>
            <a:spLocks noGrp="1"/>
          </p:cNvSpPr>
          <p:nvPr>
            <p:ph sz="quarter" idx="13"/>
          </p:nvPr>
        </p:nvSpPr>
        <p:spPr>
          <a:xfrm>
            <a:off x="477763" y="747278"/>
            <a:ext cx="6706808" cy="4270290"/>
          </a:xfrm>
        </p:spPr>
        <p:txBody>
          <a:bodyPr/>
          <a:lstStyle/>
          <a:p>
            <a:pPr lvl="0"/>
            <a:r>
              <a:rPr lang="en-US" dirty="0">
                <a:effectLst/>
              </a:rPr>
              <a:t>11. What do they promise those who follow them? </a:t>
            </a:r>
          </a:p>
        </p:txBody>
      </p:sp>
      <p:sp>
        <p:nvSpPr>
          <p:cNvPr id="3" name="TextBox 2">
            <a:extLst>
              <a:ext uri="{FF2B5EF4-FFF2-40B4-BE49-F238E27FC236}">
                <a16:creationId xmlns:a16="http://schemas.microsoft.com/office/drawing/2014/main" id="{8355E04F-8AC6-5583-DFCA-83EADF8576AB}"/>
              </a:ext>
            </a:extLst>
          </p:cNvPr>
          <p:cNvSpPr txBox="1"/>
          <p:nvPr/>
        </p:nvSpPr>
        <p:spPr>
          <a:xfrm>
            <a:off x="477763" y="5175784"/>
            <a:ext cx="5618237" cy="1107996"/>
          </a:xfrm>
          <a:prstGeom prst="rect">
            <a:avLst/>
          </a:prstGeom>
          <a:noFill/>
        </p:spPr>
        <p:txBody>
          <a:bodyPr wrap="square" rtlCol="0">
            <a:spAutoFit/>
          </a:bodyPr>
          <a:lstStyle/>
          <a:p>
            <a:r>
              <a:rPr lang="en-US" sz="6600" b="1" dirty="0">
                <a:latin typeface="Bradley Hand ITC" panose="03070402050302030203" pitchFamily="66" charset="0"/>
              </a:rPr>
              <a:t>2 Peter 2:19</a:t>
            </a:r>
          </a:p>
        </p:txBody>
      </p:sp>
      <p:pic>
        <p:nvPicPr>
          <p:cNvPr id="34824" name="Picture 8" descr="Making and keeping promises to customers !">
            <a:extLst>
              <a:ext uri="{FF2B5EF4-FFF2-40B4-BE49-F238E27FC236}">
                <a16:creationId xmlns:a16="http://schemas.microsoft.com/office/drawing/2014/main" id="{716A7E85-BD04-6059-3C94-920954C4915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925" r="35756"/>
          <a:stretch>
            <a:fillRect/>
          </a:stretch>
        </p:blipFill>
        <p:spPr bwMode="auto">
          <a:xfrm>
            <a:off x="7028329" y="0"/>
            <a:ext cx="516367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55491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EF40C-636E-8BD3-1037-C9B53B84AB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8F8C1E-E65C-09A1-3AED-C20F10543102}"/>
              </a:ext>
            </a:extLst>
          </p:cNvPr>
          <p:cNvSpPr>
            <a:spLocks noGrp="1"/>
          </p:cNvSpPr>
          <p:nvPr>
            <p:ph type="title"/>
          </p:nvPr>
        </p:nvSpPr>
        <p:spPr>
          <a:xfrm>
            <a:off x="5005136" y="0"/>
            <a:ext cx="6023182" cy="831273"/>
          </a:xfrm>
        </p:spPr>
        <p:txBody>
          <a:bodyPr anchor="b">
            <a:normAutofit fontScale="90000"/>
          </a:bodyPr>
          <a:lstStyle/>
          <a:p>
            <a:pPr algn="l"/>
            <a:r>
              <a:rPr lang="en-US" sz="5400" dirty="0"/>
              <a:t>2 Peter 2:19</a:t>
            </a:r>
          </a:p>
        </p:txBody>
      </p:sp>
      <p:sp>
        <p:nvSpPr>
          <p:cNvPr id="3" name="Content Placeholder 2">
            <a:extLst>
              <a:ext uri="{FF2B5EF4-FFF2-40B4-BE49-F238E27FC236}">
                <a16:creationId xmlns:a16="http://schemas.microsoft.com/office/drawing/2014/main" id="{34642385-81EE-7DBD-F101-03141D423DBF}"/>
              </a:ext>
            </a:extLst>
          </p:cNvPr>
          <p:cNvSpPr>
            <a:spLocks noGrp="1"/>
          </p:cNvSpPr>
          <p:nvPr>
            <p:ph sz="quarter" idx="14"/>
          </p:nvPr>
        </p:nvSpPr>
        <p:spPr>
          <a:xfrm>
            <a:off x="5005136" y="980902"/>
            <a:ext cx="6828723" cy="5543342"/>
          </a:xfrm>
        </p:spPr>
        <p:txBody>
          <a:bodyPr>
            <a:noAutofit/>
          </a:bodyPr>
          <a:lstStyle/>
          <a:p>
            <a:pPr lvl="0"/>
            <a:r>
              <a:rPr lang="en-US" sz="4800" b="1" baseline="30000" dirty="0">
                <a:effectLst/>
              </a:rPr>
              <a:t>19 </a:t>
            </a:r>
            <a:r>
              <a:rPr lang="en-US" sz="4800" dirty="0">
                <a:effectLst/>
              </a:rPr>
              <a:t>While they promise them liberty, they themselves are the servants of corruption: for of whom a man is overcome, of the same is he brought in bondage.</a:t>
            </a:r>
            <a:endParaRPr lang="en-US" sz="23900" dirty="0">
              <a:effectLst/>
            </a:endParaRPr>
          </a:p>
        </p:txBody>
      </p:sp>
      <p:sp>
        <p:nvSpPr>
          <p:cNvPr id="4" name="AutoShape 2" descr="Welcome to Sabbath School presentation">
            <a:extLst>
              <a:ext uri="{FF2B5EF4-FFF2-40B4-BE49-F238E27FC236}">
                <a16:creationId xmlns:a16="http://schemas.microsoft.com/office/drawing/2014/main" id="{7397DB8E-8199-4F28-A7BC-421075F8B13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5842" name="Picture 2" descr="Freedom Vector Art, Icons, and Graphics for Free Download">
            <a:extLst>
              <a:ext uri="{FF2B5EF4-FFF2-40B4-BE49-F238E27FC236}">
                <a16:creationId xmlns:a16="http://schemas.microsoft.com/office/drawing/2014/main" id="{9C4572FA-FA62-480E-8FFB-AFDE661BF7D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2682" t="-826" r="23241" b="826"/>
          <a:stretch>
            <a:fillRect/>
          </a:stretch>
        </p:blipFill>
        <p:spPr bwMode="auto">
          <a:xfrm>
            <a:off x="0" y="-57150"/>
            <a:ext cx="4572000" cy="6915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861318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07B8D-319B-51B2-B41B-84929ED7229D}"/>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12AE2245-8C45-BA1E-EAD0-1DCA975C5D18}"/>
              </a:ext>
            </a:extLst>
          </p:cNvPr>
          <p:cNvSpPr>
            <a:spLocks noGrp="1"/>
          </p:cNvSpPr>
          <p:nvPr>
            <p:ph sz="quarter" idx="13"/>
          </p:nvPr>
        </p:nvSpPr>
        <p:spPr>
          <a:xfrm>
            <a:off x="477763" y="747278"/>
            <a:ext cx="6706808" cy="4270290"/>
          </a:xfrm>
        </p:spPr>
        <p:txBody>
          <a:bodyPr/>
          <a:lstStyle/>
          <a:p>
            <a:pPr lvl="0"/>
            <a:r>
              <a:rPr lang="en-US" dirty="0">
                <a:effectLst/>
              </a:rPr>
              <a:t>12. Yet into what bondage do they bring their dupes?  </a:t>
            </a:r>
          </a:p>
        </p:txBody>
      </p:sp>
      <p:sp>
        <p:nvSpPr>
          <p:cNvPr id="3" name="TextBox 2">
            <a:extLst>
              <a:ext uri="{FF2B5EF4-FFF2-40B4-BE49-F238E27FC236}">
                <a16:creationId xmlns:a16="http://schemas.microsoft.com/office/drawing/2014/main" id="{A4875099-2396-6108-40FE-9F790E587813}"/>
              </a:ext>
            </a:extLst>
          </p:cNvPr>
          <p:cNvSpPr txBox="1"/>
          <p:nvPr/>
        </p:nvSpPr>
        <p:spPr>
          <a:xfrm>
            <a:off x="477763" y="5175784"/>
            <a:ext cx="5618237" cy="1107996"/>
          </a:xfrm>
          <a:prstGeom prst="rect">
            <a:avLst/>
          </a:prstGeom>
          <a:noFill/>
        </p:spPr>
        <p:txBody>
          <a:bodyPr wrap="square" rtlCol="0">
            <a:spAutoFit/>
          </a:bodyPr>
          <a:lstStyle/>
          <a:p>
            <a:r>
              <a:rPr lang="en-US" sz="6600" b="1" dirty="0">
                <a:latin typeface="Bradley Hand ITC" panose="03070402050302030203" pitchFamily="66" charset="0"/>
              </a:rPr>
              <a:t>John 8:34</a:t>
            </a:r>
          </a:p>
        </p:txBody>
      </p:sp>
      <p:pic>
        <p:nvPicPr>
          <p:cNvPr id="9" name="Picture 8">
            <a:extLst>
              <a:ext uri="{FF2B5EF4-FFF2-40B4-BE49-F238E27FC236}">
                <a16:creationId xmlns:a16="http://schemas.microsoft.com/office/drawing/2014/main" id="{CD12A5C6-6E8C-DBB3-7AA8-21043C5FA20C}"/>
              </a:ext>
            </a:extLst>
          </p:cNvPr>
          <p:cNvPicPr>
            <a:picLocks noChangeAspect="1"/>
          </p:cNvPicPr>
          <p:nvPr/>
        </p:nvPicPr>
        <p:blipFill>
          <a:blip r:embed="rId2"/>
          <a:srcRect l="12890" r="12828"/>
          <a:stretch>
            <a:fillRect/>
          </a:stretch>
        </p:blipFill>
        <p:spPr>
          <a:xfrm>
            <a:off x="7727575" y="0"/>
            <a:ext cx="4464425" cy="6858000"/>
          </a:xfrm>
          <a:prstGeom prst="rect">
            <a:avLst/>
          </a:prstGeom>
        </p:spPr>
      </p:pic>
    </p:spTree>
    <p:extLst>
      <p:ext uri="{BB962C8B-B14F-4D97-AF65-F5344CB8AC3E}">
        <p14:creationId xmlns:p14="http://schemas.microsoft.com/office/powerpoint/2010/main" val="23800957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487FE9-94C7-D089-7CCF-E7F85B400E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52A48A-9632-BD9C-32FA-B2C29D285188}"/>
              </a:ext>
            </a:extLst>
          </p:cNvPr>
          <p:cNvSpPr>
            <a:spLocks noGrp="1"/>
          </p:cNvSpPr>
          <p:nvPr>
            <p:ph type="title"/>
          </p:nvPr>
        </p:nvSpPr>
        <p:spPr>
          <a:xfrm>
            <a:off x="5163670" y="333756"/>
            <a:ext cx="5864647" cy="831273"/>
          </a:xfrm>
        </p:spPr>
        <p:txBody>
          <a:bodyPr anchor="b">
            <a:noAutofit/>
          </a:bodyPr>
          <a:lstStyle/>
          <a:p>
            <a:pPr algn="l"/>
            <a:r>
              <a:rPr lang="en-US" sz="6000" dirty="0"/>
              <a:t>John 8:34</a:t>
            </a:r>
          </a:p>
        </p:txBody>
      </p:sp>
      <p:sp>
        <p:nvSpPr>
          <p:cNvPr id="3" name="Content Placeholder 2">
            <a:extLst>
              <a:ext uri="{FF2B5EF4-FFF2-40B4-BE49-F238E27FC236}">
                <a16:creationId xmlns:a16="http://schemas.microsoft.com/office/drawing/2014/main" id="{87D5876A-69B5-C4CA-2D44-A077027982AD}"/>
              </a:ext>
            </a:extLst>
          </p:cNvPr>
          <p:cNvSpPr>
            <a:spLocks noGrp="1"/>
          </p:cNvSpPr>
          <p:nvPr>
            <p:ph sz="quarter" idx="14"/>
          </p:nvPr>
        </p:nvSpPr>
        <p:spPr>
          <a:xfrm>
            <a:off x="5163671" y="1219200"/>
            <a:ext cx="6670188" cy="5305044"/>
          </a:xfrm>
        </p:spPr>
        <p:txBody>
          <a:bodyPr>
            <a:noAutofit/>
          </a:bodyPr>
          <a:lstStyle/>
          <a:p>
            <a:pPr lvl="0"/>
            <a:r>
              <a:rPr lang="en-US" sz="5400" b="1" baseline="30000" dirty="0">
                <a:effectLst/>
              </a:rPr>
              <a:t>34 </a:t>
            </a:r>
            <a:r>
              <a:rPr lang="en-US" sz="5400" dirty="0">
                <a:effectLst/>
              </a:rPr>
              <a:t>Jesus answered them, Verily, verily, I say unto you, Whosoever committeth sin is the servant of sin.</a:t>
            </a:r>
            <a:endParaRPr lang="en-US" sz="148100" dirty="0">
              <a:effectLst/>
            </a:endParaRPr>
          </a:p>
        </p:txBody>
      </p:sp>
      <p:sp>
        <p:nvSpPr>
          <p:cNvPr id="4" name="AutoShape 2" descr="Welcome to Sabbath School presentation">
            <a:extLst>
              <a:ext uri="{FF2B5EF4-FFF2-40B4-BE49-F238E27FC236}">
                <a16:creationId xmlns:a16="http://schemas.microsoft.com/office/drawing/2014/main" id="{BE4291CF-C123-F418-6803-0BCE86417BC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7890" name="Picture 2" descr="Chain for Iron Chandeliers with Open Link">
            <a:extLst>
              <a:ext uri="{FF2B5EF4-FFF2-40B4-BE49-F238E27FC236}">
                <a16:creationId xmlns:a16="http://schemas.microsoft.com/office/drawing/2014/main" id="{76825143-F2C1-8DB7-4281-370CA5B398E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188" r="16839"/>
          <a:stretch>
            <a:fillRect/>
          </a:stretch>
        </p:blipFill>
        <p:spPr bwMode="auto">
          <a:xfrm>
            <a:off x="-1" y="0"/>
            <a:ext cx="466164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1194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EB330-ECF2-2ED8-B897-B9AF80FEEE86}"/>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E999E7F2-7482-12C0-FFA8-CF011E7E8013}"/>
              </a:ext>
            </a:extLst>
          </p:cNvPr>
          <p:cNvSpPr>
            <a:spLocks noGrp="1"/>
          </p:cNvSpPr>
          <p:nvPr>
            <p:ph sz="quarter" idx="13"/>
          </p:nvPr>
        </p:nvSpPr>
        <p:spPr>
          <a:xfrm>
            <a:off x="477763" y="1039906"/>
            <a:ext cx="6706808" cy="3908612"/>
          </a:xfrm>
        </p:spPr>
        <p:txBody>
          <a:bodyPr/>
          <a:lstStyle/>
          <a:p>
            <a:pPr lvl="0"/>
            <a:r>
              <a:rPr lang="en-US" sz="6000" dirty="0">
                <a:effectLst/>
              </a:rPr>
              <a:t>13. To what are people made subject through fear of death? </a:t>
            </a:r>
          </a:p>
        </p:txBody>
      </p:sp>
      <p:sp>
        <p:nvSpPr>
          <p:cNvPr id="3" name="TextBox 2">
            <a:extLst>
              <a:ext uri="{FF2B5EF4-FFF2-40B4-BE49-F238E27FC236}">
                <a16:creationId xmlns:a16="http://schemas.microsoft.com/office/drawing/2014/main" id="{7AC8D2E1-36D1-5011-F9CE-8DAC4BB22C17}"/>
              </a:ext>
            </a:extLst>
          </p:cNvPr>
          <p:cNvSpPr txBox="1"/>
          <p:nvPr/>
        </p:nvSpPr>
        <p:spPr>
          <a:xfrm>
            <a:off x="477763" y="5337149"/>
            <a:ext cx="7016731" cy="1107996"/>
          </a:xfrm>
          <a:prstGeom prst="rect">
            <a:avLst/>
          </a:prstGeom>
          <a:noFill/>
        </p:spPr>
        <p:txBody>
          <a:bodyPr wrap="square" rtlCol="0">
            <a:spAutoFit/>
          </a:bodyPr>
          <a:lstStyle/>
          <a:p>
            <a:r>
              <a:rPr lang="en-US" sz="6600" b="1" dirty="0">
                <a:latin typeface="Bradley Hand ITC" panose="03070402050302030203" pitchFamily="66" charset="0"/>
              </a:rPr>
              <a:t>Hebrews 2:14, 15</a:t>
            </a:r>
          </a:p>
        </p:txBody>
      </p:sp>
      <p:pic>
        <p:nvPicPr>
          <p:cNvPr id="38914" name="Picture 2" descr="Heap of Metal Chains isolated on white background Stock Illustration |  Adobe Stock">
            <a:extLst>
              <a:ext uri="{FF2B5EF4-FFF2-40B4-BE49-F238E27FC236}">
                <a16:creationId xmlns:a16="http://schemas.microsoft.com/office/drawing/2014/main" id="{B3575003-5269-3A8B-E58C-32F22F10DA4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3922" r="25882"/>
          <a:stretch>
            <a:fillRect/>
          </a:stretch>
        </p:blipFill>
        <p:spPr bwMode="auto">
          <a:xfrm>
            <a:off x="7745506" y="0"/>
            <a:ext cx="458993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081201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3E22C-E7E6-4C57-2E54-C070442787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0245DD-1A35-5540-947C-390C3588C9D5}"/>
              </a:ext>
            </a:extLst>
          </p:cNvPr>
          <p:cNvSpPr>
            <a:spLocks noGrp="1"/>
          </p:cNvSpPr>
          <p:nvPr>
            <p:ph type="title"/>
          </p:nvPr>
        </p:nvSpPr>
        <p:spPr>
          <a:xfrm>
            <a:off x="5163670" y="333756"/>
            <a:ext cx="5864647" cy="831273"/>
          </a:xfrm>
        </p:spPr>
        <p:txBody>
          <a:bodyPr anchor="b">
            <a:noAutofit/>
          </a:bodyPr>
          <a:lstStyle/>
          <a:p>
            <a:pPr algn="l"/>
            <a:r>
              <a:rPr lang="en-US" sz="6000" dirty="0"/>
              <a:t>Hebrews 2:14, 15</a:t>
            </a:r>
          </a:p>
        </p:txBody>
      </p:sp>
      <p:sp>
        <p:nvSpPr>
          <p:cNvPr id="3" name="Content Placeholder 2">
            <a:extLst>
              <a:ext uri="{FF2B5EF4-FFF2-40B4-BE49-F238E27FC236}">
                <a16:creationId xmlns:a16="http://schemas.microsoft.com/office/drawing/2014/main" id="{14C2C131-E2D0-23F6-29D6-13F4DBB627BF}"/>
              </a:ext>
            </a:extLst>
          </p:cNvPr>
          <p:cNvSpPr>
            <a:spLocks noGrp="1"/>
          </p:cNvSpPr>
          <p:nvPr>
            <p:ph sz="quarter" idx="14"/>
          </p:nvPr>
        </p:nvSpPr>
        <p:spPr>
          <a:xfrm>
            <a:off x="5163671" y="1219200"/>
            <a:ext cx="6670188" cy="5305044"/>
          </a:xfrm>
        </p:spPr>
        <p:txBody>
          <a:bodyPr>
            <a:noAutofit/>
          </a:bodyPr>
          <a:lstStyle/>
          <a:p>
            <a:pPr lvl="0"/>
            <a:r>
              <a:rPr lang="en-US" sz="4400" b="1" baseline="30000" dirty="0">
                <a:effectLst/>
              </a:rPr>
              <a:t>14 </a:t>
            </a:r>
            <a:r>
              <a:rPr lang="en-US" sz="4400" dirty="0">
                <a:effectLst/>
              </a:rPr>
              <a:t>Forasmuch then as the children are partakers of flesh and blood, he also himself likewise took part of the same; that through death he might destroy him that had the power of death, that is, the devil;</a:t>
            </a:r>
            <a:endParaRPr lang="en-US" sz="333300" dirty="0">
              <a:effectLst/>
            </a:endParaRPr>
          </a:p>
        </p:txBody>
      </p:sp>
      <p:sp>
        <p:nvSpPr>
          <p:cNvPr id="4" name="AutoShape 2" descr="Welcome to Sabbath School presentation">
            <a:extLst>
              <a:ext uri="{FF2B5EF4-FFF2-40B4-BE49-F238E27FC236}">
                <a16:creationId xmlns:a16="http://schemas.microsoft.com/office/drawing/2014/main" id="{044E9952-984C-D0D7-9C26-175AFF23B75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9938" name="Picture 2" descr="Does the Resurrection of Jesus Matter ...">
            <a:extLst>
              <a:ext uri="{FF2B5EF4-FFF2-40B4-BE49-F238E27FC236}">
                <a16:creationId xmlns:a16="http://schemas.microsoft.com/office/drawing/2014/main" id="{D44EAE21-94E8-6C02-0253-8C54495A992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383" r="24245"/>
          <a:stretch>
            <a:fillRect/>
          </a:stretch>
        </p:blipFill>
        <p:spPr bwMode="auto">
          <a:xfrm>
            <a:off x="-1" y="0"/>
            <a:ext cx="489472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092095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BFAD96-AE34-27B9-D83C-D8D2158951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E2FBD5-4A58-08A0-1F86-94F6112F9E6B}"/>
              </a:ext>
            </a:extLst>
          </p:cNvPr>
          <p:cNvSpPr>
            <a:spLocks noGrp="1"/>
          </p:cNvSpPr>
          <p:nvPr>
            <p:ph type="title"/>
          </p:nvPr>
        </p:nvSpPr>
        <p:spPr>
          <a:xfrm>
            <a:off x="5163670" y="333756"/>
            <a:ext cx="5864647" cy="831273"/>
          </a:xfrm>
        </p:spPr>
        <p:txBody>
          <a:bodyPr anchor="b">
            <a:noAutofit/>
          </a:bodyPr>
          <a:lstStyle/>
          <a:p>
            <a:pPr algn="l"/>
            <a:r>
              <a:rPr lang="en-US" sz="6000" dirty="0"/>
              <a:t>Hebrews 2:14, 15</a:t>
            </a:r>
          </a:p>
        </p:txBody>
      </p:sp>
      <p:sp>
        <p:nvSpPr>
          <p:cNvPr id="3" name="Content Placeholder 2">
            <a:extLst>
              <a:ext uri="{FF2B5EF4-FFF2-40B4-BE49-F238E27FC236}">
                <a16:creationId xmlns:a16="http://schemas.microsoft.com/office/drawing/2014/main" id="{13E6B810-B4E4-4686-64B5-CC12DCD8FE7B}"/>
              </a:ext>
            </a:extLst>
          </p:cNvPr>
          <p:cNvSpPr>
            <a:spLocks noGrp="1"/>
          </p:cNvSpPr>
          <p:nvPr>
            <p:ph sz="quarter" idx="14"/>
          </p:nvPr>
        </p:nvSpPr>
        <p:spPr>
          <a:xfrm>
            <a:off x="5163671" y="1219200"/>
            <a:ext cx="6670188" cy="5305044"/>
          </a:xfrm>
        </p:spPr>
        <p:txBody>
          <a:bodyPr>
            <a:noAutofit/>
          </a:bodyPr>
          <a:lstStyle/>
          <a:p>
            <a:pPr lvl="0"/>
            <a:r>
              <a:rPr lang="en-US" sz="5400" b="1" baseline="30000" dirty="0">
                <a:effectLst/>
              </a:rPr>
              <a:t> </a:t>
            </a:r>
            <a:r>
              <a:rPr lang="en-US" sz="5400" dirty="0">
                <a:effectLst/>
              </a:rPr>
              <a:t>And deliver them who through fear of death were all their lifetime subject to bondage.</a:t>
            </a:r>
            <a:endParaRPr lang="en-US" sz="400000" dirty="0">
              <a:effectLst/>
            </a:endParaRPr>
          </a:p>
        </p:txBody>
      </p:sp>
      <p:sp>
        <p:nvSpPr>
          <p:cNvPr id="4" name="AutoShape 2" descr="Welcome to Sabbath School presentation">
            <a:extLst>
              <a:ext uri="{FF2B5EF4-FFF2-40B4-BE49-F238E27FC236}">
                <a16:creationId xmlns:a16="http://schemas.microsoft.com/office/drawing/2014/main" id="{A698644E-E8F7-EA2D-52B2-8079178403B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0962" name="Picture 2" descr="288 – Jesus's Death on the Cross Does not Save You from Your Sins; it's His  Resurrection ~ The Bible Speaks to You">
            <a:extLst>
              <a:ext uri="{FF2B5EF4-FFF2-40B4-BE49-F238E27FC236}">
                <a16:creationId xmlns:a16="http://schemas.microsoft.com/office/drawing/2014/main" id="{46AFE112-2387-2DD9-4CE5-839E439FDC8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0189" r="29457"/>
          <a:stretch>
            <a:fillRect/>
          </a:stretch>
        </p:blipFill>
        <p:spPr bwMode="auto">
          <a:xfrm>
            <a:off x="0" y="0"/>
            <a:ext cx="491266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551222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7CAE91-E71C-35A7-DFAE-0351EAC4F341}"/>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DF5EE933-E027-D1E3-2170-F663CDE9E0A7}"/>
              </a:ext>
            </a:extLst>
          </p:cNvPr>
          <p:cNvSpPr>
            <a:spLocks noGrp="1"/>
          </p:cNvSpPr>
          <p:nvPr>
            <p:ph sz="quarter" idx="13"/>
          </p:nvPr>
        </p:nvSpPr>
        <p:spPr>
          <a:xfrm>
            <a:off x="477763" y="1039906"/>
            <a:ext cx="6706808" cy="3908612"/>
          </a:xfrm>
        </p:spPr>
        <p:txBody>
          <a:bodyPr/>
          <a:lstStyle/>
          <a:p>
            <a:pPr lvl="0"/>
            <a:r>
              <a:rPr lang="en-US" dirty="0">
                <a:effectLst/>
              </a:rPr>
              <a:t>14. What is it that causes death and the fear of it? </a:t>
            </a:r>
          </a:p>
        </p:txBody>
      </p:sp>
      <p:sp>
        <p:nvSpPr>
          <p:cNvPr id="3" name="TextBox 2">
            <a:extLst>
              <a:ext uri="{FF2B5EF4-FFF2-40B4-BE49-F238E27FC236}">
                <a16:creationId xmlns:a16="http://schemas.microsoft.com/office/drawing/2014/main" id="{A2E76164-C494-127E-747C-134B672B2305}"/>
              </a:ext>
            </a:extLst>
          </p:cNvPr>
          <p:cNvSpPr txBox="1"/>
          <p:nvPr/>
        </p:nvSpPr>
        <p:spPr>
          <a:xfrm>
            <a:off x="477763" y="5337149"/>
            <a:ext cx="7016731" cy="1107996"/>
          </a:xfrm>
          <a:prstGeom prst="rect">
            <a:avLst/>
          </a:prstGeom>
          <a:noFill/>
        </p:spPr>
        <p:txBody>
          <a:bodyPr wrap="square" rtlCol="0">
            <a:spAutoFit/>
          </a:bodyPr>
          <a:lstStyle/>
          <a:p>
            <a:r>
              <a:rPr lang="en-US" sz="6600" b="1" dirty="0">
                <a:latin typeface="Bradley Hand ITC" panose="03070402050302030203" pitchFamily="66" charset="0"/>
              </a:rPr>
              <a:t>Romans 5:12</a:t>
            </a:r>
          </a:p>
        </p:txBody>
      </p:sp>
      <p:pic>
        <p:nvPicPr>
          <p:cNvPr id="41986" name="Picture 2" descr="The Grave - Electric Literature">
            <a:extLst>
              <a:ext uri="{FF2B5EF4-FFF2-40B4-BE49-F238E27FC236}">
                <a16:creationId xmlns:a16="http://schemas.microsoft.com/office/drawing/2014/main" id="{0215D36C-F192-AF18-D6DA-19FD53F4C46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588" r="40769"/>
          <a:stretch>
            <a:fillRect/>
          </a:stretch>
        </p:blipFill>
        <p:spPr bwMode="auto">
          <a:xfrm>
            <a:off x="7494494" y="0"/>
            <a:ext cx="469750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304331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0C7AAE-F116-4FBA-9F9E-85E43F2C25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365313-4269-D98A-1A40-0C58C9A9406D}"/>
              </a:ext>
            </a:extLst>
          </p:cNvPr>
          <p:cNvSpPr>
            <a:spLocks noGrp="1"/>
          </p:cNvSpPr>
          <p:nvPr>
            <p:ph type="title"/>
          </p:nvPr>
        </p:nvSpPr>
        <p:spPr>
          <a:xfrm>
            <a:off x="5163670" y="333756"/>
            <a:ext cx="6670188" cy="831273"/>
          </a:xfrm>
        </p:spPr>
        <p:txBody>
          <a:bodyPr anchor="b">
            <a:noAutofit/>
          </a:bodyPr>
          <a:lstStyle/>
          <a:p>
            <a:pPr algn="l"/>
            <a:r>
              <a:rPr lang="en-US" sz="6000" dirty="0"/>
              <a:t>Romans 5:12</a:t>
            </a:r>
          </a:p>
        </p:txBody>
      </p:sp>
      <p:sp>
        <p:nvSpPr>
          <p:cNvPr id="3" name="Content Placeholder 2">
            <a:extLst>
              <a:ext uri="{FF2B5EF4-FFF2-40B4-BE49-F238E27FC236}">
                <a16:creationId xmlns:a16="http://schemas.microsoft.com/office/drawing/2014/main" id="{99065754-AC78-E5DB-DFE9-B8114AF206BB}"/>
              </a:ext>
            </a:extLst>
          </p:cNvPr>
          <p:cNvSpPr>
            <a:spLocks noGrp="1"/>
          </p:cNvSpPr>
          <p:nvPr>
            <p:ph sz="quarter" idx="14"/>
          </p:nvPr>
        </p:nvSpPr>
        <p:spPr>
          <a:xfrm>
            <a:off x="5163671" y="1219200"/>
            <a:ext cx="6670188" cy="5305044"/>
          </a:xfrm>
        </p:spPr>
        <p:txBody>
          <a:bodyPr>
            <a:noAutofit/>
          </a:bodyPr>
          <a:lstStyle/>
          <a:p>
            <a:pPr lvl="0"/>
            <a:r>
              <a:rPr lang="en-US" sz="4800" b="1" baseline="30000" dirty="0">
                <a:effectLst/>
              </a:rPr>
              <a:t>12 </a:t>
            </a:r>
            <a:r>
              <a:rPr lang="en-US" sz="4800" dirty="0">
                <a:effectLst/>
              </a:rPr>
              <a:t>Wherefore, as by one man </a:t>
            </a:r>
            <a:r>
              <a:rPr lang="en-US" sz="4800" dirty="0">
                <a:solidFill>
                  <a:srgbClr val="FFFF00"/>
                </a:solidFill>
                <a:effectLst/>
              </a:rPr>
              <a:t>sin</a:t>
            </a:r>
            <a:r>
              <a:rPr lang="en-US" sz="4800" dirty="0">
                <a:effectLst/>
              </a:rPr>
              <a:t> entered into the world, and death by </a:t>
            </a:r>
            <a:r>
              <a:rPr lang="en-US" sz="4800" dirty="0">
                <a:solidFill>
                  <a:srgbClr val="FFFF00"/>
                </a:solidFill>
                <a:effectLst/>
              </a:rPr>
              <a:t>sin</a:t>
            </a:r>
            <a:r>
              <a:rPr lang="en-US" sz="4800" dirty="0">
                <a:effectLst/>
              </a:rPr>
              <a:t>; and so death passed upon all men, for that all have sinned:</a:t>
            </a:r>
            <a:endParaRPr lang="en-US" sz="333300" dirty="0">
              <a:effectLst/>
            </a:endParaRPr>
          </a:p>
        </p:txBody>
      </p:sp>
      <p:sp>
        <p:nvSpPr>
          <p:cNvPr id="4" name="AutoShape 2" descr="Welcome to Sabbath School presentation">
            <a:extLst>
              <a:ext uri="{FF2B5EF4-FFF2-40B4-BE49-F238E27FC236}">
                <a16:creationId xmlns:a16="http://schemas.microsoft.com/office/drawing/2014/main" id="{26389F41-7D87-AFD3-FC17-9FB10C11A1F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3010" name="Picture 2" descr="Buried in medieval graves, they did not rest in peace">
            <a:extLst>
              <a:ext uri="{FF2B5EF4-FFF2-40B4-BE49-F238E27FC236}">
                <a16:creationId xmlns:a16="http://schemas.microsoft.com/office/drawing/2014/main" id="{1E2DA425-7A6D-AACF-4D51-DFDDFD98A94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279" r="3374"/>
          <a:stretch>
            <a:fillRect/>
          </a:stretch>
        </p:blipFill>
        <p:spPr bwMode="auto">
          <a:xfrm>
            <a:off x="0" y="0"/>
            <a:ext cx="442856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449925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37AAC-00AD-01B2-BDDB-39CF8ED5F3BD}"/>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CBAB0F6B-D722-D6BA-1AD6-9F6735F1F566}"/>
              </a:ext>
            </a:extLst>
          </p:cNvPr>
          <p:cNvSpPr>
            <a:spLocks noGrp="1"/>
          </p:cNvSpPr>
          <p:nvPr>
            <p:ph sz="quarter" idx="13"/>
          </p:nvPr>
        </p:nvSpPr>
        <p:spPr>
          <a:xfrm>
            <a:off x="477763" y="1039906"/>
            <a:ext cx="5958896" cy="3908612"/>
          </a:xfrm>
        </p:spPr>
        <p:txBody>
          <a:bodyPr/>
          <a:lstStyle/>
          <a:p>
            <a:pPr lvl="0"/>
            <a:r>
              <a:rPr lang="en-US" dirty="0">
                <a:effectLst/>
              </a:rPr>
              <a:t>15.  Then what is it that brings men into bondage? </a:t>
            </a:r>
          </a:p>
        </p:txBody>
      </p:sp>
      <p:pic>
        <p:nvPicPr>
          <p:cNvPr id="5" name="Picture 4">
            <a:extLst>
              <a:ext uri="{FF2B5EF4-FFF2-40B4-BE49-F238E27FC236}">
                <a16:creationId xmlns:a16="http://schemas.microsoft.com/office/drawing/2014/main" id="{5149EDCA-C6D2-B096-9545-2FD1E836EB6A}"/>
              </a:ext>
            </a:extLst>
          </p:cNvPr>
          <p:cNvPicPr>
            <a:picLocks noChangeAspect="1"/>
          </p:cNvPicPr>
          <p:nvPr/>
        </p:nvPicPr>
        <p:blipFill>
          <a:blip r:embed="rId2"/>
          <a:srcRect l="4967" r="2158"/>
          <a:stretch>
            <a:fillRect/>
          </a:stretch>
        </p:blipFill>
        <p:spPr>
          <a:xfrm>
            <a:off x="6436659" y="0"/>
            <a:ext cx="6369424" cy="6858000"/>
          </a:xfrm>
          <a:prstGeom prst="rect">
            <a:avLst/>
          </a:prstGeom>
        </p:spPr>
      </p:pic>
    </p:spTree>
    <p:extLst>
      <p:ext uri="{BB962C8B-B14F-4D97-AF65-F5344CB8AC3E}">
        <p14:creationId xmlns:p14="http://schemas.microsoft.com/office/powerpoint/2010/main" val="35844985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062B897C-9D62-36E3-5DC1-154478A93ECF}"/>
              </a:ext>
            </a:extLst>
          </p:cNvPr>
          <p:cNvSpPr>
            <a:spLocks noGrp="1"/>
          </p:cNvSpPr>
          <p:nvPr>
            <p:ph sz="quarter" idx="13"/>
          </p:nvPr>
        </p:nvSpPr>
        <p:spPr>
          <a:xfrm>
            <a:off x="651934" y="706308"/>
            <a:ext cx="6824132" cy="4495797"/>
          </a:xfrm>
        </p:spPr>
        <p:txBody>
          <a:bodyPr/>
          <a:lstStyle/>
          <a:p>
            <a:pPr algn="l"/>
            <a:r>
              <a:rPr lang="en-US" sz="4400" dirty="0"/>
              <a:t>1. </a:t>
            </a:r>
            <a:r>
              <a:rPr lang="en-US" sz="4400" dirty="0">
                <a:effectLst/>
              </a:rPr>
              <a:t>What does the apostle Peter say of the character of the false teachers who in the last days shall cause many to err from the truth? </a:t>
            </a:r>
            <a:endParaRPr lang="en-US" sz="4400" dirty="0"/>
          </a:p>
        </p:txBody>
      </p:sp>
      <p:sp>
        <p:nvSpPr>
          <p:cNvPr id="3" name="TextBox 2">
            <a:extLst>
              <a:ext uri="{FF2B5EF4-FFF2-40B4-BE49-F238E27FC236}">
                <a16:creationId xmlns:a16="http://schemas.microsoft.com/office/drawing/2014/main" id="{B8673E53-EC2A-9FC4-F384-8FCD5770625B}"/>
              </a:ext>
            </a:extLst>
          </p:cNvPr>
          <p:cNvSpPr txBox="1"/>
          <p:nvPr/>
        </p:nvSpPr>
        <p:spPr>
          <a:xfrm>
            <a:off x="651934" y="5202105"/>
            <a:ext cx="6278879" cy="830997"/>
          </a:xfrm>
          <a:prstGeom prst="rect">
            <a:avLst/>
          </a:prstGeom>
          <a:noFill/>
        </p:spPr>
        <p:txBody>
          <a:bodyPr wrap="square" rtlCol="0">
            <a:spAutoFit/>
          </a:bodyPr>
          <a:lstStyle/>
          <a:p>
            <a:r>
              <a:rPr lang="en-US" sz="4800" b="1" dirty="0">
                <a:latin typeface="Bradley Hand ITC" panose="03070402050302030203" pitchFamily="66" charset="0"/>
              </a:rPr>
              <a:t>2 Peter </a:t>
            </a:r>
            <a:r>
              <a:rPr lang="en-US" sz="4800" b="1" i="1" dirty="0">
                <a:latin typeface="Bradley Hand ITC" panose="03070402050302030203" pitchFamily="66" charset="0"/>
              </a:rPr>
              <a:t>2:10, 12, 13, 14. </a:t>
            </a:r>
            <a:endParaRPr lang="en-US" sz="4800" b="1" dirty="0">
              <a:latin typeface="Bradley Hand ITC" panose="03070402050302030203" pitchFamily="66" charset="0"/>
            </a:endParaRPr>
          </a:p>
        </p:txBody>
      </p:sp>
      <p:pic>
        <p:nvPicPr>
          <p:cNvPr id="5" name="Picture 4">
            <a:extLst>
              <a:ext uri="{FF2B5EF4-FFF2-40B4-BE49-F238E27FC236}">
                <a16:creationId xmlns:a16="http://schemas.microsoft.com/office/drawing/2014/main" id="{64202432-8BAE-B24F-2C13-AC5263965AA2}"/>
              </a:ext>
            </a:extLst>
          </p:cNvPr>
          <p:cNvPicPr>
            <a:picLocks noChangeAspect="1"/>
          </p:cNvPicPr>
          <p:nvPr/>
        </p:nvPicPr>
        <p:blipFill>
          <a:blip r:embed="rId2"/>
          <a:srcRect l="10893" r="29702"/>
          <a:stretch>
            <a:fillRect/>
          </a:stretch>
        </p:blipFill>
        <p:spPr>
          <a:xfrm>
            <a:off x="8128000" y="16877"/>
            <a:ext cx="4064000" cy="6841123"/>
          </a:xfrm>
          <a:prstGeom prst="rect">
            <a:avLst/>
          </a:prstGeom>
        </p:spPr>
      </p:pic>
    </p:spTree>
    <p:extLst>
      <p:ext uri="{BB962C8B-B14F-4D97-AF65-F5344CB8AC3E}">
        <p14:creationId xmlns:p14="http://schemas.microsoft.com/office/powerpoint/2010/main" val="294928000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539CD-93DC-C063-5E51-528F859CFB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D196F0-7062-A6D3-F928-E01BDC8643F0}"/>
              </a:ext>
            </a:extLst>
          </p:cNvPr>
          <p:cNvSpPr>
            <a:spLocks noGrp="1"/>
          </p:cNvSpPr>
          <p:nvPr>
            <p:ph type="title"/>
          </p:nvPr>
        </p:nvSpPr>
        <p:spPr>
          <a:xfrm>
            <a:off x="919119" y="254342"/>
            <a:ext cx="10353762" cy="788126"/>
          </a:xfrm>
        </p:spPr>
        <p:txBody>
          <a:bodyPr>
            <a:normAutofit fontScale="90000"/>
          </a:bodyPr>
          <a:lstStyle/>
          <a:p>
            <a:r>
              <a:rPr lang="en-US" sz="5400" b="1" dirty="0"/>
              <a:t>What is LIBERTY?</a:t>
            </a:r>
          </a:p>
        </p:txBody>
      </p:sp>
      <p:sp>
        <p:nvSpPr>
          <p:cNvPr id="3" name="Content Placeholder 2">
            <a:extLst>
              <a:ext uri="{FF2B5EF4-FFF2-40B4-BE49-F238E27FC236}">
                <a16:creationId xmlns:a16="http://schemas.microsoft.com/office/drawing/2014/main" id="{FD53DF9A-FFCC-D1D5-4F35-855B61B500A0}"/>
              </a:ext>
            </a:extLst>
          </p:cNvPr>
          <p:cNvSpPr>
            <a:spLocks noGrp="1"/>
          </p:cNvSpPr>
          <p:nvPr>
            <p:ph idx="1"/>
          </p:nvPr>
        </p:nvSpPr>
        <p:spPr>
          <a:xfrm>
            <a:off x="326572" y="1042468"/>
            <a:ext cx="11632346" cy="5561190"/>
          </a:xfrm>
        </p:spPr>
        <p:txBody>
          <a:bodyPr>
            <a:normAutofit fontScale="92500" lnSpcReduction="10000"/>
          </a:bodyPr>
          <a:lstStyle/>
          <a:p>
            <a:r>
              <a:rPr lang="en-US" sz="3900" dirty="0">
                <a:effectLst/>
              </a:rPr>
              <a:t>the state of being free within society from oppressive restrictions imposed by authority on one's way of life, behavior, or political views.</a:t>
            </a:r>
          </a:p>
          <a:p>
            <a:r>
              <a:rPr lang="en-US" sz="3900" dirty="0">
                <a:effectLst/>
              </a:rPr>
              <a:t>the power or scope to act as one pleases.</a:t>
            </a:r>
          </a:p>
          <a:p>
            <a:pPr lvl="1"/>
            <a:r>
              <a:rPr lang="en-US" sz="3700" dirty="0">
                <a:effectLst/>
              </a:rPr>
              <a:t>"individuals should enjoy the liberty to pursue their own interests and preferences”</a:t>
            </a:r>
          </a:p>
          <a:p>
            <a:r>
              <a:rPr lang="en-US" sz="3900" dirty="0">
                <a:effectLst/>
              </a:rPr>
              <a:t>the ability to act without hindrance or outside control</a:t>
            </a:r>
          </a:p>
          <a:p>
            <a:r>
              <a:rPr lang="en-US" sz="3900" dirty="0">
                <a:effectLst/>
              </a:rPr>
              <a:t>the opportunity to make choices about what to do or what to say</a:t>
            </a:r>
          </a:p>
          <a:p>
            <a:endParaRPr lang="en-US" dirty="0"/>
          </a:p>
        </p:txBody>
      </p:sp>
    </p:spTree>
    <p:extLst>
      <p:ext uri="{BB962C8B-B14F-4D97-AF65-F5344CB8AC3E}">
        <p14:creationId xmlns:p14="http://schemas.microsoft.com/office/powerpoint/2010/main" val="399974578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DF5A7-F5CE-DBC0-B07E-EF62ABC11192}"/>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3EB27E84-F2CD-3A9B-21E1-7AC416AB6E7A}"/>
              </a:ext>
            </a:extLst>
          </p:cNvPr>
          <p:cNvSpPr>
            <a:spLocks noGrp="1"/>
          </p:cNvSpPr>
          <p:nvPr>
            <p:ph sz="quarter" idx="13"/>
          </p:nvPr>
        </p:nvSpPr>
        <p:spPr>
          <a:xfrm>
            <a:off x="477763" y="388631"/>
            <a:ext cx="5958896" cy="3908612"/>
          </a:xfrm>
        </p:spPr>
        <p:txBody>
          <a:bodyPr/>
          <a:lstStyle/>
          <a:p>
            <a:pPr lvl="0"/>
            <a:r>
              <a:rPr lang="en-US" dirty="0">
                <a:effectLst/>
              </a:rPr>
              <a:t>16. Who alone can give freedom?  </a:t>
            </a:r>
          </a:p>
        </p:txBody>
      </p:sp>
      <p:pic>
        <p:nvPicPr>
          <p:cNvPr id="45058" name="Picture 2" descr="Ten Commandments">
            <a:extLst>
              <a:ext uri="{FF2B5EF4-FFF2-40B4-BE49-F238E27FC236}">
                <a16:creationId xmlns:a16="http://schemas.microsoft.com/office/drawing/2014/main" id="{5BAA74E5-A3F9-B90A-0109-C0DFC0A0037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315" r="29347" b="6121"/>
          <a:stretch>
            <a:fillRect/>
          </a:stretch>
        </p:blipFill>
        <p:spPr bwMode="auto">
          <a:xfrm>
            <a:off x="6551070" y="-1"/>
            <a:ext cx="5958897"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A46BECD-C4E0-B236-86DA-843EFF7574BA}"/>
              </a:ext>
            </a:extLst>
          </p:cNvPr>
          <p:cNvSpPr txBox="1"/>
          <p:nvPr/>
        </p:nvSpPr>
        <p:spPr>
          <a:xfrm>
            <a:off x="477763" y="4297243"/>
            <a:ext cx="7016731" cy="1938992"/>
          </a:xfrm>
          <a:prstGeom prst="rect">
            <a:avLst/>
          </a:prstGeom>
          <a:noFill/>
        </p:spPr>
        <p:txBody>
          <a:bodyPr wrap="square" rtlCol="0">
            <a:spAutoFit/>
          </a:bodyPr>
          <a:lstStyle/>
          <a:p>
            <a:r>
              <a:rPr lang="en-US" sz="6000" b="1" dirty="0">
                <a:latin typeface="Bradley Hand ITC" panose="03070402050302030203" pitchFamily="66" charset="0"/>
              </a:rPr>
              <a:t>Psalm 102:19, 20; Isaiah 61:1. </a:t>
            </a:r>
          </a:p>
        </p:txBody>
      </p:sp>
    </p:spTree>
    <p:extLst>
      <p:ext uri="{BB962C8B-B14F-4D97-AF65-F5344CB8AC3E}">
        <p14:creationId xmlns:p14="http://schemas.microsoft.com/office/powerpoint/2010/main" val="256276859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C6DD3F-3344-7457-4EAF-ABD93527BA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7213A2-5B37-8EA2-C84C-0416A551598A}"/>
              </a:ext>
            </a:extLst>
          </p:cNvPr>
          <p:cNvSpPr>
            <a:spLocks noGrp="1"/>
          </p:cNvSpPr>
          <p:nvPr>
            <p:ph type="title"/>
          </p:nvPr>
        </p:nvSpPr>
        <p:spPr>
          <a:xfrm>
            <a:off x="5163670" y="333756"/>
            <a:ext cx="6670188" cy="831273"/>
          </a:xfrm>
        </p:spPr>
        <p:txBody>
          <a:bodyPr anchor="b">
            <a:noAutofit/>
          </a:bodyPr>
          <a:lstStyle/>
          <a:p>
            <a:pPr algn="l"/>
            <a:r>
              <a:rPr lang="en-US" sz="6000" dirty="0"/>
              <a:t>Psalm 102:19, 20</a:t>
            </a:r>
          </a:p>
        </p:txBody>
      </p:sp>
      <p:sp>
        <p:nvSpPr>
          <p:cNvPr id="3" name="Content Placeholder 2">
            <a:extLst>
              <a:ext uri="{FF2B5EF4-FFF2-40B4-BE49-F238E27FC236}">
                <a16:creationId xmlns:a16="http://schemas.microsoft.com/office/drawing/2014/main" id="{129CFBD9-4DD4-F205-3F90-8A538DD861BC}"/>
              </a:ext>
            </a:extLst>
          </p:cNvPr>
          <p:cNvSpPr>
            <a:spLocks noGrp="1"/>
          </p:cNvSpPr>
          <p:nvPr>
            <p:ph sz="quarter" idx="14"/>
          </p:nvPr>
        </p:nvSpPr>
        <p:spPr>
          <a:xfrm>
            <a:off x="5163671" y="1398494"/>
            <a:ext cx="6670188" cy="5125750"/>
          </a:xfrm>
        </p:spPr>
        <p:txBody>
          <a:bodyPr>
            <a:noAutofit/>
          </a:bodyPr>
          <a:lstStyle/>
          <a:p>
            <a:r>
              <a:rPr lang="en-US" sz="4800" b="1" baseline="30000" dirty="0">
                <a:effectLst/>
              </a:rPr>
              <a:t>19 </a:t>
            </a:r>
            <a:r>
              <a:rPr lang="en-US" sz="4800" dirty="0">
                <a:effectLst/>
              </a:rPr>
              <a:t>For he hath looked down from the height of his sanctuary; from heaven did the </a:t>
            </a:r>
            <a:r>
              <a:rPr lang="en-US" sz="4800" cap="small" dirty="0">
                <a:effectLst/>
              </a:rPr>
              <a:t>Lord</a:t>
            </a:r>
            <a:r>
              <a:rPr lang="en-US" sz="4800" dirty="0">
                <a:effectLst/>
              </a:rPr>
              <a:t> behold the earth;</a:t>
            </a:r>
          </a:p>
        </p:txBody>
      </p:sp>
      <p:sp>
        <p:nvSpPr>
          <p:cNvPr id="4" name="AutoShape 2" descr="Welcome to Sabbath School presentation">
            <a:extLst>
              <a:ext uri="{FF2B5EF4-FFF2-40B4-BE49-F238E27FC236}">
                <a16:creationId xmlns:a16="http://schemas.microsoft.com/office/drawing/2014/main" id="{525223B7-DEC2-1EAF-1936-44D3E95AFC2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6082" name="Picture 2" descr="Suppose God Wasn't Watching you? Would You Still be Good? | Sabbath School  Net">
            <a:extLst>
              <a:ext uri="{FF2B5EF4-FFF2-40B4-BE49-F238E27FC236}">
                <a16:creationId xmlns:a16="http://schemas.microsoft.com/office/drawing/2014/main" id="{4594E72E-321E-032D-F1D2-9D8790B8BA1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157" r="29558"/>
          <a:stretch>
            <a:fillRect/>
          </a:stretch>
        </p:blipFill>
        <p:spPr bwMode="auto">
          <a:xfrm>
            <a:off x="-165847" y="0"/>
            <a:ext cx="532951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166985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7ED61-7CBE-9588-04AE-F47650685C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CB90D1-13E7-7568-1930-F39EDB62B5D0}"/>
              </a:ext>
            </a:extLst>
          </p:cNvPr>
          <p:cNvSpPr>
            <a:spLocks noGrp="1"/>
          </p:cNvSpPr>
          <p:nvPr>
            <p:ph type="title"/>
          </p:nvPr>
        </p:nvSpPr>
        <p:spPr>
          <a:xfrm>
            <a:off x="5163670" y="333756"/>
            <a:ext cx="6670188" cy="831273"/>
          </a:xfrm>
        </p:spPr>
        <p:txBody>
          <a:bodyPr anchor="b">
            <a:noAutofit/>
          </a:bodyPr>
          <a:lstStyle/>
          <a:p>
            <a:pPr algn="l"/>
            <a:r>
              <a:rPr lang="en-US" sz="6000" dirty="0"/>
              <a:t>Psalm 102:19, 20</a:t>
            </a:r>
          </a:p>
        </p:txBody>
      </p:sp>
      <p:sp>
        <p:nvSpPr>
          <p:cNvPr id="3" name="Content Placeholder 2">
            <a:extLst>
              <a:ext uri="{FF2B5EF4-FFF2-40B4-BE49-F238E27FC236}">
                <a16:creationId xmlns:a16="http://schemas.microsoft.com/office/drawing/2014/main" id="{94224B33-6B33-9723-0812-9938438FE74C}"/>
              </a:ext>
            </a:extLst>
          </p:cNvPr>
          <p:cNvSpPr>
            <a:spLocks noGrp="1"/>
          </p:cNvSpPr>
          <p:nvPr>
            <p:ph sz="quarter" idx="14"/>
          </p:nvPr>
        </p:nvSpPr>
        <p:spPr>
          <a:xfrm>
            <a:off x="5163671" y="1219200"/>
            <a:ext cx="6670188" cy="5305044"/>
          </a:xfrm>
        </p:spPr>
        <p:txBody>
          <a:bodyPr>
            <a:noAutofit/>
          </a:bodyPr>
          <a:lstStyle/>
          <a:p>
            <a:r>
              <a:rPr lang="en-US" sz="6000" b="1" baseline="30000" dirty="0">
                <a:effectLst/>
              </a:rPr>
              <a:t>20 </a:t>
            </a:r>
            <a:r>
              <a:rPr lang="en-US" sz="6000" dirty="0">
                <a:effectLst/>
              </a:rPr>
              <a:t>To hear the groaning of the prisoner; to loose those that are appointed to death;</a:t>
            </a:r>
          </a:p>
        </p:txBody>
      </p:sp>
      <p:sp>
        <p:nvSpPr>
          <p:cNvPr id="4" name="AutoShape 2" descr="Welcome to Sabbath School presentation">
            <a:extLst>
              <a:ext uri="{FF2B5EF4-FFF2-40B4-BE49-F238E27FC236}">
                <a16:creationId xmlns:a16="http://schemas.microsoft.com/office/drawing/2014/main" id="{6E2B475A-1297-2427-E6DE-5D71EE9F6D8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7108" name="Picture 4" descr="Jesus Holding World Images – Browse 14,842 Stock Photos, Vectors, and Video  | Adobe Stock">
            <a:extLst>
              <a:ext uri="{FF2B5EF4-FFF2-40B4-BE49-F238E27FC236}">
                <a16:creationId xmlns:a16="http://schemas.microsoft.com/office/drawing/2014/main" id="{0D171757-9B67-97E1-FC36-B58D4BC81CE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879" r="35479"/>
          <a:stretch>
            <a:fillRect/>
          </a:stretch>
        </p:blipFill>
        <p:spPr bwMode="auto">
          <a:xfrm>
            <a:off x="0" y="0"/>
            <a:ext cx="473336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406315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DE6C00-587F-0AD3-5B26-9F00C22F0D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4BD5B1-E695-6642-8EA7-1BBEC8FAB359}"/>
              </a:ext>
            </a:extLst>
          </p:cNvPr>
          <p:cNvSpPr>
            <a:spLocks noGrp="1"/>
          </p:cNvSpPr>
          <p:nvPr>
            <p:ph type="title"/>
          </p:nvPr>
        </p:nvSpPr>
        <p:spPr>
          <a:xfrm>
            <a:off x="5163670" y="333756"/>
            <a:ext cx="6670188" cy="831273"/>
          </a:xfrm>
        </p:spPr>
        <p:txBody>
          <a:bodyPr anchor="b">
            <a:noAutofit/>
          </a:bodyPr>
          <a:lstStyle/>
          <a:p>
            <a:pPr algn="l"/>
            <a:r>
              <a:rPr lang="en-US" sz="6000" dirty="0"/>
              <a:t>Isaiah 61:1</a:t>
            </a:r>
          </a:p>
        </p:txBody>
      </p:sp>
      <p:sp>
        <p:nvSpPr>
          <p:cNvPr id="3" name="Content Placeholder 2">
            <a:extLst>
              <a:ext uri="{FF2B5EF4-FFF2-40B4-BE49-F238E27FC236}">
                <a16:creationId xmlns:a16="http://schemas.microsoft.com/office/drawing/2014/main" id="{7F0970CA-7018-F446-8E15-5AF470C43071}"/>
              </a:ext>
            </a:extLst>
          </p:cNvPr>
          <p:cNvSpPr>
            <a:spLocks noGrp="1"/>
          </p:cNvSpPr>
          <p:nvPr>
            <p:ph sz="quarter" idx="14"/>
          </p:nvPr>
        </p:nvSpPr>
        <p:spPr>
          <a:xfrm>
            <a:off x="5163671" y="1219200"/>
            <a:ext cx="6670188" cy="5305044"/>
          </a:xfrm>
        </p:spPr>
        <p:txBody>
          <a:bodyPr>
            <a:noAutofit/>
          </a:bodyPr>
          <a:lstStyle/>
          <a:p>
            <a:r>
              <a:rPr lang="en-US" sz="3600" b="1" dirty="0">
                <a:effectLst/>
              </a:rPr>
              <a:t>61 </a:t>
            </a:r>
            <a:r>
              <a:rPr lang="en-US" sz="3600" dirty="0">
                <a:effectLst/>
              </a:rPr>
              <a:t>The Spirit of the Lord </a:t>
            </a:r>
            <a:r>
              <a:rPr lang="en-US" sz="3600" cap="small" dirty="0">
                <a:effectLst/>
              </a:rPr>
              <a:t>God</a:t>
            </a:r>
            <a:r>
              <a:rPr lang="en-US" sz="3600" dirty="0">
                <a:effectLst/>
              </a:rPr>
              <a:t> is upon me; because the </a:t>
            </a:r>
            <a:r>
              <a:rPr lang="en-US" sz="3600" cap="small" dirty="0">
                <a:effectLst/>
              </a:rPr>
              <a:t>Lord</a:t>
            </a:r>
            <a:r>
              <a:rPr lang="en-US" sz="3600" dirty="0">
                <a:effectLst/>
              </a:rPr>
              <a:t> hath anointed me to preach good tidings unto the meek; he hath sent me to bind up the brokenhearted, to proclaim liberty to the captives, and the opening of the prison to them that are bound;</a:t>
            </a:r>
            <a:endParaRPr lang="en-US" sz="8800" dirty="0">
              <a:effectLst/>
            </a:endParaRPr>
          </a:p>
        </p:txBody>
      </p:sp>
      <p:sp>
        <p:nvSpPr>
          <p:cNvPr id="4" name="AutoShape 2" descr="Welcome to Sabbath School presentation">
            <a:extLst>
              <a:ext uri="{FF2B5EF4-FFF2-40B4-BE49-F238E27FC236}">
                <a16:creationId xmlns:a16="http://schemas.microsoft.com/office/drawing/2014/main" id="{1447B077-6D2C-F870-04AB-15DA6FBCD4C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8130" name="Picture 2" descr="Sharing the word of God and prayer. (Prisoners And Exiles) (Peter) Acts  12:6-7 And when Herod was about to bring him out, that night Peter was  sleeping, bound with two chains between">
            <a:extLst>
              <a:ext uri="{FF2B5EF4-FFF2-40B4-BE49-F238E27FC236}">
                <a16:creationId xmlns:a16="http://schemas.microsoft.com/office/drawing/2014/main" id="{D03CCE9E-54C9-5DDD-5176-24FA46084BC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176" r="13029"/>
          <a:stretch>
            <a:fillRect/>
          </a:stretch>
        </p:blipFill>
        <p:spPr bwMode="auto">
          <a:xfrm>
            <a:off x="-1" y="-5713"/>
            <a:ext cx="4948519" cy="68637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392428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6D21EA-0033-2467-AAA6-07BC5DC9DC8D}"/>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841D92D7-9510-9FAC-A144-9F6316DC879E}"/>
              </a:ext>
            </a:extLst>
          </p:cNvPr>
          <p:cNvSpPr>
            <a:spLocks noGrp="1"/>
          </p:cNvSpPr>
          <p:nvPr>
            <p:ph sz="quarter" idx="13"/>
          </p:nvPr>
        </p:nvSpPr>
        <p:spPr>
          <a:xfrm>
            <a:off x="477763" y="388631"/>
            <a:ext cx="5958896" cy="3908612"/>
          </a:xfrm>
        </p:spPr>
        <p:txBody>
          <a:bodyPr/>
          <a:lstStyle/>
          <a:p>
            <a:pPr lvl="0"/>
            <a:r>
              <a:rPr lang="en-US" dirty="0">
                <a:effectLst/>
              </a:rPr>
              <a:t>17. Where alone is true liberty found? </a:t>
            </a:r>
          </a:p>
        </p:txBody>
      </p:sp>
      <p:sp>
        <p:nvSpPr>
          <p:cNvPr id="2" name="TextBox 1">
            <a:extLst>
              <a:ext uri="{FF2B5EF4-FFF2-40B4-BE49-F238E27FC236}">
                <a16:creationId xmlns:a16="http://schemas.microsoft.com/office/drawing/2014/main" id="{B41DBA4F-CCBB-2CED-7E2C-142E91D17F82}"/>
              </a:ext>
            </a:extLst>
          </p:cNvPr>
          <p:cNvSpPr txBox="1"/>
          <p:nvPr/>
        </p:nvSpPr>
        <p:spPr>
          <a:xfrm>
            <a:off x="477763" y="4297243"/>
            <a:ext cx="7016731" cy="1938992"/>
          </a:xfrm>
          <a:prstGeom prst="rect">
            <a:avLst/>
          </a:prstGeom>
          <a:noFill/>
        </p:spPr>
        <p:txBody>
          <a:bodyPr wrap="square" rtlCol="0">
            <a:spAutoFit/>
          </a:bodyPr>
          <a:lstStyle/>
          <a:p>
            <a:r>
              <a:rPr lang="en-US" sz="6000" b="1" dirty="0">
                <a:latin typeface="Bradley Hand ITC" panose="03070402050302030203" pitchFamily="66" charset="0"/>
              </a:rPr>
              <a:t>Psalm 119:45; </a:t>
            </a:r>
          </a:p>
          <a:p>
            <a:r>
              <a:rPr lang="en-US" sz="6000" b="1" dirty="0">
                <a:latin typeface="Bradley Hand ITC" panose="03070402050302030203" pitchFamily="66" charset="0"/>
              </a:rPr>
              <a:t>John 8:32</a:t>
            </a:r>
          </a:p>
        </p:txBody>
      </p:sp>
      <p:pic>
        <p:nvPicPr>
          <p:cNvPr id="49154" name="Picture 2" descr="The Ten Commandments on Blue Sapphire Stone and its Biblical Significance">
            <a:extLst>
              <a:ext uri="{FF2B5EF4-FFF2-40B4-BE49-F238E27FC236}">
                <a16:creationId xmlns:a16="http://schemas.microsoft.com/office/drawing/2014/main" id="{1E139CA7-E109-A44C-ED13-EA8A69DAF13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816" t="-219" r="29167" b="219"/>
          <a:stretch>
            <a:fillRect/>
          </a:stretch>
        </p:blipFill>
        <p:spPr bwMode="auto">
          <a:xfrm>
            <a:off x="6096000" y="-15071"/>
            <a:ext cx="6096000" cy="68730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880329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9035B1-D553-0A9B-8109-20D80E060C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F56CD3-1286-611E-0493-F44F1CFC8DB9}"/>
              </a:ext>
            </a:extLst>
          </p:cNvPr>
          <p:cNvSpPr>
            <a:spLocks noGrp="1"/>
          </p:cNvSpPr>
          <p:nvPr>
            <p:ph type="title"/>
          </p:nvPr>
        </p:nvSpPr>
        <p:spPr>
          <a:xfrm>
            <a:off x="5163670" y="333756"/>
            <a:ext cx="6670188" cy="1424706"/>
          </a:xfrm>
        </p:spPr>
        <p:txBody>
          <a:bodyPr anchor="b">
            <a:noAutofit/>
          </a:bodyPr>
          <a:lstStyle/>
          <a:p>
            <a:pPr algn="l"/>
            <a:r>
              <a:rPr lang="en-US" sz="8800" dirty="0"/>
              <a:t>Psalm 119:45</a:t>
            </a:r>
          </a:p>
        </p:txBody>
      </p:sp>
      <p:sp>
        <p:nvSpPr>
          <p:cNvPr id="3" name="Content Placeholder 2">
            <a:extLst>
              <a:ext uri="{FF2B5EF4-FFF2-40B4-BE49-F238E27FC236}">
                <a16:creationId xmlns:a16="http://schemas.microsoft.com/office/drawing/2014/main" id="{C7234F3A-4D40-3463-84B8-E39651880B48}"/>
              </a:ext>
            </a:extLst>
          </p:cNvPr>
          <p:cNvSpPr>
            <a:spLocks noGrp="1"/>
          </p:cNvSpPr>
          <p:nvPr>
            <p:ph sz="quarter" idx="14"/>
          </p:nvPr>
        </p:nvSpPr>
        <p:spPr>
          <a:xfrm>
            <a:off x="5163671" y="2344614"/>
            <a:ext cx="6670188" cy="4179629"/>
          </a:xfrm>
        </p:spPr>
        <p:txBody>
          <a:bodyPr>
            <a:noAutofit/>
          </a:bodyPr>
          <a:lstStyle/>
          <a:p>
            <a:r>
              <a:rPr lang="en-US" sz="6000" b="1" baseline="30000" dirty="0">
                <a:effectLst/>
              </a:rPr>
              <a:t>45 </a:t>
            </a:r>
            <a:r>
              <a:rPr lang="en-US" sz="6000" dirty="0">
                <a:effectLst/>
              </a:rPr>
              <a:t>And I will walk at liberty: for I seek thy precepts.</a:t>
            </a:r>
            <a:endParaRPr lang="en-US" sz="59500" dirty="0">
              <a:effectLst/>
            </a:endParaRPr>
          </a:p>
        </p:txBody>
      </p:sp>
      <p:sp>
        <p:nvSpPr>
          <p:cNvPr id="4" name="AutoShape 2" descr="Welcome to Sabbath School presentation">
            <a:extLst>
              <a:ext uri="{FF2B5EF4-FFF2-40B4-BE49-F238E27FC236}">
                <a16:creationId xmlns:a16="http://schemas.microsoft.com/office/drawing/2014/main" id="{A1D85F0A-B672-62E8-EDA3-C5D0EDF0C81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0178" name="Picture 2" descr="The oldest complete biblical scroll ever found was originally split in 2,  scholar finds | The Times of Israel">
            <a:extLst>
              <a:ext uri="{FF2B5EF4-FFF2-40B4-BE49-F238E27FC236}">
                <a16:creationId xmlns:a16="http://schemas.microsoft.com/office/drawing/2014/main" id="{22D2FD36-9443-B886-E015-B22137505F2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408" r="37705"/>
          <a:stretch>
            <a:fillRect/>
          </a:stretch>
        </p:blipFill>
        <p:spPr bwMode="auto">
          <a:xfrm>
            <a:off x="1" y="0"/>
            <a:ext cx="461889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76358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3E848-7A0E-B258-D37F-E6DA43541B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1F2F75-81D2-E07B-18E9-70BAB85D95A2}"/>
              </a:ext>
            </a:extLst>
          </p:cNvPr>
          <p:cNvSpPr>
            <a:spLocks noGrp="1"/>
          </p:cNvSpPr>
          <p:nvPr>
            <p:ph type="title"/>
          </p:nvPr>
        </p:nvSpPr>
        <p:spPr>
          <a:xfrm>
            <a:off x="5163670" y="333756"/>
            <a:ext cx="6670188" cy="1424706"/>
          </a:xfrm>
        </p:spPr>
        <p:txBody>
          <a:bodyPr anchor="b">
            <a:noAutofit/>
          </a:bodyPr>
          <a:lstStyle/>
          <a:p>
            <a:pPr algn="l"/>
            <a:r>
              <a:rPr lang="en-US" sz="8800" dirty="0"/>
              <a:t>John 8:32</a:t>
            </a:r>
          </a:p>
        </p:txBody>
      </p:sp>
      <p:sp>
        <p:nvSpPr>
          <p:cNvPr id="3" name="Content Placeholder 2">
            <a:extLst>
              <a:ext uri="{FF2B5EF4-FFF2-40B4-BE49-F238E27FC236}">
                <a16:creationId xmlns:a16="http://schemas.microsoft.com/office/drawing/2014/main" id="{A7537551-EEE3-8BC7-B99C-D9B0FD19E7B4}"/>
              </a:ext>
            </a:extLst>
          </p:cNvPr>
          <p:cNvSpPr>
            <a:spLocks noGrp="1"/>
          </p:cNvSpPr>
          <p:nvPr>
            <p:ph sz="quarter" idx="14"/>
          </p:nvPr>
        </p:nvSpPr>
        <p:spPr>
          <a:xfrm>
            <a:off x="5163671" y="2344614"/>
            <a:ext cx="6670188" cy="4179629"/>
          </a:xfrm>
        </p:spPr>
        <p:txBody>
          <a:bodyPr>
            <a:noAutofit/>
          </a:bodyPr>
          <a:lstStyle/>
          <a:p>
            <a:r>
              <a:rPr lang="en-US" sz="5400" b="1" baseline="30000" dirty="0">
                <a:effectLst/>
              </a:rPr>
              <a:t>32 </a:t>
            </a:r>
            <a:r>
              <a:rPr lang="en-US" sz="5400" dirty="0">
                <a:effectLst/>
              </a:rPr>
              <a:t>And ye shall know the truth, and the truth shall make you free.</a:t>
            </a:r>
            <a:endParaRPr lang="en-US" sz="368400" dirty="0">
              <a:effectLst/>
            </a:endParaRPr>
          </a:p>
        </p:txBody>
      </p:sp>
      <p:sp>
        <p:nvSpPr>
          <p:cNvPr id="4" name="AutoShape 2" descr="Welcome to Sabbath School presentation">
            <a:extLst>
              <a:ext uri="{FF2B5EF4-FFF2-40B4-BE49-F238E27FC236}">
                <a16:creationId xmlns:a16="http://schemas.microsoft.com/office/drawing/2014/main" id="{53780ECC-D888-2223-C9DE-B3C1E214191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1202" name="Picture 2" descr="Bible Scroll Images – Browse 19,235 Stock Photos, Vectors, and Video |  Adobe Stock">
            <a:extLst>
              <a:ext uri="{FF2B5EF4-FFF2-40B4-BE49-F238E27FC236}">
                <a16:creationId xmlns:a16="http://schemas.microsoft.com/office/drawing/2014/main" id="{99C542B0-56CF-FCCD-05B0-5DFF84A8C0E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0602" t="-256" r="9646" b="256"/>
          <a:stretch>
            <a:fillRect/>
          </a:stretch>
        </p:blipFill>
        <p:spPr bwMode="auto">
          <a:xfrm>
            <a:off x="0" y="-17586"/>
            <a:ext cx="4783015" cy="6875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406123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E03974-850D-AD47-40C7-76B1DEAEB4B1}"/>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26655475-4F2A-E6B3-46B8-4B0614B427B1}"/>
              </a:ext>
            </a:extLst>
          </p:cNvPr>
          <p:cNvSpPr>
            <a:spLocks noGrp="1"/>
          </p:cNvSpPr>
          <p:nvPr>
            <p:ph sz="quarter" idx="13"/>
          </p:nvPr>
        </p:nvSpPr>
        <p:spPr>
          <a:xfrm>
            <a:off x="477763" y="388630"/>
            <a:ext cx="5958896" cy="5065075"/>
          </a:xfrm>
        </p:spPr>
        <p:txBody>
          <a:bodyPr/>
          <a:lstStyle/>
          <a:p>
            <a:pPr lvl="0"/>
            <a:r>
              <a:rPr lang="en-US" sz="4800" dirty="0">
                <a:effectLst/>
              </a:rPr>
              <a:t>18. What profit is it to a man to be freed from the pollutions of the world, if he afterwards returns to them? </a:t>
            </a:r>
          </a:p>
        </p:txBody>
      </p:sp>
      <p:sp>
        <p:nvSpPr>
          <p:cNvPr id="2" name="TextBox 1">
            <a:extLst>
              <a:ext uri="{FF2B5EF4-FFF2-40B4-BE49-F238E27FC236}">
                <a16:creationId xmlns:a16="http://schemas.microsoft.com/office/drawing/2014/main" id="{7ABE2DC5-3B91-C083-ACEB-4058E20EF842}"/>
              </a:ext>
            </a:extLst>
          </p:cNvPr>
          <p:cNvSpPr txBox="1"/>
          <p:nvPr/>
        </p:nvSpPr>
        <p:spPr>
          <a:xfrm>
            <a:off x="742458" y="5842337"/>
            <a:ext cx="7016731" cy="1015663"/>
          </a:xfrm>
          <a:prstGeom prst="rect">
            <a:avLst/>
          </a:prstGeom>
          <a:noFill/>
        </p:spPr>
        <p:txBody>
          <a:bodyPr wrap="square" rtlCol="0">
            <a:spAutoFit/>
          </a:bodyPr>
          <a:lstStyle/>
          <a:p>
            <a:r>
              <a:rPr lang="en-US" sz="6000" b="1" dirty="0">
                <a:latin typeface="Bradley Hand ITC" panose="03070402050302030203" pitchFamily="66" charset="0"/>
              </a:rPr>
              <a:t>2 Peter 2:20, 21</a:t>
            </a:r>
          </a:p>
        </p:txBody>
      </p:sp>
      <p:pic>
        <p:nvPicPr>
          <p:cNvPr id="52228" name="Picture 4" descr="Broken Chains Images – Browse 106,254 Stock Photos, Vectors, and Video |  Adobe Stock">
            <a:extLst>
              <a:ext uri="{FF2B5EF4-FFF2-40B4-BE49-F238E27FC236}">
                <a16:creationId xmlns:a16="http://schemas.microsoft.com/office/drawing/2014/main" id="{D2B4ABBC-C105-2314-E830-F4D371CC71B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3346" r="20190"/>
          <a:stretch>
            <a:fillRect/>
          </a:stretch>
        </p:blipFill>
        <p:spPr bwMode="auto">
          <a:xfrm>
            <a:off x="7050505" y="-2"/>
            <a:ext cx="5141496" cy="6858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190279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BF743-2CCE-C826-50EF-8475D5E953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95D409-A14F-34EE-696F-7CEC43045E70}"/>
              </a:ext>
            </a:extLst>
          </p:cNvPr>
          <p:cNvSpPr>
            <a:spLocks noGrp="1"/>
          </p:cNvSpPr>
          <p:nvPr>
            <p:ph type="title"/>
          </p:nvPr>
        </p:nvSpPr>
        <p:spPr>
          <a:xfrm>
            <a:off x="5163670" y="333756"/>
            <a:ext cx="6670188" cy="1013781"/>
          </a:xfrm>
        </p:spPr>
        <p:txBody>
          <a:bodyPr anchor="b">
            <a:noAutofit/>
          </a:bodyPr>
          <a:lstStyle/>
          <a:p>
            <a:pPr algn="l"/>
            <a:r>
              <a:rPr lang="en-US" sz="6000" dirty="0"/>
              <a:t>2 Peter 2:20, 21</a:t>
            </a:r>
          </a:p>
        </p:txBody>
      </p:sp>
      <p:sp>
        <p:nvSpPr>
          <p:cNvPr id="3" name="Content Placeholder 2">
            <a:extLst>
              <a:ext uri="{FF2B5EF4-FFF2-40B4-BE49-F238E27FC236}">
                <a16:creationId xmlns:a16="http://schemas.microsoft.com/office/drawing/2014/main" id="{C82EB999-86CE-5A4E-FB4E-57C351543862}"/>
              </a:ext>
            </a:extLst>
          </p:cNvPr>
          <p:cNvSpPr>
            <a:spLocks noGrp="1"/>
          </p:cNvSpPr>
          <p:nvPr>
            <p:ph sz="quarter" idx="14"/>
          </p:nvPr>
        </p:nvSpPr>
        <p:spPr>
          <a:xfrm>
            <a:off x="5163671" y="1347538"/>
            <a:ext cx="6670188" cy="5176706"/>
          </a:xfrm>
        </p:spPr>
        <p:txBody>
          <a:bodyPr>
            <a:noAutofit/>
          </a:bodyPr>
          <a:lstStyle/>
          <a:p>
            <a:r>
              <a:rPr lang="en-US" sz="3600" b="1" baseline="30000" dirty="0">
                <a:effectLst/>
              </a:rPr>
              <a:t>20 </a:t>
            </a:r>
            <a:r>
              <a:rPr lang="en-US" sz="3600" dirty="0">
                <a:effectLst/>
              </a:rPr>
              <a:t>For if after they have escaped the pollutions of the world through the knowledge of the Lord and Saviour Jesus Christ, they are again entangled therein, and overcome, the latter end is worse with them than the beginning.</a:t>
            </a:r>
            <a:endParaRPr lang="en-US" sz="333300" dirty="0">
              <a:effectLst/>
            </a:endParaRPr>
          </a:p>
        </p:txBody>
      </p:sp>
      <p:sp>
        <p:nvSpPr>
          <p:cNvPr id="4" name="AutoShape 2" descr="Welcome to Sabbath School presentation">
            <a:extLst>
              <a:ext uri="{FF2B5EF4-FFF2-40B4-BE49-F238E27FC236}">
                <a16:creationId xmlns:a16="http://schemas.microsoft.com/office/drawing/2014/main" id="{6D8DC78B-061A-7F17-7A78-666D5800D8F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3250" name="Picture 2" descr="Report an Entangled Marine Mammal | NOAA Fisheries">
            <a:extLst>
              <a:ext uri="{FF2B5EF4-FFF2-40B4-BE49-F238E27FC236}">
                <a16:creationId xmlns:a16="http://schemas.microsoft.com/office/drawing/2014/main" id="{D51EC8E7-C8B0-9AA7-2C61-B1A062D87FE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2223" r="12631"/>
          <a:stretch>
            <a:fillRect/>
          </a:stretch>
        </p:blipFill>
        <p:spPr bwMode="auto">
          <a:xfrm>
            <a:off x="-1" y="0"/>
            <a:ext cx="464418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0937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FB56E-1A01-8D29-F217-638F3BEF697B}"/>
              </a:ext>
            </a:extLst>
          </p:cNvPr>
          <p:cNvSpPr>
            <a:spLocks noGrp="1"/>
          </p:cNvSpPr>
          <p:nvPr>
            <p:ph type="title"/>
          </p:nvPr>
        </p:nvSpPr>
        <p:spPr>
          <a:xfrm>
            <a:off x="5695720" y="523302"/>
            <a:ext cx="5630247" cy="771180"/>
          </a:xfrm>
        </p:spPr>
        <p:txBody>
          <a:bodyPr anchor="b">
            <a:normAutofit/>
          </a:bodyPr>
          <a:lstStyle/>
          <a:p>
            <a:pPr algn="l"/>
            <a:r>
              <a:rPr lang="en-US" dirty="0"/>
              <a:t>2 Peter 2:10, 12, 13, 14</a:t>
            </a:r>
          </a:p>
        </p:txBody>
      </p:sp>
      <p:sp>
        <p:nvSpPr>
          <p:cNvPr id="3" name="Content Placeholder 2">
            <a:extLst>
              <a:ext uri="{FF2B5EF4-FFF2-40B4-BE49-F238E27FC236}">
                <a16:creationId xmlns:a16="http://schemas.microsoft.com/office/drawing/2014/main" id="{8DE9521F-CC42-235E-F804-B826A36205D1}"/>
              </a:ext>
            </a:extLst>
          </p:cNvPr>
          <p:cNvSpPr>
            <a:spLocks noGrp="1"/>
          </p:cNvSpPr>
          <p:nvPr>
            <p:ph sz="quarter" idx="14"/>
          </p:nvPr>
        </p:nvSpPr>
        <p:spPr>
          <a:xfrm>
            <a:off x="5695720" y="1377108"/>
            <a:ext cx="5949109" cy="4957590"/>
          </a:xfrm>
        </p:spPr>
        <p:txBody>
          <a:bodyPr>
            <a:noAutofit/>
          </a:bodyPr>
          <a:lstStyle/>
          <a:p>
            <a:r>
              <a:rPr lang="en-US" sz="4000" b="1" baseline="30000" dirty="0">
                <a:effectLst/>
              </a:rPr>
              <a:t>10 </a:t>
            </a:r>
            <a:r>
              <a:rPr lang="en-US" sz="4000" dirty="0">
                <a:effectLst/>
              </a:rPr>
              <a:t>But chiefly them that walk after the flesh in the lust of uncleanness, and despise government. Presumptuous are they, </a:t>
            </a:r>
            <a:r>
              <a:rPr lang="en-US" sz="4000" dirty="0" err="1">
                <a:effectLst/>
              </a:rPr>
              <a:t>selfwilled</a:t>
            </a:r>
            <a:r>
              <a:rPr lang="en-US" sz="4000" dirty="0">
                <a:effectLst/>
              </a:rPr>
              <a:t>, they are not afraid to speak evil of dignities.</a:t>
            </a:r>
            <a:endParaRPr lang="en-US" sz="6600" dirty="0"/>
          </a:p>
        </p:txBody>
      </p:sp>
      <p:sp>
        <p:nvSpPr>
          <p:cNvPr id="4" name="AutoShape 2" descr="Welcome to Sabbath School presentation">
            <a:extLst>
              <a:ext uri="{FF2B5EF4-FFF2-40B4-BE49-F238E27FC236}">
                <a16:creationId xmlns:a16="http://schemas.microsoft.com/office/drawing/2014/main" id="{CFCC7D22-B303-E11C-7720-69FB6B5F179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a:extLst>
              <a:ext uri="{FF2B5EF4-FFF2-40B4-BE49-F238E27FC236}">
                <a16:creationId xmlns:a16="http://schemas.microsoft.com/office/drawing/2014/main" id="{B335A67F-5CB0-03A5-4D25-010E5DF9180E}"/>
              </a:ext>
            </a:extLst>
          </p:cNvPr>
          <p:cNvPicPr>
            <a:picLocks noChangeAspect="1"/>
          </p:cNvPicPr>
          <p:nvPr/>
        </p:nvPicPr>
        <p:blipFill>
          <a:blip r:embed="rId2"/>
          <a:srcRect l="9424" t="1984" r="10893" b="5583"/>
          <a:stretch>
            <a:fillRect/>
          </a:stretch>
        </p:blipFill>
        <p:spPr>
          <a:xfrm>
            <a:off x="299291" y="287867"/>
            <a:ext cx="5212652" cy="6046831"/>
          </a:xfrm>
          <a:prstGeom prst="rect">
            <a:avLst/>
          </a:prstGeom>
        </p:spPr>
      </p:pic>
    </p:spTree>
    <p:extLst>
      <p:ext uri="{BB962C8B-B14F-4D97-AF65-F5344CB8AC3E}">
        <p14:creationId xmlns:p14="http://schemas.microsoft.com/office/powerpoint/2010/main" val="200202185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5811FD-A9E2-57E8-FBCF-F4B3C9A6F8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A42D82-4309-52B3-EF0A-3037B2F49286}"/>
              </a:ext>
            </a:extLst>
          </p:cNvPr>
          <p:cNvSpPr>
            <a:spLocks noGrp="1"/>
          </p:cNvSpPr>
          <p:nvPr>
            <p:ph type="title"/>
          </p:nvPr>
        </p:nvSpPr>
        <p:spPr>
          <a:xfrm>
            <a:off x="5163670" y="333756"/>
            <a:ext cx="6670188" cy="1013781"/>
          </a:xfrm>
        </p:spPr>
        <p:txBody>
          <a:bodyPr anchor="b">
            <a:noAutofit/>
          </a:bodyPr>
          <a:lstStyle/>
          <a:p>
            <a:pPr algn="l"/>
            <a:r>
              <a:rPr lang="en-US" sz="6000" dirty="0"/>
              <a:t>2 Peter 2:20, 21</a:t>
            </a:r>
          </a:p>
        </p:txBody>
      </p:sp>
      <p:sp>
        <p:nvSpPr>
          <p:cNvPr id="3" name="Content Placeholder 2">
            <a:extLst>
              <a:ext uri="{FF2B5EF4-FFF2-40B4-BE49-F238E27FC236}">
                <a16:creationId xmlns:a16="http://schemas.microsoft.com/office/drawing/2014/main" id="{668458BE-AEF5-7ACC-588E-22D8392EABAB}"/>
              </a:ext>
            </a:extLst>
          </p:cNvPr>
          <p:cNvSpPr>
            <a:spLocks noGrp="1"/>
          </p:cNvSpPr>
          <p:nvPr>
            <p:ph sz="quarter" idx="14"/>
          </p:nvPr>
        </p:nvSpPr>
        <p:spPr>
          <a:xfrm>
            <a:off x="5163671" y="1347538"/>
            <a:ext cx="6670188" cy="5176706"/>
          </a:xfrm>
        </p:spPr>
        <p:txBody>
          <a:bodyPr>
            <a:noAutofit/>
          </a:bodyPr>
          <a:lstStyle/>
          <a:p>
            <a:r>
              <a:rPr lang="en-US" sz="4400" b="1" baseline="30000" dirty="0">
                <a:effectLst/>
              </a:rPr>
              <a:t>21 </a:t>
            </a:r>
            <a:r>
              <a:rPr lang="en-US" sz="4400" dirty="0">
                <a:effectLst/>
              </a:rPr>
              <a:t>For it had been better for them not to have known the way of righteousness, than, after they have known it, to turn from the holy commandment delivered unto them.</a:t>
            </a:r>
            <a:endParaRPr lang="en-US" sz="400000" dirty="0">
              <a:effectLst/>
            </a:endParaRPr>
          </a:p>
        </p:txBody>
      </p:sp>
      <p:sp>
        <p:nvSpPr>
          <p:cNvPr id="4" name="AutoShape 2" descr="Welcome to Sabbath School presentation">
            <a:extLst>
              <a:ext uri="{FF2B5EF4-FFF2-40B4-BE49-F238E27FC236}">
                <a16:creationId xmlns:a16="http://schemas.microsoft.com/office/drawing/2014/main" id="{D73EDC5A-1E31-D827-0190-9EF131C2EEF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4274" name="Picture 2" descr="The Dark Path. Not to be outshone by its predecessor… | by Jenene Crossan |  Medium">
            <a:extLst>
              <a:ext uri="{FF2B5EF4-FFF2-40B4-BE49-F238E27FC236}">
                <a16:creationId xmlns:a16="http://schemas.microsoft.com/office/drawing/2014/main" id="{574408FA-88EE-6584-C4B0-A9DA6F4C275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977" r="26105"/>
          <a:stretch>
            <a:fillRect/>
          </a:stretch>
        </p:blipFill>
        <p:spPr bwMode="auto">
          <a:xfrm>
            <a:off x="0" y="33299"/>
            <a:ext cx="4596063" cy="68247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880315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F5B69-2C24-9A5F-B551-E8346D2A0AD4}"/>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C1905A1C-60E7-6F53-5A85-9D55C7501FFE}"/>
              </a:ext>
            </a:extLst>
          </p:cNvPr>
          <p:cNvSpPr>
            <a:spLocks noGrp="1"/>
          </p:cNvSpPr>
          <p:nvPr>
            <p:ph sz="quarter" idx="13"/>
          </p:nvPr>
        </p:nvSpPr>
        <p:spPr>
          <a:xfrm>
            <a:off x="477763" y="388630"/>
            <a:ext cx="5958896" cy="5065075"/>
          </a:xfrm>
        </p:spPr>
        <p:txBody>
          <a:bodyPr/>
          <a:lstStyle/>
          <a:p>
            <a:pPr lvl="0"/>
            <a:r>
              <a:rPr lang="en-US" sz="5400" dirty="0">
                <a:effectLst/>
              </a:rPr>
              <a:t>19. Then what should be done by each one who has come to the knowledge of Christ? </a:t>
            </a:r>
          </a:p>
        </p:txBody>
      </p:sp>
      <p:sp>
        <p:nvSpPr>
          <p:cNvPr id="2" name="TextBox 1">
            <a:extLst>
              <a:ext uri="{FF2B5EF4-FFF2-40B4-BE49-F238E27FC236}">
                <a16:creationId xmlns:a16="http://schemas.microsoft.com/office/drawing/2014/main" id="{30734269-CB1C-1552-B50F-4F363BA10061}"/>
              </a:ext>
            </a:extLst>
          </p:cNvPr>
          <p:cNvSpPr txBox="1"/>
          <p:nvPr/>
        </p:nvSpPr>
        <p:spPr>
          <a:xfrm>
            <a:off x="477763" y="5239644"/>
            <a:ext cx="7016731" cy="1015663"/>
          </a:xfrm>
          <a:prstGeom prst="rect">
            <a:avLst/>
          </a:prstGeom>
          <a:noFill/>
        </p:spPr>
        <p:txBody>
          <a:bodyPr wrap="square" rtlCol="0">
            <a:spAutoFit/>
          </a:bodyPr>
          <a:lstStyle/>
          <a:p>
            <a:r>
              <a:rPr lang="en-US" sz="6000" b="1" dirty="0">
                <a:latin typeface="Bradley Hand ITC" panose="03070402050302030203" pitchFamily="66" charset="0"/>
              </a:rPr>
              <a:t>2 Peter 1:10</a:t>
            </a:r>
          </a:p>
        </p:txBody>
      </p:sp>
      <p:pic>
        <p:nvPicPr>
          <p:cNvPr id="55298" name="Picture 2" descr="The Gift of Repentance | Franciscan Media">
            <a:extLst>
              <a:ext uri="{FF2B5EF4-FFF2-40B4-BE49-F238E27FC236}">
                <a16:creationId xmlns:a16="http://schemas.microsoft.com/office/drawing/2014/main" id="{EF2D0177-07FC-E882-7B0C-C3C820833C8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448" r="35479"/>
          <a:stretch>
            <a:fillRect/>
          </a:stretch>
        </p:blipFill>
        <p:spPr bwMode="auto">
          <a:xfrm>
            <a:off x="7170821" y="0"/>
            <a:ext cx="63484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951479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02546-F00E-0733-F075-3948B2797E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80E607-F771-ACE3-A9EB-F213F57F462C}"/>
              </a:ext>
            </a:extLst>
          </p:cNvPr>
          <p:cNvSpPr>
            <a:spLocks noGrp="1"/>
          </p:cNvSpPr>
          <p:nvPr>
            <p:ph type="title"/>
          </p:nvPr>
        </p:nvSpPr>
        <p:spPr>
          <a:xfrm>
            <a:off x="6248400" y="333756"/>
            <a:ext cx="5585457" cy="1013781"/>
          </a:xfrm>
        </p:spPr>
        <p:txBody>
          <a:bodyPr anchor="b">
            <a:noAutofit/>
          </a:bodyPr>
          <a:lstStyle/>
          <a:p>
            <a:pPr algn="l"/>
            <a:r>
              <a:rPr lang="en-US" sz="6000" dirty="0"/>
              <a:t>2 Peter 1:10</a:t>
            </a:r>
          </a:p>
        </p:txBody>
      </p:sp>
      <p:sp>
        <p:nvSpPr>
          <p:cNvPr id="3" name="Content Placeholder 2">
            <a:extLst>
              <a:ext uri="{FF2B5EF4-FFF2-40B4-BE49-F238E27FC236}">
                <a16:creationId xmlns:a16="http://schemas.microsoft.com/office/drawing/2014/main" id="{A4DD8B56-8B8C-A9E0-7E82-F4B2B7DE2C79}"/>
              </a:ext>
            </a:extLst>
          </p:cNvPr>
          <p:cNvSpPr>
            <a:spLocks noGrp="1"/>
          </p:cNvSpPr>
          <p:nvPr>
            <p:ph sz="quarter" idx="14"/>
          </p:nvPr>
        </p:nvSpPr>
        <p:spPr>
          <a:xfrm>
            <a:off x="6130893" y="1347538"/>
            <a:ext cx="5702965" cy="5176706"/>
          </a:xfrm>
        </p:spPr>
        <p:txBody>
          <a:bodyPr>
            <a:noAutofit/>
          </a:bodyPr>
          <a:lstStyle/>
          <a:p>
            <a:r>
              <a:rPr lang="en-US" sz="4800" b="1" baseline="30000" dirty="0">
                <a:effectLst/>
              </a:rPr>
              <a:t>10 </a:t>
            </a:r>
            <a:r>
              <a:rPr lang="en-US" sz="4800" dirty="0">
                <a:effectLst/>
              </a:rPr>
              <a:t>Wherefore the rather, brethren, give diligence to make your calling and election sure: for if ye do these things, ye shall never fall:</a:t>
            </a:r>
            <a:endParaRPr lang="en-US" sz="333300" dirty="0">
              <a:effectLst/>
            </a:endParaRPr>
          </a:p>
        </p:txBody>
      </p:sp>
      <p:sp>
        <p:nvSpPr>
          <p:cNvPr id="4" name="AutoShape 2" descr="Welcome to Sabbath School presentation">
            <a:extLst>
              <a:ext uri="{FF2B5EF4-FFF2-40B4-BE49-F238E27FC236}">
                <a16:creationId xmlns:a16="http://schemas.microsoft.com/office/drawing/2014/main" id="{28415864-9649-99BD-B83E-20A13CA4FDE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a:extLst>
              <a:ext uri="{FF2B5EF4-FFF2-40B4-BE49-F238E27FC236}">
                <a16:creationId xmlns:a16="http://schemas.microsoft.com/office/drawing/2014/main" id="{D8133361-7408-9FDC-6337-83976A7D3E61}"/>
              </a:ext>
            </a:extLst>
          </p:cNvPr>
          <p:cNvPicPr>
            <a:picLocks noChangeAspect="1"/>
          </p:cNvPicPr>
          <p:nvPr/>
        </p:nvPicPr>
        <p:blipFill>
          <a:blip r:embed="rId2"/>
          <a:srcRect l="27830" r="21389"/>
          <a:stretch>
            <a:fillRect/>
          </a:stretch>
        </p:blipFill>
        <p:spPr>
          <a:xfrm>
            <a:off x="-1" y="0"/>
            <a:ext cx="5702965" cy="6858000"/>
          </a:xfrm>
          <a:prstGeom prst="rect">
            <a:avLst/>
          </a:prstGeom>
        </p:spPr>
      </p:pic>
    </p:spTree>
    <p:extLst>
      <p:ext uri="{BB962C8B-B14F-4D97-AF65-F5344CB8AC3E}">
        <p14:creationId xmlns:p14="http://schemas.microsoft.com/office/powerpoint/2010/main" val="28206124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What is Paul's Crown of Righteousness? – Proclaim &amp; Defend">
            <a:extLst>
              <a:ext uri="{FF2B5EF4-FFF2-40B4-BE49-F238E27FC236}">
                <a16:creationId xmlns:a16="http://schemas.microsoft.com/office/drawing/2014/main" id="{C24C127F-38AD-368C-CB30-BAB0C195E210}"/>
              </a:ext>
            </a:extLst>
          </p:cNvPr>
          <p:cNvPicPr>
            <a:picLocks noChangeAspect="1" noChangeArrowheads="1"/>
          </p:cNvPicPr>
          <p:nvPr/>
        </p:nvPicPr>
        <p:blipFill>
          <a:blip r:embed="rId2">
            <a:clrChange>
              <a:clrFrom>
                <a:srgbClr val="7C7950"/>
              </a:clrFrom>
              <a:clrTo>
                <a:srgbClr val="7C7950">
                  <a:alpha val="0"/>
                </a:srgbClr>
              </a:clrTo>
            </a:clrChange>
            <a:extLst>
              <a:ext uri="{28A0092B-C50C-407E-A947-70E740481C1C}">
                <a14:useLocalDpi xmlns:a14="http://schemas.microsoft.com/office/drawing/2010/main" val="0"/>
              </a:ext>
            </a:extLst>
          </a:blip>
          <a:srcRect/>
          <a:stretch>
            <a:fillRect/>
          </a:stretch>
        </p:blipFill>
        <p:spPr bwMode="auto">
          <a:xfrm>
            <a:off x="-60438" y="-200470"/>
            <a:ext cx="12252438" cy="705847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5676E2C-040E-4D92-F9F7-F61C47F4F152}"/>
              </a:ext>
            </a:extLst>
          </p:cNvPr>
          <p:cNvSpPr>
            <a:spLocks noGrp="1"/>
          </p:cNvSpPr>
          <p:nvPr>
            <p:ph type="title"/>
          </p:nvPr>
        </p:nvSpPr>
        <p:spPr>
          <a:xfrm>
            <a:off x="-60438" y="-200471"/>
            <a:ext cx="12252437" cy="7058471"/>
          </a:xfrm>
          <a:solidFill>
            <a:srgbClr val="F0FEDE">
              <a:alpha val="60000"/>
            </a:srgbClr>
          </a:solidFill>
        </p:spPr>
        <p:txBody>
          <a:bodyPr/>
          <a:lstStyle/>
          <a:p>
            <a:pPr algn="r"/>
            <a:r>
              <a:rPr lang="en-US" sz="11500" dirty="0"/>
              <a:t>Thank you!</a:t>
            </a:r>
            <a:br>
              <a:rPr lang="en-US" sz="11500" dirty="0"/>
            </a:br>
            <a:r>
              <a:rPr lang="en-US" sz="11500" dirty="0"/>
              <a:t>Happy Sabbath!!</a:t>
            </a:r>
          </a:p>
        </p:txBody>
      </p:sp>
    </p:spTree>
    <p:extLst>
      <p:ext uri="{BB962C8B-B14F-4D97-AF65-F5344CB8AC3E}">
        <p14:creationId xmlns:p14="http://schemas.microsoft.com/office/powerpoint/2010/main" val="223655391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702F78C-EFF5-5A46-28EE-EFD8A507E56A}"/>
              </a:ext>
            </a:extLst>
          </p:cNvPr>
          <p:cNvPicPr>
            <a:picLocks noChangeAspect="1"/>
          </p:cNvPicPr>
          <p:nvPr/>
        </p:nvPicPr>
        <p:blipFill>
          <a:blip r:embed="rId3"/>
          <a:stretch>
            <a:fillRect/>
          </a:stretch>
        </p:blipFill>
        <p:spPr>
          <a:xfrm>
            <a:off x="3239" y="0"/>
            <a:ext cx="12185522" cy="6858000"/>
          </a:xfrm>
          <a:prstGeom prst="rect">
            <a:avLst/>
          </a:prstGeom>
        </p:spPr>
      </p:pic>
    </p:spTree>
    <p:extLst>
      <p:ext uri="{BB962C8B-B14F-4D97-AF65-F5344CB8AC3E}">
        <p14:creationId xmlns:p14="http://schemas.microsoft.com/office/powerpoint/2010/main" val="32145245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DFFBB8-86F1-A482-7FA5-12D2310D01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4340AF-68AB-99BC-C690-152C75E2227E}"/>
              </a:ext>
            </a:extLst>
          </p:cNvPr>
          <p:cNvSpPr>
            <a:spLocks noGrp="1"/>
          </p:cNvSpPr>
          <p:nvPr>
            <p:ph type="title"/>
          </p:nvPr>
        </p:nvSpPr>
        <p:spPr>
          <a:xfrm>
            <a:off x="5695720" y="523302"/>
            <a:ext cx="5630247" cy="771180"/>
          </a:xfrm>
        </p:spPr>
        <p:txBody>
          <a:bodyPr anchor="b">
            <a:normAutofit/>
          </a:bodyPr>
          <a:lstStyle/>
          <a:p>
            <a:pPr algn="l"/>
            <a:r>
              <a:rPr lang="en-US" dirty="0"/>
              <a:t>2 Peter 2:10, 12, 13, 14</a:t>
            </a:r>
          </a:p>
        </p:txBody>
      </p:sp>
      <p:sp>
        <p:nvSpPr>
          <p:cNvPr id="3" name="Content Placeholder 2">
            <a:extLst>
              <a:ext uri="{FF2B5EF4-FFF2-40B4-BE49-F238E27FC236}">
                <a16:creationId xmlns:a16="http://schemas.microsoft.com/office/drawing/2014/main" id="{E4927815-D5C1-A0F7-C6A8-AEB1C51DFDA8}"/>
              </a:ext>
            </a:extLst>
          </p:cNvPr>
          <p:cNvSpPr>
            <a:spLocks noGrp="1"/>
          </p:cNvSpPr>
          <p:nvPr>
            <p:ph sz="quarter" idx="14"/>
          </p:nvPr>
        </p:nvSpPr>
        <p:spPr>
          <a:xfrm>
            <a:off x="5695720" y="1377108"/>
            <a:ext cx="5949109" cy="4957590"/>
          </a:xfrm>
        </p:spPr>
        <p:txBody>
          <a:bodyPr>
            <a:noAutofit/>
          </a:bodyPr>
          <a:lstStyle/>
          <a:p>
            <a:r>
              <a:rPr lang="en-US" sz="4000" b="1" baseline="30000" dirty="0">
                <a:effectLst/>
              </a:rPr>
              <a:t>12 </a:t>
            </a:r>
            <a:r>
              <a:rPr lang="en-US" sz="4000" dirty="0">
                <a:effectLst/>
              </a:rPr>
              <a:t>But these, as natural brute beasts, made to be taken and destroyed, speak evil of the things that they understand not; and shall utterly perish in their own corruption;</a:t>
            </a:r>
            <a:endParaRPr lang="en-US" sz="16600" dirty="0"/>
          </a:p>
        </p:txBody>
      </p:sp>
      <p:sp>
        <p:nvSpPr>
          <p:cNvPr id="4" name="AutoShape 2" descr="Welcome to Sabbath School presentation">
            <a:extLst>
              <a:ext uri="{FF2B5EF4-FFF2-40B4-BE49-F238E27FC236}">
                <a16:creationId xmlns:a16="http://schemas.microsoft.com/office/drawing/2014/main" id="{CB900210-AA39-0CFB-0ADC-3E4FEA2D6B7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098" name="Picture 2" descr="King Nebuchadnezzar: Lessons in Humility from History">
            <a:extLst>
              <a:ext uri="{FF2B5EF4-FFF2-40B4-BE49-F238E27FC236}">
                <a16:creationId xmlns:a16="http://schemas.microsoft.com/office/drawing/2014/main" id="{A797D5CB-9AF8-EE23-8DB1-4BF6D458D2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6970" y="316366"/>
            <a:ext cx="5200019" cy="63783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50295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E92A8B-D050-D089-0469-2B97F33FF2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A3ADCD-009E-8325-B653-D0E822E63A20}"/>
              </a:ext>
            </a:extLst>
          </p:cNvPr>
          <p:cNvSpPr>
            <a:spLocks noGrp="1"/>
          </p:cNvSpPr>
          <p:nvPr>
            <p:ph type="title"/>
          </p:nvPr>
        </p:nvSpPr>
        <p:spPr>
          <a:xfrm>
            <a:off x="5695720" y="523302"/>
            <a:ext cx="5630247" cy="771180"/>
          </a:xfrm>
        </p:spPr>
        <p:txBody>
          <a:bodyPr anchor="b">
            <a:normAutofit/>
          </a:bodyPr>
          <a:lstStyle/>
          <a:p>
            <a:pPr algn="l"/>
            <a:r>
              <a:rPr lang="en-US" dirty="0"/>
              <a:t>2 Peter 2:10, 12, 13, 14</a:t>
            </a:r>
          </a:p>
        </p:txBody>
      </p:sp>
      <p:sp>
        <p:nvSpPr>
          <p:cNvPr id="3" name="Content Placeholder 2">
            <a:extLst>
              <a:ext uri="{FF2B5EF4-FFF2-40B4-BE49-F238E27FC236}">
                <a16:creationId xmlns:a16="http://schemas.microsoft.com/office/drawing/2014/main" id="{30BABCDD-65D1-D6A8-0A66-CA0DBD362ACA}"/>
              </a:ext>
            </a:extLst>
          </p:cNvPr>
          <p:cNvSpPr>
            <a:spLocks noGrp="1"/>
          </p:cNvSpPr>
          <p:nvPr>
            <p:ph sz="quarter" idx="14"/>
          </p:nvPr>
        </p:nvSpPr>
        <p:spPr>
          <a:xfrm>
            <a:off x="5695720" y="1420586"/>
            <a:ext cx="5949109" cy="4914112"/>
          </a:xfrm>
        </p:spPr>
        <p:txBody>
          <a:bodyPr>
            <a:noAutofit/>
          </a:bodyPr>
          <a:lstStyle/>
          <a:p>
            <a:r>
              <a:rPr lang="en-US" sz="3600" b="1" baseline="30000" dirty="0">
                <a:effectLst/>
              </a:rPr>
              <a:t>13 </a:t>
            </a:r>
            <a:r>
              <a:rPr lang="en-US" sz="3600" dirty="0">
                <a:effectLst/>
              </a:rPr>
              <a:t>And shall receive the reward of unrighteousness, as they that count it pleasure to riot in the day time. Spots they are and blemishes, sporting themselves with their own </a:t>
            </a:r>
            <a:r>
              <a:rPr lang="en-US" sz="3600" dirty="0" err="1">
                <a:effectLst/>
              </a:rPr>
              <a:t>deceivings</a:t>
            </a:r>
            <a:r>
              <a:rPr lang="en-US" sz="3600" dirty="0">
                <a:effectLst/>
              </a:rPr>
              <a:t> while they feast with you;</a:t>
            </a:r>
            <a:endParaRPr lang="en-US" sz="49600" dirty="0"/>
          </a:p>
        </p:txBody>
      </p:sp>
      <p:sp>
        <p:nvSpPr>
          <p:cNvPr id="4" name="AutoShape 2" descr="Welcome to Sabbath School presentation">
            <a:extLst>
              <a:ext uri="{FF2B5EF4-FFF2-40B4-BE49-F238E27FC236}">
                <a16:creationId xmlns:a16="http://schemas.microsoft.com/office/drawing/2014/main" id="{02EC9BC5-6068-D882-D202-6C46BF0053B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122" name="Picture 2" descr="Day raves: Inside the hottest new clubbing trend this season - Tempus  Magazine">
            <a:extLst>
              <a:ext uri="{FF2B5EF4-FFF2-40B4-BE49-F238E27FC236}">
                <a16:creationId xmlns:a16="http://schemas.microsoft.com/office/drawing/2014/main" id="{ADBEF007-F160-B767-40E2-B433E3E7E67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920" r="45574"/>
          <a:stretch>
            <a:fillRect/>
          </a:stretch>
        </p:blipFill>
        <p:spPr bwMode="auto">
          <a:xfrm>
            <a:off x="313980" y="285750"/>
            <a:ext cx="4633577" cy="6286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13791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
  <a:themeElements>
    <a:clrScheme name="Slate">
      <a:dk1>
        <a:sysClr val="windowText" lastClr="000000"/>
      </a:dk1>
      <a:lt1>
        <a:sysClr val="window" lastClr="FFFFFF"/>
      </a:lt1>
      <a:dk2>
        <a:srgbClr val="212123"/>
      </a:dk2>
      <a:lt2>
        <a:srgbClr val="DADADA"/>
      </a:lt2>
      <a:accent1>
        <a:srgbClr val="826F61"/>
      </a:accent1>
      <a:accent2>
        <a:srgbClr val="A19C7F"/>
      </a:accent2>
      <a:accent3>
        <a:srgbClr val="9AA489"/>
      </a:accent3>
      <a:accent4>
        <a:srgbClr val="7C938B"/>
      </a:accent4>
      <a:accent5>
        <a:srgbClr val="7C7D92"/>
      </a:accent5>
      <a:accent6>
        <a:srgbClr val="897376"/>
      </a:accent6>
      <a:hlink>
        <a:srgbClr val="D29B73"/>
      </a:hlink>
      <a:folHlink>
        <a:srgbClr val="F4C5A4"/>
      </a:folHlink>
    </a:clrScheme>
    <a:fontScheme name="Slate">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FF747C5C-A8E8-4833-9E55-3D08FE4E487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83A9C388-2C06-4AF2-857C-74055069A2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76F8FCD-0A1F-4F6A-8F55-15E9E87E2E4C}">
  <ds:schemaRefs>
    <ds:schemaRef ds:uri="http://schemas.microsoft.com/sharepoint/v3/contenttype/forms"/>
  </ds:schemaRefs>
</ds:datastoreItem>
</file>

<file path=customXml/itemProps3.xml><?xml version="1.0" encoding="utf-8"?>
<ds:datastoreItem xmlns:ds="http://schemas.openxmlformats.org/officeDocument/2006/customXml" ds:itemID="{EF782DA7-86C0-4A84-A860-11A1E6E3FB6B}">
  <ds:schemaRefs>
    <ds:schemaRef ds:uri="http://schemas.microsoft.com/sharepoint/v3"/>
    <ds:schemaRef ds:uri="230e9df3-be65-4c73-a93b-d1236ebd677e"/>
    <ds:schemaRef ds:uri="http://purl.org/dc/terms/"/>
    <ds:schemaRef ds:uri="http://schemas.microsoft.com/office/2006/documentManagement/types"/>
    <ds:schemaRef ds:uri="16c05727-aa75-4e4a-9b5f-8a80a1165891"/>
    <ds:schemaRef ds:uri="http://purl.org/dc/dcmitype/"/>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71af3243-3dd4-4a8d-8c0d-dd76da1f02a5"/>
    <ds:schemaRef ds:uri="http://www.w3.org/XML/1998/namespac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TM04033929[[fn=Slate]]</Template>
  <TotalTime>739</TotalTime>
  <Words>2303</Words>
  <Application>Microsoft Office PowerPoint</Application>
  <PresentationFormat>Widescreen</PresentationFormat>
  <Paragraphs>168</Paragraphs>
  <Slides>74</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74</vt:i4>
      </vt:variant>
    </vt:vector>
  </HeadingPairs>
  <TitlesOfParts>
    <vt:vector size="81" baseType="lpstr">
      <vt:lpstr>Aptos</vt:lpstr>
      <vt:lpstr>Arial</vt:lpstr>
      <vt:lpstr>Bradley Hand ITC</vt:lpstr>
      <vt:lpstr>Calisto MT</vt:lpstr>
      <vt:lpstr>Playfair Display Black</vt:lpstr>
      <vt:lpstr>Wingdings 2</vt:lpstr>
      <vt:lpstr>Slate</vt:lpstr>
      <vt:lpstr>PowerPoint Presentation</vt:lpstr>
      <vt:lpstr>PowerPoint Presentation</vt:lpstr>
      <vt:lpstr>Lesson 7  2 Peter 2:10-22</vt:lpstr>
      <vt:lpstr>PowerPoint Presentation</vt:lpstr>
      <vt:lpstr>What is LIBERTY?</vt:lpstr>
      <vt:lpstr>PowerPoint Presentation</vt:lpstr>
      <vt:lpstr>2 Peter 2:10, 12, 13, 14</vt:lpstr>
      <vt:lpstr>2 Peter 2:10, 12, 13, 14</vt:lpstr>
      <vt:lpstr>2 Peter 2:10, 12, 13, 14</vt:lpstr>
      <vt:lpstr>2 Peter 2:10, 12, 13, 14</vt:lpstr>
      <vt:lpstr>PowerPoint Presentation</vt:lpstr>
      <vt:lpstr>2 Peter 2:10</vt:lpstr>
      <vt:lpstr>Jude 8, 10</vt:lpstr>
      <vt:lpstr>Jude 8, 10</vt:lpstr>
      <vt:lpstr>PowerPoint Presentation</vt:lpstr>
      <vt:lpstr>2 Peter 2:11</vt:lpstr>
      <vt:lpstr>PowerPoint Presentation</vt:lpstr>
      <vt:lpstr>Jude 9</vt:lpstr>
      <vt:lpstr>Micheal the Archangel</vt:lpstr>
      <vt:lpstr>Micheal the Archangel</vt:lpstr>
      <vt:lpstr>Micheal the Archangel</vt:lpstr>
      <vt:lpstr>Micheal the Archangel</vt:lpstr>
      <vt:lpstr>Jude 9</vt:lpstr>
      <vt:lpstr>Micheal the Archangel</vt:lpstr>
      <vt:lpstr>Micheal the Archangel</vt:lpstr>
      <vt:lpstr>Micheal the Archangel</vt:lpstr>
      <vt:lpstr>Micheal the Archangel</vt:lpstr>
      <vt:lpstr>Micheal the Archangel</vt:lpstr>
      <vt:lpstr>Micheal the Archangel</vt:lpstr>
      <vt:lpstr>Micheal the Archangel</vt:lpstr>
      <vt:lpstr>PowerPoint Presentation</vt:lpstr>
      <vt:lpstr>Romans 13:1</vt:lpstr>
      <vt:lpstr>1 Timothy 2:1, 2</vt:lpstr>
      <vt:lpstr>1 Timothy 2:1, 2</vt:lpstr>
      <vt:lpstr>PowerPoint Presentation</vt:lpstr>
      <vt:lpstr>1 Timothy 2:1, 2</vt:lpstr>
      <vt:lpstr>1 Timothy 2:1, 2</vt:lpstr>
      <vt:lpstr>Titus 3:1, 2</vt:lpstr>
      <vt:lpstr>Titus 3:1, 2</vt:lpstr>
      <vt:lpstr>PowerPoint Presentation</vt:lpstr>
      <vt:lpstr>2 Peter 2:15</vt:lpstr>
      <vt:lpstr>Jude 11</vt:lpstr>
      <vt:lpstr>PowerPoint Presentation</vt:lpstr>
      <vt:lpstr>PowerPoint Presentation</vt:lpstr>
      <vt:lpstr>2 Peter 2:17</vt:lpstr>
      <vt:lpstr>Jude 12</vt:lpstr>
      <vt:lpstr>Jude 13</vt:lpstr>
      <vt:lpstr>PowerPoint Presentation</vt:lpstr>
      <vt:lpstr>2 Peter 2:18</vt:lpstr>
      <vt:lpstr>PowerPoint Presentation</vt:lpstr>
      <vt:lpstr>2 Peter 2:19</vt:lpstr>
      <vt:lpstr>PowerPoint Presentation</vt:lpstr>
      <vt:lpstr>John 8:34</vt:lpstr>
      <vt:lpstr>PowerPoint Presentation</vt:lpstr>
      <vt:lpstr>Hebrews 2:14, 15</vt:lpstr>
      <vt:lpstr>Hebrews 2:14, 15</vt:lpstr>
      <vt:lpstr>PowerPoint Presentation</vt:lpstr>
      <vt:lpstr>Romans 5:12</vt:lpstr>
      <vt:lpstr>PowerPoint Presentation</vt:lpstr>
      <vt:lpstr>What is LIBERTY?</vt:lpstr>
      <vt:lpstr>PowerPoint Presentation</vt:lpstr>
      <vt:lpstr>Psalm 102:19, 20</vt:lpstr>
      <vt:lpstr>Psalm 102:19, 20</vt:lpstr>
      <vt:lpstr>Isaiah 61:1</vt:lpstr>
      <vt:lpstr>PowerPoint Presentation</vt:lpstr>
      <vt:lpstr>Psalm 119:45</vt:lpstr>
      <vt:lpstr>John 8:32</vt:lpstr>
      <vt:lpstr>PowerPoint Presentation</vt:lpstr>
      <vt:lpstr>2 Peter 2:20, 21</vt:lpstr>
      <vt:lpstr>2 Peter 2:20, 21</vt:lpstr>
      <vt:lpstr>PowerPoint Presentation</vt:lpstr>
      <vt:lpstr>2 Peter 1:10</vt:lpstr>
      <vt:lpstr>Thank you! Happy Sabbath!!</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James Carmichael</dc:creator>
  <cp:lastModifiedBy>Martin Carmichael</cp:lastModifiedBy>
  <cp:revision>9</cp:revision>
  <cp:lastPrinted>2026-06-06T03:30:30Z</cp:lastPrinted>
  <dcterms:created xsi:type="dcterms:W3CDTF">2026-04-24T19:22:05Z</dcterms:created>
  <dcterms:modified xsi:type="dcterms:W3CDTF">2026-06-06T04:42:36Z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