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58" r:id="rId4"/>
  </p:sldMasterIdLst>
  <p:notesMasterIdLst>
    <p:notesMasterId r:id="rId96"/>
  </p:notesMasterIdLst>
  <p:handoutMasterIdLst>
    <p:handoutMasterId r:id="rId97"/>
  </p:handoutMasterIdLst>
  <p:sldIdLst>
    <p:sldId id="1519" r:id="rId5"/>
    <p:sldId id="1752" r:id="rId6"/>
    <p:sldId id="1667" r:id="rId7"/>
    <p:sldId id="1668" r:id="rId8"/>
    <p:sldId id="1669" r:id="rId9"/>
    <p:sldId id="1665" r:id="rId10"/>
    <p:sldId id="1666" r:id="rId11"/>
    <p:sldId id="1497" r:id="rId12"/>
    <p:sldId id="1670" r:id="rId13"/>
    <p:sldId id="1671" r:id="rId14"/>
    <p:sldId id="1672" r:id="rId15"/>
    <p:sldId id="1674" r:id="rId16"/>
    <p:sldId id="1675" r:id="rId17"/>
    <p:sldId id="1676" r:id="rId18"/>
    <p:sldId id="1677" r:id="rId19"/>
    <p:sldId id="1678" r:id="rId20"/>
    <p:sldId id="1679" r:id="rId21"/>
    <p:sldId id="1680" r:id="rId22"/>
    <p:sldId id="1681" r:id="rId23"/>
    <p:sldId id="1682" r:id="rId24"/>
    <p:sldId id="1683" r:id="rId25"/>
    <p:sldId id="1684" r:id="rId26"/>
    <p:sldId id="1687" r:id="rId27"/>
    <p:sldId id="1685" r:id="rId28"/>
    <p:sldId id="1686" r:id="rId29"/>
    <p:sldId id="1688" r:id="rId30"/>
    <p:sldId id="1689" r:id="rId31"/>
    <p:sldId id="1690" r:id="rId32"/>
    <p:sldId id="1691" r:id="rId33"/>
    <p:sldId id="1692" r:id="rId34"/>
    <p:sldId id="1693" r:id="rId35"/>
    <p:sldId id="1694" r:id="rId36"/>
    <p:sldId id="1695" r:id="rId37"/>
    <p:sldId id="1696" r:id="rId38"/>
    <p:sldId id="1697" r:id="rId39"/>
    <p:sldId id="1698" r:id="rId40"/>
    <p:sldId id="1699" r:id="rId41"/>
    <p:sldId id="1700" r:id="rId42"/>
    <p:sldId id="1701" r:id="rId43"/>
    <p:sldId id="1702" r:id="rId44"/>
    <p:sldId id="1703" r:id="rId45"/>
    <p:sldId id="1704" r:id="rId46"/>
    <p:sldId id="1705" r:id="rId47"/>
    <p:sldId id="1706" r:id="rId48"/>
    <p:sldId id="1707" r:id="rId49"/>
    <p:sldId id="1708" r:id="rId50"/>
    <p:sldId id="1709" r:id="rId51"/>
    <p:sldId id="1710" r:id="rId52"/>
    <p:sldId id="1711" r:id="rId53"/>
    <p:sldId id="1712" r:id="rId54"/>
    <p:sldId id="1713" r:id="rId55"/>
    <p:sldId id="1714" r:id="rId56"/>
    <p:sldId id="1715" r:id="rId57"/>
    <p:sldId id="1716" r:id="rId58"/>
    <p:sldId id="1717" r:id="rId59"/>
    <p:sldId id="1718" r:id="rId60"/>
    <p:sldId id="1719" r:id="rId61"/>
    <p:sldId id="1720" r:id="rId62"/>
    <p:sldId id="1721" r:id="rId63"/>
    <p:sldId id="1722" r:id="rId64"/>
    <p:sldId id="1723" r:id="rId65"/>
    <p:sldId id="1724" r:id="rId66"/>
    <p:sldId id="1725" r:id="rId67"/>
    <p:sldId id="1726" r:id="rId68"/>
    <p:sldId id="1727" r:id="rId69"/>
    <p:sldId id="1749" r:id="rId70"/>
    <p:sldId id="1745" r:id="rId71"/>
    <p:sldId id="1746" r:id="rId72"/>
    <p:sldId id="1747" r:id="rId73"/>
    <p:sldId id="1748" r:id="rId74"/>
    <p:sldId id="1751" r:id="rId75"/>
    <p:sldId id="1750" r:id="rId76"/>
    <p:sldId id="1728" r:id="rId77"/>
    <p:sldId id="1729" r:id="rId78"/>
    <p:sldId id="1730" r:id="rId79"/>
    <p:sldId id="1731" r:id="rId80"/>
    <p:sldId id="1732" r:id="rId81"/>
    <p:sldId id="1733" r:id="rId82"/>
    <p:sldId id="1734" r:id="rId83"/>
    <p:sldId id="1735" r:id="rId84"/>
    <p:sldId id="1736" r:id="rId85"/>
    <p:sldId id="1737" r:id="rId86"/>
    <p:sldId id="1738" r:id="rId87"/>
    <p:sldId id="1739" r:id="rId88"/>
    <p:sldId id="1740" r:id="rId89"/>
    <p:sldId id="1741" r:id="rId90"/>
    <p:sldId id="1742" r:id="rId91"/>
    <p:sldId id="1743" r:id="rId92"/>
    <p:sldId id="1744" r:id="rId93"/>
    <p:sldId id="1521" r:id="rId94"/>
    <p:sldId id="1511" r:id="rId95"/>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4F4"/>
    <a:srgbClr val="F0FEDE"/>
    <a:srgbClr val="333300"/>
    <a:srgbClr val="406D03"/>
    <a:srgbClr val="E7FFF7"/>
    <a:srgbClr val="DAF1E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85" autoAdjust="0"/>
    <p:restoredTop sz="92012" autoAdjust="0"/>
  </p:normalViewPr>
  <p:slideViewPr>
    <p:cSldViewPr snapToGrid="0">
      <p:cViewPr varScale="1">
        <p:scale>
          <a:sx n="53" d="100"/>
          <a:sy n="53" d="100"/>
        </p:scale>
        <p:origin x="67" y="36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6/12/2026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6/12/2026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22</a:t>
            </a:fld>
            <a:endParaRPr lang="en-US" dirty="0"/>
          </a:p>
        </p:txBody>
      </p:sp>
    </p:spTree>
    <p:extLst>
      <p:ext uri="{BB962C8B-B14F-4D97-AF65-F5344CB8AC3E}">
        <p14:creationId xmlns:p14="http://schemas.microsoft.com/office/powerpoint/2010/main" val="3514342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90</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6/12/2026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76153236"/>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6/12/2026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760166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6/12/2026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69708040"/>
      </p:ext>
    </p:extLst>
  </p:cSld>
  <p:clrMapOvr>
    <a:masterClrMapping/>
  </p:clrMapOvr>
  <p:hf sldNum="0" hdr="0" ftr="0" dt="0"/>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6/12/2026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64396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6/12/2026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4334699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6/12/2026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6924246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65DFBE8-81F4-46A1-BB38-C49D79C4F68D}" type="datetime1">
              <a:rPr lang="en-US" smtClean="0"/>
              <a:t>6/12/2026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36913697"/>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65DFBE8-81F4-46A1-BB38-C49D79C4F68D}" type="datetime1">
              <a:rPr lang="en-US" smtClean="0"/>
              <a:t>6/12/2026</a:t>
            </a:fld>
            <a:endParaRPr lang="en-US" dirty="0"/>
          </a:p>
        </p:txBody>
      </p:sp>
      <p:sp>
        <p:nvSpPr>
          <p:cNvPr id="9" name="Footer Placeholder 8"/>
          <p:cNvSpPr>
            <a:spLocks noGrp="1"/>
          </p:cNvSpPr>
          <p:nvPr>
            <p:ph type="ftr" sz="quarter" idx="11"/>
          </p:nvPr>
        </p:nvSpPr>
        <p:spPr/>
        <p:txBody>
          <a:bodyPr/>
          <a:lstStyle/>
          <a:p>
            <a:r>
              <a:rPr lang="en-US"/>
              <a:t>Sample Footer Text</a:t>
            </a:r>
            <a:endParaRPr lang="en-US" dirty="0"/>
          </a:p>
        </p:txBody>
      </p:sp>
      <p:sp>
        <p:nvSpPr>
          <p:cNvPr id="10" name="Slide Number Placeholder 9"/>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02766624"/>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65DFBE8-81F4-46A1-BB38-C49D79C4F68D}" type="datetime1">
              <a:rPr lang="en-US" smtClean="0"/>
              <a:t>6/12/2026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20535350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6/12/2026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68982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6/12/2026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5686138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82EFC53A-E163-43E4-9309-C62B24E59229}" type="datetime1">
              <a:rPr lang="en-US" smtClean="0"/>
              <a:t>6/12/2026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Sample Footer Text</a:t>
            </a:r>
            <a:endParaRPr lang="en-US" dirty="0"/>
          </a:p>
        </p:txBody>
      </p:sp>
      <p:sp>
        <p:nvSpPr>
          <p:cNvPr id="11" name="Slide Number Placeholder 10"/>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9479968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65DFBE8-81F4-46A1-BB38-C49D79C4F68D}" type="datetime1">
              <a:rPr lang="en-US" smtClean="0"/>
              <a:t>6/12/2026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Sample Footer Text</a:t>
            </a:r>
            <a:endParaRPr lang="en-US" dirty="0"/>
          </a:p>
        </p:txBody>
      </p:sp>
      <p:sp>
        <p:nvSpPr>
          <p:cNvPr id="10" name="Slide Number Placeholder 9"/>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4486080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65DFBE8-81F4-46A1-BB38-C49D79C4F68D}" type="datetime1">
              <a:rPr lang="en-US" smtClean="0"/>
              <a:t>6/12/2026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560335712"/>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 id="2147484270" r:id="rId12"/>
    <p:sldLayoutId id="2147484273" r:id="rId13"/>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postolic Writings and the Formation of the New Testament Canon - Updated  American Standard Version">
            <a:extLst>
              <a:ext uri="{FF2B5EF4-FFF2-40B4-BE49-F238E27FC236}">
                <a16:creationId xmlns:a16="http://schemas.microsoft.com/office/drawing/2014/main" id="{851C8E77-1D84-2921-08FE-81853CC8CB7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541" r="50000"/>
          <a:stretch>
            <a:fillRect/>
          </a:stretch>
        </p:blipFill>
        <p:spPr bwMode="auto">
          <a:xfrm>
            <a:off x="7200899" y="0"/>
            <a:ext cx="49911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2E9A3B9-3AD8-8D2E-8B7F-11EC882A3A5B}"/>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FC4640D3-E135-65FE-B352-013B414A8F9B}"/>
              </a:ext>
            </a:extLst>
          </p:cNvPr>
          <p:cNvSpPr>
            <a:spLocks noGrp="1"/>
          </p:cNvSpPr>
          <p:nvPr>
            <p:ph sz="half" idx="1"/>
          </p:nvPr>
        </p:nvSpPr>
        <p:spPr>
          <a:xfrm>
            <a:off x="657061" y="1600200"/>
            <a:ext cx="6237514" cy="5094514"/>
          </a:xfrm>
        </p:spPr>
        <p:txBody>
          <a:bodyPr>
            <a:normAutofit fontScale="92500" lnSpcReduction="10000"/>
          </a:bodyPr>
          <a:lstStyle/>
          <a:p>
            <a:pPr marL="0" indent="0">
              <a:buNone/>
            </a:pPr>
            <a:r>
              <a:rPr lang="en-US" sz="4400" b="1" dirty="0"/>
              <a:t>2 Peter 1:1</a:t>
            </a:r>
          </a:p>
          <a:p>
            <a:pPr marL="0" indent="0">
              <a:buNone/>
            </a:pPr>
            <a:r>
              <a:rPr lang="en-US" sz="4400" b="1" dirty="0"/>
              <a:t>1 </a:t>
            </a:r>
            <a:r>
              <a:rPr lang="en-US" sz="4400" dirty="0"/>
              <a:t>Simon Peter, a servant and an apostle of Jesus Christ, to them that have obtained like precious faith with us through the righteousness of God and our Saviour Jesus Christ:</a:t>
            </a:r>
          </a:p>
        </p:txBody>
      </p:sp>
    </p:spTree>
    <p:extLst>
      <p:ext uri="{BB962C8B-B14F-4D97-AF65-F5344CB8AC3E}">
        <p14:creationId xmlns:p14="http://schemas.microsoft.com/office/powerpoint/2010/main" val="958502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BAB96-E54F-8023-A1AF-290871D062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D370A-492E-BC74-AE06-E23CFE950950}"/>
              </a:ext>
            </a:extLst>
          </p:cNvPr>
          <p:cNvSpPr>
            <a:spLocks noGrp="1"/>
          </p:cNvSpPr>
          <p:nvPr>
            <p:ph type="title"/>
          </p:nvPr>
        </p:nvSpPr>
        <p:spPr>
          <a:xfrm>
            <a:off x="5141866" y="636814"/>
            <a:ext cx="6469381" cy="1188720"/>
          </a:xfrm>
        </p:spPr>
        <p:txBody>
          <a:bodyPr>
            <a:normAutofit fontScale="90000"/>
          </a:bodyPr>
          <a:lstStyle/>
          <a:p>
            <a:r>
              <a:rPr lang="en-US" sz="4800" dirty="0"/>
              <a:t>Remember the truth</a:t>
            </a:r>
          </a:p>
        </p:txBody>
      </p:sp>
      <p:sp>
        <p:nvSpPr>
          <p:cNvPr id="3" name="Content Placeholder 2">
            <a:extLst>
              <a:ext uri="{FF2B5EF4-FFF2-40B4-BE49-F238E27FC236}">
                <a16:creationId xmlns:a16="http://schemas.microsoft.com/office/drawing/2014/main" id="{6892E4DB-4A17-CC2E-AD51-AFD766EFE75D}"/>
              </a:ext>
            </a:extLst>
          </p:cNvPr>
          <p:cNvSpPr>
            <a:spLocks noGrp="1"/>
          </p:cNvSpPr>
          <p:nvPr>
            <p:ph sz="half" idx="1"/>
          </p:nvPr>
        </p:nvSpPr>
        <p:spPr>
          <a:xfrm>
            <a:off x="5141866" y="2253343"/>
            <a:ext cx="5553348" cy="3804557"/>
          </a:xfrm>
        </p:spPr>
        <p:txBody>
          <a:bodyPr>
            <a:noAutofit/>
          </a:bodyPr>
          <a:lstStyle/>
          <a:p>
            <a:pPr marL="0" lvl="0" indent="0">
              <a:buNone/>
            </a:pPr>
            <a:r>
              <a:rPr lang="en-US" sz="6000" dirty="0"/>
              <a:t>2.  Why was it written?  </a:t>
            </a:r>
          </a:p>
          <a:p>
            <a:pPr marL="0" indent="0">
              <a:buNone/>
            </a:pPr>
            <a:r>
              <a:rPr lang="en-US" sz="6000" i="1" dirty="0"/>
              <a:t>2 Peter 3:1. </a:t>
            </a:r>
          </a:p>
        </p:txBody>
      </p:sp>
      <p:pic>
        <p:nvPicPr>
          <p:cNvPr id="9218" name="Picture 2" descr="Apostolic Responses to False Teachers in the Early Church | Midwest  Christian Outreach, Inc">
            <a:extLst>
              <a:ext uri="{FF2B5EF4-FFF2-40B4-BE49-F238E27FC236}">
                <a16:creationId xmlns:a16="http://schemas.microsoft.com/office/drawing/2014/main" id="{C8228B9B-A876-3E4A-D400-28A63D702A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228" r="18208"/>
          <a:stretch>
            <a:fillRect/>
          </a:stretch>
        </p:blipFill>
        <p:spPr bwMode="auto">
          <a:xfrm>
            <a:off x="-1" y="-79466"/>
            <a:ext cx="4637315" cy="6937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303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C86AD-C8C6-F3C5-E24B-B698A3D8DF7A}"/>
            </a:ext>
          </a:extLst>
        </p:cNvPr>
        <p:cNvGrpSpPr/>
        <p:nvPr/>
      </p:nvGrpSpPr>
      <p:grpSpPr>
        <a:xfrm>
          <a:off x="0" y="0"/>
          <a:ext cx="0" cy="0"/>
          <a:chOff x="0" y="0"/>
          <a:chExt cx="0" cy="0"/>
        </a:xfrm>
      </p:grpSpPr>
      <p:pic>
        <p:nvPicPr>
          <p:cNvPr id="10242" name="Picture 2" descr="Stir-up Sunday: how to make Christmas pudding | Sainsbury`s Magazine">
            <a:extLst>
              <a:ext uri="{FF2B5EF4-FFF2-40B4-BE49-F238E27FC236}">
                <a16:creationId xmlns:a16="http://schemas.microsoft.com/office/drawing/2014/main" id="{FC4772C6-0521-82B0-D57F-AE71D745E58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892" r="26571"/>
          <a:stretch>
            <a:fillRect/>
          </a:stretch>
        </p:blipFill>
        <p:spPr bwMode="auto">
          <a:xfrm>
            <a:off x="7004304" y="0"/>
            <a:ext cx="518769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0051F41-91DA-DD99-A4B9-B570B87C8C30}"/>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F68097EC-77F2-AA0D-00F3-CA45D0D3B109}"/>
              </a:ext>
            </a:extLst>
          </p:cNvPr>
          <p:cNvSpPr>
            <a:spLocks noGrp="1"/>
          </p:cNvSpPr>
          <p:nvPr>
            <p:ph sz="half" idx="1"/>
          </p:nvPr>
        </p:nvSpPr>
        <p:spPr>
          <a:xfrm>
            <a:off x="863127" y="1779160"/>
            <a:ext cx="5825382" cy="4376711"/>
          </a:xfrm>
        </p:spPr>
        <p:txBody>
          <a:bodyPr>
            <a:normAutofit/>
          </a:bodyPr>
          <a:lstStyle/>
          <a:p>
            <a:pPr marL="0" indent="0">
              <a:buNone/>
            </a:pPr>
            <a:r>
              <a:rPr lang="en-US" sz="4400" b="1" dirty="0"/>
              <a:t>2 Peter 3:1</a:t>
            </a:r>
          </a:p>
          <a:p>
            <a:pPr marL="0" indent="0">
              <a:buNone/>
            </a:pPr>
            <a:r>
              <a:rPr lang="en-US" sz="4400" b="1" dirty="0"/>
              <a:t>3 </a:t>
            </a:r>
            <a:r>
              <a:rPr lang="en-US" sz="4400" dirty="0"/>
              <a:t>This second epistle, beloved, I now write unto you; in both which I stir up your pure minds by way of remembrance:</a:t>
            </a:r>
          </a:p>
        </p:txBody>
      </p:sp>
    </p:spTree>
    <p:extLst>
      <p:ext uri="{BB962C8B-B14F-4D97-AF65-F5344CB8AC3E}">
        <p14:creationId xmlns:p14="http://schemas.microsoft.com/office/powerpoint/2010/main" val="1739995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3B186-E8C6-64F4-5BCF-B0B9250B0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DF5806-C510-C51B-96B3-0EAC3C7A21F6}"/>
              </a:ext>
            </a:extLst>
          </p:cNvPr>
          <p:cNvSpPr>
            <a:spLocks noGrp="1"/>
          </p:cNvSpPr>
          <p:nvPr>
            <p:ph type="title"/>
          </p:nvPr>
        </p:nvSpPr>
        <p:spPr>
          <a:xfrm>
            <a:off x="5141866" y="636814"/>
            <a:ext cx="6469381" cy="1188720"/>
          </a:xfrm>
        </p:spPr>
        <p:txBody>
          <a:bodyPr>
            <a:normAutofit fontScale="90000"/>
          </a:bodyPr>
          <a:lstStyle/>
          <a:p>
            <a:r>
              <a:rPr lang="en-US" sz="4800" dirty="0"/>
              <a:t>Remember the truth</a:t>
            </a:r>
          </a:p>
        </p:txBody>
      </p:sp>
      <p:sp>
        <p:nvSpPr>
          <p:cNvPr id="3" name="Content Placeholder 2">
            <a:extLst>
              <a:ext uri="{FF2B5EF4-FFF2-40B4-BE49-F238E27FC236}">
                <a16:creationId xmlns:a16="http://schemas.microsoft.com/office/drawing/2014/main" id="{62EFA800-C02E-94B5-33F8-4AECA0EDA9A1}"/>
              </a:ext>
            </a:extLst>
          </p:cNvPr>
          <p:cNvSpPr>
            <a:spLocks noGrp="1"/>
          </p:cNvSpPr>
          <p:nvPr>
            <p:ph sz="half" idx="1"/>
          </p:nvPr>
        </p:nvSpPr>
        <p:spPr>
          <a:xfrm>
            <a:off x="5141866" y="2253343"/>
            <a:ext cx="6196694" cy="4220609"/>
          </a:xfrm>
        </p:spPr>
        <p:txBody>
          <a:bodyPr>
            <a:noAutofit/>
          </a:bodyPr>
          <a:lstStyle/>
          <a:p>
            <a:pPr marL="0" lvl="0" indent="0">
              <a:buNone/>
            </a:pPr>
            <a:r>
              <a:rPr lang="en-US" sz="5400" dirty="0"/>
              <a:t>3. Of what does the apostle wish us to be mindful? </a:t>
            </a:r>
          </a:p>
          <a:p>
            <a:pPr marL="0" indent="0">
              <a:buNone/>
            </a:pPr>
            <a:r>
              <a:rPr lang="en-US" sz="5400" i="1" dirty="0"/>
              <a:t>2 Peter 3:2. </a:t>
            </a:r>
          </a:p>
        </p:txBody>
      </p:sp>
      <p:pic>
        <p:nvPicPr>
          <p:cNvPr id="11266" name="Picture 2" descr="The Mindful Art of Not Thinking">
            <a:extLst>
              <a:ext uri="{FF2B5EF4-FFF2-40B4-BE49-F238E27FC236}">
                <a16:creationId xmlns:a16="http://schemas.microsoft.com/office/drawing/2014/main" id="{76A0D102-0AF3-C27E-AE5E-BB91D90DF9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919" r="24425"/>
          <a:stretch>
            <a:fillRect/>
          </a:stretch>
        </p:blipFill>
        <p:spPr bwMode="auto">
          <a:xfrm flipH="1">
            <a:off x="0" y="0"/>
            <a:ext cx="48097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721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03DB7-6135-34F4-2A27-3157EE7B6EA0}"/>
            </a:ext>
          </a:extLst>
        </p:cNvPr>
        <p:cNvGrpSpPr/>
        <p:nvPr/>
      </p:nvGrpSpPr>
      <p:grpSpPr>
        <a:xfrm>
          <a:off x="0" y="0"/>
          <a:ext cx="0" cy="0"/>
          <a:chOff x="0" y="0"/>
          <a:chExt cx="0" cy="0"/>
        </a:xfrm>
      </p:grpSpPr>
      <p:pic>
        <p:nvPicPr>
          <p:cNvPr id="12292" name="Picture 4" descr="Prophets and Kings, by Ellen G. White. Chapter 26: \&quot;Behold Your God!\&quot;">
            <a:extLst>
              <a:ext uri="{FF2B5EF4-FFF2-40B4-BE49-F238E27FC236}">
                <a16:creationId xmlns:a16="http://schemas.microsoft.com/office/drawing/2014/main" id="{2ACCE625-BF97-71D1-2B6E-1736EBD2D14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9" r="47570"/>
          <a:stretch>
            <a:fillRect/>
          </a:stretch>
        </p:blipFill>
        <p:spPr bwMode="auto">
          <a:xfrm>
            <a:off x="6876288" y="0"/>
            <a:ext cx="531571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A8CB79A-0C58-3C86-7251-E2C229AD643E}"/>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A17D5247-4CDD-6FAB-3B4D-2498625D93B7}"/>
              </a:ext>
            </a:extLst>
          </p:cNvPr>
          <p:cNvSpPr>
            <a:spLocks noGrp="1"/>
          </p:cNvSpPr>
          <p:nvPr>
            <p:ph sz="half" idx="1"/>
          </p:nvPr>
        </p:nvSpPr>
        <p:spPr>
          <a:xfrm>
            <a:off x="863127" y="1779160"/>
            <a:ext cx="5825382" cy="4783620"/>
          </a:xfrm>
        </p:spPr>
        <p:txBody>
          <a:bodyPr>
            <a:normAutofit lnSpcReduction="10000"/>
          </a:bodyPr>
          <a:lstStyle/>
          <a:p>
            <a:pPr marL="0" indent="0">
              <a:buNone/>
            </a:pPr>
            <a:r>
              <a:rPr lang="en-US" sz="4000" b="1" dirty="0"/>
              <a:t>2 Peter 3:2</a:t>
            </a:r>
          </a:p>
          <a:p>
            <a:pPr marL="0" indent="0">
              <a:buNone/>
            </a:pPr>
            <a:r>
              <a:rPr lang="en-US" sz="4000" b="1" baseline="30000" dirty="0"/>
              <a:t>2 </a:t>
            </a:r>
            <a:r>
              <a:rPr lang="en-US" sz="4000" dirty="0"/>
              <a:t>That ye may be mindful of the words which were spoken before by the holy prophets, and of the commandment of us the apostles of the Lord and Saviour:</a:t>
            </a:r>
          </a:p>
        </p:txBody>
      </p:sp>
    </p:spTree>
    <p:extLst>
      <p:ext uri="{BB962C8B-B14F-4D97-AF65-F5344CB8AC3E}">
        <p14:creationId xmlns:p14="http://schemas.microsoft.com/office/powerpoint/2010/main" val="65678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F2511-D404-89CF-F8F8-60A112247F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0ECF06-FDFE-F641-A6C9-E70C2E6D8274}"/>
              </a:ext>
            </a:extLst>
          </p:cNvPr>
          <p:cNvSpPr>
            <a:spLocks noGrp="1"/>
          </p:cNvSpPr>
          <p:nvPr>
            <p:ph type="title"/>
          </p:nvPr>
        </p:nvSpPr>
        <p:spPr>
          <a:xfrm>
            <a:off x="5141866" y="636814"/>
            <a:ext cx="6469381" cy="1188720"/>
          </a:xfrm>
        </p:spPr>
        <p:txBody>
          <a:bodyPr>
            <a:normAutofit fontScale="90000"/>
          </a:bodyPr>
          <a:lstStyle/>
          <a:p>
            <a:r>
              <a:rPr lang="en-US" sz="4800" dirty="0"/>
              <a:t>Remember the truth</a:t>
            </a:r>
          </a:p>
        </p:txBody>
      </p:sp>
      <p:sp>
        <p:nvSpPr>
          <p:cNvPr id="3" name="Content Placeholder 2">
            <a:extLst>
              <a:ext uri="{FF2B5EF4-FFF2-40B4-BE49-F238E27FC236}">
                <a16:creationId xmlns:a16="http://schemas.microsoft.com/office/drawing/2014/main" id="{515D5C25-413E-ABFA-C17B-B5499B511069}"/>
              </a:ext>
            </a:extLst>
          </p:cNvPr>
          <p:cNvSpPr>
            <a:spLocks noGrp="1"/>
          </p:cNvSpPr>
          <p:nvPr>
            <p:ph sz="half" idx="1"/>
          </p:nvPr>
        </p:nvSpPr>
        <p:spPr>
          <a:xfrm>
            <a:off x="5141866" y="2253343"/>
            <a:ext cx="6196694" cy="4220609"/>
          </a:xfrm>
        </p:spPr>
        <p:txBody>
          <a:bodyPr>
            <a:noAutofit/>
          </a:bodyPr>
          <a:lstStyle/>
          <a:p>
            <a:pPr marL="0" lvl="0" indent="0">
              <a:buNone/>
            </a:pPr>
            <a:r>
              <a:rPr lang="en-US" sz="6000" dirty="0"/>
              <a:t>4. What purpose does prophecy serve? </a:t>
            </a:r>
          </a:p>
          <a:p>
            <a:pPr marL="0" indent="0">
              <a:buNone/>
            </a:pPr>
            <a:r>
              <a:rPr lang="en-US" sz="6000" i="1" dirty="0"/>
              <a:t>2 Peter 1:19. </a:t>
            </a:r>
          </a:p>
        </p:txBody>
      </p:sp>
      <p:pic>
        <p:nvPicPr>
          <p:cNvPr id="13314" name="Picture 2" descr="Bible Prophecies That Have Come True &amp; Prophecy Fulfilled Today">
            <a:extLst>
              <a:ext uri="{FF2B5EF4-FFF2-40B4-BE49-F238E27FC236}">
                <a16:creationId xmlns:a16="http://schemas.microsoft.com/office/drawing/2014/main" id="{F090D3AE-4910-6059-9A2B-C12352DD26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979" r="31488"/>
          <a:stretch>
            <a:fillRect/>
          </a:stretch>
        </p:blipFill>
        <p:spPr bwMode="auto">
          <a:xfrm>
            <a:off x="-566928" y="0"/>
            <a:ext cx="50109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785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A39EC-096C-F3B5-FE0D-302ADBD572AA}"/>
            </a:ext>
          </a:extLst>
        </p:cNvPr>
        <p:cNvGrpSpPr/>
        <p:nvPr/>
      </p:nvGrpSpPr>
      <p:grpSpPr>
        <a:xfrm>
          <a:off x="0" y="0"/>
          <a:ext cx="0" cy="0"/>
          <a:chOff x="0" y="0"/>
          <a:chExt cx="0" cy="0"/>
        </a:xfrm>
      </p:grpSpPr>
      <p:pic>
        <p:nvPicPr>
          <p:cNvPr id="14338" name="Picture 2" descr="Light Shining In Darkness Images – Browse 1,129,561 Stock Photos, Vectors,  and Video | Adobe Stock">
            <a:extLst>
              <a:ext uri="{FF2B5EF4-FFF2-40B4-BE49-F238E27FC236}">
                <a16:creationId xmlns:a16="http://schemas.microsoft.com/office/drawing/2014/main" id="{756A6A3F-8FC0-8AC8-C94F-B43E5F2B753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655" r="40248"/>
          <a:stretch>
            <a:fillRect/>
          </a:stretch>
        </p:blipFill>
        <p:spPr bwMode="auto">
          <a:xfrm>
            <a:off x="7067550" y="0"/>
            <a:ext cx="512445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6CF5E75-6C73-5011-97CF-3D1061B5AD23}"/>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E8DA972C-5CF3-3E2E-6C12-BE19685DC9A9}"/>
              </a:ext>
            </a:extLst>
          </p:cNvPr>
          <p:cNvSpPr>
            <a:spLocks noGrp="1"/>
          </p:cNvSpPr>
          <p:nvPr>
            <p:ph sz="half" idx="1"/>
          </p:nvPr>
        </p:nvSpPr>
        <p:spPr>
          <a:xfrm>
            <a:off x="863127" y="1619250"/>
            <a:ext cx="5825382" cy="4943530"/>
          </a:xfrm>
        </p:spPr>
        <p:txBody>
          <a:bodyPr>
            <a:normAutofit/>
          </a:bodyPr>
          <a:lstStyle/>
          <a:p>
            <a:pPr marL="0" indent="0">
              <a:buNone/>
            </a:pPr>
            <a:r>
              <a:rPr lang="en-US" sz="3600" b="1" dirty="0"/>
              <a:t>2 Peter 1:19</a:t>
            </a:r>
          </a:p>
          <a:p>
            <a:pPr marL="0" indent="0">
              <a:buNone/>
            </a:pPr>
            <a:r>
              <a:rPr lang="en-US" sz="3600" b="1" baseline="30000" dirty="0"/>
              <a:t>19 </a:t>
            </a:r>
            <a:r>
              <a:rPr lang="en-US" sz="3600" dirty="0"/>
              <a:t>We have also a more sure word of prophecy; whereunto ye do well that ye take heed, as unto a light that shineth in a dark place, until the day dawn, and the day star arise in your hearts:</a:t>
            </a:r>
          </a:p>
        </p:txBody>
      </p:sp>
    </p:spTree>
    <p:extLst>
      <p:ext uri="{BB962C8B-B14F-4D97-AF65-F5344CB8AC3E}">
        <p14:creationId xmlns:p14="http://schemas.microsoft.com/office/powerpoint/2010/main" val="3533921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AC9A0-9426-B59D-AE2D-57203877E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D7B5F-09D7-5A0F-66D1-61D381EF0029}"/>
              </a:ext>
            </a:extLst>
          </p:cNvPr>
          <p:cNvSpPr>
            <a:spLocks noGrp="1"/>
          </p:cNvSpPr>
          <p:nvPr>
            <p:ph type="title"/>
          </p:nvPr>
        </p:nvSpPr>
        <p:spPr>
          <a:xfrm>
            <a:off x="5141866" y="636814"/>
            <a:ext cx="6469381" cy="1188720"/>
          </a:xfrm>
        </p:spPr>
        <p:txBody>
          <a:bodyPr>
            <a:normAutofit fontScale="90000"/>
          </a:bodyPr>
          <a:lstStyle/>
          <a:p>
            <a:r>
              <a:rPr lang="en-US" sz="4800" dirty="0"/>
              <a:t>Remember the truth</a:t>
            </a:r>
          </a:p>
        </p:txBody>
      </p:sp>
      <p:sp>
        <p:nvSpPr>
          <p:cNvPr id="3" name="Content Placeholder 2">
            <a:extLst>
              <a:ext uri="{FF2B5EF4-FFF2-40B4-BE49-F238E27FC236}">
                <a16:creationId xmlns:a16="http://schemas.microsoft.com/office/drawing/2014/main" id="{74FF01B1-D8AE-3921-6812-06484A3EF06E}"/>
              </a:ext>
            </a:extLst>
          </p:cNvPr>
          <p:cNvSpPr>
            <a:spLocks noGrp="1"/>
          </p:cNvSpPr>
          <p:nvPr>
            <p:ph sz="half" idx="1"/>
          </p:nvPr>
        </p:nvSpPr>
        <p:spPr>
          <a:xfrm>
            <a:off x="5141866" y="2000577"/>
            <a:ext cx="6196694" cy="4220609"/>
          </a:xfrm>
        </p:spPr>
        <p:txBody>
          <a:bodyPr>
            <a:noAutofit/>
          </a:bodyPr>
          <a:lstStyle/>
          <a:p>
            <a:pPr marL="0" lvl="0" indent="0">
              <a:buNone/>
            </a:pPr>
            <a:r>
              <a:rPr lang="en-US" sz="5400" dirty="0"/>
              <a:t>5. Upon what is special light given by the prophecy? </a:t>
            </a:r>
          </a:p>
          <a:p>
            <a:pPr marL="0" lvl="0" indent="0">
              <a:buNone/>
            </a:pPr>
            <a:r>
              <a:rPr lang="en-US" sz="5400" i="1" dirty="0"/>
              <a:t>1 Peter 1:11, last part; </a:t>
            </a:r>
          </a:p>
          <a:p>
            <a:pPr marL="0" lvl="0" indent="0">
              <a:buNone/>
            </a:pPr>
            <a:r>
              <a:rPr lang="en-US" sz="5400" i="1" dirty="0"/>
              <a:t>Daniel 2:28. </a:t>
            </a:r>
          </a:p>
        </p:txBody>
      </p:sp>
      <p:pic>
        <p:nvPicPr>
          <p:cNvPr id="6" name="Picture 5">
            <a:extLst>
              <a:ext uri="{FF2B5EF4-FFF2-40B4-BE49-F238E27FC236}">
                <a16:creationId xmlns:a16="http://schemas.microsoft.com/office/drawing/2014/main" id="{DD76AEA2-5331-517C-581D-9967CFD0CFC0}"/>
              </a:ext>
            </a:extLst>
          </p:cNvPr>
          <p:cNvPicPr>
            <a:picLocks noChangeAspect="1"/>
          </p:cNvPicPr>
          <p:nvPr/>
        </p:nvPicPr>
        <p:blipFill>
          <a:blip r:embed="rId2"/>
          <a:srcRect l="6334" r="12666" b="20000"/>
          <a:stretch>
            <a:fillRect/>
          </a:stretch>
        </p:blipFill>
        <p:spPr>
          <a:xfrm>
            <a:off x="0" y="0"/>
            <a:ext cx="4629150" cy="6858000"/>
          </a:xfrm>
          <a:prstGeom prst="rect">
            <a:avLst/>
          </a:prstGeom>
        </p:spPr>
      </p:pic>
    </p:spTree>
    <p:extLst>
      <p:ext uri="{BB962C8B-B14F-4D97-AF65-F5344CB8AC3E}">
        <p14:creationId xmlns:p14="http://schemas.microsoft.com/office/powerpoint/2010/main" val="1741666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B2F3B-079D-7923-1AA7-FC58E392ED92}"/>
            </a:ext>
          </a:extLst>
        </p:cNvPr>
        <p:cNvGrpSpPr/>
        <p:nvPr/>
      </p:nvGrpSpPr>
      <p:grpSpPr>
        <a:xfrm>
          <a:off x="0" y="0"/>
          <a:ext cx="0" cy="0"/>
          <a:chOff x="0" y="0"/>
          <a:chExt cx="0" cy="0"/>
        </a:xfrm>
      </p:grpSpPr>
      <p:pic>
        <p:nvPicPr>
          <p:cNvPr id="16386" name="Picture 2" descr="The Second Coming - Word on Fire">
            <a:extLst>
              <a:ext uri="{FF2B5EF4-FFF2-40B4-BE49-F238E27FC236}">
                <a16:creationId xmlns:a16="http://schemas.microsoft.com/office/drawing/2014/main" id="{145DBA08-FEB8-AC9F-1C03-9EA4BE49069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561" r="37237"/>
          <a:stretch>
            <a:fillRect/>
          </a:stretch>
        </p:blipFill>
        <p:spPr bwMode="auto">
          <a:xfrm>
            <a:off x="6688508" y="0"/>
            <a:ext cx="550349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14F1084-C391-5852-6D60-562615872C37}"/>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A5C7B827-122C-0068-EAAC-C078D2FBF2C5}"/>
              </a:ext>
            </a:extLst>
          </p:cNvPr>
          <p:cNvSpPr>
            <a:spLocks noGrp="1"/>
          </p:cNvSpPr>
          <p:nvPr>
            <p:ph sz="half" idx="1"/>
          </p:nvPr>
        </p:nvSpPr>
        <p:spPr>
          <a:xfrm>
            <a:off x="863127" y="1619250"/>
            <a:ext cx="5825382" cy="4943530"/>
          </a:xfrm>
        </p:spPr>
        <p:txBody>
          <a:bodyPr>
            <a:normAutofit/>
          </a:bodyPr>
          <a:lstStyle/>
          <a:p>
            <a:pPr marL="0" indent="0">
              <a:buNone/>
            </a:pPr>
            <a:r>
              <a:rPr lang="en-US" sz="3600" b="1" dirty="0"/>
              <a:t>1 Peter 1:11</a:t>
            </a:r>
          </a:p>
          <a:p>
            <a:pPr marL="0" indent="0">
              <a:buNone/>
            </a:pPr>
            <a:r>
              <a:rPr lang="en-US" sz="3600" b="1" baseline="30000" dirty="0"/>
              <a:t>11 </a:t>
            </a:r>
            <a:r>
              <a:rPr lang="en-US" sz="3600" dirty="0"/>
              <a:t>Searching what, or what manner of time the Spirit of Christ which was in them did signify, when it testified beforehand the sufferings of Christ, and the glory that should follow.</a:t>
            </a:r>
          </a:p>
        </p:txBody>
      </p:sp>
    </p:spTree>
    <p:extLst>
      <p:ext uri="{BB962C8B-B14F-4D97-AF65-F5344CB8AC3E}">
        <p14:creationId xmlns:p14="http://schemas.microsoft.com/office/powerpoint/2010/main" val="898245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F7588-3669-4F24-85A7-B93A8CB74E39}"/>
            </a:ext>
          </a:extLst>
        </p:cNvPr>
        <p:cNvGrpSpPr/>
        <p:nvPr/>
      </p:nvGrpSpPr>
      <p:grpSpPr>
        <a:xfrm>
          <a:off x="0" y="0"/>
          <a:ext cx="0" cy="0"/>
          <a:chOff x="0" y="0"/>
          <a:chExt cx="0" cy="0"/>
        </a:xfrm>
      </p:grpSpPr>
      <p:pic>
        <p:nvPicPr>
          <p:cNvPr id="17410" name="Picture 2" descr="The Best is yet to Come ~ Daniel 2:24-49 ~ Carl Crouse">
            <a:extLst>
              <a:ext uri="{FF2B5EF4-FFF2-40B4-BE49-F238E27FC236}">
                <a16:creationId xmlns:a16="http://schemas.microsoft.com/office/drawing/2014/main" id="{DB481D49-61D1-6864-C4C9-BE9C9748321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671" t="-417" r="13412" b="417"/>
          <a:stretch>
            <a:fillRect/>
          </a:stretch>
        </p:blipFill>
        <p:spPr bwMode="auto">
          <a:xfrm>
            <a:off x="6915150" y="-28835"/>
            <a:ext cx="5276850" cy="69156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B2FC6B6-79CE-4A1C-FC34-A05E40D12732}"/>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76A9FF3B-4AEA-AD6E-4F78-2C52F717F247}"/>
              </a:ext>
            </a:extLst>
          </p:cNvPr>
          <p:cNvSpPr>
            <a:spLocks noGrp="1"/>
          </p:cNvSpPr>
          <p:nvPr>
            <p:ph sz="half" idx="1"/>
          </p:nvPr>
        </p:nvSpPr>
        <p:spPr>
          <a:xfrm>
            <a:off x="863127" y="1619250"/>
            <a:ext cx="5825382" cy="4943530"/>
          </a:xfrm>
        </p:spPr>
        <p:txBody>
          <a:bodyPr>
            <a:normAutofit/>
          </a:bodyPr>
          <a:lstStyle/>
          <a:p>
            <a:pPr marL="0" indent="0">
              <a:buNone/>
            </a:pPr>
            <a:r>
              <a:rPr lang="en-US" sz="3600" b="1" dirty="0"/>
              <a:t>Daniel 2:28</a:t>
            </a:r>
          </a:p>
          <a:p>
            <a:pPr marL="0" indent="0">
              <a:buNone/>
            </a:pPr>
            <a:r>
              <a:rPr lang="en-US" sz="3600" b="1" baseline="30000" dirty="0"/>
              <a:t>28 </a:t>
            </a:r>
            <a:r>
              <a:rPr lang="en-US" sz="3600" dirty="0"/>
              <a:t>But there is a God in heaven that </a:t>
            </a:r>
            <a:r>
              <a:rPr lang="en-US" sz="3600" dirty="0" err="1"/>
              <a:t>revealeth</a:t>
            </a:r>
            <a:r>
              <a:rPr lang="en-US" sz="3600" dirty="0"/>
              <a:t> secrets, and maketh known to the king Nebuchadnezzar what shall be in the latter days. Thy dream, and the visions of thy head upon thy bed, are these;</a:t>
            </a:r>
          </a:p>
        </p:txBody>
      </p:sp>
    </p:spTree>
    <p:extLst>
      <p:ext uri="{BB962C8B-B14F-4D97-AF65-F5344CB8AC3E}">
        <p14:creationId xmlns:p14="http://schemas.microsoft.com/office/powerpoint/2010/main" val="1446311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0870F-D20E-55FE-2833-7B75AF373F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EE1F62-32F8-43EA-20DA-8742459EFEBD}"/>
              </a:ext>
            </a:extLst>
          </p:cNvPr>
          <p:cNvSpPr>
            <a:spLocks noGrp="1"/>
          </p:cNvSpPr>
          <p:nvPr>
            <p:ph type="title"/>
          </p:nvPr>
        </p:nvSpPr>
        <p:spPr>
          <a:xfrm>
            <a:off x="5141866" y="636814"/>
            <a:ext cx="6469381" cy="1188720"/>
          </a:xfrm>
        </p:spPr>
        <p:txBody>
          <a:bodyPr>
            <a:normAutofit fontScale="90000"/>
          </a:bodyPr>
          <a:lstStyle/>
          <a:p>
            <a:r>
              <a:rPr lang="en-US" sz="4800" dirty="0"/>
              <a:t>Remember the truth</a:t>
            </a:r>
          </a:p>
        </p:txBody>
      </p:sp>
      <p:sp>
        <p:nvSpPr>
          <p:cNvPr id="3" name="Content Placeholder 2">
            <a:extLst>
              <a:ext uri="{FF2B5EF4-FFF2-40B4-BE49-F238E27FC236}">
                <a16:creationId xmlns:a16="http://schemas.microsoft.com/office/drawing/2014/main" id="{2661BEE8-E8D6-41A0-CA53-BC9A3489F7E3}"/>
              </a:ext>
            </a:extLst>
          </p:cNvPr>
          <p:cNvSpPr>
            <a:spLocks noGrp="1"/>
          </p:cNvSpPr>
          <p:nvPr>
            <p:ph sz="half" idx="1"/>
          </p:nvPr>
        </p:nvSpPr>
        <p:spPr>
          <a:xfrm>
            <a:off x="5141866" y="2000577"/>
            <a:ext cx="6196694" cy="4220609"/>
          </a:xfrm>
        </p:spPr>
        <p:txBody>
          <a:bodyPr>
            <a:noAutofit/>
          </a:bodyPr>
          <a:lstStyle/>
          <a:p>
            <a:pPr marL="0" lvl="0" indent="0">
              <a:buNone/>
            </a:pPr>
            <a:r>
              <a:rPr lang="en-US" sz="4000" dirty="0"/>
              <a:t>6. Give reference to some prophecies which foretell the final glory of Christ, and give the substance of each. </a:t>
            </a:r>
          </a:p>
          <a:p>
            <a:pPr marL="0" indent="0">
              <a:buNone/>
            </a:pPr>
            <a:r>
              <a:rPr lang="en-US" sz="4000" i="1" dirty="0"/>
              <a:t>Psalm 50:1-3; Habakkuk 3:3-6; Isaiah 63:1-6, etc. </a:t>
            </a:r>
            <a:endParaRPr lang="en-US" sz="4000" dirty="0"/>
          </a:p>
        </p:txBody>
      </p:sp>
      <p:pic>
        <p:nvPicPr>
          <p:cNvPr id="18436" name="Picture 4" descr="What Does Jesus Christ's Second Coming With Great Glory Mean? – Follow  Christ">
            <a:extLst>
              <a:ext uri="{FF2B5EF4-FFF2-40B4-BE49-F238E27FC236}">
                <a16:creationId xmlns:a16="http://schemas.microsoft.com/office/drawing/2014/main" id="{BBB597B8-C992-DE37-7653-66B01C7ADF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344" r="34330"/>
          <a:stretch>
            <a:fillRect/>
          </a:stretch>
        </p:blipFill>
        <p:spPr bwMode="auto">
          <a:xfrm>
            <a:off x="0" y="0"/>
            <a:ext cx="467269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800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8B17F-D188-8F60-B595-09D3FCDD7878}"/>
            </a:ext>
          </a:extLst>
        </p:cNvPr>
        <p:cNvGrpSpPr/>
        <p:nvPr/>
      </p:nvGrpSpPr>
      <p:grpSpPr>
        <a:xfrm>
          <a:off x="0" y="0"/>
          <a:ext cx="0" cy="0"/>
          <a:chOff x="0" y="0"/>
          <a:chExt cx="0" cy="0"/>
        </a:xfrm>
      </p:grpSpPr>
      <p:pic>
        <p:nvPicPr>
          <p:cNvPr id="19458" name="Picture 2" descr="There is a resistance in the atmosphere right now, and it's not without  reason. The pressure many are feeling is because of the greater glory that  is coming in greater measure. When">
            <a:extLst>
              <a:ext uri="{FF2B5EF4-FFF2-40B4-BE49-F238E27FC236}">
                <a16:creationId xmlns:a16="http://schemas.microsoft.com/office/drawing/2014/main" id="{1716124E-BCA3-71A7-0195-3A79F2162E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4442"/>
          <a:stretch>
            <a:fillRect/>
          </a:stretch>
        </p:blipFill>
        <p:spPr bwMode="auto">
          <a:xfrm>
            <a:off x="6858000" y="0"/>
            <a:ext cx="533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47EB641-6C01-0377-96C8-204B4E6BE287}"/>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70ED1179-827F-3A33-CD90-4E7166F6620A}"/>
              </a:ext>
            </a:extLst>
          </p:cNvPr>
          <p:cNvSpPr>
            <a:spLocks noGrp="1"/>
          </p:cNvSpPr>
          <p:nvPr>
            <p:ph sz="half" idx="1"/>
          </p:nvPr>
        </p:nvSpPr>
        <p:spPr>
          <a:xfrm>
            <a:off x="590551" y="1619250"/>
            <a:ext cx="6000750" cy="4943530"/>
          </a:xfrm>
        </p:spPr>
        <p:txBody>
          <a:bodyPr>
            <a:noAutofit/>
          </a:bodyPr>
          <a:lstStyle/>
          <a:p>
            <a:pPr marL="0" indent="0">
              <a:buNone/>
            </a:pPr>
            <a:r>
              <a:rPr lang="en-US" sz="3700" b="1" dirty="0"/>
              <a:t>Psalm 50:1-3</a:t>
            </a:r>
          </a:p>
          <a:p>
            <a:pPr marL="0" indent="0">
              <a:buNone/>
            </a:pPr>
            <a:r>
              <a:rPr lang="en-US" sz="3700" b="1" dirty="0"/>
              <a:t>50 </a:t>
            </a:r>
            <a:r>
              <a:rPr lang="en-US" sz="3700" dirty="0"/>
              <a:t>The mighty God, even the </a:t>
            </a:r>
            <a:r>
              <a:rPr lang="en-US" sz="3700" cap="small" dirty="0"/>
              <a:t>Lord</a:t>
            </a:r>
            <a:r>
              <a:rPr lang="en-US" sz="3700" dirty="0"/>
              <a:t>, hath spoken…</a:t>
            </a:r>
            <a:r>
              <a:rPr lang="en-US" sz="3700" b="1" baseline="30000" dirty="0"/>
              <a:t>3 </a:t>
            </a:r>
            <a:r>
              <a:rPr lang="en-US" sz="3700" dirty="0"/>
              <a:t>Our God shall come, and shall not keep silence: a fire shall devour before him, and it shall be very tempestuous round about him.</a:t>
            </a:r>
          </a:p>
        </p:txBody>
      </p:sp>
    </p:spTree>
    <p:extLst>
      <p:ext uri="{BB962C8B-B14F-4D97-AF65-F5344CB8AC3E}">
        <p14:creationId xmlns:p14="http://schemas.microsoft.com/office/powerpoint/2010/main" val="2669136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D4381-1897-EE37-DB4A-8C76DBE58DC9}"/>
            </a:ext>
          </a:extLst>
        </p:cNvPr>
        <p:cNvGrpSpPr/>
        <p:nvPr/>
      </p:nvGrpSpPr>
      <p:grpSpPr>
        <a:xfrm>
          <a:off x="0" y="0"/>
          <a:ext cx="0" cy="0"/>
          <a:chOff x="0" y="0"/>
          <a:chExt cx="0" cy="0"/>
        </a:xfrm>
      </p:grpSpPr>
      <p:pic>
        <p:nvPicPr>
          <p:cNvPr id="20484" name="Picture 4" descr="Jesus Is Still King: Easter Sunday Truth Lives On | TikTok">
            <a:extLst>
              <a:ext uri="{FF2B5EF4-FFF2-40B4-BE49-F238E27FC236}">
                <a16:creationId xmlns:a16="http://schemas.microsoft.com/office/drawing/2014/main" id="{001F6F35-4A7E-3A69-AF46-A7C42716B33A}"/>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18128" b="40619"/>
          <a:stretch>
            <a:fillRect/>
          </a:stretch>
        </p:blipFill>
        <p:spPr bwMode="auto">
          <a:xfrm>
            <a:off x="6908800" y="0"/>
            <a:ext cx="529513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751B458-4BF3-F130-28FF-6E161FC67799}"/>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9814ABDD-5476-FF3C-8F1F-F92D4EA31B55}"/>
              </a:ext>
            </a:extLst>
          </p:cNvPr>
          <p:cNvSpPr>
            <a:spLocks noGrp="1"/>
          </p:cNvSpPr>
          <p:nvPr>
            <p:ph sz="half" idx="1"/>
          </p:nvPr>
        </p:nvSpPr>
        <p:spPr>
          <a:xfrm>
            <a:off x="590551" y="1619250"/>
            <a:ext cx="6013449" cy="4943530"/>
          </a:xfrm>
        </p:spPr>
        <p:txBody>
          <a:bodyPr>
            <a:noAutofit/>
          </a:bodyPr>
          <a:lstStyle/>
          <a:p>
            <a:pPr marL="0" indent="0">
              <a:buNone/>
            </a:pPr>
            <a:r>
              <a:rPr lang="en-US" sz="4000" b="1" dirty="0"/>
              <a:t>Habakkuk 3:3-6</a:t>
            </a:r>
          </a:p>
          <a:p>
            <a:pPr marL="0" indent="0">
              <a:buNone/>
            </a:pPr>
            <a:r>
              <a:rPr lang="en-US" sz="4000" b="1" baseline="30000" dirty="0"/>
              <a:t>3 </a:t>
            </a:r>
            <a:r>
              <a:rPr lang="en-US" sz="4000" dirty="0"/>
              <a:t>God came from Teman, and the Holy One from mount Paran. Selah. His glory covered the heavens, and the earth was full of his praise.</a:t>
            </a:r>
          </a:p>
        </p:txBody>
      </p:sp>
    </p:spTree>
    <p:extLst>
      <p:ext uri="{BB962C8B-B14F-4D97-AF65-F5344CB8AC3E}">
        <p14:creationId xmlns:p14="http://schemas.microsoft.com/office/powerpoint/2010/main" val="818234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C35A8-A124-B8D3-B247-15E2ED3C6E1A}"/>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BA24CA2-1ACC-4DD1-4495-FE4612185FCB}"/>
              </a:ext>
            </a:extLst>
          </p:cNvPr>
          <p:cNvPicPr>
            <a:picLocks noGrp="1" noChangeAspect="1"/>
          </p:cNvPicPr>
          <p:nvPr>
            <p:ph sz="half" idx="2"/>
          </p:nvPr>
        </p:nvPicPr>
        <p:blipFill rotWithShape="1">
          <a:blip r:embed="rId2"/>
          <a:srcRect l="29013" r="28236"/>
          <a:stretch>
            <a:fillRect/>
          </a:stretch>
        </p:blipFill>
        <p:spPr bwMode="auto">
          <a:xfrm>
            <a:off x="6762750" y="0"/>
            <a:ext cx="542925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F32EA68-0674-EB82-CB1B-CE1E602F92CB}"/>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694F0CB1-DA64-385C-2211-40007EA5037D}"/>
              </a:ext>
            </a:extLst>
          </p:cNvPr>
          <p:cNvSpPr>
            <a:spLocks noGrp="1"/>
          </p:cNvSpPr>
          <p:nvPr>
            <p:ph sz="half" idx="1"/>
          </p:nvPr>
        </p:nvSpPr>
        <p:spPr>
          <a:xfrm>
            <a:off x="590551" y="1619250"/>
            <a:ext cx="5695949" cy="4943530"/>
          </a:xfrm>
        </p:spPr>
        <p:txBody>
          <a:bodyPr>
            <a:noAutofit/>
          </a:bodyPr>
          <a:lstStyle/>
          <a:p>
            <a:pPr marL="0" indent="0">
              <a:buNone/>
            </a:pPr>
            <a:r>
              <a:rPr lang="en-US" sz="4400" b="1" dirty="0"/>
              <a:t>Habakkuk 3:3-6</a:t>
            </a:r>
          </a:p>
          <a:p>
            <a:pPr marL="0" indent="0">
              <a:buNone/>
            </a:pPr>
            <a:r>
              <a:rPr lang="en-US" sz="4400" b="1" baseline="30000" dirty="0"/>
              <a:t>4 </a:t>
            </a:r>
            <a:r>
              <a:rPr lang="en-US" sz="4400" dirty="0"/>
              <a:t>And his brightness was as the light; he had horns coming out of his hand: and there was the hiding of his power.</a:t>
            </a:r>
          </a:p>
        </p:txBody>
      </p:sp>
    </p:spTree>
    <p:extLst>
      <p:ext uri="{BB962C8B-B14F-4D97-AF65-F5344CB8AC3E}">
        <p14:creationId xmlns:p14="http://schemas.microsoft.com/office/powerpoint/2010/main" val="3275123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40E8-1886-CC0B-ECD2-B1C6BF086604}"/>
            </a:ext>
          </a:extLst>
        </p:cNvPr>
        <p:cNvGrpSpPr/>
        <p:nvPr/>
      </p:nvGrpSpPr>
      <p:grpSpPr>
        <a:xfrm>
          <a:off x="0" y="0"/>
          <a:ext cx="0" cy="0"/>
          <a:chOff x="0" y="0"/>
          <a:chExt cx="0" cy="0"/>
        </a:xfrm>
      </p:grpSpPr>
      <p:pic>
        <p:nvPicPr>
          <p:cNvPr id="21506" name="Picture 2" descr="God's radiance from His Glory">
            <a:extLst>
              <a:ext uri="{FF2B5EF4-FFF2-40B4-BE49-F238E27FC236}">
                <a16:creationId xmlns:a16="http://schemas.microsoft.com/office/drawing/2014/main" id="{0F8FC692-B831-96E2-4BCF-8CF2010CD9C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469" r="14256" b="-469"/>
          <a:stretch>
            <a:fillRect/>
          </a:stretch>
        </p:blipFill>
        <p:spPr bwMode="auto">
          <a:xfrm>
            <a:off x="6096000" y="32357"/>
            <a:ext cx="6096000" cy="690111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03B2357-AFC8-EB4B-6C57-CDF2474FECCF}"/>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C3CBB191-0356-E14F-28DE-77A8F7A6271C}"/>
              </a:ext>
            </a:extLst>
          </p:cNvPr>
          <p:cNvSpPr>
            <a:spLocks noGrp="1"/>
          </p:cNvSpPr>
          <p:nvPr>
            <p:ph sz="half" idx="1"/>
          </p:nvPr>
        </p:nvSpPr>
        <p:spPr>
          <a:xfrm>
            <a:off x="590551" y="1619250"/>
            <a:ext cx="6000750" cy="4943530"/>
          </a:xfrm>
        </p:spPr>
        <p:txBody>
          <a:bodyPr>
            <a:noAutofit/>
          </a:bodyPr>
          <a:lstStyle/>
          <a:p>
            <a:pPr marL="0" indent="0">
              <a:buNone/>
            </a:pPr>
            <a:r>
              <a:rPr lang="en-US" sz="5400" b="1" dirty="0"/>
              <a:t>Habakkuk 3:3-6</a:t>
            </a:r>
          </a:p>
          <a:p>
            <a:pPr marL="0" indent="0">
              <a:buNone/>
            </a:pPr>
            <a:r>
              <a:rPr lang="en-US" sz="5400" b="1" baseline="30000" dirty="0"/>
              <a:t>5 </a:t>
            </a:r>
            <a:r>
              <a:rPr lang="en-US" sz="5400" dirty="0"/>
              <a:t>Before him went the pestilence, and burning coals went forth at his feet.</a:t>
            </a:r>
          </a:p>
        </p:txBody>
      </p:sp>
    </p:spTree>
    <p:extLst>
      <p:ext uri="{BB962C8B-B14F-4D97-AF65-F5344CB8AC3E}">
        <p14:creationId xmlns:p14="http://schemas.microsoft.com/office/powerpoint/2010/main" val="693410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68418-A74F-4DE9-827F-888CA4248532}"/>
            </a:ext>
          </a:extLst>
        </p:cNvPr>
        <p:cNvGrpSpPr/>
        <p:nvPr/>
      </p:nvGrpSpPr>
      <p:grpSpPr>
        <a:xfrm>
          <a:off x="0" y="0"/>
          <a:ext cx="0" cy="0"/>
          <a:chOff x="0" y="0"/>
          <a:chExt cx="0" cy="0"/>
        </a:xfrm>
      </p:grpSpPr>
      <p:pic>
        <p:nvPicPr>
          <p:cNvPr id="22530" name="Picture 2" descr="The Enduring Spirit of Jesus in Modern Times | TikTok">
            <a:extLst>
              <a:ext uri="{FF2B5EF4-FFF2-40B4-BE49-F238E27FC236}">
                <a16:creationId xmlns:a16="http://schemas.microsoft.com/office/drawing/2014/main" id="{383F91C4-DEC0-68AD-59DA-F2AF2D92E68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1650"/>
          <a:stretch>
            <a:fillRect/>
          </a:stretch>
        </p:blipFill>
        <p:spPr bwMode="auto">
          <a:xfrm>
            <a:off x="6377813" y="0"/>
            <a:ext cx="58141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19FB406-D809-4F43-600D-1B0D56A6033E}"/>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704B09C3-E95C-BCBC-B73D-2189258D2C0C}"/>
              </a:ext>
            </a:extLst>
          </p:cNvPr>
          <p:cNvSpPr>
            <a:spLocks noGrp="1"/>
          </p:cNvSpPr>
          <p:nvPr>
            <p:ph sz="half" idx="1"/>
          </p:nvPr>
        </p:nvSpPr>
        <p:spPr>
          <a:xfrm>
            <a:off x="590551" y="1619250"/>
            <a:ext cx="6000750" cy="4943530"/>
          </a:xfrm>
        </p:spPr>
        <p:txBody>
          <a:bodyPr>
            <a:noAutofit/>
          </a:bodyPr>
          <a:lstStyle/>
          <a:p>
            <a:pPr marL="0" indent="0">
              <a:buNone/>
            </a:pPr>
            <a:r>
              <a:rPr lang="en-US" sz="3600" b="1" dirty="0"/>
              <a:t>Habakkuk 3:3-6</a:t>
            </a:r>
          </a:p>
          <a:p>
            <a:pPr marL="0" indent="0">
              <a:buNone/>
            </a:pPr>
            <a:r>
              <a:rPr lang="en-US" sz="3600" b="1" baseline="30000" dirty="0"/>
              <a:t>6 </a:t>
            </a:r>
            <a:r>
              <a:rPr lang="en-US" sz="3600" dirty="0"/>
              <a:t>He stood, and measured the earth: he beheld, and drove asunder the nations; and the everlasting mountains were scattered, the perpetual hills did bow: his ways are everlasting.</a:t>
            </a:r>
          </a:p>
        </p:txBody>
      </p:sp>
    </p:spTree>
    <p:extLst>
      <p:ext uri="{BB962C8B-B14F-4D97-AF65-F5344CB8AC3E}">
        <p14:creationId xmlns:p14="http://schemas.microsoft.com/office/powerpoint/2010/main" val="834362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911F6-2D87-3BBC-0828-BC43076F1CF3}"/>
            </a:ext>
          </a:extLst>
        </p:cNvPr>
        <p:cNvGrpSpPr/>
        <p:nvPr/>
      </p:nvGrpSpPr>
      <p:grpSpPr>
        <a:xfrm>
          <a:off x="0" y="0"/>
          <a:ext cx="0" cy="0"/>
          <a:chOff x="0" y="0"/>
          <a:chExt cx="0" cy="0"/>
        </a:xfrm>
      </p:grpSpPr>
      <p:pic>
        <p:nvPicPr>
          <p:cNvPr id="23554" name="Picture 2" descr="Jesus Reigns in Glory: the Ascension - St. Paul Center">
            <a:extLst>
              <a:ext uri="{FF2B5EF4-FFF2-40B4-BE49-F238E27FC236}">
                <a16:creationId xmlns:a16="http://schemas.microsoft.com/office/drawing/2014/main" id="{71E79BFB-DC39-5EE9-0658-AEBCE1A78D2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832" r="31334"/>
          <a:stretch>
            <a:fillRect/>
          </a:stretch>
        </p:blipFill>
        <p:spPr bwMode="auto">
          <a:xfrm>
            <a:off x="6847840" y="0"/>
            <a:ext cx="534416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8F1640B-83B1-7710-57F1-D966F43CAAD5}"/>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B88241D6-DBF4-2062-965E-0FED30623451}"/>
              </a:ext>
            </a:extLst>
          </p:cNvPr>
          <p:cNvSpPr>
            <a:spLocks noGrp="1"/>
          </p:cNvSpPr>
          <p:nvPr>
            <p:ph sz="half" idx="1"/>
          </p:nvPr>
        </p:nvSpPr>
        <p:spPr>
          <a:xfrm>
            <a:off x="590551" y="1619250"/>
            <a:ext cx="6000750" cy="4943530"/>
          </a:xfrm>
        </p:spPr>
        <p:txBody>
          <a:bodyPr>
            <a:noAutofit/>
          </a:bodyPr>
          <a:lstStyle/>
          <a:p>
            <a:pPr marL="0" indent="0">
              <a:buNone/>
            </a:pPr>
            <a:r>
              <a:rPr lang="en-US" sz="3600" b="1" dirty="0"/>
              <a:t>Isaiah 63:1-6</a:t>
            </a:r>
          </a:p>
          <a:p>
            <a:pPr marL="0" indent="0">
              <a:buNone/>
            </a:pPr>
            <a:r>
              <a:rPr lang="en-US" sz="3600" b="1" dirty="0"/>
              <a:t>63 </a:t>
            </a:r>
            <a:r>
              <a:rPr lang="en-US" sz="3600" dirty="0"/>
              <a:t>Who is this that cometh from Edom, with dyed garments from Bozrah? this that is glorious in his apparel, travelling in the greatness of his strength? I that speak in righteousness, mighty to save...</a:t>
            </a:r>
          </a:p>
        </p:txBody>
      </p:sp>
    </p:spTree>
    <p:extLst>
      <p:ext uri="{BB962C8B-B14F-4D97-AF65-F5344CB8AC3E}">
        <p14:creationId xmlns:p14="http://schemas.microsoft.com/office/powerpoint/2010/main" val="273774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9F4EF-4F98-2D01-05D7-B024763A01CA}"/>
            </a:ext>
          </a:extLst>
        </p:cNvPr>
        <p:cNvGrpSpPr/>
        <p:nvPr/>
      </p:nvGrpSpPr>
      <p:grpSpPr>
        <a:xfrm>
          <a:off x="0" y="0"/>
          <a:ext cx="0" cy="0"/>
          <a:chOff x="0" y="0"/>
          <a:chExt cx="0" cy="0"/>
        </a:xfrm>
      </p:grpSpPr>
      <p:pic>
        <p:nvPicPr>
          <p:cNvPr id="24578" name="Picture 2" descr="Christ in Glory Painting by Giovanni Battista Gaulli - Fine Art America">
            <a:extLst>
              <a:ext uri="{FF2B5EF4-FFF2-40B4-BE49-F238E27FC236}">
                <a16:creationId xmlns:a16="http://schemas.microsoft.com/office/drawing/2014/main" id="{51F25837-90E6-7041-87FB-CC8F3E05738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403" b="15201"/>
          <a:stretch>
            <a:fillRect/>
          </a:stretch>
        </p:blipFill>
        <p:spPr bwMode="auto">
          <a:xfrm>
            <a:off x="6441441" y="0"/>
            <a:ext cx="573786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C661E0-737F-3375-A002-C0567CC998BB}"/>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76273B27-158E-E8ED-7E0E-95E975496173}"/>
              </a:ext>
            </a:extLst>
          </p:cNvPr>
          <p:cNvSpPr>
            <a:spLocks noGrp="1"/>
          </p:cNvSpPr>
          <p:nvPr>
            <p:ph sz="half" idx="1"/>
          </p:nvPr>
        </p:nvSpPr>
        <p:spPr>
          <a:xfrm>
            <a:off x="590551" y="1619250"/>
            <a:ext cx="6000750" cy="4943530"/>
          </a:xfrm>
        </p:spPr>
        <p:txBody>
          <a:bodyPr>
            <a:noAutofit/>
          </a:bodyPr>
          <a:lstStyle/>
          <a:p>
            <a:pPr marL="0" indent="0">
              <a:buNone/>
            </a:pPr>
            <a:r>
              <a:rPr lang="en-US" sz="3400" b="1" dirty="0"/>
              <a:t>Isaiah 63:1-6</a:t>
            </a:r>
          </a:p>
          <a:p>
            <a:pPr marL="0" indent="0">
              <a:buNone/>
            </a:pPr>
            <a:r>
              <a:rPr lang="en-US" sz="3400" b="1" baseline="30000" dirty="0"/>
              <a:t>3 </a:t>
            </a:r>
            <a:r>
              <a:rPr lang="en-US" sz="3400" dirty="0"/>
              <a:t>I have trodden the winepress alone; and of the people there was none with me: for I will tread them in mine anger, and trample them in my fury; and their blood shall be sprinkled upon my garments, and I will stain all my raiment…</a:t>
            </a:r>
          </a:p>
        </p:txBody>
      </p:sp>
    </p:spTree>
    <p:extLst>
      <p:ext uri="{BB962C8B-B14F-4D97-AF65-F5344CB8AC3E}">
        <p14:creationId xmlns:p14="http://schemas.microsoft.com/office/powerpoint/2010/main" val="557082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84B30-0D9D-4D3A-278F-8878D83F61C4}"/>
            </a:ext>
          </a:extLst>
        </p:cNvPr>
        <p:cNvGrpSpPr/>
        <p:nvPr/>
      </p:nvGrpSpPr>
      <p:grpSpPr>
        <a:xfrm>
          <a:off x="0" y="0"/>
          <a:ext cx="0" cy="0"/>
          <a:chOff x="0" y="0"/>
          <a:chExt cx="0" cy="0"/>
        </a:xfrm>
      </p:grpSpPr>
      <p:pic>
        <p:nvPicPr>
          <p:cNvPr id="25602" name="Picture 2" descr="Glory christ Images - Free Download on ...">
            <a:extLst>
              <a:ext uri="{FF2B5EF4-FFF2-40B4-BE49-F238E27FC236}">
                <a16:creationId xmlns:a16="http://schemas.microsoft.com/office/drawing/2014/main" id="{512D8285-B557-014E-FF2C-D19164113B1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933" t="-1017" r="27909" b="1017"/>
          <a:stretch>
            <a:fillRect/>
          </a:stretch>
        </p:blipFill>
        <p:spPr bwMode="auto">
          <a:xfrm>
            <a:off x="6949439" y="-142240"/>
            <a:ext cx="5276351" cy="70002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750C101-5919-2E2C-2A1C-B55D3A637872}"/>
              </a:ext>
            </a:extLst>
          </p:cNvPr>
          <p:cNvSpPr>
            <a:spLocks noGrp="1"/>
          </p:cNvSpPr>
          <p:nvPr>
            <p:ph type="title"/>
          </p:nvPr>
        </p:nvSpPr>
        <p:spPr>
          <a:xfrm>
            <a:off x="350737" y="295220"/>
            <a:ext cx="7340020" cy="1188720"/>
          </a:xfrm>
        </p:spPr>
        <p:txBody>
          <a:bodyPr>
            <a:normAutofit fontScale="90000"/>
          </a:bodyPr>
          <a:lstStyle/>
          <a:p>
            <a:r>
              <a:rPr lang="en-US" sz="5400" dirty="0"/>
              <a:t>Remember the truth</a:t>
            </a:r>
          </a:p>
        </p:txBody>
      </p:sp>
      <p:sp>
        <p:nvSpPr>
          <p:cNvPr id="3" name="Content Placeholder 2">
            <a:extLst>
              <a:ext uri="{FF2B5EF4-FFF2-40B4-BE49-F238E27FC236}">
                <a16:creationId xmlns:a16="http://schemas.microsoft.com/office/drawing/2014/main" id="{52A63B20-68F8-FBC1-BD46-AE88D6A412E3}"/>
              </a:ext>
            </a:extLst>
          </p:cNvPr>
          <p:cNvSpPr>
            <a:spLocks noGrp="1"/>
          </p:cNvSpPr>
          <p:nvPr>
            <p:ph sz="half" idx="1"/>
          </p:nvPr>
        </p:nvSpPr>
        <p:spPr>
          <a:xfrm>
            <a:off x="350737" y="1619250"/>
            <a:ext cx="6240564" cy="4943530"/>
          </a:xfrm>
        </p:spPr>
        <p:txBody>
          <a:bodyPr>
            <a:noAutofit/>
          </a:bodyPr>
          <a:lstStyle/>
          <a:p>
            <a:pPr marL="0" indent="0">
              <a:buNone/>
            </a:pPr>
            <a:r>
              <a:rPr lang="en-US" sz="3600" b="1" dirty="0"/>
              <a:t>Isaiah 63:1-6</a:t>
            </a:r>
          </a:p>
          <a:p>
            <a:pPr marL="0" indent="0">
              <a:buNone/>
            </a:pPr>
            <a:r>
              <a:rPr lang="en-US" sz="3600" b="1" baseline="30000" dirty="0"/>
              <a:t>4 </a:t>
            </a:r>
            <a:r>
              <a:rPr lang="en-US" sz="3600" dirty="0"/>
              <a:t>For the day of vengeance is in mine heart, and the year of my redeemed is come… </a:t>
            </a:r>
            <a:r>
              <a:rPr lang="en-US" sz="3600" b="1" baseline="30000" dirty="0"/>
              <a:t>6 </a:t>
            </a:r>
            <a:r>
              <a:rPr lang="en-US" sz="3600" dirty="0"/>
              <a:t>And I will tread down the people in mine anger, and make them drunk in my fury, and I will bring down their strength to the earth.</a:t>
            </a:r>
          </a:p>
        </p:txBody>
      </p:sp>
    </p:spTree>
    <p:extLst>
      <p:ext uri="{BB962C8B-B14F-4D97-AF65-F5344CB8AC3E}">
        <p14:creationId xmlns:p14="http://schemas.microsoft.com/office/powerpoint/2010/main" val="1282345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A53FB-C873-D1F3-AC1F-AB607D985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50442-E01A-AB6D-9185-0A20A73CDCA8}"/>
              </a:ext>
            </a:extLst>
          </p:cNvPr>
          <p:cNvSpPr>
            <a:spLocks noGrp="1"/>
          </p:cNvSpPr>
          <p:nvPr>
            <p:ph type="title"/>
          </p:nvPr>
        </p:nvSpPr>
        <p:spPr>
          <a:xfrm>
            <a:off x="5141866" y="636814"/>
            <a:ext cx="6469381" cy="1188720"/>
          </a:xfrm>
        </p:spPr>
        <p:txBody>
          <a:bodyPr>
            <a:normAutofit/>
          </a:bodyPr>
          <a:lstStyle/>
          <a:p>
            <a:r>
              <a:rPr lang="en-US" sz="4800" dirty="0"/>
              <a:t>Scoffers</a:t>
            </a:r>
          </a:p>
        </p:txBody>
      </p:sp>
      <p:sp>
        <p:nvSpPr>
          <p:cNvPr id="3" name="Content Placeholder 2">
            <a:extLst>
              <a:ext uri="{FF2B5EF4-FFF2-40B4-BE49-F238E27FC236}">
                <a16:creationId xmlns:a16="http://schemas.microsoft.com/office/drawing/2014/main" id="{A28A69A1-B1A4-5E5F-E260-75B5A51203DE}"/>
              </a:ext>
            </a:extLst>
          </p:cNvPr>
          <p:cNvSpPr>
            <a:spLocks noGrp="1"/>
          </p:cNvSpPr>
          <p:nvPr>
            <p:ph sz="half" idx="1"/>
          </p:nvPr>
        </p:nvSpPr>
        <p:spPr>
          <a:xfrm>
            <a:off x="5141866" y="2000577"/>
            <a:ext cx="6196694" cy="4220609"/>
          </a:xfrm>
        </p:spPr>
        <p:txBody>
          <a:bodyPr>
            <a:noAutofit/>
          </a:bodyPr>
          <a:lstStyle/>
          <a:p>
            <a:pPr marL="0" lvl="0" indent="0">
              <a:buNone/>
            </a:pPr>
            <a:r>
              <a:rPr lang="en-US" sz="5400" dirty="0"/>
              <a:t>7.  What must we look for just before the end? </a:t>
            </a:r>
          </a:p>
          <a:p>
            <a:pPr marL="0" indent="0">
              <a:buNone/>
            </a:pPr>
            <a:r>
              <a:rPr lang="en-US" sz="5400" i="1" dirty="0"/>
              <a:t>2 Peter 3:3; </a:t>
            </a:r>
          </a:p>
          <a:p>
            <a:pPr marL="0" indent="0">
              <a:buNone/>
            </a:pPr>
            <a:r>
              <a:rPr lang="en-US" sz="5400" i="1" dirty="0"/>
              <a:t>Jude 17, 18.</a:t>
            </a:r>
            <a:endParaRPr lang="en-US" sz="5400" dirty="0"/>
          </a:p>
        </p:txBody>
      </p:sp>
      <p:pic>
        <p:nvPicPr>
          <p:cNvPr id="18436" name="Picture 4" descr="What Does Jesus Christ's Second Coming With Great Glory Mean? – Follow  Christ">
            <a:extLst>
              <a:ext uri="{FF2B5EF4-FFF2-40B4-BE49-F238E27FC236}">
                <a16:creationId xmlns:a16="http://schemas.microsoft.com/office/drawing/2014/main" id="{B7DCADCD-49A9-B00D-58A8-1FBD8A8716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344" r="34330"/>
          <a:stretch>
            <a:fillRect/>
          </a:stretch>
        </p:blipFill>
        <p:spPr bwMode="auto">
          <a:xfrm>
            <a:off x="0" y="0"/>
            <a:ext cx="467269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16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9F58F1-CB6E-3CD1-2314-246426068943}"/>
              </a:ext>
            </a:extLst>
          </p:cNvPr>
          <p:cNvPicPr>
            <a:picLocks noChangeAspect="1"/>
          </p:cNvPicPr>
          <p:nvPr/>
        </p:nvPicPr>
        <p:blipFill>
          <a:blip r:embed="rId2"/>
          <a:stretch>
            <a:fillRect/>
          </a:stretch>
        </p:blipFill>
        <p:spPr>
          <a:xfrm>
            <a:off x="1526023" y="0"/>
            <a:ext cx="9139953" cy="6858000"/>
          </a:xfrm>
          <a:prstGeom prst="rect">
            <a:avLst/>
          </a:prstGeom>
        </p:spPr>
      </p:pic>
    </p:spTree>
    <p:extLst>
      <p:ext uri="{BB962C8B-B14F-4D97-AF65-F5344CB8AC3E}">
        <p14:creationId xmlns:p14="http://schemas.microsoft.com/office/powerpoint/2010/main" val="2308633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B85E7-49E7-1758-C0FC-B6D21044F115}"/>
            </a:ext>
          </a:extLst>
        </p:cNvPr>
        <p:cNvGrpSpPr/>
        <p:nvPr/>
      </p:nvGrpSpPr>
      <p:grpSpPr>
        <a:xfrm>
          <a:off x="0" y="0"/>
          <a:ext cx="0" cy="0"/>
          <a:chOff x="0" y="0"/>
          <a:chExt cx="0" cy="0"/>
        </a:xfrm>
      </p:grpSpPr>
      <p:pic>
        <p:nvPicPr>
          <p:cNvPr id="26626" name="Picture 2" descr="What are the Last Days? How to Biblically Prepare | Christianity.com">
            <a:extLst>
              <a:ext uri="{FF2B5EF4-FFF2-40B4-BE49-F238E27FC236}">
                <a16:creationId xmlns:a16="http://schemas.microsoft.com/office/drawing/2014/main" id="{69243B2E-2978-DA15-7C7A-923751C3790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643" r="30718"/>
          <a:stretch>
            <a:fillRect/>
          </a:stretch>
        </p:blipFill>
        <p:spPr bwMode="auto">
          <a:xfrm>
            <a:off x="6591300" y="0"/>
            <a:ext cx="56006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36582B5-20D0-9455-CF2E-51C5DBA4981B}"/>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0513391A-7731-820D-B802-BFE039C75D2E}"/>
              </a:ext>
            </a:extLst>
          </p:cNvPr>
          <p:cNvSpPr>
            <a:spLocks noGrp="1"/>
          </p:cNvSpPr>
          <p:nvPr>
            <p:ph sz="half" idx="1"/>
          </p:nvPr>
        </p:nvSpPr>
        <p:spPr>
          <a:xfrm>
            <a:off x="350737" y="1619250"/>
            <a:ext cx="6240564" cy="4943530"/>
          </a:xfrm>
        </p:spPr>
        <p:txBody>
          <a:bodyPr>
            <a:noAutofit/>
          </a:bodyPr>
          <a:lstStyle/>
          <a:p>
            <a:pPr marL="0" indent="0">
              <a:buNone/>
            </a:pPr>
            <a:r>
              <a:rPr lang="en-US" sz="4800" b="1" dirty="0"/>
              <a:t>2 Peter 3:3</a:t>
            </a:r>
          </a:p>
          <a:p>
            <a:pPr marL="0" indent="0">
              <a:buNone/>
            </a:pPr>
            <a:r>
              <a:rPr lang="en-US" sz="4800" b="1" baseline="30000" dirty="0"/>
              <a:t>3 </a:t>
            </a:r>
            <a:r>
              <a:rPr lang="en-US" sz="4800" dirty="0"/>
              <a:t>Knowing this first, that there shall come in the last days scoffers, walking after their own lusts,</a:t>
            </a:r>
          </a:p>
        </p:txBody>
      </p:sp>
    </p:spTree>
    <p:extLst>
      <p:ext uri="{BB962C8B-B14F-4D97-AF65-F5344CB8AC3E}">
        <p14:creationId xmlns:p14="http://schemas.microsoft.com/office/powerpoint/2010/main" val="1447057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0447F-34A4-B00A-61A9-9D194C716279}"/>
            </a:ext>
          </a:extLst>
        </p:cNvPr>
        <p:cNvGrpSpPr/>
        <p:nvPr/>
      </p:nvGrpSpPr>
      <p:grpSpPr>
        <a:xfrm>
          <a:off x="0" y="0"/>
          <a:ext cx="0" cy="0"/>
          <a:chOff x="0" y="0"/>
          <a:chExt cx="0" cy="0"/>
        </a:xfrm>
      </p:grpSpPr>
      <p:pic>
        <p:nvPicPr>
          <p:cNvPr id="27650" name="Picture 2" descr="THE WORLD WILL END THE WAY IT BEGAN In the beginning we see two brothers,  Cain and Abel, claiming to worship the same God, but one worships God's way  the other his">
            <a:extLst>
              <a:ext uri="{FF2B5EF4-FFF2-40B4-BE49-F238E27FC236}">
                <a16:creationId xmlns:a16="http://schemas.microsoft.com/office/drawing/2014/main" id="{50BB1830-31C8-60B7-E6AC-11852BBA698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2338"/>
          <a:stretch>
            <a:fillRect/>
          </a:stretch>
        </p:blipFill>
        <p:spPr bwMode="auto">
          <a:xfrm>
            <a:off x="6117517" y="0"/>
            <a:ext cx="607448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627D7AD-06C7-E340-C3FB-56847312BC19}"/>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3EC7A860-C311-B536-F4E9-87F169EE7AFF}"/>
              </a:ext>
            </a:extLst>
          </p:cNvPr>
          <p:cNvSpPr>
            <a:spLocks noGrp="1"/>
          </p:cNvSpPr>
          <p:nvPr>
            <p:ph sz="half" idx="1"/>
          </p:nvPr>
        </p:nvSpPr>
        <p:spPr>
          <a:xfrm>
            <a:off x="350737" y="1619250"/>
            <a:ext cx="5745263" cy="4943530"/>
          </a:xfrm>
        </p:spPr>
        <p:txBody>
          <a:bodyPr>
            <a:noAutofit/>
          </a:bodyPr>
          <a:lstStyle/>
          <a:p>
            <a:pPr marL="0" indent="0">
              <a:buNone/>
            </a:pPr>
            <a:r>
              <a:rPr lang="en-US" sz="3400" b="1" dirty="0"/>
              <a:t>Jude 17, 18</a:t>
            </a:r>
          </a:p>
          <a:p>
            <a:pPr marL="0" indent="0">
              <a:buNone/>
            </a:pPr>
            <a:r>
              <a:rPr lang="en-US" sz="3400" b="1" baseline="30000" dirty="0"/>
              <a:t>17 </a:t>
            </a:r>
            <a:r>
              <a:rPr lang="en-US" sz="3400" dirty="0"/>
              <a:t>But, beloved, remember ye the words which were spoken before of the apostles of our Lord Jesus Christ;</a:t>
            </a:r>
          </a:p>
          <a:p>
            <a:pPr marL="0" indent="0">
              <a:buNone/>
            </a:pPr>
            <a:r>
              <a:rPr lang="en-US" sz="3400" b="1" baseline="30000" dirty="0"/>
              <a:t>18 </a:t>
            </a:r>
            <a:r>
              <a:rPr lang="en-US" sz="3400" dirty="0"/>
              <a:t>How that they told you there should be mockers in the last time, who should walk after their own ungodly lusts.</a:t>
            </a:r>
          </a:p>
        </p:txBody>
      </p:sp>
    </p:spTree>
    <p:extLst>
      <p:ext uri="{BB962C8B-B14F-4D97-AF65-F5344CB8AC3E}">
        <p14:creationId xmlns:p14="http://schemas.microsoft.com/office/powerpoint/2010/main" val="423744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8D392-D4EF-B679-FEB0-4D6D0D867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0B6B3-3B8F-E001-31B8-F0B370FEB0EB}"/>
              </a:ext>
            </a:extLst>
          </p:cNvPr>
          <p:cNvSpPr>
            <a:spLocks noGrp="1"/>
          </p:cNvSpPr>
          <p:nvPr>
            <p:ph type="title"/>
          </p:nvPr>
        </p:nvSpPr>
        <p:spPr>
          <a:xfrm>
            <a:off x="5141866" y="636814"/>
            <a:ext cx="6469381" cy="1188720"/>
          </a:xfrm>
        </p:spPr>
        <p:txBody>
          <a:bodyPr>
            <a:normAutofit/>
          </a:bodyPr>
          <a:lstStyle/>
          <a:p>
            <a:r>
              <a:rPr lang="en-US" sz="4800" dirty="0"/>
              <a:t>Scoffers</a:t>
            </a:r>
          </a:p>
        </p:txBody>
      </p:sp>
      <p:sp>
        <p:nvSpPr>
          <p:cNvPr id="3" name="Content Placeholder 2">
            <a:extLst>
              <a:ext uri="{FF2B5EF4-FFF2-40B4-BE49-F238E27FC236}">
                <a16:creationId xmlns:a16="http://schemas.microsoft.com/office/drawing/2014/main" id="{EF9F887E-AE6D-67A6-ED35-797131510BED}"/>
              </a:ext>
            </a:extLst>
          </p:cNvPr>
          <p:cNvSpPr>
            <a:spLocks noGrp="1"/>
          </p:cNvSpPr>
          <p:nvPr>
            <p:ph sz="half" idx="1"/>
          </p:nvPr>
        </p:nvSpPr>
        <p:spPr>
          <a:xfrm>
            <a:off x="5141865" y="2000577"/>
            <a:ext cx="6469381" cy="4220609"/>
          </a:xfrm>
        </p:spPr>
        <p:txBody>
          <a:bodyPr>
            <a:noAutofit/>
          </a:bodyPr>
          <a:lstStyle/>
          <a:p>
            <a:pPr marL="0" lvl="0" indent="0">
              <a:buNone/>
            </a:pPr>
            <a:r>
              <a:rPr lang="en-US" sz="4000" dirty="0"/>
              <a:t>8. Mention some other places in the writings of the apostles where this is foretold. </a:t>
            </a:r>
          </a:p>
          <a:p>
            <a:pPr marL="0" indent="0">
              <a:buNone/>
            </a:pPr>
            <a:r>
              <a:rPr lang="en-US" sz="4000" i="1" dirty="0"/>
              <a:t>1 Timothy 4: I, 2; </a:t>
            </a:r>
          </a:p>
          <a:p>
            <a:pPr marL="0" indent="0">
              <a:buNone/>
            </a:pPr>
            <a:r>
              <a:rPr lang="en-US" sz="4000" i="1" dirty="0"/>
              <a:t>2 Timothy 3:1-5, 13; 4:1-4; </a:t>
            </a:r>
          </a:p>
          <a:p>
            <a:pPr marL="0" indent="0">
              <a:buNone/>
            </a:pPr>
            <a:r>
              <a:rPr lang="en-US" sz="4000" i="1" dirty="0"/>
              <a:t>2 Thessalonians 2:8-10. </a:t>
            </a:r>
            <a:endParaRPr lang="en-US" sz="4000" dirty="0"/>
          </a:p>
        </p:txBody>
      </p:sp>
      <p:pic>
        <p:nvPicPr>
          <p:cNvPr id="6" name="Picture 5">
            <a:extLst>
              <a:ext uri="{FF2B5EF4-FFF2-40B4-BE49-F238E27FC236}">
                <a16:creationId xmlns:a16="http://schemas.microsoft.com/office/drawing/2014/main" id="{D02A9340-8992-AC2B-ADC4-36722F5748CA}"/>
              </a:ext>
            </a:extLst>
          </p:cNvPr>
          <p:cNvPicPr>
            <a:picLocks noChangeAspect="1"/>
          </p:cNvPicPr>
          <p:nvPr/>
        </p:nvPicPr>
        <p:blipFill>
          <a:blip r:embed="rId2"/>
          <a:srcRect l="40913" r="11817"/>
          <a:stretch>
            <a:fillRect/>
          </a:stretch>
        </p:blipFill>
        <p:spPr>
          <a:xfrm>
            <a:off x="1" y="0"/>
            <a:ext cx="4876800" cy="6858000"/>
          </a:xfrm>
          <a:prstGeom prst="rect">
            <a:avLst/>
          </a:prstGeom>
        </p:spPr>
      </p:pic>
    </p:spTree>
    <p:extLst>
      <p:ext uri="{BB962C8B-B14F-4D97-AF65-F5344CB8AC3E}">
        <p14:creationId xmlns:p14="http://schemas.microsoft.com/office/powerpoint/2010/main" val="3117134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9BB78-4144-935F-FE43-16AB56E3E57B}"/>
            </a:ext>
          </a:extLst>
        </p:cNvPr>
        <p:cNvGrpSpPr/>
        <p:nvPr/>
      </p:nvGrpSpPr>
      <p:grpSpPr>
        <a:xfrm>
          <a:off x="0" y="0"/>
          <a:ext cx="0" cy="0"/>
          <a:chOff x="0" y="0"/>
          <a:chExt cx="0" cy="0"/>
        </a:xfrm>
      </p:grpSpPr>
      <p:pic>
        <p:nvPicPr>
          <p:cNvPr id="29698" name="Picture 2" descr="Red Hot Iron On Plate Stock Footage Video (100% Royalty-free) 1538962 |  Shutterstock">
            <a:extLst>
              <a:ext uri="{FF2B5EF4-FFF2-40B4-BE49-F238E27FC236}">
                <a16:creationId xmlns:a16="http://schemas.microsoft.com/office/drawing/2014/main" id="{A29BD347-C212-6840-702A-D27698C80C4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248" r="21128"/>
          <a:stretch>
            <a:fillRect/>
          </a:stretch>
        </p:blipFill>
        <p:spPr bwMode="auto">
          <a:xfrm>
            <a:off x="6451600" y="0"/>
            <a:ext cx="6731746"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9AF2F0A-40A9-DFEB-F628-78044DA6DDE1}"/>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7E14EE9B-5769-5846-BD24-C4DC9D91A055}"/>
              </a:ext>
            </a:extLst>
          </p:cNvPr>
          <p:cNvSpPr>
            <a:spLocks noGrp="1"/>
          </p:cNvSpPr>
          <p:nvPr>
            <p:ph sz="half" idx="1"/>
          </p:nvPr>
        </p:nvSpPr>
        <p:spPr>
          <a:xfrm>
            <a:off x="350737" y="1619250"/>
            <a:ext cx="5745263" cy="4943530"/>
          </a:xfrm>
        </p:spPr>
        <p:txBody>
          <a:bodyPr>
            <a:noAutofit/>
          </a:bodyPr>
          <a:lstStyle/>
          <a:p>
            <a:pPr marL="0" indent="0">
              <a:buNone/>
            </a:pPr>
            <a:r>
              <a:rPr lang="en-US" sz="3200" b="1" dirty="0"/>
              <a:t>1 Timothy 4:1, 2</a:t>
            </a:r>
          </a:p>
          <a:p>
            <a:pPr marL="0" indent="0">
              <a:buNone/>
            </a:pPr>
            <a:r>
              <a:rPr lang="en-US" sz="3200" b="1" dirty="0"/>
              <a:t>4 </a:t>
            </a:r>
            <a:r>
              <a:rPr lang="en-US" sz="3200" dirty="0"/>
              <a:t>Now the Spirit </a:t>
            </a:r>
            <a:r>
              <a:rPr lang="en-US" sz="3200" dirty="0" err="1"/>
              <a:t>speaketh</a:t>
            </a:r>
            <a:r>
              <a:rPr lang="en-US" sz="3200" dirty="0"/>
              <a:t> expressly, that in the latter times some shall depart from the faith, giving heed to seducing spirits, and doctrines of devils;</a:t>
            </a:r>
          </a:p>
          <a:p>
            <a:pPr marL="0" indent="0">
              <a:buNone/>
            </a:pPr>
            <a:r>
              <a:rPr lang="en-US" sz="3200" b="1" baseline="30000" dirty="0"/>
              <a:t>2 </a:t>
            </a:r>
            <a:r>
              <a:rPr lang="en-US" sz="3200" dirty="0"/>
              <a:t>Speaking lies in hypocrisy; having their conscience seared with a hot iron;</a:t>
            </a:r>
          </a:p>
        </p:txBody>
      </p:sp>
    </p:spTree>
    <p:extLst>
      <p:ext uri="{BB962C8B-B14F-4D97-AF65-F5344CB8AC3E}">
        <p14:creationId xmlns:p14="http://schemas.microsoft.com/office/powerpoint/2010/main" val="529585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C40DD-4F3C-EC2F-3047-9FB13ACB54DC}"/>
            </a:ext>
          </a:extLst>
        </p:cNvPr>
        <p:cNvGrpSpPr/>
        <p:nvPr/>
      </p:nvGrpSpPr>
      <p:grpSpPr>
        <a:xfrm>
          <a:off x="0" y="0"/>
          <a:ext cx="0" cy="0"/>
          <a:chOff x="0" y="0"/>
          <a:chExt cx="0" cy="0"/>
        </a:xfrm>
      </p:grpSpPr>
      <p:pic>
        <p:nvPicPr>
          <p:cNvPr id="30722" name="Picture 2" descr="The End Times – Smoodock's Blog">
            <a:extLst>
              <a:ext uri="{FF2B5EF4-FFF2-40B4-BE49-F238E27FC236}">
                <a16:creationId xmlns:a16="http://schemas.microsoft.com/office/drawing/2014/main" id="{363901E5-93F6-47D8-5FD6-8A998105DB0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877" t="492" r="24081" b="-492"/>
          <a:stretch>
            <a:fillRect/>
          </a:stretch>
        </p:blipFill>
        <p:spPr bwMode="auto">
          <a:xfrm>
            <a:off x="5774267" y="-14734"/>
            <a:ext cx="6417733" cy="68727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EA4C41-8CBA-4723-4FB7-068EE0D300CA}"/>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617DC710-AFD5-8427-5971-5B25E577AA05}"/>
              </a:ext>
            </a:extLst>
          </p:cNvPr>
          <p:cNvSpPr>
            <a:spLocks noGrp="1"/>
          </p:cNvSpPr>
          <p:nvPr>
            <p:ph sz="half" idx="1"/>
          </p:nvPr>
        </p:nvSpPr>
        <p:spPr>
          <a:xfrm>
            <a:off x="350737" y="1619250"/>
            <a:ext cx="5745263" cy="4943530"/>
          </a:xfrm>
        </p:spPr>
        <p:txBody>
          <a:bodyPr>
            <a:noAutofit/>
          </a:bodyPr>
          <a:lstStyle/>
          <a:p>
            <a:pPr marL="0" indent="0">
              <a:buNone/>
            </a:pPr>
            <a:r>
              <a:rPr lang="en-US" sz="3400" b="1" dirty="0"/>
              <a:t>2 Timothy 3:1-5, 13</a:t>
            </a:r>
          </a:p>
          <a:p>
            <a:pPr marL="0" indent="0">
              <a:buNone/>
            </a:pPr>
            <a:r>
              <a:rPr lang="en-US" sz="3400" b="1" dirty="0"/>
              <a:t>3 </a:t>
            </a:r>
            <a:r>
              <a:rPr lang="en-US" sz="3400" dirty="0"/>
              <a:t>This know also, that in the last days perilous times shall come.</a:t>
            </a:r>
          </a:p>
          <a:p>
            <a:pPr marL="0" indent="0">
              <a:buNone/>
            </a:pPr>
            <a:r>
              <a:rPr lang="en-US" sz="3400" b="1" baseline="30000" dirty="0"/>
              <a:t>2 </a:t>
            </a:r>
            <a:r>
              <a:rPr lang="en-US" sz="3400" dirty="0"/>
              <a:t>For men shall be lovers of their own selves, covetous, boasters, proud, blasphemers, disobedient to parents, unthankful, unholy,</a:t>
            </a:r>
          </a:p>
        </p:txBody>
      </p:sp>
    </p:spTree>
    <p:extLst>
      <p:ext uri="{BB962C8B-B14F-4D97-AF65-F5344CB8AC3E}">
        <p14:creationId xmlns:p14="http://schemas.microsoft.com/office/powerpoint/2010/main" val="1604870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71671-DCF5-F5E8-2D42-F1933AC59DDD}"/>
            </a:ext>
          </a:extLst>
        </p:cNvPr>
        <p:cNvGrpSpPr/>
        <p:nvPr/>
      </p:nvGrpSpPr>
      <p:grpSpPr>
        <a:xfrm>
          <a:off x="0" y="0"/>
          <a:ext cx="0" cy="0"/>
          <a:chOff x="0" y="0"/>
          <a:chExt cx="0" cy="0"/>
        </a:xfrm>
      </p:grpSpPr>
      <p:pic>
        <p:nvPicPr>
          <p:cNvPr id="31748" name="Picture 4" descr="10 essential tips to keep safe in crowds - Online First Aid">
            <a:extLst>
              <a:ext uri="{FF2B5EF4-FFF2-40B4-BE49-F238E27FC236}">
                <a16:creationId xmlns:a16="http://schemas.microsoft.com/office/drawing/2014/main" id="{96200D17-79EA-129D-9831-E6412DA8586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854" r="19708"/>
          <a:stretch>
            <a:fillRect/>
          </a:stretch>
        </p:blipFill>
        <p:spPr bwMode="auto">
          <a:xfrm>
            <a:off x="6282267" y="0"/>
            <a:ext cx="5909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3222335-132B-E62C-4E77-B266AC82665F}"/>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EA76C234-3F07-6E7B-38E7-7A823588BB36}"/>
              </a:ext>
            </a:extLst>
          </p:cNvPr>
          <p:cNvSpPr>
            <a:spLocks noGrp="1"/>
          </p:cNvSpPr>
          <p:nvPr>
            <p:ph sz="half" idx="1"/>
          </p:nvPr>
        </p:nvSpPr>
        <p:spPr>
          <a:xfrm>
            <a:off x="350737" y="1619250"/>
            <a:ext cx="5745263" cy="4943530"/>
          </a:xfrm>
        </p:spPr>
        <p:txBody>
          <a:bodyPr>
            <a:noAutofit/>
          </a:bodyPr>
          <a:lstStyle/>
          <a:p>
            <a:pPr marL="0" indent="0">
              <a:buNone/>
            </a:pPr>
            <a:r>
              <a:rPr lang="en-US" sz="3600" b="1" dirty="0"/>
              <a:t>2 Timothy 3:1-5, 13</a:t>
            </a:r>
          </a:p>
          <a:p>
            <a:pPr marL="0" indent="0">
              <a:buNone/>
            </a:pPr>
            <a:r>
              <a:rPr lang="en-US" sz="3600" b="1" baseline="30000" dirty="0"/>
              <a:t>3 </a:t>
            </a:r>
            <a:r>
              <a:rPr lang="en-US" sz="3600" dirty="0"/>
              <a:t>Without natural affection, trucebreakers, false accusers, incontinent, fierce, despisers of those that are good,</a:t>
            </a:r>
          </a:p>
          <a:p>
            <a:pPr marL="0" indent="0">
              <a:buNone/>
            </a:pPr>
            <a:r>
              <a:rPr lang="en-US" sz="3600" b="1" baseline="30000" dirty="0"/>
              <a:t>4 </a:t>
            </a:r>
            <a:r>
              <a:rPr lang="en-US" sz="3600" dirty="0"/>
              <a:t>Traitors, heady, </a:t>
            </a:r>
            <a:r>
              <a:rPr lang="en-US" sz="3600" dirty="0" err="1"/>
              <a:t>highminded</a:t>
            </a:r>
            <a:r>
              <a:rPr lang="en-US" sz="3600" dirty="0"/>
              <a:t>, lovers of pleasures more than lovers of God;</a:t>
            </a:r>
          </a:p>
        </p:txBody>
      </p:sp>
    </p:spTree>
    <p:extLst>
      <p:ext uri="{BB962C8B-B14F-4D97-AF65-F5344CB8AC3E}">
        <p14:creationId xmlns:p14="http://schemas.microsoft.com/office/powerpoint/2010/main" val="2679941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9C2CA-9FBA-C991-366E-80CC82E3D73B}"/>
            </a:ext>
          </a:extLst>
        </p:cNvPr>
        <p:cNvGrpSpPr/>
        <p:nvPr/>
      </p:nvGrpSpPr>
      <p:grpSpPr>
        <a:xfrm>
          <a:off x="0" y="0"/>
          <a:ext cx="0" cy="0"/>
          <a:chOff x="0" y="0"/>
          <a:chExt cx="0" cy="0"/>
        </a:xfrm>
      </p:grpSpPr>
      <p:pic>
        <p:nvPicPr>
          <p:cNvPr id="32770" name="Picture 2" descr="7 Helps for When One You've Been Discipling Turns Away -">
            <a:extLst>
              <a:ext uri="{FF2B5EF4-FFF2-40B4-BE49-F238E27FC236}">
                <a16:creationId xmlns:a16="http://schemas.microsoft.com/office/drawing/2014/main" id="{7A197D7C-57A8-3B9A-62DA-F3C70B570B7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9355"/>
          <a:stretch>
            <a:fillRect/>
          </a:stretch>
        </p:blipFill>
        <p:spPr bwMode="auto">
          <a:xfrm>
            <a:off x="6401237" y="1"/>
            <a:ext cx="5790762"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F791A3B-1505-8311-EA7F-08DCDBCB721F}"/>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79A12D4F-539E-8021-F442-9E220E40AB25}"/>
              </a:ext>
            </a:extLst>
          </p:cNvPr>
          <p:cNvSpPr>
            <a:spLocks noGrp="1"/>
          </p:cNvSpPr>
          <p:nvPr>
            <p:ph sz="half" idx="1"/>
          </p:nvPr>
        </p:nvSpPr>
        <p:spPr>
          <a:xfrm>
            <a:off x="350737" y="1619250"/>
            <a:ext cx="5745263" cy="4943530"/>
          </a:xfrm>
        </p:spPr>
        <p:txBody>
          <a:bodyPr>
            <a:noAutofit/>
          </a:bodyPr>
          <a:lstStyle/>
          <a:p>
            <a:pPr marL="0" indent="0">
              <a:buNone/>
            </a:pPr>
            <a:r>
              <a:rPr lang="en-US" sz="4400" b="1" dirty="0"/>
              <a:t>2 Timothy 3:1-5, 13</a:t>
            </a:r>
          </a:p>
          <a:p>
            <a:pPr marL="0" indent="0">
              <a:buNone/>
            </a:pPr>
            <a:r>
              <a:rPr lang="en-US" sz="4400" b="1" baseline="30000" dirty="0"/>
              <a:t>5 </a:t>
            </a:r>
            <a:r>
              <a:rPr lang="en-US" sz="4400" dirty="0"/>
              <a:t>Having a form of godliness, but denying the power thereof: from such turn away.</a:t>
            </a:r>
          </a:p>
        </p:txBody>
      </p:sp>
    </p:spTree>
    <p:extLst>
      <p:ext uri="{BB962C8B-B14F-4D97-AF65-F5344CB8AC3E}">
        <p14:creationId xmlns:p14="http://schemas.microsoft.com/office/powerpoint/2010/main" val="3092982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A74DC-8B78-8B60-DA90-E1DB90B8B9DF}"/>
            </a:ext>
          </a:extLst>
        </p:cNvPr>
        <p:cNvGrpSpPr/>
        <p:nvPr/>
      </p:nvGrpSpPr>
      <p:grpSpPr>
        <a:xfrm>
          <a:off x="0" y="0"/>
          <a:ext cx="0" cy="0"/>
          <a:chOff x="0" y="0"/>
          <a:chExt cx="0" cy="0"/>
        </a:xfrm>
      </p:grpSpPr>
      <p:pic>
        <p:nvPicPr>
          <p:cNvPr id="33796" name="Picture 4" descr="How Psychologists Use Deception">
            <a:extLst>
              <a:ext uri="{FF2B5EF4-FFF2-40B4-BE49-F238E27FC236}">
                <a16:creationId xmlns:a16="http://schemas.microsoft.com/office/drawing/2014/main" id="{7E2B2578-BA3F-F29F-2127-FA77F6C6339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383" t="-371" r="17152" b="371"/>
          <a:stretch>
            <a:fillRect/>
          </a:stretch>
        </p:blipFill>
        <p:spPr bwMode="auto">
          <a:xfrm>
            <a:off x="6096000" y="-25637"/>
            <a:ext cx="6096000" cy="69092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57C53B6-8D77-89F6-012E-5AE6178BCBDF}"/>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44C91B75-C7E5-BE28-41EC-EBED5ABCABA8}"/>
              </a:ext>
            </a:extLst>
          </p:cNvPr>
          <p:cNvSpPr>
            <a:spLocks noGrp="1"/>
          </p:cNvSpPr>
          <p:nvPr>
            <p:ph sz="half" idx="1"/>
          </p:nvPr>
        </p:nvSpPr>
        <p:spPr>
          <a:xfrm>
            <a:off x="350737" y="1619250"/>
            <a:ext cx="5745263" cy="4943530"/>
          </a:xfrm>
        </p:spPr>
        <p:txBody>
          <a:bodyPr>
            <a:noAutofit/>
          </a:bodyPr>
          <a:lstStyle/>
          <a:p>
            <a:pPr marL="0" indent="0">
              <a:buNone/>
            </a:pPr>
            <a:r>
              <a:rPr lang="en-US" sz="4800" b="1" dirty="0"/>
              <a:t>2 Timothy 3:1-5, 13</a:t>
            </a:r>
          </a:p>
          <a:p>
            <a:pPr marL="0" indent="0">
              <a:buNone/>
            </a:pPr>
            <a:r>
              <a:rPr lang="en-US" sz="4800" b="1" baseline="30000" dirty="0"/>
              <a:t>13 </a:t>
            </a:r>
            <a:r>
              <a:rPr lang="en-US" sz="4800" dirty="0"/>
              <a:t>But evil men and seducers shall wax worse and worse, deceiving, and being deceived.</a:t>
            </a:r>
          </a:p>
        </p:txBody>
      </p:sp>
    </p:spTree>
    <p:extLst>
      <p:ext uri="{BB962C8B-B14F-4D97-AF65-F5344CB8AC3E}">
        <p14:creationId xmlns:p14="http://schemas.microsoft.com/office/powerpoint/2010/main" val="10028413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CEC85-D1E4-22D5-3D5B-F5C334BBE5B9}"/>
            </a:ext>
          </a:extLst>
        </p:cNvPr>
        <p:cNvGrpSpPr/>
        <p:nvPr/>
      </p:nvGrpSpPr>
      <p:grpSpPr>
        <a:xfrm>
          <a:off x="0" y="0"/>
          <a:ext cx="0" cy="0"/>
          <a:chOff x="0" y="0"/>
          <a:chExt cx="0" cy="0"/>
        </a:xfrm>
      </p:grpSpPr>
      <p:pic>
        <p:nvPicPr>
          <p:cNvPr id="34818" name="Picture 2" descr="Monday: Second Coming of Christ | Sabbath School Net">
            <a:extLst>
              <a:ext uri="{FF2B5EF4-FFF2-40B4-BE49-F238E27FC236}">
                <a16:creationId xmlns:a16="http://schemas.microsoft.com/office/drawing/2014/main" id="{8D487335-0845-31B1-35F9-5A3974A7743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2537"/>
          <a:stretch>
            <a:fillRect/>
          </a:stretch>
        </p:blipFill>
        <p:spPr bwMode="auto">
          <a:xfrm>
            <a:off x="6023762" y="0"/>
            <a:ext cx="616823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2D7BE10-DEF6-43D4-A0EB-2C292DB665B5}"/>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E6E83EC0-AF70-ABAD-B7A7-D86FB9CDADE1}"/>
              </a:ext>
            </a:extLst>
          </p:cNvPr>
          <p:cNvSpPr>
            <a:spLocks noGrp="1"/>
          </p:cNvSpPr>
          <p:nvPr>
            <p:ph sz="half" idx="1"/>
          </p:nvPr>
        </p:nvSpPr>
        <p:spPr>
          <a:xfrm>
            <a:off x="350737" y="1619250"/>
            <a:ext cx="5745263" cy="4943530"/>
          </a:xfrm>
        </p:spPr>
        <p:txBody>
          <a:bodyPr>
            <a:noAutofit/>
          </a:bodyPr>
          <a:lstStyle/>
          <a:p>
            <a:pPr marL="0" indent="0">
              <a:buNone/>
            </a:pPr>
            <a:r>
              <a:rPr lang="en-US" sz="4000" b="1" dirty="0"/>
              <a:t>2 Timothy 4:1-4</a:t>
            </a:r>
          </a:p>
          <a:p>
            <a:pPr marL="0" indent="0">
              <a:buNone/>
            </a:pPr>
            <a:r>
              <a:rPr lang="en-US" sz="4000" b="1" dirty="0"/>
              <a:t>4 </a:t>
            </a:r>
            <a:r>
              <a:rPr lang="en-US" sz="4000" dirty="0"/>
              <a:t>I charge thee therefore before God, and the Lord Jesus Christ, who shall judge the quick and the dead at his appearing and his kingdom;</a:t>
            </a:r>
          </a:p>
        </p:txBody>
      </p:sp>
    </p:spTree>
    <p:extLst>
      <p:ext uri="{BB962C8B-B14F-4D97-AF65-F5344CB8AC3E}">
        <p14:creationId xmlns:p14="http://schemas.microsoft.com/office/powerpoint/2010/main" val="3930910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6DA2B-D505-C07A-BDA8-D9859221603B}"/>
            </a:ext>
          </a:extLst>
        </p:cNvPr>
        <p:cNvGrpSpPr/>
        <p:nvPr/>
      </p:nvGrpSpPr>
      <p:grpSpPr>
        <a:xfrm>
          <a:off x="0" y="0"/>
          <a:ext cx="0" cy="0"/>
          <a:chOff x="0" y="0"/>
          <a:chExt cx="0" cy="0"/>
        </a:xfrm>
      </p:grpSpPr>
      <p:pic>
        <p:nvPicPr>
          <p:cNvPr id="35846" name="Picture 6" descr="Repentance from sin is the ultimate miracle">
            <a:extLst>
              <a:ext uri="{FF2B5EF4-FFF2-40B4-BE49-F238E27FC236}">
                <a16:creationId xmlns:a16="http://schemas.microsoft.com/office/drawing/2014/main" id="{D7C6EE55-BAB0-CD89-7D7F-7F75491D00C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670" r="18783"/>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D24E30D-447A-B7F8-F3B5-13D56C7B4E50}"/>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A708AE84-D069-36F8-09DD-4AAD78483B9A}"/>
              </a:ext>
            </a:extLst>
          </p:cNvPr>
          <p:cNvSpPr>
            <a:spLocks noGrp="1"/>
          </p:cNvSpPr>
          <p:nvPr>
            <p:ph sz="half" idx="1"/>
          </p:nvPr>
        </p:nvSpPr>
        <p:spPr>
          <a:xfrm>
            <a:off x="740666" y="1644276"/>
            <a:ext cx="4928614" cy="4943530"/>
          </a:xfrm>
        </p:spPr>
        <p:txBody>
          <a:bodyPr>
            <a:noAutofit/>
          </a:bodyPr>
          <a:lstStyle/>
          <a:p>
            <a:pPr marL="0" indent="0">
              <a:buNone/>
            </a:pPr>
            <a:r>
              <a:rPr lang="en-US" sz="4000" b="1" dirty="0"/>
              <a:t>2 Timothy 4:1-4</a:t>
            </a:r>
          </a:p>
          <a:p>
            <a:pPr marL="0" indent="0">
              <a:buNone/>
            </a:pPr>
            <a:r>
              <a:rPr lang="en-US" sz="4000" b="1" baseline="30000" dirty="0"/>
              <a:t>2 </a:t>
            </a:r>
            <a:r>
              <a:rPr lang="en-US" sz="4000" dirty="0"/>
              <a:t>Preach the word; be instant in season, out of season; reprove, rebuke, exhort with all long suffering and doctrine.</a:t>
            </a:r>
          </a:p>
        </p:txBody>
      </p:sp>
    </p:spTree>
    <p:extLst>
      <p:ext uri="{BB962C8B-B14F-4D97-AF65-F5344CB8AC3E}">
        <p14:creationId xmlns:p14="http://schemas.microsoft.com/office/powerpoint/2010/main" val="218051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 Bird with a Kick! – Southern Cassowary | The Occasional Creature Fact">
            <a:extLst>
              <a:ext uri="{FF2B5EF4-FFF2-40B4-BE49-F238E27FC236}">
                <a16:creationId xmlns:a16="http://schemas.microsoft.com/office/drawing/2014/main" id="{CF25EC03-5D66-1794-348F-2C1747805F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007" b="2984"/>
          <a:stretch>
            <a:fillRect/>
          </a:stretch>
        </p:blipFill>
        <p:spPr bwMode="auto">
          <a:xfrm>
            <a:off x="653716" y="0"/>
            <a:ext cx="1088456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2536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26257-08C3-FC01-C3C4-948549F860CD}"/>
            </a:ext>
          </a:extLst>
        </p:cNvPr>
        <p:cNvGrpSpPr/>
        <p:nvPr/>
      </p:nvGrpSpPr>
      <p:grpSpPr>
        <a:xfrm>
          <a:off x="0" y="0"/>
          <a:ext cx="0" cy="0"/>
          <a:chOff x="0" y="0"/>
          <a:chExt cx="0" cy="0"/>
        </a:xfrm>
      </p:grpSpPr>
      <p:pic>
        <p:nvPicPr>
          <p:cNvPr id="36866" name="Picture 2" descr="Why Do Your Ears Itch When You Have a Cold or the Flu?">
            <a:extLst>
              <a:ext uri="{FF2B5EF4-FFF2-40B4-BE49-F238E27FC236}">
                <a16:creationId xmlns:a16="http://schemas.microsoft.com/office/drawing/2014/main" id="{12A3D36B-EC46-84CD-F27C-1BFBD8CD1C3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934" r="14888"/>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6E8F702-F623-AD42-E409-094D7578FC69}"/>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79DB2FFF-48E5-C6B7-B2C3-BFB0EA25FF61}"/>
              </a:ext>
            </a:extLst>
          </p:cNvPr>
          <p:cNvSpPr>
            <a:spLocks noGrp="1"/>
          </p:cNvSpPr>
          <p:nvPr>
            <p:ph sz="half" idx="1"/>
          </p:nvPr>
        </p:nvSpPr>
        <p:spPr>
          <a:xfrm>
            <a:off x="350737" y="1619250"/>
            <a:ext cx="5745263" cy="4943530"/>
          </a:xfrm>
        </p:spPr>
        <p:txBody>
          <a:bodyPr>
            <a:noAutofit/>
          </a:bodyPr>
          <a:lstStyle/>
          <a:p>
            <a:pPr marL="0" indent="0">
              <a:buNone/>
            </a:pPr>
            <a:r>
              <a:rPr lang="en-US" sz="4000" b="1" dirty="0"/>
              <a:t>2 Timothy 4:1-4</a:t>
            </a:r>
          </a:p>
          <a:p>
            <a:pPr marL="0" indent="0">
              <a:buNone/>
            </a:pPr>
            <a:r>
              <a:rPr lang="en-US" sz="4000" b="1" baseline="30000" dirty="0"/>
              <a:t>3 </a:t>
            </a:r>
            <a:r>
              <a:rPr lang="en-US" sz="4000" dirty="0"/>
              <a:t>For the time will come when they will not endure sound doctrine; but after their own lusts shall they heap to themselves teachers, having itching ears;</a:t>
            </a:r>
          </a:p>
        </p:txBody>
      </p:sp>
    </p:spTree>
    <p:extLst>
      <p:ext uri="{BB962C8B-B14F-4D97-AF65-F5344CB8AC3E}">
        <p14:creationId xmlns:p14="http://schemas.microsoft.com/office/powerpoint/2010/main" val="876658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C67DA-5BBB-84DE-1159-BF1489B94B74}"/>
            </a:ext>
          </a:extLst>
        </p:cNvPr>
        <p:cNvGrpSpPr/>
        <p:nvPr/>
      </p:nvGrpSpPr>
      <p:grpSpPr>
        <a:xfrm>
          <a:off x="0" y="0"/>
          <a:ext cx="0" cy="0"/>
          <a:chOff x="0" y="0"/>
          <a:chExt cx="0" cy="0"/>
        </a:xfrm>
      </p:grpSpPr>
      <p:pic>
        <p:nvPicPr>
          <p:cNvPr id="37890" name="Picture 2" descr="6 Reasons Why You Have Itchy Ears">
            <a:extLst>
              <a:ext uri="{FF2B5EF4-FFF2-40B4-BE49-F238E27FC236}">
                <a16:creationId xmlns:a16="http://schemas.microsoft.com/office/drawing/2014/main" id="{B0502B93-539D-04C2-4919-8CC5A85121F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372" r="19152"/>
          <a:stretch>
            <a:fillRect/>
          </a:stretch>
        </p:blipFill>
        <p:spPr bwMode="auto">
          <a:xfrm>
            <a:off x="6286501" y="0"/>
            <a:ext cx="5905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E40400B-9E56-2986-B84C-F14C7ED63DAE}"/>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0BCE304E-18AF-CFA6-B895-45A3760678CE}"/>
              </a:ext>
            </a:extLst>
          </p:cNvPr>
          <p:cNvSpPr>
            <a:spLocks noGrp="1"/>
          </p:cNvSpPr>
          <p:nvPr>
            <p:ph sz="half" idx="1"/>
          </p:nvPr>
        </p:nvSpPr>
        <p:spPr>
          <a:xfrm>
            <a:off x="350737" y="1619250"/>
            <a:ext cx="5745263" cy="4943530"/>
          </a:xfrm>
        </p:spPr>
        <p:txBody>
          <a:bodyPr>
            <a:noAutofit/>
          </a:bodyPr>
          <a:lstStyle/>
          <a:p>
            <a:pPr marL="0" indent="0">
              <a:buNone/>
            </a:pPr>
            <a:r>
              <a:rPr lang="en-US" sz="4800" b="1" dirty="0"/>
              <a:t>2 Timothy 4:1-4</a:t>
            </a:r>
          </a:p>
          <a:p>
            <a:pPr marL="0" indent="0">
              <a:buNone/>
            </a:pPr>
            <a:r>
              <a:rPr lang="en-US" sz="4800" b="1" baseline="30000" dirty="0"/>
              <a:t>4 </a:t>
            </a:r>
            <a:r>
              <a:rPr lang="en-US" sz="4800" dirty="0"/>
              <a:t>And they shall turn away their ears from the truth, and shall be turned unto fables.</a:t>
            </a:r>
          </a:p>
        </p:txBody>
      </p:sp>
    </p:spTree>
    <p:extLst>
      <p:ext uri="{BB962C8B-B14F-4D97-AF65-F5344CB8AC3E}">
        <p14:creationId xmlns:p14="http://schemas.microsoft.com/office/powerpoint/2010/main" val="42756917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26DA-20F6-AF92-AAC1-230F77C92FAD}"/>
            </a:ext>
          </a:extLst>
        </p:cNvPr>
        <p:cNvGrpSpPr/>
        <p:nvPr/>
      </p:nvGrpSpPr>
      <p:grpSpPr>
        <a:xfrm>
          <a:off x="0" y="0"/>
          <a:ext cx="0" cy="0"/>
          <a:chOff x="0" y="0"/>
          <a:chExt cx="0" cy="0"/>
        </a:xfrm>
      </p:grpSpPr>
      <p:pic>
        <p:nvPicPr>
          <p:cNvPr id="38914" name="Picture 2" descr="7 Steps to Jesus' Second Coming: A Comprehensive Prophetic Timeline —  Harrison House">
            <a:extLst>
              <a:ext uri="{FF2B5EF4-FFF2-40B4-BE49-F238E27FC236}">
                <a16:creationId xmlns:a16="http://schemas.microsoft.com/office/drawing/2014/main" id="{0BEE58CC-97E9-6EC3-746F-531A1FD3003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61" r="42020" b="13490"/>
          <a:stretch>
            <a:fillRect/>
          </a:stretch>
        </p:blipFill>
        <p:spPr bwMode="auto">
          <a:xfrm>
            <a:off x="6537961" y="0"/>
            <a:ext cx="565404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9204849-221D-303B-C235-67B2F1454EB4}"/>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C41984D9-383B-65BB-CAE4-EDA493AA6B3D}"/>
              </a:ext>
            </a:extLst>
          </p:cNvPr>
          <p:cNvSpPr>
            <a:spLocks noGrp="1"/>
          </p:cNvSpPr>
          <p:nvPr>
            <p:ph sz="half" idx="1"/>
          </p:nvPr>
        </p:nvSpPr>
        <p:spPr>
          <a:xfrm>
            <a:off x="350737" y="1619250"/>
            <a:ext cx="5745263" cy="4943530"/>
          </a:xfrm>
        </p:spPr>
        <p:txBody>
          <a:bodyPr>
            <a:noAutofit/>
          </a:bodyPr>
          <a:lstStyle/>
          <a:p>
            <a:pPr marL="0" indent="0">
              <a:buNone/>
            </a:pPr>
            <a:r>
              <a:rPr lang="en-US" sz="3800" b="1" dirty="0"/>
              <a:t>2 Thessalonians 2:8-10</a:t>
            </a:r>
          </a:p>
          <a:p>
            <a:pPr marL="0" indent="0">
              <a:buNone/>
            </a:pPr>
            <a:r>
              <a:rPr lang="en-US" sz="3800" b="1" baseline="30000" dirty="0"/>
              <a:t>8 </a:t>
            </a:r>
            <a:r>
              <a:rPr lang="en-US" sz="3800" dirty="0"/>
              <a:t>And then shall that Wicked be revealed, whom the Lord shall consume with the spirit of his mouth, and shall destroy with the brightness of his coming:</a:t>
            </a:r>
          </a:p>
        </p:txBody>
      </p:sp>
    </p:spTree>
    <p:extLst>
      <p:ext uri="{BB962C8B-B14F-4D97-AF65-F5344CB8AC3E}">
        <p14:creationId xmlns:p14="http://schemas.microsoft.com/office/powerpoint/2010/main" val="9764717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24C76-B52A-5F13-538A-2D42A5CD348F}"/>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4522FEF-8A7B-21D4-002A-D09857DD5C59}"/>
              </a:ext>
            </a:extLst>
          </p:cNvPr>
          <p:cNvPicPr>
            <a:picLocks noGrp="1" noChangeAspect="1"/>
          </p:cNvPicPr>
          <p:nvPr>
            <p:ph sz="half" idx="2"/>
          </p:nvPr>
        </p:nvPicPr>
        <p:blipFill rotWithShape="1">
          <a:blip r:embed="rId2"/>
          <a:srcRect l="-182" r="17417"/>
          <a:stretch>
            <a:fillRect/>
          </a:stretch>
        </p:blipFill>
        <p:spPr bwMode="auto">
          <a:xfrm>
            <a:off x="6652260" y="0"/>
            <a:ext cx="553974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8FCCDF4-C106-DFFE-2AE8-730F774DE20B}"/>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2292C346-6F21-06EF-AFD8-073C6842368E}"/>
              </a:ext>
            </a:extLst>
          </p:cNvPr>
          <p:cNvSpPr>
            <a:spLocks noGrp="1"/>
          </p:cNvSpPr>
          <p:nvPr>
            <p:ph sz="half" idx="1"/>
          </p:nvPr>
        </p:nvSpPr>
        <p:spPr>
          <a:xfrm>
            <a:off x="350737" y="1619250"/>
            <a:ext cx="5745263" cy="4943530"/>
          </a:xfrm>
        </p:spPr>
        <p:txBody>
          <a:bodyPr>
            <a:noAutofit/>
          </a:bodyPr>
          <a:lstStyle/>
          <a:p>
            <a:pPr marL="0" indent="0">
              <a:buNone/>
            </a:pPr>
            <a:r>
              <a:rPr lang="en-US" sz="4200" b="1" dirty="0"/>
              <a:t>2 Thessalonians 2:8-10</a:t>
            </a:r>
          </a:p>
          <a:p>
            <a:pPr marL="0" indent="0">
              <a:buNone/>
            </a:pPr>
            <a:r>
              <a:rPr lang="en-US" sz="4200" b="1" baseline="30000" dirty="0"/>
              <a:t>9 </a:t>
            </a:r>
            <a:r>
              <a:rPr lang="en-US" sz="4200" dirty="0"/>
              <a:t>Even him, whose coming is after the working of Satan with all power and signs and lying wonders,</a:t>
            </a:r>
          </a:p>
        </p:txBody>
      </p:sp>
    </p:spTree>
    <p:extLst>
      <p:ext uri="{BB962C8B-B14F-4D97-AF65-F5344CB8AC3E}">
        <p14:creationId xmlns:p14="http://schemas.microsoft.com/office/powerpoint/2010/main" val="33498379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3F4AC-0058-3900-02F0-982B1EED01A8}"/>
            </a:ext>
          </a:extLst>
        </p:cNvPr>
        <p:cNvGrpSpPr/>
        <p:nvPr/>
      </p:nvGrpSpPr>
      <p:grpSpPr>
        <a:xfrm>
          <a:off x="0" y="0"/>
          <a:ext cx="0" cy="0"/>
          <a:chOff x="0" y="0"/>
          <a:chExt cx="0" cy="0"/>
        </a:xfrm>
      </p:grpSpPr>
      <p:pic>
        <p:nvPicPr>
          <p:cNvPr id="40962" name="Picture 2" descr="Babylon the Great - International Missionary Society, American Union">
            <a:extLst>
              <a:ext uri="{FF2B5EF4-FFF2-40B4-BE49-F238E27FC236}">
                <a16:creationId xmlns:a16="http://schemas.microsoft.com/office/drawing/2014/main" id="{044D4BC5-404C-1031-02EC-3D8A9154FDF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2618"/>
          <a:stretch>
            <a:fillRect/>
          </a:stretch>
        </p:blipFill>
        <p:spPr bwMode="auto">
          <a:xfrm>
            <a:off x="6286500" y="1"/>
            <a:ext cx="5905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D0FD11B-CBB2-F907-94B1-BF505FE32608}"/>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F8FA8F1E-A417-0567-3F8F-8BDB8D3D26CC}"/>
              </a:ext>
            </a:extLst>
          </p:cNvPr>
          <p:cNvSpPr>
            <a:spLocks noGrp="1"/>
          </p:cNvSpPr>
          <p:nvPr>
            <p:ph sz="half" idx="1"/>
          </p:nvPr>
        </p:nvSpPr>
        <p:spPr>
          <a:xfrm>
            <a:off x="350737" y="1619250"/>
            <a:ext cx="5745263" cy="4943530"/>
          </a:xfrm>
        </p:spPr>
        <p:txBody>
          <a:bodyPr>
            <a:noAutofit/>
          </a:bodyPr>
          <a:lstStyle/>
          <a:p>
            <a:pPr marL="0" indent="0">
              <a:buNone/>
            </a:pPr>
            <a:r>
              <a:rPr lang="en-US" sz="4000" b="1" dirty="0"/>
              <a:t>2 Thessalonians 2:8-10</a:t>
            </a:r>
          </a:p>
          <a:p>
            <a:pPr marL="0" indent="0">
              <a:buNone/>
            </a:pPr>
            <a:r>
              <a:rPr lang="en-US" sz="4000" b="1" baseline="30000" dirty="0"/>
              <a:t>10 </a:t>
            </a:r>
            <a:r>
              <a:rPr lang="en-US" sz="4000" dirty="0"/>
              <a:t>And with all deceivableness of unrighteousness in them that perish; because they received not the love of the truth, that they might be saved.</a:t>
            </a:r>
          </a:p>
        </p:txBody>
      </p:sp>
    </p:spTree>
    <p:extLst>
      <p:ext uri="{BB962C8B-B14F-4D97-AF65-F5344CB8AC3E}">
        <p14:creationId xmlns:p14="http://schemas.microsoft.com/office/powerpoint/2010/main" val="2180122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DE8F3-9BA5-0B61-BEE6-96A774BD9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E0BE3-59C9-1B1E-2020-781389863587}"/>
              </a:ext>
            </a:extLst>
          </p:cNvPr>
          <p:cNvSpPr>
            <a:spLocks noGrp="1"/>
          </p:cNvSpPr>
          <p:nvPr>
            <p:ph type="title"/>
          </p:nvPr>
        </p:nvSpPr>
        <p:spPr>
          <a:xfrm>
            <a:off x="5141866" y="636814"/>
            <a:ext cx="6469381" cy="1188720"/>
          </a:xfrm>
        </p:spPr>
        <p:txBody>
          <a:bodyPr>
            <a:normAutofit/>
          </a:bodyPr>
          <a:lstStyle/>
          <a:p>
            <a:r>
              <a:rPr lang="en-US" sz="4800" dirty="0"/>
              <a:t>Scoffers</a:t>
            </a:r>
          </a:p>
        </p:txBody>
      </p:sp>
      <p:sp>
        <p:nvSpPr>
          <p:cNvPr id="3" name="Content Placeholder 2">
            <a:extLst>
              <a:ext uri="{FF2B5EF4-FFF2-40B4-BE49-F238E27FC236}">
                <a16:creationId xmlns:a16="http://schemas.microsoft.com/office/drawing/2014/main" id="{CC22AC46-D236-7EBC-738C-D2D261B013CB}"/>
              </a:ext>
            </a:extLst>
          </p:cNvPr>
          <p:cNvSpPr>
            <a:spLocks noGrp="1"/>
          </p:cNvSpPr>
          <p:nvPr>
            <p:ph sz="half" idx="1"/>
          </p:nvPr>
        </p:nvSpPr>
        <p:spPr>
          <a:xfrm>
            <a:off x="5141865" y="2263140"/>
            <a:ext cx="6469381" cy="3958046"/>
          </a:xfrm>
        </p:spPr>
        <p:txBody>
          <a:bodyPr>
            <a:noAutofit/>
          </a:bodyPr>
          <a:lstStyle/>
          <a:p>
            <a:pPr marL="0" lvl="0" indent="0">
              <a:buNone/>
            </a:pPr>
            <a:r>
              <a:rPr lang="en-US" sz="4800" dirty="0"/>
              <a:t>9. Of what do these scoffers profess to be ignorant? </a:t>
            </a:r>
          </a:p>
          <a:p>
            <a:pPr marL="0" indent="0">
              <a:buNone/>
            </a:pPr>
            <a:r>
              <a:rPr lang="en-US" sz="4800" i="1" dirty="0"/>
              <a:t>2 Peter 3:4.</a:t>
            </a:r>
            <a:endParaRPr lang="en-US" sz="4800" dirty="0"/>
          </a:p>
        </p:txBody>
      </p:sp>
      <p:pic>
        <p:nvPicPr>
          <p:cNvPr id="43010" name="Picture 2" descr="What is evolution? | Definition of ...">
            <a:extLst>
              <a:ext uri="{FF2B5EF4-FFF2-40B4-BE49-F238E27FC236}">
                <a16:creationId xmlns:a16="http://schemas.microsoft.com/office/drawing/2014/main" id="{7864183E-8B24-4CF7-D541-90012FFA19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182" r="32567"/>
          <a:stretch>
            <a:fillRect/>
          </a:stretch>
        </p:blipFill>
        <p:spPr bwMode="auto">
          <a:xfrm>
            <a:off x="0" y="0"/>
            <a:ext cx="46634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6399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D700-54E1-2299-F685-7E5A9D89A2AA}"/>
            </a:ext>
          </a:extLst>
        </p:cNvPr>
        <p:cNvGrpSpPr/>
        <p:nvPr/>
      </p:nvGrpSpPr>
      <p:grpSpPr>
        <a:xfrm>
          <a:off x="0" y="0"/>
          <a:ext cx="0" cy="0"/>
          <a:chOff x="0" y="0"/>
          <a:chExt cx="0" cy="0"/>
        </a:xfrm>
      </p:grpSpPr>
      <p:pic>
        <p:nvPicPr>
          <p:cNvPr id="41988" name="Picture 4" descr="Visualized: The 4 Billion Year Path of Human Evolution">
            <a:extLst>
              <a:ext uri="{FF2B5EF4-FFF2-40B4-BE49-F238E27FC236}">
                <a16:creationId xmlns:a16="http://schemas.microsoft.com/office/drawing/2014/main" id="{0BF8DB5A-FB43-D04E-E380-CC446B400A5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968" t="44601" r="18978" b="18643"/>
          <a:stretch>
            <a:fillRect/>
          </a:stretch>
        </p:blipFill>
        <p:spPr bwMode="auto">
          <a:xfrm>
            <a:off x="6463430" y="0"/>
            <a:ext cx="572857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31879A5-A9AC-0D2C-AD06-4BAE6B69497E}"/>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2DF2E486-58C2-B70E-7D6B-1F9B279B9975}"/>
              </a:ext>
            </a:extLst>
          </p:cNvPr>
          <p:cNvSpPr>
            <a:spLocks noGrp="1"/>
          </p:cNvSpPr>
          <p:nvPr>
            <p:ph sz="half" idx="1"/>
          </p:nvPr>
        </p:nvSpPr>
        <p:spPr>
          <a:xfrm>
            <a:off x="731519" y="1619250"/>
            <a:ext cx="5606795" cy="4690110"/>
          </a:xfrm>
        </p:spPr>
        <p:txBody>
          <a:bodyPr>
            <a:noAutofit/>
          </a:bodyPr>
          <a:lstStyle/>
          <a:p>
            <a:pPr marL="0" indent="0">
              <a:buNone/>
            </a:pPr>
            <a:r>
              <a:rPr lang="en-US" sz="4000" b="1" dirty="0"/>
              <a:t>2 Peter 3:4</a:t>
            </a:r>
          </a:p>
          <a:p>
            <a:pPr marL="0" indent="0">
              <a:buNone/>
            </a:pPr>
            <a:r>
              <a:rPr lang="en-US" sz="4000" b="1" baseline="30000" dirty="0"/>
              <a:t>4 </a:t>
            </a:r>
            <a:r>
              <a:rPr lang="en-US" sz="4000" dirty="0"/>
              <a:t>And saying, Where is the promise of his coming? for since the fathers fell asleep, all things continue as they were from the beginning of the creation.</a:t>
            </a:r>
          </a:p>
        </p:txBody>
      </p:sp>
    </p:spTree>
    <p:extLst>
      <p:ext uri="{BB962C8B-B14F-4D97-AF65-F5344CB8AC3E}">
        <p14:creationId xmlns:p14="http://schemas.microsoft.com/office/powerpoint/2010/main" val="34703300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ED084-9F35-BDD2-6796-CB185C00F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0BB89-42B6-C259-989C-10BBD28D2401}"/>
              </a:ext>
            </a:extLst>
          </p:cNvPr>
          <p:cNvSpPr>
            <a:spLocks noGrp="1"/>
          </p:cNvSpPr>
          <p:nvPr>
            <p:ph type="title"/>
          </p:nvPr>
        </p:nvSpPr>
        <p:spPr>
          <a:xfrm>
            <a:off x="5141866" y="636814"/>
            <a:ext cx="6469381" cy="1188720"/>
          </a:xfrm>
        </p:spPr>
        <p:txBody>
          <a:bodyPr>
            <a:normAutofit/>
          </a:bodyPr>
          <a:lstStyle/>
          <a:p>
            <a:r>
              <a:rPr lang="en-US" sz="4800" dirty="0"/>
              <a:t>Scoffers</a:t>
            </a:r>
          </a:p>
        </p:txBody>
      </p:sp>
      <p:sp>
        <p:nvSpPr>
          <p:cNvPr id="3" name="Content Placeholder 2">
            <a:extLst>
              <a:ext uri="{FF2B5EF4-FFF2-40B4-BE49-F238E27FC236}">
                <a16:creationId xmlns:a16="http://schemas.microsoft.com/office/drawing/2014/main" id="{8A868756-4FA9-3FB5-8995-47D59119A451}"/>
              </a:ext>
            </a:extLst>
          </p:cNvPr>
          <p:cNvSpPr>
            <a:spLocks noGrp="1"/>
          </p:cNvSpPr>
          <p:nvPr>
            <p:ph sz="half" idx="1"/>
          </p:nvPr>
        </p:nvSpPr>
        <p:spPr>
          <a:xfrm>
            <a:off x="5141865" y="2263140"/>
            <a:ext cx="6469381" cy="3958046"/>
          </a:xfrm>
        </p:spPr>
        <p:txBody>
          <a:bodyPr>
            <a:noAutofit/>
          </a:bodyPr>
          <a:lstStyle/>
          <a:p>
            <a:pPr marL="0" lvl="0" indent="0">
              <a:buNone/>
            </a:pPr>
            <a:r>
              <a:rPr lang="en-US" sz="6000" dirty="0"/>
              <a:t>10. Is there any excuse for such ignorance? </a:t>
            </a:r>
          </a:p>
          <a:p>
            <a:pPr marL="0" indent="0">
              <a:buNone/>
            </a:pPr>
            <a:r>
              <a:rPr lang="en-US" sz="6000" i="1" dirty="0"/>
              <a:t>2 Peter 3:5.</a:t>
            </a:r>
            <a:endParaRPr lang="en-US" sz="6000" dirty="0"/>
          </a:p>
        </p:txBody>
      </p:sp>
      <p:pic>
        <p:nvPicPr>
          <p:cNvPr id="44034" name="Picture 2" descr="What Does Evolution Mean? | Answered | Evolution of Animals">
            <a:extLst>
              <a:ext uri="{FF2B5EF4-FFF2-40B4-BE49-F238E27FC236}">
                <a16:creationId xmlns:a16="http://schemas.microsoft.com/office/drawing/2014/main" id="{D4424256-E66B-123D-F959-037893444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244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2429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C3AC5-6D72-8D1F-6B06-A0665B3D8C6E}"/>
            </a:ext>
          </a:extLst>
        </p:cNvPr>
        <p:cNvGrpSpPr/>
        <p:nvPr/>
      </p:nvGrpSpPr>
      <p:grpSpPr>
        <a:xfrm>
          <a:off x="0" y="0"/>
          <a:ext cx="0" cy="0"/>
          <a:chOff x="0" y="0"/>
          <a:chExt cx="0" cy="0"/>
        </a:xfrm>
      </p:grpSpPr>
      <p:pic>
        <p:nvPicPr>
          <p:cNvPr id="45058" name="Picture 2" descr="A Sure Word: Some Comments on the Creation Week: Day Three">
            <a:extLst>
              <a:ext uri="{FF2B5EF4-FFF2-40B4-BE49-F238E27FC236}">
                <a16:creationId xmlns:a16="http://schemas.microsoft.com/office/drawing/2014/main" id="{16EEEB41-A534-6510-B386-009235ED0EC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889" r="47123"/>
          <a:stretch>
            <a:fillRect/>
          </a:stretch>
        </p:blipFill>
        <p:spPr bwMode="auto">
          <a:xfrm>
            <a:off x="6585205" y="0"/>
            <a:ext cx="560679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38DC919-44E7-2B5E-B49B-9CF7BEF03496}"/>
              </a:ext>
            </a:extLst>
          </p:cNvPr>
          <p:cNvSpPr>
            <a:spLocks noGrp="1"/>
          </p:cNvSpPr>
          <p:nvPr>
            <p:ph type="title"/>
          </p:nvPr>
        </p:nvSpPr>
        <p:spPr>
          <a:xfrm>
            <a:off x="350737" y="295220"/>
            <a:ext cx="7340020" cy="1188720"/>
          </a:xfrm>
        </p:spPr>
        <p:txBody>
          <a:bodyPr>
            <a:normAutofit/>
          </a:bodyPr>
          <a:lstStyle/>
          <a:p>
            <a:r>
              <a:rPr lang="en-US" sz="5400" dirty="0"/>
              <a:t>Scoffers</a:t>
            </a:r>
          </a:p>
        </p:txBody>
      </p:sp>
      <p:sp>
        <p:nvSpPr>
          <p:cNvPr id="3" name="Content Placeholder 2">
            <a:extLst>
              <a:ext uri="{FF2B5EF4-FFF2-40B4-BE49-F238E27FC236}">
                <a16:creationId xmlns:a16="http://schemas.microsoft.com/office/drawing/2014/main" id="{549F9CEC-3F0C-1B6B-74AA-256906F466AB}"/>
              </a:ext>
            </a:extLst>
          </p:cNvPr>
          <p:cNvSpPr>
            <a:spLocks noGrp="1"/>
          </p:cNvSpPr>
          <p:nvPr>
            <p:ph sz="half" idx="1"/>
          </p:nvPr>
        </p:nvSpPr>
        <p:spPr>
          <a:xfrm>
            <a:off x="731519" y="1619250"/>
            <a:ext cx="5606795" cy="4690110"/>
          </a:xfrm>
        </p:spPr>
        <p:txBody>
          <a:bodyPr>
            <a:noAutofit/>
          </a:bodyPr>
          <a:lstStyle/>
          <a:p>
            <a:pPr marL="0" indent="0">
              <a:buNone/>
            </a:pPr>
            <a:r>
              <a:rPr lang="en-US" sz="3900" b="1" dirty="0"/>
              <a:t>2 Peter 3:5</a:t>
            </a:r>
          </a:p>
          <a:p>
            <a:pPr marL="0" indent="0">
              <a:buNone/>
            </a:pPr>
            <a:r>
              <a:rPr lang="en-US" sz="3900" b="1" baseline="30000" dirty="0"/>
              <a:t>5 </a:t>
            </a:r>
            <a:r>
              <a:rPr lang="en-US" sz="3900" dirty="0"/>
              <a:t>For this they willingly are ignorant of, that by the word of God the heavens were of old, and the earth standing out of the water and in the water:</a:t>
            </a:r>
          </a:p>
        </p:txBody>
      </p:sp>
    </p:spTree>
    <p:extLst>
      <p:ext uri="{BB962C8B-B14F-4D97-AF65-F5344CB8AC3E}">
        <p14:creationId xmlns:p14="http://schemas.microsoft.com/office/powerpoint/2010/main" val="14915501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1017A-3F1F-197C-FC61-826FB577FF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300A16-912C-1F03-B7A6-D435920F7B0B}"/>
              </a:ext>
            </a:extLst>
          </p:cNvPr>
          <p:cNvSpPr>
            <a:spLocks noGrp="1"/>
          </p:cNvSpPr>
          <p:nvPr>
            <p:ph type="title"/>
          </p:nvPr>
        </p:nvSpPr>
        <p:spPr>
          <a:xfrm>
            <a:off x="5141866" y="636814"/>
            <a:ext cx="6469381" cy="1188720"/>
          </a:xfrm>
        </p:spPr>
        <p:txBody>
          <a:bodyPr>
            <a:normAutofit/>
          </a:bodyPr>
          <a:lstStyle/>
          <a:p>
            <a:r>
              <a:rPr lang="en-US" sz="4800" dirty="0"/>
              <a:t>Recall the Flood</a:t>
            </a:r>
          </a:p>
        </p:txBody>
      </p:sp>
      <p:sp>
        <p:nvSpPr>
          <p:cNvPr id="3" name="Content Placeholder 2">
            <a:extLst>
              <a:ext uri="{FF2B5EF4-FFF2-40B4-BE49-F238E27FC236}">
                <a16:creationId xmlns:a16="http://schemas.microsoft.com/office/drawing/2014/main" id="{52DD23DD-9E7B-6C25-0115-9DB28EC8782F}"/>
              </a:ext>
            </a:extLst>
          </p:cNvPr>
          <p:cNvSpPr>
            <a:spLocks noGrp="1"/>
          </p:cNvSpPr>
          <p:nvPr>
            <p:ph sz="half" idx="1"/>
          </p:nvPr>
        </p:nvSpPr>
        <p:spPr>
          <a:xfrm>
            <a:off x="5141865" y="2263140"/>
            <a:ext cx="6469381" cy="3958046"/>
          </a:xfrm>
        </p:spPr>
        <p:txBody>
          <a:bodyPr>
            <a:noAutofit/>
          </a:bodyPr>
          <a:lstStyle/>
          <a:p>
            <a:pPr marL="0" lvl="0" indent="0">
              <a:buNone/>
            </a:pPr>
            <a:r>
              <a:rPr lang="en-US" sz="4000" dirty="0"/>
              <a:t>11. What notable event recorded in Scripture shows that all things have not continued as they were from the beginning of the creation? </a:t>
            </a:r>
          </a:p>
          <a:p>
            <a:pPr marL="0" indent="0">
              <a:buNone/>
            </a:pPr>
            <a:r>
              <a:rPr lang="en-US" sz="4000" i="1" dirty="0"/>
              <a:t>2 Peter 3:5-6.</a:t>
            </a:r>
            <a:endParaRPr lang="en-US" sz="4000" dirty="0"/>
          </a:p>
        </p:txBody>
      </p:sp>
      <p:pic>
        <p:nvPicPr>
          <p:cNvPr id="46082" name="Picture 2" descr="What does Psalms 74:15 mean? | Bible Art">
            <a:extLst>
              <a:ext uri="{FF2B5EF4-FFF2-40B4-BE49-F238E27FC236}">
                <a16:creationId xmlns:a16="http://schemas.microsoft.com/office/drawing/2014/main" id="{06A7EB8A-3BB9-5778-CA53-DE292F1460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85" r="7574"/>
          <a:stretch>
            <a:fillRect/>
          </a:stretch>
        </p:blipFill>
        <p:spPr bwMode="auto">
          <a:xfrm>
            <a:off x="0" y="0"/>
            <a:ext cx="47897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842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photo of a Cassowary crossing a road. It is a huge bipedal bird, black in color, with a bright blue head topped by a large crest. ">
            <a:extLst>
              <a:ext uri="{FF2B5EF4-FFF2-40B4-BE49-F238E27FC236}">
                <a16:creationId xmlns:a16="http://schemas.microsoft.com/office/drawing/2014/main" id="{28DDEF75-7414-6CE3-FF1F-C3440306D0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48" t="1539" r="4248" b="55205"/>
          <a:stretch>
            <a:fillRect/>
          </a:stretch>
        </p:blipFill>
        <p:spPr bwMode="auto">
          <a:xfrm>
            <a:off x="0" y="-1"/>
            <a:ext cx="12192000" cy="7204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5439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CDAE2-1283-CBC8-08AC-F4BAC25CF284}"/>
            </a:ext>
          </a:extLst>
        </p:cNvPr>
        <p:cNvGrpSpPr/>
        <p:nvPr/>
      </p:nvGrpSpPr>
      <p:grpSpPr>
        <a:xfrm>
          <a:off x="0" y="0"/>
          <a:ext cx="0" cy="0"/>
          <a:chOff x="0" y="0"/>
          <a:chExt cx="0" cy="0"/>
        </a:xfrm>
      </p:grpSpPr>
      <p:pic>
        <p:nvPicPr>
          <p:cNvPr id="47106" name="Picture 2" descr="How Should we Interpret the Genesis Flood Account? - Common Question -  BioLogos">
            <a:extLst>
              <a:ext uri="{FF2B5EF4-FFF2-40B4-BE49-F238E27FC236}">
                <a16:creationId xmlns:a16="http://schemas.microsoft.com/office/drawing/2014/main" id="{87B29516-6ADC-770A-9D19-96E29A2B3F2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480" r="31482"/>
          <a:stretch>
            <a:fillRect/>
          </a:stretch>
        </p:blipFill>
        <p:spPr bwMode="auto">
          <a:xfrm>
            <a:off x="6096001"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43C947-79A5-E44F-CB3A-3EA53EB6EBBA}"/>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315B9399-433A-6F84-04D4-BAD98EFD7774}"/>
              </a:ext>
            </a:extLst>
          </p:cNvPr>
          <p:cNvSpPr>
            <a:spLocks noGrp="1"/>
          </p:cNvSpPr>
          <p:nvPr>
            <p:ph sz="half" idx="1"/>
          </p:nvPr>
        </p:nvSpPr>
        <p:spPr>
          <a:xfrm>
            <a:off x="350737" y="1619250"/>
            <a:ext cx="5484007" cy="4690110"/>
          </a:xfrm>
        </p:spPr>
        <p:txBody>
          <a:bodyPr>
            <a:noAutofit/>
          </a:bodyPr>
          <a:lstStyle/>
          <a:p>
            <a:pPr marL="0" indent="0">
              <a:buNone/>
            </a:pPr>
            <a:r>
              <a:rPr lang="en-US" sz="3900" b="1" dirty="0"/>
              <a:t>2 Peter 3:5</a:t>
            </a:r>
          </a:p>
          <a:p>
            <a:pPr marL="0" indent="0">
              <a:buNone/>
            </a:pPr>
            <a:r>
              <a:rPr lang="en-US" sz="3900" b="1" baseline="30000" dirty="0"/>
              <a:t>5 </a:t>
            </a:r>
            <a:r>
              <a:rPr lang="en-US" sz="3900" dirty="0"/>
              <a:t>For this they willingly are ignorant of, that by the word of God the heavens were of old, and the earth standing out of the water and in the water:</a:t>
            </a:r>
          </a:p>
        </p:txBody>
      </p:sp>
    </p:spTree>
    <p:extLst>
      <p:ext uri="{BB962C8B-B14F-4D97-AF65-F5344CB8AC3E}">
        <p14:creationId xmlns:p14="http://schemas.microsoft.com/office/powerpoint/2010/main" val="40616076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E920F-D6F9-4061-0223-BF35D401F2F1}"/>
            </a:ext>
          </a:extLst>
        </p:cNvPr>
        <p:cNvGrpSpPr/>
        <p:nvPr/>
      </p:nvGrpSpPr>
      <p:grpSpPr>
        <a:xfrm>
          <a:off x="0" y="0"/>
          <a:ext cx="0" cy="0"/>
          <a:chOff x="0" y="0"/>
          <a:chExt cx="0" cy="0"/>
        </a:xfrm>
      </p:grpSpPr>
      <p:pic>
        <p:nvPicPr>
          <p:cNvPr id="48130" name="Picture 2" descr="Was There Really a Noah's Ark &amp; Flood? | Answers in Genesis">
            <a:extLst>
              <a:ext uri="{FF2B5EF4-FFF2-40B4-BE49-F238E27FC236}">
                <a16:creationId xmlns:a16="http://schemas.microsoft.com/office/drawing/2014/main" id="{8EF3D84F-823C-4E7F-DBAD-F580242D39E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931" r="46614"/>
          <a:stretch>
            <a:fillRect/>
          </a:stretch>
        </p:blipFill>
        <p:spPr bwMode="auto">
          <a:xfrm>
            <a:off x="6477002" y="0"/>
            <a:ext cx="5714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1C6D34-8224-8E6A-2E0D-4DC7E20D3997}"/>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0CEBE968-F633-275E-D810-FA17808BD3CB}"/>
              </a:ext>
            </a:extLst>
          </p:cNvPr>
          <p:cNvSpPr>
            <a:spLocks noGrp="1"/>
          </p:cNvSpPr>
          <p:nvPr>
            <p:ph sz="half" idx="1"/>
          </p:nvPr>
        </p:nvSpPr>
        <p:spPr>
          <a:xfrm>
            <a:off x="874588" y="1619250"/>
            <a:ext cx="5221412" cy="4690110"/>
          </a:xfrm>
        </p:spPr>
        <p:txBody>
          <a:bodyPr>
            <a:noAutofit/>
          </a:bodyPr>
          <a:lstStyle/>
          <a:p>
            <a:pPr marL="0" indent="0">
              <a:buNone/>
            </a:pPr>
            <a:r>
              <a:rPr lang="en-US" sz="5000" b="1" dirty="0"/>
              <a:t>2 Peter 3:6</a:t>
            </a:r>
          </a:p>
          <a:p>
            <a:pPr marL="0" indent="0">
              <a:buNone/>
            </a:pPr>
            <a:r>
              <a:rPr lang="en-US" sz="5000" b="1" baseline="30000" dirty="0"/>
              <a:t>6 </a:t>
            </a:r>
            <a:r>
              <a:rPr lang="en-US" sz="5000" dirty="0"/>
              <a:t>Whereby the world that then was, being overflowed with water, perished:</a:t>
            </a:r>
          </a:p>
        </p:txBody>
      </p:sp>
    </p:spTree>
    <p:extLst>
      <p:ext uri="{BB962C8B-B14F-4D97-AF65-F5344CB8AC3E}">
        <p14:creationId xmlns:p14="http://schemas.microsoft.com/office/powerpoint/2010/main" val="353626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0E071-A6E5-81D8-8608-E5073BFA6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4921C4-9B1B-1B0F-4C79-E56F1FA91F9B}"/>
              </a:ext>
            </a:extLst>
          </p:cNvPr>
          <p:cNvSpPr>
            <a:spLocks noGrp="1"/>
          </p:cNvSpPr>
          <p:nvPr>
            <p:ph type="title"/>
          </p:nvPr>
        </p:nvSpPr>
        <p:spPr>
          <a:xfrm>
            <a:off x="5141866" y="636814"/>
            <a:ext cx="6469381" cy="1188720"/>
          </a:xfrm>
        </p:spPr>
        <p:txBody>
          <a:bodyPr>
            <a:normAutofit/>
          </a:bodyPr>
          <a:lstStyle/>
          <a:p>
            <a:r>
              <a:rPr lang="en-US" sz="4800" dirty="0"/>
              <a:t>Recall the Flood</a:t>
            </a:r>
          </a:p>
        </p:txBody>
      </p:sp>
      <p:sp>
        <p:nvSpPr>
          <p:cNvPr id="3" name="Content Placeholder 2">
            <a:extLst>
              <a:ext uri="{FF2B5EF4-FFF2-40B4-BE49-F238E27FC236}">
                <a16:creationId xmlns:a16="http://schemas.microsoft.com/office/drawing/2014/main" id="{352B5CC9-02FE-1E36-F752-229C7E687359}"/>
              </a:ext>
            </a:extLst>
          </p:cNvPr>
          <p:cNvSpPr>
            <a:spLocks noGrp="1"/>
          </p:cNvSpPr>
          <p:nvPr>
            <p:ph sz="half" idx="1"/>
          </p:nvPr>
        </p:nvSpPr>
        <p:spPr>
          <a:xfrm>
            <a:off x="5141865" y="2263140"/>
            <a:ext cx="6469381" cy="3958046"/>
          </a:xfrm>
        </p:spPr>
        <p:txBody>
          <a:bodyPr>
            <a:noAutofit/>
          </a:bodyPr>
          <a:lstStyle/>
          <a:p>
            <a:pPr marL="0" lvl="0" indent="0">
              <a:buNone/>
            </a:pPr>
            <a:r>
              <a:rPr lang="en-US" sz="4800" dirty="0"/>
              <a:t>12. How did the earth come into existence? </a:t>
            </a:r>
          </a:p>
          <a:p>
            <a:pPr marL="0" indent="0">
              <a:buNone/>
            </a:pPr>
            <a:r>
              <a:rPr lang="en-US" sz="4800" i="1" dirty="0"/>
              <a:t>Psalm 33:6, 8, 9</a:t>
            </a:r>
            <a:endParaRPr lang="en-US" sz="4800" dirty="0"/>
          </a:p>
        </p:txBody>
      </p:sp>
      <p:pic>
        <p:nvPicPr>
          <p:cNvPr id="1026" name="Picture 2" descr="Creation Collection — Nathan Greene Studio">
            <a:extLst>
              <a:ext uri="{FF2B5EF4-FFF2-40B4-BE49-F238E27FC236}">
                <a16:creationId xmlns:a16="http://schemas.microsoft.com/office/drawing/2014/main" id="{224F0172-29AE-4ECE-0799-5C9B923C2E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66" r="9193"/>
          <a:stretch>
            <a:fillRect/>
          </a:stretch>
        </p:blipFill>
        <p:spPr bwMode="auto">
          <a:xfrm>
            <a:off x="-160565" y="-1"/>
            <a:ext cx="5022852"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9240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4A3D5-85CC-0618-94E4-C37C04ABDB5B}"/>
            </a:ext>
          </a:extLst>
        </p:cNvPr>
        <p:cNvGrpSpPr/>
        <p:nvPr/>
      </p:nvGrpSpPr>
      <p:grpSpPr>
        <a:xfrm>
          <a:off x="0" y="0"/>
          <a:ext cx="0" cy="0"/>
          <a:chOff x="0" y="0"/>
          <a:chExt cx="0" cy="0"/>
        </a:xfrm>
      </p:grpSpPr>
      <p:pic>
        <p:nvPicPr>
          <p:cNvPr id="2050" name="Picture 2" descr="God Spoke the World into Existence — When He Speaks, Worlds Are Born | by  Nabil Ebraheim | Medium">
            <a:extLst>
              <a:ext uri="{FF2B5EF4-FFF2-40B4-BE49-F238E27FC236}">
                <a16:creationId xmlns:a16="http://schemas.microsoft.com/office/drawing/2014/main" id="{66D678C0-949F-D620-22A2-B68B522529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968" t="27509" r="27089"/>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311DF0E-B358-5290-2C00-888848469EFD}"/>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B1183DDF-C386-7CE0-29B1-26FD493C29D2}"/>
              </a:ext>
            </a:extLst>
          </p:cNvPr>
          <p:cNvSpPr>
            <a:spLocks noGrp="1"/>
          </p:cNvSpPr>
          <p:nvPr>
            <p:ph sz="half" idx="1"/>
          </p:nvPr>
        </p:nvSpPr>
        <p:spPr>
          <a:xfrm>
            <a:off x="381002" y="1619250"/>
            <a:ext cx="5714998" cy="4690110"/>
          </a:xfrm>
        </p:spPr>
        <p:txBody>
          <a:bodyPr>
            <a:noAutofit/>
          </a:bodyPr>
          <a:lstStyle/>
          <a:p>
            <a:pPr marL="0" indent="0">
              <a:buNone/>
            </a:pPr>
            <a:r>
              <a:rPr lang="en-US" sz="4400" b="1" dirty="0"/>
              <a:t>Psalm 33:6, 8, 9</a:t>
            </a:r>
          </a:p>
          <a:p>
            <a:pPr marL="0" indent="0">
              <a:buNone/>
            </a:pPr>
            <a:r>
              <a:rPr lang="en-US" sz="4400" b="1" baseline="30000" dirty="0"/>
              <a:t>6 </a:t>
            </a:r>
            <a:r>
              <a:rPr lang="en-US" sz="4400" dirty="0"/>
              <a:t>By the word of the </a:t>
            </a:r>
            <a:r>
              <a:rPr lang="en-US" sz="4400" cap="small" dirty="0"/>
              <a:t>Lord</a:t>
            </a:r>
            <a:r>
              <a:rPr lang="en-US" sz="4400" dirty="0"/>
              <a:t> were the heavens made; and all the host of them by the breath of his mouth.</a:t>
            </a:r>
          </a:p>
        </p:txBody>
      </p:sp>
    </p:spTree>
    <p:extLst>
      <p:ext uri="{BB962C8B-B14F-4D97-AF65-F5344CB8AC3E}">
        <p14:creationId xmlns:p14="http://schemas.microsoft.com/office/powerpoint/2010/main" val="1074707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E647F-9359-9D82-3A7F-97FABEFEB178}"/>
            </a:ext>
          </a:extLst>
        </p:cNvPr>
        <p:cNvGrpSpPr/>
        <p:nvPr/>
      </p:nvGrpSpPr>
      <p:grpSpPr>
        <a:xfrm>
          <a:off x="0" y="0"/>
          <a:ext cx="0" cy="0"/>
          <a:chOff x="0" y="0"/>
          <a:chExt cx="0" cy="0"/>
        </a:xfrm>
      </p:grpSpPr>
      <p:pic>
        <p:nvPicPr>
          <p:cNvPr id="3074" name="Picture 2" descr="The Created Creation | Zondervan Academic">
            <a:extLst>
              <a:ext uri="{FF2B5EF4-FFF2-40B4-BE49-F238E27FC236}">
                <a16:creationId xmlns:a16="http://schemas.microsoft.com/office/drawing/2014/main" id="{32CC8BBE-AF16-D8B5-BEA7-587196ED4C5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691" r="22759"/>
          <a:stretch>
            <a:fillRect/>
          </a:stretch>
        </p:blipFill>
        <p:spPr bwMode="auto">
          <a:xfrm>
            <a:off x="6477000" y="1"/>
            <a:ext cx="5714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E832AA1-2A22-9048-52AE-7624AA8DA49A}"/>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915BC179-CCCB-A23F-9C4A-4A0CCD06D6E9}"/>
              </a:ext>
            </a:extLst>
          </p:cNvPr>
          <p:cNvSpPr>
            <a:spLocks noGrp="1"/>
          </p:cNvSpPr>
          <p:nvPr>
            <p:ph sz="half" idx="1"/>
          </p:nvPr>
        </p:nvSpPr>
        <p:spPr>
          <a:xfrm>
            <a:off x="381002" y="1619250"/>
            <a:ext cx="5714998" cy="4690110"/>
          </a:xfrm>
        </p:spPr>
        <p:txBody>
          <a:bodyPr>
            <a:noAutofit/>
          </a:bodyPr>
          <a:lstStyle/>
          <a:p>
            <a:pPr marL="0" indent="0">
              <a:buNone/>
            </a:pPr>
            <a:r>
              <a:rPr lang="en-US" sz="4800" b="1" dirty="0"/>
              <a:t>Psalm 33:6, 8, 9</a:t>
            </a:r>
          </a:p>
          <a:p>
            <a:pPr marL="0" indent="0">
              <a:buNone/>
            </a:pPr>
            <a:r>
              <a:rPr lang="en-US" sz="4800" b="1" baseline="30000" dirty="0"/>
              <a:t>8 </a:t>
            </a:r>
            <a:r>
              <a:rPr lang="en-US" sz="4800" dirty="0"/>
              <a:t>Let all the earth fear the </a:t>
            </a:r>
            <a:r>
              <a:rPr lang="en-US" sz="4800" cap="small" dirty="0"/>
              <a:t>Lord</a:t>
            </a:r>
            <a:r>
              <a:rPr lang="en-US" sz="4800" dirty="0"/>
              <a:t>: let all the inhabitants of the world stand in awe of him.</a:t>
            </a:r>
          </a:p>
        </p:txBody>
      </p:sp>
    </p:spTree>
    <p:extLst>
      <p:ext uri="{BB962C8B-B14F-4D97-AF65-F5344CB8AC3E}">
        <p14:creationId xmlns:p14="http://schemas.microsoft.com/office/powerpoint/2010/main" val="30078051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2750-D805-3EA1-D58E-1443A57F5F8B}"/>
            </a:ext>
          </a:extLst>
        </p:cNvPr>
        <p:cNvGrpSpPr/>
        <p:nvPr/>
      </p:nvGrpSpPr>
      <p:grpSpPr>
        <a:xfrm>
          <a:off x="0" y="0"/>
          <a:ext cx="0" cy="0"/>
          <a:chOff x="0" y="0"/>
          <a:chExt cx="0" cy="0"/>
        </a:xfrm>
      </p:grpSpPr>
      <p:pic>
        <p:nvPicPr>
          <p:cNvPr id="4098" name="Picture 2" descr="God Speaking Creation Into Existence Is an Awesome Demonstration of His  Authority – James L. Hutton">
            <a:extLst>
              <a:ext uri="{FF2B5EF4-FFF2-40B4-BE49-F238E27FC236}">
                <a16:creationId xmlns:a16="http://schemas.microsoft.com/office/drawing/2014/main" id="{1A99C8A7-5DBE-C819-EF63-51FC1D2451A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764" r="50000"/>
          <a:stretch>
            <a:fillRect/>
          </a:stretch>
        </p:blipFill>
        <p:spPr bwMode="auto">
          <a:xfrm>
            <a:off x="6477002" y="0"/>
            <a:ext cx="5714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598E16-B638-1CBA-2C4F-9911317874C4}"/>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49242B14-BEA0-20AF-1389-A3FE452DB06A}"/>
              </a:ext>
            </a:extLst>
          </p:cNvPr>
          <p:cNvSpPr>
            <a:spLocks noGrp="1"/>
          </p:cNvSpPr>
          <p:nvPr>
            <p:ph sz="half" idx="1"/>
          </p:nvPr>
        </p:nvSpPr>
        <p:spPr>
          <a:xfrm>
            <a:off x="381002" y="1619250"/>
            <a:ext cx="5714998" cy="4690110"/>
          </a:xfrm>
        </p:spPr>
        <p:txBody>
          <a:bodyPr>
            <a:noAutofit/>
          </a:bodyPr>
          <a:lstStyle/>
          <a:p>
            <a:pPr marL="0" indent="0">
              <a:buNone/>
            </a:pPr>
            <a:r>
              <a:rPr lang="en-US" sz="5400" b="1" dirty="0"/>
              <a:t>Psalm 33:6, 8, 9</a:t>
            </a:r>
          </a:p>
          <a:p>
            <a:pPr marL="0" indent="0">
              <a:buNone/>
            </a:pPr>
            <a:r>
              <a:rPr lang="en-US" sz="5400" b="1" baseline="30000" dirty="0"/>
              <a:t>9 </a:t>
            </a:r>
            <a:r>
              <a:rPr lang="en-US" sz="5400" dirty="0"/>
              <a:t>For he </a:t>
            </a:r>
            <a:r>
              <a:rPr lang="en-US" sz="5400" dirty="0" err="1"/>
              <a:t>spake</a:t>
            </a:r>
            <a:r>
              <a:rPr lang="en-US" sz="5400" dirty="0"/>
              <a:t>, and it was done; he commanded, and it stood fast.</a:t>
            </a:r>
          </a:p>
        </p:txBody>
      </p:sp>
    </p:spTree>
    <p:extLst>
      <p:ext uri="{BB962C8B-B14F-4D97-AF65-F5344CB8AC3E}">
        <p14:creationId xmlns:p14="http://schemas.microsoft.com/office/powerpoint/2010/main" val="3041697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35D79-BF4B-A6D7-A156-5E0B7A9D1C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79BFD-863B-DEB0-26C1-DC66F6845627}"/>
              </a:ext>
            </a:extLst>
          </p:cNvPr>
          <p:cNvSpPr>
            <a:spLocks noGrp="1"/>
          </p:cNvSpPr>
          <p:nvPr>
            <p:ph type="title"/>
          </p:nvPr>
        </p:nvSpPr>
        <p:spPr>
          <a:xfrm>
            <a:off x="5141866" y="636814"/>
            <a:ext cx="6469381" cy="1188720"/>
          </a:xfrm>
        </p:spPr>
        <p:txBody>
          <a:bodyPr>
            <a:normAutofit/>
          </a:bodyPr>
          <a:lstStyle/>
          <a:p>
            <a:r>
              <a:rPr lang="en-US" sz="4800" dirty="0"/>
              <a:t>Recall the Flood</a:t>
            </a:r>
          </a:p>
        </p:txBody>
      </p:sp>
      <p:sp>
        <p:nvSpPr>
          <p:cNvPr id="3" name="Content Placeholder 2">
            <a:extLst>
              <a:ext uri="{FF2B5EF4-FFF2-40B4-BE49-F238E27FC236}">
                <a16:creationId xmlns:a16="http://schemas.microsoft.com/office/drawing/2014/main" id="{0D63ADD6-46A3-D0E8-AF7C-950D77ECFF49}"/>
              </a:ext>
            </a:extLst>
          </p:cNvPr>
          <p:cNvSpPr>
            <a:spLocks noGrp="1"/>
          </p:cNvSpPr>
          <p:nvPr>
            <p:ph sz="half" idx="1"/>
          </p:nvPr>
        </p:nvSpPr>
        <p:spPr>
          <a:xfrm>
            <a:off x="5141865" y="2263140"/>
            <a:ext cx="6469381" cy="3958046"/>
          </a:xfrm>
        </p:spPr>
        <p:txBody>
          <a:bodyPr>
            <a:noAutofit/>
          </a:bodyPr>
          <a:lstStyle/>
          <a:p>
            <a:pPr marL="0" lvl="0" indent="0">
              <a:buNone/>
            </a:pPr>
            <a:r>
              <a:rPr lang="en-US" sz="6000" dirty="0"/>
              <a:t>13. In what condition was the earth at first? </a:t>
            </a:r>
          </a:p>
          <a:p>
            <a:pPr marL="0" indent="0">
              <a:buNone/>
            </a:pPr>
            <a:r>
              <a:rPr lang="en-US" sz="6000" i="1" dirty="0"/>
              <a:t>Genesis 1:2</a:t>
            </a:r>
            <a:endParaRPr lang="en-US" sz="6000" dirty="0"/>
          </a:p>
        </p:txBody>
      </p:sp>
      <p:pic>
        <p:nvPicPr>
          <p:cNvPr id="5122" name="Picture 2" descr="There is a river whose streams make glad the city of God, the holy place  where the Most High dwells.” – Psalm 46:4 The River of God is found in the  presence">
            <a:extLst>
              <a:ext uri="{FF2B5EF4-FFF2-40B4-BE49-F238E27FC236}">
                <a16:creationId xmlns:a16="http://schemas.microsoft.com/office/drawing/2014/main" id="{BD290260-21F1-FD1A-8F94-E2AD8B22DC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472" r="39233"/>
          <a:stretch>
            <a:fillRect/>
          </a:stretch>
        </p:blipFill>
        <p:spPr bwMode="auto">
          <a:xfrm>
            <a:off x="0" y="0"/>
            <a:ext cx="46657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0881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462C9-4C67-AECC-8138-06A67D7F1DEE}"/>
            </a:ext>
          </a:extLst>
        </p:cNvPr>
        <p:cNvGrpSpPr/>
        <p:nvPr/>
      </p:nvGrpSpPr>
      <p:grpSpPr>
        <a:xfrm>
          <a:off x="0" y="0"/>
          <a:ext cx="0" cy="0"/>
          <a:chOff x="0" y="0"/>
          <a:chExt cx="0" cy="0"/>
        </a:xfrm>
      </p:grpSpPr>
      <p:pic>
        <p:nvPicPr>
          <p:cNvPr id="6148" name="Picture 4" descr="The Blessing of Restlessness | The Bible Daily Network">
            <a:extLst>
              <a:ext uri="{FF2B5EF4-FFF2-40B4-BE49-F238E27FC236}">
                <a16:creationId xmlns:a16="http://schemas.microsoft.com/office/drawing/2014/main" id="{CA3B0B16-6030-399F-E0AC-D7B560EDEFB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339" r="30909"/>
          <a:stretch>
            <a:fillRect/>
          </a:stretch>
        </p:blipFill>
        <p:spPr bwMode="auto">
          <a:xfrm>
            <a:off x="6126265" y="0"/>
            <a:ext cx="606573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D56045C-160E-6185-558D-CB8B64528FFD}"/>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A1BDF1ED-37DB-0BC1-98F1-4F42E006CF39}"/>
              </a:ext>
            </a:extLst>
          </p:cNvPr>
          <p:cNvSpPr>
            <a:spLocks noGrp="1"/>
          </p:cNvSpPr>
          <p:nvPr>
            <p:ph sz="half" idx="1"/>
          </p:nvPr>
        </p:nvSpPr>
        <p:spPr>
          <a:xfrm>
            <a:off x="381002" y="1483940"/>
            <a:ext cx="5714998" cy="5078840"/>
          </a:xfrm>
        </p:spPr>
        <p:txBody>
          <a:bodyPr>
            <a:noAutofit/>
          </a:bodyPr>
          <a:lstStyle/>
          <a:p>
            <a:pPr marL="0" indent="0">
              <a:buNone/>
            </a:pPr>
            <a:r>
              <a:rPr lang="en-US" sz="4000" b="1" dirty="0"/>
              <a:t>Genesis 1:2</a:t>
            </a:r>
          </a:p>
          <a:p>
            <a:pPr marL="0" indent="0">
              <a:buNone/>
            </a:pPr>
            <a:r>
              <a:rPr lang="en-US" sz="4000" b="1" baseline="30000" dirty="0"/>
              <a:t>2 </a:t>
            </a:r>
            <a:r>
              <a:rPr lang="en-US" sz="4000" dirty="0"/>
              <a:t>And the earth was without form, and void; and darkness was upon the face of the deep. And the Spirit of God moved upon the face of the waters.</a:t>
            </a:r>
          </a:p>
        </p:txBody>
      </p:sp>
    </p:spTree>
    <p:extLst>
      <p:ext uri="{BB962C8B-B14F-4D97-AF65-F5344CB8AC3E}">
        <p14:creationId xmlns:p14="http://schemas.microsoft.com/office/powerpoint/2010/main" val="26465397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8F245-6F4C-EC28-259E-E989BA6EC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B4A3A-DF80-BD32-1667-6F2E1B74EFE2}"/>
              </a:ext>
            </a:extLst>
          </p:cNvPr>
          <p:cNvSpPr>
            <a:spLocks noGrp="1"/>
          </p:cNvSpPr>
          <p:nvPr>
            <p:ph type="title"/>
          </p:nvPr>
        </p:nvSpPr>
        <p:spPr>
          <a:xfrm>
            <a:off x="5141866" y="636814"/>
            <a:ext cx="6469381" cy="1188720"/>
          </a:xfrm>
        </p:spPr>
        <p:txBody>
          <a:bodyPr>
            <a:normAutofit/>
          </a:bodyPr>
          <a:lstStyle/>
          <a:p>
            <a:r>
              <a:rPr lang="en-US" sz="4800" dirty="0"/>
              <a:t>Recall the Flood</a:t>
            </a:r>
          </a:p>
        </p:txBody>
      </p:sp>
      <p:sp>
        <p:nvSpPr>
          <p:cNvPr id="3" name="Content Placeholder 2">
            <a:extLst>
              <a:ext uri="{FF2B5EF4-FFF2-40B4-BE49-F238E27FC236}">
                <a16:creationId xmlns:a16="http://schemas.microsoft.com/office/drawing/2014/main" id="{9F9D85F9-3573-149F-B452-3450FAB8E753}"/>
              </a:ext>
            </a:extLst>
          </p:cNvPr>
          <p:cNvSpPr>
            <a:spLocks noGrp="1"/>
          </p:cNvSpPr>
          <p:nvPr>
            <p:ph sz="half" idx="1"/>
          </p:nvPr>
        </p:nvSpPr>
        <p:spPr>
          <a:xfrm>
            <a:off x="5141865" y="2263140"/>
            <a:ext cx="6469381" cy="3958046"/>
          </a:xfrm>
        </p:spPr>
        <p:txBody>
          <a:bodyPr>
            <a:noAutofit/>
          </a:bodyPr>
          <a:lstStyle/>
          <a:p>
            <a:pPr marL="0" lvl="0" indent="0">
              <a:buNone/>
            </a:pPr>
            <a:r>
              <a:rPr lang="en-US" sz="6000" dirty="0"/>
              <a:t>14. What division was first made in this watery mass?</a:t>
            </a:r>
          </a:p>
          <a:p>
            <a:pPr marL="0" indent="0">
              <a:buNone/>
            </a:pPr>
            <a:r>
              <a:rPr lang="en-US" sz="6000" i="1" dirty="0"/>
              <a:t>Genesis 1:6-7</a:t>
            </a:r>
            <a:endParaRPr lang="en-US" sz="6000" dirty="0"/>
          </a:p>
        </p:txBody>
      </p:sp>
      <p:pic>
        <p:nvPicPr>
          <p:cNvPr id="7170" name="Picture 2" descr="My Encounter with the Firmament - TheTorah.com">
            <a:extLst>
              <a:ext uri="{FF2B5EF4-FFF2-40B4-BE49-F238E27FC236}">
                <a16:creationId xmlns:a16="http://schemas.microsoft.com/office/drawing/2014/main" id="{2B21486B-202B-5F0A-3002-ABEE44CF73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05" t="-470" r="53434" b="470"/>
          <a:stretch>
            <a:fillRect/>
          </a:stretch>
        </p:blipFill>
        <p:spPr bwMode="auto">
          <a:xfrm>
            <a:off x="0" y="-32386"/>
            <a:ext cx="4572000" cy="6890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0658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A14BE-7BB4-5B06-3075-6EFEF04F7AF9}"/>
            </a:ext>
          </a:extLst>
        </p:cNvPr>
        <p:cNvGrpSpPr/>
        <p:nvPr/>
      </p:nvGrpSpPr>
      <p:grpSpPr>
        <a:xfrm>
          <a:off x="0" y="0"/>
          <a:ext cx="0" cy="0"/>
          <a:chOff x="0" y="0"/>
          <a:chExt cx="0" cy="0"/>
        </a:xfrm>
      </p:grpSpPr>
      <p:pic>
        <p:nvPicPr>
          <p:cNvPr id="8196" name="Picture 4" descr="What is a Sundog and how do they form?">
            <a:extLst>
              <a:ext uri="{FF2B5EF4-FFF2-40B4-BE49-F238E27FC236}">
                <a16:creationId xmlns:a16="http://schemas.microsoft.com/office/drawing/2014/main" id="{C82FAF5B-7183-90D5-688C-299C6376357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900" r="23369"/>
          <a:stretch>
            <a:fillRect/>
          </a:stretch>
        </p:blipFill>
        <p:spPr bwMode="auto">
          <a:xfrm>
            <a:off x="6307972" y="0"/>
            <a:ext cx="58840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CAA6E6-9028-F98C-7656-DB043DC702A0}"/>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E11454AF-CC60-28AB-FEBD-0FE45D56B736}"/>
              </a:ext>
            </a:extLst>
          </p:cNvPr>
          <p:cNvSpPr>
            <a:spLocks noGrp="1"/>
          </p:cNvSpPr>
          <p:nvPr>
            <p:ph sz="half" idx="1"/>
          </p:nvPr>
        </p:nvSpPr>
        <p:spPr>
          <a:xfrm>
            <a:off x="562708" y="1483940"/>
            <a:ext cx="5533292" cy="5078840"/>
          </a:xfrm>
        </p:spPr>
        <p:txBody>
          <a:bodyPr>
            <a:noAutofit/>
          </a:bodyPr>
          <a:lstStyle/>
          <a:p>
            <a:pPr marL="0" indent="0">
              <a:buNone/>
            </a:pPr>
            <a:r>
              <a:rPr lang="en-US" sz="4400" b="1" dirty="0"/>
              <a:t>Genesis 1:6</a:t>
            </a:r>
          </a:p>
          <a:p>
            <a:pPr marL="0" indent="0">
              <a:buNone/>
            </a:pPr>
            <a:r>
              <a:rPr lang="en-US" sz="4400" b="1" baseline="30000" dirty="0"/>
              <a:t>6 </a:t>
            </a:r>
            <a:r>
              <a:rPr lang="en-US" sz="4400" dirty="0"/>
              <a:t>And God said, Let there be a firmament in the midst of the waters, and let it divide the waters from the waters.</a:t>
            </a:r>
          </a:p>
        </p:txBody>
      </p:sp>
    </p:spTree>
    <p:extLst>
      <p:ext uri="{BB962C8B-B14F-4D97-AF65-F5344CB8AC3E}">
        <p14:creationId xmlns:p14="http://schemas.microsoft.com/office/powerpoint/2010/main" val="533259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17F428-01C4-52A9-BDCE-FA648448874C}"/>
              </a:ext>
            </a:extLst>
          </p:cNvPr>
          <p:cNvPicPr>
            <a:picLocks noChangeAspect="1"/>
          </p:cNvPicPr>
          <p:nvPr/>
        </p:nvPicPr>
        <p:blipFill>
          <a:blip r:embed="rId2" cstate="print">
            <a:extLst>
              <a:ext uri="{28A0092B-C50C-407E-A947-70E740481C1C}">
                <a14:useLocalDpi xmlns:a14="http://schemas.microsoft.com/office/drawing/2010/main" val="0"/>
              </a:ext>
            </a:extLst>
          </a:blip>
          <a:srcRect l="-473" r="-1" b="5194"/>
          <a:stretch>
            <a:fillRect/>
          </a:stretch>
        </p:blipFill>
        <p:spPr bwMode="auto">
          <a:xfrm>
            <a:off x="0" y="0"/>
            <a:ext cx="12134850" cy="6858000"/>
          </a:xfrm>
          <a:prstGeom prst="rect">
            <a:avLst/>
          </a:prstGeom>
          <a:noFill/>
          <a:ln>
            <a:noFill/>
          </a:ln>
        </p:spPr>
      </p:pic>
    </p:spTree>
    <p:extLst>
      <p:ext uri="{BB962C8B-B14F-4D97-AF65-F5344CB8AC3E}">
        <p14:creationId xmlns:p14="http://schemas.microsoft.com/office/powerpoint/2010/main" val="2516486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3D1BF-AE21-A5BF-550B-5BD4EBE83EA6}"/>
            </a:ext>
          </a:extLst>
        </p:cNvPr>
        <p:cNvGrpSpPr/>
        <p:nvPr/>
      </p:nvGrpSpPr>
      <p:grpSpPr>
        <a:xfrm>
          <a:off x="0" y="0"/>
          <a:ext cx="0" cy="0"/>
          <a:chOff x="0" y="0"/>
          <a:chExt cx="0" cy="0"/>
        </a:xfrm>
      </p:grpSpPr>
      <p:pic>
        <p:nvPicPr>
          <p:cNvPr id="9218" name="Picture 2" descr="What Is the &quot;Firmament&quot; of Genesis 1:6? - Apologetics Press">
            <a:extLst>
              <a:ext uri="{FF2B5EF4-FFF2-40B4-BE49-F238E27FC236}">
                <a16:creationId xmlns:a16="http://schemas.microsoft.com/office/drawing/2014/main" id="{14F7A1C7-32C7-C457-E87A-7A4E8CC0EEA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4843"/>
          <a:stretch>
            <a:fillRect/>
          </a:stretch>
        </p:blipFill>
        <p:spPr bwMode="auto">
          <a:xfrm>
            <a:off x="6307971" y="0"/>
            <a:ext cx="588402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2B14C0F-6D41-0A35-1418-DA0BC583AD4B}"/>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AAF8B8A4-BCD7-952E-B5FB-AF5A59DE30C7}"/>
              </a:ext>
            </a:extLst>
          </p:cNvPr>
          <p:cNvSpPr>
            <a:spLocks noGrp="1"/>
          </p:cNvSpPr>
          <p:nvPr>
            <p:ph sz="half" idx="1"/>
          </p:nvPr>
        </p:nvSpPr>
        <p:spPr>
          <a:xfrm>
            <a:off x="562708" y="1483940"/>
            <a:ext cx="5533292" cy="5078840"/>
          </a:xfrm>
        </p:spPr>
        <p:txBody>
          <a:bodyPr>
            <a:noAutofit/>
          </a:bodyPr>
          <a:lstStyle/>
          <a:p>
            <a:pPr marL="0" indent="0">
              <a:buNone/>
            </a:pPr>
            <a:r>
              <a:rPr lang="en-US" sz="3800" b="1" dirty="0"/>
              <a:t>Genesis 1:7</a:t>
            </a:r>
          </a:p>
          <a:p>
            <a:pPr marL="0" indent="0">
              <a:buNone/>
            </a:pPr>
            <a:r>
              <a:rPr lang="en-US" sz="3800" b="1" baseline="30000" dirty="0"/>
              <a:t>7 </a:t>
            </a:r>
            <a:r>
              <a:rPr lang="en-US" sz="3800" dirty="0"/>
              <a:t>And God made the firmament, and divided the waters which were under the firmament from the waters which were above the firmament: and it was so.</a:t>
            </a:r>
          </a:p>
        </p:txBody>
      </p:sp>
    </p:spTree>
    <p:extLst>
      <p:ext uri="{BB962C8B-B14F-4D97-AF65-F5344CB8AC3E}">
        <p14:creationId xmlns:p14="http://schemas.microsoft.com/office/powerpoint/2010/main" val="36018758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7A7F9-4180-39CC-9D51-9B35B67F7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04A42D-C3C3-BDF4-A3F7-4EC884655A4E}"/>
              </a:ext>
            </a:extLst>
          </p:cNvPr>
          <p:cNvSpPr>
            <a:spLocks noGrp="1"/>
          </p:cNvSpPr>
          <p:nvPr>
            <p:ph type="title"/>
          </p:nvPr>
        </p:nvSpPr>
        <p:spPr>
          <a:xfrm>
            <a:off x="5141866" y="636814"/>
            <a:ext cx="6469381" cy="1188720"/>
          </a:xfrm>
        </p:spPr>
        <p:txBody>
          <a:bodyPr>
            <a:normAutofit/>
          </a:bodyPr>
          <a:lstStyle/>
          <a:p>
            <a:r>
              <a:rPr lang="en-US" sz="4800" dirty="0"/>
              <a:t>Recall the Flood</a:t>
            </a:r>
          </a:p>
        </p:txBody>
      </p:sp>
      <p:sp>
        <p:nvSpPr>
          <p:cNvPr id="3" name="Content Placeholder 2">
            <a:extLst>
              <a:ext uri="{FF2B5EF4-FFF2-40B4-BE49-F238E27FC236}">
                <a16:creationId xmlns:a16="http://schemas.microsoft.com/office/drawing/2014/main" id="{0EAF003D-8686-33A2-5A90-0461F2123DA5}"/>
              </a:ext>
            </a:extLst>
          </p:cNvPr>
          <p:cNvSpPr>
            <a:spLocks noGrp="1"/>
          </p:cNvSpPr>
          <p:nvPr>
            <p:ph sz="half" idx="1"/>
          </p:nvPr>
        </p:nvSpPr>
        <p:spPr>
          <a:xfrm>
            <a:off x="5141866" y="2016369"/>
            <a:ext cx="6469381" cy="4204817"/>
          </a:xfrm>
        </p:spPr>
        <p:txBody>
          <a:bodyPr>
            <a:noAutofit/>
          </a:bodyPr>
          <a:lstStyle/>
          <a:p>
            <a:pPr marL="0" lvl="0" indent="0">
              <a:buNone/>
            </a:pPr>
            <a:r>
              <a:rPr lang="en-US" sz="5400" dirty="0"/>
              <a:t>15.  What was done with the waters that were beneath the firmament? </a:t>
            </a:r>
          </a:p>
          <a:p>
            <a:pPr marL="0" indent="0">
              <a:buNone/>
            </a:pPr>
            <a:r>
              <a:rPr lang="en-US" sz="5400" i="1" dirty="0"/>
              <a:t>Genesis 1:9; Psalm 33:7</a:t>
            </a:r>
            <a:endParaRPr lang="en-US" sz="5400" dirty="0"/>
          </a:p>
        </p:txBody>
      </p:sp>
      <p:pic>
        <p:nvPicPr>
          <p:cNvPr id="10242" name="Picture 2" descr="Massive Underground Water Reservoir ...">
            <a:extLst>
              <a:ext uri="{FF2B5EF4-FFF2-40B4-BE49-F238E27FC236}">
                <a16:creationId xmlns:a16="http://schemas.microsoft.com/office/drawing/2014/main" id="{ADC2C5E6-D6B7-F90D-BFD0-4B0CA514FF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91" r="51442"/>
          <a:stretch>
            <a:fillRect/>
          </a:stretch>
        </p:blipFill>
        <p:spPr bwMode="auto">
          <a:xfrm>
            <a:off x="0" y="0"/>
            <a:ext cx="46188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8740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A26BB-5053-E5E8-543A-1B992F32012D}"/>
            </a:ext>
          </a:extLst>
        </p:cNvPr>
        <p:cNvGrpSpPr/>
        <p:nvPr/>
      </p:nvGrpSpPr>
      <p:grpSpPr>
        <a:xfrm>
          <a:off x="0" y="0"/>
          <a:ext cx="0" cy="0"/>
          <a:chOff x="0" y="0"/>
          <a:chExt cx="0" cy="0"/>
        </a:xfrm>
      </p:grpSpPr>
      <p:pic>
        <p:nvPicPr>
          <p:cNvPr id="11266" name="Picture 2" descr="Vast water reservoir found 700 km deep in earth's mantle">
            <a:extLst>
              <a:ext uri="{FF2B5EF4-FFF2-40B4-BE49-F238E27FC236}">
                <a16:creationId xmlns:a16="http://schemas.microsoft.com/office/drawing/2014/main" id="{301FB748-0ACC-C259-1400-99A02B6498F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024" t="1" r="4555" b="26393"/>
          <a:stretch>
            <a:fillRect/>
          </a:stretch>
        </p:blipFill>
        <p:spPr bwMode="auto">
          <a:xfrm>
            <a:off x="6095999" y="4219"/>
            <a:ext cx="6261497" cy="68537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B177D65-C2DF-CD37-7AA3-E1A2DE4C4A8D}"/>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1B225A33-CAFB-C550-5318-A34E82B8225C}"/>
              </a:ext>
            </a:extLst>
          </p:cNvPr>
          <p:cNvSpPr>
            <a:spLocks noGrp="1"/>
          </p:cNvSpPr>
          <p:nvPr>
            <p:ph sz="half" idx="1"/>
          </p:nvPr>
        </p:nvSpPr>
        <p:spPr>
          <a:xfrm>
            <a:off x="562708" y="1483940"/>
            <a:ext cx="5533292" cy="5078840"/>
          </a:xfrm>
        </p:spPr>
        <p:txBody>
          <a:bodyPr>
            <a:noAutofit/>
          </a:bodyPr>
          <a:lstStyle/>
          <a:p>
            <a:pPr marL="0" indent="0">
              <a:buNone/>
            </a:pPr>
            <a:r>
              <a:rPr lang="en-US" sz="4000" b="1" dirty="0"/>
              <a:t>Genesis 1:9</a:t>
            </a:r>
          </a:p>
          <a:p>
            <a:pPr marL="0" indent="0">
              <a:buNone/>
            </a:pPr>
            <a:r>
              <a:rPr lang="en-US" sz="4000" b="1" baseline="30000" dirty="0"/>
              <a:t>9 </a:t>
            </a:r>
            <a:r>
              <a:rPr lang="en-US" sz="4000" dirty="0"/>
              <a:t>And God said, Let the waters under the heaven be gathered together unto one place, and let the dry land appear: and it was so.</a:t>
            </a:r>
          </a:p>
        </p:txBody>
      </p:sp>
    </p:spTree>
    <p:extLst>
      <p:ext uri="{BB962C8B-B14F-4D97-AF65-F5344CB8AC3E}">
        <p14:creationId xmlns:p14="http://schemas.microsoft.com/office/powerpoint/2010/main" val="2070124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768B4-1BFC-BC71-0AA3-6F3138CD4651}"/>
            </a:ext>
          </a:extLst>
        </p:cNvPr>
        <p:cNvGrpSpPr/>
        <p:nvPr/>
      </p:nvGrpSpPr>
      <p:grpSpPr>
        <a:xfrm>
          <a:off x="0" y="0"/>
          <a:ext cx="0" cy="0"/>
          <a:chOff x="0" y="0"/>
          <a:chExt cx="0" cy="0"/>
        </a:xfrm>
      </p:grpSpPr>
      <p:pic>
        <p:nvPicPr>
          <p:cNvPr id="12290" name="Picture 2" descr="There's A Huge Underground Ocean You've Never Heard Of">
            <a:extLst>
              <a:ext uri="{FF2B5EF4-FFF2-40B4-BE49-F238E27FC236}">
                <a16:creationId xmlns:a16="http://schemas.microsoft.com/office/drawing/2014/main" id="{91F1ADB8-E43A-8C62-5908-D8628FAAB8F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855" r="23949"/>
          <a:stretch>
            <a:fillRect/>
          </a:stretch>
        </p:blipFill>
        <p:spPr bwMode="auto">
          <a:xfrm>
            <a:off x="6307972" y="-11512"/>
            <a:ext cx="5884028" cy="68695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B5B26C4-F6CC-2FCA-3268-6124086F5C14}"/>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055CACF4-58B9-B62C-EE7F-91AC0009919C}"/>
              </a:ext>
            </a:extLst>
          </p:cNvPr>
          <p:cNvSpPr>
            <a:spLocks noGrp="1"/>
          </p:cNvSpPr>
          <p:nvPr>
            <p:ph sz="half" idx="1"/>
          </p:nvPr>
        </p:nvSpPr>
        <p:spPr>
          <a:xfrm>
            <a:off x="562708" y="1483940"/>
            <a:ext cx="5533292" cy="5078840"/>
          </a:xfrm>
        </p:spPr>
        <p:txBody>
          <a:bodyPr>
            <a:noAutofit/>
          </a:bodyPr>
          <a:lstStyle/>
          <a:p>
            <a:pPr marL="0" indent="0">
              <a:buNone/>
            </a:pPr>
            <a:r>
              <a:rPr lang="en-US" sz="4800" b="1" dirty="0"/>
              <a:t>Psalm 33:7</a:t>
            </a:r>
          </a:p>
          <a:p>
            <a:pPr marL="0" indent="0">
              <a:buNone/>
            </a:pPr>
            <a:r>
              <a:rPr lang="en-US" sz="4800" b="1" baseline="30000" dirty="0"/>
              <a:t>7 </a:t>
            </a:r>
            <a:r>
              <a:rPr lang="en-US" sz="4800" dirty="0"/>
              <a:t>He </a:t>
            </a:r>
            <a:r>
              <a:rPr lang="en-US" sz="4800" dirty="0" err="1"/>
              <a:t>gathereth</a:t>
            </a:r>
            <a:r>
              <a:rPr lang="en-US" sz="4800" dirty="0"/>
              <a:t> the waters of the sea together as an heap: he </a:t>
            </a:r>
            <a:r>
              <a:rPr lang="en-US" sz="4800" dirty="0" err="1"/>
              <a:t>layeth</a:t>
            </a:r>
            <a:r>
              <a:rPr lang="en-US" sz="4800" dirty="0"/>
              <a:t> up the depth in storehouses.</a:t>
            </a:r>
          </a:p>
        </p:txBody>
      </p:sp>
    </p:spTree>
    <p:extLst>
      <p:ext uri="{BB962C8B-B14F-4D97-AF65-F5344CB8AC3E}">
        <p14:creationId xmlns:p14="http://schemas.microsoft.com/office/powerpoint/2010/main" val="38837123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D0D1-9138-82B1-58FC-9C6AAB7A7F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4649D-EF1A-C07A-E761-4F51F30A0F00}"/>
              </a:ext>
            </a:extLst>
          </p:cNvPr>
          <p:cNvSpPr>
            <a:spLocks noGrp="1"/>
          </p:cNvSpPr>
          <p:nvPr>
            <p:ph type="title"/>
          </p:nvPr>
        </p:nvSpPr>
        <p:spPr>
          <a:xfrm>
            <a:off x="5141866" y="636814"/>
            <a:ext cx="6469381" cy="1188720"/>
          </a:xfrm>
        </p:spPr>
        <p:txBody>
          <a:bodyPr>
            <a:normAutofit/>
          </a:bodyPr>
          <a:lstStyle/>
          <a:p>
            <a:r>
              <a:rPr lang="en-US" sz="4800" dirty="0"/>
              <a:t>Recall the Flood</a:t>
            </a:r>
          </a:p>
        </p:txBody>
      </p:sp>
      <p:sp>
        <p:nvSpPr>
          <p:cNvPr id="3" name="Content Placeholder 2">
            <a:extLst>
              <a:ext uri="{FF2B5EF4-FFF2-40B4-BE49-F238E27FC236}">
                <a16:creationId xmlns:a16="http://schemas.microsoft.com/office/drawing/2014/main" id="{005DF630-1CF4-1CE0-C792-A9318223B24C}"/>
              </a:ext>
            </a:extLst>
          </p:cNvPr>
          <p:cNvSpPr>
            <a:spLocks noGrp="1"/>
          </p:cNvSpPr>
          <p:nvPr>
            <p:ph sz="half" idx="1"/>
          </p:nvPr>
        </p:nvSpPr>
        <p:spPr>
          <a:xfrm>
            <a:off x="5141866" y="2016369"/>
            <a:ext cx="6469381" cy="4204817"/>
          </a:xfrm>
        </p:spPr>
        <p:txBody>
          <a:bodyPr>
            <a:noAutofit/>
          </a:bodyPr>
          <a:lstStyle/>
          <a:p>
            <a:pPr marL="0" lvl="0" indent="0">
              <a:buNone/>
            </a:pPr>
            <a:r>
              <a:rPr lang="en-US" sz="4000" dirty="0"/>
              <a:t>16. When, by the word of the Lord, the flood destroyed the earth, how did the waters that were stored up in the earth contribute to that result? </a:t>
            </a:r>
          </a:p>
          <a:p>
            <a:pPr marL="0" indent="0">
              <a:buNone/>
            </a:pPr>
            <a:r>
              <a:rPr lang="en-US" sz="4000" i="1" dirty="0"/>
              <a:t>Genesis 7:11</a:t>
            </a:r>
            <a:endParaRPr lang="en-US" sz="4000" dirty="0"/>
          </a:p>
        </p:txBody>
      </p:sp>
      <p:pic>
        <p:nvPicPr>
          <p:cNvPr id="13316" name="Picture 4" descr="Evidence of the flood of Noah">
            <a:extLst>
              <a:ext uri="{FF2B5EF4-FFF2-40B4-BE49-F238E27FC236}">
                <a16:creationId xmlns:a16="http://schemas.microsoft.com/office/drawing/2014/main" id="{3893107E-C480-A898-874F-BED31E12A1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35" r="47027"/>
          <a:stretch>
            <a:fillRect/>
          </a:stretch>
        </p:blipFill>
        <p:spPr bwMode="auto">
          <a:xfrm>
            <a:off x="-1" y="0"/>
            <a:ext cx="457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1495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495B0-3C38-2C98-582A-711FA5729EC3}"/>
            </a:ext>
          </a:extLst>
        </p:cNvPr>
        <p:cNvGrpSpPr/>
        <p:nvPr/>
      </p:nvGrpSpPr>
      <p:grpSpPr>
        <a:xfrm>
          <a:off x="0" y="0"/>
          <a:ext cx="0" cy="0"/>
          <a:chOff x="0" y="0"/>
          <a:chExt cx="0" cy="0"/>
        </a:xfrm>
      </p:grpSpPr>
      <p:pic>
        <p:nvPicPr>
          <p:cNvPr id="14338" name="Picture 2" descr="Global Flood | The Institute for Creation Research">
            <a:extLst>
              <a:ext uri="{FF2B5EF4-FFF2-40B4-BE49-F238E27FC236}">
                <a16:creationId xmlns:a16="http://schemas.microsoft.com/office/drawing/2014/main" id="{5A61F222-F437-1EE8-F1A9-580E32A7C39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453" r="27242"/>
          <a:stretch>
            <a:fillRect/>
          </a:stretch>
        </p:blipFill>
        <p:spPr bwMode="auto">
          <a:xfrm>
            <a:off x="6307971" y="0"/>
            <a:ext cx="588402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3227B56-250C-358B-6422-6484A71C0FFF}"/>
              </a:ext>
            </a:extLst>
          </p:cNvPr>
          <p:cNvSpPr>
            <a:spLocks noGrp="1"/>
          </p:cNvSpPr>
          <p:nvPr>
            <p:ph type="title"/>
          </p:nvPr>
        </p:nvSpPr>
        <p:spPr>
          <a:xfrm>
            <a:off x="350737" y="295220"/>
            <a:ext cx="7340020" cy="1188720"/>
          </a:xfrm>
        </p:spPr>
        <p:txBody>
          <a:bodyPr>
            <a:normAutofit/>
          </a:bodyPr>
          <a:lstStyle/>
          <a:p>
            <a:r>
              <a:rPr lang="en-US" sz="5400" dirty="0"/>
              <a:t>Recall the Flood</a:t>
            </a:r>
          </a:p>
        </p:txBody>
      </p:sp>
      <p:sp>
        <p:nvSpPr>
          <p:cNvPr id="3" name="Content Placeholder 2">
            <a:extLst>
              <a:ext uri="{FF2B5EF4-FFF2-40B4-BE49-F238E27FC236}">
                <a16:creationId xmlns:a16="http://schemas.microsoft.com/office/drawing/2014/main" id="{4089EDF3-FFA9-4DC2-FB4E-D2FEC004A77E}"/>
              </a:ext>
            </a:extLst>
          </p:cNvPr>
          <p:cNvSpPr>
            <a:spLocks noGrp="1"/>
          </p:cNvSpPr>
          <p:nvPr>
            <p:ph sz="half" idx="1"/>
          </p:nvPr>
        </p:nvSpPr>
        <p:spPr>
          <a:xfrm>
            <a:off x="562708" y="1483940"/>
            <a:ext cx="5533292" cy="5078840"/>
          </a:xfrm>
        </p:spPr>
        <p:txBody>
          <a:bodyPr>
            <a:noAutofit/>
          </a:bodyPr>
          <a:lstStyle/>
          <a:p>
            <a:pPr marL="0" indent="0">
              <a:buNone/>
            </a:pPr>
            <a:r>
              <a:rPr lang="en-US" sz="3600" b="1" dirty="0"/>
              <a:t>Genesis 7:11</a:t>
            </a:r>
          </a:p>
          <a:p>
            <a:pPr marL="0" indent="0">
              <a:buNone/>
            </a:pPr>
            <a:r>
              <a:rPr lang="en-US" sz="3600" b="1" baseline="30000" dirty="0"/>
              <a:t>11 </a:t>
            </a:r>
            <a:r>
              <a:rPr lang="en-US" sz="3600" dirty="0"/>
              <a:t>In the six hundredth year of Noah's life, in the second month, the seventeenth day of the month, the same day were all the fountains of the great deep broken up, and the windows of heaven were opened.</a:t>
            </a:r>
          </a:p>
        </p:txBody>
      </p:sp>
    </p:spTree>
    <p:extLst>
      <p:ext uri="{BB962C8B-B14F-4D97-AF65-F5344CB8AC3E}">
        <p14:creationId xmlns:p14="http://schemas.microsoft.com/office/powerpoint/2010/main" val="11054553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AC237-AEF7-AC7B-FA71-E3923A30C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03CFB-6976-E246-D9C3-6AF3C841468F}"/>
              </a:ext>
            </a:extLst>
          </p:cNvPr>
          <p:cNvSpPr>
            <a:spLocks noGrp="1"/>
          </p:cNvSpPr>
          <p:nvPr>
            <p:ph type="title"/>
          </p:nvPr>
        </p:nvSpPr>
        <p:spPr>
          <a:xfrm>
            <a:off x="283028" y="243114"/>
            <a:ext cx="7438571" cy="6371772"/>
          </a:xfrm>
        </p:spPr>
        <p:txBody>
          <a:bodyPr>
            <a:normAutofit fontScale="90000"/>
          </a:bodyPr>
          <a:lstStyle/>
          <a:p>
            <a:r>
              <a:rPr lang="en-US" sz="4000" dirty="0"/>
              <a:t>Scientists discover a massive underground reservoir of water three times larger than all the oceans combined. This hidden "ocean" is located 400 miles beneath Earth's surface, trapped within a mineral called “ringwoodite.”</a:t>
            </a:r>
          </a:p>
        </p:txBody>
      </p:sp>
      <p:pic>
        <p:nvPicPr>
          <p:cNvPr id="3074" name="Picture 2" descr="The Hunt for Earth's Deep Hidden Oceans | Quanta Magazine">
            <a:extLst>
              <a:ext uri="{FF2B5EF4-FFF2-40B4-BE49-F238E27FC236}">
                <a16:creationId xmlns:a16="http://schemas.microsoft.com/office/drawing/2014/main" id="{8B790981-06E6-0AF4-5860-E3DB1F614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0589" y="602342"/>
            <a:ext cx="3810711" cy="595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4784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Earth may have generated its own water - geologically">
            <a:extLst>
              <a:ext uri="{FF2B5EF4-FFF2-40B4-BE49-F238E27FC236}">
                <a16:creationId xmlns:a16="http://schemas.microsoft.com/office/drawing/2014/main" id="{3CBB6F1A-7316-4572-4A04-44A6E88AE2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3886" y="243415"/>
            <a:ext cx="8104227" cy="6371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9650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arth">
            <a:extLst>
              <a:ext uri="{FF2B5EF4-FFF2-40B4-BE49-F238E27FC236}">
                <a16:creationId xmlns:a16="http://schemas.microsoft.com/office/drawing/2014/main" id="{58429BD7-E9C7-757D-AE52-BE004D142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49" y="0"/>
            <a:ext cx="1218775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1201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F4479-17D3-BE27-D02B-8E01CB7F9DB1}"/>
              </a:ext>
            </a:extLst>
          </p:cNvPr>
          <p:cNvSpPr>
            <a:spLocks noGrp="1"/>
          </p:cNvSpPr>
          <p:nvPr>
            <p:ph type="title"/>
          </p:nvPr>
        </p:nvSpPr>
        <p:spPr>
          <a:xfrm>
            <a:off x="449943" y="333829"/>
            <a:ext cx="6478395" cy="6168571"/>
          </a:xfrm>
        </p:spPr>
        <p:txBody>
          <a:bodyPr>
            <a:normAutofit/>
          </a:bodyPr>
          <a:lstStyle/>
          <a:p>
            <a:r>
              <a:rPr lang="en-US" sz="3200" dirty="0"/>
              <a:t>This water is not in a form familiar to us — it is not liquid, ice or vapor. High pressure, along with temperatures above 2,000 degrees Fahrenheit, cause water molecules to split, forming a hydroxyl radical (OH), which can be bound into a mineral's crystal structure.</a:t>
            </a:r>
          </a:p>
        </p:txBody>
      </p:sp>
      <p:pic>
        <p:nvPicPr>
          <p:cNvPr id="5" name="Picture 2" descr="First ringwoodite sample confirms huge quantities of water in the Earth's  mantle">
            <a:extLst>
              <a:ext uri="{FF2B5EF4-FFF2-40B4-BE49-F238E27FC236}">
                <a16:creationId xmlns:a16="http://schemas.microsoft.com/office/drawing/2014/main" id="{A2DF7842-B157-47B7-DD8B-1C59656B88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311" t="-1" r="1379" b="330"/>
          <a:stretch>
            <a:fillRect/>
          </a:stretch>
        </p:blipFill>
        <p:spPr bwMode="auto">
          <a:xfrm>
            <a:off x="7450111" y="344714"/>
            <a:ext cx="4437089" cy="6168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295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E6243-5D4D-49E7-0BC3-59EC17B75509}"/>
            </a:ext>
          </a:extLst>
        </p:cNvPr>
        <p:cNvGrpSpPr/>
        <p:nvPr/>
      </p:nvGrpSpPr>
      <p:grpSpPr>
        <a:xfrm>
          <a:off x="0" y="0"/>
          <a:ext cx="0" cy="0"/>
          <a:chOff x="0" y="0"/>
          <a:chExt cx="0" cy="0"/>
        </a:xfrm>
      </p:grpSpPr>
      <p:pic>
        <p:nvPicPr>
          <p:cNvPr id="3" name="Picture 2" descr="Image of a cassowary shown in both regular light and UV ">
            <a:extLst>
              <a:ext uri="{FF2B5EF4-FFF2-40B4-BE49-F238E27FC236}">
                <a16:creationId xmlns:a16="http://schemas.microsoft.com/office/drawing/2014/main" id="{0A1438F9-1CCF-D315-8DE3-35C1F125BEE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339" y="0"/>
            <a:ext cx="9907321" cy="7013661"/>
          </a:xfrm>
          <a:prstGeom prst="rect">
            <a:avLst/>
          </a:prstGeom>
          <a:noFill/>
          <a:ln>
            <a:noFill/>
          </a:ln>
        </p:spPr>
      </p:pic>
    </p:spTree>
    <p:extLst>
      <p:ext uri="{BB962C8B-B14F-4D97-AF65-F5344CB8AC3E}">
        <p14:creationId xmlns:p14="http://schemas.microsoft.com/office/powerpoint/2010/main" val="5404207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E8021-BD2F-A07E-CCDC-0D35913DD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7487F-AD06-F750-302C-1A3EDD3AED48}"/>
              </a:ext>
            </a:extLst>
          </p:cNvPr>
          <p:cNvSpPr>
            <a:spLocks noGrp="1"/>
          </p:cNvSpPr>
          <p:nvPr>
            <p:ph type="title"/>
          </p:nvPr>
        </p:nvSpPr>
        <p:spPr>
          <a:xfrm>
            <a:off x="5141625" y="333829"/>
            <a:ext cx="6702031" cy="6168571"/>
          </a:xfrm>
        </p:spPr>
        <p:txBody>
          <a:bodyPr>
            <a:noAutofit/>
          </a:bodyPr>
          <a:lstStyle/>
          <a:p>
            <a:r>
              <a:rPr lang="en-US" sz="3200" dirty="0"/>
              <a:t>Scientists discovered a piece of the mineral ringwoodite inside a diamond brought up from a depth of 400 miles by a volcano in Brazil. That tiny piece of ringwoodite — the only sample in existence from within the Earth — contained a surprising amount of water bound in solid form in the mineral.</a:t>
            </a:r>
          </a:p>
        </p:txBody>
      </p:sp>
      <p:pic>
        <p:nvPicPr>
          <p:cNvPr id="5122" name="Picture 2" descr="Ringwoodite - Wikipedia">
            <a:extLst>
              <a:ext uri="{FF2B5EF4-FFF2-40B4-BE49-F238E27FC236}">
                <a16:creationId xmlns:a16="http://schemas.microsoft.com/office/drawing/2014/main" id="{A037C812-2846-4F1B-C707-2FB0E06F72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62" t="-253" r="1629" b="253"/>
          <a:stretch>
            <a:fillRect/>
          </a:stretch>
        </p:blipFill>
        <p:spPr bwMode="auto">
          <a:xfrm>
            <a:off x="348344" y="1269070"/>
            <a:ext cx="4622201" cy="4298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872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5 Ringwoodite: its importance in Earth Sciences">
            <a:extLst>
              <a:ext uri="{FF2B5EF4-FFF2-40B4-BE49-F238E27FC236}">
                <a16:creationId xmlns:a16="http://schemas.microsoft.com/office/drawing/2014/main" id="{5761245F-2BAA-8B60-896D-A7EDAE6D97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4065" y="37768"/>
            <a:ext cx="8904158" cy="678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044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79B85-51B7-0021-17FB-C9872FC9C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623D27-9824-DE6B-FEE0-B488EEB829B6}"/>
              </a:ext>
            </a:extLst>
          </p:cNvPr>
          <p:cNvSpPr>
            <a:spLocks noGrp="1"/>
          </p:cNvSpPr>
          <p:nvPr>
            <p:ph type="title"/>
          </p:nvPr>
        </p:nvSpPr>
        <p:spPr>
          <a:xfrm>
            <a:off x="449943" y="333829"/>
            <a:ext cx="8064470" cy="6168571"/>
          </a:xfrm>
        </p:spPr>
        <p:txBody>
          <a:bodyPr>
            <a:normAutofit fontScale="90000"/>
          </a:bodyPr>
          <a:lstStyle/>
          <a:p>
            <a:r>
              <a:rPr lang="en-US" sz="3600" dirty="0"/>
              <a:t>"The ringwoodite is like a sponge, soaking up water," Jacobsen said. "There is something very special about the crystal structure of ringwoodite that allows it to attract hydrogen and trap water. This mineral can contain a lot of water under conditions of the deep mantle."</a:t>
            </a:r>
          </a:p>
        </p:txBody>
      </p:sp>
      <p:pic>
        <p:nvPicPr>
          <p:cNvPr id="6150" name="Picture 6" descr="Ringwoodite: Mineral information, data and localities.">
            <a:extLst>
              <a:ext uri="{FF2B5EF4-FFF2-40B4-BE49-F238E27FC236}">
                <a16:creationId xmlns:a16="http://schemas.microsoft.com/office/drawing/2014/main" id="{9614A3B3-CC96-82B9-DD9A-3A47EE5FE1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04" t="8922" r="5222" b="12867"/>
          <a:stretch>
            <a:fillRect/>
          </a:stretch>
        </p:blipFill>
        <p:spPr bwMode="auto">
          <a:xfrm rot="16200000">
            <a:off x="7187156" y="1975879"/>
            <a:ext cx="6196951" cy="291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2668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7C24E-F8CE-725E-9B3C-30A952796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CD90FA-C61D-3FFC-7C43-6620CF447456}"/>
              </a:ext>
            </a:extLst>
          </p:cNvPr>
          <p:cNvSpPr>
            <a:spLocks noGrp="1"/>
          </p:cNvSpPr>
          <p:nvPr>
            <p:ph type="title"/>
          </p:nvPr>
        </p:nvSpPr>
        <p:spPr>
          <a:xfrm>
            <a:off x="5141866" y="636814"/>
            <a:ext cx="6469381" cy="1188720"/>
          </a:xfrm>
        </p:spPr>
        <p:txBody>
          <a:bodyPr>
            <a:normAutofit/>
          </a:bodyPr>
          <a:lstStyle/>
          <a:p>
            <a:r>
              <a:rPr lang="en-US" sz="4800" dirty="0"/>
              <a:t>The Days of Noah</a:t>
            </a:r>
          </a:p>
        </p:txBody>
      </p:sp>
      <p:sp>
        <p:nvSpPr>
          <p:cNvPr id="3" name="Content Placeholder 2">
            <a:extLst>
              <a:ext uri="{FF2B5EF4-FFF2-40B4-BE49-F238E27FC236}">
                <a16:creationId xmlns:a16="http://schemas.microsoft.com/office/drawing/2014/main" id="{47352076-3815-F168-4C49-3A2BFF672181}"/>
              </a:ext>
            </a:extLst>
          </p:cNvPr>
          <p:cNvSpPr>
            <a:spLocks noGrp="1"/>
          </p:cNvSpPr>
          <p:nvPr>
            <p:ph sz="half" idx="1"/>
          </p:nvPr>
        </p:nvSpPr>
        <p:spPr>
          <a:xfrm>
            <a:off x="5141866" y="2016369"/>
            <a:ext cx="6469381" cy="4204817"/>
          </a:xfrm>
        </p:spPr>
        <p:txBody>
          <a:bodyPr>
            <a:noAutofit/>
          </a:bodyPr>
          <a:lstStyle/>
          <a:p>
            <a:pPr marL="0" lvl="0" indent="0">
              <a:buNone/>
            </a:pPr>
            <a:r>
              <a:rPr lang="en-US" sz="5400" dirty="0"/>
              <a:t>17. What fate, by the same authority, now awaits the earth? </a:t>
            </a:r>
          </a:p>
          <a:p>
            <a:pPr marL="0" indent="0">
              <a:buNone/>
            </a:pPr>
            <a:r>
              <a:rPr lang="en-US" sz="5400" i="1" dirty="0"/>
              <a:t>2 Peter 3:7</a:t>
            </a:r>
            <a:endParaRPr lang="en-US" sz="5400" dirty="0"/>
          </a:p>
        </p:txBody>
      </p:sp>
      <p:pic>
        <p:nvPicPr>
          <p:cNvPr id="15362" name="Picture 2" descr="10,800+ Apocalypse Fire Stock Photos, Pictures &amp; Royalty-Free Images -  iStock">
            <a:extLst>
              <a:ext uri="{FF2B5EF4-FFF2-40B4-BE49-F238E27FC236}">
                <a16:creationId xmlns:a16="http://schemas.microsoft.com/office/drawing/2014/main" id="{462CBF5E-879B-A117-F321-AB5629086A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326" r="15924"/>
          <a:stretch>
            <a:fillRect/>
          </a:stretch>
        </p:blipFill>
        <p:spPr bwMode="auto">
          <a:xfrm>
            <a:off x="-1" y="-117566"/>
            <a:ext cx="4682359" cy="6975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9055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35445-4008-8E83-D6EE-0FC2B8B632BE}"/>
            </a:ext>
          </a:extLst>
        </p:cNvPr>
        <p:cNvGrpSpPr/>
        <p:nvPr/>
      </p:nvGrpSpPr>
      <p:grpSpPr>
        <a:xfrm>
          <a:off x="0" y="0"/>
          <a:ext cx="0" cy="0"/>
          <a:chOff x="0" y="0"/>
          <a:chExt cx="0" cy="0"/>
        </a:xfrm>
      </p:grpSpPr>
      <p:pic>
        <p:nvPicPr>
          <p:cNvPr id="16386" name="Picture 2" descr="36,800+ Earth On Fire Stock Photos, Pictures &amp; Royalty-Free Images - iStock  | Planet earth on fire">
            <a:extLst>
              <a:ext uri="{FF2B5EF4-FFF2-40B4-BE49-F238E27FC236}">
                <a16:creationId xmlns:a16="http://schemas.microsoft.com/office/drawing/2014/main" id="{D9ADB16D-DBE6-ED46-A41C-42520D17FE2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324" r="16673"/>
          <a:stretch>
            <a:fillRect/>
          </a:stretch>
        </p:blipFill>
        <p:spPr bwMode="auto">
          <a:xfrm>
            <a:off x="6307971" y="0"/>
            <a:ext cx="588402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587B892-59B1-0801-BF36-F0E8792B16F9}"/>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9D66623C-FE04-7D95-A58A-CDC2C61FC176}"/>
              </a:ext>
            </a:extLst>
          </p:cNvPr>
          <p:cNvSpPr>
            <a:spLocks noGrp="1"/>
          </p:cNvSpPr>
          <p:nvPr>
            <p:ph sz="half" idx="1"/>
          </p:nvPr>
        </p:nvSpPr>
        <p:spPr>
          <a:xfrm>
            <a:off x="562708" y="1483940"/>
            <a:ext cx="5533292" cy="5078840"/>
          </a:xfrm>
        </p:spPr>
        <p:txBody>
          <a:bodyPr>
            <a:noAutofit/>
          </a:bodyPr>
          <a:lstStyle/>
          <a:p>
            <a:pPr marL="0" indent="0">
              <a:buNone/>
            </a:pPr>
            <a:r>
              <a:rPr lang="en-US" sz="4000" b="1" dirty="0"/>
              <a:t>2 Peter 3:7</a:t>
            </a:r>
          </a:p>
          <a:p>
            <a:pPr marL="0" indent="0">
              <a:buNone/>
            </a:pPr>
            <a:r>
              <a:rPr lang="en-US" sz="4000" b="1" baseline="30000" dirty="0"/>
              <a:t>7 </a:t>
            </a:r>
            <a:r>
              <a:rPr lang="en-US" sz="4000" dirty="0"/>
              <a:t>But the heavens and the earth, which are now, by the same word are kept in store, reserved unto fire against the day of judgment and perdition of ungodly men.</a:t>
            </a:r>
          </a:p>
        </p:txBody>
      </p:sp>
    </p:spTree>
    <p:extLst>
      <p:ext uri="{BB962C8B-B14F-4D97-AF65-F5344CB8AC3E}">
        <p14:creationId xmlns:p14="http://schemas.microsoft.com/office/powerpoint/2010/main" val="8072882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DFE62-BE95-1E84-1260-0E29AA810C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CDE44E-CD55-41D0-EF51-8428C456812A}"/>
              </a:ext>
            </a:extLst>
          </p:cNvPr>
          <p:cNvSpPr>
            <a:spLocks noGrp="1"/>
          </p:cNvSpPr>
          <p:nvPr>
            <p:ph type="title"/>
          </p:nvPr>
        </p:nvSpPr>
        <p:spPr>
          <a:xfrm>
            <a:off x="5141866" y="636814"/>
            <a:ext cx="6469381" cy="1188720"/>
          </a:xfrm>
        </p:spPr>
        <p:txBody>
          <a:bodyPr>
            <a:normAutofit/>
          </a:bodyPr>
          <a:lstStyle/>
          <a:p>
            <a:r>
              <a:rPr lang="en-US" sz="4800" dirty="0"/>
              <a:t>The Days of Noah</a:t>
            </a:r>
          </a:p>
        </p:txBody>
      </p:sp>
      <p:sp>
        <p:nvSpPr>
          <p:cNvPr id="3" name="Content Placeholder 2">
            <a:extLst>
              <a:ext uri="{FF2B5EF4-FFF2-40B4-BE49-F238E27FC236}">
                <a16:creationId xmlns:a16="http://schemas.microsoft.com/office/drawing/2014/main" id="{7883BC7C-39A4-4008-3432-5E10E95A3022}"/>
              </a:ext>
            </a:extLst>
          </p:cNvPr>
          <p:cNvSpPr>
            <a:spLocks noGrp="1"/>
          </p:cNvSpPr>
          <p:nvPr>
            <p:ph sz="half" idx="1"/>
          </p:nvPr>
        </p:nvSpPr>
        <p:spPr>
          <a:xfrm>
            <a:off x="5141866" y="2016369"/>
            <a:ext cx="6469381" cy="4204817"/>
          </a:xfrm>
        </p:spPr>
        <p:txBody>
          <a:bodyPr>
            <a:noAutofit/>
          </a:bodyPr>
          <a:lstStyle/>
          <a:p>
            <a:pPr marL="0" lvl="0" indent="0">
              <a:buNone/>
            </a:pPr>
            <a:r>
              <a:rPr lang="en-US" sz="4400" dirty="0"/>
              <a:t>18. Where has the word of the Lord declared this? </a:t>
            </a:r>
          </a:p>
          <a:p>
            <a:pPr marL="0" indent="0">
              <a:buNone/>
            </a:pPr>
            <a:r>
              <a:rPr lang="en-US" sz="4400" i="1" dirty="0"/>
              <a:t>Nahum 1:5; </a:t>
            </a:r>
          </a:p>
          <a:p>
            <a:pPr marL="0" indent="0">
              <a:buNone/>
            </a:pPr>
            <a:r>
              <a:rPr lang="en-US" sz="4400" i="1" dirty="0"/>
              <a:t>Isaiah 34:8-10; </a:t>
            </a:r>
          </a:p>
          <a:p>
            <a:pPr marL="0" indent="0">
              <a:buNone/>
            </a:pPr>
            <a:r>
              <a:rPr lang="en-US" sz="4400" i="1" dirty="0"/>
              <a:t>Deuteronomy 32:22 </a:t>
            </a:r>
            <a:endParaRPr lang="en-US" sz="4400" dirty="0"/>
          </a:p>
        </p:txBody>
      </p:sp>
      <p:pic>
        <p:nvPicPr>
          <p:cNvPr id="17410" name="Picture 2" descr="VDMA: 'The Word of the Lord Remains Forever' - SweetwaterNOW">
            <a:extLst>
              <a:ext uri="{FF2B5EF4-FFF2-40B4-BE49-F238E27FC236}">
                <a16:creationId xmlns:a16="http://schemas.microsoft.com/office/drawing/2014/main" id="{8C8E1B29-2BEF-0B64-44E7-2011B8D2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131" r="22749"/>
          <a:stretch>
            <a:fillRect/>
          </a:stretch>
        </p:blipFill>
        <p:spPr bwMode="auto">
          <a:xfrm>
            <a:off x="0" y="0"/>
            <a:ext cx="45877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3944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B3643-A327-340D-93EB-49F6E62B6491}"/>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6299CED-44F2-324E-CD17-AF27B1EBD3B6}"/>
              </a:ext>
            </a:extLst>
          </p:cNvPr>
          <p:cNvPicPr>
            <a:picLocks noGrp="1" noChangeAspect="1"/>
          </p:cNvPicPr>
          <p:nvPr>
            <p:ph sz="half" idx="2"/>
          </p:nvPr>
        </p:nvPicPr>
        <p:blipFill rotWithShape="1">
          <a:blip r:embed="rId2"/>
          <a:srcRect l="39918" r="15636"/>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FF1BC6B-2CC1-9EC9-FB32-874E83298FC6}"/>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D73AF250-DB5F-2377-618D-A6BA24694C7F}"/>
              </a:ext>
            </a:extLst>
          </p:cNvPr>
          <p:cNvSpPr>
            <a:spLocks noGrp="1"/>
          </p:cNvSpPr>
          <p:nvPr>
            <p:ph sz="half" idx="1"/>
          </p:nvPr>
        </p:nvSpPr>
        <p:spPr>
          <a:xfrm>
            <a:off x="630621" y="1483940"/>
            <a:ext cx="5253409" cy="5078840"/>
          </a:xfrm>
        </p:spPr>
        <p:txBody>
          <a:bodyPr>
            <a:noAutofit/>
          </a:bodyPr>
          <a:lstStyle/>
          <a:p>
            <a:pPr marL="0" indent="0">
              <a:buNone/>
            </a:pPr>
            <a:r>
              <a:rPr lang="en-US" sz="4000" b="1" dirty="0"/>
              <a:t>Nahum 1:5</a:t>
            </a:r>
          </a:p>
          <a:p>
            <a:pPr marL="0" indent="0">
              <a:buNone/>
            </a:pPr>
            <a:r>
              <a:rPr lang="en-US" sz="4000" b="1" baseline="30000" dirty="0"/>
              <a:t>5 </a:t>
            </a:r>
            <a:r>
              <a:rPr lang="en-US" sz="4000" dirty="0"/>
              <a:t>The mountains quake at him, and the hills melt, and the earth is burned at his presence, yea, the world, and all that dwell therein.</a:t>
            </a:r>
          </a:p>
        </p:txBody>
      </p:sp>
    </p:spTree>
    <p:extLst>
      <p:ext uri="{BB962C8B-B14F-4D97-AF65-F5344CB8AC3E}">
        <p14:creationId xmlns:p14="http://schemas.microsoft.com/office/powerpoint/2010/main" val="13668451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EA9C9-E795-1414-85BE-BAB12AB28E9E}"/>
            </a:ext>
          </a:extLst>
        </p:cNvPr>
        <p:cNvGrpSpPr/>
        <p:nvPr/>
      </p:nvGrpSpPr>
      <p:grpSpPr>
        <a:xfrm>
          <a:off x="0" y="0"/>
          <a:ext cx="0" cy="0"/>
          <a:chOff x="0" y="0"/>
          <a:chExt cx="0" cy="0"/>
        </a:xfrm>
      </p:grpSpPr>
      <p:pic>
        <p:nvPicPr>
          <p:cNvPr id="19458" name="Picture 2" descr="Explosive December Calendar Fragments Bursting through Dramatic Light Rays  Creating Surreal Time Concept Stock Illustration - Illustration of  fragments, business: 412945867">
            <a:extLst>
              <a:ext uri="{FF2B5EF4-FFF2-40B4-BE49-F238E27FC236}">
                <a16:creationId xmlns:a16="http://schemas.microsoft.com/office/drawing/2014/main" id="{D4574A83-B45A-8FAA-67BC-7FEC739BB56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740"/>
          <a:stretch>
            <a:fillRect/>
          </a:stretch>
        </p:blipFill>
        <p:spPr bwMode="auto">
          <a:xfrm>
            <a:off x="6482080" y="0"/>
            <a:ext cx="570992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1B1AFD0-5667-C0DA-6FAF-255B70E17E5C}"/>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6F942F78-3F92-BE46-D4DF-A3E585E26861}"/>
              </a:ext>
            </a:extLst>
          </p:cNvPr>
          <p:cNvSpPr>
            <a:spLocks noGrp="1"/>
          </p:cNvSpPr>
          <p:nvPr>
            <p:ph sz="half" idx="1"/>
          </p:nvPr>
        </p:nvSpPr>
        <p:spPr>
          <a:xfrm>
            <a:off x="630621" y="1483940"/>
            <a:ext cx="5253409" cy="5078840"/>
          </a:xfrm>
        </p:spPr>
        <p:txBody>
          <a:bodyPr>
            <a:noAutofit/>
          </a:bodyPr>
          <a:lstStyle/>
          <a:p>
            <a:pPr marL="0" indent="0">
              <a:buNone/>
            </a:pPr>
            <a:r>
              <a:rPr lang="en-US" sz="4400" b="1" dirty="0"/>
              <a:t>Isaiah 34:8-10</a:t>
            </a:r>
          </a:p>
          <a:p>
            <a:pPr marL="0" indent="0">
              <a:buNone/>
            </a:pPr>
            <a:r>
              <a:rPr lang="en-US" sz="4400" b="1" baseline="30000" dirty="0"/>
              <a:t>8 </a:t>
            </a:r>
            <a:r>
              <a:rPr lang="en-US" sz="4400" dirty="0"/>
              <a:t>For it is the day of the </a:t>
            </a:r>
            <a:r>
              <a:rPr lang="en-US" sz="4400" cap="small" dirty="0"/>
              <a:t>Lord</a:t>
            </a:r>
            <a:r>
              <a:rPr lang="en-US" sz="4400" dirty="0"/>
              <a:t>'s vengeance, and the year of recompences for the controversy of Zion.</a:t>
            </a:r>
          </a:p>
        </p:txBody>
      </p:sp>
    </p:spTree>
    <p:extLst>
      <p:ext uri="{BB962C8B-B14F-4D97-AF65-F5344CB8AC3E}">
        <p14:creationId xmlns:p14="http://schemas.microsoft.com/office/powerpoint/2010/main" val="24873750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597CE-A759-AC8B-A218-22F790C17645}"/>
            </a:ext>
          </a:extLst>
        </p:cNvPr>
        <p:cNvGrpSpPr/>
        <p:nvPr/>
      </p:nvGrpSpPr>
      <p:grpSpPr>
        <a:xfrm>
          <a:off x="0" y="0"/>
          <a:ext cx="0" cy="0"/>
          <a:chOff x="0" y="0"/>
          <a:chExt cx="0" cy="0"/>
        </a:xfrm>
      </p:grpSpPr>
      <p:pic>
        <p:nvPicPr>
          <p:cNvPr id="20482" name="Picture 2" descr="Pitch burning on rock : r/mildlyinteresting">
            <a:extLst>
              <a:ext uri="{FF2B5EF4-FFF2-40B4-BE49-F238E27FC236}">
                <a16:creationId xmlns:a16="http://schemas.microsoft.com/office/drawing/2014/main" id="{EB58365F-A477-E48C-07CA-4CABB68D2B2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859" r="21058"/>
          <a:stretch>
            <a:fillRect/>
          </a:stretch>
        </p:blipFill>
        <p:spPr bwMode="auto">
          <a:xfrm>
            <a:off x="6307972" y="0"/>
            <a:ext cx="5966320" cy="687530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B6DAF1-E2FA-55D1-2953-A66CA19D3B06}"/>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5D540CA1-E9AE-5C43-4F76-8E7EC6EF2516}"/>
              </a:ext>
            </a:extLst>
          </p:cNvPr>
          <p:cNvSpPr>
            <a:spLocks noGrp="1"/>
          </p:cNvSpPr>
          <p:nvPr>
            <p:ph sz="half" idx="1"/>
          </p:nvPr>
        </p:nvSpPr>
        <p:spPr>
          <a:xfrm>
            <a:off x="630621" y="1666240"/>
            <a:ext cx="5253409" cy="4896540"/>
          </a:xfrm>
        </p:spPr>
        <p:txBody>
          <a:bodyPr>
            <a:noAutofit/>
          </a:bodyPr>
          <a:lstStyle/>
          <a:p>
            <a:pPr marL="0" indent="0">
              <a:buNone/>
            </a:pPr>
            <a:r>
              <a:rPr lang="en-US" sz="3900" b="1" dirty="0"/>
              <a:t>Isaiah 34:8-10</a:t>
            </a:r>
          </a:p>
          <a:p>
            <a:pPr marL="0" indent="0">
              <a:buNone/>
            </a:pPr>
            <a:r>
              <a:rPr lang="en-US" sz="3900" b="1" baseline="30000" dirty="0"/>
              <a:t>9 </a:t>
            </a:r>
            <a:r>
              <a:rPr lang="en-US" sz="3900" dirty="0"/>
              <a:t>And the streams thereof shall be turned into pitch, and the dust thereof into brimstone, and the land thereof shall become burning pitch.</a:t>
            </a:r>
          </a:p>
        </p:txBody>
      </p:sp>
    </p:spTree>
    <p:extLst>
      <p:ext uri="{BB962C8B-B14F-4D97-AF65-F5344CB8AC3E}">
        <p14:creationId xmlns:p14="http://schemas.microsoft.com/office/powerpoint/2010/main" val="18844890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29825-544D-A186-B070-86442E6AD7B9}"/>
            </a:ext>
          </a:extLst>
        </p:cNvPr>
        <p:cNvGrpSpPr/>
        <p:nvPr/>
      </p:nvGrpSpPr>
      <p:grpSpPr>
        <a:xfrm>
          <a:off x="0" y="0"/>
          <a:ext cx="0" cy="0"/>
          <a:chOff x="0" y="0"/>
          <a:chExt cx="0" cy="0"/>
        </a:xfrm>
      </p:grpSpPr>
      <p:pic>
        <p:nvPicPr>
          <p:cNvPr id="21506" name="Picture 2" descr="Smoke Rising and Expanding As a Transparent Object Stock Photo -  Illustration of background, artistic: 410796526">
            <a:extLst>
              <a:ext uri="{FF2B5EF4-FFF2-40B4-BE49-F238E27FC236}">
                <a16:creationId xmlns:a16="http://schemas.microsoft.com/office/drawing/2014/main" id="{764FF8E5-E488-031A-B763-044AC564965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345" t="13655"/>
          <a:stretch>
            <a:fillRect/>
          </a:stretch>
        </p:blipFill>
        <p:spPr bwMode="auto">
          <a:xfrm>
            <a:off x="6307972" y="0"/>
            <a:ext cx="6026268" cy="68777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D5AEC2-57BC-D23F-0D21-C699642FE83B}"/>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C6DC4199-21A0-B5B9-3CE5-7602A68453A3}"/>
              </a:ext>
            </a:extLst>
          </p:cNvPr>
          <p:cNvSpPr>
            <a:spLocks noGrp="1"/>
          </p:cNvSpPr>
          <p:nvPr>
            <p:ph sz="half" idx="1"/>
          </p:nvPr>
        </p:nvSpPr>
        <p:spPr>
          <a:xfrm>
            <a:off x="350737" y="1483940"/>
            <a:ext cx="5533293" cy="5078840"/>
          </a:xfrm>
        </p:spPr>
        <p:txBody>
          <a:bodyPr>
            <a:noAutofit/>
          </a:bodyPr>
          <a:lstStyle/>
          <a:p>
            <a:pPr marL="0" indent="0">
              <a:buNone/>
            </a:pPr>
            <a:r>
              <a:rPr lang="en-US" sz="3600" b="1" dirty="0"/>
              <a:t>Isaiah 34:8-10</a:t>
            </a:r>
          </a:p>
          <a:p>
            <a:pPr marL="0" indent="0">
              <a:buNone/>
            </a:pPr>
            <a:r>
              <a:rPr lang="en-US" sz="3600" b="1" baseline="30000" dirty="0"/>
              <a:t>10 </a:t>
            </a:r>
            <a:r>
              <a:rPr lang="en-US" sz="3600" dirty="0"/>
              <a:t>It shall not be quenched night nor day; the smoke thereof shall go up for ever: from generation to generation it shall lie waste; none shall pass through it for ever and ever.</a:t>
            </a:r>
          </a:p>
        </p:txBody>
      </p:sp>
    </p:spTree>
    <p:extLst>
      <p:ext uri="{BB962C8B-B14F-4D97-AF65-F5344CB8AC3E}">
        <p14:creationId xmlns:p14="http://schemas.microsoft.com/office/powerpoint/2010/main" val="1904750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Open Bible Stock Photos, Images and Backgrounds for Free Download">
            <a:extLst>
              <a:ext uri="{FF2B5EF4-FFF2-40B4-BE49-F238E27FC236}">
                <a16:creationId xmlns:a16="http://schemas.microsoft.com/office/drawing/2014/main" id="{E07D7A26-9E81-0F4E-5564-58136377FD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11" r="4600" b="636"/>
          <a:stretch>
            <a:fillRect/>
          </a:stretch>
        </p:blipFill>
        <p:spPr bwMode="auto">
          <a:xfrm>
            <a:off x="-1061884" y="1061223"/>
            <a:ext cx="14630400" cy="6814415"/>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1567458" y="1778800"/>
            <a:ext cx="9057084" cy="3300399"/>
          </a:xfrm>
        </p:spPr>
        <p:txBody>
          <a:bodyPr>
            <a:noAutofit/>
          </a:bodyPr>
          <a:lstStyle/>
          <a:p>
            <a:r>
              <a:rPr lang="en-US" sz="12400" dirty="0"/>
              <a:t>Lesson 8</a:t>
            </a:r>
            <a:br>
              <a:rPr lang="en-US" sz="12400" dirty="0"/>
            </a:br>
            <a:r>
              <a:rPr lang="en-US" sz="9600" dirty="0"/>
              <a:t>2 Peter 3:1-7</a:t>
            </a:r>
            <a:endParaRPr lang="en-US" sz="12400" dirty="0"/>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340677" y="261951"/>
            <a:ext cx="6685766" cy="1074645"/>
          </a:xfrm>
        </p:spPr>
        <p:txBody>
          <a:bodyPr>
            <a:normAutofit/>
          </a:bodyPr>
          <a:lstStyle/>
          <a:p>
            <a:r>
              <a:rPr lang="en-US" sz="5400" b="1" dirty="0"/>
              <a:t>December 8, 1888</a:t>
            </a:r>
          </a:p>
        </p:txBody>
      </p:sp>
    </p:spTree>
    <p:extLst>
      <p:ext uri="{BB962C8B-B14F-4D97-AF65-F5344CB8AC3E}">
        <p14:creationId xmlns:p14="http://schemas.microsoft.com/office/powerpoint/2010/main" val="17738313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63588-DC4B-6327-2C42-51E083E7B9C0}"/>
            </a:ext>
          </a:extLst>
        </p:cNvPr>
        <p:cNvGrpSpPr/>
        <p:nvPr/>
      </p:nvGrpSpPr>
      <p:grpSpPr>
        <a:xfrm>
          <a:off x="0" y="0"/>
          <a:ext cx="0" cy="0"/>
          <a:chOff x="0" y="0"/>
          <a:chExt cx="0" cy="0"/>
        </a:xfrm>
      </p:grpSpPr>
      <p:pic>
        <p:nvPicPr>
          <p:cNvPr id="22530" name="Picture 2" descr="Watch a Raging Forest Fire Surround You in 360 Degrees | Scientific American">
            <a:extLst>
              <a:ext uri="{FF2B5EF4-FFF2-40B4-BE49-F238E27FC236}">
                <a16:creationId xmlns:a16="http://schemas.microsoft.com/office/drawing/2014/main" id="{C59470D3-D5D6-2917-1180-2EC44E845DC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1976"/>
          <a:stretch>
            <a:fillRect/>
          </a:stretch>
        </p:blipFill>
        <p:spPr bwMode="auto">
          <a:xfrm>
            <a:off x="6096000" y="-40883"/>
            <a:ext cx="6096000" cy="68988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0AF3FFE-3125-D713-3BDD-E680EE34D3D8}"/>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2728B86D-40A1-004C-994C-C4622CFB82CD}"/>
              </a:ext>
            </a:extLst>
          </p:cNvPr>
          <p:cNvSpPr>
            <a:spLocks noGrp="1"/>
          </p:cNvSpPr>
          <p:nvPr>
            <p:ph sz="half" idx="1"/>
          </p:nvPr>
        </p:nvSpPr>
        <p:spPr>
          <a:xfrm>
            <a:off x="350737" y="1483940"/>
            <a:ext cx="5533293" cy="5078840"/>
          </a:xfrm>
        </p:spPr>
        <p:txBody>
          <a:bodyPr>
            <a:noAutofit/>
          </a:bodyPr>
          <a:lstStyle/>
          <a:p>
            <a:pPr marL="0" indent="0">
              <a:buNone/>
            </a:pPr>
            <a:r>
              <a:rPr lang="en-US" sz="4000" b="1" dirty="0"/>
              <a:t>Deuteronomy 32:22</a:t>
            </a:r>
          </a:p>
          <a:p>
            <a:pPr marL="0" indent="0">
              <a:buNone/>
            </a:pPr>
            <a:r>
              <a:rPr lang="en-US" sz="4000" b="1" baseline="30000" dirty="0"/>
              <a:t>22 </a:t>
            </a:r>
            <a:r>
              <a:rPr lang="en-US" sz="4000" dirty="0"/>
              <a:t>For a fire is kindled in mine anger, and shall burn unto the lowest hell, and shall consume the earth with her increase, and set on fire the foundations of the mountains.</a:t>
            </a:r>
          </a:p>
        </p:txBody>
      </p:sp>
    </p:spTree>
    <p:extLst>
      <p:ext uri="{BB962C8B-B14F-4D97-AF65-F5344CB8AC3E}">
        <p14:creationId xmlns:p14="http://schemas.microsoft.com/office/powerpoint/2010/main" val="3037331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66E96-C841-F373-1E1F-B8F4E31440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D4EAB-D8A7-7A61-0240-4E163017F460}"/>
              </a:ext>
            </a:extLst>
          </p:cNvPr>
          <p:cNvSpPr>
            <a:spLocks noGrp="1"/>
          </p:cNvSpPr>
          <p:nvPr>
            <p:ph type="title"/>
          </p:nvPr>
        </p:nvSpPr>
        <p:spPr>
          <a:xfrm>
            <a:off x="5141866" y="182880"/>
            <a:ext cx="6469381" cy="1219200"/>
          </a:xfrm>
        </p:spPr>
        <p:txBody>
          <a:bodyPr>
            <a:normAutofit/>
          </a:bodyPr>
          <a:lstStyle/>
          <a:p>
            <a:r>
              <a:rPr lang="en-US" sz="4800" dirty="0"/>
              <a:t>The Days of Noah</a:t>
            </a:r>
          </a:p>
        </p:txBody>
      </p:sp>
      <p:sp>
        <p:nvSpPr>
          <p:cNvPr id="3" name="Content Placeholder 2">
            <a:extLst>
              <a:ext uri="{FF2B5EF4-FFF2-40B4-BE49-F238E27FC236}">
                <a16:creationId xmlns:a16="http://schemas.microsoft.com/office/drawing/2014/main" id="{F4D68BE7-8BF0-4AD3-4DD7-E023F542CF30}"/>
              </a:ext>
            </a:extLst>
          </p:cNvPr>
          <p:cNvSpPr>
            <a:spLocks noGrp="1"/>
          </p:cNvSpPr>
          <p:nvPr>
            <p:ph sz="half" idx="1"/>
          </p:nvPr>
        </p:nvSpPr>
        <p:spPr>
          <a:xfrm>
            <a:off x="5141866" y="1564640"/>
            <a:ext cx="6469381" cy="4856479"/>
          </a:xfrm>
        </p:spPr>
        <p:txBody>
          <a:bodyPr>
            <a:noAutofit/>
          </a:bodyPr>
          <a:lstStyle/>
          <a:p>
            <a:pPr marL="0" lvl="0" indent="0">
              <a:buNone/>
            </a:pPr>
            <a:r>
              <a:rPr lang="en-US" sz="3600" dirty="0"/>
              <a:t>19.  What positive assurance have we that this will be done? </a:t>
            </a:r>
          </a:p>
          <a:p>
            <a:pPr marL="0" indent="0">
              <a:buNone/>
            </a:pPr>
            <a:r>
              <a:rPr lang="en-US" sz="3600" dirty="0"/>
              <a:t>Answer: We have the word of Him who spoke the earth into existence, and who caused the water that constituted a portion of the earth, to contribute to its destruction.  </a:t>
            </a:r>
            <a:r>
              <a:rPr lang="en-US" sz="3600" i="1" dirty="0"/>
              <a:t>See 2 Peter 3:5-7. </a:t>
            </a:r>
            <a:endParaRPr lang="en-US" sz="3600" dirty="0"/>
          </a:p>
        </p:txBody>
      </p:sp>
      <p:pic>
        <p:nvPicPr>
          <p:cNvPr id="23554" name="Picture 2" descr="Written Beforehand: Why Old Scrolls Matter - Tidings">
            <a:extLst>
              <a:ext uri="{FF2B5EF4-FFF2-40B4-BE49-F238E27FC236}">
                <a16:creationId xmlns:a16="http://schemas.microsoft.com/office/drawing/2014/main" id="{95A837E7-33A1-3C51-0911-FD0D32A9DD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08" r="28945"/>
          <a:stretch>
            <a:fillRect/>
          </a:stretch>
        </p:blipFill>
        <p:spPr bwMode="auto">
          <a:xfrm>
            <a:off x="0" y="0"/>
            <a:ext cx="49174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8044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1B978-1CB1-9EC8-DC50-FD157A1DEA3B}"/>
            </a:ext>
          </a:extLst>
        </p:cNvPr>
        <p:cNvGrpSpPr/>
        <p:nvPr/>
      </p:nvGrpSpPr>
      <p:grpSpPr>
        <a:xfrm>
          <a:off x="0" y="0"/>
          <a:ext cx="0" cy="0"/>
          <a:chOff x="0" y="0"/>
          <a:chExt cx="0" cy="0"/>
        </a:xfrm>
      </p:grpSpPr>
      <p:pic>
        <p:nvPicPr>
          <p:cNvPr id="24578" name="Picture 2" descr="What are the origins of water on Earth? - Earth.com">
            <a:extLst>
              <a:ext uri="{FF2B5EF4-FFF2-40B4-BE49-F238E27FC236}">
                <a16:creationId xmlns:a16="http://schemas.microsoft.com/office/drawing/2014/main" id="{C22A41EE-F8ED-E059-580A-7229B803B22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7376" r="10150"/>
          <a:stretch>
            <a:fillRect/>
          </a:stretch>
        </p:blipFill>
        <p:spPr bwMode="auto">
          <a:xfrm>
            <a:off x="6264813" y="0"/>
            <a:ext cx="592718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FC9B874-308D-8D28-EA54-902BD2255977}"/>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5345E265-771C-D0AA-D82E-4F8E013D8499}"/>
              </a:ext>
            </a:extLst>
          </p:cNvPr>
          <p:cNvSpPr>
            <a:spLocks noGrp="1"/>
          </p:cNvSpPr>
          <p:nvPr>
            <p:ph sz="half" idx="1"/>
          </p:nvPr>
        </p:nvSpPr>
        <p:spPr>
          <a:xfrm>
            <a:off x="731520" y="1483940"/>
            <a:ext cx="5152510" cy="5078840"/>
          </a:xfrm>
        </p:spPr>
        <p:txBody>
          <a:bodyPr>
            <a:noAutofit/>
          </a:bodyPr>
          <a:lstStyle/>
          <a:p>
            <a:pPr marL="0" indent="0">
              <a:buNone/>
            </a:pPr>
            <a:r>
              <a:rPr lang="en-US" sz="4000" b="1" dirty="0"/>
              <a:t>2 Peter 3:5-7</a:t>
            </a:r>
          </a:p>
          <a:p>
            <a:pPr marL="0" indent="0">
              <a:buNone/>
            </a:pPr>
            <a:r>
              <a:rPr lang="en-US" sz="4000" b="1" baseline="30000" dirty="0"/>
              <a:t>5 </a:t>
            </a:r>
            <a:r>
              <a:rPr lang="en-US" sz="4000" dirty="0"/>
              <a:t>For this they willingly are ignorant of, that by the word of God the heavens were of old, and the earth standing out of the water and in the water:</a:t>
            </a:r>
          </a:p>
        </p:txBody>
      </p:sp>
    </p:spTree>
    <p:extLst>
      <p:ext uri="{BB962C8B-B14F-4D97-AF65-F5344CB8AC3E}">
        <p14:creationId xmlns:p14="http://schemas.microsoft.com/office/powerpoint/2010/main" val="1786165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787FC-F37A-07DF-11FB-2ACEF23F1F91}"/>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CC1251C-6A67-B9AC-31A9-3F11EC698F99}"/>
              </a:ext>
            </a:extLst>
          </p:cNvPr>
          <p:cNvPicPr>
            <a:picLocks noGrp="1" noChangeAspect="1"/>
          </p:cNvPicPr>
          <p:nvPr>
            <p:ph sz="half" idx="2"/>
          </p:nvPr>
        </p:nvPicPr>
        <p:blipFill rotWithShape="1">
          <a:blip r:embed="rId2"/>
          <a:srcRect l="3091" r="8020"/>
          <a:stretch>
            <a:fillRect/>
          </a:stretch>
        </p:blipFill>
        <p:spPr bwMode="auto">
          <a:xfrm>
            <a:off x="6095999" y="0"/>
            <a:ext cx="6096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55579B0-F888-8871-8BD1-2122DAEC91BA}"/>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2A8B6E17-DD43-89B4-5CFA-7ACFEC550BAA}"/>
              </a:ext>
            </a:extLst>
          </p:cNvPr>
          <p:cNvSpPr>
            <a:spLocks noGrp="1"/>
          </p:cNvSpPr>
          <p:nvPr>
            <p:ph sz="half" idx="1"/>
          </p:nvPr>
        </p:nvSpPr>
        <p:spPr>
          <a:xfrm>
            <a:off x="731520" y="1483940"/>
            <a:ext cx="5152510" cy="5078840"/>
          </a:xfrm>
        </p:spPr>
        <p:txBody>
          <a:bodyPr>
            <a:noAutofit/>
          </a:bodyPr>
          <a:lstStyle/>
          <a:p>
            <a:pPr marL="0" indent="0">
              <a:buNone/>
            </a:pPr>
            <a:r>
              <a:rPr lang="en-US" sz="4400" b="1" dirty="0"/>
              <a:t>2 Peter 3:5-7</a:t>
            </a:r>
          </a:p>
          <a:p>
            <a:pPr marL="0" indent="0">
              <a:buNone/>
            </a:pPr>
            <a:r>
              <a:rPr lang="en-US" sz="4400" b="1" baseline="30000" dirty="0"/>
              <a:t>6 </a:t>
            </a:r>
            <a:r>
              <a:rPr lang="en-US" sz="4400" dirty="0"/>
              <a:t>Whereby the world that then was, being overflowed with water, perished:</a:t>
            </a:r>
          </a:p>
        </p:txBody>
      </p:sp>
    </p:spTree>
    <p:extLst>
      <p:ext uri="{BB962C8B-B14F-4D97-AF65-F5344CB8AC3E}">
        <p14:creationId xmlns:p14="http://schemas.microsoft.com/office/powerpoint/2010/main" val="14290138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68CC8-AF8E-B8A7-A19A-BF359E116DF9}"/>
            </a:ext>
          </a:extLst>
        </p:cNvPr>
        <p:cNvGrpSpPr/>
        <p:nvPr/>
      </p:nvGrpSpPr>
      <p:grpSpPr>
        <a:xfrm>
          <a:off x="0" y="0"/>
          <a:ext cx="0" cy="0"/>
          <a:chOff x="0" y="0"/>
          <a:chExt cx="0" cy="0"/>
        </a:xfrm>
      </p:grpSpPr>
      <p:pic>
        <p:nvPicPr>
          <p:cNvPr id="26626" name="Picture 2" descr="Stream Joseph Nakouzi - Judgement Day (Original Mix) by Joseph Nakouzi |  Listen online for free on SoundCloud">
            <a:extLst>
              <a:ext uri="{FF2B5EF4-FFF2-40B4-BE49-F238E27FC236}">
                <a16:creationId xmlns:a16="http://schemas.microsoft.com/office/drawing/2014/main" id="{F4DE5F63-6549-0C71-A1B0-7EEAFB2FB28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235"/>
          <a:stretch>
            <a:fillRect/>
          </a:stretch>
        </p:blipFill>
        <p:spPr bwMode="auto">
          <a:xfrm>
            <a:off x="6183533" y="-67048"/>
            <a:ext cx="6008467" cy="69250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5724872-F5CC-B9E9-E882-104F8FC2F541}"/>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8D1381D3-5FAB-9200-31FF-51D455CFA805}"/>
              </a:ext>
            </a:extLst>
          </p:cNvPr>
          <p:cNvSpPr>
            <a:spLocks noGrp="1"/>
          </p:cNvSpPr>
          <p:nvPr>
            <p:ph sz="half" idx="1"/>
          </p:nvPr>
        </p:nvSpPr>
        <p:spPr>
          <a:xfrm>
            <a:off x="650240" y="1483940"/>
            <a:ext cx="5233790" cy="5078840"/>
          </a:xfrm>
        </p:spPr>
        <p:txBody>
          <a:bodyPr>
            <a:noAutofit/>
          </a:bodyPr>
          <a:lstStyle/>
          <a:p>
            <a:pPr marL="0" indent="0">
              <a:buNone/>
            </a:pPr>
            <a:r>
              <a:rPr lang="en-US" sz="3600" b="1" dirty="0"/>
              <a:t>2 Peter 3:5-7</a:t>
            </a:r>
          </a:p>
          <a:p>
            <a:pPr marL="0" indent="0">
              <a:buNone/>
            </a:pPr>
            <a:r>
              <a:rPr lang="en-US" sz="3600" b="1" baseline="30000" dirty="0"/>
              <a:t>7 </a:t>
            </a:r>
            <a:r>
              <a:rPr lang="en-US" sz="3600" dirty="0"/>
              <a:t>But the heavens and the earth, which are now, by the same word are kept in store, reserved unto fire against the day of judgment and perdition of ungodly men.</a:t>
            </a:r>
          </a:p>
        </p:txBody>
      </p:sp>
    </p:spTree>
    <p:extLst>
      <p:ext uri="{BB962C8B-B14F-4D97-AF65-F5344CB8AC3E}">
        <p14:creationId xmlns:p14="http://schemas.microsoft.com/office/powerpoint/2010/main" val="14703043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34D7C-E855-0B74-F211-4BA06785A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6DFEE-CDCB-16F6-3ACB-E5D37844A080}"/>
              </a:ext>
            </a:extLst>
          </p:cNvPr>
          <p:cNvSpPr>
            <a:spLocks noGrp="1"/>
          </p:cNvSpPr>
          <p:nvPr>
            <p:ph type="title"/>
          </p:nvPr>
        </p:nvSpPr>
        <p:spPr>
          <a:xfrm>
            <a:off x="5141866" y="182880"/>
            <a:ext cx="6469381" cy="1219200"/>
          </a:xfrm>
        </p:spPr>
        <p:txBody>
          <a:bodyPr>
            <a:normAutofit/>
          </a:bodyPr>
          <a:lstStyle/>
          <a:p>
            <a:r>
              <a:rPr lang="en-US" sz="4800" dirty="0"/>
              <a:t>The Days of Noah</a:t>
            </a:r>
          </a:p>
        </p:txBody>
      </p:sp>
      <p:sp>
        <p:nvSpPr>
          <p:cNvPr id="3" name="Content Placeholder 2">
            <a:extLst>
              <a:ext uri="{FF2B5EF4-FFF2-40B4-BE49-F238E27FC236}">
                <a16:creationId xmlns:a16="http://schemas.microsoft.com/office/drawing/2014/main" id="{24641921-9C1C-77E0-62A8-6E2D1505B9DD}"/>
              </a:ext>
            </a:extLst>
          </p:cNvPr>
          <p:cNvSpPr>
            <a:spLocks noGrp="1"/>
          </p:cNvSpPr>
          <p:nvPr>
            <p:ph sz="half" idx="1"/>
          </p:nvPr>
        </p:nvSpPr>
        <p:spPr>
          <a:xfrm>
            <a:off x="5141866" y="1564640"/>
            <a:ext cx="6469381" cy="4856479"/>
          </a:xfrm>
        </p:spPr>
        <p:txBody>
          <a:bodyPr>
            <a:noAutofit/>
          </a:bodyPr>
          <a:lstStyle/>
          <a:p>
            <a:pPr marL="0" lvl="0" indent="0">
              <a:buNone/>
            </a:pPr>
            <a:r>
              <a:rPr lang="en-US" sz="4800" dirty="0"/>
              <a:t>20. Show the analogy between the destruction of the earth by water, and its destruction by fire. </a:t>
            </a:r>
          </a:p>
          <a:p>
            <a:pPr marL="0" indent="0">
              <a:buNone/>
            </a:pPr>
            <a:r>
              <a:rPr lang="en-US" sz="4800" i="1" dirty="0"/>
              <a:t>See note on 2 Peter 3:5-7.  </a:t>
            </a:r>
            <a:endParaRPr lang="en-US" sz="4800" dirty="0"/>
          </a:p>
        </p:txBody>
      </p:sp>
      <p:pic>
        <p:nvPicPr>
          <p:cNvPr id="23554" name="Picture 2" descr="Written Beforehand: Why Old Scrolls Matter - Tidings">
            <a:extLst>
              <a:ext uri="{FF2B5EF4-FFF2-40B4-BE49-F238E27FC236}">
                <a16:creationId xmlns:a16="http://schemas.microsoft.com/office/drawing/2014/main" id="{70DFF7F7-D0A8-C018-9DB8-9A6DCFC7EB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08" r="28945"/>
          <a:stretch>
            <a:fillRect/>
          </a:stretch>
        </p:blipFill>
        <p:spPr bwMode="auto">
          <a:xfrm>
            <a:off x="0" y="0"/>
            <a:ext cx="49174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8796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FED16-0C5A-A6E8-5BBD-14980E5B0C72}"/>
            </a:ext>
          </a:extLst>
        </p:cNvPr>
        <p:cNvGrpSpPr/>
        <p:nvPr/>
      </p:nvGrpSpPr>
      <p:grpSpPr>
        <a:xfrm>
          <a:off x="0" y="0"/>
          <a:ext cx="0" cy="0"/>
          <a:chOff x="0" y="0"/>
          <a:chExt cx="0" cy="0"/>
        </a:xfrm>
      </p:grpSpPr>
      <p:pic>
        <p:nvPicPr>
          <p:cNvPr id="27650" name="Picture 2" descr="Why does the Bible illustrate the tribulation as fire?">
            <a:extLst>
              <a:ext uri="{FF2B5EF4-FFF2-40B4-BE49-F238E27FC236}">
                <a16:creationId xmlns:a16="http://schemas.microsoft.com/office/drawing/2014/main" id="{2BC161AE-19B7-BC73-5A43-86A8BF0C632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706" r="27406"/>
          <a:stretch>
            <a:fillRect/>
          </a:stretch>
        </p:blipFill>
        <p:spPr bwMode="auto">
          <a:xfrm>
            <a:off x="6307972" y="0"/>
            <a:ext cx="5884028"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337E579-8FC5-FD9B-DBA4-FC55EC25C1D5}"/>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9A954062-EC11-110E-07F5-CB097C0B653F}"/>
              </a:ext>
            </a:extLst>
          </p:cNvPr>
          <p:cNvSpPr>
            <a:spLocks noGrp="1"/>
          </p:cNvSpPr>
          <p:nvPr>
            <p:ph sz="half" idx="1"/>
          </p:nvPr>
        </p:nvSpPr>
        <p:spPr>
          <a:xfrm>
            <a:off x="350737" y="1483940"/>
            <a:ext cx="5533293" cy="5078840"/>
          </a:xfrm>
        </p:spPr>
        <p:txBody>
          <a:bodyPr>
            <a:noAutofit/>
          </a:bodyPr>
          <a:lstStyle/>
          <a:p>
            <a:pPr marL="0" indent="0">
              <a:buNone/>
            </a:pPr>
            <a:r>
              <a:rPr lang="en-US" sz="4000" dirty="0"/>
              <a:t>The idea of the passage in Peter's epistle is that one of the very elements from which the earth was formed, was made to contribute to its destruction. </a:t>
            </a:r>
          </a:p>
        </p:txBody>
      </p:sp>
    </p:spTree>
    <p:extLst>
      <p:ext uri="{BB962C8B-B14F-4D97-AF65-F5344CB8AC3E}">
        <p14:creationId xmlns:p14="http://schemas.microsoft.com/office/powerpoint/2010/main" val="21360967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B32B7-EEC3-BD76-8FD2-C10BF7FFAF8C}"/>
            </a:ext>
          </a:extLst>
        </p:cNvPr>
        <p:cNvGrpSpPr/>
        <p:nvPr/>
      </p:nvGrpSpPr>
      <p:grpSpPr>
        <a:xfrm>
          <a:off x="0" y="0"/>
          <a:ext cx="0" cy="0"/>
          <a:chOff x="0" y="0"/>
          <a:chExt cx="0" cy="0"/>
        </a:xfrm>
      </p:grpSpPr>
      <p:pic>
        <p:nvPicPr>
          <p:cNvPr id="28678" name="Picture 6" descr="Jesus is Our Ark – know. be. do.">
            <a:extLst>
              <a:ext uri="{FF2B5EF4-FFF2-40B4-BE49-F238E27FC236}">
                <a16:creationId xmlns:a16="http://schemas.microsoft.com/office/drawing/2014/main" id="{F2539690-EE18-9038-5167-248E9EE0725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182" r="17494"/>
          <a:stretch>
            <a:fillRect/>
          </a:stretch>
        </p:blipFill>
        <p:spPr bwMode="auto">
          <a:xfrm>
            <a:off x="6446737" y="0"/>
            <a:ext cx="5745263" cy="692176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05AE897-35B1-CCC5-A125-E2148B110359}"/>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25ED4EC6-96DE-7DA1-407D-68758B478A8C}"/>
              </a:ext>
            </a:extLst>
          </p:cNvPr>
          <p:cNvSpPr>
            <a:spLocks noGrp="1"/>
          </p:cNvSpPr>
          <p:nvPr>
            <p:ph sz="half" idx="1"/>
          </p:nvPr>
        </p:nvSpPr>
        <p:spPr>
          <a:xfrm>
            <a:off x="350737" y="1483940"/>
            <a:ext cx="5745263" cy="5078840"/>
          </a:xfrm>
        </p:spPr>
        <p:txBody>
          <a:bodyPr>
            <a:noAutofit/>
          </a:bodyPr>
          <a:lstStyle/>
          <a:p>
            <a:pPr marL="0" indent="0">
              <a:buNone/>
            </a:pPr>
            <a:r>
              <a:rPr lang="en-US" sz="3200" dirty="0"/>
              <a:t>Now the comparison is at once apparent. By the word of God, the earth, in the beginning, was formed from the watery mass which God had spoken into existence. Part of this water was stored up in the earth, and by the word of God was afterward caused to overflow the earth, and contribute to its destruction. </a:t>
            </a:r>
          </a:p>
        </p:txBody>
      </p:sp>
    </p:spTree>
    <p:extLst>
      <p:ext uri="{BB962C8B-B14F-4D97-AF65-F5344CB8AC3E}">
        <p14:creationId xmlns:p14="http://schemas.microsoft.com/office/powerpoint/2010/main" val="1462898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980D-D202-E4C7-EE71-466E8DEEEBC9}"/>
            </a:ext>
          </a:extLst>
        </p:cNvPr>
        <p:cNvGrpSpPr/>
        <p:nvPr/>
      </p:nvGrpSpPr>
      <p:grpSpPr>
        <a:xfrm>
          <a:off x="0" y="0"/>
          <a:ext cx="0" cy="0"/>
          <a:chOff x="0" y="0"/>
          <a:chExt cx="0" cy="0"/>
        </a:xfrm>
      </p:grpSpPr>
      <p:pic>
        <p:nvPicPr>
          <p:cNvPr id="29698" name="Picture 2" descr="God is a Consuming Fire">
            <a:extLst>
              <a:ext uri="{FF2B5EF4-FFF2-40B4-BE49-F238E27FC236}">
                <a16:creationId xmlns:a16="http://schemas.microsoft.com/office/drawing/2014/main" id="{EC19EBC5-B25C-1D01-E4ED-837CFE6F262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027" r="16954"/>
          <a:stretch>
            <a:fillRect/>
          </a:stretch>
        </p:blipFill>
        <p:spPr bwMode="auto">
          <a:xfrm>
            <a:off x="5884030" y="0"/>
            <a:ext cx="649944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785950B-5F90-FC9B-49D1-1515E73A844E}"/>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3147B176-6DE3-3941-500C-700546CAA2B6}"/>
              </a:ext>
            </a:extLst>
          </p:cNvPr>
          <p:cNvSpPr>
            <a:spLocks noGrp="1"/>
          </p:cNvSpPr>
          <p:nvPr>
            <p:ph sz="half" idx="1"/>
          </p:nvPr>
        </p:nvSpPr>
        <p:spPr>
          <a:xfrm>
            <a:off x="350737" y="1483940"/>
            <a:ext cx="5533293" cy="5078840"/>
          </a:xfrm>
        </p:spPr>
        <p:txBody>
          <a:bodyPr>
            <a:noAutofit/>
          </a:bodyPr>
          <a:lstStyle/>
          <a:p>
            <a:pPr marL="0" indent="0">
              <a:buNone/>
            </a:pPr>
            <a:r>
              <a:rPr lang="en-US" sz="3100" dirty="0"/>
              <a:t>And the same word of God, which performed this, has stored the interior of this present earth with fire, and is keeping it till the day of Judgment, when, as in the case of the waters of the flood, the fire within the earth, uniting with that which comes down from God out of Heaven (Rev. 20:9) will destroy it. </a:t>
            </a:r>
          </a:p>
        </p:txBody>
      </p:sp>
    </p:spTree>
    <p:extLst>
      <p:ext uri="{BB962C8B-B14F-4D97-AF65-F5344CB8AC3E}">
        <p14:creationId xmlns:p14="http://schemas.microsoft.com/office/powerpoint/2010/main" val="25603711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4174-F528-F8E1-FD00-DAAFBF98F2E7}"/>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4616401-8992-F88D-AEF4-3EA2B7367CB5}"/>
              </a:ext>
            </a:extLst>
          </p:cNvPr>
          <p:cNvPicPr>
            <a:picLocks noGrp="1" noChangeAspect="1"/>
          </p:cNvPicPr>
          <p:nvPr>
            <p:ph sz="half" idx="2"/>
          </p:nvPr>
        </p:nvPicPr>
        <p:blipFill>
          <a:blip r:embed="rId2"/>
          <a:srcRect l="21108" r="28929"/>
          <a:stretch>
            <a:fillRect/>
          </a:stretch>
        </p:blipFill>
        <p:spPr>
          <a:xfrm>
            <a:off x="6096000" y="-1164"/>
            <a:ext cx="6087240" cy="6859164"/>
          </a:xfrm>
          <a:prstGeom prst="rect">
            <a:avLst/>
          </a:prstGeom>
        </p:spPr>
      </p:pic>
      <p:sp>
        <p:nvSpPr>
          <p:cNvPr id="2" name="Title 1">
            <a:extLst>
              <a:ext uri="{FF2B5EF4-FFF2-40B4-BE49-F238E27FC236}">
                <a16:creationId xmlns:a16="http://schemas.microsoft.com/office/drawing/2014/main" id="{6AE45528-D5E5-A958-9075-5EEA20FC2C26}"/>
              </a:ext>
            </a:extLst>
          </p:cNvPr>
          <p:cNvSpPr>
            <a:spLocks noGrp="1"/>
          </p:cNvSpPr>
          <p:nvPr>
            <p:ph type="title"/>
          </p:nvPr>
        </p:nvSpPr>
        <p:spPr>
          <a:xfrm>
            <a:off x="350737" y="295220"/>
            <a:ext cx="7340020" cy="1188720"/>
          </a:xfrm>
        </p:spPr>
        <p:txBody>
          <a:bodyPr>
            <a:normAutofit/>
          </a:bodyPr>
          <a:lstStyle/>
          <a:p>
            <a:r>
              <a:rPr lang="en-US" sz="5400" dirty="0"/>
              <a:t>The Days of Noah</a:t>
            </a:r>
          </a:p>
        </p:txBody>
      </p:sp>
      <p:sp>
        <p:nvSpPr>
          <p:cNvPr id="3" name="Content Placeholder 2">
            <a:extLst>
              <a:ext uri="{FF2B5EF4-FFF2-40B4-BE49-F238E27FC236}">
                <a16:creationId xmlns:a16="http://schemas.microsoft.com/office/drawing/2014/main" id="{CDD60E21-349E-57BF-DE7D-7C19D153352F}"/>
              </a:ext>
            </a:extLst>
          </p:cNvPr>
          <p:cNvSpPr>
            <a:spLocks noGrp="1"/>
          </p:cNvSpPr>
          <p:nvPr>
            <p:ph sz="half" idx="1"/>
          </p:nvPr>
        </p:nvSpPr>
        <p:spPr>
          <a:xfrm>
            <a:off x="665018" y="1483940"/>
            <a:ext cx="5070764" cy="5078840"/>
          </a:xfrm>
        </p:spPr>
        <p:txBody>
          <a:bodyPr>
            <a:noAutofit/>
          </a:bodyPr>
          <a:lstStyle/>
          <a:p>
            <a:pPr marL="0" indent="0">
              <a:buNone/>
            </a:pPr>
            <a:r>
              <a:rPr lang="en-US" sz="3200" dirty="0"/>
              <a:t>Particular attention should be given to the word "kept." Instead of all things continuing as they were from the beginning of the creation, the earth has within it the elements of its destruction, and it is only the power of God that stays the catastrophe. </a:t>
            </a:r>
          </a:p>
        </p:txBody>
      </p:sp>
    </p:spTree>
    <p:extLst>
      <p:ext uri="{BB962C8B-B14F-4D97-AF65-F5344CB8AC3E}">
        <p14:creationId xmlns:p14="http://schemas.microsoft.com/office/powerpoint/2010/main" val="410001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6419F-0BC0-DADA-F9CB-0990A860FDED}"/>
              </a:ext>
            </a:extLst>
          </p:cNvPr>
          <p:cNvSpPr>
            <a:spLocks noGrp="1"/>
          </p:cNvSpPr>
          <p:nvPr>
            <p:ph type="title"/>
          </p:nvPr>
        </p:nvSpPr>
        <p:spPr>
          <a:xfrm>
            <a:off x="5141866" y="636814"/>
            <a:ext cx="6469381" cy="1188720"/>
          </a:xfrm>
        </p:spPr>
        <p:txBody>
          <a:bodyPr>
            <a:normAutofit fontScale="90000"/>
          </a:bodyPr>
          <a:lstStyle/>
          <a:p>
            <a:r>
              <a:rPr lang="en-US" sz="4800" dirty="0"/>
              <a:t>Remember the truth</a:t>
            </a:r>
          </a:p>
        </p:txBody>
      </p:sp>
      <p:sp>
        <p:nvSpPr>
          <p:cNvPr id="3" name="Content Placeholder 2">
            <a:extLst>
              <a:ext uri="{FF2B5EF4-FFF2-40B4-BE49-F238E27FC236}">
                <a16:creationId xmlns:a16="http://schemas.microsoft.com/office/drawing/2014/main" id="{F734A75C-118F-E0D4-2603-1DFCDE8CD532}"/>
              </a:ext>
            </a:extLst>
          </p:cNvPr>
          <p:cNvSpPr>
            <a:spLocks noGrp="1"/>
          </p:cNvSpPr>
          <p:nvPr>
            <p:ph sz="half" idx="1"/>
          </p:nvPr>
        </p:nvSpPr>
        <p:spPr>
          <a:xfrm>
            <a:off x="5141866" y="2253343"/>
            <a:ext cx="6469382" cy="4245428"/>
          </a:xfrm>
        </p:spPr>
        <p:txBody>
          <a:bodyPr>
            <a:noAutofit/>
          </a:bodyPr>
          <a:lstStyle/>
          <a:p>
            <a:pPr marL="0" indent="0">
              <a:buNone/>
            </a:pPr>
            <a:r>
              <a:rPr lang="en-US" sz="5400" dirty="0"/>
              <a:t>1. To whom was the second epistle of Peter addressed?  </a:t>
            </a:r>
          </a:p>
          <a:p>
            <a:pPr marL="0" indent="0">
              <a:buNone/>
            </a:pPr>
            <a:r>
              <a:rPr lang="en-US" sz="5400" i="1" dirty="0"/>
              <a:t>2 Peter 1:1. </a:t>
            </a:r>
          </a:p>
        </p:txBody>
      </p:sp>
      <p:pic>
        <p:nvPicPr>
          <p:cNvPr id="7172" name="Picture 4" descr="What did Peter say about Paul's writings?">
            <a:extLst>
              <a:ext uri="{FF2B5EF4-FFF2-40B4-BE49-F238E27FC236}">
                <a16:creationId xmlns:a16="http://schemas.microsoft.com/office/drawing/2014/main" id="{DA225225-528F-A50A-3E42-19B6EEC28A1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0" y="1"/>
            <a:ext cx="45636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3522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782DA7-86C0-4A84-A860-11A1E6E3FB6B}">
  <ds:schemaRef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230e9df3-be65-4c73-a93b-d1236ebd677e"/>
    <ds:schemaRef ds:uri="http://purl.org/dc/terms/"/>
    <ds:schemaRef ds:uri="71af3243-3dd4-4a8d-8c0d-dd76da1f02a5"/>
    <ds:schemaRef ds:uri="http://schemas.microsoft.com/sharepoint/v3"/>
    <ds:schemaRef ds:uri="http://www.w3.org/XML/1998/namespace"/>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TM10001115[[fn=Parcel]]</Template>
  <TotalTime>2514</TotalTime>
  <Words>2782</Words>
  <Application>Microsoft Office PowerPoint</Application>
  <PresentationFormat>Widescreen</PresentationFormat>
  <Paragraphs>236</Paragraphs>
  <Slides>91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91</vt:i4>
      </vt:variant>
    </vt:vector>
  </HeadingPairs>
  <TitlesOfParts>
    <vt:vector size="95" baseType="lpstr">
      <vt:lpstr>Aptos</vt:lpstr>
      <vt:lpstr>Arial</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8 2 Peter 3:1-7</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Remember the truth</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Scoffers</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Recall the Flood</vt:lpstr>
      <vt:lpstr>Scientists discover a massive underground reservoir of water three times larger than all the oceans combined. This hidden "ocean" is located 400 miles beneath Earth's surface, trapped within a mineral called “ringwoodite.”</vt:lpstr>
      <vt:lpstr>PowerPoint Presentation</vt:lpstr>
      <vt:lpstr>PowerPoint Presentation</vt:lpstr>
      <vt:lpstr>This water is not in a form familiar to us — it is not liquid, ice or vapor. High pressure, along with temperatures above 2,000 degrees Fahrenheit, cause water molecules to split, forming a hydroxyl radical (OH), which can be bound into a mineral's crystal structure.</vt:lpstr>
      <vt:lpstr>Scientists discovered a piece of the mineral ringwoodite inside a diamond brought up from a depth of 400 miles by a volcano in Brazil. That tiny piece of ringwoodite — the only sample in existence from within the Earth — contained a surprising amount of water bound in solid form in the mineral.</vt:lpstr>
      <vt:lpstr>PowerPoint Presentation</vt:lpstr>
      <vt:lpstr>"The ringwoodite is like a sponge, soaking up water," Jacobsen said. "There is something very special about the crystal structure of ringwoodite that allows it to attract hydrogen and trap water. This mineral can contain a lot of water under conditions of the deep mantle."</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The Days of Noah</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14</cp:revision>
  <cp:lastPrinted>2026-06-13T03:14:52Z</cp:lastPrinted>
  <dcterms:created xsi:type="dcterms:W3CDTF">2026-04-24T19:22:05Z</dcterms:created>
  <dcterms:modified xsi:type="dcterms:W3CDTF">2026-06-14T00:24:01Z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