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16" r:id="rId4"/>
  </p:sldMasterIdLst>
  <p:notesMasterIdLst>
    <p:notesMasterId r:id="rId77"/>
  </p:notesMasterIdLst>
  <p:handoutMasterIdLst>
    <p:handoutMasterId r:id="rId78"/>
  </p:handoutMasterIdLst>
  <p:sldIdLst>
    <p:sldId id="1519" r:id="rId5"/>
    <p:sldId id="1752" r:id="rId6"/>
    <p:sldId id="1753" r:id="rId7"/>
    <p:sldId id="1754" r:id="rId8"/>
    <p:sldId id="1692" r:id="rId9"/>
    <p:sldId id="1708" r:id="rId10"/>
    <p:sldId id="1755" r:id="rId11"/>
    <p:sldId id="1762" r:id="rId12"/>
    <p:sldId id="1757" r:id="rId13"/>
    <p:sldId id="1758" r:id="rId14"/>
    <p:sldId id="1759" r:id="rId15"/>
    <p:sldId id="1760" r:id="rId16"/>
    <p:sldId id="1761" r:id="rId17"/>
    <p:sldId id="1763" r:id="rId18"/>
    <p:sldId id="1766" r:id="rId19"/>
    <p:sldId id="1767" r:id="rId20"/>
    <p:sldId id="1768" r:id="rId21"/>
    <p:sldId id="1769" r:id="rId22"/>
    <p:sldId id="1770" r:id="rId23"/>
    <p:sldId id="1771" r:id="rId24"/>
    <p:sldId id="1772" r:id="rId25"/>
    <p:sldId id="1773" r:id="rId26"/>
    <p:sldId id="1774" r:id="rId27"/>
    <p:sldId id="1775" r:id="rId28"/>
    <p:sldId id="1776" r:id="rId29"/>
    <p:sldId id="1777" r:id="rId30"/>
    <p:sldId id="1778" r:id="rId31"/>
    <p:sldId id="1779" r:id="rId32"/>
    <p:sldId id="1780" r:id="rId33"/>
    <p:sldId id="1781" r:id="rId34"/>
    <p:sldId id="1782" r:id="rId35"/>
    <p:sldId id="1783" r:id="rId36"/>
    <p:sldId id="1784" r:id="rId37"/>
    <p:sldId id="1785" r:id="rId38"/>
    <p:sldId id="1786" r:id="rId39"/>
    <p:sldId id="1787" r:id="rId40"/>
    <p:sldId id="1788" r:id="rId41"/>
    <p:sldId id="1789" r:id="rId42"/>
    <p:sldId id="1790" r:id="rId43"/>
    <p:sldId id="1791" r:id="rId44"/>
    <p:sldId id="1792" r:id="rId45"/>
    <p:sldId id="1793" r:id="rId46"/>
    <p:sldId id="1794" r:id="rId47"/>
    <p:sldId id="1795" r:id="rId48"/>
    <p:sldId id="1796" r:id="rId49"/>
    <p:sldId id="1797" r:id="rId50"/>
    <p:sldId id="1798" r:id="rId51"/>
    <p:sldId id="1799" r:id="rId52"/>
    <p:sldId id="1800" r:id="rId53"/>
    <p:sldId id="1801" r:id="rId54"/>
    <p:sldId id="1802" r:id="rId55"/>
    <p:sldId id="1803" r:id="rId56"/>
    <p:sldId id="1804" r:id="rId57"/>
    <p:sldId id="1805" r:id="rId58"/>
    <p:sldId id="1806" r:id="rId59"/>
    <p:sldId id="1807" r:id="rId60"/>
    <p:sldId id="1808" r:id="rId61"/>
    <p:sldId id="1809" r:id="rId62"/>
    <p:sldId id="1810" r:id="rId63"/>
    <p:sldId id="1811" r:id="rId64"/>
    <p:sldId id="1812" r:id="rId65"/>
    <p:sldId id="1814" r:id="rId66"/>
    <p:sldId id="1815" r:id="rId67"/>
    <p:sldId id="1816" r:id="rId68"/>
    <p:sldId id="1817" r:id="rId69"/>
    <p:sldId id="1818" r:id="rId70"/>
    <p:sldId id="1819" r:id="rId71"/>
    <p:sldId id="1820" r:id="rId72"/>
    <p:sldId id="1822" r:id="rId73"/>
    <p:sldId id="1821" r:id="rId74"/>
    <p:sldId id="1521" r:id="rId75"/>
    <p:sldId id="1511" r:id="rId76"/>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1317"/>
    <a:srgbClr val="FFF8CA"/>
    <a:srgbClr val="132E39"/>
    <a:srgbClr val="CCE4F4"/>
    <a:srgbClr val="F0FEDE"/>
    <a:srgbClr val="333300"/>
    <a:srgbClr val="406D03"/>
    <a:srgbClr val="E7FFF7"/>
    <a:srgbClr val="DAF1E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85" autoAdjust="0"/>
    <p:restoredTop sz="92012" autoAdjust="0"/>
  </p:normalViewPr>
  <p:slideViewPr>
    <p:cSldViewPr snapToGrid="0">
      <p:cViewPr>
        <p:scale>
          <a:sx n="41" d="100"/>
          <a:sy n="41" d="100"/>
        </p:scale>
        <p:origin x="504" y="610"/>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6/19/2026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6/19/2026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44</a:t>
            </a:fld>
            <a:endParaRPr lang="en-US" dirty="0"/>
          </a:p>
        </p:txBody>
      </p:sp>
    </p:spTree>
    <p:extLst>
      <p:ext uri="{BB962C8B-B14F-4D97-AF65-F5344CB8AC3E}">
        <p14:creationId xmlns:p14="http://schemas.microsoft.com/office/powerpoint/2010/main" val="89283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08E3C-6A42-36C4-13DF-0E65EB8831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87A6B-EE41-7DDF-D245-D6495C25FB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C78147-6A3E-2D3E-E505-8F190235359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11DB18-9B4D-12CA-F12E-0963B8AA0EE2}"/>
              </a:ext>
            </a:extLst>
          </p:cNvPr>
          <p:cNvSpPr>
            <a:spLocks noGrp="1"/>
          </p:cNvSpPr>
          <p:nvPr>
            <p:ph type="sldNum" sz="quarter" idx="5"/>
          </p:nvPr>
        </p:nvSpPr>
        <p:spPr/>
        <p:txBody>
          <a:bodyPr/>
          <a:lstStyle/>
          <a:p>
            <a:fld id="{BFDD6F49-EBB7-4CCF-97A8-E526BB28BB69}" type="slidenum">
              <a:rPr lang="en-US" smtClean="0"/>
              <a:t>56</a:t>
            </a:fld>
            <a:endParaRPr lang="en-US" dirty="0"/>
          </a:p>
        </p:txBody>
      </p:sp>
    </p:spTree>
    <p:extLst>
      <p:ext uri="{BB962C8B-B14F-4D97-AF65-F5344CB8AC3E}">
        <p14:creationId xmlns:p14="http://schemas.microsoft.com/office/powerpoint/2010/main" val="64718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32EA2-37E0-6C1B-8545-03D4A574B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2B480-48CA-3A40-EC3F-DB7122301D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AB2DF3-390D-AB72-F41A-F87F7C414C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294DB8-38A7-D8B1-0CAD-9CD41F3A66D6}"/>
              </a:ext>
            </a:extLst>
          </p:cNvPr>
          <p:cNvSpPr>
            <a:spLocks noGrp="1"/>
          </p:cNvSpPr>
          <p:nvPr>
            <p:ph type="sldNum" sz="quarter" idx="5"/>
          </p:nvPr>
        </p:nvSpPr>
        <p:spPr/>
        <p:txBody>
          <a:bodyPr/>
          <a:lstStyle/>
          <a:p>
            <a:fld id="{BFDD6F49-EBB7-4CCF-97A8-E526BB28BB69}" type="slidenum">
              <a:rPr lang="en-US" smtClean="0"/>
              <a:t>57</a:t>
            </a:fld>
            <a:endParaRPr lang="en-US" dirty="0"/>
          </a:p>
        </p:txBody>
      </p:sp>
    </p:spTree>
    <p:extLst>
      <p:ext uri="{BB962C8B-B14F-4D97-AF65-F5344CB8AC3E}">
        <p14:creationId xmlns:p14="http://schemas.microsoft.com/office/powerpoint/2010/main" val="2353013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8500B-B5EE-9400-87EC-1E7ED803F8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DCC79E-AE33-D552-F887-03C3F0CE67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AB4801-45DD-F772-0A73-6754147029D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F7E785-837B-5E8C-81A9-8A4A5930E664}"/>
              </a:ext>
            </a:extLst>
          </p:cNvPr>
          <p:cNvSpPr>
            <a:spLocks noGrp="1"/>
          </p:cNvSpPr>
          <p:nvPr>
            <p:ph type="sldNum" sz="quarter" idx="5"/>
          </p:nvPr>
        </p:nvSpPr>
        <p:spPr/>
        <p:txBody>
          <a:bodyPr/>
          <a:lstStyle/>
          <a:p>
            <a:fld id="{BFDD6F49-EBB7-4CCF-97A8-E526BB28BB69}" type="slidenum">
              <a:rPr lang="en-US" smtClean="0"/>
              <a:t>59</a:t>
            </a:fld>
            <a:endParaRPr lang="en-US" dirty="0"/>
          </a:p>
        </p:txBody>
      </p:sp>
    </p:spTree>
    <p:extLst>
      <p:ext uri="{BB962C8B-B14F-4D97-AF65-F5344CB8AC3E}">
        <p14:creationId xmlns:p14="http://schemas.microsoft.com/office/powerpoint/2010/main" val="10570213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F0F27-D8EC-A253-5631-DD8BD192AB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E3084E-8581-C813-3DE2-45CE66796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C14DA0-892D-7DF6-7F6F-EE1EC3D756C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17E9E5-8BB4-C4F8-274B-5447E5EE59BA}"/>
              </a:ext>
            </a:extLst>
          </p:cNvPr>
          <p:cNvSpPr>
            <a:spLocks noGrp="1"/>
          </p:cNvSpPr>
          <p:nvPr>
            <p:ph type="sldNum" sz="quarter" idx="5"/>
          </p:nvPr>
        </p:nvSpPr>
        <p:spPr/>
        <p:txBody>
          <a:bodyPr/>
          <a:lstStyle/>
          <a:p>
            <a:fld id="{BFDD6F49-EBB7-4CCF-97A8-E526BB28BB69}" type="slidenum">
              <a:rPr lang="en-US" smtClean="0"/>
              <a:t>61</a:t>
            </a:fld>
            <a:endParaRPr lang="en-US" dirty="0"/>
          </a:p>
        </p:txBody>
      </p:sp>
    </p:spTree>
    <p:extLst>
      <p:ext uri="{BB962C8B-B14F-4D97-AF65-F5344CB8AC3E}">
        <p14:creationId xmlns:p14="http://schemas.microsoft.com/office/powerpoint/2010/main" val="3270496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D5854-D46A-5A16-74ED-BE6C0A5D65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8BCEE-CF1A-B77B-B8BF-BD4A49A38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E07D3B-C844-D0D8-FE2A-FECCF1EB11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244D884-31C0-95C2-9E8E-0CF2245B12B2}"/>
              </a:ext>
            </a:extLst>
          </p:cNvPr>
          <p:cNvSpPr>
            <a:spLocks noGrp="1"/>
          </p:cNvSpPr>
          <p:nvPr>
            <p:ph type="sldNum" sz="quarter" idx="5"/>
          </p:nvPr>
        </p:nvSpPr>
        <p:spPr/>
        <p:txBody>
          <a:bodyPr/>
          <a:lstStyle/>
          <a:p>
            <a:fld id="{BFDD6F49-EBB7-4CCF-97A8-E526BB28BB69}" type="slidenum">
              <a:rPr lang="en-US" smtClean="0"/>
              <a:t>62</a:t>
            </a:fld>
            <a:endParaRPr lang="en-US" dirty="0"/>
          </a:p>
        </p:txBody>
      </p:sp>
    </p:spTree>
    <p:extLst>
      <p:ext uri="{BB962C8B-B14F-4D97-AF65-F5344CB8AC3E}">
        <p14:creationId xmlns:p14="http://schemas.microsoft.com/office/powerpoint/2010/main" val="19335512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4B729-7E09-5B64-E8D3-D9F5F24FEE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79C756-1D06-CD8C-3CD2-E50F5E0BE3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D7FA14-DFFB-549A-D073-05EA22BD67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8ABB33-02A6-CD04-083F-150F58AEBC90}"/>
              </a:ext>
            </a:extLst>
          </p:cNvPr>
          <p:cNvSpPr>
            <a:spLocks noGrp="1"/>
          </p:cNvSpPr>
          <p:nvPr>
            <p:ph type="sldNum" sz="quarter" idx="5"/>
          </p:nvPr>
        </p:nvSpPr>
        <p:spPr/>
        <p:txBody>
          <a:bodyPr/>
          <a:lstStyle/>
          <a:p>
            <a:fld id="{BFDD6F49-EBB7-4CCF-97A8-E526BB28BB69}" type="slidenum">
              <a:rPr lang="en-US" smtClean="0"/>
              <a:t>63</a:t>
            </a:fld>
            <a:endParaRPr lang="en-US" dirty="0"/>
          </a:p>
        </p:txBody>
      </p:sp>
    </p:spTree>
    <p:extLst>
      <p:ext uri="{BB962C8B-B14F-4D97-AF65-F5344CB8AC3E}">
        <p14:creationId xmlns:p14="http://schemas.microsoft.com/office/powerpoint/2010/main" val="3271935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5753F-64DB-6A78-C766-C27AF6158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D7597F-64FF-64D6-21E5-A839E012EB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0A5643-ADAC-3B80-AC42-DBFE3FE6F4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716A9D-3BC1-C7C6-309B-F55DB5246FDF}"/>
              </a:ext>
            </a:extLst>
          </p:cNvPr>
          <p:cNvSpPr>
            <a:spLocks noGrp="1"/>
          </p:cNvSpPr>
          <p:nvPr>
            <p:ph type="sldNum" sz="quarter" idx="5"/>
          </p:nvPr>
        </p:nvSpPr>
        <p:spPr/>
        <p:txBody>
          <a:bodyPr/>
          <a:lstStyle/>
          <a:p>
            <a:fld id="{BFDD6F49-EBB7-4CCF-97A8-E526BB28BB69}" type="slidenum">
              <a:rPr lang="en-US" smtClean="0"/>
              <a:t>64</a:t>
            </a:fld>
            <a:endParaRPr lang="en-US" dirty="0"/>
          </a:p>
        </p:txBody>
      </p:sp>
    </p:spTree>
    <p:extLst>
      <p:ext uri="{BB962C8B-B14F-4D97-AF65-F5344CB8AC3E}">
        <p14:creationId xmlns:p14="http://schemas.microsoft.com/office/powerpoint/2010/main" val="20561166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37369-94C3-C979-FF9E-DE4C64090E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35E03E-C573-AF38-6743-5D1A47CD17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4935DC-DDC3-337F-6867-87883F26C4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2BB74D-08FD-0A1F-1D8A-14A92F5C9FE3}"/>
              </a:ext>
            </a:extLst>
          </p:cNvPr>
          <p:cNvSpPr>
            <a:spLocks noGrp="1"/>
          </p:cNvSpPr>
          <p:nvPr>
            <p:ph type="sldNum" sz="quarter" idx="5"/>
          </p:nvPr>
        </p:nvSpPr>
        <p:spPr/>
        <p:txBody>
          <a:bodyPr/>
          <a:lstStyle/>
          <a:p>
            <a:fld id="{BFDD6F49-EBB7-4CCF-97A8-E526BB28BB69}" type="slidenum">
              <a:rPr lang="en-US" smtClean="0"/>
              <a:t>66</a:t>
            </a:fld>
            <a:endParaRPr lang="en-US" dirty="0"/>
          </a:p>
        </p:txBody>
      </p:sp>
    </p:spTree>
    <p:extLst>
      <p:ext uri="{BB962C8B-B14F-4D97-AF65-F5344CB8AC3E}">
        <p14:creationId xmlns:p14="http://schemas.microsoft.com/office/powerpoint/2010/main" val="3915828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5C4B3-5813-EE7F-5B9B-DA9A583AAC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0BDDB-F7EE-C519-FEF8-CBA08EDE9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D6DD4B-4F9C-ED04-7EB0-386457065D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045D38-B851-5B5C-78A4-91A8C213BA62}"/>
              </a:ext>
            </a:extLst>
          </p:cNvPr>
          <p:cNvSpPr>
            <a:spLocks noGrp="1"/>
          </p:cNvSpPr>
          <p:nvPr>
            <p:ph type="sldNum" sz="quarter" idx="5"/>
          </p:nvPr>
        </p:nvSpPr>
        <p:spPr/>
        <p:txBody>
          <a:bodyPr/>
          <a:lstStyle/>
          <a:p>
            <a:fld id="{BFDD6F49-EBB7-4CCF-97A8-E526BB28BB69}" type="slidenum">
              <a:rPr lang="en-US" smtClean="0"/>
              <a:t>67</a:t>
            </a:fld>
            <a:endParaRPr lang="en-US" dirty="0"/>
          </a:p>
        </p:txBody>
      </p:sp>
    </p:spTree>
    <p:extLst>
      <p:ext uri="{BB962C8B-B14F-4D97-AF65-F5344CB8AC3E}">
        <p14:creationId xmlns:p14="http://schemas.microsoft.com/office/powerpoint/2010/main" val="17752736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06363-2436-BF37-6AD5-E07464D5BC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DC74C-5B84-BD6D-C5FC-159C231DEB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6060C3-EC82-D343-F7D8-8E2A662B14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A0BFC9-243E-FC08-5F93-16C5B7DE8B42}"/>
              </a:ext>
            </a:extLst>
          </p:cNvPr>
          <p:cNvSpPr>
            <a:spLocks noGrp="1"/>
          </p:cNvSpPr>
          <p:nvPr>
            <p:ph type="sldNum" sz="quarter" idx="5"/>
          </p:nvPr>
        </p:nvSpPr>
        <p:spPr/>
        <p:txBody>
          <a:bodyPr/>
          <a:lstStyle/>
          <a:p>
            <a:fld id="{BFDD6F49-EBB7-4CCF-97A8-E526BB28BB69}" type="slidenum">
              <a:rPr lang="en-US" smtClean="0"/>
              <a:t>69</a:t>
            </a:fld>
            <a:endParaRPr lang="en-US" dirty="0"/>
          </a:p>
        </p:txBody>
      </p:sp>
    </p:spTree>
    <p:extLst>
      <p:ext uri="{BB962C8B-B14F-4D97-AF65-F5344CB8AC3E}">
        <p14:creationId xmlns:p14="http://schemas.microsoft.com/office/powerpoint/2010/main" val="391510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6760B-09B7-E46C-DA73-569D3251D9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E291FB-5F04-CEB1-A177-003AD1F5EB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7A0087-9419-CEEE-4FC7-F34C5C021C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47803D-B2E7-648A-9461-20BA8E4633CC}"/>
              </a:ext>
            </a:extLst>
          </p:cNvPr>
          <p:cNvSpPr>
            <a:spLocks noGrp="1"/>
          </p:cNvSpPr>
          <p:nvPr>
            <p:ph type="sldNum" sz="quarter" idx="5"/>
          </p:nvPr>
        </p:nvSpPr>
        <p:spPr/>
        <p:txBody>
          <a:bodyPr/>
          <a:lstStyle/>
          <a:p>
            <a:fld id="{BFDD6F49-EBB7-4CCF-97A8-E526BB28BB69}" type="slidenum">
              <a:rPr lang="en-US" smtClean="0"/>
              <a:t>46</a:t>
            </a:fld>
            <a:endParaRPr lang="en-US" dirty="0"/>
          </a:p>
        </p:txBody>
      </p:sp>
    </p:spTree>
    <p:extLst>
      <p:ext uri="{BB962C8B-B14F-4D97-AF65-F5344CB8AC3E}">
        <p14:creationId xmlns:p14="http://schemas.microsoft.com/office/powerpoint/2010/main" val="37927136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295AD-FB09-083F-5E36-CEB0DBB615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D87607-DB92-ADDE-C109-CE4F22E0D7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B7AF17-A596-C5EA-1331-3D0A2AB9CA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DF94AD-AD6E-2E8D-3C5A-F96EEDFD965F}"/>
              </a:ext>
            </a:extLst>
          </p:cNvPr>
          <p:cNvSpPr>
            <a:spLocks noGrp="1"/>
          </p:cNvSpPr>
          <p:nvPr>
            <p:ph type="sldNum" sz="quarter" idx="5"/>
          </p:nvPr>
        </p:nvSpPr>
        <p:spPr/>
        <p:txBody>
          <a:bodyPr/>
          <a:lstStyle/>
          <a:p>
            <a:fld id="{BFDD6F49-EBB7-4CCF-97A8-E526BB28BB69}" type="slidenum">
              <a:rPr lang="en-US" smtClean="0"/>
              <a:t>70</a:t>
            </a:fld>
            <a:endParaRPr lang="en-US" dirty="0"/>
          </a:p>
        </p:txBody>
      </p:sp>
    </p:spTree>
    <p:extLst>
      <p:ext uri="{BB962C8B-B14F-4D97-AF65-F5344CB8AC3E}">
        <p14:creationId xmlns:p14="http://schemas.microsoft.com/office/powerpoint/2010/main" val="3903428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71</a:t>
            </a:fld>
            <a:endParaRPr lang="en-US" dirty="0"/>
          </a:p>
        </p:txBody>
      </p:sp>
    </p:spTree>
    <p:extLst>
      <p:ext uri="{BB962C8B-B14F-4D97-AF65-F5344CB8AC3E}">
        <p14:creationId xmlns:p14="http://schemas.microsoft.com/office/powerpoint/2010/main" val="17745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0B151-B494-19A9-C8B2-6E6A743A8C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A3E24D-97A0-7F5E-4B25-05BDB859CD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C425F-AD8C-C1C0-5E99-74EA1194BA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1D8DB6-4736-331F-A818-4B1487DA5E48}"/>
              </a:ext>
            </a:extLst>
          </p:cNvPr>
          <p:cNvSpPr>
            <a:spLocks noGrp="1"/>
          </p:cNvSpPr>
          <p:nvPr>
            <p:ph type="sldNum" sz="quarter" idx="5"/>
          </p:nvPr>
        </p:nvSpPr>
        <p:spPr/>
        <p:txBody>
          <a:bodyPr/>
          <a:lstStyle/>
          <a:p>
            <a:fld id="{BFDD6F49-EBB7-4CCF-97A8-E526BB28BB69}" type="slidenum">
              <a:rPr lang="en-US" smtClean="0"/>
              <a:t>47</a:t>
            </a:fld>
            <a:endParaRPr lang="en-US" dirty="0"/>
          </a:p>
        </p:txBody>
      </p:sp>
    </p:spTree>
    <p:extLst>
      <p:ext uri="{BB962C8B-B14F-4D97-AF65-F5344CB8AC3E}">
        <p14:creationId xmlns:p14="http://schemas.microsoft.com/office/powerpoint/2010/main" val="3654087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3D292-A7D6-02AC-596B-7F228D43B9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D7272-19BF-F28A-87D3-10E07A3899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F55578-C259-133F-0518-A4B3E7BF0B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6DAAEE-26F9-9CB0-7624-DA57DE740AEB}"/>
              </a:ext>
            </a:extLst>
          </p:cNvPr>
          <p:cNvSpPr>
            <a:spLocks noGrp="1"/>
          </p:cNvSpPr>
          <p:nvPr>
            <p:ph type="sldNum" sz="quarter" idx="5"/>
          </p:nvPr>
        </p:nvSpPr>
        <p:spPr/>
        <p:txBody>
          <a:bodyPr/>
          <a:lstStyle/>
          <a:p>
            <a:fld id="{BFDD6F49-EBB7-4CCF-97A8-E526BB28BB69}" type="slidenum">
              <a:rPr lang="en-US" smtClean="0"/>
              <a:t>48</a:t>
            </a:fld>
            <a:endParaRPr lang="en-US" dirty="0"/>
          </a:p>
        </p:txBody>
      </p:sp>
    </p:spTree>
    <p:extLst>
      <p:ext uri="{BB962C8B-B14F-4D97-AF65-F5344CB8AC3E}">
        <p14:creationId xmlns:p14="http://schemas.microsoft.com/office/powerpoint/2010/main" val="2525372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4BE13-FA43-483A-EB36-CC7FA037AB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6139DF-3C58-FAD4-6486-E6E6462098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406AF3-A2AF-054F-2E7B-F9FFDC79D8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4D4D5A-FDDB-ECA5-D577-13653D08A2E5}"/>
              </a:ext>
            </a:extLst>
          </p:cNvPr>
          <p:cNvSpPr>
            <a:spLocks noGrp="1"/>
          </p:cNvSpPr>
          <p:nvPr>
            <p:ph type="sldNum" sz="quarter" idx="5"/>
          </p:nvPr>
        </p:nvSpPr>
        <p:spPr/>
        <p:txBody>
          <a:bodyPr/>
          <a:lstStyle/>
          <a:p>
            <a:fld id="{BFDD6F49-EBB7-4CCF-97A8-E526BB28BB69}" type="slidenum">
              <a:rPr lang="en-US" smtClean="0"/>
              <a:t>50</a:t>
            </a:fld>
            <a:endParaRPr lang="en-US" dirty="0"/>
          </a:p>
        </p:txBody>
      </p:sp>
    </p:spTree>
    <p:extLst>
      <p:ext uri="{BB962C8B-B14F-4D97-AF65-F5344CB8AC3E}">
        <p14:creationId xmlns:p14="http://schemas.microsoft.com/office/powerpoint/2010/main" val="897267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10C99-D4C6-ADA1-9D30-49577967A5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C9B259-B4CB-A12B-EE2A-FABC610C97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7C2B8B-9EC8-3830-CDA6-5A000F0CF3E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07515D-99A0-B0E7-0596-4A14022F035B}"/>
              </a:ext>
            </a:extLst>
          </p:cNvPr>
          <p:cNvSpPr>
            <a:spLocks noGrp="1"/>
          </p:cNvSpPr>
          <p:nvPr>
            <p:ph type="sldNum" sz="quarter" idx="5"/>
          </p:nvPr>
        </p:nvSpPr>
        <p:spPr/>
        <p:txBody>
          <a:bodyPr/>
          <a:lstStyle/>
          <a:p>
            <a:fld id="{BFDD6F49-EBB7-4CCF-97A8-E526BB28BB69}" type="slidenum">
              <a:rPr lang="en-US" smtClean="0"/>
              <a:t>51</a:t>
            </a:fld>
            <a:endParaRPr lang="en-US" dirty="0"/>
          </a:p>
        </p:txBody>
      </p:sp>
    </p:spTree>
    <p:extLst>
      <p:ext uri="{BB962C8B-B14F-4D97-AF65-F5344CB8AC3E}">
        <p14:creationId xmlns:p14="http://schemas.microsoft.com/office/powerpoint/2010/main" val="253500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7B342-40AD-F114-8021-9DE275D9DD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B1A964-EC9F-EE08-BE65-A2129BB07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1633EF-9617-2ABA-034C-068C7302E9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D08826-7D21-CA3D-2D6D-C2DCDCD930A3}"/>
              </a:ext>
            </a:extLst>
          </p:cNvPr>
          <p:cNvSpPr>
            <a:spLocks noGrp="1"/>
          </p:cNvSpPr>
          <p:nvPr>
            <p:ph type="sldNum" sz="quarter" idx="5"/>
          </p:nvPr>
        </p:nvSpPr>
        <p:spPr/>
        <p:txBody>
          <a:bodyPr/>
          <a:lstStyle/>
          <a:p>
            <a:fld id="{BFDD6F49-EBB7-4CCF-97A8-E526BB28BB69}" type="slidenum">
              <a:rPr lang="en-US" smtClean="0"/>
              <a:t>52</a:t>
            </a:fld>
            <a:endParaRPr lang="en-US" dirty="0"/>
          </a:p>
        </p:txBody>
      </p:sp>
    </p:spTree>
    <p:extLst>
      <p:ext uri="{BB962C8B-B14F-4D97-AF65-F5344CB8AC3E}">
        <p14:creationId xmlns:p14="http://schemas.microsoft.com/office/powerpoint/2010/main" val="3571222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1604B-4206-DF8D-C965-25C9E4CFF9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DDD8CB-0EC5-346C-F27B-3FDB988F86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1E8667-9812-3F11-6EC0-9479E725DF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0988F0-A824-8833-B164-2324040AAB99}"/>
              </a:ext>
            </a:extLst>
          </p:cNvPr>
          <p:cNvSpPr>
            <a:spLocks noGrp="1"/>
          </p:cNvSpPr>
          <p:nvPr>
            <p:ph type="sldNum" sz="quarter" idx="5"/>
          </p:nvPr>
        </p:nvSpPr>
        <p:spPr/>
        <p:txBody>
          <a:bodyPr/>
          <a:lstStyle/>
          <a:p>
            <a:fld id="{BFDD6F49-EBB7-4CCF-97A8-E526BB28BB69}" type="slidenum">
              <a:rPr lang="en-US" smtClean="0"/>
              <a:t>53</a:t>
            </a:fld>
            <a:endParaRPr lang="en-US" dirty="0"/>
          </a:p>
        </p:txBody>
      </p:sp>
    </p:spTree>
    <p:extLst>
      <p:ext uri="{BB962C8B-B14F-4D97-AF65-F5344CB8AC3E}">
        <p14:creationId xmlns:p14="http://schemas.microsoft.com/office/powerpoint/2010/main" val="41759782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240FC-F1A4-3963-82C9-F2A375FD4A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21D8E9-347C-D799-960F-6173F8A51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E2F643-A87F-621D-CC98-C7BFE725A95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0647DC-B670-740A-3BD6-390CE763DFAD}"/>
              </a:ext>
            </a:extLst>
          </p:cNvPr>
          <p:cNvSpPr>
            <a:spLocks noGrp="1"/>
          </p:cNvSpPr>
          <p:nvPr>
            <p:ph type="sldNum" sz="quarter" idx="5"/>
          </p:nvPr>
        </p:nvSpPr>
        <p:spPr/>
        <p:txBody>
          <a:bodyPr/>
          <a:lstStyle/>
          <a:p>
            <a:fld id="{BFDD6F49-EBB7-4CCF-97A8-E526BB28BB69}" type="slidenum">
              <a:rPr lang="en-US" smtClean="0"/>
              <a:t>54</a:t>
            </a:fld>
            <a:endParaRPr lang="en-US" dirty="0"/>
          </a:p>
        </p:txBody>
      </p:sp>
    </p:spTree>
    <p:extLst>
      <p:ext uri="{BB962C8B-B14F-4D97-AF65-F5344CB8AC3E}">
        <p14:creationId xmlns:p14="http://schemas.microsoft.com/office/powerpoint/2010/main" val="3758263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6/19/2026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6053146"/>
      </p:ext>
    </p:extLst>
  </p:cSld>
  <p:clrMapOvr>
    <a:masterClrMapping/>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6/19/2026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6864063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6/19/2026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77697190"/>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6/19/2026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88500204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6/19/2026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7676996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6/19/2026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4157250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6/19/2026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81306792"/>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6/19/2026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19104935"/>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6/19/2026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2412516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6/19/2026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2315353"/>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65DFBE8-81F4-46A1-BB38-C49D79C4F68D}" type="datetime1">
              <a:rPr lang="en-US" smtClean="0"/>
              <a:t>6/19/2026</a:t>
            </a:fld>
            <a:endParaRPr lang="en-US" dirty="0"/>
          </a:p>
        </p:txBody>
      </p:sp>
      <p:sp>
        <p:nvSpPr>
          <p:cNvPr id="9" name="Footer Placeholder 8"/>
          <p:cNvSpPr>
            <a:spLocks noGrp="1"/>
          </p:cNvSpPr>
          <p:nvPr>
            <p:ph type="ftr" sz="quarter" idx="11"/>
          </p:nvPr>
        </p:nvSpPr>
        <p:spPr/>
        <p:txBody>
          <a:bodyPr/>
          <a:lstStyle/>
          <a:p>
            <a:r>
              <a:rPr lang="en-US"/>
              <a:t>Sample Footer Text</a:t>
            </a:r>
            <a:endParaRPr lang="en-US" dirty="0"/>
          </a:p>
        </p:txBody>
      </p:sp>
      <p:sp>
        <p:nvSpPr>
          <p:cNvPr id="10" name="Slide Number Placeholder 9"/>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83738715"/>
      </p:ext>
    </p:extLst>
  </p:cSld>
  <p:clrMapOvr>
    <a:masterClrMapping/>
  </p:clrMapOvr>
  <p:hf sldNum="0" hdr="0" ftr="0" dt="0"/>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6/19/2026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922190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65DFBE8-81F4-46A1-BB38-C49D79C4F68D}" type="datetime1">
              <a:rPr lang="en-US" smtClean="0"/>
              <a:t>6/19/2026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65254510"/>
      </p:ext>
    </p:extLst>
  </p:cSld>
  <p:clrMapOvr>
    <a:masterClrMapping/>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6/19/2026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73913035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6/19/2026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1240438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6/19/2026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10493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68BA1E88-22B3-4091-902C-19D6AD2267FE}" type="datetime1">
              <a:rPr lang="en-US" smtClean="0"/>
              <a:t>6/19/2026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9764353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6/19/2026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21495309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6/19/2026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3461557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1">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665DFBE8-81F4-46A1-BB38-C49D79C4F68D}" type="datetime1">
              <a:rPr lang="en-US" smtClean="0"/>
              <a:t>6/19/2026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174789260"/>
      </p:ext>
    </p:extLst>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 id="2147484328" r:id="rId12"/>
    <p:sldLayoutId id="2147484329" r:id="rId13"/>
    <p:sldLayoutId id="2147484330" r:id="rId14"/>
    <p:sldLayoutId id="2147484331" r:id="rId15"/>
    <p:sldLayoutId id="2147484332" r:id="rId16"/>
    <p:sldLayoutId id="2147484333" r:id="rId17"/>
    <p:sldLayoutId id="2147484336" r:id="rId18"/>
    <p:sldLayoutId id="2147484337" r:id="rId19"/>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9.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5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6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6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6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7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49C3D-9D80-76C1-609B-1F9CCFE7E9F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84194C-6C68-FE1C-0D34-559D148051C9}"/>
              </a:ext>
            </a:extLst>
          </p:cNvPr>
          <p:cNvSpPr>
            <a:spLocks noGrp="1"/>
          </p:cNvSpPr>
          <p:nvPr>
            <p:ph sz="half" idx="1"/>
          </p:nvPr>
        </p:nvSpPr>
        <p:spPr>
          <a:xfrm>
            <a:off x="580782" y="0"/>
            <a:ext cx="6013850" cy="6858000"/>
          </a:xfrm>
        </p:spPr>
        <p:txBody>
          <a:bodyPr>
            <a:noAutofit/>
          </a:bodyPr>
          <a:lstStyle/>
          <a:p>
            <a:pPr marL="0" indent="0">
              <a:buNone/>
            </a:pPr>
            <a:r>
              <a:rPr lang="en-US" sz="7200" b="1" dirty="0"/>
              <a:t>2 Peter 3:3</a:t>
            </a:r>
          </a:p>
          <a:p>
            <a:pPr marL="0" indent="0">
              <a:buNone/>
            </a:pPr>
            <a:r>
              <a:rPr lang="en-US" sz="4400" b="1" baseline="30000" dirty="0"/>
              <a:t>3 </a:t>
            </a:r>
            <a:r>
              <a:rPr lang="en-US" sz="4400" dirty="0"/>
              <a:t>Knowing this first, that there shall come in the last days scoffers, walking after their own lusts,</a:t>
            </a:r>
            <a:endParaRPr lang="en-US" sz="7200" dirty="0"/>
          </a:p>
        </p:txBody>
      </p:sp>
      <p:pic>
        <p:nvPicPr>
          <p:cNvPr id="4" name="Content Placeholder 3" descr="No Willful Blindness to Corruption">
            <a:extLst>
              <a:ext uri="{FF2B5EF4-FFF2-40B4-BE49-F238E27FC236}">
                <a16:creationId xmlns:a16="http://schemas.microsoft.com/office/drawing/2014/main" id="{434CE540-BCF0-6D3E-89FD-A96580C8AFA8}"/>
              </a:ext>
            </a:extLst>
          </p:cNvPr>
          <p:cNvPicPr>
            <a:picLocks noGrp="1" noChangeAspect="1"/>
          </p:cNvPicPr>
          <p:nvPr>
            <p:ph sz="half" idx="2"/>
          </p:nvPr>
        </p:nvPicPr>
        <p:blipFill>
          <a:blip r:embed="rId2"/>
          <a:srcRect l="34112" t="286" r="9638" b="-286"/>
          <a:stretch>
            <a:fillRect/>
          </a:stretch>
        </p:blipFill>
        <p:spPr>
          <a:xfrm>
            <a:off x="6965036" y="851338"/>
            <a:ext cx="4646182" cy="5501088"/>
          </a:xfrm>
          <a:prstGeom prst="rect">
            <a:avLst/>
          </a:prstGeom>
        </p:spPr>
      </p:pic>
    </p:spTree>
    <p:extLst>
      <p:ext uri="{BB962C8B-B14F-4D97-AF65-F5344CB8AC3E}">
        <p14:creationId xmlns:p14="http://schemas.microsoft.com/office/powerpoint/2010/main" val="234647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28E57-8F8C-0313-BD3D-EC68B582AA4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763FC6-B8BE-4608-5DFA-24E275737E79}"/>
              </a:ext>
            </a:extLst>
          </p:cNvPr>
          <p:cNvSpPr>
            <a:spLocks noGrp="1"/>
          </p:cNvSpPr>
          <p:nvPr>
            <p:ph sz="half" idx="1"/>
          </p:nvPr>
        </p:nvSpPr>
        <p:spPr>
          <a:xfrm>
            <a:off x="0" y="268014"/>
            <a:ext cx="6594632" cy="6589986"/>
          </a:xfrm>
        </p:spPr>
        <p:txBody>
          <a:bodyPr>
            <a:noAutofit/>
          </a:bodyPr>
          <a:lstStyle/>
          <a:p>
            <a:pPr marL="0" indent="0" algn="ctr">
              <a:buNone/>
            </a:pPr>
            <a:r>
              <a:rPr lang="en-US" sz="4000" b="1" dirty="0"/>
              <a:t>2 Thessalonians 2:10-12</a:t>
            </a:r>
          </a:p>
          <a:p>
            <a:pPr marL="0" indent="0">
              <a:buNone/>
            </a:pPr>
            <a:r>
              <a:rPr lang="en-US" sz="4000" b="1" baseline="30000" dirty="0"/>
              <a:t>10 </a:t>
            </a:r>
            <a:r>
              <a:rPr lang="en-US" sz="4000" dirty="0"/>
              <a:t>And with all deceivableness of unrighteousness in them that perish; because they received not the love of the truth, that they might be saved.</a:t>
            </a:r>
          </a:p>
        </p:txBody>
      </p:sp>
      <p:pic>
        <p:nvPicPr>
          <p:cNvPr id="7" name="Content Placeholder 6">
            <a:extLst>
              <a:ext uri="{FF2B5EF4-FFF2-40B4-BE49-F238E27FC236}">
                <a16:creationId xmlns:a16="http://schemas.microsoft.com/office/drawing/2014/main" id="{197148F4-296A-114A-692C-326E6B026BDC}"/>
              </a:ext>
            </a:extLst>
          </p:cNvPr>
          <p:cNvPicPr>
            <a:picLocks noGrp="1" noChangeAspect="1"/>
          </p:cNvPicPr>
          <p:nvPr>
            <p:ph sz="half" idx="2"/>
          </p:nvPr>
        </p:nvPicPr>
        <p:blipFill>
          <a:blip r:embed="rId2"/>
          <a:srcRect l="11035" r="7347"/>
          <a:stretch>
            <a:fillRect/>
          </a:stretch>
        </p:blipFill>
        <p:spPr>
          <a:xfrm>
            <a:off x="6594632" y="0"/>
            <a:ext cx="5597368" cy="6858000"/>
          </a:xfrm>
          <a:prstGeom prst="rect">
            <a:avLst/>
          </a:prstGeom>
        </p:spPr>
      </p:pic>
    </p:spTree>
    <p:extLst>
      <p:ext uri="{BB962C8B-B14F-4D97-AF65-F5344CB8AC3E}">
        <p14:creationId xmlns:p14="http://schemas.microsoft.com/office/powerpoint/2010/main" val="1909067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1302C-E6A5-1DA9-6335-7351A3FF3E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89D380-EAF4-B415-B90F-31610B9629B8}"/>
              </a:ext>
            </a:extLst>
          </p:cNvPr>
          <p:cNvSpPr>
            <a:spLocks noGrp="1"/>
          </p:cNvSpPr>
          <p:nvPr>
            <p:ph sz="half" idx="1"/>
          </p:nvPr>
        </p:nvSpPr>
        <p:spPr>
          <a:xfrm>
            <a:off x="0" y="0"/>
            <a:ext cx="6594632" cy="6858000"/>
          </a:xfrm>
        </p:spPr>
        <p:txBody>
          <a:bodyPr>
            <a:noAutofit/>
          </a:bodyPr>
          <a:lstStyle/>
          <a:p>
            <a:pPr marL="0" indent="0" algn="ctr">
              <a:buNone/>
            </a:pPr>
            <a:r>
              <a:rPr lang="en-US" sz="4000" b="1" dirty="0"/>
              <a:t>2 Thessalonians 2:10-12</a:t>
            </a:r>
          </a:p>
          <a:p>
            <a:pPr marL="0" indent="0">
              <a:buNone/>
            </a:pPr>
            <a:r>
              <a:rPr lang="en-US" sz="3600" b="1" baseline="30000" dirty="0"/>
              <a:t>11 </a:t>
            </a:r>
            <a:r>
              <a:rPr lang="en-US" sz="3600" dirty="0"/>
              <a:t>And for this cause God shall send them strong delusion, that they should believe a lie:</a:t>
            </a:r>
          </a:p>
          <a:p>
            <a:pPr marL="0" indent="0">
              <a:buNone/>
            </a:pPr>
            <a:r>
              <a:rPr lang="en-US" sz="3600" b="1" baseline="30000" dirty="0"/>
              <a:t>12 </a:t>
            </a:r>
            <a:r>
              <a:rPr lang="en-US" sz="3600" dirty="0"/>
              <a:t>That they all might be damned who believed not the truth, but had pleasure in unrighteousness.</a:t>
            </a:r>
          </a:p>
        </p:txBody>
      </p:sp>
      <p:pic>
        <p:nvPicPr>
          <p:cNvPr id="5" name="Content Placeholder 4" descr="What is Truth? - InspiredWalk.com">
            <a:extLst>
              <a:ext uri="{FF2B5EF4-FFF2-40B4-BE49-F238E27FC236}">
                <a16:creationId xmlns:a16="http://schemas.microsoft.com/office/drawing/2014/main" id="{DEF6A503-4105-5E0E-031D-54852EB3B47D}"/>
              </a:ext>
            </a:extLst>
          </p:cNvPr>
          <p:cNvPicPr>
            <a:picLocks noGrp="1" noChangeAspect="1"/>
          </p:cNvPicPr>
          <p:nvPr>
            <p:ph sz="half" idx="2"/>
          </p:nvPr>
        </p:nvPicPr>
        <p:blipFill>
          <a:blip r:embed="rId2"/>
          <a:srcRect l="22969" r="34410"/>
          <a:stretch>
            <a:fillRect/>
          </a:stretch>
        </p:blipFill>
        <p:spPr>
          <a:xfrm>
            <a:off x="6594632" y="0"/>
            <a:ext cx="5597367" cy="6858000"/>
          </a:xfrm>
          <a:prstGeom prst="rect">
            <a:avLst/>
          </a:prstGeom>
        </p:spPr>
      </p:pic>
    </p:spTree>
    <p:extLst>
      <p:ext uri="{BB962C8B-B14F-4D97-AF65-F5344CB8AC3E}">
        <p14:creationId xmlns:p14="http://schemas.microsoft.com/office/powerpoint/2010/main" val="3662382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40E1E-38C7-24B1-4E44-FF6B79408E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0AB315-5367-7252-238A-AF10D6D55778}"/>
              </a:ext>
            </a:extLst>
          </p:cNvPr>
          <p:cNvSpPr>
            <a:spLocks noGrp="1"/>
          </p:cNvSpPr>
          <p:nvPr>
            <p:ph sz="half" idx="1"/>
          </p:nvPr>
        </p:nvSpPr>
        <p:spPr>
          <a:xfrm>
            <a:off x="-1" y="0"/>
            <a:ext cx="6095999" cy="6858000"/>
          </a:xfrm>
        </p:spPr>
        <p:txBody>
          <a:bodyPr>
            <a:noAutofit/>
          </a:bodyPr>
          <a:lstStyle/>
          <a:p>
            <a:pPr marL="0" indent="0" algn="ctr">
              <a:buNone/>
            </a:pPr>
            <a:r>
              <a:rPr lang="en-US" sz="6000" b="1" dirty="0"/>
              <a:t>Hebrews 3:13</a:t>
            </a:r>
          </a:p>
          <a:p>
            <a:pPr marL="0" indent="0">
              <a:buNone/>
            </a:pPr>
            <a:r>
              <a:rPr lang="en-US" sz="4400" b="1" baseline="30000" dirty="0"/>
              <a:t>13 </a:t>
            </a:r>
            <a:r>
              <a:rPr lang="en-US" sz="4400" dirty="0"/>
              <a:t>But exhort one another daily, while it is called To day; lest any of you be hardened through the deceitfulness of sin.</a:t>
            </a:r>
          </a:p>
        </p:txBody>
      </p:sp>
      <p:pic>
        <p:nvPicPr>
          <p:cNvPr id="7" name="Content Placeholder 6" descr="Hardened Hearts – One World House – Mark Davies">
            <a:extLst>
              <a:ext uri="{FF2B5EF4-FFF2-40B4-BE49-F238E27FC236}">
                <a16:creationId xmlns:a16="http://schemas.microsoft.com/office/drawing/2014/main" id="{EE2F5BA8-5566-E3C3-25B6-03D1EEE4230E}"/>
              </a:ext>
            </a:extLst>
          </p:cNvPr>
          <p:cNvPicPr>
            <a:picLocks noGrp="1" noChangeAspect="1"/>
          </p:cNvPicPr>
          <p:nvPr>
            <p:ph sz="half" idx="2"/>
          </p:nvPr>
        </p:nvPicPr>
        <p:blipFill>
          <a:blip r:embed="rId2"/>
          <a:srcRect l="15624" r="17810"/>
          <a:stretch>
            <a:fillRect/>
          </a:stretch>
        </p:blipFill>
        <p:spPr>
          <a:xfrm>
            <a:off x="6096000" y="1"/>
            <a:ext cx="6096000" cy="6857999"/>
          </a:xfrm>
          <a:prstGeom prst="rect">
            <a:avLst/>
          </a:prstGeom>
        </p:spPr>
      </p:pic>
    </p:spTree>
    <p:extLst>
      <p:ext uri="{BB962C8B-B14F-4D97-AF65-F5344CB8AC3E}">
        <p14:creationId xmlns:p14="http://schemas.microsoft.com/office/powerpoint/2010/main" val="990237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3488B-6280-CD0C-69A3-8F745B71E2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CA4A1C-1D5C-B1C7-5C26-4F043707B382}"/>
              </a:ext>
            </a:extLst>
          </p:cNvPr>
          <p:cNvSpPr>
            <a:spLocks noGrp="1"/>
          </p:cNvSpPr>
          <p:nvPr>
            <p:ph type="title"/>
          </p:nvPr>
        </p:nvSpPr>
        <p:spPr>
          <a:xfrm>
            <a:off x="913775" y="406399"/>
            <a:ext cx="10364451" cy="957943"/>
          </a:xfrm>
        </p:spPr>
        <p:txBody>
          <a:bodyPr>
            <a:normAutofit/>
          </a:bodyPr>
          <a:lstStyle/>
          <a:p>
            <a:r>
              <a:rPr lang="en-US" sz="4400" b="1" dirty="0"/>
              <a:t>A Merciful Delay</a:t>
            </a:r>
          </a:p>
        </p:txBody>
      </p:sp>
      <p:sp>
        <p:nvSpPr>
          <p:cNvPr id="4" name="Content Placeholder 3">
            <a:extLst>
              <a:ext uri="{FF2B5EF4-FFF2-40B4-BE49-F238E27FC236}">
                <a16:creationId xmlns:a16="http://schemas.microsoft.com/office/drawing/2014/main" id="{A54556CD-F5F9-E7DE-B664-66034074E741}"/>
              </a:ext>
            </a:extLst>
          </p:cNvPr>
          <p:cNvSpPr>
            <a:spLocks noGrp="1"/>
          </p:cNvSpPr>
          <p:nvPr>
            <p:ph sz="quarter" idx="14"/>
          </p:nvPr>
        </p:nvSpPr>
        <p:spPr>
          <a:xfrm>
            <a:off x="6172200" y="1364343"/>
            <a:ext cx="5552768" cy="5087258"/>
          </a:xfrm>
        </p:spPr>
        <p:txBody>
          <a:bodyPr>
            <a:normAutofit/>
          </a:bodyPr>
          <a:lstStyle/>
          <a:p>
            <a:pPr marL="0" lvl="0" indent="0">
              <a:buNone/>
            </a:pPr>
            <a:r>
              <a:rPr lang="en-US" sz="4400" dirty="0"/>
              <a:t>4. What has the word of the Lord spoken concerning the fate of this earth? </a:t>
            </a:r>
          </a:p>
          <a:p>
            <a:pPr marL="0" indent="0">
              <a:buNone/>
            </a:pPr>
            <a:r>
              <a:rPr lang="en-US" sz="4400" i="1" dirty="0"/>
              <a:t>2 Peter 3:7. </a:t>
            </a:r>
            <a:endParaRPr lang="en-US" sz="4400" dirty="0"/>
          </a:p>
        </p:txBody>
      </p:sp>
      <p:pic>
        <p:nvPicPr>
          <p:cNvPr id="6" name="Content Placeholder 5" descr="Earth - Wikipedia">
            <a:extLst>
              <a:ext uri="{FF2B5EF4-FFF2-40B4-BE49-F238E27FC236}">
                <a16:creationId xmlns:a16="http://schemas.microsoft.com/office/drawing/2014/main" id="{84E1C054-85BE-E705-733D-66E7B4B29EC4}"/>
              </a:ext>
            </a:extLst>
          </p:cNvPr>
          <p:cNvPicPr>
            <a:picLocks noGrp="1" noChangeAspect="1"/>
          </p:cNvPicPr>
          <p:nvPr>
            <p:ph sz="quarter" idx="13"/>
          </p:nvPr>
        </p:nvPicPr>
        <p:blipFill>
          <a:blip r:embed="rId2"/>
          <a:stretch>
            <a:fillRect/>
          </a:stretch>
        </p:blipFill>
        <p:spPr>
          <a:xfrm>
            <a:off x="709226" y="1364341"/>
            <a:ext cx="5016231" cy="5016231"/>
          </a:xfrm>
          <a:prstGeom prst="rect">
            <a:avLst/>
          </a:prstGeom>
        </p:spPr>
      </p:pic>
    </p:spTree>
    <p:extLst>
      <p:ext uri="{BB962C8B-B14F-4D97-AF65-F5344CB8AC3E}">
        <p14:creationId xmlns:p14="http://schemas.microsoft.com/office/powerpoint/2010/main" val="165124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6A6BF-A510-C6C0-07B6-BD05879DCC4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E0BF84-6EBB-91D9-0916-E2A7859C8877}"/>
              </a:ext>
            </a:extLst>
          </p:cNvPr>
          <p:cNvSpPr>
            <a:spLocks noGrp="1"/>
          </p:cNvSpPr>
          <p:nvPr>
            <p:ph sz="half" idx="1"/>
          </p:nvPr>
        </p:nvSpPr>
        <p:spPr>
          <a:xfrm>
            <a:off x="304800" y="0"/>
            <a:ext cx="6095999" cy="6858000"/>
          </a:xfrm>
        </p:spPr>
        <p:txBody>
          <a:bodyPr>
            <a:noAutofit/>
          </a:bodyPr>
          <a:lstStyle/>
          <a:p>
            <a:pPr marL="0" indent="0" algn="ctr">
              <a:buNone/>
            </a:pPr>
            <a:r>
              <a:rPr lang="en-US" sz="6000" b="1" dirty="0"/>
              <a:t>2 Peter 3:7</a:t>
            </a:r>
          </a:p>
          <a:p>
            <a:pPr marL="0" indent="0">
              <a:buNone/>
            </a:pPr>
            <a:r>
              <a:rPr lang="en-US" sz="3800" b="1" baseline="30000" dirty="0"/>
              <a:t>7 </a:t>
            </a:r>
            <a:r>
              <a:rPr lang="en-US" sz="3800" dirty="0"/>
              <a:t>But the heavens and the earth, which are now, by the same word are kept in store, reserved unto fire against the day of judgment and perdition of ungodly men</a:t>
            </a:r>
            <a:r>
              <a:rPr lang="en-US" dirty="0"/>
              <a:t>.</a:t>
            </a:r>
            <a:endParaRPr lang="en-US" sz="4400" dirty="0"/>
          </a:p>
        </p:txBody>
      </p:sp>
      <p:pic>
        <p:nvPicPr>
          <p:cNvPr id="5" name="Content Placeholder 4" descr="Making sense of … well, God destroying the world – Unfundamentalist">
            <a:extLst>
              <a:ext uri="{FF2B5EF4-FFF2-40B4-BE49-F238E27FC236}">
                <a16:creationId xmlns:a16="http://schemas.microsoft.com/office/drawing/2014/main" id="{05A01E83-C0F0-C835-BD3A-834085C59E76}"/>
              </a:ext>
            </a:extLst>
          </p:cNvPr>
          <p:cNvPicPr>
            <a:picLocks noGrp="1" noChangeAspect="1"/>
          </p:cNvPicPr>
          <p:nvPr>
            <p:ph sz="half" idx="2"/>
          </p:nvPr>
        </p:nvPicPr>
        <p:blipFill>
          <a:blip r:embed="rId2"/>
          <a:srcRect l="10512" r="5045"/>
          <a:stretch>
            <a:fillRect/>
          </a:stretch>
        </p:blipFill>
        <p:spPr>
          <a:xfrm>
            <a:off x="6400799" y="0"/>
            <a:ext cx="5791201" cy="6858000"/>
          </a:xfrm>
          <a:prstGeom prst="rect">
            <a:avLst/>
          </a:prstGeom>
        </p:spPr>
      </p:pic>
    </p:spTree>
    <p:extLst>
      <p:ext uri="{BB962C8B-B14F-4D97-AF65-F5344CB8AC3E}">
        <p14:creationId xmlns:p14="http://schemas.microsoft.com/office/powerpoint/2010/main" val="1460916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1511D-3EC8-9841-46D3-3A726BECCC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02B33B-E95C-C697-DC9C-6C1711B49486}"/>
              </a:ext>
            </a:extLst>
          </p:cNvPr>
          <p:cNvSpPr>
            <a:spLocks noGrp="1"/>
          </p:cNvSpPr>
          <p:nvPr>
            <p:ph type="title"/>
          </p:nvPr>
        </p:nvSpPr>
        <p:spPr>
          <a:xfrm>
            <a:off x="913775" y="406399"/>
            <a:ext cx="10364451" cy="957943"/>
          </a:xfrm>
        </p:spPr>
        <p:txBody>
          <a:bodyPr>
            <a:normAutofit/>
          </a:bodyPr>
          <a:lstStyle/>
          <a:p>
            <a:r>
              <a:rPr lang="en-US" sz="4400" b="1" dirty="0"/>
              <a:t>A Merciful Delay</a:t>
            </a:r>
          </a:p>
        </p:txBody>
      </p:sp>
      <p:sp>
        <p:nvSpPr>
          <p:cNvPr id="4" name="Content Placeholder 3">
            <a:extLst>
              <a:ext uri="{FF2B5EF4-FFF2-40B4-BE49-F238E27FC236}">
                <a16:creationId xmlns:a16="http://schemas.microsoft.com/office/drawing/2014/main" id="{34286891-73F7-50BF-E1D3-C59E43047B98}"/>
              </a:ext>
            </a:extLst>
          </p:cNvPr>
          <p:cNvSpPr>
            <a:spLocks noGrp="1"/>
          </p:cNvSpPr>
          <p:nvPr>
            <p:ph sz="quarter" idx="14"/>
          </p:nvPr>
        </p:nvSpPr>
        <p:spPr>
          <a:xfrm>
            <a:off x="6172200" y="1364343"/>
            <a:ext cx="5552768" cy="5087258"/>
          </a:xfrm>
        </p:spPr>
        <p:txBody>
          <a:bodyPr>
            <a:normAutofit/>
          </a:bodyPr>
          <a:lstStyle/>
          <a:p>
            <a:pPr marL="0" lvl="0" indent="0">
              <a:buNone/>
            </a:pPr>
            <a:r>
              <a:rPr lang="en-US" sz="4800" dirty="0"/>
              <a:t>5. What is said of God's relation to time? </a:t>
            </a:r>
          </a:p>
          <a:p>
            <a:pPr marL="0" indent="0">
              <a:buNone/>
            </a:pPr>
            <a:r>
              <a:rPr lang="en-US" sz="4800" i="1" dirty="0"/>
              <a:t>2 Peter 3:8; </a:t>
            </a:r>
          </a:p>
          <a:p>
            <a:pPr marL="0" indent="0">
              <a:buNone/>
            </a:pPr>
            <a:r>
              <a:rPr lang="en-US" sz="4800" i="1" dirty="0"/>
              <a:t>Psalm 90:4.</a:t>
            </a:r>
            <a:endParaRPr lang="en-US" sz="4800" dirty="0"/>
          </a:p>
        </p:txBody>
      </p:sp>
      <p:pic>
        <p:nvPicPr>
          <p:cNvPr id="8" name="Content Placeholder 7" descr="Surreal Infinity Clock Spiral Wall Art – CanvasPiece">
            <a:extLst>
              <a:ext uri="{FF2B5EF4-FFF2-40B4-BE49-F238E27FC236}">
                <a16:creationId xmlns:a16="http://schemas.microsoft.com/office/drawing/2014/main" id="{1912F14C-AA27-ADCB-E13E-A9A2371D7B91}"/>
              </a:ext>
            </a:extLst>
          </p:cNvPr>
          <p:cNvPicPr>
            <a:picLocks noGrp="1" noChangeAspect="1"/>
          </p:cNvPicPr>
          <p:nvPr>
            <p:ph sz="quarter" idx="13"/>
          </p:nvPr>
        </p:nvPicPr>
        <p:blipFill>
          <a:blip r:embed="rId2"/>
          <a:stretch>
            <a:fillRect/>
          </a:stretch>
        </p:blipFill>
        <p:spPr>
          <a:xfrm>
            <a:off x="467032" y="1196446"/>
            <a:ext cx="5521078" cy="5255155"/>
          </a:xfrm>
          <a:prstGeom prst="rect">
            <a:avLst/>
          </a:prstGeom>
        </p:spPr>
      </p:pic>
    </p:spTree>
    <p:extLst>
      <p:ext uri="{BB962C8B-B14F-4D97-AF65-F5344CB8AC3E}">
        <p14:creationId xmlns:p14="http://schemas.microsoft.com/office/powerpoint/2010/main" val="14848304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1721B-CF36-3BC1-3FC5-5A8EE0816F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E3841C-40F9-1011-B41A-F68B49BB453C}"/>
              </a:ext>
            </a:extLst>
          </p:cNvPr>
          <p:cNvSpPr>
            <a:spLocks noGrp="1"/>
          </p:cNvSpPr>
          <p:nvPr>
            <p:ph sz="half" idx="1"/>
          </p:nvPr>
        </p:nvSpPr>
        <p:spPr>
          <a:xfrm>
            <a:off x="304800" y="0"/>
            <a:ext cx="6095999" cy="6672649"/>
          </a:xfrm>
        </p:spPr>
        <p:txBody>
          <a:bodyPr>
            <a:noAutofit/>
          </a:bodyPr>
          <a:lstStyle/>
          <a:p>
            <a:pPr marL="0" indent="0" algn="ctr">
              <a:buNone/>
            </a:pPr>
            <a:r>
              <a:rPr lang="en-US" sz="6000" b="1" dirty="0"/>
              <a:t>2 Peter 3:8</a:t>
            </a:r>
          </a:p>
          <a:p>
            <a:pPr marL="0" indent="0">
              <a:buNone/>
            </a:pPr>
            <a:r>
              <a:rPr lang="en-US" sz="4400" b="1" baseline="30000" dirty="0"/>
              <a:t>8 </a:t>
            </a:r>
            <a:r>
              <a:rPr lang="en-US" sz="4400" dirty="0"/>
              <a:t>But, beloved, be not ignorant of this one thing, that one day is with the Lord as a thousand years, and a thousand years as one day.</a:t>
            </a:r>
            <a:endParaRPr lang="en-US" sz="8000" dirty="0"/>
          </a:p>
        </p:txBody>
      </p:sp>
      <p:pic>
        <p:nvPicPr>
          <p:cNvPr id="6" name="Content Placeholder 5" descr="Antique Old Clock Abstract Fractal Double Spiral Watch Surreal Clock  Unusual Texture Fractal Pattern Background Golden Old Fashion Stock Photo -  Image of golden, lifetime: 107941236">
            <a:extLst>
              <a:ext uri="{FF2B5EF4-FFF2-40B4-BE49-F238E27FC236}">
                <a16:creationId xmlns:a16="http://schemas.microsoft.com/office/drawing/2014/main" id="{13C3917A-2C37-2BC0-7FEE-C569FCDE4388}"/>
              </a:ext>
            </a:extLst>
          </p:cNvPr>
          <p:cNvPicPr>
            <a:picLocks noGrp="1" noChangeAspect="1"/>
          </p:cNvPicPr>
          <p:nvPr>
            <p:ph sz="half" idx="2"/>
          </p:nvPr>
        </p:nvPicPr>
        <p:blipFill>
          <a:blip r:embed="rId2"/>
          <a:srcRect l="9150" r="7144"/>
          <a:stretch>
            <a:fillRect/>
          </a:stretch>
        </p:blipFill>
        <p:spPr>
          <a:xfrm>
            <a:off x="6400799" y="0"/>
            <a:ext cx="5791201" cy="6858000"/>
          </a:xfrm>
          <a:prstGeom prst="rect">
            <a:avLst/>
          </a:prstGeom>
        </p:spPr>
      </p:pic>
    </p:spTree>
    <p:extLst>
      <p:ext uri="{BB962C8B-B14F-4D97-AF65-F5344CB8AC3E}">
        <p14:creationId xmlns:p14="http://schemas.microsoft.com/office/powerpoint/2010/main" val="3943291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C4CF47-4C34-B7D1-697E-0E5EFC2070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2ADD4E-DE9B-4320-08D1-660FDEA2B77F}"/>
              </a:ext>
            </a:extLst>
          </p:cNvPr>
          <p:cNvSpPr>
            <a:spLocks noGrp="1"/>
          </p:cNvSpPr>
          <p:nvPr>
            <p:ph sz="half" idx="1"/>
          </p:nvPr>
        </p:nvSpPr>
        <p:spPr>
          <a:xfrm>
            <a:off x="304800" y="0"/>
            <a:ext cx="6095999" cy="6672649"/>
          </a:xfrm>
        </p:spPr>
        <p:txBody>
          <a:bodyPr>
            <a:noAutofit/>
          </a:bodyPr>
          <a:lstStyle/>
          <a:p>
            <a:pPr marL="0" indent="0" algn="ctr">
              <a:buNone/>
            </a:pPr>
            <a:r>
              <a:rPr lang="en-US" sz="6000" b="1" dirty="0"/>
              <a:t>Psalm 90:4</a:t>
            </a:r>
          </a:p>
          <a:p>
            <a:pPr marL="0" indent="0">
              <a:buNone/>
            </a:pPr>
            <a:r>
              <a:rPr lang="en-US" sz="4800" b="1" baseline="30000" dirty="0"/>
              <a:t>4 </a:t>
            </a:r>
            <a:r>
              <a:rPr lang="en-US" sz="4800" dirty="0"/>
              <a:t>For a thousand years in thy sight are but as yesterday when it is past, and as a watch in the night.</a:t>
            </a:r>
            <a:endParaRPr lang="en-US" sz="23900" dirty="0"/>
          </a:p>
        </p:txBody>
      </p:sp>
      <p:pic>
        <p:nvPicPr>
          <p:cNvPr id="5" name="Content Placeholder 4" descr="Surreal Time Travel Composition with Massive Steampunk Clock in Desert.  Fantasy Artwork with Antique Mechanism, Intricate Stock Illustration -  Illustration of unusual, blue: 367148283">
            <a:extLst>
              <a:ext uri="{FF2B5EF4-FFF2-40B4-BE49-F238E27FC236}">
                <a16:creationId xmlns:a16="http://schemas.microsoft.com/office/drawing/2014/main" id="{E7BE176D-08AE-FEFB-D6FF-682FCBD6B99C}"/>
              </a:ext>
            </a:extLst>
          </p:cNvPr>
          <p:cNvPicPr>
            <a:picLocks noGrp="1" noChangeAspect="1"/>
          </p:cNvPicPr>
          <p:nvPr>
            <p:ph sz="half" idx="2"/>
          </p:nvPr>
        </p:nvPicPr>
        <p:blipFill>
          <a:blip r:embed="rId2"/>
          <a:srcRect l="4444" r="11112"/>
          <a:stretch>
            <a:fillRect/>
          </a:stretch>
        </p:blipFill>
        <p:spPr>
          <a:xfrm>
            <a:off x="6400799" y="0"/>
            <a:ext cx="5791202" cy="6858000"/>
          </a:xfrm>
          <a:prstGeom prst="rect">
            <a:avLst/>
          </a:prstGeom>
        </p:spPr>
      </p:pic>
    </p:spTree>
    <p:extLst>
      <p:ext uri="{BB962C8B-B14F-4D97-AF65-F5344CB8AC3E}">
        <p14:creationId xmlns:p14="http://schemas.microsoft.com/office/powerpoint/2010/main" val="1520546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78BC8-A01F-9594-13C5-E46A0DC066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0933DC-7442-E6A9-C728-D8BD06FB4CD2}"/>
              </a:ext>
            </a:extLst>
          </p:cNvPr>
          <p:cNvSpPr>
            <a:spLocks noGrp="1"/>
          </p:cNvSpPr>
          <p:nvPr>
            <p:ph type="title"/>
          </p:nvPr>
        </p:nvSpPr>
        <p:spPr>
          <a:xfrm>
            <a:off x="913775" y="406399"/>
            <a:ext cx="10364451" cy="957943"/>
          </a:xfrm>
        </p:spPr>
        <p:txBody>
          <a:bodyPr>
            <a:normAutofit/>
          </a:bodyPr>
          <a:lstStyle/>
          <a:p>
            <a:r>
              <a:rPr lang="en-US" sz="4400" b="1" dirty="0"/>
              <a:t>A Merciful Delay</a:t>
            </a:r>
          </a:p>
        </p:txBody>
      </p:sp>
      <p:sp>
        <p:nvSpPr>
          <p:cNvPr id="4" name="Content Placeholder 3">
            <a:extLst>
              <a:ext uri="{FF2B5EF4-FFF2-40B4-BE49-F238E27FC236}">
                <a16:creationId xmlns:a16="http://schemas.microsoft.com/office/drawing/2014/main" id="{E2C52ED5-2EBA-A7E2-D892-A964118DBEE4}"/>
              </a:ext>
            </a:extLst>
          </p:cNvPr>
          <p:cNvSpPr>
            <a:spLocks noGrp="1"/>
          </p:cNvSpPr>
          <p:nvPr>
            <p:ph sz="quarter" idx="14"/>
          </p:nvPr>
        </p:nvSpPr>
        <p:spPr>
          <a:xfrm>
            <a:off x="6172200" y="1364343"/>
            <a:ext cx="5552768" cy="5087258"/>
          </a:xfrm>
        </p:spPr>
        <p:txBody>
          <a:bodyPr>
            <a:normAutofit/>
          </a:bodyPr>
          <a:lstStyle/>
          <a:p>
            <a:pPr marL="0" lvl="0" indent="0">
              <a:buNone/>
            </a:pPr>
            <a:r>
              <a:rPr lang="en-US" sz="5400" dirty="0"/>
              <a:t>6. What important lesson may we learn from this? </a:t>
            </a:r>
          </a:p>
          <a:p>
            <a:pPr marL="0" indent="0">
              <a:buNone/>
            </a:pPr>
            <a:r>
              <a:rPr lang="en-US" sz="5400" i="1" dirty="0"/>
              <a:t>See note. </a:t>
            </a:r>
            <a:endParaRPr lang="en-US" sz="5400" dirty="0"/>
          </a:p>
        </p:txBody>
      </p:sp>
      <p:pic>
        <p:nvPicPr>
          <p:cNvPr id="6" name="Content Placeholder 5" descr="The U.S. Private School Market: An Explainer">
            <a:extLst>
              <a:ext uri="{FF2B5EF4-FFF2-40B4-BE49-F238E27FC236}">
                <a16:creationId xmlns:a16="http://schemas.microsoft.com/office/drawing/2014/main" id="{83597C91-3E3E-C516-5A19-6EA77F7D5736}"/>
              </a:ext>
            </a:extLst>
          </p:cNvPr>
          <p:cNvPicPr>
            <a:picLocks noGrp="1" noChangeAspect="1"/>
          </p:cNvPicPr>
          <p:nvPr>
            <p:ph sz="quarter" idx="13"/>
          </p:nvPr>
        </p:nvPicPr>
        <p:blipFill>
          <a:blip r:embed="rId2"/>
          <a:srcRect r="26257"/>
          <a:stretch>
            <a:fillRect/>
          </a:stretch>
        </p:blipFill>
        <p:spPr>
          <a:xfrm>
            <a:off x="467031" y="1364342"/>
            <a:ext cx="5258427" cy="4838750"/>
          </a:xfrm>
          <a:prstGeom prst="rect">
            <a:avLst/>
          </a:prstGeom>
        </p:spPr>
      </p:pic>
    </p:spTree>
    <p:extLst>
      <p:ext uri="{BB962C8B-B14F-4D97-AF65-F5344CB8AC3E}">
        <p14:creationId xmlns:p14="http://schemas.microsoft.com/office/powerpoint/2010/main" val="3741805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E350D-44E1-984B-B0F7-2A5B8275638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12644B-61B6-24DF-E129-A3D4A8E3E572}"/>
              </a:ext>
            </a:extLst>
          </p:cNvPr>
          <p:cNvSpPr>
            <a:spLocks noGrp="1"/>
          </p:cNvSpPr>
          <p:nvPr>
            <p:ph sz="half" idx="1"/>
          </p:nvPr>
        </p:nvSpPr>
        <p:spPr>
          <a:xfrm>
            <a:off x="222421" y="216243"/>
            <a:ext cx="6096001" cy="6425514"/>
          </a:xfrm>
        </p:spPr>
        <p:txBody>
          <a:bodyPr>
            <a:noAutofit/>
          </a:bodyPr>
          <a:lstStyle/>
          <a:p>
            <a:pPr marL="0" indent="0" algn="ctr">
              <a:buNone/>
            </a:pPr>
            <a:r>
              <a:rPr lang="en-US" sz="4200" dirty="0"/>
              <a:t>God "</a:t>
            </a:r>
            <a:r>
              <a:rPr lang="en-US" sz="4200" dirty="0" err="1"/>
              <a:t>inhabiteth</a:t>
            </a:r>
            <a:r>
              <a:rPr lang="en-US" sz="4200" dirty="0"/>
              <a:t> eternity." The flight of time makes no difference with his plans. Compared with his eternity, the entire 6,000 years of earth's existence is but a span. </a:t>
            </a:r>
          </a:p>
        </p:txBody>
      </p:sp>
      <p:pic>
        <p:nvPicPr>
          <p:cNvPr id="6" name="Content Placeholder 5" descr="What does it mean when we say that space-time is expanding? | New Scientist">
            <a:extLst>
              <a:ext uri="{FF2B5EF4-FFF2-40B4-BE49-F238E27FC236}">
                <a16:creationId xmlns:a16="http://schemas.microsoft.com/office/drawing/2014/main" id="{DFCAA859-8EB7-6D59-C6F4-CFC5EC7DB475}"/>
              </a:ext>
            </a:extLst>
          </p:cNvPr>
          <p:cNvPicPr>
            <a:picLocks noGrp="1" noChangeAspect="1"/>
          </p:cNvPicPr>
          <p:nvPr>
            <p:ph sz="half" idx="2"/>
          </p:nvPr>
        </p:nvPicPr>
        <p:blipFill>
          <a:blip r:embed="rId2"/>
          <a:srcRect l="25205" r="19940"/>
          <a:stretch>
            <a:fillRect/>
          </a:stretch>
        </p:blipFill>
        <p:spPr>
          <a:xfrm>
            <a:off x="6549081" y="0"/>
            <a:ext cx="5642920" cy="6858000"/>
          </a:xfrm>
          <a:prstGeom prst="rect">
            <a:avLst/>
          </a:prstGeom>
        </p:spPr>
      </p:pic>
    </p:spTree>
    <p:extLst>
      <p:ext uri="{BB962C8B-B14F-4D97-AF65-F5344CB8AC3E}">
        <p14:creationId xmlns:p14="http://schemas.microsoft.com/office/powerpoint/2010/main" val="4133598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A8535-9CE6-7A8D-47A2-79624D2EBFA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F10845-948A-DCC0-41C4-60EE7E581036}"/>
              </a:ext>
            </a:extLst>
          </p:cNvPr>
          <p:cNvSpPr>
            <a:spLocks noGrp="1"/>
          </p:cNvSpPr>
          <p:nvPr>
            <p:ph sz="half" idx="1"/>
          </p:nvPr>
        </p:nvSpPr>
        <p:spPr>
          <a:xfrm>
            <a:off x="222421" y="216243"/>
            <a:ext cx="6096001" cy="6425514"/>
          </a:xfrm>
        </p:spPr>
        <p:txBody>
          <a:bodyPr>
            <a:noAutofit/>
          </a:bodyPr>
          <a:lstStyle/>
          <a:p>
            <a:pPr marL="0" indent="0" algn="ctr">
              <a:buNone/>
            </a:pPr>
            <a:r>
              <a:rPr lang="en-US" sz="4000" dirty="0"/>
              <a:t>While he may take a thousand years for the fulfillment of a promise, and then it will be the same as though performed the next day, he can do in one day the work of a thousand years. </a:t>
            </a:r>
            <a:endParaRPr lang="en-US" sz="6600" dirty="0"/>
          </a:p>
        </p:txBody>
      </p:sp>
      <p:pic>
        <p:nvPicPr>
          <p:cNvPr id="5" name="Content Placeholder 4" descr="Exploding Calendar : r/weirddalle">
            <a:extLst>
              <a:ext uri="{FF2B5EF4-FFF2-40B4-BE49-F238E27FC236}">
                <a16:creationId xmlns:a16="http://schemas.microsoft.com/office/drawing/2014/main" id="{F2AE50E5-C73F-634A-23B0-1CF74DF2DD50}"/>
              </a:ext>
            </a:extLst>
          </p:cNvPr>
          <p:cNvPicPr>
            <a:picLocks noGrp="1" noChangeAspect="1"/>
          </p:cNvPicPr>
          <p:nvPr>
            <p:ph sz="half" idx="2"/>
          </p:nvPr>
        </p:nvPicPr>
        <p:blipFill>
          <a:blip r:embed="rId2"/>
          <a:srcRect l="7508" r="6847"/>
          <a:stretch>
            <a:fillRect/>
          </a:stretch>
        </p:blipFill>
        <p:spPr>
          <a:xfrm>
            <a:off x="6318421" y="0"/>
            <a:ext cx="5873579" cy="6858000"/>
          </a:xfrm>
          <a:prstGeom prst="rect">
            <a:avLst/>
          </a:prstGeom>
        </p:spPr>
      </p:pic>
    </p:spTree>
    <p:extLst>
      <p:ext uri="{BB962C8B-B14F-4D97-AF65-F5344CB8AC3E}">
        <p14:creationId xmlns:p14="http://schemas.microsoft.com/office/powerpoint/2010/main" val="188470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8A1043-222A-4DFA-7968-B30DB27C57F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1478E13-1B39-7ECC-652A-F0A828D04C06}"/>
              </a:ext>
            </a:extLst>
          </p:cNvPr>
          <p:cNvSpPr>
            <a:spLocks noGrp="1"/>
          </p:cNvSpPr>
          <p:nvPr>
            <p:ph sz="half" idx="1"/>
          </p:nvPr>
        </p:nvSpPr>
        <p:spPr>
          <a:xfrm>
            <a:off x="222421" y="420129"/>
            <a:ext cx="6096001" cy="6221627"/>
          </a:xfrm>
        </p:spPr>
        <p:txBody>
          <a:bodyPr>
            <a:noAutofit/>
          </a:bodyPr>
          <a:lstStyle/>
          <a:p>
            <a:pPr marL="0" indent="0">
              <a:buNone/>
            </a:pPr>
            <a:r>
              <a:rPr lang="en-US" sz="4000" dirty="0"/>
              <a:t>Therefore there is no warrant for settling down to carnal ease, thinking that it will necessarily be a long time yet before the work of God on earth can be accomplished: </a:t>
            </a:r>
          </a:p>
        </p:txBody>
      </p:sp>
      <p:pic>
        <p:nvPicPr>
          <p:cNvPr id="6" name="Content Placeholder 5" descr="Long time Photos - Download Free High-Quality Pictures | Freepik">
            <a:extLst>
              <a:ext uri="{FF2B5EF4-FFF2-40B4-BE49-F238E27FC236}">
                <a16:creationId xmlns:a16="http://schemas.microsoft.com/office/drawing/2014/main" id="{1353C6C8-E0CA-F8C6-86F3-502129646A84}"/>
              </a:ext>
            </a:extLst>
          </p:cNvPr>
          <p:cNvPicPr>
            <a:picLocks noGrp="1" noChangeAspect="1"/>
          </p:cNvPicPr>
          <p:nvPr>
            <p:ph sz="half" idx="2"/>
          </p:nvPr>
        </p:nvPicPr>
        <p:blipFill>
          <a:blip r:embed="rId2"/>
          <a:srcRect l="16854" r="29049"/>
          <a:stretch>
            <a:fillRect/>
          </a:stretch>
        </p:blipFill>
        <p:spPr>
          <a:xfrm>
            <a:off x="6623221" y="0"/>
            <a:ext cx="5568779" cy="6858000"/>
          </a:xfrm>
          <a:prstGeom prst="rect">
            <a:avLst/>
          </a:prstGeom>
        </p:spPr>
      </p:pic>
    </p:spTree>
    <p:extLst>
      <p:ext uri="{BB962C8B-B14F-4D97-AF65-F5344CB8AC3E}">
        <p14:creationId xmlns:p14="http://schemas.microsoft.com/office/powerpoint/2010/main" val="443910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5821B-46EA-9848-EC1E-7B941B6B641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DDE79BA-3C16-E6F9-6BF9-5B15D7865578}"/>
              </a:ext>
            </a:extLst>
          </p:cNvPr>
          <p:cNvSpPr>
            <a:spLocks noGrp="1"/>
          </p:cNvSpPr>
          <p:nvPr>
            <p:ph sz="half" idx="1"/>
          </p:nvPr>
        </p:nvSpPr>
        <p:spPr>
          <a:xfrm>
            <a:off x="222421" y="197709"/>
            <a:ext cx="6096001" cy="6444048"/>
          </a:xfrm>
        </p:spPr>
        <p:txBody>
          <a:bodyPr>
            <a:noAutofit/>
          </a:bodyPr>
          <a:lstStyle/>
          <a:p>
            <a:pPr marL="0" indent="0">
              <a:buNone/>
            </a:pPr>
            <a:r>
              <a:rPr lang="en-US" sz="4400" dirty="0"/>
              <a:t>"For he will finish the work, and cut it short in righteousness; because a short work will the Lord make upon the earth." Romans 9:28. </a:t>
            </a:r>
          </a:p>
        </p:txBody>
      </p:sp>
      <p:pic>
        <p:nvPicPr>
          <p:cNvPr id="5" name="Content Placeholder 4" descr="Finished PNG Transparent Background, Free Download #33602 - FreeIconsPNG">
            <a:extLst>
              <a:ext uri="{FF2B5EF4-FFF2-40B4-BE49-F238E27FC236}">
                <a16:creationId xmlns:a16="http://schemas.microsoft.com/office/drawing/2014/main" id="{864D7F6A-6340-D444-FDE9-4ECDC4B26105}"/>
              </a:ext>
            </a:extLst>
          </p:cNvPr>
          <p:cNvPicPr>
            <a:picLocks noGrp="1" noChangeAspect="1"/>
          </p:cNvPicPr>
          <p:nvPr>
            <p:ph sz="half" idx="2"/>
          </p:nvPr>
        </p:nvPicPr>
        <p:blipFill>
          <a:blip r:embed="rId2"/>
          <a:srcRect l="6963" r="11166"/>
          <a:stretch>
            <a:fillRect/>
          </a:stretch>
        </p:blipFill>
        <p:spPr>
          <a:xfrm>
            <a:off x="6573795" y="0"/>
            <a:ext cx="5618205" cy="6858000"/>
          </a:xfrm>
          <a:prstGeom prst="rect">
            <a:avLst/>
          </a:prstGeom>
        </p:spPr>
      </p:pic>
    </p:spTree>
    <p:extLst>
      <p:ext uri="{BB962C8B-B14F-4D97-AF65-F5344CB8AC3E}">
        <p14:creationId xmlns:p14="http://schemas.microsoft.com/office/powerpoint/2010/main" val="4162888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0058B-E75F-AEF2-44A5-39D782B0BC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F05A40-F5C1-3901-91D7-5A5B0C311680}"/>
              </a:ext>
            </a:extLst>
          </p:cNvPr>
          <p:cNvSpPr>
            <a:spLocks noGrp="1"/>
          </p:cNvSpPr>
          <p:nvPr>
            <p:ph type="title"/>
          </p:nvPr>
        </p:nvSpPr>
        <p:spPr>
          <a:xfrm>
            <a:off x="913775" y="406399"/>
            <a:ext cx="10364451" cy="957943"/>
          </a:xfrm>
        </p:spPr>
        <p:txBody>
          <a:bodyPr>
            <a:normAutofit/>
          </a:bodyPr>
          <a:lstStyle/>
          <a:p>
            <a:r>
              <a:rPr lang="en-US" sz="4400" b="1" dirty="0"/>
              <a:t>A Merciful Delay</a:t>
            </a:r>
          </a:p>
        </p:txBody>
      </p:sp>
      <p:sp>
        <p:nvSpPr>
          <p:cNvPr id="4" name="Content Placeholder 3">
            <a:extLst>
              <a:ext uri="{FF2B5EF4-FFF2-40B4-BE49-F238E27FC236}">
                <a16:creationId xmlns:a16="http://schemas.microsoft.com/office/drawing/2014/main" id="{D6729D04-96E3-E1C5-872A-83F7993E6EDC}"/>
              </a:ext>
            </a:extLst>
          </p:cNvPr>
          <p:cNvSpPr>
            <a:spLocks noGrp="1"/>
          </p:cNvSpPr>
          <p:nvPr>
            <p:ph sz="quarter" idx="14"/>
          </p:nvPr>
        </p:nvSpPr>
        <p:spPr>
          <a:xfrm>
            <a:off x="6172200" y="1364343"/>
            <a:ext cx="5552768" cy="5087258"/>
          </a:xfrm>
        </p:spPr>
        <p:txBody>
          <a:bodyPr>
            <a:normAutofit/>
          </a:bodyPr>
          <a:lstStyle/>
          <a:p>
            <a:pPr marL="0" lvl="0" indent="0">
              <a:buNone/>
            </a:pPr>
            <a:r>
              <a:rPr lang="en-US" sz="4400" dirty="0"/>
              <a:t>7. Why is it that God has so long delayed his threatened judgments? </a:t>
            </a:r>
          </a:p>
          <a:p>
            <a:pPr marL="0" indent="0">
              <a:buNone/>
            </a:pPr>
            <a:r>
              <a:rPr lang="en-US" sz="4400" i="1" dirty="0"/>
              <a:t>2 Peter 3:9.  </a:t>
            </a:r>
            <a:endParaRPr lang="en-US" sz="4400" dirty="0"/>
          </a:p>
        </p:txBody>
      </p:sp>
      <p:pic>
        <p:nvPicPr>
          <p:cNvPr id="7" name="Content Placeholder 6" descr="The Earth Is Being Destroyed At An Alarming Rate, 3d Rendering Illustration  Of Planet Earth On Burning Flame Global Warming Concept, Hd Photography  Photo, Earth Background Image And Wallpaper for Free Download">
            <a:extLst>
              <a:ext uri="{FF2B5EF4-FFF2-40B4-BE49-F238E27FC236}">
                <a16:creationId xmlns:a16="http://schemas.microsoft.com/office/drawing/2014/main" id="{880F38A8-51D3-F674-9190-12714AF32B59}"/>
              </a:ext>
            </a:extLst>
          </p:cNvPr>
          <p:cNvPicPr>
            <a:picLocks noGrp="1" noChangeAspect="1"/>
          </p:cNvPicPr>
          <p:nvPr>
            <p:ph sz="quarter" idx="13"/>
          </p:nvPr>
        </p:nvPicPr>
        <p:blipFill>
          <a:blip r:embed="rId2"/>
          <a:srcRect l="20331" r="21097"/>
          <a:stretch>
            <a:fillRect/>
          </a:stretch>
        </p:blipFill>
        <p:spPr>
          <a:xfrm>
            <a:off x="913774" y="1364341"/>
            <a:ext cx="5104140" cy="4888177"/>
          </a:xfrm>
          <a:prstGeom prst="rect">
            <a:avLst/>
          </a:prstGeom>
        </p:spPr>
      </p:pic>
    </p:spTree>
    <p:extLst>
      <p:ext uri="{BB962C8B-B14F-4D97-AF65-F5344CB8AC3E}">
        <p14:creationId xmlns:p14="http://schemas.microsoft.com/office/powerpoint/2010/main" val="471881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DB8BF-9C54-BCBA-787B-713CE312335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319F00-C59F-D39C-5BC8-B51376071A15}"/>
              </a:ext>
            </a:extLst>
          </p:cNvPr>
          <p:cNvSpPr>
            <a:spLocks noGrp="1"/>
          </p:cNvSpPr>
          <p:nvPr>
            <p:ph sz="half" idx="1"/>
          </p:nvPr>
        </p:nvSpPr>
        <p:spPr>
          <a:xfrm>
            <a:off x="304800" y="0"/>
            <a:ext cx="6095999" cy="6672649"/>
          </a:xfrm>
        </p:spPr>
        <p:txBody>
          <a:bodyPr>
            <a:noAutofit/>
          </a:bodyPr>
          <a:lstStyle/>
          <a:p>
            <a:pPr marL="0" indent="0" algn="ctr">
              <a:buNone/>
            </a:pPr>
            <a:r>
              <a:rPr lang="en-US" sz="4400" b="1" dirty="0"/>
              <a:t>2 Peter 3:9</a:t>
            </a:r>
          </a:p>
          <a:p>
            <a:pPr marL="0" indent="0">
              <a:buNone/>
            </a:pPr>
            <a:r>
              <a:rPr lang="en-US" sz="3600" b="1" baseline="30000" dirty="0"/>
              <a:t>9 </a:t>
            </a:r>
            <a:r>
              <a:rPr lang="en-US" sz="3600" dirty="0"/>
              <a:t>The Lord is not slack concerning his promise, as some men count slackness; but is longsuffering to us-ward, not willing that any should perish, but that all should come to repentance.</a:t>
            </a:r>
          </a:p>
        </p:txBody>
      </p:sp>
      <p:pic>
        <p:nvPicPr>
          <p:cNvPr id="6" name="Content Placeholder 5" descr="40+ Hand Of God Reaching Out Stock Photos, Pictures &amp; Royalty-Free Images -  iStock">
            <a:extLst>
              <a:ext uri="{FF2B5EF4-FFF2-40B4-BE49-F238E27FC236}">
                <a16:creationId xmlns:a16="http://schemas.microsoft.com/office/drawing/2014/main" id="{27E448AD-44C1-1A8B-DECE-21C3B48A82DC}"/>
              </a:ext>
            </a:extLst>
          </p:cNvPr>
          <p:cNvPicPr>
            <a:picLocks noGrp="1" noChangeAspect="1"/>
          </p:cNvPicPr>
          <p:nvPr>
            <p:ph sz="half" idx="2"/>
          </p:nvPr>
        </p:nvPicPr>
        <p:blipFill>
          <a:blip r:embed="rId2"/>
          <a:srcRect l="30971" r="16096"/>
          <a:stretch>
            <a:fillRect/>
          </a:stretch>
        </p:blipFill>
        <p:spPr>
          <a:xfrm>
            <a:off x="6746789" y="0"/>
            <a:ext cx="5445211" cy="6858000"/>
          </a:xfrm>
          <a:prstGeom prst="rect">
            <a:avLst/>
          </a:prstGeom>
        </p:spPr>
      </p:pic>
    </p:spTree>
    <p:extLst>
      <p:ext uri="{BB962C8B-B14F-4D97-AF65-F5344CB8AC3E}">
        <p14:creationId xmlns:p14="http://schemas.microsoft.com/office/powerpoint/2010/main" val="41717421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420F4-4DD9-8912-2E7E-ACD3FE9FC4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655724-57DE-CE67-085D-25844F8AB186}"/>
              </a:ext>
            </a:extLst>
          </p:cNvPr>
          <p:cNvSpPr>
            <a:spLocks noGrp="1"/>
          </p:cNvSpPr>
          <p:nvPr>
            <p:ph type="title"/>
          </p:nvPr>
        </p:nvSpPr>
        <p:spPr>
          <a:xfrm>
            <a:off x="913775" y="406399"/>
            <a:ext cx="10364451" cy="957943"/>
          </a:xfrm>
        </p:spPr>
        <p:txBody>
          <a:bodyPr>
            <a:normAutofit/>
          </a:bodyPr>
          <a:lstStyle/>
          <a:p>
            <a:r>
              <a:rPr lang="en-US" sz="4400" b="1" dirty="0"/>
              <a:t>A Merciful Delay</a:t>
            </a:r>
          </a:p>
        </p:txBody>
      </p:sp>
      <p:sp>
        <p:nvSpPr>
          <p:cNvPr id="4" name="Content Placeholder 3">
            <a:extLst>
              <a:ext uri="{FF2B5EF4-FFF2-40B4-BE49-F238E27FC236}">
                <a16:creationId xmlns:a16="http://schemas.microsoft.com/office/drawing/2014/main" id="{6D18AB09-E339-86C9-21D6-3799CB0071FA}"/>
              </a:ext>
            </a:extLst>
          </p:cNvPr>
          <p:cNvSpPr>
            <a:spLocks noGrp="1"/>
          </p:cNvSpPr>
          <p:nvPr>
            <p:ph sz="quarter" idx="14"/>
          </p:nvPr>
        </p:nvSpPr>
        <p:spPr>
          <a:xfrm>
            <a:off x="6172200" y="1364343"/>
            <a:ext cx="5552768" cy="5087258"/>
          </a:xfrm>
        </p:spPr>
        <p:txBody>
          <a:bodyPr>
            <a:normAutofit lnSpcReduction="10000"/>
          </a:bodyPr>
          <a:lstStyle/>
          <a:p>
            <a:pPr marL="0" lvl="0" indent="0">
              <a:buNone/>
            </a:pPr>
            <a:r>
              <a:rPr lang="en-US" sz="4800" dirty="0"/>
              <a:t>8. Yet how are the majority of wicked men affected by his merciful patience? </a:t>
            </a:r>
          </a:p>
          <a:p>
            <a:pPr marL="0" indent="0">
              <a:buNone/>
            </a:pPr>
            <a:r>
              <a:rPr lang="en-US" sz="4800" i="1" dirty="0"/>
              <a:t>Ecclesiastes 8:II.</a:t>
            </a:r>
            <a:endParaRPr lang="en-US" sz="4800" dirty="0"/>
          </a:p>
        </p:txBody>
      </p:sp>
      <p:pic>
        <p:nvPicPr>
          <p:cNvPr id="6" name="Content Placeholder 5" descr="Poster, Print Beautiful conceptual surreal image representing a large clock  and a cracked stai, 40x40 cm">
            <a:extLst>
              <a:ext uri="{FF2B5EF4-FFF2-40B4-BE49-F238E27FC236}">
                <a16:creationId xmlns:a16="http://schemas.microsoft.com/office/drawing/2014/main" id="{6A38DC4D-DB51-7D64-AF8B-AFE1DDBCDB2E}"/>
              </a:ext>
            </a:extLst>
          </p:cNvPr>
          <p:cNvPicPr>
            <a:picLocks noGrp="1" noChangeAspect="1"/>
          </p:cNvPicPr>
          <p:nvPr>
            <p:ph sz="quarter" idx="13"/>
          </p:nvPr>
        </p:nvPicPr>
        <p:blipFill>
          <a:blip r:embed="rId2"/>
          <a:stretch>
            <a:fillRect/>
          </a:stretch>
        </p:blipFill>
        <p:spPr>
          <a:xfrm>
            <a:off x="682400" y="1413094"/>
            <a:ext cx="5337401" cy="5038507"/>
          </a:xfrm>
          <a:prstGeom prst="rect">
            <a:avLst/>
          </a:prstGeom>
        </p:spPr>
      </p:pic>
    </p:spTree>
    <p:extLst>
      <p:ext uri="{BB962C8B-B14F-4D97-AF65-F5344CB8AC3E}">
        <p14:creationId xmlns:p14="http://schemas.microsoft.com/office/powerpoint/2010/main" val="2956516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5BFD0-852F-A059-EBA3-4901C4C389A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8775F5-7FA4-64A5-962D-6D53303F3348}"/>
              </a:ext>
            </a:extLst>
          </p:cNvPr>
          <p:cNvSpPr>
            <a:spLocks noGrp="1"/>
          </p:cNvSpPr>
          <p:nvPr>
            <p:ph sz="half" idx="1"/>
          </p:nvPr>
        </p:nvSpPr>
        <p:spPr>
          <a:xfrm>
            <a:off x="304800" y="1"/>
            <a:ext cx="6095999" cy="6858000"/>
          </a:xfrm>
        </p:spPr>
        <p:txBody>
          <a:bodyPr>
            <a:noAutofit/>
          </a:bodyPr>
          <a:lstStyle/>
          <a:p>
            <a:pPr marL="0" indent="0" algn="ctr">
              <a:buNone/>
            </a:pPr>
            <a:r>
              <a:rPr lang="en-US" sz="4400" b="1" dirty="0"/>
              <a:t>Ecclesiastes 8:11</a:t>
            </a:r>
          </a:p>
          <a:p>
            <a:pPr marL="0" indent="0">
              <a:buNone/>
            </a:pPr>
            <a:r>
              <a:rPr lang="en-US" sz="4400" b="1" baseline="30000" dirty="0"/>
              <a:t>11 </a:t>
            </a:r>
            <a:r>
              <a:rPr lang="en-US" sz="4400" dirty="0"/>
              <a:t>Because sentence against an evil work is not executed speedily, therefore the heart of the sons of men is fully set in them to do evil.</a:t>
            </a:r>
            <a:endParaRPr lang="en-US" sz="6600" dirty="0"/>
          </a:p>
        </p:txBody>
      </p:sp>
      <p:pic>
        <p:nvPicPr>
          <p:cNvPr id="9" name="Content Placeholder 8" descr="Judgment' vs. 'Judgement': Are the Two Words Same or Different? | Paperpal">
            <a:extLst>
              <a:ext uri="{FF2B5EF4-FFF2-40B4-BE49-F238E27FC236}">
                <a16:creationId xmlns:a16="http://schemas.microsoft.com/office/drawing/2014/main" id="{C126D3CF-B939-2D96-EDD2-3E5B2648AEA0}"/>
              </a:ext>
            </a:extLst>
          </p:cNvPr>
          <p:cNvPicPr>
            <a:picLocks noGrp="1" noChangeAspect="1"/>
          </p:cNvPicPr>
          <p:nvPr>
            <p:ph sz="half" idx="2"/>
          </p:nvPr>
        </p:nvPicPr>
        <p:blipFill>
          <a:blip r:embed="rId2"/>
          <a:srcRect l="20098" r="25245"/>
          <a:stretch>
            <a:fillRect/>
          </a:stretch>
        </p:blipFill>
        <p:spPr>
          <a:xfrm>
            <a:off x="6573795" y="-1"/>
            <a:ext cx="5618205" cy="6858000"/>
          </a:xfrm>
          <a:prstGeom prst="rect">
            <a:avLst/>
          </a:prstGeom>
        </p:spPr>
      </p:pic>
    </p:spTree>
    <p:extLst>
      <p:ext uri="{BB962C8B-B14F-4D97-AF65-F5344CB8AC3E}">
        <p14:creationId xmlns:p14="http://schemas.microsoft.com/office/powerpoint/2010/main" val="6429973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5E7DD-DA6C-41E6-E3DA-0B66DC0CC5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2C18A1-DC52-5B4B-B393-46B627E0DB4A}"/>
              </a:ext>
            </a:extLst>
          </p:cNvPr>
          <p:cNvSpPr>
            <a:spLocks noGrp="1"/>
          </p:cNvSpPr>
          <p:nvPr>
            <p:ph type="title"/>
          </p:nvPr>
        </p:nvSpPr>
        <p:spPr>
          <a:xfrm>
            <a:off x="913775" y="406399"/>
            <a:ext cx="10364451" cy="957943"/>
          </a:xfrm>
        </p:spPr>
        <p:txBody>
          <a:bodyPr>
            <a:normAutofit/>
          </a:bodyPr>
          <a:lstStyle/>
          <a:p>
            <a:r>
              <a:rPr lang="en-US" sz="4400" b="1" dirty="0"/>
              <a:t>A Merciful Delay</a:t>
            </a:r>
          </a:p>
        </p:txBody>
      </p:sp>
      <p:sp>
        <p:nvSpPr>
          <p:cNvPr id="4" name="Content Placeholder 3">
            <a:extLst>
              <a:ext uri="{FF2B5EF4-FFF2-40B4-BE49-F238E27FC236}">
                <a16:creationId xmlns:a16="http://schemas.microsoft.com/office/drawing/2014/main" id="{E1C6FA04-D0D0-8D0C-F3F9-DC716BFB54C3}"/>
              </a:ext>
            </a:extLst>
          </p:cNvPr>
          <p:cNvSpPr>
            <a:spLocks noGrp="1"/>
          </p:cNvSpPr>
          <p:nvPr>
            <p:ph sz="quarter" idx="14"/>
          </p:nvPr>
        </p:nvSpPr>
        <p:spPr>
          <a:xfrm>
            <a:off x="6172200" y="1364343"/>
            <a:ext cx="5552768" cy="5087258"/>
          </a:xfrm>
        </p:spPr>
        <p:txBody>
          <a:bodyPr>
            <a:normAutofit lnSpcReduction="10000"/>
          </a:bodyPr>
          <a:lstStyle/>
          <a:p>
            <a:pPr marL="0" lvl="0" indent="0">
              <a:buNone/>
            </a:pPr>
            <a:r>
              <a:rPr lang="en-US" sz="4800" dirty="0"/>
              <a:t>9. What effect does the favor of God have upon these wicked scoffers? </a:t>
            </a:r>
          </a:p>
          <a:p>
            <a:pPr marL="0" indent="0">
              <a:buNone/>
            </a:pPr>
            <a:r>
              <a:rPr lang="en-US" sz="4800" i="1" dirty="0"/>
              <a:t>Isaiah 26:10. </a:t>
            </a:r>
            <a:endParaRPr lang="en-US" sz="4800" dirty="0"/>
          </a:p>
        </p:txBody>
      </p:sp>
      <p:pic>
        <p:nvPicPr>
          <p:cNvPr id="7" name="Content Placeholder 6" descr="The Power of Jewish Blessings | My Jewish Learning">
            <a:extLst>
              <a:ext uri="{FF2B5EF4-FFF2-40B4-BE49-F238E27FC236}">
                <a16:creationId xmlns:a16="http://schemas.microsoft.com/office/drawing/2014/main" id="{A96F9E78-7D68-C76F-21AC-BCBD8C2B2BEB}"/>
              </a:ext>
            </a:extLst>
          </p:cNvPr>
          <p:cNvPicPr>
            <a:picLocks noGrp="1" noChangeAspect="1"/>
          </p:cNvPicPr>
          <p:nvPr>
            <p:ph sz="quarter" idx="13"/>
          </p:nvPr>
        </p:nvPicPr>
        <p:blipFill>
          <a:blip r:embed="rId2"/>
          <a:srcRect l="39052"/>
          <a:stretch>
            <a:fillRect/>
          </a:stretch>
        </p:blipFill>
        <p:spPr>
          <a:xfrm>
            <a:off x="913775" y="1432304"/>
            <a:ext cx="5105400" cy="5019297"/>
          </a:xfrm>
          <a:prstGeom prst="rect">
            <a:avLst/>
          </a:prstGeom>
        </p:spPr>
      </p:pic>
    </p:spTree>
    <p:extLst>
      <p:ext uri="{BB962C8B-B14F-4D97-AF65-F5344CB8AC3E}">
        <p14:creationId xmlns:p14="http://schemas.microsoft.com/office/powerpoint/2010/main" val="1811843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FB7A46-71C1-946D-F981-7200E525113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4D5121-FF4D-D77B-83AE-657EF1B634C4}"/>
              </a:ext>
            </a:extLst>
          </p:cNvPr>
          <p:cNvSpPr>
            <a:spLocks noGrp="1"/>
          </p:cNvSpPr>
          <p:nvPr>
            <p:ph sz="half" idx="1"/>
          </p:nvPr>
        </p:nvSpPr>
        <p:spPr>
          <a:xfrm>
            <a:off x="304800" y="1"/>
            <a:ext cx="6095999" cy="6858000"/>
          </a:xfrm>
        </p:spPr>
        <p:txBody>
          <a:bodyPr>
            <a:noAutofit/>
          </a:bodyPr>
          <a:lstStyle/>
          <a:p>
            <a:pPr marL="0" indent="0" algn="ctr">
              <a:buNone/>
            </a:pPr>
            <a:r>
              <a:rPr lang="en-US" sz="4400" b="1" dirty="0"/>
              <a:t>Isaiah 26:10</a:t>
            </a:r>
          </a:p>
          <a:p>
            <a:pPr marL="0" indent="0">
              <a:buNone/>
            </a:pPr>
            <a:r>
              <a:rPr lang="en-US" sz="4000" b="1" baseline="30000" dirty="0"/>
              <a:t>10 </a:t>
            </a:r>
            <a:r>
              <a:rPr lang="en-US" sz="4000" dirty="0"/>
              <a:t>Let </a:t>
            </a:r>
            <a:r>
              <a:rPr lang="en-US" sz="4000" dirty="0" err="1"/>
              <a:t>favour</a:t>
            </a:r>
            <a:r>
              <a:rPr lang="en-US" sz="4000" dirty="0"/>
              <a:t> be shewed to the wicked, yet will he not learn righteousness: in the land of uprightness will he deal unjustly, and will not behold the majesty of the </a:t>
            </a:r>
            <a:r>
              <a:rPr lang="en-US" sz="4000" cap="small" dirty="0"/>
              <a:t>Lord</a:t>
            </a:r>
            <a:r>
              <a:rPr lang="en-US" sz="4000" dirty="0"/>
              <a:t>.</a:t>
            </a:r>
            <a:endParaRPr lang="en-US" sz="11500" dirty="0"/>
          </a:p>
        </p:txBody>
      </p:sp>
      <p:pic>
        <p:nvPicPr>
          <p:cNvPr id="6" name="Content Placeholder 5">
            <a:extLst>
              <a:ext uri="{FF2B5EF4-FFF2-40B4-BE49-F238E27FC236}">
                <a16:creationId xmlns:a16="http://schemas.microsoft.com/office/drawing/2014/main" id="{419EC4CE-A995-B79A-1B03-BC3F566CCEAD}"/>
              </a:ext>
            </a:extLst>
          </p:cNvPr>
          <p:cNvPicPr>
            <a:picLocks noGrp="1" noChangeAspect="1"/>
          </p:cNvPicPr>
          <p:nvPr>
            <p:ph sz="half" idx="2"/>
          </p:nvPr>
        </p:nvPicPr>
        <p:blipFill>
          <a:blip r:embed="rId2"/>
          <a:srcRect l="24355" r="17989"/>
          <a:stretch>
            <a:fillRect/>
          </a:stretch>
        </p:blipFill>
        <p:spPr>
          <a:xfrm>
            <a:off x="7043351" y="0"/>
            <a:ext cx="5148649" cy="6857999"/>
          </a:xfrm>
          <a:prstGeom prst="rect">
            <a:avLst/>
          </a:prstGeom>
        </p:spPr>
      </p:pic>
    </p:spTree>
    <p:extLst>
      <p:ext uri="{BB962C8B-B14F-4D97-AF65-F5344CB8AC3E}">
        <p14:creationId xmlns:p14="http://schemas.microsoft.com/office/powerpoint/2010/main" val="136622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466F025-F658-0186-2632-B9F69D391ACD}"/>
              </a:ext>
            </a:extLst>
          </p:cNvPr>
          <p:cNvPicPr>
            <a:picLocks noChangeAspect="1"/>
          </p:cNvPicPr>
          <p:nvPr/>
        </p:nvPicPr>
        <p:blipFill>
          <a:blip r:embed="rId2"/>
          <a:stretch>
            <a:fillRect/>
          </a:stretch>
        </p:blipFill>
        <p:spPr>
          <a:xfrm>
            <a:off x="0" y="0"/>
            <a:ext cx="12185522" cy="6858000"/>
          </a:xfrm>
          <a:prstGeom prst="rect">
            <a:avLst/>
          </a:prstGeom>
        </p:spPr>
      </p:pic>
    </p:spTree>
    <p:extLst>
      <p:ext uri="{BB962C8B-B14F-4D97-AF65-F5344CB8AC3E}">
        <p14:creationId xmlns:p14="http://schemas.microsoft.com/office/powerpoint/2010/main" val="510841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5F393-24FC-A63F-F9F9-E106E70167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A87F65-055D-5F1C-0E6F-9EEAD66B57AA}"/>
              </a:ext>
            </a:extLst>
          </p:cNvPr>
          <p:cNvSpPr>
            <a:spLocks noGrp="1"/>
          </p:cNvSpPr>
          <p:nvPr>
            <p:ph type="title"/>
          </p:nvPr>
        </p:nvSpPr>
        <p:spPr>
          <a:xfrm>
            <a:off x="913775" y="406399"/>
            <a:ext cx="10364451" cy="957943"/>
          </a:xfrm>
        </p:spPr>
        <p:txBody>
          <a:bodyPr>
            <a:normAutofit/>
          </a:bodyPr>
          <a:lstStyle/>
          <a:p>
            <a:r>
              <a:rPr lang="en-US" sz="4400" b="1" dirty="0"/>
              <a:t>A Prosperity that Lasts</a:t>
            </a:r>
          </a:p>
        </p:txBody>
      </p:sp>
      <p:sp>
        <p:nvSpPr>
          <p:cNvPr id="4" name="Content Placeholder 3">
            <a:extLst>
              <a:ext uri="{FF2B5EF4-FFF2-40B4-BE49-F238E27FC236}">
                <a16:creationId xmlns:a16="http://schemas.microsoft.com/office/drawing/2014/main" id="{90E45FA2-7704-84F0-2C84-EA092E2D028B}"/>
              </a:ext>
            </a:extLst>
          </p:cNvPr>
          <p:cNvSpPr>
            <a:spLocks noGrp="1"/>
          </p:cNvSpPr>
          <p:nvPr>
            <p:ph sz="quarter" idx="14"/>
          </p:nvPr>
        </p:nvSpPr>
        <p:spPr>
          <a:xfrm>
            <a:off x="6172200" y="1364343"/>
            <a:ext cx="5552768" cy="5087258"/>
          </a:xfrm>
        </p:spPr>
        <p:txBody>
          <a:bodyPr>
            <a:normAutofit lnSpcReduction="10000"/>
          </a:bodyPr>
          <a:lstStyle/>
          <a:p>
            <a:pPr marL="0" lvl="0" indent="0">
              <a:buNone/>
            </a:pPr>
            <a:r>
              <a:rPr lang="en-US" sz="3600" dirty="0"/>
              <a:t>10. Because the judgments of God are delayed, how does the condition of the wicked often appear, as compared with that of the righteous? </a:t>
            </a:r>
          </a:p>
          <a:p>
            <a:pPr marL="0" indent="0">
              <a:buNone/>
            </a:pPr>
            <a:r>
              <a:rPr lang="en-US" sz="3600" i="1" dirty="0"/>
              <a:t>Psalm 73:3, 4, 12, 13.</a:t>
            </a:r>
            <a:endParaRPr lang="en-US" sz="3600" dirty="0"/>
          </a:p>
        </p:txBody>
      </p:sp>
      <p:pic>
        <p:nvPicPr>
          <p:cNvPr id="6" name="Content Placeholder 5" descr="God's judgement: Should we be fearful?">
            <a:extLst>
              <a:ext uri="{FF2B5EF4-FFF2-40B4-BE49-F238E27FC236}">
                <a16:creationId xmlns:a16="http://schemas.microsoft.com/office/drawing/2014/main" id="{6F861F37-AD4B-8D3C-7E25-2112D3D96527}"/>
              </a:ext>
            </a:extLst>
          </p:cNvPr>
          <p:cNvPicPr>
            <a:picLocks noGrp="1" noChangeAspect="1"/>
          </p:cNvPicPr>
          <p:nvPr>
            <p:ph sz="quarter" idx="13"/>
          </p:nvPr>
        </p:nvPicPr>
        <p:blipFill>
          <a:blip r:embed="rId2"/>
          <a:srcRect l="48891"/>
          <a:stretch>
            <a:fillRect/>
          </a:stretch>
        </p:blipFill>
        <p:spPr>
          <a:xfrm>
            <a:off x="913775" y="1489559"/>
            <a:ext cx="4944136" cy="4836825"/>
          </a:xfrm>
          <a:prstGeom prst="rect">
            <a:avLst/>
          </a:prstGeom>
        </p:spPr>
      </p:pic>
    </p:spTree>
    <p:extLst>
      <p:ext uri="{BB962C8B-B14F-4D97-AF65-F5344CB8AC3E}">
        <p14:creationId xmlns:p14="http://schemas.microsoft.com/office/powerpoint/2010/main" val="1116301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5388E-E697-92F7-1D5D-4B3B1CFCD6E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ED02B99-B9E5-F04A-125F-0F72196B6114}"/>
              </a:ext>
            </a:extLst>
          </p:cNvPr>
          <p:cNvSpPr>
            <a:spLocks noGrp="1"/>
          </p:cNvSpPr>
          <p:nvPr>
            <p:ph sz="half" idx="1"/>
          </p:nvPr>
        </p:nvSpPr>
        <p:spPr>
          <a:xfrm>
            <a:off x="304800" y="247135"/>
            <a:ext cx="6095999" cy="6610866"/>
          </a:xfrm>
        </p:spPr>
        <p:txBody>
          <a:bodyPr>
            <a:noAutofit/>
          </a:bodyPr>
          <a:lstStyle/>
          <a:p>
            <a:pPr marL="0" indent="0" algn="ctr">
              <a:buNone/>
            </a:pPr>
            <a:r>
              <a:rPr lang="en-US" sz="4400" b="1" dirty="0"/>
              <a:t>Psalm 73:3, 4, 12, 13</a:t>
            </a:r>
          </a:p>
          <a:p>
            <a:pPr marL="0" indent="0">
              <a:buNone/>
            </a:pPr>
            <a:r>
              <a:rPr lang="en-US" sz="4000" b="1" baseline="30000" dirty="0"/>
              <a:t>3 </a:t>
            </a:r>
            <a:r>
              <a:rPr lang="en-US" sz="4000" dirty="0"/>
              <a:t>For I was envious at the foolish, when I saw the prosperity of the wicked.</a:t>
            </a:r>
          </a:p>
          <a:p>
            <a:pPr marL="0" indent="0">
              <a:buNone/>
            </a:pPr>
            <a:r>
              <a:rPr lang="en-US" sz="4000" b="1" baseline="30000" dirty="0"/>
              <a:t>4 </a:t>
            </a:r>
            <a:r>
              <a:rPr lang="en-US" sz="4000" dirty="0"/>
              <a:t>For there are no bands in their death: but their strength is firm.</a:t>
            </a:r>
          </a:p>
        </p:txBody>
      </p:sp>
      <p:pic>
        <p:nvPicPr>
          <p:cNvPr id="5" name="Content Placeholder 4" descr="Prosperity of the Wicked Finally Addressed in Eternity (Job Sermon 13) -  Two Journeys">
            <a:extLst>
              <a:ext uri="{FF2B5EF4-FFF2-40B4-BE49-F238E27FC236}">
                <a16:creationId xmlns:a16="http://schemas.microsoft.com/office/drawing/2014/main" id="{928C2254-22EB-4D66-D474-E447D1F2E73E}"/>
              </a:ext>
            </a:extLst>
          </p:cNvPr>
          <p:cNvPicPr>
            <a:picLocks noGrp="1" noChangeAspect="1"/>
          </p:cNvPicPr>
          <p:nvPr>
            <p:ph sz="half" idx="2"/>
          </p:nvPr>
        </p:nvPicPr>
        <p:blipFill>
          <a:blip r:embed="rId2"/>
          <a:srcRect l="32507" r="14074"/>
          <a:stretch>
            <a:fillRect/>
          </a:stretch>
        </p:blipFill>
        <p:spPr>
          <a:xfrm>
            <a:off x="6696789" y="0"/>
            <a:ext cx="5495212" cy="6858000"/>
          </a:xfrm>
          <a:prstGeom prst="rect">
            <a:avLst/>
          </a:prstGeom>
        </p:spPr>
      </p:pic>
    </p:spTree>
    <p:extLst>
      <p:ext uri="{BB962C8B-B14F-4D97-AF65-F5344CB8AC3E}">
        <p14:creationId xmlns:p14="http://schemas.microsoft.com/office/powerpoint/2010/main" val="34965668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03E24-AF7D-AE2D-D6AD-2C72BAD17F5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E38EA7-EE07-D7A9-8CCC-FA5576C90AB3}"/>
              </a:ext>
            </a:extLst>
          </p:cNvPr>
          <p:cNvSpPr>
            <a:spLocks noGrp="1"/>
          </p:cNvSpPr>
          <p:nvPr>
            <p:ph sz="half" idx="1"/>
          </p:nvPr>
        </p:nvSpPr>
        <p:spPr>
          <a:xfrm>
            <a:off x="304800" y="247135"/>
            <a:ext cx="6095999" cy="6610866"/>
          </a:xfrm>
        </p:spPr>
        <p:txBody>
          <a:bodyPr>
            <a:noAutofit/>
          </a:bodyPr>
          <a:lstStyle/>
          <a:p>
            <a:pPr marL="0" indent="0" algn="ctr">
              <a:buNone/>
            </a:pPr>
            <a:r>
              <a:rPr lang="en-US" sz="4400" b="1" dirty="0"/>
              <a:t>Psalm 73:3, 4, 12, 13</a:t>
            </a:r>
          </a:p>
          <a:p>
            <a:pPr marL="0" indent="0">
              <a:buNone/>
            </a:pPr>
            <a:r>
              <a:rPr lang="en-US" sz="3600" b="1" baseline="30000" dirty="0"/>
              <a:t>12 </a:t>
            </a:r>
            <a:r>
              <a:rPr lang="en-US" sz="3600" dirty="0"/>
              <a:t>Behold, these are the ungodly, who prosper in the world; they increase in riches.</a:t>
            </a:r>
          </a:p>
          <a:p>
            <a:pPr marL="0" indent="0">
              <a:buNone/>
            </a:pPr>
            <a:r>
              <a:rPr lang="en-US" sz="3600" b="1" baseline="30000" dirty="0"/>
              <a:t>13 </a:t>
            </a:r>
            <a:r>
              <a:rPr lang="en-US" sz="3600" dirty="0"/>
              <a:t>Verily I have cleansed my heart in vain, and washed my hands in </a:t>
            </a:r>
            <a:r>
              <a:rPr lang="en-US" sz="3600" dirty="0" err="1"/>
              <a:t>innocency</a:t>
            </a:r>
            <a:r>
              <a:rPr lang="en-US" sz="3600" dirty="0"/>
              <a:t>.</a:t>
            </a:r>
          </a:p>
        </p:txBody>
      </p:sp>
      <p:pic>
        <p:nvPicPr>
          <p:cNvPr id="6" name="Content Placeholder 5" descr="The Embarrassment of Riches - FPIF">
            <a:extLst>
              <a:ext uri="{FF2B5EF4-FFF2-40B4-BE49-F238E27FC236}">
                <a16:creationId xmlns:a16="http://schemas.microsoft.com/office/drawing/2014/main" id="{0BE04953-677C-166F-09CD-2055B6EFED85}"/>
              </a:ext>
            </a:extLst>
          </p:cNvPr>
          <p:cNvPicPr>
            <a:picLocks noGrp="1" noChangeAspect="1"/>
          </p:cNvPicPr>
          <p:nvPr>
            <p:ph sz="half" idx="2"/>
          </p:nvPr>
        </p:nvPicPr>
        <p:blipFill>
          <a:blip r:embed="rId2"/>
          <a:srcRect l="14784" r="28216"/>
          <a:stretch>
            <a:fillRect/>
          </a:stretch>
        </p:blipFill>
        <p:spPr>
          <a:xfrm>
            <a:off x="6400799" y="0"/>
            <a:ext cx="5791202" cy="6858000"/>
          </a:xfrm>
          <a:prstGeom prst="rect">
            <a:avLst/>
          </a:prstGeom>
        </p:spPr>
      </p:pic>
    </p:spTree>
    <p:extLst>
      <p:ext uri="{BB962C8B-B14F-4D97-AF65-F5344CB8AC3E}">
        <p14:creationId xmlns:p14="http://schemas.microsoft.com/office/powerpoint/2010/main" val="4070638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C6F4C-D8B3-821B-BFEB-640C0CE3D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B5E538-717F-E1B8-322D-B7B7DC9AC3FD}"/>
              </a:ext>
            </a:extLst>
          </p:cNvPr>
          <p:cNvSpPr>
            <a:spLocks noGrp="1"/>
          </p:cNvSpPr>
          <p:nvPr>
            <p:ph type="title"/>
          </p:nvPr>
        </p:nvSpPr>
        <p:spPr>
          <a:xfrm>
            <a:off x="913775" y="406399"/>
            <a:ext cx="10364451" cy="957943"/>
          </a:xfrm>
        </p:spPr>
        <p:txBody>
          <a:bodyPr>
            <a:normAutofit/>
          </a:bodyPr>
          <a:lstStyle/>
          <a:p>
            <a:r>
              <a:rPr lang="en-US" sz="4400" b="1" dirty="0"/>
              <a:t>A Prosperity that Lasts</a:t>
            </a:r>
          </a:p>
        </p:txBody>
      </p:sp>
      <p:sp>
        <p:nvSpPr>
          <p:cNvPr id="4" name="Content Placeholder 3">
            <a:extLst>
              <a:ext uri="{FF2B5EF4-FFF2-40B4-BE49-F238E27FC236}">
                <a16:creationId xmlns:a16="http://schemas.microsoft.com/office/drawing/2014/main" id="{ABDADDB1-D6DB-4628-4091-C23553C39837}"/>
              </a:ext>
            </a:extLst>
          </p:cNvPr>
          <p:cNvSpPr>
            <a:spLocks noGrp="1"/>
          </p:cNvSpPr>
          <p:nvPr>
            <p:ph sz="quarter" idx="14"/>
          </p:nvPr>
        </p:nvSpPr>
        <p:spPr>
          <a:xfrm>
            <a:off x="5915088" y="1364343"/>
            <a:ext cx="5363138" cy="5087258"/>
          </a:xfrm>
        </p:spPr>
        <p:txBody>
          <a:bodyPr>
            <a:normAutofit fontScale="92500" lnSpcReduction="10000"/>
          </a:bodyPr>
          <a:lstStyle/>
          <a:p>
            <a:pPr marL="0" lvl="0" indent="0">
              <a:buNone/>
            </a:pPr>
            <a:r>
              <a:rPr lang="en-US" sz="6000" dirty="0"/>
              <a:t>11. What do they themselves think? </a:t>
            </a:r>
          </a:p>
          <a:p>
            <a:pPr marL="0" indent="0">
              <a:buNone/>
            </a:pPr>
            <a:r>
              <a:rPr lang="en-US" sz="6000" i="1" dirty="0"/>
              <a:t>Psalm 49:11. </a:t>
            </a:r>
            <a:endParaRPr lang="en-US" sz="6000" dirty="0"/>
          </a:p>
        </p:txBody>
      </p:sp>
      <p:pic>
        <p:nvPicPr>
          <p:cNvPr id="7" name="Content Placeholder 6" descr="Thinking Of An Idea - A Cartoon Illustration Of A Man Thinking About A New  Idea. Royalty Free SVG, Cliparts, Vectors, and Stock Illustration. Image  141261773.">
            <a:extLst>
              <a:ext uri="{FF2B5EF4-FFF2-40B4-BE49-F238E27FC236}">
                <a16:creationId xmlns:a16="http://schemas.microsoft.com/office/drawing/2014/main" id="{72F9559F-B4CE-EDD3-5819-4E080C9073EA}"/>
              </a:ext>
            </a:extLst>
          </p:cNvPr>
          <p:cNvPicPr>
            <a:picLocks noGrp="1" noChangeAspect="1"/>
          </p:cNvPicPr>
          <p:nvPr>
            <p:ph sz="quarter" idx="13"/>
          </p:nvPr>
        </p:nvPicPr>
        <p:blipFill>
          <a:blip r:embed="rId2"/>
          <a:stretch>
            <a:fillRect/>
          </a:stretch>
        </p:blipFill>
        <p:spPr>
          <a:xfrm>
            <a:off x="1103405" y="1596945"/>
            <a:ext cx="4622053" cy="4622053"/>
          </a:xfrm>
          <a:prstGeom prst="rect">
            <a:avLst/>
          </a:prstGeom>
        </p:spPr>
      </p:pic>
    </p:spTree>
    <p:extLst>
      <p:ext uri="{BB962C8B-B14F-4D97-AF65-F5344CB8AC3E}">
        <p14:creationId xmlns:p14="http://schemas.microsoft.com/office/powerpoint/2010/main" val="16165284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1DC33-C4F1-7F74-D93A-2FB2B93EC99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D307F0A-0BD5-6562-2ED9-EE9AB3CFF099}"/>
              </a:ext>
            </a:extLst>
          </p:cNvPr>
          <p:cNvSpPr>
            <a:spLocks noGrp="1"/>
          </p:cNvSpPr>
          <p:nvPr>
            <p:ph sz="half" idx="1"/>
          </p:nvPr>
        </p:nvSpPr>
        <p:spPr>
          <a:xfrm>
            <a:off x="304800" y="247135"/>
            <a:ext cx="6095999" cy="6610866"/>
          </a:xfrm>
        </p:spPr>
        <p:txBody>
          <a:bodyPr>
            <a:noAutofit/>
          </a:bodyPr>
          <a:lstStyle/>
          <a:p>
            <a:pPr marL="0" indent="0" algn="ctr">
              <a:buNone/>
            </a:pPr>
            <a:r>
              <a:rPr lang="en-US" sz="5400" b="1" dirty="0"/>
              <a:t>Psalm 49:11</a:t>
            </a:r>
          </a:p>
          <a:p>
            <a:pPr marL="0" indent="0">
              <a:buNone/>
            </a:pPr>
            <a:r>
              <a:rPr lang="en-US" sz="3600" b="1" baseline="30000" dirty="0"/>
              <a:t>11 </a:t>
            </a:r>
            <a:r>
              <a:rPr lang="en-US" sz="3600" dirty="0"/>
              <a:t>Their inward thought is, that their houses shall continue for ever, and their dwelling places to all generations; they call their lands after their own names.</a:t>
            </a:r>
            <a:endParaRPr lang="en-US" sz="5400" dirty="0"/>
          </a:p>
        </p:txBody>
      </p:sp>
      <p:pic>
        <p:nvPicPr>
          <p:cNvPr id="5" name="Content Placeholder 4" descr="Kykuit, the Rockefeller mansion. The pictures do not do the gardens  justice. #kykuit #sleepyhollow #rockefellerestate #richpeople #gardens">
            <a:extLst>
              <a:ext uri="{FF2B5EF4-FFF2-40B4-BE49-F238E27FC236}">
                <a16:creationId xmlns:a16="http://schemas.microsoft.com/office/drawing/2014/main" id="{DF9065FF-809D-4A3A-29B4-0B2BD3B7F4F7}"/>
              </a:ext>
            </a:extLst>
          </p:cNvPr>
          <p:cNvPicPr>
            <a:picLocks noGrp="1" noChangeAspect="1"/>
          </p:cNvPicPr>
          <p:nvPr>
            <p:ph sz="half" idx="2"/>
          </p:nvPr>
        </p:nvPicPr>
        <p:blipFill>
          <a:blip r:embed="rId2"/>
          <a:srcRect t="14786" b="18712"/>
          <a:stretch>
            <a:fillRect/>
          </a:stretch>
        </p:blipFill>
        <p:spPr>
          <a:xfrm>
            <a:off x="6400799" y="0"/>
            <a:ext cx="5791201" cy="6858000"/>
          </a:xfrm>
          <a:prstGeom prst="rect">
            <a:avLst/>
          </a:prstGeom>
        </p:spPr>
      </p:pic>
    </p:spTree>
    <p:extLst>
      <p:ext uri="{BB962C8B-B14F-4D97-AF65-F5344CB8AC3E}">
        <p14:creationId xmlns:p14="http://schemas.microsoft.com/office/powerpoint/2010/main" val="39626279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BF577-8D88-0E7A-79C8-3B9A966413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A04DDB-BA17-893B-9C8F-255C745C7BE7}"/>
              </a:ext>
            </a:extLst>
          </p:cNvPr>
          <p:cNvSpPr>
            <a:spLocks noGrp="1"/>
          </p:cNvSpPr>
          <p:nvPr>
            <p:ph type="title"/>
          </p:nvPr>
        </p:nvSpPr>
        <p:spPr>
          <a:xfrm>
            <a:off x="913775" y="406399"/>
            <a:ext cx="10364451" cy="957943"/>
          </a:xfrm>
        </p:spPr>
        <p:txBody>
          <a:bodyPr>
            <a:normAutofit/>
          </a:bodyPr>
          <a:lstStyle/>
          <a:p>
            <a:r>
              <a:rPr lang="en-US" sz="4400" b="1" dirty="0"/>
              <a:t>A Prosperity that Lasts</a:t>
            </a:r>
          </a:p>
        </p:txBody>
      </p:sp>
      <p:sp>
        <p:nvSpPr>
          <p:cNvPr id="4" name="Content Placeholder 3">
            <a:extLst>
              <a:ext uri="{FF2B5EF4-FFF2-40B4-BE49-F238E27FC236}">
                <a16:creationId xmlns:a16="http://schemas.microsoft.com/office/drawing/2014/main" id="{C14A5FF6-945F-6D16-ECEA-96F91D333379}"/>
              </a:ext>
            </a:extLst>
          </p:cNvPr>
          <p:cNvSpPr>
            <a:spLocks noGrp="1"/>
          </p:cNvSpPr>
          <p:nvPr>
            <p:ph sz="quarter" idx="14"/>
          </p:nvPr>
        </p:nvSpPr>
        <p:spPr>
          <a:xfrm>
            <a:off x="5915088" y="1364343"/>
            <a:ext cx="5363138" cy="5087258"/>
          </a:xfrm>
        </p:spPr>
        <p:txBody>
          <a:bodyPr>
            <a:normAutofit/>
          </a:bodyPr>
          <a:lstStyle/>
          <a:p>
            <a:pPr marL="0" lvl="0" indent="0">
              <a:buNone/>
            </a:pPr>
            <a:r>
              <a:rPr lang="en-US" sz="5400" dirty="0"/>
              <a:t>12. But how will it be in reality? </a:t>
            </a:r>
          </a:p>
          <a:p>
            <a:pPr marL="0" indent="0">
              <a:buNone/>
            </a:pPr>
            <a:r>
              <a:rPr lang="en-US" sz="5400" i="1" dirty="0"/>
              <a:t>Ecclesiastes 8:12, 13.</a:t>
            </a:r>
            <a:endParaRPr lang="en-US" sz="5400" dirty="0"/>
          </a:p>
        </p:txBody>
      </p:sp>
      <p:pic>
        <p:nvPicPr>
          <p:cNvPr id="6" name="Content Placeholder 5" descr="God's Ultimate Judgment (Romans 1:28) | For You">
            <a:extLst>
              <a:ext uri="{FF2B5EF4-FFF2-40B4-BE49-F238E27FC236}">
                <a16:creationId xmlns:a16="http://schemas.microsoft.com/office/drawing/2014/main" id="{AE1C82C3-644C-0D72-FBAB-13B1C965E547}"/>
              </a:ext>
            </a:extLst>
          </p:cNvPr>
          <p:cNvPicPr>
            <a:picLocks noGrp="1" noChangeAspect="1"/>
          </p:cNvPicPr>
          <p:nvPr>
            <p:ph sz="quarter" idx="13"/>
          </p:nvPr>
        </p:nvPicPr>
        <p:blipFill>
          <a:blip r:embed="rId2"/>
          <a:srcRect b="24734"/>
          <a:stretch>
            <a:fillRect/>
          </a:stretch>
        </p:blipFill>
        <p:spPr>
          <a:xfrm>
            <a:off x="913774" y="1364342"/>
            <a:ext cx="4742556" cy="4863463"/>
          </a:xfrm>
          <a:prstGeom prst="rect">
            <a:avLst/>
          </a:prstGeom>
        </p:spPr>
      </p:pic>
    </p:spTree>
    <p:extLst>
      <p:ext uri="{BB962C8B-B14F-4D97-AF65-F5344CB8AC3E}">
        <p14:creationId xmlns:p14="http://schemas.microsoft.com/office/powerpoint/2010/main" val="552719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2B4CA-BBAD-20EA-AC31-C9DA56F054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BA63E18-BC34-4F40-D736-C096D2DD56E2}"/>
              </a:ext>
            </a:extLst>
          </p:cNvPr>
          <p:cNvSpPr>
            <a:spLocks noGrp="1"/>
          </p:cNvSpPr>
          <p:nvPr>
            <p:ph sz="half" idx="1"/>
          </p:nvPr>
        </p:nvSpPr>
        <p:spPr>
          <a:xfrm>
            <a:off x="304800" y="469557"/>
            <a:ext cx="6095999" cy="6388444"/>
          </a:xfrm>
        </p:spPr>
        <p:txBody>
          <a:bodyPr>
            <a:noAutofit/>
          </a:bodyPr>
          <a:lstStyle/>
          <a:p>
            <a:pPr marL="0" indent="0" algn="ctr">
              <a:buNone/>
            </a:pPr>
            <a:r>
              <a:rPr lang="en-US" sz="4800" b="1" dirty="0"/>
              <a:t>Ecclesiastes 8:12, 13</a:t>
            </a:r>
          </a:p>
          <a:p>
            <a:pPr marL="0" indent="0">
              <a:buNone/>
            </a:pPr>
            <a:r>
              <a:rPr lang="en-US" sz="3600" b="1" baseline="30000" dirty="0"/>
              <a:t>12 </a:t>
            </a:r>
            <a:r>
              <a:rPr lang="en-US" sz="3600" dirty="0"/>
              <a:t>Though a sinner do evil an hundred times, and his days be prolonged, yet surely I know that it shall be well with them that fear God, which fear before him:</a:t>
            </a:r>
            <a:endParaRPr lang="en-US" sz="8000" dirty="0"/>
          </a:p>
        </p:txBody>
      </p:sp>
      <p:pic>
        <p:nvPicPr>
          <p:cNvPr id="10" name="Content Placeholder 4" descr="House On The Rock Images – Browse 3,678,905 Stock Photos, Vectors, and  Video | Adobe Stock">
            <a:extLst>
              <a:ext uri="{FF2B5EF4-FFF2-40B4-BE49-F238E27FC236}">
                <a16:creationId xmlns:a16="http://schemas.microsoft.com/office/drawing/2014/main" id="{5CCF7CD4-B130-1D80-CD70-AFEE1E64BD01}"/>
              </a:ext>
            </a:extLst>
          </p:cNvPr>
          <p:cNvPicPr>
            <a:picLocks noGrp="1" noChangeAspect="1"/>
          </p:cNvPicPr>
          <p:nvPr>
            <p:ph sz="half" idx="2"/>
          </p:nvPr>
        </p:nvPicPr>
        <p:blipFill>
          <a:blip r:embed="rId2"/>
          <a:srcRect l="53678"/>
          <a:stretch>
            <a:fillRect/>
          </a:stretch>
        </p:blipFill>
        <p:spPr>
          <a:xfrm>
            <a:off x="6400799" y="-49152"/>
            <a:ext cx="5791201" cy="6956304"/>
          </a:xfrm>
          <a:prstGeom prst="rect">
            <a:avLst/>
          </a:prstGeom>
        </p:spPr>
      </p:pic>
    </p:spTree>
    <p:extLst>
      <p:ext uri="{BB962C8B-B14F-4D97-AF65-F5344CB8AC3E}">
        <p14:creationId xmlns:p14="http://schemas.microsoft.com/office/powerpoint/2010/main" val="37070498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79F13-FA40-F74E-3135-08C9A9EA0A8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EA1E57-F86A-2164-0E78-6A14F74D119A}"/>
              </a:ext>
            </a:extLst>
          </p:cNvPr>
          <p:cNvSpPr>
            <a:spLocks noGrp="1"/>
          </p:cNvSpPr>
          <p:nvPr>
            <p:ph sz="half" idx="1"/>
          </p:nvPr>
        </p:nvSpPr>
        <p:spPr>
          <a:xfrm>
            <a:off x="304800" y="469557"/>
            <a:ext cx="6095999" cy="6388444"/>
          </a:xfrm>
        </p:spPr>
        <p:txBody>
          <a:bodyPr>
            <a:noAutofit/>
          </a:bodyPr>
          <a:lstStyle/>
          <a:p>
            <a:pPr marL="0" indent="0" algn="ctr">
              <a:buNone/>
            </a:pPr>
            <a:r>
              <a:rPr lang="en-US" sz="4800" b="1" dirty="0"/>
              <a:t>Ecclesiastes 8:12, 13</a:t>
            </a:r>
          </a:p>
          <a:p>
            <a:pPr marL="0" indent="0">
              <a:buNone/>
            </a:pPr>
            <a:r>
              <a:rPr lang="en-US" sz="4000" b="1" baseline="30000" dirty="0"/>
              <a:t>13 </a:t>
            </a:r>
            <a:r>
              <a:rPr lang="en-US" sz="4000" dirty="0"/>
              <a:t>But it shall not be well with the wicked, neither shall he prolong his days, which are as a shadow; because he </a:t>
            </a:r>
            <a:r>
              <a:rPr lang="en-US" sz="4000" dirty="0" err="1"/>
              <a:t>feareth</a:t>
            </a:r>
            <a:r>
              <a:rPr lang="en-US" sz="4000" dirty="0"/>
              <a:t> not before God.</a:t>
            </a:r>
            <a:endParaRPr lang="en-US" sz="16600" dirty="0"/>
          </a:p>
        </p:txBody>
      </p:sp>
      <p:pic>
        <p:nvPicPr>
          <p:cNvPr id="5" name="Content Placeholder 4" descr="House On The Rock Images – Browse 3,678,905 Stock Photos, Vectors, and  Video | Adobe Stock">
            <a:extLst>
              <a:ext uri="{FF2B5EF4-FFF2-40B4-BE49-F238E27FC236}">
                <a16:creationId xmlns:a16="http://schemas.microsoft.com/office/drawing/2014/main" id="{163A5FCC-48AE-E09B-1C72-C8EC6D5FD90C}"/>
              </a:ext>
            </a:extLst>
          </p:cNvPr>
          <p:cNvPicPr>
            <a:picLocks noGrp="1" noChangeAspect="1"/>
          </p:cNvPicPr>
          <p:nvPr>
            <p:ph sz="half" idx="2"/>
          </p:nvPr>
        </p:nvPicPr>
        <p:blipFill>
          <a:blip r:embed="rId2"/>
          <a:srcRect l="9345" r="47527"/>
          <a:stretch>
            <a:fillRect/>
          </a:stretch>
        </p:blipFill>
        <p:spPr>
          <a:xfrm>
            <a:off x="6876288" y="0"/>
            <a:ext cx="5315712" cy="6858000"/>
          </a:xfrm>
          <a:prstGeom prst="rect">
            <a:avLst/>
          </a:prstGeom>
        </p:spPr>
      </p:pic>
    </p:spTree>
    <p:extLst>
      <p:ext uri="{BB962C8B-B14F-4D97-AF65-F5344CB8AC3E}">
        <p14:creationId xmlns:p14="http://schemas.microsoft.com/office/powerpoint/2010/main" val="8641491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AA376-A12F-8EBA-C223-27BE041D57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4B437-156A-6266-F547-F9E5CA50200C}"/>
              </a:ext>
            </a:extLst>
          </p:cNvPr>
          <p:cNvSpPr>
            <a:spLocks noGrp="1"/>
          </p:cNvSpPr>
          <p:nvPr>
            <p:ph type="title"/>
          </p:nvPr>
        </p:nvSpPr>
        <p:spPr>
          <a:xfrm>
            <a:off x="913775" y="406399"/>
            <a:ext cx="10364451" cy="957943"/>
          </a:xfrm>
        </p:spPr>
        <p:txBody>
          <a:bodyPr>
            <a:normAutofit/>
          </a:bodyPr>
          <a:lstStyle/>
          <a:p>
            <a:r>
              <a:rPr lang="en-US" sz="4400" b="1" dirty="0"/>
              <a:t>A Prosperity that Lasts</a:t>
            </a:r>
          </a:p>
        </p:txBody>
      </p:sp>
      <p:sp>
        <p:nvSpPr>
          <p:cNvPr id="4" name="Content Placeholder 3">
            <a:extLst>
              <a:ext uri="{FF2B5EF4-FFF2-40B4-BE49-F238E27FC236}">
                <a16:creationId xmlns:a16="http://schemas.microsoft.com/office/drawing/2014/main" id="{BD523E4C-C2EA-FBC1-6FBB-707571915C3C}"/>
              </a:ext>
            </a:extLst>
          </p:cNvPr>
          <p:cNvSpPr>
            <a:spLocks noGrp="1"/>
          </p:cNvSpPr>
          <p:nvPr>
            <p:ph sz="quarter" idx="14"/>
          </p:nvPr>
        </p:nvSpPr>
        <p:spPr>
          <a:xfrm>
            <a:off x="5915088" y="1364343"/>
            <a:ext cx="5363138" cy="5087258"/>
          </a:xfrm>
        </p:spPr>
        <p:txBody>
          <a:bodyPr>
            <a:normAutofit/>
          </a:bodyPr>
          <a:lstStyle/>
          <a:p>
            <a:pPr marL="0" lvl="0" indent="0">
              <a:buNone/>
            </a:pPr>
            <a:r>
              <a:rPr lang="en-US" sz="5400" dirty="0"/>
              <a:t>13. At what time shall the proud be humbled? </a:t>
            </a:r>
          </a:p>
          <a:p>
            <a:pPr marL="0" indent="0">
              <a:buNone/>
            </a:pPr>
            <a:r>
              <a:rPr lang="en-US" sz="5400" i="1" dirty="0"/>
              <a:t>Isaiah 2:12.  </a:t>
            </a:r>
            <a:endParaRPr lang="en-US" sz="5400" dirty="0"/>
          </a:p>
        </p:txBody>
      </p:sp>
      <p:pic>
        <p:nvPicPr>
          <p:cNvPr id="7" name="Content Placeholder 6" descr="Humility: Underrated, misunderstood, and still more important than ever">
            <a:extLst>
              <a:ext uri="{FF2B5EF4-FFF2-40B4-BE49-F238E27FC236}">
                <a16:creationId xmlns:a16="http://schemas.microsoft.com/office/drawing/2014/main" id="{9C730A5A-8FB6-2811-252E-D269EE5B0A26}"/>
              </a:ext>
            </a:extLst>
          </p:cNvPr>
          <p:cNvPicPr>
            <a:picLocks noGrp="1" noChangeAspect="1"/>
          </p:cNvPicPr>
          <p:nvPr>
            <p:ph sz="quarter" idx="13"/>
          </p:nvPr>
        </p:nvPicPr>
        <p:blipFill>
          <a:blip r:embed="rId2"/>
          <a:srcRect l="44291"/>
          <a:stretch>
            <a:fillRect/>
          </a:stretch>
        </p:blipFill>
        <p:spPr>
          <a:xfrm>
            <a:off x="913774" y="1437039"/>
            <a:ext cx="4817869" cy="4941865"/>
          </a:xfrm>
          <a:prstGeom prst="rect">
            <a:avLst/>
          </a:prstGeom>
        </p:spPr>
      </p:pic>
    </p:spTree>
    <p:extLst>
      <p:ext uri="{BB962C8B-B14F-4D97-AF65-F5344CB8AC3E}">
        <p14:creationId xmlns:p14="http://schemas.microsoft.com/office/powerpoint/2010/main" val="1137584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DD20-D4C7-B66C-0797-3D7D7520A63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DCFF94-E6A4-4141-4E4B-58E1176D7D11}"/>
              </a:ext>
            </a:extLst>
          </p:cNvPr>
          <p:cNvSpPr>
            <a:spLocks noGrp="1"/>
          </p:cNvSpPr>
          <p:nvPr>
            <p:ph sz="half" idx="1"/>
          </p:nvPr>
        </p:nvSpPr>
        <p:spPr>
          <a:xfrm>
            <a:off x="304800" y="0"/>
            <a:ext cx="6095999" cy="6858001"/>
          </a:xfrm>
        </p:spPr>
        <p:txBody>
          <a:bodyPr>
            <a:noAutofit/>
          </a:bodyPr>
          <a:lstStyle/>
          <a:p>
            <a:pPr marL="0" indent="0" algn="ctr">
              <a:buNone/>
            </a:pPr>
            <a:r>
              <a:rPr lang="en-US" sz="4800" b="1" dirty="0"/>
              <a:t>Isaiah 2:12</a:t>
            </a:r>
          </a:p>
          <a:p>
            <a:pPr marL="0" indent="0">
              <a:buNone/>
            </a:pPr>
            <a:r>
              <a:rPr lang="en-US" sz="4000" b="1" baseline="30000" dirty="0"/>
              <a:t>12 </a:t>
            </a:r>
            <a:r>
              <a:rPr lang="en-US" sz="4000" dirty="0"/>
              <a:t>For the day of the </a:t>
            </a:r>
            <a:r>
              <a:rPr lang="en-US" sz="4000" cap="small" dirty="0"/>
              <a:t>Lord</a:t>
            </a:r>
            <a:r>
              <a:rPr lang="en-US" sz="4000" dirty="0"/>
              <a:t> of hosts shall be upon every one that is proud and lofty, and upon every one that is lifted up; and he shall be brought low:</a:t>
            </a:r>
            <a:endParaRPr lang="en-US" sz="41300" dirty="0"/>
          </a:p>
        </p:txBody>
      </p:sp>
      <p:pic>
        <p:nvPicPr>
          <p:cNvPr id="6" name="Content Placeholder 5" descr="Dawn On Planet Earth A Breathtaking 3d Rendering From Space Photo And  Picture For Free Download - Pngtree">
            <a:extLst>
              <a:ext uri="{FF2B5EF4-FFF2-40B4-BE49-F238E27FC236}">
                <a16:creationId xmlns:a16="http://schemas.microsoft.com/office/drawing/2014/main" id="{926F8626-104F-59D7-E45D-F99294723A48}"/>
              </a:ext>
            </a:extLst>
          </p:cNvPr>
          <p:cNvPicPr>
            <a:picLocks noGrp="1" noChangeAspect="1"/>
          </p:cNvPicPr>
          <p:nvPr>
            <p:ph sz="half" idx="2"/>
          </p:nvPr>
        </p:nvPicPr>
        <p:blipFill>
          <a:blip r:embed="rId2"/>
          <a:srcRect l="24259" r="30761"/>
          <a:stretch>
            <a:fillRect/>
          </a:stretch>
        </p:blipFill>
        <p:spPr>
          <a:xfrm>
            <a:off x="6691745" y="-1"/>
            <a:ext cx="5500255" cy="6858001"/>
          </a:xfrm>
          <a:prstGeom prst="rect">
            <a:avLst/>
          </a:prstGeom>
        </p:spPr>
      </p:pic>
    </p:spTree>
    <p:extLst>
      <p:ext uri="{BB962C8B-B14F-4D97-AF65-F5344CB8AC3E}">
        <p14:creationId xmlns:p14="http://schemas.microsoft.com/office/powerpoint/2010/main" val="2181068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D02FE-936C-D76C-5FA6-405C3A7AEC10}"/>
              </a:ext>
            </a:extLst>
          </p:cNvPr>
          <p:cNvSpPr>
            <a:spLocks noGrp="1"/>
          </p:cNvSpPr>
          <p:nvPr>
            <p:ph type="title"/>
          </p:nvPr>
        </p:nvSpPr>
        <p:spPr>
          <a:xfrm>
            <a:off x="913775" y="406399"/>
            <a:ext cx="10364451" cy="957943"/>
          </a:xfrm>
        </p:spPr>
        <p:txBody>
          <a:bodyPr>
            <a:normAutofit/>
          </a:bodyPr>
          <a:lstStyle/>
          <a:p>
            <a:r>
              <a:rPr lang="en-US" sz="4400" b="1" dirty="0"/>
              <a:t>Rejecting the promise</a:t>
            </a:r>
          </a:p>
        </p:txBody>
      </p:sp>
      <p:pic>
        <p:nvPicPr>
          <p:cNvPr id="5" name="Content Placeholder 4" descr="Geologic Principles—Uniformitarianism (U.S. National Park Service)">
            <a:extLst>
              <a:ext uri="{FF2B5EF4-FFF2-40B4-BE49-F238E27FC236}">
                <a16:creationId xmlns:a16="http://schemas.microsoft.com/office/drawing/2014/main" id="{E95AB617-5BC5-39CA-BC37-0833C2B0FACE}"/>
              </a:ext>
            </a:extLst>
          </p:cNvPr>
          <p:cNvPicPr>
            <a:picLocks noGrp="1" noChangeAspect="1"/>
          </p:cNvPicPr>
          <p:nvPr>
            <p:ph sz="quarter" idx="13"/>
          </p:nvPr>
        </p:nvPicPr>
        <p:blipFill>
          <a:blip r:embed="rId2"/>
          <a:srcRect l="27634"/>
          <a:stretch>
            <a:fillRect/>
          </a:stretch>
        </p:blipFill>
        <p:spPr>
          <a:xfrm>
            <a:off x="467032" y="1364342"/>
            <a:ext cx="5520545" cy="5087258"/>
          </a:xfrm>
          <a:prstGeom prst="rect">
            <a:avLst/>
          </a:prstGeom>
        </p:spPr>
      </p:pic>
      <p:sp>
        <p:nvSpPr>
          <p:cNvPr id="4" name="Content Placeholder 3">
            <a:extLst>
              <a:ext uri="{FF2B5EF4-FFF2-40B4-BE49-F238E27FC236}">
                <a16:creationId xmlns:a16="http://schemas.microsoft.com/office/drawing/2014/main" id="{EA7DFCD7-46E5-AE7E-F1EC-9946537F98B7}"/>
              </a:ext>
            </a:extLst>
          </p:cNvPr>
          <p:cNvSpPr>
            <a:spLocks noGrp="1"/>
          </p:cNvSpPr>
          <p:nvPr>
            <p:ph sz="quarter" idx="14"/>
          </p:nvPr>
        </p:nvSpPr>
        <p:spPr>
          <a:xfrm>
            <a:off x="6172200" y="1364343"/>
            <a:ext cx="5552768" cy="5087258"/>
          </a:xfrm>
        </p:spPr>
        <p:txBody>
          <a:bodyPr>
            <a:normAutofit lnSpcReduction="10000"/>
          </a:bodyPr>
          <a:lstStyle/>
          <a:p>
            <a:pPr marL="0" indent="0">
              <a:buNone/>
            </a:pPr>
            <a:r>
              <a:rPr lang="en-US" sz="4000" dirty="0"/>
              <a:t>1. State the argument which the apostle Peter says the last-day scoffers will urge against the doctrine of Christ’s second coming.   </a:t>
            </a:r>
          </a:p>
        </p:txBody>
      </p:sp>
    </p:spTree>
    <p:extLst>
      <p:ext uri="{BB962C8B-B14F-4D97-AF65-F5344CB8AC3E}">
        <p14:creationId xmlns:p14="http://schemas.microsoft.com/office/powerpoint/2010/main" val="4637605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08FEE-B3BB-22B4-4BC6-9F7B7F64C6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35BF02-CA88-36EA-88D5-96E70B9A6569}"/>
              </a:ext>
            </a:extLst>
          </p:cNvPr>
          <p:cNvSpPr>
            <a:spLocks noGrp="1"/>
          </p:cNvSpPr>
          <p:nvPr>
            <p:ph type="title"/>
          </p:nvPr>
        </p:nvSpPr>
        <p:spPr>
          <a:xfrm>
            <a:off x="913775" y="406399"/>
            <a:ext cx="10364451" cy="957943"/>
          </a:xfrm>
        </p:spPr>
        <p:txBody>
          <a:bodyPr>
            <a:normAutofit/>
          </a:bodyPr>
          <a:lstStyle/>
          <a:p>
            <a:r>
              <a:rPr lang="en-US" sz="4400" b="1" dirty="0"/>
              <a:t>The Day of the Lord</a:t>
            </a:r>
          </a:p>
        </p:txBody>
      </p:sp>
      <p:sp>
        <p:nvSpPr>
          <p:cNvPr id="4" name="Content Placeholder 3">
            <a:extLst>
              <a:ext uri="{FF2B5EF4-FFF2-40B4-BE49-F238E27FC236}">
                <a16:creationId xmlns:a16="http://schemas.microsoft.com/office/drawing/2014/main" id="{691675ED-0655-BE81-6576-D110C546FF10}"/>
              </a:ext>
            </a:extLst>
          </p:cNvPr>
          <p:cNvSpPr>
            <a:spLocks noGrp="1"/>
          </p:cNvSpPr>
          <p:nvPr>
            <p:ph sz="quarter" idx="14"/>
          </p:nvPr>
        </p:nvSpPr>
        <p:spPr>
          <a:xfrm>
            <a:off x="6276914" y="1364343"/>
            <a:ext cx="5001311" cy="5087258"/>
          </a:xfrm>
        </p:spPr>
        <p:txBody>
          <a:bodyPr>
            <a:normAutofit/>
          </a:bodyPr>
          <a:lstStyle/>
          <a:p>
            <a:pPr marL="0" lvl="0" indent="0">
              <a:buNone/>
            </a:pPr>
            <a:r>
              <a:rPr lang="en-US" sz="5400" dirty="0"/>
              <a:t>14. How will the day of the Lord come upon them? </a:t>
            </a:r>
          </a:p>
          <a:p>
            <a:pPr marL="0" indent="0">
              <a:buNone/>
            </a:pPr>
            <a:r>
              <a:rPr lang="en-US" sz="5400" i="1" dirty="0"/>
              <a:t>2 Peter 3:10. </a:t>
            </a:r>
            <a:endParaRPr lang="en-US" sz="5400" dirty="0"/>
          </a:p>
        </p:txBody>
      </p:sp>
      <p:pic>
        <p:nvPicPr>
          <p:cNvPr id="6" name="Content Placeholder 5" descr="The Problem with Noah">
            <a:extLst>
              <a:ext uri="{FF2B5EF4-FFF2-40B4-BE49-F238E27FC236}">
                <a16:creationId xmlns:a16="http://schemas.microsoft.com/office/drawing/2014/main" id="{BDC642A0-37E0-DB90-AF2F-E4503695D25D}"/>
              </a:ext>
            </a:extLst>
          </p:cNvPr>
          <p:cNvPicPr>
            <a:picLocks noGrp="1" noChangeAspect="1"/>
          </p:cNvPicPr>
          <p:nvPr>
            <p:ph sz="quarter" idx="13"/>
          </p:nvPr>
        </p:nvPicPr>
        <p:blipFill>
          <a:blip r:embed="rId2"/>
          <a:srcRect t="28615" b="6306"/>
          <a:stretch>
            <a:fillRect/>
          </a:stretch>
        </p:blipFill>
        <p:spPr>
          <a:xfrm>
            <a:off x="706556" y="1364343"/>
            <a:ext cx="5208531" cy="4828639"/>
          </a:xfrm>
          <a:prstGeom prst="rect">
            <a:avLst/>
          </a:prstGeom>
        </p:spPr>
      </p:pic>
    </p:spTree>
    <p:extLst>
      <p:ext uri="{BB962C8B-B14F-4D97-AF65-F5344CB8AC3E}">
        <p14:creationId xmlns:p14="http://schemas.microsoft.com/office/powerpoint/2010/main" val="32627330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F676D-6E24-861E-3938-5DFC5AA7CB1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81B6A2-BF2F-C5F7-87A2-208C31B394F6}"/>
              </a:ext>
            </a:extLst>
          </p:cNvPr>
          <p:cNvSpPr>
            <a:spLocks noGrp="1"/>
          </p:cNvSpPr>
          <p:nvPr>
            <p:ph sz="half" idx="1"/>
          </p:nvPr>
        </p:nvSpPr>
        <p:spPr>
          <a:xfrm>
            <a:off x="304800" y="0"/>
            <a:ext cx="6095999" cy="6858001"/>
          </a:xfrm>
        </p:spPr>
        <p:txBody>
          <a:bodyPr>
            <a:noAutofit/>
          </a:bodyPr>
          <a:lstStyle/>
          <a:p>
            <a:pPr marL="0" indent="0" algn="ctr">
              <a:buNone/>
            </a:pPr>
            <a:r>
              <a:rPr lang="en-US" sz="4800" b="1" dirty="0"/>
              <a:t>2 Peter 3:10</a:t>
            </a:r>
          </a:p>
          <a:p>
            <a:pPr marL="0" indent="0">
              <a:buNone/>
            </a:pPr>
            <a:r>
              <a:rPr lang="en-US" sz="3400" b="1" baseline="30000" dirty="0"/>
              <a:t>10 </a:t>
            </a:r>
            <a:r>
              <a:rPr lang="en-US" sz="3400" dirty="0"/>
              <a:t>But the day of the Lord will come as a thief in the night; in the which the heavens shall pass away with a great noise, and the elements shall melt with fervent heat, the earth also and the works that are therein shall be burned up.</a:t>
            </a:r>
          </a:p>
        </p:txBody>
      </p:sp>
      <p:pic>
        <p:nvPicPr>
          <p:cNvPr id="5" name="Content Placeholder 4" descr="Ryan Anelowe - The Cataclysm">
            <a:extLst>
              <a:ext uri="{FF2B5EF4-FFF2-40B4-BE49-F238E27FC236}">
                <a16:creationId xmlns:a16="http://schemas.microsoft.com/office/drawing/2014/main" id="{1D066B1A-20BE-B4BF-72B2-EA535E22D3FC}"/>
              </a:ext>
            </a:extLst>
          </p:cNvPr>
          <p:cNvPicPr>
            <a:picLocks noGrp="1" noChangeAspect="1"/>
          </p:cNvPicPr>
          <p:nvPr>
            <p:ph sz="half" idx="2"/>
          </p:nvPr>
        </p:nvPicPr>
        <p:blipFill>
          <a:blip r:embed="rId2"/>
          <a:srcRect l="23479" r="26426"/>
          <a:stretch>
            <a:fillRect/>
          </a:stretch>
        </p:blipFill>
        <p:spPr>
          <a:xfrm>
            <a:off x="6400799" y="0"/>
            <a:ext cx="5791201" cy="6858000"/>
          </a:xfrm>
          <a:prstGeom prst="rect">
            <a:avLst/>
          </a:prstGeom>
        </p:spPr>
      </p:pic>
    </p:spTree>
    <p:extLst>
      <p:ext uri="{BB962C8B-B14F-4D97-AF65-F5344CB8AC3E}">
        <p14:creationId xmlns:p14="http://schemas.microsoft.com/office/powerpoint/2010/main" val="33010259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FDC40-34A4-C21D-F362-7B6E0EE5E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3D072-17E7-E1D5-3372-2808B63F6D8F}"/>
              </a:ext>
            </a:extLst>
          </p:cNvPr>
          <p:cNvSpPr>
            <a:spLocks noGrp="1"/>
          </p:cNvSpPr>
          <p:nvPr>
            <p:ph type="title"/>
          </p:nvPr>
        </p:nvSpPr>
        <p:spPr>
          <a:xfrm>
            <a:off x="913775" y="406399"/>
            <a:ext cx="10364451" cy="957943"/>
          </a:xfrm>
        </p:spPr>
        <p:txBody>
          <a:bodyPr>
            <a:normAutofit/>
          </a:bodyPr>
          <a:lstStyle/>
          <a:p>
            <a:r>
              <a:rPr lang="en-US" sz="4400" b="1" dirty="0"/>
              <a:t>The Day of the Lord</a:t>
            </a:r>
          </a:p>
        </p:txBody>
      </p:sp>
      <p:sp>
        <p:nvSpPr>
          <p:cNvPr id="4" name="Content Placeholder 3">
            <a:extLst>
              <a:ext uri="{FF2B5EF4-FFF2-40B4-BE49-F238E27FC236}">
                <a16:creationId xmlns:a16="http://schemas.microsoft.com/office/drawing/2014/main" id="{7A9DA731-C862-3C48-68A8-1C70DDDAE76B}"/>
              </a:ext>
            </a:extLst>
          </p:cNvPr>
          <p:cNvSpPr>
            <a:spLocks noGrp="1"/>
          </p:cNvSpPr>
          <p:nvPr>
            <p:ph sz="quarter" idx="14"/>
          </p:nvPr>
        </p:nvSpPr>
        <p:spPr>
          <a:xfrm>
            <a:off x="6276914" y="1364343"/>
            <a:ext cx="5001311" cy="5087258"/>
          </a:xfrm>
        </p:spPr>
        <p:txBody>
          <a:bodyPr>
            <a:noAutofit/>
          </a:bodyPr>
          <a:lstStyle/>
          <a:p>
            <a:pPr marL="0" lvl="0" indent="0">
              <a:buNone/>
            </a:pPr>
            <a:r>
              <a:rPr lang="en-US" sz="3600" dirty="0"/>
              <a:t>16. What will they be saying when the time of their destruction thus suddenly bursts upon them? </a:t>
            </a:r>
          </a:p>
          <a:p>
            <a:pPr marL="0" indent="0">
              <a:buNone/>
            </a:pPr>
            <a:r>
              <a:rPr lang="en-US" sz="3600" i="1" dirty="0"/>
              <a:t>I Thessalonians 5:2, 3. </a:t>
            </a:r>
            <a:endParaRPr lang="en-US" sz="3600" dirty="0"/>
          </a:p>
        </p:txBody>
      </p:sp>
      <p:pic>
        <p:nvPicPr>
          <p:cNvPr id="7" name="Content Placeholder 6" descr="Menara in SkyFire| World Anvil">
            <a:extLst>
              <a:ext uri="{FF2B5EF4-FFF2-40B4-BE49-F238E27FC236}">
                <a16:creationId xmlns:a16="http://schemas.microsoft.com/office/drawing/2014/main" id="{2685A506-6EA7-EA3A-5670-58EBFCDB6A17}"/>
              </a:ext>
            </a:extLst>
          </p:cNvPr>
          <p:cNvPicPr>
            <a:picLocks noGrp="1" noChangeAspect="1"/>
          </p:cNvPicPr>
          <p:nvPr>
            <p:ph sz="quarter" idx="13"/>
          </p:nvPr>
        </p:nvPicPr>
        <p:blipFill>
          <a:blip r:embed="rId2"/>
          <a:srcRect l="10176" r="33243"/>
          <a:stretch>
            <a:fillRect/>
          </a:stretch>
        </p:blipFill>
        <p:spPr>
          <a:xfrm>
            <a:off x="913774" y="1364342"/>
            <a:ext cx="4935250" cy="4745513"/>
          </a:xfrm>
          <a:prstGeom prst="rect">
            <a:avLst/>
          </a:prstGeom>
        </p:spPr>
      </p:pic>
    </p:spTree>
    <p:extLst>
      <p:ext uri="{BB962C8B-B14F-4D97-AF65-F5344CB8AC3E}">
        <p14:creationId xmlns:p14="http://schemas.microsoft.com/office/powerpoint/2010/main" val="41759274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83D8B-8C27-1076-9B45-F84B0CEB84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17F23E-7A79-6CCF-7A62-F039224D13BB}"/>
              </a:ext>
            </a:extLst>
          </p:cNvPr>
          <p:cNvSpPr>
            <a:spLocks noGrp="1"/>
          </p:cNvSpPr>
          <p:nvPr>
            <p:ph sz="half" idx="1"/>
          </p:nvPr>
        </p:nvSpPr>
        <p:spPr>
          <a:xfrm>
            <a:off x="304800" y="0"/>
            <a:ext cx="6095999" cy="6858001"/>
          </a:xfrm>
        </p:spPr>
        <p:txBody>
          <a:bodyPr>
            <a:noAutofit/>
          </a:bodyPr>
          <a:lstStyle/>
          <a:p>
            <a:pPr marL="0" indent="0" algn="ctr">
              <a:buNone/>
            </a:pPr>
            <a:r>
              <a:rPr lang="en-US" sz="4000" b="1" dirty="0"/>
              <a:t>1 Thessalonians 5:2, 3</a:t>
            </a:r>
          </a:p>
          <a:p>
            <a:pPr marL="0" indent="0">
              <a:buNone/>
            </a:pPr>
            <a:r>
              <a:rPr lang="en-US" sz="4800" b="1" baseline="30000" dirty="0"/>
              <a:t>2 </a:t>
            </a:r>
            <a:r>
              <a:rPr lang="en-US" sz="4800" dirty="0"/>
              <a:t>For yourselves know perfectly that the day of the Lord so cometh as a thief in the night.</a:t>
            </a:r>
          </a:p>
        </p:txBody>
      </p:sp>
      <p:pic>
        <p:nvPicPr>
          <p:cNvPr id="6" name="Content Placeholder 5" descr="How a Thief in the Night Is Strengthening Our Business • B2X Global">
            <a:extLst>
              <a:ext uri="{FF2B5EF4-FFF2-40B4-BE49-F238E27FC236}">
                <a16:creationId xmlns:a16="http://schemas.microsoft.com/office/drawing/2014/main" id="{FF9C39E1-3049-1457-90B5-25FC918C9DAE}"/>
              </a:ext>
            </a:extLst>
          </p:cNvPr>
          <p:cNvPicPr>
            <a:picLocks noGrp="1" noChangeAspect="1"/>
          </p:cNvPicPr>
          <p:nvPr>
            <p:ph sz="half" idx="2"/>
          </p:nvPr>
        </p:nvPicPr>
        <p:blipFill>
          <a:blip r:embed="rId2"/>
          <a:srcRect l="31534" r="25398"/>
          <a:stretch>
            <a:fillRect/>
          </a:stretch>
        </p:blipFill>
        <p:spPr>
          <a:xfrm>
            <a:off x="6941126" y="0"/>
            <a:ext cx="5250873" cy="6858000"/>
          </a:xfrm>
          <a:prstGeom prst="rect">
            <a:avLst/>
          </a:prstGeom>
        </p:spPr>
      </p:pic>
    </p:spTree>
    <p:extLst>
      <p:ext uri="{BB962C8B-B14F-4D97-AF65-F5344CB8AC3E}">
        <p14:creationId xmlns:p14="http://schemas.microsoft.com/office/powerpoint/2010/main" val="6185384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F7773-07E6-70E0-07B7-24F2A3A1C2A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A598BD-DCC6-BC29-3C57-7F9241C785F3}"/>
              </a:ext>
            </a:extLst>
          </p:cNvPr>
          <p:cNvSpPr>
            <a:spLocks noGrp="1"/>
          </p:cNvSpPr>
          <p:nvPr>
            <p:ph sz="half" idx="1"/>
          </p:nvPr>
        </p:nvSpPr>
        <p:spPr>
          <a:xfrm>
            <a:off x="304800" y="0"/>
            <a:ext cx="6095999" cy="6858001"/>
          </a:xfrm>
        </p:spPr>
        <p:txBody>
          <a:bodyPr>
            <a:noAutofit/>
          </a:bodyPr>
          <a:lstStyle/>
          <a:p>
            <a:pPr marL="0" indent="0" algn="ctr">
              <a:buNone/>
            </a:pPr>
            <a:r>
              <a:rPr lang="en-US" sz="4000" b="1" dirty="0"/>
              <a:t>1 Thessalonians 5:2, 3</a:t>
            </a:r>
          </a:p>
          <a:p>
            <a:pPr marL="0" indent="0">
              <a:buNone/>
            </a:pPr>
            <a:r>
              <a:rPr lang="en-US" sz="4000" b="1" baseline="30000" dirty="0"/>
              <a:t>3 </a:t>
            </a:r>
            <a:r>
              <a:rPr lang="en-US" sz="4000" dirty="0"/>
              <a:t>For when they shall say, Peace and safety; then sudden destruction cometh upon them, as travail upon a woman with child; and they shall not escape.</a:t>
            </a:r>
          </a:p>
        </p:txBody>
      </p:sp>
      <p:pic>
        <p:nvPicPr>
          <p:cNvPr id="6" name="Content Placeholder 5" descr="Avoiding Cesarean: Do Early Labor at Home">
            <a:extLst>
              <a:ext uri="{FF2B5EF4-FFF2-40B4-BE49-F238E27FC236}">
                <a16:creationId xmlns:a16="http://schemas.microsoft.com/office/drawing/2014/main" id="{73B4F82F-41F4-3F6C-FBDB-19CA440C6A63}"/>
              </a:ext>
            </a:extLst>
          </p:cNvPr>
          <p:cNvPicPr>
            <a:picLocks noGrp="1" noChangeAspect="1"/>
          </p:cNvPicPr>
          <p:nvPr>
            <p:ph sz="half" idx="2"/>
          </p:nvPr>
        </p:nvPicPr>
        <p:blipFill>
          <a:blip r:embed="rId3"/>
          <a:srcRect l="21785" r="24939"/>
          <a:stretch>
            <a:fillRect/>
          </a:stretch>
        </p:blipFill>
        <p:spPr>
          <a:xfrm>
            <a:off x="6712526" y="0"/>
            <a:ext cx="5479473" cy="6858000"/>
          </a:xfrm>
          <a:prstGeom prst="rect">
            <a:avLst/>
          </a:prstGeom>
        </p:spPr>
      </p:pic>
    </p:spTree>
    <p:extLst>
      <p:ext uri="{BB962C8B-B14F-4D97-AF65-F5344CB8AC3E}">
        <p14:creationId xmlns:p14="http://schemas.microsoft.com/office/powerpoint/2010/main" val="19382903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218A3-8F56-169E-F186-56DC4F2AEF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ED0D2C-21BF-A96A-6228-AE2E2635C20D}"/>
              </a:ext>
            </a:extLst>
          </p:cNvPr>
          <p:cNvSpPr>
            <a:spLocks noGrp="1"/>
          </p:cNvSpPr>
          <p:nvPr>
            <p:ph type="title"/>
          </p:nvPr>
        </p:nvSpPr>
        <p:spPr>
          <a:xfrm>
            <a:off x="913775" y="406399"/>
            <a:ext cx="10364451" cy="957943"/>
          </a:xfrm>
        </p:spPr>
        <p:txBody>
          <a:bodyPr>
            <a:normAutofit/>
          </a:bodyPr>
          <a:lstStyle/>
          <a:p>
            <a:r>
              <a:rPr lang="en-US" sz="4400" b="1" dirty="0"/>
              <a:t>The Day of the Lord</a:t>
            </a:r>
          </a:p>
        </p:txBody>
      </p:sp>
      <p:sp>
        <p:nvSpPr>
          <p:cNvPr id="4" name="Content Placeholder 3">
            <a:extLst>
              <a:ext uri="{FF2B5EF4-FFF2-40B4-BE49-F238E27FC236}">
                <a16:creationId xmlns:a16="http://schemas.microsoft.com/office/drawing/2014/main" id="{4474D8C3-1467-F772-F972-543883089E21}"/>
              </a:ext>
            </a:extLst>
          </p:cNvPr>
          <p:cNvSpPr>
            <a:spLocks noGrp="1"/>
          </p:cNvSpPr>
          <p:nvPr>
            <p:ph sz="quarter" idx="14"/>
          </p:nvPr>
        </p:nvSpPr>
        <p:spPr>
          <a:xfrm>
            <a:off x="6276914" y="1364343"/>
            <a:ext cx="5001311" cy="5087258"/>
          </a:xfrm>
        </p:spPr>
        <p:txBody>
          <a:bodyPr>
            <a:noAutofit/>
          </a:bodyPr>
          <a:lstStyle/>
          <a:p>
            <a:pPr marL="0" lvl="0" indent="0">
              <a:buNone/>
            </a:pPr>
            <a:r>
              <a:rPr lang="en-US" sz="4400" dirty="0"/>
              <a:t>17. What does the prophet Isaiah say of that day? </a:t>
            </a:r>
          </a:p>
          <a:p>
            <a:pPr marL="0" indent="0">
              <a:buNone/>
            </a:pPr>
            <a:r>
              <a:rPr lang="en-US" sz="4400" i="1" dirty="0"/>
              <a:t>Isaiah 13: 6, 7, 9, 10. </a:t>
            </a:r>
            <a:endParaRPr lang="en-US" sz="4400" dirty="0"/>
          </a:p>
        </p:txBody>
      </p:sp>
      <p:pic>
        <p:nvPicPr>
          <p:cNvPr id="6" name="Content Placeholder 5" descr="The Great Isaiah Scroll · Lilith: The Demonization of Female Power and  Sexuality · NAU Museum Studies">
            <a:extLst>
              <a:ext uri="{FF2B5EF4-FFF2-40B4-BE49-F238E27FC236}">
                <a16:creationId xmlns:a16="http://schemas.microsoft.com/office/drawing/2014/main" id="{E339E317-58F5-FB4E-1D97-A9300F58FA86}"/>
              </a:ext>
            </a:extLst>
          </p:cNvPr>
          <p:cNvPicPr>
            <a:picLocks noGrp="1" noChangeAspect="1"/>
          </p:cNvPicPr>
          <p:nvPr>
            <p:ph sz="quarter" idx="13"/>
          </p:nvPr>
        </p:nvPicPr>
        <p:blipFill>
          <a:blip r:embed="rId2"/>
          <a:srcRect l="7347" r="33890"/>
          <a:stretch>
            <a:fillRect/>
          </a:stretch>
        </p:blipFill>
        <p:spPr>
          <a:xfrm>
            <a:off x="1122218" y="1364341"/>
            <a:ext cx="4792869" cy="4496131"/>
          </a:xfrm>
          <a:prstGeom prst="rect">
            <a:avLst/>
          </a:prstGeom>
        </p:spPr>
      </p:pic>
    </p:spTree>
    <p:extLst>
      <p:ext uri="{BB962C8B-B14F-4D97-AF65-F5344CB8AC3E}">
        <p14:creationId xmlns:p14="http://schemas.microsoft.com/office/powerpoint/2010/main" val="15529035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F5B79-FE16-B3C2-4961-2B8C865A10C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71092C-67E5-934F-FAD8-0AE659D1F1DF}"/>
              </a:ext>
            </a:extLst>
          </p:cNvPr>
          <p:cNvSpPr>
            <a:spLocks noGrp="1"/>
          </p:cNvSpPr>
          <p:nvPr>
            <p:ph sz="half" idx="1"/>
          </p:nvPr>
        </p:nvSpPr>
        <p:spPr>
          <a:xfrm>
            <a:off x="304800" y="415636"/>
            <a:ext cx="6095999" cy="6442365"/>
          </a:xfrm>
        </p:spPr>
        <p:txBody>
          <a:bodyPr>
            <a:noAutofit/>
          </a:bodyPr>
          <a:lstStyle/>
          <a:p>
            <a:pPr marL="0" indent="0" algn="ctr">
              <a:buNone/>
            </a:pPr>
            <a:r>
              <a:rPr lang="en-US" sz="4000" b="1" dirty="0"/>
              <a:t>Isaiah 13:6, 7, 9, 10</a:t>
            </a:r>
          </a:p>
          <a:p>
            <a:pPr marL="0" indent="0">
              <a:buNone/>
            </a:pPr>
            <a:r>
              <a:rPr lang="en-US" sz="3600" b="1" baseline="30000" dirty="0"/>
              <a:t>6 </a:t>
            </a:r>
            <a:r>
              <a:rPr lang="en-US" sz="3600" dirty="0"/>
              <a:t>Howl ye; for the day of the </a:t>
            </a:r>
            <a:r>
              <a:rPr lang="en-US" sz="3600" cap="small" dirty="0"/>
              <a:t>Lord</a:t>
            </a:r>
            <a:r>
              <a:rPr lang="en-US" sz="3600" dirty="0"/>
              <a:t> is at hand; it shall come as a destruction from the Almighty.</a:t>
            </a:r>
          </a:p>
          <a:p>
            <a:pPr marL="0" indent="0">
              <a:buNone/>
            </a:pPr>
            <a:r>
              <a:rPr lang="en-US" sz="3600" b="1" baseline="30000" dirty="0"/>
              <a:t>7 </a:t>
            </a:r>
            <a:r>
              <a:rPr lang="en-US" sz="3600" dirty="0"/>
              <a:t>Therefore shall all hands be faint, and every man's heart shall melt:</a:t>
            </a:r>
          </a:p>
        </p:txBody>
      </p:sp>
      <p:pic>
        <p:nvPicPr>
          <p:cNvPr id="5" name="Content Placeholder 4" descr="Environmental Destruction #1 Poster">
            <a:extLst>
              <a:ext uri="{FF2B5EF4-FFF2-40B4-BE49-F238E27FC236}">
                <a16:creationId xmlns:a16="http://schemas.microsoft.com/office/drawing/2014/main" id="{7ED5230D-3B34-3CD2-27D2-6C8C94B93135}"/>
              </a:ext>
            </a:extLst>
          </p:cNvPr>
          <p:cNvPicPr>
            <a:picLocks noGrp="1" noChangeAspect="1"/>
          </p:cNvPicPr>
          <p:nvPr>
            <p:ph sz="half" idx="2"/>
          </p:nvPr>
        </p:nvPicPr>
        <p:blipFill>
          <a:blip r:embed="rId3"/>
          <a:srcRect l="17272" r="3555"/>
          <a:stretch>
            <a:fillRect/>
          </a:stretch>
        </p:blipFill>
        <p:spPr>
          <a:xfrm>
            <a:off x="6762318" y="1"/>
            <a:ext cx="5429682" cy="6858000"/>
          </a:xfrm>
          <a:prstGeom prst="rect">
            <a:avLst/>
          </a:prstGeom>
        </p:spPr>
      </p:pic>
    </p:spTree>
    <p:extLst>
      <p:ext uri="{BB962C8B-B14F-4D97-AF65-F5344CB8AC3E}">
        <p14:creationId xmlns:p14="http://schemas.microsoft.com/office/powerpoint/2010/main" val="10466610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C1D44-3E91-F0F0-9463-B038801F576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E3B490-7BBE-98E0-51B9-4B94156CD918}"/>
              </a:ext>
            </a:extLst>
          </p:cNvPr>
          <p:cNvSpPr>
            <a:spLocks noGrp="1"/>
          </p:cNvSpPr>
          <p:nvPr>
            <p:ph sz="half" idx="1"/>
          </p:nvPr>
        </p:nvSpPr>
        <p:spPr>
          <a:xfrm>
            <a:off x="304800" y="415636"/>
            <a:ext cx="6095999" cy="6442365"/>
          </a:xfrm>
        </p:spPr>
        <p:txBody>
          <a:bodyPr>
            <a:noAutofit/>
          </a:bodyPr>
          <a:lstStyle/>
          <a:p>
            <a:pPr marL="0" indent="0" algn="ctr">
              <a:buNone/>
            </a:pPr>
            <a:r>
              <a:rPr lang="en-US" sz="4000" b="1" dirty="0"/>
              <a:t>Isaiah 13:6, 7, 9, 10</a:t>
            </a:r>
          </a:p>
          <a:p>
            <a:pPr marL="0" indent="0">
              <a:buNone/>
            </a:pPr>
            <a:r>
              <a:rPr lang="en-US" sz="3600" b="1" baseline="30000" dirty="0"/>
              <a:t>9 </a:t>
            </a:r>
            <a:r>
              <a:rPr lang="en-US" sz="3600" dirty="0"/>
              <a:t>Behold, the day of the </a:t>
            </a:r>
            <a:r>
              <a:rPr lang="en-US" sz="3600" cap="small" dirty="0"/>
              <a:t>Lord</a:t>
            </a:r>
            <a:r>
              <a:rPr lang="en-US" sz="3600" dirty="0"/>
              <a:t> cometh, cruel both with wrath and fierce anger, to lay the land desolate: and he shall destroy the sinners thereof out of it.</a:t>
            </a:r>
            <a:endParaRPr lang="en-US" sz="5400" dirty="0"/>
          </a:p>
        </p:txBody>
      </p:sp>
      <p:pic>
        <p:nvPicPr>
          <p:cNvPr id="6" name="Content Placeholder 5" descr="The Second Coming of Christ | Precept Austin">
            <a:extLst>
              <a:ext uri="{FF2B5EF4-FFF2-40B4-BE49-F238E27FC236}">
                <a16:creationId xmlns:a16="http://schemas.microsoft.com/office/drawing/2014/main" id="{713D03DD-010D-45A1-63DC-8E5F80A1472D}"/>
              </a:ext>
            </a:extLst>
          </p:cNvPr>
          <p:cNvPicPr>
            <a:picLocks noGrp="1" noChangeAspect="1"/>
          </p:cNvPicPr>
          <p:nvPr>
            <p:ph sz="half" idx="2"/>
          </p:nvPr>
        </p:nvPicPr>
        <p:blipFill>
          <a:blip r:embed="rId3"/>
          <a:srcRect l="5083" r="28202"/>
          <a:stretch>
            <a:fillRect/>
          </a:stretch>
        </p:blipFill>
        <p:spPr>
          <a:xfrm>
            <a:off x="6096000" y="0"/>
            <a:ext cx="6096000" cy="6858000"/>
          </a:xfrm>
          <a:prstGeom prst="rect">
            <a:avLst/>
          </a:prstGeom>
        </p:spPr>
      </p:pic>
    </p:spTree>
    <p:extLst>
      <p:ext uri="{BB962C8B-B14F-4D97-AF65-F5344CB8AC3E}">
        <p14:creationId xmlns:p14="http://schemas.microsoft.com/office/powerpoint/2010/main" val="11780385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CF0AC-1543-77A2-2040-A35E1E66B02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D4204F-D940-886E-FCE8-74D80E94BBDD}"/>
              </a:ext>
            </a:extLst>
          </p:cNvPr>
          <p:cNvSpPr>
            <a:spLocks noGrp="1"/>
          </p:cNvSpPr>
          <p:nvPr>
            <p:ph sz="half" idx="1"/>
          </p:nvPr>
        </p:nvSpPr>
        <p:spPr>
          <a:xfrm>
            <a:off x="304800" y="415636"/>
            <a:ext cx="6095999" cy="6442365"/>
          </a:xfrm>
        </p:spPr>
        <p:txBody>
          <a:bodyPr>
            <a:noAutofit/>
          </a:bodyPr>
          <a:lstStyle/>
          <a:p>
            <a:pPr marL="0" indent="0" algn="ctr">
              <a:buNone/>
            </a:pPr>
            <a:r>
              <a:rPr lang="en-US" sz="4000" b="1" dirty="0"/>
              <a:t>Isaiah 13:6, 7, 9, 10</a:t>
            </a:r>
          </a:p>
          <a:p>
            <a:pPr marL="0" indent="0">
              <a:buNone/>
            </a:pPr>
            <a:r>
              <a:rPr lang="en-US" sz="3600" b="1" baseline="30000" dirty="0"/>
              <a:t>10 </a:t>
            </a:r>
            <a:r>
              <a:rPr lang="en-US" sz="3600" dirty="0"/>
              <a:t>For the stars of heaven and the constellations thereof shall not give their light: the sun shall be darkened in his going forth, and the moon shall not cause her light to shine.</a:t>
            </a:r>
            <a:endParaRPr lang="en-US" sz="8000" dirty="0"/>
          </a:p>
        </p:txBody>
      </p:sp>
      <p:pic>
        <p:nvPicPr>
          <p:cNvPr id="5" name="Content Placeholder 4" descr="What did Jesus mean by stars 'falling from the sky'?">
            <a:extLst>
              <a:ext uri="{FF2B5EF4-FFF2-40B4-BE49-F238E27FC236}">
                <a16:creationId xmlns:a16="http://schemas.microsoft.com/office/drawing/2014/main" id="{7832C05D-0473-28C5-77DD-855D73979EAB}"/>
              </a:ext>
            </a:extLst>
          </p:cNvPr>
          <p:cNvPicPr>
            <a:picLocks noGrp="1" noChangeAspect="1"/>
          </p:cNvPicPr>
          <p:nvPr>
            <p:ph sz="half" idx="2"/>
          </p:nvPr>
        </p:nvPicPr>
        <p:blipFill>
          <a:blip r:embed="rId3"/>
          <a:srcRect l="6082" r="48534"/>
          <a:stretch>
            <a:fillRect/>
          </a:stretch>
        </p:blipFill>
        <p:spPr>
          <a:xfrm>
            <a:off x="6816436" y="0"/>
            <a:ext cx="5375563" cy="6858000"/>
          </a:xfrm>
          <a:prstGeom prst="rect">
            <a:avLst/>
          </a:prstGeom>
        </p:spPr>
      </p:pic>
    </p:spTree>
    <p:extLst>
      <p:ext uri="{BB962C8B-B14F-4D97-AF65-F5344CB8AC3E}">
        <p14:creationId xmlns:p14="http://schemas.microsoft.com/office/powerpoint/2010/main" val="13817224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2BA4E-C7D9-74B2-050C-05092879A4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9D05C9-356C-2054-473A-9EA202B9DD83}"/>
              </a:ext>
            </a:extLst>
          </p:cNvPr>
          <p:cNvSpPr>
            <a:spLocks noGrp="1"/>
          </p:cNvSpPr>
          <p:nvPr>
            <p:ph type="title"/>
          </p:nvPr>
        </p:nvSpPr>
        <p:spPr>
          <a:xfrm>
            <a:off x="913775" y="406399"/>
            <a:ext cx="10364451" cy="957943"/>
          </a:xfrm>
        </p:spPr>
        <p:txBody>
          <a:bodyPr>
            <a:normAutofit/>
          </a:bodyPr>
          <a:lstStyle/>
          <a:p>
            <a:r>
              <a:rPr lang="en-US" sz="4400" b="1" dirty="0"/>
              <a:t>The Day of the Lord</a:t>
            </a:r>
          </a:p>
        </p:txBody>
      </p:sp>
      <p:sp>
        <p:nvSpPr>
          <p:cNvPr id="4" name="Content Placeholder 3">
            <a:extLst>
              <a:ext uri="{FF2B5EF4-FFF2-40B4-BE49-F238E27FC236}">
                <a16:creationId xmlns:a16="http://schemas.microsoft.com/office/drawing/2014/main" id="{D9E63803-ECE4-924D-D7CB-113F4EA78146}"/>
              </a:ext>
            </a:extLst>
          </p:cNvPr>
          <p:cNvSpPr>
            <a:spLocks noGrp="1"/>
          </p:cNvSpPr>
          <p:nvPr>
            <p:ph sz="quarter" idx="14"/>
          </p:nvPr>
        </p:nvSpPr>
        <p:spPr>
          <a:xfrm>
            <a:off x="6276914" y="1637145"/>
            <a:ext cx="5001311" cy="4814456"/>
          </a:xfrm>
        </p:spPr>
        <p:txBody>
          <a:bodyPr>
            <a:noAutofit/>
          </a:bodyPr>
          <a:lstStyle/>
          <a:p>
            <a:pPr marL="0" lvl="0" indent="0">
              <a:buNone/>
            </a:pPr>
            <a:r>
              <a:rPr lang="en-US" sz="5400" dirty="0"/>
              <a:t>18. What is the testimony of Zephaniah? </a:t>
            </a:r>
          </a:p>
          <a:p>
            <a:pPr marL="0" indent="0">
              <a:buNone/>
            </a:pPr>
            <a:r>
              <a:rPr lang="en-US" sz="4000" i="1" dirty="0"/>
              <a:t>Zephaniah 1:14-18. </a:t>
            </a:r>
            <a:endParaRPr lang="en-US" sz="4000" dirty="0"/>
          </a:p>
        </p:txBody>
      </p:sp>
      <p:pic>
        <p:nvPicPr>
          <p:cNvPr id="7" name="Content Placeholder 6" descr="Podomatic | 622BC: The Prophet Zephaniah">
            <a:extLst>
              <a:ext uri="{FF2B5EF4-FFF2-40B4-BE49-F238E27FC236}">
                <a16:creationId xmlns:a16="http://schemas.microsoft.com/office/drawing/2014/main" id="{99DD1C54-A93D-5BAE-5B34-EE6B7D6AE5C2}"/>
              </a:ext>
            </a:extLst>
          </p:cNvPr>
          <p:cNvPicPr>
            <a:picLocks noGrp="1" noChangeAspect="1"/>
          </p:cNvPicPr>
          <p:nvPr>
            <p:ph sz="quarter" idx="13"/>
          </p:nvPr>
        </p:nvPicPr>
        <p:blipFill>
          <a:blip r:embed="rId2"/>
          <a:stretch>
            <a:fillRect/>
          </a:stretch>
        </p:blipFill>
        <p:spPr>
          <a:xfrm>
            <a:off x="1281545" y="1364342"/>
            <a:ext cx="4814455" cy="4814455"/>
          </a:xfrm>
          <a:prstGeom prst="rect">
            <a:avLst/>
          </a:prstGeom>
        </p:spPr>
      </p:pic>
    </p:spTree>
    <p:extLst>
      <p:ext uri="{BB962C8B-B14F-4D97-AF65-F5344CB8AC3E}">
        <p14:creationId xmlns:p14="http://schemas.microsoft.com/office/powerpoint/2010/main" val="3517603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B85E7-49E7-1758-C0FC-B6D21044F11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13391A-7731-820D-B802-BFE039C75D2E}"/>
              </a:ext>
            </a:extLst>
          </p:cNvPr>
          <p:cNvSpPr>
            <a:spLocks noGrp="1"/>
          </p:cNvSpPr>
          <p:nvPr>
            <p:ph sz="half" idx="1"/>
          </p:nvPr>
        </p:nvSpPr>
        <p:spPr>
          <a:xfrm>
            <a:off x="350736" y="247649"/>
            <a:ext cx="6240564" cy="6285885"/>
          </a:xfrm>
        </p:spPr>
        <p:txBody>
          <a:bodyPr>
            <a:noAutofit/>
          </a:bodyPr>
          <a:lstStyle/>
          <a:p>
            <a:pPr marL="0" indent="0">
              <a:buNone/>
            </a:pPr>
            <a:r>
              <a:rPr lang="en-US" sz="4800" b="1" dirty="0"/>
              <a:t>2 Peter 3:3</a:t>
            </a:r>
          </a:p>
          <a:p>
            <a:pPr marL="0" indent="0">
              <a:buNone/>
            </a:pPr>
            <a:r>
              <a:rPr lang="en-US" sz="4800" b="1" baseline="30000" dirty="0"/>
              <a:t>3 </a:t>
            </a:r>
            <a:r>
              <a:rPr lang="en-US" sz="4800" dirty="0"/>
              <a:t>Knowing this first, that there shall come in the last days scoffers, walking after their own lusts,</a:t>
            </a:r>
          </a:p>
        </p:txBody>
      </p:sp>
      <p:pic>
        <p:nvPicPr>
          <p:cNvPr id="7" name="Content Placeholder 6" descr="Who are the present scoffers of the 2nd coming today? – Decluttering  Religion.">
            <a:extLst>
              <a:ext uri="{FF2B5EF4-FFF2-40B4-BE49-F238E27FC236}">
                <a16:creationId xmlns:a16="http://schemas.microsoft.com/office/drawing/2014/main" id="{2824D225-84DA-9EB9-DC8C-46DFD2B5042F}"/>
              </a:ext>
            </a:extLst>
          </p:cNvPr>
          <p:cNvPicPr>
            <a:picLocks noGrp="1" noChangeAspect="1"/>
          </p:cNvPicPr>
          <p:nvPr>
            <p:ph sz="half" idx="2"/>
          </p:nvPr>
        </p:nvPicPr>
        <p:blipFill>
          <a:blip r:embed="rId2"/>
          <a:srcRect l="23961" r="21852"/>
          <a:stretch>
            <a:fillRect/>
          </a:stretch>
        </p:blipFill>
        <p:spPr>
          <a:xfrm>
            <a:off x="6591300" y="0"/>
            <a:ext cx="5600700" cy="6858000"/>
          </a:xfrm>
          <a:prstGeom prst="rect">
            <a:avLst/>
          </a:prstGeom>
        </p:spPr>
      </p:pic>
    </p:spTree>
    <p:extLst>
      <p:ext uri="{BB962C8B-B14F-4D97-AF65-F5344CB8AC3E}">
        <p14:creationId xmlns:p14="http://schemas.microsoft.com/office/powerpoint/2010/main" val="14470579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A3FD1-CFC8-C7B2-6CD3-B3962D757EC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D3B6E7B-F98F-7464-5FDF-10FB3765FFBE}"/>
              </a:ext>
            </a:extLst>
          </p:cNvPr>
          <p:cNvSpPr>
            <a:spLocks noGrp="1"/>
          </p:cNvSpPr>
          <p:nvPr>
            <p:ph sz="half" idx="1"/>
          </p:nvPr>
        </p:nvSpPr>
        <p:spPr>
          <a:xfrm>
            <a:off x="304800" y="415636"/>
            <a:ext cx="6095999" cy="6442365"/>
          </a:xfrm>
        </p:spPr>
        <p:txBody>
          <a:bodyPr>
            <a:noAutofit/>
          </a:bodyPr>
          <a:lstStyle/>
          <a:p>
            <a:pPr marL="0" indent="0" algn="ctr">
              <a:buNone/>
            </a:pPr>
            <a:r>
              <a:rPr lang="en-US" sz="4000" b="1" dirty="0"/>
              <a:t>Zephaniah 1:14-18</a:t>
            </a:r>
          </a:p>
          <a:p>
            <a:pPr marL="0" indent="0">
              <a:buNone/>
            </a:pPr>
            <a:r>
              <a:rPr lang="en-US" sz="4000" b="1" baseline="30000" dirty="0"/>
              <a:t>14 </a:t>
            </a:r>
            <a:r>
              <a:rPr lang="en-US" sz="4000" dirty="0"/>
              <a:t>The great day of the </a:t>
            </a:r>
            <a:r>
              <a:rPr lang="en-US" sz="4000" cap="small" dirty="0"/>
              <a:t>Lord</a:t>
            </a:r>
            <a:r>
              <a:rPr lang="en-US" sz="4000" dirty="0"/>
              <a:t> is near, it is near, and </a:t>
            </a:r>
            <a:r>
              <a:rPr lang="en-US" sz="4000" dirty="0" err="1"/>
              <a:t>hasteth</a:t>
            </a:r>
            <a:r>
              <a:rPr lang="en-US" sz="4000" dirty="0"/>
              <a:t> greatly, even the voice of the day of the </a:t>
            </a:r>
            <a:r>
              <a:rPr lang="en-US" sz="4000" cap="small" dirty="0"/>
              <a:t>Lord</a:t>
            </a:r>
            <a:r>
              <a:rPr lang="en-US" sz="4000" dirty="0"/>
              <a:t>: the mighty man shall cry there bitterly.</a:t>
            </a:r>
            <a:endParaRPr lang="en-US" sz="16600" dirty="0"/>
          </a:p>
        </p:txBody>
      </p:sp>
      <p:pic>
        <p:nvPicPr>
          <p:cNvPr id="6" name="Content Placeholder 5" descr="A majestic angel with wings plays a trumpet against a golden sky, bathed in  divine light. Concept of faith, heavenly announcement, and Catholic  spirituality.">
            <a:extLst>
              <a:ext uri="{FF2B5EF4-FFF2-40B4-BE49-F238E27FC236}">
                <a16:creationId xmlns:a16="http://schemas.microsoft.com/office/drawing/2014/main" id="{44656669-656C-F57E-CF8D-5189E6946D42}"/>
              </a:ext>
            </a:extLst>
          </p:cNvPr>
          <p:cNvPicPr>
            <a:picLocks noGrp="1" noChangeAspect="1"/>
          </p:cNvPicPr>
          <p:nvPr>
            <p:ph sz="half" idx="2"/>
          </p:nvPr>
        </p:nvPicPr>
        <p:blipFill>
          <a:blip r:embed="rId3"/>
          <a:srcRect l="7643" r="44930"/>
          <a:stretch>
            <a:fillRect/>
          </a:stretch>
        </p:blipFill>
        <p:spPr>
          <a:xfrm>
            <a:off x="6400798" y="0"/>
            <a:ext cx="5791201" cy="6858000"/>
          </a:xfrm>
          <a:prstGeom prst="rect">
            <a:avLst/>
          </a:prstGeom>
        </p:spPr>
      </p:pic>
    </p:spTree>
    <p:extLst>
      <p:ext uri="{BB962C8B-B14F-4D97-AF65-F5344CB8AC3E}">
        <p14:creationId xmlns:p14="http://schemas.microsoft.com/office/powerpoint/2010/main" val="17713992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C83FE-8249-618F-225C-C6807F6B0F9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58933A-9235-A799-A5BB-6099266C9D13}"/>
              </a:ext>
            </a:extLst>
          </p:cNvPr>
          <p:cNvSpPr>
            <a:spLocks noGrp="1"/>
          </p:cNvSpPr>
          <p:nvPr>
            <p:ph sz="half" idx="1"/>
          </p:nvPr>
        </p:nvSpPr>
        <p:spPr>
          <a:xfrm>
            <a:off x="304800" y="415636"/>
            <a:ext cx="6095999" cy="6442365"/>
          </a:xfrm>
        </p:spPr>
        <p:txBody>
          <a:bodyPr>
            <a:noAutofit/>
          </a:bodyPr>
          <a:lstStyle/>
          <a:p>
            <a:pPr marL="0" indent="0" algn="ctr">
              <a:buNone/>
            </a:pPr>
            <a:r>
              <a:rPr lang="en-US" sz="4000" b="1" dirty="0"/>
              <a:t>Zephaniah 1:14-18</a:t>
            </a:r>
          </a:p>
          <a:p>
            <a:pPr marL="0" indent="0">
              <a:buNone/>
            </a:pPr>
            <a:r>
              <a:rPr lang="en-US" sz="3600" b="1" baseline="30000" dirty="0"/>
              <a:t>15 </a:t>
            </a:r>
            <a:r>
              <a:rPr lang="en-US" sz="3600" dirty="0"/>
              <a:t>That day is a day of wrath, a day of trouble and distress, a day of wasteness and desolation, a day of darkness and gloominess, a day of clouds and thick darkness,</a:t>
            </a:r>
            <a:endParaRPr lang="en-US" sz="34400" dirty="0"/>
          </a:p>
        </p:txBody>
      </p:sp>
      <p:pic>
        <p:nvPicPr>
          <p:cNvPr id="5" name="Content Placeholder 4" descr="Times of Darkness: A History of Dark Days » Explorersweb">
            <a:extLst>
              <a:ext uri="{FF2B5EF4-FFF2-40B4-BE49-F238E27FC236}">
                <a16:creationId xmlns:a16="http://schemas.microsoft.com/office/drawing/2014/main" id="{E4769032-7FA1-562D-7100-36105853B032}"/>
              </a:ext>
            </a:extLst>
          </p:cNvPr>
          <p:cNvPicPr>
            <a:picLocks noGrp="1" noChangeAspect="1"/>
          </p:cNvPicPr>
          <p:nvPr>
            <p:ph sz="half" idx="2"/>
          </p:nvPr>
        </p:nvPicPr>
        <p:blipFill>
          <a:blip r:embed="rId3"/>
          <a:srcRect l="18222" t="-254" r="25740" b="254"/>
          <a:stretch>
            <a:fillRect/>
          </a:stretch>
        </p:blipFill>
        <p:spPr>
          <a:xfrm>
            <a:off x="6400798" y="-35065"/>
            <a:ext cx="5791201" cy="6893065"/>
          </a:xfrm>
          <a:prstGeom prst="rect">
            <a:avLst/>
          </a:prstGeom>
        </p:spPr>
      </p:pic>
    </p:spTree>
    <p:extLst>
      <p:ext uri="{BB962C8B-B14F-4D97-AF65-F5344CB8AC3E}">
        <p14:creationId xmlns:p14="http://schemas.microsoft.com/office/powerpoint/2010/main" val="37337104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9B51F-3EB2-EC3D-A68D-CFF01881D04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FC3793-4B37-D381-7E76-3A48C3350F99}"/>
              </a:ext>
            </a:extLst>
          </p:cNvPr>
          <p:cNvSpPr>
            <a:spLocks noGrp="1"/>
          </p:cNvSpPr>
          <p:nvPr>
            <p:ph sz="half" idx="1"/>
          </p:nvPr>
        </p:nvSpPr>
        <p:spPr>
          <a:xfrm>
            <a:off x="720436" y="415635"/>
            <a:ext cx="6095999" cy="6442365"/>
          </a:xfrm>
        </p:spPr>
        <p:txBody>
          <a:bodyPr>
            <a:noAutofit/>
          </a:bodyPr>
          <a:lstStyle/>
          <a:p>
            <a:pPr marL="0" indent="0" algn="ctr">
              <a:buNone/>
            </a:pPr>
            <a:r>
              <a:rPr lang="en-US" sz="4000" b="1" dirty="0"/>
              <a:t>Zephaniah 1:14-18</a:t>
            </a:r>
          </a:p>
          <a:p>
            <a:pPr marL="0" indent="0">
              <a:buNone/>
            </a:pPr>
            <a:r>
              <a:rPr lang="en-US" sz="4000" b="1" baseline="30000" dirty="0"/>
              <a:t>16 </a:t>
            </a:r>
            <a:r>
              <a:rPr lang="en-US" sz="4000" dirty="0"/>
              <a:t>A day of the trumpet and alarm against the fenced cities, and against the high towers.</a:t>
            </a:r>
          </a:p>
        </p:txBody>
      </p:sp>
      <p:pic>
        <p:nvPicPr>
          <p:cNvPr id="6" name="Content Placeholder 5" descr="WWI DISPATCH December 2023">
            <a:extLst>
              <a:ext uri="{FF2B5EF4-FFF2-40B4-BE49-F238E27FC236}">
                <a16:creationId xmlns:a16="http://schemas.microsoft.com/office/drawing/2014/main" id="{FF85A9F7-B928-45AF-D712-175B6B4664EF}"/>
              </a:ext>
            </a:extLst>
          </p:cNvPr>
          <p:cNvPicPr>
            <a:picLocks noGrp="1" noChangeAspect="1"/>
          </p:cNvPicPr>
          <p:nvPr>
            <p:ph sz="half" idx="2"/>
          </p:nvPr>
        </p:nvPicPr>
        <p:blipFill>
          <a:blip r:embed="rId3"/>
          <a:srcRect l="19013"/>
          <a:stretch>
            <a:fillRect/>
          </a:stretch>
        </p:blipFill>
        <p:spPr>
          <a:xfrm>
            <a:off x="7252855" y="0"/>
            <a:ext cx="4927876" cy="6858000"/>
          </a:xfrm>
          <a:prstGeom prst="rect">
            <a:avLst/>
          </a:prstGeom>
        </p:spPr>
      </p:pic>
    </p:spTree>
    <p:extLst>
      <p:ext uri="{BB962C8B-B14F-4D97-AF65-F5344CB8AC3E}">
        <p14:creationId xmlns:p14="http://schemas.microsoft.com/office/powerpoint/2010/main" val="36596491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9A439-807A-031B-A2F2-6777705BD6C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8535C8-78CB-0D10-218D-FD90097CD5BA}"/>
              </a:ext>
            </a:extLst>
          </p:cNvPr>
          <p:cNvSpPr>
            <a:spLocks noGrp="1"/>
          </p:cNvSpPr>
          <p:nvPr>
            <p:ph sz="half" idx="1"/>
          </p:nvPr>
        </p:nvSpPr>
        <p:spPr>
          <a:xfrm>
            <a:off x="304800" y="415636"/>
            <a:ext cx="6095999" cy="6442365"/>
          </a:xfrm>
        </p:spPr>
        <p:txBody>
          <a:bodyPr>
            <a:noAutofit/>
          </a:bodyPr>
          <a:lstStyle/>
          <a:p>
            <a:pPr marL="0" indent="0" algn="ctr">
              <a:buNone/>
            </a:pPr>
            <a:r>
              <a:rPr lang="en-US" sz="4000" b="1" dirty="0"/>
              <a:t>Zephaniah 1:14-18</a:t>
            </a:r>
          </a:p>
          <a:p>
            <a:pPr marL="0" indent="0">
              <a:buNone/>
            </a:pPr>
            <a:r>
              <a:rPr lang="en-US" sz="3600" b="1" baseline="30000" dirty="0"/>
              <a:t>17 </a:t>
            </a:r>
            <a:r>
              <a:rPr lang="en-US" sz="3600" dirty="0"/>
              <a:t>And I will bring distress upon men, that they shall walk like blind men, because they have sinned against the </a:t>
            </a:r>
            <a:r>
              <a:rPr lang="en-US" sz="3600" cap="small" dirty="0"/>
              <a:t>Lord</a:t>
            </a:r>
            <a:r>
              <a:rPr lang="en-US" sz="3600" dirty="0"/>
              <a:t>: and their blood shall be poured out as dust, and their flesh as the dung.</a:t>
            </a:r>
          </a:p>
        </p:txBody>
      </p:sp>
      <p:pic>
        <p:nvPicPr>
          <p:cNvPr id="6" name="Content Placeholder 5" descr="Do we really want to see? | National Catholic Reporter">
            <a:extLst>
              <a:ext uri="{FF2B5EF4-FFF2-40B4-BE49-F238E27FC236}">
                <a16:creationId xmlns:a16="http://schemas.microsoft.com/office/drawing/2014/main" id="{02F39AD5-33F9-D102-2D79-7C1AC824527B}"/>
              </a:ext>
            </a:extLst>
          </p:cNvPr>
          <p:cNvPicPr>
            <a:picLocks noGrp="1" noChangeAspect="1"/>
          </p:cNvPicPr>
          <p:nvPr>
            <p:ph sz="half" idx="2"/>
          </p:nvPr>
        </p:nvPicPr>
        <p:blipFill>
          <a:blip r:embed="rId3"/>
          <a:srcRect l="2931" r="22029"/>
          <a:stretch>
            <a:fillRect/>
          </a:stretch>
        </p:blipFill>
        <p:spPr>
          <a:xfrm>
            <a:off x="7024255" y="0"/>
            <a:ext cx="5167746" cy="6858000"/>
          </a:xfrm>
          <a:prstGeom prst="rect">
            <a:avLst/>
          </a:prstGeom>
        </p:spPr>
      </p:pic>
    </p:spTree>
    <p:extLst>
      <p:ext uri="{BB962C8B-B14F-4D97-AF65-F5344CB8AC3E}">
        <p14:creationId xmlns:p14="http://schemas.microsoft.com/office/powerpoint/2010/main" val="41703411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35FB7-64BD-82B9-8355-C5CB645A72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27A126-DA56-2F04-861D-BE1ED8044823}"/>
              </a:ext>
            </a:extLst>
          </p:cNvPr>
          <p:cNvSpPr>
            <a:spLocks noGrp="1"/>
          </p:cNvSpPr>
          <p:nvPr>
            <p:ph sz="half" idx="1"/>
          </p:nvPr>
        </p:nvSpPr>
        <p:spPr>
          <a:xfrm>
            <a:off x="304800" y="415636"/>
            <a:ext cx="6095999" cy="6442365"/>
          </a:xfrm>
        </p:spPr>
        <p:txBody>
          <a:bodyPr>
            <a:noAutofit/>
          </a:bodyPr>
          <a:lstStyle/>
          <a:p>
            <a:pPr marL="0" indent="0" algn="ctr">
              <a:buNone/>
            </a:pPr>
            <a:r>
              <a:rPr lang="en-US" sz="4000" b="1" dirty="0"/>
              <a:t>Zephaniah 1:14-18</a:t>
            </a:r>
          </a:p>
          <a:p>
            <a:pPr marL="0" indent="0">
              <a:buNone/>
            </a:pPr>
            <a:r>
              <a:rPr lang="en-US" sz="3200" b="1" baseline="30000" dirty="0"/>
              <a:t>18 </a:t>
            </a:r>
            <a:r>
              <a:rPr lang="en-US" sz="3200" dirty="0"/>
              <a:t>Neither their silver nor their gold shall be able to deliver them in the day of the </a:t>
            </a:r>
            <a:r>
              <a:rPr lang="en-US" sz="3200" cap="small" dirty="0"/>
              <a:t>Lord</a:t>
            </a:r>
            <a:r>
              <a:rPr lang="en-US" sz="3200" dirty="0"/>
              <a:t>'s wrath; but the whole land shall be devoured by the fire of his jealousy: for he shall make even a speedy riddance of all them that dwell in the land.</a:t>
            </a:r>
            <a:endParaRPr lang="en-US" sz="4800" dirty="0"/>
          </a:p>
        </p:txBody>
      </p:sp>
      <p:pic>
        <p:nvPicPr>
          <p:cNvPr id="5" name="Content Placeholder 4" descr="Fiery Earth with Americas Engulfed in Flame Stock Illustration -  Illustration of atmosphere, inferno: 392453500">
            <a:extLst>
              <a:ext uri="{FF2B5EF4-FFF2-40B4-BE49-F238E27FC236}">
                <a16:creationId xmlns:a16="http://schemas.microsoft.com/office/drawing/2014/main" id="{DA6A492C-8F07-F46D-E583-7E297C6644C3}"/>
              </a:ext>
            </a:extLst>
          </p:cNvPr>
          <p:cNvPicPr>
            <a:picLocks noGrp="1" noChangeAspect="1"/>
          </p:cNvPicPr>
          <p:nvPr>
            <p:ph sz="half" idx="2"/>
          </p:nvPr>
        </p:nvPicPr>
        <p:blipFill>
          <a:blip r:embed="rId3"/>
          <a:srcRect l="7662" r="11113"/>
          <a:stretch>
            <a:fillRect/>
          </a:stretch>
        </p:blipFill>
        <p:spPr>
          <a:xfrm>
            <a:off x="6621517" y="0"/>
            <a:ext cx="5570484" cy="6858000"/>
          </a:xfrm>
          <a:prstGeom prst="rect">
            <a:avLst/>
          </a:prstGeom>
        </p:spPr>
      </p:pic>
    </p:spTree>
    <p:extLst>
      <p:ext uri="{BB962C8B-B14F-4D97-AF65-F5344CB8AC3E}">
        <p14:creationId xmlns:p14="http://schemas.microsoft.com/office/powerpoint/2010/main" val="29520578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5C296-0109-914C-68BB-2B7C0A80CD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DC207-8FE1-8361-2CA7-4B125A18356D}"/>
              </a:ext>
            </a:extLst>
          </p:cNvPr>
          <p:cNvSpPr>
            <a:spLocks noGrp="1"/>
          </p:cNvSpPr>
          <p:nvPr>
            <p:ph type="title"/>
          </p:nvPr>
        </p:nvSpPr>
        <p:spPr>
          <a:xfrm>
            <a:off x="913775" y="406399"/>
            <a:ext cx="10364451" cy="957943"/>
          </a:xfrm>
        </p:spPr>
        <p:txBody>
          <a:bodyPr>
            <a:normAutofit/>
          </a:bodyPr>
          <a:lstStyle/>
          <a:p>
            <a:r>
              <a:rPr lang="en-US" sz="4400" b="1" dirty="0"/>
              <a:t>The Day of the Lord</a:t>
            </a:r>
          </a:p>
        </p:txBody>
      </p:sp>
      <p:sp>
        <p:nvSpPr>
          <p:cNvPr id="4" name="Content Placeholder 3">
            <a:extLst>
              <a:ext uri="{FF2B5EF4-FFF2-40B4-BE49-F238E27FC236}">
                <a16:creationId xmlns:a16="http://schemas.microsoft.com/office/drawing/2014/main" id="{7FD07C37-3F30-FD93-270A-0E9E252F6A1A}"/>
              </a:ext>
            </a:extLst>
          </p:cNvPr>
          <p:cNvSpPr>
            <a:spLocks noGrp="1"/>
          </p:cNvSpPr>
          <p:nvPr>
            <p:ph sz="quarter" idx="14"/>
          </p:nvPr>
        </p:nvSpPr>
        <p:spPr>
          <a:xfrm>
            <a:off x="6276914" y="1637145"/>
            <a:ext cx="5001311" cy="4814456"/>
          </a:xfrm>
        </p:spPr>
        <p:txBody>
          <a:bodyPr>
            <a:noAutofit/>
          </a:bodyPr>
          <a:lstStyle/>
          <a:p>
            <a:pPr marL="0" lvl="0" indent="0">
              <a:buNone/>
            </a:pPr>
            <a:r>
              <a:rPr lang="en-US" sz="4400" dirty="0"/>
              <a:t>19. Is it a time to be desired? </a:t>
            </a:r>
          </a:p>
          <a:p>
            <a:pPr marL="0" indent="0">
              <a:buNone/>
            </a:pPr>
            <a:r>
              <a:rPr lang="en-US" sz="4400" i="1" dirty="0"/>
              <a:t>Amos 5:18-20. </a:t>
            </a:r>
            <a:endParaRPr lang="en-US" sz="4400" dirty="0"/>
          </a:p>
        </p:txBody>
      </p:sp>
      <p:pic>
        <p:nvPicPr>
          <p:cNvPr id="10" name="Content Placeholder 9" descr="A strange event was just detected HIGH above Earth… 😳 A Strange Event Was Just Detected High Above Earth #strange #earth #event #scary #unexplained">
            <a:extLst>
              <a:ext uri="{FF2B5EF4-FFF2-40B4-BE49-F238E27FC236}">
                <a16:creationId xmlns:a16="http://schemas.microsoft.com/office/drawing/2014/main" id="{C1D34CFE-BBE2-5597-D886-FDA3BCA44924}"/>
              </a:ext>
            </a:extLst>
          </p:cNvPr>
          <p:cNvPicPr>
            <a:picLocks noGrp="1" noChangeAspect="1"/>
          </p:cNvPicPr>
          <p:nvPr>
            <p:ph sz="quarter" idx="13"/>
          </p:nvPr>
        </p:nvPicPr>
        <p:blipFill>
          <a:blip r:embed="rId2"/>
          <a:srcRect t="7023" b="37007"/>
          <a:stretch>
            <a:fillRect/>
          </a:stretch>
        </p:blipFill>
        <p:spPr>
          <a:xfrm>
            <a:off x="913774" y="1364342"/>
            <a:ext cx="4804367" cy="4814456"/>
          </a:xfrm>
          <a:prstGeom prst="rect">
            <a:avLst/>
          </a:prstGeom>
        </p:spPr>
      </p:pic>
    </p:spTree>
    <p:extLst>
      <p:ext uri="{BB962C8B-B14F-4D97-AF65-F5344CB8AC3E}">
        <p14:creationId xmlns:p14="http://schemas.microsoft.com/office/powerpoint/2010/main" val="38515152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0A5B4-E841-769D-FA04-FCEDF874F8C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A74A74-5979-2B63-E159-00CC5B9F4AED}"/>
              </a:ext>
            </a:extLst>
          </p:cNvPr>
          <p:cNvSpPr>
            <a:spLocks noGrp="1"/>
          </p:cNvSpPr>
          <p:nvPr>
            <p:ph sz="half" idx="1"/>
          </p:nvPr>
        </p:nvSpPr>
        <p:spPr>
          <a:xfrm>
            <a:off x="304800" y="173422"/>
            <a:ext cx="6095999" cy="6684580"/>
          </a:xfrm>
        </p:spPr>
        <p:txBody>
          <a:bodyPr>
            <a:noAutofit/>
          </a:bodyPr>
          <a:lstStyle/>
          <a:p>
            <a:pPr marL="0" indent="0" algn="ctr">
              <a:buNone/>
            </a:pPr>
            <a:r>
              <a:rPr lang="en-US" sz="4000" b="1" dirty="0"/>
              <a:t>Amos 5:18-20</a:t>
            </a:r>
          </a:p>
          <a:p>
            <a:pPr marL="0" indent="0">
              <a:buNone/>
            </a:pPr>
            <a:r>
              <a:rPr lang="en-US" sz="4400" b="1" baseline="30000" dirty="0"/>
              <a:t>18 </a:t>
            </a:r>
            <a:r>
              <a:rPr lang="en-US" sz="4400" dirty="0"/>
              <a:t>Woe unto you that desire the day of the </a:t>
            </a:r>
            <a:r>
              <a:rPr lang="en-US" sz="4400" cap="small" dirty="0"/>
              <a:t>Lord</a:t>
            </a:r>
            <a:r>
              <a:rPr lang="en-US" sz="4400" dirty="0"/>
              <a:t>! to what end is it for you? the day of the </a:t>
            </a:r>
            <a:r>
              <a:rPr lang="en-US" sz="4400" cap="small" dirty="0"/>
              <a:t>Lord</a:t>
            </a:r>
            <a:r>
              <a:rPr lang="en-US" sz="4400" dirty="0"/>
              <a:t> is darkness, and not light.</a:t>
            </a:r>
          </a:p>
        </p:txBody>
      </p:sp>
      <p:pic>
        <p:nvPicPr>
          <p:cNvPr id="6" name="Content Placeholder 5" descr="This Vast Comet Impact Changed Earth Forever With Firestorms">
            <a:extLst>
              <a:ext uri="{FF2B5EF4-FFF2-40B4-BE49-F238E27FC236}">
                <a16:creationId xmlns:a16="http://schemas.microsoft.com/office/drawing/2014/main" id="{CFB847C3-E2B4-2319-78C6-3E226BDD2C4F}"/>
              </a:ext>
            </a:extLst>
          </p:cNvPr>
          <p:cNvPicPr>
            <a:picLocks noGrp="1" noChangeAspect="1"/>
          </p:cNvPicPr>
          <p:nvPr>
            <p:ph sz="half" idx="2"/>
          </p:nvPr>
        </p:nvPicPr>
        <p:blipFill>
          <a:blip r:embed="rId3"/>
          <a:srcRect l="25619" r="19617"/>
          <a:stretch>
            <a:fillRect/>
          </a:stretch>
        </p:blipFill>
        <p:spPr>
          <a:xfrm>
            <a:off x="6558455" y="0"/>
            <a:ext cx="5633546" cy="6858000"/>
          </a:xfrm>
          <a:prstGeom prst="rect">
            <a:avLst/>
          </a:prstGeom>
        </p:spPr>
      </p:pic>
    </p:spTree>
    <p:extLst>
      <p:ext uri="{BB962C8B-B14F-4D97-AF65-F5344CB8AC3E}">
        <p14:creationId xmlns:p14="http://schemas.microsoft.com/office/powerpoint/2010/main" val="2914364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705A6-74C0-90C5-889F-062EA0FEF37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757F83-4BFC-9EAE-7DB1-44373513FEFD}"/>
              </a:ext>
            </a:extLst>
          </p:cNvPr>
          <p:cNvSpPr>
            <a:spLocks noGrp="1"/>
          </p:cNvSpPr>
          <p:nvPr>
            <p:ph sz="half" idx="1"/>
          </p:nvPr>
        </p:nvSpPr>
        <p:spPr>
          <a:xfrm>
            <a:off x="304800" y="0"/>
            <a:ext cx="6095999" cy="6858002"/>
          </a:xfrm>
        </p:spPr>
        <p:txBody>
          <a:bodyPr>
            <a:noAutofit/>
          </a:bodyPr>
          <a:lstStyle/>
          <a:p>
            <a:pPr marL="0" indent="0" algn="ctr">
              <a:buNone/>
            </a:pPr>
            <a:r>
              <a:rPr lang="en-US" sz="4000" b="1" dirty="0"/>
              <a:t>Amos 5:18-20</a:t>
            </a:r>
          </a:p>
          <a:p>
            <a:pPr marL="0" indent="0">
              <a:buNone/>
            </a:pPr>
            <a:r>
              <a:rPr lang="en-US" sz="3200" b="1" baseline="30000" dirty="0"/>
              <a:t>19 </a:t>
            </a:r>
            <a:r>
              <a:rPr lang="en-US" sz="3200" dirty="0"/>
              <a:t>As if a man did flee from a lion, and a bear met him; or went into the house, and leaned his hand on the wall, and a serpent bit him.</a:t>
            </a:r>
          </a:p>
          <a:p>
            <a:pPr marL="0" indent="0">
              <a:buNone/>
            </a:pPr>
            <a:r>
              <a:rPr lang="en-US" sz="3200" b="1" baseline="30000" dirty="0"/>
              <a:t>20 </a:t>
            </a:r>
            <a:r>
              <a:rPr lang="en-US" sz="3200" dirty="0"/>
              <a:t>Shall not the day of the </a:t>
            </a:r>
            <a:r>
              <a:rPr lang="en-US" sz="3200" cap="small" dirty="0"/>
              <a:t>Lord</a:t>
            </a:r>
            <a:r>
              <a:rPr lang="en-US" sz="3200" dirty="0"/>
              <a:t> be darkness, and not light? even very dark, and no brightness in it?</a:t>
            </a:r>
          </a:p>
        </p:txBody>
      </p:sp>
      <p:pic>
        <p:nvPicPr>
          <p:cNvPr id="9" name="Content Placeholder 8" descr="Good News: Judgment Day is coming! | Theology Matters">
            <a:extLst>
              <a:ext uri="{FF2B5EF4-FFF2-40B4-BE49-F238E27FC236}">
                <a16:creationId xmlns:a16="http://schemas.microsoft.com/office/drawing/2014/main" id="{D4B1BCF7-1820-C5B5-5CFC-260683BD98B0}"/>
              </a:ext>
            </a:extLst>
          </p:cNvPr>
          <p:cNvPicPr>
            <a:picLocks noGrp="1" noChangeAspect="1"/>
          </p:cNvPicPr>
          <p:nvPr>
            <p:ph sz="half" idx="2"/>
          </p:nvPr>
        </p:nvPicPr>
        <p:blipFill>
          <a:blip r:embed="rId3"/>
          <a:srcRect l="18988" r="21071"/>
          <a:stretch>
            <a:fillRect/>
          </a:stretch>
        </p:blipFill>
        <p:spPr>
          <a:xfrm>
            <a:off x="6711042" y="0"/>
            <a:ext cx="5480957" cy="6858000"/>
          </a:xfrm>
          <a:prstGeom prst="rect">
            <a:avLst/>
          </a:prstGeom>
        </p:spPr>
      </p:pic>
    </p:spTree>
    <p:extLst>
      <p:ext uri="{BB962C8B-B14F-4D97-AF65-F5344CB8AC3E}">
        <p14:creationId xmlns:p14="http://schemas.microsoft.com/office/powerpoint/2010/main" val="39639773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D7ECF-7589-4C14-2752-4B5ACCFBF8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CBAED2-4AEB-84C0-1112-8BD77D00E3FB}"/>
              </a:ext>
            </a:extLst>
          </p:cNvPr>
          <p:cNvSpPr>
            <a:spLocks noGrp="1"/>
          </p:cNvSpPr>
          <p:nvPr>
            <p:ph type="title"/>
          </p:nvPr>
        </p:nvSpPr>
        <p:spPr>
          <a:xfrm>
            <a:off x="913775" y="406399"/>
            <a:ext cx="10364451" cy="957943"/>
          </a:xfrm>
        </p:spPr>
        <p:txBody>
          <a:bodyPr>
            <a:normAutofit/>
          </a:bodyPr>
          <a:lstStyle/>
          <a:p>
            <a:r>
              <a:rPr lang="en-US" sz="4400" b="1" dirty="0"/>
              <a:t>The Day of the Lord</a:t>
            </a:r>
          </a:p>
        </p:txBody>
      </p:sp>
      <p:sp>
        <p:nvSpPr>
          <p:cNvPr id="4" name="Content Placeholder 3">
            <a:extLst>
              <a:ext uri="{FF2B5EF4-FFF2-40B4-BE49-F238E27FC236}">
                <a16:creationId xmlns:a16="http://schemas.microsoft.com/office/drawing/2014/main" id="{6DC3CE80-FF20-F601-B873-603264796F58}"/>
              </a:ext>
            </a:extLst>
          </p:cNvPr>
          <p:cNvSpPr>
            <a:spLocks noGrp="1"/>
          </p:cNvSpPr>
          <p:nvPr>
            <p:ph sz="quarter" idx="14"/>
          </p:nvPr>
        </p:nvSpPr>
        <p:spPr>
          <a:xfrm>
            <a:off x="6276914" y="1637145"/>
            <a:ext cx="5001311" cy="4814456"/>
          </a:xfrm>
        </p:spPr>
        <p:txBody>
          <a:bodyPr>
            <a:noAutofit/>
          </a:bodyPr>
          <a:lstStyle/>
          <a:p>
            <a:pPr marL="0" lvl="0" indent="0">
              <a:buNone/>
            </a:pPr>
            <a:r>
              <a:rPr lang="en-US" sz="3600" dirty="0"/>
              <a:t>20. What was said about it by a righteous man to whom the Lord granted a prophetic view of it? </a:t>
            </a:r>
          </a:p>
          <a:p>
            <a:pPr marL="0" indent="0">
              <a:buNone/>
            </a:pPr>
            <a:r>
              <a:rPr lang="en-US" sz="3600" i="1" dirty="0"/>
              <a:t>Habakkuk 3:16.  </a:t>
            </a:r>
            <a:endParaRPr lang="en-US" sz="3600" dirty="0"/>
          </a:p>
        </p:txBody>
      </p:sp>
      <p:pic>
        <p:nvPicPr>
          <p:cNvPr id="7" name="Content Placeholder 6">
            <a:extLst>
              <a:ext uri="{FF2B5EF4-FFF2-40B4-BE49-F238E27FC236}">
                <a16:creationId xmlns:a16="http://schemas.microsoft.com/office/drawing/2014/main" id="{D8680F31-AFF7-F090-6E97-2FA61EB6D082}"/>
              </a:ext>
            </a:extLst>
          </p:cNvPr>
          <p:cNvPicPr>
            <a:picLocks noGrp="1" noChangeAspect="1"/>
          </p:cNvPicPr>
          <p:nvPr>
            <p:ph sz="quarter" idx="13"/>
          </p:nvPr>
        </p:nvPicPr>
        <p:blipFill>
          <a:blip r:embed="rId2"/>
          <a:srcRect l="6093" t="1764" r="6236" b="-1764"/>
          <a:stretch>
            <a:fillRect/>
          </a:stretch>
        </p:blipFill>
        <p:spPr>
          <a:xfrm>
            <a:off x="691521" y="1716881"/>
            <a:ext cx="5404479" cy="4520633"/>
          </a:xfrm>
          <a:prstGeom prst="rect">
            <a:avLst/>
          </a:prstGeom>
        </p:spPr>
      </p:pic>
    </p:spTree>
    <p:extLst>
      <p:ext uri="{BB962C8B-B14F-4D97-AF65-F5344CB8AC3E}">
        <p14:creationId xmlns:p14="http://schemas.microsoft.com/office/powerpoint/2010/main" val="9115967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328DD-BE3D-2111-8F39-D49AB558E00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C28AA3-633A-1C5B-69A9-6C89E365AD33}"/>
              </a:ext>
            </a:extLst>
          </p:cNvPr>
          <p:cNvSpPr>
            <a:spLocks noGrp="1"/>
          </p:cNvSpPr>
          <p:nvPr>
            <p:ph sz="half" idx="1"/>
          </p:nvPr>
        </p:nvSpPr>
        <p:spPr>
          <a:xfrm>
            <a:off x="304800" y="212270"/>
            <a:ext cx="6095999" cy="6645731"/>
          </a:xfrm>
        </p:spPr>
        <p:txBody>
          <a:bodyPr>
            <a:noAutofit/>
          </a:bodyPr>
          <a:lstStyle/>
          <a:p>
            <a:pPr marL="0" indent="0" algn="ctr">
              <a:buNone/>
            </a:pPr>
            <a:r>
              <a:rPr lang="en-US" sz="4000" b="1" dirty="0"/>
              <a:t>Habakkuk 3:16</a:t>
            </a:r>
          </a:p>
          <a:p>
            <a:pPr marL="0" indent="0">
              <a:buNone/>
            </a:pPr>
            <a:r>
              <a:rPr lang="en-US" sz="3200" b="1" baseline="30000" dirty="0"/>
              <a:t>16 </a:t>
            </a:r>
            <a:r>
              <a:rPr lang="en-US" sz="3200" dirty="0"/>
              <a:t>When I heard, my belly trembled; my lips quivered at the voice: rottenness entered into my bones, and I trembled in myself, that I might rest in the day of trouble: when he cometh up unto the people, he will invade them with his troops.</a:t>
            </a:r>
            <a:endParaRPr lang="en-US" sz="4400" dirty="0"/>
          </a:p>
        </p:txBody>
      </p:sp>
      <p:pic>
        <p:nvPicPr>
          <p:cNvPr id="5" name="Content Placeholder 4" descr="Book of Habakkuk | Guide with Key Information and Resources">
            <a:extLst>
              <a:ext uri="{FF2B5EF4-FFF2-40B4-BE49-F238E27FC236}">
                <a16:creationId xmlns:a16="http://schemas.microsoft.com/office/drawing/2014/main" id="{623F4587-F707-80F5-6FB4-B917472A49C2}"/>
              </a:ext>
            </a:extLst>
          </p:cNvPr>
          <p:cNvPicPr>
            <a:picLocks noGrp="1" noChangeAspect="1"/>
          </p:cNvPicPr>
          <p:nvPr>
            <p:ph sz="half" idx="2"/>
          </p:nvPr>
        </p:nvPicPr>
        <p:blipFill>
          <a:blip r:embed="rId3"/>
          <a:srcRect l="28728" r="24345"/>
          <a:stretch>
            <a:fillRect/>
          </a:stretch>
        </p:blipFill>
        <p:spPr>
          <a:xfrm>
            <a:off x="6743699" y="0"/>
            <a:ext cx="5759679" cy="6858000"/>
          </a:xfrm>
          <a:prstGeom prst="rect">
            <a:avLst/>
          </a:prstGeom>
        </p:spPr>
      </p:pic>
    </p:spTree>
    <p:extLst>
      <p:ext uri="{BB962C8B-B14F-4D97-AF65-F5344CB8AC3E}">
        <p14:creationId xmlns:p14="http://schemas.microsoft.com/office/powerpoint/2010/main" val="2891375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BD700-54E1-2299-F685-7E5A9D89A2AA}"/>
            </a:ext>
          </a:extLst>
        </p:cNvPr>
        <p:cNvGrpSpPr/>
        <p:nvPr/>
      </p:nvGrpSpPr>
      <p:grpSpPr>
        <a:xfrm>
          <a:off x="0" y="0"/>
          <a:ext cx="0" cy="0"/>
          <a:chOff x="0" y="0"/>
          <a:chExt cx="0" cy="0"/>
        </a:xfrm>
      </p:grpSpPr>
      <p:pic>
        <p:nvPicPr>
          <p:cNvPr id="41988" name="Picture 4" descr="Visualized: The 4 Billion Year Path of Human Evolution">
            <a:extLst>
              <a:ext uri="{FF2B5EF4-FFF2-40B4-BE49-F238E27FC236}">
                <a16:creationId xmlns:a16="http://schemas.microsoft.com/office/drawing/2014/main" id="{0BF8DB5A-FB43-D04E-E380-CC446B400A5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968" t="44601" r="18978" b="18643"/>
          <a:stretch>
            <a:fillRect/>
          </a:stretch>
        </p:blipFill>
        <p:spPr bwMode="auto">
          <a:xfrm>
            <a:off x="6463430" y="0"/>
            <a:ext cx="572857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DF2E486-58C2-B70E-7D6B-1F9B279B9975}"/>
              </a:ext>
            </a:extLst>
          </p:cNvPr>
          <p:cNvSpPr>
            <a:spLocks noGrp="1"/>
          </p:cNvSpPr>
          <p:nvPr>
            <p:ph sz="half" idx="1"/>
          </p:nvPr>
        </p:nvSpPr>
        <p:spPr>
          <a:xfrm>
            <a:off x="265471" y="0"/>
            <a:ext cx="6013850" cy="6858000"/>
          </a:xfrm>
        </p:spPr>
        <p:txBody>
          <a:bodyPr>
            <a:noAutofit/>
          </a:bodyPr>
          <a:lstStyle/>
          <a:p>
            <a:pPr marL="0" indent="0">
              <a:buNone/>
            </a:pPr>
            <a:r>
              <a:rPr lang="en-US" sz="4000" b="1" dirty="0"/>
              <a:t>2 Peter 3:4</a:t>
            </a:r>
          </a:p>
          <a:p>
            <a:pPr marL="0" indent="0">
              <a:buNone/>
            </a:pPr>
            <a:r>
              <a:rPr lang="en-US" sz="4000" b="1" baseline="30000" dirty="0"/>
              <a:t>4 </a:t>
            </a:r>
            <a:r>
              <a:rPr lang="en-US" sz="4000" dirty="0"/>
              <a:t>And saying, Where is the promise of his coming? for since the fathers fell asleep, all things continue as they were from the beginning of the creation.</a:t>
            </a:r>
          </a:p>
        </p:txBody>
      </p:sp>
    </p:spTree>
    <p:extLst>
      <p:ext uri="{BB962C8B-B14F-4D97-AF65-F5344CB8AC3E}">
        <p14:creationId xmlns:p14="http://schemas.microsoft.com/office/powerpoint/2010/main" val="347033001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2122C-0B2D-96EB-2A31-A9E6810FF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C657C1-F6E0-3B59-2CC8-553F14CD5A2E}"/>
              </a:ext>
            </a:extLst>
          </p:cNvPr>
          <p:cNvSpPr>
            <a:spLocks noGrp="1"/>
          </p:cNvSpPr>
          <p:nvPr>
            <p:ph type="title"/>
          </p:nvPr>
        </p:nvSpPr>
        <p:spPr>
          <a:xfrm>
            <a:off x="913775" y="406399"/>
            <a:ext cx="10364451" cy="957943"/>
          </a:xfrm>
        </p:spPr>
        <p:txBody>
          <a:bodyPr>
            <a:normAutofit/>
          </a:bodyPr>
          <a:lstStyle/>
          <a:p>
            <a:r>
              <a:rPr lang="en-US" sz="4400" b="1" dirty="0"/>
              <a:t>Who Will Stand?</a:t>
            </a:r>
          </a:p>
        </p:txBody>
      </p:sp>
      <p:sp>
        <p:nvSpPr>
          <p:cNvPr id="4" name="Content Placeholder 3">
            <a:extLst>
              <a:ext uri="{FF2B5EF4-FFF2-40B4-BE49-F238E27FC236}">
                <a16:creationId xmlns:a16="http://schemas.microsoft.com/office/drawing/2014/main" id="{94B1F0FE-45A0-04A0-6FE5-D81B4785C0A5}"/>
              </a:ext>
            </a:extLst>
          </p:cNvPr>
          <p:cNvSpPr>
            <a:spLocks noGrp="1"/>
          </p:cNvSpPr>
          <p:nvPr>
            <p:ph sz="quarter" idx="14"/>
          </p:nvPr>
        </p:nvSpPr>
        <p:spPr>
          <a:xfrm>
            <a:off x="6276914" y="1637145"/>
            <a:ext cx="5001311" cy="4814456"/>
          </a:xfrm>
        </p:spPr>
        <p:txBody>
          <a:bodyPr>
            <a:noAutofit/>
          </a:bodyPr>
          <a:lstStyle/>
          <a:p>
            <a:pPr marL="0" lvl="0" indent="0">
              <a:buNone/>
            </a:pPr>
            <a:r>
              <a:rPr lang="en-US" sz="4400" dirty="0"/>
              <a:t>21. Who will pass through that terrible time unharmed? </a:t>
            </a:r>
          </a:p>
          <a:p>
            <a:pPr marL="0" indent="0">
              <a:buNone/>
            </a:pPr>
            <a:r>
              <a:rPr lang="en-US" sz="4400" i="1" dirty="0"/>
              <a:t>Psalm 91:1, 5-10.  </a:t>
            </a:r>
            <a:endParaRPr lang="en-US" sz="4400" dirty="0"/>
          </a:p>
        </p:txBody>
      </p:sp>
      <p:pic>
        <p:nvPicPr>
          <p:cNvPr id="6" name="Content Placeholder 5" descr="When the hand of God is upon a man, battles are won.">
            <a:extLst>
              <a:ext uri="{FF2B5EF4-FFF2-40B4-BE49-F238E27FC236}">
                <a16:creationId xmlns:a16="http://schemas.microsoft.com/office/drawing/2014/main" id="{37904F79-4C6A-51FD-EBAF-47196688E97B}"/>
              </a:ext>
            </a:extLst>
          </p:cNvPr>
          <p:cNvPicPr>
            <a:picLocks noGrp="1" noChangeAspect="1"/>
          </p:cNvPicPr>
          <p:nvPr>
            <p:ph sz="quarter" idx="13"/>
          </p:nvPr>
        </p:nvPicPr>
        <p:blipFill>
          <a:blip r:embed="rId2"/>
          <a:stretch>
            <a:fillRect/>
          </a:stretch>
        </p:blipFill>
        <p:spPr>
          <a:xfrm>
            <a:off x="1290104" y="1637145"/>
            <a:ext cx="4348696" cy="4329283"/>
          </a:xfrm>
          <a:prstGeom prst="rect">
            <a:avLst/>
          </a:prstGeom>
        </p:spPr>
      </p:pic>
    </p:spTree>
    <p:extLst>
      <p:ext uri="{BB962C8B-B14F-4D97-AF65-F5344CB8AC3E}">
        <p14:creationId xmlns:p14="http://schemas.microsoft.com/office/powerpoint/2010/main" val="16542380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0689F-A608-A97D-1176-1E4866CE85D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D2639C-FC82-F8FD-0DFB-4054643B2539}"/>
              </a:ext>
            </a:extLst>
          </p:cNvPr>
          <p:cNvSpPr>
            <a:spLocks noGrp="1"/>
          </p:cNvSpPr>
          <p:nvPr>
            <p:ph sz="half" idx="1"/>
          </p:nvPr>
        </p:nvSpPr>
        <p:spPr>
          <a:xfrm>
            <a:off x="304800" y="212270"/>
            <a:ext cx="5508171" cy="6645731"/>
          </a:xfrm>
        </p:spPr>
        <p:txBody>
          <a:bodyPr>
            <a:noAutofit/>
          </a:bodyPr>
          <a:lstStyle/>
          <a:p>
            <a:pPr marL="0" indent="0" algn="ctr">
              <a:buNone/>
            </a:pPr>
            <a:r>
              <a:rPr lang="en-US" sz="4800" b="1" dirty="0"/>
              <a:t>Psalm 91:1, 5-10</a:t>
            </a:r>
          </a:p>
          <a:p>
            <a:pPr marL="0" indent="0">
              <a:buNone/>
            </a:pPr>
            <a:r>
              <a:rPr lang="en-US" sz="4400" b="1" dirty="0"/>
              <a:t>91 </a:t>
            </a:r>
            <a:r>
              <a:rPr lang="en-US" sz="4400" dirty="0"/>
              <a:t>He that dwelleth in the secret place of the most High shall abide under the shadow of the Almighty.</a:t>
            </a:r>
            <a:endParaRPr lang="en-US" sz="8000" dirty="0"/>
          </a:p>
        </p:txBody>
      </p:sp>
      <p:pic>
        <p:nvPicPr>
          <p:cNvPr id="12" name="Content Placeholder 11" descr="Jesus Holding World Images – Browse 14,866 Stock Photos, Vectors, and Video  | Adobe Stock">
            <a:extLst>
              <a:ext uri="{FF2B5EF4-FFF2-40B4-BE49-F238E27FC236}">
                <a16:creationId xmlns:a16="http://schemas.microsoft.com/office/drawing/2014/main" id="{BBB892B9-D45F-72E2-A76F-42B2E156CDD3}"/>
              </a:ext>
            </a:extLst>
          </p:cNvPr>
          <p:cNvPicPr>
            <a:picLocks noGrp="1" noChangeAspect="1"/>
          </p:cNvPicPr>
          <p:nvPr>
            <p:ph sz="half" idx="2"/>
          </p:nvPr>
        </p:nvPicPr>
        <p:blipFill>
          <a:blip r:embed="rId3"/>
          <a:srcRect l="25378" r="25786"/>
          <a:stretch>
            <a:fillRect/>
          </a:stretch>
        </p:blipFill>
        <p:spPr>
          <a:xfrm>
            <a:off x="6096000" y="-1"/>
            <a:ext cx="6096000" cy="6988629"/>
          </a:xfrm>
          <a:prstGeom prst="rect">
            <a:avLst/>
          </a:prstGeom>
        </p:spPr>
      </p:pic>
    </p:spTree>
    <p:extLst>
      <p:ext uri="{BB962C8B-B14F-4D97-AF65-F5344CB8AC3E}">
        <p14:creationId xmlns:p14="http://schemas.microsoft.com/office/powerpoint/2010/main" val="875011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9C4FF-A310-7E88-2331-B8428F4EB9A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AB4A9D-1AA8-EA6D-3F3F-96C5538FAF0B}"/>
              </a:ext>
            </a:extLst>
          </p:cNvPr>
          <p:cNvSpPr>
            <a:spLocks noGrp="1"/>
          </p:cNvSpPr>
          <p:nvPr>
            <p:ph sz="half" idx="1"/>
          </p:nvPr>
        </p:nvSpPr>
        <p:spPr>
          <a:xfrm>
            <a:off x="304800" y="212270"/>
            <a:ext cx="6324600" cy="6645731"/>
          </a:xfrm>
        </p:spPr>
        <p:txBody>
          <a:bodyPr>
            <a:noAutofit/>
          </a:bodyPr>
          <a:lstStyle/>
          <a:p>
            <a:pPr marL="0" indent="0" algn="ctr">
              <a:buNone/>
            </a:pPr>
            <a:r>
              <a:rPr lang="en-US" sz="4400" b="1" dirty="0"/>
              <a:t>Psalm 91:1, 5-10</a:t>
            </a:r>
          </a:p>
          <a:p>
            <a:pPr marL="0" indent="0">
              <a:buNone/>
            </a:pPr>
            <a:r>
              <a:rPr lang="en-US" sz="3600" b="1" baseline="30000" dirty="0"/>
              <a:t>5 </a:t>
            </a:r>
            <a:r>
              <a:rPr lang="en-US" sz="3600" dirty="0"/>
              <a:t>Thou shalt not be afraid for the terror by night; nor for the arrow that </a:t>
            </a:r>
            <a:r>
              <a:rPr lang="en-US" sz="3600" dirty="0" err="1"/>
              <a:t>flieth</a:t>
            </a:r>
            <a:r>
              <a:rPr lang="en-US" sz="3600" dirty="0"/>
              <a:t> by day;</a:t>
            </a:r>
          </a:p>
          <a:p>
            <a:pPr marL="0" indent="0">
              <a:buNone/>
            </a:pPr>
            <a:r>
              <a:rPr lang="en-US" sz="3600" b="1" baseline="30000" dirty="0"/>
              <a:t>6 </a:t>
            </a:r>
            <a:r>
              <a:rPr lang="en-US" sz="3600" dirty="0"/>
              <a:t>Nor for the pestilence that walketh in darkness; nor for the destruction that </a:t>
            </a:r>
            <a:r>
              <a:rPr lang="en-US" sz="3600" dirty="0" err="1"/>
              <a:t>wasteth</a:t>
            </a:r>
            <a:r>
              <a:rPr lang="en-US" sz="3600" dirty="0"/>
              <a:t> at noonday.</a:t>
            </a:r>
          </a:p>
        </p:txBody>
      </p:sp>
      <p:pic>
        <p:nvPicPr>
          <p:cNvPr id="5" name="Content Placeholder 4" descr="God's hand behind it all! | Jesus follower">
            <a:extLst>
              <a:ext uri="{FF2B5EF4-FFF2-40B4-BE49-F238E27FC236}">
                <a16:creationId xmlns:a16="http://schemas.microsoft.com/office/drawing/2014/main" id="{3A09B413-915F-27E3-C7B3-6189D6D826EB}"/>
              </a:ext>
            </a:extLst>
          </p:cNvPr>
          <p:cNvPicPr>
            <a:picLocks noGrp="1" noChangeAspect="1"/>
          </p:cNvPicPr>
          <p:nvPr>
            <p:ph sz="half" idx="2"/>
          </p:nvPr>
        </p:nvPicPr>
        <p:blipFill>
          <a:blip r:embed="rId3"/>
          <a:srcRect l="34570" r="29944"/>
          <a:stretch>
            <a:fillRect/>
          </a:stretch>
        </p:blipFill>
        <p:spPr>
          <a:xfrm>
            <a:off x="6629400" y="0"/>
            <a:ext cx="5562600" cy="6858000"/>
          </a:xfrm>
          <a:prstGeom prst="rect">
            <a:avLst/>
          </a:prstGeom>
        </p:spPr>
      </p:pic>
    </p:spTree>
    <p:extLst>
      <p:ext uri="{BB962C8B-B14F-4D97-AF65-F5344CB8AC3E}">
        <p14:creationId xmlns:p14="http://schemas.microsoft.com/office/powerpoint/2010/main" val="30342495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4D9BA-5EB5-106B-F8E3-1FED98CA5A8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9A7CBF-BE2F-0BE5-5F56-BBABAF05CA9D}"/>
              </a:ext>
            </a:extLst>
          </p:cNvPr>
          <p:cNvSpPr>
            <a:spLocks noGrp="1"/>
          </p:cNvSpPr>
          <p:nvPr>
            <p:ph sz="half" idx="1"/>
          </p:nvPr>
        </p:nvSpPr>
        <p:spPr>
          <a:xfrm>
            <a:off x="304800" y="426720"/>
            <a:ext cx="5334000" cy="6431281"/>
          </a:xfrm>
        </p:spPr>
        <p:txBody>
          <a:bodyPr>
            <a:noAutofit/>
          </a:bodyPr>
          <a:lstStyle/>
          <a:p>
            <a:pPr marL="0" indent="0" algn="ctr">
              <a:buNone/>
            </a:pPr>
            <a:r>
              <a:rPr lang="en-US" sz="4000" b="1" dirty="0"/>
              <a:t>Psalm 91:1, 5-10</a:t>
            </a:r>
          </a:p>
          <a:p>
            <a:pPr marL="0" indent="0">
              <a:buNone/>
            </a:pPr>
            <a:r>
              <a:rPr lang="en-US" sz="3200" b="1" baseline="30000" dirty="0"/>
              <a:t>7 </a:t>
            </a:r>
            <a:r>
              <a:rPr lang="en-US" sz="3200" dirty="0"/>
              <a:t>A thousand shall fall at thy side, and ten thousand at thy right hand; but it shall not come nigh thee.</a:t>
            </a:r>
          </a:p>
          <a:p>
            <a:pPr marL="0" indent="0">
              <a:buNone/>
            </a:pPr>
            <a:r>
              <a:rPr lang="en-US" sz="3200" b="1" baseline="30000" dirty="0"/>
              <a:t>8 </a:t>
            </a:r>
            <a:r>
              <a:rPr lang="en-US" sz="3200" dirty="0"/>
              <a:t>Only with thine eyes shalt thou behold and see the reward of the wicked.</a:t>
            </a:r>
          </a:p>
        </p:txBody>
      </p:sp>
      <p:pic>
        <p:nvPicPr>
          <p:cNvPr id="15" name="Content Placeholder 14" descr="Living Under the Rock: This Farm Built in a Natural Rock Shelter in Norway  Is Just Amazing">
            <a:extLst>
              <a:ext uri="{FF2B5EF4-FFF2-40B4-BE49-F238E27FC236}">
                <a16:creationId xmlns:a16="http://schemas.microsoft.com/office/drawing/2014/main" id="{EF80D172-9925-EC55-5FD1-D94707AAD6D9}"/>
              </a:ext>
            </a:extLst>
          </p:cNvPr>
          <p:cNvPicPr>
            <a:picLocks noGrp="1" noChangeAspect="1"/>
          </p:cNvPicPr>
          <p:nvPr>
            <p:ph sz="half" idx="2"/>
          </p:nvPr>
        </p:nvPicPr>
        <p:blipFill>
          <a:blip r:embed="rId3"/>
          <a:srcRect l="2302" r="37577"/>
          <a:stretch>
            <a:fillRect/>
          </a:stretch>
        </p:blipFill>
        <p:spPr>
          <a:xfrm>
            <a:off x="5638800" y="0"/>
            <a:ext cx="6553200" cy="6858000"/>
          </a:xfrm>
          <a:prstGeom prst="rect">
            <a:avLst/>
          </a:prstGeom>
        </p:spPr>
      </p:pic>
    </p:spTree>
    <p:extLst>
      <p:ext uri="{BB962C8B-B14F-4D97-AF65-F5344CB8AC3E}">
        <p14:creationId xmlns:p14="http://schemas.microsoft.com/office/powerpoint/2010/main" val="31476450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9E360-4218-2DEE-C823-C8D081C04C0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981A38-30B4-EACB-6F18-DDBBC30C8884}"/>
              </a:ext>
            </a:extLst>
          </p:cNvPr>
          <p:cNvSpPr>
            <a:spLocks noGrp="1"/>
          </p:cNvSpPr>
          <p:nvPr>
            <p:ph sz="half" idx="1"/>
          </p:nvPr>
        </p:nvSpPr>
        <p:spPr>
          <a:xfrm>
            <a:off x="304800" y="133350"/>
            <a:ext cx="6000750" cy="6724651"/>
          </a:xfrm>
        </p:spPr>
        <p:txBody>
          <a:bodyPr>
            <a:noAutofit/>
          </a:bodyPr>
          <a:lstStyle/>
          <a:p>
            <a:pPr marL="0" indent="0" algn="ctr">
              <a:buNone/>
            </a:pPr>
            <a:r>
              <a:rPr lang="en-US" sz="4400" b="1" dirty="0"/>
              <a:t>Psalm 91:1, 5-10</a:t>
            </a:r>
          </a:p>
          <a:p>
            <a:pPr marL="0" indent="0">
              <a:buNone/>
            </a:pPr>
            <a:r>
              <a:rPr lang="en-US" sz="3600" b="1" baseline="30000" dirty="0"/>
              <a:t>9 </a:t>
            </a:r>
            <a:r>
              <a:rPr lang="en-US" sz="3600" dirty="0"/>
              <a:t>Because thou hast made the </a:t>
            </a:r>
            <a:r>
              <a:rPr lang="en-US" sz="3600" cap="small" dirty="0"/>
              <a:t>Lord</a:t>
            </a:r>
            <a:r>
              <a:rPr lang="en-US" sz="3600" dirty="0"/>
              <a:t>, which is my refuge, even the most High, thy habitation;</a:t>
            </a:r>
          </a:p>
          <a:p>
            <a:pPr marL="0" indent="0">
              <a:buNone/>
            </a:pPr>
            <a:r>
              <a:rPr lang="en-US" sz="3600" b="1" baseline="30000" dirty="0"/>
              <a:t>10 </a:t>
            </a:r>
            <a:r>
              <a:rPr lang="en-US" sz="3600" dirty="0"/>
              <a:t>There shall no evil befall thee, neither shall any plague come nigh thy dwelling.</a:t>
            </a:r>
          </a:p>
        </p:txBody>
      </p:sp>
      <p:pic>
        <p:nvPicPr>
          <p:cNvPr id="5" name="Content Placeholder 4" descr="HELLEREN I JØSSINGFJORD - All You SHOULD Know Before You Go 2026 (w/  Reviews)">
            <a:extLst>
              <a:ext uri="{FF2B5EF4-FFF2-40B4-BE49-F238E27FC236}">
                <a16:creationId xmlns:a16="http://schemas.microsoft.com/office/drawing/2014/main" id="{9B1630A7-4E12-6C8F-A8D3-5C149B6AE33B}"/>
              </a:ext>
            </a:extLst>
          </p:cNvPr>
          <p:cNvPicPr>
            <a:picLocks noGrp="1" noChangeAspect="1"/>
          </p:cNvPicPr>
          <p:nvPr>
            <p:ph sz="half" idx="2"/>
          </p:nvPr>
        </p:nvPicPr>
        <p:blipFill>
          <a:blip r:embed="rId3"/>
          <a:srcRect l="15743" r="38578"/>
          <a:stretch>
            <a:fillRect/>
          </a:stretch>
        </p:blipFill>
        <p:spPr>
          <a:xfrm>
            <a:off x="6553201" y="0"/>
            <a:ext cx="5638799" cy="6858000"/>
          </a:xfrm>
          <a:prstGeom prst="rect">
            <a:avLst/>
          </a:prstGeom>
        </p:spPr>
      </p:pic>
    </p:spTree>
    <p:extLst>
      <p:ext uri="{BB962C8B-B14F-4D97-AF65-F5344CB8AC3E}">
        <p14:creationId xmlns:p14="http://schemas.microsoft.com/office/powerpoint/2010/main" val="19508027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827ED-4439-82C8-5507-ED6ED701E8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AB84D2-FA3E-2AB0-2617-9E26C1F508FD}"/>
              </a:ext>
            </a:extLst>
          </p:cNvPr>
          <p:cNvSpPr>
            <a:spLocks noGrp="1"/>
          </p:cNvSpPr>
          <p:nvPr>
            <p:ph type="title"/>
          </p:nvPr>
        </p:nvSpPr>
        <p:spPr>
          <a:xfrm>
            <a:off x="913775" y="406399"/>
            <a:ext cx="10364451" cy="957943"/>
          </a:xfrm>
        </p:spPr>
        <p:txBody>
          <a:bodyPr>
            <a:normAutofit/>
          </a:bodyPr>
          <a:lstStyle/>
          <a:p>
            <a:r>
              <a:rPr lang="en-US" sz="4400" b="1" dirty="0"/>
              <a:t>Who will Stand?</a:t>
            </a:r>
          </a:p>
        </p:txBody>
      </p:sp>
      <p:sp>
        <p:nvSpPr>
          <p:cNvPr id="4" name="Content Placeholder 3">
            <a:extLst>
              <a:ext uri="{FF2B5EF4-FFF2-40B4-BE49-F238E27FC236}">
                <a16:creationId xmlns:a16="http://schemas.microsoft.com/office/drawing/2014/main" id="{1B03F9A6-FF48-62D0-F956-974F23F1BA23}"/>
              </a:ext>
            </a:extLst>
          </p:cNvPr>
          <p:cNvSpPr>
            <a:spLocks noGrp="1"/>
          </p:cNvSpPr>
          <p:nvPr>
            <p:ph sz="quarter" idx="14"/>
          </p:nvPr>
        </p:nvSpPr>
        <p:spPr>
          <a:xfrm>
            <a:off x="6276914" y="1637145"/>
            <a:ext cx="5001311" cy="4814456"/>
          </a:xfrm>
        </p:spPr>
        <p:txBody>
          <a:bodyPr>
            <a:noAutofit/>
          </a:bodyPr>
          <a:lstStyle/>
          <a:p>
            <a:pPr marL="0" lvl="0" indent="0">
              <a:buNone/>
            </a:pPr>
            <a:r>
              <a:rPr lang="en-US" sz="4800" dirty="0"/>
              <a:t>22. What will protect them? </a:t>
            </a:r>
          </a:p>
          <a:p>
            <a:pPr marL="0" indent="0">
              <a:buNone/>
            </a:pPr>
            <a:r>
              <a:rPr lang="en-US" sz="4800" i="1" dirty="0"/>
              <a:t>Psalm 91:2-4. </a:t>
            </a:r>
            <a:endParaRPr lang="en-US" sz="4800" dirty="0"/>
          </a:p>
        </p:txBody>
      </p:sp>
      <p:pic>
        <p:nvPicPr>
          <p:cNvPr id="7" name="Content Placeholder 6" descr="Round Shield">
            <a:extLst>
              <a:ext uri="{FF2B5EF4-FFF2-40B4-BE49-F238E27FC236}">
                <a16:creationId xmlns:a16="http://schemas.microsoft.com/office/drawing/2014/main" id="{0464565F-D89A-2062-1888-B5B129E0D3C0}"/>
              </a:ext>
            </a:extLst>
          </p:cNvPr>
          <p:cNvPicPr>
            <a:picLocks noGrp="1" noChangeAspect="1"/>
          </p:cNvPicPr>
          <p:nvPr>
            <p:ph sz="quarter" idx="13"/>
          </p:nvPr>
        </p:nvPicPr>
        <p:blipFill>
          <a:blip r:embed="rId2"/>
          <a:srcRect t="9498" b="15037"/>
          <a:stretch>
            <a:fillRect/>
          </a:stretch>
        </p:blipFill>
        <p:spPr>
          <a:xfrm>
            <a:off x="1324947" y="1364342"/>
            <a:ext cx="4590140" cy="4580909"/>
          </a:xfrm>
          <a:prstGeom prst="rect">
            <a:avLst/>
          </a:prstGeom>
        </p:spPr>
      </p:pic>
    </p:spTree>
    <p:extLst>
      <p:ext uri="{BB962C8B-B14F-4D97-AF65-F5344CB8AC3E}">
        <p14:creationId xmlns:p14="http://schemas.microsoft.com/office/powerpoint/2010/main" val="94557064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9595D-3841-8C2A-E2E7-E635D7B2F23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ED20BB-0D0C-6127-7A58-A354730BD3CC}"/>
              </a:ext>
            </a:extLst>
          </p:cNvPr>
          <p:cNvSpPr>
            <a:spLocks noGrp="1"/>
          </p:cNvSpPr>
          <p:nvPr>
            <p:ph sz="half" idx="1"/>
          </p:nvPr>
        </p:nvSpPr>
        <p:spPr>
          <a:xfrm>
            <a:off x="304800" y="133350"/>
            <a:ext cx="6000750" cy="6724651"/>
          </a:xfrm>
        </p:spPr>
        <p:txBody>
          <a:bodyPr>
            <a:noAutofit/>
          </a:bodyPr>
          <a:lstStyle/>
          <a:p>
            <a:pPr marL="0" indent="0" algn="ctr">
              <a:buNone/>
            </a:pPr>
            <a:r>
              <a:rPr lang="en-US" sz="4400" b="1" dirty="0"/>
              <a:t>Psalm 91:2-4</a:t>
            </a:r>
          </a:p>
          <a:p>
            <a:r>
              <a:rPr lang="en-US" sz="3600" b="1" baseline="30000" dirty="0"/>
              <a:t>2 </a:t>
            </a:r>
            <a:r>
              <a:rPr lang="en-US" sz="3600" dirty="0"/>
              <a:t>I will say of the </a:t>
            </a:r>
            <a:r>
              <a:rPr lang="en-US" sz="3600" cap="small" dirty="0"/>
              <a:t>Lord</a:t>
            </a:r>
            <a:r>
              <a:rPr lang="en-US" sz="3600" dirty="0"/>
              <a:t>, He is my refuge and my fortress: my God; in him will I trust.</a:t>
            </a:r>
          </a:p>
          <a:p>
            <a:r>
              <a:rPr lang="en-US" sz="3600" b="1" baseline="30000" dirty="0"/>
              <a:t>3 </a:t>
            </a:r>
            <a:r>
              <a:rPr lang="en-US" sz="3600" dirty="0"/>
              <a:t>Surely he shall deliver thee from the snare of the fowler, and from the noisome pestilence.</a:t>
            </a:r>
          </a:p>
        </p:txBody>
      </p:sp>
      <p:pic>
        <p:nvPicPr>
          <p:cNvPr id="6" name="Content Placeholder 5" descr="Castle Fortress">
            <a:extLst>
              <a:ext uri="{FF2B5EF4-FFF2-40B4-BE49-F238E27FC236}">
                <a16:creationId xmlns:a16="http://schemas.microsoft.com/office/drawing/2014/main" id="{B7F96D40-73E3-C0F6-8E3B-FAFA6D60D53C}"/>
              </a:ext>
            </a:extLst>
          </p:cNvPr>
          <p:cNvPicPr>
            <a:picLocks noGrp="1" noChangeAspect="1"/>
          </p:cNvPicPr>
          <p:nvPr>
            <p:ph sz="half" idx="2"/>
          </p:nvPr>
        </p:nvPicPr>
        <p:blipFill>
          <a:blip r:embed="rId3"/>
          <a:srcRect l="19438" r="27987"/>
          <a:stretch>
            <a:fillRect/>
          </a:stretch>
        </p:blipFill>
        <p:spPr>
          <a:xfrm>
            <a:off x="6512767" y="0"/>
            <a:ext cx="5679233" cy="6858000"/>
          </a:xfrm>
          <a:prstGeom prst="rect">
            <a:avLst/>
          </a:prstGeom>
        </p:spPr>
      </p:pic>
    </p:spTree>
    <p:extLst>
      <p:ext uri="{BB962C8B-B14F-4D97-AF65-F5344CB8AC3E}">
        <p14:creationId xmlns:p14="http://schemas.microsoft.com/office/powerpoint/2010/main" val="35602917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129BC-06F7-5D1D-F2CC-E7E217C2B30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2D0682-A4DD-FC43-7451-1A82E2E8F216}"/>
              </a:ext>
            </a:extLst>
          </p:cNvPr>
          <p:cNvSpPr>
            <a:spLocks noGrp="1"/>
          </p:cNvSpPr>
          <p:nvPr>
            <p:ph sz="half" idx="1"/>
          </p:nvPr>
        </p:nvSpPr>
        <p:spPr>
          <a:xfrm>
            <a:off x="304800" y="205273"/>
            <a:ext cx="4491135" cy="6652728"/>
          </a:xfrm>
        </p:spPr>
        <p:txBody>
          <a:bodyPr>
            <a:noAutofit/>
          </a:bodyPr>
          <a:lstStyle/>
          <a:p>
            <a:pPr marL="0" indent="0" algn="ctr">
              <a:buNone/>
            </a:pPr>
            <a:r>
              <a:rPr lang="en-US" sz="4400" b="1" dirty="0"/>
              <a:t>Psalm 91:2-4</a:t>
            </a:r>
          </a:p>
          <a:p>
            <a:pPr marL="0" indent="0">
              <a:buNone/>
            </a:pPr>
            <a:r>
              <a:rPr lang="en-US" sz="3600" b="1" baseline="30000" dirty="0"/>
              <a:t>4 </a:t>
            </a:r>
            <a:r>
              <a:rPr lang="en-US" sz="3600" dirty="0"/>
              <a:t>He shall cover thee with his feathers, and under his wings shalt thou trust: his truth shall be thy shield and buckler.</a:t>
            </a:r>
            <a:endParaRPr lang="en-US" sz="5400" dirty="0"/>
          </a:p>
        </p:txBody>
      </p:sp>
      <p:pic>
        <p:nvPicPr>
          <p:cNvPr id="9" name="Content Placeholder 8" descr="The father swan is shown carrying his babies on his back, following the  death of their mother. #Sweet #Wildlife #NC10">
            <a:extLst>
              <a:ext uri="{FF2B5EF4-FFF2-40B4-BE49-F238E27FC236}">
                <a16:creationId xmlns:a16="http://schemas.microsoft.com/office/drawing/2014/main" id="{765EFF00-B504-418E-5CFC-DC6B261D41F0}"/>
              </a:ext>
            </a:extLst>
          </p:cNvPr>
          <p:cNvPicPr>
            <a:picLocks noGrp="1" noChangeAspect="1"/>
          </p:cNvPicPr>
          <p:nvPr>
            <p:ph sz="half" idx="2"/>
          </p:nvPr>
        </p:nvPicPr>
        <p:blipFill>
          <a:blip r:embed="rId3"/>
          <a:srcRect t="3063"/>
          <a:stretch>
            <a:fillRect/>
          </a:stretch>
        </p:blipFill>
        <p:spPr>
          <a:xfrm>
            <a:off x="5117258" y="0"/>
            <a:ext cx="7074742" cy="6858000"/>
          </a:xfrm>
          <a:prstGeom prst="rect">
            <a:avLst/>
          </a:prstGeom>
        </p:spPr>
      </p:pic>
    </p:spTree>
    <p:extLst>
      <p:ext uri="{BB962C8B-B14F-4D97-AF65-F5344CB8AC3E}">
        <p14:creationId xmlns:p14="http://schemas.microsoft.com/office/powerpoint/2010/main" val="23979231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A2DD7D-8B5C-22CE-FB1C-7E46BC8A97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5FCC6-12DF-887F-7FF5-C6C85C04BD2F}"/>
              </a:ext>
            </a:extLst>
          </p:cNvPr>
          <p:cNvSpPr>
            <a:spLocks noGrp="1"/>
          </p:cNvSpPr>
          <p:nvPr>
            <p:ph type="title"/>
          </p:nvPr>
        </p:nvSpPr>
        <p:spPr>
          <a:xfrm>
            <a:off x="913775" y="406399"/>
            <a:ext cx="10364451" cy="957943"/>
          </a:xfrm>
        </p:spPr>
        <p:txBody>
          <a:bodyPr>
            <a:normAutofit/>
          </a:bodyPr>
          <a:lstStyle/>
          <a:p>
            <a:r>
              <a:rPr lang="en-US" sz="4400" b="1" dirty="0"/>
              <a:t>Who will Stand?</a:t>
            </a:r>
          </a:p>
        </p:txBody>
      </p:sp>
      <p:sp>
        <p:nvSpPr>
          <p:cNvPr id="4" name="Content Placeholder 3">
            <a:extLst>
              <a:ext uri="{FF2B5EF4-FFF2-40B4-BE49-F238E27FC236}">
                <a16:creationId xmlns:a16="http://schemas.microsoft.com/office/drawing/2014/main" id="{F765F773-3253-1751-7DDE-FFAC657BD79E}"/>
              </a:ext>
            </a:extLst>
          </p:cNvPr>
          <p:cNvSpPr>
            <a:spLocks noGrp="1"/>
          </p:cNvSpPr>
          <p:nvPr>
            <p:ph sz="quarter" idx="14"/>
          </p:nvPr>
        </p:nvSpPr>
        <p:spPr>
          <a:xfrm>
            <a:off x="6096000" y="1364342"/>
            <a:ext cx="5492620" cy="5087259"/>
          </a:xfrm>
        </p:spPr>
        <p:txBody>
          <a:bodyPr>
            <a:noAutofit/>
          </a:bodyPr>
          <a:lstStyle/>
          <a:p>
            <a:pPr marL="0" lvl="0" indent="0">
              <a:buNone/>
            </a:pPr>
            <a:r>
              <a:rPr lang="en-US" sz="4000" dirty="0"/>
              <a:t>23. In view of the great events that are surely coming, what should be our constant thought? </a:t>
            </a:r>
          </a:p>
          <a:p>
            <a:pPr marL="0" indent="0">
              <a:buNone/>
            </a:pPr>
            <a:r>
              <a:rPr lang="en-US" sz="4000" i="1" dirty="0"/>
              <a:t>2 Peter 3:11,12. </a:t>
            </a:r>
            <a:endParaRPr lang="en-US" sz="4000" dirty="0"/>
          </a:p>
        </p:txBody>
      </p:sp>
      <p:pic>
        <p:nvPicPr>
          <p:cNvPr id="6" name="Content Placeholder 5" descr="Focus on Focus: Between quality and creativity - LightRocket Photography  Blog">
            <a:extLst>
              <a:ext uri="{FF2B5EF4-FFF2-40B4-BE49-F238E27FC236}">
                <a16:creationId xmlns:a16="http://schemas.microsoft.com/office/drawing/2014/main" id="{D85B917A-E238-7834-61F1-2CCEC7538850}"/>
              </a:ext>
            </a:extLst>
          </p:cNvPr>
          <p:cNvPicPr>
            <a:picLocks noGrp="1" noChangeAspect="1"/>
          </p:cNvPicPr>
          <p:nvPr>
            <p:ph sz="quarter" idx="13"/>
          </p:nvPr>
        </p:nvPicPr>
        <p:blipFill>
          <a:blip r:embed="rId2"/>
          <a:srcRect l="39623" r="10290" b="20142"/>
          <a:stretch>
            <a:fillRect/>
          </a:stretch>
        </p:blipFill>
        <p:spPr>
          <a:xfrm>
            <a:off x="1302550" y="1364342"/>
            <a:ext cx="4404675" cy="4681895"/>
          </a:xfrm>
          <a:prstGeom prst="rect">
            <a:avLst/>
          </a:prstGeom>
        </p:spPr>
      </p:pic>
    </p:spTree>
    <p:extLst>
      <p:ext uri="{BB962C8B-B14F-4D97-AF65-F5344CB8AC3E}">
        <p14:creationId xmlns:p14="http://schemas.microsoft.com/office/powerpoint/2010/main" val="23449187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64879-6882-3C51-1D47-49DAD3BDF01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D3B2F5-F540-648D-BD42-77D5B73B9A5B}"/>
              </a:ext>
            </a:extLst>
          </p:cNvPr>
          <p:cNvSpPr>
            <a:spLocks noGrp="1"/>
          </p:cNvSpPr>
          <p:nvPr>
            <p:ph sz="half" idx="1"/>
          </p:nvPr>
        </p:nvSpPr>
        <p:spPr>
          <a:xfrm>
            <a:off x="447869" y="205273"/>
            <a:ext cx="4310744" cy="6652728"/>
          </a:xfrm>
        </p:spPr>
        <p:txBody>
          <a:bodyPr>
            <a:noAutofit/>
          </a:bodyPr>
          <a:lstStyle/>
          <a:p>
            <a:pPr marL="0" indent="0" algn="ctr">
              <a:buNone/>
            </a:pPr>
            <a:r>
              <a:rPr lang="en-US" sz="4000" b="1" dirty="0"/>
              <a:t>2 Peter 3:11, 12</a:t>
            </a:r>
          </a:p>
          <a:p>
            <a:pPr marL="0" indent="0">
              <a:buNone/>
            </a:pPr>
            <a:r>
              <a:rPr lang="en-US" sz="3600" b="1" baseline="30000" dirty="0"/>
              <a:t>11 </a:t>
            </a:r>
            <a:r>
              <a:rPr lang="en-US" sz="3600" dirty="0"/>
              <a:t>Seeing then that all these things shall be dissolved, what manner of persons ought ye to be in all holy conversation and godliness,</a:t>
            </a:r>
            <a:endParaRPr lang="en-US" sz="8000" dirty="0"/>
          </a:p>
        </p:txBody>
      </p:sp>
      <p:pic>
        <p:nvPicPr>
          <p:cNvPr id="8" name="Content Placeholder 7" descr="Question mark head Images - Free Download on Magnific (formerly Freepik)">
            <a:extLst>
              <a:ext uri="{FF2B5EF4-FFF2-40B4-BE49-F238E27FC236}">
                <a16:creationId xmlns:a16="http://schemas.microsoft.com/office/drawing/2014/main" id="{5AAF7CC7-A582-5FEA-3C88-5F71E293E969}"/>
              </a:ext>
            </a:extLst>
          </p:cNvPr>
          <p:cNvPicPr>
            <a:picLocks noGrp="1" noChangeAspect="1"/>
          </p:cNvPicPr>
          <p:nvPr>
            <p:ph sz="half" idx="2"/>
          </p:nvPr>
        </p:nvPicPr>
        <p:blipFill>
          <a:blip r:embed="rId3"/>
          <a:srcRect l="14317" r="13423"/>
          <a:stretch>
            <a:fillRect/>
          </a:stretch>
        </p:blipFill>
        <p:spPr>
          <a:xfrm>
            <a:off x="4758613" y="0"/>
            <a:ext cx="7433387" cy="6858000"/>
          </a:xfrm>
          <a:prstGeom prst="rect">
            <a:avLst/>
          </a:prstGeom>
        </p:spPr>
      </p:pic>
    </p:spTree>
    <p:extLst>
      <p:ext uri="{BB962C8B-B14F-4D97-AF65-F5344CB8AC3E}">
        <p14:creationId xmlns:p14="http://schemas.microsoft.com/office/powerpoint/2010/main" val="2792301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02320-2533-0817-8036-4496DB397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10D5B0-3BD9-C9AD-14ED-F12D34D45A9F}"/>
              </a:ext>
            </a:extLst>
          </p:cNvPr>
          <p:cNvSpPr>
            <a:spLocks noGrp="1"/>
          </p:cNvSpPr>
          <p:nvPr>
            <p:ph type="title"/>
          </p:nvPr>
        </p:nvSpPr>
        <p:spPr>
          <a:xfrm>
            <a:off x="913775" y="406399"/>
            <a:ext cx="10364451" cy="957943"/>
          </a:xfrm>
        </p:spPr>
        <p:txBody>
          <a:bodyPr>
            <a:normAutofit/>
          </a:bodyPr>
          <a:lstStyle/>
          <a:p>
            <a:r>
              <a:rPr lang="en-US" sz="4400" b="1" dirty="0"/>
              <a:t>Rejecting the promise</a:t>
            </a:r>
          </a:p>
        </p:txBody>
      </p:sp>
      <p:sp>
        <p:nvSpPr>
          <p:cNvPr id="4" name="Content Placeholder 3">
            <a:extLst>
              <a:ext uri="{FF2B5EF4-FFF2-40B4-BE49-F238E27FC236}">
                <a16:creationId xmlns:a16="http://schemas.microsoft.com/office/drawing/2014/main" id="{1E4EEF8F-3E45-B634-9EA7-B30DCC953B41}"/>
              </a:ext>
            </a:extLst>
          </p:cNvPr>
          <p:cNvSpPr>
            <a:spLocks noGrp="1"/>
          </p:cNvSpPr>
          <p:nvPr>
            <p:ph sz="quarter" idx="14"/>
          </p:nvPr>
        </p:nvSpPr>
        <p:spPr>
          <a:xfrm>
            <a:off x="6172200" y="1364343"/>
            <a:ext cx="5552768" cy="5087258"/>
          </a:xfrm>
        </p:spPr>
        <p:txBody>
          <a:bodyPr>
            <a:normAutofit/>
          </a:bodyPr>
          <a:lstStyle/>
          <a:p>
            <a:pPr marL="0" lvl="0" indent="0">
              <a:buNone/>
            </a:pPr>
            <a:r>
              <a:rPr lang="en-US" sz="5400" dirty="0"/>
              <a:t>2. Show the falsity of their statement.  </a:t>
            </a:r>
          </a:p>
        </p:txBody>
      </p:sp>
      <p:pic>
        <p:nvPicPr>
          <p:cNvPr id="7" name="Content Placeholder 6" descr="Punctuation of Life: Question Mark | by Christal Luster | Medium">
            <a:extLst>
              <a:ext uri="{FF2B5EF4-FFF2-40B4-BE49-F238E27FC236}">
                <a16:creationId xmlns:a16="http://schemas.microsoft.com/office/drawing/2014/main" id="{15FDC135-E16A-7F7B-8729-AABC870202C1}"/>
              </a:ext>
            </a:extLst>
          </p:cNvPr>
          <p:cNvPicPr>
            <a:picLocks noGrp="1" noChangeAspect="1"/>
          </p:cNvPicPr>
          <p:nvPr>
            <p:ph sz="quarter" idx="13"/>
          </p:nvPr>
        </p:nvPicPr>
        <p:blipFill>
          <a:blip r:embed="rId2"/>
          <a:stretch>
            <a:fillRect/>
          </a:stretch>
        </p:blipFill>
        <p:spPr>
          <a:xfrm>
            <a:off x="838201" y="1286715"/>
            <a:ext cx="5181600" cy="5164886"/>
          </a:xfrm>
          <a:prstGeom prst="rect">
            <a:avLst/>
          </a:prstGeom>
        </p:spPr>
      </p:pic>
    </p:spTree>
    <p:extLst>
      <p:ext uri="{BB962C8B-B14F-4D97-AF65-F5344CB8AC3E}">
        <p14:creationId xmlns:p14="http://schemas.microsoft.com/office/powerpoint/2010/main" val="14727267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F7032-C6F7-2284-4D97-2F910571EAD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263F95-AF93-E937-C89D-61DA26BBECB3}"/>
              </a:ext>
            </a:extLst>
          </p:cNvPr>
          <p:cNvSpPr>
            <a:spLocks noGrp="1"/>
          </p:cNvSpPr>
          <p:nvPr>
            <p:ph sz="half" idx="1"/>
          </p:nvPr>
        </p:nvSpPr>
        <p:spPr>
          <a:xfrm>
            <a:off x="447868" y="205273"/>
            <a:ext cx="5890447" cy="6652728"/>
          </a:xfrm>
        </p:spPr>
        <p:txBody>
          <a:bodyPr>
            <a:noAutofit/>
          </a:bodyPr>
          <a:lstStyle/>
          <a:p>
            <a:pPr marL="0" indent="0" algn="ctr">
              <a:buNone/>
            </a:pPr>
            <a:r>
              <a:rPr lang="en-US" sz="4400" b="1" dirty="0"/>
              <a:t>2 Peter 3:11, 12</a:t>
            </a:r>
          </a:p>
          <a:p>
            <a:pPr marL="0" indent="0">
              <a:buNone/>
            </a:pPr>
            <a:r>
              <a:rPr lang="en-US" sz="3600" b="1" baseline="30000" dirty="0"/>
              <a:t>12 </a:t>
            </a:r>
            <a:r>
              <a:rPr lang="en-US" sz="3600" dirty="0"/>
              <a:t>Looking for and hasting unto the coming of the day of God, wherein the heavens being on fire shall be dissolved, and the elements shall melt with fervent heat?</a:t>
            </a:r>
            <a:endParaRPr lang="en-US" sz="16600" dirty="0"/>
          </a:p>
        </p:txBody>
      </p:sp>
      <p:pic>
        <p:nvPicPr>
          <p:cNvPr id="12" name="Content Placeholder 11" descr="Decoding the End Times: Understand the Second Coming of Jesus — Harrison  House">
            <a:extLst>
              <a:ext uri="{FF2B5EF4-FFF2-40B4-BE49-F238E27FC236}">
                <a16:creationId xmlns:a16="http://schemas.microsoft.com/office/drawing/2014/main" id="{CFA89322-3965-C775-C60B-C0CF726D1EAC}"/>
              </a:ext>
            </a:extLst>
          </p:cNvPr>
          <p:cNvPicPr>
            <a:picLocks noGrp="1" noChangeAspect="1"/>
          </p:cNvPicPr>
          <p:nvPr>
            <p:ph sz="half" idx="2"/>
          </p:nvPr>
        </p:nvPicPr>
        <p:blipFill>
          <a:blip r:embed="rId3"/>
          <a:srcRect l="36582" r="18367"/>
          <a:stretch>
            <a:fillRect/>
          </a:stretch>
        </p:blipFill>
        <p:spPr>
          <a:xfrm>
            <a:off x="6699380" y="0"/>
            <a:ext cx="5492620" cy="6858000"/>
          </a:xfrm>
          <a:prstGeom prst="rect">
            <a:avLst/>
          </a:prstGeom>
        </p:spPr>
      </p:pic>
    </p:spTree>
    <p:extLst>
      <p:ext uri="{BB962C8B-B14F-4D97-AF65-F5344CB8AC3E}">
        <p14:creationId xmlns:p14="http://schemas.microsoft.com/office/powerpoint/2010/main" val="18113576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BFBFA9-8BE7-9A33-1753-39986A069975}"/>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877103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59A1B-5813-287B-DCD7-57213D6EF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26E327-3A90-B009-4D7F-82587369461C}"/>
              </a:ext>
            </a:extLst>
          </p:cNvPr>
          <p:cNvSpPr>
            <a:spLocks noGrp="1"/>
          </p:cNvSpPr>
          <p:nvPr>
            <p:ph type="title"/>
          </p:nvPr>
        </p:nvSpPr>
        <p:spPr>
          <a:xfrm>
            <a:off x="913775" y="406399"/>
            <a:ext cx="10364451" cy="957943"/>
          </a:xfrm>
        </p:spPr>
        <p:txBody>
          <a:bodyPr>
            <a:normAutofit/>
          </a:bodyPr>
          <a:lstStyle/>
          <a:p>
            <a:r>
              <a:rPr lang="en-US" sz="4400" b="1" dirty="0"/>
              <a:t>Rejecting the promise</a:t>
            </a:r>
          </a:p>
        </p:txBody>
      </p:sp>
      <p:sp>
        <p:nvSpPr>
          <p:cNvPr id="4" name="Content Placeholder 3">
            <a:extLst>
              <a:ext uri="{FF2B5EF4-FFF2-40B4-BE49-F238E27FC236}">
                <a16:creationId xmlns:a16="http://schemas.microsoft.com/office/drawing/2014/main" id="{8E7896B3-4D36-1FE7-5CA5-CF8A18EA3BD9}"/>
              </a:ext>
            </a:extLst>
          </p:cNvPr>
          <p:cNvSpPr>
            <a:spLocks noGrp="1"/>
          </p:cNvSpPr>
          <p:nvPr>
            <p:ph sz="quarter" idx="14"/>
          </p:nvPr>
        </p:nvSpPr>
        <p:spPr>
          <a:xfrm>
            <a:off x="6172200" y="1364343"/>
            <a:ext cx="5552768" cy="5087258"/>
          </a:xfrm>
        </p:spPr>
        <p:txBody>
          <a:bodyPr>
            <a:normAutofit fontScale="92500"/>
          </a:bodyPr>
          <a:lstStyle/>
          <a:p>
            <a:pPr marL="0" lvl="0" indent="0">
              <a:buNone/>
            </a:pPr>
            <a:r>
              <a:rPr lang="en-US" sz="4300" dirty="0"/>
              <a:t>3. How is it that these scoffers are so blind? </a:t>
            </a:r>
          </a:p>
          <a:p>
            <a:pPr marL="0" indent="0">
              <a:buNone/>
            </a:pPr>
            <a:r>
              <a:rPr lang="en-US" sz="3500" i="1" dirty="0"/>
              <a:t>Compare 2</a:t>
            </a:r>
            <a:r>
              <a:rPr lang="en-US" sz="3500" dirty="0"/>
              <a:t> </a:t>
            </a:r>
            <a:r>
              <a:rPr lang="en-US" sz="3500" i="1" dirty="0"/>
              <a:t>Peter 3:3, last part, with 2 Thessalonians 2:10-12 and Hebrews 3:13.  See note.  </a:t>
            </a:r>
            <a:endParaRPr lang="en-US" sz="3500" dirty="0"/>
          </a:p>
        </p:txBody>
      </p:sp>
      <p:pic>
        <p:nvPicPr>
          <p:cNvPr id="8" name="Content Placeholder 7">
            <a:extLst>
              <a:ext uri="{FF2B5EF4-FFF2-40B4-BE49-F238E27FC236}">
                <a16:creationId xmlns:a16="http://schemas.microsoft.com/office/drawing/2014/main" id="{198FA965-C5D8-50A4-45EE-27D15A668C87}"/>
              </a:ext>
            </a:extLst>
          </p:cNvPr>
          <p:cNvPicPr>
            <a:picLocks noGrp="1" noChangeAspect="1"/>
          </p:cNvPicPr>
          <p:nvPr>
            <p:ph sz="quarter" idx="13"/>
          </p:nvPr>
        </p:nvPicPr>
        <p:blipFill>
          <a:blip r:embed="rId2"/>
          <a:srcRect l="11883" r="13486"/>
          <a:stretch>
            <a:fillRect/>
          </a:stretch>
        </p:blipFill>
        <p:spPr>
          <a:xfrm>
            <a:off x="467032" y="1364342"/>
            <a:ext cx="5062267" cy="5087258"/>
          </a:xfrm>
          <a:prstGeom prst="rect">
            <a:avLst/>
          </a:prstGeom>
        </p:spPr>
      </p:pic>
    </p:spTree>
    <p:extLst>
      <p:ext uri="{BB962C8B-B14F-4D97-AF65-F5344CB8AC3E}">
        <p14:creationId xmlns:p14="http://schemas.microsoft.com/office/powerpoint/2010/main" val="3384056817"/>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EF782DA7-86C0-4A84-A860-11A1E6E3FB6B}">
  <ds:schemaRef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230e9df3-be65-4c73-a93b-d1236ebd677e"/>
    <ds:schemaRef ds:uri="http://purl.org/dc/terms/"/>
    <ds:schemaRef ds:uri="71af3243-3dd4-4a8d-8c0d-dd76da1f02a5"/>
    <ds:schemaRef ds:uri="http://schemas.microsoft.com/sharepoint/v3"/>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TM04033925[[fn=Droplet]]</Template>
  <TotalTime>5287</TotalTime>
  <Words>2186</Words>
  <Application>Microsoft Office PowerPoint</Application>
  <PresentationFormat>Widescreen</PresentationFormat>
  <Paragraphs>179</Paragraphs>
  <Slides>72</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72</vt:i4>
      </vt:variant>
    </vt:vector>
  </HeadingPairs>
  <TitlesOfParts>
    <vt:vector size="76" baseType="lpstr">
      <vt:lpstr>Aptos</vt:lpstr>
      <vt:lpstr>Arial</vt:lpstr>
      <vt:lpstr>Tw Cen MT</vt:lpstr>
      <vt:lpstr>Droplet</vt:lpstr>
      <vt:lpstr>PowerPoint Presentation</vt:lpstr>
      <vt:lpstr>PowerPoint Presentation</vt:lpstr>
      <vt:lpstr>PowerPoint Presentation</vt:lpstr>
      <vt:lpstr>Rejecting the promise</vt:lpstr>
      <vt:lpstr>PowerPoint Presentation</vt:lpstr>
      <vt:lpstr>PowerPoint Presentation</vt:lpstr>
      <vt:lpstr>Rejecting the promise</vt:lpstr>
      <vt:lpstr>PowerPoint Presentation</vt:lpstr>
      <vt:lpstr>Rejecting the promise</vt:lpstr>
      <vt:lpstr>PowerPoint Presentation</vt:lpstr>
      <vt:lpstr>PowerPoint Presentation</vt:lpstr>
      <vt:lpstr>PowerPoint Presentation</vt:lpstr>
      <vt:lpstr>PowerPoint Presentation</vt:lpstr>
      <vt:lpstr>A Merciful Delay</vt:lpstr>
      <vt:lpstr>PowerPoint Presentation</vt:lpstr>
      <vt:lpstr>A Merciful Delay</vt:lpstr>
      <vt:lpstr>PowerPoint Presentation</vt:lpstr>
      <vt:lpstr>PowerPoint Presentation</vt:lpstr>
      <vt:lpstr>A Merciful Delay</vt:lpstr>
      <vt:lpstr>PowerPoint Presentation</vt:lpstr>
      <vt:lpstr>PowerPoint Presentation</vt:lpstr>
      <vt:lpstr>PowerPoint Presentation</vt:lpstr>
      <vt:lpstr>PowerPoint Presentation</vt:lpstr>
      <vt:lpstr>A Merciful Delay</vt:lpstr>
      <vt:lpstr>PowerPoint Presentation</vt:lpstr>
      <vt:lpstr>A Merciful Delay</vt:lpstr>
      <vt:lpstr>PowerPoint Presentation</vt:lpstr>
      <vt:lpstr>A Merciful Delay</vt:lpstr>
      <vt:lpstr>PowerPoint Presentation</vt:lpstr>
      <vt:lpstr>A Prosperity that Lasts</vt:lpstr>
      <vt:lpstr>PowerPoint Presentation</vt:lpstr>
      <vt:lpstr>PowerPoint Presentation</vt:lpstr>
      <vt:lpstr>A Prosperity that Lasts</vt:lpstr>
      <vt:lpstr>PowerPoint Presentation</vt:lpstr>
      <vt:lpstr>A Prosperity that Lasts</vt:lpstr>
      <vt:lpstr>PowerPoint Presentation</vt:lpstr>
      <vt:lpstr>PowerPoint Presentation</vt:lpstr>
      <vt:lpstr>A Prosperity that Lasts</vt:lpstr>
      <vt:lpstr>PowerPoint Presentation</vt:lpstr>
      <vt:lpstr>The Day of the Lord</vt:lpstr>
      <vt:lpstr>PowerPoint Presentation</vt:lpstr>
      <vt:lpstr>The Day of the Lord</vt:lpstr>
      <vt:lpstr>PowerPoint Presentation</vt:lpstr>
      <vt:lpstr>PowerPoint Presentation</vt:lpstr>
      <vt:lpstr>The Day of the Lord</vt:lpstr>
      <vt:lpstr>PowerPoint Presentation</vt:lpstr>
      <vt:lpstr>PowerPoint Presentation</vt:lpstr>
      <vt:lpstr>PowerPoint Presentation</vt:lpstr>
      <vt:lpstr>The Day of the Lord</vt:lpstr>
      <vt:lpstr>PowerPoint Presentation</vt:lpstr>
      <vt:lpstr>PowerPoint Presentation</vt:lpstr>
      <vt:lpstr>PowerPoint Presentation</vt:lpstr>
      <vt:lpstr>PowerPoint Presentation</vt:lpstr>
      <vt:lpstr>PowerPoint Presentation</vt:lpstr>
      <vt:lpstr>The Day of the Lord</vt:lpstr>
      <vt:lpstr>PowerPoint Presentation</vt:lpstr>
      <vt:lpstr>PowerPoint Presentation</vt:lpstr>
      <vt:lpstr>The Day of the Lord</vt:lpstr>
      <vt:lpstr>PowerPoint Presentation</vt:lpstr>
      <vt:lpstr>Who Will Stand?</vt:lpstr>
      <vt:lpstr>PowerPoint Presentation</vt:lpstr>
      <vt:lpstr>PowerPoint Presentation</vt:lpstr>
      <vt:lpstr>PowerPoint Presentation</vt:lpstr>
      <vt:lpstr>PowerPoint Presentation</vt:lpstr>
      <vt:lpstr>Who will Stand?</vt:lpstr>
      <vt:lpstr>PowerPoint Presentation</vt:lpstr>
      <vt:lpstr>PowerPoint Presentation</vt:lpstr>
      <vt:lpstr>Who will Stand?</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16</cp:revision>
  <cp:lastPrinted>2026-06-13T03:14:52Z</cp:lastPrinted>
  <dcterms:created xsi:type="dcterms:W3CDTF">2026-04-24T19:22:05Z</dcterms:created>
  <dcterms:modified xsi:type="dcterms:W3CDTF">2026-06-19T23:23:37Z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