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744" r:id="rId4"/>
  </p:sldMasterIdLst>
  <p:notesMasterIdLst>
    <p:notesMasterId r:id="rId83"/>
  </p:notesMasterIdLst>
  <p:handoutMasterIdLst>
    <p:handoutMasterId r:id="rId84"/>
  </p:handoutMasterIdLst>
  <p:sldIdLst>
    <p:sldId id="256" r:id="rId5"/>
    <p:sldId id="275" r:id="rId6"/>
    <p:sldId id="276" r:id="rId7"/>
    <p:sldId id="277" r:id="rId8"/>
    <p:sldId id="278" r:id="rId9"/>
    <p:sldId id="279" r:id="rId10"/>
    <p:sldId id="264" r:id="rId11"/>
    <p:sldId id="282" r:id="rId12"/>
    <p:sldId id="283" r:id="rId13"/>
    <p:sldId id="284" r:id="rId14"/>
    <p:sldId id="285" r:id="rId15"/>
    <p:sldId id="286" r:id="rId16"/>
    <p:sldId id="287" r:id="rId17"/>
    <p:sldId id="289" r:id="rId18"/>
    <p:sldId id="290" r:id="rId19"/>
    <p:sldId id="291" r:id="rId20"/>
    <p:sldId id="293" r:id="rId21"/>
    <p:sldId id="294" r:id="rId22"/>
    <p:sldId id="295" r:id="rId23"/>
    <p:sldId id="296" r:id="rId24"/>
    <p:sldId id="297" r:id="rId25"/>
    <p:sldId id="298" r:id="rId26"/>
    <p:sldId id="299" r:id="rId27"/>
    <p:sldId id="300" r:id="rId28"/>
    <p:sldId id="301" r:id="rId29"/>
    <p:sldId id="302" r:id="rId30"/>
    <p:sldId id="303" r:id="rId31"/>
    <p:sldId id="304" r:id="rId32"/>
    <p:sldId id="305" r:id="rId33"/>
    <p:sldId id="306" r:id="rId34"/>
    <p:sldId id="307" r:id="rId35"/>
    <p:sldId id="308" r:id="rId36"/>
    <p:sldId id="309" r:id="rId37"/>
    <p:sldId id="311" r:id="rId38"/>
    <p:sldId id="310" r:id="rId39"/>
    <p:sldId id="312" r:id="rId40"/>
    <p:sldId id="313" r:id="rId41"/>
    <p:sldId id="314" r:id="rId42"/>
    <p:sldId id="315" r:id="rId43"/>
    <p:sldId id="316" r:id="rId44"/>
    <p:sldId id="317" r:id="rId45"/>
    <p:sldId id="318" r:id="rId46"/>
    <p:sldId id="319" r:id="rId47"/>
    <p:sldId id="320" r:id="rId48"/>
    <p:sldId id="321" r:id="rId49"/>
    <p:sldId id="322" r:id="rId50"/>
    <p:sldId id="323" r:id="rId51"/>
    <p:sldId id="324" r:id="rId52"/>
    <p:sldId id="325" r:id="rId53"/>
    <p:sldId id="327" r:id="rId54"/>
    <p:sldId id="328" r:id="rId55"/>
    <p:sldId id="288" r:id="rId56"/>
    <p:sldId id="329" r:id="rId57"/>
    <p:sldId id="330" r:id="rId58"/>
    <p:sldId id="331" r:id="rId59"/>
    <p:sldId id="332" r:id="rId60"/>
    <p:sldId id="333" r:id="rId61"/>
    <p:sldId id="334" r:id="rId62"/>
    <p:sldId id="335" r:id="rId63"/>
    <p:sldId id="336" r:id="rId64"/>
    <p:sldId id="337" r:id="rId65"/>
    <p:sldId id="338" r:id="rId66"/>
    <p:sldId id="339" r:id="rId67"/>
    <p:sldId id="340" r:id="rId68"/>
    <p:sldId id="341" r:id="rId69"/>
    <p:sldId id="342" r:id="rId70"/>
    <p:sldId id="343" r:id="rId71"/>
    <p:sldId id="346" r:id="rId72"/>
    <p:sldId id="344" r:id="rId73"/>
    <p:sldId id="345" r:id="rId74"/>
    <p:sldId id="347" r:id="rId75"/>
    <p:sldId id="348" r:id="rId76"/>
    <p:sldId id="350" r:id="rId77"/>
    <p:sldId id="351" r:id="rId78"/>
    <p:sldId id="352" r:id="rId79"/>
    <p:sldId id="349" r:id="rId80"/>
    <p:sldId id="353" r:id="rId81"/>
    <p:sldId id="274" r:id="rId8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362C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3353" autoAdjust="0"/>
  </p:normalViewPr>
  <p:slideViewPr>
    <p:cSldViewPr snapToGrid="0" snapToObjects="1">
      <p:cViewPr>
        <p:scale>
          <a:sx n="50" d="100"/>
          <a:sy n="50" d="100"/>
        </p:scale>
        <p:origin x="1284" y="304"/>
      </p:cViewPr>
      <p:guideLst>
        <p:guide orient="horz" pos="2160"/>
        <p:guide pos="3840"/>
      </p:guideLst>
    </p:cSldViewPr>
  </p:slideViewPr>
  <p:notesTextViewPr>
    <p:cViewPr>
      <p:scale>
        <a:sx n="1" d="1"/>
        <a:sy n="1" d="1"/>
      </p:scale>
      <p:origin x="0" y="0"/>
    </p:cViewPr>
  </p:notesTextViewPr>
  <p:notesViewPr>
    <p:cSldViewPr snapToGrid="0" snapToObjects="1">
      <p:cViewPr varScale="1">
        <p:scale>
          <a:sx n="68" d="100"/>
          <a:sy n="68" d="100"/>
        </p:scale>
        <p:origin x="3288" y="8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handoutMaster" Target="handoutMasters/handoutMaster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notesMaster" Target="notesMasters/notesMaster1.xml"/><Relationship Id="rId88"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theme" Target="theme/theme1.xml"/><Relationship Id="rId61" Type="http://schemas.openxmlformats.org/officeDocument/2006/relationships/slide" Target="slides/slide57.xml"/><Relationship Id="rId82" Type="http://schemas.openxmlformats.org/officeDocument/2006/relationships/slide" Target="slides/slide7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37F2D40-DF92-4ADE-A761-CBF896599CA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xmlns="" id="{874F42E9-55BA-437C-85B3-324B4E2BF26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66D81A9-CFC2-4640-899E-DD3E177BE50A}" type="datetimeFigureOut">
              <a:rPr lang="en-US" smtClean="0"/>
              <a:t>3/31/2023</a:t>
            </a:fld>
            <a:endParaRPr lang="en-US" dirty="0"/>
          </a:p>
        </p:txBody>
      </p:sp>
      <p:sp>
        <p:nvSpPr>
          <p:cNvPr id="4" name="Footer Placeholder 3">
            <a:extLst>
              <a:ext uri="{FF2B5EF4-FFF2-40B4-BE49-F238E27FC236}">
                <a16:creationId xmlns:a16="http://schemas.microsoft.com/office/drawing/2014/main" xmlns="" id="{407DF0FD-84A5-462F-A0AC-B2CEF6020C4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xmlns="" id="{5D85C710-014C-4C89-9B64-843B9863CEB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EC605DA-80A8-4B7B-B889-6C5700BB4CEA}" type="slidenum">
              <a:rPr lang="en-US" smtClean="0"/>
              <a:t>‹#›</a:t>
            </a:fld>
            <a:endParaRPr lang="en-US" dirty="0"/>
          </a:p>
        </p:txBody>
      </p:sp>
    </p:spTree>
    <p:extLst>
      <p:ext uri="{BB962C8B-B14F-4D97-AF65-F5344CB8AC3E}">
        <p14:creationId xmlns:p14="http://schemas.microsoft.com/office/powerpoint/2010/main" val="21665392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1E50F4-C55A-473A-A70B-4B042EF011A9}" type="datetimeFigureOut">
              <a:rPr lang="en-US" smtClean="0"/>
              <a:t>3/31/2023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544625-0ADF-4414-89A2-9E135F0C849F}" type="slidenum">
              <a:rPr lang="en-US" smtClean="0"/>
              <a:t>‹#›</a:t>
            </a:fld>
            <a:endParaRPr lang="en-US" dirty="0"/>
          </a:p>
        </p:txBody>
      </p:sp>
    </p:spTree>
    <p:extLst>
      <p:ext uri="{BB962C8B-B14F-4D97-AF65-F5344CB8AC3E}">
        <p14:creationId xmlns:p14="http://schemas.microsoft.com/office/powerpoint/2010/main" val="11222280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544625-0ADF-4414-89A2-9E135F0C849F}" type="slidenum">
              <a:rPr lang="en-US" smtClean="0"/>
              <a:t>1</a:t>
            </a:fld>
            <a:endParaRPr lang="en-US" dirty="0"/>
          </a:p>
        </p:txBody>
      </p:sp>
    </p:spTree>
    <p:extLst>
      <p:ext uri="{BB962C8B-B14F-4D97-AF65-F5344CB8AC3E}">
        <p14:creationId xmlns:p14="http://schemas.microsoft.com/office/powerpoint/2010/main" val="37498086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544625-0ADF-4414-89A2-9E135F0C849F}" type="slidenum">
              <a:rPr lang="en-US" smtClean="0"/>
              <a:t>7</a:t>
            </a:fld>
            <a:endParaRPr lang="en-US" dirty="0"/>
          </a:p>
        </p:txBody>
      </p:sp>
    </p:spTree>
    <p:extLst>
      <p:ext uri="{BB962C8B-B14F-4D97-AF65-F5344CB8AC3E}">
        <p14:creationId xmlns:p14="http://schemas.microsoft.com/office/powerpoint/2010/main" val="1730103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544625-0ADF-4414-89A2-9E135F0C849F}" type="slidenum">
              <a:rPr lang="en-US" smtClean="0"/>
              <a:t>78</a:t>
            </a:fld>
            <a:endParaRPr lang="en-US" dirty="0"/>
          </a:p>
        </p:txBody>
      </p:sp>
    </p:spTree>
    <p:extLst>
      <p:ext uri="{BB962C8B-B14F-4D97-AF65-F5344CB8AC3E}">
        <p14:creationId xmlns:p14="http://schemas.microsoft.com/office/powerpoint/2010/main" val="2048347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87DE6118-2437-4B30-8E3C-4D2BE6020583}" type="datetimeFigureOut">
              <a:rPr lang="en-US" smtClean="0"/>
              <a:pPr/>
              <a:t>3/31/2023</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20232501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3/31/2023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386312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DE6118-2437-4B30-8E3C-4D2BE6020583}" type="datetimeFigureOut">
              <a:rPr lang="en-US" smtClean="0"/>
              <a:pPr/>
              <a:t>3/31/2023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4980088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DE6118-2437-4B30-8E3C-4D2BE6020583}" type="datetimeFigureOut">
              <a:rPr lang="en-US" smtClean="0"/>
              <a:pPr/>
              <a:t>3/31/2023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205053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DE6118-2437-4B30-8E3C-4D2BE6020583}" type="datetimeFigureOut">
              <a:rPr lang="en-US" smtClean="0"/>
              <a:pPr/>
              <a:t>3/31/2023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1785693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DE6118-2437-4B30-8E3C-4D2BE6020583}" type="datetimeFigureOut">
              <a:rPr lang="en-US" smtClean="0"/>
              <a:pPr/>
              <a:t>3/31/2023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0441876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DE6118-2437-4B30-8E3C-4D2BE6020583}" type="datetimeFigureOut">
              <a:rPr lang="en-US" smtClean="0"/>
              <a:pPr/>
              <a:t>3/31/2023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42859608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3/31/2023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2021260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3/31/2023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4475429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3/31/2023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466546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DE6118-2437-4B30-8E3C-4D2BE6020583}" type="datetimeFigureOut">
              <a:rPr lang="en-US" smtClean="0"/>
              <a:pPr/>
              <a:t>3/31/2023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1074580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smtClean="0"/>
              <a:t>3/31/2023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623104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smtClean="0"/>
              <a:t>3/31/2023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987299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smtClean="0"/>
              <a:t>3/31/2023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4240550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87DE6118-2437-4B30-8E3C-4D2BE6020583}" type="datetimeFigureOut">
              <a:rPr lang="en-US" smtClean="0"/>
              <a:t>3/31/2023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293073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3/31/2023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1140976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3/31/2023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1790806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7DE6118-2437-4B30-8E3C-4D2BE6020583}" type="datetimeFigureOut">
              <a:rPr lang="en-US" smtClean="0"/>
              <a:pPr/>
              <a:t>3/31/2023</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645065765"/>
      </p:ext>
    </p:extLst>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 id="2147483761"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ight sky with mountains far away on the horizon">
            <a:extLst>
              <a:ext uri="{FF2B5EF4-FFF2-40B4-BE49-F238E27FC236}">
                <a16:creationId xmlns:a16="http://schemas.microsoft.com/office/drawing/2014/main" xmlns="" id="{7C454B0C-0819-4D56-9275-BCE254DA659D}"/>
              </a:ext>
            </a:extLst>
          </p:cNvPr>
          <p:cNvPicPr>
            <a:picLocks noChangeAspect="1"/>
          </p:cNvPicPr>
          <p:nvPr/>
        </p:nvPicPr>
        <p:blipFill rotWithShape="1">
          <a:blip r:embed="rId3">
            <a:alphaModFix amt="20000"/>
            <a:extLst>
              <a:ext uri="{28A0092B-C50C-407E-A947-70E740481C1C}">
                <a14:useLocalDpi xmlns:a14="http://schemas.microsoft.com/office/drawing/2010/main"/>
              </a:ext>
            </a:extLst>
          </a:blip>
          <a:srcRect/>
          <a:stretch/>
        </p:blipFill>
        <p:spPr>
          <a:xfrm>
            <a:off x="0" y="-114285"/>
            <a:ext cx="12191980" cy="6857990"/>
          </a:xfrm>
          <a:prstGeom prst="rect">
            <a:avLst/>
          </a:prstGeom>
        </p:spPr>
      </p:pic>
      <p:sp>
        <p:nvSpPr>
          <p:cNvPr id="2" name="Title 1">
            <a:extLst>
              <a:ext uri="{FF2B5EF4-FFF2-40B4-BE49-F238E27FC236}">
                <a16:creationId xmlns:a16="http://schemas.microsoft.com/office/drawing/2014/main" xmlns="" id="{340C7600-5BA8-4A54-887F-74AF87750A31}"/>
              </a:ext>
            </a:extLst>
          </p:cNvPr>
          <p:cNvSpPr>
            <a:spLocks noGrp="1"/>
          </p:cNvSpPr>
          <p:nvPr>
            <p:ph type="ctrTitle"/>
          </p:nvPr>
        </p:nvSpPr>
        <p:spPr>
          <a:xfrm>
            <a:off x="3962399" y="2554817"/>
            <a:ext cx="7197726" cy="2421464"/>
          </a:xfrm>
        </p:spPr>
        <p:txBody>
          <a:bodyPr>
            <a:normAutofit/>
          </a:bodyPr>
          <a:lstStyle/>
          <a:p>
            <a:r>
              <a:rPr lang="en-US" b="1" dirty="0" smtClean="0"/>
              <a:t>Jesus Wins – Satan Loses</a:t>
            </a:r>
            <a:endParaRPr lang="en-US" b="1" dirty="0"/>
          </a:p>
        </p:txBody>
      </p:sp>
      <p:sp>
        <p:nvSpPr>
          <p:cNvPr id="3" name="Subtitle 2">
            <a:extLst>
              <a:ext uri="{FF2B5EF4-FFF2-40B4-BE49-F238E27FC236}">
                <a16:creationId xmlns:a16="http://schemas.microsoft.com/office/drawing/2014/main" xmlns="" id="{AE584786-6548-4BB4-95FD-977AD1F362C6}"/>
              </a:ext>
            </a:extLst>
          </p:cNvPr>
          <p:cNvSpPr>
            <a:spLocks noGrp="1"/>
          </p:cNvSpPr>
          <p:nvPr>
            <p:ph type="subTitle" idx="1"/>
          </p:nvPr>
        </p:nvSpPr>
        <p:spPr>
          <a:xfrm>
            <a:off x="3962399" y="4976282"/>
            <a:ext cx="7197726" cy="1405467"/>
          </a:xfrm>
        </p:spPr>
        <p:txBody>
          <a:bodyPr>
            <a:noAutofit/>
          </a:bodyPr>
          <a:lstStyle/>
          <a:p>
            <a:r>
              <a:rPr lang="en-US" sz="3600" b="1" dirty="0" smtClean="0">
                <a:solidFill>
                  <a:schemeClr val="accent1">
                    <a:lumMod val="40000"/>
                    <a:lumOff val="60000"/>
                  </a:schemeClr>
                </a:solidFill>
              </a:rPr>
              <a:t>Revelation 12</a:t>
            </a:r>
          </a:p>
          <a:p>
            <a:endParaRPr lang="en-US" sz="1100" dirty="0">
              <a:solidFill>
                <a:schemeClr val="accent1">
                  <a:lumMod val="40000"/>
                  <a:lumOff val="60000"/>
                </a:schemeClr>
              </a:solidFill>
            </a:endParaRPr>
          </a:p>
          <a:p>
            <a:r>
              <a:rPr lang="en-US" sz="2400" dirty="0" smtClean="0">
                <a:solidFill>
                  <a:schemeClr val="accent1">
                    <a:lumMod val="40000"/>
                    <a:lumOff val="60000"/>
                  </a:schemeClr>
                </a:solidFill>
              </a:rPr>
              <a:t>Lesson 1, 2</a:t>
            </a:r>
            <a:r>
              <a:rPr lang="en-US" sz="2400" baseline="30000" dirty="0" smtClean="0">
                <a:solidFill>
                  <a:schemeClr val="accent1">
                    <a:lumMod val="40000"/>
                    <a:lumOff val="60000"/>
                  </a:schemeClr>
                </a:solidFill>
              </a:rPr>
              <a:t>nd</a:t>
            </a:r>
            <a:r>
              <a:rPr lang="en-US" sz="2400" dirty="0" smtClean="0">
                <a:solidFill>
                  <a:schemeClr val="accent1">
                    <a:lumMod val="40000"/>
                    <a:lumOff val="60000"/>
                  </a:schemeClr>
                </a:solidFill>
              </a:rPr>
              <a:t> Quarter 2023</a:t>
            </a:r>
            <a:endParaRPr lang="en-US" sz="2400" dirty="0">
              <a:solidFill>
                <a:schemeClr val="accent1">
                  <a:lumMod val="40000"/>
                  <a:lumOff val="60000"/>
                </a:schemeClr>
              </a:solidFill>
            </a:endParaRPr>
          </a:p>
        </p:txBody>
      </p:sp>
    </p:spTree>
    <p:extLst>
      <p:ext uri="{BB962C8B-B14F-4D97-AF65-F5344CB8AC3E}">
        <p14:creationId xmlns:p14="http://schemas.microsoft.com/office/powerpoint/2010/main" val="3417721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Revelation 12:1, </a:t>
            </a:r>
            <a:br>
              <a:rPr lang="en-US" dirty="0" smtClean="0"/>
            </a:br>
            <a:r>
              <a:rPr lang="en-US" dirty="0" smtClean="0"/>
              <a:t>SDABC V. 7 p. 807</a:t>
            </a:r>
            <a:endParaRPr lang="en-US" dirty="0"/>
          </a:p>
        </p:txBody>
      </p:sp>
      <p:sp>
        <p:nvSpPr>
          <p:cNvPr id="3" name="Content Placeholder 2"/>
          <p:cNvSpPr>
            <a:spLocks noGrp="1"/>
          </p:cNvSpPr>
          <p:nvPr>
            <p:ph idx="1"/>
          </p:nvPr>
        </p:nvSpPr>
        <p:spPr>
          <a:xfrm>
            <a:off x="685802" y="2142067"/>
            <a:ext cx="7831181" cy="4206482"/>
          </a:xfrm>
        </p:spPr>
        <p:txBody>
          <a:bodyPr>
            <a:normAutofit lnSpcReduction="10000"/>
          </a:bodyPr>
          <a:lstStyle/>
          <a:p>
            <a:pPr marL="0" indent="0">
              <a:buNone/>
            </a:pPr>
            <a:r>
              <a:rPr lang="en-US" sz="3200" b="1" dirty="0" smtClean="0"/>
              <a:t>Clothed with the sun:  </a:t>
            </a:r>
          </a:p>
          <a:p>
            <a:pPr marL="0" indent="0">
              <a:buNone/>
            </a:pPr>
            <a:r>
              <a:rPr lang="en-US" sz="3200" dirty="0" smtClean="0"/>
              <a:t>This may be thought of as representing the glory of God, especially as revealed in the gospel.   </a:t>
            </a:r>
          </a:p>
          <a:p>
            <a:r>
              <a:rPr lang="en-US" sz="3200" i="1" dirty="0" smtClean="0"/>
              <a:t>…These </a:t>
            </a:r>
            <a:r>
              <a:rPr lang="en-US" sz="3200" i="1" dirty="0"/>
              <a:t>are they which came out of great tribulation, and have washed their robes, and made them white in the blood of the Lamb</a:t>
            </a:r>
            <a:r>
              <a:rPr lang="en-US" sz="3200" i="1" dirty="0" smtClean="0"/>
              <a:t>. </a:t>
            </a:r>
            <a:r>
              <a:rPr lang="en-US" sz="3200" dirty="0" smtClean="0"/>
              <a:t>(Revelation 7:14)</a:t>
            </a:r>
            <a:endParaRPr lang="en-US" sz="3200" dirty="0"/>
          </a:p>
        </p:txBody>
      </p:sp>
      <p:pic>
        <p:nvPicPr>
          <p:cNvPr id="2050" name="Picture 2" descr="woman-clothed-with-the-sun-mosaic-detail-of-the-woman-clothed-with-the ..."/>
          <p:cNvPicPr>
            <a:picLocks noChangeAspect="1" noChangeArrowheads="1"/>
          </p:cNvPicPr>
          <p:nvPr/>
        </p:nvPicPr>
        <p:blipFill rotWithShape="1">
          <a:blip r:embed="rId2">
            <a:extLst>
              <a:ext uri="{28A0092B-C50C-407E-A947-70E740481C1C}">
                <a14:useLocalDpi xmlns:a14="http://schemas.microsoft.com/office/drawing/2010/main" val="0"/>
              </a:ext>
            </a:extLst>
          </a:blip>
          <a:srcRect l="19022" t="422" r="15359" b="2865"/>
          <a:stretch/>
        </p:blipFill>
        <p:spPr bwMode="auto">
          <a:xfrm>
            <a:off x="8703733" y="0"/>
            <a:ext cx="3488267" cy="68771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4444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Revelation 12:1, </a:t>
            </a:r>
            <a:br>
              <a:rPr lang="en-US" dirty="0" smtClean="0"/>
            </a:br>
            <a:r>
              <a:rPr lang="en-US" dirty="0" smtClean="0"/>
              <a:t>SDABC V. 7 p. 807</a:t>
            </a:r>
            <a:endParaRPr lang="en-US" dirty="0"/>
          </a:p>
        </p:txBody>
      </p:sp>
      <p:sp>
        <p:nvSpPr>
          <p:cNvPr id="3" name="Content Placeholder 2"/>
          <p:cNvSpPr>
            <a:spLocks noGrp="1"/>
          </p:cNvSpPr>
          <p:nvPr>
            <p:ph idx="1"/>
          </p:nvPr>
        </p:nvSpPr>
        <p:spPr>
          <a:xfrm>
            <a:off x="685802" y="2142067"/>
            <a:ext cx="7831181" cy="4206482"/>
          </a:xfrm>
        </p:spPr>
        <p:txBody>
          <a:bodyPr>
            <a:normAutofit lnSpcReduction="10000"/>
          </a:bodyPr>
          <a:lstStyle/>
          <a:p>
            <a:pPr marL="0" indent="0">
              <a:buNone/>
            </a:pPr>
            <a:r>
              <a:rPr lang="en-US" sz="3200" b="1" dirty="0" smtClean="0"/>
              <a:t>The moon under her feet:  </a:t>
            </a:r>
          </a:p>
          <a:p>
            <a:pPr marL="0" indent="0">
              <a:buNone/>
            </a:pPr>
            <a:r>
              <a:rPr lang="en-US" sz="3200" dirty="0" smtClean="0"/>
              <a:t>This symbol is understood by many commentators as representing the system of types and shadows of OT times, which were eclipsed by the greater revelation that came through Christ.  The ceremonial law, being fulfilled in the life and death of Christ, could well be represented by the moon, which shines with light borrowed from the sun.  </a:t>
            </a:r>
          </a:p>
        </p:txBody>
      </p:sp>
      <p:pic>
        <p:nvPicPr>
          <p:cNvPr id="3074" name="Picture 2" descr="Woman Clothed with the Sun (rev 12) | Female images, Illustration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4420" y="0"/>
            <a:ext cx="3337580" cy="6875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28142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Revelation 12:1, </a:t>
            </a:r>
            <a:br>
              <a:rPr lang="en-US" dirty="0" smtClean="0"/>
            </a:br>
            <a:r>
              <a:rPr lang="en-US" dirty="0" smtClean="0"/>
              <a:t>SDABC V. 7 p. 807</a:t>
            </a:r>
            <a:endParaRPr lang="en-US" dirty="0"/>
          </a:p>
        </p:txBody>
      </p:sp>
      <p:sp>
        <p:nvSpPr>
          <p:cNvPr id="3" name="Content Placeholder 2"/>
          <p:cNvSpPr>
            <a:spLocks noGrp="1"/>
          </p:cNvSpPr>
          <p:nvPr>
            <p:ph idx="1"/>
          </p:nvPr>
        </p:nvSpPr>
        <p:spPr>
          <a:xfrm>
            <a:off x="685802" y="2142067"/>
            <a:ext cx="7831181" cy="4206482"/>
          </a:xfrm>
        </p:spPr>
        <p:txBody>
          <a:bodyPr>
            <a:normAutofit/>
          </a:bodyPr>
          <a:lstStyle/>
          <a:p>
            <a:pPr marL="0" indent="0">
              <a:buNone/>
            </a:pPr>
            <a:r>
              <a:rPr lang="en-US" sz="3200" b="1" dirty="0" smtClean="0"/>
              <a:t>A crown of twelve stars:  </a:t>
            </a:r>
          </a:p>
          <a:p>
            <a:pPr marL="0" indent="0">
              <a:buNone/>
            </a:pPr>
            <a:r>
              <a:rPr lang="en-US" sz="3200" dirty="0" smtClean="0"/>
              <a:t>This is a victor’s crown (</a:t>
            </a:r>
            <a:r>
              <a:rPr lang="en-US" sz="3200" i="1" dirty="0" err="1" smtClean="0"/>
              <a:t>stephanos</a:t>
            </a:r>
            <a:r>
              <a:rPr lang="en-US" sz="3200" dirty="0" smtClean="0"/>
              <a:t>).  The stars have been applied to either the 12 patriarchs or the 12 apostles or to both.  Since the principal emphasis in </a:t>
            </a:r>
            <a:r>
              <a:rPr lang="en-US" sz="3200" dirty="0" err="1" smtClean="0"/>
              <a:t>ch.</a:t>
            </a:r>
            <a:r>
              <a:rPr lang="en-US" sz="3200" dirty="0" smtClean="0"/>
              <a:t> 12 is to the NT church, the emphasis is doubtless on the 12 apostles.  At the same time, the picture of 12 tribes is also carried over into the NT church.  </a:t>
            </a:r>
          </a:p>
        </p:txBody>
      </p:sp>
      <p:pic>
        <p:nvPicPr>
          <p:cNvPr id="4098" name="Picture 2" descr="I AM COMING SOON! : The Woman of Revelation 12"/>
          <p:cNvPicPr>
            <a:picLocks noChangeAspect="1" noChangeArrowheads="1"/>
          </p:cNvPicPr>
          <p:nvPr/>
        </p:nvPicPr>
        <p:blipFill rotWithShape="1">
          <a:blip r:embed="rId2">
            <a:extLst>
              <a:ext uri="{28A0092B-C50C-407E-A947-70E740481C1C}">
                <a14:useLocalDpi xmlns:a14="http://schemas.microsoft.com/office/drawing/2010/main" val="0"/>
              </a:ext>
            </a:extLst>
          </a:blip>
          <a:srcRect l="36002"/>
          <a:stretch/>
        </p:blipFill>
        <p:spPr bwMode="auto">
          <a:xfrm>
            <a:off x="8948058" y="-1"/>
            <a:ext cx="3274106" cy="69369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87797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Revelation </a:t>
            </a:r>
            <a:r>
              <a:rPr lang="en-US" dirty="0" smtClean="0"/>
              <a:t>12:2</a:t>
            </a:r>
            <a:endParaRPr lang="en-US" dirty="0"/>
          </a:p>
        </p:txBody>
      </p:sp>
      <p:sp>
        <p:nvSpPr>
          <p:cNvPr id="4" name="Content Placeholder 3"/>
          <p:cNvSpPr>
            <a:spLocks noGrp="1"/>
          </p:cNvSpPr>
          <p:nvPr>
            <p:ph sz="half" idx="2"/>
          </p:nvPr>
        </p:nvSpPr>
        <p:spPr>
          <a:xfrm>
            <a:off x="6587183" y="2142067"/>
            <a:ext cx="4230044" cy="3649133"/>
          </a:xfrm>
        </p:spPr>
        <p:txBody>
          <a:bodyPr>
            <a:normAutofit/>
          </a:bodyPr>
          <a:lstStyle/>
          <a:p>
            <a:r>
              <a:rPr lang="en-US" sz="3600" b="1" baseline="30000" dirty="0"/>
              <a:t>2 </a:t>
            </a:r>
            <a:r>
              <a:rPr lang="en-US" sz="3600" dirty="0"/>
              <a:t>And she being with child cried, travailing in birth, and pained to be delivered.</a:t>
            </a:r>
            <a:endParaRPr lang="en-US" sz="3600" dirty="0"/>
          </a:p>
        </p:txBody>
      </p:sp>
      <p:pic>
        <p:nvPicPr>
          <p:cNvPr id="5122" name="Picture 2" descr="The Woman Clothed With the Sun - Israel My Glory"/>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78902" y="1930539"/>
            <a:ext cx="6108281" cy="4072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11995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Revelation </a:t>
            </a:r>
            <a:r>
              <a:rPr lang="en-US" dirty="0" smtClean="0"/>
              <a:t>12:3</a:t>
            </a:r>
            <a:endParaRPr lang="en-US" dirty="0"/>
          </a:p>
        </p:txBody>
      </p:sp>
      <p:sp>
        <p:nvSpPr>
          <p:cNvPr id="3" name="Content Placeholder 2"/>
          <p:cNvSpPr>
            <a:spLocks noGrp="1"/>
          </p:cNvSpPr>
          <p:nvPr>
            <p:ph sz="half" idx="1"/>
          </p:nvPr>
        </p:nvSpPr>
        <p:spPr/>
        <p:txBody>
          <a:bodyPr>
            <a:noAutofit/>
          </a:bodyPr>
          <a:lstStyle/>
          <a:p>
            <a:r>
              <a:rPr lang="en-US" sz="3600" b="1" baseline="30000" dirty="0"/>
              <a:t>3 </a:t>
            </a:r>
            <a:r>
              <a:rPr lang="en-US" sz="3600" dirty="0"/>
              <a:t>And there appeared another wonder in heaven; and behold a great red dragon, having seven heads and ten horns, and seven crowns upon his heads.</a:t>
            </a:r>
            <a:endParaRPr lang="en-US" sz="3600" dirty="0"/>
          </a:p>
        </p:txBody>
      </p:sp>
      <p:pic>
        <p:nvPicPr>
          <p:cNvPr id="6146" name="Picture 2" descr="THE RED DRAGON: The Revelation 12 Sign (Part II) - UNSEALED - World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594077" y="2142067"/>
            <a:ext cx="6597923" cy="37722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23536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300446"/>
            <a:ext cx="10131425" cy="770709"/>
          </a:xfrm>
        </p:spPr>
        <p:txBody>
          <a:bodyPr>
            <a:normAutofit/>
          </a:bodyPr>
          <a:lstStyle/>
          <a:p>
            <a:r>
              <a:rPr lang="en-US" dirty="0" smtClean="0"/>
              <a:t>Revelation 12:3, SDABC V. 7 p. 807</a:t>
            </a:r>
            <a:endParaRPr lang="en-US" dirty="0"/>
          </a:p>
        </p:txBody>
      </p:sp>
      <p:sp>
        <p:nvSpPr>
          <p:cNvPr id="3" name="Content Placeholder 2"/>
          <p:cNvSpPr>
            <a:spLocks noGrp="1"/>
          </p:cNvSpPr>
          <p:nvPr>
            <p:ph idx="1"/>
          </p:nvPr>
        </p:nvSpPr>
        <p:spPr>
          <a:xfrm>
            <a:off x="685802" y="1071154"/>
            <a:ext cx="7831181" cy="5277395"/>
          </a:xfrm>
        </p:spPr>
        <p:txBody>
          <a:bodyPr>
            <a:normAutofit fontScale="92500"/>
          </a:bodyPr>
          <a:lstStyle/>
          <a:p>
            <a:pPr marL="0" indent="0">
              <a:buNone/>
            </a:pPr>
            <a:r>
              <a:rPr lang="en-US" sz="3200" b="1" dirty="0" smtClean="0"/>
              <a:t>A great red dragon:  </a:t>
            </a:r>
          </a:p>
          <a:p>
            <a:pPr marL="0" indent="0">
              <a:buNone/>
            </a:pPr>
            <a:r>
              <a:rPr lang="en-US" sz="3200" dirty="0" smtClean="0"/>
              <a:t>In v.9 the power thus represented is identified as “that old serpent, called the Devil, and Satan.”  Here the symbol represents Satan as working through pagan Rome, the power ruling the world when Jesus was born.  The dragon is described as “red,” probably because of the fact that in all his connection with the church of God he has appeared in the role of persecutor and destroyer.  It has been his studied purpose to destroy the children of the Most High.  </a:t>
            </a:r>
          </a:p>
        </p:txBody>
      </p:sp>
      <p:pic>
        <p:nvPicPr>
          <p:cNvPr id="8194" name="Picture 2" descr="The Great Red Dragon » Christian Overcomers"/>
          <p:cNvPicPr>
            <a:picLocks noChangeAspect="1" noChangeArrowheads="1"/>
          </p:cNvPicPr>
          <p:nvPr/>
        </p:nvPicPr>
        <p:blipFill rotWithShape="1">
          <a:blip r:embed="rId2">
            <a:extLst>
              <a:ext uri="{28A0092B-C50C-407E-A947-70E740481C1C}">
                <a14:useLocalDpi xmlns:a14="http://schemas.microsoft.com/office/drawing/2010/main" val="0"/>
              </a:ext>
            </a:extLst>
          </a:blip>
          <a:srcRect l="9095" r="8361"/>
          <a:stretch/>
        </p:blipFill>
        <p:spPr bwMode="auto">
          <a:xfrm flipH="1">
            <a:off x="8516983" y="0"/>
            <a:ext cx="367066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92887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300446"/>
            <a:ext cx="10131425" cy="770709"/>
          </a:xfrm>
        </p:spPr>
        <p:txBody>
          <a:bodyPr>
            <a:normAutofit/>
          </a:bodyPr>
          <a:lstStyle/>
          <a:p>
            <a:r>
              <a:rPr lang="en-US" dirty="0" smtClean="0"/>
              <a:t>Revelation 12:3, SDABC V. 7 p. 807-8</a:t>
            </a:r>
            <a:endParaRPr lang="en-US" dirty="0"/>
          </a:p>
        </p:txBody>
      </p:sp>
      <p:sp>
        <p:nvSpPr>
          <p:cNvPr id="3" name="Content Placeholder 2"/>
          <p:cNvSpPr>
            <a:spLocks noGrp="1"/>
          </p:cNvSpPr>
          <p:nvPr>
            <p:ph idx="1"/>
          </p:nvPr>
        </p:nvSpPr>
        <p:spPr>
          <a:xfrm>
            <a:off x="685802" y="1071154"/>
            <a:ext cx="7413169" cy="5277395"/>
          </a:xfrm>
        </p:spPr>
        <p:txBody>
          <a:bodyPr>
            <a:normAutofit fontScale="92500" lnSpcReduction="20000"/>
          </a:bodyPr>
          <a:lstStyle/>
          <a:p>
            <a:pPr marL="0" indent="0">
              <a:buNone/>
            </a:pPr>
            <a:r>
              <a:rPr lang="en-US" sz="3200" b="1" dirty="0" smtClean="0"/>
              <a:t>Seven heads:  </a:t>
            </a:r>
          </a:p>
          <a:p>
            <a:pPr marL="0" indent="0">
              <a:buNone/>
            </a:pPr>
            <a:r>
              <a:rPr lang="en-US" sz="3200" dirty="0" smtClean="0"/>
              <a:t>Seven heads appear also on the beast John saw rising from the sea (Rev. 13:1) [the one who had “a </a:t>
            </a:r>
            <a:r>
              <a:rPr lang="en-US" sz="3200" dirty="0"/>
              <a:t>mouth speaking great things and </a:t>
            </a:r>
            <a:r>
              <a:rPr lang="en-US" sz="3200" dirty="0" smtClean="0"/>
              <a:t>blasphemies” and continued 42 months], and on the scarlet-colored beast (Rev. 17:3).  The heads in </a:t>
            </a:r>
            <a:r>
              <a:rPr lang="en-US" sz="3200" dirty="0" err="1" smtClean="0"/>
              <a:t>ch.</a:t>
            </a:r>
            <a:r>
              <a:rPr lang="en-US" sz="3200" dirty="0" smtClean="0"/>
              <a:t> 17:9-10 are identified as “seven mountains” and “seven kings.”  It seems reasonable to conclude that the seven heads of the dragon represent political powers that have championed the cause of the dragon, and through which the dragon has exercised his persecuting power.  </a:t>
            </a:r>
          </a:p>
        </p:txBody>
      </p:sp>
      <p:pic>
        <p:nvPicPr>
          <p:cNvPr id="10246" name="Picture 6" descr="The Woman and the Dragon - (Book of revelation chapter 12) - image by ..."/>
          <p:cNvPicPr>
            <a:picLocks noChangeAspect="1" noChangeArrowheads="1"/>
          </p:cNvPicPr>
          <p:nvPr/>
        </p:nvPicPr>
        <p:blipFill rotWithShape="1">
          <a:blip r:embed="rId2">
            <a:extLst>
              <a:ext uri="{28A0092B-C50C-407E-A947-70E740481C1C}">
                <a14:useLocalDpi xmlns:a14="http://schemas.microsoft.com/office/drawing/2010/main" val="0"/>
              </a:ext>
            </a:extLst>
          </a:blip>
          <a:srcRect l="49012" r="19729"/>
          <a:stretch/>
        </p:blipFill>
        <p:spPr bwMode="auto">
          <a:xfrm>
            <a:off x="8098971" y="0"/>
            <a:ext cx="4093029" cy="6850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72513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300446"/>
            <a:ext cx="10131425" cy="770709"/>
          </a:xfrm>
        </p:spPr>
        <p:txBody>
          <a:bodyPr>
            <a:normAutofit/>
          </a:bodyPr>
          <a:lstStyle/>
          <a:p>
            <a:r>
              <a:rPr lang="en-US" dirty="0" smtClean="0"/>
              <a:t>Revelation 17:9-10</a:t>
            </a:r>
            <a:endParaRPr lang="en-US" dirty="0"/>
          </a:p>
        </p:txBody>
      </p:sp>
      <p:sp>
        <p:nvSpPr>
          <p:cNvPr id="3" name="Content Placeholder 2"/>
          <p:cNvSpPr>
            <a:spLocks noGrp="1"/>
          </p:cNvSpPr>
          <p:nvPr>
            <p:ph idx="1"/>
          </p:nvPr>
        </p:nvSpPr>
        <p:spPr>
          <a:xfrm>
            <a:off x="685802" y="1071154"/>
            <a:ext cx="7051763" cy="5277395"/>
          </a:xfrm>
        </p:spPr>
        <p:txBody>
          <a:bodyPr>
            <a:normAutofit/>
          </a:bodyPr>
          <a:lstStyle/>
          <a:p>
            <a:r>
              <a:rPr lang="en-US" sz="3200" b="1" baseline="30000" dirty="0"/>
              <a:t>9 </a:t>
            </a:r>
            <a:r>
              <a:rPr lang="en-US" sz="3200" dirty="0"/>
              <a:t>And here is the mind which hath wisdom. The seven heads are seven mountains, on which the woman </a:t>
            </a:r>
            <a:r>
              <a:rPr lang="en-US" sz="3200" dirty="0" err="1"/>
              <a:t>sitteth</a:t>
            </a:r>
            <a:r>
              <a:rPr lang="en-US" sz="3200" dirty="0"/>
              <a:t>.</a:t>
            </a:r>
          </a:p>
          <a:p>
            <a:r>
              <a:rPr lang="en-US" sz="3200" b="1" baseline="30000" dirty="0"/>
              <a:t>10 </a:t>
            </a:r>
            <a:r>
              <a:rPr lang="en-US" sz="3200" dirty="0"/>
              <a:t>And there are seven kings: five are fallen, and one is, and the other is not yet come; and when he cometh, he must continue a short space.</a:t>
            </a:r>
          </a:p>
        </p:txBody>
      </p:sp>
      <p:pic>
        <p:nvPicPr>
          <p:cNvPr id="10242" name="Picture 2" descr="The Great Red Dragon...the Woman's Enemy. Revelation 12:3-4 - Pastor ..."/>
          <p:cNvPicPr>
            <a:picLocks noChangeAspect="1" noChangeArrowheads="1"/>
          </p:cNvPicPr>
          <p:nvPr/>
        </p:nvPicPr>
        <p:blipFill rotWithShape="1">
          <a:blip r:embed="rId2">
            <a:extLst>
              <a:ext uri="{28A0092B-C50C-407E-A947-70E740481C1C}">
                <a14:useLocalDpi xmlns:a14="http://schemas.microsoft.com/office/drawing/2010/main" val="0"/>
              </a:ext>
            </a:extLst>
          </a:blip>
          <a:srcRect l="28738" r="22616"/>
          <a:stretch/>
        </p:blipFill>
        <p:spPr bwMode="auto">
          <a:xfrm>
            <a:off x="7737565" y="0"/>
            <a:ext cx="445443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93624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300446"/>
            <a:ext cx="10131425" cy="770709"/>
          </a:xfrm>
        </p:spPr>
        <p:txBody>
          <a:bodyPr>
            <a:normAutofit/>
          </a:bodyPr>
          <a:lstStyle/>
          <a:p>
            <a:r>
              <a:rPr lang="en-US" dirty="0" smtClean="0"/>
              <a:t>Revelation 12:3, SDABC V. 7 p. 808</a:t>
            </a:r>
            <a:endParaRPr lang="en-US" dirty="0"/>
          </a:p>
        </p:txBody>
      </p:sp>
      <p:sp>
        <p:nvSpPr>
          <p:cNvPr id="3" name="Content Placeholder 2"/>
          <p:cNvSpPr>
            <a:spLocks noGrp="1"/>
          </p:cNvSpPr>
          <p:nvPr>
            <p:ph idx="1"/>
          </p:nvPr>
        </p:nvSpPr>
        <p:spPr>
          <a:xfrm>
            <a:off x="685802" y="1071154"/>
            <a:ext cx="8014454" cy="5277395"/>
          </a:xfrm>
        </p:spPr>
        <p:txBody>
          <a:bodyPr>
            <a:normAutofit lnSpcReduction="10000"/>
          </a:bodyPr>
          <a:lstStyle/>
          <a:p>
            <a:pPr marL="0" indent="0">
              <a:buNone/>
            </a:pPr>
            <a:r>
              <a:rPr lang="en-US" sz="3200" b="1" dirty="0" smtClean="0"/>
              <a:t>Ten horns:  </a:t>
            </a:r>
          </a:p>
          <a:p>
            <a:pPr marL="0" indent="0">
              <a:buNone/>
            </a:pPr>
            <a:r>
              <a:rPr lang="en-US" sz="3200" dirty="0" smtClean="0"/>
              <a:t>The beast of </a:t>
            </a:r>
            <a:r>
              <a:rPr lang="en-US" sz="3200" dirty="0" err="1" smtClean="0"/>
              <a:t>ch.</a:t>
            </a:r>
            <a:r>
              <a:rPr lang="en-US" sz="3200" dirty="0" smtClean="0"/>
              <a:t> 13 and </a:t>
            </a:r>
            <a:r>
              <a:rPr lang="en-US" sz="3200" dirty="0" err="1" smtClean="0"/>
              <a:t>ch.</a:t>
            </a:r>
            <a:r>
              <a:rPr lang="en-US" sz="3200" dirty="0" smtClean="0"/>
              <a:t> 17 also had ten horns each.  Some hold the ten horns of the dragon to be identical with those of the two beasts, and the latter to be identical with the ten horns of the fourth beast of Daniel 7.  Others see a more general designation for the minor political powers through which Satan has operated, in contrast with the seven heads, which may be regarded as representing the major political powers.  </a:t>
            </a:r>
          </a:p>
        </p:txBody>
      </p:sp>
      <p:pic>
        <p:nvPicPr>
          <p:cNvPr id="12290" name="Picture 2" descr="Red Dragon of Revelation Original Painting -Auction- — Weasy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00256" y="12041"/>
            <a:ext cx="3491744" cy="6845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15942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300446"/>
            <a:ext cx="10131425" cy="770709"/>
          </a:xfrm>
        </p:spPr>
        <p:txBody>
          <a:bodyPr>
            <a:normAutofit/>
          </a:bodyPr>
          <a:lstStyle/>
          <a:p>
            <a:r>
              <a:rPr lang="en-US" dirty="0" smtClean="0"/>
              <a:t>Revelation 12:3, SDABC V. 7 p. 808</a:t>
            </a:r>
            <a:endParaRPr lang="en-US" dirty="0"/>
          </a:p>
        </p:txBody>
      </p:sp>
      <p:sp>
        <p:nvSpPr>
          <p:cNvPr id="3" name="Content Placeholder 2"/>
          <p:cNvSpPr>
            <a:spLocks noGrp="1"/>
          </p:cNvSpPr>
          <p:nvPr>
            <p:ph idx="1"/>
          </p:nvPr>
        </p:nvSpPr>
        <p:spPr>
          <a:xfrm>
            <a:off x="685802" y="1071154"/>
            <a:ext cx="7387044" cy="5277395"/>
          </a:xfrm>
        </p:spPr>
        <p:txBody>
          <a:bodyPr>
            <a:normAutofit/>
          </a:bodyPr>
          <a:lstStyle/>
          <a:p>
            <a:pPr marL="0" indent="0">
              <a:buNone/>
            </a:pPr>
            <a:r>
              <a:rPr lang="en-US" sz="3200" b="1" dirty="0" smtClean="0"/>
              <a:t>Crowns</a:t>
            </a:r>
          </a:p>
          <a:p>
            <a:pPr marL="0" indent="0">
              <a:buNone/>
            </a:pPr>
            <a:r>
              <a:rPr lang="en-US" sz="3200" dirty="0" smtClean="0"/>
              <a:t>These are “</a:t>
            </a:r>
            <a:r>
              <a:rPr lang="en-US" sz="3200" i="1" dirty="0" err="1" smtClean="0"/>
              <a:t>diadēmata</a:t>
            </a:r>
            <a:r>
              <a:rPr lang="en-US" sz="3200" dirty="0" smtClean="0"/>
              <a:t>,” literally, “something bound around.”  The word was used to describe the Persian badge of kingship, a blue ribbon trimmed with white, worn on the turban.  Hence the word came to be used as a badge of royalty.  It is contrasted with </a:t>
            </a:r>
            <a:r>
              <a:rPr lang="en-US" sz="3200" i="1" dirty="0" err="1" smtClean="0"/>
              <a:t>stephanos</a:t>
            </a:r>
            <a:r>
              <a:rPr lang="en-US" sz="3200" dirty="0" smtClean="0"/>
              <a:t>, the crown or garland of victory adorning the woman.  </a:t>
            </a:r>
          </a:p>
        </p:txBody>
      </p:sp>
      <p:pic>
        <p:nvPicPr>
          <p:cNvPr id="13314" name="Picture 2" descr="The Dragon (Revelation 12) | Revelation Made Clear"/>
          <p:cNvPicPr>
            <a:picLocks noChangeAspect="1" noChangeArrowheads="1"/>
          </p:cNvPicPr>
          <p:nvPr/>
        </p:nvPicPr>
        <p:blipFill rotWithShape="1">
          <a:blip r:embed="rId2">
            <a:extLst>
              <a:ext uri="{28A0092B-C50C-407E-A947-70E740481C1C}">
                <a14:useLocalDpi xmlns:a14="http://schemas.microsoft.com/office/drawing/2010/main" val="0"/>
              </a:ext>
            </a:extLst>
          </a:blip>
          <a:srcRect l="40948" t="571" r="15552" b="-571"/>
          <a:stretch/>
        </p:blipFill>
        <p:spPr bwMode="auto">
          <a:xfrm>
            <a:off x="8072846" y="-1"/>
            <a:ext cx="4070262" cy="70176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80300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Memory Text:  Revelation 12:17</a:t>
            </a:r>
            <a:endParaRPr lang="en-US" dirty="0"/>
          </a:p>
        </p:txBody>
      </p:sp>
      <p:sp>
        <p:nvSpPr>
          <p:cNvPr id="3" name="Content Placeholder 2"/>
          <p:cNvSpPr>
            <a:spLocks noGrp="1"/>
          </p:cNvSpPr>
          <p:nvPr>
            <p:ph idx="1"/>
          </p:nvPr>
        </p:nvSpPr>
        <p:spPr/>
        <p:txBody>
          <a:bodyPr>
            <a:normAutofit/>
          </a:bodyPr>
          <a:lstStyle/>
          <a:p>
            <a:r>
              <a:rPr lang="en-US" sz="4000" b="1" baseline="30000" dirty="0"/>
              <a:t>17 </a:t>
            </a:r>
            <a:r>
              <a:rPr lang="en-US" sz="4000" dirty="0"/>
              <a:t>And the dragon was wroth with the woman, and went to make war with the remnant of her seed, which keep the commandments of God, and have the testimony of Jesus Christ.</a:t>
            </a:r>
            <a:endParaRPr lang="en-US" sz="4000" dirty="0"/>
          </a:p>
        </p:txBody>
      </p:sp>
    </p:spTree>
    <p:extLst>
      <p:ext uri="{BB962C8B-B14F-4D97-AF65-F5344CB8AC3E}">
        <p14:creationId xmlns:p14="http://schemas.microsoft.com/office/powerpoint/2010/main" val="41277600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Revelation </a:t>
            </a:r>
            <a:r>
              <a:rPr lang="en-US" dirty="0" smtClean="0"/>
              <a:t>12:4</a:t>
            </a:r>
            <a:endParaRPr lang="en-US" dirty="0"/>
          </a:p>
        </p:txBody>
      </p:sp>
      <p:sp>
        <p:nvSpPr>
          <p:cNvPr id="4" name="Content Placeholder 3"/>
          <p:cNvSpPr>
            <a:spLocks noGrp="1"/>
          </p:cNvSpPr>
          <p:nvPr>
            <p:ph sz="half" idx="2"/>
          </p:nvPr>
        </p:nvSpPr>
        <p:spPr>
          <a:xfrm>
            <a:off x="6587182" y="1882318"/>
            <a:ext cx="5051823" cy="4583795"/>
          </a:xfrm>
        </p:spPr>
        <p:txBody>
          <a:bodyPr>
            <a:normAutofit lnSpcReduction="10000"/>
          </a:bodyPr>
          <a:lstStyle/>
          <a:p>
            <a:pPr marL="0" indent="0">
              <a:buNone/>
            </a:pPr>
            <a:r>
              <a:rPr lang="en-US" sz="3600" b="1" baseline="30000" dirty="0"/>
              <a:t>4 </a:t>
            </a:r>
            <a:r>
              <a:rPr lang="en-US" sz="3600" dirty="0"/>
              <a:t>And his tail drew the third part of the stars of heaven, and did cast them to the earth: and the dragon stood before the woman which was ready to be delivered, for to devour her child as soon as it was born.</a:t>
            </a:r>
            <a:endParaRPr lang="en-US" sz="3600" dirty="0"/>
          </a:p>
        </p:txBody>
      </p:sp>
      <p:pic>
        <p:nvPicPr>
          <p:cNvPr id="14338" name="Picture 2" descr="The Woman clothed with the Sun | Esoteric art, Occult, Dark art"/>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30845" y="1882318"/>
            <a:ext cx="6156338" cy="45837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98611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2206" y="300446"/>
            <a:ext cx="8869680" cy="770709"/>
          </a:xfrm>
        </p:spPr>
        <p:txBody>
          <a:bodyPr>
            <a:normAutofit fontScale="90000"/>
          </a:bodyPr>
          <a:lstStyle/>
          <a:p>
            <a:r>
              <a:rPr lang="en-US" dirty="0" smtClean="0"/>
              <a:t>Revelation 12:4, Testimonies to the Church</a:t>
            </a:r>
            <a:endParaRPr lang="en-US" dirty="0"/>
          </a:p>
        </p:txBody>
      </p:sp>
      <p:sp>
        <p:nvSpPr>
          <p:cNvPr id="3" name="Content Placeholder 2"/>
          <p:cNvSpPr>
            <a:spLocks noGrp="1"/>
          </p:cNvSpPr>
          <p:nvPr>
            <p:ph idx="1"/>
          </p:nvPr>
        </p:nvSpPr>
        <p:spPr>
          <a:xfrm>
            <a:off x="2952206" y="1071155"/>
            <a:ext cx="8778239" cy="5551714"/>
          </a:xfrm>
        </p:spPr>
        <p:txBody>
          <a:bodyPr>
            <a:normAutofit fontScale="92500"/>
          </a:bodyPr>
          <a:lstStyle/>
          <a:p>
            <a:r>
              <a:rPr lang="en-US" sz="3200" dirty="0"/>
              <a:t>Satan in his rebellion took a third part of the angels. They turned from the Father and from His Son, and united with the instigator of rebellion. </a:t>
            </a:r>
            <a:r>
              <a:rPr lang="en-US" sz="3200" dirty="0" smtClean="0"/>
              <a:t>  -3T 115</a:t>
            </a:r>
          </a:p>
          <a:p>
            <a:r>
              <a:rPr lang="en-US" sz="3200" dirty="0"/>
              <a:t>When Satan became disaffected in heaven, he did not lay his complaint before God and Christ; but he went among the angels who thought him perfect and represented that God had done him injustice in preferring Christ to himself. The result of this misrepresentation was that through their sympathy with him one third of the angels lost their innocence, their high estate, and their happy home. </a:t>
            </a:r>
            <a:r>
              <a:rPr lang="en-US" sz="3200" dirty="0" smtClean="0"/>
              <a:t> -5T 291</a:t>
            </a:r>
          </a:p>
        </p:txBody>
      </p:sp>
      <p:pic>
        <p:nvPicPr>
          <p:cNvPr id="15362" name="Picture 2" descr="Holy Bible (KJV) - Matthew 24 | Genius"/>
          <p:cNvPicPr>
            <a:picLocks noChangeAspect="1" noChangeArrowheads="1"/>
          </p:cNvPicPr>
          <p:nvPr/>
        </p:nvPicPr>
        <p:blipFill rotWithShape="1">
          <a:blip r:embed="rId2">
            <a:extLst>
              <a:ext uri="{28A0092B-C50C-407E-A947-70E740481C1C}">
                <a14:useLocalDpi xmlns:a14="http://schemas.microsoft.com/office/drawing/2010/main" val="0"/>
              </a:ext>
            </a:extLst>
          </a:blip>
          <a:srcRect l="1347" r="67126"/>
          <a:stretch/>
        </p:blipFill>
        <p:spPr bwMode="auto">
          <a:xfrm>
            <a:off x="-1" y="0"/>
            <a:ext cx="288689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91149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17474" y="300446"/>
            <a:ext cx="6165669" cy="770709"/>
          </a:xfrm>
        </p:spPr>
        <p:txBody>
          <a:bodyPr>
            <a:normAutofit fontScale="90000"/>
          </a:bodyPr>
          <a:lstStyle/>
          <a:p>
            <a:r>
              <a:rPr lang="en-US" dirty="0" smtClean="0"/>
              <a:t>Revelation 12:4, Matthew 2:16</a:t>
            </a:r>
            <a:endParaRPr lang="en-US" dirty="0"/>
          </a:p>
        </p:txBody>
      </p:sp>
      <p:sp>
        <p:nvSpPr>
          <p:cNvPr id="3" name="Content Placeholder 2"/>
          <p:cNvSpPr>
            <a:spLocks noGrp="1"/>
          </p:cNvSpPr>
          <p:nvPr>
            <p:ph idx="1"/>
          </p:nvPr>
        </p:nvSpPr>
        <p:spPr>
          <a:xfrm>
            <a:off x="5734593" y="1071155"/>
            <a:ext cx="5995851" cy="5225142"/>
          </a:xfrm>
        </p:spPr>
        <p:txBody>
          <a:bodyPr>
            <a:normAutofit/>
          </a:bodyPr>
          <a:lstStyle/>
          <a:p>
            <a:r>
              <a:rPr lang="en-US" sz="3200" b="1" baseline="30000" dirty="0"/>
              <a:t>16 </a:t>
            </a:r>
            <a:r>
              <a:rPr lang="en-US" sz="3200" dirty="0"/>
              <a:t>Then Herod, when he saw that he was mocked of the wise men, was exceeding wroth, and sent forth, and slew all the children that were in Bethlehem, and in all the coasts thereof, from two years old and under, according to the time which he had diligently inquired of the wise men.</a:t>
            </a:r>
            <a:endParaRPr lang="en-US" sz="3200" dirty="0" smtClean="0"/>
          </a:p>
        </p:txBody>
      </p:sp>
      <p:pic>
        <p:nvPicPr>
          <p:cNvPr id="16388" name="Picture 4" descr="How many Holy Innocents were killed by King Herod? - Archdiocese of Malta"/>
          <p:cNvPicPr>
            <a:picLocks noChangeAspect="1" noChangeArrowheads="1"/>
          </p:cNvPicPr>
          <p:nvPr/>
        </p:nvPicPr>
        <p:blipFill rotWithShape="1">
          <a:blip r:embed="rId2">
            <a:extLst>
              <a:ext uri="{28A0092B-C50C-407E-A947-70E740481C1C}">
                <a14:useLocalDpi xmlns:a14="http://schemas.microsoft.com/office/drawing/2010/main" val="0"/>
              </a:ext>
            </a:extLst>
          </a:blip>
          <a:srcRect l="55328" r="6209"/>
          <a:stretch/>
        </p:blipFill>
        <p:spPr bwMode="auto">
          <a:xfrm>
            <a:off x="-13063" y="0"/>
            <a:ext cx="5603966" cy="6865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77129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Revelation </a:t>
            </a:r>
            <a:r>
              <a:rPr lang="en-US" dirty="0" smtClean="0"/>
              <a:t>12:5</a:t>
            </a:r>
            <a:endParaRPr lang="en-US" dirty="0"/>
          </a:p>
        </p:txBody>
      </p:sp>
      <p:sp>
        <p:nvSpPr>
          <p:cNvPr id="3" name="Content Placeholder 2"/>
          <p:cNvSpPr>
            <a:spLocks noGrp="1"/>
          </p:cNvSpPr>
          <p:nvPr>
            <p:ph sz="half" idx="1"/>
          </p:nvPr>
        </p:nvSpPr>
        <p:spPr/>
        <p:txBody>
          <a:bodyPr>
            <a:noAutofit/>
          </a:bodyPr>
          <a:lstStyle/>
          <a:p>
            <a:r>
              <a:rPr lang="en-US" sz="3600" b="1" baseline="30000" dirty="0"/>
              <a:t>5 </a:t>
            </a:r>
            <a:r>
              <a:rPr lang="en-US" sz="3600" dirty="0"/>
              <a:t>And she brought forth a man child, who was to rule all nations with a rod of iron: and her child was caught up unto God, and to his throne.</a:t>
            </a:r>
            <a:r>
              <a:rPr lang="en-US" sz="3600" dirty="0" smtClean="0"/>
              <a:t>.</a:t>
            </a:r>
            <a:endParaRPr lang="en-US" sz="3600" dirty="0"/>
          </a:p>
        </p:txBody>
      </p:sp>
      <p:pic>
        <p:nvPicPr>
          <p:cNvPr id="17414" name="Picture 6" descr="Bending the Rod of Iron - Mormon Basics"/>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438925" y="2141538"/>
            <a:ext cx="3760738" cy="36496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79550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Revelation 12:5, </a:t>
            </a:r>
            <a:br>
              <a:rPr lang="en-US" dirty="0" smtClean="0"/>
            </a:br>
            <a:r>
              <a:rPr lang="en-US" dirty="0" smtClean="0"/>
              <a:t>Psalm 2:8-9</a:t>
            </a:r>
            <a:endParaRPr lang="en-US" dirty="0"/>
          </a:p>
        </p:txBody>
      </p:sp>
      <p:sp>
        <p:nvSpPr>
          <p:cNvPr id="3" name="Content Placeholder 2"/>
          <p:cNvSpPr>
            <a:spLocks noGrp="1"/>
          </p:cNvSpPr>
          <p:nvPr>
            <p:ph idx="1"/>
          </p:nvPr>
        </p:nvSpPr>
        <p:spPr>
          <a:xfrm>
            <a:off x="685802" y="2142067"/>
            <a:ext cx="7831181" cy="4206482"/>
          </a:xfrm>
        </p:spPr>
        <p:txBody>
          <a:bodyPr>
            <a:normAutofit/>
          </a:bodyPr>
          <a:lstStyle/>
          <a:p>
            <a:r>
              <a:rPr lang="en-US" sz="3200" b="1" baseline="30000" dirty="0"/>
              <a:t>8 </a:t>
            </a:r>
            <a:r>
              <a:rPr lang="en-US" sz="3200" dirty="0"/>
              <a:t>Ask of me, and I shall give thee the heathen for thine inheritance, and the uttermost parts of the earth for thy possession.</a:t>
            </a:r>
          </a:p>
          <a:p>
            <a:r>
              <a:rPr lang="en-US" sz="3200" b="1" baseline="30000" dirty="0"/>
              <a:t>9 </a:t>
            </a:r>
            <a:r>
              <a:rPr lang="en-US" sz="3200" dirty="0"/>
              <a:t>Thou shalt break them with a rod of iron; thou shalt dash them in pieces like a potter's vessel.</a:t>
            </a:r>
          </a:p>
        </p:txBody>
      </p:sp>
      <p:pic>
        <p:nvPicPr>
          <p:cNvPr id="19458" name="Picture 2" descr="Anansi and the Wisdom of the World - Quatr.us Study Guides"/>
          <p:cNvPicPr>
            <a:picLocks noChangeAspect="1" noChangeArrowheads="1"/>
          </p:cNvPicPr>
          <p:nvPr/>
        </p:nvPicPr>
        <p:blipFill rotWithShape="1">
          <a:blip r:embed="rId2">
            <a:extLst>
              <a:ext uri="{28A0092B-C50C-407E-A947-70E740481C1C}">
                <a14:useLocalDpi xmlns:a14="http://schemas.microsoft.com/office/drawing/2010/main" val="0"/>
              </a:ext>
            </a:extLst>
          </a:blip>
          <a:srcRect l="19625"/>
          <a:stretch/>
        </p:blipFill>
        <p:spPr bwMode="auto">
          <a:xfrm>
            <a:off x="8438606" y="-76730"/>
            <a:ext cx="3753394" cy="6934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72060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09006"/>
            <a:ext cx="10131425" cy="757645"/>
          </a:xfrm>
        </p:spPr>
        <p:txBody>
          <a:bodyPr>
            <a:normAutofit/>
          </a:bodyPr>
          <a:lstStyle/>
          <a:p>
            <a:r>
              <a:rPr lang="en-US" dirty="0" smtClean="0"/>
              <a:t>Revelation 12:5, Hebrews 1:1-3</a:t>
            </a:r>
            <a:endParaRPr lang="en-US" dirty="0"/>
          </a:p>
        </p:txBody>
      </p:sp>
      <p:sp>
        <p:nvSpPr>
          <p:cNvPr id="3" name="Content Placeholder 2"/>
          <p:cNvSpPr>
            <a:spLocks noGrp="1"/>
          </p:cNvSpPr>
          <p:nvPr>
            <p:ph idx="1"/>
          </p:nvPr>
        </p:nvSpPr>
        <p:spPr>
          <a:xfrm>
            <a:off x="685802" y="966651"/>
            <a:ext cx="8288381" cy="5381898"/>
          </a:xfrm>
        </p:spPr>
        <p:txBody>
          <a:bodyPr>
            <a:normAutofit lnSpcReduction="10000"/>
          </a:bodyPr>
          <a:lstStyle/>
          <a:p>
            <a:r>
              <a:rPr lang="en-US" sz="3200" b="1" dirty="0"/>
              <a:t>1 </a:t>
            </a:r>
            <a:r>
              <a:rPr lang="en-US" sz="3200" dirty="0"/>
              <a:t>God, who at sundry times and in divers manners </a:t>
            </a:r>
            <a:r>
              <a:rPr lang="en-US" sz="3200" dirty="0" err="1"/>
              <a:t>spake</a:t>
            </a:r>
            <a:r>
              <a:rPr lang="en-US" sz="3200" dirty="0"/>
              <a:t> in time past unto the fathers by the prophets,</a:t>
            </a:r>
          </a:p>
          <a:p>
            <a:r>
              <a:rPr lang="en-US" sz="3200" b="1" baseline="30000" dirty="0"/>
              <a:t>2 </a:t>
            </a:r>
            <a:r>
              <a:rPr lang="en-US" sz="3200" dirty="0"/>
              <a:t>Hath in these last days spoken unto us by his Son, whom he hath appointed heir of all things, by whom also he made the worlds;</a:t>
            </a:r>
          </a:p>
          <a:p>
            <a:r>
              <a:rPr lang="en-US" sz="3200" b="1" baseline="30000" dirty="0"/>
              <a:t>3 </a:t>
            </a:r>
            <a:r>
              <a:rPr lang="en-US" sz="3200" dirty="0"/>
              <a:t>Who being the brightness of his glory, and the express image of his person, and upholding all things by the word of his power, when he had by himself purged our sins, sat down on the right hand of the Majesty on high:</a:t>
            </a:r>
          </a:p>
        </p:txBody>
      </p:sp>
      <p:pic>
        <p:nvPicPr>
          <p:cNvPr id="20482" name="Picture 2" descr="Art, Murals, and Ministry: The Ascension of Christ"/>
          <p:cNvPicPr>
            <a:picLocks noChangeAspect="1" noChangeArrowheads="1"/>
          </p:cNvPicPr>
          <p:nvPr/>
        </p:nvPicPr>
        <p:blipFill rotWithShape="1">
          <a:blip r:embed="rId2">
            <a:extLst>
              <a:ext uri="{28A0092B-C50C-407E-A947-70E740481C1C}">
                <a14:useLocalDpi xmlns:a14="http://schemas.microsoft.com/office/drawing/2010/main" val="0"/>
              </a:ext>
            </a:extLst>
          </a:blip>
          <a:srcRect l="35656" r="40693"/>
          <a:stretch/>
        </p:blipFill>
        <p:spPr bwMode="auto">
          <a:xfrm>
            <a:off x="9445626" y="0"/>
            <a:ext cx="2743200" cy="6949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62545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Revelation 12:5, </a:t>
            </a:r>
            <a:br>
              <a:rPr lang="en-US" dirty="0" smtClean="0"/>
            </a:br>
            <a:r>
              <a:rPr lang="en-US" dirty="0" smtClean="0"/>
              <a:t>Hebrews 10:12</a:t>
            </a:r>
            <a:endParaRPr lang="en-US" dirty="0"/>
          </a:p>
        </p:txBody>
      </p:sp>
      <p:sp>
        <p:nvSpPr>
          <p:cNvPr id="3" name="Content Placeholder 2"/>
          <p:cNvSpPr>
            <a:spLocks noGrp="1"/>
          </p:cNvSpPr>
          <p:nvPr>
            <p:ph idx="1"/>
          </p:nvPr>
        </p:nvSpPr>
        <p:spPr>
          <a:xfrm>
            <a:off x="685803" y="2142067"/>
            <a:ext cx="4591592" cy="4206482"/>
          </a:xfrm>
        </p:spPr>
        <p:txBody>
          <a:bodyPr>
            <a:normAutofit/>
          </a:bodyPr>
          <a:lstStyle/>
          <a:p>
            <a:r>
              <a:rPr lang="en-US" sz="3200" b="1" baseline="30000" dirty="0"/>
              <a:t>12 </a:t>
            </a:r>
            <a:r>
              <a:rPr lang="en-US" sz="3200" dirty="0"/>
              <a:t>But this man, after he had offered one sacrifice for sins for ever, sat down on the right hand of God;</a:t>
            </a:r>
          </a:p>
        </p:txBody>
      </p:sp>
      <p:pic>
        <p:nvPicPr>
          <p:cNvPr id="21510" name="Picture 6" descr="The Ascension of Jesus &amp; the Holy Spirit Novena to Pentecost | Th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06129" y="0"/>
            <a:ext cx="670245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55671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Revelation </a:t>
            </a:r>
            <a:r>
              <a:rPr lang="en-US" dirty="0" smtClean="0"/>
              <a:t>12:6</a:t>
            </a:r>
            <a:endParaRPr lang="en-US" dirty="0"/>
          </a:p>
        </p:txBody>
      </p:sp>
      <p:sp>
        <p:nvSpPr>
          <p:cNvPr id="4" name="Content Placeholder 3"/>
          <p:cNvSpPr>
            <a:spLocks noGrp="1"/>
          </p:cNvSpPr>
          <p:nvPr>
            <p:ph sz="half" idx="2"/>
          </p:nvPr>
        </p:nvSpPr>
        <p:spPr>
          <a:xfrm>
            <a:off x="4484416" y="1695938"/>
            <a:ext cx="6728553" cy="3649133"/>
          </a:xfrm>
        </p:spPr>
        <p:txBody>
          <a:bodyPr>
            <a:normAutofit/>
          </a:bodyPr>
          <a:lstStyle/>
          <a:p>
            <a:r>
              <a:rPr lang="en-US" sz="3600" b="1" baseline="30000" dirty="0"/>
              <a:t>6 </a:t>
            </a:r>
            <a:r>
              <a:rPr lang="en-US" sz="3600" dirty="0"/>
              <a:t>And the woman fled into the wilderness, where she hath a place prepared of God, that they should feed her there a thousand two hundred and threescore days.</a:t>
            </a:r>
            <a:endParaRPr lang="en-US" sz="3600" dirty="0"/>
          </a:p>
        </p:txBody>
      </p:sp>
      <p:pic>
        <p:nvPicPr>
          <p:cNvPr id="22532" name="Picture 4" descr="Bible Guide for the Golden Age: Revelation 12:6 The woman fled into the ..."/>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1" y="1695938"/>
            <a:ext cx="3660412" cy="48267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45289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13910" y="300446"/>
            <a:ext cx="8307976" cy="770709"/>
          </a:xfrm>
        </p:spPr>
        <p:txBody>
          <a:bodyPr>
            <a:normAutofit/>
          </a:bodyPr>
          <a:lstStyle/>
          <a:p>
            <a:r>
              <a:rPr lang="en-US" dirty="0" smtClean="0"/>
              <a:t>Revelation 12:6, SDABC V. 7 P. 808</a:t>
            </a:r>
            <a:endParaRPr lang="en-US" dirty="0"/>
          </a:p>
        </p:txBody>
      </p:sp>
      <p:sp>
        <p:nvSpPr>
          <p:cNvPr id="3" name="Content Placeholder 2"/>
          <p:cNvSpPr>
            <a:spLocks noGrp="1"/>
          </p:cNvSpPr>
          <p:nvPr>
            <p:ph idx="1"/>
          </p:nvPr>
        </p:nvSpPr>
        <p:spPr>
          <a:xfrm>
            <a:off x="3513910" y="1071155"/>
            <a:ext cx="8216535" cy="5551714"/>
          </a:xfrm>
        </p:spPr>
        <p:txBody>
          <a:bodyPr>
            <a:normAutofit lnSpcReduction="10000"/>
          </a:bodyPr>
          <a:lstStyle/>
          <a:p>
            <a:r>
              <a:rPr lang="en-US" sz="3200" dirty="0" smtClean="0"/>
              <a:t>Here “wilderness” or </a:t>
            </a:r>
            <a:r>
              <a:rPr lang="en-US" sz="3200" dirty="0" err="1" smtClean="0"/>
              <a:t>erēmos</a:t>
            </a:r>
            <a:r>
              <a:rPr lang="en-US" sz="3200" dirty="0" smtClean="0"/>
              <a:t>, “a forsaken desert,” “empty place,” “an uninhabited place” represents a place of seclusion or obscurity, an area or condition in which the church would be in a place of obscurity, away from the public gaze.  </a:t>
            </a:r>
          </a:p>
          <a:p>
            <a:r>
              <a:rPr lang="en-US" sz="3200" dirty="0" smtClean="0"/>
              <a:t>The protection and sanctuary in obscurity here found by the woman were divinely appointed and prepared.  God cares for His own.  Even though the church is persecuted and driven into exile, the Lord nourishes it.  </a:t>
            </a:r>
          </a:p>
        </p:txBody>
      </p:sp>
      <p:pic>
        <p:nvPicPr>
          <p:cNvPr id="23554" name="Picture 2" descr="The FCJT Approach to Revelation, Pt 4 - Graeme Carlé"/>
          <p:cNvPicPr>
            <a:picLocks noChangeAspect="1" noChangeArrowheads="1"/>
          </p:cNvPicPr>
          <p:nvPr/>
        </p:nvPicPr>
        <p:blipFill rotWithShape="1">
          <a:blip r:embed="rId2">
            <a:extLst>
              <a:ext uri="{28A0092B-C50C-407E-A947-70E740481C1C}">
                <a14:useLocalDpi xmlns:a14="http://schemas.microsoft.com/office/drawing/2010/main" val="0"/>
              </a:ext>
            </a:extLst>
          </a:blip>
          <a:srcRect r="45843"/>
          <a:stretch/>
        </p:blipFill>
        <p:spPr bwMode="auto">
          <a:xfrm>
            <a:off x="0" y="0"/>
            <a:ext cx="351391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26959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13910" y="150223"/>
            <a:ext cx="8307976" cy="770709"/>
          </a:xfrm>
        </p:spPr>
        <p:txBody>
          <a:bodyPr>
            <a:normAutofit/>
          </a:bodyPr>
          <a:lstStyle/>
          <a:p>
            <a:r>
              <a:rPr lang="en-US" dirty="0" smtClean="0"/>
              <a:t>Revelation 12:6, GC p. 54</a:t>
            </a:r>
            <a:endParaRPr lang="en-US" dirty="0"/>
          </a:p>
        </p:txBody>
      </p:sp>
      <p:sp>
        <p:nvSpPr>
          <p:cNvPr id="3" name="Content Placeholder 2"/>
          <p:cNvSpPr>
            <a:spLocks noGrp="1"/>
          </p:cNvSpPr>
          <p:nvPr>
            <p:ph idx="1"/>
          </p:nvPr>
        </p:nvSpPr>
        <p:spPr>
          <a:xfrm>
            <a:off x="3513910" y="692331"/>
            <a:ext cx="8412479" cy="5930538"/>
          </a:xfrm>
        </p:spPr>
        <p:txBody>
          <a:bodyPr>
            <a:normAutofit fontScale="92500" lnSpcReduction="20000"/>
          </a:bodyPr>
          <a:lstStyle/>
          <a:p>
            <a:pPr marL="0" indent="0">
              <a:buNone/>
            </a:pPr>
            <a:r>
              <a:rPr lang="en-US" sz="3200" dirty="0"/>
              <a:t>In the sixth century the papacy had become firmly established. Its seat of power was fixed in the imperial city, and the bishop of Rome was declared to be the head over the entire church. Paganism had given place to the papacy. </a:t>
            </a:r>
            <a:r>
              <a:rPr lang="en-US" sz="3200" dirty="0" smtClean="0"/>
              <a:t>And </a:t>
            </a:r>
            <a:r>
              <a:rPr lang="en-US" sz="3200" dirty="0"/>
              <a:t>now began the 1260 years of papal oppression foretold in the prophecies of Daniel and the Revelation</a:t>
            </a:r>
            <a:r>
              <a:rPr lang="en-US" sz="3200" dirty="0" smtClean="0"/>
              <a:t>. Christians </a:t>
            </a:r>
            <a:r>
              <a:rPr lang="en-US" sz="3200" dirty="0"/>
              <a:t>were forced to choose either to yield their integrity and accept the papal ceremonies and worship, or to wear away their lives in dungeons or suffer death by the rack, the fagot, or the headsman's </a:t>
            </a:r>
            <a:r>
              <a:rPr lang="en-US" sz="3200" dirty="0" smtClean="0"/>
              <a:t>ax… Persecution </a:t>
            </a:r>
            <a:r>
              <a:rPr lang="en-US" sz="3200" dirty="0"/>
              <a:t>opened upon the faithful with greater fury than ever before, and the world became a vast battlefield. For hundreds of years the church of Christ found refuge in seclusion and obscurity. </a:t>
            </a:r>
            <a:endParaRPr lang="en-US" sz="3200" dirty="0" smtClean="0"/>
          </a:p>
        </p:txBody>
      </p:sp>
      <p:pic>
        <p:nvPicPr>
          <p:cNvPr id="24578" name="Picture 2" descr="Daniel 11:24-36, verse by verse"/>
          <p:cNvPicPr>
            <a:picLocks noChangeAspect="1" noChangeArrowheads="1"/>
          </p:cNvPicPr>
          <p:nvPr/>
        </p:nvPicPr>
        <p:blipFill rotWithShape="1">
          <a:blip r:embed="rId2">
            <a:extLst>
              <a:ext uri="{28A0092B-C50C-407E-A947-70E740481C1C}">
                <a14:useLocalDpi xmlns:a14="http://schemas.microsoft.com/office/drawing/2010/main" val="0"/>
              </a:ext>
            </a:extLst>
          </a:blip>
          <a:srcRect l="30124" r="28307"/>
          <a:stretch/>
        </p:blipFill>
        <p:spPr bwMode="auto">
          <a:xfrm>
            <a:off x="-26124" y="0"/>
            <a:ext cx="3540034" cy="69528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54576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79882"/>
            <a:ext cx="10131425" cy="1484027"/>
          </a:xfrm>
        </p:spPr>
        <p:txBody>
          <a:bodyPr>
            <a:normAutofit/>
          </a:bodyPr>
          <a:lstStyle/>
          <a:p>
            <a:r>
              <a:rPr lang="en-US" dirty="0" smtClean="0"/>
              <a:t> </a:t>
            </a:r>
            <a:r>
              <a:rPr lang="en-US" dirty="0"/>
              <a:t>F</a:t>
            </a:r>
            <a:r>
              <a:rPr lang="en-US" dirty="0" smtClean="0"/>
              <a:t>rom the Introduction to the Quarter, </a:t>
            </a:r>
            <a:br>
              <a:rPr lang="en-US" dirty="0" smtClean="0"/>
            </a:br>
            <a:r>
              <a:rPr lang="en-US" dirty="0" smtClean="0"/>
              <a:t>SDA Quarterly</a:t>
            </a:r>
            <a:endParaRPr lang="en-US" dirty="0"/>
          </a:p>
        </p:txBody>
      </p:sp>
      <p:sp>
        <p:nvSpPr>
          <p:cNvPr id="3" name="Content Placeholder 2"/>
          <p:cNvSpPr>
            <a:spLocks noGrp="1"/>
          </p:cNvSpPr>
          <p:nvPr>
            <p:ph idx="1"/>
          </p:nvPr>
        </p:nvSpPr>
        <p:spPr>
          <a:xfrm>
            <a:off x="685801" y="1663909"/>
            <a:ext cx="11156429" cy="4856812"/>
          </a:xfrm>
        </p:spPr>
        <p:txBody>
          <a:bodyPr>
            <a:noAutofit/>
          </a:bodyPr>
          <a:lstStyle/>
          <a:p>
            <a:r>
              <a:rPr lang="en-US" sz="3200" dirty="0"/>
              <a:t>The three angels’ messages are, in a sense, the marching orders of the Seventh-day Adventist Church. And at their core, they are the gospel, pure and simple, but the gospel presented in the context of “present truth” </a:t>
            </a:r>
            <a:r>
              <a:rPr lang="en-US" sz="3200" i="1" dirty="0"/>
              <a:t>(2 Pet. </a:t>
            </a:r>
            <a:r>
              <a:rPr lang="en-US" sz="3200" i="1" dirty="0" smtClean="0"/>
              <a:t>1:12)</a:t>
            </a:r>
            <a:r>
              <a:rPr lang="en-US" sz="3200" dirty="0" smtClean="0"/>
              <a:t>.</a:t>
            </a:r>
          </a:p>
          <a:p>
            <a:r>
              <a:rPr lang="en-US" sz="3200" b="1" i="1" baseline="30000" dirty="0">
                <a:solidFill>
                  <a:schemeClr val="accent5">
                    <a:lumMod val="40000"/>
                    <a:lumOff val="60000"/>
                  </a:schemeClr>
                </a:solidFill>
              </a:rPr>
              <a:t>12 </a:t>
            </a:r>
            <a:r>
              <a:rPr lang="en-US" sz="3200" b="1" i="1" dirty="0">
                <a:solidFill>
                  <a:schemeClr val="accent5">
                    <a:lumMod val="40000"/>
                    <a:lumOff val="60000"/>
                  </a:schemeClr>
                </a:solidFill>
              </a:rPr>
              <a:t>Wherefore I will not be negligent to put you always in remembrance of these things, though ye know them, and be established in the </a:t>
            </a:r>
            <a:r>
              <a:rPr lang="en-US" sz="3200" b="1" i="1" dirty="0">
                <a:solidFill>
                  <a:schemeClr val="accent1">
                    <a:lumMod val="60000"/>
                    <a:lumOff val="40000"/>
                  </a:schemeClr>
                </a:solidFill>
              </a:rPr>
              <a:t>present truth</a:t>
            </a:r>
            <a:r>
              <a:rPr lang="en-US" sz="3600" dirty="0"/>
              <a:t>.</a:t>
            </a:r>
          </a:p>
          <a:p>
            <a:r>
              <a:rPr lang="en-US" sz="3200" dirty="0"/>
              <a:t>And this, the three angel’s messages, is our study for the quarter</a:t>
            </a:r>
            <a:r>
              <a:rPr lang="en-US" sz="3200" dirty="0" smtClean="0"/>
              <a:t>.</a:t>
            </a:r>
            <a:endParaRPr lang="en-US" sz="3200" dirty="0"/>
          </a:p>
        </p:txBody>
      </p:sp>
    </p:spTree>
    <p:extLst>
      <p:ext uri="{BB962C8B-B14F-4D97-AF65-F5344CB8AC3E}">
        <p14:creationId xmlns:p14="http://schemas.microsoft.com/office/powerpoint/2010/main" val="24915472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Bible Prophecy Charts | Bible Prophecy Trut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5901" y="0"/>
            <a:ext cx="11616099" cy="75156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41354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Revelation </a:t>
            </a:r>
            <a:r>
              <a:rPr lang="en-US" dirty="0" smtClean="0"/>
              <a:t>12:7-8</a:t>
            </a:r>
            <a:endParaRPr lang="en-US" dirty="0"/>
          </a:p>
        </p:txBody>
      </p:sp>
      <p:sp>
        <p:nvSpPr>
          <p:cNvPr id="3" name="Content Placeholder 2"/>
          <p:cNvSpPr>
            <a:spLocks noGrp="1"/>
          </p:cNvSpPr>
          <p:nvPr>
            <p:ph sz="half" idx="1"/>
          </p:nvPr>
        </p:nvSpPr>
        <p:spPr>
          <a:xfrm>
            <a:off x="685801" y="1490598"/>
            <a:ext cx="5614791" cy="4935254"/>
          </a:xfrm>
        </p:spPr>
        <p:txBody>
          <a:bodyPr>
            <a:noAutofit/>
          </a:bodyPr>
          <a:lstStyle/>
          <a:p>
            <a:r>
              <a:rPr lang="en-US" sz="3600" b="1" baseline="30000" dirty="0"/>
              <a:t>7 </a:t>
            </a:r>
            <a:r>
              <a:rPr lang="en-US" sz="3600" dirty="0"/>
              <a:t>And there </a:t>
            </a:r>
            <a:r>
              <a:rPr lang="en-US" sz="3600" dirty="0" smtClean="0"/>
              <a:t>was war </a:t>
            </a:r>
            <a:r>
              <a:rPr lang="en-US" sz="3600" dirty="0"/>
              <a:t>in heaven: Michael and his angels fought against the dragon; and the dragon fought and his angels,</a:t>
            </a:r>
          </a:p>
          <a:p>
            <a:r>
              <a:rPr lang="en-US" sz="3600" b="1" baseline="30000" dirty="0"/>
              <a:t>8 </a:t>
            </a:r>
            <a:r>
              <a:rPr lang="en-US" sz="3600" dirty="0"/>
              <a:t>And prevailed not; neither was their place found any more in heaven.</a:t>
            </a:r>
          </a:p>
        </p:txBody>
      </p:sp>
      <p:pic>
        <p:nvPicPr>
          <p:cNvPr id="26626" name="Picture 2" descr="The Great Controversy"/>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300592" y="1817956"/>
            <a:ext cx="5766514" cy="4708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79725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74662"/>
            <a:ext cx="10131425" cy="626722"/>
          </a:xfrm>
        </p:spPr>
        <p:txBody>
          <a:bodyPr>
            <a:normAutofit fontScale="90000"/>
          </a:bodyPr>
          <a:lstStyle/>
          <a:p>
            <a:r>
              <a:rPr lang="en-US" dirty="0" smtClean="0"/>
              <a:t>Revelation 12:7-8, SDABC V. 7 p. 809</a:t>
            </a:r>
            <a:endParaRPr lang="en-US" dirty="0"/>
          </a:p>
        </p:txBody>
      </p:sp>
      <p:sp>
        <p:nvSpPr>
          <p:cNvPr id="3" name="Content Placeholder 2"/>
          <p:cNvSpPr>
            <a:spLocks noGrp="1"/>
          </p:cNvSpPr>
          <p:nvPr>
            <p:ph idx="1"/>
          </p:nvPr>
        </p:nvSpPr>
        <p:spPr>
          <a:xfrm>
            <a:off x="685802" y="801384"/>
            <a:ext cx="7413169" cy="5784351"/>
          </a:xfrm>
        </p:spPr>
        <p:txBody>
          <a:bodyPr>
            <a:normAutofit fontScale="92500"/>
          </a:bodyPr>
          <a:lstStyle/>
          <a:p>
            <a:pPr marL="0" indent="0">
              <a:buNone/>
            </a:pPr>
            <a:r>
              <a:rPr lang="en-US" sz="3200" dirty="0" smtClean="0"/>
              <a:t>John now presents briefly the history of the great controversy between Satan and Christ in heaven, from its origin to the time of Christ’s victory at the cross (v. 7-9), the final casting out of </a:t>
            </a:r>
            <a:r>
              <a:rPr lang="en-US" sz="3200" dirty="0"/>
              <a:t>S</a:t>
            </a:r>
            <a:r>
              <a:rPr lang="en-US" sz="3200" dirty="0" smtClean="0"/>
              <a:t>atan at that time to this earth (v. 10-12), and the course of the controversy on earth down to the time of the end (v. 13-16).  This brief survey stands as a background for the extended delineation of developments in the conflict during the time of the end, by means of which it is finally and successfully terminated.  </a:t>
            </a:r>
          </a:p>
        </p:txBody>
      </p:sp>
      <p:pic>
        <p:nvPicPr>
          <p:cNvPr id="27650" name="Picture 2" descr="&quot;And there was war in heaven. Michael and his angels fought against the ..."/>
          <p:cNvPicPr>
            <a:picLocks noChangeAspect="1" noChangeArrowheads="1"/>
          </p:cNvPicPr>
          <p:nvPr/>
        </p:nvPicPr>
        <p:blipFill rotWithShape="1">
          <a:blip r:embed="rId2">
            <a:extLst>
              <a:ext uri="{28A0092B-C50C-407E-A947-70E740481C1C}">
                <a14:useLocalDpi xmlns:a14="http://schemas.microsoft.com/office/drawing/2010/main" val="0"/>
              </a:ext>
            </a:extLst>
          </a:blip>
          <a:srcRect l="7603" r="4412"/>
          <a:stretch/>
        </p:blipFill>
        <p:spPr bwMode="auto">
          <a:xfrm>
            <a:off x="8098971" y="-1"/>
            <a:ext cx="4093029" cy="6977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77048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74662"/>
            <a:ext cx="10131425" cy="626722"/>
          </a:xfrm>
        </p:spPr>
        <p:txBody>
          <a:bodyPr>
            <a:normAutofit fontScale="90000"/>
          </a:bodyPr>
          <a:lstStyle/>
          <a:p>
            <a:r>
              <a:rPr lang="en-US" dirty="0" smtClean="0"/>
              <a:t>Revelation 12:7-8, GC P. 499</a:t>
            </a:r>
            <a:endParaRPr lang="en-US" dirty="0"/>
          </a:p>
        </p:txBody>
      </p:sp>
      <p:sp>
        <p:nvSpPr>
          <p:cNvPr id="3" name="Content Placeholder 2"/>
          <p:cNvSpPr>
            <a:spLocks noGrp="1"/>
          </p:cNvSpPr>
          <p:nvPr>
            <p:ph idx="1"/>
          </p:nvPr>
        </p:nvSpPr>
        <p:spPr>
          <a:xfrm>
            <a:off x="685802" y="801384"/>
            <a:ext cx="7413169" cy="5784351"/>
          </a:xfrm>
        </p:spPr>
        <p:txBody>
          <a:bodyPr>
            <a:normAutofit/>
          </a:bodyPr>
          <a:lstStyle/>
          <a:p>
            <a:pPr marL="0" indent="0">
              <a:buNone/>
            </a:pPr>
            <a:r>
              <a:rPr lang="en-US" sz="3200" dirty="0"/>
              <a:t>With one accord, Satan and his host threw the blame of their rebellion wholly upon Christ, declaring that if they had not been reproved, they would never have rebelled. Thus stubborn and defiant in their disloyalty, seeking vainly to overthrow the government of God, yet blasphemously claiming to be themselves the innocent victims of oppressive power, the </a:t>
            </a:r>
            <a:r>
              <a:rPr lang="en-US" sz="3200" dirty="0" err="1"/>
              <a:t>archrebel</a:t>
            </a:r>
            <a:r>
              <a:rPr lang="en-US" sz="3200" dirty="0"/>
              <a:t> and all his sympathizers were at last banished from heaven. </a:t>
            </a:r>
            <a:endParaRPr lang="en-US" sz="3200" dirty="0" smtClean="0"/>
          </a:p>
        </p:txBody>
      </p:sp>
      <p:pic>
        <p:nvPicPr>
          <p:cNvPr id="28676" name="Picture 4" descr="&quot;War in heaven&quot; between angels led by the archangel Michael versus ..."/>
          <p:cNvPicPr>
            <a:picLocks noChangeAspect="1" noChangeArrowheads="1"/>
          </p:cNvPicPr>
          <p:nvPr/>
        </p:nvPicPr>
        <p:blipFill rotWithShape="1">
          <a:blip r:embed="rId2">
            <a:extLst>
              <a:ext uri="{28A0092B-C50C-407E-A947-70E740481C1C}">
                <a14:useLocalDpi xmlns:a14="http://schemas.microsoft.com/office/drawing/2010/main" val="0"/>
              </a:ext>
            </a:extLst>
          </a:blip>
          <a:srcRect r="13342"/>
          <a:stretch/>
        </p:blipFill>
        <p:spPr bwMode="auto">
          <a:xfrm>
            <a:off x="8098970" y="0"/>
            <a:ext cx="4096839" cy="6871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07643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74662"/>
            <a:ext cx="10131425" cy="626722"/>
          </a:xfrm>
        </p:spPr>
        <p:txBody>
          <a:bodyPr>
            <a:normAutofit fontScale="90000"/>
          </a:bodyPr>
          <a:lstStyle/>
          <a:p>
            <a:r>
              <a:rPr lang="en-US" dirty="0" smtClean="0"/>
              <a:t>Revelation 12:7-8, 2 Timothy 1:8-9</a:t>
            </a:r>
            <a:endParaRPr lang="en-US" dirty="0"/>
          </a:p>
        </p:txBody>
      </p:sp>
      <p:sp>
        <p:nvSpPr>
          <p:cNvPr id="3" name="Content Placeholder 2"/>
          <p:cNvSpPr>
            <a:spLocks noGrp="1"/>
          </p:cNvSpPr>
          <p:nvPr>
            <p:ph idx="1"/>
          </p:nvPr>
        </p:nvSpPr>
        <p:spPr>
          <a:xfrm>
            <a:off x="685802" y="801384"/>
            <a:ext cx="7413169" cy="5784351"/>
          </a:xfrm>
        </p:spPr>
        <p:txBody>
          <a:bodyPr>
            <a:normAutofit/>
          </a:bodyPr>
          <a:lstStyle/>
          <a:p>
            <a:r>
              <a:rPr lang="en-US" sz="3200" b="1" baseline="30000" dirty="0"/>
              <a:t>8 </a:t>
            </a:r>
            <a:r>
              <a:rPr lang="en-US" sz="3200" dirty="0"/>
              <a:t>Be not thou therefore ashamed of the testimony of our Lord, nor of me his prisoner: but be thou partaker of the afflictions of the gospel according to the power of God;</a:t>
            </a:r>
          </a:p>
          <a:p>
            <a:r>
              <a:rPr lang="en-US" sz="3200" b="1" baseline="30000" dirty="0"/>
              <a:t>9 </a:t>
            </a:r>
            <a:r>
              <a:rPr lang="en-US" sz="3200" dirty="0"/>
              <a:t>Who hath saved us, and called us with an holy calling, not according to our works, but according to his own purpose and grace, which was given us in Christ Jesus before the world began,</a:t>
            </a:r>
          </a:p>
        </p:txBody>
      </p:sp>
      <p:pic>
        <p:nvPicPr>
          <p:cNvPr id="29698" name="Picture 2" descr="ST. MICHAEL THE ARCHANGEL: Then war broke out in heaven. Michael and ..."/>
          <p:cNvPicPr>
            <a:picLocks noChangeAspect="1" noChangeArrowheads="1"/>
          </p:cNvPicPr>
          <p:nvPr/>
        </p:nvPicPr>
        <p:blipFill rotWithShape="1">
          <a:blip r:embed="rId2">
            <a:extLst>
              <a:ext uri="{28A0092B-C50C-407E-A947-70E740481C1C}">
                <a14:useLocalDpi xmlns:a14="http://schemas.microsoft.com/office/drawing/2010/main" val="0"/>
              </a:ext>
            </a:extLst>
          </a:blip>
          <a:srcRect l="18930" r="8159"/>
          <a:stretch/>
        </p:blipFill>
        <p:spPr bwMode="auto">
          <a:xfrm>
            <a:off x="8180069" y="0"/>
            <a:ext cx="401193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60697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06540" y="300446"/>
            <a:ext cx="5476603" cy="770709"/>
          </a:xfrm>
        </p:spPr>
        <p:txBody>
          <a:bodyPr>
            <a:normAutofit/>
          </a:bodyPr>
          <a:lstStyle/>
          <a:p>
            <a:r>
              <a:rPr lang="en-US" dirty="0" smtClean="0"/>
              <a:t>Revelation 12:9</a:t>
            </a:r>
            <a:endParaRPr lang="en-US" dirty="0"/>
          </a:p>
        </p:txBody>
      </p:sp>
      <p:sp>
        <p:nvSpPr>
          <p:cNvPr id="3" name="Content Placeholder 2"/>
          <p:cNvSpPr>
            <a:spLocks noGrp="1"/>
          </p:cNvSpPr>
          <p:nvPr>
            <p:ph idx="1"/>
          </p:nvPr>
        </p:nvSpPr>
        <p:spPr>
          <a:xfrm>
            <a:off x="6606540" y="1071155"/>
            <a:ext cx="5123904" cy="5225142"/>
          </a:xfrm>
        </p:spPr>
        <p:txBody>
          <a:bodyPr>
            <a:normAutofit/>
          </a:bodyPr>
          <a:lstStyle/>
          <a:p>
            <a:r>
              <a:rPr lang="en-US" sz="3200" b="1" baseline="30000" dirty="0"/>
              <a:t>9 </a:t>
            </a:r>
            <a:r>
              <a:rPr lang="en-US" sz="3200" dirty="0"/>
              <a:t>And the great dragon was cast out, that old serpent, called the Devil, and Satan, which </a:t>
            </a:r>
            <a:r>
              <a:rPr lang="en-US" sz="3200" dirty="0" err="1"/>
              <a:t>deceiveth</a:t>
            </a:r>
            <a:r>
              <a:rPr lang="en-US" sz="3200" dirty="0"/>
              <a:t> the whole world: he was cast out into the earth, and his angels were cast out with him.</a:t>
            </a:r>
            <a:endParaRPr lang="en-US" sz="3200" dirty="0" smtClean="0"/>
          </a:p>
        </p:txBody>
      </p:sp>
      <p:pic>
        <p:nvPicPr>
          <p:cNvPr id="30722" name="Picture 2" descr="Is the Pope Obsessed with the Devil? | timothyandtitus"/>
          <p:cNvPicPr>
            <a:picLocks noChangeAspect="1" noChangeArrowheads="1"/>
          </p:cNvPicPr>
          <p:nvPr/>
        </p:nvPicPr>
        <p:blipFill rotWithShape="1">
          <a:blip r:embed="rId2">
            <a:extLst>
              <a:ext uri="{28A0092B-C50C-407E-A947-70E740481C1C}">
                <a14:useLocalDpi xmlns:a14="http://schemas.microsoft.com/office/drawing/2010/main" val="0"/>
              </a:ext>
            </a:extLst>
          </a:blip>
          <a:srcRect l="21839" r="13816"/>
          <a:stretch/>
        </p:blipFill>
        <p:spPr bwMode="auto">
          <a:xfrm>
            <a:off x="377190" y="685800"/>
            <a:ext cx="5957888" cy="47663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11132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2010" y="300446"/>
            <a:ext cx="7431133" cy="770709"/>
          </a:xfrm>
        </p:spPr>
        <p:txBody>
          <a:bodyPr>
            <a:normAutofit/>
          </a:bodyPr>
          <a:lstStyle/>
          <a:p>
            <a:r>
              <a:rPr lang="en-US" dirty="0" smtClean="0"/>
              <a:t>Revelation 12:9, SDABC V. 7 p. 810</a:t>
            </a:r>
            <a:endParaRPr lang="en-US" dirty="0"/>
          </a:p>
        </p:txBody>
      </p:sp>
      <p:sp>
        <p:nvSpPr>
          <p:cNvPr id="3" name="Content Placeholder 2"/>
          <p:cNvSpPr>
            <a:spLocks noGrp="1"/>
          </p:cNvSpPr>
          <p:nvPr>
            <p:ph idx="1"/>
          </p:nvPr>
        </p:nvSpPr>
        <p:spPr>
          <a:xfrm>
            <a:off x="4732020" y="1071155"/>
            <a:ext cx="6998424" cy="5225142"/>
          </a:xfrm>
        </p:spPr>
        <p:txBody>
          <a:bodyPr>
            <a:normAutofit/>
          </a:bodyPr>
          <a:lstStyle/>
          <a:p>
            <a:pPr marL="0" indent="0">
              <a:buNone/>
            </a:pPr>
            <a:r>
              <a:rPr lang="en-US" sz="3200" dirty="0" smtClean="0"/>
              <a:t>Satan and his angels were cast out of heaven in ages past, prior to the creation of this world.  Nevertheless, it seems that until the cross he had access to heavenly beings, and to a limited extent, possibly as “prince of this world,” but not as an inhabitant of heaven, to the precincts of heaven.  However this may be, a decisive casting out occurred at the cross, as our Lord Himself declared.  </a:t>
            </a:r>
          </a:p>
        </p:txBody>
      </p:sp>
      <p:pic>
        <p:nvPicPr>
          <p:cNvPr id="33794" name="Picture 2" descr="I've had an Epiphan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468808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3309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2010" y="300446"/>
            <a:ext cx="7431133" cy="770709"/>
          </a:xfrm>
        </p:spPr>
        <p:txBody>
          <a:bodyPr>
            <a:normAutofit/>
          </a:bodyPr>
          <a:lstStyle/>
          <a:p>
            <a:r>
              <a:rPr lang="en-US" dirty="0" smtClean="0"/>
              <a:t>Revelation 12:9, John 12:30-32</a:t>
            </a:r>
            <a:endParaRPr lang="en-US" dirty="0"/>
          </a:p>
        </p:txBody>
      </p:sp>
      <p:sp>
        <p:nvSpPr>
          <p:cNvPr id="3" name="Content Placeholder 2"/>
          <p:cNvSpPr>
            <a:spLocks noGrp="1"/>
          </p:cNvSpPr>
          <p:nvPr>
            <p:ph idx="1"/>
          </p:nvPr>
        </p:nvSpPr>
        <p:spPr>
          <a:xfrm>
            <a:off x="4732020" y="1071155"/>
            <a:ext cx="6998424" cy="5225142"/>
          </a:xfrm>
        </p:spPr>
        <p:txBody>
          <a:bodyPr>
            <a:normAutofit/>
          </a:bodyPr>
          <a:lstStyle/>
          <a:p>
            <a:r>
              <a:rPr lang="en-US" sz="3200" b="1" baseline="30000" dirty="0"/>
              <a:t>30 </a:t>
            </a:r>
            <a:r>
              <a:rPr lang="en-US" sz="3200" dirty="0"/>
              <a:t>Jesus answered and said, This voice came not because of me, but for your sakes.</a:t>
            </a:r>
          </a:p>
          <a:p>
            <a:r>
              <a:rPr lang="en-US" sz="3200" b="1" baseline="30000" dirty="0"/>
              <a:t>31 </a:t>
            </a:r>
            <a:r>
              <a:rPr lang="en-US" sz="3200" dirty="0"/>
              <a:t>Now is the judgment of this world: now shall the prince of this world be cast out.</a:t>
            </a:r>
          </a:p>
          <a:p>
            <a:r>
              <a:rPr lang="en-US" sz="3200" b="1" baseline="30000" dirty="0"/>
              <a:t>32 </a:t>
            </a:r>
            <a:r>
              <a:rPr lang="en-US" sz="3200" dirty="0"/>
              <a:t>And I, if I be lifted up from the earth, will draw all men unto me.</a:t>
            </a:r>
          </a:p>
        </p:txBody>
      </p:sp>
      <p:pic>
        <p:nvPicPr>
          <p:cNvPr id="32770" name="Picture 2" descr="The greatness of the victory of Christ on the Cross"/>
          <p:cNvPicPr>
            <a:picLocks noChangeAspect="1" noChangeArrowheads="1"/>
          </p:cNvPicPr>
          <p:nvPr/>
        </p:nvPicPr>
        <p:blipFill rotWithShape="1">
          <a:blip r:embed="rId2">
            <a:extLst>
              <a:ext uri="{28A0092B-C50C-407E-A947-70E740481C1C}">
                <a14:useLocalDpi xmlns:a14="http://schemas.microsoft.com/office/drawing/2010/main" val="0"/>
              </a:ext>
            </a:extLst>
          </a:blip>
          <a:srcRect l="25737" r="24380"/>
          <a:stretch/>
        </p:blipFill>
        <p:spPr bwMode="auto">
          <a:xfrm>
            <a:off x="-34289" y="-1"/>
            <a:ext cx="4560570" cy="68471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72949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2010" y="300446"/>
            <a:ext cx="7431133" cy="770709"/>
          </a:xfrm>
        </p:spPr>
        <p:txBody>
          <a:bodyPr>
            <a:normAutofit/>
          </a:bodyPr>
          <a:lstStyle/>
          <a:p>
            <a:r>
              <a:rPr lang="en-US" dirty="0" smtClean="0"/>
              <a:t>Revelation 12:9, SDABC V. 7 p. 810</a:t>
            </a:r>
            <a:endParaRPr lang="en-US" dirty="0"/>
          </a:p>
        </p:txBody>
      </p:sp>
      <p:sp>
        <p:nvSpPr>
          <p:cNvPr id="3" name="Content Placeholder 2"/>
          <p:cNvSpPr>
            <a:spLocks noGrp="1"/>
          </p:cNvSpPr>
          <p:nvPr>
            <p:ph idx="1"/>
          </p:nvPr>
        </p:nvSpPr>
        <p:spPr>
          <a:xfrm>
            <a:off x="4732020" y="1071155"/>
            <a:ext cx="6998424" cy="5225142"/>
          </a:xfrm>
        </p:spPr>
        <p:txBody>
          <a:bodyPr>
            <a:normAutofit/>
          </a:bodyPr>
          <a:lstStyle/>
          <a:p>
            <a:pPr marL="0" indent="0">
              <a:buNone/>
            </a:pPr>
            <a:r>
              <a:rPr lang="en-US" sz="3200" dirty="0" smtClean="0"/>
              <a:t>In Revelation 12:9, it appears that John refers most particularly to events connected with Christ’s triumph on the cross, which we may observe from the context, in verses 10-13.  </a:t>
            </a:r>
          </a:p>
        </p:txBody>
      </p:sp>
      <p:pic>
        <p:nvPicPr>
          <p:cNvPr id="31746" name="Picture 2" descr="The Cross as Victory - YouTube"/>
          <p:cNvPicPr>
            <a:picLocks noChangeAspect="1" noChangeArrowheads="1"/>
          </p:cNvPicPr>
          <p:nvPr/>
        </p:nvPicPr>
        <p:blipFill rotWithShape="1">
          <a:blip r:embed="rId2">
            <a:extLst>
              <a:ext uri="{28A0092B-C50C-407E-A947-70E740481C1C}">
                <a14:useLocalDpi xmlns:a14="http://schemas.microsoft.com/office/drawing/2010/main" val="0"/>
              </a:ext>
            </a:extLst>
          </a:blip>
          <a:srcRect l="29933" t="1070" r="28039" b="11316"/>
          <a:stretch/>
        </p:blipFill>
        <p:spPr bwMode="auto">
          <a:xfrm>
            <a:off x="0" y="0"/>
            <a:ext cx="4473000" cy="6983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10964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1"/>
            <a:ext cx="10131425" cy="780790"/>
          </a:xfrm>
        </p:spPr>
        <p:txBody>
          <a:bodyPr/>
          <a:lstStyle/>
          <a:p>
            <a:r>
              <a:rPr lang="en-US" dirty="0"/>
              <a:t>Revelation </a:t>
            </a:r>
            <a:r>
              <a:rPr lang="en-US" dirty="0" smtClean="0"/>
              <a:t>12:10</a:t>
            </a:r>
            <a:endParaRPr lang="en-US" dirty="0"/>
          </a:p>
        </p:txBody>
      </p:sp>
      <p:sp>
        <p:nvSpPr>
          <p:cNvPr id="3" name="Content Placeholder 2"/>
          <p:cNvSpPr>
            <a:spLocks noGrp="1"/>
          </p:cNvSpPr>
          <p:nvPr>
            <p:ph sz="half" idx="1"/>
          </p:nvPr>
        </p:nvSpPr>
        <p:spPr>
          <a:xfrm>
            <a:off x="685801" y="1426873"/>
            <a:ext cx="6263639" cy="4935254"/>
          </a:xfrm>
        </p:spPr>
        <p:txBody>
          <a:bodyPr>
            <a:noAutofit/>
          </a:bodyPr>
          <a:lstStyle/>
          <a:p>
            <a:r>
              <a:rPr lang="en-US" sz="3200" b="1" baseline="30000" dirty="0"/>
              <a:t>10 </a:t>
            </a:r>
            <a:r>
              <a:rPr lang="en-US" sz="3200" dirty="0"/>
              <a:t>And I heard a loud voice saying in heaven, Now is come salvation, and strength, and the kingdom of our God, and the power of his Christ: for the accuser of our brethren is cast down, which accused them before our God day and night.</a:t>
            </a:r>
          </a:p>
        </p:txBody>
      </p:sp>
      <p:pic>
        <p:nvPicPr>
          <p:cNvPr id="34818" name="Picture 2" descr="Right Reactions: A Voice From Heaven"/>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30022"/>
          <a:stretch/>
        </p:blipFill>
        <p:spPr bwMode="auto">
          <a:xfrm>
            <a:off x="6949441" y="2148840"/>
            <a:ext cx="4411980" cy="3312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13267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Note on “Present Truth”</a:t>
            </a:r>
            <a:br>
              <a:rPr lang="en-US" dirty="0" smtClean="0"/>
            </a:br>
            <a:r>
              <a:rPr lang="en-US" dirty="0" smtClean="0"/>
              <a:t>SDABC V. 7 p. 599</a:t>
            </a:r>
            <a:endParaRPr lang="en-US" dirty="0"/>
          </a:p>
        </p:txBody>
      </p:sp>
      <p:sp>
        <p:nvSpPr>
          <p:cNvPr id="3" name="Content Placeholder 2"/>
          <p:cNvSpPr>
            <a:spLocks noGrp="1"/>
          </p:cNvSpPr>
          <p:nvPr>
            <p:ph idx="1"/>
          </p:nvPr>
        </p:nvSpPr>
        <p:spPr/>
        <p:txBody>
          <a:bodyPr>
            <a:normAutofit/>
          </a:bodyPr>
          <a:lstStyle/>
          <a:p>
            <a:pPr marL="0" indent="0">
              <a:buNone/>
            </a:pPr>
            <a:r>
              <a:rPr lang="en-US" sz="3200" dirty="0" smtClean="0"/>
              <a:t>The “present truth” or “the truth that is present [with you],” that is, in the truth which the readers have been taught.  The word “truth” (</a:t>
            </a:r>
            <a:r>
              <a:rPr lang="en-US" sz="3200" i="1" dirty="0" err="1" smtClean="0"/>
              <a:t>alētheia</a:t>
            </a:r>
            <a:r>
              <a:rPr lang="en-US" sz="3200" dirty="0" smtClean="0"/>
              <a:t>) refers to the whole body of Christian teaching in which the believers had already been instructed and which they “know.”  </a:t>
            </a:r>
          </a:p>
        </p:txBody>
      </p:sp>
    </p:spTree>
    <p:extLst>
      <p:ext uri="{BB962C8B-B14F-4D97-AF65-F5344CB8AC3E}">
        <p14:creationId xmlns:p14="http://schemas.microsoft.com/office/powerpoint/2010/main" val="18501739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74662"/>
            <a:ext cx="10131425" cy="626722"/>
          </a:xfrm>
        </p:spPr>
        <p:txBody>
          <a:bodyPr>
            <a:normAutofit fontScale="90000"/>
          </a:bodyPr>
          <a:lstStyle/>
          <a:p>
            <a:r>
              <a:rPr lang="en-US" dirty="0" smtClean="0"/>
              <a:t>Revelation 12:10, SDABC V. 7 P. 810</a:t>
            </a:r>
            <a:endParaRPr lang="en-US" dirty="0"/>
          </a:p>
        </p:txBody>
      </p:sp>
      <p:sp>
        <p:nvSpPr>
          <p:cNvPr id="3" name="Content Placeholder 2"/>
          <p:cNvSpPr>
            <a:spLocks noGrp="1"/>
          </p:cNvSpPr>
          <p:nvPr>
            <p:ph idx="1"/>
          </p:nvPr>
        </p:nvSpPr>
        <p:spPr>
          <a:xfrm>
            <a:off x="685802" y="801384"/>
            <a:ext cx="7413169" cy="5784351"/>
          </a:xfrm>
        </p:spPr>
        <p:txBody>
          <a:bodyPr>
            <a:normAutofit fontScale="92500" lnSpcReduction="10000"/>
          </a:bodyPr>
          <a:lstStyle/>
          <a:p>
            <a:pPr marL="0" indent="0">
              <a:buNone/>
            </a:pPr>
            <a:r>
              <a:rPr lang="en-US" sz="3200" dirty="0" smtClean="0"/>
              <a:t>The proclamation in verses 10-12 by a “loud voice… in heaven” is more or less parenthetical, its purpose being to explain the significance of the casting down of Satan in v. 9, first with respect to the inhabitants of heaven and then to those of this earth.  Following this explanatory parenthesis, v. 13 takes up the narrative of Satan’s activities at the point where it was left in verse 9.  Accordingly, vs. 10-12 constitute a statement concerning the status of the plan of salvation at the point of time when Satan was “cast out into the earth.  </a:t>
            </a:r>
            <a:endParaRPr lang="en-US" sz="3200" dirty="0"/>
          </a:p>
        </p:txBody>
      </p:sp>
      <p:pic>
        <p:nvPicPr>
          <p:cNvPr id="35842" name="Picture 2" descr="Sun Rise Wallpapers (79+ images)"/>
          <p:cNvPicPr>
            <a:picLocks noChangeAspect="1" noChangeArrowheads="1"/>
          </p:cNvPicPr>
          <p:nvPr/>
        </p:nvPicPr>
        <p:blipFill rotWithShape="1">
          <a:blip r:embed="rId2">
            <a:extLst>
              <a:ext uri="{28A0092B-C50C-407E-A947-70E740481C1C}">
                <a14:useLocalDpi xmlns:a14="http://schemas.microsoft.com/office/drawing/2010/main" val="0"/>
              </a:ext>
            </a:extLst>
          </a:blip>
          <a:srcRect l="34469" r="36543"/>
          <a:stretch/>
        </p:blipFill>
        <p:spPr bwMode="auto">
          <a:xfrm>
            <a:off x="8420100" y="-443975"/>
            <a:ext cx="3771900" cy="7301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31591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74662"/>
            <a:ext cx="10131425" cy="626722"/>
          </a:xfrm>
        </p:spPr>
        <p:txBody>
          <a:bodyPr>
            <a:normAutofit fontScale="90000"/>
          </a:bodyPr>
          <a:lstStyle/>
          <a:p>
            <a:r>
              <a:rPr lang="en-US" dirty="0" smtClean="0"/>
              <a:t>Revelation 12:10, SDABC V. 7 P. 810</a:t>
            </a:r>
            <a:endParaRPr lang="en-US" dirty="0"/>
          </a:p>
        </p:txBody>
      </p:sp>
      <p:sp>
        <p:nvSpPr>
          <p:cNvPr id="3" name="Content Placeholder 2"/>
          <p:cNvSpPr>
            <a:spLocks noGrp="1"/>
          </p:cNvSpPr>
          <p:nvPr>
            <p:ph idx="1"/>
          </p:nvPr>
        </p:nvSpPr>
        <p:spPr>
          <a:xfrm>
            <a:off x="685802" y="801384"/>
            <a:ext cx="7413169" cy="5784351"/>
          </a:xfrm>
        </p:spPr>
        <p:txBody>
          <a:bodyPr>
            <a:normAutofit fontScale="92500" lnSpcReduction="10000"/>
          </a:bodyPr>
          <a:lstStyle/>
          <a:p>
            <a:pPr marL="0" indent="0">
              <a:buNone/>
            </a:pPr>
            <a:r>
              <a:rPr lang="en-US" sz="3200" dirty="0" smtClean="0"/>
              <a:t>The first declaration by the “loud voice” consists of a series of facts relative to Christ’s triumph over Satan on the cross –the plan of salvation was made sure, “strength” was provided for resisting the wiles of Satan, Christ’s “kingdom” was made sure, and His “power,” literally, “authority,” to be man’s Savior, high priest, and king was confirmed.  </a:t>
            </a:r>
          </a:p>
          <a:p>
            <a:pPr marL="0" indent="0">
              <a:buNone/>
            </a:pPr>
            <a:r>
              <a:rPr lang="en-US" sz="3200" dirty="0" smtClean="0"/>
              <a:t>The reason assigned for this fourfold achievement is specifically said to be that “the accuser of our brethren is cast down.”  This clearly links these accomplishments with the casting down of verse 9.  </a:t>
            </a:r>
            <a:endParaRPr lang="en-US" sz="3200" dirty="0"/>
          </a:p>
        </p:txBody>
      </p:sp>
      <p:pic>
        <p:nvPicPr>
          <p:cNvPr id="36866" name="Picture 2" descr="[32+] Sun Nature Wallpapers - WallpaperSafari"/>
          <p:cNvPicPr>
            <a:picLocks noChangeAspect="1" noChangeArrowheads="1"/>
          </p:cNvPicPr>
          <p:nvPr/>
        </p:nvPicPr>
        <p:blipFill rotWithShape="1">
          <a:blip r:embed="rId2">
            <a:extLst>
              <a:ext uri="{28A0092B-C50C-407E-A947-70E740481C1C}">
                <a14:useLocalDpi xmlns:a14="http://schemas.microsoft.com/office/drawing/2010/main" val="0"/>
              </a:ext>
            </a:extLst>
          </a:blip>
          <a:srcRect r="67522"/>
          <a:stretch/>
        </p:blipFill>
        <p:spPr bwMode="auto">
          <a:xfrm>
            <a:off x="8179435" y="0"/>
            <a:ext cx="396902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21820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74662"/>
            <a:ext cx="10131425" cy="626722"/>
          </a:xfrm>
        </p:spPr>
        <p:txBody>
          <a:bodyPr>
            <a:normAutofit fontScale="90000"/>
          </a:bodyPr>
          <a:lstStyle/>
          <a:p>
            <a:r>
              <a:rPr lang="en-US" dirty="0" smtClean="0"/>
              <a:t>Revelation 12:10, SDABC V. 7 P. 810</a:t>
            </a:r>
            <a:endParaRPr lang="en-US" dirty="0"/>
          </a:p>
        </p:txBody>
      </p:sp>
      <p:sp>
        <p:nvSpPr>
          <p:cNvPr id="3" name="Content Placeholder 2"/>
          <p:cNvSpPr>
            <a:spLocks noGrp="1"/>
          </p:cNvSpPr>
          <p:nvPr>
            <p:ph idx="1"/>
          </p:nvPr>
        </p:nvSpPr>
        <p:spPr>
          <a:xfrm>
            <a:off x="685802" y="801384"/>
            <a:ext cx="7413169" cy="5784351"/>
          </a:xfrm>
        </p:spPr>
        <p:txBody>
          <a:bodyPr>
            <a:normAutofit/>
          </a:bodyPr>
          <a:lstStyle/>
          <a:p>
            <a:pPr marL="0" indent="0">
              <a:buNone/>
            </a:pPr>
            <a:r>
              <a:rPr lang="en-US" sz="3200" dirty="0" smtClean="0"/>
              <a:t>At the time of the casting down of vs 9, 10, 13, “the accuser of our brethren” had already been actively accusing them before our God day and night.”  Obviously, the fall here referred to came after a period during which Satan had been accusing “the brethren,” and it would therefore appear that this cannot be the original casting out of Satan prior the creation of the earth.  </a:t>
            </a:r>
            <a:endParaRPr lang="en-US" sz="3200" dirty="0"/>
          </a:p>
        </p:txBody>
      </p:sp>
      <p:pic>
        <p:nvPicPr>
          <p:cNvPr id="37890" name="Picture 2" descr="Sun in the mist at the lake !!! in 2020 | Nature photography, Beautiful ..."/>
          <p:cNvPicPr>
            <a:picLocks noChangeAspect="1" noChangeArrowheads="1"/>
          </p:cNvPicPr>
          <p:nvPr/>
        </p:nvPicPr>
        <p:blipFill rotWithShape="1">
          <a:blip r:embed="rId2">
            <a:extLst>
              <a:ext uri="{28A0092B-C50C-407E-A947-70E740481C1C}">
                <a14:useLocalDpi xmlns:a14="http://schemas.microsoft.com/office/drawing/2010/main" val="0"/>
              </a:ext>
            </a:extLst>
          </a:blip>
          <a:srcRect l="11005" t="1" r="-1246" b="-1"/>
          <a:stretch/>
        </p:blipFill>
        <p:spPr bwMode="auto">
          <a:xfrm>
            <a:off x="8215085" y="0"/>
            <a:ext cx="4205967" cy="69813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51228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74662"/>
            <a:ext cx="10131425" cy="626722"/>
          </a:xfrm>
        </p:spPr>
        <p:txBody>
          <a:bodyPr>
            <a:normAutofit fontScale="90000"/>
          </a:bodyPr>
          <a:lstStyle/>
          <a:p>
            <a:r>
              <a:rPr lang="en-US" dirty="0" smtClean="0"/>
              <a:t>Revelation 12:10, SDABC V. 7 P. 810</a:t>
            </a:r>
            <a:endParaRPr lang="en-US" dirty="0"/>
          </a:p>
        </p:txBody>
      </p:sp>
      <p:sp>
        <p:nvSpPr>
          <p:cNvPr id="3" name="Content Placeholder 2"/>
          <p:cNvSpPr>
            <a:spLocks noGrp="1"/>
          </p:cNvSpPr>
          <p:nvPr>
            <p:ph idx="1"/>
          </p:nvPr>
        </p:nvSpPr>
        <p:spPr>
          <a:xfrm>
            <a:off x="685802" y="801384"/>
            <a:ext cx="7413169" cy="5784351"/>
          </a:xfrm>
        </p:spPr>
        <p:txBody>
          <a:bodyPr>
            <a:normAutofit/>
          </a:bodyPr>
          <a:lstStyle/>
          <a:p>
            <a:pPr marL="0" indent="0">
              <a:buNone/>
            </a:pPr>
            <a:r>
              <a:rPr lang="en-US" sz="3200" dirty="0" smtClean="0"/>
              <a:t>Verse 11 specifically states that it was “the blood of the Lamb”—the death of Christ upon the cross—that made victory over the “accuser of our brethren” possible.  </a:t>
            </a:r>
            <a:endParaRPr lang="en-US" sz="3200" dirty="0"/>
          </a:p>
        </p:txBody>
      </p:sp>
      <p:pic>
        <p:nvPicPr>
          <p:cNvPr id="38914" name="Picture 2" descr="Nature sunshine wallpaper (42 Wallpapers) - Adorable Wallpapers"/>
          <p:cNvPicPr>
            <a:picLocks noChangeAspect="1" noChangeArrowheads="1"/>
          </p:cNvPicPr>
          <p:nvPr/>
        </p:nvPicPr>
        <p:blipFill rotWithShape="1">
          <a:blip r:embed="rId2">
            <a:extLst>
              <a:ext uri="{28A0092B-C50C-407E-A947-70E740481C1C}">
                <a14:useLocalDpi xmlns:a14="http://schemas.microsoft.com/office/drawing/2010/main" val="0"/>
              </a:ext>
            </a:extLst>
          </a:blip>
          <a:srcRect l="14575" r="47890"/>
          <a:stretch/>
        </p:blipFill>
        <p:spPr bwMode="auto">
          <a:xfrm>
            <a:off x="8157029" y="0"/>
            <a:ext cx="412205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64283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54172" y="300446"/>
            <a:ext cx="6828972" cy="770709"/>
          </a:xfrm>
        </p:spPr>
        <p:txBody>
          <a:bodyPr>
            <a:normAutofit/>
          </a:bodyPr>
          <a:lstStyle/>
          <a:p>
            <a:r>
              <a:rPr lang="en-US" dirty="0" smtClean="0"/>
              <a:t>Revelation 12:11-12</a:t>
            </a:r>
            <a:endParaRPr lang="en-US" dirty="0"/>
          </a:p>
        </p:txBody>
      </p:sp>
      <p:sp>
        <p:nvSpPr>
          <p:cNvPr id="3" name="Content Placeholder 2"/>
          <p:cNvSpPr>
            <a:spLocks noGrp="1"/>
          </p:cNvSpPr>
          <p:nvPr>
            <p:ph idx="1"/>
          </p:nvPr>
        </p:nvSpPr>
        <p:spPr>
          <a:xfrm>
            <a:off x="5254171" y="1071155"/>
            <a:ext cx="6476273" cy="5576388"/>
          </a:xfrm>
        </p:spPr>
        <p:txBody>
          <a:bodyPr>
            <a:normAutofit lnSpcReduction="10000"/>
          </a:bodyPr>
          <a:lstStyle/>
          <a:p>
            <a:r>
              <a:rPr lang="en-US" sz="3200" b="1" baseline="30000" dirty="0"/>
              <a:t>11 </a:t>
            </a:r>
            <a:r>
              <a:rPr lang="en-US" sz="3200" dirty="0"/>
              <a:t>And they overcame him by the blood of the Lamb, and by the word of their testimony; and they loved not their lives unto the death.</a:t>
            </a:r>
          </a:p>
          <a:p>
            <a:r>
              <a:rPr lang="en-US" sz="3200" b="1" baseline="30000" dirty="0"/>
              <a:t>12 </a:t>
            </a:r>
            <a:r>
              <a:rPr lang="en-US" sz="3200" dirty="0"/>
              <a:t>Therefore rejoice, ye heavens, and ye that dwell in them. Woe to the </a:t>
            </a:r>
            <a:r>
              <a:rPr lang="en-US" sz="3200" dirty="0" err="1"/>
              <a:t>inhabiters</a:t>
            </a:r>
            <a:r>
              <a:rPr lang="en-US" sz="3200" dirty="0"/>
              <a:t> of the earth and of the sea! for the devil is come down unto you, having great wrath, because he </a:t>
            </a:r>
            <a:r>
              <a:rPr lang="en-US" sz="3200" dirty="0" err="1"/>
              <a:t>knoweth</a:t>
            </a:r>
            <a:r>
              <a:rPr lang="en-US" sz="3200" dirty="0"/>
              <a:t> that he hath but a short time.</a:t>
            </a:r>
          </a:p>
        </p:txBody>
      </p:sp>
      <p:pic>
        <p:nvPicPr>
          <p:cNvPr id="39938" name="Picture 2" descr="The Crossfire Minute: Overcoming the Enemy Through Testimony"/>
          <p:cNvPicPr>
            <a:picLocks noChangeAspect="1" noChangeArrowheads="1"/>
          </p:cNvPicPr>
          <p:nvPr/>
        </p:nvPicPr>
        <p:blipFill rotWithShape="1">
          <a:blip r:embed="rId2">
            <a:extLst>
              <a:ext uri="{28A0092B-C50C-407E-A947-70E740481C1C}">
                <a14:useLocalDpi xmlns:a14="http://schemas.microsoft.com/office/drawing/2010/main" val="0"/>
              </a:ext>
            </a:extLst>
          </a:blip>
          <a:srcRect l="22443"/>
          <a:stretch/>
        </p:blipFill>
        <p:spPr bwMode="auto">
          <a:xfrm>
            <a:off x="219901" y="1702503"/>
            <a:ext cx="5034269" cy="43136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6109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2010" y="300446"/>
            <a:ext cx="7431133" cy="770709"/>
          </a:xfrm>
        </p:spPr>
        <p:txBody>
          <a:bodyPr>
            <a:normAutofit fontScale="90000"/>
          </a:bodyPr>
          <a:lstStyle/>
          <a:p>
            <a:r>
              <a:rPr lang="en-US" dirty="0" smtClean="0"/>
              <a:t>Revelation 12:11-12, SDABC V. 7 p. 811</a:t>
            </a:r>
            <a:endParaRPr lang="en-US" dirty="0"/>
          </a:p>
        </p:txBody>
      </p:sp>
      <p:sp>
        <p:nvSpPr>
          <p:cNvPr id="3" name="Content Placeholder 2"/>
          <p:cNvSpPr>
            <a:spLocks noGrp="1"/>
          </p:cNvSpPr>
          <p:nvPr>
            <p:ph idx="1"/>
          </p:nvPr>
        </p:nvSpPr>
        <p:spPr>
          <a:xfrm>
            <a:off x="4732020" y="1071155"/>
            <a:ext cx="6998424" cy="5225142"/>
          </a:xfrm>
        </p:spPr>
        <p:txBody>
          <a:bodyPr>
            <a:normAutofit fontScale="92500" lnSpcReduction="20000"/>
          </a:bodyPr>
          <a:lstStyle/>
          <a:p>
            <a:pPr marL="0" indent="0">
              <a:buNone/>
            </a:pPr>
            <a:r>
              <a:rPr lang="en-US" sz="3200" dirty="0" smtClean="0"/>
              <a:t>It may appear that the 2000 years since the crucifixion, during which Satan has been actively at work against the church, is hardly a “short time” either absolutely or when compared with all the time from Adam to the cross.  However, this expression should be understood against the background of the whole tenor of the book of Revelation, which presents the second coming of Christ as near.  If Jesus is coming “quickly” then the time for Satan to work is “short.”  Against the scope of eternity, by which sinless beings judge time, then all of Satan’s life will indeed be short!  </a:t>
            </a:r>
          </a:p>
        </p:txBody>
      </p:sp>
      <p:pic>
        <p:nvPicPr>
          <p:cNvPr id="40964" name="Picture 4" descr="The Second Coming - Print in LDS Jesus Christ Prints on LDSBookstore.com"/>
          <p:cNvPicPr>
            <a:picLocks noChangeAspect="1" noChangeArrowheads="1"/>
          </p:cNvPicPr>
          <p:nvPr/>
        </p:nvPicPr>
        <p:blipFill rotWithShape="1">
          <a:blip r:embed="rId2">
            <a:extLst>
              <a:ext uri="{28A0092B-C50C-407E-A947-70E740481C1C}">
                <a14:useLocalDpi xmlns:a14="http://schemas.microsoft.com/office/drawing/2010/main" val="0"/>
              </a:ext>
            </a:extLst>
          </a:blip>
          <a:srcRect l="18684" r="18670"/>
          <a:stretch/>
        </p:blipFill>
        <p:spPr bwMode="auto">
          <a:xfrm>
            <a:off x="-72572" y="0"/>
            <a:ext cx="429622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0294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1"/>
            <a:ext cx="10131425" cy="780790"/>
          </a:xfrm>
        </p:spPr>
        <p:txBody>
          <a:bodyPr/>
          <a:lstStyle/>
          <a:p>
            <a:r>
              <a:rPr lang="en-US" dirty="0"/>
              <a:t>Revelation </a:t>
            </a:r>
            <a:r>
              <a:rPr lang="en-US" dirty="0" smtClean="0"/>
              <a:t>12:13</a:t>
            </a:r>
            <a:endParaRPr lang="en-US" dirty="0"/>
          </a:p>
        </p:txBody>
      </p:sp>
      <p:sp>
        <p:nvSpPr>
          <p:cNvPr id="3" name="Content Placeholder 2"/>
          <p:cNvSpPr>
            <a:spLocks noGrp="1"/>
          </p:cNvSpPr>
          <p:nvPr>
            <p:ph sz="half" idx="1"/>
          </p:nvPr>
        </p:nvSpPr>
        <p:spPr>
          <a:xfrm>
            <a:off x="685801" y="1426873"/>
            <a:ext cx="4800599" cy="4935254"/>
          </a:xfrm>
        </p:spPr>
        <p:txBody>
          <a:bodyPr>
            <a:noAutofit/>
          </a:bodyPr>
          <a:lstStyle/>
          <a:p>
            <a:r>
              <a:rPr lang="en-US" sz="3200" b="1" baseline="30000" dirty="0"/>
              <a:t>13 </a:t>
            </a:r>
            <a:r>
              <a:rPr lang="en-US" sz="3200" dirty="0"/>
              <a:t>And when the dragon saw that he was cast unto the earth, he persecuted the woman which brought forth the man child</a:t>
            </a:r>
            <a:r>
              <a:rPr lang="en-US" sz="3200" dirty="0" smtClean="0"/>
              <a:t>.</a:t>
            </a:r>
            <a:endParaRPr lang="en-US" sz="3200" dirty="0"/>
          </a:p>
        </p:txBody>
      </p:sp>
      <p:pic>
        <p:nvPicPr>
          <p:cNvPr id="41986" name="Picture 2" descr="The Dragon And The Woman, REMNANT In The Wilderness Fed By GOD ..."/>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0940" r="21722"/>
          <a:stretch/>
        </p:blipFill>
        <p:spPr bwMode="auto">
          <a:xfrm>
            <a:off x="6270171" y="590606"/>
            <a:ext cx="4412343" cy="57715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73805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74662"/>
            <a:ext cx="10131425" cy="1334824"/>
          </a:xfrm>
        </p:spPr>
        <p:txBody>
          <a:bodyPr>
            <a:normAutofit/>
          </a:bodyPr>
          <a:lstStyle/>
          <a:p>
            <a:r>
              <a:rPr lang="en-US" dirty="0" smtClean="0"/>
              <a:t>Revelation 12:13, </a:t>
            </a:r>
            <a:br>
              <a:rPr lang="en-US" dirty="0" smtClean="0"/>
            </a:br>
            <a:r>
              <a:rPr lang="en-US" dirty="0" smtClean="0"/>
              <a:t>SDABC V. 7 P. 812</a:t>
            </a:r>
            <a:endParaRPr lang="en-US" dirty="0"/>
          </a:p>
        </p:txBody>
      </p:sp>
      <p:sp>
        <p:nvSpPr>
          <p:cNvPr id="3" name="Content Placeholder 2"/>
          <p:cNvSpPr>
            <a:spLocks noGrp="1"/>
          </p:cNvSpPr>
          <p:nvPr>
            <p:ph idx="1"/>
          </p:nvPr>
        </p:nvSpPr>
        <p:spPr>
          <a:xfrm>
            <a:off x="685802" y="1509486"/>
            <a:ext cx="3759339" cy="5076249"/>
          </a:xfrm>
        </p:spPr>
        <p:txBody>
          <a:bodyPr>
            <a:normAutofit/>
          </a:bodyPr>
          <a:lstStyle/>
          <a:p>
            <a:pPr marL="0" indent="0">
              <a:buNone/>
            </a:pPr>
            <a:r>
              <a:rPr lang="en-US" sz="3200" dirty="0" smtClean="0"/>
              <a:t>Being now unable to attack the Son of God directly, the dragon attempts to hurt the Son through the mother, by persecuting the mother of the man-child, the church.  </a:t>
            </a:r>
            <a:endParaRPr lang="en-US" sz="3200" dirty="0"/>
          </a:p>
        </p:txBody>
      </p:sp>
      <p:pic>
        <p:nvPicPr>
          <p:cNvPr id="44034" name="Picture 2" descr="D. Persecution of Christians - Christianity and the Roman Empire"/>
          <p:cNvPicPr>
            <a:picLocks noChangeAspect="1" noChangeArrowheads="1"/>
          </p:cNvPicPr>
          <p:nvPr/>
        </p:nvPicPr>
        <p:blipFill rotWithShape="1">
          <a:blip r:embed="rId2">
            <a:extLst>
              <a:ext uri="{28A0092B-C50C-407E-A947-70E740481C1C}">
                <a14:useLocalDpi xmlns:a14="http://schemas.microsoft.com/office/drawing/2010/main" val="0"/>
              </a:ext>
            </a:extLst>
          </a:blip>
          <a:srcRect r="11254"/>
          <a:stretch/>
        </p:blipFill>
        <p:spPr bwMode="auto">
          <a:xfrm>
            <a:off x="4445142" y="0"/>
            <a:ext cx="777588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4775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99652" y="300446"/>
            <a:ext cx="5283491" cy="770709"/>
          </a:xfrm>
        </p:spPr>
        <p:txBody>
          <a:bodyPr>
            <a:normAutofit/>
          </a:bodyPr>
          <a:lstStyle/>
          <a:p>
            <a:r>
              <a:rPr lang="en-US" dirty="0" smtClean="0"/>
              <a:t>Revelation 12:14</a:t>
            </a:r>
            <a:endParaRPr lang="en-US" dirty="0"/>
          </a:p>
        </p:txBody>
      </p:sp>
      <p:sp>
        <p:nvSpPr>
          <p:cNvPr id="3" name="Content Placeholder 2"/>
          <p:cNvSpPr>
            <a:spLocks noGrp="1"/>
          </p:cNvSpPr>
          <p:nvPr>
            <p:ph idx="1"/>
          </p:nvPr>
        </p:nvSpPr>
        <p:spPr>
          <a:xfrm>
            <a:off x="6799653" y="1071155"/>
            <a:ext cx="4930791" cy="5576388"/>
          </a:xfrm>
        </p:spPr>
        <p:txBody>
          <a:bodyPr>
            <a:normAutofit/>
          </a:bodyPr>
          <a:lstStyle/>
          <a:p>
            <a:r>
              <a:rPr lang="en-US" sz="3200" b="1" baseline="30000" dirty="0"/>
              <a:t>14 </a:t>
            </a:r>
            <a:r>
              <a:rPr lang="en-US" sz="3200" dirty="0"/>
              <a:t>And to the woman were given two wings of a great eagle, that she might fly into the wilderness, into her place, where she is nourished for a time, and times, and half a time, from the face of the serpent.</a:t>
            </a:r>
          </a:p>
        </p:txBody>
      </p:sp>
      <p:pic>
        <p:nvPicPr>
          <p:cNvPr id="45058" name="Picture 2" descr="Big eagle spreading his wings - All Best Desktop Wallpape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1841864"/>
            <a:ext cx="6644078" cy="41490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78368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2010" y="300446"/>
            <a:ext cx="7431133" cy="770709"/>
          </a:xfrm>
        </p:spPr>
        <p:txBody>
          <a:bodyPr>
            <a:normAutofit/>
          </a:bodyPr>
          <a:lstStyle/>
          <a:p>
            <a:r>
              <a:rPr lang="en-US" dirty="0" smtClean="0"/>
              <a:t>Revelation 12:14, Exodus 19:3-4</a:t>
            </a:r>
            <a:endParaRPr lang="en-US" dirty="0"/>
          </a:p>
        </p:txBody>
      </p:sp>
      <p:sp>
        <p:nvSpPr>
          <p:cNvPr id="3" name="Content Placeholder 2"/>
          <p:cNvSpPr>
            <a:spLocks noGrp="1"/>
          </p:cNvSpPr>
          <p:nvPr>
            <p:ph idx="1"/>
          </p:nvPr>
        </p:nvSpPr>
        <p:spPr>
          <a:xfrm>
            <a:off x="4732020" y="1071155"/>
            <a:ext cx="6998424" cy="5225142"/>
          </a:xfrm>
        </p:spPr>
        <p:txBody>
          <a:bodyPr>
            <a:normAutofit/>
          </a:bodyPr>
          <a:lstStyle/>
          <a:p>
            <a:r>
              <a:rPr lang="en-US" sz="3200" b="1" baseline="30000" dirty="0"/>
              <a:t>3 </a:t>
            </a:r>
            <a:r>
              <a:rPr lang="en-US" sz="3200" dirty="0"/>
              <a:t>And Moses went up unto God, and the </a:t>
            </a:r>
            <a:r>
              <a:rPr lang="en-US" sz="3200" cap="small" dirty="0"/>
              <a:t>Lord</a:t>
            </a:r>
            <a:r>
              <a:rPr lang="en-US" sz="3200" dirty="0"/>
              <a:t> called unto him out of the mountain, saying, Thus shalt thou say to the house of Jacob, and tell the children of Israel;</a:t>
            </a:r>
          </a:p>
          <a:p>
            <a:r>
              <a:rPr lang="en-US" sz="3200" b="1" baseline="30000" dirty="0"/>
              <a:t>4 </a:t>
            </a:r>
            <a:r>
              <a:rPr lang="en-US" sz="3200" dirty="0"/>
              <a:t>Ye have seen what I did unto the Egyptians, and how I bare you on eagles' wings, and brought you unto myself.</a:t>
            </a:r>
          </a:p>
        </p:txBody>
      </p:sp>
      <p:pic>
        <p:nvPicPr>
          <p:cNvPr id="47106" name="Picture 2" descr="Eagle Closeup Pictures | Download Free Images on Unsplash"/>
          <p:cNvPicPr>
            <a:picLocks noChangeAspect="1" noChangeArrowheads="1"/>
          </p:cNvPicPr>
          <p:nvPr/>
        </p:nvPicPr>
        <p:blipFill rotWithShape="1">
          <a:blip r:embed="rId2">
            <a:extLst>
              <a:ext uri="{28A0092B-C50C-407E-A947-70E740481C1C}">
                <a14:useLocalDpi xmlns:a14="http://schemas.microsoft.com/office/drawing/2010/main" val="0"/>
              </a:ext>
            </a:extLst>
          </a:blip>
          <a:srcRect l="31209" r="22830"/>
          <a:stretch/>
        </p:blipFill>
        <p:spPr bwMode="auto">
          <a:xfrm>
            <a:off x="-116114" y="0"/>
            <a:ext cx="472811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69669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Note on “Present Truth”</a:t>
            </a:r>
            <a:br>
              <a:rPr lang="en-US" dirty="0" smtClean="0"/>
            </a:br>
            <a:r>
              <a:rPr lang="en-US" dirty="0" smtClean="0"/>
              <a:t>SDABC V. 7 p. 599, 2 Peter 2:5-8 </a:t>
            </a:r>
            <a:endParaRPr lang="en-US" dirty="0"/>
          </a:p>
        </p:txBody>
      </p:sp>
      <p:sp>
        <p:nvSpPr>
          <p:cNvPr id="3" name="Content Placeholder 2"/>
          <p:cNvSpPr>
            <a:spLocks noGrp="1"/>
          </p:cNvSpPr>
          <p:nvPr>
            <p:ph idx="1"/>
          </p:nvPr>
        </p:nvSpPr>
        <p:spPr>
          <a:xfrm>
            <a:off x="685801" y="2142067"/>
            <a:ext cx="10661753" cy="4183782"/>
          </a:xfrm>
        </p:spPr>
        <p:txBody>
          <a:bodyPr>
            <a:normAutofit/>
          </a:bodyPr>
          <a:lstStyle/>
          <a:p>
            <a:pPr marL="0" indent="0">
              <a:buNone/>
            </a:pPr>
            <a:r>
              <a:rPr lang="en-US" sz="3200" dirty="0" smtClean="0"/>
              <a:t>Peter is prepared to fulfill his spiritual responsibility by continuing to teach the truths presented in the preceding verses (v. 3-11).  He realizes the necessity of maintaining a firm faith in the truths of the kingdom, and the faithful practice of the duties involved, e.g.:  </a:t>
            </a:r>
          </a:p>
          <a:p>
            <a:r>
              <a:rPr lang="en-US" sz="3200" b="1" baseline="30000" dirty="0"/>
              <a:t>5 </a:t>
            </a:r>
            <a:r>
              <a:rPr lang="en-US" sz="3200" dirty="0"/>
              <a:t>And beside this, giving all diligence, add to your faith virtue; and to virtue knowledge</a:t>
            </a:r>
            <a:r>
              <a:rPr lang="en-US" sz="3200" dirty="0" smtClean="0"/>
              <a:t>;</a:t>
            </a:r>
            <a:endParaRPr lang="en-US" sz="3200" dirty="0"/>
          </a:p>
        </p:txBody>
      </p:sp>
    </p:spTree>
    <p:extLst>
      <p:ext uri="{BB962C8B-B14F-4D97-AF65-F5344CB8AC3E}">
        <p14:creationId xmlns:p14="http://schemas.microsoft.com/office/powerpoint/2010/main" val="15101240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65600" y="300446"/>
            <a:ext cx="7917543" cy="770709"/>
          </a:xfrm>
        </p:spPr>
        <p:txBody>
          <a:bodyPr>
            <a:normAutofit fontScale="90000"/>
          </a:bodyPr>
          <a:lstStyle/>
          <a:p>
            <a:r>
              <a:rPr lang="en-US" dirty="0" smtClean="0"/>
              <a:t>Revelation 12:14, Deuteronomy 32:10-12</a:t>
            </a:r>
            <a:endParaRPr lang="en-US" dirty="0"/>
          </a:p>
        </p:txBody>
      </p:sp>
      <p:sp>
        <p:nvSpPr>
          <p:cNvPr id="3" name="Content Placeholder 2"/>
          <p:cNvSpPr>
            <a:spLocks noGrp="1"/>
          </p:cNvSpPr>
          <p:nvPr>
            <p:ph idx="1"/>
          </p:nvPr>
        </p:nvSpPr>
        <p:spPr>
          <a:xfrm>
            <a:off x="4165600" y="1071155"/>
            <a:ext cx="7564844" cy="5225142"/>
          </a:xfrm>
        </p:spPr>
        <p:txBody>
          <a:bodyPr>
            <a:normAutofit/>
          </a:bodyPr>
          <a:lstStyle/>
          <a:p>
            <a:r>
              <a:rPr lang="en-US" sz="3200" b="1" baseline="30000" dirty="0"/>
              <a:t>10 </a:t>
            </a:r>
            <a:r>
              <a:rPr lang="en-US" sz="3200" dirty="0"/>
              <a:t>He found him in a desert land, and in the waste howling wilderness; he led him about, he instructed him, he kept him as the apple of his eye</a:t>
            </a:r>
            <a:r>
              <a:rPr lang="en-US" sz="3200" dirty="0" smtClean="0"/>
              <a:t>.</a:t>
            </a:r>
          </a:p>
          <a:p>
            <a:r>
              <a:rPr lang="en-US" sz="3200" b="1" baseline="30000" dirty="0" smtClean="0"/>
              <a:t>11</a:t>
            </a:r>
            <a:r>
              <a:rPr lang="en-US" sz="3200" b="1" baseline="30000" dirty="0"/>
              <a:t> </a:t>
            </a:r>
            <a:r>
              <a:rPr lang="en-US" sz="3200" dirty="0"/>
              <a:t>As an eagle </a:t>
            </a:r>
            <a:r>
              <a:rPr lang="en-US" sz="3200" dirty="0" err="1"/>
              <a:t>stirreth</a:t>
            </a:r>
            <a:r>
              <a:rPr lang="en-US" sz="3200" dirty="0"/>
              <a:t> up her nest, </a:t>
            </a:r>
            <a:r>
              <a:rPr lang="en-US" sz="3200" dirty="0" err="1"/>
              <a:t>fluttereth</a:t>
            </a:r>
            <a:r>
              <a:rPr lang="en-US" sz="3200" dirty="0"/>
              <a:t> over her young, </a:t>
            </a:r>
            <a:r>
              <a:rPr lang="en-US" sz="3200" dirty="0" err="1"/>
              <a:t>spreadeth</a:t>
            </a:r>
            <a:r>
              <a:rPr lang="en-US" sz="3200" dirty="0"/>
              <a:t> abroad her wings, taketh them, </a:t>
            </a:r>
            <a:r>
              <a:rPr lang="en-US" sz="3200" dirty="0" err="1"/>
              <a:t>beareth</a:t>
            </a:r>
            <a:r>
              <a:rPr lang="en-US" sz="3200" dirty="0"/>
              <a:t> them on her wings:</a:t>
            </a:r>
          </a:p>
          <a:p>
            <a:r>
              <a:rPr lang="en-US" sz="3200" b="1" baseline="30000" dirty="0"/>
              <a:t>12 </a:t>
            </a:r>
            <a:r>
              <a:rPr lang="en-US" sz="3200" dirty="0"/>
              <a:t>So the </a:t>
            </a:r>
            <a:r>
              <a:rPr lang="en-US" sz="3200" cap="small" dirty="0"/>
              <a:t>Lord</a:t>
            </a:r>
            <a:r>
              <a:rPr lang="en-US" sz="3200" dirty="0"/>
              <a:t> alone did lead him, and there was no strange god with him.</a:t>
            </a:r>
          </a:p>
        </p:txBody>
      </p:sp>
      <p:pic>
        <p:nvPicPr>
          <p:cNvPr id="48130" name="Picture 2" descr="Bald Eagle Full HD Wallpaper and Background Image | 1980x1480 | ID:361507"/>
          <p:cNvPicPr>
            <a:picLocks noChangeAspect="1" noChangeArrowheads="1"/>
          </p:cNvPicPr>
          <p:nvPr/>
        </p:nvPicPr>
        <p:blipFill rotWithShape="1">
          <a:blip r:embed="rId2">
            <a:extLst>
              <a:ext uri="{28A0092B-C50C-407E-A947-70E740481C1C}">
                <a14:useLocalDpi xmlns:a14="http://schemas.microsoft.com/office/drawing/2010/main" val="0"/>
              </a:ext>
            </a:extLst>
          </a:blip>
          <a:srcRect l="17257" r="37898"/>
          <a:stretch/>
        </p:blipFill>
        <p:spPr bwMode="auto">
          <a:xfrm>
            <a:off x="-29030" y="0"/>
            <a:ext cx="4122059" cy="68646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21437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1"/>
            <a:ext cx="10131425" cy="780790"/>
          </a:xfrm>
        </p:spPr>
        <p:txBody>
          <a:bodyPr/>
          <a:lstStyle/>
          <a:p>
            <a:r>
              <a:rPr lang="en-US" dirty="0"/>
              <a:t>Revelation </a:t>
            </a:r>
            <a:r>
              <a:rPr lang="en-US" dirty="0" smtClean="0"/>
              <a:t>12:15</a:t>
            </a:r>
            <a:endParaRPr lang="en-US" dirty="0"/>
          </a:p>
        </p:txBody>
      </p:sp>
      <p:sp>
        <p:nvSpPr>
          <p:cNvPr id="3" name="Content Placeholder 2"/>
          <p:cNvSpPr>
            <a:spLocks noGrp="1"/>
          </p:cNvSpPr>
          <p:nvPr>
            <p:ph sz="half" idx="1"/>
          </p:nvPr>
        </p:nvSpPr>
        <p:spPr>
          <a:xfrm>
            <a:off x="685801" y="1426873"/>
            <a:ext cx="4800599" cy="4935254"/>
          </a:xfrm>
        </p:spPr>
        <p:txBody>
          <a:bodyPr>
            <a:noAutofit/>
          </a:bodyPr>
          <a:lstStyle/>
          <a:p>
            <a:r>
              <a:rPr lang="en-US" sz="3200" b="1" baseline="30000" dirty="0"/>
              <a:t>15 </a:t>
            </a:r>
            <a:r>
              <a:rPr lang="en-US" sz="3200" dirty="0"/>
              <a:t>And the serpent cast out of his mouth water as a flood after the woman, that he might cause her to be carried away of the flood.</a:t>
            </a:r>
          </a:p>
        </p:txBody>
      </p:sp>
      <p:sp>
        <p:nvSpPr>
          <p:cNvPr id="4" name="Content Placeholder 3"/>
          <p:cNvSpPr>
            <a:spLocks noGrp="1"/>
          </p:cNvSpPr>
          <p:nvPr>
            <p:ph sz="half" idx="2"/>
          </p:nvPr>
        </p:nvSpPr>
        <p:spPr/>
        <p:txBody>
          <a:bodyPr/>
          <a:lstStyle/>
          <a:p>
            <a:endParaRPr lang="en-US"/>
          </a:p>
        </p:txBody>
      </p:sp>
      <p:pic>
        <p:nvPicPr>
          <p:cNvPr id="49154" name="Picture 2" descr="Revelation 12:15-16 - &quot;And the serpent cast out of his mouth water as a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1282927"/>
            <a:ext cx="6063116" cy="4835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0914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Revelation 12:15, </a:t>
            </a:r>
            <a:br>
              <a:rPr lang="en-US" dirty="0" smtClean="0"/>
            </a:br>
            <a:r>
              <a:rPr lang="en-US" dirty="0" smtClean="0"/>
              <a:t>Psalm 74:12-14</a:t>
            </a:r>
            <a:endParaRPr lang="en-US" dirty="0"/>
          </a:p>
        </p:txBody>
      </p:sp>
      <p:sp>
        <p:nvSpPr>
          <p:cNvPr id="3" name="Content Placeholder 2"/>
          <p:cNvSpPr>
            <a:spLocks noGrp="1"/>
          </p:cNvSpPr>
          <p:nvPr>
            <p:ph idx="1"/>
          </p:nvPr>
        </p:nvSpPr>
        <p:spPr>
          <a:xfrm>
            <a:off x="685802" y="2142067"/>
            <a:ext cx="7297055" cy="4206482"/>
          </a:xfrm>
        </p:spPr>
        <p:txBody>
          <a:bodyPr>
            <a:normAutofit lnSpcReduction="10000"/>
          </a:bodyPr>
          <a:lstStyle/>
          <a:p>
            <a:r>
              <a:rPr lang="en-US" sz="3200" b="1" baseline="30000" dirty="0"/>
              <a:t>12 </a:t>
            </a:r>
            <a:r>
              <a:rPr lang="en-US" sz="3200" dirty="0"/>
              <a:t>For God is my King of old, working salvation in the midst of the earth.</a:t>
            </a:r>
          </a:p>
          <a:p>
            <a:r>
              <a:rPr lang="en-US" sz="3200" b="1" baseline="30000" dirty="0"/>
              <a:t>13 </a:t>
            </a:r>
            <a:r>
              <a:rPr lang="en-US" sz="3200" dirty="0"/>
              <a:t>Thou didst divide the sea by thy strength: thou </a:t>
            </a:r>
            <a:r>
              <a:rPr lang="en-US" sz="3200" dirty="0" err="1"/>
              <a:t>brakest</a:t>
            </a:r>
            <a:r>
              <a:rPr lang="en-US" sz="3200" dirty="0"/>
              <a:t> the heads of the dragons in the waters.</a:t>
            </a:r>
          </a:p>
          <a:p>
            <a:r>
              <a:rPr lang="en-US" sz="3200" b="1" baseline="30000" dirty="0"/>
              <a:t>14 </a:t>
            </a:r>
            <a:r>
              <a:rPr lang="en-US" sz="3200" dirty="0"/>
              <a:t>Thou </a:t>
            </a:r>
            <a:r>
              <a:rPr lang="en-US" sz="3200" dirty="0" err="1"/>
              <a:t>brakest</a:t>
            </a:r>
            <a:r>
              <a:rPr lang="en-US" sz="3200" dirty="0"/>
              <a:t> the heads of leviathan in pieces, and </a:t>
            </a:r>
            <a:r>
              <a:rPr lang="en-US" sz="3200" dirty="0" err="1"/>
              <a:t>gavest</a:t>
            </a:r>
            <a:r>
              <a:rPr lang="en-US" sz="3200" dirty="0"/>
              <a:t> him to be meat to the people inhabiting the wilderness.</a:t>
            </a:r>
          </a:p>
        </p:txBody>
      </p:sp>
      <p:pic>
        <p:nvPicPr>
          <p:cNvPr id="5" name="Picture 4" descr="Red Dragon Book Of Revelation - Book Of Revelation Wall Art Pixels ..."/>
          <p:cNvPicPr>
            <a:picLocks noChangeAspect="1" noChangeArrowheads="1"/>
          </p:cNvPicPr>
          <p:nvPr/>
        </p:nvPicPr>
        <p:blipFill rotWithShape="1">
          <a:blip r:embed="rId2">
            <a:extLst>
              <a:ext uri="{28A0092B-C50C-407E-A947-70E740481C1C}">
                <a14:useLocalDpi xmlns:a14="http://schemas.microsoft.com/office/drawing/2010/main" val="0"/>
              </a:ext>
            </a:extLst>
          </a:blip>
          <a:srcRect l="26970" r="18166"/>
          <a:stretch/>
        </p:blipFill>
        <p:spPr bwMode="auto">
          <a:xfrm>
            <a:off x="8247017" y="-60823"/>
            <a:ext cx="3944983" cy="69188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76019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74662"/>
            <a:ext cx="10131425" cy="1334824"/>
          </a:xfrm>
        </p:spPr>
        <p:txBody>
          <a:bodyPr>
            <a:normAutofit/>
          </a:bodyPr>
          <a:lstStyle/>
          <a:p>
            <a:r>
              <a:rPr lang="en-US" dirty="0" smtClean="0"/>
              <a:t>Revelation 12:15, Ezekiel 29:3</a:t>
            </a:r>
            <a:endParaRPr lang="en-US" dirty="0"/>
          </a:p>
        </p:txBody>
      </p:sp>
      <p:sp>
        <p:nvSpPr>
          <p:cNvPr id="3" name="Content Placeholder 2"/>
          <p:cNvSpPr>
            <a:spLocks noGrp="1"/>
          </p:cNvSpPr>
          <p:nvPr>
            <p:ph idx="1"/>
          </p:nvPr>
        </p:nvSpPr>
        <p:spPr>
          <a:xfrm>
            <a:off x="685802" y="1117600"/>
            <a:ext cx="7253512" cy="5468135"/>
          </a:xfrm>
        </p:spPr>
        <p:txBody>
          <a:bodyPr>
            <a:normAutofit fontScale="92500"/>
          </a:bodyPr>
          <a:lstStyle/>
          <a:p>
            <a:r>
              <a:rPr lang="en-US" sz="3200" b="1" baseline="30000" dirty="0"/>
              <a:t>3 </a:t>
            </a:r>
            <a:r>
              <a:rPr lang="en-US" sz="3200" dirty="0"/>
              <a:t>Speak, and say, Thus </a:t>
            </a:r>
            <a:r>
              <a:rPr lang="en-US" sz="3200" dirty="0" err="1"/>
              <a:t>saith</a:t>
            </a:r>
            <a:r>
              <a:rPr lang="en-US" sz="3200" dirty="0"/>
              <a:t> the Lord </a:t>
            </a:r>
            <a:r>
              <a:rPr lang="en-US" sz="3200" cap="small" dirty="0"/>
              <a:t>God</a:t>
            </a:r>
            <a:r>
              <a:rPr lang="en-US" sz="3200" dirty="0"/>
              <a:t>; Behold, I am against thee, Pharaoh king of Egypt, the great dragon that </a:t>
            </a:r>
            <a:r>
              <a:rPr lang="en-US" sz="3200" dirty="0" err="1"/>
              <a:t>lieth</a:t>
            </a:r>
            <a:r>
              <a:rPr lang="en-US" sz="3200" dirty="0"/>
              <a:t> in the midst of his rivers, which hath said, My river is mine own, and I have made it for myself.</a:t>
            </a:r>
          </a:p>
          <a:p>
            <a:r>
              <a:rPr lang="en-US" sz="3200" b="1" baseline="30000" dirty="0"/>
              <a:t>4 </a:t>
            </a:r>
            <a:r>
              <a:rPr lang="en-US" sz="3200" dirty="0"/>
              <a:t>But I will put hooks in thy jaws, and I will cause the fish of thy rivers to stick unto thy scales, and I will bring thee up out of the midst of thy rivers, and all the fish of thy rivers shall stick unto thy scales.</a:t>
            </a:r>
          </a:p>
        </p:txBody>
      </p:sp>
      <p:pic>
        <p:nvPicPr>
          <p:cNvPr id="50178" name="Picture 2" descr="Cyberspace Ministry - If I Were Told the Future - Lesson 67 - «The ..."/>
          <p:cNvPicPr>
            <a:picLocks noChangeAspect="1" noChangeArrowheads="1"/>
          </p:cNvPicPr>
          <p:nvPr/>
        </p:nvPicPr>
        <p:blipFill rotWithShape="1">
          <a:blip r:embed="rId2">
            <a:extLst>
              <a:ext uri="{28A0092B-C50C-407E-A947-70E740481C1C}">
                <a14:useLocalDpi xmlns:a14="http://schemas.microsoft.com/office/drawing/2010/main" val="0"/>
              </a:ext>
            </a:extLst>
          </a:blip>
          <a:srcRect l="53646" r="9522"/>
          <a:stretch/>
        </p:blipFill>
        <p:spPr bwMode="auto">
          <a:xfrm>
            <a:off x="7939314" y="-30843"/>
            <a:ext cx="4252686" cy="6888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666037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74662"/>
            <a:ext cx="10131425" cy="1334824"/>
          </a:xfrm>
        </p:spPr>
        <p:txBody>
          <a:bodyPr>
            <a:normAutofit/>
          </a:bodyPr>
          <a:lstStyle/>
          <a:p>
            <a:r>
              <a:rPr lang="en-US" dirty="0" smtClean="0"/>
              <a:t>Revelation 12:15, </a:t>
            </a:r>
            <a:br>
              <a:rPr lang="en-US" dirty="0" smtClean="0"/>
            </a:br>
            <a:r>
              <a:rPr lang="en-US" dirty="0" smtClean="0"/>
              <a:t>SDABC V. 7 P. 812</a:t>
            </a:r>
            <a:endParaRPr lang="en-US" dirty="0"/>
          </a:p>
        </p:txBody>
      </p:sp>
      <p:sp>
        <p:nvSpPr>
          <p:cNvPr id="3" name="Content Placeholder 2"/>
          <p:cNvSpPr>
            <a:spLocks noGrp="1"/>
          </p:cNvSpPr>
          <p:nvPr>
            <p:ph idx="1"/>
          </p:nvPr>
        </p:nvSpPr>
        <p:spPr>
          <a:xfrm>
            <a:off x="685801" y="1117600"/>
            <a:ext cx="5891461" cy="5468135"/>
          </a:xfrm>
        </p:spPr>
        <p:txBody>
          <a:bodyPr>
            <a:normAutofit/>
          </a:bodyPr>
          <a:lstStyle/>
          <a:p>
            <a:pPr marL="0" indent="0">
              <a:buNone/>
            </a:pPr>
            <a:r>
              <a:rPr lang="en-US" sz="3200" dirty="0" smtClean="0"/>
              <a:t>A dragon is identified in Psalm 74 and Ezekiel 29 as a water animal, hence, probably, the figure of water as a symbol of destruction.  Satan sought to destroy the Christian church by the inundation of false doctrines as well as by persecution.  </a:t>
            </a:r>
            <a:endParaRPr lang="en-US" sz="3200" dirty="0"/>
          </a:p>
        </p:txBody>
      </p:sp>
      <p:pic>
        <p:nvPicPr>
          <p:cNvPr id="51204" name="Picture 4" descr="Revelation 12:13-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1642" y="0"/>
            <a:ext cx="5537714" cy="69082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938962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99652" y="300446"/>
            <a:ext cx="5283491" cy="770709"/>
          </a:xfrm>
        </p:spPr>
        <p:txBody>
          <a:bodyPr>
            <a:normAutofit/>
          </a:bodyPr>
          <a:lstStyle/>
          <a:p>
            <a:r>
              <a:rPr lang="en-US" dirty="0" smtClean="0"/>
              <a:t>Revelation 12:16</a:t>
            </a:r>
            <a:endParaRPr lang="en-US" dirty="0"/>
          </a:p>
        </p:txBody>
      </p:sp>
      <p:sp>
        <p:nvSpPr>
          <p:cNvPr id="3" name="Content Placeholder 2"/>
          <p:cNvSpPr>
            <a:spLocks noGrp="1"/>
          </p:cNvSpPr>
          <p:nvPr>
            <p:ph idx="1"/>
          </p:nvPr>
        </p:nvSpPr>
        <p:spPr>
          <a:xfrm>
            <a:off x="6799653" y="1071155"/>
            <a:ext cx="4930791" cy="5576388"/>
          </a:xfrm>
        </p:spPr>
        <p:txBody>
          <a:bodyPr>
            <a:normAutofit/>
          </a:bodyPr>
          <a:lstStyle/>
          <a:p>
            <a:r>
              <a:rPr lang="en-US" sz="3200" b="1" baseline="30000" dirty="0"/>
              <a:t>16 </a:t>
            </a:r>
            <a:r>
              <a:rPr lang="en-US" sz="3200" dirty="0"/>
              <a:t>And the earth helped the woman, and the earth opened her mouth, and swallowed up the flood which the dragon cast out of his mouth.</a:t>
            </a:r>
          </a:p>
        </p:txBody>
      </p:sp>
      <p:pic>
        <p:nvPicPr>
          <p:cNvPr id="52226" name="Picture 2" descr="Rivers and lakes mysteriously disappearing increase around the world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08317"/>
            <a:ext cx="6490514" cy="40668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27268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65600" y="300446"/>
            <a:ext cx="7917543" cy="770709"/>
          </a:xfrm>
        </p:spPr>
        <p:txBody>
          <a:bodyPr>
            <a:normAutofit/>
          </a:bodyPr>
          <a:lstStyle/>
          <a:p>
            <a:r>
              <a:rPr lang="en-US" dirty="0" smtClean="0"/>
              <a:t>Revelation 12:16, SDABC V. 7 P. 812</a:t>
            </a:r>
            <a:endParaRPr lang="en-US" dirty="0"/>
          </a:p>
        </p:txBody>
      </p:sp>
      <p:sp>
        <p:nvSpPr>
          <p:cNvPr id="3" name="Content Placeholder 2"/>
          <p:cNvSpPr>
            <a:spLocks noGrp="1"/>
          </p:cNvSpPr>
          <p:nvPr>
            <p:ph idx="1"/>
          </p:nvPr>
        </p:nvSpPr>
        <p:spPr>
          <a:xfrm>
            <a:off x="4165600" y="1071155"/>
            <a:ext cx="7564844" cy="5225142"/>
          </a:xfrm>
        </p:spPr>
        <p:txBody>
          <a:bodyPr>
            <a:normAutofit/>
          </a:bodyPr>
          <a:lstStyle/>
          <a:p>
            <a:pPr marL="0" indent="0">
              <a:buNone/>
            </a:pPr>
            <a:r>
              <a:rPr lang="en-US" sz="3200" dirty="0" smtClean="0"/>
              <a:t>Some hold that the “earth” here represents areas where there was a scarcity of peoples, in contrast with “waters” which sometimes represent “peoples,” “nations,” and “tongues.”  They point out that at the time of the Reformation there were multitudes of people in Europe and the Far East, but that the North American continent was very sparsely populated.  </a:t>
            </a:r>
            <a:endParaRPr lang="en-US" sz="3200" dirty="0"/>
          </a:p>
        </p:txBody>
      </p:sp>
      <p:pic>
        <p:nvPicPr>
          <p:cNvPr id="54274" name="Picture 2" descr="A River Swallowed by the Earth | Zambezi river, River, Victoria falls"/>
          <p:cNvPicPr>
            <a:picLocks noChangeAspect="1" noChangeArrowheads="1"/>
          </p:cNvPicPr>
          <p:nvPr/>
        </p:nvPicPr>
        <p:blipFill rotWithShape="1">
          <a:blip r:embed="rId2">
            <a:extLst>
              <a:ext uri="{28A0092B-C50C-407E-A947-70E740481C1C}">
                <a14:useLocalDpi xmlns:a14="http://schemas.microsoft.com/office/drawing/2010/main" val="0"/>
              </a:ext>
            </a:extLst>
          </a:blip>
          <a:srcRect r="68921"/>
          <a:stretch/>
        </p:blipFill>
        <p:spPr bwMode="auto">
          <a:xfrm>
            <a:off x="0" y="1"/>
            <a:ext cx="364728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69036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65600" y="300446"/>
            <a:ext cx="7917543" cy="770709"/>
          </a:xfrm>
        </p:spPr>
        <p:txBody>
          <a:bodyPr>
            <a:normAutofit/>
          </a:bodyPr>
          <a:lstStyle/>
          <a:p>
            <a:r>
              <a:rPr lang="en-US" dirty="0" smtClean="0"/>
              <a:t>Revelation 12:16, SDABC V. 7 P. 812</a:t>
            </a:r>
            <a:endParaRPr lang="en-US" dirty="0"/>
          </a:p>
        </p:txBody>
      </p:sp>
      <p:sp>
        <p:nvSpPr>
          <p:cNvPr id="3" name="Content Placeholder 2"/>
          <p:cNvSpPr>
            <a:spLocks noGrp="1"/>
          </p:cNvSpPr>
          <p:nvPr>
            <p:ph idx="1"/>
          </p:nvPr>
        </p:nvSpPr>
        <p:spPr>
          <a:xfrm>
            <a:off x="4165600" y="1071155"/>
            <a:ext cx="7564844" cy="5225142"/>
          </a:xfrm>
        </p:spPr>
        <p:txBody>
          <a:bodyPr>
            <a:normAutofit/>
          </a:bodyPr>
          <a:lstStyle/>
          <a:p>
            <a:pPr marL="0" indent="0">
              <a:buNone/>
            </a:pPr>
            <a:r>
              <a:rPr lang="en-US" sz="3200" dirty="0" smtClean="0"/>
              <a:t>Thus they point to this land as the “earth” that brings relief to the persecuted church of the Old </a:t>
            </a:r>
            <a:r>
              <a:rPr lang="en-US" sz="3200" dirty="0"/>
              <a:t>W</a:t>
            </a:r>
            <a:r>
              <a:rPr lang="en-US" sz="3200" dirty="0" smtClean="0"/>
              <a:t>orld.  The Protestant lands of Western Europe, which became a haven from persecution, may also be included.  Others point to the Protestant Reformation itself as the major factor in breaking the spell of the apostate church.  </a:t>
            </a:r>
            <a:endParaRPr lang="en-US" sz="3200" dirty="0"/>
          </a:p>
        </p:txBody>
      </p:sp>
      <p:pic>
        <p:nvPicPr>
          <p:cNvPr id="53250" name="Picture 2" descr="A River Swallowed by the Earth | Zambezi river, River, Victoria falls"/>
          <p:cNvPicPr>
            <a:picLocks noChangeAspect="1" noChangeArrowheads="1"/>
          </p:cNvPicPr>
          <p:nvPr/>
        </p:nvPicPr>
        <p:blipFill rotWithShape="1">
          <a:blip r:embed="rId2">
            <a:extLst>
              <a:ext uri="{28A0092B-C50C-407E-A947-70E740481C1C}">
                <a14:useLocalDpi xmlns:a14="http://schemas.microsoft.com/office/drawing/2010/main" val="0"/>
              </a:ext>
            </a:extLst>
          </a:blip>
          <a:srcRect l="38186" r="33820"/>
          <a:stretch/>
        </p:blipFill>
        <p:spPr bwMode="auto">
          <a:xfrm>
            <a:off x="0" y="-40606"/>
            <a:ext cx="3304673" cy="6898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715517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1"/>
            <a:ext cx="10131425" cy="780790"/>
          </a:xfrm>
        </p:spPr>
        <p:txBody>
          <a:bodyPr/>
          <a:lstStyle/>
          <a:p>
            <a:r>
              <a:rPr lang="en-US" dirty="0"/>
              <a:t>Revelation </a:t>
            </a:r>
            <a:r>
              <a:rPr lang="en-US" dirty="0" smtClean="0"/>
              <a:t>12:17</a:t>
            </a:r>
            <a:endParaRPr lang="en-US" dirty="0"/>
          </a:p>
        </p:txBody>
      </p:sp>
      <p:sp>
        <p:nvSpPr>
          <p:cNvPr id="3" name="Content Placeholder 2"/>
          <p:cNvSpPr>
            <a:spLocks noGrp="1"/>
          </p:cNvSpPr>
          <p:nvPr>
            <p:ph sz="half" idx="1"/>
          </p:nvPr>
        </p:nvSpPr>
        <p:spPr>
          <a:xfrm>
            <a:off x="685801" y="1426873"/>
            <a:ext cx="4800599" cy="4935254"/>
          </a:xfrm>
        </p:spPr>
        <p:txBody>
          <a:bodyPr>
            <a:noAutofit/>
          </a:bodyPr>
          <a:lstStyle/>
          <a:p>
            <a:r>
              <a:rPr lang="en-US" sz="3200" b="1" baseline="30000" dirty="0"/>
              <a:t>17 </a:t>
            </a:r>
            <a:r>
              <a:rPr lang="en-US" sz="3200" dirty="0"/>
              <a:t>And the dragon was wroth with the woman, and went to make war with the remnant of her seed, which keep the commandments of God, and have the testimony of Jesus Christ.</a:t>
            </a:r>
          </a:p>
        </p:txBody>
      </p:sp>
      <p:sp>
        <p:nvSpPr>
          <p:cNvPr id="4" name="Content Placeholder 3"/>
          <p:cNvSpPr>
            <a:spLocks noGrp="1"/>
          </p:cNvSpPr>
          <p:nvPr>
            <p:ph sz="half" idx="2"/>
          </p:nvPr>
        </p:nvSpPr>
        <p:spPr/>
        <p:txBody>
          <a:bodyPr/>
          <a:lstStyle/>
          <a:p>
            <a:endParaRPr lang="en-US"/>
          </a:p>
        </p:txBody>
      </p:sp>
      <p:pic>
        <p:nvPicPr>
          <p:cNvPr id="55298" name="Picture 2" descr="Anxiety: Hypnotized By A Personal Demon - Bud Harris, Ph.D. Massimilla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51513" y="431631"/>
            <a:ext cx="5213684" cy="61706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548931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74662"/>
            <a:ext cx="10131425" cy="1334824"/>
          </a:xfrm>
        </p:spPr>
        <p:txBody>
          <a:bodyPr>
            <a:normAutofit/>
          </a:bodyPr>
          <a:lstStyle/>
          <a:p>
            <a:r>
              <a:rPr lang="en-US" dirty="0" smtClean="0"/>
              <a:t>Revelation 12:17, </a:t>
            </a:r>
            <a:br>
              <a:rPr lang="en-US" dirty="0" smtClean="0"/>
            </a:br>
            <a:r>
              <a:rPr lang="en-US" dirty="0" smtClean="0"/>
              <a:t>SDABC V. 7 P. 812</a:t>
            </a:r>
            <a:endParaRPr lang="en-US" dirty="0"/>
          </a:p>
        </p:txBody>
      </p:sp>
      <p:sp>
        <p:nvSpPr>
          <p:cNvPr id="3" name="Content Placeholder 2"/>
          <p:cNvSpPr>
            <a:spLocks noGrp="1"/>
          </p:cNvSpPr>
          <p:nvPr>
            <p:ph idx="1"/>
          </p:nvPr>
        </p:nvSpPr>
        <p:spPr>
          <a:xfrm>
            <a:off x="685802" y="1117600"/>
            <a:ext cx="4624136" cy="5468135"/>
          </a:xfrm>
        </p:spPr>
        <p:txBody>
          <a:bodyPr>
            <a:normAutofit/>
          </a:bodyPr>
          <a:lstStyle/>
          <a:p>
            <a:pPr marL="0" indent="0">
              <a:buNone/>
            </a:pPr>
            <a:r>
              <a:rPr lang="en-US" sz="3200" dirty="0" smtClean="0"/>
              <a:t>Failure to destroy the church in the wilderness intensifies the wrath of the dragon, so much so that he sets about with great determination to wage war upon the people of God, particularly the “remnant of her seed.”  </a:t>
            </a:r>
            <a:endParaRPr lang="en-US" sz="3200" dirty="0"/>
          </a:p>
        </p:txBody>
      </p:sp>
      <p:pic>
        <p:nvPicPr>
          <p:cNvPr id="56322" name="Picture 2" descr="The Woman and the Dragon 11&quot;x14&quot; Print - Revelation Produc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70360" y="0"/>
            <a:ext cx="6721640" cy="67216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55052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Note on “Present Truth”</a:t>
            </a:r>
            <a:br>
              <a:rPr lang="en-US" dirty="0" smtClean="0"/>
            </a:br>
            <a:r>
              <a:rPr lang="en-US" dirty="0" smtClean="0"/>
              <a:t>2 Peter 1:6-8</a:t>
            </a:r>
            <a:endParaRPr lang="en-US" dirty="0"/>
          </a:p>
        </p:txBody>
      </p:sp>
      <p:sp>
        <p:nvSpPr>
          <p:cNvPr id="3" name="Content Placeholder 2"/>
          <p:cNvSpPr>
            <a:spLocks noGrp="1"/>
          </p:cNvSpPr>
          <p:nvPr>
            <p:ph idx="1"/>
          </p:nvPr>
        </p:nvSpPr>
        <p:spPr>
          <a:xfrm>
            <a:off x="685801" y="2142067"/>
            <a:ext cx="10131425" cy="4183782"/>
          </a:xfrm>
        </p:spPr>
        <p:txBody>
          <a:bodyPr>
            <a:normAutofit/>
          </a:bodyPr>
          <a:lstStyle/>
          <a:p>
            <a:r>
              <a:rPr lang="en-US" sz="3200" b="1" baseline="30000" dirty="0" smtClean="0"/>
              <a:t>6</a:t>
            </a:r>
            <a:r>
              <a:rPr lang="en-US" sz="3200" b="1" baseline="30000" dirty="0"/>
              <a:t> </a:t>
            </a:r>
            <a:r>
              <a:rPr lang="en-US" sz="3200" dirty="0"/>
              <a:t>And to knowledge temperance; and to temperance patience; and to patience godliness;</a:t>
            </a:r>
          </a:p>
          <a:p>
            <a:r>
              <a:rPr lang="en-US" sz="3200" b="1" baseline="30000" dirty="0" smtClean="0"/>
              <a:t>7</a:t>
            </a:r>
            <a:r>
              <a:rPr lang="en-US" sz="3200" b="1" baseline="30000" dirty="0"/>
              <a:t> </a:t>
            </a:r>
            <a:r>
              <a:rPr lang="en-US" sz="3200" dirty="0"/>
              <a:t>And to godliness brotherly kindness; and to brotherly kindness charity.</a:t>
            </a:r>
          </a:p>
          <a:p>
            <a:r>
              <a:rPr lang="en-US" sz="3200" b="1" baseline="30000" dirty="0"/>
              <a:t>8 </a:t>
            </a:r>
            <a:r>
              <a:rPr lang="en-US" sz="3200" dirty="0"/>
              <a:t>For if these things be in you, and abound, they make you that ye shall neither be barren nor unfruitful in the knowledge of our Lord Jesus Christ.</a:t>
            </a:r>
          </a:p>
        </p:txBody>
      </p:sp>
    </p:spTree>
    <p:extLst>
      <p:ext uri="{BB962C8B-B14F-4D97-AF65-F5344CB8AC3E}">
        <p14:creationId xmlns:p14="http://schemas.microsoft.com/office/powerpoint/2010/main" val="84643868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74662"/>
            <a:ext cx="10131425" cy="1334824"/>
          </a:xfrm>
        </p:spPr>
        <p:txBody>
          <a:bodyPr>
            <a:normAutofit/>
          </a:bodyPr>
          <a:lstStyle/>
          <a:p>
            <a:r>
              <a:rPr lang="en-US" dirty="0" smtClean="0"/>
              <a:t>The Remnant of Her seed</a:t>
            </a:r>
            <a:endParaRPr lang="en-US" dirty="0"/>
          </a:p>
        </p:txBody>
      </p:sp>
      <p:sp>
        <p:nvSpPr>
          <p:cNvPr id="3" name="Content Placeholder 2"/>
          <p:cNvSpPr>
            <a:spLocks noGrp="1"/>
          </p:cNvSpPr>
          <p:nvPr>
            <p:ph idx="1"/>
          </p:nvPr>
        </p:nvSpPr>
        <p:spPr>
          <a:xfrm>
            <a:off x="685801" y="1117600"/>
            <a:ext cx="11121187" cy="5468135"/>
          </a:xfrm>
        </p:spPr>
        <p:txBody>
          <a:bodyPr>
            <a:normAutofit/>
          </a:bodyPr>
          <a:lstStyle/>
          <a:p>
            <a:pPr marL="0" indent="0">
              <a:buNone/>
            </a:pPr>
            <a:r>
              <a:rPr lang="en-US" sz="3200" dirty="0" smtClean="0"/>
              <a:t>The three Hebrew words most commonly used for “remnant” are:  </a:t>
            </a:r>
          </a:p>
          <a:p>
            <a:pPr marL="514350" indent="-514350">
              <a:buFont typeface="+mj-lt"/>
              <a:buAutoNum type="arabicPeriod"/>
            </a:pPr>
            <a:r>
              <a:rPr lang="en-US" sz="3200" i="1" dirty="0" err="1" smtClean="0"/>
              <a:t>Peletah</a:t>
            </a:r>
            <a:r>
              <a:rPr lang="en-US" sz="3200" dirty="0" smtClean="0"/>
              <a:t> (or </a:t>
            </a:r>
            <a:r>
              <a:rPr lang="en-US" sz="3200" i="1" dirty="0" err="1" smtClean="0"/>
              <a:t>palet</a:t>
            </a:r>
            <a:r>
              <a:rPr lang="en-US" sz="3200" i="1" dirty="0" smtClean="0"/>
              <a:t>, </a:t>
            </a:r>
            <a:r>
              <a:rPr lang="en-US" sz="3200" i="1" dirty="0" err="1" smtClean="0"/>
              <a:t>palit</a:t>
            </a:r>
            <a:r>
              <a:rPr lang="en-US" sz="3200" dirty="0" smtClean="0"/>
              <a:t>):  “what escapes,” “those who escape,” or the verb forms “to escape,” or “to deliver.”   </a:t>
            </a:r>
          </a:p>
          <a:p>
            <a:pPr marL="514350" indent="-514350">
              <a:buFont typeface="+mj-lt"/>
              <a:buAutoNum type="arabicPeriod"/>
            </a:pPr>
            <a:r>
              <a:rPr lang="en-US" sz="3200" i="1" dirty="0" err="1" smtClean="0"/>
              <a:t>She’erith</a:t>
            </a:r>
            <a:r>
              <a:rPr lang="en-US" sz="3200" dirty="0" smtClean="0"/>
              <a:t> (or </a:t>
            </a:r>
            <a:r>
              <a:rPr lang="en-US" sz="3200" i="1" dirty="0" err="1" smtClean="0"/>
              <a:t>she’ar</a:t>
            </a:r>
            <a:r>
              <a:rPr lang="en-US" sz="3200" dirty="0" smtClean="0"/>
              <a:t>) “the rest,” “what remains,” “remnant,” and its verb form “to leave over,” “to be left over,” “to remain.”  </a:t>
            </a:r>
          </a:p>
          <a:p>
            <a:pPr marL="514350" indent="-514350">
              <a:buFont typeface="+mj-lt"/>
              <a:buAutoNum type="arabicPeriod"/>
            </a:pPr>
            <a:r>
              <a:rPr lang="en-US" sz="3200" i="1" dirty="0" err="1" smtClean="0"/>
              <a:t>Yether</a:t>
            </a:r>
            <a:r>
              <a:rPr lang="en-US" sz="3200" dirty="0" smtClean="0"/>
              <a:t>, “what remains,” “remainder,” “remnant,” and from </a:t>
            </a:r>
            <a:r>
              <a:rPr lang="en-US" sz="3200" i="1" dirty="0" err="1" smtClean="0"/>
              <a:t>yathar</a:t>
            </a:r>
            <a:r>
              <a:rPr lang="en-US" sz="3200" i="1" dirty="0" smtClean="0"/>
              <a:t>, </a:t>
            </a:r>
            <a:r>
              <a:rPr lang="en-US" sz="3200" dirty="0" smtClean="0"/>
              <a:t>“to leave over,” “to be left over.”  </a:t>
            </a:r>
            <a:endParaRPr lang="en-US" sz="3200" dirty="0"/>
          </a:p>
        </p:txBody>
      </p:sp>
    </p:spTree>
    <p:extLst>
      <p:ext uri="{BB962C8B-B14F-4D97-AF65-F5344CB8AC3E}">
        <p14:creationId xmlns:p14="http://schemas.microsoft.com/office/powerpoint/2010/main" val="24493457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74662"/>
            <a:ext cx="10131425" cy="1334824"/>
          </a:xfrm>
        </p:spPr>
        <p:txBody>
          <a:bodyPr>
            <a:normAutofit/>
          </a:bodyPr>
          <a:lstStyle/>
          <a:p>
            <a:r>
              <a:rPr lang="en-US" dirty="0" smtClean="0"/>
              <a:t>The Remnant of Her seed</a:t>
            </a:r>
            <a:endParaRPr lang="en-US" dirty="0"/>
          </a:p>
        </p:txBody>
      </p:sp>
      <p:sp>
        <p:nvSpPr>
          <p:cNvPr id="3" name="Content Placeholder 2"/>
          <p:cNvSpPr>
            <a:spLocks noGrp="1"/>
          </p:cNvSpPr>
          <p:nvPr>
            <p:ph idx="1"/>
          </p:nvPr>
        </p:nvSpPr>
        <p:spPr>
          <a:xfrm>
            <a:off x="685801" y="1117600"/>
            <a:ext cx="11121187" cy="5468135"/>
          </a:xfrm>
        </p:spPr>
        <p:txBody>
          <a:bodyPr>
            <a:normAutofit lnSpcReduction="10000"/>
          </a:bodyPr>
          <a:lstStyle/>
          <a:p>
            <a:pPr marL="0" indent="0">
              <a:buNone/>
            </a:pPr>
            <a:r>
              <a:rPr lang="en-US" sz="3200" dirty="0" smtClean="0"/>
              <a:t>Instances of the use of these words with respect to God’s chosen people may be classified as follows:  </a:t>
            </a:r>
          </a:p>
          <a:p>
            <a:pPr marL="514350" indent="-514350">
              <a:buFont typeface="+mj-lt"/>
              <a:buAutoNum type="arabicPeriod"/>
            </a:pPr>
            <a:r>
              <a:rPr lang="en-US" sz="3200" dirty="0" smtClean="0"/>
              <a:t>Members of Jacob’s family preserved under Joseph’s care in Egypt are spoken of as “a posterity,” literally, “a remnant.”  (</a:t>
            </a:r>
            <a:r>
              <a:rPr lang="en-US" sz="3200" i="1" dirty="0" err="1" smtClean="0"/>
              <a:t>she’erith</a:t>
            </a:r>
            <a:r>
              <a:rPr lang="en-US" sz="3200" dirty="0" smtClean="0"/>
              <a:t>; Gen. 45:7).  Here, emphasis is on the fact of preservation.  </a:t>
            </a:r>
          </a:p>
          <a:p>
            <a:pPr marL="514350" indent="-514350">
              <a:buFont typeface="+mj-lt"/>
              <a:buAutoNum type="arabicPeriod"/>
            </a:pPr>
            <a:r>
              <a:rPr lang="en-US" sz="3200" dirty="0" smtClean="0"/>
              <a:t>In the midst of general apostasy, Elijah protested, “I, even I only, remain [</a:t>
            </a:r>
            <a:r>
              <a:rPr lang="en-US" sz="3200" i="1" dirty="0" err="1" smtClean="0"/>
              <a:t>yathar</a:t>
            </a:r>
            <a:r>
              <a:rPr lang="en-US" sz="3200" dirty="0" smtClean="0"/>
              <a:t>] a prophet of the Lord” (1 Kings 18:22).  But God declared “I have left [</a:t>
            </a:r>
            <a:r>
              <a:rPr lang="en-US" sz="3200" dirty="0" err="1" smtClean="0"/>
              <a:t>sha’ar</a:t>
            </a:r>
            <a:r>
              <a:rPr lang="en-US" sz="3200" dirty="0" smtClean="0"/>
              <a:t>] me seven thousand in Israel, all the knees which have not bowed unto Baal” (1 Kings 19:14, 18).  </a:t>
            </a:r>
            <a:endParaRPr lang="en-US" sz="3200" dirty="0"/>
          </a:p>
        </p:txBody>
      </p:sp>
    </p:spTree>
    <p:extLst>
      <p:ext uri="{BB962C8B-B14F-4D97-AF65-F5344CB8AC3E}">
        <p14:creationId xmlns:p14="http://schemas.microsoft.com/office/powerpoint/2010/main" val="332009057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74662"/>
            <a:ext cx="10131425" cy="1334824"/>
          </a:xfrm>
        </p:spPr>
        <p:txBody>
          <a:bodyPr>
            <a:normAutofit/>
          </a:bodyPr>
          <a:lstStyle/>
          <a:p>
            <a:r>
              <a:rPr lang="en-US" dirty="0" smtClean="0"/>
              <a:t>The Remnant of Her seed</a:t>
            </a:r>
            <a:endParaRPr lang="en-US" dirty="0"/>
          </a:p>
        </p:txBody>
      </p:sp>
      <p:sp>
        <p:nvSpPr>
          <p:cNvPr id="3" name="Content Placeholder 2"/>
          <p:cNvSpPr>
            <a:spLocks noGrp="1"/>
          </p:cNvSpPr>
          <p:nvPr>
            <p:ph idx="1"/>
          </p:nvPr>
        </p:nvSpPr>
        <p:spPr>
          <a:xfrm>
            <a:off x="685801" y="1117600"/>
            <a:ext cx="11121187" cy="5468135"/>
          </a:xfrm>
        </p:spPr>
        <p:txBody>
          <a:bodyPr>
            <a:normAutofit/>
          </a:bodyPr>
          <a:lstStyle/>
          <a:p>
            <a:pPr marL="514350" indent="-514350">
              <a:buAutoNum type="arabicPeriod" startAt="3"/>
            </a:pPr>
            <a:r>
              <a:rPr lang="en-US" sz="3200" dirty="0" smtClean="0"/>
              <a:t>A </a:t>
            </a:r>
            <a:r>
              <a:rPr lang="en-US" sz="3200" dirty="0"/>
              <a:t>small “remnant” (</a:t>
            </a:r>
            <a:r>
              <a:rPr lang="en-US" sz="3200" i="1" dirty="0" err="1"/>
              <a:t>peletah</a:t>
            </a:r>
            <a:r>
              <a:rPr lang="en-US" sz="3200" dirty="0"/>
              <a:t> ) of the ten tribes “escaped </a:t>
            </a:r>
            <a:r>
              <a:rPr lang="en-US" sz="3200" dirty="0" smtClean="0"/>
              <a:t>[</a:t>
            </a:r>
            <a:r>
              <a:rPr lang="en-US" sz="3200" i="1" dirty="0" err="1" smtClean="0"/>
              <a:t>sha’ar</a:t>
            </a:r>
            <a:r>
              <a:rPr lang="en-US" sz="3200" dirty="0" smtClean="0"/>
              <a:t>] </a:t>
            </a:r>
            <a:r>
              <a:rPr lang="en-US" sz="3200" dirty="0"/>
              <a:t>out of the hand of the kings of Assyria,” who had led the vast majority of the nation into captivity, and remained in Palestine (2 Chron. 30:6). By 722 </a:t>
            </a:r>
            <a:r>
              <a:rPr lang="en-US" sz="3200" dirty="0" smtClean="0"/>
              <a:t>B.C. </a:t>
            </a:r>
            <a:r>
              <a:rPr lang="en-US" sz="3200" dirty="0"/>
              <a:t>Judah alone was “left” </a:t>
            </a:r>
            <a:r>
              <a:rPr lang="en-US" sz="3200" dirty="0" smtClean="0"/>
              <a:t>(</a:t>
            </a:r>
            <a:r>
              <a:rPr lang="en-US" sz="3200" i="1" dirty="0" err="1" smtClean="0"/>
              <a:t>sha’ar</a:t>
            </a:r>
            <a:r>
              <a:rPr lang="en-US" sz="3200" dirty="0"/>
              <a:t>) </a:t>
            </a:r>
            <a:r>
              <a:rPr lang="en-US" sz="3200" dirty="0" smtClean="0"/>
              <a:t>to function </a:t>
            </a:r>
            <a:r>
              <a:rPr lang="en-US" sz="3200" dirty="0"/>
              <a:t>as a nation (2 Kings 17:18). Accordingly, it became the “remnant” </a:t>
            </a:r>
            <a:r>
              <a:rPr lang="en-US" sz="3200" dirty="0" smtClean="0"/>
              <a:t>(</a:t>
            </a:r>
            <a:r>
              <a:rPr lang="en-US" sz="3200" i="1" dirty="0" err="1" smtClean="0"/>
              <a:t>she’ar</a:t>
            </a:r>
            <a:r>
              <a:rPr lang="en-US" sz="3200" dirty="0"/>
              <a:t>) of the twelve tribes and sole heir to the covenant promises, privileges, and responsibilities that originally belonged to all twelve (Isa. 10:22; see Vol. IV, pp. 26-32</a:t>
            </a:r>
            <a:r>
              <a:rPr lang="en-US" sz="3200" dirty="0" smtClean="0"/>
              <a:t>).</a:t>
            </a:r>
          </a:p>
        </p:txBody>
      </p:sp>
    </p:spTree>
    <p:extLst>
      <p:ext uri="{BB962C8B-B14F-4D97-AF65-F5344CB8AC3E}">
        <p14:creationId xmlns:p14="http://schemas.microsoft.com/office/powerpoint/2010/main" val="44090122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74662"/>
            <a:ext cx="10131425" cy="1334824"/>
          </a:xfrm>
        </p:spPr>
        <p:txBody>
          <a:bodyPr>
            <a:normAutofit/>
          </a:bodyPr>
          <a:lstStyle/>
          <a:p>
            <a:r>
              <a:rPr lang="en-US" dirty="0" smtClean="0"/>
              <a:t>The Remnant of Her seed</a:t>
            </a:r>
            <a:endParaRPr lang="en-US" dirty="0"/>
          </a:p>
        </p:txBody>
      </p:sp>
      <p:sp>
        <p:nvSpPr>
          <p:cNvPr id="3" name="Content Placeholder 2"/>
          <p:cNvSpPr>
            <a:spLocks noGrp="1"/>
          </p:cNvSpPr>
          <p:nvPr>
            <p:ph idx="1"/>
          </p:nvPr>
        </p:nvSpPr>
        <p:spPr>
          <a:xfrm>
            <a:off x="685801" y="1117600"/>
            <a:ext cx="11121187" cy="5468135"/>
          </a:xfrm>
        </p:spPr>
        <p:txBody>
          <a:bodyPr>
            <a:normAutofit lnSpcReduction="10000"/>
          </a:bodyPr>
          <a:lstStyle/>
          <a:p>
            <a:pPr marL="514350" indent="-514350">
              <a:buAutoNum type="arabicPeriod" startAt="4"/>
            </a:pPr>
            <a:r>
              <a:rPr lang="en-US" sz="3200" dirty="0" smtClean="0"/>
              <a:t>A </a:t>
            </a:r>
            <a:r>
              <a:rPr lang="en-US" sz="3200" dirty="0"/>
              <a:t>few years later Sennacherib conquered all of Judah except Jerusalem, which, in turn</a:t>
            </a:r>
            <a:r>
              <a:rPr lang="en-US" sz="3200" dirty="0" smtClean="0"/>
              <a:t>, is </a:t>
            </a:r>
            <a:r>
              <a:rPr lang="en-US" sz="3200" dirty="0"/>
              <a:t>spoken of as a “remnant.” This “remnant [</a:t>
            </a:r>
            <a:r>
              <a:rPr lang="en-US" sz="3200" i="1" dirty="0" err="1" smtClean="0"/>
              <a:t>peletah</a:t>
            </a:r>
            <a:r>
              <a:rPr lang="en-US" sz="3200" dirty="0" smtClean="0"/>
              <a:t>] </a:t>
            </a:r>
            <a:r>
              <a:rPr lang="en-US" sz="3200" dirty="0"/>
              <a:t>that is escaped [ </a:t>
            </a:r>
            <a:r>
              <a:rPr lang="en-US" sz="3200" i="1" dirty="0" err="1"/>
              <a:t>sha’ar</a:t>
            </a:r>
            <a:r>
              <a:rPr lang="en-US" sz="3200" dirty="0"/>
              <a:t> ] of the house of Judah” was to “take root downward,” to “bear fruit upward,” and to “go forth” as the “remnant” </a:t>
            </a:r>
            <a:r>
              <a:rPr lang="en-US" sz="3200" dirty="0" smtClean="0"/>
              <a:t>(</a:t>
            </a:r>
            <a:r>
              <a:rPr lang="en-US" sz="3200" i="1" dirty="0" err="1" smtClean="0"/>
              <a:t>she’erith</a:t>
            </a:r>
            <a:r>
              <a:rPr lang="en-US" sz="3200" dirty="0" smtClean="0"/>
              <a:t>) </a:t>
            </a:r>
            <a:r>
              <a:rPr lang="en-US" sz="3200" dirty="0"/>
              <a:t>of God’s chosen people, His appointed instrument for the salvation of the world (2 Kings 19:4, 30, 31; Isa. 37:4, 31,32; cf. Isa. 4:2; 10:20). God also purposed to “recover” a “remnant” </a:t>
            </a:r>
            <a:r>
              <a:rPr lang="en-US" sz="3200" dirty="0" smtClean="0"/>
              <a:t>(</a:t>
            </a:r>
            <a:r>
              <a:rPr lang="en-US" sz="3200" i="1" dirty="0" err="1" smtClean="0"/>
              <a:t>she’ar</a:t>
            </a:r>
            <a:r>
              <a:rPr lang="en-US" sz="3200" dirty="0"/>
              <a:t>) of the Israelites and </a:t>
            </a:r>
            <a:r>
              <a:rPr lang="en-US" sz="3200" dirty="0" err="1"/>
              <a:t>Judahites</a:t>
            </a:r>
            <a:r>
              <a:rPr lang="en-US" sz="3200" dirty="0"/>
              <a:t> that had </a:t>
            </a:r>
            <a:r>
              <a:rPr lang="en-US" sz="3200" dirty="0" smtClean="0"/>
              <a:t>gone captive </a:t>
            </a:r>
            <a:r>
              <a:rPr lang="en-US" sz="3200" dirty="0"/>
              <a:t>into Assyria, and to prepare a “highway” for this “remnant </a:t>
            </a:r>
            <a:r>
              <a:rPr lang="en-US" sz="3200" dirty="0" smtClean="0"/>
              <a:t>[</a:t>
            </a:r>
            <a:r>
              <a:rPr lang="en-US" sz="3200" i="1" dirty="0" err="1" smtClean="0"/>
              <a:t>she’ar</a:t>
            </a:r>
            <a:r>
              <a:rPr lang="en-US" sz="3200" dirty="0" smtClean="0"/>
              <a:t>] </a:t>
            </a:r>
            <a:r>
              <a:rPr lang="en-US" sz="3200" dirty="0"/>
              <a:t>of his people,” as He </a:t>
            </a:r>
            <a:r>
              <a:rPr lang="en-US" sz="3200" dirty="0" smtClean="0"/>
              <a:t>formerly </a:t>
            </a:r>
            <a:r>
              <a:rPr lang="en-US" sz="3200" dirty="0"/>
              <a:t>had when their ancestors left the land of Egypt (Isa. 11:11, 12, 16 </a:t>
            </a:r>
            <a:r>
              <a:rPr lang="en-US" sz="3200" dirty="0" smtClean="0"/>
              <a:t>).</a:t>
            </a:r>
          </a:p>
        </p:txBody>
      </p:sp>
    </p:spTree>
    <p:extLst>
      <p:ext uri="{BB962C8B-B14F-4D97-AF65-F5344CB8AC3E}">
        <p14:creationId xmlns:p14="http://schemas.microsoft.com/office/powerpoint/2010/main" val="301726564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74662"/>
            <a:ext cx="10131425" cy="1334824"/>
          </a:xfrm>
        </p:spPr>
        <p:txBody>
          <a:bodyPr>
            <a:normAutofit/>
          </a:bodyPr>
          <a:lstStyle/>
          <a:p>
            <a:r>
              <a:rPr lang="en-US" dirty="0" smtClean="0"/>
              <a:t>The Remnant of Her seed</a:t>
            </a:r>
            <a:endParaRPr lang="en-US" dirty="0"/>
          </a:p>
        </p:txBody>
      </p:sp>
      <p:sp>
        <p:nvSpPr>
          <p:cNvPr id="3" name="Content Placeholder 2"/>
          <p:cNvSpPr>
            <a:spLocks noGrp="1"/>
          </p:cNvSpPr>
          <p:nvPr>
            <p:ph idx="1"/>
          </p:nvPr>
        </p:nvSpPr>
        <p:spPr>
          <a:xfrm>
            <a:off x="685801" y="1333500"/>
            <a:ext cx="11121187" cy="5252235"/>
          </a:xfrm>
        </p:spPr>
        <p:txBody>
          <a:bodyPr>
            <a:normAutofit fontScale="92500" lnSpcReduction="20000"/>
          </a:bodyPr>
          <a:lstStyle/>
          <a:p>
            <a:pPr marL="514350" indent="-514350">
              <a:buAutoNum type="arabicPeriod" startAt="5"/>
            </a:pPr>
            <a:r>
              <a:rPr lang="en-US" sz="3200" dirty="0" smtClean="0"/>
              <a:t>When </a:t>
            </a:r>
            <a:r>
              <a:rPr lang="en-US" sz="3200" dirty="0"/>
              <a:t>the “king of Babylon” invaded Palestine a century later, he too “left [</a:t>
            </a:r>
            <a:r>
              <a:rPr lang="en-US" sz="3200" i="1" dirty="0" err="1"/>
              <a:t>yether</a:t>
            </a:r>
            <a:r>
              <a:rPr lang="en-US" sz="3200" i="1" dirty="0"/>
              <a:t>; </a:t>
            </a:r>
            <a:r>
              <a:rPr lang="en-US" sz="3200" i="1" dirty="0" err="1"/>
              <a:t>sha’ar</a:t>
            </a:r>
            <a:r>
              <a:rPr lang="en-US" sz="3200" i="1" dirty="0"/>
              <a:t> </a:t>
            </a:r>
            <a:r>
              <a:rPr lang="en-US" sz="3200" dirty="0"/>
              <a:t>in 2 Kings 25:22; cf. eh. 24:14] a remnant [</a:t>
            </a:r>
            <a:r>
              <a:rPr lang="en-US" sz="3200" i="1" dirty="0" err="1"/>
              <a:t>peletah</a:t>
            </a:r>
            <a:r>
              <a:rPr lang="en-US" sz="3200" i="1" dirty="0"/>
              <a:t>; </a:t>
            </a:r>
            <a:r>
              <a:rPr lang="en-US" sz="3200" i="1" dirty="0" err="1" smtClean="0"/>
              <a:t>she’ar</a:t>
            </a:r>
            <a:r>
              <a:rPr lang="en-US" sz="3200" dirty="0" smtClean="0"/>
              <a:t> </a:t>
            </a:r>
            <a:r>
              <a:rPr lang="en-US" sz="3200" dirty="0"/>
              <a:t>in 2 Kings 25:22]”(</a:t>
            </a:r>
            <a:r>
              <a:rPr lang="en-US" sz="3200" dirty="0" err="1"/>
              <a:t>Eze</a:t>
            </a:r>
            <a:r>
              <a:rPr lang="en-US" sz="3200" dirty="0"/>
              <a:t>. 14:22; cf. Jer. 40:11; Jer. 42:2), which was to “escape” (</a:t>
            </a:r>
            <a:r>
              <a:rPr lang="en-US" sz="3200" i="1" dirty="0" err="1"/>
              <a:t>palat</a:t>
            </a:r>
            <a:r>
              <a:rPr lang="en-US" sz="3200" dirty="0"/>
              <a:t>), that is, survive, the sword, pestilence, and famine that accompanied the siege of Jerusalem (</a:t>
            </a:r>
            <a:r>
              <a:rPr lang="en-US" sz="3200" dirty="0" err="1"/>
              <a:t>Eze</a:t>
            </a:r>
            <a:r>
              <a:rPr lang="en-US" sz="3200" dirty="0"/>
              <a:t>. 7:16). </a:t>
            </a:r>
            <a:r>
              <a:rPr lang="en-US" sz="3200" dirty="0" smtClean="0"/>
              <a:t>But Jeremiah </a:t>
            </a:r>
            <a:r>
              <a:rPr lang="en-US" sz="3200" dirty="0"/>
              <a:t>warned that even some of this “remnant” (</a:t>
            </a:r>
            <a:r>
              <a:rPr lang="en-US" sz="3200" i="1" dirty="0" err="1" smtClean="0"/>
              <a:t>yether</a:t>
            </a:r>
            <a:r>
              <a:rPr lang="en-US" sz="3200" dirty="0"/>
              <a:t>; </a:t>
            </a:r>
            <a:r>
              <a:rPr lang="en-US" sz="3200" dirty="0" err="1"/>
              <a:t>ch.</a:t>
            </a:r>
            <a:r>
              <a:rPr lang="en-US" sz="3200" dirty="0"/>
              <a:t> 39:9), or “residue [ </a:t>
            </a:r>
            <a:r>
              <a:rPr lang="en-US" sz="3200" i="1" dirty="0" err="1"/>
              <a:t>sha’ar</a:t>
            </a:r>
            <a:r>
              <a:rPr lang="en-US" sz="3200" dirty="0"/>
              <a:t> ]of Jerusalem,” that God desired should “remain [ </a:t>
            </a:r>
            <a:r>
              <a:rPr lang="en-US" sz="3200" i="1" dirty="0" err="1"/>
              <a:t>sha’ar</a:t>
            </a:r>
            <a:r>
              <a:rPr lang="en-US" sz="3200" dirty="0"/>
              <a:t> ] in this land,” would later be “removed into all the kingdoms of the earth” (</a:t>
            </a:r>
            <a:r>
              <a:rPr lang="en-US" sz="3200" dirty="0" err="1"/>
              <a:t>ch.</a:t>
            </a:r>
            <a:r>
              <a:rPr lang="en-US" sz="3200" dirty="0"/>
              <a:t> 24:8, 9). Most of this “remnant” </a:t>
            </a:r>
            <a:r>
              <a:rPr lang="en-US" sz="3200" dirty="0" smtClean="0"/>
              <a:t>fled </a:t>
            </a:r>
            <a:r>
              <a:rPr lang="en-US" sz="3200" dirty="0"/>
              <a:t>to Egypt, but Jeremiah warned that “none of the remnant [ </a:t>
            </a:r>
            <a:r>
              <a:rPr lang="en-US" sz="3200" i="1" dirty="0" err="1"/>
              <a:t>she’erith</a:t>
            </a:r>
            <a:r>
              <a:rPr lang="en-US" sz="3200" dirty="0"/>
              <a:t> ] of Judah, which </a:t>
            </a:r>
            <a:r>
              <a:rPr lang="en-US" sz="3200" dirty="0" smtClean="0"/>
              <a:t>are gone </a:t>
            </a:r>
            <a:r>
              <a:rPr lang="en-US" sz="3200" dirty="0"/>
              <a:t>into the land of Egypt to sojourn there,” should “escape </a:t>
            </a:r>
            <a:r>
              <a:rPr lang="en-US" sz="3200" dirty="0" smtClean="0"/>
              <a:t>[</a:t>
            </a:r>
            <a:r>
              <a:rPr lang="en-US" sz="3200" i="1" dirty="0" err="1" smtClean="0"/>
              <a:t>palit</a:t>
            </a:r>
            <a:r>
              <a:rPr lang="en-US" sz="3200" i="1" dirty="0" smtClean="0"/>
              <a:t> </a:t>
            </a:r>
            <a:r>
              <a:rPr lang="en-US" sz="3200" dirty="0"/>
              <a:t>] or remain, that they should return into the land of Judah” (</a:t>
            </a:r>
            <a:r>
              <a:rPr lang="en-US" sz="3200" dirty="0" err="1"/>
              <a:t>ch.</a:t>
            </a:r>
            <a:r>
              <a:rPr lang="en-US" sz="3200" dirty="0"/>
              <a:t> 44:14</a:t>
            </a:r>
            <a:r>
              <a:rPr lang="en-US" sz="3200" dirty="0" smtClean="0"/>
              <a:t>).</a:t>
            </a:r>
          </a:p>
        </p:txBody>
      </p:sp>
    </p:spTree>
    <p:extLst>
      <p:ext uri="{BB962C8B-B14F-4D97-AF65-F5344CB8AC3E}">
        <p14:creationId xmlns:p14="http://schemas.microsoft.com/office/powerpoint/2010/main" val="192508639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74662"/>
            <a:ext cx="10131425" cy="1334824"/>
          </a:xfrm>
        </p:spPr>
        <p:txBody>
          <a:bodyPr>
            <a:normAutofit/>
          </a:bodyPr>
          <a:lstStyle/>
          <a:p>
            <a:r>
              <a:rPr lang="en-US" dirty="0" smtClean="0"/>
              <a:t>The Remnant of Her seed</a:t>
            </a:r>
            <a:endParaRPr lang="en-US" dirty="0"/>
          </a:p>
        </p:txBody>
      </p:sp>
      <p:sp>
        <p:nvSpPr>
          <p:cNvPr id="3" name="Content Placeholder 2"/>
          <p:cNvSpPr>
            <a:spLocks noGrp="1"/>
          </p:cNvSpPr>
          <p:nvPr>
            <p:ph idx="1"/>
          </p:nvPr>
        </p:nvSpPr>
        <p:spPr>
          <a:xfrm>
            <a:off x="685801" y="1333500"/>
            <a:ext cx="11121187" cy="5252235"/>
          </a:xfrm>
        </p:spPr>
        <p:txBody>
          <a:bodyPr>
            <a:normAutofit fontScale="92500" lnSpcReduction="20000"/>
          </a:bodyPr>
          <a:lstStyle/>
          <a:p>
            <a:pPr marL="514350" indent="-514350">
              <a:buAutoNum type="arabicPeriod" startAt="6"/>
            </a:pPr>
            <a:r>
              <a:rPr lang="en-US" sz="3200" dirty="0" smtClean="0"/>
              <a:t>The </a:t>
            </a:r>
            <a:r>
              <a:rPr lang="en-US" sz="3200" dirty="0"/>
              <a:t>Lord promised to “leave a remnant” (</a:t>
            </a:r>
            <a:r>
              <a:rPr lang="en-US" sz="3200" i="1" dirty="0" err="1"/>
              <a:t>yathar</a:t>
            </a:r>
            <a:r>
              <a:rPr lang="en-US" sz="3200" dirty="0"/>
              <a:t>) of those taken captive by Nebuchadnezzar, which would “escape the sword” and “remember” God in the lands of their captivity (</a:t>
            </a:r>
            <a:r>
              <a:rPr lang="en-US" sz="3200" dirty="0" err="1"/>
              <a:t>Eze</a:t>
            </a:r>
            <a:r>
              <a:rPr lang="en-US" sz="3200" dirty="0"/>
              <a:t>. 6:8, 9). A “remnant” </a:t>
            </a:r>
            <a:r>
              <a:rPr lang="en-US" sz="3200" i="1" dirty="0"/>
              <a:t>( </a:t>
            </a:r>
            <a:r>
              <a:rPr lang="en-US" sz="3200" i="1" dirty="0" err="1"/>
              <a:t>she’erith</a:t>
            </a:r>
            <a:r>
              <a:rPr lang="en-US" sz="3200" i="1" dirty="0"/>
              <a:t> </a:t>
            </a:r>
            <a:r>
              <a:rPr lang="en-US" sz="3200" dirty="0"/>
              <a:t>) of those in captivity (Jer. 23:3; cf. </a:t>
            </a:r>
            <a:r>
              <a:rPr lang="en-US" sz="3200" dirty="0" err="1"/>
              <a:t>ch.</a:t>
            </a:r>
            <a:r>
              <a:rPr lang="en-US" sz="3200" dirty="0"/>
              <a:t> 31:7) would eventually “escape </a:t>
            </a:r>
            <a:r>
              <a:rPr lang="en-US" sz="3200" dirty="0" smtClean="0"/>
              <a:t>[</a:t>
            </a:r>
            <a:r>
              <a:rPr lang="en-US" sz="3200" i="1" dirty="0" err="1" smtClean="0"/>
              <a:t>palat</a:t>
            </a:r>
            <a:r>
              <a:rPr lang="en-US" sz="3200" dirty="0" smtClean="0"/>
              <a:t> </a:t>
            </a:r>
            <a:r>
              <a:rPr lang="en-US" sz="3200" dirty="0"/>
              <a:t>] out of the land of Babylon” (</a:t>
            </a:r>
            <a:r>
              <a:rPr lang="en-US" sz="3200" dirty="0" err="1"/>
              <a:t>ch.</a:t>
            </a:r>
            <a:r>
              <a:rPr lang="en-US" sz="3200" dirty="0"/>
              <a:t> 50:28). Nehemiah speaks of the returned captives as “the Jews that had escaped </a:t>
            </a:r>
            <a:r>
              <a:rPr lang="en-US" sz="3200" dirty="0" smtClean="0"/>
              <a:t>[</a:t>
            </a:r>
            <a:r>
              <a:rPr lang="en-US" sz="3200" i="1" dirty="0" err="1" smtClean="0"/>
              <a:t>peletah</a:t>
            </a:r>
            <a:r>
              <a:rPr lang="en-US" sz="3200" dirty="0"/>
              <a:t>] ,” “the remnant </a:t>
            </a:r>
            <a:r>
              <a:rPr lang="en-US" sz="3200" dirty="0" smtClean="0"/>
              <a:t>[</a:t>
            </a:r>
            <a:r>
              <a:rPr lang="en-US" sz="3200" i="1" dirty="0" err="1" smtClean="0"/>
              <a:t>peletah</a:t>
            </a:r>
            <a:r>
              <a:rPr lang="en-US" sz="3200" dirty="0" smtClean="0"/>
              <a:t> </a:t>
            </a:r>
            <a:r>
              <a:rPr lang="en-US" sz="3200" dirty="0"/>
              <a:t>] that are left </a:t>
            </a:r>
            <a:r>
              <a:rPr lang="en-US" sz="3200" dirty="0" smtClean="0"/>
              <a:t>[</a:t>
            </a:r>
            <a:r>
              <a:rPr lang="en-US" sz="3200" i="1" dirty="0" err="1" smtClean="0"/>
              <a:t>sha’ar</a:t>
            </a:r>
            <a:r>
              <a:rPr lang="en-US" sz="3200" dirty="0" smtClean="0"/>
              <a:t>] </a:t>
            </a:r>
            <a:r>
              <a:rPr lang="en-US" sz="3200" dirty="0"/>
              <a:t>of the captivity” (</a:t>
            </a:r>
            <a:r>
              <a:rPr lang="en-US" sz="3200" dirty="0" err="1"/>
              <a:t>ch.</a:t>
            </a:r>
            <a:r>
              <a:rPr lang="en-US" sz="3200" dirty="0"/>
              <a:t> 1:2, 3). To this “</a:t>
            </a:r>
            <a:r>
              <a:rPr lang="en-US" sz="3200" dirty="0" smtClean="0"/>
              <a:t>remnant”(</a:t>
            </a:r>
            <a:r>
              <a:rPr lang="en-US" sz="3200" i="1" dirty="0" err="1" smtClean="0"/>
              <a:t>she’erith</a:t>
            </a:r>
            <a:r>
              <a:rPr lang="en-US" sz="3200" dirty="0" smtClean="0"/>
              <a:t>) </a:t>
            </a:r>
            <a:r>
              <a:rPr lang="en-US" sz="3200" dirty="0"/>
              <a:t>God entrusted all the covenant responsibilities and promises (Zech. 8:12; cf. Vol. IV, pp. 30-32), but warned that if they should again break God’s commandments He would consume them, “so that there should be no remnant [ </a:t>
            </a:r>
            <a:r>
              <a:rPr lang="en-US" sz="3200" i="1" dirty="0" err="1"/>
              <a:t>she’erith</a:t>
            </a:r>
            <a:r>
              <a:rPr lang="en-US" sz="3200" dirty="0"/>
              <a:t> ] nor escaping [</a:t>
            </a:r>
            <a:r>
              <a:rPr lang="en-US" sz="3200" i="1" dirty="0" err="1" smtClean="0"/>
              <a:t>peletah</a:t>
            </a:r>
            <a:r>
              <a:rPr lang="en-US" sz="3200" dirty="0" smtClean="0"/>
              <a:t>]” </a:t>
            </a:r>
            <a:r>
              <a:rPr lang="en-US" sz="3200" dirty="0"/>
              <a:t>(Ezra. 9:14</a:t>
            </a:r>
            <a:r>
              <a:rPr lang="en-US" sz="3200" dirty="0" smtClean="0"/>
              <a:t>).</a:t>
            </a:r>
          </a:p>
        </p:txBody>
      </p:sp>
    </p:spTree>
    <p:extLst>
      <p:ext uri="{BB962C8B-B14F-4D97-AF65-F5344CB8AC3E}">
        <p14:creationId xmlns:p14="http://schemas.microsoft.com/office/powerpoint/2010/main" val="183672558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74662"/>
            <a:ext cx="10131425" cy="1334824"/>
          </a:xfrm>
        </p:spPr>
        <p:txBody>
          <a:bodyPr>
            <a:normAutofit/>
          </a:bodyPr>
          <a:lstStyle/>
          <a:p>
            <a:r>
              <a:rPr lang="en-US" dirty="0" smtClean="0"/>
              <a:t>The Remnant of Her seed</a:t>
            </a:r>
            <a:endParaRPr lang="en-US" dirty="0"/>
          </a:p>
        </p:txBody>
      </p:sp>
      <p:sp>
        <p:nvSpPr>
          <p:cNvPr id="3" name="Content Placeholder 2"/>
          <p:cNvSpPr>
            <a:spLocks noGrp="1"/>
          </p:cNvSpPr>
          <p:nvPr>
            <p:ph idx="1"/>
          </p:nvPr>
        </p:nvSpPr>
        <p:spPr>
          <a:xfrm>
            <a:off x="685801" y="1333500"/>
            <a:ext cx="11121187" cy="5252235"/>
          </a:xfrm>
        </p:spPr>
        <p:txBody>
          <a:bodyPr>
            <a:normAutofit/>
          </a:bodyPr>
          <a:lstStyle/>
          <a:p>
            <a:pPr marL="514350" indent="-514350">
              <a:buAutoNum type="arabicPeriod" startAt="7"/>
            </a:pPr>
            <a:r>
              <a:rPr lang="en-US" sz="3200" dirty="0" smtClean="0"/>
              <a:t>Many </a:t>
            </a:r>
            <a:r>
              <a:rPr lang="en-US" sz="3200" dirty="0"/>
              <a:t>references to the “remnant” occur in a context that clearly anticipates the Messianic kingdom (see Isa. 4:2, 3; 11:11, 16; cf. </a:t>
            </a:r>
            <a:r>
              <a:rPr lang="en-US" sz="3200" dirty="0" err="1"/>
              <a:t>ch.</a:t>
            </a:r>
            <a:r>
              <a:rPr lang="en-US" sz="3200" dirty="0"/>
              <a:t> 11:1-9; Jer. 23:3; cf. </a:t>
            </a:r>
            <a:r>
              <a:rPr lang="en-US" sz="3200" dirty="0" err="1"/>
              <a:t>ch.</a:t>
            </a:r>
            <a:r>
              <a:rPr lang="en-US" sz="3200" dirty="0"/>
              <a:t> 23:4-6; Micah 4:7; cf. </a:t>
            </a:r>
            <a:r>
              <a:rPr lang="en-US" sz="3200" dirty="0" err="1"/>
              <a:t>ch.</a:t>
            </a:r>
            <a:r>
              <a:rPr lang="en-US" sz="3200" dirty="0"/>
              <a:t> 4:1-8; 5:7, 8; cf. </a:t>
            </a:r>
            <a:r>
              <a:rPr lang="en-US" sz="3200" dirty="0" err="1"/>
              <a:t>ch.</a:t>
            </a:r>
            <a:r>
              <a:rPr lang="en-US" sz="3200" dirty="0"/>
              <a:t> 5:2-15; Zeph. 3:13</a:t>
            </a:r>
            <a:r>
              <a:rPr lang="en-US" sz="3200" dirty="0" smtClean="0"/>
              <a:t>).  </a:t>
            </a:r>
          </a:p>
        </p:txBody>
      </p:sp>
    </p:spTree>
    <p:extLst>
      <p:ext uri="{BB962C8B-B14F-4D97-AF65-F5344CB8AC3E}">
        <p14:creationId xmlns:p14="http://schemas.microsoft.com/office/powerpoint/2010/main" val="396605548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74662"/>
            <a:ext cx="10131425" cy="1334824"/>
          </a:xfrm>
        </p:spPr>
        <p:txBody>
          <a:bodyPr>
            <a:normAutofit/>
          </a:bodyPr>
          <a:lstStyle/>
          <a:p>
            <a:r>
              <a:rPr lang="en-US" dirty="0" smtClean="0"/>
              <a:t>The Remnant of Her seed</a:t>
            </a:r>
            <a:endParaRPr lang="en-US" dirty="0"/>
          </a:p>
        </p:txBody>
      </p:sp>
      <p:sp>
        <p:nvSpPr>
          <p:cNvPr id="3" name="Content Placeholder 2"/>
          <p:cNvSpPr>
            <a:spLocks noGrp="1"/>
          </p:cNvSpPr>
          <p:nvPr>
            <p:ph idx="1"/>
          </p:nvPr>
        </p:nvSpPr>
        <p:spPr>
          <a:xfrm>
            <a:off x="685801" y="1333500"/>
            <a:ext cx="11121187" cy="5252235"/>
          </a:xfrm>
        </p:spPr>
        <p:txBody>
          <a:bodyPr>
            <a:normAutofit/>
          </a:bodyPr>
          <a:lstStyle/>
          <a:p>
            <a:pPr marL="0" indent="0">
              <a:buNone/>
            </a:pPr>
            <a:r>
              <a:rPr lang="en-US" sz="3200" dirty="0" smtClean="0"/>
              <a:t>A </a:t>
            </a:r>
            <a:r>
              <a:rPr lang="en-US" sz="3200" dirty="0"/>
              <a:t>composite description of the “remnant” in these and other OT passages identifies the group thus designated as composed of Israelites who survived calamities such as war, captivity, pestilence, and famine, and who were spared in mercy to continue as God’s chosen </a:t>
            </a:r>
            <a:r>
              <a:rPr lang="en-US" sz="3200" dirty="0" smtClean="0"/>
              <a:t>people.  Repeatedly</a:t>
            </a:r>
            <a:r>
              <a:rPr lang="en-US" sz="3200" dirty="0"/>
              <a:t>, this “remnant” was “</a:t>
            </a:r>
            <a:r>
              <a:rPr lang="en-US" sz="3200" dirty="0" smtClean="0"/>
              <a:t>left [</a:t>
            </a:r>
            <a:r>
              <a:rPr lang="en-US" sz="3200" i="1" dirty="0" err="1"/>
              <a:t>she’a</a:t>
            </a:r>
            <a:r>
              <a:rPr lang="en-US" sz="3200" dirty="0" err="1"/>
              <a:t>r</a:t>
            </a:r>
            <a:r>
              <a:rPr lang="en-US" sz="3200" dirty="0"/>
              <a:t>] but a few of [from] </a:t>
            </a:r>
            <a:r>
              <a:rPr lang="en-US" sz="3200" dirty="0" smtClean="0"/>
              <a:t>many.” </a:t>
            </a:r>
          </a:p>
        </p:txBody>
      </p:sp>
    </p:spTree>
    <p:extLst>
      <p:ext uri="{BB962C8B-B14F-4D97-AF65-F5344CB8AC3E}">
        <p14:creationId xmlns:p14="http://schemas.microsoft.com/office/powerpoint/2010/main" val="71761767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74662"/>
            <a:ext cx="10131425" cy="1334824"/>
          </a:xfrm>
        </p:spPr>
        <p:txBody>
          <a:bodyPr>
            <a:normAutofit/>
          </a:bodyPr>
          <a:lstStyle/>
          <a:p>
            <a:r>
              <a:rPr lang="en-US" dirty="0" smtClean="0"/>
              <a:t>The Remnant of Her seed</a:t>
            </a:r>
            <a:endParaRPr lang="en-US" dirty="0"/>
          </a:p>
        </p:txBody>
      </p:sp>
      <p:sp>
        <p:nvSpPr>
          <p:cNvPr id="3" name="Content Placeholder 2"/>
          <p:cNvSpPr>
            <a:spLocks noGrp="1"/>
          </p:cNvSpPr>
          <p:nvPr>
            <p:ph idx="1"/>
          </p:nvPr>
        </p:nvSpPr>
        <p:spPr>
          <a:xfrm>
            <a:off x="685801" y="1333500"/>
            <a:ext cx="11121187" cy="5252235"/>
          </a:xfrm>
        </p:spPr>
        <p:txBody>
          <a:bodyPr>
            <a:normAutofit/>
          </a:bodyPr>
          <a:lstStyle/>
          <a:p>
            <a:pPr marL="0" indent="0">
              <a:buNone/>
            </a:pPr>
            <a:r>
              <a:rPr lang="en-US" sz="3200" dirty="0" smtClean="0"/>
              <a:t>Remembering </a:t>
            </a:r>
            <a:r>
              <a:rPr lang="en-US" sz="3200" dirty="0"/>
              <a:t>the true God and turning to Him (2 Chron. 30:6; Isa. 10:20; </a:t>
            </a:r>
            <a:r>
              <a:rPr lang="en-US" sz="3200" dirty="0" err="1"/>
              <a:t>Eze</a:t>
            </a:r>
            <a:r>
              <a:rPr lang="en-US" sz="3200" dirty="0"/>
              <a:t>. 6:8, 9), they renounced the authority of false religious systems (1 Kings 19:18) and refused to do iniquity (Zeph. 3:13). Loyal to God’s commandments (Ezra. 9:14), they were “called holy” and were “written among the living in Jerusalem” (Isa. 4:3). Accepting anew the responsibilities and privileges of God’s everlasting covenant, they “take root downward, ... bear fruit upward,” and “go forth” to declare His glory among the Gentiles (2 Kings 19:30, 31; Isa. 37:31,32; 66:19</a:t>
            </a:r>
            <a:r>
              <a:rPr lang="en-US" sz="3200" dirty="0" smtClean="0"/>
              <a:t>).</a:t>
            </a:r>
          </a:p>
        </p:txBody>
      </p:sp>
    </p:spTree>
    <p:extLst>
      <p:ext uri="{BB962C8B-B14F-4D97-AF65-F5344CB8AC3E}">
        <p14:creationId xmlns:p14="http://schemas.microsoft.com/office/powerpoint/2010/main" val="128483891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74662"/>
            <a:ext cx="10131425" cy="1334824"/>
          </a:xfrm>
        </p:spPr>
        <p:txBody>
          <a:bodyPr>
            <a:normAutofit/>
          </a:bodyPr>
          <a:lstStyle/>
          <a:p>
            <a:r>
              <a:rPr lang="en-US" dirty="0" smtClean="0"/>
              <a:t>The Remnant of Her seed</a:t>
            </a:r>
            <a:endParaRPr lang="en-US" dirty="0"/>
          </a:p>
        </p:txBody>
      </p:sp>
      <p:sp>
        <p:nvSpPr>
          <p:cNvPr id="3" name="Content Placeholder 2"/>
          <p:cNvSpPr>
            <a:spLocks noGrp="1"/>
          </p:cNvSpPr>
          <p:nvPr>
            <p:ph idx="1"/>
          </p:nvPr>
        </p:nvSpPr>
        <p:spPr>
          <a:xfrm>
            <a:off x="685801" y="1333500"/>
            <a:ext cx="11121187" cy="5252235"/>
          </a:xfrm>
        </p:spPr>
        <p:txBody>
          <a:bodyPr>
            <a:normAutofit lnSpcReduction="10000"/>
          </a:bodyPr>
          <a:lstStyle/>
          <a:p>
            <a:pPr marL="0" indent="0">
              <a:buNone/>
            </a:pPr>
            <a:r>
              <a:rPr lang="en-US" sz="3200" dirty="0"/>
              <a:t>The “remnant” of OT times is thus composed of successive generations of Israelites—God’s chosen people. Again and again the majority apostatized, but each time there was a faithful “remnant” that became exclusive heirs to the sacred promises, privileges, and responsibilities of the covenant originally made with Abraham and confirmed at Sinai. This “remnant” was the formally appointed group to which God purposed to send the Messiah and through which He proposed to evangelize the heathen; it did not consist of scattered individuals as such, however faithful they might be, but was a corporate entity, God’s visible, divinely commissioned organization on earth. </a:t>
            </a:r>
            <a:endParaRPr lang="en-US" sz="3200" dirty="0" smtClean="0"/>
          </a:p>
        </p:txBody>
      </p:sp>
    </p:spTree>
    <p:extLst>
      <p:ext uri="{BB962C8B-B14F-4D97-AF65-F5344CB8AC3E}">
        <p14:creationId xmlns:p14="http://schemas.microsoft.com/office/powerpoint/2010/main" val="31454135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night sky with mountains on the horizon">
            <a:extLst>
              <a:ext uri="{FF2B5EF4-FFF2-40B4-BE49-F238E27FC236}">
                <a16:creationId xmlns:a16="http://schemas.microsoft.com/office/drawing/2014/main" xmlns="" id="{2739CFE1-3E46-48B5-9BDB-769492BA7A53}"/>
              </a:ext>
            </a:extLst>
          </p:cNvPr>
          <p:cNvPicPr>
            <a:picLocks noGrp="1" noChangeAspect="1"/>
          </p:cNvPicPr>
          <p:nvPr>
            <p:ph sz="half" idx="1"/>
          </p:nvPr>
        </p:nvPicPr>
        <p:blipFill rotWithShape="1">
          <a:blip r:embed="rId3"/>
          <a:srcRect t="4555" b="4555"/>
          <a:stretch/>
        </p:blipFill>
        <p:spPr>
          <a:xfrm>
            <a:off x="-600" y="-1226"/>
            <a:ext cx="12193200" cy="6860452"/>
          </a:xfrm>
          <a:custGeom>
            <a:avLst/>
            <a:gdLst/>
            <a:ahLst/>
            <a:cxnLst/>
            <a:rect l="l" t="t" r="r" b="b"/>
            <a:pathLst>
              <a:path w="12192000" h="6858000">
                <a:moveTo>
                  <a:pt x="6090347" y="706999"/>
                </a:moveTo>
                <a:cubicBezTo>
                  <a:pt x="4588386" y="706999"/>
                  <a:pt x="3370806" y="1924579"/>
                  <a:pt x="3370806" y="3426541"/>
                </a:cubicBezTo>
                <a:cubicBezTo>
                  <a:pt x="3370806" y="4928503"/>
                  <a:pt x="4588386" y="6146083"/>
                  <a:pt x="6090347" y="6146083"/>
                </a:cubicBezTo>
                <a:cubicBezTo>
                  <a:pt x="7592308" y="6146083"/>
                  <a:pt x="8809888" y="4928503"/>
                  <a:pt x="8809888" y="3426541"/>
                </a:cubicBezTo>
                <a:cubicBezTo>
                  <a:pt x="8809888" y="1924579"/>
                  <a:pt x="7592308" y="706999"/>
                  <a:pt x="6090347" y="706999"/>
                </a:cubicBezTo>
                <a:close/>
                <a:moveTo>
                  <a:pt x="6082303" y="247854"/>
                </a:moveTo>
                <a:cubicBezTo>
                  <a:pt x="7836802" y="247854"/>
                  <a:pt x="9259104" y="1671227"/>
                  <a:pt x="9259104" y="3427045"/>
                </a:cubicBezTo>
                <a:cubicBezTo>
                  <a:pt x="9259104" y="5182864"/>
                  <a:pt x="7836802" y="6606237"/>
                  <a:pt x="6082303" y="6606237"/>
                </a:cubicBezTo>
                <a:cubicBezTo>
                  <a:pt x="4327804" y="6606237"/>
                  <a:pt x="2905502" y="5182864"/>
                  <a:pt x="2905502" y="3427045"/>
                </a:cubicBezTo>
                <a:cubicBezTo>
                  <a:pt x="2905502" y="1671227"/>
                  <a:pt x="4327804" y="247854"/>
                  <a:pt x="6082303" y="247854"/>
                </a:cubicBezTo>
                <a:close/>
                <a:moveTo>
                  <a:pt x="9560257" y="0"/>
                </a:moveTo>
                <a:lnTo>
                  <a:pt x="12192000" y="0"/>
                </a:lnTo>
                <a:lnTo>
                  <a:pt x="12192000" y="6858000"/>
                </a:lnTo>
                <a:lnTo>
                  <a:pt x="9560255" y="6858000"/>
                </a:lnTo>
                <a:lnTo>
                  <a:pt x="9704262" y="6706843"/>
                </a:lnTo>
                <a:cubicBezTo>
                  <a:pt x="10490530" y="5841105"/>
                  <a:pt x="10969748" y="4691058"/>
                  <a:pt x="10969748" y="3428999"/>
                </a:cubicBezTo>
                <a:cubicBezTo>
                  <a:pt x="10969748" y="2166941"/>
                  <a:pt x="10490530" y="1016894"/>
                  <a:pt x="9704262" y="151155"/>
                </a:cubicBezTo>
                <a:close/>
                <a:moveTo>
                  <a:pt x="7947654" y="0"/>
                </a:moveTo>
                <a:lnTo>
                  <a:pt x="8099035" y="0"/>
                </a:lnTo>
                <a:lnTo>
                  <a:pt x="8158569" y="34257"/>
                </a:lnTo>
                <a:cubicBezTo>
                  <a:pt x="9305381" y="731601"/>
                  <a:pt x="10071441" y="1993601"/>
                  <a:pt x="10071441" y="3434659"/>
                </a:cubicBezTo>
                <a:cubicBezTo>
                  <a:pt x="10071441" y="4875717"/>
                  <a:pt x="9305381" y="6137716"/>
                  <a:pt x="8158569" y="6835060"/>
                </a:cubicBezTo>
                <a:lnTo>
                  <a:pt x="8118703" y="6858000"/>
                </a:lnTo>
                <a:lnTo>
                  <a:pt x="7923440" y="6858000"/>
                </a:lnTo>
                <a:lnTo>
                  <a:pt x="7938929" y="6850061"/>
                </a:lnTo>
                <a:cubicBezTo>
                  <a:pt x="9153123" y="6189975"/>
                  <a:pt x="9977382" y="4902579"/>
                  <a:pt x="9977382" y="3422520"/>
                </a:cubicBezTo>
                <a:cubicBezTo>
                  <a:pt x="9977382" y="2009739"/>
                  <a:pt x="9226353" y="772500"/>
                  <a:pt x="8102044" y="88839"/>
                </a:cubicBezTo>
                <a:close/>
                <a:moveTo>
                  <a:pt x="4097777" y="0"/>
                </a:moveTo>
                <a:lnTo>
                  <a:pt x="4216953" y="0"/>
                </a:lnTo>
                <a:lnTo>
                  <a:pt x="4062563" y="88839"/>
                </a:lnTo>
                <a:cubicBezTo>
                  <a:pt x="2938253" y="772500"/>
                  <a:pt x="2187224" y="2009739"/>
                  <a:pt x="2187224" y="3422520"/>
                </a:cubicBezTo>
                <a:cubicBezTo>
                  <a:pt x="2187224" y="4902579"/>
                  <a:pt x="3011483" y="6189975"/>
                  <a:pt x="4225677" y="6850061"/>
                </a:cubicBezTo>
                <a:lnTo>
                  <a:pt x="4241167" y="6858000"/>
                </a:lnTo>
                <a:lnTo>
                  <a:pt x="4078110" y="6858000"/>
                </a:lnTo>
                <a:lnTo>
                  <a:pt x="4038243" y="6835060"/>
                </a:lnTo>
                <a:cubicBezTo>
                  <a:pt x="2891431" y="6137716"/>
                  <a:pt x="2125371" y="4875717"/>
                  <a:pt x="2125371" y="3434659"/>
                </a:cubicBezTo>
                <a:cubicBezTo>
                  <a:pt x="2125371" y="1993601"/>
                  <a:pt x="2891431" y="731601"/>
                  <a:pt x="4038243" y="34257"/>
                </a:cubicBezTo>
                <a:close/>
                <a:moveTo>
                  <a:pt x="0" y="0"/>
                </a:moveTo>
                <a:lnTo>
                  <a:pt x="2636555" y="0"/>
                </a:lnTo>
                <a:lnTo>
                  <a:pt x="2492551" y="151155"/>
                </a:lnTo>
                <a:cubicBezTo>
                  <a:pt x="1706282" y="1016894"/>
                  <a:pt x="1227064" y="2166941"/>
                  <a:pt x="1227064" y="3428999"/>
                </a:cubicBezTo>
                <a:cubicBezTo>
                  <a:pt x="1227064" y="4691058"/>
                  <a:pt x="1706282" y="5841105"/>
                  <a:pt x="2492551" y="6706843"/>
                </a:cubicBezTo>
                <a:lnTo>
                  <a:pt x="2636557" y="6858000"/>
                </a:lnTo>
                <a:lnTo>
                  <a:pt x="0" y="6858000"/>
                </a:lnTo>
                <a:close/>
              </a:path>
            </a:pathLst>
          </a:custGeom>
          <a:ln w="60325" cmpd="dbl">
            <a:solidFill>
              <a:schemeClr val="tx1">
                <a:alpha val="40000"/>
              </a:schemeClr>
            </a:solidFill>
          </a:ln>
        </p:spPr>
      </p:pic>
      <p:sp>
        <p:nvSpPr>
          <p:cNvPr id="2" name="Title 1">
            <a:extLst>
              <a:ext uri="{FF2B5EF4-FFF2-40B4-BE49-F238E27FC236}">
                <a16:creationId xmlns:a16="http://schemas.microsoft.com/office/drawing/2014/main" xmlns="" id="{144E241E-3110-4B1C-B9B0-F17B90FEEC1D}"/>
              </a:ext>
            </a:extLst>
          </p:cNvPr>
          <p:cNvSpPr>
            <a:spLocks noGrp="1"/>
          </p:cNvSpPr>
          <p:nvPr>
            <p:ph type="title"/>
          </p:nvPr>
        </p:nvSpPr>
        <p:spPr>
          <a:xfrm>
            <a:off x="1379096" y="787400"/>
            <a:ext cx="8420487" cy="1278467"/>
          </a:xfrm>
        </p:spPr>
        <p:txBody>
          <a:bodyPr vert="horz" lIns="91440" tIns="45720" rIns="91440" bIns="45720" rtlCol="0" anchor="ctr">
            <a:normAutofit/>
          </a:bodyPr>
          <a:lstStyle/>
          <a:p>
            <a:pPr algn="ctr"/>
            <a:r>
              <a:rPr lang="en-US" dirty="0"/>
              <a:t>A Note on “Present Truth”</a:t>
            </a:r>
            <a:endParaRPr lang="en-US" dirty="0"/>
          </a:p>
        </p:txBody>
      </p:sp>
      <p:sp>
        <p:nvSpPr>
          <p:cNvPr id="6" name="Content Placeholder 5"/>
          <p:cNvSpPr>
            <a:spLocks noGrp="1"/>
          </p:cNvSpPr>
          <p:nvPr>
            <p:ph sz="half" idx="2"/>
          </p:nvPr>
        </p:nvSpPr>
        <p:spPr>
          <a:xfrm>
            <a:off x="1379096" y="2142067"/>
            <a:ext cx="9438132" cy="3649133"/>
          </a:xfrm>
          <a:solidFill>
            <a:srgbClr val="8362C2">
              <a:alpha val="54902"/>
            </a:srgbClr>
          </a:solidFill>
        </p:spPr>
        <p:txBody>
          <a:bodyPr>
            <a:normAutofit/>
          </a:bodyPr>
          <a:lstStyle/>
          <a:p>
            <a:r>
              <a:rPr lang="en-US" sz="3200" dirty="0" smtClean="0"/>
              <a:t>Thus we see that “present truth” specifically does not represent new, modern, radical, or unknown truth, as some would represent it.  </a:t>
            </a:r>
          </a:p>
          <a:p>
            <a:r>
              <a:rPr lang="en-US" sz="3200" dirty="0" smtClean="0"/>
              <a:t>Instead, “present truth” refers to Bible truths that are established, known, and present with us, and which must be continuously renewed in our minds as we become more </a:t>
            </a:r>
            <a:r>
              <a:rPr lang="en-US" sz="3200" dirty="0" err="1" smtClean="0"/>
              <a:t>Christlike</a:t>
            </a:r>
            <a:r>
              <a:rPr lang="en-US" sz="3200" dirty="0" smtClean="0"/>
              <a:t>.  </a:t>
            </a:r>
            <a:endParaRPr lang="en-US" sz="3200" dirty="0"/>
          </a:p>
        </p:txBody>
      </p:sp>
    </p:spTree>
    <p:extLst>
      <p:ext uri="{BB962C8B-B14F-4D97-AF65-F5344CB8AC3E}">
        <p14:creationId xmlns:p14="http://schemas.microsoft.com/office/powerpoint/2010/main" val="197482840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74662"/>
            <a:ext cx="10131425" cy="1334824"/>
          </a:xfrm>
        </p:spPr>
        <p:txBody>
          <a:bodyPr>
            <a:normAutofit/>
          </a:bodyPr>
          <a:lstStyle/>
          <a:p>
            <a:r>
              <a:rPr lang="en-US" dirty="0" smtClean="0"/>
              <a:t>The Remnant of Her seed</a:t>
            </a:r>
            <a:endParaRPr lang="en-US" dirty="0"/>
          </a:p>
        </p:txBody>
      </p:sp>
      <p:sp>
        <p:nvSpPr>
          <p:cNvPr id="3" name="Content Placeholder 2"/>
          <p:cNvSpPr>
            <a:spLocks noGrp="1"/>
          </p:cNvSpPr>
          <p:nvPr>
            <p:ph idx="1"/>
          </p:nvPr>
        </p:nvSpPr>
        <p:spPr>
          <a:xfrm>
            <a:off x="685801" y="1333500"/>
            <a:ext cx="11121187" cy="5252235"/>
          </a:xfrm>
        </p:spPr>
        <p:txBody>
          <a:bodyPr>
            <a:normAutofit/>
          </a:bodyPr>
          <a:lstStyle/>
          <a:p>
            <a:pPr marL="0" indent="0">
              <a:buNone/>
            </a:pPr>
            <a:r>
              <a:rPr lang="en-US" sz="3200" dirty="0" smtClean="0"/>
              <a:t>It </a:t>
            </a:r>
            <a:r>
              <a:rPr lang="en-US" sz="3200" dirty="0"/>
              <a:t>should also be noted that the various Hebrew </a:t>
            </a:r>
            <a:r>
              <a:rPr lang="en-US" sz="3200" dirty="0" smtClean="0"/>
              <a:t>terms </a:t>
            </a:r>
            <a:r>
              <a:rPr lang="en-US" sz="3200" dirty="0"/>
              <a:t>translated “remnant” do not connote the </a:t>
            </a:r>
            <a:r>
              <a:rPr lang="en-US" sz="3200" i="1" dirty="0"/>
              <a:t>last</a:t>
            </a:r>
            <a:r>
              <a:rPr lang="en-US" sz="3200" dirty="0"/>
              <a:t> of any thing or group of people, except in the sense that, in each instance, those who “remain” are temporarily, in their generation, the last existing link in the chosen </a:t>
            </a:r>
            <a:r>
              <a:rPr lang="en-US" sz="3200" dirty="0" smtClean="0"/>
              <a:t>line.  Ever </a:t>
            </a:r>
            <a:r>
              <a:rPr lang="en-US" sz="3200" dirty="0"/>
              <a:t>since the days of Abraham there has been “a remnant” according to God’s “</a:t>
            </a:r>
            <a:r>
              <a:rPr lang="en-US" sz="3200" dirty="0" smtClean="0"/>
              <a:t>grace.”</a:t>
            </a:r>
          </a:p>
        </p:txBody>
      </p:sp>
    </p:spTree>
    <p:extLst>
      <p:ext uri="{BB962C8B-B14F-4D97-AF65-F5344CB8AC3E}">
        <p14:creationId xmlns:p14="http://schemas.microsoft.com/office/powerpoint/2010/main" val="353766260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74662"/>
            <a:ext cx="10131425" cy="1334824"/>
          </a:xfrm>
        </p:spPr>
        <p:txBody>
          <a:bodyPr>
            <a:normAutofit/>
          </a:bodyPr>
          <a:lstStyle/>
          <a:p>
            <a:r>
              <a:rPr lang="en-US" dirty="0" smtClean="0"/>
              <a:t>The Remnant of Her seed</a:t>
            </a:r>
            <a:endParaRPr lang="en-US" dirty="0"/>
          </a:p>
        </p:txBody>
      </p:sp>
      <p:sp>
        <p:nvSpPr>
          <p:cNvPr id="3" name="Content Placeholder 2"/>
          <p:cNvSpPr>
            <a:spLocks noGrp="1"/>
          </p:cNvSpPr>
          <p:nvPr>
            <p:ph idx="1"/>
          </p:nvPr>
        </p:nvSpPr>
        <p:spPr>
          <a:xfrm>
            <a:off x="685801" y="1333500"/>
            <a:ext cx="11121187" cy="5252235"/>
          </a:xfrm>
        </p:spPr>
        <p:txBody>
          <a:bodyPr>
            <a:normAutofit/>
          </a:bodyPr>
          <a:lstStyle/>
          <a:p>
            <a:pPr marL="0" indent="0">
              <a:buNone/>
            </a:pPr>
            <a:r>
              <a:rPr lang="en-US" sz="3200" dirty="0" smtClean="0"/>
              <a:t>God </a:t>
            </a:r>
            <a:r>
              <a:rPr lang="en-US" sz="3200" dirty="0"/>
              <a:t>warned those who returned from Babylonian captivity that there would be “no remnant nor escaping” should they again prove disloyal to </a:t>
            </a:r>
            <a:r>
              <a:rPr lang="en-US" sz="3200" dirty="0" smtClean="0"/>
              <a:t>Him. </a:t>
            </a:r>
            <a:r>
              <a:rPr lang="en-US" sz="3200" dirty="0"/>
              <a:t>Accordingly, when the Jews rejected the Messiah and renounced their allegiance to the covenant (DA 737, 738), the “kingdom of God” was to be taken from them as a people and “given to a nation bringing forth the fruits thereof</a:t>
            </a:r>
            <a:r>
              <a:rPr lang="en-US" sz="3200" dirty="0" smtClean="0"/>
              <a:t>’. </a:t>
            </a:r>
            <a:r>
              <a:rPr lang="en-US" sz="3200" dirty="0"/>
              <a:t>This meant the </a:t>
            </a:r>
            <a:r>
              <a:rPr lang="en-US" sz="3200" dirty="0" smtClean="0"/>
              <a:t>permanent</a:t>
            </a:r>
            <a:r>
              <a:rPr lang="en-US" sz="3200" dirty="0"/>
              <a:t>, irrevocable cancellation of their special standing before God as a nation and the transfer of the promises, privileges, and responsibilities of the covenant relationship to the Christian </a:t>
            </a:r>
            <a:r>
              <a:rPr lang="en-US" sz="3200" dirty="0" smtClean="0"/>
              <a:t>church. </a:t>
            </a:r>
          </a:p>
        </p:txBody>
      </p:sp>
    </p:spTree>
    <p:extLst>
      <p:ext uri="{BB962C8B-B14F-4D97-AF65-F5344CB8AC3E}">
        <p14:creationId xmlns:p14="http://schemas.microsoft.com/office/powerpoint/2010/main" val="265155848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74662"/>
            <a:ext cx="10131425" cy="1334824"/>
          </a:xfrm>
        </p:spPr>
        <p:txBody>
          <a:bodyPr>
            <a:normAutofit/>
          </a:bodyPr>
          <a:lstStyle/>
          <a:p>
            <a:r>
              <a:rPr lang="en-US" dirty="0" smtClean="0"/>
              <a:t>The Remnant of Her seed</a:t>
            </a:r>
            <a:endParaRPr lang="en-US" dirty="0"/>
          </a:p>
        </p:txBody>
      </p:sp>
      <p:sp>
        <p:nvSpPr>
          <p:cNvPr id="3" name="Content Placeholder 2"/>
          <p:cNvSpPr>
            <a:spLocks noGrp="1"/>
          </p:cNvSpPr>
          <p:nvPr>
            <p:ph idx="1"/>
          </p:nvPr>
        </p:nvSpPr>
        <p:spPr>
          <a:xfrm>
            <a:off x="685801" y="1333500"/>
            <a:ext cx="11121187" cy="5252235"/>
          </a:xfrm>
        </p:spPr>
        <p:txBody>
          <a:bodyPr>
            <a:normAutofit/>
          </a:bodyPr>
          <a:lstStyle/>
          <a:p>
            <a:pPr marL="0" indent="0">
              <a:buNone/>
            </a:pPr>
            <a:r>
              <a:rPr lang="en-US" sz="3200" dirty="0" smtClean="0"/>
              <a:t>In </a:t>
            </a:r>
            <a:r>
              <a:rPr lang="en-US" sz="3200" dirty="0"/>
              <a:t>Rom. 9:27 Paul declares that “though the number of the children of Israel be as </a:t>
            </a:r>
            <a:r>
              <a:rPr lang="en-US" sz="3200" dirty="0" smtClean="0"/>
              <a:t>the sand </a:t>
            </a:r>
            <a:r>
              <a:rPr lang="en-US" sz="3200" dirty="0"/>
              <a:t>of the sea, [only] a remnant [ </a:t>
            </a:r>
            <a:r>
              <a:rPr lang="en-US" sz="3200" i="1" dirty="0" err="1"/>
              <a:t>kataleimma</a:t>
            </a:r>
            <a:r>
              <a:rPr lang="en-US" sz="3200" dirty="0"/>
              <a:t> ] shall be </a:t>
            </a:r>
            <a:r>
              <a:rPr lang="en-US" sz="3200" dirty="0" smtClean="0"/>
              <a:t>saved.” </a:t>
            </a:r>
            <a:r>
              <a:rPr lang="en-US" sz="3200" dirty="0"/>
              <a:t>He is here applying the term “remnant” of Isa. 10:22 to Jews of his day who, as individuals, had accepted Christ as the Messiah. But it was as members of the Christian church, and no longer as Jews, that they had a right to this title. In Rom. 11:5 he speaks of </a:t>
            </a:r>
            <a:r>
              <a:rPr lang="en-US" sz="3200" dirty="0" smtClean="0"/>
              <a:t>these Christian </a:t>
            </a:r>
            <a:r>
              <a:rPr lang="en-US" sz="3200" dirty="0"/>
              <a:t>Jews as “a remnant [ </a:t>
            </a:r>
            <a:r>
              <a:rPr lang="en-US" sz="3200" i="1" dirty="0" err="1"/>
              <a:t>leimma</a:t>
            </a:r>
            <a:r>
              <a:rPr lang="en-US" sz="3200" dirty="0"/>
              <a:t> ] according to ... grace</a:t>
            </a:r>
            <a:r>
              <a:rPr lang="en-US" sz="3200" dirty="0" smtClean="0"/>
              <a:t>.”</a:t>
            </a:r>
          </a:p>
        </p:txBody>
      </p:sp>
    </p:spTree>
    <p:extLst>
      <p:ext uri="{BB962C8B-B14F-4D97-AF65-F5344CB8AC3E}">
        <p14:creationId xmlns:p14="http://schemas.microsoft.com/office/powerpoint/2010/main" val="209448977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74662"/>
            <a:ext cx="10131425" cy="1334824"/>
          </a:xfrm>
        </p:spPr>
        <p:txBody>
          <a:bodyPr>
            <a:normAutofit/>
          </a:bodyPr>
          <a:lstStyle/>
          <a:p>
            <a:r>
              <a:rPr lang="en-US" dirty="0" smtClean="0"/>
              <a:t>The Remnant of Her seed</a:t>
            </a:r>
            <a:endParaRPr lang="en-US" dirty="0"/>
          </a:p>
        </p:txBody>
      </p:sp>
      <p:sp>
        <p:nvSpPr>
          <p:cNvPr id="3" name="Content Placeholder 2"/>
          <p:cNvSpPr>
            <a:spLocks noGrp="1"/>
          </p:cNvSpPr>
          <p:nvPr>
            <p:ph idx="1"/>
          </p:nvPr>
        </p:nvSpPr>
        <p:spPr>
          <a:xfrm>
            <a:off x="685801" y="1333500"/>
            <a:ext cx="11121187" cy="5252235"/>
          </a:xfrm>
        </p:spPr>
        <p:txBody>
          <a:bodyPr>
            <a:normAutofit/>
          </a:bodyPr>
          <a:lstStyle/>
          <a:p>
            <a:pPr marL="0" indent="0">
              <a:buNone/>
            </a:pPr>
            <a:r>
              <a:rPr lang="en-US" sz="3200" dirty="0" smtClean="0"/>
              <a:t>In </a:t>
            </a:r>
            <a:r>
              <a:rPr lang="en-US" sz="3200" dirty="0" err="1"/>
              <a:t>chs</a:t>
            </a:r>
            <a:r>
              <a:rPr lang="en-US" sz="3200" dirty="0"/>
              <a:t>. 9 to 11 Paul presents the Christian church as heir to the promises, privileges, and responsibilities of the everlasting covenant. Thus it is the divinely commissioned successor to Judaism as trustee of the revealed will of God, as the corporate representative of His purposes on earth, and as His chosen instalment for the proclamation of the gospel for the salvation of </a:t>
            </a:r>
            <a:r>
              <a:rPr lang="en-US" sz="3200" dirty="0" smtClean="0"/>
              <a:t>men.  Aside </a:t>
            </a:r>
            <a:r>
              <a:rPr lang="en-US" sz="3200" dirty="0"/>
              <a:t>from Rom. 9:27; 11:5; Rev. 12:17, the term “remnant” in </a:t>
            </a:r>
            <a:r>
              <a:rPr lang="en-US" sz="3200" dirty="0" smtClean="0"/>
              <a:t>the NT is </a:t>
            </a:r>
            <a:r>
              <a:rPr lang="en-US" sz="3200" dirty="0"/>
              <a:t>not significant with respect to God’s people. In Rev. 3:2, however, the expression “which remain” is from </a:t>
            </a:r>
            <a:r>
              <a:rPr lang="en-US" sz="3200" i="1" dirty="0" err="1"/>
              <a:t>loipos</a:t>
            </a:r>
            <a:r>
              <a:rPr lang="en-US" sz="3200" dirty="0"/>
              <a:t>, the same word translated “remnant” in </a:t>
            </a:r>
            <a:r>
              <a:rPr lang="en-US" sz="3200" dirty="0" err="1"/>
              <a:t>ch.</a:t>
            </a:r>
            <a:r>
              <a:rPr lang="en-US" sz="3200" dirty="0"/>
              <a:t> 12:17</a:t>
            </a:r>
            <a:r>
              <a:rPr lang="en-US" sz="3200" dirty="0" smtClean="0"/>
              <a:t>.  </a:t>
            </a:r>
          </a:p>
        </p:txBody>
      </p:sp>
    </p:spTree>
    <p:extLst>
      <p:ext uri="{BB962C8B-B14F-4D97-AF65-F5344CB8AC3E}">
        <p14:creationId xmlns:p14="http://schemas.microsoft.com/office/powerpoint/2010/main" val="287460938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74662"/>
            <a:ext cx="10131425" cy="1334824"/>
          </a:xfrm>
        </p:spPr>
        <p:txBody>
          <a:bodyPr>
            <a:normAutofit/>
          </a:bodyPr>
          <a:lstStyle/>
          <a:p>
            <a:r>
              <a:rPr lang="en-US" dirty="0" smtClean="0"/>
              <a:t>The Remnant of Her seed</a:t>
            </a:r>
            <a:endParaRPr lang="en-US" dirty="0"/>
          </a:p>
        </p:txBody>
      </p:sp>
      <p:sp>
        <p:nvSpPr>
          <p:cNvPr id="3" name="Content Placeholder 2"/>
          <p:cNvSpPr>
            <a:spLocks noGrp="1"/>
          </p:cNvSpPr>
          <p:nvPr>
            <p:ph idx="1"/>
          </p:nvPr>
        </p:nvSpPr>
        <p:spPr>
          <a:xfrm>
            <a:off x="685801" y="1333500"/>
            <a:ext cx="11121187" cy="5252235"/>
          </a:xfrm>
        </p:spPr>
        <p:txBody>
          <a:bodyPr>
            <a:normAutofit fontScale="92500"/>
          </a:bodyPr>
          <a:lstStyle/>
          <a:p>
            <a:pPr marL="0" indent="0">
              <a:buNone/>
            </a:pPr>
            <a:r>
              <a:rPr lang="en-US" sz="3200" dirty="0" smtClean="0"/>
              <a:t>A </a:t>
            </a:r>
            <a:r>
              <a:rPr lang="en-US" sz="3200" dirty="0"/>
              <a:t>few centuries after Christ the church experienced the great papal apostasy. For some 1260 years papal power more or less effectively suppressed and scattered God’s true representatives on </a:t>
            </a:r>
            <a:r>
              <a:rPr lang="en-US" sz="3200" dirty="0" smtClean="0"/>
              <a:t>earth.  Through </a:t>
            </a:r>
            <a:r>
              <a:rPr lang="en-US" sz="3200" dirty="0"/>
              <a:t>the Reformation of the 16th </a:t>
            </a:r>
            <a:r>
              <a:rPr lang="en-US" sz="3200" dirty="0" smtClean="0"/>
              <a:t>century, God </a:t>
            </a:r>
            <a:r>
              <a:rPr lang="en-US" sz="3200" dirty="0"/>
              <a:t>purposed once more to lead forth a “remnant,” this time from mystical Babylon. Various Protestant groups served as Heaven’s appointed harbingers of truth, point by point restoring the glorious gospel of salvation. But group after group became satisfied with its partial concept of truth and failed to advance as light from God’s Word increased. With each refusal to advance, God raised up another group as His chosen instrument for the proclamation of </a:t>
            </a:r>
            <a:r>
              <a:rPr lang="en-US" sz="3200" dirty="0" smtClean="0"/>
              <a:t>truth.  </a:t>
            </a:r>
          </a:p>
        </p:txBody>
      </p:sp>
    </p:spTree>
    <p:extLst>
      <p:ext uri="{BB962C8B-B14F-4D97-AF65-F5344CB8AC3E}">
        <p14:creationId xmlns:p14="http://schemas.microsoft.com/office/powerpoint/2010/main" val="245047231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74662"/>
            <a:ext cx="10131425" cy="1334824"/>
          </a:xfrm>
        </p:spPr>
        <p:txBody>
          <a:bodyPr>
            <a:normAutofit/>
          </a:bodyPr>
          <a:lstStyle/>
          <a:p>
            <a:r>
              <a:rPr lang="en-US" dirty="0" smtClean="0"/>
              <a:t>The Remnant of Her seed</a:t>
            </a:r>
            <a:endParaRPr lang="en-US" dirty="0"/>
          </a:p>
        </p:txBody>
      </p:sp>
      <p:sp>
        <p:nvSpPr>
          <p:cNvPr id="3" name="Content Placeholder 2"/>
          <p:cNvSpPr>
            <a:spLocks noGrp="1"/>
          </p:cNvSpPr>
          <p:nvPr>
            <p:ph idx="1"/>
          </p:nvPr>
        </p:nvSpPr>
        <p:spPr>
          <a:xfrm>
            <a:off x="685801" y="1333500"/>
            <a:ext cx="11121187" cy="5252235"/>
          </a:xfrm>
        </p:spPr>
        <p:txBody>
          <a:bodyPr>
            <a:normAutofit lnSpcReduction="10000"/>
          </a:bodyPr>
          <a:lstStyle/>
          <a:p>
            <a:pPr marL="0" indent="0">
              <a:buNone/>
            </a:pPr>
            <a:r>
              <a:rPr lang="en-US" sz="3200" dirty="0" smtClean="0"/>
              <a:t>Finally, </a:t>
            </a:r>
            <a:r>
              <a:rPr lang="en-US" sz="3200" dirty="0"/>
              <a:t>with the passing of the 1260 years of papal </a:t>
            </a:r>
            <a:r>
              <a:rPr lang="en-US" sz="3200" dirty="0" smtClean="0"/>
              <a:t>supremacy </a:t>
            </a:r>
            <a:r>
              <a:rPr lang="en-US" sz="3200" dirty="0"/>
              <a:t>and the arrival of the “time of the end,” the time when Heaven’s last </a:t>
            </a:r>
            <a:r>
              <a:rPr lang="en-US" sz="3200" dirty="0" smtClean="0"/>
              <a:t>message </a:t>
            </a:r>
            <a:r>
              <a:rPr lang="en-US" sz="3200" dirty="0"/>
              <a:t>was to be proclaimed to tire </a:t>
            </a:r>
            <a:r>
              <a:rPr lang="en-US" sz="3200" dirty="0" smtClean="0"/>
              <a:t>world, </a:t>
            </a:r>
            <a:r>
              <a:rPr lang="en-US" sz="3200" dirty="0"/>
              <a:t>God raised up another “remnant,” </a:t>
            </a:r>
            <a:r>
              <a:rPr lang="en-US" sz="3200" dirty="0" smtClean="0"/>
              <a:t>the </a:t>
            </a:r>
            <a:r>
              <a:rPr lang="en-US" sz="3200" dirty="0"/>
              <a:t>one designated in Rev. </a:t>
            </a:r>
            <a:r>
              <a:rPr lang="en-US" sz="3200" dirty="0" smtClean="0"/>
              <a:t>12:17. </a:t>
            </a:r>
            <a:r>
              <a:rPr lang="en-US" sz="3200" dirty="0"/>
              <a:t>This is the “remnant” </a:t>
            </a:r>
            <a:r>
              <a:rPr lang="en-US" sz="3200" dirty="0" smtClean="0"/>
              <a:t>of the </a:t>
            </a:r>
            <a:r>
              <a:rPr lang="en-US" sz="3200" dirty="0"/>
              <a:t>long and worthy line of God’s chosen people that has survived the fierce onslaughts of the dragon down through history, most particularly the darkness, persecution, and error of the “time, and times, and half a time,” or 1260 “days” of vs. 6, 14. It is God’s last “remnant” by virtue of the fact that it is the appointed herald of His final appeal to the world to accept the gracious gift of salvation (</a:t>
            </a:r>
            <a:r>
              <a:rPr lang="en-US" sz="3200" dirty="0" err="1"/>
              <a:t>ch.</a:t>
            </a:r>
            <a:r>
              <a:rPr lang="en-US" sz="3200" dirty="0"/>
              <a:t> 14:6-12</a:t>
            </a:r>
            <a:r>
              <a:rPr lang="en-US" sz="3200" dirty="0" smtClean="0"/>
              <a:t>).   </a:t>
            </a:r>
          </a:p>
        </p:txBody>
      </p:sp>
    </p:spTree>
    <p:extLst>
      <p:ext uri="{BB962C8B-B14F-4D97-AF65-F5344CB8AC3E}">
        <p14:creationId xmlns:p14="http://schemas.microsoft.com/office/powerpoint/2010/main" val="110306861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74662"/>
            <a:ext cx="10131425" cy="1334824"/>
          </a:xfrm>
        </p:spPr>
        <p:txBody>
          <a:bodyPr>
            <a:normAutofit/>
          </a:bodyPr>
          <a:lstStyle/>
          <a:p>
            <a:r>
              <a:rPr lang="en-US" dirty="0" smtClean="0"/>
              <a:t>The Remnant of Her seed</a:t>
            </a:r>
            <a:endParaRPr lang="en-US" dirty="0"/>
          </a:p>
        </p:txBody>
      </p:sp>
      <p:sp>
        <p:nvSpPr>
          <p:cNvPr id="3" name="Content Placeholder 2"/>
          <p:cNvSpPr>
            <a:spLocks noGrp="1"/>
          </p:cNvSpPr>
          <p:nvPr>
            <p:ph idx="1"/>
          </p:nvPr>
        </p:nvSpPr>
        <p:spPr>
          <a:xfrm>
            <a:off x="685801" y="1333500"/>
            <a:ext cx="11121187" cy="5252235"/>
          </a:xfrm>
        </p:spPr>
        <p:txBody>
          <a:bodyPr>
            <a:normAutofit/>
          </a:bodyPr>
          <a:lstStyle/>
          <a:p>
            <a:pPr marL="0" indent="0">
              <a:buNone/>
            </a:pPr>
            <a:r>
              <a:rPr lang="en-US" sz="3200" dirty="0"/>
              <a:t>From the very first, Seventh-day Adventists have boldly proclaimed the three messages of </a:t>
            </a:r>
            <a:r>
              <a:rPr lang="en-US" sz="3200" dirty="0" err="1"/>
              <a:t>ch.</a:t>
            </a:r>
            <a:r>
              <a:rPr lang="en-US" sz="3200" dirty="0"/>
              <a:t> 14:6-12 as God’s last appeal to sinners to accept Christ, and have humbly believed their movement to be the one here designated as the “remnant.” No other religious body is proclaiming this composite message, and none other meets the specifications laid down in </a:t>
            </a:r>
            <a:r>
              <a:rPr lang="en-US" sz="3200" dirty="0" err="1"/>
              <a:t>ch.</a:t>
            </a:r>
            <a:r>
              <a:rPr lang="en-US" sz="3200" dirty="0"/>
              <a:t> 12:17. Hence none other has a valid, scriptural basis for claiming to be “the remnant” of v. </a:t>
            </a:r>
            <a:r>
              <a:rPr lang="en-US" sz="3200" dirty="0" smtClean="0"/>
              <a:t>17.  </a:t>
            </a:r>
          </a:p>
        </p:txBody>
      </p:sp>
    </p:spTree>
    <p:extLst>
      <p:ext uri="{BB962C8B-B14F-4D97-AF65-F5344CB8AC3E}">
        <p14:creationId xmlns:p14="http://schemas.microsoft.com/office/powerpoint/2010/main" val="241935793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74662"/>
            <a:ext cx="10131425" cy="1334824"/>
          </a:xfrm>
        </p:spPr>
        <p:txBody>
          <a:bodyPr>
            <a:normAutofit/>
          </a:bodyPr>
          <a:lstStyle/>
          <a:p>
            <a:r>
              <a:rPr lang="en-US" dirty="0" smtClean="0"/>
              <a:t>The Remnant of Her seed</a:t>
            </a:r>
            <a:endParaRPr lang="en-US" dirty="0"/>
          </a:p>
        </p:txBody>
      </p:sp>
      <p:sp>
        <p:nvSpPr>
          <p:cNvPr id="3" name="Content Placeholder 2"/>
          <p:cNvSpPr>
            <a:spLocks noGrp="1"/>
          </p:cNvSpPr>
          <p:nvPr>
            <p:ph idx="1"/>
          </p:nvPr>
        </p:nvSpPr>
        <p:spPr>
          <a:xfrm>
            <a:off x="685801" y="1333500"/>
            <a:ext cx="11121187" cy="5252235"/>
          </a:xfrm>
        </p:spPr>
        <p:txBody>
          <a:bodyPr>
            <a:normAutofit/>
          </a:bodyPr>
          <a:lstStyle/>
          <a:p>
            <a:pPr marL="0" indent="0">
              <a:buNone/>
            </a:pPr>
            <a:r>
              <a:rPr lang="en-US" sz="3200" dirty="0" smtClean="0"/>
              <a:t>However</a:t>
            </a:r>
            <a:r>
              <a:rPr lang="en-US" sz="3200" dirty="0"/>
              <a:t>, Adventists repudiate emphatically and unequivocally any thought that they alone are children of God and have a claim upon heaven. They believe that all who worship God in full sincerity, that is, in </a:t>
            </a:r>
            <a:r>
              <a:rPr lang="en-US" sz="3200" dirty="0" err="1"/>
              <a:t>tenns</a:t>
            </a:r>
            <a:r>
              <a:rPr lang="en-US" sz="3200" dirty="0"/>
              <a:t> of all the revealed will of God that they understand, are presently potential members of that final “remnant” company mentioned in </a:t>
            </a:r>
            <a:r>
              <a:rPr lang="en-US" sz="3200" dirty="0" err="1"/>
              <a:t>ch.</a:t>
            </a:r>
            <a:r>
              <a:rPr lang="en-US" sz="3200" dirty="0"/>
              <a:t> 12:17. Adventists believe that it is their solemn task and joyous privilege to make God’s last testing truths so clear and so persuasive as to draw all of God’s children into that prophetically foretold company that is making ready for the day of </a:t>
            </a:r>
            <a:r>
              <a:rPr lang="en-US" sz="3200" dirty="0" smtClean="0"/>
              <a:t>God.  </a:t>
            </a:r>
          </a:p>
        </p:txBody>
      </p:sp>
    </p:spTree>
    <p:extLst>
      <p:ext uri="{BB962C8B-B14F-4D97-AF65-F5344CB8AC3E}">
        <p14:creationId xmlns:p14="http://schemas.microsoft.com/office/powerpoint/2010/main" val="393642855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ight spots">
            <a:extLst>
              <a:ext uri="{FF2B5EF4-FFF2-40B4-BE49-F238E27FC236}">
                <a16:creationId xmlns:a16="http://schemas.microsoft.com/office/drawing/2014/main" xmlns="" id="{20A520D0-11CF-4639-8537-F56A8A2FDCFD}"/>
              </a:ext>
            </a:extLst>
          </p:cNvPr>
          <p:cNvPicPr>
            <a:picLocks noChangeAspect="1"/>
          </p:cNvPicPr>
          <p:nvPr/>
        </p:nvPicPr>
        <p:blipFill rotWithShape="1">
          <a:blip r:embed="rId3">
            <a:alphaModFix amt="20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a16="http://schemas.microsoft.com/office/drawing/2014/main" xmlns="" id="{D44BCB7C-A6FC-4118-9027-468ECFDE6455}"/>
              </a:ext>
            </a:extLst>
          </p:cNvPr>
          <p:cNvSpPr>
            <a:spLocks noGrp="1"/>
          </p:cNvSpPr>
          <p:nvPr>
            <p:ph type="ctrTitle"/>
          </p:nvPr>
        </p:nvSpPr>
        <p:spPr>
          <a:xfrm>
            <a:off x="3962399" y="2573867"/>
            <a:ext cx="7197726" cy="2421464"/>
          </a:xfrm>
        </p:spPr>
        <p:txBody>
          <a:bodyPr>
            <a:normAutofit/>
          </a:bodyPr>
          <a:lstStyle/>
          <a:p>
            <a:r>
              <a:rPr lang="en-US" dirty="0"/>
              <a:t>Thank You!</a:t>
            </a:r>
          </a:p>
        </p:txBody>
      </p:sp>
      <p:sp>
        <p:nvSpPr>
          <p:cNvPr id="3" name="Subtitle 2">
            <a:extLst>
              <a:ext uri="{FF2B5EF4-FFF2-40B4-BE49-F238E27FC236}">
                <a16:creationId xmlns:a16="http://schemas.microsoft.com/office/drawing/2014/main" xmlns="" id="{4B64FA72-B055-4AE3-A6FD-8071BD687CBE}"/>
              </a:ext>
            </a:extLst>
          </p:cNvPr>
          <p:cNvSpPr>
            <a:spLocks noGrp="1"/>
          </p:cNvSpPr>
          <p:nvPr>
            <p:ph type="subTitle" idx="1"/>
          </p:nvPr>
        </p:nvSpPr>
        <p:spPr>
          <a:xfrm>
            <a:off x="3962399" y="4995332"/>
            <a:ext cx="7197726" cy="1405467"/>
          </a:xfrm>
        </p:spPr>
        <p:txBody>
          <a:bodyPr>
            <a:normAutofit/>
          </a:bodyPr>
          <a:lstStyle/>
          <a:p>
            <a:r>
              <a:rPr lang="en-US" sz="4400" dirty="0" smtClean="0">
                <a:solidFill>
                  <a:schemeClr val="accent1">
                    <a:lumMod val="40000"/>
                    <a:lumOff val="60000"/>
                  </a:schemeClr>
                </a:solidFill>
              </a:rPr>
              <a:t>Happy Sabbath!!</a:t>
            </a:r>
            <a:endParaRPr lang="en-US" sz="4400" dirty="0">
              <a:solidFill>
                <a:schemeClr val="accent1">
                  <a:lumMod val="40000"/>
                  <a:lumOff val="60000"/>
                </a:schemeClr>
              </a:solidFill>
            </a:endParaRPr>
          </a:p>
        </p:txBody>
      </p:sp>
    </p:spTree>
    <p:extLst>
      <p:ext uri="{BB962C8B-B14F-4D97-AF65-F5344CB8AC3E}">
        <p14:creationId xmlns:p14="http://schemas.microsoft.com/office/powerpoint/2010/main" val="29399308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Revelation 12:1-17</a:t>
            </a:r>
          </a:p>
        </p:txBody>
      </p:sp>
      <p:sp>
        <p:nvSpPr>
          <p:cNvPr id="3" name="Content Placeholder 2"/>
          <p:cNvSpPr>
            <a:spLocks noGrp="1"/>
          </p:cNvSpPr>
          <p:nvPr>
            <p:ph sz="half" idx="1"/>
          </p:nvPr>
        </p:nvSpPr>
        <p:spPr/>
        <p:txBody>
          <a:bodyPr>
            <a:noAutofit/>
          </a:bodyPr>
          <a:lstStyle/>
          <a:p>
            <a:r>
              <a:rPr lang="en-US" sz="3600" b="1" dirty="0"/>
              <a:t>12 </a:t>
            </a:r>
            <a:r>
              <a:rPr lang="en-US" sz="3600" dirty="0"/>
              <a:t>And there appeared a great wonder in heaven; a woman clothed with the sun, and the moon under her feet, and upon her head a crown of twelve stars</a:t>
            </a:r>
            <a:r>
              <a:rPr lang="en-US" sz="3600" dirty="0" smtClean="0"/>
              <a:t>:</a:t>
            </a:r>
            <a:endParaRPr lang="en-US" sz="3600"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751513" y="1798057"/>
            <a:ext cx="6222584" cy="4666938"/>
          </a:xfrm>
        </p:spPr>
      </p:pic>
    </p:spTree>
    <p:extLst>
      <p:ext uri="{BB962C8B-B14F-4D97-AF65-F5344CB8AC3E}">
        <p14:creationId xmlns:p14="http://schemas.microsoft.com/office/powerpoint/2010/main" val="686325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Revelation 12:1, </a:t>
            </a:r>
            <a:br>
              <a:rPr lang="en-US" dirty="0" smtClean="0"/>
            </a:br>
            <a:r>
              <a:rPr lang="en-US" dirty="0" smtClean="0"/>
              <a:t>SDABC V. 7 p. 807</a:t>
            </a:r>
            <a:endParaRPr lang="en-US" dirty="0"/>
          </a:p>
        </p:txBody>
      </p:sp>
      <p:sp>
        <p:nvSpPr>
          <p:cNvPr id="3" name="Content Placeholder 2"/>
          <p:cNvSpPr>
            <a:spLocks noGrp="1"/>
          </p:cNvSpPr>
          <p:nvPr>
            <p:ph idx="1"/>
          </p:nvPr>
        </p:nvSpPr>
        <p:spPr>
          <a:xfrm>
            <a:off x="685802" y="2142067"/>
            <a:ext cx="8526438" cy="4217790"/>
          </a:xfrm>
        </p:spPr>
        <p:txBody>
          <a:bodyPr>
            <a:normAutofit lnSpcReduction="10000"/>
          </a:bodyPr>
          <a:lstStyle/>
          <a:p>
            <a:pPr marL="0" indent="0">
              <a:buNone/>
            </a:pPr>
            <a:r>
              <a:rPr lang="en-US" sz="3200" dirty="0" smtClean="0"/>
              <a:t>In OT figure the true church is at times represented by a woman.  </a:t>
            </a:r>
          </a:p>
          <a:p>
            <a:r>
              <a:rPr lang="en-US" sz="3200" b="1" i="1" baseline="30000" dirty="0"/>
              <a:t>5 </a:t>
            </a:r>
            <a:r>
              <a:rPr lang="en-US" sz="3200" i="1" dirty="0"/>
              <a:t>For thy Maker is thine husband; the </a:t>
            </a:r>
            <a:r>
              <a:rPr lang="en-US" sz="3200" i="1" cap="small" dirty="0"/>
              <a:t>Lord</a:t>
            </a:r>
            <a:r>
              <a:rPr lang="en-US" sz="3200" i="1" dirty="0"/>
              <a:t> of hosts is his name; and thy Redeemer the Holy One of </a:t>
            </a:r>
            <a:r>
              <a:rPr lang="en-US" sz="3200" i="1" dirty="0" smtClean="0"/>
              <a:t>Israel…</a:t>
            </a:r>
            <a:r>
              <a:rPr lang="en-US" sz="3200" b="1" i="1" baseline="30000" dirty="0"/>
              <a:t> </a:t>
            </a:r>
            <a:r>
              <a:rPr lang="en-US" sz="3200" i="1" dirty="0"/>
              <a:t>For the </a:t>
            </a:r>
            <a:r>
              <a:rPr lang="en-US" sz="3200" i="1" cap="small" dirty="0"/>
              <a:t>Lord</a:t>
            </a:r>
            <a:r>
              <a:rPr lang="en-US" sz="3200" i="1" dirty="0"/>
              <a:t> hath called thee as a woman…    </a:t>
            </a:r>
            <a:r>
              <a:rPr lang="en-US" sz="3200" dirty="0"/>
              <a:t>(Isaiah 54:5, 6)</a:t>
            </a:r>
          </a:p>
          <a:p>
            <a:r>
              <a:rPr lang="en-US" sz="3200" b="1" i="1" baseline="30000" dirty="0"/>
              <a:t>2 </a:t>
            </a:r>
            <a:r>
              <a:rPr lang="en-US" sz="3200" i="1" dirty="0"/>
              <a:t>I have likened the daughter of Zion to a comely and delicate woman.   </a:t>
            </a:r>
            <a:r>
              <a:rPr lang="en-US" sz="3200" dirty="0"/>
              <a:t>(Jeremiah 6:2)</a:t>
            </a:r>
            <a:endParaRPr lang="en-US" sz="3200" dirty="0"/>
          </a:p>
        </p:txBody>
      </p:sp>
      <p:pic>
        <p:nvPicPr>
          <p:cNvPr id="1026" name="Picture 2" descr="The Real Woman Clothed in the Sun - CLUBHOUSE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18073" y="3833"/>
            <a:ext cx="2673927" cy="68541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156277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3F296A"/>
      </a:dk2>
      <a:lt2>
        <a:srgbClr val="EBEBEB"/>
      </a:lt2>
      <a:accent1>
        <a:srgbClr val="E84574"/>
      </a:accent1>
      <a:accent2>
        <a:srgbClr val="798FF2"/>
      </a:accent2>
      <a:accent3>
        <a:srgbClr val="95C369"/>
      </a:accent3>
      <a:accent4>
        <a:srgbClr val="EE875A"/>
      </a:accent4>
      <a:accent5>
        <a:srgbClr val="C363E8"/>
      </a:accent5>
      <a:accent6>
        <a:srgbClr val="6AADC8"/>
      </a:accent6>
      <a:hlink>
        <a:srgbClr val="FE80C7"/>
      </a:hlink>
      <a:folHlink>
        <a:srgbClr val="FBA3EC"/>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b385d60f68dd989dca1fdc827799d853">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911b479caf7b199da365455750e4572"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Status xmlns="71af3243-3dd4-4a8d-8c0d-dd76da1f02a5">Not started</Statu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257C101-46E1-4CAE-AE60-1AB79022B7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415B3C4-7FB6-414C-8C24-8862C0E6C9F3}">
  <ds:schemaRefs>
    <ds:schemaRef ds:uri="http://purl.org/dc/terms/"/>
    <ds:schemaRef ds:uri="http://purl.org/dc/dcmitype/"/>
    <ds:schemaRef ds:uri="http://schemas.openxmlformats.org/package/2006/metadata/core-properties"/>
    <ds:schemaRef ds:uri="http://schemas.microsoft.com/office/2006/metadata/properties"/>
    <ds:schemaRef ds:uri="http://schemas.microsoft.com/office/2006/documentManagement/types"/>
    <ds:schemaRef ds:uri="16c05727-aa75-4e4a-9b5f-8a80a1165891"/>
    <ds:schemaRef ds:uri="71af3243-3dd4-4a8d-8c0d-dd76da1f02a5"/>
    <ds:schemaRef ds:uri="http://purl.org/dc/elements/1.1/"/>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CE12C2FA-3740-4055-BA8A-74A1458F4A5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Future design</Template>
  <TotalTime>0</TotalTime>
  <Words>4631</Words>
  <Application>Microsoft Office PowerPoint</Application>
  <PresentationFormat>Widescreen</PresentationFormat>
  <Paragraphs>198</Paragraphs>
  <Slides>78</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78</vt:i4>
      </vt:variant>
    </vt:vector>
  </HeadingPairs>
  <TitlesOfParts>
    <vt:vector size="82" baseType="lpstr">
      <vt:lpstr>Arial</vt:lpstr>
      <vt:lpstr>Calibri</vt:lpstr>
      <vt:lpstr>Calibri Light</vt:lpstr>
      <vt:lpstr>Celestial</vt:lpstr>
      <vt:lpstr>Jesus Wins – Satan Loses</vt:lpstr>
      <vt:lpstr>Memory Text:  Revelation 12:17</vt:lpstr>
      <vt:lpstr> From the Introduction to the Quarter,  SDA Quarterly</vt:lpstr>
      <vt:lpstr>A Note on “Present Truth” SDABC V. 7 p. 599</vt:lpstr>
      <vt:lpstr>A Note on “Present Truth” SDABC V. 7 p. 599, 2 Peter 2:5-8 </vt:lpstr>
      <vt:lpstr>A Note on “Present Truth” 2 Peter 1:6-8</vt:lpstr>
      <vt:lpstr>A Note on “Present Truth”</vt:lpstr>
      <vt:lpstr>Revelation 12:1-17</vt:lpstr>
      <vt:lpstr>Revelation 12:1,  SDABC V. 7 p. 807</vt:lpstr>
      <vt:lpstr>Revelation 12:1,  SDABC V. 7 p. 807</vt:lpstr>
      <vt:lpstr>Revelation 12:1,  SDABC V. 7 p. 807</vt:lpstr>
      <vt:lpstr>Revelation 12:1,  SDABC V. 7 p. 807</vt:lpstr>
      <vt:lpstr>Revelation 12:2</vt:lpstr>
      <vt:lpstr>Revelation 12:3</vt:lpstr>
      <vt:lpstr>Revelation 12:3, SDABC V. 7 p. 807</vt:lpstr>
      <vt:lpstr>Revelation 12:3, SDABC V. 7 p. 807-8</vt:lpstr>
      <vt:lpstr>Revelation 17:9-10</vt:lpstr>
      <vt:lpstr>Revelation 12:3, SDABC V. 7 p. 808</vt:lpstr>
      <vt:lpstr>Revelation 12:3, SDABC V. 7 p. 808</vt:lpstr>
      <vt:lpstr>Revelation 12:4</vt:lpstr>
      <vt:lpstr>Revelation 12:4, Testimonies to the Church</vt:lpstr>
      <vt:lpstr>Revelation 12:4, Matthew 2:16</vt:lpstr>
      <vt:lpstr>Revelation 12:5</vt:lpstr>
      <vt:lpstr>Revelation 12:5,  Psalm 2:8-9</vt:lpstr>
      <vt:lpstr>Revelation 12:5, Hebrews 1:1-3</vt:lpstr>
      <vt:lpstr>Revelation 12:5,  Hebrews 10:12</vt:lpstr>
      <vt:lpstr>Revelation 12:6</vt:lpstr>
      <vt:lpstr>Revelation 12:6, SDABC V. 7 P. 808</vt:lpstr>
      <vt:lpstr>Revelation 12:6, GC p. 54</vt:lpstr>
      <vt:lpstr>PowerPoint Presentation</vt:lpstr>
      <vt:lpstr>Revelation 12:7-8</vt:lpstr>
      <vt:lpstr>Revelation 12:7-8, SDABC V. 7 p. 809</vt:lpstr>
      <vt:lpstr>Revelation 12:7-8, GC P. 499</vt:lpstr>
      <vt:lpstr>Revelation 12:7-8, 2 Timothy 1:8-9</vt:lpstr>
      <vt:lpstr>Revelation 12:9</vt:lpstr>
      <vt:lpstr>Revelation 12:9, SDABC V. 7 p. 810</vt:lpstr>
      <vt:lpstr>Revelation 12:9, John 12:30-32</vt:lpstr>
      <vt:lpstr>Revelation 12:9, SDABC V. 7 p. 810</vt:lpstr>
      <vt:lpstr>Revelation 12:10</vt:lpstr>
      <vt:lpstr>Revelation 12:10, SDABC V. 7 P. 810</vt:lpstr>
      <vt:lpstr>Revelation 12:10, SDABC V. 7 P. 810</vt:lpstr>
      <vt:lpstr>Revelation 12:10, SDABC V. 7 P. 810</vt:lpstr>
      <vt:lpstr>Revelation 12:10, SDABC V. 7 P. 810</vt:lpstr>
      <vt:lpstr>Revelation 12:11-12</vt:lpstr>
      <vt:lpstr>Revelation 12:11-12, SDABC V. 7 p. 811</vt:lpstr>
      <vt:lpstr>Revelation 12:13</vt:lpstr>
      <vt:lpstr>Revelation 12:13,  SDABC V. 7 P. 812</vt:lpstr>
      <vt:lpstr>Revelation 12:14</vt:lpstr>
      <vt:lpstr>Revelation 12:14, Exodus 19:3-4</vt:lpstr>
      <vt:lpstr>Revelation 12:14, Deuteronomy 32:10-12</vt:lpstr>
      <vt:lpstr>Revelation 12:15</vt:lpstr>
      <vt:lpstr>Revelation 12:15,  Psalm 74:12-14</vt:lpstr>
      <vt:lpstr>Revelation 12:15, Ezekiel 29:3</vt:lpstr>
      <vt:lpstr>Revelation 12:15,  SDABC V. 7 P. 812</vt:lpstr>
      <vt:lpstr>Revelation 12:16</vt:lpstr>
      <vt:lpstr>Revelation 12:16, SDABC V. 7 P. 812</vt:lpstr>
      <vt:lpstr>Revelation 12:16, SDABC V. 7 P. 812</vt:lpstr>
      <vt:lpstr>Revelation 12:17</vt:lpstr>
      <vt:lpstr>Revelation 12:17,  SDABC V. 7 P. 812</vt:lpstr>
      <vt:lpstr>The Remnant of Her seed</vt:lpstr>
      <vt:lpstr>The Remnant of Her seed</vt:lpstr>
      <vt:lpstr>The Remnant of Her seed</vt:lpstr>
      <vt:lpstr>The Remnant of Her seed</vt:lpstr>
      <vt:lpstr>The Remnant of Her seed</vt:lpstr>
      <vt:lpstr>The Remnant of Her seed</vt:lpstr>
      <vt:lpstr>The Remnant of Her seed</vt:lpstr>
      <vt:lpstr>The Remnant of Her seed</vt:lpstr>
      <vt:lpstr>The Remnant of Her seed</vt:lpstr>
      <vt:lpstr>The Remnant of Her seed</vt:lpstr>
      <vt:lpstr>The Remnant of Her seed</vt:lpstr>
      <vt:lpstr>The Remnant of Her seed</vt:lpstr>
      <vt:lpstr>The Remnant of Her seed</vt:lpstr>
      <vt:lpstr>The Remnant of Her seed</vt:lpstr>
      <vt:lpstr>The Remnant of Her seed</vt:lpstr>
      <vt:lpstr>The Remnant of Her seed</vt:lpstr>
      <vt:lpstr>The Remnant of Her seed</vt:lpstr>
      <vt:lpstr>The Remnant of Her seed</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2023-04-01T02:49:20Z</dcterms:created>
  <dcterms:modified xsi:type="dcterms:W3CDTF">2023-04-01T07:54:30Z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