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99"/>
  </p:notesMasterIdLst>
  <p:handoutMasterIdLst>
    <p:handoutMasterId r:id="rId100"/>
  </p:handoutMasterIdLst>
  <p:sldIdLst>
    <p:sldId id="322" r:id="rId5"/>
    <p:sldId id="323" r:id="rId6"/>
    <p:sldId id="324" r:id="rId7"/>
    <p:sldId id="325" r:id="rId8"/>
    <p:sldId id="326" r:id="rId9"/>
    <p:sldId id="327" r:id="rId10"/>
    <p:sldId id="328" r:id="rId11"/>
    <p:sldId id="329" r:id="rId12"/>
    <p:sldId id="330" r:id="rId13"/>
    <p:sldId id="331" r:id="rId14"/>
    <p:sldId id="332" r:id="rId15"/>
    <p:sldId id="333" r:id="rId16"/>
    <p:sldId id="334" r:id="rId17"/>
    <p:sldId id="335" r:id="rId18"/>
    <p:sldId id="336" r:id="rId19"/>
    <p:sldId id="337" r:id="rId20"/>
    <p:sldId id="311" r:id="rId21"/>
    <p:sldId id="338" r:id="rId22"/>
    <p:sldId id="339" r:id="rId23"/>
    <p:sldId id="340" r:id="rId24"/>
    <p:sldId id="341" r:id="rId25"/>
    <p:sldId id="342" r:id="rId26"/>
    <p:sldId id="343" r:id="rId27"/>
    <p:sldId id="344" r:id="rId28"/>
    <p:sldId id="346" r:id="rId29"/>
    <p:sldId id="353" r:id="rId30"/>
    <p:sldId id="347" r:id="rId31"/>
    <p:sldId id="348" r:id="rId32"/>
    <p:sldId id="349" r:id="rId33"/>
    <p:sldId id="350" r:id="rId34"/>
    <p:sldId id="351" r:id="rId35"/>
    <p:sldId id="354" r:id="rId36"/>
    <p:sldId id="358" r:id="rId37"/>
    <p:sldId id="355" r:id="rId38"/>
    <p:sldId id="356" r:id="rId39"/>
    <p:sldId id="357" r:id="rId40"/>
    <p:sldId id="359" r:id="rId41"/>
    <p:sldId id="360" r:id="rId42"/>
    <p:sldId id="361" r:id="rId43"/>
    <p:sldId id="362" r:id="rId44"/>
    <p:sldId id="363" r:id="rId45"/>
    <p:sldId id="364" r:id="rId46"/>
    <p:sldId id="365" r:id="rId47"/>
    <p:sldId id="366" r:id="rId48"/>
    <p:sldId id="367" r:id="rId49"/>
    <p:sldId id="368" r:id="rId50"/>
    <p:sldId id="369" r:id="rId51"/>
    <p:sldId id="371" r:id="rId52"/>
    <p:sldId id="370" r:id="rId53"/>
    <p:sldId id="372" r:id="rId54"/>
    <p:sldId id="373" r:id="rId55"/>
    <p:sldId id="374" r:id="rId56"/>
    <p:sldId id="375" r:id="rId57"/>
    <p:sldId id="376" r:id="rId58"/>
    <p:sldId id="377" r:id="rId59"/>
    <p:sldId id="378" r:id="rId60"/>
    <p:sldId id="380" r:id="rId61"/>
    <p:sldId id="381" r:id="rId62"/>
    <p:sldId id="382" r:id="rId63"/>
    <p:sldId id="383" r:id="rId64"/>
    <p:sldId id="384" r:id="rId65"/>
    <p:sldId id="385" r:id="rId66"/>
    <p:sldId id="386" r:id="rId67"/>
    <p:sldId id="387" r:id="rId68"/>
    <p:sldId id="388" r:id="rId69"/>
    <p:sldId id="389" r:id="rId70"/>
    <p:sldId id="390" r:id="rId71"/>
    <p:sldId id="391" r:id="rId72"/>
    <p:sldId id="392" r:id="rId73"/>
    <p:sldId id="393" r:id="rId74"/>
    <p:sldId id="394" r:id="rId75"/>
    <p:sldId id="395" r:id="rId76"/>
    <p:sldId id="396" r:id="rId77"/>
    <p:sldId id="397" r:id="rId78"/>
    <p:sldId id="398" r:id="rId79"/>
    <p:sldId id="399" r:id="rId80"/>
    <p:sldId id="400" r:id="rId81"/>
    <p:sldId id="401" r:id="rId82"/>
    <p:sldId id="402" r:id="rId83"/>
    <p:sldId id="403" r:id="rId84"/>
    <p:sldId id="404" r:id="rId85"/>
    <p:sldId id="405" r:id="rId86"/>
    <p:sldId id="406" r:id="rId87"/>
    <p:sldId id="407" r:id="rId88"/>
    <p:sldId id="408" r:id="rId89"/>
    <p:sldId id="409" r:id="rId90"/>
    <p:sldId id="410" r:id="rId91"/>
    <p:sldId id="411" r:id="rId92"/>
    <p:sldId id="412" r:id="rId93"/>
    <p:sldId id="413" r:id="rId94"/>
    <p:sldId id="414" r:id="rId95"/>
    <p:sldId id="415" r:id="rId96"/>
    <p:sldId id="416" r:id="rId97"/>
    <p:sldId id="417" r:id="rId98"/>
  </p:sldIdLst>
  <p:sldSz cx="12188825" cy="6858000"/>
  <p:notesSz cx="6858000" cy="9144000"/>
  <p:custDataLst>
    <p:tags r:id="rId10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200">
          <p15:clr>
            <a:srgbClr val="A4A3A4"/>
          </p15:clr>
        </p15:guide>
        <p15:guide id="4" orient="horz" pos="1008">
          <p15:clr>
            <a:srgbClr val="A4A3A4"/>
          </p15:clr>
        </p15:guide>
        <p15:guide id="5" orient="horz" pos="3792">
          <p15:clr>
            <a:srgbClr val="A4A3A4"/>
          </p15:clr>
        </p15:guide>
        <p15:guide id="6" orient="horz">
          <p15:clr>
            <a:srgbClr val="A4A3A4"/>
          </p15:clr>
        </p15:guide>
        <p15:guide id="7" orient="horz" pos="3360">
          <p15:clr>
            <a:srgbClr val="A4A3A4"/>
          </p15:clr>
        </p15:guide>
        <p15:guide id="8" orient="horz" pos="3312">
          <p15:clr>
            <a:srgbClr val="A4A3A4"/>
          </p15:clr>
        </p15:guide>
        <p15:guide id="9" orient="horz" pos="240">
          <p15:clr>
            <a:srgbClr val="A4A3A4"/>
          </p15:clr>
        </p15:guide>
        <p15:guide id="10" orient="horz" pos="432">
          <p15:clr>
            <a:srgbClr val="A4A3A4"/>
          </p15:clr>
        </p15:guide>
        <p15:guide id="11" orient="horz" pos="2784">
          <p15:clr>
            <a:srgbClr val="A4A3A4"/>
          </p15:clr>
        </p15:guide>
        <p15:guide id="12" pos="3839">
          <p15:clr>
            <a:srgbClr val="A4A3A4"/>
          </p15:clr>
        </p15:guide>
        <p15:guide id="13" pos="959">
          <p15:clr>
            <a:srgbClr val="A4A3A4"/>
          </p15:clr>
        </p15:guide>
        <p15:guide id="14" pos="6143">
          <p15:clr>
            <a:srgbClr val="A4A3A4"/>
          </p15:clr>
        </p15:guide>
        <p15:guide id="15" pos="1247">
          <p15:clr>
            <a:srgbClr val="A4A3A4"/>
          </p15:clr>
        </p15:guide>
        <p15:guide id="16" pos="7007">
          <p15:clr>
            <a:srgbClr val="A4A3A4"/>
          </p15:clr>
        </p15:guide>
        <p15:guide id="17" pos="5855">
          <p15:clr>
            <a:srgbClr val="A4A3A4"/>
          </p15:clr>
        </p15:guide>
        <p15:guide id="18" pos="671">
          <p15:clr>
            <a:srgbClr val="A4A3A4"/>
          </p15:clr>
        </p15:guide>
        <p15:guide id="19" pos="7151">
          <p15:clr>
            <a:srgbClr val="A4A3A4"/>
          </p15:clr>
        </p15:guide>
        <p15:guide id="20" pos="311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33" autoAdjust="0"/>
    <p:restoredTop sz="94581" autoAdjust="0"/>
  </p:normalViewPr>
  <p:slideViewPr>
    <p:cSldViewPr showGuides="1">
      <p:cViewPr varScale="1">
        <p:scale>
          <a:sx n="62" d="100"/>
          <a:sy n="62" d="100"/>
        </p:scale>
        <p:origin x="892" y="48"/>
      </p:cViewPr>
      <p:guideLst>
        <p:guide orient="horz" pos="2160"/>
        <p:guide orient="horz" pos="4030"/>
        <p:guide orient="horz" pos="1200"/>
        <p:guide orient="horz" pos="1008"/>
        <p:guide orient="horz" pos="3792"/>
        <p:guide orient="horz"/>
        <p:guide orient="horz" pos="3360"/>
        <p:guide orient="horz" pos="3312"/>
        <p:guide orient="horz" pos="240"/>
        <p:guide orient="horz" pos="432"/>
        <p:guide orient="horz" pos="2784"/>
        <p:guide pos="3839"/>
        <p:guide pos="959"/>
        <p:guide pos="6143"/>
        <p:guide pos="1247"/>
        <p:guide pos="7007"/>
        <p:guide pos="5855"/>
        <p:guide pos="671"/>
        <p:guide pos="7151"/>
        <p:guide pos="311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9" d="100"/>
          <a:sy n="79" d="100"/>
        </p:scale>
        <p:origin x="2496"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notesMaster" Target="notesMasters/notesMaster1.xml"/><Relationship Id="rId10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handoutMaster" Target="handoutMasters/handoutMaster1.xml"/><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4/7/2023</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4/7/2023</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a:t>
            </a:fld>
            <a:endParaRPr lang="en-US" dirty="0"/>
          </a:p>
        </p:txBody>
      </p:sp>
    </p:spTree>
    <p:extLst>
      <p:ext uri="{BB962C8B-B14F-4D97-AF65-F5344CB8AC3E}">
        <p14:creationId xmlns:p14="http://schemas.microsoft.com/office/powerpoint/2010/main" val="3622955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b="1" cap="none" spc="0">
                <a:ln w="9525">
                  <a:noFill/>
                  <a:prstDash val="solid"/>
                </a:ln>
                <a:solidFill>
                  <a:schemeClr val="tx1"/>
                </a:solidFill>
                <a:effectLst/>
              </a:defRPr>
            </a:lvl1pPr>
          </a:lstStyle>
          <a:p>
            <a:r>
              <a:rPr lang="en-US" smtClean="0"/>
              <a:t>Click to edit Master title style</a:t>
            </a:r>
            <a:endParaRPr dirty="0"/>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b="1"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7" name="Date Placeholder 6"/>
          <p:cNvSpPr>
            <a:spLocks noGrp="1"/>
          </p:cNvSpPr>
          <p:nvPr>
            <p:ph type="dt" sz="half" idx="10"/>
          </p:nvPr>
        </p:nvSpPr>
        <p:spPr/>
        <p:txBody>
          <a:bodyPr/>
          <a:lstStyle>
            <a:lvl1pPr>
              <a:defRPr sz="1100"/>
            </a:lvl1pPr>
          </a:lstStyle>
          <a:p>
            <a:fld id="{1D2498CD-A622-4ACC-98D8-8365C1B868F0}" type="datetime1">
              <a:rPr lang="en-US" smtClean="0"/>
              <a:pPr/>
              <a:t>4/7/2023</a:t>
            </a:fld>
            <a:endParaRPr lang="en-US" dirty="0"/>
          </a:p>
        </p:txBody>
      </p:sp>
      <p:sp>
        <p:nvSpPr>
          <p:cNvPr id="8" name="Footer Placeholder 7"/>
          <p:cNvSpPr>
            <a:spLocks noGrp="1"/>
          </p:cNvSpPr>
          <p:nvPr>
            <p:ph type="ftr" sz="quarter" idx="11"/>
          </p:nvPr>
        </p:nvSpPr>
        <p:spPr/>
        <p:txBody>
          <a:bodyPr/>
          <a:lstStyle>
            <a:lvl1pPr>
              <a:defRPr sz="1100"/>
            </a:lvl1pPr>
          </a:lstStyle>
          <a:p>
            <a:r>
              <a:rPr lang="en-US" dirty="0"/>
              <a:t>Add a footer</a:t>
            </a:r>
          </a:p>
        </p:txBody>
      </p:sp>
      <p:sp>
        <p:nvSpPr>
          <p:cNvPr id="9" name="Slide Number Placeholder 8"/>
          <p:cNvSpPr>
            <a:spLocks noGrp="1"/>
          </p:cNvSpPr>
          <p:nvPr>
            <p:ph type="sldNum" sz="quarter" idx="12"/>
          </p:nvPr>
        </p:nvSpPr>
        <p:spPr/>
        <p:txBody>
          <a:bodyPr/>
          <a:lstStyle>
            <a:lvl1pPr>
              <a:defRPr sz="1100"/>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1467807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6EB2CF6B-193C-4CEB-9860-F1C5F0818FA3}" type="datetime1">
              <a:rPr lang="en-US" smtClean="0"/>
              <a:t>4/7/2023</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41395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smtClean="0"/>
              <a:t>Click to edit Master title style</a:t>
            </a:r>
            <a:endParaRPr dirty="0"/>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856CBC3-4EDC-4C84-BDD0-15F2AD890B92}" type="datetime1">
              <a:rPr lang="en-US" smtClean="0"/>
              <a:t>4/7/2023</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68930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1CEBF3DB-CE40-42F4-BAF4-5D73D1160093}" type="datetime1">
              <a:rPr lang="en-US" smtClean="0"/>
              <a:t>4/7/2023</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293880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effectLst/>
              </a:defRPr>
            </a:lvl1pPr>
          </a:lstStyle>
          <a:p>
            <a:r>
              <a:rPr lang="en-US" smtClean="0"/>
              <a:t>Click to edit Master title style</a:t>
            </a:r>
            <a:endParaRPr dirty="0"/>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23ECA6E5-33C6-44C3-9324-1BC5DF93F43F}" type="datetime1">
              <a:rPr lang="en-US" smtClean="0"/>
              <a:t>4/7/2023</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69967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2" y="381000"/>
            <a:ext cx="9144002" cy="1371600"/>
          </a:xfrm>
        </p:spPr>
        <p:txBody>
          <a:bodyPr/>
          <a:lstStyle/>
          <a:p>
            <a:r>
              <a:rPr lang="en-US" smtClean="0"/>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9C9C1D9-07E1-4387-AF34-89EE2802766D}" type="datetime1">
              <a:rPr lang="en-US" smtClean="0"/>
              <a:t>4/7/2023</a:t>
            </a:fld>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461894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2" y="381000"/>
            <a:ext cx="9144002" cy="13716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0769E85B-B39A-43E9-82DE-E3279D984288}" type="datetime1">
              <a:rPr lang="en-US" smtClean="0"/>
              <a:t>4/7/2023</a:t>
            </a:fld>
            <a:endParaRPr lang="en-US" dirty="0"/>
          </a:p>
        </p:txBody>
      </p:sp>
      <p:sp>
        <p:nvSpPr>
          <p:cNvPr id="9" name="Slide Number Placeholder 8"/>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81199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dirty="0"/>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D0270C95-D35D-47FC-816D-E56328637043}" type="datetime1">
              <a:rPr lang="en-US" smtClean="0"/>
              <a:t>4/7/2023</a:t>
            </a:fld>
            <a:endParaRPr lang="en-US" dirty="0"/>
          </a:p>
        </p:txBody>
      </p:sp>
      <p:sp>
        <p:nvSpPr>
          <p:cNvPr id="5" name="Slide Number Placeholder 4"/>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05458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151163A7-695C-4C09-B334-6924060F5B71}" type="datetime1">
              <a:rPr lang="en-US" smtClean="0"/>
              <a:t>4/7/2023</a:t>
            </a:fld>
            <a:endParaRPr lang="en-US" dirty="0"/>
          </a:p>
        </p:txBody>
      </p:sp>
      <p:sp>
        <p:nvSpPr>
          <p:cNvPr id="4" name="Slide Number Placeholder 3"/>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084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FC5B6D02-49B3-41C1-9893-391F698AE757}" type="datetime1">
              <a:rPr lang="en-US" smtClean="0"/>
              <a:t>4/7/2023</a:t>
            </a:fld>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465569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dirty="0"/>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7D91AC91-90B4-40B7-917F-BAE86E369F96}" type="datetime1">
              <a:rPr lang="en-US" smtClean="0"/>
              <a:t>4/7/2023</a:t>
            </a:fld>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8511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a:ln>
            <a:noFill/>
          </a:ln>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r>
              <a:rPr lang="en-US" dirty="0"/>
              <a:t>Add a footer</a:t>
            </a:r>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BB4AB525-F3F4-481A-B8D5-B732FA9EB082}" type="datetime1">
              <a:rPr lang="en-US" smtClean="0"/>
              <a:pPr/>
              <a:t>4/7/2023</a:t>
            </a:fld>
            <a:endParaRPr lang="en-US" dirty="0"/>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244534420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b="1" kern="1200" cap="none" spc="0" baseline="0">
          <a:ln w="9525">
            <a:noFill/>
            <a:prstDash val="solid"/>
          </a:ln>
          <a:solidFill>
            <a:schemeClr val="accent5"/>
          </a:solidFill>
          <a:effectLst/>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Moment of Destiny</a:t>
            </a:r>
            <a:endParaRPr lang="en-US" dirty="0"/>
          </a:p>
        </p:txBody>
      </p:sp>
      <p:sp>
        <p:nvSpPr>
          <p:cNvPr id="3" name="Subtitle 2"/>
          <p:cNvSpPr>
            <a:spLocks noGrp="1"/>
          </p:cNvSpPr>
          <p:nvPr>
            <p:ph type="subTitle" idx="1"/>
          </p:nvPr>
        </p:nvSpPr>
        <p:spPr/>
        <p:txBody>
          <a:bodyPr/>
          <a:lstStyle/>
          <a:p>
            <a:r>
              <a:rPr lang="en-US" dirty="0" smtClean="0"/>
              <a:t>Matthew 24, Revelation 14:14-20, Jeremiah 25  </a:t>
            </a:r>
            <a:endParaRPr lang="en-US" dirty="0"/>
          </a:p>
        </p:txBody>
      </p:sp>
      <p:sp>
        <p:nvSpPr>
          <p:cNvPr id="4" name="TextBox 3"/>
          <p:cNvSpPr txBox="1"/>
          <p:nvPr/>
        </p:nvSpPr>
        <p:spPr>
          <a:xfrm>
            <a:off x="8228012" y="6406634"/>
            <a:ext cx="3886200" cy="369332"/>
          </a:xfrm>
          <a:prstGeom prst="rect">
            <a:avLst/>
          </a:prstGeom>
          <a:noFill/>
          <a:ln>
            <a:noFill/>
          </a:ln>
        </p:spPr>
        <p:txBody>
          <a:bodyPr wrap="square" rtlCol="0" anchor="ctr" anchorCtr="1">
            <a:spAutoFit/>
          </a:bodyPr>
          <a:lstStyle/>
          <a:p>
            <a:r>
              <a:rPr lang="en-US" dirty="0" smtClean="0"/>
              <a:t>Lesson 2, 2</a:t>
            </a:r>
            <a:r>
              <a:rPr lang="en-US" baseline="30000" dirty="0" smtClean="0"/>
              <a:t>nd</a:t>
            </a:r>
            <a:r>
              <a:rPr lang="en-US" dirty="0" smtClean="0"/>
              <a:t> Quarter 2023</a:t>
            </a:r>
            <a:endParaRPr lang="en-US" dirty="0" smtClean="0"/>
          </a:p>
        </p:txBody>
      </p:sp>
    </p:spTree>
    <p:extLst>
      <p:ext uri="{BB962C8B-B14F-4D97-AF65-F5344CB8AC3E}">
        <p14:creationId xmlns:p14="http://schemas.microsoft.com/office/powerpoint/2010/main" val="4214489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Before the </a:t>
            </a:r>
            <a:r>
              <a:rPr lang="en-US" dirty="0" smtClean="0"/>
              <a:t>End: Matthew 24:14-16</a:t>
            </a:r>
            <a:endParaRPr lang="en-US" dirty="0"/>
          </a:p>
        </p:txBody>
      </p:sp>
      <p:sp>
        <p:nvSpPr>
          <p:cNvPr id="14" name="Content Placeholder 13"/>
          <p:cNvSpPr>
            <a:spLocks noGrp="1"/>
          </p:cNvSpPr>
          <p:nvPr>
            <p:ph idx="1"/>
          </p:nvPr>
        </p:nvSpPr>
        <p:spPr>
          <a:xfrm>
            <a:off x="1522413" y="1904999"/>
            <a:ext cx="3733799" cy="4114801"/>
          </a:xfrm>
        </p:spPr>
        <p:txBody>
          <a:bodyPr>
            <a:noAutofit/>
          </a:bodyPr>
          <a:lstStyle/>
          <a:p>
            <a:r>
              <a:rPr lang="en-US" sz="3200" b="1" baseline="30000" dirty="0"/>
              <a:t>14 </a:t>
            </a:r>
            <a:r>
              <a:rPr lang="en-US" sz="3200" dirty="0"/>
              <a:t>And this gospel of the kingdom shall be preached in all the world for a witness unto all nations; and then shall the end come.</a:t>
            </a:r>
          </a:p>
        </p:txBody>
      </p:sp>
      <p:pic>
        <p:nvPicPr>
          <p:cNvPr id="8194" name="Picture 2" descr="The Gospel Will Be Preached In The Whole World, Then Heaven Will Com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7211" y="1942670"/>
            <a:ext cx="6058177" cy="4077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8719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Before the End: Matthew 24:15-16</a:t>
            </a:r>
            <a:endParaRPr lang="en-US" dirty="0"/>
          </a:p>
        </p:txBody>
      </p:sp>
      <p:sp>
        <p:nvSpPr>
          <p:cNvPr id="14" name="Content Placeholder 13"/>
          <p:cNvSpPr>
            <a:spLocks noGrp="1"/>
          </p:cNvSpPr>
          <p:nvPr>
            <p:ph idx="1"/>
          </p:nvPr>
        </p:nvSpPr>
        <p:spPr>
          <a:xfrm>
            <a:off x="1522413" y="1904999"/>
            <a:ext cx="5562599" cy="4114801"/>
          </a:xfrm>
        </p:spPr>
        <p:txBody>
          <a:bodyPr>
            <a:noAutofit/>
          </a:bodyPr>
          <a:lstStyle/>
          <a:p>
            <a:r>
              <a:rPr lang="en-US" sz="3200" b="1" baseline="30000" dirty="0"/>
              <a:t>15 </a:t>
            </a:r>
            <a:r>
              <a:rPr lang="en-US" sz="3200" dirty="0"/>
              <a:t>When ye therefore shall see the abomination of desolation, spoken of by Daniel the prophet, stand in the holy place, (whoso </a:t>
            </a:r>
            <a:r>
              <a:rPr lang="en-US" sz="3200" dirty="0" err="1"/>
              <a:t>readeth</a:t>
            </a:r>
            <a:r>
              <a:rPr lang="en-US" sz="3200" dirty="0"/>
              <a:t>, let him understand:)</a:t>
            </a:r>
          </a:p>
          <a:p>
            <a:r>
              <a:rPr lang="en-US" sz="3200" b="1" baseline="30000" dirty="0"/>
              <a:t>16 </a:t>
            </a:r>
            <a:r>
              <a:rPr lang="en-US" sz="3200" dirty="0"/>
              <a:t>Then let them which be in Judaea flee into the mountains:</a:t>
            </a:r>
          </a:p>
        </p:txBody>
      </p:sp>
      <p:pic>
        <p:nvPicPr>
          <p:cNvPr id="9220" name="Picture 4" descr="A Deep Dive into Daniel — Part 12 — The Abomination of Desolat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5136" y="2362200"/>
            <a:ext cx="4972050" cy="2842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7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Abomination of Desolation: </a:t>
            </a:r>
            <a:br>
              <a:rPr lang="en-US" dirty="0" smtClean="0"/>
            </a:br>
            <a:r>
              <a:rPr lang="en-US" dirty="0" smtClean="0"/>
              <a:t>Daniel 9:27</a:t>
            </a:r>
            <a:endParaRPr lang="en-US" dirty="0"/>
          </a:p>
        </p:txBody>
      </p:sp>
      <p:sp>
        <p:nvSpPr>
          <p:cNvPr id="14" name="Content Placeholder 13"/>
          <p:cNvSpPr>
            <a:spLocks noGrp="1"/>
          </p:cNvSpPr>
          <p:nvPr>
            <p:ph idx="1"/>
          </p:nvPr>
        </p:nvSpPr>
        <p:spPr>
          <a:xfrm>
            <a:off x="1522413" y="1904999"/>
            <a:ext cx="8762999" cy="4114801"/>
          </a:xfrm>
        </p:spPr>
        <p:txBody>
          <a:bodyPr>
            <a:noAutofit/>
          </a:bodyPr>
          <a:lstStyle/>
          <a:p>
            <a:r>
              <a:rPr lang="en-US" sz="3200" b="1" baseline="30000" dirty="0"/>
              <a:t>27 </a:t>
            </a:r>
            <a:r>
              <a:rPr lang="en-US" sz="3200" dirty="0"/>
              <a:t>And he shall confirm the covenant with many for one week: and in the midst of the week he shall cause the sacrifice and the oblation to cease, and for the overspreading of abominations he shall make it desolate, even until the consummation, and that determined shall be poured upon the desolate.</a:t>
            </a:r>
          </a:p>
        </p:txBody>
      </p:sp>
    </p:spTree>
    <p:extLst>
      <p:ext uri="{BB962C8B-B14F-4D97-AF65-F5344CB8AC3E}">
        <p14:creationId xmlns:p14="http://schemas.microsoft.com/office/powerpoint/2010/main" val="19735763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Abomination of Desolation: </a:t>
            </a:r>
            <a:br>
              <a:rPr lang="en-US" dirty="0" smtClean="0"/>
            </a:br>
            <a:r>
              <a:rPr lang="en-US" dirty="0" smtClean="0"/>
              <a:t>Daniel 9:27</a:t>
            </a:r>
            <a:endParaRPr lang="en-US" dirty="0"/>
          </a:p>
        </p:txBody>
      </p:sp>
      <p:pic>
        <p:nvPicPr>
          <p:cNvPr id="10242" name="Picture 2" descr="Home - Scabbard Miss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4812" y="1752599"/>
            <a:ext cx="8686800" cy="5022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8714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Abomination of Desolation: </a:t>
            </a:r>
            <a:br>
              <a:rPr lang="en-US" dirty="0" smtClean="0"/>
            </a:br>
            <a:r>
              <a:rPr lang="en-US" dirty="0" smtClean="0"/>
              <a:t>Daniel 11:30-31</a:t>
            </a:r>
            <a:endParaRPr lang="en-US" dirty="0"/>
          </a:p>
        </p:txBody>
      </p:sp>
      <p:sp>
        <p:nvSpPr>
          <p:cNvPr id="14" name="Content Placeholder 13"/>
          <p:cNvSpPr>
            <a:spLocks noGrp="1"/>
          </p:cNvSpPr>
          <p:nvPr>
            <p:ph idx="1"/>
          </p:nvPr>
        </p:nvSpPr>
        <p:spPr>
          <a:xfrm>
            <a:off x="1522413" y="1904999"/>
            <a:ext cx="9524999" cy="4114801"/>
          </a:xfrm>
        </p:spPr>
        <p:txBody>
          <a:bodyPr>
            <a:noAutofit/>
          </a:bodyPr>
          <a:lstStyle/>
          <a:p>
            <a:r>
              <a:rPr lang="en-US" sz="3100" b="1" baseline="30000" dirty="0"/>
              <a:t>30 </a:t>
            </a:r>
            <a:r>
              <a:rPr lang="en-US" sz="3100" dirty="0"/>
              <a:t>For the ships of </a:t>
            </a:r>
            <a:r>
              <a:rPr lang="en-US" sz="3100" dirty="0" err="1"/>
              <a:t>Chittim</a:t>
            </a:r>
            <a:r>
              <a:rPr lang="en-US" sz="3100" dirty="0"/>
              <a:t> shall come against him: therefore he shall be grieved, and return, and have indignation against the holy covenant: so shall he do; he shall even return, and have intelligence with them that forsake the holy covenant.</a:t>
            </a:r>
          </a:p>
          <a:p>
            <a:r>
              <a:rPr lang="en-US" sz="3100" b="1" baseline="30000" dirty="0"/>
              <a:t>31 </a:t>
            </a:r>
            <a:r>
              <a:rPr lang="en-US" sz="3100" dirty="0"/>
              <a:t>And arms shall stand on his part, and they shall pollute the sanctuary of strength, and shall take away the daily sacrifice, and they shall place the abomination that </a:t>
            </a:r>
            <a:r>
              <a:rPr lang="en-US" sz="3100" dirty="0" err="1"/>
              <a:t>maketh</a:t>
            </a:r>
            <a:r>
              <a:rPr lang="en-US" sz="3100" dirty="0"/>
              <a:t> desolate.</a:t>
            </a:r>
          </a:p>
        </p:txBody>
      </p:sp>
    </p:spTree>
    <p:extLst>
      <p:ext uri="{BB962C8B-B14F-4D97-AF65-F5344CB8AC3E}">
        <p14:creationId xmlns:p14="http://schemas.microsoft.com/office/powerpoint/2010/main" val="37977960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Abomination of Desolation: </a:t>
            </a:r>
            <a:br>
              <a:rPr lang="en-US" dirty="0" smtClean="0"/>
            </a:br>
            <a:r>
              <a:rPr lang="en-US" dirty="0" smtClean="0"/>
              <a:t>Daniel 12:9-11</a:t>
            </a:r>
            <a:endParaRPr lang="en-US" dirty="0"/>
          </a:p>
        </p:txBody>
      </p:sp>
      <p:sp>
        <p:nvSpPr>
          <p:cNvPr id="14" name="Content Placeholder 13"/>
          <p:cNvSpPr>
            <a:spLocks noGrp="1"/>
          </p:cNvSpPr>
          <p:nvPr>
            <p:ph idx="1"/>
          </p:nvPr>
        </p:nvSpPr>
        <p:spPr>
          <a:xfrm>
            <a:off x="1522413" y="1904999"/>
            <a:ext cx="9524999" cy="4114801"/>
          </a:xfrm>
        </p:spPr>
        <p:txBody>
          <a:bodyPr>
            <a:noAutofit/>
          </a:bodyPr>
          <a:lstStyle/>
          <a:p>
            <a:r>
              <a:rPr lang="en-US" sz="2800" b="1" baseline="30000" dirty="0"/>
              <a:t>9 </a:t>
            </a:r>
            <a:r>
              <a:rPr lang="en-US" sz="2800" dirty="0"/>
              <a:t>And he said, Go thy way, Daniel: for the words are closed up and sealed till the time of the end.</a:t>
            </a:r>
          </a:p>
          <a:p>
            <a:r>
              <a:rPr lang="en-US" sz="2800" b="1" baseline="30000" dirty="0"/>
              <a:t>10 </a:t>
            </a:r>
            <a:r>
              <a:rPr lang="en-US" sz="2800" dirty="0"/>
              <a:t>Many shall be purified, and made white, and tried; but the wicked shall do wickedly: and none of the wicked shall understand; but the wise shall understand.</a:t>
            </a:r>
          </a:p>
          <a:p>
            <a:r>
              <a:rPr lang="en-US" sz="2800" b="1" baseline="30000" dirty="0"/>
              <a:t>11 </a:t>
            </a:r>
            <a:r>
              <a:rPr lang="en-US" sz="2800" dirty="0"/>
              <a:t>And from the time that the daily sacrifice shall be taken away, and the abomination that </a:t>
            </a:r>
            <a:r>
              <a:rPr lang="en-US" sz="2800" dirty="0" err="1"/>
              <a:t>maketh</a:t>
            </a:r>
            <a:r>
              <a:rPr lang="en-US" sz="2800" dirty="0"/>
              <a:t> desolate set up, there shall be a thousand two hundred and ninety days.</a:t>
            </a:r>
          </a:p>
        </p:txBody>
      </p:sp>
    </p:spTree>
    <p:extLst>
      <p:ext uri="{BB962C8B-B14F-4D97-AF65-F5344CB8AC3E}">
        <p14:creationId xmlns:p14="http://schemas.microsoft.com/office/powerpoint/2010/main" val="139049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Abomination of Desolation: </a:t>
            </a:r>
            <a:br>
              <a:rPr lang="en-US" dirty="0" smtClean="0"/>
            </a:br>
            <a:r>
              <a:rPr lang="en-US" dirty="0" smtClean="0"/>
              <a:t>Daniel 12:9-11</a:t>
            </a:r>
            <a:endParaRPr lang="en-US" dirty="0"/>
          </a:p>
        </p:txBody>
      </p:sp>
      <p:pic>
        <p:nvPicPr>
          <p:cNvPr id="12290" name="Picture 2" descr="Bible Prophecy Charts | Bible Prophecy Truth"/>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007" y="0"/>
            <a:ext cx="11580812" cy="7502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7343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A.D. 508</a:t>
            </a:r>
            <a:endParaRPr lang="en-US" dirty="0"/>
          </a:p>
        </p:txBody>
      </p:sp>
      <p:sp>
        <p:nvSpPr>
          <p:cNvPr id="2" name="Content Placeholder 1"/>
          <p:cNvSpPr>
            <a:spLocks noGrp="1"/>
          </p:cNvSpPr>
          <p:nvPr>
            <p:ph idx="1"/>
          </p:nvPr>
        </p:nvSpPr>
        <p:spPr/>
        <p:txBody>
          <a:bodyPr>
            <a:noAutofit/>
          </a:bodyPr>
          <a:lstStyle/>
          <a:p>
            <a:r>
              <a:rPr lang="en-US" sz="3200" dirty="0" smtClean="0"/>
              <a:t>In 496 </a:t>
            </a:r>
            <a:r>
              <a:rPr lang="en-US" sz="3200" dirty="0"/>
              <a:t>Clovis, king of the </a:t>
            </a:r>
            <a:r>
              <a:rPr lang="en-US" sz="3200" dirty="0" err="1"/>
              <a:t>Salian</a:t>
            </a:r>
            <a:r>
              <a:rPr lang="en-US" sz="3200" dirty="0"/>
              <a:t> or Merovingian Franks, became the first of the pagan barbarians to adopt Catholicism. The Anglo-Saxons were still pagan, but all the other Germanic kingdoms had accepted the Arian form of Christianity. In the conversion of Clovis, the Catholic Church acquired a champion upon whose military might would hang the theological future of Europe.</a:t>
            </a:r>
          </a:p>
        </p:txBody>
      </p:sp>
    </p:spTree>
    <p:extLst>
      <p:ext uri="{BB962C8B-B14F-4D97-AF65-F5344CB8AC3E}">
        <p14:creationId xmlns:p14="http://schemas.microsoft.com/office/powerpoint/2010/main" val="310620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http://www.historyonmaps.com/ColourSamples/cbig/Ariankdm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2412" y="0"/>
            <a:ext cx="9220200" cy="6857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42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3" y="-152400"/>
            <a:ext cx="9144001" cy="1371600"/>
          </a:xfrm>
        </p:spPr>
        <p:txBody>
          <a:bodyPr/>
          <a:lstStyle/>
          <a:p>
            <a:r>
              <a:rPr lang="en-US" dirty="0" smtClean="0"/>
              <a:t>A.D. 508</a:t>
            </a:r>
            <a:endParaRPr lang="en-US" dirty="0"/>
          </a:p>
        </p:txBody>
      </p:sp>
      <p:sp>
        <p:nvSpPr>
          <p:cNvPr id="2" name="Content Placeholder 1"/>
          <p:cNvSpPr>
            <a:spLocks noGrp="1"/>
          </p:cNvSpPr>
          <p:nvPr>
            <p:ph idx="1"/>
          </p:nvPr>
        </p:nvSpPr>
        <p:spPr>
          <a:xfrm>
            <a:off x="303213" y="1219201"/>
            <a:ext cx="11430000" cy="4800600"/>
          </a:xfrm>
        </p:spPr>
        <p:txBody>
          <a:bodyPr>
            <a:noAutofit/>
          </a:bodyPr>
          <a:lstStyle/>
          <a:p>
            <a:pPr marL="0" indent="0">
              <a:buNone/>
            </a:pPr>
            <a:r>
              <a:rPr lang="en-US" sz="3000" dirty="0"/>
              <a:t>"With the conversion of Clovis, there was at least one barbarian leader with whom the Bishop of Rome could negotiate as with a faithful son of the Church. It is from the orthodox Gregory of Tours that most of our knowledge of Clovis and his successors is derived. In Gregory's famous </a:t>
            </a:r>
            <a:r>
              <a:rPr lang="en-US" sz="3000" i="1" dirty="0"/>
              <a:t>History of the Franks</a:t>
            </a:r>
            <a:r>
              <a:rPr lang="en-US" sz="3000" dirty="0"/>
              <a:t>, the cruel and unscrupulous king appears as God's chosen instrument for the extension of the Catholic faith. Certainly Clovis quickly learned to combine his own interests with those of the Church, and the alliance between the pope and the Frankish kings was destined to have a great influence upon the history of western Europe." </a:t>
            </a:r>
            <a:r>
              <a:rPr lang="en-US" sz="3000" dirty="0">
                <a:solidFill>
                  <a:schemeClr val="accent1">
                    <a:lumMod val="60000"/>
                    <a:lumOff val="40000"/>
                  </a:schemeClr>
                </a:solidFill>
              </a:rPr>
              <a:t>James Harvey Robinson, </a:t>
            </a:r>
            <a:r>
              <a:rPr lang="en-US" sz="3000" i="1" dirty="0">
                <a:solidFill>
                  <a:schemeClr val="accent1">
                    <a:lumMod val="60000"/>
                    <a:lumOff val="40000"/>
                  </a:schemeClr>
                </a:solidFill>
              </a:rPr>
              <a:t>An Introduction to the History of Western Europe</a:t>
            </a:r>
            <a:r>
              <a:rPr lang="en-US" sz="3000" dirty="0">
                <a:solidFill>
                  <a:schemeClr val="accent1">
                    <a:lumMod val="60000"/>
                    <a:lumOff val="40000"/>
                  </a:schemeClr>
                </a:solidFill>
              </a:rPr>
              <a:t>, pp. 35, 36.</a:t>
            </a:r>
          </a:p>
        </p:txBody>
      </p:sp>
    </p:spTree>
    <p:extLst>
      <p:ext uri="{BB962C8B-B14F-4D97-AF65-F5344CB8AC3E}">
        <p14:creationId xmlns:p14="http://schemas.microsoft.com/office/powerpoint/2010/main" val="612483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Memory Text: Revelation 14:14-15</a:t>
            </a:r>
            <a:endParaRPr lang="en-US" dirty="0"/>
          </a:p>
        </p:txBody>
      </p:sp>
      <p:sp>
        <p:nvSpPr>
          <p:cNvPr id="14" name="Content Placeholder 13"/>
          <p:cNvSpPr>
            <a:spLocks noGrp="1"/>
          </p:cNvSpPr>
          <p:nvPr>
            <p:ph idx="1"/>
          </p:nvPr>
        </p:nvSpPr>
        <p:spPr/>
        <p:txBody>
          <a:bodyPr>
            <a:noAutofit/>
          </a:bodyPr>
          <a:lstStyle/>
          <a:p>
            <a:r>
              <a:rPr lang="en-US" sz="3200" b="1" baseline="30000" dirty="0"/>
              <a:t>14 </a:t>
            </a:r>
            <a:r>
              <a:rPr lang="en-US" sz="3200" dirty="0"/>
              <a:t>And I looked, and behold a white cloud, and upon the cloud one sat like unto the Son of man, having on his head a golden crown, and in his hand a sharp sickle.</a:t>
            </a:r>
          </a:p>
          <a:p>
            <a:r>
              <a:rPr lang="en-US" sz="3200" b="1" baseline="30000" dirty="0"/>
              <a:t>15 </a:t>
            </a:r>
            <a:r>
              <a:rPr lang="en-US" sz="3200" dirty="0"/>
              <a:t>And another angel came out of the temple, crying with a loud voice to him that sat on the cloud, Thrust in thy sickle, and reap: for the time is come for thee to reap; for the harvest of the earth is ripe.</a:t>
            </a:r>
          </a:p>
        </p:txBody>
      </p:sp>
    </p:spTree>
    <p:extLst>
      <p:ext uri="{BB962C8B-B14F-4D97-AF65-F5344CB8AC3E}">
        <p14:creationId xmlns:p14="http://schemas.microsoft.com/office/powerpoint/2010/main" val="1994694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3" y="-152400"/>
            <a:ext cx="9144001" cy="1371600"/>
          </a:xfrm>
        </p:spPr>
        <p:txBody>
          <a:bodyPr/>
          <a:lstStyle/>
          <a:p>
            <a:r>
              <a:rPr lang="en-US" dirty="0" smtClean="0"/>
              <a:t>A.D. 508</a:t>
            </a:r>
            <a:endParaRPr lang="en-US" dirty="0"/>
          </a:p>
        </p:txBody>
      </p:sp>
      <p:sp>
        <p:nvSpPr>
          <p:cNvPr id="2" name="Content Placeholder 1"/>
          <p:cNvSpPr>
            <a:spLocks noGrp="1"/>
          </p:cNvSpPr>
          <p:nvPr>
            <p:ph idx="1"/>
          </p:nvPr>
        </p:nvSpPr>
        <p:spPr>
          <a:xfrm>
            <a:off x="303213" y="1219201"/>
            <a:ext cx="11430000" cy="4800600"/>
          </a:xfrm>
        </p:spPr>
        <p:txBody>
          <a:bodyPr>
            <a:noAutofit/>
          </a:bodyPr>
          <a:lstStyle/>
          <a:p>
            <a:r>
              <a:rPr lang="en-US" sz="3200" dirty="0"/>
              <a:t>"Although the Goths refused to believe as the church of Rome did, and as a consequence have been branded as Arians, Romanism actually meant little to them. In fact, it meant little to </a:t>
            </a:r>
            <a:r>
              <a:rPr lang="en-US" sz="3200" dirty="0" err="1"/>
              <a:t>Ulfilas</a:t>
            </a:r>
            <a:r>
              <a:rPr lang="en-US" sz="3200" dirty="0"/>
              <a:t>, their great leader. The Goths refused to go along with the mounting innovations being introduced into the church of the </a:t>
            </a:r>
            <a:r>
              <a:rPr lang="en-US" sz="3200" dirty="0" smtClean="0"/>
              <a:t>Caesars, </a:t>
            </a:r>
            <a:r>
              <a:rPr lang="en-US" sz="3200" dirty="0"/>
              <a:t>which church quickly branded any competitor as Arian." </a:t>
            </a:r>
            <a:r>
              <a:rPr lang="en-US" sz="3200" dirty="0" smtClean="0"/>
              <a:t>  </a:t>
            </a:r>
            <a:r>
              <a:rPr lang="en-US" sz="3200" dirty="0" smtClean="0">
                <a:solidFill>
                  <a:schemeClr val="accent1">
                    <a:lumMod val="60000"/>
                    <a:lumOff val="40000"/>
                  </a:schemeClr>
                </a:solidFill>
              </a:rPr>
              <a:t>Benjamin </a:t>
            </a:r>
            <a:r>
              <a:rPr lang="en-US" sz="3200" dirty="0">
                <a:solidFill>
                  <a:schemeClr val="accent1">
                    <a:lumMod val="60000"/>
                    <a:lumOff val="40000"/>
                  </a:schemeClr>
                </a:solidFill>
              </a:rPr>
              <a:t>Wilkinson, </a:t>
            </a:r>
            <a:r>
              <a:rPr lang="en-US" sz="3200" i="1" dirty="0">
                <a:solidFill>
                  <a:schemeClr val="accent1">
                    <a:lumMod val="60000"/>
                    <a:lumOff val="40000"/>
                  </a:schemeClr>
                </a:solidFill>
              </a:rPr>
              <a:t>Truth Triumphant</a:t>
            </a:r>
            <a:r>
              <a:rPr lang="en-US" sz="3200" dirty="0">
                <a:solidFill>
                  <a:schemeClr val="accent1">
                    <a:lumMod val="60000"/>
                    <a:lumOff val="40000"/>
                  </a:schemeClr>
                </a:solidFill>
              </a:rPr>
              <a:t>, p. 141</a:t>
            </a:r>
            <a:r>
              <a:rPr lang="en-US" sz="3200" dirty="0" smtClean="0">
                <a:solidFill>
                  <a:schemeClr val="accent1">
                    <a:lumMod val="60000"/>
                    <a:lumOff val="40000"/>
                  </a:schemeClr>
                </a:solidFill>
              </a:rPr>
              <a:t>.</a:t>
            </a:r>
            <a:endParaRPr lang="en-US" sz="3200" dirty="0">
              <a:solidFill>
                <a:schemeClr val="accent1">
                  <a:lumMod val="60000"/>
                  <a:lumOff val="40000"/>
                </a:schemeClr>
              </a:solidFill>
            </a:endParaRPr>
          </a:p>
        </p:txBody>
      </p:sp>
    </p:spTree>
    <p:extLst>
      <p:ext uri="{BB962C8B-B14F-4D97-AF65-F5344CB8AC3E}">
        <p14:creationId xmlns:p14="http://schemas.microsoft.com/office/powerpoint/2010/main" val="976926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3" y="-152400"/>
            <a:ext cx="9144001" cy="1371600"/>
          </a:xfrm>
        </p:spPr>
        <p:txBody>
          <a:bodyPr/>
          <a:lstStyle/>
          <a:p>
            <a:r>
              <a:rPr lang="en-US" dirty="0" smtClean="0"/>
              <a:t>A.D. 508</a:t>
            </a:r>
            <a:endParaRPr lang="en-US" dirty="0"/>
          </a:p>
        </p:txBody>
      </p:sp>
      <p:sp>
        <p:nvSpPr>
          <p:cNvPr id="2" name="Content Placeholder 1"/>
          <p:cNvSpPr>
            <a:spLocks noGrp="1"/>
          </p:cNvSpPr>
          <p:nvPr>
            <p:ph idx="1"/>
          </p:nvPr>
        </p:nvSpPr>
        <p:spPr>
          <a:xfrm>
            <a:off x="303213" y="1219201"/>
            <a:ext cx="11430000" cy="4800600"/>
          </a:xfrm>
        </p:spPr>
        <p:txBody>
          <a:bodyPr>
            <a:noAutofit/>
          </a:bodyPr>
          <a:lstStyle/>
          <a:p>
            <a:r>
              <a:rPr lang="en-US" sz="3200" dirty="0" smtClean="0"/>
              <a:t>"</a:t>
            </a:r>
            <a:r>
              <a:rPr lang="en-US" sz="3200" dirty="0"/>
              <a:t>Since his ancestors were from Asia Minor (the province where the apostle Peter had been especially instructed by God to plant the gospel), </a:t>
            </a:r>
            <a:r>
              <a:rPr lang="en-US" sz="3200" dirty="0" err="1"/>
              <a:t>Ulfilas</a:t>
            </a:r>
            <a:r>
              <a:rPr lang="en-US" sz="3200" dirty="0"/>
              <a:t> was undoubtedly influenced by the doctrines of the apostle to the Jews; and he rejected the liberal and unscriptural teachings which had flooded many western churches. He was a believer in the divine revelation of the Old Testament, as well as that of the New Testament. He impressed upon the Gothic people a simple, democratic Christianity. Like Patrick and Columba, he apparently kept the seventh day as the Sabbath." </a:t>
            </a:r>
            <a:r>
              <a:rPr lang="en-US" sz="3200" i="1" dirty="0">
                <a:solidFill>
                  <a:schemeClr val="accent1">
                    <a:lumMod val="60000"/>
                    <a:lumOff val="40000"/>
                  </a:schemeClr>
                </a:solidFill>
              </a:rPr>
              <a:t>Ibid.</a:t>
            </a:r>
            <a:r>
              <a:rPr lang="en-US" sz="3200" dirty="0">
                <a:solidFill>
                  <a:schemeClr val="accent1">
                    <a:lumMod val="60000"/>
                    <a:lumOff val="40000"/>
                  </a:schemeClr>
                </a:solidFill>
              </a:rPr>
              <a:t>, p. 143.</a:t>
            </a:r>
          </a:p>
        </p:txBody>
      </p:sp>
    </p:spTree>
    <p:extLst>
      <p:ext uri="{BB962C8B-B14F-4D97-AF65-F5344CB8AC3E}">
        <p14:creationId xmlns:p14="http://schemas.microsoft.com/office/powerpoint/2010/main" val="3059649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3" y="-152400"/>
            <a:ext cx="9144001" cy="1371600"/>
          </a:xfrm>
        </p:spPr>
        <p:txBody>
          <a:bodyPr/>
          <a:lstStyle/>
          <a:p>
            <a:r>
              <a:rPr lang="en-US" dirty="0" smtClean="0"/>
              <a:t>A.D. 508</a:t>
            </a:r>
            <a:endParaRPr lang="en-US" dirty="0"/>
          </a:p>
        </p:txBody>
      </p:sp>
      <p:sp>
        <p:nvSpPr>
          <p:cNvPr id="2" name="Content Placeholder 1"/>
          <p:cNvSpPr>
            <a:spLocks noGrp="1"/>
          </p:cNvSpPr>
          <p:nvPr>
            <p:ph idx="1"/>
          </p:nvPr>
        </p:nvSpPr>
        <p:spPr>
          <a:xfrm>
            <a:off x="303213" y="1219201"/>
            <a:ext cx="11430000" cy="4800600"/>
          </a:xfrm>
        </p:spPr>
        <p:txBody>
          <a:bodyPr>
            <a:noAutofit/>
          </a:bodyPr>
          <a:lstStyle/>
          <a:p>
            <a:r>
              <a:rPr lang="en-US" sz="2800" dirty="0"/>
              <a:t>It was in the year 507 that Clovis and his Frankish army met the army of the Visigoths under their king, Alaric II. Alaric, realizing his weakness, tried to delay the confrontation, hoping help would come from Theodoric, king of the </a:t>
            </a:r>
            <a:r>
              <a:rPr lang="en-US" sz="2800" dirty="0" err="1"/>
              <a:t>Ostrogoths</a:t>
            </a:r>
            <a:r>
              <a:rPr lang="en-US" sz="2800" dirty="0"/>
              <a:t>. But no help came, and soon the Visigoths were in flight, and Alaric was slain.</a:t>
            </a:r>
          </a:p>
          <a:p>
            <a:r>
              <a:rPr lang="en-US" sz="2800" dirty="0"/>
              <a:t>"The victorious Franks pursued them as far as Bordeaux, where Clovis passed the winter, while </a:t>
            </a:r>
            <a:r>
              <a:rPr lang="en-US" sz="2800" dirty="0" err="1"/>
              <a:t>Theoderic</a:t>
            </a:r>
            <a:r>
              <a:rPr lang="en-US" sz="2800" dirty="0"/>
              <a:t>, his son, was overrunning Auvergne, Quincy, and </a:t>
            </a:r>
            <a:r>
              <a:rPr lang="en-US" sz="2800" dirty="0" err="1"/>
              <a:t>Rovergne</a:t>
            </a:r>
            <a:r>
              <a:rPr lang="en-US" sz="2800" dirty="0"/>
              <a:t>. The Goths, whose new king was a minor, made no further resistance; and in the following year the </a:t>
            </a:r>
            <a:r>
              <a:rPr lang="en-US" sz="2800" dirty="0" err="1"/>
              <a:t>Salian</a:t>
            </a:r>
            <a:r>
              <a:rPr lang="en-US" sz="2800" dirty="0"/>
              <a:t> chief took possession of the royal treasure at Toulouse. He also took the town of Angouleme." </a:t>
            </a:r>
            <a:r>
              <a:rPr lang="en-US" sz="2800" dirty="0">
                <a:solidFill>
                  <a:schemeClr val="accent1">
                    <a:lumMod val="60000"/>
                    <a:lumOff val="40000"/>
                  </a:schemeClr>
                </a:solidFill>
              </a:rPr>
              <a:t>Walter C. Perry, </a:t>
            </a:r>
            <a:r>
              <a:rPr lang="en-US" sz="2800" i="1" dirty="0">
                <a:solidFill>
                  <a:schemeClr val="accent1">
                    <a:lumMod val="60000"/>
                    <a:lumOff val="40000"/>
                  </a:schemeClr>
                </a:solidFill>
              </a:rPr>
              <a:t>The Franks</a:t>
            </a:r>
            <a:r>
              <a:rPr lang="en-US" sz="2800" dirty="0">
                <a:solidFill>
                  <a:schemeClr val="accent1">
                    <a:lumMod val="60000"/>
                    <a:lumOff val="40000"/>
                  </a:schemeClr>
                </a:solidFill>
              </a:rPr>
              <a:t>, p. 87.</a:t>
            </a:r>
          </a:p>
        </p:txBody>
      </p:sp>
    </p:spTree>
    <p:extLst>
      <p:ext uri="{BB962C8B-B14F-4D97-AF65-F5344CB8AC3E}">
        <p14:creationId xmlns:p14="http://schemas.microsoft.com/office/powerpoint/2010/main" val="187407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3" y="-152400"/>
            <a:ext cx="9144001" cy="1371600"/>
          </a:xfrm>
        </p:spPr>
        <p:txBody>
          <a:bodyPr/>
          <a:lstStyle/>
          <a:p>
            <a:r>
              <a:rPr lang="en-US" dirty="0" smtClean="0"/>
              <a:t>A.D. 508</a:t>
            </a:r>
            <a:endParaRPr lang="en-US" dirty="0"/>
          </a:p>
        </p:txBody>
      </p:sp>
      <p:sp>
        <p:nvSpPr>
          <p:cNvPr id="2" name="Content Placeholder 1"/>
          <p:cNvSpPr>
            <a:spLocks noGrp="1"/>
          </p:cNvSpPr>
          <p:nvPr>
            <p:ph idx="1"/>
          </p:nvPr>
        </p:nvSpPr>
        <p:spPr>
          <a:xfrm>
            <a:off x="303213" y="1219201"/>
            <a:ext cx="11430000" cy="4800600"/>
          </a:xfrm>
        </p:spPr>
        <p:txBody>
          <a:bodyPr>
            <a:noAutofit/>
          </a:bodyPr>
          <a:lstStyle/>
          <a:p>
            <a:r>
              <a:rPr lang="en-US" sz="2800" dirty="0"/>
              <a:t>"A. D. 508. A short time after these events, Clovis received the titles and dignity of Roman </a:t>
            </a:r>
            <a:r>
              <a:rPr lang="en-US" sz="2800" dirty="0" err="1"/>
              <a:t>Patricius</a:t>
            </a:r>
            <a:r>
              <a:rPr lang="en-US" sz="2800" dirty="0"/>
              <a:t> and Consul from the Greek Emperor </a:t>
            </a:r>
            <a:r>
              <a:rPr lang="en-US" sz="2800" dirty="0" err="1"/>
              <a:t>Anastasius</a:t>
            </a:r>
            <a:r>
              <a:rPr lang="en-US" sz="2800" dirty="0"/>
              <a:t>." </a:t>
            </a:r>
            <a:r>
              <a:rPr lang="en-US" sz="2800" dirty="0">
                <a:solidFill>
                  <a:schemeClr val="accent1">
                    <a:lumMod val="60000"/>
                    <a:lumOff val="40000"/>
                  </a:schemeClr>
                </a:solidFill>
              </a:rPr>
              <a:t>Walter C. Perry, </a:t>
            </a:r>
            <a:r>
              <a:rPr lang="en-US" sz="2800" i="1" dirty="0">
                <a:solidFill>
                  <a:schemeClr val="accent1">
                    <a:lumMod val="60000"/>
                    <a:lumOff val="40000"/>
                  </a:schemeClr>
                </a:solidFill>
              </a:rPr>
              <a:t>The Franks</a:t>
            </a:r>
            <a:r>
              <a:rPr lang="en-US" sz="2800" dirty="0">
                <a:solidFill>
                  <a:schemeClr val="accent1">
                    <a:lumMod val="60000"/>
                    <a:lumOff val="40000"/>
                  </a:schemeClr>
                </a:solidFill>
              </a:rPr>
              <a:t>, p. 88.</a:t>
            </a:r>
          </a:p>
          <a:p>
            <a:r>
              <a:rPr lang="en-US" sz="2800" dirty="0"/>
              <a:t>"In 508 Clovis received at Tours the insignia of the consulship from the eastern emperor </a:t>
            </a:r>
            <a:r>
              <a:rPr lang="en-US" sz="2800" dirty="0" err="1"/>
              <a:t>Anastasius</a:t>
            </a:r>
            <a:r>
              <a:rPr lang="en-US" sz="2800" dirty="0"/>
              <a:t>." </a:t>
            </a:r>
            <a:r>
              <a:rPr lang="en-US" sz="2800" i="1" dirty="0" err="1">
                <a:solidFill>
                  <a:schemeClr val="accent1">
                    <a:lumMod val="60000"/>
                    <a:lumOff val="40000"/>
                  </a:schemeClr>
                </a:solidFill>
              </a:rPr>
              <a:t>Encyclopaedia</a:t>
            </a:r>
            <a:r>
              <a:rPr lang="en-US" sz="2800" i="1" dirty="0">
                <a:solidFill>
                  <a:schemeClr val="accent1">
                    <a:lumMod val="60000"/>
                    <a:lumOff val="40000"/>
                  </a:schemeClr>
                </a:solidFill>
              </a:rPr>
              <a:t> Britannica</a:t>
            </a:r>
            <a:r>
              <a:rPr lang="en-US" sz="2800" dirty="0">
                <a:solidFill>
                  <a:schemeClr val="accent1">
                    <a:lumMod val="60000"/>
                    <a:lumOff val="40000"/>
                  </a:schemeClr>
                </a:solidFill>
              </a:rPr>
              <a:t>, 11th ed., art. "Clovis," Vol. VI, p. 563</a:t>
            </a:r>
            <a:r>
              <a:rPr lang="en-US" sz="2800" dirty="0" smtClean="0">
                <a:solidFill>
                  <a:schemeClr val="accent1">
                    <a:lumMod val="60000"/>
                    <a:lumOff val="40000"/>
                  </a:schemeClr>
                </a:solidFill>
              </a:rPr>
              <a:t>.</a:t>
            </a:r>
          </a:p>
          <a:p>
            <a:r>
              <a:rPr lang="en-US" sz="2800" dirty="0"/>
              <a:t>"Thus when Clovis and the Franks defeated the Arian Visigoths and drove them into Spain, it was also a theological victory for the bishop of Rome." </a:t>
            </a:r>
            <a:r>
              <a:rPr lang="en-US" sz="2800" dirty="0">
                <a:solidFill>
                  <a:schemeClr val="accent1">
                    <a:lumMod val="60000"/>
                    <a:lumOff val="40000"/>
                  </a:schemeClr>
                </a:solidFill>
              </a:rPr>
              <a:t>William H. </a:t>
            </a:r>
            <a:r>
              <a:rPr lang="en-US" sz="2800" dirty="0" err="1">
                <a:solidFill>
                  <a:schemeClr val="accent1">
                    <a:lumMod val="60000"/>
                    <a:lumOff val="40000"/>
                  </a:schemeClr>
                </a:solidFill>
              </a:rPr>
              <a:t>Shea</a:t>
            </a:r>
            <a:r>
              <a:rPr lang="en-US" sz="2800" dirty="0">
                <a:solidFill>
                  <a:schemeClr val="accent1">
                    <a:lumMod val="60000"/>
                    <a:lumOff val="40000"/>
                  </a:schemeClr>
                </a:solidFill>
              </a:rPr>
              <a:t>, </a:t>
            </a:r>
            <a:r>
              <a:rPr lang="en-US" sz="2800" i="1" dirty="0">
                <a:solidFill>
                  <a:schemeClr val="accent1">
                    <a:lumMod val="60000"/>
                    <a:lumOff val="40000"/>
                  </a:schemeClr>
                </a:solidFill>
              </a:rPr>
              <a:t>Bible Amplifier - Daniel 7-12</a:t>
            </a:r>
            <a:r>
              <a:rPr lang="en-US" sz="2800" dirty="0">
                <a:solidFill>
                  <a:schemeClr val="accent1">
                    <a:lumMod val="60000"/>
                    <a:lumOff val="40000"/>
                  </a:schemeClr>
                </a:solidFill>
              </a:rPr>
              <a:t>, p. 220.</a:t>
            </a:r>
            <a:endParaRPr lang="en-US" sz="2800" dirty="0" smtClean="0">
              <a:solidFill>
                <a:schemeClr val="accent1">
                  <a:lumMod val="60000"/>
                  <a:lumOff val="40000"/>
                </a:schemeClr>
              </a:solidFill>
            </a:endParaRPr>
          </a:p>
        </p:txBody>
      </p:sp>
    </p:spTree>
    <p:extLst>
      <p:ext uri="{BB962C8B-B14F-4D97-AF65-F5344CB8AC3E}">
        <p14:creationId xmlns:p14="http://schemas.microsoft.com/office/powerpoint/2010/main" val="2933085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3" y="-152400"/>
            <a:ext cx="9144001" cy="1371600"/>
          </a:xfrm>
        </p:spPr>
        <p:txBody>
          <a:bodyPr/>
          <a:lstStyle/>
          <a:p>
            <a:r>
              <a:rPr lang="en-US" dirty="0" smtClean="0"/>
              <a:t>A.D. 508</a:t>
            </a:r>
            <a:endParaRPr lang="en-US" dirty="0"/>
          </a:p>
        </p:txBody>
      </p:sp>
      <p:sp>
        <p:nvSpPr>
          <p:cNvPr id="2" name="Content Placeholder 1"/>
          <p:cNvSpPr>
            <a:spLocks noGrp="1"/>
          </p:cNvSpPr>
          <p:nvPr>
            <p:ph idx="1"/>
          </p:nvPr>
        </p:nvSpPr>
        <p:spPr>
          <a:xfrm>
            <a:off x="303213" y="1219201"/>
            <a:ext cx="11430000" cy="4800600"/>
          </a:xfrm>
        </p:spPr>
        <p:txBody>
          <a:bodyPr>
            <a:noAutofit/>
          </a:bodyPr>
          <a:lstStyle/>
          <a:p>
            <a:r>
              <a:rPr lang="en-US" sz="2800" dirty="0" smtClean="0"/>
              <a:t>"</a:t>
            </a:r>
            <a:r>
              <a:rPr lang="en-US" sz="2800" dirty="0"/>
              <a:t>Nor was his a temporary conquest. The kingdom of the West Goths and the Burgundians had become the kingdom of the Franks. The invaders had at length arrived, who were to remain. It was decided that the Franks, and not the Goths, were to direct the future destinies of Gaul and Germany, and that the Catholic faith, and not Arianism, was to be the religion of these great realms." </a:t>
            </a:r>
            <a:r>
              <a:rPr lang="en-US" sz="2800" dirty="0">
                <a:solidFill>
                  <a:schemeClr val="accent1">
                    <a:lumMod val="60000"/>
                    <a:lumOff val="40000"/>
                  </a:schemeClr>
                </a:solidFill>
              </a:rPr>
              <a:t>Richard W. Church, </a:t>
            </a:r>
            <a:r>
              <a:rPr lang="en-US" sz="2800" i="1" dirty="0">
                <a:solidFill>
                  <a:schemeClr val="accent1">
                    <a:lumMod val="60000"/>
                    <a:lumOff val="40000"/>
                  </a:schemeClr>
                </a:solidFill>
              </a:rPr>
              <a:t>The Beginning of the Middle Ages</a:t>
            </a:r>
            <a:r>
              <a:rPr lang="en-US" sz="2800" dirty="0">
                <a:solidFill>
                  <a:schemeClr val="accent1">
                    <a:lumMod val="60000"/>
                    <a:lumOff val="40000"/>
                  </a:schemeClr>
                </a:solidFill>
              </a:rPr>
              <a:t>, pp. 38, 39</a:t>
            </a:r>
            <a:r>
              <a:rPr lang="en-US" sz="2800" dirty="0" smtClean="0">
                <a:solidFill>
                  <a:schemeClr val="accent1">
                    <a:lumMod val="60000"/>
                    <a:lumOff val="40000"/>
                  </a:schemeClr>
                </a:solidFill>
              </a:rPr>
              <a:t>.</a:t>
            </a:r>
          </a:p>
          <a:p>
            <a:r>
              <a:rPr lang="en-US" sz="2800" dirty="0"/>
              <a:t>"Thus in A.D. 508 terminated united resistance to the development of the papacy. The question of supremacy between Frank and Goth, between the Catholic and Arian religions, had then been settled in favor of the Catholics." </a:t>
            </a:r>
            <a:r>
              <a:rPr lang="en-US" sz="2800" i="1" dirty="0">
                <a:solidFill>
                  <a:schemeClr val="accent1">
                    <a:lumMod val="60000"/>
                    <a:lumOff val="40000"/>
                  </a:schemeClr>
                </a:solidFill>
              </a:rPr>
              <a:t>Daniel and the Revelation</a:t>
            </a:r>
            <a:r>
              <a:rPr lang="en-US" sz="2800" dirty="0">
                <a:solidFill>
                  <a:schemeClr val="accent1">
                    <a:lumMod val="60000"/>
                    <a:lumOff val="40000"/>
                  </a:schemeClr>
                </a:solidFill>
              </a:rPr>
              <a:t>, 1944 ed., p. 330.</a:t>
            </a:r>
          </a:p>
        </p:txBody>
      </p:sp>
    </p:spTree>
    <p:extLst>
      <p:ext uri="{BB962C8B-B14F-4D97-AF65-F5344CB8AC3E}">
        <p14:creationId xmlns:p14="http://schemas.microsoft.com/office/powerpoint/2010/main" val="3789681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A.D. 508</a:t>
            </a:r>
            <a:endParaRPr lang="en-US" dirty="0"/>
          </a:p>
        </p:txBody>
      </p:sp>
      <p:sp>
        <p:nvSpPr>
          <p:cNvPr id="2" name="Content Placeholder 1"/>
          <p:cNvSpPr>
            <a:spLocks noGrp="1"/>
          </p:cNvSpPr>
          <p:nvPr>
            <p:ph idx="1"/>
          </p:nvPr>
        </p:nvSpPr>
        <p:spPr/>
        <p:txBody>
          <a:bodyPr>
            <a:noAutofit/>
          </a:bodyPr>
          <a:lstStyle/>
          <a:p>
            <a:r>
              <a:rPr lang="en-US" sz="3200" dirty="0"/>
              <a:t>"Thus was the bloody course of Clovis glorified by the Catholic writers, as the triumph of the orthodox doctrine of the Trinity over Arianism." </a:t>
            </a:r>
            <a:r>
              <a:rPr lang="en-US" sz="3200" dirty="0">
                <a:solidFill>
                  <a:schemeClr val="accent1">
                    <a:lumMod val="60000"/>
                    <a:lumOff val="40000"/>
                  </a:schemeClr>
                </a:solidFill>
              </a:rPr>
              <a:t>A. T. Jones, </a:t>
            </a:r>
            <a:r>
              <a:rPr lang="en-US" sz="3200" i="1" dirty="0">
                <a:solidFill>
                  <a:schemeClr val="accent1">
                    <a:lumMod val="60000"/>
                    <a:lumOff val="40000"/>
                  </a:schemeClr>
                </a:solidFill>
              </a:rPr>
              <a:t>The Two Republics</a:t>
            </a:r>
            <a:r>
              <a:rPr lang="en-US" sz="3200" dirty="0">
                <a:solidFill>
                  <a:schemeClr val="accent1">
                    <a:lumMod val="60000"/>
                    <a:lumOff val="40000"/>
                  </a:schemeClr>
                </a:solidFill>
              </a:rPr>
              <a:t>, p. 528.</a:t>
            </a:r>
          </a:p>
        </p:txBody>
      </p:sp>
    </p:spTree>
    <p:extLst>
      <p:ext uri="{BB962C8B-B14F-4D97-AF65-F5344CB8AC3E}">
        <p14:creationId xmlns:p14="http://schemas.microsoft.com/office/powerpoint/2010/main" val="314213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http://www.historyonmaps.com/ColourSamples/cbig/Ariankdm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2412" y="0"/>
            <a:ext cx="9220200" cy="6857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236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Still Work to Do</a:t>
            </a:r>
            <a:br>
              <a:rPr lang="en-US" dirty="0" smtClean="0"/>
            </a:br>
            <a:endParaRPr lang="en-US" dirty="0"/>
          </a:p>
        </p:txBody>
      </p:sp>
      <p:sp>
        <p:nvSpPr>
          <p:cNvPr id="3" name="Content Placeholder 2"/>
          <p:cNvSpPr>
            <a:spLocks noGrp="1"/>
          </p:cNvSpPr>
          <p:nvPr>
            <p:ph sz="half" idx="1"/>
          </p:nvPr>
        </p:nvSpPr>
        <p:spPr>
          <a:xfrm>
            <a:off x="1504781" y="1905000"/>
            <a:ext cx="4419599" cy="4343399"/>
          </a:xfrm>
        </p:spPr>
        <p:txBody>
          <a:bodyPr>
            <a:normAutofit fontScale="92500" lnSpcReduction="20000"/>
          </a:bodyPr>
          <a:lstStyle/>
          <a:p>
            <a:pPr marL="0" indent="0" algn="ctr">
              <a:buNone/>
            </a:pPr>
            <a:r>
              <a:rPr lang="en-US" sz="3200" b="1" dirty="0" smtClean="0">
                <a:solidFill>
                  <a:schemeClr val="accent1">
                    <a:lumMod val="60000"/>
                    <a:lumOff val="40000"/>
                  </a:schemeClr>
                </a:solidFill>
              </a:rPr>
              <a:t>Matthew 24:14</a:t>
            </a:r>
          </a:p>
          <a:p>
            <a:pPr marL="0" indent="0">
              <a:buNone/>
            </a:pPr>
            <a:r>
              <a:rPr lang="en-US" sz="3200" b="1" baseline="30000" dirty="0" smtClean="0"/>
              <a:t>14</a:t>
            </a:r>
            <a:r>
              <a:rPr lang="en-US" sz="3200" b="1" baseline="30000" dirty="0"/>
              <a:t> </a:t>
            </a:r>
            <a:r>
              <a:rPr lang="en-US" sz="3200" dirty="0"/>
              <a:t>And this gospel of the kingdom shall be preached in all the world for a witness unto all nations; and then shall the end come.</a:t>
            </a:r>
          </a:p>
        </p:txBody>
      </p:sp>
      <p:sp>
        <p:nvSpPr>
          <p:cNvPr id="4" name="Content Placeholder 3"/>
          <p:cNvSpPr>
            <a:spLocks noGrp="1"/>
          </p:cNvSpPr>
          <p:nvPr>
            <p:ph sz="half" idx="2"/>
          </p:nvPr>
        </p:nvSpPr>
        <p:spPr/>
        <p:txBody>
          <a:bodyPr>
            <a:normAutofit fontScale="92500" lnSpcReduction="20000"/>
          </a:bodyPr>
          <a:lstStyle/>
          <a:p>
            <a:pPr marL="0" indent="0" algn="ctr">
              <a:buNone/>
            </a:pPr>
            <a:r>
              <a:rPr lang="en-US" sz="3500" b="1" dirty="0" smtClean="0">
                <a:solidFill>
                  <a:schemeClr val="accent1">
                    <a:lumMod val="60000"/>
                    <a:lumOff val="40000"/>
                  </a:schemeClr>
                </a:solidFill>
              </a:rPr>
              <a:t>Revelation 14:6</a:t>
            </a:r>
          </a:p>
          <a:p>
            <a:pPr marL="0" indent="0">
              <a:buNone/>
            </a:pPr>
            <a:r>
              <a:rPr lang="en-US" sz="3500" b="1" baseline="30000" dirty="0" smtClean="0"/>
              <a:t>6</a:t>
            </a:r>
            <a:r>
              <a:rPr lang="en-US" sz="3500" b="1" baseline="30000" dirty="0"/>
              <a:t> </a:t>
            </a:r>
            <a:r>
              <a:rPr lang="en-US" sz="3500" dirty="0"/>
              <a:t>And I saw another angel fly in the midst of heaven, having the everlasting gospel to preach unto them that dwell on the earth, and to every nation, and kindred, and tongue, and people,</a:t>
            </a:r>
          </a:p>
        </p:txBody>
      </p:sp>
    </p:spTree>
    <p:extLst>
      <p:ext uri="{BB962C8B-B14F-4D97-AF65-F5344CB8AC3E}">
        <p14:creationId xmlns:p14="http://schemas.microsoft.com/office/powerpoint/2010/main" val="1001708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athan Barontini's Blog: The Catholic Church is a House of Prayer for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529" y="-35103"/>
            <a:ext cx="12167296" cy="708475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0812" y="685800"/>
            <a:ext cx="3733799" cy="1371600"/>
          </a:xfrm>
        </p:spPr>
        <p:txBody>
          <a:bodyPr/>
          <a:lstStyle/>
          <a:p>
            <a:r>
              <a:rPr lang="en-US" dirty="0" smtClean="0"/>
              <a:t>Europe circa A.D. 1200</a:t>
            </a:r>
            <a:endParaRPr lang="en-US" dirty="0"/>
          </a:p>
        </p:txBody>
      </p:sp>
    </p:spTree>
    <p:extLst>
      <p:ext uri="{BB962C8B-B14F-4D97-AF65-F5344CB8AC3E}">
        <p14:creationId xmlns:p14="http://schemas.microsoft.com/office/powerpoint/2010/main" val="313368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05 best Reformation Europe: The History of Change. images on Pinterest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1412" y="-228600"/>
            <a:ext cx="9982200" cy="7201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41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Before the </a:t>
            </a:r>
            <a:r>
              <a:rPr lang="en-US" dirty="0" smtClean="0"/>
              <a:t>End: Matthew 24:3-16</a:t>
            </a:r>
            <a:endParaRPr lang="en-US" dirty="0"/>
          </a:p>
        </p:txBody>
      </p:sp>
      <p:sp>
        <p:nvSpPr>
          <p:cNvPr id="14" name="Content Placeholder 13"/>
          <p:cNvSpPr>
            <a:spLocks noGrp="1"/>
          </p:cNvSpPr>
          <p:nvPr>
            <p:ph idx="1"/>
          </p:nvPr>
        </p:nvSpPr>
        <p:spPr>
          <a:xfrm>
            <a:off x="1522413" y="1904999"/>
            <a:ext cx="4571999" cy="4114801"/>
          </a:xfrm>
        </p:spPr>
        <p:txBody>
          <a:bodyPr>
            <a:noAutofit/>
          </a:bodyPr>
          <a:lstStyle/>
          <a:p>
            <a:r>
              <a:rPr lang="en-US" sz="3200" b="1" baseline="30000" dirty="0"/>
              <a:t>3 </a:t>
            </a:r>
            <a:r>
              <a:rPr lang="en-US" sz="3200" dirty="0"/>
              <a:t>And as he sat upon the mount of Olives, the disciples came unto him privately, saying, Tell us, when shall these things be? and what shall be the sign of thy coming, and of the end of the world</a:t>
            </a:r>
            <a:r>
              <a:rPr lang="en-US" sz="3200" dirty="0" smtClean="0"/>
              <a:t>?</a:t>
            </a:r>
            <a:endParaRPr lang="en-US" sz="3200" dirty="0"/>
          </a:p>
        </p:txBody>
      </p:sp>
      <p:pic>
        <p:nvPicPr>
          <p:cNvPr id="1026" name="Picture 2" descr="As Jesus was sitting on the Mount of Olives opposite the temple, Peter, James, John and Andrew asked, ‘Tell us, when will these things happen? And what signs will there be that these things are about to take place?’ – Slid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5250" y="2133599"/>
            <a:ext cx="5384798"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9438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pic>
        <p:nvPicPr>
          <p:cNvPr id="3074" name="Picture 2" descr="Largest religion/faith in Europe in each country. [OC] [1527×978] : MapPo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7806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262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Reaping:  Revelation 14:14-20</a:t>
            </a:r>
            <a:endParaRPr lang="en-US" dirty="0"/>
          </a:p>
        </p:txBody>
      </p:sp>
      <p:sp>
        <p:nvSpPr>
          <p:cNvPr id="3" name="Content Placeholder 2"/>
          <p:cNvSpPr>
            <a:spLocks noGrp="1"/>
          </p:cNvSpPr>
          <p:nvPr>
            <p:ph idx="1"/>
          </p:nvPr>
        </p:nvSpPr>
        <p:spPr>
          <a:xfrm>
            <a:off x="1522413" y="1904999"/>
            <a:ext cx="4419599" cy="4114801"/>
          </a:xfrm>
        </p:spPr>
        <p:txBody>
          <a:bodyPr>
            <a:normAutofit/>
          </a:bodyPr>
          <a:lstStyle/>
          <a:p>
            <a:r>
              <a:rPr lang="en-US" sz="3200" b="1" baseline="30000" dirty="0"/>
              <a:t>14 </a:t>
            </a:r>
            <a:r>
              <a:rPr lang="en-US" sz="3200" dirty="0"/>
              <a:t>And I looked, and behold a white cloud, and upon the cloud one sat like unto the Son of man, having on his head a golden crown, and in his hand a sharp sickle.</a:t>
            </a:r>
          </a:p>
        </p:txBody>
      </p:sp>
      <p:pic>
        <p:nvPicPr>
          <p:cNvPr id="4098" name="Picture 2" descr="Elias Blog: September 2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8952" y="1875033"/>
            <a:ext cx="5982860" cy="4657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995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Clouds:  </a:t>
            </a:r>
            <a:r>
              <a:rPr lang="en-US" dirty="0" smtClean="0">
                <a:solidFill>
                  <a:schemeClr val="accent2">
                    <a:lumMod val="60000"/>
                    <a:lumOff val="40000"/>
                  </a:schemeClr>
                </a:solidFill>
              </a:rPr>
              <a:t>Acts 1:9-11</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1522413" y="1904999"/>
            <a:ext cx="9372599" cy="4114801"/>
          </a:xfrm>
        </p:spPr>
        <p:txBody>
          <a:bodyPr>
            <a:normAutofit fontScale="92500" lnSpcReduction="20000"/>
          </a:bodyPr>
          <a:lstStyle/>
          <a:p>
            <a:r>
              <a:rPr lang="en-US" sz="3200" b="1" baseline="30000" dirty="0"/>
              <a:t>9 </a:t>
            </a:r>
            <a:r>
              <a:rPr lang="en-US" sz="3200" dirty="0"/>
              <a:t>And when he had spoken these things, while they beheld, he was taken up; and a cloud received him out of their sight.</a:t>
            </a:r>
          </a:p>
          <a:p>
            <a:r>
              <a:rPr lang="en-US" sz="3200" b="1" baseline="30000" dirty="0"/>
              <a:t>10 </a:t>
            </a:r>
            <a:r>
              <a:rPr lang="en-US" sz="3200" dirty="0"/>
              <a:t>And while they looked </a:t>
            </a:r>
            <a:r>
              <a:rPr lang="en-US" sz="3200" dirty="0" err="1"/>
              <a:t>stedfastly</a:t>
            </a:r>
            <a:r>
              <a:rPr lang="en-US" sz="3200" dirty="0"/>
              <a:t> toward heaven as he went up, behold, two men stood by them in white apparel;</a:t>
            </a:r>
          </a:p>
          <a:p>
            <a:r>
              <a:rPr lang="en-US" sz="3200" b="1" baseline="30000" dirty="0"/>
              <a:t>11 </a:t>
            </a:r>
            <a:r>
              <a:rPr lang="en-US" sz="3200" dirty="0"/>
              <a:t>Which also said, Ye men of Galilee, why stand ye gazing up into heaven? this same Jesus, which is taken up from you into heaven, shall so come in like manner as ye have seen him go into heaven.</a:t>
            </a:r>
          </a:p>
        </p:txBody>
      </p:sp>
    </p:spTree>
    <p:extLst>
      <p:ext uri="{BB962C8B-B14F-4D97-AF65-F5344CB8AC3E}">
        <p14:creationId xmlns:p14="http://schemas.microsoft.com/office/powerpoint/2010/main" val="83263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Son of Man:  </a:t>
            </a:r>
            <a:r>
              <a:rPr lang="en-US" dirty="0" smtClean="0">
                <a:solidFill>
                  <a:schemeClr val="accent2">
                    <a:lumMod val="60000"/>
                    <a:lumOff val="40000"/>
                  </a:schemeClr>
                </a:solidFill>
              </a:rPr>
              <a:t>Daniel 7:13-14</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1522413" y="1904999"/>
            <a:ext cx="9372599" cy="4114801"/>
          </a:xfrm>
        </p:spPr>
        <p:txBody>
          <a:bodyPr>
            <a:normAutofit fontScale="92500" lnSpcReduction="10000"/>
          </a:bodyPr>
          <a:lstStyle/>
          <a:p>
            <a:r>
              <a:rPr lang="en-US" sz="3200" b="1" baseline="30000" dirty="0"/>
              <a:t>13 </a:t>
            </a:r>
            <a:r>
              <a:rPr lang="en-US" sz="3200" dirty="0"/>
              <a:t>I saw in the night visions, and, behold, one like the Son of man came with the clouds of heaven, and came to the Ancient of days, and they brought him near before him.</a:t>
            </a:r>
          </a:p>
          <a:p>
            <a:r>
              <a:rPr lang="en-US" sz="3200" b="1" baseline="30000" dirty="0"/>
              <a:t>14 </a:t>
            </a:r>
            <a:r>
              <a:rPr lang="en-US" sz="3200" dirty="0"/>
              <a:t>And there was given him dominion, and glory, and a kingdom, that all people, nations, and languages, should serve him: his dominion is an everlasting dominion, which shall not pass away, and his kingdom that which shall not be destroyed.</a:t>
            </a:r>
          </a:p>
        </p:txBody>
      </p:sp>
    </p:spTree>
    <p:extLst>
      <p:ext uri="{BB962C8B-B14F-4D97-AF65-F5344CB8AC3E}">
        <p14:creationId xmlns:p14="http://schemas.microsoft.com/office/powerpoint/2010/main" val="47994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Son of Man:  </a:t>
            </a:r>
            <a:r>
              <a:rPr lang="en-US" dirty="0" smtClean="0">
                <a:solidFill>
                  <a:schemeClr val="accent2">
                    <a:lumMod val="60000"/>
                    <a:lumOff val="40000"/>
                  </a:schemeClr>
                </a:solidFill>
              </a:rPr>
              <a:t>Matthew 24:27, 30</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1522413" y="1904999"/>
            <a:ext cx="9982199" cy="4114801"/>
          </a:xfrm>
        </p:spPr>
        <p:txBody>
          <a:bodyPr>
            <a:normAutofit lnSpcReduction="10000"/>
          </a:bodyPr>
          <a:lstStyle/>
          <a:p>
            <a:r>
              <a:rPr lang="en-US" sz="3200" b="1" baseline="30000" dirty="0" smtClean="0"/>
              <a:t>27</a:t>
            </a:r>
            <a:r>
              <a:rPr lang="en-US" sz="3200" b="1" baseline="30000" dirty="0"/>
              <a:t> </a:t>
            </a:r>
            <a:r>
              <a:rPr lang="en-US" sz="3200" dirty="0"/>
              <a:t>For as the lightning cometh out of the east, and </a:t>
            </a:r>
            <a:r>
              <a:rPr lang="en-US" sz="3200" dirty="0" err="1"/>
              <a:t>shineth</a:t>
            </a:r>
            <a:r>
              <a:rPr lang="en-US" sz="3200" dirty="0"/>
              <a:t> even unto the west; so shall also the coming of the Son of man be</a:t>
            </a:r>
            <a:r>
              <a:rPr lang="en-US" sz="3200" dirty="0" smtClean="0"/>
              <a:t>.</a:t>
            </a:r>
          </a:p>
          <a:p>
            <a:pPr marL="0" indent="0" algn="ctr">
              <a:buNone/>
            </a:pPr>
            <a:r>
              <a:rPr lang="en-US" sz="3200" dirty="0" smtClean="0">
                <a:solidFill>
                  <a:schemeClr val="accent2">
                    <a:lumMod val="60000"/>
                    <a:lumOff val="40000"/>
                  </a:schemeClr>
                </a:solidFill>
              </a:rPr>
              <a:t>…</a:t>
            </a:r>
          </a:p>
          <a:p>
            <a:r>
              <a:rPr lang="en-US" sz="3200" b="1" baseline="30000" dirty="0"/>
              <a:t>30 </a:t>
            </a:r>
            <a:r>
              <a:rPr lang="en-US" sz="3200" dirty="0"/>
              <a:t>And then shall appear the sign of the Son of man in heaven: and then shall all the tribes of the earth mourn, and they shall see the Son of man coming in the clouds of heaven with power and great glory.</a:t>
            </a:r>
          </a:p>
        </p:txBody>
      </p:sp>
    </p:spTree>
    <p:extLst>
      <p:ext uri="{BB962C8B-B14F-4D97-AF65-F5344CB8AC3E}">
        <p14:creationId xmlns:p14="http://schemas.microsoft.com/office/powerpoint/2010/main" val="9625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Son of Man:  </a:t>
            </a:r>
            <a:r>
              <a:rPr lang="en-US" dirty="0" smtClean="0">
                <a:solidFill>
                  <a:schemeClr val="accent2">
                    <a:lumMod val="60000"/>
                    <a:lumOff val="40000"/>
                  </a:schemeClr>
                </a:solidFill>
              </a:rPr>
              <a:t>Matthew 25:31-32</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1522413" y="1904999"/>
            <a:ext cx="9982199" cy="4114801"/>
          </a:xfrm>
        </p:spPr>
        <p:txBody>
          <a:bodyPr>
            <a:normAutofit/>
          </a:bodyPr>
          <a:lstStyle/>
          <a:p>
            <a:r>
              <a:rPr lang="en-US" sz="3200" b="1" baseline="30000" dirty="0"/>
              <a:t>31 </a:t>
            </a:r>
            <a:r>
              <a:rPr lang="en-US" sz="3200" dirty="0"/>
              <a:t>When the Son of man shall come in his glory, and all the holy angels with him, then shall he sit upon the throne of his glory:</a:t>
            </a:r>
          </a:p>
          <a:p>
            <a:r>
              <a:rPr lang="en-US" sz="3200" b="1" baseline="30000" dirty="0"/>
              <a:t>32 </a:t>
            </a:r>
            <a:r>
              <a:rPr lang="en-US" sz="3200" dirty="0"/>
              <a:t>And before him shall be gathered all nations: and he shall separate them one from another, as a shepherd </a:t>
            </a:r>
            <a:r>
              <a:rPr lang="en-US" sz="3200" dirty="0" err="1"/>
              <a:t>divideth</a:t>
            </a:r>
            <a:r>
              <a:rPr lang="en-US" sz="3200" dirty="0"/>
              <a:t> his sheep from the goats:</a:t>
            </a:r>
          </a:p>
        </p:txBody>
      </p:sp>
    </p:spTree>
    <p:extLst>
      <p:ext uri="{BB962C8B-B14F-4D97-AF65-F5344CB8AC3E}">
        <p14:creationId xmlns:p14="http://schemas.microsoft.com/office/powerpoint/2010/main" val="1824095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Son																																																																																</a:t>
            </a:r>
            <a:r>
              <a:rPr lang="en-US" dirty="0"/>
              <a:t/>
            </a:r>
            <a:br>
              <a:rPr lang="en-US" dirty="0"/>
            </a:br>
            <a:r>
              <a:rPr lang="en-US" dirty="0" smtClean="0"/>
              <a:t>A Golden Crown:  </a:t>
            </a:r>
            <a:r>
              <a:rPr lang="en-US" dirty="0" smtClean="0">
                <a:solidFill>
                  <a:schemeClr val="accent2">
                    <a:lumMod val="60000"/>
                    <a:lumOff val="40000"/>
                  </a:schemeClr>
                </a:solidFill>
              </a:rPr>
              <a:t>SDA Quarterly Wed. April 5</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1522413" y="1904999"/>
            <a:ext cx="9982199" cy="4114801"/>
          </a:xfrm>
        </p:spPr>
        <p:txBody>
          <a:bodyPr>
            <a:normAutofit/>
          </a:bodyPr>
          <a:lstStyle/>
          <a:p>
            <a:r>
              <a:rPr lang="en-US" sz="3200" dirty="0"/>
              <a:t>John describes Jesus as the “Son of Man, having on His head a golden crown, and in His hand a sharp sickle” </a:t>
            </a:r>
            <a:r>
              <a:rPr lang="en-US" sz="3200" i="1" dirty="0"/>
              <a:t>(</a:t>
            </a:r>
            <a:r>
              <a:rPr lang="en-US" sz="3200" i="1" dirty="0">
                <a:solidFill>
                  <a:schemeClr val="accent2">
                    <a:lumMod val="60000"/>
                    <a:lumOff val="40000"/>
                  </a:schemeClr>
                </a:solidFill>
              </a:rPr>
              <a:t>Rev. 14:14, NKJV</a:t>
            </a:r>
            <a:r>
              <a:rPr lang="en-US" sz="3200" i="1" dirty="0"/>
              <a:t>)</a:t>
            </a:r>
            <a:r>
              <a:rPr lang="en-US" sz="3200" dirty="0"/>
              <a:t>. The word for “crown” is </a:t>
            </a:r>
            <a:r>
              <a:rPr lang="en-US" sz="3200" i="1" dirty="0" err="1"/>
              <a:t>stephanos</a:t>
            </a:r>
            <a:r>
              <a:rPr lang="en-US" sz="3200" dirty="0"/>
              <a:t>. It is a victor’s crown. When an athlete won an important contest, he was given a </a:t>
            </a:r>
            <a:r>
              <a:rPr lang="en-US" sz="3200" i="1" dirty="0" err="1"/>
              <a:t>stephanos</a:t>
            </a:r>
            <a:r>
              <a:rPr lang="en-US" sz="3200" dirty="0"/>
              <a:t>, a crown of honor, of glory, of victory</a:t>
            </a:r>
            <a:r>
              <a:rPr lang="en-US" sz="3200" dirty="0" smtClean="0"/>
              <a:t>.</a:t>
            </a:r>
            <a:endParaRPr lang="en-US" sz="3200" dirty="0"/>
          </a:p>
        </p:txBody>
      </p:sp>
    </p:spTree>
    <p:extLst>
      <p:ext uri="{BB962C8B-B14F-4D97-AF65-F5344CB8AC3E}">
        <p14:creationId xmlns:p14="http://schemas.microsoft.com/office/powerpoint/2010/main" val="3987276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Reaping:  Revelation 14:15-20</a:t>
            </a:r>
            <a:endParaRPr lang="en-US" dirty="0"/>
          </a:p>
        </p:txBody>
      </p:sp>
      <p:sp>
        <p:nvSpPr>
          <p:cNvPr id="3" name="Content Placeholder 2"/>
          <p:cNvSpPr>
            <a:spLocks noGrp="1"/>
          </p:cNvSpPr>
          <p:nvPr>
            <p:ph idx="1"/>
          </p:nvPr>
        </p:nvSpPr>
        <p:spPr>
          <a:xfrm>
            <a:off x="1522413" y="1904999"/>
            <a:ext cx="4419599" cy="4114801"/>
          </a:xfrm>
        </p:spPr>
        <p:txBody>
          <a:bodyPr>
            <a:normAutofit fontScale="92500" lnSpcReduction="10000"/>
          </a:bodyPr>
          <a:lstStyle/>
          <a:p>
            <a:r>
              <a:rPr lang="en-US" sz="3200" b="1" baseline="30000" dirty="0"/>
              <a:t>15 </a:t>
            </a:r>
            <a:r>
              <a:rPr lang="en-US" sz="3200" dirty="0"/>
              <a:t>And another angel came out of the temple, crying with a loud voice to him that sat on the cloud, Thrust in thy sickle, and reap: for the time is come for thee to reap; for </a:t>
            </a:r>
            <a:r>
              <a:rPr lang="en-US" sz="3200" dirty="0">
                <a:solidFill>
                  <a:schemeClr val="accent2">
                    <a:lumMod val="60000"/>
                    <a:lumOff val="40000"/>
                  </a:schemeClr>
                </a:solidFill>
              </a:rPr>
              <a:t>the harvest of the earth is ripe</a:t>
            </a:r>
            <a:r>
              <a:rPr lang="en-US" sz="3200" dirty="0"/>
              <a:t>.</a:t>
            </a:r>
          </a:p>
        </p:txBody>
      </p:sp>
      <p:pic>
        <p:nvPicPr>
          <p:cNvPr id="5122" name="Picture 2" descr="Peak Harvest Time - Message Magaz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3099" y="1904999"/>
            <a:ext cx="5657850" cy="4034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62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Sickle:  </a:t>
            </a:r>
            <a:r>
              <a:rPr lang="en-US" dirty="0" smtClean="0">
                <a:solidFill>
                  <a:schemeClr val="accent2">
                    <a:lumMod val="60000"/>
                    <a:lumOff val="40000"/>
                  </a:schemeClr>
                </a:solidFill>
              </a:rPr>
              <a:t>Mark 4:26-29</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618412" y="1904999"/>
            <a:ext cx="2514600" cy="4437153"/>
          </a:xfrm>
        </p:spPr>
        <p:txBody>
          <a:bodyPr>
            <a:normAutofit lnSpcReduction="10000"/>
          </a:bodyPr>
          <a:lstStyle/>
          <a:p>
            <a:r>
              <a:rPr lang="en-US" sz="3200" b="1" baseline="30000" dirty="0"/>
              <a:t>26 </a:t>
            </a:r>
            <a:r>
              <a:rPr lang="en-US" sz="3200" dirty="0"/>
              <a:t>And he said, So is the kingdom of God, as if a man should cast seed into the ground;</a:t>
            </a:r>
          </a:p>
        </p:txBody>
      </p:sp>
      <p:pic>
        <p:nvPicPr>
          <p:cNvPr id="12292" name="Picture 4" descr="A farmer was scattering seed and some fell on the path. Birds swooped down and ate up the seed on the path. – Slid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1904999"/>
            <a:ext cx="6019799"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16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Sickle:  </a:t>
            </a:r>
            <a:r>
              <a:rPr lang="en-US" dirty="0" smtClean="0">
                <a:solidFill>
                  <a:schemeClr val="accent2">
                    <a:lumMod val="60000"/>
                    <a:lumOff val="40000"/>
                  </a:schemeClr>
                </a:solidFill>
              </a:rPr>
              <a:t>Mark 4:27-29</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618412" y="1904999"/>
            <a:ext cx="2971800" cy="4437153"/>
          </a:xfrm>
        </p:spPr>
        <p:txBody>
          <a:bodyPr>
            <a:normAutofit lnSpcReduction="10000"/>
          </a:bodyPr>
          <a:lstStyle/>
          <a:p>
            <a:r>
              <a:rPr lang="en-US" sz="3200" b="1" baseline="30000" dirty="0"/>
              <a:t>27 </a:t>
            </a:r>
            <a:r>
              <a:rPr lang="en-US" sz="3200" dirty="0"/>
              <a:t>And should sleep, and rise night and day, and the seed should spring and grow up, he </a:t>
            </a:r>
            <a:r>
              <a:rPr lang="en-US" sz="3200" dirty="0" err="1"/>
              <a:t>knoweth</a:t>
            </a:r>
            <a:r>
              <a:rPr lang="en-US" sz="3200" dirty="0"/>
              <a:t> not how.</a:t>
            </a:r>
          </a:p>
        </p:txBody>
      </p:sp>
      <p:pic>
        <p:nvPicPr>
          <p:cNvPr id="13314" name="Picture 2" descr="Some seed fell on rocky soil where it started to grow but could not take root. When the sun came up it scorched the seed and it withered.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612" y="1752600"/>
            <a:ext cx="601980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991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Before the </a:t>
            </a:r>
            <a:r>
              <a:rPr lang="en-US" dirty="0" smtClean="0"/>
              <a:t>End: Matthew 24:4-16</a:t>
            </a:r>
            <a:endParaRPr lang="en-US" dirty="0"/>
          </a:p>
        </p:txBody>
      </p:sp>
      <p:sp>
        <p:nvSpPr>
          <p:cNvPr id="14" name="Content Placeholder 13"/>
          <p:cNvSpPr>
            <a:spLocks noGrp="1"/>
          </p:cNvSpPr>
          <p:nvPr>
            <p:ph idx="1"/>
          </p:nvPr>
        </p:nvSpPr>
        <p:spPr>
          <a:xfrm>
            <a:off x="1522413" y="1904999"/>
            <a:ext cx="4724399" cy="4114801"/>
          </a:xfrm>
        </p:spPr>
        <p:txBody>
          <a:bodyPr>
            <a:noAutofit/>
          </a:bodyPr>
          <a:lstStyle/>
          <a:p>
            <a:r>
              <a:rPr lang="en-US" sz="3200" b="1" baseline="30000" dirty="0"/>
              <a:t>4 </a:t>
            </a:r>
            <a:r>
              <a:rPr lang="en-US" sz="3200" dirty="0"/>
              <a:t>And Jesus answered and said unto them, Take heed that no man deceive you.</a:t>
            </a:r>
          </a:p>
          <a:p>
            <a:r>
              <a:rPr lang="en-US" sz="3200" b="1" baseline="30000" dirty="0"/>
              <a:t>5 </a:t>
            </a:r>
            <a:r>
              <a:rPr lang="en-US" sz="3200" dirty="0"/>
              <a:t>For many shall come in my name, saying, I am Christ; and shall deceive many.</a:t>
            </a:r>
          </a:p>
        </p:txBody>
      </p:sp>
      <p:pic>
        <p:nvPicPr>
          <p:cNvPr id="2052" name="Picture 4" descr="Brazilian man arrested 40 times and banned from Britain claims to b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9212" y="2133600"/>
            <a:ext cx="5521345"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587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Sickle:  </a:t>
            </a:r>
            <a:r>
              <a:rPr lang="en-US" dirty="0" smtClean="0">
                <a:solidFill>
                  <a:schemeClr val="accent2">
                    <a:lumMod val="60000"/>
                    <a:lumOff val="40000"/>
                  </a:schemeClr>
                </a:solidFill>
              </a:rPr>
              <a:t>Mark 4:28-29</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618412" y="1904999"/>
            <a:ext cx="2971800" cy="4437153"/>
          </a:xfrm>
        </p:spPr>
        <p:txBody>
          <a:bodyPr>
            <a:normAutofit lnSpcReduction="10000"/>
          </a:bodyPr>
          <a:lstStyle/>
          <a:p>
            <a:r>
              <a:rPr lang="en-US" sz="3200" b="1" baseline="30000" dirty="0"/>
              <a:t>28 </a:t>
            </a:r>
            <a:r>
              <a:rPr lang="en-US" sz="3200" dirty="0"/>
              <a:t>For the earth </a:t>
            </a:r>
            <a:r>
              <a:rPr lang="en-US" sz="3200" dirty="0" err="1"/>
              <a:t>bringeth</a:t>
            </a:r>
            <a:r>
              <a:rPr lang="en-US" sz="3200" dirty="0"/>
              <a:t> forth fruit of herself; first the blade, then the ear, after that the full corn in the ear.</a:t>
            </a:r>
          </a:p>
        </p:txBody>
      </p:sp>
      <p:pic>
        <p:nvPicPr>
          <p:cNvPr id="14338" name="Picture 2" descr="The remaining seed fell on good soil and produced a crop. Some seeds bore grain that produced 30 times more. Some seed were 60 times more productive. Some produced 100 times more grain. – Slid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1779142"/>
            <a:ext cx="6095999"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748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Sickle:  </a:t>
            </a:r>
            <a:r>
              <a:rPr lang="en-US" dirty="0" smtClean="0">
                <a:solidFill>
                  <a:schemeClr val="accent2">
                    <a:lumMod val="60000"/>
                    <a:lumOff val="40000"/>
                  </a:schemeClr>
                </a:solidFill>
              </a:rPr>
              <a:t>Mark 4:29</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618412" y="1904999"/>
            <a:ext cx="2971800" cy="4437153"/>
          </a:xfrm>
        </p:spPr>
        <p:txBody>
          <a:bodyPr>
            <a:normAutofit lnSpcReduction="10000"/>
          </a:bodyPr>
          <a:lstStyle/>
          <a:p>
            <a:r>
              <a:rPr lang="en-US" sz="3200" b="1" baseline="30000" dirty="0"/>
              <a:t>29 </a:t>
            </a:r>
            <a:r>
              <a:rPr lang="en-US" sz="3200" dirty="0"/>
              <a:t>But when the fruit is brought forth, immediately he </a:t>
            </a:r>
            <a:r>
              <a:rPr lang="en-US" sz="3200" dirty="0" err="1"/>
              <a:t>putteth</a:t>
            </a:r>
            <a:r>
              <a:rPr lang="en-US" sz="3200" dirty="0"/>
              <a:t> in the sickle, because the harvest is come.</a:t>
            </a:r>
          </a:p>
        </p:txBody>
      </p:sp>
      <p:pic>
        <p:nvPicPr>
          <p:cNvPr id="15362" name="Picture 2" descr="‘Blessed are your eyes because they see and your ears because they hear,’ Jesus explained. ‘Listen to what the parable of the sower means.’ – Slid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536" y="1714928"/>
            <a:ext cx="6248275" cy="4686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32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Sickle:</a:t>
            </a:r>
            <a:r>
              <a:rPr lang="en-US" dirty="0"/>
              <a:t> </a:t>
            </a:r>
            <a:r>
              <a:rPr lang="en-US" i="1" dirty="0">
                <a:solidFill>
                  <a:schemeClr val="accent2">
                    <a:lumMod val="60000"/>
                    <a:lumOff val="40000"/>
                  </a:schemeClr>
                </a:solidFill>
              </a:rPr>
              <a:t>Christ’s Object Lessons</a:t>
            </a:r>
            <a:r>
              <a:rPr lang="en-US" dirty="0">
                <a:solidFill>
                  <a:schemeClr val="accent2">
                    <a:lumMod val="60000"/>
                    <a:lumOff val="40000"/>
                  </a:schemeClr>
                </a:solidFill>
              </a:rPr>
              <a:t>, </a:t>
            </a:r>
            <a:r>
              <a:rPr lang="en-US" dirty="0" smtClean="0">
                <a:solidFill>
                  <a:schemeClr val="accent2">
                    <a:lumMod val="60000"/>
                    <a:lumOff val="40000"/>
                  </a:schemeClr>
                </a:solidFill>
              </a:rPr>
              <a:t>p. 65-66</a:t>
            </a:r>
            <a:r>
              <a:rPr lang="en-US" dirty="0">
                <a:solidFill>
                  <a:schemeClr val="accent2">
                    <a:lumMod val="60000"/>
                    <a:lumOff val="40000"/>
                  </a:schemeClr>
                </a:solidFill>
              </a:rPr>
              <a:t>.</a:t>
            </a:r>
            <a:br>
              <a:rPr lang="en-US" dirty="0">
                <a:solidFill>
                  <a:schemeClr val="accent2">
                    <a:lumMod val="60000"/>
                    <a:lumOff val="40000"/>
                  </a:schemeClr>
                </a:solidFill>
              </a:rPr>
            </a:br>
            <a:endParaRPr lang="en-US" dirty="0">
              <a:solidFill>
                <a:schemeClr val="accent2">
                  <a:lumMod val="60000"/>
                  <a:lumOff val="40000"/>
                </a:schemeClr>
              </a:solidFill>
            </a:endParaRPr>
          </a:p>
        </p:txBody>
      </p:sp>
      <p:sp>
        <p:nvSpPr>
          <p:cNvPr id="3" name="Content Placeholder 2"/>
          <p:cNvSpPr>
            <a:spLocks noGrp="1"/>
          </p:cNvSpPr>
          <p:nvPr>
            <p:ph idx="1"/>
          </p:nvPr>
        </p:nvSpPr>
        <p:spPr>
          <a:xfrm>
            <a:off x="227012" y="1524000"/>
            <a:ext cx="11810999" cy="4952999"/>
          </a:xfrm>
          <a:solidFill>
            <a:schemeClr val="accent1">
              <a:lumMod val="50000"/>
            </a:schemeClr>
          </a:solidFill>
        </p:spPr>
        <p:txBody>
          <a:bodyPr>
            <a:noAutofit/>
          </a:bodyPr>
          <a:lstStyle/>
          <a:p>
            <a:pPr marL="0" indent="0">
              <a:buNone/>
            </a:pPr>
            <a:r>
              <a:rPr lang="en-US" sz="3200" dirty="0" smtClean="0"/>
              <a:t>The </a:t>
            </a:r>
            <a:r>
              <a:rPr lang="en-US" sz="3200" dirty="0"/>
              <a:t>germination of the seed represents the beginning of spiritual life, and the development of the plant is a beautiful figure of Christian growth. As in nature, so in grace; there can be no life without growth. The plant must either grow or die. As its growth is silent and imperceptible, but continuous, so is the development of the Christian life. At every stage of development, our life may be perfect; yet if God’s purpose for us is fulfilled, there will be continual advancement. Sanctification is the work of a lifetime. As our opportunities multiply, our experience will enlarge, and our knowledge increase</a:t>
            </a:r>
            <a:r>
              <a:rPr lang="en-US" sz="3200" dirty="0" smtClean="0"/>
              <a:t>.</a:t>
            </a:r>
            <a:endParaRPr lang="en-US" sz="3200" dirty="0">
              <a:solidFill>
                <a:schemeClr val="accent2">
                  <a:lumMod val="60000"/>
                  <a:lumOff val="40000"/>
                </a:schemeClr>
              </a:solidFill>
            </a:endParaRPr>
          </a:p>
        </p:txBody>
      </p:sp>
    </p:spTree>
    <p:extLst>
      <p:ext uri="{BB962C8B-B14F-4D97-AF65-F5344CB8AC3E}">
        <p14:creationId xmlns:p14="http://schemas.microsoft.com/office/powerpoint/2010/main" val="1414037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Reaping:  Revelation 14:16-20</a:t>
            </a:r>
            <a:endParaRPr lang="en-US" dirty="0"/>
          </a:p>
        </p:txBody>
      </p:sp>
      <p:sp>
        <p:nvSpPr>
          <p:cNvPr id="3" name="Content Placeholder 2"/>
          <p:cNvSpPr>
            <a:spLocks noGrp="1"/>
          </p:cNvSpPr>
          <p:nvPr>
            <p:ph idx="1"/>
          </p:nvPr>
        </p:nvSpPr>
        <p:spPr>
          <a:xfrm>
            <a:off x="1522413" y="1904999"/>
            <a:ext cx="2819399" cy="4114801"/>
          </a:xfrm>
        </p:spPr>
        <p:txBody>
          <a:bodyPr>
            <a:normAutofit/>
          </a:bodyPr>
          <a:lstStyle/>
          <a:p>
            <a:r>
              <a:rPr lang="en-US" sz="3200" b="1" baseline="30000" dirty="0"/>
              <a:t>16 </a:t>
            </a:r>
            <a:r>
              <a:rPr lang="en-US" sz="3200" dirty="0"/>
              <a:t>And he that sat on the cloud thrust in his sickle on the earth; and the earth was reaped.</a:t>
            </a:r>
          </a:p>
        </p:txBody>
      </p:sp>
      <p:pic>
        <p:nvPicPr>
          <p:cNvPr id="16386" name="Picture 2" descr="Harvest Wallpapers - Top Free Harvest Backgrounds - WallpaperAc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7012" y="1904999"/>
            <a:ext cx="6343650" cy="3961437"/>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They produce a harvest of good as they live for God ... some 30 times bigger, some 60 times and some 100 times bigger. – Slid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3272" y="3505200"/>
            <a:ext cx="3733800" cy="28003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226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Reaping:  Revelation 14:17-20</a:t>
            </a:r>
            <a:endParaRPr lang="en-US" dirty="0"/>
          </a:p>
        </p:txBody>
      </p:sp>
      <p:sp>
        <p:nvSpPr>
          <p:cNvPr id="3" name="Content Placeholder 2"/>
          <p:cNvSpPr>
            <a:spLocks noGrp="1"/>
          </p:cNvSpPr>
          <p:nvPr>
            <p:ph idx="1"/>
          </p:nvPr>
        </p:nvSpPr>
        <p:spPr>
          <a:xfrm>
            <a:off x="1522413" y="1904999"/>
            <a:ext cx="3733799" cy="4114801"/>
          </a:xfrm>
        </p:spPr>
        <p:txBody>
          <a:bodyPr>
            <a:normAutofit/>
          </a:bodyPr>
          <a:lstStyle/>
          <a:p>
            <a:r>
              <a:rPr lang="en-US" sz="3200" b="1" baseline="30000" dirty="0"/>
              <a:t>17 </a:t>
            </a:r>
            <a:r>
              <a:rPr lang="en-US" sz="3200" dirty="0"/>
              <a:t>And another angel came out of the temple which is in heaven, he also having a sharp sickle.</a:t>
            </a:r>
          </a:p>
        </p:txBody>
      </p:sp>
      <p:pic>
        <p:nvPicPr>
          <p:cNvPr id="18434" name="Picture 2" descr="And another angel came out of the temple which is in heaven, and 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1754312"/>
            <a:ext cx="2895600" cy="4434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435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Reaping:  Revelation 14:18-20</a:t>
            </a:r>
            <a:endParaRPr lang="en-US" dirty="0"/>
          </a:p>
        </p:txBody>
      </p:sp>
      <p:sp>
        <p:nvSpPr>
          <p:cNvPr id="3" name="Content Placeholder 2"/>
          <p:cNvSpPr>
            <a:spLocks noGrp="1"/>
          </p:cNvSpPr>
          <p:nvPr>
            <p:ph idx="1"/>
          </p:nvPr>
        </p:nvSpPr>
        <p:spPr>
          <a:xfrm>
            <a:off x="1522413" y="1904999"/>
            <a:ext cx="6324599" cy="4343401"/>
          </a:xfrm>
        </p:spPr>
        <p:txBody>
          <a:bodyPr>
            <a:normAutofit/>
          </a:bodyPr>
          <a:lstStyle/>
          <a:p>
            <a:r>
              <a:rPr lang="en-US" sz="3200" b="1" baseline="30000" dirty="0"/>
              <a:t>18 </a:t>
            </a:r>
            <a:r>
              <a:rPr lang="en-US" sz="3200" dirty="0"/>
              <a:t>And another angel came out from the altar, which had power over fire; and cried with a loud cry to him that had the sharp sickle, saying, Thrust in thy sharp sickle, and gather the clusters of the vine of the earth; </a:t>
            </a:r>
            <a:r>
              <a:rPr lang="en-US" sz="3200" dirty="0">
                <a:solidFill>
                  <a:schemeClr val="accent2">
                    <a:lumMod val="60000"/>
                    <a:lumOff val="40000"/>
                  </a:schemeClr>
                </a:solidFill>
              </a:rPr>
              <a:t>for her grapes are fully ripe.</a:t>
            </a:r>
          </a:p>
        </p:txBody>
      </p:sp>
      <p:pic>
        <p:nvPicPr>
          <p:cNvPr id="19460" name="Picture 4" descr="Angel's Sickle Reaping the Grape Harvest of Earth | Revelation 14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4612" y="1906711"/>
            <a:ext cx="3069272" cy="409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92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Winepress:  </a:t>
            </a:r>
            <a:r>
              <a:rPr lang="en-US" dirty="0" smtClean="0">
                <a:solidFill>
                  <a:schemeClr val="accent2">
                    <a:lumMod val="60000"/>
                    <a:lumOff val="40000"/>
                  </a:schemeClr>
                </a:solidFill>
              </a:rPr>
              <a:t>Isaiah 63:1-6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4875212" y="1904999"/>
            <a:ext cx="5715000" cy="4437153"/>
          </a:xfrm>
        </p:spPr>
        <p:txBody>
          <a:bodyPr>
            <a:normAutofit/>
          </a:bodyPr>
          <a:lstStyle/>
          <a:p>
            <a:r>
              <a:rPr lang="en-US" sz="3200" b="1" dirty="0"/>
              <a:t>63 </a:t>
            </a:r>
            <a:r>
              <a:rPr lang="en-US" sz="3200" dirty="0"/>
              <a:t>Who is this that cometh from Edom, with dyed garments from </a:t>
            </a:r>
            <a:r>
              <a:rPr lang="en-US" sz="3200" dirty="0" err="1"/>
              <a:t>Bozrah</a:t>
            </a:r>
            <a:r>
              <a:rPr lang="en-US" sz="3200" dirty="0"/>
              <a:t>? this that is glorious in his apparel, travelling in the greatness of his strength? I that speak in righteousness, mighty to save.</a:t>
            </a:r>
          </a:p>
        </p:txBody>
      </p:sp>
      <p:pic>
        <p:nvPicPr>
          <p:cNvPr id="20482" name="Picture 2" descr="Rare 2,000-Year-old Fabrics Dyed with Lost Biblical Blue Discovered i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62" y="1981200"/>
            <a:ext cx="4514850" cy="33623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5612" y="5277535"/>
            <a:ext cx="4267200" cy="646331"/>
          </a:xfrm>
          <a:prstGeom prst="rect">
            <a:avLst/>
          </a:prstGeom>
          <a:noFill/>
          <a:ln>
            <a:solidFill>
              <a:schemeClr val="bg2"/>
            </a:solidFill>
          </a:ln>
        </p:spPr>
        <p:txBody>
          <a:bodyPr wrap="square" rtlCol="0" anchor="ctr" anchorCtr="1">
            <a:spAutoFit/>
          </a:bodyPr>
          <a:lstStyle/>
          <a:p>
            <a:r>
              <a:rPr lang="en-US" dirty="0" smtClean="0">
                <a:solidFill>
                  <a:schemeClr val="accent2">
                    <a:lumMod val="60000"/>
                    <a:lumOff val="40000"/>
                  </a:schemeClr>
                </a:solidFill>
              </a:rPr>
              <a:t>Rare 2,000-year-old dyed cloth, found in Israeli Cave</a:t>
            </a:r>
          </a:p>
        </p:txBody>
      </p:sp>
    </p:spTree>
    <p:extLst>
      <p:ext uri="{BB962C8B-B14F-4D97-AF65-F5344CB8AC3E}">
        <p14:creationId xmlns:p14="http://schemas.microsoft.com/office/powerpoint/2010/main" val="341805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Winepress:  </a:t>
            </a:r>
            <a:r>
              <a:rPr lang="en-US" dirty="0" smtClean="0">
                <a:solidFill>
                  <a:schemeClr val="accent2">
                    <a:lumMod val="60000"/>
                    <a:lumOff val="40000"/>
                  </a:schemeClr>
                </a:solidFill>
              </a:rPr>
              <a:t>Isaiah 63:1-6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4875212" y="1904999"/>
            <a:ext cx="5715000" cy="4437153"/>
          </a:xfrm>
        </p:spPr>
        <p:txBody>
          <a:bodyPr>
            <a:normAutofit/>
          </a:bodyPr>
          <a:lstStyle/>
          <a:p>
            <a:r>
              <a:rPr lang="en-US" sz="3200" b="1" dirty="0"/>
              <a:t>63 </a:t>
            </a:r>
            <a:r>
              <a:rPr lang="en-US" sz="3200" dirty="0"/>
              <a:t>Who is this that cometh from Edom, with dyed garments from </a:t>
            </a:r>
            <a:r>
              <a:rPr lang="en-US" sz="3200" dirty="0" err="1"/>
              <a:t>Bozrah</a:t>
            </a:r>
            <a:r>
              <a:rPr lang="en-US" sz="3200" dirty="0"/>
              <a:t>? this that is glorious in his apparel, travelling in the greatness of his strength? I that speak in righteousness, mighty to save.</a:t>
            </a:r>
          </a:p>
        </p:txBody>
      </p:sp>
      <p:pic>
        <p:nvPicPr>
          <p:cNvPr id="20482" name="Picture 2" descr="Rare 2,000-Year-old Fabrics Dyed with Lost Biblical Blue Discovered i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62" y="1981200"/>
            <a:ext cx="4514850" cy="33623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5612" y="5277535"/>
            <a:ext cx="4267200" cy="646331"/>
          </a:xfrm>
          <a:prstGeom prst="rect">
            <a:avLst/>
          </a:prstGeom>
          <a:noFill/>
          <a:ln>
            <a:solidFill>
              <a:schemeClr val="bg2"/>
            </a:solidFill>
          </a:ln>
        </p:spPr>
        <p:txBody>
          <a:bodyPr wrap="square" rtlCol="0" anchor="ctr" anchorCtr="1">
            <a:spAutoFit/>
          </a:bodyPr>
          <a:lstStyle/>
          <a:p>
            <a:r>
              <a:rPr lang="en-US" dirty="0" smtClean="0">
                <a:solidFill>
                  <a:schemeClr val="accent2">
                    <a:lumMod val="60000"/>
                    <a:lumOff val="40000"/>
                  </a:schemeClr>
                </a:solidFill>
              </a:rPr>
              <a:t>Rare 2,000-year-old dyed cloth, found in Israeli Cave</a:t>
            </a:r>
          </a:p>
        </p:txBody>
      </p:sp>
      <p:sp>
        <p:nvSpPr>
          <p:cNvPr id="5" name="Pentagon 4"/>
          <p:cNvSpPr/>
          <p:nvPr/>
        </p:nvSpPr>
        <p:spPr>
          <a:xfrm rot="20595193">
            <a:off x="353791" y="1551303"/>
            <a:ext cx="6050578" cy="3886200"/>
          </a:xfrm>
          <a:prstGeom prst="homePlate">
            <a:avLst/>
          </a:prstGeom>
          <a:solidFill>
            <a:schemeClr val="accent2">
              <a:lumMod val="75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smtClean="0"/>
              <a:t>Edom here stands for the enemies of God and His people.  The </a:t>
            </a:r>
            <a:r>
              <a:rPr lang="en-US" sz="2800" dirty="0" err="1" smtClean="0"/>
              <a:t>Edomites</a:t>
            </a:r>
            <a:r>
              <a:rPr lang="en-US" sz="2800" dirty="0" smtClean="0"/>
              <a:t> were descendants of Esau and had taken an attitude of persistent hostility toward Israel.  </a:t>
            </a:r>
            <a:endParaRPr lang="en-US" sz="2800" dirty="0"/>
          </a:p>
        </p:txBody>
      </p:sp>
    </p:spTree>
    <p:extLst>
      <p:ext uri="{BB962C8B-B14F-4D97-AF65-F5344CB8AC3E}">
        <p14:creationId xmlns:p14="http://schemas.microsoft.com/office/powerpoint/2010/main" val="80866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Winepress:  </a:t>
            </a:r>
            <a:r>
              <a:rPr lang="en-US" dirty="0" smtClean="0">
                <a:solidFill>
                  <a:schemeClr val="accent2">
                    <a:lumMod val="60000"/>
                    <a:lumOff val="40000"/>
                  </a:schemeClr>
                </a:solidFill>
              </a:rPr>
              <a:t>Isaiah 63:1-6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4875212" y="1904999"/>
            <a:ext cx="5715000" cy="4437153"/>
          </a:xfrm>
        </p:spPr>
        <p:txBody>
          <a:bodyPr>
            <a:normAutofit/>
          </a:bodyPr>
          <a:lstStyle/>
          <a:p>
            <a:r>
              <a:rPr lang="en-US" sz="3200" b="1" dirty="0"/>
              <a:t>63 </a:t>
            </a:r>
            <a:r>
              <a:rPr lang="en-US" sz="3200" dirty="0"/>
              <a:t>Who is this that cometh from Edom, with dyed garments from </a:t>
            </a:r>
            <a:r>
              <a:rPr lang="en-US" sz="3200" dirty="0" err="1"/>
              <a:t>Bozrah</a:t>
            </a:r>
            <a:r>
              <a:rPr lang="en-US" sz="3200" dirty="0"/>
              <a:t>? this that is glorious in his apparel, travelling in the greatness of his strength? I that speak in righteousness, mighty to save.</a:t>
            </a:r>
          </a:p>
        </p:txBody>
      </p:sp>
      <p:pic>
        <p:nvPicPr>
          <p:cNvPr id="20482" name="Picture 2" descr="Rare 2,000-Year-old Fabrics Dyed with Lost Biblical Blue Discovered i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62" y="1981200"/>
            <a:ext cx="4514850" cy="33623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5612" y="5277535"/>
            <a:ext cx="4267200" cy="646331"/>
          </a:xfrm>
          <a:prstGeom prst="rect">
            <a:avLst/>
          </a:prstGeom>
          <a:noFill/>
          <a:ln>
            <a:solidFill>
              <a:schemeClr val="bg2"/>
            </a:solidFill>
          </a:ln>
        </p:spPr>
        <p:txBody>
          <a:bodyPr wrap="square" rtlCol="0" anchor="ctr" anchorCtr="1">
            <a:spAutoFit/>
          </a:bodyPr>
          <a:lstStyle/>
          <a:p>
            <a:r>
              <a:rPr lang="en-US" dirty="0" smtClean="0">
                <a:solidFill>
                  <a:schemeClr val="accent2">
                    <a:lumMod val="60000"/>
                    <a:lumOff val="40000"/>
                  </a:schemeClr>
                </a:solidFill>
              </a:rPr>
              <a:t>Rare 2,000-year-old dyed cloth, found in Israeli Cave</a:t>
            </a:r>
          </a:p>
        </p:txBody>
      </p:sp>
    </p:spTree>
    <p:extLst>
      <p:ext uri="{BB962C8B-B14F-4D97-AF65-F5344CB8AC3E}">
        <p14:creationId xmlns:p14="http://schemas.microsoft.com/office/powerpoint/2010/main" val="4075572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Winepress:  </a:t>
            </a:r>
            <a:r>
              <a:rPr lang="en-US" dirty="0" smtClean="0">
                <a:solidFill>
                  <a:schemeClr val="accent2">
                    <a:lumMod val="60000"/>
                    <a:lumOff val="40000"/>
                  </a:schemeClr>
                </a:solidFill>
              </a:rPr>
              <a:t>Isaiah 63:1-6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4875212" y="1904999"/>
            <a:ext cx="5715000" cy="4437153"/>
          </a:xfrm>
        </p:spPr>
        <p:txBody>
          <a:bodyPr>
            <a:normAutofit/>
          </a:bodyPr>
          <a:lstStyle/>
          <a:p>
            <a:r>
              <a:rPr lang="en-US" sz="3200" b="1" dirty="0"/>
              <a:t>63 </a:t>
            </a:r>
            <a:r>
              <a:rPr lang="en-US" sz="3200" dirty="0"/>
              <a:t>Who is this that cometh from Edom, with dyed garments from </a:t>
            </a:r>
            <a:r>
              <a:rPr lang="en-US" sz="3200" dirty="0" err="1"/>
              <a:t>Bozrah</a:t>
            </a:r>
            <a:r>
              <a:rPr lang="en-US" sz="3200" dirty="0"/>
              <a:t>? this that is glorious in his apparel, travelling in the greatness of his strength? I that speak in righteousness, mighty to save.</a:t>
            </a:r>
          </a:p>
        </p:txBody>
      </p:sp>
      <p:pic>
        <p:nvPicPr>
          <p:cNvPr id="20482" name="Picture 2" descr="Rare 2,000-Year-old Fabrics Dyed with Lost Biblical Blue Discovered i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62" y="1981200"/>
            <a:ext cx="4514850" cy="33623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5612" y="5277535"/>
            <a:ext cx="4267200" cy="646331"/>
          </a:xfrm>
          <a:prstGeom prst="rect">
            <a:avLst/>
          </a:prstGeom>
          <a:noFill/>
          <a:ln>
            <a:solidFill>
              <a:schemeClr val="bg2"/>
            </a:solidFill>
          </a:ln>
        </p:spPr>
        <p:txBody>
          <a:bodyPr wrap="square" rtlCol="0" anchor="ctr" anchorCtr="1">
            <a:spAutoFit/>
          </a:bodyPr>
          <a:lstStyle/>
          <a:p>
            <a:r>
              <a:rPr lang="en-US" dirty="0" smtClean="0">
                <a:solidFill>
                  <a:schemeClr val="accent2">
                    <a:lumMod val="60000"/>
                    <a:lumOff val="40000"/>
                  </a:schemeClr>
                </a:solidFill>
              </a:rPr>
              <a:t>Rare 2,000-year-old dyed cloth, found in Israeli Cave</a:t>
            </a:r>
          </a:p>
        </p:txBody>
      </p:sp>
      <p:sp>
        <p:nvSpPr>
          <p:cNvPr id="5" name="Pentagon 4"/>
          <p:cNvSpPr/>
          <p:nvPr/>
        </p:nvSpPr>
        <p:spPr>
          <a:xfrm rot="1777173">
            <a:off x="1391045" y="2280095"/>
            <a:ext cx="6970395" cy="2486912"/>
          </a:xfrm>
          <a:prstGeom prst="homePlate">
            <a:avLst/>
          </a:prstGeom>
          <a:solidFill>
            <a:schemeClr val="accent2">
              <a:lumMod val="75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smtClean="0"/>
              <a:t>Isaiah points out the dual nature of the work Messiah was to do.  He would reveal Himself “in the greatness of His strength” to destroy His enemies, but “mighty to save” His children.  </a:t>
            </a:r>
            <a:endParaRPr lang="en-US" sz="2800" dirty="0"/>
          </a:p>
        </p:txBody>
      </p:sp>
    </p:spTree>
    <p:extLst>
      <p:ext uri="{BB962C8B-B14F-4D97-AF65-F5344CB8AC3E}">
        <p14:creationId xmlns:p14="http://schemas.microsoft.com/office/powerpoint/2010/main" val="1104819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Before the </a:t>
            </a:r>
            <a:r>
              <a:rPr lang="en-US" dirty="0" smtClean="0"/>
              <a:t>End: Matthew 24:6-16</a:t>
            </a:r>
            <a:endParaRPr lang="en-US" dirty="0"/>
          </a:p>
        </p:txBody>
      </p:sp>
      <p:sp>
        <p:nvSpPr>
          <p:cNvPr id="14" name="Content Placeholder 13"/>
          <p:cNvSpPr>
            <a:spLocks noGrp="1"/>
          </p:cNvSpPr>
          <p:nvPr>
            <p:ph idx="1"/>
          </p:nvPr>
        </p:nvSpPr>
        <p:spPr>
          <a:xfrm>
            <a:off x="1522413" y="1904999"/>
            <a:ext cx="3657599" cy="4114801"/>
          </a:xfrm>
        </p:spPr>
        <p:txBody>
          <a:bodyPr>
            <a:noAutofit/>
          </a:bodyPr>
          <a:lstStyle/>
          <a:p>
            <a:r>
              <a:rPr lang="en-US" sz="3200" b="1" baseline="30000" dirty="0"/>
              <a:t>6 </a:t>
            </a:r>
            <a:r>
              <a:rPr lang="en-US" sz="3200" dirty="0"/>
              <a:t>And ye shall hear of wars and </a:t>
            </a:r>
            <a:r>
              <a:rPr lang="en-US" sz="3200" dirty="0" err="1"/>
              <a:t>rumours</a:t>
            </a:r>
            <a:r>
              <a:rPr lang="en-US" sz="3200" dirty="0"/>
              <a:t> of wars: see that ye be not troubled: for all these things must come to pass, but the end is not yet</a:t>
            </a:r>
            <a:r>
              <a:rPr lang="en-US" sz="3200" dirty="0" smtClean="0"/>
              <a:t>.</a:t>
            </a:r>
            <a:endParaRPr lang="en-US" sz="3200" dirty="0"/>
          </a:p>
        </p:txBody>
      </p:sp>
      <p:pic>
        <p:nvPicPr>
          <p:cNvPr id="3074" name="Picture 2" descr="Wars &amp; Rumors of Wars :: End Times Research Ministry"/>
          <p:cNvPicPr>
            <a:picLocks noChangeAspect="1" noChangeArrowheads="1"/>
          </p:cNvPicPr>
          <p:nvPr/>
        </p:nvPicPr>
        <p:blipFill rotWithShape="1">
          <a:blip r:embed="rId2">
            <a:extLst>
              <a:ext uri="{28A0092B-C50C-407E-A947-70E740481C1C}">
                <a14:useLocalDpi xmlns:a14="http://schemas.microsoft.com/office/drawing/2010/main" val="0"/>
              </a:ext>
            </a:extLst>
          </a:blip>
          <a:srcRect l="33668" t="29634"/>
          <a:stretch/>
        </p:blipFill>
        <p:spPr bwMode="auto">
          <a:xfrm>
            <a:off x="5180012" y="1917841"/>
            <a:ext cx="6813519" cy="4254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6643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Winepress:  </a:t>
            </a:r>
            <a:r>
              <a:rPr lang="en-US" dirty="0" smtClean="0">
                <a:solidFill>
                  <a:schemeClr val="accent2">
                    <a:lumMod val="60000"/>
                    <a:lumOff val="40000"/>
                  </a:schemeClr>
                </a:solidFill>
              </a:rPr>
              <a:t>Isaiah 63:2-6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6246812" y="1904999"/>
            <a:ext cx="4343400" cy="4437153"/>
          </a:xfrm>
        </p:spPr>
        <p:txBody>
          <a:bodyPr>
            <a:normAutofit/>
          </a:bodyPr>
          <a:lstStyle/>
          <a:p>
            <a:r>
              <a:rPr lang="en-US" sz="3200" b="1" baseline="30000" dirty="0"/>
              <a:t>2 </a:t>
            </a:r>
            <a:r>
              <a:rPr lang="en-US" sz="3200" dirty="0"/>
              <a:t>Wherefore art thou red in thine apparel, and thy garments like him that </a:t>
            </a:r>
            <a:r>
              <a:rPr lang="en-US" sz="3200" dirty="0" err="1"/>
              <a:t>treadeth</a:t>
            </a:r>
            <a:r>
              <a:rPr lang="en-US" sz="3200" dirty="0"/>
              <a:t> in the </a:t>
            </a:r>
            <a:r>
              <a:rPr lang="en-US" sz="3200" dirty="0" err="1"/>
              <a:t>winefat</a:t>
            </a:r>
            <a:r>
              <a:rPr lang="en-US" sz="3200" dirty="0"/>
              <a:t>?</a:t>
            </a:r>
          </a:p>
        </p:txBody>
      </p:sp>
      <p:pic>
        <p:nvPicPr>
          <p:cNvPr id="21506" name="Picture 2" descr="The Best Ways to Remove Red Wine Stains - Clothing, Carpet, Upholster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212" y="1904999"/>
            <a:ext cx="4514850" cy="3000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65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Winepress:  </a:t>
            </a:r>
            <a:r>
              <a:rPr lang="en-US" dirty="0" smtClean="0">
                <a:solidFill>
                  <a:schemeClr val="accent2">
                    <a:lumMod val="60000"/>
                    <a:lumOff val="40000"/>
                  </a:schemeClr>
                </a:solidFill>
              </a:rPr>
              <a:t>Isaiah 63:3-6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561012" y="1904999"/>
            <a:ext cx="5791200" cy="4437153"/>
          </a:xfrm>
        </p:spPr>
        <p:txBody>
          <a:bodyPr>
            <a:normAutofit lnSpcReduction="10000"/>
          </a:bodyPr>
          <a:lstStyle/>
          <a:p>
            <a:r>
              <a:rPr lang="en-US" sz="3200" b="1" baseline="30000" dirty="0"/>
              <a:t>3 </a:t>
            </a:r>
            <a:r>
              <a:rPr lang="en-US" sz="3200" dirty="0"/>
              <a:t>I have trodden the winepress alone; and of the people there was none with me: for I will tread them in mine anger, and trample them in my fury; and their blood shall be sprinkled upon my garments, and I will stain all my raiment.</a:t>
            </a:r>
          </a:p>
        </p:txBody>
      </p:sp>
      <p:pic>
        <p:nvPicPr>
          <p:cNvPr id="25604" name="Picture 4" descr="Revelation 19: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2" y="2438400"/>
            <a:ext cx="5586986" cy="297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0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Winepress:  </a:t>
            </a:r>
            <a:r>
              <a:rPr lang="en-US" dirty="0" smtClean="0">
                <a:solidFill>
                  <a:schemeClr val="accent2">
                    <a:lumMod val="60000"/>
                    <a:lumOff val="40000"/>
                  </a:schemeClr>
                </a:solidFill>
              </a:rPr>
              <a:t>Isaiah 63:4-6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085012" y="1904999"/>
            <a:ext cx="3124200" cy="4437153"/>
          </a:xfrm>
        </p:spPr>
        <p:txBody>
          <a:bodyPr>
            <a:normAutofit/>
          </a:bodyPr>
          <a:lstStyle/>
          <a:p>
            <a:r>
              <a:rPr lang="en-US" sz="3200" b="1" baseline="30000" dirty="0"/>
              <a:t>4 </a:t>
            </a:r>
            <a:r>
              <a:rPr lang="en-US" sz="3200" dirty="0"/>
              <a:t>For the day of vengeance is in mine heart, and the year of my redeemed is come.</a:t>
            </a:r>
          </a:p>
        </p:txBody>
      </p:sp>
      <p:pic>
        <p:nvPicPr>
          <p:cNvPr id="26626" name="Picture 2" descr="The Winepress: He Who Drank Wrath Will Return to Tread It | Jen McCa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9562" y="1981200"/>
            <a:ext cx="5505449" cy="367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973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Winepress:  </a:t>
            </a:r>
            <a:r>
              <a:rPr lang="en-US" dirty="0" smtClean="0">
                <a:solidFill>
                  <a:schemeClr val="accent2">
                    <a:lumMod val="60000"/>
                    <a:lumOff val="40000"/>
                  </a:schemeClr>
                </a:solidFill>
              </a:rPr>
              <a:t>Isaiah 63:5-6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6018212" y="1904999"/>
            <a:ext cx="4953000" cy="4437153"/>
          </a:xfrm>
        </p:spPr>
        <p:txBody>
          <a:bodyPr>
            <a:normAutofit/>
          </a:bodyPr>
          <a:lstStyle/>
          <a:p>
            <a:r>
              <a:rPr lang="en-US" sz="3200" b="1" baseline="30000" dirty="0"/>
              <a:t>5 </a:t>
            </a:r>
            <a:r>
              <a:rPr lang="en-US" sz="3200" dirty="0"/>
              <a:t>And I looked, and there was none to help; and I wondered that there was none to uphold: therefore mine own arm brought salvation unto me; and my fury, it upheld me.</a:t>
            </a:r>
          </a:p>
        </p:txBody>
      </p:sp>
      <p:pic>
        <p:nvPicPr>
          <p:cNvPr id="27650" name="Picture 2" descr="Jesus - msyugioh123 Photo (33145282) - Fanp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3" y="1785135"/>
            <a:ext cx="4191000" cy="4427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548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Winepress:  </a:t>
            </a:r>
            <a:r>
              <a:rPr lang="en-US" dirty="0" smtClean="0">
                <a:solidFill>
                  <a:schemeClr val="accent2">
                    <a:lumMod val="60000"/>
                    <a:lumOff val="40000"/>
                  </a:schemeClr>
                </a:solidFill>
              </a:rPr>
              <a:t>Isaiah 63:6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085012" y="1904999"/>
            <a:ext cx="4038600" cy="4437153"/>
          </a:xfrm>
        </p:spPr>
        <p:txBody>
          <a:bodyPr>
            <a:normAutofit/>
          </a:bodyPr>
          <a:lstStyle/>
          <a:p>
            <a:r>
              <a:rPr lang="en-US" sz="3200" b="1" baseline="30000" dirty="0"/>
              <a:t>6 </a:t>
            </a:r>
            <a:r>
              <a:rPr lang="en-US" sz="3200" dirty="0"/>
              <a:t>And I will tread down the people in mine anger, and make them drunk in my fury, and I will bring down their strength to the earth.</a:t>
            </a:r>
          </a:p>
        </p:txBody>
      </p:sp>
      <p:pic>
        <p:nvPicPr>
          <p:cNvPr id="28674" name="Picture 2" descr="What is the Winepress of God's Wrath? Revelation 14:17-20 - Reading Ac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708" y="1904999"/>
            <a:ext cx="5715000" cy="394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90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Reaping:  Revelation 14:19-20</a:t>
            </a:r>
            <a:endParaRPr lang="en-US" dirty="0"/>
          </a:p>
        </p:txBody>
      </p:sp>
      <p:sp>
        <p:nvSpPr>
          <p:cNvPr id="3" name="Content Placeholder 2"/>
          <p:cNvSpPr>
            <a:spLocks noGrp="1"/>
          </p:cNvSpPr>
          <p:nvPr>
            <p:ph idx="1"/>
          </p:nvPr>
        </p:nvSpPr>
        <p:spPr>
          <a:xfrm>
            <a:off x="1522413" y="1904999"/>
            <a:ext cx="4419599" cy="4343401"/>
          </a:xfrm>
        </p:spPr>
        <p:txBody>
          <a:bodyPr>
            <a:normAutofit/>
          </a:bodyPr>
          <a:lstStyle/>
          <a:p>
            <a:r>
              <a:rPr lang="en-US" sz="3200" b="1" baseline="30000" dirty="0"/>
              <a:t>19 </a:t>
            </a:r>
            <a:r>
              <a:rPr lang="en-US" sz="3200" dirty="0"/>
              <a:t>And the angel thrust in his sickle into the earth, and gathered the vine of the earth, and cast it into the great winepress of the wrath of God.</a:t>
            </a:r>
            <a:endParaRPr lang="en-US" sz="3200" dirty="0">
              <a:solidFill>
                <a:schemeClr val="accent2">
                  <a:lumMod val="60000"/>
                  <a:lumOff val="40000"/>
                </a:schemeClr>
              </a:solidFill>
            </a:endParaRPr>
          </a:p>
        </p:txBody>
      </p:sp>
      <p:pic>
        <p:nvPicPr>
          <p:cNvPr id="29700" name="Picture 4" descr="Into the wine on TourMega - TourMe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2012" y="1904999"/>
            <a:ext cx="5606199" cy="3500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911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Reaping:  Revelation 14:20</a:t>
            </a:r>
            <a:endParaRPr lang="en-US" dirty="0"/>
          </a:p>
        </p:txBody>
      </p:sp>
      <p:sp>
        <p:nvSpPr>
          <p:cNvPr id="3" name="Content Placeholder 2"/>
          <p:cNvSpPr>
            <a:spLocks noGrp="1"/>
          </p:cNvSpPr>
          <p:nvPr>
            <p:ph idx="1"/>
          </p:nvPr>
        </p:nvSpPr>
        <p:spPr>
          <a:xfrm>
            <a:off x="1522413" y="1904999"/>
            <a:ext cx="4343399" cy="4343401"/>
          </a:xfrm>
        </p:spPr>
        <p:txBody>
          <a:bodyPr>
            <a:normAutofit fontScale="92500"/>
          </a:bodyPr>
          <a:lstStyle/>
          <a:p>
            <a:r>
              <a:rPr lang="en-US" sz="3200" b="1" baseline="30000" dirty="0"/>
              <a:t>20 </a:t>
            </a:r>
            <a:r>
              <a:rPr lang="en-US" sz="3200" dirty="0"/>
              <a:t>And the winepress was trodden without the city, and blood came out of the winepress, even unto the horse bridles, by the space of a thousand and six hundred furlongs.</a:t>
            </a:r>
            <a:endParaRPr lang="en-US" sz="3200" dirty="0">
              <a:solidFill>
                <a:schemeClr val="accent2">
                  <a:lumMod val="60000"/>
                  <a:lumOff val="40000"/>
                </a:schemeClr>
              </a:solidFill>
            </a:endParaRPr>
          </a:p>
        </p:txBody>
      </p:sp>
      <p:pic>
        <p:nvPicPr>
          <p:cNvPr id="30722" name="Picture 2" descr="Revelation Chapter 14 - Bible Answer Girl"/>
          <p:cNvPicPr>
            <a:picLocks noChangeAspect="1" noChangeArrowheads="1"/>
          </p:cNvPicPr>
          <p:nvPr/>
        </p:nvPicPr>
        <p:blipFill rotWithShape="1">
          <a:blip r:embed="rId2">
            <a:extLst>
              <a:ext uri="{28A0092B-C50C-407E-A947-70E740481C1C}">
                <a14:useLocalDpi xmlns:a14="http://schemas.microsoft.com/office/drawing/2010/main" val="0"/>
              </a:ext>
            </a:extLst>
          </a:blip>
          <a:srcRect l="10718" r="12889"/>
          <a:stretch/>
        </p:blipFill>
        <p:spPr bwMode="auto">
          <a:xfrm>
            <a:off x="5942012" y="1981200"/>
            <a:ext cx="54102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0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(605 or 604 BC):  </a:t>
            </a:r>
            <a:br>
              <a:rPr lang="en-US" dirty="0" smtClean="0"/>
            </a:br>
            <a:r>
              <a:rPr lang="en-US" dirty="0" smtClean="0">
                <a:solidFill>
                  <a:schemeClr val="accent2">
                    <a:lumMod val="60000"/>
                    <a:lumOff val="40000"/>
                  </a:schemeClr>
                </a:solidFill>
              </a:rPr>
              <a:t>Jeremiah 25:4-33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237412" y="1904999"/>
            <a:ext cx="3886200" cy="4437153"/>
          </a:xfrm>
        </p:spPr>
        <p:txBody>
          <a:bodyPr>
            <a:noAutofit/>
          </a:bodyPr>
          <a:lstStyle/>
          <a:p>
            <a:r>
              <a:rPr lang="en-US" sz="2800" b="1" baseline="30000" dirty="0"/>
              <a:t>4 </a:t>
            </a:r>
            <a:r>
              <a:rPr lang="en-US" sz="2800" dirty="0"/>
              <a:t>And the </a:t>
            </a:r>
            <a:r>
              <a:rPr lang="en-US" sz="2800" cap="small" dirty="0"/>
              <a:t>Lord</a:t>
            </a:r>
            <a:r>
              <a:rPr lang="en-US" sz="2800" dirty="0"/>
              <a:t> hath sent unto you all his servants the prophets, rising early and sending them; but ye have not hearkened, nor inclined your ear to hear</a:t>
            </a:r>
            <a:r>
              <a:rPr lang="en-US" sz="2800" dirty="0" smtClean="0"/>
              <a:t>.</a:t>
            </a:r>
            <a:endParaRPr lang="en-US" sz="2800" dirty="0"/>
          </a:p>
        </p:txBody>
      </p:sp>
      <p:pic>
        <p:nvPicPr>
          <p:cNvPr id="32770" name="Picture 2" descr="His Servants the Prophets | The American Citad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1915273"/>
            <a:ext cx="5791199" cy="3384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637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25:5-33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942012" y="1774861"/>
            <a:ext cx="4495800" cy="4437153"/>
          </a:xfrm>
        </p:spPr>
        <p:txBody>
          <a:bodyPr>
            <a:noAutofit/>
          </a:bodyPr>
          <a:lstStyle/>
          <a:p>
            <a:r>
              <a:rPr lang="en-US" sz="2800" b="1" baseline="30000" dirty="0"/>
              <a:t>5 </a:t>
            </a:r>
            <a:r>
              <a:rPr lang="en-US" sz="2800" dirty="0"/>
              <a:t>They said, Turn ye again now every one from his evil way, and from the evil of your doings, and dwell in the land that the </a:t>
            </a:r>
            <a:r>
              <a:rPr lang="en-US" sz="2800" cap="small" dirty="0"/>
              <a:t>Lord</a:t>
            </a:r>
            <a:r>
              <a:rPr lang="en-US" sz="2800" dirty="0"/>
              <a:t> hath given unto you and to your fathers for ever and ever:</a:t>
            </a:r>
          </a:p>
        </p:txBody>
      </p:sp>
      <p:pic>
        <p:nvPicPr>
          <p:cNvPr id="33794" name="Picture 2" descr="Turn to God Church Family eCard - Free Christian Ecards Online Greeting ..."/>
          <p:cNvPicPr>
            <a:picLocks noChangeAspect="1" noChangeArrowheads="1"/>
          </p:cNvPicPr>
          <p:nvPr/>
        </p:nvPicPr>
        <p:blipFill rotWithShape="1">
          <a:blip r:embed="rId2">
            <a:extLst>
              <a:ext uri="{28A0092B-C50C-407E-A947-70E740481C1C}">
                <a14:useLocalDpi xmlns:a14="http://schemas.microsoft.com/office/drawing/2010/main" val="0"/>
              </a:ext>
            </a:extLst>
          </a:blip>
          <a:srcRect r="42785"/>
          <a:stretch/>
        </p:blipFill>
        <p:spPr bwMode="auto">
          <a:xfrm>
            <a:off x="1522413" y="1762018"/>
            <a:ext cx="4259583" cy="431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79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25:6-33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942012" y="1774861"/>
            <a:ext cx="4495800" cy="4437153"/>
          </a:xfrm>
        </p:spPr>
        <p:txBody>
          <a:bodyPr>
            <a:noAutofit/>
          </a:bodyPr>
          <a:lstStyle/>
          <a:p>
            <a:r>
              <a:rPr lang="en-US" sz="3200" b="1" baseline="30000" dirty="0"/>
              <a:t>6 </a:t>
            </a:r>
            <a:r>
              <a:rPr lang="en-US" sz="3200" dirty="0"/>
              <a:t>And go not after other gods to serve them, and to worship them, and provoke me not to anger with the works of your hands; and I will do you no hurt.</a:t>
            </a:r>
          </a:p>
        </p:txBody>
      </p:sp>
      <p:pic>
        <p:nvPicPr>
          <p:cNvPr id="34818" name="Picture 2" descr="Do you think that money and fame means success? - Quo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3" y="2209800"/>
            <a:ext cx="4514850"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650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Before the </a:t>
            </a:r>
            <a:r>
              <a:rPr lang="en-US" dirty="0" smtClean="0"/>
              <a:t>End: Matthew 24:7-16</a:t>
            </a:r>
            <a:endParaRPr lang="en-US" dirty="0"/>
          </a:p>
        </p:txBody>
      </p:sp>
      <p:sp>
        <p:nvSpPr>
          <p:cNvPr id="14" name="Content Placeholder 13"/>
          <p:cNvSpPr>
            <a:spLocks noGrp="1"/>
          </p:cNvSpPr>
          <p:nvPr>
            <p:ph idx="1"/>
          </p:nvPr>
        </p:nvSpPr>
        <p:spPr>
          <a:xfrm>
            <a:off x="1522413" y="1904999"/>
            <a:ext cx="4876799" cy="4114801"/>
          </a:xfrm>
        </p:spPr>
        <p:txBody>
          <a:bodyPr>
            <a:noAutofit/>
          </a:bodyPr>
          <a:lstStyle/>
          <a:p>
            <a:r>
              <a:rPr lang="en-US" sz="3200" b="1" baseline="30000" dirty="0"/>
              <a:t>7 </a:t>
            </a:r>
            <a:r>
              <a:rPr lang="en-US" sz="3200" dirty="0"/>
              <a:t>For nation shall rise against nation, and kingdom against kingdom: and there shall be famines, and pestilences, and earthquakes, in divers places.</a:t>
            </a:r>
          </a:p>
          <a:p>
            <a:r>
              <a:rPr lang="en-US" sz="3200" b="1" baseline="30000" dirty="0"/>
              <a:t>8 </a:t>
            </a:r>
            <a:r>
              <a:rPr lang="en-US" sz="3200" dirty="0"/>
              <a:t>All these are the beginning of sorrows.</a:t>
            </a:r>
          </a:p>
        </p:txBody>
      </p:sp>
      <p:pic>
        <p:nvPicPr>
          <p:cNvPr id="4098" name="Picture 2" descr="God's wrath: Somalia Famine"/>
          <p:cNvPicPr>
            <a:picLocks noChangeAspect="1" noChangeArrowheads="1"/>
          </p:cNvPicPr>
          <p:nvPr/>
        </p:nvPicPr>
        <p:blipFill rotWithShape="1">
          <a:blip r:embed="rId2">
            <a:extLst>
              <a:ext uri="{28A0092B-C50C-407E-A947-70E740481C1C}">
                <a14:useLocalDpi xmlns:a14="http://schemas.microsoft.com/office/drawing/2010/main" val="0"/>
              </a:ext>
            </a:extLst>
          </a:blip>
          <a:srcRect l="17511"/>
          <a:stretch/>
        </p:blipFill>
        <p:spPr bwMode="auto">
          <a:xfrm>
            <a:off x="6704012" y="1904999"/>
            <a:ext cx="5123202" cy="4651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548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25:6-33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942012" y="1774861"/>
            <a:ext cx="4495800" cy="4437153"/>
          </a:xfrm>
        </p:spPr>
        <p:txBody>
          <a:bodyPr>
            <a:noAutofit/>
          </a:bodyPr>
          <a:lstStyle/>
          <a:p>
            <a:r>
              <a:rPr lang="en-US" sz="3200" b="1" baseline="30000" dirty="0"/>
              <a:t>6 </a:t>
            </a:r>
            <a:r>
              <a:rPr lang="en-US" sz="3200" dirty="0"/>
              <a:t>And go not after other gods to serve them, and to worship them, and provoke me not to anger with the works of your hands; and I will do you no hurt.</a:t>
            </a:r>
          </a:p>
        </p:txBody>
      </p:sp>
      <p:pic>
        <p:nvPicPr>
          <p:cNvPr id="35842" name="Picture 2" descr="MONEY AND FAME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812" y="1905000"/>
            <a:ext cx="3865436" cy="3865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34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25:7-33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942012" y="1774861"/>
            <a:ext cx="4495800" cy="4437153"/>
          </a:xfrm>
        </p:spPr>
        <p:txBody>
          <a:bodyPr>
            <a:noAutofit/>
          </a:bodyPr>
          <a:lstStyle/>
          <a:p>
            <a:r>
              <a:rPr lang="en-US" sz="3200" b="1" baseline="30000" dirty="0"/>
              <a:t>7 </a:t>
            </a:r>
            <a:r>
              <a:rPr lang="en-US" sz="3200" dirty="0"/>
              <a:t>Yet ye have not hearkened unto me, </a:t>
            </a:r>
            <a:r>
              <a:rPr lang="en-US" sz="3200" dirty="0" err="1"/>
              <a:t>saith</a:t>
            </a:r>
            <a:r>
              <a:rPr lang="en-US" sz="3200" dirty="0"/>
              <a:t> the </a:t>
            </a:r>
            <a:r>
              <a:rPr lang="en-US" sz="3200" cap="small" dirty="0"/>
              <a:t>Lord</a:t>
            </a:r>
            <a:r>
              <a:rPr lang="en-US" sz="3200" dirty="0"/>
              <a:t>; that ye might provoke me to anger with the works of your hands to your own </a:t>
            </a:r>
            <a:r>
              <a:rPr lang="en-US" sz="3200" dirty="0" smtClean="0"/>
              <a:t>hurt.</a:t>
            </a:r>
            <a:endParaRPr lang="en-US" sz="3200" dirty="0"/>
          </a:p>
        </p:txBody>
      </p:sp>
      <p:pic>
        <p:nvPicPr>
          <p:cNvPr id="36868" name="Picture 4" descr="Stop Self-Sabotaging: You're Really Your Own Worst Ene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7162" y="2362200"/>
            <a:ext cx="4514850" cy="252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01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25:8-33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6323012" y="1774861"/>
            <a:ext cx="4114800" cy="4437153"/>
          </a:xfrm>
        </p:spPr>
        <p:txBody>
          <a:bodyPr>
            <a:noAutofit/>
          </a:bodyPr>
          <a:lstStyle/>
          <a:p>
            <a:r>
              <a:rPr lang="en-US" sz="3200" b="1" baseline="30000" dirty="0"/>
              <a:t>8 </a:t>
            </a:r>
            <a:r>
              <a:rPr lang="en-US" sz="3200" dirty="0"/>
              <a:t>Therefore thus </a:t>
            </a:r>
            <a:r>
              <a:rPr lang="en-US" sz="3200" dirty="0" err="1"/>
              <a:t>saith</a:t>
            </a:r>
            <a:r>
              <a:rPr lang="en-US" sz="3200" dirty="0"/>
              <a:t> the </a:t>
            </a:r>
            <a:r>
              <a:rPr lang="en-US" sz="3200" cap="small" dirty="0"/>
              <a:t>Lord</a:t>
            </a:r>
            <a:r>
              <a:rPr lang="en-US" sz="3200" dirty="0"/>
              <a:t> of hosts; Because ye have not heard my words,</a:t>
            </a:r>
          </a:p>
        </p:txBody>
      </p:sp>
      <p:pic>
        <p:nvPicPr>
          <p:cNvPr id="37890" name="Picture 2" descr="Listening is a Management Skill We Must H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36" y="1905000"/>
            <a:ext cx="451485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30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25:9-33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4341812" y="1774861"/>
            <a:ext cx="7315200" cy="4437153"/>
          </a:xfrm>
        </p:spPr>
        <p:txBody>
          <a:bodyPr>
            <a:noAutofit/>
          </a:bodyPr>
          <a:lstStyle/>
          <a:p>
            <a:r>
              <a:rPr lang="en-US" sz="3200" b="1" baseline="30000" dirty="0"/>
              <a:t>9 </a:t>
            </a:r>
            <a:r>
              <a:rPr lang="en-US" sz="3200" dirty="0"/>
              <a:t>Behold, I will send and take all the families of the north, </a:t>
            </a:r>
            <a:r>
              <a:rPr lang="en-US" sz="3200" dirty="0" err="1"/>
              <a:t>saith</a:t>
            </a:r>
            <a:r>
              <a:rPr lang="en-US" sz="3200" dirty="0"/>
              <a:t> the </a:t>
            </a:r>
            <a:r>
              <a:rPr lang="en-US" sz="3200" cap="small" dirty="0"/>
              <a:t>Lord</a:t>
            </a:r>
            <a:r>
              <a:rPr lang="en-US" sz="3200" dirty="0"/>
              <a:t>, and </a:t>
            </a:r>
            <a:r>
              <a:rPr lang="en-US" sz="3200" dirty="0" err="1"/>
              <a:t>Nebuchadrezzar</a:t>
            </a:r>
            <a:r>
              <a:rPr lang="en-US" sz="3200" dirty="0"/>
              <a:t> the king of Babylon, my servant, and will bring them against this land, and against the inhabitants thereof, and against all these nations round about, and will utterly destroy them, and make them an astonishment, and an hissing, and perpetual desolations.</a:t>
            </a:r>
          </a:p>
        </p:txBody>
      </p:sp>
      <p:pic>
        <p:nvPicPr>
          <p:cNvPr id="38916" name="Picture 4" descr="Desolation is Underway: Do you have enough water to Survive | The Hil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456" y="2396849"/>
            <a:ext cx="3923356" cy="3193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937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25:10-33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6170612" y="1774861"/>
            <a:ext cx="5486400" cy="4437153"/>
          </a:xfrm>
        </p:spPr>
        <p:txBody>
          <a:bodyPr>
            <a:noAutofit/>
          </a:bodyPr>
          <a:lstStyle/>
          <a:p>
            <a:r>
              <a:rPr lang="en-US" sz="3200" b="1" baseline="30000" dirty="0"/>
              <a:t>10 </a:t>
            </a:r>
            <a:r>
              <a:rPr lang="en-US" sz="3200" dirty="0"/>
              <a:t>Moreover I will take from them the voice of mirth, and the voice of gladness, the voice of the bridegroom, and the voice of the bride, the sound of the millstones, and the light of the candle.</a:t>
            </a:r>
          </a:p>
        </p:txBody>
      </p:sp>
      <p:pic>
        <p:nvPicPr>
          <p:cNvPr id="39938" name="Picture 2" descr="Désolation photo et image | world Images fotocommun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3" y="1905000"/>
            <a:ext cx="4514850" cy="3162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55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25:11-33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161212" y="1774861"/>
            <a:ext cx="4495800" cy="4437153"/>
          </a:xfrm>
        </p:spPr>
        <p:txBody>
          <a:bodyPr>
            <a:noAutofit/>
          </a:bodyPr>
          <a:lstStyle/>
          <a:p>
            <a:r>
              <a:rPr lang="en-US" sz="3200" b="1" baseline="30000" dirty="0"/>
              <a:t>11 </a:t>
            </a:r>
            <a:r>
              <a:rPr lang="en-US" sz="3200" dirty="0"/>
              <a:t>And this whole land shall be a desolation, and an astonishment; and these nations shall serve the king of Babylon seventy years.</a:t>
            </a:r>
          </a:p>
        </p:txBody>
      </p:sp>
      <p:pic>
        <p:nvPicPr>
          <p:cNvPr id="40962" name="Picture 2" descr="Waiting on the Lord! One Year, 30 Year, 2,600 Year Prayer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217612" y="1981200"/>
            <a:ext cx="5791197"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9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25:12-33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865812" y="1774861"/>
            <a:ext cx="5791200" cy="4437153"/>
          </a:xfrm>
        </p:spPr>
        <p:txBody>
          <a:bodyPr>
            <a:noAutofit/>
          </a:bodyPr>
          <a:lstStyle/>
          <a:p>
            <a:r>
              <a:rPr lang="en-US" sz="3200" b="1" baseline="30000" dirty="0"/>
              <a:t>12 </a:t>
            </a:r>
            <a:r>
              <a:rPr lang="en-US" sz="3200" dirty="0"/>
              <a:t>And it shall come to pass, when seventy years are accomplished, that I will punish the king of Babylon, and that nation, </a:t>
            </a:r>
            <a:r>
              <a:rPr lang="en-US" sz="3200" dirty="0" err="1"/>
              <a:t>saith</a:t>
            </a:r>
            <a:r>
              <a:rPr lang="en-US" sz="3200" dirty="0"/>
              <a:t> the </a:t>
            </a:r>
            <a:r>
              <a:rPr lang="en-US" sz="3200" cap="small" dirty="0"/>
              <a:t>Lord</a:t>
            </a:r>
            <a:r>
              <a:rPr lang="en-US" sz="3200" dirty="0"/>
              <a:t>, for their iniquity, and the land of the Chaldeans, and will make it perpetual desolations.</a:t>
            </a:r>
          </a:p>
        </p:txBody>
      </p:sp>
      <p:pic>
        <p:nvPicPr>
          <p:cNvPr id="41986" name="Picture 2" descr="Reddit - Dive into anyth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290" y="1790903"/>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645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25:13-33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186363" y="1774861"/>
            <a:ext cx="5861049" cy="4437153"/>
          </a:xfrm>
        </p:spPr>
        <p:txBody>
          <a:bodyPr>
            <a:noAutofit/>
          </a:bodyPr>
          <a:lstStyle/>
          <a:p>
            <a:r>
              <a:rPr lang="en-US" sz="3200" b="1" baseline="30000" dirty="0"/>
              <a:t>13 </a:t>
            </a:r>
            <a:r>
              <a:rPr lang="en-US" sz="3200" dirty="0"/>
              <a:t>And I will bring upon that land all my words which I have pronounced against it, even all that is written in this book, which Jeremiah hath prophesied against all the nations.</a:t>
            </a:r>
          </a:p>
        </p:txBody>
      </p:sp>
      <p:pic>
        <p:nvPicPr>
          <p:cNvPr id="43010" name="Picture 2" descr="Jewish Painting: The Exodus and the Babylonian Exile of Israel - Alex Lev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2413" y="1752600"/>
            <a:ext cx="3663950" cy="366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10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25:14-33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6170612" y="1774861"/>
            <a:ext cx="4876800" cy="4437153"/>
          </a:xfrm>
        </p:spPr>
        <p:txBody>
          <a:bodyPr>
            <a:noAutofit/>
          </a:bodyPr>
          <a:lstStyle/>
          <a:p>
            <a:r>
              <a:rPr lang="en-US" sz="3200" b="1" baseline="30000" dirty="0"/>
              <a:t>14 </a:t>
            </a:r>
            <a:r>
              <a:rPr lang="en-US" sz="3200" dirty="0"/>
              <a:t>For many nations and great kings shall serve themselves of them also: and I will recompense them according to their deeds, and according to the works of their own hands.</a:t>
            </a:r>
          </a:p>
        </p:txBody>
      </p:sp>
      <p:pic>
        <p:nvPicPr>
          <p:cNvPr id="44034" name="Picture 2" descr="The Spirit of our Age Parallels The Babylonian Captivity - MIDDLE EART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1799" y="1785257"/>
            <a:ext cx="5207312"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952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25:15-33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6170612" y="1774861"/>
            <a:ext cx="4876800" cy="4437153"/>
          </a:xfrm>
        </p:spPr>
        <p:txBody>
          <a:bodyPr>
            <a:noAutofit/>
          </a:bodyPr>
          <a:lstStyle/>
          <a:p>
            <a:r>
              <a:rPr lang="en-US" sz="3200" b="1" baseline="30000" dirty="0"/>
              <a:t>15 </a:t>
            </a:r>
            <a:r>
              <a:rPr lang="en-US" sz="3200" dirty="0"/>
              <a:t>For thus </a:t>
            </a:r>
            <a:r>
              <a:rPr lang="en-US" sz="3200" dirty="0" err="1"/>
              <a:t>saith</a:t>
            </a:r>
            <a:r>
              <a:rPr lang="en-US" sz="3200" dirty="0"/>
              <a:t> the </a:t>
            </a:r>
            <a:r>
              <a:rPr lang="en-US" sz="3200" cap="small" dirty="0"/>
              <a:t>Lord</a:t>
            </a:r>
            <a:r>
              <a:rPr lang="en-US" sz="3200" dirty="0"/>
              <a:t> God of Israel unto me; Take the wine cup of this fury at my hand, and cause all the nations, to whom I send thee, to drink it.</a:t>
            </a:r>
          </a:p>
        </p:txBody>
      </p:sp>
      <p:pic>
        <p:nvPicPr>
          <p:cNvPr id="45058" name="Picture 2" descr="Revelation Week 8 - The Wine of God's Wrath"/>
          <p:cNvPicPr>
            <a:picLocks noChangeAspect="1" noChangeArrowheads="1"/>
          </p:cNvPicPr>
          <p:nvPr/>
        </p:nvPicPr>
        <p:blipFill rotWithShape="1">
          <a:blip r:embed="rId2">
            <a:extLst>
              <a:ext uri="{28A0092B-C50C-407E-A947-70E740481C1C}">
                <a14:useLocalDpi xmlns:a14="http://schemas.microsoft.com/office/drawing/2010/main" val="0"/>
              </a:ext>
            </a:extLst>
          </a:blip>
          <a:srcRect l="16832" b="10020"/>
          <a:stretch/>
        </p:blipFill>
        <p:spPr bwMode="auto">
          <a:xfrm>
            <a:off x="1150377" y="2057400"/>
            <a:ext cx="5020235"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00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Before the </a:t>
            </a:r>
            <a:r>
              <a:rPr lang="en-US" dirty="0" smtClean="0"/>
              <a:t>End: Matthew 24:9-16</a:t>
            </a:r>
            <a:endParaRPr lang="en-US" dirty="0"/>
          </a:p>
        </p:txBody>
      </p:sp>
      <p:sp>
        <p:nvSpPr>
          <p:cNvPr id="14" name="Content Placeholder 13"/>
          <p:cNvSpPr>
            <a:spLocks noGrp="1"/>
          </p:cNvSpPr>
          <p:nvPr>
            <p:ph idx="1"/>
          </p:nvPr>
        </p:nvSpPr>
        <p:spPr>
          <a:xfrm>
            <a:off x="1522413" y="1904999"/>
            <a:ext cx="4419599" cy="4114801"/>
          </a:xfrm>
        </p:spPr>
        <p:txBody>
          <a:bodyPr>
            <a:noAutofit/>
          </a:bodyPr>
          <a:lstStyle/>
          <a:p>
            <a:r>
              <a:rPr lang="en-US" sz="3200" b="1" baseline="30000" dirty="0"/>
              <a:t>9 </a:t>
            </a:r>
            <a:r>
              <a:rPr lang="en-US" sz="3200" dirty="0"/>
              <a:t>Then shall they deliver you up to be afflicted, and shall kill you: and ye shall be hated of all nations for my name's sake.</a:t>
            </a:r>
          </a:p>
        </p:txBody>
      </p:sp>
      <p:pic>
        <p:nvPicPr>
          <p:cNvPr id="5122" name="Picture 2" descr="&quot;A Picture Is Worth a 1000 Words&quot; - Center Barnstead Christian Church"/>
          <p:cNvPicPr>
            <a:picLocks noChangeAspect="1" noChangeArrowheads="1"/>
          </p:cNvPicPr>
          <p:nvPr/>
        </p:nvPicPr>
        <p:blipFill rotWithShape="1">
          <a:blip r:embed="rId2">
            <a:extLst>
              <a:ext uri="{28A0092B-C50C-407E-A947-70E740481C1C}">
                <a14:useLocalDpi xmlns:a14="http://schemas.microsoft.com/office/drawing/2010/main" val="0"/>
              </a:ext>
            </a:extLst>
          </a:blip>
          <a:srcRect l="13502" r="12236"/>
          <a:stretch/>
        </p:blipFill>
        <p:spPr bwMode="auto">
          <a:xfrm>
            <a:off x="6627812" y="1927260"/>
            <a:ext cx="5015570" cy="3505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2335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25:16-33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237412" y="1774861"/>
            <a:ext cx="3810000" cy="4437153"/>
          </a:xfrm>
        </p:spPr>
        <p:txBody>
          <a:bodyPr>
            <a:noAutofit/>
          </a:bodyPr>
          <a:lstStyle/>
          <a:p>
            <a:r>
              <a:rPr lang="en-US" sz="3200" b="1" baseline="30000" dirty="0"/>
              <a:t>16 </a:t>
            </a:r>
            <a:r>
              <a:rPr lang="en-US" sz="3200" dirty="0"/>
              <a:t>And they shall drink, and be moved, and be mad, because of the sword that I will send among them.</a:t>
            </a:r>
          </a:p>
        </p:txBody>
      </p:sp>
      <p:pic>
        <p:nvPicPr>
          <p:cNvPr id="46082" name="Picture 2" descr="Revelation Chapter 14b The Winep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612" y="1774861"/>
            <a:ext cx="5715000" cy="3694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87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25:16-33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237412" y="1774861"/>
            <a:ext cx="3810000" cy="4437153"/>
          </a:xfrm>
        </p:spPr>
        <p:txBody>
          <a:bodyPr>
            <a:noAutofit/>
          </a:bodyPr>
          <a:lstStyle/>
          <a:p>
            <a:r>
              <a:rPr lang="en-US" sz="3200" b="1" baseline="30000" dirty="0"/>
              <a:t>16 </a:t>
            </a:r>
            <a:r>
              <a:rPr lang="en-US" sz="3200" dirty="0"/>
              <a:t>And they shall drink, and be moved, and be mad, because of the sword that I will send among them.</a:t>
            </a:r>
          </a:p>
        </p:txBody>
      </p:sp>
      <p:pic>
        <p:nvPicPr>
          <p:cNvPr id="46082" name="Picture 2" descr="Revelation Chapter 14b The Winep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612" y="1774861"/>
            <a:ext cx="5715000" cy="3694659"/>
          </a:xfrm>
          <a:prstGeom prst="rect">
            <a:avLst/>
          </a:prstGeom>
          <a:noFill/>
          <a:extLst>
            <a:ext uri="{909E8E84-426E-40DD-AFC4-6F175D3DCCD1}">
              <a14:hiddenFill xmlns:a14="http://schemas.microsoft.com/office/drawing/2010/main">
                <a:solidFill>
                  <a:srgbClr val="FFFFFF"/>
                </a:solidFill>
              </a14:hiddenFill>
            </a:ext>
          </a:extLst>
        </p:spPr>
      </p:pic>
      <p:sp>
        <p:nvSpPr>
          <p:cNvPr id="4" name="Pentagon 3"/>
          <p:cNvSpPr/>
          <p:nvPr/>
        </p:nvSpPr>
        <p:spPr>
          <a:xfrm rot="21440419">
            <a:off x="-191785" y="863693"/>
            <a:ext cx="7786053" cy="5120154"/>
          </a:xfrm>
          <a:prstGeom prst="homePlat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smtClean="0"/>
              <a:t>A graphic portrayal of the panic and terror experienced by the various nations as the Babylonian conqueror advances upon them.  The wine of God’s wrath will intoxicate them, as it were, with dread and despair.  Like drunken men they react violently and irrationally.  </a:t>
            </a:r>
            <a:endParaRPr lang="en-US" sz="2800" dirty="0"/>
          </a:p>
        </p:txBody>
      </p:sp>
    </p:spTree>
    <p:extLst>
      <p:ext uri="{BB962C8B-B14F-4D97-AF65-F5344CB8AC3E}">
        <p14:creationId xmlns:p14="http://schemas.microsoft.com/office/powerpoint/2010/main" val="90149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25:17-33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7237412" y="1774861"/>
            <a:ext cx="3810000" cy="4437153"/>
          </a:xfrm>
        </p:spPr>
        <p:txBody>
          <a:bodyPr>
            <a:noAutofit/>
          </a:bodyPr>
          <a:lstStyle/>
          <a:p>
            <a:r>
              <a:rPr lang="en-US" sz="3200" b="1" baseline="30000" dirty="0"/>
              <a:t>17 </a:t>
            </a:r>
            <a:r>
              <a:rPr lang="en-US" sz="3200" dirty="0"/>
              <a:t>Then took I the cup at the </a:t>
            </a:r>
            <a:r>
              <a:rPr lang="en-US" sz="3200" cap="small" dirty="0"/>
              <a:t>Lord</a:t>
            </a:r>
            <a:r>
              <a:rPr lang="en-US" sz="3200" dirty="0"/>
              <a:t>'s hand, and made all the nations to drink, unto whom the </a:t>
            </a:r>
            <a:r>
              <a:rPr lang="en-US" sz="3200" cap="small" dirty="0"/>
              <a:t>Lord</a:t>
            </a:r>
            <a:r>
              <a:rPr lang="en-US" sz="3200" dirty="0"/>
              <a:t> had sent me:</a:t>
            </a:r>
          </a:p>
        </p:txBody>
      </p:sp>
      <p:pic>
        <p:nvPicPr>
          <p:cNvPr id="47108" name="Picture 4" descr="Jeremiah 36: scribe ins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5372" y="1761162"/>
            <a:ext cx="5632039" cy="3695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18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25:18-33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789612" y="1774861"/>
            <a:ext cx="5257800" cy="4437153"/>
          </a:xfrm>
        </p:spPr>
        <p:txBody>
          <a:bodyPr>
            <a:noAutofit/>
          </a:bodyPr>
          <a:lstStyle/>
          <a:p>
            <a:r>
              <a:rPr lang="en-US" sz="3200" b="1" baseline="30000" dirty="0"/>
              <a:t>18 </a:t>
            </a:r>
            <a:r>
              <a:rPr lang="en-US" sz="3200" dirty="0"/>
              <a:t>To wit, Jerusalem, and the cities of Judah, and the kings thereof, and the princes thereof, to make them a desolation, an astonishment, an hissing, and a curse; as it is this day;</a:t>
            </a:r>
          </a:p>
        </p:txBody>
      </p:sp>
      <p:pic>
        <p:nvPicPr>
          <p:cNvPr id="6" name="Picture 2" descr="I AM, The Word, and The Comforter: Revelation: Chapters 12-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2" y="1802259"/>
            <a:ext cx="5282391" cy="3842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81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25:19-33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865812" y="1774861"/>
            <a:ext cx="5791200" cy="4437153"/>
          </a:xfrm>
        </p:spPr>
        <p:txBody>
          <a:bodyPr>
            <a:noAutofit/>
          </a:bodyPr>
          <a:lstStyle/>
          <a:p>
            <a:r>
              <a:rPr lang="en-US" sz="3200" b="1" baseline="30000" dirty="0"/>
              <a:t>19 </a:t>
            </a:r>
            <a:r>
              <a:rPr lang="en-US" sz="3200" dirty="0"/>
              <a:t>Pharaoh king of Egypt, and his servants, and his princes, and all his people;</a:t>
            </a:r>
          </a:p>
          <a:p>
            <a:r>
              <a:rPr lang="en-US" sz="3200" b="1" baseline="30000" dirty="0"/>
              <a:t>20 </a:t>
            </a:r>
            <a:r>
              <a:rPr lang="en-US" sz="3200" dirty="0"/>
              <a:t>And all the mingled people, and all the kings of the land of </a:t>
            </a:r>
            <a:r>
              <a:rPr lang="en-US" sz="3200" dirty="0" err="1"/>
              <a:t>Uz</a:t>
            </a:r>
            <a:r>
              <a:rPr lang="en-US" sz="3200" dirty="0"/>
              <a:t>, and all the kings of the land of the Philistines, and Ashkelon, and </a:t>
            </a:r>
            <a:r>
              <a:rPr lang="en-US" sz="3200" dirty="0" err="1"/>
              <a:t>Azzah</a:t>
            </a:r>
            <a:r>
              <a:rPr lang="en-US" sz="3200" dirty="0"/>
              <a:t>, and </a:t>
            </a:r>
            <a:r>
              <a:rPr lang="en-US" sz="3200" dirty="0" err="1"/>
              <a:t>Ekron</a:t>
            </a:r>
            <a:r>
              <a:rPr lang="en-US" sz="3200" dirty="0"/>
              <a:t>, and the remnant of Ashdod,</a:t>
            </a:r>
          </a:p>
        </p:txBody>
      </p:sp>
      <p:pic>
        <p:nvPicPr>
          <p:cNvPr id="50178" name="Picture 2" descr="Battles of Empires: The Fall of Egy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7612" y="2057400"/>
            <a:ext cx="4514850" cy="3524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23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25:21-33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256211" y="1774861"/>
            <a:ext cx="5715001" cy="4437153"/>
          </a:xfrm>
        </p:spPr>
        <p:txBody>
          <a:bodyPr>
            <a:noAutofit/>
          </a:bodyPr>
          <a:lstStyle/>
          <a:p>
            <a:r>
              <a:rPr lang="en-US" sz="3200" b="1" baseline="30000" dirty="0"/>
              <a:t>21 </a:t>
            </a:r>
            <a:r>
              <a:rPr lang="en-US" sz="3200" dirty="0"/>
              <a:t>Edom, and Moab, and the children of Ammon,</a:t>
            </a:r>
          </a:p>
          <a:p>
            <a:r>
              <a:rPr lang="en-US" sz="3200" b="1" baseline="30000" dirty="0"/>
              <a:t>22 </a:t>
            </a:r>
            <a:r>
              <a:rPr lang="en-US" sz="3200" dirty="0"/>
              <a:t>And all the kings of </a:t>
            </a:r>
            <a:r>
              <a:rPr lang="en-US" sz="3200" dirty="0" err="1"/>
              <a:t>Tyrus</a:t>
            </a:r>
            <a:r>
              <a:rPr lang="en-US" sz="3200" dirty="0"/>
              <a:t>, and all the kings of </a:t>
            </a:r>
            <a:r>
              <a:rPr lang="en-US" sz="3200" dirty="0" err="1"/>
              <a:t>Zidon</a:t>
            </a:r>
            <a:r>
              <a:rPr lang="en-US" sz="3200" dirty="0"/>
              <a:t>, and the kings of the isles which are beyond the sea,</a:t>
            </a:r>
          </a:p>
          <a:p>
            <a:r>
              <a:rPr lang="en-US" sz="3200" b="1" baseline="30000" dirty="0"/>
              <a:t>23 </a:t>
            </a:r>
            <a:r>
              <a:rPr lang="en-US" sz="3200" dirty="0" err="1"/>
              <a:t>Dedan</a:t>
            </a:r>
            <a:r>
              <a:rPr lang="en-US" sz="3200" dirty="0"/>
              <a:t>, and </a:t>
            </a:r>
            <a:r>
              <a:rPr lang="en-US" sz="3200" dirty="0" err="1"/>
              <a:t>Tema</a:t>
            </a:r>
            <a:r>
              <a:rPr lang="en-US" sz="3200" dirty="0"/>
              <a:t>, and </a:t>
            </a:r>
            <a:r>
              <a:rPr lang="en-US" sz="3200" dirty="0" err="1"/>
              <a:t>Buz</a:t>
            </a:r>
            <a:r>
              <a:rPr lang="en-US" sz="3200" dirty="0"/>
              <a:t>, and all that are in the utmost corners,</a:t>
            </a:r>
          </a:p>
        </p:txBody>
      </p:sp>
      <p:pic>
        <p:nvPicPr>
          <p:cNvPr id="51202" name="Picture 2" descr="The True Explanation For The Fall of Ancient Egypt"/>
          <p:cNvPicPr>
            <a:picLocks noChangeAspect="1" noChangeArrowheads="1"/>
          </p:cNvPicPr>
          <p:nvPr/>
        </p:nvPicPr>
        <p:blipFill rotWithShape="1">
          <a:blip r:embed="rId2">
            <a:extLst>
              <a:ext uri="{28A0092B-C50C-407E-A947-70E740481C1C}">
                <a14:useLocalDpi xmlns:a14="http://schemas.microsoft.com/office/drawing/2010/main" val="0"/>
              </a:ext>
            </a:extLst>
          </a:blip>
          <a:srcRect l="28613" r="25817"/>
          <a:stretch/>
        </p:blipFill>
        <p:spPr bwMode="auto">
          <a:xfrm>
            <a:off x="1522412" y="1731196"/>
            <a:ext cx="3733799" cy="4598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11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25:24-33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256211" y="1774861"/>
            <a:ext cx="5715001" cy="4437153"/>
          </a:xfrm>
        </p:spPr>
        <p:txBody>
          <a:bodyPr>
            <a:noAutofit/>
          </a:bodyPr>
          <a:lstStyle/>
          <a:p>
            <a:r>
              <a:rPr lang="en-US" sz="3200" b="1" baseline="30000" dirty="0"/>
              <a:t>24 </a:t>
            </a:r>
            <a:r>
              <a:rPr lang="en-US" sz="3200" dirty="0"/>
              <a:t>And all the kings of Arabia, and all the kings of the mingled people that dwell in the desert,</a:t>
            </a:r>
          </a:p>
          <a:p>
            <a:r>
              <a:rPr lang="en-US" sz="3200" b="1" baseline="30000" dirty="0"/>
              <a:t>25 </a:t>
            </a:r>
            <a:r>
              <a:rPr lang="en-US" sz="3200" dirty="0"/>
              <a:t>And all the kings of </a:t>
            </a:r>
            <a:r>
              <a:rPr lang="en-US" sz="3200" dirty="0" err="1"/>
              <a:t>Zimri</a:t>
            </a:r>
            <a:r>
              <a:rPr lang="en-US" sz="3200" dirty="0"/>
              <a:t>, and all the kings of Elam, and all the kings of the Medes,</a:t>
            </a:r>
          </a:p>
        </p:txBody>
      </p:sp>
      <p:pic>
        <p:nvPicPr>
          <p:cNvPr id="52226" name="Picture 2" descr="The Scattering of Israel - End Times Tr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930" y="1981200"/>
            <a:ext cx="4514850" cy="307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33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25:26-33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256211" y="1981200"/>
            <a:ext cx="5943601" cy="4230814"/>
          </a:xfrm>
        </p:spPr>
        <p:txBody>
          <a:bodyPr>
            <a:noAutofit/>
          </a:bodyPr>
          <a:lstStyle/>
          <a:p>
            <a:r>
              <a:rPr lang="en-US" sz="3200" b="1" baseline="30000" dirty="0"/>
              <a:t>26 </a:t>
            </a:r>
            <a:r>
              <a:rPr lang="en-US" sz="3200" dirty="0"/>
              <a:t>And all the kings of the north, far and near, one with another, and all the kingdoms of the world, which are upon the face of the earth: and the king of </a:t>
            </a:r>
            <a:r>
              <a:rPr lang="en-US" sz="3200" dirty="0" err="1"/>
              <a:t>Sheshach</a:t>
            </a:r>
            <a:r>
              <a:rPr lang="en-US" sz="3200" dirty="0"/>
              <a:t> shall drink after them.</a:t>
            </a:r>
            <a:endParaRPr lang="en-US" sz="3200" dirty="0" smtClean="0"/>
          </a:p>
        </p:txBody>
      </p:sp>
      <p:pic>
        <p:nvPicPr>
          <p:cNvPr id="53250" name="Picture 2" descr="New Evidence Verifies Biblical Accounts of the Babylonian Destruct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649" y="2438400"/>
            <a:ext cx="4514850" cy="260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344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25:27-33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256211" y="1981200"/>
            <a:ext cx="5943601" cy="4230814"/>
          </a:xfrm>
        </p:spPr>
        <p:txBody>
          <a:bodyPr>
            <a:noAutofit/>
          </a:bodyPr>
          <a:lstStyle/>
          <a:p>
            <a:r>
              <a:rPr lang="en-US" sz="3200" b="1" baseline="30000" dirty="0"/>
              <a:t>27 </a:t>
            </a:r>
            <a:r>
              <a:rPr lang="en-US" sz="3200" dirty="0"/>
              <a:t>Therefore thou shalt say unto them, Thus </a:t>
            </a:r>
            <a:r>
              <a:rPr lang="en-US" sz="3200" dirty="0" err="1"/>
              <a:t>saith</a:t>
            </a:r>
            <a:r>
              <a:rPr lang="en-US" sz="3200" dirty="0"/>
              <a:t> the </a:t>
            </a:r>
            <a:r>
              <a:rPr lang="en-US" sz="3200" cap="small" dirty="0"/>
              <a:t>Lord</a:t>
            </a:r>
            <a:r>
              <a:rPr lang="en-US" sz="3200" dirty="0"/>
              <a:t> of hosts, the God of Israel; Drink ye, and be drunken, and </a:t>
            </a:r>
            <a:r>
              <a:rPr lang="en-US" sz="3200" dirty="0" err="1"/>
              <a:t>spue</a:t>
            </a:r>
            <a:r>
              <a:rPr lang="en-US" sz="3200" dirty="0"/>
              <a:t>, and fall, and rise no more, because of the sword which I will send among you.</a:t>
            </a:r>
            <a:endParaRPr lang="en-US" sz="3200" dirty="0" smtClean="0"/>
          </a:p>
        </p:txBody>
      </p:sp>
      <p:pic>
        <p:nvPicPr>
          <p:cNvPr id="54274" name="Picture 2" descr="The Destruction of Heaven and Earth and the New Heaven and Eart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012" y="1790272"/>
            <a:ext cx="4144779"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7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Historical Winepress:  </a:t>
            </a:r>
            <a:br>
              <a:rPr lang="en-US" dirty="0" smtClean="0"/>
            </a:br>
            <a:r>
              <a:rPr lang="en-US" dirty="0" smtClean="0">
                <a:solidFill>
                  <a:schemeClr val="accent2">
                    <a:lumMod val="60000"/>
                    <a:lumOff val="40000"/>
                  </a:schemeClr>
                </a:solidFill>
              </a:rPr>
              <a:t>Jeremiah 25:28-33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6246814" y="1826658"/>
            <a:ext cx="4419600" cy="4230814"/>
          </a:xfrm>
        </p:spPr>
        <p:txBody>
          <a:bodyPr>
            <a:noAutofit/>
          </a:bodyPr>
          <a:lstStyle/>
          <a:p>
            <a:r>
              <a:rPr lang="en-US" sz="3200" b="1" baseline="30000" dirty="0"/>
              <a:t>28 </a:t>
            </a:r>
            <a:r>
              <a:rPr lang="en-US" sz="3200" dirty="0"/>
              <a:t>And it shall be, if they refuse to take the cup at thine hand to drink, then shalt thou say unto them, Thus </a:t>
            </a:r>
            <a:r>
              <a:rPr lang="en-US" sz="3200" dirty="0" err="1"/>
              <a:t>saith</a:t>
            </a:r>
            <a:r>
              <a:rPr lang="en-US" sz="3200" dirty="0"/>
              <a:t> the </a:t>
            </a:r>
            <a:r>
              <a:rPr lang="en-US" sz="3200" cap="small" dirty="0"/>
              <a:t>Lord</a:t>
            </a:r>
            <a:r>
              <a:rPr lang="en-US" sz="3200" dirty="0"/>
              <a:t> of hosts; Ye shall certainly drink.</a:t>
            </a:r>
            <a:endParaRPr lang="en-US" sz="3200" dirty="0" smtClean="0"/>
          </a:p>
        </p:txBody>
      </p:sp>
      <p:pic>
        <p:nvPicPr>
          <p:cNvPr id="55302" name="Picture 6" descr="The Fifth Cup - The Cup Of Wrath, And God's Chosen | The Bible Unveiled"/>
          <p:cNvPicPr>
            <a:picLocks noChangeAspect="1" noChangeArrowheads="1"/>
          </p:cNvPicPr>
          <p:nvPr/>
        </p:nvPicPr>
        <p:blipFill rotWithShape="1">
          <a:blip r:embed="rId2">
            <a:extLst>
              <a:ext uri="{28A0092B-C50C-407E-A947-70E740481C1C}">
                <a14:useLocalDpi xmlns:a14="http://schemas.microsoft.com/office/drawing/2010/main" val="0"/>
              </a:ext>
            </a:extLst>
          </a:blip>
          <a:srcRect l="21009" t="-3007" r="19920" b="3007"/>
          <a:stretch/>
        </p:blipFill>
        <p:spPr bwMode="auto">
          <a:xfrm>
            <a:off x="1674812" y="1722634"/>
            <a:ext cx="401052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83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Before the </a:t>
            </a:r>
            <a:r>
              <a:rPr lang="en-US" dirty="0" smtClean="0"/>
              <a:t>End: Matthew 24:10-16</a:t>
            </a:r>
            <a:endParaRPr lang="en-US" dirty="0"/>
          </a:p>
        </p:txBody>
      </p:sp>
      <p:sp>
        <p:nvSpPr>
          <p:cNvPr id="14" name="Content Placeholder 13"/>
          <p:cNvSpPr>
            <a:spLocks noGrp="1"/>
          </p:cNvSpPr>
          <p:nvPr>
            <p:ph idx="1"/>
          </p:nvPr>
        </p:nvSpPr>
        <p:spPr>
          <a:xfrm>
            <a:off x="1522413" y="1904999"/>
            <a:ext cx="4952999" cy="4114801"/>
          </a:xfrm>
        </p:spPr>
        <p:txBody>
          <a:bodyPr>
            <a:noAutofit/>
          </a:bodyPr>
          <a:lstStyle/>
          <a:p>
            <a:r>
              <a:rPr lang="en-US" sz="3200" b="1" baseline="30000" dirty="0"/>
              <a:t>10 </a:t>
            </a:r>
            <a:r>
              <a:rPr lang="en-US" sz="3200" dirty="0"/>
              <a:t>And then shall many be offended, and shall betray one another, and shall hate one another.</a:t>
            </a:r>
          </a:p>
          <a:p>
            <a:r>
              <a:rPr lang="en-US" sz="3200" b="1" baseline="30000" dirty="0"/>
              <a:t>11 </a:t>
            </a:r>
            <a:r>
              <a:rPr lang="en-US" sz="3200" dirty="0"/>
              <a:t>And many false prophets shall rise, and shall deceive many.</a:t>
            </a:r>
          </a:p>
        </p:txBody>
      </p:sp>
      <p:pic>
        <p:nvPicPr>
          <p:cNvPr id="6146" name="Picture 2" descr="Who then is a false proph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3212" y="1676400"/>
            <a:ext cx="3048002" cy="487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9839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(LESS) Historical Winepress:  </a:t>
            </a:r>
            <a:br>
              <a:rPr lang="en-US" dirty="0" smtClean="0"/>
            </a:br>
            <a:r>
              <a:rPr lang="en-US" dirty="0" smtClean="0">
                <a:solidFill>
                  <a:schemeClr val="accent2">
                    <a:lumMod val="60000"/>
                    <a:lumOff val="40000"/>
                  </a:schemeClr>
                </a:solidFill>
              </a:rPr>
              <a:t>Jeremiah 25:29-33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6246814" y="1826658"/>
            <a:ext cx="5410198" cy="4230814"/>
          </a:xfrm>
        </p:spPr>
        <p:txBody>
          <a:bodyPr>
            <a:noAutofit/>
          </a:bodyPr>
          <a:lstStyle/>
          <a:p>
            <a:r>
              <a:rPr lang="en-US" sz="3200" b="1" baseline="30000" dirty="0"/>
              <a:t>29 </a:t>
            </a:r>
            <a:r>
              <a:rPr lang="en-US" sz="3200" dirty="0"/>
              <a:t>For, lo, I begin to bring evil on the city which is called by my name, and should ye be utterly unpunished? Ye shall not be unpunished: for I will call for a sword upon all the inhabitants of the earth, </a:t>
            </a:r>
            <a:r>
              <a:rPr lang="en-US" sz="3200" dirty="0" err="1"/>
              <a:t>saith</a:t>
            </a:r>
            <a:r>
              <a:rPr lang="en-US" sz="3200" dirty="0"/>
              <a:t> the </a:t>
            </a:r>
            <a:r>
              <a:rPr lang="en-US" sz="3200" cap="small" dirty="0"/>
              <a:t>Lord</a:t>
            </a:r>
            <a:r>
              <a:rPr lang="en-US" sz="3200" dirty="0"/>
              <a:t> of hosts.</a:t>
            </a:r>
            <a:endParaRPr lang="en-US" sz="3200" dirty="0" smtClean="0"/>
          </a:p>
        </p:txBody>
      </p:sp>
      <p:pic>
        <p:nvPicPr>
          <p:cNvPr id="55298" name="Picture 2" descr="Will the Earth get destroyed within 200 years as Professor Stephe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50" y="2057400"/>
            <a:ext cx="5515464" cy="3467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058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(LESS) Historical Winepress:</a:t>
            </a:r>
            <a:r>
              <a:rPr lang="en-US" dirty="0" smtClean="0"/>
              <a:t/>
            </a:r>
            <a:br>
              <a:rPr lang="en-US" dirty="0" smtClean="0"/>
            </a:br>
            <a:r>
              <a:rPr lang="en-US" dirty="0" smtClean="0">
                <a:solidFill>
                  <a:schemeClr val="accent2">
                    <a:lumMod val="60000"/>
                    <a:lumOff val="40000"/>
                  </a:schemeClr>
                </a:solidFill>
              </a:rPr>
              <a:t>Jeremiah 25:30-33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4875212" y="1826658"/>
            <a:ext cx="7162800" cy="4230814"/>
          </a:xfrm>
        </p:spPr>
        <p:txBody>
          <a:bodyPr>
            <a:noAutofit/>
          </a:bodyPr>
          <a:lstStyle/>
          <a:p>
            <a:r>
              <a:rPr lang="en-US" sz="3200" b="1" baseline="30000" dirty="0"/>
              <a:t>30 </a:t>
            </a:r>
            <a:r>
              <a:rPr lang="en-US" sz="3200" dirty="0"/>
              <a:t>Therefore prophesy thou against them all these words, and say unto them, The </a:t>
            </a:r>
            <a:r>
              <a:rPr lang="en-US" sz="3200" cap="small" dirty="0"/>
              <a:t>Lord</a:t>
            </a:r>
            <a:r>
              <a:rPr lang="en-US" sz="3200" dirty="0"/>
              <a:t> shall roar from on high, and utter his voice from his holy habitation; he shall mightily roar upon his habitation; he shall give a shout, as they that tread the grapes, against all the inhabitants of the earth.</a:t>
            </a:r>
            <a:endParaRPr lang="en-US" sz="3200" dirty="0" smtClean="0"/>
          </a:p>
        </p:txBody>
      </p:sp>
      <p:pic>
        <p:nvPicPr>
          <p:cNvPr id="57346" name="Picture 2" descr="Grape Treading Lisbon - Book With The Best No1 In Lisbon"/>
          <p:cNvPicPr>
            <a:picLocks noChangeAspect="1" noChangeArrowheads="1"/>
          </p:cNvPicPr>
          <p:nvPr/>
        </p:nvPicPr>
        <p:blipFill rotWithShape="1">
          <a:blip r:embed="rId2">
            <a:extLst>
              <a:ext uri="{28A0092B-C50C-407E-A947-70E740481C1C}">
                <a14:useLocalDpi xmlns:a14="http://schemas.microsoft.com/office/drawing/2010/main" val="0"/>
              </a:ext>
            </a:extLst>
          </a:blip>
          <a:srcRect l="37131"/>
          <a:stretch/>
        </p:blipFill>
        <p:spPr bwMode="auto">
          <a:xfrm>
            <a:off x="455612" y="1849849"/>
            <a:ext cx="4307548" cy="4076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600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(LESS) Historical Winepress:</a:t>
            </a:r>
            <a:r>
              <a:rPr lang="en-US" dirty="0" smtClean="0"/>
              <a:t/>
            </a:r>
            <a:br>
              <a:rPr lang="en-US" dirty="0" smtClean="0"/>
            </a:br>
            <a:r>
              <a:rPr lang="en-US" dirty="0" smtClean="0">
                <a:solidFill>
                  <a:schemeClr val="accent2">
                    <a:lumMod val="60000"/>
                    <a:lumOff val="40000"/>
                  </a:schemeClr>
                </a:solidFill>
              </a:rPr>
              <a:t>Jeremiah 25:31-33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865812" y="1826658"/>
            <a:ext cx="5181600" cy="4230814"/>
          </a:xfrm>
        </p:spPr>
        <p:txBody>
          <a:bodyPr>
            <a:noAutofit/>
          </a:bodyPr>
          <a:lstStyle/>
          <a:p>
            <a:r>
              <a:rPr lang="en-US" sz="3200" b="1" baseline="30000" dirty="0"/>
              <a:t>31 </a:t>
            </a:r>
            <a:r>
              <a:rPr lang="en-US" sz="3200" dirty="0"/>
              <a:t>A noise shall come even to the ends of the earth; for the </a:t>
            </a:r>
            <a:r>
              <a:rPr lang="en-US" sz="3200" cap="small" dirty="0"/>
              <a:t>Lord</a:t>
            </a:r>
            <a:r>
              <a:rPr lang="en-US" sz="3200" dirty="0"/>
              <a:t> hath a controversy with the nations, he will plead with all flesh; he will give them that are wicked to the sword, </a:t>
            </a:r>
            <a:r>
              <a:rPr lang="en-US" sz="3200" dirty="0" err="1"/>
              <a:t>saith</a:t>
            </a:r>
            <a:r>
              <a:rPr lang="en-US" sz="3200" dirty="0"/>
              <a:t> the </a:t>
            </a:r>
            <a:r>
              <a:rPr lang="en-US" sz="3200" cap="small" dirty="0"/>
              <a:t>Lord</a:t>
            </a:r>
            <a:r>
              <a:rPr lang="en-US" sz="3200" dirty="0"/>
              <a:t>.</a:t>
            </a:r>
            <a:endParaRPr lang="en-US" sz="3200" dirty="0" smtClean="0"/>
          </a:p>
        </p:txBody>
      </p:sp>
      <p:pic>
        <p:nvPicPr>
          <p:cNvPr id="58370" name="Picture 2" descr="destroyedcity - Rival N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1981200"/>
            <a:ext cx="5334469"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45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(LESS) Historical Winepress:</a:t>
            </a:r>
            <a:r>
              <a:rPr lang="en-US" dirty="0" smtClean="0"/>
              <a:t/>
            </a:r>
            <a:br>
              <a:rPr lang="en-US" dirty="0" smtClean="0"/>
            </a:br>
            <a:r>
              <a:rPr lang="en-US" dirty="0" smtClean="0">
                <a:solidFill>
                  <a:schemeClr val="accent2">
                    <a:lumMod val="60000"/>
                    <a:lumOff val="40000"/>
                  </a:schemeClr>
                </a:solidFill>
              </a:rPr>
              <a:t>Jeremiah 25:32-33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6627812" y="1826658"/>
            <a:ext cx="4419600" cy="4230814"/>
          </a:xfrm>
        </p:spPr>
        <p:txBody>
          <a:bodyPr>
            <a:noAutofit/>
          </a:bodyPr>
          <a:lstStyle/>
          <a:p>
            <a:r>
              <a:rPr lang="en-US" sz="3200" b="1" baseline="30000" dirty="0"/>
              <a:t>32 </a:t>
            </a:r>
            <a:r>
              <a:rPr lang="en-US" sz="3200" dirty="0"/>
              <a:t>Thus </a:t>
            </a:r>
            <a:r>
              <a:rPr lang="en-US" sz="3200" dirty="0" err="1"/>
              <a:t>saith</a:t>
            </a:r>
            <a:r>
              <a:rPr lang="en-US" sz="3200" dirty="0"/>
              <a:t> the </a:t>
            </a:r>
            <a:r>
              <a:rPr lang="en-US" sz="3200" cap="small" dirty="0"/>
              <a:t>Lord</a:t>
            </a:r>
            <a:r>
              <a:rPr lang="en-US" sz="3200" dirty="0"/>
              <a:t> of hosts, Behold, evil shall go forth from nation to nation, and a great whirlwind shall be raised up from the coasts of the earth.</a:t>
            </a:r>
            <a:endParaRPr lang="en-US" sz="3200" dirty="0" smtClean="0"/>
          </a:p>
        </p:txBody>
      </p:sp>
      <p:pic>
        <p:nvPicPr>
          <p:cNvPr id="59394" name="Picture 2" descr="A decade of climate science confirmed what we already knew | BusinessWo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1981200"/>
            <a:ext cx="5883738" cy="3202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35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(LESS) Historical Winepress:</a:t>
            </a:r>
            <a:r>
              <a:rPr lang="en-US" dirty="0" smtClean="0"/>
              <a:t/>
            </a:r>
            <a:br>
              <a:rPr lang="en-US" dirty="0" smtClean="0"/>
            </a:br>
            <a:r>
              <a:rPr lang="en-US" dirty="0" smtClean="0">
                <a:solidFill>
                  <a:schemeClr val="accent2">
                    <a:lumMod val="60000"/>
                    <a:lumOff val="40000"/>
                  </a:schemeClr>
                </a:solidFill>
              </a:rPr>
              <a:t>Jeremiah 25:33-33</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5484813" y="1826658"/>
            <a:ext cx="5181601" cy="4230814"/>
          </a:xfrm>
        </p:spPr>
        <p:txBody>
          <a:bodyPr>
            <a:noAutofit/>
          </a:bodyPr>
          <a:lstStyle/>
          <a:p>
            <a:r>
              <a:rPr lang="en-US" sz="3200" b="1" baseline="30000" dirty="0"/>
              <a:t>33 </a:t>
            </a:r>
            <a:r>
              <a:rPr lang="en-US" sz="3200" dirty="0"/>
              <a:t>And the slain of the </a:t>
            </a:r>
            <a:r>
              <a:rPr lang="en-US" sz="3200" cap="small" dirty="0"/>
              <a:t>Lord</a:t>
            </a:r>
            <a:r>
              <a:rPr lang="en-US" sz="3200" dirty="0"/>
              <a:t> shall be at that day from one end of the earth even unto the other end of the earth: they shall not be lamented, neither gathered, nor buried; they shall be dung upon the ground.</a:t>
            </a:r>
            <a:endParaRPr lang="en-US" sz="3200" dirty="0" smtClean="0"/>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0430" name="Picture 14" descr="Destruction | Anime Amino"/>
          <p:cNvPicPr>
            <a:picLocks noChangeAspect="1" noChangeArrowheads="1"/>
          </p:cNvPicPr>
          <p:nvPr/>
        </p:nvPicPr>
        <p:blipFill rotWithShape="1">
          <a:blip r:embed="rId2">
            <a:extLst>
              <a:ext uri="{28A0092B-C50C-407E-A947-70E740481C1C}">
                <a14:useLocalDpi xmlns:a14="http://schemas.microsoft.com/office/drawing/2010/main" val="0"/>
              </a:ext>
            </a:extLst>
          </a:blip>
          <a:srcRect l="22413" r="25028"/>
          <a:stretch/>
        </p:blipFill>
        <p:spPr bwMode="auto">
          <a:xfrm>
            <a:off x="1522413" y="1752600"/>
            <a:ext cx="3962400" cy="4660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14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Choice</a:t>
            </a:r>
            <a:r>
              <a:rPr lang="en-US" dirty="0" smtClean="0"/>
              <a:t>: </a:t>
            </a:r>
            <a:r>
              <a:rPr lang="en-US" dirty="0" smtClean="0">
                <a:solidFill>
                  <a:schemeClr val="accent2">
                    <a:lumMod val="60000"/>
                    <a:lumOff val="40000"/>
                  </a:schemeClr>
                </a:solidFill>
              </a:rPr>
              <a:t>SDA Quarterly Thurs. April 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1522413" y="1826658"/>
            <a:ext cx="9448799" cy="4230814"/>
          </a:xfrm>
        </p:spPr>
        <p:txBody>
          <a:bodyPr>
            <a:noAutofit/>
          </a:bodyPr>
          <a:lstStyle/>
          <a:p>
            <a:pPr marL="0" indent="0">
              <a:buNone/>
            </a:pPr>
            <a:r>
              <a:rPr lang="en-US" sz="3200" dirty="0"/>
              <a:t>Here is the urgent prophetic message of Revelation 14. Every seed has gone to harvest. The grain is fully ripe, and the grapes are fully ripe. The people of God reveal His image of grace, compassion, mercy, and love before the universe. The children of the evil one reveal greed, lust, jealousy, and hate. The character of Jesus is revealed in one group and the character of Satan in the other.</a:t>
            </a:r>
            <a:endParaRPr lang="en-US" sz="3200" dirty="0" smtClean="0"/>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83190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914400"/>
          </a:xfrm>
        </p:spPr>
        <p:txBody>
          <a:bodyPr>
            <a:normAutofit/>
          </a:bodyPr>
          <a:lstStyle/>
          <a:p>
            <a:r>
              <a:rPr lang="en-US" dirty="0" smtClean="0"/>
              <a:t>A Choice: </a:t>
            </a:r>
            <a:r>
              <a:rPr lang="en-US" dirty="0" smtClean="0">
                <a:solidFill>
                  <a:schemeClr val="accent2">
                    <a:lumMod val="60000"/>
                    <a:lumOff val="40000"/>
                  </a:schemeClr>
                </a:solidFill>
              </a:rPr>
              <a:t>SDA Quarterly Thurs. April 6</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1522413" y="1295400"/>
            <a:ext cx="9448799" cy="4762072"/>
          </a:xfrm>
        </p:spPr>
        <p:txBody>
          <a:bodyPr>
            <a:noAutofit/>
          </a:bodyPr>
          <a:lstStyle/>
          <a:p>
            <a:pPr marL="0" indent="0">
              <a:buNone/>
            </a:pPr>
            <a:r>
              <a:rPr lang="en-US" sz="3200" dirty="0"/>
              <a:t>The universe will see in the people of God a revelation of righteousness that, perhaps, no generation before it has ever witnessed. In contrast to the righteousness of Christ revealed in His people, the universe will see the full results of rebellion against God. Wickedness, evil, sin, and lawlessness will be on full display before men and angels. The contrast between good and evil, right and wrong, obedience and disobedience, will be apparent to all the universe, to both humans and angels.</a:t>
            </a:r>
            <a:endParaRPr lang="en-US" sz="3200" dirty="0" smtClean="0"/>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513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914400"/>
          </a:xfrm>
        </p:spPr>
        <p:txBody>
          <a:bodyPr>
            <a:normAutofit fontScale="90000"/>
          </a:bodyPr>
          <a:lstStyle/>
          <a:p>
            <a:r>
              <a:rPr lang="en-US" dirty="0" smtClean="0"/>
              <a:t>An URGENT Choice: </a:t>
            </a:r>
            <a:br>
              <a:rPr lang="en-US" dirty="0" smtClean="0"/>
            </a:br>
            <a:r>
              <a:rPr lang="en-US" dirty="0" smtClean="0">
                <a:solidFill>
                  <a:schemeClr val="accent2">
                    <a:lumMod val="60000"/>
                    <a:lumOff val="40000"/>
                  </a:schemeClr>
                </a:solidFill>
              </a:rPr>
              <a:t>Revelation 22:10-12</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4341812" y="1295400"/>
            <a:ext cx="7620000" cy="4762072"/>
          </a:xfrm>
        </p:spPr>
        <p:txBody>
          <a:bodyPr>
            <a:noAutofit/>
          </a:bodyPr>
          <a:lstStyle/>
          <a:p>
            <a:r>
              <a:rPr lang="en-US" sz="3000" b="1" baseline="30000" dirty="0"/>
              <a:t>10 </a:t>
            </a:r>
            <a:r>
              <a:rPr lang="en-US" sz="3000" dirty="0"/>
              <a:t>And he </a:t>
            </a:r>
            <a:r>
              <a:rPr lang="en-US" sz="3000" dirty="0" err="1"/>
              <a:t>saith</a:t>
            </a:r>
            <a:r>
              <a:rPr lang="en-US" sz="3000" dirty="0"/>
              <a:t> unto me, Seal not the sayings of the prophecy of this book: for the time is at hand.</a:t>
            </a:r>
          </a:p>
          <a:p>
            <a:r>
              <a:rPr lang="en-US" sz="3000" b="1" baseline="30000" dirty="0"/>
              <a:t>11 </a:t>
            </a:r>
            <a:r>
              <a:rPr lang="en-US" sz="3000" dirty="0"/>
              <a:t>He that is unjust, let him be unjust still: and he which is filthy, let him be filthy still: and he that is righteous, let him be righteous still: and he that is holy, let him be holy still.</a:t>
            </a:r>
          </a:p>
          <a:p>
            <a:r>
              <a:rPr lang="en-US" sz="3000" b="1" baseline="30000" dirty="0"/>
              <a:t>12 </a:t>
            </a:r>
            <a:r>
              <a:rPr lang="en-US" sz="3000" dirty="0"/>
              <a:t>And, behold, I come quickly; and my reward is with me, to give every man according as his work shall be.</a:t>
            </a:r>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2466" name="Picture 2" descr="Pin on TRUTH"/>
          <p:cNvPicPr>
            <a:picLocks noChangeAspect="1" noChangeArrowheads="1"/>
          </p:cNvPicPr>
          <p:nvPr/>
        </p:nvPicPr>
        <p:blipFill rotWithShape="1">
          <a:blip r:embed="rId2">
            <a:extLst>
              <a:ext uri="{28A0092B-C50C-407E-A947-70E740481C1C}">
                <a14:useLocalDpi xmlns:a14="http://schemas.microsoft.com/office/drawing/2010/main" val="0"/>
              </a:ext>
            </a:extLst>
          </a:blip>
          <a:srcRect l="50331"/>
          <a:stretch/>
        </p:blipFill>
        <p:spPr bwMode="auto">
          <a:xfrm>
            <a:off x="1294033" y="1478890"/>
            <a:ext cx="3047779" cy="4595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98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914400"/>
          </a:xfrm>
        </p:spPr>
        <p:txBody>
          <a:bodyPr>
            <a:normAutofit fontScale="90000"/>
          </a:bodyPr>
          <a:lstStyle/>
          <a:p>
            <a:r>
              <a:rPr lang="en-US" dirty="0" smtClean="0"/>
              <a:t>An OBEDIENT Choice: </a:t>
            </a:r>
            <a:br>
              <a:rPr lang="en-US" dirty="0" smtClean="0"/>
            </a:br>
            <a:r>
              <a:rPr lang="en-US" dirty="0" smtClean="0">
                <a:solidFill>
                  <a:schemeClr val="accent2">
                    <a:lumMod val="60000"/>
                    <a:lumOff val="40000"/>
                  </a:schemeClr>
                </a:solidFill>
              </a:rPr>
              <a:t>1 John 5:2-4</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4799012" y="1295400"/>
            <a:ext cx="6934200" cy="4762072"/>
          </a:xfrm>
        </p:spPr>
        <p:txBody>
          <a:bodyPr>
            <a:noAutofit/>
          </a:bodyPr>
          <a:lstStyle/>
          <a:p>
            <a:r>
              <a:rPr lang="en-US" sz="3000" b="1" baseline="30000" dirty="0"/>
              <a:t>2 </a:t>
            </a:r>
            <a:r>
              <a:rPr lang="en-US" sz="3000" dirty="0">
                <a:solidFill>
                  <a:schemeClr val="accent2">
                    <a:lumMod val="60000"/>
                    <a:lumOff val="40000"/>
                  </a:schemeClr>
                </a:solidFill>
              </a:rPr>
              <a:t>By this we know that we love the children of God</a:t>
            </a:r>
            <a:r>
              <a:rPr lang="en-US" sz="3000" dirty="0"/>
              <a:t>, when we love God, and keep his commandments.</a:t>
            </a:r>
          </a:p>
          <a:p>
            <a:r>
              <a:rPr lang="en-US" sz="3000" b="1" baseline="30000" dirty="0"/>
              <a:t>3 </a:t>
            </a:r>
            <a:r>
              <a:rPr lang="en-US" sz="3000" dirty="0"/>
              <a:t>For this is the love of God, that we keep his commandments: and </a:t>
            </a:r>
            <a:r>
              <a:rPr lang="en-US" sz="3000" dirty="0">
                <a:solidFill>
                  <a:schemeClr val="accent2">
                    <a:lumMod val="60000"/>
                    <a:lumOff val="40000"/>
                  </a:schemeClr>
                </a:solidFill>
              </a:rPr>
              <a:t>his commandments are not grievous.</a:t>
            </a:r>
          </a:p>
          <a:p>
            <a:r>
              <a:rPr lang="en-US" sz="3000" b="1" baseline="30000" dirty="0"/>
              <a:t>4 </a:t>
            </a:r>
            <a:r>
              <a:rPr lang="en-US" sz="3000" dirty="0"/>
              <a:t>For whatsoever is born of God </a:t>
            </a:r>
            <a:r>
              <a:rPr lang="en-US" sz="3000" dirty="0" err="1"/>
              <a:t>overcometh</a:t>
            </a:r>
            <a:r>
              <a:rPr lang="en-US" sz="3000" dirty="0"/>
              <a:t> the world: and </a:t>
            </a:r>
            <a:r>
              <a:rPr lang="en-US" sz="3000" dirty="0">
                <a:solidFill>
                  <a:schemeClr val="accent2">
                    <a:lumMod val="60000"/>
                    <a:lumOff val="40000"/>
                  </a:schemeClr>
                </a:solidFill>
              </a:rPr>
              <a:t>this is the victory </a:t>
            </a:r>
            <a:r>
              <a:rPr lang="en-US" sz="3000" dirty="0"/>
              <a:t>that </a:t>
            </a:r>
            <a:r>
              <a:rPr lang="en-US" sz="3000" dirty="0" err="1"/>
              <a:t>overcometh</a:t>
            </a:r>
            <a:r>
              <a:rPr lang="en-US" sz="3000" dirty="0"/>
              <a:t> the world, even our faith.</a:t>
            </a:r>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48" name="Picture 8" descr="Ten Commandments Stock Illustration - Download Image Now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1422543"/>
            <a:ext cx="4007930" cy="4667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332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975" y="160338"/>
            <a:ext cx="10358439" cy="1135062"/>
          </a:xfrm>
        </p:spPr>
        <p:txBody>
          <a:bodyPr>
            <a:normAutofit/>
          </a:bodyPr>
          <a:lstStyle/>
          <a:p>
            <a:r>
              <a:rPr lang="en-US" dirty="0" smtClean="0"/>
              <a:t>A MATURE Choice: </a:t>
            </a:r>
            <a:br>
              <a:rPr lang="en-US" dirty="0" smtClean="0"/>
            </a:br>
            <a:r>
              <a:rPr lang="en-US" dirty="0" smtClean="0">
                <a:solidFill>
                  <a:schemeClr val="accent2">
                    <a:lumMod val="60000"/>
                    <a:lumOff val="40000"/>
                  </a:schemeClr>
                </a:solidFill>
              </a:rPr>
              <a:t>Hebrews 5:12-14</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3127375" y="1258956"/>
            <a:ext cx="8753477" cy="5294243"/>
          </a:xfrm>
        </p:spPr>
        <p:txBody>
          <a:bodyPr>
            <a:noAutofit/>
          </a:bodyPr>
          <a:lstStyle/>
          <a:p>
            <a:r>
              <a:rPr lang="en-US" sz="3000" b="1" baseline="30000" dirty="0"/>
              <a:t>12 </a:t>
            </a:r>
            <a:r>
              <a:rPr lang="en-US" sz="3000" dirty="0"/>
              <a:t>For when for the time ye ought to be teachers, ye have need that one teach you again which be the first principles of the oracles of God; and are become such as have need of milk, and not of strong meat.</a:t>
            </a:r>
          </a:p>
          <a:p>
            <a:r>
              <a:rPr lang="en-US" sz="3000" b="1" baseline="30000" dirty="0"/>
              <a:t>13 </a:t>
            </a:r>
            <a:r>
              <a:rPr lang="en-US" sz="3000" dirty="0"/>
              <a:t>For every one that </a:t>
            </a:r>
            <a:r>
              <a:rPr lang="en-US" sz="3000" dirty="0" err="1"/>
              <a:t>useth</a:t>
            </a:r>
            <a:r>
              <a:rPr lang="en-US" sz="3000" dirty="0"/>
              <a:t> milk is </a:t>
            </a:r>
            <a:r>
              <a:rPr lang="en-US" sz="3000" dirty="0" err="1"/>
              <a:t>unskilful</a:t>
            </a:r>
            <a:r>
              <a:rPr lang="en-US" sz="3000" dirty="0"/>
              <a:t> in the word of righteousness: for he is a babe.</a:t>
            </a:r>
          </a:p>
          <a:p>
            <a:r>
              <a:rPr lang="en-US" sz="3000" b="1" baseline="30000" dirty="0"/>
              <a:t>14 </a:t>
            </a:r>
            <a:r>
              <a:rPr lang="en-US" sz="3000" dirty="0"/>
              <a:t>But strong meat </a:t>
            </a:r>
            <a:r>
              <a:rPr lang="en-US" sz="3000" dirty="0" err="1"/>
              <a:t>belongeth</a:t>
            </a:r>
            <a:r>
              <a:rPr lang="en-US" sz="3000" dirty="0"/>
              <a:t> to them that are of full age, even those who by reason of use have their senses exercised to discern both good and evil.</a:t>
            </a:r>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5538" name="Picture 2" descr="Dairy Milk May Affect Child's Height | Financial Tribune"/>
          <p:cNvPicPr>
            <a:picLocks noChangeAspect="1" noChangeArrowheads="1"/>
          </p:cNvPicPr>
          <p:nvPr/>
        </p:nvPicPr>
        <p:blipFill rotWithShape="1">
          <a:blip r:embed="rId2">
            <a:extLst>
              <a:ext uri="{28A0092B-C50C-407E-A947-70E740481C1C}">
                <a14:useLocalDpi xmlns:a14="http://schemas.microsoft.com/office/drawing/2010/main" val="0"/>
              </a:ext>
            </a:extLst>
          </a:blip>
          <a:srcRect l="25211" r="19092"/>
          <a:stretch/>
        </p:blipFill>
        <p:spPr bwMode="auto">
          <a:xfrm>
            <a:off x="307975" y="1295400"/>
            <a:ext cx="2819400" cy="5307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86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Before the </a:t>
            </a:r>
            <a:r>
              <a:rPr lang="en-US" dirty="0" smtClean="0"/>
              <a:t>End: Matthew 24:12-16</a:t>
            </a:r>
            <a:endParaRPr lang="en-US" dirty="0"/>
          </a:p>
        </p:txBody>
      </p:sp>
      <p:sp>
        <p:nvSpPr>
          <p:cNvPr id="14" name="Content Placeholder 13"/>
          <p:cNvSpPr>
            <a:spLocks noGrp="1"/>
          </p:cNvSpPr>
          <p:nvPr>
            <p:ph idx="1"/>
          </p:nvPr>
        </p:nvSpPr>
        <p:spPr>
          <a:xfrm>
            <a:off x="1522413" y="1904999"/>
            <a:ext cx="4267199" cy="4114801"/>
          </a:xfrm>
        </p:spPr>
        <p:txBody>
          <a:bodyPr>
            <a:noAutofit/>
          </a:bodyPr>
          <a:lstStyle/>
          <a:p>
            <a:r>
              <a:rPr lang="en-US" sz="3200" b="1" baseline="30000" dirty="0"/>
              <a:t>12 </a:t>
            </a:r>
            <a:r>
              <a:rPr lang="en-US" sz="3200" dirty="0"/>
              <a:t>And because iniquity shall abound, the love of many shall wax cold.</a:t>
            </a:r>
          </a:p>
          <a:p>
            <a:r>
              <a:rPr lang="en-US" sz="3200" b="1" baseline="30000" dirty="0"/>
              <a:t>13 </a:t>
            </a:r>
            <a:r>
              <a:rPr lang="en-US" sz="3200" dirty="0"/>
              <a:t>But he that shall endure unto the end, the same shall be saved.</a:t>
            </a:r>
          </a:p>
        </p:txBody>
      </p:sp>
      <p:pic>
        <p:nvPicPr>
          <p:cNvPr id="7170" name="Picture 2" descr="Shane Idleman on The Battle for Truth: Seven Unmistakeable Traits of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5812" y="2438400"/>
            <a:ext cx="6141659"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16995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6212" y="762000"/>
            <a:ext cx="10358439" cy="1135062"/>
          </a:xfrm>
        </p:spPr>
        <p:txBody>
          <a:bodyPr>
            <a:normAutofit/>
          </a:bodyPr>
          <a:lstStyle/>
          <a:p>
            <a:r>
              <a:rPr lang="en-US" dirty="0" smtClean="0"/>
              <a:t>A CONSISTENT Choice: </a:t>
            </a:r>
            <a:br>
              <a:rPr lang="en-US" dirty="0" smtClean="0"/>
            </a:br>
            <a:r>
              <a:rPr lang="en-US" dirty="0" smtClean="0">
                <a:solidFill>
                  <a:schemeClr val="accent2">
                    <a:lumMod val="60000"/>
                    <a:lumOff val="40000"/>
                  </a:schemeClr>
                </a:solidFill>
              </a:rPr>
              <a:t>The Great Controversy, p.555</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1446212" y="1981200"/>
            <a:ext cx="8991600" cy="3733800"/>
          </a:xfrm>
        </p:spPr>
        <p:style>
          <a:lnRef idx="1">
            <a:schemeClr val="accent1"/>
          </a:lnRef>
          <a:fillRef idx="2">
            <a:schemeClr val="accent1"/>
          </a:fillRef>
          <a:effectRef idx="1">
            <a:schemeClr val="accent1"/>
          </a:effectRef>
          <a:fontRef idx="minor">
            <a:schemeClr val="dk1"/>
          </a:fontRef>
        </p:style>
        <p:txBody>
          <a:bodyPr>
            <a:noAutofit/>
          </a:bodyPr>
          <a:lstStyle/>
          <a:p>
            <a:pPr marL="0" indent="0">
              <a:buNone/>
            </a:pPr>
            <a:r>
              <a:rPr lang="en-US" sz="3200" b="1" dirty="0"/>
              <a:t>It is a law both of the intellectual and the spiritual nature that by beholding we become changed. The mind gradually adapts itself to the subjects upon which it is allowed to dwell. It becomes assimilated to that which it is accustomed to love and reverence. Man will never rise higher than his standard of purity or goodness or truth. </a:t>
            </a:r>
            <a:endParaRPr lang="en-US" sz="2800" b="1" dirty="0"/>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26319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6212" y="762000"/>
            <a:ext cx="10358439" cy="1135062"/>
          </a:xfrm>
        </p:spPr>
        <p:txBody>
          <a:bodyPr>
            <a:normAutofit/>
          </a:bodyPr>
          <a:lstStyle/>
          <a:p>
            <a:r>
              <a:rPr lang="en-US" dirty="0" smtClean="0"/>
              <a:t>A PERMANENT Choice: </a:t>
            </a:r>
            <a:br>
              <a:rPr lang="en-US" dirty="0" smtClean="0"/>
            </a:br>
            <a:r>
              <a:rPr lang="en-US" dirty="0" smtClean="0">
                <a:solidFill>
                  <a:schemeClr val="accent2">
                    <a:lumMod val="60000"/>
                    <a:lumOff val="40000"/>
                  </a:schemeClr>
                </a:solidFill>
              </a:rPr>
              <a:t>Last Day Events, p.295</a:t>
            </a:r>
            <a:endParaRPr lang="en-US" dirty="0">
              <a:solidFill>
                <a:schemeClr val="accent2">
                  <a:lumMod val="60000"/>
                  <a:lumOff val="40000"/>
                </a:schemeClr>
              </a:solidFill>
            </a:endParaRPr>
          </a:p>
        </p:txBody>
      </p:sp>
      <p:sp>
        <p:nvSpPr>
          <p:cNvPr id="3" name="Content Placeholder 2"/>
          <p:cNvSpPr>
            <a:spLocks noGrp="1"/>
          </p:cNvSpPr>
          <p:nvPr>
            <p:ph idx="1"/>
          </p:nvPr>
        </p:nvSpPr>
        <p:spPr>
          <a:xfrm>
            <a:off x="1446212" y="1981200"/>
            <a:ext cx="8991600" cy="3733800"/>
          </a:xfrm>
        </p:spPr>
        <p:style>
          <a:lnRef idx="1">
            <a:schemeClr val="accent1"/>
          </a:lnRef>
          <a:fillRef idx="2">
            <a:schemeClr val="accent1"/>
          </a:fillRef>
          <a:effectRef idx="1">
            <a:schemeClr val="accent1"/>
          </a:effectRef>
          <a:fontRef idx="minor">
            <a:schemeClr val="dk1"/>
          </a:fontRef>
        </p:style>
        <p:txBody>
          <a:bodyPr>
            <a:noAutofit/>
          </a:bodyPr>
          <a:lstStyle/>
          <a:p>
            <a:pPr marL="0" indent="0">
              <a:buNone/>
            </a:pPr>
            <a:r>
              <a:rPr lang="en-US" sz="3200" b="1" dirty="0"/>
              <a:t>If you would be a saint in heaven you must first be a saint on earth. The traits of character you cherish in life will not be changed by death or by the resurrection. You will come up from the grave with the same disposition you manifested in your home and in society. Jesus does not change the character at His coming. </a:t>
            </a:r>
            <a:endParaRPr lang="en-US" sz="2800" b="1" dirty="0"/>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30145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6212" y="762000"/>
            <a:ext cx="10358439" cy="1135062"/>
          </a:xfrm>
        </p:spPr>
        <p:txBody>
          <a:bodyPr>
            <a:normAutofit/>
          </a:bodyPr>
          <a:lstStyle/>
          <a:p>
            <a:r>
              <a:rPr lang="en-US" dirty="0"/>
              <a:t>A PERMANENT Choice: </a:t>
            </a:r>
            <a:br>
              <a:rPr lang="en-US" dirty="0"/>
            </a:br>
            <a:r>
              <a:rPr lang="en-US" dirty="0">
                <a:solidFill>
                  <a:schemeClr val="accent2">
                    <a:lumMod val="60000"/>
                    <a:lumOff val="40000"/>
                  </a:schemeClr>
                </a:solidFill>
              </a:rPr>
              <a:t>Last Day Events, p.295</a:t>
            </a:r>
          </a:p>
        </p:txBody>
      </p:sp>
      <p:sp>
        <p:nvSpPr>
          <p:cNvPr id="3" name="Content Placeholder 2"/>
          <p:cNvSpPr>
            <a:spLocks noGrp="1"/>
          </p:cNvSpPr>
          <p:nvPr>
            <p:ph idx="1"/>
          </p:nvPr>
        </p:nvSpPr>
        <p:spPr>
          <a:xfrm>
            <a:off x="1446212" y="1981200"/>
            <a:ext cx="8991600" cy="3733800"/>
          </a:xfrm>
        </p:spPr>
        <p:style>
          <a:lnRef idx="1">
            <a:schemeClr val="accent1"/>
          </a:lnRef>
          <a:fillRef idx="2">
            <a:schemeClr val="accent1"/>
          </a:fillRef>
          <a:effectRef idx="1">
            <a:schemeClr val="accent1"/>
          </a:effectRef>
          <a:fontRef idx="minor">
            <a:schemeClr val="dk1"/>
          </a:fontRef>
        </p:style>
        <p:txBody>
          <a:bodyPr>
            <a:noAutofit/>
          </a:bodyPr>
          <a:lstStyle/>
          <a:p>
            <a:pPr marL="0" indent="0">
              <a:buNone/>
            </a:pPr>
            <a:r>
              <a:rPr lang="en-US" sz="3200" b="1" dirty="0" smtClean="0"/>
              <a:t>The </a:t>
            </a:r>
            <a:r>
              <a:rPr lang="en-US" sz="3200" b="1" dirty="0"/>
              <a:t>work of transformation must be done now. Our daily lives are determining our destiny. Defects of character must be repented of and overcome through the grace of Christ, and a symmetrical character must be formed while in this probationary state, that we may be fitted for the mansions above.</a:t>
            </a:r>
            <a:endParaRPr lang="en-US" sz="2800" b="1" dirty="0"/>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6994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435180"/>
            <a:ext cx="9524999" cy="1088820"/>
          </a:xfrm>
        </p:spPr>
        <p:txBody>
          <a:bodyPr>
            <a:normAutofit/>
          </a:bodyPr>
          <a:lstStyle/>
          <a:p>
            <a:r>
              <a:rPr lang="en-US" sz="3400" dirty="0" smtClean="0"/>
              <a:t>The RIGHT Choice: </a:t>
            </a:r>
            <a:r>
              <a:rPr lang="en-US" sz="3400" dirty="0" smtClean="0">
                <a:solidFill>
                  <a:schemeClr val="accent2">
                    <a:lumMod val="60000"/>
                    <a:lumOff val="40000"/>
                  </a:schemeClr>
                </a:solidFill>
              </a:rPr>
              <a:t>SDA Quarterly Sun. April 2</a:t>
            </a:r>
            <a:endParaRPr lang="en-US" sz="3400" dirty="0">
              <a:solidFill>
                <a:schemeClr val="accent2">
                  <a:lumMod val="60000"/>
                  <a:lumOff val="40000"/>
                </a:schemeClr>
              </a:solidFill>
            </a:endParaRPr>
          </a:p>
        </p:txBody>
      </p:sp>
      <p:sp>
        <p:nvSpPr>
          <p:cNvPr id="3" name="Content Placeholder 2"/>
          <p:cNvSpPr>
            <a:spLocks noGrp="1"/>
          </p:cNvSpPr>
          <p:nvPr>
            <p:ph idx="1"/>
          </p:nvPr>
        </p:nvSpPr>
        <p:spPr>
          <a:xfrm>
            <a:off x="1522413" y="1826658"/>
            <a:ext cx="9448799" cy="4230814"/>
          </a:xfrm>
        </p:spPr>
        <p:txBody>
          <a:bodyPr>
            <a:noAutofit/>
          </a:bodyPr>
          <a:lstStyle/>
          <a:p>
            <a:pPr marL="0" indent="0">
              <a:buNone/>
            </a:pPr>
            <a:r>
              <a:rPr lang="en-US" sz="3200" dirty="0"/>
              <a:t>Of course, every day, by our choices even in the so-called “little things,” we are choosing either for or against Jesus. It’s not likely that someone constantly making the wrong choices in their life now, will suddenly, at the final crisis, come down on the side of Jesus, especially when the force of the whole evil world is against them. Now, today, and every day we must choose to be faithful to Christ and to His commandments. </a:t>
            </a:r>
            <a:endParaRPr lang="en-US" sz="3200" dirty="0" smtClean="0"/>
          </a:p>
        </p:txBody>
      </p:sp>
      <p:sp>
        <p:nvSpPr>
          <p:cNvPr id="4" name="AutoShape 4" descr="Destruction Trumped Construction - Veterans Today | Military Foreig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92250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514600"/>
          </a:xfrm>
        </p:spPr>
        <p:txBody>
          <a:bodyPr/>
          <a:lstStyle/>
          <a:p>
            <a:r>
              <a:rPr lang="en-US" dirty="0" smtClean="0"/>
              <a:t>Happy Sabbath!</a:t>
            </a:r>
            <a:endParaRPr lang="en-US" dirty="0"/>
          </a:p>
        </p:txBody>
      </p:sp>
      <p:sp>
        <p:nvSpPr>
          <p:cNvPr id="3" name="Subtitle 2"/>
          <p:cNvSpPr>
            <a:spLocks noGrp="1"/>
          </p:cNvSpPr>
          <p:nvPr>
            <p:ph type="subTitle" idx="1"/>
          </p:nvPr>
        </p:nvSpPr>
        <p:spPr>
          <a:xfrm>
            <a:off x="1065213" y="4572000"/>
            <a:ext cx="8229600" cy="1447800"/>
          </a:xfrm>
        </p:spPr>
        <p:txBody>
          <a:bodyPr>
            <a:normAutofit/>
          </a:bodyPr>
          <a:lstStyle/>
          <a:p>
            <a:r>
              <a:rPr lang="en-US" sz="3600" dirty="0" smtClean="0"/>
              <a:t>… and Thank You!!</a:t>
            </a:r>
            <a:endParaRPr lang="en-US" sz="3600" dirty="0"/>
          </a:p>
        </p:txBody>
      </p:sp>
    </p:spTree>
    <p:extLst>
      <p:ext uri="{BB962C8B-B14F-4D97-AF65-F5344CB8AC3E}">
        <p14:creationId xmlns:p14="http://schemas.microsoft.com/office/powerpoint/2010/main" val="396615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lue atom design templat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3">
          <a:schemeClr val="lt1"/>
        </a:lnRef>
        <a:fillRef idx="1">
          <a:schemeClr val="accent5"/>
        </a:fillRef>
        <a:effectRef idx="1">
          <a:schemeClr val="accent5"/>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Blue atom design slides.potx" id="{20958743-FA80-43E5-9586-B48EF2BE42B5}" vid="{6B9132C0-2E4C-4DF6-B21A-C2322474BD21}"/>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0875BD71-4A33-4FB7-88CA-777C4D9E6EE5}">
  <ds:schemaRefs>
    <ds:schemaRef ds:uri="http://schemas.microsoft.com/sharepoint/v3/contenttype/forms"/>
  </ds:schemaRefs>
</ds:datastoreItem>
</file>

<file path=customXml/itemProps2.xml><?xml version="1.0" encoding="utf-8"?>
<ds:datastoreItem xmlns:ds="http://schemas.openxmlformats.org/officeDocument/2006/customXml" ds:itemID="{51F78577-2839-4BFF-9EC7-673BD8FEBD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49C11C-71DC-49B6-ACD8-27E3AE088D14}">
  <ds:schemaRefs>
    <ds:schemaRef ds:uri="http://purl.org/dc/terms/"/>
    <ds:schemaRef ds:uri="http://purl.org/dc/dcmitype/"/>
    <ds:schemaRef ds:uri="a4f35948-e619-41b3-aa29-22878b09cfd2"/>
    <ds:schemaRef ds:uri="http://purl.org/dc/elements/1.1/"/>
    <ds:schemaRef ds:uri="http://schemas.microsoft.com/office/2006/documentManagement/types"/>
    <ds:schemaRef ds:uri="http://www.w3.org/XML/1998/namespace"/>
    <ds:schemaRef ds:uri="40262f94-9f35-4ac3-9a90-690165a166b7"/>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Blue atom design slides</Template>
  <TotalTime>342</TotalTime>
  <Words>1631</Words>
  <Application>Microsoft Office PowerPoint</Application>
  <PresentationFormat>Custom</PresentationFormat>
  <Paragraphs>218</Paragraphs>
  <Slides>94</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94</vt:i4>
      </vt:variant>
    </vt:vector>
  </HeadingPairs>
  <TitlesOfParts>
    <vt:vector size="97" baseType="lpstr">
      <vt:lpstr>Arial</vt:lpstr>
      <vt:lpstr>Century Gothic</vt:lpstr>
      <vt:lpstr>Blue atom design template</vt:lpstr>
      <vt:lpstr>A Moment of Destiny</vt:lpstr>
      <vt:lpstr>Memory Text: Revelation 14:14-15</vt:lpstr>
      <vt:lpstr>Before the End: Matthew 24:3-16</vt:lpstr>
      <vt:lpstr>Before the End: Matthew 24:4-16</vt:lpstr>
      <vt:lpstr>Before the End: Matthew 24:6-16</vt:lpstr>
      <vt:lpstr>Before the End: Matthew 24:7-16</vt:lpstr>
      <vt:lpstr>Before the End: Matthew 24:9-16</vt:lpstr>
      <vt:lpstr>Before the End: Matthew 24:10-16</vt:lpstr>
      <vt:lpstr>Before the End: Matthew 24:12-16</vt:lpstr>
      <vt:lpstr>Before the End: Matthew 24:14-16</vt:lpstr>
      <vt:lpstr>Before the End: Matthew 24:15-16</vt:lpstr>
      <vt:lpstr>The Abomination of Desolation:  Daniel 9:27</vt:lpstr>
      <vt:lpstr>The Abomination of Desolation:  Daniel 9:27</vt:lpstr>
      <vt:lpstr>The Abomination of Desolation:  Daniel 11:30-31</vt:lpstr>
      <vt:lpstr>The Abomination of Desolation:  Daniel 12:9-11</vt:lpstr>
      <vt:lpstr>The Abomination of Desolation:  Daniel 12:9-11</vt:lpstr>
      <vt:lpstr>A.D. 508</vt:lpstr>
      <vt:lpstr>PowerPoint Presentation</vt:lpstr>
      <vt:lpstr>A.D. 508</vt:lpstr>
      <vt:lpstr>A.D. 508</vt:lpstr>
      <vt:lpstr>A.D. 508</vt:lpstr>
      <vt:lpstr>A.D. 508</vt:lpstr>
      <vt:lpstr>A.D. 508</vt:lpstr>
      <vt:lpstr>A.D. 508</vt:lpstr>
      <vt:lpstr>A.D. 508</vt:lpstr>
      <vt:lpstr>PowerPoint Presentation</vt:lpstr>
      <vt:lpstr>Still Work to Do </vt:lpstr>
      <vt:lpstr>Europe circa A.D. 1200</vt:lpstr>
      <vt:lpstr>PowerPoint Presentation</vt:lpstr>
      <vt:lpstr>PowerPoint Presentation</vt:lpstr>
      <vt:lpstr>The Reaping:  Revelation 14:14-20</vt:lpstr>
      <vt:lpstr>Clouds:  Acts 1:9-11</vt:lpstr>
      <vt:lpstr>The Son of Man:  Daniel 7:13-14</vt:lpstr>
      <vt:lpstr>The Son of Man:  Matthew 24:27, 30</vt:lpstr>
      <vt:lpstr>The Son of Man:  Matthew 25:31-32</vt:lpstr>
      <vt:lpstr>The Son                                                                                 A Golden Crown:  SDA Quarterly Wed. April 5</vt:lpstr>
      <vt:lpstr>The Reaping:  Revelation 14:15-20</vt:lpstr>
      <vt:lpstr>The Sickle:  Mark 4:26-29</vt:lpstr>
      <vt:lpstr>The Sickle:  Mark 4:27-29</vt:lpstr>
      <vt:lpstr>The Sickle:  Mark 4:28-29</vt:lpstr>
      <vt:lpstr>The Sickle:  Mark 4:29</vt:lpstr>
      <vt:lpstr>The Sickle: Christ’s Object Lessons, p. 65-66. </vt:lpstr>
      <vt:lpstr>The Reaping:  Revelation 14:16-20</vt:lpstr>
      <vt:lpstr>The OTHER Reaping:  Revelation 14:17-20</vt:lpstr>
      <vt:lpstr>The OTHER Reaping:  Revelation 14:18-20</vt:lpstr>
      <vt:lpstr>The Winepress:  Isaiah 63:1-6</vt:lpstr>
      <vt:lpstr>The Winepress:  Isaiah 63:1-6</vt:lpstr>
      <vt:lpstr>The Winepress:  Isaiah 63:1-6</vt:lpstr>
      <vt:lpstr>The Winepress:  Isaiah 63:1-6</vt:lpstr>
      <vt:lpstr>The Winepress:  Isaiah 63:2-6</vt:lpstr>
      <vt:lpstr>The Winepress:  Isaiah 63:3-6</vt:lpstr>
      <vt:lpstr>The Winepress:  Isaiah 63:4-6</vt:lpstr>
      <vt:lpstr>The Winepress:  Isaiah 63:5-6</vt:lpstr>
      <vt:lpstr>The Winepress:  Isaiah 63:6</vt:lpstr>
      <vt:lpstr>The OTHER Reaping:  Revelation 14:19-20</vt:lpstr>
      <vt:lpstr>The OTHER Reaping:  Revelation 14:20</vt:lpstr>
      <vt:lpstr>A Historical Winepress (605 or 604 BC):   Jeremiah 25:4-33</vt:lpstr>
      <vt:lpstr>A Historical Winepress:   Jeremiah 25:5-33</vt:lpstr>
      <vt:lpstr>A Historical Winepress:   Jeremiah 25:6-33</vt:lpstr>
      <vt:lpstr>A Historical Winepress:   Jeremiah 25:6-33</vt:lpstr>
      <vt:lpstr>A Historical Winepress:   Jeremiah 25:7-33</vt:lpstr>
      <vt:lpstr>A Historical Winepress:   Jeremiah 25:8-33</vt:lpstr>
      <vt:lpstr>A Historical Winepress:   Jeremiah 25:9-33</vt:lpstr>
      <vt:lpstr>A Historical Winepress:   Jeremiah 25:10-33</vt:lpstr>
      <vt:lpstr>A Historical Winepress:   Jeremiah 25:11-33</vt:lpstr>
      <vt:lpstr>A Historical Winepress:   Jeremiah 25:12-33</vt:lpstr>
      <vt:lpstr>A Historical Winepress:   Jeremiah 25:13-33</vt:lpstr>
      <vt:lpstr>A Historical Winepress:   Jeremiah 25:14-33</vt:lpstr>
      <vt:lpstr>A Historical Winepress:   Jeremiah 25:15-33</vt:lpstr>
      <vt:lpstr>A Historical Winepress:   Jeremiah 25:16-33</vt:lpstr>
      <vt:lpstr>A Historical Winepress:   Jeremiah 25:16-33</vt:lpstr>
      <vt:lpstr>A Historical Winepress:   Jeremiah 25:17-33</vt:lpstr>
      <vt:lpstr>A Historical Winepress:   Jeremiah 25:18-33</vt:lpstr>
      <vt:lpstr>A Historical Winepress:   Jeremiah 25:19-33</vt:lpstr>
      <vt:lpstr>A Historical Winepress:   Jeremiah 25:21-33</vt:lpstr>
      <vt:lpstr>A Historical Winepress:   Jeremiah 25:24-33</vt:lpstr>
      <vt:lpstr>A Historical Winepress:   Jeremiah 25:26-33</vt:lpstr>
      <vt:lpstr>A Historical Winepress:   Jeremiah 25:27-33</vt:lpstr>
      <vt:lpstr>A Historical Winepress:   Jeremiah 25:28-33</vt:lpstr>
      <vt:lpstr>A (LESS) Historical Winepress:   Jeremiah 25:29-33</vt:lpstr>
      <vt:lpstr>A (LESS) Historical Winepress: Jeremiah 25:30-33</vt:lpstr>
      <vt:lpstr>A (LESS) Historical Winepress: Jeremiah 25:31-33</vt:lpstr>
      <vt:lpstr>A (LESS) Historical Winepress: Jeremiah 25:32-33</vt:lpstr>
      <vt:lpstr>A (LESS) Historical Winepress: Jeremiah 25:33-33</vt:lpstr>
      <vt:lpstr>A Choice: SDA Quarterly Thurs. April 6</vt:lpstr>
      <vt:lpstr>A Choice: SDA Quarterly Thurs. April 6</vt:lpstr>
      <vt:lpstr>An URGENT Choice:  Revelation 22:10-12</vt:lpstr>
      <vt:lpstr>An OBEDIENT Choice:  1 John 5:2-4</vt:lpstr>
      <vt:lpstr>A MATURE Choice:  Hebrews 5:12-14</vt:lpstr>
      <vt:lpstr>A CONSISTENT Choice:  The Great Controversy, p.555</vt:lpstr>
      <vt:lpstr>A PERMANENT Choice:  Last Day Events, p.295</vt:lpstr>
      <vt:lpstr>A PERMANENT Choice:  Last Day Events, p.295</vt:lpstr>
      <vt:lpstr>The RIGHT Choice: SDA Quarterly Sun. April 2</vt:lpstr>
      <vt:lpstr>Happy Sabbath!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33</cp:revision>
  <dcterms:created xsi:type="dcterms:W3CDTF">2023-04-07T22:36:07Z</dcterms:created>
  <dcterms:modified xsi:type="dcterms:W3CDTF">2023-04-08T04:30:14Z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74069000</vt:r8>
  </property>
  <property fmtid="{D5CDD505-2E9C-101B-9397-08002B2CF9AE}" pid="3" name="HiddenCategoryTags">
    <vt:lpwstr/>
  </property>
  <property fmtid="{D5CDD505-2E9C-101B-9397-08002B2CF9AE}" pid="4" name="InternalTags">
    <vt:lpwstr/>
  </property>
  <property fmtid="{D5CDD505-2E9C-101B-9397-08002B2CF9AE}" pid="5" name="CategoryTags">
    <vt:lpwstr/>
  </property>
  <property fmtid="{D5CDD505-2E9C-101B-9397-08002B2CF9AE}" pid="6" name="Applications">
    <vt:lpwstr/>
  </property>
  <property fmtid="{D5CDD505-2E9C-101B-9397-08002B2CF9AE}" pid="7" name="CampaignTags">
    <vt:lpwstr/>
  </property>
  <property fmtid="{D5CDD505-2E9C-101B-9397-08002B2CF9AE}" pid="8" name="ScenarioTags">
    <vt:lpwstr/>
  </property>
  <property fmtid="{D5CDD505-2E9C-101B-9397-08002B2CF9AE}" pid="9" name="ContentTypeId">
    <vt:lpwstr>0x010100AA3F7D94069FF64A86F7DFF56D60E3BE</vt:lpwstr>
  </property>
  <property fmtid="{D5CDD505-2E9C-101B-9397-08002B2CF9AE}" pid="10" name="FeatureTags">
    <vt:lpwstr/>
  </property>
  <property fmtid="{D5CDD505-2E9C-101B-9397-08002B2CF9AE}" pid="11" name="LocalizationTags">
    <vt:lpwstr/>
  </property>
</Properties>
</file>