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94"/>
  </p:notesMasterIdLst>
  <p:handoutMasterIdLst>
    <p:handoutMasterId r:id="rId95"/>
  </p:handoutMasterIdLst>
  <p:sldIdLst>
    <p:sldId id="265" r:id="rId2"/>
    <p:sldId id="266" r:id="rId3"/>
    <p:sldId id="283" r:id="rId4"/>
    <p:sldId id="284" r:id="rId5"/>
    <p:sldId id="361" r:id="rId6"/>
    <p:sldId id="285" r:id="rId7"/>
    <p:sldId id="286" r:id="rId8"/>
    <p:sldId id="287" r:id="rId9"/>
    <p:sldId id="288" r:id="rId10"/>
    <p:sldId id="270" r:id="rId11"/>
    <p:sldId id="271" r:id="rId12"/>
    <p:sldId id="272" r:id="rId13"/>
    <p:sldId id="273" r:id="rId14"/>
    <p:sldId id="274" r:id="rId15"/>
    <p:sldId id="275" r:id="rId16"/>
    <p:sldId id="276" r:id="rId17"/>
    <p:sldId id="277" r:id="rId18"/>
    <p:sldId id="278" r:id="rId19"/>
    <p:sldId id="281" r:id="rId20"/>
    <p:sldId id="279" r:id="rId21"/>
    <p:sldId id="280" r:id="rId22"/>
    <p:sldId id="282"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306" r:id="rId39"/>
    <p:sldId id="307" r:id="rId40"/>
    <p:sldId id="308" r:id="rId41"/>
    <p:sldId id="309" r:id="rId42"/>
    <p:sldId id="310" r:id="rId43"/>
    <p:sldId id="311" r:id="rId44"/>
    <p:sldId id="312" r:id="rId45"/>
    <p:sldId id="313" r:id="rId46"/>
    <p:sldId id="314" r:id="rId47"/>
    <p:sldId id="315" r:id="rId48"/>
    <p:sldId id="316" r:id="rId49"/>
    <p:sldId id="317" r:id="rId50"/>
    <p:sldId id="318" r:id="rId51"/>
    <p:sldId id="319" r:id="rId52"/>
    <p:sldId id="320" r:id="rId53"/>
    <p:sldId id="321" r:id="rId54"/>
    <p:sldId id="322" r:id="rId55"/>
    <p:sldId id="323" r:id="rId56"/>
    <p:sldId id="324" r:id="rId57"/>
    <p:sldId id="325" r:id="rId58"/>
    <p:sldId id="326" r:id="rId59"/>
    <p:sldId id="327" r:id="rId60"/>
    <p:sldId id="328" r:id="rId61"/>
    <p:sldId id="329" r:id="rId62"/>
    <p:sldId id="330" r:id="rId63"/>
    <p:sldId id="331" r:id="rId64"/>
    <p:sldId id="333" r:id="rId65"/>
    <p:sldId id="332" r:id="rId66"/>
    <p:sldId id="334" r:id="rId67"/>
    <p:sldId id="335" r:id="rId68"/>
    <p:sldId id="336" r:id="rId69"/>
    <p:sldId id="337" r:id="rId70"/>
    <p:sldId id="338" r:id="rId71"/>
    <p:sldId id="339" r:id="rId72"/>
    <p:sldId id="340" r:id="rId73"/>
    <p:sldId id="341" r:id="rId74"/>
    <p:sldId id="342" r:id="rId75"/>
    <p:sldId id="343" r:id="rId76"/>
    <p:sldId id="344" r:id="rId77"/>
    <p:sldId id="345" r:id="rId78"/>
    <p:sldId id="346" r:id="rId79"/>
    <p:sldId id="347" r:id="rId80"/>
    <p:sldId id="348" r:id="rId81"/>
    <p:sldId id="349" r:id="rId82"/>
    <p:sldId id="350" r:id="rId83"/>
    <p:sldId id="351" r:id="rId84"/>
    <p:sldId id="352" r:id="rId85"/>
    <p:sldId id="353" r:id="rId86"/>
    <p:sldId id="354" r:id="rId87"/>
    <p:sldId id="355" r:id="rId88"/>
    <p:sldId id="356" r:id="rId89"/>
    <p:sldId id="357" r:id="rId90"/>
    <p:sldId id="358" r:id="rId91"/>
    <p:sldId id="359" r:id="rId92"/>
    <p:sldId id="360"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FEFF"/>
    <a:srgbClr val="D9F6F1"/>
    <a:srgbClr val="E1F2F8"/>
    <a:srgbClr val="99CBCA"/>
    <a:srgbClr val="BFD8DD"/>
    <a:srgbClr val="E2FDFE"/>
    <a:srgbClr val="ABD8EF"/>
    <a:srgbClr val="EEFEFF"/>
    <a:srgbClr val="AED9D7"/>
    <a:srgbClr val="CAF5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p:scale>
          <a:sx n="45" d="100"/>
          <a:sy n="45" d="100"/>
        </p:scale>
        <p:origin x="1496" y="42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6" d="100"/>
          <a:sy n="76" d="100"/>
        </p:scale>
        <p:origin x="2412"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handoutMaster" Target="handoutMasters/handout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658A34-83F4-4B2E-BC5A-DE51EE8822F9}" type="datetimeFigureOut">
              <a:rPr lang="en-US" smtClean="0"/>
              <a:t>4/14/2023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8FE58C-C1A6-4C4C-90C2-B7F5B0504B2D}" type="slidenum">
              <a:rPr lang="en-US" smtClean="0"/>
              <a:t>‹#›</a:t>
            </a:fld>
            <a:endParaRPr lang="en-US"/>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2E1917-0BAF-4687-978A-82FFF05559C3}" type="datetimeFigureOut">
              <a:rPr lang="en-US" smtClean="0"/>
              <a:t>4/14/2023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0E1E9A-E921-4174-A0FC-51868D7AC568}" type="slidenum">
              <a:rPr lang="en-US" smtClean="0"/>
              <a:t>‹#›</a:t>
            </a:fld>
            <a:endParaRPr lang="en-US"/>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41400"/>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4EAB7D7-3608-4730-B2E2-670834DF882C}" type="datetimeFigureOut">
              <a:rPr lang="en-US" smtClean="0"/>
              <a:t>4/14/2023</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71B7BAC7-FE87-40F6-AA24-4F4685D1B022}" type="slidenum">
              <a:rPr lang="en-US" smtClean="0"/>
              <a:t>‹#›</a:t>
            </a:fld>
            <a:endParaRPr lang="en-US"/>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562100" y="1825625"/>
            <a:ext cx="9791700" cy="43513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EAB7D7-3608-4730-B2E2-670834DF882C}" type="datetimeFigureOut">
              <a:rPr lang="en-US" smtClean="0"/>
              <a:t>4/14/2023</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71B7BAC7-FE87-40F6-AA24-4F4685D1B022}" type="slidenum">
              <a:rPr lang="en-US" smtClean="0"/>
              <a:t>‹#›</a:t>
            </a:fld>
            <a:endParaRPr lang="en-US"/>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62100" y="365125"/>
            <a:ext cx="70104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EAB7D7-3608-4730-B2E2-670834DF882C}" type="datetimeFigureOut">
              <a:rPr lang="en-US" smtClean="0"/>
              <a:t>4/14/2023</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71B7BAC7-FE87-40F6-AA24-4F4685D1B022}" type="slidenum">
              <a:rPr lang="en-US" smtClean="0"/>
              <a:t>‹#›</a:t>
            </a:fld>
            <a:endParaRPr lang="en-US"/>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9" name="Title 1"/>
          <p:cNvSpPr>
            <a:spLocks noGrp="1"/>
          </p:cNvSpPr>
          <p:nvPr>
            <p:ph type="title"/>
          </p:nvPr>
        </p:nvSpPr>
        <p:spPr>
          <a:xfrm>
            <a:off x="1562100" y="457200"/>
            <a:ext cx="3932237" cy="1600200"/>
          </a:xfrm>
        </p:spPr>
        <p:txBody>
          <a:bodyPr anchor="b"/>
          <a:lstStyle>
            <a:lvl1pPr>
              <a:defRPr sz="3200"/>
            </a:lvl1pPr>
          </a:lstStyle>
          <a:p>
            <a:r>
              <a:rPr lang="en-US" smtClean="0"/>
              <a:t>Click to edit Master title style</a:t>
            </a:r>
            <a:endParaRPr lang="en-US"/>
          </a:p>
        </p:txBody>
      </p:sp>
      <p:sp>
        <p:nvSpPr>
          <p:cNvPr id="3" name="Picture Placeholder 2" descr="An empty placeholder to add an image. Click on the placeholder and select the image that you wish to add"/>
          <p:cNvSpPr>
            <a:spLocks noGrp="1"/>
          </p:cNvSpPr>
          <p:nvPr>
            <p:ph type="pic" idx="1"/>
          </p:nvPr>
        </p:nvSpPr>
        <p:spPr>
          <a:xfrm>
            <a:off x="5678904" y="987425"/>
            <a:ext cx="567842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8" name="Text Placeholder 3"/>
          <p:cNvSpPr>
            <a:spLocks noGrp="1"/>
          </p:cNvSpPr>
          <p:nvPr>
            <p:ph type="body" sz="half" idx="2"/>
          </p:nvPr>
        </p:nvSpPr>
        <p:spPr>
          <a:xfrm>
            <a:off x="1562100"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AB7D7-3608-4730-B2E2-670834DF882C}" type="datetimeFigureOut">
              <a:rPr lang="en-US" smtClean="0"/>
              <a:t>4/14/2023</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71B7BAC7-FE87-40F6-AA24-4F4685D1B022}" type="slidenum">
              <a:rPr lang="en-US" smtClean="0"/>
              <a:t>‹#›</a:t>
            </a:fld>
            <a:endParaRPr lang="en-US"/>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EAB7D7-3608-4730-B2E2-670834DF882C}" type="datetimeFigureOut">
              <a:rPr lang="en-US" smtClean="0"/>
              <a:t>4/14/2023</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71B7BAC7-FE87-40F6-AA24-4F4685D1B022}" type="slidenum">
              <a:rPr lang="en-US" smtClean="0"/>
              <a:t>‹#›</a:t>
            </a:fld>
            <a:endParaRPr lang="en-US"/>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1658" y="1709738"/>
            <a:ext cx="10105791" cy="2862262"/>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1241658" y="4589463"/>
            <a:ext cx="10105791"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EAB7D7-3608-4730-B2E2-670834DF882C}" type="datetimeFigureOut">
              <a:rPr lang="en-US" smtClean="0"/>
              <a:t>4/14/2023</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71B7BAC7-FE87-40F6-AA24-4F4685D1B022}" type="slidenum">
              <a:rPr lang="en-US" smtClean="0"/>
              <a:t>‹#›</a:t>
            </a:fld>
            <a:endParaRPr lang="en-US"/>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69700" y="1825625"/>
            <a:ext cx="475488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5325" y="1825625"/>
            <a:ext cx="475488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4EAB7D7-3608-4730-B2E2-670834DF882C}" type="datetimeFigureOut">
              <a:rPr lang="en-US" smtClean="0"/>
              <a:t>4/14/2023</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71B7BAC7-FE87-40F6-AA24-4F4685D1B022}" type="slidenum">
              <a:rPr lang="en-US" smtClean="0"/>
              <a:t>‹#›</a:t>
            </a:fld>
            <a:endParaRPr lang="en-US"/>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324100" y="274638"/>
            <a:ext cx="9023350" cy="1143000"/>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1562100" y="1489075"/>
            <a:ext cx="4754880" cy="641350"/>
          </a:xfrm>
          <a:noFill/>
          <a:ln>
            <a:noFill/>
          </a:ln>
        </p:spPr>
        <p:txBody>
          <a:bodyPr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62100" y="2193925"/>
            <a:ext cx="4754880" cy="3978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98920" y="1489075"/>
            <a:ext cx="4754880" cy="641350"/>
          </a:xfrm>
          <a:noFill/>
          <a:ln>
            <a:noFill/>
          </a:ln>
        </p:spPr>
        <p:txBody>
          <a:bodyPr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98920" y="2193925"/>
            <a:ext cx="4754880" cy="3978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EAB7D7-3608-4730-B2E2-670834DF882C}" type="datetimeFigureOut">
              <a:rPr lang="en-US" smtClean="0"/>
              <a:t>4/14/2023</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71B7BAC7-FE87-40F6-AA24-4F4685D1B022}" type="slidenum">
              <a:rPr lang="en-US" smtClean="0"/>
              <a:t>‹#›</a:t>
            </a:fld>
            <a:endParaRPr lang="en-US"/>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EAB7D7-3608-4730-B2E2-670834DF882C}" type="datetimeFigureOut">
              <a:rPr lang="en-US" smtClean="0"/>
              <a:t>4/14/2023</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71B7BAC7-FE87-40F6-AA24-4F4685D1B022}" type="slidenum">
              <a:rPr lang="en-US" smtClean="0"/>
              <a:t>‹#›</a:t>
            </a:fld>
            <a:endParaRPr lang="en-US"/>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EAB7D7-3608-4730-B2E2-670834DF882C}" type="datetimeFigureOut">
              <a:rPr lang="en-US" smtClean="0"/>
              <a:t>4/14/2023</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71B7BAC7-FE87-40F6-AA24-4F4685D1B022}" type="slidenum">
              <a:rPr lang="en-US" smtClean="0"/>
              <a:t>‹#›</a:t>
            </a:fld>
            <a:endParaRPr lang="en-US"/>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2100"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678905" y="987425"/>
            <a:ext cx="567648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562100"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AB7D7-3608-4730-B2E2-670834DF882C}" type="datetimeFigureOut">
              <a:rPr lang="en-US" smtClean="0"/>
              <a:t>4/14/2023</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71B7BAC7-FE87-40F6-AA24-4F4685D1B022}" type="slidenum">
              <a:rPr lang="en-US" smtClean="0"/>
              <a:t>‹#›</a:t>
            </a:fld>
            <a:endParaRPr lang="en-US"/>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9" name="Title 1"/>
          <p:cNvSpPr>
            <a:spLocks noGrp="1"/>
          </p:cNvSpPr>
          <p:nvPr>
            <p:ph type="title"/>
          </p:nvPr>
        </p:nvSpPr>
        <p:spPr>
          <a:xfrm>
            <a:off x="1562100" y="457200"/>
            <a:ext cx="3932237" cy="1600200"/>
          </a:xfrm>
        </p:spPr>
        <p:txBody>
          <a:bodyPr anchor="b"/>
          <a:lstStyle>
            <a:lvl1pPr>
              <a:defRPr sz="3200"/>
            </a:lvl1pPr>
          </a:lstStyle>
          <a:p>
            <a:r>
              <a:rPr lang="en-US" smtClean="0"/>
              <a:t>Click to edit Master title style</a:t>
            </a:r>
            <a:endParaRPr lang="en-US"/>
          </a:p>
        </p:txBody>
      </p:sp>
      <p:sp>
        <p:nvSpPr>
          <p:cNvPr id="3" name="Picture Placeholder 2" descr="An empty placeholder to add an image. Click on the placeholder and select the image that you wish to add"/>
          <p:cNvSpPr>
            <a:spLocks noGrp="1"/>
          </p:cNvSpPr>
          <p:nvPr>
            <p:ph type="pic" idx="1"/>
          </p:nvPr>
        </p:nvSpPr>
        <p:spPr>
          <a:xfrm>
            <a:off x="5678904" y="987425"/>
            <a:ext cx="567842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8" name="Text Placeholder 3"/>
          <p:cNvSpPr>
            <a:spLocks noGrp="1"/>
          </p:cNvSpPr>
          <p:nvPr>
            <p:ph type="body" sz="half" idx="2"/>
          </p:nvPr>
        </p:nvSpPr>
        <p:spPr>
          <a:xfrm>
            <a:off x="1562100"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AB7D7-3608-4730-B2E2-670834DF882C}" type="datetimeFigureOut">
              <a:rPr lang="en-US" smtClean="0"/>
              <a:t>4/14/2023</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71B7BAC7-FE87-40F6-AA24-4F4685D1B022}" type="slidenum">
              <a:rPr lang="en-US" smtClean="0"/>
              <a:t>‹#›</a:t>
            </a:fld>
            <a:endParaRPr lang="en-US"/>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84EAB7D7-3608-4730-B2E2-670834DF882C}" type="datetimeFigureOut">
              <a:rPr lang="en-US" smtClean="0"/>
              <a:pPr/>
              <a:t>4/14/2023</a:t>
            </a:fld>
            <a:endParaRPr lang="en-US"/>
          </a:p>
        </p:txBody>
      </p:sp>
      <p:sp>
        <p:nvSpPr>
          <p:cNvPr id="5"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a:t>Add a footer</a:t>
            </a:r>
            <a:endParaRPr lang="en-US" dirty="0"/>
          </a:p>
        </p:txBody>
      </p:sp>
      <p:sp>
        <p:nvSpPr>
          <p:cNvPr id="6"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B7BAC7-FE87-40F6-AA24-4F4685D1B022}" type="slidenum">
              <a:rPr lang="en-US" smtClean="0"/>
              <a:pPr/>
              <a:t>‹#›</a:t>
            </a:fld>
            <a:endParaRPr lang="en-US"/>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biblia.com/bible/nkjv/Revelation%2014.6-12"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s://m.egwwritings.org/en/book/1965.57832#57832"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m.egwwritings.org/en/book/1965.53318#53318"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hyperlink" Target="https://m.egwwritings.org/en/book/1965.63091#6309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Everlasting Gospel</a:t>
            </a:r>
            <a:endParaRPr lang="en-US" dirty="0"/>
          </a:p>
        </p:txBody>
      </p:sp>
      <p:sp>
        <p:nvSpPr>
          <p:cNvPr id="3" name="Subtitle 2"/>
          <p:cNvSpPr>
            <a:spLocks noGrp="1"/>
          </p:cNvSpPr>
          <p:nvPr>
            <p:ph type="subTitle" idx="1"/>
          </p:nvPr>
        </p:nvSpPr>
        <p:spPr/>
        <p:txBody>
          <a:bodyPr>
            <a:normAutofit/>
          </a:bodyPr>
          <a:lstStyle/>
          <a:p>
            <a:r>
              <a:rPr lang="en-US" sz="3600" dirty="0" smtClean="0"/>
              <a:t>Revelation 14:6-12, 1 Peter </a:t>
            </a:r>
            <a:r>
              <a:rPr lang="en-US" sz="3600" dirty="0" smtClean="0"/>
              <a:t>1, </a:t>
            </a:r>
          </a:p>
          <a:p>
            <a:r>
              <a:rPr lang="en-US" sz="3600" dirty="0" smtClean="0"/>
              <a:t>1 Corinthians 15, Romans 3 &amp; 5 </a:t>
            </a:r>
            <a:endParaRPr lang="en-US" sz="3600" dirty="0"/>
          </a:p>
        </p:txBody>
      </p:sp>
      <p:sp>
        <p:nvSpPr>
          <p:cNvPr id="4" name="TextBox 3"/>
          <p:cNvSpPr txBox="1"/>
          <p:nvPr/>
        </p:nvSpPr>
        <p:spPr>
          <a:xfrm>
            <a:off x="7989869" y="6334780"/>
            <a:ext cx="4202131" cy="523220"/>
          </a:xfrm>
          <a:prstGeom prst="rect">
            <a:avLst/>
          </a:prstGeom>
          <a:noFill/>
          <a:ln>
            <a:solidFill>
              <a:schemeClr val="bg2"/>
            </a:solidFill>
          </a:ln>
        </p:spPr>
        <p:txBody>
          <a:bodyPr wrap="square" rtlCol="0" anchor="ctr" anchorCtr="1">
            <a:spAutoFit/>
          </a:bodyPr>
          <a:lstStyle/>
          <a:p>
            <a:pPr algn="r"/>
            <a:r>
              <a:rPr lang="en-US" sz="2800" b="1" dirty="0" smtClean="0">
                <a:solidFill>
                  <a:srgbClr val="85B4C8"/>
                </a:solidFill>
              </a:rPr>
              <a:t>Lesson 3, 2</a:t>
            </a:r>
            <a:r>
              <a:rPr lang="en-US" sz="2800" b="1" baseline="30000" dirty="0" smtClean="0">
                <a:solidFill>
                  <a:srgbClr val="85B4C8"/>
                </a:solidFill>
              </a:rPr>
              <a:t>nd</a:t>
            </a:r>
            <a:r>
              <a:rPr lang="en-US" sz="2800" b="1" dirty="0" smtClean="0">
                <a:solidFill>
                  <a:srgbClr val="85B4C8"/>
                </a:solidFill>
              </a:rPr>
              <a:t> Quarter 2023</a:t>
            </a:r>
            <a:endParaRPr lang="en-US" sz="2800" b="1" dirty="0">
              <a:solidFill>
                <a:srgbClr val="85B4C8"/>
              </a:solidFill>
            </a:endParaRPr>
          </a:p>
        </p:txBody>
      </p:sp>
    </p:spTree>
    <p:extLst>
      <p:ext uri="{BB962C8B-B14F-4D97-AF65-F5344CB8AC3E}">
        <p14:creationId xmlns:p14="http://schemas.microsoft.com/office/powerpoint/2010/main" val="92307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pPr algn="ctr"/>
            <a:r>
              <a:rPr lang="en-US" b="1" dirty="0" smtClean="0"/>
              <a:t>SDA Quarterly:  The </a:t>
            </a:r>
            <a:r>
              <a:rPr lang="en-US" b="1" i="1" dirty="0" smtClean="0"/>
              <a:t>Shema</a:t>
            </a:r>
            <a:endParaRPr lang="en-US" b="1" i="1" dirty="0"/>
          </a:p>
        </p:txBody>
      </p:sp>
      <p:sp>
        <p:nvSpPr>
          <p:cNvPr id="14" name="Content Placeholder 13"/>
          <p:cNvSpPr>
            <a:spLocks noGrp="1"/>
          </p:cNvSpPr>
          <p:nvPr>
            <p:ph idx="1"/>
          </p:nvPr>
        </p:nvSpPr>
        <p:spPr>
          <a:xfrm>
            <a:off x="1562100" y="2373330"/>
            <a:ext cx="9791700" cy="3803633"/>
          </a:xfrm>
        </p:spPr>
        <p:txBody>
          <a:bodyPr>
            <a:noAutofit/>
          </a:bodyPr>
          <a:lstStyle/>
          <a:p>
            <a:pPr marL="0" lvl="0" indent="0">
              <a:buNone/>
            </a:pPr>
            <a:r>
              <a:rPr lang="en-US" sz="3200" i="1" dirty="0"/>
              <a:t>Shema </a:t>
            </a:r>
            <a:r>
              <a:rPr lang="en-US" sz="3200" i="1" dirty="0" err="1"/>
              <a:t>Yisrael</a:t>
            </a:r>
            <a:r>
              <a:rPr lang="en-US" sz="3200" dirty="0"/>
              <a:t> </a:t>
            </a:r>
            <a:r>
              <a:rPr lang="en-US" sz="3200" dirty="0" smtClean="0"/>
              <a:t>(“Hear, O</a:t>
            </a:r>
            <a:r>
              <a:rPr lang="en-US" sz="3200" dirty="0"/>
              <a:t> Israel”) are the first two words of a section of the Torah that is the centerpiece of the morning and evening prayer services, encapsulating the monotheistic essence of Judaism</a:t>
            </a:r>
            <a:r>
              <a:rPr lang="en-US" sz="3200" dirty="0" smtClean="0"/>
              <a:t>:</a:t>
            </a:r>
          </a:p>
          <a:p>
            <a:pPr marL="0" lvl="0" indent="0">
              <a:buNone/>
            </a:pPr>
            <a:r>
              <a:rPr lang="en-US" sz="3200" i="1" dirty="0" smtClean="0"/>
              <a:t>Hear, O Israel:  God is our Lord, God is one…</a:t>
            </a:r>
          </a:p>
          <a:p>
            <a:pPr marL="0" lvl="0" indent="0">
              <a:buNone/>
            </a:pPr>
            <a:r>
              <a:rPr lang="en-US" sz="3200" dirty="0" smtClean="0"/>
              <a:t>In its entirety, the Shema consists of three paragraphs:  Deuteronomy 6:4-9, 11:13-21, and Numbers 5:37-41.  </a:t>
            </a:r>
          </a:p>
          <a:p>
            <a:pPr marL="0" lvl="0" indent="0">
              <a:buNone/>
            </a:pPr>
            <a:endParaRPr lang="en-US" sz="3200" dirty="0"/>
          </a:p>
        </p:txBody>
      </p:sp>
      <p:pic>
        <p:nvPicPr>
          <p:cNvPr id="2" name="Picture 1"/>
          <p:cNvPicPr>
            <a:picLocks noChangeAspect="1"/>
          </p:cNvPicPr>
          <p:nvPr/>
        </p:nvPicPr>
        <p:blipFill>
          <a:blip r:embed="rId2"/>
          <a:stretch>
            <a:fillRect/>
          </a:stretch>
        </p:blipFill>
        <p:spPr>
          <a:xfrm>
            <a:off x="2896697" y="1403011"/>
            <a:ext cx="7122506" cy="867746"/>
          </a:xfrm>
          <a:prstGeom prst="rect">
            <a:avLst/>
          </a:prstGeom>
        </p:spPr>
      </p:pic>
    </p:spTree>
    <p:extLst>
      <p:ext uri="{BB962C8B-B14F-4D97-AF65-F5344CB8AC3E}">
        <p14:creationId xmlns:p14="http://schemas.microsoft.com/office/powerpoint/2010/main" val="2510141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pPr algn="ctr"/>
            <a:r>
              <a:rPr lang="en-US" b="1" dirty="0" smtClean="0"/>
              <a:t>SDA Quarterly: Sabbath, April 8</a:t>
            </a:r>
            <a:r>
              <a:rPr lang="en-US" b="1" baseline="30000" dirty="0" smtClean="0"/>
              <a:t>th</a:t>
            </a:r>
            <a:r>
              <a:rPr lang="en-US" b="1" dirty="0" smtClean="0"/>
              <a:t> </a:t>
            </a:r>
            <a:endParaRPr lang="en-US" sz="4800" b="1" i="1" dirty="0"/>
          </a:p>
        </p:txBody>
      </p:sp>
      <p:sp>
        <p:nvSpPr>
          <p:cNvPr id="14" name="Content Placeholder 13"/>
          <p:cNvSpPr>
            <a:spLocks noGrp="1"/>
          </p:cNvSpPr>
          <p:nvPr>
            <p:ph idx="1"/>
          </p:nvPr>
        </p:nvSpPr>
        <p:spPr>
          <a:xfrm>
            <a:off x="1562100" y="1777428"/>
            <a:ext cx="9791700" cy="4399535"/>
          </a:xfrm>
        </p:spPr>
        <p:txBody>
          <a:bodyPr>
            <a:noAutofit/>
          </a:bodyPr>
          <a:lstStyle/>
          <a:p>
            <a:pPr marL="0" indent="0">
              <a:buNone/>
            </a:pPr>
            <a:r>
              <a:rPr lang="en-US" sz="3600" dirty="0"/>
              <a:t>Throughout the centuries, the chanting of the </a:t>
            </a:r>
            <a:r>
              <a:rPr lang="en-US" sz="3600" i="1" dirty="0"/>
              <a:t>Shema</a:t>
            </a:r>
            <a:r>
              <a:rPr lang="en-US" sz="3600" dirty="0"/>
              <a:t> (the name of the prayer, based on the Hebrew word for “hear”) reminded the Jews of the spiritual vision that united them as a people and that strengthened their resolve to maintain their unique identity as worshipers of the one true God</a:t>
            </a:r>
            <a:r>
              <a:rPr lang="en-US" sz="3600" dirty="0" smtClean="0"/>
              <a:t>.</a:t>
            </a:r>
            <a:endParaRPr lang="en-US" sz="3600" dirty="0"/>
          </a:p>
        </p:txBody>
      </p:sp>
    </p:spTree>
    <p:extLst>
      <p:ext uri="{BB962C8B-B14F-4D97-AF65-F5344CB8AC3E}">
        <p14:creationId xmlns:p14="http://schemas.microsoft.com/office/powerpoint/2010/main" val="2973198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pPr algn="ctr"/>
            <a:r>
              <a:rPr lang="en-US" b="1" dirty="0" smtClean="0"/>
              <a:t>SDA Quarterly: Sabbath, April 8</a:t>
            </a:r>
            <a:r>
              <a:rPr lang="en-US" b="1" baseline="30000" dirty="0" smtClean="0"/>
              <a:t>th</a:t>
            </a:r>
            <a:r>
              <a:rPr lang="en-US" b="1" dirty="0" smtClean="0"/>
              <a:t> </a:t>
            </a:r>
            <a:endParaRPr lang="en-US" sz="4800" b="1" i="1" dirty="0"/>
          </a:p>
        </p:txBody>
      </p:sp>
      <p:sp>
        <p:nvSpPr>
          <p:cNvPr id="14" name="Content Placeholder 13"/>
          <p:cNvSpPr>
            <a:spLocks noGrp="1"/>
          </p:cNvSpPr>
          <p:nvPr>
            <p:ph idx="1"/>
          </p:nvPr>
        </p:nvSpPr>
        <p:spPr>
          <a:xfrm>
            <a:off x="1562100" y="1777428"/>
            <a:ext cx="9791700" cy="4787759"/>
          </a:xfrm>
        </p:spPr>
        <p:txBody>
          <a:bodyPr>
            <a:noAutofit/>
          </a:bodyPr>
          <a:lstStyle/>
          <a:p>
            <a:pPr marL="0" indent="0">
              <a:buNone/>
            </a:pPr>
            <a:r>
              <a:rPr lang="en-US" sz="3200" dirty="0" smtClean="0"/>
              <a:t>For </a:t>
            </a:r>
            <a:r>
              <a:rPr lang="en-US" sz="3200" dirty="0"/>
              <a:t>Seventh-day Adventists, the three angels’ messages in Revelation 14 are our </a:t>
            </a:r>
            <a:r>
              <a:rPr lang="en-US" sz="3200" i="1" dirty="0"/>
              <a:t>Shema</a:t>
            </a:r>
            <a:r>
              <a:rPr lang="en-US" sz="3200" dirty="0"/>
              <a:t>. They are our identifying statement of faith. They define who we are as a people and describe our mission to the world. In short, our unique prophetic identity is outlined in </a:t>
            </a:r>
            <a:r>
              <a:rPr lang="en-US" sz="3200" dirty="0">
                <a:hlinkClick r:id="rId2"/>
              </a:rPr>
              <a:t>Revelation 14:6-12</a:t>
            </a:r>
            <a:r>
              <a:rPr lang="en-US" sz="3200" dirty="0"/>
              <a:t>, and it is here that we find our passion to proclaim the gospel to the world.</a:t>
            </a:r>
          </a:p>
          <a:p>
            <a:pPr marL="0" indent="0">
              <a:buNone/>
            </a:pPr>
            <a:r>
              <a:rPr lang="en-US" sz="3200" dirty="0"/>
              <a:t>In this week’s lesson, we will begin a detailed study of </a:t>
            </a:r>
            <a:r>
              <a:rPr lang="en-US" sz="3200" dirty="0">
                <a:hlinkClick r:id="rId2"/>
              </a:rPr>
              <a:t>Revelation 14:6-12</a:t>
            </a:r>
            <a:r>
              <a:rPr lang="en-US" sz="3200" dirty="0"/>
              <a:t>, but will do so through the eyes of grace as we listen to God speaking to our hearts.</a:t>
            </a:r>
          </a:p>
          <a:p>
            <a:pPr marL="0" lvl="0" indent="0">
              <a:buNone/>
            </a:pPr>
            <a:endParaRPr lang="en-US" sz="3200" dirty="0"/>
          </a:p>
        </p:txBody>
      </p:sp>
    </p:spTree>
    <p:extLst>
      <p:ext uri="{BB962C8B-B14F-4D97-AF65-F5344CB8AC3E}">
        <p14:creationId xmlns:p14="http://schemas.microsoft.com/office/powerpoint/2010/main" val="3771531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5400" b="1" dirty="0" smtClean="0"/>
              <a:t>Memory Text: Revelation 14:6</a:t>
            </a:r>
            <a:endParaRPr lang="en-US" sz="5400" b="1" dirty="0"/>
          </a:p>
        </p:txBody>
      </p:sp>
      <p:sp>
        <p:nvSpPr>
          <p:cNvPr id="14" name="Content Placeholder 13"/>
          <p:cNvSpPr>
            <a:spLocks noGrp="1"/>
          </p:cNvSpPr>
          <p:nvPr>
            <p:ph idx="1"/>
          </p:nvPr>
        </p:nvSpPr>
        <p:spPr/>
        <p:txBody>
          <a:bodyPr>
            <a:noAutofit/>
          </a:bodyPr>
          <a:lstStyle/>
          <a:p>
            <a:pPr marL="0" lvl="0" indent="0">
              <a:buNone/>
            </a:pPr>
            <a:r>
              <a:rPr lang="en-US" sz="5400" b="1" baseline="30000" dirty="0"/>
              <a:t>6 </a:t>
            </a:r>
            <a:r>
              <a:rPr lang="en-US" sz="5400" dirty="0"/>
              <a:t>And I saw another angel fly in the midst of heaven, having the everlasting gospel to preach unto them that dwell on the earth, and to every nation, and kindred, and tongue, and people,</a:t>
            </a:r>
          </a:p>
        </p:txBody>
      </p:sp>
    </p:spTree>
    <p:extLst>
      <p:ext uri="{BB962C8B-B14F-4D97-AF65-F5344CB8AC3E}">
        <p14:creationId xmlns:p14="http://schemas.microsoft.com/office/powerpoint/2010/main" val="2903046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5400" b="1" dirty="0" smtClean="0"/>
              <a:t>Memory Text: Revelation 14:6</a:t>
            </a:r>
            <a:endParaRPr lang="en-US" sz="5400" b="1" dirty="0"/>
          </a:p>
        </p:txBody>
      </p:sp>
      <p:sp>
        <p:nvSpPr>
          <p:cNvPr id="14" name="Content Placeholder 13"/>
          <p:cNvSpPr>
            <a:spLocks noGrp="1"/>
          </p:cNvSpPr>
          <p:nvPr>
            <p:ph idx="1"/>
          </p:nvPr>
        </p:nvSpPr>
        <p:spPr/>
        <p:txBody>
          <a:bodyPr>
            <a:noAutofit/>
          </a:bodyPr>
          <a:lstStyle/>
          <a:p>
            <a:pPr marL="0" lvl="0" indent="0">
              <a:buNone/>
            </a:pPr>
            <a:r>
              <a:rPr lang="en-US" sz="5400" b="1" baseline="30000" dirty="0"/>
              <a:t>6 </a:t>
            </a:r>
            <a:r>
              <a:rPr lang="en-US" sz="5400" dirty="0">
                <a:solidFill>
                  <a:schemeClr val="accent1">
                    <a:lumMod val="75000"/>
                  </a:schemeClr>
                </a:solidFill>
              </a:rPr>
              <a:t>And I saw </a:t>
            </a:r>
            <a:r>
              <a:rPr lang="en-US" sz="5400" dirty="0"/>
              <a:t>another angel fly in the midst of heaven, having the everlasting gospel to preach unto them that dwell on the earth, and to every nation, and kindred, and tongue, and people,</a:t>
            </a:r>
          </a:p>
        </p:txBody>
      </p:sp>
    </p:spTree>
    <p:extLst>
      <p:ext uri="{BB962C8B-B14F-4D97-AF65-F5344CB8AC3E}">
        <p14:creationId xmlns:p14="http://schemas.microsoft.com/office/powerpoint/2010/main" val="3838713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b="1" dirty="0" smtClean="0"/>
              <a:t>And I saw…</a:t>
            </a:r>
            <a:endParaRPr lang="en-US" b="1" dirty="0"/>
          </a:p>
        </p:txBody>
      </p:sp>
      <p:sp>
        <p:nvSpPr>
          <p:cNvPr id="14" name="Content Placeholder 13"/>
          <p:cNvSpPr>
            <a:spLocks noGrp="1"/>
          </p:cNvSpPr>
          <p:nvPr>
            <p:ph idx="1"/>
          </p:nvPr>
        </p:nvSpPr>
        <p:spPr>
          <a:xfrm>
            <a:off x="1562100" y="1825625"/>
            <a:ext cx="4408394" cy="4351338"/>
          </a:xfrm>
        </p:spPr>
        <p:txBody>
          <a:bodyPr>
            <a:noAutofit/>
          </a:bodyPr>
          <a:lstStyle/>
          <a:p>
            <a:pPr marL="0" lvl="0" indent="0">
              <a:buNone/>
            </a:pPr>
            <a:r>
              <a:rPr lang="en-US" sz="3200" dirty="0" smtClean="0"/>
              <a:t>A new scene begins.  Chronologically the events represented in this vision precede those represented by the events in verses 1-5, so this is a completely distinct section.  </a:t>
            </a:r>
            <a:endParaRPr lang="en-US" sz="3200" dirty="0"/>
          </a:p>
        </p:txBody>
      </p:sp>
      <p:pic>
        <p:nvPicPr>
          <p:cNvPr id="2052" name="Picture 4" descr="The Three Angels Messages - The IVP New Testament Commentary | Angel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0494" y="1690688"/>
            <a:ext cx="5871696" cy="3926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35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5400" b="1" dirty="0" smtClean="0"/>
              <a:t>Memory Text: Revelation 14:6</a:t>
            </a:r>
            <a:endParaRPr lang="en-US" sz="5400" b="1" dirty="0"/>
          </a:p>
        </p:txBody>
      </p:sp>
      <p:sp>
        <p:nvSpPr>
          <p:cNvPr id="14" name="Content Placeholder 13"/>
          <p:cNvSpPr>
            <a:spLocks noGrp="1"/>
          </p:cNvSpPr>
          <p:nvPr>
            <p:ph idx="1"/>
          </p:nvPr>
        </p:nvSpPr>
        <p:spPr/>
        <p:txBody>
          <a:bodyPr>
            <a:noAutofit/>
          </a:bodyPr>
          <a:lstStyle/>
          <a:p>
            <a:pPr marL="0" lvl="0" indent="0">
              <a:buNone/>
            </a:pPr>
            <a:r>
              <a:rPr lang="en-US" sz="5400" b="1" baseline="30000" dirty="0"/>
              <a:t>6 </a:t>
            </a:r>
            <a:r>
              <a:rPr lang="en-US" sz="5400" dirty="0"/>
              <a:t>And I saw another angel fly in the midst of heaven, having the everlasting gospel to preach unto them that dwell on the earth, and to every nation, and kindred, and tongue, and people,</a:t>
            </a:r>
          </a:p>
        </p:txBody>
      </p:sp>
    </p:spTree>
    <p:extLst>
      <p:ext uri="{BB962C8B-B14F-4D97-AF65-F5344CB8AC3E}">
        <p14:creationId xmlns:p14="http://schemas.microsoft.com/office/powerpoint/2010/main" val="2799117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5400" b="1" dirty="0" smtClean="0"/>
              <a:t>Memory Text: Revelation 14:6</a:t>
            </a:r>
            <a:endParaRPr lang="en-US" sz="5400" b="1" dirty="0"/>
          </a:p>
        </p:txBody>
      </p:sp>
      <p:sp>
        <p:nvSpPr>
          <p:cNvPr id="14" name="Content Placeholder 13"/>
          <p:cNvSpPr>
            <a:spLocks noGrp="1"/>
          </p:cNvSpPr>
          <p:nvPr>
            <p:ph idx="1"/>
          </p:nvPr>
        </p:nvSpPr>
        <p:spPr/>
        <p:txBody>
          <a:bodyPr>
            <a:noAutofit/>
          </a:bodyPr>
          <a:lstStyle/>
          <a:p>
            <a:pPr marL="0" lvl="0" indent="0">
              <a:buNone/>
            </a:pPr>
            <a:r>
              <a:rPr lang="en-US" sz="5400" b="1" baseline="30000" dirty="0"/>
              <a:t>6 </a:t>
            </a:r>
            <a:r>
              <a:rPr lang="en-US" sz="5400" dirty="0"/>
              <a:t>And I saw </a:t>
            </a:r>
            <a:r>
              <a:rPr lang="en-US" sz="5400" dirty="0">
                <a:solidFill>
                  <a:schemeClr val="accent1">
                    <a:lumMod val="75000"/>
                  </a:schemeClr>
                </a:solidFill>
              </a:rPr>
              <a:t>another angel</a:t>
            </a:r>
            <a:r>
              <a:rPr lang="en-US" sz="5400" dirty="0"/>
              <a:t> fly in the midst of heaven, having the everlasting gospel to preach unto them that dwell on the earth, and to every nation, and kindred, and tongue, and people,</a:t>
            </a:r>
          </a:p>
        </p:txBody>
      </p:sp>
    </p:spTree>
    <p:extLst>
      <p:ext uri="{BB962C8B-B14F-4D97-AF65-F5344CB8AC3E}">
        <p14:creationId xmlns:p14="http://schemas.microsoft.com/office/powerpoint/2010/main" val="523373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b="1" dirty="0" smtClean="0"/>
              <a:t>Another angel</a:t>
            </a:r>
            <a:endParaRPr lang="en-US" b="1" dirty="0"/>
          </a:p>
        </p:txBody>
      </p:sp>
      <p:sp>
        <p:nvSpPr>
          <p:cNvPr id="14" name="Content Placeholder 13"/>
          <p:cNvSpPr>
            <a:spLocks noGrp="1"/>
          </p:cNvSpPr>
          <p:nvPr>
            <p:ph idx="1"/>
          </p:nvPr>
        </p:nvSpPr>
        <p:spPr>
          <a:xfrm>
            <a:off x="1562100" y="1447800"/>
            <a:ext cx="7543800" cy="4729163"/>
          </a:xfrm>
        </p:spPr>
        <p:txBody>
          <a:bodyPr>
            <a:noAutofit/>
          </a:bodyPr>
          <a:lstStyle/>
          <a:p>
            <a:pPr marL="0" lvl="0" indent="0">
              <a:buNone/>
            </a:pPr>
            <a:r>
              <a:rPr lang="en-US" sz="3000" dirty="0" smtClean="0"/>
              <a:t>“Angel,” from the Greek </a:t>
            </a:r>
            <a:r>
              <a:rPr lang="en-US" sz="3000" i="1" dirty="0" err="1" smtClean="0"/>
              <a:t>aggelon</a:t>
            </a:r>
            <a:r>
              <a:rPr lang="en-US" sz="3000" dirty="0" smtClean="0"/>
              <a:t>, literally “messenger.”  Such a messenger may be either celestial or human in nature.  </a:t>
            </a:r>
            <a:r>
              <a:rPr lang="en-US" sz="3000" i="1" dirty="0" err="1" smtClean="0"/>
              <a:t>Aggelon</a:t>
            </a:r>
            <a:r>
              <a:rPr lang="en-US" sz="3000" dirty="0" smtClean="0"/>
              <a:t> (or the plural </a:t>
            </a:r>
            <a:r>
              <a:rPr lang="en-US" sz="3000" i="1" dirty="0" err="1" smtClean="0"/>
              <a:t>aggeloi</a:t>
            </a:r>
            <a:r>
              <a:rPr lang="en-US" sz="3000" dirty="0" smtClean="0"/>
              <a:t>) is applied to human beings in:</a:t>
            </a:r>
          </a:p>
          <a:p>
            <a:r>
              <a:rPr lang="en-US" sz="3000" dirty="0" smtClean="0">
                <a:solidFill>
                  <a:schemeClr val="accent1">
                    <a:lumMod val="75000"/>
                  </a:schemeClr>
                </a:solidFill>
              </a:rPr>
              <a:t>Matthew 11:10    </a:t>
            </a:r>
            <a:r>
              <a:rPr lang="en-US" sz="3000" b="1" baseline="30000" dirty="0"/>
              <a:t>7 </a:t>
            </a:r>
            <a:r>
              <a:rPr lang="en-US" sz="3000" dirty="0"/>
              <a:t>And as they departed, Jesus began to say unto the multitudes concerning John, What went ye out into the wilderness to see? A reed shaken with the </a:t>
            </a:r>
            <a:r>
              <a:rPr lang="en-US" sz="3000" dirty="0" smtClean="0"/>
              <a:t>wind? … </a:t>
            </a:r>
            <a:r>
              <a:rPr lang="en-US" sz="3000" b="1" baseline="30000" dirty="0" smtClean="0"/>
              <a:t>10</a:t>
            </a:r>
            <a:r>
              <a:rPr lang="en-US" sz="3000" b="1" baseline="30000" dirty="0"/>
              <a:t> </a:t>
            </a:r>
            <a:r>
              <a:rPr lang="en-US" sz="3000" dirty="0"/>
              <a:t>For this is he, of whom it is written, Behold, I send my </a:t>
            </a:r>
            <a:r>
              <a:rPr lang="en-US" sz="3000" dirty="0">
                <a:solidFill>
                  <a:schemeClr val="accent1">
                    <a:lumMod val="75000"/>
                  </a:schemeClr>
                </a:solidFill>
              </a:rPr>
              <a:t>messenger</a:t>
            </a:r>
            <a:r>
              <a:rPr lang="en-US" sz="3000" dirty="0"/>
              <a:t> before thy face, which shall prepare thy way before thee.</a:t>
            </a:r>
          </a:p>
          <a:p>
            <a:endParaRPr lang="en-US" sz="3200" dirty="0" smtClean="0"/>
          </a:p>
        </p:txBody>
      </p:sp>
      <p:pic>
        <p:nvPicPr>
          <p:cNvPr id="5122" name="Picture 2" descr="My Conscious Meeting of Arch Angel Gabriel at Mount Shasta | Healing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5900" y="2009775"/>
            <a:ext cx="2819918" cy="3605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67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b="1" dirty="0" smtClean="0"/>
              <a:t>Another angel</a:t>
            </a:r>
            <a:endParaRPr lang="en-US" b="1" dirty="0"/>
          </a:p>
        </p:txBody>
      </p:sp>
      <p:sp>
        <p:nvSpPr>
          <p:cNvPr id="14" name="Content Placeholder 13"/>
          <p:cNvSpPr>
            <a:spLocks noGrp="1"/>
          </p:cNvSpPr>
          <p:nvPr>
            <p:ph idx="1"/>
          </p:nvPr>
        </p:nvSpPr>
        <p:spPr>
          <a:xfrm>
            <a:off x="1562101" y="1447800"/>
            <a:ext cx="4949536" cy="4729163"/>
          </a:xfrm>
        </p:spPr>
        <p:txBody>
          <a:bodyPr>
            <a:noAutofit/>
          </a:bodyPr>
          <a:lstStyle/>
          <a:p>
            <a:r>
              <a:rPr lang="en-US" sz="3000" dirty="0" smtClean="0">
                <a:solidFill>
                  <a:schemeClr val="accent1">
                    <a:lumMod val="75000"/>
                  </a:schemeClr>
                </a:solidFill>
              </a:rPr>
              <a:t>Mark 1:2     </a:t>
            </a:r>
            <a:r>
              <a:rPr lang="en-US" sz="3200" b="1" baseline="30000" dirty="0" smtClean="0"/>
              <a:t>2</a:t>
            </a:r>
            <a:r>
              <a:rPr lang="en-US" sz="3200" b="1" baseline="30000" dirty="0"/>
              <a:t> </a:t>
            </a:r>
            <a:r>
              <a:rPr lang="en-US" sz="3200" dirty="0"/>
              <a:t>As it is written in the prophets, Behold, I send my </a:t>
            </a:r>
            <a:r>
              <a:rPr lang="en-US" sz="3200" dirty="0">
                <a:solidFill>
                  <a:schemeClr val="accent1">
                    <a:lumMod val="75000"/>
                  </a:schemeClr>
                </a:solidFill>
              </a:rPr>
              <a:t>messenger</a:t>
            </a:r>
            <a:r>
              <a:rPr lang="en-US" sz="3200" dirty="0"/>
              <a:t> before thy face, which shall prepare thy way before </a:t>
            </a:r>
            <a:r>
              <a:rPr lang="en-US" sz="3200" dirty="0" smtClean="0"/>
              <a:t>thee.</a:t>
            </a:r>
            <a:r>
              <a:rPr lang="en-US" sz="3200" b="1" baseline="30000" dirty="0" smtClean="0"/>
              <a:t>3</a:t>
            </a:r>
            <a:r>
              <a:rPr lang="en-US" sz="3200" b="1" baseline="30000" dirty="0"/>
              <a:t> </a:t>
            </a:r>
            <a:r>
              <a:rPr lang="en-US" sz="3200" dirty="0"/>
              <a:t>The voice of one crying in the wilderness, Prepare ye the way of the Lord, make his paths straight.</a:t>
            </a:r>
          </a:p>
          <a:p>
            <a:endParaRPr lang="en-US" sz="3200" dirty="0" smtClean="0"/>
          </a:p>
        </p:txBody>
      </p:sp>
      <p:pic>
        <p:nvPicPr>
          <p:cNvPr id="8194" name="Picture 2" descr="Clothing and Appearance of John the Baptist ~🦎🐛🍯🐛🦎 - Topics - The Worl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1637" y="1447800"/>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96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5400" b="1" dirty="0" smtClean="0"/>
              <a:t>Memory Text: Revelation 14:6</a:t>
            </a:r>
            <a:endParaRPr lang="en-US" sz="5400" b="1" dirty="0"/>
          </a:p>
        </p:txBody>
      </p:sp>
      <p:sp>
        <p:nvSpPr>
          <p:cNvPr id="14" name="Content Placeholder 13"/>
          <p:cNvSpPr>
            <a:spLocks noGrp="1"/>
          </p:cNvSpPr>
          <p:nvPr>
            <p:ph idx="1"/>
          </p:nvPr>
        </p:nvSpPr>
        <p:spPr/>
        <p:txBody>
          <a:bodyPr>
            <a:noAutofit/>
          </a:bodyPr>
          <a:lstStyle/>
          <a:p>
            <a:pPr marL="0" lvl="0" indent="0">
              <a:buNone/>
            </a:pPr>
            <a:r>
              <a:rPr lang="en-US" sz="5400" b="1" baseline="30000" dirty="0"/>
              <a:t>6 </a:t>
            </a:r>
            <a:r>
              <a:rPr lang="en-US" sz="5400" dirty="0"/>
              <a:t>And I saw another angel fly in the midst of heaven, having the everlasting gospel to preach unto them that dwell on the earth, and to every nation, and kindred, and tongue, and people,</a:t>
            </a:r>
          </a:p>
        </p:txBody>
      </p:sp>
    </p:spTree>
    <p:extLst>
      <p:ext uri="{BB962C8B-B14F-4D97-AF65-F5344CB8AC3E}">
        <p14:creationId xmlns:p14="http://schemas.microsoft.com/office/powerpoint/2010/main" val="2364934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b="1" dirty="0" smtClean="0"/>
              <a:t>Another angel</a:t>
            </a:r>
            <a:endParaRPr lang="en-US" b="1" dirty="0"/>
          </a:p>
        </p:txBody>
      </p:sp>
      <p:sp>
        <p:nvSpPr>
          <p:cNvPr id="14" name="Content Placeholder 13"/>
          <p:cNvSpPr>
            <a:spLocks noGrp="1"/>
          </p:cNvSpPr>
          <p:nvPr>
            <p:ph idx="1"/>
          </p:nvPr>
        </p:nvSpPr>
        <p:spPr>
          <a:xfrm>
            <a:off x="1562100" y="1825625"/>
            <a:ext cx="5562600" cy="4351338"/>
          </a:xfrm>
        </p:spPr>
        <p:txBody>
          <a:bodyPr>
            <a:noAutofit/>
          </a:bodyPr>
          <a:lstStyle/>
          <a:p>
            <a:r>
              <a:rPr lang="en-US" sz="3200" dirty="0" smtClean="0">
                <a:solidFill>
                  <a:schemeClr val="accent1">
                    <a:lumMod val="75000"/>
                  </a:schemeClr>
                </a:solidFill>
              </a:rPr>
              <a:t>Luke 9:52   </a:t>
            </a:r>
            <a:r>
              <a:rPr lang="en-US" sz="3200" b="1" baseline="30000" dirty="0" smtClean="0"/>
              <a:t>51</a:t>
            </a:r>
            <a:r>
              <a:rPr lang="en-US" sz="3200" b="1" baseline="30000" dirty="0"/>
              <a:t> </a:t>
            </a:r>
            <a:r>
              <a:rPr lang="en-US" sz="3200" dirty="0"/>
              <a:t>And it came to pass, when the time was come that he should be received up, he </a:t>
            </a:r>
            <a:r>
              <a:rPr lang="en-US" sz="3200" dirty="0" err="1"/>
              <a:t>stedfastly</a:t>
            </a:r>
            <a:r>
              <a:rPr lang="en-US" sz="3200" dirty="0"/>
              <a:t> set his face to go to </a:t>
            </a:r>
            <a:r>
              <a:rPr lang="en-US" sz="3200" dirty="0" smtClean="0"/>
              <a:t>Jerusalem,</a:t>
            </a:r>
            <a:r>
              <a:rPr lang="en-US" sz="3200" b="1" baseline="30000" dirty="0" smtClean="0"/>
              <a:t>52</a:t>
            </a:r>
            <a:r>
              <a:rPr lang="en-US" sz="3200" b="1" baseline="30000" dirty="0"/>
              <a:t> </a:t>
            </a:r>
            <a:r>
              <a:rPr lang="en-US" sz="3200" dirty="0"/>
              <a:t>And sent </a:t>
            </a:r>
            <a:r>
              <a:rPr lang="en-US" sz="3200" dirty="0">
                <a:solidFill>
                  <a:schemeClr val="accent1">
                    <a:lumMod val="75000"/>
                  </a:schemeClr>
                </a:solidFill>
              </a:rPr>
              <a:t>messengers</a:t>
            </a:r>
            <a:r>
              <a:rPr lang="en-US" sz="3200" dirty="0"/>
              <a:t> before his face: and they went, and entered into a village of the Samaritans, to make ready for him</a:t>
            </a:r>
            <a:r>
              <a:rPr lang="en-US" sz="3200" dirty="0" smtClean="0"/>
              <a:t>.</a:t>
            </a:r>
          </a:p>
          <a:p>
            <a:endParaRPr lang="en-US" sz="3200" dirty="0"/>
          </a:p>
          <a:p>
            <a:endParaRPr lang="en-US" sz="3200" dirty="0"/>
          </a:p>
          <a:p>
            <a:endParaRPr lang="en-US" sz="3200" dirty="0" smtClean="0"/>
          </a:p>
        </p:txBody>
      </p:sp>
      <p:pic>
        <p:nvPicPr>
          <p:cNvPr id="6146" name="Picture 2" descr="Zechariah and the Seraphim in the Temple. Luke 1:11-13 KJV And there ..."/>
          <p:cNvPicPr>
            <a:picLocks noChangeAspect="1" noChangeArrowheads="1"/>
          </p:cNvPicPr>
          <p:nvPr/>
        </p:nvPicPr>
        <p:blipFill rotWithShape="1">
          <a:blip r:embed="rId2">
            <a:extLst>
              <a:ext uri="{28A0092B-C50C-407E-A947-70E740481C1C}">
                <a14:useLocalDpi xmlns:a14="http://schemas.microsoft.com/office/drawing/2010/main" val="0"/>
              </a:ext>
            </a:extLst>
          </a:blip>
          <a:srcRect b="3296"/>
          <a:stretch/>
        </p:blipFill>
        <p:spPr bwMode="auto">
          <a:xfrm>
            <a:off x="7410450" y="827087"/>
            <a:ext cx="4514850" cy="5821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045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b="1" dirty="0" smtClean="0"/>
              <a:t>Another angel</a:t>
            </a:r>
            <a:endParaRPr lang="en-US" b="1" dirty="0"/>
          </a:p>
        </p:txBody>
      </p:sp>
      <p:sp>
        <p:nvSpPr>
          <p:cNvPr id="14" name="Content Placeholder 13"/>
          <p:cNvSpPr>
            <a:spLocks noGrp="1"/>
          </p:cNvSpPr>
          <p:nvPr>
            <p:ph idx="1"/>
          </p:nvPr>
        </p:nvSpPr>
        <p:spPr>
          <a:xfrm>
            <a:off x="1562100" y="1805651"/>
            <a:ext cx="4894118" cy="4371312"/>
          </a:xfrm>
        </p:spPr>
        <p:txBody>
          <a:bodyPr>
            <a:noAutofit/>
          </a:bodyPr>
          <a:lstStyle/>
          <a:p>
            <a:r>
              <a:rPr lang="en-US" sz="3000" dirty="0" smtClean="0">
                <a:solidFill>
                  <a:schemeClr val="accent1">
                    <a:lumMod val="75000"/>
                  </a:schemeClr>
                </a:solidFill>
              </a:rPr>
              <a:t>2 Corinthians 12:7  </a:t>
            </a:r>
            <a:r>
              <a:rPr lang="en-US" sz="3200" b="1" baseline="30000" dirty="0" smtClean="0"/>
              <a:t>7</a:t>
            </a:r>
            <a:r>
              <a:rPr lang="en-US" sz="3200" b="1" baseline="30000" dirty="0"/>
              <a:t> </a:t>
            </a:r>
            <a:r>
              <a:rPr lang="en-US" sz="3200" dirty="0"/>
              <a:t>And lest I should be exalted above measure through the abundance of the revelations, there was given to me a thorn in the flesh, the </a:t>
            </a:r>
            <a:r>
              <a:rPr lang="en-US" sz="3200" dirty="0">
                <a:solidFill>
                  <a:schemeClr val="accent1">
                    <a:lumMod val="75000"/>
                  </a:schemeClr>
                </a:solidFill>
              </a:rPr>
              <a:t>messenger</a:t>
            </a:r>
            <a:r>
              <a:rPr lang="en-US" sz="3200" dirty="0"/>
              <a:t> of Satan to buffet me, lest I should be exalted above measure.</a:t>
            </a:r>
            <a:endParaRPr lang="en-US" sz="3200" dirty="0" smtClean="0"/>
          </a:p>
        </p:txBody>
      </p:sp>
      <p:pic>
        <p:nvPicPr>
          <p:cNvPr id="7172" name="Picture 4" descr="The monstrous truth about angels | Boing Boing"/>
          <p:cNvPicPr>
            <a:picLocks noChangeAspect="1" noChangeArrowheads="1"/>
          </p:cNvPicPr>
          <p:nvPr/>
        </p:nvPicPr>
        <p:blipFill rotWithShape="1">
          <a:blip r:embed="rId2">
            <a:extLst>
              <a:ext uri="{28A0092B-C50C-407E-A947-70E740481C1C}">
                <a14:useLocalDpi xmlns:a14="http://schemas.microsoft.com/office/drawing/2010/main" val="0"/>
              </a:ext>
            </a:extLst>
          </a:blip>
          <a:srcRect l="8545" t="393" r="12365" b="-393"/>
          <a:stretch/>
        </p:blipFill>
        <p:spPr bwMode="auto">
          <a:xfrm>
            <a:off x="6594764" y="2118729"/>
            <a:ext cx="5347856" cy="3523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482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b="1" dirty="0" smtClean="0"/>
              <a:t>Another angel</a:t>
            </a:r>
            <a:endParaRPr lang="en-US" b="1" dirty="0"/>
          </a:p>
        </p:txBody>
      </p:sp>
      <p:sp>
        <p:nvSpPr>
          <p:cNvPr id="14" name="Content Placeholder 13"/>
          <p:cNvSpPr>
            <a:spLocks noGrp="1"/>
          </p:cNvSpPr>
          <p:nvPr>
            <p:ph idx="1"/>
          </p:nvPr>
        </p:nvSpPr>
        <p:spPr>
          <a:xfrm>
            <a:off x="1562099" y="1805651"/>
            <a:ext cx="5531427" cy="4371312"/>
          </a:xfrm>
        </p:spPr>
        <p:txBody>
          <a:bodyPr>
            <a:noAutofit/>
          </a:bodyPr>
          <a:lstStyle/>
          <a:p>
            <a:pPr marL="0" indent="0">
              <a:buNone/>
            </a:pPr>
            <a:r>
              <a:rPr lang="en-US" sz="3000" dirty="0" smtClean="0"/>
              <a:t>This is a symbolic vision.  The angel represents God’s saints engaged in the task of proclaiming the everlasting gospel, especially the features mentioned in this verse, at a time when the “judgment is to come” (v. 7).</a:t>
            </a:r>
            <a:r>
              <a:rPr lang="en-US" sz="3000" dirty="0"/>
              <a:t> </a:t>
            </a:r>
            <a:r>
              <a:rPr lang="en-US" sz="3000" dirty="0" smtClean="0"/>
              <a:t> It is, of course, also true that celestial angels assist men in the task of proclaiming the gospel, but this is not the predominant idea here.  </a:t>
            </a:r>
            <a:endParaRPr lang="en-US" sz="3200" dirty="0" smtClean="0"/>
          </a:p>
        </p:txBody>
      </p:sp>
      <p:pic>
        <p:nvPicPr>
          <p:cNvPr id="9218" name="Picture 2" descr="The 3rd Angel's Message - God's Last WarningGod's Last War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3527" y="187421"/>
            <a:ext cx="4836680" cy="6448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709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5400" b="1" dirty="0" smtClean="0"/>
              <a:t>Memory Text: Revelation 14:6</a:t>
            </a:r>
            <a:endParaRPr lang="en-US" sz="5400" b="1" dirty="0"/>
          </a:p>
        </p:txBody>
      </p:sp>
      <p:sp>
        <p:nvSpPr>
          <p:cNvPr id="14" name="Content Placeholder 13"/>
          <p:cNvSpPr>
            <a:spLocks noGrp="1"/>
          </p:cNvSpPr>
          <p:nvPr>
            <p:ph idx="1"/>
          </p:nvPr>
        </p:nvSpPr>
        <p:spPr/>
        <p:txBody>
          <a:bodyPr>
            <a:noAutofit/>
          </a:bodyPr>
          <a:lstStyle/>
          <a:p>
            <a:pPr marL="0" lvl="0" indent="0">
              <a:buNone/>
            </a:pPr>
            <a:r>
              <a:rPr lang="en-US" sz="5400" b="1" baseline="30000" dirty="0"/>
              <a:t>6 </a:t>
            </a:r>
            <a:r>
              <a:rPr lang="en-US" sz="5400" dirty="0"/>
              <a:t>And I saw another angel fly in the midst of heaven, having the everlasting gospel to preach unto them that dwell on the earth, and to every nation, and kindred, and tongue, and people,</a:t>
            </a:r>
          </a:p>
        </p:txBody>
      </p:sp>
    </p:spTree>
    <p:extLst>
      <p:ext uri="{BB962C8B-B14F-4D97-AF65-F5344CB8AC3E}">
        <p14:creationId xmlns:p14="http://schemas.microsoft.com/office/powerpoint/2010/main" val="1986983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5400" b="1" dirty="0" smtClean="0"/>
              <a:t>Memory Text: Revelation 14:6</a:t>
            </a:r>
            <a:endParaRPr lang="en-US" sz="5400" b="1" dirty="0"/>
          </a:p>
        </p:txBody>
      </p:sp>
      <p:sp>
        <p:nvSpPr>
          <p:cNvPr id="14" name="Content Placeholder 13"/>
          <p:cNvSpPr>
            <a:spLocks noGrp="1"/>
          </p:cNvSpPr>
          <p:nvPr>
            <p:ph idx="1"/>
          </p:nvPr>
        </p:nvSpPr>
        <p:spPr/>
        <p:txBody>
          <a:bodyPr>
            <a:noAutofit/>
          </a:bodyPr>
          <a:lstStyle/>
          <a:p>
            <a:pPr marL="0" lvl="0" indent="0">
              <a:buNone/>
            </a:pPr>
            <a:r>
              <a:rPr lang="en-US" sz="5400" b="1" baseline="30000" dirty="0"/>
              <a:t>6 </a:t>
            </a:r>
            <a:r>
              <a:rPr lang="en-US" sz="5400" dirty="0"/>
              <a:t>And I saw another angel </a:t>
            </a:r>
            <a:r>
              <a:rPr lang="en-US" sz="5400" dirty="0">
                <a:solidFill>
                  <a:schemeClr val="accent1">
                    <a:lumMod val="75000"/>
                  </a:schemeClr>
                </a:solidFill>
              </a:rPr>
              <a:t>fly in the midst of heaven</a:t>
            </a:r>
            <a:r>
              <a:rPr lang="en-US" sz="5400" dirty="0"/>
              <a:t>, having the everlasting gospel to preach unto them that dwell on the earth, and to every nation, and kindred, and tongue, and people,</a:t>
            </a:r>
          </a:p>
        </p:txBody>
      </p:sp>
    </p:spTree>
    <p:extLst>
      <p:ext uri="{BB962C8B-B14F-4D97-AF65-F5344CB8AC3E}">
        <p14:creationId xmlns:p14="http://schemas.microsoft.com/office/powerpoint/2010/main" val="1312581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b="1" dirty="0" smtClean="0"/>
              <a:t>In the midst of heaven</a:t>
            </a:r>
            <a:endParaRPr lang="en-US" b="1" dirty="0"/>
          </a:p>
        </p:txBody>
      </p:sp>
      <p:sp>
        <p:nvSpPr>
          <p:cNvPr id="14" name="Content Placeholder 13"/>
          <p:cNvSpPr>
            <a:spLocks noGrp="1"/>
          </p:cNvSpPr>
          <p:nvPr>
            <p:ph idx="1"/>
          </p:nvPr>
        </p:nvSpPr>
        <p:spPr>
          <a:xfrm>
            <a:off x="1562099" y="1805651"/>
            <a:ext cx="4211977" cy="4371312"/>
          </a:xfrm>
        </p:spPr>
        <p:txBody>
          <a:bodyPr>
            <a:noAutofit/>
          </a:bodyPr>
          <a:lstStyle/>
          <a:p>
            <a:pPr marL="0" indent="0">
              <a:buNone/>
            </a:pPr>
            <a:r>
              <a:rPr lang="en-US" sz="3000" dirty="0" smtClean="0"/>
              <a:t>The </a:t>
            </a:r>
            <a:r>
              <a:rPr lang="en-US" sz="3000" dirty="0"/>
              <a:t>angel of </a:t>
            </a:r>
            <a:r>
              <a:rPr lang="en-US" sz="3000" dirty="0" err="1" smtClean="0"/>
              <a:t>ch</a:t>
            </a:r>
            <a:r>
              <a:rPr lang="en-US" sz="3000" dirty="0" err="1"/>
              <a:t>.</a:t>
            </a:r>
            <a:r>
              <a:rPr lang="en-US" sz="3000" dirty="0"/>
              <a:t> 8:13 was also seen flying through the midst of heaven. The area of flight indicates the worldwide nature of the angel’s work and message. The work grows and develops until it is brought to the sight and hearing of all mankind. </a:t>
            </a:r>
            <a:endParaRPr lang="en-US" sz="3200" dirty="0" smtClean="0"/>
          </a:p>
        </p:txBody>
      </p:sp>
      <p:pic>
        <p:nvPicPr>
          <p:cNvPr id="17410" name="Picture 2" descr="Wednesday: The Three Angels' Messages | Sabbath School 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9848" y="1690688"/>
            <a:ext cx="5127637" cy="4371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8082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5400" b="1" dirty="0" smtClean="0"/>
              <a:t>Memory Text: Revelation 14:6</a:t>
            </a:r>
            <a:endParaRPr lang="en-US" sz="5400" b="1" dirty="0"/>
          </a:p>
        </p:txBody>
      </p:sp>
      <p:sp>
        <p:nvSpPr>
          <p:cNvPr id="14" name="Content Placeholder 13"/>
          <p:cNvSpPr>
            <a:spLocks noGrp="1"/>
          </p:cNvSpPr>
          <p:nvPr>
            <p:ph idx="1"/>
          </p:nvPr>
        </p:nvSpPr>
        <p:spPr/>
        <p:txBody>
          <a:bodyPr>
            <a:noAutofit/>
          </a:bodyPr>
          <a:lstStyle/>
          <a:p>
            <a:pPr marL="0" lvl="0" indent="0">
              <a:buNone/>
            </a:pPr>
            <a:r>
              <a:rPr lang="en-US" sz="5400" b="1" baseline="30000" dirty="0"/>
              <a:t>6 </a:t>
            </a:r>
            <a:r>
              <a:rPr lang="en-US" sz="5400" dirty="0"/>
              <a:t>And I saw another angel fly in the midst of heaven, having the everlasting gospel to preach unto them that dwell on the earth, and to every nation, and kindred, and tongue, and people,</a:t>
            </a:r>
          </a:p>
        </p:txBody>
      </p:sp>
    </p:spTree>
    <p:extLst>
      <p:ext uri="{BB962C8B-B14F-4D97-AF65-F5344CB8AC3E}">
        <p14:creationId xmlns:p14="http://schemas.microsoft.com/office/powerpoint/2010/main" val="1261775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5400" b="1" dirty="0" smtClean="0"/>
              <a:t>Memory Text: Revelation 14:6</a:t>
            </a:r>
            <a:endParaRPr lang="en-US" sz="5400" b="1" dirty="0"/>
          </a:p>
        </p:txBody>
      </p:sp>
      <p:sp>
        <p:nvSpPr>
          <p:cNvPr id="14" name="Content Placeholder 13"/>
          <p:cNvSpPr>
            <a:spLocks noGrp="1"/>
          </p:cNvSpPr>
          <p:nvPr>
            <p:ph idx="1"/>
          </p:nvPr>
        </p:nvSpPr>
        <p:spPr/>
        <p:txBody>
          <a:bodyPr>
            <a:noAutofit/>
          </a:bodyPr>
          <a:lstStyle/>
          <a:p>
            <a:pPr marL="0" lvl="0" indent="0">
              <a:buNone/>
            </a:pPr>
            <a:r>
              <a:rPr lang="en-US" sz="5400" b="1" baseline="30000" dirty="0"/>
              <a:t>6 </a:t>
            </a:r>
            <a:r>
              <a:rPr lang="en-US" sz="5400" dirty="0"/>
              <a:t>And I saw another angel fly in the midst of heaven, </a:t>
            </a:r>
            <a:r>
              <a:rPr lang="en-US" sz="5400" dirty="0">
                <a:solidFill>
                  <a:schemeClr val="accent1">
                    <a:lumMod val="75000"/>
                  </a:schemeClr>
                </a:solidFill>
              </a:rPr>
              <a:t>having the everlasting gospel</a:t>
            </a:r>
            <a:r>
              <a:rPr lang="en-US" sz="5400" dirty="0"/>
              <a:t> to preach unto them that dwell on the earth, and to every nation, and kindred, and tongue, and people,</a:t>
            </a:r>
          </a:p>
        </p:txBody>
      </p:sp>
    </p:spTree>
    <p:extLst>
      <p:ext uri="{BB962C8B-B14F-4D97-AF65-F5344CB8AC3E}">
        <p14:creationId xmlns:p14="http://schemas.microsoft.com/office/powerpoint/2010/main" val="3866223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b="1" dirty="0" smtClean="0"/>
              <a:t>The </a:t>
            </a:r>
            <a:r>
              <a:rPr lang="en-US" b="1" u="sng" dirty="0" smtClean="0"/>
              <a:t>Everlasting</a:t>
            </a:r>
            <a:r>
              <a:rPr lang="en-US" b="1" dirty="0" smtClean="0"/>
              <a:t> </a:t>
            </a:r>
            <a:r>
              <a:rPr lang="en-US" b="1" dirty="0"/>
              <a:t>G</a:t>
            </a:r>
            <a:r>
              <a:rPr lang="en-US" b="1" dirty="0" smtClean="0"/>
              <a:t>ospel</a:t>
            </a:r>
            <a:endParaRPr lang="en-US" b="1" dirty="0"/>
          </a:p>
        </p:txBody>
      </p:sp>
      <p:sp>
        <p:nvSpPr>
          <p:cNvPr id="14" name="Content Placeholder 13"/>
          <p:cNvSpPr>
            <a:spLocks noGrp="1"/>
          </p:cNvSpPr>
          <p:nvPr>
            <p:ph idx="1"/>
          </p:nvPr>
        </p:nvSpPr>
        <p:spPr>
          <a:xfrm>
            <a:off x="1562100" y="1805651"/>
            <a:ext cx="4900346" cy="4371312"/>
          </a:xfrm>
        </p:spPr>
        <p:txBody>
          <a:bodyPr>
            <a:noAutofit/>
          </a:bodyPr>
          <a:lstStyle/>
          <a:p>
            <a:pPr marL="0" indent="0">
              <a:buNone/>
            </a:pPr>
            <a:r>
              <a:rPr lang="en-US" sz="3000" dirty="0" smtClean="0"/>
              <a:t>“Everlasting” is translated from the Greek word, </a:t>
            </a:r>
            <a:r>
              <a:rPr lang="en-US" sz="3000" i="1" dirty="0" err="1" smtClean="0"/>
              <a:t>aiōnios</a:t>
            </a:r>
            <a:r>
              <a:rPr lang="en-US" sz="3000" dirty="0" smtClean="0"/>
              <a:t>.  It’s the same word used in Matthew 25:41:  </a:t>
            </a:r>
          </a:p>
          <a:p>
            <a:pPr marL="0" indent="0">
              <a:buNone/>
            </a:pPr>
            <a:r>
              <a:rPr lang="en-US" sz="3200" b="1" i="1" baseline="30000" dirty="0" smtClean="0"/>
              <a:t>41</a:t>
            </a:r>
            <a:r>
              <a:rPr lang="en-US" sz="3200" b="1" i="1" baseline="30000" dirty="0"/>
              <a:t> </a:t>
            </a:r>
            <a:r>
              <a:rPr lang="en-US" sz="3200" i="1" dirty="0"/>
              <a:t>Then shall he say also unto them on the left hand, Depart from me, ye cursed, into </a:t>
            </a:r>
            <a:r>
              <a:rPr lang="en-US" sz="3200" i="1" dirty="0">
                <a:solidFill>
                  <a:schemeClr val="accent1">
                    <a:lumMod val="75000"/>
                  </a:schemeClr>
                </a:solidFill>
              </a:rPr>
              <a:t>everlasting </a:t>
            </a:r>
            <a:r>
              <a:rPr lang="en-US" sz="3200" i="1" dirty="0"/>
              <a:t>fire, prepared for the devil and his angels</a:t>
            </a:r>
            <a:r>
              <a:rPr lang="en-US" sz="3200" i="1" dirty="0" smtClean="0"/>
              <a:t>:</a:t>
            </a:r>
          </a:p>
        </p:txBody>
      </p:sp>
      <p:pic>
        <p:nvPicPr>
          <p:cNvPr id="16390" name="Picture 6" descr="Twisted Clocks by l3xo on Deviant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0122" y="1610442"/>
            <a:ext cx="4968376" cy="4968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568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b="1" dirty="0" smtClean="0"/>
              <a:t>The </a:t>
            </a:r>
            <a:r>
              <a:rPr lang="en-US" b="1" u="sng" dirty="0" smtClean="0"/>
              <a:t>Everlasting</a:t>
            </a:r>
            <a:r>
              <a:rPr lang="en-US" b="1" dirty="0" smtClean="0"/>
              <a:t> </a:t>
            </a:r>
            <a:r>
              <a:rPr lang="en-US" b="1" dirty="0"/>
              <a:t>G</a:t>
            </a:r>
            <a:r>
              <a:rPr lang="en-US" b="1" dirty="0" smtClean="0"/>
              <a:t>ospel</a:t>
            </a:r>
            <a:endParaRPr lang="en-US" b="1" dirty="0"/>
          </a:p>
        </p:txBody>
      </p:sp>
      <p:sp>
        <p:nvSpPr>
          <p:cNvPr id="14" name="Content Placeholder 13"/>
          <p:cNvSpPr>
            <a:spLocks noGrp="1"/>
          </p:cNvSpPr>
          <p:nvPr>
            <p:ph idx="1"/>
          </p:nvPr>
        </p:nvSpPr>
        <p:spPr>
          <a:xfrm>
            <a:off x="1562100" y="1805651"/>
            <a:ext cx="5311312" cy="4371312"/>
          </a:xfrm>
        </p:spPr>
        <p:txBody>
          <a:bodyPr>
            <a:noAutofit/>
          </a:bodyPr>
          <a:lstStyle/>
          <a:p>
            <a:pPr marL="0" indent="0">
              <a:buNone/>
            </a:pPr>
            <a:r>
              <a:rPr lang="en-US" sz="3000" dirty="0" smtClean="0"/>
              <a:t>The </a:t>
            </a:r>
            <a:r>
              <a:rPr lang="en-US" sz="3000" dirty="0"/>
              <a:t>Scriptures elsewhere speak of the “glorious” gospel (2 Cor. 4:4; 1 Tim. 1:11), but only here is the word “everlasting” used in connection with the gospel of the grace of God. There is but one gospel to save men. It will continue as long as there are men to be saved. There never will be another gospel. </a:t>
            </a:r>
            <a:endParaRPr lang="en-US" sz="3200" dirty="0" smtClean="0"/>
          </a:p>
        </p:txBody>
      </p:sp>
      <p:pic>
        <p:nvPicPr>
          <p:cNvPr id="18434" name="Picture 2" descr="Perpetuity or Spend-Down: Does the Notion of Lifespan Matter i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6153" y="1690688"/>
            <a:ext cx="4824538" cy="4386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6615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Three Angels’ Messages: Revelation 14:6-12</a:t>
            </a:r>
            <a:endParaRPr lang="en-US" sz="3600" b="1" dirty="0"/>
          </a:p>
        </p:txBody>
      </p:sp>
      <p:sp>
        <p:nvSpPr>
          <p:cNvPr id="14" name="Content Placeholder 13"/>
          <p:cNvSpPr>
            <a:spLocks noGrp="1"/>
          </p:cNvSpPr>
          <p:nvPr>
            <p:ph idx="1"/>
          </p:nvPr>
        </p:nvSpPr>
        <p:spPr>
          <a:xfrm>
            <a:off x="1562100" y="1825625"/>
            <a:ext cx="5074227" cy="4351338"/>
          </a:xfrm>
        </p:spPr>
        <p:txBody>
          <a:bodyPr>
            <a:noAutofit/>
          </a:bodyPr>
          <a:lstStyle/>
          <a:p>
            <a:r>
              <a:rPr lang="en-US" sz="3200" b="1" baseline="30000" dirty="0"/>
              <a:t>6 </a:t>
            </a:r>
            <a:r>
              <a:rPr lang="en-US" sz="3200" dirty="0"/>
              <a:t>And I saw another angel fly in the midst of heaven, having the everlasting gospel to preach unto them that dwell on the earth, and to every nation, and kindred, and tongue, and people</a:t>
            </a:r>
            <a:r>
              <a:rPr lang="en-US" sz="3200" dirty="0" smtClean="0"/>
              <a:t>,</a:t>
            </a:r>
            <a:endParaRPr lang="en-US" sz="3200" dirty="0"/>
          </a:p>
        </p:txBody>
      </p:sp>
      <p:pic>
        <p:nvPicPr>
          <p:cNvPr id="10242" name="Picture 2" descr="Angels = God's Swift Messengers | Godsloveandlaw's B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7273" y="1512598"/>
            <a:ext cx="4758748" cy="4934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8625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Revelation 13:7-8</a:t>
            </a:r>
            <a:endParaRPr lang="en-US" sz="3600" b="1" dirty="0"/>
          </a:p>
        </p:txBody>
      </p:sp>
      <p:sp>
        <p:nvSpPr>
          <p:cNvPr id="14" name="Content Placeholder 13"/>
          <p:cNvSpPr>
            <a:spLocks noGrp="1"/>
          </p:cNvSpPr>
          <p:nvPr>
            <p:ph idx="1"/>
          </p:nvPr>
        </p:nvSpPr>
        <p:spPr>
          <a:xfrm>
            <a:off x="1562099" y="1805650"/>
            <a:ext cx="6051051" cy="4738987"/>
          </a:xfrm>
        </p:spPr>
        <p:txBody>
          <a:bodyPr>
            <a:noAutofit/>
          </a:bodyPr>
          <a:lstStyle/>
          <a:p>
            <a:r>
              <a:rPr lang="en-US" sz="3200" b="1" baseline="30000" dirty="0"/>
              <a:t>7 </a:t>
            </a:r>
            <a:r>
              <a:rPr lang="en-US" sz="3200" dirty="0"/>
              <a:t>And it was given unto him to make war with the saints, and to overcome them: and power was given him over all </a:t>
            </a:r>
            <a:r>
              <a:rPr lang="en-US" sz="3200" dirty="0" err="1"/>
              <a:t>kindreds</a:t>
            </a:r>
            <a:r>
              <a:rPr lang="en-US" sz="3200" dirty="0"/>
              <a:t>, and tongues, and nations.</a:t>
            </a:r>
          </a:p>
          <a:p>
            <a:r>
              <a:rPr lang="en-US" sz="3200" b="1" baseline="30000" dirty="0"/>
              <a:t>8 </a:t>
            </a:r>
            <a:r>
              <a:rPr lang="en-US" sz="3200" dirty="0"/>
              <a:t>And all that dwell upon the earth shall worship him, whose names are not written in the book of life of the </a:t>
            </a:r>
            <a:r>
              <a:rPr lang="en-US" sz="3200" dirty="0">
                <a:solidFill>
                  <a:schemeClr val="accent1">
                    <a:lumMod val="75000"/>
                  </a:schemeClr>
                </a:solidFill>
              </a:rPr>
              <a:t>Lamb slain from the foundation of the world</a:t>
            </a:r>
            <a:r>
              <a:rPr lang="en-US" sz="3200" dirty="0"/>
              <a:t>.</a:t>
            </a:r>
          </a:p>
        </p:txBody>
      </p:sp>
      <p:pic>
        <p:nvPicPr>
          <p:cNvPr id="19458" name="Picture 2" descr="Pasteur Foundation - Advancing the careers of U.S. scientists arou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7669110" y="2726384"/>
            <a:ext cx="4720386" cy="2648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785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1:1-25</a:t>
            </a:r>
            <a:endParaRPr lang="en-US" sz="3600" b="1" dirty="0"/>
          </a:p>
        </p:txBody>
      </p:sp>
      <p:sp>
        <p:nvSpPr>
          <p:cNvPr id="14" name="Content Placeholder 13"/>
          <p:cNvSpPr>
            <a:spLocks noGrp="1"/>
          </p:cNvSpPr>
          <p:nvPr>
            <p:ph idx="1"/>
          </p:nvPr>
        </p:nvSpPr>
        <p:spPr>
          <a:xfrm>
            <a:off x="1562100" y="1805650"/>
            <a:ext cx="2738052" cy="4738987"/>
          </a:xfrm>
        </p:spPr>
        <p:txBody>
          <a:bodyPr>
            <a:noAutofit/>
          </a:bodyPr>
          <a:lstStyle/>
          <a:p>
            <a:pPr marL="0" indent="0">
              <a:buNone/>
            </a:pPr>
            <a:r>
              <a:rPr lang="en-US" sz="3200" b="1" dirty="0"/>
              <a:t>1 </a:t>
            </a:r>
            <a:r>
              <a:rPr lang="en-US" sz="3200" dirty="0"/>
              <a:t>Peter, an apostle of Jesus Christ, to the strangers scattered throughout Pontus, Galatia, Cappadocia, Asia, and Bithynia</a:t>
            </a:r>
            <a:r>
              <a:rPr lang="en-US" sz="3200" dirty="0" smtClean="0"/>
              <a:t>,</a:t>
            </a:r>
            <a:endParaRPr lang="en-US" sz="3200" dirty="0"/>
          </a:p>
        </p:txBody>
      </p:sp>
      <p:pic>
        <p:nvPicPr>
          <p:cNvPr id="20482" name="Picture 2" descr="Pin on Paul's Missionary Journey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1298" y="1910349"/>
            <a:ext cx="7799863" cy="474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691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1:2-25</a:t>
            </a:r>
            <a:endParaRPr lang="en-US" sz="3600" b="1" dirty="0"/>
          </a:p>
        </p:txBody>
      </p:sp>
      <p:sp>
        <p:nvSpPr>
          <p:cNvPr id="14" name="Content Placeholder 13"/>
          <p:cNvSpPr>
            <a:spLocks noGrp="1"/>
          </p:cNvSpPr>
          <p:nvPr>
            <p:ph idx="1"/>
          </p:nvPr>
        </p:nvSpPr>
        <p:spPr>
          <a:xfrm>
            <a:off x="1562100" y="1805650"/>
            <a:ext cx="3887230" cy="4738987"/>
          </a:xfrm>
        </p:spPr>
        <p:txBody>
          <a:bodyPr>
            <a:noAutofit/>
          </a:bodyPr>
          <a:lstStyle/>
          <a:p>
            <a:pPr marL="0" indent="0">
              <a:buNone/>
            </a:pPr>
            <a:r>
              <a:rPr lang="en-US" sz="3200" b="1" baseline="30000" dirty="0"/>
              <a:t>2 </a:t>
            </a:r>
            <a:r>
              <a:rPr lang="en-US" sz="3200" dirty="0"/>
              <a:t>Elect according to the foreknowledge of God the Father, through sanctification of the Spirit, unto obedience and sprinkling of the blood of Jesus Christ: Grace unto you, and peace, be multiplied.</a:t>
            </a:r>
          </a:p>
        </p:txBody>
      </p:sp>
      <p:pic>
        <p:nvPicPr>
          <p:cNvPr id="21506" name="Picture 2" descr="Grace and Peace"/>
          <p:cNvPicPr>
            <a:picLocks noChangeAspect="1" noChangeArrowheads="1"/>
          </p:cNvPicPr>
          <p:nvPr/>
        </p:nvPicPr>
        <p:blipFill rotWithShape="1">
          <a:blip r:embed="rId2">
            <a:extLst>
              <a:ext uri="{28A0092B-C50C-407E-A947-70E740481C1C}">
                <a14:useLocalDpi xmlns:a14="http://schemas.microsoft.com/office/drawing/2010/main" val="0"/>
              </a:ext>
            </a:extLst>
          </a:blip>
          <a:srcRect l="43117"/>
          <a:stretch/>
        </p:blipFill>
        <p:spPr bwMode="auto">
          <a:xfrm>
            <a:off x="6301947" y="1805650"/>
            <a:ext cx="4631306" cy="4569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47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1:3-25</a:t>
            </a:r>
            <a:endParaRPr lang="en-US" sz="3600" b="1" dirty="0"/>
          </a:p>
        </p:txBody>
      </p:sp>
      <p:sp>
        <p:nvSpPr>
          <p:cNvPr id="14" name="Content Placeholder 13"/>
          <p:cNvSpPr>
            <a:spLocks noGrp="1"/>
          </p:cNvSpPr>
          <p:nvPr>
            <p:ph idx="1"/>
          </p:nvPr>
        </p:nvSpPr>
        <p:spPr>
          <a:xfrm>
            <a:off x="1562100" y="1805650"/>
            <a:ext cx="4122008" cy="4187377"/>
          </a:xfrm>
        </p:spPr>
        <p:txBody>
          <a:bodyPr>
            <a:noAutofit/>
          </a:bodyPr>
          <a:lstStyle/>
          <a:p>
            <a:pPr marL="0" indent="0">
              <a:buNone/>
            </a:pPr>
            <a:r>
              <a:rPr lang="en-US" sz="3200" b="1" baseline="30000" dirty="0"/>
              <a:t>3 </a:t>
            </a:r>
            <a:r>
              <a:rPr lang="en-US" sz="3200" dirty="0"/>
              <a:t>Blessed be the God and Father of our Lord Jesus Christ, which according to his abundant mercy hath begotten us again unto a lively hope by the resurrection of Jesus Christ from the dead</a:t>
            </a:r>
            <a:r>
              <a:rPr lang="en-US" sz="3200" dirty="0" smtClean="0"/>
              <a:t>,</a:t>
            </a:r>
            <a:endParaRPr lang="en-US" sz="3200" dirty="0"/>
          </a:p>
        </p:txBody>
      </p:sp>
      <p:pic>
        <p:nvPicPr>
          <p:cNvPr id="22530" name="Picture 2" descr="The Resurrection Of Jesus — Historical Fact or Myth? | by Joseph 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4108" y="1967627"/>
            <a:ext cx="5374760" cy="402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015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1:4-25</a:t>
            </a:r>
            <a:endParaRPr lang="en-US" sz="3600" b="1" dirty="0"/>
          </a:p>
        </p:txBody>
      </p:sp>
      <p:sp>
        <p:nvSpPr>
          <p:cNvPr id="14" name="Content Placeholder 13"/>
          <p:cNvSpPr>
            <a:spLocks noGrp="1"/>
          </p:cNvSpPr>
          <p:nvPr>
            <p:ph idx="1"/>
          </p:nvPr>
        </p:nvSpPr>
        <p:spPr>
          <a:xfrm>
            <a:off x="1562099" y="1805650"/>
            <a:ext cx="5011696" cy="4694004"/>
          </a:xfrm>
        </p:spPr>
        <p:txBody>
          <a:bodyPr>
            <a:noAutofit/>
          </a:bodyPr>
          <a:lstStyle/>
          <a:p>
            <a:r>
              <a:rPr lang="en-US" sz="3200" b="1" baseline="30000" dirty="0"/>
              <a:t>4 </a:t>
            </a:r>
            <a:r>
              <a:rPr lang="en-US" sz="3200" dirty="0"/>
              <a:t>To an inheritance incorruptible, and undefiled, and that </a:t>
            </a:r>
            <a:r>
              <a:rPr lang="en-US" sz="3200" dirty="0" err="1"/>
              <a:t>fadeth</a:t>
            </a:r>
            <a:r>
              <a:rPr lang="en-US" sz="3200" dirty="0"/>
              <a:t> not away, reserved in heaven for you,</a:t>
            </a:r>
          </a:p>
          <a:p>
            <a:r>
              <a:rPr lang="en-US" sz="3200" b="1" baseline="30000" dirty="0"/>
              <a:t>5 </a:t>
            </a:r>
            <a:r>
              <a:rPr lang="en-US" sz="3200" dirty="0"/>
              <a:t>Who are kept by the power of God through faith unto salvation ready to be revealed in the last time</a:t>
            </a:r>
            <a:r>
              <a:rPr lang="en-US" sz="3200" dirty="0" smtClean="0"/>
              <a:t>.  </a:t>
            </a:r>
            <a:endParaRPr lang="en-US" sz="3200" dirty="0"/>
          </a:p>
        </p:txBody>
      </p:sp>
      <p:pic>
        <p:nvPicPr>
          <p:cNvPr id="23556" name="Picture 4" descr="Holy Mass images...: Easter: Jesus' Resurr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3860" y="2173724"/>
            <a:ext cx="4912148" cy="3957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287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1:6-25</a:t>
            </a:r>
            <a:endParaRPr lang="en-US" sz="3600" b="1" dirty="0"/>
          </a:p>
        </p:txBody>
      </p:sp>
      <p:sp>
        <p:nvSpPr>
          <p:cNvPr id="14" name="Content Placeholder 13"/>
          <p:cNvSpPr>
            <a:spLocks noGrp="1"/>
          </p:cNvSpPr>
          <p:nvPr>
            <p:ph idx="1"/>
          </p:nvPr>
        </p:nvSpPr>
        <p:spPr>
          <a:xfrm>
            <a:off x="1562099" y="1561672"/>
            <a:ext cx="5568166" cy="4937982"/>
          </a:xfrm>
        </p:spPr>
        <p:txBody>
          <a:bodyPr>
            <a:noAutofit/>
          </a:bodyPr>
          <a:lstStyle/>
          <a:p>
            <a:r>
              <a:rPr lang="en-US" sz="3200" b="1" baseline="30000" dirty="0"/>
              <a:t>6 </a:t>
            </a:r>
            <a:r>
              <a:rPr lang="en-US" sz="3200" dirty="0"/>
              <a:t>Wherein ye greatly rejoice, though now for a season, if need be, ye are in heaviness through manifold temptations:</a:t>
            </a:r>
          </a:p>
          <a:p>
            <a:r>
              <a:rPr lang="en-US" sz="3200" b="1" baseline="30000" dirty="0"/>
              <a:t>7 </a:t>
            </a:r>
            <a:r>
              <a:rPr lang="en-US" sz="3200" dirty="0"/>
              <a:t>That the trial of your faith, being much more precious than of gold that </a:t>
            </a:r>
            <a:r>
              <a:rPr lang="en-US" sz="3200" dirty="0" err="1"/>
              <a:t>perisheth</a:t>
            </a:r>
            <a:r>
              <a:rPr lang="en-US" sz="3200" dirty="0"/>
              <a:t>, though it be tried with fire, might be found unto praise and </a:t>
            </a:r>
            <a:r>
              <a:rPr lang="en-US" sz="3200" dirty="0" err="1"/>
              <a:t>honour</a:t>
            </a:r>
            <a:r>
              <a:rPr lang="en-US" sz="3200" dirty="0"/>
              <a:t> and glory at the appearing of Jesus Christ:</a:t>
            </a:r>
          </a:p>
        </p:txBody>
      </p:sp>
      <p:pic>
        <p:nvPicPr>
          <p:cNvPr id="24578" name="Picture 2" descr="Gold Tested In Fire - Broken Door Ministries"/>
          <p:cNvPicPr>
            <a:picLocks noChangeAspect="1" noChangeArrowheads="1"/>
          </p:cNvPicPr>
          <p:nvPr/>
        </p:nvPicPr>
        <p:blipFill rotWithShape="1">
          <a:blip r:embed="rId2">
            <a:extLst>
              <a:ext uri="{28A0092B-C50C-407E-A947-70E740481C1C}">
                <a14:useLocalDpi xmlns:a14="http://schemas.microsoft.com/office/drawing/2010/main" val="0"/>
              </a:ext>
            </a:extLst>
          </a:blip>
          <a:srcRect r="13131"/>
          <a:stretch/>
        </p:blipFill>
        <p:spPr bwMode="auto">
          <a:xfrm>
            <a:off x="7130265" y="1767976"/>
            <a:ext cx="4665532" cy="4525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425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1:8-25</a:t>
            </a:r>
            <a:endParaRPr lang="en-US" sz="3600" b="1" dirty="0"/>
          </a:p>
        </p:txBody>
      </p:sp>
      <p:sp>
        <p:nvSpPr>
          <p:cNvPr id="14" name="Content Placeholder 13"/>
          <p:cNvSpPr>
            <a:spLocks noGrp="1"/>
          </p:cNvSpPr>
          <p:nvPr>
            <p:ph idx="1"/>
          </p:nvPr>
        </p:nvSpPr>
        <p:spPr>
          <a:xfrm>
            <a:off x="1562099" y="1561672"/>
            <a:ext cx="4725685" cy="4937982"/>
          </a:xfrm>
        </p:spPr>
        <p:txBody>
          <a:bodyPr>
            <a:noAutofit/>
          </a:bodyPr>
          <a:lstStyle/>
          <a:p>
            <a:r>
              <a:rPr lang="en-US" sz="3200" b="1" baseline="30000" dirty="0"/>
              <a:t>8 </a:t>
            </a:r>
            <a:r>
              <a:rPr lang="en-US" sz="3200" dirty="0"/>
              <a:t>Whom having not seen, ye love; in whom, though now ye see him not, yet believing, ye rejoice with joy unspeakable and full of glory:</a:t>
            </a:r>
          </a:p>
          <a:p>
            <a:r>
              <a:rPr lang="en-US" sz="3200" b="1" baseline="30000" dirty="0"/>
              <a:t>9 </a:t>
            </a:r>
            <a:r>
              <a:rPr lang="en-US" sz="3200" dirty="0"/>
              <a:t>Receiving the end of your faith, even the salvation of your souls.</a:t>
            </a:r>
          </a:p>
        </p:txBody>
      </p:sp>
      <p:pic>
        <p:nvPicPr>
          <p:cNvPr id="25602" name="Picture 2" descr="25 Bible Verses About Faith to Help You in Tough Times | Compassion U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3367" y="1561672"/>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923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1:10-25</a:t>
            </a:r>
            <a:endParaRPr lang="en-US" sz="3600" b="1" dirty="0"/>
          </a:p>
        </p:txBody>
      </p:sp>
      <p:sp>
        <p:nvSpPr>
          <p:cNvPr id="14" name="Content Placeholder 13"/>
          <p:cNvSpPr>
            <a:spLocks noGrp="1"/>
          </p:cNvSpPr>
          <p:nvPr>
            <p:ph idx="1"/>
          </p:nvPr>
        </p:nvSpPr>
        <p:spPr>
          <a:xfrm>
            <a:off x="1562099" y="1561672"/>
            <a:ext cx="2855789" cy="4937982"/>
          </a:xfrm>
        </p:spPr>
        <p:txBody>
          <a:bodyPr>
            <a:noAutofit/>
          </a:bodyPr>
          <a:lstStyle/>
          <a:p>
            <a:r>
              <a:rPr lang="en-US" sz="3200" b="1" baseline="30000" dirty="0"/>
              <a:t>10 </a:t>
            </a:r>
            <a:r>
              <a:rPr lang="en-US" sz="3200" dirty="0"/>
              <a:t>Of which salvation the prophets have enquired and searched diligently, who prophesied of the grace that should come unto you</a:t>
            </a:r>
            <a:r>
              <a:rPr lang="en-US" sz="3200" dirty="0" smtClean="0"/>
              <a:t>:</a:t>
            </a:r>
            <a:endParaRPr lang="en-US" sz="3200" dirty="0"/>
          </a:p>
        </p:txBody>
      </p:sp>
      <p:pic>
        <p:nvPicPr>
          <p:cNvPr id="26626" name="Picture 2" descr="We Can't Quit Now | North American Division of Seventh-day Adventis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5645" y="1561672"/>
            <a:ext cx="6840397" cy="4545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379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1:10-25</a:t>
            </a:r>
            <a:endParaRPr lang="en-US" sz="3600" b="1" dirty="0"/>
          </a:p>
        </p:txBody>
      </p:sp>
      <p:sp>
        <p:nvSpPr>
          <p:cNvPr id="14" name="Content Placeholder 13"/>
          <p:cNvSpPr>
            <a:spLocks noGrp="1"/>
          </p:cNvSpPr>
          <p:nvPr>
            <p:ph idx="1"/>
          </p:nvPr>
        </p:nvSpPr>
        <p:spPr>
          <a:xfrm>
            <a:off x="1562099" y="1561672"/>
            <a:ext cx="2855789" cy="4937982"/>
          </a:xfrm>
        </p:spPr>
        <p:txBody>
          <a:bodyPr>
            <a:noAutofit/>
          </a:bodyPr>
          <a:lstStyle/>
          <a:p>
            <a:r>
              <a:rPr lang="en-US" sz="3200" b="1" baseline="30000" dirty="0"/>
              <a:t>10 </a:t>
            </a:r>
            <a:r>
              <a:rPr lang="en-US" sz="3200" dirty="0"/>
              <a:t>Of which salvation the prophets have enquired and searched diligently, who prophesied of the grace that should come unto you</a:t>
            </a:r>
            <a:r>
              <a:rPr lang="en-US" sz="3200" dirty="0" smtClean="0"/>
              <a:t>:</a:t>
            </a:r>
            <a:endParaRPr lang="en-US" sz="3200" dirty="0"/>
          </a:p>
        </p:txBody>
      </p:sp>
      <p:sp>
        <p:nvSpPr>
          <p:cNvPr id="2" name="TextBox 1"/>
          <p:cNvSpPr txBox="1"/>
          <p:nvPr/>
        </p:nvSpPr>
        <p:spPr>
          <a:xfrm>
            <a:off x="4530904" y="1561672"/>
            <a:ext cx="7428215" cy="4708981"/>
          </a:xfrm>
          <a:prstGeom prst="rect">
            <a:avLst/>
          </a:prstGeom>
          <a:solidFill>
            <a:schemeClr val="accent6">
              <a:lumMod val="20000"/>
              <a:lumOff val="80000"/>
            </a:schemeClr>
          </a:solidFill>
          <a:ln>
            <a:solidFill>
              <a:schemeClr val="accent6">
                <a:lumMod val="20000"/>
                <a:lumOff val="80000"/>
              </a:schemeClr>
            </a:solidFill>
          </a:ln>
          <a:effectLst>
            <a:softEdge rad="12700"/>
          </a:effectLst>
        </p:spPr>
        <p:txBody>
          <a:bodyPr wrap="square" rtlCol="0" anchor="ctr" anchorCtr="1">
            <a:spAutoFit/>
          </a:bodyPr>
          <a:lstStyle/>
          <a:p>
            <a:r>
              <a:rPr lang="en-US" sz="3000" dirty="0" smtClean="0">
                <a:solidFill>
                  <a:schemeClr val="accent1">
                    <a:lumMod val="50000"/>
                  </a:schemeClr>
                </a:solidFill>
              </a:rPr>
              <a:t>Prophetic vision does not necessarily imply complete understanding!  (Consider Daniel’s confusion.) Prophets of ages past have carefully compared their own prophecies with those of their contemporaries and predecessors, attempting to understand the plan of salvation.  What had once been a subject of study and prophecy to these visionaries has become a dynamic reality to those living since Christ’s death.  </a:t>
            </a:r>
            <a:endParaRPr lang="en-US" sz="3000" dirty="0">
              <a:solidFill>
                <a:schemeClr val="accent1">
                  <a:lumMod val="50000"/>
                </a:schemeClr>
              </a:solidFill>
            </a:endParaRPr>
          </a:p>
        </p:txBody>
      </p:sp>
    </p:spTree>
    <p:extLst>
      <p:ext uri="{BB962C8B-B14F-4D97-AF65-F5344CB8AC3E}">
        <p14:creationId xmlns:p14="http://schemas.microsoft.com/office/powerpoint/2010/main" val="330465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1:11-25</a:t>
            </a:r>
            <a:endParaRPr lang="en-US" sz="3600" b="1" dirty="0"/>
          </a:p>
        </p:txBody>
      </p:sp>
      <p:sp>
        <p:nvSpPr>
          <p:cNvPr id="14" name="Content Placeholder 13"/>
          <p:cNvSpPr>
            <a:spLocks noGrp="1"/>
          </p:cNvSpPr>
          <p:nvPr>
            <p:ph idx="1"/>
          </p:nvPr>
        </p:nvSpPr>
        <p:spPr>
          <a:xfrm>
            <a:off x="1562099" y="1561672"/>
            <a:ext cx="3503061" cy="5296328"/>
          </a:xfrm>
        </p:spPr>
        <p:txBody>
          <a:bodyPr>
            <a:noAutofit/>
          </a:bodyPr>
          <a:lstStyle/>
          <a:p>
            <a:r>
              <a:rPr lang="en-US" sz="3200" b="1" baseline="30000" dirty="0"/>
              <a:t>11 </a:t>
            </a:r>
            <a:r>
              <a:rPr lang="en-US" sz="3200" dirty="0"/>
              <a:t>Searching what, or what manner of time the Spirit of Christ which was in them did signify, when it testified beforehand the sufferings of Christ, and the glory that should follow.</a:t>
            </a:r>
          </a:p>
        </p:txBody>
      </p:sp>
      <p:pic>
        <p:nvPicPr>
          <p:cNvPr id="6" name="Picture 2" descr="Cross and Cutlass: God's Resurrection Po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2550" y="1718353"/>
            <a:ext cx="6653313" cy="49829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67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Three Angels’ Messages: Revelation </a:t>
            </a:r>
            <a:r>
              <a:rPr lang="en-US" sz="3600" b="1" dirty="0" smtClean="0"/>
              <a:t>14:7-12</a:t>
            </a:r>
            <a:endParaRPr lang="en-US" sz="3600" b="1" dirty="0"/>
          </a:p>
        </p:txBody>
      </p:sp>
      <p:sp>
        <p:nvSpPr>
          <p:cNvPr id="14" name="Content Placeholder 13"/>
          <p:cNvSpPr>
            <a:spLocks noGrp="1"/>
          </p:cNvSpPr>
          <p:nvPr>
            <p:ph idx="1"/>
          </p:nvPr>
        </p:nvSpPr>
        <p:spPr>
          <a:xfrm>
            <a:off x="1562100" y="1825625"/>
            <a:ext cx="4267200" cy="4351338"/>
          </a:xfrm>
        </p:spPr>
        <p:txBody>
          <a:bodyPr>
            <a:noAutofit/>
          </a:bodyPr>
          <a:lstStyle/>
          <a:p>
            <a:r>
              <a:rPr lang="en-US" sz="3200" b="1" baseline="30000" dirty="0"/>
              <a:t>7 </a:t>
            </a:r>
            <a:r>
              <a:rPr lang="en-US" sz="3200" dirty="0"/>
              <a:t>Saying with a loud voice, Fear God, and give glory to him; for the hour of his judgment is come: and worship him that made heaven, and earth, and the sea, and the fountains of waters</a:t>
            </a:r>
            <a:r>
              <a:rPr lang="en-US" sz="3200" dirty="0" smtClean="0"/>
              <a:t>.</a:t>
            </a:r>
            <a:endParaRPr lang="en-US" sz="3200" dirty="0"/>
          </a:p>
        </p:txBody>
      </p:sp>
      <p:pic>
        <p:nvPicPr>
          <p:cNvPr id="45062" name="Picture 6" descr="Thursday: Worship the One Who Made the Heavens and Earth | Sabbath ..."/>
          <p:cNvPicPr>
            <a:picLocks noChangeAspect="1" noChangeArrowheads="1"/>
          </p:cNvPicPr>
          <p:nvPr/>
        </p:nvPicPr>
        <p:blipFill rotWithShape="1">
          <a:blip r:embed="rId2">
            <a:extLst>
              <a:ext uri="{28A0092B-C50C-407E-A947-70E740481C1C}">
                <a14:useLocalDpi xmlns:a14="http://schemas.microsoft.com/office/drawing/2010/main" val="0"/>
              </a:ext>
            </a:extLst>
          </a:blip>
          <a:srcRect b="9157"/>
          <a:stretch/>
        </p:blipFill>
        <p:spPr bwMode="auto">
          <a:xfrm>
            <a:off x="5941971" y="2065337"/>
            <a:ext cx="5785802" cy="3871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126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1:11-25</a:t>
            </a:r>
            <a:endParaRPr lang="en-US" sz="3600" b="1" dirty="0"/>
          </a:p>
        </p:txBody>
      </p:sp>
      <p:sp>
        <p:nvSpPr>
          <p:cNvPr id="14" name="Content Placeholder 13"/>
          <p:cNvSpPr>
            <a:spLocks noGrp="1"/>
          </p:cNvSpPr>
          <p:nvPr>
            <p:ph idx="1"/>
          </p:nvPr>
        </p:nvSpPr>
        <p:spPr>
          <a:xfrm>
            <a:off x="1562099" y="1561672"/>
            <a:ext cx="3503061" cy="5296328"/>
          </a:xfrm>
        </p:spPr>
        <p:txBody>
          <a:bodyPr>
            <a:noAutofit/>
          </a:bodyPr>
          <a:lstStyle/>
          <a:p>
            <a:r>
              <a:rPr lang="en-US" sz="3200" b="1" baseline="30000" dirty="0"/>
              <a:t>11 </a:t>
            </a:r>
            <a:r>
              <a:rPr lang="en-US" sz="3200" dirty="0"/>
              <a:t>Searching what, or what manner of time the Spirit of Christ which was in them did signify, when it testified beforehand the sufferings of Christ, and the glory that should follow.</a:t>
            </a:r>
          </a:p>
        </p:txBody>
      </p:sp>
      <p:sp>
        <p:nvSpPr>
          <p:cNvPr id="5" name="TextBox 4"/>
          <p:cNvSpPr txBox="1"/>
          <p:nvPr/>
        </p:nvSpPr>
        <p:spPr>
          <a:xfrm>
            <a:off x="4921321" y="1561672"/>
            <a:ext cx="7191910" cy="5262979"/>
          </a:xfrm>
          <a:prstGeom prst="rect">
            <a:avLst/>
          </a:prstGeom>
          <a:solidFill>
            <a:schemeClr val="accent6">
              <a:lumMod val="20000"/>
              <a:lumOff val="80000"/>
            </a:schemeClr>
          </a:solidFill>
          <a:ln>
            <a:solidFill>
              <a:schemeClr val="accent6">
                <a:lumMod val="20000"/>
                <a:lumOff val="80000"/>
              </a:schemeClr>
            </a:solidFill>
          </a:ln>
          <a:effectLst>
            <a:softEdge rad="12700"/>
          </a:effectLst>
        </p:spPr>
        <p:txBody>
          <a:bodyPr wrap="square" rtlCol="0" anchor="ctr" anchorCtr="1">
            <a:spAutoFit/>
          </a:bodyPr>
          <a:lstStyle/>
          <a:p>
            <a:r>
              <a:rPr lang="en-US" sz="2800" dirty="0" smtClean="0">
                <a:solidFill>
                  <a:schemeClr val="accent1">
                    <a:lumMod val="50000"/>
                  </a:schemeClr>
                </a:solidFill>
              </a:rPr>
              <a:t>The prophets were informed of some aspects of the promised incarnation of the Redeemer, even as the church today is informed of the second coming </a:t>
            </a:r>
            <a:r>
              <a:rPr lang="en-US" sz="2800" dirty="0">
                <a:solidFill>
                  <a:schemeClr val="accent1">
                    <a:lumMod val="50000"/>
                  </a:schemeClr>
                </a:solidFill>
              </a:rPr>
              <a:t>of Christ. However, they did not know the exact time of the first advent, though they diligently studied to discover all possible indications of the Messiah’s arrival. Through the prophets, the Spirit frequently added </a:t>
            </a:r>
            <a:r>
              <a:rPr lang="en-US" sz="2800" dirty="0" smtClean="0">
                <a:solidFill>
                  <a:schemeClr val="accent1">
                    <a:lumMod val="50000"/>
                  </a:schemeClr>
                </a:solidFill>
              </a:rPr>
              <a:t>further </a:t>
            </a:r>
            <a:r>
              <a:rPr lang="en-US" sz="2800" dirty="0">
                <a:solidFill>
                  <a:schemeClr val="accent1">
                    <a:lumMod val="50000"/>
                  </a:schemeClr>
                </a:solidFill>
              </a:rPr>
              <a:t>knowledge of Christ’s work, so that God’s plan became increasingly clear. Although the Jews mistook the import of such prophecies, early Christians readily grasped their true significance. </a:t>
            </a:r>
          </a:p>
        </p:txBody>
      </p:sp>
    </p:spTree>
    <p:extLst>
      <p:ext uri="{BB962C8B-B14F-4D97-AF65-F5344CB8AC3E}">
        <p14:creationId xmlns:p14="http://schemas.microsoft.com/office/powerpoint/2010/main" val="61326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1:12-25</a:t>
            </a:r>
            <a:endParaRPr lang="en-US" sz="3600" b="1" dirty="0"/>
          </a:p>
        </p:txBody>
      </p:sp>
      <p:sp>
        <p:nvSpPr>
          <p:cNvPr id="14" name="Content Placeholder 13"/>
          <p:cNvSpPr>
            <a:spLocks noGrp="1"/>
          </p:cNvSpPr>
          <p:nvPr>
            <p:ph idx="1"/>
          </p:nvPr>
        </p:nvSpPr>
        <p:spPr>
          <a:xfrm>
            <a:off x="1562099" y="1561672"/>
            <a:ext cx="5003088" cy="4937982"/>
          </a:xfrm>
        </p:spPr>
        <p:txBody>
          <a:bodyPr>
            <a:noAutofit/>
          </a:bodyPr>
          <a:lstStyle/>
          <a:p>
            <a:r>
              <a:rPr lang="en-US" sz="3200" b="1" baseline="30000" dirty="0"/>
              <a:t>12 </a:t>
            </a:r>
            <a:r>
              <a:rPr lang="en-US" sz="3200" dirty="0"/>
              <a:t>Unto whom it was revealed, that not unto themselves, but unto us they did minister the things, which are now reported unto you by them that have preached the gospel unto you with the Holy Ghost sent down from heaven; which things the angels desire to look into.</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rotWithShape="1">
          <a:blip r:embed="rId2"/>
          <a:srcRect l="5348" r="17424"/>
          <a:stretch/>
        </p:blipFill>
        <p:spPr>
          <a:xfrm>
            <a:off x="6667928" y="1509864"/>
            <a:ext cx="5198723" cy="5041597"/>
          </a:xfrm>
          <a:prstGeom prst="rect">
            <a:avLst/>
          </a:prstGeom>
        </p:spPr>
      </p:pic>
    </p:spTree>
    <p:extLst>
      <p:ext uri="{BB962C8B-B14F-4D97-AF65-F5344CB8AC3E}">
        <p14:creationId xmlns:p14="http://schemas.microsoft.com/office/powerpoint/2010/main" val="917189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1:12-25</a:t>
            </a:r>
            <a:endParaRPr lang="en-US" sz="3600" b="1" dirty="0"/>
          </a:p>
        </p:txBody>
      </p:sp>
      <p:sp>
        <p:nvSpPr>
          <p:cNvPr id="14" name="Content Placeholder 13"/>
          <p:cNvSpPr>
            <a:spLocks noGrp="1"/>
          </p:cNvSpPr>
          <p:nvPr>
            <p:ph idx="1"/>
          </p:nvPr>
        </p:nvSpPr>
        <p:spPr>
          <a:xfrm>
            <a:off x="1562099" y="1561672"/>
            <a:ext cx="5003088" cy="4937982"/>
          </a:xfrm>
        </p:spPr>
        <p:txBody>
          <a:bodyPr>
            <a:noAutofit/>
          </a:bodyPr>
          <a:lstStyle/>
          <a:p>
            <a:r>
              <a:rPr lang="en-US" sz="3200" b="1" baseline="30000" dirty="0"/>
              <a:t>12 </a:t>
            </a:r>
            <a:r>
              <a:rPr lang="en-US" sz="3200" dirty="0"/>
              <a:t>Unto whom it was revealed, that not unto themselves, but unto us they did minister the things, which are now reported unto you by them that have preached the gospel unto you with the Holy Ghost sent down from heaven; which things the angels desire to look into.</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6457950" y="1399173"/>
            <a:ext cx="5712431" cy="5262979"/>
          </a:xfrm>
          <a:prstGeom prst="rect">
            <a:avLst/>
          </a:prstGeom>
          <a:solidFill>
            <a:schemeClr val="accent6">
              <a:lumMod val="20000"/>
              <a:lumOff val="80000"/>
            </a:schemeClr>
          </a:solidFill>
          <a:ln>
            <a:solidFill>
              <a:schemeClr val="accent6">
                <a:lumMod val="20000"/>
                <a:lumOff val="80000"/>
              </a:schemeClr>
            </a:solidFill>
          </a:ln>
          <a:effectLst>
            <a:softEdge rad="12700"/>
          </a:effectLst>
        </p:spPr>
        <p:txBody>
          <a:bodyPr wrap="square" rtlCol="0" anchor="ctr" anchorCtr="1">
            <a:spAutoFit/>
          </a:bodyPr>
          <a:lstStyle/>
          <a:p>
            <a:r>
              <a:rPr lang="en-US" sz="2800" dirty="0">
                <a:solidFill>
                  <a:schemeClr val="accent1">
                    <a:lumMod val="50000"/>
                  </a:schemeClr>
                </a:solidFill>
              </a:rPr>
              <a:t>Every prophet realized that the coming of the world’s Redeemer was yet future and that the ultimate solution to the problem of sin lay beyond his own day. The OT prophets, in addition to serving their own generation, also served the men of Peter’s day through the prophecies that had so recently been fulfilled in the ministry of Christ and were still finding fulfillment in the growth of the Christian church.</a:t>
            </a:r>
            <a:endParaRPr lang="en-US" sz="2800" dirty="0">
              <a:solidFill>
                <a:schemeClr val="accent1">
                  <a:lumMod val="50000"/>
                </a:schemeClr>
              </a:solidFill>
            </a:endParaRPr>
          </a:p>
        </p:txBody>
      </p:sp>
    </p:spTree>
    <p:extLst>
      <p:ext uri="{BB962C8B-B14F-4D97-AF65-F5344CB8AC3E}">
        <p14:creationId xmlns:p14="http://schemas.microsoft.com/office/powerpoint/2010/main" val="247703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a:t>
            </a:r>
            <a:r>
              <a:rPr lang="en-US" sz="3600" b="1" dirty="0" smtClean="0"/>
              <a:t>1:13-25</a:t>
            </a:r>
            <a:endParaRPr lang="en-US" sz="3600" b="1" dirty="0"/>
          </a:p>
        </p:txBody>
      </p:sp>
      <p:sp>
        <p:nvSpPr>
          <p:cNvPr id="14" name="Content Placeholder 13"/>
          <p:cNvSpPr>
            <a:spLocks noGrp="1"/>
          </p:cNvSpPr>
          <p:nvPr>
            <p:ph idx="1"/>
          </p:nvPr>
        </p:nvSpPr>
        <p:spPr>
          <a:xfrm>
            <a:off x="1562099" y="1561672"/>
            <a:ext cx="5003088" cy="4937982"/>
          </a:xfrm>
        </p:spPr>
        <p:txBody>
          <a:bodyPr>
            <a:noAutofit/>
          </a:bodyPr>
          <a:lstStyle/>
          <a:p>
            <a:r>
              <a:rPr lang="en-US" sz="3200" b="1" baseline="30000" dirty="0"/>
              <a:t>13 </a:t>
            </a:r>
            <a:r>
              <a:rPr lang="en-US" sz="3200" dirty="0"/>
              <a:t>Wherefore gird up the loins of your mind, be sober, and hope to the end for the grace that is to be brought unto you at the revelation of Jesus Christ;</a:t>
            </a:r>
          </a:p>
          <a:p>
            <a:r>
              <a:rPr lang="en-US" sz="3200" b="1" baseline="30000" dirty="0"/>
              <a:t>14 </a:t>
            </a:r>
            <a:r>
              <a:rPr lang="en-US" sz="3200" dirty="0"/>
              <a:t>As obedient children, not fashioning yourselves according to the former lusts in your ignorance:</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descr="Armor of God FREE Printable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3209" y="1466243"/>
            <a:ext cx="3831516" cy="495510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133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a:t>
            </a:r>
            <a:r>
              <a:rPr lang="en-US" sz="3600" b="1" dirty="0" smtClean="0"/>
              <a:t>1:15-25</a:t>
            </a:r>
            <a:endParaRPr lang="en-US" sz="3600" b="1" dirty="0"/>
          </a:p>
        </p:txBody>
      </p:sp>
      <p:sp>
        <p:nvSpPr>
          <p:cNvPr id="14" name="Content Placeholder 13"/>
          <p:cNvSpPr>
            <a:spLocks noGrp="1"/>
          </p:cNvSpPr>
          <p:nvPr>
            <p:ph idx="1"/>
          </p:nvPr>
        </p:nvSpPr>
        <p:spPr>
          <a:xfrm>
            <a:off x="1562099" y="1561672"/>
            <a:ext cx="3277029" cy="4937982"/>
          </a:xfrm>
        </p:spPr>
        <p:txBody>
          <a:bodyPr>
            <a:noAutofit/>
          </a:bodyPr>
          <a:lstStyle/>
          <a:p>
            <a:r>
              <a:rPr lang="en-US" sz="3200" b="1" baseline="30000" dirty="0"/>
              <a:t>15 </a:t>
            </a:r>
            <a:r>
              <a:rPr lang="en-US" sz="3200" dirty="0"/>
              <a:t>But as he which hath called you is holy, so be ye holy in all manner of conversation;</a:t>
            </a:r>
          </a:p>
          <a:p>
            <a:r>
              <a:rPr lang="en-US" sz="3200" b="1" baseline="30000" dirty="0"/>
              <a:t>16 </a:t>
            </a:r>
            <a:r>
              <a:rPr lang="en-US" sz="3200" dirty="0"/>
              <a:t>Because it is written, Be ye holy; for I am holy.</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0" name="Picture 2" descr="Hymn: Holy, Holy, Holy - Men Of The W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9128" y="1561672"/>
            <a:ext cx="6269204" cy="4695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4063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a:t>
            </a:r>
            <a:r>
              <a:rPr lang="en-US" sz="3600" b="1" dirty="0" smtClean="0"/>
              <a:t>1:17-25</a:t>
            </a:r>
            <a:endParaRPr lang="en-US" sz="3600" b="1" dirty="0"/>
          </a:p>
        </p:txBody>
      </p:sp>
      <p:sp>
        <p:nvSpPr>
          <p:cNvPr id="14" name="Content Placeholder 13"/>
          <p:cNvSpPr>
            <a:spLocks noGrp="1"/>
          </p:cNvSpPr>
          <p:nvPr>
            <p:ph idx="1"/>
          </p:nvPr>
        </p:nvSpPr>
        <p:spPr>
          <a:xfrm>
            <a:off x="1562099" y="1561672"/>
            <a:ext cx="3277029" cy="4937982"/>
          </a:xfrm>
        </p:spPr>
        <p:txBody>
          <a:bodyPr>
            <a:noAutofit/>
          </a:bodyPr>
          <a:lstStyle/>
          <a:p>
            <a:r>
              <a:rPr lang="en-US" sz="3200" b="1" baseline="30000" dirty="0"/>
              <a:t>17 </a:t>
            </a:r>
            <a:r>
              <a:rPr lang="en-US" sz="3200" dirty="0"/>
              <a:t>And if ye call on the Father, who without respect of persons </a:t>
            </a:r>
            <a:r>
              <a:rPr lang="en-US" sz="3200" dirty="0" err="1"/>
              <a:t>judgeth</a:t>
            </a:r>
            <a:r>
              <a:rPr lang="en-US" sz="3200" dirty="0"/>
              <a:t> according to every man's work, pass the time of your sojourning here in fear</a:t>
            </a:r>
            <a:r>
              <a:rPr lang="en-US" sz="3200" dirty="0" smtClean="0"/>
              <a:t>:</a:t>
            </a:r>
            <a:endParaRPr lang="en-US" sz="3200" dirty="0"/>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4" name="Picture 2" descr="Why does God have to judge the sinner? - BibleAs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1357" y="1561672"/>
            <a:ext cx="6452171" cy="4839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8380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a:t>
            </a:r>
            <a:r>
              <a:rPr lang="en-US" sz="3600" b="1" dirty="0" smtClean="0"/>
              <a:t>1:18-25</a:t>
            </a:r>
            <a:endParaRPr lang="en-US" sz="3600" b="1" dirty="0"/>
          </a:p>
        </p:txBody>
      </p:sp>
      <p:sp>
        <p:nvSpPr>
          <p:cNvPr id="14" name="Content Placeholder 13"/>
          <p:cNvSpPr>
            <a:spLocks noGrp="1"/>
          </p:cNvSpPr>
          <p:nvPr>
            <p:ph idx="1"/>
          </p:nvPr>
        </p:nvSpPr>
        <p:spPr>
          <a:xfrm>
            <a:off x="1562099" y="1561672"/>
            <a:ext cx="5420592" cy="4937982"/>
          </a:xfrm>
        </p:spPr>
        <p:txBody>
          <a:bodyPr>
            <a:noAutofit/>
          </a:bodyPr>
          <a:lstStyle/>
          <a:p>
            <a:r>
              <a:rPr lang="en-US" sz="3200" b="1" baseline="30000" dirty="0"/>
              <a:t>18 </a:t>
            </a:r>
            <a:r>
              <a:rPr lang="en-US" sz="3200" dirty="0"/>
              <a:t>Forasmuch as ye know that ye were not redeemed with corruptible things, as silver and gold, from your vain conversation received by tradition from your fathers;</a:t>
            </a:r>
          </a:p>
          <a:p>
            <a:r>
              <a:rPr lang="en-US" sz="3200" b="1" baseline="30000" dirty="0"/>
              <a:t>19 </a:t>
            </a:r>
            <a:r>
              <a:rPr lang="en-US" sz="3200" dirty="0"/>
              <a:t>But with the precious blood of Christ, as of a lamb without blemish and without spot</a:t>
            </a:r>
            <a:r>
              <a:rPr lang="en-US" sz="3200" dirty="0" smtClean="0"/>
              <a:t>:</a:t>
            </a:r>
            <a:endParaRPr lang="en-US" sz="3200" dirty="0"/>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descr="File:Lamb of God 001.jpg - The Work of God's Childr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6570" y="1561672"/>
            <a:ext cx="4514850" cy="44196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824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a:t>
            </a:r>
            <a:r>
              <a:rPr lang="en-US" sz="3600" b="1" dirty="0" smtClean="0"/>
              <a:t>1:20-25</a:t>
            </a:r>
            <a:endParaRPr lang="en-US" sz="3600" b="1" dirty="0"/>
          </a:p>
        </p:txBody>
      </p:sp>
      <p:sp>
        <p:nvSpPr>
          <p:cNvPr id="14" name="Content Placeholder 13"/>
          <p:cNvSpPr>
            <a:spLocks noGrp="1"/>
          </p:cNvSpPr>
          <p:nvPr>
            <p:ph idx="1"/>
          </p:nvPr>
        </p:nvSpPr>
        <p:spPr>
          <a:xfrm>
            <a:off x="1562099" y="1561672"/>
            <a:ext cx="5420592" cy="4937982"/>
          </a:xfrm>
        </p:spPr>
        <p:txBody>
          <a:bodyPr>
            <a:noAutofit/>
          </a:bodyPr>
          <a:lstStyle/>
          <a:p>
            <a:r>
              <a:rPr lang="en-US" sz="3200" b="1" baseline="30000" dirty="0"/>
              <a:t>20 </a:t>
            </a:r>
            <a:r>
              <a:rPr lang="en-US" sz="3200" dirty="0"/>
              <a:t>Who verily was foreordained before the foundation of the world, but was manifest in these last times for you,</a:t>
            </a:r>
          </a:p>
          <a:p>
            <a:r>
              <a:rPr lang="en-US" sz="3200" b="1" baseline="30000" dirty="0"/>
              <a:t>21 </a:t>
            </a:r>
            <a:r>
              <a:rPr lang="en-US" sz="3200" dirty="0"/>
              <a:t>Who by him do believe in God, that raised him up from the dead, and gave him glory; that your faith and hope might be in God.</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2" name="Picture 2" descr="Lamb of God - notecard - Shine Liv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9703" y="1690688"/>
            <a:ext cx="5242297" cy="4180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06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a:t>
            </a:r>
            <a:r>
              <a:rPr lang="en-US" sz="3600" b="1" dirty="0" smtClean="0"/>
              <a:t>1:22-25</a:t>
            </a:r>
            <a:endParaRPr lang="en-US" sz="3600" b="1" dirty="0"/>
          </a:p>
        </p:txBody>
      </p:sp>
      <p:sp>
        <p:nvSpPr>
          <p:cNvPr id="14" name="Content Placeholder 13"/>
          <p:cNvSpPr>
            <a:spLocks noGrp="1"/>
          </p:cNvSpPr>
          <p:nvPr>
            <p:ph idx="1"/>
          </p:nvPr>
        </p:nvSpPr>
        <p:spPr>
          <a:xfrm>
            <a:off x="1562099" y="1561672"/>
            <a:ext cx="3828123" cy="4937982"/>
          </a:xfrm>
        </p:spPr>
        <p:txBody>
          <a:bodyPr>
            <a:noAutofit/>
          </a:bodyPr>
          <a:lstStyle/>
          <a:p>
            <a:r>
              <a:rPr lang="en-US" sz="3200" b="1" baseline="30000" dirty="0"/>
              <a:t>22 </a:t>
            </a:r>
            <a:r>
              <a:rPr lang="en-US" sz="3200" dirty="0"/>
              <a:t>Seeing ye have purified your souls in obeying the truth through the Spirit unto unfeigned love of the brethren, see that ye love one another with a pure heart fervently</a:t>
            </a:r>
            <a:r>
              <a:rPr lang="en-US" sz="3200" dirty="0" smtClean="0"/>
              <a:t>:</a:t>
            </a:r>
            <a:endParaRPr lang="en-US" sz="3200" dirty="0"/>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6" name="Picture 2" descr="17 Best images about Love Doves ️ ️ ️ on Pinterest | In the cloud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4586" y="1561672"/>
            <a:ext cx="4514850" cy="456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897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a:t>
            </a:r>
            <a:r>
              <a:rPr lang="en-US" sz="3600" b="1" dirty="0" smtClean="0"/>
              <a:t>1:23-25</a:t>
            </a:r>
            <a:endParaRPr lang="en-US" sz="3600" b="1" dirty="0"/>
          </a:p>
        </p:txBody>
      </p:sp>
      <p:sp>
        <p:nvSpPr>
          <p:cNvPr id="14" name="Content Placeholder 13"/>
          <p:cNvSpPr>
            <a:spLocks noGrp="1"/>
          </p:cNvSpPr>
          <p:nvPr>
            <p:ph idx="1"/>
          </p:nvPr>
        </p:nvSpPr>
        <p:spPr>
          <a:xfrm>
            <a:off x="1562099" y="1561672"/>
            <a:ext cx="4766782" cy="4937982"/>
          </a:xfrm>
        </p:spPr>
        <p:txBody>
          <a:bodyPr>
            <a:noAutofit/>
          </a:bodyPr>
          <a:lstStyle/>
          <a:p>
            <a:r>
              <a:rPr lang="en-US" sz="3200" b="1" baseline="30000" dirty="0"/>
              <a:t>23 </a:t>
            </a:r>
            <a:r>
              <a:rPr lang="en-US" sz="3200" dirty="0"/>
              <a:t>Being born again, not of corruptible seed, but of incorruptible, by the word of God, which </a:t>
            </a:r>
            <a:r>
              <a:rPr lang="en-US" sz="3200" dirty="0" err="1"/>
              <a:t>liveth</a:t>
            </a:r>
            <a:r>
              <a:rPr lang="en-US" sz="3200" dirty="0"/>
              <a:t> and </a:t>
            </a:r>
            <a:r>
              <a:rPr lang="en-US" sz="3200" dirty="0" err="1"/>
              <a:t>abideth</a:t>
            </a:r>
            <a:r>
              <a:rPr lang="en-US" sz="3200" dirty="0"/>
              <a:t> for ever.</a:t>
            </a:r>
          </a:p>
          <a:p>
            <a:r>
              <a:rPr lang="en-US" sz="3200" b="1" baseline="30000" dirty="0"/>
              <a:t>24 </a:t>
            </a:r>
            <a:r>
              <a:rPr lang="en-US" sz="3200" dirty="0"/>
              <a:t>For all flesh is as grass, and all the glory of man as the flower of grass. The grass </a:t>
            </a:r>
            <a:r>
              <a:rPr lang="en-US" sz="3200" dirty="0" err="1"/>
              <a:t>withereth</a:t>
            </a:r>
            <a:r>
              <a:rPr lang="en-US" sz="3200" dirty="0"/>
              <a:t>, and the flower thereof </a:t>
            </a:r>
            <a:r>
              <a:rPr lang="en-US" sz="3200" dirty="0" err="1"/>
              <a:t>falleth</a:t>
            </a:r>
            <a:r>
              <a:rPr lang="en-US" sz="3200" dirty="0"/>
              <a:t> away:</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0" name="Picture 2" descr="Grass Man - Free Stock Images &amp; Photos - 24023740 | StockFreeImages.com"/>
          <p:cNvPicPr>
            <a:picLocks noChangeAspect="1" noChangeArrowheads="1"/>
          </p:cNvPicPr>
          <p:nvPr/>
        </p:nvPicPr>
        <p:blipFill rotWithShape="1">
          <a:blip r:embed="rId2">
            <a:extLst>
              <a:ext uri="{28A0092B-C50C-407E-A947-70E740481C1C}">
                <a14:useLocalDpi xmlns:a14="http://schemas.microsoft.com/office/drawing/2010/main" val="0"/>
              </a:ext>
            </a:extLst>
          </a:blip>
          <a:srcRect l="11637" t="14741" r="20420"/>
          <a:stretch/>
        </p:blipFill>
        <p:spPr bwMode="auto">
          <a:xfrm>
            <a:off x="6328881" y="1561672"/>
            <a:ext cx="5630239" cy="4872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364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Three Angels’ Messages: Revelation </a:t>
            </a:r>
            <a:r>
              <a:rPr lang="en-US" sz="3600" b="1" dirty="0" smtClean="0"/>
              <a:t>14:8-12</a:t>
            </a:r>
            <a:endParaRPr lang="en-US" sz="3600" b="1" dirty="0"/>
          </a:p>
        </p:txBody>
      </p:sp>
      <p:sp>
        <p:nvSpPr>
          <p:cNvPr id="14" name="Content Placeholder 13"/>
          <p:cNvSpPr>
            <a:spLocks noGrp="1"/>
          </p:cNvSpPr>
          <p:nvPr>
            <p:ph idx="1"/>
          </p:nvPr>
        </p:nvSpPr>
        <p:spPr>
          <a:xfrm>
            <a:off x="1562100" y="1825625"/>
            <a:ext cx="3838575" cy="4351338"/>
          </a:xfrm>
        </p:spPr>
        <p:txBody>
          <a:bodyPr>
            <a:noAutofit/>
          </a:bodyPr>
          <a:lstStyle/>
          <a:p>
            <a:r>
              <a:rPr lang="en-US" sz="3200" b="1" baseline="30000" dirty="0" smtClean="0"/>
              <a:t>8</a:t>
            </a:r>
            <a:r>
              <a:rPr lang="en-US" sz="3200" b="1" baseline="30000" dirty="0"/>
              <a:t> </a:t>
            </a:r>
            <a:r>
              <a:rPr lang="en-US" sz="3200" dirty="0"/>
              <a:t>And there followed another angel, saying, Babylon is fallen, is fallen, that great city, because she made all nations drink of the wine of the wrath of her fornication.</a:t>
            </a:r>
          </a:p>
        </p:txBody>
      </p:sp>
      <p:pic>
        <p:nvPicPr>
          <p:cNvPr id="46082" name="Picture 2" descr="The Fall of Babylon (Revelation 18) - Revelation Made Cle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0219" y="1825625"/>
            <a:ext cx="5969632" cy="3967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55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The </a:t>
            </a:r>
            <a:r>
              <a:rPr lang="en-US" sz="3600" b="1" u="sng" dirty="0" smtClean="0"/>
              <a:t>Everlasting</a:t>
            </a:r>
            <a:r>
              <a:rPr lang="en-US" sz="3600" b="1" dirty="0" smtClean="0"/>
              <a:t> Gospel:  1 Peter </a:t>
            </a:r>
            <a:r>
              <a:rPr lang="en-US" sz="3600" b="1" dirty="0" smtClean="0"/>
              <a:t>1:25</a:t>
            </a:r>
            <a:endParaRPr lang="en-US" sz="3600" b="1" dirty="0"/>
          </a:p>
        </p:txBody>
      </p:sp>
      <p:sp>
        <p:nvSpPr>
          <p:cNvPr id="14" name="Content Placeholder 13"/>
          <p:cNvSpPr>
            <a:spLocks noGrp="1"/>
          </p:cNvSpPr>
          <p:nvPr>
            <p:ph idx="1"/>
          </p:nvPr>
        </p:nvSpPr>
        <p:spPr>
          <a:xfrm>
            <a:off x="1562099" y="1561672"/>
            <a:ext cx="2537290" cy="4937982"/>
          </a:xfrm>
        </p:spPr>
        <p:txBody>
          <a:bodyPr>
            <a:noAutofit/>
          </a:bodyPr>
          <a:lstStyle/>
          <a:p>
            <a:r>
              <a:rPr lang="en-US" sz="3200" b="1" baseline="30000" dirty="0"/>
              <a:t>25 </a:t>
            </a:r>
            <a:r>
              <a:rPr lang="en-US" sz="3200" dirty="0"/>
              <a:t>But the word of the Lord </a:t>
            </a:r>
            <a:r>
              <a:rPr lang="en-US" sz="3200" dirty="0" err="1"/>
              <a:t>endureth</a:t>
            </a:r>
            <a:r>
              <a:rPr lang="en-US" sz="3200" dirty="0"/>
              <a:t> for ever. And this is the word which by the gospel is preached unto you.</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4" name="Picture 2" descr="Living for God: The Word of the Lord Endures Fore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0088" y="1455043"/>
            <a:ext cx="6728340" cy="5044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164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2100" y="365125"/>
            <a:ext cx="10325100" cy="1325563"/>
          </a:xfrm>
        </p:spPr>
        <p:txBody>
          <a:bodyPr>
            <a:normAutofit/>
          </a:bodyPr>
          <a:lstStyle/>
          <a:p>
            <a:r>
              <a:rPr lang="en-US" sz="3600" b="1" dirty="0"/>
              <a:t>The </a:t>
            </a:r>
            <a:r>
              <a:rPr lang="en-US" sz="3600" b="1" u="sng" dirty="0"/>
              <a:t>Everlasting</a:t>
            </a:r>
            <a:r>
              <a:rPr lang="en-US" sz="3600" b="1" dirty="0"/>
              <a:t> Gospel:  </a:t>
            </a:r>
            <a:r>
              <a:rPr lang="en-US" sz="3600" b="1" dirty="0" smtClean="0"/>
              <a:t/>
            </a:r>
            <a:br>
              <a:rPr lang="en-US" sz="3600" b="1" dirty="0" smtClean="0"/>
            </a:br>
            <a:r>
              <a:rPr lang="en-US" sz="3600" b="1" dirty="0" smtClean="0"/>
              <a:t>The Desire of Ages p. 22</a:t>
            </a:r>
            <a:endParaRPr lang="en-US" sz="3600" dirty="0"/>
          </a:p>
        </p:txBody>
      </p:sp>
      <p:sp>
        <p:nvSpPr>
          <p:cNvPr id="3" name="Content Placeholder 2"/>
          <p:cNvSpPr>
            <a:spLocks noGrp="1"/>
          </p:cNvSpPr>
          <p:nvPr>
            <p:ph idx="1"/>
          </p:nvPr>
        </p:nvSpPr>
        <p:spPr>
          <a:xfrm>
            <a:off x="1562099" y="1859621"/>
            <a:ext cx="9554539" cy="4274051"/>
          </a:xfrm>
          <a:solidFill>
            <a:srgbClr val="E2FEFF"/>
          </a:solidFill>
        </p:spPr>
        <p:txBody>
          <a:bodyPr>
            <a:noAutofit/>
          </a:bodyPr>
          <a:lstStyle/>
          <a:p>
            <a:pPr marL="0" indent="0">
              <a:buNone/>
            </a:pPr>
            <a:r>
              <a:rPr lang="en-US" sz="3300" dirty="0"/>
              <a:t>The plan for our redemption was not an afterthought, a plan formulated after the fall of Adam. It was a revelation of “the mystery which hath been kept in silence through times eternal.” </a:t>
            </a:r>
            <a:r>
              <a:rPr lang="en-US" sz="3300" dirty="0">
                <a:hlinkClick r:id="rId2"/>
              </a:rPr>
              <a:t>Romans 16:25</a:t>
            </a:r>
            <a:r>
              <a:rPr lang="en-US" sz="3300" dirty="0"/>
              <a:t>, R. V. It was an unfolding of the principles that from eternal ages have been the foundation of God's throne. From the beginning, God and Christ knew of the apostasy of Satan, and of the fall of man through the deceptive power of the apostate. </a:t>
            </a:r>
            <a:endParaRPr lang="en-US" sz="3300" dirty="0"/>
          </a:p>
        </p:txBody>
      </p:sp>
    </p:spTree>
    <p:extLst>
      <p:ext uri="{BB962C8B-B14F-4D97-AF65-F5344CB8AC3E}">
        <p14:creationId xmlns:p14="http://schemas.microsoft.com/office/powerpoint/2010/main" val="246463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2100" y="365125"/>
            <a:ext cx="10325100" cy="1325563"/>
          </a:xfrm>
        </p:spPr>
        <p:txBody>
          <a:bodyPr>
            <a:normAutofit/>
          </a:bodyPr>
          <a:lstStyle/>
          <a:p>
            <a:r>
              <a:rPr lang="en-US" sz="3600" b="1" dirty="0"/>
              <a:t>The </a:t>
            </a:r>
            <a:r>
              <a:rPr lang="en-US" sz="3600" b="1" u="sng" dirty="0"/>
              <a:t>Everlasting</a:t>
            </a:r>
            <a:r>
              <a:rPr lang="en-US" sz="3600" b="1" dirty="0"/>
              <a:t> Gospel:  </a:t>
            </a:r>
            <a:r>
              <a:rPr lang="en-US" sz="3600" b="1" dirty="0" smtClean="0"/>
              <a:t/>
            </a:r>
            <a:br>
              <a:rPr lang="en-US" sz="3600" b="1" dirty="0" smtClean="0"/>
            </a:br>
            <a:r>
              <a:rPr lang="en-US" sz="3600" b="1" dirty="0" smtClean="0"/>
              <a:t>The Desire of Ages p. 22</a:t>
            </a:r>
            <a:endParaRPr lang="en-US" sz="3600" dirty="0"/>
          </a:p>
        </p:txBody>
      </p:sp>
      <p:sp>
        <p:nvSpPr>
          <p:cNvPr id="3" name="Content Placeholder 2"/>
          <p:cNvSpPr>
            <a:spLocks noGrp="1"/>
          </p:cNvSpPr>
          <p:nvPr>
            <p:ph idx="1"/>
          </p:nvPr>
        </p:nvSpPr>
        <p:spPr>
          <a:xfrm>
            <a:off x="1562100" y="1890444"/>
            <a:ext cx="9318234" cy="3256908"/>
          </a:xfrm>
          <a:solidFill>
            <a:srgbClr val="E2FEFF"/>
          </a:solidFill>
        </p:spPr>
        <p:txBody>
          <a:bodyPr>
            <a:noAutofit/>
          </a:bodyPr>
          <a:lstStyle/>
          <a:p>
            <a:pPr marL="0" indent="0">
              <a:buNone/>
            </a:pPr>
            <a:r>
              <a:rPr lang="en-US" sz="3300" dirty="0" smtClean="0"/>
              <a:t>God </a:t>
            </a:r>
            <a:r>
              <a:rPr lang="en-US" sz="3300" dirty="0"/>
              <a:t>did not ordain that sin should exist, but He foresaw its existence, and made provision to meet the terrible emergency. So great was His love for the world, that He covenanted to give His only-begotten Son, “that whosoever believeth in Him should not perish, but have everlasting life.” </a:t>
            </a:r>
            <a:r>
              <a:rPr lang="en-US" sz="3300" dirty="0">
                <a:hlinkClick r:id="rId2"/>
              </a:rPr>
              <a:t>John 3:16</a:t>
            </a:r>
            <a:r>
              <a:rPr lang="en-US" sz="3300" dirty="0"/>
              <a:t>. </a:t>
            </a:r>
            <a:endParaRPr lang="en-US" sz="3300" dirty="0"/>
          </a:p>
        </p:txBody>
      </p:sp>
    </p:spTree>
    <p:extLst>
      <p:ext uri="{BB962C8B-B14F-4D97-AF65-F5344CB8AC3E}">
        <p14:creationId xmlns:p14="http://schemas.microsoft.com/office/powerpoint/2010/main" val="697895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500" b="1" dirty="0" smtClean="0"/>
              <a:t>The Everlasting </a:t>
            </a:r>
            <a:r>
              <a:rPr lang="en-US" sz="3500" b="1" u="sng" dirty="0" smtClean="0"/>
              <a:t>Gospel</a:t>
            </a:r>
            <a:r>
              <a:rPr lang="en-US" sz="3500" b="1" dirty="0" smtClean="0"/>
              <a:t>:  1 </a:t>
            </a:r>
            <a:r>
              <a:rPr lang="en-US" sz="3500" b="1" dirty="0" smtClean="0"/>
              <a:t>Corinthians 15:1-11</a:t>
            </a:r>
            <a:endParaRPr lang="en-US" sz="3500" b="1" dirty="0"/>
          </a:p>
        </p:txBody>
      </p:sp>
      <p:sp>
        <p:nvSpPr>
          <p:cNvPr id="14" name="Content Placeholder 13"/>
          <p:cNvSpPr>
            <a:spLocks noGrp="1"/>
          </p:cNvSpPr>
          <p:nvPr>
            <p:ph idx="1"/>
          </p:nvPr>
        </p:nvSpPr>
        <p:spPr>
          <a:xfrm>
            <a:off x="1562099" y="1561671"/>
            <a:ext cx="4702514" cy="5126511"/>
          </a:xfrm>
        </p:spPr>
        <p:txBody>
          <a:bodyPr>
            <a:noAutofit/>
          </a:bodyPr>
          <a:lstStyle/>
          <a:p>
            <a:r>
              <a:rPr lang="en-US" sz="3200" b="1" dirty="0"/>
              <a:t>15 </a:t>
            </a:r>
            <a:r>
              <a:rPr lang="en-US" sz="3200" dirty="0"/>
              <a:t>Moreover, brethren</a:t>
            </a:r>
            <a:r>
              <a:rPr lang="en-US" sz="3200" dirty="0">
                <a:solidFill>
                  <a:schemeClr val="accent1">
                    <a:lumMod val="75000"/>
                  </a:schemeClr>
                </a:solidFill>
              </a:rPr>
              <a:t>, I declare unto you the gospel </a:t>
            </a:r>
            <a:r>
              <a:rPr lang="en-US" sz="3200" dirty="0"/>
              <a:t>which I preached unto you, which also ye have received, and wherein ye stand;</a:t>
            </a:r>
          </a:p>
          <a:p>
            <a:r>
              <a:rPr lang="en-US" sz="3200" b="1" baseline="30000" dirty="0"/>
              <a:t>2 </a:t>
            </a:r>
            <a:r>
              <a:rPr lang="en-US" sz="3200" dirty="0"/>
              <a:t>By which also ye are saved, if ye keep in memory what I preached unto you, unless ye have believed in vain.</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18" name="Picture 2" descr="Pin by Menreet Magdy on St. Paul the Apostle | Catholic images, Lds ..."/>
          <p:cNvPicPr>
            <a:picLocks noChangeAspect="1" noChangeArrowheads="1"/>
          </p:cNvPicPr>
          <p:nvPr/>
        </p:nvPicPr>
        <p:blipFill rotWithShape="1">
          <a:blip r:embed="rId2">
            <a:extLst>
              <a:ext uri="{28A0092B-C50C-407E-A947-70E740481C1C}">
                <a14:useLocalDpi xmlns:a14="http://schemas.microsoft.com/office/drawing/2010/main" val="0"/>
              </a:ext>
            </a:extLst>
          </a:blip>
          <a:srcRect b="8937"/>
          <a:stretch/>
        </p:blipFill>
        <p:spPr bwMode="auto">
          <a:xfrm>
            <a:off x="7185116" y="1640047"/>
            <a:ext cx="4286250" cy="5048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2497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500" b="1" dirty="0" smtClean="0"/>
              <a:t>The Everlasting </a:t>
            </a:r>
            <a:r>
              <a:rPr lang="en-US" sz="3500" b="1" u="sng" dirty="0" smtClean="0"/>
              <a:t>Gospel</a:t>
            </a:r>
            <a:r>
              <a:rPr lang="en-US" sz="3500" b="1" dirty="0" smtClean="0"/>
              <a:t>:  1 </a:t>
            </a:r>
            <a:r>
              <a:rPr lang="en-US" sz="3500" b="1" dirty="0" smtClean="0"/>
              <a:t>Corinthians 15:1-11</a:t>
            </a:r>
            <a:endParaRPr lang="en-US" sz="3500" b="1" dirty="0"/>
          </a:p>
        </p:txBody>
      </p:sp>
      <p:sp>
        <p:nvSpPr>
          <p:cNvPr id="14" name="Content Placeholder 13"/>
          <p:cNvSpPr>
            <a:spLocks noGrp="1"/>
          </p:cNvSpPr>
          <p:nvPr>
            <p:ph idx="1"/>
          </p:nvPr>
        </p:nvSpPr>
        <p:spPr>
          <a:xfrm>
            <a:off x="1201783" y="1561671"/>
            <a:ext cx="4859383" cy="5126511"/>
          </a:xfrm>
        </p:spPr>
        <p:txBody>
          <a:bodyPr>
            <a:noAutofit/>
          </a:bodyPr>
          <a:lstStyle/>
          <a:p>
            <a:r>
              <a:rPr lang="en-US" sz="3200" b="1" dirty="0"/>
              <a:t>15 </a:t>
            </a:r>
            <a:r>
              <a:rPr lang="en-US" sz="3200" dirty="0"/>
              <a:t>Moreover, brethren</a:t>
            </a:r>
            <a:r>
              <a:rPr lang="en-US" sz="3200" dirty="0">
                <a:solidFill>
                  <a:schemeClr val="accent1">
                    <a:lumMod val="75000"/>
                  </a:schemeClr>
                </a:solidFill>
              </a:rPr>
              <a:t>, I declare unto you the gospel </a:t>
            </a:r>
            <a:r>
              <a:rPr lang="en-US" sz="3200" dirty="0"/>
              <a:t>which I preached unto you, which also ye have received, and wherein ye stand;</a:t>
            </a:r>
          </a:p>
          <a:p>
            <a:r>
              <a:rPr lang="en-US" sz="3200" b="1" baseline="30000" dirty="0"/>
              <a:t>2 </a:t>
            </a:r>
            <a:r>
              <a:rPr lang="en-US" sz="3200" dirty="0"/>
              <a:t>By which also ye are saved, if ye keep in memory what I preached unto you, unless ye have believed in vain.</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5690899" y="1690688"/>
            <a:ext cx="6252907" cy="4832092"/>
          </a:xfrm>
          <a:prstGeom prst="rect">
            <a:avLst/>
          </a:prstGeom>
          <a:solidFill>
            <a:schemeClr val="accent6">
              <a:lumMod val="20000"/>
              <a:lumOff val="80000"/>
            </a:schemeClr>
          </a:solidFill>
          <a:ln>
            <a:solidFill>
              <a:schemeClr val="accent6">
                <a:lumMod val="20000"/>
                <a:lumOff val="80000"/>
              </a:schemeClr>
            </a:solidFill>
          </a:ln>
          <a:effectLst>
            <a:softEdge rad="12700"/>
          </a:effectLst>
        </p:spPr>
        <p:txBody>
          <a:bodyPr wrap="square" rtlCol="0" anchor="ctr" anchorCtr="1">
            <a:spAutoFit/>
          </a:bodyPr>
          <a:lstStyle/>
          <a:p>
            <a:r>
              <a:rPr lang="en-US" sz="2800" dirty="0">
                <a:solidFill>
                  <a:schemeClr val="accent1">
                    <a:lumMod val="50000"/>
                  </a:schemeClr>
                </a:solidFill>
              </a:rPr>
              <a:t>There was nothing wrong with the message that had been preached, but the quality of the Corinthian belief in that message may have been open to question. If their belief was halfhearted, it would have little value. If their faith was firm, then they would find Paul’s doctrine sufficient to guide them into the way of salvation. Having said that, the apostle proceeds to assure them that he had indeed given them the true gospel.</a:t>
            </a:r>
            <a:endParaRPr lang="en-US" sz="2800" dirty="0">
              <a:solidFill>
                <a:schemeClr val="accent1">
                  <a:lumMod val="50000"/>
                </a:schemeClr>
              </a:solidFill>
            </a:endParaRPr>
          </a:p>
        </p:txBody>
      </p:sp>
    </p:spTree>
    <p:extLst>
      <p:ext uri="{BB962C8B-B14F-4D97-AF65-F5344CB8AC3E}">
        <p14:creationId xmlns:p14="http://schemas.microsoft.com/office/powerpoint/2010/main" val="498596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500" b="1" dirty="0" smtClean="0"/>
              <a:t>The Everlasting </a:t>
            </a:r>
            <a:r>
              <a:rPr lang="en-US" sz="3500" b="1" u="sng" dirty="0" smtClean="0"/>
              <a:t>Gospel</a:t>
            </a:r>
            <a:r>
              <a:rPr lang="en-US" sz="3500" b="1" dirty="0" smtClean="0"/>
              <a:t>:  1 </a:t>
            </a:r>
            <a:r>
              <a:rPr lang="en-US" sz="3500" b="1" dirty="0" smtClean="0"/>
              <a:t>Corinthians 15:3-11</a:t>
            </a:r>
            <a:endParaRPr lang="en-US" sz="3500" b="1" dirty="0"/>
          </a:p>
        </p:txBody>
      </p:sp>
      <p:sp>
        <p:nvSpPr>
          <p:cNvPr id="14" name="Content Placeholder 13"/>
          <p:cNvSpPr>
            <a:spLocks noGrp="1"/>
          </p:cNvSpPr>
          <p:nvPr>
            <p:ph idx="1"/>
          </p:nvPr>
        </p:nvSpPr>
        <p:spPr>
          <a:xfrm>
            <a:off x="1562099" y="1561671"/>
            <a:ext cx="4702514" cy="5126511"/>
          </a:xfrm>
        </p:spPr>
        <p:txBody>
          <a:bodyPr>
            <a:noAutofit/>
          </a:bodyPr>
          <a:lstStyle/>
          <a:p>
            <a:r>
              <a:rPr lang="en-US" sz="3200" b="1" baseline="30000" dirty="0"/>
              <a:t>3 </a:t>
            </a:r>
            <a:r>
              <a:rPr lang="en-US" sz="3200" dirty="0"/>
              <a:t>For I delivered unto you first of all that which I also received, how that Christ died for our sins according to the scriptures;</a:t>
            </a:r>
          </a:p>
          <a:p>
            <a:r>
              <a:rPr lang="en-US" sz="3200" b="1" baseline="30000" dirty="0"/>
              <a:t>4 </a:t>
            </a:r>
            <a:r>
              <a:rPr lang="en-US" sz="3200" dirty="0"/>
              <a:t>And that he was buried, and that he rose again the third day according to the scriptures:</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42" name="Picture 2" descr="54 Free Paintings of the Passion, Death &amp; Resurrection of Jesus Chris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7188" y="1389086"/>
            <a:ext cx="4343853" cy="5388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775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500" b="1" dirty="0" smtClean="0"/>
              <a:t>The Everlasting </a:t>
            </a:r>
            <a:r>
              <a:rPr lang="en-US" sz="3500" b="1" u="sng" dirty="0" smtClean="0"/>
              <a:t>Gospel</a:t>
            </a:r>
            <a:r>
              <a:rPr lang="en-US" sz="3500" b="1" dirty="0" smtClean="0"/>
              <a:t>:  1 </a:t>
            </a:r>
            <a:r>
              <a:rPr lang="en-US" sz="3500" b="1" dirty="0" smtClean="0"/>
              <a:t>Corinthians 15:3-11</a:t>
            </a:r>
            <a:endParaRPr lang="en-US" sz="3500" b="1" dirty="0"/>
          </a:p>
        </p:txBody>
      </p:sp>
      <p:sp>
        <p:nvSpPr>
          <p:cNvPr id="14" name="Content Placeholder 13"/>
          <p:cNvSpPr>
            <a:spLocks noGrp="1"/>
          </p:cNvSpPr>
          <p:nvPr>
            <p:ph idx="1"/>
          </p:nvPr>
        </p:nvSpPr>
        <p:spPr>
          <a:xfrm>
            <a:off x="1562099" y="1561671"/>
            <a:ext cx="4702514" cy="5126511"/>
          </a:xfrm>
        </p:spPr>
        <p:txBody>
          <a:bodyPr>
            <a:noAutofit/>
          </a:bodyPr>
          <a:lstStyle/>
          <a:p>
            <a:r>
              <a:rPr lang="en-US" sz="3200" b="1" baseline="30000" dirty="0"/>
              <a:t>3 </a:t>
            </a:r>
            <a:r>
              <a:rPr lang="en-US" sz="3200" dirty="0"/>
              <a:t>For I delivered unto you first of all that which I also received, how that Christ died for our sins according to the scriptures;</a:t>
            </a:r>
          </a:p>
          <a:p>
            <a:r>
              <a:rPr lang="en-US" sz="3200" b="1" baseline="30000" dirty="0"/>
              <a:t>4 </a:t>
            </a:r>
            <a:r>
              <a:rPr lang="en-US" sz="3200" dirty="0"/>
              <a:t>And that he was buried, and that he rose again the third day according to the scriptures:</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6264613" y="1561671"/>
            <a:ext cx="5679193" cy="4524315"/>
          </a:xfrm>
          <a:prstGeom prst="rect">
            <a:avLst/>
          </a:prstGeom>
          <a:solidFill>
            <a:schemeClr val="accent6">
              <a:lumMod val="20000"/>
              <a:lumOff val="80000"/>
            </a:schemeClr>
          </a:solidFill>
          <a:ln>
            <a:solidFill>
              <a:schemeClr val="accent6">
                <a:lumMod val="20000"/>
                <a:lumOff val="80000"/>
              </a:schemeClr>
            </a:solidFill>
          </a:ln>
          <a:effectLst>
            <a:softEdge rad="12700"/>
          </a:effectLst>
        </p:spPr>
        <p:txBody>
          <a:bodyPr wrap="square" rtlCol="0" anchor="ctr" anchorCtr="1">
            <a:spAutoFit/>
          </a:bodyPr>
          <a:lstStyle/>
          <a:p>
            <a:r>
              <a:rPr lang="en-US" sz="3200" dirty="0">
                <a:solidFill>
                  <a:schemeClr val="accent1">
                    <a:lumMod val="50000"/>
                  </a:schemeClr>
                </a:solidFill>
              </a:rPr>
              <a:t>Paul never claims authorship for the gospel he is preaching. He makes clear that he is passing on a message that had been given to him by the </a:t>
            </a:r>
            <a:r>
              <a:rPr lang="en-US" sz="3200" dirty="0" smtClean="0">
                <a:solidFill>
                  <a:schemeClr val="accent1">
                    <a:lumMod val="50000"/>
                  </a:schemeClr>
                </a:solidFill>
              </a:rPr>
              <a:t>Lord.  This </a:t>
            </a:r>
            <a:r>
              <a:rPr lang="en-US" sz="3200" dirty="0">
                <a:solidFill>
                  <a:schemeClr val="accent1">
                    <a:lumMod val="50000"/>
                  </a:schemeClr>
                </a:solidFill>
              </a:rPr>
              <a:t>stresses the divine origin of the doctrine he is preaching, thus exalting his message and making its observance imperative.</a:t>
            </a:r>
            <a:endParaRPr lang="en-US" sz="3200" dirty="0">
              <a:solidFill>
                <a:schemeClr val="accent1">
                  <a:lumMod val="50000"/>
                </a:schemeClr>
              </a:solidFill>
            </a:endParaRPr>
          </a:p>
        </p:txBody>
      </p:sp>
    </p:spTree>
    <p:extLst>
      <p:ext uri="{BB962C8B-B14F-4D97-AF65-F5344CB8AC3E}">
        <p14:creationId xmlns:p14="http://schemas.microsoft.com/office/powerpoint/2010/main" val="296385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500" b="1" dirty="0" smtClean="0"/>
              <a:t>The Everlasting </a:t>
            </a:r>
            <a:r>
              <a:rPr lang="en-US" sz="3500" b="1" u="sng" dirty="0" smtClean="0"/>
              <a:t>Gospel</a:t>
            </a:r>
            <a:r>
              <a:rPr lang="en-US" sz="3500" b="1" dirty="0" smtClean="0"/>
              <a:t>:  1 </a:t>
            </a:r>
            <a:r>
              <a:rPr lang="en-US" sz="3500" b="1" dirty="0" smtClean="0"/>
              <a:t>Corinthians 15:3-11</a:t>
            </a:r>
            <a:endParaRPr lang="en-US" sz="3500" b="1" dirty="0"/>
          </a:p>
        </p:txBody>
      </p:sp>
      <p:sp>
        <p:nvSpPr>
          <p:cNvPr id="14" name="Content Placeholder 13"/>
          <p:cNvSpPr>
            <a:spLocks noGrp="1"/>
          </p:cNvSpPr>
          <p:nvPr>
            <p:ph idx="1"/>
          </p:nvPr>
        </p:nvSpPr>
        <p:spPr>
          <a:xfrm>
            <a:off x="1562099" y="1561671"/>
            <a:ext cx="4702514" cy="5126511"/>
          </a:xfrm>
        </p:spPr>
        <p:txBody>
          <a:bodyPr>
            <a:noAutofit/>
          </a:bodyPr>
          <a:lstStyle/>
          <a:p>
            <a:r>
              <a:rPr lang="en-US" sz="3200" b="1" baseline="30000" dirty="0"/>
              <a:t>3 </a:t>
            </a:r>
            <a:r>
              <a:rPr lang="en-US" sz="3200" dirty="0"/>
              <a:t>For I delivered unto you first of all that which I also received, how that Christ died for our sins according to the scriptures;</a:t>
            </a:r>
          </a:p>
          <a:p>
            <a:r>
              <a:rPr lang="en-US" sz="3200" b="1" baseline="30000" dirty="0"/>
              <a:t>4 </a:t>
            </a:r>
            <a:r>
              <a:rPr lang="en-US" sz="3200" dirty="0"/>
              <a:t>And that he was buried, and that he rose again the third day according to the scriptures:</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6264613" y="1561671"/>
            <a:ext cx="5679193" cy="4524315"/>
          </a:xfrm>
          <a:prstGeom prst="rect">
            <a:avLst/>
          </a:prstGeom>
          <a:solidFill>
            <a:schemeClr val="accent6">
              <a:lumMod val="20000"/>
              <a:lumOff val="80000"/>
            </a:schemeClr>
          </a:solidFill>
          <a:ln>
            <a:solidFill>
              <a:schemeClr val="accent6">
                <a:lumMod val="20000"/>
                <a:lumOff val="80000"/>
              </a:schemeClr>
            </a:solidFill>
          </a:ln>
          <a:effectLst>
            <a:softEdge rad="12700"/>
          </a:effectLst>
        </p:spPr>
        <p:txBody>
          <a:bodyPr wrap="square" rtlCol="0" anchor="ctr" anchorCtr="1">
            <a:spAutoFit/>
          </a:bodyPr>
          <a:lstStyle/>
          <a:p>
            <a:r>
              <a:rPr lang="en-US" sz="3200" dirty="0">
                <a:solidFill>
                  <a:schemeClr val="accent1">
                    <a:lumMod val="50000"/>
                  </a:schemeClr>
                </a:solidFill>
              </a:rPr>
              <a:t>The apostle lists four “first” facts that he had given to the believers: (1) Christ died for our sins, (2) Christ was buried, (3) Christ was resurrected, and (4) Christ appeared (vs. 3-5). Some have suggested that these form the basis for the earliest known Christian creed.</a:t>
            </a:r>
            <a:endParaRPr lang="en-US" sz="3200" dirty="0">
              <a:solidFill>
                <a:schemeClr val="accent1">
                  <a:lumMod val="50000"/>
                </a:schemeClr>
              </a:solidFill>
            </a:endParaRPr>
          </a:p>
        </p:txBody>
      </p:sp>
    </p:spTree>
    <p:extLst>
      <p:ext uri="{BB962C8B-B14F-4D97-AF65-F5344CB8AC3E}">
        <p14:creationId xmlns:p14="http://schemas.microsoft.com/office/powerpoint/2010/main" val="3269267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500" b="1" dirty="0" smtClean="0"/>
              <a:t>The Everlasting </a:t>
            </a:r>
            <a:r>
              <a:rPr lang="en-US" sz="3500" b="1" u="sng" dirty="0" smtClean="0"/>
              <a:t>Gospel</a:t>
            </a:r>
            <a:r>
              <a:rPr lang="en-US" sz="3500" b="1" dirty="0" smtClean="0"/>
              <a:t>:  1 </a:t>
            </a:r>
            <a:r>
              <a:rPr lang="en-US" sz="3500" b="1" dirty="0" smtClean="0"/>
              <a:t>Corinthians 15:5-11</a:t>
            </a:r>
            <a:endParaRPr lang="en-US" sz="3500" b="1" dirty="0"/>
          </a:p>
        </p:txBody>
      </p:sp>
      <p:sp>
        <p:nvSpPr>
          <p:cNvPr id="14" name="Content Placeholder 13"/>
          <p:cNvSpPr>
            <a:spLocks noGrp="1"/>
          </p:cNvSpPr>
          <p:nvPr>
            <p:ph idx="1"/>
          </p:nvPr>
        </p:nvSpPr>
        <p:spPr>
          <a:xfrm>
            <a:off x="1562099" y="1561671"/>
            <a:ext cx="5217524" cy="5126511"/>
          </a:xfrm>
        </p:spPr>
        <p:txBody>
          <a:bodyPr>
            <a:noAutofit/>
          </a:bodyPr>
          <a:lstStyle/>
          <a:p>
            <a:r>
              <a:rPr lang="en-US" sz="3200" b="1" baseline="30000" dirty="0"/>
              <a:t>5 </a:t>
            </a:r>
            <a:r>
              <a:rPr lang="en-US" sz="3200" dirty="0"/>
              <a:t>And that he was seen of Cephas, then of the twelve:</a:t>
            </a:r>
          </a:p>
          <a:p>
            <a:r>
              <a:rPr lang="en-US" sz="3200" b="1" baseline="30000" dirty="0"/>
              <a:t>6 </a:t>
            </a:r>
            <a:r>
              <a:rPr lang="en-US" sz="3200" dirty="0"/>
              <a:t>After that, he was seen of above five hundred brethren at once; of whom the greater part remain unto this present, but some are fallen asleep.</a:t>
            </a:r>
          </a:p>
          <a:p>
            <a:r>
              <a:rPr lang="en-US" sz="3200" b="1" baseline="30000" dirty="0"/>
              <a:t>7 </a:t>
            </a:r>
            <a:r>
              <a:rPr lang="en-US" sz="3200" dirty="0"/>
              <a:t>After that, he was seen of James; then of all the apostles.</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292" name="Picture 4" descr="The unique way that the Book of Mormon is a symbol of Jesus Christ's ..."/>
          <p:cNvPicPr>
            <a:picLocks noChangeAspect="1" noChangeArrowheads="1"/>
          </p:cNvPicPr>
          <p:nvPr/>
        </p:nvPicPr>
        <p:blipFill rotWithShape="1">
          <a:blip r:embed="rId2">
            <a:extLst>
              <a:ext uri="{28A0092B-C50C-407E-A947-70E740481C1C}">
                <a14:useLocalDpi xmlns:a14="http://schemas.microsoft.com/office/drawing/2010/main" val="0"/>
              </a:ext>
            </a:extLst>
          </a:blip>
          <a:srcRect l="34842" r="6848"/>
          <a:stretch/>
        </p:blipFill>
        <p:spPr bwMode="auto">
          <a:xfrm>
            <a:off x="6779623" y="1561671"/>
            <a:ext cx="5042263" cy="5053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116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500" b="1" dirty="0" smtClean="0"/>
              <a:t>The Everlasting </a:t>
            </a:r>
            <a:r>
              <a:rPr lang="en-US" sz="3500" b="1" u="sng" dirty="0" smtClean="0"/>
              <a:t>Gospel</a:t>
            </a:r>
            <a:r>
              <a:rPr lang="en-US" sz="3500" b="1" dirty="0" smtClean="0"/>
              <a:t>:  1 </a:t>
            </a:r>
            <a:r>
              <a:rPr lang="en-US" sz="3500" b="1" dirty="0" smtClean="0"/>
              <a:t>Corinthians 15:8-11</a:t>
            </a:r>
            <a:endParaRPr lang="en-US" sz="3500" b="1" dirty="0"/>
          </a:p>
        </p:txBody>
      </p:sp>
      <p:sp>
        <p:nvSpPr>
          <p:cNvPr id="14" name="Content Placeholder 13"/>
          <p:cNvSpPr>
            <a:spLocks noGrp="1"/>
          </p:cNvSpPr>
          <p:nvPr>
            <p:ph idx="1"/>
          </p:nvPr>
        </p:nvSpPr>
        <p:spPr>
          <a:xfrm>
            <a:off x="1562099" y="1561671"/>
            <a:ext cx="4250872" cy="5126511"/>
          </a:xfrm>
        </p:spPr>
        <p:txBody>
          <a:bodyPr>
            <a:noAutofit/>
          </a:bodyPr>
          <a:lstStyle/>
          <a:p>
            <a:r>
              <a:rPr lang="en-US" sz="3200" b="1" baseline="30000" dirty="0"/>
              <a:t>8 </a:t>
            </a:r>
            <a:r>
              <a:rPr lang="en-US" sz="3200" dirty="0"/>
              <a:t>And last of all he was seen of me also, as of one born out of due time.</a:t>
            </a:r>
          </a:p>
          <a:p>
            <a:r>
              <a:rPr lang="en-US" sz="3200" b="1" baseline="30000" dirty="0"/>
              <a:t>9 </a:t>
            </a:r>
            <a:r>
              <a:rPr lang="en-US" sz="3200" dirty="0"/>
              <a:t>For I am the least of the apostles, that am not meet to be called an apostle, because I persecuted the church of God.</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362" name="Picture 2" descr="Saul's road-to-Damascus experience: twelve films"/>
          <p:cNvPicPr>
            <a:picLocks noChangeAspect="1" noChangeArrowheads="1"/>
          </p:cNvPicPr>
          <p:nvPr/>
        </p:nvPicPr>
        <p:blipFill rotWithShape="1">
          <a:blip r:embed="rId2">
            <a:extLst>
              <a:ext uri="{28A0092B-C50C-407E-A947-70E740481C1C}">
                <a14:useLocalDpi xmlns:a14="http://schemas.microsoft.com/office/drawing/2010/main" val="0"/>
              </a:ext>
            </a:extLst>
          </a:blip>
          <a:srcRect l="21017" r="13053"/>
          <a:stretch/>
        </p:blipFill>
        <p:spPr bwMode="auto">
          <a:xfrm>
            <a:off x="6113417" y="1561671"/>
            <a:ext cx="5577840" cy="4747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09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Three Angels’ Messages: Revelation </a:t>
            </a:r>
            <a:r>
              <a:rPr lang="en-US" sz="3600" b="1" dirty="0" smtClean="0"/>
              <a:t>14:9-12</a:t>
            </a:r>
            <a:endParaRPr lang="en-US" sz="3600" b="1" dirty="0"/>
          </a:p>
        </p:txBody>
      </p:sp>
      <p:sp>
        <p:nvSpPr>
          <p:cNvPr id="14" name="Content Placeholder 13"/>
          <p:cNvSpPr>
            <a:spLocks noGrp="1"/>
          </p:cNvSpPr>
          <p:nvPr>
            <p:ph idx="1"/>
          </p:nvPr>
        </p:nvSpPr>
        <p:spPr>
          <a:xfrm>
            <a:off x="1562100" y="1825625"/>
            <a:ext cx="3595527" cy="4351338"/>
          </a:xfrm>
        </p:spPr>
        <p:txBody>
          <a:bodyPr>
            <a:noAutofit/>
          </a:bodyPr>
          <a:lstStyle/>
          <a:p>
            <a:r>
              <a:rPr lang="en-US" sz="3200" b="1" baseline="30000" dirty="0"/>
              <a:t>9 </a:t>
            </a:r>
            <a:r>
              <a:rPr lang="en-US" sz="3200" dirty="0"/>
              <a:t>And the third angel followed them, saying with a loud voice, If any man worship the beast and his image, and receive his mark in his forehead, or in his hand,</a:t>
            </a:r>
          </a:p>
        </p:txBody>
      </p:sp>
      <p:pic>
        <p:nvPicPr>
          <p:cNvPr id="12290" name="Picture 2" descr="A Biblical Forecast for Interesting Tim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5055" y="1690688"/>
            <a:ext cx="5713372" cy="4266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456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500" b="1" dirty="0" smtClean="0"/>
              <a:t>The Everlasting </a:t>
            </a:r>
            <a:r>
              <a:rPr lang="en-US" sz="3500" b="1" u="sng" dirty="0" smtClean="0"/>
              <a:t>Gospel</a:t>
            </a:r>
            <a:r>
              <a:rPr lang="en-US" sz="3500" b="1" dirty="0" smtClean="0"/>
              <a:t>:  1 </a:t>
            </a:r>
            <a:r>
              <a:rPr lang="en-US" sz="3500" b="1" dirty="0" smtClean="0"/>
              <a:t>Corinthians 15:8-11</a:t>
            </a:r>
            <a:endParaRPr lang="en-US" sz="3500" b="1" dirty="0"/>
          </a:p>
        </p:txBody>
      </p:sp>
      <p:sp>
        <p:nvSpPr>
          <p:cNvPr id="14" name="Content Placeholder 13"/>
          <p:cNvSpPr>
            <a:spLocks noGrp="1"/>
          </p:cNvSpPr>
          <p:nvPr>
            <p:ph idx="1"/>
          </p:nvPr>
        </p:nvSpPr>
        <p:spPr>
          <a:xfrm>
            <a:off x="1562099" y="1561671"/>
            <a:ext cx="4250872" cy="5126511"/>
          </a:xfrm>
        </p:spPr>
        <p:txBody>
          <a:bodyPr>
            <a:noAutofit/>
          </a:bodyPr>
          <a:lstStyle/>
          <a:p>
            <a:r>
              <a:rPr lang="en-US" sz="3200" b="1" baseline="30000" dirty="0"/>
              <a:t>8 </a:t>
            </a:r>
            <a:r>
              <a:rPr lang="en-US" sz="3200" dirty="0"/>
              <a:t>And last of all he was seen of me also, as of one born out of due time.</a:t>
            </a:r>
          </a:p>
          <a:p>
            <a:r>
              <a:rPr lang="en-US" sz="3200" b="1" baseline="30000" dirty="0"/>
              <a:t>9 </a:t>
            </a:r>
            <a:r>
              <a:rPr lang="en-US" sz="3200" dirty="0"/>
              <a:t>For I am the least of the apostles, that am not meet to be called an apostle, because I persecuted the church of God.</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6264613" y="1561670"/>
            <a:ext cx="5679193" cy="4524315"/>
          </a:xfrm>
          <a:prstGeom prst="rect">
            <a:avLst/>
          </a:prstGeom>
          <a:solidFill>
            <a:schemeClr val="accent6">
              <a:lumMod val="20000"/>
              <a:lumOff val="80000"/>
            </a:schemeClr>
          </a:solidFill>
          <a:ln>
            <a:solidFill>
              <a:schemeClr val="accent6">
                <a:lumMod val="20000"/>
                <a:lumOff val="80000"/>
              </a:schemeClr>
            </a:solidFill>
          </a:ln>
          <a:effectLst>
            <a:softEdge rad="12700"/>
          </a:effectLst>
        </p:spPr>
        <p:txBody>
          <a:bodyPr wrap="square" rtlCol="0" anchor="ctr" anchorCtr="1">
            <a:spAutoFit/>
          </a:bodyPr>
          <a:lstStyle/>
          <a:p>
            <a:r>
              <a:rPr lang="en-US" sz="3200" dirty="0">
                <a:solidFill>
                  <a:schemeClr val="accent1">
                    <a:lumMod val="50000"/>
                  </a:schemeClr>
                </a:solidFill>
              </a:rPr>
              <a:t>Gr. </a:t>
            </a:r>
            <a:r>
              <a:rPr lang="en-US" sz="3200" dirty="0" err="1" smtClean="0">
                <a:solidFill>
                  <a:schemeClr val="accent1">
                    <a:lumMod val="50000"/>
                  </a:schemeClr>
                </a:solidFill>
              </a:rPr>
              <a:t>ektrōma</a:t>
            </a:r>
            <a:r>
              <a:rPr lang="en-US" sz="3200" dirty="0">
                <a:solidFill>
                  <a:schemeClr val="accent1">
                    <a:lumMod val="50000"/>
                  </a:schemeClr>
                </a:solidFill>
              </a:rPr>
              <a:t>, “the abortion,” “the stillborn embryo.” </a:t>
            </a:r>
            <a:r>
              <a:rPr lang="en-US" sz="3200" dirty="0" smtClean="0">
                <a:solidFill>
                  <a:schemeClr val="accent1">
                    <a:lumMod val="50000"/>
                  </a:schemeClr>
                </a:solidFill>
              </a:rPr>
              <a:t>The </a:t>
            </a:r>
            <a:r>
              <a:rPr lang="en-US" sz="3200" dirty="0">
                <a:solidFill>
                  <a:schemeClr val="accent1">
                    <a:lumMod val="50000"/>
                  </a:schemeClr>
                </a:solidFill>
              </a:rPr>
              <a:t>apostle is implying that, compared with the other apostles, he is no better than a stillborn babe. The other disciples grew and matured into their ministry, whereas he, Paul, was abruptly launched into his apostleship. </a:t>
            </a:r>
            <a:endParaRPr lang="en-US" sz="3200" dirty="0">
              <a:solidFill>
                <a:schemeClr val="accent1">
                  <a:lumMod val="50000"/>
                </a:schemeClr>
              </a:solidFill>
            </a:endParaRPr>
          </a:p>
        </p:txBody>
      </p:sp>
    </p:spTree>
    <p:extLst>
      <p:ext uri="{BB962C8B-B14F-4D97-AF65-F5344CB8AC3E}">
        <p14:creationId xmlns:p14="http://schemas.microsoft.com/office/powerpoint/2010/main" val="3051257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1 </a:t>
            </a:r>
            <a:r>
              <a:rPr lang="en-US" sz="3500" b="1" dirty="0" smtClean="0"/>
              <a:t>Corinthians 15:10-11</a:t>
            </a:r>
            <a:endParaRPr lang="en-US" sz="3500" b="1" dirty="0"/>
          </a:p>
        </p:txBody>
      </p:sp>
      <p:sp>
        <p:nvSpPr>
          <p:cNvPr id="14" name="Content Placeholder 13"/>
          <p:cNvSpPr>
            <a:spLocks noGrp="1"/>
          </p:cNvSpPr>
          <p:nvPr>
            <p:ph idx="1"/>
          </p:nvPr>
        </p:nvSpPr>
        <p:spPr>
          <a:xfrm>
            <a:off x="1562099" y="1561671"/>
            <a:ext cx="3821559" cy="5126511"/>
          </a:xfrm>
        </p:spPr>
        <p:txBody>
          <a:bodyPr>
            <a:noAutofit/>
          </a:bodyPr>
          <a:lstStyle/>
          <a:p>
            <a:r>
              <a:rPr lang="en-US" sz="3200" b="1" baseline="30000" dirty="0"/>
              <a:t>10 </a:t>
            </a:r>
            <a:r>
              <a:rPr lang="en-US" sz="3200" dirty="0"/>
              <a:t>But by the grace of God I am what I am: and his grace which was bestowed upon me was not in vain; but I </a:t>
            </a:r>
            <a:r>
              <a:rPr lang="en-US" sz="3200" dirty="0" err="1"/>
              <a:t>laboured</a:t>
            </a:r>
            <a:r>
              <a:rPr lang="en-US" sz="3200" dirty="0"/>
              <a:t> more abundantly than they all: yet not I, but the grace of God which was with me.</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386" name="Picture 2" descr="Paul's Missionary Journeys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3658" y="1767154"/>
            <a:ext cx="6153287" cy="3760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20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1 </a:t>
            </a:r>
            <a:r>
              <a:rPr lang="en-US" sz="3500" b="1" dirty="0" smtClean="0"/>
              <a:t>Corinthians 15:11</a:t>
            </a:r>
            <a:endParaRPr lang="en-US" sz="3500" b="1" dirty="0"/>
          </a:p>
        </p:txBody>
      </p:sp>
      <p:sp>
        <p:nvSpPr>
          <p:cNvPr id="14" name="Content Placeholder 13"/>
          <p:cNvSpPr>
            <a:spLocks noGrp="1"/>
          </p:cNvSpPr>
          <p:nvPr>
            <p:ph idx="1"/>
          </p:nvPr>
        </p:nvSpPr>
        <p:spPr>
          <a:xfrm>
            <a:off x="1562099" y="2197100"/>
            <a:ext cx="2540001" cy="4491082"/>
          </a:xfrm>
        </p:spPr>
        <p:txBody>
          <a:bodyPr>
            <a:noAutofit/>
          </a:bodyPr>
          <a:lstStyle/>
          <a:p>
            <a:r>
              <a:rPr lang="en-US" sz="3200" b="1" baseline="30000" dirty="0"/>
              <a:t>11 </a:t>
            </a:r>
            <a:r>
              <a:rPr lang="en-US" sz="3200" dirty="0"/>
              <a:t>Therefore whether it were I or they, so we preach, and so ye believed.</a:t>
            </a:r>
            <a:endParaRPr lang="en-US" sz="3200" dirty="0" smtClean="0"/>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9458" name="Picture 2" descr="Latest post - Escape to Real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00" y="1561671"/>
            <a:ext cx="7143206" cy="4897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82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1 </a:t>
            </a:r>
            <a:r>
              <a:rPr lang="en-US" sz="3500" b="1" dirty="0" smtClean="0"/>
              <a:t>Corinthians 15:11</a:t>
            </a:r>
            <a:endParaRPr lang="en-US" sz="3500" b="1" dirty="0"/>
          </a:p>
        </p:txBody>
      </p:sp>
      <p:sp>
        <p:nvSpPr>
          <p:cNvPr id="14" name="Content Placeholder 13"/>
          <p:cNvSpPr>
            <a:spLocks noGrp="1"/>
          </p:cNvSpPr>
          <p:nvPr>
            <p:ph idx="1"/>
          </p:nvPr>
        </p:nvSpPr>
        <p:spPr>
          <a:xfrm>
            <a:off x="1562099" y="2120900"/>
            <a:ext cx="2540001" cy="3718865"/>
          </a:xfrm>
        </p:spPr>
        <p:txBody>
          <a:bodyPr>
            <a:noAutofit/>
          </a:bodyPr>
          <a:lstStyle/>
          <a:p>
            <a:r>
              <a:rPr lang="en-US" sz="3200" b="1" baseline="30000" dirty="0"/>
              <a:t>11 </a:t>
            </a:r>
            <a:r>
              <a:rPr lang="en-US" sz="3200" dirty="0"/>
              <a:t>Therefore whether it were I or they, so we preach, and so ye believed.</a:t>
            </a:r>
            <a:endParaRPr lang="en-US" sz="3200" dirty="0" smtClean="0"/>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4512013" y="1990613"/>
            <a:ext cx="7032287" cy="3539430"/>
          </a:xfrm>
          <a:prstGeom prst="rect">
            <a:avLst/>
          </a:prstGeom>
          <a:solidFill>
            <a:schemeClr val="accent6">
              <a:lumMod val="20000"/>
              <a:lumOff val="80000"/>
            </a:schemeClr>
          </a:solidFill>
          <a:ln>
            <a:solidFill>
              <a:schemeClr val="accent6">
                <a:lumMod val="20000"/>
                <a:lumOff val="80000"/>
              </a:schemeClr>
            </a:solidFill>
          </a:ln>
          <a:effectLst>
            <a:softEdge rad="12700"/>
          </a:effectLst>
        </p:spPr>
        <p:txBody>
          <a:bodyPr wrap="square" rtlCol="0" anchor="ctr" anchorCtr="1">
            <a:spAutoFit/>
          </a:bodyPr>
          <a:lstStyle/>
          <a:p>
            <a:r>
              <a:rPr lang="en-US" sz="3200" dirty="0">
                <a:solidFill>
                  <a:schemeClr val="accent1">
                    <a:lumMod val="50000"/>
                  </a:schemeClr>
                </a:solidFill>
              </a:rPr>
              <a:t>Here Paul closes </a:t>
            </a:r>
            <a:r>
              <a:rPr lang="en-US" sz="3200" dirty="0" smtClean="0">
                <a:solidFill>
                  <a:schemeClr val="accent1">
                    <a:lumMod val="50000"/>
                  </a:schemeClr>
                </a:solidFill>
              </a:rPr>
              <a:t>the </a:t>
            </a:r>
            <a:r>
              <a:rPr lang="en-US" sz="3200" dirty="0">
                <a:solidFill>
                  <a:schemeClr val="accent1">
                    <a:lumMod val="50000"/>
                  </a:schemeClr>
                </a:solidFill>
              </a:rPr>
              <a:t>comparison between himself and the other apostles (vs. 9, 10), and concludes that since all valid Christian testimony derives its power from God, the identity and personality of the human witness is relatively unimportant.</a:t>
            </a:r>
            <a:endParaRPr lang="en-US" sz="3200" dirty="0">
              <a:solidFill>
                <a:schemeClr val="accent1">
                  <a:lumMod val="50000"/>
                </a:schemeClr>
              </a:solidFill>
            </a:endParaRPr>
          </a:p>
        </p:txBody>
      </p:sp>
    </p:spTree>
    <p:extLst>
      <p:ext uri="{BB962C8B-B14F-4D97-AF65-F5344CB8AC3E}">
        <p14:creationId xmlns:p14="http://schemas.microsoft.com/office/powerpoint/2010/main" val="3583787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1 </a:t>
            </a:r>
            <a:r>
              <a:rPr lang="en-US" sz="3500" b="1" dirty="0" smtClean="0"/>
              <a:t>Corinthians 15:11</a:t>
            </a:r>
            <a:endParaRPr lang="en-US" sz="3500" b="1" dirty="0"/>
          </a:p>
        </p:txBody>
      </p:sp>
      <p:sp>
        <p:nvSpPr>
          <p:cNvPr id="14" name="Content Placeholder 13"/>
          <p:cNvSpPr>
            <a:spLocks noGrp="1"/>
          </p:cNvSpPr>
          <p:nvPr>
            <p:ph idx="1"/>
          </p:nvPr>
        </p:nvSpPr>
        <p:spPr>
          <a:xfrm>
            <a:off x="1562099" y="2120900"/>
            <a:ext cx="2540001" cy="3718865"/>
          </a:xfrm>
        </p:spPr>
        <p:txBody>
          <a:bodyPr>
            <a:noAutofit/>
          </a:bodyPr>
          <a:lstStyle/>
          <a:p>
            <a:r>
              <a:rPr lang="en-US" sz="3200" b="1" baseline="30000" dirty="0"/>
              <a:t>11 </a:t>
            </a:r>
            <a:r>
              <a:rPr lang="en-US" sz="3200" dirty="0"/>
              <a:t>Therefore whether it were I or they, so we preach, and so ye believed.</a:t>
            </a:r>
            <a:endParaRPr lang="en-US" sz="3200" dirty="0" smtClean="0"/>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4457700" y="2120900"/>
            <a:ext cx="6997700" cy="3046988"/>
          </a:xfrm>
          <a:prstGeom prst="rect">
            <a:avLst/>
          </a:prstGeom>
          <a:solidFill>
            <a:schemeClr val="accent6">
              <a:lumMod val="20000"/>
              <a:lumOff val="80000"/>
            </a:schemeClr>
          </a:solidFill>
          <a:ln>
            <a:solidFill>
              <a:schemeClr val="accent6">
                <a:lumMod val="20000"/>
                <a:lumOff val="80000"/>
              </a:schemeClr>
            </a:solidFill>
          </a:ln>
          <a:effectLst>
            <a:softEdge rad="12700"/>
          </a:effectLst>
        </p:spPr>
        <p:txBody>
          <a:bodyPr wrap="square" rtlCol="0" anchor="ctr" anchorCtr="1">
            <a:spAutoFit/>
          </a:bodyPr>
          <a:lstStyle/>
          <a:p>
            <a:r>
              <a:rPr lang="en-US" sz="3200" dirty="0">
                <a:solidFill>
                  <a:schemeClr val="accent1">
                    <a:lumMod val="50000"/>
                  </a:schemeClr>
                </a:solidFill>
              </a:rPr>
              <a:t>What a bold affirmation of the unity of apostolic </a:t>
            </a:r>
            <a:r>
              <a:rPr lang="en-US" sz="3200" dirty="0" smtClean="0">
                <a:solidFill>
                  <a:schemeClr val="accent1">
                    <a:lumMod val="50000"/>
                  </a:schemeClr>
                </a:solidFill>
              </a:rPr>
              <a:t>witness! </a:t>
            </a:r>
            <a:r>
              <a:rPr lang="en-US" sz="3200" dirty="0">
                <a:solidFill>
                  <a:schemeClr val="accent1">
                    <a:lumMod val="50000"/>
                  </a:schemeClr>
                </a:solidFill>
              </a:rPr>
              <a:t>All the apostles gave the same testimony about the resurrection of Christ; hence it was immaterial which of them had brought the message to the Corinthians. </a:t>
            </a:r>
            <a:endParaRPr lang="en-US" sz="3200" dirty="0">
              <a:solidFill>
                <a:schemeClr val="accent1">
                  <a:lumMod val="50000"/>
                </a:schemeClr>
              </a:solidFill>
            </a:endParaRPr>
          </a:p>
        </p:txBody>
      </p:sp>
    </p:spTree>
    <p:extLst>
      <p:ext uri="{BB962C8B-B14F-4D97-AF65-F5344CB8AC3E}">
        <p14:creationId xmlns:p14="http://schemas.microsoft.com/office/powerpoint/2010/main" val="3951641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1 </a:t>
            </a:r>
            <a:r>
              <a:rPr lang="en-US" sz="3500" b="1" dirty="0" smtClean="0"/>
              <a:t>Corinthians 15:11</a:t>
            </a:r>
            <a:endParaRPr lang="en-US" sz="3500" b="1" dirty="0"/>
          </a:p>
        </p:txBody>
      </p:sp>
      <p:sp>
        <p:nvSpPr>
          <p:cNvPr id="14" name="Content Placeholder 13"/>
          <p:cNvSpPr>
            <a:spLocks noGrp="1"/>
          </p:cNvSpPr>
          <p:nvPr>
            <p:ph idx="1"/>
          </p:nvPr>
        </p:nvSpPr>
        <p:spPr>
          <a:xfrm>
            <a:off x="1562099" y="2120900"/>
            <a:ext cx="2540001" cy="3718865"/>
          </a:xfrm>
        </p:spPr>
        <p:txBody>
          <a:bodyPr>
            <a:noAutofit/>
          </a:bodyPr>
          <a:lstStyle/>
          <a:p>
            <a:r>
              <a:rPr lang="en-US" sz="3200" b="1" baseline="30000" dirty="0"/>
              <a:t>11 </a:t>
            </a:r>
            <a:r>
              <a:rPr lang="en-US" sz="3200" dirty="0"/>
              <a:t>Therefore whether it were I or they, so we preach, and so ye believed.</a:t>
            </a:r>
            <a:endParaRPr lang="en-US" sz="3200" dirty="0" smtClean="0"/>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4102100" y="2120900"/>
            <a:ext cx="7518400" cy="3046988"/>
          </a:xfrm>
          <a:prstGeom prst="rect">
            <a:avLst/>
          </a:prstGeom>
          <a:solidFill>
            <a:schemeClr val="accent6">
              <a:lumMod val="20000"/>
              <a:lumOff val="80000"/>
            </a:schemeClr>
          </a:solidFill>
          <a:ln>
            <a:solidFill>
              <a:schemeClr val="accent6">
                <a:lumMod val="20000"/>
                <a:lumOff val="80000"/>
              </a:schemeClr>
            </a:solidFill>
          </a:ln>
          <a:effectLst>
            <a:softEdge rad="12700"/>
          </a:effectLst>
        </p:spPr>
        <p:txBody>
          <a:bodyPr wrap="square" rtlCol="0" anchor="ctr" anchorCtr="1">
            <a:spAutoFit/>
          </a:bodyPr>
          <a:lstStyle/>
          <a:p>
            <a:r>
              <a:rPr lang="en-US" sz="3200" dirty="0" smtClean="0">
                <a:solidFill>
                  <a:schemeClr val="accent1">
                    <a:lumMod val="50000"/>
                  </a:schemeClr>
                </a:solidFill>
              </a:rPr>
              <a:t>This </a:t>
            </a:r>
            <a:r>
              <a:rPr lang="en-US" sz="3200" dirty="0">
                <a:solidFill>
                  <a:schemeClr val="accent1">
                    <a:lumMod val="50000"/>
                  </a:schemeClr>
                </a:solidFill>
              </a:rPr>
              <a:t>principle is of universal application, and may be usefully remembered in the modern church. The human agent is merely a mouthpiece used by the Holy Spirit to convey truth to men, and if success crowns his efforts, the credit belongs to God.</a:t>
            </a:r>
            <a:endParaRPr lang="en-US" sz="3200" dirty="0">
              <a:solidFill>
                <a:schemeClr val="accent1">
                  <a:lumMod val="50000"/>
                </a:schemeClr>
              </a:solidFill>
            </a:endParaRPr>
          </a:p>
        </p:txBody>
      </p:sp>
    </p:spTree>
    <p:extLst>
      <p:ext uri="{BB962C8B-B14F-4D97-AF65-F5344CB8AC3E}">
        <p14:creationId xmlns:p14="http://schemas.microsoft.com/office/powerpoint/2010/main" val="1695119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a:t>
            </a:r>
            <a:r>
              <a:rPr lang="en-US" sz="3500" b="1" dirty="0" smtClean="0"/>
              <a:t>Romans 3:19-28</a:t>
            </a:r>
            <a:endParaRPr lang="en-US" sz="3500" b="1" dirty="0"/>
          </a:p>
        </p:txBody>
      </p:sp>
      <p:sp>
        <p:nvSpPr>
          <p:cNvPr id="14" name="Content Placeholder 13"/>
          <p:cNvSpPr>
            <a:spLocks noGrp="1"/>
          </p:cNvSpPr>
          <p:nvPr>
            <p:ph idx="1"/>
          </p:nvPr>
        </p:nvSpPr>
        <p:spPr>
          <a:xfrm>
            <a:off x="1562099" y="1460500"/>
            <a:ext cx="5638801" cy="4851400"/>
          </a:xfrm>
        </p:spPr>
        <p:txBody>
          <a:bodyPr>
            <a:noAutofit/>
          </a:bodyPr>
          <a:lstStyle/>
          <a:p>
            <a:r>
              <a:rPr lang="en-US" sz="3200" b="1" baseline="30000" dirty="0"/>
              <a:t>19 </a:t>
            </a:r>
            <a:r>
              <a:rPr lang="en-US" sz="3200" dirty="0"/>
              <a:t>Now we know that what things </a:t>
            </a:r>
            <a:r>
              <a:rPr lang="en-US" sz="3200" dirty="0" err="1"/>
              <a:t>soever</a:t>
            </a:r>
            <a:r>
              <a:rPr lang="en-US" sz="3200" dirty="0"/>
              <a:t> the law </a:t>
            </a:r>
            <a:r>
              <a:rPr lang="en-US" sz="3200" dirty="0" err="1"/>
              <a:t>saith</a:t>
            </a:r>
            <a:r>
              <a:rPr lang="en-US" sz="3200" dirty="0"/>
              <a:t>, it </a:t>
            </a:r>
            <a:r>
              <a:rPr lang="en-US" sz="3200" dirty="0" err="1"/>
              <a:t>saith</a:t>
            </a:r>
            <a:r>
              <a:rPr lang="en-US" sz="3200" dirty="0"/>
              <a:t> to them who are under the law: that every mouth may be stopped, and all the world may become guilty before God.</a:t>
            </a:r>
          </a:p>
          <a:p>
            <a:r>
              <a:rPr lang="en-US" sz="3200" b="1" baseline="30000" dirty="0"/>
              <a:t>20 </a:t>
            </a:r>
            <a:r>
              <a:rPr lang="en-US" sz="3200" dirty="0"/>
              <a:t>Therefore by the deeds of the law there shall no flesh be justified in his sight: for by the law is the knowledge of sin.</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482" name="Picture 2" descr="Significant Realities About the Criminal Law - Law Staff Online"/>
          <p:cNvPicPr>
            <a:picLocks noChangeAspect="1" noChangeArrowheads="1"/>
          </p:cNvPicPr>
          <p:nvPr/>
        </p:nvPicPr>
        <p:blipFill rotWithShape="1">
          <a:blip r:embed="rId2">
            <a:extLst>
              <a:ext uri="{28A0092B-C50C-407E-A947-70E740481C1C}">
                <a14:useLocalDpi xmlns:a14="http://schemas.microsoft.com/office/drawing/2010/main" val="0"/>
              </a:ext>
            </a:extLst>
          </a:blip>
          <a:srcRect l="27995"/>
          <a:stretch/>
        </p:blipFill>
        <p:spPr bwMode="auto">
          <a:xfrm>
            <a:off x="7175499" y="1595437"/>
            <a:ext cx="4860925" cy="4500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319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a:t>
            </a:r>
            <a:r>
              <a:rPr lang="en-US" sz="3500" b="1" dirty="0" smtClean="0"/>
              <a:t>Romans 3:21-28</a:t>
            </a:r>
            <a:endParaRPr lang="en-US" sz="3500" b="1" dirty="0"/>
          </a:p>
        </p:txBody>
      </p:sp>
      <p:sp>
        <p:nvSpPr>
          <p:cNvPr id="14" name="Content Placeholder 13"/>
          <p:cNvSpPr>
            <a:spLocks noGrp="1"/>
          </p:cNvSpPr>
          <p:nvPr>
            <p:ph idx="1"/>
          </p:nvPr>
        </p:nvSpPr>
        <p:spPr>
          <a:xfrm>
            <a:off x="1562099" y="1460500"/>
            <a:ext cx="3073401" cy="4851400"/>
          </a:xfrm>
        </p:spPr>
        <p:txBody>
          <a:bodyPr>
            <a:noAutofit/>
          </a:bodyPr>
          <a:lstStyle/>
          <a:p>
            <a:r>
              <a:rPr lang="en-US" sz="3200" b="1" baseline="30000" dirty="0"/>
              <a:t>21 </a:t>
            </a:r>
            <a:r>
              <a:rPr lang="en-US" sz="3200" dirty="0"/>
              <a:t>But now the righteousness of God without the law is manifested, being witnessed by the law and the prophets;</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4578" name="Picture 2" descr="Who is the most handsome among the 25 prophets? - Quo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460500"/>
            <a:ext cx="7096125" cy="4775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766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a:t>
            </a:r>
            <a:r>
              <a:rPr lang="en-US" sz="3500" b="1" dirty="0" smtClean="0"/>
              <a:t>Romans 3:21-28</a:t>
            </a:r>
            <a:endParaRPr lang="en-US" sz="3500" b="1" dirty="0"/>
          </a:p>
        </p:txBody>
      </p:sp>
      <p:sp>
        <p:nvSpPr>
          <p:cNvPr id="14" name="Content Placeholder 13"/>
          <p:cNvSpPr>
            <a:spLocks noGrp="1"/>
          </p:cNvSpPr>
          <p:nvPr>
            <p:ph idx="1"/>
          </p:nvPr>
        </p:nvSpPr>
        <p:spPr>
          <a:xfrm>
            <a:off x="1562099" y="1460500"/>
            <a:ext cx="3073401" cy="4851400"/>
          </a:xfrm>
        </p:spPr>
        <p:txBody>
          <a:bodyPr>
            <a:noAutofit/>
          </a:bodyPr>
          <a:lstStyle/>
          <a:p>
            <a:r>
              <a:rPr lang="en-US" sz="3200" b="1" baseline="30000" dirty="0"/>
              <a:t>21 </a:t>
            </a:r>
            <a:r>
              <a:rPr lang="en-US" sz="3200" dirty="0"/>
              <a:t>But now </a:t>
            </a:r>
            <a:r>
              <a:rPr lang="en-US" sz="3200" dirty="0">
                <a:solidFill>
                  <a:schemeClr val="accent1">
                    <a:lumMod val="75000"/>
                  </a:schemeClr>
                </a:solidFill>
              </a:rPr>
              <a:t>the righteousness of God without the law</a:t>
            </a:r>
            <a:r>
              <a:rPr lang="en-US" sz="3200" dirty="0"/>
              <a:t> is manifested, being witnessed by the law and the prophets;</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4635500" y="1628458"/>
            <a:ext cx="6159500" cy="4031873"/>
          </a:xfrm>
          <a:prstGeom prst="rect">
            <a:avLst/>
          </a:prstGeom>
          <a:solidFill>
            <a:schemeClr val="accent6">
              <a:lumMod val="20000"/>
              <a:lumOff val="80000"/>
            </a:schemeClr>
          </a:solidFill>
          <a:ln>
            <a:solidFill>
              <a:schemeClr val="accent6">
                <a:lumMod val="20000"/>
                <a:lumOff val="80000"/>
              </a:schemeClr>
            </a:solidFill>
          </a:ln>
          <a:effectLst>
            <a:softEdge rad="12700"/>
          </a:effectLst>
        </p:spPr>
        <p:txBody>
          <a:bodyPr wrap="square" rtlCol="0" anchor="ctr" anchorCtr="1">
            <a:spAutoFit/>
          </a:bodyPr>
          <a:lstStyle/>
          <a:p>
            <a:r>
              <a:rPr lang="en-US" sz="3200" dirty="0">
                <a:solidFill>
                  <a:schemeClr val="accent1">
                    <a:lumMod val="50000"/>
                  </a:schemeClr>
                </a:solidFill>
              </a:rPr>
              <a:t>In contrast with the universal sinfulness of man and his futile attempts to gain righteousness by works of law, Paul proceeds to describe the righteousness of God, a righteousness that God is ready to bestow on all who have faith in Jesus Christ.</a:t>
            </a:r>
            <a:endParaRPr lang="en-US" sz="3200" dirty="0">
              <a:solidFill>
                <a:schemeClr val="accent1">
                  <a:lumMod val="50000"/>
                </a:schemeClr>
              </a:solidFill>
            </a:endParaRPr>
          </a:p>
        </p:txBody>
      </p:sp>
    </p:spTree>
    <p:extLst>
      <p:ext uri="{BB962C8B-B14F-4D97-AF65-F5344CB8AC3E}">
        <p14:creationId xmlns:p14="http://schemas.microsoft.com/office/powerpoint/2010/main" val="2511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a:t>
            </a:r>
            <a:r>
              <a:rPr lang="en-US" sz="3500" b="1" dirty="0" smtClean="0"/>
              <a:t>Romans 3:21-28</a:t>
            </a:r>
            <a:endParaRPr lang="en-US" sz="3500" b="1" dirty="0"/>
          </a:p>
        </p:txBody>
      </p:sp>
      <p:sp>
        <p:nvSpPr>
          <p:cNvPr id="14" name="Content Placeholder 13"/>
          <p:cNvSpPr>
            <a:spLocks noGrp="1"/>
          </p:cNvSpPr>
          <p:nvPr>
            <p:ph idx="1"/>
          </p:nvPr>
        </p:nvSpPr>
        <p:spPr>
          <a:xfrm>
            <a:off x="1562099" y="1460500"/>
            <a:ext cx="2857501" cy="4851400"/>
          </a:xfrm>
        </p:spPr>
        <p:txBody>
          <a:bodyPr>
            <a:noAutofit/>
          </a:bodyPr>
          <a:lstStyle/>
          <a:p>
            <a:r>
              <a:rPr lang="en-US" sz="3200" b="1" baseline="30000" dirty="0"/>
              <a:t>21 </a:t>
            </a:r>
            <a:r>
              <a:rPr lang="en-US" sz="3200" dirty="0"/>
              <a:t>But now the righteousness of God </a:t>
            </a:r>
            <a:r>
              <a:rPr lang="en-US" sz="3200" dirty="0">
                <a:solidFill>
                  <a:schemeClr val="accent1">
                    <a:lumMod val="75000"/>
                  </a:schemeClr>
                </a:solidFill>
              </a:rPr>
              <a:t>without the law </a:t>
            </a:r>
            <a:r>
              <a:rPr lang="en-US" sz="3200" dirty="0"/>
              <a:t>is manifested, being witnessed by the law and the prophets;</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4292600" y="1492915"/>
            <a:ext cx="7778206" cy="5016758"/>
          </a:xfrm>
          <a:prstGeom prst="rect">
            <a:avLst/>
          </a:prstGeom>
          <a:solidFill>
            <a:schemeClr val="accent6">
              <a:lumMod val="20000"/>
              <a:lumOff val="80000"/>
            </a:schemeClr>
          </a:solidFill>
          <a:ln>
            <a:solidFill>
              <a:schemeClr val="accent6">
                <a:lumMod val="20000"/>
                <a:lumOff val="80000"/>
              </a:schemeClr>
            </a:solidFill>
          </a:ln>
          <a:effectLst>
            <a:softEdge rad="12700"/>
          </a:effectLst>
        </p:spPr>
        <p:txBody>
          <a:bodyPr wrap="square" rtlCol="0" anchor="ctr" anchorCtr="1">
            <a:spAutoFit/>
          </a:bodyPr>
          <a:lstStyle/>
          <a:p>
            <a:r>
              <a:rPr lang="en-US" sz="3200" dirty="0">
                <a:solidFill>
                  <a:schemeClr val="accent1">
                    <a:lumMod val="50000"/>
                  </a:schemeClr>
                </a:solidFill>
              </a:rPr>
              <a:t>These words stand in contrast with “by the deeds of the law” in </a:t>
            </a:r>
            <a:r>
              <a:rPr lang="en-US" sz="3200" dirty="0" err="1">
                <a:solidFill>
                  <a:schemeClr val="accent1">
                    <a:lumMod val="50000"/>
                  </a:schemeClr>
                </a:solidFill>
              </a:rPr>
              <a:t>ch.</a:t>
            </a:r>
            <a:r>
              <a:rPr lang="en-US" sz="3200" dirty="0">
                <a:solidFill>
                  <a:schemeClr val="accent1">
                    <a:lumMod val="50000"/>
                  </a:schemeClr>
                </a:solidFill>
              </a:rPr>
              <a:t> 3:20. They emphasize that God’s righteousness has been disclosed without any reference to law</a:t>
            </a:r>
            <a:r>
              <a:rPr lang="en-US" sz="3200" dirty="0" smtClean="0">
                <a:solidFill>
                  <a:schemeClr val="accent1">
                    <a:lumMod val="50000"/>
                  </a:schemeClr>
                </a:solidFill>
              </a:rPr>
              <a:t>.  That </a:t>
            </a:r>
            <a:r>
              <a:rPr lang="en-US" sz="3200" dirty="0">
                <a:solidFill>
                  <a:schemeClr val="accent1">
                    <a:lumMod val="50000"/>
                  </a:schemeClr>
                </a:solidFill>
              </a:rPr>
              <a:t>is, the righteousness of God has been manifested quite apart from the whole principle of law and the whole idea of legal obedience as a way of obtaining righteousness, or quite apart from the legalistic system the Jews presented as the basis of righteousness.</a:t>
            </a:r>
            <a:endParaRPr lang="en-US" sz="3200" dirty="0">
              <a:solidFill>
                <a:schemeClr val="accent1">
                  <a:lumMod val="50000"/>
                </a:schemeClr>
              </a:solidFill>
            </a:endParaRPr>
          </a:p>
        </p:txBody>
      </p:sp>
    </p:spTree>
    <p:extLst>
      <p:ext uri="{BB962C8B-B14F-4D97-AF65-F5344CB8AC3E}">
        <p14:creationId xmlns:p14="http://schemas.microsoft.com/office/powerpoint/2010/main" val="32829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Three Angels’ Messages: Revelation </a:t>
            </a:r>
            <a:r>
              <a:rPr lang="en-US" sz="3600" b="1" dirty="0" smtClean="0"/>
              <a:t>14:10-12</a:t>
            </a:r>
            <a:endParaRPr lang="en-US" sz="3600" b="1" dirty="0"/>
          </a:p>
        </p:txBody>
      </p:sp>
      <p:sp>
        <p:nvSpPr>
          <p:cNvPr id="14" name="Content Placeholder 13"/>
          <p:cNvSpPr>
            <a:spLocks noGrp="1"/>
          </p:cNvSpPr>
          <p:nvPr>
            <p:ph idx="1"/>
          </p:nvPr>
        </p:nvSpPr>
        <p:spPr>
          <a:xfrm>
            <a:off x="1562100" y="1825625"/>
            <a:ext cx="4900345" cy="4351338"/>
          </a:xfrm>
        </p:spPr>
        <p:txBody>
          <a:bodyPr>
            <a:noAutofit/>
          </a:bodyPr>
          <a:lstStyle/>
          <a:p>
            <a:r>
              <a:rPr lang="en-US" sz="3200" b="1" baseline="30000" dirty="0"/>
              <a:t>10 </a:t>
            </a:r>
            <a:r>
              <a:rPr lang="en-US" sz="3200" dirty="0"/>
              <a:t>The same shall drink of the wine of the wrath of God, which is poured out without mixture into the cup of his indignation; and he shall be tormented with fire and brimstone in the presence of the holy angels, and in the presence of the Lamb:</a:t>
            </a:r>
          </a:p>
        </p:txBody>
      </p:sp>
      <p:pic>
        <p:nvPicPr>
          <p:cNvPr id="13314" name="Picture 2" descr="Part II of the Cavey/Carter Trilogy, and the Cup of God's Wrath ..."/>
          <p:cNvPicPr>
            <a:picLocks noChangeAspect="1" noChangeArrowheads="1"/>
          </p:cNvPicPr>
          <p:nvPr/>
        </p:nvPicPr>
        <p:blipFill rotWithShape="1">
          <a:blip r:embed="rId2">
            <a:extLst>
              <a:ext uri="{28A0092B-C50C-407E-A947-70E740481C1C}">
                <a14:useLocalDpi xmlns:a14="http://schemas.microsoft.com/office/drawing/2010/main" val="0"/>
              </a:ext>
            </a:extLst>
          </a:blip>
          <a:srcRect r="19148"/>
          <a:stretch/>
        </p:blipFill>
        <p:spPr bwMode="auto">
          <a:xfrm>
            <a:off x="6949605" y="1969874"/>
            <a:ext cx="4927321" cy="4062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420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a:t>
            </a:r>
            <a:r>
              <a:rPr lang="en-US" sz="3500" b="1" dirty="0" smtClean="0"/>
              <a:t>Romans 3:21-28</a:t>
            </a:r>
            <a:endParaRPr lang="en-US" sz="3500" b="1" dirty="0"/>
          </a:p>
        </p:txBody>
      </p:sp>
      <p:sp>
        <p:nvSpPr>
          <p:cNvPr id="14" name="Content Placeholder 13"/>
          <p:cNvSpPr>
            <a:spLocks noGrp="1"/>
          </p:cNvSpPr>
          <p:nvPr>
            <p:ph idx="1"/>
          </p:nvPr>
        </p:nvSpPr>
        <p:spPr>
          <a:xfrm>
            <a:off x="1562099" y="1460500"/>
            <a:ext cx="2857501" cy="4851400"/>
          </a:xfrm>
        </p:spPr>
        <p:txBody>
          <a:bodyPr>
            <a:noAutofit/>
          </a:bodyPr>
          <a:lstStyle/>
          <a:p>
            <a:r>
              <a:rPr lang="en-US" sz="3200" b="1" baseline="30000" dirty="0"/>
              <a:t>21 </a:t>
            </a:r>
            <a:r>
              <a:rPr lang="en-US" sz="3200" dirty="0"/>
              <a:t>But now the righteousness of God without the law is manifested, </a:t>
            </a:r>
            <a:r>
              <a:rPr lang="en-US" sz="3200" dirty="0">
                <a:solidFill>
                  <a:schemeClr val="accent1">
                    <a:lumMod val="75000"/>
                  </a:schemeClr>
                </a:solidFill>
              </a:rPr>
              <a:t>being witnessed by the law and the prophets</a:t>
            </a:r>
            <a:r>
              <a:rPr lang="en-US" sz="3200" dirty="0"/>
              <a:t>;</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4525065" y="1460500"/>
            <a:ext cx="7313276" cy="4524315"/>
          </a:xfrm>
          <a:prstGeom prst="rect">
            <a:avLst/>
          </a:prstGeom>
          <a:solidFill>
            <a:schemeClr val="accent6">
              <a:lumMod val="20000"/>
              <a:lumOff val="80000"/>
            </a:schemeClr>
          </a:solidFill>
          <a:ln>
            <a:solidFill>
              <a:schemeClr val="accent6">
                <a:lumMod val="20000"/>
                <a:lumOff val="80000"/>
              </a:schemeClr>
            </a:solidFill>
          </a:ln>
          <a:effectLst>
            <a:softEdge rad="12700"/>
          </a:effectLst>
        </p:spPr>
        <p:txBody>
          <a:bodyPr wrap="square" rtlCol="0" anchor="ctr" anchorCtr="1">
            <a:spAutoFit/>
          </a:bodyPr>
          <a:lstStyle/>
          <a:p>
            <a:r>
              <a:rPr lang="en-US" sz="3200" dirty="0">
                <a:solidFill>
                  <a:schemeClr val="accent1">
                    <a:lumMod val="50000"/>
                  </a:schemeClr>
                </a:solidFill>
              </a:rPr>
              <a:t>There is no contradiction between the OT and NT. Although this manifestation of God’s righteousness is apart from law, it is not in any opposition to the law and the prophets. On the contrary, it was anticipated by </a:t>
            </a:r>
            <a:r>
              <a:rPr lang="en-US" sz="3200" dirty="0" smtClean="0">
                <a:solidFill>
                  <a:schemeClr val="accent1">
                    <a:lumMod val="50000"/>
                  </a:schemeClr>
                </a:solidFill>
              </a:rPr>
              <a:t>them. </a:t>
            </a:r>
            <a:r>
              <a:rPr lang="en-US" sz="3200" dirty="0">
                <a:solidFill>
                  <a:schemeClr val="accent1">
                    <a:lumMod val="50000"/>
                  </a:schemeClr>
                </a:solidFill>
              </a:rPr>
              <a:t>The OT is in substance prophetic of the righteousness to be revealed in Christ and received by faith, as recorded in the </a:t>
            </a:r>
            <a:r>
              <a:rPr lang="en-US" sz="3200" dirty="0" smtClean="0">
                <a:solidFill>
                  <a:schemeClr val="accent1">
                    <a:lumMod val="50000"/>
                  </a:schemeClr>
                </a:solidFill>
              </a:rPr>
              <a:t>NT. </a:t>
            </a:r>
            <a:endParaRPr lang="en-US" sz="3200" dirty="0">
              <a:solidFill>
                <a:schemeClr val="accent1">
                  <a:lumMod val="50000"/>
                </a:schemeClr>
              </a:solidFill>
            </a:endParaRPr>
          </a:p>
        </p:txBody>
      </p:sp>
    </p:spTree>
    <p:extLst>
      <p:ext uri="{BB962C8B-B14F-4D97-AF65-F5344CB8AC3E}">
        <p14:creationId xmlns:p14="http://schemas.microsoft.com/office/powerpoint/2010/main" val="3809968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a:t>
            </a:r>
            <a:r>
              <a:rPr lang="en-US" sz="3500" b="1" dirty="0" smtClean="0"/>
              <a:t>Romans 3:22-28</a:t>
            </a:r>
            <a:endParaRPr lang="en-US" sz="3500" b="1" dirty="0"/>
          </a:p>
        </p:txBody>
      </p:sp>
      <p:sp>
        <p:nvSpPr>
          <p:cNvPr id="14" name="Content Placeholder 13"/>
          <p:cNvSpPr>
            <a:spLocks noGrp="1"/>
          </p:cNvSpPr>
          <p:nvPr>
            <p:ph idx="1"/>
          </p:nvPr>
        </p:nvSpPr>
        <p:spPr>
          <a:xfrm>
            <a:off x="1562099" y="1460500"/>
            <a:ext cx="5713344" cy="4851400"/>
          </a:xfrm>
        </p:spPr>
        <p:txBody>
          <a:bodyPr>
            <a:noAutofit/>
          </a:bodyPr>
          <a:lstStyle/>
          <a:p>
            <a:r>
              <a:rPr lang="en-US" sz="3200" b="1" baseline="30000" dirty="0"/>
              <a:t>22 </a:t>
            </a:r>
            <a:r>
              <a:rPr lang="en-US" sz="3200" dirty="0"/>
              <a:t>Even the righteousness of God which is by faith of Jesus Christ unto all and upon all them that believe: for there is no difference:</a:t>
            </a:r>
          </a:p>
          <a:p>
            <a:r>
              <a:rPr lang="en-US" sz="3200" b="1" baseline="30000" dirty="0"/>
              <a:t>23 </a:t>
            </a:r>
            <a:r>
              <a:rPr lang="en-US" sz="3200" dirty="0"/>
              <a:t>For all have sinned, and come short of the glory of God;</a:t>
            </a:r>
          </a:p>
          <a:p>
            <a:r>
              <a:rPr lang="en-US" sz="3200" b="1" baseline="30000" dirty="0"/>
              <a:t>24 </a:t>
            </a:r>
            <a:r>
              <a:rPr lang="en-US" sz="3200" dirty="0"/>
              <a:t>Being justified freely by his grace through the redemption that is in Christ Jesus:</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5602" name="Picture 2" descr="Psalm 145:8 - Grace Bible Verse - Bible Verse 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495" y="1460500"/>
            <a:ext cx="3861896" cy="5149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640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a:t>
            </a:r>
            <a:r>
              <a:rPr lang="en-US" sz="3500" b="1" dirty="0" smtClean="0"/>
              <a:t>Romans 3:25-28</a:t>
            </a:r>
            <a:endParaRPr lang="en-US" sz="3500" b="1" dirty="0"/>
          </a:p>
        </p:txBody>
      </p:sp>
      <p:sp>
        <p:nvSpPr>
          <p:cNvPr id="14" name="Content Placeholder 13"/>
          <p:cNvSpPr>
            <a:spLocks noGrp="1"/>
          </p:cNvSpPr>
          <p:nvPr>
            <p:ph idx="1"/>
          </p:nvPr>
        </p:nvSpPr>
        <p:spPr>
          <a:xfrm>
            <a:off x="1562099" y="1460500"/>
            <a:ext cx="5713344" cy="4851400"/>
          </a:xfrm>
        </p:spPr>
        <p:txBody>
          <a:bodyPr>
            <a:noAutofit/>
          </a:bodyPr>
          <a:lstStyle/>
          <a:p>
            <a:r>
              <a:rPr lang="en-US" sz="3200" b="1" baseline="30000" dirty="0"/>
              <a:t>25 </a:t>
            </a:r>
            <a:r>
              <a:rPr lang="en-US" sz="3200" dirty="0"/>
              <a:t>Whom God hath set forth to be a propitiation through faith in his blood, to declare his righteousness for the remission of sins that are past, through the forbearance of God;</a:t>
            </a:r>
          </a:p>
          <a:p>
            <a:r>
              <a:rPr lang="en-US" sz="3200" b="1" baseline="30000" dirty="0"/>
              <a:t>26 </a:t>
            </a:r>
            <a:r>
              <a:rPr lang="en-US" sz="3200" dirty="0"/>
              <a:t>To declare, I say, at this time his righteousness: that he might be just, and the justifier of him which believeth in Jesus.</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9700" name="Picture 4" descr="Gods Mercy And Grace Quotes. Quotes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2199" y="1481241"/>
            <a:ext cx="4514850" cy="4800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44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a:t>
            </a:r>
            <a:r>
              <a:rPr lang="en-US" sz="3500" b="1" dirty="0" smtClean="0"/>
              <a:t>Romans 3:27-28</a:t>
            </a:r>
            <a:endParaRPr lang="en-US" sz="3500" b="1" dirty="0"/>
          </a:p>
        </p:txBody>
      </p:sp>
      <p:sp>
        <p:nvSpPr>
          <p:cNvPr id="14" name="Content Placeholder 13"/>
          <p:cNvSpPr>
            <a:spLocks noGrp="1"/>
          </p:cNvSpPr>
          <p:nvPr>
            <p:ph idx="1"/>
          </p:nvPr>
        </p:nvSpPr>
        <p:spPr>
          <a:xfrm>
            <a:off x="1562099" y="1460500"/>
            <a:ext cx="4494144" cy="4851400"/>
          </a:xfrm>
        </p:spPr>
        <p:txBody>
          <a:bodyPr>
            <a:noAutofit/>
          </a:bodyPr>
          <a:lstStyle/>
          <a:p>
            <a:r>
              <a:rPr lang="en-US" sz="3200" b="1" baseline="30000" dirty="0"/>
              <a:t>27 </a:t>
            </a:r>
            <a:r>
              <a:rPr lang="en-US" sz="3200" dirty="0"/>
              <a:t>Where is boasting then? It is excluded. By what law? of works? Nay: but by the law of faith.</a:t>
            </a:r>
          </a:p>
          <a:p>
            <a:r>
              <a:rPr lang="en-US" sz="3200" b="1" baseline="30000" dirty="0"/>
              <a:t>28 </a:t>
            </a:r>
            <a:r>
              <a:rPr lang="en-US" sz="3200" dirty="0"/>
              <a:t>Therefore we conclude that a man is justified by faith without the deeds of the law.</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22" name="Picture 2" descr="Faith Cross | The Craft Cho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2599" y="1460500"/>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764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a:t>
            </a:r>
            <a:r>
              <a:rPr lang="en-US" sz="3500" b="1" dirty="0" smtClean="0"/>
              <a:t>Romans 5:6-11</a:t>
            </a:r>
            <a:endParaRPr lang="en-US" sz="3500" b="1" dirty="0"/>
          </a:p>
        </p:txBody>
      </p:sp>
      <p:sp>
        <p:nvSpPr>
          <p:cNvPr id="14" name="Content Placeholder 13"/>
          <p:cNvSpPr>
            <a:spLocks noGrp="1"/>
          </p:cNvSpPr>
          <p:nvPr>
            <p:ph idx="1"/>
          </p:nvPr>
        </p:nvSpPr>
        <p:spPr>
          <a:xfrm>
            <a:off x="1562099" y="1460500"/>
            <a:ext cx="5965136" cy="4851400"/>
          </a:xfrm>
        </p:spPr>
        <p:txBody>
          <a:bodyPr>
            <a:noAutofit/>
          </a:bodyPr>
          <a:lstStyle/>
          <a:p>
            <a:r>
              <a:rPr lang="en-US" sz="3200" b="1" baseline="30000" dirty="0"/>
              <a:t>6 </a:t>
            </a:r>
            <a:r>
              <a:rPr lang="en-US" sz="3200" dirty="0"/>
              <a:t>For when we were yet without strength, in due time Christ died for the ungodly.</a:t>
            </a:r>
          </a:p>
          <a:p>
            <a:r>
              <a:rPr lang="en-US" sz="3200" b="1" baseline="30000" dirty="0"/>
              <a:t>7 </a:t>
            </a:r>
            <a:r>
              <a:rPr lang="en-US" sz="3200" dirty="0"/>
              <a:t>For scarcely for a righteous man will one die: yet peradventure for a good man some would even dare to die.</a:t>
            </a:r>
          </a:p>
          <a:p>
            <a:r>
              <a:rPr lang="en-US" sz="3200" b="1" baseline="30000" dirty="0"/>
              <a:t>8 </a:t>
            </a:r>
            <a:r>
              <a:rPr lang="en-US" sz="3200" dirty="0"/>
              <a:t>But God </a:t>
            </a:r>
            <a:r>
              <a:rPr lang="en-US" sz="3200" dirty="0" err="1"/>
              <a:t>commendeth</a:t>
            </a:r>
            <a:r>
              <a:rPr lang="en-US" sz="3200" dirty="0"/>
              <a:t> his love toward us, in that, while we were yet sinners, Christ died for us.</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1746" name="Picture 2" descr="Nutha Jason : Faith And The Atheist"/>
          <p:cNvPicPr>
            <a:picLocks noChangeAspect="1" noChangeArrowheads="1"/>
          </p:cNvPicPr>
          <p:nvPr/>
        </p:nvPicPr>
        <p:blipFill rotWithShape="1">
          <a:blip r:embed="rId2">
            <a:extLst>
              <a:ext uri="{28A0092B-C50C-407E-A947-70E740481C1C}">
                <a14:useLocalDpi xmlns:a14="http://schemas.microsoft.com/office/drawing/2010/main" val="0"/>
              </a:ext>
            </a:extLst>
          </a:blip>
          <a:srcRect r="42099"/>
          <a:stretch/>
        </p:blipFill>
        <p:spPr bwMode="auto">
          <a:xfrm>
            <a:off x="7958029" y="1345096"/>
            <a:ext cx="3985777" cy="4966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170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a:t>
            </a:r>
            <a:r>
              <a:rPr lang="en-US" sz="3500" b="1" dirty="0" smtClean="0"/>
              <a:t>Romans 5:9-11</a:t>
            </a:r>
            <a:endParaRPr lang="en-US" sz="3500" b="1" dirty="0"/>
          </a:p>
        </p:txBody>
      </p:sp>
      <p:sp>
        <p:nvSpPr>
          <p:cNvPr id="14" name="Content Placeholder 13"/>
          <p:cNvSpPr>
            <a:spLocks noGrp="1"/>
          </p:cNvSpPr>
          <p:nvPr>
            <p:ph idx="1"/>
          </p:nvPr>
        </p:nvSpPr>
        <p:spPr>
          <a:xfrm>
            <a:off x="1562099" y="1460500"/>
            <a:ext cx="4997727" cy="4851400"/>
          </a:xfrm>
        </p:spPr>
        <p:txBody>
          <a:bodyPr>
            <a:noAutofit/>
          </a:bodyPr>
          <a:lstStyle/>
          <a:p>
            <a:r>
              <a:rPr lang="en-US" sz="3200" b="1" baseline="30000" dirty="0"/>
              <a:t>9 </a:t>
            </a:r>
            <a:r>
              <a:rPr lang="en-US" sz="3200" dirty="0"/>
              <a:t>Much more then, being now justified by his blood, we shall be saved from wrath through him.</a:t>
            </a:r>
          </a:p>
          <a:p>
            <a:r>
              <a:rPr lang="en-US" sz="3200" b="1" baseline="30000" dirty="0"/>
              <a:t>10 </a:t>
            </a:r>
            <a:r>
              <a:rPr lang="en-US" sz="3200" dirty="0"/>
              <a:t>For if, when we were enemies, we were reconciled to God by the death of his Son, much more, being reconciled, we shall be saved by his life.</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2770" name="Picture 2" descr="- The Crossbridge (21x18) | Jesus, Christ centered art, Jesus pictu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8754" y="1558165"/>
            <a:ext cx="5146124" cy="4299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032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smtClean="0"/>
              <a:t>The Everlasting </a:t>
            </a:r>
            <a:r>
              <a:rPr lang="en-US" sz="3500" b="1" u="sng" dirty="0" smtClean="0"/>
              <a:t>Gospel</a:t>
            </a:r>
            <a:r>
              <a:rPr lang="en-US" sz="3500" b="1" dirty="0" smtClean="0"/>
              <a:t>:  </a:t>
            </a:r>
            <a:r>
              <a:rPr lang="en-US" sz="3500" b="1" dirty="0" smtClean="0"/>
              <a:t>Romans 5:11</a:t>
            </a:r>
            <a:endParaRPr lang="en-US" sz="3500" b="1" dirty="0"/>
          </a:p>
        </p:txBody>
      </p:sp>
      <p:sp>
        <p:nvSpPr>
          <p:cNvPr id="14" name="Content Placeholder 13"/>
          <p:cNvSpPr>
            <a:spLocks noGrp="1"/>
          </p:cNvSpPr>
          <p:nvPr>
            <p:ph idx="1"/>
          </p:nvPr>
        </p:nvSpPr>
        <p:spPr>
          <a:xfrm>
            <a:off x="1562100" y="1460500"/>
            <a:ext cx="2665344" cy="4851400"/>
          </a:xfrm>
        </p:spPr>
        <p:txBody>
          <a:bodyPr>
            <a:noAutofit/>
          </a:bodyPr>
          <a:lstStyle/>
          <a:p>
            <a:r>
              <a:rPr lang="en-US" sz="3200" b="1" baseline="30000" dirty="0"/>
              <a:t>11 </a:t>
            </a:r>
            <a:r>
              <a:rPr lang="en-US" sz="3200" dirty="0"/>
              <a:t>And not only so, but we also joy in God through our Lord Jesus Christ, by whom we have now received the atonement.</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3794" name="Picture 2" descr="Jesus bridges the gap on Pinterest | Gap, Bridges and Jesus"/>
          <p:cNvPicPr>
            <a:picLocks noChangeAspect="1" noChangeArrowheads="1"/>
          </p:cNvPicPr>
          <p:nvPr/>
        </p:nvPicPr>
        <p:blipFill rotWithShape="1">
          <a:blip r:embed="rId2">
            <a:extLst>
              <a:ext uri="{28A0092B-C50C-407E-A947-70E740481C1C}">
                <a14:useLocalDpi xmlns:a14="http://schemas.microsoft.com/office/drawing/2010/main" val="0"/>
              </a:ext>
            </a:extLst>
          </a:blip>
          <a:srcRect t="16547"/>
          <a:stretch/>
        </p:blipFill>
        <p:spPr bwMode="auto">
          <a:xfrm>
            <a:off x="4489731" y="1416730"/>
            <a:ext cx="4921483" cy="4938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64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a:t>The Everlasting </a:t>
            </a:r>
            <a:r>
              <a:rPr lang="en-US" sz="3500" b="1" u="sng" dirty="0"/>
              <a:t>Gospel</a:t>
            </a:r>
            <a:r>
              <a:rPr lang="en-US" sz="3500" b="1" dirty="0"/>
              <a:t>: </a:t>
            </a:r>
            <a:r>
              <a:rPr lang="en-US" sz="3500" b="1" dirty="0" smtClean="0"/>
              <a:t/>
            </a:r>
            <a:br>
              <a:rPr lang="en-US" sz="3500" b="1" dirty="0" smtClean="0"/>
            </a:br>
            <a:r>
              <a:rPr lang="en-US" sz="3500" b="1" dirty="0" smtClean="0"/>
              <a:t>SDA </a:t>
            </a:r>
            <a:r>
              <a:rPr lang="en-US" sz="3500" b="1" dirty="0" smtClean="0"/>
              <a:t>Quarterly, Monday, April 10</a:t>
            </a:r>
            <a:r>
              <a:rPr lang="en-US" sz="3500" b="1" baseline="30000" dirty="0" smtClean="0"/>
              <a:t>th</a:t>
            </a:r>
            <a:r>
              <a:rPr lang="en-US" sz="3500" b="1" dirty="0" smtClean="0"/>
              <a:t> </a:t>
            </a:r>
            <a:endParaRPr lang="en-US" sz="3500" b="1" dirty="0"/>
          </a:p>
        </p:txBody>
      </p:sp>
      <p:sp>
        <p:nvSpPr>
          <p:cNvPr id="14" name="Content Placeholder 13"/>
          <p:cNvSpPr>
            <a:spLocks noGrp="1"/>
          </p:cNvSpPr>
          <p:nvPr>
            <p:ph idx="1"/>
          </p:nvPr>
        </p:nvSpPr>
        <p:spPr>
          <a:xfrm>
            <a:off x="1562099" y="1843088"/>
            <a:ext cx="9952567" cy="4468812"/>
          </a:xfrm>
        </p:spPr>
        <p:txBody>
          <a:bodyPr>
            <a:noAutofit/>
          </a:bodyPr>
          <a:lstStyle/>
          <a:p>
            <a:pPr marL="0" indent="0">
              <a:buNone/>
            </a:pPr>
            <a:r>
              <a:rPr lang="en-US" sz="3200" dirty="0"/>
              <a:t>The gospel is the incredibly good news of Christ’s death for our sins, His glorious resurrection, and His ever-present love and concern for us. By faith in His shed blood and His resurrection power, we are delivered from both sin’s penalty and power. Christ absorbed the apostle Paul’s thoughts and was at the center of his teaching and preaching. The crucified Christ redeemed him from the condemnation and guilt of his past. The resurrected Christ gave him power for the present, and the returning Christ gave him hope for the future.</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36006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a:t>The Everlasting </a:t>
            </a:r>
            <a:r>
              <a:rPr lang="en-US" sz="3500" b="1" u="sng" dirty="0"/>
              <a:t>Gospel</a:t>
            </a:r>
            <a:r>
              <a:rPr lang="en-US" sz="3500" b="1" dirty="0"/>
              <a:t>: </a:t>
            </a:r>
            <a:r>
              <a:rPr lang="en-US" sz="3500" b="1" dirty="0" smtClean="0"/>
              <a:t/>
            </a:r>
            <a:br>
              <a:rPr lang="en-US" sz="3500" b="1" dirty="0" smtClean="0"/>
            </a:br>
            <a:r>
              <a:rPr lang="en-US" sz="3500" b="1" dirty="0" smtClean="0"/>
              <a:t>SDA </a:t>
            </a:r>
            <a:r>
              <a:rPr lang="en-US" sz="3500" b="1" dirty="0" smtClean="0"/>
              <a:t>Quarterly, Monday, April 10</a:t>
            </a:r>
            <a:r>
              <a:rPr lang="en-US" sz="3500" b="1" baseline="30000" dirty="0" smtClean="0"/>
              <a:t>th</a:t>
            </a:r>
            <a:r>
              <a:rPr lang="en-US" sz="3500" b="1" dirty="0" smtClean="0"/>
              <a:t> </a:t>
            </a:r>
            <a:endParaRPr lang="en-US" sz="3500" b="1" dirty="0"/>
          </a:p>
        </p:txBody>
      </p:sp>
      <p:sp>
        <p:nvSpPr>
          <p:cNvPr id="14" name="Content Placeholder 13"/>
          <p:cNvSpPr>
            <a:spLocks noGrp="1"/>
          </p:cNvSpPr>
          <p:nvPr>
            <p:ph idx="1"/>
          </p:nvPr>
        </p:nvSpPr>
        <p:spPr>
          <a:xfrm>
            <a:off x="1562099" y="1843088"/>
            <a:ext cx="9952567" cy="4468812"/>
          </a:xfrm>
        </p:spPr>
        <p:txBody>
          <a:bodyPr>
            <a:noAutofit/>
          </a:bodyPr>
          <a:lstStyle/>
          <a:p>
            <a:pPr marL="0" indent="0">
              <a:buNone/>
            </a:pPr>
            <a:r>
              <a:rPr lang="en-US" sz="3200" dirty="0"/>
              <a:t>Notice four points in these passages in </a:t>
            </a:r>
            <a:r>
              <a:rPr lang="en-US" sz="3200" dirty="0" smtClean="0"/>
              <a:t>Romans:</a:t>
            </a:r>
          </a:p>
          <a:p>
            <a:pPr marL="514350" indent="-514350">
              <a:buFont typeface="+mj-lt"/>
              <a:buAutoNum type="arabicPeriod"/>
            </a:pPr>
            <a:r>
              <a:rPr lang="en-US" sz="3200" dirty="0" smtClean="0"/>
              <a:t>We </a:t>
            </a:r>
            <a:r>
              <a:rPr lang="en-US" sz="3200" dirty="0"/>
              <a:t>are justified freely by </a:t>
            </a:r>
            <a:r>
              <a:rPr lang="en-US" sz="3200" dirty="0" smtClean="0"/>
              <a:t>grace.  </a:t>
            </a:r>
          </a:p>
          <a:p>
            <a:pPr marL="514350" indent="-514350">
              <a:buFont typeface="+mj-lt"/>
              <a:buAutoNum type="arabicPeriod"/>
            </a:pPr>
            <a:r>
              <a:rPr lang="en-US" sz="3200" dirty="0" smtClean="0"/>
              <a:t>Grace </a:t>
            </a:r>
            <a:r>
              <a:rPr lang="en-US" sz="3200" dirty="0"/>
              <a:t>is a declaration of God’s righteousness</a:t>
            </a:r>
            <a:r>
              <a:rPr lang="en-US" sz="3200" dirty="0" smtClean="0"/>
              <a:t>.</a:t>
            </a:r>
          </a:p>
          <a:p>
            <a:pPr marL="514350" indent="-514350">
              <a:buFont typeface="+mj-lt"/>
              <a:buAutoNum type="arabicPeriod"/>
            </a:pPr>
            <a:r>
              <a:rPr lang="en-US" sz="3200" dirty="0" smtClean="0"/>
              <a:t>Grace </a:t>
            </a:r>
            <a:r>
              <a:rPr lang="en-US" sz="3200" dirty="0"/>
              <a:t>justifies those who by faith accept Jesus</a:t>
            </a:r>
            <a:r>
              <a:rPr lang="en-US" sz="3200" dirty="0" smtClean="0"/>
              <a:t>.</a:t>
            </a:r>
          </a:p>
          <a:p>
            <a:pPr marL="514350" indent="-514350">
              <a:buFont typeface="+mj-lt"/>
              <a:buAutoNum type="arabicPeriod"/>
            </a:pPr>
            <a:r>
              <a:rPr lang="en-US" sz="3200" dirty="0" smtClean="0"/>
              <a:t>God’s </a:t>
            </a:r>
            <a:r>
              <a:rPr lang="en-US" sz="3200" dirty="0"/>
              <a:t>love was demonstrated for us while we were yet sinners.</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87283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3500" b="1" dirty="0"/>
              <a:t>The Everlasting </a:t>
            </a:r>
            <a:r>
              <a:rPr lang="en-US" sz="3500" b="1" u="sng" dirty="0"/>
              <a:t>Gospel</a:t>
            </a:r>
            <a:r>
              <a:rPr lang="en-US" sz="3500" b="1" dirty="0"/>
              <a:t>: </a:t>
            </a:r>
            <a:r>
              <a:rPr lang="en-US" sz="3500" b="1" dirty="0" smtClean="0"/>
              <a:t/>
            </a:r>
            <a:br>
              <a:rPr lang="en-US" sz="3500" b="1" dirty="0" smtClean="0"/>
            </a:br>
            <a:r>
              <a:rPr lang="en-US" sz="3500" b="1" dirty="0" smtClean="0"/>
              <a:t>SDA </a:t>
            </a:r>
            <a:r>
              <a:rPr lang="en-US" sz="3500" b="1" dirty="0" smtClean="0"/>
              <a:t>Quarterly, Monday, April 10</a:t>
            </a:r>
            <a:r>
              <a:rPr lang="en-US" sz="3500" b="1" baseline="30000" dirty="0" smtClean="0"/>
              <a:t>th</a:t>
            </a:r>
            <a:r>
              <a:rPr lang="en-US" sz="3500" b="1" dirty="0" smtClean="0"/>
              <a:t> </a:t>
            </a:r>
            <a:endParaRPr lang="en-US" sz="3500" b="1" dirty="0"/>
          </a:p>
        </p:txBody>
      </p:sp>
      <p:sp>
        <p:nvSpPr>
          <p:cNvPr id="14" name="Content Placeholder 13"/>
          <p:cNvSpPr>
            <a:spLocks noGrp="1"/>
          </p:cNvSpPr>
          <p:nvPr>
            <p:ph idx="1"/>
          </p:nvPr>
        </p:nvSpPr>
        <p:spPr>
          <a:xfrm>
            <a:off x="1562100" y="1690688"/>
            <a:ext cx="10381706" cy="5167312"/>
          </a:xfrm>
        </p:spPr>
        <p:txBody>
          <a:bodyPr>
            <a:noAutofit/>
          </a:bodyPr>
          <a:lstStyle/>
          <a:p>
            <a:pPr marL="0" indent="0">
              <a:buNone/>
            </a:pPr>
            <a:r>
              <a:rPr lang="en-US" sz="3200" dirty="0"/>
              <a:t>Christ’s grace is unmerited, undeserved, and unearned. Jesus died the agonizing, painful death that lost sinners will die. He experienced the fullness of the Father’s wrath, or judgment, against sin. He was rejected so that we could be accepted. He died the death that was ours, so we could live the life that was His.</a:t>
            </a:r>
          </a:p>
          <a:p>
            <a:pPr marL="0" indent="0">
              <a:buNone/>
            </a:pPr>
            <a:r>
              <a:rPr lang="en-US" sz="3200" dirty="0"/>
              <a:t>Any wonder, then, that salvation must be by faith, and without the deeds of the law? What could we possibly add, what could our works, even the best-intentioned, Holy Spirit-filled works, add to what Christ had done for us at the cross?</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1841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Three Angels’ Messages: Revelation </a:t>
            </a:r>
            <a:r>
              <a:rPr lang="en-US" sz="3600" b="1" dirty="0" smtClean="0"/>
              <a:t>14:11-12</a:t>
            </a:r>
            <a:endParaRPr lang="en-US" sz="3600" b="1" dirty="0"/>
          </a:p>
        </p:txBody>
      </p:sp>
      <p:sp>
        <p:nvSpPr>
          <p:cNvPr id="14" name="Content Placeholder 13"/>
          <p:cNvSpPr>
            <a:spLocks noGrp="1"/>
          </p:cNvSpPr>
          <p:nvPr>
            <p:ph idx="1"/>
          </p:nvPr>
        </p:nvSpPr>
        <p:spPr>
          <a:xfrm>
            <a:off x="1562101" y="1825624"/>
            <a:ext cx="4170880" cy="4729287"/>
          </a:xfrm>
        </p:spPr>
        <p:txBody>
          <a:bodyPr>
            <a:noAutofit/>
          </a:bodyPr>
          <a:lstStyle/>
          <a:p>
            <a:r>
              <a:rPr lang="en-US" sz="3200" b="1" baseline="30000" dirty="0"/>
              <a:t>11 </a:t>
            </a:r>
            <a:r>
              <a:rPr lang="en-US" sz="3200" dirty="0"/>
              <a:t>And the smoke of their torment </a:t>
            </a:r>
            <a:r>
              <a:rPr lang="en-US" sz="3200" dirty="0" err="1"/>
              <a:t>ascendeth</a:t>
            </a:r>
            <a:r>
              <a:rPr lang="en-US" sz="3200" dirty="0"/>
              <a:t> up for ever and ever: and they have no rest day nor night, who worship the beast and his image, and whosoever </a:t>
            </a:r>
            <a:r>
              <a:rPr lang="en-US" sz="3200" dirty="0" err="1"/>
              <a:t>receiveth</a:t>
            </a:r>
            <a:r>
              <a:rPr lang="en-US" sz="3200" dirty="0"/>
              <a:t> the mark of his name</a:t>
            </a:r>
            <a:r>
              <a:rPr lang="en-US" sz="3200" dirty="0" smtClean="0"/>
              <a:t>.</a:t>
            </a:r>
            <a:endParaRPr lang="en-US" sz="3200" dirty="0"/>
          </a:p>
        </p:txBody>
      </p:sp>
      <p:pic>
        <p:nvPicPr>
          <p:cNvPr id="15362" name="Picture 2" descr="The Mark of the Beast: What it is &amp; how to avoid 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7545" y="2130511"/>
            <a:ext cx="6029131" cy="382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2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5400" b="1" dirty="0" smtClean="0"/>
              <a:t>Memory Text: Revelation 14:6</a:t>
            </a:r>
            <a:endParaRPr lang="en-US" sz="5400" b="1" dirty="0"/>
          </a:p>
        </p:txBody>
      </p:sp>
      <p:sp>
        <p:nvSpPr>
          <p:cNvPr id="14" name="Content Placeholder 13"/>
          <p:cNvSpPr>
            <a:spLocks noGrp="1"/>
          </p:cNvSpPr>
          <p:nvPr>
            <p:ph idx="1"/>
          </p:nvPr>
        </p:nvSpPr>
        <p:spPr/>
        <p:txBody>
          <a:bodyPr>
            <a:noAutofit/>
          </a:bodyPr>
          <a:lstStyle/>
          <a:p>
            <a:pPr marL="0" lvl="0" indent="0">
              <a:buNone/>
            </a:pPr>
            <a:r>
              <a:rPr lang="en-US" sz="5400" b="1" baseline="30000" dirty="0"/>
              <a:t>6 </a:t>
            </a:r>
            <a:r>
              <a:rPr lang="en-US" sz="5400" dirty="0"/>
              <a:t>And I saw another angel fly in the midst of heaven, having the everlasting gospel to preach unto them that dwell on the earth, and to every nation, and kindred, and tongue, and people,</a:t>
            </a:r>
          </a:p>
        </p:txBody>
      </p:sp>
    </p:spTree>
    <p:extLst>
      <p:ext uri="{BB962C8B-B14F-4D97-AF65-F5344CB8AC3E}">
        <p14:creationId xmlns:p14="http://schemas.microsoft.com/office/powerpoint/2010/main" val="371220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5400" b="1" dirty="0" smtClean="0"/>
              <a:t>Memory Text: Revelation 14:6</a:t>
            </a:r>
            <a:endParaRPr lang="en-US" sz="5400" b="1" dirty="0"/>
          </a:p>
        </p:txBody>
      </p:sp>
      <p:sp>
        <p:nvSpPr>
          <p:cNvPr id="14" name="Content Placeholder 13"/>
          <p:cNvSpPr>
            <a:spLocks noGrp="1"/>
          </p:cNvSpPr>
          <p:nvPr>
            <p:ph idx="1"/>
          </p:nvPr>
        </p:nvSpPr>
        <p:spPr/>
        <p:txBody>
          <a:bodyPr>
            <a:noAutofit/>
          </a:bodyPr>
          <a:lstStyle/>
          <a:p>
            <a:pPr marL="0" lvl="0" indent="0">
              <a:buNone/>
            </a:pPr>
            <a:r>
              <a:rPr lang="en-US" sz="5400" b="1" baseline="30000" dirty="0"/>
              <a:t>6 </a:t>
            </a:r>
            <a:r>
              <a:rPr lang="en-US" sz="5400" dirty="0"/>
              <a:t>And I saw another angel fly in the midst of heaven, having the everlasting gospel </a:t>
            </a:r>
            <a:r>
              <a:rPr lang="en-US" sz="5400" dirty="0">
                <a:solidFill>
                  <a:schemeClr val="accent1">
                    <a:lumMod val="75000"/>
                  </a:schemeClr>
                </a:solidFill>
              </a:rPr>
              <a:t>to preach unto them that dwell on the earth, and to every nation, and kindred, and tongue, and people,</a:t>
            </a:r>
          </a:p>
        </p:txBody>
      </p:sp>
    </p:spTree>
    <p:extLst>
      <p:ext uri="{BB962C8B-B14F-4D97-AF65-F5344CB8AC3E}">
        <p14:creationId xmlns:p14="http://schemas.microsoft.com/office/powerpoint/2010/main" val="358657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4000" b="1" dirty="0" smtClean="0"/>
              <a:t>To Every Nation: Matthew 28:18-20</a:t>
            </a:r>
            <a:endParaRPr lang="en-US" sz="4000" b="1" dirty="0"/>
          </a:p>
        </p:txBody>
      </p:sp>
      <p:sp>
        <p:nvSpPr>
          <p:cNvPr id="14" name="Content Placeholder 13"/>
          <p:cNvSpPr>
            <a:spLocks noGrp="1"/>
          </p:cNvSpPr>
          <p:nvPr>
            <p:ph idx="1"/>
          </p:nvPr>
        </p:nvSpPr>
        <p:spPr>
          <a:xfrm>
            <a:off x="1562100" y="1690688"/>
            <a:ext cx="4581525" cy="4338637"/>
          </a:xfrm>
        </p:spPr>
        <p:txBody>
          <a:bodyPr>
            <a:noAutofit/>
          </a:bodyPr>
          <a:lstStyle/>
          <a:p>
            <a:r>
              <a:rPr lang="en-US" sz="3200" b="1" baseline="30000" dirty="0"/>
              <a:t>18 </a:t>
            </a:r>
            <a:r>
              <a:rPr lang="en-US" sz="3200" dirty="0"/>
              <a:t>And Jesus came and </a:t>
            </a:r>
            <a:r>
              <a:rPr lang="en-US" sz="3200" dirty="0" err="1"/>
              <a:t>spake</a:t>
            </a:r>
            <a:r>
              <a:rPr lang="en-US" sz="3200" dirty="0"/>
              <a:t> unto them, saying, All power is given unto me in heaven and in earth.</a:t>
            </a:r>
          </a:p>
          <a:p>
            <a:r>
              <a:rPr lang="en-US" sz="3200" b="1" baseline="30000" dirty="0"/>
              <a:t>19 </a:t>
            </a:r>
            <a:r>
              <a:rPr lang="en-US" sz="3200" dirty="0"/>
              <a:t>Go ye therefore, and teach all nations, baptizing them in the name of the Father, and of the Son, and of the Holy Ghost</a:t>
            </a:r>
            <a:r>
              <a:rPr lang="en-US" sz="3200" dirty="0" smtClean="0"/>
              <a:t>:</a:t>
            </a:r>
            <a:endParaRPr lang="en-US" sz="3200" dirty="0"/>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5842" name="Picture 2" descr="Go ye therefore, and teach all nations, baptizing them in the name of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2100" y="1352549"/>
            <a:ext cx="4514850" cy="5505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07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4000" b="1" dirty="0" smtClean="0"/>
              <a:t>To Every Nation: Matthew 28:18-20</a:t>
            </a:r>
            <a:endParaRPr lang="en-US" sz="4000" b="1" dirty="0"/>
          </a:p>
        </p:txBody>
      </p:sp>
      <p:sp>
        <p:nvSpPr>
          <p:cNvPr id="14" name="Content Placeholder 13"/>
          <p:cNvSpPr>
            <a:spLocks noGrp="1"/>
          </p:cNvSpPr>
          <p:nvPr>
            <p:ph idx="1"/>
          </p:nvPr>
        </p:nvSpPr>
        <p:spPr>
          <a:xfrm>
            <a:off x="1562100" y="1690688"/>
            <a:ext cx="3595688" cy="5167312"/>
          </a:xfrm>
        </p:spPr>
        <p:txBody>
          <a:bodyPr>
            <a:noAutofit/>
          </a:bodyPr>
          <a:lstStyle/>
          <a:p>
            <a:r>
              <a:rPr lang="en-US" sz="3200" b="1" baseline="30000" dirty="0" smtClean="0"/>
              <a:t>20</a:t>
            </a:r>
            <a:r>
              <a:rPr lang="en-US" sz="3200" b="1" baseline="30000" dirty="0"/>
              <a:t> </a:t>
            </a:r>
            <a:r>
              <a:rPr lang="en-US" sz="3200" dirty="0"/>
              <a:t>Teaching them to observe all things whatsoever I have commanded you: and, lo, I am with you always, even unto the end of the world. Amen.</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4818" name="Picture 2" descr="Go Teach All Nations Drawing by Norma Boeckler | Fine Art America"/>
          <p:cNvPicPr>
            <a:picLocks noChangeAspect="1" noChangeArrowheads="1"/>
          </p:cNvPicPr>
          <p:nvPr/>
        </p:nvPicPr>
        <p:blipFill rotWithShape="1">
          <a:blip r:embed="rId2">
            <a:extLst>
              <a:ext uri="{28A0092B-C50C-407E-A947-70E740481C1C}">
                <a14:useLocalDpi xmlns:a14="http://schemas.microsoft.com/office/drawing/2010/main" val="0"/>
              </a:ext>
            </a:extLst>
          </a:blip>
          <a:srcRect t="19902"/>
          <a:stretch/>
        </p:blipFill>
        <p:spPr bwMode="auto">
          <a:xfrm>
            <a:off x="5640910" y="1500188"/>
            <a:ext cx="4018368" cy="5200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52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4000" b="1" dirty="0" smtClean="0"/>
              <a:t>To Every Nation: Matthew 24:14</a:t>
            </a:r>
            <a:endParaRPr lang="en-US" sz="4000" b="1" dirty="0"/>
          </a:p>
        </p:txBody>
      </p:sp>
      <p:sp>
        <p:nvSpPr>
          <p:cNvPr id="14" name="Content Placeholder 13"/>
          <p:cNvSpPr>
            <a:spLocks noGrp="1"/>
          </p:cNvSpPr>
          <p:nvPr>
            <p:ph idx="1"/>
          </p:nvPr>
        </p:nvSpPr>
        <p:spPr>
          <a:xfrm>
            <a:off x="1562100" y="1690688"/>
            <a:ext cx="3595688" cy="5167312"/>
          </a:xfrm>
        </p:spPr>
        <p:txBody>
          <a:bodyPr>
            <a:noAutofit/>
          </a:bodyPr>
          <a:lstStyle/>
          <a:p>
            <a:r>
              <a:rPr lang="en-US" sz="3200" b="1" baseline="30000" dirty="0"/>
              <a:t>14 </a:t>
            </a:r>
            <a:r>
              <a:rPr lang="en-US" sz="3200" dirty="0"/>
              <a:t>And this gospel of the kingdom shall be preached in all the world for a witness unto all nations; and then shall the end come.</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9938" name="Picture 2" descr="Pin on love of Christ"/>
          <p:cNvPicPr>
            <a:picLocks noChangeAspect="1" noChangeArrowheads="1"/>
          </p:cNvPicPr>
          <p:nvPr/>
        </p:nvPicPr>
        <p:blipFill rotWithShape="1">
          <a:blip r:embed="rId2">
            <a:extLst>
              <a:ext uri="{28A0092B-C50C-407E-A947-70E740481C1C}">
                <a14:useLocalDpi xmlns:a14="http://schemas.microsoft.com/office/drawing/2010/main" val="0"/>
              </a:ext>
            </a:extLst>
          </a:blip>
          <a:srcRect t="7246"/>
          <a:stretch/>
        </p:blipFill>
        <p:spPr bwMode="auto">
          <a:xfrm>
            <a:off x="5157788" y="1690688"/>
            <a:ext cx="6786018" cy="4674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012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4000" b="1" dirty="0" smtClean="0"/>
              <a:t>To Every Nation: Acts 1:6-9</a:t>
            </a:r>
            <a:endParaRPr lang="en-US" sz="4000" b="1" dirty="0"/>
          </a:p>
        </p:txBody>
      </p:sp>
      <p:sp>
        <p:nvSpPr>
          <p:cNvPr id="14" name="Content Placeholder 13"/>
          <p:cNvSpPr>
            <a:spLocks noGrp="1"/>
          </p:cNvSpPr>
          <p:nvPr>
            <p:ph idx="1"/>
          </p:nvPr>
        </p:nvSpPr>
        <p:spPr>
          <a:xfrm>
            <a:off x="1562100" y="1471613"/>
            <a:ext cx="3067050" cy="5386387"/>
          </a:xfrm>
        </p:spPr>
        <p:txBody>
          <a:bodyPr>
            <a:noAutofit/>
          </a:bodyPr>
          <a:lstStyle/>
          <a:p>
            <a:r>
              <a:rPr lang="en-US" sz="3200" b="1" baseline="30000" dirty="0"/>
              <a:t>6 </a:t>
            </a:r>
            <a:r>
              <a:rPr lang="en-US" sz="3200" dirty="0"/>
              <a:t>When they therefore were come together, they asked of him, saying, Lord, wilt thou at this time restore again the kingdom to Israel</a:t>
            </a:r>
            <a:r>
              <a:rPr lang="en-US" sz="3200" dirty="0" smtClean="0"/>
              <a:t>?</a:t>
            </a:r>
            <a:endParaRPr lang="en-US" sz="3200" dirty="0"/>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62" name="Picture 2" descr="One day when Jesus was with them on the Mount of Olives he told them, ‘You will receive power when the Holy Spirit comes on you – Slid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9225" y="1479550"/>
            <a:ext cx="6527800" cy="4895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94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4000" b="1" dirty="0" smtClean="0"/>
              <a:t>To Every Nation: Acts 1:6-9</a:t>
            </a:r>
            <a:endParaRPr lang="en-US" sz="4000" b="1" dirty="0"/>
          </a:p>
        </p:txBody>
      </p:sp>
      <p:sp>
        <p:nvSpPr>
          <p:cNvPr id="14" name="Content Placeholder 13"/>
          <p:cNvSpPr>
            <a:spLocks noGrp="1"/>
          </p:cNvSpPr>
          <p:nvPr>
            <p:ph idx="1"/>
          </p:nvPr>
        </p:nvSpPr>
        <p:spPr>
          <a:xfrm>
            <a:off x="1562100" y="1471613"/>
            <a:ext cx="3067050" cy="5386387"/>
          </a:xfrm>
        </p:spPr>
        <p:txBody>
          <a:bodyPr>
            <a:noAutofit/>
          </a:bodyPr>
          <a:lstStyle/>
          <a:p>
            <a:r>
              <a:rPr lang="en-US" sz="3200" b="1" baseline="30000" dirty="0"/>
              <a:t>7 </a:t>
            </a:r>
            <a:r>
              <a:rPr lang="en-US" sz="3200" dirty="0"/>
              <a:t>And he said unto them, It is not for you to know the times or the seasons, which the Father hath put in his own power.</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986" name="Picture 2" descr="After rising from the dead, Jesus met with his disciples and followers, giving convincing proofs that he was alive. He appeared to them over a period of forty days and spoke about the Kingdom of God. – Slid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3488" y="1471613"/>
            <a:ext cx="6084887" cy="4563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406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4000" b="1" dirty="0" smtClean="0"/>
              <a:t>To Every Nation: Acts 1:6-9</a:t>
            </a:r>
            <a:endParaRPr lang="en-US" sz="4000" b="1" dirty="0"/>
          </a:p>
        </p:txBody>
      </p:sp>
      <p:sp>
        <p:nvSpPr>
          <p:cNvPr id="14" name="Content Placeholder 13"/>
          <p:cNvSpPr>
            <a:spLocks noGrp="1"/>
          </p:cNvSpPr>
          <p:nvPr>
            <p:ph idx="1"/>
          </p:nvPr>
        </p:nvSpPr>
        <p:spPr>
          <a:xfrm>
            <a:off x="1562099" y="1471613"/>
            <a:ext cx="4138613" cy="5386387"/>
          </a:xfrm>
        </p:spPr>
        <p:txBody>
          <a:bodyPr>
            <a:noAutofit/>
          </a:bodyPr>
          <a:lstStyle/>
          <a:p>
            <a:r>
              <a:rPr lang="en-US" sz="3200" b="1" baseline="30000" dirty="0"/>
              <a:t>8 </a:t>
            </a:r>
            <a:r>
              <a:rPr lang="en-US" sz="3200" dirty="0"/>
              <a:t>But ye shall receive power, after that the Holy Ghost is come upon you: and ye shall be witnesses unto me both in Jerusalem, and in all Judaea, and in Samaria, and unto the uttermost part of the earth.</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3010" name="Picture 2" descr="Once, while eating with them, Jesus commanded, ‘Do not leave Jerusalem, but wait for the gift my Father promised, which I have spoken about. John baptised with water, but in a few days you will be baptised with the Holy Spirit.’ – Slid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0712" y="1471613"/>
            <a:ext cx="6191248" cy="4643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085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10381706" cy="1325563"/>
          </a:xfrm>
        </p:spPr>
        <p:txBody>
          <a:bodyPr>
            <a:noAutofit/>
          </a:bodyPr>
          <a:lstStyle/>
          <a:p>
            <a:r>
              <a:rPr lang="en-US" sz="4000" b="1" dirty="0" smtClean="0"/>
              <a:t>To Every Nation: Acts 1:6-9</a:t>
            </a:r>
            <a:endParaRPr lang="en-US" sz="4000" b="1" dirty="0"/>
          </a:p>
        </p:txBody>
      </p:sp>
      <p:sp>
        <p:nvSpPr>
          <p:cNvPr id="14" name="Content Placeholder 13"/>
          <p:cNvSpPr>
            <a:spLocks noGrp="1"/>
          </p:cNvSpPr>
          <p:nvPr>
            <p:ph idx="1"/>
          </p:nvPr>
        </p:nvSpPr>
        <p:spPr>
          <a:xfrm>
            <a:off x="1562099" y="1471613"/>
            <a:ext cx="2838451" cy="5386387"/>
          </a:xfrm>
        </p:spPr>
        <p:txBody>
          <a:bodyPr>
            <a:noAutofit/>
          </a:bodyPr>
          <a:lstStyle/>
          <a:p>
            <a:r>
              <a:rPr lang="en-US" sz="3200" b="1" baseline="30000" dirty="0"/>
              <a:t>9 </a:t>
            </a:r>
            <a:r>
              <a:rPr lang="en-US" sz="3200" dirty="0"/>
              <a:t>And when he had spoken these things, while they beheld, he was taken up; and a cloud received him out of their sight.</a:t>
            </a:r>
          </a:p>
        </p:txBody>
      </p:sp>
      <p:sp>
        <p:nvSpPr>
          <p:cNvPr id="2" name="AutoShape 2" descr="Jesus Resurrected - Christ's Risen Appearances ~ Christian Bible Study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4034" name="Picture 2" descr="After Jesus said this, He was taken up before their very eyes, and a cloud hid him from their sight. – Slid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4699" y="1471613"/>
            <a:ext cx="6248398" cy="468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972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2100" y="365125"/>
            <a:ext cx="10325100" cy="1325563"/>
          </a:xfrm>
        </p:spPr>
        <p:txBody>
          <a:bodyPr>
            <a:normAutofit/>
          </a:bodyPr>
          <a:lstStyle/>
          <a:p>
            <a:r>
              <a:rPr lang="en-US" sz="3600" b="1" dirty="0" smtClean="0"/>
              <a:t>To Every Nation:  </a:t>
            </a:r>
            <a:br>
              <a:rPr lang="en-US" sz="3600" b="1" dirty="0" smtClean="0"/>
            </a:br>
            <a:r>
              <a:rPr lang="en-US" sz="3600" b="1" dirty="0" smtClean="0"/>
              <a:t>The Great Controversy, p. 612</a:t>
            </a:r>
            <a:endParaRPr lang="en-US" sz="3600" dirty="0"/>
          </a:p>
        </p:txBody>
      </p:sp>
      <p:sp>
        <p:nvSpPr>
          <p:cNvPr id="3" name="Content Placeholder 2"/>
          <p:cNvSpPr>
            <a:spLocks noGrp="1"/>
          </p:cNvSpPr>
          <p:nvPr>
            <p:ph idx="1"/>
          </p:nvPr>
        </p:nvSpPr>
        <p:spPr>
          <a:xfrm>
            <a:off x="1562100" y="1690688"/>
            <a:ext cx="10010776" cy="4772025"/>
          </a:xfrm>
          <a:solidFill>
            <a:srgbClr val="E2FEFF"/>
          </a:solidFill>
        </p:spPr>
        <p:txBody>
          <a:bodyPr>
            <a:noAutofit/>
          </a:bodyPr>
          <a:lstStyle/>
          <a:p>
            <a:pPr marL="0" indent="0">
              <a:buNone/>
            </a:pPr>
            <a:r>
              <a:rPr lang="en-US" sz="3400" dirty="0"/>
              <a:t>Servants of God, with their faces lighted up and shining with holy consecration, will hasten from place to place to proclaim the message from heaven. By thousands of voices, all over the earth, the warning will be given. Miracles will be wrought, the sick will be healed, and signs and wonders will follow the believers. Satan also works, with lying wonders, even bringing down fire from heaven in the sight of men. </a:t>
            </a:r>
            <a:r>
              <a:rPr lang="en-US" sz="3400" dirty="0">
                <a:hlinkClick r:id="rId2"/>
              </a:rPr>
              <a:t>Revelation 13:13</a:t>
            </a:r>
            <a:r>
              <a:rPr lang="en-US" sz="3400" dirty="0"/>
              <a:t>. Thus the inhabitants of the earth will be brought to take their stand. </a:t>
            </a:r>
            <a:endParaRPr lang="en-US" sz="3400" dirty="0"/>
          </a:p>
        </p:txBody>
      </p:sp>
    </p:spTree>
    <p:extLst>
      <p:ext uri="{BB962C8B-B14F-4D97-AF65-F5344CB8AC3E}">
        <p14:creationId xmlns:p14="http://schemas.microsoft.com/office/powerpoint/2010/main" val="3972982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62100" y="365125"/>
            <a:ext cx="9791700" cy="1325563"/>
          </a:xfrm>
        </p:spPr>
        <p:txBody>
          <a:bodyPr>
            <a:noAutofit/>
          </a:bodyPr>
          <a:lstStyle/>
          <a:p>
            <a:r>
              <a:rPr lang="en-US" sz="3600" b="1" dirty="0" smtClean="0"/>
              <a:t>Three Angels’ Messages: Revelation </a:t>
            </a:r>
            <a:r>
              <a:rPr lang="en-US" sz="3600" b="1" dirty="0" smtClean="0"/>
              <a:t>14:12</a:t>
            </a:r>
            <a:endParaRPr lang="en-US" sz="3600" b="1" dirty="0"/>
          </a:p>
        </p:txBody>
      </p:sp>
      <p:sp>
        <p:nvSpPr>
          <p:cNvPr id="14" name="Content Placeholder 13"/>
          <p:cNvSpPr>
            <a:spLocks noGrp="1"/>
          </p:cNvSpPr>
          <p:nvPr>
            <p:ph idx="1"/>
          </p:nvPr>
        </p:nvSpPr>
        <p:spPr>
          <a:xfrm>
            <a:off x="1562101" y="1825624"/>
            <a:ext cx="2640030" cy="4729287"/>
          </a:xfrm>
        </p:spPr>
        <p:txBody>
          <a:bodyPr>
            <a:noAutofit/>
          </a:bodyPr>
          <a:lstStyle/>
          <a:p>
            <a:r>
              <a:rPr lang="en-US" sz="3200" b="1" baseline="30000" dirty="0" smtClean="0"/>
              <a:t>12</a:t>
            </a:r>
            <a:r>
              <a:rPr lang="en-US" sz="3200" b="1" baseline="30000" dirty="0"/>
              <a:t> </a:t>
            </a:r>
            <a:r>
              <a:rPr lang="en-US" sz="3200" dirty="0"/>
              <a:t>Here is the patience of the saints: here are they that keep the commandments of God, and the faith of Jesus.</a:t>
            </a:r>
          </a:p>
        </p:txBody>
      </p:sp>
      <p:pic>
        <p:nvPicPr>
          <p:cNvPr id="14338" name="Picture 2" descr="Patience | Christian quotes, Favorite quotes, Quo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8802" y="1690688"/>
            <a:ext cx="7424374" cy="4494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96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2100" y="365125"/>
            <a:ext cx="10325100" cy="1325563"/>
          </a:xfrm>
        </p:spPr>
        <p:txBody>
          <a:bodyPr>
            <a:normAutofit/>
          </a:bodyPr>
          <a:lstStyle/>
          <a:p>
            <a:r>
              <a:rPr lang="en-US" sz="3600" b="1" dirty="0"/>
              <a:t>To Every Nation:</a:t>
            </a:r>
            <a:r>
              <a:rPr lang="en-US" sz="3600" b="1" dirty="0" smtClean="0"/>
              <a:t/>
            </a:r>
            <a:br>
              <a:rPr lang="en-US" sz="3600" b="1" dirty="0" smtClean="0"/>
            </a:br>
            <a:r>
              <a:rPr lang="en-US" sz="3600" b="1" dirty="0" smtClean="0"/>
              <a:t>The Great Controversy, p. 612</a:t>
            </a:r>
            <a:endParaRPr lang="en-US" sz="3600" dirty="0"/>
          </a:p>
        </p:txBody>
      </p:sp>
      <p:sp>
        <p:nvSpPr>
          <p:cNvPr id="3" name="Content Placeholder 2"/>
          <p:cNvSpPr>
            <a:spLocks noGrp="1"/>
          </p:cNvSpPr>
          <p:nvPr>
            <p:ph idx="1"/>
          </p:nvPr>
        </p:nvSpPr>
        <p:spPr>
          <a:xfrm>
            <a:off x="1562099" y="1859620"/>
            <a:ext cx="9554539" cy="4555467"/>
          </a:xfrm>
          <a:solidFill>
            <a:srgbClr val="E2FEFF"/>
          </a:solidFill>
        </p:spPr>
        <p:txBody>
          <a:bodyPr>
            <a:noAutofit/>
          </a:bodyPr>
          <a:lstStyle/>
          <a:p>
            <a:pPr marL="0" indent="0">
              <a:buNone/>
            </a:pPr>
            <a:r>
              <a:rPr lang="en-US" sz="3600" dirty="0"/>
              <a:t>The message will be carried not so much by argument as by the deep conviction of the Spirit of God. The arguments have been presented. The seed has been sown, and now it will spring up and bear fruit. The publications distributed by missionary workers have exerted their influence, yet many whose minds were impressed have been prevented from fully comprehending the truth or from yielding obedience. </a:t>
            </a:r>
            <a:r>
              <a:rPr lang="en-US" sz="3200" dirty="0"/>
              <a:t/>
            </a:r>
            <a:br>
              <a:rPr lang="en-US" sz="3200" dirty="0"/>
            </a:br>
            <a:endParaRPr lang="en-US" sz="3200" dirty="0"/>
          </a:p>
        </p:txBody>
      </p:sp>
    </p:spTree>
    <p:extLst>
      <p:ext uri="{BB962C8B-B14F-4D97-AF65-F5344CB8AC3E}">
        <p14:creationId xmlns:p14="http://schemas.microsoft.com/office/powerpoint/2010/main" val="2683576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2100" y="365125"/>
            <a:ext cx="10325100" cy="1325563"/>
          </a:xfrm>
        </p:spPr>
        <p:txBody>
          <a:bodyPr>
            <a:normAutofit/>
          </a:bodyPr>
          <a:lstStyle/>
          <a:p>
            <a:r>
              <a:rPr lang="en-US" sz="3600" b="1" dirty="0"/>
              <a:t>To Every Nation:</a:t>
            </a:r>
            <a:r>
              <a:rPr lang="en-US" sz="3600" b="1" dirty="0" smtClean="0"/>
              <a:t/>
            </a:r>
            <a:br>
              <a:rPr lang="en-US" sz="3600" b="1" dirty="0" smtClean="0"/>
            </a:br>
            <a:r>
              <a:rPr lang="en-US" sz="3600" b="1" dirty="0" smtClean="0"/>
              <a:t>The Great Controversy, p. 612</a:t>
            </a:r>
            <a:endParaRPr lang="en-US" sz="3600" dirty="0"/>
          </a:p>
        </p:txBody>
      </p:sp>
      <p:sp>
        <p:nvSpPr>
          <p:cNvPr id="3" name="Content Placeholder 2"/>
          <p:cNvSpPr>
            <a:spLocks noGrp="1"/>
          </p:cNvSpPr>
          <p:nvPr>
            <p:ph idx="1"/>
          </p:nvPr>
        </p:nvSpPr>
        <p:spPr>
          <a:xfrm>
            <a:off x="1562099" y="1859620"/>
            <a:ext cx="9554539" cy="4141129"/>
          </a:xfrm>
          <a:solidFill>
            <a:srgbClr val="E2FEFF"/>
          </a:solidFill>
        </p:spPr>
        <p:txBody>
          <a:bodyPr>
            <a:noAutofit/>
          </a:bodyPr>
          <a:lstStyle/>
          <a:p>
            <a:pPr marL="0" indent="0">
              <a:buNone/>
            </a:pPr>
            <a:r>
              <a:rPr lang="en-US" sz="3600" dirty="0" smtClean="0"/>
              <a:t>Now </a:t>
            </a:r>
            <a:r>
              <a:rPr lang="en-US" sz="3600" dirty="0"/>
              <a:t>the rays of light penetrate everywhere, the truth is seen in its clearness, and the honest children of God sever the bands which have held them. Family connections, church relations, are powerless to stay them now. Truth is more precious than all besides. Notwithstanding the agencies combined against the truth, a large number take their stand upon the Lord's side. </a:t>
            </a:r>
          </a:p>
        </p:txBody>
      </p:sp>
    </p:spTree>
    <p:extLst>
      <p:ext uri="{BB962C8B-B14F-4D97-AF65-F5344CB8AC3E}">
        <p14:creationId xmlns:p14="http://schemas.microsoft.com/office/powerpoint/2010/main" val="263459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r>
              <a:rPr lang="en-US" sz="6000" b="1" dirty="0" smtClean="0">
                <a:solidFill>
                  <a:schemeClr val="accent6">
                    <a:lumMod val="75000"/>
                  </a:schemeClr>
                </a:solidFill>
              </a:rPr>
              <a:t>And HAPPY SABBATH!</a:t>
            </a:r>
            <a:endParaRPr lang="en-US" sz="6000" b="1" dirty="0">
              <a:solidFill>
                <a:schemeClr val="accent6">
                  <a:lumMod val="75000"/>
                </a:schemeClr>
              </a:solidFill>
            </a:endParaRPr>
          </a:p>
        </p:txBody>
      </p:sp>
    </p:spTree>
    <p:extLst>
      <p:ext uri="{BB962C8B-B14F-4D97-AF65-F5344CB8AC3E}">
        <p14:creationId xmlns:p14="http://schemas.microsoft.com/office/powerpoint/2010/main" val="997081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loud skipper design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Cloud skipper design slides.potx" id="{A839CB2D-CAF8-4C90-9E08-F1ACA2C5BDD5}" vid="{4C3DFA96-B4CF-43D6-AFA3-6C4764C0CD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Cloud skipper design slides</Template>
  <TotalTime>356</TotalTime>
  <Words>2351</Words>
  <Application>Microsoft Office PowerPoint</Application>
  <PresentationFormat>Widescreen</PresentationFormat>
  <Paragraphs>237</Paragraphs>
  <Slides>92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92</vt:i4>
      </vt:variant>
    </vt:vector>
  </HeadingPairs>
  <TitlesOfParts>
    <vt:vector size="96" baseType="lpstr">
      <vt:lpstr>Arial</vt:lpstr>
      <vt:lpstr>Calibri</vt:lpstr>
      <vt:lpstr>Cambria</vt:lpstr>
      <vt:lpstr>Cloud skipper design template</vt:lpstr>
      <vt:lpstr>The Everlasting Gospel</vt:lpstr>
      <vt:lpstr>Memory Text: Revelation 14:6</vt:lpstr>
      <vt:lpstr>Three Angels’ Messages: Revelation 14:6-12</vt:lpstr>
      <vt:lpstr>Three Angels’ Messages: Revelation 14:7-12</vt:lpstr>
      <vt:lpstr>Three Angels’ Messages: Revelation 14:8-12</vt:lpstr>
      <vt:lpstr>Three Angels’ Messages: Revelation 14:9-12</vt:lpstr>
      <vt:lpstr>Three Angels’ Messages: Revelation 14:10-12</vt:lpstr>
      <vt:lpstr>Three Angels’ Messages: Revelation 14:11-12</vt:lpstr>
      <vt:lpstr>Three Angels’ Messages: Revelation 14:12</vt:lpstr>
      <vt:lpstr>SDA Quarterly:  The Shema</vt:lpstr>
      <vt:lpstr>SDA Quarterly: Sabbath, April 8th </vt:lpstr>
      <vt:lpstr>SDA Quarterly: Sabbath, April 8th </vt:lpstr>
      <vt:lpstr>Memory Text: Revelation 14:6</vt:lpstr>
      <vt:lpstr>Memory Text: Revelation 14:6</vt:lpstr>
      <vt:lpstr>And I saw…</vt:lpstr>
      <vt:lpstr>Memory Text: Revelation 14:6</vt:lpstr>
      <vt:lpstr>Memory Text: Revelation 14:6</vt:lpstr>
      <vt:lpstr>Another angel</vt:lpstr>
      <vt:lpstr>Another angel</vt:lpstr>
      <vt:lpstr>Another angel</vt:lpstr>
      <vt:lpstr>Another angel</vt:lpstr>
      <vt:lpstr>Another angel</vt:lpstr>
      <vt:lpstr>Memory Text: Revelation 14:6</vt:lpstr>
      <vt:lpstr>Memory Text: Revelation 14:6</vt:lpstr>
      <vt:lpstr>In the midst of heaven</vt:lpstr>
      <vt:lpstr>Memory Text: Revelation 14:6</vt:lpstr>
      <vt:lpstr>Memory Text: Revelation 14:6</vt:lpstr>
      <vt:lpstr>The Everlasting Gospel</vt:lpstr>
      <vt:lpstr>The Everlasting Gospel</vt:lpstr>
      <vt:lpstr>The Everlasting Gospel:  Revelation 13:7-8</vt:lpstr>
      <vt:lpstr>The Everlasting Gospel:  1 Peter 1:1-25</vt:lpstr>
      <vt:lpstr>The Everlasting Gospel:  1 Peter 1:2-25</vt:lpstr>
      <vt:lpstr>The Everlasting Gospel:  1 Peter 1:3-25</vt:lpstr>
      <vt:lpstr>The Everlasting Gospel:  1 Peter 1:4-25</vt:lpstr>
      <vt:lpstr>The Everlasting Gospel:  1 Peter 1:6-25</vt:lpstr>
      <vt:lpstr>The Everlasting Gospel:  1 Peter 1:8-25</vt:lpstr>
      <vt:lpstr>The Everlasting Gospel:  1 Peter 1:10-25</vt:lpstr>
      <vt:lpstr>The Everlasting Gospel:  1 Peter 1:10-25</vt:lpstr>
      <vt:lpstr>The Everlasting Gospel:  1 Peter 1:11-25</vt:lpstr>
      <vt:lpstr>The Everlasting Gospel:  1 Peter 1:11-25</vt:lpstr>
      <vt:lpstr>The Everlasting Gospel:  1 Peter 1:12-25</vt:lpstr>
      <vt:lpstr>The Everlasting Gospel:  1 Peter 1:12-25</vt:lpstr>
      <vt:lpstr>The Everlasting Gospel:  1 Peter 1:13-25</vt:lpstr>
      <vt:lpstr>The Everlasting Gospel:  1 Peter 1:15-25</vt:lpstr>
      <vt:lpstr>The Everlasting Gospel:  1 Peter 1:17-25</vt:lpstr>
      <vt:lpstr>The Everlasting Gospel:  1 Peter 1:18-25</vt:lpstr>
      <vt:lpstr>The Everlasting Gospel:  1 Peter 1:20-25</vt:lpstr>
      <vt:lpstr>The Everlasting Gospel:  1 Peter 1:22-25</vt:lpstr>
      <vt:lpstr>The Everlasting Gospel:  1 Peter 1:23-25</vt:lpstr>
      <vt:lpstr>The Everlasting Gospel:  1 Peter 1:25</vt:lpstr>
      <vt:lpstr>The Everlasting Gospel:   The Desire of Ages p. 22</vt:lpstr>
      <vt:lpstr>The Everlasting Gospel:   The Desire of Ages p. 22</vt:lpstr>
      <vt:lpstr>The Everlasting Gospel:  1 Corinthians 15:1-11</vt:lpstr>
      <vt:lpstr>The Everlasting Gospel:  1 Corinthians 15:1-11</vt:lpstr>
      <vt:lpstr>The Everlasting Gospel:  1 Corinthians 15:3-11</vt:lpstr>
      <vt:lpstr>The Everlasting Gospel:  1 Corinthians 15:3-11</vt:lpstr>
      <vt:lpstr>The Everlasting Gospel:  1 Corinthians 15:3-11</vt:lpstr>
      <vt:lpstr>The Everlasting Gospel:  1 Corinthians 15:5-11</vt:lpstr>
      <vt:lpstr>The Everlasting Gospel:  1 Corinthians 15:8-11</vt:lpstr>
      <vt:lpstr>The Everlasting Gospel:  1 Corinthians 15:8-11</vt:lpstr>
      <vt:lpstr>The Everlasting Gospel:  1 Corinthians 15:10-11</vt:lpstr>
      <vt:lpstr>The Everlasting Gospel:  1 Corinthians 15:11</vt:lpstr>
      <vt:lpstr>The Everlasting Gospel:  1 Corinthians 15:11</vt:lpstr>
      <vt:lpstr>The Everlasting Gospel:  1 Corinthians 15:11</vt:lpstr>
      <vt:lpstr>The Everlasting Gospel:  1 Corinthians 15:11</vt:lpstr>
      <vt:lpstr>The Everlasting Gospel:  Romans 3:19-28</vt:lpstr>
      <vt:lpstr>The Everlasting Gospel:  Romans 3:21-28</vt:lpstr>
      <vt:lpstr>The Everlasting Gospel:  Romans 3:21-28</vt:lpstr>
      <vt:lpstr>The Everlasting Gospel:  Romans 3:21-28</vt:lpstr>
      <vt:lpstr>The Everlasting Gospel:  Romans 3:21-28</vt:lpstr>
      <vt:lpstr>The Everlasting Gospel:  Romans 3:22-28</vt:lpstr>
      <vt:lpstr>The Everlasting Gospel:  Romans 3:25-28</vt:lpstr>
      <vt:lpstr>The Everlasting Gospel:  Romans 3:27-28</vt:lpstr>
      <vt:lpstr>The Everlasting Gospel:  Romans 5:6-11</vt:lpstr>
      <vt:lpstr>The Everlasting Gospel:  Romans 5:9-11</vt:lpstr>
      <vt:lpstr>The Everlasting Gospel:  Romans 5:11</vt:lpstr>
      <vt:lpstr>The Everlasting Gospel:  SDA Quarterly, Monday, April 10th </vt:lpstr>
      <vt:lpstr>The Everlasting Gospel:  SDA Quarterly, Monday, April 10th </vt:lpstr>
      <vt:lpstr>The Everlasting Gospel:  SDA Quarterly, Monday, April 10th </vt:lpstr>
      <vt:lpstr>Memory Text: Revelation 14:6</vt:lpstr>
      <vt:lpstr>Memory Text: Revelation 14:6</vt:lpstr>
      <vt:lpstr>To Every Nation: Matthew 28:18-20</vt:lpstr>
      <vt:lpstr>To Every Nation: Matthew 28:18-20</vt:lpstr>
      <vt:lpstr>To Every Nation: Matthew 24:14</vt:lpstr>
      <vt:lpstr>To Every Nation: Acts 1:6-9</vt:lpstr>
      <vt:lpstr>To Every Nation: Acts 1:6-9</vt:lpstr>
      <vt:lpstr>To Every Nation: Acts 1:6-9</vt:lpstr>
      <vt:lpstr>To Every Nation: Acts 1:6-9</vt:lpstr>
      <vt:lpstr>To Every Nation:   The Great Controversy, p. 612</vt:lpstr>
      <vt:lpstr>To Every Nation: The Great Controversy, p. 612</vt:lpstr>
      <vt:lpstr>To Every Nation: The Great Controversy, p. 612</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38</cp:revision>
  <dcterms:created xsi:type="dcterms:W3CDTF">2023-04-14T22:09:00Z</dcterms:created>
  <dcterms:modified xsi:type="dcterms:W3CDTF">2023-04-15T04:07:53Z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