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61" r:id="rId6"/>
    <p:sldId id="263" r:id="rId7"/>
    <p:sldId id="262" r:id="rId8"/>
    <p:sldId id="264" r:id="rId9"/>
    <p:sldId id="265" r:id="rId10"/>
    <p:sldId id="266" r:id="rId11"/>
    <p:sldId id="267" r:id="rId12"/>
    <p:sldId id="270" r:id="rId13"/>
    <p:sldId id="268"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324" r:id="rId43"/>
    <p:sldId id="368" r:id="rId44"/>
    <p:sldId id="298" r:id="rId45"/>
    <p:sldId id="369" r:id="rId46"/>
    <p:sldId id="299" r:id="rId47"/>
    <p:sldId id="300" r:id="rId48"/>
    <p:sldId id="302" r:id="rId49"/>
    <p:sldId id="301" r:id="rId50"/>
    <p:sldId id="303" r:id="rId51"/>
    <p:sldId id="370" r:id="rId52"/>
    <p:sldId id="371" r:id="rId53"/>
    <p:sldId id="373" r:id="rId54"/>
    <p:sldId id="372" r:id="rId55"/>
    <p:sldId id="374" r:id="rId56"/>
    <p:sldId id="304" r:id="rId57"/>
    <p:sldId id="305" r:id="rId58"/>
    <p:sldId id="306" r:id="rId59"/>
    <p:sldId id="307" r:id="rId60"/>
    <p:sldId id="308" r:id="rId61"/>
    <p:sldId id="309" r:id="rId62"/>
    <p:sldId id="311" r:id="rId63"/>
    <p:sldId id="310" r:id="rId64"/>
    <p:sldId id="312" r:id="rId65"/>
    <p:sldId id="313" r:id="rId66"/>
    <p:sldId id="316" r:id="rId67"/>
    <p:sldId id="317" r:id="rId68"/>
    <p:sldId id="318" r:id="rId69"/>
    <p:sldId id="319" r:id="rId70"/>
    <p:sldId id="320" r:id="rId71"/>
    <p:sldId id="321" r:id="rId72"/>
    <p:sldId id="322" r:id="rId73"/>
    <p:sldId id="323"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7" r:id="rId95"/>
    <p:sldId id="345" r:id="rId96"/>
    <p:sldId id="346"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6" r:id="rId115"/>
    <p:sldId id="367" r:id="rId116"/>
    <p:sldId id="375" r:id="rId117"/>
    <p:sldId id="365" r:id="rId118"/>
    <p:sldId id="377" r:id="rId119"/>
    <p:sldId id="376" r:id="rId120"/>
    <p:sldId id="379" r:id="rId121"/>
    <p:sldId id="380" r:id="rId1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92" autoAdjust="0"/>
    <p:restoredTop sz="94660"/>
  </p:normalViewPr>
  <p:slideViewPr>
    <p:cSldViewPr snapToGrid="0">
      <p:cViewPr>
        <p:scale>
          <a:sx n="52" d="100"/>
          <a:sy n="52" d="100"/>
        </p:scale>
        <p:origin x="1212"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4/21/2023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4/21/2023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4/21/2023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4/21/2023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4/21/2023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4/21/2023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4/21/2023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4/21/2023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4/21/2023</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4/21/2023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4/21/2023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4/21/2023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4/21/2023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4/21/2023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4/21/2023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4/21/2023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4/21/2023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4/21/2023</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41.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hyperlink" Target="https://m.egwwritings.org/en/book/1965.61563#61563" TargetMode="Externa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hyperlink" Target="https://m.egwwritings.org/en/book/1965.125#125" TargetMode="Externa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hyperlink" Target="http://biblia.com/bible/nkjv/Revelation%2014.7" TargetMode="Externa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2785080"/>
            <a:ext cx="8928243" cy="1324583"/>
          </a:xfrm>
        </p:spPr>
        <p:txBody>
          <a:bodyPr/>
          <a:lstStyle/>
          <a:p>
            <a:r>
              <a:rPr lang="en-US" sz="4800" dirty="0" smtClean="0"/>
              <a:t>Fear God and Give Glory to Him</a:t>
            </a:r>
            <a:endParaRPr lang="en-US" sz="4800" dirty="0"/>
          </a:p>
        </p:txBody>
      </p:sp>
      <p:sp>
        <p:nvSpPr>
          <p:cNvPr id="3" name="Subtitle 2"/>
          <p:cNvSpPr>
            <a:spLocks noGrp="1"/>
          </p:cNvSpPr>
          <p:nvPr>
            <p:ph type="subTitle" idx="1"/>
          </p:nvPr>
        </p:nvSpPr>
        <p:spPr/>
        <p:txBody>
          <a:bodyPr>
            <a:normAutofit/>
          </a:bodyPr>
          <a:lstStyle/>
          <a:p>
            <a:r>
              <a:rPr lang="en-US" sz="3200" dirty="0" smtClean="0"/>
              <a:t>Revelation 14:7</a:t>
            </a:r>
          </a:p>
          <a:p>
            <a:r>
              <a:rPr lang="en-US" sz="3200" smtClean="0"/>
              <a:t>Genesis </a:t>
            </a:r>
            <a:r>
              <a:rPr lang="en-US" sz="3200" smtClean="0"/>
              <a:t>6&amp;7</a:t>
            </a:r>
            <a:r>
              <a:rPr lang="en-US" sz="3200" dirty="0" smtClean="0"/>
              <a:t>, 2 Peter 3</a:t>
            </a:r>
            <a:r>
              <a:rPr lang="en-US" sz="3200" smtClean="0"/>
              <a:t>, Philippians </a:t>
            </a:r>
            <a:r>
              <a:rPr lang="en-US" sz="3200" dirty="0" smtClean="0"/>
              <a:t>2 </a:t>
            </a:r>
            <a:endParaRPr lang="en-US" sz="3200" dirty="0"/>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smtClean="0"/>
              <a:t>Lesson 4, 2</a:t>
            </a:r>
            <a:r>
              <a:rPr lang="en-US" sz="2000" baseline="30000" dirty="0" smtClean="0"/>
              <a:t>nd</a:t>
            </a:r>
            <a:r>
              <a:rPr lang="en-US" sz="2000" dirty="0" smtClean="0"/>
              <a:t> Quarter 2023</a:t>
            </a:r>
            <a:endParaRPr lang="en-US" sz="2000" dirty="0"/>
          </a:p>
        </p:txBody>
      </p:sp>
    </p:spTree>
    <p:extLst>
      <p:ext uri="{BB962C8B-B14F-4D97-AF65-F5344CB8AC3E}">
        <p14:creationId xmlns:p14="http://schemas.microsoft.com/office/powerpoint/2010/main" val="698227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6:13-8:4</a:t>
            </a:r>
            <a:endParaRPr lang="en-US" dirty="0"/>
          </a:p>
        </p:txBody>
      </p:sp>
      <p:sp>
        <p:nvSpPr>
          <p:cNvPr id="3" name="Content Placeholder 2"/>
          <p:cNvSpPr>
            <a:spLocks noGrp="1"/>
          </p:cNvSpPr>
          <p:nvPr>
            <p:ph sz="half" idx="1"/>
          </p:nvPr>
        </p:nvSpPr>
        <p:spPr>
          <a:xfrm>
            <a:off x="680319" y="2336873"/>
            <a:ext cx="4867725" cy="3599316"/>
          </a:xfrm>
        </p:spPr>
        <p:txBody>
          <a:bodyPr>
            <a:noAutofit/>
          </a:bodyPr>
          <a:lstStyle/>
          <a:p>
            <a:r>
              <a:rPr lang="en-US" sz="3200" b="1" baseline="30000" dirty="0"/>
              <a:t>13 </a:t>
            </a:r>
            <a:r>
              <a:rPr lang="en-US" sz="3200" dirty="0"/>
              <a:t>And God said unto Noah, The end of all flesh is come before me; for the earth is filled with violence through them; and, behold, I will destroy them with the earth</a:t>
            </a:r>
            <a:r>
              <a:rPr lang="en-US" sz="3200" dirty="0" smtClean="0"/>
              <a:t>.</a:t>
            </a:r>
            <a:endParaRPr lang="en-US" sz="3200" dirty="0"/>
          </a:p>
        </p:txBody>
      </p:sp>
      <p:pic>
        <p:nvPicPr>
          <p:cNvPr id="7170" name="Picture 2" descr="One day God told Noah to go and warn the sinful people of the world that unless they live differently they were going to be punished. – Slide 8"/>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795634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Ephesians 5:20-21</a:t>
            </a:r>
            <a:endParaRPr lang="en-US" dirty="0"/>
          </a:p>
        </p:txBody>
      </p:sp>
      <p:sp>
        <p:nvSpPr>
          <p:cNvPr id="3" name="Content Placeholder 2"/>
          <p:cNvSpPr>
            <a:spLocks noGrp="1"/>
          </p:cNvSpPr>
          <p:nvPr>
            <p:ph idx="1"/>
          </p:nvPr>
        </p:nvSpPr>
        <p:spPr>
          <a:xfrm>
            <a:off x="4368918" y="2355742"/>
            <a:ext cx="6061442" cy="4063927"/>
          </a:xfrm>
        </p:spPr>
        <p:txBody>
          <a:bodyPr>
            <a:noAutofit/>
          </a:bodyPr>
          <a:lstStyle/>
          <a:p>
            <a:r>
              <a:rPr lang="en-US" sz="3600" b="1" baseline="30000" dirty="0"/>
              <a:t>20 </a:t>
            </a:r>
            <a:r>
              <a:rPr lang="en-US" sz="3600" dirty="0"/>
              <a:t>Giving thanks always for all things unto God and the Father in the name of our Lord Jesus Christ;</a:t>
            </a:r>
          </a:p>
          <a:p>
            <a:r>
              <a:rPr lang="en-US" sz="3600" b="1" baseline="30000" dirty="0"/>
              <a:t>21 </a:t>
            </a:r>
            <a:r>
              <a:rPr lang="en-US" sz="3600" dirty="0"/>
              <a:t>Submitting yourselves one to another in the fear of God.</a:t>
            </a:r>
          </a:p>
        </p:txBody>
      </p:sp>
      <p:pic>
        <p:nvPicPr>
          <p:cNvPr id="70658" name="Picture 2" descr="Return in Reverence"/>
          <p:cNvPicPr>
            <a:picLocks noChangeAspect="1" noChangeArrowheads="1"/>
          </p:cNvPicPr>
          <p:nvPr/>
        </p:nvPicPr>
        <p:blipFill rotWithShape="1">
          <a:blip r:embed="rId2">
            <a:extLst>
              <a:ext uri="{28A0092B-C50C-407E-A947-70E740481C1C}">
                <a14:useLocalDpi xmlns:a14="http://schemas.microsoft.com/office/drawing/2010/main" val="0"/>
              </a:ext>
            </a:extLst>
          </a:blip>
          <a:srcRect l="21150" t="27509"/>
          <a:stretch/>
        </p:blipFill>
        <p:spPr bwMode="auto">
          <a:xfrm>
            <a:off x="680321" y="2355742"/>
            <a:ext cx="3580108" cy="3291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99765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Deuteronomy 4:10</a:t>
            </a:r>
            <a:endParaRPr lang="en-US" dirty="0"/>
          </a:p>
        </p:txBody>
      </p:sp>
      <p:sp>
        <p:nvSpPr>
          <p:cNvPr id="3" name="Content Placeholder 2"/>
          <p:cNvSpPr>
            <a:spLocks noGrp="1"/>
          </p:cNvSpPr>
          <p:nvPr>
            <p:ph idx="1"/>
          </p:nvPr>
        </p:nvSpPr>
        <p:spPr>
          <a:xfrm>
            <a:off x="680321" y="2355742"/>
            <a:ext cx="9750039" cy="4063927"/>
          </a:xfrm>
        </p:spPr>
        <p:txBody>
          <a:bodyPr>
            <a:noAutofit/>
          </a:bodyPr>
          <a:lstStyle/>
          <a:p>
            <a:r>
              <a:rPr lang="en-US" sz="3600" b="1" baseline="30000" dirty="0"/>
              <a:t>10 </a:t>
            </a:r>
            <a:r>
              <a:rPr lang="en-US" sz="3600" dirty="0"/>
              <a:t>Specially the day that thou </a:t>
            </a:r>
            <a:r>
              <a:rPr lang="en-US" sz="3600" dirty="0" err="1"/>
              <a:t>stoodest</a:t>
            </a:r>
            <a:r>
              <a:rPr lang="en-US" sz="3600" dirty="0"/>
              <a:t> before the </a:t>
            </a:r>
            <a:r>
              <a:rPr lang="en-US" sz="3600" cap="small" dirty="0"/>
              <a:t>Lord</a:t>
            </a:r>
            <a:r>
              <a:rPr lang="en-US" sz="3600" dirty="0"/>
              <a:t> thy God in </a:t>
            </a:r>
            <a:r>
              <a:rPr lang="en-US" sz="3600" dirty="0" err="1"/>
              <a:t>Horeb</a:t>
            </a:r>
            <a:r>
              <a:rPr lang="en-US" sz="3600" dirty="0"/>
              <a:t>, when the </a:t>
            </a:r>
            <a:r>
              <a:rPr lang="en-US" sz="3600" cap="small" dirty="0"/>
              <a:t>Lord</a:t>
            </a:r>
            <a:r>
              <a:rPr lang="en-US" sz="3600" dirty="0"/>
              <a:t> said unto me, Gather me the people together, and I will make them hear my words, that they may learn to fear me all the days that they shall live upon the earth, and that they may teach their children.</a:t>
            </a:r>
          </a:p>
        </p:txBody>
      </p:sp>
    </p:spTree>
    <p:extLst>
      <p:ext uri="{BB962C8B-B14F-4D97-AF65-F5344CB8AC3E}">
        <p14:creationId xmlns:p14="http://schemas.microsoft.com/office/powerpoint/2010/main" val="265991388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Deuteronomy 8:5-6</a:t>
            </a:r>
            <a:endParaRPr lang="en-US" dirty="0"/>
          </a:p>
        </p:txBody>
      </p:sp>
      <p:sp>
        <p:nvSpPr>
          <p:cNvPr id="3" name="Content Placeholder 2"/>
          <p:cNvSpPr>
            <a:spLocks noGrp="1"/>
          </p:cNvSpPr>
          <p:nvPr>
            <p:ph idx="1"/>
          </p:nvPr>
        </p:nvSpPr>
        <p:spPr>
          <a:xfrm>
            <a:off x="680321" y="2355742"/>
            <a:ext cx="9750039" cy="4063927"/>
          </a:xfrm>
        </p:spPr>
        <p:txBody>
          <a:bodyPr>
            <a:noAutofit/>
          </a:bodyPr>
          <a:lstStyle/>
          <a:p>
            <a:r>
              <a:rPr lang="en-US" sz="3600" b="1" baseline="30000" dirty="0"/>
              <a:t>5 </a:t>
            </a:r>
            <a:r>
              <a:rPr lang="en-US" sz="3600" dirty="0"/>
              <a:t>Thou shalt also consider in thine heart, that, as a man </a:t>
            </a:r>
            <a:r>
              <a:rPr lang="en-US" sz="3600" dirty="0" err="1"/>
              <a:t>chasteneth</a:t>
            </a:r>
            <a:r>
              <a:rPr lang="en-US" sz="3600" dirty="0"/>
              <a:t> his son, so the </a:t>
            </a:r>
            <a:r>
              <a:rPr lang="en-US" sz="3600" cap="small" dirty="0"/>
              <a:t>Lord</a:t>
            </a:r>
            <a:r>
              <a:rPr lang="en-US" sz="3600" dirty="0"/>
              <a:t> thy God </a:t>
            </a:r>
            <a:r>
              <a:rPr lang="en-US" sz="3600" dirty="0" err="1"/>
              <a:t>chasteneth</a:t>
            </a:r>
            <a:r>
              <a:rPr lang="en-US" sz="3600" dirty="0"/>
              <a:t> thee.</a:t>
            </a:r>
          </a:p>
          <a:p>
            <a:r>
              <a:rPr lang="en-US" sz="3600" b="1" baseline="30000" dirty="0"/>
              <a:t>6 </a:t>
            </a:r>
            <a:r>
              <a:rPr lang="en-US" sz="3600" dirty="0"/>
              <a:t>Therefore thou shalt keep the commandments of the </a:t>
            </a:r>
            <a:r>
              <a:rPr lang="en-US" sz="3600" cap="small" dirty="0"/>
              <a:t>Lord</a:t>
            </a:r>
            <a:r>
              <a:rPr lang="en-US" sz="3600" dirty="0"/>
              <a:t> thy God, to walk in his ways, and to fear him.</a:t>
            </a:r>
          </a:p>
        </p:txBody>
      </p:sp>
    </p:spTree>
    <p:extLst>
      <p:ext uri="{BB962C8B-B14F-4D97-AF65-F5344CB8AC3E}">
        <p14:creationId xmlns:p14="http://schemas.microsoft.com/office/powerpoint/2010/main" val="124620825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Proverbs 3:5-8</a:t>
            </a:r>
            <a:endParaRPr lang="en-US" dirty="0"/>
          </a:p>
        </p:txBody>
      </p:sp>
      <p:sp>
        <p:nvSpPr>
          <p:cNvPr id="3" name="Content Placeholder 2"/>
          <p:cNvSpPr>
            <a:spLocks noGrp="1"/>
          </p:cNvSpPr>
          <p:nvPr>
            <p:ph idx="1"/>
          </p:nvPr>
        </p:nvSpPr>
        <p:spPr>
          <a:xfrm>
            <a:off x="680321" y="2355742"/>
            <a:ext cx="9750039" cy="4063927"/>
          </a:xfrm>
        </p:spPr>
        <p:txBody>
          <a:bodyPr>
            <a:noAutofit/>
          </a:bodyPr>
          <a:lstStyle/>
          <a:p>
            <a:r>
              <a:rPr lang="en-US" sz="3600" b="1" baseline="30000" dirty="0"/>
              <a:t>5 </a:t>
            </a:r>
            <a:r>
              <a:rPr lang="en-US" sz="3600" dirty="0"/>
              <a:t>Trust in the </a:t>
            </a:r>
            <a:r>
              <a:rPr lang="en-US" sz="3600" cap="small" dirty="0"/>
              <a:t>Lord</a:t>
            </a:r>
            <a:r>
              <a:rPr lang="en-US" sz="3600" dirty="0"/>
              <a:t> with all thine heart; and lean not unto thine own understanding.</a:t>
            </a:r>
          </a:p>
          <a:p>
            <a:r>
              <a:rPr lang="en-US" sz="3600" b="1" baseline="30000" dirty="0"/>
              <a:t>6 </a:t>
            </a:r>
            <a:r>
              <a:rPr lang="en-US" sz="3600" dirty="0"/>
              <a:t>In all thy ways acknowledge him, and he shall direct thy paths.</a:t>
            </a:r>
          </a:p>
          <a:p>
            <a:r>
              <a:rPr lang="en-US" sz="3600" b="1" baseline="30000" dirty="0"/>
              <a:t>7 </a:t>
            </a:r>
            <a:r>
              <a:rPr lang="en-US" sz="3600" dirty="0"/>
              <a:t>Be not wise in thine own eyes: fear the </a:t>
            </a:r>
            <a:r>
              <a:rPr lang="en-US" sz="3600" cap="small" dirty="0"/>
              <a:t>Lord</a:t>
            </a:r>
            <a:r>
              <a:rPr lang="en-US" sz="3600" dirty="0"/>
              <a:t>, and depart from evil.</a:t>
            </a:r>
          </a:p>
          <a:p>
            <a:r>
              <a:rPr lang="en-US" sz="3600" b="1" baseline="30000" dirty="0"/>
              <a:t>8 </a:t>
            </a:r>
            <a:r>
              <a:rPr lang="en-US" sz="3600" dirty="0"/>
              <a:t>It shall be health to thy navel, and marrow to thy bones.</a:t>
            </a:r>
          </a:p>
        </p:txBody>
      </p:sp>
    </p:spTree>
    <p:extLst>
      <p:ext uri="{BB962C8B-B14F-4D97-AF65-F5344CB8AC3E}">
        <p14:creationId xmlns:p14="http://schemas.microsoft.com/office/powerpoint/2010/main" val="2530290247"/>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Isaiah 11:1-4</a:t>
            </a:r>
            <a:endParaRPr lang="en-US" dirty="0"/>
          </a:p>
        </p:txBody>
      </p:sp>
      <p:sp>
        <p:nvSpPr>
          <p:cNvPr id="3" name="Content Placeholder 2"/>
          <p:cNvSpPr>
            <a:spLocks noGrp="1"/>
          </p:cNvSpPr>
          <p:nvPr>
            <p:ph idx="1"/>
          </p:nvPr>
        </p:nvSpPr>
        <p:spPr>
          <a:xfrm>
            <a:off x="680321" y="2355742"/>
            <a:ext cx="9750039" cy="4063927"/>
          </a:xfrm>
        </p:spPr>
        <p:txBody>
          <a:bodyPr>
            <a:noAutofit/>
          </a:bodyPr>
          <a:lstStyle/>
          <a:p>
            <a:r>
              <a:rPr lang="en-US" sz="3200" b="1" dirty="0"/>
              <a:t>11 </a:t>
            </a:r>
            <a:r>
              <a:rPr lang="en-US" sz="3200" dirty="0"/>
              <a:t>And there shall come forth a rod out of the stem of Jesse, and a Branch shall grow out of his roots:</a:t>
            </a:r>
          </a:p>
          <a:p>
            <a:r>
              <a:rPr lang="en-US" sz="3200" b="1" baseline="30000" dirty="0"/>
              <a:t>2 </a:t>
            </a:r>
            <a:r>
              <a:rPr lang="en-US" sz="3200" dirty="0"/>
              <a:t>And the spirit of the </a:t>
            </a:r>
            <a:r>
              <a:rPr lang="en-US" sz="3200" cap="small" dirty="0"/>
              <a:t>Lord</a:t>
            </a:r>
            <a:r>
              <a:rPr lang="en-US" sz="3200" dirty="0"/>
              <a:t> shall rest upon him, the spirit of wisdom and understanding, the spirit of counsel and might, the spirit of knowledge and of the fear of the </a:t>
            </a:r>
            <a:r>
              <a:rPr lang="en-US" sz="3200" cap="small" dirty="0"/>
              <a:t>Lord</a:t>
            </a:r>
            <a:r>
              <a:rPr lang="en-US" sz="3200" dirty="0" smtClean="0"/>
              <a:t>;</a:t>
            </a:r>
            <a:endParaRPr lang="en-US" sz="3200" dirty="0"/>
          </a:p>
        </p:txBody>
      </p:sp>
    </p:spTree>
    <p:extLst>
      <p:ext uri="{BB962C8B-B14F-4D97-AF65-F5344CB8AC3E}">
        <p14:creationId xmlns:p14="http://schemas.microsoft.com/office/powerpoint/2010/main" val="254314390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Isaiah 11:1-4</a:t>
            </a:r>
            <a:endParaRPr lang="en-US" dirty="0"/>
          </a:p>
        </p:txBody>
      </p:sp>
      <p:sp>
        <p:nvSpPr>
          <p:cNvPr id="3" name="Content Placeholder 2"/>
          <p:cNvSpPr>
            <a:spLocks noGrp="1"/>
          </p:cNvSpPr>
          <p:nvPr>
            <p:ph idx="1"/>
          </p:nvPr>
        </p:nvSpPr>
        <p:spPr>
          <a:xfrm>
            <a:off x="680321" y="2355742"/>
            <a:ext cx="9750039" cy="4063927"/>
          </a:xfrm>
        </p:spPr>
        <p:txBody>
          <a:bodyPr>
            <a:noAutofit/>
          </a:bodyPr>
          <a:lstStyle/>
          <a:p>
            <a:r>
              <a:rPr lang="en-US" sz="3200" b="1" baseline="30000" dirty="0" smtClean="0"/>
              <a:t>3</a:t>
            </a:r>
            <a:r>
              <a:rPr lang="en-US" sz="3200" b="1" baseline="30000" dirty="0"/>
              <a:t> </a:t>
            </a:r>
            <a:r>
              <a:rPr lang="en-US" sz="3200" dirty="0"/>
              <a:t>And shall make him of quick understanding in the fear of the </a:t>
            </a:r>
            <a:r>
              <a:rPr lang="en-US" sz="3200" cap="small" dirty="0"/>
              <a:t>Lord</a:t>
            </a:r>
            <a:r>
              <a:rPr lang="en-US" sz="3200" dirty="0"/>
              <a:t>: and he shall not judge after the sight of his eyes, neither reprove </a:t>
            </a:r>
            <a:r>
              <a:rPr lang="en-US" sz="3200" dirty="0" smtClean="0"/>
              <a:t>after </a:t>
            </a:r>
            <a:r>
              <a:rPr lang="en-US" sz="3200" dirty="0"/>
              <a:t>the hearing of his ears</a:t>
            </a:r>
            <a:r>
              <a:rPr lang="en-US" sz="3200" dirty="0" smtClean="0"/>
              <a:t>:</a:t>
            </a:r>
          </a:p>
          <a:p>
            <a:r>
              <a:rPr lang="en-US" sz="3200" b="1" baseline="30000" dirty="0"/>
              <a:t>4 </a:t>
            </a:r>
            <a:r>
              <a:rPr lang="en-US" sz="3200" dirty="0"/>
              <a:t>But with righteousness shall he judge the poor, and reprove with equity for the meek of the earth: and he shall smite the earth: with the rod of his mouth, and with the breath of his lips shall he slay the wicked.</a:t>
            </a:r>
          </a:p>
        </p:txBody>
      </p:sp>
    </p:spTree>
    <p:extLst>
      <p:ext uri="{BB962C8B-B14F-4D97-AF65-F5344CB8AC3E}">
        <p14:creationId xmlns:p14="http://schemas.microsoft.com/office/powerpoint/2010/main" val="207475884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Philippians 2:1-15</a:t>
            </a:r>
            <a:endParaRPr lang="en-US" dirty="0"/>
          </a:p>
        </p:txBody>
      </p:sp>
      <p:sp>
        <p:nvSpPr>
          <p:cNvPr id="3" name="Content Placeholder 2"/>
          <p:cNvSpPr>
            <a:spLocks noGrp="1"/>
          </p:cNvSpPr>
          <p:nvPr>
            <p:ph idx="1"/>
          </p:nvPr>
        </p:nvSpPr>
        <p:spPr>
          <a:xfrm>
            <a:off x="680322" y="2355742"/>
            <a:ext cx="5364018" cy="4063927"/>
          </a:xfrm>
        </p:spPr>
        <p:txBody>
          <a:bodyPr>
            <a:noAutofit/>
          </a:bodyPr>
          <a:lstStyle/>
          <a:p>
            <a:r>
              <a:rPr lang="en-US" sz="3200" b="1" dirty="0"/>
              <a:t>2 </a:t>
            </a:r>
            <a:r>
              <a:rPr lang="en-US" sz="3200" dirty="0"/>
              <a:t>If there be therefore any consolation in Christ, if any comfort of love, if any fellowship of the Spirit, if any bowels and mercies,</a:t>
            </a:r>
          </a:p>
          <a:p>
            <a:r>
              <a:rPr lang="en-US" sz="3200" b="1" baseline="30000" dirty="0"/>
              <a:t>2 </a:t>
            </a:r>
            <a:r>
              <a:rPr lang="en-US" sz="3200" dirty="0"/>
              <a:t>Fulfil ye my joy, that ye be likeminded, having the same love, being of one accord, of one mind.</a:t>
            </a:r>
          </a:p>
        </p:txBody>
      </p:sp>
      <p:pic>
        <p:nvPicPr>
          <p:cNvPr id="73730" name="Picture 2" descr="We'll fulfill our dreams and We'll be free ~ Sheraz Shares"/>
          <p:cNvPicPr>
            <a:picLocks noChangeAspect="1" noChangeArrowheads="1"/>
          </p:cNvPicPr>
          <p:nvPr/>
        </p:nvPicPr>
        <p:blipFill rotWithShape="1">
          <a:blip r:embed="rId2">
            <a:extLst>
              <a:ext uri="{28A0092B-C50C-407E-A947-70E740481C1C}">
                <a14:useLocalDpi xmlns:a14="http://schemas.microsoft.com/office/drawing/2010/main" val="0"/>
              </a:ext>
            </a:extLst>
          </a:blip>
          <a:srcRect l="8569" r="17284"/>
          <a:stretch/>
        </p:blipFill>
        <p:spPr bwMode="auto">
          <a:xfrm>
            <a:off x="6540284" y="2529594"/>
            <a:ext cx="5139835" cy="389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426153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Philippians 2:3-15</a:t>
            </a:r>
            <a:endParaRPr lang="en-US" dirty="0"/>
          </a:p>
        </p:txBody>
      </p:sp>
      <p:sp>
        <p:nvSpPr>
          <p:cNvPr id="3" name="Content Placeholder 2"/>
          <p:cNvSpPr>
            <a:spLocks noGrp="1"/>
          </p:cNvSpPr>
          <p:nvPr>
            <p:ph idx="1"/>
          </p:nvPr>
        </p:nvSpPr>
        <p:spPr>
          <a:xfrm>
            <a:off x="680322" y="2355742"/>
            <a:ext cx="5364018" cy="4063927"/>
          </a:xfrm>
        </p:spPr>
        <p:txBody>
          <a:bodyPr>
            <a:noAutofit/>
          </a:bodyPr>
          <a:lstStyle/>
          <a:p>
            <a:r>
              <a:rPr lang="en-US" sz="3200" b="1" baseline="30000" dirty="0"/>
              <a:t>3 </a:t>
            </a:r>
            <a:r>
              <a:rPr lang="en-US" sz="3200" dirty="0"/>
              <a:t>Let nothing be done through strife or vainglory; but in lowliness of mind let each esteem other better than themselves.</a:t>
            </a:r>
          </a:p>
          <a:p>
            <a:r>
              <a:rPr lang="en-US" sz="3200" b="1" baseline="30000" dirty="0"/>
              <a:t>4 </a:t>
            </a:r>
            <a:r>
              <a:rPr lang="en-US" sz="3200" dirty="0"/>
              <a:t>Look not every man on his own things, but every man also on the things of others.</a:t>
            </a:r>
          </a:p>
        </p:txBody>
      </p:sp>
      <p:pic>
        <p:nvPicPr>
          <p:cNvPr id="79874" name="Picture 2" descr="To Care or Not to Care - Physiospot - Physiotherapy and Physical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4623" y="2670558"/>
            <a:ext cx="5641518" cy="3749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0537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Philippians 2:5-15</a:t>
            </a:r>
            <a:endParaRPr lang="en-US" dirty="0"/>
          </a:p>
        </p:txBody>
      </p:sp>
      <p:sp>
        <p:nvSpPr>
          <p:cNvPr id="3" name="Content Placeholder 2"/>
          <p:cNvSpPr>
            <a:spLocks noGrp="1"/>
          </p:cNvSpPr>
          <p:nvPr>
            <p:ph idx="1"/>
          </p:nvPr>
        </p:nvSpPr>
        <p:spPr>
          <a:xfrm>
            <a:off x="680322" y="2355742"/>
            <a:ext cx="5364018" cy="4063927"/>
          </a:xfrm>
        </p:spPr>
        <p:txBody>
          <a:bodyPr>
            <a:noAutofit/>
          </a:bodyPr>
          <a:lstStyle/>
          <a:p>
            <a:r>
              <a:rPr lang="en-US" sz="3200" b="1" baseline="30000" dirty="0"/>
              <a:t>5 </a:t>
            </a:r>
            <a:r>
              <a:rPr lang="en-US" sz="3200" dirty="0"/>
              <a:t>Let this mind be in you, which was also in Christ Jesus:</a:t>
            </a:r>
          </a:p>
          <a:p>
            <a:r>
              <a:rPr lang="en-US" sz="3200" b="1" baseline="30000" dirty="0"/>
              <a:t>6 </a:t>
            </a:r>
            <a:r>
              <a:rPr lang="en-US" sz="3200" dirty="0"/>
              <a:t>Who, being in the form of God, thought it not robbery to be equal with God:</a:t>
            </a:r>
          </a:p>
        </p:txBody>
      </p:sp>
      <p:pic>
        <p:nvPicPr>
          <p:cNvPr id="81922" name="Picture 2" descr="Pilgrim marching on: Jesus, the servant k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4340" y="2355742"/>
            <a:ext cx="5662316" cy="2962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62790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Philippians 2:7-15</a:t>
            </a:r>
            <a:endParaRPr lang="en-US" dirty="0"/>
          </a:p>
        </p:txBody>
      </p:sp>
      <p:sp>
        <p:nvSpPr>
          <p:cNvPr id="3" name="Content Placeholder 2"/>
          <p:cNvSpPr>
            <a:spLocks noGrp="1"/>
          </p:cNvSpPr>
          <p:nvPr>
            <p:ph idx="1"/>
          </p:nvPr>
        </p:nvSpPr>
        <p:spPr>
          <a:xfrm>
            <a:off x="680322" y="2355742"/>
            <a:ext cx="6138932" cy="4063927"/>
          </a:xfrm>
        </p:spPr>
        <p:txBody>
          <a:bodyPr>
            <a:noAutofit/>
          </a:bodyPr>
          <a:lstStyle/>
          <a:p>
            <a:r>
              <a:rPr lang="en-US" sz="3200" b="1" baseline="30000" dirty="0"/>
              <a:t>7 </a:t>
            </a:r>
            <a:r>
              <a:rPr lang="en-US" sz="3200" dirty="0"/>
              <a:t>But made himself of no reputation, and took upon him the form of a servant, and was made in the likeness of men:</a:t>
            </a:r>
          </a:p>
          <a:p>
            <a:r>
              <a:rPr lang="en-US" sz="3200" b="1" baseline="30000" dirty="0"/>
              <a:t>8 </a:t>
            </a:r>
            <a:r>
              <a:rPr lang="en-US" sz="3200" dirty="0"/>
              <a:t>And being found in fashion as a man, he humbled himself, and became obedient unto death, even the death of the cross.</a:t>
            </a:r>
          </a:p>
        </p:txBody>
      </p:sp>
      <p:pic>
        <p:nvPicPr>
          <p:cNvPr id="80900" name="Picture 4" descr="Living Life | Too often people go through life and just exist. Life i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9254" y="2130279"/>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39501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6:14-8:4</a:t>
            </a:r>
            <a:endParaRPr lang="en-US" dirty="0"/>
          </a:p>
        </p:txBody>
      </p:sp>
      <p:sp>
        <p:nvSpPr>
          <p:cNvPr id="3" name="Content Placeholder 2"/>
          <p:cNvSpPr>
            <a:spLocks noGrp="1"/>
          </p:cNvSpPr>
          <p:nvPr>
            <p:ph sz="half" idx="1"/>
          </p:nvPr>
        </p:nvSpPr>
        <p:spPr>
          <a:xfrm>
            <a:off x="680320" y="2336873"/>
            <a:ext cx="4723888" cy="3599316"/>
          </a:xfrm>
        </p:spPr>
        <p:txBody>
          <a:bodyPr>
            <a:noAutofit/>
          </a:bodyPr>
          <a:lstStyle/>
          <a:p>
            <a:r>
              <a:rPr lang="en-US" sz="3200" b="1" baseline="30000" dirty="0"/>
              <a:t>14 </a:t>
            </a:r>
            <a:r>
              <a:rPr lang="en-US" sz="3200" dirty="0"/>
              <a:t>Make thee an ark of gopher wood; rooms shalt thou make in the ark, and shalt pitch it within and without with pitch</a:t>
            </a:r>
            <a:r>
              <a:rPr lang="en-US" sz="3200" dirty="0" smtClean="0"/>
              <a:t>.</a:t>
            </a:r>
            <a:endParaRPr lang="en-US" sz="3200" dirty="0"/>
          </a:p>
        </p:txBody>
      </p:sp>
      <p:pic>
        <p:nvPicPr>
          <p:cNvPr id="8196" name="Picture 4" descr="God instructed Noah to build the Ark 300 cubits long by 50 cubits wide and 30 cubits high. A cubit is the distance from a man’s elbow to the tip of his middle finger, typically between 45-54 cm 1(18-21 inches) That makes the Ark around 135m (440ft) long, 22.5m (74ft) wide, and 13.5m (45ft) high. – Slid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265948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Philippians 2:9-15</a:t>
            </a:r>
            <a:endParaRPr lang="en-US" dirty="0"/>
          </a:p>
        </p:txBody>
      </p:sp>
      <p:sp>
        <p:nvSpPr>
          <p:cNvPr id="3" name="Content Placeholder 2"/>
          <p:cNvSpPr>
            <a:spLocks noGrp="1"/>
          </p:cNvSpPr>
          <p:nvPr>
            <p:ph idx="1"/>
          </p:nvPr>
        </p:nvSpPr>
        <p:spPr>
          <a:xfrm>
            <a:off x="680322" y="2355742"/>
            <a:ext cx="6138932" cy="4063927"/>
          </a:xfrm>
        </p:spPr>
        <p:txBody>
          <a:bodyPr>
            <a:noAutofit/>
          </a:bodyPr>
          <a:lstStyle/>
          <a:p>
            <a:r>
              <a:rPr lang="en-US" sz="3200" b="1" baseline="30000" dirty="0"/>
              <a:t>9 </a:t>
            </a:r>
            <a:r>
              <a:rPr lang="en-US" sz="3200" dirty="0"/>
              <a:t>Wherefore God also hath highly exalted him, and given him a name which is above every name:</a:t>
            </a:r>
          </a:p>
          <a:p>
            <a:r>
              <a:rPr lang="en-US" sz="3200" b="1" baseline="30000" dirty="0"/>
              <a:t>10 </a:t>
            </a:r>
            <a:r>
              <a:rPr lang="en-US" sz="3200" dirty="0"/>
              <a:t>That at the name of Jesus every knee should bow, of things in heaven, and things in earth, and things under the earth;</a:t>
            </a:r>
          </a:p>
        </p:txBody>
      </p:sp>
      <p:pic>
        <p:nvPicPr>
          <p:cNvPr id="82946" name="Picture 2" descr="Peace With Jehovah Requires That We Honor His Son, Jesus — Watchtowe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2321" y="2130279"/>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4093209"/>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Philippians 2:11-15</a:t>
            </a:r>
            <a:endParaRPr lang="en-US" dirty="0"/>
          </a:p>
        </p:txBody>
      </p:sp>
      <p:sp>
        <p:nvSpPr>
          <p:cNvPr id="3" name="Content Placeholder 2"/>
          <p:cNvSpPr>
            <a:spLocks noGrp="1"/>
          </p:cNvSpPr>
          <p:nvPr>
            <p:ph idx="1"/>
          </p:nvPr>
        </p:nvSpPr>
        <p:spPr>
          <a:xfrm>
            <a:off x="680322" y="2355742"/>
            <a:ext cx="6510892" cy="4063927"/>
          </a:xfrm>
        </p:spPr>
        <p:txBody>
          <a:bodyPr>
            <a:noAutofit/>
          </a:bodyPr>
          <a:lstStyle/>
          <a:p>
            <a:r>
              <a:rPr lang="en-US" sz="3200" b="1" baseline="30000" dirty="0"/>
              <a:t>11 </a:t>
            </a:r>
            <a:r>
              <a:rPr lang="en-US" sz="3200" dirty="0"/>
              <a:t>And that every tongue should confess that Jesus Christ is Lord, to the glory of God the Father.</a:t>
            </a:r>
          </a:p>
          <a:p>
            <a:r>
              <a:rPr lang="en-US" sz="3200" b="1" baseline="30000" dirty="0"/>
              <a:t>12 </a:t>
            </a:r>
            <a:r>
              <a:rPr lang="en-US" sz="3200" dirty="0"/>
              <a:t>Wherefore, my beloved, as ye have always obeyed, not as in my presence only, but now much more in my absence, work out your own salvation with fear and trembling.</a:t>
            </a:r>
          </a:p>
        </p:txBody>
      </p:sp>
      <p:pic>
        <p:nvPicPr>
          <p:cNvPr id="83970" name="Picture 2" descr="JESUS CHRIST ~ KING OF KINGS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18415" r="40048"/>
          <a:stretch/>
        </p:blipFill>
        <p:spPr bwMode="auto">
          <a:xfrm>
            <a:off x="7981627" y="2189940"/>
            <a:ext cx="3130658" cy="4229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184247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Philippians 2:13-15</a:t>
            </a:r>
            <a:endParaRPr lang="en-US" dirty="0"/>
          </a:p>
        </p:txBody>
      </p:sp>
      <p:sp>
        <p:nvSpPr>
          <p:cNvPr id="3" name="Content Placeholder 2"/>
          <p:cNvSpPr>
            <a:spLocks noGrp="1"/>
          </p:cNvSpPr>
          <p:nvPr>
            <p:ph idx="1"/>
          </p:nvPr>
        </p:nvSpPr>
        <p:spPr>
          <a:xfrm>
            <a:off x="680322" y="2355742"/>
            <a:ext cx="5085047" cy="4063927"/>
          </a:xfrm>
        </p:spPr>
        <p:txBody>
          <a:bodyPr>
            <a:noAutofit/>
          </a:bodyPr>
          <a:lstStyle/>
          <a:p>
            <a:r>
              <a:rPr lang="en-US" sz="3200" b="1" baseline="30000" dirty="0"/>
              <a:t>13 </a:t>
            </a:r>
            <a:r>
              <a:rPr lang="en-US" sz="3200" dirty="0"/>
              <a:t>For it is God which </a:t>
            </a:r>
            <a:r>
              <a:rPr lang="en-US" sz="3200" dirty="0" err="1"/>
              <a:t>worketh</a:t>
            </a:r>
            <a:r>
              <a:rPr lang="en-US" sz="3200" dirty="0"/>
              <a:t> in you both to will and to do of his good pleasure.</a:t>
            </a:r>
          </a:p>
          <a:p>
            <a:r>
              <a:rPr lang="en-US" sz="3200" b="1" baseline="30000" dirty="0"/>
              <a:t>14 </a:t>
            </a:r>
            <a:r>
              <a:rPr lang="en-US" sz="3200" dirty="0"/>
              <a:t>Do all things without murmurings and </a:t>
            </a:r>
            <a:r>
              <a:rPr lang="en-US" sz="3200" dirty="0" err="1"/>
              <a:t>disputings</a:t>
            </a:r>
            <a:r>
              <a:rPr lang="en-US" sz="3200" dirty="0" smtClean="0"/>
              <a:t>:</a:t>
            </a:r>
            <a:endParaRPr lang="en-US" sz="3200" dirty="0"/>
          </a:p>
        </p:txBody>
      </p:sp>
      <p:pic>
        <p:nvPicPr>
          <p:cNvPr id="84996" name="Picture 4" descr="House Church: Early Christians Discussing Scrip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6291" y="2200759"/>
            <a:ext cx="5795862" cy="3766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3086070"/>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Philippians 2:15</a:t>
            </a:r>
            <a:endParaRPr lang="en-US" dirty="0"/>
          </a:p>
        </p:txBody>
      </p:sp>
      <p:sp>
        <p:nvSpPr>
          <p:cNvPr id="3" name="Content Placeholder 2"/>
          <p:cNvSpPr>
            <a:spLocks noGrp="1"/>
          </p:cNvSpPr>
          <p:nvPr>
            <p:ph idx="1"/>
          </p:nvPr>
        </p:nvSpPr>
        <p:spPr>
          <a:xfrm>
            <a:off x="680322" y="2355742"/>
            <a:ext cx="5085047" cy="4063927"/>
          </a:xfrm>
        </p:spPr>
        <p:txBody>
          <a:bodyPr>
            <a:noAutofit/>
          </a:bodyPr>
          <a:lstStyle/>
          <a:p>
            <a:r>
              <a:rPr lang="en-US" sz="3200" b="1" baseline="30000" dirty="0"/>
              <a:t>15 </a:t>
            </a:r>
            <a:r>
              <a:rPr lang="en-US" sz="3200" dirty="0"/>
              <a:t>That ye may be blameless and harmless, the sons of God, without rebuke, in the midst of a crooked and perverse nation, among whom ye shine as lights in the world;</a:t>
            </a:r>
          </a:p>
        </p:txBody>
      </p:sp>
      <p:pic>
        <p:nvPicPr>
          <p:cNvPr id="86018" name="Picture 2" descr="A Layman Looks at the Word: LIGHT of God...of the Wor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0911" y="2201717"/>
            <a:ext cx="4514850" cy="437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36684"/>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Revelation 14:7</a:t>
            </a:r>
            <a:endParaRPr lang="en-US" dirty="0"/>
          </a:p>
        </p:txBody>
      </p:sp>
      <p:sp>
        <p:nvSpPr>
          <p:cNvPr id="3" name="Content Placeholder 2"/>
          <p:cNvSpPr>
            <a:spLocks noGrp="1"/>
          </p:cNvSpPr>
          <p:nvPr>
            <p:ph idx="1"/>
          </p:nvPr>
        </p:nvSpPr>
        <p:spPr/>
        <p:txBody>
          <a:bodyPr>
            <a:noAutofit/>
          </a:bodyPr>
          <a:lstStyle/>
          <a:p>
            <a:r>
              <a:rPr lang="en-US" sz="4000" b="1" baseline="30000" dirty="0" smtClean="0"/>
              <a:t>7</a:t>
            </a:r>
            <a:r>
              <a:rPr lang="en-US" sz="4000" b="1" baseline="30000" dirty="0"/>
              <a:t> </a:t>
            </a:r>
            <a:r>
              <a:rPr lang="en-US" sz="4000" dirty="0"/>
              <a:t>Saying with a loud voice, Fear God, and give glory to him; for the hour of his judgment is come: and worship him that made heaven, and earth, and the sea, and the fountains of waters</a:t>
            </a:r>
            <a:r>
              <a:rPr lang="en-US" sz="4000" dirty="0" smtClean="0"/>
              <a:t>.</a:t>
            </a:r>
            <a:endParaRPr lang="en-US" sz="4000" dirty="0"/>
          </a:p>
        </p:txBody>
      </p:sp>
    </p:spTree>
    <p:extLst>
      <p:ext uri="{BB962C8B-B14F-4D97-AF65-F5344CB8AC3E}">
        <p14:creationId xmlns:p14="http://schemas.microsoft.com/office/powerpoint/2010/main" val="811239047"/>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Revelation 14:7</a:t>
            </a:r>
            <a:endParaRPr lang="en-US" dirty="0"/>
          </a:p>
        </p:txBody>
      </p:sp>
      <p:sp>
        <p:nvSpPr>
          <p:cNvPr id="3" name="Content Placeholder 2"/>
          <p:cNvSpPr>
            <a:spLocks noGrp="1"/>
          </p:cNvSpPr>
          <p:nvPr>
            <p:ph idx="1"/>
          </p:nvPr>
        </p:nvSpPr>
        <p:spPr/>
        <p:txBody>
          <a:bodyPr>
            <a:noAutofit/>
          </a:bodyPr>
          <a:lstStyle/>
          <a:p>
            <a:r>
              <a:rPr lang="en-US" sz="4000" b="1" baseline="30000" dirty="0" smtClean="0"/>
              <a:t>7</a:t>
            </a:r>
            <a:r>
              <a:rPr lang="en-US" sz="4000" b="1" baseline="30000" dirty="0"/>
              <a:t> </a:t>
            </a:r>
            <a:r>
              <a:rPr lang="en-US" sz="4000" dirty="0"/>
              <a:t>Saying with a loud voice, Fear God, and </a:t>
            </a:r>
            <a:r>
              <a:rPr lang="en-US" sz="5400" b="1" dirty="0"/>
              <a:t>give glory to him</a:t>
            </a:r>
            <a:r>
              <a:rPr lang="en-US" sz="4000" dirty="0"/>
              <a:t>; for the hour of his judgment is come: and worship him that made heaven, and earth, and the sea, and the fountains of waters</a:t>
            </a:r>
            <a:r>
              <a:rPr lang="en-US" sz="4000" dirty="0" smtClean="0"/>
              <a:t>.</a:t>
            </a:r>
            <a:endParaRPr lang="en-US" sz="4000" dirty="0"/>
          </a:p>
        </p:txBody>
      </p:sp>
    </p:spTree>
    <p:extLst>
      <p:ext uri="{BB962C8B-B14F-4D97-AF65-F5344CB8AC3E}">
        <p14:creationId xmlns:p14="http://schemas.microsoft.com/office/powerpoint/2010/main" val="1109156695"/>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Glory to Him:  </a:t>
            </a:r>
            <a:r>
              <a:rPr lang="en-US" dirty="0" smtClean="0"/>
              <a:t>Joshua 7:19-20</a:t>
            </a:r>
            <a:endParaRPr lang="en-US" dirty="0"/>
          </a:p>
        </p:txBody>
      </p:sp>
      <p:sp>
        <p:nvSpPr>
          <p:cNvPr id="3" name="Content Placeholder 2"/>
          <p:cNvSpPr>
            <a:spLocks noGrp="1"/>
          </p:cNvSpPr>
          <p:nvPr>
            <p:ph idx="1"/>
          </p:nvPr>
        </p:nvSpPr>
        <p:spPr>
          <a:xfrm>
            <a:off x="680322" y="2162432"/>
            <a:ext cx="7594998" cy="4257237"/>
          </a:xfrm>
        </p:spPr>
        <p:txBody>
          <a:bodyPr>
            <a:noAutofit/>
          </a:bodyPr>
          <a:lstStyle/>
          <a:p>
            <a:r>
              <a:rPr lang="en-US" sz="3200" b="1" baseline="30000" dirty="0"/>
              <a:t>19 </a:t>
            </a:r>
            <a:r>
              <a:rPr lang="en-US" sz="3200" dirty="0"/>
              <a:t>And Joshua said unto </a:t>
            </a:r>
            <a:r>
              <a:rPr lang="en-US" sz="3200" dirty="0" err="1"/>
              <a:t>Achan</a:t>
            </a:r>
            <a:r>
              <a:rPr lang="en-US" sz="3200" dirty="0"/>
              <a:t>, My son, give, I pray thee, </a:t>
            </a:r>
            <a:r>
              <a:rPr lang="en-US" sz="3200" b="1" dirty="0"/>
              <a:t>glory to the </a:t>
            </a:r>
            <a:r>
              <a:rPr lang="en-US" sz="3200" b="1" cap="small" dirty="0"/>
              <a:t>Lord</a:t>
            </a:r>
            <a:r>
              <a:rPr lang="en-US" sz="3200" b="1" dirty="0"/>
              <a:t> God </a:t>
            </a:r>
            <a:r>
              <a:rPr lang="en-US" sz="3200" dirty="0"/>
              <a:t>of Israel, and make confession unto him; and tell me now what thou hast done; hide it not from me.</a:t>
            </a:r>
          </a:p>
          <a:p>
            <a:r>
              <a:rPr lang="en-US" sz="3200" b="1" baseline="30000" dirty="0"/>
              <a:t>20 </a:t>
            </a:r>
            <a:r>
              <a:rPr lang="en-US" sz="3200" dirty="0"/>
              <a:t>And </a:t>
            </a:r>
            <a:r>
              <a:rPr lang="en-US" sz="3200" dirty="0" err="1"/>
              <a:t>Achan</a:t>
            </a:r>
            <a:r>
              <a:rPr lang="en-US" sz="3200" dirty="0"/>
              <a:t> answered Joshua, and said, Indeed I have sinned against the </a:t>
            </a:r>
            <a:r>
              <a:rPr lang="en-US" sz="3200" cap="small" dirty="0"/>
              <a:t>Lord</a:t>
            </a:r>
            <a:r>
              <a:rPr lang="en-US" sz="3200" dirty="0"/>
              <a:t> God of Israel, and thus and thus have I done:</a:t>
            </a:r>
          </a:p>
        </p:txBody>
      </p:sp>
      <p:pic>
        <p:nvPicPr>
          <p:cNvPr id="11266" name="Picture 2" descr="‘It is true! I have sinned,’ Achan confessed. ‘Among the plunder I saw a beautiful robe from Babylon, 200 silver coins, and a bar of gold weighing more than a pound. I wanted them so much that I took them. They are hidden in the ground beneath my tent, with the silver buried deeper than the rest.’ – Slide 12"/>
          <p:cNvPicPr>
            <a:picLocks noChangeAspect="1" noChangeArrowheads="1"/>
          </p:cNvPicPr>
          <p:nvPr/>
        </p:nvPicPr>
        <p:blipFill rotWithShape="1">
          <a:blip r:embed="rId2">
            <a:extLst>
              <a:ext uri="{28A0092B-C50C-407E-A947-70E740481C1C}">
                <a14:useLocalDpi xmlns:a14="http://schemas.microsoft.com/office/drawing/2010/main" val="0"/>
              </a:ext>
            </a:extLst>
          </a:blip>
          <a:srcRect l="14343" t="7483" r="21658" b="13184"/>
          <a:stretch/>
        </p:blipFill>
        <p:spPr bwMode="auto">
          <a:xfrm>
            <a:off x="8572500" y="3429001"/>
            <a:ext cx="2926080" cy="2720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9566815"/>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Glory to Him:  </a:t>
            </a:r>
            <a:r>
              <a:rPr lang="en-US" dirty="0" smtClean="0"/>
              <a:t>1 Samuel 6:4-5</a:t>
            </a:r>
            <a:endParaRPr lang="en-US" dirty="0"/>
          </a:p>
        </p:txBody>
      </p:sp>
      <p:sp>
        <p:nvSpPr>
          <p:cNvPr id="3" name="Content Placeholder 2"/>
          <p:cNvSpPr>
            <a:spLocks noGrp="1"/>
          </p:cNvSpPr>
          <p:nvPr>
            <p:ph idx="1"/>
          </p:nvPr>
        </p:nvSpPr>
        <p:spPr>
          <a:xfrm>
            <a:off x="680321" y="2088292"/>
            <a:ext cx="11033883" cy="4331377"/>
          </a:xfrm>
        </p:spPr>
        <p:txBody>
          <a:bodyPr>
            <a:noAutofit/>
          </a:bodyPr>
          <a:lstStyle/>
          <a:p>
            <a:r>
              <a:rPr lang="en-US" sz="3200" b="1" baseline="30000" dirty="0"/>
              <a:t>4 </a:t>
            </a:r>
            <a:r>
              <a:rPr lang="en-US" sz="3200" dirty="0"/>
              <a:t>Then said they, What shall be the trespass offering which we shall return to him? They answered, Five golden </a:t>
            </a:r>
            <a:r>
              <a:rPr lang="en-US" sz="3200" dirty="0" err="1"/>
              <a:t>emerods</a:t>
            </a:r>
            <a:r>
              <a:rPr lang="en-US" sz="3200" dirty="0"/>
              <a:t>, and five golden mice, according to the number of the lords of the Philistines: for one plague was on you all, and on your lords.</a:t>
            </a:r>
          </a:p>
          <a:p>
            <a:r>
              <a:rPr lang="en-US" sz="3200" b="1" baseline="30000" dirty="0"/>
              <a:t>5 </a:t>
            </a:r>
            <a:r>
              <a:rPr lang="en-US" sz="3200" dirty="0"/>
              <a:t>Wherefore ye shall make images of your </a:t>
            </a:r>
            <a:r>
              <a:rPr lang="en-US" sz="3200" dirty="0" err="1"/>
              <a:t>emerods</a:t>
            </a:r>
            <a:r>
              <a:rPr lang="en-US" sz="3200" dirty="0"/>
              <a:t>, and images of your mice that mar the land; and ye shall give </a:t>
            </a:r>
            <a:r>
              <a:rPr lang="en-US" sz="3600" b="1" dirty="0"/>
              <a:t>glory unto the God of Israel</a:t>
            </a:r>
            <a:r>
              <a:rPr lang="en-US" sz="3200" dirty="0"/>
              <a:t>: peradventure he will lighten his hand from off you, and from off your gods, and from off your land.</a:t>
            </a:r>
          </a:p>
        </p:txBody>
      </p:sp>
    </p:spTree>
    <p:extLst>
      <p:ext uri="{BB962C8B-B14F-4D97-AF65-F5344CB8AC3E}">
        <p14:creationId xmlns:p14="http://schemas.microsoft.com/office/powerpoint/2010/main" val="2719902818"/>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Glory to Him:  </a:t>
            </a:r>
            <a:r>
              <a:rPr lang="en-US" dirty="0"/>
              <a:t>Jeremiah 13:15-16</a:t>
            </a:r>
            <a:endParaRPr lang="en-US" dirty="0"/>
          </a:p>
        </p:txBody>
      </p:sp>
      <p:sp>
        <p:nvSpPr>
          <p:cNvPr id="3" name="Content Placeholder 2"/>
          <p:cNvSpPr>
            <a:spLocks noGrp="1"/>
          </p:cNvSpPr>
          <p:nvPr>
            <p:ph idx="1"/>
          </p:nvPr>
        </p:nvSpPr>
        <p:spPr>
          <a:xfrm>
            <a:off x="680322" y="2088292"/>
            <a:ext cx="6882014" cy="4331377"/>
          </a:xfrm>
        </p:spPr>
        <p:txBody>
          <a:bodyPr>
            <a:noAutofit/>
          </a:bodyPr>
          <a:lstStyle/>
          <a:p>
            <a:r>
              <a:rPr lang="en-US" sz="3200" b="1" baseline="30000" dirty="0"/>
              <a:t>15 </a:t>
            </a:r>
            <a:r>
              <a:rPr lang="en-US" sz="3200" dirty="0"/>
              <a:t>Hear ye, and give ear; be not proud: for the </a:t>
            </a:r>
            <a:r>
              <a:rPr lang="en-US" sz="3200" cap="small" dirty="0"/>
              <a:t>Lord</a:t>
            </a:r>
            <a:r>
              <a:rPr lang="en-US" sz="3200" dirty="0"/>
              <a:t> hath spoken.</a:t>
            </a:r>
          </a:p>
          <a:p>
            <a:r>
              <a:rPr lang="en-US" sz="3200" b="1" baseline="30000" dirty="0"/>
              <a:t>16 </a:t>
            </a:r>
            <a:r>
              <a:rPr lang="en-US" sz="3200" dirty="0"/>
              <a:t>Give </a:t>
            </a:r>
            <a:r>
              <a:rPr lang="en-US" sz="3600" b="1" dirty="0"/>
              <a:t>glory to the </a:t>
            </a:r>
            <a:r>
              <a:rPr lang="en-US" sz="3600" b="1" cap="small" dirty="0"/>
              <a:t>Lord</a:t>
            </a:r>
            <a:r>
              <a:rPr lang="en-US" sz="3600" b="1" dirty="0"/>
              <a:t> your God</a:t>
            </a:r>
            <a:r>
              <a:rPr lang="en-US" sz="3200" dirty="0"/>
              <a:t>, before he cause darkness, and before your feet stumble upon the dark mountains, and, while ye look for light, he turn it into the shadow of death, and make it gross darkness.</a:t>
            </a:r>
          </a:p>
        </p:txBody>
      </p:sp>
      <p:pic>
        <p:nvPicPr>
          <p:cNvPr id="12290" name="Picture 2" descr="Dark Mountain Wallpapers - Wallpaper Cave"/>
          <p:cNvPicPr>
            <a:picLocks noChangeAspect="1" noChangeArrowheads="1"/>
          </p:cNvPicPr>
          <p:nvPr/>
        </p:nvPicPr>
        <p:blipFill rotWithShape="1">
          <a:blip r:embed="rId2">
            <a:extLst>
              <a:ext uri="{28A0092B-C50C-407E-A947-70E740481C1C}">
                <a14:useLocalDpi xmlns:a14="http://schemas.microsoft.com/office/drawing/2010/main" val="0"/>
              </a:ext>
            </a:extLst>
          </a:blip>
          <a:srcRect l="25656"/>
          <a:stretch/>
        </p:blipFill>
        <p:spPr bwMode="auto">
          <a:xfrm>
            <a:off x="7661189" y="2517990"/>
            <a:ext cx="4241799" cy="3203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346715"/>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Glory to Him:  </a:t>
            </a:r>
            <a:r>
              <a:rPr lang="en-US" dirty="0" smtClean="0"/>
              <a:t>Malachi 2:1-2</a:t>
            </a:r>
            <a:endParaRPr lang="en-US" dirty="0"/>
          </a:p>
        </p:txBody>
      </p:sp>
      <p:sp>
        <p:nvSpPr>
          <p:cNvPr id="3" name="Content Placeholder 2"/>
          <p:cNvSpPr>
            <a:spLocks noGrp="1"/>
          </p:cNvSpPr>
          <p:nvPr>
            <p:ph idx="1"/>
          </p:nvPr>
        </p:nvSpPr>
        <p:spPr>
          <a:xfrm>
            <a:off x="680321" y="2088292"/>
            <a:ext cx="7660489" cy="4331377"/>
          </a:xfrm>
        </p:spPr>
        <p:txBody>
          <a:bodyPr>
            <a:noAutofit/>
          </a:bodyPr>
          <a:lstStyle/>
          <a:p>
            <a:r>
              <a:rPr lang="en-US" sz="3200" b="1" dirty="0"/>
              <a:t>2 </a:t>
            </a:r>
            <a:r>
              <a:rPr lang="en-US" sz="3200" dirty="0"/>
              <a:t>And now, O ye priests, this commandment is for you.</a:t>
            </a:r>
          </a:p>
          <a:p>
            <a:r>
              <a:rPr lang="en-US" sz="3200" b="1" baseline="30000" dirty="0"/>
              <a:t>2 </a:t>
            </a:r>
            <a:r>
              <a:rPr lang="en-US" sz="3200" dirty="0"/>
              <a:t>If ye will not hear, and if ye will not lay it to heart, to give </a:t>
            </a:r>
            <a:r>
              <a:rPr lang="en-US" sz="3600" b="1" dirty="0"/>
              <a:t>glory unto my name</a:t>
            </a:r>
            <a:r>
              <a:rPr lang="en-US" sz="3200" dirty="0"/>
              <a:t>, </a:t>
            </a:r>
            <a:r>
              <a:rPr lang="en-US" sz="3200" dirty="0" err="1"/>
              <a:t>saith</a:t>
            </a:r>
            <a:r>
              <a:rPr lang="en-US" sz="3200" dirty="0"/>
              <a:t> the </a:t>
            </a:r>
            <a:r>
              <a:rPr lang="en-US" sz="3200" cap="small" dirty="0"/>
              <a:t>Lord</a:t>
            </a:r>
            <a:r>
              <a:rPr lang="en-US" sz="3200" dirty="0"/>
              <a:t> of hosts, I will even send a curse upon you, and I will curse your blessings: yea, I have cursed them already, because ye do not lay it to heart.</a:t>
            </a:r>
          </a:p>
        </p:txBody>
      </p:sp>
      <p:pic>
        <p:nvPicPr>
          <p:cNvPr id="12294" name="Picture 6" descr="What's So Wrong with Mixing Wool &amp; Linen? | Priestly garments, Ancien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1281" y="2209070"/>
            <a:ext cx="1802901" cy="4305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5002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6:15-8:4</a:t>
            </a:r>
            <a:endParaRPr lang="en-US" dirty="0"/>
          </a:p>
        </p:txBody>
      </p:sp>
      <p:sp>
        <p:nvSpPr>
          <p:cNvPr id="3" name="Content Placeholder 2"/>
          <p:cNvSpPr>
            <a:spLocks noGrp="1"/>
          </p:cNvSpPr>
          <p:nvPr>
            <p:ph sz="half" idx="1"/>
          </p:nvPr>
        </p:nvSpPr>
        <p:spPr>
          <a:xfrm>
            <a:off x="680320" y="2336873"/>
            <a:ext cx="4600598" cy="3599316"/>
          </a:xfrm>
        </p:spPr>
        <p:txBody>
          <a:bodyPr>
            <a:noAutofit/>
          </a:bodyPr>
          <a:lstStyle/>
          <a:p>
            <a:r>
              <a:rPr lang="en-US" sz="3200" b="1" baseline="30000" dirty="0" smtClean="0"/>
              <a:t>15</a:t>
            </a:r>
            <a:r>
              <a:rPr lang="en-US" sz="3200" b="1" baseline="30000" dirty="0"/>
              <a:t> </a:t>
            </a:r>
            <a:r>
              <a:rPr lang="en-US" sz="3200" dirty="0"/>
              <a:t>And this is the fashion which thou shalt make it of: The length of the ark shall be three hundred cubits, the breadth of it fifty cubits, and the height of it thirty cubits.</a:t>
            </a:r>
          </a:p>
        </p:txBody>
      </p:sp>
      <p:pic>
        <p:nvPicPr>
          <p:cNvPr id="10242" name="Picture 2" descr="The Biblical word for Ark is ‘tebah’. It is used 28 times in the OT and is only used of Noah's Ark and for the container in which Moses was hidden among the bulrushes. As a similar Egyptian word means ‘box’, the Ark was not like a streamlined vessel designed to easily glide through the water. In this picture the size of ‘the Ark’ shown alongside a soccer pitch. – Slid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30004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Glory to Him:  </a:t>
            </a:r>
            <a:r>
              <a:rPr lang="en-US" dirty="0" smtClean="0"/>
              <a:t>1 Corinthians 10:31-33</a:t>
            </a:r>
            <a:endParaRPr lang="en-US" dirty="0"/>
          </a:p>
        </p:txBody>
      </p:sp>
      <p:sp>
        <p:nvSpPr>
          <p:cNvPr id="3" name="Content Placeholder 2"/>
          <p:cNvSpPr>
            <a:spLocks noGrp="1"/>
          </p:cNvSpPr>
          <p:nvPr>
            <p:ph idx="1"/>
          </p:nvPr>
        </p:nvSpPr>
        <p:spPr>
          <a:xfrm>
            <a:off x="680321" y="2088292"/>
            <a:ext cx="9724068" cy="4331377"/>
          </a:xfrm>
        </p:spPr>
        <p:txBody>
          <a:bodyPr>
            <a:noAutofit/>
          </a:bodyPr>
          <a:lstStyle/>
          <a:p>
            <a:r>
              <a:rPr lang="en-US" sz="3200" b="1" baseline="30000" dirty="0"/>
              <a:t>31 </a:t>
            </a:r>
            <a:r>
              <a:rPr lang="en-US" sz="3200" dirty="0"/>
              <a:t>Whether therefore ye eat, or drink, or whatsoever ye do, do all to the glory of God.</a:t>
            </a:r>
          </a:p>
          <a:p>
            <a:r>
              <a:rPr lang="en-US" sz="3200" b="1" baseline="30000" dirty="0"/>
              <a:t>32 </a:t>
            </a:r>
            <a:r>
              <a:rPr lang="en-US" sz="3200" dirty="0"/>
              <a:t>Give none offence, neither to the Jews, nor to the Gentiles, nor to the church of God:</a:t>
            </a:r>
          </a:p>
          <a:p>
            <a:r>
              <a:rPr lang="en-US" sz="3200" b="1" baseline="30000" dirty="0"/>
              <a:t>33 </a:t>
            </a:r>
            <a:r>
              <a:rPr lang="en-US" sz="3200" dirty="0"/>
              <a:t>Even as I please all men in all things, not seeking mine own profit, but the profit of many, that they may be saved.</a:t>
            </a:r>
          </a:p>
        </p:txBody>
      </p:sp>
    </p:spTree>
    <p:extLst>
      <p:ext uri="{BB962C8B-B14F-4D97-AF65-F5344CB8AC3E}">
        <p14:creationId xmlns:p14="http://schemas.microsoft.com/office/powerpoint/2010/main" val="1084747573"/>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  </a:t>
            </a:r>
            <a:endParaRPr lang="en-US" dirty="0"/>
          </a:p>
        </p:txBody>
      </p:sp>
      <p:sp>
        <p:nvSpPr>
          <p:cNvPr id="3" name="Subtitle 2"/>
          <p:cNvSpPr>
            <a:spLocks noGrp="1"/>
          </p:cNvSpPr>
          <p:nvPr>
            <p:ph type="subTitle" idx="1"/>
          </p:nvPr>
        </p:nvSpPr>
        <p:spPr/>
        <p:txBody>
          <a:bodyPr>
            <a:normAutofit/>
          </a:bodyPr>
          <a:lstStyle/>
          <a:p>
            <a:r>
              <a:rPr lang="en-US" sz="5400" dirty="0" smtClean="0"/>
              <a:t>Happy Sabbath!  </a:t>
            </a:r>
            <a:endParaRPr lang="en-US" sz="5400" dirty="0"/>
          </a:p>
        </p:txBody>
      </p:sp>
    </p:spTree>
    <p:extLst>
      <p:ext uri="{BB962C8B-B14F-4D97-AF65-F5344CB8AC3E}">
        <p14:creationId xmlns:p14="http://schemas.microsoft.com/office/powerpoint/2010/main" val="41190855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6:16-8:4</a:t>
            </a:r>
            <a:endParaRPr lang="en-US" dirty="0"/>
          </a:p>
        </p:txBody>
      </p:sp>
      <p:sp>
        <p:nvSpPr>
          <p:cNvPr id="3" name="Content Placeholder 2"/>
          <p:cNvSpPr>
            <a:spLocks noGrp="1"/>
          </p:cNvSpPr>
          <p:nvPr>
            <p:ph sz="half" idx="1"/>
          </p:nvPr>
        </p:nvSpPr>
        <p:spPr>
          <a:xfrm>
            <a:off x="680319" y="2336873"/>
            <a:ext cx="4867725" cy="3599316"/>
          </a:xfrm>
        </p:spPr>
        <p:txBody>
          <a:bodyPr>
            <a:noAutofit/>
          </a:bodyPr>
          <a:lstStyle/>
          <a:p>
            <a:r>
              <a:rPr lang="en-US" sz="3200" b="1" baseline="30000" dirty="0"/>
              <a:t>16 </a:t>
            </a:r>
            <a:r>
              <a:rPr lang="en-US" sz="3200" dirty="0"/>
              <a:t>A window shalt thou make to the ark, and in a cubit shalt thou finish it above; and the door of the ark shalt thou set in the side thereof; with lower, second, and third stories shalt thou make it.</a:t>
            </a:r>
          </a:p>
        </p:txBody>
      </p:sp>
      <p:pic>
        <p:nvPicPr>
          <p:cNvPr id="9222" name="Picture 6" descr="The Ark had three stories with only one door. – Slide 5"/>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428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6:17-8:4</a:t>
            </a:r>
            <a:endParaRPr lang="en-US" dirty="0"/>
          </a:p>
        </p:txBody>
      </p:sp>
      <p:sp>
        <p:nvSpPr>
          <p:cNvPr id="3" name="Content Placeholder 2"/>
          <p:cNvSpPr>
            <a:spLocks noGrp="1"/>
          </p:cNvSpPr>
          <p:nvPr>
            <p:ph sz="half" idx="1"/>
          </p:nvPr>
        </p:nvSpPr>
        <p:spPr>
          <a:xfrm>
            <a:off x="680319" y="2336873"/>
            <a:ext cx="4867725" cy="3599316"/>
          </a:xfrm>
        </p:spPr>
        <p:txBody>
          <a:bodyPr>
            <a:noAutofit/>
          </a:bodyPr>
          <a:lstStyle/>
          <a:p>
            <a:r>
              <a:rPr lang="en-US" sz="3200" b="1" baseline="30000" dirty="0"/>
              <a:t>17 </a:t>
            </a:r>
            <a:r>
              <a:rPr lang="en-US" sz="3200" dirty="0"/>
              <a:t>And, behold, I, even I, do bring a flood of waters upon the earth, to destroy all flesh, wherein is the breath of life, from under heaven; and every thing that is in the earth shall die.</a:t>
            </a:r>
          </a:p>
        </p:txBody>
      </p:sp>
      <p:pic>
        <p:nvPicPr>
          <p:cNvPr id="11266" name="Picture 2" descr="Noah obeyed God’s instructions in building the Ark. God closed the door when all to be saved were onboard and protected them during the flood. – Slide 1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1048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6:18-8:4</a:t>
            </a:r>
            <a:endParaRPr lang="en-US" dirty="0"/>
          </a:p>
        </p:txBody>
      </p:sp>
      <p:sp>
        <p:nvSpPr>
          <p:cNvPr id="3" name="Content Placeholder 2"/>
          <p:cNvSpPr>
            <a:spLocks noGrp="1"/>
          </p:cNvSpPr>
          <p:nvPr>
            <p:ph sz="half" idx="1"/>
          </p:nvPr>
        </p:nvSpPr>
        <p:spPr>
          <a:xfrm>
            <a:off x="680319" y="2336873"/>
            <a:ext cx="4867725" cy="3599316"/>
          </a:xfrm>
        </p:spPr>
        <p:txBody>
          <a:bodyPr>
            <a:noAutofit/>
          </a:bodyPr>
          <a:lstStyle/>
          <a:p>
            <a:r>
              <a:rPr lang="en-US" sz="3200" b="1" baseline="30000" dirty="0"/>
              <a:t>18 </a:t>
            </a:r>
            <a:r>
              <a:rPr lang="en-US" sz="3200" dirty="0"/>
              <a:t>But with thee will I establish my covenant; and thou shalt come into the ark, thou, and thy sons, and thy wife, and thy sons' wives with thee</a:t>
            </a:r>
            <a:r>
              <a:rPr lang="en-US" sz="3200" dirty="0" smtClean="0"/>
              <a:t>.</a:t>
            </a:r>
            <a:endParaRPr lang="en-US" sz="3200" dirty="0"/>
          </a:p>
        </p:txBody>
      </p:sp>
      <p:pic>
        <p:nvPicPr>
          <p:cNvPr id="12290" name="Picture 2" descr="A huge boat was to be built and God had told Noah exactly how to build it. – Slide 1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6670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6:19-8:4</a:t>
            </a:r>
            <a:endParaRPr lang="en-US" dirty="0"/>
          </a:p>
        </p:txBody>
      </p:sp>
      <p:sp>
        <p:nvSpPr>
          <p:cNvPr id="3" name="Content Placeholder 2"/>
          <p:cNvSpPr>
            <a:spLocks noGrp="1"/>
          </p:cNvSpPr>
          <p:nvPr>
            <p:ph sz="half" idx="1"/>
          </p:nvPr>
        </p:nvSpPr>
        <p:spPr>
          <a:xfrm>
            <a:off x="680319" y="2336873"/>
            <a:ext cx="4867725" cy="3599316"/>
          </a:xfrm>
        </p:spPr>
        <p:txBody>
          <a:bodyPr>
            <a:noAutofit/>
          </a:bodyPr>
          <a:lstStyle/>
          <a:p>
            <a:r>
              <a:rPr lang="en-US" sz="3200" b="1" baseline="30000" dirty="0"/>
              <a:t>19 </a:t>
            </a:r>
            <a:r>
              <a:rPr lang="en-US" sz="3200" dirty="0"/>
              <a:t>And of every living thing of all flesh, two of every sort shalt thou bring into the ark, to keep them alive with thee; they shall be male and female.</a:t>
            </a:r>
          </a:p>
        </p:txBody>
      </p:sp>
      <p:sp>
        <p:nvSpPr>
          <p:cNvPr id="4" name="Content Placeholder 3"/>
          <p:cNvSpPr>
            <a:spLocks noGrp="1"/>
          </p:cNvSpPr>
          <p:nvPr>
            <p:ph sz="half" idx="2"/>
          </p:nvPr>
        </p:nvSpPr>
        <p:spPr/>
        <p:txBody>
          <a:bodyPr/>
          <a:lstStyle/>
          <a:p>
            <a:endParaRPr lang="en-US"/>
          </a:p>
        </p:txBody>
      </p:sp>
      <p:pic>
        <p:nvPicPr>
          <p:cNvPr id="13314" name="Picture 2" descr="‘So they went into the ark to Noah, by twos of all flesh in which was the breath of life. Those that entered, male and female of all flesh, entered as God had commanded him; and the Lord closed it behind him.’ Genesis 7:15-16 (NASB) – Slid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8043" y="2336873"/>
            <a:ext cx="4859677" cy="3644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629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6:20-8:4</a:t>
            </a:r>
            <a:endParaRPr lang="en-US" dirty="0"/>
          </a:p>
        </p:txBody>
      </p:sp>
      <p:sp>
        <p:nvSpPr>
          <p:cNvPr id="3" name="Content Placeholder 2"/>
          <p:cNvSpPr>
            <a:spLocks noGrp="1"/>
          </p:cNvSpPr>
          <p:nvPr>
            <p:ph sz="half" idx="1"/>
          </p:nvPr>
        </p:nvSpPr>
        <p:spPr>
          <a:xfrm>
            <a:off x="680319" y="2336873"/>
            <a:ext cx="4867725" cy="3599316"/>
          </a:xfrm>
        </p:spPr>
        <p:txBody>
          <a:bodyPr>
            <a:noAutofit/>
          </a:bodyPr>
          <a:lstStyle/>
          <a:p>
            <a:r>
              <a:rPr lang="en-US" sz="3200" b="1" baseline="30000" dirty="0"/>
              <a:t>20 </a:t>
            </a:r>
            <a:r>
              <a:rPr lang="en-US" sz="3200" dirty="0"/>
              <a:t>Of fowls after their kind, and of cattle after their kind, of every creeping thing of the earth after his kind, two of every sort shall come unto thee, to keep them alive.</a:t>
            </a:r>
          </a:p>
        </p:txBody>
      </p:sp>
      <p:pic>
        <p:nvPicPr>
          <p:cNvPr id="14338" name="Picture 2" descr="God called the animals to enter the Ark. They filed in two by two onto the Ark’s floor. – Slide 6"/>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27196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6:21-8:4</a:t>
            </a:r>
            <a:endParaRPr lang="en-US" dirty="0"/>
          </a:p>
        </p:txBody>
      </p:sp>
      <p:sp>
        <p:nvSpPr>
          <p:cNvPr id="3" name="Content Placeholder 2"/>
          <p:cNvSpPr>
            <a:spLocks noGrp="1"/>
          </p:cNvSpPr>
          <p:nvPr>
            <p:ph sz="half" idx="1"/>
          </p:nvPr>
        </p:nvSpPr>
        <p:spPr>
          <a:xfrm>
            <a:off x="680319" y="2336873"/>
            <a:ext cx="5679384" cy="3599316"/>
          </a:xfrm>
        </p:spPr>
        <p:txBody>
          <a:bodyPr>
            <a:noAutofit/>
          </a:bodyPr>
          <a:lstStyle/>
          <a:p>
            <a:r>
              <a:rPr lang="en-US" sz="3200" b="1" baseline="30000" dirty="0"/>
              <a:t>21 </a:t>
            </a:r>
            <a:r>
              <a:rPr lang="en-US" sz="3200" dirty="0"/>
              <a:t>And take thou unto thee of all food that is eaten, and thou shalt gather it to thee; and it shall be for food for thee, and for them.</a:t>
            </a:r>
          </a:p>
          <a:p>
            <a:r>
              <a:rPr lang="en-US" sz="3200" b="1" baseline="30000" dirty="0"/>
              <a:t>22 </a:t>
            </a:r>
            <a:r>
              <a:rPr lang="en-US" sz="3200" dirty="0"/>
              <a:t>Thus did Noah; according to all that God commanded him, so did he.</a:t>
            </a:r>
          </a:p>
        </p:txBody>
      </p:sp>
      <p:pic>
        <p:nvPicPr>
          <p:cNvPr id="15362" name="Picture 2" descr="Since Noah and his sons believed in God, they lost no time in doing what they had been told. – Slide 15"/>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03866" y="2336873"/>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1755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7:1-8:4</a:t>
            </a:r>
            <a:endParaRPr lang="en-US" dirty="0"/>
          </a:p>
        </p:txBody>
      </p:sp>
      <p:sp>
        <p:nvSpPr>
          <p:cNvPr id="3" name="Content Placeholder 2"/>
          <p:cNvSpPr>
            <a:spLocks noGrp="1"/>
          </p:cNvSpPr>
          <p:nvPr>
            <p:ph sz="half" idx="1"/>
          </p:nvPr>
        </p:nvSpPr>
        <p:spPr>
          <a:xfrm>
            <a:off x="680319" y="2336873"/>
            <a:ext cx="4641694" cy="3599316"/>
          </a:xfrm>
        </p:spPr>
        <p:txBody>
          <a:bodyPr>
            <a:noAutofit/>
          </a:bodyPr>
          <a:lstStyle/>
          <a:p>
            <a:r>
              <a:rPr lang="en-US" sz="3200" b="1" dirty="0"/>
              <a:t>7 </a:t>
            </a:r>
            <a:r>
              <a:rPr lang="en-US" sz="3200" dirty="0"/>
              <a:t>And the </a:t>
            </a:r>
            <a:r>
              <a:rPr lang="en-US" sz="3200" cap="small" dirty="0"/>
              <a:t>Lord</a:t>
            </a:r>
            <a:r>
              <a:rPr lang="en-US" sz="3200" dirty="0"/>
              <a:t> said unto Noah, Come thou and all thy house into the ark; for thee have I seen righteous before me in this generation</a:t>
            </a:r>
            <a:r>
              <a:rPr lang="en-US" sz="3200" dirty="0" smtClean="0"/>
              <a:t>.</a:t>
            </a:r>
            <a:endParaRPr lang="en-US" sz="3200" dirty="0"/>
          </a:p>
        </p:txBody>
      </p:sp>
      <p:pic>
        <p:nvPicPr>
          <p:cNvPr id="16386" name="Picture 2" descr="One day, Noah heard God say that the time had come for the earth to be destroyed. Every living thing was to perish except Noah, his family and a certain number of animals. – Slide 1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8245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t>Memory Text:  Revelation 14:12</a:t>
            </a:r>
            <a:endParaRPr lang="en-US" sz="4800" dirty="0"/>
          </a:p>
        </p:txBody>
      </p:sp>
      <p:sp>
        <p:nvSpPr>
          <p:cNvPr id="3" name="Content Placeholder 2"/>
          <p:cNvSpPr>
            <a:spLocks noGrp="1"/>
          </p:cNvSpPr>
          <p:nvPr>
            <p:ph idx="1"/>
          </p:nvPr>
        </p:nvSpPr>
        <p:spPr/>
        <p:txBody>
          <a:bodyPr>
            <a:normAutofit/>
          </a:bodyPr>
          <a:lstStyle/>
          <a:p>
            <a:r>
              <a:rPr lang="en-US" sz="4800" b="1" baseline="30000" dirty="0"/>
              <a:t>12 </a:t>
            </a:r>
            <a:r>
              <a:rPr lang="en-US" sz="4800" dirty="0"/>
              <a:t>Here is the patience of the saints: here are they that keep the commandments of God, and the faith of Jesus.</a:t>
            </a:r>
          </a:p>
        </p:txBody>
      </p:sp>
    </p:spTree>
    <p:extLst>
      <p:ext uri="{BB962C8B-B14F-4D97-AF65-F5344CB8AC3E}">
        <p14:creationId xmlns:p14="http://schemas.microsoft.com/office/powerpoint/2010/main" val="21630843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7:2-8:4</a:t>
            </a:r>
            <a:endParaRPr lang="en-US" dirty="0"/>
          </a:p>
        </p:txBody>
      </p:sp>
      <p:sp>
        <p:nvSpPr>
          <p:cNvPr id="3" name="Content Placeholder 2"/>
          <p:cNvSpPr>
            <a:spLocks noGrp="1"/>
          </p:cNvSpPr>
          <p:nvPr>
            <p:ph sz="half" idx="1"/>
          </p:nvPr>
        </p:nvSpPr>
        <p:spPr>
          <a:xfrm>
            <a:off x="680319" y="2336873"/>
            <a:ext cx="4641694" cy="3599316"/>
          </a:xfrm>
        </p:spPr>
        <p:txBody>
          <a:bodyPr>
            <a:noAutofit/>
          </a:bodyPr>
          <a:lstStyle/>
          <a:p>
            <a:r>
              <a:rPr lang="en-US" sz="3200" b="1" baseline="30000" dirty="0"/>
              <a:t>2 </a:t>
            </a:r>
            <a:r>
              <a:rPr lang="en-US" sz="3200" dirty="0"/>
              <a:t>Of every clean beast thou shalt take to thee by sevens, the male and his female: and of beasts that are not clean by two, the male and his female</a:t>
            </a:r>
            <a:r>
              <a:rPr lang="en-US" sz="3200" dirty="0" smtClean="0"/>
              <a:t>.</a:t>
            </a:r>
            <a:endParaRPr lang="en-US" sz="3200" dirty="0"/>
          </a:p>
        </p:txBody>
      </p:sp>
      <p:pic>
        <p:nvPicPr>
          <p:cNvPr id="17410" name="Picture 2" descr="The pairs of all the different kinds of animals were taken into the ark. – Slide 2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391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7:3-8:4</a:t>
            </a:r>
            <a:endParaRPr lang="en-US" dirty="0"/>
          </a:p>
        </p:txBody>
      </p:sp>
      <p:sp>
        <p:nvSpPr>
          <p:cNvPr id="3" name="Content Placeholder 2"/>
          <p:cNvSpPr>
            <a:spLocks noGrp="1"/>
          </p:cNvSpPr>
          <p:nvPr>
            <p:ph sz="half" idx="1"/>
          </p:nvPr>
        </p:nvSpPr>
        <p:spPr>
          <a:xfrm>
            <a:off x="680319" y="2336873"/>
            <a:ext cx="4641694" cy="3599316"/>
          </a:xfrm>
        </p:spPr>
        <p:txBody>
          <a:bodyPr>
            <a:noAutofit/>
          </a:bodyPr>
          <a:lstStyle/>
          <a:p>
            <a:r>
              <a:rPr lang="en-US" sz="3200" b="1" baseline="30000" dirty="0"/>
              <a:t>3 </a:t>
            </a:r>
            <a:r>
              <a:rPr lang="en-US" sz="3200" dirty="0"/>
              <a:t>Of fowls also of the air by sevens, the male and the female; to keep seed alive upon the face of all the earth.</a:t>
            </a:r>
          </a:p>
        </p:txBody>
      </p:sp>
      <p:pic>
        <p:nvPicPr>
          <p:cNvPr id="18434" name="Picture 2" descr="Soon, thousands of animals gathered in front of the Ark, pushing and shoving each other for position. They roared, growled, squawked, and grunted. Imagine how noisy it was! &lt;br/&gt;Noah’s mouth dropped open. There were so many strange animals he’d never seen before. “Where do I start?” cried Noah as he buried his face in his hands. He was very thankful for Yah’s help. &lt;br/&gt;“Take seven pairs from every kind of clean bird and animal,” said Yah. “From every kind of unclean animal, only take one pair. After seven days, I am going to send water on the earth for forty days and forty nights.” – Slide 8"/>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6536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7:4-8:4</a:t>
            </a:r>
            <a:endParaRPr lang="en-US" dirty="0"/>
          </a:p>
        </p:txBody>
      </p:sp>
      <p:sp>
        <p:nvSpPr>
          <p:cNvPr id="3" name="Content Placeholder 2"/>
          <p:cNvSpPr>
            <a:spLocks noGrp="1"/>
          </p:cNvSpPr>
          <p:nvPr>
            <p:ph sz="half" idx="1"/>
          </p:nvPr>
        </p:nvSpPr>
        <p:spPr>
          <a:xfrm>
            <a:off x="680319" y="2085654"/>
            <a:ext cx="5967062" cy="3850535"/>
          </a:xfrm>
        </p:spPr>
        <p:txBody>
          <a:bodyPr>
            <a:noAutofit/>
          </a:bodyPr>
          <a:lstStyle/>
          <a:p>
            <a:r>
              <a:rPr lang="en-US" sz="3200" b="1" baseline="30000" dirty="0"/>
              <a:t>4 </a:t>
            </a:r>
            <a:r>
              <a:rPr lang="en-US" sz="3200" dirty="0"/>
              <a:t>For yet seven days, and I will cause it to rain upon the earth forty days and forty nights; and every living substance that I have made will I destroy from off the face of the earth.</a:t>
            </a:r>
          </a:p>
          <a:p>
            <a:r>
              <a:rPr lang="en-US" sz="3200" b="1" baseline="30000" dirty="0"/>
              <a:t>5 </a:t>
            </a:r>
            <a:r>
              <a:rPr lang="en-US" sz="3200" dirty="0"/>
              <a:t>And Noah did according unto all that the </a:t>
            </a:r>
            <a:r>
              <a:rPr lang="en-US" sz="3200" cap="small" dirty="0"/>
              <a:t>Lord</a:t>
            </a:r>
            <a:r>
              <a:rPr lang="en-US" sz="3200" dirty="0"/>
              <a:t> commanded him.</a:t>
            </a:r>
          </a:p>
        </p:txBody>
      </p:sp>
      <p:pic>
        <p:nvPicPr>
          <p:cNvPr id="19458" name="Picture 2" descr="The Ark is closed.  &lt;br/&gt;Every living thing that moved on land perished—birds, livestock, wild animals, all the creatures that swarm over the earth, and all mankind. &lt;br/&gt;Genesis 7:21 &lt;br/&gt;Full text: Genesis 7:15-21 – Slid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47813" y="2296421"/>
            <a:ext cx="5188341" cy="3891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258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7:6-8:4</a:t>
            </a:r>
            <a:endParaRPr lang="en-US" dirty="0"/>
          </a:p>
        </p:txBody>
      </p:sp>
      <p:sp>
        <p:nvSpPr>
          <p:cNvPr id="3" name="Content Placeholder 2"/>
          <p:cNvSpPr>
            <a:spLocks noGrp="1"/>
          </p:cNvSpPr>
          <p:nvPr>
            <p:ph sz="half" idx="1"/>
          </p:nvPr>
        </p:nvSpPr>
        <p:spPr>
          <a:xfrm>
            <a:off x="680318" y="2336873"/>
            <a:ext cx="5453353" cy="3599316"/>
          </a:xfrm>
        </p:spPr>
        <p:txBody>
          <a:bodyPr>
            <a:noAutofit/>
          </a:bodyPr>
          <a:lstStyle/>
          <a:p>
            <a:r>
              <a:rPr lang="en-US" sz="3200" b="1" baseline="30000" dirty="0"/>
              <a:t>6 </a:t>
            </a:r>
            <a:r>
              <a:rPr lang="en-US" sz="3200" dirty="0"/>
              <a:t>And Noah was six hundred years old when the flood of waters was upon the earth.</a:t>
            </a:r>
          </a:p>
          <a:p>
            <a:r>
              <a:rPr lang="en-US" sz="3200" b="1" baseline="30000" dirty="0"/>
              <a:t>7 </a:t>
            </a:r>
            <a:r>
              <a:rPr lang="en-US" sz="3200" dirty="0"/>
              <a:t>And Noah went in, and his sons, and his wife, and his sons' wives with him, into the ark, because of the waters of the flood.</a:t>
            </a:r>
          </a:p>
        </p:txBody>
      </p:sp>
      <p:pic>
        <p:nvPicPr>
          <p:cNvPr id="20482" name="Picture 2" descr="When all of this was done. Noah, his sons and their wives all went into the ark. – Slide 2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96334" y="250718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5022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7:8-8:4</a:t>
            </a:r>
            <a:endParaRPr lang="en-US" dirty="0"/>
          </a:p>
        </p:txBody>
      </p:sp>
      <p:sp>
        <p:nvSpPr>
          <p:cNvPr id="3" name="Content Placeholder 2"/>
          <p:cNvSpPr>
            <a:spLocks noGrp="1"/>
          </p:cNvSpPr>
          <p:nvPr>
            <p:ph sz="half" idx="1"/>
          </p:nvPr>
        </p:nvSpPr>
        <p:spPr>
          <a:xfrm>
            <a:off x="680318" y="2336873"/>
            <a:ext cx="5730756" cy="3599316"/>
          </a:xfrm>
        </p:spPr>
        <p:txBody>
          <a:bodyPr>
            <a:noAutofit/>
          </a:bodyPr>
          <a:lstStyle/>
          <a:p>
            <a:r>
              <a:rPr lang="en-US" sz="3200" b="1" baseline="30000" dirty="0"/>
              <a:t>8 </a:t>
            </a:r>
            <a:r>
              <a:rPr lang="en-US" sz="3200" dirty="0"/>
              <a:t>Of clean beasts, and of beasts that are not clean, and of fowls, and of every thing that </a:t>
            </a:r>
            <a:r>
              <a:rPr lang="en-US" sz="3200" dirty="0" err="1"/>
              <a:t>creepeth</a:t>
            </a:r>
            <a:r>
              <a:rPr lang="en-US" sz="3200" dirty="0"/>
              <a:t> upon the earth,</a:t>
            </a:r>
          </a:p>
          <a:p>
            <a:r>
              <a:rPr lang="en-US" sz="3200" b="1" baseline="30000" dirty="0"/>
              <a:t>9 </a:t>
            </a:r>
            <a:r>
              <a:rPr lang="en-US" sz="3200" dirty="0"/>
              <a:t>There went in two and two unto Noah into the ark, the male and the female, as God had commanded Noah.</a:t>
            </a:r>
          </a:p>
        </p:txBody>
      </p:sp>
      <p:pic>
        <p:nvPicPr>
          <p:cNvPr id="21508" name="Picture 4" descr="All this time Noah and his family simply waited on the Lord. – Slide 28"/>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06628" y="2336873"/>
            <a:ext cx="5185688" cy="3889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596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7:10-8:4</a:t>
            </a:r>
            <a:endParaRPr lang="en-US" dirty="0"/>
          </a:p>
        </p:txBody>
      </p:sp>
      <p:sp>
        <p:nvSpPr>
          <p:cNvPr id="3" name="Content Placeholder 2"/>
          <p:cNvSpPr>
            <a:spLocks noGrp="1"/>
          </p:cNvSpPr>
          <p:nvPr>
            <p:ph sz="half" idx="1"/>
          </p:nvPr>
        </p:nvSpPr>
        <p:spPr>
          <a:xfrm>
            <a:off x="680318" y="2336873"/>
            <a:ext cx="4477309" cy="3599316"/>
          </a:xfrm>
        </p:spPr>
        <p:txBody>
          <a:bodyPr>
            <a:noAutofit/>
          </a:bodyPr>
          <a:lstStyle/>
          <a:p>
            <a:r>
              <a:rPr lang="en-US" sz="3200" b="1" baseline="30000" dirty="0"/>
              <a:t>10 </a:t>
            </a:r>
            <a:r>
              <a:rPr lang="en-US" sz="3200" dirty="0"/>
              <a:t>And it came to pass after seven days, that the waters of the flood were upon the earth</a:t>
            </a:r>
            <a:r>
              <a:rPr lang="en-US" sz="3200" dirty="0" smtClean="0"/>
              <a:t>.</a:t>
            </a:r>
            <a:endParaRPr lang="en-US" sz="3200" dirty="0"/>
          </a:p>
        </p:txBody>
      </p:sp>
      <p:pic>
        <p:nvPicPr>
          <p:cNvPr id="23554" name="Picture 2" descr="We read in the seventh chapter of Genesis that the Lord shut them in. – Slide 25"/>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2176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7:11-8:4</a:t>
            </a:r>
            <a:endParaRPr lang="en-US" dirty="0"/>
          </a:p>
        </p:txBody>
      </p:sp>
      <p:sp>
        <p:nvSpPr>
          <p:cNvPr id="3" name="Content Placeholder 2"/>
          <p:cNvSpPr>
            <a:spLocks noGrp="1"/>
          </p:cNvSpPr>
          <p:nvPr>
            <p:ph sz="half" idx="1"/>
          </p:nvPr>
        </p:nvSpPr>
        <p:spPr>
          <a:xfrm>
            <a:off x="680318" y="2336873"/>
            <a:ext cx="5730756" cy="3599316"/>
          </a:xfrm>
        </p:spPr>
        <p:txBody>
          <a:bodyPr>
            <a:noAutofit/>
          </a:bodyPr>
          <a:lstStyle/>
          <a:p>
            <a:r>
              <a:rPr lang="en-US" sz="3200" b="1" baseline="30000" dirty="0" smtClean="0"/>
              <a:t>11</a:t>
            </a:r>
            <a:r>
              <a:rPr lang="en-US" sz="3200" b="1" baseline="30000" dirty="0"/>
              <a:t> </a:t>
            </a:r>
            <a:r>
              <a:rPr lang="en-US" sz="3200" dirty="0"/>
              <a:t>In the six hundredth year of Noah's life, in the second month, the seventeenth day of the month, the same day were all the fountains of the great deep broken up, and the windows of heaven were opened.</a:t>
            </a:r>
          </a:p>
        </p:txBody>
      </p:sp>
      <p:pic>
        <p:nvPicPr>
          <p:cNvPr id="22530" name="Picture 2" descr="On that seventh day, the things that Noah warned the people about for 120 years came to pass. – Slide 30"/>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37430" y="250718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98762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7:12-8:4</a:t>
            </a:r>
            <a:endParaRPr lang="en-US" dirty="0"/>
          </a:p>
        </p:txBody>
      </p:sp>
      <p:sp>
        <p:nvSpPr>
          <p:cNvPr id="3" name="Content Placeholder 2"/>
          <p:cNvSpPr>
            <a:spLocks noGrp="1"/>
          </p:cNvSpPr>
          <p:nvPr>
            <p:ph sz="half" idx="1"/>
          </p:nvPr>
        </p:nvSpPr>
        <p:spPr>
          <a:xfrm>
            <a:off x="680320" y="2336873"/>
            <a:ext cx="5967059" cy="3599316"/>
          </a:xfrm>
        </p:spPr>
        <p:txBody>
          <a:bodyPr>
            <a:noAutofit/>
          </a:bodyPr>
          <a:lstStyle/>
          <a:p>
            <a:r>
              <a:rPr lang="en-US" sz="3200" b="1" baseline="30000" dirty="0"/>
              <a:t>12 </a:t>
            </a:r>
            <a:r>
              <a:rPr lang="en-US" sz="3200" dirty="0"/>
              <a:t>And the rain was upon the earth forty days and forty nights.</a:t>
            </a:r>
          </a:p>
          <a:p>
            <a:r>
              <a:rPr lang="en-US" sz="3200" b="1" baseline="30000" dirty="0"/>
              <a:t>13 </a:t>
            </a:r>
            <a:r>
              <a:rPr lang="en-US" sz="3200" dirty="0"/>
              <a:t>In the selfsame day entered Noah, and Shem, and Ham, and Japheth, the sons of Noah, and Noah's wife, and the three wives of his sons with them, into the ark;</a:t>
            </a:r>
          </a:p>
        </p:txBody>
      </p:sp>
      <p:pic>
        <p:nvPicPr>
          <p:cNvPr id="24578" name="Picture 2" descr="According to the Bible, it rained for 40 days and 40 nights. – Slide 3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50040" y="2507189"/>
            <a:ext cx="5242276" cy="3931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9665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7:14-8:4</a:t>
            </a:r>
            <a:endParaRPr lang="en-US" dirty="0"/>
          </a:p>
        </p:txBody>
      </p:sp>
      <p:sp>
        <p:nvSpPr>
          <p:cNvPr id="3" name="Content Placeholder 2"/>
          <p:cNvSpPr>
            <a:spLocks noGrp="1"/>
          </p:cNvSpPr>
          <p:nvPr>
            <p:ph sz="half" idx="1"/>
          </p:nvPr>
        </p:nvSpPr>
        <p:spPr>
          <a:xfrm>
            <a:off x="680320" y="2336873"/>
            <a:ext cx="5186223" cy="3599316"/>
          </a:xfrm>
        </p:spPr>
        <p:txBody>
          <a:bodyPr>
            <a:noAutofit/>
          </a:bodyPr>
          <a:lstStyle/>
          <a:p>
            <a:r>
              <a:rPr lang="en-US" sz="3200" b="1" baseline="30000" dirty="0"/>
              <a:t>14 </a:t>
            </a:r>
            <a:r>
              <a:rPr lang="en-US" sz="3200" dirty="0"/>
              <a:t>They, and every beast after his kind, and all the cattle after their kind, and every creeping thing that </a:t>
            </a:r>
            <a:r>
              <a:rPr lang="en-US" sz="3200" dirty="0" err="1"/>
              <a:t>creepeth</a:t>
            </a:r>
            <a:r>
              <a:rPr lang="en-US" sz="3200" dirty="0"/>
              <a:t> upon the earth after his kind, and every fowl after his kind, every bird of every sort.</a:t>
            </a:r>
          </a:p>
        </p:txBody>
      </p:sp>
      <p:pic>
        <p:nvPicPr>
          <p:cNvPr id="25602" name="Picture 2" descr="The Ark on the waters. &lt;br/&gt;The waters flooded the earth for a hundred and fifty days. &lt;br/&gt;Genesis 7:24 &lt;br/&gt;Full text: Genesis 17-24, 1 Peter 3:20-21 – Slid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10708" y="24220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8768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7:15-8:4</a:t>
            </a:r>
            <a:endParaRPr lang="en-US" dirty="0"/>
          </a:p>
        </p:txBody>
      </p:sp>
      <p:sp>
        <p:nvSpPr>
          <p:cNvPr id="3" name="Content Placeholder 2"/>
          <p:cNvSpPr>
            <a:spLocks noGrp="1"/>
          </p:cNvSpPr>
          <p:nvPr>
            <p:ph sz="half" idx="1"/>
          </p:nvPr>
        </p:nvSpPr>
        <p:spPr>
          <a:xfrm>
            <a:off x="680320" y="2336873"/>
            <a:ext cx="5430388" cy="3599316"/>
          </a:xfrm>
        </p:spPr>
        <p:txBody>
          <a:bodyPr>
            <a:noAutofit/>
          </a:bodyPr>
          <a:lstStyle/>
          <a:p>
            <a:r>
              <a:rPr lang="en-US" sz="3200" b="1" baseline="30000" dirty="0"/>
              <a:t>15 </a:t>
            </a:r>
            <a:r>
              <a:rPr lang="en-US" sz="3200" dirty="0"/>
              <a:t>And they went in unto Noah into the ark, two and two of all flesh, wherein is the breath of life.</a:t>
            </a:r>
          </a:p>
          <a:p>
            <a:r>
              <a:rPr lang="en-US" sz="3200" b="1" baseline="30000" dirty="0"/>
              <a:t>16 </a:t>
            </a:r>
            <a:r>
              <a:rPr lang="en-US" sz="3200" dirty="0"/>
              <a:t>And they that went in, went in male and female of all flesh, as God had commanded him: and the </a:t>
            </a:r>
            <a:r>
              <a:rPr lang="en-US" sz="3200" cap="small" dirty="0"/>
              <a:t>Lord</a:t>
            </a:r>
            <a:r>
              <a:rPr lang="en-US" sz="3200" dirty="0"/>
              <a:t> shut him in.</a:t>
            </a:r>
          </a:p>
        </p:txBody>
      </p:sp>
      <p:pic>
        <p:nvPicPr>
          <p:cNvPr id="26628" name="Picture 4" descr="The inside of the Ark had a space that could fit about 1,300 of the standard 7m (20ft) shipping containers you see on cargo ships. There was over 100,000 square feet of floor space. – Slide 10"/>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15527" y="2336872"/>
            <a:ext cx="5445967" cy="408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511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Revelation 14:6-7</a:t>
            </a:r>
            <a:endParaRPr lang="en-US" dirty="0"/>
          </a:p>
        </p:txBody>
      </p:sp>
      <p:sp>
        <p:nvSpPr>
          <p:cNvPr id="3" name="Content Placeholder 2"/>
          <p:cNvSpPr>
            <a:spLocks noGrp="1"/>
          </p:cNvSpPr>
          <p:nvPr>
            <p:ph idx="1"/>
          </p:nvPr>
        </p:nvSpPr>
        <p:spPr>
          <a:xfrm>
            <a:off x="680321" y="2054831"/>
            <a:ext cx="9613861" cy="3881358"/>
          </a:xfrm>
        </p:spPr>
        <p:txBody>
          <a:bodyPr>
            <a:noAutofit/>
          </a:bodyPr>
          <a:lstStyle/>
          <a:p>
            <a:r>
              <a:rPr lang="en-US" sz="3300" b="1" baseline="30000" dirty="0"/>
              <a:t>6 </a:t>
            </a:r>
            <a:r>
              <a:rPr lang="en-US" sz="3300" dirty="0"/>
              <a:t>And I saw another angel fly in the midst of heaven, having the everlasting gospel to preach unto them that dwell on the earth, and to every nation, and kindred, and tongue, and people,</a:t>
            </a:r>
          </a:p>
          <a:p>
            <a:r>
              <a:rPr lang="en-US" sz="3300" b="1" baseline="30000" dirty="0"/>
              <a:t>7 </a:t>
            </a:r>
            <a:r>
              <a:rPr lang="en-US" sz="3300" dirty="0"/>
              <a:t>Saying with a loud voice, Fear God, and give glory to him; for the hour of his judgment is come: and </a:t>
            </a:r>
            <a:r>
              <a:rPr lang="en-US" sz="3600" b="1" dirty="0"/>
              <a:t>worship him that made heaven, and earth, and the sea, and the fountains of waters</a:t>
            </a:r>
            <a:r>
              <a:rPr lang="en-US" sz="3300" dirty="0" smtClean="0"/>
              <a:t>.</a:t>
            </a:r>
            <a:endParaRPr lang="en-US" sz="3300" dirty="0"/>
          </a:p>
        </p:txBody>
      </p:sp>
    </p:spTree>
    <p:extLst>
      <p:ext uri="{BB962C8B-B14F-4D97-AF65-F5344CB8AC3E}">
        <p14:creationId xmlns:p14="http://schemas.microsoft.com/office/powerpoint/2010/main" val="957321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7:17-8:4</a:t>
            </a:r>
            <a:endParaRPr lang="en-US" dirty="0"/>
          </a:p>
        </p:txBody>
      </p:sp>
      <p:sp>
        <p:nvSpPr>
          <p:cNvPr id="3" name="Content Placeholder 2"/>
          <p:cNvSpPr>
            <a:spLocks noGrp="1"/>
          </p:cNvSpPr>
          <p:nvPr>
            <p:ph sz="half" idx="1"/>
          </p:nvPr>
        </p:nvSpPr>
        <p:spPr>
          <a:xfrm>
            <a:off x="680320" y="2336873"/>
            <a:ext cx="6398574" cy="3599316"/>
          </a:xfrm>
        </p:spPr>
        <p:txBody>
          <a:bodyPr>
            <a:noAutofit/>
          </a:bodyPr>
          <a:lstStyle/>
          <a:p>
            <a:r>
              <a:rPr lang="en-US" sz="3200" b="1" baseline="30000" dirty="0"/>
              <a:t>17 </a:t>
            </a:r>
            <a:r>
              <a:rPr lang="en-US" sz="3200" dirty="0"/>
              <a:t>And the flood was forty days upon the earth; and the waters increased, and bare up the ark, and it was lift up above the earth.</a:t>
            </a:r>
          </a:p>
          <a:p>
            <a:r>
              <a:rPr lang="en-US" sz="3200" b="1" baseline="30000" dirty="0"/>
              <a:t>18 </a:t>
            </a:r>
            <a:r>
              <a:rPr lang="en-US" sz="3200" dirty="0"/>
              <a:t>And the waters prevailed, and were increased greatly upon the earth; and the ark went upon the face of the waters.</a:t>
            </a:r>
          </a:p>
        </p:txBody>
      </p:sp>
      <p:pic>
        <p:nvPicPr>
          <p:cNvPr id="27650" name="Picture 2" descr="Noah and his family were aboard the Ark for one year and ten days. – Slid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3099" y="2717016"/>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72106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7:19-8:4</a:t>
            </a:r>
            <a:endParaRPr lang="en-US" dirty="0"/>
          </a:p>
        </p:txBody>
      </p:sp>
      <p:sp>
        <p:nvSpPr>
          <p:cNvPr id="3" name="Content Placeholder 2"/>
          <p:cNvSpPr>
            <a:spLocks noGrp="1"/>
          </p:cNvSpPr>
          <p:nvPr>
            <p:ph sz="half" idx="1"/>
          </p:nvPr>
        </p:nvSpPr>
        <p:spPr>
          <a:xfrm>
            <a:off x="680321" y="2254680"/>
            <a:ext cx="5453351" cy="3599316"/>
          </a:xfrm>
        </p:spPr>
        <p:txBody>
          <a:bodyPr>
            <a:noAutofit/>
          </a:bodyPr>
          <a:lstStyle/>
          <a:p>
            <a:r>
              <a:rPr lang="en-US" sz="3200" b="1" baseline="30000" dirty="0"/>
              <a:t>19 </a:t>
            </a:r>
            <a:r>
              <a:rPr lang="en-US" sz="3200" dirty="0"/>
              <a:t>And the waters prevailed exceedingly upon the earth; and all the high hills, that were under the whole heaven, were covered.</a:t>
            </a:r>
          </a:p>
          <a:p>
            <a:r>
              <a:rPr lang="en-US" sz="3200" b="1" baseline="30000" dirty="0"/>
              <a:t>20 </a:t>
            </a:r>
            <a:r>
              <a:rPr lang="en-US" sz="3200" dirty="0"/>
              <a:t>Fifteen cubits upward did the waters prevail; and the mountains were covered.</a:t>
            </a:r>
          </a:p>
        </p:txBody>
      </p:sp>
      <p:pic>
        <p:nvPicPr>
          <p:cNvPr id="28674" name="Picture 2" descr="… and people were caught by surprise when the flood came and took them away. – Slide 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1306" y="2339837"/>
            <a:ext cx="5455712" cy="4091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4912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7:21-8:4</a:t>
            </a:r>
            <a:endParaRPr lang="en-US" dirty="0"/>
          </a:p>
        </p:txBody>
      </p:sp>
      <p:sp>
        <p:nvSpPr>
          <p:cNvPr id="3" name="Content Placeholder 2"/>
          <p:cNvSpPr>
            <a:spLocks noGrp="1"/>
          </p:cNvSpPr>
          <p:nvPr>
            <p:ph sz="half" idx="1"/>
          </p:nvPr>
        </p:nvSpPr>
        <p:spPr>
          <a:xfrm>
            <a:off x="680321" y="2254680"/>
            <a:ext cx="5967059" cy="3599316"/>
          </a:xfrm>
        </p:spPr>
        <p:txBody>
          <a:bodyPr>
            <a:noAutofit/>
          </a:bodyPr>
          <a:lstStyle/>
          <a:p>
            <a:r>
              <a:rPr lang="en-US" sz="3200" b="1" baseline="30000" dirty="0"/>
              <a:t>21 </a:t>
            </a:r>
            <a:r>
              <a:rPr lang="en-US" sz="3200" dirty="0"/>
              <a:t>And all flesh died that moved upon the earth, both of fowl, and of cattle, and of beast, and of every creeping thing that </a:t>
            </a:r>
            <a:r>
              <a:rPr lang="en-US" sz="3200" dirty="0" err="1"/>
              <a:t>creepeth</a:t>
            </a:r>
            <a:r>
              <a:rPr lang="en-US" sz="3200" dirty="0"/>
              <a:t> upon the earth, and every man:</a:t>
            </a:r>
          </a:p>
          <a:p>
            <a:r>
              <a:rPr lang="en-US" sz="3200" b="1" baseline="30000" dirty="0"/>
              <a:t>22 </a:t>
            </a:r>
            <a:r>
              <a:rPr lang="en-US" sz="3200" dirty="0"/>
              <a:t>All in whose nostrils was the breath of life, of all that was in the dry land, died.</a:t>
            </a:r>
          </a:p>
        </p:txBody>
      </p:sp>
      <p:pic>
        <p:nvPicPr>
          <p:cNvPr id="29698" name="Picture 2" descr="The fountains of the great deep were broken open … – Slide 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0336" y="2370957"/>
            <a:ext cx="5359424" cy="4019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08155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7:23-8:4</a:t>
            </a:r>
            <a:endParaRPr lang="en-US" dirty="0"/>
          </a:p>
        </p:txBody>
      </p:sp>
      <p:sp>
        <p:nvSpPr>
          <p:cNvPr id="3" name="Content Placeholder 2"/>
          <p:cNvSpPr>
            <a:spLocks noGrp="1"/>
          </p:cNvSpPr>
          <p:nvPr>
            <p:ph sz="half" idx="1"/>
          </p:nvPr>
        </p:nvSpPr>
        <p:spPr>
          <a:xfrm>
            <a:off x="680321" y="2254680"/>
            <a:ext cx="5741027" cy="3599316"/>
          </a:xfrm>
        </p:spPr>
        <p:txBody>
          <a:bodyPr>
            <a:noAutofit/>
          </a:bodyPr>
          <a:lstStyle/>
          <a:p>
            <a:r>
              <a:rPr lang="en-US" sz="3000" b="1" baseline="30000" dirty="0"/>
              <a:t>23 </a:t>
            </a:r>
            <a:r>
              <a:rPr lang="en-US" sz="3000" dirty="0"/>
              <a:t>And every living substance was destroyed which was upon the face of the ground, both man, and cattle, and the creeping things, and the fowl of the heaven; and they were destroyed from the earth: and Noah only remained alive, and they that were with him in the ark.</a:t>
            </a:r>
          </a:p>
        </p:txBody>
      </p:sp>
      <p:pic>
        <p:nvPicPr>
          <p:cNvPr id="30722" name="Picture 2" descr="The Bible says the windows of Heaven were opened. – Slide 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5826" y="2596691"/>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6981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7:24-8:4</a:t>
            </a:r>
            <a:endParaRPr lang="en-US" dirty="0"/>
          </a:p>
        </p:txBody>
      </p:sp>
      <p:sp>
        <p:nvSpPr>
          <p:cNvPr id="3" name="Content Placeholder 2"/>
          <p:cNvSpPr>
            <a:spLocks noGrp="1"/>
          </p:cNvSpPr>
          <p:nvPr>
            <p:ph sz="half" idx="1"/>
          </p:nvPr>
        </p:nvSpPr>
        <p:spPr>
          <a:xfrm>
            <a:off x="680322" y="2254680"/>
            <a:ext cx="4641692" cy="3599316"/>
          </a:xfrm>
        </p:spPr>
        <p:txBody>
          <a:bodyPr>
            <a:noAutofit/>
          </a:bodyPr>
          <a:lstStyle/>
          <a:p>
            <a:r>
              <a:rPr lang="en-US" sz="3200" b="1" baseline="30000" dirty="0"/>
              <a:t>24 </a:t>
            </a:r>
            <a:r>
              <a:rPr lang="en-US" sz="3200" dirty="0"/>
              <a:t>And the waters prevailed upon the earth an hundred and fifty days.</a:t>
            </a:r>
            <a:endParaRPr lang="en-US" sz="3000" dirty="0"/>
          </a:p>
        </p:txBody>
      </p:sp>
      <p:pic>
        <p:nvPicPr>
          <p:cNvPr id="31746" name="Picture 2" descr="The people and the animals outside the ark had perished. – Slide 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2182" y="2254680"/>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0933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8:1-8:4</a:t>
            </a:r>
            <a:endParaRPr lang="en-US" dirty="0"/>
          </a:p>
        </p:txBody>
      </p:sp>
      <p:sp>
        <p:nvSpPr>
          <p:cNvPr id="3" name="Content Placeholder 2"/>
          <p:cNvSpPr>
            <a:spLocks noGrp="1"/>
          </p:cNvSpPr>
          <p:nvPr>
            <p:ph sz="half" idx="1"/>
          </p:nvPr>
        </p:nvSpPr>
        <p:spPr>
          <a:xfrm>
            <a:off x="680319" y="2336873"/>
            <a:ext cx="4641694" cy="3599316"/>
          </a:xfrm>
        </p:spPr>
        <p:txBody>
          <a:bodyPr>
            <a:noAutofit/>
          </a:bodyPr>
          <a:lstStyle/>
          <a:p>
            <a:r>
              <a:rPr lang="en-US" sz="3200" b="1" dirty="0"/>
              <a:t>8 </a:t>
            </a:r>
            <a:r>
              <a:rPr lang="en-US" sz="3200" dirty="0"/>
              <a:t>And God remembered Noah, and every living thing, and all the cattle that was with him in the ark: and God made a wind to pass over the earth, and the waters assuaged;</a:t>
            </a:r>
          </a:p>
        </p:txBody>
      </p:sp>
      <p:pic>
        <p:nvPicPr>
          <p:cNvPr id="32770" name="Picture 2" descr="Then one day God made a wind to pass over the earth. – Slide 38"/>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4880760" cy="3660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2178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8:2-8:4</a:t>
            </a:r>
            <a:endParaRPr lang="en-US" dirty="0"/>
          </a:p>
        </p:txBody>
      </p:sp>
      <p:sp>
        <p:nvSpPr>
          <p:cNvPr id="3" name="Content Placeholder 2"/>
          <p:cNvSpPr>
            <a:spLocks noGrp="1"/>
          </p:cNvSpPr>
          <p:nvPr>
            <p:ph sz="half" idx="1"/>
          </p:nvPr>
        </p:nvSpPr>
        <p:spPr>
          <a:xfrm>
            <a:off x="680319" y="2336873"/>
            <a:ext cx="4641694" cy="3599316"/>
          </a:xfrm>
        </p:spPr>
        <p:txBody>
          <a:bodyPr>
            <a:noAutofit/>
          </a:bodyPr>
          <a:lstStyle/>
          <a:p>
            <a:r>
              <a:rPr lang="en-US" sz="3200" b="1" baseline="30000" dirty="0"/>
              <a:t>2 </a:t>
            </a:r>
            <a:r>
              <a:rPr lang="en-US" sz="3200" dirty="0"/>
              <a:t>The fountains also of the deep and the windows of heaven were stopped, and the rain from heaven was restrained</a:t>
            </a:r>
            <a:r>
              <a:rPr lang="en-US" sz="3200" dirty="0" smtClean="0"/>
              <a:t>;</a:t>
            </a:r>
            <a:endParaRPr lang="en-US" sz="3200" dirty="0"/>
          </a:p>
        </p:txBody>
      </p:sp>
      <p:pic>
        <p:nvPicPr>
          <p:cNvPr id="34820" name="Picture 4" descr="Week after week went by, even months, and the water remained upon the earth. – Slide 37"/>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5885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8:2-8:4</a:t>
            </a:r>
            <a:endParaRPr lang="en-US" dirty="0"/>
          </a:p>
        </p:txBody>
      </p:sp>
      <p:sp>
        <p:nvSpPr>
          <p:cNvPr id="3" name="Content Placeholder 2"/>
          <p:cNvSpPr>
            <a:spLocks noGrp="1"/>
          </p:cNvSpPr>
          <p:nvPr>
            <p:ph sz="half" idx="1"/>
          </p:nvPr>
        </p:nvSpPr>
        <p:spPr>
          <a:xfrm>
            <a:off x="680319" y="2336873"/>
            <a:ext cx="4641694" cy="3599316"/>
          </a:xfrm>
        </p:spPr>
        <p:txBody>
          <a:bodyPr>
            <a:noAutofit/>
          </a:bodyPr>
          <a:lstStyle/>
          <a:p>
            <a:r>
              <a:rPr lang="en-US" sz="3200" b="1" baseline="30000" dirty="0"/>
              <a:t>3 </a:t>
            </a:r>
            <a:r>
              <a:rPr lang="en-US" sz="3200" dirty="0"/>
              <a:t>And the waters returned from off the earth continually: and after the end of the hundred and fifty days the waters were abated</a:t>
            </a:r>
            <a:r>
              <a:rPr lang="en-US" sz="3200" dirty="0" smtClean="0"/>
              <a:t>.</a:t>
            </a:r>
            <a:endParaRPr lang="en-US" sz="3200" dirty="0"/>
          </a:p>
        </p:txBody>
      </p:sp>
      <p:pic>
        <p:nvPicPr>
          <p:cNvPr id="34818" name="Picture 2" descr="The waters began to go down and the ark began to settle, somewhere high above the mountains of Ararat. – Slide 39"/>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0522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8:2-8:4</a:t>
            </a:r>
            <a:endParaRPr lang="en-US" dirty="0"/>
          </a:p>
        </p:txBody>
      </p:sp>
      <p:sp>
        <p:nvSpPr>
          <p:cNvPr id="3" name="Content Placeholder 2"/>
          <p:cNvSpPr>
            <a:spLocks noGrp="1"/>
          </p:cNvSpPr>
          <p:nvPr>
            <p:ph sz="half" idx="1"/>
          </p:nvPr>
        </p:nvSpPr>
        <p:spPr>
          <a:xfrm>
            <a:off x="680319" y="2336873"/>
            <a:ext cx="4641694" cy="3599316"/>
          </a:xfrm>
        </p:spPr>
        <p:txBody>
          <a:bodyPr>
            <a:noAutofit/>
          </a:bodyPr>
          <a:lstStyle/>
          <a:p>
            <a:r>
              <a:rPr lang="en-US" sz="3200" b="1" baseline="30000" dirty="0"/>
              <a:t>4 </a:t>
            </a:r>
            <a:r>
              <a:rPr lang="en-US" sz="3200" dirty="0"/>
              <a:t>And the ark rested in the seventh month, on the seventeenth day of the month, upon the mountains of Ararat.</a:t>
            </a:r>
          </a:p>
        </p:txBody>
      </p:sp>
      <p:pic>
        <p:nvPicPr>
          <p:cNvPr id="36866" name="Picture 2" descr="Not long after that Noah sent out a raven and a dove. – Slide 40"/>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87459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rmAutofit/>
          </a:bodyPr>
          <a:lstStyle/>
          <a:p>
            <a:r>
              <a:rPr lang="en-US" dirty="0"/>
              <a:t>The world was in its infancy; yet iniquity had become so deep and widespread that God could no longer bear with it; and He said, “I will destroy man whom I have created from the face of the earth.” He declared that His Spirit should not always strive with the guilty race. </a:t>
            </a:r>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92</a:t>
            </a:r>
            <a:endParaRPr lang="en-US" sz="3200" dirty="0"/>
          </a:p>
        </p:txBody>
      </p:sp>
    </p:spTree>
    <p:extLst>
      <p:ext uri="{BB962C8B-B14F-4D97-AF65-F5344CB8AC3E}">
        <p14:creationId xmlns:p14="http://schemas.microsoft.com/office/powerpoint/2010/main" val="1543567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a:t>
            </a:r>
            <a:r>
              <a:rPr lang="en-US" dirty="0"/>
              <a:t>6:5-8:4</a:t>
            </a:r>
          </a:p>
        </p:txBody>
      </p:sp>
      <p:sp>
        <p:nvSpPr>
          <p:cNvPr id="3" name="Content Placeholder 2"/>
          <p:cNvSpPr>
            <a:spLocks noGrp="1"/>
          </p:cNvSpPr>
          <p:nvPr>
            <p:ph sz="half" idx="1"/>
          </p:nvPr>
        </p:nvSpPr>
        <p:spPr/>
        <p:txBody>
          <a:bodyPr>
            <a:noAutofit/>
          </a:bodyPr>
          <a:lstStyle/>
          <a:p>
            <a:r>
              <a:rPr lang="en-US" sz="3200" b="1" baseline="30000" dirty="0"/>
              <a:t>5 </a:t>
            </a:r>
            <a:r>
              <a:rPr lang="en-US" sz="3200" dirty="0"/>
              <a:t>And God saw that the wickedness of man was great in the earth, and that every imagination of the thoughts of his heart was only evil continually</a:t>
            </a:r>
            <a:r>
              <a:rPr lang="en-US" sz="3200" dirty="0" smtClean="0"/>
              <a:t>.</a:t>
            </a:r>
            <a:endParaRPr lang="en-US" sz="3200" dirty="0"/>
          </a:p>
        </p:txBody>
      </p:sp>
      <p:pic>
        <p:nvPicPr>
          <p:cNvPr id="1026" name="Picture 2" descr="When God looked down on this bloodshed and wickedness … – Slid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5303882" cy="3977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10823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sz="3100" dirty="0" smtClean="0"/>
              <a:t>If </a:t>
            </a:r>
            <a:r>
              <a:rPr lang="en-US" sz="3100" dirty="0"/>
              <a:t>they did not cease to pollute with their sins the world and its rich treasures, He would blot them from His creation, and would destroy the things with which He had delighted to bless them; He would sweep away the beasts of the field, and the vegetation which furnished such an abundant supply of food, and would transform the fair earth into one vast scene of desolation and ruin. </a:t>
            </a:r>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92</a:t>
            </a:r>
            <a:endParaRPr lang="en-US" sz="3200" dirty="0"/>
          </a:p>
        </p:txBody>
      </p:sp>
      <p:pic>
        <p:nvPicPr>
          <p:cNvPr id="1028" name="Picture 4" descr="Before and after: The scars of Japan's tsunami five years on | Euronews"/>
          <p:cNvPicPr>
            <a:picLocks noChangeAspect="1" noChangeArrowheads="1"/>
          </p:cNvPicPr>
          <p:nvPr/>
        </p:nvPicPr>
        <p:blipFill rotWithShape="1">
          <a:blip r:embed="rId2">
            <a:extLst>
              <a:ext uri="{28A0092B-C50C-407E-A947-70E740481C1C}">
                <a14:useLocalDpi xmlns:a14="http://schemas.microsoft.com/office/drawing/2010/main" val="0"/>
              </a:ext>
            </a:extLst>
          </a:blip>
          <a:srcRect r="51225"/>
          <a:stretch/>
        </p:blipFill>
        <p:spPr bwMode="auto">
          <a:xfrm rot="20808147">
            <a:off x="151996" y="-171806"/>
            <a:ext cx="6417822" cy="738405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damwar: Full Hd Tsunami Wallpap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9663" y="0"/>
            <a:ext cx="8823464" cy="495156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Japan earthquake and tsunami: Before and after the cleanup - Lo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08929">
            <a:off x="4060393" y="738938"/>
            <a:ext cx="7990615" cy="529336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he aftermath of an earthquake in Kobe, Japan 1995 : CatastrophicFail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18550" y="122115"/>
            <a:ext cx="3893914" cy="5851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5468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fade">
                                      <p:cBhvr>
                                        <p:cTn id="12" dur="500"/>
                                        <p:tgtEl>
                                          <p:spTgt spid="10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32"/>
                                        </p:tgtEl>
                                        <p:attrNameLst>
                                          <p:attrName>style.visibility</p:attrName>
                                        </p:attrNameLst>
                                      </p:cBhvr>
                                      <p:to>
                                        <p:strVal val="visible"/>
                                      </p:to>
                                    </p:set>
                                    <p:animEffect transition="in" filter="fade">
                                      <p:cBhvr>
                                        <p:cTn id="17" dur="500"/>
                                        <p:tgtEl>
                                          <p:spTgt spid="103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34"/>
                                        </p:tgtEl>
                                        <p:attrNameLst>
                                          <p:attrName>style.visibility</p:attrName>
                                        </p:attrNameLst>
                                      </p:cBhvr>
                                      <p:to>
                                        <p:strVal val="visible"/>
                                      </p:to>
                                    </p:set>
                                    <p:animEffect transition="in" filter="fade">
                                      <p:cBhvr>
                                        <p:cTn id="22" dur="5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a:t>Amid the prevailing corruption, Methuselah, Noah, and many others labored to keep alive the knowledge of the true God and to stay the tide of moral evil. A hundred and twenty years before the Flood, the Lord by a holy angel declared to Noah His purpose, and directed him to build an ark. While building the ark he was to preach that God would bring a flood of water upon the earth to destroy the wicked. </a:t>
            </a:r>
          </a:p>
        </p:txBody>
      </p:sp>
      <p:sp>
        <p:nvSpPr>
          <p:cNvPr id="4" name="Text Placeholder 3"/>
          <p:cNvSpPr>
            <a:spLocks noGrp="1"/>
          </p:cNvSpPr>
          <p:nvPr>
            <p:ph type="body" sz="half" idx="2"/>
          </p:nvPr>
        </p:nvSpPr>
        <p:spPr/>
        <p:txBody>
          <a:bodyPr>
            <a:noAutofit/>
          </a:bodyPr>
          <a:lstStyle/>
          <a:p>
            <a:r>
              <a:rPr lang="en-US" sz="3200" dirty="0" smtClean="0"/>
              <a:t>Early Warning:  Patriarchs and Prophets pg. 92</a:t>
            </a:r>
            <a:endParaRPr lang="en-US" sz="3200" dirty="0"/>
          </a:p>
        </p:txBody>
      </p:sp>
    </p:spTree>
    <p:extLst>
      <p:ext uri="{BB962C8B-B14F-4D97-AF65-F5344CB8AC3E}">
        <p14:creationId xmlns:p14="http://schemas.microsoft.com/office/powerpoint/2010/main" val="429005561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7484" y="1293697"/>
            <a:ext cx="12209484" cy="5447654"/>
          </a:xfrm>
          <a:prstGeom prst="rect">
            <a:avLst/>
          </a:prstGeom>
        </p:spPr>
      </p:pic>
    </p:spTree>
    <p:extLst>
      <p:ext uri="{BB962C8B-B14F-4D97-AF65-F5344CB8AC3E}">
        <p14:creationId xmlns:p14="http://schemas.microsoft.com/office/powerpoint/2010/main" val="151658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rotWithShape="1">
          <a:blip r:embed="rId2"/>
          <a:srcRect r="10062"/>
          <a:stretch/>
        </p:blipFill>
        <p:spPr>
          <a:xfrm>
            <a:off x="-63930" y="4018057"/>
            <a:ext cx="12255930" cy="1809002"/>
          </a:xfrm>
          <a:prstGeom prst="rect">
            <a:avLst/>
          </a:prstGeom>
        </p:spPr>
      </p:pic>
      <p:sp>
        <p:nvSpPr>
          <p:cNvPr id="5" name="TextBox 4"/>
          <p:cNvSpPr txBox="1"/>
          <p:nvPr/>
        </p:nvSpPr>
        <p:spPr>
          <a:xfrm>
            <a:off x="466165" y="770965"/>
            <a:ext cx="9646023" cy="1015663"/>
          </a:xfrm>
          <a:prstGeom prst="rect">
            <a:avLst/>
          </a:prstGeom>
          <a:noFill/>
        </p:spPr>
        <p:txBody>
          <a:bodyPr wrap="square" rtlCol="0">
            <a:spAutoFit/>
          </a:bodyPr>
          <a:lstStyle/>
          <a:p>
            <a:r>
              <a:rPr lang="en-US" sz="6000" dirty="0" smtClean="0"/>
              <a:t>Early Warning: Timeline</a:t>
            </a:r>
            <a:endParaRPr lang="en-US" sz="6000" dirty="0"/>
          </a:p>
        </p:txBody>
      </p:sp>
      <p:sp>
        <p:nvSpPr>
          <p:cNvPr id="6" name="Rectangular Callout 5"/>
          <p:cNvSpPr/>
          <p:nvPr/>
        </p:nvSpPr>
        <p:spPr>
          <a:xfrm>
            <a:off x="7852770" y="2379660"/>
            <a:ext cx="2402541" cy="806824"/>
          </a:xfrm>
          <a:prstGeom prst="wedgeRectCallout">
            <a:avLst>
              <a:gd name="adj1" fmla="val -16180"/>
              <a:gd name="adj2" fmla="val 1422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bg1"/>
                </a:solidFill>
              </a:rPr>
              <a:t>FLOOD</a:t>
            </a:r>
            <a:endParaRPr lang="en-US" sz="3600" b="1" dirty="0">
              <a:solidFill>
                <a:schemeClr val="bg1"/>
              </a:solidFill>
            </a:endParaRPr>
          </a:p>
        </p:txBody>
      </p:sp>
    </p:spTree>
    <p:extLst>
      <p:ext uri="{BB962C8B-B14F-4D97-AF65-F5344CB8AC3E}">
        <p14:creationId xmlns:p14="http://schemas.microsoft.com/office/powerpoint/2010/main" val="37253494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a:t>Those who would believe the message, and would prepare for that event by repentance and reformation, should find pardon and be saved. Enoch had repeated to his children what God had shown him in regard to the Flood, and Methuselah and his sons, who lived to hear the preaching of Noah, assisted in building the ark. </a:t>
            </a:r>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92</a:t>
            </a:r>
            <a:endParaRPr lang="en-US" sz="3200" dirty="0"/>
          </a:p>
        </p:txBody>
      </p:sp>
    </p:spTree>
    <p:extLst>
      <p:ext uri="{BB962C8B-B14F-4D97-AF65-F5344CB8AC3E}">
        <p14:creationId xmlns:p14="http://schemas.microsoft.com/office/powerpoint/2010/main" val="127587339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a:t>Those who would believe the message, and would prepare for that event by repentance and reformation, should find pardon and be saved. Enoch had repeated to his children what God had shown him in regard to the Flood, and Methuselah and his sons, who lived to hear the preaching of Noah, assisted in building the ark. </a:t>
            </a:r>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92</a:t>
            </a:r>
            <a:endParaRPr lang="en-US" sz="3200" dirty="0"/>
          </a:p>
        </p:txBody>
      </p:sp>
      <p:pic>
        <p:nvPicPr>
          <p:cNvPr id="2052" name="Picture 4" descr="People began to be curious. What is this crazy old man up to this time? – Slid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8811">
            <a:off x="233008" y="-37140"/>
            <a:ext cx="8375912" cy="628193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Now the building of the ark was no secret and the framework of the huge vessel attracted a lot of attention. – Slid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008189">
            <a:off x="4587775" y="706000"/>
            <a:ext cx="7411085" cy="5558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54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a:t>“By faith Noah, being warned of God of things not seen as yet, moved with fear, prepared an ark to the saving of his house; by the which he condemned the world, and became heir of the righteousness which is by faith.” </a:t>
            </a:r>
            <a:r>
              <a:rPr lang="en-US" dirty="0">
                <a:hlinkClick r:id="rId2"/>
              </a:rPr>
              <a:t>Hebrews 11:7</a:t>
            </a:r>
            <a:r>
              <a:rPr lang="en-US" dirty="0"/>
              <a:t>. While Noah was giving his warning message to the world, his works testified of his sincerity. It was thus that his faith was perfected and made evident. </a:t>
            </a:r>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95</a:t>
            </a:r>
            <a:endParaRPr lang="en-US" sz="3200" dirty="0"/>
          </a:p>
        </p:txBody>
      </p:sp>
    </p:spTree>
    <p:extLst>
      <p:ext uri="{BB962C8B-B14F-4D97-AF65-F5344CB8AC3E}">
        <p14:creationId xmlns:p14="http://schemas.microsoft.com/office/powerpoint/2010/main" val="4763991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smtClean="0"/>
              <a:t>He </a:t>
            </a:r>
            <a:r>
              <a:rPr lang="en-US" dirty="0"/>
              <a:t>gave the world an example of believing just what God says. All that he possessed, he invested in the ark. As he began to construct that immense boat on dry ground, multitudes came from every direction to see the strange sight and to hear the earnest, fervent words of the singular preacher. Every blow struck upon the ark was a witness to the people. </a:t>
            </a:r>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95</a:t>
            </a:r>
            <a:endParaRPr lang="en-US" sz="3200" dirty="0"/>
          </a:p>
        </p:txBody>
      </p:sp>
    </p:spTree>
    <p:extLst>
      <p:ext uri="{BB962C8B-B14F-4D97-AF65-F5344CB8AC3E}">
        <p14:creationId xmlns:p14="http://schemas.microsoft.com/office/powerpoint/2010/main" val="212112403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a:t>Many at first appeared to receive the warning; yet they did not turn to God with true repentance. They were unwilling to renounce their sins. During the time that elapsed before the coming of the Flood, their faith was tested, and they failed to endure the trial. </a:t>
            </a:r>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95</a:t>
            </a:r>
            <a:endParaRPr lang="en-US" sz="3200" dirty="0"/>
          </a:p>
        </p:txBody>
      </p:sp>
      <p:pic>
        <p:nvPicPr>
          <p:cNvPr id="3074" name="Picture 2" descr="They refused to listen and went on back to their sinful ways of living. – Slide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285" y="0"/>
            <a:ext cx="9289932" cy="6967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5513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smtClean="0"/>
              <a:t>Overcome </a:t>
            </a:r>
            <a:r>
              <a:rPr lang="en-US" dirty="0"/>
              <a:t>by the prevailing unbelief, they finally joined their former associates in rejecting the solemn message. Some were deeply convicted, and would have heeded the words of warning; but there were so many to jest and ridicule, that they partook of the same spirit, resisted the invitations of </a:t>
            </a:r>
            <a:r>
              <a:rPr lang="en-US" dirty="0" smtClean="0"/>
              <a:t>mercy…</a:t>
            </a:r>
            <a:endParaRPr lang="en-US" dirty="0"/>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95</a:t>
            </a:r>
            <a:endParaRPr lang="en-US" sz="3200" dirty="0"/>
          </a:p>
        </p:txBody>
      </p:sp>
    </p:spTree>
    <p:extLst>
      <p:ext uri="{BB962C8B-B14F-4D97-AF65-F5344CB8AC3E}">
        <p14:creationId xmlns:p14="http://schemas.microsoft.com/office/powerpoint/2010/main" val="31327357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Genesis </a:t>
            </a:r>
            <a:r>
              <a:rPr lang="en-US" dirty="0" smtClean="0"/>
              <a:t>6:6-8:4</a:t>
            </a:r>
            <a:endParaRPr lang="en-US" dirty="0"/>
          </a:p>
        </p:txBody>
      </p:sp>
      <p:sp>
        <p:nvSpPr>
          <p:cNvPr id="3" name="Content Placeholder 2"/>
          <p:cNvSpPr>
            <a:spLocks noGrp="1"/>
          </p:cNvSpPr>
          <p:nvPr>
            <p:ph sz="half" idx="1"/>
          </p:nvPr>
        </p:nvSpPr>
        <p:spPr/>
        <p:txBody>
          <a:bodyPr>
            <a:noAutofit/>
          </a:bodyPr>
          <a:lstStyle/>
          <a:p>
            <a:r>
              <a:rPr lang="en-US" sz="3200" b="1" baseline="30000" dirty="0"/>
              <a:t>6 </a:t>
            </a:r>
            <a:r>
              <a:rPr lang="en-US" sz="3200" dirty="0"/>
              <a:t>And it repented the </a:t>
            </a:r>
            <a:r>
              <a:rPr lang="en-US" sz="3200" cap="small" dirty="0"/>
              <a:t>Lord</a:t>
            </a:r>
            <a:r>
              <a:rPr lang="en-US" sz="3200" dirty="0"/>
              <a:t> that he had made man on the earth, and it grieved him at his heart</a:t>
            </a:r>
            <a:r>
              <a:rPr lang="en-US" sz="3200" dirty="0" smtClean="0"/>
              <a:t>.</a:t>
            </a:r>
            <a:endParaRPr lang="en-US" sz="3200" dirty="0"/>
          </a:p>
        </p:txBody>
      </p:sp>
      <p:pic>
        <p:nvPicPr>
          <p:cNvPr id="2050" name="Picture 2" descr="In the book of Genesis in the Old Testament of the Bible … – Slide 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3" y="2421730"/>
            <a:ext cx="4882641" cy="3661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23231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smtClean="0"/>
              <a:t>…and </a:t>
            </a:r>
            <a:r>
              <a:rPr lang="en-US" dirty="0"/>
              <a:t>were soon among the boldest and most defiant scoffers; for none are so reckless and go to such lengths in sin as do those who have once had light, but have resisted the convicting Spirit of God. </a:t>
            </a:r>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95</a:t>
            </a:r>
            <a:endParaRPr lang="en-US" sz="3200" dirty="0"/>
          </a:p>
        </p:txBody>
      </p:sp>
      <p:pic>
        <p:nvPicPr>
          <p:cNvPr id="4098" name="Picture 2" descr="But the people of the world just laughed at Noah. So what if there was a God? God never did anything to anyone. – Slid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97891">
            <a:off x="1619882" y="106231"/>
            <a:ext cx="8528030" cy="6396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5813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a:t>The men of that generation were not all, in the fullest acceptation of the term, idolaters. Many professed to be worshipers of God. They claimed that their idols were representations of the Deity, and that through them the people could obtain a clearer conception of the divine Being. </a:t>
            </a:r>
            <a:endParaRPr lang="en-US" dirty="0"/>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95</a:t>
            </a:r>
            <a:endParaRPr lang="en-US" sz="3200" dirty="0"/>
          </a:p>
        </p:txBody>
      </p:sp>
      <p:pic>
        <p:nvPicPr>
          <p:cNvPr id="6146" name="Picture 2" descr="Owls - From Bohemian Grove to Jewellery Stores ⋆ Discerning the Wor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878"/>
            <a:ext cx="12174528" cy="6832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044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smtClean="0"/>
              <a:t>This </a:t>
            </a:r>
            <a:r>
              <a:rPr lang="en-US" dirty="0"/>
              <a:t>class were foremost in rejecting the preaching of Noah. As they endeavored to represent God by material objects, their minds were blinded to His majesty and power; they ceased to realize the holiness of His character, or the sacred, unchanging nature of His requirements. </a:t>
            </a:r>
            <a:endParaRPr lang="en-US" dirty="0"/>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95</a:t>
            </a:r>
            <a:endParaRPr lang="en-US" sz="3200" dirty="0"/>
          </a:p>
        </p:txBody>
      </p:sp>
    </p:spTree>
    <p:extLst>
      <p:ext uri="{BB962C8B-B14F-4D97-AF65-F5344CB8AC3E}">
        <p14:creationId xmlns:p14="http://schemas.microsoft.com/office/powerpoint/2010/main" val="4780499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a:t>As sin became general, it appeared less and less sinful, and they finally declared that the divine law was no longer in force; that it was contrary to the character of God to punish transgression; and they denied that His judgments were to be visited upon the earth. </a:t>
            </a:r>
            <a:endParaRPr lang="en-US" dirty="0"/>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95</a:t>
            </a:r>
            <a:endParaRPr lang="en-US" sz="3200" dirty="0"/>
          </a:p>
        </p:txBody>
      </p:sp>
    </p:spTree>
    <p:extLst>
      <p:ext uri="{BB962C8B-B14F-4D97-AF65-F5344CB8AC3E}">
        <p14:creationId xmlns:p14="http://schemas.microsoft.com/office/powerpoint/2010/main" val="1971369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p:txBody>
          <a:bodyPr>
            <a:normAutofit/>
          </a:bodyPr>
          <a:lstStyle/>
          <a:p>
            <a:r>
              <a:rPr lang="en-US" sz="3200" dirty="0" smtClean="0"/>
              <a:t>Early Warning:  Patriarchs and Prophets pg. 95</a:t>
            </a:r>
            <a:endParaRPr lang="en-US" sz="3200" dirty="0"/>
          </a:p>
        </p:txBody>
      </p:sp>
      <p:pic>
        <p:nvPicPr>
          <p:cNvPr id="5122" name="Picture 2" descr="&quot;Ve las cosas malas y detestables que están haciendo&quot; — BIBLIOTECA EN ..."/>
          <p:cNvPicPr>
            <a:picLocks noChangeAspect="1" noChangeArrowheads="1"/>
          </p:cNvPicPr>
          <p:nvPr/>
        </p:nvPicPr>
        <p:blipFill rotWithShape="1">
          <a:blip r:embed="rId2">
            <a:extLst>
              <a:ext uri="{28A0092B-C50C-407E-A947-70E740481C1C}">
                <a14:useLocalDpi xmlns:a14="http://schemas.microsoft.com/office/drawing/2010/main" val="0"/>
              </a:ext>
            </a:extLst>
          </a:blip>
          <a:srcRect l="16343" b="6874"/>
          <a:stretch/>
        </p:blipFill>
        <p:spPr bwMode="auto">
          <a:xfrm>
            <a:off x="45720" y="0"/>
            <a:ext cx="12403449" cy="6903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64324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smtClean="0"/>
              <a:t>Had </a:t>
            </a:r>
            <a:r>
              <a:rPr lang="en-US" dirty="0"/>
              <a:t>the men of that generation obeyed the divine law, they would have recognized the voice of God in the warning of His servant; but their minds had become so blinded by rejection of light that they really believed Noah's message to be a delusion. </a:t>
            </a:r>
            <a:endParaRPr lang="en-US" dirty="0"/>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95</a:t>
            </a:r>
            <a:endParaRPr lang="en-US" sz="3200" dirty="0"/>
          </a:p>
        </p:txBody>
      </p:sp>
    </p:spTree>
    <p:extLst>
      <p:ext uri="{BB962C8B-B14F-4D97-AF65-F5344CB8AC3E}">
        <p14:creationId xmlns:p14="http://schemas.microsoft.com/office/powerpoint/2010/main" val="139943789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a:t>It was not multitudes or majorities that were on the side of right. The world was arrayed against God's justice and His laws, and Noah was regarded as a fanatic. Satan, when tempting Eve to disobey God, said to her, “Ye shall not surely die.” </a:t>
            </a:r>
            <a:r>
              <a:rPr lang="en-US" dirty="0">
                <a:hlinkClick r:id="rId2"/>
              </a:rPr>
              <a:t>Genesis 3:4</a:t>
            </a:r>
            <a:r>
              <a:rPr lang="en-US" dirty="0"/>
              <a:t>. Great men, worldly, honored, and wise men, repeated the same. </a:t>
            </a:r>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96</a:t>
            </a:r>
            <a:endParaRPr lang="en-US" sz="3200" dirty="0"/>
          </a:p>
        </p:txBody>
      </p:sp>
    </p:spTree>
    <p:extLst>
      <p:ext uri="{BB962C8B-B14F-4D97-AF65-F5344CB8AC3E}">
        <p14:creationId xmlns:p14="http://schemas.microsoft.com/office/powerpoint/2010/main" val="200591149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smtClean="0"/>
              <a:t>“</a:t>
            </a:r>
            <a:r>
              <a:rPr lang="en-US" dirty="0"/>
              <a:t>The </a:t>
            </a:r>
            <a:r>
              <a:rPr lang="en-US" dirty="0" err="1"/>
              <a:t>threatenings</a:t>
            </a:r>
            <a:r>
              <a:rPr lang="en-US" dirty="0"/>
              <a:t> of God,” they said, “are for the purpose of intimidating, and will never be verified. You need not be alarmed. Such an event as the destruction of the world by the God who made it, and the punishment of the beings He has created, will never take place. Be at peace; fear not. Noah is a wild fanatic</a:t>
            </a:r>
            <a:r>
              <a:rPr lang="en-US" dirty="0" smtClean="0"/>
              <a:t>.”</a:t>
            </a:r>
            <a:endParaRPr lang="en-US" dirty="0"/>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96</a:t>
            </a:r>
            <a:endParaRPr lang="en-US" sz="3200" dirty="0"/>
          </a:p>
        </p:txBody>
      </p:sp>
      <p:pic>
        <p:nvPicPr>
          <p:cNvPr id="7170" name="Picture 2" descr="The people of the world paid little or no attention to Noah and his ark. They were too busy pursuing their own ways to even think about the matter any more. – Slide 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856" y="267116"/>
            <a:ext cx="8455466" cy="6341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2123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smtClean="0"/>
              <a:t>The </a:t>
            </a:r>
            <a:r>
              <a:rPr lang="en-US" dirty="0"/>
              <a:t>world made merry at the folly of the deluded old man. Instead of humbling the heart before God, they continued their disobedience and wickedness, the same as though God had not spoken to them through His servant. </a:t>
            </a:r>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96</a:t>
            </a:r>
            <a:endParaRPr lang="en-US" sz="3200" dirty="0"/>
          </a:p>
        </p:txBody>
      </p:sp>
    </p:spTree>
    <p:extLst>
      <p:ext uri="{BB962C8B-B14F-4D97-AF65-F5344CB8AC3E}">
        <p14:creationId xmlns:p14="http://schemas.microsoft.com/office/powerpoint/2010/main" val="19931417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a:t>But Noah stood like a rock amid the tempest. Surrounded by popular contempt and ridicule, he distinguished himself by his holy integrity and unwavering faithfulness. A power attended his words, for it was the voice of God to man through His servant. </a:t>
            </a:r>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96</a:t>
            </a:r>
            <a:endParaRPr lang="en-US" sz="3200" dirty="0"/>
          </a:p>
        </p:txBody>
      </p:sp>
      <p:pic>
        <p:nvPicPr>
          <p:cNvPr id="8194" name="Picture 2" descr="When Noah told them there was a flood coming to destroy every living thing on Earth, except those that were in the ark… – Slid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321" y="0"/>
            <a:ext cx="9166411" cy="6874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063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6:7-8:4</a:t>
            </a:r>
            <a:endParaRPr lang="en-US" dirty="0"/>
          </a:p>
        </p:txBody>
      </p:sp>
      <p:sp>
        <p:nvSpPr>
          <p:cNvPr id="3" name="Content Placeholder 2"/>
          <p:cNvSpPr>
            <a:spLocks noGrp="1"/>
          </p:cNvSpPr>
          <p:nvPr>
            <p:ph sz="half" idx="1"/>
          </p:nvPr>
        </p:nvSpPr>
        <p:spPr>
          <a:xfrm>
            <a:off x="680319" y="2336873"/>
            <a:ext cx="4867725" cy="3599316"/>
          </a:xfrm>
        </p:spPr>
        <p:txBody>
          <a:bodyPr>
            <a:noAutofit/>
          </a:bodyPr>
          <a:lstStyle/>
          <a:p>
            <a:r>
              <a:rPr lang="en-US" sz="3200" b="1" baseline="30000" dirty="0"/>
              <a:t>7 </a:t>
            </a:r>
            <a:r>
              <a:rPr lang="en-US" sz="3200" dirty="0"/>
              <a:t>And the </a:t>
            </a:r>
            <a:r>
              <a:rPr lang="en-US" sz="3200" cap="small" dirty="0"/>
              <a:t>Lord</a:t>
            </a:r>
            <a:r>
              <a:rPr lang="en-US" sz="3200" dirty="0"/>
              <a:t> said, I will destroy man whom I have created from the face of the earth; both man, and beast, and the creeping thing, and the fowls of the air; for it </a:t>
            </a:r>
            <a:r>
              <a:rPr lang="en-US" sz="3200" dirty="0" err="1"/>
              <a:t>repenteth</a:t>
            </a:r>
            <a:r>
              <a:rPr lang="en-US" sz="3200" dirty="0"/>
              <a:t> me that I have made them.</a:t>
            </a:r>
          </a:p>
        </p:txBody>
      </p:sp>
      <p:pic>
        <p:nvPicPr>
          <p:cNvPr id="3074" name="Picture 2" descr="… He knew that before long man would destroy not only his body but his soul. – Slide 5"/>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3" y="2421730"/>
            <a:ext cx="5108673" cy="3831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903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smtClean="0"/>
              <a:t>Connection </a:t>
            </a:r>
            <a:r>
              <a:rPr lang="en-US" dirty="0"/>
              <a:t>with God made him strong in the strength of infinite power, while for one hundred and twenty years his solemn voice fell upon the ears of that generation in regard to events, which, so far as human wisdom could judge, were impossible. </a:t>
            </a:r>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96</a:t>
            </a:r>
            <a:endParaRPr lang="en-US" sz="3200" dirty="0"/>
          </a:p>
        </p:txBody>
      </p:sp>
    </p:spTree>
    <p:extLst>
      <p:ext uri="{BB962C8B-B14F-4D97-AF65-F5344CB8AC3E}">
        <p14:creationId xmlns:p14="http://schemas.microsoft.com/office/powerpoint/2010/main" val="274837724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a:t>As time passed on, with no apparent change in nature, men whose hearts had at times trembled with fear, began to be reassured. They reasoned, as many reason now, that nature is above the God of nature, and that her laws are so firmly established that God Himself could not change them. </a:t>
            </a:r>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97</a:t>
            </a:r>
            <a:endParaRPr lang="en-US" sz="3200" dirty="0"/>
          </a:p>
        </p:txBody>
      </p:sp>
    </p:spTree>
    <p:extLst>
      <p:ext uri="{BB962C8B-B14F-4D97-AF65-F5344CB8AC3E}">
        <p14:creationId xmlns:p14="http://schemas.microsoft.com/office/powerpoint/2010/main" val="361825454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smtClean="0"/>
              <a:t>Reasoning </a:t>
            </a:r>
            <a:r>
              <a:rPr lang="en-US" dirty="0"/>
              <a:t>that if the message of Noah were correct, nature would be turned out of her course, they made that message, in the minds of the world, a delusion—a grand deception. They manifested their contempt for the warning of God by doing just as they had done before the warning was given. </a:t>
            </a:r>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97</a:t>
            </a:r>
            <a:endParaRPr lang="en-US" sz="3200" dirty="0"/>
          </a:p>
        </p:txBody>
      </p:sp>
    </p:spTree>
    <p:extLst>
      <p:ext uri="{BB962C8B-B14F-4D97-AF65-F5344CB8AC3E}">
        <p14:creationId xmlns:p14="http://schemas.microsoft.com/office/powerpoint/2010/main" val="231618968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smtClean="0"/>
              <a:t>They </a:t>
            </a:r>
            <a:r>
              <a:rPr lang="en-US" dirty="0"/>
              <a:t>continued their festivities and their gluttonous feasts; they ate and drank, planted and </a:t>
            </a:r>
            <a:r>
              <a:rPr lang="en-US" dirty="0" err="1"/>
              <a:t>builded</a:t>
            </a:r>
            <a:r>
              <a:rPr lang="en-US" dirty="0"/>
              <a:t>, laying their plans in reference to advantages they hoped to gain in the future; and they went to greater lengths in wickedness, and in defiant disregard of God's requirements, to testify that they had no fear of the Infinite One. </a:t>
            </a:r>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97</a:t>
            </a:r>
            <a:endParaRPr lang="en-US" sz="3200" dirty="0"/>
          </a:p>
        </p:txBody>
      </p:sp>
      <p:pic>
        <p:nvPicPr>
          <p:cNvPr id="9218" name="Picture 2" descr="… we read of a time when the wickedness of man was very great. – Slid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455" y="-297180"/>
            <a:ext cx="9955726" cy="7466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771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856" y="609598"/>
            <a:ext cx="8718877" cy="3808290"/>
          </a:xfrm>
        </p:spPr>
        <p:txBody>
          <a:bodyPr>
            <a:noAutofit/>
          </a:bodyPr>
          <a:lstStyle/>
          <a:p>
            <a:r>
              <a:rPr lang="en-US" dirty="0" smtClean="0"/>
              <a:t>They </a:t>
            </a:r>
            <a:r>
              <a:rPr lang="en-US" dirty="0"/>
              <a:t>asserted that if there were any truth in what Noah had said, the men of renown—the wise, the prudent, the great men—would understand the matter. </a:t>
            </a:r>
          </a:p>
        </p:txBody>
      </p:sp>
      <p:sp>
        <p:nvSpPr>
          <p:cNvPr id="4" name="Text Placeholder 3"/>
          <p:cNvSpPr>
            <a:spLocks noGrp="1"/>
          </p:cNvSpPr>
          <p:nvPr>
            <p:ph type="body" sz="half" idx="2"/>
          </p:nvPr>
        </p:nvSpPr>
        <p:spPr/>
        <p:txBody>
          <a:bodyPr>
            <a:normAutofit/>
          </a:bodyPr>
          <a:lstStyle/>
          <a:p>
            <a:r>
              <a:rPr lang="en-US" sz="3200" dirty="0" smtClean="0"/>
              <a:t>Early Warning:  Patriarchs and Prophets pg. 97</a:t>
            </a:r>
            <a:endParaRPr lang="en-US" sz="3200" dirty="0"/>
          </a:p>
        </p:txBody>
      </p:sp>
      <p:pic>
        <p:nvPicPr>
          <p:cNvPr id="10242" name="Picture 2" descr="According to the Bible, it rained for 40 days and 40 nights. – Slide 3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856" y="216942"/>
            <a:ext cx="8496204" cy="6372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8548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Revelation 14:7</a:t>
            </a:r>
            <a:endParaRPr lang="en-US" dirty="0"/>
          </a:p>
        </p:txBody>
      </p:sp>
      <p:sp>
        <p:nvSpPr>
          <p:cNvPr id="3" name="Content Placeholder 2"/>
          <p:cNvSpPr>
            <a:spLocks noGrp="1"/>
          </p:cNvSpPr>
          <p:nvPr>
            <p:ph idx="1"/>
          </p:nvPr>
        </p:nvSpPr>
        <p:spPr/>
        <p:txBody>
          <a:bodyPr>
            <a:noAutofit/>
          </a:bodyPr>
          <a:lstStyle/>
          <a:p>
            <a:r>
              <a:rPr lang="en-US" sz="4000" b="1" baseline="30000" dirty="0" smtClean="0"/>
              <a:t>7</a:t>
            </a:r>
            <a:r>
              <a:rPr lang="en-US" sz="4000" b="1" baseline="30000" dirty="0"/>
              <a:t> </a:t>
            </a:r>
            <a:r>
              <a:rPr lang="en-US" sz="4000" dirty="0"/>
              <a:t>Saying with a loud voice, Fear God, and give glory to him; for the hour of his judgment is come: and worship him that made heaven, and earth, and the sea, and the fountains of waters</a:t>
            </a:r>
            <a:r>
              <a:rPr lang="en-US" sz="4000" dirty="0" smtClean="0"/>
              <a:t>.</a:t>
            </a:r>
            <a:endParaRPr lang="en-US" sz="4000" dirty="0"/>
          </a:p>
        </p:txBody>
      </p:sp>
    </p:spTree>
    <p:extLst>
      <p:ext uri="{BB962C8B-B14F-4D97-AF65-F5344CB8AC3E}">
        <p14:creationId xmlns:p14="http://schemas.microsoft.com/office/powerpoint/2010/main" val="93686417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3:1-18</a:t>
            </a:r>
            <a:endParaRPr lang="en-US" dirty="0"/>
          </a:p>
        </p:txBody>
      </p:sp>
      <p:sp>
        <p:nvSpPr>
          <p:cNvPr id="3" name="Content Placeholder 2"/>
          <p:cNvSpPr>
            <a:spLocks noGrp="1"/>
          </p:cNvSpPr>
          <p:nvPr>
            <p:ph sz="half" idx="1"/>
          </p:nvPr>
        </p:nvSpPr>
        <p:spPr>
          <a:xfrm>
            <a:off x="5986438" y="2446976"/>
            <a:ext cx="4698358" cy="3599316"/>
          </a:xfrm>
        </p:spPr>
        <p:txBody>
          <a:bodyPr>
            <a:normAutofit/>
          </a:bodyPr>
          <a:lstStyle/>
          <a:p>
            <a:r>
              <a:rPr lang="en-US" sz="3600" b="1" dirty="0"/>
              <a:t>3 </a:t>
            </a:r>
            <a:r>
              <a:rPr lang="en-US" sz="3600" dirty="0"/>
              <a:t>This second epistle, beloved, I now write unto you; in both which I stir up your pure minds by way of remembrance</a:t>
            </a:r>
            <a:r>
              <a:rPr lang="en-US" sz="3600" dirty="0" smtClean="0"/>
              <a:t>:</a:t>
            </a:r>
            <a:endParaRPr lang="en-US" sz="3600" dirty="0"/>
          </a:p>
        </p:txBody>
      </p:sp>
      <p:pic>
        <p:nvPicPr>
          <p:cNvPr id="37890" name="Picture 2" descr="ApoLogika: Who Wrote Most of the New Testamen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4803" y="2336872"/>
            <a:ext cx="5551635" cy="381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150536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3:2-18</a:t>
            </a:r>
            <a:endParaRPr lang="en-US" dirty="0"/>
          </a:p>
        </p:txBody>
      </p:sp>
      <p:sp>
        <p:nvSpPr>
          <p:cNvPr id="3" name="Content Placeholder 2"/>
          <p:cNvSpPr>
            <a:spLocks noGrp="1"/>
          </p:cNvSpPr>
          <p:nvPr>
            <p:ph sz="half" idx="1"/>
          </p:nvPr>
        </p:nvSpPr>
        <p:spPr>
          <a:xfrm>
            <a:off x="5707468" y="2460860"/>
            <a:ext cx="4698358" cy="3599316"/>
          </a:xfrm>
        </p:spPr>
        <p:txBody>
          <a:bodyPr>
            <a:normAutofit fontScale="92500" lnSpcReduction="10000"/>
          </a:bodyPr>
          <a:lstStyle/>
          <a:p>
            <a:r>
              <a:rPr lang="en-US" sz="3600" b="1" baseline="30000" dirty="0"/>
              <a:t>2 </a:t>
            </a:r>
            <a:r>
              <a:rPr lang="en-US" sz="3600" dirty="0"/>
              <a:t>That ye may be mindful of the words which were spoken before by the holy prophets, and of the commandment of us the apostles of the Lord and </a:t>
            </a:r>
            <a:r>
              <a:rPr lang="en-US" sz="3600" dirty="0" err="1"/>
              <a:t>Saviour</a:t>
            </a:r>
            <a:r>
              <a:rPr lang="en-US" sz="3600" dirty="0"/>
              <a:t>:</a:t>
            </a:r>
          </a:p>
        </p:txBody>
      </p:sp>
      <p:pic>
        <p:nvPicPr>
          <p:cNvPr id="38914" name="Picture 2" descr="Earliest manuscript of the epistles of 1 and 2 Peter. It contains ALL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25400" y="2460860"/>
            <a:ext cx="5261851" cy="3152670"/>
          </a:xfrm>
          <a:prstGeom prst="rect">
            <a:avLst/>
          </a:prstGeom>
          <a:ln>
            <a:noFill/>
          </a:ln>
          <a:effectLst>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1667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3:3-18</a:t>
            </a:r>
            <a:endParaRPr lang="en-US" dirty="0"/>
          </a:p>
        </p:txBody>
      </p:sp>
      <p:sp>
        <p:nvSpPr>
          <p:cNvPr id="4" name="Content Placeholder 3"/>
          <p:cNvSpPr>
            <a:spLocks noGrp="1"/>
          </p:cNvSpPr>
          <p:nvPr>
            <p:ph sz="half" idx="2"/>
          </p:nvPr>
        </p:nvSpPr>
        <p:spPr/>
        <p:txBody>
          <a:bodyPr>
            <a:normAutofit/>
          </a:bodyPr>
          <a:lstStyle/>
          <a:p>
            <a:r>
              <a:rPr lang="en-US" sz="4000" b="1" baseline="30000" dirty="0"/>
              <a:t>3 </a:t>
            </a:r>
            <a:r>
              <a:rPr lang="en-US" sz="4000" dirty="0"/>
              <a:t>Knowing this first, that there shall come in the last days scoffers, walking after their own lusts,</a:t>
            </a:r>
          </a:p>
        </p:txBody>
      </p:sp>
      <p:pic>
        <p:nvPicPr>
          <p:cNvPr id="40962" name="Picture 2" descr="… the unbelieving people were certain the old man had lost his mind. There was nothing Noah could say that made any difference. – Slide 19"/>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437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46190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3:4-18</a:t>
            </a:r>
            <a:endParaRPr lang="en-US" dirty="0"/>
          </a:p>
        </p:txBody>
      </p:sp>
      <p:sp>
        <p:nvSpPr>
          <p:cNvPr id="4" name="Content Placeholder 3"/>
          <p:cNvSpPr>
            <a:spLocks noGrp="1"/>
          </p:cNvSpPr>
          <p:nvPr>
            <p:ph sz="half" idx="2"/>
          </p:nvPr>
        </p:nvSpPr>
        <p:spPr/>
        <p:txBody>
          <a:bodyPr>
            <a:normAutofit fontScale="85000" lnSpcReduction="10000"/>
          </a:bodyPr>
          <a:lstStyle/>
          <a:p>
            <a:r>
              <a:rPr lang="en-US" sz="4000" b="1" baseline="30000" dirty="0"/>
              <a:t>4 </a:t>
            </a:r>
            <a:r>
              <a:rPr lang="en-US" sz="4000" dirty="0"/>
              <a:t>And saying, Where is the promise of his coming? for since the fathers fell asleep, all things continue as they were from the beginning of the creation.</a:t>
            </a:r>
          </a:p>
        </p:txBody>
      </p:sp>
      <p:pic>
        <p:nvPicPr>
          <p:cNvPr id="41986" name="Picture 2" descr="When Noah told them there was a flood coming to destroy every living thing on Earth, except those that were in the ark… – Slide 18"/>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437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952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6:8-8:4</a:t>
            </a:r>
            <a:endParaRPr lang="en-US" dirty="0"/>
          </a:p>
        </p:txBody>
      </p:sp>
      <p:sp>
        <p:nvSpPr>
          <p:cNvPr id="3" name="Content Placeholder 2"/>
          <p:cNvSpPr>
            <a:spLocks noGrp="1"/>
          </p:cNvSpPr>
          <p:nvPr>
            <p:ph sz="half" idx="1"/>
          </p:nvPr>
        </p:nvSpPr>
        <p:spPr>
          <a:xfrm>
            <a:off x="680319" y="2336873"/>
            <a:ext cx="4867725" cy="3599316"/>
          </a:xfrm>
        </p:spPr>
        <p:txBody>
          <a:bodyPr>
            <a:noAutofit/>
          </a:bodyPr>
          <a:lstStyle/>
          <a:p>
            <a:r>
              <a:rPr lang="en-US" sz="3200" b="1" baseline="30000" dirty="0"/>
              <a:t>8 </a:t>
            </a:r>
            <a:r>
              <a:rPr lang="en-US" sz="3200" dirty="0"/>
              <a:t>But Noah found grace in the eyes of the </a:t>
            </a:r>
            <a:r>
              <a:rPr lang="en-US" sz="3200" cap="small" dirty="0"/>
              <a:t>Lord</a:t>
            </a:r>
            <a:r>
              <a:rPr lang="en-US" sz="3200" dirty="0"/>
              <a:t>.</a:t>
            </a:r>
          </a:p>
          <a:p>
            <a:r>
              <a:rPr lang="en-US" sz="3200" b="1" baseline="30000" dirty="0"/>
              <a:t>9 </a:t>
            </a:r>
            <a:r>
              <a:rPr lang="en-US" sz="3200" dirty="0"/>
              <a:t>These are the generations of Noah: Noah was a just man and perfect in his generations, and Noah walked with God.</a:t>
            </a:r>
          </a:p>
        </p:txBody>
      </p:sp>
      <p:pic>
        <p:nvPicPr>
          <p:cNvPr id="3076" name="Picture 4" descr="In all of the world, there was only one man and his family living the way God wanted them to. – Slide 6"/>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3" y="2421731"/>
            <a:ext cx="5118947" cy="3839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01197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3:5-18</a:t>
            </a:r>
            <a:endParaRPr lang="en-US" dirty="0"/>
          </a:p>
        </p:txBody>
      </p:sp>
      <p:sp>
        <p:nvSpPr>
          <p:cNvPr id="4" name="Content Placeholder 3"/>
          <p:cNvSpPr>
            <a:spLocks noGrp="1"/>
          </p:cNvSpPr>
          <p:nvPr>
            <p:ph sz="half" idx="2"/>
          </p:nvPr>
        </p:nvSpPr>
        <p:spPr/>
        <p:txBody>
          <a:bodyPr>
            <a:normAutofit fontScale="92500" lnSpcReduction="10000"/>
          </a:bodyPr>
          <a:lstStyle/>
          <a:p>
            <a:r>
              <a:rPr lang="en-US" sz="3600" b="1" baseline="30000" dirty="0"/>
              <a:t>5 </a:t>
            </a:r>
            <a:r>
              <a:rPr lang="en-US" sz="3600" dirty="0"/>
              <a:t>For this they willingly are ignorant of, that by the word of God the heavens were of old, and the earth standing out of the water and in the water:</a:t>
            </a:r>
            <a:endParaRPr lang="en-US" sz="4000" dirty="0"/>
          </a:p>
        </p:txBody>
      </p:sp>
      <p:pic>
        <p:nvPicPr>
          <p:cNvPr id="43010" name="Picture 2" descr="… and every winged bird after its kind; and God saw that it was good. God blessed them, saying, 'Be fruitful and multiply, and fill the waters in the seas, and let birds multiply on the earth.' There was evening and there was morning, a fifth day. – Slide 10"/>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437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6750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3:6-18</a:t>
            </a:r>
            <a:endParaRPr lang="en-US" dirty="0"/>
          </a:p>
        </p:txBody>
      </p:sp>
      <p:sp>
        <p:nvSpPr>
          <p:cNvPr id="4" name="Content Placeholder 3"/>
          <p:cNvSpPr>
            <a:spLocks noGrp="1"/>
          </p:cNvSpPr>
          <p:nvPr>
            <p:ph sz="half" idx="2"/>
          </p:nvPr>
        </p:nvSpPr>
        <p:spPr/>
        <p:txBody>
          <a:bodyPr>
            <a:normAutofit/>
          </a:bodyPr>
          <a:lstStyle/>
          <a:p>
            <a:r>
              <a:rPr lang="en-US" sz="3600" b="1" baseline="30000" dirty="0"/>
              <a:t>6 </a:t>
            </a:r>
            <a:r>
              <a:rPr lang="en-US" sz="3600" dirty="0"/>
              <a:t>Whereby the world that then was, being overflowed with water, perished:</a:t>
            </a:r>
            <a:endParaRPr lang="en-US" sz="4000" dirty="0"/>
          </a:p>
        </p:txBody>
      </p:sp>
      <p:pic>
        <p:nvPicPr>
          <p:cNvPr id="44034" name="Picture 2" descr="The Ark is closed.  &lt;br/&gt;Every living thing that moved on land perished—birds, livestock, wild animals, all the creatures that swarm over the earth, and all mankind. &lt;br/&gt;Genesis 7:21 &lt;br/&gt;Full text: Genesis 7:15-21 – Slid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437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47917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3:7-18</a:t>
            </a:r>
            <a:endParaRPr lang="en-US" dirty="0"/>
          </a:p>
        </p:txBody>
      </p:sp>
      <p:sp>
        <p:nvSpPr>
          <p:cNvPr id="4" name="Content Placeholder 3"/>
          <p:cNvSpPr>
            <a:spLocks noGrp="1"/>
          </p:cNvSpPr>
          <p:nvPr>
            <p:ph sz="half" idx="2"/>
          </p:nvPr>
        </p:nvSpPr>
        <p:spPr>
          <a:xfrm>
            <a:off x="5594123" y="2336873"/>
            <a:ext cx="5347680" cy="3599316"/>
          </a:xfrm>
        </p:spPr>
        <p:txBody>
          <a:bodyPr>
            <a:noAutofit/>
          </a:bodyPr>
          <a:lstStyle/>
          <a:p>
            <a:r>
              <a:rPr lang="en-US" sz="3500" b="1" baseline="30000" dirty="0"/>
              <a:t>7 </a:t>
            </a:r>
            <a:r>
              <a:rPr lang="en-US" sz="3500" dirty="0"/>
              <a:t>But the heavens and the earth, which are now, by the same word are kept in store, reserved unto fire against the day of judgment and perdition of ungodly men.</a:t>
            </a:r>
          </a:p>
        </p:txBody>
      </p:sp>
      <p:pic>
        <p:nvPicPr>
          <p:cNvPr id="45058" name="Picture 2" descr="The Best NASA Images of Earth From Space - Photos - Condé Nast Travele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72319" y="2445544"/>
            <a:ext cx="451485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0892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3:8-18</a:t>
            </a:r>
            <a:endParaRPr lang="en-US" dirty="0"/>
          </a:p>
        </p:txBody>
      </p:sp>
      <p:sp>
        <p:nvSpPr>
          <p:cNvPr id="4" name="Content Placeholder 3"/>
          <p:cNvSpPr>
            <a:spLocks noGrp="1"/>
          </p:cNvSpPr>
          <p:nvPr>
            <p:ph sz="half" idx="2"/>
          </p:nvPr>
        </p:nvSpPr>
        <p:spPr/>
        <p:txBody>
          <a:bodyPr>
            <a:normAutofit/>
          </a:bodyPr>
          <a:lstStyle/>
          <a:p>
            <a:r>
              <a:rPr lang="en-US" sz="3600" b="1" baseline="30000" dirty="0"/>
              <a:t>8 </a:t>
            </a:r>
            <a:r>
              <a:rPr lang="en-US" sz="3600" dirty="0"/>
              <a:t>But, beloved, be not ignorant of this one thing, that one day is with the Lord as a thousand years, and a thousand years as one day.</a:t>
            </a:r>
            <a:endParaRPr lang="en-US" sz="4000" dirty="0"/>
          </a:p>
        </p:txBody>
      </p:sp>
      <p:pic>
        <p:nvPicPr>
          <p:cNvPr id="46082" name="Picture 2" descr="Institute for Creation Research | Ernie's Musing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72319" y="2445544"/>
            <a:ext cx="4821804" cy="3611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9066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3:9-18</a:t>
            </a:r>
            <a:endParaRPr lang="en-US" dirty="0"/>
          </a:p>
        </p:txBody>
      </p:sp>
      <p:sp>
        <p:nvSpPr>
          <p:cNvPr id="4" name="Content Placeholder 3"/>
          <p:cNvSpPr>
            <a:spLocks noGrp="1"/>
          </p:cNvSpPr>
          <p:nvPr>
            <p:ph sz="half" idx="2"/>
          </p:nvPr>
        </p:nvSpPr>
        <p:spPr/>
        <p:txBody>
          <a:bodyPr>
            <a:normAutofit fontScale="92500" lnSpcReduction="20000"/>
          </a:bodyPr>
          <a:lstStyle/>
          <a:p>
            <a:r>
              <a:rPr lang="en-US" sz="3600" b="1" baseline="30000" dirty="0"/>
              <a:t>9 </a:t>
            </a:r>
            <a:r>
              <a:rPr lang="en-US" sz="3600" dirty="0"/>
              <a:t>The Lord is not slack concerning his promise, as some men count slackness; but is longsuffering to us-ward, not willing that any should perish, but that all should come to repentance.</a:t>
            </a:r>
            <a:endParaRPr lang="en-US" sz="4000" dirty="0"/>
          </a:p>
        </p:txBody>
      </p:sp>
      <p:sp>
        <p:nvSpPr>
          <p:cNvPr id="3" name="Content Placeholder 2"/>
          <p:cNvSpPr>
            <a:spLocks noGrp="1"/>
          </p:cNvSpPr>
          <p:nvPr>
            <p:ph sz="half" idx="1"/>
          </p:nvPr>
        </p:nvSpPr>
        <p:spPr/>
        <p:txBody>
          <a:bodyPr/>
          <a:lstStyle/>
          <a:p>
            <a:endParaRPr lang="en-US" dirty="0"/>
          </a:p>
        </p:txBody>
      </p:sp>
      <p:pic>
        <p:nvPicPr>
          <p:cNvPr id="47106" name="Picture 2" descr="Countdown to Eternity | Hamilton SDA Chur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319" y="2336873"/>
            <a:ext cx="4959521" cy="3599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99143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3:10-18</a:t>
            </a:r>
            <a:endParaRPr lang="en-US" dirty="0"/>
          </a:p>
        </p:txBody>
      </p:sp>
      <p:sp>
        <p:nvSpPr>
          <p:cNvPr id="4" name="Content Placeholder 3"/>
          <p:cNvSpPr>
            <a:spLocks noGrp="1"/>
          </p:cNvSpPr>
          <p:nvPr>
            <p:ph sz="half" idx="2"/>
          </p:nvPr>
        </p:nvSpPr>
        <p:spPr>
          <a:xfrm>
            <a:off x="5594123" y="2336873"/>
            <a:ext cx="5440670" cy="3599316"/>
          </a:xfrm>
        </p:spPr>
        <p:txBody>
          <a:bodyPr>
            <a:noAutofit/>
          </a:bodyPr>
          <a:lstStyle/>
          <a:p>
            <a:r>
              <a:rPr lang="en-US" sz="3200" b="1" baseline="30000" dirty="0"/>
              <a:t>10 </a:t>
            </a:r>
            <a:r>
              <a:rPr lang="en-US" sz="3200" dirty="0"/>
              <a:t>But the day of the Lord will come as a thief in the night; in the which the heavens shall pass away with a great noise, and the elements shall melt with fervent heat, the earth also and the works that are therein shall be burned up.</a:t>
            </a:r>
          </a:p>
        </p:txBody>
      </p:sp>
      <p:sp>
        <p:nvSpPr>
          <p:cNvPr id="3" name="Content Placeholder 2"/>
          <p:cNvSpPr>
            <a:spLocks noGrp="1"/>
          </p:cNvSpPr>
          <p:nvPr>
            <p:ph sz="half" idx="1"/>
          </p:nvPr>
        </p:nvSpPr>
        <p:spPr/>
        <p:txBody>
          <a:bodyPr>
            <a:normAutofit/>
          </a:bodyPr>
          <a:lstStyle/>
          <a:p>
            <a:endParaRPr lang="en-US" dirty="0"/>
          </a:p>
        </p:txBody>
      </p:sp>
      <p:pic>
        <p:nvPicPr>
          <p:cNvPr id="48130" name="Picture 2" descr="The end of the world is coming - just not this Saturday"/>
          <p:cNvPicPr>
            <a:picLocks noChangeAspect="1" noChangeArrowheads="1"/>
          </p:cNvPicPr>
          <p:nvPr/>
        </p:nvPicPr>
        <p:blipFill rotWithShape="1">
          <a:blip r:embed="rId2">
            <a:extLst>
              <a:ext uri="{28A0092B-C50C-407E-A947-70E740481C1C}">
                <a14:useLocalDpi xmlns:a14="http://schemas.microsoft.com/office/drawing/2010/main" val="0"/>
              </a:ext>
            </a:extLst>
          </a:blip>
          <a:srcRect l="23141" r="20219"/>
          <a:stretch/>
        </p:blipFill>
        <p:spPr bwMode="auto">
          <a:xfrm>
            <a:off x="526522" y="2118289"/>
            <a:ext cx="5005954" cy="4344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4711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3:11-18</a:t>
            </a:r>
            <a:endParaRPr lang="en-US" dirty="0"/>
          </a:p>
        </p:txBody>
      </p:sp>
      <p:sp>
        <p:nvSpPr>
          <p:cNvPr id="4" name="Content Placeholder 3"/>
          <p:cNvSpPr>
            <a:spLocks noGrp="1"/>
          </p:cNvSpPr>
          <p:nvPr>
            <p:ph sz="half" idx="2"/>
          </p:nvPr>
        </p:nvSpPr>
        <p:spPr>
          <a:xfrm>
            <a:off x="5594123" y="2336873"/>
            <a:ext cx="5440670" cy="3599316"/>
          </a:xfrm>
        </p:spPr>
        <p:txBody>
          <a:bodyPr>
            <a:noAutofit/>
          </a:bodyPr>
          <a:lstStyle/>
          <a:p>
            <a:r>
              <a:rPr lang="en-US" sz="3200" b="1" baseline="30000" dirty="0"/>
              <a:t>11 </a:t>
            </a:r>
            <a:r>
              <a:rPr lang="en-US" sz="3200" dirty="0"/>
              <a:t>Seeing then that all these things shall be dissolved, what manner of persons ought ye to be in all holy conversation and godliness</a:t>
            </a:r>
            <a:r>
              <a:rPr lang="en-US" sz="3200" dirty="0" smtClean="0"/>
              <a:t>,</a:t>
            </a:r>
            <a:endParaRPr lang="en-US" sz="3200" dirty="0"/>
          </a:p>
        </p:txBody>
      </p:sp>
      <p:pic>
        <p:nvPicPr>
          <p:cNvPr id="49154" name="Picture 2" descr="PURSUE RIGHTEOUSNES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72319" y="2631281"/>
            <a:ext cx="4514850" cy="300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81823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3:12-18</a:t>
            </a:r>
            <a:endParaRPr lang="en-US" dirty="0"/>
          </a:p>
        </p:txBody>
      </p:sp>
      <p:sp>
        <p:nvSpPr>
          <p:cNvPr id="4" name="Content Placeholder 3"/>
          <p:cNvSpPr>
            <a:spLocks noGrp="1"/>
          </p:cNvSpPr>
          <p:nvPr>
            <p:ph sz="half" idx="2"/>
          </p:nvPr>
        </p:nvSpPr>
        <p:spPr>
          <a:xfrm>
            <a:off x="5594123" y="2336873"/>
            <a:ext cx="5440670" cy="3599316"/>
          </a:xfrm>
        </p:spPr>
        <p:txBody>
          <a:bodyPr>
            <a:noAutofit/>
          </a:bodyPr>
          <a:lstStyle/>
          <a:p>
            <a:r>
              <a:rPr lang="en-US" sz="3200" b="1" baseline="30000" dirty="0"/>
              <a:t>12 </a:t>
            </a:r>
            <a:r>
              <a:rPr lang="en-US" sz="3200" dirty="0"/>
              <a:t>Looking for and hasting unto the coming of the day of God, wherein the heavens being on fire shall be dissolved, and the elements shall melt with fervent heat?</a:t>
            </a:r>
          </a:p>
        </p:txBody>
      </p:sp>
      <p:pic>
        <p:nvPicPr>
          <p:cNvPr id="50178" name="Picture 2" descr="Miraclesandoddities.blogspot.com: Second Comin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72319" y="2445544"/>
            <a:ext cx="451485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60193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3:13-18</a:t>
            </a:r>
            <a:endParaRPr lang="en-US" dirty="0"/>
          </a:p>
        </p:txBody>
      </p:sp>
      <p:sp>
        <p:nvSpPr>
          <p:cNvPr id="4" name="Content Placeholder 3"/>
          <p:cNvSpPr>
            <a:spLocks noGrp="1"/>
          </p:cNvSpPr>
          <p:nvPr>
            <p:ph sz="half" idx="2"/>
          </p:nvPr>
        </p:nvSpPr>
        <p:spPr>
          <a:xfrm>
            <a:off x="5594123" y="2336873"/>
            <a:ext cx="5440670" cy="3599316"/>
          </a:xfrm>
        </p:spPr>
        <p:txBody>
          <a:bodyPr>
            <a:noAutofit/>
          </a:bodyPr>
          <a:lstStyle/>
          <a:p>
            <a:r>
              <a:rPr lang="en-US" sz="3200" b="1" baseline="30000" dirty="0"/>
              <a:t>13 </a:t>
            </a:r>
            <a:r>
              <a:rPr lang="en-US" sz="3200" dirty="0"/>
              <a:t>Nevertheless we, according to his promise, look for new heavens and a new earth, wherein </a:t>
            </a:r>
            <a:r>
              <a:rPr lang="en-US" sz="3200" dirty="0" err="1"/>
              <a:t>dwelleth</a:t>
            </a:r>
            <a:r>
              <a:rPr lang="en-US" sz="3200" dirty="0"/>
              <a:t> righteousness.</a:t>
            </a:r>
          </a:p>
        </p:txBody>
      </p:sp>
      <p:pic>
        <p:nvPicPr>
          <p:cNvPr id="51202" name="Picture 2" descr="The Second Coming. Jesus should come back | by John Horan | Poets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587180" y="2197316"/>
            <a:ext cx="3201796" cy="4269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50113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3:14-18</a:t>
            </a:r>
            <a:endParaRPr lang="en-US" dirty="0"/>
          </a:p>
        </p:txBody>
      </p:sp>
      <p:sp>
        <p:nvSpPr>
          <p:cNvPr id="4" name="Content Placeholder 3"/>
          <p:cNvSpPr>
            <a:spLocks noGrp="1"/>
          </p:cNvSpPr>
          <p:nvPr>
            <p:ph sz="half" idx="2"/>
          </p:nvPr>
        </p:nvSpPr>
        <p:spPr>
          <a:xfrm>
            <a:off x="5830670" y="2460860"/>
            <a:ext cx="4463512" cy="3599316"/>
          </a:xfrm>
        </p:spPr>
        <p:txBody>
          <a:bodyPr>
            <a:noAutofit/>
          </a:bodyPr>
          <a:lstStyle/>
          <a:p>
            <a:r>
              <a:rPr lang="en-US" sz="3200" b="1" baseline="30000" dirty="0"/>
              <a:t>14 </a:t>
            </a:r>
            <a:r>
              <a:rPr lang="en-US" sz="3200" dirty="0"/>
              <a:t>Wherefore, beloved, seeing that ye look for such things, be diligent that ye may be found of him in peace, without spot, and blameless.</a:t>
            </a:r>
          </a:p>
        </p:txBody>
      </p:sp>
      <p:pic>
        <p:nvPicPr>
          <p:cNvPr id="52226" name="Picture 2" descr="Strong majority of surveyed pastors believe current events sign of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03110" y="2855909"/>
            <a:ext cx="5284003" cy="2809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600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6:10-8:4</a:t>
            </a:r>
            <a:endParaRPr lang="en-US" dirty="0"/>
          </a:p>
        </p:txBody>
      </p:sp>
      <p:sp>
        <p:nvSpPr>
          <p:cNvPr id="3" name="Content Placeholder 2"/>
          <p:cNvSpPr>
            <a:spLocks noGrp="1"/>
          </p:cNvSpPr>
          <p:nvPr>
            <p:ph sz="half" idx="1"/>
          </p:nvPr>
        </p:nvSpPr>
        <p:spPr>
          <a:xfrm>
            <a:off x="680319" y="2336873"/>
            <a:ext cx="4867725" cy="3599316"/>
          </a:xfrm>
        </p:spPr>
        <p:txBody>
          <a:bodyPr>
            <a:noAutofit/>
          </a:bodyPr>
          <a:lstStyle/>
          <a:p>
            <a:r>
              <a:rPr lang="en-US" sz="3200" b="1" baseline="30000" dirty="0"/>
              <a:t>10 </a:t>
            </a:r>
            <a:r>
              <a:rPr lang="en-US" sz="3200" dirty="0"/>
              <a:t>And Noah begat three sons, Shem, Ham, and Japheth.</a:t>
            </a:r>
          </a:p>
          <a:p>
            <a:r>
              <a:rPr lang="en-US" sz="3200" b="1" baseline="30000" dirty="0"/>
              <a:t>11 </a:t>
            </a:r>
            <a:r>
              <a:rPr lang="en-US" sz="3200" dirty="0"/>
              <a:t>The earth also was corrupt before God, and the earth was filled with violence.</a:t>
            </a:r>
          </a:p>
        </p:txBody>
      </p:sp>
      <p:sp>
        <p:nvSpPr>
          <p:cNvPr id="4" name="Content Placeholder 3"/>
          <p:cNvSpPr>
            <a:spLocks noGrp="1"/>
          </p:cNvSpPr>
          <p:nvPr>
            <p:ph sz="half" idx="2"/>
          </p:nvPr>
        </p:nvSpPr>
        <p:spPr/>
        <p:txBody>
          <a:bodyPr/>
          <a:lstStyle/>
          <a:p>
            <a:endParaRPr lang="en-US"/>
          </a:p>
        </p:txBody>
      </p:sp>
      <p:pic>
        <p:nvPicPr>
          <p:cNvPr id="5122" name="Picture 2" descr="That man was Noah. Noah believed in God and was thankful for whatever God gave him. The faith of this man caused him to find favour in the sight of the Lord. – Slid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4122" y="2247369"/>
            <a:ext cx="4918425" cy="3688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0656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3:15-18</a:t>
            </a:r>
            <a:endParaRPr lang="en-US" dirty="0"/>
          </a:p>
        </p:txBody>
      </p:sp>
      <p:sp>
        <p:nvSpPr>
          <p:cNvPr id="4" name="Content Placeholder 3"/>
          <p:cNvSpPr>
            <a:spLocks noGrp="1"/>
          </p:cNvSpPr>
          <p:nvPr>
            <p:ph sz="half" idx="2"/>
          </p:nvPr>
        </p:nvSpPr>
        <p:spPr>
          <a:xfrm>
            <a:off x="5830670" y="2460860"/>
            <a:ext cx="5343608" cy="3599316"/>
          </a:xfrm>
        </p:spPr>
        <p:txBody>
          <a:bodyPr>
            <a:noAutofit/>
          </a:bodyPr>
          <a:lstStyle/>
          <a:p>
            <a:r>
              <a:rPr lang="en-US" sz="3200" b="1" baseline="30000" dirty="0"/>
              <a:t>15 </a:t>
            </a:r>
            <a:r>
              <a:rPr lang="en-US" sz="3200" dirty="0"/>
              <a:t>And account that the longsuffering of our Lord is salvation; even as our beloved brother Paul also according to the wisdom given unto him hath written unto you;</a:t>
            </a:r>
          </a:p>
        </p:txBody>
      </p:sp>
      <p:pic>
        <p:nvPicPr>
          <p:cNvPr id="53252" name="Picture 4" descr="Epistles of Paul - Life, Hope &amp; Truth"/>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0321" y="2589549"/>
            <a:ext cx="4802175" cy="31913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4656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3:16-18</a:t>
            </a:r>
            <a:endParaRPr lang="en-US" dirty="0"/>
          </a:p>
        </p:txBody>
      </p:sp>
      <p:sp>
        <p:nvSpPr>
          <p:cNvPr id="4" name="Content Placeholder 3"/>
          <p:cNvSpPr>
            <a:spLocks noGrp="1"/>
          </p:cNvSpPr>
          <p:nvPr>
            <p:ph sz="half" idx="2"/>
          </p:nvPr>
        </p:nvSpPr>
        <p:spPr>
          <a:xfrm>
            <a:off x="5482496" y="2460860"/>
            <a:ext cx="5691782" cy="3599316"/>
          </a:xfrm>
        </p:spPr>
        <p:txBody>
          <a:bodyPr>
            <a:noAutofit/>
          </a:bodyPr>
          <a:lstStyle/>
          <a:p>
            <a:r>
              <a:rPr lang="en-US" sz="3200" b="1" baseline="30000" dirty="0"/>
              <a:t>16 </a:t>
            </a:r>
            <a:r>
              <a:rPr lang="en-US" sz="3200" dirty="0"/>
              <a:t>As also in all his epistles, speaking in them of these things; in which are some things hard to be understood, which they that are unlearned and unstable wrest, as they do also the other scriptures, unto their own destruction.</a:t>
            </a:r>
          </a:p>
        </p:txBody>
      </p:sp>
      <p:pic>
        <p:nvPicPr>
          <p:cNvPr id="54276" name="Picture 4" descr="Hebrew | Yeshiva College | Yeshiva University"/>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9046" r="21764"/>
          <a:stretch/>
        </p:blipFill>
        <p:spPr bwMode="auto">
          <a:xfrm>
            <a:off x="0" y="2613119"/>
            <a:ext cx="5237539" cy="3741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09578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3:17-18</a:t>
            </a:r>
            <a:endParaRPr lang="en-US" dirty="0"/>
          </a:p>
        </p:txBody>
      </p:sp>
      <p:sp>
        <p:nvSpPr>
          <p:cNvPr id="4" name="Content Placeholder 3"/>
          <p:cNvSpPr>
            <a:spLocks noGrp="1"/>
          </p:cNvSpPr>
          <p:nvPr>
            <p:ph sz="half" idx="2"/>
          </p:nvPr>
        </p:nvSpPr>
        <p:spPr>
          <a:xfrm>
            <a:off x="5482496" y="2460860"/>
            <a:ext cx="5071850" cy="3599316"/>
          </a:xfrm>
        </p:spPr>
        <p:txBody>
          <a:bodyPr>
            <a:noAutofit/>
          </a:bodyPr>
          <a:lstStyle/>
          <a:p>
            <a:r>
              <a:rPr lang="en-US" sz="3200" b="1" baseline="30000" dirty="0"/>
              <a:t>17 </a:t>
            </a:r>
            <a:r>
              <a:rPr lang="en-US" sz="3200" dirty="0"/>
              <a:t>Ye therefore, beloved, seeing ye know these things before, beware lest ye also, being led away with the error of the wicked, fall from your own </a:t>
            </a:r>
            <a:r>
              <a:rPr lang="en-US" sz="3200" dirty="0" err="1"/>
              <a:t>stedfastness</a:t>
            </a:r>
            <a:r>
              <a:rPr lang="en-US" sz="3200" dirty="0"/>
              <a:t>.</a:t>
            </a:r>
          </a:p>
        </p:txBody>
      </p:sp>
      <p:sp>
        <p:nvSpPr>
          <p:cNvPr id="5" name="Content Placeholder 4"/>
          <p:cNvSpPr>
            <a:spLocks noGrp="1"/>
          </p:cNvSpPr>
          <p:nvPr>
            <p:ph sz="half" idx="1"/>
          </p:nvPr>
        </p:nvSpPr>
        <p:spPr/>
        <p:txBody>
          <a:bodyPr/>
          <a:lstStyle/>
          <a:p>
            <a:endParaRPr lang="en-US"/>
          </a:p>
        </p:txBody>
      </p:sp>
      <p:pic>
        <p:nvPicPr>
          <p:cNvPr id="55300" name="Picture 4" descr="Probably the best looking rock in nms :) : NoMansSkyTheGame"/>
          <p:cNvPicPr>
            <a:picLocks noChangeAspect="1" noChangeArrowheads="1"/>
          </p:cNvPicPr>
          <p:nvPr/>
        </p:nvPicPr>
        <p:blipFill rotWithShape="1">
          <a:blip r:embed="rId2">
            <a:extLst>
              <a:ext uri="{28A0092B-C50C-407E-A947-70E740481C1C}">
                <a14:useLocalDpi xmlns:a14="http://schemas.microsoft.com/office/drawing/2010/main" val="0"/>
              </a:ext>
            </a:extLst>
          </a:blip>
          <a:srcRect l="12477" r="18744"/>
          <a:stretch/>
        </p:blipFill>
        <p:spPr bwMode="auto">
          <a:xfrm>
            <a:off x="340963" y="2167367"/>
            <a:ext cx="5036949" cy="4109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2831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 Warnings:  2 Peter 3:18</a:t>
            </a:r>
            <a:endParaRPr lang="en-US" dirty="0"/>
          </a:p>
        </p:txBody>
      </p:sp>
      <p:sp>
        <p:nvSpPr>
          <p:cNvPr id="4" name="Content Placeholder 3"/>
          <p:cNvSpPr>
            <a:spLocks noGrp="1"/>
          </p:cNvSpPr>
          <p:nvPr>
            <p:ph sz="half" idx="2"/>
          </p:nvPr>
        </p:nvSpPr>
        <p:spPr>
          <a:xfrm>
            <a:off x="5482496" y="2460860"/>
            <a:ext cx="5071850" cy="3599316"/>
          </a:xfrm>
        </p:spPr>
        <p:txBody>
          <a:bodyPr>
            <a:noAutofit/>
          </a:bodyPr>
          <a:lstStyle/>
          <a:p>
            <a:r>
              <a:rPr lang="en-US" sz="3200" b="1" baseline="30000" dirty="0"/>
              <a:t>18 </a:t>
            </a:r>
            <a:r>
              <a:rPr lang="en-US" sz="3200" dirty="0"/>
              <a:t>But grow in grace, and in the knowledge of our Lord and </a:t>
            </a:r>
            <a:r>
              <a:rPr lang="en-US" sz="3200" dirty="0" err="1"/>
              <a:t>Saviour</a:t>
            </a:r>
            <a:r>
              <a:rPr lang="en-US" sz="3200" dirty="0"/>
              <a:t> Jesus Christ. To him be glory both now and for ever. Amen.</a:t>
            </a:r>
          </a:p>
        </p:txBody>
      </p:sp>
      <p:pic>
        <p:nvPicPr>
          <p:cNvPr id="56322" name="Picture 2" descr="Free photo: Growing plant - Bloom, Close-up, Green - Free Download - Jooinn"/>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72319" y="2631281"/>
            <a:ext cx="4514850" cy="300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27027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Revelation 14:7</a:t>
            </a:r>
            <a:endParaRPr lang="en-US" dirty="0"/>
          </a:p>
        </p:txBody>
      </p:sp>
      <p:sp>
        <p:nvSpPr>
          <p:cNvPr id="3" name="Content Placeholder 2"/>
          <p:cNvSpPr>
            <a:spLocks noGrp="1"/>
          </p:cNvSpPr>
          <p:nvPr>
            <p:ph idx="1"/>
          </p:nvPr>
        </p:nvSpPr>
        <p:spPr/>
        <p:txBody>
          <a:bodyPr>
            <a:noAutofit/>
          </a:bodyPr>
          <a:lstStyle/>
          <a:p>
            <a:r>
              <a:rPr lang="en-US" sz="4000" b="1" baseline="30000" dirty="0" smtClean="0"/>
              <a:t>7</a:t>
            </a:r>
            <a:r>
              <a:rPr lang="en-US" sz="4000" b="1" baseline="30000" dirty="0"/>
              <a:t> </a:t>
            </a:r>
            <a:r>
              <a:rPr lang="en-US" sz="4000" dirty="0"/>
              <a:t>Saying with a loud voice, Fear God, and give glory to him; for the hour of his judgment is come: and worship him that made heaven, and earth, and the sea, and the fountains of waters</a:t>
            </a:r>
            <a:r>
              <a:rPr lang="en-US" sz="4000" dirty="0" smtClean="0"/>
              <a:t>.</a:t>
            </a:r>
            <a:endParaRPr lang="en-US" sz="4000" dirty="0"/>
          </a:p>
        </p:txBody>
      </p:sp>
    </p:spTree>
    <p:extLst>
      <p:ext uri="{BB962C8B-B14F-4D97-AF65-F5344CB8AC3E}">
        <p14:creationId xmlns:p14="http://schemas.microsoft.com/office/powerpoint/2010/main" val="259294193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Revelation 14:7</a:t>
            </a:r>
            <a:endParaRPr lang="en-US" dirty="0"/>
          </a:p>
        </p:txBody>
      </p:sp>
      <p:sp>
        <p:nvSpPr>
          <p:cNvPr id="3" name="Content Placeholder 2"/>
          <p:cNvSpPr>
            <a:spLocks noGrp="1"/>
          </p:cNvSpPr>
          <p:nvPr>
            <p:ph idx="1"/>
          </p:nvPr>
        </p:nvSpPr>
        <p:spPr/>
        <p:txBody>
          <a:bodyPr>
            <a:noAutofit/>
          </a:bodyPr>
          <a:lstStyle/>
          <a:p>
            <a:r>
              <a:rPr lang="en-US" sz="4000" b="1" baseline="30000" dirty="0" smtClean="0"/>
              <a:t>7</a:t>
            </a:r>
            <a:r>
              <a:rPr lang="en-US" sz="4000" b="1" baseline="30000" dirty="0"/>
              <a:t> </a:t>
            </a:r>
            <a:r>
              <a:rPr lang="en-US" sz="4000" dirty="0"/>
              <a:t>Saying with a loud voice, </a:t>
            </a:r>
            <a:r>
              <a:rPr lang="en-US" sz="4800" b="1" dirty="0"/>
              <a:t>Fear God</a:t>
            </a:r>
            <a:r>
              <a:rPr lang="en-US" sz="4000" dirty="0"/>
              <a:t>, and give glory to him; for the hour of his judgment is come: and worship him that made heaven, and earth, and the sea, and the fountains of waters</a:t>
            </a:r>
            <a:r>
              <a:rPr lang="en-US" sz="4000" dirty="0" smtClean="0"/>
              <a:t>.</a:t>
            </a:r>
            <a:endParaRPr lang="en-US" sz="4000" dirty="0"/>
          </a:p>
        </p:txBody>
      </p:sp>
    </p:spTree>
    <p:extLst>
      <p:ext uri="{BB962C8B-B14F-4D97-AF65-F5344CB8AC3E}">
        <p14:creationId xmlns:p14="http://schemas.microsoft.com/office/powerpoint/2010/main" val="113372356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Quarterly/SDA Commentaries</a:t>
            </a:r>
            <a:endParaRPr lang="en-US" dirty="0"/>
          </a:p>
        </p:txBody>
      </p:sp>
      <p:sp>
        <p:nvSpPr>
          <p:cNvPr id="3" name="Content Placeholder 2"/>
          <p:cNvSpPr>
            <a:spLocks noGrp="1"/>
          </p:cNvSpPr>
          <p:nvPr>
            <p:ph idx="1"/>
          </p:nvPr>
        </p:nvSpPr>
        <p:spPr/>
        <p:txBody>
          <a:bodyPr>
            <a:noAutofit/>
          </a:bodyPr>
          <a:lstStyle/>
          <a:p>
            <a:pPr marL="0" indent="0">
              <a:buNone/>
            </a:pPr>
            <a:r>
              <a:rPr lang="en-US" sz="3600" dirty="0"/>
              <a:t>The Greek New Testament word for “fear” in </a:t>
            </a:r>
            <a:r>
              <a:rPr lang="en-US" sz="3600" dirty="0">
                <a:hlinkClick r:id="rId2"/>
              </a:rPr>
              <a:t>Revelation 14:7</a:t>
            </a:r>
            <a:r>
              <a:rPr lang="en-US" sz="3600" dirty="0"/>
              <a:t> is </a:t>
            </a:r>
            <a:r>
              <a:rPr lang="en-US" sz="3600" i="1" dirty="0" err="1" smtClean="0"/>
              <a:t>phobeō</a:t>
            </a:r>
            <a:r>
              <a:rPr lang="en-US" sz="3600" dirty="0" smtClean="0"/>
              <a:t>. </a:t>
            </a:r>
            <a:r>
              <a:rPr lang="en-US" sz="3600" dirty="0"/>
              <a:t>It is used here not in the sense of being afraid of God but in the sense of reverence, awe, and respect. It conveys the thought of absolute loyalty to God and full surrender to His will. It is an attitude of mind that is God-centered rather than self-centered. </a:t>
            </a:r>
          </a:p>
        </p:txBody>
      </p:sp>
    </p:spTree>
    <p:extLst>
      <p:ext uri="{BB962C8B-B14F-4D97-AF65-F5344CB8AC3E}">
        <p14:creationId xmlns:p14="http://schemas.microsoft.com/office/powerpoint/2010/main" val="104201837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Genesis 22:6-14</a:t>
            </a:r>
            <a:endParaRPr lang="en-US" dirty="0"/>
          </a:p>
        </p:txBody>
      </p:sp>
      <p:sp>
        <p:nvSpPr>
          <p:cNvPr id="3" name="Content Placeholder 2"/>
          <p:cNvSpPr>
            <a:spLocks noGrp="1"/>
          </p:cNvSpPr>
          <p:nvPr>
            <p:ph idx="1"/>
          </p:nvPr>
        </p:nvSpPr>
        <p:spPr>
          <a:xfrm>
            <a:off x="680321" y="2336873"/>
            <a:ext cx="5426011" cy="3599316"/>
          </a:xfrm>
        </p:spPr>
        <p:txBody>
          <a:bodyPr>
            <a:noAutofit/>
          </a:bodyPr>
          <a:lstStyle/>
          <a:p>
            <a:pPr marL="0" indent="0">
              <a:buNone/>
            </a:pPr>
            <a:r>
              <a:rPr lang="en-US" sz="3600" b="1" baseline="30000" dirty="0"/>
              <a:t>6 </a:t>
            </a:r>
            <a:r>
              <a:rPr lang="en-US" sz="3600" dirty="0"/>
              <a:t>And Abraham took the wood of the burnt offering, and laid it upon Isaac his son; and he took the fire in his hand, and a knife; and they went both of them together.</a:t>
            </a:r>
          </a:p>
        </p:txBody>
      </p:sp>
      <p:pic>
        <p:nvPicPr>
          <p:cNvPr id="57346" name="Picture 2" descr="Abraham placed the wood on Isaac’s back for him to carry. – Slid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2321" y="2422030"/>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63569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Genesis 22:7-14</a:t>
            </a:r>
            <a:endParaRPr lang="en-US" dirty="0"/>
          </a:p>
        </p:txBody>
      </p:sp>
      <p:sp>
        <p:nvSpPr>
          <p:cNvPr id="3" name="Content Placeholder 2"/>
          <p:cNvSpPr>
            <a:spLocks noGrp="1"/>
          </p:cNvSpPr>
          <p:nvPr>
            <p:ph idx="1"/>
          </p:nvPr>
        </p:nvSpPr>
        <p:spPr>
          <a:xfrm>
            <a:off x="680321" y="2336873"/>
            <a:ext cx="5426011" cy="3599316"/>
          </a:xfrm>
        </p:spPr>
        <p:txBody>
          <a:bodyPr>
            <a:noAutofit/>
          </a:bodyPr>
          <a:lstStyle/>
          <a:p>
            <a:pPr marL="0" indent="0">
              <a:buNone/>
            </a:pPr>
            <a:r>
              <a:rPr lang="en-US" sz="3600" b="1" baseline="30000" dirty="0"/>
              <a:t>7 </a:t>
            </a:r>
            <a:r>
              <a:rPr lang="en-US" sz="3600" dirty="0"/>
              <a:t>And Isaac </a:t>
            </a:r>
            <a:r>
              <a:rPr lang="en-US" sz="3600" dirty="0" err="1"/>
              <a:t>spake</a:t>
            </a:r>
            <a:r>
              <a:rPr lang="en-US" sz="3600" dirty="0"/>
              <a:t> unto Abraham his father, and said, My father: and he said, Here am I, my son. And he said, Behold the fire and the wood: but where is the lamb for a burnt offering?</a:t>
            </a:r>
          </a:p>
        </p:txBody>
      </p:sp>
      <p:pic>
        <p:nvPicPr>
          <p:cNvPr id="58370" name="Picture 2" descr="Isaac was puzzled. ‘Father?’ he said.&lt;br/&gt;‘Yes, Isaac?’ Abraham replied.&lt;br/&gt;‘We have fire and wood Isaac said, ‘but where is the lamb for the offering?’ – Slid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262" y="2336873"/>
            <a:ext cx="5232588" cy="3924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222858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Genesis 22:8-14</a:t>
            </a:r>
            <a:endParaRPr lang="en-US" dirty="0"/>
          </a:p>
        </p:txBody>
      </p:sp>
      <p:sp>
        <p:nvSpPr>
          <p:cNvPr id="3" name="Content Placeholder 2"/>
          <p:cNvSpPr>
            <a:spLocks noGrp="1"/>
          </p:cNvSpPr>
          <p:nvPr>
            <p:ph idx="1"/>
          </p:nvPr>
        </p:nvSpPr>
        <p:spPr>
          <a:xfrm>
            <a:off x="680321" y="2336873"/>
            <a:ext cx="5426011" cy="3599316"/>
          </a:xfrm>
        </p:spPr>
        <p:txBody>
          <a:bodyPr>
            <a:noAutofit/>
          </a:bodyPr>
          <a:lstStyle/>
          <a:p>
            <a:pPr marL="0" indent="0">
              <a:buNone/>
            </a:pPr>
            <a:r>
              <a:rPr lang="en-US" sz="3600" b="1" baseline="30000" dirty="0"/>
              <a:t>8 </a:t>
            </a:r>
            <a:r>
              <a:rPr lang="en-US" sz="3600" dirty="0"/>
              <a:t>And Abraham said, My son, God will provide himself a lamb for a burnt offering: so they went both of them together.</a:t>
            </a:r>
          </a:p>
        </p:txBody>
      </p:sp>
      <p:pic>
        <p:nvPicPr>
          <p:cNvPr id="59394" name="Picture 2" descr="Abraham answered, ‘God will provide the lamb for the burnt offering.’ The two of them went on together. – Slid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4449" y="2336873"/>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8422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Genesis 6:12-8:4</a:t>
            </a:r>
            <a:endParaRPr lang="en-US" dirty="0"/>
          </a:p>
        </p:txBody>
      </p:sp>
      <p:sp>
        <p:nvSpPr>
          <p:cNvPr id="3" name="Content Placeholder 2"/>
          <p:cNvSpPr>
            <a:spLocks noGrp="1"/>
          </p:cNvSpPr>
          <p:nvPr>
            <p:ph sz="half" idx="1"/>
          </p:nvPr>
        </p:nvSpPr>
        <p:spPr>
          <a:xfrm>
            <a:off x="680319" y="2336873"/>
            <a:ext cx="4867725" cy="3599316"/>
          </a:xfrm>
        </p:spPr>
        <p:txBody>
          <a:bodyPr>
            <a:noAutofit/>
          </a:bodyPr>
          <a:lstStyle/>
          <a:p>
            <a:r>
              <a:rPr lang="en-US" sz="3200" b="1" baseline="30000" dirty="0"/>
              <a:t>12 </a:t>
            </a:r>
            <a:r>
              <a:rPr lang="en-US" sz="3200" dirty="0"/>
              <a:t>And God looked upon the earth, and, behold, it was corrupt; for all flesh had corrupted his way upon the earth</a:t>
            </a:r>
            <a:r>
              <a:rPr lang="en-US" sz="3200" dirty="0" smtClean="0"/>
              <a:t>.</a:t>
            </a:r>
            <a:endParaRPr lang="en-US" sz="3200" dirty="0"/>
          </a:p>
        </p:txBody>
      </p:sp>
      <p:pic>
        <p:nvPicPr>
          <p:cNvPr id="6146" name="Picture 2" descr="… we read of a time when the wickedness of man was very great. – Slid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8644" y="242173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646512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Genesis 22:9-14</a:t>
            </a:r>
            <a:endParaRPr lang="en-US" dirty="0"/>
          </a:p>
        </p:txBody>
      </p:sp>
      <p:sp>
        <p:nvSpPr>
          <p:cNvPr id="3" name="Content Placeholder 2"/>
          <p:cNvSpPr>
            <a:spLocks noGrp="1"/>
          </p:cNvSpPr>
          <p:nvPr>
            <p:ph idx="1"/>
          </p:nvPr>
        </p:nvSpPr>
        <p:spPr>
          <a:xfrm>
            <a:off x="680321" y="2336873"/>
            <a:ext cx="5426011" cy="3599316"/>
          </a:xfrm>
        </p:spPr>
        <p:txBody>
          <a:bodyPr>
            <a:noAutofit/>
          </a:bodyPr>
          <a:lstStyle/>
          <a:p>
            <a:pPr marL="0" indent="0">
              <a:buNone/>
            </a:pPr>
            <a:r>
              <a:rPr lang="en-US" sz="3600" b="1" baseline="30000" dirty="0"/>
              <a:t>9 </a:t>
            </a:r>
            <a:r>
              <a:rPr lang="en-US" sz="3600" dirty="0"/>
              <a:t>And they came to the place which God had told him of; and Abraham built an altar there, and laid the wood in order, and bound Isaac his son, and laid him on the altar upon the wood.</a:t>
            </a:r>
          </a:p>
        </p:txBody>
      </p:sp>
      <p:pic>
        <p:nvPicPr>
          <p:cNvPr id="60418" name="Picture 2" descr="Abraham then laid the wood on the altar then bound his son and put him on top of the wood. Surely Abraham would not hurt the son he loved so much? – Slid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7120" y="2422030"/>
            <a:ext cx="5263696" cy="3947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838165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Genesis 22:10-14</a:t>
            </a:r>
            <a:endParaRPr lang="en-US" dirty="0"/>
          </a:p>
        </p:txBody>
      </p:sp>
      <p:sp>
        <p:nvSpPr>
          <p:cNvPr id="3" name="Content Placeholder 2"/>
          <p:cNvSpPr>
            <a:spLocks noGrp="1"/>
          </p:cNvSpPr>
          <p:nvPr>
            <p:ph idx="1"/>
          </p:nvPr>
        </p:nvSpPr>
        <p:spPr>
          <a:xfrm>
            <a:off x="680322" y="2336873"/>
            <a:ext cx="4527110" cy="3599316"/>
          </a:xfrm>
        </p:spPr>
        <p:txBody>
          <a:bodyPr>
            <a:noAutofit/>
          </a:bodyPr>
          <a:lstStyle/>
          <a:p>
            <a:pPr marL="0" indent="0">
              <a:buNone/>
            </a:pPr>
            <a:r>
              <a:rPr lang="en-US" sz="3600" b="1" baseline="30000" dirty="0"/>
              <a:t>10 </a:t>
            </a:r>
            <a:r>
              <a:rPr lang="en-US" sz="3600" dirty="0"/>
              <a:t>And Abraham stretched forth his hand, and took the knife to slay his son.</a:t>
            </a:r>
          </a:p>
        </p:txBody>
      </p:sp>
      <p:pic>
        <p:nvPicPr>
          <p:cNvPr id="61442" name="Picture 2" descr="Abraham was still trusting God. He stretched out his hand to take the knife. Surely God would not allow him to sacrifice Isaac? After all hadn’t God promised him a son so he would be the father of a great nation? – Slid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2182" y="2150727"/>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098176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Genesis 22:11-14</a:t>
            </a:r>
            <a:endParaRPr lang="en-US" dirty="0"/>
          </a:p>
        </p:txBody>
      </p:sp>
      <p:sp>
        <p:nvSpPr>
          <p:cNvPr id="3" name="Content Placeholder 2"/>
          <p:cNvSpPr>
            <a:spLocks noGrp="1"/>
          </p:cNvSpPr>
          <p:nvPr>
            <p:ph idx="1"/>
          </p:nvPr>
        </p:nvSpPr>
        <p:spPr>
          <a:xfrm>
            <a:off x="680321" y="2336873"/>
            <a:ext cx="4682093" cy="3599316"/>
          </a:xfrm>
        </p:spPr>
        <p:txBody>
          <a:bodyPr>
            <a:noAutofit/>
          </a:bodyPr>
          <a:lstStyle/>
          <a:p>
            <a:pPr marL="0" indent="0">
              <a:buNone/>
            </a:pPr>
            <a:r>
              <a:rPr lang="en-US" sz="3600" b="1" baseline="30000" dirty="0"/>
              <a:t>11 </a:t>
            </a:r>
            <a:r>
              <a:rPr lang="en-US" sz="3600" dirty="0"/>
              <a:t>And the angel of the </a:t>
            </a:r>
            <a:r>
              <a:rPr lang="en-US" sz="3600" cap="small" dirty="0"/>
              <a:t>Lord</a:t>
            </a:r>
            <a:r>
              <a:rPr lang="en-US" sz="3600" dirty="0"/>
              <a:t> called unto him out of heaven, and said, Abraham, Abraham: and he said, Here am I.</a:t>
            </a:r>
          </a:p>
        </p:txBody>
      </p:sp>
      <p:pic>
        <p:nvPicPr>
          <p:cNvPr id="62466" name="Picture 2" descr="He lifted the knife and was ready to use it when suddenly the angel of the Lord called out, ‘Abraham! Abraham!’ – Slid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2182" y="2228385"/>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218768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Genesis 22:12-14</a:t>
            </a:r>
            <a:endParaRPr lang="en-US" dirty="0"/>
          </a:p>
        </p:txBody>
      </p:sp>
      <p:sp>
        <p:nvSpPr>
          <p:cNvPr id="3" name="Content Placeholder 2"/>
          <p:cNvSpPr>
            <a:spLocks noGrp="1"/>
          </p:cNvSpPr>
          <p:nvPr>
            <p:ph idx="1"/>
          </p:nvPr>
        </p:nvSpPr>
        <p:spPr>
          <a:xfrm>
            <a:off x="680321" y="2336873"/>
            <a:ext cx="5767566" cy="3599316"/>
          </a:xfrm>
        </p:spPr>
        <p:txBody>
          <a:bodyPr>
            <a:noAutofit/>
          </a:bodyPr>
          <a:lstStyle/>
          <a:p>
            <a:pPr marL="0" indent="0">
              <a:buNone/>
            </a:pPr>
            <a:r>
              <a:rPr lang="en-US" sz="3600" b="1" baseline="30000" dirty="0"/>
              <a:t>12 </a:t>
            </a:r>
            <a:r>
              <a:rPr lang="en-US" sz="3600" dirty="0"/>
              <a:t>And he said, Lay not thine hand upon the lad, neither do thou any thing unto him: for now I know that thou </a:t>
            </a:r>
            <a:r>
              <a:rPr lang="en-US" sz="3600" dirty="0" err="1"/>
              <a:t>fearest</a:t>
            </a:r>
            <a:r>
              <a:rPr lang="en-US" sz="3600" dirty="0"/>
              <a:t> God, seeing thou hast not withheld thy son, thine only son from me.</a:t>
            </a:r>
          </a:p>
        </p:txBody>
      </p:sp>
      <p:pic>
        <p:nvPicPr>
          <p:cNvPr id="63490" name="Picture 2" descr="‘Do not kill or harm your son.’ – Slid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7887" y="2531996"/>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73137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Genesis 22:12-14</a:t>
            </a:r>
            <a:endParaRPr lang="en-US" dirty="0"/>
          </a:p>
        </p:txBody>
      </p:sp>
      <p:sp>
        <p:nvSpPr>
          <p:cNvPr id="3" name="Content Placeholder 2"/>
          <p:cNvSpPr>
            <a:spLocks noGrp="1"/>
          </p:cNvSpPr>
          <p:nvPr>
            <p:ph idx="1"/>
          </p:nvPr>
        </p:nvSpPr>
        <p:spPr>
          <a:xfrm>
            <a:off x="680321" y="2336873"/>
            <a:ext cx="5767566" cy="3599316"/>
          </a:xfrm>
        </p:spPr>
        <p:txBody>
          <a:bodyPr>
            <a:noAutofit/>
          </a:bodyPr>
          <a:lstStyle/>
          <a:p>
            <a:pPr marL="0" indent="0">
              <a:buNone/>
            </a:pPr>
            <a:r>
              <a:rPr lang="en-US" sz="3600" b="1" baseline="30000" dirty="0"/>
              <a:t>12 </a:t>
            </a:r>
            <a:r>
              <a:rPr lang="en-US" sz="3600" dirty="0"/>
              <a:t>And he said, Lay not thine hand upon the lad, neither do thou any thing unto him: for now I know that thou </a:t>
            </a:r>
            <a:r>
              <a:rPr lang="en-US" sz="4800" b="1" dirty="0" err="1"/>
              <a:t>fearest</a:t>
            </a:r>
            <a:r>
              <a:rPr lang="en-US" sz="4800" b="1" dirty="0"/>
              <a:t> God</a:t>
            </a:r>
            <a:r>
              <a:rPr lang="en-US" sz="3600" dirty="0"/>
              <a:t>, seeing thou hast not withheld thy son, thine only son from me.</a:t>
            </a:r>
          </a:p>
        </p:txBody>
      </p:sp>
      <p:pic>
        <p:nvPicPr>
          <p:cNvPr id="63490" name="Picture 2" descr="‘Do not kill or harm your son.’ – Slid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7887" y="2531996"/>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01372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Genesis 22:13-14</a:t>
            </a:r>
            <a:endParaRPr lang="en-US" dirty="0"/>
          </a:p>
        </p:txBody>
      </p:sp>
      <p:sp>
        <p:nvSpPr>
          <p:cNvPr id="3" name="Content Placeholder 2"/>
          <p:cNvSpPr>
            <a:spLocks noGrp="1"/>
          </p:cNvSpPr>
          <p:nvPr>
            <p:ph idx="1"/>
          </p:nvPr>
        </p:nvSpPr>
        <p:spPr>
          <a:xfrm>
            <a:off x="680321" y="2336872"/>
            <a:ext cx="6309415" cy="4063927"/>
          </a:xfrm>
        </p:spPr>
        <p:txBody>
          <a:bodyPr>
            <a:noAutofit/>
          </a:bodyPr>
          <a:lstStyle/>
          <a:p>
            <a:pPr marL="0" indent="0">
              <a:buNone/>
            </a:pPr>
            <a:r>
              <a:rPr lang="en-US" sz="3600" b="1" baseline="30000" dirty="0"/>
              <a:t>13 </a:t>
            </a:r>
            <a:r>
              <a:rPr lang="en-US" sz="3600" dirty="0"/>
              <a:t>And Abraham lifted up his eyes, and looked, and behold behind him a ram caught in a thicket by his horns: and Abraham went and took the ram, and offered him up for a burnt offering in the stead of his son.</a:t>
            </a:r>
          </a:p>
        </p:txBody>
      </p:sp>
      <p:pic>
        <p:nvPicPr>
          <p:cNvPr id="64514" name="Picture 2" descr="At that moment Abraham saw a ram with its horns caught in a thicket. – Slid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4314" y="2654334"/>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69698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Genesis 22:14</a:t>
            </a:r>
            <a:endParaRPr lang="en-US" dirty="0"/>
          </a:p>
        </p:txBody>
      </p:sp>
      <p:sp>
        <p:nvSpPr>
          <p:cNvPr id="3" name="Content Placeholder 2"/>
          <p:cNvSpPr>
            <a:spLocks noGrp="1"/>
          </p:cNvSpPr>
          <p:nvPr>
            <p:ph idx="1"/>
          </p:nvPr>
        </p:nvSpPr>
        <p:spPr>
          <a:xfrm>
            <a:off x="680321" y="2336872"/>
            <a:ext cx="5193537" cy="4063927"/>
          </a:xfrm>
        </p:spPr>
        <p:txBody>
          <a:bodyPr>
            <a:noAutofit/>
          </a:bodyPr>
          <a:lstStyle/>
          <a:p>
            <a:pPr marL="0" indent="0">
              <a:buNone/>
            </a:pPr>
            <a:r>
              <a:rPr lang="en-US" sz="3600" b="1" baseline="30000" dirty="0"/>
              <a:t>14 </a:t>
            </a:r>
            <a:r>
              <a:rPr lang="en-US" sz="3600" dirty="0"/>
              <a:t>And Abraham called the name of that place </a:t>
            </a:r>
            <a:r>
              <a:rPr lang="en-US" sz="3600" dirty="0" err="1"/>
              <a:t>Jehovahjireh</a:t>
            </a:r>
            <a:r>
              <a:rPr lang="en-US" sz="3600" dirty="0"/>
              <a:t>: as it is said to this day, In the mount of the </a:t>
            </a:r>
            <a:r>
              <a:rPr lang="en-US" sz="3600" cap="small" dirty="0"/>
              <a:t>Lord</a:t>
            </a:r>
            <a:r>
              <a:rPr lang="en-US" sz="3600" dirty="0"/>
              <a:t> it shall be seen.</a:t>
            </a:r>
          </a:p>
        </p:txBody>
      </p:sp>
      <p:pic>
        <p:nvPicPr>
          <p:cNvPr id="65538" name="Picture 2" descr="Abraham quickly caught the ram and offered it as a sacrifice instead of Isaac. – Slid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3858" y="2336872"/>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895129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Psalm 89:7</a:t>
            </a:r>
            <a:endParaRPr lang="en-US" dirty="0"/>
          </a:p>
        </p:txBody>
      </p:sp>
      <p:sp>
        <p:nvSpPr>
          <p:cNvPr id="3" name="Content Placeholder 2"/>
          <p:cNvSpPr>
            <a:spLocks noGrp="1"/>
          </p:cNvSpPr>
          <p:nvPr>
            <p:ph idx="1"/>
          </p:nvPr>
        </p:nvSpPr>
        <p:spPr>
          <a:xfrm>
            <a:off x="6075336" y="2212886"/>
            <a:ext cx="4218846" cy="4063927"/>
          </a:xfrm>
        </p:spPr>
        <p:txBody>
          <a:bodyPr>
            <a:noAutofit/>
          </a:bodyPr>
          <a:lstStyle/>
          <a:p>
            <a:pPr marL="0" indent="0">
              <a:buNone/>
            </a:pPr>
            <a:r>
              <a:rPr lang="en-US" sz="3600" b="1" baseline="30000" dirty="0"/>
              <a:t>7 </a:t>
            </a:r>
            <a:r>
              <a:rPr lang="en-US" sz="3600" dirty="0"/>
              <a:t>God is </a:t>
            </a:r>
            <a:r>
              <a:rPr lang="en-US" sz="3600" b="1" dirty="0"/>
              <a:t>greatly to be feared</a:t>
            </a:r>
            <a:r>
              <a:rPr lang="en-US" sz="3600" dirty="0"/>
              <a:t> in the assembly of the saints, and to be had in reverence of all them that are about him.</a:t>
            </a:r>
          </a:p>
        </p:txBody>
      </p:sp>
      <p:pic>
        <p:nvPicPr>
          <p:cNvPr id="66562" name="Picture 2" descr="Reverence &amp; Irreverence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25046" t="30798" r="3776" b="12367"/>
          <a:stretch/>
        </p:blipFill>
        <p:spPr bwMode="auto">
          <a:xfrm>
            <a:off x="279713" y="2383368"/>
            <a:ext cx="5551662" cy="3320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85286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Proverbs 2:3-6</a:t>
            </a:r>
            <a:endParaRPr lang="en-US" dirty="0"/>
          </a:p>
        </p:txBody>
      </p:sp>
      <p:sp>
        <p:nvSpPr>
          <p:cNvPr id="3" name="Content Placeholder 2"/>
          <p:cNvSpPr>
            <a:spLocks noGrp="1"/>
          </p:cNvSpPr>
          <p:nvPr>
            <p:ph idx="1"/>
          </p:nvPr>
        </p:nvSpPr>
        <p:spPr>
          <a:xfrm>
            <a:off x="680321" y="2212886"/>
            <a:ext cx="10726432" cy="4063927"/>
          </a:xfrm>
        </p:spPr>
        <p:txBody>
          <a:bodyPr>
            <a:noAutofit/>
          </a:bodyPr>
          <a:lstStyle/>
          <a:p>
            <a:r>
              <a:rPr lang="en-US" sz="3600" b="1" baseline="30000" dirty="0"/>
              <a:t>3 </a:t>
            </a:r>
            <a:r>
              <a:rPr lang="en-US" sz="3600" dirty="0"/>
              <a:t>Yea, if thou </a:t>
            </a:r>
            <a:r>
              <a:rPr lang="en-US" sz="3600" dirty="0" err="1"/>
              <a:t>criest</a:t>
            </a:r>
            <a:r>
              <a:rPr lang="en-US" sz="3600" dirty="0"/>
              <a:t> after knowledge, and </a:t>
            </a:r>
            <a:r>
              <a:rPr lang="en-US" sz="3600" dirty="0" err="1"/>
              <a:t>liftest</a:t>
            </a:r>
            <a:r>
              <a:rPr lang="en-US" sz="3600" dirty="0"/>
              <a:t> up thy voice for understanding;</a:t>
            </a:r>
          </a:p>
          <a:p>
            <a:r>
              <a:rPr lang="en-US" sz="3600" b="1" baseline="30000" dirty="0"/>
              <a:t>4 </a:t>
            </a:r>
            <a:r>
              <a:rPr lang="en-US" sz="3600" dirty="0"/>
              <a:t>If thou </a:t>
            </a:r>
            <a:r>
              <a:rPr lang="en-US" sz="3600" dirty="0" err="1"/>
              <a:t>seekest</a:t>
            </a:r>
            <a:r>
              <a:rPr lang="en-US" sz="3600" dirty="0"/>
              <a:t> her as silver, and </a:t>
            </a:r>
            <a:r>
              <a:rPr lang="en-US" sz="3600" dirty="0" err="1"/>
              <a:t>searchest</a:t>
            </a:r>
            <a:r>
              <a:rPr lang="en-US" sz="3600" dirty="0"/>
              <a:t> for her as for hid treasures;</a:t>
            </a:r>
          </a:p>
          <a:p>
            <a:r>
              <a:rPr lang="en-US" sz="3600" b="1" baseline="30000" dirty="0"/>
              <a:t>5 </a:t>
            </a:r>
            <a:r>
              <a:rPr lang="en-US" sz="3600" dirty="0"/>
              <a:t>Then shalt thou understand the </a:t>
            </a:r>
            <a:r>
              <a:rPr lang="en-US" sz="3600" b="1" dirty="0"/>
              <a:t>fear of the </a:t>
            </a:r>
            <a:r>
              <a:rPr lang="en-US" sz="3600" b="1" cap="small" dirty="0"/>
              <a:t>Lord</a:t>
            </a:r>
            <a:r>
              <a:rPr lang="en-US" sz="3600" dirty="0"/>
              <a:t>, and find the knowledge of God.</a:t>
            </a:r>
          </a:p>
          <a:p>
            <a:r>
              <a:rPr lang="en-US" sz="3600" b="1" baseline="30000" dirty="0"/>
              <a:t>6 </a:t>
            </a:r>
            <a:r>
              <a:rPr lang="en-US" sz="3600" dirty="0"/>
              <a:t>For the </a:t>
            </a:r>
            <a:r>
              <a:rPr lang="en-US" sz="3600" cap="small" dirty="0"/>
              <a:t>Lord</a:t>
            </a:r>
            <a:r>
              <a:rPr lang="en-US" sz="3600" dirty="0"/>
              <a:t> giveth wisdom: out of his mouth cometh knowledge and understanding.</a:t>
            </a:r>
          </a:p>
        </p:txBody>
      </p:sp>
    </p:spTree>
    <p:extLst>
      <p:ext uri="{BB962C8B-B14F-4D97-AF65-F5344CB8AC3E}">
        <p14:creationId xmlns:p14="http://schemas.microsoft.com/office/powerpoint/2010/main" val="246773502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Fear God:  Ecclesiastes 12:13-14</a:t>
            </a:r>
            <a:endParaRPr lang="en-US" dirty="0"/>
          </a:p>
        </p:txBody>
      </p:sp>
      <p:sp>
        <p:nvSpPr>
          <p:cNvPr id="3" name="Content Placeholder 2"/>
          <p:cNvSpPr>
            <a:spLocks noGrp="1"/>
          </p:cNvSpPr>
          <p:nvPr>
            <p:ph idx="1"/>
          </p:nvPr>
        </p:nvSpPr>
        <p:spPr>
          <a:xfrm>
            <a:off x="680321" y="2212886"/>
            <a:ext cx="9613861" cy="4063927"/>
          </a:xfrm>
        </p:spPr>
        <p:txBody>
          <a:bodyPr>
            <a:noAutofit/>
          </a:bodyPr>
          <a:lstStyle/>
          <a:p>
            <a:r>
              <a:rPr lang="en-US" sz="3600" b="1" baseline="30000" dirty="0"/>
              <a:t>13 </a:t>
            </a:r>
            <a:r>
              <a:rPr lang="en-US" sz="3600" dirty="0"/>
              <a:t>Let us hear the conclusion of the whole matter: </a:t>
            </a:r>
            <a:r>
              <a:rPr lang="en-US" sz="3600" b="1" dirty="0"/>
              <a:t>Fear God, and keep his commandments</a:t>
            </a:r>
            <a:r>
              <a:rPr lang="en-US" sz="3600" dirty="0"/>
              <a:t>: for this is the whole duty of man.</a:t>
            </a:r>
          </a:p>
          <a:p>
            <a:r>
              <a:rPr lang="en-US" sz="3600" b="1" baseline="30000" dirty="0"/>
              <a:t>14 </a:t>
            </a:r>
            <a:r>
              <a:rPr lang="en-US" sz="3600" dirty="0"/>
              <a:t>For God shall bring every work into judgment, with every secret thing, whether it be good, or whether it be evil.</a:t>
            </a:r>
          </a:p>
        </p:txBody>
      </p:sp>
    </p:spTree>
    <p:extLst>
      <p:ext uri="{BB962C8B-B14F-4D97-AF65-F5344CB8AC3E}">
        <p14:creationId xmlns:p14="http://schemas.microsoft.com/office/powerpoint/2010/main" val="3544611231"/>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276</TotalTime>
  <Words>2103</Words>
  <Application>Microsoft Office PowerPoint</Application>
  <PresentationFormat>Widescreen</PresentationFormat>
  <Paragraphs>277</Paragraphs>
  <Slides>121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121</vt:i4>
      </vt:variant>
    </vt:vector>
  </HeadingPairs>
  <TitlesOfParts>
    <vt:vector size="124" baseType="lpstr">
      <vt:lpstr>Arial</vt:lpstr>
      <vt:lpstr>Trebuchet MS</vt:lpstr>
      <vt:lpstr>Berlin</vt:lpstr>
      <vt:lpstr>Fear God and Give Glory to Him</vt:lpstr>
      <vt:lpstr>Memory Text:  Revelation 14:12</vt:lpstr>
      <vt:lpstr>Revelation 14:6-7</vt:lpstr>
      <vt:lpstr>Early Warning: Genesis 6:5-8:4</vt:lpstr>
      <vt:lpstr>Genesis 6:6-8:4</vt:lpstr>
      <vt:lpstr>Early Warning: Genesis 6:7-8:4</vt:lpstr>
      <vt:lpstr>Early Warning: Genesis 6:8-8:4</vt:lpstr>
      <vt:lpstr>Early Warning: Genesis 6:10-8:4</vt:lpstr>
      <vt:lpstr>Early Warning: Genesis 6:12-8:4</vt:lpstr>
      <vt:lpstr>Early Warning: Genesis 6:13-8:4</vt:lpstr>
      <vt:lpstr>Early Warning: Genesis 6:14-8:4</vt:lpstr>
      <vt:lpstr>Early Warning: Genesis 6:15-8:4</vt:lpstr>
      <vt:lpstr>Early Warning: Genesis 6:16-8:4</vt:lpstr>
      <vt:lpstr>Early Warning: Genesis 6:17-8:4</vt:lpstr>
      <vt:lpstr>Early Warning: Genesis 6:18-8:4</vt:lpstr>
      <vt:lpstr>Early Warning: Genesis 6:19-8:4</vt:lpstr>
      <vt:lpstr>Early Warning: Genesis 6:20-8:4</vt:lpstr>
      <vt:lpstr>Early Warning: Genesis 6:21-8:4</vt:lpstr>
      <vt:lpstr>Early Warning: Genesis 7:1-8:4</vt:lpstr>
      <vt:lpstr>Early Warning: Genesis 7:2-8:4</vt:lpstr>
      <vt:lpstr>Early Warning: Genesis 7:3-8:4</vt:lpstr>
      <vt:lpstr>Early Warning: Genesis 7:4-8:4</vt:lpstr>
      <vt:lpstr>Early Warning: Genesis 7:6-8:4</vt:lpstr>
      <vt:lpstr>Early Warning: Genesis 7:8-8:4</vt:lpstr>
      <vt:lpstr>Early Warning: Genesis 7:10-8:4</vt:lpstr>
      <vt:lpstr>Early Warning: Genesis 7:11-8:4</vt:lpstr>
      <vt:lpstr>Early Warning: Genesis 7:12-8:4</vt:lpstr>
      <vt:lpstr>Early Warning: Genesis 7:14-8:4</vt:lpstr>
      <vt:lpstr>Early Warning: Genesis 7:15-8:4</vt:lpstr>
      <vt:lpstr>Early Warning: Genesis 7:17-8:4</vt:lpstr>
      <vt:lpstr>Early Warning: Genesis 7:19-8:4</vt:lpstr>
      <vt:lpstr>Early Warning: Genesis 7:21-8:4</vt:lpstr>
      <vt:lpstr>Early Warning: Genesis 7:23-8:4</vt:lpstr>
      <vt:lpstr>Early Warning: Genesis 7:24-8:4</vt:lpstr>
      <vt:lpstr>Early Warning: Genesis 8:1-8:4</vt:lpstr>
      <vt:lpstr>Early Warning: Genesis 8:2-8:4</vt:lpstr>
      <vt:lpstr>Early Warning: Genesis 8:2-8:4</vt:lpstr>
      <vt:lpstr>Early Warning: Genesis 8:2-8:4</vt:lpstr>
      <vt:lpstr>The world was in its infancy; yet iniquity had become so deep and widespread that God could no longer bear with it; and He said, “I will destroy man whom I have created from the face of the earth.” He declared that His Spirit should not always strive with the guilty race. </vt:lpstr>
      <vt:lpstr>If they did not cease to pollute with their sins the world and its rich treasures, He would blot them from His creation, and would destroy the things with which He had delighted to bless them; He would sweep away the beasts of the field, and the vegetation which furnished such an abundant supply of food, and would transform the fair earth into one vast scene of desolation and ruin. </vt:lpstr>
      <vt:lpstr>Amid the prevailing corruption, Methuselah, Noah, and many others labored to keep alive the knowledge of the true God and to stay the tide of moral evil. A hundred and twenty years before the Flood, the Lord by a holy angel declared to Noah His purpose, and directed him to build an ark. While building the ark he was to preach that God would bring a flood of water upon the earth to destroy the wicked. </vt:lpstr>
      <vt:lpstr>PowerPoint Presentation</vt:lpstr>
      <vt:lpstr>PowerPoint Presentation</vt:lpstr>
      <vt:lpstr>Those who would believe the message, and would prepare for that event by repentance and reformation, should find pardon and be saved. Enoch had repeated to his children what God had shown him in regard to the Flood, and Methuselah and his sons, who lived to hear the preaching of Noah, assisted in building the ark. </vt:lpstr>
      <vt:lpstr>Those who would believe the message, and would prepare for that event by repentance and reformation, should find pardon and be saved. Enoch had repeated to his children what God had shown him in regard to the Flood, and Methuselah and his sons, who lived to hear the preaching of Noah, assisted in building the ark. </vt:lpstr>
      <vt:lpstr>“By faith Noah, being warned of God of things not seen as yet, moved with fear, prepared an ark to the saving of his house; by the which he condemned the world, and became heir of the righteousness which is by faith.” Hebrews 11:7. While Noah was giving his warning message to the world, his works testified of his sincerity. It was thus that his faith was perfected and made evident. </vt:lpstr>
      <vt:lpstr>He gave the world an example of believing just what God says. All that he possessed, he invested in the ark. As he began to construct that immense boat on dry ground, multitudes came from every direction to see the strange sight and to hear the earnest, fervent words of the singular preacher. Every blow struck upon the ark was a witness to the people. </vt:lpstr>
      <vt:lpstr>Many at first appeared to receive the warning; yet they did not turn to God with true repentance. They were unwilling to renounce their sins. During the time that elapsed before the coming of the Flood, their faith was tested, and they failed to endure the trial. </vt:lpstr>
      <vt:lpstr>Overcome by the prevailing unbelief, they finally joined their former associates in rejecting the solemn message. Some were deeply convicted, and would have heeded the words of warning; but there were so many to jest and ridicule, that they partook of the same spirit, resisted the invitations of mercy…</vt:lpstr>
      <vt:lpstr>…and were soon among the boldest and most defiant scoffers; for none are so reckless and go to such lengths in sin as do those who have once had light, but have resisted the convicting Spirit of God. </vt:lpstr>
      <vt:lpstr>The men of that generation were not all, in the fullest acceptation of the term, idolaters. Many professed to be worshipers of God. They claimed that their idols were representations of the Deity, and that through them the people could obtain a clearer conception of the divine Being. </vt:lpstr>
      <vt:lpstr>This class were foremost in rejecting the preaching of Noah. As they endeavored to represent God by material objects, their minds were blinded to His majesty and power; they ceased to realize the holiness of His character, or the sacred, unchanging nature of His requirements. </vt:lpstr>
      <vt:lpstr>As sin became general, it appeared less and less sinful, and they finally declared that the divine law was no longer in force; that it was contrary to the character of God to punish transgression; and they denied that His judgments were to be visited upon the earth. </vt:lpstr>
      <vt:lpstr>PowerPoint Presentation</vt:lpstr>
      <vt:lpstr>Had the men of that generation obeyed the divine law, they would have recognized the voice of God in the warning of His servant; but their minds had become so blinded by rejection of light that they really believed Noah's message to be a delusion. </vt:lpstr>
      <vt:lpstr>It was not multitudes or majorities that were on the side of right. The world was arrayed against God's justice and His laws, and Noah was regarded as a fanatic. Satan, when tempting Eve to disobey God, said to her, “Ye shall not surely die.” Genesis 3:4. Great men, worldly, honored, and wise men, repeated the same. </vt:lpstr>
      <vt:lpstr>“The threatenings of God,” they said, “are for the purpose of intimidating, and will never be verified. You need not be alarmed. Such an event as the destruction of the world by the God who made it, and the punishment of the beings He has created, will never take place. Be at peace; fear not. Noah is a wild fanatic.”</vt:lpstr>
      <vt:lpstr>The world made merry at the folly of the deluded old man. Instead of humbling the heart before God, they continued their disobedience and wickedness, the same as though God had not spoken to them through His servant. </vt:lpstr>
      <vt:lpstr>But Noah stood like a rock amid the tempest. Surrounded by popular contempt and ridicule, he distinguished himself by his holy integrity and unwavering faithfulness. A power attended his words, for it was the voice of God to man through His servant. </vt:lpstr>
      <vt:lpstr>Connection with God made him strong in the strength of infinite power, while for one hundred and twenty years his solemn voice fell upon the ears of that generation in regard to events, which, so far as human wisdom could judge, were impossible. </vt:lpstr>
      <vt:lpstr>As time passed on, with no apparent change in nature, men whose hearts had at times trembled with fear, began to be reassured. They reasoned, as many reason now, that nature is above the God of nature, and that her laws are so firmly established that God Himself could not change them. </vt:lpstr>
      <vt:lpstr>Reasoning that if the message of Noah were correct, nature would be turned out of her course, they made that message, in the minds of the world, a delusion—a grand deception. They manifested their contempt for the warning of God by doing just as they had done before the warning was given. </vt:lpstr>
      <vt:lpstr>They continued their festivities and their gluttonous feasts; they ate and drank, planted and builded, laying their plans in reference to advantages they hoped to gain in the future; and they went to greater lengths in wickedness, and in defiant disregard of God's requirements, to testify that they had no fear of the Infinite One. </vt:lpstr>
      <vt:lpstr>They asserted that if there were any truth in what Noah had said, the men of renown—the wise, the prudent, the great men—would understand the matter. </vt:lpstr>
      <vt:lpstr>Late Warnings:  Revelation 14:7</vt:lpstr>
      <vt:lpstr>Late Warnings:  2 Peter 3:1-18</vt:lpstr>
      <vt:lpstr>Late Warnings:  2 Peter 3:2-18</vt:lpstr>
      <vt:lpstr>Late Warnings:  2 Peter 3:3-18</vt:lpstr>
      <vt:lpstr>Late Warnings:  2 Peter 3:4-18</vt:lpstr>
      <vt:lpstr>Late Warnings:  2 Peter 3:5-18</vt:lpstr>
      <vt:lpstr>Late Warnings:  2 Peter 3:6-18</vt:lpstr>
      <vt:lpstr>Late Warnings:  2 Peter 3:7-18</vt:lpstr>
      <vt:lpstr>Late Warnings:  2 Peter 3:8-18</vt:lpstr>
      <vt:lpstr>Late Warnings:  2 Peter 3:9-18</vt:lpstr>
      <vt:lpstr>Late Warnings:  2 Peter 3:10-18</vt:lpstr>
      <vt:lpstr>Late Warnings:  2 Peter 3:11-18</vt:lpstr>
      <vt:lpstr>Late Warnings:  2 Peter 3:12-18</vt:lpstr>
      <vt:lpstr>Late Warnings:  2 Peter 3:13-18</vt:lpstr>
      <vt:lpstr>Late Warnings:  2 Peter 3:14-18</vt:lpstr>
      <vt:lpstr>Late Warnings:  2 Peter 3:15-18</vt:lpstr>
      <vt:lpstr>Late Warnings:  2 Peter 3:16-18</vt:lpstr>
      <vt:lpstr>Late Warnings:  2 Peter 3:17-18</vt:lpstr>
      <vt:lpstr>Late Warnings:  2 Peter 3:18</vt:lpstr>
      <vt:lpstr>Fear God:  Revelation 14:7</vt:lpstr>
      <vt:lpstr>Fear God:  Revelation 14:7</vt:lpstr>
      <vt:lpstr>Fear God:  Quarterly/SDA Commentaries</vt:lpstr>
      <vt:lpstr>Fear God:  Genesis 22:6-14</vt:lpstr>
      <vt:lpstr>Fear God:  Genesis 22:7-14</vt:lpstr>
      <vt:lpstr>Fear God:  Genesis 22:8-14</vt:lpstr>
      <vt:lpstr>Fear God:  Genesis 22:9-14</vt:lpstr>
      <vt:lpstr>Fear God:  Genesis 22:10-14</vt:lpstr>
      <vt:lpstr>Fear God:  Genesis 22:11-14</vt:lpstr>
      <vt:lpstr>Fear God:  Genesis 22:12-14</vt:lpstr>
      <vt:lpstr>Fear God:  Genesis 22:12-14</vt:lpstr>
      <vt:lpstr>Fear God:  Genesis 22:13-14</vt:lpstr>
      <vt:lpstr>Fear God:  Genesis 22:14</vt:lpstr>
      <vt:lpstr>Fear God:  Psalm 89:7</vt:lpstr>
      <vt:lpstr>Fear God:  Proverbs 2:3-6</vt:lpstr>
      <vt:lpstr>Fear God:  Ecclesiastes 12:13-14</vt:lpstr>
      <vt:lpstr>Fear God:  Ephesians 5:20-21</vt:lpstr>
      <vt:lpstr>Fear God:  Deuteronomy 4:10</vt:lpstr>
      <vt:lpstr>Fear God:  Deuteronomy 8:5-6</vt:lpstr>
      <vt:lpstr>Fear God:  Proverbs 3:5-8</vt:lpstr>
      <vt:lpstr>Fear God:  Isaiah 11:1-4</vt:lpstr>
      <vt:lpstr>Fear God:  Isaiah 11:1-4</vt:lpstr>
      <vt:lpstr>Fear God:  Philippians 2:1-15</vt:lpstr>
      <vt:lpstr>Fear God:  Philippians 2:3-15</vt:lpstr>
      <vt:lpstr>Fear God:  Philippians 2:5-15</vt:lpstr>
      <vt:lpstr>Fear God:  Philippians 2:7-15</vt:lpstr>
      <vt:lpstr>Fear God:  Philippians 2:9-15</vt:lpstr>
      <vt:lpstr>Fear God:  Philippians 2:11-15</vt:lpstr>
      <vt:lpstr>Fear God:  Philippians 2:13-15</vt:lpstr>
      <vt:lpstr>Fear God:  Philippians 2:15</vt:lpstr>
      <vt:lpstr>Late Warnings:  Revelation 14:7</vt:lpstr>
      <vt:lpstr>Late Warnings:  Revelation 14:7</vt:lpstr>
      <vt:lpstr>Glory to Him:  Joshua 7:19-20</vt:lpstr>
      <vt:lpstr>Glory to Him:  1 Samuel 6:4-5</vt:lpstr>
      <vt:lpstr>Glory to Him:  Jeremiah 13:15-16</vt:lpstr>
      <vt:lpstr>Glory to Him:  Malachi 2:1-2</vt:lpstr>
      <vt:lpstr>Glory to Him:  1 Corinthians 10:31-33</vt:lpstr>
      <vt:lpstr>Thank You!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28</cp:revision>
  <dcterms:created xsi:type="dcterms:W3CDTF">2023-04-21T20:53:14Z</dcterms:created>
  <dcterms:modified xsi:type="dcterms:W3CDTF">2023-04-22T05:27:56Z</dcterms:modified>
</cp:coreProperties>
</file>