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3"/>
  </p:notesMasterIdLst>
  <p:handoutMasterIdLst>
    <p:handoutMasterId r:id="rId94"/>
  </p:handoutMasterIdLst>
  <p:sldIdLst>
    <p:sldId id="279" r:id="rId2"/>
    <p:sldId id="287" r:id="rId3"/>
    <p:sldId id="293" r:id="rId4"/>
    <p:sldId id="292" r:id="rId5"/>
    <p:sldId id="291" r:id="rId6"/>
    <p:sldId id="300" r:id="rId7"/>
    <p:sldId id="301" r:id="rId8"/>
    <p:sldId id="295" r:id="rId9"/>
    <p:sldId id="296" r:id="rId10"/>
    <p:sldId id="297" r:id="rId11"/>
    <p:sldId id="298" r:id="rId12"/>
    <p:sldId id="299" r:id="rId13"/>
    <p:sldId id="290" r:id="rId14"/>
    <p:sldId id="302" r:id="rId15"/>
    <p:sldId id="303" r:id="rId16"/>
    <p:sldId id="304" r:id="rId17"/>
    <p:sldId id="305" r:id="rId18"/>
    <p:sldId id="283" r:id="rId19"/>
    <p:sldId id="306" r:id="rId20"/>
    <p:sldId id="307" r:id="rId21"/>
    <p:sldId id="308" r:id="rId22"/>
    <p:sldId id="309" r:id="rId23"/>
    <p:sldId id="310" r:id="rId24"/>
    <p:sldId id="311" r:id="rId25"/>
    <p:sldId id="312" r:id="rId26"/>
    <p:sldId id="313" r:id="rId27"/>
    <p:sldId id="314" r:id="rId28"/>
    <p:sldId id="316" r:id="rId29"/>
    <p:sldId id="317" r:id="rId30"/>
    <p:sldId id="318" r:id="rId31"/>
    <p:sldId id="319" r:id="rId32"/>
    <p:sldId id="320" r:id="rId33"/>
    <p:sldId id="321" r:id="rId34"/>
    <p:sldId id="323" r:id="rId35"/>
    <p:sldId id="322" r:id="rId36"/>
    <p:sldId id="324" r:id="rId37"/>
    <p:sldId id="335" r:id="rId38"/>
    <p:sldId id="325" r:id="rId39"/>
    <p:sldId id="326" r:id="rId40"/>
    <p:sldId id="327" r:id="rId41"/>
    <p:sldId id="328" r:id="rId42"/>
    <p:sldId id="337" r:id="rId43"/>
    <p:sldId id="371" r:id="rId44"/>
    <p:sldId id="338" r:id="rId45"/>
    <p:sldId id="336" r:id="rId46"/>
    <p:sldId id="372" r:id="rId47"/>
    <p:sldId id="358" r:id="rId48"/>
    <p:sldId id="373" r:id="rId49"/>
    <p:sldId id="359" r:id="rId50"/>
    <p:sldId id="374" r:id="rId51"/>
    <p:sldId id="329" r:id="rId52"/>
    <p:sldId id="330" r:id="rId53"/>
    <p:sldId id="331" r:id="rId54"/>
    <p:sldId id="332" r:id="rId55"/>
    <p:sldId id="333" r:id="rId56"/>
    <p:sldId id="334" r:id="rId57"/>
    <p:sldId id="315" r:id="rId58"/>
    <p:sldId id="339" r:id="rId59"/>
    <p:sldId id="340" r:id="rId60"/>
    <p:sldId id="341" r:id="rId61"/>
    <p:sldId id="343" r:id="rId62"/>
    <p:sldId id="342" r:id="rId63"/>
    <p:sldId id="345" r:id="rId64"/>
    <p:sldId id="344" r:id="rId65"/>
    <p:sldId id="346" r:id="rId66"/>
    <p:sldId id="347" r:id="rId67"/>
    <p:sldId id="348" r:id="rId68"/>
    <p:sldId id="349" r:id="rId69"/>
    <p:sldId id="350" r:id="rId70"/>
    <p:sldId id="351" r:id="rId71"/>
    <p:sldId id="352" r:id="rId72"/>
    <p:sldId id="353" r:id="rId73"/>
    <p:sldId id="354" r:id="rId74"/>
    <p:sldId id="355" r:id="rId75"/>
    <p:sldId id="356" r:id="rId76"/>
    <p:sldId id="357" r:id="rId77"/>
    <p:sldId id="361" r:id="rId78"/>
    <p:sldId id="360" r:id="rId79"/>
    <p:sldId id="375" r:id="rId80"/>
    <p:sldId id="362" r:id="rId81"/>
    <p:sldId id="368" r:id="rId82"/>
    <p:sldId id="376" r:id="rId83"/>
    <p:sldId id="369" r:id="rId84"/>
    <p:sldId id="377" r:id="rId85"/>
    <p:sldId id="370" r:id="rId86"/>
    <p:sldId id="363" r:id="rId87"/>
    <p:sldId id="378" r:id="rId88"/>
    <p:sldId id="364" r:id="rId89"/>
    <p:sldId id="365" r:id="rId90"/>
    <p:sldId id="366" r:id="rId91"/>
    <p:sldId id="367" r:id="rId92"/>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280" autoAdjust="0"/>
  </p:normalViewPr>
  <p:slideViewPr>
    <p:cSldViewPr>
      <p:cViewPr>
        <p:scale>
          <a:sx n="40" d="100"/>
          <a:sy n="40" d="100"/>
        </p:scale>
        <p:origin x="1680" y="376"/>
      </p:cViewPr>
      <p:guideLst>
        <p:guide orient="horz" pos="2160"/>
        <p:guide pos="3839"/>
      </p:guideLst>
    </p:cSldViewPr>
  </p:slideViewPr>
  <p:notesTextViewPr>
    <p:cViewPr>
      <p:scale>
        <a:sx n="1" d="1"/>
        <a:sy n="1" d="1"/>
      </p:scale>
      <p:origin x="0" y="0"/>
    </p:cViewPr>
  </p:notesTextViewPr>
  <p:sorterViewPr>
    <p:cViewPr>
      <p:scale>
        <a:sx n="100" d="100"/>
        <a:sy n="100" d="100"/>
      </p:scale>
      <p:origin x="0" y="-36420"/>
    </p:cViewPr>
  </p:sorterViewPr>
  <p:notesViewPr>
    <p:cSldViewPr showGuides="1">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 Id="rId9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54C6E1-AF92-4FB7-A013-0B520EBC30AE}" type="datetimeFigureOut">
              <a:rPr lang="en-US"/>
              <a:t>4/28/2023</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C10850-0874-4A61-99B4-D613C5E8D9EA}" type="datetimeFigureOut">
              <a:rPr lang="en-US"/>
              <a:t>4/28/2023</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smtClean="0"/>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smtClean="0"/>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smtClean="0"/>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smtClean="0"/>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4/28/2023</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4/28/2023</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4/28/2023</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smtClean="0"/>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4/28/2023</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4/28/2023</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4/28/2023</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4/28/2023</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smtClean="0"/>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smtClean="0"/>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smtClean="0"/>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smtClean="0"/>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4/28/2023</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hyperlink" Target="https://m.egwwritings.org/en/book/1965.31350#31350"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m.egwwritings.org/en/book/1965.63356#63356"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m.egwwritings.org/en/book/1965.42595#42595" TargetMode="External"/><Relationship Id="rId2" Type="http://schemas.openxmlformats.org/officeDocument/2006/relationships/hyperlink" Target="https://m.egwwritings.org/en/book/1965.5029#5029" TargetMode="Externa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m.egwwritings.org/en/book/1965.37808#37808"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hyperlink" Target="https://m.egwwritings.org/en/book/1965.47880#47880" TargetMode="External"/><Relationship Id="rId2" Type="http://schemas.openxmlformats.org/officeDocument/2006/relationships/hyperlink" Target="https://m.egwwritings.org/en/book/1965.62741#62741" TargetMode="Externa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s://m.egwwritings.org/en/book/1965.35097#35097"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hyperlink" Target="https://m.egwwritings.org/en/book/1965.47959#47959" TargetMode="External"/><Relationship Id="rId2" Type="http://schemas.openxmlformats.org/officeDocument/2006/relationships/hyperlink" Target="https://m.egwwritings.org/en/book/1965.59202#59202" TargetMode="Externa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8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hyperlink" Target="https://m.egwwritings.org/en/book/1965.53318#53318"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hyperlink" Target="https://m.egwwritings.org/en/book/1965.36384#36384"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s://m.egwwritings.org/en/book/1965.61172#61172" TargetMode="External"/><Relationship Id="rId2" Type="http://schemas.openxmlformats.org/officeDocument/2006/relationships/hyperlink" Target="https://m.egwwritings.org/en/book/1965.61381#61381" TargetMode="Externa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3" Type="http://schemas.openxmlformats.org/officeDocument/2006/relationships/hyperlink" Target="https://m.egwwritings.org/en/book/1965.61172#61172" TargetMode="External"/><Relationship Id="rId2" Type="http://schemas.openxmlformats.org/officeDocument/2006/relationships/hyperlink" Target="https://m.egwwritings.org/en/book/1965.61381#61381" TargetMode="External"/><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dirty="0" smtClean="0"/>
              <a:t>The Good News of the Judgment</a:t>
            </a:r>
            <a:endParaRPr lang="en-US" dirty="0"/>
          </a:p>
        </p:txBody>
      </p:sp>
      <p:sp>
        <p:nvSpPr>
          <p:cNvPr id="2" name="Subtitle 1"/>
          <p:cNvSpPr>
            <a:spLocks noGrp="1"/>
          </p:cNvSpPr>
          <p:nvPr>
            <p:ph type="subTitle" idx="1"/>
          </p:nvPr>
        </p:nvSpPr>
        <p:spPr/>
        <p:txBody>
          <a:bodyPr>
            <a:normAutofit/>
          </a:bodyPr>
          <a:lstStyle/>
          <a:p>
            <a:r>
              <a:rPr lang="en-US" b="1" dirty="0" smtClean="0"/>
              <a:t>Psalm 51, Daniel 7, Revelation 5</a:t>
            </a:r>
            <a:endParaRPr lang="en-US" b="1" dirty="0"/>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smtClean="0"/>
              <a:t>Lesson </a:t>
            </a:r>
            <a:r>
              <a:rPr lang="en-US" sz="2000" dirty="0" smtClean="0"/>
              <a:t>5, </a:t>
            </a:r>
            <a:r>
              <a:rPr lang="en-US" sz="2000" dirty="0" smtClean="0"/>
              <a:t>2</a:t>
            </a:r>
            <a:r>
              <a:rPr lang="en-US" sz="2000" baseline="30000" dirty="0" smtClean="0"/>
              <a:t>nd</a:t>
            </a:r>
            <a:r>
              <a:rPr lang="en-US" sz="2000" dirty="0" smtClean="0"/>
              <a:t> Quarter 2023</a:t>
            </a:r>
            <a:endParaRPr lang="en-US" sz="2000" dirty="0"/>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Psalm 98:3-9</a:t>
            </a:r>
            <a:endParaRPr lang="en-US" sz="4800" dirty="0"/>
          </a:p>
        </p:txBody>
      </p:sp>
      <p:sp>
        <p:nvSpPr>
          <p:cNvPr id="4" name="Text Placeholder 3"/>
          <p:cNvSpPr>
            <a:spLocks noGrp="1"/>
          </p:cNvSpPr>
          <p:nvPr>
            <p:ph type="body" sz="half" idx="2"/>
          </p:nvPr>
        </p:nvSpPr>
        <p:spPr/>
        <p:txBody>
          <a:bodyPr>
            <a:normAutofit/>
          </a:bodyPr>
          <a:lstStyle/>
          <a:p>
            <a:r>
              <a:rPr lang="en-US" sz="3200" dirty="0" smtClean="0"/>
              <a:t>The JUDGE of all the earth</a:t>
            </a:r>
            <a:endParaRPr lang="en-US" sz="3200" dirty="0"/>
          </a:p>
        </p:txBody>
      </p:sp>
      <p:sp>
        <p:nvSpPr>
          <p:cNvPr id="6" name="TextBox 5"/>
          <p:cNvSpPr txBox="1"/>
          <p:nvPr/>
        </p:nvSpPr>
        <p:spPr>
          <a:xfrm>
            <a:off x="455612" y="381000"/>
            <a:ext cx="5410200" cy="6186309"/>
          </a:xfrm>
          <a:prstGeom prst="rect">
            <a:avLst/>
          </a:prstGeom>
          <a:noFill/>
        </p:spPr>
        <p:txBody>
          <a:bodyPr wrap="square" rtlCol="0">
            <a:spAutoFit/>
          </a:bodyPr>
          <a:lstStyle/>
          <a:p>
            <a:r>
              <a:rPr lang="en-US" sz="3600" b="1" baseline="30000" dirty="0">
                <a:solidFill>
                  <a:schemeClr val="accent5">
                    <a:lumMod val="40000"/>
                    <a:lumOff val="60000"/>
                  </a:schemeClr>
                </a:solidFill>
              </a:rPr>
              <a:t>3 </a:t>
            </a:r>
            <a:r>
              <a:rPr lang="en-US" sz="3600" dirty="0">
                <a:solidFill>
                  <a:schemeClr val="accent5">
                    <a:lumMod val="40000"/>
                    <a:lumOff val="60000"/>
                  </a:schemeClr>
                </a:solidFill>
              </a:rPr>
              <a:t>He hath remembered his mercy and his truth toward the house of Israel: all the ends of the earth have seen the salvation of our God.</a:t>
            </a:r>
          </a:p>
          <a:p>
            <a:r>
              <a:rPr lang="en-US" sz="3600" b="1" baseline="30000" dirty="0">
                <a:solidFill>
                  <a:schemeClr val="accent5">
                    <a:lumMod val="40000"/>
                    <a:lumOff val="60000"/>
                  </a:schemeClr>
                </a:solidFill>
              </a:rPr>
              <a:t>4 </a:t>
            </a:r>
            <a:r>
              <a:rPr lang="en-US" sz="3600" dirty="0">
                <a:solidFill>
                  <a:schemeClr val="accent5">
                    <a:lumMod val="40000"/>
                    <a:lumOff val="60000"/>
                  </a:schemeClr>
                </a:solidFill>
              </a:rPr>
              <a:t>Make a joyful noise unto the </a:t>
            </a:r>
            <a:r>
              <a:rPr lang="en-US" sz="3600" cap="small" dirty="0">
                <a:solidFill>
                  <a:schemeClr val="accent5">
                    <a:lumMod val="40000"/>
                    <a:lumOff val="60000"/>
                  </a:schemeClr>
                </a:solidFill>
              </a:rPr>
              <a:t>Lord</a:t>
            </a:r>
            <a:r>
              <a:rPr lang="en-US" sz="3600" dirty="0">
                <a:solidFill>
                  <a:schemeClr val="accent5">
                    <a:lumMod val="40000"/>
                    <a:lumOff val="60000"/>
                  </a:schemeClr>
                </a:solidFill>
              </a:rPr>
              <a:t>, all the earth: make a loud noise, and rejoice, and sing praise.</a:t>
            </a:r>
          </a:p>
          <a:p>
            <a:r>
              <a:rPr lang="en-US" sz="3600" dirty="0" smtClean="0">
                <a:solidFill>
                  <a:schemeClr val="accent5">
                    <a:lumMod val="40000"/>
                    <a:lumOff val="60000"/>
                  </a:schemeClr>
                </a:solidFill>
              </a:rPr>
              <a:t>and </a:t>
            </a:r>
            <a:r>
              <a:rPr lang="en-US" sz="3600" dirty="0">
                <a:solidFill>
                  <a:schemeClr val="accent5">
                    <a:lumMod val="40000"/>
                    <a:lumOff val="60000"/>
                  </a:schemeClr>
                </a:solidFill>
              </a:rPr>
              <a:t>the voice of a psalm.</a:t>
            </a:r>
          </a:p>
        </p:txBody>
      </p:sp>
    </p:spTree>
    <p:extLst>
      <p:ext uri="{BB962C8B-B14F-4D97-AF65-F5344CB8AC3E}">
        <p14:creationId xmlns:p14="http://schemas.microsoft.com/office/powerpoint/2010/main" val="737425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Psalm 98:5-9</a:t>
            </a:r>
            <a:endParaRPr lang="en-US" sz="4800" dirty="0"/>
          </a:p>
        </p:txBody>
      </p:sp>
      <p:sp>
        <p:nvSpPr>
          <p:cNvPr id="4" name="Text Placeholder 3"/>
          <p:cNvSpPr>
            <a:spLocks noGrp="1"/>
          </p:cNvSpPr>
          <p:nvPr>
            <p:ph type="body" sz="half" idx="2"/>
          </p:nvPr>
        </p:nvSpPr>
        <p:spPr/>
        <p:txBody>
          <a:bodyPr>
            <a:normAutofit/>
          </a:bodyPr>
          <a:lstStyle/>
          <a:p>
            <a:r>
              <a:rPr lang="en-US" sz="3200" dirty="0" smtClean="0"/>
              <a:t>The JUDGE of all the earth</a:t>
            </a:r>
            <a:endParaRPr lang="en-US" sz="3200" dirty="0"/>
          </a:p>
        </p:txBody>
      </p:sp>
      <p:sp>
        <p:nvSpPr>
          <p:cNvPr id="6" name="TextBox 5"/>
          <p:cNvSpPr txBox="1"/>
          <p:nvPr/>
        </p:nvSpPr>
        <p:spPr>
          <a:xfrm>
            <a:off x="455612" y="381000"/>
            <a:ext cx="5410200" cy="6186309"/>
          </a:xfrm>
          <a:prstGeom prst="rect">
            <a:avLst/>
          </a:prstGeom>
          <a:noFill/>
        </p:spPr>
        <p:txBody>
          <a:bodyPr wrap="square" rtlCol="0">
            <a:spAutoFit/>
          </a:bodyPr>
          <a:lstStyle/>
          <a:p>
            <a:r>
              <a:rPr lang="en-US" sz="3600" b="1" baseline="30000" dirty="0">
                <a:solidFill>
                  <a:schemeClr val="accent5">
                    <a:lumMod val="40000"/>
                    <a:lumOff val="60000"/>
                  </a:schemeClr>
                </a:solidFill>
              </a:rPr>
              <a:t>5 </a:t>
            </a:r>
            <a:r>
              <a:rPr lang="en-US" sz="3600" dirty="0">
                <a:solidFill>
                  <a:schemeClr val="accent5">
                    <a:lumMod val="40000"/>
                    <a:lumOff val="60000"/>
                  </a:schemeClr>
                </a:solidFill>
              </a:rPr>
              <a:t>Sing unto the </a:t>
            </a:r>
            <a:r>
              <a:rPr lang="en-US" sz="3600" cap="small" dirty="0">
                <a:solidFill>
                  <a:schemeClr val="accent5">
                    <a:lumMod val="40000"/>
                    <a:lumOff val="60000"/>
                  </a:schemeClr>
                </a:solidFill>
              </a:rPr>
              <a:t>Lord</a:t>
            </a:r>
            <a:r>
              <a:rPr lang="en-US" sz="3600" dirty="0">
                <a:solidFill>
                  <a:schemeClr val="accent5">
                    <a:lumMod val="40000"/>
                    <a:lumOff val="60000"/>
                  </a:schemeClr>
                </a:solidFill>
              </a:rPr>
              <a:t> with the harp; with the harp, and the voice of a psalm.</a:t>
            </a:r>
          </a:p>
          <a:p>
            <a:r>
              <a:rPr lang="en-US" sz="3600" b="1" baseline="30000" dirty="0">
                <a:solidFill>
                  <a:schemeClr val="accent5">
                    <a:lumMod val="40000"/>
                    <a:lumOff val="60000"/>
                  </a:schemeClr>
                </a:solidFill>
              </a:rPr>
              <a:t>6 </a:t>
            </a:r>
            <a:r>
              <a:rPr lang="en-US" sz="3600" dirty="0">
                <a:solidFill>
                  <a:schemeClr val="accent5">
                    <a:lumMod val="40000"/>
                    <a:lumOff val="60000"/>
                  </a:schemeClr>
                </a:solidFill>
              </a:rPr>
              <a:t>With trumpets and sound of cornet make a joyful noise before the </a:t>
            </a:r>
            <a:r>
              <a:rPr lang="en-US" sz="3600" cap="small" dirty="0">
                <a:solidFill>
                  <a:schemeClr val="accent5">
                    <a:lumMod val="40000"/>
                    <a:lumOff val="60000"/>
                  </a:schemeClr>
                </a:solidFill>
              </a:rPr>
              <a:t>Lord</a:t>
            </a:r>
            <a:r>
              <a:rPr lang="en-US" sz="3600" dirty="0">
                <a:solidFill>
                  <a:schemeClr val="accent5">
                    <a:lumMod val="40000"/>
                    <a:lumOff val="60000"/>
                  </a:schemeClr>
                </a:solidFill>
              </a:rPr>
              <a:t>, the King.</a:t>
            </a:r>
          </a:p>
          <a:p>
            <a:r>
              <a:rPr lang="en-US" sz="3600" b="1" baseline="30000" dirty="0">
                <a:solidFill>
                  <a:schemeClr val="accent5">
                    <a:lumMod val="40000"/>
                    <a:lumOff val="60000"/>
                  </a:schemeClr>
                </a:solidFill>
              </a:rPr>
              <a:t>7 </a:t>
            </a:r>
            <a:r>
              <a:rPr lang="en-US" sz="3600" dirty="0">
                <a:solidFill>
                  <a:schemeClr val="accent5">
                    <a:lumMod val="40000"/>
                    <a:lumOff val="60000"/>
                  </a:schemeClr>
                </a:solidFill>
              </a:rPr>
              <a:t>Let the sea roar, and the </a:t>
            </a:r>
            <a:r>
              <a:rPr lang="en-US" sz="3600" dirty="0" err="1">
                <a:solidFill>
                  <a:schemeClr val="accent5">
                    <a:lumMod val="40000"/>
                    <a:lumOff val="60000"/>
                  </a:schemeClr>
                </a:solidFill>
              </a:rPr>
              <a:t>fulness</a:t>
            </a:r>
            <a:r>
              <a:rPr lang="en-US" sz="3600" dirty="0">
                <a:solidFill>
                  <a:schemeClr val="accent5">
                    <a:lumMod val="40000"/>
                    <a:lumOff val="60000"/>
                  </a:schemeClr>
                </a:solidFill>
              </a:rPr>
              <a:t> thereof; the world, and they that dwell therein.</a:t>
            </a:r>
          </a:p>
        </p:txBody>
      </p:sp>
    </p:spTree>
    <p:extLst>
      <p:ext uri="{BB962C8B-B14F-4D97-AF65-F5344CB8AC3E}">
        <p14:creationId xmlns:p14="http://schemas.microsoft.com/office/powerpoint/2010/main" val="199269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Psalm 98:8-9</a:t>
            </a:r>
            <a:endParaRPr lang="en-US" sz="4800" dirty="0"/>
          </a:p>
        </p:txBody>
      </p:sp>
      <p:sp>
        <p:nvSpPr>
          <p:cNvPr id="4" name="Text Placeholder 3"/>
          <p:cNvSpPr>
            <a:spLocks noGrp="1"/>
          </p:cNvSpPr>
          <p:nvPr>
            <p:ph type="body" sz="half" idx="2"/>
          </p:nvPr>
        </p:nvSpPr>
        <p:spPr/>
        <p:txBody>
          <a:bodyPr>
            <a:normAutofit/>
          </a:bodyPr>
          <a:lstStyle/>
          <a:p>
            <a:r>
              <a:rPr lang="en-US" sz="3200" dirty="0" smtClean="0"/>
              <a:t>The JUDGE of all the earth</a:t>
            </a:r>
            <a:endParaRPr lang="en-US" sz="3200" dirty="0"/>
          </a:p>
        </p:txBody>
      </p:sp>
      <p:sp>
        <p:nvSpPr>
          <p:cNvPr id="6" name="TextBox 5"/>
          <p:cNvSpPr txBox="1"/>
          <p:nvPr/>
        </p:nvSpPr>
        <p:spPr>
          <a:xfrm>
            <a:off x="455612" y="1143000"/>
            <a:ext cx="5410200" cy="4524315"/>
          </a:xfrm>
          <a:prstGeom prst="rect">
            <a:avLst/>
          </a:prstGeom>
          <a:noFill/>
        </p:spPr>
        <p:txBody>
          <a:bodyPr wrap="square" rtlCol="0">
            <a:spAutoFit/>
          </a:bodyPr>
          <a:lstStyle/>
          <a:p>
            <a:r>
              <a:rPr lang="en-US" sz="3600" b="1" baseline="30000" dirty="0">
                <a:solidFill>
                  <a:schemeClr val="accent5">
                    <a:lumMod val="40000"/>
                    <a:lumOff val="60000"/>
                  </a:schemeClr>
                </a:solidFill>
              </a:rPr>
              <a:t>8 </a:t>
            </a:r>
            <a:r>
              <a:rPr lang="en-US" sz="3600" dirty="0">
                <a:solidFill>
                  <a:schemeClr val="accent5">
                    <a:lumMod val="40000"/>
                    <a:lumOff val="60000"/>
                  </a:schemeClr>
                </a:solidFill>
              </a:rPr>
              <a:t>Let the floods clap their hands: let the hills be joyful together</a:t>
            </a:r>
          </a:p>
          <a:p>
            <a:r>
              <a:rPr lang="en-US" sz="3600" b="1" baseline="30000" dirty="0">
                <a:solidFill>
                  <a:schemeClr val="accent5">
                    <a:lumMod val="40000"/>
                    <a:lumOff val="60000"/>
                  </a:schemeClr>
                </a:solidFill>
              </a:rPr>
              <a:t>9 </a:t>
            </a:r>
            <a:r>
              <a:rPr lang="en-US" sz="3600" dirty="0">
                <a:solidFill>
                  <a:schemeClr val="accent5">
                    <a:lumMod val="40000"/>
                    <a:lumOff val="60000"/>
                  </a:schemeClr>
                </a:solidFill>
              </a:rPr>
              <a:t>Before the </a:t>
            </a:r>
            <a:r>
              <a:rPr lang="en-US" sz="3600" cap="small" dirty="0">
                <a:solidFill>
                  <a:schemeClr val="accent5">
                    <a:lumMod val="40000"/>
                    <a:lumOff val="60000"/>
                  </a:schemeClr>
                </a:solidFill>
              </a:rPr>
              <a:t>Lord</a:t>
            </a:r>
            <a:r>
              <a:rPr lang="en-US" sz="3600" dirty="0">
                <a:solidFill>
                  <a:schemeClr val="accent5">
                    <a:lumMod val="40000"/>
                    <a:lumOff val="60000"/>
                  </a:schemeClr>
                </a:solidFill>
              </a:rPr>
              <a:t>; for he cometh to judge the earth: with righteousness shall he judge the world, and the people with equity.</a:t>
            </a:r>
          </a:p>
        </p:txBody>
      </p:sp>
    </p:spTree>
    <p:extLst>
      <p:ext uri="{BB962C8B-B14F-4D97-AF65-F5344CB8AC3E}">
        <p14:creationId xmlns:p14="http://schemas.microsoft.com/office/powerpoint/2010/main" val="386807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Revelation 14:6-7</a:t>
            </a:r>
            <a:endParaRPr lang="en-US" dirty="0"/>
          </a:p>
        </p:txBody>
      </p:sp>
      <p:sp>
        <p:nvSpPr>
          <p:cNvPr id="14" name="Content Placeholder 13"/>
          <p:cNvSpPr>
            <a:spLocks noGrp="1"/>
          </p:cNvSpPr>
          <p:nvPr>
            <p:ph idx="1"/>
          </p:nvPr>
        </p:nvSpPr>
        <p:spPr/>
        <p:txBody>
          <a:bodyPr>
            <a:normAutofit/>
          </a:bodyPr>
          <a:lstStyle/>
          <a:p>
            <a:r>
              <a:rPr lang="en-US" sz="3600" b="1" baseline="30000" dirty="0"/>
              <a:t>6 </a:t>
            </a:r>
            <a:r>
              <a:rPr lang="en-US" sz="3600" dirty="0"/>
              <a:t>And I saw another angel fly in the midst of heaven, having the everlasting gospel to preach unto them that dwell on the earth, and to every nation, and kindred, and tongue, and people,</a:t>
            </a:r>
          </a:p>
          <a:p>
            <a:r>
              <a:rPr lang="en-US" sz="3600" b="1" baseline="30000" dirty="0"/>
              <a:t>7 </a:t>
            </a:r>
            <a:r>
              <a:rPr lang="en-US" sz="3600" dirty="0"/>
              <a:t>Saying with a loud voice, Fear God, and give glory to him; for the hour of his judgment is come: and worship him that made heaven, and earth, and the sea, and the fountains of waters.</a:t>
            </a:r>
          </a:p>
        </p:txBody>
      </p:sp>
    </p:spTree>
    <p:extLst>
      <p:ext uri="{BB962C8B-B14F-4D97-AF65-F5344CB8AC3E}">
        <p14:creationId xmlns:p14="http://schemas.microsoft.com/office/powerpoint/2010/main" val="306024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Revelation 14:6-7</a:t>
            </a:r>
            <a:endParaRPr lang="en-US" dirty="0"/>
          </a:p>
        </p:txBody>
      </p:sp>
      <p:sp>
        <p:nvSpPr>
          <p:cNvPr id="14" name="Content Placeholder 13"/>
          <p:cNvSpPr>
            <a:spLocks noGrp="1"/>
          </p:cNvSpPr>
          <p:nvPr>
            <p:ph idx="1"/>
          </p:nvPr>
        </p:nvSpPr>
        <p:spPr/>
        <p:txBody>
          <a:bodyPr>
            <a:normAutofit/>
          </a:bodyPr>
          <a:lstStyle/>
          <a:p>
            <a:r>
              <a:rPr lang="en-US" sz="3600" b="1" baseline="30000" dirty="0"/>
              <a:t>6 </a:t>
            </a:r>
            <a:r>
              <a:rPr lang="en-US" sz="3600" dirty="0"/>
              <a:t>And I saw another angel fly in the midst of heaven, having the </a:t>
            </a:r>
            <a:r>
              <a:rPr lang="en-US" sz="3600" dirty="0">
                <a:solidFill>
                  <a:srgbClr val="FFFF00"/>
                </a:solidFill>
              </a:rPr>
              <a:t>everlasting gospel </a:t>
            </a:r>
            <a:r>
              <a:rPr lang="en-US" sz="3600" dirty="0"/>
              <a:t>to preach unto them that dwell on the earth, and to every nation, and kindred, and tongue, and people,</a:t>
            </a:r>
          </a:p>
          <a:p>
            <a:r>
              <a:rPr lang="en-US" sz="3600" b="1" baseline="30000" dirty="0"/>
              <a:t>7 </a:t>
            </a:r>
            <a:r>
              <a:rPr lang="en-US" sz="3600" dirty="0"/>
              <a:t>Saying with a loud voice, Fear God, and give glory to him; for the hour of </a:t>
            </a:r>
            <a:r>
              <a:rPr lang="en-US" sz="3600" dirty="0">
                <a:solidFill>
                  <a:srgbClr val="FFFF00"/>
                </a:solidFill>
              </a:rPr>
              <a:t>his judgment</a:t>
            </a:r>
            <a:r>
              <a:rPr lang="en-US" sz="3600" dirty="0"/>
              <a:t> is come: and worship him that made heaven, and earth, and the sea, and the fountains of waters.</a:t>
            </a:r>
          </a:p>
        </p:txBody>
      </p:sp>
    </p:spTree>
    <p:extLst>
      <p:ext uri="{BB962C8B-B14F-4D97-AF65-F5344CB8AC3E}">
        <p14:creationId xmlns:p14="http://schemas.microsoft.com/office/powerpoint/2010/main" val="241648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800" dirty="0" smtClean="0"/>
              <a:t>SDA Quarterly, Sunday April 23</a:t>
            </a:r>
            <a:endParaRPr lang="en-US" sz="4800" dirty="0"/>
          </a:p>
        </p:txBody>
      </p:sp>
      <p:sp>
        <p:nvSpPr>
          <p:cNvPr id="14" name="Content Placeholder 13"/>
          <p:cNvSpPr>
            <a:spLocks noGrp="1"/>
          </p:cNvSpPr>
          <p:nvPr>
            <p:ph idx="1"/>
          </p:nvPr>
        </p:nvSpPr>
        <p:spPr>
          <a:xfrm>
            <a:off x="914163" y="1701800"/>
            <a:ext cx="6551850" cy="4980112"/>
          </a:xfrm>
        </p:spPr>
        <p:txBody>
          <a:bodyPr>
            <a:noAutofit/>
          </a:bodyPr>
          <a:lstStyle/>
          <a:p>
            <a:pPr marL="0" indent="0">
              <a:buNone/>
            </a:pPr>
            <a:r>
              <a:rPr lang="en-US" sz="3200" dirty="0"/>
              <a:t>The gospel and the judgment, both parts of the first angel’s message, are inseparably intertwined. Were it not for the “everlasting gospel,” we would have no hope in the judgment. In fact, as we will see, the “everlasting gospel” is, indeed, our </a:t>
            </a:r>
            <a:r>
              <a:rPr lang="en-US" sz="3200" i="1" dirty="0"/>
              <a:t>only </a:t>
            </a:r>
            <a:r>
              <a:rPr lang="en-US" sz="3200" dirty="0"/>
              <a:t>hope in the judgment. There is no question that part of the content of the gospel is the announcement of judgment</a:t>
            </a:r>
            <a:r>
              <a:rPr lang="en-US" sz="3200" dirty="0" smtClean="0"/>
              <a:t>.</a:t>
            </a:r>
            <a:endParaRPr lang="en-US" sz="3200" dirty="0"/>
          </a:p>
        </p:txBody>
      </p:sp>
      <p:pic>
        <p:nvPicPr>
          <p:cNvPr id="1026" name="Picture 2" descr="Pin on My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9528" y="1803400"/>
            <a:ext cx="4248135" cy="4776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4246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800" dirty="0" smtClean="0"/>
              <a:t>SDA Quarterly, Sunday April 23</a:t>
            </a:r>
            <a:endParaRPr lang="en-US" sz="4800" dirty="0"/>
          </a:p>
        </p:txBody>
      </p:sp>
      <p:sp>
        <p:nvSpPr>
          <p:cNvPr id="14" name="Content Placeholder 13"/>
          <p:cNvSpPr>
            <a:spLocks noGrp="1"/>
          </p:cNvSpPr>
          <p:nvPr>
            <p:ph idx="1"/>
          </p:nvPr>
        </p:nvSpPr>
        <p:spPr>
          <a:xfrm>
            <a:off x="6094412" y="1803401"/>
            <a:ext cx="5180251" cy="4470400"/>
          </a:xfrm>
        </p:spPr>
        <p:txBody>
          <a:bodyPr>
            <a:noAutofit/>
          </a:bodyPr>
          <a:lstStyle/>
          <a:p>
            <a:pPr marL="0" indent="0">
              <a:buNone/>
            </a:pPr>
            <a:r>
              <a:rPr lang="en-US" sz="3200" dirty="0" smtClean="0"/>
              <a:t>During </a:t>
            </a:r>
            <a:r>
              <a:rPr lang="en-US" sz="3200" dirty="0"/>
              <a:t>this judgment, the unfallen worlds will see that God has done everything He can to save every human being. This judgment reveals God’s justice and mercy. It says something about His love and law. It speaks of His grace to save and His power to deliver.</a:t>
            </a:r>
          </a:p>
          <a:p>
            <a:pPr marL="0" indent="0">
              <a:buNone/>
            </a:pPr>
            <a:endParaRPr lang="en-US" sz="3200" dirty="0"/>
          </a:p>
        </p:txBody>
      </p:sp>
      <p:pic>
        <p:nvPicPr>
          <p:cNvPr id="2050" name="Picture 2" descr="The Right Hand Man - Malaysia's Christian News Webs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2" y="2194818"/>
            <a:ext cx="5562600" cy="3767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05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800" dirty="0" smtClean="0"/>
              <a:t>SDA Quarterly, Sunday April 23</a:t>
            </a:r>
            <a:endParaRPr lang="en-US" sz="4800" dirty="0"/>
          </a:p>
        </p:txBody>
      </p:sp>
      <p:sp>
        <p:nvSpPr>
          <p:cNvPr id="14" name="Content Placeholder 13"/>
          <p:cNvSpPr>
            <a:spLocks noGrp="1"/>
          </p:cNvSpPr>
          <p:nvPr>
            <p:ph idx="1"/>
          </p:nvPr>
        </p:nvSpPr>
        <p:spPr>
          <a:xfrm>
            <a:off x="303212" y="1714643"/>
            <a:ext cx="5485049" cy="4470400"/>
          </a:xfrm>
        </p:spPr>
        <p:txBody>
          <a:bodyPr>
            <a:noAutofit/>
          </a:bodyPr>
          <a:lstStyle/>
          <a:p>
            <a:pPr marL="0" indent="0">
              <a:buNone/>
            </a:pPr>
            <a:r>
              <a:rPr lang="en-US" sz="3200" dirty="0" smtClean="0"/>
              <a:t>The </a:t>
            </a:r>
            <a:r>
              <a:rPr lang="en-US" sz="3200" dirty="0"/>
              <a:t>judgment is part of God’s ultimate solution to the sin problem. In the great controversy between good and evil in the universe, God answered Satan’s charges on the cross, but in the judgment, He reveals that He has done everything possible to save us and to lead us to the cross.</a:t>
            </a:r>
          </a:p>
        </p:txBody>
      </p:sp>
      <p:pic>
        <p:nvPicPr>
          <p:cNvPr id="3074" name="Picture 2" descr="Wednesday: The Hour of His Judgment Has Come | Sabbath School 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8261" y="1701800"/>
            <a:ext cx="5895843" cy="4421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6092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Psalm 51:1-19</a:t>
            </a:r>
            <a:endParaRPr lang="en-US" sz="4400" dirty="0"/>
          </a:p>
        </p:txBody>
      </p:sp>
      <p:sp>
        <p:nvSpPr>
          <p:cNvPr id="3" name="Content Placeholder 2"/>
          <p:cNvSpPr>
            <a:spLocks noGrp="1"/>
          </p:cNvSpPr>
          <p:nvPr>
            <p:ph idx="1"/>
          </p:nvPr>
        </p:nvSpPr>
        <p:spPr/>
        <p:txBody>
          <a:bodyPr>
            <a:normAutofit/>
          </a:bodyPr>
          <a:lstStyle/>
          <a:p>
            <a:r>
              <a:rPr lang="en-US" sz="3200" b="1" dirty="0"/>
              <a:t>51 </a:t>
            </a:r>
            <a:r>
              <a:rPr lang="en-US" sz="3200" dirty="0"/>
              <a:t>Have mercy upon me, O God, according to thy lovingkindness: according unto the multitude of thy tender mercies blot out my transgressions.</a:t>
            </a:r>
          </a:p>
          <a:p>
            <a:r>
              <a:rPr lang="en-US" sz="3200" b="1" baseline="30000" dirty="0"/>
              <a:t>2 </a:t>
            </a:r>
            <a:r>
              <a:rPr lang="en-US" sz="3200" dirty="0"/>
              <a:t>Wash me </a:t>
            </a:r>
            <a:r>
              <a:rPr lang="en-US" sz="3200" dirty="0" err="1"/>
              <a:t>throughly</a:t>
            </a:r>
            <a:r>
              <a:rPr lang="en-US" sz="3200" dirty="0"/>
              <a:t> from mine iniquity, and cleanse me from my sin</a:t>
            </a:r>
            <a:r>
              <a:rPr lang="en-US" sz="3200" dirty="0" smtClean="0"/>
              <a:t>.</a:t>
            </a:r>
            <a:endParaRPr lang="en-US" sz="3200" dirty="0"/>
          </a:p>
        </p:txBody>
      </p:sp>
      <p:sp>
        <p:nvSpPr>
          <p:cNvPr id="4" name="Text Placeholder 3"/>
          <p:cNvSpPr>
            <a:spLocks noGrp="1"/>
          </p:cNvSpPr>
          <p:nvPr>
            <p:ph type="body" sz="half" idx="2"/>
          </p:nvPr>
        </p:nvSpPr>
        <p:spPr/>
        <p:txBody>
          <a:bodyPr>
            <a:normAutofit fontScale="92500"/>
          </a:bodyPr>
          <a:lstStyle/>
          <a:p>
            <a:pPr algn="ctr"/>
            <a:r>
              <a:rPr lang="en-US" sz="3200" dirty="0" smtClean="0"/>
              <a:t>The </a:t>
            </a:r>
            <a:r>
              <a:rPr lang="en-US" sz="13800" dirty="0" smtClean="0">
                <a:latin typeface="Edwardian Script ITC" panose="030303020407070D0804" pitchFamily="66" charset="0"/>
              </a:rPr>
              <a:t>Gospel </a:t>
            </a:r>
            <a:r>
              <a:rPr lang="en-US" sz="3200" dirty="0" smtClean="0"/>
              <a:t>and the </a:t>
            </a:r>
            <a:r>
              <a:rPr lang="en-US" sz="7200" dirty="0" smtClean="0">
                <a:latin typeface="Imprint MT Shadow" panose="04020605060303030202" pitchFamily="82" charset="0"/>
              </a:rPr>
              <a:t>Judgment</a:t>
            </a:r>
            <a:endParaRPr lang="en-US" sz="7200" dirty="0">
              <a:latin typeface="Imprint MT Shadow" panose="04020605060303030202" pitchFamily="82" charset="0"/>
            </a:endParaRPr>
          </a:p>
        </p:txBody>
      </p:sp>
      <p:pic>
        <p:nvPicPr>
          <p:cNvPr id="4098" name="Picture 2" descr="Cleansing and Detoxing - Part 3: Which Cleanse is Right for Me? | Toda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2012" y="4343400"/>
            <a:ext cx="3323629" cy="2384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363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Psalm 51:3-19</a:t>
            </a:r>
            <a:endParaRPr lang="en-US" sz="4400" dirty="0"/>
          </a:p>
        </p:txBody>
      </p:sp>
      <p:sp>
        <p:nvSpPr>
          <p:cNvPr id="3" name="Content Placeholder 2"/>
          <p:cNvSpPr>
            <a:spLocks noGrp="1"/>
          </p:cNvSpPr>
          <p:nvPr>
            <p:ph idx="1"/>
          </p:nvPr>
        </p:nvSpPr>
        <p:spPr/>
        <p:txBody>
          <a:bodyPr>
            <a:normAutofit/>
          </a:bodyPr>
          <a:lstStyle/>
          <a:p>
            <a:r>
              <a:rPr lang="en-US" sz="3200" b="1" baseline="30000" dirty="0"/>
              <a:t>3 </a:t>
            </a:r>
            <a:r>
              <a:rPr lang="en-US" sz="3200" dirty="0"/>
              <a:t>For I acknowledge my transgressions: and my sin is ever before me.</a:t>
            </a:r>
          </a:p>
          <a:p>
            <a:r>
              <a:rPr lang="en-US" sz="3200" b="1" baseline="30000" dirty="0"/>
              <a:t>4 </a:t>
            </a:r>
            <a:r>
              <a:rPr lang="en-US" sz="3200" dirty="0"/>
              <a:t>Against thee, thee only, have I sinned, and done this evil in thy sight: that thou </a:t>
            </a:r>
            <a:r>
              <a:rPr lang="en-US" sz="3200" dirty="0" err="1"/>
              <a:t>mightest</a:t>
            </a:r>
            <a:r>
              <a:rPr lang="en-US" sz="3200" dirty="0"/>
              <a:t> be justified when thou </a:t>
            </a:r>
            <a:r>
              <a:rPr lang="en-US" sz="3200" dirty="0" err="1"/>
              <a:t>speakest</a:t>
            </a:r>
            <a:r>
              <a:rPr lang="en-US" sz="3200" dirty="0"/>
              <a:t>, and be clear when thou </a:t>
            </a:r>
            <a:r>
              <a:rPr lang="en-US" sz="3200" dirty="0" err="1"/>
              <a:t>judgest</a:t>
            </a:r>
            <a:r>
              <a:rPr lang="en-US" sz="3200" dirty="0"/>
              <a:t>.</a:t>
            </a:r>
          </a:p>
        </p:txBody>
      </p:sp>
      <p:sp>
        <p:nvSpPr>
          <p:cNvPr id="4" name="Text Placeholder 3"/>
          <p:cNvSpPr>
            <a:spLocks noGrp="1"/>
          </p:cNvSpPr>
          <p:nvPr>
            <p:ph type="body" sz="half" idx="2"/>
          </p:nvPr>
        </p:nvSpPr>
        <p:spPr/>
        <p:txBody>
          <a:bodyPr>
            <a:normAutofit fontScale="92500"/>
          </a:bodyPr>
          <a:lstStyle/>
          <a:p>
            <a:pPr algn="ctr"/>
            <a:r>
              <a:rPr lang="en-US" sz="3200" dirty="0" smtClean="0"/>
              <a:t>The </a:t>
            </a:r>
            <a:r>
              <a:rPr lang="en-US" sz="13800" dirty="0" smtClean="0">
                <a:latin typeface="Edwardian Script ITC" panose="030303020407070D0804" pitchFamily="66" charset="0"/>
              </a:rPr>
              <a:t>Gospel </a:t>
            </a:r>
            <a:r>
              <a:rPr lang="en-US" sz="3200" dirty="0" smtClean="0"/>
              <a:t>and the </a:t>
            </a:r>
            <a:r>
              <a:rPr lang="en-US" sz="7200" dirty="0" smtClean="0">
                <a:latin typeface="Imprint MT Shadow" panose="04020605060303030202" pitchFamily="82" charset="0"/>
              </a:rPr>
              <a:t>Judgment</a:t>
            </a:r>
            <a:endParaRPr lang="en-US" sz="7200" dirty="0">
              <a:latin typeface="Imprint MT Shadow" panose="04020605060303030202" pitchFamily="82" charset="0"/>
            </a:endParaRPr>
          </a:p>
        </p:txBody>
      </p:sp>
      <p:pic>
        <p:nvPicPr>
          <p:cNvPr id="5122" name="Picture 2" descr="Judge Striking Gavel Once, Calling Stock Footage Video (100% Royalt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1583" y="4263454"/>
            <a:ext cx="4514850" cy="254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484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smtClean="0"/>
              <a:t>Memory Text:  Revelation 14:7</a:t>
            </a:r>
            <a:endParaRPr lang="en-US" sz="4800" dirty="0"/>
          </a:p>
        </p:txBody>
      </p:sp>
      <p:sp>
        <p:nvSpPr>
          <p:cNvPr id="14" name="Content Placeholder 13"/>
          <p:cNvSpPr>
            <a:spLocks noGrp="1"/>
          </p:cNvSpPr>
          <p:nvPr>
            <p:ph idx="1"/>
          </p:nvPr>
        </p:nvSpPr>
        <p:spPr/>
        <p:txBody>
          <a:bodyPr>
            <a:normAutofit/>
          </a:bodyPr>
          <a:lstStyle/>
          <a:p>
            <a:r>
              <a:rPr lang="en-US" sz="3600" b="1" baseline="30000" dirty="0"/>
              <a:t>7 </a:t>
            </a:r>
            <a:r>
              <a:rPr lang="en-US" sz="3600" dirty="0"/>
              <a:t>Saying with a loud voice, Fear God, and give glory to him; for the hour of his judgment is come: and worship him that made heaven, and earth, and the sea, and the fountains of waters.</a:t>
            </a:r>
            <a:endParaRPr lang="en-US" sz="3600" dirty="0"/>
          </a:p>
        </p:txBody>
      </p:sp>
    </p:spTree>
    <p:extLst>
      <p:ext uri="{BB962C8B-B14F-4D97-AF65-F5344CB8AC3E}">
        <p14:creationId xmlns:p14="http://schemas.microsoft.com/office/powerpoint/2010/main" val="1795219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Psalm 51:5-19</a:t>
            </a:r>
            <a:endParaRPr lang="en-US" sz="4400" dirty="0"/>
          </a:p>
        </p:txBody>
      </p:sp>
      <p:sp>
        <p:nvSpPr>
          <p:cNvPr id="3" name="Content Placeholder 2"/>
          <p:cNvSpPr>
            <a:spLocks noGrp="1"/>
          </p:cNvSpPr>
          <p:nvPr>
            <p:ph idx="1"/>
          </p:nvPr>
        </p:nvSpPr>
        <p:spPr/>
        <p:txBody>
          <a:bodyPr>
            <a:normAutofit/>
          </a:bodyPr>
          <a:lstStyle/>
          <a:p>
            <a:r>
              <a:rPr lang="en-US" sz="3200" b="1" baseline="30000" dirty="0"/>
              <a:t>5 </a:t>
            </a:r>
            <a:r>
              <a:rPr lang="en-US" sz="3200" dirty="0"/>
              <a:t>Behold, I was </a:t>
            </a:r>
            <a:r>
              <a:rPr lang="en-US" sz="3200" dirty="0" err="1"/>
              <a:t>shapen</a:t>
            </a:r>
            <a:r>
              <a:rPr lang="en-US" sz="3200" dirty="0"/>
              <a:t> in iniquity; and in sin did my mother conceive me.</a:t>
            </a:r>
          </a:p>
          <a:p>
            <a:r>
              <a:rPr lang="en-US" sz="3200" b="1" baseline="30000" dirty="0"/>
              <a:t>6 </a:t>
            </a:r>
            <a:r>
              <a:rPr lang="en-US" sz="3200" dirty="0"/>
              <a:t>Behold, thou </a:t>
            </a:r>
            <a:r>
              <a:rPr lang="en-US" sz="3200" dirty="0" err="1"/>
              <a:t>desirest</a:t>
            </a:r>
            <a:r>
              <a:rPr lang="en-US" sz="3200" dirty="0"/>
              <a:t> truth in the inward parts: and in the hidden part thou shalt make me to know wisdom.</a:t>
            </a:r>
          </a:p>
        </p:txBody>
      </p:sp>
      <p:sp>
        <p:nvSpPr>
          <p:cNvPr id="4" name="Text Placeholder 3"/>
          <p:cNvSpPr>
            <a:spLocks noGrp="1"/>
          </p:cNvSpPr>
          <p:nvPr>
            <p:ph type="body" sz="half" idx="2"/>
          </p:nvPr>
        </p:nvSpPr>
        <p:spPr/>
        <p:txBody>
          <a:bodyPr>
            <a:normAutofit fontScale="92500"/>
          </a:bodyPr>
          <a:lstStyle/>
          <a:p>
            <a:pPr algn="ctr"/>
            <a:r>
              <a:rPr lang="en-US" sz="3200" dirty="0" smtClean="0"/>
              <a:t>The </a:t>
            </a:r>
            <a:r>
              <a:rPr lang="en-US" sz="13800" dirty="0" smtClean="0">
                <a:latin typeface="Edwardian Script ITC" panose="030303020407070D0804" pitchFamily="66" charset="0"/>
              </a:rPr>
              <a:t>Gospel </a:t>
            </a:r>
            <a:r>
              <a:rPr lang="en-US" sz="3200" dirty="0" smtClean="0"/>
              <a:t>and the </a:t>
            </a:r>
            <a:r>
              <a:rPr lang="en-US" sz="7200" dirty="0" smtClean="0">
                <a:latin typeface="Imprint MT Shadow" panose="04020605060303030202" pitchFamily="82" charset="0"/>
              </a:rPr>
              <a:t>Judgment</a:t>
            </a:r>
            <a:endParaRPr lang="en-US" sz="7200" dirty="0">
              <a:latin typeface="Imprint MT Shadow" panose="04020605060303030202" pitchFamily="82" charset="0"/>
            </a:endParaRPr>
          </a:p>
        </p:txBody>
      </p:sp>
      <p:pic>
        <p:nvPicPr>
          <p:cNvPr id="6148" name="Picture 4" descr="Truth and the Perception of Truth - VJAI.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7212" y="3781377"/>
            <a:ext cx="4114800" cy="308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477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Psalm 51:7-19</a:t>
            </a:r>
            <a:endParaRPr lang="en-US" sz="4400" dirty="0"/>
          </a:p>
        </p:txBody>
      </p:sp>
      <p:sp>
        <p:nvSpPr>
          <p:cNvPr id="3" name="Content Placeholder 2"/>
          <p:cNvSpPr>
            <a:spLocks noGrp="1"/>
          </p:cNvSpPr>
          <p:nvPr>
            <p:ph idx="1"/>
          </p:nvPr>
        </p:nvSpPr>
        <p:spPr/>
        <p:txBody>
          <a:bodyPr>
            <a:normAutofit/>
          </a:bodyPr>
          <a:lstStyle/>
          <a:p>
            <a:r>
              <a:rPr lang="en-US" sz="3200" b="1" baseline="30000" dirty="0"/>
              <a:t>7 </a:t>
            </a:r>
            <a:r>
              <a:rPr lang="en-US" sz="3200" dirty="0"/>
              <a:t>Purge me with hyssop, and I shall be clean: wash me, and I shall be whiter than snow.</a:t>
            </a:r>
          </a:p>
          <a:p>
            <a:r>
              <a:rPr lang="en-US" sz="3200" b="1" baseline="30000" dirty="0"/>
              <a:t>8 </a:t>
            </a:r>
            <a:r>
              <a:rPr lang="en-US" sz="3200" dirty="0"/>
              <a:t>Make me to hear joy and gladness; that the bones which thou hast broken may rejoice.</a:t>
            </a:r>
          </a:p>
        </p:txBody>
      </p:sp>
      <p:sp>
        <p:nvSpPr>
          <p:cNvPr id="4" name="Text Placeholder 3"/>
          <p:cNvSpPr>
            <a:spLocks noGrp="1"/>
          </p:cNvSpPr>
          <p:nvPr>
            <p:ph type="body" sz="half" idx="2"/>
          </p:nvPr>
        </p:nvSpPr>
        <p:spPr/>
        <p:txBody>
          <a:bodyPr>
            <a:normAutofit fontScale="92500"/>
          </a:bodyPr>
          <a:lstStyle/>
          <a:p>
            <a:pPr algn="ctr"/>
            <a:r>
              <a:rPr lang="en-US" sz="3200" dirty="0" smtClean="0"/>
              <a:t>The </a:t>
            </a:r>
            <a:r>
              <a:rPr lang="en-US" sz="13800" dirty="0" smtClean="0">
                <a:latin typeface="Edwardian Script ITC" panose="030303020407070D0804" pitchFamily="66" charset="0"/>
              </a:rPr>
              <a:t>Gospel </a:t>
            </a:r>
            <a:r>
              <a:rPr lang="en-US" sz="3200" dirty="0" smtClean="0"/>
              <a:t>and the </a:t>
            </a:r>
            <a:r>
              <a:rPr lang="en-US" sz="7200" dirty="0" smtClean="0">
                <a:latin typeface="Imprint MT Shadow" panose="04020605060303030202" pitchFamily="82" charset="0"/>
              </a:rPr>
              <a:t>Judgment</a:t>
            </a:r>
            <a:endParaRPr lang="en-US" sz="7200" dirty="0">
              <a:latin typeface="Imprint MT Shadow" panose="04020605060303030202" pitchFamily="82" charset="0"/>
            </a:endParaRPr>
          </a:p>
        </p:txBody>
      </p:sp>
      <p:pic>
        <p:nvPicPr>
          <p:cNvPr id="7170" name="Picture 2" descr="Hyssop: The Biblical Cleansing Herb - SPICEograph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812" y="3581400"/>
            <a:ext cx="4514850"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1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Psalm 51:9-19</a:t>
            </a:r>
            <a:endParaRPr lang="en-US" sz="4400" dirty="0"/>
          </a:p>
        </p:txBody>
      </p:sp>
      <p:sp>
        <p:nvSpPr>
          <p:cNvPr id="3" name="Content Placeholder 2"/>
          <p:cNvSpPr>
            <a:spLocks noGrp="1"/>
          </p:cNvSpPr>
          <p:nvPr>
            <p:ph idx="1"/>
          </p:nvPr>
        </p:nvSpPr>
        <p:spPr/>
        <p:txBody>
          <a:bodyPr>
            <a:normAutofit/>
          </a:bodyPr>
          <a:lstStyle/>
          <a:p>
            <a:r>
              <a:rPr lang="en-US" sz="3200" b="1" baseline="30000" dirty="0"/>
              <a:t>9 </a:t>
            </a:r>
            <a:r>
              <a:rPr lang="en-US" sz="3200" dirty="0"/>
              <a:t>Hide thy face from my sins, and blot out all mine iniquities.</a:t>
            </a:r>
          </a:p>
          <a:p>
            <a:r>
              <a:rPr lang="en-US" sz="3200" b="1" baseline="30000" dirty="0"/>
              <a:t>10 </a:t>
            </a:r>
            <a:r>
              <a:rPr lang="en-US" sz="3200" dirty="0"/>
              <a:t>Create in me a clean heart, O God; and renew a right spirit within me</a:t>
            </a:r>
            <a:r>
              <a:rPr lang="en-US" sz="3200" dirty="0" smtClean="0"/>
              <a:t>.</a:t>
            </a:r>
            <a:endParaRPr lang="en-US" sz="3200" dirty="0"/>
          </a:p>
        </p:txBody>
      </p:sp>
      <p:sp>
        <p:nvSpPr>
          <p:cNvPr id="4" name="Text Placeholder 3"/>
          <p:cNvSpPr>
            <a:spLocks noGrp="1"/>
          </p:cNvSpPr>
          <p:nvPr>
            <p:ph type="body" sz="half" idx="2"/>
          </p:nvPr>
        </p:nvSpPr>
        <p:spPr/>
        <p:txBody>
          <a:bodyPr>
            <a:normAutofit fontScale="92500"/>
          </a:bodyPr>
          <a:lstStyle/>
          <a:p>
            <a:pPr algn="ctr"/>
            <a:r>
              <a:rPr lang="en-US" sz="3200" dirty="0" smtClean="0"/>
              <a:t>The </a:t>
            </a:r>
            <a:r>
              <a:rPr lang="en-US" sz="13800" dirty="0" smtClean="0">
                <a:latin typeface="Edwardian Script ITC" panose="030303020407070D0804" pitchFamily="66" charset="0"/>
              </a:rPr>
              <a:t>Gospel </a:t>
            </a:r>
            <a:r>
              <a:rPr lang="en-US" sz="3200" dirty="0" smtClean="0"/>
              <a:t>and the </a:t>
            </a:r>
            <a:r>
              <a:rPr lang="en-US" sz="7200" dirty="0" smtClean="0">
                <a:latin typeface="Imprint MT Shadow" panose="04020605060303030202" pitchFamily="82" charset="0"/>
              </a:rPr>
              <a:t>Judgment</a:t>
            </a:r>
            <a:endParaRPr lang="en-US" sz="7200" dirty="0">
              <a:latin typeface="Imprint MT Shadow" panose="04020605060303030202" pitchFamily="82" charset="0"/>
            </a:endParaRPr>
          </a:p>
        </p:txBody>
      </p:sp>
      <p:pic>
        <p:nvPicPr>
          <p:cNvPr id="8194" name="Picture 2" descr="Jonathan M. Hart: A Clean He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1" y="3113086"/>
            <a:ext cx="7032623" cy="3516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0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Psalm 51:11-19</a:t>
            </a:r>
            <a:endParaRPr lang="en-US" sz="4000" dirty="0"/>
          </a:p>
        </p:txBody>
      </p:sp>
      <p:sp>
        <p:nvSpPr>
          <p:cNvPr id="3" name="Content Placeholder 2"/>
          <p:cNvSpPr>
            <a:spLocks noGrp="1"/>
          </p:cNvSpPr>
          <p:nvPr>
            <p:ph idx="1"/>
          </p:nvPr>
        </p:nvSpPr>
        <p:spPr/>
        <p:txBody>
          <a:bodyPr>
            <a:normAutofit/>
          </a:bodyPr>
          <a:lstStyle/>
          <a:p>
            <a:r>
              <a:rPr lang="en-US" sz="3200" b="1" baseline="30000" dirty="0"/>
              <a:t>11 </a:t>
            </a:r>
            <a:r>
              <a:rPr lang="en-US" sz="3200" dirty="0"/>
              <a:t>Cast me not away from thy presence; and take not thy holy spirit from me.</a:t>
            </a:r>
          </a:p>
          <a:p>
            <a:r>
              <a:rPr lang="en-US" sz="3200" b="1" baseline="30000" dirty="0"/>
              <a:t>12 </a:t>
            </a:r>
            <a:r>
              <a:rPr lang="en-US" sz="3200" dirty="0"/>
              <a:t>Restore unto me the joy of thy salvation; and uphold me with thy free spirit.</a:t>
            </a:r>
          </a:p>
        </p:txBody>
      </p:sp>
      <p:sp>
        <p:nvSpPr>
          <p:cNvPr id="4" name="Text Placeholder 3"/>
          <p:cNvSpPr>
            <a:spLocks noGrp="1"/>
          </p:cNvSpPr>
          <p:nvPr>
            <p:ph type="body" sz="half" idx="2"/>
          </p:nvPr>
        </p:nvSpPr>
        <p:spPr/>
        <p:txBody>
          <a:bodyPr>
            <a:normAutofit fontScale="92500"/>
          </a:bodyPr>
          <a:lstStyle/>
          <a:p>
            <a:pPr algn="ctr"/>
            <a:r>
              <a:rPr lang="en-US" sz="3200" dirty="0" smtClean="0"/>
              <a:t>The </a:t>
            </a:r>
            <a:r>
              <a:rPr lang="en-US" sz="13800" dirty="0" smtClean="0">
                <a:latin typeface="Edwardian Script ITC" panose="030303020407070D0804" pitchFamily="66" charset="0"/>
              </a:rPr>
              <a:t>Gospel </a:t>
            </a:r>
            <a:r>
              <a:rPr lang="en-US" sz="3200" dirty="0" smtClean="0"/>
              <a:t>and the </a:t>
            </a:r>
            <a:r>
              <a:rPr lang="en-US" sz="7200" dirty="0" smtClean="0">
                <a:latin typeface="Imprint MT Shadow" panose="04020605060303030202" pitchFamily="82" charset="0"/>
              </a:rPr>
              <a:t>Judgment</a:t>
            </a:r>
            <a:endParaRPr lang="en-US" sz="7200" dirty="0">
              <a:latin typeface="Imprint MT Shadow" panose="04020605060303030202" pitchFamily="82" charset="0"/>
            </a:endParaRPr>
          </a:p>
        </p:txBody>
      </p:sp>
      <p:pic>
        <p:nvPicPr>
          <p:cNvPr id="9218" name="Picture 2" descr="Holy Mass images...: Holy Spir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1583" y="3486899"/>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154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Psalm 51:13-19</a:t>
            </a:r>
            <a:endParaRPr lang="en-US" sz="4000" dirty="0"/>
          </a:p>
        </p:txBody>
      </p:sp>
      <p:sp>
        <p:nvSpPr>
          <p:cNvPr id="3" name="Content Placeholder 2"/>
          <p:cNvSpPr>
            <a:spLocks noGrp="1"/>
          </p:cNvSpPr>
          <p:nvPr>
            <p:ph idx="1"/>
          </p:nvPr>
        </p:nvSpPr>
        <p:spPr/>
        <p:txBody>
          <a:bodyPr>
            <a:normAutofit/>
          </a:bodyPr>
          <a:lstStyle/>
          <a:p>
            <a:r>
              <a:rPr lang="en-US" sz="3200" b="1" baseline="30000" dirty="0"/>
              <a:t>13 </a:t>
            </a:r>
            <a:r>
              <a:rPr lang="en-US" sz="3200" dirty="0"/>
              <a:t>Then will I teach transgressors thy ways; and sinners shall be converted unto thee.</a:t>
            </a:r>
          </a:p>
          <a:p>
            <a:r>
              <a:rPr lang="en-US" sz="3200" b="1" baseline="30000" dirty="0"/>
              <a:t>14 </a:t>
            </a:r>
            <a:r>
              <a:rPr lang="en-US" sz="3200" dirty="0"/>
              <a:t>Deliver me from </a:t>
            </a:r>
            <a:r>
              <a:rPr lang="en-US" sz="3200" dirty="0" err="1"/>
              <a:t>bloodguiltiness</a:t>
            </a:r>
            <a:r>
              <a:rPr lang="en-US" sz="3200" dirty="0"/>
              <a:t>, O God, thou God of my salvation: and my tongue shall sing aloud of thy righteousness.</a:t>
            </a:r>
          </a:p>
        </p:txBody>
      </p:sp>
      <p:sp>
        <p:nvSpPr>
          <p:cNvPr id="4" name="Text Placeholder 3"/>
          <p:cNvSpPr>
            <a:spLocks noGrp="1"/>
          </p:cNvSpPr>
          <p:nvPr>
            <p:ph type="body" sz="half" idx="2"/>
          </p:nvPr>
        </p:nvSpPr>
        <p:spPr/>
        <p:txBody>
          <a:bodyPr>
            <a:normAutofit fontScale="92500"/>
          </a:bodyPr>
          <a:lstStyle/>
          <a:p>
            <a:pPr algn="ctr"/>
            <a:r>
              <a:rPr lang="en-US" sz="3200" dirty="0" smtClean="0"/>
              <a:t>The </a:t>
            </a:r>
            <a:r>
              <a:rPr lang="en-US" sz="13800" dirty="0" smtClean="0">
                <a:latin typeface="Edwardian Script ITC" panose="030303020407070D0804" pitchFamily="66" charset="0"/>
              </a:rPr>
              <a:t>Gospel </a:t>
            </a:r>
            <a:r>
              <a:rPr lang="en-US" sz="3200" dirty="0" smtClean="0"/>
              <a:t>and the </a:t>
            </a:r>
            <a:r>
              <a:rPr lang="en-US" sz="7200" dirty="0" smtClean="0">
                <a:latin typeface="Imprint MT Shadow" panose="04020605060303030202" pitchFamily="82" charset="0"/>
              </a:rPr>
              <a:t>Judgment</a:t>
            </a:r>
            <a:endParaRPr lang="en-US" sz="7200" dirty="0">
              <a:latin typeface="Imprint MT Shadow" panose="04020605060303030202" pitchFamily="82" charset="0"/>
            </a:endParaRPr>
          </a:p>
        </p:txBody>
      </p:sp>
      <p:pic>
        <p:nvPicPr>
          <p:cNvPr id="10242" name="Picture 2" descr="Can One Who Dies an Unbeliever Still be Saved? « Friends of Jehovah'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7212" y="3886200"/>
            <a:ext cx="4238029" cy="3567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71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Psalm 51:15-19</a:t>
            </a:r>
            <a:endParaRPr lang="en-US" sz="4000" dirty="0"/>
          </a:p>
        </p:txBody>
      </p:sp>
      <p:sp>
        <p:nvSpPr>
          <p:cNvPr id="3" name="Content Placeholder 2"/>
          <p:cNvSpPr>
            <a:spLocks noGrp="1"/>
          </p:cNvSpPr>
          <p:nvPr>
            <p:ph idx="1"/>
          </p:nvPr>
        </p:nvSpPr>
        <p:spPr/>
        <p:txBody>
          <a:bodyPr>
            <a:normAutofit/>
          </a:bodyPr>
          <a:lstStyle/>
          <a:p>
            <a:r>
              <a:rPr lang="en-US" sz="3200" b="1" baseline="30000" dirty="0"/>
              <a:t>15 </a:t>
            </a:r>
            <a:r>
              <a:rPr lang="en-US" sz="3200" dirty="0"/>
              <a:t>O Lord, open thou my lips; and my mouth shall shew forth thy praise.</a:t>
            </a:r>
          </a:p>
          <a:p>
            <a:r>
              <a:rPr lang="en-US" sz="3200" b="1" baseline="30000" dirty="0"/>
              <a:t>16 </a:t>
            </a:r>
            <a:r>
              <a:rPr lang="en-US" sz="3200" dirty="0"/>
              <a:t>For thou </a:t>
            </a:r>
            <a:r>
              <a:rPr lang="en-US" sz="3200" dirty="0" err="1"/>
              <a:t>desirest</a:t>
            </a:r>
            <a:r>
              <a:rPr lang="en-US" sz="3200" dirty="0"/>
              <a:t> not sacrifice; else would I give it: thou </a:t>
            </a:r>
            <a:r>
              <a:rPr lang="en-US" sz="3200" dirty="0" err="1"/>
              <a:t>delightest</a:t>
            </a:r>
            <a:r>
              <a:rPr lang="en-US" sz="3200" dirty="0"/>
              <a:t> not in burnt offering.</a:t>
            </a:r>
          </a:p>
        </p:txBody>
      </p:sp>
      <p:sp>
        <p:nvSpPr>
          <p:cNvPr id="4" name="Text Placeholder 3"/>
          <p:cNvSpPr>
            <a:spLocks noGrp="1"/>
          </p:cNvSpPr>
          <p:nvPr>
            <p:ph type="body" sz="half" idx="2"/>
          </p:nvPr>
        </p:nvSpPr>
        <p:spPr/>
        <p:txBody>
          <a:bodyPr>
            <a:normAutofit fontScale="92500"/>
          </a:bodyPr>
          <a:lstStyle/>
          <a:p>
            <a:pPr algn="ctr"/>
            <a:r>
              <a:rPr lang="en-US" sz="3200" dirty="0" smtClean="0"/>
              <a:t>The </a:t>
            </a:r>
            <a:r>
              <a:rPr lang="en-US" sz="13800" dirty="0" smtClean="0">
                <a:latin typeface="Edwardian Script ITC" panose="030303020407070D0804" pitchFamily="66" charset="0"/>
              </a:rPr>
              <a:t>Gospel </a:t>
            </a:r>
            <a:r>
              <a:rPr lang="en-US" sz="3200" dirty="0" smtClean="0"/>
              <a:t>and the </a:t>
            </a:r>
            <a:r>
              <a:rPr lang="en-US" sz="7200" dirty="0" smtClean="0">
                <a:latin typeface="Imprint MT Shadow" panose="04020605060303030202" pitchFamily="82" charset="0"/>
              </a:rPr>
              <a:t>Judgment</a:t>
            </a:r>
            <a:endParaRPr lang="en-US" sz="7200" dirty="0">
              <a:latin typeface="Imprint MT Shadow" panose="04020605060303030202" pitchFamily="82" charset="0"/>
            </a:endParaRPr>
          </a:p>
        </p:txBody>
      </p:sp>
      <p:pic>
        <p:nvPicPr>
          <p:cNvPr id="11266" name="Picture 2" descr="52+ Praise and Wors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1012" y="3879849"/>
            <a:ext cx="4514850" cy="253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480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Psalm 51:17-19</a:t>
            </a:r>
            <a:endParaRPr lang="en-US" sz="4000" dirty="0"/>
          </a:p>
        </p:txBody>
      </p:sp>
      <p:sp>
        <p:nvSpPr>
          <p:cNvPr id="3" name="Content Placeholder 2"/>
          <p:cNvSpPr>
            <a:spLocks noGrp="1"/>
          </p:cNvSpPr>
          <p:nvPr>
            <p:ph idx="1"/>
          </p:nvPr>
        </p:nvSpPr>
        <p:spPr/>
        <p:txBody>
          <a:bodyPr>
            <a:normAutofit/>
          </a:bodyPr>
          <a:lstStyle/>
          <a:p>
            <a:r>
              <a:rPr lang="en-US" sz="3200" b="1" baseline="30000" dirty="0"/>
              <a:t>17 </a:t>
            </a:r>
            <a:r>
              <a:rPr lang="en-US" sz="3200" dirty="0"/>
              <a:t>The sacrifices of God are a broken spirit: a broken and a contrite heart, O God, thou wilt not despise.</a:t>
            </a:r>
          </a:p>
          <a:p>
            <a:r>
              <a:rPr lang="en-US" sz="3200" b="1" baseline="30000" dirty="0"/>
              <a:t>18 </a:t>
            </a:r>
            <a:r>
              <a:rPr lang="en-US" sz="3200" dirty="0"/>
              <a:t>Do good in thy good pleasure unto Zion: build thou the walls of Jerusalem.</a:t>
            </a:r>
          </a:p>
        </p:txBody>
      </p:sp>
      <p:sp>
        <p:nvSpPr>
          <p:cNvPr id="4" name="Text Placeholder 3"/>
          <p:cNvSpPr>
            <a:spLocks noGrp="1"/>
          </p:cNvSpPr>
          <p:nvPr>
            <p:ph type="body" sz="half" idx="2"/>
          </p:nvPr>
        </p:nvSpPr>
        <p:spPr/>
        <p:txBody>
          <a:bodyPr>
            <a:normAutofit fontScale="92500"/>
          </a:bodyPr>
          <a:lstStyle/>
          <a:p>
            <a:pPr algn="ctr"/>
            <a:r>
              <a:rPr lang="en-US" sz="3200" dirty="0" smtClean="0"/>
              <a:t>The </a:t>
            </a:r>
            <a:r>
              <a:rPr lang="en-US" sz="13800" dirty="0" smtClean="0">
                <a:latin typeface="Edwardian Script ITC" panose="030303020407070D0804" pitchFamily="66" charset="0"/>
              </a:rPr>
              <a:t>Gospel </a:t>
            </a:r>
            <a:r>
              <a:rPr lang="en-US" sz="3200" dirty="0" smtClean="0"/>
              <a:t>and the </a:t>
            </a:r>
            <a:r>
              <a:rPr lang="en-US" sz="7200" dirty="0" smtClean="0">
                <a:latin typeface="Imprint MT Shadow" panose="04020605060303030202" pitchFamily="82" charset="0"/>
              </a:rPr>
              <a:t>Judgment</a:t>
            </a:r>
            <a:endParaRPr lang="en-US" sz="7200" dirty="0">
              <a:latin typeface="Imprint MT Shadow" panose="04020605060303030202" pitchFamily="82" charset="0"/>
            </a:endParaRPr>
          </a:p>
        </p:txBody>
      </p:sp>
      <p:pic>
        <p:nvPicPr>
          <p:cNvPr id="12290" name="Picture 2" descr="Jerusalem sites that everyone should visit. - Yarden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2012" y="3965614"/>
            <a:ext cx="4038600" cy="285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155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Psalm 51:19</a:t>
            </a:r>
            <a:endParaRPr lang="en-US" sz="4000" dirty="0"/>
          </a:p>
        </p:txBody>
      </p:sp>
      <p:sp>
        <p:nvSpPr>
          <p:cNvPr id="3" name="Content Placeholder 2"/>
          <p:cNvSpPr>
            <a:spLocks noGrp="1"/>
          </p:cNvSpPr>
          <p:nvPr>
            <p:ph idx="1"/>
          </p:nvPr>
        </p:nvSpPr>
        <p:spPr/>
        <p:txBody>
          <a:bodyPr>
            <a:normAutofit/>
          </a:bodyPr>
          <a:lstStyle/>
          <a:p>
            <a:r>
              <a:rPr lang="en-US" sz="3200" b="1" baseline="30000" dirty="0"/>
              <a:t>19 </a:t>
            </a:r>
            <a:r>
              <a:rPr lang="en-US" sz="3200" dirty="0"/>
              <a:t>Then shalt thou be pleased with the sacrifices of righteousness, with burnt offering and whole burnt offering: then shall they offer bullocks upon thine altar.</a:t>
            </a:r>
          </a:p>
        </p:txBody>
      </p:sp>
      <p:sp>
        <p:nvSpPr>
          <p:cNvPr id="4" name="Text Placeholder 3"/>
          <p:cNvSpPr>
            <a:spLocks noGrp="1"/>
          </p:cNvSpPr>
          <p:nvPr>
            <p:ph type="body" sz="half" idx="2"/>
          </p:nvPr>
        </p:nvSpPr>
        <p:spPr/>
        <p:txBody>
          <a:bodyPr>
            <a:normAutofit fontScale="92500"/>
          </a:bodyPr>
          <a:lstStyle/>
          <a:p>
            <a:pPr algn="ctr"/>
            <a:r>
              <a:rPr lang="en-US" sz="3200" dirty="0" smtClean="0"/>
              <a:t>The </a:t>
            </a:r>
            <a:r>
              <a:rPr lang="en-US" sz="13800" dirty="0" smtClean="0">
                <a:latin typeface="Edwardian Script ITC" panose="030303020407070D0804" pitchFamily="66" charset="0"/>
              </a:rPr>
              <a:t>Gospel </a:t>
            </a:r>
            <a:r>
              <a:rPr lang="en-US" sz="3200" dirty="0" smtClean="0"/>
              <a:t>and the </a:t>
            </a:r>
            <a:r>
              <a:rPr lang="en-US" sz="7200" dirty="0" smtClean="0">
                <a:latin typeface="Imprint MT Shadow" panose="04020605060303030202" pitchFamily="82" charset="0"/>
              </a:rPr>
              <a:t>Judgment</a:t>
            </a:r>
            <a:endParaRPr lang="en-US" sz="7200" dirty="0">
              <a:latin typeface="Imprint MT Shadow" panose="04020605060303030202" pitchFamily="82" charset="0"/>
            </a:endParaRPr>
          </a:p>
        </p:txBody>
      </p:sp>
      <p:pic>
        <p:nvPicPr>
          <p:cNvPr id="13314" name="Picture 2" descr="A Living Sacrifice | Sermons | Cross Lutheran Church and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212" y="3390899"/>
            <a:ext cx="5607154" cy="2933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273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Daniel 7:1-18,    	        26-27</a:t>
            </a:r>
            <a:endParaRPr lang="en-US" sz="4400" dirty="0"/>
          </a:p>
        </p:txBody>
      </p:sp>
      <p:sp>
        <p:nvSpPr>
          <p:cNvPr id="4" name="Text Placeholder 3"/>
          <p:cNvSpPr>
            <a:spLocks noGrp="1"/>
          </p:cNvSpPr>
          <p:nvPr>
            <p:ph type="body" sz="half" idx="2"/>
          </p:nvPr>
        </p:nvSpPr>
        <p:spPr/>
        <p:txBody>
          <a:bodyPr>
            <a:normAutofit/>
          </a:bodyPr>
          <a:lstStyle/>
          <a:p>
            <a:r>
              <a:rPr lang="en-US" sz="3200" b="1" dirty="0"/>
              <a:t>7 </a:t>
            </a:r>
            <a:r>
              <a:rPr lang="en-US" sz="3200" dirty="0"/>
              <a:t>In the first year of Belshazzar king of Babylon Daniel had a dream and visions of his head upon his bed: then he wrote the dream, and told the sum of the matters.</a:t>
            </a:r>
            <a:endParaRPr lang="en-US" sz="3200" dirty="0">
              <a:latin typeface="Imprint MT Shadow" panose="04020605060303030202" pitchFamily="82" charset="0"/>
            </a:endParaRPr>
          </a:p>
        </p:txBody>
      </p:sp>
      <p:pic>
        <p:nvPicPr>
          <p:cNvPr id="14338" name="Picture 2" descr="In the first year of Belshazzar king of Babylon, Daniel saw a dream and visions of his head as he lay in his bed. Then he wrote down the dream and told the sum of the matter. &lt;br/&gt;Daniel declared, ‘I saw in my vision by night, and behold, the four winds of heaven were stirring up the great sea. And four great beasts came up out of the sea, different from one another. – Slide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812" y="609600"/>
            <a:ext cx="7399867" cy="554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394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Daniel 7:2-18,    	        26-27</a:t>
            </a:r>
            <a:endParaRPr lang="en-US" sz="4400" dirty="0"/>
          </a:p>
        </p:txBody>
      </p:sp>
      <p:sp>
        <p:nvSpPr>
          <p:cNvPr id="4" name="Text Placeholder 3"/>
          <p:cNvSpPr>
            <a:spLocks noGrp="1"/>
          </p:cNvSpPr>
          <p:nvPr>
            <p:ph type="body" sz="half" idx="2"/>
          </p:nvPr>
        </p:nvSpPr>
        <p:spPr>
          <a:xfrm>
            <a:off x="7821163" y="1905000"/>
            <a:ext cx="3961368" cy="4470400"/>
          </a:xfrm>
        </p:spPr>
        <p:txBody>
          <a:bodyPr>
            <a:normAutofit fontScale="92500"/>
          </a:bodyPr>
          <a:lstStyle/>
          <a:p>
            <a:r>
              <a:rPr lang="en-US" sz="3200" b="1" baseline="30000" dirty="0"/>
              <a:t>2 </a:t>
            </a:r>
            <a:r>
              <a:rPr lang="en-US" sz="3200" dirty="0"/>
              <a:t>Daniel </a:t>
            </a:r>
            <a:r>
              <a:rPr lang="en-US" sz="3200" dirty="0" err="1"/>
              <a:t>spake</a:t>
            </a:r>
            <a:r>
              <a:rPr lang="en-US" sz="3200" dirty="0"/>
              <a:t> and said, I saw in my vision by night, and, behold, the four winds of the heaven strove upon the great sea</a:t>
            </a:r>
            <a:r>
              <a:rPr lang="en-US" sz="3200" dirty="0" smtClean="0"/>
              <a:t>.</a:t>
            </a:r>
          </a:p>
          <a:p>
            <a:r>
              <a:rPr lang="en-US" sz="3200" b="1" baseline="30000" dirty="0"/>
              <a:t>3 </a:t>
            </a:r>
            <a:r>
              <a:rPr lang="en-US" sz="3200" dirty="0"/>
              <a:t>And four great beasts came up from the sea, diverse one from another.</a:t>
            </a:r>
            <a:endParaRPr lang="en-US" sz="3200" dirty="0">
              <a:latin typeface="Imprint MT Shadow" panose="04020605060303030202" pitchFamily="82" charset="0"/>
            </a:endParaRPr>
          </a:p>
        </p:txBody>
      </p:sp>
      <p:pic>
        <p:nvPicPr>
          <p:cNvPr id="16388" name="Picture 4" descr="Kingdom Business Community: Daniel 7 - Daniel's Great Visio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7012" y="762000"/>
            <a:ext cx="7267146"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342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Psalm 58:11</a:t>
            </a:r>
            <a:endParaRPr lang="en-US" sz="4800" dirty="0"/>
          </a:p>
        </p:txBody>
      </p:sp>
      <p:sp>
        <p:nvSpPr>
          <p:cNvPr id="6" name="TextBox 5"/>
          <p:cNvSpPr txBox="1"/>
          <p:nvPr/>
        </p:nvSpPr>
        <p:spPr>
          <a:xfrm>
            <a:off x="531812" y="2012077"/>
            <a:ext cx="5105400" cy="2585323"/>
          </a:xfrm>
          <a:prstGeom prst="rect">
            <a:avLst/>
          </a:prstGeom>
          <a:noFill/>
        </p:spPr>
        <p:txBody>
          <a:bodyPr wrap="square" rtlCol="0">
            <a:spAutoFit/>
          </a:bodyPr>
          <a:lstStyle/>
          <a:p>
            <a:pPr>
              <a:lnSpc>
                <a:spcPct val="90000"/>
              </a:lnSpc>
            </a:pPr>
            <a:r>
              <a:rPr lang="en-US" sz="3600" b="1" baseline="30000" dirty="0"/>
              <a:t>11 </a:t>
            </a:r>
            <a:r>
              <a:rPr lang="en-US" sz="3600" dirty="0"/>
              <a:t>So that a man shall say, Verily there is a reward for the righteous: </a:t>
            </a:r>
            <a:r>
              <a:rPr lang="en-US" sz="3600" dirty="0" smtClean="0"/>
              <a:t>verily </a:t>
            </a:r>
            <a:r>
              <a:rPr lang="en-US" sz="3600" dirty="0"/>
              <a:t>he is a God that </a:t>
            </a:r>
            <a:r>
              <a:rPr lang="en-US" sz="3600" dirty="0" err="1"/>
              <a:t>judgeth</a:t>
            </a:r>
            <a:r>
              <a:rPr lang="en-US" sz="3600" dirty="0"/>
              <a:t> in the earth.</a:t>
            </a:r>
            <a:endParaRPr lang="en-US" sz="3600" dirty="0"/>
          </a:p>
        </p:txBody>
      </p:sp>
      <p:sp>
        <p:nvSpPr>
          <p:cNvPr id="5" name="Text Placeholder 3"/>
          <p:cNvSpPr>
            <a:spLocks noGrp="1"/>
          </p:cNvSpPr>
          <p:nvPr>
            <p:ph type="body" sz="half" idx="2"/>
          </p:nvPr>
        </p:nvSpPr>
        <p:spPr>
          <a:xfrm>
            <a:off x="6399133" y="3733800"/>
            <a:ext cx="5180251" cy="1727200"/>
          </a:xfrm>
        </p:spPr>
        <p:txBody>
          <a:bodyPr>
            <a:normAutofit/>
          </a:bodyPr>
          <a:lstStyle/>
          <a:p>
            <a:r>
              <a:rPr lang="en-US" sz="3200" dirty="0" smtClean="0"/>
              <a:t>The JUDGE of all the earth</a:t>
            </a:r>
            <a:endParaRPr lang="en-US" sz="3200" dirty="0"/>
          </a:p>
        </p:txBody>
      </p:sp>
    </p:spTree>
    <p:extLst>
      <p:ext uri="{BB962C8B-B14F-4D97-AF65-F5344CB8AC3E}">
        <p14:creationId xmlns:p14="http://schemas.microsoft.com/office/powerpoint/2010/main" val="3948510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Daniel 7:4-18,    	        26-27</a:t>
            </a:r>
            <a:endParaRPr lang="en-US" sz="4400" dirty="0"/>
          </a:p>
        </p:txBody>
      </p:sp>
      <p:sp>
        <p:nvSpPr>
          <p:cNvPr id="4" name="Text Placeholder 3"/>
          <p:cNvSpPr>
            <a:spLocks noGrp="1"/>
          </p:cNvSpPr>
          <p:nvPr>
            <p:ph type="body" sz="half" idx="2"/>
          </p:nvPr>
        </p:nvSpPr>
        <p:spPr/>
        <p:txBody>
          <a:bodyPr>
            <a:normAutofit fontScale="92500"/>
          </a:bodyPr>
          <a:lstStyle/>
          <a:p>
            <a:r>
              <a:rPr lang="en-US" sz="3200" b="1" baseline="30000" dirty="0"/>
              <a:t>4 </a:t>
            </a:r>
            <a:r>
              <a:rPr lang="en-US" sz="3200" dirty="0"/>
              <a:t>The first was like a lion, and had eagle's wings: I beheld till the wings thereof were plucked, and it was lifted up from the earth, and made stand upon the feet as a man, and a man's heart was given to it.</a:t>
            </a:r>
            <a:endParaRPr lang="en-US" sz="3200" dirty="0">
              <a:latin typeface="Imprint MT Shadow" panose="04020605060303030202" pitchFamily="82" charset="0"/>
            </a:endParaRPr>
          </a:p>
        </p:txBody>
      </p:sp>
      <p:pic>
        <p:nvPicPr>
          <p:cNvPr id="17410" name="Picture 2" descr="‘The first was like a lion and had eagles' wings. Then as I looked its wings were plucked off, and it was lifted up from the ground and made to stand on two feet like a man, and the mind of a man was given to it.’ – Slid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2" y="990600"/>
            <a:ext cx="6908799"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867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Daniel 7:5-18,    	        26-27</a:t>
            </a:r>
            <a:endParaRPr lang="en-US" sz="4400" dirty="0"/>
          </a:p>
        </p:txBody>
      </p:sp>
      <p:sp>
        <p:nvSpPr>
          <p:cNvPr id="4" name="Text Placeholder 3"/>
          <p:cNvSpPr>
            <a:spLocks noGrp="1"/>
          </p:cNvSpPr>
          <p:nvPr>
            <p:ph type="body" sz="half" idx="2"/>
          </p:nvPr>
        </p:nvSpPr>
        <p:spPr/>
        <p:txBody>
          <a:bodyPr>
            <a:normAutofit fontScale="92500"/>
          </a:bodyPr>
          <a:lstStyle/>
          <a:p>
            <a:r>
              <a:rPr lang="en-US" sz="3200" b="1" baseline="30000" dirty="0"/>
              <a:t>5 </a:t>
            </a:r>
            <a:r>
              <a:rPr lang="en-US" sz="3200" dirty="0"/>
              <a:t>And behold another beast, a second, like to a bear, and it raised up itself on one side, and it had three ribs in the mouth of it between the teeth of it: and they said thus unto it, Arise, devour much flesh.</a:t>
            </a:r>
            <a:endParaRPr lang="en-US" sz="3200" dirty="0">
              <a:latin typeface="Imprint MT Shadow" panose="04020605060303030202" pitchFamily="82" charset="0"/>
            </a:endParaRPr>
          </a:p>
        </p:txBody>
      </p:sp>
      <p:pic>
        <p:nvPicPr>
          <p:cNvPr id="18434" name="Picture 2" descr="‘And behold, another beast, a second one, like a bear. It was raised up on one side. It had three ribs in its mouth between its teeth; and it was told, “Arise, devour much flesh.”’ – Slid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9412" y="914400"/>
            <a:ext cx="6587067" cy="494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72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Daniel 7:6-18,    	        26-27</a:t>
            </a:r>
            <a:endParaRPr lang="en-US" sz="4400" dirty="0"/>
          </a:p>
        </p:txBody>
      </p:sp>
      <p:sp>
        <p:nvSpPr>
          <p:cNvPr id="4" name="Text Placeholder 3"/>
          <p:cNvSpPr>
            <a:spLocks noGrp="1"/>
          </p:cNvSpPr>
          <p:nvPr>
            <p:ph type="body" sz="half" idx="2"/>
          </p:nvPr>
        </p:nvSpPr>
        <p:spPr/>
        <p:txBody>
          <a:bodyPr>
            <a:normAutofit/>
          </a:bodyPr>
          <a:lstStyle/>
          <a:p>
            <a:r>
              <a:rPr lang="en-US" sz="3200" b="1" baseline="30000" dirty="0"/>
              <a:t>6 </a:t>
            </a:r>
            <a:r>
              <a:rPr lang="en-US" sz="3200" dirty="0"/>
              <a:t>After this I beheld, and lo another, like a leopard, which had upon the back of it four wings of a fowl; the beast had also four heads; and dominion was given to it.</a:t>
            </a:r>
            <a:endParaRPr lang="en-US" sz="3200" dirty="0">
              <a:latin typeface="Imprint MT Shadow" panose="04020605060303030202" pitchFamily="82" charset="0"/>
            </a:endParaRPr>
          </a:p>
        </p:txBody>
      </p:sp>
      <p:pic>
        <p:nvPicPr>
          <p:cNvPr id="19458" name="Picture 2" descr="‘After this I looked, and behold, another, like a leopard, with four wings of a bird on its back. And the beast had four heads, and dominion was given to it.’ – Slid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8012" y="990600"/>
            <a:ext cx="6790267" cy="509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91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Daniel 7:7-18,    	        26-27</a:t>
            </a:r>
            <a:endParaRPr lang="en-US" sz="4400" dirty="0"/>
          </a:p>
        </p:txBody>
      </p:sp>
      <p:sp>
        <p:nvSpPr>
          <p:cNvPr id="4" name="Text Placeholder 3"/>
          <p:cNvSpPr>
            <a:spLocks noGrp="1"/>
          </p:cNvSpPr>
          <p:nvPr>
            <p:ph type="body" sz="half" idx="2"/>
          </p:nvPr>
        </p:nvSpPr>
        <p:spPr>
          <a:xfrm>
            <a:off x="7694612" y="1752600"/>
            <a:ext cx="4367662" cy="4800600"/>
          </a:xfrm>
        </p:spPr>
        <p:txBody>
          <a:bodyPr>
            <a:noAutofit/>
          </a:bodyPr>
          <a:lstStyle/>
          <a:p>
            <a:r>
              <a:rPr lang="en-US" sz="2800" b="1" baseline="30000" dirty="0"/>
              <a:t>7 </a:t>
            </a:r>
            <a:r>
              <a:rPr lang="en-US" sz="2800" dirty="0"/>
              <a:t>After this I saw in the night visions, and behold a fourth beast, dreadful and terrible, and strong exceedingly; and it had great iron teeth: it devoured and brake in pieces, and stamped the residue with the feet of it: and it was diverse from all the beasts that were before it; and it had ten horns.</a:t>
            </a:r>
            <a:endParaRPr lang="en-US" sz="2800" dirty="0">
              <a:latin typeface="Imprint MT Shadow" panose="04020605060303030202" pitchFamily="82" charset="0"/>
            </a:endParaRPr>
          </a:p>
        </p:txBody>
      </p:sp>
      <p:pic>
        <p:nvPicPr>
          <p:cNvPr id="20482" name="Picture 2" descr="‘After this I saw in the night visions, and behold, a fourth beast, terrifying and dreadful and exceedingly strong. It had great iron teeth; it devoured and broke in pieces and stamped what was left with its feet. It was different from all the beasts that were before it, and it had ten horns.’ – Slid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4469" y="990600"/>
            <a:ext cx="70104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7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Daniel 7:8-18,    	        26-27</a:t>
            </a:r>
            <a:endParaRPr lang="en-US" sz="4400" dirty="0"/>
          </a:p>
        </p:txBody>
      </p:sp>
      <p:sp>
        <p:nvSpPr>
          <p:cNvPr id="4" name="Text Placeholder 3"/>
          <p:cNvSpPr>
            <a:spLocks noGrp="1"/>
          </p:cNvSpPr>
          <p:nvPr>
            <p:ph type="body" sz="half" idx="2"/>
          </p:nvPr>
        </p:nvSpPr>
        <p:spPr>
          <a:xfrm>
            <a:off x="7694612" y="1752600"/>
            <a:ext cx="4367662" cy="4800600"/>
          </a:xfrm>
        </p:spPr>
        <p:txBody>
          <a:bodyPr>
            <a:noAutofit/>
          </a:bodyPr>
          <a:lstStyle/>
          <a:p>
            <a:r>
              <a:rPr lang="en-US" sz="3000" b="1" baseline="30000" dirty="0"/>
              <a:t>8 </a:t>
            </a:r>
            <a:r>
              <a:rPr lang="en-US" sz="3000" dirty="0"/>
              <a:t>I considered the horns, and, behold, there came up among them another little horn, before whom there were three of the first horns plucked up by the roots: and, behold, in this horn were eyes like the eyes of man, and a mouth speaking great things.</a:t>
            </a:r>
            <a:endParaRPr lang="en-US" sz="3000" dirty="0">
              <a:latin typeface="Imprint MT Shadow" panose="04020605060303030202" pitchFamily="82" charset="0"/>
            </a:endParaRPr>
          </a:p>
        </p:txBody>
      </p:sp>
      <p:pic>
        <p:nvPicPr>
          <p:cNvPr id="21508" name="Picture 4" descr="‘I considered the horns, and behold, there came up among them another horn, a little one, before which three of the first horns were plucked up by the roots. And behold, in this horn were eyes like the eyes of a man, and a mouth speaking great things.’ – Slide 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8487" y="838200"/>
            <a:ext cx="7382933" cy="553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08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Daniel 7:9-18,    	        26-27</a:t>
            </a:r>
            <a:endParaRPr lang="en-US" sz="4400" dirty="0"/>
          </a:p>
        </p:txBody>
      </p:sp>
      <p:sp>
        <p:nvSpPr>
          <p:cNvPr id="4" name="Text Placeholder 3"/>
          <p:cNvSpPr>
            <a:spLocks noGrp="1"/>
          </p:cNvSpPr>
          <p:nvPr>
            <p:ph type="body" sz="half" idx="2"/>
          </p:nvPr>
        </p:nvSpPr>
        <p:spPr>
          <a:xfrm>
            <a:off x="7694612" y="1752600"/>
            <a:ext cx="4367662" cy="4800600"/>
          </a:xfrm>
        </p:spPr>
        <p:txBody>
          <a:bodyPr>
            <a:noAutofit/>
          </a:bodyPr>
          <a:lstStyle/>
          <a:p>
            <a:r>
              <a:rPr lang="en-US" sz="3200" b="1" baseline="30000" dirty="0"/>
              <a:t>9 </a:t>
            </a:r>
            <a:r>
              <a:rPr lang="en-US" sz="3200" dirty="0"/>
              <a:t>I beheld till the thrones were cast down, and the Ancient of days did sit, whose garment was white as snow, and the hair of his head like the pure wool: his throne was like the fiery flame, and his wheels as burning fire.</a:t>
            </a:r>
            <a:endParaRPr lang="en-US" sz="3000" dirty="0">
              <a:latin typeface="Imprint MT Shadow" panose="04020605060303030202" pitchFamily="82" charset="0"/>
            </a:endParaRPr>
          </a:p>
        </p:txBody>
      </p:sp>
      <p:pic>
        <p:nvPicPr>
          <p:cNvPr id="21510" name="Picture 6" descr="Four Beasts, the Human Being, and the Ancient of Days (Daniel 7)"/>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647" r="21276"/>
          <a:stretch/>
        </p:blipFill>
        <p:spPr bwMode="auto">
          <a:xfrm>
            <a:off x="455612" y="477837"/>
            <a:ext cx="6705600" cy="6075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24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Daniel 7:10-18,    	        26-27</a:t>
            </a:r>
            <a:endParaRPr lang="en-US" sz="4000" dirty="0"/>
          </a:p>
        </p:txBody>
      </p:sp>
      <p:sp>
        <p:nvSpPr>
          <p:cNvPr id="4" name="Text Placeholder 3"/>
          <p:cNvSpPr>
            <a:spLocks noGrp="1"/>
          </p:cNvSpPr>
          <p:nvPr>
            <p:ph type="body" sz="half" idx="2"/>
          </p:nvPr>
        </p:nvSpPr>
        <p:spPr>
          <a:xfrm>
            <a:off x="7694612" y="1752600"/>
            <a:ext cx="4367662" cy="4800600"/>
          </a:xfrm>
        </p:spPr>
        <p:txBody>
          <a:bodyPr>
            <a:noAutofit/>
          </a:bodyPr>
          <a:lstStyle/>
          <a:p>
            <a:r>
              <a:rPr lang="en-US" sz="3200" b="1" baseline="30000" dirty="0"/>
              <a:t>10 </a:t>
            </a:r>
            <a:r>
              <a:rPr lang="en-US" sz="3200" dirty="0"/>
              <a:t>A fiery stream issued and came forth from before him: thousand thousands ministered unto him, and ten thousand times ten thousand stood before him: the judgment was set, and the books were opened.</a:t>
            </a:r>
            <a:endParaRPr lang="en-US" sz="3000" dirty="0">
              <a:latin typeface="Imprint MT Shadow" panose="04020605060303030202" pitchFamily="82" charset="0"/>
            </a:endParaRPr>
          </a:p>
        </p:txBody>
      </p:sp>
      <p:pic>
        <p:nvPicPr>
          <p:cNvPr id="23554" name="Picture 2" descr="Pin on Israel (The Millennium)"/>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08000" y="680105"/>
            <a:ext cx="6602413" cy="5446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637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482600"/>
            <a:ext cx="10360501" cy="355600"/>
          </a:xfrm>
        </p:spPr>
        <p:txBody>
          <a:bodyPr>
            <a:noAutofit/>
          </a:bodyPr>
          <a:lstStyle/>
          <a:p>
            <a:r>
              <a:rPr lang="en-US" sz="4000" b="1" dirty="0" smtClean="0"/>
              <a:t>The Great Controversy, p. 479</a:t>
            </a:r>
            <a:endParaRPr lang="en-US" sz="4000" b="1" dirty="0"/>
          </a:p>
        </p:txBody>
      </p:sp>
      <p:sp>
        <p:nvSpPr>
          <p:cNvPr id="14" name="Content Placeholder 13"/>
          <p:cNvSpPr>
            <a:spLocks noGrp="1"/>
          </p:cNvSpPr>
          <p:nvPr>
            <p:ph idx="1"/>
          </p:nvPr>
        </p:nvSpPr>
        <p:spPr>
          <a:xfrm>
            <a:off x="914162" y="838200"/>
            <a:ext cx="10360501" cy="5435601"/>
          </a:xfrm>
        </p:spPr>
        <p:txBody>
          <a:bodyPr>
            <a:noAutofit/>
          </a:bodyPr>
          <a:lstStyle/>
          <a:p>
            <a:pPr marL="0" indent="0">
              <a:buNone/>
            </a:pPr>
            <a:r>
              <a:rPr lang="en-US" sz="3200" dirty="0"/>
              <a:t>Thus was presented to the prophet's vision the great and solemn day when the characters and the lives of men should pass in review before the Judge of all the earth, and to every man should be rendered “according to his works.” The Ancient of Days is God the Father. Says the psalmist: “Before the mountains were brought forth, or ever Thou </a:t>
            </a:r>
            <a:r>
              <a:rPr lang="en-US" sz="3200" dirty="0" err="1"/>
              <a:t>hadst</a:t>
            </a:r>
            <a:r>
              <a:rPr lang="en-US" sz="3200" dirty="0"/>
              <a:t> formed the earth and the world, even from everlasting to everlasting, Thou art God.” </a:t>
            </a:r>
            <a:r>
              <a:rPr lang="en-US" sz="3200" dirty="0">
                <a:hlinkClick r:id="rId2"/>
              </a:rPr>
              <a:t>Psalm 90:2</a:t>
            </a:r>
            <a:r>
              <a:rPr lang="en-US" sz="3200" dirty="0"/>
              <a:t>. It is He, the source of all being, and the fountain of all law, that is to preside in the judgment. And holy angels as ministers and witnesses, in number “ten thousand times ten thousand, and thousands of thousands,” attend this great tribunal. </a:t>
            </a:r>
          </a:p>
        </p:txBody>
      </p:sp>
    </p:spTree>
    <p:extLst>
      <p:ext uri="{BB962C8B-B14F-4D97-AF65-F5344CB8AC3E}">
        <p14:creationId xmlns:p14="http://schemas.microsoft.com/office/powerpoint/2010/main" val="3096226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Daniel 7:11-18,    	        26-27</a:t>
            </a:r>
            <a:endParaRPr lang="en-US" sz="4000" dirty="0"/>
          </a:p>
        </p:txBody>
      </p:sp>
      <p:sp>
        <p:nvSpPr>
          <p:cNvPr id="4" name="Text Placeholder 3"/>
          <p:cNvSpPr>
            <a:spLocks noGrp="1"/>
          </p:cNvSpPr>
          <p:nvPr>
            <p:ph type="body" sz="half" idx="2"/>
          </p:nvPr>
        </p:nvSpPr>
        <p:spPr>
          <a:xfrm>
            <a:off x="7694612" y="1752600"/>
            <a:ext cx="4367662" cy="4800600"/>
          </a:xfrm>
        </p:spPr>
        <p:txBody>
          <a:bodyPr>
            <a:noAutofit/>
          </a:bodyPr>
          <a:lstStyle/>
          <a:p>
            <a:r>
              <a:rPr lang="en-US" sz="3200" b="1" baseline="30000" dirty="0"/>
              <a:t>11 </a:t>
            </a:r>
            <a:r>
              <a:rPr lang="en-US" sz="3200" dirty="0"/>
              <a:t>I beheld then because of the voice of the great words which the horn </a:t>
            </a:r>
            <a:r>
              <a:rPr lang="en-US" sz="3200" dirty="0" err="1"/>
              <a:t>spake</a:t>
            </a:r>
            <a:r>
              <a:rPr lang="en-US" sz="3200" dirty="0"/>
              <a:t>: I beheld even till the beast was slain, and his body destroyed, and given to the burning flame.</a:t>
            </a:r>
            <a:endParaRPr lang="en-US" sz="3000" dirty="0">
              <a:latin typeface="Imprint MT Shadow" panose="04020605060303030202" pitchFamily="82" charset="0"/>
            </a:endParaRPr>
          </a:p>
        </p:txBody>
      </p:sp>
      <p:pic>
        <p:nvPicPr>
          <p:cNvPr id="24578" name="Picture 2" descr="‘I looked then because of the sound of the great words that the horn was speaking. And as I looked, the beast was killed, and its body destroyed and given over to be burned with fire. As for the rest of the beasts, their dominion was taken away, but their lives were prolonged for a season and a time.’ – Slide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9412" y="914400"/>
            <a:ext cx="69088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781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Daniel 7:12-18,    	        26-27</a:t>
            </a:r>
            <a:endParaRPr lang="en-US" sz="4000" dirty="0"/>
          </a:p>
        </p:txBody>
      </p:sp>
      <p:sp>
        <p:nvSpPr>
          <p:cNvPr id="4" name="Text Placeholder 3"/>
          <p:cNvSpPr>
            <a:spLocks noGrp="1"/>
          </p:cNvSpPr>
          <p:nvPr>
            <p:ph type="body" sz="half" idx="2"/>
          </p:nvPr>
        </p:nvSpPr>
        <p:spPr>
          <a:xfrm>
            <a:off x="8075612" y="1981200"/>
            <a:ext cx="3581400" cy="4572000"/>
          </a:xfrm>
        </p:spPr>
        <p:txBody>
          <a:bodyPr>
            <a:noAutofit/>
          </a:bodyPr>
          <a:lstStyle/>
          <a:p>
            <a:r>
              <a:rPr lang="en-US" sz="3200" b="1" baseline="30000" dirty="0"/>
              <a:t>12 </a:t>
            </a:r>
            <a:r>
              <a:rPr lang="en-US" sz="3200" dirty="0"/>
              <a:t>As concerning the rest of the beasts, they had their dominion taken away: yet their lives were prolonged for a season and time.</a:t>
            </a:r>
            <a:endParaRPr lang="en-US" sz="3000" dirty="0">
              <a:latin typeface="Imprint MT Shadow" panose="04020605060303030202" pitchFamily="82" charset="0"/>
            </a:endParaRPr>
          </a:p>
        </p:txBody>
      </p:sp>
      <p:pic>
        <p:nvPicPr>
          <p:cNvPr id="25602" name="Picture 2" descr="‘As for me, Daniel, my spirit within me was anxious, and the visions of my head alarmed me. I approached one of those who stood there and asked him the truth concerning all this. So he told me and made known to me the interpretation of the things. ‘These four great beasts are four kings who shall arise out of the earth. But the saints of the Most High shall receive the kingdom and possess the kingdom forever, forever and ever.’ – Slide 1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9012" y="1193800"/>
            <a:ext cx="5774267" cy="433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1162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smtClean="0"/>
              <a:t>Genesis 18:25</a:t>
            </a:r>
            <a:endParaRPr lang="en-US" sz="4800" dirty="0"/>
          </a:p>
        </p:txBody>
      </p:sp>
      <p:sp>
        <p:nvSpPr>
          <p:cNvPr id="6" name="TextBox 5"/>
          <p:cNvSpPr txBox="1"/>
          <p:nvPr/>
        </p:nvSpPr>
        <p:spPr>
          <a:xfrm>
            <a:off x="531812" y="1219200"/>
            <a:ext cx="5105400" cy="4579715"/>
          </a:xfrm>
          <a:prstGeom prst="rect">
            <a:avLst/>
          </a:prstGeom>
          <a:noFill/>
        </p:spPr>
        <p:txBody>
          <a:bodyPr wrap="square" rtlCol="0">
            <a:spAutoFit/>
          </a:bodyPr>
          <a:lstStyle/>
          <a:p>
            <a:pPr>
              <a:lnSpc>
                <a:spcPct val="90000"/>
              </a:lnSpc>
            </a:pPr>
            <a:r>
              <a:rPr lang="en-US" sz="3600" b="1" baseline="30000" dirty="0"/>
              <a:t>25 </a:t>
            </a:r>
            <a:r>
              <a:rPr lang="en-US" sz="3600" dirty="0"/>
              <a:t>That be far from thee to do after this manner, to slay the righteous with the wicked: and that the righteous should be as the wicked, that be far from thee: Shall not the Judge of all the earth do right?</a:t>
            </a:r>
            <a:endParaRPr lang="en-US" sz="3600" dirty="0"/>
          </a:p>
        </p:txBody>
      </p:sp>
      <p:sp>
        <p:nvSpPr>
          <p:cNvPr id="5" name="Text Placeholder 3"/>
          <p:cNvSpPr>
            <a:spLocks noGrp="1"/>
          </p:cNvSpPr>
          <p:nvPr>
            <p:ph type="body" sz="half" idx="2"/>
          </p:nvPr>
        </p:nvSpPr>
        <p:spPr>
          <a:xfrm>
            <a:off x="6399133" y="3733800"/>
            <a:ext cx="5180251" cy="1727200"/>
          </a:xfrm>
        </p:spPr>
        <p:txBody>
          <a:bodyPr>
            <a:normAutofit/>
          </a:bodyPr>
          <a:lstStyle/>
          <a:p>
            <a:r>
              <a:rPr lang="en-US" sz="3200" dirty="0" smtClean="0"/>
              <a:t>The JUDGE of all the earth</a:t>
            </a:r>
            <a:endParaRPr lang="en-US" sz="3200" dirty="0"/>
          </a:p>
        </p:txBody>
      </p:sp>
    </p:spTree>
    <p:extLst>
      <p:ext uri="{BB962C8B-B14F-4D97-AF65-F5344CB8AC3E}">
        <p14:creationId xmlns:p14="http://schemas.microsoft.com/office/powerpoint/2010/main" val="3631277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Daniel 7:13-18,    	        26-27</a:t>
            </a:r>
            <a:endParaRPr lang="en-US" sz="4000" dirty="0"/>
          </a:p>
        </p:txBody>
      </p:sp>
      <p:sp>
        <p:nvSpPr>
          <p:cNvPr id="4" name="Text Placeholder 3"/>
          <p:cNvSpPr>
            <a:spLocks noGrp="1"/>
          </p:cNvSpPr>
          <p:nvPr>
            <p:ph type="body" sz="half" idx="2"/>
          </p:nvPr>
        </p:nvSpPr>
        <p:spPr>
          <a:xfrm>
            <a:off x="8075612" y="2057400"/>
            <a:ext cx="3810000" cy="4572000"/>
          </a:xfrm>
        </p:spPr>
        <p:txBody>
          <a:bodyPr>
            <a:noAutofit/>
          </a:bodyPr>
          <a:lstStyle/>
          <a:p>
            <a:r>
              <a:rPr lang="en-US" sz="3200" b="1" baseline="30000" dirty="0"/>
              <a:t>13 </a:t>
            </a:r>
            <a:r>
              <a:rPr lang="en-US" sz="3200" dirty="0"/>
              <a:t>I saw in the night visions, and, behold, one like the Son of man came with the clouds of heaven, and came to the Ancient of days, and they brought him near before him.</a:t>
            </a:r>
            <a:endParaRPr lang="en-US" sz="3000" dirty="0">
              <a:latin typeface="Imprint MT Shadow" panose="04020605060303030202" pitchFamily="82" charset="0"/>
            </a:endParaRPr>
          </a:p>
        </p:txBody>
      </p:sp>
      <p:pic>
        <p:nvPicPr>
          <p:cNvPr id="26626" name="Picture 2" descr="Daniel 7:9-10, 13-14 - Stand in God's Courtroom - YouTub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09600"/>
            <a:ext cx="7581981" cy="5678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69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Daniel 7:14-18,    	        26-27</a:t>
            </a:r>
            <a:endParaRPr lang="en-US" sz="4000" dirty="0"/>
          </a:p>
        </p:txBody>
      </p:sp>
      <p:sp>
        <p:nvSpPr>
          <p:cNvPr id="4" name="Text Placeholder 3"/>
          <p:cNvSpPr>
            <a:spLocks noGrp="1"/>
          </p:cNvSpPr>
          <p:nvPr>
            <p:ph type="body" sz="half" idx="2"/>
          </p:nvPr>
        </p:nvSpPr>
        <p:spPr>
          <a:xfrm>
            <a:off x="8075612" y="2057400"/>
            <a:ext cx="3810000" cy="4572000"/>
          </a:xfrm>
        </p:spPr>
        <p:txBody>
          <a:bodyPr>
            <a:noAutofit/>
          </a:bodyPr>
          <a:lstStyle/>
          <a:p>
            <a:r>
              <a:rPr lang="en-US" sz="2800" b="1" baseline="30000" dirty="0"/>
              <a:t>14 </a:t>
            </a:r>
            <a:r>
              <a:rPr lang="en-US" sz="2800" dirty="0"/>
              <a:t>And there was given him dominion, and glory, and a kingdom, that all people, nations, and languages, should serve him: his dominion is an everlasting dominion, which shall not pass away, and his kingdom that which shall not be destroyed.</a:t>
            </a:r>
            <a:endParaRPr lang="en-US" sz="2800" dirty="0">
              <a:latin typeface="Imprint MT Shadow" panose="04020605060303030202" pitchFamily="82" charset="0"/>
            </a:endParaRPr>
          </a:p>
        </p:txBody>
      </p:sp>
      <p:pic>
        <p:nvPicPr>
          <p:cNvPr id="27650" name="Picture 2" descr="The Judgment Seat of Christ - What is it? | Beyond Positive Thinki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612" y="1752600"/>
            <a:ext cx="7493527"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149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482600"/>
            <a:ext cx="10360501" cy="584200"/>
          </a:xfrm>
        </p:spPr>
        <p:txBody>
          <a:bodyPr>
            <a:noAutofit/>
          </a:bodyPr>
          <a:lstStyle/>
          <a:p>
            <a:r>
              <a:rPr lang="en-US" sz="4000" b="1" dirty="0" smtClean="0"/>
              <a:t>The Great Controversy, p. 479</a:t>
            </a:r>
            <a:endParaRPr lang="en-US" sz="4000" b="1" dirty="0"/>
          </a:p>
        </p:txBody>
      </p:sp>
      <p:sp>
        <p:nvSpPr>
          <p:cNvPr id="14" name="Content Placeholder 13"/>
          <p:cNvSpPr>
            <a:spLocks noGrp="1"/>
          </p:cNvSpPr>
          <p:nvPr>
            <p:ph idx="1"/>
          </p:nvPr>
        </p:nvSpPr>
        <p:spPr>
          <a:xfrm>
            <a:off x="303213" y="1066800"/>
            <a:ext cx="6096000" cy="5207001"/>
          </a:xfrm>
        </p:spPr>
        <p:txBody>
          <a:bodyPr>
            <a:noAutofit/>
          </a:bodyPr>
          <a:lstStyle/>
          <a:p>
            <a:pPr marL="0" indent="0">
              <a:buNone/>
            </a:pPr>
            <a:r>
              <a:rPr lang="en-US" sz="3100" dirty="0" smtClean="0"/>
              <a:t>The </a:t>
            </a:r>
            <a:r>
              <a:rPr lang="en-US" sz="3100" dirty="0"/>
              <a:t>coming of Christ here described is not His second coming to the earth. He comes to the Ancient of Days in heaven to receive dominion and glory and a kingdom, which will be given Him at the close of His work as a mediator. It is this coming, and not His second advent to the earth, that was foretold in prophecy to take place at the termination of the 2300 days in 1844. </a:t>
            </a:r>
          </a:p>
        </p:txBody>
      </p:sp>
      <p:pic>
        <p:nvPicPr>
          <p:cNvPr id="53250" name="Picture 2" descr="173 Years of Investigative Judgement | Seventh Day Adventist Reform ..."/>
          <p:cNvPicPr>
            <a:picLocks noChangeAspect="1" noChangeArrowheads="1"/>
          </p:cNvPicPr>
          <p:nvPr/>
        </p:nvPicPr>
        <p:blipFill rotWithShape="1">
          <a:blip r:embed="rId2">
            <a:extLst>
              <a:ext uri="{28A0092B-C50C-407E-A947-70E740481C1C}">
                <a14:useLocalDpi xmlns:a14="http://schemas.microsoft.com/office/drawing/2010/main" val="0"/>
              </a:ext>
            </a:extLst>
          </a:blip>
          <a:srcRect l="11959" r="24562"/>
          <a:stretch/>
        </p:blipFill>
        <p:spPr bwMode="auto">
          <a:xfrm>
            <a:off x="6704012" y="1346200"/>
            <a:ext cx="525780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33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482600"/>
            <a:ext cx="10360501" cy="584200"/>
          </a:xfrm>
        </p:spPr>
        <p:txBody>
          <a:bodyPr>
            <a:noAutofit/>
          </a:bodyPr>
          <a:lstStyle/>
          <a:p>
            <a:r>
              <a:rPr lang="en-US" sz="4000" b="1" dirty="0" smtClean="0"/>
              <a:t>The Great Controversy, p. 479</a:t>
            </a:r>
            <a:endParaRPr lang="en-US" sz="4000" b="1" dirty="0"/>
          </a:p>
        </p:txBody>
      </p:sp>
      <p:sp>
        <p:nvSpPr>
          <p:cNvPr id="14" name="Content Placeholder 13"/>
          <p:cNvSpPr>
            <a:spLocks noGrp="1"/>
          </p:cNvSpPr>
          <p:nvPr>
            <p:ph idx="1"/>
          </p:nvPr>
        </p:nvSpPr>
        <p:spPr>
          <a:xfrm>
            <a:off x="5789612" y="1066800"/>
            <a:ext cx="5485051" cy="5207001"/>
          </a:xfrm>
        </p:spPr>
        <p:txBody>
          <a:bodyPr>
            <a:noAutofit/>
          </a:bodyPr>
          <a:lstStyle/>
          <a:p>
            <a:pPr marL="0" indent="0">
              <a:buNone/>
            </a:pPr>
            <a:r>
              <a:rPr lang="en-US" sz="3100" dirty="0" smtClean="0"/>
              <a:t>Attended </a:t>
            </a:r>
            <a:r>
              <a:rPr lang="en-US" sz="3100" dirty="0"/>
              <a:t>by heavenly angels, our great High Priest enters the holy of holies and there appears in the presence of God to engage in the last acts of His ministration in behalf of man—to perform the work of investigative judgment and to make an atonement for all who are shown to be entitled to its benefits.</a:t>
            </a:r>
          </a:p>
        </p:txBody>
      </p:sp>
      <p:pic>
        <p:nvPicPr>
          <p:cNvPr id="59394" name="Picture 2" descr="The Investigative Judgment Really Ended in 18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4462" y="1098884"/>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47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45368" y="609600"/>
            <a:ext cx="10360501" cy="457200"/>
          </a:xfrm>
        </p:spPr>
        <p:txBody>
          <a:bodyPr>
            <a:noAutofit/>
          </a:bodyPr>
          <a:lstStyle/>
          <a:p>
            <a:r>
              <a:rPr lang="en-US" sz="4000" b="1" dirty="0" smtClean="0"/>
              <a:t>The Great Controversy, p. 480</a:t>
            </a:r>
            <a:endParaRPr lang="en-US" sz="4000" b="1" dirty="0"/>
          </a:p>
        </p:txBody>
      </p:sp>
      <p:sp>
        <p:nvSpPr>
          <p:cNvPr id="14" name="Content Placeholder 13"/>
          <p:cNvSpPr>
            <a:spLocks noGrp="1"/>
          </p:cNvSpPr>
          <p:nvPr>
            <p:ph idx="1"/>
          </p:nvPr>
        </p:nvSpPr>
        <p:spPr>
          <a:xfrm>
            <a:off x="945368" y="1066801"/>
            <a:ext cx="7282644" cy="4475222"/>
          </a:xfrm>
        </p:spPr>
        <p:txBody>
          <a:bodyPr>
            <a:noAutofit/>
          </a:bodyPr>
          <a:lstStyle/>
          <a:p>
            <a:pPr marL="0" indent="0">
              <a:buNone/>
            </a:pPr>
            <a:r>
              <a:rPr lang="en-US" sz="3200" dirty="0"/>
              <a:t>The books of record in heaven, in which the names and the deeds of men are registered, are to determine the decisions of the judgment. Says the prophet Daniel: “The judgment was set, and the books were opened.” The revelator, describing the same scene, adds: “Another book was opened, which is the book of life: and the dead were judged out of those things which were written in the books, according to their works.” </a:t>
            </a:r>
            <a:r>
              <a:rPr lang="en-US" sz="3200" dirty="0">
                <a:hlinkClick r:id="rId2"/>
              </a:rPr>
              <a:t>Revelation 20:12</a:t>
            </a:r>
            <a:r>
              <a:rPr lang="en-US" sz="3200" dirty="0"/>
              <a:t>. </a:t>
            </a:r>
            <a:endParaRPr lang="en-US" sz="3600" dirty="0"/>
          </a:p>
        </p:txBody>
      </p:sp>
      <p:pic>
        <p:nvPicPr>
          <p:cNvPr id="60418" name="Picture 2" descr="I AM COMING SOON! : I Can Do All Things Through JESUS WHO Gives Me Strength"/>
          <p:cNvPicPr>
            <a:picLocks noChangeAspect="1" noChangeArrowheads="1"/>
          </p:cNvPicPr>
          <p:nvPr/>
        </p:nvPicPr>
        <p:blipFill rotWithShape="1">
          <a:blip r:embed="rId3">
            <a:extLst>
              <a:ext uri="{28A0092B-C50C-407E-A947-70E740481C1C}">
                <a14:useLocalDpi xmlns:a14="http://schemas.microsoft.com/office/drawing/2010/main" val="0"/>
              </a:ext>
            </a:extLst>
          </a:blip>
          <a:srcRect l="13731" r="31347"/>
          <a:stretch/>
        </p:blipFill>
        <p:spPr bwMode="auto">
          <a:xfrm>
            <a:off x="8228012" y="1371600"/>
            <a:ext cx="33528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09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152400"/>
            <a:ext cx="10360501" cy="914400"/>
          </a:xfrm>
        </p:spPr>
        <p:txBody>
          <a:bodyPr>
            <a:noAutofit/>
          </a:bodyPr>
          <a:lstStyle/>
          <a:p>
            <a:r>
              <a:rPr lang="en-US" sz="4000" b="1" dirty="0" smtClean="0"/>
              <a:t>The Great Controversy, p. 483</a:t>
            </a:r>
            <a:endParaRPr lang="en-US" sz="4000" b="1" dirty="0"/>
          </a:p>
        </p:txBody>
      </p:sp>
      <p:sp>
        <p:nvSpPr>
          <p:cNvPr id="14" name="Content Placeholder 13"/>
          <p:cNvSpPr>
            <a:spLocks noGrp="1"/>
          </p:cNvSpPr>
          <p:nvPr>
            <p:ph idx="1"/>
          </p:nvPr>
        </p:nvSpPr>
        <p:spPr>
          <a:xfrm>
            <a:off x="5455496" y="1086853"/>
            <a:ext cx="4875451" cy="4470400"/>
          </a:xfrm>
        </p:spPr>
        <p:txBody>
          <a:bodyPr>
            <a:noAutofit/>
          </a:bodyPr>
          <a:lstStyle/>
          <a:p>
            <a:pPr marL="0" indent="0">
              <a:buNone/>
            </a:pPr>
            <a:r>
              <a:rPr lang="en-US" sz="3200" dirty="0"/>
              <a:t>As the books of record are opened in the judgment, the lives of all who have believed on Jesus come in review before God. Beginning with those who first lived upon the earth, our Advocate presents the cases of each successive generation, and closes with the living. </a:t>
            </a:r>
            <a:endParaRPr lang="en-US" sz="3600" dirty="0"/>
          </a:p>
        </p:txBody>
      </p:sp>
      <p:pic>
        <p:nvPicPr>
          <p:cNvPr id="61444" name="Picture 4" descr="Dig Deeper: Judged by Wor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646" y="1086853"/>
            <a:ext cx="4514850" cy="5029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5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152400"/>
            <a:ext cx="10360501" cy="914400"/>
          </a:xfrm>
        </p:spPr>
        <p:txBody>
          <a:bodyPr>
            <a:noAutofit/>
          </a:bodyPr>
          <a:lstStyle/>
          <a:p>
            <a:r>
              <a:rPr lang="en-US" sz="4000" b="1" dirty="0" smtClean="0"/>
              <a:t>The Great Controversy, p. 483</a:t>
            </a:r>
            <a:endParaRPr lang="en-US" sz="4000" b="1" dirty="0"/>
          </a:p>
        </p:txBody>
      </p:sp>
      <p:sp>
        <p:nvSpPr>
          <p:cNvPr id="14" name="Content Placeholder 13"/>
          <p:cNvSpPr>
            <a:spLocks noGrp="1"/>
          </p:cNvSpPr>
          <p:nvPr>
            <p:ph idx="1"/>
          </p:nvPr>
        </p:nvSpPr>
        <p:spPr>
          <a:xfrm>
            <a:off x="928616" y="1054768"/>
            <a:ext cx="5851596" cy="4470400"/>
          </a:xfrm>
        </p:spPr>
        <p:txBody>
          <a:bodyPr>
            <a:noAutofit/>
          </a:bodyPr>
          <a:lstStyle/>
          <a:p>
            <a:pPr marL="0" indent="0">
              <a:buNone/>
            </a:pPr>
            <a:r>
              <a:rPr lang="en-US" sz="3200" dirty="0" smtClean="0"/>
              <a:t>Every </a:t>
            </a:r>
            <a:r>
              <a:rPr lang="en-US" sz="3200" dirty="0"/>
              <a:t>name is mentioned, every case closely investigated. Names are accepted, names rejected. When any have sins remaining upon the books of record, </a:t>
            </a:r>
            <a:r>
              <a:rPr lang="en-US" sz="3200" dirty="0" err="1"/>
              <a:t>unrepented</a:t>
            </a:r>
            <a:r>
              <a:rPr lang="en-US" sz="3200" dirty="0"/>
              <a:t> of and unforgiven, their names will be blotted out of the book of life, and the record of their good deeds will be erased from the book of God's remembrance. </a:t>
            </a:r>
            <a:endParaRPr lang="en-US" sz="3600" dirty="0"/>
          </a:p>
        </p:txBody>
      </p:sp>
      <p:pic>
        <p:nvPicPr>
          <p:cNvPr id="62466" name="Picture 2" descr="Pin on My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8696" y="1447800"/>
            <a:ext cx="3962400" cy="4455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912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152400"/>
            <a:ext cx="10360501" cy="914400"/>
          </a:xfrm>
        </p:spPr>
        <p:txBody>
          <a:bodyPr>
            <a:noAutofit/>
          </a:bodyPr>
          <a:lstStyle/>
          <a:p>
            <a:r>
              <a:rPr lang="en-US" sz="4000" b="1" dirty="0" smtClean="0"/>
              <a:t>The Great Controversy, p. 483</a:t>
            </a:r>
            <a:endParaRPr lang="en-US" sz="4000" b="1" dirty="0"/>
          </a:p>
        </p:txBody>
      </p:sp>
      <p:sp>
        <p:nvSpPr>
          <p:cNvPr id="14" name="Content Placeholder 13"/>
          <p:cNvSpPr>
            <a:spLocks noGrp="1"/>
          </p:cNvSpPr>
          <p:nvPr>
            <p:ph idx="1"/>
          </p:nvPr>
        </p:nvSpPr>
        <p:spPr>
          <a:xfrm>
            <a:off x="6780212" y="1082842"/>
            <a:ext cx="4875451" cy="4470400"/>
          </a:xfrm>
        </p:spPr>
        <p:txBody>
          <a:bodyPr>
            <a:noAutofit/>
          </a:bodyPr>
          <a:lstStyle/>
          <a:p>
            <a:pPr marL="0" indent="0">
              <a:buNone/>
            </a:pPr>
            <a:r>
              <a:rPr lang="en-US" sz="3000" dirty="0" smtClean="0"/>
              <a:t>The </a:t>
            </a:r>
            <a:r>
              <a:rPr lang="en-US" sz="3000" dirty="0"/>
              <a:t>Lord declared to Moses: “Whosoever hath sinned against Me, him will I blot out of My book.” </a:t>
            </a:r>
            <a:r>
              <a:rPr lang="en-US" sz="3000" dirty="0">
                <a:hlinkClick r:id="rId2"/>
              </a:rPr>
              <a:t>Exodus 32:33</a:t>
            </a:r>
            <a:r>
              <a:rPr lang="en-US" sz="3000" dirty="0"/>
              <a:t>. And says the prophet Ezekiel: “When the righteous </a:t>
            </a:r>
            <a:r>
              <a:rPr lang="en-US" sz="3000" dirty="0" err="1"/>
              <a:t>turneth</a:t>
            </a:r>
            <a:r>
              <a:rPr lang="en-US" sz="3000" dirty="0"/>
              <a:t> away from his righteousness, and </a:t>
            </a:r>
            <a:r>
              <a:rPr lang="en-US" sz="3000" dirty="0" err="1"/>
              <a:t>committeth</a:t>
            </a:r>
            <a:r>
              <a:rPr lang="en-US" sz="3000" dirty="0"/>
              <a:t> iniquity, ... all his righteousness that he hath done shall not be </a:t>
            </a:r>
            <a:r>
              <a:rPr lang="en-US" sz="3000" dirty="0" smtClean="0"/>
              <a:t>mentioned</a:t>
            </a:r>
            <a:r>
              <a:rPr lang="en-US" sz="3000" dirty="0"/>
              <a:t>.” </a:t>
            </a:r>
            <a:r>
              <a:rPr lang="en-US" sz="3000" dirty="0">
                <a:hlinkClick r:id="rId3"/>
              </a:rPr>
              <a:t>Ezekiel 18:24</a:t>
            </a:r>
            <a:r>
              <a:rPr lang="en-US" sz="3000" dirty="0"/>
              <a:t>. </a:t>
            </a:r>
            <a:endParaRPr lang="en-US" sz="3000" dirty="0" smtClean="0"/>
          </a:p>
        </p:txBody>
      </p:sp>
      <p:pic>
        <p:nvPicPr>
          <p:cNvPr id="64516" name="Picture 4" descr="Book Of Life | Lamb's Book Of Lif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412" y="1454484"/>
            <a:ext cx="5488166" cy="4098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54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152400"/>
            <a:ext cx="10360501" cy="914400"/>
          </a:xfrm>
        </p:spPr>
        <p:txBody>
          <a:bodyPr>
            <a:noAutofit/>
          </a:bodyPr>
          <a:lstStyle/>
          <a:p>
            <a:r>
              <a:rPr lang="en-US" sz="4000" b="1" dirty="0" smtClean="0"/>
              <a:t>The Great Controversy, p. 483</a:t>
            </a:r>
            <a:endParaRPr lang="en-US" sz="4000" b="1" dirty="0"/>
          </a:p>
        </p:txBody>
      </p:sp>
      <p:sp>
        <p:nvSpPr>
          <p:cNvPr id="14" name="Content Placeholder 13"/>
          <p:cNvSpPr>
            <a:spLocks noGrp="1"/>
          </p:cNvSpPr>
          <p:nvPr>
            <p:ph idx="1"/>
          </p:nvPr>
        </p:nvSpPr>
        <p:spPr>
          <a:xfrm>
            <a:off x="914161" y="1071623"/>
            <a:ext cx="5866051" cy="4470400"/>
          </a:xfrm>
        </p:spPr>
        <p:txBody>
          <a:bodyPr>
            <a:noAutofit/>
          </a:bodyPr>
          <a:lstStyle/>
          <a:p>
            <a:pPr marL="0" indent="0">
              <a:buNone/>
            </a:pPr>
            <a:r>
              <a:rPr lang="en-US" sz="3000" dirty="0" smtClean="0"/>
              <a:t>All </a:t>
            </a:r>
            <a:r>
              <a:rPr lang="en-US" sz="3000" dirty="0"/>
              <a:t>who have truly repented of sin, and by faith claimed the blood of Christ as their atoning sacrifice, have had pardon entered against their names in the books of heaven; as they have become partakers of the righteousness of Christ, and their characters are found to be in harmony with the law of God, their sins will be blotted out, and they themselves will be accounted worthy of eternal life. </a:t>
            </a:r>
          </a:p>
        </p:txBody>
      </p:sp>
      <p:pic>
        <p:nvPicPr>
          <p:cNvPr id="63492" name="Picture 4" descr="Truth for Today: What is The Lamb's Book of Life?"/>
          <p:cNvPicPr>
            <a:picLocks noChangeAspect="1" noChangeArrowheads="1"/>
          </p:cNvPicPr>
          <p:nvPr/>
        </p:nvPicPr>
        <p:blipFill rotWithShape="1">
          <a:blip r:embed="rId2">
            <a:extLst>
              <a:ext uri="{28A0092B-C50C-407E-A947-70E740481C1C}">
                <a14:useLocalDpi xmlns:a14="http://schemas.microsoft.com/office/drawing/2010/main" val="0"/>
              </a:ext>
            </a:extLst>
          </a:blip>
          <a:srcRect l="25924" r="20850"/>
          <a:stretch/>
        </p:blipFill>
        <p:spPr bwMode="auto">
          <a:xfrm>
            <a:off x="6814719" y="1447800"/>
            <a:ext cx="50292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94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152400"/>
            <a:ext cx="10360501" cy="914400"/>
          </a:xfrm>
        </p:spPr>
        <p:txBody>
          <a:bodyPr>
            <a:noAutofit/>
          </a:bodyPr>
          <a:lstStyle/>
          <a:p>
            <a:r>
              <a:rPr lang="en-US" sz="4000" b="1" dirty="0" smtClean="0"/>
              <a:t>The Great Controversy, p. 483</a:t>
            </a:r>
            <a:endParaRPr lang="en-US" sz="4000" b="1" dirty="0"/>
          </a:p>
        </p:txBody>
      </p:sp>
      <p:sp>
        <p:nvSpPr>
          <p:cNvPr id="14" name="Content Placeholder 13"/>
          <p:cNvSpPr>
            <a:spLocks noGrp="1"/>
          </p:cNvSpPr>
          <p:nvPr>
            <p:ph idx="1"/>
          </p:nvPr>
        </p:nvSpPr>
        <p:spPr>
          <a:xfrm>
            <a:off x="7313612" y="1071623"/>
            <a:ext cx="3961050" cy="4470400"/>
          </a:xfrm>
        </p:spPr>
        <p:txBody>
          <a:bodyPr>
            <a:noAutofit/>
          </a:bodyPr>
          <a:lstStyle/>
          <a:p>
            <a:pPr marL="0" indent="0">
              <a:buNone/>
            </a:pPr>
            <a:r>
              <a:rPr lang="en-US" sz="3200" dirty="0"/>
              <a:t> The Lord declares, by the prophet Isaiah: “I, even I, am He that </a:t>
            </a:r>
            <a:r>
              <a:rPr lang="en-US" sz="3200" dirty="0" err="1"/>
              <a:t>blotteth</a:t>
            </a:r>
            <a:r>
              <a:rPr lang="en-US" sz="3200" dirty="0"/>
              <a:t> out thy transgressions for Mine own sake, and will not remember thy sins.” </a:t>
            </a:r>
            <a:r>
              <a:rPr lang="en-US" sz="3200" dirty="0">
                <a:hlinkClick r:id="rId2"/>
              </a:rPr>
              <a:t>Isaiah 43:25</a:t>
            </a:r>
            <a:r>
              <a:rPr lang="en-US" sz="3200" dirty="0"/>
              <a:t>. </a:t>
            </a:r>
            <a:endParaRPr lang="en-US" sz="3000" dirty="0"/>
          </a:p>
        </p:txBody>
      </p:sp>
      <p:pic>
        <p:nvPicPr>
          <p:cNvPr id="4" name="Picture 2" descr="Blotted Out! 04/01 by KJV Prepper Truthdealer Radio | Christianity"/>
          <p:cNvPicPr>
            <a:picLocks noChangeAspect="1" noChangeArrowheads="1"/>
          </p:cNvPicPr>
          <p:nvPr/>
        </p:nvPicPr>
        <p:blipFill rotWithShape="1">
          <a:blip r:embed="rId3">
            <a:extLst>
              <a:ext uri="{28A0092B-C50C-407E-A947-70E740481C1C}">
                <a14:useLocalDpi xmlns:a14="http://schemas.microsoft.com/office/drawing/2010/main" val="0"/>
              </a:ext>
            </a:extLst>
          </a:blip>
          <a:srcRect l="11234" t="8333" r="6382" b="8333"/>
          <a:stretch/>
        </p:blipFill>
        <p:spPr bwMode="auto">
          <a:xfrm>
            <a:off x="914161" y="1066799"/>
            <a:ext cx="6170851" cy="4674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851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PSALM 89:14</a:t>
            </a:r>
            <a:endParaRPr lang="en-US" sz="4800" dirty="0"/>
          </a:p>
        </p:txBody>
      </p:sp>
      <p:sp>
        <p:nvSpPr>
          <p:cNvPr id="6" name="TextBox 5"/>
          <p:cNvSpPr txBox="1"/>
          <p:nvPr/>
        </p:nvSpPr>
        <p:spPr>
          <a:xfrm>
            <a:off x="608012" y="2057400"/>
            <a:ext cx="5105400" cy="2086725"/>
          </a:xfrm>
          <a:prstGeom prst="rect">
            <a:avLst/>
          </a:prstGeom>
          <a:noFill/>
        </p:spPr>
        <p:txBody>
          <a:bodyPr wrap="square" rtlCol="0">
            <a:spAutoFit/>
          </a:bodyPr>
          <a:lstStyle/>
          <a:p>
            <a:pPr>
              <a:lnSpc>
                <a:spcPct val="90000"/>
              </a:lnSpc>
            </a:pPr>
            <a:r>
              <a:rPr lang="en-US" sz="3600" b="1" baseline="30000" dirty="0"/>
              <a:t>14 </a:t>
            </a:r>
            <a:r>
              <a:rPr lang="en-US" sz="3600" dirty="0"/>
              <a:t>Justice and judgment are the habitation of thy throne: mercy and truth shall go before thy face.</a:t>
            </a:r>
            <a:endParaRPr lang="en-US" sz="3600" dirty="0"/>
          </a:p>
        </p:txBody>
      </p:sp>
      <p:sp>
        <p:nvSpPr>
          <p:cNvPr id="5" name="Text Placeholder 3"/>
          <p:cNvSpPr>
            <a:spLocks noGrp="1"/>
          </p:cNvSpPr>
          <p:nvPr>
            <p:ph type="body" sz="half" idx="2"/>
          </p:nvPr>
        </p:nvSpPr>
        <p:spPr>
          <a:xfrm>
            <a:off x="6399133" y="3733800"/>
            <a:ext cx="5180251" cy="1727200"/>
          </a:xfrm>
        </p:spPr>
        <p:txBody>
          <a:bodyPr>
            <a:normAutofit/>
          </a:bodyPr>
          <a:lstStyle/>
          <a:p>
            <a:r>
              <a:rPr lang="en-US" sz="3200" dirty="0" smtClean="0"/>
              <a:t>The JUDGE of all the earth</a:t>
            </a:r>
            <a:endParaRPr lang="en-US" sz="3200" dirty="0"/>
          </a:p>
        </p:txBody>
      </p:sp>
    </p:spTree>
    <p:extLst>
      <p:ext uri="{BB962C8B-B14F-4D97-AF65-F5344CB8AC3E}">
        <p14:creationId xmlns:p14="http://schemas.microsoft.com/office/powerpoint/2010/main" val="1998075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152400"/>
            <a:ext cx="10360501" cy="914400"/>
          </a:xfrm>
        </p:spPr>
        <p:txBody>
          <a:bodyPr>
            <a:noAutofit/>
          </a:bodyPr>
          <a:lstStyle/>
          <a:p>
            <a:r>
              <a:rPr lang="en-US" sz="4000" b="1" dirty="0" smtClean="0"/>
              <a:t>The Great Controversy, p. 483</a:t>
            </a:r>
            <a:endParaRPr lang="en-US" sz="4000" b="1" dirty="0"/>
          </a:p>
        </p:txBody>
      </p:sp>
      <p:sp>
        <p:nvSpPr>
          <p:cNvPr id="14" name="Content Placeholder 13"/>
          <p:cNvSpPr>
            <a:spLocks noGrp="1"/>
          </p:cNvSpPr>
          <p:nvPr>
            <p:ph idx="1"/>
          </p:nvPr>
        </p:nvSpPr>
        <p:spPr>
          <a:xfrm>
            <a:off x="914161" y="1071623"/>
            <a:ext cx="7466251" cy="4470400"/>
          </a:xfrm>
        </p:spPr>
        <p:txBody>
          <a:bodyPr>
            <a:noAutofit/>
          </a:bodyPr>
          <a:lstStyle/>
          <a:p>
            <a:pPr marL="0" indent="0">
              <a:buNone/>
            </a:pPr>
            <a:r>
              <a:rPr lang="en-US" sz="3200" dirty="0" smtClean="0"/>
              <a:t>Said </a:t>
            </a:r>
            <a:r>
              <a:rPr lang="en-US" sz="3200" dirty="0"/>
              <a:t>Jesus: “He that </a:t>
            </a:r>
            <a:r>
              <a:rPr lang="en-US" sz="3200" dirty="0" err="1"/>
              <a:t>overcometh</a:t>
            </a:r>
            <a:r>
              <a:rPr lang="en-US" sz="3200" dirty="0"/>
              <a:t>, the same shall be clothed in white raiment; and I will not blot out his name out of the book of life, but I will confess his name before My Father, and before His angels.” “Whosoever therefore shall confess Me before men, him will I confess also before My Father which is in heaven. But whosoever shall deny Me before men, him will I also deny before My Father which is in heaven.” </a:t>
            </a:r>
            <a:r>
              <a:rPr lang="en-US" sz="3200" dirty="0">
                <a:hlinkClick r:id="rId2"/>
              </a:rPr>
              <a:t>Revelation 3:5</a:t>
            </a:r>
            <a:r>
              <a:rPr lang="en-US" sz="3200" dirty="0"/>
              <a:t>; </a:t>
            </a:r>
            <a:r>
              <a:rPr lang="en-US" sz="3200" dirty="0">
                <a:hlinkClick r:id="rId3"/>
              </a:rPr>
              <a:t>Matthew 10:32, 33</a:t>
            </a:r>
            <a:r>
              <a:rPr lang="en-US" sz="3200" dirty="0"/>
              <a:t>. </a:t>
            </a:r>
            <a:endParaRPr lang="en-US" sz="3000" dirty="0"/>
          </a:p>
        </p:txBody>
      </p:sp>
      <p:pic>
        <p:nvPicPr>
          <p:cNvPr id="66562" name="Picture 2" descr="Can I Be Blotted from the Book of Life? | Desiring God | Book of life ..."/>
          <p:cNvPicPr>
            <a:picLocks noChangeAspect="1" noChangeArrowheads="1"/>
          </p:cNvPicPr>
          <p:nvPr/>
        </p:nvPicPr>
        <p:blipFill rotWithShape="1">
          <a:blip r:embed="rId4">
            <a:extLst>
              <a:ext uri="{28A0092B-C50C-407E-A947-70E740481C1C}">
                <a14:useLocalDpi xmlns:a14="http://schemas.microsoft.com/office/drawing/2010/main" val="0"/>
              </a:ext>
            </a:extLst>
          </a:blip>
          <a:srcRect l="40371" r="29967"/>
          <a:stretch/>
        </p:blipFill>
        <p:spPr bwMode="auto">
          <a:xfrm>
            <a:off x="8685212" y="1219200"/>
            <a:ext cx="2819401"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55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Daniel 7:15-18,    	        26-27</a:t>
            </a:r>
            <a:endParaRPr lang="en-US" sz="4000" dirty="0"/>
          </a:p>
        </p:txBody>
      </p:sp>
      <p:sp>
        <p:nvSpPr>
          <p:cNvPr id="4" name="Text Placeholder 3"/>
          <p:cNvSpPr>
            <a:spLocks noGrp="1"/>
          </p:cNvSpPr>
          <p:nvPr>
            <p:ph type="body" sz="half" idx="2"/>
          </p:nvPr>
        </p:nvSpPr>
        <p:spPr>
          <a:xfrm>
            <a:off x="8075612" y="2057400"/>
            <a:ext cx="3810000" cy="4572000"/>
          </a:xfrm>
        </p:spPr>
        <p:txBody>
          <a:bodyPr>
            <a:noAutofit/>
          </a:bodyPr>
          <a:lstStyle/>
          <a:p>
            <a:r>
              <a:rPr lang="en-US" sz="3200" b="1" baseline="30000" dirty="0"/>
              <a:t>15 </a:t>
            </a:r>
            <a:r>
              <a:rPr lang="en-US" sz="3200" dirty="0"/>
              <a:t>I Daniel was grieved in my spirit in the midst of my body, and the visions of my head troubled me.</a:t>
            </a:r>
            <a:endParaRPr lang="en-US" sz="3200" dirty="0">
              <a:latin typeface="Imprint MT Shadow" panose="04020605060303030202" pitchFamily="82" charset="0"/>
            </a:endParaRPr>
          </a:p>
        </p:txBody>
      </p:sp>
      <p:pic>
        <p:nvPicPr>
          <p:cNvPr id="28674" name="Picture 2" descr="‘I saw in the night visions, and behold, with the clouds of heaven there came one like a son of man, and he came to the Ancient of Days and was presented before Him. &lt;br/&gt;And to him was given dominion and glory and a kingdom, that all peoples, nations, and languages should serve Him; &lt;br/&gt;His dominion is an everlasting dominion, which shall not pass away, and his kingdom one that shall not be destroyed.’ – Slide 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2812" y="1295400"/>
            <a:ext cx="5875867" cy="440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531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Daniel 7:16-18,    	        26-27</a:t>
            </a:r>
            <a:endParaRPr lang="en-US" sz="4000" dirty="0"/>
          </a:p>
        </p:txBody>
      </p:sp>
      <p:sp>
        <p:nvSpPr>
          <p:cNvPr id="4" name="Text Placeholder 3"/>
          <p:cNvSpPr>
            <a:spLocks noGrp="1"/>
          </p:cNvSpPr>
          <p:nvPr>
            <p:ph type="body" sz="half" idx="2"/>
          </p:nvPr>
        </p:nvSpPr>
        <p:spPr>
          <a:xfrm>
            <a:off x="8075612" y="2057400"/>
            <a:ext cx="3810000" cy="4572000"/>
          </a:xfrm>
        </p:spPr>
        <p:txBody>
          <a:bodyPr>
            <a:noAutofit/>
          </a:bodyPr>
          <a:lstStyle/>
          <a:p>
            <a:r>
              <a:rPr lang="en-US" sz="3200" b="1" baseline="30000" dirty="0"/>
              <a:t>16 </a:t>
            </a:r>
            <a:r>
              <a:rPr lang="en-US" sz="3200" dirty="0"/>
              <a:t>I came near unto one of them that stood by, and asked him the truth of all this. So he told me, and made me know the interpretation of the things.</a:t>
            </a:r>
            <a:endParaRPr lang="en-US" sz="3200" dirty="0">
              <a:latin typeface="Imprint MT Shadow" panose="04020605060303030202" pitchFamily="82" charset="0"/>
            </a:endParaRPr>
          </a:p>
        </p:txBody>
      </p:sp>
      <p:pic>
        <p:nvPicPr>
          <p:cNvPr id="29698" name="Picture 2" descr="Discover Online: The Final Judgment Scene | Jesus christ images, Lord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1812" y="990600"/>
            <a:ext cx="6643077"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113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Daniel 7:17-18,    	        26-27</a:t>
            </a:r>
            <a:endParaRPr lang="en-US" sz="4000" dirty="0"/>
          </a:p>
        </p:txBody>
      </p:sp>
      <p:sp>
        <p:nvSpPr>
          <p:cNvPr id="4" name="Text Placeholder 3"/>
          <p:cNvSpPr>
            <a:spLocks noGrp="1"/>
          </p:cNvSpPr>
          <p:nvPr>
            <p:ph type="body" sz="half" idx="2"/>
          </p:nvPr>
        </p:nvSpPr>
        <p:spPr>
          <a:xfrm>
            <a:off x="8075612" y="2057400"/>
            <a:ext cx="3810000" cy="4572000"/>
          </a:xfrm>
        </p:spPr>
        <p:txBody>
          <a:bodyPr>
            <a:noAutofit/>
          </a:bodyPr>
          <a:lstStyle/>
          <a:p>
            <a:r>
              <a:rPr lang="en-US" sz="3200" b="1" baseline="30000" dirty="0"/>
              <a:t>17 </a:t>
            </a:r>
            <a:r>
              <a:rPr lang="en-US" sz="3200" dirty="0"/>
              <a:t>These great beasts, which are four, are four kings, which shall arise out of the earth.</a:t>
            </a:r>
            <a:endParaRPr lang="en-US" sz="3200" dirty="0">
              <a:latin typeface="Imprint MT Shadow" panose="04020605060303030202" pitchFamily="82" charset="0"/>
            </a:endParaRPr>
          </a:p>
        </p:txBody>
      </p:sp>
      <p:pic>
        <p:nvPicPr>
          <p:cNvPr id="30722" name="Picture 2" descr="Revelation 17 Part 4 An Overview of Daniel 7 - God's Character Ministir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9412" y="1295400"/>
            <a:ext cx="6564550" cy="4916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46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Daniel 7:18,    	        	          26-27</a:t>
            </a:r>
            <a:endParaRPr lang="en-US" sz="4000" dirty="0"/>
          </a:p>
        </p:txBody>
      </p:sp>
      <p:sp>
        <p:nvSpPr>
          <p:cNvPr id="4" name="Text Placeholder 3"/>
          <p:cNvSpPr>
            <a:spLocks noGrp="1"/>
          </p:cNvSpPr>
          <p:nvPr>
            <p:ph type="body" sz="half" idx="2"/>
          </p:nvPr>
        </p:nvSpPr>
        <p:spPr>
          <a:xfrm>
            <a:off x="8075612" y="2057400"/>
            <a:ext cx="3810000" cy="4572000"/>
          </a:xfrm>
        </p:spPr>
        <p:txBody>
          <a:bodyPr>
            <a:noAutofit/>
          </a:bodyPr>
          <a:lstStyle/>
          <a:p>
            <a:r>
              <a:rPr lang="en-US" sz="3200" b="1" baseline="30000" dirty="0"/>
              <a:t>18 </a:t>
            </a:r>
            <a:r>
              <a:rPr lang="en-US" sz="3200" dirty="0"/>
              <a:t>But the saints of the most High shall take the kingdom, and possess the kingdom for ever, even for ever and ever</a:t>
            </a:r>
            <a:r>
              <a:rPr lang="en-US" sz="3200" dirty="0" smtClean="0"/>
              <a:t>.</a:t>
            </a:r>
          </a:p>
          <a:p>
            <a:pPr algn="ctr"/>
            <a:r>
              <a:rPr lang="en-US" sz="3200" dirty="0" smtClean="0">
                <a:latin typeface="Imprint MT Shadow" panose="04020605060303030202" pitchFamily="82" charset="0"/>
              </a:rPr>
              <a:t>…</a:t>
            </a:r>
            <a:endParaRPr lang="en-US" sz="3200" dirty="0">
              <a:latin typeface="Imprint MT Shadow" panose="04020605060303030202" pitchFamily="82" charset="0"/>
            </a:endParaRPr>
          </a:p>
        </p:txBody>
      </p:sp>
      <p:pic>
        <p:nvPicPr>
          <p:cNvPr id="31746" name="Picture 2" descr="How God Judges Cases: Understanding the Ways of God in the Courts of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1206" y="111760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48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Daniel 7:26-27</a:t>
            </a:r>
            <a:endParaRPr lang="en-US" sz="4000" dirty="0"/>
          </a:p>
        </p:txBody>
      </p:sp>
      <p:sp>
        <p:nvSpPr>
          <p:cNvPr id="4" name="Text Placeholder 3"/>
          <p:cNvSpPr>
            <a:spLocks noGrp="1"/>
          </p:cNvSpPr>
          <p:nvPr>
            <p:ph type="body" sz="half" idx="2"/>
          </p:nvPr>
        </p:nvSpPr>
        <p:spPr>
          <a:xfrm>
            <a:off x="8075612" y="2057400"/>
            <a:ext cx="3810000" cy="4572000"/>
          </a:xfrm>
        </p:spPr>
        <p:txBody>
          <a:bodyPr>
            <a:noAutofit/>
          </a:bodyPr>
          <a:lstStyle/>
          <a:p>
            <a:pPr algn="ctr"/>
            <a:r>
              <a:rPr lang="en-US" sz="3600" dirty="0">
                <a:latin typeface="Imprint MT Shadow" panose="04020605060303030202" pitchFamily="82" charset="0"/>
              </a:rPr>
              <a:t>…</a:t>
            </a:r>
          </a:p>
          <a:p>
            <a:r>
              <a:rPr lang="en-US" sz="3200" b="1" baseline="30000" dirty="0" smtClean="0"/>
              <a:t>26</a:t>
            </a:r>
            <a:r>
              <a:rPr lang="en-US" sz="3200" b="1" baseline="30000" dirty="0"/>
              <a:t> </a:t>
            </a:r>
            <a:r>
              <a:rPr lang="en-US" sz="3200" dirty="0"/>
              <a:t>But the judgment shall sit, and they shall take away his dominion, to consume and to destroy it unto the end.</a:t>
            </a:r>
            <a:endParaRPr lang="en-US" sz="3200" dirty="0">
              <a:latin typeface="Imprint MT Shadow" panose="04020605060303030202" pitchFamily="82" charset="0"/>
            </a:endParaRPr>
          </a:p>
        </p:txBody>
      </p:sp>
      <p:pic>
        <p:nvPicPr>
          <p:cNvPr id="32770" name="Picture 2" descr="20. Vindication of the Jud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4812" y="838200"/>
            <a:ext cx="4253707" cy="5127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90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584200"/>
          </a:xfrm>
        </p:spPr>
        <p:txBody>
          <a:bodyPr/>
          <a:lstStyle/>
          <a:p>
            <a:r>
              <a:rPr lang="en-US" sz="4000" dirty="0" smtClean="0"/>
              <a:t>Daniel 7:27</a:t>
            </a:r>
            <a:endParaRPr lang="en-US" sz="4000" dirty="0"/>
          </a:p>
        </p:txBody>
      </p:sp>
      <p:sp>
        <p:nvSpPr>
          <p:cNvPr id="4" name="Text Placeholder 3"/>
          <p:cNvSpPr>
            <a:spLocks noGrp="1"/>
          </p:cNvSpPr>
          <p:nvPr>
            <p:ph type="body" sz="half" idx="2"/>
          </p:nvPr>
        </p:nvSpPr>
        <p:spPr>
          <a:xfrm>
            <a:off x="7821164" y="1219200"/>
            <a:ext cx="3961368" cy="5410200"/>
          </a:xfrm>
        </p:spPr>
        <p:txBody>
          <a:bodyPr>
            <a:noAutofit/>
          </a:bodyPr>
          <a:lstStyle/>
          <a:p>
            <a:r>
              <a:rPr lang="en-US" sz="3000" b="1" baseline="30000" dirty="0"/>
              <a:t>27 </a:t>
            </a:r>
            <a:r>
              <a:rPr lang="en-US" sz="3000" dirty="0"/>
              <a:t>And the kingdom and dominion, and the greatness of the kingdom under the whole heaven, shall be given to the people of the saints of the most High, whose kingdom is an everlasting kingdom, and all dominions shall serve and obey him.</a:t>
            </a:r>
            <a:endParaRPr lang="en-US" sz="3000" dirty="0">
              <a:latin typeface="Imprint MT Shadow" panose="04020605060303030202" pitchFamily="82" charset="0"/>
            </a:endParaRPr>
          </a:p>
        </p:txBody>
      </p:sp>
      <p:pic>
        <p:nvPicPr>
          <p:cNvPr id="33794" name="Picture 2" descr="Is judgment day at the time of passing? And &quot;judgment day&quot; will be for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1812" y="1214377"/>
            <a:ext cx="6469627" cy="4954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045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400" dirty="0" smtClean="0"/>
              <a:t>The Throne Room:  Revelation 4:1-4</a:t>
            </a:r>
            <a:endParaRPr lang="en-US" sz="4400" dirty="0"/>
          </a:p>
        </p:txBody>
      </p:sp>
      <p:sp>
        <p:nvSpPr>
          <p:cNvPr id="14" name="Content Placeholder 13"/>
          <p:cNvSpPr>
            <a:spLocks noGrp="1"/>
          </p:cNvSpPr>
          <p:nvPr>
            <p:ph idx="1"/>
          </p:nvPr>
        </p:nvSpPr>
        <p:spPr>
          <a:xfrm>
            <a:off x="947298" y="1905000"/>
            <a:ext cx="5070914" cy="4470400"/>
          </a:xfrm>
        </p:spPr>
        <p:txBody>
          <a:bodyPr>
            <a:noAutofit/>
          </a:bodyPr>
          <a:lstStyle/>
          <a:p>
            <a:pPr marL="0" indent="0">
              <a:buNone/>
            </a:pPr>
            <a:r>
              <a:rPr lang="en-US" sz="3200" b="1" dirty="0"/>
              <a:t>4 </a:t>
            </a:r>
            <a:r>
              <a:rPr lang="en-US" sz="3200" dirty="0"/>
              <a:t>After this I looked, and, behold, a door was opened in heaven: and the first voice which I heard was as it were of a trumpet talking with me; which said, Come up hither, and I will shew thee things which must be hereafter.</a:t>
            </a:r>
          </a:p>
        </p:txBody>
      </p:sp>
      <p:pic>
        <p:nvPicPr>
          <p:cNvPr id="15362" name="Picture 2" descr="Open Doors - Write Well Sell W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5412" y="1905000"/>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15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400" dirty="0" smtClean="0"/>
              <a:t>The Throne Room:  Revelation 4:2-4</a:t>
            </a:r>
            <a:endParaRPr lang="en-US" sz="4400" dirty="0"/>
          </a:p>
        </p:txBody>
      </p:sp>
      <p:sp>
        <p:nvSpPr>
          <p:cNvPr id="14" name="Content Placeholder 13"/>
          <p:cNvSpPr>
            <a:spLocks noGrp="1"/>
          </p:cNvSpPr>
          <p:nvPr>
            <p:ph idx="1"/>
          </p:nvPr>
        </p:nvSpPr>
        <p:spPr>
          <a:xfrm>
            <a:off x="947298" y="1905000"/>
            <a:ext cx="3927914" cy="4470400"/>
          </a:xfrm>
        </p:spPr>
        <p:txBody>
          <a:bodyPr>
            <a:noAutofit/>
          </a:bodyPr>
          <a:lstStyle/>
          <a:p>
            <a:pPr marL="0" indent="0">
              <a:buNone/>
            </a:pPr>
            <a:r>
              <a:rPr lang="en-US" sz="3200" b="1" baseline="30000" dirty="0"/>
              <a:t>2 </a:t>
            </a:r>
            <a:r>
              <a:rPr lang="en-US" sz="3200" dirty="0"/>
              <a:t>And immediately I was in the spirit: and, behold, a throne was set in heaven, and one sat on the throne.</a:t>
            </a:r>
          </a:p>
        </p:txBody>
      </p:sp>
      <p:pic>
        <p:nvPicPr>
          <p:cNvPr id="34818" name="Picture 2" descr="Pin by Vashie Waters on Angels from Heaven | Christian painting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3812" y="1905000"/>
            <a:ext cx="6170851" cy="4517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378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400" dirty="0" smtClean="0"/>
              <a:t>The Throne Room:  Revelation 4:3-4</a:t>
            </a:r>
            <a:endParaRPr lang="en-US" sz="4400" dirty="0"/>
          </a:p>
        </p:txBody>
      </p:sp>
      <p:sp>
        <p:nvSpPr>
          <p:cNvPr id="14" name="Content Placeholder 13"/>
          <p:cNvSpPr>
            <a:spLocks noGrp="1"/>
          </p:cNvSpPr>
          <p:nvPr>
            <p:ph idx="1"/>
          </p:nvPr>
        </p:nvSpPr>
        <p:spPr>
          <a:xfrm>
            <a:off x="947298" y="1905000"/>
            <a:ext cx="3927914" cy="4470400"/>
          </a:xfrm>
        </p:spPr>
        <p:txBody>
          <a:bodyPr>
            <a:noAutofit/>
          </a:bodyPr>
          <a:lstStyle/>
          <a:p>
            <a:pPr marL="0" indent="0">
              <a:buNone/>
            </a:pPr>
            <a:r>
              <a:rPr lang="en-US" sz="3200" b="1" baseline="30000" dirty="0"/>
              <a:t>3 </a:t>
            </a:r>
            <a:r>
              <a:rPr lang="en-US" sz="3200" dirty="0"/>
              <a:t>And he that sat was to look upon like a jasper and a sardine stone: and there was a rainbow round about the throne, in sight like unto an emerald.</a:t>
            </a:r>
          </a:p>
        </p:txBody>
      </p:sp>
      <p:pic>
        <p:nvPicPr>
          <p:cNvPr id="35844" name="Picture 4" descr="https://3.bp.blogspot.com/-eIjva36ifpQ/VQrGlMKtuvI/AAAAAAAADe8/wYtOxffDa-U/s1600/glorious-throne-of-god.jpg"/>
          <p:cNvPicPr>
            <a:picLocks noChangeAspect="1" noChangeArrowheads="1"/>
          </p:cNvPicPr>
          <p:nvPr/>
        </p:nvPicPr>
        <p:blipFill rotWithShape="1">
          <a:blip r:embed="rId2">
            <a:extLst>
              <a:ext uri="{28A0092B-C50C-407E-A947-70E740481C1C}">
                <a14:useLocalDpi xmlns:a14="http://schemas.microsoft.com/office/drawing/2010/main" val="0"/>
              </a:ext>
            </a:extLst>
          </a:blip>
          <a:srcRect b="5262"/>
          <a:stretch/>
        </p:blipFill>
        <p:spPr bwMode="auto">
          <a:xfrm>
            <a:off x="4854333" y="1701800"/>
            <a:ext cx="6131736" cy="4644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32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Romans 14:11-12 </a:t>
            </a:r>
            <a:endParaRPr lang="en-US" sz="4800" dirty="0"/>
          </a:p>
        </p:txBody>
      </p:sp>
      <p:sp>
        <p:nvSpPr>
          <p:cNvPr id="6" name="TextBox 5"/>
          <p:cNvSpPr txBox="1"/>
          <p:nvPr/>
        </p:nvSpPr>
        <p:spPr>
          <a:xfrm>
            <a:off x="608012" y="1066800"/>
            <a:ext cx="5105400" cy="4524315"/>
          </a:xfrm>
          <a:prstGeom prst="rect">
            <a:avLst/>
          </a:prstGeom>
          <a:noFill/>
        </p:spPr>
        <p:txBody>
          <a:bodyPr wrap="square" rtlCol="0">
            <a:spAutoFit/>
          </a:bodyPr>
          <a:lstStyle/>
          <a:p>
            <a:r>
              <a:rPr lang="en-US" sz="3600" b="1" baseline="30000" dirty="0"/>
              <a:t>11 </a:t>
            </a:r>
            <a:r>
              <a:rPr lang="en-US" sz="3600" dirty="0"/>
              <a:t>For it is written, As I live, </a:t>
            </a:r>
            <a:r>
              <a:rPr lang="en-US" sz="3600" dirty="0" err="1"/>
              <a:t>saith</a:t>
            </a:r>
            <a:r>
              <a:rPr lang="en-US" sz="3600" dirty="0"/>
              <a:t> the Lord, every knee shall bow to me, and every tongue shall confess to God.</a:t>
            </a:r>
          </a:p>
          <a:p>
            <a:r>
              <a:rPr lang="en-US" sz="3600" b="1" baseline="30000" dirty="0"/>
              <a:t>12 </a:t>
            </a:r>
            <a:r>
              <a:rPr lang="en-US" sz="3600" dirty="0"/>
              <a:t>So then every one of us shall give account of himself to God.</a:t>
            </a:r>
          </a:p>
        </p:txBody>
      </p:sp>
      <p:sp>
        <p:nvSpPr>
          <p:cNvPr id="5" name="Text Placeholder 3"/>
          <p:cNvSpPr>
            <a:spLocks noGrp="1"/>
          </p:cNvSpPr>
          <p:nvPr>
            <p:ph type="body" sz="half" idx="2"/>
          </p:nvPr>
        </p:nvSpPr>
        <p:spPr>
          <a:xfrm>
            <a:off x="6399133" y="3733800"/>
            <a:ext cx="5180251" cy="1727200"/>
          </a:xfrm>
        </p:spPr>
        <p:txBody>
          <a:bodyPr>
            <a:normAutofit/>
          </a:bodyPr>
          <a:lstStyle/>
          <a:p>
            <a:r>
              <a:rPr lang="en-US" sz="3200" dirty="0" smtClean="0"/>
              <a:t>The JUDGE of all the earth</a:t>
            </a:r>
            <a:endParaRPr lang="en-US" sz="3200" dirty="0"/>
          </a:p>
        </p:txBody>
      </p:sp>
    </p:spTree>
    <p:extLst>
      <p:ext uri="{BB962C8B-B14F-4D97-AF65-F5344CB8AC3E}">
        <p14:creationId xmlns:p14="http://schemas.microsoft.com/office/powerpoint/2010/main" val="2561206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400" dirty="0" smtClean="0"/>
              <a:t>The Throne Room:  Revelation 4:4</a:t>
            </a:r>
            <a:endParaRPr lang="en-US" sz="4400" dirty="0"/>
          </a:p>
        </p:txBody>
      </p:sp>
      <p:sp>
        <p:nvSpPr>
          <p:cNvPr id="14" name="Content Placeholder 13"/>
          <p:cNvSpPr>
            <a:spLocks noGrp="1"/>
          </p:cNvSpPr>
          <p:nvPr>
            <p:ph idx="1"/>
          </p:nvPr>
        </p:nvSpPr>
        <p:spPr>
          <a:xfrm>
            <a:off x="947298" y="1905000"/>
            <a:ext cx="3927914" cy="4470400"/>
          </a:xfrm>
        </p:spPr>
        <p:txBody>
          <a:bodyPr>
            <a:noAutofit/>
          </a:bodyPr>
          <a:lstStyle/>
          <a:p>
            <a:pPr marL="0" indent="0">
              <a:buNone/>
            </a:pPr>
            <a:r>
              <a:rPr lang="en-US" sz="3200" b="1" baseline="30000" dirty="0"/>
              <a:t>4 </a:t>
            </a:r>
            <a:r>
              <a:rPr lang="en-US" sz="3200" dirty="0"/>
              <a:t>And round about the throne were four and twenty seats: and upon the seats I saw four and twenty elders sitting, clothed in white raiment; and they had on their heads crowns of gold.</a:t>
            </a:r>
          </a:p>
        </p:txBody>
      </p:sp>
      <p:pic>
        <p:nvPicPr>
          <p:cNvPr id="36866" name="Picture 2" descr="The End?A Throne set in Heaven. - walklikejesus"/>
          <p:cNvPicPr>
            <a:picLocks noChangeAspect="1" noChangeArrowheads="1"/>
          </p:cNvPicPr>
          <p:nvPr/>
        </p:nvPicPr>
        <p:blipFill rotWithShape="1">
          <a:blip r:embed="rId2">
            <a:extLst>
              <a:ext uri="{28A0092B-C50C-407E-A947-70E740481C1C}">
                <a14:useLocalDpi xmlns:a14="http://schemas.microsoft.com/office/drawing/2010/main" val="0"/>
              </a:ext>
            </a:extLst>
          </a:blip>
          <a:srcRect b="3707"/>
          <a:stretch/>
        </p:blipFill>
        <p:spPr bwMode="auto">
          <a:xfrm>
            <a:off x="4722812" y="1916575"/>
            <a:ext cx="6359353" cy="4560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445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482600"/>
            <a:ext cx="10360501" cy="584200"/>
          </a:xfrm>
        </p:spPr>
        <p:txBody>
          <a:bodyPr>
            <a:noAutofit/>
          </a:bodyPr>
          <a:lstStyle/>
          <a:p>
            <a:r>
              <a:rPr lang="en-US" sz="4000" b="1" dirty="0" smtClean="0"/>
              <a:t>Testimonies for the Church V. 9, p. 267</a:t>
            </a:r>
            <a:endParaRPr lang="en-US" sz="4000" b="1" dirty="0"/>
          </a:p>
        </p:txBody>
      </p:sp>
      <p:sp>
        <p:nvSpPr>
          <p:cNvPr id="14" name="Content Placeholder 13"/>
          <p:cNvSpPr>
            <a:spLocks noGrp="1"/>
          </p:cNvSpPr>
          <p:nvPr>
            <p:ph idx="1"/>
          </p:nvPr>
        </p:nvSpPr>
        <p:spPr>
          <a:xfrm>
            <a:off x="914162" y="1066800"/>
            <a:ext cx="10360501" cy="5207001"/>
          </a:xfrm>
        </p:spPr>
        <p:txBody>
          <a:bodyPr>
            <a:noAutofit/>
          </a:bodyPr>
          <a:lstStyle/>
          <a:p>
            <a:pPr marL="0" indent="0">
              <a:buNone/>
            </a:pPr>
            <a:r>
              <a:rPr lang="en-US" sz="3200" b="1" dirty="0"/>
              <a:t>The fifth chapter of Revelation needs to be closely studied. It is of great importance to those who shall act a part in the work of God for these last days. There are some who are deceived. They do not realize what is coming on the earth. Those who have permitted their minds to become beclouded in regard to what constitutes sin are fearfully deceived. Unless they make a decided change they will be found wanting when God pronounces judgment upon the children of men. They have transgressed the law and broken the everlasting covenant, and they will receive according to their works. </a:t>
            </a:r>
            <a:endParaRPr lang="en-US" sz="3100" b="1" dirty="0"/>
          </a:p>
        </p:txBody>
      </p:sp>
    </p:spTree>
    <p:extLst>
      <p:ext uri="{BB962C8B-B14F-4D97-AF65-F5344CB8AC3E}">
        <p14:creationId xmlns:p14="http://schemas.microsoft.com/office/powerpoint/2010/main" val="8705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5:1-14</a:t>
            </a:r>
            <a:endParaRPr lang="en-US" b="1" dirty="0"/>
          </a:p>
        </p:txBody>
      </p:sp>
      <p:sp>
        <p:nvSpPr>
          <p:cNvPr id="4" name="Text Placeholder 3"/>
          <p:cNvSpPr>
            <a:spLocks noGrp="1"/>
          </p:cNvSpPr>
          <p:nvPr>
            <p:ph type="body" sz="half" idx="2"/>
          </p:nvPr>
        </p:nvSpPr>
        <p:spPr>
          <a:xfrm>
            <a:off x="7821164" y="1214377"/>
            <a:ext cx="3961368" cy="5415023"/>
          </a:xfrm>
        </p:spPr>
        <p:txBody>
          <a:bodyPr>
            <a:noAutofit/>
          </a:bodyPr>
          <a:lstStyle/>
          <a:p>
            <a:r>
              <a:rPr lang="en-US" sz="3200" b="1" dirty="0"/>
              <a:t>5 </a:t>
            </a:r>
            <a:r>
              <a:rPr lang="en-US" sz="3200" dirty="0"/>
              <a:t>And I saw in the right hand of him that sat on the throne a book written within and on the backside, sealed with seven seals.</a:t>
            </a:r>
            <a:endParaRPr lang="en-US" sz="3000" dirty="0">
              <a:latin typeface="Imprint MT Shadow" panose="04020605060303030202" pitchFamily="82" charset="0"/>
            </a:endParaRPr>
          </a:p>
        </p:txBody>
      </p:sp>
      <p:pic>
        <p:nvPicPr>
          <p:cNvPr id="37890" name="Picture 2" descr="The Scroll With Seven Seals - Adult Conversations on Bible Typology"/>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871"/>
          <a:stretch/>
        </p:blipFill>
        <p:spPr bwMode="auto">
          <a:xfrm>
            <a:off x="74612" y="1295400"/>
            <a:ext cx="7440164" cy="46860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448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482600"/>
            <a:ext cx="10360501" cy="584200"/>
          </a:xfrm>
        </p:spPr>
        <p:txBody>
          <a:bodyPr>
            <a:noAutofit/>
          </a:bodyPr>
          <a:lstStyle/>
          <a:p>
            <a:r>
              <a:rPr lang="en-US" sz="4000" b="1" dirty="0" smtClean="0"/>
              <a:t>Christ’s Object Lessons p. 294</a:t>
            </a:r>
            <a:endParaRPr lang="en-US" sz="4000" b="1" dirty="0"/>
          </a:p>
        </p:txBody>
      </p:sp>
      <p:sp>
        <p:nvSpPr>
          <p:cNvPr id="14" name="Content Placeholder 13"/>
          <p:cNvSpPr>
            <a:spLocks noGrp="1"/>
          </p:cNvSpPr>
          <p:nvPr>
            <p:ph idx="1"/>
          </p:nvPr>
        </p:nvSpPr>
        <p:spPr>
          <a:xfrm>
            <a:off x="914163" y="1371600"/>
            <a:ext cx="7923449" cy="4902201"/>
          </a:xfrm>
        </p:spPr>
        <p:txBody>
          <a:bodyPr>
            <a:noAutofit/>
          </a:bodyPr>
          <a:lstStyle/>
          <a:p>
            <a:pPr marL="0" indent="0">
              <a:buNone/>
            </a:pPr>
            <a:r>
              <a:rPr lang="en-US" sz="3200" dirty="0" smtClean="0"/>
              <a:t>Shall </a:t>
            </a:r>
            <a:r>
              <a:rPr lang="en-US" sz="3200" dirty="0"/>
              <a:t>I crucify your King?” Pilate asked, and from the priests and rulers came the answer, “We have no king but Caesar.” </a:t>
            </a:r>
            <a:r>
              <a:rPr lang="en-US" sz="3200" dirty="0" smtClean="0"/>
              <a:t> …  Thus </a:t>
            </a:r>
            <a:r>
              <a:rPr lang="en-US" sz="3200" dirty="0"/>
              <a:t>the Jewish leaders made their choice. Their decision was registered in the book which John saw in the hand of Him that sat upon the throne, the book which no man could open. In all its vindictiveness this decision will appear before them in the day when this book is unsealed by the Lion of the tribe of Judah. </a:t>
            </a:r>
          </a:p>
        </p:txBody>
      </p:sp>
      <p:pic>
        <p:nvPicPr>
          <p:cNvPr id="38916" name="Picture 4" descr="The Scroll with Seven Seals | Beth Immanuel Messianic Synagogue"/>
          <p:cNvPicPr>
            <a:picLocks noChangeAspect="1" noChangeArrowheads="1"/>
          </p:cNvPicPr>
          <p:nvPr/>
        </p:nvPicPr>
        <p:blipFill rotWithShape="1">
          <a:blip r:embed="rId2">
            <a:extLst>
              <a:ext uri="{28A0092B-C50C-407E-A947-70E740481C1C}">
                <a14:useLocalDpi xmlns:a14="http://schemas.microsoft.com/office/drawing/2010/main" val="0"/>
              </a:ext>
            </a:extLst>
          </a:blip>
          <a:srcRect l="6666" t="5803" r="6113" b="21481"/>
          <a:stretch/>
        </p:blipFill>
        <p:spPr bwMode="auto">
          <a:xfrm rot="16200000">
            <a:off x="7494716" y="2609471"/>
            <a:ext cx="5174173" cy="24264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647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5:2-14</a:t>
            </a:r>
            <a:endParaRPr lang="en-US" b="1" dirty="0"/>
          </a:p>
        </p:txBody>
      </p:sp>
      <p:sp>
        <p:nvSpPr>
          <p:cNvPr id="4" name="Text Placeholder 3"/>
          <p:cNvSpPr>
            <a:spLocks noGrp="1"/>
          </p:cNvSpPr>
          <p:nvPr>
            <p:ph type="body" sz="half" idx="2"/>
          </p:nvPr>
        </p:nvSpPr>
        <p:spPr>
          <a:xfrm>
            <a:off x="7821164" y="1214377"/>
            <a:ext cx="3961368" cy="5415023"/>
          </a:xfrm>
        </p:spPr>
        <p:txBody>
          <a:bodyPr>
            <a:noAutofit/>
          </a:bodyPr>
          <a:lstStyle/>
          <a:p>
            <a:r>
              <a:rPr lang="en-US" sz="3200" b="1" baseline="30000" dirty="0"/>
              <a:t>2 </a:t>
            </a:r>
            <a:r>
              <a:rPr lang="en-US" sz="3200" dirty="0"/>
              <a:t>And I saw a strong angel proclaiming with a loud voice, Who is worthy to open the book, and to loose the seals thereof?</a:t>
            </a:r>
            <a:endParaRPr lang="en-US" sz="3000" dirty="0">
              <a:latin typeface="Imprint MT Shadow" panose="04020605060303030202" pitchFamily="82" charset="0"/>
            </a:endParaRPr>
          </a:p>
        </p:txBody>
      </p:sp>
      <p:pic>
        <p:nvPicPr>
          <p:cNvPr id="39940" name="Picture 4" descr="Who is Worth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8000" y="1163169"/>
            <a:ext cx="6602413" cy="44808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85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5:3-14</a:t>
            </a:r>
            <a:endParaRPr lang="en-US" b="1" dirty="0"/>
          </a:p>
        </p:txBody>
      </p:sp>
      <p:sp>
        <p:nvSpPr>
          <p:cNvPr id="4" name="Text Placeholder 3"/>
          <p:cNvSpPr>
            <a:spLocks noGrp="1"/>
          </p:cNvSpPr>
          <p:nvPr>
            <p:ph type="body" sz="half" idx="2"/>
          </p:nvPr>
        </p:nvSpPr>
        <p:spPr>
          <a:xfrm>
            <a:off x="7821164" y="1214377"/>
            <a:ext cx="3961368" cy="5415023"/>
          </a:xfrm>
        </p:spPr>
        <p:txBody>
          <a:bodyPr>
            <a:noAutofit/>
          </a:bodyPr>
          <a:lstStyle/>
          <a:p>
            <a:r>
              <a:rPr lang="en-US" sz="3200" b="1" baseline="30000" dirty="0"/>
              <a:t>3 </a:t>
            </a:r>
            <a:r>
              <a:rPr lang="en-US" sz="3200" dirty="0"/>
              <a:t>And no man in heaven, nor in earth, neither under the earth, was able to open the book, neither to look thereon.</a:t>
            </a:r>
            <a:endParaRPr lang="en-US" sz="3000" dirty="0">
              <a:latin typeface="Imprint MT Shadow" panose="04020605060303030202" pitchFamily="82" charset="0"/>
            </a:endParaRPr>
          </a:p>
        </p:txBody>
      </p:sp>
      <p:pic>
        <p:nvPicPr>
          <p:cNvPr id="40962" name="Picture 2" descr="How to Conquer the World: The Meaning of Your Scroll - Relentless Lo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1812" y="1447800"/>
            <a:ext cx="6627354" cy="377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87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5:4-14</a:t>
            </a:r>
            <a:endParaRPr lang="en-US" b="1" dirty="0"/>
          </a:p>
        </p:txBody>
      </p:sp>
      <p:sp>
        <p:nvSpPr>
          <p:cNvPr id="4" name="Text Placeholder 3"/>
          <p:cNvSpPr>
            <a:spLocks noGrp="1"/>
          </p:cNvSpPr>
          <p:nvPr>
            <p:ph type="body" sz="half" idx="2"/>
          </p:nvPr>
        </p:nvSpPr>
        <p:spPr>
          <a:xfrm>
            <a:off x="7821164" y="1214377"/>
            <a:ext cx="3961368" cy="5415023"/>
          </a:xfrm>
        </p:spPr>
        <p:txBody>
          <a:bodyPr>
            <a:noAutofit/>
          </a:bodyPr>
          <a:lstStyle/>
          <a:p>
            <a:r>
              <a:rPr lang="en-US" sz="3200" b="1" baseline="30000" dirty="0"/>
              <a:t>4 </a:t>
            </a:r>
            <a:r>
              <a:rPr lang="en-US" sz="3200" dirty="0"/>
              <a:t>And I wept much, because no man was found worthy to open and to read the book, neither to look thereon.</a:t>
            </a:r>
            <a:endParaRPr lang="en-US" sz="3000" dirty="0">
              <a:latin typeface="Imprint MT Shadow" panose="04020605060303030202" pitchFamily="82" charset="0"/>
            </a:endParaRPr>
          </a:p>
        </p:txBody>
      </p:sp>
      <p:pic>
        <p:nvPicPr>
          <p:cNvPr id="41986" name="Picture 2" descr="Why was John Crying?﻿﻿﻿﻿﻿﻿﻿﻿﻿﻿﻿﻿﻿﻿ - shapka &amp; coffe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80521" y="482600"/>
            <a:ext cx="4457370"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394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5:5-14</a:t>
            </a:r>
            <a:endParaRPr lang="en-US" b="1" dirty="0"/>
          </a:p>
        </p:txBody>
      </p:sp>
      <p:sp>
        <p:nvSpPr>
          <p:cNvPr id="4" name="Text Placeholder 3"/>
          <p:cNvSpPr>
            <a:spLocks noGrp="1"/>
          </p:cNvSpPr>
          <p:nvPr>
            <p:ph type="body" sz="half" idx="2"/>
          </p:nvPr>
        </p:nvSpPr>
        <p:spPr>
          <a:xfrm>
            <a:off x="7821164" y="1214377"/>
            <a:ext cx="3961368" cy="5415023"/>
          </a:xfrm>
        </p:spPr>
        <p:txBody>
          <a:bodyPr>
            <a:noAutofit/>
          </a:bodyPr>
          <a:lstStyle/>
          <a:p>
            <a:r>
              <a:rPr lang="en-US" sz="3200" b="1" baseline="30000" dirty="0"/>
              <a:t>5 </a:t>
            </a:r>
            <a:r>
              <a:rPr lang="en-US" sz="3200" dirty="0"/>
              <a:t>And one of the elders </a:t>
            </a:r>
            <a:r>
              <a:rPr lang="en-US" sz="3200" dirty="0" err="1"/>
              <a:t>saith</a:t>
            </a:r>
            <a:r>
              <a:rPr lang="en-US" sz="3200" dirty="0"/>
              <a:t> unto me, Weep not: behold, the Lion of the tribe of Judah, the Root of David, hath prevailed to open the book, and to loose the seven seals thereof.</a:t>
            </a:r>
            <a:endParaRPr lang="en-US" sz="3000" dirty="0">
              <a:latin typeface="Imprint MT Shadow" panose="04020605060303030202" pitchFamily="82" charset="0"/>
            </a:endParaRPr>
          </a:p>
        </p:txBody>
      </p:sp>
      <p:pic>
        <p:nvPicPr>
          <p:cNvPr id="43010" name="Picture 2" descr="Lion Of Judah Wallpapers - Wallpaper Cav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08000" y="927695"/>
            <a:ext cx="6602413" cy="4951809"/>
          </a:xfrm>
          <a:prstGeom prst="rect">
            <a:avLst/>
          </a:prstGeom>
          <a:noFill/>
          <a:extLst>
            <a:ext uri="{909E8E84-426E-40DD-AFC4-6F175D3DCCD1}">
              <a14:hiddenFill xmlns:a14="http://schemas.microsoft.com/office/drawing/2010/main">
                <a:solidFill>
                  <a:srgbClr val="FFFFFF"/>
                </a:solidFill>
              </a14:hiddenFill>
            </a:ext>
          </a:extLst>
        </p:spPr>
      </p:pic>
      <p:sp>
        <p:nvSpPr>
          <p:cNvPr id="5" name="Snip Diagonal Corner Rectangle 4"/>
          <p:cNvSpPr/>
          <p:nvPr/>
        </p:nvSpPr>
        <p:spPr>
          <a:xfrm>
            <a:off x="384449" y="355599"/>
            <a:ext cx="11631720" cy="6096000"/>
          </a:xfrm>
          <a:prstGeom prst="snip2DiagRect">
            <a:avLst/>
          </a:prstGeom>
          <a:blipFill>
            <a:blip r:embed="rId3"/>
            <a:tile tx="0" ty="0" sx="100000" sy="100000" flip="none" algn="tl"/>
          </a:blip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300" dirty="0" smtClean="0">
                <a:solidFill>
                  <a:schemeClr val="bg1"/>
                </a:solidFill>
              </a:rPr>
              <a:t>Christ has prevailed!  This </a:t>
            </a:r>
            <a:r>
              <a:rPr lang="en-US" sz="3300" dirty="0">
                <a:solidFill>
                  <a:schemeClr val="bg1"/>
                </a:solidFill>
              </a:rPr>
              <a:t>points directly to Christ’s victory in the great controversy with Satan, which is the basis of His right to open the book. Inasmuch as no one else in the entire universe could do </a:t>
            </a:r>
            <a:r>
              <a:rPr lang="en-US" sz="3300" dirty="0" smtClean="0">
                <a:solidFill>
                  <a:schemeClr val="bg1"/>
                </a:solidFill>
              </a:rPr>
              <a:t>this, </a:t>
            </a:r>
            <a:r>
              <a:rPr lang="en-US" sz="3300" dirty="0">
                <a:solidFill>
                  <a:schemeClr val="bg1"/>
                </a:solidFill>
              </a:rPr>
              <a:t>His victory is unique. An angel could not have taken Christ’s place, for the basic issue in the great controversy is the integrity of the character of God, which is expressed in His law. Neither angel nor man could have accomplished this vindication, for they themselves are subject to the </a:t>
            </a:r>
            <a:r>
              <a:rPr lang="en-US" sz="3300" dirty="0" smtClean="0">
                <a:solidFill>
                  <a:schemeClr val="bg1"/>
                </a:solidFill>
              </a:rPr>
              <a:t>law. </a:t>
            </a:r>
            <a:r>
              <a:rPr lang="en-US" sz="3300" dirty="0">
                <a:solidFill>
                  <a:schemeClr val="bg1"/>
                </a:solidFill>
              </a:rPr>
              <a:t>Only Christ, who is God, and of whose character the law is an expression, could achieve such a vindication of the divine character. </a:t>
            </a:r>
            <a:r>
              <a:rPr lang="en-US" sz="3300" dirty="0" smtClean="0">
                <a:solidFill>
                  <a:schemeClr val="bg1"/>
                </a:solidFill>
              </a:rPr>
              <a:t>      -</a:t>
            </a:r>
            <a:r>
              <a:rPr lang="en-US" sz="3300" b="1" dirty="0" smtClean="0">
                <a:solidFill>
                  <a:schemeClr val="bg1"/>
                </a:solidFill>
              </a:rPr>
              <a:t>SDABC </a:t>
            </a:r>
            <a:r>
              <a:rPr lang="en-US" sz="3300" b="1" dirty="0">
                <a:solidFill>
                  <a:schemeClr val="bg1"/>
                </a:solidFill>
              </a:rPr>
              <a:t>V. 7 p. </a:t>
            </a:r>
            <a:r>
              <a:rPr lang="en-US" sz="3300" b="1" dirty="0" smtClean="0">
                <a:solidFill>
                  <a:schemeClr val="bg1"/>
                </a:solidFill>
              </a:rPr>
              <a:t>771</a:t>
            </a:r>
            <a:endParaRPr lang="en-US" sz="3300" b="1" dirty="0">
              <a:solidFill>
                <a:schemeClr val="bg1"/>
              </a:solidFill>
            </a:endParaRPr>
          </a:p>
        </p:txBody>
      </p:sp>
    </p:spTree>
    <p:extLst>
      <p:ext uri="{BB962C8B-B14F-4D97-AF65-F5344CB8AC3E}">
        <p14:creationId xmlns:p14="http://schemas.microsoft.com/office/powerpoint/2010/main" val="397305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5:6-14</a:t>
            </a:r>
            <a:endParaRPr lang="en-US" b="1" dirty="0"/>
          </a:p>
        </p:txBody>
      </p:sp>
      <p:sp>
        <p:nvSpPr>
          <p:cNvPr id="4" name="Text Placeholder 3"/>
          <p:cNvSpPr>
            <a:spLocks noGrp="1"/>
          </p:cNvSpPr>
          <p:nvPr>
            <p:ph type="body" sz="half" idx="2"/>
          </p:nvPr>
        </p:nvSpPr>
        <p:spPr>
          <a:xfrm>
            <a:off x="7821164" y="914401"/>
            <a:ext cx="3961368" cy="5715000"/>
          </a:xfrm>
        </p:spPr>
        <p:txBody>
          <a:bodyPr>
            <a:noAutofit/>
          </a:bodyPr>
          <a:lstStyle/>
          <a:p>
            <a:r>
              <a:rPr lang="en-US" sz="3200" b="1" baseline="30000" dirty="0"/>
              <a:t>6 </a:t>
            </a:r>
            <a:r>
              <a:rPr lang="en-US" sz="3200" dirty="0"/>
              <a:t>And I beheld, and, lo, in the midst of the throne and of the four beasts, and in the midst of the elders, stood a Lamb as it had been slain, having seven horns and seven eyes, which are the seven Spirits of God sent forth into all the earth.</a:t>
            </a:r>
            <a:endParaRPr lang="en-US" sz="3000" dirty="0">
              <a:latin typeface="Imprint MT Shadow" panose="04020605060303030202" pitchFamily="82" charset="0"/>
            </a:endParaRPr>
          </a:p>
        </p:txBody>
      </p:sp>
      <p:pic>
        <p:nvPicPr>
          <p:cNvPr id="44034" name="Picture 2" descr="Road to Emmaus: Revelation 5"/>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7848" r="8439"/>
          <a:stretch/>
        </p:blipFill>
        <p:spPr bwMode="auto">
          <a:xfrm>
            <a:off x="227012" y="1066800"/>
            <a:ext cx="7315201" cy="4572000"/>
          </a:xfrm>
          <a:prstGeom prst="rect">
            <a:avLst/>
          </a:prstGeom>
          <a:noFill/>
          <a:extLst>
            <a:ext uri="{909E8E84-426E-40DD-AFC4-6F175D3DCCD1}">
              <a14:hiddenFill xmlns:a14="http://schemas.microsoft.com/office/drawing/2010/main">
                <a:solidFill>
                  <a:srgbClr val="FFFFFF"/>
                </a:solidFill>
              </a14:hiddenFill>
            </a:ext>
          </a:extLst>
        </p:spPr>
      </p:pic>
      <p:sp>
        <p:nvSpPr>
          <p:cNvPr id="7" name="Snip Diagonal Corner Rectangle 6"/>
          <p:cNvSpPr/>
          <p:nvPr/>
        </p:nvSpPr>
        <p:spPr>
          <a:xfrm>
            <a:off x="150812" y="841214"/>
            <a:ext cx="11631720" cy="5702299"/>
          </a:xfrm>
          <a:prstGeom prst="snip2DiagRect">
            <a:avLst/>
          </a:prstGeom>
          <a:blipFill>
            <a:blip r:embed="rId3"/>
            <a:tile tx="0" ty="0" sx="100000" sy="100000" flip="none" algn="tl"/>
          </a:blip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rPr>
              <a:t>Seven </a:t>
            </a:r>
            <a:r>
              <a:rPr lang="en-US" sz="3600" dirty="0">
                <a:solidFill>
                  <a:schemeClr val="bg1"/>
                </a:solidFill>
              </a:rPr>
              <a:t>is a number signifying perfection. Horns may be understood as symbols of strength and </a:t>
            </a:r>
            <a:r>
              <a:rPr lang="en-US" sz="3600" dirty="0" smtClean="0">
                <a:solidFill>
                  <a:schemeClr val="bg1"/>
                </a:solidFill>
              </a:rPr>
              <a:t>glory. </a:t>
            </a:r>
            <a:r>
              <a:rPr lang="en-US" sz="3600" dirty="0">
                <a:solidFill>
                  <a:schemeClr val="bg1"/>
                </a:solidFill>
              </a:rPr>
              <a:t>Thus the seven horns of the Lamb would indicate that He is perfect in strength</a:t>
            </a:r>
            <a:r>
              <a:rPr lang="en-US" sz="3600" dirty="0" smtClean="0">
                <a:solidFill>
                  <a:schemeClr val="bg1"/>
                </a:solidFill>
              </a:rPr>
              <a:t>. Eyes are a </a:t>
            </a:r>
            <a:r>
              <a:rPr lang="en-US" sz="3600" dirty="0">
                <a:solidFill>
                  <a:schemeClr val="bg1"/>
                </a:solidFill>
              </a:rPr>
              <a:t>symbol of perfect wisdom and intelligence. These eyes are identified as the seven Spirits of God, an expression used for the Holy </a:t>
            </a:r>
            <a:r>
              <a:rPr lang="en-US" sz="3600" dirty="0" smtClean="0">
                <a:solidFill>
                  <a:schemeClr val="bg1"/>
                </a:solidFill>
              </a:rPr>
              <a:t>Spirit. </a:t>
            </a:r>
            <a:r>
              <a:rPr lang="en-US" sz="3600" dirty="0">
                <a:solidFill>
                  <a:schemeClr val="bg1"/>
                </a:solidFill>
              </a:rPr>
              <a:t>In </a:t>
            </a:r>
            <a:r>
              <a:rPr lang="en-US" sz="3600" dirty="0" err="1" smtClean="0">
                <a:solidFill>
                  <a:schemeClr val="bg1"/>
                </a:solidFill>
              </a:rPr>
              <a:t>ch</a:t>
            </a:r>
            <a:r>
              <a:rPr lang="en-US" sz="3600" dirty="0" err="1">
                <a:solidFill>
                  <a:schemeClr val="bg1"/>
                </a:solidFill>
              </a:rPr>
              <a:t>.</a:t>
            </a:r>
            <a:r>
              <a:rPr lang="en-US" sz="3600" dirty="0">
                <a:solidFill>
                  <a:schemeClr val="bg1"/>
                </a:solidFill>
              </a:rPr>
              <a:t> 4:5 a different symbol, “seven lamps,” is used</a:t>
            </a:r>
            <a:r>
              <a:rPr lang="en-US" sz="3600" dirty="0" smtClean="0">
                <a:solidFill>
                  <a:schemeClr val="bg1"/>
                </a:solidFill>
              </a:rPr>
              <a:t>.       -</a:t>
            </a:r>
            <a:r>
              <a:rPr lang="en-US" sz="3600" b="1" dirty="0" smtClean="0">
                <a:solidFill>
                  <a:schemeClr val="bg1"/>
                </a:solidFill>
              </a:rPr>
              <a:t>SDABC </a:t>
            </a:r>
            <a:r>
              <a:rPr lang="en-US" sz="3600" b="1" dirty="0">
                <a:solidFill>
                  <a:schemeClr val="bg1"/>
                </a:solidFill>
              </a:rPr>
              <a:t>V. 7 p. </a:t>
            </a:r>
            <a:r>
              <a:rPr lang="en-US" sz="3600" b="1" dirty="0" smtClean="0">
                <a:solidFill>
                  <a:schemeClr val="bg1"/>
                </a:solidFill>
              </a:rPr>
              <a:t>772</a:t>
            </a:r>
            <a:endParaRPr lang="en-US" sz="3600" b="1" dirty="0">
              <a:solidFill>
                <a:schemeClr val="bg1"/>
              </a:solidFill>
            </a:endParaRPr>
          </a:p>
        </p:txBody>
      </p:sp>
    </p:spTree>
    <p:extLst>
      <p:ext uri="{BB962C8B-B14F-4D97-AF65-F5344CB8AC3E}">
        <p14:creationId xmlns:p14="http://schemas.microsoft.com/office/powerpoint/2010/main" val="419471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5:7-14</a:t>
            </a:r>
            <a:endParaRPr lang="en-US" b="1" dirty="0"/>
          </a:p>
        </p:txBody>
      </p:sp>
      <p:sp>
        <p:nvSpPr>
          <p:cNvPr id="4" name="Text Placeholder 3"/>
          <p:cNvSpPr>
            <a:spLocks noGrp="1"/>
          </p:cNvSpPr>
          <p:nvPr>
            <p:ph type="body" sz="half" idx="2"/>
          </p:nvPr>
        </p:nvSpPr>
        <p:spPr>
          <a:xfrm>
            <a:off x="7821164" y="1828799"/>
            <a:ext cx="3961368" cy="4800601"/>
          </a:xfrm>
        </p:spPr>
        <p:txBody>
          <a:bodyPr>
            <a:noAutofit/>
          </a:bodyPr>
          <a:lstStyle/>
          <a:p>
            <a:r>
              <a:rPr lang="en-US" sz="3600" b="1" baseline="30000" dirty="0"/>
              <a:t>7 </a:t>
            </a:r>
            <a:r>
              <a:rPr lang="en-US" sz="3600" dirty="0"/>
              <a:t>And he came and took the book out of the right hand of him that sat upon the throne.</a:t>
            </a:r>
            <a:endParaRPr lang="en-US" sz="3200" dirty="0">
              <a:latin typeface="Imprint MT Shadow" panose="04020605060303030202" pitchFamily="82" charset="0"/>
            </a:endParaRPr>
          </a:p>
        </p:txBody>
      </p:sp>
      <p:pic>
        <p:nvPicPr>
          <p:cNvPr id="45058" name="Picture 2" descr="3fa7cefd9f84186b3916bd0bdb40a0ec.1000x463x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9412" y="1828800"/>
            <a:ext cx="7058092" cy="3261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1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smtClean="0"/>
              <a:t>Ecclesiastes 12:14</a:t>
            </a:r>
            <a:endParaRPr lang="en-US" sz="4200" dirty="0"/>
          </a:p>
        </p:txBody>
      </p:sp>
      <p:sp>
        <p:nvSpPr>
          <p:cNvPr id="4" name="Text Placeholder 3"/>
          <p:cNvSpPr>
            <a:spLocks noGrp="1"/>
          </p:cNvSpPr>
          <p:nvPr>
            <p:ph type="body" sz="half" idx="2"/>
          </p:nvPr>
        </p:nvSpPr>
        <p:spPr/>
        <p:txBody>
          <a:bodyPr>
            <a:normAutofit/>
          </a:bodyPr>
          <a:lstStyle/>
          <a:p>
            <a:r>
              <a:rPr lang="en-US" sz="3200" dirty="0" smtClean="0"/>
              <a:t>The JUDGE of all the earth</a:t>
            </a:r>
            <a:endParaRPr lang="en-US" sz="3200" dirty="0"/>
          </a:p>
        </p:txBody>
      </p:sp>
      <p:sp>
        <p:nvSpPr>
          <p:cNvPr id="6" name="TextBox 5"/>
          <p:cNvSpPr txBox="1"/>
          <p:nvPr/>
        </p:nvSpPr>
        <p:spPr>
          <a:xfrm>
            <a:off x="455612" y="1981200"/>
            <a:ext cx="5410200" cy="2862322"/>
          </a:xfrm>
          <a:prstGeom prst="rect">
            <a:avLst/>
          </a:prstGeom>
          <a:noFill/>
        </p:spPr>
        <p:txBody>
          <a:bodyPr wrap="square" rtlCol="0">
            <a:spAutoFit/>
          </a:bodyPr>
          <a:lstStyle/>
          <a:p>
            <a:r>
              <a:rPr lang="en-US" sz="3600" b="1" baseline="30000" dirty="0"/>
              <a:t>14 </a:t>
            </a:r>
            <a:r>
              <a:rPr lang="en-US" sz="3600" dirty="0"/>
              <a:t>For God shall bring every work into judgment, with every secret thing, whether it be good, or whether it be evil.</a:t>
            </a:r>
          </a:p>
        </p:txBody>
      </p:sp>
    </p:spTree>
    <p:extLst>
      <p:ext uri="{BB962C8B-B14F-4D97-AF65-F5344CB8AC3E}">
        <p14:creationId xmlns:p14="http://schemas.microsoft.com/office/powerpoint/2010/main" val="304541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5:8-14</a:t>
            </a:r>
            <a:endParaRPr lang="en-US" b="1" dirty="0"/>
          </a:p>
        </p:txBody>
      </p:sp>
      <p:sp>
        <p:nvSpPr>
          <p:cNvPr id="4" name="Text Placeholder 3"/>
          <p:cNvSpPr>
            <a:spLocks noGrp="1"/>
          </p:cNvSpPr>
          <p:nvPr>
            <p:ph type="body" sz="half" idx="2"/>
          </p:nvPr>
        </p:nvSpPr>
        <p:spPr>
          <a:xfrm>
            <a:off x="7821164" y="812801"/>
            <a:ext cx="3961368" cy="5816600"/>
          </a:xfrm>
        </p:spPr>
        <p:txBody>
          <a:bodyPr>
            <a:noAutofit/>
          </a:bodyPr>
          <a:lstStyle/>
          <a:p>
            <a:r>
              <a:rPr lang="en-US" sz="3600" b="1" baseline="30000" dirty="0"/>
              <a:t>8 </a:t>
            </a:r>
            <a:r>
              <a:rPr lang="en-US" sz="3600" dirty="0"/>
              <a:t>And when he had taken the book, the four beasts and four and twenty elders fell down before the Lamb, having every one of them harps, and golden vials full of </a:t>
            </a:r>
            <a:r>
              <a:rPr lang="en-US" sz="3600" dirty="0" err="1"/>
              <a:t>odours</a:t>
            </a:r>
            <a:r>
              <a:rPr lang="en-US" sz="3600" dirty="0"/>
              <a:t>, which are the prayers of saints.</a:t>
            </a:r>
            <a:endParaRPr lang="en-US" sz="3200" dirty="0">
              <a:latin typeface="Imprint MT Shadow" panose="04020605060303030202" pitchFamily="82" charset="0"/>
            </a:endParaRPr>
          </a:p>
        </p:txBody>
      </p:sp>
      <p:pic>
        <p:nvPicPr>
          <p:cNvPr id="46082" name="Picture 2" descr="#12 They fell down with harps and golden bowls Revelation 5.8 When he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8000" y="928818"/>
            <a:ext cx="6602413" cy="4949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051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5:9-14</a:t>
            </a:r>
            <a:endParaRPr lang="en-US" b="1" dirty="0"/>
          </a:p>
        </p:txBody>
      </p:sp>
      <p:sp>
        <p:nvSpPr>
          <p:cNvPr id="4" name="Text Placeholder 3"/>
          <p:cNvSpPr>
            <a:spLocks noGrp="1"/>
          </p:cNvSpPr>
          <p:nvPr>
            <p:ph type="body" sz="half" idx="2"/>
          </p:nvPr>
        </p:nvSpPr>
        <p:spPr>
          <a:xfrm>
            <a:off x="7821164" y="812801"/>
            <a:ext cx="3961368" cy="5816600"/>
          </a:xfrm>
        </p:spPr>
        <p:txBody>
          <a:bodyPr>
            <a:noAutofit/>
          </a:bodyPr>
          <a:lstStyle/>
          <a:p>
            <a:r>
              <a:rPr lang="en-US" sz="3200" b="1" baseline="30000" dirty="0"/>
              <a:t>9 </a:t>
            </a:r>
            <a:r>
              <a:rPr lang="en-US" sz="3200" dirty="0"/>
              <a:t>And they sung a new song, saying, Thou art worthy to take the book, and to open the seals thereof: for thou </a:t>
            </a:r>
            <a:r>
              <a:rPr lang="en-US" sz="3200" dirty="0" err="1"/>
              <a:t>wast</a:t>
            </a:r>
            <a:r>
              <a:rPr lang="en-US" sz="3200" dirty="0"/>
              <a:t> slain, and hast redeemed us to God by thy blood out of every kindred, and tongue, and people, and nation;</a:t>
            </a:r>
            <a:endParaRPr lang="en-US" sz="2800" dirty="0">
              <a:latin typeface="Imprint MT Shadow" panose="04020605060303030202" pitchFamily="82" charset="0"/>
            </a:endParaRPr>
          </a:p>
        </p:txBody>
      </p:sp>
      <p:pic>
        <p:nvPicPr>
          <p:cNvPr id="47106" name="Picture 2" descr="Jesus Christ--Soon2Come: Redemption Song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2997" y="228600"/>
            <a:ext cx="6982686" cy="6108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534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5:10-14</a:t>
            </a:r>
            <a:endParaRPr lang="en-US" b="1" dirty="0"/>
          </a:p>
        </p:txBody>
      </p:sp>
      <p:sp>
        <p:nvSpPr>
          <p:cNvPr id="4" name="Text Placeholder 3"/>
          <p:cNvSpPr>
            <a:spLocks noGrp="1"/>
          </p:cNvSpPr>
          <p:nvPr>
            <p:ph type="body" sz="half" idx="2"/>
          </p:nvPr>
        </p:nvSpPr>
        <p:spPr>
          <a:xfrm>
            <a:off x="7821164" y="1219199"/>
            <a:ext cx="3961368" cy="5410201"/>
          </a:xfrm>
        </p:spPr>
        <p:txBody>
          <a:bodyPr>
            <a:noAutofit/>
          </a:bodyPr>
          <a:lstStyle/>
          <a:p>
            <a:r>
              <a:rPr lang="en-US" sz="3200" b="1" baseline="30000" dirty="0"/>
              <a:t>10 </a:t>
            </a:r>
            <a:r>
              <a:rPr lang="en-US" sz="3200" dirty="0"/>
              <a:t>And hast made us unto our God kings and priests: and we shall reign on the earth.</a:t>
            </a:r>
            <a:endParaRPr lang="en-US" sz="2800" dirty="0">
              <a:latin typeface="Imprint MT Shadow" panose="04020605060303030202" pitchFamily="82" charset="0"/>
            </a:endParaRPr>
          </a:p>
        </p:txBody>
      </p:sp>
      <p:pic>
        <p:nvPicPr>
          <p:cNvPr id="48130" name="Picture 2" descr="God and the Lamb Are Praised (Rev 7:9-17) - Christopher L. Scott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2" y="779220"/>
            <a:ext cx="7209631" cy="5399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272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5:11-14</a:t>
            </a:r>
            <a:endParaRPr lang="en-US" b="1" dirty="0"/>
          </a:p>
        </p:txBody>
      </p:sp>
      <p:sp>
        <p:nvSpPr>
          <p:cNvPr id="4" name="Text Placeholder 3"/>
          <p:cNvSpPr>
            <a:spLocks noGrp="1"/>
          </p:cNvSpPr>
          <p:nvPr>
            <p:ph type="body" sz="half" idx="2"/>
          </p:nvPr>
        </p:nvSpPr>
        <p:spPr>
          <a:xfrm>
            <a:off x="7821164" y="1219199"/>
            <a:ext cx="3961368" cy="5410201"/>
          </a:xfrm>
        </p:spPr>
        <p:txBody>
          <a:bodyPr>
            <a:noAutofit/>
          </a:bodyPr>
          <a:lstStyle/>
          <a:p>
            <a:r>
              <a:rPr lang="en-US" sz="3200" b="1" baseline="30000" dirty="0"/>
              <a:t>11 </a:t>
            </a:r>
            <a:r>
              <a:rPr lang="en-US" sz="3200" dirty="0"/>
              <a:t>And I beheld, and I heard the voice of many angels round about the throne and the beasts and the elders: and the number of them was ten thousand times ten thousand, and thousands of thousands;</a:t>
            </a:r>
            <a:endParaRPr lang="en-US" sz="2800" dirty="0">
              <a:latin typeface="Imprint MT Shadow" panose="04020605060303030202" pitchFamily="82" charset="0"/>
            </a:endParaRPr>
          </a:p>
        </p:txBody>
      </p:sp>
      <p:pic>
        <p:nvPicPr>
          <p:cNvPr id="49154" name="Picture 2" descr="Monday: The Heavenly Assembly in the Throne Room | Sabbath School Net"/>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5678"/>
          <a:stretch/>
        </p:blipFill>
        <p:spPr bwMode="auto">
          <a:xfrm>
            <a:off x="0" y="1066800"/>
            <a:ext cx="7547929" cy="4983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246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5:12-14</a:t>
            </a:r>
            <a:endParaRPr lang="en-US" b="1" dirty="0"/>
          </a:p>
        </p:txBody>
      </p:sp>
      <p:sp>
        <p:nvSpPr>
          <p:cNvPr id="4" name="Text Placeholder 3"/>
          <p:cNvSpPr>
            <a:spLocks noGrp="1"/>
          </p:cNvSpPr>
          <p:nvPr>
            <p:ph type="body" sz="half" idx="2"/>
          </p:nvPr>
        </p:nvSpPr>
        <p:spPr>
          <a:xfrm>
            <a:off x="7821164" y="1219199"/>
            <a:ext cx="3961368" cy="5410201"/>
          </a:xfrm>
        </p:spPr>
        <p:txBody>
          <a:bodyPr>
            <a:noAutofit/>
          </a:bodyPr>
          <a:lstStyle/>
          <a:p>
            <a:r>
              <a:rPr lang="en-US" sz="3200" b="1" baseline="30000" dirty="0"/>
              <a:t>12 </a:t>
            </a:r>
            <a:r>
              <a:rPr lang="en-US" sz="3200" dirty="0"/>
              <a:t>Saying with a loud voice, Worthy is the Lamb that was slain to receive power, and riches, and wisdom, and strength, and </a:t>
            </a:r>
            <a:r>
              <a:rPr lang="en-US" sz="3200" dirty="0" err="1"/>
              <a:t>honour</a:t>
            </a:r>
            <a:r>
              <a:rPr lang="en-US" sz="3200" dirty="0"/>
              <a:t>, and glory, and blessing.</a:t>
            </a:r>
            <a:endParaRPr lang="en-US" sz="2800" dirty="0">
              <a:latin typeface="Imprint MT Shadow" panose="04020605060303030202" pitchFamily="82" charset="0"/>
            </a:endParaRPr>
          </a:p>
        </p:txBody>
      </p:sp>
      <p:pic>
        <p:nvPicPr>
          <p:cNvPr id="50180" name="Picture 4" descr="The Four and Twenty Elders Stretched Canvas - Henry John Stock (20 x 28 ..."/>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449" b="16884"/>
          <a:stretch/>
        </p:blipFill>
        <p:spPr bwMode="auto">
          <a:xfrm>
            <a:off x="379412" y="1066800"/>
            <a:ext cx="6972300" cy="4648200"/>
          </a:xfrm>
          <a:prstGeom prst="rect">
            <a:avLst/>
          </a:prstGeom>
          <a:noFill/>
          <a:extLst>
            <a:ext uri="{909E8E84-426E-40DD-AFC4-6F175D3DCCD1}">
              <a14:hiddenFill xmlns:a14="http://schemas.microsoft.com/office/drawing/2010/main">
                <a:solidFill>
                  <a:srgbClr val="FFFFFF"/>
                </a:solidFill>
              </a14:hiddenFill>
            </a:ext>
          </a:extLst>
        </p:spPr>
      </p:pic>
      <p:sp>
        <p:nvSpPr>
          <p:cNvPr id="9" name="Snip Diagonal Corner Rectangle 8"/>
          <p:cNvSpPr/>
          <p:nvPr/>
        </p:nvSpPr>
        <p:spPr>
          <a:xfrm>
            <a:off x="150812" y="841214"/>
            <a:ext cx="11631720" cy="5702299"/>
          </a:xfrm>
          <a:prstGeom prst="snip2DiagRect">
            <a:avLst/>
          </a:prstGeom>
          <a:blipFill>
            <a:blip r:embed="rId3"/>
            <a:tile tx="0" ty="0" sx="100000" sy="100000" flip="none" algn="tl"/>
          </a:blip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bg1"/>
                </a:solidFill>
              </a:rPr>
              <a:t> In response to the testimony of the 4 beasts and the 24 elders, the hosts of heaven join in acclaiming the worthiness of the Lamb. Thus God is vindicated before the angels, who, since the first accusations of Satan in heaven, have not fully understood His action in banishing Satan and saving </a:t>
            </a:r>
            <a:r>
              <a:rPr lang="en-US" sz="3600" dirty="0" smtClean="0">
                <a:solidFill>
                  <a:schemeClr val="bg1"/>
                </a:solidFill>
              </a:rPr>
              <a:t>men.  </a:t>
            </a:r>
          </a:p>
          <a:p>
            <a:pPr algn="ctr"/>
            <a:r>
              <a:rPr lang="en-US" sz="3600" dirty="0" smtClean="0">
                <a:solidFill>
                  <a:schemeClr val="bg1"/>
                </a:solidFill>
              </a:rPr>
              <a:t>-</a:t>
            </a:r>
            <a:r>
              <a:rPr lang="en-US" sz="3600" b="1" dirty="0" smtClean="0">
                <a:solidFill>
                  <a:schemeClr val="bg1"/>
                </a:solidFill>
              </a:rPr>
              <a:t>SDABC </a:t>
            </a:r>
            <a:r>
              <a:rPr lang="en-US" sz="3600" b="1" dirty="0">
                <a:solidFill>
                  <a:schemeClr val="bg1"/>
                </a:solidFill>
              </a:rPr>
              <a:t>V. 7 p. </a:t>
            </a:r>
            <a:r>
              <a:rPr lang="en-US" sz="3600" b="1" dirty="0" smtClean="0">
                <a:solidFill>
                  <a:schemeClr val="bg1"/>
                </a:solidFill>
              </a:rPr>
              <a:t>773</a:t>
            </a:r>
            <a:endParaRPr lang="en-US" sz="3600" b="1" dirty="0">
              <a:solidFill>
                <a:schemeClr val="bg1"/>
              </a:solidFill>
            </a:endParaRPr>
          </a:p>
        </p:txBody>
      </p:sp>
    </p:spTree>
    <p:extLst>
      <p:ext uri="{BB962C8B-B14F-4D97-AF65-F5344CB8AC3E}">
        <p14:creationId xmlns:p14="http://schemas.microsoft.com/office/powerpoint/2010/main" val="366158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5:13-14</a:t>
            </a:r>
            <a:endParaRPr lang="en-US" b="1" dirty="0"/>
          </a:p>
        </p:txBody>
      </p:sp>
      <p:sp>
        <p:nvSpPr>
          <p:cNvPr id="4" name="Text Placeholder 3"/>
          <p:cNvSpPr>
            <a:spLocks noGrp="1"/>
          </p:cNvSpPr>
          <p:nvPr>
            <p:ph type="body" sz="half" idx="2"/>
          </p:nvPr>
        </p:nvSpPr>
        <p:spPr>
          <a:xfrm>
            <a:off x="7821163" y="812801"/>
            <a:ext cx="4195005" cy="5816600"/>
          </a:xfrm>
        </p:spPr>
        <p:txBody>
          <a:bodyPr>
            <a:noAutofit/>
          </a:bodyPr>
          <a:lstStyle/>
          <a:p>
            <a:r>
              <a:rPr lang="en-US" sz="3100" b="1" baseline="30000" dirty="0"/>
              <a:t>13 </a:t>
            </a:r>
            <a:r>
              <a:rPr lang="en-US" sz="3100" dirty="0"/>
              <a:t>And every creature which is in heaven, and on the earth, and under the earth, and such as are in the sea, and all that are in them, heard I saying, Blessing, and </a:t>
            </a:r>
            <a:r>
              <a:rPr lang="en-US" sz="3100" dirty="0" err="1"/>
              <a:t>honour</a:t>
            </a:r>
            <a:r>
              <a:rPr lang="en-US" sz="3100" dirty="0"/>
              <a:t>, and glory, and power, be unto him that </a:t>
            </a:r>
            <a:r>
              <a:rPr lang="en-US" sz="3100" dirty="0" err="1"/>
              <a:t>sitteth</a:t>
            </a:r>
            <a:r>
              <a:rPr lang="en-US" sz="3100" dirty="0"/>
              <a:t> upon the throne, and unto the Lamb for ever and ever.</a:t>
            </a:r>
            <a:endParaRPr lang="en-US" sz="3100" dirty="0">
              <a:latin typeface="Imprint MT Shadow" panose="04020605060303030202" pitchFamily="82" charset="0"/>
            </a:endParaRPr>
          </a:p>
        </p:txBody>
      </p:sp>
      <p:pic>
        <p:nvPicPr>
          <p:cNvPr id="51202" name="Picture 2" descr="Twenty-Four Elders Before God~ | Angelstarspeak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5612" y="512951"/>
            <a:ext cx="6819416" cy="6086960"/>
          </a:xfrm>
          <a:prstGeom prst="rect">
            <a:avLst/>
          </a:prstGeom>
          <a:noFill/>
          <a:extLst>
            <a:ext uri="{909E8E84-426E-40DD-AFC4-6F175D3DCCD1}">
              <a14:hiddenFill xmlns:a14="http://schemas.microsoft.com/office/drawing/2010/main">
                <a:solidFill>
                  <a:srgbClr val="FFFFFF"/>
                </a:solidFill>
              </a14:hiddenFill>
            </a:ext>
          </a:extLst>
        </p:spPr>
      </p:pic>
      <p:sp>
        <p:nvSpPr>
          <p:cNvPr id="8" name="Snip Diagonal Corner Rectangle 7"/>
          <p:cNvSpPr/>
          <p:nvPr/>
        </p:nvSpPr>
        <p:spPr>
          <a:xfrm>
            <a:off x="150812" y="841214"/>
            <a:ext cx="11631720" cy="5702299"/>
          </a:xfrm>
          <a:prstGeom prst="snip2DiagRect">
            <a:avLst/>
          </a:prstGeom>
          <a:blipFill>
            <a:blip r:embed="rId3"/>
            <a:tile tx="0" ty="0" sx="100000" sy="100000" flip="none" algn="tl"/>
          </a:blip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rPr>
              <a:t>Every creature, that </a:t>
            </a:r>
            <a:r>
              <a:rPr lang="en-US" sz="3600" dirty="0">
                <a:solidFill>
                  <a:schemeClr val="bg1"/>
                </a:solidFill>
              </a:rPr>
              <a:t>is, every created being. The chorus swells, and in response to the cries of praise from the hosts of heaven, all creation joins in adoration of the Father and the Son. Christ is victor, and the character of God is vindicated before the whole </a:t>
            </a:r>
            <a:r>
              <a:rPr lang="en-US" sz="3600" dirty="0" smtClean="0">
                <a:solidFill>
                  <a:schemeClr val="bg1"/>
                </a:solidFill>
              </a:rPr>
              <a:t>universe.</a:t>
            </a:r>
          </a:p>
          <a:p>
            <a:pPr algn="ctr"/>
            <a:r>
              <a:rPr lang="en-US" sz="3600" dirty="0" smtClean="0">
                <a:solidFill>
                  <a:schemeClr val="bg1"/>
                </a:solidFill>
              </a:rPr>
              <a:t>-</a:t>
            </a:r>
            <a:r>
              <a:rPr lang="en-US" sz="3600" b="1" dirty="0" smtClean="0">
                <a:solidFill>
                  <a:schemeClr val="bg1"/>
                </a:solidFill>
              </a:rPr>
              <a:t>SDABC </a:t>
            </a:r>
            <a:r>
              <a:rPr lang="en-US" sz="3600" b="1" dirty="0">
                <a:solidFill>
                  <a:schemeClr val="bg1"/>
                </a:solidFill>
              </a:rPr>
              <a:t>V. 7 p. </a:t>
            </a:r>
            <a:r>
              <a:rPr lang="en-US" sz="3600" b="1" dirty="0" smtClean="0">
                <a:solidFill>
                  <a:schemeClr val="bg1"/>
                </a:solidFill>
              </a:rPr>
              <a:t>773</a:t>
            </a:r>
            <a:endParaRPr lang="en-US" sz="3600" b="1" dirty="0">
              <a:solidFill>
                <a:schemeClr val="bg1"/>
              </a:solidFill>
            </a:endParaRPr>
          </a:p>
        </p:txBody>
      </p:sp>
    </p:spTree>
    <p:extLst>
      <p:ext uri="{BB962C8B-B14F-4D97-AF65-F5344CB8AC3E}">
        <p14:creationId xmlns:p14="http://schemas.microsoft.com/office/powerpoint/2010/main" val="2219547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9320" y="228600"/>
            <a:ext cx="4216849" cy="584200"/>
          </a:xfrm>
        </p:spPr>
        <p:txBody>
          <a:bodyPr/>
          <a:lstStyle/>
          <a:p>
            <a:r>
              <a:rPr lang="en-US" b="1" dirty="0" smtClean="0"/>
              <a:t>Revelation 5:14</a:t>
            </a:r>
            <a:endParaRPr lang="en-US" b="1" dirty="0"/>
          </a:p>
        </p:txBody>
      </p:sp>
      <p:sp>
        <p:nvSpPr>
          <p:cNvPr id="4" name="Text Placeholder 3"/>
          <p:cNvSpPr>
            <a:spLocks noGrp="1"/>
          </p:cNvSpPr>
          <p:nvPr>
            <p:ph type="body" sz="half" idx="2"/>
          </p:nvPr>
        </p:nvSpPr>
        <p:spPr>
          <a:xfrm>
            <a:off x="7821163" y="1371599"/>
            <a:ext cx="4195005" cy="5257801"/>
          </a:xfrm>
        </p:spPr>
        <p:txBody>
          <a:bodyPr>
            <a:noAutofit/>
          </a:bodyPr>
          <a:lstStyle/>
          <a:p>
            <a:r>
              <a:rPr lang="en-US" sz="3200" b="1" baseline="30000" dirty="0"/>
              <a:t>14 </a:t>
            </a:r>
            <a:r>
              <a:rPr lang="en-US" sz="3200" dirty="0"/>
              <a:t>And the four beasts said, Amen. And the four and twenty elders fell down and worshipped him that </a:t>
            </a:r>
            <a:r>
              <a:rPr lang="en-US" sz="3200" dirty="0" err="1"/>
              <a:t>liveth</a:t>
            </a:r>
            <a:r>
              <a:rPr lang="en-US" sz="3200" dirty="0"/>
              <a:t> for ever and ever</a:t>
            </a:r>
            <a:r>
              <a:rPr lang="en-US" sz="3200" dirty="0" smtClean="0"/>
              <a:t>.</a:t>
            </a:r>
            <a:endParaRPr lang="en-US" sz="3100" dirty="0">
              <a:latin typeface="Imprint MT Shadow" panose="04020605060303030202" pitchFamily="82" charset="0"/>
            </a:endParaRPr>
          </a:p>
        </p:txBody>
      </p:sp>
      <p:pic>
        <p:nvPicPr>
          <p:cNvPr id="52226" name="Picture 2" descr="Bible Art: Revelation Chapter 4 - Video Bibl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770" y="1143000"/>
            <a:ext cx="7332388"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651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1" y="304800"/>
            <a:ext cx="10360501" cy="914400"/>
          </a:xfrm>
        </p:spPr>
        <p:txBody>
          <a:bodyPr>
            <a:noAutofit/>
          </a:bodyPr>
          <a:lstStyle/>
          <a:p>
            <a:r>
              <a:rPr lang="en-US" sz="4000" b="1" dirty="0" smtClean="0"/>
              <a:t>The Desire of Ages, p. 25</a:t>
            </a:r>
            <a:endParaRPr lang="en-US" sz="4000" b="1" dirty="0"/>
          </a:p>
        </p:txBody>
      </p:sp>
      <p:sp>
        <p:nvSpPr>
          <p:cNvPr id="14" name="Content Placeholder 13"/>
          <p:cNvSpPr>
            <a:spLocks noGrp="1"/>
          </p:cNvSpPr>
          <p:nvPr>
            <p:ph idx="1"/>
          </p:nvPr>
        </p:nvSpPr>
        <p:spPr>
          <a:xfrm>
            <a:off x="3884612" y="1219201"/>
            <a:ext cx="7390050" cy="4322822"/>
          </a:xfrm>
        </p:spPr>
        <p:txBody>
          <a:bodyPr>
            <a:noAutofit/>
          </a:bodyPr>
          <a:lstStyle/>
          <a:p>
            <a:pPr marL="0" indent="0">
              <a:buNone/>
            </a:pPr>
            <a:r>
              <a:rPr lang="en-US" sz="3600" dirty="0"/>
              <a:t>Christ was treated as we deserve, that we might be treated as He deserves. He was condemned for our sins, in which He had no share, that we might be justified by His righteousness, in which we had no share. He suffered the death which was ours, that we might receive the life which was His. “With His stripes we are healed.” </a:t>
            </a:r>
            <a:endParaRPr lang="en-US" sz="3200" dirty="0"/>
          </a:p>
        </p:txBody>
      </p:sp>
      <p:pic>
        <p:nvPicPr>
          <p:cNvPr id="67586" name="Picture 2" descr="5 Prayers for my brother to get well soon - Christian Faith Guide"/>
          <p:cNvPicPr>
            <a:picLocks noChangeAspect="1" noChangeArrowheads="1"/>
          </p:cNvPicPr>
          <p:nvPr/>
        </p:nvPicPr>
        <p:blipFill rotWithShape="1">
          <a:blip r:embed="rId2">
            <a:extLst>
              <a:ext uri="{28A0092B-C50C-407E-A947-70E740481C1C}">
                <a14:useLocalDpi xmlns:a14="http://schemas.microsoft.com/office/drawing/2010/main" val="0"/>
              </a:ext>
            </a:extLst>
          </a:blip>
          <a:srcRect l="45528" r="17787"/>
          <a:stretch/>
        </p:blipFill>
        <p:spPr bwMode="auto">
          <a:xfrm>
            <a:off x="1065212" y="1219200"/>
            <a:ext cx="2514600" cy="4932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9285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152400"/>
            <a:ext cx="10360501" cy="914400"/>
          </a:xfrm>
        </p:spPr>
        <p:txBody>
          <a:bodyPr>
            <a:noAutofit/>
          </a:bodyPr>
          <a:lstStyle/>
          <a:p>
            <a:r>
              <a:rPr lang="en-US" sz="4000" b="1" dirty="0" smtClean="0"/>
              <a:t>The Great Controversy, p. 489</a:t>
            </a:r>
            <a:endParaRPr lang="en-US" sz="4000" b="1" dirty="0"/>
          </a:p>
        </p:txBody>
      </p:sp>
      <p:sp>
        <p:nvSpPr>
          <p:cNvPr id="14" name="Content Placeholder 13"/>
          <p:cNvSpPr>
            <a:spLocks noGrp="1"/>
          </p:cNvSpPr>
          <p:nvPr>
            <p:ph idx="1"/>
          </p:nvPr>
        </p:nvSpPr>
        <p:spPr>
          <a:xfrm>
            <a:off x="914161" y="1071623"/>
            <a:ext cx="5789851" cy="4470400"/>
          </a:xfrm>
        </p:spPr>
        <p:txBody>
          <a:bodyPr>
            <a:noAutofit/>
          </a:bodyPr>
          <a:lstStyle/>
          <a:p>
            <a:pPr marL="0" indent="0">
              <a:buNone/>
            </a:pPr>
            <a:r>
              <a:rPr lang="en-US" sz="3200" dirty="0"/>
              <a:t>“He that </a:t>
            </a:r>
            <a:r>
              <a:rPr lang="en-US" sz="3200" dirty="0" err="1"/>
              <a:t>covereth</a:t>
            </a:r>
            <a:r>
              <a:rPr lang="en-US" sz="3200" dirty="0"/>
              <a:t> his sins shall not prosper: but whoso </a:t>
            </a:r>
            <a:r>
              <a:rPr lang="en-US" sz="3200" dirty="0" err="1"/>
              <a:t>confesseth</a:t>
            </a:r>
            <a:r>
              <a:rPr lang="en-US" sz="3200" dirty="0"/>
              <a:t> and </a:t>
            </a:r>
            <a:r>
              <a:rPr lang="en-US" sz="3200" dirty="0" err="1"/>
              <a:t>forsaketh</a:t>
            </a:r>
            <a:r>
              <a:rPr lang="en-US" sz="3200" dirty="0"/>
              <a:t> them shall have mercy.” </a:t>
            </a:r>
            <a:r>
              <a:rPr lang="en-US" sz="3200" dirty="0">
                <a:hlinkClick r:id="rId2"/>
              </a:rPr>
              <a:t>Proverbs 28:13</a:t>
            </a:r>
            <a:r>
              <a:rPr lang="en-US" sz="3200" dirty="0"/>
              <a:t>. If those who hide and excuse their faults could see how Satan exults over them, how he taunts Christ and holy angels with their course, they would make haste to confess their sins and to put them away. </a:t>
            </a:r>
            <a:endParaRPr lang="en-US" sz="3000" dirty="0"/>
          </a:p>
        </p:txBody>
      </p:sp>
      <p:pic>
        <p:nvPicPr>
          <p:cNvPr id="69634" name="Picture 2" descr="This Meaning of Repent May Surprise You | Christian Meditation"/>
          <p:cNvPicPr>
            <a:picLocks noChangeAspect="1" noChangeArrowheads="1"/>
          </p:cNvPicPr>
          <p:nvPr/>
        </p:nvPicPr>
        <p:blipFill rotWithShape="1">
          <a:blip r:embed="rId3">
            <a:extLst>
              <a:ext uri="{28A0092B-C50C-407E-A947-70E740481C1C}">
                <a14:useLocalDpi xmlns:a14="http://schemas.microsoft.com/office/drawing/2010/main" val="0"/>
              </a:ext>
            </a:extLst>
          </a:blip>
          <a:srcRect l="37131"/>
          <a:stretch/>
        </p:blipFill>
        <p:spPr bwMode="auto">
          <a:xfrm>
            <a:off x="7139946" y="1114926"/>
            <a:ext cx="4764716" cy="4828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909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152400"/>
            <a:ext cx="10360501" cy="914400"/>
          </a:xfrm>
        </p:spPr>
        <p:txBody>
          <a:bodyPr>
            <a:noAutofit/>
          </a:bodyPr>
          <a:lstStyle/>
          <a:p>
            <a:r>
              <a:rPr lang="en-US" sz="4000" b="1" dirty="0" smtClean="0"/>
              <a:t>The Great Controversy, p. 489</a:t>
            </a:r>
            <a:endParaRPr lang="en-US" sz="4000" b="1" dirty="0"/>
          </a:p>
        </p:txBody>
      </p:sp>
      <p:sp>
        <p:nvSpPr>
          <p:cNvPr id="14" name="Content Placeholder 13"/>
          <p:cNvSpPr>
            <a:spLocks noGrp="1"/>
          </p:cNvSpPr>
          <p:nvPr>
            <p:ph idx="1"/>
          </p:nvPr>
        </p:nvSpPr>
        <p:spPr>
          <a:xfrm>
            <a:off x="5561012" y="1071623"/>
            <a:ext cx="5713650" cy="4470400"/>
          </a:xfrm>
        </p:spPr>
        <p:txBody>
          <a:bodyPr>
            <a:noAutofit/>
          </a:bodyPr>
          <a:lstStyle/>
          <a:p>
            <a:pPr marL="0" indent="0">
              <a:buNone/>
            </a:pPr>
            <a:r>
              <a:rPr lang="en-US" sz="3200" dirty="0" smtClean="0"/>
              <a:t>Through </a:t>
            </a:r>
            <a:r>
              <a:rPr lang="en-US" sz="3200" dirty="0"/>
              <a:t>defects in the character, Satan works to gain control of the whole mind, and he knows that if these defects are cherished, he will succeed. Therefore he is constantly seeking to deceive the followers of Christ with his fatal sophistry that it is impossible for them to overcome. </a:t>
            </a:r>
            <a:endParaRPr lang="en-US" sz="3000" dirty="0"/>
          </a:p>
        </p:txBody>
      </p:sp>
      <p:pic>
        <p:nvPicPr>
          <p:cNvPr id="70658" name="Picture 2" descr="The Latter Days: The Fruit of Your Own Way"/>
          <p:cNvPicPr>
            <a:picLocks noChangeAspect="1" noChangeArrowheads="1"/>
          </p:cNvPicPr>
          <p:nvPr/>
        </p:nvPicPr>
        <p:blipFill rotWithShape="1">
          <a:blip r:embed="rId2">
            <a:extLst>
              <a:ext uri="{28A0092B-C50C-407E-A947-70E740481C1C}">
                <a14:useLocalDpi xmlns:a14="http://schemas.microsoft.com/office/drawing/2010/main" val="0"/>
              </a:ext>
            </a:extLst>
          </a:blip>
          <a:srcRect l="10952" t="39328" r="65970" b="937"/>
          <a:stretch/>
        </p:blipFill>
        <p:spPr bwMode="auto">
          <a:xfrm>
            <a:off x="914162" y="1219200"/>
            <a:ext cx="4495800" cy="486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573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Psalm 94:1-3</a:t>
            </a:r>
            <a:endParaRPr lang="en-US" sz="4800" dirty="0"/>
          </a:p>
        </p:txBody>
      </p:sp>
      <p:sp>
        <p:nvSpPr>
          <p:cNvPr id="4" name="Text Placeholder 3"/>
          <p:cNvSpPr>
            <a:spLocks noGrp="1"/>
          </p:cNvSpPr>
          <p:nvPr>
            <p:ph type="body" sz="half" idx="2"/>
          </p:nvPr>
        </p:nvSpPr>
        <p:spPr/>
        <p:txBody>
          <a:bodyPr>
            <a:normAutofit/>
          </a:bodyPr>
          <a:lstStyle/>
          <a:p>
            <a:r>
              <a:rPr lang="en-US" sz="3200" dirty="0" smtClean="0"/>
              <a:t>The JUDGE of all the earth</a:t>
            </a:r>
            <a:endParaRPr lang="en-US" sz="3200" dirty="0"/>
          </a:p>
        </p:txBody>
      </p:sp>
      <p:sp>
        <p:nvSpPr>
          <p:cNvPr id="6" name="TextBox 5"/>
          <p:cNvSpPr txBox="1"/>
          <p:nvPr/>
        </p:nvSpPr>
        <p:spPr>
          <a:xfrm>
            <a:off x="303212" y="609600"/>
            <a:ext cx="5410200" cy="5632311"/>
          </a:xfrm>
          <a:prstGeom prst="rect">
            <a:avLst/>
          </a:prstGeom>
          <a:noFill/>
        </p:spPr>
        <p:txBody>
          <a:bodyPr wrap="square" rtlCol="0">
            <a:spAutoFit/>
          </a:bodyPr>
          <a:lstStyle/>
          <a:p>
            <a:r>
              <a:rPr lang="en-US" sz="3600" b="1" dirty="0"/>
              <a:t>94 </a:t>
            </a:r>
            <a:r>
              <a:rPr lang="en-US" sz="3600" dirty="0"/>
              <a:t>O Lord God, to whom vengeance </a:t>
            </a:r>
            <a:r>
              <a:rPr lang="en-US" sz="3600" dirty="0" err="1"/>
              <a:t>belongeth</a:t>
            </a:r>
            <a:r>
              <a:rPr lang="en-US" sz="3600" dirty="0"/>
              <a:t>; O God, to whom vengeance </a:t>
            </a:r>
            <a:r>
              <a:rPr lang="en-US" sz="3600" dirty="0" err="1"/>
              <a:t>belongeth</a:t>
            </a:r>
            <a:r>
              <a:rPr lang="en-US" sz="3600" dirty="0"/>
              <a:t>, shew thyself.</a:t>
            </a:r>
          </a:p>
          <a:p>
            <a:r>
              <a:rPr lang="en-US" sz="3600" b="1" baseline="30000" dirty="0"/>
              <a:t>2 </a:t>
            </a:r>
            <a:r>
              <a:rPr lang="en-US" sz="3600" dirty="0"/>
              <a:t>Lift up thyself, thou judge of the earth: render a reward to the proud.</a:t>
            </a:r>
          </a:p>
          <a:p>
            <a:r>
              <a:rPr lang="en-US" sz="3600" b="1" baseline="30000" dirty="0"/>
              <a:t>3 </a:t>
            </a:r>
            <a:r>
              <a:rPr lang="en-US" sz="3600" cap="small" dirty="0"/>
              <a:t>Lord</a:t>
            </a:r>
            <a:r>
              <a:rPr lang="en-US" sz="3600" dirty="0"/>
              <a:t>, how long shall the wicked, how long shall the wicked triumph?</a:t>
            </a:r>
          </a:p>
        </p:txBody>
      </p:sp>
    </p:spTree>
    <p:extLst>
      <p:ext uri="{BB962C8B-B14F-4D97-AF65-F5344CB8AC3E}">
        <p14:creationId xmlns:p14="http://schemas.microsoft.com/office/powerpoint/2010/main" val="3509141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4162" y="152400"/>
            <a:ext cx="10360501" cy="914400"/>
          </a:xfrm>
        </p:spPr>
        <p:txBody>
          <a:bodyPr>
            <a:noAutofit/>
          </a:bodyPr>
          <a:lstStyle/>
          <a:p>
            <a:r>
              <a:rPr lang="en-US" sz="4000" b="1" dirty="0" smtClean="0"/>
              <a:t>The Great Controversy, p. 489</a:t>
            </a:r>
            <a:endParaRPr lang="en-US" sz="4000" b="1" dirty="0"/>
          </a:p>
        </p:txBody>
      </p:sp>
      <p:sp>
        <p:nvSpPr>
          <p:cNvPr id="14" name="Content Placeholder 13"/>
          <p:cNvSpPr>
            <a:spLocks noGrp="1"/>
          </p:cNvSpPr>
          <p:nvPr>
            <p:ph idx="1"/>
          </p:nvPr>
        </p:nvSpPr>
        <p:spPr>
          <a:xfrm>
            <a:off x="455613" y="1066800"/>
            <a:ext cx="7010400" cy="4627623"/>
          </a:xfrm>
        </p:spPr>
        <p:txBody>
          <a:bodyPr>
            <a:noAutofit/>
          </a:bodyPr>
          <a:lstStyle/>
          <a:p>
            <a:pPr marL="0" indent="0">
              <a:buNone/>
            </a:pPr>
            <a:r>
              <a:rPr lang="en-US" sz="3200" dirty="0" smtClean="0"/>
              <a:t>But </a:t>
            </a:r>
            <a:r>
              <a:rPr lang="en-US" sz="3200" dirty="0"/>
              <a:t>Jesus pleads in their behalf His wounded hands, His bruised body; and He declares to all who would follow Him: “My grace is sufficient for thee.” </a:t>
            </a:r>
            <a:r>
              <a:rPr lang="en-US" sz="3200" dirty="0">
                <a:hlinkClick r:id="rId2"/>
              </a:rPr>
              <a:t>2 Corinthians 12:9</a:t>
            </a:r>
            <a:r>
              <a:rPr lang="en-US" sz="3200" dirty="0"/>
              <a:t>. “Take My yoke upon you, and learn of Me; for I am meek and lowly in heart: and ye shall find rest unto your souls. For My yoke is easy, and My burden is light.” </a:t>
            </a:r>
            <a:r>
              <a:rPr lang="en-US" sz="3200" dirty="0">
                <a:hlinkClick r:id="rId3"/>
              </a:rPr>
              <a:t>Matthew 11:29, 30</a:t>
            </a:r>
            <a:r>
              <a:rPr lang="en-US" sz="3200" dirty="0"/>
              <a:t>. Let none, then, regard their defects as incurable. God will give faith and grace to overcome them. </a:t>
            </a:r>
            <a:endParaRPr lang="en-US" dirty="0"/>
          </a:p>
        </p:txBody>
      </p:sp>
      <p:pic>
        <p:nvPicPr>
          <p:cNvPr id="68610" name="Picture 2" descr="Have you passed the 'Thomas Test&quot; of Christianity? Divine Mercy Sun. 2017"/>
          <p:cNvPicPr>
            <a:picLocks noChangeAspect="1" noChangeArrowheads="1"/>
          </p:cNvPicPr>
          <p:nvPr/>
        </p:nvPicPr>
        <p:blipFill rotWithShape="1">
          <a:blip r:embed="rId4">
            <a:extLst>
              <a:ext uri="{28A0092B-C50C-407E-A947-70E740481C1C}">
                <a14:useLocalDpi xmlns:a14="http://schemas.microsoft.com/office/drawing/2010/main" val="0"/>
              </a:ext>
            </a:extLst>
          </a:blip>
          <a:srcRect l="14532" r="12368"/>
          <a:stretch/>
        </p:blipFill>
        <p:spPr bwMode="auto">
          <a:xfrm>
            <a:off x="7540625" y="1455297"/>
            <a:ext cx="4648200" cy="4239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7663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93737" y="304800"/>
            <a:ext cx="10360501" cy="914400"/>
          </a:xfrm>
        </p:spPr>
        <p:txBody>
          <a:bodyPr>
            <a:noAutofit/>
          </a:bodyPr>
          <a:lstStyle/>
          <a:p>
            <a:r>
              <a:rPr lang="en-US" sz="3900" b="1" dirty="0" smtClean="0"/>
              <a:t>Testimonies for the Church V.5, p. 472-3</a:t>
            </a:r>
            <a:endParaRPr lang="en-US" sz="3900" b="1" dirty="0"/>
          </a:p>
        </p:txBody>
      </p:sp>
      <p:sp>
        <p:nvSpPr>
          <p:cNvPr id="14" name="Content Placeholder 13"/>
          <p:cNvSpPr>
            <a:spLocks noGrp="1"/>
          </p:cNvSpPr>
          <p:nvPr>
            <p:ph idx="1"/>
          </p:nvPr>
        </p:nvSpPr>
        <p:spPr>
          <a:xfrm>
            <a:off x="6627812" y="1219200"/>
            <a:ext cx="4646850" cy="4322823"/>
          </a:xfrm>
        </p:spPr>
        <p:txBody>
          <a:bodyPr>
            <a:noAutofit/>
          </a:bodyPr>
          <a:lstStyle/>
          <a:p>
            <a:pPr marL="0" indent="0">
              <a:buNone/>
            </a:pPr>
            <a:r>
              <a:rPr lang="en-US" sz="3200" dirty="0"/>
              <a:t> Those who will be true to God and to duty will be menaced, denounced, and proscribed. They will “be betrayed both by parents, and brethren, and kinsfolks, and friends.” </a:t>
            </a:r>
            <a:r>
              <a:rPr lang="en-US" sz="3200" dirty="0" smtClean="0"/>
              <a:t>Their </a:t>
            </a:r>
            <a:r>
              <a:rPr lang="en-US" sz="3200" dirty="0"/>
              <a:t>only hope is in the mercy of God; their only defense will be prayer. </a:t>
            </a:r>
          </a:p>
        </p:txBody>
      </p:sp>
      <p:pic>
        <p:nvPicPr>
          <p:cNvPr id="56322" name="Picture 2" descr="JenningsWire | The World Of Suc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2" y="1547539"/>
            <a:ext cx="5943596"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288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93737" y="304800"/>
            <a:ext cx="10360501" cy="914400"/>
          </a:xfrm>
        </p:spPr>
        <p:txBody>
          <a:bodyPr>
            <a:noAutofit/>
          </a:bodyPr>
          <a:lstStyle/>
          <a:p>
            <a:r>
              <a:rPr lang="en-US" sz="3900" b="1" dirty="0" smtClean="0"/>
              <a:t>Testimonies for the Church V.5, p. 472-3</a:t>
            </a:r>
            <a:endParaRPr lang="en-US" sz="3900" b="1" dirty="0"/>
          </a:p>
        </p:txBody>
      </p:sp>
      <p:sp>
        <p:nvSpPr>
          <p:cNvPr id="14" name="Content Placeholder 13"/>
          <p:cNvSpPr>
            <a:spLocks noGrp="1"/>
          </p:cNvSpPr>
          <p:nvPr>
            <p:ph idx="1"/>
          </p:nvPr>
        </p:nvSpPr>
        <p:spPr>
          <a:xfrm>
            <a:off x="914161" y="1219200"/>
            <a:ext cx="6247051" cy="5105400"/>
          </a:xfrm>
        </p:spPr>
        <p:txBody>
          <a:bodyPr>
            <a:noAutofit/>
          </a:bodyPr>
          <a:lstStyle/>
          <a:p>
            <a:pPr marL="0" indent="0">
              <a:buNone/>
            </a:pPr>
            <a:r>
              <a:rPr lang="en-US" sz="3200" dirty="0" smtClean="0"/>
              <a:t>As </a:t>
            </a:r>
            <a:r>
              <a:rPr lang="en-US" sz="3200" dirty="0"/>
              <a:t>Joshua was pleading before the Angel, so the remnant church, with brokenness of heart and earnest faith, will plead for pardon and deliverance through Jesus their Advocate. They are fully conscious of the sinfulness of their lives, they see their weakness and unworthiness, and as they look upon themselves they are ready to despair. </a:t>
            </a:r>
          </a:p>
        </p:txBody>
      </p:sp>
      <p:pic>
        <p:nvPicPr>
          <p:cNvPr id="71682" name="Picture 2" descr="Why are all of our righteous acts considered filthy ra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1219200"/>
            <a:ext cx="4791839" cy="4791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01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93737" y="304800"/>
            <a:ext cx="10360501" cy="685800"/>
          </a:xfrm>
        </p:spPr>
        <p:txBody>
          <a:bodyPr>
            <a:noAutofit/>
          </a:bodyPr>
          <a:lstStyle/>
          <a:p>
            <a:r>
              <a:rPr lang="en-US" sz="3900" b="1" dirty="0" smtClean="0"/>
              <a:t>Testimonies for the Church V.5, p. 473-4</a:t>
            </a:r>
            <a:endParaRPr lang="en-US" sz="3900" b="1" dirty="0"/>
          </a:p>
        </p:txBody>
      </p:sp>
      <p:sp>
        <p:nvSpPr>
          <p:cNvPr id="14" name="Content Placeholder 13"/>
          <p:cNvSpPr>
            <a:spLocks noGrp="1"/>
          </p:cNvSpPr>
          <p:nvPr>
            <p:ph idx="1"/>
          </p:nvPr>
        </p:nvSpPr>
        <p:spPr>
          <a:xfrm>
            <a:off x="4875212" y="1143000"/>
            <a:ext cx="6341343" cy="5257800"/>
          </a:xfrm>
        </p:spPr>
        <p:txBody>
          <a:bodyPr>
            <a:noAutofit/>
          </a:bodyPr>
          <a:lstStyle/>
          <a:p>
            <a:pPr marL="0" indent="0">
              <a:buNone/>
            </a:pPr>
            <a:r>
              <a:rPr lang="en-US" sz="3200" dirty="0"/>
              <a:t>The tempter stands by to accuse them, as he stood by to resist Joshua. </a:t>
            </a:r>
            <a:r>
              <a:rPr lang="en-US" sz="3200" dirty="0" smtClean="0"/>
              <a:t>He </a:t>
            </a:r>
            <a:r>
              <a:rPr lang="en-US" sz="3200" dirty="0"/>
              <a:t>points to their filthy garments, their defective characters. He presents their weakness and folly, their sins of ingratitude, their unlikeness to Christ, which has dishonored their Redeemer. </a:t>
            </a:r>
            <a:r>
              <a:rPr lang="en-US" sz="3200" dirty="0" smtClean="0"/>
              <a:t>…</a:t>
            </a:r>
            <a:endParaRPr lang="en-US" sz="3200" dirty="0"/>
          </a:p>
        </p:txBody>
      </p:sp>
      <p:pic>
        <p:nvPicPr>
          <p:cNvPr id="55298" name="Picture 2" descr="What's the benefit of putting a slice of lemon into the water bottle ..."/>
          <p:cNvPicPr>
            <a:picLocks noChangeAspect="1" noChangeArrowheads="1"/>
          </p:cNvPicPr>
          <p:nvPr/>
        </p:nvPicPr>
        <p:blipFill rotWithShape="1">
          <a:blip r:embed="rId2">
            <a:extLst>
              <a:ext uri="{28A0092B-C50C-407E-A947-70E740481C1C}">
                <a14:useLocalDpi xmlns:a14="http://schemas.microsoft.com/office/drawing/2010/main" val="0"/>
              </a:ext>
            </a:extLst>
          </a:blip>
          <a:srcRect l="17004" r="8123"/>
          <a:stretch/>
        </p:blipFill>
        <p:spPr bwMode="auto">
          <a:xfrm>
            <a:off x="896160" y="1295400"/>
            <a:ext cx="381000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351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93737" y="304800"/>
            <a:ext cx="10360501" cy="685800"/>
          </a:xfrm>
        </p:spPr>
        <p:txBody>
          <a:bodyPr>
            <a:noAutofit/>
          </a:bodyPr>
          <a:lstStyle/>
          <a:p>
            <a:r>
              <a:rPr lang="en-US" sz="3900" b="1" dirty="0" smtClean="0"/>
              <a:t>Testimonies for the Church V.5, p. 473-4</a:t>
            </a:r>
            <a:endParaRPr lang="en-US" sz="3900" b="1" dirty="0"/>
          </a:p>
        </p:txBody>
      </p:sp>
      <p:sp>
        <p:nvSpPr>
          <p:cNvPr id="14" name="Content Placeholder 13"/>
          <p:cNvSpPr>
            <a:spLocks noGrp="1"/>
          </p:cNvSpPr>
          <p:nvPr>
            <p:ph idx="1"/>
          </p:nvPr>
        </p:nvSpPr>
        <p:spPr>
          <a:xfrm>
            <a:off x="914161" y="990600"/>
            <a:ext cx="5942251" cy="4551423"/>
          </a:xfrm>
        </p:spPr>
        <p:txBody>
          <a:bodyPr>
            <a:noAutofit/>
          </a:bodyPr>
          <a:lstStyle/>
          <a:p>
            <a:pPr marL="0" indent="0">
              <a:buNone/>
            </a:pPr>
            <a:r>
              <a:rPr lang="en-US" sz="3200" dirty="0" smtClean="0"/>
              <a:t>The </a:t>
            </a:r>
            <a:r>
              <a:rPr lang="en-US" sz="3200" dirty="0"/>
              <a:t>people of God have been in many respects very faulty. Satan has an accurate knowledge of the sins which he has tempted them to commit, and he presents these in the most exaggerated light, declaring</a:t>
            </a:r>
            <a:r>
              <a:rPr lang="en-US" sz="3200" dirty="0" smtClean="0"/>
              <a:t>: </a:t>
            </a:r>
            <a:r>
              <a:rPr lang="en-US" sz="3200" dirty="0"/>
              <a:t>‘Will God banish me and my angels from His presence, and yet reward those who have been guilty of the same sins? Thou canst not do this, O Lord, in justice. </a:t>
            </a:r>
            <a:endParaRPr lang="en-US" sz="3200" dirty="0"/>
          </a:p>
        </p:txBody>
      </p:sp>
      <p:pic>
        <p:nvPicPr>
          <p:cNvPr id="72706" name="Picture 2" descr="&quot;The Accuser&quot; April 15 - Soul Survival"/>
          <p:cNvPicPr>
            <a:picLocks noChangeAspect="1" noChangeArrowheads="1"/>
          </p:cNvPicPr>
          <p:nvPr/>
        </p:nvPicPr>
        <p:blipFill rotWithShape="1">
          <a:blip r:embed="rId2">
            <a:extLst>
              <a:ext uri="{28A0092B-C50C-407E-A947-70E740481C1C}">
                <a14:useLocalDpi xmlns:a14="http://schemas.microsoft.com/office/drawing/2010/main" val="0"/>
              </a:ext>
            </a:extLst>
          </a:blip>
          <a:srcRect l="7902" t="18471" r="11724" b="12739"/>
          <a:stretch/>
        </p:blipFill>
        <p:spPr bwMode="auto">
          <a:xfrm>
            <a:off x="7520438" y="1295400"/>
            <a:ext cx="3733800" cy="4688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955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93737" y="304800"/>
            <a:ext cx="10360501" cy="685800"/>
          </a:xfrm>
        </p:spPr>
        <p:txBody>
          <a:bodyPr>
            <a:noAutofit/>
          </a:bodyPr>
          <a:lstStyle/>
          <a:p>
            <a:r>
              <a:rPr lang="en-US" sz="3900" b="1" dirty="0" smtClean="0"/>
              <a:t>Testimonies for the Church V.5, p. 474</a:t>
            </a:r>
            <a:endParaRPr lang="en-US" sz="3900" b="1" dirty="0"/>
          </a:p>
        </p:txBody>
      </p:sp>
      <p:sp>
        <p:nvSpPr>
          <p:cNvPr id="14" name="Content Placeholder 13"/>
          <p:cNvSpPr>
            <a:spLocks noGrp="1"/>
          </p:cNvSpPr>
          <p:nvPr>
            <p:ph idx="1"/>
          </p:nvPr>
        </p:nvSpPr>
        <p:spPr>
          <a:xfrm>
            <a:off x="914161" y="990600"/>
            <a:ext cx="10360501" cy="4551423"/>
          </a:xfrm>
        </p:spPr>
        <p:txBody>
          <a:bodyPr>
            <a:noAutofit/>
          </a:bodyPr>
          <a:lstStyle/>
          <a:p>
            <a:pPr marL="0" indent="0">
              <a:buNone/>
            </a:pPr>
            <a:r>
              <a:rPr lang="en-US" sz="3200" dirty="0" smtClean="0"/>
              <a:t>Thy </a:t>
            </a:r>
            <a:r>
              <a:rPr lang="en-US" sz="3200" dirty="0"/>
              <a:t>throne will not stand in righteousness and judgment. Justice demands that sentence be pronounced against them.’ </a:t>
            </a:r>
            <a:endParaRPr lang="en-US" sz="3200" dirty="0" smtClean="0"/>
          </a:p>
          <a:p>
            <a:pPr marL="0" indent="0">
              <a:buNone/>
            </a:pPr>
            <a:r>
              <a:rPr lang="en-US" sz="3200" dirty="0" smtClean="0"/>
              <a:t>But </a:t>
            </a:r>
            <a:r>
              <a:rPr lang="en-US" sz="3200" dirty="0"/>
              <a:t>while the followers of Christ have sinned, they have not given themselves to the control of evil. They have put away their sins, and have sought the Lord in humility and contrition, and the divine Advocate pleads in their behalf. He who has been most abused by their ingratitude, who knows their sin, and also their repentance, declares: ‘The Lord rebuke thee, O Satan. I gave My life for these souls. They are graven upon the palms of My hands.’</a:t>
            </a:r>
          </a:p>
        </p:txBody>
      </p:sp>
    </p:spTree>
    <p:extLst>
      <p:ext uri="{BB962C8B-B14F-4D97-AF65-F5344CB8AC3E}">
        <p14:creationId xmlns:p14="http://schemas.microsoft.com/office/powerpoint/2010/main" val="104138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93737" y="304800"/>
            <a:ext cx="10360501" cy="914400"/>
          </a:xfrm>
        </p:spPr>
        <p:txBody>
          <a:bodyPr>
            <a:noAutofit/>
          </a:bodyPr>
          <a:lstStyle/>
          <a:p>
            <a:r>
              <a:rPr lang="en-US" sz="4000" b="1" dirty="0" smtClean="0"/>
              <a:t>The Desire of Ages, p. 25</a:t>
            </a:r>
            <a:endParaRPr lang="en-US" sz="4000" b="1" dirty="0"/>
          </a:p>
        </p:txBody>
      </p:sp>
      <p:sp>
        <p:nvSpPr>
          <p:cNvPr id="14" name="Content Placeholder 13"/>
          <p:cNvSpPr>
            <a:spLocks noGrp="1"/>
          </p:cNvSpPr>
          <p:nvPr>
            <p:ph idx="1"/>
          </p:nvPr>
        </p:nvSpPr>
        <p:spPr>
          <a:xfrm>
            <a:off x="4990541" y="1219200"/>
            <a:ext cx="5523472" cy="4322823"/>
          </a:xfrm>
        </p:spPr>
        <p:txBody>
          <a:bodyPr>
            <a:noAutofit/>
          </a:bodyPr>
          <a:lstStyle/>
          <a:p>
            <a:pPr marL="0" indent="0">
              <a:buNone/>
            </a:pPr>
            <a:r>
              <a:rPr lang="en-US" sz="3200" dirty="0"/>
              <a:t>By His life and His death, Christ has achieved even more than recovery from the ruin wrought through sin. It was Satan's purpose to bring about an eternal separation between God and man; but in Christ we become more closely united to God than if we had never </a:t>
            </a:r>
            <a:r>
              <a:rPr lang="en-US" sz="3200" dirty="0" smtClean="0"/>
              <a:t>fallen.  </a:t>
            </a:r>
            <a:endParaRPr lang="en-US" dirty="0"/>
          </a:p>
        </p:txBody>
      </p:sp>
      <p:pic>
        <p:nvPicPr>
          <p:cNvPr id="73730" name="Picture 2" descr="Matt. 1:23"/>
          <p:cNvPicPr>
            <a:picLocks noChangeAspect="1" noChangeArrowheads="1"/>
          </p:cNvPicPr>
          <p:nvPr/>
        </p:nvPicPr>
        <p:blipFill rotWithShape="1">
          <a:blip r:embed="rId2">
            <a:extLst>
              <a:ext uri="{28A0092B-C50C-407E-A947-70E740481C1C}">
                <a14:useLocalDpi xmlns:a14="http://schemas.microsoft.com/office/drawing/2010/main" val="0"/>
              </a:ext>
            </a:extLst>
          </a:blip>
          <a:srcRect l="57278"/>
          <a:stretch/>
        </p:blipFill>
        <p:spPr bwMode="auto">
          <a:xfrm>
            <a:off x="1141412" y="1203158"/>
            <a:ext cx="3838684" cy="5042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803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93737" y="304800"/>
            <a:ext cx="10360501" cy="914400"/>
          </a:xfrm>
        </p:spPr>
        <p:txBody>
          <a:bodyPr>
            <a:noAutofit/>
          </a:bodyPr>
          <a:lstStyle/>
          <a:p>
            <a:r>
              <a:rPr lang="en-US" sz="4000" b="1" dirty="0" smtClean="0"/>
              <a:t>The Desire of Ages, p. 25</a:t>
            </a:r>
            <a:endParaRPr lang="en-US" sz="4000" b="1" dirty="0"/>
          </a:p>
        </p:txBody>
      </p:sp>
      <p:sp>
        <p:nvSpPr>
          <p:cNvPr id="14" name="Content Placeholder 13"/>
          <p:cNvSpPr>
            <a:spLocks noGrp="1"/>
          </p:cNvSpPr>
          <p:nvPr>
            <p:ph idx="1"/>
          </p:nvPr>
        </p:nvSpPr>
        <p:spPr>
          <a:xfrm>
            <a:off x="914161" y="1219200"/>
            <a:ext cx="6018451" cy="4322823"/>
          </a:xfrm>
        </p:spPr>
        <p:txBody>
          <a:bodyPr>
            <a:noAutofit/>
          </a:bodyPr>
          <a:lstStyle/>
          <a:p>
            <a:pPr marL="0" indent="0">
              <a:buNone/>
            </a:pPr>
            <a:r>
              <a:rPr lang="en-US" sz="3200" dirty="0" smtClean="0"/>
              <a:t>In </a:t>
            </a:r>
            <a:r>
              <a:rPr lang="en-US" sz="3200" dirty="0"/>
              <a:t>taking our nature, the </a:t>
            </a:r>
            <a:r>
              <a:rPr lang="en-US" sz="3200" dirty="0" err="1"/>
              <a:t>Saviour</a:t>
            </a:r>
            <a:r>
              <a:rPr lang="en-US" sz="3200" dirty="0"/>
              <a:t> has bound Himself to humanity by a tie that is never to be broken. Through the eternal ages He is linked with us. “God so loved the world, that He gave His only-begotten Son.” </a:t>
            </a:r>
            <a:r>
              <a:rPr lang="en-US" sz="3200" dirty="0">
                <a:hlinkClick r:id="rId2"/>
              </a:rPr>
              <a:t>John 3:16</a:t>
            </a:r>
            <a:r>
              <a:rPr lang="en-US" sz="3200" dirty="0"/>
              <a:t>. He gave Him not only to bear our sins, and to die as our sacrifice; He gave Him to the fallen race. </a:t>
            </a:r>
            <a:endParaRPr lang="en-US" dirty="0"/>
          </a:p>
        </p:txBody>
      </p:sp>
      <p:pic>
        <p:nvPicPr>
          <p:cNvPr id="74756" name="Picture 4" descr="Samaritans Reject the Savior - Jesus.Christ.org"/>
          <p:cNvPicPr>
            <a:picLocks noChangeAspect="1" noChangeArrowheads="1"/>
          </p:cNvPicPr>
          <p:nvPr/>
        </p:nvPicPr>
        <p:blipFill rotWithShape="1">
          <a:blip r:embed="rId3">
            <a:extLst>
              <a:ext uri="{28A0092B-C50C-407E-A947-70E740481C1C}">
                <a14:useLocalDpi xmlns:a14="http://schemas.microsoft.com/office/drawing/2010/main" val="0"/>
              </a:ext>
            </a:extLst>
          </a:blip>
          <a:srcRect l="21941" r="35865"/>
          <a:stretch/>
        </p:blipFill>
        <p:spPr bwMode="auto">
          <a:xfrm>
            <a:off x="7313612" y="1343403"/>
            <a:ext cx="2657353" cy="4198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10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93737" y="304800"/>
            <a:ext cx="10360501" cy="914400"/>
          </a:xfrm>
        </p:spPr>
        <p:txBody>
          <a:bodyPr>
            <a:noAutofit/>
          </a:bodyPr>
          <a:lstStyle/>
          <a:p>
            <a:r>
              <a:rPr lang="en-US" sz="4000" b="1" dirty="0" smtClean="0"/>
              <a:t>The Desire of Ages, p. 25</a:t>
            </a:r>
            <a:endParaRPr lang="en-US" sz="4000" b="1" dirty="0"/>
          </a:p>
        </p:txBody>
      </p:sp>
      <p:sp>
        <p:nvSpPr>
          <p:cNvPr id="14" name="Content Placeholder 13"/>
          <p:cNvSpPr>
            <a:spLocks noGrp="1"/>
          </p:cNvSpPr>
          <p:nvPr>
            <p:ph idx="1"/>
          </p:nvPr>
        </p:nvSpPr>
        <p:spPr>
          <a:xfrm>
            <a:off x="914161" y="1447800"/>
            <a:ext cx="10360501" cy="4094223"/>
          </a:xfrm>
        </p:spPr>
        <p:txBody>
          <a:bodyPr>
            <a:noAutofit/>
          </a:bodyPr>
          <a:lstStyle/>
          <a:p>
            <a:pPr marL="0" indent="0">
              <a:buNone/>
            </a:pPr>
            <a:r>
              <a:rPr lang="en-US" sz="3200" dirty="0" smtClean="0"/>
              <a:t>To </a:t>
            </a:r>
            <a:r>
              <a:rPr lang="en-US" sz="3200" dirty="0"/>
              <a:t>assure us of His immutable counsel of peace, God gave His only-begotten Son to become one of the human family, forever to retain His human nature. This is the pledge that God will fulfill His word. “Unto </a:t>
            </a:r>
            <a:r>
              <a:rPr lang="en-US" sz="3200" i="1" dirty="0"/>
              <a:t>us</a:t>
            </a:r>
            <a:r>
              <a:rPr lang="en-US" sz="3200" dirty="0"/>
              <a:t> a child is born, unto </a:t>
            </a:r>
            <a:r>
              <a:rPr lang="en-US" sz="3200" i="1" dirty="0"/>
              <a:t>us</a:t>
            </a:r>
            <a:r>
              <a:rPr lang="en-US" sz="3200" dirty="0"/>
              <a:t> a son is given: and the government shall be upon His shoulder.” God has adopted human nature in the person of His Son, and has carried the same into the highest heaven. It is the “Son of man” who shares the throne of the universe. It is the “Son of man” whose name shall be called, “Wonderful, Counselor, The mighty God, The everlasting Father, The Prince of Peace.” </a:t>
            </a:r>
            <a:r>
              <a:rPr lang="en-US" sz="3200" dirty="0">
                <a:hlinkClick r:id="rId2"/>
              </a:rPr>
              <a:t>Isaiah 9:6</a:t>
            </a:r>
            <a:r>
              <a:rPr lang="en-US" sz="3200" dirty="0"/>
              <a:t>. </a:t>
            </a:r>
            <a:endParaRPr lang="en-US" dirty="0"/>
          </a:p>
        </p:txBody>
      </p:sp>
    </p:spTree>
    <p:extLst>
      <p:ext uri="{BB962C8B-B14F-4D97-AF65-F5344CB8AC3E}">
        <p14:creationId xmlns:p14="http://schemas.microsoft.com/office/powerpoint/2010/main" val="831327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93737" y="304800"/>
            <a:ext cx="10360501" cy="914400"/>
          </a:xfrm>
        </p:spPr>
        <p:txBody>
          <a:bodyPr>
            <a:noAutofit/>
          </a:bodyPr>
          <a:lstStyle/>
          <a:p>
            <a:r>
              <a:rPr lang="en-US" sz="4000" b="1" dirty="0" smtClean="0"/>
              <a:t>The Desire of Ages, p. 25</a:t>
            </a:r>
            <a:endParaRPr lang="en-US" sz="4000" b="1" dirty="0"/>
          </a:p>
        </p:txBody>
      </p:sp>
      <p:sp>
        <p:nvSpPr>
          <p:cNvPr id="14" name="Content Placeholder 13"/>
          <p:cNvSpPr>
            <a:spLocks noGrp="1"/>
          </p:cNvSpPr>
          <p:nvPr>
            <p:ph idx="1"/>
          </p:nvPr>
        </p:nvSpPr>
        <p:spPr>
          <a:xfrm>
            <a:off x="914161" y="1219200"/>
            <a:ext cx="10360501" cy="4322823"/>
          </a:xfrm>
        </p:spPr>
        <p:txBody>
          <a:bodyPr>
            <a:noAutofit/>
          </a:bodyPr>
          <a:lstStyle/>
          <a:p>
            <a:pPr marL="0" indent="0">
              <a:buNone/>
            </a:pPr>
            <a:r>
              <a:rPr lang="en-US" sz="3200" dirty="0" smtClean="0"/>
              <a:t>The </a:t>
            </a:r>
            <a:r>
              <a:rPr lang="en-US" sz="3200" dirty="0"/>
              <a:t>I AM is the </a:t>
            </a:r>
            <a:r>
              <a:rPr lang="en-US" sz="3200" dirty="0" err="1"/>
              <a:t>Daysman</a:t>
            </a:r>
            <a:r>
              <a:rPr lang="en-US" sz="3200" dirty="0"/>
              <a:t> between God and humanity, laying His hand upon both. He who is “holy, harmless, undefiled, separate from sinners,” is not ashamed to call us brethren. </a:t>
            </a:r>
            <a:r>
              <a:rPr lang="en-US" sz="3200" dirty="0">
                <a:hlinkClick r:id="rId2"/>
              </a:rPr>
              <a:t>Hebrews 7:26</a:t>
            </a:r>
            <a:r>
              <a:rPr lang="en-US" sz="3200" dirty="0"/>
              <a:t>; </a:t>
            </a:r>
            <a:r>
              <a:rPr lang="en-US" sz="3200" dirty="0">
                <a:hlinkClick r:id="rId3"/>
              </a:rPr>
              <a:t>2:11</a:t>
            </a:r>
            <a:r>
              <a:rPr lang="en-US" sz="3200" dirty="0"/>
              <a:t>. In Christ the family of earth and the family of heaven are bound together. Christ glorified is our brother. Heaven is enshrined in humanity, and humanity is enfolded in the bosom of Infinite Love. </a:t>
            </a:r>
            <a:endParaRPr lang="en-US" dirty="0"/>
          </a:p>
        </p:txBody>
      </p:sp>
      <p:sp>
        <p:nvSpPr>
          <p:cNvPr id="4" name="Snip Diagonal Corner Rectangle 3"/>
          <p:cNvSpPr/>
          <p:nvPr/>
        </p:nvSpPr>
        <p:spPr>
          <a:xfrm>
            <a:off x="150812" y="152400"/>
            <a:ext cx="11811000" cy="6391113"/>
          </a:xfrm>
          <a:prstGeom prst="snip2DiagRect">
            <a:avLst/>
          </a:prstGeom>
          <a:blipFill>
            <a:blip r:embed="rId4"/>
            <a:tile tx="0" ty="0" sx="100000" sy="100000" flip="none" algn="tl"/>
          </a:blip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dirty="0" smtClean="0">
                <a:solidFill>
                  <a:schemeClr val="bg1"/>
                </a:solidFill>
              </a:rPr>
              <a:t>The word “</a:t>
            </a:r>
            <a:r>
              <a:rPr lang="en-US" sz="3400" dirty="0" err="1" smtClean="0">
                <a:solidFill>
                  <a:schemeClr val="bg1"/>
                </a:solidFill>
              </a:rPr>
              <a:t>daysman</a:t>
            </a:r>
            <a:r>
              <a:rPr lang="en-US" sz="3400" dirty="0" smtClean="0">
                <a:solidFill>
                  <a:schemeClr val="bg1"/>
                </a:solidFill>
              </a:rPr>
              <a:t>” here is probably a reference to Job 9, where Job is speaking of his relationship to God:</a:t>
            </a:r>
          </a:p>
          <a:p>
            <a:pPr marL="571500" indent="-571500">
              <a:buFont typeface="Arial" panose="020B0604020202020204" pitchFamily="34" charset="0"/>
              <a:buChar char="•"/>
            </a:pPr>
            <a:r>
              <a:rPr lang="en-US" sz="3400" i="1" dirty="0" smtClean="0">
                <a:solidFill>
                  <a:schemeClr val="bg1"/>
                </a:solidFill>
              </a:rPr>
              <a:t> </a:t>
            </a:r>
            <a:r>
              <a:rPr lang="en-US" sz="3400" b="1" i="1" baseline="30000" dirty="0">
                <a:solidFill>
                  <a:schemeClr val="bg1"/>
                </a:solidFill>
              </a:rPr>
              <a:t>32 </a:t>
            </a:r>
            <a:r>
              <a:rPr lang="en-US" sz="3400" i="1" dirty="0">
                <a:solidFill>
                  <a:schemeClr val="bg1"/>
                </a:solidFill>
              </a:rPr>
              <a:t>For he is not a man, as I am, that I should answer him, and we should come together in judgment.</a:t>
            </a:r>
          </a:p>
          <a:p>
            <a:pPr marL="571500" indent="-571500">
              <a:buFont typeface="Arial" panose="020B0604020202020204" pitchFamily="34" charset="0"/>
              <a:buChar char="•"/>
            </a:pPr>
            <a:r>
              <a:rPr lang="en-US" sz="3400" b="1" i="1" baseline="30000" dirty="0">
                <a:solidFill>
                  <a:schemeClr val="bg1"/>
                </a:solidFill>
              </a:rPr>
              <a:t>33 </a:t>
            </a:r>
            <a:r>
              <a:rPr lang="en-US" sz="3400" i="1" dirty="0">
                <a:solidFill>
                  <a:schemeClr val="bg1"/>
                </a:solidFill>
              </a:rPr>
              <a:t>Neither is there any </a:t>
            </a:r>
            <a:r>
              <a:rPr lang="en-US" sz="3400" i="1" dirty="0" err="1">
                <a:solidFill>
                  <a:schemeClr val="bg1"/>
                </a:solidFill>
              </a:rPr>
              <a:t>daysman</a:t>
            </a:r>
            <a:r>
              <a:rPr lang="en-US" sz="3400" i="1" dirty="0">
                <a:solidFill>
                  <a:schemeClr val="bg1"/>
                </a:solidFill>
              </a:rPr>
              <a:t> betwixt us, that might lay his hand upon us both</a:t>
            </a:r>
            <a:r>
              <a:rPr lang="en-US" sz="3400" i="1" dirty="0" smtClean="0">
                <a:solidFill>
                  <a:schemeClr val="bg1"/>
                </a:solidFill>
              </a:rPr>
              <a:t>.</a:t>
            </a:r>
          </a:p>
          <a:p>
            <a:r>
              <a:rPr lang="en-US" sz="3400" dirty="0">
                <a:solidFill>
                  <a:schemeClr val="bg1"/>
                </a:solidFill>
              </a:rPr>
              <a:t>In his argument with God, Job feels that there is no one to whom he can look as an arbiter</a:t>
            </a:r>
            <a:r>
              <a:rPr lang="en-US" sz="3400" dirty="0" smtClean="0">
                <a:solidFill>
                  <a:schemeClr val="bg1"/>
                </a:solidFill>
              </a:rPr>
              <a:t>.  </a:t>
            </a:r>
            <a:r>
              <a:rPr lang="en-US" sz="3400" dirty="0" err="1" smtClean="0">
                <a:solidFill>
                  <a:schemeClr val="bg1"/>
                </a:solidFill>
              </a:rPr>
              <a:t>Daysman</a:t>
            </a:r>
            <a:r>
              <a:rPr lang="en-US" sz="3400" dirty="0" smtClean="0">
                <a:solidFill>
                  <a:schemeClr val="bg1"/>
                </a:solidFill>
              </a:rPr>
              <a:t>, then, might be rendered as “arbiter” or “mediator.”  The Desire of Ages tells us that Christ has become the arbiter between fallen humanity and our just God.  </a:t>
            </a:r>
          </a:p>
        </p:txBody>
      </p:sp>
    </p:spTree>
    <p:extLst>
      <p:ext uri="{BB962C8B-B14F-4D97-AF65-F5344CB8AC3E}">
        <p14:creationId xmlns:p14="http://schemas.microsoft.com/office/powerpoint/2010/main" val="3024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Psalm 98:1-9</a:t>
            </a:r>
            <a:endParaRPr lang="en-US" sz="4800" dirty="0"/>
          </a:p>
        </p:txBody>
      </p:sp>
      <p:sp>
        <p:nvSpPr>
          <p:cNvPr id="4" name="Text Placeholder 3"/>
          <p:cNvSpPr>
            <a:spLocks noGrp="1"/>
          </p:cNvSpPr>
          <p:nvPr>
            <p:ph type="body" sz="half" idx="2"/>
          </p:nvPr>
        </p:nvSpPr>
        <p:spPr/>
        <p:txBody>
          <a:bodyPr>
            <a:normAutofit/>
          </a:bodyPr>
          <a:lstStyle/>
          <a:p>
            <a:r>
              <a:rPr lang="en-US" sz="3200" dirty="0" smtClean="0"/>
              <a:t>The JUDGE of all the earth</a:t>
            </a:r>
            <a:endParaRPr lang="en-US" sz="3200" dirty="0"/>
          </a:p>
        </p:txBody>
      </p:sp>
      <p:sp>
        <p:nvSpPr>
          <p:cNvPr id="6" name="TextBox 5"/>
          <p:cNvSpPr txBox="1"/>
          <p:nvPr/>
        </p:nvSpPr>
        <p:spPr>
          <a:xfrm>
            <a:off x="455612" y="381000"/>
            <a:ext cx="5410200" cy="6186309"/>
          </a:xfrm>
          <a:prstGeom prst="rect">
            <a:avLst/>
          </a:prstGeom>
          <a:noFill/>
        </p:spPr>
        <p:txBody>
          <a:bodyPr wrap="square" rtlCol="0">
            <a:spAutoFit/>
          </a:bodyPr>
          <a:lstStyle/>
          <a:p>
            <a:r>
              <a:rPr lang="en-US" sz="3600" b="1" dirty="0">
                <a:solidFill>
                  <a:schemeClr val="accent5">
                    <a:lumMod val="40000"/>
                    <a:lumOff val="60000"/>
                  </a:schemeClr>
                </a:solidFill>
              </a:rPr>
              <a:t>98 </a:t>
            </a:r>
            <a:r>
              <a:rPr lang="en-US" sz="3600" dirty="0">
                <a:solidFill>
                  <a:schemeClr val="accent5">
                    <a:lumMod val="40000"/>
                    <a:lumOff val="60000"/>
                  </a:schemeClr>
                </a:solidFill>
              </a:rPr>
              <a:t>O sing unto the </a:t>
            </a:r>
            <a:r>
              <a:rPr lang="en-US" sz="3600" cap="small" dirty="0">
                <a:solidFill>
                  <a:schemeClr val="accent5">
                    <a:lumMod val="40000"/>
                    <a:lumOff val="60000"/>
                  </a:schemeClr>
                </a:solidFill>
              </a:rPr>
              <a:t>Lord</a:t>
            </a:r>
            <a:r>
              <a:rPr lang="en-US" sz="3600" dirty="0">
                <a:solidFill>
                  <a:schemeClr val="accent5">
                    <a:lumMod val="40000"/>
                    <a:lumOff val="60000"/>
                  </a:schemeClr>
                </a:solidFill>
              </a:rPr>
              <a:t> a new song; for he hath done </a:t>
            </a:r>
            <a:r>
              <a:rPr lang="en-US" sz="3600" dirty="0" err="1">
                <a:solidFill>
                  <a:schemeClr val="accent5">
                    <a:lumMod val="40000"/>
                    <a:lumOff val="60000"/>
                  </a:schemeClr>
                </a:solidFill>
              </a:rPr>
              <a:t>marvellous</a:t>
            </a:r>
            <a:r>
              <a:rPr lang="en-US" sz="3600" dirty="0">
                <a:solidFill>
                  <a:schemeClr val="accent5">
                    <a:lumMod val="40000"/>
                    <a:lumOff val="60000"/>
                  </a:schemeClr>
                </a:solidFill>
              </a:rPr>
              <a:t> things: his right hand, and his holy arm, hath gotten him the victory.</a:t>
            </a:r>
          </a:p>
          <a:p>
            <a:r>
              <a:rPr lang="en-US" sz="3600" b="1" baseline="30000" dirty="0">
                <a:solidFill>
                  <a:schemeClr val="accent5">
                    <a:lumMod val="40000"/>
                    <a:lumOff val="60000"/>
                  </a:schemeClr>
                </a:solidFill>
              </a:rPr>
              <a:t>2 </a:t>
            </a:r>
            <a:r>
              <a:rPr lang="en-US" sz="3600" dirty="0">
                <a:solidFill>
                  <a:schemeClr val="accent5">
                    <a:lumMod val="40000"/>
                    <a:lumOff val="60000"/>
                  </a:schemeClr>
                </a:solidFill>
              </a:rPr>
              <a:t>The </a:t>
            </a:r>
            <a:r>
              <a:rPr lang="en-US" sz="3600" cap="small" dirty="0">
                <a:solidFill>
                  <a:schemeClr val="accent5">
                    <a:lumMod val="40000"/>
                    <a:lumOff val="60000"/>
                  </a:schemeClr>
                </a:solidFill>
              </a:rPr>
              <a:t>Lord</a:t>
            </a:r>
            <a:r>
              <a:rPr lang="en-US" sz="3600" dirty="0">
                <a:solidFill>
                  <a:schemeClr val="accent5">
                    <a:lumMod val="40000"/>
                    <a:lumOff val="60000"/>
                  </a:schemeClr>
                </a:solidFill>
              </a:rPr>
              <a:t> hath made known his salvation: his righteousness hath he openly shewed in the sight of the heathen</a:t>
            </a:r>
            <a:r>
              <a:rPr lang="en-US" sz="3600" dirty="0" smtClean="0">
                <a:solidFill>
                  <a:schemeClr val="accent5">
                    <a:lumMod val="40000"/>
                    <a:lumOff val="60000"/>
                  </a:schemeClr>
                </a:solidFill>
              </a:rPr>
              <a:t>.</a:t>
            </a:r>
            <a:endParaRPr lang="en-US" sz="3600" dirty="0">
              <a:solidFill>
                <a:schemeClr val="accent5">
                  <a:lumMod val="40000"/>
                  <a:lumOff val="60000"/>
                </a:schemeClr>
              </a:solidFill>
            </a:endParaRPr>
          </a:p>
        </p:txBody>
      </p:sp>
    </p:spTree>
    <p:extLst>
      <p:ext uri="{BB962C8B-B14F-4D97-AF65-F5344CB8AC3E}">
        <p14:creationId xmlns:p14="http://schemas.microsoft.com/office/powerpoint/2010/main" val="75108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93737" y="304800"/>
            <a:ext cx="10360501" cy="914400"/>
          </a:xfrm>
        </p:spPr>
        <p:txBody>
          <a:bodyPr>
            <a:noAutofit/>
          </a:bodyPr>
          <a:lstStyle/>
          <a:p>
            <a:r>
              <a:rPr lang="en-US" sz="4000" b="1" dirty="0" smtClean="0"/>
              <a:t>The Desire of Ages, p. 25</a:t>
            </a:r>
            <a:endParaRPr lang="en-US" sz="4000" b="1" dirty="0"/>
          </a:p>
        </p:txBody>
      </p:sp>
      <p:sp>
        <p:nvSpPr>
          <p:cNvPr id="14" name="Content Placeholder 13"/>
          <p:cNvSpPr>
            <a:spLocks noGrp="1"/>
          </p:cNvSpPr>
          <p:nvPr>
            <p:ph idx="1"/>
          </p:nvPr>
        </p:nvSpPr>
        <p:spPr>
          <a:xfrm>
            <a:off x="914161" y="1219200"/>
            <a:ext cx="10360501" cy="4322823"/>
          </a:xfrm>
        </p:spPr>
        <p:txBody>
          <a:bodyPr>
            <a:noAutofit/>
          </a:bodyPr>
          <a:lstStyle/>
          <a:p>
            <a:pPr marL="0" indent="0">
              <a:buNone/>
            </a:pPr>
            <a:r>
              <a:rPr lang="en-US" sz="3600" dirty="0" smtClean="0"/>
              <a:t>The </a:t>
            </a:r>
            <a:r>
              <a:rPr lang="en-US" sz="3600" dirty="0"/>
              <a:t>I AM is the </a:t>
            </a:r>
            <a:r>
              <a:rPr lang="en-US" sz="3600" dirty="0" err="1">
                <a:solidFill>
                  <a:schemeClr val="bg2">
                    <a:lumMod val="20000"/>
                    <a:lumOff val="80000"/>
                  </a:schemeClr>
                </a:solidFill>
              </a:rPr>
              <a:t>Daysman</a:t>
            </a:r>
            <a:r>
              <a:rPr lang="en-US" sz="3600" dirty="0"/>
              <a:t> between God and humanity, laying His hand upon both. He who is “holy, harmless, undefiled, separate from sinners,” is not ashamed to call us brethren. </a:t>
            </a:r>
            <a:r>
              <a:rPr lang="en-US" sz="3600" dirty="0">
                <a:hlinkClick r:id="rId2"/>
              </a:rPr>
              <a:t>Hebrews 7:26</a:t>
            </a:r>
            <a:r>
              <a:rPr lang="en-US" sz="3600" dirty="0"/>
              <a:t>; </a:t>
            </a:r>
            <a:r>
              <a:rPr lang="en-US" sz="3600" dirty="0">
                <a:hlinkClick r:id="rId3"/>
              </a:rPr>
              <a:t>2:11</a:t>
            </a:r>
            <a:r>
              <a:rPr lang="en-US" sz="3600" dirty="0"/>
              <a:t>. In Christ the family of earth and the family of heaven are bound together. Christ glorified is our brother. Heaven is enshrined in humanity, and humanity is enfolded in the bosom of Infinite Love. </a:t>
            </a:r>
            <a:endParaRPr lang="en-US" sz="3200" dirty="0"/>
          </a:p>
        </p:txBody>
      </p:sp>
      <p:pic>
        <p:nvPicPr>
          <p:cNvPr id="57346" name="Picture 2" descr="My bridge over troubled wa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8311" y="-609600"/>
            <a:ext cx="10212199" cy="10126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435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346"/>
                                        </p:tgtEl>
                                        <p:attrNameLst>
                                          <p:attrName>style.visibility</p:attrName>
                                        </p:attrNameLst>
                                      </p:cBhvr>
                                      <p:to>
                                        <p:strVal val="visible"/>
                                      </p:to>
                                    </p:set>
                                    <p:animEffect transition="in" filter="fade">
                                      <p:cBhvr>
                                        <p:cTn id="7" dur="500"/>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7200" dirty="0" smtClean="0"/>
              <a:t>… and Happy Sabbath!!</a:t>
            </a:r>
            <a:endParaRPr lang="en-US" sz="7200" dirty="0"/>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Red Radial 16x9">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408</TotalTime>
  <Words>2443</Words>
  <Application>Microsoft Office PowerPoint</Application>
  <PresentationFormat>Custom</PresentationFormat>
  <Paragraphs>237</Paragraphs>
  <Slides>91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91</vt:i4>
      </vt:variant>
    </vt:vector>
  </HeadingPairs>
  <TitlesOfParts>
    <vt:vector size="96" baseType="lpstr">
      <vt:lpstr>Arial</vt:lpstr>
      <vt:lpstr>Cambria</vt:lpstr>
      <vt:lpstr>Edwardian Script ITC</vt:lpstr>
      <vt:lpstr>Imprint MT Shadow</vt:lpstr>
      <vt:lpstr>Red Radial 16x9</vt:lpstr>
      <vt:lpstr>The Good News of the Judgment</vt:lpstr>
      <vt:lpstr>Memory Text:  Revelation 14:7</vt:lpstr>
      <vt:lpstr>Psalm 58:11</vt:lpstr>
      <vt:lpstr>Genesis 18:25</vt:lpstr>
      <vt:lpstr>PSALM 89:14</vt:lpstr>
      <vt:lpstr>Romans 14:11-12 </vt:lpstr>
      <vt:lpstr>Ecclesiastes 12:14</vt:lpstr>
      <vt:lpstr>Psalm 94:1-3</vt:lpstr>
      <vt:lpstr>Psalm 98:1-9</vt:lpstr>
      <vt:lpstr>Psalm 98:3-9</vt:lpstr>
      <vt:lpstr>Psalm 98:5-9</vt:lpstr>
      <vt:lpstr>Psalm 98:8-9</vt:lpstr>
      <vt:lpstr>Revelation 14:6-7</vt:lpstr>
      <vt:lpstr>Revelation 14:6-7</vt:lpstr>
      <vt:lpstr>SDA Quarterly, Sunday April 23</vt:lpstr>
      <vt:lpstr>SDA Quarterly, Sunday April 23</vt:lpstr>
      <vt:lpstr>SDA Quarterly, Sunday April 23</vt:lpstr>
      <vt:lpstr>Psalm 51:1-19</vt:lpstr>
      <vt:lpstr>Psalm 51:3-19</vt:lpstr>
      <vt:lpstr>Psalm 51:5-19</vt:lpstr>
      <vt:lpstr>Psalm 51:7-19</vt:lpstr>
      <vt:lpstr>Psalm 51:9-19</vt:lpstr>
      <vt:lpstr>Psalm 51:11-19</vt:lpstr>
      <vt:lpstr>Psalm 51:13-19</vt:lpstr>
      <vt:lpstr>Psalm 51:15-19</vt:lpstr>
      <vt:lpstr>Psalm 51:17-19</vt:lpstr>
      <vt:lpstr>Psalm 51:19</vt:lpstr>
      <vt:lpstr>Daniel 7:1-18,             26-27</vt:lpstr>
      <vt:lpstr>Daniel 7:2-18,             26-27</vt:lpstr>
      <vt:lpstr>Daniel 7:4-18,             26-27</vt:lpstr>
      <vt:lpstr>Daniel 7:5-18,             26-27</vt:lpstr>
      <vt:lpstr>Daniel 7:6-18,             26-27</vt:lpstr>
      <vt:lpstr>Daniel 7:7-18,             26-27</vt:lpstr>
      <vt:lpstr>Daniel 7:8-18,             26-27</vt:lpstr>
      <vt:lpstr>Daniel 7:9-18,             26-27</vt:lpstr>
      <vt:lpstr>Daniel 7:10-18,             26-27</vt:lpstr>
      <vt:lpstr>The Great Controversy, p. 479</vt:lpstr>
      <vt:lpstr>Daniel 7:11-18,             26-27</vt:lpstr>
      <vt:lpstr>Daniel 7:12-18,             26-27</vt:lpstr>
      <vt:lpstr>Daniel 7:13-18,             26-27</vt:lpstr>
      <vt:lpstr>Daniel 7:14-18,             26-27</vt:lpstr>
      <vt:lpstr>The Great Controversy, p. 479</vt:lpstr>
      <vt:lpstr>The Great Controversy, p. 479</vt:lpstr>
      <vt:lpstr>The Great Controversy, p. 480</vt:lpstr>
      <vt:lpstr>The Great Controversy, p. 483</vt:lpstr>
      <vt:lpstr>The Great Controversy, p. 483</vt:lpstr>
      <vt:lpstr>The Great Controversy, p. 483</vt:lpstr>
      <vt:lpstr>The Great Controversy, p. 483</vt:lpstr>
      <vt:lpstr>The Great Controversy, p. 483</vt:lpstr>
      <vt:lpstr>The Great Controversy, p. 483</vt:lpstr>
      <vt:lpstr>Daniel 7:15-18,             26-27</vt:lpstr>
      <vt:lpstr>Daniel 7:16-18,             26-27</vt:lpstr>
      <vt:lpstr>Daniel 7:17-18,             26-27</vt:lpstr>
      <vt:lpstr>Daniel 7:18,                        26-27</vt:lpstr>
      <vt:lpstr>Daniel 7:26-27</vt:lpstr>
      <vt:lpstr>Daniel 7:27</vt:lpstr>
      <vt:lpstr>The Throne Room:  Revelation 4:1-4</vt:lpstr>
      <vt:lpstr>The Throne Room:  Revelation 4:2-4</vt:lpstr>
      <vt:lpstr>The Throne Room:  Revelation 4:3-4</vt:lpstr>
      <vt:lpstr>The Throne Room:  Revelation 4:4</vt:lpstr>
      <vt:lpstr>Testimonies for the Church V. 9, p. 267</vt:lpstr>
      <vt:lpstr>Revelation 5:1-14</vt:lpstr>
      <vt:lpstr>Christ’s Object Lessons p. 294</vt:lpstr>
      <vt:lpstr>Revelation 5:2-14</vt:lpstr>
      <vt:lpstr>Revelation 5:3-14</vt:lpstr>
      <vt:lpstr>Revelation 5:4-14</vt:lpstr>
      <vt:lpstr>Revelation 5:5-14</vt:lpstr>
      <vt:lpstr>Revelation 5:6-14</vt:lpstr>
      <vt:lpstr>Revelation 5:7-14</vt:lpstr>
      <vt:lpstr>Revelation 5:8-14</vt:lpstr>
      <vt:lpstr>Revelation 5:9-14</vt:lpstr>
      <vt:lpstr>Revelation 5:10-14</vt:lpstr>
      <vt:lpstr>Revelation 5:11-14</vt:lpstr>
      <vt:lpstr>Revelation 5:12-14</vt:lpstr>
      <vt:lpstr>Revelation 5:13-14</vt:lpstr>
      <vt:lpstr>Revelation 5:14</vt:lpstr>
      <vt:lpstr>The Desire of Ages, p. 25</vt:lpstr>
      <vt:lpstr>The Great Controversy, p. 489</vt:lpstr>
      <vt:lpstr>The Great Controversy, p. 489</vt:lpstr>
      <vt:lpstr>The Great Controversy, p. 489</vt:lpstr>
      <vt:lpstr>Testimonies for the Church V.5, p. 472-3</vt:lpstr>
      <vt:lpstr>Testimonies for the Church V.5, p. 472-3</vt:lpstr>
      <vt:lpstr>Testimonies for the Church V.5, p. 473-4</vt:lpstr>
      <vt:lpstr>Testimonies for the Church V.5, p. 473-4</vt:lpstr>
      <vt:lpstr>Testimonies for the Church V.5, p. 474</vt:lpstr>
      <vt:lpstr>The Desire of Ages, p. 25</vt:lpstr>
      <vt:lpstr>The Desire of Ages, p. 25</vt:lpstr>
      <vt:lpstr>The Desire of Ages, p. 25</vt:lpstr>
      <vt:lpstr>The Desire of Ages, p. 25</vt:lpstr>
      <vt:lpstr>The Desire of Ages, p. 25</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32</cp:revision>
  <dcterms:created xsi:type="dcterms:W3CDTF">2023-04-28T23:24:12Z</dcterms:created>
  <dcterms:modified xsi:type="dcterms:W3CDTF">2023-04-29T06:13:09Z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