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381" r:id="rId5"/>
    <p:sldId id="383" r:id="rId6"/>
    <p:sldId id="384" r:id="rId7"/>
    <p:sldId id="385" r:id="rId8"/>
    <p:sldId id="386" r:id="rId9"/>
    <p:sldId id="387" r:id="rId10"/>
    <p:sldId id="388"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403" r:id="rId26"/>
    <p:sldId id="404" r:id="rId27"/>
    <p:sldId id="405" r:id="rId28"/>
    <p:sldId id="406" r:id="rId29"/>
    <p:sldId id="407" r:id="rId30"/>
    <p:sldId id="408" r:id="rId31"/>
    <p:sldId id="409" r:id="rId32"/>
    <p:sldId id="410" r:id="rId33"/>
    <p:sldId id="411" r:id="rId34"/>
    <p:sldId id="412" r:id="rId35"/>
    <p:sldId id="413" r:id="rId36"/>
    <p:sldId id="414" r:id="rId37"/>
    <p:sldId id="415" r:id="rId38"/>
    <p:sldId id="416" r:id="rId39"/>
    <p:sldId id="417" r:id="rId40"/>
    <p:sldId id="418" r:id="rId41"/>
    <p:sldId id="419" r:id="rId42"/>
    <p:sldId id="420" r:id="rId43"/>
    <p:sldId id="421" r:id="rId44"/>
    <p:sldId id="422" r:id="rId45"/>
    <p:sldId id="423" r:id="rId46"/>
    <p:sldId id="427" r:id="rId47"/>
    <p:sldId id="426" r:id="rId48"/>
    <p:sldId id="428" r:id="rId49"/>
    <p:sldId id="429" r:id="rId50"/>
    <p:sldId id="430" r:id="rId51"/>
    <p:sldId id="431" r:id="rId52"/>
    <p:sldId id="432" r:id="rId53"/>
    <p:sldId id="504" r:id="rId54"/>
    <p:sldId id="505" r:id="rId55"/>
    <p:sldId id="507" r:id="rId56"/>
    <p:sldId id="506" r:id="rId57"/>
    <p:sldId id="433" r:id="rId58"/>
    <p:sldId id="434" r:id="rId59"/>
    <p:sldId id="436" r:id="rId60"/>
    <p:sldId id="443" r:id="rId61"/>
    <p:sldId id="437" r:id="rId62"/>
    <p:sldId id="444" r:id="rId63"/>
    <p:sldId id="445" r:id="rId64"/>
    <p:sldId id="446" r:id="rId65"/>
    <p:sldId id="448" r:id="rId66"/>
    <p:sldId id="449" r:id="rId67"/>
    <p:sldId id="435" r:id="rId68"/>
    <p:sldId id="438" r:id="rId69"/>
    <p:sldId id="439" r:id="rId70"/>
    <p:sldId id="441" r:id="rId71"/>
    <p:sldId id="440" r:id="rId72"/>
    <p:sldId id="451" r:id="rId73"/>
    <p:sldId id="452" r:id="rId74"/>
    <p:sldId id="453" r:id="rId75"/>
    <p:sldId id="454" r:id="rId76"/>
    <p:sldId id="450" r:id="rId77"/>
    <p:sldId id="442" r:id="rId78"/>
    <p:sldId id="508" r:id="rId79"/>
    <p:sldId id="509" r:id="rId80"/>
    <p:sldId id="510" r:id="rId81"/>
    <p:sldId id="511" r:id="rId82"/>
    <p:sldId id="512" r:id="rId83"/>
    <p:sldId id="513" r:id="rId84"/>
    <p:sldId id="514" r:id="rId85"/>
    <p:sldId id="515" r:id="rId86"/>
    <p:sldId id="516" r:id="rId87"/>
    <p:sldId id="517" r:id="rId88"/>
    <p:sldId id="474" r:id="rId89"/>
    <p:sldId id="478" r:id="rId90"/>
    <p:sldId id="479" r:id="rId91"/>
    <p:sldId id="482" r:id="rId92"/>
    <p:sldId id="483" r:id="rId93"/>
    <p:sldId id="484" r:id="rId94"/>
    <p:sldId id="485" r:id="rId95"/>
    <p:sldId id="486" r:id="rId96"/>
    <p:sldId id="487" r:id="rId97"/>
    <p:sldId id="488" r:id="rId98"/>
    <p:sldId id="489" r:id="rId99"/>
    <p:sldId id="490" r:id="rId100"/>
    <p:sldId id="491" r:id="rId101"/>
    <p:sldId id="492" r:id="rId102"/>
    <p:sldId id="493" r:id="rId103"/>
    <p:sldId id="494" r:id="rId104"/>
    <p:sldId id="495" r:id="rId105"/>
    <p:sldId id="496" r:id="rId106"/>
    <p:sldId id="497" r:id="rId107"/>
    <p:sldId id="498" r:id="rId108"/>
    <p:sldId id="499" r:id="rId109"/>
    <p:sldId id="500" r:id="rId110"/>
    <p:sldId id="501" r:id="rId111"/>
    <p:sldId id="502" r:id="rId112"/>
    <p:sldId id="503" r:id="rId113"/>
    <p:sldId id="424" r:id="rId114"/>
    <p:sldId id="455" r:id="rId115"/>
    <p:sldId id="456" r:id="rId116"/>
    <p:sldId id="457" r:id="rId117"/>
    <p:sldId id="458" r:id="rId118"/>
    <p:sldId id="459" r:id="rId119"/>
    <p:sldId id="460" r:id="rId120"/>
    <p:sldId id="461" r:id="rId121"/>
    <p:sldId id="462" r:id="rId122"/>
    <p:sldId id="463" r:id="rId123"/>
    <p:sldId id="464" r:id="rId124"/>
    <p:sldId id="465" r:id="rId125"/>
    <p:sldId id="466" r:id="rId126"/>
    <p:sldId id="467" r:id="rId127"/>
    <p:sldId id="468" r:id="rId128"/>
    <p:sldId id="469" r:id="rId129"/>
    <p:sldId id="470" r:id="rId130"/>
    <p:sldId id="471" r:id="rId131"/>
    <p:sldId id="472" r:id="rId132"/>
    <p:sldId id="473" r:id="rId133"/>
    <p:sldId id="380" r:id="rId1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CDE7"/>
    <a:srgbClr val="0E2A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92" autoAdjust="0"/>
    <p:restoredTop sz="94660"/>
  </p:normalViewPr>
  <p:slideViewPr>
    <p:cSldViewPr snapToGrid="0">
      <p:cViewPr varScale="1">
        <p:scale>
          <a:sx n="62" d="100"/>
          <a:sy n="62" d="100"/>
        </p:scale>
        <p:origin x="81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5/6/2023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21753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90096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32701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614995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8403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5/6/2023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30949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5/6/2023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95031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5/6/2023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81801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5/6/2023</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45021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5/6/2023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29518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5/6/2023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78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26388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5/6/2023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99590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5/6/2023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8140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5/6/2023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3938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20614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5/6/2023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8460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5/6/2023</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28061362"/>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2785080"/>
            <a:ext cx="8928243" cy="1324583"/>
          </a:xfrm>
        </p:spPr>
        <p:txBody>
          <a:bodyPr/>
          <a:lstStyle/>
          <a:p>
            <a:r>
              <a:rPr lang="en-US" sz="4800" dirty="0" smtClean="0"/>
              <a:t>The Hour of His Judgment</a:t>
            </a:r>
            <a:endParaRPr lang="en-US" sz="4800" dirty="0"/>
          </a:p>
        </p:txBody>
      </p:sp>
      <p:sp>
        <p:nvSpPr>
          <p:cNvPr id="3" name="Subtitle 2"/>
          <p:cNvSpPr>
            <a:spLocks noGrp="1"/>
          </p:cNvSpPr>
          <p:nvPr>
            <p:ph type="subTitle" idx="1"/>
          </p:nvPr>
        </p:nvSpPr>
        <p:spPr/>
        <p:txBody>
          <a:bodyPr>
            <a:normAutofit/>
          </a:bodyPr>
          <a:lstStyle/>
          <a:p>
            <a:r>
              <a:rPr lang="en-US" sz="3200" dirty="0" smtClean="0"/>
              <a:t>Revelation 14:7</a:t>
            </a:r>
          </a:p>
          <a:p>
            <a:r>
              <a:rPr lang="en-US" sz="3200" dirty="0" smtClean="0"/>
              <a:t>Daniel 8&amp;9, Ezra 7, and much</a:t>
            </a:r>
            <a:r>
              <a:rPr lang="en-US" sz="3200" smtClean="0"/>
              <a:t>, much more  </a:t>
            </a:r>
            <a:endParaRPr lang="en-US" sz="3200" dirty="0"/>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smtClean="0"/>
              <a:t>Lesson 6, 2</a:t>
            </a:r>
            <a:r>
              <a:rPr lang="en-US" sz="2000" baseline="30000" dirty="0" smtClean="0"/>
              <a:t>nd</a:t>
            </a:r>
            <a:r>
              <a:rPr lang="en-US" sz="2000" dirty="0" smtClean="0"/>
              <a:t> Quarter 2023</a:t>
            </a:r>
            <a:endParaRPr lang="en-US" sz="2000" dirty="0"/>
          </a:p>
        </p:txBody>
      </p:sp>
    </p:spTree>
    <p:extLst>
      <p:ext uri="{BB962C8B-B14F-4D97-AF65-F5344CB8AC3E}">
        <p14:creationId xmlns:p14="http://schemas.microsoft.com/office/powerpoint/2010/main" val="69822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8:3-27</a:t>
            </a:r>
            <a:endParaRPr lang="en-US" dirty="0"/>
          </a:p>
        </p:txBody>
      </p:sp>
      <p:sp>
        <p:nvSpPr>
          <p:cNvPr id="4" name="Content Placeholder 3"/>
          <p:cNvSpPr>
            <a:spLocks noGrp="1"/>
          </p:cNvSpPr>
          <p:nvPr>
            <p:ph sz="half" idx="2"/>
          </p:nvPr>
        </p:nvSpPr>
        <p:spPr>
          <a:xfrm>
            <a:off x="4819650" y="2336872"/>
            <a:ext cx="5474531" cy="4054441"/>
          </a:xfrm>
        </p:spPr>
        <p:txBody>
          <a:bodyPr>
            <a:noAutofit/>
          </a:bodyPr>
          <a:lstStyle/>
          <a:p>
            <a:r>
              <a:rPr lang="en-US" sz="3200" b="1" baseline="30000" dirty="0"/>
              <a:t>3 </a:t>
            </a:r>
            <a:r>
              <a:rPr lang="en-US" sz="3200" dirty="0"/>
              <a:t>Then I lifted up mine eyes, and saw, and, behold, there stood before the river a ram which had two horns: and the two horns were high; but one was higher than the other, and the higher came up last</a:t>
            </a:r>
            <a:r>
              <a:rPr lang="en-US" sz="3200" dirty="0" smtClean="0"/>
              <a:t>.</a:t>
            </a:r>
            <a:endParaRPr lang="en-US" sz="3200" dirty="0"/>
          </a:p>
        </p:txBody>
      </p:sp>
      <p:pic>
        <p:nvPicPr>
          <p:cNvPr id="8194" name="Picture 2" descr="Daniel Chapter 8 - The Vision of the Ram and The Goat and Their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336873"/>
            <a:ext cx="3971131" cy="405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9130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3:  Just such an investigation is depicted just prior to the wedding feast. </a:t>
            </a:r>
            <a:endParaRPr lang="en-US" dirty="0"/>
          </a:p>
        </p:txBody>
      </p:sp>
      <p:sp>
        <p:nvSpPr>
          <p:cNvPr id="3" name="Content Placeholder 2"/>
          <p:cNvSpPr>
            <a:spLocks noGrp="1"/>
          </p:cNvSpPr>
          <p:nvPr>
            <p:ph idx="1"/>
          </p:nvPr>
        </p:nvSpPr>
        <p:spPr>
          <a:xfrm>
            <a:off x="680320" y="2103121"/>
            <a:ext cx="9732922" cy="4488748"/>
          </a:xfrm>
          <a:solidFill>
            <a:schemeClr val="bg2">
              <a:lumMod val="50000"/>
            </a:schemeClr>
          </a:solidFill>
        </p:spPr>
        <p:txBody>
          <a:bodyPr>
            <a:normAutofit/>
          </a:bodyPr>
          <a:lstStyle/>
          <a:p>
            <a:pPr marL="0" indent="0">
              <a:buNone/>
            </a:pPr>
            <a:r>
              <a:rPr lang="en-US" sz="4000" b="1" dirty="0" smtClean="0"/>
              <a:t>Matthew 25:3-4</a:t>
            </a:r>
            <a:endParaRPr lang="en-US" sz="4000" b="1" dirty="0"/>
          </a:p>
          <a:p>
            <a:r>
              <a:rPr lang="en-US" sz="3200" b="1" baseline="30000" dirty="0"/>
              <a:t>3 </a:t>
            </a:r>
            <a:r>
              <a:rPr lang="en-US" sz="3200" dirty="0"/>
              <a:t>They that were foolish took their lamps, and took no oil with them:</a:t>
            </a:r>
          </a:p>
          <a:p>
            <a:r>
              <a:rPr lang="en-US" sz="3200" b="1" baseline="30000" dirty="0"/>
              <a:t>4 </a:t>
            </a:r>
            <a:r>
              <a:rPr lang="en-US" sz="3200" dirty="0"/>
              <a:t>But the wise took oil in their vessels with their lamps.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902003961"/>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4:  The Judgment must occur before Christ receives His kingdom, which happens just prior to His triumphant return.  </a:t>
            </a:r>
            <a:endParaRPr lang="en-US" dirty="0"/>
          </a:p>
        </p:txBody>
      </p:sp>
      <p:sp>
        <p:nvSpPr>
          <p:cNvPr id="3" name="Content Placeholder 2"/>
          <p:cNvSpPr>
            <a:spLocks noGrp="1"/>
          </p:cNvSpPr>
          <p:nvPr>
            <p:ph idx="1"/>
          </p:nvPr>
        </p:nvSpPr>
        <p:spPr>
          <a:xfrm>
            <a:off x="680320" y="2103121"/>
            <a:ext cx="9732922" cy="4488748"/>
          </a:xfrm>
          <a:solidFill>
            <a:schemeClr val="accent1">
              <a:lumMod val="50000"/>
            </a:schemeClr>
          </a:solidFill>
        </p:spPr>
        <p:txBody>
          <a:bodyPr>
            <a:normAutofit fontScale="92500" lnSpcReduction="10000"/>
          </a:bodyPr>
          <a:lstStyle/>
          <a:p>
            <a:pPr marL="0" indent="0">
              <a:buNone/>
            </a:pPr>
            <a:r>
              <a:rPr lang="en-US" sz="4000" b="1" dirty="0" smtClean="0"/>
              <a:t>Daniel 7:9, 10, 13, 14</a:t>
            </a:r>
            <a:endParaRPr lang="en-US" sz="4000" b="1" dirty="0"/>
          </a:p>
          <a:p>
            <a:r>
              <a:rPr lang="en-US" sz="3200" b="1" baseline="30000" dirty="0"/>
              <a:t>9 </a:t>
            </a:r>
            <a:r>
              <a:rPr lang="en-US" sz="3200" dirty="0"/>
              <a:t>I beheld till the thrones were cast down, and the Ancient of days did sit, whose garment was white as snow, and the hair of his head like the pure wool: his throne was like the fiery flame, and his wheels as burning fire.</a:t>
            </a:r>
          </a:p>
          <a:p>
            <a:r>
              <a:rPr lang="en-US" sz="3200" b="1" baseline="30000" dirty="0"/>
              <a:t>10 </a:t>
            </a:r>
            <a:r>
              <a:rPr lang="en-US" sz="3200" dirty="0"/>
              <a:t>A fiery stream issued and came forth from before him: thousand thousands ministered unto him, and ten thousand times ten thousand stood before him: the judgment was set, and the books were opened.</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2018191282"/>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4:  The Judgment must occur before Christ receives His kingdom, which happens just prior to His triumphant return.  </a:t>
            </a:r>
            <a:endParaRPr lang="en-US" dirty="0"/>
          </a:p>
        </p:txBody>
      </p:sp>
      <p:sp>
        <p:nvSpPr>
          <p:cNvPr id="3" name="Content Placeholder 2"/>
          <p:cNvSpPr>
            <a:spLocks noGrp="1"/>
          </p:cNvSpPr>
          <p:nvPr>
            <p:ph idx="1"/>
          </p:nvPr>
        </p:nvSpPr>
        <p:spPr>
          <a:xfrm>
            <a:off x="680320" y="2103121"/>
            <a:ext cx="9732922" cy="4488748"/>
          </a:xfrm>
          <a:solidFill>
            <a:schemeClr val="accent1">
              <a:lumMod val="50000"/>
            </a:schemeClr>
          </a:solidFill>
        </p:spPr>
        <p:txBody>
          <a:bodyPr>
            <a:normAutofit fontScale="92500" lnSpcReduction="10000"/>
          </a:bodyPr>
          <a:lstStyle/>
          <a:p>
            <a:pPr marL="0" indent="0">
              <a:buNone/>
            </a:pPr>
            <a:r>
              <a:rPr lang="en-US" sz="4000" b="1" dirty="0" smtClean="0"/>
              <a:t>Daniel 7:9, 10, 13, 14</a:t>
            </a:r>
            <a:endParaRPr lang="en-US" sz="4000" b="1" dirty="0"/>
          </a:p>
          <a:p>
            <a:r>
              <a:rPr lang="en-US" sz="3200" b="1" baseline="30000" dirty="0"/>
              <a:t>13 </a:t>
            </a:r>
            <a:r>
              <a:rPr lang="en-US" sz="3200" dirty="0"/>
              <a:t>I saw in the night visions, and, behold, one like the Son of man came with the clouds of heaven, and came to the Ancient of days, and they brought him near before him.</a:t>
            </a:r>
          </a:p>
          <a:p>
            <a:r>
              <a:rPr lang="en-US" sz="3200" b="1" baseline="30000" dirty="0"/>
              <a:t>14 </a:t>
            </a:r>
            <a:r>
              <a:rPr lang="en-US" sz="3200" dirty="0"/>
              <a:t>And there was given him dominion, and glory, and a kingdom, that all people, nations, and languages, should serve him: his dominion is an everlasting dominion, which shall not pass away, and his kingdom that which shall not be destroyed.</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28611431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5: The verb tense (aorist) describing the judgement suggests it has already started.  </a:t>
            </a:r>
            <a:endParaRPr lang="en-US" dirty="0"/>
          </a:p>
        </p:txBody>
      </p:sp>
      <p:sp>
        <p:nvSpPr>
          <p:cNvPr id="3" name="Content Placeholder 2"/>
          <p:cNvSpPr>
            <a:spLocks noGrp="1"/>
          </p:cNvSpPr>
          <p:nvPr>
            <p:ph idx="1"/>
          </p:nvPr>
        </p:nvSpPr>
        <p:spPr>
          <a:xfrm>
            <a:off x="680320" y="2103121"/>
            <a:ext cx="9732922" cy="4488748"/>
          </a:xfrm>
          <a:solidFill>
            <a:srgbClr val="0070C0"/>
          </a:solidFill>
        </p:spPr>
        <p:txBody>
          <a:bodyPr>
            <a:normAutofit/>
          </a:bodyPr>
          <a:lstStyle/>
          <a:p>
            <a:pPr marL="0" indent="0">
              <a:buNone/>
            </a:pPr>
            <a:r>
              <a:rPr lang="en-US" sz="4000" b="1" dirty="0" smtClean="0"/>
              <a:t>Revelation 14:6, 7, 9</a:t>
            </a:r>
            <a:endParaRPr lang="en-US" sz="4000" b="1" dirty="0"/>
          </a:p>
          <a:p>
            <a:r>
              <a:rPr lang="en-US" sz="3200" b="1" baseline="30000" dirty="0"/>
              <a:t>6 </a:t>
            </a:r>
            <a:r>
              <a:rPr lang="en-US" sz="3200" dirty="0"/>
              <a:t>And I saw another angel fly in the midst of heaven, having the everlasting gospel to preach unto them that dwell on the earth, and to every nation, and kindred, and tongue, and people,</a:t>
            </a:r>
          </a:p>
          <a:p>
            <a:r>
              <a:rPr lang="en-US" sz="3200" b="1" baseline="30000" dirty="0"/>
              <a:t>7 </a:t>
            </a:r>
            <a:r>
              <a:rPr lang="en-US" sz="3200" dirty="0"/>
              <a:t>Saying with a loud voice, Fear God, and give glory to him; for the hour of his judgment is come: and worship him that made heaven, and earth, and the sea, and the fountains of waters.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079698573"/>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John 3:36</a:t>
            </a:r>
            <a:endParaRPr lang="en-US" sz="4000" b="1" dirty="0"/>
          </a:p>
          <a:p>
            <a:r>
              <a:rPr lang="en-US" sz="3200" b="1" baseline="30000" dirty="0"/>
              <a:t>36 </a:t>
            </a:r>
            <a:r>
              <a:rPr lang="en-US" sz="3200" dirty="0"/>
              <a:t>He that believeth on the Son hath everlasting life: and he that believeth not the Son shall not see life; but the wrath of God </a:t>
            </a:r>
            <a:r>
              <a:rPr lang="en-US" sz="3200" dirty="0" err="1"/>
              <a:t>abideth</a:t>
            </a:r>
            <a:r>
              <a:rPr lang="en-US" sz="3200" dirty="0"/>
              <a:t> on him.</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421013709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1 John 5:11-12</a:t>
            </a:r>
            <a:endParaRPr lang="en-US" sz="4000" b="1" dirty="0"/>
          </a:p>
          <a:p>
            <a:r>
              <a:rPr lang="en-US" sz="3200" b="1" baseline="30000" dirty="0"/>
              <a:t>11 </a:t>
            </a:r>
            <a:r>
              <a:rPr lang="en-US" sz="3200" dirty="0"/>
              <a:t>And this is the record, that God hath given to us eternal life, and this life is in his Son.</a:t>
            </a:r>
          </a:p>
          <a:p>
            <a:r>
              <a:rPr lang="en-US" sz="3200" b="1" baseline="30000" dirty="0"/>
              <a:t>12 </a:t>
            </a:r>
            <a:r>
              <a:rPr lang="en-US" sz="3200" dirty="0"/>
              <a:t>He that hath the Son hath life; and he that hath not the Son of God hath not life.</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20094451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Exodus 32:32-33</a:t>
            </a:r>
            <a:endParaRPr lang="en-US" sz="4000" b="1" dirty="0"/>
          </a:p>
          <a:p>
            <a:r>
              <a:rPr lang="en-US" sz="3200" b="1" baseline="30000" dirty="0"/>
              <a:t>32 </a:t>
            </a:r>
            <a:r>
              <a:rPr lang="en-US" sz="3200" dirty="0"/>
              <a:t>Yet now, if thou wilt forgive their sin--; and if not, blot me, I pray thee, out of thy book which thou hast written.</a:t>
            </a:r>
          </a:p>
          <a:p>
            <a:r>
              <a:rPr lang="en-US" sz="3200" b="1" baseline="30000" dirty="0"/>
              <a:t>33 </a:t>
            </a:r>
            <a:r>
              <a:rPr lang="en-US" sz="3200" dirty="0"/>
              <a:t>And the </a:t>
            </a:r>
            <a:r>
              <a:rPr lang="en-US" sz="3200" cap="small" dirty="0"/>
              <a:t>Lord</a:t>
            </a:r>
            <a:r>
              <a:rPr lang="en-US" sz="3200" dirty="0"/>
              <a:t> said unto Moses, Whosoever hath sinned against me, him will I blot out of my book.</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391089499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Psalm 69:28</a:t>
            </a:r>
            <a:endParaRPr lang="en-US" sz="4000" b="1" dirty="0"/>
          </a:p>
          <a:p>
            <a:r>
              <a:rPr lang="en-US" sz="3200" b="1" baseline="30000" dirty="0"/>
              <a:t>28 </a:t>
            </a:r>
            <a:r>
              <a:rPr lang="en-US" sz="3200" dirty="0"/>
              <a:t>Let them be blotted out of the book of the living, and not be written with the righteous.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402342973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Revelation 3:5</a:t>
            </a:r>
            <a:endParaRPr lang="en-US" sz="4000" b="1" dirty="0"/>
          </a:p>
          <a:p>
            <a:r>
              <a:rPr lang="en-US" sz="3200" b="1" baseline="30000" dirty="0"/>
              <a:t>5 </a:t>
            </a:r>
            <a:r>
              <a:rPr lang="en-US" sz="3200" dirty="0"/>
              <a:t>He that </a:t>
            </a:r>
            <a:r>
              <a:rPr lang="en-US" sz="3200" dirty="0" err="1"/>
              <a:t>overcometh</a:t>
            </a:r>
            <a:r>
              <a:rPr lang="en-US" sz="3200" dirty="0"/>
              <a:t>, the same shall be clothed in white raiment; and I will not blot out his name out of the book of life, but I will confess his name before my Father, and before his angels.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54273772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The books record our choices, and an investigation of these choices must occur before judgment can be rendered.    </a:t>
            </a:r>
            <a:endParaRPr lang="en-US" dirty="0"/>
          </a:p>
        </p:txBody>
      </p:sp>
      <p:sp>
        <p:nvSpPr>
          <p:cNvPr id="3" name="Content Placeholder 2"/>
          <p:cNvSpPr>
            <a:spLocks noGrp="1"/>
          </p:cNvSpPr>
          <p:nvPr>
            <p:ph idx="1"/>
          </p:nvPr>
        </p:nvSpPr>
        <p:spPr>
          <a:xfrm>
            <a:off x="680320" y="2103121"/>
            <a:ext cx="9732922" cy="4488748"/>
          </a:xfrm>
          <a:solidFill>
            <a:schemeClr val="accent2">
              <a:lumMod val="50000"/>
            </a:schemeClr>
          </a:solidFill>
        </p:spPr>
        <p:txBody>
          <a:bodyPr>
            <a:normAutofit/>
          </a:bodyPr>
          <a:lstStyle/>
          <a:p>
            <a:pPr marL="0" indent="0">
              <a:buNone/>
            </a:pPr>
            <a:r>
              <a:rPr lang="en-US" sz="4000" b="1" dirty="0" smtClean="0"/>
              <a:t>Revelation 22:19</a:t>
            </a:r>
            <a:endParaRPr lang="en-US" sz="4000" b="1" dirty="0"/>
          </a:p>
          <a:p>
            <a:r>
              <a:rPr lang="en-US" sz="3200" b="1" baseline="30000" dirty="0"/>
              <a:t>19 </a:t>
            </a:r>
            <a:r>
              <a:rPr lang="en-US" sz="3200" dirty="0"/>
              <a:t>And if any man shall take away from the words of the book of this prophecy, God shall take away his part out of the book of life, and out of the holy city, and from the things which are written in this book.</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34734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8:4-27</a:t>
            </a:r>
            <a:endParaRPr lang="en-US" dirty="0"/>
          </a:p>
        </p:txBody>
      </p:sp>
      <p:sp>
        <p:nvSpPr>
          <p:cNvPr id="4" name="Content Placeholder 3"/>
          <p:cNvSpPr>
            <a:spLocks noGrp="1"/>
          </p:cNvSpPr>
          <p:nvPr>
            <p:ph sz="half" idx="2"/>
          </p:nvPr>
        </p:nvSpPr>
        <p:spPr>
          <a:xfrm>
            <a:off x="4819650" y="2336872"/>
            <a:ext cx="5474531" cy="4054441"/>
          </a:xfrm>
        </p:spPr>
        <p:txBody>
          <a:bodyPr>
            <a:noAutofit/>
          </a:bodyPr>
          <a:lstStyle/>
          <a:p>
            <a:r>
              <a:rPr lang="en-US" sz="3200" b="1" baseline="30000" dirty="0"/>
              <a:t>4 </a:t>
            </a:r>
            <a:r>
              <a:rPr lang="en-US" sz="3200" dirty="0"/>
              <a:t>I saw the ram pushing westward, and northward, and southward; so that no beasts might stand before him, neither was there any that could deliver out of his hand; but he did according to his will, and became great.</a:t>
            </a:r>
          </a:p>
        </p:txBody>
      </p:sp>
      <p:pic>
        <p:nvPicPr>
          <p:cNvPr id="9218" name="Picture 2" descr="Daniel 8: The Vision of a Ram and a Goat"/>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695" r="30186"/>
          <a:stretch/>
        </p:blipFill>
        <p:spPr bwMode="auto">
          <a:xfrm>
            <a:off x="457200" y="2336872"/>
            <a:ext cx="4077444" cy="40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40805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7</a:t>
            </a:r>
            <a:r>
              <a:rPr lang="en-US" b="1" dirty="0" smtClean="0"/>
              <a:t>:  The DEAD are judged out of the books</a:t>
            </a:r>
            <a:endParaRPr lang="en-US" dirty="0"/>
          </a:p>
        </p:txBody>
      </p:sp>
      <p:sp>
        <p:nvSpPr>
          <p:cNvPr id="3" name="Content Placeholder 2"/>
          <p:cNvSpPr>
            <a:spLocks noGrp="1"/>
          </p:cNvSpPr>
          <p:nvPr>
            <p:ph idx="1"/>
          </p:nvPr>
        </p:nvSpPr>
        <p:spPr>
          <a:xfrm>
            <a:off x="680320" y="2103121"/>
            <a:ext cx="9732922" cy="4488748"/>
          </a:xfrm>
          <a:solidFill>
            <a:schemeClr val="accent6">
              <a:lumMod val="50000"/>
            </a:schemeClr>
          </a:solidFill>
        </p:spPr>
        <p:txBody>
          <a:bodyPr>
            <a:normAutofit fontScale="92500" lnSpcReduction="10000"/>
          </a:bodyPr>
          <a:lstStyle/>
          <a:p>
            <a:pPr marL="0" indent="0">
              <a:buNone/>
            </a:pPr>
            <a:r>
              <a:rPr lang="en-US" sz="4000" b="1" dirty="0" smtClean="0"/>
              <a:t>Revelation 20:12-13</a:t>
            </a:r>
            <a:endParaRPr lang="en-US" sz="4000" b="1" dirty="0"/>
          </a:p>
          <a:p>
            <a:r>
              <a:rPr lang="en-US" sz="3200" b="1" baseline="30000" dirty="0"/>
              <a:t>12 </a:t>
            </a:r>
            <a:r>
              <a:rPr lang="en-US" sz="3200" dirty="0"/>
              <a:t>And I saw the dead, small and great, stand before God; and the books were opened: and another book was opened, which is the book of life: and the dead were judged out of those things which were written in the books, according to their works.</a:t>
            </a:r>
          </a:p>
          <a:p>
            <a:r>
              <a:rPr lang="en-US" sz="3200" b="1" baseline="30000" dirty="0"/>
              <a:t>13 </a:t>
            </a:r>
            <a:r>
              <a:rPr lang="en-US" sz="3200" dirty="0"/>
              <a:t>And the sea gave up the dead which were in it; and death and hell delivered up the dead which were in them: and they were judged every man according to their works.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298484277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The conclusion of this judgment is FINAL!!  Revelation 22:11-12</a:t>
            </a:r>
            <a:endParaRPr lang="en-US" sz="4000" dirty="0"/>
          </a:p>
        </p:txBody>
      </p:sp>
      <p:sp>
        <p:nvSpPr>
          <p:cNvPr id="3" name="Subtitle 2"/>
          <p:cNvSpPr>
            <a:spLocks noGrp="1"/>
          </p:cNvSpPr>
          <p:nvPr>
            <p:ph type="subTitle" idx="1"/>
          </p:nvPr>
        </p:nvSpPr>
        <p:spPr>
          <a:xfrm>
            <a:off x="680322" y="4394039"/>
            <a:ext cx="10535366" cy="2278224"/>
          </a:xfrm>
        </p:spPr>
        <p:txBody>
          <a:bodyPr>
            <a:normAutofit/>
          </a:bodyPr>
          <a:lstStyle/>
          <a:p>
            <a:r>
              <a:rPr lang="en-US" sz="3800" b="1" baseline="30000" dirty="0"/>
              <a:t>11 </a:t>
            </a:r>
            <a:r>
              <a:rPr lang="en-US" sz="3800" dirty="0"/>
              <a:t>He that is unjust, let him be unjust still: and he which is filthy, let him be filthy still: and he that is righteous, let him be righteous still: and he that is holy, let him be holy still.</a:t>
            </a:r>
          </a:p>
          <a:p>
            <a:endParaRPr lang="en-US" dirty="0"/>
          </a:p>
          <a:p>
            <a:endParaRPr lang="en-US" dirty="0"/>
          </a:p>
        </p:txBody>
      </p:sp>
    </p:spTree>
    <p:extLst>
      <p:ext uri="{BB962C8B-B14F-4D97-AF65-F5344CB8AC3E}">
        <p14:creationId xmlns:p14="http://schemas.microsoft.com/office/powerpoint/2010/main" val="225511966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The conclusion of this judgment is FINAL!!  Revelation 22:11-12</a:t>
            </a:r>
            <a:endParaRPr lang="en-US" sz="4000" dirty="0"/>
          </a:p>
        </p:txBody>
      </p:sp>
      <p:sp>
        <p:nvSpPr>
          <p:cNvPr id="3" name="Subtitle 2"/>
          <p:cNvSpPr>
            <a:spLocks noGrp="1"/>
          </p:cNvSpPr>
          <p:nvPr>
            <p:ph type="subTitle" idx="1"/>
          </p:nvPr>
        </p:nvSpPr>
        <p:spPr>
          <a:xfrm>
            <a:off x="680322" y="4394039"/>
            <a:ext cx="10535366" cy="2278224"/>
          </a:xfrm>
        </p:spPr>
        <p:txBody>
          <a:bodyPr>
            <a:normAutofit/>
          </a:bodyPr>
          <a:lstStyle/>
          <a:p>
            <a:r>
              <a:rPr lang="en-US" sz="4000" b="1" baseline="30000" dirty="0"/>
              <a:t>12 </a:t>
            </a:r>
            <a:r>
              <a:rPr lang="en-US" sz="4000" dirty="0"/>
              <a:t>And, behold, I come quickly; and my reward is with me, to give every man according as his work shall be.</a:t>
            </a:r>
          </a:p>
          <a:p>
            <a:endParaRPr lang="en-US" dirty="0"/>
          </a:p>
          <a:p>
            <a:endParaRPr lang="en-US" dirty="0"/>
          </a:p>
        </p:txBody>
      </p:sp>
    </p:spTree>
    <p:extLst>
      <p:ext uri="{BB962C8B-B14F-4D97-AF65-F5344CB8AC3E}">
        <p14:creationId xmlns:p14="http://schemas.microsoft.com/office/powerpoint/2010/main" val="427720083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90"/>
            <a:ext cx="11015810" cy="3667276"/>
          </a:xfrm>
        </p:spPr>
        <p:txBody>
          <a:bodyPr>
            <a:noAutofit/>
          </a:bodyPr>
          <a:lstStyle/>
          <a:p>
            <a:pPr marL="0" indent="0">
              <a:buNone/>
            </a:pPr>
            <a:r>
              <a:rPr lang="en-US" sz="3200" dirty="0"/>
              <a:t>When most Seventh-day Adventists think of the investigative judgment, they think of Hiram Edson’s iconic insight in a cornfield after the night of the Great Disappointment. But Edson’s vision of Christ entering the inner sanctuary of the heavenly tabernacle didn’t mention the investigative judgment. Edson, along with O.R.L. Crosier and Dr. Franklin B. Hahn, developed the teaching that Jesus had entered the Most Holy Place, which was then published in an article by Crosier in a </a:t>
            </a:r>
            <a:r>
              <a:rPr lang="en-US" sz="3200" dirty="0" err="1"/>
              <a:t>Millerite</a:t>
            </a:r>
            <a:r>
              <a:rPr lang="en-US" sz="3200" dirty="0"/>
              <a:t> publication called </a:t>
            </a:r>
            <a:r>
              <a:rPr lang="en-US" sz="3200" i="1" dirty="0"/>
              <a:t>The Day </a:t>
            </a:r>
            <a:r>
              <a:rPr lang="en-US" sz="3200" i="1" dirty="0" smtClean="0"/>
              <a:t>Star</a:t>
            </a:r>
            <a:r>
              <a:rPr lang="en-US" sz="3200" dirty="0" smtClean="0"/>
              <a:t>.</a:t>
            </a:r>
            <a:endParaRPr lang="en-US" sz="32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57781605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90"/>
            <a:ext cx="11015810" cy="3667276"/>
          </a:xfrm>
        </p:spPr>
        <p:txBody>
          <a:bodyPr>
            <a:noAutofit/>
          </a:bodyPr>
          <a:lstStyle/>
          <a:p>
            <a:pPr marL="0" indent="0">
              <a:buNone/>
            </a:pPr>
            <a:r>
              <a:rPr lang="en-US" sz="3200" dirty="0" smtClean="0"/>
              <a:t>There </a:t>
            </a:r>
            <a:r>
              <a:rPr lang="en-US" sz="3200" dirty="0"/>
              <a:t>is no mention of the investigative judgment in that article or in Edson’s account of the cornfield experience. Edson saw that Jesus had “a work to perform in the Most Holy Place,” but he wasn’t sure what it was</a:t>
            </a:r>
            <a:r>
              <a:rPr lang="en-US" sz="3200" dirty="0" smtClean="0"/>
              <a:t>.</a:t>
            </a:r>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184688233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90"/>
            <a:ext cx="11015810" cy="3667276"/>
          </a:xfrm>
        </p:spPr>
        <p:txBody>
          <a:bodyPr>
            <a:noAutofit/>
          </a:bodyPr>
          <a:lstStyle/>
          <a:p>
            <a:pPr marL="0" indent="0">
              <a:buNone/>
            </a:pPr>
            <a:r>
              <a:rPr lang="en-US" sz="3200" dirty="0" smtClean="0"/>
              <a:t>As </a:t>
            </a:r>
            <a:r>
              <a:rPr lang="en-US" sz="3200" dirty="0"/>
              <a:t>early as 1841, Josiah </a:t>
            </a:r>
            <a:r>
              <a:rPr lang="en-US" sz="3200" dirty="0" err="1"/>
              <a:t>Litch</a:t>
            </a:r>
            <a:r>
              <a:rPr lang="en-US" sz="3200" dirty="0"/>
              <a:t> had advanced the notion that judgment could happen before Christ’s second advent. Citing Hebrews 9:27, Acts 10:42, and 2 Timothy 4:1, </a:t>
            </a:r>
            <a:r>
              <a:rPr lang="en-US" sz="3200" dirty="0" err="1"/>
              <a:t>Litch</a:t>
            </a:r>
            <a:r>
              <a:rPr lang="en-US" sz="3200" dirty="0"/>
              <a:t> wrote: “Nor is there a text which presents the judicial scene of judgment after the resurrection. On the contrary, the Scriptures can be harmonized on no other principle than that every man’s doom is fixed before his resurrection</a:t>
            </a:r>
            <a:r>
              <a:rPr lang="en-US" sz="3200" dirty="0" smtClean="0"/>
              <a:t>.”</a:t>
            </a:r>
            <a:endParaRPr lang="en-US" sz="32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1158648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90"/>
            <a:ext cx="11015810" cy="3667276"/>
          </a:xfrm>
        </p:spPr>
        <p:txBody>
          <a:bodyPr>
            <a:noAutofit/>
          </a:bodyPr>
          <a:lstStyle/>
          <a:p>
            <a:pPr marL="0" indent="0">
              <a:buNone/>
            </a:pPr>
            <a:r>
              <a:rPr lang="en-US" sz="3200" dirty="0"/>
              <a:t>The development of these ideas into what came to be called the investigative judgment begins with Elon Everts. Ordained to the gospel ministry during the fall of 1853 in New Haven, Vermont, his name was a familiar one in the </a:t>
            </a:r>
            <a:r>
              <a:rPr lang="en-US" sz="3200" i="1" dirty="0"/>
              <a:t>Review</a:t>
            </a:r>
            <a:r>
              <a:rPr lang="en-US" sz="3200" dirty="0"/>
              <a:t>, with several letters describing his evangelistic labors in Vermont. Everts eventually migrated to Round Grove, Illinois, where he continued his evangelistic work, including time with J.N. Loughborough, and died in February of 1858 at age 51</a:t>
            </a:r>
            <a:r>
              <a:rPr lang="en-US" sz="3200" dirty="0" smtClean="0"/>
              <a:t>.</a:t>
            </a:r>
            <a:endParaRPr lang="en-US" sz="32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19584137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89"/>
            <a:ext cx="11015810" cy="4423431"/>
          </a:xfrm>
        </p:spPr>
        <p:txBody>
          <a:bodyPr>
            <a:noAutofit/>
          </a:bodyPr>
          <a:lstStyle/>
          <a:p>
            <a:pPr marL="0" indent="0">
              <a:buNone/>
            </a:pPr>
            <a:r>
              <a:rPr lang="en-US" sz="3200" dirty="0"/>
              <a:t>James and Ellen White first discussed Christ’s Most Holy Place ministry with Everts during a wagon ride in Illinois in 1856</a:t>
            </a:r>
            <a:r>
              <a:rPr lang="en-US" sz="3200" dirty="0" smtClean="0"/>
              <a:t>. </a:t>
            </a:r>
            <a:r>
              <a:rPr lang="en-US" sz="3200" dirty="0"/>
              <a:t>Everts was quite certain Jesus was in the heavenly sanctuary, but he was unsure about what he had been doing there for more than a decade.</a:t>
            </a:r>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131421137"/>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680321" y="2154789"/>
            <a:ext cx="11015810" cy="4423431"/>
          </a:xfrm>
        </p:spPr>
        <p:txBody>
          <a:bodyPr>
            <a:noAutofit/>
          </a:bodyPr>
          <a:lstStyle/>
          <a:p>
            <a:pPr marL="0" indent="0">
              <a:buNone/>
            </a:pPr>
            <a:r>
              <a:rPr lang="en-US" sz="3200" dirty="0"/>
              <a:t>Everts began to flesh out his ideas in a “communication” published in the Jan. 1, 1857, issue of the </a:t>
            </a:r>
            <a:r>
              <a:rPr lang="en-US" sz="3200" i="1" dirty="0"/>
              <a:t>Advent Review and Sabbath Herald</a:t>
            </a:r>
            <a:r>
              <a:rPr lang="en-US" sz="3200" dirty="0"/>
              <a:t>. He worked from 1 Peter 4:5-6: “Who shall give account to him that is ready to judge the quick and the dead. For this cause was the gospel preached also to them that are dead, that they might be judged according to men in the flesh, but live according to God in the spirit.”</a:t>
            </a:r>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08924523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154789"/>
            <a:ext cx="11286698" cy="4423431"/>
          </a:xfrm>
        </p:spPr>
        <p:txBody>
          <a:bodyPr>
            <a:noAutofit/>
          </a:bodyPr>
          <a:lstStyle/>
          <a:p>
            <a:pPr marL="0" indent="0">
              <a:buNone/>
            </a:pPr>
            <a:r>
              <a:rPr lang="en-US" sz="3200" dirty="0"/>
              <a:t>Since the Scripture speaks of a judgment of both the living and the dead, Everts reasoned that Jesus had been judging the dead of the ages since 1844, offering this text as evidence that judgment must take place before Christ’s return during the final generation of life on Earth. Here Everts first floated the phrase “investigative judgment” to attempt to explain what Jesus was doing—the first time it appeared in an Adventist publication</a:t>
            </a:r>
            <a:r>
              <a:rPr lang="en-US" sz="3200" dirty="0" smtClean="0"/>
              <a:t>. </a:t>
            </a:r>
            <a:r>
              <a:rPr lang="en-US" sz="3200" dirty="0"/>
              <a:t>He followed this with another article on the investigative judgment, dated June 4, 1854, but not printed in the </a:t>
            </a:r>
            <a:r>
              <a:rPr lang="en-US" sz="3200" i="1" dirty="0"/>
              <a:t>Review </a:t>
            </a:r>
            <a:r>
              <a:rPr lang="en-US" sz="3200" dirty="0"/>
              <a:t>until June 11, 1857.</a:t>
            </a:r>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5839822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8:5-27</a:t>
            </a:r>
            <a:endParaRPr lang="en-US" dirty="0"/>
          </a:p>
        </p:txBody>
      </p:sp>
      <p:sp>
        <p:nvSpPr>
          <p:cNvPr id="4" name="Content Placeholder 3"/>
          <p:cNvSpPr>
            <a:spLocks noGrp="1"/>
          </p:cNvSpPr>
          <p:nvPr>
            <p:ph sz="half" idx="2"/>
          </p:nvPr>
        </p:nvSpPr>
        <p:spPr>
          <a:xfrm>
            <a:off x="5086350" y="2336872"/>
            <a:ext cx="5207831" cy="4054441"/>
          </a:xfrm>
        </p:spPr>
        <p:txBody>
          <a:bodyPr>
            <a:noAutofit/>
          </a:bodyPr>
          <a:lstStyle/>
          <a:p>
            <a:r>
              <a:rPr lang="en-US" sz="3200" b="1" baseline="30000" dirty="0"/>
              <a:t>5 </a:t>
            </a:r>
            <a:r>
              <a:rPr lang="en-US" sz="3200" dirty="0"/>
              <a:t>And as I was considering, behold, an he goat came from the west on the face of the whole earth, and touched not the ground: and the goat had a notable horn between his eyes.</a:t>
            </a:r>
          </a:p>
        </p:txBody>
      </p:sp>
      <p:pic>
        <p:nvPicPr>
          <p:cNvPr id="10242" name="Picture 2" descr="Daniel 8 Commentary | Precept Austi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24744" y="2707481"/>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6524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154789"/>
            <a:ext cx="11286698" cy="4423431"/>
          </a:xfrm>
        </p:spPr>
        <p:txBody>
          <a:bodyPr>
            <a:noAutofit/>
          </a:bodyPr>
          <a:lstStyle/>
          <a:p>
            <a:pPr marL="0" indent="0">
              <a:buNone/>
            </a:pPr>
            <a:r>
              <a:rPr lang="en-US" sz="3200" dirty="0"/>
              <a:t>The first full article addressing the investigative judgment came from James White, who picked up the themes of Everts’ “communication” just a month later, in the January 29, 1857, </a:t>
            </a:r>
            <a:r>
              <a:rPr lang="en-US" sz="3200" i="1" dirty="0"/>
              <a:t>Review</a:t>
            </a:r>
            <a:r>
              <a:rPr lang="en-US" sz="3200" dirty="0"/>
              <a:t>, with an article titled “The Judgment.”</a:t>
            </a:r>
          </a:p>
          <a:p>
            <a:pPr marL="0" indent="0">
              <a:buNone/>
            </a:pPr>
            <a:r>
              <a:rPr lang="en-US" sz="3200" dirty="0"/>
              <a:t>James White’s argument was based on his understanding of the blotting out of sin, the record of sin in heaven, and the “lot” of Daniel 12:13: “For thou shalt rest, and stand in thy lot at the end of the days</a:t>
            </a:r>
            <a:r>
              <a:rPr lang="en-US" sz="3200" dirty="0" smtClean="0"/>
              <a:t>.”</a:t>
            </a:r>
            <a:endParaRPr lang="en-US" sz="32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51329356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154789"/>
            <a:ext cx="11286698" cy="4423431"/>
          </a:xfrm>
        </p:spPr>
        <p:txBody>
          <a:bodyPr>
            <a:noAutofit/>
          </a:bodyPr>
          <a:lstStyle/>
          <a:p>
            <a:pPr marL="0" indent="0">
              <a:buNone/>
            </a:pPr>
            <a:r>
              <a:rPr lang="en-US" sz="3200" dirty="0" smtClean="0"/>
              <a:t>He </a:t>
            </a:r>
            <a:r>
              <a:rPr lang="en-US" sz="3200" dirty="0"/>
              <a:t>listed more than 70 Old Testament passages from </a:t>
            </a:r>
            <a:r>
              <a:rPr lang="en-US" sz="3200" i="1" dirty="0"/>
              <a:t>The Englishman’s Hebrew Concordance, </a:t>
            </a:r>
            <a:r>
              <a:rPr lang="en-US" sz="3200" dirty="0"/>
              <a:t>some of which indicated that “lot” referred to the position of the judged. Daniel in his lot was a reference to his already having been judged. James White followed Everts in the idea that Scripture taught that there would be a judgment of both the living and the dead, based on 1 Peter 4:5-6, and that this judgment had started with the righteous dead in 1844</a:t>
            </a:r>
            <a:r>
              <a:rPr lang="en-US" sz="3200" dirty="0" smtClean="0"/>
              <a:t>.</a:t>
            </a:r>
            <a:endParaRPr lang="en-US" sz="32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25444728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1951631"/>
            <a:ext cx="11286698" cy="4626590"/>
          </a:xfrm>
        </p:spPr>
        <p:txBody>
          <a:bodyPr>
            <a:noAutofit/>
          </a:bodyPr>
          <a:lstStyle/>
          <a:p>
            <a:pPr marL="0" indent="0">
              <a:buNone/>
            </a:pPr>
            <a:r>
              <a:rPr lang="en-US" sz="3100" dirty="0"/>
              <a:t>A pamphlet printed in Battle Creek in 1872 refers to the investigative judgment as Principle XVIII:</a:t>
            </a:r>
          </a:p>
          <a:p>
            <a:pPr marL="0" indent="0">
              <a:buNone/>
            </a:pPr>
            <a:r>
              <a:rPr lang="en-US" sz="3100" dirty="0"/>
              <a:t>That the time of the cleansing of the sanctuary (see proposition X), synchronizing with the time of the proclamation of the third message, is a time of investigative judgment, first with reference to the dead, and at the close of probation with reference to the living, to determine who of the myriads now sleeping in the dust of the earth are worthy of a part in the first resurrection, and who of its living multitudes are worthy of translation—points which must be determined before the Lord appears</a:t>
            </a:r>
            <a:r>
              <a:rPr lang="en-US" sz="3100" dirty="0" smtClean="0"/>
              <a:t>.</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48490108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1951631"/>
            <a:ext cx="11286698" cy="4626590"/>
          </a:xfrm>
        </p:spPr>
        <p:txBody>
          <a:bodyPr>
            <a:noAutofit/>
          </a:bodyPr>
          <a:lstStyle/>
          <a:p>
            <a:pPr marL="0" indent="0">
              <a:buNone/>
            </a:pPr>
            <a:r>
              <a:rPr lang="en-US" sz="3200" dirty="0"/>
              <a:t>Uriah Smith wrote at length about the investigative judgment in his 1877 work </a:t>
            </a:r>
            <a:r>
              <a:rPr lang="en-US" sz="3200" i="1" dirty="0"/>
              <a:t>The Sanctuary and the 2300 Days</a:t>
            </a:r>
            <a:r>
              <a:rPr lang="en-US" sz="3200" dirty="0"/>
              <a:t>, which saw in Daniel 7:9-10 the basis for the investigative judgment: “Thus the cleansing of the sanctuary involves the examination of the records of all the deeds of our lives. It is an investigative Judgment. Every individual of every generation from the beginning of the world thus passes in review before the great tribunal above. So Daniel, describing the opening of this scene, calls it a work of judgment, and expressly notices the fact that the books were opened</a:t>
            </a:r>
            <a:r>
              <a:rPr lang="en-US" sz="3200" dirty="0" smtClean="0"/>
              <a:t>.”</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960942446"/>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In a sweeping statement, Smith joined several biblical motifs: “We have already seen that the cleansing of the sanctuary, the investigative Judgment of the saints, the blotting out, or remission, of sin, and the finishing of the mystery of God, are all one and the same thing. We now make the additional statement that this is also the atonement</a:t>
            </a:r>
            <a:r>
              <a:rPr lang="en-US" sz="3200" dirty="0" smtClean="0"/>
              <a:t>.”</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834925573"/>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i="1" dirty="0"/>
              <a:t>The Biblical Institute, </a:t>
            </a:r>
            <a:r>
              <a:rPr lang="en-US" sz="3200" dirty="0"/>
              <a:t>an 1878 synopsis of Adventist doctrines by Uriah Smith and James White, also linked the cleansing of the sanctuary with the investigative judgment and the finishing of the mystery of </a:t>
            </a:r>
            <a:r>
              <a:rPr lang="en-US" sz="3200" dirty="0" smtClean="0"/>
              <a:t>God. </a:t>
            </a:r>
            <a:r>
              <a:rPr lang="en-US" sz="3200" dirty="0"/>
              <a:t>On page 84 of the same work, they stated that the investigative judgment takes place as the sanctuary is </a:t>
            </a:r>
            <a:r>
              <a:rPr lang="en-US" sz="3200" dirty="0" smtClean="0"/>
              <a:t>cleansed.</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7706993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Prior to his death in 1883, J.N. Andrews wrote </a:t>
            </a:r>
            <a:r>
              <a:rPr lang="en-US" sz="3200" i="1" dirty="0"/>
              <a:t>The Sanctuary of the Bible. </a:t>
            </a:r>
            <a:r>
              <a:rPr lang="en-US" sz="3200" dirty="0"/>
              <a:t>He mentions the investigative judgment twice, saying it is identical with the cleansing of the sanctuary: “The nature of that work we will now briefly indicate. The work of the Judgment is divided into two parts. The first part is the </a:t>
            </a:r>
            <a:r>
              <a:rPr lang="en-US" sz="3200" i="1" dirty="0"/>
              <a:t>investigative </a:t>
            </a:r>
            <a:r>
              <a:rPr lang="en-US" sz="3200" dirty="0"/>
              <a:t>judgment, which takes place in the heavenly sanctuary, God the Father sitting in judgment. </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405545518"/>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 The second part is the </a:t>
            </a:r>
            <a:r>
              <a:rPr lang="en-US" sz="3200" i="1" dirty="0"/>
              <a:t>execution </a:t>
            </a:r>
            <a:r>
              <a:rPr lang="en-US" sz="3200" dirty="0"/>
              <a:t>of the judgment, and is committed wholly to Christ, who comes to our earth to accomplish this work. John 5:22-27; Jude 14, 15. It is while the investigative judgment is in session that the cleansing of the sanctuary takes place. Or, to speak more accurately, the cleansing of the sanctuary is identical with the work of the investigative judgment</a:t>
            </a:r>
            <a:r>
              <a:rPr lang="en-US" sz="3200" dirty="0" smtClean="0"/>
              <a:t>.”</a:t>
            </a:r>
          </a:p>
          <a:p>
            <a:pPr marL="0" indent="0">
              <a:buNone/>
            </a:pPr>
            <a:r>
              <a:rPr lang="en-US" sz="3200" dirty="0"/>
              <a:t>His posthumously published </a:t>
            </a:r>
            <a:r>
              <a:rPr lang="en-US" sz="3200" i="1" dirty="0"/>
              <a:t>The Judgment: Its Events and Their Order </a:t>
            </a:r>
            <a:r>
              <a:rPr lang="en-US" sz="3200" dirty="0"/>
              <a:t>includes an entire chapter on the investigative </a:t>
            </a:r>
            <a:r>
              <a:rPr lang="en-US" sz="3200" dirty="0" smtClean="0"/>
              <a:t>judgment.</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415234729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Because Ellen White’s </a:t>
            </a:r>
            <a:r>
              <a:rPr lang="en-US" sz="3200" i="1" dirty="0"/>
              <a:t>The Great Controversy </a:t>
            </a:r>
            <a:r>
              <a:rPr lang="en-US" sz="3200" dirty="0"/>
              <a:t>is the most widely read source of religious history among Adventists, it may be easy for us to assume that the investigative judgment teaching started with her. Yet we’ve shown that several Adventist scholars had already written upon the topic for 30 years before she took it up. Her first address of the investigative judgment isn’t until 1884, in chapter 23 of </a:t>
            </a:r>
            <a:r>
              <a:rPr lang="en-US" sz="3200" i="1" dirty="0"/>
              <a:t>The Spirit of Prophecy</a:t>
            </a:r>
            <a:r>
              <a:rPr lang="en-US" sz="3200" dirty="0"/>
              <a:t>, Vol. 4. </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4665774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smtClean="0"/>
              <a:t>While </a:t>
            </a:r>
            <a:r>
              <a:rPr lang="en-US" sz="3200" dirty="0"/>
              <a:t>her husband had found evidence for an investigative judgment in Daniel 12:13 and the judgment of the living and the dead referred to in 1 Peter 4:5-6, Ellen White mentions neither, relying instead (as did Uriah Smith) on Daniel 7 (which James hadn’t mentioned) and arguing that verses 9 through 10 and 13 through 14 portray the opening of the investigative judgment in heaven.</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858502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8:6-27</a:t>
            </a:r>
            <a:endParaRPr lang="en-US" dirty="0"/>
          </a:p>
        </p:txBody>
      </p:sp>
      <p:sp>
        <p:nvSpPr>
          <p:cNvPr id="4" name="Content Placeholder 3"/>
          <p:cNvSpPr>
            <a:spLocks noGrp="1"/>
          </p:cNvSpPr>
          <p:nvPr>
            <p:ph sz="half" idx="2"/>
          </p:nvPr>
        </p:nvSpPr>
        <p:spPr>
          <a:xfrm>
            <a:off x="6438900" y="2336872"/>
            <a:ext cx="3855281" cy="4054441"/>
          </a:xfrm>
        </p:spPr>
        <p:txBody>
          <a:bodyPr>
            <a:noAutofit/>
          </a:bodyPr>
          <a:lstStyle/>
          <a:p>
            <a:r>
              <a:rPr lang="en-US" sz="3200" b="1" baseline="30000" dirty="0"/>
              <a:t>6 </a:t>
            </a:r>
            <a:r>
              <a:rPr lang="en-US" sz="3200" dirty="0"/>
              <a:t>And he came to the ram that had two horns, which I had seen standing before the river, and ran unto him in the fury of his power.</a:t>
            </a:r>
          </a:p>
        </p:txBody>
      </p:sp>
      <p:pic>
        <p:nvPicPr>
          <p:cNvPr id="11266" name="Picture 2" descr="The Ram, The Goat, The End - Devoted To You"/>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04800" y="2843664"/>
            <a:ext cx="5973235" cy="2545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863891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Ellen White expanded her investigative judgment teaching in the 1888 edition of </a:t>
            </a:r>
            <a:r>
              <a:rPr lang="en-US" sz="3200" i="1" dirty="0"/>
              <a:t>The Great Controversy, </a:t>
            </a:r>
            <a:r>
              <a:rPr lang="en-US" sz="3200" dirty="0"/>
              <a:t>introducing a unique array of passages to support and illustrate it: “The coming of Christ as our high priest to the most holy place, for the cleansing of the sanctuary, brought to view in Daniel 8:14; the coming of the Son of man to the Ancient of days, as presented in Daniel 7:13; and the coming of the Lord to his temple, foretold by Malachi, are descriptions of the same event; </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2001357202"/>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smtClean="0"/>
              <a:t>and </a:t>
            </a:r>
            <a:r>
              <a:rPr lang="en-US" sz="3200" dirty="0"/>
              <a:t>this is also represented by the coming of the bridegroom to the marriage, described by Christ in the parable of the ten virgins, of Matthew 25</a:t>
            </a:r>
            <a:r>
              <a:rPr lang="en-US" sz="3200" dirty="0" smtClean="0"/>
              <a:t>.” </a:t>
            </a:r>
            <a:r>
              <a:rPr lang="en-US" sz="3200" dirty="0"/>
              <a:t>She also appealed to Matthew 22:11 to support her investigative judgment </a:t>
            </a:r>
            <a:r>
              <a:rPr lang="en-US" sz="3200" dirty="0" smtClean="0"/>
              <a:t>teaching.</a:t>
            </a:r>
          </a:p>
          <a:p>
            <a:pPr marL="0" indent="0">
              <a:buNone/>
            </a:pPr>
            <a:r>
              <a:rPr lang="en-US" sz="3200" dirty="0"/>
              <a:t>Other early treatments of the investigative judgment include Uriah Smith’s influential </a:t>
            </a:r>
            <a:r>
              <a:rPr lang="en-US" sz="3200" i="1" dirty="0"/>
              <a:t>Daniel and the Revelation </a:t>
            </a:r>
            <a:r>
              <a:rPr lang="en-US" sz="3200" dirty="0"/>
              <a:t>(1897) and S.N. Haskell’s </a:t>
            </a:r>
            <a:r>
              <a:rPr lang="en-US" sz="3200" i="1" dirty="0"/>
              <a:t>The Story of Daniel the Prophet </a:t>
            </a:r>
            <a:r>
              <a:rPr lang="en-US" sz="3200" dirty="0"/>
              <a:t>(1901), </a:t>
            </a:r>
            <a:r>
              <a:rPr lang="en-US" sz="3200" i="1" dirty="0"/>
              <a:t>The Story of the Seer of Patmos </a:t>
            </a:r>
            <a:r>
              <a:rPr lang="en-US" sz="3200" dirty="0"/>
              <a:t>(1905), and </a:t>
            </a:r>
            <a:r>
              <a:rPr lang="en-US" sz="3200" i="1" dirty="0"/>
              <a:t>The Cross and Its Shadow </a:t>
            </a:r>
            <a:r>
              <a:rPr lang="en-US" sz="3200" dirty="0"/>
              <a:t>(1914).</a:t>
            </a:r>
            <a:endParaRPr lang="en-US" sz="3100" dirty="0"/>
          </a:p>
        </p:txBody>
      </p:sp>
      <p:sp>
        <p:nvSpPr>
          <p:cNvPr id="5" name="TextBox 4"/>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180926045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A Brief History Of the Investigative Judgement Doctrine</a:t>
            </a:r>
            <a:endParaRPr lang="en-US" dirty="0"/>
          </a:p>
        </p:txBody>
      </p:sp>
      <p:sp>
        <p:nvSpPr>
          <p:cNvPr id="4" name="Content Placeholder 3"/>
          <p:cNvSpPr>
            <a:spLocks noGrp="1"/>
          </p:cNvSpPr>
          <p:nvPr>
            <p:ph sz="half" idx="2"/>
          </p:nvPr>
        </p:nvSpPr>
        <p:spPr>
          <a:xfrm>
            <a:off x="409433" y="2074459"/>
            <a:ext cx="11286698" cy="4503761"/>
          </a:xfrm>
        </p:spPr>
        <p:txBody>
          <a:bodyPr>
            <a:noAutofit/>
          </a:bodyPr>
          <a:lstStyle/>
          <a:p>
            <a:pPr marL="0" indent="0">
              <a:buNone/>
            </a:pPr>
            <a:r>
              <a:rPr lang="en-US" sz="3200" dirty="0"/>
              <a:t>Ellen White’s 1911 edition of </a:t>
            </a:r>
            <a:r>
              <a:rPr lang="en-US" sz="3200" i="1" dirty="0"/>
              <a:t>The Great Controversy </a:t>
            </a:r>
            <a:r>
              <a:rPr lang="en-US" sz="3200" dirty="0"/>
              <a:t>remains the primary source for the investigative judgment teaching, but she was largely silent on the subject of the investigative judgment until 1884, long after it had been studied and written on by Elon Everts, James White, J.N. Andrews, and Uriah Smith, who were the principal proponents of the teaching. While Ellen White later enhanced and gave credibility to the teaching, she did not originate it.</a:t>
            </a:r>
            <a:endParaRPr lang="en-US" sz="3100" dirty="0"/>
          </a:p>
        </p:txBody>
      </p:sp>
      <p:sp>
        <p:nvSpPr>
          <p:cNvPr id="3" name="TextBox 2"/>
          <p:cNvSpPr txBox="1"/>
          <p:nvPr/>
        </p:nvSpPr>
        <p:spPr>
          <a:xfrm>
            <a:off x="2811439" y="150125"/>
            <a:ext cx="9225885" cy="400110"/>
          </a:xfrm>
          <a:prstGeom prst="rect">
            <a:avLst/>
          </a:prstGeom>
          <a:noFill/>
        </p:spPr>
        <p:txBody>
          <a:bodyPr wrap="square" rtlCol="0">
            <a:spAutoFit/>
          </a:bodyPr>
          <a:lstStyle/>
          <a:p>
            <a:r>
              <a:rPr lang="en-US" sz="2000" dirty="0"/>
              <a:t>https://atoday.org/the-real-history-of-the-investigative-judgment-doctrine/</a:t>
            </a:r>
          </a:p>
        </p:txBody>
      </p:sp>
    </p:spTree>
    <p:extLst>
      <p:ext uri="{BB962C8B-B14F-4D97-AF65-F5344CB8AC3E}">
        <p14:creationId xmlns:p14="http://schemas.microsoft.com/office/powerpoint/2010/main" val="3268568234"/>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  </a:t>
            </a:r>
            <a:endParaRPr lang="en-US" dirty="0"/>
          </a:p>
        </p:txBody>
      </p:sp>
      <p:sp>
        <p:nvSpPr>
          <p:cNvPr id="3" name="Subtitle 2"/>
          <p:cNvSpPr>
            <a:spLocks noGrp="1"/>
          </p:cNvSpPr>
          <p:nvPr>
            <p:ph type="subTitle" idx="1"/>
          </p:nvPr>
        </p:nvSpPr>
        <p:spPr/>
        <p:txBody>
          <a:bodyPr>
            <a:normAutofit/>
          </a:bodyPr>
          <a:lstStyle/>
          <a:p>
            <a:r>
              <a:rPr lang="en-US" sz="5400" dirty="0" smtClean="0"/>
              <a:t>Happy Sabbath!  </a:t>
            </a:r>
            <a:endParaRPr lang="en-US" sz="5400" dirty="0"/>
          </a:p>
        </p:txBody>
      </p:sp>
    </p:spTree>
    <p:extLst>
      <p:ext uri="{BB962C8B-B14F-4D97-AF65-F5344CB8AC3E}">
        <p14:creationId xmlns:p14="http://schemas.microsoft.com/office/powerpoint/2010/main" val="41190855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8:7-27</a:t>
            </a:r>
            <a:endParaRPr lang="en-US" dirty="0"/>
          </a:p>
        </p:txBody>
      </p:sp>
      <p:sp>
        <p:nvSpPr>
          <p:cNvPr id="4" name="Content Placeholder 3"/>
          <p:cNvSpPr>
            <a:spLocks noGrp="1"/>
          </p:cNvSpPr>
          <p:nvPr>
            <p:ph sz="half" idx="2"/>
          </p:nvPr>
        </p:nvSpPr>
        <p:spPr>
          <a:xfrm>
            <a:off x="4250238" y="2336872"/>
            <a:ext cx="7103562" cy="4054441"/>
          </a:xfrm>
        </p:spPr>
        <p:txBody>
          <a:bodyPr>
            <a:noAutofit/>
          </a:bodyPr>
          <a:lstStyle/>
          <a:p>
            <a:r>
              <a:rPr lang="en-US" sz="3200" b="1" baseline="30000" dirty="0"/>
              <a:t>7 </a:t>
            </a:r>
            <a:r>
              <a:rPr lang="en-US" sz="3200" dirty="0"/>
              <a:t>And I saw him come close unto the ram, and he was moved with choler against him, and smote the ram, and brake his two horns: and there was no power in the ram to stand before him, but he cast him down to the ground, and stamped upon him: and there was none that could deliver the ram out of his hand.</a:t>
            </a:r>
          </a:p>
        </p:txBody>
      </p:sp>
      <p:pic>
        <p:nvPicPr>
          <p:cNvPr id="12290" name="Picture 2" descr="Theological Views: The Prophecy of Daniel 8 - Part A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85750" y="2108068"/>
            <a:ext cx="3812088" cy="4283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702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8:8-27</a:t>
            </a:r>
            <a:endParaRPr lang="en-US" dirty="0"/>
          </a:p>
        </p:txBody>
      </p:sp>
      <p:sp>
        <p:nvSpPr>
          <p:cNvPr id="4" name="Content Placeholder 3"/>
          <p:cNvSpPr>
            <a:spLocks noGrp="1"/>
          </p:cNvSpPr>
          <p:nvPr>
            <p:ph sz="half" idx="2"/>
          </p:nvPr>
        </p:nvSpPr>
        <p:spPr>
          <a:xfrm>
            <a:off x="5562600" y="2336872"/>
            <a:ext cx="4731581" cy="4054441"/>
          </a:xfrm>
        </p:spPr>
        <p:txBody>
          <a:bodyPr>
            <a:noAutofit/>
          </a:bodyPr>
          <a:lstStyle/>
          <a:p>
            <a:r>
              <a:rPr lang="en-US" sz="3200" b="1" baseline="30000" dirty="0"/>
              <a:t>8 </a:t>
            </a:r>
            <a:r>
              <a:rPr lang="en-US" sz="3200" dirty="0"/>
              <a:t>Therefore the he goat waxed very great: and when he was strong, the great horn was broken; and for it came up four notable ones toward the four winds of heaven.</a:t>
            </a:r>
          </a:p>
        </p:txBody>
      </p:sp>
      <p:pic>
        <p:nvPicPr>
          <p:cNvPr id="13314" name="Picture 2" descr="Daniel's Goat with Four Horns | Bible images, Bible prophecy, Prophec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206679"/>
            <a:ext cx="4314825" cy="431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985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8:9-27</a:t>
            </a:r>
            <a:endParaRPr lang="en-US" dirty="0"/>
          </a:p>
        </p:txBody>
      </p:sp>
      <p:sp>
        <p:nvSpPr>
          <p:cNvPr id="4" name="Content Placeholder 3"/>
          <p:cNvSpPr>
            <a:spLocks noGrp="1"/>
          </p:cNvSpPr>
          <p:nvPr>
            <p:ph sz="half" idx="2"/>
          </p:nvPr>
        </p:nvSpPr>
        <p:spPr>
          <a:xfrm>
            <a:off x="5562600" y="2336872"/>
            <a:ext cx="4731581" cy="4054441"/>
          </a:xfrm>
        </p:spPr>
        <p:txBody>
          <a:bodyPr>
            <a:noAutofit/>
          </a:bodyPr>
          <a:lstStyle/>
          <a:p>
            <a:r>
              <a:rPr lang="en-US" sz="3200" b="1" baseline="30000" dirty="0"/>
              <a:t>9 </a:t>
            </a:r>
            <a:r>
              <a:rPr lang="en-US" sz="3200" dirty="0"/>
              <a:t>And out of one of them came forth a little horn, which waxed exceeding great, toward the south, and toward the east, and toward the pleasant land.</a:t>
            </a:r>
          </a:p>
        </p:txBody>
      </p:sp>
      <p:pic>
        <p:nvPicPr>
          <p:cNvPr id="14338" name="Picture 2" descr="The Latter-Day Russian-European Alliance (Part 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86656" y="2674144"/>
            <a:ext cx="3686175" cy="29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818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8:10-27</a:t>
            </a:r>
            <a:endParaRPr lang="en-US" dirty="0"/>
          </a:p>
        </p:txBody>
      </p:sp>
      <p:sp>
        <p:nvSpPr>
          <p:cNvPr id="4" name="Content Placeholder 3"/>
          <p:cNvSpPr>
            <a:spLocks noGrp="1"/>
          </p:cNvSpPr>
          <p:nvPr>
            <p:ph sz="half" idx="2"/>
          </p:nvPr>
        </p:nvSpPr>
        <p:spPr>
          <a:xfrm>
            <a:off x="5562600" y="2336872"/>
            <a:ext cx="4731581" cy="4054441"/>
          </a:xfrm>
        </p:spPr>
        <p:txBody>
          <a:bodyPr>
            <a:noAutofit/>
          </a:bodyPr>
          <a:lstStyle/>
          <a:p>
            <a:r>
              <a:rPr lang="en-US" sz="3200" b="1" baseline="30000" dirty="0"/>
              <a:t>10 </a:t>
            </a:r>
            <a:r>
              <a:rPr lang="en-US" sz="3200" dirty="0"/>
              <a:t>And it waxed great, even to the host of heaven; and it cast down some of the host and of the stars to the ground, and stamped upon them.</a:t>
            </a:r>
          </a:p>
        </p:txBody>
      </p:sp>
      <p:pic>
        <p:nvPicPr>
          <p:cNvPr id="15364" name="Picture 4" descr="The 2300 Days (Daniel 8-9)"/>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953714" y="2146373"/>
            <a:ext cx="1799135" cy="4102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912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8:11-27</a:t>
            </a:r>
            <a:endParaRPr lang="en-US" dirty="0"/>
          </a:p>
        </p:txBody>
      </p:sp>
      <p:sp>
        <p:nvSpPr>
          <p:cNvPr id="4" name="Content Placeholder 3"/>
          <p:cNvSpPr>
            <a:spLocks noGrp="1"/>
          </p:cNvSpPr>
          <p:nvPr>
            <p:ph sz="half" idx="2"/>
          </p:nvPr>
        </p:nvSpPr>
        <p:spPr>
          <a:xfrm>
            <a:off x="5562600" y="2336872"/>
            <a:ext cx="4731581" cy="4054441"/>
          </a:xfrm>
        </p:spPr>
        <p:txBody>
          <a:bodyPr>
            <a:noAutofit/>
          </a:bodyPr>
          <a:lstStyle/>
          <a:p>
            <a:r>
              <a:rPr lang="en-US" sz="3200" b="1" baseline="30000" dirty="0"/>
              <a:t>11 </a:t>
            </a:r>
            <a:r>
              <a:rPr lang="en-US" sz="3200" dirty="0"/>
              <a:t>Yea, he magnified himself even to the prince of the host, and by him the daily sacrifice was taken away, and the place of the sanctuary was cast down.</a:t>
            </a:r>
          </a:p>
        </p:txBody>
      </p:sp>
      <p:pic>
        <p:nvPicPr>
          <p:cNvPr id="16386" name="Picture 2" descr="Daniel 8 Commentary | Precept Austi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336872"/>
            <a:ext cx="4501133" cy="3375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279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8:12-27</a:t>
            </a:r>
            <a:endParaRPr lang="en-US" dirty="0"/>
          </a:p>
        </p:txBody>
      </p:sp>
      <p:sp>
        <p:nvSpPr>
          <p:cNvPr id="4" name="Content Placeholder 3"/>
          <p:cNvSpPr>
            <a:spLocks noGrp="1"/>
          </p:cNvSpPr>
          <p:nvPr>
            <p:ph sz="half" idx="2"/>
          </p:nvPr>
        </p:nvSpPr>
        <p:spPr>
          <a:xfrm>
            <a:off x="5154706" y="2336872"/>
            <a:ext cx="5139475" cy="4054441"/>
          </a:xfrm>
        </p:spPr>
        <p:txBody>
          <a:bodyPr>
            <a:noAutofit/>
          </a:bodyPr>
          <a:lstStyle/>
          <a:p>
            <a:r>
              <a:rPr lang="en-US" sz="3200" b="1" baseline="30000" dirty="0"/>
              <a:t>12 </a:t>
            </a:r>
            <a:r>
              <a:rPr lang="en-US" sz="3200" dirty="0"/>
              <a:t>And an host was given him against the daily sacrifice by reason of transgression, and it cast down the truth to the ground; and it </a:t>
            </a:r>
            <a:r>
              <a:rPr lang="en-US" sz="3200" dirty="0" err="1"/>
              <a:t>practised</a:t>
            </a:r>
            <a:r>
              <a:rPr lang="en-US" sz="3200" dirty="0"/>
              <a:t>, and prospered.</a:t>
            </a:r>
          </a:p>
        </p:txBody>
      </p:sp>
      <p:pic>
        <p:nvPicPr>
          <p:cNvPr id="17410" name="Picture 2" descr="Pin on The Book of Danie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89528" y="2196065"/>
            <a:ext cx="3631253" cy="4336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502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Memory Text:  Romans 13:11-12</a:t>
            </a:r>
            <a:endParaRPr lang="en-US" sz="4800" dirty="0"/>
          </a:p>
        </p:txBody>
      </p:sp>
      <p:sp>
        <p:nvSpPr>
          <p:cNvPr id="3" name="Content Placeholder 2"/>
          <p:cNvSpPr>
            <a:spLocks noGrp="1"/>
          </p:cNvSpPr>
          <p:nvPr>
            <p:ph idx="1"/>
          </p:nvPr>
        </p:nvSpPr>
        <p:spPr/>
        <p:txBody>
          <a:bodyPr>
            <a:normAutofit fontScale="77500" lnSpcReduction="20000"/>
          </a:bodyPr>
          <a:lstStyle/>
          <a:p>
            <a:r>
              <a:rPr lang="en-US" sz="4800" b="1" baseline="30000" dirty="0"/>
              <a:t>11 </a:t>
            </a:r>
            <a:r>
              <a:rPr lang="en-US" sz="4800" dirty="0"/>
              <a:t>And that, knowing the time, that now it is high time to awake out of sleep: for now is our salvation nearer than when we believed.</a:t>
            </a:r>
          </a:p>
          <a:p>
            <a:r>
              <a:rPr lang="en-US" sz="4800" b="1" baseline="30000" dirty="0"/>
              <a:t>12 </a:t>
            </a:r>
            <a:r>
              <a:rPr lang="en-US" sz="4800" dirty="0"/>
              <a:t>The night is far spent, the day is at hand: let us therefore cast off the works of darkness, and let us put on the </a:t>
            </a:r>
            <a:r>
              <a:rPr lang="en-US" sz="4800" dirty="0" err="1"/>
              <a:t>armour</a:t>
            </a:r>
            <a:r>
              <a:rPr lang="en-US" sz="4800" dirty="0"/>
              <a:t> of light.</a:t>
            </a:r>
          </a:p>
        </p:txBody>
      </p:sp>
    </p:spTree>
    <p:extLst>
      <p:ext uri="{BB962C8B-B14F-4D97-AF65-F5344CB8AC3E}">
        <p14:creationId xmlns:p14="http://schemas.microsoft.com/office/powerpoint/2010/main" val="2163084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8:13-27</a:t>
            </a:r>
            <a:endParaRPr lang="en-US" dirty="0"/>
          </a:p>
        </p:txBody>
      </p:sp>
      <p:sp>
        <p:nvSpPr>
          <p:cNvPr id="4" name="Content Placeholder 3"/>
          <p:cNvSpPr>
            <a:spLocks noGrp="1"/>
          </p:cNvSpPr>
          <p:nvPr>
            <p:ph sz="half" idx="2"/>
          </p:nvPr>
        </p:nvSpPr>
        <p:spPr>
          <a:xfrm>
            <a:off x="5136775" y="2223248"/>
            <a:ext cx="5719483" cy="4437528"/>
          </a:xfrm>
        </p:spPr>
        <p:txBody>
          <a:bodyPr>
            <a:noAutofit/>
          </a:bodyPr>
          <a:lstStyle/>
          <a:p>
            <a:r>
              <a:rPr lang="en-US" sz="3200" b="1" baseline="30000" dirty="0"/>
              <a:t>13 </a:t>
            </a:r>
            <a:r>
              <a:rPr lang="en-US" sz="3200" dirty="0"/>
              <a:t>Then I heard one saint speaking, and another saint said unto that certain saint which </a:t>
            </a:r>
            <a:r>
              <a:rPr lang="en-US" sz="3200" dirty="0" err="1"/>
              <a:t>spake</a:t>
            </a:r>
            <a:r>
              <a:rPr lang="en-US" sz="3200" dirty="0"/>
              <a:t>, How long shall be the vision concerning the daily sacrifice, and the transgression of desolation, to give both the sanctuary and the host to be trodden under foot?</a:t>
            </a:r>
          </a:p>
        </p:txBody>
      </p:sp>
      <p:pic>
        <p:nvPicPr>
          <p:cNvPr id="18434" name="Picture 2" descr="Sacrifice/Services - House of Pray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7978" y="2671482"/>
            <a:ext cx="4857343" cy="3092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421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8:14-27</a:t>
            </a:r>
            <a:endParaRPr lang="en-US" dirty="0"/>
          </a:p>
        </p:txBody>
      </p:sp>
      <p:sp>
        <p:nvSpPr>
          <p:cNvPr id="4" name="Content Placeholder 3"/>
          <p:cNvSpPr>
            <a:spLocks noGrp="1"/>
          </p:cNvSpPr>
          <p:nvPr>
            <p:ph sz="half" idx="2"/>
          </p:nvPr>
        </p:nvSpPr>
        <p:spPr>
          <a:xfrm>
            <a:off x="5602941" y="2223248"/>
            <a:ext cx="4858871" cy="3712941"/>
          </a:xfrm>
        </p:spPr>
        <p:txBody>
          <a:bodyPr>
            <a:noAutofit/>
          </a:bodyPr>
          <a:lstStyle/>
          <a:p>
            <a:r>
              <a:rPr lang="en-US" sz="3200" b="1" baseline="30000" dirty="0"/>
              <a:t>14 </a:t>
            </a:r>
            <a:r>
              <a:rPr lang="en-US" sz="3200" dirty="0"/>
              <a:t>And he said unto me, Unto two thousand and three hundred days; then shall the sanctuary be cleansed.</a:t>
            </a:r>
          </a:p>
        </p:txBody>
      </p:sp>
      <p:pic>
        <p:nvPicPr>
          <p:cNvPr id="19458" name="Picture 2" descr="The 2300 Days of Daniel | Gospel Adventist Ministri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4455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245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8:15-27</a:t>
            </a:r>
            <a:endParaRPr lang="en-US" dirty="0"/>
          </a:p>
        </p:txBody>
      </p:sp>
      <p:sp>
        <p:nvSpPr>
          <p:cNvPr id="4" name="Content Placeholder 3"/>
          <p:cNvSpPr>
            <a:spLocks noGrp="1"/>
          </p:cNvSpPr>
          <p:nvPr>
            <p:ph sz="half" idx="2"/>
          </p:nvPr>
        </p:nvSpPr>
        <p:spPr>
          <a:xfrm>
            <a:off x="5602941" y="2223248"/>
            <a:ext cx="4858871" cy="3712941"/>
          </a:xfrm>
        </p:spPr>
        <p:txBody>
          <a:bodyPr>
            <a:noAutofit/>
          </a:bodyPr>
          <a:lstStyle/>
          <a:p>
            <a:r>
              <a:rPr lang="en-US" sz="3200" b="1" baseline="30000" dirty="0"/>
              <a:t>15 </a:t>
            </a:r>
            <a:r>
              <a:rPr lang="en-US" sz="3200" dirty="0"/>
              <a:t>And it came to pass, when I, even I Daniel, had seen the vision, and sought for the meaning, then, behold, there stood before me as the appearance of a man.</a:t>
            </a:r>
          </a:p>
        </p:txBody>
      </p:sp>
      <p:pic>
        <p:nvPicPr>
          <p:cNvPr id="20488" name="Picture 8" descr="Brunson20 - Your Site For LDS Theology: The 70 Weeks of Danie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2319" y="24455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197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8:16-27</a:t>
            </a:r>
            <a:endParaRPr lang="en-US" dirty="0"/>
          </a:p>
        </p:txBody>
      </p:sp>
      <p:sp>
        <p:nvSpPr>
          <p:cNvPr id="4" name="Content Placeholder 3"/>
          <p:cNvSpPr>
            <a:spLocks noGrp="1"/>
          </p:cNvSpPr>
          <p:nvPr>
            <p:ph sz="half" idx="2"/>
          </p:nvPr>
        </p:nvSpPr>
        <p:spPr>
          <a:xfrm>
            <a:off x="5602941" y="2223248"/>
            <a:ext cx="4858871" cy="3712941"/>
          </a:xfrm>
        </p:spPr>
        <p:txBody>
          <a:bodyPr>
            <a:noAutofit/>
          </a:bodyPr>
          <a:lstStyle/>
          <a:p>
            <a:r>
              <a:rPr lang="en-US" sz="3200" b="1" baseline="30000" dirty="0"/>
              <a:t>16 </a:t>
            </a:r>
            <a:r>
              <a:rPr lang="en-US" sz="3200" dirty="0"/>
              <a:t>And I heard a man's voice between the banks of </a:t>
            </a:r>
            <a:r>
              <a:rPr lang="en-US" sz="3200" dirty="0" err="1"/>
              <a:t>Ulai</a:t>
            </a:r>
            <a:r>
              <a:rPr lang="en-US" sz="3200" dirty="0"/>
              <a:t>, which called, and said, Gabriel, make this man to understand the vision.</a:t>
            </a:r>
          </a:p>
        </p:txBody>
      </p:sp>
      <p:pic>
        <p:nvPicPr>
          <p:cNvPr id="21506" name="Picture 2" descr="Scripture for Today - New Series: Angels - JESUS, OUR BLESSED HOP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79931" y="2049930"/>
            <a:ext cx="3324460" cy="4393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8383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8:17-27</a:t>
            </a:r>
            <a:endParaRPr lang="en-US" dirty="0"/>
          </a:p>
        </p:txBody>
      </p:sp>
      <p:sp>
        <p:nvSpPr>
          <p:cNvPr id="4" name="Content Placeholder 3"/>
          <p:cNvSpPr>
            <a:spLocks noGrp="1"/>
          </p:cNvSpPr>
          <p:nvPr>
            <p:ph sz="half" idx="2"/>
          </p:nvPr>
        </p:nvSpPr>
        <p:spPr>
          <a:xfrm>
            <a:off x="4007225" y="2223248"/>
            <a:ext cx="6454588" cy="3712941"/>
          </a:xfrm>
        </p:spPr>
        <p:txBody>
          <a:bodyPr>
            <a:noAutofit/>
          </a:bodyPr>
          <a:lstStyle/>
          <a:p>
            <a:r>
              <a:rPr lang="en-US" sz="3200" b="1" baseline="30000" dirty="0"/>
              <a:t>17 </a:t>
            </a:r>
            <a:r>
              <a:rPr lang="en-US" sz="3200" dirty="0"/>
              <a:t>So he came near where I stood: and when he came, I was afraid, and fell upon my face: but he said unto me, </a:t>
            </a:r>
            <a:r>
              <a:rPr lang="en-US" sz="3200" dirty="0">
                <a:solidFill>
                  <a:schemeClr val="accent2">
                    <a:lumMod val="40000"/>
                    <a:lumOff val="60000"/>
                  </a:schemeClr>
                </a:solidFill>
              </a:rPr>
              <a:t>Understand, O son of man: for at the time of the end shall be the vision.</a:t>
            </a:r>
          </a:p>
        </p:txBody>
      </p:sp>
      <p:pic>
        <p:nvPicPr>
          <p:cNvPr id="22530" name="Picture 2" descr="Right on Time! Prophetic Appointments Revealed | Bible Study Guides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28145" y="2223248"/>
            <a:ext cx="2481974"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3636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8:18-27</a:t>
            </a:r>
            <a:endParaRPr lang="en-US" dirty="0"/>
          </a:p>
        </p:txBody>
      </p:sp>
      <p:sp>
        <p:nvSpPr>
          <p:cNvPr id="4" name="Content Placeholder 3"/>
          <p:cNvSpPr>
            <a:spLocks noGrp="1"/>
          </p:cNvSpPr>
          <p:nvPr>
            <p:ph sz="half" idx="2"/>
          </p:nvPr>
        </p:nvSpPr>
        <p:spPr>
          <a:xfrm>
            <a:off x="5414681" y="2223248"/>
            <a:ext cx="5047131" cy="3712941"/>
          </a:xfrm>
        </p:spPr>
        <p:txBody>
          <a:bodyPr>
            <a:noAutofit/>
          </a:bodyPr>
          <a:lstStyle/>
          <a:p>
            <a:r>
              <a:rPr lang="en-US" sz="3200" b="1" baseline="30000" dirty="0"/>
              <a:t>18 </a:t>
            </a:r>
            <a:r>
              <a:rPr lang="en-US" sz="3200" dirty="0"/>
              <a:t>Now as he was speaking with me, I was in a deep sleep on my face toward the ground: but he touched me, and set me upright.</a:t>
            </a:r>
          </a:p>
        </p:txBody>
      </p:sp>
      <p:pic>
        <p:nvPicPr>
          <p:cNvPr id="23554" name="Picture 2" descr="Archangel Gabriel: while I was speaking in prayer, the man Gabriel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1407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499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8:19-27</a:t>
            </a:r>
            <a:endParaRPr lang="en-US" dirty="0"/>
          </a:p>
        </p:txBody>
      </p:sp>
      <p:sp>
        <p:nvSpPr>
          <p:cNvPr id="4" name="Content Placeholder 3"/>
          <p:cNvSpPr>
            <a:spLocks noGrp="1"/>
          </p:cNvSpPr>
          <p:nvPr>
            <p:ph sz="half" idx="2"/>
          </p:nvPr>
        </p:nvSpPr>
        <p:spPr>
          <a:xfrm>
            <a:off x="5414681" y="2223248"/>
            <a:ext cx="5047131" cy="3712941"/>
          </a:xfrm>
        </p:spPr>
        <p:txBody>
          <a:bodyPr>
            <a:noAutofit/>
          </a:bodyPr>
          <a:lstStyle/>
          <a:p>
            <a:r>
              <a:rPr lang="en-US" sz="3200" b="1" baseline="30000" dirty="0"/>
              <a:t>19 </a:t>
            </a:r>
            <a:r>
              <a:rPr lang="en-US" sz="3200" dirty="0"/>
              <a:t>And he said, Behold, I will make thee know what shall be in </a:t>
            </a:r>
            <a:r>
              <a:rPr lang="en-US" sz="3200" dirty="0">
                <a:solidFill>
                  <a:schemeClr val="accent2">
                    <a:lumMod val="40000"/>
                    <a:lumOff val="60000"/>
                  </a:schemeClr>
                </a:solidFill>
              </a:rPr>
              <a:t>the last end of the indignation</a:t>
            </a:r>
            <a:r>
              <a:rPr lang="en-US" sz="3200" dirty="0"/>
              <a:t>: for at the time appointed the end shall be.</a:t>
            </a:r>
          </a:p>
        </p:txBody>
      </p:sp>
      <p:pic>
        <p:nvPicPr>
          <p:cNvPr id="24580" name="Picture 4" descr="A Voice in the Wildernes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78215" y="2223248"/>
            <a:ext cx="4267200"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616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8:20-27</a:t>
            </a:r>
            <a:endParaRPr lang="en-US" dirty="0"/>
          </a:p>
        </p:txBody>
      </p:sp>
      <p:sp>
        <p:nvSpPr>
          <p:cNvPr id="4" name="Content Placeholder 3"/>
          <p:cNvSpPr>
            <a:spLocks noGrp="1"/>
          </p:cNvSpPr>
          <p:nvPr>
            <p:ph sz="half" idx="2"/>
          </p:nvPr>
        </p:nvSpPr>
        <p:spPr>
          <a:xfrm>
            <a:off x="5414681" y="2471756"/>
            <a:ext cx="5047131" cy="3464433"/>
          </a:xfrm>
        </p:spPr>
        <p:txBody>
          <a:bodyPr>
            <a:noAutofit/>
          </a:bodyPr>
          <a:lstStyle/>
          <a:p>
            <a:r>
              <a:rPr lang="en-US" sz="3200" b="1" baseline="30000" dirty="0"/>
              <a:t>20 </a:t>
            </a:r>
            <a:r>
              <a:rPr lang="en-US" sz="3200" dirty="0"/>
              <a:t>The ram which thou </a:t>
            </a:r>
            <a:r>
              <a:rPr lang="en-US" sz="3200" dirty="0" err="1"/>
              <a:t>sawest</a:t>
            </a:r>
            <a:r>
              <a:rPr lang="en-US" sz="3200" dirty="0"/>
              <a:t> having two horns are the kings of Media and Persia.</a:t>
            </a:r>
          </a:p>
        </p:txBody>
      </p:sp>
      <p:pic>
        <p:nvPicPr>
          <p:cNvPr id="25602" name="Picture 2" descr="Medo-Persia Map Animation — Creitz Illustration Studio"/>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0355" y="2471756"/>
            <a:ext cx="4697412" cy="2647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0928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8:21-27</a:t>
            </a:r>
            <a:endParaRPr lang="en-US" dirty="0"/>
          </a:p>
        </p:txBody>
      </p:sp>
      <p:sp>
        <p:nvSpPr>
          <p:cNvPr id="4" name="Content Placeholder 3"/>
          <p:cNvSpPr>
            <a:spLocks noGrp="1"/>
          </p:cNvSpPr>
          <p:nvPr>
            <p:ph sz="half" idx="2"/>
          </p:nvPr>
        </p:nvSpPr>
        <p:spPr>
          <a:xfrm>
            <a:off x="6911788" y="2471756"/>
            <a:ext cx="3550024" cy="3464433"/>
          </a:xfrm>
        </p:spPr>
        <p:txBody>
          <a:bodyPr>
            <a:noAutofit/>
          </a:bodyPr>
          <a:lstStyle/>
          <a:p>
            <a:r>
              <a:rPr lang="en-US" sz="3200" b="1" baseline="30000" dirty="0"/>
              <a:t>21 </a:t>
            </a:r>
            <a:r>
              <a:rPr lang="en-US" sz="3200" dirty="0"/>
              <a:t>And the rough goat is the king of </a:t>
            </a:r>
            <a:r>
              <a:rPr lang="en-US" sz="3200" dirty="0" err="1"/>
              <a:t>Grecia</a:t>
            </a:r>
            <a:r>
              <a:rPr lang="en-US" sz="3200" dirty="0"/>
              <a:t>: and the great horn that is between his eyes is the first king.</a:t>
            </a:r>
          </a:p>
        </p:txBody>
      </p:sp>
      <p:pic>
        <p:nvPicPr>
          <p:cNvPr id="26626" name="Picture 2" descr="Sample Essay On Alexander The Great"/>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2" t="5086" r="-142" b="400"/>
          <a:stretch/>
        </p:blipFill>
        <p:spPr bwMode="auto">
          <a:xfrm>
            <a:off x="385202" y="2008095"/>
            <a:ext cx="6293504" cy="4232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043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8:22-27</a:t>
            </a:r>
            <a:endParaRPr lang="en-US" dirty="0"/>
          </a:p>
        </p:txBody>
      </p:sp>
      <p:sp>
        <p:nvSpPr>
          <p:cNvPr id="4" name="Content Placeholder 3"/>
          <p:cNvSpPr>
            <a:spLocks noGrp="1"/>
          </p:cNvSpPr>
          <p:nvPr>
            <p:ph sz="half" idx="2"/>
          </p:nvPr>
        </p:nvSpPr>
        <p:spPr>
          <a:xfrm>
            <a:off x="6687671" y="2471756"/>
            <a:ext cx="3774141" cy="3464433"/>
          </a:xfrm>
        </p:spPr>
        <p:txBody>
          <a:bodyPr>
            <a:noAutofit/>
          </a:bodyPr>
          <a:lstStyle/>
          <a:p>
            <a:r>
              <a:rPr lang="en-US" sz="3200" b="1" baseline="30000" dirty="0"/>
              <a:t>22 </a:t>
            </a:r>
            <a:r>
              <a:rPr lang="en-US" sz="3200" dirty="0"/>
              <a:t>Now that being broken, whereas four stood up for it, four kingdoms shall stand up out of the nation, but not in his power.</a:t>
            </a:r>
          </a:p>
        </p:txBody>
      </p:sp>
      <p:pic>
        <p:nvPicPr>
          <p:cNvPr id="27654" name="Picture 6" descr="http://endtimepilgrim.org/map-greek-emp-div.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92779" y="2306963"/>
            <a:ext cx="6006633" cy="362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9539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Revelation 14:6-7</a:t>
            </a:r>
            <a:endParaRPr lang="en-US" sz="4800" dirty="0"/>
          </a:p>
        </p:txBody>
      </p:sp>
      <p:sp>
        <p:nvSpPr>
          <p:cNvPr id="3" name="Content Placeholder 2"/>
          <p:cNvSpPr>
            <a:spLocks noGrp="1"/>
          </p:cNvSpPr>
          <p:nvPr>
            <p:ph idx="1"/>
          </p:nvPr>
        </p:nvSpPr>
        <p:spPr>
          <a:xfrm>
            <a:off x="680321" y="2054831"/>
            <a:ext cx="9613861" cy="3881358"/>
          </a:xfrm>
        </p:spPr>
        <p:txBody>
          <a:bodyPr>
            <a:noAutofit/>
          </a:bodyPr>
          <a:lstStyle/>
          <a:p>
            <a:r>
              <a:rPr lang="en-US" sz="3300" b="1" baseline="30000" dirty="0"/>
              <a:t>6 </a:t>
            </a:r>
            <a:r>
              <a:rPr lang="en-US" sz="3300" dirty="0"/>
              <a:t>And I saw another angel fly in the midst of heaven, having the everlasting gospel to preach unto them that dwell on the earth, and to every nation, and kindred, and tongue, and people,</a:t>
            </a:r>
          </a:p>
          <a:p>
            <a:r>
              <a:rPr lang="en-US" sz="3300" b="1" baseline="30000" dirty="0"/>
              <a:t>7 </a:t>
            </a:r>
            <a:r>
              <a:rPr lang="en-US" sz="3300" dirty="0"/>
              <a:t>Saying with a loud voice, Fear God, and give glory to him; </a:t>
            </a:r>
            <a:r>
              <a:rPr lang="en-US" sz="3600" b="1" dirty="0"/>
              <a:t>for the hour of his judgment is come</a:t>
            </a:r>
            <a:r>
              <a:rPr lang="en-US" sz="3300" dirty="0"/>
              <a:t>: and worship him that made heaven, and earth, and the sea, and the fountains of waters</a:t>
            </a:r>
            <a:r>
              <a:rPr lang="en-US" sz="3300" dirty="0" smtClean="0"/>
              <a:t>.</a:t>
            </a:r>
            <a:endParaRPr lang="en-US" sz="3300" dirty="0"/>
          </a:p>
        </p:txBody>
      </p:sp>
    </p:spTree>
    <p:extLst>
      <p:ext uri="{BB962C8B-B14F-4D97-AF65-F5344CB8AC3E}">
        <p14:creationId xmlns:p14="http://schemas.microsoft.com/office/powerpoint/2010/main" val="95732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8:23-27</a:t>
            </a:r>
            <a:endParaRPr lang="en-US" dirty="0"/>
          </a:p>
        </p:txBody>
      </p:sp>
      <p:sp>
        <p:nvSpPr>
          <p:cNvPr id="4" name="Content Placeholder 3"/>
          <p:cNvSpPr>
            <a:spLocks noGrp="1"/>
          </p:cNvSpPr>
          <p:nvPr>
            <p:ph sz="half" idx="2"/>
          </p:nvPr>
        </p:nvSpPr>
        <p:spPr>
          <a:xfrm>
            <a:off x="6176681" y="2471756"/>
            <a:ext cx="4885766" cy="3464433"/>
          </a:xfrm>
        </p:spPr>
        <p:txBody>
          <a:bodyPr>
            <a:noAutofit/>
          </a:bodyPr>
          <a:lstStyle/>
          <a:p>
            <a:r>
              <a:rPr lang="en-US" sz="3200" b="1" baseline="30000" dirty="0"/>
              <a:t>23 </a:t>
            </a:r>
            <a:r>
              <a:rPr lang="en-US" sz="3200" dirty="0"/>
              <a:t>And in the latter time of their kingdom, when the transgressors are come to the full, a king of fierce countenance, and understanding dark sentences, shall stand up.</a:t>
            </a:r>
          </a:p>
        </p:txBody>
      </p:sp>
      <p:pic>
        <p:nvPicPr>
          <p:cNvPr id="29698" name="Picture 2" descr="ANTHROPOLOGY OF ACCORD: Map on Monday: The Roman Empir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7286" y="2112683"/>
            <a:ext cx="5763569" cy="4521200"/>
          </a:xfrm>
          <a:prstGeom prst="rect">
            <a:avLst/>
          </a:prstGeom>
          <a:noFill/>
          <a:extLst>
            <a:ext uri="{909E8E84-426E-40DD-AFC4-6F175D3DCCD1}">
              <a14:hiddenFill xmlns:a14="http://schemas.microsoft.com/office/drawing/2010/main">
                <a:solidFill>
                  <a:srgbClr val="FFFFFF"/>
                </a:solidFill>
              </a14:hiddenFill>
            </a:ext>
          </a:extLst>
        </p:spPr>
      </p:pic>
      <p:pic>
        <p:nvPicPr>
          <p:cNvPr id="29706" name="Picture 10" descr="September 28th, 2015 | Vol. 186, No. 12 | Asia, Europe, Middle Eas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176681" cy="8238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896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706"/>
                                        </p:tgtEl>
                                        <p:attrNameLst>
                                          <p:attrName>style.visibility</p:attrName>
                                        </p:attrNameLst>
                                      </p:cBhvr>
                                      <p:to>
                                        <p:strVal val="visible"/>
                                      </p:to>
                                    </p:set>
                                    <p:animEffect transition="in" filter="fade">
                                      <p:cBhvr>
                                        <p:cTn id="7" dur="500"/>
                                        <p:tgtEl>
                                          <p:spTgt spid="29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8:24-27</a:t>
            </a:r>
            <a:endParaRPr lang="en-US" dirty="0"/>
          </a:p>
        </p:txBody>
      </p:sp>
      <p:sp>
        <p:nvSpPr>
          <p:cNvPr id="4" name="Content Placeholder 3"/>
          <p:cNvSpPr>
            <a:spLocks noGrp="1"/>
          </p:cNvSpPr>
          <p:nvPr>
            <p:ph sz="half" idx="2"/>
          </p:nvPr>
        </p:nvSpPr>
        <p:spPr>
          <a:xfrm>
            <a:off x="5710519" y="2471756"/>
            <a:ext cx="4751294" cy="3464433"/>
          </a:xfrm>
        </p:spPr>
        <p:txBody>
          <a:bodyPr>
            <a:noAutofit/>
          </a:bodyPr>
          <a:lstStyle/>
          <a:p>
            <a:r>
              <a:rPr lang="en-US" sz="3200" b="1" baseline="30000" dirty="0"/>
              <a:t>24 </a:t>
            </a:r>
            <a:r>
              <a:rPr lang="en-US" sz="3200" dirty="0"/>
              <a:t>And his power shall be mighty, but not by his own power: and he shall destroy wonderfully, and shall prosper, and </a:t>
            </a:r>
            <a:r>
              <a:rPr lang="en-US" sz="3200" dirty="0" err="1"/>
              <a:t>practise</a:t>
            </a:r>
            <a:r>
              <a:rPr lang="en-US" sz="3200" dirty="0"/>
              <a:t>, and shall destroy the mighty and the holy people.</a:t>
            </a:r>
          </a:p>
        </p:txBody>
      </p:sp>
      <p:pic>
        <p:nvPicPr>
          <p:cNvPr id="28676" name="Picture 4" descr="Foxe's Book of Martyrs - Short History of Christian Persecution 02/24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67598" y="2471756"/>
            <a:ext cx="5342921" cy="40015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https://www.thetrumpet.com/files/W1siZiIsIjIwMTcvMDMvMDcvOGwzcmRoMnNtd19maWxlIl0sWyJwIiwidGh1bWIiLCIxMjAweD4iXSxbInAiLCJlbmNvZGUiLCJqcGciLCItcXVhbGl0eSA4MCJdXQ/081da5ab37b32381/locus_9007.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598" y="-333233"/>
            <a:ext cx="11287902" cy="7407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40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8:25-27</a:t>
            </a:r>
            <a:endParaRPr lang="en-US" dirty="0"/>
          </a:p>
        </p:txBody>
      </p:sp>
      <p:sp>
        <p:nvSpPr>
          <p:cNvPr id="4" name="Content Placeholder 3"/>
          <p:cNvSpPr>
            <a:spLocks noGrp="1"/>
          </p:cNvSpPr>
          <p:nvPr>
            <p:ph sz="half" idx="2"/>
          </p:nvPr>
        </p:nvSpPr>
        <p:spPr>
          <a:xfrm>
            <a:off x="5710519" y="2471756"/>
            <a:ext cx="5417924" cy="3464433"/>
          </a:xfrm>
        </p:spPr>
        <p:txBody>
          <a:bodyPr>
            <a:noAutofit/>
          </a:bodyPr>
          <a:lstStyle/>
          <a:p>
            <a:r>
              <a:rPr lang="en-US" sz="3200" b="1" baseline="30000" dirty="0"/>
              <a:t>25 </a:t>
            </a:r>
            <a:r>
              <a:rPr lang="en-US" sz="3200" dirty="0"/>
              <a:t>And through his policy also he shall cause craft to prosper in his hand; and he shall magnify himself in his heart, and by peace shall destroy many: he shall also stand up against the Prince of princes; but he shall be broken without hand.</a:t>
            </a:r>
          </a:p>
        </p:txBody>
      </p:sp>
      <p:pic>
        <p:nvPicPr>
          <p:cNvPr id="30722" name="Picture 2" descr="History of the Papacy by James Wylie | Audiobook | Audible.com"/>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21751" y="2259504"/>
            <a:ext cx="4180206" cy="4180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8707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8:26-27</a:t>
            </a:r>
            <a:endParaRPr lang="en-US" dirty="0"/>
          </a:p>
        </p:txBody>
      </p:sp>
      <p:sp>
        <p:nvSpPr>
          <p:cNvPr id="4" name="Content Placeholder 3"/>
          <p:cNvSpPr>
            <a:spLocks noGrp="1"/>
          </p:cNvSpPr>
          <p:nvPr>
            <p:ph sz="half" idx="2"/>
          </p:nvPr>
        </p:nvSpPr>
        <p:spPr>
          <a:xfrm>
            <a:off x="5710519" y="2471756"/>
            <a:ext cx="4583663" cy="3464433"/>
          </a:xfrm>
        </p:spPr>
        <p:txBody>
          <a:bodyPr>
            <a:noAutofit/>
          </a:bodyPr>
          <a:lstStyle/>
          <a:p>
            <a:r>
              <a:rPr lang="en-US" sz="3200" b="1" baseline="30000" dirty="0"/>
              <a:t>26 </a:t>
            </a:r>
            <a:r>
              <a:rPr lang="en-US" sz="3200" dirty="0"/>
              <a:t>And the vision of the evening and the morning which was told is true: wherefore shut thou up the vision; for it shall be for many days.</a:t>
            </a:r>
          </a:p>
        </p:txBody>
      </p:sp>
      <p:pic>
        <p:nvPicPr>
          <p:cNvPr id="31746" name="Picture 2" descr="Jacob's End Times Prophecies | Hoshana Rabbah BlogHoshana Rabbah Blo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64519" y="2471756"/>
            <a:ext cx="5022732" cy="372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298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8:27</a:t>
            </a:r>
            <a:endParaRPr lang="en-US" dirty="0"/>
          </a:p>
        </p:txBody>
      </p:sp>
      <p:sp>
        <p:nvSpPr>
          <p:cNvPr id="4" name="Content Placeholder 3"/>
          <p:cNvSpPr>
            <a:spLocks noGrp="1"/>
          </p:cNvSpPr>
          <p:nvPr>
            <p:ph sz="half" idx="2"/>
          </p:nvPr>
        </p:nvSpPr>
        <p:spPr>
          <a:xfrm>
            <a:off x="5710519" y="2471756"/>
            <a:ext cx="4583663" cy="3464433"/>
          </a:xfrm>
        </p:spPr>
        <p:txBody>
          <a:bodyPr>
            <a:noAutofit/>
          </a:bodyPr>
          <a:lstStyle/>
          <a:p>
            <a:r>
              <a:rPr lang="en-US" sz="3200" b="1" baseline="30000" dirty="0"/>
              <a:t>27 </a:t>
            </a:r>
            <a:r>
              <a:rPr lang="en-US" sz="3200" dirty="0"/>
              <a:t>And I Daniel fainted, and was sick certain days; afterward I rose up, and did the king's business; and I was astonished at the vision, but none understood it.</a:t>
            </a:r>
          </a:p>
        </p:txBody>
      </p:sp>
      <p:pic>
        <p:nvPicPr>
          <p:cNvPr id="32770" name="Picture 2" descr="Icon of the Holy Prophet Daniel - 10th c. - (1DA23) - Uncut Mountain Suppl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01874" y="2297889"/>
            <a:ext cx="4018140" cy="41029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31307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9:2-3</a:t>
            </a:r>
            <a:endParaRPr lang="en-US" dirty="0"/>
          </a:p>
        </p:txBody>
      </p:sp>
      <p:sp>
        <p:nvSpPr>
          <p:cNvPr id="4" name="Content Placeholder 3"/>
          <p:cNvSpPr>
            <a:spLocks noGrp="1"/>
          </p:cNvSpPr>
          <p:nvPr>
            <p:ph sz="half" idx="2"/>
          </p:nvPr>
        </p:nvSpPr>
        <p:spPr>
          <a:xfrm>
            <a:off x="5487251" y="2336873"/>
            <a:ext cx="5575885" cy="3464433"/>
          </a:xfrm>
        </p:spPr>
        <p:txBody>
          <a:bodyPr>
            <a:noAutofit/>
          </a:bodyPr>
          <a:lstStyle/>
          <a:p>
            <a:r>
              <a:rPr lang="en-US" sz="3200" b="1" baseline="30000" dirty="0"/>
              <a:t>2 </a:t>
            </a:r>
            <a:r>
              <a:rPr lang="en-US" sz="3200" dirty="0"/>
              <a:t>In the first year of his reign I Daniel understood by books the number of the years, whereof the word of the </a:t>
            </a:r>
            <a:r>
              <a:rPr lang="en-US" sz="3200" cap="small" dirty="0"/>
              <a:t>Lord</a:t>
            </a:r>
            <a:r>
              <a:rPr lang="en-US" sz="3200" dirty="0"/>
              <a:t> came to Jeremiah the prophet, that he would accomplish seventy years in the desolations of Jerusalem.</a:t>
            </a:r>
          </a:p>
        </p:txBody>
      </p:sp>
      <p:pic>
        <p:nvPicPr>
          <p:cNvPr id="33796" name="Picture 4" descr="Jeremiah Bible Images, Stock Photos &amp; Vectors | Shutterstock"/>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b="8190"/>
          <a:stretch/>
        </p:blipFill>
        <p:spPr bwMode="auto">
          <a:xfrm>
            <a:off x="365884" y="2622948"/>
            <a:ext cx="4846635" cy="3178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1597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9:3</a:t>
            </a:r>
            <a:endParaRPr lang="en-US" dirty="0"/>
          </a:p>
        </p:txBody>
      </p:sp>
      <p:sp>
        <p:nvSpPr>
          <p:cNvPr id="4" name="Content Placeholder 3"/>
          <p:cNvSpPr>
            <a:spLocks noGrp="1"/>
          </p:cNvSpPr>
          <p:nvPr>
            <p:ph sz="half" idx="2"/>
          </p:nvPr>
        </p:nvSpPr>
        <p:spPr>
          <a:xfrm>
            <a:off x="5486400" y="2336873"/>
            <a:ext cx="4807782" cy="3464433"/>
          </a:xfrm>
        </p:spPr>
        <p:txBody>
          <a:bodyPr>
            <a:noAutofit/>
          </a:bodyPr>
          <a:lstStyle/>
          <a:p>
            <a:r>
              <a:rPr lang="en-US" sz="3200" b="1" baseline="30000" dirty="0"/>
              <a:t>3 </a:t>
            </a:r>
            <a:r>
              <a:rPr lang="en-US" sz="3200" dirty="0"/>
              <a:t>And I set my face unto the Lord God, to seek by prayer and supplications, with fasting, and sackcloth, and ashes:</a:t>
            </a:r>
          </a:p>
        </p:txBody>
      </p:sp>
      <p:pic>
        <p:nvPicPr>
          <p:cNvPr id="34818" name="Picture 2" descr="Reformed Churchmen: December 604 BC: Jeremiah's Inconvenient Sermon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08621" y="2253813"/>
            <a:ext cx="3620232" cy="4520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4271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SDABC V.4 p.849</a:t>
            </a:r>
            <a:endParaRPr lang="en-US" dirty="0"/>
          </a:p>
        </p:txBody>
      </p:sp>
      <p:sp>
        <p:nvSpPr>
          <p:cNvPr id="3" name="Content Placeholder 2"/>
          <p:cNvSpPr>
            <a:spLocks noGrp="1"/>
          </p:cNvSpPr>
          <p:nvPr>
            <p:ph sz="half" idx="1"/>
          </p:nvPr>
        </p:nvSpPr>
        <p:spPr>
          <a:xfrm>
            <a:off x="680319" y="2336872"/>
            <a:ext cx="10991123" cy="4074201"/>
          </a:xfrm>
          <a:blipFill>
            <a:blip r:embed="rId2"/>
            <a:tile tx="0" ty="0" sx="100000" sy="100000" flip="none" algn="tl"/>
          </a:blipFill>
        </p:spPr>
        <p:txBody>
          <a:bodyPr>
            <a:noAutofit/>
          </a:bodyPr>
          <a:lstStyle/>
          <a:p>
            <a:pPr marL="0" indent="0">
              <a:buNone/>
            </a:pPr>
            <a:r>
              <a:rPr lang="en-US" sz="2800" dirty="0">
                <a:solidFill>
                  <a:schemeClr val="bg1"/>
                </a:solidFill>
              </a:rPr>
              <a:t>Little wonder that Daniel’s attention was focused upon the time prophecy. He was anxious lest the Lord should delay the liberation of His captive people</a:t>
            </a:r>
            <a:r>
              <a:rPr lang="en-US" sz="2800" dirty="0" smtClean="0">
                <a:solidFill>
                  <a:schemeClr val="bg1"/>
                </a:solidFill>
              </a:rPr>
              <a:t>.  Although </a:t>
            </a:r>
            <a:r>
              <a:rPr lang="en-US" sz="2800" dirty="0">
                <a:solidFill>
                  <a:schemeClr val="bg1"/>
                </a:solidFill>
              </a:rPr>
              <a:t>the Lord had promised deliverance to His people at the time appointed, Daniel knew of the conditional nature of many of God’s </a:t>
            </a:r>
            <a:r>
              <a:rPr lang="en-US" sz="2800" dirty="0" smtClean="0">
                <a:solidFill>
                  <a:schemeClr val="bg1"/>
                </a:solidFill>
              </a:rPr>
              <a:t>promises. </a:t>
            </a:r>
            <a:r>
              <a:rPr lang="en-US" sz="2800" dirty="0">
                <a:solidFill>
                  <a:schemeClr val="bg1"/>
                </a:solidFill>
              </a:rPr>
              <a:t>He may have feared that the impenitence of his people might postpone the fulfillment of the </a:t>
            </a:r>
            <a:r>
              <a:rPr lang="en-US" sz="2800" dirty="0" smtClean="0">
                <a:solidFill>
                  <a:schemeClr val="bg1"/>
                </a:solidFill>
              </a:rPr>
              <a:t>promise. </a:t>
            </a:r>
            <a:r>
              <a:rPr lang="en-US" sz="2800" dirty="0">
                <a:solidFill>
                  <a:schemeClr val="bg1"/>
                </a:solidFill>
              </a:rPr>
              <a:t>Moreover, the vision of Dan. 8 had predicted further desolation for the sanctuary and the city. His lack of understanding of “the vision of the evening and the morning” (v. 26) must have left him in deep perplexity.</a:t>
            </a:r>
          </a:p>
        </p:txBody>
      </p:sp>
    </p:spTree>
    <p:extLst>
      <p:ext uri="{BB962C8B-B14F-4D97-AF65-F5344CB8AC3E}">
        <p14:creationId xmlns:p14="http://schemas.microsoft.com/office/powerpoint/2010/main" val="34908249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9:20-27</a:t>
            </a:r>
            <a:endParaRPr lang="en-US" dirty="0"/>
          </a:p>
        </p:txBody>
      </p:sp>
      <p:sp>
        <p:nvSpPr>
          <p:cNvPr id="4" name="Content Placeholder 3"/>
          <p:cNvSpPr>
            <a:spLocks noGrp="1"/>
          </p:cNvSpPr>
          <p:nvPr>
            <p:ph sz="half" idx="2"/>
          </p:nvPr>
        </p:nvSpPr>
        <p:spPr>
          <a:xfrm>
            <a:off x="6421348" y="2336872"/>
            <a:ext cx="5188449" cy="3464433"/>
          </a:xfrm>
        </p:spPr>
        <p:txBody>
          <a:bodyPr>
            <a:noAutofit/>
          </a:bodyPr>
          <a:lstStyle/>
          <a:p>
            <a:r>
              <a:rPr lang="en-US" sz="3200" b="1" baseline="30000" dirty="0"/>
              <a:t>20 </a:t>
            </a:r>
            <a:r>
              <a:rPr lang="en-US" sz="3200" dirty="0"/>
              <a:t>And whiles I was speaking, and praying, and confessing my sin and the sin of my people Israel, and presenting my supplication before the </a:t>
            </a:r>
            <a:r>
              <a:rPr lang="en-US" sz="3200" cap="small" dirty="0"/>
              <a:t>Lord</a:t>
            </a:r>
            <a:r>
              <a:rPr lang="en-US" sz="3200" dirty="0"/>
              <a:t> my God for the holy mountain of my God;</a:t>
            </a:r>
          </a:p>
        </p:txBody>
      </p:sp>
      <p:pic>
        <p:nvPicPr>
          <p:cNvPr id="35844" name="Picture 4" descr="Daniel on Intercessory Prayer | Hoshana Rabbah BlogHoshana Rabbah Blo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20255" y="2215286"/>
            <a:ext cx="5800017" cy="3707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26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9:21-27</a:t>
            </a:r>
            <a:endParaRPr lang="en-US" dirty="0"/>
          </a:p>
        </p:txBody>
      </p:sp>
      <p:sp>
        <p:nvSpPr>
          <p:cNvPr id="4" name="Content Placeholder 3"/>
          <p:cNvSpPr>
            <a:spLocks noGrp="1"/>
          </p:cNvSpPr>
          <p:nvPr>
            <p:ph sz="half" idx="2"/>
          </p:nvPr>
        </p:nvSpPr>
        <p:spPr>
          <a:xfrm>
            <a:off x="5486399" y="2336873"/>
            <a:ext cx="5188449" cy="3464433"/>
          </a:xfrm>
        </p:spPr>
        <p:txBody>
          <a:bodyPr>
            <a:noAutofit/>
          </a:bodyPr>
          <a:lstStyle/>
          <a:p>
            <a:r>
              <a:rPr lang="en-US" sz="3200" b="1" baseline="30000" dirty="0"/>
              <a:t>21 </a:t>
            </a:r>
            <a:r>
              <a:rPr lang="en-US" sz="3200" dirty="0"/>
              <a:t>Yea, whiles I was speaking in prayer, even the man Gabriel, whom I had seen in the vision at the beginning, being caused to fly swiftly, touched me about the time of the evening oblation.</a:t>
            </a:r>
          </a:p>
        </p:txBody>
      </p:sp>
      <p:pic>
        <p:nvPicPr>
          <p:cNvPr id="37890" name="Picture 2" descr="Daniel Chapter 9-a Video: &quot;The 69 Weeks&quot; | Mark McMill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30530" y="2678439"/>
            <a:ext cx="5069312" cy="3122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6055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228849"/>
            <a:ext cx="9613861" cy="4114801"/>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pPr marL="0" indent="0">
              <a:buNone/>
            </a:pPr>
            <a:r>
              <a:rPr lang="en-US" sz="3600" dirty="0"/>
              <a:t>After the great disappointment of 1844, a small band of Adventists, unable to deny the presence of God in the </a:t>
            </a:r>
            <a:r>
              <a:rPr lang="en-US" sz="3600" dirty="0" err="1"/>
              <a:t>Millerite</a:t>
            </a:r>
            <a:r>
              <a:rPr lang="en-US" sz="3600" dirty="0"/>
              <a:t> movement, came to the conclusion that, instead of the Second Coming, God had begun what they termed the “Investigative Judgment,” now also known as the Pre-Advent Judgment, as distinct from the Final Judgment. </a:t>
            </a:r>
          </a:p>
        </p:txBody>
      </p:sp>
    </p:spTree>
    <p:extLst>
      <p:ext uri="{BB962C8B-B14F-4D97-AF65-F5344CB8AC3E}">
        <p14:creationId xmlns:p14="http://schemas.microsoft.com/office/powerpoint/2010/main" val="32182645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9:22-27</a:t>
            </a:r>
            <a:endParaRPr lang="en-US" dirty="0"/>
          </a:p>
        </p:txBody>
      </p:sp>
      <p:sp>
        <p:nvSpPr>
          <p:cNvPr id="4" name="Content Placeholder 3"/>
          <p:cNvSpPr>
            <a:spLocks noGrp="1"/>
          </p:cNvSpPr>
          <p:nvPr>
            <p:ph sz="half" idx="2"/>
          </p:nvPr>
        </p:nvSpPr>
        <p:spPr>
          <a:xfrm>
            <a:off x="5486399" y="2336873"/>
            <a:ext cx="5188449" cy="3464433"/>
          </a:xfrm>
        </p:spPr>
        <p:txBody>
          <a:bodyPr>
            <a:noAutofit/>
          </a:bodyPr>
          <a:lstStyle/>
          <a:p>
            <a:r>
              <a:rPr lang="en-US" sz="3200" b="1" baseline="30000" dirty="0"/>
              <a:t>22 </a:t>
            </a:r>
            <a:r>
              <a:rPr lang="en-US" sz="3200" dirty="0"/>
              <a:t>And he informed me, and talked with me, and said, O Daniel, I am now come forth to give thee skill and understanding</a:t>
            </a:r>
            <a:r>
              <a:rPr lang="en-US" sz="3200" dirty="0" smtClean="0"/>
              <a:t>.</a:t>
            </a:r>
            <a:endParaRPr lang="en-US" sz="3200" dirty="0"/>
          </a:p>
        </p:txBody>
      </p:sp>
      <p:pic>
        <p:nvPicPr>
          <p:cNvPr id="38914" name="Picture 2" descr="Daniel smiling with Gabriel for D9 blog post - Prophecies of Daniel"/>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86619" y="2369344"/>
            <a:ext cx="4286250" cy="3533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58663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9:23-27</a:t>
            </a:r>
            <a:endParaRPr lang="en-US" dirty="0"/>
          </a:p>
        </p:txBody>
      </p:sp>
      <p:sp>
        <p:nvSpPr>
          <p:cNvPr id="4" name="Content Placeholder 3"/>
          <p:cNvSpPr>
            <a:spLocks noGrp="1"/>
          </p:cNvSpPr>
          <p:nvPr>
            <p:ph sz="half" idx="2"/>
          </p:nvPr>
        </p:nvSpPr>
        <p:spPr>
          <a:xfrm>
            <a:off x="5486399" y="2336873"/>
            <a:ext cx="5188449" cy="3464433"/>
          </a:xfrm>
        </p:spPr>
        <p:txBody>
          <a:bodyPr>
            <a:noAutofit/>
          </a:bodyPr>
          <a:lstStyle/>
          <a:p>
            <a:r>
              <a:rPr lang="en-US" sz="3200" b="1" baseline="30000" dirty="0"/>
              <a:t>23 </a:t>
            </a:r>
            <a:r>
              <a:rPr lang="en-US" sz="3200" dirty="0"/>
              <a:t>At the beginning of thy supplications the commandment came forth, and I am come to shew thee; for thou art greatly beloved: therefore understand the matter, and consider the vision.</a:t>
            </a:r>
          </a:p>
        </p:txBody>
      </p:sp>
      <p:pic>
        <p:nvPicPr>
          <p:cNvPr id="39938" name="Picture 2" descr="A Voice in the Wildernes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0321" y="2468888"/>
            <a:ext cx="4708292" cy="3531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93839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9:24-27</a:t>
            </a:r>
            <a:endParaRPr lang="en-US" dirty="0"/>
          </a:p>
        </p:txBody>
      </p:sp>
      <p:sp>
        <p:nvSpPr>
          <p:cNvPr id="4" name="Content Placeholder 3"/>
          <p:cNvSpPr>
            <a:spLocks noGrp="1"/>
          </p:cNvSpPr>
          <p:nvPr>
            <p:ph sz="half" idx="2"/>
          </p:nvPr>
        </p:nvSpPr>
        <p:spPr>
          <a:xfrm>
            <a:off x="5486399" y="2126751"/>
            <a:ext cx="6318608" cy="4458984"/>
          </a:xfrm>
        </p:spPr>
        <p:txBody>
          <a:bodyPr>
            <a:noAutofit/>
          </a:bodyPr>
          <a:lstStyle/>
          <a:p>
            <a:r>
              <a:rPr lang="en-US" sz="3200" b="1" baseline="30000" dirty="0"/>
              <a:t>24 </a:t>
            </a:r>
            <a:r>
              <a:rPr lang="en-US" sz="3200" dirty="0"/>
              <a:t>Seventy weeks are determined upon thy people and upon thy holy city, to finish the transgression, and to make an end of sins, and to make reconciliation for iniquity, and to bring in everlasting righteousness, and to seal up the vision and prophecy, and to anoint the most Holy.</a:t>
            </a:r>
          </a:p>
        </p:txBody>
      </p:sp>
      <p:pic>
        <p:nvPicPr>
          <p:cNvPr id="40962" name="Picture 2" descr="Seventy Weeks Of Daniel (1993), Part 1 - Faith Assembly Church"/>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217" r="19355" b="3451"/>
          <a:stretch/>
        </p:blipFill>
        <p:spPr bwMode="auto">
          <a:xfrm>
            <a:off x="92469" y="2324880"/>
            <a:ext cx="5565030" cy="3469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6839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9:25-27</a:t>
            </a:r>
            <a:endParaRPr lang="en-US" dirty="0"/>
          </a:p>
        </p:txBody>
      </p:sp>
      <p:sp>
        <p:nvSpPr>
          <p:cNvPr id="4" name="Content Placeholder 3"/>
          <p:cNvSpPr>
            <a:spLocks noGrp="1"/>
          </p:cNvSpPr>
          <p:nvPr>
            <p:ph sz="half" idx="2"/>
          </p:nvPr>
        </p:nvSpPr>
        <p:spPr>
          <a:xfrm>
            <a:off x="5486399" y="2126751"/>
            <a:ext cx="6318608" cy="4458984"/>
          </a:xfrm>
        </p:spPr>
        <p:txBody>
          <a:bodyPr>
            <a:noAutofit/>
          </a:bodyPr>
          <a:lstStyle/>
          <a:p>
            <a:r>
              <a:rPr lang="en-US" sz="3200" b="1" baseline="30000" dirty="0"/>
              <a:t>25 </a:t>
            </a:r>
            <a:r>
              <a:rPr lang="en-US" sz="3200" dirty="0"/>
              <a:t>Know therefore and understand, that from the going forth of the commandment to restore and to build Jerusalem unto the Messiah the Prince shall be seven weeks, and threescore and two weeks: the street shall be built again, and the wall, even in troublous times.</a:t>
            </a:r>
          </a:p>
        </p:txBody>
      </p:sp>
      <p:pic>
        <p:nvPicPr>
          <p:cNvPr id="41988" name="Picture 4" descr="Pin on Jesus Trut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8039" y="2683300"/>
            <a:ext cx="4958360" cy="3345885"/>
          </a:xfrm>
          <a:prstGeom prst="rect">
            <a:avLst/>
          </a:prstGeom>
          <a:noFill/>
          <a:extLst>
            <a:ext uri="{909E8E84-426E-40DD-AFC4-6F175D3DCCD1}">
              <a14:hiddenFill xmlns:a14="http://schemas.microsoft.com/office/drawing/2010/main">
                <a:solidFill>
                  <a:srgbClr val="FFFFFF"/>
                </a:solidFill>
              </a14:hiddenFill>
            </a:ext>
          </a:extLst>
        </p:spPr>
      </p:pic>
      <p:pic>
        <p:nvPicPr>
          <p:cNvPr id="41990" name="Picture 6" descr="Pin on Jesus Tru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039" y="-310467"/>
            <a:ext cx="11214790" cy="75677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141316" y="6366076"/>
            <a:ext cx="173621" cy="31251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Rectangle 5"/>
          <p:cNvSpPr/>
          <p:nvPr/>
        </p:nvSpPr>
        <p:spPr>
          <a:xfrm>
            <a:off x="8819909" y="6198243"/>
            <a:ext cx="856527" cy="39327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400" dirty="0" smtClean="0"/>
              <a:t>YEARS</a:t>
            </a:r>
            <a:endParaRPr lang="en-US" sz="1400" dirty="0"/>
          </a:p>
        </p:txBody>
      </p:sp>
      <p:sp>
        <p:nvSpPr>
          <p:cNvPr id="7" name="Rectangle 6"/>
          <p:cNvSpPr/>
          <p:nvPr/>
        </p:nvSpPr>
        <p:spPr>
          <a:xfrm>
            <a:off x="1244127" y="5649565"/>
            <a:ext cx="98579" cy="1019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2233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990"/>
                                        </p:tgtEl>
                                        <p:attrNameLst>
                                          <p:attrName>style.visibility</p:attrName>
                                        </p:attrNameLst>
                                      </p:cBhvr>
                                      <p:to>
                                        <p:strVal val="visible"/>
                                      </p:to>
                                    </p:set>
                                    <p:animEffect transition="in" filter="fade">
                                      <p:cBhvr>
                                        <p:cTn id="7" dur="500"/>
                                        <p:tgtEl>
                                          <p:spTgt spid="419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9:26-27</a:t>
            </a:r>
            <a:endParaRPr lang="en-US" dirty="0"/>
          </a:p>
        </p:txBody>
      </p:sp>
      <p:sp>
        <p:nvSpPr>
          <p:cNvPr id="4" name="Content Placeholder 3"/>
          <p:cNvSpPr>
            <a:spLocks noGrp="1"/>
          </p:cNvSpPr>
          <p:nvPr>
            <p:ph sz="half" idx="2"/>
          </p:nvPr>
        </p:nvSpPr>
        <p:spPr>
          <a:xfrm>
            <a:off x="5486399" y="2126751"/>
            <a:ext cx="6318608" cy="4458984"/>
          </a:xfrm>
        </p:spPr>
        <p:txBody>
          <a:bodyPr>
            <a:noAutofit/>
          </a:bodyPr>
          <a:lstStyle/>
          <a:p>
            <a:r>
              <a:rPr lang="en-US" sz="3200" b="1" baseline="30000" dirty="0"/>
              <a:t>26 </a:t>
            </a:r>
            <a:r>
              <a:rPr lang="en-US" sz="3200" dirty="0"/>
              <a:t>And after threescore and two weeks shall Messiah be cut off, but not for himself: and the people of the prince that shall come shall destroy the city and the sanctuary; and the end thereof shall be with a flood, and unto the end of the war desolations are determined.</a:t>
            </a:r>
          </a:p>
        </p:txBody>
      </p:sp>
      <p:pic>
        <p:nvPicPr>
          <p:cNvPr id="43010" name="Picture 2" descr="Final Events: Bible Prophecy chart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6872" y="2516504"/>
            <a:ext cx="5389527" cy="3473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1163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Investigative Judgment:  Daniel 9:27</a:t>
            </a:r>
            <a:endParaRPr lang="en-US" dirty="0"/>
          </a:p>
        </p:txBody>
      </p:sp>
      <p:sp>
        <p:nvSpPr>
          <p:cNvPr id="4" name="Content Placeholder 3"/>
          <p:cNvSpPr>
            <a:spLocks noGrp="1"/>
          </p:cNvSpPr>
          <p:nvPr>
            <p:ph sz="half" idx="2"/>
          </p:nvPr>
        </p:nvSpPr>
        <p:spPr>
          <a:xfrm>
            <a:off x="680321" y="2154790"/>
            <a:ext cx="9736894" cy="3667276"/>
          </a:xfrm>
        </p:spPr>
        <p:txBody>
          <a:bodyPr>
            <a:noAutofit/>
          </a:bodyPr>
          <a:lstStyle/>
          <a:p>
            <a:r>
              <a:rPr lang="en-US" sz="3200" b="1" baseline="30000" dirty="0"/>
              <a:t>27 </a:t>
            </a:r>
            <a:r>
              <a:rPr lang="en-US" sz="3200" dirty="0"/>
              <a:t>And he shall confirm the covenant with many for one week: and in the midst of the week he shall cause the sacrifice and the oblation to cease, and for the overspreading of abominations he shall make it desolate, even until the consummation, and that determined shall be poured upon the desolate.</a:t>
            </a:r>
          </a:p>
        </p:txBody>
      </p:sp>
      <p:pic>
        <p:nvPicPr>
          <p:cNvPr id="44034" name="Picture 2" descr="https://manna.amazingfacts.org/amazingfacts/website/bibleprophecytruth/images/Jesus-life/490-day-prophetic-ch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207" y="0"/>
            <a:ext cx="11588843" cy="7497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24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fade">
                                      <p:cBhvr>
                                        <p:cTn id="7" dur="500"/>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mn-lt"/>
              </a:rPr>
              <a:t>Daniel knows that the Jewish nation, still in its Babylonian captivity, is supposed to return to Jerusalem shortly.  He reads in Jeremiah 29:10 where the captivity is only supposed to last for 70 years. Then God promises to return His people to their home in Jerusalem.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39958934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fontScale="90000"/>
          </a:bodyPr>
          <a:lstStyle/>
          <a:p>
            <a:r>
              <a:rPr lang="en-US" sz="4000" dirty="0" smtClean="0">
                <a:latin typeface="+mn-lt"/>
              </a:rPr>
              <a:t>Daniel is confused and concerned about the 2300 day prophecy given to him in Daniel 8:14. Rather than learning about the soon return of the Jews to their ancestral home, Daniel’s been given a vision about a long, long prophetic period, the daily sacrifice being taken away, transgression, and desolation.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203353620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4000" dirty="0" smtClean="0">
                <a:latin typeface="+mn-lt"/>
              </a:rPr>
              <a:t>Daniel is anxious and confused.  Most of his vision has been explained to him, but the 2300 day prophecy is “shut up, for it shall be for many days” (Dan. 8:26).  But there hasn’t been a word about the end of the 70-year captivity.  Naturally, Daniel prays earnestly for guidance.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25519269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4000" dirty="0" smtClean="0">
                <a:latin typeface="+mn-lt"/>
              </a:rPr>
              <a:t>Now, Daniel could work out the 2300-day prophecy as a 2300-year prophecy.  The year-for-a-day principle is established for the Jewish people prior to this time (Gen. 29:27; Num. 14:34; </a:t>
            </a:r>
            <a:r>
              <a:rPr lang="en-US" sz="4000" dirty="0" err="1" smtClean="0">
                <a:latin typeface="+mn-lt"/>
              </a:rPr>
              <a:t>Eze</a:t>
            </a:r>
            <a:r>
              <a:rPr lang="en-US" sz="4000" dirty="0" smtClean="0">
                <a:latin typeface="+mn-lt"/>
              </a:rPr>
              <a:t>. 4:5-6).  But he doesn’t have a starting place.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338775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732926"/>
            <a:ext cx="9613861" cy="3369923"/>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pPr marL="0" indent="0">
              <a:buNone/>
            </a:pPr>
            <a:r>
              <a:rPr lang="en-US" sz="3600" dirty="0"/>
              <a:t>Throughout the last hundred and seventy years critics from both within and outside the Seventh-day Adventist Church, have questioned the validity of this Investigative Judgment doctrine. And they still raise objections like the </a:t>
            </a:r>
            <a:r>
              <a:rPr lang="en-US" sz="3600" dirty="0" smtClean="0"/>
              <a:t>following:  </a:t>
            </a:r>
            <a:endParaRPr lang="en-US" sz="3600" dirty="0"/>
          </a:p>
        </p:txBody>
      </p:sp>
    </p:spTree>
    <p:extLst>
      <p:ext uri="{BB962C8B-B14F-4D97-AF65-F5344CB8AC3E}">
        <p14:creationId xmlns:p14="http://schemas.microsoft.com/office/powerpoint/2010/main" val="18276850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4000" dirty="0" smtClean="0">
                <a:latin typeface="+mn-lt"/>
              </a:rPr>
              <a:t>The 2300 day prophecy is given in sequence with a discussion about </a:t>
            </a:r>
            <a:r>
              <a:rPr lang="en-US" sz="4000" dirty="0" err="1" smtClean="0">
                <a:latin typeface="+mn-lt"/>
              </a:rPr>
              <a:t>Medo</a:t>
            </a:r>
            <a:r>
              <a:rPr lang="en-US" sz="4000" dirty="0" smtClean="0">
                <a:latin typeface="+mn-lt"/>
              </a:rPr>
              <a:t>-Persia, Greece, and (what we eventually recognize as) Rome.  But where does it start?  Daniel doesn’t have a beginning place from which to calculate.  He’s praying about these issues in Daniel 9.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254697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4000" dirty="0" smtClean="0">
                <a:latin typeface="+mn-lt"/>
              </a:rPr>
              <a:t>Daniel 9 shows Gabriel providing an answer to Daniel’s prayers regarding his people.  They’re going to return to Jerusalem on schedule, but they have 70 “weeks” or 490 years from that point to get their act together.  (Dan. 9:24-27).  </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33956838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4000" dirty="0" smtClean="0">
                <a:latin typeface="+mn-lt"/>
              </a:rPr>
              <a:t>It’s “from the going forth of the commandment to restore and to build </a:t>
            </a:r>
            <a:r>
              <a:rPr lang="en-US" sz="4000" dirty="0" err="1" smtClean="0">
                <a:latin typeface="+mn-lt"/>
              </a:rPr>
              <a:t>Jeruslaem</a:t>
            </a:r>
            <a:r>
              <a:rPr lang="en-US" sz="4000" dirty="0" smtClean="0">
                <a:latin typeface="+mn-lt"/>
              </a:rPr>
              <a:t>” (Dan. 9:25).  It’s a starting place!  The starting place for the 70 week prophecy also provides us with a starting place for the 2300 day prophecy.</a:t>
            </a:r>
            <a:endParaRPr lang="en-US"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12070567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0"/>
            <a:ext cx="9613858" cy="4500081"/>
          </a:xfrm>
          <a:solidFill>
            <a:schemeClr val="bg2">
              <a:lumMod val="50000"/>
            </a:schemeClr>
          </a:solidFill>
        </p:spPr>
        <p:txBody>
          <a:bodyPr>
            <a:normAutofit fontScale="90000"/>
          </a:bodyPr>
          <a:lstStyle/>
          <a:p>
            <a:r>
              <a:rPr lang="en-US" sz="4000" b="1" dirty="0" smtClean="0"/>
              <a:t>EZRA 7:12-13</a:t>
            </a:r>
            <a:r>
              <a:rPr lang="en-US" sz="4000" b="1" baseline="30000" dirty="0"/>
              <a:t/>
            </a:r>
            <a:br>
              <a:rPr lang="en-US" sz="4000" b="1" baseline="30000" dirty="0"/>
            </a:br>
            <a:r>
              <a:rPr lang="en-US" sz="4000" b="1" baseline="30000" dirty="0" smtClean="0"/>
              <a:t>12</a:t>
            </a:r>
            <a:r>
              <a:rPr lang="en-US" sz="4000" b="1" baseline="30000" dirty="0"/>
              <a:t> </a:t>
            </a:r>
            <a:r>
              <a:rPr lang="en-US" sz="4000" dirty="0"/>
              <a:t>Artaxerxes, king of kings, unto Ezra the priest, a scribe of the law of the God of heaven, perfect peace, and at such a time.</a:t>
            </a:r>
            <a:br>
              <a:rPr lang="en-US" sz="4000" dirty="0"/>
            </a:br>
            <a:r>
              <a:rPr lang="en-US" sz="4000" b="1" baseline="30000" dirty="0"/>
              <a:t>13 </a:t>
            </a:r>
            <a:r>
              <a:rPr lang="en-US" sz="4000" dirty="0"/>
              <a:t>I make a decree, that all they of the people of Israel, and of his priests and Levites, in my realm, which are minded of their own freewill to go up to Jerusalem, go with thee.</a:t>
            </a: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414311681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0"/>
            <a:ext cx="9613858" cy="4500081"/>
          </a:xfrm>
          <a:solidFill>
            <a:schemeClr val="bg2">
              <a:lumMod val="50000"/>
            </a:schemeClr>
          </a:solidFill>
        </p:spPr>
        <p:txBody>
          <a:bodyPr>
            <a:normAutofit fontScale="90000"/>
          </a:bodyPr>
          <a:lstStyle/>
          <a:p>
            <a:r>
              <a:rPr lang="en-US" sz="4000" b="1" dirty="0" smtClean="0"/>
              <a:t>EZRA 7:18-21</a:t>
            </a:r>
            <a:r>
              <a:rPr lang="en-US" sz="4000" b="1" baseline="30000" dirty="0"/>
              <a:t/>
            </a:r>
            <a:br>
              <a:rPr lang="en-US" sz="4000" b="1" baseline="30000" dirty="0"/>
            </a:br>
            <a:r>
              <a:rPr lang="en-US" sz="4000" b="1" baseline="30000" dirty="0"/>
              <a:t>18 </a:t>
            </a:r>
            <a:r>
              <a:rPr lang="en-US" sz="4000" dirty="0"/>
              <a:t>And whatsoever shall seem good to thee, and to thy brethren, to do with the rest of the silver and the gold, that do after the will of your God.</a:t>
            </a:r>
            <a:br>
              <a:rPr lang="en-US" sz="4000" dirty="0"/>
            </a:br>
            <a:r>
              <a:rPr lang="en-US" sz="4000" b="1" baseline="30000" dirty="0"/>
              <a:t>19 </a:t>
            </a:r>
            <a:r>
              <a:rPr lang="en-US" sz="4000" dirty="0"/>
              <a:t>The vessels also that are given thee for the service of the house of thy God, those deliver thou before the God of Jerusalem</a:t>
            </a:r>
            <a:r>
              <a:rPr lang="en-US" sz="4000" dirty="0" smtClean="0"/>
              <a:t>.</a:t>
            </a:r>
            <a:endParaRPr lang="en-US" sz="4000" dirty="0"/>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5470692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0"/>
            <a:ext cx="9613858" cy="4500081"/>
          </a:xfrm>
          <a:solidFill>
            <a:schemeClr val="bg2">
              <a:lumMod val="50000"/>
            </a:schemeClr>
          </a:solidFill>
        </p:spPr>
        <p:txBody>
          <a:bodyPr>
            <a:normAutofit/>
          </a:bodyPr>
          <a:lstStyle/>
          <a:p>
            <a:r>
              <a:rPr lang="en-US" sz="4000" b="1" dirty="0" smtClean="0"/>
              <a:t>EZRA 7:18-21</a:t>
            </a:r>
            <a:r>
              <a:rPr lang="en-US" sz="4000" b="1" baseline="30000" dirty="0"/>
              <a:t/>
            </a:r>
            <a:br>
              <a:rPr lang="en-US" sz="4000" b="1" baseline="30000" dirty="0"/>
            </a:br>
            <a:r>
              <a:rPr lang="en-US" sz="4000" dirty="0"/>
              <a:t/>
            </a:r>
            <a:br>
              <a:rPr lang="en-US" sz="4000" dirty="0"/>
            </a:br>
            <a:r>
              <a:rPr lang="en-US" sz="4000" b="1" baseline="30000" dirty="0"/>
              <a:t>20 </a:t>
            </a:r>
            <a:r>
              <a:rPr lang="en-US" sz="4000" dirty="0"/>
              <a:t>And whatsoever more shall be needful for the house of thy God, which thou shalt have occasion to bestow, bestow it out of the king's treasure house.</a:t>
            </a:r>
            <a:br>
              <a:rPr lang="en-US" sz="4000" dirty="0"/>
            </a:br>
            <a:endParaRPr lang="en-US" sz="4000" dirty="0"/>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117836998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0"/>
            <a:ext cx="9613858" cy="4500081"/>
          </a:xfrm>
          <a:solidFill>
            <a:schemeClr val="bg2">
              <a:lumMod val="50000"/>
            </a:schemeClr>
          </a:solidFill>
        </p:spPr>
        <p:txBody>
          <a:bodyPr>
            <a:normAutofit/>
          </a:bodyPr>
          <a:lstStyle/>
          <a:p>
            <a:r>
              <a:rPr lang="en-US" sz="4000" b="1" dirty="0" smtClean="0"/>
              <a:t>EZRA 7:18-21</a:t>
            </a:r>
            <a:r>
              <a:rPr lang="en-US" sz="4000" b="1" baseline="30000" dirty="0"/>
              <a:t/>
            </a:r>
            <a:br>
              <a:rPr lang="en-US" sz="4000" b="1" baseline="30000" dirty="0"/>
            </a:br>
            <a:r>
              <a:rPr lang="en-US" sz="4000" dirty="0"/>
              <a:t/>
            </a:r>
            <a:br>
              <a:rPr lang="en-US" sz="4000" dirty="0"/>
            </a:br>
            <a:r>
              <a:rPr lang="en-US" sz="4000" b="1" baseline="30000" dirty="0"/>
              <a:t>21 </a:t>
            </a:r>
            <a:r>
              <a:rPr lang="en-US" sz="4000" dirty="0"/>
              <a:t>And I, even I Artaxerxes the king, do make a decree to all the treasurers which are beyond the river, that whatsoever Ezra the priest, the scribe of the law of the God of heaven, shall require of you, it be done speedily,</a:t>
            </a: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spTree>
    <p:extLst>
      <p:ext uri="{BB962C8B-B14F-4D97-AF65-F5344CB8AC3E}">
        <p14:creationId xmlns:p14="http://schemas.microsoft.com/office/powerpoint/2010/main" val="19068998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322" y="287676"/>
            <a:ext cx="9613858" cy="4212405"/>
          </a:xfrm>
        </p:spPr>
        <p:txBody>
          <a:bodyPr>
            <a:normAutofit/>
          </a:bodyPr>
          <a:lstStyle/>
          <a:p>
            <a:r>
              <a:rPr lang="en-US" sz="3600" dirty="0" smtClean="0">
                <a:latin typeface="+mn-lt"/>
              </a:rPr>
              <a:t>Once we find the decree to restore and to build Jerusalem in 457 BC, we can calculate 2300 “days” as 2300 literal (360-day) years, not counting the year 0, of course, which does not exist.  And that’s how we can calculate the end of the 2300 day prophecy to (roughly) October 22, 1844.  </a:t>
            </a:r>
            <a:endParaRPr lang="en-US" sz="3600" dirty="0">
              <a:latin typeface="+mn-lt"/>
            </a:endParaRPr>
          </a:p>
        </p:txBody>
      </p:sp>
      <p:sp>
        <p:nvSpPr>
          <p:cNvPr id="3" name="Text Placeholder 2"/>
          <p:cNvSpPr>
            <a:spLocks noGrp="1"/>
          </p:cNvSpPr>
          <p:nvPr>
            <p:ph type="body" sz="half" idx="2"/>
          </p:nvPr>
        </p:nvSpPr>
        <p:spPr/>
        <p:txBody>
          <a:bodyPr>
            <a:normAutofit/>
          </a:bodyPr>
          <a:lstStyle/>
          <a:p>
            <a:r>
              <a:rPr lang="en-US" sz="4400" dirty="0"/>
              <a:t>How Did We Get to 1844 Anyway? </a:t>
            </a:r>
          </a:p>
        </p:txBody>
      </p:sp>
      <p:pic>
        <p:nvPicPr>
          <p:cNvPr id="45058" name="Picture 2" descr="the 2300 day prophecy chart | Bible timeline, Revelation study, Bibl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88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610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5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 course, Jesus didn’t return in the fall of 1844!  So what, exactly, did happen?  </a:t>
            </a:r>
            <a:endParaRPr lang="en-US" dirty="0"/>
          </a:p>
        </p:txBody>
      </p:sp>
      <p:sp>
        <p:nvSpPr>
          <p:cNvPr id="3" name="Text Placeholder 2"/>
          <p:cNvSpPr>
            <a:spLocks noGrp="1"/>
          </p:cNvSpPr>
          <p:nvPr>
            <p:ph type="body" idx="1"/>
          </p:nvPr>
        </p:nvSpPr>
        <p:spPr/>
        <p:txBody>
          <a:bodyPr>
            <a:noAutofit/>
          </a:bodyPr>
          <a:lstStyle/>
          <a:p>
            <a:pPr algn="l"/>
            <a:r>
              <a:rPr lang="en-US" sz="4000" b="1" baseline="30000" dirty="0"/>
              <a:t>14 </a:t>
            </a:r>
            <a:r>
              <a:rPr lang="en-US" sz="4000" dirty="0"/>
              <a:t>And he said unto me, Unto two thousand and three hundred days; then shall the sanctuary be cleansed</a:t>
            </a:r>
            <a:r>
              <a:rPr lang="en-US" sz="4000" dirty="0" smtClean="0"/>
              <a:t>.</a:t>
            </a:r>
          </a:p>
          <a:p>
            <a:r>
              <a:rPr lang="en-US" sz="4000" dirty="0" smtClean="0"/>
              <a:t>-Daniel 8:14</a:t>
            </a:r>
            <a:endParaRPr lang="en-US" sz="4000" dirty="0"/>
          </a:p>
        </p:txBody>
      </p:sp>
    </p:spTree>
    <p:extLst>
      <p:ext uri="{BB962C8B-B14F-4D97-AF65-F5344CB8AC3E}">
        <p14:creationId xmlns:p14="http://schemas.microsoft.com/office/powerpoint/2010/main" val="347029710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0" y="2038921"/>
            <a:ext cx="10713720" cy="4454345"/>
          </a:xfrm>
        </p:spPr>
        <p:txBody>
          <a:bodyPr>
            <a:noAutofit/>
          </a:bodyPr>
          <a:lstStyle/>
          <a:p>
            <a:pPr marL="0" indent="0">
              <a:buNone/>
            </a:pPr>
            <a:r>
              <a:rPr lang="en-US" sz="3200" dirty="0" smtClean="0"/>
              <a:t>We know that Jesus is our Archetypal Sacrifice, that His blood is offered freely to cover sins. (</a:t>
            </a:r>
            <a:r>
              <a:rPr lang="en-US" sz="3200" b="1" baseline="30000" dirty="0" smtClean="0"/>
              <a:t>20</a:t>
            </a:r>
            <a:r>
              <a:rPr lang="en-US" sz="3200" b="1" baseline="30000" dirty="0"/>
              <a:t> </a:t>
            </a:r>
            <a:r>
              <a:rPr lang="en-US" sz="3200" dirty="0"/>
              <a:t>And, having made peace through the blood of his cross, by him to reconcile all things unto himself; by him, I say, whether they be things in earth, or things in heaven</a:t>
            </a:r>
            <a:r>
              <a:rPr lang="en-US" sz="3200" dirty="0" smtClean="0"/>
              <a:t>.</a:t>
            </a:r>
            <a:r>
              <a:rPr lang="en-US" sz="3200" dirty="0"/>
              <a:t> </a:t>
            </a:r>
            <a:r>
              <a:rPr lang="en-US" sz="3200" dirty="0" smtClean="0"/>
              <a:t>-Col</a:t>
            </a:r>
            <a:r>
              <a:rPr lang="en-US" sz="3200" dirty="0"/>
              <a:t>. </a:t>
            </a:r>
            <a:r>
              <a:rPr lang="en-US" sz="3200" dirty="0" smtClean="0"/>
              <a:t>1:20).  But curiously, the typical or symbolic sanctuary service was not completed with the sacrificial lamb.  There was a second step to the symbolic, typical, purification of sins:  The Day of Atonement.  </a:t>
            </a:r>
            <a:endParaRPr lang="en-US" sz="3200" dirty="0"/>
          </a:p>
        </p:txBody>
      </p:sp>
    </p:spTree>
    <p:extLst>
      <p:ext uri="{BB962C8B-B14F-4D97-AF65-F5344CB8AC3E}">
        <p14:creationId xmlns:p14="http://schemas.microsoft.com/office/powerpoint/2010/main" val="1169017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095500"/>
            <a:ext cx="9613861" cy="4210050"/>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r>
              <a:rPr lang="en-US" sz="3600" dirty="0"/>
              <a:t>The Investigative Judgment is nothing more than a feeble face-saving attempt to address the mistake of 1844.</a:t>
            </a:r>
          </a:p>
          <a:p>
            <a:r>
              <a:rPr lang="en-US" sz="3600" dirty="0"/>
              <a:t>It is an extra-biblical doctrine invented entirely by Ellen White.</a:t>
            </a:r>
          </a:p>
          <a:p>
            <a:r>
              <a:rPr lang="en-US" sz="3600" dirty="0"/>
              <a:t>It cheapens the Reformation gospel of salvation by grace through faith</a:t>
            </a:r>
            <a:r>
              <a:rPr lang="en-US" sz="3600" dirty="0" smtClean="0"/>
              <a:t>.</a:t>
            </a:r>
            <a:endParaRPr lang="en-US" sz="3600" dirty="0"/>
          </a:p>
        </p:txBody>
      </p:sp>
    </p:spTree>
    <p:extLst>
      <p:ext uri="{BB962C8B-B14F-4D97-AF65-F5344CB8AC3E}">
        <p14:creationId xmlns:p14="http://schemas.microsoft.com/office/powerpoint/2010/main" val="7285649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0" y="2038921"/>
            <a:ext cx="10713720" cy="4454345"/>
          </a:xfrm>
        </p:spPr>
        <p:txBody>
          <a:bodyPr>
            <a:noAutofit/>
          </a:bodyPr>
          <a:lstStyle/>
          <a:p>
            <a:pPr marL="0" indent="0">
              <a:buNone/>
            </a:pPr>
            <a:r>
              <a:rPr lang="en-US" sz="3200" dirty="0"/>
              <a:t>The Day of Atonement or Yom Kippur is the highest holy day of the Jewish calendar. In the Old Testament, the High Priest made an atoning sacrifice for the sins of the people on the Day of Atonement. This act of paying the penalty for sin brought reconciliation (a restored relationship) between the people and God. After the blood sacrifice was offered to the Lord, a goat was released into the wilderness to symbolically carry away the sins of the people. This "scapegoat" was never to return.</a:t>
            </a:r>
          </a:p>
        </p:txBody>
      </p:sp>
    </p:spTree>
    <p:extLst>
      <p:ext uri="{BB962C8B-B14F-4D97-AF65-F5344CB8AC3E}">
        <p14:creationId xmlns:p14="http://schemas.microsoft.com/office/powerpoint/2010/main" val="6106575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1" y="2065106"/>
            <a:ext cx="9613861" cy="4325419"/>
          </a:xfrm>
        </p:spPr>
        <p:txBody>
          <a:bodyPr>
            <a:noAutofit/>
          </a:bodyPr>
          <a:lstStyle/>
          <a:p>
            <a:pPr marL="0" indent="0">
              <a:buNone/>
            </a:pPr>
            <a:r>
              <a:rPr lang="en-US" sz="3600" dirty="0"/>
              <a:t>The main description of the Day of Atonement is found in Leviticus 16:8-34. Additional regulations pertaining to the feast are outlined in Leviticus 23:26-32 and Numbers 29:7-11. </a:t>
            </a:r>
            <a:endParaRPr lang="en-US" sz="3600" dirty="0" smtClean="0"/>
          </a:p>
          <a:p>
            <a:pPr marL="0" indent="0">
              <a:buNone/>
            </a:pPr>
            <a:r>
              <a:rPr lang="en-US" sz="3600" dirty="0" smtClean="0"/>
              <a:t>So if this is the typical Day of Atonement, what does it mean for us?  What is the archetypal Day of Atonement?   </a:t>
            </a:r>
            <a:endParaRPr lang="en-US" sz="3600" dirty="0"/>
          </a:p>
        </p:txBody>
      </p:sp>
    </p:spTree>
    <p:extLst>
      <p:ext uri="{BB962C8B-B14F-4D97-AF65-F5344CB8AC3E}">
        <p14:creationId xmlns:p14="http://schemas.microsoft.com/office/powerpoint/2010/main" val="16113630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1" y="2065106"/>
            <a:ext cx="9613861" cy="4325419"/>
          </a:xfrm>
        </p:spPr>
        <p:txBody>
          <a:bodyPr>
            <a:noAutofit/>
          </a:bodyPr>
          <a:lstStyle/>
          <a:p>
            <a:pPr marL="0" indent="0">
              <a:buNone/>
            </a:pPr>
            <a:r>
              <a:rPr lang="en-US" sz="3600" dirty="0"/>
              <a:t>We read in Levi­ticus 16 that after the high priest had accom­plished what was necessary for his own purification and also that of his </a:t>
            </a:r>
            <a:r>
              <a:rPr lang="en-US" sz="3600" dirty="0" smtClean="0"/>
              <a:t>house:</a:t>
            </a:r>
            <a:endParaRPr lang="en-US" sz="3600" dirty="0"/>
          </a:p>
          <a:p>
            <a:pPr marL="0" indent="0">
              <a:buNone/>
            </a:pPr>
            <a:r>
              <a:rPr lang="en-US" sz="3600" dirty="0" smtClean="0"/>
              <a:t>a. He </a:t>
            </a:r>
            <a:r>
              <a:rPr lang="en-US" sz="3600" dirty="0"/>
              <a:t>was to take two kids of the goats for a sin offering (</a:t>
            </a:r>
            <a:r>
              <a:rPr lang="en-US" sz="3600" dirty="0" smtClean="0"/>
              <a:t>verse </a:t>
            </a:r>
            <a:r>
              <a:rPr lang="en-US" sz="3600" dirty="0"/>
              <a:t>5).</a:t>
            </a:r>
            <a:br>
              <a:rPr lang="en-US" sz="3600" dirty="0"/>
            </a:br>
            <a:r>
              <a:rPr lang="en-US" sz="3600" dirty="0"/>
              <a:t>b</a:t>
            </a:r>
            <a:r>
              <a:rPr lang="en-US" sz="3600" dirty="0" smtClean="0"/>
              <a:t>. He </a:t>
            </a:r>
            <a:r>
              <a:rPr lang="en-US" sz="3600" dirty="0"/>
              <a:t>was to cast lots, one for the Lord; the other for Azazel (verse 8, R.S.V.).</a:t>
            </a:r>
            <a:br>
              <a:rPr lang="en-US" sz="3600" dirty="0"/>
            </a:br>
            <a:endParaRPr lang="en-US" sz="3600" dirty="0"/>
          </a:p>
        </p:txBody>
      </p:sp>
    </p:spTree>
    <p:extLst>
      <p:ext uri="{BB962C8B-B14F-4D97-AF65-F5344CB8AC3E}">
        <p14:creationId xmlns:p14="http://schemas.microsoft.com/office/powerpoint/2010/main" val="6044473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1" y="2065106"/>
            <a:ext cx="9613861" cy="4325419"/>
          </a:xfrm>
        </p:spPr>
        <p:txBody>
          <a:bodyPr>
            <a:noAutofit/>
          </a:bodyPr>
          <a:lstStyle/>
          <a:p>
            <a:pPr marL="0" indent="0">
              <a:buNone/>
            </a:pPr>
            <a:r>
              <a:rPr lang="en-US" sz="3600" dirty="0" smtClean="0"/>
              <a:t>c</a:t>
            </a:r>
            <a:r>
              <a:rPr lang="en-US" sz="3600" dirty="0"/>
              <a:t>. He was to "bring the goat upon which the Lord's lot fell, and offer him for a sin offering" (verse 9).</a:t>
            </a:r>
            <a:br>
              <a:rPr lang="en-US" sz="3600" dirty="0"/>
            </a:br>
            <a:r>
              <a:rPr lang="en-US" sz="3600" dirty="0"/>
              <a:t>d. He was to take the goat on which the lot for Azazel fell, confess over him the sins of the people of Israel and send him to the wilderness (verses 21, 22).</a:t>
            </a:r>
          </a:p>
        </p:txBody>
      </p:sp>
    </p:spTree>
    <p:extLst>
      <p:ext uri="{BB962C8B-B14F-4D97-AF65-F5344CB8AC3E}">
        <p14:creationId xmlns:p14="http://schemas.microsoft.com/office/powerpoint/2010/main" val="305398677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680322" y="2065106"/>
            <a:ext cx="10783798" cy="4325419"/>
          </a:xfrm>
        </p:spPr>
        <p:txBody>
          <a:bodyPr>
            <a:noAutofit/>
          </a:bodyPr>
          <a:lstStyle/>
          <a:p>
            <a:r>
              <a:rPr lang="en-US" sz="3600" dirty="0" smtClean="0"/>
              <a:t>The “Azazel” goat, or scapegoat, represents an entity that is posed in direct opposition to the Lord. </a:t>
            </a:r>
          </a:p>
          <a:p>
            <a:r>
              <a:rPr lang="en-US" sz="3600" dirty="0" smtClean="0"/>
              <a:t>The scapegoat is not a sin offering (Lev. 16:10</a:t>
            </a:r>
            <a:r>
              <a:rPr lang="en-US" sz="3600" dirty="0"/>
              <a:t>). </a:t>
            </a:r>
            <a:r>
              <a:rPr lang="en-US" sz="3600" dirty="0" smtClean="0"/>
              <a:t>The goat </a:t>
            </a:r>
            <a:r>
              <a:rPr lang="en-US" sz="3600" dirty="0"/>
              <a:t>for the "sin offering" represented Christ, who "died for our sins" (1 Cor. 15:3); the other represented Sa­tan, who will perish for his own sins, and also for his part in all the sins he caused the children of God to commit (Rev. 20: 10, 12).</a:t>
            </a:r>
            <a:endParaRPr lang="en-US" sz="3600" dirty="0" smtClean="0"/>
          </a:p>
          <a:p>
            <a:endParaRPr lang="en-US" sz="3600" dirty="0"/>
          </a:p>
        </p:txBody>
      </p:sp>
    </p:spTree>
    <p:extLst>
      <p:ext uri="{BB962C8B-B14F-4D97-AF65-F5344CB8AC3E}">
        <p14:creationId xmlns:p14="http://schemas.microsoft.com/office/powerpoint/2010/main" val="14145183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286603" y="2065106"/>
            <a:ext cx="11177517" cy="4325419"/>
          </a:xfrm>
        </p:spPr>
        <p:txBody>
          <a:bodyPr>
            <a:noAutofit/>
          </a:bodyPr>
          <a:lstStyle/>
          <a:p>
            <a:r>
              <a:rPr lang="en-US" sz="3600" dirty="0" smtClean="0"/>
              <a:t>The </a:t>
            </a:r>
            <a:r>
              <a:rPr lang="en-US" sz="3600" dirty="0"/>
              <a:t>atonement made with </a:t>
            </a:r>
            <a:r>
              <a:rPr lang="en-US" sz="3600" dirty="0" smtClean="0"/>
              <a:t>the scapegoat(verse </a:t>
            </a:r>
            <a:r>
              <a:rPr lang="en-US" sz="3600" dirty="0"/>
              <a:t>10) is to be understood as made "upon" or "over" him as in verse 21. He is beyond the benefits of any atonement made in the sacrificial ritual of the sanc­tuary, and this act </a:t>
            </a:r>
            <a:r>
              <a:rPr lang="en-US" sz="3600" dirty="0" smtClean="0"/>
              <a:t>is </a:t>
            </a:r>
            <a:r>
              <a:rPr lang="en-US" sz="3600" dirty="0"/>
              <a:t>totally unrelated to the actual work of redemp­tion.</a:t>
            </a:r>
          </a:p>
        </p:txBody>
      </p:sp>
    </p:spTree>
    <p:extLst>
      <p:ext uri="{BB962C8B-B14F-4D97-AF65-F5344CB8AC3E}">
        <p14:creationId xmlns:p14="http://schemas.microsoft.com/office/powerpoint/2010/main" val="263431712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Day of Atonement</a:t>
            </a:r>
            <a:endParaRPr lang="en-US" dirty="0"/>
          </a:p>
        </p:txBody>
      </p:sp>
      <p:sp>
        <p:nvSpPr>
          <p:cNvPr id="3" name="Content Placeholder 2"/>
          <p:cNvSpPr>
            <a:spLocks noGrp="1"/>
          </p:cNvSpPr>
          <p:nvPr>
            <p:ph idx="1"/>
          </p:nvPr>
        </p:nvSpPr>
        <p:spPr>
          <a:xfrm>
            <a:off x="286603" y="2065106"/>
            <a:ext cx="11177517" cy="4325419"/>
          </a:xfrm>
        </p:spPr>
        <p:txBody>
          <a:bodyPr>
            <a:noAutofit/>
          </a:bodyPr>
          <a:lstStyle/>
          <a:p>
            <a:r>
              <a:rPr lang="en-US" sz="3600" dirty="0" smtClean="0"/>
              <a:t>His </a:t>
            </a:r>
            <a:r>
              <a:rPr lang="en-US" sz="3600" dirty="0"/>
              <a:t>mischief shall return upon his own head, and his violent dealing shall come down upon his own </a:t>
            </a:r>
            <a:r>
              <a:rPr lang="en-US" sz="3600" dirty="0" smtClean="0"/>
              <a:t>pate </a:t>
            </a:r>
            <a:r>
              <a:rPr lang="en-US" sz="3600" dirty="0"/>
              <a:t>(Ps. 7:16). </a:t>
            </a:r>
            <a:endParaRPr lang="en-US" sz="3600" dirty="0" smtClean="0"/>
          </a:p>
          <a:p>
            <a:r>
              <a:rPr lang="en-US" sz="3600" dirty="0" smtClean="0"/>
              <a:t>This </a:t>
            </a:r>
            <a:r>
              <a:rPr lang="en-US" sz="3600" dirty="0"/>
              <a:t>means, then, that when Satan perishes in the </a:t>
            </a:r>
            <a:r>
              <a:rPr lang="en-US" sz="3600" dirty="0" smtClean="0"/>
              <a:t>lake </a:t>
            </a:r>
            <a:r>
              <a:rPr lang="en-US" sz="3600" dirty="0"/>
              <a:t>of fire he pays the penalty not only for his own rebellion against the Most High but also for his part in all the sins committed, but now forgiven, of the children of God. </a:t>
            </a:r>
          </a:p>
        </p:txBody>
      </p:sp>
    </p:spTree>
    <p:extLst>
      <p:ext uri="{BB962C8B-B14F-4D97-AF65-F5344CB8AC3E}">
        <p14:creationId xmlns:p14="http://schemas.microsoft.com/office/powerpoint/2010/main" val="397467962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8:1-2  </a:t>
            </a:r>
            <a:endParaRPr lang="en-US" dirty="0"/>
          </a:p>
        </p:txBody>
      </p:sp>
      <p:sp>
        <p:nvSpPr>
          <p:cNvPr id="3" name="Content Placeholder 2"/>
          <p:cNvSpPr>
            <a:spLocks noGrp="1"/>
          </p:cNvSpPr>
          <p:nvPr>
            <p:ph sz="half" idx="1"/>
          </p:nvPr>
        </p:nvSpPr>
        <p:spPr/>
        <p:txBody>
          <a:bodyPr>
            <a:noAutofit/>
          </a:bodyPr>
          <a:lstStyle/>
          <a:p>
            <a:r>
              <a:rPr lang="en-US" sz="3200" b="1" dirty="0"/>
              <a:t>8 </a:t>
            </a:r>
            <a:r>
              <a:rPr lang="en-US" sz="3200" dirty="0"/>
              <a:t>Now of the things which we have spoken this is the sum: We have such an high priest, who is set on the right hand of the throne of the Majesty in the heavens;</a:t>
            </a:r>
          </a:p>
        </p:txBody>
      </p:sp>
      <p:pic>
        <p:nvPicPr>
          <p:cNvPr id="47106" name="Picture 2" descr="https://knowhy.bookofmormoncentral.org/sites/default/files/knowhy-img/2020/09/main/jesus-christ-high-priest-3-nephi.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94350" y="2373511"/>
            <a:ext cx="4700588" cy="3525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50499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8:2  </a:t>
            </a:r>
            <a:endParaRPr lang="en-US" dirty="0"/>
          </a:p>
        </p:txBody>
      </p:sp>
      <p:sp>
        <p:nvSpPr>
          <p:cNvPr id="3" name="Content Placeholder 2"/>
          <p:cNvSpPr>
            <a:spLocks noGrp="1"/>
          </p:cNvSpPr>
          <p:nvPr>
            <p:ph sz="half" idx="1"/>
          </p:nvPr>
        </p:nvSpPr>
        <p:spPr/>
        <p:txBody>
          <a:bodyPr>
            <a:noAutofit/>
          </a:bodyPr>
          <a:lstStyle/>
          <a:p>
            <a:r>
              <a:rPr lang="en-US" sz="3200" b="1" baseline="30000" dirty="0"/>
              <a:t>2 </a:t>
            </a:r>
            <a:r>
              <a:rPr lang="en-US" sz="3200" dirty="0"/>
              <a:t>A minister of the sanctuary, and of the true tabernacle, which the Lord pitched, and not man.</a:t>
            </a:r>
          </a:p>
        </p:txBody>
      </p:sp>
      <p:pic>
        <p:nvPicPr>
          <p:cNvPr id="48130" name="Picture 2" descr="Heavenly Sanctuary Doctrine &amp; the Gospel | Salvation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87219" y="2669381"/>
            <a:ext cx="451485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020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9:11-12  </a:t>
            </a:r>
            <a:endParaRPr lang="en-US" dirty="0"/>
          </a:p>
        </p:txBody>
      </p:sp>
      <p:sp>
        <p:nvSpPr>
          <p:cNvPr id="3" name="Content Placeholder 2"/>
          <p:cNvSpPr>
            <a:spLocks noGrp="1"/>
          </p:cNvSpPr>
          <p:nvPr>
            <p:ph sz="half" idx="1"/>
          </p:nvPr>
        </p:nvSpPr>
        <p:spPr/>
        <p:txBody>
          <a:bodyPr>
            <a:noAutofit/>
          </a:bodyPr>
          <a:lstStyle/>
          <a:p>
            <a:r>
              <a:rPr lang="en-US" sz="3200" b="1" baseline="30000" dirty="0"/>
              <a:t>11 </a:t>
            </a:r>
            <a:r>
              <a:rPr lang="en-US" sz="3200" dirty="0"/>
              <a:t>But Christ being come an high priest of good things to come, by a greater and more perfect tabernacle, not made with hands, that is to say, not of this building;</a:t>
            </a:r>
          </a:p>
        </p:txBody>
      </p:sp>
      <p:pic>
        <p:nvPicPr>
          <p:cNvPr id="49154" name="Picture 2" descr="Earty and Heavenly Sanctuar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94349" y="2371669"/>
            <a:ext cx="5727771" cy="4300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432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190750"/>
            <a:ext cx="9613861" cy="3695700"/>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r>
              <a:rPr lang="en-US" sz="3600" dirty="0" smtClean="0"/>
              <a:t>It </a:t>
            </a:r>
            <a:r>
              <a:rPr lang="en-US" sz="3600" dirty="0"/>
              <a:t>robs Adventists of the assurance of salvation and causes them to live in constant fear.</a:t>
            </a:r>
          </a:p>
          <a:p>
            <a:r>
              <a:rPr lang="en-US" sz="3600" dirty="0"/>
              <a:t>No other denomination has seen any value in this doctrine, and hence all have rejected it</a:t>
            </a:r>
            <a:r>
              <a:rPr lang="en-US" sz="3600" dirty="0" smtClean="0"/>
              <a:t>.</a:t>
            </a:r>
            <a:endParaRPr lang="en-US" sz="3600" dirty="0"/>
          </a:p>
        </p:txBody>
      </p:sp>
    </p:spTree>
    <p:extLst>
      <p:ext uri="{BB962C8B-B14F-4D97-AF65-F5344CB8AC3E}">
        <p14:creationId xmlns:p14="http://schemas.microsoft.com/office/powerpoint/2010/main" val="40806748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9:12  </a:t>
            </a:r>
            <a:endParaRPr lang="en-US" dirty="0"/>
          </a:p>
        </p:txBody>
      </p:sp>
      <p:sp>
        <p:nvSpPr>
          <p:cNvPr id="3" name="Content Placeholder 2"/>
          <p:cNvSpPr>
            <a:spLocks noGrp="1"/>
          </p:cNvSpPr>
          <p:nvPr>
            <p:ph sz="half" idx="1"/>
          </p:nvPr>
        </p:nvSpPr>
        <p:spPr/>
        <p:txBody>
          <a:bodyPr>
            <a:noAutofit/>
          </a:bodyPr>
          <a:lstStyle/>
          <a:p>
            <a:r>
              <a:rPr lang="en-US" sz="3200" b="1" baseline="30000" dirty="0"/>
              <a:t>12 </a:t>
            </a:r>
            <a:r>
              <a:rPr lang="en-US" sz="3200" dirty="0"/>
              <a:t>Neither by the blood of goats and calves, but by his own blood he entered in once into the holy place, having obtained eternal redemption for us.</a:t>
            </a:r>
          </a:p>
        </p:txBody>
      </p:sp>
      <p:pic>
        <p:nvPicPr>
          <p:cNvPr id="50178" name="Picture 2" descr="Crucifixion Cross stock photo. Image of israel, easter - 381242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88817" y="2131316"/>
            <a:ext cx="3688081" cy="4606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605076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9:7  </a:t>
            </a:r>
            <a:endParaRPr lang="en-US" dirty="0"/>
          </a:p>
        </p:txBody>
      </p:sp>
      <p:sp>
        <p:nvSpPr>
          <p:cNvPr id="3" name="Content Placeholder 2"/>
          <p:cNvSpPr>
            <a:spLocks noGrp="1"/>
          </p:cNvSpPr>
          <p:nvPr>
            <p:ph sz="half" idx="1"/>
          </p:nvPr>
        </p:nvSpPr>
        <p:spPr/>
        <p:txBody>
          <a:bodyPr>
            <a:noAutofit/>
          </a:bodyPr>
          <a:lstStyle/>
          <a:p>
            <a:r>
              <a:rPr lang="en-US" sz="3200" b="1" baseline="30000" dirty="0"/>
              <a:t>7 </a:t>
            </a:r>
            <a:r>
              <a:rPr lang="en-US" sz="3200" dirty="0"/>
              <a:t>But into the second went the high priest alone once every year, not without blood, which he offered for himself, and for the errors of the people:</a:t>
            </a:r>
          </a:p>
        </p:txBody>
      </p:sp>
      <p:pic>
        <p:nvPicPr>
          <p:cNvPr id="50180" name="Picture 4" descr="Kingdom of God and Holy of Holies • Eve Out of the Garde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87218" y="2336874"/>
            <a:ext cx="4965031" cy="3299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00175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9:23-26  </a:t>
            </a:r>
            <a:endParaRPr lang="en-US" dirty="0"/>
          </a:p>
        </p:txBody>
      </p:sp>
      <p:sp>
        <p:nvSpPr>
          <p:cNvPr id="3" name="Content Placeholder 2"/>
          <p:cNvSpPr>
            <a:spLocks noGrp="1"/>
          </p:cNvSpPr>
          <p:nvPr>
            <p:ph sz="half" idx="1"/>
          </p:nvPr>
        </p:nvSpPr>
        <p:spPr/>
        <p:txBody>
          <a:bodyPr>
            <a:noAutofit/>
          </a:bodyPr>
          <a:lstStyle/>
          <a:p>
            <a:r>
              <a:rPr lang="en-US" sz="3200" b="1" baseline="30000" dirty="0"/>
              <a:t>23 </a:t>
            </a:r>
            <a:r>
              <a:rPr lang="en-US" sz="3200" dirty="0"/>
              <a:t>It was therefore necessary that the patterns of things in the heavens should be purified with these; but the heavenly things themselves with better sacrifices than these.</a:t>
            </a:r>
          </a:p>
        </p:txBody>
      </p:sp>
      <p:pic>
        <p:nvPicPr>
          <p:cNvPr id="53252" name="Picture 4" descr="What is the Symbolism of the Stained Swords of the Anti-Nephi-Lehie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82938" y="2227618"/>
            <a:ext cx="2876951" cy="437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25255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9:24-26  </a:t>
            </a:r>
            <a:endParaRPr lang="en-US" dirty="0"/>
          </a:p>
        </p:txBody>
      </p:sp>
      <p:sp>
        <p:nvSpPr>
          <p:cNvPr id="3" name="Content Placeholder 2"/>
          <p:cNvSpPr>
            <a:spLocks noGrp="1"/>
          </p:cNvSpPr>
          <p:nvPr>
            <p:ph sz="half" idx="1"/>
          </p:nvPr>
        </p:nvSpPr>
        <p:spPr/>
        <p:txBody>
          <a:bodyPr>
            <a:noAutofit/>
          </a:bodyPr>
          <a:lstStyle/>
          <a:p>
            <a:r>
              <a:rPr lang="en-US" sz="3200" b="1" baseline="30000" dirty="0"/>
              <a:t>24 </a:t>
            </a:r>
            <a:r>
              <a:rPr lang="en-US" sz="3200" dirty="0"/>
              <a:t>For Christ is not entered into the holy places made with hands, which are the figures of the true; but into heaven itself, now to appear in the presence of God for us:</a:t>
            </a:r>
          </a:p>
        </p:txBody>
      </p:sp>
      <p:pic>
        <p:nvPicPr>
          <p:cNvPr id="54274" name="Picture 2" descr="Dig Deeper: Judgment Seat also called Mercy Sea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87219" y="2445544"/>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1598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9:25-26  </a:t>
            </a:r>
            <a:endParaRPr lang="en-US" dirty="0"/>
          </a:p>
        </p:txBody>
      </p:sp>
      <p:sp>
        <p:nvSpPr>
          <p:cNvPr id="3" name="Content Placeholder 2"/>
          <p:cNvSpPr>
            <a:spLocks noGrp="1"/>
          </p:cNvSpPr>
          <p:nvPr>
            <p:ph sz="half" idx="1"/>
          </p:nvPr>
        </p:nvSpPr>
        <p:spPr/>
        <p:txBody>
          <a:bodyPr>
            <a:noAutofit/>
          </a:bodyPr>
          <a:lstStyle/>
          <a:p>
            <a:r>
              <a:rPr lang="en-US" sz="3200" b="1" baseline="30000" dirty="0"/>
              <a:t>25 </a:t>
            </a:r>
            <a:r>
              <a:rPr lang="en-US" sz="3200" dirty="0"/>
              <a:t>Nor yet that he should offer himself often, as the high priest </a:t>
            </a:r>
            <a:r>
              <a:rPr lang="en-US" sz="3200" dirty="0" err="1"/>
              <a:t>entereth</a:t>
            </a:r>
            <a:r>
              <a:rPr lang="en-US" sz="3200" dirty="0"/>
              <a:t> into the holy place every year with blood of others;</a:t>
            </a:r>
          </a:p>
        </p:txBody>
      </p:sp>
      <p:pic>
        <p:nvPicPr>
          <p:cNvPr id="55302" name="Picture 6" descr="17 Best images about hebrew/christian learning.... on Pinterest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39644" y="2707481"/>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51482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9:26  </a:t>
            </a:r>
            <a:endParaRPr lang="en-US" dirty="0"/>
          </a:p>
        </p:txBody>
      </p:sp>
      <p:sp>
        <p:nvSpPr>
          <p:cNvPr id="3" name="Content Placeholder 2"/>
          <p:cNvSpPr>
            <a:spLocks noGrp="1"/>
          </p:cNvSpPr>
          <p:nvPr>
            <p:ph sz="half" idx="1"/>
          </p:nvPr>
        </p:nvSpPr>
        <p:spPr/>
        <p:txBody>
          <a:bodyPr>
            <a:noAutofit/>
          </a:bodyPr>
          <a:lstStyle/>
          <a:p>
            <a:r>
              <a:rPr lang="en-US" sz="3200" b="1" baseline="30000" dirty="0"/>
              <a:t>26 </a:t>
            </a:r>
            <a:r>
              <a:rPr lang="en-US" sz="3200" dirty="0"/>
              <a:t>For then must he often have suffered since the foundation of the world: but now once in the end of the world hath he appeared to put away sin by the sacrifice of himself.</a:t>
            </a:r>
          </a:p>
        </p:txBody>
      </p:sp>
      <p:pic>
        <p:nvPicPr>
          <p:cNvPr id="55298" name="Picture 2" descr="Jesus is our Mercy Seat - YouTub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50490" y="2548255"/>
            <a:ext cx="5660472" cy="3176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23316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a:t>
            </a:r>
            <a:endParaRPr lang="en-US" dirty="0"/>
          </a:p>
        </p:txBody>
      </p:sp>
      <p:sp>
        <p:nvSpPr>
          <p:cNvPr id="3" name="Content Placeholder 2"/>
          <p:cNvSpPr>
            <a:spLocks noGrp="1"/>
          </p:cNvSpPr>
          <p:nvPr>
            <p:ph idx="1"/>
          </p:nvPr>
        </p:nvSpPr>
        <p:spPr>
          <a:xfrm>
            <a:off x="286603" y="2065106"/>
            <a:ext cx="11177517" cy="4325419"/>
          </a:xfrm>
        </p:spPr>
        <p:txBody>
          <a:bodyPr>
            <a:noAutofit/>
          </a:bodyPr>
          <a:lstStyle/>
          <a:p>
            <a:r>
              <a:rPr lang="en-US" sz="3600" dirty="0" smtClean="0"/>
              <a:t>There’s an element of judgment involved in this archetypal Day of Atonement.  It’s a very serious thing.  The whole nation of Israel was to cleanse itself and pray for deliverance while this was going on.  Because there was a possibility of failure!   </a:t>
            </a:r>
          </a:p>
          <a:p>
            <a:r>
              <a:rPr lang="en-US" sz="3600" dirty="0" smtClean="0"/>
              <a:t>The question is this:  Do you accept Christ’s sacrifice on your behalf or have you chosen to go your own way with the scapegoat himself?  </a:t>
            </a:r>
          </a:p>
        </p:txBody>
      </p:sp>
    </p:spTree>
    <p:extLst>
      <p:ext uri="{BB962C8B-B14F-4D97-AF65-F5344CB8AC3E}">
        <p14:creationId xmlns:p14="http://schemas.microsoft.com/office/powerpoint/2010/main" val="40872219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Sanctuary Cleansed: Hebrews 4:15 -16 </a:t>
            </a:r>
            <a:endParaRPr lang="en-US" dirty="0"/>
          </a:p>
        </p:txBody>
      </p:sp>
      <p:sp>
        <p:nvSpPr>
          <p:cNvPr id="3" name="Content Placeholder 2"/>
          <p:cNvSpPr>
            <a:spLocks noGrp="1"/>
          </p:cNvSpPr>
          <p:nvPr>
            <p:ph sz="half" idx="1"/>
          </p:nvPr>
        </p:nvSpPr>
        <p:spPr>
          <a:xfrm>
            <a:off x="680319" y="2115402"/>
            <a:ext cx="6402869" cy="4503761"/>
          </a:xfrm>
        </p:spPr>
        <p:txBody>
          <a:bodyPr>
            <a:noAutofit/>
          </a:bodyPr>
          <a:lstStyle/>
          <a:p>
            <a:r>
              <a:rPr lang="en-US" sz="3200" b="1" baseline="30000" dirty="0"/>
              <a:t>15 </a:t>
            </a:r>
            <a:r>
              <a:rPr lang="en-US" sz="3200" dirty="0"/>
              <a:t>For we have not an high priest which cannot be touched with the feeling of our infirmities; but was in all points tempted like as we are, yet without sin.</a:t>
            </a:r>
          </a:p>
          <a:p>
            <a:r>
              <a:rPr lang="en-US" sz="3200" b="1" baseline="30000" dirty="0"/>
              <a:t>16 </a:t>
            </a:r>
            <a:r>
              <a:rPr lang="en-US" sz="3200" dirty="0"/>
              <a:t>Let us therefore come boldly unto the throne of grace, that we may obtain mercy, and find grace to help in time of need.</a:t>
            </a:r>
          </a:p>
        </p:txBody>
      </p:sp>
      <p:pic>
        <p:nvPicPr>
          <p:cNvPr id="52226" name="Picture 2" descr="9 questions sur le retour de Jésus - Adventiste Magazin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595" r="20961"/>
          <a:stretch/>
        </p:blipFill>
        <p:spPr bwMode="auto">
          <a:xfrm>
            <a:off x="7356297" y="2445437"/>
            <a:ext cx="4253501" cy="3698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90999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4130211"/>
          </a:xfrm>
          <a:blipFill>
            <a:blip r:embed="rId2"/>
            <a:tile tx="0" ty="0" sx="100000" sy="100000" flip="none" algn="tl"/>
          </a:blipFill>
        </p:spPr>
        <p:txBody>
          <a:bodyPr>
            <a:noAutofit/>
          </a:bodyPr>
          <a:lstStyle/>
          <a:p>
            <a:pPr marL="0" indent="0">
              <a:buNone/>
            </a:pPr>
            <a:r>
              <a:rPr lang="en-US" sz="2800" b="1" dirty="0" smtClean="0">
                <a:solidFill>
                  <a:schemeClr val="bg1"/>
                </a:solidFill>
              </a:rPr>
              <a:t>What takes place in the judgment day of God?  </a:t>
            </a:r>
          </a:p>
          <a:p>
            <a:r>
              <a:rPr lang="en-US" sz="2800" dirty="0" smtClean="0">
                <a:solidFill>
                  <a:schemeClr val="bg1"/>
                </a:solidFill>
              </a:rPr>
              <a:t>There </a:t>
            </a:r>
            <a:r>
              <a:rPr lang="en-US" sz="2800" dirty="0">
                <a:solidFill>
                  <a:schemeClr val="bg1"/>
                </a:solidFill>
              </a:rPr>
              <a:t>is to be a judgment (Eccl. 12: 13, 14; Heb. 9:27).</a:t>
            </a:r>
          </a:p>
          <a:p>
            <a:r>
              <a:rPr lang="en-US" sz="2800" dirty="0" smtClean="0">
                <a:solidFill>
                  <a:schemeClr val="bg1"/>
                </a:solidFill>
              </a:rPr>
              <a:t>There </a:t>
            </a:r>
            <a:r>
              <a:rPr lang="en-US" sz="2800" dirty="0">
                <a:solidFill>
                  <a:schemeClr val="bg1"/>
                </a:solidFill>
              </a:rPr>
              <a:t>is to be a judgment of all men (Rom. 14:10).</a:t>
            </a:r>
          </a:p>
          <a:p>
            <a:r>
              <a:rPr lang="en-US" sz="2800" dirty="0" smtClean="0">
                <a:solidFill>
                  <a:schemeClr val="bg1"/>
                </a:solidFill>
              </a:rPr>
              <a:t>There </a:t>
            </a:r>
            <a:r>
              <a:rPr lang="en-US" sz="2800" dirty="0">
                <a:solidFill>
                  <a:schemeClr val="bg1"/>
                </a:solidFill>
              </a:rPr>
              <a:t>is to be a judgment of the righteous and the wicked (Eccl. 3:17).</a:t>
            </a:r>
          </a:p>
          <a:p>
            <a:r>
              <a:rPr lang="en-US" sz="2800" dirty="0" smtClean="0">
                <a:solidFill>
                  <a:schemeClr val="bg1"/>
                </a:solidFill>
              </a:rPr>
              <a:t>There </a:t>
            </a:r>
            <a:r>
              <a:rPr lang="en-US" sz="2800" dirty="0">
                <a:solidFill>
                  <a:schemeClr val="bg1"/>
                </a:solidFill>
              </a:rPr>
              <a:t>will be an "investigation" of all cases, for the books of record are to be opened for an investigation, after which the redeemed ones will be "accounted worthy" (Dan. 7:10; Luke 20:35; 21:36; 2 Thess. 1:5).</a:t>
            </a:r>
            <a:endParaRPr lang="en-US" sz="2800" dirty="0"/>
          </a:p>
        </p:txBody>
      </p:sp>
    </p:spTree>
    <p:extLst>
      <p:ext uri="{BB962C8B-B14F-4D97-AF65-F5344CB8AC3E}">
        <p14:creationId xmlns:p14="http://schemas.microsoft.com/office/powerpoint/2010/main" val="50179416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650733"/>
            <a:ext cx="9613861" cy="3236359"/>
          </a:xfrm>
          <a:blipFill>
            <a:blip r:embed="rId2"/>
            <a:tile tx="0" ty="0" sx="100000" sy="100000" flip="none" algn="tl"/>
          </a:blipFill>
        </p:spPr>
        <p:txBody>
          <a:bodyPr>
            <a:noAutofit/>
          </a:bodyPr>
          <a:lstStyle/>
          <a:p>
            <a:r>
              <a:rPr lang="en-US" sz="3200" dirty="0" smtClean="0">
                <a:solidFill>
                  <a:schemeClr val="bg1"/>
                </a:solidFill>
              </a:rPr>
              <a:t>There </a:t>
            </a:r>
            <a:r>
              <a:rPr lang="en-US" sz="3200" dirty="0">
                <a:solidFill>
                  <a:schemeClr val="bg1"/>
                </a:solidFill>
              </a:rPr>
              <a:t>will be a pronouncement of the verdict (Rev. 22:11, 12).</a:t>
            </a:r>
          </a:p>
          <a:p>
            <a:r>
              <a:rPr lang="en-US" sz="3200" dirty="0" smtClean="0">
                <a:solidFill>
                  <a:schemeClr val="bg1"/>
                </a:solidFill>
              </a:rPr>
              <a:t>There </a:t>
            </a:r>
            <a:r>
              <a:rPr lang="en-US" sz="3200" dirty="0">
                <a:solidFill>
                  <a:schemeClr val="bg1"/>
                </a:solidFill>
              </a:rPr>
              <a:t>will be an "execution" of the judgment on the wicked (Rev. 20:11-15).</a:t>
            </a:r>
          </a:p>
          <a:p>
            <a:r>
              <a:rPr lang="en-US" sz="3200" dirty="0" smtClean="0">
                <a:solidFill>
                  <a:schemeClr val="bg1"/>
                </a:solidFill>
              </a:rPr>
              <a:t>There </a:t>
            </a:r>
            <a:r>
              <a:rPr lang="en-US" sz="3200" dirty="0">
                <a:solidFill>
                  <a:schemeClr val="bg1"/>
                </a:solidFill>
              </a:rPr>
              <a:t>will be the clearing of all the cases of the righteous (Dan. 12:1; Luke 10: 20; Heb. 12:23).</a:t>
            </a:r>
            <a:endParaRPr lang="en-US" sz="3200" dirty="0"/>
          </a:p>
        </p:txBody>
      </p:sp>
    </p:spTree>
    <p:extLst>
      <p:ext uri="{BB962C8B-B14F-4D97-AF65-F5344CB8AC3E}">
        <p14:creationId xmlns:p14="http://schemas.microsoft.com/office/powerpoint/2010/main" val="2693845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190750"/>
            <a:ext cx="9613861" cy="3790950"/>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r>
              <a:rPr lang="en-US" sz="3600" dirty="0" smtClean="0"/>
              <a:t>A </a:t>
            </a:r>
            <a:r>
              <a:rPr lang="en-US" sz="3600" dirty="0"/>
              <a:t>good number of Adventist ministers and theologians secretly believe the doctrine to be false but are afraid to admit it</a:t>
            </a:r>
            <a:r>
              <a:rPr lang="en-US" sz="3600" dirty="0" smtClean="0"/>
              <a:t>.</a:t>
            </a:r>
          </a:p>
          <a:p>
            <a:r>
              <a:rPr lang="en-US" sz="3600" dirty="0" smtClean="0"/>
              <a:t>Supporting evidence </a:t>
            </a:r>
            <a:r>
              <a:rPr lang="en-US" sz="3600" dirty="0"/>
              <a:t>is often hard to understand, convoluted, contradictory, very technical, highly debatable, inaccessible, or nonexistent. </a:t>
            </a:r>
            <a:endParaRPr lang="en-US" sz="3600" dirty="0" smtClean="0"/>
          </a:p>
        </p:txBody>
      </p:sp>
    </p:spTree>
    <p:extLst>
      <p:ext uri="{BB962C8B-B14F-4D97-AF65-F5344CB8AC3E}">
        <p14:creationId xmlns:p14="http://schemas.microsoft.com/office/powerpoint/2010/main" val="6341074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4130211"/>
          </a:xfrm>
          <a:blipFill>
            <a:blip r:embed="rId2"/>
            <a:tile tx="0" ty="0" sx="100000" sy="100000" flip="none" algn="tl"/>
          </a:blipFill>
        </p:spPr>
        <p:txBody>
          <a:bodyPr>
            <a:noAutofit/>
          </a:bodyPr>
          <a:lstStyle/>
          <a:p>
            <a:pPr marL="0" indent="0">
              <a:buNone/>
            </a:pPr>
            <a:r>
              <a:rPr lang="en-US" sz="2800" b="1" dirty="0" smtClean="0">
                <a:solidFill>
                  <a:schemeClr val="bg1"/>
                </a:solidFill>
              </a:rPr>
              <a:t>What takes place at the second Advent?</a:t>
            </a:r>
          </a:p>
          <a:p>
            <a:r>
              <a:rPr lang="en-US" sz="2800" dirty="0" smtClean="0">
                <a:solidFill>
                  <a:schemeClr val="bg1"/>
                </a:solidFill>
              </a:rPr>
              <a:t>There </a:t>
            </a:r>
            <a:r>
              <a:rPr lang="en-US" sz="2800" dirty="0">
                <a:solidFill>
                  <a:schemeClr val="bg1"/>
                </a:solidFill>
              </a:rPr>
              <a:t>will be the resurrection of the righteous dead (1 Cor. 15:50-54).</a:t>
            </a:r>
          </a:p>
          <a:p>
            <a:r>
              <a:rPr lang="en-US" sz="2800" dirty="0" smtClean="0">
                <a:solidFill>
                  <a:schemeClr val="bg1"/>
                </a:solidFill>
              </a:rPr>
              <a:t>There </a:t>
            </a:r>
            <a:r>
              <a:rPr lang="en-US" sz="2800" dirty="0">
                <a:solidFill>
                  <a:schemeClr val="bg1"/>
                </a:solidFill>
              </a:rPr>
              <a:t>will be the translation of the righteous living (1 Thess. 4:16, 17).</a:t>
            </a:r>
          </a:p>
          <a:p>
            <a:r>
              <a:rPr lang="en-US" sz="2800" dirty="0" smtClean="0">
                <a:solidFill>
                  <a:schemeClr val="bg1"/>
                </a:solidFill>
              </a:rPr>
              <a:t>The </a:t>
            </a:r>
            <a:r>
              <a:rPr lang="en-US" sz="2800" dirty="0">
                <a:solidFill>
                  <a:schemeClr val="bg1"/>
                </a:solidFill>
              </a:rPr>
              <a:t>resurrection of the righteous is called the "first" resurrection (Rev. 20:5, last part, and 6). The "rest of the dead</a:t>
            </a:r>
            <a:r>
              <a:rPr lang="en-US" sz="2800" dirty="0" smtClean="0">
                <a:solidFill>
                  <a:schemeClr val="bg1"/>
                </a:solidFill>
              </a:rPr>
              <a:t>"(</a:t>
            </a:r>
            <a:r>
              <a:rPr lang="en-US" sz="2800" dirty="0">
                <a:solidFill>
                  <a:schemeClr val="bg1"/>
                </a:solidFill>
              </a:rPr>
              <a:t>the wicked) are not raised until the end of the 1000-year period (Rev. 20:5).</a:t>
            </a:r>
            <a:endParaRPr lang="en-US" sz="2800" dirty="0"/>
          </a:p>
        </p:txBody>
      </p:sp>
    </p:spTree>
    <p:extLst>
      <p:ext uri="{BB962C8B-B14F-4D97-AF65-F5344CB8AC3E}">
        <p14:creationId xmlns:p14="http://schemas.microsoft.com/office/powerpoint/2010/main" val="380249617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4130211"/>
          </a:xfrm>
          <a:blipFill>
            <a:blip r:embed="rId2"/>
            <a:tile tx="0" ty="0" sx="100000" sy="100000" flip="none" algn="tl"/>
          </a:blipFill>
        </p:spPr>
        <p:txBody>
          <a:bodyPr>
            <a:noAutofit/>
          </a:bodyPr>
          <a:lstStyle/>
          <a:p>
            <a:pPr marL="0" indent="0">
              <a:buNone/>
            </a:pPr>
            <a:r>
              <a:rPr lang="en-US" sz="2800" dirty="0" smtClean="0">
                <a:solidFill>
                  <a:schemeClr val="bg1"/>
                </a:solidFill>
              </a:rPr>
              <a:t>What does all this imply?  The </a:t>
            </a:r>
            <a:r>
              <a:rPr lang="en-US" sz="2800" dirty="0">
                <a:solidFill>
                  <a:schemeClr val="bg1"/>
                </a:solidFill>
              </a:rPr>
              <a:t>wicked dead are not raised at the second advent of our Lord, but the righteous dead are raised, and not only so, they are raised to immor­tality and to be forever with their Lord</a:t>
            </a:r>
            <a:r>
              <a:rPr lang="en-US" sz="2800" dirty="0" smtClean="0">
                <a:solidFill>
                  <a:schemeClr val="bg1"/>
                </a:solidFill>
              </a:rPr>
              <a:t>.  </a:t>
            </a:r>
            <a:endParaRPr lang="en-US" sz="2800" dirty="0">
              <a:solidFill>
                <a:schemeClr val="bg1"/>
              </a:solidFill>
            </a:endParaRPr>
          </a:p>
          <a:p>
            <a:pPr marL="0" indent="0">
              <a:buNone/>
            </a:pPr>
            <a:r>
              <a:rPr lang="en-US" sz="2800" dirty="0">
                <a:solidFill>
                  <a:schemeClr val="bg1"/>
                </a:solidFill>
              </a:rPr>
              <a:t>This being so, the cases of all, both righteous and wicked, must have been de­termined before the Second Advent. Re­member that what happens at the second appearing of our Lord is done "in the twinkling of an eye" (1 Cor. 15:52). There­fore, the cases of all have been determined before that event. That this is so is seen from the following:</a:t>
            </a:r>
            <a:endParaRPr lang="en-US" sz="2800" dirty="0"/>
          </a:p>
        </p:txBody>
      </p:sp>
    </p:spTree>
    <p:extLst>
      <p:ext uri="{BB962C8B-B14F-4D97-AF65-F5344CB8AC3E}">
        <p14:creationId xmlns:p14="http://schemas.microsoft.com/office/powerpoint/2010/main" val="28205724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4130211"/>
          </a:xfrm>
          <a:blipFill>
            <a:blip r:embed="rId2"/>
            <a:tile tx="0" ty="0" sx="100000" sy="100000" flip="none" algn="tl"/>
          </a:blipFill>
        </p:spPr>
        <p:txBody>
          <a:bodyPr>
            <a:noAutofit/>
          </a:bodyPr>
          <a:lstStyle/>
          <a:p>
            <a:pPr marL="0" indent="0">
              <a:buNone/>
            </a:pPr>
            <a:r>
              <a:rPr lang="en-US" sz="2800" dirty="0" smtClean="0">
                <a:solidFill>
                  <a:schemeClr val="bg1"/>
                </a:solidFill>
              </a:rPr>
              <a:t>1.  There </a:t>
            </a:r>
            <a:r>
              <a:rPr lang="en-US" sz="2800" dirty="0">
                <a:solidFill>
                  <a:schemeClr val="bg1"/>
                </a:solidFill>
              </a:rPr>
              <a:t>is an "accounting worthy" of the righteous before the Second Advent.— Luke 20:35; 21:36; 2 Thess. 1:5.</a:t>
            </a:r>
          </a:p>
          <a:p>
            <a:pPr marL="0" indent="0">
              <a:buNone/>
            </a:pPr>
            <a:r>
              <a:rPr lang="en-US" sz="2800" dirty="0" smtClean="0">
                <a:solidFill>
                  <a:schemeClr val="bg1"/>
                </a:solidFill>
              </a:rPr>
              <a:t>Note </a:t>
            </a:r>
            <a:r>
              <a:rPr lang="en-US" sz="2800" dirty="0">
                <a:solidFill>
                  <a:schemeClr val="bg1"/>
                </a:solidFill>
              </a:rPr>
              <a:t>that the righteous are accounted:</a:t>
            </a:r>
          </a:p>
          <a:p>
            <a:r>
              <a:rPr lang="en-US" sz="2800" dirty="0" smtClean="0">
                <a:solidFill>
                  <a:schemeClr val="bg1"/>
                </a:solidFill>
              </a:rPr>
              <a:t>Worthy </a:t>
            </a:r>
            <a:r>
              <a:rPr lang="en-US" sz="2800" dirty="0">
                <a:solidFill>
                  <a:schemeClr val="bg1"/>
                </a:solidFill>
              </a:rPr>
              <a:t>to obtain that world, Worthy to obtain that resurrection (Luke 20:35)</a:t>
            </a:r>
          </a:p>
          <a:p>
            <a:r>
              <a:rPr lang="en-US" sz="2800" dirty="0" smtClean="0">
                <a:solidFill>
                  <a:schemeClr val="bg1"/>
                </a:solidFill>
              </a:rPr>
              <a:t>Worthy </a:t>
            </a:r>
            <a:r>
              <a:rPr lang="en-US" sz="2800" dirty="0">
                <a:solidFill>
                  <a:schemeClr val="bg1"/>
                </a:solidFill>
              </a:rPr>
              <a:t>to escape all these things, Worthy to stand before the Son of man (Luke 21:36)</a:t>
            </a:r>
          </a:p>
          <a:p>
            <a:r>
              <a:rPr lang="en-US" sz="2800" dirty="0" smtClean="0">
                <a:solidFill>
                  <a:schemeClr val="bg1"/>
                </a:solidFill>
              </a:rPr>
              <a:t>Worthy </a:t>
            </a:r>
            <a:r>
              <a:rPr lang="en-US" sz="2800" dirty="0">
                <a:solidFill>
                  <a:schemeClr val="bg1"/>
                </a:solidFill>
              </a:rPr>
              <a:t>of the kingdom (9 Thess. 1:5) of God</a:t>
            </a:r>
            <a:endParaRPr lang="en-US" sz="2800" dirty="0"/>
          </a:p>
        </p:txBody>
      </p:sp>
    </p:spTree>
    <p:extLst>
      <p:ext uri="{BB962C8B-B14F-4D97-AF65-F5344CB8AC3E}">
        <p14:creationId xmlns:p14="http://schemas.microsoft.com/office/powerpoint/2010/main" val="15936100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4130211"/>
          </a:xfrm>
          <a:blipFill>
            <a:blip r:embed="rId2"/>
            <a:tile tx="0" ty="0" sx="100000" sy="100000" flip="none" algn="tl"/>
          </a:blipFill>
        </p:spPr>
        <p:txBody>
          <a:bodyPr>
            <a:noAutofit/>
          </a:bodyPr>
          <a:lstStyle/>
          <a:p>
            <a:pPr marL="0" indent="0">
              <a:buNone/>
            </a:pPr>
            <a:r>
              <a:rPr lang="en-US" sz="2800" dirty="0" smtClean="0">
                <a:solidFill>
                  <a:schemeClr val="bg1"/>
                </a:solidFill>
              </a:rPr>
              <a:t>2. </a:t>
            </a:r>
            <a:r>
              <a:rPr lang="en-US" sz="2800" dirty="0">
                <a:solidFill>
                  <a:schemeClr val="bg1"/>
                </a:solidFill>
              </a:rPr>
              <a:t>Prior to the Second Advent a special preparatory message goes forth to the whole world, which among other things declares that the hour of God's judgment is come. Paul in his day could announce the judgment "to come" (Acts 24:25), but near the time of the Second Advent it can be said with assurance that the hour of the judgment is come (lit., came). That this message is to be heralded to the whole world before Christ returns in glory is, we believe, set forth in the sequence of events as outlined in Revelation 14.</a:t>
            </a:r>
            <a:endParaRPr lang="en-US" sz="2800" dirty="0"/>
          </a:p>
        </p:txBody>
      </p:sp>
    </p:spTree>
    <p:extLst>
      <p:ext uri="{BB962C8B-B14F-4D97-AF65-F5344CB8AC3E}">
        <p14:creationId xmlns:p14="http://schemas.microsoft.com/office/powerpoint/2010/main" val="27091674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19218"/>
            <a:ext cx="9613861" cy="2794571"/>
          </a:xfrm>
          <a:blipFill>
            <a:blip r:embed="rId2"/>
            <a:tile tx="0" ty="0" sx="100000" sy="100000" flip="none" algn="tl"/>
          </a:blipFill>
        </p:spPr>
        <p:txBody>
          <a:bodyPr>
            <a:noAutofit/>
          </a:bodyPr>
          <a:lstStyle/>
          <a:p>
            <a:pPr marL="0" indent="0">
              <a:buNone/>
            </a:pPr>
            <a:r>
              <a:rPr lang="en-US" sz="2800" dirty="0">
                <a:solidFill>
                  <a:schemeClr val="bg1"/>
                </a:solidFill>
              </a:rPr>
              <a:t>The message of the judgment hour is given in verse 6 and onward; the character of the people who accept it is outlined in verse 12, and the Second Advent for which they are prepared is described in verse 14. Hence it would seem clear that the mes­sage is given to the world during this phase of the judgment to prepare a people to stand in the great day of God.</a:t>
            </a:r>
            <a:endParaRPr lang="en-US" sz="2800" dirty="0"/>
          </a:p>
        </p:txBody>
      </p:sp>
    </p:spTree>
    <p:extLst>
      <p:ext uri="{BB962C8B-B14F-4D97-AF65-F5344CB8AC3E}">
        <p14:creationId xmlns:p14="http://schemas.microsoft.com/office/powerpoint/2010/main" val="396170359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270588"/>
            <a:ext cx="9613861" cy="2794571"/>
          </a:xfrm>
          <a:blipFill>
            <a:blip r:embed="rId2"/>
            <a:tile tx="0" ty="0" sx="100000" sy="100000" flip="none" algn="tl"/>
          </a:blipFill>
        </p:spPr>
        <p:txBody>
          <a:bodyPr>
            <a:noAutofit/>
          </a:bodyPr>
          <a:lstStyle/>
          <a:p>
            <a:pPr marL="0" indent="0">
              <a:buNone/>
            </a:pPr>
            <a:r>
              <a:rPr lang="en-US" sz="2800" dirty="0" smtClean="0">
                <a:solidFill>
                  <a:schemeClr val="bg1"/>
                </a:solidFill>
              </a:rPr>
              <a:t>3. The prophecies </a:t>
            </a:r>
            <a:r>
              <a:rPr lang="en-US" sz="2800" dirty="0">
                <a:solidFill>
                  <a:schemeClr val="bg1"/>
                </a:solidFill>
              </a:rPr>
              <a:t>of the Word of God foretell an aspect of the judgment before the coming of our Lord Jesus Christ. </a:t>
            </a:r>
            <a:r>
              <a:rPr lang="en-US" sz="2800" dirty="0" smtClean="0">
                <a:solidFill>
                  <a:schemeClr val="bg1"/>
                </a:solidFill>
              </a:rPr>
              <a:t>Daniel 7, 8, and 9 tell the story.  </a:t>
            </a:r>
            <a:endParaRPr lang="en-US" sz="2800" dirty="0"/>
          </a:p>
        </p:txBody>
      </p:sp>
    </p:spTree>
    <p:extLst>
      <p:ext uri="{BB962C8B-B14F-4D97-AF65-F5344CB8AC3E}">
        <p14:creationId xmlns:p14="http://schemas.microsoft.com/office/powerpoint/2010/main" val="24899008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106202"/>
            <a:ext cx="9613861" cy="4397340"/>
          </a:xfrm>
          <a:blipFill>
            <a:blip r:embed="rId2"/>
            <a:tile tx="0" ty="0" sx="100000" sy="100000" flip="none" algn="tl"/>
          </a:blipFill>
        </p:spPr>
        <p:txBody>
          <a:bodyPr>
            <a:noAutofit/>
          </a:bodyPr>
          <a:lstStyle/>
          <a:p>
            <a:pPr marL="0" indent="0">
              <a:buNone/>
            </a:pPr>
            <a:r>
              <a:rPr lang="en-US" sz="2500" dirty="0" smtClean="0">
                <a:solidFill>
                  <a:schemeClr val="bg1"/>
                </a:solidFill>
              </a:rPr>
              <a:t>“We </a:t>
            </a:r>
            <a:r>
              <a:rPr lang="en-US" sz="2500" dirty="0">
                <a:solidFill>
                  <a:schemeClr val="bg1"/>
                </a:solidFill>
              </a:rPr>
              <a:t>have before us a passage of overwhelming grandeur and sublimity; the description of a scene of awful solemnity. , . . The passage exhibits the judgment-seat of God, with myriads of attendant angels, and the infliction of pronounced doom on a large portion of the human race. The judgment is not indeed, like that in Rev. xx., the general judgment. ... As already observed, this is not the general judgment at the termination of Christ's reign on earth, or, as the phrase is commonly un­derstood, the end of the world. It appears rather to be an invisible judgment carried on within the veil and revealed </a:t>
            </a:r>
            <a:r>
              <a:rPr lang="en-US" sz="2500" dirty="0" err="1">
                <a:solidFill>
                  <a:schemeClr val="bg1"/>
                </a:solidFill>
              </a:rPr>
              <a:t>bv</a:t>
            </a:r>
            <a:r>
              <a:rPr lang="en-US" sz="2500" dirty="0">
                <a:solidFill>
                  <a:schemeClr val="bg1"/>
                </a:solidFill>
              </a:rPr>
              <a:t> its effects and the execution of its sentence. ... It may be sitting now</a:t>
            </a:r>
            <a:r>
              <a:rPr lang="en-US" sz="2500" dirty="0" smtClean="0">
                <a:solidFill>
                  <a:schemeClr val="bg1"/>
                </a:solidFill>
              </a:rPr>
              <a:t>.”</a:t>
            </a:r>
          </a:p>
          <a:p>
            <a:pPr marL="0" indent="0">
              <a:buNone/>
            </a:pPr>
            <a:r>
              <a:rPr lang="en-US" sz="2500" dirty="0" smtClean="0">
                <a:solidFill>
                  <a:schemeClr val="bg1"/>
                </a:solidFill>
              </a:rPr>
              <a:t>— </a:t>
            </a:r>
            <a:r>
              <a:rPr lang="en-US" sz="2500" dirty="0">
                <a:solidFill>
                  <a:schemeClr val="bg1"/>
                </a:solidFill>
              </a:rPr>
              <a:t>"Daniel," The Preacher's Homiletic Commentary, pp. 136, 139.</a:t>
            </a:r>
            <a:endParaRPr lang="en-US" sz="2500" dirty="0"/>
          </a:p>
        </p:txBody>
      </p:sp>
    </p:spTree>
    <p:extLst>
      <p:ext uri="{BB962C8B-B14F-4D97-AF65-F5344CB8AC3E}">
        <p14:creationId xmlns:p14="http://schemas.microsoft.com/office/powerpoint/2010/main" val="13607578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IJ Summary:  </a:t>
            </a:r>
            <a:endParaRPr lang="en-US" dirty="0"/>
          </a:p>
        </p:txBody>
      </p:sp>
      <p:sp>
        <p:nvSpPr>
          <p:cNvPr id="3" name="Content Placeholder 2"/>
          <p:cNvSpPr>
            <a:spLocks noGrp="1"/>
          </p:cNvSpPr>
          <p:nvPr>
            <p:ph idx="1"/>
          </p:nvPr>
        </p:nvSpPr>
        <p:spPr>
          <a:xfrm>
            <a:off x="680321" y="2106202"/>
            <a:ext cx="10970573" cy="4397340"/>
          </a:xfrm>
          <a:blipFill>
            <a:blip r:embed="rId2"/>
            <a:tile tx="0" ty="0" sx="100000" sy="100000" flip="none" algn="tl"/>
          </a:blipFill>
        </p:spPr>
        <p:txBody>
          <a:bodyPr>
            <a:noAutofit/>
          </a:bodyPr>
          <a:lstStyle/>
          <a:p>
            <a:pPr marL="0" indent="0">
              <a:buNone/>
            </a:pPr>
            <a:r>
              <a:rPr lang="en-US" sz="2800" dirty="0">
                <a:solidFill>
                  <a:schemeClr val="bg1"/>
                </a:solidFill>
              </a:rPr>
              <a:t>John Calvin also has an interesting comment on this point:</a:t>
            </a:r>
          </a:p>
          <a:p>
            <a:pPr marL="0" indent="0">
              <a:buNone/>
            </a:pPr>
            <a:r>
              <a:rPr lang="en-US" sz="2800" dirty="0" smtClean="0">
                <a:solidFill>
                  <a:schemeClr val="bg1"/>
                </a:solidFill>
              </a:rPr>
              <a:t>“An </a:t>
            </a:r>
            <a:r>
              <a:rPr lang="en-US" sz="2800" dirty="0">
                <a:solidFill>
                  <a:schemeClr val="bg1"/>
                </a:solidFill>
              </a:rPr>
              <a:t>account must one day be rendered before the judgment seat of Christ; for the man who seriously considers this must of necessity be touched with fear, and shake off all negligence. He declares, therefore, that he discharges his responsibility faithfully and with pure conscience (2 Tim. 1:3). He is one who walks in the fear of the Lord (Acts 9:31), thinking of the account to be rendered by him</a:t>
            </a:r>
            <a:r>
              <a:rPr lang="en-US" sz="2800" dirty="0" smtClean="0">
                <a:solidFill>
                  <a:schemeClr val="bg1"/>
                </a:solidFill>
              </a:rPr>
              <a:t>.” —</a:t>
            </a:r>
            <a:r>
              <a:rPr lang="en-US" sz="2800" dirty="0">
                <a:solidFill>
                  <a:schemeClr val="bg1"/>
                </a:solidFill>
              </a:rPr>
              <a:t>Commentary on 2 Corinthians 5:10</a:t>
            </a:r>
            <a:r>
              <a:rPr lang="en-US" sz="2800" dirty="0" smtClean="0">
                <a:solidFill>
                  <a:schemeClr val="bg1"/>
                </a:solidFill>
              </a:rPr>
              <a:t>.</a:t>
            </a:r>
          </a:p>
          <a:p>
            <a:pPr marL="0" indent="0">
              <a:buNone/>
            </a:pPr>
            <a:r>
              <a:rPr lang="en-US" sz="2800" dirty="0" smtClean="0">
                <a:solidFill>
                  <a:schemeClr val="bg1"/>
                </a:solidFill>
              </a:rPr>
              <a:t>This is all in full harmony with what we have observed above, that "God shall judge the righteous and the wicked" (Eccl. 3: 17).</a:t>
            </a:r>
            <a:endParaRPr lang="en-US" sz="2800" dirty="0"/>
          </a:p>
        </p:txBody>
      </p:sp>
    </p:spTree>
    <p:extLst>
      <p:ext uri="{BB962C8B-B14F-4D97-AF65-F5344CB8AC3E}">
        <p14:creationId xmlns:p14="http://schemas.microsoft.com/office/powerpoint/2010/main" val="40877213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A separation of true believers from mere claimants must take place at the end.</a:t>
            </a:r>
            <a:endParaRPr lang="en-US" dirty="0"/>
          </a:p>
        </p:txBody>
      </p:sp>
      <p:sp>
        <p:nvSpPr>
          <p:cNvPr id="3" name="Content Placeholder 2"/>
          <p:cNvSpPr>
            <a:spLocks noGrp="1"/>
          </p:cNvSpPr>
          <p:nvPr>
            <p:ph idx="1"/>
          </p:nvPr>
        </p:nvSpPr>
        <p:spPr>
          <a:xfrm>
            <a:off x="680320" y="2388358"/>
            <a:ext cx="9732922" cy="3739487"/>
          </a:xfrm>
          <a:solidFill>
            <a:schemeClr val="bg2">
              <a:lumMod val="75000"/>
            </a:schemeClr>
          </a:solidFill>
        </p:spPr>
        <p:txBody>
          <a:bodyPr>
            <a:normAutofit/>
          </a:bodyPr>
          <a:lstStyle/>
          <a:p>
            <a:pPr marL="0" indent="0">
              <a:buNone/>
            </a:pPr>
            <a:r>
              <a:rPr lang="en-US" sz="3600" b="1" dirty="0" smtClean="0"/>
              <a:t>Matthew 13:47-50</a:t>
            </a:r>
          </a:p>
          <a:p>
            <a:r>
              <a:rPr lang="en-US" sz="3200" b="1" baseline="30000" dirty="0" smtClean="0"/>
              <a:t>47</a:t>
            </a:r>
            <a:r>
              <a:rPr lang="en-US" sz="3200" b="1" baseline="30000" dirty="0"/>
              <a:t> </a:t>
            </a:r>
            <a:r>
              <a:rPr lang="en-US" sz="3200" dirty="0"/>
              <a:t>Again, the kingdom of heaven is like unto a net, that was cast into the sea, and gathered of every kind:</a:t>
            </a:r>
          </a:p>
          <a:p>
            <a:r>
              <a:rPr lang="en-US" sz="3200" b="1" baseline="30000" dirty="0"/>
              <a:t>48 </a:t>
            </a:r>
            <a:r>
              <a:rPr lang="en-US" sz="3200" dirty="0"/>
              <a:t>Which, when it was full, they drew to shore, and sat down, and gathered the good into vessels, but cast the bad away</a:t>
            </a:r>
            <a:r>
              <a:rPr lang="en-US" sz="3200" dirty="0" smtClean="0"/>
              <a:t>.</a:t>
            </a:r>
            <a:endParaRPr lang="en-US" sz="3200" dirty="0"/>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356273507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A separation of true believers from mere claimants must take place at the end.</a:t>
            </a:r>
            <a:endParaRPr lang="en-US" dirty="0"/>
          </a:p>
        </p:txBody>
      </p:sp>
      <p:sp>
        <p:nvSpPr>
          <p:cNvPr id="3" name="Content Placeholder 2"/>
          <p:cNvSpPr>
            <a:spLocks noGrp="1"/>
          </p:cNvSpPr>
          <p:nvPr>
            <p:ph idx="1"/>
          </p:nvPr>
        </p:nvSpPr>
        <p:spPr>
          <a:xfrm>
            <a:off x="680320" y="2388358"/>
            <a:ext cx="9732922" cy="3739487"/>
          </a:xfrm>
          <a:solidFill>
            <a:schemeClr val="bg2">
              <a:lumMod val="75000"/>
            </a:schemeClr>
          </a:solidFill>
        </p:spPr>
        <p:txBody>
          <a:bodyPr>
            <a:normAutofit/>
          </a:bodyPr>
          <a:lstStyle/>
          <a:p>
            <a:pPr marL="0" indent="0">
              <a:buNone/>
            </a:pPr>
            <a:r>
              <a:rPr lang="en-US" sz="3600" b="1" dirty="0" smtClean="0"/>
              <a:t>Matthew 13:47-50</a:t>
            </a:r>
          </a:p>
          <a:p>
            <a:r>
              <a:rPr lang="en-US" sz="3200" b="1" baseline="30000" dirty="0"/>
              <a:t>49 </a:t>
            </a:r>
            <a:r>
              <a:rPr lang="en-US" sz="3200" dirty="0"/>
              <a:t>So shall it be at the end of the world: the angels shall come forth, and sever the wicked from among the just,</a:t>
            </a:r>
          </a:p>
          <a:p>
            <a:r>
              <a:rPr lang="en-US" sz="3200" b="1" baseline="30000" dirty="0"/>
              <a:t>50 </a:t>
            </a:r>
            <a:r>
              <a:rPr lang="en-US" sz="3200" dirty="0"/>
              <a:t>And shall cast them into the furnace of fire: there shall be wailing and gnashing of teeth.</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3609183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Investigative Judgment:  Objectors</a:t>
            </a:r>
            <a:endParaRPr lang="en-US" sz="4000" dirty="0"/>
          </a:p>
        </p:txBody>
      </p:sp>
      <p:sp>
        <p:nvSpPr>
          <p:cNvPr id="3" name="Content Placeholder 2"/>
          <p:cNvSpPr>
            <a:spLocks noGrp="1"/>
          </p:cNvSpPr>
          <p:nvPr>
            <p:ph idx="1"/>
          </p:nvPr>
        </p:nvSpPr>
        <p:spPr>
          <a:xfrm>
            <a:off x="680321" y="2190750"/>
            <a:ext cx="9613861" cy="4152900"/>
          </a:xfrm>
          <a:gradFill flip="none" rotWithShape="1">
            <a:gsLst>
              <a:gs pos="31000">
                <a:schemeClr val="bg2">
                  <a:lumMod val="50000"/>
                </a:schemeClr>
              </a:gs>
              <a:gs pos="80000">
                <a:schemeClr val="bg2"/>
              </a:gs>
              <a:gs pos="100000">
                <a:schemeClr val="bg2">
                  <a:lumMod val="75000"/>
                </a:schemeClr>
              </a:gs>
            </a:gsLst>
            <a:lin ang="13500000" scaled="1"/>
            <a:tileRect/>
          </a:gradFill>
          <a:ln>
            <a:solidFill>
              <a:schemeClr val="bg2">
                <a:lumMod val="50000"/>
              </a:schemeClr>
            </a:solidFill>
          </a:ln>
        </p:spPr>
        <p:txBody>
          <a:bodyPr>
            <a:noAutofit/>
          </a:bodyPr>
          <a:lstStyle/>
          <a:p>
            <a:pPr marL="0" indent="0">
              <a:buNone/>
            </a:pPr>
            <a:r>
              <a:rPr lang="en-US" sz="3600" dirty="0" smtClean="0"/>
              <a:t>There are certainly a number of involved linguistic and contextual arguments regarding Daniel 8:14, a major text about the investigative judgment.  With such multitudinous and varied arguments against the doctrine of the investigative judgment, it seems the case is closed!  Fortunately, many of these objections are readily addressed.  </a:t>
            </a:r>
          </a:p>
        </p:txBody>
      </p:sp>
    </p:spTree>
    <p:extLst>
      <p:ext uri="{BB962C8B-B14F-4D97-AF65-F5344CB8AC3E}">
        <p14:creationId xmlns:p14="http://schemas.microsoft.com/office/powerpoint/2010/main" val="107792754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A separation of true believers from mere claimants must take place at the end.</a:t>
            </a:r>
            <a:endParaRPr lang="en-US" dirty="0"/>
          </a:p>
        </p:txBody>
      </p:sp>
      <p:sp>
        <p:nvSpPr>
          <p:cNvPr id="3" name="Content Placeholder 2"/>
          <p:cNvSpPr>
            <a:spLocks noGrp="1"/>
          </p:cNvSpPr>
          <p:nvPr>
            <p:ph idx="1"/>
          </p:nvPr>
        </p:nvSpPr>
        <p:spPr>
          <a:xfrm>
            <a:off x="680320" y="2224585"/>
            <a:ext cx="9732922" cy="4367283"/>
          </a:xfrm>
          <a:solidFill>
            <a:schemeClr val="bg2">
              <a:lumMod val="75000"/>
            </a:schemeClr>
          </a:solidFill>
        </p:spPr>
        <p:txBody>
          <a:bodyPr>
            <a:normAutofit fontScale="92500" lnSpcReduction="10000"/>
          </a:bodyPr>
          <a:lstStyle/>
          <a:p>
            <a:pPr marL="0" indent="0">
              <a:buNone/>
            </a:pPr>
            <a:r>
              <a:rPr lang="en-US" sz="4000" b="1" dirty="0"/>
              <a:t>Matthew 13:30, 40-43</a:t>
            </a:r>
          </a:p>
          <a:p>
            <a:r>
              <a:rPr lang="en-US" sz="3600" b="1" baseline="30000" dirty="0"/>
              <a:t>30 </a:t>
            </a:r>
            <a:r>
              <a:rPr lang="en-US" sz="3600" dirty="0"/>
              <a:t>Let both grow together until the harvest: and in the time of harvest I will say to the reapers, Gather ye together first the tares, and bind them in bundles to burn them: but gather the wheat into my barn.</a:t>
            </a:r>
          </a:p>
          <a:p>
            <a:r>
              <a:rPr lang="en-US" sz="3600" b="1" baseline="30000" dirty="0"/>
              <a:t>40 </a:t>
            </a:r>
            <a:r>
              <a:rPr lang="en-US" sz="3600" dirty="0"/>
              <a:t>As therefore the tares are gathered and burned in the fire; so shall it be in the end of this world.</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754158776"/>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1:  A separation of true believers from mere claimants must take place at the end.</a:t>
            </a:r>
            <a:endParaRPr lang="en-US" dirty="0"/>
          </a:p>
        </p:txBody>
      </p:sp>
      <p:sp>
        <p:nvSpPr>
          <p:cNvPr id="3" name="Content Placeholder 2"/>
          <p:cNvSpPr>
            <a:spLocks noGrp="1"/>
          </p:cNvSpPr>
          <p:nvPr>
            <p:ph idx="1"/>
          </p:nvPr>
        </p:nvSpPr>
        <p:spPr>
          <a:xfrm>
            <a:off x="680320" y="2224585"/>
            <a:ext cx="9732922" cy="4367283"/>
          </a:xfrm>
          <a:solidFill>
            <a:schemeClr val="bg2">
              <a:lumMod val="75000"/>
            </a:schemeClr>
          </a:solidFill>
        </p:spPr>
        <p:txBody>
          <a:bodyPr>
            <a:normAutofit fontScale="92500" lnSpcReduction="10000"/>
          </a:bodyPr>
          <a:lstStyle/>
          <a:p>
            <a:pPr marL="0" indent="0">
              <a:buNone/>
            </a:pPr>
            <a:r>
              <a:rPr lang="en-US" sz="4000" b="1" dirty="0"/>
              <a:t>Matthew 13:30, 40-43</a:t>
            </a:r>
          </a:p>
          <a:p>
            <a:r>
              <a:rPr lang="en-US" sz="3600" b="1" baseline="30000" dirty="0"/>
              <a:t>41 </a:t>
            </a:r>
            <a:r>
              <a:rPr lang="en-US" sz="3600" dirty="0"/>
              <a:t>The Son of man shall send forth his angels, and they shall gather out of his kingdom all things that offend, and them which do iniquity;</a:t>
            </a:r>
          </a:p>
          <a:p>
            <a:r>
              <a:rPr lang="en-US" sz="3600" b="1" baseline="30000" dirty="0"/>
              <a:t>42 </a:t>
            </a:r>
            <a:r>
              <a:rPr lang="en-US" sz="3600" dirty="0"/>
              <a:t>And shall cast them into a furnace of fire: there shall be wailing and gnashing of teeth.</a:t>
            </a:r>
          </a:p>
          <a:p>
            <a:r>
              <a:rPr lang="en-US" sz="3600" b="1" baseline="30000" dirty="0"/>
              <a:t>43 </a:t>
            </a:r>
            <a:r>
              <a:rPr lang="en-US" sz="3600" dirty="0"/>
              <a:t>Then shall the righteous shine forth as the sun in the kingdom of their Father. Who hath ears to hear, let him hear.</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95627406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  God searches hearts THEN He rewards.  He always investigates the facts first.   </a:t>
            </a:r>
            <a:endParaRPr lang="en-US" dirty="0"/>
          </a:p>
        </p:txBody>
      </p:sp>
      <p:sp>
        <p:nvSpPr>
          <p:cNvPr id="3" name="Content Placeholder 2"/>
          <p:cNvSpPr>
            <a:spLocks noGrp="1"/>
          </p:cNvSpPr>
          <p:nvPr>
            <p:ph idx="1"/>
          </p:nvPr>
        </p:nvSpPr>
        <p:spPr>
          <a:xfrm>
            <a:off x="680320" y="2224585"/>
            <a:ext cx="9732922" cy="4367283"/>
          </a:xfrm>
          <a:solidFill>
            <a:srgbClr val="002060"/>
          </a:solidFill>
        </p:spPr>
        <p:txBody>
          <a:bodyPr>
            <a:normAutofit fontScale="92500" lnSpcReduction="10000"/>
          </a:bodyPr>
          <a:lstStyle/>
          <a:p>
            <a:pPr marL="0" indent="0">
              <a:buNone/>
            </a:pPr>
            <a:r>
              <a:rPr lang="en-US" sz="4000" b="1" dirty="0" smtClean="0"/>
              <a:t>Genesis 3:9-11</a:t>
            </a:r>
            <a:endParaRPr lang="en-US" sz="4000" b="1" dirty="0"/>
          </a:p>
          <a:p>
            <a:r>
              <a:rPr lang="en-US" sz="3600" b="1" baseline="30000" dirty="0"/>
              <a:t>9 </a:t>
            </a:r>
            <a:r>
              <a:rPr lang="en-US" sz="3600" dirty="0"/>
              <a:t>And the </a:t>
            </a:r>
            <a:r>
              <a:rPr lang="en-US" sz="3600" cap="small" dirty="0"/>
              <a:t>Lord</a:t>
            </a:r>
            <a:r>
              <a:rPr lang="en-US" sz="3600" dirty="0"/>
              <a:t> God called unto Adam, and said unto him, Where art thou?</a:t>
            </a:r>
          </a:p>
          <a:p>
            <a:r>
              <a:rPr lang="en-US" sz="3600" b="1" baseline="30000" dirty="0"/>
              <a:t>10 </a:t>
            </a:r>
            <a:r>
              <a:rPr lang="en-US" sz="3600" dirty="0"/>
              <a:t>And he said, I heard thy voice in the garden, and I was afraid, because I was naked; and I hid myself.</a:t>
            </a:r>
          </a:p>
          <a:p>
            <a:r>
              <a:rPr lang="en-US" sz="3600" b="1" baseline="30000" dirty="0"/>
              <a:t>11 </a:t>
            </a:r>
            <a:r>
              <a:rPr lang="en-US" sz="3600" dirty="0"/>
              <a:t>And he said, Who told thee that thou </a:t>
            </a:r>
            <a:r>
              <a:rPr lang="en-US" sz="3600" dirty="0" err="1"/>
              <a:t>wast</a:t>
            </a:r>
            <a:r>
              <a:rPr lang="en-US" sz="3600" dirty="0"/>
              <a:t> naked? Hast thou eaten of the tree, whereof I commanded thee that thou </a:t>
            </a:r>
            <a:r>
              <a:rPr lang="en-US" sz="3600" dirty="0" err="1"/>
              <a:t>shouldest</a:t>
            </a:r>
            <a:r>
              <a:rPr lang="en-US" sz="3600" dirty="0"/>
              <a:t> not eat?</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12498532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  God searches hearts THEN He rewards.  He always investigates the facts first.   </a:t>
            </a:r>
            <a:endParaRPr lang="en-US" dirty="0"/>
          </a:p>
        </p:txBody>
      </p:sp>
      <p:sp>
        <p:nvSpPr>
          <p:cNvPr id="3" name="Content Placeholder 2"/>
          <p:cNvSpPr>
            <a:spLocks noGrp="1"/>
          </p:cNvSpPr>
          <p:nvPr>
            <p:ph idx="1"/>
          </p:nvPr>
        </p:nvSpPr>
        <p:spPr>
          <a:xfrm>
            <a:off x="680320" y="2224585"/>
            <a:ext cx="9732922" cy="4367283"/>
          </a:xfrm>
          <a:solidFill>
            <a:srgbClr val="002060"/>
          </a:solidFill>
        </p:spPr>
        <p:txBody>
          <a:bodyPr>
            <a:normAutofit/>
          </a:bodyPr>
          <a:lstStyle/>
          <a:p>
            <a:pPr marL="0" indent="0">
              <a:buNone/>
            </a:pPr>
            <a:r>
              <a:rPr lang="en-US" sz="4000" b="1" dirty="0" smtClean="0"/>
              <a:t>Genesis 4:9</a:t>
            </a:r>
            <a:endParaRPr lang="en-US" sz="4000" b="1" dirty="0"/>
          </a:p>
          <a:p>
            <a:r>
              <a:rPr lang="en-US" sz="3600" b="1" baseline="30000" dirty="0"/>
              <a:t>9 </a:t>
            </a:r>
            <a:r>
              <a:rPr lang="en-US" sz="3600" dirty="0"/>
              <a:t>And the </a:t>
            </a:r>
            <a:r>
              <a:rPr lang="en-US" sz="3600" cap="small" dirty="0"/>
              <a:t>Lord</a:t>
            </a:r>
            <a:r>
              <a:rPr lang="en-US" sz="3600" dirty="0"/>
              <a:t> said unto Cain, Where is Abel thy brother? And he said, I know not: Am I my brother's keeper?</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342668704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  God searches hearts THEN He rewards.  He always investigates the facts first.   </a:t>
            </a:r>
            <a:endParaRPr lang="en-US" dirty="0"/>
          </a:p>
        </p:txBody>
      </p:sp>
      <p:sp>
        <p:nvSpPr>
          <p:cNvPr id="3" name="Content Placeholder 2"/>
          <p:cNvSpPr>
            <a:spLocks noGrp="1"/>
          </p:cNvSpPr>
          <p:nvPr>
            <p:ph idx="1"/>
          </p:nvPr>
        </p:nvSpPr>
        <p:spPr>
          <a:xfrm>
            <a:off x="680320" y="2224585"/>
            <a:ext cx="9732922" cy="4367283"/>
          </a:xfrm>
          <a:solidFill>
            <a:srgbClr val="002060"/>
          </a:solidFill>
        </p:spPr>
        <p:txBody>
          <a:bodyPr>
            <a:normAutofit lnSpcReduction="10000"/>
          </a:bodyPr>
          <a:lstStyle/>
          <a:p>
            <a:pPr marL="0" indent="0">
              <a:buNone/>
            </a:pPr>
            <a:r>
              <a:rPr lang="en-US" sz="4000" b="1" dirty="0" smtClean="0"/>
              <a:t>Genesis 11:4-5</a:t>
            </a:r>
            <a:endParaRPr lang="en-US" sz="4000" b="1" dirty="0"/>
          </a:p>
          <a:p>
            <a:r>
              <a:rPr lang="en-US" sz="3600" b="1" baseline="30000" dirty="0"/>
              <a:t>4 </a:t>
            </a:r>
            <a:r>
              <a:rPr lang="en-US" sz="3600" dirty="0"/>
              <a:t>And they said, Go to, let us build us a city and a tower, whose top may reach unto heaven; and let us make us a name, lest we be scattered abroad upon the face of the whole earth.</a:t>
            </a:r>
          </a:p>
          <a:p>
            <a:r>
              <a:rPr lang="en-US" sz="3600" b="1" baseline="30000" dirty="0"/>
              <a:t>5 </a:t>
            </a:r>
            <a:r>
              <a:rPr lang="en-US" sz="3600" dirty="0"/>
              <a:t>And the </a:t>
            </a:r>
            <a:r>
              <a:rPr lang="en-US" sz="3600" cap="small" dirty="0"/>
              <a:t>Lord</a:t>
            </a:r>
            <a:r>
              <a:rPr lang="en-US" sz="3600" dirty="0"/>
              <a:t> came down to see the city and the tower, which the children of men </a:t>
            </a:r>
            <a:r>
              <a:rPr lang="en-US" sz="3600" dirty="0" err="1"/>
              <a:t>builded</a:t>
            </a:r>
            <a:r>
              <a:rPr lang="en-US" sz="3600" dirty="0"/>
              <a:t>.</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2891617522"/>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  God searches hearts THEN He rewards.  He always investigates the facts first.   </a:t>
            </a:r>
            <a:endParaRPr lang="en-US" dirty="0"/>
          </a:p>
        </p:txBody>
      </p:sp>
      <p:sp>
        <p:nvSpPr>
          <p:cNvPr id="3" name="Content Placeholder 2"/>
          <p:cNvSpPr>
            <a:spLocks noGrp="1"/>
          </p:cNvSpPr>
          <p:nvPr>
            <p:ph idx="1"/>
          </p:nvPr>
        </p:nvSpPr>
        <p:spPr>
          <a:xfrm>
            <a:off x="680320" y="2224585"/>
            <a:ext cx="9732922" cy="4367283"/>
          </a:xfrm>
          <a:solidFill>
            <a:srgbClr val="002060"/>
          </a:solidFill>
        </p:spPr>
        <p:txBody>
          <a:bodyPr>
            <a:normAutofit/>
          </a:bodyPr>
          <a:lstStyle/>
          <a:p>
            <a:pPr marL="0" indent="0">
              <a:buNone/>
            </a:pPr>
            <a:r>
              <a:rPr lang="en-US" sz="4000" b="1" dirty="0" smtClean="0"/>
              <a:t>Genesis 18:20-21</a:t>
            </a:r>
            <a:endParaRPr lang="en-US" sz="4000" b="1" dirty="0"/>
          </a:p>
          <a:p>
            <a:r>
              <a:rPr lang="en-US" sz="3600" b="1" baseline="30000" dirty="0"/>
              <a:t>20 </a:t>
            </a:r>
            <a:r>
              <a:rPr lang="en-US" sz="3600" dirty="0"/>
              <a:t>And the </a:t>
            </a:r>
            <a:r>
              <a:rPr lang="en-US" sz="3600" cap="small" dirty="0"/>
              <a:t>Lord</a:t>
            </a:r>
            <a:r>
              <a:rPr lang="en-US" sz="3600" dirty="0"/>
              <a:t> said, Because the cry of Sodom and Gomorrah is great, and because their sin is very grievous;</a:t>
            </a:r>
          </a:p>
          <a:p>
            <a:r>
              <a:rPr lang="en-US" sz="3600" b="1" baseline="30000" dirty="0"/>
              <a:t>21 </a:t>
            </a:r>
            <a:r>
              <a:rPr lang="en-US" sz="3600" dirty="0"/>
              <a:t>I will go down now, and see whether they have done altogether according to the cry of it, which is come unto me; and if not, I will know.</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08657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2:  God searches hearts THEN He rewards.  He always investigates the facts first.   </a:t>
            </a:r>
            <a:endParaRPr lang="en-US" dirty="0"/>
          </a:p>
        </p:txBody>
      </p:sp>
      <p:sp>
        <p:nvSpPr>
          <p:cNvPr id="3" name="Content Placeholder 2"/>
          <p:cNvSpPr>
            <a:spLocks noGrp="1"/>
          </p:cNvSpPr>
          <p:nvPr>
            <p:ph idx="1"/>
          </p:nvPr>
        </p:nvSpPr>
        <p:spPr>
          <a:xfrm>
            <a:off x="680320" y="2224585"/>
            <a:ext cx="9732922" cy="4367283"/>
          </a:xfrm>
          <a:solidFill>
            <a:srgbClr val="002060"/>
          </a:solidFill>
        </p:spPr>
        <p:txBody>
          <a:bodyPr>
            <a:normAutofit/>
          </a:bodyPr>
          <a:lstStyle/>
          <a:p>
            <a:pPr marL="0" indent="0">
              <a:buNone/>
            </a:pPr>
            <a:r>
              <a:rPr lang="en-US" sz="4000" b="1" dirty="0" smtClean="0"/>
              <a:t>Revelation 2:23</a:t>
            </a:r>
            <a:endParaRPr lang="en-US" sz="4000" b="1" dirty="0"/>
          </a:p>
          <a:p>
            <a:r>
              <a:rPr lang="en-US" sz="3600" b="1" baseline="30000" dirty="0"/>
              <a:t>23 </a:t>
            </a:r>
            <a:r>
              <a:rPr lang="en-US" sz="3600" dirty="0"/>
              <a:t>And I will kill her children with death; and all the churches shall know that I am he which </a:t>
            </a:r>
            <a:r>
              <a:rPr lang="en-US" sz="3600" dirty="0" err="1"/>
              <a:t>searcheth</a:t>
            </a:r>
            <a:r>
              <a:rPr lang="en-US" sz="3600" dirty="0"/>
              <a:t> the reins and hearts: and I will give unto every one of you according to your works.</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109671558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3:  Just such an investigation is depicted just prior to the wedding feast.  </a:t>
            </a:r>
            <a:endParaRPr lang="en-US" dirty="0"/>
          </a:p>
        </p:txBody>
      </p:sp>
      <p:sp>
        <p:nvSpPr>
          <p:cNvPr id="3" name="Content Placeholder 2"/>
          <p:cNvSpPr>
            <a:spLocks noGrp="1"/>
          </p:cNvSpPr>
          <p:nvPr>
            <p:ph idx="1"/>
          </p:nvPr>
        </p:nvSpPr>
        <p:spPr>
          <a:xfrm>
            <a:off x="680320" y="2224585"/>
            <a:ext cx="9732922" cy="4367283"/>
          </a:xfrm>
          <a:solidFill>
            <a:schemeClr val="bg2">
              <a:lumMod val="50000"/>
            </a:schemeClr>
          </a:solidFill>
        </p:spPr>
        <p:txBody>
          <a:bodyPr>
            <a:normAutofit/>
          </a:bodyPr>
          <a:lstStyle/>
          <a:p>
            <a:pPr marL="0" indent="0">
              <a:buNone/>
            </a:pPr>
            <a:r>
              <a:rPr lang="en-US" sz="4000" b="1" dirty="0" smtClean="0"/>
              <a:t>Matthew 22:10-14</a:t>
            </a:r>
            <a:endParaRPr lang="en-US" sz="4000" b="1" dirty="0"/>
          </a:p>
          <a:p>
            <a:r>
              <a:rPr lang="en-US" sz="3600" b="1" baseline="30000" dirty="0"/>
              <a:t>10 </a:t>
            </a:r>
            <a:r>
              <a:rPr lang="en-US" sz="3600" dirty="0"/>
              <a:t>So those servants went out into the highways, and gathered together all as many as they found, both bad and good: and the wedding was furnished with guests.</a:t>
            </a:r>
          </a:p>
          <a:p>
            <a:r>
              <a:rPr lang="en-US" sz="3600" b="1" baseline="30000" dirty="0"/>
              <a:t>11 </a:t>
            </a:r>
            <a:r>
              <a:rPr lang="en-US" sz="3600" dirty="0"/>
              <a:t>And when the king came in to see the guests, he saw there a man which had not on a wedding garment:</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288053261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3:  Just such an investigation is depicted just prior to the wedding feast.  </a:t>
            </a:r>
            <a:endParaRPr lang="en-US" dirty="0"/>
          </a:p>
        </p:txBody>
      </p:sp>
      <p:sp>
        <p:nvSpPr>
          <p:cNvPr id="3" name="Content Placeholder 2"/>
          <p:cNvSpPr>
            <a:spLocks noGrp="1"/>
          </p:cNvSpPr>
          <p:nvPr>
            <p:ph idx="1"/>
          </p:nvPr>
        </p:nvSpPr>
        <p:spPr>
          <a:xfrm>
            <a:off x="680320" y="2224585"/>
            <a:ext cx="9732922" cy="4367283"/>
          </a:xfrm>
          <a:solidFill>
            <a:schemeClr val="bg2">
              <a:lumMod val="50000"/>
            </a:schemeClr>
          </a:solidFill>
        </p:spPr>
        <p:txBody>
          <a:bodyPr>
            <a:normAutofit fontScale="92500" lnSpcReduction="10000"/>
          </a:bodyPr>
          <a:lstStyle/>
          <a:p>
            <a:pPr marL="0" indent="0">
              <a:buNone/>
            </a:pPr>
            <a:r>
              <a:rPr lang="en-US" sz="4000" b="1" dirty="0" smtClean="0"/>
              <a:t>Matthew 22:10-14</a:t>
            </a:r>
            <a:endParaRPr lang="en-US" sz="4000" b="1" dirty="0"/>
          </a:p>
          <a:p>
            <a:r>
              <a:rPr lang="en-US" sz="3600" b="1" baseline="30000" dirty="0"/>
              <a:t>12 </a:t>
            </a:r>
            <a:r>
              <a:rPr lang="en-US" sz="3600" dirty="0"/>
              <a:t>And he </a:t>
            </a:r>
            <a:r>
              <a:rPr lang="en-US" sz="3600" dirty="0" err="1"/>
              <a:t>saith</a:t>
            </a:r>
            <a:r>
              <a:rPr lang="en-US" sz="3600" dirty="0"/>
              <a:t> unto him, Friend, how </a:t>
            </a:r>
            <a:r>
              <a:rPr lang="en-US" sz="3600" dirty="0" err="1"/>
              <a:t>camest</a:t>
            </a:r>
            <a:r>
              <a:rPr lang="en-US" sz="3600" dirty="0"/>
              <a:t> thou in hither not having a wedding garment? And he was speechless.</a:t>
            </a:r>
          </a:p>
          <a:p>
            <a:r>
              <a:rPr lang="en-US" sz="3600" b="1" baseline="30000" dirty="0"/>
              <a:t>13 </a:t>
            </a:r>
            <a:r>
              <a:rPr lang="en-US" sz="3600" dirty="0"/>
              <a:t>Then said the king to the servants, Bind him hand and foot, and take him away, and cast him into outer darkness, there shall be weeping and gnashing of teeth.</a:t>
            </a:r>
          </a:p>
          <a:p>
            <a:r>
              <a:rPr lang="en-US" sz="3600" b="1" baseline="30000" dirty="0"/>
              <a:t>14 </a:t>
            </a:r>
            <a:r>
              <a:rPr lang="en-US" sz="3600" dirty="0"/>
              <a:t>For many are called, but few are chosen.</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378108543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3:  Just such an investigation is depicted just prior to the wedding feast. </a:t>
            </a:r>
            <a:endParaRPr lang="en-US" dirty="0"/>
          </a:p>
        </p:txBody>
      </p:sp>
      <p:sp>
        <p:nvSpPr>
          <p:cNvPr id="3" name="Content Placeholder 2"/>
          <p:cNvSpPr>
            <a:spLocks noGrp="1"/>
          </p:cNvSpPr>
          <p:nvPr>
            <p:ph idx="1"/>
          </p:nvPr>
        </p:nvSpPr>
        <p:spPr>
          <a:xfrm>
            <a:off x="680320" y="2103121"/>
            <a:ext cx="9732922" cy="4488748"/>
          </a:xfrm>
          <a:solidFill>
            <a:schemeClr val="bg2">
              <a:lumMod val="50000"/>
            </a:schemeClr>
          </a:solidFill>
        </p:spPr>
        <p:txBody>
          <a:bodyPr>
            <a:normAutofit fontScale="85000" lnSpcReduction="20000"/>
          </a:bodyPr>
          <a:lstStyle/>
          <a:p>
            <a:pPr marL="0" indent="0">
              <a:buNone/>
            </a:pPr>
            <a:r>
              <a:rPr lang="en-US" sz="4000" b="1" dirty="0" smtClean="0"/>
              <a:t>Luke 12:35-37</a:t>
            </a:r>
            <a:endParaRPr lang="en-US" sz="4000" b="1" dirty="0"/>
          </a:p>
          <a:p>
            <a:r>
              <a:rPr lang="en-US" sz="3600" b="1" baseline="30000" dirty="0"/>
              <a:t>35 </a:t>
            </a:r>
            <a:r>
              <a:rPr lang="en-US" sz="3600" dirty="0"/>
              <a:t>Let your loins be girded about, and your lights burning;</a:t>
            </a:r>
          </a:p>
          <a:p>
            <a:r>
              <a:rPr lang="en-US" sz="3600" b="1" baseline="30000" dirty="0"/>
              <a:t>36 </a:t>
            </a:r>
            <a:r>
              <a:rPr lang="en-US" sz="3600" dirty="0"/>
              <a:t>And ye yourselves like unto men that wait for their lord, when he will return from the wedding; that when he cometh and </a:t>
            </a:r>
            <a:r>
              <a:rPr lang="en-US" sz="3600" dirty="0" err="1"/>
              <a:t>knocketh</a:t>
            </a:r>
            <a:r>
              <a:rPr lang="en-US" sz="3600" dirty="0"/>
              <a:t>, they may open unto him immediately.</a:t>
            </a:r>
          </a:p>
          <a:p>
            <a:r>
              <a:rPr lang="en-US" sz="3600" b="1" baseline="30000" dirty="0"/>
              <a:t>37 </a:t>
            </a:r>
            <a:r>
              <a:rPr lang="en-US" sz="3600" dirty="0"/>
              <a:t>Blessed are those servants, whom the lord when he cometh shall find watching: verily I say unto you, that he shall gird himself, and make them to sit down to meat, and will come forth and serve them.</a:t>
            </a:r>
          </a:p>
        </p:txBody>
      </p:sp>
      <p:sp>
        <p:nvSpPr>
          <p:cNvPr id="4" name="TextBox 3"/>
          <p:cNvSpPr txBox="1"/>
          <p:nvPr/>
        </p:nvSpPr>
        <p:spPr>
          <a:xfrm>
            <a:off x="680320" y="-72645"/>
            <a:ext cx="9613861" cy="646331"/>
          </a:xfrm>
          <a:prstGeom prst="rect">
            <a:avLst/>
          </a:prstGeom>
          <a:noFill/>
        </p:spPr>
        <p:txBody>
          <a:bodyPr wrap="square" rtlCol="0">
            <a:spAutoFit/>
          </a:bodyPr>
          <a:lstStyle/>
          <a:p>
            <a:r>
              <a:rPr lang="en-US" sz="3600" b="1" dirty="0" smtClean="0">
                <a:solidFill>
                  <a:schemeClr val="bg1"/>
                </a:solidFill>
              </a:rPr>
              <a:t>In Defense of the Investigative Judgment:</a:t>
            </a:r>
            <a:endParaRPr lang="en-US" sz="3600" b="1" dirty="0">
              <a:solidFill>
                <a:schemeClr val="bg1"/>
              </a:solidFill>
            </a:endParaRPr>
          </a:p>
        </p:txBody>
      </p:sp>
    </p:spTree>
    <p:extLst>
      <p:ext uri="{BB962C8B-B14F-4D97-AF65-F5344CB8AC3E}">
        <p14:creationId xmlns:p14="http://schemas.microsoft.com/office/powerpoint/2010/main" val="4175147068"/>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Berlin</Template>
  <TotalTime>727</TotalTime>
  <Words>4597</Words>
  <Application>Microsoft Office PowerPoint</Application>
  <PresentationFormat>Widescreen</PresentationFormat>
  <Paragraphs>390</Paragraphs>
  <Slides>133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133</vt:i4>
      </vt:variant>
    </vt:vector>
  </HeadingPairs>
  <TitlesOfParts>
    <vt:vector size="136" baseType="lpstr">
      <vt:lpstr>Arial</vt:lpstr>
      <vt:lpstr>Trebuchet MS</vt:lpstr>
      <vt:lpstr>Berlin</vt:lpstr>
      <vt:lpstr>The Hour of His Judgment</vt:lpstr>
      <vt:lpstr>Memory Text:  Romans 13:11-12</vt:lpstr>
      <vt:lpstr>Revelation 14:6-7</vt:lpstr>
      <vt:lpstr>The Investigative Judgment:  Objectors</vt:lpstr>
      <vt:lpstr>The Investigative Judgment:  Objectors</vt:lpstr>
      <vt:lpstr>The Investigative Judgment:  Objectors</vt:lpstr>
      <vt:lpstr>The Investigative Judgment:  Objectors</vt:lpstr>
      <vt:lpstr>The Investigative Judgment:  Objectors</vt:lpstr>
      <vt:lpstr>The Investigative Judgment:  Objectors</vt:lpstr>
      <vt:lpstr>The Investigative Judgment:  Daniel 8:3-27</vt:lpstr>
      <vt:lpstr>The Investigative Judgment:  Daniel 8:4-27</vt:lpstr>
      <vt:lpstr>The Investigative Judgment:  Daniel 8:5-27</vt:lpstr>
      <vt:lpstr>The Investigative Judgment:  Daniel 8:6-27</vt:lpstr>
      <vt:lpstr>The Investigative Judgment:  Daniel 8:7-27</vt:lpstr>
      <vt:lpstr>The Investigative Judgment:  Daniel 8:8-27</vt:lpstr>
      <vt:lpstr>The Investigative Judgment:  Daniel 8:9-27</vt:lpstr>
      <vt:lpstr>The Investigative Judgment:  Daniel 8:10-27</vt:lpstr>
      <vt:lpstr>The Investigative Judgment:  Daniel 8:11-27</vt:lpstr>
      <vt:lpstr>The Investigative Judgment:  Daniel 8:12-27</vt:lpstr>
      <vt:lpstr>The Investigative Judgment:  Daniel 8:13-27</vt:lpstr>
      <vt:lpstr>The Investigative Judgment:  Daniel 8:14-27</vt:lpstr>
      <vt:lpstr>The Investigative Judgment:  Daniel 8:15-27</vt:lpstr>
      <vt:lpstr>The Investigative Judgment:  Daniel 8:16-27</vt:lpstr>
      <vt:lpstr>The Investigative Judgment:  Daniel 8:17-27</vt:lpstr>
      <vt:lpstr>The Investigative Judgment:  Daniel 8:18-27</vt:lpstr>
      <vt:lpstr>The Investigative Judgment:  Daniel 8:19-27</vt:lpstr>
      <vt:lpstr>The Investigative Judgment:  Daniel 8:20-27</vt:lpstr>
      <vt:lpstr>The Investigative Judgment:  Daniel 8:21-27</vt:lpstr>
      <vt:lpstr>The Investigative Judgment:  Daniel 8:22-27</vt:lpstr>
      <vt:lpstr>The Investigative Judgment:  Daniel 8:23-27</vt:lpstr>
      <vt:lpstr>The Investigative Judgment:  Daniel 8:24-27</vt:lpstr>
      <vt:lpstr>The Investigative Judgment:  Daniel 8:25-27</vt:lpstr>
      <vt:lpstr>The Investigative Judgment:  Daniel 8:26-27</vt:lpstr>
      <vt:lpstr>The Investigative Judgment:  Daniel 8:27</vt:lpstr>
      <vt:lpstr>The Investigative Judgment:  Daniel 9:2-3</vt:lpstr>
      <vt:lpstr>The Investigative Judgment:  Daniel 9:3</vt:lpstr>
      <vt:lpstr>The Investigative Judgment:  SDABC V.4 p.849</vt:lpstr>
      <vt:lpstr>The Investigative Judgment:  Daniel 9:20-27</vt:lpstr>
      <vt:lpstr>The Investigative Judgment:  Daniel 9:21-27</vt:lpstr>
      <vt:lpstr>The Investigative Judgment:  Daniel 9:22-27</vt:lpstr>
      <vt:lpstr>The Investigative Judgment:  Daniel 9:23-27</vt:lpstr>
      <vt:lpstr>The Investigative Judgment:  Daniel 9:24-27</vt:lpstr>
      <vt:lpstr>The Investigative Judgment:  Daniel 9:25-27</vt:lpstr>
      <vt:lpstr>The Investigative Judgment:  Daniel 9:26-27</vt:lpstr>
      <vt:lpstr>The Investigative Judgment:  Daniel 9:27</vt:lpstr>
      <vt:lpstr>Daniel knows that the Jewish nation, still in its Babylonian captivity, is supposed to return to Jerusalem shortly.  He reads in Jeremiah 29:10 where the captivity is only supposed to last for 70 years. Then God promises to return His people to their home in Jerusalem.  </vt:lpstr>
      <vt:lpstr>Daniel is confused and concerned about the 2300 day prophecy given to him in Daniel 8:14. Rather than learning about the soon return of the Jews to their ancestral home, Daniel’s been given a vision about a long, long prophetic period, the daily sacrifice being taken away, transgression, and desolation.  </vt:lpstr>
      <vt:lpstr>Daniel is anxious and confused.  Most of his vision has been explained to him, but the 2300 day prophecy is “shut up, for it shall be for many days” (Dan. 8:26).  But there hasn’t been a word about the end of the 70-year captivity.  Naturally, Daniel prays earnestly for guidance.  </vt:lpstr>
      <vt:lpstr>Now, Daniel could work out the 2300-day prophecy as a 2300-year prophecy.  The year-for-a-day principle is established for the Jewish people prior to this time (Gen. 29:27; Num. 14:34; Eze. 4:5-6).  But he doesn’t have a starting place.  </vt:lpstr>
      <vt:lpstr>The 2300 day prophecy is given in sequence with a discussion about Medo-Persia, Greece, and (what we eventually recognize as) Rome.  But where does it start?  Daniel doesn’t have a beginning place from which to calculate.  He’s praying about these issues in Daniel 9.  </vt:lpstr>
      <vt:lpstr>Daniel 9 shows Gabriel providing an answer to Daniel’s prayers regarding his people.  They’re going to return to Jerusalem on schedule, but they have 70 “weeks” or 490 years from that point to get their act together.  (Dan. 9:24-27).  </vt:lpstr>
      <vt:lpstr>It’s “from the going forth of the commandment to restore and to build Jeruslaem” (Dan. 9:25).  It’s a starting place!  The starting place for the 70 week prophecy also provides us with a starting place for the 2300 day prophecy.</vt:lpstr>
      <vt:lpstr>EZRA 7:12-13 12 Artaxerxes, king of kings, unto Ezra the priest, a scribe of the law of the God of heaven, perfect peace, and at such a time. 13 I make a decree, that all they of the people of Israel, and of his priests and Levites, in my realm, which are minded of their own freewill to go up to Jerusalem, go with thee.</vt:lpstr>
      <vt:lpstr>EZRA 7:18-21 18 And whatsoever shall seem good to thee, and to thy brethren, to do with the rest of the silver and the gold, that do after the will of your God. 19 The vessels also that are given thee for the service of the house of thy God, those deliver thou before the God of Jerusalem.</vt:lpstr>
      <vt:lpstr>EZRA 7:18-21  20 And whatsoever more shall be needful for the house of thy God, which thou shalt have occasion to bestow, bestow it out of the king's treasure house. </vt:lpstr>
      <vt:lpstr>EZRA 7:18-21  21 And I, even I Artaxerxes the king, do make a decree to all the treasurers which are beyond the river, that whatsoever Ezra the priest, the scribe of the law of the God of heaven, shall require of you, it be done speedily,</vt:lpstr>
      <vt:lpstr>Once we find the decree to restore and to build Jerusalem in 457 BC, we can calculate 2300 “days” as 2300 literal (360-day) years, not counting the year 0, of course, which does not exist.  And that’s how we can calculate the end of the 2300 day prophecy to (roughly) October 22, 1844.  </vt:lpstr>
      <vt:lpstr>Of course, Jesus didn’t return in the fall of 1844!  So what, exactly, did happen?  </vt:lpstr>
      <vt:lpstr>The Day of Atonement</vt:lpstr>
      <vt:lpstr>The Day of Atonement</vt:lpstr>
      <vt:lpstr>The Day of Atonement</vt:lpstr>
      <vt:lpstr>The Day of Atonement</vt:lpstr>
      <vt:lpstr>The Day of Atonement</vt:lpstr>
      <vt:lpstr>The Day of Atonement</vt:lpstr>
      <vt:lpstr>The Day of Atonement</vt:lpstr>
      <vt:lpstr>The Day of Atonement</vt:lpstr>
      <vt:lpstr>The Sanctuary Cleansed: Hebrews 8:1-2  </vt:lpstr>
      <vt:lpstr>The Sanctuary Cleansed: Hebrews 8:2  </vt:lpstr>
      <vt:lpstr>The Sanctuary Cleansed: Hebrews 9:11-12  </vt:lpstr>
      <vt:lpstr>The Sanctuary Cleansed: Hebrews 9:12  </vt:lpstr>
      <vt:lpstr>The Sanctuary Cleansed: Hebrews 9:7  </vt:lpstr>
      <vt:lpstr>The Sanctuary Cleansed: Hebrews 9:23-26  </vt:lpstr>
      <vt:lpstr>The Sanctuary Cleansed: Hebrews 9:24-26  </vt:lpstr>
      <vt:lpstr>The Sanctuary Cleansed: Hebrews 9:25-26  </vt:lpstr>
      <vt:lpstr>The Sanctuary Cleansed: Hebrews 9:26  </vt:lpstr>
      <vt:lpstr>The Sanctuary Cleansed</vt:lpstr>
      <vt:lpstr>The Sanctuary Cleansed: Hebrews 4:15 -16 </vt:lpstr>
      <vt:lpstr>An IJ Summary:  </vt:lpstr>
      <vt:lpstr>An IJ Summary:  </vt:lpstr>
      <vt:lpstr>An IJ Summary:  </vt:lpstr>
      <vt:lpstr>An IJ Summary:  </vt:lpstr>
      <vt:lpstr>An IJ Summary:  </vt:lpstr>
      <vt:lpstr>An IJ Summary:  </vt:lpstr>
      <vt:lpstr>An IJ Summary:  </vt:lpstr>
      <vt:lpstr>An IJ Summary:  </vt:lpstr>
      <vt:lpstr>An IJ Summary:  </vt:lpstr>
      <vt:lpstr>An IJ Summary:  </vt:lpstr>
      <vt:lpstr>1:  A separation of true believers from mere claimants must take place at the end.</vt:lpstr>
      <vt:lpstr>1:  A separation of true believers from mere claimants must take place at the end.</vt:lpstr>
      <vt:lpstr>1:  A separation of true believers from mere claimants must take place at the end.</vt:lpstr>
      <vt:lpstr>1:  A separation of true believers from mere claimants must take place at the end.</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2:  God searches hearts THEN He rewards.  He always investigates the facts first.   </vt:lpstr>
      <vt:lpstr>3:  Just such an investigation is depicted just prior to the wedding feast.  </vt:lpstr>
      <vt:lpstr>3:  Just such an investigation is depicted just prior to the wedding feast.  </vt:lpstr>
      <vt:lpstr>3:  Just such an investigation is depicted just prior to the wedding feast. </vt:lpstr>
      <vt:lpstr>3:  Just such an investigation is depicted just prior to the wedding feast. </vt:lpstr>
      <vt:lpstr>4:  The Judgment must occur before Christ receives His kingdom, which happens just prior to His triumphant return.  </vt:lpstr>
      <vt:lpstr>4:  The Judgment must occur before Christ receives His kingdom, which happens just prior to His triumphant return.  </vt:lpstr>
      <vt:lpstr>5: The verb tense (aorist) describing the judgement suggests it has already started.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6:  The books record our choices, and an investigation of these choices must occur before judgment can be rendered.    </vt:lpstr>
      <vt:lpstr>7:  The DEAD are judged out of the books</vt:lpstr>
      <vt:lpstr>The conclusion of this judgment is FINAL!!  Revelation 22:11-12</vt:lpstr>
      <vt:lpstr>The conclusion of this judgment is FINAL!!  Revelation 22:11-12</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A Brief History Of the Investigative Judgement Doctrine</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70</cp:revision>
  <dcterms:created xsi:type="dcterms:W3CDTF">2023-04-21T20:53:14Z</dcterms:created>
  <dcterms:modified xsi:type="dcterms:W3CDTF">2023-05-06T13:58:49Z</dcterms:modified>
</cp:coreProperties>
</file>