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171"/>
  </p:notesMasterIdLst>
  <p:handoutMasterIdLst>
    <p:handoutMasterId r:id="rId172"/>
  </p:handoutMasterIdLst>
  <p:sldIdLst>
    <p:sldId id="256" r:id="rId5"/>
    <p:sldId id="257" r:id="rId6"/>
    <p:sldId id="367" r:id="rId7"/>
    <p:sldId id="368" r:id="rId8"/>
    <p:sldId id="369" r:id="rId9"/>
    <p:sldId id="370" r:id="rId10"/>
    <p:sldId id="371" r:id="rId11"/>
    <p:sldId id="372" r:id="rId12"/>
    <p:sldId id="373" r:id="rId13"/>
    <p:sldId id="374" r:id="rId14"/>
    <p:sldId id="375" r:id="rId15"/>
    <p:sldId id="376" r:id="rId16"/>
    <p:sldId id="377" r:id="rId17"/>
    <p:sldId id="378" r:id="rId18"/>
    <p:sldId id="379" r:id="rId19"/>
    <p:sldId id="381" r:id="rId20"/>
    <p:sldId id="380" r:id="rId21"/>
    <p:sldId id="258" r:id="rId22"/>
    <p:sldId id="271" r:id="rId23"/>
    <p:sldId id="272" r:id="rId24"/>
    <p:sldId id="273" r:id="rId25"/>
    <p:sldId id="274" r:id="rId26"/>
    <p:sldId id="277" r:id="rId27"/>
    <p:sldId id="275" r:id="rId28"/>
    <p:sldId id="278" r:id="rId29"/>
    <p:sldId id="276" r:id="rId30"/>
    <p:sldId id="279" r:id="rId31"/>
    <p:sldId id="280" r:id="rId32"/>
    <p:sldId id="281" r:id="rId33"/>
    <p:sldId id="282" r:id="rId34"/>
    <p:sldId id="260" r:id="rId35"/>
    <p:sldId id="269" r:id="rId36"/>
    <p:sldId id="285" r:id="rId37"/>
    <p:sldId id="292" r:id="rId38"/>
    <p:sldId id="293" r:id="rId39"/>
    <p:sldId id="294" r:id="rId40"/>
    <p:sldId id="295" r:id="rId41"/>
    <p:sldId id="296" r:id="rId42"/>
    <p:sldId id="270" r:id="rId43"/>
    <p:sldId id="311" r:id="rId44"/>
    <p:sldId id="298" r:id="rId45"/>
    <p:sldId id="299" r:id="rId46"/>
    <p:sldId id="300" r:id="rId47"/>
    <p:sldId id="297" r:id="rId48"/>
    <p:sldId id="301" r:id="rId49"/>
    <p:sldId id="302" r:id="rId50"/>
    <p:sldId id="303" r:id="rId51"/>
    <p:sldId id="304" r:id="rId52"/>
    <p:sldId id="305" r:id="rId53"/>
    <p:sldId id="306" r:id="rId54"/>
    <p:sldId id="307" r:id="rId55"/>
    <p:sldId id="308" r:id="rId56"/>
    <p:sldId id="313" r:id="rId57"/>
    <p:sldId id="314" r:id="rId58"/>
    <p:sldId id="315" r:id="rId59"/>
    <p:sldId id="317" r:id="rId60"/>
    <p:sldId id="316" r:id="rId61"/>
    <p:sldId id="318" r:id="rId62"/>
    <p:sldId id="337" r:id="rId63"/>
    <p:sldId id="310" r:id="rId64"/>
    <p:sldId id="319" r:id="rId65"/>
    <p:sldId id="320" r:id="rId66"/>
    <p:sldId id="321" r:id="rId67"/>
    <p:sldId id="322" r:id="rId68"/>
    <p:sldId id="323" r:id="rId69"/>
    <p:sldId id="324" r:id="rId70"/>
    <p:sldId id="325" r:id="rId71"/>
    <p:sldId id="326" r:id="rId72"/>
    <p:sldId id="327" r:id="rId73"/>
    <p:sldId id="328" r:id="rId74"/>
    <p:sldId id="330" r:id="rId75"/>
    <p:sldId id="329" r:id="rId76"/>
    <p:sldId id="312" r:id="rId77"/>
    <p:sldId id="286" r:id="rId78"/>
    <p:sldId id="288" r:id="rId79"/>
    <p:sldId id="287" r:id="rId80"/>
    <p:sldId id="290" r:id="rId81"/>
    <p:sldId id="289" r:id="rId82"/>
    <p:sldId id="291" r:id="rId83"/>
    <p:sldId id="259" r:id="rId84"/>
    <p:sldId id="332" r:id="rId85"/>
    <p:sldId id="331" r:id="rId86"/>
    <p:sldId id="333" r:id="rId87"/>
    <p:sldId id="334" r:id="rId88"/>
    <p:sldId id="335" r:id="rId89"/>
    <p:sldId id="336" r:id="rId90"/>
    <p:sldId id="339" r:id="rId91"/>
    <p:sldId id="341" r:id="rId92"/>
    <p:sldId id="340" r:id="rId93"/>
    <p:sldId id="338" r:id="rId94"/>
    <p:sldId id="342" r:id="rId95"/>
    <p:sldId id="343" r:id="rId96"/>
    <p:sldId id="344" r:id="rId97"/>
    <p:sldId id="345" r:id="rId98"/>
    <p:sldId id="346" r:id="rId99"/>
    <p:sldId id="347" r:id="rId100"/>
    <p:sldId id="348" r:id="rId101"/>
    <p:sldId id="349" r:id="rId102"/>
    <p:sldId id="350" r:id="rId103"/>
    <p:sldId id="351" r:id="rId104"/>
    <p:sldId id="353" r:id="rId105"/>
    <p:sldId id="352" r:id="rId106"/>
    <p:sldId id="354" r:id="rId107"/>
    <p:sldId id="355" r:id="rId108"/>
    <p:sldId id="356" r:id="rId109"/>
    <p:sldId id="357" r:id="rId110"/>
    <p:sldId id="358" r:id="rId111"/>
    <p:sldId id="360" r:id="rId112"/>
    <p:sldId id="361" r:id="rId113"/>
    <p:sldId id="359" r:id="rId114"/>
    <p:sldId id="362" r:id="rId115"/>
    <p:sldId id="363" r:id="rId116"/>
    <p:sldId id="364" r:id="rId117"/>
    <p:sldId id="365" r:id="rId118"/>
    <p:sldId id="366" r:id="rId119"/>
    <p:sldId id="382" r:id="rId120"/>
    <p:sldId id="386" r:id="rId121"/>
    <p:sldId id="387" r:id="rId122"/>
    <p:sldId id="388" r:id="rId123"/>
    <p:sldId id="385" r:id="rId124"/>
    <p:sldId id="393" r:id="rId125"/>
    <p:sldId id="389" r:id="rId126"/>
    <p:sldId id="394" r:id="rId127"/>
    <p:sldId id="390" r:id="rId128"/>
    <p:sldId id="395" r:id="rId129"/>
    <p:sldId id="391" r:id="rId130"/>
    <p:sldId id="396" r:id="rId131"/>
    <p:sldId id="392" r:id="rId132"/>
    <p:sldId id="397" r:id="rId133"/>
    <p:sldId id="398" r:id="rId134"/>
    <p:sldId id="399" r:id="rId135"/>
    <p:sldId id="400" r:id="rId136"/>
    <p:sldId id="401" r:id="rId137"/>
    <p:sldId id="402" r:id="rId138"/>
    <p:sldId id="403" r:id="rId139"/>
    <p:sldId id="404" r:id="rId140"/>
    <p:sldId id="405" r:id="rId141"/>
    <p:sldId id="406" r:id="rId142"/>
    <p:sldId id="407" r:id="rId143"/>
    <p:sldId id="408" r:id="rId144"/>
    <p:sldId id="409" r:id="rId145"/>
    <p:sldId id="410" r:id="rId146"/>
    <p:sldId id="411" r:id="rId147"/>
    <p:sldId id="412" r:id="rId148"/>
    <p:sldId id="413" r:id="rId149"/>
    <p:sldId id="414" r:id="rId150"/>
    <p:sldId id="415" r:id="rId151"/>
    <p:sldId id="416" r:id="rId152"/>
    <p:sldId id="417" r:id="rId153"/>
    <p:sldId id="418" r:id="rId154"/>
    <p:sldId id="419" r:id="rId155"/>
    <p:sldId id="420" r:id="rId156"/>
    <p:sldId id="421" r:id="rId157"/>
    <p:sldId id="422" r:id="rId158"/>
    <p:sldId id="423" r:id="rId159"/>
    <p:sldId id="424" r:id="rId160"/>
    <p:sldId id="425" r:id="rId161"/>
    <p:sldId id="426" r:id="rId162"/>
    <p:sldId id="427" r:id="rId163"/>
    <p:sldId id="429" r:id="rId164"/>
    <p:sldId id="431" r:id="rId165"/>
    <p:sldId id="430" r:id="rId166"/>
    <p:sldId id="383" r:id="rId167"/>
    <p:sldId id="384" r:id="rId168"/>
    <p:sldId id="428" r:id="rId169"/>
    <p:sldId id="265" r:id="rId17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7" orient="horz" pos="2500" userDrawn="1">
          <p15:clr>
            <a:srgbClr val="A4A3A4"/>
          </p15:clr>
        </p15:guide>
        <p15:guide id="8" pos="4951"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FF66"/>
    <a:srgbClr val="F7F1E4"/>
    <a:srgbClr val="B8D3E8"/>
    <a:srgbClr val="197DCE"/>
    <a:srgbClr val="BC7FBB"/>
    <a:srgbClr val="7FC6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84E427A-3D55-4303-BF80-6455036E1DE7}">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556" autoAdjust="0"/>
    <p:restoredTop sz="94291" autoAdjust="0"/>
  </p:normalViewPr>
  <p:slideViewPr>
    <p:cSldViewPr snapToGrid="0" showGuides="1">
      <p:cViewPr>
        <p:scale>
          <a:sx n="44" d="100"/>
          <a:sy n="44" d="100"/>
        </p:scale>
        <p:origin x="1312" y="440"/>
      </p:cViewPr>
      <p:guideLst>
        <p:guide pos="3840"/>
        <p:guide orient="horz" pos="2500"/>
        <p:guide pos="4951"/>
      </p:guideLst>
    </p:cSldViewPr>
  </p:slideViewPr>
  <p:notesTextViewPr>
    <p:cViewPr>
      <p:scale>
        <a:sx n="1" d="1"/>
        <a:sy n="1" d="1"/>
      </p:scale>
      <p:origin x="0" y="0"/>
    </p:cViewPr>
  </p:notesTextViewPr>
  <p:notesViewPr>
    <p:cSldViewPr snapToGrid="0">
      <p:cViewPr varScale="1">
        <p:scale>
          <a:sx n="58" d="100"/>
          <a:sy n="58" d="100"/>
        </p:scale>
        <p:origin x="2965" y="40"/>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notesMaster" Target="notesMasters/notesMaster1.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slide" Target="slides/slide147.xml"/><Relationship Id="rId156" Type="http://schemas.openxmlformats.org/officeDocument/2006/relationships/slide" Target="slides/slide152.xml"/><Relationship Id="rId172" Type="http://schemas.openxmlformats.org/officeDocument/2006/relationships/handoutMaster" Target="handoutMasters/handoutMaster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slide" Target="slides/slide163.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viewProps" Target="viewProps.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theme" Target="theme/theme1.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tableStyles" Target="tableStyles.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508B8B31-1CFE-4A78-A796-40061C1B29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xmlns="" id="{41F5D168-A009-4B34-B08F-277E0D6ABD9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3D47A4C-1800-412B-9042-C93F1924AECC}" type="datetimeFigureOut">
              <a:rPr lang="en-US" smtClean="0"/>
              <a:t>5/12/2023</a:t>
            </a:fld>
            <a:endParaRPr lang="en-US" dirty="0"/>
          </a:p>
        </p:txBody>
      </p:sp>
      <p:sp>
        <p:nvSpPr>
          <p:cNvPr id="4" name="Footer Placeholder 3">
            <a:extLst>
              <a:ext uri="{FF2B5EF4-FFF2-40B4-BE49-F238E27FC236}">
                <a16:creationId xmlns:a16="http://schemas.microsoft.com/office/drawing/2014/main" xmlns="" id="{810C826E-30C5-4DD2-97CD-F700F8EBBF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xmlns="" id="{4A1BE32A-EDDE-428D-8FA7-84F681D978C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81FD62-43B6-432F-96E1-BCDE3916E10C}" type="slidenum">
              <a:rPr lang="en-US" smtClean="0"/>
              <a:t>‹#›</a:t>
            </a:fld>
            <a:endParaRPr lang="en-US" dirty="0"/>
          </a:p>
        </p:txBody>
      </p:sp>
    </p:spTree>
    <p:extLst>
      <p:ext uri="{BB962C8B-B14F-4D97-AF65-F5344CB8AC3E}">
        <p14:creationId xmlns:p14="http://schemas.microsoft.com/office/powerpoint/2010/main" val="14993833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00EB3D-2307-4317-8A1D-B47FA45245F0}" type="datetimeFigureOut">
              <a:rPr lang="en-US" noProof="0" smtClean="0"/>
              <a:t>5/12/2023</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D78A92-0141-4330-8F3E-FAADFAC23844}" type="slidenum">
              <a:rPr lang="en-US" noProof="0" smtClean="0"/>
              <a:t>‹#›</a:t>
            </a:fld>
            <a:endParaRPr lang="en-US" noProof="0" dirty="0"/>
          </a:p>
        </p:txBody>
      </p:sp>
    </p:spTree>
    <p:extLst>
      <p:ext uri="{BB962C8B-B14F-4D97-AF65-F5344CB8AC3E}">
        <p14:creationId xmlns:p14="http://schemas.microsoft.com/office/powerpoint/2010/main" val="1748887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Date">
    <p:spTree>
      <p:nvGrpSpPr>
        <p:cNvPr id="1" name=""/>
        <p:cNvGrpSpPr/>
        <p:nvPr/>
      </p:nvGrpSpPr>
      <p:grpSpPr>
        <a:xfrm>
          <a:off x="0" y="0"/>
          <a:ext cx="0" cy="0"/>
          <a:chOff x="0" y="0"/>
          <a:chExt cx="0" cy="0"/>
        </a:xfrm>
      </p:grpSpPr>
      <p:sp>
        <p:nvSpPr>
          <p:cNvPr id="3" name="Rectangle 2" descr="View of a mountain range">
            <a:extLst>
              <a:ext uri="{FF2B5EF4-FFF2-40B4-BE49-F238E27FC236}">
                <a16:creationId xmlns:a16="http://schemas.microsoft.com/office/drawing/2014/main" xmlns="" id="{1DAC5403-E1D0-4032-A9FE-410B2982643C}"/>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12" name="Rectangle 11">
            <a:extLst>
              <a:ext uri="{FF2B5EF4-FFF2-40B4-BE49-F238E27FC236}">
                <a16:creationId xmlns:a16="http://schemas.microsoft.com/office/drawing/2014/main" xmlns="" id="{D846C517-01CF-4924-81A5-DAD4CE0BFA6C}"/>
              </a:ext>
              <a:ext uri="{C183D7F6-B498-43B3-948B-1728B52AA6E4}">
                <adec:decorative xmlns:adec="http://schemas.microsoft.com/office/drawing/2017/decorative" xmlns="" val="1"/>
              </a:ext>
            </a:extLst>
          </p:cNvPr>
          <p:cNvSpPr/>
          <p:nvPr userDrawn="1"/>
        </p:nvSpPr>
        <p:spPr>
          <a:xfrm>
            <a:off x="129540" y="128016"/>
            <a:ext cx="11932920" cy="6601968"/>
          </a:xfrm>
          <a:prstGeom prst="rect">
            <a:avLst/>
          </a:prstGeom>
          <a:gradFill flip="none" rotWithShape="1">
            <a:gsLst>
              <a:gs pos="0">
                <a:schemeClr val="accent2">
                  <a:alpha val="70000"/>
                </a:schemeClr>
              </a:gs>
              <a:gs pos="100000">
                <a:schemeClr val="accent3">
                  <a:alpha val="70000"/>
                </a:schemeClr>
              </a:gs>
            </a:gsLst>
            <a:lin ang="0" scaled="1"/>
            <a:tileRect/>
          </a:gradFill>
          <a:ln w="12700" cap="flat">
            <a:noFill/>
            <a:prstDash val="solid"/>
            <a:miter/>
          </a:ln>
        </p:spPr>
        <p:txBody>
          <a:bodyPr rtlCol="0" anchor="ctr"/>
          <a:lstStyle/>
          <a:p>
            <a:pPr algn="l"/>
            <a:endParaRPr lang="en-US" noProof="0" dirty="0"/>
          </a:p>
        </p:txBody>
      </p:sp>
      <p:sp>
        <p:nvSpPr>
          <p:cNvPr id="21" name="Text Placeholder 26">
            <a:extLst>
              <a:ext uri="{FF2B5EF4-FFF2-40B4-BE49-F238E27FC236}">
                <a16:creationId xmlns:a16="http://schemas.microsoft.com/office/drawing/2014/main" xmlns="" id="{E013E669-E15F-4096-81CC-6637C4A9F9E7}"/>
              </a:ext>
            </a:extLst>
          </p:cNvPr>
          <p:cNvSpPr>
            <a:spLocks noGrp="1"/>
          </p:cNvSpPr>
          <p:nvPr>
            <p:ph type="body" sz="quarter" idx="21" hasCustomPrompt="1"/>
          </p:nvPr>
        </p:nvSpPr>
        <p:spPr>
          <a:xfrm>
            <a:off x="3912235" y="1680191"/>
            <a:ext cx="4367531" cy="324417"/>
          </a:xfrm>
        </p:spPr>
        <p:txBody>
          <a:bodyPr>
            <a:noAutofit/>
          </a:bodyPr>
          <a:lstStyle>
            <a:lvl1pPr marL="0" indent="0" algn="ctr">
              <a:buNone/>
              <a:defRPr sz="2000" b="1" i="0">
                <a:solidFill>
                  <a:schemeClr val="bg1"/>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20XX</a:t>
            </a:r>
          </a:p>
        </p:txBody>
      </p:sp>
      <p:sp>
        <p:nvSpPr>
          <p:cNvPr id="2" name="Title 1">
            <a:extLst>
              <a:ext uri="{FF2B5EF4-FFF2-40B4-BE49-F238E27FC236}">
                <a16:creationId xmlns:a16="http://schemas.microsoft.com/office/drawing/2014/main" xmlns="" id="{199AD403-A15F-4A2F-B050-AB874136E732}"/>
              </a:ext>
            </a:extLst>
          </p:cNvPr>
          <p:cNvSpPr>
            <a:spLocks noGrp="1"/>
          </p:cNvSpPr>
          <p:nvPr>
            <p:ph type="title" hasCustomPrompt="1"/>
          </p:nvPr>
        </p:nvSpPr>
        <p:spPr>
          <a:xfrm>
            <a:off x="1037021" y="2107415"/>
            <a:ext cx="10117959" cy="2281355"/>
          </a:xfrm>
        </p:spPr>
        <p:txBody>
          <a:bodyPr>
            <a:noAutofit/>
          </a:bodyPr>
          <a:lstStyle>
            <a:lvl1pPr algn="ctr">
              <a:defRPr sz="8000" b="0">
                <a:solidFill>
                  <a:schemeClr val="bg1"/>
                </a:solidFill>
              </a:defRPr>
            </a:lvl1pPr>
          </a:lstStyle>
          <a:p>
            <a:r>
              <a:rPr lang="en-US" noProof="0"/>
              <a:t>PRESENTATION</a:t>
            </a:r>
            <a:br>
              <a:rPr lang="en-US" noProof="0"/>
            </a:br>
            <a:r>
              <a:rPr lang="en-US" noProof="0"/>
              <a:t>TITLE</a:t>
            </a:r>
          </a:p>
        </p:txBody>
      </p:sp>
      <p:sp>
        <p:nvSpPr>
          <p:cNvPr id="23" name="Text Placeholder 26">
            <a:extLst>
              <a:ext uri="{FF2B5EF4-FFF2-40B4-BE49-F238E27FC236}">
                <a16:creationId xmlns:a16="http://schemas.microsoft.com/office/drawing/2014/main" xmlns="" id="{5BB088E3-63C1-423F-A939-150B8E1F87A7}"/>
              </a:ext>
            </a:extLst>
          </p:cNvPr>
          <p:cNvSpPr>
            <a:spLocks noGrp="1"/>
          </p:cNvSpPr>
          <p:nvPr>
            <p:ph type="body" sz="quarter" idx="20" hasCustomPrompt="1"/>
          </p:nvPr>
        </p:nvSpPr>
        <p:spPr>
          <a:xfrm>
            <a:off x="3912235" y="1333943"/>
            <a:ext cx="4367531" cy="324417"/>
          </a:xfrm>
        </p:spPr>
        <p:txBody>
          <a:bodyPr>
            <a:noAutofit/>
          </a:bodyPr>
          <a:lstStyle>
            <a:lvl1pPr marL="0" indent="0" algn="ctr">
              <a:buNone/>
              <a:defRPr sz="2300" b="0" i="0">
                <a:solidFill>
                  <a:schemeClr val="bg2"/>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Month</a:t>
            </a:r>
          </a:p>
        </p:txBody>
      </p:sp>
      <p:sp>
        <p:nvSpPr>
          <p:cNvPr id="36" name="Text Placeholder 14">
            <a:extLst>
              <a:ext uri="{FF2B5EF4-FFF2-40B4-BE49-F238E27FC236}">
                <a16:creationId xmlns:a16="http://schemas.microsoft.com/office/drawing/2014/main" xmlns="" id="{2A3D73F7-77EC-4576-B541-20C032F462DC}"/>
              </a:ext>
            </a:extLst>
          </p:cNvPr>
          <p:cNvSpPr>
            <a:spLocks noGrp="1"/>
          </p:cNvSpPr>
          <p:nvPr userDrawn="1">
            <p:ph type="body" sz="quarter" idx="13" hasCustomPrompt="1"/>
          </p:nvPr>
        </p:nvSpPr>
        <p:spPr>
          <a:xfrm>
            <a:off x="1050857" y="4720037"/>
            <a:ext cx="10090287" cy="1101897"/>
          </a:xfrm>
        </p:spPr>
        <p:txBody>
          <a:bodyPr>
            <a:noAutofit/>
          </a:bodyPr>
          <a:lstStyle>
            <a:lvl1pPr marL="0" indent="0" algn="ctr">
              <a:buNone/>
              <a:defRPr sz="3500" b="0" i="0">
                <a:solidFill>
                  <a:schemeClr val="bg2"/>
                </a:solidFill>
              </a:defRPr>
            </a:lvl1pPr>
          </a:lstStyle>
          <a:p>
            <a:pPr lvl="0"/>
            <a:r>
              <a:rPr lang="en-US" noProof="0"/>
              <a:t>Presentation</a:t>
            </a:r>
            <a:br>
              <a:rPr lang="en-US" noProof="0"/>
            </a:br>
            <a:r>
              <a:rPr lang="en-US" noProof="0"/>
              <a:t>Tagline</a:t>
            </a:r>
          </a:p>
        </p:txBody>
      </p:sp>
      <p:sp>
        <p:nvSpPr>
          <p:cNvPr id="5" name="Rectangle 4">
            <a:extLst>
              <a:ext uri="{FF2B5EF4-FFF2-40B4-BE49-F238E27FC236}">
                <a16:creationId xmlns:a16="http://schemas.microsoft.com/office/drawing/2014/main" xmlns="" id="{6691BBC0-FAFE-4A57-9925-6182B74C4CB1}"/>
              </a:ext>
              <a:ext uri="{C183D7F6-B498-43B3-948B-1728B52AA6E4}">
                <adec:decorative xmlns:adec="http://schemas.microsoft.com/office/drawing/2017/decorative" xmlns="" val="1"/>
              </a:ext>
            </a:extLst>
          </p:cNvPr>
          <p:cNvSpPr/>
          <p:nvPr userDrawn="1"/>
        </p:nvSpPr>
        <p:spPr>
          <a:xfrm>
            <a:off x="4879848" y="4453465"/>
            <a:ext cx="2432304" cy="64008"/>
          </a:xfrm>
          <a:prstGeom prst="rect">
            <a:avLst/>
          </a:prstGeom>
          <a:solidFill>
            <a:schemeClr val="bg2"/>
          </a:solidFill>
          <a:ln w="12700" cap="flat">
            <a:noFill/>
            <a:prstDash val="solid"/>
            <a:miter/>
          </a:ln>
        </p:spPr>
        <p:txBody>
          <a:bodyPr rtlCol="0" anchor="ctr"/>
          <a:lstStyle/>
          <a:p>
            <a:pPr algn="l"/>
            <a:endParaRPr lang="en-US" noProof="0" dirty="0"/>
          </a:p>
        </p:txBody>
      </p:sp>
    </p:spTree>
    <p:extLst>
      <p:ext uri="{BB962C8B-B14F-4D97-AF65-F5344CB8AC3E}">
        <p14:creationId xmlns:p14="http://schemas.microsoft.com/office/powerpoint/2010/main" val="3966819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s Layout">
    <p:spTree>
      <p:nvGrpSpPr>
        <p:cNvPr id="1" name=""/>
        <p:cNvGrpSpPr/>
        <p:nvPr/>
      </p:nvGrpSpPr>
      <p:grpSpPr>
        <a:xfrm>
          <a:off x="0" y="0"/>
          <a:ext cx="0" cy="0"/>
          <a:chOff x="0" y="0"/>
          <a:chExt cx="0" cy="0"/>
        </a:xfrm>
      </p:grpSpPr>
      <p:sp>
        <p:nvSpPr>
          <p:cNvPr id="3" name="Rectangle 2" descr="View of a lake and mountain range">
            <a:extLst>
              <a:ext uri="{FF2B5EF4-FFF2-40B4-BE49-F238E27FC236}">
                <a16:creationId xmlns:a16="http://schemas.microsoft.com/office/drawing/2014/main" xmlns="" id="{1DAC5403-E1D0-4032-A9FE-410B2982643C}"/>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12" name="Rectangle 11">
            <a:extLst>
              <a:ext uri="{FF2B5EF4-FFF2-40B4-BE49-F238E27FC236}">
                <a16:creationId xmlns:a16="http://schemas.microsoft.com/office/drawing/2014/main" xmlns="" id="{D846C517-01CF-4924-81A5-DAD4CE0BFA6C}"/>
              </a:ext>
              <a:ext uri="{C183D7F6-B498-43B3-948B-1728B52AA6E4}">
                <adec:decorative xmlns:adec="http://schemas.microsoft.com/office/drawing/2017/decorative" xmlns="" val="1"/>
              </a:ext>
            </a:extLst>
          </p:cNvPr>
          <p:cNvSpPr/>
          <p:nvPr userDrawn="1"/>
        </p:nvSpPr>
        <p:spPr>
          <a:xfrm>
            <a:off x="129540" y="128016"/>
            <a:ext cx="11932920" cy="6601968"/>
          </a:xfrm>
          <a:prstGeom prst="rect">
            <a:avLst/>
          </a:prstGeom>
          <a:gradFill flip="none" rotWithShape="1">
            <a:gsLst>
              <a:gs pos="0">
                <a:schemeClr val="accent2">
                  <a:alpha val="80000"/>
                </a:schemeClr>
              </a:gs>
              <a:gs pos="99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16" name="Text Placeholder 26">
            <a:extLst>
              <a:ext uri="{FF2B5EF4-FFF2-40B4-BE49-F238E27FC236}">
                <a16:creationId xmlns:a16="http://schemas.microsoft.com/office/drawing/2014/main" xmlns="" id="{82190F1B-1701-4806-870F-8FC7F32FE4AA}"/>
              </a:ext>
            </a:extLst>
          </p:cNvPr>
          <p:cNvSpPr>
            <a:spLocks noGrp="1"/>
          </p:cNvSpPr>
          <p:nvPr>
            <p:ph type="body" sz="quarter" idx="21" hasCustomPrompt="1"/>
          </p:nvPr>
        </p:nvSpPr>
        <p:spPr>
          <a:xfrm>
            <a:off x="3912235" y="4222968"/>
            <a:ext cx="4367531" cy="474519"/>
          </a:xfrm>
        </p:spPr>
        <p:txBody>
          <a:bodyPr>
            <a:noAutofit/>
          </a:bodyPr>
          <a:lstStyle>
            <a:lvl1pPr marL="0" indent="0" algn="ctr">
              <a:buNone/>
              <a:defRPr sz="3500" b="0" i="0">
                <a:solidFill>
                  <a:schemeClr val="bg1"/>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+7 678-555-0128</a:t>
            </a:r>
          </a:p>
        </p:txBody>
      </p:sp>
      <p:sp>
        <p:nvSpPr>
          <p:cNvPr id="18" name="Text Placeholder 26">
            <a:extLst>
              <a:ext uri="{FF2B5EF4-FFF2-40B4-BE49-F238E27FC236}">
                <a16:creationId xmlns:a16="http://schemas.microsoft.com/office/drawing/2014/main" xmlns="" id="{972B7F81-5409-42D9-B44C-88D9CBD9BAD5}"/>
              </a:ext>
            </a:extLst>
          </p:cNvPr>
          <p:cNvSpPr>
            <a:spLocks noGrp="1"/>
          </p:cNvSpPr>
          <p:nvPr>
            <p:ph type="body" sz="quarter" idx="20" hasCustomPrompt="1"/>
          </p:nvPr>
        </p:nvSpPr>
        <p:spPr>
          <a:xfrm>
            <a:off x="3912235" y="3927698"/>
            <a:ext cx="4367531" cy="288000"/>
          </a:xfrm>
        </p:spPr>
        <p:txBody>
          <a:bodyPr>
            <a:noAutofit/>
          </a:bodyPr>
          <a:lstStyle>
            <a:lvl1pPr marL="0" indent="0" algn="ctr">
              <a:buNone/>
              <a:defRPr sz="2000" b="0" i="0">
                <a:solidFill>
                  <a:schemeClr val="bg2"/>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Phone</a:t>
            </a:r>
          </a:p>
        </p:txBody>
      </p:sp>
      <p:sp>
        <p:nvSpPr>
          <p:cNvPr id="19" name="Text Placeholder 14">
            <a:extLst>
              <a:ext uri="{FF2B5EF4-FFF2-40B4-BE49-F238E27FC236}">
                <a16:creationId xmlns:a16="http://schemas.microsoft.com/office/drawing/2014/main" xmlns="" id="{FAA54554-5CE2-43AD-979D-F095482C49AB}"/>
              </a:ext>
            </a:extLst>
          </p:cNvPr>
          <p:cNvSpPr>
            <a:spLocks noGrp="1"/>
          </p:cNvSpPr>
          <p:nvPr>
            <p:ph type="body" sz="quarter" idx="13" hasCustomPrompt="1"/>
          </p:nvPr>
        </p:nvSpPr>
        <p:spPr>
          <a:xfrm>
            <a:off x="1050857" y="2655074"/>
            <a:ext cx="10090287" cy="606659"/>
          </a:xfrm>
        </p:spPr>
        <p:txBody>
          <a:bodyPr>
            <a:noAutofit/>
          </a:bodyPr>
          <a:lstStyle>
            <a:lvl1pPr marL="0" indent="0" algn="ctr">
              <a:buNone/>
              <a:defRPr sz="3500" b="0" i="0">
                <a:solidFill>
                  <a:schemeClr val="bg2"/>
                </a:solidFill>
              </a:defRPr>
            </a:lvl1pPr>
          </a:lstStyle>
          <a:p>
            <a:pPr lvl="0"/>
            <a:r>
              <a:rPr lang="en-US" noProof="0"/>
              <a:t>Alexander Martensson</a:t>
            </a:r>
          </a:p>
        </p:txBody>
      </p:sp>
      <p:sp>
        <p:nvSpPr>
          <p:cNvPr id="20" name="Text Placeholder 26">
            <a:extLst>
              <a:ext uri="{FF2B5EF4-FFF2-40B4-BE49-F238E27FC236}">
                <a16:creationId xmlns:a16="http://schemas.microsoft.com/office/drawing/2014/main" xmlns="" id="{A1D8F0C1-128A-435B-8585-F0B32496EC79}"/>
              </a:ext>
            </a:extLst>
          </p:cNvPr>
          <p:cNvSpPr>
            <a:spLocks noGrp="1"/>
          </p:cNvSpPr>
          <p:nvPr>
            <p:ph type="body" sz="quarter" idx="22" hasCustomPrompt="1"/>
          </p:nvPr>
        </p:nvSpPr>
        <p:spPr>
          <a:xfrm>
            <a:off x="3135722" y="5230723"/>
            <a:ext cx="5920556" cy="474519"/>
          </a:xfrm>
        </p:spPr>
        <p:txBody>
          <a:bodyPr>
            <a:noAutofit/>
          </a:bodyPr>
          <a:lstStyle>
            <a:lvl1pPr marL="0" indent="0" algn="ctr">
              <a:buNone/>
              <a:defRPr sz="3500" b="0" i="0">
                <a:solidFill>
                  <a:schemeClr val="bg1"/>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martensson@example.com</a:t>
            </a:r>
          </a:p>
        </p:txBody>
      </p:sp>
      <p:sp>
        <p:nvSpPr>
          <p:cNvPr id="22" name="Text Placeholder 26">
            <a:extLst>
              <a:ext uri="{FF2B5EF4-FFF2-40B4-BE49-F238E27FC236}">
                <a16:creationId xmlns:a16="http://schemas.microsoft.com/office/drawing/2014/main" xmlns="" id="{90B48E8B-E525-4852-9167-5281C64B1C37}"/>
              </a:ext>
            </a:extLst>
          </p:cNvPr>
          <p:cNvSpPr>
            <a:spLocks noGrp="1"/>
          </p:cNvSpPr>
          <p:nvPr>
            <p:ph type="body" sz="quarter" idx="23" hasCustomPrompt="1"/>
          </p:nvPr>
        </p:nvSpPr>
        <p:spPr>
          <a:xfrm>
            <a:off x="3912235" y="4929014"/>
            <a:ext cx="4367531" cy="288000"/>
          </a:xfrm>
        </p:spPr>
        <p:txBody>
          <a:bodyPr>
            <a:noAutofit/>
          </a:bodyPr>
          <a:lstStyle>
            <a:lvl1pPr marL="0" indent="0" algn="ctr">
              <a:buNone/>
              <a:defRPr sz="2000" b="0" i="0">
                <a:solidFill>
                  <a:schemeClr val="bg2"/>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Email</a:t>
            </a:r>
          </a:p>
        </p:txBody>
      </p:sp>
      <p:sp>
        <p:nvSpPr>
          <p:cNvPr id="24" name="Title 1">
            <a:extLst>
              <a:ext uri="{FF2B5EF4-FFF2-40B4-BE49-F238E27FC236}">
                <a16:creationId xmlns:a16="http://schemas.microsoft.com/office/drawing/2014/main" xmlns="" id="{0C5EB90F-1ADD-412B-9044-2CC607B786B1}"/>
              </a:ext>
            </a:extLst>
          </p:cNvPr>
          <p:cNvSpPr>
            <a:spLocks noGrp="1"/>
          </p:cNvSpPr>
          <p:nvPr>
            <p:ph type="title" hasCustomPrompt="1"/>
          </p:nvPr>
        </p:nvSpPr>
        <p:spPr>
          <a:xfrm>
            <a:off x="1050856" y="993494"/>
            <a:ext cx="10104124" cy="1517356"/>
          </a:xfrm>
        </p:spPr>
        <p:txBody>
          <a:bodyPr>
            <a:noAutofit/>
          </a:bodyPr>
          <a:lstStyle>
            <a:lvl1pPr algn="ctr">
              <a:defRPr sz="8000" b="0">
                <a:solidFill>
                  <a:schemeClr val="bg1"/>
                </a:solidFill>
              </a:defRPr>
            </a:lvl1pPr>
          </a:lstStyle>
          <a:p>
            <a:r>
              <a:rPr lang="en-US" noProof="0"/>
              <a:t>THANK YOU!</a:t>
            </a:r>
          </a:p>
        </p:txBody>
      </p:sp>
      <p:sp>
        <p:nvSpPr>
          <p:cNvPr id="25" name="Rectangle 24">
            <a:extLst>
              <a:ext uri="{FF2B5EF4-FFF2-40B4-BE49-F238E27FC236}">
                <a16:creationId xmlns:a16="http://schemas.microsoft.com/office/drawing/2014/main" xmlns="" id="{540A1271-E1E7-40AB-9552-9B4249544008}"/>
              </a:ext>
              <a:ext uri="{C183D7F6-B498-43B3-948B-1728B52AA6E4}">
                <adec:decorative xmlns:adec="http://schemas.microsoft.com/office/drawing/2017/decorative" xmlns="" val="1"/>
              </a:ext>
            </a:extLst>
          </p:cNvPr>
          <p:cNvSpPr/>
          <p:nvPr userDrawn="1"/>
        </p:nvSpPr>
        <p:spPr>
          <a:xfrm>
            <a:off x="3156204" y="2421953"/>
            <a:ext cx="5879592" cy="64008"/>
          </a:xfrm>
          <a:prstGeom prst="rect">
            <a:avLst/>
          </a:prstGeom>
          <a:solidFill>
            <a:schemeClr val="bg2"/>
          </a:solidFill>
          <a:ln w="12700" cap="flat">
            <a:noFill/>
            <a:prstDash val="solid"/>
            <a:miter/>
          </a:ln>
        </p:spPr>
        <p:txBody>
          <a:bodyPr rtlCol="0" anchor="ctr"/>
          <a:lstStyle/>
          <a:p>
            <a:pPr algn="l"/>
            <a:endParaRPr lang="en-US" noProof="0" dirty="0"/>
          </a:p>
        </p:txBody>
      </p:sp>
    </p:spTree>
    <p:extLst>
      <p:ext uri="{BB962C8B-B14F-4D97-AF65-F5344CB8AC3E}">
        <p14:creationId xmlns:p14="http://schemas.microsoft.com/office/powerpoint/2010/main" val="1371178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2" descr="View of a mountain range">
            <a:extLst>
              <a:ext uri="{FF2B5EF4-FFF2-40B4-BE49-F238E27FC236}">
                <a16:creationId xmlns:a16="http://schemas.microsoft.com/office/drawing/2014/main" xmlns="" id="{1DAC5403-E1D0-4032-A9FE-410B2982643C}"/>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12" name="Rectangle 11">
            <a:extLst>
              <a:ext uri="{FF2B5EF4-FFF2-40B4-BE49-F238E27FC236}">
                <a16:creationId xmlns:a16="http://schemas.microsoft.com/office/drawing/2014/main" xmlns="" id="{D846C517-01CF-4924-81A5-DAD4CE0BFA6C}"/>
              </a:ext>
              <a:ext uri="{C183D7F6-B498-43B3-948B-1728B52AA6E4}">
                <adec:decorative xmlns:adec="http://schemas.microsoft.com/office/drawing/2017/decorative" xmlns="" val="1"/>
              </a:ext>
            </a:extLst>
          </p:cNvPr>
          <p:cNvSpPr/>
          <p:nvPr userDrawn="1"/>
        </p:nvSpPr>
        <p:spPr>
          <a:xfrm>
            <a:off x="129540" y="128016"/>
            <a:ext cx="11932920" cy="6601968"/>
          </a:xfrm>
          <a:prstGeom prst="rect">
            <a:avLst/>
          </a:prstGeom>
          <a:gradFill flip="none" rotWithShape="1">
            <a:gsLst>
              <a:gs pos="0">
                <a:schemeClr val="accent2">
                  <a:alpha val="70000"/>
                </a:schemeClr>
              </a:gs>
              <a:gs pos="100000">
                <a:schemeClr val="accent3">
                  <a:alpha val="70000"/>
                </a:schemeClr>
              </a:gs>
            </a:gsLst>
            <a:lin ang="0" scaled="1"/>
            <a:tileRect/>
          </a:gradFill>
          <a:ln w="12700" cap="flat">
            <a:noFill/>
            <a:prstDash val="solid"/>
            <a:miter/>
          </a:ln>
        </p:spPr>
        <p:txBody>
          <a:bodyPr rtlCol="0" anchor="ctr"/>
          <a:lstStyle/>
          <a:p>
            <a:pPr algn="l"/>
            <a:endParaRPr lang="en-US" noProof="0" dirty="0"/>
          </a:p>
        </p:txBody>
      </p:sp>
      <p:sp>
        <p:nvSpPr>
          <p:cNvPr id="2" name="Title 1">
            <a:extLst>
              <a:ext uri="{FF2B5EF4-FFF2-40B4-BE49-F238E27FC236}">
                <a16:creationId xmlns:a16="http://schemas.microsoft.com/office/drawing/2014/main" xmlns="" id="{199AD403-A15F-4A2F-B050-AB874136E732}"/>
              </a:ext>
            </a:extLst>
          </p:cNvPr>
          <p:cNvSpPr>
            <a:spLocks noGrp="1"/>
          </p:cNvSpPr>
          <p:nvPr>
            <p:ph type="title" hasCustomPrompt="1"/>
          </p:nvPr>
        </p:nvSpPr>
        <p:spPr>
          <a:xfrm>
            <a:off x="1037021" y="2107415"/>
            <a:ext cx="10117959" cy="2281355"/>
          </a:xfrm>
        </p:spPr>
        <p:txBody>
          <a:bodyPr>
            <a:noAutofit/>
          </a:bodyPr>
          <a:lstStyle>
            <a:lvl1pPr algn="ctr">
              <a:defRPr sz="8000" b="0">
                <a:solidFill>
                  <a:schemeClr val="bg1"/>
                </a:solidFill>
              </a:defRPr>
            </a:lvl1pPr>
          </a:lstStyle>
          <a:p>
            <a:r>
              <a:rPr lang="en-US" noProof="0"/>
              <a:t>PRESENTATION</a:t>
            </a:r>
            <a:br>
              <a:rPr lang="en-US" noProof="0"/>
            </a:br>
            <a:r>
              <a:rPr lang="en-US" noProof="0"/>
              <a:t>TITLE</a:t>
            </a:r>
          </a:p>
        </p:txBody>
      </p:sp>
      <p:sp>
        <p:nvSpPr>
          <p:cNvPr id="5" name="Rectangle 4">
            <a:extLst>
              <a:ext uri="{FF2B5EF4-FFF2-40B4-BE49-F238E27FC236}">
                <a16:creationId xmlns:a16="http://schemas.microsoft.com/office/drawing/2014/main" xmlns="" id="{6691BBC0-FAFE-4A57-9925-6182B74C4CB1}"/>
              </a:ext>
              <a:ext uri="{C183D7F6-B498-43B3-948B-1728B52AA6E4}">
                <adec:decorative xmlns:adec="http://schemas.microsoft.com/office/drawing/2017/decorative" xmlns="" val="1"/>
              </a:ext>
            </a:extLst>
          </p:cNvPr>
          <p:cNvSpPr/>
          <p:nvPr userDrawn="1"/>
        </p:nvSpPr>
        <p:spPr>
          <a:xfrm>
            <a:off x="4879848" y="4453465"/>
            <a:ext cx="2432304" cy="64008"/>
          </a:xfrm>
          <a:prstGeom prst="rect">
            <a:avLst/>
          </a:prstGeom>
          <a:solidFill>
            <a:schemeClr val="bg2"/>
          </a:solidFill>
          <a:ln w="12700" cap="flat">
            <a:noFill/>
            <a:prstDash val="solid"/>
            <a:miter/>
          </a:ln>
        </p:spPr>
        <p:txBody>
          <a:bodyPr rtlCol="0" anchor="ctr"/>
          <a:lstStyle/>
          <a:p>
            <a:pPr algn="l"/>
            <a:endParaRPr lang="en-US" noProof="0" dirty="0"/>
          </a:p>
        </p:txBody>
      </p:sp>
      <p:sp>
        <p:nvSpPr>
          <p:cNvPr id="9" name="Subtitle 2">
            <a:extLst>
              <a:ext uri="{FF2B5EF4-FFF2-40B4-BE49-F238E27FC236}">
                <a16:creationId xmlns:a16="http://schemas.microsoft.com/office/drawing/2014/main" xmlns="" id="{08214E67-DE9D-42F7-B713-798383BBD13A}"/>
              </a:ext>
            </a:extLst>
          </p:cNvPr>
          <p:cNvSpPr>
            <a:spLocks noGrp="1"/>
          </p:cNvSpPr>
          <p:nvPr>
            <p:ph type="subTitle" idx="1"/>
          </p:nvPr>
        </p:nvSpPr>
        <p:spPr>
          <a:xfrm>
            <a:off x="1037021" y="4720036"/>
            <a:ext cx="10117959" cy="1101898"/>
          </a:xfrm>
        </p:spPr>
        <p:txBody>
          <a:bodyPr vert="horz" lIns="91440" tIns="45720" rIns="91440" bIns="45720" rtlCol="0">
            <a:noAutofit/>
          </a:bodyPr>
          <a:lstStyle>
            <a:lvl1pPr marL="0" indent="0" algn="ctr">
              <a:buNone/>
              <a:defRPr lang="en-US" sz="3500" b="0" i="0" dirty="0">
                <a:solidFill>
                  <a:schemeClr val="bg2"/>
                </a:solidFill>
              </a:defRPr>
            </a:lvl1pPr>
          </a:lstStyle>
          <a:p>
            <a:pPr marL="228600" lvl="0" indent="-228600" algn="ctr"/>
            <a:r>
              <a:rPr lang="en-US" noProof="0" smtClean="0"/>
              <a:t>Click to edit Master subtitle style</a:t>
            </a:r>
            <a:endParaRPr lang="en-US" noProof="0"/>
          </a:p>
        </p:txBody>
      </p:sp>
    </p:spTree>
    <p:extLst>
      <p:ext uri="{BB962C8B-B14F-4D97-AF65-F5344CB8AC3E}">
        <p14:creationId xmlns:p14="http://schemas.microsoft.com/office/powerpoint/2010/main" val="40385532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Rectangle 9" descr="View of a lake and mountain range">
            <a:extLst>
              <a:ext uri="{FF2B5EF4-FFF2-40B4-BE49-F238E27FC236}">
                <a16:creationId xmlns:a16="http://schemas.microsoft.com/office/drawing/2014/main" xmlns=""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834F3F28-2A24-40B5-AC8C-5A53DC799A96}"/>
              </a:ext>
              <a:ext uri="{C183D7F6-B498-43B3-948B-1728B52AA6E4}">
                <adec:decorative xmlns:adec="http://schemas.microsoft.com/office/drawing/2017/decorative" xmlns="" val="1"/>
              </a:ext>
            </a:extLst>
          </p:cNvPr>
          <p:cNvSpPr/>
          <p:nvPr userDrawn="1"/>
        </p:nvSpPr>
        <p:spPr>
          <a:xfrm>
            <a:off x="129539" y="128016"/>
            <a:ext cx="11932919"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xmlns="" id="{95BAC97E-3C4E-4D04-8A57-DC61E07CB8FD}"/>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xmlns="" id="{E7822F33-D675-4E6C-BD09-D9C78365BB41}"/>
              </a:ext>
              <a:ext uri="{C183D7F6-B498-43B3-948B-1728B52AA6E4}">
                <adec:decorative xmlns:adec="http://schemas.microsoft.com/office/drawing/2017/decorative" xmlns="" val="1"/>
              </a:ext>
            </a:extLst>
          </p:cNvPr>
          <p:cNvSpPr/>
          <p:nvPr userDrawn="1"/>
        </p:nvSpPr>
        <p:spPr>
          <a:xfrm>
            <a:off x="915026" y="1747488"/>
            <a:ext cx="442800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5" name="Content Placeholder 2">
            <a:extLst>
              <a:ext uri="{FF2B5EF4-FFF2-40B4-BE49-F238E27FC236}">
                <a16:creationId xmlns:a16="http://schemas.microsoft.com/office/drawing/2014/main" xmlns="" id="{01B00995-C0FC-4EC6-A9B0-828FB28FC47F}"/>
              </a:ext>
            </a:extLst>
          </p:cNvPr>
          <p:cNvSpPr>
            <a:spLocks noGrp="1"/>
          </p:cNvSpPr>
          <p:nvPr>
            <p:ph idx="1" hasCustomPrompt="1"/>
          </p:nvPr>
        </p:nvSpPr>
        <p:spPr>
          <a:xfrm>
            <a:off x="838200" y="1825625"/>
            <a:ext cx="10515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itle 7">
            <a:extLst>
              <a:ext uri="{FF2B5EF4-FFF2-40B4-BE49-F238E27FC236}">
                <a16:creationId xmlns:a16="http://schemas.microsoft.com/office/drawing/2014/main" xmlns="" id="{51A54DF2-9EE6-43F7-A586-88CA6C624778}"/>
              </a:ext>
            </a:extLst>
          </p:cNvPr>
          <p:cNvSpPr>
            <a:spLocks noGrp="1"/>
          </p:cNvSpPr>
          <p:nvPr>
            <p:ph type="title"/>
          </p:nvPr>
        </p:nvSpPr>
        <p:spPr/>
        <p:txBody>
          <a:bodyPr/>
          <a:lstStyle>
            <a:lvl1pPr>
              <a:defRPr>
                <a:solidFill>
                  <a:schemeClr val="bg1"/>
                </a:solidFill>
              </a:defRPr>
            </a:lvl1pPr>
          </a:lstStyle>
          <a:p>
            <a:r>
              <a:rPr lang="en-US" noProof="0" smtClean="0"/>
              <a:t>Click to edit Master title style</a:t>
            </a:r>
            <a:endParaRPr lang="en-US" noProof="0"/>
          </a:p>
        </p:txBody>
      </p:sp>
    </p:spTree>
    <p:extLst>
      <p:ext uri="{BB962C8B-B14F-4D97-AF65-F5344CB8AC3E}">
        <p14:creationId xmlns:p14="http://schemas.microsoft.com/office/powerpoint/2010/main" val="33351147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0" name="Rectangle 9" descr="View of a lake and mountain range">
            <a:extLst>
              <a:ext uri="{FF2B5EF4-FFF2-40B4-BE49-F238E27FC236}">
                <a16:creationId xmlns:a16="http://schemas.microsoft.com/office/drawing/2014/main" xmlns=""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834F3F28-2A24-40B5-AC8C-5A53DC799A96}"/>
              </a:ext>
              <a:ext uri="{C183D7F6-B498-43B3-948B-1728B52AA6E4}">
                <adec:decorative xmlns:adec="http://schemas.microsoft.com/office/drawing/2017/decorative" xmlns="" val="1"/>
              </a:ext>
            </a:extLst>
          </p:cNvPr>
          <p:cNvSpPr/>
          <p:nvPr userDrawn="1"/>
        </p:nvSpPr>
        <p:spPr>
          <a:xfrm>
            <a:off x="129539" y="128016"/>
            <a:ext cx="11932919"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xmlns="" id="{95BAC97E-3C4E-4D04-8A57-DC61E07CB8FD}"/>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xmlns="" id="{E7822F33-D675-4E6C-BD09-D9C78365BB41}"/>
              </a:ext>
              <a:ext uri="{C183D7F6-B498-43B3-948B-1728B52AA6E4}">
                <adec:decorative xmlns:adec="http://schemas.microsoft.com/office/drawing/2017/decorative" xmlns="" val="1"/>
              </a:ext>
            </a:extLst>
          </p:cNvPr>
          <p:cNvSpPr/>
          <p:nvPr userDrawn="1"/>
        </p:nvSpPr>
        <p:spPr>
          <a:xfrm>
            <a:off x="915026" y="1747488"/>
            <a:ext cx="442800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8" name="Title 7">
            <a:extLst>
              <a:ext uri="{FF2B5EF4-FFF2-40B4-BE49-F238E27FC236}">
                <a16:creationId xmlns:a16="http://schemas.microsoft.com/office/drawing/2014/main" xmlns="" id="{51A54DF2-9EE6-43F7-A586-88CA6C624778}"/>
              </a:ext>
            </a:extLst>
          </p:cNvPr>
          <p:cNvSpPr>
            <a:spLocks noGrp="1"/>
          </p:cNvSpPr>
          <p:nvPr>
            <p:ph type="title"/>
          </p:nvPr>
        </p:nvSpPr>
        <p:spPr/>
        <p:txBody>
          <a:bodyPr/>
          <a:lstStyle>
            <a:lvl1pPr>
              <a:defRPr>
                <a:solidFill>
                  <a:schemeClr val="bg1"/>
                </a:solidFill>
              </a:defRPr>
            </a:lvl1pPr>
          </a:lstStyle>
          <a:p>
            <a:r>
              <a:rPr lang="en-US" noProof="0" smtClean="0"/>
              <a:t>Click to edit Master title style</a:t>
            </a:r>
            <a:endParaRPr lang="en-US" noProof="0"/>
          </a:p>
        </p:txBody>
      </p:sp>
      <p:sp>
        <p:nvSpPr>
          <p:cNvPr id="11" name="Content Placeholder 2">
            <a:extLst>
              <a:ext uri="{FF2B5EF4-FFF2-40B4-BE49-F238E27FC236}">
                <a16:creationId xmlns:a16="http://schemas.microsoft.com/office/drawing/2014/main" xmlns="" id="{A122F4F2-F130-4DBE-B244-1D59BBE5CD9D}"/>
              </a:ext>
            </a:extLst>
          </p:cNvPr>
          <p:cNvSpPr>
            <a:spLocks noGrp="1"/>
          </p:cNvSpPr>
          <p:nvPr>
            <p:ph sz="half" idx="1" hasCustomPrompt="1"/>
          </p:nvPr>
        </p:nvSpPr>
        <p:spPr>
          <a:xfrm>
            <a:off x="838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Content Placeholder 3">
            <a:extLst>
              <a:ext uri="{FF2B5EF4-FFF2-40B4-BE49-F238E27FC236}">
                <a16:creationId xmlns:a16="http://schemas.microsoft.com/office/drawing/2014/main" xmlns="" id="{D4CE5575-876A-4335-83ED-6B346DA1B4D2}"/>
              </a:ext>
            </a:extLst>
          </p:cNvPr>
          <p:cNvSpPr>
            <a:spLocks noGrp="1"/>
          </p:cNvSpPr>
          <p:nvPr>
            <p:ph sz="half" idx="2" hasCustomPrompt="1"/>
          </p:nvPr>
        </p:nvSpPr>
        <p:spPr>
          <a:xfrm>
            <a:off x="6172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6250358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Rectangle 9" descr="View of a lake and mountain range">
            <a:extLst>
              <a:ext uri="{FF2B5EF4-FFF2-40B4-BE49-F238E27FC236}">
                <a16:creationId xmlns:a16="http://schemas.microsoft.com/office/drawing/2014/main" xmlns=""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834F3F28-2A24-40B5-AC8C-5A53DC799A96}"/>
              </a:ext>
              <a:ext uri="{C183D7F6-B498-43B3-948B-1728B52AA6E4}">
                <adec:decorative xmlns:adec="http://schemas.microsoft.com/office/drawing/2017/decorative" xmlns="" val="1"/>
              </a:ext>
            </a:extLst>
          </p:cNvPr>
          <p:cNvSpPr/>
          <p:nvPr userDrawn="1"/>
        </p:nvSpPr>
        <p:spPr>
          <a:xfrm>
            <a:off x="129539" y="128016"/>
            <a:ext cx="11932919"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xmlns="" id="{95BAC97E-3C4E-4D04-8A57-DC61E07CB8FD}"/>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xmlns="" id="{E7822F33-D675-4E6C-BD09-D9C78365BB41}"/>
              </a:ext>
              <a:ext uri="{C183D7F6-B498-43B3-948B-1728B52AA6E4}">
                <adec:decorative xmlns:adec="http://schemas.microsoft.com/office/drawing/2017/decorative" xmlns="" val="1"/>
              </a:ext>
            </a:extLst>
          </p:cNvPr>
          <p:cNvSpPr/>
          <p:nvPr userDrawn="1"/>
        </p:nvSpPr>
        <p:spPr>
          <a:xfrm>
            <a:off x="915026" y="1747488"/>
            <a:ext cx="442800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8" name="Title 7">
            <a:extLst>
              <a:ext uri="{FF2B5EF4-FFF2-40B4-BE49-F238E27FC236}">
                <a16:creationId xmlns:a16="http://schemas.microsoft.com/office/drawing/2014/main" xmlns="" id="{51A54DF2-9EE6-43F7-A586-88CA6C624778}"/>
              </a:ext>
            </a:extLst>
          </p:cNvPr>
          <p:cNvSpPr>
            <a:spLocks noGrp="1"/>
          </p:cNvSpPr>
          <p:nvPr>
            <p:ph type="title"/>
          </p:nvPr>
        </p:nvSpPr>
        <p:spPr/>
        <p:txBody>
          <a:bodyPr/>
          <a:lstStyle>
            <a:lvl1pPr>
              <a:defRPr>
                <a:solidFill>
                  <a:schemeClr val="bg1"/>
                </a:solidFill>
              </a:defRPr>
            </a:lvl1pPr>
          </a:lstStyle>
          <a:p>
            <a:r>
              <a:rPr lang="en-US" noProof="0" smtClean="0"/>
              <a:t>Click to edit Master title style</a:t>
            </a:r>
            <a:endParaRPr lang="en-US" noProof="0"/>
          </a:p>
        </p:txBody>
      </p:sp>
      <p:sp>
        <p:nvSpPr>
          <p:cNvPr id="11" name="Text Placeholder 2">
            <a:extLst>
              <a:ext uri="{FF2B5EF4-FFF2-40B4-BE49-F238E27FC236}">
                <a16:creationId xmlns:a16="http://schemas.microsoft.com/office/drawing/2014/main" xmlns="" id="{D1F82F6E-10E8-4A58-9655-E18D14D7901F}"/>
              </a:ext>
            </a:extLst>
          </p:cNvPr>
          <p:cNvSpPr>
            <a:spLocks noGrp="1"/>
          </p:cNvSpPr>
          <p:nvPr>
            <p:ph type="body" idx="1" hasCustomPrompt="1"/>
          </p:nvPr>
        </p:nvSpPr>
        <p:spPr>
          <a:xfrm>
            <a:off x="839788" y="1840863"/>
            <a:ext cx="5157787" cy="664211"/>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2" name="Content Placeholder 3">
            <a:extLst>
              <a:ext uri="{FF2B5EF4-FFF2-40B4-BE49-F238E27FC236}">
                <a16:creationId xmlns:a16="http://schemas.microsoft.com/office/drawing/2014/main" xmlns="" id="{C2F6C18E-5BCB-42EF-9310-5BD6E011DF2F}"/>
              </a:ext>
            </a:extLst>
          </p:cNvPr>
          <p:cNvSpPr>
            <a:spLocks noGrp="1"/>
          </p:cNvSpPr>
          <p:nvPr>
            <p:ph sz="half" idx="2" hasCustomPrompt="1"/>
          </p:nvPr>
        </p:nvSpPr>
        <p:spPr>
          <a:xfrm>
            <a:off x="839788" y="2505075"/>
            <a:ext cx="5157787" cy="368458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4">
            <a:extLst>
              <a:ext uri="{FF2B5EF4-FFF2-40B4-BE49-F238E27FC236}">
                <a16:creationId xmlns:a16="http://schemas.microsoft.com/office/drawing/2014/main" xmlns="" id="{9BA2923F-D123-40C6-A193-B86D683D5B51}"/>
              </a:ext>
            </a:extLst>
          </p:cNvPr>
          <p:cNvSpPr>
            <a:spLocks noGrp="1"/>
          </p:cNvSpPr>
          <p:nvPr>
            <p:ph type="body" sz="quarter" idx="3" hasCustomPrompt="1"/>
          </p:nvPr>
        </p:nvSpPr>
        <p:spPr>
          <a:xfrm>
            <a:off x="6172200" y="1840863"/>
            <a:ext cx="5183188" cy="66421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6" name="Content Placeholder 5">
            <a:extLst>
              <a:ext uri="{FF2B5EF4-FFF2-40B4-BE49-F238E27FC236}">
                <a16:creationId xmlns:a16="http://schemas.microsoft.com/office/drawing/2014/main" xmlns="" id="{8305C175-94AC-44DD-9321-0A8DBDF22DA9}"/>
              </a:ext>
            </a:extLst>
          </p:cNvPr>
          <p:cNvSpPr>
            <a:spLocks noGrp="1"/>
          </p:cNvSpPr>
          <p:nvPr>
            <p:ph sz="quarter" idx="4" hasCustomPrompt="1"/>
          </p:nvPr>
        </p:nvSpPr>
        <p:spPr>
          <a:xfrm>
            <a:off x="6172200" y="2505075"/>
            <a:ext cx="5183188" cy="368458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759988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0" name="Rectangle 9" descr="View of a lake and mountain range">
            <a:extLst>
              <a:ext uri="{FF2B5EF4-FFF2-40B4-BE49-F238E27FC236}">
                <a16:creationId xmlns:a16="http://schemas.microsoft.com/office/drawing/2014/main" xmlns=""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834F3F28-2A24-40B5-AC8C-5A53DC799A96}"/>
              </a:ext>
              <a:ext uri="{C183D7F6-B498-43B3-948B-1728B52AA6E4}">
                <adec:decorative xmlns:adec="http://schemas.microsoft.com/office/drawing/2017/decorative" xmlns="" val="1"/>
              </a:ext>
            </a:extLst>
          </p:cNvPr>
          <p:cNvSpPr/>
          <p:nvPr userDrawn="1"/>
        </p:nvSpPr>
        <p:spPr>
          <a:xfrm>
            <a:off x="129539" y="128016"/>
            <a:ext cx="11932919"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xmlns="" id="{95BAC97E-3C4E-4D04-8A57-DC61E07CB8FD}"/>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xmlns="" id="{E7822F33-D675-4E6C-BD09-D9C78365BB41}"/>
              </a:ext>
              <a:ext uri="{C183D7F6-B498-43B3-948B-1728B52AA6E4}">
                <adec:decorative xmlns:adec="http://schemas.microsoft.com/office/drawing/2017/decorative" xmlns="" val="1"/>
              </a:ext>
            </a:extLst>
          </p:cNvPr>
          <p:cNvSpPr/>
          <p:nvPr userDrawn="1"/>
        </p:nvSpPr>
        <p:spPr>
          <a:xfrm>
            <a:off x="915026" y="2105709"/>
            <a:ext cx="374904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1" name="Title 1">
            <a:extLst>
              <a:ext uri="{FF2B5EF4-FFF2-40B4-BE49-F238E27FC236}">
                <a16:creationId xmlns:a16="http://schemas.microsoft.com/office/drawing/2014/main" xmlns="" id="{B1C3E675-6E45-4A81-AEA3-D36388222894}"/>
              </a:ext>
            </a:extLst>
          </p:cNvPr>
          <p:cNvSpPr>
            <a:spLocks noGrp="1"/>
          </p:cNvSpPr>
          <p:nvPr>
            <p:ph type="title"/>
          </p:nvPr>
        </p:nvSpPr>
        <p:spPr>
          <a:xfrm>
            <a:off x="839788" y="457200"/>
            <a:ext cx="3932237" cy="1600200"/>
          </a:xfrm>
        </p:spPr>
        <p:txBody>
          <a:bodyPr anchor="b"/>
          <a:lstStyle>
            <a:lvl1pPr>
              <a:defRPr sz="3200">
                <a:solidFill>
                  <a:schemeClr val="bg1"/>
                </a:solidFill>
              </a:defRPr>
            </a:lvl1pPr>
          </a:lstStyle>
          <a:p>
            <a:r>
              <a:rPr lang="en-US" noProof="0" smtClean="0"/>
              <a:t>Click to edit Master title style</a:t>
            </a:r>
            <a:endParaRPr lang="en-US" noProof="0"/>
          </a:p>
        </p:txBody>
      </p:sp>
      <p:sp>
        <p:nvSpPr>
          <p:cNvPr id="12" name="Text Placeholder 3">
            <a:extLst>
              <a:ext uri="{FF2B5EF4-FFF2-40B4-BE49-F238E27FC236}">
                <a16:creationId xmlns:a16="http://schemas.microsoft.com/office/drawing/2014/main" xmlns="" id="{1E4B599D-7641-40C1-8DAE-110A36403CFF}"/>
              </a:ext>
            </a:extLst>
          </p:cNvPr>
          <p:cNvSpPr>
            <a:spLocks noGrp="1"/>
          </p:cNvSpPr>
          <p:nvPr>
            <p:ph type="body" sz="half" idx="2" hasCustomPrompt="1"/>
          </p:nvPr>
        </p:nvSpPr>
        <p:spPr>
          <a:xfrm>
            <a:off x="839788" y="2177592"/>
            <a:ext cx="3932237" cy="3691396"/>
          </a:xfrm>
        </p:spPr>
        <p:txBody>
          <a:bodyPr/>
          <a:lstStyle>
            <a:lvl1pPr marL="0" indent="0">
              <a:buNone/>
              <a:defRPr sz="160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14" name="Content Placeholder 2">
            <a:extLst>
              <a:ext uri="{FF2B5EF4-FFF2-40B4-BE49-F238E27FC236}">
                <a16:creationId xmlns:a16="http://schemas.microsoft.com/office/drawing/2014/main" xmlns="" id="{709FEF38-E3A7-4527-97CB-AF528BAEBA8F}"/>
              </a:ext>
            </a:extLst>
          </p:cNvPr>
          <p:cNvSpPr>
            <a:spLocks noGrp="1"/>
          </p:cNvSpPr>
          <p:nvPr>
            <p:ph idx="1" hasCustomPrompt="1"/>
          </p:nvPr>
        </p:nvSpPr>
        <p:spPr>
          <a:xfrm>
            <a:off x="5180012" y="457200"/>
            <a:ext cx="6172200" cy="5408613"/>
          </a:xfrm>
        </p:spPr>
        <p:txBody>
          <a:bodyPr>
            <a:normAutofit/>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2000"/>
            </a:lvl6pPr>
            <a:lvl7pPr>
              <a:defRPr sz="2000"/>
            </a:lvl7pPr>
            <a:lvl8pPr>
              <a:defRPr sz="2000"/>
            </a:lvl8pPr>
            <a:lvl9pPr>
              <a:defRPr sz="20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7279474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0" name="Rectangle 9" descr="View of a lake and mountain range">
            <a:extLst>
              <a:ext uri="{FF2B5EF4-FFF2-40B4-BE49-F238E27FC236}">
                <a16:creationId xmlns:a16="http://schemas.microsoft.com/office/drawing/2014/main" xmlns=""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834F3F28-2A24-40B5-AC8C-5A53DC799A96}"/>
              </a:ext>
              <a:ext uri="{C183D7F6-B498-43B3-948B-1728B52AA6E4}">
                <adec:decorative xmlns:adec="http://schemas.microsoft.com/office/drawing/2017/decorative" xmlns="" val="1"/>
              </a:ext>
            </a:extLst>
          </p:cNvPr>
          <p:cNvSpPr/>
          <p:nvPr userDrawn="1"/>
        </p:nvSpPr>
        <p:spPr>
          <a:xfrm>
            <a:off x="129539" y="128016"/>
            <a:ext cx="11932919"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xmlns="" id="{95BAC97E-3C4E-4D04-8A57-DC61E07CB8FD}"/>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xmlns="" id="{E7822F33-D675-4E6C-BD09-D9C78365BB41}"/>
              </a:ext>
              <a:ext uri="{C183D7F6-B498-43B3-948B-1728B52AA6E4}">
                <adec:decorative xmlns:adec="http://schemas.microsoft.com/office/drawing/2017/decorative" xmlns="" val="1"/>
              </a:ext>
            </a:extLst>
          </p:cNvPr>
          <p:cNvSpPr/>
          <p:nvPr userDrawn="1"/>
        </p:nvSpPr>
        <p:spPr>
          <a:xfrm>
            <a:off x="915026" y="2105709"/>
            <a:ext cx="374904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1" name="Title 1">
            <a:extLst>
              <a:ext uri="{FF2B5EF4-FFF2-40B4-BE49-F238E27FC236}">
                <a16:creationId xmlns:a16="http://schemas.microsoft.com/office/drawing/2014/main" xmlns="" id="{B1C3E675-6E45-4A81-AEA3-D36388222894}"/>
              </a:ext>
            </a:extLst>
          </p:cNvPr>
          <p:cNvSpPr>
            <a:spLocks noGrp="1"/>
          </p:cNvSpPr>
          <p:nvPr>
            <p:ph type="title"/>
          </p:nvPr>
        </p:nvSpPr>
        <p:spPr>
          <a:xfrm>
            <a:off x="839788" y="457200"/>
            <a:ext cx="3932237" cy="1600200"/>
          </a:xfrm>
        </p:spPr>
        <p:txBody>
          <a:bodyPr anchor="b"/>
          <a:lstStyle>
            <a:lvl1pPr>
              <a:defRPr sz="3200">
                <a:solidFill>
                  <a:schemeClr val="bg1"/>
                </a:solidFill>
              </a:defRPr>
            </a:lvl1pPr>
          </a:lstStyle>
          <a:p>
            <a:r>
              <a:rPr lang="en-US" noProof="0" smtClean="0"/>
              <a:t>Click to edit Master title style</a:t>
            </a:r>
            <a:endParaRPr lang="en-US" noProof="0"/>
          </a:p>
        </p:txBody>
      </p:sp>
      <p:sp>
        <p:nvSpPr>
          <p:cNvPr id="12" name="Text Placeholder 3">
            <a:extLst>
              <a:ext uri="{FF2B5EF4-FFF2-40B4-BE49-F238E27FC236}">
                <a16:creationId xmlns:a16="http://schemas.microsoft.com/office/drawing/2014/main" xmlns="" id="{1E4B599D-7641-40C1-8DAE-110A36403CFF}"/>
              </a:ext>
            </a:extLst>
          </p:cNvPr>
          <p:cNvSpPr>
            <a:spLocks noGrp="1"/>
          </p:cNvSpPr>
          <p:nvPr>
            <p:ph type="body" sz="half" idx="2" hasCustomPrompt="1"/>
          </p:nvPr>
        </p:nvSpPr>
        <p:spPr>
          <a:xfrm>
            <a:off x="839788" y="2177592"/>
            <a:ext cx="3932237" cy="3691396"/>
          </a:xfrm>
        </p:spPr>
        <p:txBody>
          <a:bodyPr/>
          <a:lstStyle>
            <a:lvl1pPr marL="0" indent="0">
              <a:buNone/>
              <a:defRPr sz="160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15" name="Picture Placeholder 2">
            <a:extLst>
              <a:ext uri="{FF2B5EF4-FFF2-40B4-BE49-F238E27FC236}">
                <a16:creationId xmlns:a16="http://schemas.microsoft.com/office/drawing/2014/main" xmlns="" id="{1B69B4CE-EB2F-46CF-9A80-64E44E5E95AC}"/>
              </a:ext>
            </a:extLst>
          </p:cNvPr>
          <p:cNvSpPr>
            <a:spLocks noGrp="1"/>
          </p:cNvSpPr>
          <p:nvPr>
            <p:ph type="pic" idx="1"/>
          </p:nvPr>
        </p:nvSpPr>
        <p:spPr>
          <a:xfrm>
            <a:off x="5183188" y="457201"/>
            <a:ext cx="6172200" cy="5403850"/>
          </a:xfrm>
        </p:spPr>
        <p:txBody>
          <a:bodyPr anchor="ct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smtClean="0"/>
              <a:t>Click icon to add picture</a:t>
            </a:r>
            <a:endParaRPr lang="en-US" noProof="0" dirty="0"/>
          </a:p>
        </p:txBody>
      </p:sp>
    </p:spTree>
    <p:extLst>
      <p:ext uri="{BB962C8B-B14F-4D97-AF65-F5344CB8AC3E}">
        <p14:creationId xmlns:p14="http://schemas.microsoft.com/office/powerpoint/2010/main" val="3698307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xmlns="" id="{EC40FB52-44A8-43D1-8B33-F4E55A83AC38}"/>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164ACA68-1C2C-4C4D-9CB4-1C8BF3E03F57}"/>
              </a:ext>
              <a:ext uri="{C183D7F6-B498-43B3-948B-1728B52AA6E4}">
                <adec:decorative xmlns:adec="http://schemas.microsoft.com/office/drawing/2017/decorative" xmlns="" val="1"/>
              </a:ext>
            </a:extLst>
          </p:cNvPr>
          <p:cNvSpPr/>
          <p:nvPr userDrawn="1"/>
        </p:nvSpPr>
        <p:spPr>
          <a:xfrm>
            <a:off x="129540" y="128016"/>
            <a:ext cx="11932920" cy="6601968"/>
          </a:xfrm>
          <a:prstGeom prst="rect">
            <a:avLst/>
          </a:prstGeom>
          <a:gradFill flip="none" rotWithShape="1">
            <a:gsLst>
              <a:gs pos="0">
                <a:schemeClr val="accent2">
                  <a:alpha val="80000"/>
                </a:schemeClr>
              </a:gs>
              <a:gs pos="99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D8A140A0-8435-451E-9A8E-9C33B97E1B11}"/>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3BDD90A-F598-4982-8244-00A2189F77BD}"/>
              </a:ext>
            </a:extLst>
          </p:cNvPr>
          <p:cNvSpPr>
            <a:spLocks noGrp="1"/>
          </p:cNvSpPr>
          <p:nvPr>
            <p:ph type="ftr" sz="quarter" idx="12"/>
          </p:nvPr>
        </p:nvSpPr>
        <p:spPr/>
        <p:txBody>
          <a:bodyPr/>
          <a:lstStyle/>
          <a:p>
            <a:r>
              <a:rPr lang="en-US" noProof="0" dirty="0"/>
              <a:t>ADD A FOOTER</a:t>
            </a:r>
          </a:p>
        </p:txBody>
      </p:sp>
      <p:sp>
        <p:nvSpPr>
          <p:cNvPr id="15" name="Oval 14">
            <a:extLst>
              <a:ext uri="{FF2B5EF4-FFF2-40B4-BE49-F238E27FC236}">
                <a16:creationId xmlns:a16="http://schemas.microsoft.com/office/drawing/2014/main" xmlns="" id="{B6E88236-C248-4008-9619-75BCE6D3401C}"/>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8" name="Rectangle 17">
            <a:extLst>
              <a:ext uri="{FF2B5EF4-FFF2-40B4-BE49-F238E27FC236}">
                <a16:creationId xmlns:a16="http://schemas.microsoft.com/office/drawing/2014/main" xmlns="" id="{2D3F74C5-9ADD-4AE3-BCA5-88726CC2A1A3}"/>
              </a:ext>
              <a:ext uri="{C183D7F6-B498-43B3-948B-1728B52AA6E4}">
                <adec:decorative xmlns:adec="http://schemas.microsoft.com/office/drawing/2017/decorative" xmlns="" val="1"/>
              </a:ext>
            </a:extLst>
          </p:cNvPr>
          <p:cNvSpPr/>
          <p:nvPr userDrawn="1"/>
        </p:nvSpPr>
        <p:spPr>
          <a:xfrm>
            <a:off x="4312920" y="1667974"/>
            <a:ext cx="356616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2" name="Title 1">
            <a:extLst>
              <a:ext uri="{FF2B5EF4-FFF2-40B4-BE49-F238E27FC236}">
                <a16:creationId xmlns:a16="http://schemas.microsoft.com/office/drawing/2014/main" xmlns="" id="{FF2B3756-19E0-4B2F-B1D5-7664E0B38BE1}"/>
              </a:ext>
            </a:extLst>
          </p:cNvPr>
          <p:cNvSpPr>
            <a:spLocks noGrp="1"/>
          </p:cNvSpPr>
          <p:nvPr>
            <p:ph type="title"/>
          </p:nvPr>
        </p:nvSpPr>
        <p:spPr/>
        <p:txBody>
          <a:bodyPr/>
          <a:lstStyle>
            <a:lvl1pPr algn="ctr">
              <a:defRPr>
                <a:solidFill>
                  <a:schemeClr val="bg1"/>
                </a:solidFill>
              </a:defRPr>
            </a:lvl1pPr>
          </a:lstStyle>
          <a:p>
            <a:r>
              <a:rPr lang="en-US" noProof="0" smtClean="0"/>
              <a:t>Click to edit Master title style</a:t>
            </a:r>
            <a:endParaRPr lang="en-US" noProof="0"/>
          </a:p>
        </p:txBody>
      </p:sp>
    </p:spTree>
    <p:extLst>
      <p:ext uri="{BB962C8B-B14F-4D97-AF65-F5344CB8AC3E}">
        <p14:creationId xmlns:p14="http://schemas.microsoft.com/office/powerpoint/2010/main" val="24183200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xmlns="" id="{EC40FB52-44A8-43D1-8B33-F4E55A83AC38}"/>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164ACA68-1C2C-4C4D-9CB4-1C8BF3E03F57}"/>
              </a:ext>
              <a:ext uri="{C183D7F6-B498-43B3-948B-1728B52AA6E4}">
                <adec:decorative xmlns:adec="http://schemas.microsoft.com/office/drawing/2017/decorative" xmlns="" val="1"/>
              </a:ext>
            </a:extLst>
          </p:cNvPr>
          <p:cNvSpPr/>
          <p:nvPr userDrawn="1"/>
        </p:nvSpPr>
        <p:spPr>
          <a:xfrm>
            <a:off x="129540" y="128016"/>
            <a:ext cx="11932920" cy="6601968"/>
          </a:xfrm>
          <a:prstGeom prst="rect">
            <a:avLst/>
          </a:prstGeom>
          <a:gradFill flip="none" rotWithShape="1">
            <a:gsLst>
              <a:gs pos="0">
                <a:schemeClr val="accent2">
                  <a:alpha val="80000"/>
                </a:schemeClr>
              </a:gs>
              <a:gs pos="99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D8A140A0-8435-451E-9A8E-9C33B97E1B11}"/>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3BDD90A-F598-4982-8244-00A2189F77BD}"/>
              </a:ext>
            </a:extLst>
          </p:cNvPr>
          <p:cNvSpPr>
            <a:spLocks noGrp="1"/>
          </p:cNvSpPr>
          <p:nvPr>
            <p:ph type="ftr" sz="quarter" idx="12"/>
          </p:nvPr>
        </p:nvSpPr>
        <p:spPr/>
        <p:txBody>
          <a:bodyPr/>
          <a:lstStyle/>
          <a:p>
            <a:r>
              <a:rPr lang="en-US" noProof="0" dirty="0"/>
              <a:t>ADD A FOOTER</a:t>
            </a:r>
          </a:p>
        </p:txBody>
      </p:sp>
      <p:sp>
        <p:nvSpPr>
          <p:cNvPr id="15" name="Oval 14">
            <a:extLst>
              <a:ext uri="{FF2B5EF4-FFF2-40B4-BE49-F238E27FC236}">
                <a16:creationId xmlns:a16="http://schemas.microsoft.com/office/drawing/2014/main" xmlns="" id="{B6E88236-C248-4008-9619-75BCE6D3401C}"/>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Tree>
    <p:extLst>
      <p:ext uri="{BB962C8B-B14F-4D97-AF65-F5344CB8AC3E}">
        <p14:creationId xmlns:p14="http://schemas.microsoft.com/office/powerpoint/2010/main" val="26263062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anu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164ACA68-1C2C-4C4D-9CB4-1C8BF3E03F57}"/>
              </a:ext>
              <a:ext uri="{C183D7F6-B498-43B3-948B-1728B52AA6E4}">
                <adec:decorative xmlns:adec="http://schemas.microsoft.com/office/drawing/2017/decorative" xmlns="" val="1"/>
              </a:ext>
            </a:extLst>
          </p:cNvPr>
          <p:cNvSpPr/>
          <p:nvPr userDrawn="1"/>
        </p:nvSpPr>
        <p:spPr>
          <a:xfrm>
            <a:off x="129540" y="128016"/>
            <a:ext cx="11932920" cy="6601968"/>
          </a:xfrm>
          <a:prstGeom prst="rect">
            <a:avLst/>
          </a:prstGeom>
          <a:gradFill flip="none" rotWithShape="1">
            <a:gsLst>
              <a:gs pos="0">
                <a:schemeClr val="accent2"/>
              </a:gs>
              <a:gs pos="100000">
                <a:schemeClr val="accent3"/>
              </a:gs>
            </a:gsLst>
            <a:lin ang="0" scaled="1"/>
            <a:tileRect/>
          </a:gradFill>
          <a:ln w="12700" cap="flat">
            <a:noFill/>
            <a:prstDash val="solid"/>
            <a:miter/>
          </a:ln>
        </p:spPr>
        <p:txBody>
          <a:bodyPr rtlCol="0" anchor="ctr"/>
          <a:lstStyle/>
          <a:p>
            <a:pPr algn="l"/>
            <a:endParaRPr lang="en-US" noProof="0" dirty="0"/>
          </a:p>
        </p:txBody>
      </p:sp>
      <p:sp>
        <p:nvSpPr>
          <p:cNvPr id="14" name="Title 1">
            <a:extLst>
              <a:ext uri="{FF2B5EF4-FFF2-40B4-BE49-F238E27FC236}">
                <a16:creationId xmlns:a16="http://schemas.microsoft.com/office/drawing/2014/main" xmlns="" id="{4510C334-F1CE-4CEF-ADC6-D1BADB9947D6}"/>
              </a:ext>
            </a:extLst>
          </p:cNvPr>
          <p:cNvSpPr>
            <a:spLocks noGrp="1"/>
          </p:cNvSpPr>
          <p:nvPr>
            <p:ph type="title" hasCustomPrompt="1"/>
          </p:nvPr>
        </p:nvSpPr>
        <p:spPr>
          <a:xfrm>
            <a:off x="838200" y="557629"/>
            <a:ext cx="10515600" cy="1325563"/>
          </a:xfrm>
        </p:spPr>
        <p:txBody>
          <a:bodyPr lIns="0" rIns="0"/>
          <a:lstStyle>
            <a:lvl1pPr algn="ctr">
              <a:defRPr>
                <a:solidFill>
                  <a:schemeClr val="bg1"/>
                </a:solidFill>
              </a:defRPr>
            </a:lvl1pPr>
          </a:lstStyle>
          <a:p>
            <a:r>
              <a:rPr lang="en-US" noProof="0"/>
              <a:t>HOW TO USE THIS TEMPLATE</a:t>
            </a:r>
          </a:p>
        </p:txBody>
      </p:sp>
      <p:sp>
        <p:nvSpPr>
          <p:cNvPr id="18" name="Rectangle 17">
            <a:extLst>
              <a:ext uri="{FF2B5EF4-FFF2-40B4-BE49-F238E27FC236}">
                <a16:creationId xmlns:a16="http://schemas.microsoft.com/office/drawing/2014/main" xmlns="" id="{2D3F74C5-9ADD-4AE3-BCA5-88726CC2A1A3}"/>
              </a:ext>
              <a:ext uri="{C183D7F6-B498-43B3-948B-1728B52AA6E4}">
                <adec:decorative xmlns:adec="http://schemas.microsoft.com/office/drawing/2017/decorative" xmlns="" val="1"/>
              </a:ext>
            </a:extLst>
          </p:cNvPr>
          <p:cNvSpPr/>
          <p:nvPr userDrawn="1"/>
        </p:nvSpPr>
        <p:spPr>
          <a:xfrm>
            <a:off x="2017776" y="1667974"/>
            <a:ext cx="8156448"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31" name="Text Placeholder 21">
            <a:extLst>
              <a:ext uri="{FF2B5EF4-FFF2-40B4-BE49-F238E27FC236}">
                <a16:creationId xmlns:a16="http://schemas.microsoft.com/office/drawing/2014/main" xmlns="" id="{10000CCD-6AFF-4E65-8858-5502306E5811}"/>
              </a:ext>
            </a:extLst>
          </p:cNvPr>
          <p:cNvSpPr>
            <a:spLocks noGrp="1"/>
          </p:cNvSpPr>
          <p:nvPr>
            <p:ph type="body" sz="quarter" idx="13" hasCustomPrompt="1"/>
          </p:nvPr>
        </p:nvSpPr>
        <p:spPr>
          <a:xfrm>
            <a:off x="855578" y="1960171"/>
            <a:ext cx="882686" cy="1092200"/>
          </a:xfrm>
        </p:spPr>
        <p:txBody>
          <a:bodyPr lIns="0" tIns="0" rIns="0" bIns="0">
            <a:noAutofit/>
          </a:bodyPr>
          <a:lstStyle>
            <a:lvl1pPr marL="0" indent="0">
              <a:buNone/>
              <a:defRPr sz="8000" b="1">
                <a:solidFill>
                  <a:schemeClr val="bg2"/>
                </a:solidFill>
                <a:latin typeface="+mj-lt"/>
              </a:defRPr>
            </a:lvl1pPr>
          </a:lstStyle>
          <a:p>
            <a:pPr lvl="0"/>
            <a:r>
              <a:rPr lang="en-US" noProof="0"/>
              <a:t>1</a:t>
            </a:r>
          </a:p>
        </p:txBody>
      </p:sp>
      <p:sp>
        <p:nvSpPr>
          <p:cNvPr id="32" name="Text Placeholder 24">
            <a:extLst>
              <a:ext uri="{FF2B5EF4-FFF2-40B4-BE49-F238E27FC236}">
                <a16:creationId xmlns:a16="http://schemas.microsoft.com/office/drawing/2014/main" xmlns="" id="{D5D777E5-98F6-416A-8D23-3399269D85CB}"/>
              </a:ext>
            </a:extLst>
          </p:cNvPr>
          <p:cNvSpPr>
            <a:spLocks noGrp="1"/>
          </p:cNvSpPr>
          <p:nvPr>
            <p:ph type="body" sz="quarter" idx="14" hasCustomPrompt="1"/>
          </p:nvPr>
        </p:nvSpPr>
        <p:spPr>
          <a:xfrm>
            <a:off x="1442535" y="1984171"/>
            <a:ext cx="3103110" cy="1032355"/>
          </a:xfrm>
        </p:spPr>
        <p:txBody>
          <a:bodyPr>
            <a:noAutofit/>
          </a:bodyPr>
          <a:lstStyle>
            <a:lvl1pPr marL="0" indent="0">
              <a:lnSpc>
                <a:spcPct val="100000"/>
              </a:lnSpc>
              <a:spcBef>
                <a:spcPts val="600"/>
              </a:spcBef>
              <a:buNone/>
              <a:defRPr sz="3000" b="0">
                <a:solidFill>
                  <a:schemeClr val="bg1"/>
                </a:solidFill>
                <a:latin typeface="+mj-lt"/>
              </a:defRPr>
            </a:lvl1pPr>
          </a:lstStyle>
          <a:p>
            <a:pPr lvl="0"/>
            <a:r>
              <a:rPr lang="en-US" noProof="0"/>
              <a:t>Edit Master text styles</a:t>
            </a:r>
          </a:p>
        </p:txBody>
      </p:sp>
      <p:sp>
        <p:nvSpPr>
          <p:cNvPr id="33" name="Text Placeholder 21">
            <a:extLst>
              <a:ext uri="{FF2B5EF4-FFF2-40B4-BE49-F238E27FC236}">
                <a16:creationId xmlns:a16="http://schemas.microsoft.com/office/drawing/2014/main" xmlns="" id="{C979BADF-99B5-4C91-AAE5-FC2C4DBEDE20}"/>
              </a:ext>
            </a:extLst>
          </p:cNvPr>
          <p:cNvSpPr>
            <a:spLocks noGrp="1"/>
          </p:cNvSpPr>
          <p:nvPr>
            <p:ph type="body" sz="quarter" idx="15" hasCustomPrompt="1"/>
          </p:nvPr>
        </p:nvSpPr>
        <p:spPr>
          <a:xfrm>
            <a:off x="4820642" y="1960171"/>
            <a:ext cx="882686" cy="1092200"/>
          </a:xfrm>
        </p:spPr>
        <p:txBody>
          <a:bodyPr lIns="0" tIns="0" rIns="0" bIns="0">
            <a:noAutofit/>
          </a:bodyPr>
          <a:lstStyle>
            <a:lvl1pPr marL="0" indent="0">
              <a:buNone/>
              <a:defRPr sz="8000" b="1">
                <a:solidFill>
                  <a:schemeClr val="bg2"/>
                </a:solidFill>
                <a:latin typeface="+mj-lt"/>
              </a:defRPr>
            </a:lvl1pPr>
          </a:lstStyle>
          <a:p>
            <a:pPr lvl="0"/>
            <a:r>
              <a:rPr lang="en-US" noProof="0"/>
              <a:t>2</a:t>
            </a:r>
          </a:p>
        </p:txBody>
      </p:sp>
      <p:sp>
        <p:nvSpPr>
          <p:cNvPr id="34" name="Text Placeholder 24">
            <a:extLst>
              <a:ext uri="{FF2B5EF4-FFF2-40B4-BE49-F238E27FC236}">
                <a16:creationId xmlns:a16="http://schemas.microsoft.com/office/drawing/2014/main" xmlns="" id="{6706F6A2-1599-4D73-9288-3ECEACDDCAEA}"/>
              </a:ext>
            </a:extLst>
          </p:cNvPr>
          <p:cNvSpPr>
            <a:spLocks noGrp="1"/>
          </p:cNvSpPr>
          <p:nvPr>
            <p:ph type="body" sz="quarter" idx="16" hasCustomPrompt="1"/>
          </p:nvPr>
        </p:nvSpPr>
        <p:spPr>
          <a:xfrm>
            <a:off x="5477939" y="1984171"/>
            <a:ext cx="2243918" cy="1032355"/>
          </a:xfrm>
        </p:spPr>
        <p:txBody>
          <a:bodyPr>
            <a:noAutofit/>
          </a:bodyPr>
          <a:lstStyle>
            <a:lvl1pPr marL="0" indent="0">
              <a:lnSpc>
                <a:spcPct val="100000"/>
              </a:lnSpc>
              <a:spcBef>
                <a:spcPts val="600"/>
              </a:spcBef>
              <a:buNone/>
              <a:defRPr sz="3000" b="0">
                <a:solidFill>
                  <a:schemeClr val="bg1"/>
                </a:solidFill>
                <a:latin typeface="+mj-lt"/>
              </a:defRPr>
            </a:lvl1pPr>
          </a:lstStyle>
          <a:p>
            <a:pPr lvl="0"/>
            <a:r>
              <a:rPr lang="en-US" noProof="0"/>
              <a:t>Edit Master text styles</a:t>
            </a:r>
          </a:p>
        </p:txBody>
      </p:sp>
      <p:sp>
        <p:nvSpPr>
          <p:cNvPr id="35" name="Text Placeholder 21">
            <a:extLst>
              <a:ext uri="{FF2B5EF4-FFF2-40B4-BE49-F238E27FC236}">
                <a16:creationId xmlns:a16="http://schemas.microsoft.com/office/drawing/2014/main" xmlns="" id="{BAE5E245-1702-4722-895D-0808BB0A868A}"/>
              </a:ext>
            </a:extLst>
          </p:cNvPr>
          <p:cNvSpPr>
            <a:spLocks noGrp="1"/>
          </p:cNvSpPr>
          <p:nvPr>
            <p:ph type="body" sz="quarter" idx="17" hasCustomPrompt="1"/>
          </p:nvPr>
        </p:nvSpPr>
        <p:spPr>
          <a:xfrm>
            <a:off x="7906755" y="1977950"/>
            <a:ext cx="882686" cy="1092200"/>
          </a:xfrm>
        </p:spPr>
        <p:txBody>
          <a:bodyPr lIns="0" tIns="0" rIns="0" bIns="0">
            <a:noAutofit/>
          </a:bodyPr>
          <a:lstStyle>
            <a:lvl1pPr marL="0" indent="0">
              <a:buNone/>
              <a:defRPr sz="8000" b="1">
                <a:solidFill>
                  <a:schemeClr val="bg2"/>
                </a:solidFill>
                <a:latin typeface="+mj-lt"/>
              </a:defRPr>
            </a:lvl1pPr>
          </a:lstStyle>
          <a:p>
            <a:pPr lvl="0"/>
            <a:r>
              <a:rPr lang="en-US" noProof="0"/>
              <a:t>3</a:t>
            </a:r>
          </a:p>
        </p:txBody>
      </p:sp>
      <p:sp>
        <p:nvSpPr>
          <p:cNvPr id="36" name="Text Placeholder 24">
            <a:extLst>
              <a:ext uri="{FF2B5EF4-FFF2-40B4-BE49-F238E27FC236}">
                <a16:creationId xmlns:a16="http://schemas.microsoft.com/office/drawing/2014/main" xmlns="" id="{3701E665-3CED-413C-BAC6-CE003B1494EA}"/>
              </a:ext>
            </a:extLst>
          </p:cNvPr>
          <p:cNvSpPr>
            <a:spLocks noGrp="1"/>
          </p:cNvSpPr>
          <p:nvPr>
            <p:ph type="body" sz="quarter" idx="18" hasCustomPrompt="1"/>
          </p:nvPr>
        </p:nvSpPr>
        <p:spPr>
          <a:xfrm>
            <a:off x="8564052" y="2001950"/>
            <a:ext cx="2959116" cy="1032355"/>
          </a:xfrm>
        </p:spPr>
        <p:txBody>
          <a:bodyPr>
            <a:noAutofit/>
          </a:bodyPr>
          <a:lstStyle>
            <a:lvl1pPr marL="0" indent="0">
              <a:lnSpc>
                <a:spcPct val="100000"/>
              </a:lnSpc>
              <a:spcBef>
                <a:spcPts val="600"/>
              </a:spcBef>
              <a:buNone/>
              <a:defRPr sz="3000" b="0">
                <a:solidFill>
                  <a:schemeClr val="bg1"/>
                </a:solidFill>
                <a:latin typeface="+mj-lt"/>
              </a:defRPr>
            </a:lvl1pPr>
          </a:lstStyle>
          <a:p>
            <a:pPr lvl="0"/>
            <a:r>
              <a:rPr lang="en-US" noProof="0"/>
              <a:t>Edit Master text styles</a:t>
            </a:r>
          </a:p>
        </p:txBody>
      </p:sp>
      <p:sp>
        <p:nvSpPr>
          <p:cNvPr id="37" name="Text Placeholder 24">
            <a:extLst>
              <a:ext uri="{FF2B5EF4-FFF2-40B4-BE49-F238E27FC236}">
                <a16:creationId xmlns:a16="http://schemas.microsoft.com/office/drawing/2014/main" xmlns="" id="{E01406B4-D44B-4D1E-91F3-D87541EAD4CE}"/>
              </a:ext>
            </a:extLst>
          </p:cNvPr>
          <p:cNvSpPr>
            <a:spLocks noGrp="1"/>
          </p:cNvSpPr>
          <p:nvPr>
            <p:ph type="body" sz="quarter" idx="19" hasCustomPrompt="1"/>
          </p:nvPr>
        </p:nvSpPr>
        <p:spPr>
          <a:xfrm>
            <a:off x="1020059" y="3103993"/>
            <a:ext cx="1698625" cy="800100"/>
          </a:xfrm>
        </p:spPr>
        <p:txBody>
          <a:bodyPr>
            <a:normAutofit/>
          </a:bodyPr>
          <a:lstStyle>
            <a:lvl1pPr marL="0" indent="0">
              <a:buNone/>
              <a:defRPr sz="1600" b="0">
                <a:solidFill>
                  <a:schemeClr val="bg1"/>
                </a:solidFill>
                <a:latin typeface="+mn-lt"/>
              </a:defRPr>
            </a:lvl1pPr>
          </a:lstStyle>
          <a:p>
            <a:pPr lvl="0"/>
            <a:r>
              <a:rPr lang="en-US" noProof="0"/>
              <a:t>Edit Master text styles</a:t>
            </a:r>
          </a:p>
        </p:txBody>
      </p:sp>
      <p:sp>
        <p:nvSpPr>
          <p:cNvPr id="38" name="Text Placeholder 24">
            <a:extLst>
              <a:ext uri="{FF2B5EF4-FFF2-40B4-BE49-F238E27FC236}">
                <a16:creationId xmlns:a16="http://schemas.microsoft.com/office/drawing/2014/main" xmlns="" id="{9AAD5CF9-9A59-4C5F-8C29-B92AD6012119}"/>
              </a:ext>
            </a:extLst>
          </p:cNvPr>
          <p:cNvSpPr>
            <a:spLocks noGrp="1"/>
          </p:cNvSpPr>
          <p:nvPr>
            <p:ph type="body" sz="quarter" idx="20" hasCustomPrompt="1"/>
          </p:nvPr>
        </p:nvSpPr>
        <p:spPr>
          <a:xfrm>
            <a:off x="2718684" y="3103993"/>
            <a:ext cx="1698625" cy="800100"/>
          </a:xfrm>
        </p:spPr>
        <p:txBody>
          <a:bodyPr>
            <a:normAutofit/>
          </a:bodyPr>
          <a:lstStyle>
            <a:lvl1pPr marL="0" indent="0">
              <a:buNone/>
              <a:defRPr sz="1600" b="0">
                <a:solidFill>
                  <a:schemeClr val="bg1"/>
                </a:solidFill>
                <a:latin typeface="+mn-lt"/>
              </a:defRPr>
            </a:lvl1pPr>
          </a:lstStyle>
          <a:p>
            <a:pPr lvl="0"/>
            <a:r>
              <a:rPr lang="en-US" noProof="0"/>
              <a:t>Edit Master text styles</a:t>
            </a:r>
          </a:p>
        </p:txBody>
      </p:sp>
      <p:sp>
        <p:nvSpPr>
          <p:cNvPr id="39" name="Text Placeholder 24">
            <a:extLst>
              <a:ext uri="{FF2B5EF4-FFF2-40B4-BE49-F238E27FC236}">
                <a16:creationId xmlns:a16="http://schemas.microsoft.com/office/drawing/2014/main" xmlns="" id="{C6725172-65CC-4645-B23F-E77886468F31}"/>
              </a:ext>
            </a:extLst>
          </p:cNvPr>
          <p:cNvSpPr>
            <a:spLocks noGrp="1"/>
          </p:cNvSpPr>
          <p:nvPr>
            <p:ph type="body" sz="quarter" idx="21" hasCustomPrompt="1"/>
          </p:nvPr>
        </p:nvSpPr>
        <p:spPr>
          <a:xfrm>
            <a:off x="4794793" y="3103993"/>
            <a:ext cx="2599197" cy="800100"/>
          </a:xfrm>
        </p:spPr>
        <p:txBody>
          <a:bodyPr>
            <a:normAutofit/>
          </a:bodyPr>
          <a:lstStyle>
            <a:lvl1pPr marL="0" indent="0">
              <a:buNone/>
              <a:defRPr sz="1600" b="0">
                <a:solidFill>
                  <a:schemeClr val="bg1"/>
                </a:solidFill>
                <a:latin typeface="+mn-lt"/>
              </a:defRPr>
            </a:lvl1pPr>
          </a:lstStyle>
          <a:p>
            <a:pPr lvl="0"/>
            <a:r>
              <a:rPr lang="en-US" noProof="0"/>
              <a:t>Edit Master text styles</a:t>
            </a:r>
          </a:p>
        </p:txBody>
      </p:sp>
      <p:sp>
        <p:nvSpPr>
          <p:cNvPr id="40" name="Text Placeholder 24">
            <a:extLst>
              <a:ext uri="{FF2B5EF4-FFF2-40B4-BE49-F238E27FC236}">
                <a16:creationId xmlns:a16="http://schemas.microsoft.com/office/drawing/2014/main" xmlns="" id="{0EA5E6CA-5C78-4B75-BA22-59750E7D4501}"/>
              </a:ext>
            </a:extLst>
          </p:cNvPr>
          <p:cNvSpPr>
            <a:spLocks noGrp="1"/>
          </p:cNvSpPr>
          <p:nvPr>
            <p:ph type="body" sz="quarter" idx="22" hasCustomPrompt="1"/>
          </p:nvPr>
        </p:nvSpPr>
        <p:spPr>
          <a:xfrm>
            <a:off x="7876955" y="3102450"/>
            <a:ext cx="3726423" cy="800100"/>
          </a:xfrm>
        </p:spPr>
        <p:txBody>
          <a:bodyPr>
            <a:normAutofit/>
          </a:bodyPr>
          <a:lstStyle>
            <a:lvl1pPr marL="0" indent="0">
              <a:buNone/>
              <a:defRPr sz="1600" b="0">
                <a:solidFill>
                  <a:schemeClr val="bg1"/>
                </a:solidFill>
                <a:latin typeface="+mn-lt"/>
              </a:defRPr>
            </a:lvl1pPr>
          </a:lstStyle>
          <a:p>
            <a:pPr lvl="0"/>
            <a:r>
              <a:rPr lang="en-US" noProof="0"/>
              <a:t>Edit Master text styles</a:t>
            </a:r>
          </a:p>
        </p:txBody>
      </p:sp>
      <p:sp>
        <p:nvSpPr>
          <p:cNvPr id="41" name="Text Placeholder 24">
            <a:extLst>
              <a:ext uri="{FF2B5EF4-FFF2-40B4-BE49-F238E27FC236}">
                <a16:creationId xmlns:a16="http://schemas.microsoft.com/office/drawing/2014/main" xmlns="" id="{E1C61752-F57C-4FBF-93F3-06F43CCA43C8}"/>
              </a:ext>
            </a:extLst>
          </p:cNvPr>
          <p:cNvSpPr>
            <a:spLocks noGrp="1"/>
          </p:cNvSpPr>
          <p:nvPr>
            <p:ph type="body" sz="quarter" idx="23" hasCustomPrompt="1"/>
          </p:nvPr>
        </p:nvSpPr>
        <p:spPr>
          <a:xfrm>
            <a:off x="1657040" y="5751926"/>
            <a:ext cx="8877920" cy="470478"/>
          </a:xfrm>
        </p:spPr>
        <p:txBody>
          <a:bodyPr>
            <a:normAutofit/>
          </a:bodyPr>
          <a:lstStyle>
            <a:lvl1pPr marL="0" indent="0" algn="ctr">
              <a:buNone/>
              <a:defRPr sz="1600" b="0">
                <a:solidFill>
                  <a:schemeClr val="accent4"/>
                </a:solidFill>
                <a:latin typeface="+mn-lt"/>
              </a:defRPr>
            </a:lvl1pPr>
          </a:lstStyle>
          <a:p>
            <a:pPr lvl="0"/>
            <a:r>
              <a:rPr lang="en-US" noProof="0"/>
              <a:t>Edit Master text styles</a:t>
            </a:r>
          </a:p>
        </p:txBody>
      </p:sp>
      <p:sp>
        <p:nvSpPr>
          <p:cNvPr id="42" name="Text Placeholder 24">
            <a:extLst>
              <a:ext uri="{FF2B5EF4-FFF2-40B4-BE49-F238E27FC236}">
                <a16:creationId xmlns:a16="http://schemas.microsoft.com/office/drawing/2014/main" xmlns="" id="{E0232175-FB97-4039-8136-B9DD27441C05}"/>
              </a:ext>
            </a:extLst>
          </p:cNvPr>
          <p:cNvSpPr>
            <a:spLocks noGrp="1"/>
          </p:cNvSpPr>
          <p:nvPr>
            <p:ph type="body" sz="quarter" idx="24" hasCustomPrompt="1"/>
          </p:nvPr>
        </p:nvSpPr>
        <p:spPr>
          <a:xfrm>
            <a:off x="4794791" y="5070254"/>
            <a:ext cx="2599199" cy="800100"/>
          </a:xfrm>
        </p:spPr>
        <p:txBody>
          <a:bodyPr>
            <a:normAutofit/>
          </a:bodyPr>
          <a:lstStyle>
            <a:lvl1pPr marL="0" indent="0">
              <a:buNone/>
              <a:defRPr sz="1600" b="0">
                <a:solidFill>
                  <a:schemeClr val="bg2"/>
                </a:solidFill>
                <a:latin typeface="+mn-lt"/>
              </a:defRPr>
            </a:lvl1pPr>
          </a:lstStyle>
          <a:p>
            <a:pPr lvl="0"/>
            <a:r>
              <a:rPr lang="en-US" noProof="0"/>
              <a:t>Edit Master text styles</a:t>
            </a:r>
          </a:p>
        </p:txBody>
      </p:sp>
      <p:sp>
        <p:nvSpPr>
          <p:cNvPr id="43" name="Text Placeholder 24">
            <a:extLst>
              <a:ext uri="{FF2B5EF4-FFF2-40B4-BE49-F238E27FC236}">
                <a16:creationId xmlns:a16="http://schemas.microsoft.com/office/drawing/2014/main" xmlns="" id="{6E5262C3-0603-403F-AB36-FB4EB9FC7BCB}"/>
              </a:ext>
            </a:extLst>
          </p:cNvPr>
          <p:cNvSpPr>
            <a:spLocks noGrp="1"/>
          </p:cNvSpPr>
          <p:nvPr>
            <p:ph type="body" sz="quarter" idx="25" hasCustomPrompt="1"/>
          </p:nvPr>
        </p:nvSpPr>
        <p:spPr>
          <a:xfrm>
            <a:off x="7890713" y="5070254"/>
            <a:ext cx="3712665" cy="800100"/>
          </a:xfrm>
        </p:spPr>
        <p:txBody>
          <a:bodyPr>
            <a:normAutofit/>
          </a:bodyPr>
          <a:lstStyle>
            <a:lvl1pPr marL="0" indent="0">
              <a:buNone/>
              <a:defRPr sz="1600" b="0">
                <a:solidFill>
                  <a:schemeClr val="bg2"/>
                </a:solidFill>
                <a:latin typeface="+mn-lt"/>
              </a:defRPr>
            </a:lvl1pPr>
          </a:lstStyle>
          <a:p>
            <a:pPr lvl="0"/>
            <a:r>
              <a:rPr lang="en-US" noProof="0"/>
              <a:t>Edit Master text styles</a:t>
            </a:r>
          </a:p>
        </p:txBody>
      </p:sp>
      <p:sp>
        <p:nvSpPr>
          <p:cNvPr id="44" name="Picture Placeholder 12">
            <a:extLst>
              <a:ext uri="{FF2B5EF4-FFF2-40B4-BE49-F238E27FC236}">
                <a16:creationId xmlns:a16="http://schemas.microsoft.com/office/drawing/2014/main" xmlns="" id="{D2FBACFC-8B68-4A37-95A4-26BE5A23D759}"/>
              </a:ext>
            </a:extLst>
          </p:cNvPr>
          <p:cNvSpPr>
            <a:spLocks noGrp="1"/>
          </p:cNvSpPr>
          <p:nvPr>
            <p:ph type="pic" sz="quarter" idx="37"/>
          </p:nvPr>
        </p:nvSpPr>
        <p:spPr>
          <a:xfrm>
            <a:off x="1020058" y="3976866"/>
            <a:ext cx="3273552" cy="1618488"/>
          </a:xfrm>
        </p:spPr>
        <p:txBody>
          <a:bodyPr anchor="ctr" anchorCtr="0">
            <a:noAutofit/>
          </a:bodyPr>
          <a:lstStyle>
            <a:lvl1pPr marL="0" indent="0" algn="ctr">
              <a:buNone/>
              <a:defRPr sz="1400">
                <a:solidFill>
                  <a:schemeClr val="bg1"/>
                </a:solidFill>
              </a:defRPr>
            </a:lvl1pPr>
          </a:lstStyle>
          <a:p>
            <a:r>
              <a:rPr lang="en-US" noProof="0" smtClean="0"/>
              <a:t>Click icon to add picture</a:t>
            </a:r>
            <a:endParaRPr lang="en-US" noProof="0" dirty="0"/>
          </a:p>
        </p:txBody>
      </p:sp>
      <p:sp>
        <p:nvSpPr>
          <p:cNvPr id="46" name="Picture Placeholder 12">
            <a:extLst>
              <a:ext uri="{FF2B5EF4-FFF2-40B4-BE49-F238E27FC236}">
                <a16:creationId xmlns:a16="http://schemas.microsoft.com/office/drawing/2014/main" xmlns="" id="{5A6A36C6-8489-4333-927A-141D8F98AE50}"/>
              </a:ext>
            </a:extLst>
          </p:cNvPr>
          <p:cNvSpPr>
            <a:spLocks noGrp="1"/>
          </p:cNvSpPr>
          <p:nvPr>
            <p:ph type="pic" sz="quarter" idx="43"/>
          </p:nvPr>
        </p:nvSpPr>
        <p:spPr>
          <a:xfrm>
            <a:off x="4794792" y="4041034"/>
            <a:ext cx="2599199" cy="896112"/>
          </a:xfrm>
        </p:spPr>
        <p:txBody>
          <a:bodyPr anchor="ctr" anchorCtr="0">
            <a:noAutofit/>
          </a:bodyPr>
          <a:lstStyle>
            <a:lvl1pPr marL="0" indent="0" algn="ctr">
              <a:buNone/>
              <a:defRPr sz="1400">
                <a:solidFill>
                  <a:schemeClr val="bg1"/>
                </a:solidFill>
              </a:defRPr>
            </a:lvl1pPr>
          </a:lstStyle>
          <a:p>
            <a:r>
              <a:rPr lang="en-US" noProof="0" smtClean="0"/>
              <a:t>Click icon to add picture</a:t>
            </a:r>
            <a:endParaRPr lang="en-US" noProof="0" dirty="0"/>
          </a:p>
        </p:txBody>
      </p:sp>
      <p:sp>
        <p:nvSpPr>
          <p:cNvPr id="47" name="Picture Placeholder 9">
            <a:extLst>
              <a:ext uri="{FF2B5EF4-FFF2-40B4-BE49-F238E27FC236}">
                <a16:creationId xmlns:a16="http://schemas.microsoft.com/office/drawing/2014/main" xmlns="" id="{BB2DF986-C446-4302-9099-B1512AD5D8CA}"/>
              </a:ext>
            </a:extLst>
          </p:cNvPr>
          <p:cNvSpPr>
            <a:spLocks noGrp="1"/>
          </p:cNvSpPr>
          <p:nvPr>
            <p:ph type="pic" sz="quarter" idx="44"/>
          </p:nvPr>
        </p:nvSpPr>
        <p:spPr>
          <a:xfrm>
            <a:off x="7876955" y="4041034"/>
            <a:ext cx="2599200" cy="896400"/>
          </a:xfrm>
        </p:spPr>
        <p:txBody>
          <a:bodyPr anchor="ctr" anchorCtr="0">
            <a:normAutofit/>
          </a:bodyPr>
          <a:lstStyle>
            <a:lvl1pPr marL="0" indent="0" algn="ctr">
              <a:buNone/>
              <a:defRPr sz="1400">
                <a:solidFill>
                  <a:schemeClr val="bg1"/>
                </a:solidFill>
              </a:defRPr>
            </a:lvl1pPr>
          </a:lstStyle>
          <a:p>
            <a:r>
              <a:rPr lang="en-US" noProof="0" smtClean="0"/>
              <a:t>Click icon to add picture</a:t>
            </a:r>
            <a:endParaRPr lang="en-US" noProof="0" dirty="0"/>
          </a:p>
        </p:txBody>
      </p:sp>
    </p:spTree>
    <p:extLst>
      <p:ext uri="{BB962C8B-B14F-4D97-AF65-F5344CB8AC3E}">
        <p14:creationId xmlns:p14="http://schemas.microsoft.com/office/powerpoint/2010/main" val="311389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FE88C711-3D16-496B-BF96-001A0C0A3AAF}"/>
              </a:ext>
              <a:ext uri="{C183D7F6-B498-43B3-948B-1728B52AA6E4}">
                <adec:decorative xmlns:adec="http://schemas.microsoft.com/office/drawing/2017/decorative" xmlns="" val="1"/>
              </a:ext>
            </a:extLst>
          </p:cNvPr>
          <p:cNvSpPr/>
          <p:nvPr userDrawn="1"/>
        </p:nvSpPr>
        <p:spPr>
          <a:xfrm>
            <a:off x="11682374" y="6430061"/>
            <a:ext cx="241402" cy="197510"/>
          </a:xfrm>
          <a:prstGeom prst="rect">
            <a:avLst/>
          </a:prstGeom>
          <a:noFill/>
          <a:ln w="12700" cap="flat">
            <a:noFill/>
            <a:prstDash val="solid"/>
            <a:miter/>
          </a:ln>
        </p:spPr>
        <p:txBody>
          <a:bodyPr rtlCol="0" anchor="ctr"/>
          <a:lstStyle/>
          <a:p>
            <a:pPr algn="l"/>
            <a:endParaRPr lang="en-US" noProof="0" dirty="0"/>
          </a:p>
        </p:txBody>
      </p:sp>
      <p:sp>
        <p:nvSpPr>
          <p:cNvPr id="10" name="Rectangle 9" descr="View of a lake and mountain range">
            <a:extLst>
              <a:ext uri="{FF2B5EF4-FFF2-40B4-BE49-F238E27FC236}">
                <a16:creationId xmlns:a16="http://schemas.microsoft.com/office/drawing/2014/main" xmlns=""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834F3F28-2A24-40B5-AC8C-5A53DC799A96}"/>
              </a:ext>
              <a:ext uri="{C183D7F6-B498-43B3-948B-1728B52AA6E4}">
                <adec:decorative xmlns:adec="http://schemas.microsoft.com/office/drawing/2017/decorative" xmlns="" val="1"/>
              </a:ext>
            </a:extLst>
          </p:cNvPr>
          <p:cNvSpPr/>
          <p:nvPr userDrawn="1"/>
        </p:nvSpPr>
        <p:spPr>
          <a:xfrm>
            <a:off x="129540" y="3410712"/>
            <a:ext cx="11932920" cy="3319272"/>
          </a:xfrm>
          <a:prstGeom prst="rect">
            <a:avLst/>
          </a:prstGeom>
          <a:gradFill flip="none" rotWithShape="1">
            <a:gsLst>
              <a:gs pos="0">
                <a:schemeClr val="accent2">
                  <a:alpha val="80000"/>
                </a:schemeClr>
              </a:gs>
              <a:gs pos="99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2" name="Title 1">
            <a:extLst>
              <a:ext uri="{FF2B5EF4-FFF2-40B4-BE49-F238E27FC236}">
                <a16:creationId xmlns:a16="http://schemas.microsoft.com/office/drawing/2014/main" xmlns="" id="{CF097552-E3A8-41F6-B00B-4A39A247AA0E}"/>
              </a:ext>
            </a:extLst>
          </p:cNvPr>
          <p:cNvSpPr>
            <a:spLocks noGrp="1"/>
          </p:cNvSpPr>
          <p:nvPr>
            <p:ph type="title" hasCustomPrompt="1"/>
          </p:nvPr>
        </p:nvSpPr>
        <p:spPr>
          <a:xfrm>
            <a:off x="838200" y="3981036"/>
            <a:ext cx="10515600" cy="782638"/>
          </a:xfrm>
        </p:spPr>
        <p:txBody>
          <a:bodyPr/>
          <a:lstStyle>
            <a:lvl1pPr algn="ctr">
              <a:defRPr>
                <a:solidFill>
                  <a:schemeClr val="bg1"/>
                </a:solidFill>
              </a:defRPr>
            </a:lvl1pPr>
          </a:lstStyle>
          <a:p>
            <a:r>
              <a:rPr lang="en-US" noProof="0"/>
              <a:t>DIVIDER SLIDE</a:t>
            </a:r>
          </a:p>
        </p:txBody>
      </p:sp>
      <p:sp>
        <p:nvSpPr>
          <p:cNvPr id="3" name="Slide Number Placeholder 2">
            <a:extLst>
              <a:ext uri="{FF2B5EF4-FFF2-40B4-BE49-F238E27FC236}">
                <a16:creationId xmlns:a16="http://schemas.microsoft.com/office/drawing/2014/main" xmlns="" id="{79D2C969-FCE5-427B-89DE-6A79722FB6FC}"/>
              </a:ext>
            </a:extLst>
          </p:cNvPr>
          <p:cNvSpPr>
            <a:spLocks noGrp="1"/>
          </p:cNvSpPr>
          <p:nvPr>
            <p:ph type="sldNum" sz="quarter" idx="10"/>
          </p:nvPr>
        </p:nvSpPr>
        <p:spPr/>
        <p:txBody>
          <a:bodyPr/>
          <a:lstStyle>
            <a:lvl1pPr>
              <a:defRPr b="1">
                <a:latin typeface="+mn-lt"/>
              </a:defRPr>
            </a:lvl1p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xmlns="" id="{95BAC97E-3C4E-4D04-8A57-DC61E07CB8FD}"/>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xmlns="" id="{E7822F33-D675-4E6C-BD09-D9C78365BB41}"/>
              </a:ext>
              <a:ext uri="{C183D7F6-B498-43B3-948B-1728B52AA6E4}">
                <adec:decorative xmlns:adec="http://schemas.microsoft.com/office/drawing/2017/decorative" xmlns="" val="1"/>
              </a:ext>
            </a:extLst>
          </p:cNvPr>
          <p:cNvSpPr/>
          <p:nvPr userDrawn="1"/>
        </p:nvSpPr>
        <p:spPr>
          <a:xfrm>
            <a:off x="4070604" y="4804366"/>
            <a:ext cx="4050792"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1" name="Text Placeholder 2">
            <a:extLst>
              <a:ext uri="{FF2B5EF4-FFF2-40B4-BE49-F238E27FC236}">
                <a16:creationId xmlns:a16="http://schemas.microsoft.com/office/drawing/2014/main" xmlns="" id="{F4F6DD4A-6071-4D11-ABDB-28EA5AC87154}"/>
              </a:ext>
            </a:extLst>
          </p:cNvPr>
          <p:cNvSpPr>
            <a:spLocks noGrp="1"/>
          </p:cNvSpPr>
          <p:nvPr>
            <p:ph type="body" idx="1" hasCustomPrompt="1"/>
          </p:nvPr>
        </p:nvSpPr>
        <p:spPr>
          <a:xfrm>
            <a:off x="831850" y="4942478"/>
            <a:ext cx="10515600" cy="459082"/>
          </a:xfrm>
        </p:spPr>
        <p:txBody>
          <a:bodyPr vert="horz" lIns="91440" tIns="45720" rIns="91440" bIns="45720" rtlCol="0">
            <a:normAutofit/>
          </a:bodyPr>
          <a:lstStyle>
            <a:lvl1pPr marL="0" indent="0" algn="ctr">
              <a:buFont typeface="Arial" panose="020B0604020202020204" pitchFamily="34" charset="0"/>
              <a:buNone/>
              <a:defRPr lang="en-US" sz="2300">
                <a:solidFill>
                  <a:schemeClr val="bg2"/>
                </a:solidFill>
              </a:defRPr>
            </a:lvl1pPr>
          </a:lstStyle>
          <a:p>
            <a:pPr marL="228600" lvl="0" indent="-228600" algn="ctr"/>
            <a:r>
              <a:rPr lang="en-US" noProof="0"/>
              <a:t>Edit Master text styles</a:t>
            </a:r>
          </a:p>
        </p:txBody>
      </p:sp>
    </p:spTree>
    <p:extLst>
      <p:ext uri="{BB962C8B-B14F-4D97-AF65-F5344CB8AC3E}">
        <p14:creationId xmlns:p14="http://schemas.microsoft.com/office/powerpoint/2010/main" val="3823477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10" name="Rectangle 9" descr="View of a lake with pine trees and mountain range">
            <a:extLst>
              <a:ext uri="{FF2B5EF4-FFF2-40B4-BE49-F238E27FC236}">
                <a16:creationId xmlns:a16="http://schemas.microsoft.com/office/drawing/2014/main" xmlns=""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834F3F28-2A24-40B5-AC8C-5A53DC799A96}"/>
              </a:ext>
              <a:ext uri="{C183D7F6-B498-43B3-948B-1728B52AA6E4}">
                <adec:decorative xmlns:adec="http://schemas.microsoft.com/office/drawing/2017/decorative" xmlns="" val="1"/>
              </a:ext>
            </a:extLst>
          </p:cNvPr>
          <p:cNvSpPr/>
          <p:nvPr userDrawn="1"/>
        </p:nvSpPr>
        <p:spPr>
          <a:xfrm>
            <a:off x="129540" y="128016"/>
            <a:ext cx="6858000"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2" name="Title 1">
            <a:extLst>
              <a:ext uri="{FF2B5EF4-FFF2-40B4-BE49-F238E27FC236}">
                <a16:creationId xmlns:a16="http://schemas.microsoft.com/office/drawing/2014/main" xmlns="" id="{CF097552-E3A8-41F6-B00B-4A39A247AA0E}"/>
              </a:ext>
            </a:extLst>
          </p:cNvPr>
          <p:cNvSpPr>
            <a:spLocks noGrp="1"/>
          </p:cNvSpPr>
          <p:nvPr>
            <p:ph type="title" hasCustomPrompt="1"/>
          </p:nvPr>
        </p:nvSpPr>
        <p:spPr>
          <a:xfrm>
            <a:off x="841248" y="1169256"/>
            <a:ext cx="5285914" cy="782638"/>
          </a:xfrm>
        </p:spPr>
        <p:txBody>
          <a:bodyPr/>
          <a:lstStyle>
            <a:lvl1pPr algn="l">
              <a:defRPr>
                <a:solidFill>
                  <a:schemeClr val="bg1"/>
                </a:solidFill>
              </a:defRPr>
            </a:lvl1pPr>
          </a:lstStyle>
          <a:p>
            <a:r>
              <a:rPr lang="en-US" noProof="0"/>
              <a:t>TEXT LAYOUT 1</a:t>
            </a:r>
          </a:p>
        </p:txBody>
      </p:sp>
      <p:sp>
        <p:nvSpPr>
          <p:cNvPr id="3" name="Slide Number Placeholder 2">
            <a:extLst>
              <a:ext uri="{FF2B5EF4-FFF2-40B4-BE49-F238E27FC236}">
                <a16:creationId xmlns:a16="http://schemas.microsoft.com/office/drawing/2014/main" xmlns=""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xmlns="" id="{95BAC97E-3C4E-4D04-8A57-DC61E07CB8FD}"/>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2" name="Text Placeholder 17">
            <a:extLst>
              <a:ext uri="{FF2B5EF4-FFF2-40B4-BE49-F238E27FC236}">
                <a16:creationId xmlns:a16="http://schemas.microsoft.com/office/drawing/2014/main" xmlns="" id="{028AD4F5-2320-4533-9EC4-9832091E65CB}"/>
              </a:ext>
            </a:extLst>
          </p:cNvPr>
          <p:cNvSpPr>
            <a:spLocks noGrp="1"/>
          </p:cNvSpPr>
          <p:nvPr>
            <p:ph type="body" sz="quarter" idx="13" hasCustomPrompt="1"/>
          </p:nvPr>
        </p:nvSpPr>
        <p:spPr>
          <a:xfrm>
            <a:off x="841248" y="2136036"/>
            <a:ext cx="5285914" cy="857098"/>
          </a:xfrm>
        </p:spPr>
        <p:txBody>
          <a:bodyPr>
            <a:normAutofit/>
          </a:bodyPr>
          <a:lstStyle>
            <a:lvl1pPr marL="0" indent="0" algn="l">
              <a:buNone/>
              <a:defRPr sz="2300">
                <a:solidFill>
                  <a:schemeClr val="bg2"/>
                </a:solidFill>
              </a:defRPr>
            </a:lvl1pPr>
            <a:lvl2pPr>
              <a:defRPr sz="1800"/>
            </a:lvl2pPr>
            <a:lvl3pPr>
              <a:defRPr sz="1800"/>
            </a:lvl3pPr>
            <a:lvl4pPr>
              <a:defRPr sz="1800"/>
            </a:lvl4pPr>
            <a:lvl5pPr>
              <a:defRPr sz="1800"/>
            </a:lvl5pPr>
          </a:lstStyle>
          <a:p>
            <a:pPr lvl="0"/>
            <a:r>
              <a:rPr lang="en-US" noProof="0"/>
              <a:t>Edit master text styles</a:t>
            </a:r>
          </a:p>
        </p:txBody>
      </p:sp>
      <p:sp>
        <p:nvSpPr>
          <p:cNvPr id="13" name="Rectangle 12">
            <a:extLst>
              <a:ext uri="{FF2B5EF4-FFF2-40B4-BE49-F238E27FC236}">
                <a16:creationId xmlns:a16="http://schemas.microsoft.com/office/drawing/2014/main" xmlns="" id="{E7822F33-D675-4E6C-BD09-D9C78365BB41}"/>
              </a:ext>
              <a:ext uri="{C183D7F6-B498-43B3-948B-1728B52AA6E4}">
                <adec:decorative xmlns:adec="http://schemas.microsoft.com/office/drawing/2017/decorative" xmlns="" val="1"/>
              </a:ext>
            </a:extLst>
          </p:cNvPr>
          <p:cNvSpPr/>
          <p:nvPr userDrawn="1"/>
        </p:nvSpPr>
        <p:spPr>
          <a:xfrm>
            <a:off x="915026" y="1992586"/>
            <a:ext cx="442800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4" name="Text Placeholder 14">
            <a:extLst>
              <a:ext uri="{FF2B5EF4-FFF2-40B4-BE49-F238E27FC236}">
                <a16:creationId xmlns:a16="http://schemas.microsoft.com/office/drawing/2014/main" xmlns="" id="{302F0820-F94A-40EF-B3BE-26CD0CB55173}"/>
              </a:ext>
            </a:extLst>
          </p:cNvPr>
          <p:cNvSpPr>
            <a:spLocks noGrp="1"/>
          </p:cNvSpPr>
          <p:nvPr>
            <p:ph type="body" sz="quarter" idx="15" hasCustomPrompt="1"/>
          </p:nvPr>
        </p:nvSpPr>
        <p:spPr>
          <a:xfrm>
            <a:off x="838199" y="3100269"/>
            <a:ext cx="5288963" cy="2588637"/>
          </a:xfrm>
        </p:spPr>
        <p:txBody>
          <a:bodyPr lIns="0">
            <a:normAutofit/>
          </a:bodyPr>
          <a:lstStyle>
            <a:lvl1pPr marL="180000" indent="-180000">
              <a:spcBef>
                <a:spcPts val="600"/>
              </a:spcBef>
              <a:buClr>
                <a:schemeClr val="bg2"/>
              </a:buClr>
              <a:buFont typeface="Arial" panose="020B0604020202020204" pitchFamily="34" charset="0"/>
              <a:buChar char="•"/>
              <a:defRPr sz="1600" b="0" i="0">
                <a:solidFill>
                  <a:schemeClr val="bg1"/>
                </a:solidFill>
              </a:defRPr>
            </a:lvl1pPr>
          </a:lstStyle>
          <a:p>
            <a:pPr lvl="0"/>
            <a:r>
              <a:rPr lang="en-US" noProof="0"/>
              <a:t>Edit Master text styles</a:t>
            </a:r>
          </a:p>
        </p:txBody>
      </p:sp>
    </p:spTree>
    <p:extLst>
      <p:ext uri="{BB962C8B-B14F-4D97-AF65-F5344CB8AC3E}">
        <p14:creationId xmlns:p14="http://schemas.microsoft.com/office/powerpoint/2010/main" val="3721395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10" name="Rectangle 9" descr="Close up view of lake edge with mountain range background">
            <a:extLst>
              <a:ext uri="{FF2B5EF4-FFF2-40B4-BE49-F238E27FC236}">
                <a16:creationId xmlns:a16="http://schemas.microsoft.com/office/drawing/2014/main" xmlns=""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834F3F28-2A24-40B5-AC8C-5A53DC799A96}"/>
              </a:ext>
              <a:ext uri="{C183D7F6-B498-43B3-948B-1728B52AA6E4}">
                <adec:decorative xmlns:adec="http://schemas.microsoft.com/office/drawing/2017/decorative" xmlns="" val="1"/>
              </a:ext>
            </a:extLst>
          </p:cNvPr>
          <p:cNvSpPr/>
          <p:nvPr userDrawn="1"/>
        </p:nvSpPr>
        <p:spPr>
          <a:xfrm>
            <a:off x="129540" y="128016"/>
            <a:ext cx="11932920" cy="3319272"/>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2" name="Title 1">
            <a:extLst>
              <a:ext uri="{FF2B5EF4-FFF2-40B4-BE49-F238E27FC236}">
                <a16:creationId xmlns:a16="http://schemas.microsoft.com/office/drawing/2014/main" xmlns="" id="{CF097552-E3A8-41F6-B00B-4A39A247AA0E}"/>
              </a:ext>
            </a:extLst>
          </p:cNvPr>
          <p:cNvSpPr>
            <a:spLocks noGrp="1"/>
          </p:cNvSpPr>
          <p:nvPr>
            <p:ph type="title" hasCustomPrompt="1"/>
          </p:nvPr>
        </p:nvSpPr>
        <p:spPr>
          <a:xfrm>
            <a:off x="841248" y="1093460"/>
            <a:ext cx="5320386" cy="782638"/>
          </a:xfrm>
        </p:spPr>
        <p:txBody>
          <a:bodyPr/>
          <a:lstStyle>
            <a:lvl1pPr algn="l">
              <a:defRPr>
                <a:solidFill>
                  <a:schemeClr val="bg1"/>
                </a:solidFill>
              </a:defRPr>
            </a:lvl1pPr>
          </a:lstStyle>
          <a:p>
            <a:r>
              <a:rPr lang="en-US" noProof="0"/>
              <a:t>TEXT LAYOUT 2</a:t>
            </a:r>
          </a:p>
        </p:txBody>
      </p:sp>
      <p:sp>
        <p:nvSpPr>
          <p:cNvPr id="3" name="Slide Number Placeholder 2">
            <a:extLst>
              <a:ext uri="{FF2B5EF4-FFF2-40B4-BE49-F238E27FC236}">
                <a16:creationId xmlns:a16="http://schemas.microsoft.com/office/drawing/2014/main" xmlns=""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xmlns="" id="{95BAC97E-3C4E-4D04-8A57-DC61E07CB8FD}"/>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2" name="Text Placeholder 17">
            <a:extLst>
              <a:ext uri="{FF2B5EF4-FFF2-40B4-BE49-F238E27FC236}">
                <a16:creationId xmlns:a16="http://schemas.microsoft.com/office/drawing/2014/main" xmlns="" id="{028AD4F5-2320-4533-9EC4-9832091E65CB}"/>
              </a:ext>
            </a:extLst>
          </p:cNvPr>
          <p:cNvSpPr>
            <a:spLocks noGrp="1"/>
          </p:cNvSpPr>
          <p:nvPr>
            <p:ph type="body" sz="quarter" idx="13" hasCustomPrompt="1"/>
          </p:nvPr>
        </p:nvSpPr>
        <p:spPr>
          <a:xfrm>
            <a:off x="841248" y="2060240"/>
            <a:ext cx="5320386" cy="882524"/>
          </a:xfrm>
        </p:spPr>
        <p:txBody>
          <a:bodyPr>
            <a:normAutofit/>
          </a:bodyPr>
          <a:lstStyle>
            <a:lvl1pPr marL="0" indent="0" algn="l">
              <a:buNone/>
              <a:defRPr sz="2300">
                <a:solidFill>
                  <a:schemeClr val="bg2"/>
                </a:solidFill>
              </a:defRPr>
            </a:lvl1pPr>
            <a:lvl2pPr>
              <a:defRPr sz="1800"/>
            </a:lvl2pPr>
            <a:lvl3pPr>
              <a:defRPr sz="1800"/>
            </a:lvl3pPr>
            <a:lvl4pPr>
              <a:defRPr sz="1800"/>
            </a:lvl4pPr>
            <a:lvl5pPr>
              <a:defRPr sz="1800"/>
            </a:lvl5pPr>
          </a:lstStyle>
          <a:p>
            <a:pPr lvl="0"/>
            <a:r>
              <a:rPr lang="en-US" noProof="0"/>
              <a:t>Edit master text styles</a:t>
            </a:r>
          </a:p>
        </p:txBody>
      </p:sp>
      <p:sp>
        <p:nvSpPr>
          <p:cNvPr id="13" name="Rectangle 12">
            <a:extLst>
              <a:ext uri="{FF2B5EF4-FFF2-40B4-BE49-F238E27FC236}">
                <a16:creationId xmlns:a16="http://schemas.microsoft.com/office/drawing/2014/main" xmlns="" id="{E7822F33-D675-4E6C-BD09-D9C78365BB41}"/>
              </a:ext>
              <a:ext uri="{C183D7F6-B498-43B3-948B-1728B52AA6E4}">
                <adec:decorative xmlns:adec="http://schemas.microsoft.com/office/drawing/2017/decorative" xmlns="" val="1"/>
              </a:ext>
            </a:extLst>
          </p:cNvPr>
          <p:cNvSpPr/>
          <p:nvPr userDrawn="1"/>
        </p:nvSpPr>
        <p:spPr>
          <a:xfrm>
            <a:off x="914693" y="1916790"/>
            <a:ext cx="450000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1" name="Text Placeholder 14">
            <a:extLst>
              <a:ext uri="{FF2B5EF4-FFF2-40B4-BE49-F238E27FC236}">
                <a16:creationId xmlns:a16="http://schemas.microsoft.com/office/drawing/2014/main" xmlns="" id="{4B6CBCCA-9781-462D-AF43-C6AAE3D1AAA9}"/>
              </a:ext>
            </a:extLst>
          </p:cNvPr>
          <p:cNvSpPr>
            <a:spLocks noGrp="1"/>
          </p:cNvSpPr>
          <p:nvPr>
            <p:ph type="body" sz="quarter" idx="15" hasCustomPrompt="1"/>
          </p:nvPr>
        </p:nvSpPr>
        <p:spPr>
          <a:xfrm>
            <a:off x="6817897" y="1125545"/>
            <a:ext cx="4707842" cy="1849304"/>
          </a:xfrm>
        </p:spPr>
        <p:txBody>
          <a:bodyPr>
            <a:normAutofit/>
          </a:bodyPr>
          <a:lstStyle>
            <a:lvl1pPr marL="180000" indent="-180000">
              <a:spcBef>
                <a:spcPts val="600"/>
              </a:spcBef>
              <a:buClr>
                <a:schemeClr val="bg2"/>
              </a:buClr>
              <a:buFont typeface="Arial" panose="020B0604020202020204" pitchFamily="34" charset="0"/>
              <a:buChar char="•"/>
              <a:defRPr sz="1600" b="0" i="0">
                <a:solidFill>
                  <a:schemeClr val="bg1"/>
                </a:solidFill>
              </a:defRPr>
            </a:lvl1pPr>
          </a:lstStyle>
          <a:p>
            <a:pPr lvl="0"/>
            <a:r>
              <a:rPr lang="en-US" noProof="0"/>
              <a:t>Edit Master text styles</a:t>
            </a:r>
          </a:p>
        </p:txBody>
      </p:sp>
    </p:spTree>
    <p:extLst>
      <p:ext uri="{BB962C8B-B14F-4D97-AF65-F5344CB8AC3E}">
        <p14:creationId xmlns:p14="http://schemas.microsoft.com/office/powerpoint/2010/main" val="2599193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Section Layout">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xmlns="" id="{EC40FB52-44A8-43D1-8B33-F4E55A83AC38}"/>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164ACA68-1C2C-4C4D-9CB4-1C8BF3E03F57}"/>
              </a:ext>
              <a:ext uri="{C183D7F6-B498-43B3-948B-1728B52AA6E4}">
                <adec:decorative xmlns:adec="http://schemas.microsoft.com/office/drawing/2017/decorative" xmlns="" val="1"/>
              </a:ext>
            </a:extLst>
          </p:cNvPr>
          <p:cNvSpPr/>
          <p:nvPr userDrawn="1"/>
        </p:nvSpPr>
        <p:spPr>
          <a:xfrm>
            <a:off x="129540" y="128016"/>
            <a:ext cx="11932920" cy="6601968"/>
          </a:xfrm>
          <a:prstGeom prst="rect">
            <a:avLst/>
          </a:prstGeom>
          <a:gradFill flip="none" rotWithShape="1">
            <a:gsLst>
              <a:gs pos="0">
                <a:schemeClr val="accent2">
                  <a:alpha val="80000"/>
                </a:schemeClr>
              </a:gs>
              <a:gs pos="99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D8A140A0-8435-451E-9A8E-9C33B97E1B11}"/>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3BDD90A-F598-4982-8244-00A2189F77BD}"/>
              </a:ext>
            </a:extLst>
          </p:cNvPr>
          <p:cNvSpPr>
            <a:spLocks noGrp="1"/>
          </p:cNvSpPr>
          <p:nvPr>
            <p:ph type="ftr" sz="quarter" idx="12"/>
          </p:nvPr>
        </p:nvSpPr>
        <p:spPr/>
        <p:txBody>
          <a:bodyPr/>
          <a:lstStyle/>
          <a:p>
            <a:r>
              <a:rPr lang="en-US" noProof="0" dirty="0"/>
              <a:t>ADD A FOOTER</a:t>
            </a:r>
          </a:p>
        </p:txBody>
      </p:sp>
      <p:sp>
        <p:nvSpPr>
          <p:cNvPr id="8" name="Text Placeholder 2">
            <a:extLst>
              <a:ext uri="{FF2B5EF4-FFF2-40B4-BE49-F238E27FC236}">
                <a16:creationId xmlns:a16="http://schemas.microsoft.com/office/drawing/2014/main" xmlns="" id="{03373955-AB5B-4186-8098-9DBA0AB2650E}"/>
              </a:ext>
            </a:extLst>
          </p:cNvPr>
          <p:cNvSpPr>
            <a:spLocks noGrp="1"/>
          </p:cNvSpPr>
          <p:nvPr>
            <p:ph type="body" idx="1" hasCustomPrompt="1"/>
          </p:nvPr>
        </p:nvSpPr>
        <p:spPr>
          <a:xfrm>
            <a:off x="1159649" y="2738211"/>
            <a:ext cx="4183650" cy="454353"/>
          </a:xfrm>
        </p:spPr>
        <p:txBody>
          <a:bodyPr>
            <a:noAutofit/>
          </a:bodyPr>
          <a:lstStyle>
            <a:lvl1pPr marL="0" indent="0">
              <a:buNone/>
              <a:defRPr sz="3000" b="0">
                <a:solidFill>
                  <a:schemeClr val="bg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Section 1 title</a:t>
            </a:r>
          </a:p>
        </p:txBody>
      </p:sp>
      <p:sp>
        <p:nvSpPr>
          <p:cNvPr id="9" name="Text Placeholder 26">
            <a:extLst>
              <a:ext uri="{FF2B5EF4-FFF2-40B4-BE49-F238E27FC236}">
                <a16:creationId xmlns:a16="http://schemas.microsoft.com/office/drawing/2014/main" xmlns="" id="{B534F865-65DF-4129-9CE5-414E24937576}"/>
              </a:ext>
            </a:extLst>
          </p:cNvPr>
          <p:cNvSpPr>
            <a:spLocks noGrp="1"/>
          </p:cNvSpPr>
          <p:nvPr>
            <p:ph type="body" sz="quarter" idx="16" hasCustomPrompt="1"/>
          </p:nvPr>
        </p:nvSpPr>
        <p:spPr>
          <a:xfrm>
            <a:off x="838201" y="1835244"/>
            <a:ext cx="10515599" cy="629105"/>
          </a:xfrm>
        </p:spPr>
        <p:txBody>
          <a:bodyPr lIns="0" rIns="0">
            <a:noAutofit/>
          </a:bodyPr>
          <a:lstStyle>
            <a:lvl1pPr marL="0" indent="0" algn="ctr">
              <a:buNone/>
              <a:defRPr sz="2300" b="0" i="0">
                <a:solidFill>
                  <a:schemeClr val="bg2"/>
                </a:solidFill>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Edit master text styles</a:t>
            </a:r>
          </a:p>
        </p:txBody>
      </p:sp>
      <p:sp>
        <p:nvSpPr>
          <p:cNvPr id="10" name="Text Placeholder 2">
            <a:extLst>
              <a:ext uri="{FF2B5EF4-FFF2-40B4-BE49-F238E27FC236}">
                <a16:creationId xmlns:a16="http://schemas.microsoft.com/office/drawing/2014/main" xmlns="" id="{23A3472E-32B4-4CAD-B5D0-420AA3FB4CE3}"/>
              </a:ext>
            </a:extLst>
          </p:cNvPr>
          <p:cNvSpPr>
            <a:spLocks noGrp="1"/>
          </p:cNvSpPr>
          <p:nvPr>
            <p:ph type="body" idx="18" hasCustomPrompt="1"/>
          </p:nvPr>
        </p:nvSpPr>
        <p:spPr>
          <a:xfrm>
            <a:off x="6627121" y="2738211"/>
            <a:ext cx="4183650" cy="454353"/>
          </a:xfrm>
        </p:spPr>
        <p:txBody>
          <a:bodyPr>
            <a:noAutofit/>
          </a:bodyPr>
          <a:lstStyle>
            <a:lvl1pPr marL="0" indent="0">
              <a:buNone/>
              <a:defRPr sz="3000" b="0">
                <a:solidFill>
                  <a:schemeClr val="bg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Section 2 title</a:t>
            </a:r>
          </a:p>
        </p:txBody>
      </p:sp>
      <p:sp>
        <p:nvSpPr>
          <p:cNvPr id="11" name="Text Placeholder 26">
            <a:extLst>
              <a:ext uri="{FF2B5EF4-FFF2-40B4-BE49-F238E27FC236}">
                <a16:creationId xmlns:a16="http://schemas.microsoft.com/office/drawing/2014/main" xmlns="" id="{1AEED068-3EA0-4BF4-875C-02473E9EB0CC}"/>
              </a:ext>
            </a:extLst>
          </p:cNvPr>
          <p:cNvSpPr>
            <a:spLocks noGrp="1"/>
          </p:cNvSpPr>
          <p:nvPr>
            <p:ph type="body" sz="quarter" idx="20" hasCustomPrompt="1"/>
          </p:nvPr>
        </p:nvSpPr>
        <p:spPr>
          <a:xfrm>
            <a:off x="1159649" y="3428501"/>
            <a:ext cx="4365625" cy="2333625"/>
          </a:xfrm>
        </p:spPr>
        <p:txBody>
          <a:bodyPr>
            <a:normAutofit/>
          </a:bodyPr>
          <a:lstStyle>
            <a:lvl1pPr marL="180000" indent="-180000">
              <a:spcBef>
                <a:spcPts val="600"/>
              </a:spcBef>
              <a:buClr>
                <a:schemeClr val="bg2"/>
              </a:buClr>
              <a:defRPr sz="1600">
                <a:solidFill>
                  <a:schemeClr val="bg1"/>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noProof="0"/>
              <a:t>Edit Master text styles</a:t>
            </a:r>
          </a:p>
        </p:txBody>
      </p:sp>
      <p:sp>
        <p:nvSpPr>
          <p:cNvPr id="12" name="Text Placeholder 26">
            <a:extLst>
              <a:ext uri="{FF2B5EF4-FFF2-40B4-BE49-F238E27FC236}">
                <a16:creationId xmlns:a16="http://schemas.microsoft.com/office/drawing/2014/main" xmlns="" id="{3590B9DA-A2DF-4AE1-9A98-C7B84F48C3A9}"/>
              </a:ext>
            </a:extLst>
          </p:cNvPr>
          <p:cNvSpPr>
            <a:spLocks noGrp="1"/>
          </p:cNvSpPr>
          <p:nvPr>
            <p:ph type="body" sz="quarter" idx="21" hasCustomPrompt="1"/>
          </p:nvPr>
        </p:nvSpPr>
        <p:spPr>
          <a:xfrm>
            <a:off x="6627121" y="3428501"/>
            <a:ext cx="4365625" cy="2333625"/>
          </a:xfrm>
        </p:spPr>
        <p:txBody>
          <a:bodyPr>
            <a:normAutofit/>
          </a:bodyPr>
          <a:lstStyle>
            <a:lvl1pPr marL="180000" indent="-180000">
              <a:spcBef>
                <a:spcPts val="600"/>
              </a:spcBef>
              <a:buClr>
                <a:schemeClr val="bg2"/>
              </a:buClr>
              <a:defRPr sz="1600">
                <a:solidFill>
                  <a:schemeClr val="bg1"/>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noProof="0"/>
              <a:t>Edit Master text styles</a:t>
            </a:r>
          </a:p>
        </p:txBody>
      </p:sp>
      <p:sp>
        <p:nvSpPr>
          <p:cNvPr id="14" name="Title 1">
            <a:extLst>
              <a:ext uri="{FF2B5EF4-FFF2-40B4-BE49-F238E27FC236}">
                <a16:creationId xmlns:a16="http://schemas.microsoft.com/office/drawing/2014/main" xmlns="" id="{4510C334-F1CE-4CEF-ADC6-D1BADB9947D6}"/>
              </a:ext>
            </a:extLst>
          </p:cNvPr>
          <p:cNvSpPr>
            <a:spLocks noGrp="1"/>
          </p:cNvSpPr>
          <p:nvPr>
            <p:ph type="title" hasCustomPrompt="1"/>
          </p:nvPr>
        </p:nvSpPr>
        <p:spPr>
          <a:xfrm>
            <a:off x="838200" y="557629"/>
            <a:ext cx="10515600" cy="1325563"/>
          </a:xfrm>
        </p:spPr>
        <p:txBody>
          <a:bodyPr lIns="0" rIns="0"/>
          <a:lstStyle>
            <a:lvl1pPr algn="ctr">
              <a:defRPr>
                <a:solidFill>
                  <a:schemeClr val="bg1"/>
                </a:solidFill>
              </a:defRPr>
            </a:lvl1pPr>
          </a:lstStyle>
          <a:p>
            <a:r>
              <a:rPr lang="en-US" noProof="0"/>
              <a:t>COMPARISON</a:t>
            </a:r>
          </a:p>
        </p:txBody>
      </p:sp>
      <p:sp>
        <p:nvSpPr>
          <p:cNvPr id="15" name="Oval 14">
            <a:extLst>
              <a:ext uri="{FF2B5EF4-FFF2-40B4-BE49-F238E27FC236}">
                <a16:creationId xmlns:a16="http://schemas.microsoft.com/office/drawing/2014/main" xmlns="" id="{B6E88236-C248-4008-9619-75BCE6D3401C}"/>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8" name="Rectangle 17">
            <a:extLst>
              <a:ext uri="{FF2B5EF4-FFF2-40B4-BE49-F238E27FC236}">
                <a16:creationId xmlns:a16="http://schemas.microsoft.com/office/drawing/2014/main" xmlns="" id="{2D3F74C5-9ADD-4AE3-BCA5-88726CC2A1A3}"/>
              </a:ext>
              <a:ext uri="{C183D7F6-B498-43B3-948B-1728B52AA6E4}">
                <adec:decorative xmlns:adec="http://schemas.microsoft.com/office/drawing/2017/decorative" xmlns="" val="1"/>
              </a:ext>
            </a:extLst>
          </p:cNvPr>
          <p:cNvSpPr/>
          <p:nvPr userDrawn="1"/>
        </p:nvSpPr>
        <p:spPr>
          <a:xfrm>
            <a:off x="4111752" y="1667974"/>
            <a:ext cx="3968496" cy="36576"/>
          </a:xfrm>
          <a:prstGeom prst="rect">
            <a:avLst/>
          </a:prstGeom>
          <a:solidFill>
            <a:schemeClr val="bg2"/>
          </a:solidFill>
          <a:ln w="12700" cap="flat">
            <a:noFill/>
            <a:prstDash val="solid"/>
            <a:miter/>
          </a:ln>
        </p:spPr>
        <p:txBody>
          <a:bodyPr rtlCol="0" anchor="ctr"/>
          <a:lstStyle/>
          <a:p>
            <a:pPr algn="l"/>
            <a:endParaRPr lang="en-US" noProof="0" dirty="0"/>
          </a:p>
        </p:txBody>
      </p:sp>
    </p:spTree>
    <p:extLst>
      <p:ext uri="{BB962C8B-B14F-4D97-AF65-F5344CB8AC3E}">
        <p14:creationId xmlns:p14="http://schemas.microsoft.com/office/powerpoint/2010/main" val="3450372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Layout">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xmlns="" id="{EC40FB52-44A8-43D1-8B33-F4E55A83AC38}"/>
              </a:ext>
            </a:extLst>
          </p:cNvPr>
          <p:cNvSpPr/>
          <p:nvPr userDrawn="1"/>
        </p:nvSpPr>
        <p:spPr>
          <a:xfrm>
            <a:off x="129540" y="128016"/>
            <a:ext cx="11932920" cy="6601968"/>
          </a:xfrm>
          <a:prstGeom prst="rect">
            <a:avLst/>
          </a:prstGeom>
          <a:blipFill>
            <a:blip r:embed="rId2"/>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164ACA68-1C2C-4C4D-9CB4-1C8BF3E03F57}"/>
              </a:ext>
              <a:ext uri="{C183D7F6-B498-43B3-948B-1728B52AA6E4}">
                <adec:decorative xmlns:adec="http://schemas.microsoft.com/office/drawing/2017/decorative" xmlns="" val="1"/>
              </a:ext>
            </a:extLst>
          </p:cNvPr>
          <p:cNvSpPr/>
          <p:nvPr userDrawn="1"/>
        </p:nvSpPr>
        <p:spPr>
          <a:xfrm>
            <a:off x="129540" y="128016"/>
            <a:ext cx="11932920" cy="6601968"/>
          </a:xfrm>
          <a:prstGeom prst="rect">
            <a:avLst/>
          </a:prstGeom>
          <a:gradFill flip="none" rotWithShape="1">
            <a:gsLst>
              <a:gs pos="0">
                <a:schemeClr val="accent2">
                  <a:alpha val="80000"/>
                </a:schemeClr>
              </a:gs>
              <a:gs pos="100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D8A140A0-8435-451E-9A8E-9C33B97E1B11}"/>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3BDD90A-F598-4982-8244-00A2189F77BD}"/>
              </a:ext>
            </a:extLst>
          </p:cNvPr>
          <p:cNvSpPr>
            <a:spLocks noGrp="1"/>
          </p:cNvSpPr>
          <p:nvPr>
            <p:ph type="ftr" sz="quarter" idx="12"/>
          </p:nvPr>
        </p:nvSpPr>
        <p:spPr/>
        <p:txBody>
          <a:bodyPr/>
          <a:lstStyle/>
          <a:p>
            <a:r>
              <a:rPr lang="en-US" noProof="0" dirty="0"/>
              <a:t>ADD A FOOTER</a:t>
            </a:r>
          </a:p>
        </p:txBody>
      </p:sp>
      <p:sp>
        <p:nvSpPr>
          <p:cNvPr id="9" name="Text Placeholder 26">
            <a:extLst>
              <a:ext uri="{FF2B5EF4-FFF2-40B4-BE49-F238E27FC236}">
                <a16:creationId xmlns:a16="http://schemas.microsoft.com/office/drawing/2014/main" xmlns="" id="{B534F865-65DF-4129-9CE5-414E24937576}"/>
              </a:ext>
            </a:extLst>
          </p:cNvPr>
          <p:cNvSpPr>
            <a:spLocks noGrp="1"/>
          </p:cNvSpPr>
          <p:nvPr>
            <p:ph type="body" sz="quarter" idx="16" hasCustomPrompt="1"/>
          </p:nvPr>
        </p:nvSpPr>
        <p:spPr>
          <a:xfrm>
            <a:off x="841248" y="3359239"/>
            <a:ext cx="4357688" cy="2252574"/>
          </a:xfrm>
        </p:spPr>
        <p:txBody>
          <a:bodyPr lIns="0" rIns="0">
            <a:noAutofit/>
          </a:bodyPr>
          <a:lstStyle>
            <a:lvl1pPr marL="0" indent="0" algn="l">
              <a:buNone/>
              <a:defRPr sz="2300" b="0" i="0">
                <a:solidFill>
                  <a:schemeClr val="bg2"/>
                </a:solidFill>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Edit master text styles</a:t>
            </a:r>
          </a:p>
        </p:txBody>
      </p:sp>
      <p:sp>
        <p:nvSpPr>
          <p:cNvPr id="14" name="Title 1">
            <a:extLst>
              <a:ext uri="{FF2B5EF4-FFF2-40B4-BE49-F238E27FC236}">
                <a16:creationId xmlns:a16="http://schemas.microsoft.com/office/drawing/2014/main" xmlns="" id="{4510C334-F1CE-4CEF-ADC6-D1BADB9947D6}"/>
              </a:ext>
            </a:extLst>
          </p:cNvPr>
          <p:cNvSpPr>
            <a:spLocks noGrp="1"/>
          </p:cNvSpPr>
          <p:nvPr>
            <p:ph type="title" hasCustomPrompt="1"/>
          </p:nvPr>
        </p:nvSpPr>
        <p:spPr>
          <a:xfrm>
            <a:off x="841248" y="2081624"/>
            <a:ext cx="4357688" cy="1325563"/>
          </a:xfrm>
        </p:spPr>
        <p:txBody>
          <a:bodyPr lIns="0" rIns="0"/>
          <a:lstStyle>
            <a:lvl1pPr algn="l">
              <a:defRPr>
                <a:solidFill>
                  <a:schemeClr val="bg1"/>
                </a:solidFill>
              </a:defRPr>
            </a:lvl1pPr>
          </a:lstStyle>
          <a:p>
            <a:r>
              <a:rPr lang="en-US" noProof="0"/>
              <a:t>CHART SLIDE</a:t>
            </a:r>
          </a:p>
        </p:txBody>
      </p:sp>
      <p:sp>
        <p:nvSpPr>
          <p:cNvPr id="15" name="Oval 14">
            <a:extLst>
              <a:ext uri="{FF2B5EF4-FFF2-40B4-BE49-F238E27FC236}">
                <a16:creationId xmlns:a16="http://schemas.microsoft.com/office/drawing/2014/main" xmlns="" id="{B6E88236-C248-4008-9619-75BCE6D3401C}"/>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8" name="Rectangle 17">
            <a:extLst>
              <a:ext uri="{FF2B5EF4-FFF2-40B4-BE49-F238E27FC236}">
                <a16:creationId xmlns:a16="http://schemas.microsoft.com/office/drawing/2014/main" xmlns="" id="{2D3F74C5-9ADD-4AE3-BCA5-88726CC2A1A3}"/>
              </a:ext>
              <a:ext uri="{C183D7F6-B498-43B3-948B-1728B52AA6E4}">
                <adec:decorative xmlns:adec="http://schemas.microsoft.com/office/drawing/2017/decorative" xmlns="" val="1"/>
              </a:ext>
            </a:extLst>
          </p:cNvPr>
          <p:cNvSpPr/>
          <p:nvPr userDrawn="1"/>
        </p:nvSpPr>
        <p:spPr>
          <a:xfrm>
            <a:off x="911877" y="3191969"/>
            <a:ext cx="3968496"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6" name="Chart Placeholder 18">
            <a:extLst>
              <a:ext uri="{FF2B5EF4-FFF2-40B4-BE49-F238E27FC236}">
                <a16:creationId xmlns:a16="http://schemas.microsoft.com/office/drawing/2014/main" xmlns="" id="{BE9C98A7-B145-402E-BADA-CE785E3BA996}"/>
              </a:ext>
            </a:extLst>
          </p:cNvPr>
          <p:cNvSpPr>
            <a:spLocks noGrp="1"/>
          </p:cNvSpPr>
          <p:nvPr>
            <p:ph type="chart" sz="quarter" idx="32"/>
          </p:nvPr>
        </p:nvSpPr>
        <p:spPr>
          <a:xfrm>
            <a:off x="6981371" y="1246188"/>
            <a:ext cx="4284663" cy="4365625"/>
          </a:xfrm>
        </p:spPr>
        <p:txBody>
          <a:bodyPr anchor="ctr" anchorCtr="0">
            <a:normAutofit/>
          </a:bodyPr>
          <a:lstStyle>
            <a:lvl1pPr marL="0" indent="0" algn="ctr">
              <a:buNone/>
              <a:defRPr sz="1600">
                <a:solidFill>
                  <a:schemeClr val="tx1">
                    <a:lumMod val="50000"/>
                    <a:lumOff val="50000"/>
                  </a:schemeClr>
                </a:solidFill>
              </a:defRPr>
            </a:lvl1pPr>
          </a:lstStyle>
          <a:p>
            <a:r>
              <a:rPr lang="en-US" noProof="0" smtClean="0"/>
              <a:t>Click icon to add chart</a:t>
            </a:r>
            <a:endParaRPr lang="en-US" noProof="0" dirty="0"/>
          </a:p>
        </p:txBody>
      </p:sp>
    </p:spTree>
    <p:extLst>
      <p:ext uri="{BB962C8B-B14F-4D97-AF65-F5344CB8AC3E}">
        <p14:creationId xmlns:p14="http://schemas.microsoft.com/office/powerpoint/2010/main" val="2525342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Layout">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xmlns="" id="{EC40FB52-44A8-43D1-8B33-F4E55A83AC38}"/>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164ACA68-1C2C-4C4D-9CB4-1C8BF3E03F57}"/>
              </a:ext>
              <a:ext uri="{C183D7F6-B498-43B3-948B-1728B52AA6E4}">
                <adec:decorative xmlns:adec="http://schemas.microsoft.com/office/drawing/2017/decorative" xmlns="" val="1"/>
              </a:ext>
            </a:extLst>
          </p:cNvPr>
          <p:cNvSpPr/>
          <p:nvPr userDrawn="1"/>
        </p:nvSpPr>
        <p:spPr>
          <a:xfrm>
            <a:off x="129540" y="128016"/>
            <a:ext cx="11932920" cy="6601968"/>
          </a:xfrm>
          <a:prstGeom prst="rect">
            <a:avLst/>
          </a:prstGeom>
          <a:gradFill flip="none" rotWithShape="1">
            <a:gsLst>
              <a:gs pos="0">
                <a:schemeClr val="accent2">
                  <a:alpha val="80000"/>
                </a:schemeClr>
              </a:gs>
              <a:gs pos="100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D8A140A0-8435-451E-9A8E-9C33B97E1B11}"/>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3BDD90A-F598-4982-8244-00A2189F77BD}"/>
              </a:ext>
            </a:extLst>
          </p:cNvPr>
          <p:cNvSpPr>
            <a:spLocks noGrp="1"/>
          </p:cNvSpPr>
          <p:nvPr>
            <p:ph type="ftr" sz="quarter" idx="12"/>
          </p:nvPr>
        </p:nvSpPr>
        <p:spPr/>
        <p:txBody>
          <a:bodyPr/>
          <a:lstStyle/>
          <a:p>
            <a:r>
              <a:rPr lang="en-US" noProof="0" dirty="0"/>
              <a:t>ADD A FOOTER</a:t>
            </a:r>
          </a:p>
        </p:txBody>
      </p:sp>
      <p:sp>
        <p:nvSpPr>
          <p:cNvPr id="9" name="Text Placeholder 26">
            <a:extLst>
              <a:ext uri="{FF2B5EF4-FFF2-40B4-BE49-F238E27FC236}">
                <a16:creationId xmlns:a16="http://schemas.microsoft.com/office/drawing/2014/main" xmlns="" id="{B534F865-65DF-4129-9CE5-414E24937576}"/>
              </a:ext>
            </a:extLst>
          </p:cNvPr>
          <p:cNvSpPr>
            <a:spLocks noGrp="1"/>
          </p:cNvSpPr>
          <p:nvPr>
            <p:ph type="body" sz="quarter" idx="16" hasCustomPrompt="1"/>
          </p:nvPr>
        </p:nvSpPr>
        <p:spPr>
          <a:xfrm>
            <a:off x="8683563" y="3359239"/>
            <a:ext cx="2596896" cy="2252574"/>
          </a:xfrm>
        </p:spPr>
        <p:txBody>
          <a:bodyPr lIns="0" rIns="0">
            <a:noAutofit/>
          </a:bodyPr>
          <a:lstStyle>
            <a:lvl1pPr marL="0" indent="0" algn="l">
              <a:buNone/>
              <a:defRPr sz="2300" b="0" i="0">
                <a:solidFill>
                  <a:schemeClr val="bg2"/>
                </a:solidFill>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Edit master text styles</a:t>
            </a:r>
          </a:p>
        </p:txBody>
      </p:sp>
      <p:sp>
        <p:nvSpPr>
          <p:cNvPr id="14" name="Title 1">
            <a:extLst>
              <a:ext uri="{FF2B5EF4-FFF2-40B4-BE49-F238E27FC236}">
                <a16:creationId xmlns:a16="http://schemas.microsoft.com/office/drawing/2014/main" xmlns="" id="{4510C334-F1CE-4CEF-ADC6-D1BADB9947D6}"/>
              </a:ext>
            </a:extLst>
          </p:cNvPr>
          <p:cNvSpPr>
            <a:spLocks noGrp="1"/>
          </p:cNvSpPr>
          <p:nvPr>
            <p:ph type="title" hasCustomPrompt="1"/>
          </p:nvPr>
        </p:nvSpPr>
        <p:spPr>
          <a:xfrm>
            <a:off x="8683562" y="1757774"/>
            <a:ext cx="2669859" cy="1325563"/>
          </a:xfrm>
        </p:spPr>
        <p:txBody>
          <a:bodyPr lIns="0" rIns="0"/>
          <a:lstStyle>
            <a:lvl1pPr algn="l">
              <a:defRPr>
                <a:solidFill>
                  <a:schemeClr val="bg1"/>
                </a:solidFill>
              </a:defRPr>
            </a:lvl1pPr>
          </a:lstStyle>
          <a:p>
            <a:r>
              <a:rPr lang="en-US" noProof="0"/>
              <a:t>TABLE SLIDE</a:t>
            </a:r>
          </a:p>
        </p:txBody>
      </p:sp>
      <p:sp>
        <p:nvSpPr>
          <p:cNvPr id="15" name="Oval 14">
            <a:extLst>
              <a:ext uri="{FF2B5EF4-FFF2-40B4-BE49-F238E27FC236}">
                <a16:creationId xmlns:a16="http://schemas.microsoft.com/office/drawing/2014/main" xmlns="" id="{B6E88236-C248-4008-9619-75BCE6D3401C}"/>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8" name="Rectangle 17">
            <a:extLst>
              <a:ext uri="{FF2B5EF4-FFF2-40B4-BE49-F238E27FC236}">
                <a16:creationId xmlns:a16="http://schemas.microsoft.com/office/drawing/2014/main" xmlns="" id="{2D3F74C5-9ADD-4AE3-BCA5-88726CC2A1A3}"/>
              </a:ext>
              <a:ext uri="{C183D7F6-B498-43B3-948B-1728B52AA6E4}">
                <adec:decorative xmlns:adec="http://schemas.microsoft.com/office/drawing/2017/decorative" xmlns="" val="1"/>
              </a:ext>
            </a:extLst>
          </p:cNvPr>
          <p:cNvSpPr/>
          <p:nvPr userDrawn="1"/>
        </p:nvSpPr>
        <p:spPr>
          <a:xfrm>
            <a:off x="8683563" y="3191969"/>
            <a:ext cx="1545336"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3" name="Table Placeholder 17">
            <a:extLst>
              <a:ext uri="{FF2B5EF4-FFF2-40B4-BE49-F238E27FC236}">
                <a16:creationId xmlns:a16="http://schemas.microsoft.com/office/drawing/2014/main" xmlns="" id="{62814DE5-26B2-4A8E-BA8D-A2E4C5547EB9}"/>
              </a:ext>
            </a:extLst>
          </p:cNvPr>
          <p:cNvSpPr>
            <a:spLocks noGrp="1"/>
          </p:cNvSpPr>
          <p:nvPr>
            <p:ph type="tbl" sz="quarter" idx="17"/>
          </p:nvPr>
        </p:nvSpPr>
        <p:spPr>
          <a:xfrm>
            <a:off x="911225" y="1505433"/>
            <a:ext cx="6561138" cy="3847135"/>
          </a:xfrm>
        </p:spPr>
        <p:txBody>
          <a:bodyPr anchor="ctr" anchorCtr="0">
            <a:normAutofit/>
          </a:bodyPr>
          <a:lstStyle>
            <a:lvl1pPr marL="0" indent="0" algn="ctr">
              <a:buNone/>
              <a:defRPr sz="1600">
                <a:solidFill>
                  <a:schemeClr val="tx1">
                    <a:lumMod val="50000"/>
                    <a:lumOff val="50000"/>
                  </a:schemeClr>
                </a:solidFill>
              </a:defRPr>
            </a:lvl1pPr>
          </a:lstStyle>
          <a:p>
            <a:r>
              <a:rPr lang="en-US" noProof="0" smtClean="0"/>
              <a:t>Click icon to add table</a:t>
            </a:r>
            <a:endParaRPr lang="en-US" noProof="0" dirty="0"/>
          </a:p>
        </p:txBody>
      </p:sp>
    </p:spTree>
    <p:extLst>
      <p:ext uri="{BB962C8B-B14F-4D97-AF65-F5344CB8AC3E}">
        <p14:creationId xmlns:p14="http://schemas.microsoft.com/office/powerpoint/2010/main" val="2401947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 and 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83C23D1-BE9A-4E52-9BEF-D55C4CB7574F}"/>
              </a:ext>
              <a:ext uri="{C183D7F6-B498-43B3-948B-1728B52AA6E4}">
                <adec:decorative xmlns:adec="http://schemas.microsoft.com/office/drawing/2017/decorative" xmlns="" val="1"/>
              </a:ext>
            </a:extLst>
          </p:cNvPr>
          <p:cNvSpPr/>
          <p:nvPr userDrawn="1"/>
        </p:nvSpPr>
        <p:spPr>
          <a:xfrm>
            <a:off x="11645798" y="6386170"/>
            <a:ext cx="307239" cy="343814"/>
          </a:xfrm>
          <a:prstGeom prst="rect">
            <a:avLst/>
          </a:prstGeom>
          <a:noFill/>
          <a:ln w="12700" cap="flat">
            <a:noFill/>
            <a:prstDash val="solid"/>
            <a:miter/>
          </a:ln>
        </p:spPr>
        <p:txBody>
          <a:bodyPr rtlCol="0" anchor="ctr"/>
          <a:lstStyle/>
          <a:p>
            <a:pPr algn="l"/>
            <a:endParaRPr lang="en-US" noProof="0" dirty="0"/>
          </a:p>
        </p:txBody>
      </p:sp>
      <p:sp>
        <p:nvSpPr>
          <p:cNvPr id="10" name="Rectangle 9" descr="View of a lake and mountain range">
            <a:extLst>
              <a:ext uri="{FF2B5EF4-FFF2-40B4-BE49-F238E27FC236}">
                <a16:creationId xmlns:a16="http://schemas.microsoft.com/office/drawing/2014/main" xmlns=""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834F3F28-2A24-40B5-AC8C-5A53DC799A96}"/>
              </a:ext>
              <a:ext uri="{C183D7F6-B498-43B3-948B-1728B52AA6E4}">
                <adec:decorative xmlns:adec="http://schemas.microsoft.com/office/drawing/2017/decorative" xmlns="" val="1"/>
              </a:ext>
            </a:extLst>
          </p:cNvPr>
          <p:cNvSpPr/>
          <p:nvPr userDrawn="1"/>
        </p:nvSpPr>
        <p:spPr>
          <a:xfrm>
            <a:off x="129540" y="128016"/>
            <a:ext cx="11932920" cy="2368296"/>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xmlns="" id="{95BAC97E-3C4E-4D04-8A57-DC61E07CB8FD}"/>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4" name="Text Placeholder 26">
            <a:extLst>
              <a:ext uri="{FF2B5EF4-FFF2-40B4-BE49-F238E27FC236}">
                <a16:creationId xmlns:a16="http://schemas.microsoft.com/office/drawing/2014/main" xmlns="" id="{B33A3032-1037-4342-827F-CF1349978260}"/>
              </a:ext>
            </a:extLst>
          </p:cNvPr>
          <p:cNvSpPr>
            <a:spLocks noGrp="1"/>
          </p:cNvSpPr>
          <p:nvPr>
            <p:ph type="body" sz="quarter" idx="16" hasCustomPrompt="1"/>
          </p:nvPr>
        </p:nvSpPr>
        <p:spPr>
          <a:xfrm>
            <a:off x="838201" y="1835244"/>
            <a:ext cx="10515599" cy="629105"/>
          </a:xfrm>
        </p:spPr>
        <p:txBody>
          <a:bodyPr lIns="0" rIns="0">
            <a:noAutofit/>
          </a:bodyPr>
          <a:lstStyle>
            <a:lvl1pPr marL="0" indent="0" algn="ctr">
              <a:buNone/>
              <a:defRPr sz="2300" b="0" i="0">
                <a:solidFill>
                  <a:schemeClr val="bg2"/>
                </a:solidFill>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Edit master text styles</a:t>
            </a:r>
          </a:p>
        </p:txBody>
      </p:sp>
      <p:sp>
        <p:nvSpPr>
          <p:cNvPr id="15" name="Title 1">
            <a:extLst>
              <a:ext uri="{FF2B5EF4-FFF2-40B4-BE49-F238E27FC236}">
                <a16:creationId xmlns:a16="http://schemas.microsoft.com/office/drawing/2014/main" xmlns="" id="{FD6F6A17-AFDC-40C7-9D63-50FA052A1614}"/>
              </a:ext>
            </a:extLst>
          </p:cNvPr>
          <p:cNvSpPr>
            <a:spLocks noGrp="1"/>
          </p:cNvSpPr>
          <p:nvPr>
            <p:ph type="title" hasCustomPrompt="1"/>
          </p:nvPr>
        </p:nvSpPr>
        <p:spPr>
          <a:xfrm>
            <a:off x="838200" y="557629"/>
            <a:ext cx="10515600" cy="1325563"/>
          </a:xfrm>
        </p:spPr>
        <p:txBody>
          <a:bodyPr lIns="0" rIns="0"/>
          <a:lstStyle>
            <a:lvl1pPr algn="ctr">
              <a:defRPr>
                <a:solidFill>
                  <a:schemeClr val="bg1"/>
                </a:solidFill>
              </a:defRPr>
            </a:lvl1pPr>
          </a:lstStyle>
          <a:p>
            <a:r>
              <a:rPr lang="en-US" noProof="0"/>
              <a:t>BIG IMAGE SLIDE</a:t>
            </a:r>
          </a:p>
        </p:txBody>
      </p:sp>
      <p:sp>
        <p:nvSpPr>
          <p:cNvPr id="16" name="Rectangle 15">
            <a:extLst>
              <a:ext uri="{FF2B5EF4-FFF2-40B4-BE49-F238E27FC236}">
                <a16:creationId xmlns:a16="http://schemas.microsoft.com/office/drawing/2014/main" xmlns="" id="{6668B9DC-C6AF-45D4-BBA3-A5EF781EAB7F}"/>
              </a:ext>
              <a:ext uri="{C183D7F6-B498-43B3-948B-1728B52AA6E4}">
                <adec:decorative xmlns:adec="http://schemas.microsoft.com/office/drawing/2017/decorative" xmlns="" val="1"/>
              </a:ext>
            </a:extLst>
          </p:cNvPr>
          <p:cNvSpPr/>
          <p:nvPr userDrawn="1"/>
        </p:nvSpPr>
        <p:spPr>
          <a:xfrm>
            <a:off x="3759708" y="1667974"/>
            <a:ext cx="4672584" cy="36576"/>
          </a:xfrm>
          <a:prstGeom prst="rect">
            <a:avLst/>
          </a:prstGeom>
          <a:solidFill>
            <a:schemeClr val="bg2"/>
          </a:solidFill>
          <a:ln w="12700" cap="flat">
            <a:noFill/>
            <a:prstDash val="solid"/>
            <a:miter/>
          </a:ln>
        </p:spPr>
        <p:txBody>
          <a:bodyPr rtlCol="0" anchor="ctr"/>
          <a:lstStyle/>
          <a:p>
            <a:pPr algn="l"/>
            <a:endParaRPr lang="en-US" noProof="0" dirty="0"/>
          </a:p>
        </p:txBody>
      </p:sp>
    </p:spTree>
    <p:extLst>
      <p:ext uri="{BB962C8B-B14F-4D97-AF65-F5344CB8AC3E}">
        <p14:creationId xmlns:p14="http://schemas.microsoft.com/office/powerpoint/2010/main" val="1761272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dia Layout">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xmlns="" id="{EC40FB52-44A8-43D1-8B33-F4E55A83AC38}"/>
              </a:ext>
            </a:extLst>
          </p:cNvPr>
          <p:cNvSpPr/>
          <p:nvPr userDrawn="1"/>
        </p:nvSpPr>
        <p:spPr>
          <a:xfrm>
            <a:off x="129540" y="128016"/>
            <a:ext cx="11932920" cy="6601968"/>
          </a:xfrm>
          <a:prstGeom prst="rect">
            <a:avLst/>
          </a:prstGeom>
          <a:blipFill>
            <a:blip r:embed="rId2"/>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164ACA68-1C2C-4C4D-9CB4-1C8BF3E03F57}"/>
              </a:ext>
              <a:ext uri="{C183D7F6-B498-43B3-948B-1728B52AA6E4}">
                <adec:decorative xmlns:adec="http://schemas.microsoft.com/office/drawing/2017/decorative" xmlns="" val="1"/>
              </a:ext>
            </a:extLst>
          </p:cNvPr>
          <p:cNvSpPr/>
          <p:nvPr userDrawn="1"/>
        </p:nvSpPr>
        <p:spPr>
          <a:xfrm>
            <a:off x="129540" y="128016"/>
            <a:ext cx="11932920" cy="6601968"/>
          </a:xfrm>
          <a:prstGeom prst="rect">
            <a:avLst/>
          </a:prstGeom>
          <a:gradFill flip="none" rotWithShape="1">
            <a:gsLst>
              <a:gs pos="0">
                <a:schemeClr val="accent2">
                  <a:alpha val="80000"/>
                </a:schemeClr>
              </a:gs>
              <a:gs pos="100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D8A140A0-8435-451E-9A8E-9C33B97E1B11}"/>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3BDD90A-F598-4982-8244-00A2189F77BD}"/>
              </a:ext>
            </a:extLst>
          </p:cNvPr>
          <p:cNvSpPr>
            <a:spLocks noGrp="1"/>
          </p:cNvSpPr>
          <p:nvPr>
            <p:ph type="ftr" sz="quarter" idx="12"/>
          </p:nvPr>
        </p:nvSpPr>
        <p:spPr/>
        <p:txBody>
          <a:bodyPr/>
          <a:lstStyle/>
          <a:p>
            <a:r>
              <a:rPr lang="en-US" noProof="0" dirty="0"/>
              <a:t>ADD A FOOTER</a:t>
            </a:r>
          </a:p>
        </p:txBody>
      </p:sp>
      <p:sp>
        <p:nvSpPr>
          <p:cNvPr id="14" name="Title 1">
            <a:extLst>
              <a:ext uri="{FF2B5EF4-FFF2-40B4-BE49-F238E27FC236}">
                <a16:creationId xmlns:a16="http://schemas.microsoft.com/office/drawing/2014/main" xmlns="" id="{4510C334-F1CE-4CEF-ADC6-D1BADB9947D6}"/>
              </a:ext>
            </a:extLst>
          </p:cNvPr>
          <p:cNvSpPr>
            <a:spLocks noGrp="1"/>
          </p:cNvSpPr>
          <p:nvPr>
            <p:ph type="title" hasCustomPrompt="1"/>
          </p:nvPr>
        </p:nvSpPr>
        <p:spPr>
          <a:xfrm>
            <a:off x="838200" y="268873"/>
            <a:ext cx="10515600" cy="1325563"/>
          </a:xfrm>
        </p:spPr>
        <p:txBody>
          <a:bodyPr lIns="0" rIns="0"/>
          <a:lstStyle>
            <a:lvl1pPr algn="ctr">
              <a:defRPr>
                <a:solidFill>
                  <a:schemeClr val="bg1"/>
                </a:solidFill>
              </a:defRPr>
            </a:lvl1pPr>
          </a:lstStyle>
          <a:p>
            <a:r>
              <a:rPr lang="en-US" noProof="0"/>
              <a:t>VIDEO SLIDE</a:t>
            </a:r>
          </a:p>
        </p:txBody>
      </p:sp>
      <p:sp>
        <p:nvSpPr>
          <p:cNvPr id="15" name="Oval 14">
            <a:extLst>
              <a:ext uri="{FF2B5EF4-FFF2-40B4-BE49-F238E27FC236}">
                <a16:creationId xmlns:a16="http://schemas.microsoft.com/office/drawing/2014/main" xmlns="" id="{B6E88236-C248-4008-9619-75BCE6D3401C}"/>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6" name="Media Placeholder 7">
            <a:extLst>
              <a:ext uri="{FF2B5EF4-FFF2-40B4-BE49-F238E27FC236}">
                <a16:creationId xmlns:a16="http://schemas.microsoft.com/office/drawing/2014/main" xmlns="" id="{A11F77F4-4B16-4503-B9B6-AE22C686E3E3}"/>
              </a:ext>
            </a:extLst>
          </p:cNvPr>
          <p:cNvSpPr>
            <a:spLocks noGrp="1"/>
          </p:cNvSpPr>
          <p:nvPr>
            <p:ph type="media" sz="quarter" idx="17"/>
          </p:nvPr>
        </p:nvSpPr>
        <p:spPr>
          <a:xfrm>
            <a:off x="1395984" y="1497770"/>
            <a:ext cx="9400032" cy="4215384"/>
          </a:xfrm>
        </p:spPr>
        <p:txBody>
          <a:bodyPr anchor="ctr" anchorCtr="0">
            <a:normAutofit/>
          </a:bodyPr>
          <a:lstStyle>
            <a:lvl1pPr marL="0" indent="0" algn="ctr">
              <a:buNone/>
              <a:defRPr sz="1400"/>
            </a:lvl1pPr>
          </a:lstStyle>
          <a:p>
            <a:r>
              <a:rPr lang="en-US" noProof="0" smtClean="0"/>
              <a:t>Click icon to add media</a:t>
            </a:r>
            <a:endParaRPr lang="en-US" noProof="0" dirty="0"/>
          </a:p>
        </p:txBody>
      </p:sp>
    </p:spTree>
    <p:extLst>
      <p:ext uri="{BB962C8B-B14F-4D97-AF65-F5344CB8AC3E}">
        <p14:creationId xmlns:p14="http://schemas.microsoft.com/office/powerpoint/2010/main" val="2399738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9475097E-EB08-4475-9112-275B8402794C}"/>
              </a:ext>
            </a:extLst>
          </p:cNvPr>
          <p:cNvSpPr>
            <a:spLocks noGrp="1"/>
          </p:cNvSpPr>
          <p:nvPr>
            <p:ph type="sldNum" sz="quarter" idx="4"/>
          </p:nvPr>
        </p:nvSpPr>
        <p:spPr>
          <a:xfrm>
            <a:off x="5821279" y="6118484"/>
            <a:ext cx="549442" cy="365125"/>
          </a:xfrm>
          <a:prstGeom prst="rect">
            <a:avLst/>
          </a:prstGeom>
        </p:spPr>
        <p:txBody>
          <a:bodyPr vert="horz" lIns="91440" tIns="45720" rIns="91440" bIns="45720" rtlCol="0" anchor="ctr"/>
          <a:lstStyle>
            <a:lvl1pPr algn="ctr">
              <a:defRPr sz="1600" b="1">
                <a:solidFill>
                  <a:schemeClr val="bg1"/>
                </a:solidFill>
                <a:latin typeface="+mn-lt"/>
              </a:defRPr>
            </a:lvl1pPr>
          </a:lstStyle>
          <a:p>
            <a:fld id="{D495E168-DA5E-4888-8D8A-92B118324C14}" type="slidenum">
              <a:rPr lang="en-US" noProof="0" smtClean="0"/>
              <a:pPr/>
              <a:t>‹#›</a:t>
            </a:fld>
            <a:endParaRPr lang="en-US" noProof="0" dirty="0"/>
          </a:p>
        </p:txBody>
      </p:sp>
      <p:sp>
        <p:nvSpPr>
          <p:cNvPr id="2" name="Title Placeholder 1">
            <a:extLst>
              <a:ext uri="{FF2B5EF4-FFF2-40B4-BE49-F238E27FC236}">
                <a16:creationId xmlns:a16="http://schemas.microsoft.com/office/drawing/2014/main" xmlns="" id="{A8DB6A3A-74E6-4FE2-8AD2-CEB0704471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noProof="0" smtClean="0"/>
              <a:t>Click to edit Master title style</a:t>
            </a:r>
            <a:endParaRPr lang="en-US" noProof="0"/>
          </a:p>
        </p:txBody>
      </p:sp>
      <p:sp>
        <p:nvSpPr>
          <p:cNvPr id="3" name="Text Placeholder 2">
            <a:extLst>
              <a:ext uri="{FF2B5EF4-FFF2-40B4-BE49-F238E27FC236}">
                <a16:creationId xmlns:a16="http://schemas.microsoft.com/office/drawing/2014/main" xmlns="" id="{2C0128AA-FDF4-4DD5-A009-3C58D24570F2}"/>
              </a:ext>
            </a:extLst>
          </p:cNvPr>
          <p:cNvSpPr>
            <a:spLocks noGrp="1"/>
          </p:cNvSpPr>
          <p:nvPr>
            <p:ph type="body" idx="1"/>
          </p:nvPr>
        </p:nvSpPr>
        <p:spPr>
          <a:xfrm>
            <a:off x="838200" y="1825625"/>
            <a:ext cx="10515600" cy="4048274"/>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a:extLst>
              <a:ext uri="{FF2B5EF4-FFF2-40B4-BE49-F238E27FC236}">
                <a16:creationId xmlns:a16="http://schemas.microsoft.com/office/drawing/2014/main" xmlns="" id="{BB1C2DC0-7E13-4A66-9F9B-371BA9C6E4F1}"/>
              </a:ext>
            </a:extLst>
          </p:cNvPr>
          <p:cNvSpPr>
            <a:spLocks noGrp="1"/>
          </p:cNvSpPr>
          <p:nvPr>
            <p:ph type="dt" sz="half" idx="2"/>
          </p:nvPr>
        </p:nvSpPr>
        <p:spPr>
          <a:xfrm>
            <a:off x="8610600" y="6118484"/>
            <a:ext cx="2743200" cy="365125"/>
          </a:xfrm>
          <a:prstGeom prst="rect">
            <a:avLst/>
          </a:prstGeom>
        </p:spPr>
        <p:txBody>
          <a:bodyPr vert="horz" lIns="91440" tIns="45720" rIns="91440" bIns="45720" rtlCol="0" anchor="ctr"/>
          <a:lstStyle>
            <a:lvl1pPr algn="r">
              <a:defRPr sz="1600">
                <a:solidFill>
                  <a:schemeClr val="bg2"/>
                </a:solidFill>
              </a:defRPr>
            </a:lvl1pPr>
          </a:lstStyle>
          <a:p>
            <a:r>
              <a:rPr lang="en-US" noProof="0" dirty="0"/>
              <a:t>MM.DD.20XX</a:t>
            </a:r>
          </a:p>
        </p:txBody>
      </p:sp>
      <p:sp>
        <p:nvSpPr>
          <p:cNvPr id="11" name="Footer Placeholder 4">
            <a:extLst>
              <a:ext uri="{FF2B5EF4-FFF2-40B4-BE49-F238E27FC236}">
                <a16:creationId xmlns:a16="http://schemas.microsoft.com/office/drawing/2014/main" xmlns="" id="{1F296578-6D40-435B-861E-0904DDC10B7C}"/>
              </a:ext>
            </a:extLst>
          </p:cNvPr>
          <p:cNvSpPr>
            <a:spLocks noGrp="1"/>
          </p:cNvSpPr>
          <p:nvPr>
            <p:ph type="ftr" sz="quarter" idx="3"/>
          </p:nvPr>
        </p:nvSpPr>
        <p:spPr>
          <a:xfrm>
            <a:off x="838200" y="6118484"/>
            <a:ext cx="3398763" cy="365125"/>
          </a:xfrm>
          <a:prstGeom prst="rect">
            <a:avLst/>
          </a:prstGeom>
        </p:spPr>
        <p:txBody>
          <a:bodyPr vert="horz" lIns="91440" tIns="45720" rIns="91440" bIns="45720" rtlCol="0" anchor="ctr"/>
          <a:lstStyle>
            <a:lvl1pPr algn="l">
              <a:defRPr sz="1600">
                <a:solidFill>
                  <a:schemeClr val="bg2"/>
                </a:solidFill>
              </a:defRPr>
            </a:lvl1pPr>
          </a:lstStyle>
          <a:p>
            <a:r>
              <a:rPr lang="en-US" noProof="0" dirty="0"/>
              <a:t>ADD A FOOTER</a:t>
            </a:r>
          </a:p>
        </p:txBody>
      </p:sp>
    </p:spTree>
    <p:extLst>
      <p:ext uri="{BB962C8B-B14F-4D97-AF65-F5344CB8AC3E}">
        <p14:creationId xmlns:p14="http://schemas.microsoft.com/office/powerpoint/2010/main" val="3223999130"/>
      </p:ext>
    </p:extLst>
  </p:cSld>
  <p:clrMap bg1="lt1" tx1="dk1" bg2="lt2" tx2="dk2" accent1="accent1" accent2="accent2" accent3="accent3" accent4="accent4" accent5="accent5" accent6="accent6" hlink="hlink" folHlink="folHlink"/>
  <p:sldLayoutIdLst>
    <p:sldLayoutId id="2147483653" r:id="rId1"/>
    <p:sldLayoutId id="2147483677" r:id="rId2"/>
    <p:sldLayoutId id="2147483678" r:id="rId3"/>
    <p:sldLayoutId id="2147483679" r:id="rId4"/>
    <p:sldLayoutId id="2147483681" r:id="rId5"/>
    <p:sldLayoutId id="2147483682" r:id="rId6"/>
    <p:sldLayoutId id="2147483683" r:id="rId7"/>
    <p:sldLayoutId id="2147483684" r:id="rId8"/>
    <p:sldLayoutId id="2147483685" r:id="rId9"/>
    <p:sldLayoutId id="2147483686" r:id="rId10"/>
    <p:sldLayoutId id="2147483689" r:id="rId11"/>
    <p:sldLayoutId id="2147483690" r:id="rId12"/>
    <p:sldLayoutId id="2147483691" r:id="rId13"/>
    <p:sldLayoutId id="2147483692" r:id="rId14"/>
    <p:sldLayoutId id="2147483693" r:id="rId15"/>
    <p:sldLayoutId id="2147483694" r:id="rId16"/>
    <p:sldLayoutId id="2147483687" r:id="rId17"/>
    <p:sldLayoutId id="2147483695" r:id="rId18"/>
    <p:sldLayoutId id="2147483688" r:id="rId19"/>
  </p:sldLayoutIdLst>
  <p:hf hdr="0" dt="0"/>
  <p:txStyles>
    <p:titleStyle>
      <a:lvl1pPr algn="l" defTabSz="914400" rtl="0" eaLnBrk="1" latinLnBrk="0" hangingPunct="1">
        <a:lnSpc>
          <a:spcPct val="90000"/>
        </a:lnSpc>
        <a:spcBef>
          <a:spcPct val="0"/>
        </a:spcBef>
        <a:buNone/>
        <a:defRPr sz="5000" b="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572" userDrawn="1">
          <p15:clr>
            <a:srgbClr val="F26B43"/>
          </p15:clr>
        </p15:guide>
        <p15:guide id="2" pos="574" userDrawn="1">
          <p15:clr>
            <a:srgbClr val="F26B43"/>
          </p15:clr>
        </p15:guide>
        <p15:guide id="3" pos="7106" userDrawn="1">
          <p15:clr>
            <a:srgbClr val="F26B43"/>
          </p15:clr>
        </p15:guide>
        <p15:guide id="4" orient="horz" pos="3748" userDrawn="1">
          <p15:clr>
            <a:srgbClr val="F26B43"/>
          </p15:clr>
        </p15:guide>
        <p15:guide id="5" pos="4407" userDrawn="1">
          <p15:clr>
            <a:srgbClr val="F26B43"/>
          </p15:clr>
        </p15:guide>
        <p15:guide id="6" pos="3273" userDrawn="1">
          <p15:clr>
            <a:srgbClr val="F26B43"/>
          </p15:clr>
        </p15:guide>
        <p15:guide id="7" pos="3840" userDrawn="1">
          <p15:clr>
            <a:srgbClr val="F26B43"/>
          </p15:clr>
        </p15:guide>
        <p15:guide id="8" orient="horz" pos="2160" userDrawn="1">
          <p15:clr>
            <a:srgbClr val="F26B43"/>
          </p15:clr>
        </p15:guide>
        <p15:guide id="9" pos="302" userDrawn="1">
          <p15:clr>
            <a:srgbClr val="F26B43"/>
          </p15:clr>
        </p15:guide>
        <p15:guide id="10" pos="737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0.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1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12.xml"/></Relationships>
</file>

<file path=ppt/slides/_rels/slide112.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1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0.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12.xml"/></Relationships>
</file>

<file path=ppt/slides/_rels/slide121.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12.xml"/></Relationships>
</file>

<file path=ppt/slides/_rels/slide122.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12.xml"/></Relationships>
</file>

<file path=ppt/slides/_rels/slide123.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12.xml"/></Relationships>
</file>

<file path=ppt/slides/_rels/slide124.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12.xml"/></Relationships>
</file>

<file path=ppt/slides/_rels/slide125.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12.xml"/></Relationships>
</file>

<file path=ppt/slides/_rels/slide126.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12.xml"/></Relationships>
</file>

<file path=ppt/slides/_rels/slide127.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12.xml"/></Relationships>
</file>

<file path=ppt/slides/_rels/slide128.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12.xml"/></Relationships>
</file>

<file path=ppt/slides/_rels/slide129.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0.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12.xml"/></Relationships>
</file>

<file path=ppt/slides/_rels/slide131.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12.xml"/></Relationships>
</file>

<file path=ppt/slides/_rels/slide132.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12.xml"/></Relationships>
</file>

<file path=ppt/slides/_rels/slide133.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12.xml"/></Relationships>
</file>

<file path=ppt/slides/_rels/slide134.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12.xml"/></Relationships>
</file>

<file path=ppt/slides/_rels/slide135.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12.xml"/></Relationships>
</file>

<file path=ppt/slides/_rels/slide136.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12.xml"/></Relationships>
</file>

<file path=ppt/slides/_rels/slide137.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12.xml"/></Relationships>
</file>

<file path=ppt/slides/_rels/slide138.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12.xml"/></Relationships>
</file>

<file path=ppt/slides/_rels/slide139.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0.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12.xml"/></Relationships>
</file>

<file path=ppt/slides/_rels/slide141.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12.xml"/></Relationships>
</file>

<file path=ppt/slides/_rels/slide142.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12.xml"/></Relationships>
</file>

<file path=ppt/slides/_rels/slide143.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12.xml"/></Relationships>
</file>

<file path=ppt/slides/_rels/slide144.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12.xml"/></Relationships>
</file>

<file path=ppt/slides/_rels/slide145.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12.xml"/></Relationships>
</file>

<file path=ppt/slides/_rels/slide146.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12.xml"/></Relationships>
</file>

<file path=ppt/slides/_rels/slide147.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12.xml"/></Relationships>
</file>

<file path=ppt/slides/_rels/slide148.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12.xml"/></Relationships>
</file>

<file path=ppt/slides/_rels/slide149.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0.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12.xml"/></Relationships>
</file>

<file path=ppt/slides/_rels/slide151.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12.xml"/></Relationships>
</file>

<file path=ppt/slides/_rels/slide152.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12.xml"/></Relationships>
</file>

<file path=ppt/slides/_rels/slide153.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12.xml"/></Relationships>
</file>

<file path=ppt/slides/_rels/slide154.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1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0.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12.xml"/></Relationships>
</file>

<file path=ppt/slides/_rels/slide161.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12.xml"/></Relationships>
</file>

<file path=ppt/slides/_rels/slide162.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1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6.xml"/></Relationships>
</file>

<file path=ppt/slides/_rels/slide7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6.xml"/></Relationships>
</file>

<file path=ppt/slides/_rels/slide8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xmlns="" id="{1E70722D-0BC0-4487-812D-1E4E0DEC1129}"/>
              </a:ext>
            </a:extLst>
          </p:cNvPr>
          <p:cNvSpPr>
            <a:spLocks noGrp="1"/>
          </p:cNvSpPr>
          <p:nvPr>
            <p:ph type="body" sz="quarter" idx="20"/>
          </p:nvPr>
        </p:nvSpPr>
        <p:spPr/>
        <p:txBody>
          <a:bodyPr/>
          <a:lstStyle/>
          <a:p>
            <a:r>
              <a:rPr lang="en-US" dirty="0" smtClean="0"/>
              <a:t>Lesson 7</a:t>
            </a:r>
            <a:endParaRPr lang="ru-RU" dirty="0"/>
          </a:p>
        </p:txBody>
      </p:sp>
      <p:sp>
        <p:nvSpPr>
          <p:cNvPr id="2" name="Text Placeholder 1">
            <a:extLst>
              <a:ext uri="{FF2B5EF4-FFF2-40B4-BE49-F238E27FC236}">
                <a16:creationId xmlns:a16="http://schemas.microsoft.com/office/drawing/2014/main" xmlns="" id="{7D65CF0B-BB68-4A49-91EE-96E78E8CAD61}"/>
              </a:ext>
            </a:extLst>
          </p:cNvPr>
          <p:cNvSpPr>
            <a:spLocks noGrp="1"/>
          </p:cNvSpPr>
          <p:nvPr>
            <p:ph type="body" sz="quarter" idx="21"/>
          </p:nvPr>
        </p:nvSpPr>
        <p:spPr/>
        <p:txBody>
          <a:bodyPr/>
          <a:lstStyle/>
          <a:p>
            <a:r>
              <a:rPr lang="en-US" dirty="0" smtClean="0"/>
              <a:t>2</a:t>
            </a:r>
            <a:r>
              <a:rPr lang="en-US" baseline="30000" dirty="0" smtClean="0"/>
              <a:t>nd</a:t>
            </a:r>
            <a:r>
              <a:rPr lang="en-US" dirty="0" smtClean="0"/>
              <a:t> Quarter, 2023</a:t>
            </a:r>
            <a:endParaRPr lang="ru-RU" dirty="0"/>
          </a:p>
        </p:txBody>
      </p:sp>
      <p:sp>
        <p:nvSpPr>
          <p:cNvPr id="3" name="Title 2">
            <a:extLst>
              <a:ext uri="{FF2B5EF4-FFF2-40B4-BE49-F238E27FC236}">
                <a16:creationId xmlns:a16="http://schemas.microsoft.com/office/drawing/2014/main" xmlns="" id="{05857963-8D3D-4F24-B535-54652EE095F0}"/>
              </a:ext>
            </a:extLst>
          </p:cNvPr>
          <p:cNvSpPr>
            <a:spLocks noGrp="1"/>
          </p:cNvSpPr>
          <p:nvPr>
            <p:ph type="title"/>
          </p:nvPr>
        </p:nvSpPr>
        <p:spPr/>
        <p:txBody>
          <a:bodyPr/>
          <a:lstStyle/>
          <a:p>
            <a:r>
              <a:rPr lang="en-US" dirty="0" smtClean="0"/>
              <a:t>Worshiping the Creator</a:t>
            </a:r>
            <a:endParaRPr lang="ru-RU" dirty="0"/>
          </a:p>
        </p:txBody>
      </p:sp>
      <p:sp>
        <p:nvSpPr>
          <p:cNvPr id="5" name="Text Placeholder 4">
            <a:extLst>
              <a:ext uri="{FF2B5EF4-FFF2-40B4-BE49-F238E27FC236}">
                <a16:creationId xmlns:a16="http://schemas.microsoft.com/office/drawing/2014/main" xmlns="" id="{B623514F-9C9F-4868-A7D9-66CAA07E615D}"/>
              </a:ext>
            </a:extLst>
          </p:cNvPr>
          <p:cNvSpPr>
            <a:spLocks noGrp="1"/>
          </p:cNvSpPr>
          <p:nvPr>
            <p:ph type="body" sz="quarter" idx="13"/>
          </p:nvPr>
        </p:nvSpPr>
        <p:spPr/>
        <p:txBody>
          <a:bodyPr/>
          <a:lstStyle/>
          <a:p>
            <a:r>
              <a:rPr lang="en-US" dirty="0" smtClean="0"/>
              <a:t>Revelation 14:7</a:t>
            </a:r>
          </a:p>
          <a:p>
            <a:r>
              <a:rPr lang="en-US" dirty="0" smtClean="0"/>
              <a:t>1 Chronicles 16, Isaiah 40, Job 38-40</a:t>
            </a:r>
            <a:endParaRPr lang="ru-RU" dirty="0"/>
          </a:p>
        </p:txBody>
      </p:sp>
    </p:spTree>
    <p:extLst>
      <p:ext uri="{BB962C8B-B14F-4D97-AF65-F5344CB8AC3E}">
        <p14:creationId xmlns:p14="http://schemas.microsoft.com/office/powerpoint/2010/main" val="21423163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7021" y="691377"/>
            <a:ext cx="10117959" cy="3697394"/>
          </a:xfrm>
        </p:spPr>
        <p:txBody>
          <a:bodyPr/>
          <a:lstStyle/>
          <a:p>
            <a:r>
              <a:rPr lang="en-US" sz="3600" b="1" baseline="30000" dirty="0"/>
              <a:t>12 </a:t>
            </a:r>
            <a:r>
              <a:rPr lang="en-US" sz="3600" dirty="0"/>
              <a:t>Remember his </a:t>
            </a:r>
            <a:r>
              <a:rPr lang="en-US" sz="3600" dirty="0" err="1"/>
              <a:t>marvellous</a:t>
            </a:r>
            <a:r>
              <a:rPr lang="en-US" sz="3600" dirty="0"/>
              <a:t> works that he hath done, his wonders, and the judgments of his mouth;</a:t>
            </a:r>
            <a:br>
              <a:rPr lang="en-US" sz="3600" dirty="0"/>
            </a:br>
            <a:r>
              <a:rPr lang="en-US" sz="3600" b="1" baseline="30000" dirty="0"/>
              <a:t>13 </a:t>
            </a:r>
            <a:r>
              <a:rPr lang="en-US" sz="3600" dirty="0"/>
              <a:t>O ye seed of Israel his servant, ye children of Jacob, his chosen ones.</a:t>
            </a:r>
            <a:br>
              <a:rPr lang="en-US" sz="3600" dirty="0"/>
            </a:br>
            <a:r>
              <a:rPr lang="en-US" sz="3600" b="1" baseline="30000" dirty="0"/>
              <a:t>14 </a:t>
            </a:r>
            <a:r>
              <a:rPr lang="en-US" sz="3600" dirty="0"/>
              <a:t>He is the </a:t>
            </a:r>
            <a:r>
              <a:rPr lang="en-US" sz="3600" cap="small" dirty="0"/>
              <a:t>Lord</a:t>
            </a:r>
            <a:r>
              <a:rPr lang="en-US" sz="3600" dirty="0"/>
              <a:t> our God; his judgments are in all the earth.</a:t>
            </a:r>
          </a:p>
        </p:txBody>
      </p:sp>
      <p:sp>
        <p:nvSpPr>
          <p:cNvPr id="3" name="Subtitle 2"/>
          <p:cNvSpPr>
            <a:spLocks noGrp="1"/>
          </p:cNvSpPr>
          <p:nvPr>
            <p:ph type="subTitle" idx="1"/>
          </p:nvPr>
        </p:nvSpPr>
        <p:spPr/>
        <p:txBody>
          <a:bodyPr/>
          <a:lstStyle/>
          <a:p>
            <a:r>
              <a:rPr lang="en-US" sz="3200" dirty="0" smtClean="0"/>
              <a:t>David’s Psalm, on the arrival of the Ark in Jerusalem</a:t>
            </a:r>
          </a:p>
          <a:p>
            <a:r>
              <a:rPr lang="en-US" b="1" dirty="0" smtClean="0"/>
              <a:t>1 Chronicles 16:12-36</a:t>
            </a:r>
            <a:endParaRPr lang="en-US" b="1" dirty="0"/>
          </a:p>
        </p:txBody>
      </p:sp>
      <p:sp>
        <p:nvSpPr>
          <p:cNvPr id="4" name="Rectangle 3"/>
          <p:cNvSpPr/>
          <p:nvPr/>
        </p:nvSpPr>
        <p:spPr>
          <a:xfrm>
            <a:off x="333892" y="6134170"/>
            <a:ext cx="4018729" cy="461665"/>
          </a:xfrm>
          <a:prstGeom prst="rect">
            <a:avLst/>
          </a:prstGeom>
        </p:spPr>
        <p:txBody>
          <a:bodyPr wrap="none">
            <a:spAutoFit/>
          </a:bodyPr>
          <a:lstStyle/>
          <a:p>
            <a:r>
              <a:rPr lang="en-US" sz="2400" b="1" dirty="0">
                <a:solidFill>
                  <a:schemeClr val="bg1"/>
                </a:solidFill>
              </a:rPr>
              <a:t>Worship:  </a:t>
            </a:r>
            <a:r>
              <a:rPr lang="en-US" sz="2400" b="1" dirty="0" smtClean="0">
                <a:solidFill>
                  <a:schemeClr val="bg1"/>
                </a:solidFill>
              </a:rPr>
              <a:t>Talk of all His works</a:t>
            </a:r>
            <a:endParaRPr lang="en-US" sz="2400" b="1" dirty="0">
              <a:solidFill>
                <a:schemeClr val="bg1"/>
              </a:solidFill>
            </a:endParaRPr>
          </a:p>
        </p:txBody>
      </p:sp>
    </p:spTree>
    <p:extLst>
      <p:ext uri="{BB962C8B-B14F-4D97-AF65-F5344CB8AC3E}">
        <p14:creationId xmlns:p14="http://schemas.microsoft.com/office/powerpoint/2010/main" val="1850129145"/>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100</a:t>
            </a:fld>
            <a:endParaRPr lang="en-US" noProof="0" dirty="0"/>
          </a:p>
        </p:txBody>
      </p:sp>
      <p:sp>
        <p:nvSpPr>
          <p:cNvPr id="4" name="Content Placeholder 3"/>
          <p:cNvSpPr>
            <a:spLocks noGrp="1"/>
          </p:cNvSpPr>
          <p:nvPr>
            <p:ph idx="1"/>
          </p:nvPr>
        </p:nvSpPr>
        <p:spPr>
          <a:xfrm>
            <a:off x="838198" y="1809338"/>
            <a:ext cx="5158841" cy="4351338"/>
          </a:xfrm>
        </p:spPr>
        <p:txBody>
          <a:bodyPr>
            <a:noAutofit/>
          </a:bodyPr>
          <a:lstStyle/>
          <a:p>
            <a:pPr marL="0" indent="0">
              <a:buNone/>
            </a:pPr>
            <a:r>
              <a:rPr lang="en-US" sz="3200" dirty="0" smtClean="0"/>
              <a:t>Precise </a:t>
            </a:r>
            <a:r>
              <a:rPr lang="en-US" sz="3200" dirty="0"/>
              <a:t>control and regulation mechanisms must be built into the cell for the proper functioning of the organism. Chemical systems do not spontaneously order themselves; rather they tend to randomize.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53</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(c/d) Supramolecular Complexes and Organelles</a:t>
            </a:r>
            <a:endParaRPr lang="en-US" sz="2000" dirty="0"/>
          </a:p>
        </p:txBody>
      </p:sp>
      <p:pic>
        <p:nvPicPr>
          <p:cNvPr id="73730" name="Picture 2" descr="Plants and Single-Celled Organisms Have the Ability to Learn, Studies S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8950" y="1370394"/>
            <a:ext cx="4514850" cy="5229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3614093"/>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p:txBody>
          <a:bodyPr/>
          <a:lstStyle/>
          <a:p>
            <a:r>
              <a:rPr lang="en-US" dirty="0" smtClean="0"/>
              <a:t>STEPS TO LIFE:  </a:t>
            </a:r>
            <a:endParaRPr lang="en-US" dirty="0"/>
          </a:p>
        </p:txBody>
      </p:sp>
      <p:sp>
        <p:nvSpPr>
          <p:cNvPr id="5" name="Text Placeholder 4">
            <a:extLst>
              <a:ext uri="{FF2B5EF4-FFF2-40B4-BE49-F238E27FC236}">
                <a16:creationId xmlns:a16="http://schemas.microsoft.com/office/drawing/2014/main" xmlns="" id="{099A8D28-D968-408D-AA5E-1B16F071D7DF}"/>
              </a:ext>
            </a:extLst>
          </p:cNvPr>
          <p:cNvSpPr>
            <a:spLocks noGrp="1"/>
          </p:cNvSpPr>
          <p:nvPr>
            <p:ph type="body" sz="quarter" idx="13"/>
          </p:nvPr>
        </p:nvSpPr>
        <p:spPr>
          <a:xfrm>
            <a:off x="841248" y="2136036"/>
            <a:ext cx="5285914" cy="534655"/>
          </a:xfrm>
        </p:spPr>
        <p:txBody>
          <a:bodyPr/>
          <a:lstStyle/>
          <a:p>
            <a:r>
              <a:rPr lang="en-US" dirty="0" smtClean="0"/>
              <a:t>It all has to come together…</a:t>
            </a:r>
            <a:endParaRPr lang="en-US"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38199" y="2670691"/>
            <a:ext cx="5823858" cy="3447793"/>
          </a:xfrm>
        </p:spPr>
        <p:txBody>
          <a:bodyPr>
            <a:normAutofit fontScale="92500" lnSpcReduction="20000"/>
          </a:bodyPr>
          <a:lstStyle/>
          <a:p>
            <a:pPr marL="342900" indent="-342900">
              <a:buFont typeface="+mj-lt"/>
              <a:buAutoNum type="alphaLcParenR"/>
            </a:pPr>
            <a:r>
              <a:rPr lang="en-US" sz="3200" dirty="0" smtClean="0"/>
              <a:t>The </a:t>
            </a:r>
            <a:r>
              <a:rPr lang="en-US" sz="3200" dirty="0"/>
              <a:t>formation of </a:t>
            </a:r>
            <a:r>
              <a:rPr lang="en-US" sz="3200" dirty="0" smtClean="0"/>
              <a:t>BIOMONOMERS (amino acids)</a:t>
            </a:r>
          </a:p>
          <a:p>
            <a:pPr marL="342900" indent="-342900">
              <a:buFont typeface="+mj-lt"/>
              <a:buAutoNum type="alphaLcParenR"/>
            </a:pPr>
            <a:r>
              <a:rPr lang="en-US" sz="3200" dirty="0" smtClean="0"/>
              <a:t>Combination into POLYMERS (proteins)</a:t>
            </a:r>
          </a:p>
          <a:p>
            <a:pPr marL="342900" indent="-342900">
              <a:buFont typeface="+mj-lt"/>
              <a:buAutoNum type="alphaLcParenR"/>
            </a:pPr>
            <a:r>
              <a:rPr lang="en-US" sz="3200" dirty="0" smtClean="0"/>
              <a:t>Assembly into SUPRAMOLECULAR COMPLEXES</a:t>
            </a:r>
          </a:p>
          <a:p>
            <a:pPr marL="342900" indent="-342900">
              <a:buFont typeface="+mj-lt"/>
              <a:buAutoNum type="alphaLcParenR"/>
            </a:pPr>
            <a:r>
              <a:rPr lang="en-US" sz="3200" dirty="0" smtClean="0"/>
              <a:t>Organization into ORGANELLES</a:t>
            </a:r>
          </a:p>
          <a:p>
            <a:pPr marL="342900" indent="-342900">
              <a:buFont typeface="+mj-lt"/>
              <a:buAutoNum type="alphaLcParenR"/>
            </a:pPr>
            <a:r>
              <a:rPr lang="en-US" sz="5200" b="1" dirty="0" smtClean="0">
                <a:solidFill>
                  <a:schemeClr val="bg2">
                    <a:lumMod val="60000"/>
                    <a:lumOff val="40000"/>
                  </a:schemeClr>
                </a:solidFill>
              </a:rPr>
              <a:t>Formation of CELLS</a:t>
            </a:r>
          </a:p>
          <a:p>
            <a:pPr marL="342900" indent="-342900">
              <a:buFont typeface="+mj-lt"/>
              <a:buAutoNum type="alphaLcParenR"/>
            </a:pPr>
            <a:endParaRPr lang="en-US" sz="2400" dirty="0"/>
          </a:p>
          <a:p>
            <a:endParaRPr lang="en-US" dirty="0"/>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101</a:t>
            </a:fld>
            <a:endParaRPr lang="en-US" dirty="0"/>
          </a:p>
        </p:txBody>
      </p:sp>
    </p:spTree>
    <p:extLst>
      <p:ext uri="{BB962C8B-B14F-4D97-AF65-F5344CB8AC3E}">
        <p14:creationId xmlns:p14="http://schemas.microsoft.com/office/powerpoint/2010/main" val="1791160139"/>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102</a:t>
            </a:fld>
            <a:endParaRPr lang="en-US" noProof="0" dirty="0"/>
          </a:p>
        </p:txBody>
      </p:sp>
      <p:sp>
        <p:nvSpPr>
          <p:cNvPr id="4" name="Content Placeholder 3"/>
          <p:cNvSpPr>
            <a:spLocks noGrp="1"/>
          </p:cNvSpPr>
          <p:nvPr>
            <p:ph idx="1"/>
          </p:nvPr>
        </p:nvSpPr>
        <p:spPr>
          <a:xfrm>
            <a:off x="838198" y="1809338"/>
            <a:ext cx="4800602" cy="4351338"/>
          </a:xfrm>
        </p:spPr>
        <p:txBody>
          <a:bodyPr>
            <a:noAutofit/>
          </a:bodyPr>
          <a:lstStyle/>
          <a:p>
            <a:pPr marL="0" indent="0">
              <a:buNone/>
            </a:pPr>
            <a:r>
              <a:rPr lang="en-US" sz="3200" dirty="0" smtClean="0"/>
              <a:t>The </a:t>
            </a:r>
            <a:r>
              <a:rPr lang="en-US" sz="3200" dirty="0"/>
              <a:t>formidable obstacles to the spontaneous origin of life at the chemical and biochemical level, mentioned above, become even more complex when we consider the possible spontaneous origin of a simple but fully functional cell.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53</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a:t>
            </a:r>
            <a:r>
              <a:rPr lang="en-US" sz="2000" dirty="0"/>
              <a:t>e</a:t>
            </a:r>
            <a:r>
              <a:rPr lang="en-US" sz="2000" dirty="0" smtClean="0"/>
              <a:t>) The Formation of Cells</a:t>
            </a:r>
            <a:endParaRPr lang="en-US" sz="2000" dirty="0"/>
          </a:p>
        </p:txBody>
      </p:sp>
      <p:pic>
        <p:nvPicPr>
          <p:cNvPr id="75778" name="Picture 2" descr="What is a single cell organism? - Quo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2221042"/>
            <a:ext cx="6283461" cy="3367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7497499"/>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103</a:t>
            </a:fld>
            <a:endParaRPr lang="en-US" noProof="0" dirty="0"/>
          </a:p>
        </p:txBody>
      </p:sp>
      <p:sp>
        <p:nvSpPr>
          <p:cNvPr id="4" name="Content Placeholder 3"/>
          <p:cNvSpPr>
            <a:spLocks noGrp="1"/>
          </p:cNvSpPr>
          <p:nvPr>
            <p:ph idx="1"/>
          </p:nvPr>
        </p:nvSpPr>
        <p:spPr>
          <a:xfrm>
            <a:off x="838198" y="1809338"/>
            <a:ext cx="6248402" cy="4351338"/>
          </a:xfrm>
        </p:spPr>
        <p:txBody>
          <a:bodyPr>
            <a:noAutofit/>
          </a:bodyPr>
          <a:lstStyle/>
          <a:p>
            <a:pPr marL="0" indent="0">
              <a:buNone/>
            </a:pPr>
            <a:r>
              <a:rPr lang="en-US" sz="3200" dirty="0" smtClean="0"/>
              <a:t>This </a:t>
            </a:r>
            <a:r>
              <a:rPr lang="en-US" sz="3200" dirty="0"/>
              <a:t>would be the simplest form of independent life that all biologists would accept as unquestionably alive. Despite occasional claims to the contrary, no serious attempts to put together a functional cell from its many known constituents have been made by physiologists, biochemists, or molecular biologists.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53</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a:t>
            </a:r>
            <a:r>
              <a:rPr lang="en-US" sz="2000" dirty="0"/>
              <a:t>e</a:t>
            </a:r>
            <a:r>
              <a:rPr lang="en-US" sz="2000" dirty="0" smtClean="0"/>
              <a:t>) The Formation of Cells</a:t>
            </a:r>
            <a:endParaRPr lang="en-US" sz="2000" dirty="0"/>
          </a:p>
        </p:txBody>
      </p:sp>
      <p:pic>
        <p:nvPicPr>
          <p:cNvPr id="76802" name="Picture 2" descr="Single-celled organism devouring prey - Business Insider"/>
          <p:cNvPicPr>
            <a:picLocks noChangeAspect="1" noChangeArrowheads="1"/>
          </p:cNvPicPr>
          <p:nvPr/>
        </p:nvPicPr>
        <p:blipFill rotWithShape="1">
          <a:blip r:embed="rId2">
            <a:extLst>
              <a:ext uri="{28A0092B-C50C-407E-A947-70E740481C1C}">
                <a14:useLocalDpi xmlns:a14="http://schemas.microsoft.com/office/drawing/2010/main" val="0"/>
              </a:ext>
            </a:extLst>
          </a:blip>
          <a:srcRect l="22829" r="18304"/>
          <a:stretch/>
        </p:blipFill>
        <p:spPr bwMode="auto">
          <a:xfrm>
            <a:off x="7086600" y="2085563"/>
            <a:ext cx="4519334" cy="3798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2824775"/>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104</a:t>
            </a:fld>
            <a:endParaRPr lang="en-US" noProof="0" dirty="0"/>
          </a:p>
        </p:txBody>
      </p:sp>
      <p:sp>
        <p:nvSpPr>
          <p:cNvPr id="4" name="Content Placeholder 3"/>
          <p:cNvSpPr>
            <a:spLocks noGrp="1"/>
          </p:cNvSpPr>
          <p:nvPr>
            <p:ph idx="1"/>
          </p:nvPr>
        </p:nvSpPr>
        <p:spPr>
          <a:xfrm>
            <a:off x="838198" y="1809338"/>
            <a:ext cx="6807202" cy="4351338"/>
          </a:xfrm>
        </p:spPr>
        <p:txBody>
          <a:bodyPr>
            <a:noAutofit/>
          </a:bodyPr>
          <a:lstStyle/>
          <a:p>
            <a:pPr marL="0" indent="0">
              <a:buNone/>
            </a:pPr>
            <a:r>
              <a:rPr lang="en-US" sz="3200" dirty="0" smtClean="0"/>
              <a:t>Some </a:t>
            </a:r>
            <a:r>
              <a:rPr lang="en-US" sz="3200" dirty="0"/>
              <a:t>of those who have carefully considered the problem recognize that in the light of present knowledge it is difficult, if not impossible, to conceive of success for such efforts (Pollard 1965). One can say </a:t>
            </a:r>
            <a:r>
              <a:rPr lang="en-US" sz="3200" dirty="0" smtClean="0"/>
              <a:t>that “the </a:t>
            </a:r>
            <a:r>
              <a:rPr lang="en-US" sz="3200" dirty="0"/>
              <a:t>available facts do not provide a basis for postulating that cells arose on this planet” (Green and Goldberger 1967, p. 407)</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53</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a:t>
            </a:r>
            <a:r>
              <a:rPr lang="en-US" sz="2000" dirty="0"/>
              <a:t>e</a:t>
            </a:r>
            <a:r>
              <a:rPr lang="en-US" sz="2000" dirty="0" smtClean="0"/>
              <a:t>) The Formation of Cells</a:t>
            </a:r>
            <a:endParaRPr lang="en-US" sz="2000" dirty="0"/>
          </a:p>
        </p:txBody>
      </p:sp>
      <p:pic>
        <p:nvPicPr>
          <p:cNvPr id="77826" name="Picture 2" descr="What do you think our Earth would be like today if it wasn't for th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45400" y="1690687"/>
            <a:ext cx="4014142" cy="2252663"/>
          </a:xfrm>
          <a:prstGeom prst="rect">
            <a:avLst/>
          </a:prstGeom>
          <a:noFill/>
          <a:extLst>
            <a:ext uri="{909E8E84-426E-40DD-AFC4-6F175D3DCCD1}">
              <a14:hiddenFill xmlns:a14="http://schemas.microsoft.com/office/drawing/2010/main">
                <a:solidFill>
                  <a:srgbClr val="FFFFFF"/>
                </a:solidFill>
              </a14:hiddenFill>
            </a:ext>
          </a:extLst>
        </p:spPr>
      </p:pic>
      <p:pic>
        <p:nvPicPr>
          <p:cNvPr id="77828" name="Picture 4" descr="Vicious Single Celled Organism Attacks Another Microscopic Organism [VIDE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4052" y="3985007"/>
            <a:ext cx="4005490" cy="2383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2972404"/>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p:txBody>
          <a:bodyPr/>
          <a:lstStyle/>
          <a:p>
            <a:r>
              <a:rPr lang="en-US" dirty="0" smtClean="0"/>
              <a:t>REALITIES</a:t>
            </a:r>
            <a:endParaRPr lang="en-US" dirty="0"/>
          </a:p>
        </p:txBody>
      </p:sp>
      <p:sp>
        <p:nvSpPr>
          <p:cNvPr id="5" name="Text Placeholder 4">
            <a:extLst>
              <a:ext uri="{FF2B5EF4-FFF2-40B4-BE49-F238E27FC236}">
                <a16:creationId xmlns:a16="http://schemas.microsoft.com/office/drawing/2014/main" xmlns="" id="{099A8D28-D968-408D-AA5E-1B16F071D7DF}"/>
              </a:ext>
            </a:extLst>
          </p:cNvPr>
          <p:cNvSpPr>
            <a:spLocks noGrp="1"/>
          </p:cNvSpPr>
          <p:nvPr>
            <p:ph type="body" sz="quarter" idx="13"/>
          </p:nvPr>
        </p:nvSpPr>
        <p:spPr>
          <a:xfrm>
            <a:off x="841248" y="2136036"/>
            <a:ext cx="5285914" cy="534655"/>
          </a:xfrm>
        </p:spPr>
        <p:txBody>
          <a:bodyPr/>
          <a:lstStyle/>
          <a:p>
            <a:r>
              <a:rPr lang="en-US" dirty="0" smtClean="0"/>
              <a:t>It all has to come together…</a:t>
            </a:r>
            <a:endParaRPr lang="en-US"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38199" y="2670691"/>
            <a:ext cx="5823858" cy="3447793"/>
          </a:xfrm>
        </p:spPr>
        <p:txBody>
          <a:bodyPr>
            <a:normAutofit/>
          </a:bodyPr>
          <a:lstStyle/>
          <a:p>
            <a:pPr marL="0" indent="0">
              <a:buNone/>
            </a:pPr>
            <a:r>
              <a:rPr lang="en-US" sz="3200" dirty="0" smtClean="0"/>
              <a:t>Consider this sequence:  </a:t>
            </a:r>
          </a:p>
          <a:p>
            <a:pPr marL="514350" indent="-514350">
              <a:buFont typeface="+mj-lt"/>
              <a:buAutoNum type="arabicPeriod"/>
            </a:pPr>
            <a:r>
              <a:rPr lang="en-US" sz="3200" dirty="0" smtClean="0"/>
              <a:t>that amino acids, monosaccharides and all the rest spontaneously came into being despite solid science preventing them, </a:t>
            </a:r>
            <a:endParaRPr lang="en-US" sz="3200" dirty="0"/>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105</a:t>
            </a:fld>
            <a:endParaRPr lang="en-US" dirty="0"/>
          </a:p>
        </p:txBody>
      </p:sp>
    </p:spTree>
    <p:extLst>
      <p:ext uri="{BB962C8B-B14F-4D97-AF65-F5344CB8AC3E}">
        <p14:creationId xmlns:p14="http://schemas.microsoft.com/office/powerpoint/2010/main" val="990291668"/>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p:txBody>
          <a:bodyPr/>
          <a:lstStyle/>
          <a:p>
            <a:r>
              <a:rPr lang="en-US" dirty="0" smtClean="0"/>
              <a:t>REALITIES</a:t>
            </a:r>
            <a:endParaRPr lang="en-US" dirty="0"/>
          </a:p>
        </p:txBody>
      </p:sp>
      <p:sp>
        <p:nvSpPr>
          <p:cNvPr id="5" name="Text Placeholder 4">
            <a:extLst>
              <a:ext uri="{FF2B5EF4-FFF2-40B4-BE49-F238E27FC236}">
                <a16:creationId xmlns:a16="http://schemas.microsoft.com/office/drawing/2014/main" xmlns="" id="{099A8D28-D968-408D-AA5E-1B16F071D7DF}"/>
              </a:ext>
            </a:extLst>
          </p:cNvPr>
          <p:cNvSpPr>
            <a:spLocks noGrp="1"/>
          </p:cNvSpPr>
          <p:nvPr>
            <p:ph type="body" sz="quarter" idx="13"/>
          </p:nvPr>
        </p:nvSpPr>
        <p:spPr>
          <a:xfrm>
            <a:off x="841248" y="2136036"/>
            <a:ext cx="5285914" cy="534655"/>
          </a:xfrm>
        </p:spPr>
        <p:txBody>
          <a:bodyPr/>
          <a:lstStyle/>
          <a:p>
            <a:r>
              <a:rPr lang="en-US" dirty="0" smtClean="0"/>
              <a:t>It all has to come together…</a:t>
            </a:r>
            <a:endParaRPr lang="en-US"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38199" y="2670691"/>
            <a:ext cx="5823858" cy="3447793"/>
          </a:xfrm>
        </p:spPr>
        <p:txBody>
          <a:bodyPr>
            <a:normAutofit/>
          </a:bodyPr>
          <a:lstStyle/>
          <a:p>
            <a:pPr marL="514350" indent="-514350">
              <a:buFont typeface="+mj-lt"/>
              <a:buAutoNum type="arabicPeriod" startAt="2"/>
            </a:pPr>
            <a:r>
              <a:rPr lang="en-US" sz="3200" dirty="0" smtClean="0"/>
              <a:t>Then they magically formed the fantastically complex 3D forms of protein chains, lipids, and other polymers necessary to life… (which is simply statistically impossible), </a:t>
            </a:r>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106</a:t>
            </a:fld>
            <a:endParaRPr lang="en-US" dirty="0"/>
          </a:p>
        </p:txBody>
      </p:sp>
    </p:spTree>
    <p:extLst>
      <p:ext uri="{BB962C8B-B14F-4D97-AF65-F5344CB8AC3E}">
        <p14:creationId xmlns:p14="http://schemas.microsoft.com/office/powerpoint/2010/main" val="3837409256"/>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p:txBody>
          <a:bodyPr/>
          <a:lstStyle/>
          <a:p>
            <a:r>
              <a:rPr lang="en-US" dirty="0" smtClean="0"/>
              <a:t>REALITIES</a:t>
            </a:r>
            <a:endParaRPr lang="en-US" dirty="0"/>
          </a:p>
        </p:txBody>
      </p:sp>
      <p:sp>
        <p:nvSpPr>
          <p:cNvPr id="5" name="Text Placeholder 4">
            <a:extLst>
              <a:ext uri="{FF2B5EF4-FFF2-40B4-BE49-F238E27FC236}">
                <a16:creationId xmlns:a16="http://schemas.microsoft.com/office/drawing/2014/main" xmlns="" id="{099A8D28-D968-408D-AA5E-1B16F071D7DF}"/>
              </a:ext>
            </a:extLst>
          </p:cNvPr>
          <p:cNvSpPr>
            <a:spLocks noGrp="1"/>
          </p:cNvSpPr>
          <p:nvPr>
            <p:ph type="body" sz="quarter" idx="13"/>
          </p:nvPr>
        </p:nvSpPr>
        <p:spPr>
          <a:xfrm>
            <a:off x="841248" y="2136036"/>
            <a:ext cx="5285914" cy="534655"/>
          </a:xfrm>
        </p:spPr>
        <p:txBody>
          <a:bodyPr/>
          <a:lstStyle/>
          <a:p>
            <a:r>
              <a:rPr lang="en-US" dirty="0" smtClean="0"/>
              <a:t>It all has to come together…</a:t>
            </a:r>
            <a:endParaRPr lang="en-US"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38199" y="2670691"/>
            <a:ext cx="5823858" cy="3447793"/>
          </a:xfrm>
        </p:spPr>
        <p:txBody>
          <a:bodyPr>
            <a:normAutofit/>
          </a:bodyPr>
          <a:lstStyle/>
          <a:p>
            <a:pPr marL="514350" indent="-514350">
              <a:buFont typeface="+mj-lt"/>
              <a:buAutoNum type="arabicPeriod" startAt="3"/>
            </a:pPr>
            <a:r>
              <a:rPr lang="en-US" sz="3200" dirty="0" smtClean="0"/>
              <a:t>Those polymers then formed the intricate arrangements necessary for functional cell membranes, well behaved protein channels, ribosomes, and other supramolecular complexes, </a:t>
            </a:r>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107</a:t>
            </a:fld>
            <a:endParaRPr lang="en-US" dirty="0"/>
          </a:p>
        </p:txBody>
      </p:sp>
    </p:spTree>
    <p:extLst>
      <p:ext uri="{BB962C8B-B14F-4D97-AF65-F5344CB8AC3E}">
        <p14:creationId xmlns:p14="http://schemas.microsoft.com/office/powerpoint/2010/main" val="3925027936"/>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p:txBody>
          <a:bodyPr/>
          <a:lstStyle/>
          <a:p>
            <a:r>
              <a:rPr lang="en-US" dirty="0" smtClean="0"/>
              <a:t>REALITIES</a:t>
            </a:r>
            <a:endParaRPr lang="en-US" dirty="0"/>
          </a:p>
        </p:txBody>
      </p:sp>
      <p:sp>
        <p:nvSpPr>
          <p:cNvPr id="5" name="Text Placeholder 4">
            <a:extLst>
              <a:ext uri="{FF2B5EF4-FFF2-40B4-BE49-F238E27FC236}">
                <a16:creationId xmlns:a16="http://schemas.microsoft.com/office/drawing/2014/main" xmlns="" id="{099A8D28-D968-408D-AA5E-1B16F071D7DF}"/>
              </a:ext>
            </a:extLst>
          </p:cNvPr>
          <p:cNvSpPr>
            <a:spLocks noGrp="1"/>
          </p:cNvSpPr>
          <p:nvPr>
            <p:ph type="body" sz="quarter" idx="13"/>
          </p:nvPr>
        </p:nvSpPr>
        <p:spPr>
          <a:xfrm>
            <a:off x="841248" y="2136036"/>
            <a:ext cx="5285914" cy="534655"/>
          </a:xfrm>
        </p:spPr>
        <p:txBody>
          <a:bodyPr/>
          <a:lstStyle/>
          <a:p>
            <a:r>
              <a:rPr lang="en-US" dirty="0" smtClean="0"/>
              <a:t>It all has to come together…</a:t>
            </a:r>
            <a:endParaRPr lang="en-US"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38199" y="2670691"/>
            <a:ext cx="5823858" cy="3447793"/>
          </a:xfrm>
        </p:spPr>
        <p:txBody>
          <a:bodyPr>
            <a:normAutofit/>
          </a:bodyPr>
          <a:lstStyle/>
          <a:p>
            <a:pPr marL="514350" indent="-514350">
              <a:buFont typeface="+mj-lt"/>
              <a:buAutoNum type="arabicPeriod" startAt="4"/>
            </a:pPr>
            <a:r>
              <a:rPr lang="en-US" sz="3200" dirty="0" smtClean="0"/>
              <a:t>Which combined to form the fabulously precise and interdependent mitochondria, cell nuclei, and other organelles necessary to the production of energy and disposal of waste in a cell, </a:t>
            </a:r>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108</a:t>
            </a:fld>
            <a:endParaRPr lang="en-US" dirty="0"/>
          </a:p>
        </p:txBody>
      </p:sp>
    </p:spTree>
    <p:extLst>
      <p:ext uri="{BB962C8B-B14F-4D97-AF65-F5344CB8AC3E}">
        <p14:creationId xmlns:p14="http://schemas.microsoft.com/office/powerpoint/2010/main" val="3639012189"/>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p:txBody>
          <a:bodyPr/>
          <a:lstStyle/>
          <a:p>
            <a:r>
              <a:rPr lang="en-US" dirty="0" smtClean="0"/>
              <a:t>REALITIES</a:t>
            </a:r>
            <a:endParaRPr lang="en-US" dirty="0"/>
          </a:p>
        </p:txBody>
      </p:sp>
      <p:sp>
        <p:nvSpPr>
          <p:cNvPr id="5" name="Text Placeholder 4">
            <a:extLst>
              <a:ext uri="{FF2B5EF4-FFF2-40B4-BE49-F238E27FC236}">
                <a16:creationId xmlns:a16="http://schemas.microsoft.com/office/drawing/2014/main" xmlns="" id="{099A8D28-D968-408D-AA5E-1B16F071D7DF}"/>
              </a:ext>
            </a:extLst>
          </p:cNvPr>
          <p:cNvSpPr>
            <a:spLocks noGrp="1"/>
          </p:cNvSpPr>
          <p:nvPr>
            <p:ph type="body" sz="quarter" idx="13"/>
          </p:nvPr>
        </p:nvSpPr>
        <p:spPr>
          <a:xfrm>
            <a:off x="841248" y="2136036"/>
            <a:ext cx="5285914" cy="534655"/>
          </a:xfrm>
        </p:spPr>
        <p:txBody>
          <a:bodyPr/>
          <a:lstStyle/>
          <a:p>
            <a:r>
              <a:rPr lang="en-US" dirty="0" smtClean="0"/>
              <a:t>It all has to come together…</a:t>
            </a:r>
            <a:endParaRPr lang="en-US"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38199" y="2670691"/>
            <a:ext cx="5823858" cy="3447793"/>
          </a:xfrm>
        </p:spPr>
        <p:txBody>
          <a:bodyPr>
            <a:normAutofit lnSpcReduction="10000"/>
          </a:bodyPr>
          <a:lstStyle/>
          <a:p>
            <a:pPr marL="514350" indent="-514350">
              <a:buFont typeface="+mj-lt"/>
              <a:buAutoNum type="arabicPeriod" startAt="5"/>
            </a:pPr>
            <a:r>
              <a:rPr lang="en-US" sz="3200" dirty="0" smtClean="0"/>
              <a:t>Which then, fortuitously and with marked accuracy, came together and developed the spectacular symbiosis necessary to the formation of a living cell (and the processes needful for cellular reproduction) …</a:t>
            </a:r>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109</a:t>
            </a:fld>
            <a:endParaRPr lang="en-US" dirty="0"/>
          </a:p>
        </p:txBody>
      </p:sp>
      <p:pic>
        <p:nvPicPr>
          <p:cNvPr id="78850" name="Picture 2" descr="Cell Organelles Structure - Cell Organel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1790" y="1951894"/>
            <a:ext cx="4990432" cy="3337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75863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7021" y="691377"/>
            <a:ext cx="10117959" cy="3697394"/>
          </a:xfrm>
        </p:spPr>
        <p:txBody>
          <a:bodyPr/>
          <a:lstStyle/>
          <a:p>
            <a:r>
              <a:rPr lang="en-US" sz="3600" b="1" baseline="30000" dirty="0"/>
              <a:t>15 </a:t>
            </a:r>
            <a:r>
              <a:rPr lang="en-US" sz="3600" dirty="0"/>
              <a:t>Be ye mindful always of his covenant; the word which he commanded to a thousand generations;</a:t>
            </a:r>
            <a:br>
              <a:rPr lang="en-US" sz="3600" dirty="0"/>
            </a:br>
            <a:r>
              <a:rPr lang="en-US" sz="3600" b="1" baseline="30000" dirty="0"/>
              <a:t>16 </a:t>
            </a:r>
            <a:r>
              <a:rPr lang="en-US" sz="3600" dirty="0"/>
              <a:t>Even of the covenant which he made with Abraham, and of his oath unto Isaac;</a:t>
            </a:r>
            <a:br>
              <a:rPr lang="en-US" sz="3600" dirty="0"/>
            </a:br>
            <a:r>
              <a:rPr lang="en-US" sz="3600" b="1" baseline="30000" dirty="0"/>
              <a:t>17 </a:t>
            </a:r>
            <a:r>
              <a:rPr lang="en-US" sz="3600" dirty="0"/>
              <a:t>And hath confirmed the same to Jacob for a law, and to Israel for an everlasting covenant</a:t>
            </a:r>
            <a:r>
              <a:rPr lang="en-US" sz="3600" dirty="0" smtClean="0"/>
              <a:t>,</a:t>
            </a:r>
            <a:br>
              <a:rPr lang="en-US" sz="3600" dirty="0" smtClean="0"/>
            </a:br>
            <a:r>
              <a:rPr lang="en-US" sz="3600" b="1" baseline="30000" dirty="0"/>
              <a:t>18 </a:t>
            </a:r>
            <a:r>
              <a:rPr lang="en-US" sz="3600" dirty="0"/>
              <a:t>Saying, Unto thee will I give the land of Canaan, the lot of your inheritance</a:t>
            </a:r>
            <a:endParaRPr lang="en-US" sz="3600" dirty="0"/>
          </a:p>
        </p:txBody>
      </p:sp>
      <p:sp>
        <p:nvSpPr>
          <p:cNvPr id="3" name="Subtitle 2"/>
          <p:cNvSpPr>
            <a:spLocks noGrp="1"/>
          </p:cNvSpPr>
          <p:nvPr>
            <p:ph type="subTitle" idx="1"/>
          </p:nvPr>
        </p:nvSpPr>
        <p:spPr/>
        <p:txBody>
          <a:bodyPr/>
          <a:lstStyle/>
          <a:p>
            <a:r>
              <a:rPr lang="en-US" sz="3200" dirty="0" smtClean="0"/>
              <a:t>David’s Psalm, on the arrival of the Ark in Jerusalem</a:t>
            </a:r>
          </a:p>
          <a:p>
            <a:r>
              <a:rPr lang="en-US" b="1" dirty="0" smtClean="0"/>
              <a:t>1 Chronicles 16:12-36</a:t>
            </a:r>
            <a:endParaRPr lang="en-US" b="1" dirty="0"/>
          </a:p>
        </p:txBody>
      </p:sp>
      <p:sp>
        <p:nvSpPr>
          <p:cNvPr id="4" name="Rectangle 3"/>
          <p:cNvSpPr/>
          <p:nvPr/>
        </p:nvSpPr>
        <p:spPr>
          <a:xfrm>
            <a:off x="333892" y="6134170"/>
            <a:ext cx="4967257" cy="461665"/>
          </a:xfrm>
          <a:prstGeom prst="rect">
            <a:avLst/>
          </a:prstGeom>
        </p:spPr>
        <p:txBody>
          <a:bodyPr wrap="none">
            <a:spAutoFit/>
          </a:bodyPr>
          <a:lstStyle/>
          <a:p>
            <a:r>
              <a:rPr lang="en-US" sz="2400" b="1" dirty="0">
                <a:solidFill>
                  <a:schemeClr val="bg1"/>
                </a:solidFill>
              </a:rPr>
              <a:t>Worship:  </a:t>
            </a:r>
            <a:r>
              <a:rPr lang="en-US" sz="2400" b="1" dirty="0" smtClean="0">
                <a:solidFill>
                  <a:schemeClr val="bg1"/>
                </a:solidFill>
              </a:rPr>
              <a:t>Be mindful of the covenant</a:t>
            </a:r>
            <a:endParaRPr lang="en-US" sz="2400" b="1" dirty="0">
              <a:solidFill>
                <a:schemeClr val="bg1"/>
              </a:solidFill>
            </a:endParaRPr>
          </a:p>
        </p:txBody>
      </p:sp>
    </p:spTree>
    <p:extLst>
      <p:ext uri="{BB962C8B-B14F-4D97-AF65-F5344CB8AC3E}">
        <p14:creationId xmlns:p14="http://schemas.microsoft.com/office/powerpoint/2010/main" val="464983279"/>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p:txBody>
          <a:bodyPr/>
          <a:lstStyle/>
          <a:p>
            <a:r>
              <a:rPr lang="en-US" dirty="0" smtClean="0"/>
              <a:t>REALITIES</a:t>
            </a:r>
            <a:endParaRPr lang="en-US" dirty="0"/>
          </a:p>
        </p:txBody>
      </p:sp>
      <p:sp>
        <p:nvSpPr>
          <p:cNvPr id="5" name="Text Placeholder 4">
            <a:extLst>
              <a:ext uri="{FF2B5EF4-FFF2-40B4-BE49-F238E27FC236}">
                <a16:creationId xmlns:a16="http://schemas.microsoft.com/office/drawing/2014/main" xmlns="" id="{099A8D28-D968-408D-AA5E-1B16F071D7DF}"/>
              </a:ext>
            </a:extLst>
          </p:cNvPr>
          <p:cNvSpPr>
            <a:spLocks noGrp="1"/>
          </p:cNvSpPr>
          <p:nvPr>
            <p:ph type="body" sz="quarter" idx="13"/>
          </p:nvPr>
        </p:nvSpPr>
        <p:spPr>
          <a:xfrm>
            <a:off x="841248" y="2136036"/>
            <a:ext cx="5285914" cy="534655"/>
          </a:xfrm>
        </p:spPr>
        <p:txBody>
          <a:bodyPr/>
          <a:lstStyle/>
          <a:p>
            <a:r>
              <a:rPr lang="en-US" dirty="0" smtClean="0"/>
              <a:t>It all has to come together…</a:t>
            </a:r>
            <a:endParaRPr lang="en-US"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38199" y="2670691"/>
            <a:ext cx="5823858" cy="3447793"/>
          </a:xfrm>
        </p:spPr>
        <p:txBody>
          <a:bodyPr>
            <a:normAutofit lnSpcReduction="10000"/>
          </a:bodyPr>
          <a:lstStyle/>
          <a:p>
            <a:pPr marL="0" indent="0">
              <a:buNone/>
            </a:pPr>
            <a:r>
              <a:rPr lang="en-US" sz="3200" dirty="0" smtClean="0"/>
              <a:t>And even if all of these events were to occur without causation or design, we would only see the development of a single cell, the “simplest” of all creatures.  What about more complex organisms?  The almost infinite subtleties of their interrelationships?  </a:t>
            </a:r>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110</a:t>
            </a:fld>
            <a:endParaRPr lang="en-US" dirty="0"/>
          </a:p>
        </p:txBody>
      </p:sp>
    </p:spTree>
    <p:extLst>
      <p:ext uri="{BB962C8B-B14F-4D97-AF65-F5344CB8AC3E}">
        <p14:creationId xmlns:p14="http://schemas.microsoft.com/office/powerpoint/2010/main" val="2697324359"/>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111</a:t>
            </a:fld>
            <a:endParaRPr lang="en-US" noProof="0" dirty="0"/>
          </a:p>
        </p:txBody>
      </p:sp>
      <p:sp>
        <p:nvSpPr>
          <p:cNvPr id="4" name="Content Placeholder 3"/>
          <p:cNvSpPr>
            <a:spLocks noGrp="1"/>
          </p:cNvSpPr>
          <p:nvPr>
            <p:ph idx="1"/>
          </p:nvPr>
        </p:nvSpPr>
        <p:spPr>
          <a:xfrm>
            <a:off x="838198" y="1809338"/>
            <a:ext cx="5391152" cy="4351338"/>
          </a:xfrm>
        </p:spPr>
        <p:txBody>
          <a:bodyPr>
            <a:noAutofit/>
          </a:bodyPr>
          <a:lstStyle/>
          <a:p>
            <a:pPr marL="0" indent="0">
              <a:buNone/>
            </a:pPr>
            <a:r>
              <a:rPr lang="en-US" sz="3200" dirty="0"/>
              <a:t>When we turn to the multicellular organisms, be it plant or animal, we find another universe of complexity and interrelationships between numerous types of highly specialized cells, usually grouped in tissues and organs.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53</a:t>
            </a:r>
            <a:endParaRPr lang="en-US" sz="4400" dirty="0">
              <a:solidFill>
                <a:schemeClr val="bg2">
                  <a:lumMod val="60000"/>
                  <a:lumOff val="40000"/>
                </a:schemeClr>
              </a:solidFill>
            </a:endParaRPr>
          </a:p>
        </p:txBody>
      </p:sp>
      <p:sp>
        <p:nvSpPr>
          <p:cNvPr id="6" name="Footer Placeholder 2"/>
          <p:cNvSpPr txBox="1">
            <a:spLocks/>
          </p:cNvSpPr>
          <p:nvPr/>
        </p:nvSpPr>
        <p:spPr>
          <a:xfrm>
            <a:off x="342899" y="6279328"/>
            <a:ext cx="6027821" cy="335786"/>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Multicellular Organisms</a:t>
            </a:r>
            <a:endParaRPr lang="en-US" sz="2000" dirty="0"/>
          </a:p>
        </p:txBody>
      </p:sp>
      <p:pic>
        <p:nvPicPr>
          <p:cNvPr id="80900" name="Picture 4" descr="20 Interesting Cell Facts You Should Know"/>
          <p:cNvPicPr>
            <a:picLocks noChangeAspect="1" noChangeArrowheads="1"/>
          </p:cNvPicPr>
          <p:nvPr/>
        </p:nvPicPr>
        <p:blipFill rotWithShape="1">
          <a:blip r:embed="rId2">
            <a:extLst>
              <a:ext uri="{28A0092B-C50C-407E-A947-70E740481C1C}">
                <a14:useLocalDpi xmlns:a14="http://schemas.microsoft.com/office/drawing/2010/main" val="0"/>
              </a:ext>
            </a:extLst>
          </a:blip>
          <a:srcRect t="18971"/>
          <a:stretch/>
        </p:blipFill>
        <p:spPr bwMode="auto">
          <a:xfrm>
            <a:off x="5979584" y="2002631"/>
            <a:ext cx="6063191" cy="3803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357385"/>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112</a:t>
            </a:fld>
            <a:endParaRPr lang="en-US" noProof="0" dirty="0"/>
          </a:p>
        </p:txBody>
      </p:sp>
      <p:sp>
        <p:nvSpPr>
          <p:cNvPr id="4" name="Content Placeholder 3"/>
          <p:cNvSpPr>
            <a:spLocks noGrp="1"/>
          </p:cNvSpPr>
          <p:nvPr>
            <p:ph idx="1"/>
          </p:nvPr>
        </p:nvSpPr>
        <p:spPr>
          <a:xfrm>
            <a:off x="838198" y="1809338"/>
            <a:ext cx="3833815" cy="4351338"/>
          </a:xfrm>
        </p:spPr>
        <p:txBody>
          <a:bodyPr>
            <a:noAutofit/>
          </a:bodyPr>
          <a:lstStyle/>
          <a:p>
            <a:pPr marL="0" indent="0">
              <a:buNone/>
            </a:pPr>
            <a:r>
              <a:rPr lang="en-US" sz="3200" dirty="0" smtClean="0"/>
              <a:t>Control </a:t>
            </a:r>
            <a:r>
              <a:rPr lang="en-US" sz="3200" dirty="0"/>
              <a:t>of development and growth add another level of complexity, as does the regulation of normal function by endocrine, nervous, and other influences.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53</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 </a:t>
            </a:r>
            <a:r>
              <a:rPr lang="en-US" sz="2000" dirty="0" smtClean="0"/>
              <a:t>  </a:t>
            </a:r>
            <a:r>
              <a:rPr lang="en-US" sz="2000" dirty="0"/>
              <a:t>Multicellular </a:t>
            </a:r>
            <a:r>
              <a:rPr lang="en-US" sz="2000" dirty="0" smtClean="0"/>
              <a:t>Organisms</a:t>
            </a:r>
            <a:endParaRPr lang="en-US" sz="2000" dirty="0"/>
          </a:p>
        </p:txBody>
      </p:sp>
      <p:pic>
        <p:nvPicPr>
          <p:cNvPr id="79874" name="Picture 2" descr="PPT - Cell division, cell growth, cell Cycle PowerPoint Presentatio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1242" y="1663042"/>
            <a:ext cx="5940425" cy="4455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3203527"/>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113</a:t>
            </a:fld>
            <a:endParaRPr lang="en-US" noProof="0" dirty="0"/>
          </a:p>
        </p:txBody>
      </p:sp>
      <p:sp>
        <p:nvSpPr>
          <p:cNvPr id="4" name="Content Placeholder 3"/>
          <p:cNvSpPr>
            <a:spLocks noGrp="1"/>
          </p:cNvSpPr>
          <p:nvPr>
            <p:ph idx="1"/>
          </p:nvPr>
        </p:nvSpPr>
        <p:spPr>
          <a:xfrm>
            <a:off x="838198" y="1809338"/>
            <a:ext cx="3990977" cy="4351338"/>
          </a:xfrm>
        </p:spPr>
        <p:txBody>
          <a:bodyPr>
            <a:noAutofit/>
          </a:bodyPr>
          <a:lstStyle/>
          <a:p>
            <a:pPr marL="0" indent="0">
              <a:buNone/>
            </a:pPr>
            <a:r>
              <a:rPr lang="en-US" sz="3200" dirty="0" smtClean="0"/>
              <a:t>Any </a:t>
            </a:r>
            <a:r>
              <a:rPr lang="en-US" sz="3200" dirty="0"/>
              <a:t>candid student of physiology must stand convinced of the multitudinous evidences of design found in every multicellular organism studied to </a:t>
            </a:r>
            <a:r>
              <a:rPr lang="en-US" sz="3200" dirty="0" smtClean="0"/>
              <a:t>date.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53</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 Multicellular Organisms</a:t>
            </a:r>
            <a:endParaRPr lang="en-US" sz="2000" dirty="0"/>
          </a:p>
        </p:txBody>
      </p:sp>
      <p:pic>
        <p:nvPicPr>
          <p:cNvPr id="81924" name="Picture 4" descr="aisbiology [licensed for non-commercial use only] / Ec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9662" y="1803941"/>
            <a:ext cx="6660237" cy="42012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2547887"/>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114</a:t>
            </a:fld>
            <a:endParaRPr lang="en-US" noProof="0" dirty="0"/>
          </a:p>
        </p:txBody>
      </p:sp>
      <p:sp>
        <p:nvSpPr>
          <p:cNvPr id="4" name="Content Placeholder 3"/>
          <p:cNvSpPr>
            <a:spLocks noGrp="1"/>
          </p:cNvSpPr>
          <p:nvPr>
            <p:ph idx="1"/>
          </p:nvPr>
        </p:nvSpPr>
        <p:spPr>
          <a:xfrm>
            <a:off x="838198" y="1809338"/>
            <a:ext cx="5262565" cy="4351338"/>
          </a:xfrm>
        </p:spPr>
        <p:txBody>
          <a:bodyPr>
            <a:noAutofit/>
          </a:bodyPr>
          <a:lstStyle/>
          <a:p>
            <a:pPr marL="0" indent="0">
              <a:buNone/>
            </a:pPr>
            <a:r>
              <a:rPr lang="en-US" sz="3200" dirty="0" smtClean="0"/>
              <a:t>When </a:t>
            </a:r>
            <a:r>
              <a:rPr lang="en-US" sz="3200" dirty="0"/>
              <a:t>the Christian views the mind and the body that it controls, unfolded in all the intricacy of modem anatomy, physiology, and biochemistry, he must agree with David, who said “I am fearfully and wonderfully made: </a:t>
            </a:r>
            <a:r>
              <a:rPr lang="en-US" sz="3200" dirty="0" err="1"/>
              <a:t>marvellous</a:t>
            </a:r>
            <a:r>
              <a:rPr lang="en-US" sz="3200" dirty="0"/>
              <a:t> are thy works” (Ps. 139:14)</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53</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 Multicellular Organisms</a:t>
            </a:r>
            <a:endParaRPr lang="en-US" sz="2000" dirty="0"/>
          </a:p>
        </p:txBody>
      </p:sp>
      <p:pic>
        <p:nvPicPr>
          <p:cNvPr id="81922" name="Picture 2" descr="Human heart can repair itself after heart attack, research sugges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0721" y="2304180"/>
            <a:ext cx="5315623" cy="3319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0139115"/>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EDADF0-23DD-491B-8755-2E19692F9B18}"/>
              </a:ext>
            </a:extLst>
          </p:cNvPr>
          <p:cNvSpPr>
            <a:spLocks noGrp="1"/>
          </p:cNvSpPr>
          <p:nvPr>
            <p:ph type="title"/>
          </p:nvPr>
        </p:nvSpPr>
        <p:spPr/>
        <p:txBody>
          <a:bodyPr/>
          <a:lstStyle/>
          <a:p>
            <a:r>
              <a:rPr lang="en-US" dirty="0" smtClean="0"/>
              <a:t>MEMORY TEXT:  Revelation 4:11</a:t>
            </a:r>
            <a:endParaRPr lang="en-US" dirty="0"/>
          </a:p>
        </p:txBody>
      </p:sp>
      <p:sp>
        <p:nvSpPr>
          <p:cNvPr id="3" name="Slide Number Placeholder 2">
            <a:extLst>
              <a:ext uri="{FF2B5EF4-FFF2-40B4-BE49-F238E27FC236}">
                <a16:creationId xmlns:a16="http://schemas.microsoft.com/office/drawing/2014/main" xmlns="" id="{73E7209B-EA97-4E46-B935-409525612C95}"/>
              </a:ext>
            </a:extLst>
          </p:cNvPr>
          <p:cNvSpPr>
            <a:spLocks noGrp="1"/>
          </p:cNvSpPr>
          <p:nvPr>
            <p:ph type="sldNum" sz="quarter" idx="10"/>
          </p:nvPr>
        </p:nvSpPr>
        <p:spPr/>
        <p:txBody>
          <a:bodyPr/>
          <a:lstStyle/>
          <a:p>
            <a:fld id="{D495E168-DA5E-4888-8D8A-92B118324C14}" type="slidenum">
              <a:rPr lang="en-US" smtClean="0"/>
              <a:pPr/>
              <a:t>115</a:t>
            </a:fld>
            <a:endParaRPr lang="en-US" dirty="0"/>
          </a:p>
        </p:txBody>
      </p:sp>
      <p:sp>
        <p:nvSpPr>
          <p:cNvPr id="5" name="Text Placeholder 4">
            <a:extLst>
              <a:ext uri="{FF2B5EF4-FFF2-40B4-BE49-F238E27FC236}">
                <a16:creationId xmlns:a16="http://schemas.microsoft.com/office/drawing/2014/main" xmlns="" id="{171A006E-2552-45AA-81E6-9D6D26A503C2}"/>
              </a:ext>
            </a:extLst>
          </p:cNvPr>
          <p:cNvSpPr>
            <a:spLocks noGrp="1"/>
          </p:cNvSpPr>
          <p:nvPr>
            <p:ph type="body" sz="quarter" idx="1"/>
          </p:nvPr>
        </p:nvSpPr>
        <p:spPr>
          <a:xfrm>
            <a:off x="185057" y="4942478"/>
            <a:ext cx="11854543" cy="1382122"/>
          </a:xfrm>
        </p:spPr>
        <p:txBody>
          <a:bodyPr>
            <a:noAutofit/>
          </a:bodyPr>
          <a:lstStyle/>
          <a:p>
            <a:r>
              <a:rPr lang="en-US" sz="2800" b="1" baseline="30000" dirty="0"/>
              <a:t>11 </a:t>
            </a:r>
            <a:r>
              <a:rPr lang="en-US" sz="2800" dirty="0"/>
              <a:t>Thou art worthy, O Lord, to receive glory and </a:t>
            </a:r>
            <a:r>
              <a:rPr lang="en-US" sz="2800" dirty="0" err="1"/>
              <a:t>honour</a:t>
            </a:r>
            <a:r>
              <a:rPr lang="en-US" sz="2800" dirty="0"/>
              <a:t> and power: for thou hast created all things, and for thy pleasure they are and were created.</a:t>
            </a:r>
            <a:endParaRPr lang="en-US" sz="2800" dirty="0"/>
          </a:p>
        </p:txBody>
      </p:sp>
    </p:spTree>
    <p:extLst>
      <p:ext uri="{BB962C8B-B14F-4D97-AF65-F5344CB8AC3E}">
        <p14:creationId xmlns:p14="http://schemas.microsoft.com/office/powerpoint/2010/main" val="680138580"/>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116</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p:txBody>
          <a:bodyPr>
            <a:normAutofit/>
          </a:bodyPr>
          <a:lstStyle/>
          <a:p>
            <a:r>
              <a:rPr lang="en-US" sz="3200" b="1" dirty="0"/>
              <a:t>38 </a:t>
            </a:r>
            <a:r>
              <a:rPr lang="en-US" sz="3200" dirty="0"/>
              <a:t>Then the </a:t>
            </a:r>
            <a:r>
              <a:rPr lang="en-US" sz="3200" cap="small" dirty="0"/>
              <a:t>Lord</a:t>
            </a:r>
            <a:r>
              <a:rPr lang="en-US" sz="3200" dirty="0"/>
              <a:t> answered Job out of the whirlwind, and said,</a:t>
            </a:r>
          </a:p>
          <a:p>
            <a:r>
              <a:rPr lang="en-US" sz="3200" b="1" baseline="30000" dirty="0"/>
              <a:t>2 </a:t>
            </a:r>
            <a:r>
              <a:rPr lang="en-US" sz="3200" dirty="0"/>
              <a:t>Who is this that </a:t>
            </a:r>
            <a:r>
              <a:rPr lang="en-US" sz="3200" dirty="0" err="1"/>
              <a:t>darkeneth</a:t>
            </a:r>
            <a:r>
              <a:rPr lang="en-US" sz="3200" dirty="0"/>
              <a:t> counsel by words without knowledge?</a:t>
            </a:r>
          </a:p>
          <a:p>
            <a:r>
              <a:rPr lang="en-US" sz="3200" b="1" baseline="30000" dirty="0"/>
              <a:t>3 </a:t>
            </a:r>
            <a:r>
              <a:rPr lang="en-US" sz="3200" dirty="0"/>
              <a:t>Gird up now thy loins like a man; for I will demand of thee, and answer thou me.</a:t>
            </a:r>
          </a:p>
          <a:p>
            <a:r>
              <a:rPr lang="en-US" sz="3200" b="1" baseline="30000" dirty="0"/>
              <a:t>4 </a:t>
            </a:r>
            <a:r>
              <a:rPr lang="en-US" sz="3200" dirty="0"/>
              <a:t>Where </a:t>
            </a:r>
            <a:r>
              <a:rPr lang="en-US" sz="3200" dirty="0" err="1"/>
              <a:t>wast</a:t>
            </a:r>
            <a:r>
              <a:rPr lang="en-US" sz="3200" dirty="0"/>
              <a:t> thou when I laid the foundations of the earth? declare, if thou hast understanding</a:t>
            </a:r>
            <a:r>
              <a:rPr lang="en-US" sz="3200" dirty="0" smtClean="0"/>
              <a:t>.</a:t>
            </a:r>
            <a:endParaRPr lang="en-US" sz="3200" dirty="0"/>
          </a:p>
        </p:txBody>
      </p:sp>
      <p:sp>
        <p:nvSpPr>
          <p:cNvPr id="5" name="Title 4"/>
          <p:cNvSpPr>
            <a:spLocks noGrp="1"/>
          </p:cNvSpPr>
          <p:nvPr>
            <p:ph type="title"/>
          </p:nvPr>
        </p:nvSpPr>
        <p:spPr/>
        <p:txBody>
          <a:bodyPr/>
          <a:lstStyle/>
          <a:p>
            <a:r>
              <a:rPr lang="en-US" dirty="0" smtClean="0"/>
              <a:t>Job 38:1-40:5</a:t>
            </a:r>
            <a:endParaRPr lang="en-US" dirty="0"/>
          </a:p>
        </p:txBody>
      </p:sp>
    </p:spTree>
    <p:extLst>
      <p:ext uri="{BB962C8B-B14F-4D97-AF65-F5344CB8AC3E}">
        <p14:creationId xmlns:p14="http://schemas.microsoft.com/office/powerpoint/2010/main" val="1371953940"/>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117</a:t>
            </a:fld>
            <a:endParaRPr lang="en-US" noProof="0" dirty="0"/>
          </a:p>
        </p:txBody>
      </p:sp>
      <p:sp>
        <p:nvSpPr>
          <p:cNvPr id="4" name="Text Placeholder 3"/>
          <p:cNvSpPr>
            <a:spLocks noGrp="1"/>
          </p:cNvSpPr>
          <p:nvPr>
            <p:ph type="body" sz="quarter" idx="16"/>
          </p:nvPr>
        </p:nvSpPr>
        <p:spPr/>
        <p:txBody>
          <a:bodyPr/>
          <a:lstStyle/>
          <a:p>
            <a:r>
              <a:rPr lang="en-US" dirty="0" smtClean="0"/>
              <a:t>SDABC V3 p598 </a:t>
            </a:r>
            <a:endParaRPr lang="en-US" dirty="0"/>
          </a:p>
        </p:txBody>
      </p:sp>
      <p:sp>
        <p:nvSpPr>
          <p:cNvPr id="5" name="Title 4"/>
          <p:cNvSpPr>
            <a:spLocks noGrp="1"/>
          </p:cNvSpPr>
          <p:nvPr>
            <p:ph type="title"/>
          </p:nvPr>
        </p:nvSpPr>
        <p:spPr/>
        <p:txBody>
          <a:bodyPr>
            <a:normAutofit fontScale="90000"/>
          </a:bodyPr>
          <a:lstStyle/>
          <a:p>
            <a:r>
              <a:rPr lang="en-US" dirty="0" smtClean="0"/>
              <a:t>A Quick Note About God’s Answer to Job</a:t>
            </a:r>
            <a:endParaRPr lang="en-US" dirty="0"/>
          </a:p>
        </p:txBody>
      </p:sp>
      <p:sp>
        <p:nvSpPr>
          <p:cNvPr id="7" name="TextBox 6"/>
          <p:cNvSpPr txBox="1"/>
          <p:nvPr/>
        </p:nvSpPr>
        <p:spPr>
          <a:xfrm>
            <a:off x="838200" y="2796988"/>
            <a:ext cx="10654553" cy="3539430"/>
          </a:xfrm>
          <a:prstGeom prst="rect">
            <a:avLst/>
          </a:prstGeom>
          <a:solidFill>
            <a:srgbClr val="E0FF66">
              <a:alpha val="65098"/>
            </a:srgbClr>
          </a:solidFill>
        </p:spPr>
        <p:txBody>
          <a:bodyPr wrap="square" rtlCol="0">
            <a:spAutoFit/>
          </a:bodyPr>
          <a:lstStyle/>
          <a:p>
            <a:r>
              <a:rPr lang="en-US" sz="3200" b="1" dirty="0"/>
              <a:t>God does not vindicate Job at once. His divine purpose is not to settle an argument, but to reveal Himself. Neither does He explain to Job the reason for his suffering. A clear understanding of God is superior in importance to an unfolding of all the reasons for divine providence. God does not explain why the wicked prosper or why the righteous suffer. </a:t>
            </a:r>
          </a:p>
        </p:txBody>
      </p:sp>
    </p:spTree>
    <p:extLst>
      <p:ext uri="{BB962C8B-B14F-4D97-AF65-F5344CB8AC3E}">
        <p14:creationId xmlns:p14="http://schemas.microsoft.com/office/powerpoint/2010/main" val="576218843"/>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118</a:t>
            </a:fld>
            <a:endParaRPr lang="en-US" noProof="0" dirty="0"/>
          </a:p>
        </p:txBody>
      </p:sp>
      <p:sp>
        <p:nvSpPr>
          <p:cNvPr id="4" name="Text Placeholder 3"/>
          <p:cNvSpPr>
            <a:spLocks noGrp="1"/>
          </p:cNvSpPr>
          <p:nvPr>
            <p:ph type="body" sz="quarter" idx="16"/>
          </p:nvPr>
        </p:nvSpPr>
        <p:spPr/>
        <p:txBody>
          <a:bodyPr/>
          <a:lstStyle/>
          <a:p>
            <a:r>
              <a:rPr lang="en-US" dirty="0" smtClean="0"/>
              <a:t>SDABC V3 p598 </a:t>
            </a:r>
            <a:endParaRPr lang="en-US" dirty="0"/>
          </a:p>
        </p:txBody>
      </p:sp>
      <p:sp>
        <p:nvSpPr>
          <p:cNvPr id="5" name="Title 4"/>
          <p:cNvSpPr>
            <a:spLocks noGrp="1"/>
          </p:cNvSpPr>
          <p:nvPr>
            <p:ph type="title"/>
          </p:nvPr>
        </p:nvSpPr>
        <p:spPr/>
        <p:txBody>
          <a:bodyPr>
            <a:normAutofit fontScale="90000"/>
          </a:bodyPr>
          <a:lstStyle/>
          <a:p>
            <a:r>
              <a:rPr lang="en-US" dirty="0" smtClean="0"/>
              <a:t>A Quick Note About God’s Answer to Job</a:t>
            </a:r>
            <a:endParaRPr lang="en-US" dirty="0"/>
          </a:p>
        </p:txBody>
      </p:sp>
      <p:sp>
        <p:nvSpPr>
          <p:cNvPr id="7" name="TextBox 6"/>
          <p:cNvSpPr txBox="1"/>
          <p:nvPr/>
        </p:nvSpPr>
        <p:spPr>
          <a:xfrm>
            <a:off x="838200" y="2796988"/>
            <a:ext cx="10654553" cy="3539430"/>
          </a:xfrm>
          <a:prstGeom prst="rect">
            <a:avLst/>
          </a:prstGeom>
          <a:solidFill>
            <a:srgbClr val="E0FF66">
              <a:alpha val="65098"/>
            </a:srgbClr>
          </a:solidFill>
        </p:spPr>
        <p:txBody>
          <a:bodyPr wrap="square" rtlCol="0">
            <a:spAutoFit/>
          </a:bodyPr>
          <a:lstStyle/>
          <a:p>
            <a:r>
              <a:rPr lang="en-US" sz="3200" b="1" dirty="0"/>
              <a:t>He says nothing about the future world, or future compensation for present inequalities. God simply reveals Himself—His goodness, His power, His wisdom—and He intends that this revelation shall answer Job’s </a:t>
            </a:r>
            <a:r>
              <a:rPr lang="en-US" sz="3200" b="1" dirty="0" err="1"/>
              <a:t>problems.God’s</a:t>
            </a:r>
            <a:r>
              <a:rPr lang="en-US" sz="3200" b="1" dirty="0"/>
              <a:t> reply acquaints Job not merely with facts but with God. This approach was so effective that Job’s response was, “Now mine eye </a:t>
            </a:r>
            <a:r>
              <a:rPr lang="en-US" sz="3200" b="1" dirty="0" err="1"/>
              <a:t>seeth</a:t>
            </a:r>
            <a:r>
              <a:rPr lang="en-US" sz="3200" b="1" dirty="0"/>
              <a:t> thee” </a:t>
            </a:r>
            <a:r>
              <a:rPr lang="en-US" sz="3200" b="1" dirty="0" smtClean="0"/>
              <a:t>(</a:t>
            </a:r>
            <a:r>
              <a:rPr lang="en-US" sz="3200" b="1" dirty="0" err="1" smtClean="0"/>
              <a:t>ch</a:t>
            </a:r>
            <a:r>
              <a:rPr lang="en-US" sz="3200" b="1" dirty="0" err="1"/>
              <a:t>.</a:t>
            </a:r>
            <a:r>
              <a:rPr lang="en-US" sz="3200" b="1" dirty="0"/>
              <a:t> 42:5). </a:t>
            </a:r>
          </a:p>
        </p:txBody>
      </p:sp>
    </p:spTree>
    <p:extLst>
      <p:ext uri="{BB962C8B-B14F-4D97-AF65-F5344CB8AC3E}">
        <p14:creationId xmlns:p14="http://schemas.microsoft.com/office/powerpoint/2010/main" val="593509711"/>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119</a:t>
            </a:fld>
            <a:endParaRPr lang="en-US" noProof="0" dirty="0"/>
          </a:p>
        </p:txBody>
      </p:sp>
      <p:sp>
        <p:nvSpPr>
          <p:cNvPr id="4" name="Text Placeholder 3"/>
          <p:cNvSpPr>
            <a:spLocks noGrp="1"/>
          </p:cNvSpPr>
          <p:nvPr>
            <p:ph type="body" sz="quarter" idx="16"/>
          </p:nvPr>
        </p:nvSpPr>
        <p:spPr/>
        <p:txBody>
          <a:bodyPr/>
          <a:lstStyle/>
          <a:p>
            <a:r>
              <a:rPr lang="en-US" dirty="0" smtClean="0"/>
              <a:t>SDABC V3 p598 </a:t>
            </a:r>
            <a:endParaRPr lang="en-US" dirty="0"/>
          </a:p>
        </p:txBody>
      </p:sp>
      <p:sp>
        <p:nvSpPr>
          <p:cNvPr id="5" name="Title 4"/>
          <p:cNvSpPr>
            <a:spLocks noGrp="1"/>
          </p:cNvSpPr>
          <p:nvPr>
            <p:ph type="title"/>
          </p:nvPr>
        </p:nvSpPr>
        <p:spPr/>
        <p:txBody>
          <a:bodyPr>
            <a:normAutofit fontScale="90000"/>
          </a:bodyPr>
          <a:lstStyle/>
          <a:p>
            <a:r>
              <a:rPr lang="en-US" dirty="0" smtClean="0"/>
              <a:t>A Quick Note About God’s Answer to Job</a:t>
            </a:r>
            <a:endParaRPr lang="en-US" dirty="0"/>
          </a:p>
        </p:txBody>
      </p:sp>
      <p:sp>
        <p:nvSpPr>
          <p:cNvPr id="7" name="TextBox 6"/>
          <p:cNvSpPr txBox="1"/>
          <p:nvPr/>
        </p:nvSpPr>
        <p:spPr>
          <a:xfrm>
            <a:off x="838200" y="2796988"/>
            <a:ext cx="10654553" cy="2062103"/>
          </a:xfrm>
          <a:prstGeom prst="rect">
            <a:avLst/>
          </a:prstGeom>
          <a:solidFill>
            <a:srgbClr val="E0FF66">
              <a:alpha val="65098"/>
            </a:srgbClr>
          </a:solidFill>
        </p:spPr>
        <p:txBody>
          <a:bodyPr wrap="square" rtlCol="0">
            <a:spAutoFit/>
          </a:bodyPr>
          <a:lstStyle/>
          <a:p>
            <a:r>
              <a:rPr lang="en-US" sz="3200" b="1" dirty="0" smtClean="0"/>
              <a:t>When </a:t>
            </a:r>
            <a:r>
              <a:rPr lang="en-US" sz="3200" b="1" dirty="0"/>
              <a:t>Job saw God, his perplexities disappeared. Only God could provide this kind of solution for his problems. There is a profundity about God’s way of answering Job’s questions that challenges the deepest thought.</a:t>
            </a:r>
          </a:p>
        </p:txBody>
      </p:sp>
    </p:spTree>
    <p:extLst>
      <p:ext uri="{BB962C8B-B14F-4D97-AF65-F5344CB8AC3E}">
        <p14:creationId xmlns:p14="http://schemas.microsoft.com/office/powerpoint/2010/main" val="15196182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7021" y="139700"/>
            <a:ext cx="10117959" cy="4249071"/>
          </a:xfrm>
        </p:spPr>
        <p:txBody>
          <a:bodyPr/>
          <a:lstStyle/>
          <a:p>
            <a:r>
              <a:rPr lang="en-US" sz="3600" dirty="0"/>
              <a:t/>
            </a:r>
            <a:br>
              <a:rPr lang="en-US" sz="3600" dirty="0"/>
            </a:br>
            <a:r>
              <a:rPr lang="en-US" sz="3600" b="1" baseline="30000" dirty="0"/>
              <a:t>19 </a:t>
            </a:r>
            <a:r>
              <a:rPr lang="en-US" sz="3600" dirty="0"/>
              <a:t>When ye were but few, even a few, and strangers in it.</a:t>
            </a:r>
            <a:br>
              <a:rPr lang="en-US" sz="3600" dirty="0"/>
            </a:br>
            <a:r>
              <a:rPr lang="en-US" sz="3600" b="1" baseline="30000" dirty="0"/>
              <a:t>20 </a:t>
            </a:r>
            <a:r>
              <a:rPr lang="en-US" sz="3600" dirty="0"/>
              <a:t>And when they went from nation to nation, and from one kingdom to another people;</a:t>
            </a:r>
            <a:br>
              <a:rPr lang="en-US" sz="3600" dirty="0"/>
            </a:br>
            <a:r>
              <a:rPr lang="en-US" sz="3600" b="1" baseline="30000" dirty="0"/>
              <a:t>21 </a:t>
            </a:r>
            <a:r>
              <a:rPr lang="en-US" sz="3600" dirty="0"/>
              <a:t>He suffered no man to do them wrong: yea, he reproved kings for their sakes</a:t>
            </a:r>
            <a:r>
              <a:rPr lang="en-US" sz="3600" dirty="0" smtClean="0"/>
              <a:t>,</a:t>
            </a:r>
            <a:br>
              <a:rPr lang="en-US" sz="3600" dirty="0" smtClean="0"/>
            </a:br>
            <a:r>
              <a:rPr lang="en-US" sz="3600" b="1" baseline="30000" dirty="0"/>
              <a:t>22 </a:t>
            </a:r>
            <a:r>
              <a:rPr lang="en-US" sz="3600" dirty="0"/>
              <a:t>Saying, Touch not mine anointed, and do my prophets no harm.</a:t>
            </a:r>
            <a:endParaRPr lang="en-US" sz="3600" dirty="0"/>
          </a:p>
        </p:txBody>
      </p:sp>
      <p:sp>
        <p:nvSpPr>
          <p:cNvPr id="3" name="Subtitle 2"/>
          <p:cNvSpPr>
            <a:spLocks noGrp="1"/>
          </p:cNvSpPr>
          <p:nvPr>
            <p:ph type="subTitle" idx="1"/>
          </p:nvPr>
        </p:nvSpPr>
        <p:spPr/>
        <p:txBody>
          <a:bodyPr/>
          <a:lstStyle/>
          <a:p>
            <a:r>
              <a:rPr lang="en-US" sz="3200" dirty="0" smtClean="0"/>
              <a:t>David’s Psalm, on the arrival of the Ark in Jerusalem</a:t>
            </a:r>
          </a:p>
          <a:p>
            <a:r>
              <a:rPr lang="en-US" b="1" dirty="0" smtClean="0"/>
              <a:t>1 Chronicles 16:19-36</a:t>
            </a:r>
            <a:endParaRPr lang="en-US" b="1" dirty="0"/>
          </a:p>
        </p:txBody>
      </p:sp>
      <p:sp>
        <p:nvSpPr>
          <p:cNvPr id="4" name="Rectangle 3"/>
          <p:cNvSpPr/>
          <p:nvPr/>
        </p:nvSpPr>
        <p:spPr>
          <a:xfrm>
            <a:off x="333892" y="6134170"/>
            <a:ext cx="5090111" cy="461665"/>
          </a:xfrm>
          <a:prstGeom prst="rect">
            <a:avLst/>
          </a:prstGeom>
        </p:spPr>
        <p:txBody>
          <a:bodyPr wrap="none">
            <a:spAutoFit/>
          </a:bodyPr>
          <a:lstStyle/>
          <a:p>
            <a:r>
              <a:rPr lang="en-US" sz="2400" b="1" dirty="0">
                <a:solidFill>
                  <a:schemeClr val="bg1"/>
                </a:solidFill>
              </a:rPr>
              <a:t>Worship:  </a:t>
            </a:r>
            <a:r>
              <a:rPr lang="en-US" sz="2400" b="1" dirty="0" smtClean="0">
                <a:solidFill>
                  <a:schemeClr val="bg1"/>
                </a:solidFill>
              </a:rPr>
              <a:t>Gratitude for His watch-care</a:t>
            </a:r>
            <a:endParaRPr lang="en-US" sz="2400" b="1" dirty="0">
              <a:solidFill>
                <a:schemeClr val="bg1"/>
              </a:solidFill>
            </a:endParaRPr>
          </a:p>
        </p:txBody>
      </p:sp>
    </p:spTree>
    <p:extLst>
      <p:ext uri="{BB962C8B-B14F-4D97-AF65-F5344CB8AC3E}">
        <p14:creationId xmlns:p14="http://schemas.microsoft.com/office/powerpoint/2010/main" val="1412677414"/>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120</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838200" y="1825625"/>
            <a:ext cx="5532521" cy="4351338"/>
          </a:xfrm>
        </p:spPr>
        <p:txBody>
          <a:bodyPr>
            <a:normAutofit/>
          </a:bodyPr>
          <a:lstStyle/>
          <a:p>
            <a:r>
              <a:rPr lang="en-US" sz="3200" b="1" baseline="30000" dirty="0"/>
              <a:t>5 </a:t>
            </a:r>
            <a:r>
              <a:rPr lang="en-US" sz="3200" dirty="0"/>
              <a:t>Who hath laid the measures thereof, if thou </a:t>
            </a:r>
            <a:r>
              <a:rPr lang="en-US" sz="3200" dirty="0" err="1"/>
              <a:t>knowest</a:t>
            </a:r>
            <a:r>
              <a:rPr lang="en-US" sz="3200" dirty="0"/>
              <a:t>? or who hath stretched the line upon it?</a:t>
            </a:r>
          </a:p>
          <a:p>
            <a:r>
              <a:rPr lang="en-US" sz="3200" b="1" baseline="30000" dirty="0"/>
              <a:t>6 </a:t>
            </a:r>
            <a:r>
              <a:rPr lang="en-US" sz="3200" dirty="0"/>
              <a:t>Whereupon are the foundations thereof fastened? or who laid the corner stone thereof</a:t>
            </a:r>
            <a:r>
              <a:rPr lang="en-US" sz="3200" dirty="0" smtClean="0"/>
              <a:t>;</a:t>
            </a:r>
            <a:endParaRPr lang="en-US" sz="3200" dirty="0"/>
          </a:p>
        </p:txBody>
      </p:sp>
      <p:sp>
        <p:nvSpPr>
          <p:cNvPr id="5" name="Title 4"/>
          <p:cNvSpPr>
            <a:spLocks noGrp="1"/>
          </p:cNvSpPr>
          <p:nvPr>
            <p:ph type="title"/>
          </p:nvPr>
        </p:nvSpPr>
        <p:spPr/>
        <p:txBody>
          <a:bodyPr/>
          <a:lstStyle/>
          <a:p>
            <a:r>
              <a:rPr lang="en-US" dirty="0" smtClean="0"/>
              <a:t>Job 38:5-40:5</a:t>
            </a:r>
            <a:endParaRPr lang="en-US" dirty="0"/>
          </a:p>
        </p:txBody>
      </p:sp>
      <p:pic>
        <p:nvPicPr>
          <p:cNvPr id="88066" name="Picture 2" descr="Introduction to Geometry Educational Resources K12 Learning, Geometry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8950" y="2245659"/>
            <a:ext cx="4514850" cy="3028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4536668"/>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121</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6370720" y="1825625"/>
            <a:ext cx="4983079" cy="4351338"/>
          </a:xfrm>
        </p:spPr>
        <p:txBody>
          <a:bodyPr>
            <a:normAutofit/>
          </a:bodyPr>
          <a:lstStyle/>
          <a:p>
            <a:r>
              <a:rPr lang="en-US" sz="3200" b="1" baseline="30000" dirty="0" smtClean="0"/>
              <a:t>7</a:t>
            </a:r>
            <a:r>
              <a:rPr lang="en-US" sz="3200" b="1" baseline="30000" dirty="0"/>
              <a:t> </a:t>
            </a:r>
            <a:r>
              <a:rPr lang="en-US" sz="3200" dirty="0"/>
              <a:t>When the morning stars sang together, and all the sons of God shouted for joy?</a:t>
            </a:r>
          </a:p>
          <a:p>
            <a:r>
              <a:rPr lang="en-US" sz="3200" b="1" baseline="30000" dirty="0"/>
              <a:t>8 </a:t>
            </a:r>
            <a:r>
              <a:rPr lang="en-US" sz="3200" dirty="0"/>
              <a:t>Or who shut up the sea with doors, when it brake forth, as if it had issued out of the womb?</a:t>
            </a:r>
          </a:p>
        </p:txBody>
      </p:sp>
      <p:sp>
        <p:nvSpPr>
          <p:cNvPr id="5" name="Title 4"/>
          <p:cNvSpPr>
            <a:spLocks noGrp="1"/>
          </p:cNvSpPr>
          <p:nvPr>
            <p:ph type="title"/>
          </p:nvPr>
        </p:nvSpPr>
        <p:spPr/>
        <p:txBody>
          <a:bodyPr/>
          <a:lstStyle/>
          <a:p>
            <a:r>
              <a:rPr lang="en-US" dirty="0" smtClean="0"/>
              <a:t>Job 38:7-40:5</a:t>
            </a:r>
            <a:endParaRPr lang="en-US" dirty="0"/>
          </a:p>
        </p:txBody>
      </p:sp>
      <p:pic>
        <p:nvPicPr>
          <p:cNvPr id="89090" name="Picture 2" descr="THE MORNING STARS SANG TOGETHER by Deborah Beach Giordano"/>
          <p:cNvPicPr>
            <a:picLocks noChangeAspect="1" noChangeArrowheads="1"/>
          </p:cNvPicPr>
          <p:nvPr/>
        </p:nvPicPr>
        <p:blipFill rotWithShape="1">
          <a:blip r:embed="rId2">
            <a:extLst>
              <a:ext uri="{28A0092B-C50C-407E-A947-70E740481C1C}">
                <a14:useLocalDpi xmlns:a14="http://schemas.microsoft.com/office/drawing/2010/main" val="0"/>
              </a:ext>
            </a:extLst>
          </a:blip>
          <a:srcRect r="28169"/>
          <a:stretch/>
        </p:blipFill>
        <p:spPr bwMode="auto">
          <a:xfrm>
            <a:off x="788992" y="2074488"/>
            <a:ext cx="5396655" cy="3756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8444277"/>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122</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5821278" y="1825625"/>
            <a:ext cx="5532521" cy="4351338"/>
          </a:xfrm>
        </p:spPr>
        <p:txBody>
          <a:bodyPr>
            <a:normAutofit/>
          </a:bodyPr>
          <a:lstStyle/>
          <a:p>
            <a:r>
              <a:rPr lang="en-US" sz="3200" b="1" baseline="30000" dirty="0"/>
              <a:t>9 </a:t>
            </a:r>
            <a:r>
              <a:rPr lang="en-US" sz="3200" dirty="0"/>
              <a:t>When I made the cloud the garment thereof, and thick darkness a </a:t>
            </a:r>
            <a:r>
              <a:rPr lang="en-US" sz="3200" dirty="0" err="1"/>
              <a:t>swaddlingband</a:t>
            </a:r>
            <a:r>
              <a:rPr lang="en-US" sz="3200" dirty="0"/>
              <a:t> for it,</a:t>
            </a:r>
          </a:p>
          <a:p>
            <a:r>
              <a:rPr lang="en-US" sz="3200" b="1" baseline="30000" dirty="0"/>
              <a:t>10 </a:t>
            </a:r>
            <a:r>
              <a:rPr lang="en-US" sz="3200" dirty="0"/>
              <a:t>And brake up for it my decreed place, and set bars and doors</a:t>
            </a:r>
            <a:r>
              <a:rPr lang="en-US" sz="3200" dirty="0" smtClean="0"/>
              <a:t>,</a:t>
            </a:r>
            <a:endParaRPr lang="en-US" sz="3200" dirty="0"/>
          </a:p>
        </p:txBody>
      </p:sp>
      <p:sp>
        <p:nvSpPr>
          <p:cNvPr id="5" name="Title 4"/>
          <p:cNvSpPr>
            <a:spLocks noGrp="1"/>
          </p:cNvSpPr>
          <p:nvPr>
            <p:ph type="title"/>
          </p:nvPr>
        </p:nvSpPr>
        <p:spPr/>
        <p:txBody>
          <a:bodyPr/>
          <a:lstStyle/>
          <a:p>
            <a:r>
              <a:rPr lang="en-US" dirty="0" smtClean="0"/>
              <a:t>Job 38:9-40:5</a:t>
            </a:r>
            <a:endParaRPr lang="en-US" dirty="0"/>
          </a:p>
        </p:txBody>
      </p:sp>
      <p:pic>
        <p:nvPicPr>
          <p:cNvPr id="90114" name="Picture 2" descr="Curvature of planet earth. Aerial shot. Blue sky and clouds - ACR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271" y="1984654"/>
            <a:ext cx="5307006" cy="35380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7875512"/>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123</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838200" y="1825625"/>
            <a:ext cx="5532521" cy="4351338"/>
          </a:xfrm>
        </p:spPr>
        <p:txBody>
          <a:bodyPr>
            <a:normAutofit/>
          </a:bodyPr>
          <a:lstStyle/>
          <a:p>
            <a:r>
              <a:rPr lang="en-US" sz="3200" b="1" baseline="30000" dirty="0" smtClean="0"/>
              <a:t>11</a:t>
            </a:r>
            <a:r>
              <a:rPr lang="en-US" sz="3200" b="1" baseline="30000" dirty="0"/>
              <a:t> </a:t>
            </a:r>
            <a:r>
              <a:rPr lang="en-US" sz="3200" dirty="0"/>
              <a:t>And said, Hitherto shalt thou come, but no further: and here shall thy proud waves be stayed?</a:t>
            </a:r>
          </a:p>
          <a:p>
            <a:r>
              <a:rPr lang="en-US" sz="3200" b="1" baseline="30000" dirty="0"/>
              <a:t>12 </a:t>
            </a:r>
            <a:r>
              <a:rPr lang="en-US" sz="3200" dirty="0"/>
              <a:t>Hast thou commanded the morning since thy days; and caused the dayspring to know his place;</a:t>
            </a:r>
          </a:p>
        </p:txBody>
      </p:sp>
      <p:sp>
        <p:nvSpPr>
          <p:cNvPr id="5" name="Title 4"/>
          <p:cNvSpPr>
            <a:spLocks noGrp="1"/>
          </p:cNvSpPr>
          <p:nvPr>
            <p:ph type="title"/>
          </p:nvPr>
        </p:nvSpPr>
        <p:spPr/>
        <p:txBody>
          <a:bodyPr/>
          <a:lstStyle/>
          <a:p>
            <a:r>
              <a:rPr lang="en-US" dirty="0" smtClean="0"/>
              <a:t>Job 38:11-40:5</a:t>
            </a:r>
            <a:endParaRPr lang="en-US" dirty="0"/>
          </a:p>
        </p:txBody>
      </p:sp>
      <p:pic>
        <p:nvPicPr>
          <p:cNvPr id="91138" name="Picture 2" descr="Take in the beauty of an early morning - WORLD WANDERIST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60423" y="559182"/>
            <a:ext cx="4039907" cy="5386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9073312"/>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124</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838200" y="1825625"/>
            <a:ext cx="5221941" cy="4351338"/>
          </a:xfrm>
        </p:spPr>
        <p:txBody>
          <a:bodyPr>
            <a:normAutofit/>
          </a:bodyPr>
          <a:lstStyle/>
          <a:p>
            <a:r>
              <a:rPr lang="en-US" sz="3200" b="1" baseline="30000" dirty="0"/>
              <a:t>13 </a:t>
            </a:r>
            <a:r>
              <a:rPr lang="en-US" sz="3200" dirty="0"/>
              <a:t>That it might take hold of the ends of the earth, that the wicked might be shaken out of it?</a:t>
            </a:r>
          </a:p>
          <a:p>
            <a:r>
              <a:rPr lang="en-US" sz="3200" b="1" baseline="30000" dirty="0"/>
              <a:t>14 </a:t>
            </a:r>
            <a:r>
              <a:rPr lang="en-US" sz="3200" dirty="0"/>
              <a:t>It is turned as clay to the seal; and they stand as a garment</a:t>
            </a:r>
            <a:r>
              <a:rPr lang="en-US" sz="3200" dirty="0" smtClean="0"/>
              <a:t>.</a:t>
            </a:r>
            <a:endParaRPr lang="en-US" sz="3200" dirty="0"/>
          </a:p>
        </p:txBody>
      </p:sp>
      <p:sp>
        <p:nvSpPr>
          <p:cNvPr id="5" name="Title 4"/>
          <p:cNvSpPr>
            <a:spLocks noGrp="1"/>
          </p:cNvSpPr>
          <p:nvPr>
            <p:ph type="title"/>
          </p:nvPr>
        </p:nvSpPr>
        <p:spPr/>
        <p:txBody>
          <a:bodyPr/>
          <a:lstStyle/>
          <a:p>
            <a:r>
              <a:rPr lang="en-US" dirty="0" smtClean="0"/>
              <a:t>Job 38:13-40:5</a:t>
            </a:r>
            <a:endParaRPr lang="en-US" dirty="0"/>
          </a:p>
        </p:txBody>
      </p:sp>
      <p:pic>
        <p:nvPicPr>
          <p:cNvPr id="92162" name="Picture 2" descr="Ancient Clay Seals Shed Light on Israel's First Temple Period | CBN New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0721" y="2033960"/>
            <a:ext cx="5161658" cy="2896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4904285"/>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125</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5821278" y="1825625"/>
            <a:ext cx="5532521" cy="4351338"/>
          </a:xfrm>
        </p:spPr>
        <p:txBody>
          <a:bodyPr>
            <a:normAutofit/>
          </a:bodyPr>
          <a:lstStyle/>
          <a:p>
            <a:r>
              <a:rPr lang="en-US" sz="3200" b="1" baseline="30000" dirty="0" smtClean="0"/>
              <a:t>15</a:t>
            </a:r>
            <a:r>
              <a:rPr lang="en-US" sz="3200" b="1" baseline="30000" dirty="0"/>
              <a:t> </a:t>
            </a:r>
            <a:r>
              <a:rPr lang="en-US" sz="3200" dirty="0"/>
              <a:t>And from the wicked their light is </a:t>
            </a:r>
            <a:r>
              <a:rPr lang="en-US" sz="3200" dirty="0" err="1"/>
              <a:t>withholden</a:t>
            </a:r>
            <a:r>
              <a:rPr lang="en-US" sz="3200" dirty="0"/>
              <a:t>, and the high arm shall be broken.</a:t>
            </a:r>
          </a:p>
          <a:p>
            <a:r>
              <a:rPr lang="en-US" sz="3200" b="1" baseline="30000" dirty="0"/>
              <a:t>16 </a:t>
            </a:r>
            <a:r>
              <a:rPr lang="en-US" sz="3200" dirty="0"/>
              <a:t>Hast thou entered into the springs of the sea? or hast thou walked in the search of the depth?</a:t>
            </a:r>
          </a:p>
        </p:txBody>
      </p:sp>
      <p:sp>
        <p:nvSpPr>
          <p:cNvPr id="5" name="Title 4"/>
          <p:cNvSpPr>
            <a:spLocks noGrp="1"/>
          </p:cNvSpPr>
          <p:nvPr>
            <p:ph type="title"/>
          </p:nvPr>
        </p:nvSpPr>
        <p:spPr/>
        <p:txBody>
          <a:bodyPr/>
          <a:lstStyle/>
          <a:p>
            <a:r>
              <a:rPr lang="en-US" dirty="0" smtClean="0"/>
              <a:t>Job 38:15-40:5</a:t>
            </a:r>
            <a:endParaRPr lang="en-US" dirty="0"/>
          </a:p>
        </p:txBody>
      </p:sp>
      <p:pic>
        <p:nvPicPr>
          <p:cNvPr id="93186" name="Picture 2" descr="GEOLOGY - OCEAN FLOOR SPRINGS | Street Witness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146019"/>
            <a:ext cx="4514850" cy="3009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1448432"/>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126</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5988424" y="1825625"/>
            <a:ext cx="5365376" cy="4351338"/>
          </a:xfrm>
        </p:spPr>
        <p:txBody>
          <a:bodyPr>
            <a:normAutofit/>
          </a:bodyPr>
          <a:lstStyle/>
          <a:p>
            <a:r>
              <a:rPr lang="en-US" sz="3200" b="1" baseline="30000" dirty="0"/>
              <a:t>17 </a:t>
            </a:r>
            <a:r>
              <a:rPr lang="en-US" sz="3200" dirty="0"/>
              <a:t>Have the gates of death been opened unto thee? or hast thou seen the doors of the shadow of death?</a:t>
            </a:r>
          </a:p>
          <a:p>
            <a:r>
              <a:rPr lang="en-US" sz="3200" b="1" baseline="30000" dirty="0"/>
              <a:t>18 </a:t>
            </a:r>
            <a:r>
              <a:rPr lang="en-US" sz="3200" dirty="0"/>
              <a:t>Hast thou perceived the breadth of the earth? declare if thou </a:t>
            </a:r>
            <a:r>
              <a:rPr lang="en-US" sz="3200" dirty="0" err="1"/>
              <a:t>knowest</a:t>
            </a:r>
            <a:r>
              <a:rPr lang="en-US" sz="3200" dirty="0"/>
              <a:t> it all</a:t>
            </a:r>
            <a:r>
              <a:rPr lang="en-US" sz="3200" dirty="0" smtClean="0"/>
              <a:t>.</a:t>
            </a:r>
            <a:endParaRPr lang="en-US" sz="3200" dirty="0"/>
          </a:p>
        </p:txBody>
      </p:sp>
      <p:sp>
        <p:nvSpPr>
          <p:cNvPr id="5" name="Title 4"/>
          <p:cNvSpPr>
            <a:spLocks noGrp="1"/>
          </p:cNvSpPr>
          <p:nvPr>
            <p:ph type="title"/>
          </p:nvPr>
        </p:nvSpPr>
        <p:spPr/>
        <p:txBody>
          <a:bodyPr/>
          <a:lstStyle/>
          <a:p>
            <a:r>
              <a:rPr lang="en-US" dirty="0" smtClean="0"/>
              <a:t>Job 38:17-40:5</a:t>
            </a:r>
            <a:endParaRPr lang="en-US" dirty="0"/>
          </a:p>
        </p:txBody>
      </p:sp>
      <p:pic>
        <p:nvPicPr>
          <p:cNvPr id="94210" name="Picture 2" descr="CREATION - BUTGODBUTNOW.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1635" y="2652048"/>
            <a:ext cx="4514850" cy="2505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2199805"/>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127</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838200" y="1825625"/>
            <a:ext cx="5532521" cy="4351338"/>
          </a:xfrm>
        </p:spPr>
        <p:txBody>
          <a:bodyPr>
            <a:normAutofit/>
          </a:bodyPr>
          <a:lstStyle/>
          <a:p>
            <a:r>
              <a:rPr lang="en-US" sz="3200" b="1" baseline="30000" dirty="0" smtClean="0"/>
              <a:t>19</a:t>
            </a:r>
            <a:r>
              <a:rPr lang="en-US" sz="3200" b="1" baseline="30000" dirty="0"/>
              <a:t> </a:t>
            </a:r>
            <a:r>
              <a:rPr lang="en-US" sz="3200" dirty="0"/>
              <a:t>Where is the way where light </a:t>
            </a:r>
            <a:r>
              <a:rPr lang="en-US" sz="3200" dirty="0" err="1"/>
              <a:t>dwelleth</a:t>
            </a:r>
            <a:r>
              <a:rPr lang="en-US" sz="3200" dirty="0"/>
              <a:t>? and as for darkness, where is the place thereof,</a:t>
            </a:r>
          </a:p>
          <a:p>
            <a:r>
              <a:rPr lang="en-US" sz="3200" b="1" baseline="30000" dirty="0"/>
              <a:t>20 </a:t>
            </a:r>
            <a:r>
              <a:rPr lang="en-US" sz="3200" dirty="0"/>
              <a:t>That thou </a:t>
            </a:r>
            <a:r>
              <a:rPr lang="en-US" sz="3200" dirty="0" err="1"/>
              <a:t>shouldest</a:t>
            </a:r>
            <a:r>
              <a:rPr lang="en-US" sz="3200" dirty="0"/>
              <a:t> take it to the bound thereof, and that thou </a:t>
            </a:r>
            <a:r>
              <a:rPr lang="en-US" sz="3200" dirty="0" err="1"/>
              <a:t>shouldest</a:t>
            </a:r>
            <a:r>
              <a:rPr lang="en-US" sz="3200" dirty="0"/>
              <a:t> know the paths to the house thereof?</a:t>
            </a:r>
          </a:p>
        </p:txBody>
      </p:sp>
      <p:sp>
        <p:nvSpPr>
          <p:cNvPr id="5" name="Title 4"/>
          <p:cNvSpPr>
            <a:spLocks noGrp="1"/>
          </p:cNvSpPr>
          <p:nvPr>
            <p:ph type="title"/>
          </p:nvPr>
        </p:nvSpPr>
        <p:spPr/>
        <p:txBody>
          <a:bodyPr/>
          <a:lstStyle/>
          <a:p>
            <a:r>
              <a:rPr lang="en-US" dirty="0" smtClean="0"/>
              <a:t>Job 38:19-40:5</a:t>
            </a:r>
            <a:endParaRPr lang="en-US" dirty="0"/>
          </a:p>
        </p:txBody>
      </p:sp>
      <p:pic>
        <p:nvPicPr>
          <p:cNvPr id="95234" name="Picture 2" descr="You won't Believe This.. 27+ Facts About Rotation Of Earth Day And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7054" y="2058707"/>
            <a:ext cx="5117560" cy="28718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6939747"/>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128</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838200" y="1825625"/>
            <a:ext cx="4983079" cy="4351338"/>
          </a:xfrm>
        </p:spPr>
        <p:txBody>
          <a:bodyPr>
            <a:normAutofit/>
          </a:bodyPr>
          <a:lstStyle/>
          <a:p>
            <a:r>
              <a:rPr lang="en-US" sz="3200" b="1" baseline="30000" dirty="0"/>
              <a:t>21 </a:t>
            </a:r>
            <a:r>
              <a:rPr lang="en-US" sz="3200" dirty="0" err="1"/>
              <a:t>Knowest</a:t>
            </a:r>
            <a:r>
              <a:rPr lang="en-US" sz="3200" dirty="0"/>
              <a:t> thou it, because thou </a:t>
            </a:r>
            <a:r>
              <a:rPr lang="en-US" sz="3200" dirty="0" err="1"/>
              <a:t>wast</a:t>
            </a:r>
            <a:r>
              <a:rPr lang="en-US" sz="3200" dirty="0"/>
              <a:t> then born? or because the number of thy days is great?</a:t>
            </a:r>
          </a:p>
          <a:p>
            <a:r>
              <a:rPr lang="en-US" sz="3200" b="1" baseline="30000" dirty="0"/>
              <a:t>22 </a:t>
            </a:r>
            <a:r>
              <a:rPr lang="en-US" sz="3200" dirty="0"/>
              <a:t>Hast thou entered into the treasures of the snow? or hast thou seen the treasures of the hail</a:t>
            </a:r>
            <a:r>
              <a:rPr lang="en-US" sz="3200" dirty="0" smtClean="0"/>
              <a:t>,</a:t>
            </a:r>
            <a:endParaRPr lang="en-US" sz="3200" dirty="0"/>
          </a:p>
        </p:txBody>
      </p:sp>
      <p:sp>
        <p:nvSpPr>
          <p:cNvPr id="5" name="Title 4"/>
          <p:cNvSpPr>
            <a:spLocks noGrp="1"/>
          </p:cNvSpPr>
          <p:nvPr>
            <p:ph type="title"/>
          </p:nvPr>
        </p:nvSpPr>
        <p:spPr/>
        <p:txBody>
          <a:bodyPr/>
          <a:lstStyle/>
          <a:p>
            <a:r>
              <a:rPr lang="en-US" dirty="0" smtClean="0"/>
              <a:t>Job 38:21-40:5</a:t>
            </a:r>
            <a:endParaRPr lang="en-US" dirty="0"/>
          </a:p>
        </p:txBody>
      </p:sp>
      <p:pic>
        <p:nvPicPr>
          <p:cNvPr id="96258" name="Picture 2" descr="winter, Clouds, Snow, Nature, Landscape Wallpapers HD / Desktop and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1279" y="2094566"/>
            <a:ext cx="5734990" cy="32304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2686912"/>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129</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6370720" y="1825625"/>
            <a:ext cx="4983079" cy="4351338"/>
          </a:xfrm>
        </p:spPr>
        <p:txBody>
          <a:bodyPr>
            <a:normAutofit/>
          </a:bodyPr>
          <a:lstStyle/>
          <a:p>
            <a:r>
              <a:rPr lang="en-US" sz="3200" b="1" baseline="30000" dirty="0" smtClean="0"/>
              <a:t>23</a:t>
            </a:r>
            <a:r>
              <a:rPr lang="en-US" sz="3200" b="1" baseline="30000" dirty="0"/>
              <a:t> </a:t>
            </a:r>
            <a:r>
              <a:rPr lang="en-US" sz="3200" dirty="0"/>
              <a:t>Which I have reserved against the time of trouble, against the day of battle and war?</a:t>
            </a:r>
          </a:p>
          <a:p>
            <a:r>
              <a:rPr lang="en-US" sz="3200" b="1" baseline="30000" dirty="0"/>
              <a:t>24 </a:t>
            </a:r>
            <a:r>
              <a:rPr lang="en-US" sz="3200" dirty="0"/>
              <a:t>By what way is the light parted, which </a:t>
            </a:r>
            <a:r>
              <a:rPr lang="en-US" sz="3200" dirty="0" err="1"/>
              <a:t>scattereth</a:t>
            </a:r>
            <a:r>
              <a:rPr lang="en-US" sz="3200" dirty="0"/>
              <a:t> the east wind upon the earth?</a:t>
            </a:r>
          </a:p>
        </p:txBody>
      </p:sp>
      <p:sp>
        <p:nvSpPr>
          <p:cNvPr id="5" name="Title 4"/>
          <p:cNvSpPr>
            <a:spLocks noGrp="1"/>
          </p:cNvSpPr>
          <p:nvPr>
            <p:ph type="title"/>
          </p:nvPr>
        </p:nvSpPr>
        <p:spPr/>
        <p:txBody>
          <a:bodyPr/>
          <a:lstStyle/>
          <a:p>
            <a:r>
              <a:rPr lang="en-US" dirty="0" smtClean="0"/>
              <a:t>Job 38:23-40:5</a:t>
            </a:r>
            <a:endParaRPr lang="en-US" dirty="0"/>
          </a:p>
        </p:txBody>
      </p:sp>
      <p:pic>
        <p:nvPicPr>
          <p:cNvPr id="97282" name="Picture 2" descr="'Sun dog' spotted in York Region, natural result of cold weather - 680 NEW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669" y="1850091"/>
            <a:ext cx="5731050" cy="3820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16756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7021" y="691377"/>
            <a:ext cx="10117959" cy="3697394"/>
          </a:xfrm>
        </p:spPr>
        <p:txBody>
          <a:bodyPr/>
          <a:lstStyle/>
          <a:p>
            <a:r>
              <a:rPr lang="en-US" sz="3600" b="1" baseline="30000" dirty="0" smtClean="0"/>
              <a:t>23</a:t>
            </a:r>
            <a:r>
              <a:rPr lang="en-US" sz="3600" b="1" baseline="30000" dirty="0"/>
              <a:t> </a:t>
            </a:r>
            <a:r>
              <a:rPr lang="en-US" sz="3600" dirty="0"/>
              <a:t>Sing unto the </a:t>
            </a:r>
            <a:r>
              <a:rPr lang="en-US" sz="3600" cap="small" dirty="0"/>
              <a:t>Lord</a:t>
            </a:r>
            <a:r>
              <a:rPr lang="en-US" sz="3600" dirty="0"/>
              <a:t>, all the earth; shew forth from day to day his salvation.</a:t>
            </a:r>
            <a:br>
              <a:rPr lang="en-US" sz="3600" dirty="0"/>
            </a:br>
            <a:r>
              <a:rPr lang="en-US" sz="3600" b="1" baseline="30000" dirty="0"/>
              <a:t>24 </a:t>
            </a:r>
            <a:r>
              <a:rPr lang="en-US" sz="3600" dirty="0"/>
              <a:t>Declare his glory among the heathen; his </a:t>
            </a:r>
            <a:r>
              <a:rPr lang="en-US" sz="3600" dirty="0" err="1"/>
              <a:t>marvellous</a:t>
            </a:r>
            <a:r>
              <a:rPr lang="en-US" sz="3600" dirty="0"/>
              <a:t> works among all nations.</a:t>
            </a:r>
            <a:br>
              <a:rPr lang="en-US" sz="3600" dirty="0"/>
            </a:br>
            <a:r>
              <a:rPr lang="en-US" sz="3600" b="1" baseline="30000" dirty="0"/>
              <a:t>25 </a:t>
            </a:r>
            <a:r>
              <a:rPr lang="en-US" sz="3600" dirty="0"/>
              <a:t>For great is the </a:t>
            </a:r>
            <a:r>
              <a:rPr lang="en-US" sz="3600" cap="small" dirty="0"/>
              <a:t>Lord</a:t>
            </a:r>
            <a:r>
              <a:rPr lang="en-US" sz="3600" dirty="0"/>
              <a:t>, and greatly to be praised: he also is to be feared above all gods</a:t>
            </a:r>
            <a:r>
              <a:rPr lang="en-US" sz="3600" dirty="0" smtClean="0"/>
              <a:t>.</a:t>
            </a:r>
            <a:br>
              <a:rPr lang="en-US" sz="3600" dirty="0" smtClean="0"/>
            </a:br>
            <a:r>
              <a:rPr lang="en-US" sz="3600" b="1" baseline="30000" dirty="0"/>
              <a:t>26 </a:t>
            </a:r>
            <a:r>
              <a:rPr lang="en-US" sz="3600" dirty="0"/>
              <a:t>For all the gods of the people are idols: but the </a:t>
            </a:r>
            <a:r>
              <a:rPr lang="en-US" sz="3600" cap="small" dirty="0"/>
              <a:t>Lord</a:t>
            </a:r>
            <a:r>
              <a:rPr lang="en-US" sz="3600" dirty="0"/>
              <a:t> made the heavens.</a:t>
            </a:r>
          </a:p>
        </p:txBody>
      </p:sp>
      <p:sp>
        <p:nvSpPr>
          <p:cNvPr id="3" name="Subtitle 2"/>
          <p:cNvSpPr>
            <a:spLocks noGrp="1"/>
          </p:cNvSpPr>
          <p:nvPr>
            <p:ph type="subTitle" idx="1"/>
          </p:nvPr>
        </p:nvSpPr>
        <p:spPr/>
        <p:txBody>
          <a:bodyPr/>
          <a:lstStyle/>
          <a:p>
            <a:r>
              <a:rPr lang="en-US" sz="3200" dirty="0" smtClean="0"/>
              <a:t>David’s Psalm, on the arrival of the Ark in Jerusalem</a:t>
            </a:r>
          </a:p>
          <a:p>
            <a:r>
              <a:rPr lang="en-US" b="1" dirty="0" smtClean="0"/>
              <a:t>1 Chronicles 16:23-36</a:t>
            </a:r>
            <a:endParaRPr lang="en-US" b="1" dirty="0"/>
          </a:p>
        </p:txBody>
      </p:sp>
      <p:sp>
        <p:nvSpPr>
          <p:cNvPr id="4" name="Rectangle 3"/>
          <p:cNvSpPr/>
          <p:nvPr/>
        </p:nvSpPr>
        <p:spPr>
          <a:xfrm>
            <a:off x="333892" y="6134170"/>
            <a:ext cx="6300827" cy="461665"/>
          </a:xfrm>
          <a:prstGeom prst="rect">
            <a:avLst/>
          </a:prstGeom>
        </p:spPr>
        <p:txBody>
          <a:bodyPr wrap="none">
            <a:spAutoFit/>
          </a:bodyPr>
          <a:lstStyle/>
          <a:p>
            <a:r>
              <a:rPr lang="en-US" sz="2400" b="1" dirty="0">
                <a:solidFill>
                  <a:schemeClr val="bg1"/>
                </a:solidFill>
              </a:rPr>
              <a:t>Worship:  </a:t>
            </a:r>
            <a:r>
              <a:rPr lang="en-US" sz="2400" b="1" dirty="0" smtClean="0">
                <a:solidFill>
                  <a:schemeClr val="bg1"/>
                </a:solidFill>
              </a:rPr>
              <a:t>Declare His works, His act of creation</a:t>
            </a:r>
            <a:endParaRPr lang="en-US" sz="2400" b="1" dirty="0">
              <a:solidFill>
                <a:schemeClr val="bg1"/>
              </a:solidFill>
            </a:endParaRPr>
          </a:p>
        </p:txBody>
      </p:sp>
    </p:spTree>
    <p:extLst>
      <p:ext uri="{BB962C8B-B14F-4D97-AF65-F5344CB8AC3E}">
        <p14:creationId xmlns:p14="http://schemas.microsoft.com/office/powerpoint/2010/main" val="500966042"/>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130</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6370720" y="1825625"/>
            <a:ext cx="4983079" cy="4351338"/>
          </a:xfrm>
        </p:spPr>
        <p:txBody>
          <a:bodyPr>
            <a:normAutofit/>
          </a:bodyPr>
          <a:lstStyle/>
          <a:p>
            <a:r>
              <a:rPr lang="en-US" sz="3200" b="1" baseline="30000" dirty="0"/>
              <a:t>25 </a:t>
            </a:r>
            <a:r>
              <a:rPr lang="en-US" sz="3200" dirty="0"/>
              <a:t>Who hath divided a watercourse for the overflowing of waters, or a way for the lightning of thunder;</a:t>
            </a:r>
          </a:p>
          <a:p>
            <a:r>
              <a:rPr lang="en-US" sz="3200" b="1" baseline="30000" dirty="0"/>
              <a:t>26 </a:t>
            </a:r>
            <a:r>
              <a:rPr lang="en-US" sz="3200" dirty="0"/>
              <a:t>To cause it to rain on the earth, where no man is; on the wilderness, wherein there is no man;</a:t>
            </a:r>
          </a:p>
        </p:txBody>
      </p:sp>
      <p:sp>
        <p:nvSpPr>
          <p:cNvPr id="5" name="Title 4"/>
          <p:cNvSpPr>
            <a:spLocks noGrp="1"/>
          </p:cNvSpPr>
          <p:nvPr>
            <p:ph type="title"/>
          </p:nvPr>
        </p:nvSpPr>
        <p:spPr/>
        <p:txBody>
          <a:bodyPr/>
          <a:lstStyle/>
          <a:p>
            <a:r>
              <a:rPr lang="en-US" dirty="0" smtClean="0"/>
              <a:t>Job 38:25-40:5</a:t>
            </a:r>
            <a:endParaRPr lang="en-US" dirty="0"/>
          </a:p>
        </p:txBody>
      </p:sp>
      <p:pic>
        <p:nvPicPr>
          <p:cNvPr id="98306" name="Picture 2" descr="Separate River Stock Photos, Pictures &amp; Royalty-Free Images - iSto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836" y="1983197"/>
            <a:ext cx="5764164" cy="3842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4021825"/>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131</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838200" y="1825625"/>
            <a:ext cx="4983079" cy="4351338"/>
          </a:xfrm>
        </p:spPr>
        <p:txBody>
          <a:bodyPr>
            <a:normAutofit/>
          </a:bodyPr>
          <a:lstStyle/>
          <a:p>
            <a:r>
              <a:rPr lang="en-US" sz="3200" b="1" baseline="30000" dirty="0"/>
              <a:t>27 </a:t>
            </a:r>
            <a:r>
              <a:rPr lang="en-US" sz="3200" dirty="0"/>
              <a:t>To satisfy the desolate and waste ground; and to cause the bud of the tender herb to spring forth?</a:t>
            </a:r>
          </a:p>
          <a:p>
            <a:r>
              <a:rPr lang="en-US" sz="3200" b="1" baseline="30000" dirty="0"/>
              <a:t>28 </a:t>
            </a:r>
            <a:r>
              <a:rPr lang="en-US" sz="3200" dirty="0"/>
              <a:t>Hath the rain a father? or who hath begotten the drops of dew?</a:t>
            </a:r>
          </a:p>
        </p:txBody>
      </p:sp>
      <p:sp>
        <p:nvSpPr>
          <p:cNvPr id="5" name="Title 4"/>
          <p:cNvSpPr>
            <a:spLocks noGrp="1"/>
          </p:cNvSpPr>
          <p:nvPr>
            <p:ph type="title"/>
          </p:nvPr>
        </p:nvSpPr>
        <p:spPr/>
        <p:txBody>
          <a:bodyPr/>
          <a:lstStyle/>
          <a:p>
            <a:r>
              <a:rPr lang="en-US" dirty="0" smtClean="0"/>
              <a:t>Job 38:27-40:5</a:t>
            </a:r>
            <a:endParaRPr lang="en-US" dirty="0"/>
          </a:p>
        </p:txBody>
      </p:sp>
      <p:pic>
        <p:nvPicPr>
          <p:cNvPr id="99330" name="Picture 2" descr="VEGETABLE SEEDLING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2088" y="1825625"/>
            <a:ext cx="5706313" cy="3804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2789116"/>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132</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838200" y="1825625"/>
            <a:ext cx="4983079" cy="4351338"/>
          </a:xfrm>
        </p:spPr>
        <p:txBody>
          <a:bodyPr>
            <a:normAutofit/>
          </a:bodyPr>
          <a:lstStyle/>
          <a:p>
            <a:r>
              <a:rPr lang="en-US" sz="3200" b="1" baseline="30000" dirty="0"/>
              <a:t>29 </a:t>
            </a:r>
            <a:r>
              <a:rPr lang="en-US" sz="3200" dirty="0"/>
              <a:t>Out of whose womb came the ice? and the hoary frost of heaven, who hath gendered it?</a:t>
            </a:r>
          </a:p>
          <a:p>
            <a:r>
              <a:rPr lang="en-US" sz="3200" b="1" baseline="30000" dirty="0"/>
              <a:t>30 </a:t>
            </a:r>
            <a:r>
              <a:rPr lang="en-US" sz="3200" dirty="0"/>
              <a:t>The waters are hid as with a stone, and the face of the deep is frozen.</a:t>
            </a:r>
          </a:p>
        </p:txBody>
      </p:sp>
      <p:sp>
        <p:nvSpPr>
          <p:cNvPr id="5" name="Title 4"/>
          <p:cNvSpPr>
            <a:spLocks noGrp="1"/>
          </p:cNvSpPr>
          <p:nvPr>
            <p:ph type="title"/>
          </p:nvPr>
        </p:nvSpPr>
        <p:spPr/>
        <p:txBody>
          <a:bodyPr/>
          <a:lstStyle/>
          <a:p>
            <a:r>
              <a:rPr lang="en-US" dirty="0" smtClean="0"/>
              <a:t>Job 38:29-40:5</a:t>
            </a:r>
            <a:endParaRPr lang="en-US" dirty="0"/>
          </a:p>
        </p:txBody>
      </p:sp>
      <p:pic>
        <p:nvPicPr>
          <p:cNvPr id="100356" name="Picture 4" descr="Frozen Waves in Antarctica ~ Must See how 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12549" y="1915272"/>
            <a:ext cx="5660700" cy="31766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1247644"/>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133</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6370720" y="1825625"/>
            <a:ext cx="4983079" cy="4351338"/>
          </a:xfrm>
        </p:spPr>
        <p:txBody>
          <a:bodyPr>
            <a:normAutofit/>
          </a:bodyPr>
          <a:lstStyle/>
          <a:p>
            <a:r>
              <a:rPr lang="en-US" sz="3200" b="1" baseline="30000" dirty="0"/>
              <a:t>31 </a:t>
            </a:r>
            <a:r>
              <a:rPr lang="en-US" sz="3200" dirty="0"/>
              <a:t>Canst thou bind the sweet influences of Pleiades, or loose the bands of Orion?</a:t>
            </a:r>
          </a:p>
          <a:p>
            <a:r>
              <a:rPr lang="en-US" sz="3200" b="1" baseline="30000" dirty="0"/>
              <a:t>32 </a:t>
            </a:r>
            <a:r>
              <a:rPr lang="en-US" sz="3200" dirty="0"/>
              <a:t>Canst thou bring forth </a:t>
            </a:r>
            <a:r>
              <a:rPr lang="en-US" sz="3200" dirty="0" err="1"/>
              <a:t>Mazzaroth</a:t>
            </a:r>
            <a:r>
              <a:rPr lang="en-US" sz="3200" dirty="0"/>
              <a:t> in his season? or canst thou guide Arcturus with his sons?</a:t>
            </a:r>
          </a:p>
        </p:txBody>
      </p:sp>
      <p:sp>
        <p:nvSpPr>
          <p:cNvPr id="5" name="Title 4"/>
          <p:cNvSpPr>
            <a:spLocks noGrp="1"/>
          </p:cNvSpPr>
          <p:nvPr>
            <p:ph type="title"/>
          </p:nvPr>
        </p:nvSpPr>
        <p:spPr/>
        <p:txBody>
          <a:bodyPr/>
          <a:lstStyle/>
          <a:p>
            <a:r>
              <a:rPr lang="en-US" dirty="0" smtClean="0"/>
              <a:t>Job 38:31-40:5</a:t>
            </a:r>
            <a:endParaRPr lang="en-US" dirty="0"/>
          </a:p>
        </p:txBody>
      </p:sp>
      <p:pic>
        <p:nvPicPr>
          <p:cNvPr id="101378" name="Picture 2" descr="Pleiades Star Cluster Photograph by Royal Observatory, Edinburgh/aao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991" y="1825625"/>
            <a:ext cx="5032287" cy="4044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1709802"/>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134</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6370720" y="1825625"/>
            <a:ext cx="4983079" cy="4351338"/>
          </a:xfrm>
        </p:spPr>
        <p:txBody>
          <a:bodyPr>
            <a:normAutofit/>
          </a:bodyPr>
          <a:lstStyle/>
          <a:p>
            <a:r>
              <a:rPr lang="en-US" sz="3200" b="1" baseline="30000" dirty="0"/>
              <a:t>33 </a:t>
            </a:r>
            <a:r>
              <a:rPr lang="en-US" sz="3200" dirty="0" err="1"/>
              <a:t>Knowest</a:t>
            </a:r>
            <a:r>
              <a:rPr lang="en-US" sz="3200" dirty="0"/>
              <a:t> thou the ordinances of heaven? canst thou set the dominion thereof in the earth?</a:t>
            </a:r>
          </a:p>
          <a:p>
            <a:r>
              <a:rPr lang="en-US" sz="3200" b="1" baseline="30000" dirty="0"/>
              <a:t>34 </a:t>
            </a:r>
            <a:r>
              <a:rPr lang="en-US" sz="3200" dirty="0"/>
              <a:t>Canst thou lift up thy voice to the clouds, that abundance of waters may cover thee?</a:t>
            </a:r>
          </a:p>
        </p:txBody>
      </p:sp>
      <p:sp>
        <p:nvSpPr>
          <p:cNvPr id="5" name="Title 4"/>
          <p:cNvSpPr>
            <a:spLocks noGrp="1"/>
          </p:cNvSpPr>
          <p:nvPr>
            <p:ph type="title"/>
          </p:nvPr>
        </p:nvSpPr>
        <p:spPr/>
        <p:txBody>
          <a:bodyPr/>
          <a:lstStyle/>
          <a:p>
            <a:r>
              <a:rPr lang="en-US" dirty="0" smtClean="0"/>
              <a:t>Job 38:33-40:5</a:t>
            </a:r>
            <a:endParaRPr lang="en-US" dirty="0"/>
          </a:p>
        </p:txBody>
      </p:sp>
      <p:pic>
        <p:nvPicPr>
          <p:cNvPr id="102402" name="Picture 2" descr="storm, Weather, Rain, Sky, Clouds, Nature Wallpapers HD / Desktop and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991" y="2010522"/>
            <a:ext cx="5581727" cy="369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6612250"/>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135</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838200" y="1825625"/>
            <a:ext cx="4983079" cy="4351338"/>
          </a:xfrm>
        </p:spPr>
        <p:txBody>
          <a:bodyPr>
            <a:normAutofit/>
          </a:bodyPr>
          <a:lstStyle/>
          <a:p>
            <a:r>
              <a:rPr lang="en-US" sz="3200" b="1" baseline="30000" dirty="0"/>
              <a:t>35 </a:t>
            </a:r>
            <a:r>
              <a:rPr lang="en-US" sz="3200" dirty="0"/>
              <a:t>Canst thou send </a:t>
            </a:r>
            <a:r>
              <a:rPr lang="en-US" sz="3200" dirty="0" err="1"/>
              <a:t>lightnings</a:t>
            </a:r>
            <a:r>
              <a:rPr lang="en-US" sz="3200" dirty="0"/>
              <a:t>, that they may go and say unto thee, Here we are?</a:t>
            </a:r>
          </a:p>
          <a:p>
            <a:r>
              <a:rPr lang="en-US" sz="3200" b="1" baseline="30000" dirty="0"/>
              <a:t>36 </a:t>
            </a:r>
            <a:r>
              <a:rPr lang="en-US" sz="3200" dirty="0"/>
              <a:t>Who hath put wisdom in the inward parts? or who hath given understanding to the heart?</a:t>
            </a:r>
          </a:p>
        </p:txBody>
      </p:sp>
      <p:sp>
        <p:nvSpPr>
          <p:cNvPr id="5" name="Title 4"/>
          <p:cNvSpPr>
            <a:spLocks noGrp="1"/>
          </p:cNvSpPr>
          <p:nvPr>
            <p:ph type="title"/>
          </p:nvPr>
        </p:nvSpPr>
        <p:spPr/>
        <p:txBody>
          <a:bodyPr/>
          <a:lstStyle/>
          <a:p>
            <a:r>
              <a:rPr lang="en-US" dirty="0" smtClean="0"/>
              <a:t>Job 38:35-40:5</a:t>
            </a:r>
            <a:endParaRPr lang="en-US" dirty="0"/>
          </a:p>
        </p:txBody>
      </p:sp>
      <p:pic>
        <p:nvPicPr>
          <p:cNvPr id="103426" name="Picture 2" descr="Lightning Bolt Wallpaper - WallpaperSafa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1401" y="1690688"/>
            <a:ext cx="5854930" cy="3903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5069522"/>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136</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838200" y="1825625"/>
            <a:ext cx="4983079" cy="4351338"/>
          </a:xfrm>
        </p:spPr>
        <p:txBody>
          <a:bodyPr>
            <a:normAutofit/>
          </a:bodyPr>
          <a:lstStyle/>
          <a:p>
            <a:r>
              <a:rPr lang="en-US" sz="3200" b="1" baseline="30000" dirty="0"/>
              <a:t>37 </a:t>
            </a:r>
            <a:r>
              <a:rPr lang="en-US" sz="3200" dirty="0"/>
              <a:t>Who can number the clouds in wisdom? or who can stay the bottles of heaven,</a:t>
            </a:r>
          </a:p>
          <a:p>
            <a:r>
              <a:rPr lang="en-US" sz="3200" b="1" baseline="30000" dirty="0"/>
              <a:t>38 </a:t>
            </a:r>
            <a:r>
              <a:rPr lang="en-US" sz="3200" dirty="0"/>
              <a:t>When the dust </a:t>
            </a:r>
            <a:r>
              <a:rPr lang="en-US" sz="3200" dirty="0" err="1"/>
              <a:t>groweth</a:t>
            </a:r>
            <a:r>
              <a:rPr lang="en-US" sz="3200" dirty="0"/>
              <a:t> into hardness, and the clods cleave fast together?</a:t>
            </a:r>
          </a:p>
        </p:txBody>
      </p:sp>
      <p:sp>
        <p:nvSpPr>
          <p:cNvPr id="5" name="Title 4"/>
          <p:cNvSpPr>
            <a:spLocks noGrp="1"/>
          </p:cNvSpPr>
          <p:nvPr>
            <p:ph type="title"/>
          </p:nvPr>
        </p:nvSpPr>
        <p:spPr/>
        <p:txBody>
          <a:bodyPr/>
          <a:lstStyle/>
          <a:p>
            <a:r>
              <a:rPr lang="en-US" dirty="0" smtClean="0"/>
              <a:t>Job 38:37-40:5</a:t>
            </a:r>
            <a:endParaRPr lang="en-US" dirty="0"/>
          </a:p>
        </p:txBody>
      </p:sp>
      <p:pic>
        <p:nvPicPr>
          <p:cNvPr id="104450" name="Picture 2" descr="Dried soil 4 Free Photo Download | FreeImag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4072" y="1690688"/>
            <a:ext cx="5639529" cy="3723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1507006"/>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137</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6370720" y="1825625"/>
            <a:ext cx="4983079" cy="4351338"/>
          </a:xfrm>
        </p:spPr>
        <p:txBody>
          <a:bodyPr>
            <a:normAutofit/>
          </a:bodyPr>
          <a:lstStyle/>
          <a:p>
            <a:r>
              <a:rPr lang="en-US" sz="3200" b="1" baseline="30000" dirty="0"/>
              <a:t>39 </a:t>
            </a:r>
            <a:r>
              <a:rPr lang="en-US" sz="3200" dirty="0"/>
              <a:t>Wilt thou hunt the prey for the lion? or fill the appetite of the young lions,</a:t>
            </a:r>
          </a:p>
          <a:p>
            <a:r>
              <a:rPr lang="en-US" sz="3200" b="1" baseline="30000" dirty="0"/>
              <a:t>40 </a:t>
            </a:r>
            <a:r>
              <a:rPr lang="en-US" sz="3200" dirty="0"/>
              <a:t>When they couch in their dens, and abide in the covert to lie in wait?</a:t>
            </a:r>
          </a:p>
        </p:txBody>
      </p:sp>
      <p:sp>
        <p:nvSpPr>
          <p:cNvPr id="5" name="Title 4"/>
          <p:cNvSpPr>
            <a:spLocks noGrp="1"/>
          </p:cNvSpPr>
          <p:nvPr>
            <p:ph type="title"/>
          </p:nvPr>
        </p:nvSpPr>
        <p:spPr/>
        <p:txBody>
          <a:bodyPr/>
          <a:lstStyle/>
          <a:p>
            <a:r>
              <a:rPr lang="en-US" dirty="0" smtClean="0"/>
              <a:t>Job 38:39-40:5</a:t>
            </a:r>
            <a:endParaRPr lang="en-US" dirty="0"/>
          </a:p>
        </p:txBody>
      </p:sp>
      <p:pic>
        <p:nvPicPr>
          <p:cNvPr id="105474" name="Picture 2" descr="Cute Young Lion Lying On A Rock Desktop Wallpaper Hd 3840x2400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8532" y="1950787"/>
            <a:ext cx="5217468" cy="39075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141271"/>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138</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6370720" y="1825625"/>
            <a:ext cx="4983079" cy="4351338"/>
          </a:xfrm>
        </p:spPr>
        <p:txBody>
          <a:bodyPr>
            <a:normAutofit lnSpcReduction="10000"/>
          </a:bodyPr>
          <a:lstStyle/>
          <a:p>
            <a:r>
              <a:rPr lang="en-US" sz="3200" b="1" baseline="30000" dirty="0"/>
              <a:t>41 </a:t>
            </a:r>
            <a:r>
              <a:rPr lang="en-US" sz="3200" dirty="0"/>
              <a:t>Who </a:t>
            </a:r>
            <a:r>
              <a:rPr lang="en-US" sz="3200" dirty="0" err="1"/>
              <a:t>provideth</a:t>
            </a:r>
            <a:r>
              <a:rPr lang="en-US" sz="3200" dirty="0"/>
              <a:t> for the raven his food? when his young ones cry unto God, they wander for lack of meat</a:t>
            </a:r>
            <a:r>
              <a:rPr lang="en-US" sz="3200" dirty="0" smtClean="0"/>
              <a:t>.</a:t>
            </a:r>
          </a:p>
          <a:p>
            <a:r>
              <a:rPr lang="en-US" sz="3200" b="1" dirty="0"/>
              <a:t>39 </a:t>
            </a:r>
            <a:r>
              <a:rPr lang="en-US" sz="3200" dirty="0" err="1"/>
              <a:t>Knowest</a:t>
            </a:r>
            <a:r>
              <a:rPr lang="en-US" sz="3200" dirty="0"/>
              <a:t> thou the time when the wild goats of the rock bring forth? or canst thou mark when the hinds do calve?</a:t>
            </a:r>
          </a:p>
        </p:txBody>
      </p:sp>
      <p:sp>
        <p:nvSpPr>
          <p:cNvPr id="5" name="Title 4"/>
          <p:cNvSpPr>
            <a:spLocks noGrp="1"/>
          </p:cNvSpPr>
          <p:nvPr>
            <p:ph type="title"/>
          </p:nvPr>
        </p:nvSpPr>
        <p:spPr/>
        <p:txBody>
          <a:bodyPr/>
          <a:lstStyle/>
          <a:p>
            <a:r>
              <a:rPr lang="en-US" dirty="0" smtClean="0"/>
              <a:t>Job 38:41-40:5</a:t>
            </a:r>
            <a:endParaRPr lang="en-US" dirty="0"/>
          </a:p>
        </p:txBody>
      </p:sp>
      <p:pic>
        <p:nvPicPr>
          <p:cNvPr id="106498" name="Picture 2" descr="ravens on Pinterest | The Raven, Crows and Tower Of Lond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838200" y="1958461"/>
            <a:ext cx="5433210" cy="3622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6215535"/>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139</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838200" y="1825625"/>
            <a:ext cx="4983079" cy="4351338"/>
          </a:xfrm>
        </p:spPr>
        <p:txBody>
          <a:bodyPr>
            <a:normAutofit/>
          </a:bodyPr>
          <a:lstStyle/>
          <a:p>
            <a:r>
              <a:rPr lang="en-US" sz="3200" b="1" baseline="30000" dirty="0"/>
              <a:t>2 </a:t>
            </a:r>
            <a:r>
              <a:rPr lang="en-US" sz="3200" dirty="0"/>
              <a:t>Canst thou number the months that they fulfil? or </a:t>
            </a:r>
            <a:r>
              <a:rPr lang="en-US" sz="3200" dirty="0" err="1"/>
              <a:t>knowest</a:t>
            </a:r>
            <a:r>
              <a:rPr lang="en-US" sz="3200" dirty="0"/>
              <a:t> thou the time when they bring forth?</a:t>
            </a:r>
          </a:p>
          <a:p>
            <a:r>
              <a:rPr lang="en-US" sz="3200" b="1" baseline="30000" dirty="0"/>
              <a:t>3 </a:t>
            </a:r>
            <a:r>
              <a:rPr lang="en-US" sz="3200" dirty="0"/>
              <a:t>They bow themselves, they bring forth their young ones, they cast out their sorrows.</a:t>
            </a:r>
          </a:p>
        </p:txBody>
      </p:sp>
      <p:sp>
        <p:nvSpPr>
          <p:cNvPr id="5" name="Title 4"/>
          <p:cNvSpPr>
            <a:spLocks noGrp="1"/>
          </p:cNvSpPr>
          <p:nvPr>
            <p:ph type="title"/>
          </p:nvPr>
        </p:nvSpPr>
        <p:spPr/>
        <p:txBody>
          <a:bodyPr/>
          <a:lstStyle/>
          <a:p>
            <a:r>
              <a:rPr lang="en-US" dirty="0" smtClean="0"/>
              <a:t>Job 39:2-40:5</a:t>
            </a:r>
            <a:endParaRPr lang="en-US" dirty="0"/>
          </a:p>
        </p:txBody>
      </p:sp>
      <p:pic>
        <p:nvPicPr>
          <p:cNvPr id="107522" name="Picture 2" descr="Red Deer Calf and Hinds | This was the only red deer calf I … | Flick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4382" y="1589647"/>
            <a:ext cx="5554725" cy="41836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67706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7021" y="691377"/>
            <a:ext cx="10117959" cy="3697394"/>
          </a:xfrm>
        </p:spPr>
        <p:txBody>
          <a:bodyPr/>
          <a:lstStyle/>
          <a:p>
            <a:r>
              <a:rPr lang="en-US" sz="3600" b="1" baseline="30000" dirty="0"/>
              <a:t>27 </a:t>
            </a:r>
            <a:r>
              <a:rPr lang="en-US" sz="3600" dirty="0"/>
              <a:t>Glory and </a:t>
            </a:r>
            <a:r>
              <a:rPr lang="en-US" sz="3600" dirty="0" err="1"/>
              <a:t>honour</a:t>
            </a:r>
            <a:r>
              <a:rPr lang="en-US" sz="3600" dirty="0"/>
              <a:t> are in his presence; strength and gladness are in his place.</a:t>
            </a:r>
            <a:br>
              <a:rPr lang="en-US" sz="3600" dirty="0"/>
            </a:br>
            <a:r>
              <a:rPr lang="en-US" sz="3600" b="1" baseline="30000" dirty="0"/>
              <a:t>28 </a:t>
            </a:r>
            <a:r>
              <a:rPr lang="en-US" sz="3600" dirty="0"/>
              <a:t>Give unto the </a:t>
            </a:r>
            <a:r>
              <a:rPr lang="en-US" sz="3600" cap="small" dirty="0"/>
              <a:t>Lord</a:t>
            </a:r>
            <a:r>
              <a:rPr lang="en-US" sz="3600" dirty="0"/>
              <a:t>, ye </a:t>
            </a:r>
            <a:r>
              <a:rPr lang="en-US" sz="3600" dirty="0" err="1"/>
              <a:t>kindreds</a:t>
            </a:r>
            <a:r>
              <a:rPr lang="en-US" sz="3600" dirty="0"/>
              <a:t> of the people, give unto the </a:t>
            </a:r>
            <a:r>
              <a:rPr lang="en-US" sz="3600" cap="small" dirty="0"/>
              <a:t>Lord</a:t>
            </a:r>
            <a:r>
              <a:rPr lang="en-US" sz="3600" dirty="0"/>
              <a:t> glory and strength.</a:t>
            </a:r>
            <a:br>
              <a:rPr lang="en-US" sz="3600" dirty="0"/>
            </a:br>
            <a:r>
              <a:rPr lang="en-US" sz="3600" b="1" baseline="30000" dirty="0"/>
              <a:t>29 </a:t>
            </a:r>
            <a:r>
              <a:rPr lang="en-US" sz="3600" dirty="0"/>
              <a:t>Give unto the </a:t>
            </a:r>
            <a:r>
              <a:rPr lang="en-US" sz="3600" cap="small" dirty="0"/>
              <a:t>Lord</a:t>
            </a:r>
            <a:r>
              <a:rPr lang="en-US" sz="3600" dirty="0"/>
              <a:t> the glory due unto his name: bring an offering, and come before him: worship the </a:t>
            </a:r>
            <a:r>
              <a:rPr lang="en-US" sz="3600" cap="small" dirty="0"/>
              <a:t>Lord</a:t>
            </a:r>
            <a:r>
              <a:rPr lang="en-US" sz="3600" dirty="0"/>
              <a:t> in the beauty of holiness</a:t>
            </a:r>
            <a:r>
              <a:rPr lang="en-US" sz="3600" dirty="0" smtClean="0"/>
              <a:t>.</a:t>
            </a:r>
            <a:endParaRPr lang="en-US" sz="3600" dirty="0"/>
          </a:p>
        </p:txBody>
      </p:sp>
      <p:sp>
        <p:nvSpPr>
          <p:cNvPr id="3" name="Subtitle 2"/>
          <p:cNvSpPr>
            <a:spLocks noGrp="1"/>
          </p:cNvSpPr>
          <p:nvPr>
            <p:ph type="subTitle" idx="1"/>
          </p:nvPr>
        </p:nvSpPr>
        <p:spPr/>
        <p:txBody>
          <a:bodyPr/>
          <a:lstStyle/>
          <a:p>
            <a:r>
              <a:rPr lang="en-US" sz="3200" dirty="0" smtClean="0"/>
              <a:t>David’s Psalm, on the arrival of the Ark in Jerusalem</a:t>
            </a:r>
          </a:p>
          <a:p>
            <a:r>
              <a:rPr lang="en-US" b="1" dirty="0" smtClean="0"/>
              <a:t>1 Chronicles 16:27-36</a:t>
            </a:r>
            <a:endParaRPr lang="en-US" b="1" dirty="0"/>
          </a:p>
        </p:txBody>
      </p:sp>
      <p:sp>
        <p:nvSpPr>
          <p:cNvPr id="4" name="Rectangle 3"/>
          <p:cNvSpPr/>
          <p:nvPr/>
        </p:nvSpPr>
        <p:spPr>
          <a:xfrm>
            <a:off x="333892" y="6134170"/>
            <a:ext cx="3851952" cy="461665"/>
          </a:xfrm>
          <a:prstGeom prst="rect">
            <a:avLst/>
          </a:prstGeom>
        </p:spPr>
        <p:txBody>
          <a:bodyPr wrap="none">
            <a:spAutoFit/>
          </a:bodyPr>
          <a:lstStyle/>
          <a:p>
            <a:r>
              <a:rPr lang="en-US" sz="2400" b="1" dirty="0">
                <a:solidFill>
                  <a:schemeClr val="bg1"/>
                </a:solidFill>
              </a:rPr>
              <a:t>Worship:  </a:t>
            </a:r>
            <a:r>
              <a:rPr lang="en-US" sz="2400" b="1" dirty="0" smtClean="0">
                <a:solidFill>
                  <a:schemeClr val="bg1"/>
                </a:solidFill>
              </a:rPr>
              <a:t>Sacrifice and obey</a:t>
            </a:r>
            <a:endParaRPr lang="en-US" sz="2400" b="1" dirty="0">
              <a:solidFill>
                <a:schemeClr val="bg1"/>
              </a:solidFill>
            </a:endParaRPr>
          </a:p>
        </p:txBody>
      </p:sp>
    </p:spTree>
    <p:extLst>
      <p:ext uri="{BB962C8B-B14F-4D97-AF65-F5344CB8AC3E}">
        <p14:creationId xmlns:p14="http://schemas.microsoft.com/office/powerpoint/2010/main" val="2650266378"/>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140</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838200" y="1825625"/>
            <a:ext cx="4983079" cy="4351338"/>
          </a:xfrm>
        </p:spPr>
        <p:txBody>
          <a:bodyPr>
            <a:normAutofit/>
          </a:bodyPr>
          <a:lstStyle/>
          <a:p>
            <a:r>
              <a:rPr lang="en-US" sz="3200" b="1" baseline="30000" dirty="0"/>
              <a:t>4 </a:t>
            </a:r>
            <a:r>
              <a:rPr lang="en-US" sz="3200" dirty="0"/>
              <a:t>Their young ones are in good liking, they grow up with corn; they go forth, and return not unto them.</a:t>
            </a:r>
          </a:p>
          <a:p>
            <a:r>
              <a:rPr lang="en-US" sz="3200" b="1" baseline="30000" dirty="0"/>
              <a:t>5 </a:t>
            </a:r>
            <a:r>
              <a:rPr lang="en-US" sz="3200" dirty="0"/>
              <a:t>Who hath sent out the wild ass free? or who hath loosed the bands of the wild ass?</a:t>
            </a:r>
          </a:p>
        </p:txBody>
      </p:sp>
      <p:sp>
        <p:nvSpPr>
          <p:cNvPr id="5" name="Title 4"/>
          <p:cNvSpPr>
            <a:spLocks noGrp="1"/>
          </p:cNvSpPr>
          <p:nvPr>
            <p:ph type="title"/>
          </p:nvPr>
        </p:nvSpPr>
        <p:spPr/>
        <p:txBody>
          <a:bodyPr/>
          <a:lstStyle/>
          <a:p>
            <a:r>
              <a:rPr lang="en-US" dirty="0" smtClean="0"/>
              <a:t>Job 39:4-40:5</a:t>
            </a:r>
            <a:endParaRPr lang="en-US" dirty="0"/>
          </a:p>
        </p:txBody>
      </p:sp>
      <p:pic>
        <p:nvPicPr>
          <p:cNvPr id="108546" name="Picture 2" descr="Indian Wild Ass Equus Hemionus Khur Photograph by Pete Oxford | Fin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7725" y="1690688"/>
            <a:ext cx="5811029" cy="3849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6286534"/>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141</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6370720" y="1825625"/>
            <a:ext cx="4983079" cy="4351338"/>
          </a:xfrm>
        </p:spPr>
        <p:txBody>
          <a:bodyPr>
            <a:normAutofit/>
          </a:bodyPr>
          <a:lstStyle/>
          <a:p>
            <a:r>
              <a:rPr lang="en-US" sz="3200" b="1" baseline="30000" dirty="0"/>
              <a:t>6 </a:t>
            </a:r>
            <a:r>
              <a:rPr lang="en-US" sz="3200" dirty="0"/>
              <a:t>Whose house I have made the wilderness, and the barren land his dwellings.</a:t>
            </a:r>
          </a:p>
          <a:p>
            <a:r>
              <a:rPr lang="en-US" sz="3200" b="1" baseline="30000" dirty="0"/>
              <a:t>7 </a:t>
            </a:r>
            <a:r>
              <a:rPr lang="en-US" sz="3200" dirty="0"/>
              <a:t>He </a:t>
            </a:r>
            <a:r>
              <a:rPr lang="en-US" sz="3200" dirty="0" err="1"/>
              <a:t>scorneth</a:t>
            </a:r>
            <a:r>
              <a:rPr lang="en-US" sz="3200" dirty="0"/>
              <a:t> the multitude of the city, neither </a:t>
            </a:r>
            <a:r>
              <a:rPr lang="en-US" sz="3200" dirty="0" err="1"/>
              <a:t>regardeth</a:t>
            </a:r>
            <a:r>
              <a:rPr lang="en-US" sz="3200" dirty="0"/>
              <a:t> he the crying of the driver.</a:t>
            </a:r>
          </a:p>
        </p:txBody>
      </p:sp>
      <p:sp>
        <p:nvSpPr>
          <p:cNvPr id="5" name="Title 4"/>
          <p:cNvSpPr>
            <a:spLocks noGrp="1"/>
          </p:cNvSpPr>
          <p:nvPr>
            <p:ph type="title"/>
          </p:nvPr>
        </p:nvSpPr>
        <p:spPr/>
        <p:txBody>
          <a:bodyPr/>
          <a:lstStyle/>
          <a:p>
            <a:r>
              <a:rPr lang="en-US" dirty="0" smtClean="0"/>
              <a:t>Job 39:6-40:5</a:t>
            </a:r>
            <a:endParaRPr lang="en-US" dirty="0"/>
          </a:p>
        </p:txBody>
      </p:sp>
      <p:pic>
        <p:nvPicPr>
          <p:cNvPr id="109570" name="Picture 2" descr="Asian Wild Ass - Encyclopedia of Lif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992" y="2020514"/>
            <a:ext cx="5432514" cy="3610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4761835"/>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142</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6370720" y="1825625"/>
            <a:ext cx="4983079" cy="4351338"/>
          </a:xfrm>
        </p:spPr>
        <p:txBody>
          <a:bodyPr>
            <a:normAutofit/>
          </a:bodyPr>
          <a:lstStyle/>
          <a:p>
            <a:r>
              <a:rPr lang="en-US" sz="3200" b="1" baseline="30000" dirty="0"/>
              <a:t>8 </a:t>
            </a:r>
            <a:r>
              <a:rPr lang="en-US" sz="3200" dirty="0"/>
              <a:t>The range of the mountains is his pasture, and he </a:t>
            </a:r>
            <a:r>
              <a:rPr lang="en-US" sz="3200" dirty="0" err="1"/>
              <a:t>searcheth</a:t>
            </a:r>
            <a:r>
              <a:rPr lang="en-US" sz="3200" dirty="0"/>
              <a:t> after every green thing.</a:t>
            </a:r>
          </a:p>
          <a:p>
            <a:r>
              <a:rPr lang="en-US" sz="3200" b="1" baseline="30000" dirty="0"/>
              <a:t>9 </a:t>
            </a:r>
            <a:r>
              <a:rPr lang="en-US" sz="3200" dirty="0"/>
              <a:t>Will the unicorn be willing to serve thee, or abide by thy crib?</a:t>
            </a:r>
          </a:p>
        </p:txBody>
      </p:sp>
      <p:sp>
        <p:nvSpPr>
          <p:cNvPr id="5" name="Title 4"/>
          <p:cNvSpPr>
            <a:spLocks noGrp="1"/>
          </p:cNvSpPr>
          <p:nvPr>
            <p:ph type="title"/>
          </p:nvPr>
        </p:nvSpPr>
        <p:spPr/>
        <p:txBody>
          <a:bodyPr/>
          <a:lstStyle/>
          <a:p>
            <a:r>
              <a:rPr lang="en-US" dirty="0" smtClean="0"/>
              <a:t>Job 39:8-40:5</a:t>
            </a:r>
            <a:endParaRPr lang="en-US" dirty="0"/>
          </a:p>
        </p:txBody>
      </p:sp>
      <p:pic>
        <p:nvPicPr>
          <p:cNvPr id="110594" name="Picture 2" descr="5 (Somewhat) Unknown Endangered Indian Animals | Planetwildlife: Natur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825625"/>
            <a:ext cx="5311588" cy="3541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4611494"/>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143</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838200" y="1825625"/>
            <a:ext cx="4983079" cy="4351338"/>
          </a:xfrm>
        </p:spPr>
        <p:txBody>
          <a:bodyPr>
            <a:normAutofit/>
          </a:bodyPr>
          <a:lstStyle/>
          <a:p>
            <a:r>
              <a:rPr lang="en-US" sz="3200" b="1" baseline="30000" dirty="0"/>
              <a:t>10 </a:t>
            </a:r>
            <a:r>
              <a:rPr lang="en-US" sz="3200" dirty="0"/>
              <a:t>Canst thou bind the unicorn with his band in the furrow? or will he harrow the valleys after thee?</a:t>
            </a:r>
          </a:p>
          <a:p>
            <a:r>
              <a:rPr lang="en-US" sz="3200" b="1" baseline="30000" dirty="0"/>
              <a:t>11 </a:t>
            </a:r>
            <a:r>
              <a:rPr lang="en-US" sz="3200" dirty="0"/>
              <a:t>Wilt thou trust him, because his strength is great? or wilt thou leave thy </a:t>
            </a:r>
            <a:r>
              <a:rPr lang="en-US" sz="3200" dirty="0" err="1"/>
              <a:t>labour</a:t>
            </a:r>
            <a:r>
              <a:rPr lang="en-US" sz="3200" dirty="0"/>
              <a:t> to him?</a:t>
            </a:r>
          </a:p>
        </p:txBody>
      </p:sp>
      <p:sp>
        <p:nvSpPr>
          <p:cNvPr id="5" name="Title 4"/>
          <p:cNvSpPr>
            <a:spLocks noGrp="1"/>
          </p:cNvSpPr>
          <p:nvPr>
            <p:ph type="title"/>
          </p:nvPr>
        </p:nvSpPr>
        <p:spPr/>
        <p:txBody>
          <a:bodyPr/>
          <a:lstStyle/>
          <a:p>
            <a:r>
              <a:rPr lang="en-US" dirty="0" smtClean="0"/>
              <a:t>Job 39:10-40:5</a:t>
            </a:r>
            <a:endParaRPr lang="en-US" dirty="0"/>
          </a:p>
        </p:txBody>
      </p:sp>
      <p:pic>
        <p:nvPicPr>
          <p:cNvPr id="111618" name="Picture 2" descr="Indian Wild Ox | Wild ox with a huge spread of horns in the … | Flick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0721" y="1690688"/>
            <a:ext cx="5345963" cy="452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211952"/>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144</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838200" y="1825625"/>
            <a:ext cx="4983079" cy="4351338"/>
          </a:xfrm>
        </p:spPr>
        <p:txBody>
          <a:bodyPr>
            <a:normAutofit/>
          </a:bodyPr>
          <a:lstStyle/>
          <a:p>
            <a:r>
              <a:rPr lang="en-US" sz="3200" b="1" baseline="30000" dirty="0"/>
              <a:t>12 </a:t>
            </a:r>
            <a:r>
              <a:rPr lang="en-US" sz="3200" dirty="0"/>
              <a:t>Wilt thou believe him, that he will bring home thy seed, and gather it into thy barn?</a:t>
            </a:r>
          </a:p>
          <a:p>
            <a:r>
              <a:rPr lang="en-US" sz="3200" b="1" baseline="30000" dirty="0"/>
              <a:t>13 </a:t>
            </a:r>
            <a:r>
              <a:rPr lang="en-US" sz="3200" dirty="0" err="1"/>
              <a:t>Gavest</a:t>
            </a:r>
            <a:r>
              <a:rPr lang="en-US" sz="3200" dirty="0"/>
              <a:t> thou the goodly wings unto the peacocks? or wings and feathers unto the ostrich?</a:t>
            </a:r>
          </a:p>
        </p:txBody>
      </p:sp>
      <p:sp>
        <p:nvSpPr>
          <p:cNvPr id="5" name="Title 4"/>
          <p:cNvSpPr>
            <a:spLocks noGrp="1"/>
          </p:cNvSpPr>
          <p:nvPr>
            <p:ph type="title"/>
          </p:nvPr>
        </p:nvSpPr>
        <p:spPr/>
        <p:txBody>
          <a:bodyPr/>
          <a:lstStyle/>
          <a:p>
            <a:r>
              <a:rPr lang="en-US" dirty="0" smtClean="0"/>
              <a:t>Job 39:12-40:5</a:t>
            </a:r>
            <a:endParaRPr lang="en-US" dirty="0"/>
          </a:p>
        </p:txBody>
      </p:sp>
      <p:pic>
        <p:nvPicPr>
          <p:cNvPr id="112642" name="Picture 2" descr="Indian Peaco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1279" y="1825625"/>
            <a:ext cx="6023647" cy="3380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0486555"/>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145</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6370720" y="1825625"/>
            <a:ext cx="4983079" cy="4351338"/>
          </a:xfrm>
        </p:spPr>
        <p:txBody>
          <a:bodyPr>
            <a:normAutofit/>
          </a:bodyPr>
          <a:lstStyle/>
          <a:p>
            <a:r>
              <a:rPr lang="en-US" sz="3200" b="1" baseline="30000" dirty="0"/>
              <a:t>14 </a:t>
            </a:r>
            <a:r>
              <a:rPr lang="en-US" sz="3200" dirty="0"/>
              <a:t>Which </a:t>
            </a:r>
            <a:r>
              <a:rPr lang="en-US" sz="3200" dirty="0" err="1"/>
              <a:t>leaveth</a:t>
            </a:r>
            <a:r>
              <a:rPr lang="en-US" sz="3200" dirty="0"/>
              <a:t> her eggs in the earth, and </a:t>
            </a:r>
            <a:r>
              <a:rPr lang="en-US" sz="3200" dirty="0" err="1"/>
              <a:t>warmeth</a:t>
            </a:r>
            <a:r>
              <a:rPr lang="en-US" sz="3200" dirty="0"/>
              <a:t> them in dust,</a:t>
            </a:r>
          </a:p>
          <a:p>
            <a:r>
              <a:rPr lang="en-US" sz="3200" b="1" baseline="30000" dirty="0"/>
              <a:t>15 </a:t>
            </a:r>
            <a:r>
              <a:rPr lang="en-US" sz="3200" dirty="0"/>
              <a:t>And </a:t>
            </a:r>
            <a:r>
              <a:rPr lang="en-US" sz="3200" dirty="0" err="1"/>
              <a:t>forgetteth</a:t>
            </a:r>
            <a:r>
              <a:rPr lang="en-US" sz="3200" dirty="0"/>
              <a:t> that the foot may crush them, or that the wild beast may break them.</a:t>
            </a:r>
          </a:p>
        </p:txBody>
      </p:sp>
      <p:sp>
        <p:nvSpPr>
          <p:cNvPr id="5" name="Title 4"/>
          <p:cNvSpPr>
            <a:spLocks noGrp="1"/>
          </p:cNvSpPr>
          <p:nvPr>
            <p:ph type="title"/>
          </p:nvPr>
        </p:nvSpPr>
        <p:spPr/>
        <p:txBody>
          <a:bodyPr/>
          <a:lstStyle/>
          <a:p>
            <a:r>
              <a:rPr lang="en-US" dirty="0" smtClean="0"/>
              <a:t>Job 39:14-40:5</a:t>
            </a:r>
            <a:endParaRPr lang="en-US" dirty="0"/>
          </a:p>
        </p:txBody>
      </p:sp>
      <p:pic>
        <p:nvPicPr>
          <p:cNvPr id="113666" name="Picture 2" descr="☆12+ What Do Peacock Eggs Look Like - Plant Images Downl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715242" y="1123583"/>
            <a:ext cx="3508167" cy="5262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77111"/>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146</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6370720" y="1825625"/>
            <a:ext cx="4983079" cy="4351338"/>
          </a:xfrm>
        </p:spPr>
        <p:txBody>
          <a:bodyPr>
            <a:normAutofit/>
          </a:bodyPr>
          <a:lstStyle/>
          <a:p>
            <a:r>
              <a:rPr lang="en-US" sz="3200" b="1" baseline="30000" dirty="0"/>
              <a:t>16 </a:t>
            </a:r>
            <a:r>
              <a:rPr lang="en-US" sz="3200" dirty="0"/>
              <a:t>She is hardened against her young ones, as though they were not </a:t>
            </a:r>
            <a:r>
              <a:rPr lang="en-US" sz="3200" dirty="0" err="1"/>
              <a:t>her's</a:t>
            </a:r>
            <a:r>
              <a:rPr lang="en-US" sz="3200" dirty="0"/>
              <a:t>: her </a:t>
            </a:r>
            <a:r>
              <a:rPr lang="en-US" sz="3200" dirty="0" err="1"/>
              <a:t>labour</a:t>
            </a:r>
            <a:r>
              <a:rPr lang="en-US" sz="3200" dirty="0"/>
              <a:t> is in vain without fear;</a:t>
            </a:r>
          </a:p>
          <a:p>
            <a:r>
              <a:rPr lang="en-US" sz="3200" b="1" baseline="30000" dirty="0"/>
              <a:t>17 </a:t>
            </a:r>
            <a:r>
              <a:rPr lang="en-US" sz="3200" dirty="0"/>
              <a:t>Because God hath deprived her of wisdom, neither hath he imparted to her understanding.</a:t>
            </a:r>
          </a:p>
        </p:txBody>
      </p:sp>
      <p:sp>
        <p:nvSpPr>
          <p:cNvPr id="5" name="Title 4"/>
          <p:cNvSpPr>
            <a:spLocks noGrp="1"/>
          </p:cNvSpPr>
          <p:nvPr>
            <p:ph type="title"/>
          </p:nvPr>
        </p:nvSpPr>
        <p:spPr/>
        <p:txBody>
          <a:bodyPr/>
          <a:lstStyle/>
          <a:p>
            <a:r>
              <a:rPr lang="en-US" dirty="0" smtClean="0"/>
              <a:t>Job 39:16-40:5</a:t>
            </a:r>
            <a:endParaRPr lang="en-US" dirty="0"/>
          </a:p>
        </p:txBody>
      </p:sp>
      <p:pic>
        <p:nvPicPr>
          <p:cNvPr id="114690" name="Picture 2" descr="Peacock Egg Hatching | Peacock Dance - YouTu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668" y="2017246"/>
            <a:ext cx="5330825" cy="3992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3676185"/>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147</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838200" y="1825625"/>
            <a:ext cx="4983079" cy="4351338"/>
          </a:xfrm>
        </p:spPr>
        <p:txBody>
          <a:bodyPr>
            <a:normAutofit/>
          </a:bodyPr>
          <a:lstStyle/>
          <a:p>
            <a:r>
              <a:rPr lang="en-US" sz="3200" b="1" baseline="30000" dirty="0"/>
              <a:t>18 </a:t>
            </a:r>
            <a:r>
              <a:rPr lang="en-US" sz="3200" dirty="0"/>
              <a:t>What time she </a:t>
            </a:r>
            <a:r>
              <a:rPr lang="en-US" sz="3200" dirty="0" err="1"/>
              <a:t>lifteth</a:t>
            </a:r>
            <a:r>
              <a:rPr lang="en-US" sz="3200" dirty="0"/>
              <a:t> up herself on high, she </a:t>
            </a:r>
            <a:r>
              <a:rPr lang="en-US" sz="3200" dirty="0" err="1"/>
              <a:t>scorneth</a:t>
            </a:r>
            <a:r>
              <a:rPr lang="en-US" sz="3200" dirty="0"/>
              <a:t> the horse and his rider.</a:t>
            </a:r>
          </a:p>
          <a:p>
            <a:r>
              <a:rPr lang="en-US" sz="3200" b="1" baseline="30000" dirty="0"/>
              <a:t>19 </a:t>
            </a:r>
            <a:r>
              <a:rPr lang="en-US" sz="3200" dirty="0"/>
              <a:t>Hast thou given the horse strength? hast thou clothed his neck with thunder?</a:t>
            </a:r>
          </a:p>
        </p:txBody>
      </p:sp>
      <p:sp>
        <p:nvSpPr>
          <p:cNvPr id="5" name="Title 4"/>
          <p:cNvSpPr>
            <a:spLocks noGrp="1"/>
          </p:cNvSpPr>
          <p:nvPr>
            <p:ph type="title"/>
          </p:nvPr>
        </p:nvSpPr>
        <p:spPr/>
        <p:txBody>
          <a:bodyPr/>
          <a:lstStyle/>
          <a:p>
            <a:r>
              <a:rPr lang="en-US" dirty="0" smtClean="0"/>
              <a:t>Job 39:18-40:5</a:t>
            </a:r>
            <a:endParaRPr lang="en-US" dirty="0"/>
          </a:p>
        </p:txBody>
      </p:sp>
      <p:pic>
        <p:nvPicPr>
          <p:cNvPr id="115714" name="Picture 2" descr="Writtle College: brand new equine behaviour degree [Promotion] - Hors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6242" y="1825625"/>
            <a:ext cx="5547558" cy="3499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7333799"/>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148</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838200" y="1825625"/>
            <a:ext cx="4983079" cy="4351338"/>
          </a:xfrm>
        </p:spPr>
        <p:txBody>
          <a:bodyPr>
            <a:normAutofit/>
          </a:bodyPr>
          <a:lstStyle/>
          <a:p>
            <a:r>
              <a:rPr lang="en-US" sz="3200" b="1" baseline="30000" dirty="0"/>
              <a:t>20 </a:t>
            </a:r>
            <a:r>
              <a:rPr lang="en-US" sz="3200" dirty="0"/>
              <a:t>Canst thou make him afraid as a grasshopper? the glory of his nostrils is terrible.</a:t>
            </a:r>
          </a:p>
          <a:p>
            <a:r>
              <a:rPr lang="en-US" sz="3200" b="1" baseline="30000" dirty="0"/>
              <a:t>21 </a:t>
            </a:r>
            <a:r>
              <a:rPr lang="en-US" sz="3200" dirty="0"/>
              <a:t>He </a:t>
            </a:r>
            <a:r>
              <a:rPr lang="en-US" sz="3200" dirty="0" err="1"/>
              <a:t>paweth</a:t>
            </a:r>
            <a:r>
              <a:rPr lang="en-US" sz="3200" dirty="0"/>
              <a:t> in the valley, and </a:t>
            </a:r>
            <a:r>
              <a:rPr lang="en-US" sz="3200" dirty="0" err="1"/>
              <a:t>rejoiceth</a:t>
            </a:r>
            <a:r>
              <a:rPr lang="en-US" sz="3200" dirty="0"/>
              <a:t> in his strength: he </a:t>
            </a:r>
            <a:r>
              <a:rPr lang="en-US" sz="3200" dirty="0" err="1"/>
              <a:t>goeth</a:t>
            </a:r>
            <a:r>
              <a:rPr lang="en-US" sz="3200" dirty="0"/>
              <a:t> on to meet the armed men.</a:t>
            </a:r>
          </a:p>
        </p:txBody>
      </p:sp>
      <p:sp>
        <p:nvSpPr>
          <p:cNvPr id="5" name="Title 4"/>
          <p:cNvSpPr>
            <a:spLocks noGrp="1"/>
          </p:cNvSpPr>
          <p:nvPr>
            <p:ph type="title"/>
          </p:nvPr>
        </p:nvSpPr>
        <p:spPr/>
        <p:txBody>
          <a:bodyPr/>
          <a:lstStyle/>
          <a:p>
            <a:r>
              <a:rPr lang="en-US" dirty="0" smtClean="0"/>
              <a:t>Job 39:20-40:5</a:t>
            </a:r>
            <a:endParaRPr lang="en-US" dirty="0"/>
          </a:p>
        </p:txBody>
      </p:sp>
      <p:pic>
        <p:nvPicPr>
          <p:cNvPr id="117762" name="Picture 2" descr="Running Horse Wallpapers - Wallpaper Cave"/>
          <p:cNvPicPr>
            <a:picLocks noChangeAspect="1" noChangeArrowheads="1"/>
          </p:cNvPicPr>
          <p:nvPr/>
        </p:nvPicPr>
        <p:blipFill rotWithShape="1">
          <a:blip r:embed="rId2">
            <a:extLst>
              <a:ext uri="{28A0092B-C50C-407E-A947-70E740481C1C}">
                <a14:useLocalDpi xmlns:a14="http://schemas.microsoft.com/office/drawing/2010/main" val="0"/>
              </a:ext>
            </a:extLst>
          </a:blip>
          <a:srcRect r="22040"/>
          <a:stretch/>
        </p:blipFill>
        <p:spPr bwMode="auto">
          <a:xfrm>
            <a:off x="6370721" y="1690688"/>
            <a:ext cx="5210214" cy="41734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028044"/>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149</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6370720" y="1825625"/>
            <a:ext cx="4983079" cy="4351338"/>
          </a:xfrm>
        </p:spPr>
        <p:txBody>
          <a:bodyPr>
            <a:normAutofit/>
          </a:bodyPr>
          <a:lstStyle/>
          <a:p>
            <a:r>
              <a:rPr lang="en-US" sz="3200" b="1" baseline="30000" dirty="0"/>
              <a:t>22 </a:t>
            </a:r>
            <a:r>
              <a:rPr lang="en-US" sz="3200" dirty="0"/>
              <a:t>He </a:t>
            </a:r>
            <a:r>
              <a:rPr lang="en-US" sz="3200" dirty="0" err="1"/>
              <a:t>mocketh</a:t>
            </a:r>
            <a:r>
              <a:rPr lang="en-US" sz="3200" dirty="0"/>
              <a:t> at fear, and is not affrighted; neither </a:t>
            </a:r>
            <a:r>
              <a:rPr lang="en-US" sz="3200" dirty="0" err="1"/>
              <a:t>turneth</a:t>
            </a:r>
            <a:r>
              <a:rPr lang="en-US" sz="3200" dirty="0"/>
              <a:t> he back from the sword.</a:t>
            </a:r>
          </a:p>
          <a:p>
            <a:r>
              <a:rPr lang="en-US" sz="3200" b="1" baseline="30000" dirty="0"/>
              <a:t>23 </a:t>
            </a:r>
            <a:r>
              <a:rPr lang="en-US" sz="3200" dirty="0"/>
              <a:t>The quiver </a:t>
            </a:r>
            <a:r>
              <a:rPr lang="en-US" sz="3200" dirty="0" err="1"/>
              <a:t>rattleth</a:t>
            </a:r>
            <a:r>
              <a:rPr lang="en-US" sz="3200" dirty="0"/>
              <a:t> against him, the glittering spear and the shield.</a:t>
            </a:r>
          </a:p>
        </p:txBody>
      </p:sp>
      <p:sp>
        <p:nvSpPr>
          <p:cNvPr id="5" name="Title 4"/>
          <p:cNvSpPr>
            <a:spLocks noGrp="1"/>
          </p:cNvSpPr>
          <p:nvPr>
            <p:ph type="title"/>
          </p:nvPr>
        </p:nvSpPr>
        <p:spPr/>
        <p:txBody>
          <a:bodyPr/>
          <a:lstStyle/>
          <a:p>
            <a:r>
              <a:rPr lang="en-US" dirty="0" smtClean="0"/>
              <a:t>Job 39:22-40:5</a:t>
            </a:r>
            <a:endParaRPr lang="en-US" dirty="0"/>
          </a:p>
        </p:txBody>
      </p:sp>
      <p:pic>
        <p:nvPicPr>
          <p:cNvPr id="118786" name="Picture 2" descr="Animals Zoo Park: 9 White Running Horse Wallpapers, White Hors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967541"/>
            <a:ext cx="4150942" cy="4150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20738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7021" y="691377"/>
            <a:ext cx="10117959" cy="3697394"/>
          </a:xfrm>
        </p:spPr>
        <p:txBody>
          <a:bodyPr/>
          <a:lstStyle/>
          <a:p>
            <a:r>
              <a:rPr lang="en-US" sz="3600" b="1" baseline="30000" dirty="0"/>
              <a:t>30 </a:t>
            </a:r>
            <a:r>
              <a:rPr lang="en-US" sz="3600" dirty="0"/>
              <a:t>Fear before him, all the earth: the world also shall be stable, that it be not moved.</a:t>
            </a:r>
            <a:br>
              <a:rPr lang="en-US" sz="3600" dirty="0"/>
            </a:br>
            <a:r>
              <a:rPr lang="en-US" sz="3600" b="1" baseline="30000" dirty="0"/>
              <a:t>31 </a:t>
            </a:r>
            <a:r>
              <a:rPr lang="en-US" sz="3600" dirty="0"/>
              <a:t>Let the heavens be glad, and let the earth rejoice: and let men say among the nations, The </a:t>
            </a:r>
            <a:r>
              <a:rPr lang="en-US" sz="3600" cap="small" dirty="0"/>
              <a:t>Lord</a:t>
            </a:r>
            <a:r>
              <a:rPr lang="en-US" sz="3600" dirty="0"/>
              <a:t> </a:t>
            </a:r>
            <a:r>
              <a:rPr lang="en-US" sz="3600" dirty="0" err="1"/>
              <a:t>reigneth</a:t>
            </a:r>
            <a:r>
              <a:rPr lang="en-US" sz="3600" dirty="0"/>
              <a:t>.</a:t>
            </a:r>
            <a:br>
              <a:rPr lang="en-US" sz="3600" dirty="0"/>
            </a:br>
            <a:r>
              <a:rPr lang="en-US" sz="3600" b="1" baseline="30000" dirty="0"/>
              <a:t>32 </a:t>
            </a:r>
            <a:r>
              <a:rPr lang="en-US" sz="3600" dirty="0"/>
              <a:t>Let the sea roar, and the </a:t>
            </a:r>
            <a:r>
              <a:rPr lang="en-US" sz="3600" dirty="0" err="1"/>
              <a:t>fulness</a:t>
            </a:r>
            <a:r>
              <a:rPr lang="en-US" sz="3600" dirty="0"/>
              <a:t> thereof: let the fields rejoice, and all that is therein.</a:t>
            </a:r>
          </a:p>
        </p:txBody>
      </p:sp>
      <p:sp>
        <p:nvSpPr>
          <p:cNvPr id="3" name="Subtitle 2"/>
          <p:cNvSpPr>
            <a:spLocks noGrp="1"/>
          </p:cNvSpPr>
          <p:nvPr>
            <p:ph type="subTitle" idx="1"/>
          </p:nvPr>
        </p:nvSpPr>
        <p:spPr/>
        <p:txBody>
          <a:bodyPr/>
          <a:lstStyle/>
          <a:p>
            <a:r>
              <a:rPr lang="en-US" sz="3200" dirty="0" smtClean="0"/>
              <a:t>David’s Psalm, on the arrival of the Ark in Jerusalem</a:t>
            </a:r>
          </a:p>
          <a:p>
            <a:r>
              <a:rPr lang="en-US" b="1" dirty="0" smtClean="0"/>
              <a:t>1 Chronicles 16:30-36</a:t>
            </a:r>
            <a:endParaRPr lang="en-US" b="1" dirty="0"/>
          </a:p>
        </p:txBody>
      </p:sp>
      <p:sp>
        <p:nvSpPr>
          <p:cNvPr id="4" name="Rectangle 3"/>
          <p:cNvSpPr/>
          <p:nvPr/>
        </p:nvSpPr>
        <p:spPr>
          <a:xfrm>
            <a:off x="333892" y="6134170"/>
            <a:ext cx="5908349" cy="461665"/>
          </a:xfrm>
          <a:prstGeom prst="rect">
            <a:avLst/>
          </a:prstGeom>
        </p:spPr>
        <p:txBody>
          <a:bodyPr wrap="none">
            <a:spAutoFit/>
          </a:bodyPr>
          <a:lstStyle/>
          <a:p>
            <a:r>
              <a:rPr lang="en-US" sz="2400" b="1" dirty="0">
                <a:solidFill>
                  <a:schemeClr val="bg1"/>
                </a:solidFill>
              </a:rPr>
              <a:t>Worship:  </a:t>
            </a:r>
            <a:r>
              <a:rPr lang="en-US" sz="2400" b="1" dirty="0" smtClean="0">
                <a:solidFill>
                  <a:schemeClr val="bg1"/>
                </a:solidFill>
              </a:rPr>
              <a:t>Obey, give thanks for His promises</a:t>
            </a:r>
            <a:endParaRPr lang="en-US" sz="2400" b="1" dirty="0">
              <a:solidFill>
                <a:schemeClr val="bg1"/>
              </a:solidFill>
            </a:endParaRPr>
          </a:p>
        </p:txBody>
      </p:sp>
    </p:spTree>
    <p:extLst>
      <p:ext uri="{BB962C8B-B14F-4D97-AF65-F5344CB8AC3E}">
        <p14:creationId xmlns:p14="http://schemas.microsoft.com/office/powerpoint/2010/main" val="690374127"/>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150</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6370720" y="1825625"/>
            <a:ext cx="4983079" cy="4351338"/>
          </a:xfrm>
        </p:spPr>
        <p:txBody>
          <a:bodyPr>
            <a:normAutofit fontScale="92500"/>
          </a:bodyPr>
          <a:lstStyle/>
          <a:p>
            <a:r>
              <a:rPr lang="en-US" sz="3200" b="1" baseline="30000" dirty="0"/>
              <a:t>24 </a:t>
            </a:r>
            <a:r>
              <a:rPr lang="en-US" sz="3200" dirty="0"/>
              <a:t>He </a:t>
            </a:r>
            <a:r>
              <a:rPr lang="en-US" sz="3200" dirty="0" err="1"/>
              <a:t>swalloweth</a:t>
            </a:r>
            <a:r>
              <a:rPr lang="en-US" sz="3200" dirty="0"/>
              <a:t> the ground with fierceness and rage: neither believeth he that it is the sound of the trumpet.</a:t>
            </a:r>
          </a:p>
          <a:p>
            <a:r>
              <a:rPr lang="en-US" sz="3200" b="1" baseline="30000" dirty="0"/>
              <a:t>25 </a:t>
            </a:r>
            <a:r>
              <a:rPr lang="en-US" sz="3200" dirty="0"/>
              <a:t>He </a:t>
            </a:r>
            <a:r>
              <a:rPr lang="en-US" sz="3200" dirty="0" err="1"/>
              <a:t>saith</a:t>
            </a:r>
            <a:r>
              <a:rPr lang="en-US" sz="3200" dirty="0"/>
              <a:t> among the trumpets, Ha, ha; and he </a:t>
            </a:r>
            <a:r>
              <a:rPr lang="en-US" sz="3200" dirty="0" err="1"/>
              <a:t>smelleth</a:t>
            </a:r>
            <a:r>
              <a:rPr lang="en-US" sz="3200" dirty="0"/>
              <a:t> the battle afar off, the thunder of the captains, and the shouting.</a:t>
            </a:r>
          </a:p>
        </p:txBody>
      </p:sp>
      <p:sp>
        <p:nvSpPr>
          <p:cNvPr id="5" name="Title 4"/>
          <p:cNvSpPr>
            <a:spLocks noGrp="1"/>
          </p:cNvSpPr>
          <p:nvPr>
            <p:ph type="title"/>
          </p:nvPr>
        </p:nvSpPr>
        <p:spPr/>
        <p:txBody>
          <a:bodyPr/>
          <a:lstStyle/>
          <a:p>
            <a:r>
              <a:rPr lang="en-US" dirty="0" smtClean="0"/>
              <a:t>Job 39:24-40:5</a:t>
            </a:r>
            <a:endParaRPr lang="en-US" dirty="0"/>
          </a:p>
        </p:txBody>
      </p:sp>
      <p:pic>
        <p:nvPicPr>
          <p:cNvPr id="119810" name="Picture 2" descr="Horse Running Wildl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238" y="2116137"/>
            <a:ext cx="5186022" cy="3457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6213377"/>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151</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838200" y="1825625"/>
            <a:ext cx="4983079" cy="4351338"/>
          </a:xfrm>
        </p:spPr>
        <p:txBody>
          <a:bodyPr>
            <a:normAutofit/>
          </a:bodyPr>
          <a:lstStyle/>
          <a:p>
            <a:r>
              <a:rPr lang="en-US" sz="3200" b="1" baseline="30000" dirty="0"/>
              <a:t>26 </a:t>
            </a:r>
            <a:r>
              <a:rPr lang="en-US" sz="3200" dirty="0"/>
              <a:t>Doth the hawk fly by thy wisdom, and stretch her wings toward the south?</a:t>
            </a:r>
          </a:p>
          <a:p>
            <a:r>
              <a:rPr lang="en-US" sz="3200" b="1" baseline="30000" dirty="0"/>
              <a:t>27 </a:t>
            </a:r>
            <a:r>
              <a:rPr lang="en-US" sz="3200" dirty="0"/>
              <a:t>Doth the eagle mount up at thy command, and make her nest on high?</a:t>
            </a:r>
          </a:p>
        </p:txBody>
      </p:sp>
      <p:sp>
        <p:nvSpPr>
          <p:cNvPr id="5" name="Title 4"/>
          <p:cNvSpPr>
            <a:spLocks noGrp="1"/>
          </p:cNvSpPr>
          <p:nvPr>
            <p:ph type="title"/>
          </p:nvPr>
        </p:nvSpPr>
        <p:spPr/>
        <p:txBody>
          <a:bodyPr/>
          <a:lstStyle/>
          <a:p>
            <a:r>
              <a:rPr lang="en-US" dirty="0" smtClean="0"/>
              <a:t>Job 39:26-40:5</a:t>
            </a:r>
            <a:endParaRPr lang="en-US" dirty="0"/>
          </a:p>
        </p:txBody>
      </p:sp>
      <p:pic>
        <p:nvPicPr>
          <p:cNvPr id="120834" name="Picture 2" descr="Bald Eagle in Flight - Head-On - Alask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0721" y="1825625"/>
            <a:ext cx="5164961" cy="3922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3242301"/>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152</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838200" y="1825625"/>
            <a:ext cx="4983079" cy="4351338"/>
          </a:xfrm>
        </p:spPr>
        <p:txBody>
          <a:bodyPr>
            <a:normAutofit lnSpcReduction="10000"/>
          </a:bodyPr>
          <a:lstStyle/>
          <a:p>
            <a:r>
              <a:rPr lang="en-US" sz="3200" b="1" baseline="30000" dirty="0"/>
              <a:t>28 </a:t>
            </a:r>
            <a:r>
              <a:rPr lang="en-US" sz="3200" dirty="0"/>
              <a:t>She </a:t>
            </a:r>
            <a:r>
              <a:rPr lang="en-US" sz="3200" dirty="0" err="1"/>
              <a:t>dwelleth</a:t>
            </a:r>
            <a:r>
              <a:rPr lang="en-US" sz="3200" dirty="0"/>
              <a:t> and </a:t>
            </a:r>
            <a:r>
              <a:rPr lang="en-US" sz="3200" dirty="0" err="1"/>
              <a:t>abideth</a:t>
            </a:r>
            <a:r>
              <a:rPr lang="en-US" sz="3200" dirty="0"/>
              <a:t> on the rock, upon the crag of the rock, and the strong place.</a:t>
            </a:r>
          </a:p>
          <a:p>
            <a:r>
              <a:rPr lang="en-US" sz="3200" b="1" baseline="30000" dirty="0"/>
              <a:t>29 </a:t>
            </a:r>
            <a:r>
              <a:rPr lang="en-US" sz="3200" dirty="0"/>
              <a:t>From thence she </a:t>
            </a:r>
            <a:r>
              <a:rPr lang="en-US" sz="3200" dirty="0" err="1"/>
              <a:t>seeketh</a:t>
            </a:r>
            <a:r>
              <a:rPr lang="en-US" sz="3200" dirty="0"/>
              <a:t> the prey, and her eyes behold afar off</a:t>
            </a:r>
            <a:r>
              <a:rPr lang="en-US" sz="3200" dirty="0" smtClean="0"/>
              <a:t>.</a:t>
            </a:r>
          </a:p>
          <a:p>
            <a:r>
              <a:rPr lang="en-US" sz="3200" b="1" baseline="30000" dirty="0"/>
              <a:t>30 </a:t>
            </a:r>
            <a:r>
              <a:rPr lang="en-US" sz="3200" dirty="0"/>
              <a:t>Her young ones also suck up blood: and where the slain are, there is she.</a:t>
            </a:r>
          </a:p>
        </p:txBody>
      </p:sp>
      <p:sp>
        <p:nvSpPr>
          <p:cNvPr id="5" name="Title 4"/>
          <p:cNvSpPr>
            <a:spLocks noGrp="1"/>
          </p:cNvSpPr>
          <p:nvPr>
            <p:ph type="title"/>
          </p:nvPr>
        </p:nvSpPr>
        <p:spPr/>
        <p:txBody>
          <a:bodyPr/>
          <a:lstStyle/>
          <a:p>
            <a:r>
              <a:rPr lang="en-US" dirty="0" smtClean="0"/>
              <a:t>Job 39:28-40:5</a:t>
            </a:r>
            <a:endParaRPr lang="en-US" dirty="0"/>
          </a:p>
        </p:txBody>
      </p:sp>
      <p:pic>
        <p:nvPicPr>
          <p:cNvPr id="121858" name="Picture 2" descr="AZGFD Lake Pleasant Arizona Bald Eagle Nest Live Camera Installation ..."/>
          <p:cNvPicPr>
            <a:picLocks noChangeAspect="1" noChangeArrowheads="1"/>
          </p:cNvPicPr>
          <p:nvPr/>
        </p:nvPicPr>
        <p:blipFill rotWithShape="1">
          <a:blip r:embed="rId2">
            <a:extLst>
              <a:ext uri="{28A0092B-C50C-407E-A947-70E740481C1C}">
                <a14:useLocalDpi xmlns:a14="http://schemas.microsoft.com/office/drawing/2010/main" val="0"/>
              </a:ext>
            </a:extLst>
          </a:blip>
          <a:srcRect r="11653"/>
          <a:stretch/>
        </p:blipFill>
        <p:spPr bwMode="auto">
          <a:xfrm>
            <a:off x="6096000" y="2122844"/>
            <a:ext cx="5674035" cy="3563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4349108"/>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153</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6370720" y="1825625"/>
            <a:ext cx="4983079" cy="4351338"/>
          </a:xfrm>
        </p:spPr>
        <p:txBody>
          <a:bodyPr>
            <a:normAutofit/>
          </a:bodyPr>
          <a:lstStyle/>
          <a:p>
            <a:r>
              <a:rPr lang="en-US" sz="3200" b="1" dirty="0"/>
              <a:t>40 </a:t>
            </a:r>
            <a:r>
              <a:rPr lang="en-US" sz="3200" dirty="0"/>
              <a:t>Moreover the </a:t>
            </a:r>
            <a:r>
              <a:rPr lang="en-US" sz="3200" cap="small" dirty="0"/>
              <a:t>Lord</a:t>
            </a:r>
            <a:r>
              <a:rPr lang="en-US" sz="3200" dirty="0"/>
              <a:t> answered Job, and said,</a:t>
            </a:r>
          </a:p>
          <a:p>
            <a:r>
              <a:rPr lang="en-US" sz="3200" b="1" baseline="30000" dirty="0"/>
              <a:t>2 </a:t>
            </a:r>
            <a:r>
              <a:rPr lang="en-US" sz="3200" dirty="0"/>
              <a:t>Shall he that </a:t>
            </a:r>
            <a:r>
              <a:rPr lang="en-US" sz="3200" dirty="0" err="1"/>
              <a:t>contendeth</a:t>
            </a:r>
            <a:r>
              <a:rPr lang="en-US" sz="3200" dirty="0"/>
              <a:t> with the Almighty instruct him? he that </a:t>
            </a:r>
            <a:r>
              <a:rPr lang="en-US" sz="3200" dirty="0" err="1"/>
              <a:t>reproveth</a:t>
            </a:r>
            <a:r>
              <a:rPr lang="en-US" sz="3200" dirty="0"/>
              <a:t> God, let him answer it.</a:t>
            </a:r>
          </a:p>
          <a:p>
            <a:r>
              <a:rPr lang="en-US" sz="3200" b="1" baseline="30000" dirty="0"/>
              <a:t>3 </a:t>
            </a:r>
            <a:r>
              <a:rPr lang="en-US" sz="3200" dirty="0"/>
              <a:t>Then Job answered the </a:t>
            </a:r>
            <a:r>
              <a:rPr lang="en-US" sz="3200" cap="small" dirty="0"/>
              <a:t>Lord</a:t>
            </a:r>
            <a:r>
              <a:rPr lang="en-US" sz="3200" dirty="0"/>
              <a:t>, and said</a:t>
            </a:r>
            <a:r>
              <a:rPr lang="en-US" sz="3200" dirty="0" smtClean="0"/>
              <a:t>,</a:t>
            </a:r>
            <a:endParaRPr lang="en-US" sz="3200" dirty="0"/>
          </a:p>
        </p:txBody>
      </p:sp>
      <p:sp>
        <p:nvSpPr>
          <p:cNvPr id="5" name="Title 4"/>
          <p:cNvSpPr>
            <a:spLocks noGrp="1"/>
          </p:cNvSpPr>
          <p:nvPr>
            <p:ph type="title"/>
          </p:nvPr>
        </p:nvSpPr>
        <p:spPr/>
        <p:txBody>
          <a:bodyPr/>
          <a:lstStyle/>
          <a:p>
            <a:r>
              <a:rPr lang="en-US" dirty="0" smtClean="0"/>
              <a:t>Job 40:1-5</a:t>
            </a:r>
            <a:endParaRPr lang="en-US" dirty="0"/>
          </a:p>
        </p:txBody>
      </p:sp>
      <p:pic>
        <p:nvPicPr>
          <p:cNvPr id="122882" name="Picture 2" descr="Job and God | Henry Karls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6832" y="2113189"/>
            <a:ext cx="5846793" cy="3663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623039"/>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154</a:t>
            </a:fld>
            <a:endParaRPr lang="en-US" noProof="0" dirty="0"/>
          </a:p>
        </p:txBody>
      </p:sp>
      <p:sp>
        <p:nvSpPr>
          <p:cNvPr id="3" name="Footer Placeholder 2"/>
          <p:cNvSpPr>
            <a:spLocks noGrp="1"/>
          </p:cNvSpPr>
          <p:nvPr>
            <p:ph type="ftr" sz="quarter" idx="12"/>
          </p:nvPr>
        </p:nvSpPr>
        <p:spPr/>
        <p:txBody>
          <a:bodyPr/>
          <a:lstStyle/>
          <a:p>
            <a:r>
              <a:rPr lang="en-US" sz="2000" noProof="0" dirty="0" smtClean="0"/>
              <a:t>GOD SPEAKS FOR HIMSELF</a:t>
            </a:r>
            <a:endParaRPr lang="en-US" sz="2000" noProof="0" dirty="0"/>
          </a:p>
        </p:txBody>
      </p:sp>
      <p:sp>
        <p:nvSpPr>
          <p:cNvPr id="4" name="Content Placeholder 3"/>
          <p:cNvSpPr>
            <a:spLocks noGrp="1"/>
          </p:cNvSpPr>
          <p:nvPr>
            <p:ph idx="1"/>
          </p:nvPr>
        </p:nvSpPr>
        <p:spPr>
          <a:xfrm>
            <a:off x="6370720" y="1825625"/>
            <a:ext cx="4983079" cy="4351338"/>
          </a:xfrm>
        </p:spPr>
        <p:txBody>
          <a:bodyPr>
            <a:normAutofit/>
          </a:bodyPr>
          <a:lstStyle/>
          <a:p>
            <a:r>
              <a:rPr lang="en-US" sz="3200" b="1" baseline="30000"/>
              <a:t>4 </a:t>
            </a:r>
            <a:r>
              <a:rPr lang="en-US" sz="3200"/>
              <a:t>Behold, I am vile; what shall I answer thee? I will lay mine hand upon my mouth.</a:t>
            </a:r>
          </a:p>
          <a:p>
            <a:r>
              <a:rPr lang="en-US" sz="3200" b="1" baseline="30000"/>
              <a:t>5 </a:t>
            </a:r>
            <a:r>
              <a:rPr lang="en-US" sz="3200"/>
              <a:t>Once have I spoken; but I will not answer: yea, twice; but I will proceed no further.</a:t>
            </a:r>
          </a:p>
        </p:txBody>
      </p:sp>
      <p:sp>
        <p:nvSpPr>
          <p:cNvPr id="5" name="Title 4"/>
          <p:cNvSpPr>
            <a:spLocks noGrp="1"/>
          </p:cNvSpPr>
          <p:nvPr>
            <p:ph type="title"/>
          </p:nvPr>
        </p:nvSpPr>
        <p:spPr/>
        <p:txBody>
          <a:bodyPr/>
          <a:lstStyle/>
          <a:p>
            <a:r>
              <a:rPr lang="en-US" dirty="0" smtClean="0"/>
              <a:t>Job 40:4-5</a:t>
            </a:r>
            <a:endParaRPr lang="en-US" dirty="0"/>
          </a:p>
        </p:txBody>
      </p:sp>
      <p:pic>
        <p:nvPicPr>
          <p:cNvPr id="123906" name="Picture 2" descr="The Lord Answering Job Out of the Whirlwind - Digital Remastered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118" y="1798767"/>
            <a:ext cx="4869063" cy="4211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8598413"/>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155</a:t>
            </a:fld>
            <a:endParaRPr lang="en-US" noProof="0" dirty="0"/>
          </a:p>
        </p:txBody>
      </p:sp>
      <p:sp>
        <p:nvSpPr>
          <p:cNvPr id="4" name="Text Placeholder 3"/>
          <p:cNvSpPr>
            <a:spLocks noGrp="1"/>
          </p:cNvSpPr>
          <p:nvPr>
            <p:ph type="body" sz="quarter" idx="16"/>
          </p:nvPr>
        </p:nvSpPr>
        <p:spPr/>
        <p:txBody>
          <a:bodyPr/>
          <a:lstStyle/>
          <a:p>
            <a:r>
              <a:rPr lang="en-US" dirty="0" smtClean="0"/>
              <a:t>SDABC V3 p605 </a:t>
            </a:r>
            <a:endParaRPr lang="en-US" dirty="0"/>
          </a:p>
        </p:txBody>
      </p:sp>
      <p:sp>
        <p:nvSpPr>
          <p:cNvPr id="5" name="Title 4"/>
          <p:cNvSpPr>
            <a:spLocks noGrp="1"/>
          </p:cNvSpPr>
          <p:nvPr>
            <p:ph type="title"/>
          </p:nvPr>
        </p:nvSpPr>
        <p:spPr/>
        <p:txBody>
          <a:bodyPr>
            <a:normAutofit fontScale="90000"/>
          </a:bodyPr>
          <a:lstStyle/>
          <a:p>
            <a:r>
              <a:rPr lang="en-US" dirty="0" smtClean="0"/>
              <a:t>A Quick Note About Job’s Answer to God</a:t>
            </a:r>
            <a:endParaRPr lang="en-US" dirty="0"/>
          </a:p>
        </p:txBody>
      </p:sp>
      <p:sp>
        <p:nvSpPr>
          <p:cNvPr id="7" name="TextBox 6"/>
          <p:cNvSpPr txBox="1"/>
          <p:nvPr/>
        </p:nvSpPr>
        <p:spPr>
          <a:xfrm>
            <a:off x="838200" y="2796988"/>
            <a:ext cx="10654553" cy="3046988"/>
          </a:xfrm>
          <a:prstGeom prst="rect">
            <a:avLst/>
          </a:prstGeom>
          <a:solidFill>
            <a:srgbClr val="E0FF66">
              <a:alpha val="65098"/>
            </a:srgbClr>
          </a:solidFill>
        </p:spPr>
        <p:txBody>
          <a:bodyPr wrap="square" rtlCol="0">
            <a:spAutoFit/>
          </a:bodyPr>
          <a:lstStyle/>
          <a:p>
            <a:r>
              <a:rPr lang="en-US" sz="3200" b="1" dirty="0"/>
              <a:t>It seems as if God is giving Job an opportunity to make a complete surrender at this </a:t>
            </a:r>
            <a:r>
              <a:rPr lang="en-US" sz="3200" b="1" dirty="0" smtClean="0"/>
              <a:t>point. Job </a:t>
            </a:r>
            <a:r>
              <a:rPr lang="en-US" sz="3200" b="1" dirty="0"/>
              <a:t>has heard the profound questions of </a:t>
            </a:r>
            <a:r>
              <a:rPr lang="en-US" sz="3200" b="1" dirty="0" err="1"/>
              <a:t>chs</a:t>
            </a:r>
            <a:r>
              <a:rPr lang="en-US" sz="3200" b="1" dirty="0"/>
              <a:t>. 38 and 39. Now the question comes to him, Can he, the faultfinder, the contender, instruct the God of all nature? The answer that Job will give is obvious, in view of the revelations of the previous two chapters. </a:t>
            </a:r>
          </a:p>
        </p:txBody>
      </p:sp>
    </p:spTree>
    <p:extLst>
      <p:ext uri="{BB962C8B-B14F-4D97-AF65-F5344CB8AC3E}">
        <p14:creationId xmlns:p14="http://schemas.microsoft.com/office/powerpoint/2010/main" val="1544093425"/>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156</a:t>
            </a:fld>
            <a:endParaRPr lang="en-US" noProof="0" dirty="0"/>
          </a:p>
        </p:txBody>
      </p:sp>
      <p:sp>
        <p:nvSpPr>
          <p:cNvPr id="4" name="Text Placeholder 3"/>
          <p:cNvSpPr>
            <a:spLocks noGrp="1"/>
          </p:cNvSpPr>
          <p:nvPr>
            <p:ph type="body" sz="quarter" idx="16"/>
          </p:nvPr>
        </p:nvSpPr>
        <p:spPr/>
        <p:txBody>
          <a:bodyPr/>
          <a:lstStyle/>
          <a:p>
            <a:r>
              <a:rPr lang="en-US" dirty="0" smtClean="0"/>
              <a:t>SDABC V3 p605 </a:t>
            </a:r>
            <a:endParaRPr lang="en-US" dirty="0"/>
          </a:p>
        </p:txBody>
      </p:sp>
      <p:sp>
        <p:nvSpPr>
          <p:cNvPr id="5" name="Title 4"/>
          <p:cNvSpPr>
            <a:spLocks noGrp="1"/>
          </p:cNvSpPr>
          <p:nvPr>
            <p:ph type="title"/>
          </p:nvPr>
        </p:nvSpPr>
        <p:spPr/>
        <p:txBody>
          <a:bodyPr>
            <a:normAutofit fontScale="90000"/>
          </a:bodyPr>
          <a:lstStyle/>
          <a:p>
            <a:r>
              <a:rPr lang="en-US" dirty="0" smtClean="0"/>
              <a:t>A Quick Note About Job’s Answer to God</a:t>
            </a:r>
            <a:endParaRPr lang="en-US" dirty="0"/>
          </a:p>
        </p:txBody>
      </p:sp>
      <p:sp>
        <p:nvSpPr>
          <p:cNvPr id="7" name="TextBox 6"/>
          <p:cNvSpPr txBox="1"/>
          <p:nvPr/>
        </p:nvSpPr>
        <p:spPr>
          <a:xfrm>
            <a:off x="838200" y="2796988"/>
            <a:ext cx="10654553" cy="3046988"/>
          </a:xfrm>
          <a:prstGeom prst="rect">
            <a:avLst/>
          </a:prstGeom>
          <a:solidFill>
            <a:srgbClr val="E0FF66">
              <a:alpha val="65098"/>
            </a:srgbClr>
          </a:solidFill>
        </p:spPr>
        <p:txBody>
          <a:bodyPr wrap="square" rtlCol="0">
            <a:spAutoFit/>
          </a:bodyPr>
          <a:lstStyle/>
          <a:p>
            <a:r>
              <a:rPr lang="en-US" sz="3200" b="1" dirty="0" smtClean="0"/>
              <a:t>Job </a:t>
            </a:r>
            <a:r>
              <a:rPr lang="en-US" sz="3200" b="1" dirty="0"/>
              <a:t>is pointedly challenged to defend his endeavors to instruct God. Satan predicted that Job would curse God. This he had not done. But he had erred in trying to tell God what to do</a:t>
            </a:r>
            <a:r>
              <a:rPr lang="en-US" sz="3200" b="1" dirty="0" smtClean="0"/>
              <a:t>.  Job </a:t>
            </a:r>
            <a:r>
              <a:rPr lang="en-US" sz="3200" b="1" dirty="0"/>
              <a:t>had expressed himself as anxious to argue his case with God. He seemed to feel that, somehow, God did not quite understand. </a:t>
            </a:r>
          </a:p>
        </p:txBody>
      </p:sp>
    </p:spTree>
    <p:extLst>
      <p:ext uri="{BB962C8B-B14F-4D97-AF65-F5344CB8AC3E}">
        <p14:creationId xmlns:p14="http://schemas.microsoft.com/office/powerpoint/2010/main" val="3678271702"/>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157</a:t>
            </a:fld>
            <a:endParaRPr lang="en-US" noProof="0" dirty="0"/>
          </a:p>
        </p:txBody>
      </p:sp>
      <p:sp>
        <p:nvSpPr>
          <p:cNvPr id="4" name="Text Placeholder 3"/>
          <p:cNvSpPr>
            <a:spLocks noGrp="1"/>
          </p:cNvSpPr>
          <p:nvPr>
            <p:ph type="body" sz="quarter" idx="16"/>
          </p:nvPr>
        </p:nvSpPr>
        <p:spPr/>
        <p:txBody>
          <a:bodyPr/>
          <a:lstStyle/>
          <a:p>
            <a:r>
              <a:rPr lang="en-US" dirty="0" smtClean="0"/>
              <a:t>SDABC V3 p605 </a:t>
            </a:r>
            <a:endParaRPr lang="en-US" dirty="0"/>
          </a:p>
        </p:txBody>
      </p:sp>
      <p:sp>
        <p:nvSpPr>
          <p:cNvPr id="5" name="Title 4"/>
          <p:cNvSpPr>
            <a:spLocks noGrp="1"/>
          </p:cNvSpPr>
          <p:nvPr>
            <p:ph type="title"/>
          </p:nvPr>
        </p:nvSpPr>
        <p:spPr/>
        <p:txBody>
          <a:bodyPr>
            <a:normAutofit fontScale="90000"/>
          </a:bodyPr>
          <a:lstStyle/>
          <a:p>
            <a:r>
              <a:rPr lang="en-US" dirty="0" smtClean="0"/>
              <a:t>A Quick Note About Job’s Answer to God</a:t>
            </a:r>
            <a:endParaRPr lang="en-US" dirty="0"/>
          </a:p>
        </p:txBody>
      </p:sp>
      <p:sp>
        <p:nvSpPr>
          <p:cNvPr id="7" name="TextBox 6"/>
          <p:cNvSpPr txBox="1"/>
          <p:nvPr/>
        </p:nvSpPr>
        <p:spPr>
          <a:xfrm>
            <a:off x="838200" y="2796988"/>
            <a:ext cx="10654553" cy="3046988"/>
          </a:xfrm>
          <a:prstGeom prst="rect">
            <a:avLst/>
          </a:prstGeom>
          <a:solidFill>
            <a:srgbClr val="E0FF66">
              <a:alpha val="65098"/>
            </a:srgbClr>
          </a:solidFill>
        </p:spPr>
        <p:txBody>
          <a:bodyPr wrap="square" rtlCol="0">
            <a:spAutoFit/>
          </a:bodyPr>
          <a:lstStyle/>
          <a:p>
            <a:r>
              <a:rPr lang="en-US" sz="3200" b="1" dirty="0" smtClean="0"/>
              <a:t>Now</a:t>
            </a:r>
            <a:r>
              <a:rPr lang="en-US" sz="3200" b="1" dirty="0"/>
              <a:t>, after God has given a new revelation of His wisdom, Job is asked whether he still feels himself qualified to be the plaintiff in a case against God. Job had anticipated such an opportunity as this—an opportunity to lay his case directly before God. This is his long-awaited occasion. What would he do with </a:t>
            </a:r>
            <a:r>
              <a:rPr lang="en-US" sz="3200" b="1" dirty="0" smtClean="0"/>
              <a:t>it?  </a:t>
            </a:r>
            <a:endParaRPr lang="en-US" sz="3200" b="1" dirty="0"/>
          </a:p>
        </p:txBody>
      </p:sp>
    </p:spTree>
    <p:extLst>
      <p:ext uri="{BB962C8B-B14F-4D97-AF65-F5344CB8AC3E}">
        <p14:creationId xmlns:p14="http://schemas.microsoft.com/office/powerpoint/2010/main" val="2706405826"/>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158</a:t>
            </a:fld>
            <a:endParaRPr lang="en-US" noProof="0" dirty="0"/>
          </a:p>
        </p:txBody>
      </p:sp>
      <p:sp>
        <p:nvSpPr>
          <p:cNvPr id="4" name="Text Placeholder 3"/>
          <p:cNvSpPr>
            <a:spLocks noGrp="1"/>
          </p:cNvSpPr>
          <p:nvPr>
            <p:ph type="body" sz="quarter" idx="16"/>
          </p:nvPr>
        </p:nvSpPr>
        <p:spPr/>
        <p:txBody>
          <a:bodyPr/>
          <a:lstStyle/>
          <a:p>
            <a:r>
              <a:rPr lang="en-US" dirty="0" smtClean="0"/>
              <a:t>SDABC V3 p605 </a:t>
            </a:r>
            <a:endParaRPr lang="en-US" dirty="0"/>
          </a:p>
        </p:txBody>
      </p:sp>
      <p:sp>
        <p:nvSpPr>
          <p:cNvPr id="5" name="Title 4"/>
          <p:cNvSpPr>
            <a:spLocks noGrp="1"/>
          </p:cNvSpPr>
          <p:nvPr>
            <p:ph type="title"/>
          </p:nvPr>
        </p:nvSpPr>
        <p:spPr/>
        <p:txBody>
          <a:bodyPr>
            <a:normAutofit fontScale="90000"/>
          </a:bodyPr>
          <a:lstStyle/>
          <a:p>
            <a:r>
              <a:rPr lang="en-US" dirty="0" smtClean="0"/>
              <a:t>A Quick Note About Job’s Answer to God</a:t>
            </a:r>
            <a:endParaRPr lang="en-US" dirty="0"/>
          </a:p>
        </p:txBody>
      </p:sp>
      <p:sp>
        <p:nvSpPr>
          <p:cNvPr id="7" name="TextBox 6"/>
          <p:cNvSpPr txBox="1"/>
          <p:nvPr/>
        </p:nvSpPr>
        <p:spPr>
          <a:xfrm>
            <a:off x="838200" y="2796988"/>
            <a:ext cx="10654553" cy="2554545"/>
          </a:xfrm>
          <a:prstGeom prst="rect">
            <a:avLst/>
          </a:prstGeom>
          <a:solidFill>
            <a:srgbClr val="E0FF66">
              <a:alpha val="65098"/>
            </a:srgbClr>
          </a:solidFill>
        </p:spPr>
        <p:txBody>
          <a:bodyPr wrap="square" rtlCol="0">
            <a:spAutoFit/>
          </a:bodyPr>
          <a:lstStyle/>
          <a:p>
            <a:r>
              <a:rPr lang="en-US" sz="3200" b="1" dirty="0" smtClean="0"/>
              <a:t>Instead </a:t>
            </a:r>
            <a:r>
              <a:rPr lang="en-US" sz="3200" b="1" dirty="0"/>
              <a:t>of saying, “I am innocent,” as he had intended to say, he replies, “I am vile.” God’s revelation has changed his entire attitude toward himself and toward God. A similar conviction dawns upon all men who arrive at a proper appreciation of God.</a:t>
            </a:r>
          </a:p>
        </p:txBody>
      </p:sp>
    </p:spTree>
    <p:extLst>
      <p:ext uri="{BB962C8B-B14F-4D97-AF65-F5344CB8AC3E}">
        <p14:creationId xmlns:p14="http://schemas.microsoft.com/office/powerpoint/2010/main" val="679865125"/>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159</a:t>
            </a:fld>
            <a:endParaRPr lang="en-US" noProof="0" dirty="0"/>
          </a:p>
        </p:txBody>
      </p:sp>
      <p:sp>
        <p:nvSpPr>
          <p:cNvPr id="4" name="Text Placeholder 3"/>
          <p:cNvSpPr>
            <a:spLocks noGrp="1"/>
          </p:cNvSpPr>
          <p:nvPr>
            <p:ph type="body" sz="quarter" idx="16"/>
          </p:nvPr>
        </p:nvSpPr>
        <p:spPr/>
        <p:txBody>
          <a:bodyPr/>
          <a:lstStyle/>
          <a:p>
            <a:r>
              <a:rPr lang="en-US" dirty="0" smtClean="0"/>
              <a:t>SDABC V3 p605 </a:t>
            </a:r>
            <a:endParaRPr lang="en-US" dirty="0"/>
          </a:p>
        </p:txBody>
      </p:sp>
      <p:sp>
        <p:nvSpPr>
          <p:cNvPr id="5" name="Title 4"/>
          <p:cNvSpPr>
            <a:spLocks noGrp="1"/>
          </p:cNvSpPr>
          <p:nvPr>
            <p:ph type="title"/>
          </p:nvPr>
        </p:nvSpPr>
        <p:spPr/>
        <p:txBody>
          <a:bodyPr>
            <a:normAutofit fontScale="90000"/>
          </a:bodyPr>
          <a:lstStyle/>
          <a:p>
            <a:r>
              <a:rPr lang="en-US" dirty="0" smtClean="0"/>
              <a:t>A Quick Note About Job’s Answer to God</a:t>
            </a:r>
            <a:endParaRPr lang="en-US" dirty="0"/>
          </a:p>
        </p:txBody>
      </p:sp>
      <p:sp>
        <p:nvSpPr>
          <p:cNvPr id="7" name="TextBox 6"/>
          <p:cNvSpPr txBox="1"/>
          <p:nvPr/>
        </p:nvSpPr>
        <p:spPr>
          <a:xfrm>
            <a:off x="838200" y="2796988"/>
            <a:ext cx="10654553" cy="3539430"/>
          </a:xfrm>
          <a:prstGeom prst="rect">
            <a:avLst/>
          </a:prstGeom>
          <a:solidFill>
            <a:srgbClr val="E0FF66">
              <a:alpha val="65098"/>
            </a:srgbClr>
          </a:solidFill>
        </p:spPr>
        <p:txBody>
          <a:bodyPr wrap="square" rtlCol="0">
            <a:spAutoFit/>
          </a:bodyPr>
          <a:lstStyle/>
          <a:p>
            <a:r>
              <a:rPr lang="en-US" sz="3200" b="1" dirty="0" smtClean="0"/>
              <a:t>Yet God continues in a similar vein for a further couple </a:t>
            </a:r>
            <a:r>
              <a:rPr lang="en-US" sz="3200" b="1" dirty="0"/>
              <a:t>of chapters. Apparently Job needs further instruction. From the whirlwind returns the divine voice. If God’s motive had been to abash Job, He would not need to say more. Already Job has admitted his littleness, and has promised to say no more. But God’s primary purpose is not to embarrass Job, but to lead him to a new experience.</a:t>
            </a:r>
          </a:p>
        </p:txBody>
      </p:sp>
    </p:spTree>
    <p:extLst>
      <p:ext uri="{BB962C8B-B14F-4D97-AF65-F5344CB8AC3E}">
        <p14:creationId xmlns:p14="http://schemas.microsoft.com/office/powerpoint/2010/main" val="37445547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7021" y="691377"/>
            <a:ext cx="10117959" cy="3697394"/>
          </a:xfrm>
        </p:spPr>
        <p:txBody>
          <a:bodyPr/>
          <a:lstStyle/>
          <a:p>
            <a:r>
              <a:rPr lang="en-US" sz="3600" b="1" baseline="30000" dirty="0"/>
              <a:t>33 </a:t>
            </a:r>
            <a:r>
              <a:rPr lang="en-US" sz="3600" dirty="0"/>
              <a:t>Then shall the trees of the wood sing out at the presence of the </a:t>
            </a:r>
            <a:r>
              <a:rPr lang="en-US" sz="3600" cap="small" dirty="0"/>
              <a:t>Lord</a:t>
            </a:r>
            <a:r>
              <a:rPr lang="en-US" sz="3600" dirty="0"/>
              <a:t>, because he cometh to judge the earth.</a:t>
            </a:r>
            <a:br>
              <a:rPr lang="en-US" sz="3600" dirty="0"/>
            </a:br>
            <a:r>
              <a:rPr lang="en-US" sz="3600" b="1" baseline="30000" dirty="0"/>
              <a:t>34 </a:t>
            </a:r>
            <a:r>
              <a:rPr lang="en-US" sz="3600" dirty="0"/>
              <a:t>O give thanks unto the </a:t>
            </a:r>
            <a:r>
              <a:rPr lang="en-US" sz="3600" cap="small" dirty="0"/>
              <a:t>Lord</a:t>
            </a:r>
            <a:r>
              <a:rPr lang="en-US" sz="3600" dirty="0"/>
              <a:t>; for he is good; for his mercy </a:t>
            </a:r>
            <a:r>
              <a:rPr lang="en-US" sz="3600" dirty="0" err="1"/>
              <a:t>endureth</a:t>
            </a:r>
            <a:r>
              <a:rPr lang="en-US" sz="3600" dirty="0"/>
              <a:t> for ever</a:t>
            </a:r>
            <a:r>
              <a:rPr lang="en-US" sz="3600" dirty="0" smtClean="0"/>
              <a:t>.</a:t>
            </a:r>
            <a:endParaRPr lang="en-US" sz="3600" dirty="0"/>
          </a:p>
        </p:txBody>
      </p:sp>
      <p:sp>
        <p:nvSpPr>
          <p:cNvPr id="3" name="Subtitle 2"/>
          <p:cNvSpPr>
            <a:spLocks noGrp="1"/>
          </p:cNvSpPr>
          <p:nvPr>
            <p:ph type="subTitle" idx="1"/>
          </p:nvPr>
        </p:nvSpPr>
        <p:spPr/>
        <p:txBody>
          <a:bodyPr/>
          <a:lstStyle/>
          <a:p>
            <a:r>
              <a:rPr lang="en-US" sz="3200" dirty="0" smtClean="0"/>
              <a:t>David’s Psalm, on the arrival of the Ark in Jerusalem</a:t>
            </a:r>
          </a:p>
          <a:p>
            <a:r>
              <a:rPr lang="en-US" b="1" dirty="0" smtClean="0"/>
              <a:t>1 Chronicles 16:33-36</a:t>
            </a:r>
            <a:endParaRPr lang="en-US" b="1" dirty="0"/>
          </a:p>
        </p:txBody>
      </p:sp>
      <p:sp>
        <p:nvSpPr>
          <p:cNvPr id="4" name="Rectangle 3"/>
          <p:cNvSpPr/>
          <p:nvPr/>
        </p:nvSpPr>
        <p:spPr>
          <a:xfrm>
            <a:off x="333892" y="6134170"/>
            <a:ext cx="6871561" cy="461665"/>
          </a:xfrm>
          <a:prstGeom prst="rect">
            <a:avLst/>
          </a:prstGeom>
        </p:spPr>
        <p:txBody>
          <a:bodyPr wrap="none">
            <a:spAutoFit/>
          </a:bodyPr>
          <a:lstStyle/>
          <a:p>
            <a:r>
              <a:rPr lang="en-US" sz="2400" b="1" dirty="0">
                <a:solidFill>
                  <a:schemeClr val="bg1"/>
                </a:solidFill>
              </a:rPr>
              <a:t>Worship:  </a:t>
            </a:r>
            <a:r>
              <a:rPr lang="en-US" sz="2400" b="1" dirty="0" smtClean="0">
                <a:solidFill>
                  <a:schemeClr val="bg1"/>
                </a:solidFill>
              </a:rPr>
              <a:t>Give thanks for His judgment AND mercy</a:t>
            </a:r>
            <a:endParaRPr lang="en-US" sz="2400" b="1" dirty="0">
              <a:solidFill>
                <a:schemeClr val="bg1"/>
              </a:solidFill>
            </a:endParaRPr>
          </a:p>
        </p:txBody>
      </p:sp>
    </p:spTree>
    <p:extLst>
      <p:ext uri="{BB962C8B-B14F-4D97-AF65-F5344CB8AC3E}">
        <p14:creationId xmlns:p14="http://schemas.microsoft.com/office/powerpoint/2010/main" val="2068037092"/>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160</a:t>
            </a:fld>
            <a:endParaRPr lang="en-US" noProof="0" dirty="0"/>
          </a:p>
        </p:txBody>
      </p:sp>
      <p:sp>
        <p:nvSpPr>
          <p:cNvPr id="3" name="Footer Placeholder 2"/>
          <p:cNvSpPr>
            <a:spLocks noGrp="1"/>
          </p:cNvSpPr>
          <p:nvPr>
            <p:ph type="ftr" sz="quarter" idx="12"/>
          </p:nvPr>
        </p:nvSpPr>
        <p:spPr/>
        <p:txBody>
          <a:bodyPr/>
          <a:lstStyle/>
          <a:p>
            <a:r>
              <a:rPr lang="en-US" sz="2000" noProof="0" dirty="0" smtClean="0"/>
              <a:t>Our Close Creator</a:t>
            </a:r>
            <a:endParaRPr lang="en-US" sz="2000" noProof="0" dirty="0"/>
          </a:p>
        </p:txBody>
      </p:sp>
      <p:sp>
        <p:nvSpPr>
          <p:cNvPr id="4" name="Content Placeholder 3"/>
          <p:cNvSpPr>
            <a:spLocks noGrp="1"/>
          </p:cNvSpPr>
          <p:nvPr>
            <p:ph idx="1"/>
          </p:nvPr>
        </p:nvSpPr>
        <p:spPr>
          <a:xfrm>
            <a:off x="6370720" y="1364343"/>
            <a:ext cx="4983079" cy="4812620"/>
          </a:xfrm>
        </p:spPr>
        <p:txBody>
          <a:bodyPr>
            <a:normAutofit fontScale="92500" lnSpcReduction="10000"/>
          </a:bodyPr>
          <a:lstStyle/>
          <a:p>
            <a:r>
              <a:rPr lang="en-US" sz="3200" b="1" baseline="30000" dirty="0"/>
              <a:t>24 </a:t>
            </a:r>
            <a:r>
              <a:rPr lang="en-US" sz="3200" dirty="0"/>
              <a:t>God that made the world and all things therein, seeing that he is Lord of heaven and earth, </a:t>
            </a:r>
            <a:r>
              <a:rPr lang="en-US" sz="3200" dirty="0" err="1"/>
              <a:t>dwelleth</a:t>
            </a:r>
            <a:r>
              <a:rPr lang="en-US" sz="3200" dirty="0"/>
              <a:t> not in temples made with hands;</a:t>
            </a:r>
          </a:p>
          <a:p>
            <a:r>
              <a:rPr lang="en-US" sz="3200" b="1" baseline="30000" dirty="0"/>
              <a:t>25 </a:t>
            </a:r>
            <a:r>
              <a:rPr lang="en-US" sz="3200" dirty="0"/>
              <a:t>Neither is worshipped with men's hands, as though he needed any thing, seeing he giveth to all life, and breath, and all things;</a:t>
            </a:r>
          </a:p>
        </p:txBody>
      </p:sp>
      <p:sp>
        <p:nvSpPr>
          <p:cNvPr id="5" name="Title 4"/>
          <p:cNvSpPr>
            <a:spLocks noGrp="1"/>
          </p:cNvSpPr>
          <p:nvPr>
            <p:ph type="title"/>
          </p:nvPr>
        </p:nvSpPr>
        <p:spPr/>
        <p:txBody>
          <a:bodyPr/>
          <a:lstStyle/>
          <a:p>
            <a:r>
              <a:rPr lang="en-US" dirty="0" smtClean="0"/>
              <a:t>Acts 17:24-28</a:t>
            </a:r>
            <a:endParaRPr lang="en-US" dirty="0"/>
          </a:p>
        </p:txBody>
      </p:sp>
      <p:pic>
        <p:nvPicPr>
          <p:cNvPr id="124930" name="Picture 2" descr="Creation by God: Colossians 1:16 | Sidewalks Chal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061" y="1991632"/>
            <a:ext cx="5172218" cy="3873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6158871"/>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161</a:t>
            </a:fld>
            <a:endParaRPr lang="en-US" noProof="0" dirty="0"/>
          </a:p>
        </p:txBody>
      </p:sp>
      <p:sp>
        <p:nvSpPr>
          <p:cNvPr id="3" name="Footer Placeholder 2"/>
          <p:cNvSpPr>
            <a:spLocks noGrp="1"/>
          </p:cNvSpPr>
          <p:nvPr>
            <p:ph type="ftr" sz="quarter" idx="12"/>
          </p:nvPr>
        </p:nvSpPr>
        <p:spPr/>
        <p:txBody>
          <a:bodyPr/>
          <a:lstStyle/>
          <a:p>
            <a:r>
              <a:rPr lang="en-US" sz="2000" noProof="0" dirty="0" smtClean="0"/>
              <a:t>Our Close Creator</a:t>
            </a:r>
            <a:endParaRPr lang="en-US" sz="2000" noProof="0" dirty="0"/>
          </a:p>
        </p:txBody>
      </p:sp>
      <p:sp>
        <p:nvSpPr>
          <p:cNvPr id="4" name="Content Placeholder 3"/>
          <p:cNvSpPr>
            <a:spLocks noGrp="1"/>
          </p:cNvSpPr>
          <p:nvPr>
            <p:ph idx="1"/>
          </p:nvPr>
        </p:nvSpPr>
        <p:spPr>
          <a:xfrm>
            <a:off x="6370720" y="1825625"/>
            <a:ext cx="4983079" cy="4351338"/>
          </a:xfrm>
        </p:spPr>
        <p:txBody>
          <a:bodyPr>
            <a:normAutofit/>
          </a:bodyPr>
          <a:lstStyle/>
          <a:p>
            <a:r>
              <a:rPr lang="en-US" sz="3200" b="1" baseline="30000" dirty="0"/>
              <a:t>26 </a:t>
            </a:r>
            <a:r>
              <a:rPr lang="en-US" sz="3200" dirty="0"/>
              <a:t>And hath made of one blood all nations of men for to dwell on all the face of the earth, and hath determined the times before appointed, and the bounds of their habitation;</a:t>
            </a:r>
          </a:p>
        </p:txBody>
      </p:sp>
      <p:sp>
        <p:nvSpPr>
          <p:cNvPr id="5" name="Title 4"/>
          <p:cNvSpPr>
            <a:spLocks noGrp="1"/>
          </p:cNvSpPr>
          <p:nvPr>
            <p:ph type="title"/>
          </p:nvPr>
        </p:nvSpPr>
        <p:spPr/>
        <p:txBody>
          <a:bodyPr/>
          <a:lstStyle/>
          <a:p>
            <a:r>
              <a:rPr lang="en-US" dirty="0" smtClean="0"/>
              <a:t>Acts 17:26-28</a:t>
            </a:r>
            <a:endParaRPr lang="en-US" dirty="0"/>
          </a:p>
        </p:txBody>
      </p:sp>
      <p:pic>
        <p:nvPicPr>
          <p:cNvPr id="126978" name="Picture 2" descr="Antique Europe Map 1840 Ultra High Resolution 8 X 10 to | Ets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2370" y="1955572"/>
            <a:ext cx="3937001" cy="3937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0835241"/>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162</a:t>
            </a:fld>
            <a:endParaRPr lang="en-US" noProof="0" dirty="0"/>
          </a:p>
        </p:txBody>
      </p:sp>
      <p:sp>
        <p:nvSpPr>
          <p:cNvPr id="3" name="Footer Placeholder 2"/>
          <p:cNvSpPr>
            <a:spLocks noGrp="1"/>
          </p:cNvSpPr>
          <p:nvPr>
            <p:ph type="ftr" sz="quarter" idx="12"/>
          </p:nvPr>
        </p:nvSpPr>
        <p:spPr/>
        <p:txBody>
          <a:bodyPr/>
          <a:lstStyle/>
          <a:p>
            <a:r>
              <a:rPr lang="en-US" sz="2000" noProof="0" dirty="0" smtClean="0"/>
              <a:t>Our Close Creator</a:t>
            </a:r>
            <a:endParaRPr lang="en-US" sz="2000" noProof="0" dirty="0"/>
          </a:p>
        </p:txBody>
      </p:sp>
      <p:sp>
        <p:nvSpPr>
          <p:cNvPr id="4" name="Content Placeholder 3"/>
          <p:cNvSpPr>
            <a:spLocks noGrp="1"/>
          </p:cNvSpPr>
          <p:nvPr>
            <p:ph idx="1"/>
          </p:nvPr>
        </p:nvSpPr>
        <p:spPr>
          <a:xfrm>
            <a:off x="6370720" y="1825625"/>
            <a:ext cx="4983079" cy="4351338"/>
          </a:xfrm>
        </p:spPr>
        <p:txBody>
          <a:bodyPr>
            <a:normAutofit lnSpcReduction="10000"/>
          </a:bodyPr>
          <a:lstStyle/>
          <a:p>
            <a:r>
              <a:rPr lang="en-US" sz="3200" b="1" baseline="30000" dirty="0"/>
              <a:t>27 </a:t>
            </a:r>
            <a:r>
              <a:rPr lang="en-US" sz="3200" dirty="0"/>
              <a:t>That they should seek the Lord, if haply they might feel after him, and find him, though he be not far from every one of us:</a:t>
            </a:r>
          </a:p>
          <a:p>
            <a:r>
              <a:rPr lang="en-US" sz="3200" b="1" baseline="30000" dirty="0"/>
              <a:t>28 </a:t>
            </a:r>
            <a:r>
              <a:rPr lang="en-US" sz="3200" dirty="0"/>
              <a:t>For in him we live, and move, and have our being; as certain also of your own poets have said, For we are also his offspring.</a:t>
            </a:r>
          </a:p>
        </p:txBody>
      </p:sp>
      <p:sp>
        <p:nvSpPr>
          <p:cNvPr id="5" name="Title 4"/>
          <p:cNvSpPr>
            <a:spLocks noGrp="1"/>
          </p:cNvSpPr>
          <p:nvPr>
            <p:ph type="title"/>
          </p:nvPr>
        </p:nvSpPr>
        <p:spPr/>
        <p:txBody>
          <a:bodyPr/>
          <a:lstStyle/>
          <a:p>
            <a:r>
              <a:rPr lang="en-US" dirty="0" smtClean="0"/>
              <a:t>Acts 17:27-28</a:t>
            </a:r>
            <a:endParaRPr lang="en-US" dirty="0"/>
          </a:p>
        </p:txBody>
      </p:sp>
      <p:pic>
        <p:nvPicPr>
          <p:cNvPr id="125956" name="Picture 4" descr="Difference Between King Crown and Queen Crown | Difference Betwe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346" y="1955241"/>
            <a:ext cx="3513268" cy="38986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8135283"/>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163</a:t>
            </a:fld>
            <a:endParaRPr lang="en-US" noProof="0" dirty="0"/>
          </a:p>
        </p:txBody>
      </p:sp>
      <p:sp>
        <p:nvSpPr>
          <p:cNvPr id="3" name="Footer Placeholder 2"/>
          <p:cNvSpPr>
            <a:spLocks noGrp="1"/>
          </p:cNvSpPr>
          <p:nvPr>
            <p:ph type="ftr" sz="quarter" idx="12"/>
          </p:nvPr>
        </p:nvSpPr>
        <p:spPr/>
        <p:txBody>
          <a:bodyPr/>
          <a:lstStyle/>
          <a:p>
            <a:r>
              <a:rPr lang="en-US" noProof="0" dirty="0" smtClean="0"/>
              <a:t>Worshiping Our Creator God</a:t>
            </a:r>
            <a:endParaRPr lang="en-US" noProof="0" dirty="0"/>
          </a:p>
        </p:txBody>
      </p:sp>
      <p:sp>
        <p:nvSpPr>
          <p:cNvPr id="4" name="Title 3"/>
          <p:cNvSpPr>
            <a:spLocks noGrp="1"/>
          </p:cNvSpPr>
          <p:nvPr>
            <p:ph type="title"/>
          </p:nvPr>
        </p:nvSpPr>
        <p:spPr/>
        <p:txBody>
          <a:bodyPr/>
          <a:lstStyle/>
          <a:p>
            <a:pPr algn="l"/>
            <a:r>
              <a:rPr lang="en-US" dirty="0" smtClean="0"/>
              <a:t>Isaiah 40:25-31</a:t>
            </a:r>
            <a:endParaRPr lang="en-US" dirty="0"/>
          </a:p>
        </p:txBody>
      </p:sp>
      <p:sp>
        <p:nvSpPr>
          <p:cNvPr id="7" name="TextBox 6"/>
          <p:cNvSpPr txBox="1"/>
          <p:nvPr/>
        </p:nvSpPr>
        <p:spPr>
          <a:xfrm>
            <a:off x="838201" y="1719942"/>
            <a:ext cx="10726270" cy="3970318"/>
          </a:xfrm>
          <a:prstGeom prst="rect">
            <a:avLst/>
          </a:prstGeom>
          <a:noFill/>
        </p:spPr>
        <p:txBody>
          <a:bodyPr wrap="square" rtlCol="0">
            <a:spAutoFit/>
          </a:bodyPr>
          <a:lstStyle/>
          <a:p>
            <a:r>
              <a:rPr lang="en-US" sz="3600" b="1" baseline="30000" dirty="0">
                <a:solidFill>
                  <a:schemeClr val="bg1"/>
                </a:solidFill>
              </a:rPr>
              <a:t>25 </a:t>
            </a:r>
            <a:r>
              <a:rPr lang="en-US" sz="3600" dirty="0">
                <a:solidFill>
                  <a:schemeClr val="bg1"/>
                </a:solidFill>
              </a:rPr>
              <a:t>To whom then will ye liken me, or shall I be equal? </a:t>
            </a:r>
            <a:r>
              <a:rPr lang="en-US" sz="3600" dirty="0" err="1">
                <a:solidFill>
                  <a:schemeClr val="bg1"/>
                </a:solidFill>
              </a:rPr>
              <a:t>saith</a:t>
            </a:r>
            <a:r>
              <a:rPr lang="en-US" sz="3600" dirty="0">
                <a:solidFill>
                  <a:schemeClr val="bg1"/>
                </a:solidFill>
              </a:rPr>
              <a:t> the Holy One.</a:t>
            </a:r>
          </a:p>
          <a:p>
            <a:r>
              <a:rPr lang="en-US" sz="3600" b="1" baseline="30000" dirty="0">
                <a:solidFill>
                  <a:schemeClr val="bg1"/>
                </a:solidFill>
              </a:rPr>
              <a:t>26 </a:t>
            </a:r>
            <a:r>
              <a:rPr lang="en-US" sz="3600" dirty="0">
                <a:solidFill>
                  <a:schemeClr val="bg1"/>
                </a:solidFill>
              </a:rPr>
              <a:t>Lift up your eyes on high, and behold who hath created these things, that </a:t>
            </a:r>
            <a:r>
              <a:rPr lang="en-US" sz="3600" dirty="0" err="1">
                <a:solidFill>
                  <a:schemeClr val="bg1"/>
                </a:solidFill>
              </a:rPr>
              <a:t>bringeth</a:t>
            </a:r>
            <a:r>
              <a:rPr lang="en-US" sz="3600" dirty="0">
                <a:solidFill>
                  <a:schemeClr val="bg1"/>
                </a:solidFill>
              </a:rPr>
              <a:t> out their host by number: he </a:t>
            </a:r>
            <a:r>
              <a:rPr lang="en-US" sz="3600" dirty="0" err="1">
                <a:solidFill>
                  <a:schemeClr val="bg1"/>
                </a:solidFill>
              </a:rPr>
              <a:t>calleth</a:t>
            </a:r>
            <a:r>
              <a:rPr lang="en-US" sz="3600" dirty="0">
                <a:solidFill>
                  <a:schemeClr val="bg1"/>
                </a:solidFill>
              </a:rPr>
              <a:t> them all by names by the greatness of his might, for that he is strong in power; not one </a:t>
            </a:r>
            <a:r>
              <a:rPr lang="en-US" sz="3600" dirty="0" err="1">
                <a:solidFill>
                  <a:schemeClr val="bg1"/>
                </a:solidFill>
              </a:rPr>
              <a:t>faileth</a:t>
            </a:r>
            <a:r>
              <a:rPr lang="en-US" sz="3600" dirty="0" smtClean="0">
                <a:solidFill>
                  <a:schemeClr val="bg1"/>
                </a:solidFill>
              </a:rPr>
              <a:t>.</a:t>
            </a:r>
            <a:endParaRPr lang="en-US" sz="3600" dirty="0">
              <a:solidFill>
                <a:schemeClr val="bg1"/>
              </a:solidFill>
            </a:endParaRPr>
          </a:p>
        </p:txBody>
      </p:sp>
    </p:spTree>
    <p:extLst>
      <p:ext uri="{BB962C8B-B14F-4D97-AF65-F5344CB8AC3E}">
        <p14:creationId xmlns:p14="http://schemas.microsoft.com/office/powerpoint/2010/main" val="2472238090"/>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164</a:t>
            </a:fld>
            <a:endParaRPr lang="en-US" noProof="0" dirty="0"/>
          </a:p>
        </p:txBody>
      </p:sp>
      <p:sp>
        <p:nvSpPr>
          <p:cNvPr id="3" name="Footer Placeholder 2"/>
          <p:cNvSpPr>
            <a:spLocks noGrp="1"/>
          </p:cNvSpPr>
          <p:nvPr>
            <p:ph type="ftr" sz="quarter" idx="12"/>
          </p:nvPr>
        </p:nvSpPr>
        <p:spPr/>
        <p:txBody>
          <a:bodyPr/>
          <a:lstStyle/>
          <a:p>
            <a:r>
              <a:rPr lang="en-US" noProof="0" dirty="0" smtClean="0"/>
              <a:t>Worshiping Our Creator God</a:t>
            </a:r>
            <a:endParaRPr lang="en-US" noProof="0" dirty="0"/>
          </a:p>
        </p:txBody>
      </p:sp>
      <p:sp>
        <p:nvSpPr>
          <p:cNvPr id="4" name="Title 3"/>
          <p:cNvSpPr>
            <a:spLocks noGrp="1"/>
          </p:cNvSpPr>
          <p:nvPr>
            <p:ph type="title"/>
          </p:nvPr>
        </p:nvSpPr>
        <p:spPr/>
        <p:txBody>
          <a:bodyPr/>
          <a:lstStyle/>
          <a:p>
            <a:pPr algn="l"/>
            <a:r>
              <a:rPr lang="en-US" dirty="0" smtClean="0"/>
              <a:t>Isaiah 40:27-31</a:t>
            </a:r>
            <a:endParaRPr lang="en-US" dirty="0"/>
          </a:p>
        </p:txBody>
      </p:sp>
      <p:sp>
        <p:nvSpPr>
          <p:cNvPr id="7" name="TextBox 6"/>
          <p:cNvSpPr txBox="1"/>
          <p:nvPr/>
        </p:nvSpPr>
        <p:spPr>
          <a:xfrm>
            <a:off x="838201" y="1719942"/>
            <a:ext cx="10726270" cy="3970318"/>
          </a:xfrm>
          <a:prstGeom prst="rect">
            <a:avLst/>
          </a:prstGeom>
          <a:noFill/>
        </p:spPr>
        <p:txBody>
          <a:bodyPr wrap="square" rtlCol="0">
            <a:spAutoFit/>
          </a:bodyPr>
          <a:lstStyle/>
          <a:p>
            <a:r>
              <a:rPr lang="en-US" sz="3600" b="1" baseline="30000" dirty="0">
                <a:solidFill>
                  <a:schemeClr val="bg1"/>
                </a:solidFill>
              </a:rPr>
              <a:t>27 </a:t>
            </a:r>
            <a:r>
              <a:rPr lang="en-US" sz="3600" dirty="0">
                <a:solidFill>
                  <a:schemeClr val="bg1"/>
                </a:solidFill>
              </a:rPr>
              <a:t>Why </a:t>
            </a:r>
            <a:r>
              <a:rPr lang="en-US" sz="3600" dirty="0" err="1">
                <a:solidFill>
                  <a:schemeClr val="bg1"/>
                </a:solidFill>
              </a:rPr>
              <a:t>sayest</a:t>
            </a:r>
            <a:r>
              <a:rPr lang="en-US" sz="3600" dirty="0">
                <a:solidFill>
                  <a:schemeClr val="bg1"/>
                </a:solidFill>
              </a:rPr>
              <a:t> thou, O Jacob, and </a:t>
            </a:r>
            <a:r>
              <a:rPr lang="en-US" sz="3600" dirty="0" err="1">
                <a:solidFill>
                  <a:schemeClr val="bg1"/>
                </a:solidFill>
              </a:rPr>
              <a:t>speakest</a:t>
            </a:r>
            <a:r>
              <a:rPr lang="en-US" sz="3600" dirty="0">
                <a:solidFill>
                  <a:schemeClr val="bg1"/>
                </a:solidFill>
              </a:rPr>
              <a:t>, O Israel, My way is hid from the </a:t>
            </a:r>
            <a:r>
              <a:rPr lang="en-US" sz="3600" cap="small" dirty="0">
                <a:solidFill>
                  <a:schemeClr val="bg1"/>
                </a:solidFill>
              </a:rPr>
              <a:t>Lord</a:t>
            </a:r>
            <a:r>
              <a:rPr lang="en-US" sz="3600" dirty="0">
                <a:solidFill>
                  <a:schemeClr val="bg1"/>
                </a:solidFill>
              </a:rPr>
              <a:t>, and my judgment is passed over from my God?</a:t>
            </a:r>
          </a:p>
          <a:p>
            <a:r>
              <a:rPr lang="en-US" sz="3600" b="1" baseline="30000" dirty="0">
                <a:solidFill>
                  <a:schemeClr val="bg1"/>
                </a:solidFill>
              </a:rPr>
              <a:t>28 </a:t>
            </a:r>
            <a:r>
              <a:rPr lang="en-US" sz="3600" dirty="0">
                <a:solidFill>
                  <a:schemeClr val="bg1"/>
                </a:solidFill>
              </a:rPr>
              <a:t>Hast thou not known? hast thou not heard, that the everlasting God, the </a:t>
            </a:r>
            <a:r>
              <a:rPr lang="en-US" sz="3600" cap="small" dirty="0">
                <a:solidFill>
                  <a:schemeClr val="bg1"/>
                </a:solidFill>
              </a:rPr>
              <a:t>Lord</a:t>
            </a:r>
            <a:r>
              <a:rPr lang="en-US" sz="3600" dirty="0">
                <a:solidFill>
                  <a:schemeClr val="bg1"/>
                </a:solidFill>
              </a:rPr>
              <a:t>, the Creator of the ends of the earth, </a:t>
            </a:r>
            <a:r>
              <a:rPr lang="en-US" sz="3600" dirty="0" err="1">
                <a:solidFill>
                  <a:schemeClr val="bg1"/>
                </a:solidFill>
              </a:rPr>
              <a:t>fainteth</a:t>
            </a:r>
            <a:r>
              <a:rPr lang="en-US" sz="3600" dirty="0">
                <a:solidFill>
                  <a:schemeClr val="bg1"/>
                </a:solidFill>
              </a:rPr>
              <a:t> not, neither is weary? there is no searching of his understanding.</a:t>
            </a:r>
          </a:p>
        </p:txBody>
      </p:sp>
    </p:spTree>
    <p:extLst>
      <p:ext uri="{BB962C8B-B14F-4D97-AF65-F5344CB8AC3E}">
        <p14:creationId xmlns:p14="http://schemas.microsoft.com/office/powerpoint/2010/main" val="3472506660"/>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165</a:t>
            </a:fld>
            <a:endParaRPr lang="en-US" noProof="0" dirty="0"/>
          </a:p>
        </p:txBody>
      </p:sp>
      <p:sp>
        <p:nvSpPr>
          <p:cNvPr id="3" name="Footer Placeholder 2"/>
          <p:cNvSpPr>
            <a:spLocks noGrp="1"/>
          </p:cNvSpPr>
          <p:nvPr>
            <p:ph type="ftr" sz="quarter" idx="12"/>
          </p:nvPr>
        </p:nvSpPr>
        <p:spPr/>
        <p:txBody>
          <a:bodyPr/>
          <a:lstStyle/>
          <a:p>
            <a:r>
              <a:rPr lang="en-US" noProof="0" dirty="0" smtClean="0"/>
              <a:t>Worshiping Our Creator God</a:t>
            </a:r>
            <a:endParaRPr lang="en-US" noProof="0" dirty="0"/>
          </a:p>
        </p:txBody>
      </p:sp>
      <p:sp>
        <p:nvSpPr>
          <p:cNvPr id="4" name="Title 3"/>
          <p:cNvSpPr>
            <a:spLocks noGrp="1"/>
          </p:cNvSpPr>
          <p:nvPr>
            <p:ph type="title"/>
          </p:nvPr>
        </p:nvSpPr>
        <p:spPr/>
        <p:txBody>
          <a:bodyPr/>
          <a:lstStyle/>
          <a:p>
            <a:pPr algn="l"/>
            <a:r>
              <a:rPr lang="en-US" dirty="0" smtClean="0"/>
              <a:t>Isaiah 40:29-31</a:t>
            </a:r>
            <a:endParaRPr lang="en-US" dirty="0"/>
          </a:p>
        </p:txBody>
      </p:sp>
      <p:sp>
        <p:nvSpPr>
          <p:cNvPr id="7" name="TextBox 6"/>
          <p:cNvSpPr txBox="1"/>
          <p:nvPr/>
        </p:nvSpPr>
        <p:spPr>
          <a:xfrm>
            <a:off x="838201" y="1719942"/>
            <a:ext cx="10726270" cy="4524315"/>
          </a:xfrm>
          <a:prstGeom prst="rect">
            <a:avLst/>
          </a:prstGeom>
          <a:noFill/>
        </p:spPr>
        <p:txBody>
          <a:bodyPr wrap="square" rtlCol="0">
            <a:spAutoFit/>
          </a:bodyPr>
          <a:lstStyle/>
          <a:p>
            <a:r>
              <a:rPr lang="en-US" sz="3600" b="1" baseline="30000" dirty="0">
                <a:solidFill>
                  <a:schemeClr val="bg1"/>
                </a:solidFill>
              </a:rPr>
              <a:t>29 </a:t>
            </a:r>
            <a:r>
              <a:rPr lang="en-US" sz="3600" dirty="0">
                <a:solidFill>
                  <a:schemeClr val="bg1"/>
                </a:solidFill>
              </a:rPr>
              <a:t>He giveth power to the faint; and to them that have no might he </a:t>
            </a:r>
            <a:r>
              <a:rPr lang="en-US" sz="3600" dirty="0" err="1">
                <a:solidFill>
                  <a:schemeClr val="bg1"/>
                </a:solidFill>
              </a:rPr>
              <a:t>increaseth</a:t>
            </a:r>
            <a:r>
              <a:rPr lang="en-US" sz="3600" dirty="0">
                <a:solidFill>
                  <a:schemeClr val="bg1"/>
                </a:solidFill>
              </a:rPr>
              <a:t> strength.</a:t>
            </a:r>
          </a:p>
          <a:p>
            <a:r>
              <a:rPr lang="en-US" sz="3600" b="1" baseline="30000" dirty="0">
                <a:solidFill>
                  <a:schemeClr val="bg1"/>
                </a:solidFill>
              </a:rPr>
              <a:t>30 </a:t>
            </a:r>
            <a:r>
              <a:rPr lang="en-US" sz="3600" dirty="0">
                <a:solidFill>
                  <a:schemeClr val="bg1"/>
                </a:solidFill>
              </a:rPr>
              <a:t>Even the youths shall faint and be weary, and the young men shall utterly fall:</a:t>
            </a:r>
          </a:p>
          <a:p>
            <a:r>
              <a:rPr lang="en-US" sz="3600" b="1" baseline="30000" dirty="0">
                <a:solidFill>
                  <a:schemeClr val="bg1"/>
                </a:solidFill>
              </a:rPr>
              <a:t>31 </a:t>
            </a:r>
            <a:r>
              <a:rPr lang="en-US" sz="3600" dirty="0">
                <a:solidFill>
                  <a:schemeClr val="bg1"/>
                </a:solidFill>
              </a:rPr>
              <a:t>But they that wait upon the </a:t>
            </a:r>
            <a:r>
              <a:rPr lang="en-US" sz="3600" cap="small" dirty="0">
                <a:solidFill>
                  <a:schemeClr val="bg1"/>
                </a:solidFill>
              </a:rPr>
              <a:t>Lord</a:t>
            </a:r>
            <a:r>
              <a:rPr lang="en-US" sz="3600" dirty="0">
                <a:solidFill>
                  <a:schemeClr val="bg1"/>
                </a:solidFill>
              </a:rPr>
              <a:t> shall renew their strength; they shall mount up with wings as eagles; they shall run, and not be weary; and they shall walk, and not faint.</a:t>
            </a:r>
          </a:p>
        </p:txBody>
      </p:sp>
    </p:spTree>
    <p:extLst>
      <p:ext uri="{BB962C8B-B14F-4D97-AF65-F5344CB8AC3E}">
        <p14:creationId xmlns:p14="http://schemas.microsoft.com/office/powerpoint/2010/main" val="1110790578"/>
      </p:ext>
    </p:extLst>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xmlns="" id="{72B381BA-F1D7-483F-B759-9C3451355503}"/>
              </a:ext>
            </a:extLst>
          </p:cNvPr>
          <p:cNvSpPr>
            <a:spLocks noGrp="1"/>
          </p:cNvSpPr>
          <p:nvPr>
            <p:ph type="title"/>
          </p:nvPr>
        </p:nvSpPr>
        <p:spPr/>
        <p:txBody>
          <a:bodyPr/>
          <a:lstStyle/>
          <a:p>
            <a:r>
              <a:rPr lang="en-US" dirty="0"/>
              <a:t>THANK YOU!</a:t>
            </a:r>
          </a:p>
        </p:txBody>
      </p:sp>
      <p:sp>
        <p:nvSpPr>
          <p:cNvPr id="4" name="Text Placeholder 3">
            <a:extLst>
              <a:ext uri="{FF2B5EF4-FFF2-40B4-BE49-F238E27FC236}">
                <a16:creationId xmlns:a16="http://schemas.microsoft.com/office/drawing/2014/main" xmlns="" id="{A412BBAB-4628-42F5-BF78-BE0E59475133}"/>
              </a:ext>
            </a:extLst>
          </p:cNvPr>
          <p:cNvSpPr>
            <a:spLocks noGrp="1"/>
          </p:cNvSpPr>
          <p:nvPr>
            <p:ph type="body" sz="quarter" idx="13"/>
          </p:nvPr>
        </p:nvSpPr>
        <p:spPr/>
        <p:txBody>
          <a:bodyPr/>
          <a:lstStyle/>
          <a:p>
            <a:r>
              <a:rPr lang="en-US" sz="11500" dirty="0" smtClean="0"/>
              <a:t>Happy Sabbath!  </a:t>
            </a:r>
            <a:endParaRPr lang="en-US" sz="11500" dirty="0"/>
          </a:p>
        </p:txBody>
      </p:sp>
      <p:sp>
        <p:nvSpPr>
          <p:cNvPr id="2" name="Text Placeholder 1">
            <a:extLst>
              <a:ext uri="{FF2B5EF4-FFF2-40B4-BE49-F238E27FC236}">
                <a16:creationId xmlns:a16="http://schemas.microsoft.com/office/drawing/2014/main" xmlns="" id="{CBA4F671-D586-49FB-B0C1-E7E9ADFE08D4}"/>
              </a:ext>
            </a:extLst>
          </p:cNvPr>
          <p:cNvSpPr>
            <a:spLocks noGrp="1"/>
          </p:cNvSpPr>
          <p:nvPr>
            <p:ph type="body" sz="quarter" idx="21"/>
          </p:nvPr>
        </p:nvSpPr>
        <p:spPr>
          <a:xfrm>
            <a:off x="4090035" y="2115227"/>
            <a:ext cx="4367531" cy="791245"/>
          </a:xfrm>
        </p:spPr>
        <p:txBody>
          <a:bodyPr/>
          <a:lstStyle/>
          <a:p>
            <a:r>
              <a:rPr lang="en-US" sz="5400" dirty="0" smtClean="0"/>
              <a:t>&amp;</a:t>
            </a:r>
            <a:endParaRPr lang="en-US" sz="5400" dirty="0"/>
          </a:p>
        </p:txBody>
      </p:sp>
    </p:spTree>
    <p:extLst>
      <p:ext uri="{BB962C8B-B14F-4D97-AF65-F5344CB8AC3E}">
        <p14:creationId xmlns:p14="http://schemas.microsoft.com/office/powerpoint/2010/main" val="33092793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7021" y="691377"/>
            <a:ext cx="10117959" cy="3697394"/>
          </a:xfrm>
        </p:spPr>
        <p:txBody>
          <a:bodyPr/>
          <a:lstStyle/>
          <a:p>
            <a:r>
              <a:rPr lang="en-US" sz="3600" b="1" baseline="30000" dirty="0" smtClean="0"/>
              <a:t>35</a:t>
            </a:r>
            <a:r>
              <a:rPr lang="en-US" sz="3600" b="1" baseline="30000" dirty="0"/>
              <a:t> </a:t>
            </a:r>
            <a:r>
              <a:rPr lang="en-US" sz="3600" dirty="0"/>
              <a:t>And say ye, Save us, O God of our salvation, and gather us together, and deliver us from the heathen, that we may give thanks to thy holy name, and glory in thy praise.</a:t>
            </a:r>
            <a:br>
              <a:rPr lang="en-US" sz="3600" dirty="0"/>
            </a:br>
            <a:r>
              <a:rPr lang="en-US" sz="3600" b="1" baseline="30000" dirty="0"/>
              <a:t>36 </a:t>
            </a:r>
            <a:r>
              <a:rPr lang="en-US" sz="3600" dirty="0"/>
              <a:t>Blessed be the </a:t>
            </a:r>
            <a:r>
              <a:rPr lang="en-US" sz="3600" cap="small" dirty="0"/>
              <a:t>Lord</a:t>
            </a:r>
            <a:r>
              <a:rPr lang="en-US" sz="3600" dirty="0"/>
              <a:t> God of Israel for ever and ever. And all the people said, Amen, and praised the </a:t>
            </a:r>
            <a:r>
              <a:rPr lang="en-US" sz="3600" cap="small" dirty="0"/>
              <a:t>Lord</a:t>
            </a:r>
            <a:r>
              <a:rPr lang="en-US" sz="3600" dirty="0"/>
              <a:t>.</a:t>
            </a:r>
          </a:p>
        </p:txBody>
      </p:sp>
      <p:sp>
        <p:nvSpPr>
          <p:cNvPr id="3" name="Subtitle 2"/>
          <p:cNvSpPr>
            <a:spLocks noGrp="1"/>
          </p:cNvSpPr>
          <p:nvPr>
            <p:ph type="subTitle" idx="1"/>
          </p:nvPr>
        </p:nvSpPr>
        <p:spPr/>
        <p:txBody>
          <a:bodyPr/>
          <a:lstStyle/>
          <a:p>
            <a:r>
              <a:rPr lang="en-US" sz="3200" dirty="0" smtClean="0"/>
              <a:t>David’s Psalm, on the arrival of the Ark in Jerusalem</a:t>
            </a:r>
          </a:p>
          <a:p>
            <a:r>
              <a:rPr lang="en-US" b="1" dirty="0" smtClean="0"/>
              <a:t>1 Chronicles 16:35-36</a:t>
            </a:r>
            <a:endParaRPr lang="en-US" b="1" dirty="0"/>
          </a:p>
        </p:txBody>
      </p:sp>
      <p:sp>
        <p:nvSpPr>
          <p:cNvPr id="4" name="Rectangle 3"/>
          <p:cNvSpPr/>
          <p:nvPr/>
        </p:nvSpPr>
        <p:spPr>
          <a:xfrm>
            <a:off x="333892" y="6134170"/>
            <a:ext cx="5154809" cy="461665"/>
          </a:xfrm>
          <a:prstGeom prst="rect">
            <a:avLst/>
          </a:prstGeom>
        </p:spPr>
        <p:txBody>
          <a:bodyPr wrap="none">
            <a:spAutoFit/>
          </a:bodyPr>
          <a:lstStyle/>
          <a:p>
            <a:r>
              <a:rPr lang="en-US" sz="2400" b="1" dirty="0">
                <a:solidFill>
                  <a:schemeClr val="bg1"/>
                </a:solidFill>
              </a:rPr>
              <a:t>Worship:  </a:t>
            </a:r>
            <a:r>
              <a:rPr lang="en-US" sz="2400" b="1" dirty="0" smtClean="0">
                <a:solidFill>
                  <a:schemeClr val="bg1"/>
                </a:solidFill>
              </a:rPr>
              <a:t>Give thanks for His salvation</a:t>
            </a:r>
            <a:endParaRPr lang="en-US" sz="2400" b="1" dirty="0">
              <a:solidFill>
                <a:schemeClr val="bg1"/>
              </a:solidFill>
            </a:endParaRPr>
          </a:p>
        </p:txBody>
      </p:sp>
    </p:spTree>
    <p:extLst>
      <p:ext uri="{BB962C8B-B14F-4D97-AF65-F5344CB8AC3E}">
        <p14:creationId xmlns:p14="http://schemas.microsoft.com/office/powerpoint/2010/main" val="14141123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p:txBody>
          <a:bodyPr>
            <a:noAutofit/>
          </a:bodyPr>
          <a:lstStyle/>
          <a:p>
            <a:r>
              <a:rPr lang="en-US" sz="4000" dirty="0" smtClean="0"/>
              <a:t>A Creation Discussion:  </a:t>
            </a:r>
            <a:endParaRPr lang="en-US" sz="4000" dirty="0"/>
          </a:p>
        </p:txBody>
      </p:sp>
      <p:sp>
        <p:nvSpPr>
          <p:cNvPr id="5" name="Text Placeholder 4">
            <a:extLst>
              <a:ext uri="{FF2B5EF4-FFF2-40B4-BE49-F238E27FC236}">
                <a16:creationId xmlns:a16="http://schemas.microsoft.com/office/drawing/2014/main" xmlns="" id="{099A8D28-D968-408D-AA5E-1B16F071D7DF}"/>
              </a:ext>
            </a:extLst>
          </p:cNvPr>
          <p:cNvSpPr>
            <a:spLocks noGrp="1"/>
          </p:cNvSpPr>
          <p:nvPr>
            <p:ph type="body" sz="quarter" idx="13"/>
          </p:nvPr>
        </p:nvSpPr>
        <p:spPr>
          <a:xfrm>
            <a:off x="841248" y="2136036"/>
            <a:ext cx="5285914" cy="534655"/>
          </a:xfrm>
        </p:spPr>
        <p:txBody>
          <a:bodyPr/>
          <a:lstStyle/>
          <a:p>
            <a:r>
              <a:rPr lang="en-US" dirty="0" smtClean="0"/>
              <a:t>SDABC V. 1 p. 46-47</a:t>
            </a:r>
            <a:endParaRPr lang="en-US"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38199" y="2547257"/>
            <a:ext cx="5288963" cy="3472543"/>
          </a:xfrm>
        </p:spPr>
        <p:txBody>
          <a:bodyPr>
            <a:noAutofit/>
          </a:bodyPr>
          <a:lstStyle/>
          <a:p>
            <a:pPr marL="0" indent="0">
              <a:buNone/>
            </a:pPr>
            <a:r>
              <a:rPr lang="en-US" sz="2800" dirty="0" smtClean="0"/>
              <a:t>Throughout </a:t>
            </a:r>
            <a:r>
              <a:rPr lang="en-US" sz="2800" dirty="0"/>
              <a:t>its history the Seventh-day Adventist Church has held that the first 35 verses of the book of Genesis contain a valid, factual account of literal events that occurred during seven consecutive rotations of Planet Earth—the creation week. </a:t>
            </a:r>
            <a:endParaRPr lang="en-US" sz="2800" dirty="0"/>
          </a:p>
        </p:txBody>
      </p:sp>
      <p:sp>
        <p:nvSpPr>
          <p:cNvPr id="4" name="Footer Placeholder 3">
            <a:extLst>
              <a:ext uri="{FF2B5EF4-FFF2-40B4-BE49-F238E27FC236}">
                <a16:creationId xmlns:a16="http://schemas.microsoft.com/office/drawing/2014/main" xmlns="" id="{FF626BF0-5F0E-4D61-B97D-E6ED486CD89E}"/>
              </a:ext>
            </a:extLst>
          </p:cNvPr>
          <p:cNvSpPr>
            <a:spLocks noGrp="1"/>
          </p:cNvSpPr>
          <p:nvPr>
            <p:ph type="ftr" sz="quarter" idx="12"/>
          </p:nvPr>
        </p:nvSpPr>
        <p:spPr/>
        <p:txBody>
          <a:bodyPr/>
          <a:lstStyle/>
          <a:p>
            <a:r>
              <a:rPr lang="en-US" dirty="0" smtClean="0"/>
              <a:t>SDA Position Regarding Creation</a:t>
            </a:r>
            <a:endParaRPr lang="en-US" dirty="0"/>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18</a:t>
            </a:fld>
            <a:endParaRPr lang="en-US" dirty="0"/>
          </a:p>
        </p:txBody>
      </p:sp>
    </p:spTree>
    <p:extLst>
      <p:ext uri="{BB962C8B-B14F-4D97-AF65-F5344CB8AC3E}">
        <p14:creationId xmlns:p14="http://schemas.microsoft.com/office/powerpoint/2010/main" val="37335236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p:txBody>
          <a:bodyPr>
            <a:noAutofit/>
          </a:bodyPr>
          <a:lstStyle/>
          <a:p>
            <a:r>
              <a:rPr lang="en-US" sz="4000" dirty="0" smtClean="0"/>
              <a:t>A Creation Discussion:  </a:t>
            </a:r>
            <a:endParaRPr lang="en-US" sz="4000" dirty="0"/>
          </a:p>
        </p:txBody>
      </p:sp>
      <p:sp>
        <p:nvSpPr>
          <p:cNvPr id="5" name="Text Placeholder 4">
            <a:extLst>
              <a:ext uri="{FF2B5EF4-FFF2-40B4-BE49-F238E27FC236}">
                <a16:creationId xmlns:a16="http://schemas.microsoft.com/office/drawing/2014/main" xmlns="" id="{099A8D28-D968-408D-AA5E-1B16F071D7DF}"/>
              </a:ext>
            </a:extLst>
          </p:cNvPr>
          <p:cNvSpPr>
            <a:spLocks noGrp="1"/>
          </p:cNvSpPr>
          <p:nvPr>
            <p:ph type="body" sz="quarter" idx="13"/>
          </p:nvPr>
        </p:nvSpPr>
        <p:spPr>
          <a:xfrm>
            <a:off x="841248" y="2136036"/>
            <a:ext cx="5285914" cy="534655"/>
          </a:xfrm>
        </p:spPr>
        <p:txBody>
          <a:bodyPr/>
          <a:lstStyle/>
          <a:p>
            <a:r>
              <a:rPr lang="en-US" dirty="0" smtClean="0"/>
              <a:t>SDABC V. 1 p. 46-47</a:t>
            </a:r>
            <a:endParaRPr lang="en-US"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38199" y="2670691"/>
            <a:ext cx="5288963" cy="3018215"/>
          </a:xfrm>
        </p:spPr>
        <p:txBody>
          <a:bodyPr>
            <a:noAutofit/>
          </a:bodyPr>
          <a:lstStyle/>
          <a:p>
            <a:pPr marL="0" indent="0">
              <a:buNone/>
            </a:pPr>
            <a:r>
              <a:rPr lang="en-US" sz="2800" dirty="0" smtClean="0"/>
              <a:t>This </a:t>
            </a:r>
            <a:r>
              <a:rPr lang="en-US" sz="2800" dirty="0"/>
              <a:t>interpretation places within creation week the origin of the parent stock for all organisms supported by the planet and also the origin of the physical circumstances on which the continuing life of this parent stock depends.</a:t>
            </a:r>
            <a:endParaRPr lang="en-US" sz="2800" dirty="0"/>
          </a:p>
        </p:txBody>
      </p:sp>
      <p:sp>
        <p:nvSpPr>
          <p:cNvPr id="4" name="Footer Placeholder 3">
            <a:extLst>
              <a:ext uri="{FF2B5EF4-FFF2-40B4-BE49-F238E27FC236}">
                <a16:creationId xmlns:a16="http://schemas.microsoft.com/office/drawing/2014/main" xmlns="" id="{FF626BF0-5F0E-4D61-B97D-E6ED486CD89E}"/>
              </a:ext>
            </a:extLst>
          </p:cNvPr>
          <p:cNvSpPr>
            <a:spLocks noGrp="1"/>
          </p:cNvSpPr>
          <p:nvPr>
            <p:ph type="ftr" sz="quarter" idx="12"/>
          </p:nvPr>
        </p:nvSpPr>
        <p:spPr/>
        <p:txBody>
          <a:bodyPr/>
          <a:lstStyle/>
          <a:p>
            <a:r>
              <a:rPr lang="en-US" dirty="0" smtClean="0"/>
              <a:t>SDA Position Regarding Creation</a:t>
            </a:r>
            <a:endParaRPr lang="en-US" dirty="0"/>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19</a:t>
            </a:fld>
            <a:endParaRPr lang="en-US" dirty="0"/>
          </a:p>
        </p:txBody>
      </p:sp>
    </p:spTree>
    <p:extLst>
      <p:ext uri="{BB962C8B-B14F-4D97-AF65-F5344CB8AC3E}">
        <p14:creationId xmlns:p14="http://schemas.microsoft.com/office/powerpoint/2010/main" val="254515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EDADF0-23DD-491B-8755-2E19692F9B18}"/>
              </a:ext>
            </a:extLst>
          </p:cNvPr>
          <p:cNvSpPr>
            <a:spLocks noGrp="1"/>
          </p:cNvSpPr>
          <p:nvPr>
            <p:ph type="title"/>
          </p:nvPr>
        </p:nvSpPr>
        <p:spPr/>
        <p:txBody>
          <a:bodyPr/>
          <a:lstStyle/>
          <a:p>
            <a:r>
              <a:rPr lang="en-US" dirty="0" smtClean="0"/>
              <a:t>MEMORY TEXT:  Revelation 4:11</a:t>
            </a:r>
            <a:endParaRPr lang="en-US" dirty="0"/>
          </a:p>
        </p:txBody>
      </p:sp>
      <p:sp>
        <p:nvSpPr>
          <p:cNvPr id="3" name="Slide Number Placeholder 2">
            <a:extLst>
              <a:ext uri="{FF2B5EF4-FFF2-40B4-BE49-F238E27FC236}">
                <a16:creationId xmlns:a16="http://schemas.microsoft.com/office/drawing/2014/main" xmlns="" id="{73E7209B-EA97-4E46-B935-409525612C95}"/>
              </a:ext>
            </a:extLst>
          </p:cNvPr>
          <p:cNvSpPr>
            <a:spLocks noGrp="1"/>
          </p:cNvSpPr>
          <p:nvPr>
            <p:ph type="sldNum" sz="quarter" idx="10"/>
          </p:nvPr>
        </p:nvSpPr>
        <p:spPr/>
        <p:txBody>
          <a:bodyPr/>
          <a:lstStyle/>
          <a:p>
            <a:fld id="{D495E168-DA5E-4888-8D8A-92B118324C14}" type="slidenum">
              <a:rPr lang="en-US" smtClean="0"/>
              <a:pPr/>
              <a:t>2</a:t>
            </a:fld>
            <a:endParaRPr lang="en-US" dirty="0"/>
          </a:p>
        </p:txBody>
      </p:sp>
      <p:sp>
        <p:nvSpPr>
          <p:cNvPr id="5" name="Text Placeholder 4">
            <a:extLst>
              <a:ext uri="{FF2B5EF4-FFF2-40B4-BE49-F238E27FC236}">
                <a16:creationId xmlns:a16="http://schemas.microsoft.com/office/drawing/2014/main" xmlns="" id="{171A006E-2552-45AA-81E6-9D6D26A503C2}"/>
              </a:ext>
            </a:extLst>
          </p:cNvPr>
          <p:cNvSpPr>
            <a:spLocks noGrp="1"/>
          </p:cNvSpPr>
          <p:nvPr>
            <p:ph type="body" sz="quarter" idx="1"/>
          </p:nvPr>
        </p:nvSpPr>
        <p:spPr>
          <a:xfrm>
            <a:off x="185057" y="4942478"/>
            <a:ext cx="11854543" cy="1382122"/>
          </a:xfrm>
        </p:spPr>
        <p:txBody>
          <a:bodyPr>
            <a:noAutofit/>
          </a:bodyPr>
          <a:lstStyle/>
          <a:p>
            <a:r>
              <a:rPr lang="en-US" sz="2800" b="1" baseline="30000" dirty="0"/>
              <a:t>11 </a:t>
            </a:r>
            <a:r>
              <a:rPr lang="en-US" sz="2800" dirty="0"/>
              <a:t>Thou art worthy, O Lord, to receive glory and </a:t>
            </a:r>
            <a:r>
              <a:rPr lang="en-US" sz="2800" dirty="0" err="1"/>
              <a:t>honour</a:t>
            </a:r>
            <a:r>
              <a:rPr lang="en-US" sz="2800" dirty="0"/>
              <a:t> and power: for thou hast created all things, and for thy pleasure they are and were created.</a:t>
            </a:r>
            <a:endParaRPr lang="en-US" sz="2800" dirty="0"/>
          </a:p>
        </p:txBody>
      </p:sp>
    </p:spTree>
    <p:extLst>
      <p:ext uri="{BB962C8B-B14F-4D97-AF65-F5344CB8AC3E}">
        <p14:creationId xmlns:p14="http://schemas.microsoft.com/office/powerpoint/2010/main" val="4343897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20</a:t>
            </a:fld>
            <a:endParaRPr lang="en-US" noProof="0" dirty="0"/>
          </a:p>
        </p:txBody>
      </p:sp>
      <p:sp>
        <p:nvSpPr>
          <p:cNvPr id="4" name="Content Placeholder 3"/>
          <p:cNvSpPr>
            <a:spLocks noGrp="1"/>
          </p:cNvSpPr>
          <p:nvPr>
            <p:ph idx="1"/>
          </p:nvPr>
        </p:nvSpPr>
        <p:spPr/>
        <p:txBody>
          <a:bodyPr/>
          <a:lstStyle/>
          <a:p>
            <a:pPr marL="0" indent="0">
              <a:buNone/>
            </a:pPr>
            <a:r>
              <a:rPr lang="en-US" dirty="0"/>
              <a:t>The uniqueness and singularity of creative acts such as those described in Genesis 1 place their explanation or verification beyond the range of scientific procedures. Knowledge concerning the nature and time of such events is dependent on the testimony of reliable witnesses—on revelation. </a:t>
            </a:r>
            <a:r>
              <a:rPr lang="en-US" dirty="0" smtClean="0">
                <a:solidFill>
                  <a:schemeClr val="bg2">
                    <a:lumMod val="40000"/>
                    <a:lumOff val="60000"/>
                  </a:schemeClr>
                </a:solidFill>
              </a:rPr>
              <a:t>If it should be proved that complex </a:t>
            </a:r>
            <a:r>
              <a:rPr lang="en-US" dirty="0" err="1" smtClean="0">
                <a:solidFill>
                  <a:schemeClr val="bg2">
                    <a:lumMod val="40000"/>
                    <a:lumOff val="60000"/>
                  </a:schemeClr>
                </a:solidFill>
              </a:rPr>
              <a:t>biochemicals</a:t>
            </a:r>
            <a:r>
              <a:rPr lang="en-US" dirty="0" smtClean="0">
                <a:solidFill>
                  <a:schemeClr val="bg2">
                    <a:lumMod val="40000"/>
                    <a:lumOff val="60000"/>
                  </a:schemeClr>
                </a:solidFill>
              </a:rPr>
              <a:t> or physical structures associated with living organisms could develop from simpler states as a consequence of the ordinary properties of matter, such proof would not constitute evidence that these features actually evolved in this manner; it would introduce only the evolutionary process as one possibility in addition to the fiat-creation stipulation set forth in the Bible.</a:t>
            </a:r>
            <a:endParaRPr lang="en-US" dirty="0">
              <a:solidFill>
                <a:schemeClr val="bg2">
                  <a:lumMod val="40000"/>
                  <a:lumOff val="60000"/>
                </a:schemeClr>
              </a:solidFill>
            </a:endParaRPr>
          </a:p>
        </p:txBody>
      </p:sp>
      <p:sp>
        <p:nvSpPr>
          <p:cNvPr id="5" name="Title 4"/>
          <p:cNvSpPr>
            <a:spLocks noGrp="1"/>
          </p:cNvSpPr>
          <p:nvPr>
            <p:ph type="title"/>
          </p:nvPr>
        </p:nvSpPr>
        <p:spPr/>
        <p:txBody>
          <a:bodyPr>
            <a:normAutofit fontScale="90000"/>
          </a:bodyPr>
          <a:lstStyle/>
          <a:p>
            <a:r>
              <a:rPr lang="en-US" sz="5400" dirty="0"/>
              <a:t>A Creation Discussion: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46-47</a:t>
            </a:r>
            <a:endParaRPr lang="en-US" dirty="0">
              <a:solidFill>
                <a:schemeClr val="bg2">
                  <a:lumMod val="60000"/>
                  <a:lumOff val="40000"/>
                </a:schemeClr>
              </a:solidFill>
            </a:endParaRPr>
          </a:p>
        </p:txBody>
      </p:sp>
      <p:sp>
        <p:nvSpPr>
          <p:cNvPr id="6" name="Footer Placeholder 2"/>
          <p:cNvSpPr txBox="1">
            <a:spLocks/>
          </p:cNvSpPr>
          <p:nvPr/>
        </p:nvSpPr>
        <p:spPr>
          <a:xfrm>
            <a:off x="990600" y="6270884"/>
            <a:ext cx="3398763" cy="365125"/>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Nature of Evidence Regarding Origins</a:t>
            </a:r>
            <a:endParaRPr lang="en-US" dirty="0"/>
          </a:p>
        </p:txBody>
      </p:sp>
    </p:spTree>
    <p:extLst>
      <p:ext uri="{BB962C8B-B14F-4D97-AF65-F5344CB8AC3E}">
        <p14:creationId xmlns:p14="http://schemas.microsoft.com/office/powerpoint/2010/main" val="914821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21</a:t>
            </a:fld>
            <a:endParaRPr lang="en-US" noProof="0" dirty="0"/>
          </a:p>
        </p:txBody>
      </p:sp>
      <p:sp>
        <p:nvSpPr>
          <p:cNvPr id="4" name="Content Placeholder 3"/>
          <p:cNvSpPr>
            <a:spLocks noGrp="1"/>
          </p:cNvSpPr>
          <p:nvPr>
            <p:ph idx="1"/>
          </p:nvPr>
        </p:nvSpPr>
        <p:spPr/>
        <p:txBody>
          <a:bodyPr>
            <a:noAutofit/>
          </a:bodyPr>
          <a:lstStyle/>
          <a:p>
            <a:pPr marL="0" indent="0">
              <a:buNone/>
            </a:pPr>
            <a:r>
              <a:rPr lang="en-US" sz="3000" dirty="0"/>
              <a:t>The human mind, perhaps any created intelligence, is incapable of understanding the origin of the universe. A godless approach to the problem begins with previously existing inanimate matter that possesses capabilities that naturally result in the development of life and all other features of the contemporary universe. A God-related approach begins with an intelligence capable of designing, constructing, and maintaining all features of the universe. </a:t>
            </a:r>
            <a:r>
              <a:rPr lang="en-US" sz="3000" dirty="0">
                <a:solidFill>
                  <a:schemeClr val="bg2">
                    <a:lumMod val="40000"/>
                    <a:lumOff val="60000"/>
                  </a:schemeClr>
                </a:solidFill>
              </a:rPr>
              <a:t>The origin of either the primary matter required by the first model or the intelligence required by the second model is humanly incomprehensible.</a:t>
            </a:r>
          </a:p>
        </p:txBody>
      </p:sp>
      <p:sp>
        <p:nvSpPr>
          <p:cNvPr id="5" name="Title 4"/>
          <p:cNvSpPr>
            <a:spLocks noGrp="1"/>
          </p:cNvSpPr>
          <p:nvPr>
            <p:ph type="title"/>
          </p:nvPr>
        </p:nvSpPr>
        <p:spPr/>
        <p:txBody>
          <a:bodyPr>
            <a:normAutofit fontScale="90000"/>
          </a:bodyPr>
          <a:lstStyle/>
          <a:p>
            <a:r>
              <a:rPr lang="en-US" sz="5400" dirty="0"/>
              <a:t>A Creation Discussion: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46-47</a:t>
            </a:r>
            <a:endParaRPr lang="en-US" dirty="0">
              <a:solidFill>
                <a:schemeClr val="bg2">
                  <a:lumMod val="60000"/>
                  <a:lumOff val="40000"/>
                </a:schemeClr>
              </a:solidFill>
            </a:endParaRPr>
          </a:p>
        </p:txBody>
      </p:sp>
      <p:sp>
        <p:nvSpPr>
          <p:cNvPr id="6" name="Footer Placeholder 2"/>
          <p:cNvSpPr txBox="1">
            <a:spLocks/>
          </p:cNvSpPr>
          <p:nvPr/>
        </p:nvSpPr>
        <p:spPr>
          <a:xfrm>
            <a:off x="990600" y="6270884"/>
            <a:ext cx="3398763" cy="365125"/>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Nature of Evidence Regarding Origins</a:t>
            </a:r>
            <a:endParaRPr lang="en-US" dirty="0"/>
          </a:p>
        </p:txBody>
      </p:sp>
    </p:spTree>
    <p:extLst>
      <p:ext uri="{BB962C8B-B14F-4D97-AF65-F5344CB8AC3E}">
        <p14:creationId xmlns:p14="http://schemas.microsoft.com/office/powerpoint/2010/main" val="29716867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22</a:t>
            </a:fld>
            <a:endParaRPr lang="en-US" noProof="0" dirty="0"/>
          </a:p>
        </p:txBody>
      </p:sp>
      <p:sp>
        <p:nvSpPr>
          <p:cNvPr id="4" name="Content Placeholder 3"/>
          <p:cNvSpPr>
            <a:spLocks noGrp="1"/>
          </p:cNvSpPr>
          <p:nvPr>
            <p:ph idx="1"/>
          </p:nvPr>
        </p:nvSpPr>
        <p:spPr>
          <a:xfrm>
            <a:off x="838200" y="1825625"/>
            <a:ext cx="5889171" cy="4351338"/>
          </a:xfrm>
        </p:spPr>
        <p:txBody>
          <a:bodyPr>
            <a:noAutofit/>
          </a:bodyPr>
          <a:lstStyle/>
          <a:p>
            <a:pPr marL="0" indent="0">
              <a:buNone/>
            </a:pPr>
            <a:r>
              <a:rPr lang="en-US" sz="3000" dirty="0" smtClean="0"/>
              <a:t>The Biblical Creation Model:   </a:t>
            </a:r>
          </a:p>
          <a:p>
            <a:pPr marL="514350" indent="-514350">
              <a:buFont typeface="+mj-lt"/>
              <a:buAutoNum type="arabicPeriod"/>
            </a:pPr>
            <a:r>
              <a:rPr lang="en-US" sz="3000" dirty="0" smtClean="0"/>
              <a:t>The </a:t>
            </a:r>
            <a:r>
              <a:rPr lang="en-US" sz="3000" dirty="0"/>
              <a:t>physical substance of the universe and the laws of interaction that characterize this substance were brought into existence by the Creator and are the manifestation of His continued </a:t>
            </a:r>
            <a:r>
              <a:rPr lang="en-US" sz="3000" dirty="0" smtClean="0"/>
              <a:t>purpose.</a:t>
            </a:r>
          </a:p>
        </p:txBody>
      </p:sp>
      <p:sp>
        <p:nvSpPr>
          <p:cNvPr id="5" name="Title 4"/>
          <p:cNvSpPr>
            <a:spLocks noGrp="1"/>
          </p:cNvSpPr>
          <p:nvPr>
            <p:ph type="title"/>
          </p:nvPr>
        </p:nvSpPr>
        <p:spPr/>
        <p:txBody>
          <a:bodyPr>
            <a:normAutofit fontScale="90000"/>
          </a:bodyPr>
          <a:lstStyle/>
          <a:p>
            <a:r>
              <a:rPr lang="en-US" sz="5400" dirty="0"/>
              <a:t>A Creation Discussion: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46-47</a:t>
            </a:r>
            <a:endParaRPr lang="en-US" dirty="0">
              <a:solidFill>
                <a:schemeClr val="bg2">
                  <a:lumMod val="60000"/>
                  <a:lumOff val="40000"/>
                </a:schemeClr>
              </a:solidFill>
            </a:endParaRPr>
          </a:p>
        </p:txBody>
      </p:sp>
      <p:sp>
        <p:nvSpPr>
          <p:cNvPr id="6" name="Footer Placeholder 2"/>
          <p:cNvSpPr txBox="1">
            <a:spLocks/>
          </p:cNvSpPr>
          <p:nvPr/>
        </p:nvSpPr>
        <p:spPr>
          <a:xfrm>
            <a:off x="990600" y="6270884"/>
            <a:ext cx="3398763" cy="365125"/>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The Biblical Creation Model</a:t>
            </a:r>
            <a:endParaRPr lang="en-US" dirty="0"/>
          </a:p>
        </p:txBody>
      </p:sp>
      <p:pic>
        <p:nvPicPr>
          <p:cNvPr id="1026" name="Picture 2" descr="Creation Museum Days of Creation Puzzle (Gift) | Answers in Genesis"/>
          <p:cNvPicPr>
            <a:picLocks noChangeAspect="1" noChangeArrowheads="1"/>
          </p:cNvPicPr>
          <p:nvPr/>
        </p:nvPicPr>
        <p:blipFill rotWithShape="1">
          <a:blip r:embed="rId2">
            <a:extLst>
              <a:ext uri="{28A0092B-C50C-407E-A947-70E740481C1C}">
                <a14:useLocalDpi xmlns:a14="http://schemas.microsoft.com/office/drawing/2010/main" val="0"/>
              </a:ext>
            </a:extLst>
          </a:blip>
          <a:srcRect t="33445"/>
          <a:stretch/>
        </p:blipFill>
        <p:spPr bwMode="auto">
          <a:xfrm>
            <a:off x="6979793" y="2405743"/>
            <a:ext cx="4374007" cy="2558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28091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23</a:t>
            </a:fld>
            <a:endParaRPr lang="en-US" noProof="0" dirty="0"/>
          </a:p>
        </p:txBody>
      </p:sp>
      <p:sp>
        <p:nvSpPr>
          <p:cNvPr id="4" name="Content Placeholder 3"/>
          <p:cNvSpPr>
            <a:spLocks noGrp="1"/>
          </p:cNvSpPr>
          <p:nvPr>
            <p:ph idx="1"/>
          </p:nvPr>
        </p:nvSpPr>
        <p:spPr>
          <a:xfrm>
            <a:off x="838200" y="1825625"/>
            <a:ext cx="5812971" cy="4351338"/>
          </a:xfrm>
        </p:spPr>
        <p:txBody>
          <a:bodyPr>
            <a:noAutofit/>
          </a:bodyPr>
          <a:lstStyle/>
          <a:p>
            <a:pPr marL="514350" indent="-514350">
              <a:buFont typeface="+mj-lt"/>
              <a:buAutoNum type="arabicPeriod" startAt="2"/>
            </a:pPr>
            <a:r>
              <a:rPr lang="en-US" sz="3000" dirty="0" smtClean="0"/>
              <a:t>Within </a:t>
            </a:r>
            <a:r>
              <a:rPr lang="en-US" sz="3000" dirty="0"/>
              <a:t>six successive rotations of Planet Earth approximately 6,000 years ago, the Creator organized and/or created the planet to provide an ideal environment for living organisms and placed there the ancestors of all the organisms that have lived on this </a:t>
            </a:r>
            <a:r>
              <a:rPr lang="en-US" sz="3000" dirty="0" smtClean="0"/>
              <a:t>planet. </a:t>
            </a:r>
            <a:endParaRPr lang="en-US" sz="3000" dirty="0"/>
          </a:p>
        </p:txBody>
      </p:sp>
      <p:sp>
        <p:nvSpPr>
          <p:cNvPr id="5" name="Title 4"/>
          <p:cNvSpPr>
            <a:spLocks noGrp="1"/>
          </p:cNvSpPr>
          <p:nvPr>
            <p:ph type="title"/>
          </p:nvPr>
        </p:nvSpPr>
        <p:spPr/>
        <p:txBody>
          <a:bodyPr>
            <a:normAutofit fontScale="90000"/>
          </a:bodyPr>
          <a:lstStyle/>
          <a:p>
            <a:r>
              <a:rPr lang="en-US" sz="5400" dirty="0"/>
              <a:t>A Creation Discussion: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46-47</a:t>
            </a:r>
            <a:endParaRPr lang="en-US" dirty="0">
              <a:solidFill>
                <a:schemeClr val="bg2">
                  <a:lumMod val="60000"/>
                  <a:lumOff val="40000"/>
                </a:schemeClr>
              </a:solidFill>
            </a:endParaRPr>
          </a:p>
        </p:txBody>
      </p:sp>
      <p:sp>
        <p:nvSpPr>
          <p:cNvPr id="6" name="Footer Placeholder 2"/>
          <p:cNvSpPr txBox="1">
            <a:spLocks/>
          </p:cNvSpPr>
          <p:nvPr/>
        </p:nvSpPr>
        <p:spPr>
          <a:xfrm>
            <a:off x="990600" y="6270884"/>
            <a:ext cx="3398763" cy="365125"/>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The Biblical Creation Model</a:t>
            </a:r>
            <a:endParaRPr lang="en-US" dirty="0"/>
          </a:p>
        </p:txBody>
      </p:sp>
      <p:pic>
        <p:nvPicPr>
          <p:cNvPr id="2050" name="Picture 2" descr="15 Biblical foundations of environmental stewardship - Acton Institut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3204" y="2136049"/>
            <a:ext cx="5091339" cy="3380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94508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24</a:t>
            </a:fld>
            <a:endParaRPr lang="en-US" noProof="0" dirty="0"/>
          </a:p>
        </p:txBody>
      </p:sp>
      <p:sp>
        <p:nvSpPr>
          <p:cNvPr id="4" name="Content Placeholder 3"/>
          <p:cNvSpPr>
            <a:spLocks noGrp="1"/>
          </p:cNvSpPr>
          <p:nvPr>
            <p:ph idx="1"/>
          </p:nvPr>
        </p:nvSpPr>
        <p:spPr>
          <a:xfrm>
            <a:off x="838200" y="1825625"/>
            <a:ext cx="5649686" cy="4351338"/>
          </a:xfrm>
        </p:spPr>
        <p:txBody>
          <a:bodyPr>
            <a:noAutofit/>
          </a:bodyPr>
          <a:lstStyle/>
          <a:p>
            <a:pPr marL="514350" indent="-514350">
              <a:buFont typeface="+mj-lt"/>
              <a:buAutoNum type="arabicPeriod" startAt="3"/>
            </a:pPr>
            <a:r>
              <a:rPr lang="en-US" sz="3000" dirty="0" smtClean="0"/>
              <a:t>The </a:t>
            </a:r>
            <a:r>
              <a:rPr lang="en-US" sz="3000" dirty="0"/>
              <a:t>initial perfect creation, which reflected the personality of the Creator, whose principal characteristic is love, was subsequently modified as a result of sin, so it became progressively less ideal, with death the fate of all </a:t>
            </a:r>
            <a:r>
              <a:rPr lang="en-US" sz="3000" dirty="0" smtClean="0"/>
              <a:t>organisms.</a:t>
            </a:r>
          </a:p>
        </p:txBody>
      </p:sp>
      <p:sp>
        <p:nvSpPr>
          <p:cNvPr id="5" name="Title 4"/>
          <p:cNvSpPr>
            <a:spLocks noGrp="1"/>
          </p:cNvSpPr>
          <p:nvPr>
            <p:ph type="title"/>
          </p:nvPr>
        </p:nvSpPr>
        <p:spPr/>
        <p:txBody>
          <a:bodyPr>
            <a:normAutofit fontScale="90000"/>
          </a:bodyPr>
          <a:lstStyle/>
          <a:p>
            <a:r>
              <a:rPr lang="en-US" sz="5400" dirty="0"/>
              <a:t>A Creation Discussion: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46-47</a:t>
            </a:r>
            <a:endParaRPr lang="en-US" dirty="0">
              <a:solidFill>
                <a:schemeClr val="bg2">
                  <a:lumMod val="60000"/>
                  <a:lumOff val="40000"/>
                </a:schemeClr>
              </a:solidFill>
            </a:endParaRPr>
          </a:p>
        </p:txBody>
      </p:sp>
      <p:sp>
        <p:nvSpPr>
          <p:cNvPr id="6" name="Footer Placeholder 2"/>
          <p:cNvSpPr txBox="1">
            <a:spLocks/>
          </p:cNvSpPr>
          <p:nvPr/>
        </p:nvSpPr>
        <p:spPr>
          <a:xfrm>
            <a:off x="990600" y="6270884"/>
            <a:ext cx="3398763" cy="365125"/>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The Biblical Creation Model</a:t>
            </a:r>
            <a:endParaRPr lang="en-US" dirty="0"/>
          </a:p>
        </p:txBody>
      </p:sp>
      <p:pic>
        <p:nvPicPr>
          <p:cNvPr id="3074" name="Picture 2" descr="Scottsdale's Biblical Series hits its 2016 mid-point with the ejection ..."/>
          <p:cNvPicPr>
            <a:picLocks noChangeAspect="1" noChangeArrowheads="1"/>
          </p:cNvPicPr>
          <p:nvPr/>
        </p:nvPicPr>
        <p:blipFill rotWithShape="1">
          <a:blip r:embed="rId2">
            <a:extLst>
              <a:ext uri="{28A0092B-C50C-407E-A947-70E740481C1C}">
                <a14:useLocalDpi xmlns:a14="http://schemas.microsoft.com/office/drawing/2010/main" val="0"/>
              </a:ext>
            </a:extLst>
          </a:blip>
          <a:srcRect l="17885" r="12899"/>
          <a:stretch/>
        </p:blipFill>
        <p:spPr bwMode="auto">
          <a:xfrm>
            <a:off x="7206343" y="1690688"/>
            <a:ext cx="4147457" cy="3937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29231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25</a:t>
            </a:fld>
            <a:endParaRPr lang="en-US" noProof="0" dirty="0"/>
          </a:p>
        </p:txBody>
      </p:sp>
      <p:sp>
        <p:nvSpPr>
          <p:cNvPr id="4" name="Content Placeholder 3"/>
          <p:cNvSpPr>
            <a:spLocks noGrp="1"/>
          </p:cNvSpPr>
          <p:nvPr>
            <p:ph idx="1"/>
          </p:nvPr>
        </p:nvSpPr>
        <p:spPr>
          <a:xfrm>
            <a:off x="838200" y="1825625"/>
            <a:ext cx="4380345" cy="4351338"/>
          </a:xfrm>
        </p:spPr>
        <p:txBody>
          <a:bodyPr>
            <a:noAutofit/>
          </a:bodyPr>
          <a:lstStyle/>
          <a:p>
            <a:pPr marL="514350" indent="-514350">
              <a:buFont typeface="+mj-lt"/>
              <a:buAutoNum type="arabicPeriod" startAt="4"/>
            </a:pPr>
            <a:r>
              <a:rPr lang="en-US" sz="3000" dirty="0" smtClean="0"/>
              <a:t>The </a:t>
            </a:r>
            <a:r>
              <a:rPr lang="en-US" sz="3000" dirty="0"/>
              <a:t>originally created organisms were endowed with capability for propagation with modification, which has resulted in a wide range of adaptation and speciation within basic </a:t>
            </a:r>
            <a:r>
              <a:rPr lang="en-US" sz="3000" dirty="0" smtClean="0"/>
              <a:t>categories. </a:t>
            </a:r>
          </a:p>
        </p:txBody>
      </p:sp>
      <p:sp>
        <p:nvSpPr>
          <p:cNvPr id="5" name="Title 4"/>
          <p:cNvSpPr>
            <a:spLocks noGrp="1"/>
          </p:cNvSpPr>
          <p:nvPr>
            <p:ph type="title"/>
          </p:nvPr>
        </p:nvSpPr>
        <p:spPr/>
        <p:txBody>
          <a:bodyPr>
            <a:normAutofit fontScale="90000"/>
          </a:bodyPr>
          <a:lstStyle/>
          <a:p>
            <a:r>
              <a:rPr lang="en-US" sz="5400" dirty="0"/>
              <a:t>A Creation Discussion: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46-47</a:t>
            </a:r>
            <a:endParaRPr lang="en-US" dirty="0">
              <a:solidFill>
                <a:schemeClr val="bg2">
                  <a:lumMod val="60000"/>
                  <a:lumOff val="40000"/>
                </a:schemeClr>
              </a:solidFill>
            </a:endParaRPr>
          </a:p>
        </p:txBody>
      </p:sp>
      <p:sp>
        <p:nvSpPr>
          <p:cNvPr id="6" name="Footer Placeholder 2"/>
          <p:cNvSpPr txBox="1">
            <a:spLocks/>
          </p:cNvSpPr>
          <p:nvPr/>
        </p:nvSpPr>
        <p:spPr>
          <a:xfrm>
            <a:off x="990600" y="6270884"/>
            <a:ext cx="3398763" cy="365125"/>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The Biblical Creation Model</a:t>
            </a:r>
            <a:endParaRPr lang="en-US" dirty="0"/>
          </a:p>
        </p:txBody>
      </p:sp>
      <p:pic>
        <p:nvPicPr>
          <p:cNvPr id="4098" name="Picture 2" descr="taxonomy - Do humans have enough biological differences to be grouped ..."/>
          <p:cNvPicPr>
            <a:picLocks noChangeAspect="1" noChangeArrowheads="1"/>
          </p:cNvPicPr>
          <p:nvPr/>
        </p:nvPicPr>
        <p:blipFill rotWithShape="1">
          <a:blip r:embed="rId2">
            <a:extLst>
              <a:ext uri="{28A0092B-C50C-407E-A947-70E740481C1C}">
                <a14:useLocalDpi xmlns:a14="http://schemas.microsoft.com/office/drawing/2010/main" val="0"/>
              </a:ext>
            </a:extLst>
          </a:blip>
          <a:srcRect r="689"/>
          <a:stretch/>
        </p:blipFill>
        <p:spPr bwMode="auto">
          <a:xfrm>
            <a:off x="5218545" y="2385293"/>
            <a:ext cx="6721073" cy="33574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5161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26</a:t>
            </a:fld>
            <a:endParaRPr lang="en-US" noProof="0" dirty="0"/>
          </a:p>
        </p:txBody>
      </p:sp>
      <p:sp>
        <p:nvSpPr>
          <p:cNvPr id="4" name="Content Placeholder 3"/>
          <p:cNvSpPr>
            <a:spLocks noGrp="1"/>
          </p:cNvSpPr>
          <p:nvPr>
            <p:ph idx="1"/>
          </p:nvPr>
        </p:nvSpPr>
        <p:spPr>
          <a:xfrm>
            <a:off x="838200" y="1825625"/>
            <a:ext cx="5532521" cy="4351338"/>
          </a:xfrm>
        </p:spPr>
        <p:txBody>
          <a:bodyPr>
            <a:noAutofit/>
          </a:bodyPr>
          <a:lstStyle/>
          <a:p>
            <a:pPr marL="514350" indent="-514350">
              <a:buFont typeface="+mj-lt"/>
              <a:buAutoNum type="arabicPeriod" startAt="5"/>
            </a:pPr>
            <a:r>
              <a:rPr lang="en-US" sz="3000" dirty="0" smtClean="0"/>
              <a:t>The </a:t>
            </a:r>
            <a:r>
              <a:rPr lang="en-US" sz="3000" dirty="0"/>
              <a:t>surface of the planet was radically transformed in a post-creation event, known as the Flood, that buried remains of the previous world and resulted in a post-Flood world that in many situations provided a drastically different environment for living organisms.</a:t>
            </a:r>
          </a:p>
        </p:txBody>
      </p:sp>
      <p:sp>
        <p:nvSpPr>
          <p:cNvPr id="5" name="Title 4"/>
          <p:cNvSpPr>
            <a:spLocks noGrp="1"/>
          </p:cNvSpPr>
          <p:nvPr>
            <p:ph type="title"/>
          </p:nvPr>
        </p:nvSpPr>
        <p:spPr/>
        <p:txBody>
          <a:bodyPr>
            <a:normAutofit fontScale="90000"/>
          </a:bodyPr>
          <a:lstStyle/>
          <a:p>
            <a:r>
              <a:rPr lang="en-US" sz="5400" dirty="0"/>
              <a:t>A Creation Discussion: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46-47</a:t>
            </a:r>
            <a:endParaRPr lang="en-US" dirty="0">
              <a:solidFill>
                <a:schemeClr val="bg2">
                  <a:lumMod val="60000"/>
                  <a:lumOff val="40000"/>
                </a:schemeClr>
              </a:solidFill>
            </a:endParaRPr>
          </a:p>
        </p:txBody>
      </p:sp>
      <p:sp>
        <p:nvSpPr>
          <p:cNvPr id="6" name="Footer Placeholder 2"/>
          <p:cNvSpPr txBox="1">
            <a:spLocks/>
          </p:cNvSpPr>
          <p:nvPr/>
        </p:nvSpPr>
        <p:spPr>
          <a:xfrm>
            <a:off x="990600" y="6270884"/>
            <a:ext cx="3398763" cy="365125"/>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The Biblical Creation Model</a:t>
            </a:r>
            <a:endParaRPr lang="en-US" dirty="0"/>
          </a:p>
        </p:txBody>
      </p:sp>
      <p:pic>
        <p:nvPicPr>
          <p:cNvPr id="5122" name="Picture 2" descr="Rock Layers - Flood Geology - Answers.tv"/>
          <p:cNvPicPr>
            <a:picLocks noChangeAspect="1" noChangeArrowheads="1"/>
          </p:cNvPicPr>
          <p:nvPr/>
        </p:nvPicPr>
        <p:blipFill rotWithShape="1">
          <a:blip r:embed="rId2">
            <a:extLst>
              <a:ext uri="{28A0092B-C50C-407E-A947-70E740481C1C}">
                <a14:useLocalDpi xmlns:a14="http://schemas.microsoft.com/office/drawing/2010/main" val="0"/>
              </a:ext>
            </a:extLst>
          </a:blip>
          <a:srcRect r="34119"/>
          <a:stretch/>
        </p:blipFill>
        <p:spPr bwMode="auto">
          <a:xfrm>
            <a:off x="7010594" y="1825625"/>
            <a:ext cx="4491595" cy="3825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57957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27</a:t>
            </a:fld>
            <a:endParaRPr lang="en-US" noProof="0" dirty="0"/>
          </a:p>
        </p:txBody>
      </p:sp>
      <p:sp>
        <p:nvSpPr>
          <p:cNvPr id="4" name="Content Placeholder 3"/>
          <p:cNvSpPr>
            <a:spLocks noGrp="1"/>
          </p:cNvSpPr>
          <p:nvPr>
            <p:ph idx="1"/>
          </p:nvPr>
        </p:nvSpPr>
        <p:spPr>
          <a:xfrm>
            <a:off x="838200" y="1825625"/>
            <a:ext cx="10515600" cy="4351338"/>
          </a:xfrm>
        </p:spPr>
        <p:txBody>
          <a:bodyPr>
            <a:noAutofit/>
          </a:bodyPr>
          <a:lstStyle/>
          <a:p>
            <a:pPr marL="0" indent="0">
              <a:buNone/>
            </a:pPr>
            <a:r>
              <a:rPr lang="en-US" sz="3000" dirty="0"/>
              <a:t>Currently fashionable evolutionary theory postulates that (1) both inorganic and organic matter developed spontaneously through fortuitous random interaction, (2) suitable supporting environments, as well as living </a:t>
            </a:r>
            <a:r>
              <a:rPr lang="en-US" sz="3000" dirty="0" smtClean="0"/>
              <a:t>forms</a:t>
            </a:r>
            <a:r>
              <a:rPr lang="en-US" sz="3000" dirty="0"/>
              <a:t>, developed slowly over several billion years, (3, 4) the present varieties of plants and animals are at the growing edge of a natural development process that generally progresses from simple to complex, from one basic kind of organism to another, and (5) the present environment is the product of normal physical processes operating over hundreds of millions of years.</a:t>
            </a:r>
          </a:p>
        </p:txBody>
      </p:sp>
      <p:sp>
        <p:nvSpPr>
          <p:cNvPr id="5" name="Title 4"/>
          <p:cNvSpPr>
            <a:spLocks noGrp="1"/>
          </p:cNvSpPr>
          <p:nvPr>
            <p:ph type="title"/>
          </p:nvPr>
        </p:nvSpPr>
        <p:spPr/>
        <p:txBody>
          <a:bodyPr>
            <a:normAutofit fontScale="90000"/>
          </a:bodyPr>
          <a:lstStyle/>
          <a:p>
            <a:r>
              <a:rPr lang="en-US" sz="5400" dirty="0"/>
              <a:t>A Creation Discussion: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46-47</a:t>
            </a:r>
            <a:endParaRPr lang="en-US" dirty="0">
              <a:solidFill>
                <a:schemeClr val="bg2">
                  <a:lumMod val="60000"/>
                  <a:lumOff val="40000"/>
                </a:schemeClr>
              </a:solidFill>
            </a:endParaRPr>
          </a:p>
        </p:txBody>
      </p:sp>
      <p:sp>
        <p:nvSpPr>
          <p:cNvPr id="6" name="Footer Placeholder 2"/>
          <p:cNvSpPr txBox="1">
            <a:spLocks/>
          </p:cNvSpPr>
          <p:nvPr/>
        </p:nvSpPr>
        <p:spPr>
          <a:xfrm>
            <a:off x="990600" y="6270884"/>
            <a:ext cx="3398763" cy="365125"/>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Contrasting Theories</a:t>
            </a:r>
            <a:endParaRPr lang="en-US" dirty="0"/>
          </a:p>
        </p:txBody>
      </p:sp>
    </p:spTree>
    <p:extLst>
      <p:ext uri="{BB962C8B-B14F-4D97-AF65-F5344CB8AC3E}">
        <p14:creationId xmlns:p14="http://schemas.microsoft.com/office/powerpoint/2010/main" val="803752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28</a:t>
            </a:fld>
            <a:endParaRPr lang="en-US" noProof="0" dirty="0"/>
          </a:p>
        </p:txBody>
      </p:sp>
      <p:sp>
        <p:nvSpPr>
          <p:cNvPr id="4" name="Content Placeholder 3"/>
          <p:cNvSpPr>
            <a:spLocks noGrp="1"/>
          </p:cNvSpPr>
          <p:nvPr>
            <p:ph idx="1"/>
          </p:nvPr>
        </p:nvSpPr>
        <p:spPr>
          <a:xfrm>
            <a:off x="838200" y="1825625"/>
            <a:ext cx="5532521" cy="4351338"/>
          </a:xfrm>
        </p:spPr>
        <p:txBody>
          <a:bodyPr>
            <a:noAutofit/>
          </a:bodyPr>
          <a:lstStyle/>
          <a:p>
            <a:pPr marL="0" indent="0">
              <a:buNone/>
            </a:pPr>
            <a:r>
              <a:rPr lang="en-US" sz="3200" dirty="0"/>
              <a:t>A large segment of the contemporary Christian world accepts the basic evolutionary scenario by postulating it to be the manner in which God has worked in bringing the universe and the life on earth to its present state. This viewpoint is known as theistic </a:t>
            </a:r>
            <a:r>
              <a:rPr lang="en-US" sz="3200" dirty="0" smtClean="0"/>
              <a:t>evolution. </a:t>
            </a:r>
            <a:endParaRPr lang="en-US" sz="3200" dirty="0"/>
          </a:p>
        </p:txBody>
      </p:sp>
      <p:sp>
        <p:nvSpPr>
          <p:cNvPr id="5" name="Title 4"/>
          <p:cNvSpPr>
            <a:spLocks noGrp="1"/>
          </p:cNvSpPr>
          <p:nvPr>
            <p:ph type="title"/>
          </p:nvPr>
        </p:nvSpPr>
        <p:spPr/>
        <p:txBody>
          <a:bodyPr>
            <a:normAutofit fontScale="90000"/>
          </a:bodyPr>
          <a:lstStyle/>
          <a:p>
            <a:r>
              <a:rPr lang="en-US" sz="5400" dirty="0"/>
              <a:t>A Creation Discussion: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46-47</a:t>
            </a:r>
            <a:endParaRPr lang="en-US" dirty="0">
              <a:solidFill>
                <a:schemeClr val="bg2">
                  <a:lumMod val="60000"/>
                  <a:lumOff val="40000"/>
                </a:schemeClr>
              </a:solidFill>
            </a:endParaRPr>
          </a:p>
        </p:txBody>
      </p:sp>
      <p:sp>
        <p:nvSpPr>
          <p:cNvPr id="6" name="Footer Placeholder 2"/>
          <p:cNvSpPr txBox="1">
            <a:spLocks/>
          </p:cNvSpPr>
          <p:nvPr/>
        </p:nvSpPr>
        <p:spPr>
          <a:xfrm>
            <a:off x="990600" y="6270884"/>
            <a:ext cx="3398763" cy="365125"/>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Contrasting Theories</a:t>
            </a:r>
            <a:endParaRPr lang="en-US" dirty="0"/>
          </a:p>
        </p:txBody>
      </p:sp>
      <p:pic>
        <p:nvPicPr>
          <p:cNvPr id="6146" name="Picture 2" descr="THEISTIC EVOLUTION: A SINFUL COMPROMISE | Take Heed Ministries"/>
          <p:cNvPicPr>
            <a:picLocks noChangeAspect="1" noChangeArrowheads="1"/>
          </p:cNvPicPr>
          <p:nvPr/>
        </p:nvPicPr>
        <p:blipFill rotWithShape="1">
          <a:blip r:embed="rId2">
            <a:extLst>
              <a:ext uri="{28A0092B-C50C-407E-A947-70E740481C1C}">
                <a14:useLocalDpi xmlns:a14="http://schemas.microsoft.com/office/drawing/2010/main" val="0"/>
              </a:ext>
            </a:extLst>
          </a:blip>
          <a:srcRect l="6784" t="62194" r="21082"/>
          <a:stretch/>
        </p:blipFill>
        <p:spPr bwMode="auto">
          <a:xfrm>
            <a:off x="6610815" y="1690688"/>
            <a:ext cx="5110520" cy="40162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19418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29</a:t>
            </a:fld>
            <a:endParaRPr lang="en-US" noProof="0" dirty="0"/>
          </a:p>
        </p:txBody>
      </p:sp>
      <p:sp>
        <p:nvSpPr>
          <p:cNvPr id="4" name="Content Placeholder 3"/>
          <p:cNvSpPr>
            <a:spLocks noGrp="1"/>
          </p:cNvSpPr>
          <p:nvPr>
            <p:ph idx="1"/>
          </p:nvPr>
        </p:nvSpPr>
        <p:spPr>
          <a:xfrm>
            <a:off x="838201" y="1825625"/>
            <a:ext cx="6180438" cy="4351338"/>
          </a:xfrm>
        </p:spPr>
        <p:txBody>
          <a:bodyPr>
            <a:noAutofit/>
          </a:bodyPr>
          <a:lstStyle/>
          <a:p>
            <a:pPr marL="0" indent="0">
              <a:buNone/>
            </a:pPr>
            <a:r>
              <a:rPr lang="en-US" sz="3200" dirty="0"/>
              <a:t> It avoids tension with the scientific community and supplies the creative power of God to replace the </a:t>
            </a:r>
            <a:r>
              <a:rPr lang="en-US" sz="3200" dirty="0" err="1"/>
              <a:t>implausibilities</a:t>
            </a:r>
            <a:r>
              <a:rPr lang="en-US" sz="3200" dirty="0"/>
              <a:t> in the evolutionary model; but it considers the Biblical specifications concerning creation, the Flood, and the early history of man to be metaphorical rather than factual. </a:t>
            </a:r>
          </a:p>
        </p:txBody>
      </p:sp>
      <p:sp>
        <p:nvSpPr>
          <p:cNvPr id="5" name="Title 4"/>
          <p:cNvSpPr>
            <a:spLocks noGrp="1"/>
          </p:cNvSpPr>
          <p:nvPr>
            <p:ph type="title"/>
          </p:nvPr>
        </p:nvSpPr>
        <p:spPr/>
        <p:txBody>
          <a:bodyPr>
            <a:normAutofit fontScale="90000"/>
          </a:bodyPr>
          <a:lstStyle/>
          <a:p>
            <a:r>
              <a:rPr lang="en-US" sz="5400" dirty="0"/>
              <a:t>A Creation Discussion: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46-47</a:t>
            </a:r>
            <a:endParaRPr lang="en-US" dirty="0">
              <a:solidFill>
                <a:schemeClr val="bg2">
                  <a:lumMod val="60000"/>
                  <a:lumOff val="40000"/>
                </a:schemeClr>
              </a:solidFill>
            </a:endParaRPr>
          </a:p>
        </p:txBody>
      </p:sp>
      <p:sp>
        <p:nvSpPr>
          <p:cNvPr id="6" name="Footer Placeholder 2"/>
          <p:cNvSpPr txBox="1">
            <a:spLocks/>
          </p:cNvSpPr>
          <p:nvPr/>
        </p:nvSpPr>
        <p:spPr>
          <a:xfrm>
            <a:off x="990600" y="6270884"/>
            <a:ext cx="3398763" cy="365125"/>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Contrasting Theories</a:t>
            </a:r>
            <a:endParaRPr lang="en-US" dirty="0"/>
          </a:p>
        </p:txBody>
      </p:sp>
      <p:pic>
        <p:nvPicPr>
          <p:cNvPr id="8194" name="Picture 2" descr="Theistic Evolution - Footsteps Blog"/>
          <p:cNvPicPr>
            <a:picLocks noChangeAspect="1" noChangeArrowheads="1"/>
          </p:cNvPicPr>
          <p:nvPr/>
        </p:nvPicPr>
        <p:blipFill rotWithShape="1">
          <a:blip r:embed="rId2">
            <a:extLst>
              <a:ext uri="{28A0092B-C50C-407E-A947-70E740481C1C}">
                <a14:useLocalDpi xmlns:a14="http://schemas.microsoft.com/office/drawing/2010/main" val="0"/>
              </a:ext>
            </a:extLst>
          </a:blip>
          <a:srcRect l="15336" r="35708"/>
          <a:stretch/>
        </p:blipFill>
        <p:spPr bwMode="auto">
          <a:xfrm>
            <a:off x="7166919" y="1825625"/>
            <a:ext cx="4794423" cy="4157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674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VERSE</a:t>
            </a:r>
            <a:endParaRPr lang="en-US" dirty="0"/>
          </a:p>
        </p:txBody>
      </p:sp>
      <p:sp>
        <p:nvSpPr>
          <p:cNvPr id="3" name="Slide Number Placeholder 2"/>
          <p:cNvSpPr>
            <a:spLocks noGrp="1"/>
          </p:cNvSpPr>
          <p:nvPr>
            <p:ph type="sldNum" sz="quarter" idx="10"/>
          </p:nvPr>
        </p:nvSpPr>
        <p:spPr/>
        <p:txBody>
          <a:bodyPr/>
          <a:lstStyle/>
          <a:p>
            <a:fld id="{D495E168-DA5E-4888-8D8A-92B118324C14}" type="slidenum">
              <a:rPr lang="en-US" noProof="0" smtClean="0"/>
              <a:pPr/>
              <a:t>3</a:t>
            </a:fld>
            <a:endParaRPr lang="en-US" noProof="0" dirty="0"/>
          </a:p>
        </p:txBody>
      </p:sp>
      <p:sp>
        <p:nvSpPr>
          <p:cNvPr id="4" name="Footer Placeholder 3"/>
          <p:cNvSpPr>
            <a:spLocks noGrp="1"/>
          </p:cNvSpPr>
          <p:nvPr>
            <p:ph type="ftr" sz="quarter" idx="12"/>
          </p:nvPr>
        </p:nvSpPr>
        <p:spPr/>
        <p:txBody>
          <a:bodyPr/>
          <a:lstStyle/>
          <a:p>
            <a:r>
              <a:rPr lang="en-US" dirty="0" smtClean="0"/>
              <a:t>Worship the Creator God</a:t>
            </a:r>
            <a:endParaRPr lang="en-US" noProof="0" dirty="0"/>
          </a:p>
        </p:txBody>
      </p:sp>
      <p:sp>
        <p:nvSpPr>
          <p:cNvPr id="5" name="Text Placeholder 4"/>
          <p:cNvSpPr>
            <a:spLocks noGrp="1"/>
          </p:cNvSpPr>
          <p:nvPr>
            <p:ph type="body" sz="quarter" idx="13"/>
          </p:nvPr>
        </p:nvSpPr>
        <p:spPr/>
        <p:txBody>
          <a:bodyPr>
            <a:normAutofit/>
          </a:bodyPr>
          <a:lstStyle/>
          <a:p>
            <a:r>
              <a:rPr lang="en-US" sz="4000" dirty="0" smtClean="0"/>
              <a:t>Revelation 14:7</a:t>
            </a:r>
            <a:endParaRPr lang="en-US" sz="4000" dirty="0"/>
          </a:p>
        </p:txBody>
      </p:sp>
      <p:sp>
        <p:nvSpPr>
          <p:cNvPr id="6" name="Text Placeholder 5"/>
          <p:cNvSpPr>
            <a:spLocks noGrp="1"/>
          </p:cNvSpPr>
          <p:nvPr>
            <p:ph type="body" sz="quarter" idx="15"/>
          </p:nvPr>
        </p:nvSpPr>
        <p:spPr>
          <a:xfrm>
            <a:off x="5821280" y="371475"/>
            <a:ext cx="6080208" cy="2603374"/>
          </a:xfrm>
        </p:spPr>
        <p:txBody>
          <a:bodyPr>
            <a:noAutofit/>
          </a:bodyPr>
          <a:lstStyle/>
          <a:p>
            <a:pPr marL="0" indent="0">
              <a:buNone/>
            </a:pPr>
            <a:r>
              <a:rPr lang="en-US" sz="3200" b="1" baseline="30000" dirty="0"/>
              <a:t>7 </a:t>
            </a:r>
            <a:r>
              <a:rPr lang="en-US" sz="3200" dirty="0"/>
              <a:t>Saying with a loud voice, Fear God, and give glory to him; for the hour of his judgment is come: and worship him that made heaven, and earth, and the sea, and the fountains of waters.</a:t>
            </a:r>
            <a:endParaRPr lang="en-US" sz="3200" dirty="0"/>
          </a:p>
        </p:txBody>
      </p:sp>
    </p:spTree>
    <p:extLst>
      <p:ext uri="{BB962C8B-B14F-4D97-AF65-F5344CB8AC3E}">
        <p14:creationId xmlns:p14="http://schemas.microsoft.com/office/powerpoint/2010/main" val="40897564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30</a:t>
            </a:fld>
            <a:endParaRPr lang="en-US" noProof="0" dirty="0"/>
          </a:p>
        </p:txBody>
      </p:sp>
      <p:sp>
        <p:nvSpPr>
          <p:cNvPr id="4" name="Content Placeholder 3"/>
          <p:cNvSpPr>
            <a:spLocks noGrp="1"/>
          </p:cNvSpPr>
          <p:nvPr>
            <p:ph idx="1"/>
          </p:nvPr>
        </p:nvSpPr>
        <p:spPr>
          <a:xfrm>
            <a:off x="838200" y="1825625"/>
            <a:ext cx="6909485" cy="4351338"/>
          </a:xfrm>
        </p:spPr>
        <p:txBody>
          <a:bodyPr>
            <a:noAutofit/>
          </a:bodyPr>
          <a:lstStyle/>
          <a:p>
            <a:pPr marL="0" indent="0">
              <a:buNone/>
            </a:pPr>
            <a:r>
              <a:rPr lang="en-US" sz="3000" dirty="0"/>
              <a:t>Theistic evolution is a feature of religion that is humanistic rather than </a:t>
            </a:r>
            <a:r>
              <a:rPr lang="en-US" sz="3000" dirty="0" err="1"/>
              <a:t>revelational</a:t>
            </a:r>
            <a:r>
              <a:rPr lang="en-US" sz="3000" dirty="0"/>
              <a:t> and God-centered. It must be evaluated on the basis of the evidence supporting the claims for inspiration and authority of Scripture made by Jesus and the Bible writers, and on the compatibility of the presumed evolutionary process with the character and capability of God as presented in the Bible.</a:t>
            </a:r>
          </a:p>
        </p:txBody>
      </p:sp>
      <p:sp>
        <p:nvSpPr>
          <p:cNvPr id="5" name="Title 4"/>
          <p:cNvSpPr>
            <a:spLocks noGrp="1"/>
          </p:cNvSpPr>
          <p:nvPr>
            <p:ph type="title"/>
          </p:nvPr>
        </p:nvSpPr>
        <p:spPr/>
        <p:txBody>
          <a:bodyPr>
            <a:normAutofit fontScale="90000"/>
          </a:bodyPr>
          <a:lstStyle/>
          <a:p>
            <a:r>
              <a:rPr lang="en-US" sz="5400" dirty="0"/>
              <a:t>A Creation Discussion: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46-47</a:t>
            </a:r>
            <a:endParaRPr lang="en-US" dirty="0">
              <a:solidFill>
                <a:schemeClr val="bg2">
                  <a:lumMod val="60000"/>
                  <a:lumOff val="40000"/>
                </a:schemeClr>
              </a:solidFill>
            </a:endParaRPr>
          </a:p>
        </p:txBody>
      </p:sp>
      <p:sp>
        <p:nvSpPr>
          <p:cNvPr id="6" name="Footer Placeholder 2"/>
          <p:cNvSpPr txBox="1">
            <a:spLocks/>
          </p:cNvSpPr>
          <p:nvPr/>
        </p:nvSpPr>
        <p:spPr>
          <a:xfrm>
            <a:off x="990600" y="6270884"/>
            <a:ext cx="3398763" cy="365125"/>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Contrasting Theories</a:t>
            </a:r>
            <a:endParaRPr lang="en-US" dirty="0"/>
          </a:p>
        </p:txBody>
      </p:sp>
      <p:pic>
        <p:nvPicPr>
          <p:cNvPr id="9218" name="Picture 2" descr="theistic evolution | Theistic evolution, Evolution, Beliefs"/>
          <p:cNvPicPr>
            <a:picLocks noChangeAspect="1" noChangeArrowheads="1"/>
          </p:cNvPicPr>
          <p:nvPr/>
        </p:nvPicPr>
        <p:blipFill rotWithShape="1">
          <a:blip r:embed="rId2">
            <a:extLst>
              <a:ext uri="{28A0092B-C50C-407E-A947-70E740481C1C}">
                <a14:useLocalDpi xmlns:a14="http://schemas.microsoft.com/office/drawing/2010/main" val="0"/>
              </a:ext>
            </a:extLst>
          </a:blip>
          <a:srcRect l="4866" t="5190" r="5030"/>
          <a:stretch/>
        </p:blipFill>
        <p:spPr bwMode="auto">
          <a:xfrm>
            <a:off x="7747685" y="1308780"/>
            <a:ext cx="4128629" cy="5430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62608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xmlns="" id="{E1BA9B4B-C586-4B6B-8142-E49AC2D37AD1}"/>
              </a:ext>
            </a:extLst>
          </p:cNvPr>
          <p:cNvSpPr>
            <a:spLocks noGrp="1"/>
          </p:cNvSpPr>
          <p:nvPr>
            <p:ph type="title"/>
          </p:nvPr>
        </p:nvSpPr>
        <p:spPr/>
        <p:txBody>
          <a:bodyPr/>
          <a:lstStyle/>
          <a:p>
            <a:r>
              <a:rPr lang="en-US" sz="4800" dirty="0"/>
              <a:t>A Creation Discussion: </a:t>
            </a:r>
            <a:r>
              <a:rPr lang="en-US" sz="4000" dirty="0">
                <a:solidFill>
                  <a:schemeClr val="bg2">
                    <a:lumMod val="60000"/>
                    <a:lumOff val="40000"/>
                  </a:schemeClr>
                </a:solidFill>
              </a:rPr>
              <a:t>SDABC V. 1 p. 48</a:t>
            </a:r>
            <a:endParaRPr lang="en-US" dirty="0"/>
          </a:p>
        </p:txBody>
      </p:sp>
      <p:sp>
        <p:nvSpPr>
          <p:cNvPr id="5" name="Text Placeholder 4">
            <a:extLst>
              <a:ext uri="{FF2B5EF4-FFF2-40B4-BE49-F238E27FC236}">
                <a16:creationId xmlns:a16="http://schemas.microsoft.com/office/drawing/2014/main" xmlns="" id="{D630E50A-AB9F-4122-B5E0-DE40C6E48307}"/>
              </a:ext>
            </a:extLst>
          </p:cNvPr>
          <p:cNvSpPr>
            <a:spLocks noGrp="1"/>
          </p:cNvSpPr>
          <p:nvPr>
            <p:ph type="body" sz="quarter" idx="16"/>
          </p:nvPr>
        </p:nvSpPr>
        <p:spPr/>
        <p:txBody>
          <a:bodyPr/>
          <a:lstStyle/>
          <a:p>
            <a:pPr algn="l"/>
            <a:r>
              <a:rPr lang="en-US" sz="2800" dirty="0"/>
              <a:t>Since 1860 the literature of the Seventh-day Adventist Church has presented more than one viewpoint concerning creation of the elementary matter from which the physical structure of living organisms is formed.</a:t>
            </a:r>
            <a:endParaRPr lang="en-US" sz="2400" dirty="0"/>
          </a:p>
        </p:txBody>
      </p:sp>
      <p:sp>
        <p:nvSpPr>
          <p:cNvPr id="7" name="Text Placeholder 6">
            <a:extLst>
              <a:ext uri="{FF2B5EF4-FFF2-40B4-BE49-F238E27FC236}">
                <a16:creationId xmlns:a16="http://schemas.microsoft.com/office/drawing/2014/main" xmlns="" id="{3FC3CF09-BAFF-4590-A12C-E378DFF1DA5E}"/>
              </a:ext>
            </a:extLst>
          </p:cNvPr>
          <p:cNvSpPr>
            <a:spLocks noGrp="1"/>
          </p:cNvSpPr>
          <p:nvPr>
            <p:ph type="body" sz="quarter" idx="20"/>
          </p:nvPr>
        </p:nvSpPr>
        <p:spPr>
          <a:xfrm>
            <a:off x="838201" y="3428501"/>
            <a:ext cx="5083628" cy="2333625"/>
          </a:xfrm>
        </p:spPr>
        <p:txBody>
          <a:bodyPr>
            <a:noAutofit/>
          </a:bodyPr>
          <a:lstStyle/>
          <a:p>
            <a:pPr marL="514350" indent="-514350">
              <a:buFont typeface="+mj-lt"/>
              <a:buAutoNum type="arabicPeriod"/>
            </a:pPr>
            <a:r>
              <a:rPr lang="en-US" sz="2800" dirty="0" smtClean="0"/>
              <a:t>Some </a:t>
            </a:r>
            <a:r>
              <a:rPr lang="en-US" sz="2800" dirty="0"/>
              <a:t>scholars and church leaders have taken the position that all elementary matter in our planet came into existence at the beginning of creation week.</a:t>
            </a:r>
            <a:endParaRPr lang="en-US" sz="2800" dirty="0"/>
          </a:p>
        </p:txBody>
      </p:sp>
      <p:sp>
        <p:nvSpPr>
          <p:cNvPr id="8" name="Text Placeholder 7">
            <a:extLst>
              <a:ext uri="{FF2B5EF4-FFF2-40B4-BE49-F238E27FC236}">
                <a16:creationId xmlns:a16="http://schemas.microsoft.com/office/drawing/2014/main" xmlns="" id="{C9E879AA-B873-414B-BC94-C8FF28566266}"/>
              </a:ext>
            </a:extLst>
          </p:cNvPr>
          <p:cNvSpPr>
            <a:spLocks noGrp="1"/>
          </p:cNvSpPr>
          <p:nvPr>
            <p:ph type="body" sz="quarter" idx="21"/>
          </p:nvPr>
        </p:nvSpPr>
        <p:spPr>
          <a:xfrm>
            <a:off x="5821279" y="3320143"/>
            <a:ext cx="5532521" cy="2441983"/>
          </a:xfrm>
        </p:spPr>
        <p:txBody>
          <a:bodyPr>
            <a:noAutofit/>
          </a:bodyPr>
          <a:lstStyle/>
          <a:p>
            <a:pPr marL="514350" indent="-514350">
              <a:buFont typeface="+mj-lt"/>
              <a:buAutoNum type="arabicPeriod" startAt="2"/>
            </a:pPr>
            <a:r>
              <a:rPr lang="en-US" sz="2800" dirty="0"/>
              <a:t>Others have understood the testimony of Scripture to suggest, or at least allow, that the substance of earth and solar system is the result, at least in part, of creative activity before creation week. </a:t>
            </a:r>
            <a:endParaRPr lang="en-US" sz="2800" dirty="0"/>
          </a:p>
        </p:txBody>
      </p:sp>
      <p:sp>
        <p:nvSpPr>
          <p:cNvPr id="3" name="Footer Placeholder 2">
            <a:extLst>
              <a:ext uri="{FF2B5EF4-FFF2-40B4-BE49-F238E27FC236}">
                <a16:creationId xmlns:a16="http://schemas.microsoft.com/office/drawing/2014/main" xmlns="" id="{0CEF9153-8777-40BE-856A-F36D008F5B26}"/>
              </a:ext>
            </a:extLst>
          </p:cNvPr>
          <p:cNvSpPr>
            <a:spLocks noGrp="1"/>
          </p:cNvSpPr>
          <p:nvPr>
            <p:ph type="ftr" sz="quarter" idx="12"/>
          </p:nvPr>
        </p:nvSpPr>
        <p:spPr/>
        <p:txBody>
          <a:bodyPr/>
          <a:lstStyle/>
          <a:p>
            <a:r>
              <a:rPr lang="en-US" dirty="0" smtClean="0"/>
              <a:t>The Origin of Elementary Matter</a:t>
            </a:r>
            <a:endParaRPr lang="en-US" dirty="0"/>
          </a:p>
        </p:txBody>
      </p:sp>
      <p:sp>
        <p:nvSpPr>
          <p:cNvPr id="2" name="Slide Number Placeholder 1">
            <a:extLst>
              <a:ext uri="{FF2B5EF4-FFF2-40B4-BE49-F238E27FC236}">
                <a16:creationId xmlns:a16="http://schemas.microsoft.com/office/drawing/2014/main" xmlns="" id="{4132B1B3-C6FB-4075-BF96-89BEEBC1E9E3}"/>
              </a:ext>
            </a:extLst>
          </p:cNvPr>
          <p:cNvSpPr>
            <a:spLocks noGrp="1"/>
          </p:cNvSpPr>
          <p:nvPr>
            <p:ph type="sldNum" sz="quarter" idx="10"/>
          </p:nvPr>
        </p:nvSpPr>
        <p:spPr/>
        <p:txBody>
          <a:bodyPr/>
          <a:lstStyle/>
          <a:p>
            <a:fld id="{D495E168-DA5E-4888-8D8A-92B118324C14}" type="slidenum">
              <a:rPr lang="en-US" smtClean="0"/>
              <a:pPr/>
              <a:t>31</a:t>
            </a:fld>
            <a:endParaRPr lang="en-US" dirty="0"/>
          </a:p>
        </p:txBody>
      </p:sp>
    </p:spTree>
    <p:extLst>
      <p:ext uri="{BB962C8B-B14F-4D97-AF65-F5344CB8AC3E}">
        <p14:creationId xmlns:p14="http://schemas.microsoft.com/office/powerpoint/2010/main" val="187680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EDADF0-23DD-491B-8755-2E19692F9B18}"/>
              </a:ext>
            </a:extLst>
          </p:cNvPr>
          <p:cNvSpPr>
            <a:spLocks noGrp="1"/>
          </p:cNvSpPr>
          <p:nvPr>
            <p:ph type="title"/>
          </p:nvPr>
        </p:nvSpPr>
        <p:spPr>
          <a:xfrm>
            <a:off x="838200" y="3565133"/>
            <a:ext cx="10515600" cy="1198541"/>
          </a:xfrm>
        </p:spPr>
        <p:txBody>
          <a:bodyPr>
            <a:normAutofit fontScale="90000"/>
          </a:bodyPr>
          <a:lstStyle/>
          <a:p>
            <a:r>
              <a:rPr lang="en-US" dirty="0" smtClean="0"/>
              <a:t>Assuming pre-existing matter, where did life start?  How did things begin to live and die?  </a:t>
            </a:r>
            <a:endParaRPr lang="en-US" dirty="0"/>
          </a:p>
        </p:txBody>
      </p:sp>
      <p:sp>
        <p:nvSpPr>
          <p:cNvPr id="3" name="Slide Number Placeholder 2">
            <a:extLst>
              <a:ext uri="{FF2B5EF4-FFF2-40B4-BE49-F238E27FC236}">
                <a16:creationId xmlns:a16="http://schemas.microsoft.com/office/drawing/2014/main" xmlns="" id="{73E7209B-EA97-4E46-B935-409525612C95}"/>
              </a:ext>
            </a:extLst>
          </p:cNvPr>
          <p:cNvSpPr>
            <a:spLocks noGrp="1"/>
          </p:cNvSpPr>
          <p:nvPr>
            <p:ph type="sldNum" sz="quarter" idx="10"/>
          </p:nvPr>
        </p:nvSpPr>
        <p:spPr/>
        <p:txBody>
          <a:bodyPr/>
          <a:lstStyle/>
          <a:p>
            <a:fld id="{D495E168-DA5E-4888-8D8A-92B118324C14}" type="slidenum">
              <a:rPr lang="en-US" smtClean="0"/>
              <a:pPr/>
              <a:t>32</a:t>
            </a:fld>
            <a:endParaRPr lang="en-US" dirty="0"/>
          </a:p>
        </p:txBody>
      </p:sp>
      <p:sp>
        <p:nvSpPr>
          <p:cNvPr id="5" name="Text Placeholder 4">
            <a:extLst>
              <a:ext uri="{FF2B5EF4-FFF2-40B4-BE49-F238E27FC236}">
                <a16:creationId xmlns:a16="http://schemas.microsoft.com/office/drawing/2014/main" xmlns="" id="{171A006E-2552-45AA-81E6-9D6D26A503C2}"/>
              </a:ext>
            </a:extLst>
          </p:cNvPr>
          <p:cNvSpPr>
            <a:spLocks noGrp="1"/>
          </p:cNvSpPr>
          <p:nvPr>
            <p:ph type="body" sz="quarter" idx="1"/>
          </p:nvPr>
        </p:nvSpPr>
        <p:spPr/>
        <p:txBody>
          <a:bodyPr/>
          <a:lstStyle/>
          <a:p>
            <a:r>
              <a:rPr lang="en-US" dirty="0" smtClean="0"/>
              <a:t>The Science of Life</a:t>
            </a:r>
            <a:endParaRPr lang="en-US" dirty="0"/>
          </a:p>
        </p:txBody>
      </p:sp>
    </p:spTree>
    <p:extLst>
      <p:ext uri="{BB962C8B-B14F-4D97-AF65-F5344CB8AC3E}">
        <p14:creationId xmlns:p14="http://schemas.microsoft.com/office/powerpoint/2010/main" val="18270539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33</a:t>
            </a:fld>
            <a:endParaRPr lang="en-US" noProof="0" dirty="0"/>
          </a:p>
        </p:txBody>
      </p:sp>
      <p:sp>
        <p:nvSpPr>
          <p:cNvPr id="4" name="Content Placeholder 3"/>
          <p:cNvSpPr>
            <a:spLocks noGrp="1"/>
          </p:cNvSpPr>
          <p:nvPr>
            <p:ph idx="1"/>
          </p:nvPr>
        </p:nvSpPr>
        <p:spPr>
          <a:xfrm>
            <a:off x="838201" y="1825625"/>
            <a:ext cx="6180438" cy="4351338"/>
          </a:xfrm>
        </p:spPr>
        <p:txBody>
          <a:bodyPr>
            <a:noAutofit/>
          </a:bodyPr>
          <a:lstStyle/>
          <a:p>
            <a:pPr marL="0" indent="0">
              <a:buNone/>
            </a:pPr>
            <a:r>
              <a:rPr lang="en-US" sz="3200" dirty="0"/>
              <a:t>A common evolutionist model for the origin of life begins with chemical evolution. Chemical evolution requires sequences of spontaneous chemical reactions that convert simple molecules, each containing only a few atoms, into giant compounds of thousands of atoms.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48-49</a:t>
            </a:r>
            <a:endParaRPr lang="en-US" sz="4400" dirty="0">
              <a:solidFill>
                <a:schemeClr val="bg2">
                  <a:lumMod val="60000"/>
                  <a:lumOff val="40000"/>
                </a:schemeClr>
              </a:solidFill>
            </a:endParaRPr>
          </a:p>
        </p:txBody>
      </p:sp>
      <p:sp>
        <p:nvSpPr>
          <p:cNvPr id="6" name="Footer Placeholder 2"/>
          <p:cNvSpPr txBox="1">
            <a:spLocks/>
          </p:cNvSpPr>
          <p:nvPr/>
        </p:nvSpPr>
        <p:spPr>
          <a:xfrm>
            <a:off x="990600" y="6270884"/>
            <a:ext cx="3398763" cy="365125"/>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THE TESTIMONY OF BIOCHEMISTRY</a:t>
            </a:r>
            <a:endParaRPr lang="en-US" dirty="0"/>
          </a:p>
        </p:txBody>
      </p:sp>
      <p:pic>
        <p:nvPicPr>
          <p:cNvPr id="10242" name="Picture 2" descr="Chemists develop 'nanoreactor' for discovering new chemical reac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9772" y="2021568"/>
            <a:ext cx="4768396" cy="37523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9466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34</a:t>
            </a:fld>
            <a:endParaRPr lang="en-US" noProof="0" dirty="0"/>
          </a:p>
        </p:txBody>
      </p:sp>
      <p:sp>
        <p:nvSpPr>
          <p:cNvPr id="4" name="Content Placeholder 3"/>
          <p:cNvSpPr>
            <a:spLocks noGrp="1"/>
          </p:cNvSpPr>
          <p:nvPr>
            <p:ph idx="1"/>
          </p:nvPr>
        </p:nvSpPr>
        <p:spPr>
          <a:xfrm>
            <a:off x="838201" y="1825625"/>
            <a:ext cx="4571999" cy="4351338"/>
          </a:xfrm>
        </p:spPr>
        <p:txBody>
          <a:bodyPr>
            <a:noAutofit/>
          </a:bodyPr>
          <a:lstStyle/>
          <a:p>
            <a:pPr marL="0" indent="0">
              <a:buNone/>
            </a:pPr>
            <a:r>
              <a:rPr lang="en-US" sz="3200" dirty="0"/>
              <a:t>These compounds are then organized into simple cells according to the following scenario: </a:t>
            </a:r>
            <a:endParaRPr lang="en-US" sz="3200" dirty="0" smtClean="0"/>
          </a:p>
          <a:p>
            <a:pPr marL="0" indent="0">
              <a:buNone/>
            </a:pPr>
            <a:r>
              <a:rPr lang="en-US" sz="3200" dirty="0" smtClean="0"/>
              <a:t>(</a:t>
            </a:r>
            <a:r>
              <a:rPr lang="en-US" sz="3200" dirty="0"/>
              <a:t>a) the </a:t>
            </a:r>
            <a:r>
              <a:rPr lang="en-US" sz="3200" dirty="0" smtClean="0"/>
              <a:t>formation </a:t>
            </a:r>
            <a:r>
              <a:rPr lang="en-US" sz="3200" dirty="0"/>
              <a:t>of </a:t>
            </a:r>
            <a:r>
              <a:rPr lang="en-US" sz="3200" dirty="0" err="1"/>
              <a:t>biomonomers</a:t>
            </a:r>
            <a:r>
              <a:rPr lang="en-US" sz="3200" dirty="0"/>
              <a:t> such as amino acids and mononucleotides;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48-49</a:t>
            </a:r>
            <a:endParaRPr lang="en-US" sz="4400" dirty="0">
              <a:solidFill>
                <a:schemeClr val="bg2">
                  <a:lumMod val="60000"/>
                  <a:lumOff val="40000"/>
                </a:schemeClr>
              </a:solidFill>
            </a:endParaRPr>
          </a:p>
        </p:txBody>
      </p:sp>
      <p:sp>
        <p:nvSpPr>
          <p:cNvPr id="6" name="Footer Placeholder 2"/>
          <p:cNvSpPr txBox="1">
            <a:spLocks/>
          </p:cNvSpPr>
          <p:nvPr/>
        </p:nvSpPr>
        <p:spPr>
          <a:xfrm>
            <a:off x="990600" y="6270884"/>
            <a:ext cx="3398763" cy="365125"/>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THE TESTIMONY OF BIOCHEMISTRY</a:t>
            </a:r>
            <a:endParaRPr lang="en-US" dirty="0"/>
          </a:p>
        </p:txBody>
      </p:sp>
      <p:pic>
        <p:nvPicPr>
          <p:cNvPr id="19458" name="Picture 2" descr="Life | Free Full-Text | Simple Organics and Biomonomers Identified i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1279" y="2112298"/>
            <a:ext cx="5940867" cy="3584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698066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35</a:t>
            </a:fld>
            <a:endParaRPr lang="en-US" noProof="0" dirty="0"/>
          </a:p>
        </p:txBody>
      </p:sp>
      <p:sp>
        <p:nvSpPr>
          <p:cNvPr id="4" name="Content Placeholder 3"/>
          <p:cNvSpPr>
            <a:spLocks noGrp="1"/>
          </p:cNvSpPr>
          <p:nvPr>
            <p:ph idx="1"/>
          </p:nvPr>
        </p:nvSpPr>
        <p:spPr>
          <a:xfrm>
            <a:off x="838201" y="1825625"/>
            <a:ext cx="2987039" cy="4351338"/>
          </a:xfrm>
        </p:spPr>
        <p:txBody>
          <a:bodyPr>
            <a:noAutofit/>
          </a:bodyPr>
          <a:lstStyle/>
          <a:p>
            <a:pPr marL="0" indent="0">
              <a:buNone/>
            </a:pPr>
            <a:r>
              <a:rPr lang="en-US" sz="3200" dirty="0" smtClean="0"/>
              <a:t>(b) </a:t>
            </a:r>
            <a:r>
              <a:rPr lang="en-US" sz="3200" dirty="0"/>
              <a:t>the condensation of these building-block-type molecules into polymers such as proteins and nucleic acids;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48-49</a:t>
            </a:r>
            <a:endParaRPr lang="en-US" sz="4400" dirty="0">
              <a:solidFill>
                <a:schemeClr val="bg2">
                  <a:lumMod val="60000"/>
                  <a:lumOff val="40000"/>
                </a:schemeClr>
              </a:solidFill>
            </a:endParaRPr>
          </a:p>
        </p:txBody>
      </p:sp>
      <p:sp>
        <p:nvSpPr>
          <p:cNvPr id="6" name="Footer Placeholder 2"/>
          <p:cNvSpPr txBox="1">
            <a:spLocks/>
          </p:cNvSpPr>
          <p:nvPr/>
        </p:nvSpPr>
        <p:spPr>
          <a:xfrm>
            <a:off x="990600" y="6270884"/>
            <a:ext cx="3398763" cy="365125"/>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THE TESTIMONY OF BIOCHEMISTRY</a:t>
            </a:r>
            <a:endParaRPr lang="en-US" dirty="0"/>
          </a:p>
        </p:txBody>
      </p:sp>
      <p:pic>
        <p:nvPicPr>
          <p:cNvPr id="18434" name="Picture 2" descr="Proteins | Microbi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9295" y="2005411"/>
            <a:ext cx="6834505" cy="3950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808018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36</a:t>
            </a:fld>
            <a:endParaRPr lang="en-US" noProof="0" dirty="0"/>
          </a:p>
        </p:txBody>
      </p:sp>
      <p:sp>
        <p:nvSpPr>
          <p:cNvPr id="4" name="Content Placeholder 3"/>
          <p:cNvSpPr>
            <a:spLocks noGrp="1"/>
          </p:cNvSpPr>
          <p:nvPr>
            <p:ph idx="1"/>
          </p:nvPr>
        </p:nvSpPr>
        <p:spPr>
          <a:xfrm>
            <a:off x="838201" y="1825625"/>
            <a:ext cx="3444239" cy="4351338"/>
          </a:xfrm>
        </p:spPr>
        <p:txBody>
          <a:bodyPr>
            <a:noAutofit/>
          </a:bodyPr>
          <a:lstStyle/>
          <a:p>
            <a:pPr marL="0" indent="0">
              <a:buNone/>
            </a:pPr>
            <a:r>
              <a:rPr lang="en-US" sz="3200" dirty="0" smtClean="0"/>
              <a:t>(</a:t>
            </a:r>
            <a:r>
              <a:rPr lang="en-US" sz="3200" dirty="0"/>
              <a:t>c) self-assembly of biopolymers into supramolecular complexes such as ribosomes and membranes; </a:t>
            </a:r>
            <a:endParaRPr lang="en-US" sz="3200" dirty="0" smtClean="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48-49</a:t>
            </a:r>
            <a:endParaRPr lang="en-US" sz="4400" dirty="0">
              <a:solidFill>
                <a:schemeClr val="bg2">
                  <a:lumMod val="60000"/>
                  <a:lumOff val="40000"/>
                </a:schemeClr>
              </a:solidFill>
            </a:endParaRPr>
          </a:p>
        </p:txBody>
      </p:sp>
      <p:sp>
        <p:nvSpPr>
          <p:cNvPr id="6" name="Footer Placeholder 2"/>
          <p:cNvSpPr txBox="1">
            <a:spLocks/>
          </p:cNvSpPr>
          <p:nvPr/>
        </p:nvSpPr>
        <p:spPr>
          <a:xfrm>
            <a:off x="990600" y="6270884"/>
            <a:ext cx="3398763" cy="365125"/>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THE TESTIMONY OF BIOCHEMISTRY</a:t>
            </a:r>
            <a:endParaRPr lang="en-US" dirty="0"/>
          </a:p>
        </p:txBody>
      </p:sp>
      <p:pic>
        <p:nvPicPr>
          <p:cNvPr id="20482" name="Picture 2" descr="Ribosome Definition and Examples - Biology Online Dictiona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41520" y="1914191"/>
            <a:ext cx="7093585" cy="39807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644714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37</a:t>
            </a:fld>
            <a:endParaRPr lang="en-US" noProof="0" dirty="0"/>
          </a:p>
        </p:txBody>
      </p:sp>
      <p:sp>
        <p:nvSpPr>
          <p:cNvPr id="4" name="Content Placeholder 3"/>
          <p:cNvSpPr>
            <a:spLocks noGrp="1"/>
          </p:cNvSpPr>
          <p:nvPr>
            <p:ph idx="1"/>
          </p:nvPr>
        </p:nvSpPr>
        <p:spPr>
          <a:xfrm>
            <a:off x="838201" y="1825625"/>
            <a:ext cx="3032759" cy="4351338"/>
          </a:xfrm>
        </p:spPr>
        <p:txBody>
          <a:bodyPr>
            <a:noAutofit/>
          </a:bodyPr>
          <a:lstStyle/>
          <a:p>
            <a:pPr marL="0" indent="0">
              <a:buNone/>
            </a:pPr>
            <a:r>
              <a:rPr lang="en-US" sz="3200" dirty="0" smtClean="0"/>
              <a:t>(</a:t>
            </a:r>
            <a:r>
              <a:rPr lang="en-US" sz="3200" dirty="0"/>
              <a:t>d) the organization of these complexes into organelles such as nuclei, endoplasmic reticula, and mitochondria; and </a:t>
            </a:r>
            <a:endParaRPr lang="en-US" sz="3200" dirty="0" smtClean="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48-49</a:t>
            </a:r>
            <a:endParaRPr lang="en-US" sz="4400" dirty="0">
              <a:solidFill>
                <a:schemeClr val="bg2">
                  <a:lumMod val="60000"/>
                  <a:lumOff val="40000"/>
                </a:schemeClr>
              </a:solidFill>
            </a:endParaRPr>
          </a:p>
        </p:txBody>
      </p:sp>
      <p:sp>
        <p:nvSpPr>
          <p:cNvPr id="6" name="Footer Placeholder 2"/>
          <p:cNvSpPr txBox="1">
            <a:spLocks/>
          </p:cNvSpPr>
          <p:nvPr/>
        </p:nvSpPr>
        <p:spPr>
          <a:xfrm>
            <a:off x="990600" y="6270884"/>
            <a:ext cx="3398763" cy="365125"/>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THE TESTIMONY OF BIOCHEMISTRY</a:t>
            </a:r>
            <a:endParaRPr lang="en-US" dirty="0"/>
          </a:p>
        </p:txBody>
      </p:sp>
      <p:pic>
        <p:nvPicPr>
          <p:cNvPr id="21508" name="Picture 4" descr="Cell Structures and Organelles | AAT Bioque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0960" y="1825625"/>
            <a:ext cx="8068945" cy="43068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85494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38</a:t>
            </a:fld>
            <a:endParaRPr lang="en-US" noProof="0" dirty="0"/>
          </a:p>
        </p:txBody>
      </p:sp>
      <p:sp>
        <p:nvSpPr>
          <p:cNvPr id="4" name="Content Placeholder 3"/>
          <p:cNvSpPr>
            <a:spLocks noGrp="1"/>
          </p:cNvSpPr>
          <p:nvPr>
            <p:ph idx="1"/>
          </p:nvPr>
        </p:nvSpPr>
        <p:spPr>
          <a:xfrm>
            <a:off x="838201" y="1825625"/>
            <a:ext cx="2042159" cy="4351338"/>
          </a:xfrm>
        </p:spPr>
        <p:txBody>
          <a:bodyPr>
            <a:noAutofit/>
          </a:bodyPr>
          <a:lstStyle/>
          <a:p>
            <a:pPr marL="0" indent="0">
              <a:buNone/>
            </a:pPr>
            <a:r>
              <a:rPr lang="en-US" sz="3200" dirty="0" smtClean="0"/>
              <a:t>(e) </a:t>
            </a:r>
            <a:r>
              <a:rPr lang="en-US" sz="3200" dirty="0"/>
              <a:t>the formation of a simple cell by the assembly of these organelles</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48-49</a:t>
            </a:r>
            <a:endParaRPr lang="en-US" sz="4400" dirty="0">
              <a:solidFill>
                <a:schemeClr val="bg2">
                  <a:lumMod val="60000"/>
                  <a:lumOff val="40000"/>
                </a:schemeClr>
              </a:solidFill>
            </a:endParaRPr>
          </a:p>
        </p:txBody>
      </p:sp>
      <p:sp>
        <p:nvSpPr>
          <p:cNvPr id="6" name="Footer Placeholder 2"/>
          <p:cNvSpPr txBox="1">
            <a:spLocks/>
          </p:cNvSpPr>
          <p:nvPr/>
        </p:nvSpPr>
        <p:spPr>
          <a:xfrm>
            <a:off x="990600" y="6270884"/>
            <a:ext cx="3398763" cy="365125"/>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THE TESTIMONY OF BIOCHEMISTRY</a:t>
            </a:r>
            <a:endParaRPr lang="en-US" dirty="0"/>
          </a:p>
        </p:txBody>
      </p:sp>
      <p:pic>
        <p:nvPicPr>
          <p:cNvPr id="22530" name="Picture 2" descr="Cell - Basic Structure - Learn Eas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4680" y="1825625"/>
            <a:ext cx="8663305" cy="4185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06044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p:txBody>
          <a:bodyPr/>
          <a:lstStyle/>
          <a:p>
            <a:r>
              <a:rPr lang="en-US" dirty="0" smtClean="0"/>
              <a:t>STEPS TO LIFE:  </a:t>
            </a:r>
            <a:endParaRPr lang="en-US" dirty="0"/>
          </a:p>
        </p:txBody>
      </p:sp>
      <p:sp>
        <p:nvSpPr>
          <p:cNvPr id="5" name="Text Placeholder 4">
            <a:extLst>
              <a:ext uri="{FF2B5EF4-FFF2-40B4-BE49-F238E27FC236}">
                <a16:creationId xmlns:a16="http://schemas.microsoft.com/office/drawing/2014/main" xmlns="" id="{099A8D28-D968-408D-AA5E-1B16F071D7DF}"/>
              </a:ext>
            </a:extLst>
          </p:cNvPr>
          <p:cNvSpPr>
            <a:spLocks noGrp="1"/>
          </p:cNvSpPr>
          <p:nvPr>
            <p:ph type="body" sz="quarter" idx="13"/>
          </p:nvPr>
        </p:nvSpPr>
        <p:spPr>
          <a:xfrm>
            <a:off x="841248" y="2136036"/>
            <a:ext cx="5285914" cy="534655"/>
          </a:xfrm>
        </p:spPr>
        <p:txBody>
          <a:bodyPr/>
          <a:lstStyle/>
          <a:p>
            <a:r>
              <a:rPr lang="en-US" dirty="0" smtClean="0"/>
              <a:t>It all has to come together…</a:t>
            </a:r>
            <a:endParaRPr lang="en-US"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38199" y="2670691"/>
            <a:ext cx="5823858" cy="3447793"/>
          </a:xfrm>
        </p:spPr>
        <p:txBody>
          <a:bodyPr>
            <a:normAutofit fontScale="92500" lnSpcReduction="10000"/>
          </a:bodyPr>
          <a:lstStyle/>
          <a:p>
            <a:pPr marL="342900" indent="-342900">
              <a:buFont typeface="+mj-lt"/>
              <a:buAutoNum type="alphaLcParenR"/>
            </a:pPr>
            <a:r>
              <a:rPr lang="en-US" sz="3200" dirty="0" smtClean="0"/>
              <a:t>The </a:t>
            </a:r>
            <a:r>
              <a:rPr lang="en-US" sz="3200" dirty="0"/>
              <a:t>formation of </a:t>
            </a:r>
            <a:r>
              <a:rPr lang="en-US" sz="3200" dirty="0" smtClean="0"/>
              <a:t>BIOMONOMERS (amino acids)</a:t>
            </a:r>
          </a:p>
          <a:p>
            <a:pPr marL="342900" indent="-342900">
              <a:buFont typeface="+mj-lt"/>
              <a:buAutoNum type="alphaLcParenR"/>
            </a:pPr>
            <a:r>
              <a:rPr lang="en-US" sz="3200" dirty="0" smtClean="0"/>
              <a:t>Combination into POLYMERS (proteins)</a:t>
            </a:r>
          </a:p>
          <a:p>
            <a:pPr marL="342900" indent="-342900">
              <a:buFont typeface="+mj-lt"/>
              <a:buAutoNum type="alphaLcParenR"/>
            </a:pPr>
            <a:r>
              <a:rPr lang="en-US" sz="3200" dirty="0" smtClean="0"/>
              <a:t>Assembly into SUPRAMOLECULAR COMPLEXES</a:t>
            </a:r>
          </a:p>
          <a:p>
            <a:pPr marL="342900" indent="-342900">
              <a:buFont typeface="+mj-lt"/>
              <a:buAutoNum type="alphaLcParenR"/>
            </a:pPr>
            <a:r>
              <a:rPr lang="en-US" sz="3200" dirty="0" smtClean="0"/>
              <a:t>Organization into ORGANELLES</a:t>
            </a:r>
          </a:p>
          <a:p>
            <a:pPr marL="342900" indent="-342900">
              <a:buFont typeface="+mj-lt"/>
              <a:buAutoNum type="alphaLcParenR"/>
            </a:pPr>
            <a:r>
              <a:rPr lang="en-US" sz="3200" dirty="0" smtClean="0"/>
              <a:t>Formation of CELLS</a:t>
            </a:r>
          </a:p>
          <a:p>
            <a:pPr marL="342900" indent="-342900">
              <a:buFont typeface="+mj-lt"/>
              <a:buAutoNum type="alphaLcParenR"/>
            </a:pPr>
            <a:endParaRPr lang="en-US" sz="2400" dirty="0"/>
          </a:p>
          <a:p>
            <a:endParaRPr lang="en-US" dirty="0"/>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39</a:t>
            </a:fld>
            <a:endParaRPr lang="en-US" dirty="0"/>
          </a:p>
        </p:txBody>
      </p:sp>
    </p:spTree>
    <p:extLst>
      <p:ext uri="{BB962C8B-B14F-4D97-AF65-F5344CB8AC3E}">
        <p14:creationId xmlns:p14="http://schemas.microsoft.com/office/powerpoint/2010/main" val="12616020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VERSE</a:t>
            </a:r>
            <a:endParaRPr lang="en-US" dirty="0"/>
          </a:p>
        </p:txBody>
      </p:sp>
      <p:sp>
        <p:nvSpPr>
          <p:cNvPr id="3" name="Slide Number Placeholder 2"/>
          <p:cNvSpPr>
            <a:spLocks noGrp="1"/>
          </p:cNvSpPr>
          <p:nvPr>
            <p:ph type="sldNum" sz="quarter" idx="10"/>
          </p:nvPr>
        </p:nvSpPr>
        <p:spPr/>
        <p:txBody>
          <a:bodyPr/>
          <a:lstStyle/>
          <a:p>
            <a:fld id="{D495E168-DA5E-4888-8D8A-92B118324C14}" type="slidenum">
              <a:rPr lang="en-US" noProof="0" smtClean="0"/>
              <a:pPr/>
              <a:t>4</a:t>
            </a:fld>
            <a:endParaRPr lang="en-US" noProof="0" dirty="0"/>
          </a:p>
        </p:txBody>
      </p:sp>
      <p:sp>
        <p:nvSpPr>
          <p:cNvPr id="4" name="Footer Placeholder 3"/>
          <p:cNvSpPr>
            <a:spLocks noGrp="1"/>
          </p:cNvSpPr>
          <p:nvPr>
            <p:ph type="ftr" sz="quarter" idx="12"/>
          </p:nvPr>
        </p:nvSpPr>
        <p:spPr/>
        <p:txBody>
          <a:bodyPr/>
          <a:lstStyle/>
          <a:p>
            <a:r>
              <a:rPr lang="en-US" dirty="0" smtClean="0"/>
              <a:t>Worship the Creator God</a:t>
            </a:r>
            <a:endParaRPr lang="en-US" noProof="0" dirty="0"/>
          </a:p>
        </p:txBody>
      </p:sp>
      <p:sp>
        <p:nvSpPr>
          <p:cNvPr id="5" name="Text Placeholder 4"/>
          <p:cNvSpPr>
            <a:spLocks noGrp="1"/>
          </p:cNvSpPr>
          <p:nvPr>
            <p:ph type="body" sz="quarter" idx="13"/>
          </p:nvPr>
        </p:nvSpPr>
        <p:spPr/>
        <p:txBody>
          <a:bodyPr>
            <a:normAutofit/>
          </a:bodyPr>
          <a:lstStyle/>
          <a:p>
            <a:r>
              <a:rPr lang="en-US" sz="4000" dirty="0" smtClean="0"/>
              <a:t>Revelation 14:7</a:t>
            </a:r>
            <a:endParaRPr lang="en-US" sz="4000" dirty="0"/>
          </a:p>
        </p:txBody>
      </p:sp>
      <p:sp>
        <p:nvSpPr>
          <p:cNvPr id="6" name="Text Placeholder 5"/>
          <p:cNvSpPr>
            <a:spLocks noGrp="1"/>
          </p:cNvSpPr>
          <p:nvPr>
            <p:ph type="body" sz="quarter" idx="15"/>
          </p:nvPr>
        </p:nvSpPr>
        <p:spPr>
          <a:xfrm>
            <a:off x="5821280" y="371475"/>
            <a:ext cx="6080208" cy="2603374"/>
          </a:xfrm>
        </p:spPr>
        <p:txBody>
          <a:bodyPr>
            <a:noAutofit/>
          </a:bodyPr>
          <a:lstStyle/>
          <a:p>
            <a:pPr marL="0" indent="0">
              <a:buNone/>
            </a:pPr>
            <a:r>
              <a:rPr lang="en-US" sz="3200" b="1" baseline="30000" dirty="0"/>
              <a:t>7 </a:t>
            </a:r>
            <a:r>
              <a:rPr lang="en-US" sz="3200" dirty="0"/>
              <a:t>Saying with a loud voice, Fear God, and </a:t>
            </a:r>
            <a:r>
              <a:rPr lang="en-US" sz="3200" dirty="0">
                <a:solidFill>
                  <a:schemeClr val="bg2">
                    <a:lumMod val="60000"/>
                    <a:lumOff val="40000"/>
                  </a:schemeClr>
                </a:solidFill>
              </a:rPr>
              <a:t>give glory to him</a:t>
            </a:r>
            <a:r>
              <a:rPr lang="en-US" sz="3200" dirty="0"/>
              <a:t>; for the hour of his judgment is come: and </a:t>
            </a:r>
            <a:r>
              <a:rPr lang="en-US" sz="3200" dirty="0">
                <a:solidFill>
                  <a:schemeClr val="bg2">
                    <a:lumMod val="60000"/>
                    <a:lumOff val="40000"/>
                  </a:schemeClr>
                </a:solidFill>
              </a:rPr>
              <a:t>worship him that made heaven, and earth, and the sea, and the fountains of waters.</a:t>
            </a:r>
            <a:endParaRPr lang="en-US" sz="3200" dirty="0">
              <a:solidFill>
                <a:schemeClr val="bg2">
                  <a:lumMod val="60000"/>
                  <a:lumOff val="40000"/>
                </a:schemeClr>
              </a:solidFill>
            </a:endParaRPr>
          </a:p>
        </p:txBody>
      </p:sp>
    </p:spTree>
    <p:extLst>
      <p:ext uri="{BB962C8B-B14F-4D97-AF65-F5344CB8AC3E}">
        <p14:creationId xmlns:p14="http://schemas.microsoft.com/office/powerpoint/2010/main" val="30582639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EDADF0-23DD-491B-8755-2E19692F9B18}"/>
              </a:ext>
            </a:extLst>
          </p:cNvPr>
          <p:cNvSpPr>
            <a:spLocks noGrp="1"/>
          </p:cNvSpPr>
          <p:nvPr>
            <p:ph type="title"/>
          </p:nvPr>
        </p:nvSpPr>
        <p:spPr>
          <a:xfrm>
            <a:off x="838200" y="3565133"/>
            <a:ext cx="10515600" cy="1198541"/>
          </a:xfrm>
        </p:spPr>
        <p:txBody>
          <a:bodyPr>
            <a:normAutofit fontScale="90000"/>
          </a:bodyPr>
          <a:lstStyle/>
          <a:p>
            <a:r>
              <a:rPr lang="en-US" dirty="0" smtClean="0"/>
              <a:t>The Formation of </a:t>
            </a:r>
            <a:r>
              <a:rPr lang="en-US" dirty="0" err="1" smtClean="0"/>
              <a:t>Biomonomers</a:t>
            </a:r>
            <a:r>
              <a:rPr lang="en-US" dirty="0" smtClean="0"/>
              <a:t/>
            </a:r>
            <a:br>
              <a:rPr lang="en-US" dirty="0" smtClean="0"/>
            </a:br>
            <a:r>
              <a:rPr lang="en-US" dirty="0" smtClean="0"/>
              <a:t>(Specifically,  Amino Acids)</a:t>
            </a:r>
            <a:endParaRPr lang="en-US" dirty="0"/>
          </a:p>
        </p:txBody>
      </p:sp>
      <p:sp>
        <p:nvSpPr>
          <p:cNvPr id="3" name="Slide Number Placeholder 2">
            <a:extLst>
              <a:ext uri="{FF2B5EF4-FFF2-40B4-BE49-F238E27FC236}">
                <a16:creationId xmlns:a16="http://schemas.microsoft.com/office/drawing/2014/main" xmlns="" id="{73E7209B-EA97-4E46-B935-409525612C95}"/>
              </a:ext>
            </a:extLst>
          </p:cNvPr>
          <p:cNvSpPr>
            <a:spLocks noGrp="1"/>
          </p:cNvSpPr>
          <p:nvPr>
            <p:ph type="sldNum" sz="quarter" idx="10"/>
          </p:nvPr>
        </p:nvSpPr>
        <p:spPr/>
        <p:txBody>
          <a:bodyPr/>
          <a:lstStyle/>
          <a:p>
            <a:fld id="{D495E168-DA5E-4888-8D8A-92B118324C14}" type="slidenum">
              <a:rPr lang="en-US" smtClean="0"/>
              <a:pPr/>
              <a:t>40</a:t>
            </a:fld>
            <a:endParaRPr lang="en-US" dirty="0"/>
          </a:p>
        </p:txBody>
      </p:sp>
      <p:sp>
        <p:nvSpPr>
          <p:cNvPr id="5" name="Text Placeholder 4">
            <a:extLst>
              <a:ext uri="{FF2B5EF4-FFF2-40B4-BE49-F238E27FC236}">
                <a16:creationId xmlns:a16="http://schemas.microsoft.com/office/drawing/2014/main" xmlns="" id="{171A006E-2552-45AA-81E6-9D6D26A503C2}"/>
              </a:ext>
            </a:extLst>
          </p:cNvPr>
          <p:cNvSpPr>
            <a:spLocks noGrp="1"/>
          </p:cNvSpPr>
          <p:nvPr>
            <p:ph type="body" sz="quarter" idx="1"/>
          </p:nvPr>
        </p:nvSpPr>
        <p:spPr/>
        <p:txBody>
          <a:bodyPr/>
          <a:lstStyle/>
          <a:p>
            <a:r>
              <a:rPr lang="en-US" dirty="0" smtClean="0"/>
              <a:t>The Science of Life (a)</a:t>
            </a:r>
            <a:endParaRPr lang="en-US" dirty="0"/>
          </a:p>
        </p:txBody>
      </p:sp>
    </p:spTree>
    <p:extLst>
      <p:ext uri="{BB962C8B-B14F-4D97-AF65-F5344CB8AC3E}">
        <p14:creationId xmlns:p14="http://schemas.microsoft.com/office/powerpoint/2010/main" val="1227580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41</a:t>
            </a:fld>
            <a:endParaRPr lang="en-US" noProof="0" dirty="0"/>
          </a:p>
        </p:txBody>
      </p:sp>
      <p:sp>
        <p:nvSpPr>
          <p:cNvPr id="4" name="Content Placeholder 3"/>
          <p:cNvSpPr>
            <a:spLocks noGrp="1"/>
          </p:cNvSpPr>
          <p:nvPr>
            <p:ph idx="1"/>
          </p:nvPr>
        </p:nvSpPr>
        <p:spPr>
          <a:xfrm>
            <a:off x="838201" y="1825625"/>
            <a:ext cx="6675782" cy="3958949"/>
          </a:xfrm>
        </p:spPr>
        <p:txBody>
          <a:bodyPr>
            <a:noAutofit/>
          </a:bodyPr>
          <a:lstStyle/>
          <a:p>
            <a:pPr marL="0" indent="0">
              <a:buNone/>
            </a:pPr>
            <a:r>
              <a:rPr lang="en-US" sz="3200" dirty="0"/>
              <a:t>Extended scientific observations have established that for a reaction to be spontaneous two processes will take place. First, the reacting substances will lose what is called free energy, reaching a lower energy state as products. Second, with rare exception these products will be more disordered than were the reactants.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48-49</a:t>
            </a:r>
            <a:endParaRPr lang="en-US" sz="4400" dirty="0">
              <a:solidFill>
                <a:schemeClr val="bg2">
                  <a:lumMod val="60000"/>
                  <a:lumOff val="40000"/>
                </a:schemeClr>
              </a:solidFill>
            </a:endParaRPr>
          </a:p>
        </p:txBody>
      </p:sp>
      <p:sp>
        <p:nvSpPr>
          <p:cNvPr id="6" name="Footer Placeholder 2"/>
          <p:cNvSpPr txBox="1">
            <a:spLocks/>
          </p:cNvSpPr>
          <p:nvPr/>
        </p:nvSpPr>
        <p:spPr>
          <a:xfrm>
            <a:off x="990600" y="6270884"/>
            <a:ext cx="3398763" cy="365125"/>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THE TESTIMONY OF BIOCHEMISTRY</a:t>
            </a:r>
            <a:endParaRPr lang="en-US" dirty="0"/>
          </a:p>
        </p:txBody>
      </p:sp>
      <p:pic>
        <p:nvPicPr>
          <p:cNvPr id="24578" name="Picture 2" descr="What Are Types of Chemical Reac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09113" y="1690688"/>
            <a:ext cx="3044687" cy="4298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90078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42</a:t>
            </a:fld>
            <a:endParaRPr lang="en-US" noProof="0" dirty="0"/>
          </a:p>
        </p:txBody>
      </p:sp>
      <p:sp>
        <p:nvSpPr>
          <p:cNvPr id="4" name="Content Placeholder 3"/>
          <p:cNvSpPr>
            <a:spLocks noGrp="1"/>
          </p:cNvSpPr>
          <p:nvPr>
            <p:ph idx="1"/>
          </p:nvPr>
        </p:nvSpPr>
        <p:spPr>
          <a:xfrm>
            <a:off x="838201" y="1825625"/>
            <a:ext cx="3793434" cy="3958949"/>
          </a:xfrm>
        </p:spPr>
        <p:txBody>
          <a:bodyPr>
            <a:noAutofit/>
          </a:bodyPr>
          <a:lstStyle/>
          <a:p>
            <a:pPr marL="0" indent="0">
              <a:buNone/>
            </a:pPr>
            <a:r>
              <a:rPr lang="en-US" sz="3200" dirty="0" smtClean="0"/>
              <a:t>Reactions </a:t>
            </a:r>
            <a:r>
              <a:rPr lang="en-US" sz="3200" dirty="0"/>
              <a:t>that do not meet the above requirements for spontaneity will occur only if forced to do so with the expenditure of energy.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48-49</a:t>
            </a:r>
            <a:endParaRPr lang="en-US" sz="4400" dirty="0">
              <a:solidFill>
                <a:schemeClr val="bg2">
                  <a:lumMod val="60000"/>
                  <a:lumOff val="40000"/>
                </a:schemeClr>
              </a:solidFill>
            </a:endParaRPr>
          </a:p>
        </p:txBody>
      </p:sp>
      <p:sp>
        <p:nvSpPr>
          <p:cNvPr id="6" name="Footer Placeholder 2"/>
          <p:cNvSpPr txBox="1">
            <a:spLocks/>
          </p:cNvSpPr>
          <p:nvPr/>
        </p:nvSpPr>
        <p:spPr>
          <a:xfrm>
            <a:off x="990600" y="6270884"/>
            <a:ext cx="3398763" cy="365125"/>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THE TESTIMONY OF BIOCHEMISTRY</a:t>
            </a:r>
            <a:endParaRPr lang="en-US" dirty="0"/>
          </a:p>
        </p:txBody>
      </p:sp>
      <p:pic>
        <p:nvPicPr>
          <p:cNvPr id="7" name="Picture 2" descr="PPT - Early Earth and The Origin of Life PowerPoint Presentation, free ..."/>
          <p:cNvPicPr>
            <a:picLocks noChangeAspect="1" noChangeArrowheads="1"/>
          </p:cNvPicPr>
          <p:nvPr/>
        </p:nvPicPr>
        <p:blipFill rotWithShape="1">
          <a:blip r:embed="rId2">
            <a:extLst>
              <a:ext uri="{28A0092B-C50C-407E-A947-70E740481C1C}">
                <a14:useLocalDpi xmlns:a14="http://schemas.microsoft.com/office/drawing/2010/main" val="0"/>
              </a:ext>
            </a:extLst>
          </a:blip>
          <a:srcRect l="41754" t="13181" r="4691" b="9944"/>
          <a:stretch/>
        </p:blipFill>
        <p:spPr bwMode="auto">
          <a:xfrm>
            <a:off x="6656009" y="1577534"/>
            <a:ext cx="4529049" cy="4875912"/>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Arrow Connector 7"/>
          <p:cNvCxnSpPr/>
          <p:nvPr/>
        </p:nvCxnSpPr>
        <p:spPr>
          <a:xfrm>
            <a:off x="2343150" y="5312727"/>
            <a:ext cx="4926330" cy="418842"/>
          </a:xfrm>
          <a:prstGeom prst="straightConnector1">
            <a:avLst/>
          </a:prstGeom>
          <a:ln w="28575">
            <a:solidFill>
              <a:schemeClr val="tx1"/>
            </a:solidFill>
            <a:tailEnd type="triangle"/>
          </a:ln>
        </p:spPr>
        <p:style>
          <a:lnRef idx="1">
            <a:schemeClr val="accent3"/>
          </a:lnRef>
          <a:fillRef idx="0">
            <a:schemeClr val="accent3"/>
          </a:fillRef>
          <a:effectRef idx="0">
            <a:schemeClr val="accent3"/>
          </a:effectRef>
          <a:fontRef idx="minor">
            <a:schemeClr val="tx1"/>
          </a:fontRef>
        </p:style>
      </p:cxnSp>
      <p:cxnSp>
        <p:nvCxnSpPr>
          <p:cNvPr id="10" name="Straight Arrow Connector 9"/>
          <p:cNvCxnSpPr/>
          <p:nvPr/>
        </p:nvCxnSpPr>
        <p:spPr>
          <a:xfrm flipV="1">
            <a:off x="2553913" y="2903097"/>
            <a:ext cx="5801417" cy="2342162"/>
          </a:xfrm>
          <a:prstGeom prst="straightConnector1">
            <a:avLst/>
          </a:prstGeom>
          <a:ln w="28575">
            <a:solidFill>
              <a:schemeClr val="tx1"/>
            </a:solidFill>
            <a:tailEnd type="triangle"/>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24386348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43</a:t>
            </a:fld>
            <a:endParaRPr lang="en-US" noProof="0" dirty="0"/>
          </a:p>
        </p:txBody>
      </p:sp>
      <p:sp>
        <p:nvSpPr>
          <p:cNvPr id="4" name="Content Placeholder 3"/>
          <p:cNvSpPr>
            <a:spLocks noGrp="1"/>
          </p:cNvSpPr>
          <p:nvPr>
            <p:ph idx="1"/>
          </p:nvPr>
        </p:nvSpPr>
        <p:spPr>
          <a:xfrm>
            <a:off x="838201" y="1825625"/>
            <a:ext cx="6099312" cy="3958949"/>
          </a:xfrm>
        </p:spPr>
        <p:txBody>
          <a:bodyPr>
            <a:noAutofit/>
          </a:bodyPr>
          <a:lstStyle/>
          <a:p>
            <a:pPr marL="0" indent="0">
              <a:buNone/>
            </a:pPr>
            <a:r>
              <a:rPr lang="en-US" sz="3200" dirty="0" smtClean="0"/>
              <a:t>Processes </a:t>
            </a:r>
            <a:r>
              <a:rPr lang="en-US" sz="3200" dirty="0"/>
              <a:t>that occur spontaneously without intelligent direction and energy input always proceed toward lower free energy, lower complexity, lower information content, and a state of higher probability. This principle is often referred to as the second law of </a:t>
            </a:r>
            <a:r>
              <a:rPr lang="en-US" sz="3200" dirty="0" smtClean="0"/>
              <a:t>thermodynamics.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48-49</a:t>
            </a:r>
            <a:endParaRPr lang="en-US" sz="4400" dirty="0">
              <a:solidFill>
                <a:schemeClr val="bg2">
                  <a:lumMod val="60000"/>
                  <a:lumOff val="40000"/>
                </a:schemeClr>
              </a:solidFill>
            </a:endParaRPr>
          </a:p>
        </p:txBody>
      </p:sp>
      <p:sp>
        <p:nvSpPr>
          <p:cNvPr id="6" name="Footer Placeholder 2"/>
          <p:cNvSpPr txBox="1">
            <a:spLocks/>
          </p:cNvSpPr>
          <p:nvPr/>
        </p:nvSpPr>
        <p:spPr>
          <a:xfrm>
            <a:off x="990600" y="6270884"/>
            <a:ext cx="3398763" cy="365125"/>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THE TESTIMONY OF BIOCHEMISTRY</a:t>
            </a:r>
            <a:endParaRPr lang="en-US" dirty="0"/>
          </a:p>
        </p:txBody>
      </p:sp>
      <p:pic>
        <p:nvPicPr>
          <p:cNvPr id="26626" name="Picture 2" descr="Thermodynamics - презентация онлай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7513" y="1944894"/>
            <a:ext cx="4960546" cy="3720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914751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44</a:t>
            </a:fld>
            <a:endParaRPr lang="en-US" noProof="0" dirty="0"/>
          </a:p>
        </p:txBody>
      </p:sp>
      <p:sp>
        <p:nvSpPr>
          <p:cNvPr id="4" name="Content Placeholder 3"/>
          <p:cNvSpPr>
            <a:spLocks noGrp="1"/>
          </p:cNvSpPr>
          <p:nvPr>
            <p:ph idx="1"/>
          </p:nvPr>
        </p:nvSpPr>
        <p:spPr>
          <a:xfrm>
            <a:off x="838202" y="1825625"/>
            <a:ext cx="6577012" cy="4351338"/>
          </a:xfrm>
        </p:spPr>
        <p:txBody>
          <a:bodyPr>
            <a:noAutofit/>
          </a:bodyPr>
          <a:lstStyle/>
          <a:p>
            <a:pPr marL="0" indent="0">
              <a:buNone/>
            </a:pPr>
            <a:r>
              <a:rPr lang="en-US" sz="3200" dirty="0" smtClean="0"/>
              <a:t>Amino </a:t>
            </a:r>
            <a:r>
              <a:rPr lang="en-US" sz="3200" dirty="0"/>
              <a:t>acids are considered to be fundamental building blocks of organisms. They are made up of carbon, hydrogen, oxygen, nitrogen, and sometimes </a:t>
            </a:r>
            <a:r>
              <a:rPr lang="en-US" sz="3200" dirty="0" err="1"/>
              <a:t>sulphur</a:t>
            </a:r>
            <a:r>
              <a:rPr lang="en-US" sz="3200" dirty="0"/>
              <a:t> in exact proportions and in critically exact spatial arrangement. When chemically bound together in long, chainlike fashion and in appropriate sequence they form proteins.</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48-50</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(a) THE FORMATION OF BIOMONOMERS (Amino Acids)</a:t>
            </a:r>
            <a:endParaRPr lang="en-US" sz="2000" dirty="0"/>
          </a:p>
        </p:txBody>
      </p:sp>
      <p:pic>
        <p:nvPicPr>
          <p:cNvPr id="25604" name="Picture 4" descr="What are Amino Acids? | Amino Acids | About the Ajinomoto Group ..."/>
          <p:cNvPicPr>
            <a:picLocks noChangeAspect="1" noChangeArrowheads="1"/>
          </p:cNvPicPr>
          <p:nvPr/>
        </p:nvPicPr>
        <p:blipFill rotWithShape="1">
          <a:blip r:embed="rId2">
            <a:extLst>
              <a:ext uri="{28A0092B-C50C-407E-A947-70E740481C1C}">
                <a14:useLocalDpi xmlns:a14="http://schemas.microsoft.com/office/drawing/2010/main" val="0"/>
              </a:ext>
            </a:extLst>
          </a:blip>
          <a:srcRect l="4485" r="5877"/>
          <a:stretch/>
        </p:blipFill>
        <p:spPr bwMode="auto">
          <a:xfrm>
            <a:off x="7325956" y="2173520"/>
            <a:ext cx="4586410" cy="3497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16630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45</a:t>
            </a:fld>
            <a:endParaRPr lang="en-US" noProof="0" dirty="0"/>
          </a:p>
        </p:txBody>
      </p:sp>
      <p:sp>
        <p:nvSpPr>
          <p:cNvPr id="4" name="Content Placeholder 3"/>
          <p:cNvSpPr>
            <a:spLocks noGrp="1"/>
          </p:cNvSpPr>
          <p:nvPr>
            <p:ph idx="1"/>
          </p:nvPr>
        </p:nvSpPr>
        <p:spPr>
          <a:xfrm>
            <a:off x="838202" y="1825625"/>
            <a:ext cx="5748336" cy="4351338"/>
          </a:xfrm>
        </p:spPr>
        <p:txBody>
          <a:bodyPr>
            <a:noAutofit/>
          </a:bodyPr>
          <a:lstStyle/>
          <a:p>
            <a:pPr marL="0" indent="0">
              <a:buNone/>
            </a:pPr>
            <a:r>
              <a:rPr lang="en-US" sz="3200" dirty="0"/>
              <a:t>Amino acids do not now occur in nature by themselves, and there is no evidence that they can be </a:t>
            </a:r>
            <a:r>
              <a:rPr lang="en-US" sz="3200" dirty="0" smtClean="0"/>
              <a:t>formed </a:t>
            </a:r>
            <a:r>
              <a:rPr lang="en-US" sz="3200" dirty="0"/>
              <a:t>spontaneously from their basic constituents under present circumstances on earth. (Minute traces of some of the simpler amino acids have been found in a few meteorites [Cronin and Moore 1976].)</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48-50</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(a) THE FORMATION OF BIOMONOMERS (Amino Acids)</a:t>
            </a:r>
            <a:endParaRPr lang="en-US" sz="2000" dirty="0"/>
          </a:p>
        </p:txBody>
      </p:sp>
      <p:pic>
        <p:nvPicPr>
          <p:cNvPr id="27650" name="Picture 2" descr="Amino Acid Definition and Examp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7000" y="2089150"/>
            <a:ext cx="5106231" cy="3824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32580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46</a:t>
            </a:fld>
            <a:endParaRPr lang="en-US" noProof="0" dirty="0"/>
          </a:p>
        </p:txBody>
      </p:sp>
      <p:sp>
        <p:nvSpPr>
          <p:cNvPr id="4" name="Content Placeholder 3"/>
          <p:cNvSpPr>
            <a:spLocks noGrp="1"/>
          </p:cNvSpPr>
          <p:nvPr>
            <p:ph idx="1"/>
          </p:nvPr>
        </p:nvSpPr>
        <p:spPr>
          <a:xfrm>
            <a:off x="838202" y="1825625"/>
            <a:ext cx="10515598" cy="4351338"/>
          </a:xfrm>
        </p:spPr>
        <p:txBody>
          <a:bodyPr>
            <a:noAutofit/>
          </a:bodyPr>
          <a:lstStyle/>
          <a:p>
            <a:pPr marL="0" indent="0">
              <a:buNone/>
            </a:pPr>
            <a:r>
              <a:rPr lang="en-US" sz="3200" dirty="0" smtClean="0"/>
              <a:t>Proponents </a:t>
            </a:r>
            <a:r>
              <a:rPr lang="en-US" sz="3200" dirty="0"/>
              <a:t>of chemical evolution, therefore, are compelled to seek for plausible mechanisms that could yield amino acids under postulated primitive conditions. Up to possibly 18 of the 20 amino acids necessary for organisms may be synthesized by mixing methane (containing carbon and hydrogen), ammonia (containing nitrogen and hydrogen), and water (containing oxygen and hydrogen), in a reducing atmosphere of hydrogen gas, and by highly energizing the mixture in a variety of ways.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48-50</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(a) THE FORMATION OF BIOMONOMERS (Amino Acids)</a:t>
            </a:r>
            <a:endParaRPr lang="en-US" sz="2000" dirty="0"/>
          </a:p>
        </p:txBody>
      </p:sp>
    </p:spTree>
    <p:extLst>
      <p:ext uri="{BB962C8B-B14F-4D97-AF65-F5344CB8AC3E}">
        <p14:creationId xmlns:p14="http://schemas.microsoft.com/office/powerpoint/2010/main" val="18675901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47</a:t>
            </a:fld>
            <a:endParaRPr lang="en-US" noProof="0" dirty="0"/>
          </a:p>
        </p:txBody>
      </p:sp>
      <p:sp>
        <p:nvSpPr>
          <p:cNvPr id="4" name="Content Placeholder 3"/>
          <p:cNvSpPr>
            <a:spLocks noGrp="1"/>
          </p:cNvSpPr>
          <p:nvPr>
            <p:ph idx="1"/>
          </p:nvPr>
        </p:nvSpPr>
        <p:spPr>
          <a:xfrm>
            <a:off x="838202" y="1825625"/>
            <a:ext cx="7562848" cy="4351338"/>
          </a:xfrm>
        </p:spPr>
        <p:txBody>
          <a:bodyPr>
            <a:noAutofit/>
          </a:bodyPr>
          <a:lstStyle/>
          <a:p>
            <a:pPr marL="0" indent="0">
              <a:buNone/>
            </a:pPr>
            <a:r>
              <a:rPr lang="en-US" sz="3200" dirty="0"/>
              <a:t>The amount of amino acids produced in these experiments has been low, usually less than 1 percent, in comparison to the initial quantity of the carbon compounds present. These procedures all require that somewhat elaborate precautions be taken to remove the amino acids from the reacting system as they are </a:t>
            </a:r>
            <a:r>
              <a:rPr lang="en-US" sz="3200" dirty="0" smtClean="0"/>
              <a:t>formed </a:t>
            </a:r>
            <a:r>
              <a:rPr lang="en-US" sz="3200" dirty="0"/>
              <a:t>so as to prevent their subsequent destruction by the energy source (Miller and Urey 1959).</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48-50</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(a) THE FORMATION OF BIOMONOMERS (Amino Acids)</a:t>
            </a:r>
            <a:endParaRPr lang="en-US" sz="2000" dirty="0"/>
          </a:p>
        </p:txBody>
      </p:sp>
      <p:pic>
        <p:nvPicPr>
          <p:cNvPr id="28674" name="Picture 2" descr="Pin on Medic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01050" y="1825625"/>
            <a:ext cx="3282300" cy="4577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24569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48</a:t>
            </a:fld>
            <a:endParaRPr lang="en-US" noProof="0" dirty="0"/>
          </a:p>
        </p:txBody>
      </p:sp>
      <p:sp>
        <p:nvSpPr>
          <p:cNvPr id="4" name="Content Placeholder 3"/>
          <p:cNvSpPr>
            <a:spLocks noGrp="1"/>
          </p:cNvSpPr>
          <p:nvPr>
            <p:ph idx="1"/>
          </p:nvPr>
        </p:nvSpPr>
        <p:spPr>
          <a:xfrm>
            <a:off x="838202" y="1825625"/>
            <a:ext cx="4802310" cy="4351338"/>
          </a:xfrm>
        </p:spPr>
        <p:txBody>
          <a:bodyPr>
            <a:noAutofit/>
          </a:bodyPr>
          <a:lstStyle/>
          <a:p>
            <a:pPr marL="0" indent="0">
              <a:buNone/>
            </a:pPr>
            <a:r>
              <a:rPr lang="en-US" sz="3200" dirty="0"/>
              <a:t>The highly specialized laboratory conditions necessary for amino-acid synthesis make it difficult to propose a “primitive earth” situation that would provide adequate energy and sufficient preservation of the reaction products.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48-50</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(a) THE FORMATION OF BIOMONOMERS (Amino Acids)</a:t>
            </a:r>
            <a:endParaRPr lang="en-US" sz="2000" dirty="0"/>
          </a:p>
        </p:txBody>
      </p:sp>
      <p:pic>
        <p:nvPicPr>
          <p:cNvPr id="30722" name="Picture 2" descr="https://internationalsugarjournal.com/wp-content/uploads/2021/04/DM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1279" y="1513101"/>
            <a:ext cx="5956448" cy="396302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564873" y="5476125"/>
            <a:ext cx="5096295" cy="1200329"/>
          </a:xfrm>
          <a:prstGeom prst="rect">
            <a:avLst/>
          </a:prstGeom>
          <a:noFill/>
        </p:spPr>
        <p:txBody>
          <a:bodyPr wrap="square" rtlCol="0">
            <a:spAutoFit/>
          </a:bodyPr>
          <a:lstStyle/>
          <a:p>
            <a:pPr algn="ctr"/>
            <a:r>
              <a:rPr lang="en-US" sz="2400" dirty="0" smtClean="0">
                <a:solidFill>
                  <a:schemeClr val="bg2">
                    <a:lumMod val="60000"/>
                    <a:lumOff val="40000"/>
                  </a:schemeClr>
                </a:solidFill>
              </a:rPr>
              <a:t>85 cubic meter fermentation reactor at EW Biotech’s L-alanine Production Facility </a:t>
            </a:r>
            <a:r>
              <a:rPr lang="en-US" sz="2400" dirty="0">
                <a:solidFill>
                  <a:schemeClr val="bg2">
                    <a:lumMod val="60000"/>
                    <a:lumOff val="40000"/>
                  </a:schemeClr>
                </a:solidFill>
              </a:rPr>
              <a:t>in </a:t>
            </a:r>
            <a:r>
              <a:rPr lang="en-US" sz="2400" dirty="0" err="1">
                <a:solidFill>
                  <a:schemeClr val="bg2">
                    <a:lumMod val="60000"/>
                    <a:lumOff val="40000"/>
                  </a:schemeClr>
                </a:solidFill>
              </a:rPr>
              <a:t>Leuna</a:t>
            </a:r>
            <a:r>
              <a:rPr lang="en-US" sz="2400" dirty="0">
                <a:solidFill>
                  <a:schemeClr val="bg2">
                    <a:lumMod val="60000"/>
                    <a:lumOff val="40000"/>
                  </a:schemeClr>
                </a:solidFill>
              </a:rPr>
              <a:t>, </a:t>
            </a:r>
            <a:r>
              <a:rPr lang="en-US" sz="2400" dirty="0" smtClean="0">
                <a:solidFill>
                  <a:schemeClr val="bg2">
                    <a:lumMod val="60000"/>
                    <a:lumOff val="40000"/>
                  </a:schemeClr>
                </a:solidFill>
              </a:rPr>
              <a:t>Germany</a:t>
            </a:r>
            <a:endParaRPr lang="en-US" sz="2400" dirty="0">
              <a:solidFill>
                <a:schemeClr val="bg2">
                  <a:lumMod val="60000"/>
                  <a:lumOff val="40000"/>
                </a:schemeClr>
              </a:solidFill>
            </a:endParaRPr>
          </a:p>
        </p:txBody>
      </p:sp>
    </p:spTree>
    <p:extLst>
      <p:ext uri="{BB962C8B-B14F-4D97-AF65-F5344CB8AC3E}">
        <p14:creationId xmlns:p14="http://schemas.microsoft.com/office/powerpoint/2010/main" val="25120918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49</a:t>
            </a:fld>
            <a:endParaRPr lang="en-US" noProof="0" dirty="0"/>
          </a:p>
        </p:txBody>
      </p:sp>
      <p:sp>
        <p:nvSpPr>
          <p:cNvPr id="4" name="Content Placeholder 3"/>
          <p:cNvSpPr>
            <a:spLocks noGrp="1"/>
          </p:cNvSpPr>
          <p:nvPr>
            <p:ph idx="1"/>
          </p:nvPr>
        </p:nvSpPr>
        <p:spPr>
          <a:xfrm>
            <a:off x="838202" y="1825625"/>
            <a:ext cx="6990706" cy="4351338"/>
          </a:xfrm>
        </p:spPr>
        <p:txBody>
          <a:bodyPr>
            <a:noAutofit/>
          </a:bodyPr>
          <a:lstStyle/>
          <a:p>
            <a:pPr marL="0" indent="0">
              <a:buNone/>
            </a:pPr>
            <a:r>
              <a:rPr lang="en-US" sz="3200" dirty="0" smtClean="0"/>
              <a:t>Volcanic </a:t>
            </a:r>
            <a:r>
              <a:rPr lang="en-US" sz="3200" dirty="0"/>
              <a:t>heat, lightning discharge, radioactivity and ultraviolet radiation are possible sources of energy; but there is increasing evidence that earth’s gaseous envelope has always contained an abundance of oxygen, rather than the hydrogen necessary for a reducing atmosphere in which amino acids can be synthesized (</a:t>
            </a:r>
            <a:r>
              <a:rPr lang="en-US" sz="3200" dirty="0" err="1"/>
              <a:t>Javor</a:t>
            </a:r>
            <a:r>
              <a:rPr lang="en-US" sz="3200" dirty="0"/>
              <a:t> and Snow 1974; Walton 1976</a:t>
            </a:r>
            <a:r>
              <a:rPr lang="en-US" sz="3200" dirty="0" smtClean="0"/>
              <a:t>).</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48-50</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(a) THE FORMATION OF BIOMONOMERS (Amino Acids)</a:t>
            </a:r>
            <a:endParaRPr lang="en-US" sz="2000" dirty="0"/>
          </a:p>
        </p:txBody>
      </p:sp>
      <p:pic>
        <p:nvPicPr>
          <p:cNvPr id="31746" name="Picture 2" descr="Power behind primordial soup discovered - The Archaeology News Network"/>
          <p:cNvPicPr>
            <a:picLocks noChangeAspect="1" noChangeArrowheads="1"/>
          </p:cNvPicPr>
          <p:nvPr/>
        </p:nvPicPr>
        <p:blipFill rotWithShape="1">
          <a:blip r:embed="rId2">
            <a:extLst>
              <a:ext uri="{28A0092B-C50C-407E-A947-70E740481C1C}">
                <a14:useLocalDpi xmlns:a14="http://schemas.microsoft.com/office/drawing/2010/main" val="0"/>
              </a:ext>
            </a:extLst>
          </a:blip>
          <a:srcRect l="29148"/>
          <a:stretch/>
        </p:blipFill>
        <p:spPr bwMode="auto">
          <a:xfrm>
            <a:off x="7695344" y="1927027"/>
            <a:ext cx="4273800" cy="40565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8557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5</a:t>
            </a:fld>
            <a:endParaRPr lang="en-US" noProof="0" dirty="0"/>
          </a:p>
        </p:txBody>
      </p:sp>
      <p:sp>
        <p:nvSpPr>
          <p:cNvPr id="3" name="Footer Placeholder 2"/>
          <p:cNvSpPr>
            <a:spLocks noGrp="1"/>
          </p:cNvSpPr>
          <p:nvPr>
            <p:ph type="ftr" sz="quarter" idx="12"/>
          </p:nvPr>
        </p:nvSpPr>
        <p:spPr>
          <a:xfrm>
            <a:off x="371475" y="5981244"/>
            <a:ext cx="5057775" cy="502366"/>
          </a:xfrm>
        </p:spPr>
        <p:txBody>
          <a:bodyPr/>
          <a:lstStyle/>
          <a:p>
            <a:r>
              <a:rPr lang="en-US" sz="2400" b="1" noProof="0" dirty="0" smtClean="0"/>
              <a:t>Worship:  Recognizing His Worthiness</a:t>
            </a:r>
            <a:endParaRPr lang="en-US" sz="2400" b="1" noProof="0" dirty="0"/>
          </a:p>
        </p:txBody>
      </p:sp>
      <p:sp>
        <p:nvSpPr>
          <p:cNvPr id="4" name="Title 3"/>
          <p:cNvSpPr>
            <a:spLocks noGrp="1"/>
          </p:cNvSpPr>
          <p:nvPr>
            <p:ph type="title"/>
          </p:nvPr>
        </p:nvSpPr>
        <p:spPr/>
        <p:txBody>
          <a:bodyPr/>
          <a:lstStyle/>
          <a:p>
            <a:r>
              <a:rPr lang="en-US" dirty="0" smtClean="0"/>
              <a:t>Revelation 5:11-14</a:t>
            </a:r>
            <a:endParaRPr lang="en-US" dirty="0"/>
          </a:p>
        </p:txBody>
      </p:sp>
      <p:sp>
        <p:nvSpPr>
          <p:cNvPr id="5" name="Text Placeholder 4"/>
          <p:cNvSpPr>
            <a:spLocks noGrp="1"/>
          </p:cNvSpPr>
          <p:nvPr>
            <p:ph type="body" sz="half" idx="2"/>
          </p:nvPr>
        </p:nvSpPr>
        <p:spPr/>
        <p:txBody>
          <a:bodyPr>
            <a:noAutofit/>
          </a:bodyPr>
          <a:lstStyle/>
          <a:p>
            <a:r>
              <a:rPr lang="en-US" sz="2800" b="1" baseline="30000" dirty="0"/>
              <a:t>11 </a:t>
            </a:r>
            <a:r>
              <a:rPr lang="en-US" sz="2800" dirty="0"/>
              <a:t>And I beheld, and I heard the voice of many angels round about the throne and the beasts and the elders: and the number of them was ten thousand times ten thousand, and thousands of thousands;</a:t>
            </a:r>
            <a:endParaRPr lang="en-US" sz="2800" dirty="0"/>
          </a:p>
        </p:txBody>
      </p:sp>
      <p:pic>
        <p:nvPicPr>
          <p:cNvPr id="83970" name="Picture 2" descr="Pin on CRISTO VIENE: Tiempos Finale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7228" r="722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431052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50</a:t>
            </a:fld>
            <a:endParaRPr lang="en-US" noProof="0" dirty="0"/>
          </a:p>
        </p:txBody>
      </p:sp>
      <p:sp>
        <p:nvSpPr>
          <p:cNvPr id="4" name="Content Placeholder 3"/>
          <p:cNvSpPr>
            <a:spLocks noGrp="1"/>
          </p:cNvSpPr>
          <p:nvPr>
            <p:ph idx="1"/>
          </p:nvPr>
        </p:nvSpPr>
        <p:spPr>
          <a:xfrm>
            <a:off x="838202" y="1825625"/>
            <a:ext cx="5870823" cy="4351338"/>
          </a:xfrm>
        </p:spPr>
        <p:txBody>
          <a:bodyPr>
            <a:noAutofit/>
          </a:bodyPr>
          <a:lstStyle/>
          <a:p>
            <a:pPr marL="0" indent="0">
              <a:buNone/>
            </a:pPr>
            <a:r>
              <a:rPr lang="en-US" sz="3200" dirty="0"/>
              <a:t>In the presence of oxygen, amino acids and any other biologically relevant molecules would have been quickly destroyed. </a:t>
            </a:r>
            <a:r>
              <a:rPr lang="en-US" sz="3200" dirty="0" smtClean="0"/>
              <a:t>Furthermore</a:t>
            </a:r>
            <a:r>
              <a:rPr lang="en-US" sz="3200" dirty="0"/>
              <a:t>, an atmosphere without oxygen would not have a protective high altitude layer of ozone to stop ultraviolet radiation, which rapidly destroys organic compounds.</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48-50</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(a) THE FORMATION OF BIOMONOMERS (Amino Acids)</a:t>
            </a:r>
            <a:endParaRPr lang="en-US" sz="2000" dirty="0"/>
          </a:p>
        </p:txBody>
      </p:sp>
      <p:pic>
        <p:nvPicPr>
          <p:cNvPr id="32770" name="Picture 2" descr="Prim Soup (With images) | Evolution, Welcome to night vale, Belief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5725" y="2011862"/>
            <a:ext cx="4643951" cy="3978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76541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51</a:t>
            </a:fld>
            <a:endParaRPr lang="en-US" noProof="0" dirty="0"/>
          </a:p>
        </p:txBody>
      </p:sp>
      <p:sp>
        <p:nvSpPr>
          <p:cNvPr id="4" name="Content Placeholder 3"/>
          <p:cNvSpPr>
            <a:spLocks noGrp="1"/>
          </p:cNvSpPr>
          <p:nvPr>
            <p:ph idx="1"/>
          </p:nvPr>
        </p:nvSpPr>
        <p:spPr>
          <a:xfrm>
            <a:off x="838202" y="1825625"/>
            <a:ext cx="4309151" cy="4351338"/>
          </a:xfrm>
        </p:spPr>
        <p:txBody>
          <a:bodyPr>
            <a:noAutofit/>
          </a:bodyPr>
          <a:lstStyle/>
          <a:p>
            <a:pPr marL="0" indent="0">
              <a:buNone/>
            </a:pPr>
            <a:r>
              <a:rPr lang="en-US" sz="3200" dirty="0" smtClean="0"/>
              <a:t>There </a:t>
            </a:r>
            <a:r>
              <a:rPr lang="en-US" sz="3200" dirty="0"/>
              <a:t>are additional difficulties with the scheme for a synthesis of amino acids that would supposedly lead to living cells. An amino acid may occur in four structural forms. This property is known as stereochemistry.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48-50</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(a) THE FORMATION OF BIOMONOMERS (Amino Acids)</a:t>
            </a:r>
            <a:endParaRPr lang="en-US" sz="2000" dirty="0"/>
          </a:p>
        </p:txBody>
      </p:sp>
      <p:pic>
        <p:nvPicPr>
          <p:cNvPr id="34818" name="Picture 2" descr="PPT - Unit 3 - Stereochemistry PowerPoint Presentation, free download ..."/>
          <p:cNvPicPr>
            <a:picLocks noChangeAspect="1" noChangeArrowheads="1"/>
          </p:cNvPicPr>
          <p:nvPr/>
        </p:nvPicPr>
        <p:blipFill rotWithShape="1">
          <a:blip r:embed="rId2">
            <a:extLst>
              <a:ext uri="{28A0092B-C50C-407E-A947-70E740481C1C}">
                <a14:useLocalDpi xmlns:a14="http://schemas.microsoft.com/office/drawing/2010/main" val="0"/>
              </a:ext>
            </a:extLst>
          </a:blip>
          <a:srcRect l="6157" t="48051" r="23120" b="8823"/>
          <a:stretch/>
        </p:blipFill>
        <p:spPr bwMode="auto">
          <a:xfrm>
            <a:off x="6340198" y="1577245"/>
            <a:ext cx="4834227" cy="2210937"/>
          </a:xfrm>
          <a:prstGeom prst="rect">
            <a:avLst/>
          </a:prstGeom>
          <a:noFill/>
          <a:extLst>
            <a:ext uri="{909E8E84-426E-40DD-AFC4-6F175D3DCCD1}">
              <a14:hiddenFill xmlns:a14="http://schemas.microsoft.com/office/drawing/2010/main">
                <a:solidFill>
                  <a:srgbClr val="FFFFFF"/>
                </a:solidFill>
              </a14:hiddenFill>
            </a:ext>
          </a:extLst>
        </p:spPr>
      </p:pic>
      <p:pic>
        <p:nvPicPr>
          <p:cNvPr id="34820" name="Picture 4" descr="https://image.slideserve.com/633623/stereochemistry4-n.jpg"/>
          <p:cNvPicPr>
            <a:picLocks noChangeAspect="1" noChangeArrowheads="1"/>
          </p:cNvPicPr>
          <p:nvPr/>
        </p:nvPicPr>
        <p:blipFill rotWithShape="1">
          <a:blip r:embed="rId3">
            <a:extLst>
              <a:ext uri="{28A0092B-C50C-407E-A947-70E740481C1C}">
                <a14:useLocalDpi xmlns:a14="http://schemas.microsoft.com/office/drawing/2010/main" val="0"/>
              </a:ext>
            </a:extLst>
          </a:blip>
          <a:srcRect l="9074" t="41306" r="13314" b="4300"/>
          <a:stretch/>
        </p:blipFill>
        <p:spPr bwMode="auto">
          <a:xfrm>
            <a:off x="6340199" y="3788182"/>
            <a:ext cx="4834227" cy="25410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81049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52</a:t>
            </a:fld>
            <a:endParaRPr lang="en-US" noProof="0" dirty="0"/>
          </a:p>
        </p:txBody>
      </p:sp>
      <p:sp>
        <p:nvSpPr>
          <p:cNvPr id="4" name="Content Placeholder 3"/>
          <p:cNvSpPr>
            <a:spLocks noGrp="1"/>
          </p:cNvSpPr>
          <p:nvPr>
            <p:ph idx="1"/>
          </p:nvPr>
        </p:nvSpPr>
        <p:spPr>
          <a:xfrm>
            <a:off x="838202" y="1825625"/>
            <a:ext cx="4470777" cy="4351338"/>
          </a:xfrm>
        </p:spPr>
        <p:txBody>
          <a:bodyPr>
            <a:noAutofit/>
          </a:bodyPr>
          <a:lstStyle/>
          <a:p>
            <a:pPr marL="0" indent="0">
              <a:buNone/>
            </a:pPr>
            <a:r>
              <a:rPr lang="en-US" sz="3200" dirty="0" smtClean="0"/>
              <a:t>Two </a:t>
            </a:r>
            <a:r>
              <a:rPr lang="en-US" sz="3200" dirty="0"/>
              <a:t>of the forms are like a person’s two hands, right-hand form and left-hand </a:t>
            </a:r>
            <a:r>
              <a:rPr lang="en-US" sz="3200" dirty="0" smtClean="0"/>
              <a:t>form, </a:t>
            </a:r>
            <a:r>
              <a:rPr lang="en-US" sz="3200" dirty="0"/>
              <a:t>very much alike yet different in the same way the image in a mirror is reversed from the object before the mirror.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48-50</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(a) THE FORMATION OF BIOMONOMERS (Amino Acids)</a:t>
            </a:r>
            <a:endParaRPr lang="en-US" sz="2000" dirty="0"/>
          </a:p>
        </p:txBody>
      </p:sp>
      <p:pic>
        <p:nvPicPr>
          <p:cNvPr id="33794" name="Picture 2" descr="Biology MCQ with Answers Biochemistry | easybiologycla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4128" y="1825625"/>
            <a:ext cx="6085237" cy="3933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70684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53</a:t>
            </a:fld>
            <a:endParaRPr lang="en-US" noProof="0" dirty="0"/>
          </a:p>
        </p:txBody>
      </p:sp>
      <p:sp>
        <p:nvSpPr>
          <p:cNvPr id="4" name="Content Placeholder 3"/>
          <p:cNvSpPr>
            <a:spLocks noGrp="1"/>
          </p:cNvSpPr>
          <p:nvPr>
            <p:ph idx="1"/>
          </p:nvPr>
        </p:nvSpPr>
        <p:spPr>
          <a:xfrm>
            <a:off x="838203" y="1825625"/>
            <a:ext cx="5194108" cy="4351338"/>
          </a:xfrm>
        </p:spPr>
        <p:txBody>
          <a:bodyPr>
            <a:noAutofit/>
          </a:bodyPr>
          <a:lstStyle/>
          <a:p>
            <a:pPr marL="0" indent="0">
              <a:buNone/>
            </a:pPr>
            <a:r>
              <a:rPr lang="en-US" sz="3200" dirty="0" smtClean="0"/>
              <a:t>These </a:t>
            </a:r>
            <a:r>
              <a:rPr lang="en-US" sz="3200" dirty="0"/>
              <a:t>two forms are called D and L </a:t>
            </a:r>
            <a:r>
              <a:rPr lang="en-US" sz="3200" dirty="0" smtClean="0"/>
              <a:t>forms </a:t>
            </a:r>
            <a:r>
              <a:rPr lang="en-US" sz="3200" dirty="0"/>
              <a:t>and laboratory syntheses normally yield approximately equal amounts of each. The proteins of living organisms consist almost entirely of the L </a:t>
            </a:r>
            <a:r>
              <a:rPr lang="en-US" sz="3200" dirty="0" smtClean="0"/>
              <a:t>form </a:t>
            </a:r>
            <a:r>
              <a:rPr lang="en-US" sz="3200" dirty="0"/>
              <a:t>of each of the 20 different necessary amino acids.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48-50</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(a) THE FORMATION OF BIOMONOMERS (Amino Acids)</a:t>
            </a:r>
            <a:endParaRPr lang="en-US" sz="2000" dirty="0"/>
          </a:p>
        </p:txBody>
      </p:sp>
      <p:pic>
        <p:nvPicPr>
          <p:cNvPr id="35842" name="Picture 2" descr="Proteins"/>
          <p:cNvPicPr>
            <a:picLocks noChangeAspect="1" noChangeArrowheads="1"/>
          </p:cNvPicPr>
          <p:nvPr/>
        </p:nvPicPr>
        <p:blipFill rotWithShape="1">
          <a:blip r:embed="rId2">
            <a:extLst>
              <a:ext uri="{28A0092B-C50C-407E-A947-70E740481C1C}">
                <a14:useLocalDpi xmlns:a14="http://schemas.microsoft.com/office/drawing/2010/main" val="0"/>
              </a:ext>
            </a:extLst>
          </a:blip>
          <a:srcRect b="35318"/>
          <a:stretch/>
        </p:blipFill>
        <p:spPr bwMode="auto">
          <a:xfrm>
            <a:off x="6096000" y="2567719"/>
            <a:ext cx="5783678" cy="2808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48650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54</a:t>
            </a:fld>
            <a:endParaRPr lang="en-US" noProof="0" dirty="0"/>
          </a:p>
        </p:txBody>
      </p:sp>
      <p:sp>
        <p:nvSpPr>
          <p:cNvPr id="4" name="Content Placeholder 3"/>
          <p:cNvSpPr>
            <a:spLocks noGrp="1"/>
          </p:cNvSpPr>
          <p:nvPr>
            <p:ph idx="1"/>
          </p:nvPr>
        </p:nvSpPr>
        <p:spPr>
          <a:xfrm>
            <a:off x="838202" y="1825625"/>
            <a:ext cx="3924867" cy="4351338"/>
          </a:xfrm>
        </p:spPr>
        <p:txBody>
          <a:bodyPr>
            <a:noAutofit/>
          </a:bodyPr>
          <a:lstStyle/>
          <a:p>
            <a:pPr marL="0" indent="0">
              <a:buNone/>
            </a:pPr>
            <a:r>
              <a:rPr lang="en-US" sz="3200" dirty="0" smtClean="0"/>
              <a:t>If </a:t>
            </a:r>
            <a:r>
              <a:rPr lang="en-US" sz="3200" dirty="0"/>
              <a:t>life randomly evolved and half of the “available” amino acids were D </a:t>
            </a:r>
            <a:r>
              <a:rPr lang="en-US" sz="3200" dirty="0" smtClean="0"/>
              <a:t>forms</a:t>
            </a:r>
            <a:r>
              <a:rPr lang="en-US" sz="3200" dirty="0"/>
              <a:t>, why are D </a:t>
            </a:r>
            <a:r>
              <a:rPr lang="en-US" sz="3200" dirty="0" smtClean="0"/>
              <a:t>forms </a:t>
            </a:r>
            <a:r>
              <a:rPr lang="en-US" sz="3200" dirty="0"/>
              <a:t>not equally represented in living </a:t>
            </a:r>
            <a:r>
              <a:rPr lang="en-US" sz="3200" dirty="0" smtClean="0"/>
              <a:t>organisms?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50</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(a) THE FORMATION OF BIOMONOMERS (Amino Acids)</a:t>
            </a:r>
            <a:endParaRPr lang="en-US" sz="2000" dirty="0"/>
          </a:p>
        </p:txBody>
      </p:sp>
      <p:pic>
        <p:nvPicPr>
          <p:cNvPr id="36866" name="Picture 2" descr="A chiral molecule and its different names: the amino acid alanine. Th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9476" y="1721074"/>
            <a:ext cx="4984324" cy="4206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13558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55</a:t>
            </a:fld>
            <a:endParaRPr lang="en-US" noProof="0" dirty="0"/>
          </a:p>
        </p:txBody>
      </p:sp>
      <p:sp>
        <p:nvSpPr>
          <p:cNvPr id="4" name="Content Placeholder 3"/>
          <p:cNvSpPr>
            <a:spLocks noGrp="1"/>
          </p:cNvSpPr>
          <p:nvPr>
            <p:ph idx="1"/>
          </p:nvPr>
        </p:nvSpPr>
        <p:spPr>
          <a:xfrm>
            <a:off x="838201" y="1825625"/>
            <a:ext cx="7582467" cy="4351338"/>
          </a:xfrm>
        </p:spPr>
        <p:txBody>
          <a:bodyPr>
            <a:noAutofit/>
          </a:bodyPr>
          <a:lstStyle/>
          <a:p>
            <a:pPr marL="0" indent="0">
              <a:buNone/>
            </a:pPr>
            <a:r>
              <a:rPr lang="en-US" sz="3200" dirty="0" smtClean="0"/>
              <a:t>In </a:t>
            </a:r>
            <a:r>
              <a:rPr lang="en-US" sz="3200" dirty="0"/>
              <a:t>addition to the D and L </a:t>
            </a:r>
            <a:r>
              <a:rPr lang="en-US" sz="3200" dirty="0" smtClean="0"/>
              <a:t>forms</a:t>
            </a:r>
            <a:r>
              <a:rPr lang="en-US" sz="3200" dirty="0"/>
              <a:t>, varieties of amino acids not normally found in proteins are also produced in simulated “primitive earth” experiments, sometimes in </a:t>
            </a:r>
            <a:r>
              <a:rPr lang="en-US" sz="3200" dirty="0" smtClean="0"/>
              <a:t>great abundance </a:t>
            </a:r>
            <a:r>
              <a:rPr lang="en-US" sz="3200" dirty="0"/>
              <a:t>(Lawless and Boynton 1973). The question can be </a:t>
            </a:r>
            <a:r>
              <a:rPr lang="en-US" sz="3200" dirty="0" smtClean="0"/>
              <a:t>raised: </a:t>
            </a:r>
            <a:r>
              <a:rPr lang="en-US" sz="3200" dirty="0"/>
              <a:t>Why are not these varieties also involved in protein formation, at least in </a:t>
            </a:r>
            <a:r>
              <a:rPr lang="en-US" sz="3200" dirty="0" smtClean="0"/>
              <a:t>some organisms?</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50</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(a) THE FORMATION OF BIOMONOMERS (Amino Acids)</a:t>
            </a:r>
            <a:endParaRPr lang="en-US" sz="2000" dirty="0"/>
          </a:p>
        </p:txBody>
      </p:sp>
      <p:pic>
        <p:nvPicPr>
          <p:cNvPr id="38914" name="Picture 2" descr="Miller-Urey experiments study the abiotic synthesis of organic compounds by creating an environment similar to that of the early earth.  An electric discharge is applied to a mixture of gases representing the early earth's atmosphere and lightening. This is done in the presence of a liquid water reservoir, representing the early oceans, as well as with an apparatus simulating evaporation and precipitation."/>
          <p:cNvPicPr>
            <a:picLocks noChangeAspect="1" noChangeArrowheads="1"/>
          </p:cNvPicPr>
          <p:nvPr/>
        </p:nvPicPr>
        <p:blipFill rotWithShape="1">
          <a:blip r:embed="rId2">
            <a:extLst>
              <a:ext uri="{28A0092B-C50C-407E-A947-70E740481C1C}">
                <a14:useLocalDpi xmlns:a14="http://schemas.microsoft.com/office/drawing/2010/main" val="0"/>
              </a:ext>
            </a:extLst>
          </a:blip>
          <a:srcRect t="8819" b="17454"/>
          <a:stretch/>
        </p:blipFill>
        <p:spPr bwMode="auto">
          <a:xfrm>
            <a:off x="8216865" y="2174542"/>
            <a:ext cx="3545614" cy="2770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97752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56</a:t>
            </a:fld>
            <a:endParaRPr lang="en-US" noProof="0" dirty="0"/>
          </a:p>
        </p:txBody>
      </p:sp>
      <p:sp>
        <p:nvSpPr>
          <p:cNvPr id="4" name="Content Placeholder 3"/>
          <p:cNvSpPr>
            <a:spLocks noGrp="1"/>
          </p:cNvSpPr>
          <p:nvPr>
            <p:ph idx="1"/>
          </p:nvPr>
        </p:nvSpPr>
        <p:spPr>
          <a:xfrm>
            <a:off x="838202" y="1825625"/>
            <a:ext cx="4156880" cy="4351338"/>
          </a:xfrm>
        </p:spPr>
        <p:txBody>
          <a:bodyPr>
            <a:noAutofit/>
          </a:bodyPr>
          <a:lstStyle/>
          <a:p>
            <a:pPr marL="0" indent="0">
              <a:buNone/>
            </a:pPr>
            <a:r>
              <a:rPr lang="en-US" sz="3200" dirty="0"/>
              <a:t>Similar difficulties exist with schemes for prebiotic syntheses of </a:t>
            </a:r>
            <a:r>
              <a:rPr lang="en-US" sz="3200" dirty="0" smtClean="0"/>
              <a:t>monosaccharides</a:t>
            </a:r>
            <a:r>
              <a:rPr lang="en-US" sz="3200" dirty="0"/>
              <a:t>, fatty acids, and nitrogenous bases that are the building blocks of polysaccharides, lipids, and nucleic acids. </a:t>
            </a:r>
            <a:endParaRPr lang="en-US" sz="3200" dirty="0" smtClean="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50</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(a) THE FORMATION OF BIOMONOMERS </a:t>
            </a:r>
            <a:endParaRPr lang="en-US" sz="2000" dirty="0"/>
          </a:p>
        </p:txBody>
      </p:sp>
      <p:sp>
        <p:nvSpPr>
          <p:cNvPr id="12" name="Rectangular Callout 11"/>
          <p:cNvSpPr/>
          <p:nvPr/>
        </p:nvSpPr>
        <p:spPr>
          <a:xfrm>
            <a:off x="5349922" y="1825625"/>
            <a:ext cx="6660108" cy="4862265"/>
          </a:xfrm>
          <a:prstGeom prst="wedgeRectCallout">
            <a:avLst>
              <a:gd name="adj1" fmla="val -57202"/>
              <a:gd name="adj2" fmla="val -13407"/>
            </a:avLst>
          </a:prstGeom>
          <a:solidFill>
            <a:schemeClr val="bg2"/>
          </a:solidFill>
          <a:ln w="12700" cap="flat">
            <a:noFill/>
            <a:prstDash val="solid"/>
            <a:miter/>
          </a:ln>
        </p:spPr>
        <p:txBody>
          <a:bodyPr rtlCol="0" anchor="ctr"/>
          <a:lstStyle/>
          <a:p>
            <a:pPr algn="l"/>
            <a:r>
              <a:rPr lang="en-US" sz="4000" dirty="0" smtClean="0"/>
              <a:t>Formation of BIOMONOMERS: </a:t>
            </a:r>
            <a:r>
              <a:rPr lang="en-US" sz="2800" dirty="0" smtClean="0"/>
              <a:t> </a:t>
            </a:r>
          </a:p>
          <a:p>
            <a:pPr marL="457200" indent="-457200" algn="l">
              <a:buFont typeface="Arial" panose="020B0604020202020204" pitchFamily="34" charset="0"/>
              <a:buChar char="•"/>
            </a:pPr>
            <a:r>
              <a:rPr lang="en-US" sz="2800" dirty="0" smtClean="0"/>
              <a:t>Amino Acids ►►Proteins</a:t>
            </a:r>
          </a:p>
          <a:p>
            <a:pPr marL="457200" indent="-457200">
              <a:buFont typeface="Arial" panose="020B0604020202020204" pitchFamily="34" charset="0"/>
              <a:buChar char="•"/>
            </a:pPr>
            <a:r>
              <a:rPr lang="en-US" sz="2800" dirty="0" smtClean="0"/>
              <a:t>Monosaccharides </a:t>
            </a:r>
            <a:r>
              <a:rPr lang="en-US" sz="2800" dirty="0"/>
              <a:t>►►</a:t>
            </a:r>
            <a:r>
              <a:rPr lang="en-US" sz="2800" dirty="0" smtClean="0"/>
              <a:t> Polysaccharides</a:t>
            </a:r>
          </a:p>
          <a:p>
            <a:pPr marL="457200" indent="-457200">
              <a:buFont typeface="Arial" panose="020B0604020202020204" pitchFamily="34" charset="0"/>
              <a:buChar char="•"/>
            </a:pPr>
            <a:r>
              <a:rPr lang="en-US" sz="2800" dirty="0" smtClean="0"/>
              <a:t>Fatty Acids </a:t>
            </a:r>
            <a:r>
              <a:rPr lang="en-US" sz="2800" dirty="0"/>
              <a:t>►►</a:t>
            </a:r>
            <a:r>
              <a:rPr lang="en-US" sz="2800" dirty="0" smtClean="0"/>
              <a:t>Lipids</a:t>
            </a:r>
          </a:p>
          <a:p>
            <a:pPr marL="457200" indent="-457200">
              <a:buFont typeface="Arial" panose="020B0604020202020204" pitchFamily="34" charset="0"/>
              <a:buChar char="•"/>
            </a:pPr>
            <a:r>
              <a:rPr lang="en-US" sz="2800" dirty="0" smtClean="0"/>
              <a:t>Nitrogenous Bases </a:t>
            </a:r>
            <a:r>
              <a:rPr lang="en-US" sz="2800" dirty="0"/>
              <a:t>►►</a:t>
            </a:r>
            <a:r>
              <a:rPr lang="en-US" sz="2800" dirty="0" smtClean="0"/>
              <a:t>Nucleic Acids</a:t>
            </a:r>
          </a:p>
          <a:p>
            <a:endParaRPr lang="en-US" sz="2800" dirty="0" smtClean="0"/>
          </a:p>
          <a:p>
            <a:r>
              <a:rPr lang="en-US" sz="2800" dirty="0" smtClean="0">
                <a:latin typeface="Comic Sans MS" panose="030F0702030302020204" pitchFamily="66" charset="0"/>
              </a:rPr>
              <a:t>ALL OF THESE COMPOUNDS ARE NECESSARY </a:t>
            </a:r>
            <a:r>
              <a:rPr lang="en-US" sz="2800" dirty="0">
                <a:latin typeface="Comic Sans MS" panose="030F0702030302020204" pitchFamily="66" charset="0"/>
              </a:rPr>
              <a:t>FOR </a:t>
            </a:r>
            <a:r>
              <a:rPr lang="en-US" sz="2800" cap="all" dirty="0">
                <a:latin typeface="Comic Sans MS" panose="030F0702030302020204" pitchFamily="66" charset="0"/>
              </a:rPr>
              <a:t>supramolecular complexes such as ribosomes and </a:t>
            </a:r>
            <a:r>
              <a:rPr lang="en-US" sz="2800" cap="all" dirty="0" smtClean="0">
                <a:latin typeface="Comic Sans MS" panose="030F0702030302020204" pitchFamily="66" charset="0"/>
              </a:rPr>
              <a:t>membranes, IE, FOR </a:t>
            </a:r>
            <a:r>
              <a:rPr lang="en-US" sz="2800" dirty="0" smtClean="0">
                <a:latin typeface="Comic Sans MS" panose="030F0702030302020204" pitchFamily="66" charset="0"/>
              </a:rPr>
              <a:t>LIFE!</a:t>
            </a:r>
          </a:p>
          <a:p>
            <a:pPr algn="l"/>
            <a:endParaRPr lang="en-US" dirty="0"/>
          </a:p>
        </p:txBody>
      </p:sp>
    </p:spTree>
    <p:extLst>
      <p:ext uri="{BB962C8B-B14F-4D97-AF65-F5344CB8AC3E}">
        <p14:creationId xmlns:p14="http://schemas.microsoft.com/office/powerpoint/2010/main" val="237609204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57</a:t>
            </a:fld>
            <a:endParaRPr lang="en-US" noProof="0" dirty="0"/>
          </a:p>
        </p:txBody>
      </p:sp>
      <p:sp>
        <p:nvSpPr>
          <p:cNvPr id="4" name="Content Placeholder 3"/>
          <p:cNvSpPr>
            <a:spLocks noGrp="1"/>
          </p:cNvSpPr>
          <p:nvPr>
            <p:ph idx="1"/>
          </p:nvPr>
        </p:nvSpPr>
        <p:spPr>
          <a:xfrm>
            <a:off x="838200" y="1809338"/>
            <a:ext cx="5849203" cy="4351338"/>
          </a:xfrm>
        </p:spPr>
        <p:txBody>
          <a:bodyPr>
            <a:noAutofit/>
          </a:bodyPr>
          <a:lstStyle/>
          <a:p>
            <a:pPr marL="0" indent="0">
              <a:buNone/>
            </a:pPr>
            <a:r>
              <a:rPr lang="en-US" sz="3200" dirty="0" smtClean="0"/>
              <a:t>None </a:t>
            </a:r>
            <a:r>
              <a:rPr lang="en-US" sz="3200" dirty="0"/>
              <a:t>of these can be synthesized under prebiotic conditions in the presence of oxygen. Moreover, monosaccharides would again be produced as equal mixtures of several structural forms, of which only one is actually found in living </a:t>
            </a:r>
            <a:r>
              <a:rPr lang="en-US" sz="3200" dirty="0" smtClean="0"/>
              <a:t>organisms.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50</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(a) THE FORMATION OF BIOMONOMERS </a:t>
            </a:r>
            <a:endParaRPr lang="en-US" sz="2000" dirty="0"/>
          </a:p>
        </p:txBody>
      </p:sp>
      <p:pic>
        <p:nvPicPr>
          <p:cNvPr id="40964" name="Picture 4" descr="Monosaccharides (Simple Sugars) Definition, List, Examples of Foo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87403" y="2138125"/>
            <a:ext cx="5192093" cy="3088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70532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58</a:t>
            </a:fld>
            <a:endParaRPr lang="en-US" noProof="0" dirty="0"/>
          </a:p>
        </p:txBody>
      </p:sp>
      <p:sp>
        <p:nvSpPr>
          <p:cNvPr id="4" name="Content Placeholder 3"/>
          <p:cNvSpPr>
            <a:spLocks noGrp="1"/>
          </p:cNvSpPr>
          <p:nvPr>
            <p:ph idx="1"/>
          </p:nvPr>
        </p:nvSpPr>
        <p:spPr>
          <a:xfrm>
            <a:off x="838200" y="1809338"/>
            <a:ext cx="10515600" cy="4351338"/>
          </a:xfrm>
        </p:spPr>
        <p:txBody>
          <a:bodyPr>
            <a:noAutofit/>
          </a:bodyPr>
          <a:lstStyle/>
          <a:p>
            <a:pPr marL="0" indent="0">
              <a:buNone/>
            </a:pPr>
            <a:r>
              <a:rPr lang="en-US" sz="3200" dirty="0"/>
              <a:t>It has been proved conclusively that an intelligent person using rather complex and sophisticated equipment under so-called “primitive earth” conditions, is able to synthesize a few simple compounds; but it does not follow that the reverse must also be true, that is, that simple chemical compounds have the capacity spontaneously to organize into man, given sufficient </a:t>
            </a:r>
            <a:r>
              <a:rPr lang="en-US" sz="3200" dirty="0" smtClean="0"/>
              <a:t>time.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50</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(a) THE FORMATION OF BIOMONOMERS </a:t>
            </a:r>
            <a:endParaRPr lang="en-US" sz="2000" dirty="0"/>
          </a:p>
        </p:txBody>
      </p:sp>
    </p:spTree>
    <p:extLst>
      <p:ext uri="{BB962C8B-B14F-4D97-AF65-F5344CB8AC3E}">
        <p14:creationId xmlns:p14="http://schemas.microsoft.com/office/powerpoint/2010/main" val="220816303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p:txBody>
          <a:bodyPr/>
          <a:lstStyle/>
          <a:p>
            <a:r>
              <a:rPr lang="en-US" dirty="0" smtClean="0"/>
              <a:t>STEPS TO LIFE:  </a:t>
            </a:r>
            <a:endParaRPr lang="en-US" dirty="0"/>
          </a:p>
        </p:txBody>
      </p:sp>
      <p:sp>
        <p:nvSpPr>
          <p:cNvPr id="5" name="Text Placeholder 4">
            <a:extLst>
              <a:ext uri="{FF2B5EF4-FFF2-40B4-BE49-F238E27FC236}">
                <a16:creationId xmlns:a16="http://schemas.microsoft.com/office/drawing/2014/main" xmlns="" id="{099A8D28-D968-408D-AA5E-1B16F071D7DF}"/>
              </a:ext>
            </a:extLst>
          </p:cNvPr>
          <p:cNvSpPr>
            <a:spLocks noGrp="1"/>
          </p:cNvSpPr>
          <p:nvPr>
            <p:ph type="body" sz="quarter" idx="13"/>
          </p:nvPr>
        </p:nvSpPr>
        <p:spPr>
          <a:xfrm>
            <a:off x="841248" y="2136036"/>
            <a:ext cx="5285914" cy="534655"/>
          </a:xfrm>
        </p:spPr>
        <p:txBody>
          <a:bodyPr/>
          <a:lstStyle/>
          <a:p>
            <a:r>
              <a:rPr lang="en-US" dirty="0" smtClean="0"/>
              <a:t>It all has to come together…</a:t>
            </a:r>
            <a:endParaRPr lang="en-US"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38199" y="2670691"/>
            <a:ext cx="5823858" cy="3447793"/>
          </a:xfrm>
        </p:spPr>
        <p:txBody>
          <a:bodyPr>
            <a:normAutofit fontScale="92500" lnSpcReduction="10000"/>
          </a:bodyPr>
          <a:lstStyle/>
          <a:p>
            <a:pPr marL="342900" indent="-342900">
              <a:buFont typeface="+mj-lt"/>
              <a:buAutoNum type="alphaLcParenR"/>
            </a:pPr>
            <a:r>
              <a:rPr lang="en-US" sz="3200" dirty="0" smtClean="0"/>
              <a:t>The </a:t>
            </a:r>
            <a:r>
              <a:rPr lang="en-US" sz="3200" dirty="0"/>
              <a:t>formation of </a:t>
            </a:r>
            <a:r>
              <a:rPr lang="en-US" sz="3200" dirty="0" smtClean="0"/>
              <a:t>BIOMONOMERS (amino acids)</a:t>
            </a:r>
          </a:p>
          <a:p>
            <a:pPr marL="342900" indent="-342900">
              <a:buFont typeface="+mj-lt"/>
              <a:buAutoNum type="alphaLcParenR"/>
            </a:pPr>
            <a:r>
              <a:rPr lang="en-US" sz="3200" b="1" dirty="0" smtClean="0"/>
              <a:t>Combination into POLYMERS (proteins)</a:t>
            </a:r>
          </a:p>
          <a:p>
            <a:pPr marL="342900" indent="-342900">
              <a:buFont typeface="+mj-lt"/>
              <a:buAutoNum type="alphaLcParenR"/>
            </a:pPr>
            <a:r>
              <a:rPr lang="en-US" sz="3200" dirty="0" smtClean="0"/>
              <a:t>Assembly into SUPRAMOLECULAR COMPLEXES</a:t>
            </a:r>
          </a:p>
          <a:p>
            <a:pPr marL="342900" indent="-342900">
              <a:buFont typeface="+mj-lt"/>
              <a:buAutoNum type="alphaLcParenR"/>
            </a:pPr>
            <a:r>
              <a:rPr lang="en-US" sz="3200" dirty="0" smtClean="0"/>
              <a:t>Organization into ORGANELLES</a:t>
            </a:r>
          </a:p>
          <a:p>
            <a:pPr marL="342900" indent="-342900">
              <a:buFont typeface="+mj-lt"/>
              <a:buAutoNum type="alphaLcParenR"/>
            </a:pPr>
            <a:r>
              <a:rPr lang="en-US" sz="3200" dirty="0" smtClean="0"/>
              <a:t>Formation of CELLS</a:t>
            </a:r>
          </a:p>
          <a:p>
            <a:pPr marL="342900" indent="-342900">
              <a:buFont typeface="+mj-lt"/>
              <a:buAutoNum type="alphaLcParenR"/>
            </a:pPr>
            <a:endParaRPr lang="en-US" sz="2400" dirty="0"/>
          </a:p>
          <a:p>
            <a:endParaRPr lang="en-US" dirty="0"/>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59</a:t>
            </a:fld>
            <a:endParaRPr lang="en-US" dirty="0"/>
          </a:p>
        </p:txBody>
      </p:sp>
    </p:spTree>
    <p:extLst>
      <p:ext uri="{BB962C8B-B14F-4D97-AF65-F5344CB8AC3E}">
        <p14:creationId xmlns:p14="http://schemas.microsoft.com/office/powerpoint/2010/main" val="26033745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6</a:t>
            </a:fld>
            <a:endParaRPr lang="en-US" noProof="0" dirty="0"/>
          </a:p>
        </p:txBody>
      </p:sp>
      <p:sp>
        <p:nvSpPr>
          <p:cNvPr id="3" name="Footer Placeholder 2"/>
          <p:cNvSpPr>
            <a:spLocks noGrp="1"/>
          </p:cNvSpPr>
          <p:nvPr>
            <p:ph type="ftr" sz="quarter" idx="12"/>
          </p:nvPr>
        </p:nvSpPr>
        <p:spPr>
          <a:xfrm>
            <a:off x="481012" y="6121918"/>
            <a:ext cx="5119688" cy="365125"/>
          </a:xfrm>
        </p:spPr>
        <p:txBody>
          <a:bodyPr/>
          <a:lstStyle/>
          <a:p>
            <a:r>
              <a:rPr lang="en-US" sz="2400" b="1" dirty="0"/>
              <a:t>Worship:  Recognizing His Worthiness</a:t>
            </a:r>
            <a:endParaRPr lang="en-US" sz="2400" b="1" dirty="0"/>
          </a:p>
        </p:txBody>
      </p:sp>
      <p:sp>
        <p:nvSpPr>
          <p:cNvPr id="4" name="Title 3"/>
          <p:cNvSpPr>
            <a:spLocks noGrp="1"/>
          </p:cNvSpPr>
          <p:nvPr>
            <p:ph type="title"/>
          </p:nvPr>
        </p:nvSpPr>
        <p:spPr/>
        <p:txBody>
          <a:bodyPr/>
          <a:lstStyle/>
          <a:p>
            <a:r>
              <a:rPr lang="en-US" dirty="0" smtClean="0"/>
              <a:t>Revelation 5:12-14</a:t>
            </a:r>
            <a:endParaRPr lang="en-US" dirty="0"/>
          </a:p>
        </p:txBody>
      </p:sp>
      <p:sp>
        <p:nvSpPr>
          <p:cNvPr id="5" name="Text Placeholder 4"/>
          <p:cNvSpPr>
            <a:spLocks noGrp="1"/>
          </p:cNvSpPr>
          <p:nvPr>
            <p:ph type="body" sz="half" idx="2"/>
          </p:nvPr>
        </p:nvSpPr>
        <p:spPr/>
        <p:txBody>
          <a:bodyPr>
            <a:noAutofit/>
          </a:bodyPr>
          <a:lstStyle/>
          <a:p>
            <a:r>
              <a:rPr lang="en-US" sz="3200" b="1" baseline="30000" dirty="0"/>
              <a:t>12 </a:t>
            </a:r>
            <a:r>
              <a:rPr lang="en-US" sz="3200" dirty="0"/>
              <a:t>Saying with a loud voice, Worthy is the Lamb that was slain to receive power, and riches, and wisdom, and strength, and </a:t>
            </a:r>
            <a:r>
              <a:rPr lang="en-US" sz="3200" dirty="0" err="1"/>
              <a:t>honour</a:t>
            </a:r>
            <a:r>
              <a:rPr lang="en-US" sz="3200" dirty="0"/>
              <a:t>, and glory, and blessing.</a:t>
            </a:r>
            <a:endParaRPr lang="en-US" sz="3200" dirty="0"/>
          </a:p>
        </p:txBody>
      </p:sp>
      <p:pic>
        <p:nvPicPr>
          <p:cNvPr id="84994" name="Picture 2" descr="Pin on HOLY, HOLINESS, RESTORATION OF THE TABERNACLE OF DAVID"/>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8699" r="8699"/>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413871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EDADF0-23DD-491B-8755-2E19692F9B18}"/>
              </a:ext>
            </a:extLst>
          </p:cNvPr>
          <p:cNvSpPr>
            <a:spLocks noGrp="1"/>
          </p:cNvSpPr>
          <p:nvPr>
            <p:ph type="title"/>
          </p:nvPr>
        </p:nvSpPr>
        <p:spPr>
          <a:xfrm>
            <a:off x="838200" y="3133619"/>
            <a:ext cx="10515600" cy="1630056"/>
          </a:xfrm>
        </p:spPr>
        <p:txBody>
          <a:bodyPr>
            <a:noAutofit/>
          </a:bodyPr>
          <a:lstStyle/>
          <a:p>
            <a:r>
              <a:rPr lang="en-US" sz="4000" dirty="0" smtClean="0"/>
              <a:t>Okay, so imagining that through some miraculous chain of circumstances, amino acids </a:t>
            </a:r>
            <a:r>
              <a:rPr lang="en-US" sz="4000" dirty="0" smtClean="0"/>
              <a:t>and other </a:t>
            </a:r>
            <a:r>
              <a:rPr lang="en-US" sz="4000" dirty="0" err="1" smtClean="0"/>
              <a:t>biomonomers</a:t>
            </a:r>
            <a:r>
              <a:rPr lang="en-US" sz="4000" dirty="0" smtClean="0"/>
              <a:t> </a:t>
            </a:r>
            <a:r>
              <a:rPr lang="en-US" sz="4000" dirty="0" smtClean="0"/>
              <a:t>were formed…. Then what?  </a:t>
            </a:r>
            <a:endParaRPr lang="en-US" sz="4000" dirty="0"/>
          </a:p>
        </p:txBody>
      </p:sp>
      <p:sp>
        <p:nvSpPr>
          <p:cNvPr id="3" name="Slide Number Placeholder 2">
            <a:extLst>
              <a:ext uri="{FF2B5EF4-FFF2-40B4-BE49-F238E27FC236}">
                <a16:creationId xmlns:a16="http://schemas.microsoft.com/office/drawing/2014/main" xmlns="" id="{73E7209B-EA97-4E46-B935-409525612C95}"/>
              </a:ext>
            </a:extLst>
          </p:cNvPr>
          <p:cNvSpPr>
            <a:spLocks noGrp="1"/>
          </p:cNvSpPr>
          <p:nvPr>
            <p:ph type="sldNum" sz="quarter" idx="10"/>
          </p:nvPr>
        </p:nvSpPr>
        <p:spPr/>
        <p:txBody>
          <a:bodyPr/>
          <a:lstStyle/>
          <a:p>
            <a:fld id="{D495E168-DA5E-4888-8D8A-92B118324C14}" type="slidenum">
              <a:rPr lang="en-US" smtClean="0"/>
              <a:pPr/>
              <a:t>60</a:t>
            </a:fld>
            <a:endParaRPr lang="en-US" dirty="0"/>
          </a:p>
        </p:txBody>
      </p:sp>
      <p:sp>
        <p:nvSpPr>
          <p:cNvPr id="5" name="Text Placeholder 4">
            <a:extLst>
              <a:ext uri="{FF2B5EF4-FFF2-40B4-BE49-F238E27FC236}">
                <a16:creationId xmlns:a16="http://schemas.microsoft.com/office/drawing/2014/main" xmlns="" id="{171A006E-2552-45AA-81E6-9D6D26A503C2}"/>
              </a:ext>
            </a:extLst>
          </p:cNvPr>
          <p:cNvSpPr>
            <a:spLocks noGrp="1"/>
          </p:cNvSpPr>
          <p:nvPr>
            <p:ph type="body" sz="quarter" idx="1"/>
          </p:nvPr>
        </p:nvSpPr>
        <p:spPr/>
        <p:txBody>
          <a:bodyPr/>
          <a:lstStyle/>
          <a:p>
            <a:r>
              <a:rPr lang="en-US" dirty="0" smtClean="0"/>
              <a:t>The Science of Life</a:t>
            </a:r>
            <a:endParaRPr lang="en-US" dirty="0"/>
          </a:p>
        </p:txBody>
      </p:sp>
    </p:spTree>
    <p:extLst>
      <p:ext uri="{BB962C8B-B14F-4D97-AF65-F5344CB8AC3E}">
        <p14:creationId xmlns:p14="http://schemas.microsoft.com/office/powerpoint/2010/main" val="304940094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61</a:t>
            </a:fld>
            <a:endParaRPr lang="en-US" noProof="0" dirty="0"/>
          </a:p>
        </p:txBody>
      </p:sp>
      <p:sp>
        <p:nvSpPr>
          <p:cNvPr id="4" name="Content Placeholder 3"/>
          <p:cNvSpPr>
            <a:spLocks noGrp="1"/>
          </p:cNvSpPr>
          <p:nvPr>
            <p:ph idx="1"/>
          </p:nvPr>
        </p:nvSpPr>
        <p:spPr>
          <a:xfrm>
            <a:off x="838200" y="1809338"/>
            <a:ext cx="10515600" cy="4351338"/>
          </a:xfrm>
        </p:spPr>
        <p:txBody>
          <a:bodyPr>
            <a:noAutofit/>
          </a:bodyPr>
          <a:lstStyle/>
          <a:p>
            <a:pPr marL="0" indent="0">
              <a:buNone/>
            </a:pPr>
            <a:r>
              <a:rPr lang="en-US" sz="3200" dirty="0"/>
              <a:t>A model for the spontaneous evolution of life not only must account for the origin of the basic building units such as amino acids and simple sugars, called </a:t>
            </a:r>
            <a:r>
              <a:rPr lang="en-US" sz="3200" dirty="0" err="1"/>
              <a:t>biomonomers</a:t>
            </a:r>
            <a:r>
              <a:rPr lang="en-US" sz="3200" dirty="0"/>
              <a:t>, it must also account for the combining of these building blocks into more complex and highly characteristic molecules called biopolymers. The process of uniting these is called polymerization. For instance, amino acids or mononucleotides are polymerized to form proteins and nucleic acids, respectively.</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50</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(b) THE FORMATION OF BIOPOLYMERS (Proteins) </a:t>
            </a:r>
            <a:endParaRPr lang="en-US" sz="2000" dirty="0"/>
          </a:p>
        </p:txBody>
      </p:sp>
    </p:spTree>
    <p:extLst>
      <p:ext uri="{BB962C8B-B14F-4D97-AF65-F5344CB8AC3E}">
        <p14:creationId xmlns:p14="http://schemas.microsoft.com/office/powerpoint/2010/main" val="74308261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62</a:t>
            </a:fld>
            <a:endParaRPr lang="en-US" noProof="0" dirty="0"/>
          </a:p>
        </p:txBody>
      </p:sp>
      <p:sp>
        <p:nvSpPr>
          <p:cNvPr id="4" name="Content Placeholder 3"/>
          <p:cNvSpPr>
            <a:spLocks noGrp="1"/>
          </p:cNvSpPr>
          <p:nvPr>
            <p:ph idx="1"/>
          </p:nvPr>
        </p:nvSpPr>
        <p:spPr>
          <a:xfrm>
            <a:off x="838199" y="1809338"/>
            <a:ext cx="4983079" cy="4351338"/>
          </a:xfrm>
        </p:spPr>
        <p:txBody>
          <a:bodyPr>
            <a:noAutofit/>
          </a:bodyPr>
          <a:lstStyle/>
          <a:p>
            <a:pPr marL="0" indent="0">
              <a:buNone/>
            </a:pPr>
            <a:r>
              <a:rPr lang="en-US" sz="3200" dirty="0"/>
              <a:t>First, one needs to consider the polymerization (combination into more complex forms) of the </a:t>
            </a:r>
            <a:r>
              <a:rPr lang="en-US" sz="3200" dirty="0" err="1"/>
              <a:t>biomonomers</a:t>
            </a:r>
            <a:r>
              <a:rPr lang="en-US" sz="3200" dirty="0"/>
              <a:t> (basic units) into large polymers (complex molecules), which involves a dehydration (removal of water) reaction.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50</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(b) THE FORMATION OF BIOPOLYMERS (Proteins) </a:t>
            </a:r>
            <a:endParaRPr lang="en-US" sz="2000" dirty="0"/>
          </a:p>
        </p:txBody>
      </p:sp>
      <p:pic>
        <p:nvPicPr>
          <p:cNvPr id="41988" name="Picture 4" descr="Primordial soup - Stock Image - N920/0051 - Science Photo Libra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5032" y="2108555"/>
            <a:ext cx="5473046" cy="3637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948438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63</a:t>
            </a:fld>
            <a:endParaRPr lang="en-US" noProof="0" dirty="0"/>
          </a:p>
        </p:txBody>
      </p:sp>
      <p:sp>
        <p:nvSpPr>
          <p:cNvPr id="4" name="Content Placeholder 3"/>
          <p:cNvSpPr>
            <a:spLocks noGrp="1"/>
          </p:cNvSpPr>
          <p:nvPr>
            <p:ph idx="1"/>
          </p:nvPr>
        </p:nvSpPr>
        <p:spPr>
          <a:xfrm>
            <a:off x="838200" y="1809338"/>
            <a:ext cx="3215185" cy="4351338"/>
          </a:xfrm>
        </p:spPr>
        <p:txBody>
          <a:bodyPr>
            <a:noAutofit/>
          </a:bodyPr>
          <a:lstStyle/>
          <a:p>
            <a:pPr marL="0" indent="0">
              <a:buNone/>
            </a:pPr>
            <a:r>
              <a:rPr lang="en-US" sz="3200" dirty="0" smtClean="0"/>
              <a:t>Second</a:t>
            </a:r>
            <a:r>
              <a:rPr lang="en-US" sz="3200" dirty="0"/>
              <a:t>, the arrangement of the </a:t>
            </a:r>
            <a:r>
              <a:rPr lang="en-US" sz="3200" dirty="0" err="1"/>
              <a:t>biomonomers</a:t>
            </a:r>
            <a:r>
              <a:rPr lang="en-US" sz="3200" dirty="0"/>
              <a:t> has to be highly specific; a proper sequence is critical for their biological </a:t>
            </a:r>
            <a:r>
              <a:rPr lang="en-US" sz="3200" dirty="0" smtClean="0"/>
              <a:t>activity.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50</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(b) THE FORMATION OF BIOPOLYMERS (Proteins) </a:t>
            </a:r>
            <a:endParaRPr lang="en-US" sz="2000" dirty="0"/>
          </a:p>
        </p:txBody>
      </p:sp>
      <p:pic>
        <p:nvPicPr>
          <p:cNvPr id="41986" name="Picture 2" descr="Plastic Material: What Is It? How Is It Used? Types O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6465" y="1958338"/>
            <a:ext cx="6634049" cy="3731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709251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64</a:t>
            </a:fld>
            <a:endParaRPr lang="en-US" noProof="0" dirty="0"/>
          </a:p>
        </p:txBody>
      </p:sp>
      <p:sp>
        <p:nvSpPr>
          <p:cNvPr id="4" name="Content Placeholder 3"/>
          <p:cNvSpPr>
            <a:spLocks noGrp="1"/>
          </p:cNvSpPr>
          <p:nvPr>
            <p:ph idx="1"/>
          </p:nvPr>
        </p:nvSpPr>
        <p:spPr>
          <a:xfrm>
            <a:off x="838200" y="1809338"/>
            <a:ext cx="10515600" cy="4351338"/>
          </a:xfrm>
        </p:spPr>
        <p:txBody>
          <a:bodyPr>
            <a:noAutofit/>
          </a:bodyPr>
          <a:lstStyle/>
          <a:p>
            <a:pPr marL="0" indent="0">
              <a:buNone/>
            </a:pPr>
            <a:r>
              <a:rPr lang="en-US" sz="3200" dirty="0" smtClean="0"/>
              <a:t>The </a:t>
            </a:r>
            <a:r>
              <a:rPr lang="en-US" sz="3200" dirty="0"/>
              <a:t>dehydration reaction requires energy; and several schemes have been suggested to provide this energy. In experiments carried out by Fox and his co-workers (Fox 1965) mixtures of dry amino acids were heated up to 175° C. and </a:t>
            </a:r>
            <a:r>
              <a:rPr lang="en-US" sz="3200" dirty="0" smtClean="0"/>
              <a:t>protein-like </a:t>
            </a:r>
            <a:r>
              <a:rPr lang="en-US" sz="3200" dirty="0"/>
              <a:t>substances called </a:t>
            </a:r>
            <a:r>
              <a:rPr lang="en-US" sz="3200" dirty="0" err="1"/>
              <a:t>proteinoids</a:t>
            </a:r>
            <a:r>
              <a:rPr lang="en-US" sz="3200" dirty="0"/>
              <a:t> were obtained. </a:t>
            </a:r>
            <a:r>
              <a:rPr lang="en-US" sz="3200" dirty="0" err="1"/>
              <a:t>Proteinoid</a:t>
            </a:r>
            <a:r>
              <a:rPr lang="en-US" sz="3200" dirty="0"/>
              <a:t> formation always required high </a:t>
            </a:r>
            <a:r>
              <a:rPr lang="en-US" sz="3200" dirty="0" smtClean="0"/>
              <a:t>amino-acid </a:t>
            </a:r>
            <a:r>
              <a:rPr lang="en-US" sz="3200" dirty="0"/>
              <a:t>concentrations. It cannot be accomplished in the presence of water, for water is a product of the reaction and must be removed in order to carry the polymerization to completion</a:t>
            </a:r>
            <a:r>
              <a:rPr lang="en-US" sz="3200" dirty="0" smtClean="0"/>
              <a:t>.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50-51</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(b) THE FORMATION OF BIOPOLYMERS (Proteins) </a:t>
            </a:r>
            <a:endParaRPr lang="en-US" sz="2000" dirty="0"/>
          </a:p>
        </p:txBody>
      </p:sp>
    </p:spTree>
    <p:extLst>
      <p:ext uri="{BB962C8B-B14F-4D97-AF65-F5344CB8AC3E}">
        <p14:creationId xmlns:p14="http://schemas.microsoft.com/office/powerpoint/2010/main" val="250105127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65</a:t>
            </a:fld>
            <a:endParaRPr lang="en-US" noProof="0" dirty="0"/>
          </a:p>
        </p:txBody>
      </p:sp>
      <p:sp>
        <p:nvSpPr>
          <p:cNvPr id="4" name="Content Placeholder 3"/>
          <p:cNvSpPr>
            <a:spLocks noGrp="1"/>
          </p:cNvSpPr>
          <p:nvPr>
            <p:ph idx="1"/>
          </p:nvPr>
        </p:nvSpPr>
        <p:spPr>
          <a:xfrm>
            <a:off x="838199" y="1809338"/>
            <a:ext cx="6009167" cy="4351338"/>
          </a:xfrm>
        </p:spPr>
        <p:txBody>
          <a:bodyPr>
            <a:noAutofit/>
          </a:bodyPr>
          <a:lstStyle/>
          <a:p>
            <a:pPr marL="0" indent="0">
              <a:buNone/>
            </a:pPr>
            <a:r>
              <a:rPr lang="en-US" sz="3200" dirty="0" smtClean="0"/>
              <a:t>In </a:t>
            </a:r>
            <a:r>
              <a:rPr lang="en-US" sz="3200" dirty="0"/>
              <a:t>the presence of water the polymers tend to hydrolyze and degrade back to the monomers. It is difficult to imagine how such large amounts of amino acids could be concentrated at certain dry localities (volcanoes, e.g.) on the surface of the primitive earth, postulated to be mostly covered with </a:t>
            </a:r>
            <a:r>
              <a:rPr lang="en-US" sz="3200" dirty="0" smtClean="0"/>
              <a:t>oceans.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51</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(b) THE FORMATION OF BIOPOLYMERS (Proteins) </a:t>
            </a:r>
            <a:endParaRPr lang="en-US" sz="2000" dirty="0"/>
          </a:p>
        </p:txBody>
      </p:sp>
      <p:pic>
        <p:nvPicPr>
          <p:cNvPr id="46082" name="Picture 2" descr="Dehydration: Symptoms, Causes, Risk factors and Complications"/>
          <p:cNvPicPr>
            <a:picLocks noChangeAspect="1" noChangeArrowheads="1"/>
          </p:cNvPicPr>
          <p:nvPr/>
        </p:nvPicPr>
        <p:blipFill rotWithShape="1">
          <a:blip r:embed="rId2">
            <a:extLst>
              <a:ext uri="{28A0092B-C50C-407E-A947-70E740481C1C}">
                <a14:useLocalDpi xmlns:a14="http://schemas.microsoft.com/office/drawing/2010/main" val="0"/>
              </a:ext>
            </a:extLst>
          </a:blip>
          <a:srcRect l="37321"/>
          <a:stretch/>
        </p:blipFill>
        <p:spPr bwMode="auto">
          <a:xfrm>
            <a:off x="7634177" y="1809338"/>
            <a:ext cx="4202592" cy="44699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443933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66</a:t>
            </a:fld>
            <a:endParaRPr lang="en-US" noProof="0" dirty="0"/>
          </a:p>
        </p:txBody>
      </p:sp>
      <p:sp>
        <p:nvSpPr>
          <p:cNvPr id="4" name="Content Placeholder 3"/>
          <p:cNvSpPr>
            <a:spLocks noGrp="1"/>
          </p:cNvSpPr>
          <p:nvPr>
            <p:ph idx="1"/>
          </p:nvPr>
        </p:nvSpPr>
        <p:spPr>
          <a:xfrm>
            <a:off x="838199" y="1809338"/>
            <a:ext cx="6009167" cy="4351338"/>
          </a:xfrm>
        </p:spPr>
        <p:txBody>
          <a:bodyPr>
            <a:noAutofit/>
          </a:bodyPr>
          <a:lstStyle/>
          <a:p>
            <a:pPr marL="0" indent="0">
              <a:buNone/>
            </a:pPr>
            <a:r>
              <a:rPr lang="en-US" sz="3200" dirty="0" smtClean="0"/>
              <a:t>The </a:t>
            </a:r>
            <a:r>
              <a:rPr lang="en-US" sz="3200" dirty="0"/>
              <a:t>experiments performed by Miller and Urey (1959), described above, assumed the formation of the amino acids in an aqueous media. Attempts have been made to couple amino acids in an aqueous environment by using dehydrating molecules such as </a:t>
            </a:r>
            <a:r>
              <a:rPr lang="en-US" sz="3200" dirty="0" err="1"/>
              <a:t>cyanamides</a:t>
            </a:r>
            <a:r>
              <a:rPr lang="en-US" sz="3200" dirty="0"/>
              <a:t> (Steinman, et al., 1964).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51</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(b) THE FORMATION OF BIOPOLYMERS (Proteins) </a:t>
            </a:r>
            <a:endParaRPr lang="en-US" sz="2000" dirty="0"/>
          </a:p>
        </p:txBody>
      </p:sp>
      <p:pic>
        <p:nvPicPr>
          <p:cNvPr id="49154" name="Picture 2" descr="PPT - Early Earth and The Origin of Life PowerPoint Presentation, free ..."/>
          <p:cNvPicPr>
            <a:picLocks noChangeAspect="1" noChangeArrowheads="1"/>
          </p:cNvPicPr>
          <p:nvPr/>
        </p:nvPicPr>
        <p:blipFill rotWithShape="1">
          <a:blip r:embed="rId2">
            <a:extLst>
              <a:ext uri="{28A0092B-C50C-407E-A947-70E740481C1C}">
                <a14:useLocalDpi xmlns:a14="http://schemas.microsoft.com/office/drawing/2010/main" val="0"/>
              </a:ext>
            </a:extLst>
          </a:blip>
          <a:srcRect l="41754" t="13181" r="4691" b="9944"/>
          <a:stretch/>
        </p:blipFill>
        <p:spPr bwMode="auto">
          <a:xfrm>
            <a:off x="7204649" y="1607697"/>
            <a:ext cx="4529049" cy="4875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838564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67</a:t>
            </a:fld>
            <a:endParaRPr lang="en-US" noProof="0" dirty="0"/>
          </a:p>
        </p:txBody>
      </p:sp>
      <p:sp>
        <p:nvSpPr>
          <p:cNvPr id="4" name="Content Placeholder 3"/>
          <p:cNvSpPr>
            <a:spLocks noGrp="1"/>
          </p:cNvSpPr>
          <p:nvPr>
            <p:ph idx="1"/>
          </p:nvPr>
        </p:nvSpPr>
        <p:spPr>
          <a:xfrm>
            <a:off x="838199" y="1809338"/>
            <a:ext cx="4983080" cy="4351338"/>
          </a:xfrm>
        </p:spPr>
        <p:txBody>
          <a:bodyPr>
            <a:noAutofit/>
          </a:bodyPr>
          <a:lstStyle/>
          <a:p>
            <a:pPr marL="0" indent="0">
              <a:buNone/>
            </a:pPr>
            <a:r>
              <a:rPr lang="en-US" sz="3200" dirty="0" smtClean="0"/>
              <a:t>While </a:t>
            </a:r>
            <a:r>
              <a:rPr lang="en-US" sz="3200" dirty="0"/>
              <a:t>proteins may contain several hundred amino acids in a chain, this method can join only up to four in any appreciable </a:t>
            </a:r>
            <a:r>
              <a:rPr lang="en-US" sz="3200" dirty="0" smtClean="0"/>
              <a:t>yields. </a:t>
            </a:r>
            <a:r>
              <a:rPr lang="en-US" sz="3200" dirty="0"/>
              <a:t>More serious is the problem of the linear sequence of amino acids in proteins.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51</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(b) THE FORMATION OF BIOPOLYMERS (Proteins) </a:t>
            </a:r>
            <a:endParaRPr lang="en-US" sz="2000" dirty="0"/>
          </a:p>
        </p:txBody>
      </p:sp>
      <p:pic>
        <p:nvPicPr>
          <p:cNvPr id="48130" name="Picture 2" descr="Polypeptide Chain: Definition, Structure &amp; Synthesis - Video &amp; Lesso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0721" y="2678881"/>
            <a:ext cx="5765196" cy="32353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494483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68</a:t>
            </a:fld>
            <a:endParaRPr lang="en-US" noProof="0" dirty="0"/>
          </a:p>
        </p:txBody>
      </p:sp>
      <p:sp>
        <p:nvSpPr>
          <p:cNvPr id="4" name="Content Placeholder 3"/>
          <p:cNvSpPr>
            <a:spLocks noGrp="1"/>
          </p:cNvSpPr>
          <p:nvPr>
            <p:ph idx="1"/>
          </p:nvPr>
        </p:nvSpPr>
        <p:spPr>
          <a:xfrm>
            <a:off x="838198" y="1809338"/>
            <a:ext cx="5199745" cy="4351338"/>
          </a:xfrm>
        </p:spPr>
        <p:txBody>
          <a:bodyPr>
            <a:noAutofit/>
          </a:bodyPr>
          <a:lstStyle/>
          <a:p>
            <a:pPr marL="0" indent="0">
              <a:buNone/>
            </a:pPr>
            <a:r>
              <a:rPr lang="en-US" sz="3200" dirty="0" smtClean="0"/>
              <a:t>Useful </a:t>
            </a:r>
            <a:r>
              <a:rPr lang="en-US" sz="3200" dirty="0"/>
              <a:t>proteins are not random polymers of 20 kinds of amino acids. There are many chemical functions that are vital to the life of a cell, and each function requires a specific sequence of amino acids in the protein, which enables that process to be followed in the cell.</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51</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(b) THE FORMATION OF BIOPOLYMERS (Proteins) </a:t>
            </a:r>
            <a:endParaRPr lang="en-US" sz="2000" dirty="0"/>
          </a:p>
        </p:txBody>
      </p:sp>
      <p:pic>
        <p:nvPicPr>
          <p:cNvPr id="8" name="Picture 2" descr="https://external-content.duckduckgo.com/iu/?u=https%3A%2F%2Ftse2.mm.bing.net%2Fth%3Fid%3DOIP.Js-DX6xk0My6aG-Nez0A_AHaHF%26pid%3DApi&amp;f=1&amp;ipt=7d9175179698ea702f4872410e6ea2cd75b3d2faf321dff586214b5007ee675c&amp;ipo=imag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7462" y="1690688"/>
            <a:ext cx="4983079" cy="4762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969540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69</a:t>
            </a:fld>
            <a:endParaRPr lang="en-US" noProof="0" dirty="0"/>
          </a:p>
        </p:txBody>
      </p:sp>
      <p:sp>
        <p:nvSpPr>
          <p:cNvPr id="4" name="Content Placeholder 3"/>
          <p:cNvSpPr>
            <a:spLocks noGrp="1"/>
          </p:cNvSpPr>
          <p:nvPr>
            <p:ph idx="1"/>
          </p:nvPr>
        </p:nvSpPr>
        <p:spPr>
          <a:xfrm>
            <a:off x="838199" y="1809338"/>
            <a:ext cx="4561115" cy="4351338"/>
          </a:xfrm>
        </p:spPr>
        <p:txBody>
          <a:bodyPr>
            <a:noAutofit/>
          </a:bodyPr>
          <a:lstStyle/>
          <a:p>
            <a:pPr marL="0" indent="0">
              <a:buNone/>
            </a:pPr>
            <a:r>
              <a:rPr lang="en-US" sz="3200" dirty="0"/>
              <a:t>A given protein may act as an enzyme, or biological catalyst, required for the many chemical reactions carried out by each living cell, each reaction usually requiring a different and specific enzyme.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51</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(b) THE FORMATION OF BIOPOLYMERS (Proteins) </a:t>
            </a:r>
            <a:endParaRPr lang="en-US" sz="2000" dirty="0"/>
          </a:p>
        </p:txBody>
      </p:sp>
      <p:pic>
        <p:nvPicPr>
          <p:cNvPr id="50180" name="Picture 4" descr="Structure and Function of an Enzy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1279" y="1954293"/>
            <a:ext cx="6157295" cy="41048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26700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7</a:t>
            </a:fld>
            <a:endParaRPr lang="en-US" noProof="0" dirty="0"/>
          </a:p>
        </p:txBody>
      </p:sp>
      <p:sp>
        <p:nvSpPr>
          <p:cNvPr id="3" name="Footer Placeholder 2"/>
          <p:cNvSpPr>
            <a:spLocks noGrp="1"/>
          </p:cNvSpPr>
          <p:nvPr>
            <p:ph type="ftr" sz="quarter" idx="12"/>
          </p:nvPr>
        </p:nvSpPr>
        <p:spPr>
          <a:xfrm>
            <a:off x="246062" y="6301046"/>
            <a:ext cx="5119688" cy="365125"/>
          </a:xfrm>
        </p:spPr>
        <p:txBody>
          <a:bodyPr/>
          <a:lstStyle/>
          <a:p>
            <a:r>
              <a:rPr lang="en-US" sz="2400" b="1" dirty="0"/>
              <a:t>Worship:  Recognizing His Worthiness</a:t>
            </a:r>
            <a:endParaRPr lang="en-US" sz="2400" b="1" dirty="0"/>
          </a:p>
        </p:txBody>
      </p:sp>
      <p:sp>
        <p:nvSpPr>
          <p:cNvPr id="4" name="Title 3"/>
          <p:cNvSpPr>
            <a:spLocks noGrp="1"/>
          </p:cNvSpPr>
          <p:nvPr>
            <p:ph type="title"/>
          </p:nvPr>
        </p:nvSpPr>
        <p:spPr/>
        <p:txBody>
          <a:bodyPr/>
          <a:lstStyle/>
          <a:p>
            <a:r>
              <a:rPr lang="en-US" dirty="0" smtClean="0"/>
              <a:t>Revelation 5:13-14</a:t>
            </a:r>
            <a:endParaRPr lang="en-US" dirty="0"/>
          </a:p>
        </p:txBody>
      </p:sp>
      <p:sp>
        <p:nvSpPr>
          <p:cNvPr id="5" name="Text Placeholder 4"/>
          <p:cNvSpPr>
            <a:spLocks noGrp="1"/>
          </p:cNvSpPr>
          <p:nvPr>
            <p:ph type="body" sz="half" idx="2"/>
          </p:nvPr>
        </p:nvSpPr>
        <p:spPr>
          <a:xfrm>
            <a:off x="839788" y="2177592"/>
            <a:ext cx="4343400" cy="3691396"/>
          </a:xfrm>
        </p:spPr>
        <p:txBody>
          <a:bodyPr>
            <a:noAutofit/>
          </a:bodyPr>
          <a:lstStyle/>
          <a:p>
            <a:r>
              <a:rPr lang="en-US" sz="2700" b="1" baseline="30000" dirty="0"/>
              <a:t>13 </a:t>
            </a:r>
            <a:r>
              <a:rPr lang="en-US" sz="2700" dirty="0"/>
              <a:t>And every creature which is in heaven, and on the earth, and under the earth, and such as are in the sea, and all that are in them, heard I saying, Blessing, and </a:t>
            </a:r>
            <a:r>
              <a:rPr lang="en-US" sz="2700" dirty="0" err="1"/>
              <a:t>honour</a:t>
            </a:r>
            <a:r>
              <a:rPr lang="en-US" sz="2700" dirty="0"/>
              <a:t>, and glory, and power, be unto him that </a:t>
            </a:r>
            <a:r>
              <a:rPr lang="en-US" sz="2700" dirty="0" err="1"/>
              <a:t>sitteth</a:t>
            </a:r>
            <a:r>
              <a:rPr lang="en-US" sz="2700" dirty="0"/>
              <a:t> upon the throne, and unto the Lamb for ever and ever.</a:t>
            </a:r>
            <a:endParaRPr lang="en-US" sz="2700" dirty="0"/>
          </a:p>
        </p:txBody>
      </p:sp>
      <p:pic>
        <p:nvPicPr>
          <p:cNvPr id="87042" name="Picture 2" descr="MARK: In the Throne Room - Revelation 4:9-11"/>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4096" r="1409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192678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70</a:t>
            </a:fld>
            <a:endParaRPr lang="en-US" noProof="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51</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(b) THE FORMATION OF BIOPOLYMERS (Proteins) </a:t>
            </a:r>
            <a:endParaRPr lang="en-US" sz="2000" dirty="0"/>
          </a:p>
        </p:txBody>
      </p:sp>
      <p:pic>
        <p:nvPicPr>
          <p:cNvPr id="53250" name="Picture 2" descr="Enzyme Inhibi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3214" y="1436308"/>
            <a:ext cx="7124901" cy="5232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736717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71</a:t>
            </a:fld>
            <a:endParaRPr lang="en-US" noProof="0" dirty="0"/>
          </a:p>
        </p:txBody>
      </p:sp>
      <p:sp>
        <p:nvSpPr>
          <p:cNvPr id="4" name="Content Placeholder 3"/>
          <p:cNvSpPr>
            <a:spLocks noGrp="1"/>
          </p:cNvSpPr>
          <p:nvPr>
            <p:ph idx="1"/>
          </p:nvPr>
        </p:nvSpPr>
        <p:spPr>
          <a:xfrm>
            <a:off x="838199" y="1809338"/>
            <a:ext cx="4561115" cy="4351338"/>
          </a:xfrm>
        </p:spPr>
        <p:txBody>
          <a:bodyPr>
            <a:noAutofit/>
          </a:bodyPr>
          <a:lstStyle/>
          <a:p>
            <a:pPr marL="0" indent="0">
              <a:buNone/>
            </a:pPr>
            <a:r>
              <a:rPr lang="en-US" sz="3200" dirty="0"/>
              <a:t>It can serve as structural material such as collagen, found in tendons and ligaments. Some proteins are involved in transport, such as hemoglobin, which carries oxygen from the lungs to tire inner tissues of the body.</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51</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(b) THE FORMATION OF BIOPOLYMERS (Proteins) </a:t>
            </a:r>
            <a:endParaRPr lang="en-US" sz="2000" dirty="0"/>
          </a:p>
        </p:txBody>
      </p:sp>
      <p:pic>
        <p:nvPicPr>
          <p:cNvPr id="54276" name="Picture 4" descr="PPT - Organization of Muscle Tissue PowerPoint Presentation, fre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7556" y="1896424"/>
            <a:ext cx="5364584" cy="40177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80993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72</a:t>
            </a:fld>
            <a:endParaRPr lang="en-US" noProof="0" dirty="0"/>
          </a:p>
        </p:txBody>
      </p:sp>
      <p:sp>
        <p:nvSpPr>
          <p:cNvPr id="4" name="Content Placeholder 3"/>
          <p:cNvSpPr>
            <a:spLocks noGrp="1"/>
          </p:cNvSpPr>
          <p:nvPr>
            <p:ph idx="1"/>
          </p:nvPr>
        </p:nvSpPr>
        <p:spPr>
          <a:xfrm>
            <a:off x="838199" y="1809338"/>
            <a:ext cx="10515601" cy="4351338"/>
          </a:xfrm>
        </p:spPr>
        <p:txBody>
          <a:bodyPr>
            <a:noAutofit/>
          </a:bodyPr>
          <a:lstStyle/>
          <a:p>
            <a:pPr marL="0" indent="0">
              <a:buNone/>
            </a:pPr>
            <a:r>
              <a:rPr lang="en-US" sz="3200" dirty="0"/>
              <a:t>A protein may be an antibody that provides a specific protective mechanism against infection. Hormones, the chemical messengers involved in regulating an organism, may also be protein in nature. Some proteins act as storage for the essential amino acids. Others, such as actin, have the ability to contract and are needed for muscular action. All of these diverse functions depend on a highly specific number and order for the 20 kinds of amino acids that </a:t>
            </a:r>
            <a:r>
              <a:rPr lang="en-US" sz="3200" dirty="0" smtClean="0"/>
              <a:t>form </a:t>
            </a:r>
            <a:r>
              <a:rPr lang="en-US" sz="3200" dirty="0"/>
              <a:t>protein structure.</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51</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(b) THE FORMATION OF BIOPOLYMERS (Proteins) </a:t>
            </a:r>
            <a:endParaRPr lang="en-US" sz="2000" dirty="0"/>
          </a:p>
        </p:txBody>
      </p:sp>
    </p:spTree>
    <p:extLst>
      <p:ext uri="{BB962C8B-B14F-4D97-AF65-F5344CB8AC3E}">
        <p14:creationId xmlns:p14="http://schemas.microsoft.com/office/powerpoint/2010/main" val="29118502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EDADF0-23DD-491B-8755-2E19692F9B18}"/>
              </a:ext>
            </a:extLst>
          </p:cNvPr>
          <p:cNvSpPr>
            <a:spLocks noGrp="1"/>
          </p:cNvSpPr>
          <p:nvPr>
            <p:ph type="title"/>
          </p:nvPr>
        </p:nvSpPr>
        <p:spPr>
          <a:xfrm>
            <a:off x="838200" y="3565133"/>
            <a:ext cx="10515600" cy="1198541"/>
          </a:xfrm>
        </p:spPr>
        <p:txBody>
          <a:bodyPr>
            <a:normAutofit/>
          </a:bodyPr>
          <a:lstStyle/>
          <a:p>
            <a:r>
              <a:rPr lang="en-US" dirty="0" smtClean="0"/>
              <a:t>Problems with Proteins</a:t>
            </a:r>
            <a:endParaRPr lang="en-US" dirty="0"/>
          </a:p>
        </p:txBody>
      </p:sp>
      <p:sp>
        <p:nvSpPr>
          <p:cNvPr id="3" name="Slide Number Placeholder 2">
            <a:extLst>
              <a:ext uri="{FF2B5EF4-FFF2-40B4-BE49-F238E27FC236}">
                <a16:creationId xmlns:a16="http://schemas.microsoft.com/office/drawing/2014/main" xmlns="" id="{73E7209B-EA97-4E46-B935-409525612C95}"/>
              </a:ext>
            </a:extLst>
          </p:cNvPr>
          <p:cNvSpPr>
            <a:spLocks noGrp="1"/>
          </p:cNvSpPr>
          <p:nvPr>
            <p:ph type="sldNum" sz="quarter" idx="10"/>
          </p:nvPr>
        </p:nvSpPr>
        <p:spPr/>
        <p:txBody>
          <a:bodyPr/>
          <a:lstStyle/>
          <a:p>
            <a:fld id="{D495E168-DA5E-4888-8D8A-92B118324C14}" type="slidenum">
              <a:rPr lang="en-US" smtClean="0"/>
              <a:pPr/>
              <a:t>73</a:t>
            </a:fld>
            <a:endParaRPr lang="en-US" dirty="0"/>
          </a:p>
        </p:txBody>
      </p:sp>
      <p:sp>
        <p:nvSpPr>
          <p:cNvPr id="5" name="Text Placeholder 4">
            <a:extLst>
              <a:ext uri="{FF2B5EF4-FFF2-40B4-BE49-F238E27FC236}">
                <a16:creationId xmlns:a16="http://schemas.microsoft.com/office/drawing/2014/main" xmlns="" id="{171A006E-2552-45AA-81E6-9D6D26A503C2}"/>
              </a:ext>
            </a:extLst>
          </p:cNvPr>
          <p:cNvSpPr>
            <a:spLocks noGrp="1"/>
          </p:cNvSpPr>
          <p:nvPr>
            <p:ph type="body" sz="quarter" idx="1"/>
          </p:nvPr>
        </p:nvSpPr>
        <p:spPr/>
        <p:txBody>
          <a:bodyPr/>
          <a:lstStyle/>
          <a:p>
            <a:r>
              <a:rPr lang="en-US" dirty="0" smtClean="0"/>
              <a:t>The Science of Life (b)</a:t>
            </a:r>
            <a:endParaRPr lang="en-US" dirty="0"/>
          </a:p>
        </p:txBody>
      </p:sp>
    </p:spTree>
    <p:extLst>
      <p:ext uri="{BB962C8B-B14F-4D97-AF65-F5344CB8AC3E}">
        <p14:creationId xmlns:p14="http://schemas.microsoft.com/office/powerpoint/2010/main" val="48275794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74</a:t>
            </a:fld>
            <a:endParaRPr lang="en-US" noProof="0" dirty="0"/>
          </a:p>
        </p:txBody>
      </p:sp>
      <p:sp>
        <p:nvSpPr>
          <p:cNvPr id="4" name="Content Placeholder 3"/>
          <p:cNvSpPr>
            <a:spLocks noGrp="1"/>
          </p:cNvSpPr>
          <p:nvPr>
            <p:ph idx="1"/>
          </p:nvPr>
        </p:nvSpPr>
        <p:spPr>
          <a:xfrm>
            <a:off x="838201" y="1825625"/>
            <a:ext cx="5322756" cy="4351338"/>
          </a:xfrm>
        </p:spPr>
        <p:txBody>
          <a:bodyPr>
            <a:noAutofit/>
          </a:bodyPr>
          <a:lstStyle/>
          <a:p>
            <a:pPr marL="0" indent="0">
              <a:buNone/>
            </a:pPr>
            <a:r>
              <a:rPr lang="en-US" sz="3200" dirty="0"/>
              <a:t>Proteins are intricate </a:t>
            </a:r>
            <a:r>
              <a:rPr lang="en-US" sz="3200" dirty="0" err="1"/>
              <a:t>nanomachines</a:t>
            </a:r>
            <a:r>
              <a:rPr lang="en-US" sz="3200" dirty="0"/>
              <a:t> that perform most tasks in living things by constantly interacting with one another. They digest food, fight invaders, repair damage, sense their surroundings, carry signals, exert force, help create thoughts, and replicate. </a:t>
            </a:r>
          </a:p>
        </p:txBody>
      </p:sp>
      <p:sp>
        <p:nvSpPr>
          <p:cNvPr id="5" name="Title 4"/>
          <p:cNvSpPr>
            <a:spLocks noGrp="1"/>
          </p:cNvSpPr>
          <p:nvPr>
            <p:ph type="title"/>
          </p:nvPr>
        </p:nvSpPr>
        <p:spPr/>
        <p:txBody>
          <a:bodyPr>
            <a:normAutofit fontScale="90000"/>
          </a:bodyPr>
          <a:lstStyle/>
          <a:p>
            <a:r>
              <a:rPr lang="en-US" sz="3600" dirty="0" smtClean="0"/>
              <a:t>THE SCIENCE OF LIFE</a:t>
            </a:r>
            <a:r>
              <a:rPr lang="en-US" sz="5400" dirty="0" smtClean="0"/>
              <a:t>:</a:t>
            </a:r>
            <a:r>
              <a:rPr lang="en-US" sz="3200" dirty="0" smtClean="0"/>
              <a:t> </a:t>
            </a:r>
            <a:r>
              <a:rPr lang="en-US" sz="3600" dirty="0" smtClean="0">
                <a:solidFill>
                  <a:schemeClr val="bg2">
                    <a:lumMod val="60000"/>
                    <a:lumOff val="40000"/>
                  </a:schemeClr>
                </a:solidFill>
              </a:rPr>
              <a:t>Scientific American, July 1, 2021</a:t>
            </a:r>
            <a:endParaRPr lang="en-US" sz="2400" dirty="0">
              <a:solidFill>
                <a:schemeClr val="bg2">
                  <a:lumMod val="60000"/>
                  <a:lumOff val="40000"/>
                </a:schemeClr>
              </a:solidFill>
            </a:endParaRPr>
          </a:p>
        </p:txBody>
      </p:sp>
      <p:sp>
        <p:nvSpPr>
          <p:cNvPr id="6" name="Footer Placeholder 2"/>
          <p:cNvSpPr txBox="1">
            <a:spLocks/>
          </p:cNvSpPr>
          <p:nvPr/>
        </p:nvSpPr>
        <p:spPr>
          <a:xfrm>
            <a:off x="990600" y="6270884"/>
            <a:ext cx="3398763" cy="365125"/>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THE TESTIMONY OF BIOCHEMISTRY</a:t>
            </a:r>
            <a:endParaRPr lang="en-US" dirty="0"/>
          </a:p>
        </p:txBody>
      </p:sp>
      <p:pic>
        <p:nvPicPr>
          <p:cNvPr id="12292" name="Picture 4" descr="A pictorial representation of a protein-protein interaction complex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0957" y="2068414"/>
            <a:ext cx="5627748" cy="4155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680274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48B51AE-252F-4958-A1E9-67C57179FF35}"/>
              </a:ext>
            </a:extLst>
          </p:cNvPr>
          <p:cNvSpPr>
            <a:spLocks noGrp="1"/>
          </p:cNvSpPr>
          <p:nvPr>
            <p:ph type="title"/>
          </p:nvPr>
        </p:nvSpPr>
        <p:spPr>
          <a:xfrm>
            <a:off x="164843" y="191586"/>
            <a:ext cx="5320386" cy="1524480"/>
          </a:xfrm>
        </p:spPr>
        <p:txBody>
          <a:bodyPr>
            <a:noAutofit/>
          </a:bodyPr>
          <a:lstStyle/>
          <a:p>
            <a:r>
              <a:rPr lang="en-US" sz="5400" dirty="0" smtClean="0"/>
              <a:t>Protein Interaction Maps:</a:t>
            </a:r>
            <a:endParaRPr lang="en-US" sz="5400" dirty="0"/>
          </a:p>
        </p:txBody>
      </p:sp>
      <p:sp>
        <p:nvSpPr>
          <p:cNvPr id="4" name="Footer Placeholder 3">
            <a:extLst>
              <a:ext uri="{FF2B5EF4-FFF2-40B4-BE49-F238E27FC236}">
                <a16:creationId xmlns:a16="http://schemas.microsoft.com/office/drawing/2014/main" xmlns="" id="{600D8D83-8EE8-4757-A48D-197DCB8CB8ED}"/>
              </a:ext>
            </a:extLst>
          </p:cNvPr>
          <p:cNvSpPr>
            <a:spLocks noGrp="1"/>
          </p:cNvSpPr>
          <p:nvPr>
            <p:ph type="ftr" sz="quarter" idx="12"/>
          </p:nvPr>
        </p:nvSpPr>
        <p:spPr>
          <a:xfrm>
            <a:off x="164843" y="6483609"/>
            <a:ext cx="3398763" cy="365125"/>
          </a:xfrm>
        </p:spPr>
        <p:txBody>
          <a:bodyPr/>
          <a:lstStyle/>
          <a:p>
            <a:r>
              <a:rPr lang="en-US" dirty="0" smtClean="0">
                <a:solidFill>
                  <a:schemeClr val="accent2"/>
                </a:solidFill>
              </a:rPr>
              <a:t>The Testimony of Biochemistry</a:t>
            </a:r>
            <a:endParaRPr lang="en-US" dirty="0">
              <a:solidFill>
                <a:schemeClr val="accent2"/>
              </a:solidFill>
            </a:endParaRPr>
          </a:p>
        </p:txBody>
      </p:sp>
      <p:pic>
        <p:nvPicPr>
          <p:cNvPr id="14338" name="Picture 2" descr="Protein interaction map of the candidates identified in the screen wa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4811" y="191586"/>
            <a:ext cx="6130706" cy="6648065"/>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Protein-Protein Interaction Network. A list of proteins involved in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16065"/>
            <a:ext cx="5924811" cy="5249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684443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76</a:t>
            </a:fld>
            <a:endParaRPr lang="en-US" noProof="0" dirty="0"/>
          </a:p>
        </p:txBody>
      </p:sp>
      <p:sp>
        <p:nvSpPr>
          <p:cNvPr id="4" name="Content Placeholder 3"/>
          <p:cNvSpPr>
            <a:spLocks noGrp="1"/>
          </p:cNvSpPr>
          <p:nvPr>
            <p:ph idx="1"/>
          </p:nvPr>
        </p:nvSpPr>
        <p:spPr>
          <a:xfrm>
            <a:off x="838201" y="1825625"/>
            <a:ext cx="3898691" cy="4351338"/>
          </a:xfrm>
        </p:spPr>
        <p:txBody>
          <a:bodyPr>
            <a:noAutofit/>
          </a:bodyPr>
          <a:lstStyle/>
          <a:p>
            <a:pPr marL="0" indent="0">
              <a:buNone/>
            </a:pPr>
            <a:r>
              <a:rPr lang="en-US" sz="3200" dirty="0" smtClean="0"/>
              <a:t>They </a:t>
            </a:r>
            <a:r>
              <a:rPr lang="en-US" sz="3200" dirty="0"/>
              <a:t>are made of long strings of simpler molecules called amino acids, and they twist and fold into enormously complex 3-D structures. </a:t>
            </a:r>
          </a:p>
        </p:txBody>
      </p:sp>
      <p:sp>
        <p:nvSpPr>
          <p:cNvPr id="5" name="Title 4"/>
          <p:cNvSpPr>
            <a:spLocks noGrp="1"/>
          </p:cNvSpPr>
          <p:nvPr>
            <p:ph type="title"/>
          </p:nvPr>
        </p:nvSpPr>
        <p:spPr/>
        <p:txBody>
          <a:bodyPr>
            <a:normAutofit fontScale="90000"/>
          </a:bodyPr>
          <a:lstStyle/>
          <a:p>
            <a:r>
              <a:rPr lang="en-US" sz="3600" dirty="0" smtClean="0"/>
              <a:t>THE SCIENCE OF LIFE</a:t>
            </a:r>
            <a:r>
              <a:rPr lang="en-US" sz="5400" dirty="0" smtClean="0"/>
              <a:t>:</a:t>
            </a:r>
            <a:r>
              <a:rPr lang="en-US" sz="3200" dirty="0" smtClean="0"/>
              <a:t> </a:t>
            </a:r>
            <a:r>
              <a:rPr lang="en-US" sz="3600" dirty="0" smtClean="0">
                <a:solidFill>
                  <a:schemeClr val="bg2">
                    <a:lumMod val="60000"/>
                    <a:lumOff val="40000"/>
                  </a:schemeClr>
                </a:solidFill>
              </a:rPr>
              <a:t>Scientific American, July 1, 2021</a:t>
            </a:r>
            <a:endParaRPr lang="en-US" sz="2400" dirty="0">
              <a:solidFill>
                <a:schemeClr val="bg2">
                  <a:lumMod val="60000"/>
                  <a:lumOff val="40000"/>
                </a:schemeClr>
              </a:solidFill>
            </a:endParaRPr>
          </a:p>
        </p:txBody>
      </p:sp>
      <p:sp>
        <p:nvSpPr>
          <p:cNvPr id="6" name="Footer Placeholder 2"/>
          <p:cNvSpPr txBox="1">
            <a:spLocks/>
          </p:cNvSpPr>
          <p:nvPr/>
        </p:nvSpPr>
        <p:spPr>
          <a:xfrm>
            <a:off x="990600" y="6270884"/>
            <a:ext cx="3398763" cy="365125"/>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THE TESTIMONY OF BIOCHEMISTRY</a:t>
            </a:r>
            <a:endParaRPr lang="en-US" dirty="0"/>
          </a:p>
        </p:txBody>
      </p:sp>
      <p:pic>
        <p:nvPicPr>
          <p:cNvPr id="11266" name="Picture 2" descr="2.23 Protein Structure | Nutrition Flexbo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8901" y="1466548"/>
            <a:ext cx="6082201" cy="51694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088493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77</a:t>
            </a:fld>
            <a:endParaRPr lang="en-US" noProof="0" dirty="0"/>
          </a:p>
        </p:txBody>
      </p:sp>
      <p:sp>
        <p:nvSpPr>
          <p:cNvPr id="4" name="Content Placeholder 3"/>
          <p:cNvSpPr>
            <a:spLocks noGrp="1"/>
          </p:cNvSpPr>
          <p:nvPr>
            <p:ph idx="1"/>
          </p:nvPr>
        </p:nvSpPr>
        <p:spPr>
          <a:xfrm>
            <a:off x="838202" y="1825625"/>
            <a:ext cx="3551162" cy="4351338"/>
          </a:xfrm>
        </p:spPr>
        <p:txBody>
          <a:bodyPr>
            <a:noAutofit/>
          </a:bodyPr>
          <a:lstStyle/>
          <a:p>
            <a:pPr marL="0" indent="0" fontAlgn="base">
              <a:buNone/>
            </a:pPr>
            <a:r>
              <a:rPr lang="en-US" sz="3200" dirty="0"/>
              <a:t>Their </a:t>
            </a:r>
            <a:r>
              <a:rPr lang="en-US" sz="3200" dirty="0" err="1"/>
              <a:t>origamilike</a:t>
            </a:r>
            <a:r>
              <a:rPr lang="en-US" sz="3200" dirty="0"/>
              <a:t> shapes are governed by the order and number of the different </a:t>
            </a:r>
            <a:r>
              <a:rPr lang="en-US" sz="3200" dirty="0" err="1"/>
              <a:t>aminos</a:t>
            </a:r>
            <a:r>
              <a:rPr lang="en-US" sz="3200" dirty="0"/>
              <a:t> used to build them, which have distinct attractive and repellent forces. </a:t>
            </a:r>
          </a:p>
        </p:txBody>
      </p:sp>
      <p:sp>
        <p:nvSpPr>
          <p:cNvPr id="5" name="Title 4"/>
          <p:cNvSpPr>
            <a:spLocks noGrp="1"/>
          </p:cNvSpPr>
          <p:nvPr>
            <p:ph type="title"/>
          </p:nvPr>
        </p:nvSpPr>
        <p:spPr/>
        <p:txBody>
          <a:bodyPr>
            <a:normAutofit fontScale="90000"/>
          </a:bodyPr>
          <a:lstStyle/>
          <a:p>
            <a:r>
              <a:rPr lang="en-US" sz="3600" dirty="0" smtClean="0"/>
              <a:t>THE SCIENCE OF LIFE</a:t>
            </a:r>
            <a:r>
              <a:rPr lang="en-US" sz="5400" dirty="0" smtClean="0"/>
              <a:t>:</a:t>
            </a:r>
            <a:r>
              <a:rPr lang="en-US" sz="3200" dirty="0" smtClean="0"/>
              <a:t> </a:t>
            </a:r>
            <a:r>
              <a:rPr lang="en-US" sz="3600" dirty="0" smtClean="0">
                <a:solidFill>
                  <a:schemeClr val="bg2">
                    <a:lumMod val="60000"/>
                    <a:lumOff val="40000"/>
                  </a:schemeClr>
                </a:solidFill>
              </a:rPr>
              <a:t>Scientific American, July 1, 2021</a:t>
            </a:r>
            <a:endParaRPr lang="en-US" sz="2400" dirty="0">
              <a:solidFill>
                <a:schemeClr val="bg2">
                  <a:lumMod val="60000"/>
                  <a:lumOff val="40000"/>
                </a:schemeClr>
              </a:solidFill>
            </a:endParaRPr>
          </a:p>
        </p:txBody>
      </p:sp>
      <p:sp>
        <p:nvSpPr>
          <p:cNvPr id="6" name="Footer Placeholder 2"/>
          <p:cNvSpPr txBox="1">
            <a:spLocks/>
          </p:cNvSpPr>
          <p:nvPr/>
        </p:nvSpPr>
        <p:spPr>
          <a:xfrm>
            <a:off x="990600" y="6270884"/>
            <a:ext cx="3398763" cy="365125"/>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THE TESTIMONY OF BIOCHEMISTRY</a:t>
            </a:r>
            <a:endParaRPr lang="en-US" dirty="0"/>
          </a:p>
        </p:txBody>
      </p:sp>
      <p:pic>
        <p:nvPicPr>
          <p:cNvPr id="15362" name="Picture 2" descr="Future and Cosmos: It's As If Many Types of Natural Things Know What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2440" y="2043112"/>
            <a:ext cx="7596505" cy="4070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423003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78</a:t>
            </a:fld>
            <a:endParaRPr lang="en-US" noProof="0" dirty="0"/>
          </a:p>
        </p:txBody>
      </p:sp>
      <p:sp>
        <p:nvSpPr>
          <p:cNvPr id="4" name="Content Placeholder 3"/>
          <p:cNvSpPr>
            <a:spLocks noGrp="1"/>
          </p:cNvSpPr>
          <p:nvPr>
            <p:ph idx="1"/>
          </p:nvPr>
        </p:nvSpPr>
        <p:spPr>
          <a:xfrm>
            <a:off x="838201" y="1825625"/>
            <a:ext cx="5958840" cy="4351338"/>
          </a:xfrm>
        </p:spPr>
        <p:txBody>
          <a:bodyPr>
            <a:noAutofit/>
          </a:bodyPr>
          <a:lstStyle/>
          <a:p>
            <a:pPr marL="0" indent="0" fontAlgn="base">
              <a:buNone/>
            </a:pPr>
            <a:r>
              <a:rPr lang="en-US" sz="3200" dirty="0" smtClean="0"/>
              <a:t>The </a:t>
            </a:r>
            <a:r>
              <a:rPr lang="en-US" sz="3200" dirty="0"/>
              <a:t>complexity of those interactions is so great and the scale so small (the average cell contains 42 million proteins) that we have never been able to figure out the rules governing how they spontaneously and dependably contort from strings to things. Many experts assumed we never </a:t>
            </a:r>
            <a:r>
              <a:rPr lang="en-US" sz="3200" dirty="0" smtClean="0"/>
              <a:t>would.</a:t>
            </a:r>
            <a:endParaRPr lang="en-US" sz="3200" dirty="0"/>
          </a:p>
        </p:txBody>
      </p:sp>
      <p:sp>
        <p:nvSpPr>
          <p:cNvPr id="5" name="Title 4"/>
          <p:cNvSpPr>
            <a:spLocks noGrp="1"/>
          </p:cNvSpPr>
          <p:nvPr>
            <p:ph type="title"/>
          </p:nvPr>
        </p:nvSpPr>
        <p:spPr/>
        <p:txBody>
          <a:bodyPr>
            <a:normAutofit fontScale="90000"/>
          </a:bodyPr>
          <a:lstStyle/>
          <a:p>
            <a:r>
              <a:rPr lang="en-US" sz="3600" dirty="0" smtClean="0"/>
              <a:t>THE SCIENCE OF LIFE</a:t>
            </a:r>
            <a:r>
              <a:rPr lang="en-US" sz="5400" dirty="0" smtClean="0"/>
              <a:t>:</a:t>
            </a:r>
            <a:r>
              <a:rPr lang="en-US" sz="3200" dirty="0" smtClean="0"/>
              <a:t> </a:t>
            </a:r>
            <a:r>
              <a:rPr lang="en-US" sz="3600" dirty="0" smtClean="0">
                <a:solidFill>
                  <a:schemeClr val="bg2">
                    <a:lumMod val="60000"/>
                    <a:lumOff val="40000"/>
                  </a:schemeClr>
                </a:solidFill>
              </a:rPr>
              <a:t>Scientific American, July 1, 2021</a:t>
            </a:r>
            <a:endParaRPr lang="en-US" sz="2400" dirty="0">
              <a:solidFill>
                <a:schemeClr val="bg2">
                  <a:lumMod val="60000"/>
                  <a:lumOff val="40000"/>
                </a:schemeClr>
              </a:solidFill>
            </a:endParaRPr>
          </a:p>
        </p:txBody>
      </p:sp>
      <p:sp>
        <p:nvSpPr>
          <p:cNvPr id="6" name="Footer Placeholder 2"/>
          <p:cNvSpPr txBox="1">
            <a:spLocks/>
          </p:cNvSpPr>
          <p:nvPr/>
        </p:nvSpPr>
        <p:spPr>
          <a:xfrm>
            <a:off x="990600" y="6270884"/>
            <a:ext cx="3398763" cy="365125"/>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THE TESTIMONY OF BIOCHEMISTRY</a:t>
            </a:r>
            <a:endParaRPr lang="en-US" dirty="0"/>
          </a:p>
        </p:txBody>
      </p:sp>
      <p:pic>
        <p:nvPicPr>
          <p:cNvPr id="8" name="Picture 2" descr="PPT - Folding PowerPoint Presentation, free download - ID:5638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4199" y="2257028"/>
            <a:ext cx="4651375" cy="3488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62812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79</a:t>
            </a:fld>
            <a:endParaRPr lang="en-US" noProof="0" dirty="0"/>
          </a:p>
        </p:txBody>
      </p:sp>
      <p:sp>
        <p:nvSpPr>
          <p:cNvPr id="4" name="Content Placeholder 3"/>
          <p:cNvSpPr>
            <a:spLocks noGrp="1"/>
          </p:cNvSpPr>
          <p:nvPr>
            <p:ph idx="1"/>
          </p:nvPr>
        </p:nvSpPr>
        <p:spPr>
          <a:xfrm>
            <a:off x="838201" y="1825625"/>
            <a:ext cx="2971800" cy="4351338"/>
          </a:xfrm>
        </p:spPr>
        <p:txBody>
          <a:bodyPr>
            <a:noAutofit/>
          </a:bodyPr>
          <a:lstStyle/>
          <a:p>
            <a:pPr marL="0" indent="0" fontAlgn="base">
              <a:buNone/>
            </a:pPr>
            <a:r>
              <a:rPr lang="en-US" sz="3200" dirty="0" smtClean="0"/>
              <a:t>But </a:t>
            </a:r>
            <a:r>
              <a:rPr lang="en-US" sz="3200" dirty="0"/>
              <a:t>new insights and breakthroughs in artificial intelligence are coaxing, or forcing, proteins to give up their secrets. </a:t>
            </a:r>
          </a:p>
        </p:txBody>
      </p:sp>
      <p:sp>
        <p:nvSpPr>
          <p:cNvPr id="5" name="Title 4"/>
          <p:cNvSpPr>
            <a:spLocks noGrp="1"/>
          </p:cNvSpPr>
          <p:nvPr>
            <p:ph type="title"/>
          </p:nvPr>
        </p:nvSpPr>
        <p:spPr/>
        <p:txBody>
          <a:bodyPr>
            <a:normAutofit fontScale="90000"/>
          </a:bodyPr>
          <a:lstStyle/>
          <a:p>
            <a:r>
              <a:rPr lang="en-US" sz="3600" dirty="0" smtClean="0"/>
              <a:t>THE SCIENCE OF LIFE</a:t>
            </a:r>
            <a:r>
              <a:rPr lang="en-US" sz="5400" dirty="0" smtClean="0"/>
              <a:t>:</a:t>
            </a:r>
            <a:r>
              <a:rPr lang="en-US" sz="3200" dirty="0" smtClean="0"/>
              <a:t> </a:t>
            </a:r>
            <a:r>
              <a:rPr lang="en-US" sz="3600" dirty="0" smtClean="0">
                <a:solidFill>
                  <a:schemeClr val="bg2">
                    <a:lumMod val="60000"/>
                    <a:lumOff val="40000"/>
                  </a:schemeClr>
                </a:solidFill>
              </a:rPr>
              <a:t>Scientific American, July 1, 2021</a:t>
            </a:r>
            <a:endParaRPr lang="en-US" sz="2400" dirty="0">
              <a:solidFill>
                <a:schemeClr val="bg2">
                  <a:lumMod val="60000"/>
                  <a:lumOff val="40000"/>
                </a:schemeClr>
              </a:solidFill>
            </a:endParaRPr>
          </a:p>
        </p:txBody>
      </p:sp>
      <p:sp>
        <p:nvSpPr>
          <p:cNvPr id="6" name="Footer Placeholder 2"/>
          <p:cNvSpPr txBox="1">
            <a:spLocks/>
          </p:cNvSpPr>
          <p:nvPr/>
        </p:nvSpPr>
        <p:spPr>
          <a:xfrm>
            <a:off x="990600" y="6270884"/>
            <a:ext cx="3398763" cy="365125"/>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THE TESTIMONY OF BIOCHEMISTRY</a:t>
            </a:r>
            <a:endParaRPr lang="en-US" dirty="0"/>
          </a:p>
        </p:txBody>
      </p:sp>
      <p:pic>
        <p:nvPicPr>
          <p:cNvPr id="7" name="Picture 2" descr="Protein Structure | BioNinj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7335" y="2357817"/>
            <a:ext cx="8114665" cy="3286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12677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8</a:t>
            </a:fld>
            <a:endParaRPr lang="en-US" noProof="0" dirty="0"/>
          </a:p>
        </p:txBody>
      </p:sp>
      <p:sp>
        <p:nvSpPr>
          <p:cNvPr id="3" name="Footer Placeholder 2"/>
          <p:cNvSpPr>
            <a:spLocks noGrp="1"/>
          </p:cNvSpPr>
          <p:nvPr>
            <p:ph type="ftr" sz="quarter" idx="12"/>
          </p:nvPr>
        </p:nvSpPr>
        <p:spPr>
          <a:xfrm>
            <a:off x="481012" y="6121918"/>
            <a:ext cx="5119688" cy="365125"/>
          </a:xfrm>
        </p:spPr>
        <p:txBody>
          <a:bodyPr/>
          <a:lstStyle/>
          <a:p>
            <a:r>
              <a:rPr lang="en-US" sz="2400" b="1" dirty="0"/>
              <a:t>Worship:  Recognizing His Worthiness</a:t>
            </a:r>
            <a:endParaRPr lang="en-US" sz="2400" b="1" dirty="0"/>
          </a:p>
        </p:txBody>
      </p:sp>
      <p:sp>
        <p:nvSpPr>
          <p:cNvPr id="4" name="Title 3"/>
          <p:cNvSpPr>
            <a:spLocks noGrp="1"/>
          </p:cNvSpPr>
          <p:nvPr>
            <p:ph type="title"/>
          </p:nvPr>
        </p:nvSpPr>
        <p:spPr/>
        <p:txBody>
          <a:bodyPr/>
          <a:lstStyle/>
          <a:p>
            <a:r>
              <a:rPr lang="en-US" dirty="0" smtClean="0"/>
              <a:t>Revelation 5:14</a:t>
            </a:r>
            <a:endParaRPr lang="en-US" dirty="0"/>
          </a:p>
        </p:txBody>
      </p:sp>
      <p:sp>
        <p:nvSpPr>
          <p:cNvPr id="5" name="Text Placeholder 4"/>
          <p:cNvSpPr>
            <a:spLocks noGrp="1"/>
          </p:cNvSpPr>
          <p:nvPr>
            <p:ph type="body" sz="half" idx="2"/>
          </p:nvPr>
        </p:nvSpPr>
        <p:spPr/>
        <p:txBody>
          <a:bodyPr>
            <a:noAutofit/>
          </a:bodyPr>
          <a:lstStyle/>
          <a:p>
            <a:r>
              <a:rPr lang="en-US" sz="3200" b="1" baseline="30000" dirty="0"/>
              <a:t>14 </a:t>
            </a:r>
            <a:r>
              <a:rPr lang="en-US" sz="3200" dirty="0"/>
              <a:t>And the four beasts said, Amen. And the four and twenty elders fell down and worshipped him that </a:t>
            </a:r>
            <a:r>
              <a:rPr lang="en-US" sz="3200" dirty="0" err="1"/>
              <a:t>liveth</a:t>
            </a:r>
            <a:r>
              <a:rPr lang="en-US" sz="3200" dirty="0"/>
              <a:t> for ever and ever.</a:t>
            </a:r>
            <a:endParaRPr lang="en-US" sz="3200" dirty="0"/>
          </a:p>
        </p:txBody>
      </p:sp>
      <p:pic>
        <p:nvPicPr>
          <p:cNvPr id="86018" name="Picture 2" descr="MARK: In the Throne Room - Revelation 4:2"/>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3734" r="1373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644095"/>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DeepMind's protein-folding AI has solved a 50-year-old grand challeng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634" y="-137160"/>
            <a:ext cx="12435840" cy="699516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xmlns="" id="{F48B51AE-252F-4958-A1E9-67C57179FF35}"/>
              </a:ext>
            </a:extLst>
          </p:cNvPr>
          <p:cNvSpPr>
            <a:spLocks noGrp="1"/>
          </p:cNvSpPr>
          <p:nvPr>
            <p:ph type="title"/>
          </p:nvPr>
        </p:nvSpPr>
        <p:spPr>
          <a:xfrm>
            <a:off x="164843" y="191586"/>
            <a:ext cx="5320386" cy="1524480"/>
          </a:xfrm>
        </p:spPr>
        <p:txBody>
          <a:bodyPr>
            <a:noAutofit/>
          </a:bodyPr>
          <a:lstStyle/>
          <a:p>
            <a:r>
              <a:rPr lang="en-US" sz="4000" dirty="0" smtClean="0">
                <a:solidFill>
                  <a:schemeClr val="accent2"/>
                </a:solidFill>
              </a:rPr>
              <a:t>DeepMind’s </a:t>
            </a:r>
            <a:r>
              <a:rPr lang="en-US" sz="4000" dirty="0" err="1" smtClean="0">
                <a:solidFill>
                  <a:schemeClr val="accent2"/>
                </a:solidFill>
              </a:rPr>
              <a:t>AlphaFold</a:t>
            </a:r>
            <a:r>
              <a:rPr lang="en-US" sz="4000" dirty="0" smtClean="0">
                <a:solidFill>
                  <a:schemeClr val="accent2"/>
                </a:solidFill>
              </a:rPr>
              <a:t> AI Protein Folding Prediction:</a:t>
            </a:r>
            <a:endParaRPr lang="en-US" sz="4000" dirty="0">
              <a:solidFill>
                <a:schemeClr val="accent2"/>
              </a:solidFill>
            </a:endParaRPr>
          </a:p>
        </p:txBody>
      </p:sp>
      <p:sp>
        <p:nvSpPr>
          <p:cNvPr id="6" name="Text Placeholder 5">
            <a:extLst>
              <a:ext uri="{FF2B5EF4-FFF2-40B4-BE49-F238E27FC236}">
                <a16:creationId xmlns:a16="http://schemas.microsoft.com/office/drawing/2014/main" xmlns="" id="{A1FE0C33-CECE-4322-A29C-AEA87CDB13E3}"/>
              </a:ext>
            </a:extLst>
          </p:cNvPr>
          <p:cNvSpPr>
            <a:spLocks noGrp="1"/>
          </p:cNvSpPr>
          <p:nvPr>
            <p:ph type="body" sz="quarter" idx="15"/>
          </p:nvPr>
        </p:nvSpPr>
        <p:spPr>
          <a:xfrm>
            <a:off x="164844" y="4754880"/>
            <a:ext cx="7516116" cy="1728729"/>
          </a:xfrm>
        </p:spPr>
        <p:txBody>
          <a:bodyPr>
            <a:noAutofit/>
          </a:bodyPr>
          <a:lstStyle/>
          <a:p>
            <a:pPr marL="0" indent="0">
              <a:buNone/>
            </a:pPr>
            <a:r>
              <a:rPr lang="en-US" sz="2400" dirty="0">
                <a:solidFill>
                  <a:schemeClr val="accent2"/>
                </a:solidFill>
              </a:rPr>
              <a:t>In this year’s </a:t>
            </a:r>
            <a:r>
              <a:rPr lang="en-US" sz="2400" dirty="0" smtClean="0">
                <a:solidFill>
                  <a:schemeClr val="accent2"/>
                </a:solidFill>
              </a:rPr>
              <a:t>CASP (Critical Assessment of Methods of Protein Structure Prediction), </a:t>
            </a:r>
            <a:r>
              <a:rPr lang="en-US" sz="2400" dirty="0" err="1">
                <a:solidFill>
                  <a:schemeClr val="accent2"/>
                </a:solidFill>
              </a:rPr>
              <a:t>AlphaFold</a:t>
            </a:r>
            <a:r>
              <a:rPr lang="en-US" sz="2400" dirty="0">
                <a:solidFill>
                  <a:schemeClr val="accent2"/>
                </a:solidFill>
              </a:rPr>
              <a:t> predicted the structure of dozens of proteins with a margin of error of just 1.6 angstroms, or 0.16 </a:t>
            </a:r>
            <a:r>
              <a:rPr lang="en-US" sz="2400" dirty="0" smtClean="0">
                <a:solidFill>
                  <a:schemeClr val="accent2"/>
                </a:solidFill>
              </a:rPr>
              <a:t>nanometers.  This is a solution to a 50-year-old problem in biochemistry!  </a:t>
            </a:r>
            <a:endParaRPr lang="en-US" sz="2400" dirty="0">
              <a:solidFill>
                <a:schemeClr val="accent2"/>
              </a:solidFill>
            </a:endParaRPr>
          </a:p>
        </p:txBody>
      </p:sp>
      <p:sp>
        <p:nvSpPr>
          <p:cNvPr id="4" name="Footer Placeholder 3">
            <a:extLst>
              <a:ext uri="{FF2B5EF4-FFF2-40B4-BE49-F238E27FC236}">
                <a16:creationId xmlns:a16="http://schemas.microsoft.com/office/drawing/2014/main" xmlns="" id="{600D8D83-8EE8-4757-A48D-197DCB8CB8ED}"/>
              </a:ext>
            </a:extLst>
          </p:cNvPr>
          <p:cNvSpPr>
            <a:spLocks noGrp="1"/>
          </p:cNvSpPr>
          <p:nvPr>
            <p:ph type="ftr" sz="quarter" idx="12"/>
          </p:nvPr>
        </p:nvSpPr>
        <p:spPr>
          <a:xfrm>
            <a:off x="164843" y="6483609"/>
            <a:ext cx="3398763" cy="365125"/>
          </a:xfrm>
        </p:spPr>
        <p:txBody>
          <a:bodyPr/>
          <a:lstStyle/>
          <a:p>
            <a:r>
              <a:rPr lang="en-US" dirty="0" smtClean="0">
                <a:solidFill>
                  <a:schemeClr val="accent2"/>
                </a:solidFill>
              </a:rPr>
              <a:t>The Testimony of Biochemistry</a:t>
            </a:r>
            <a:endParaRPr lang="en-US" dirty="0">
              <a:solidFill>
                <a:schemeClr val="accent2"/>
              </a:solidFill>
            </a:endParaRPr>
          </a:p>
        </p:txBody>
      </p:sp>
    </p:spTree>
    <p:extLst>
      <p:ext uri="{BB962C8B-B14F-4D97-AF65-F5344CB8AC3E}">
        <p14:creationId xmlns:p14="http://schemas.microsoft.com/office/powerpoint/2010/main" val="263658448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81</a:t>
            </a:fld>
            <a:endParaRPr lang="en-US" noProof="0" dirty="0"/>
          </a:p>
        </p:txBody>
      </p:sp>
      <p:sp>
        <p:nvSpPr>
          <p:cNvPr id="4" name="Content Placeholder 3"/>
          <p:cNvSpPr>
            <a:spLocks noGrp="1"/>
          </p:cNvSpPr>
          <p:nvPr>
            <p:ph idx="1"/>
          </p:nvPr>
        </p:nvSpPr>
        <p:spPr>
          <a:xfrm>
            <a:off x="838199" y="1809338"/>
            <a:ext cx="4227287" cy="4351338"/>
          </a:xfrm>
        </p:spPr>
        <p:txBody>
          <a:bodyPr>
            <a:noAutofit/>
          </a:bodyPr>
          <a:lstStyle/>
          <a:p>
            <a:pPr marL="0" indent="0">
              <a:buNone/>
            </a:pPr>
            <a:r>
              <a:rPr lang="en-US" sz="3200" dirty="0"/>
              <a:t>The </a:t>
            </a:r>
            <a:r>
              <a:rPr lang="en-US" sz="3200" dirty="0" err="1"/>
              <a:t>proteinoids</a:t>
            </a:r>
            <a:r>
              <a:rPr lang="en-US" sz="3200" dirty="0"/>
              <a:t> formed under the conditions of Fox’s experiments, mentioned above, possess random amino-acid sequences.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52</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(b) THE FORMATION OF BIOPOLYMERS (Proteins) </a:t>
            </a:r>
            <a:endParaRPr lang="en-US" sz="2000" dirty="0"/>
          </a:p>
        </p:txBody>
      </p:sp>
      <p:pic>
        <p:nvPicPr>
          <p:cNvPr id="55298" name="Picture 2" descr="Proteins | Protein structure, Amino acids, Biochemist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9600" y="1544421"/>
            <a:ext cx="6107340" cy="4574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231947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82</a:t>
            </a:fld>
            <a:endParaRPr lang="en-US" noProof="0" dirty="0"/>
          </a:p>
        </p:txBody>
      </p:sp>
      <p:sp>
        <p:nvSpPr>
          <p:cNvPr id="4" name="Content Placeholder 3"/>
          <p:cNvSpPr>
            <a:spLocks noGrp="1"/>
          </p:cNvSpPr>
          <p:nvPr>
            <p:ph idx="1"/>
          </p:nvPr>
        </p:nvSpPr>
        <p:spPr>
          <a:xfrm>
            <a:off x="838199" y="1809338"/>
            <a:ext cx="5141687" cy="4351338"/>
          </a:xfrm>
        </p:spPr>
        <p:txBody>
          <a:bodyPr>
            <a:noAutofit/>
          </a:bodyPr>
          <a:lstStyle/>
          <a:p>
            <a:pPr marL="0" indent="0">
              <a:buNone/>
            </a:pPr>
            <a:r>
              <a:rPr lang="en-US" sz="3200" dirty="0" smtClean="0"/>
              <a:t>While </a:t>
            </a:r>
            <a:r>
              <a:rPr lang="en-US" sz="3200" dirty="0"/>
              <a:t>it is possible that one of them will have the sequence of a functional protein, the chances of producing by random events on earth even a few of the proteins of a given cell are extremely low. Logic would dictate that one should look for alternatives.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52</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(b) THE FORMATION OF BIOPOLYMERS (Proteins) </a:t>
            </a:r>
            <a:endParaRPr lang="en-US" sz="2000" dirty="0"/>
          </a:p>
        </p:txBody>
      </p:sp>
      <p:pic>
        <p:nvPicPr>
          <p:cNvPr id="56322" name="Picture 2" descr="HIgh Probability Trading with Options - Selling Commodity Op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1092" y="2094408"/>
            <a:ext cx="5653905" cy="3781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162889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83</a:t>
            </a:fld>
            <a:endParaRPr lang="en-US" noProof="0" dirty="0"/>
          </a:p>
        </p:txBody>
      </p:sp>
      <p:sp>
        <p:nvSpPr>
          <p:cNvPr id="4" name="Content Placeholder 3"/>
          <p:cNvSpPr>
            <a:spLocks noGrp="1"/>
          </p:cNvSpPr>
          <p:nvPr>
            <p:ph idx="1"/>
          </p:nvPr>
        </p:nvSpPr>
        <p:spPr>
          <a:xfrm>
            <a:off x="838200" y="1809338"/>
            <a:ext cx="4983080" cy="4351338"/>
          </a:xfrm>
        </p:spPr>
        <p:txBody>
          <a:bodyPr>
            <a:noAutofit/>
          </a:bodyPr>
          <a:lstStyle/>
          <a:p>
            <a:pPr marL="0" indent="0">
              <a:buNone/>
            </a:pPr>
            <a:r>
              <a:rPr lang="en-US" sz="3200" dirty="0"/>
              <a:t>In a sequence containing only 20 different amino acids in which each kind occurs only once, 2 x </a:t>
            </a:r>
            <a:r>
              <a:rPr lang="en-US" sz="3200" dirty="0" smtClean="0"/>
              <a:t>10</a:t>
            </a:r>
            <a:r>
              <a:rPr lang="en-US" sz="3200" baseline="30000" dirty="0" smtClean="0"/>
              <a:t>18 </a:t>
            </a:r>
            <a:r>
              <a:rPr lang="en-US" sz="3200" dirty="0"/>
              <a:t>(2 followed by 18 zeros) different sequences can be </a:t>
            </a:r>
            <a:r>
              <a:rPr lang="en-US" sz="3200" dirty="0" smtClean="0"/>
              <a:t>formed</a:t>
            </a:r>
            <a:r>
              <a:rPr lang="en-US" sz="3200" dirty="0"/>
              <a:t>.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52</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(b) THE FORMATION OF BIOPOLYMERS (Proteins) </a:t>
            </a:r>
            <a:endParaRPr lang="en-US" sz="2000" dirty="0"/>
          </a:p>
        </p:txBody>
      </p:sp>
      <p:pic>
        <p:nvPicPr>
          <p:cNvPr id="59394" name="Picture 2" descr="The Rule of Odds - Uneven Composition - Photokonnex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0546" y="1690688"/>
            <a:ext cx="4514850" cy="3752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487356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84</a:t>
            </a:fld>
            <a:endParaRPr lang="en-US" noProof="0" dirty="0"/>
          </a:p>
        </p:txBody>
      </p:sp>
      <p:sp>
        <p:nvSpPr>
          <p:cNvPr id="4" name="Content Placeholder 3"/>
          <p:cNvSpPr>
            <a:spLocks noGrp="1"/>
          </p:cNvSpPr>
          <p:nvPr>
            <p:ph idx="1"/>
          </p:nvPr>
        </p:nvSpPr>
        <p:spPr>
          <a:xfrm>
            <a:off x="838199" y="1809338"/>
            <a:ext cx="4764315" cy="4351338"/>
          </a:xfrm>
        </p:spPr>
        <p:txBody>
          <a:bodyPr>
            <a:noAutofit/>
          </a:bodyPr>
          <a:lstStyle/>
          <a:p>
            <a:pPr marL="0" indent="0">
              <a:buNone/>
            </a:pPr>
            <a:r>
              <a:rPr lang="en-US" sz="3200" dirty="0" smtClean="0"/>
              <a:t>It </a:t>
            </a:r>
            <a:r>
              <a:rPr lang="en-US" sz="3200" dirty="0"/>
              <a:t>has been calculated that for a protein consisting of </a:t>
            </a:r>
            <a:r>
              <a:rPr lang="en-US" sz="3200" dirty="0" smtClean="0"/>
              <a:t>288 </a:t>
            </a:r>
            <a:r>
              <a:rPr lang="en-US" sz="3200" dirty="0"/>
              <a:t>amino acid units there are </a:t>
            </a:r>
            <a:r>
              <a:rPr lang="en-US" sz="3200" dirty="0" smtClean="0"/>
              <a:t>10</a:t>
            </a:r>
            <a:r>
              <a:rPr lang="en-US" sz="3200" baseline="30000" dirty="0" smtClean="0"/>
              <a:t>300 </a:t>
            </a:r>
            <a:r>
              <a:rPr lang="en-US" sz="3200" dirty="0"/>
              <a:t>(1 followed by 300 zeros) possible combinations if only 12 kinds of amino acids are used.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52</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(b) THE FORMATION OF BIOPOLYMERS (Proteins) </a:t>
            </a:r>
            <a:endParaRPr lang="en-US" sz="2000" dirty="0"/>
          </a:p>
        </p:txBody>
      </p:sp>
      <p:pic>
        <p:nvPicPr>
          <p:cNvPr id="58370" name="Picture 2" descr="Best Odds In Vegas: Maximize your return when you gamble | RM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8664" y="1690688"/>
            <a:ext cx="4514850" cy="4295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417604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85</a:t>
            </a:fld>
            <a:endParaRPr lang="en-US" noProof="0" dirty="0"/>
          </a:p>
        </p:txBody>
      </p:sp>
      <p:sp>
        <p:nvSpPr>
          <p:cNvPr id="4" name="Content Placeholder 3"/>
          <p:cNvSpPr>
            <a:spLocks noGrp="1"/>
          </p:cNvSpPr>
          <p:nvPr>
            <p:ph idx="1"/>
          </p:nvPr>
        </p:nvSpPr>
        <p:spPr>
          <a:xfrm>
            <a:off x="838199" y="1809338"/>
            <a:ext cx="4575630" cy="4351338"/>
          </a:xfrm>
        </p:spPr>
        <p:txBody>
          <a:bodyPr>
            <a:noAutofit/>
          </a:bodyPr>
          <a:lstStyle/>
          <a:p>
            <a:pPr marL="0" indent="0">
              <a:buNone/>
            </a:pPr>
            <a:r>
              <a:rPr lang="en-US" sz="3200" dirty="0" smtClean="0"/>
              <a:t>If </a:t>
            </a:r>
            <a:r>
              <a:rPr lang="en-US" sz="3200" dirty="0"/>
              <a:t>only one molecule of each of these combinations existed on earth, then the total mass of these sequences would be </a:t>
            </a:r>
            <a:r>
              <a:rPr lang="en-US" sz="3200" dirty="0" smtClean="0"/>
              <a:t>10</a:t>
            </a:r>
            <a:r>
              <a:rPr lang="en-US" sz="3200" baseline="30000" dirty="0" smtClean="0"/>
              <a:t>280 </a:t>
            </a:r>
            <a:r>
              <a:rPr lang="en-US" sz="3200" dirty="0"/>
              <a:t>grams; yet the total mass of the earth, inorganic matter and all, is only </a:t>
            </a:r>
            <a:r>
              <a:rPr lang="en-US" sz="3200" dirty="0" smtClean="0"/>
              <a:t>10</a:t>
            </a:r>
            <a:r>
              <a:rPr lang="en-US" sz="3200" baseline="30000" dirty="0" smtClean="0"/>
              <a:t>27</a:t>
            </a:r>
            <a:r>
              <a:rPr lang="en-US" sz="3200" dirty="0" smtClean="0"/>
              <a:t> grams.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52</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(b) THE FORMATION OF BIOPOLYMERS (Proteins) </a:t>
            </a:r>
            <a:endParaRPr lang="en-US" sz="2000" dirty="0"/>
          </a:p>
        </p:txBody>
      </p:sp>
      <p:pic>
        <p:nvPicPr>
          <p:cNvPr id="60418" name="Picture 2" descr="Nothing is Impossible - Rivers Store"/>
          <p:cNvPicPr>
            <a:picLocks noChangeAspect="1" noChangeArrowheads="1"/>
          </p:cNvPicPr>
          <p:nvPr/>
        </p:nvPicPr>
        <p:blipFill rotWithShape="1">
          <a:blip r:embed="rId2">
            <a:extLst>
              <a:ext uri="{28A0092B-C50C-407E-A947-70E740481C1C}">
                <a14:useLocalDpi xmlns:a14="http://schemas.microsoft.com/office/drawing/2010/main" val="0"/>
              </a:ext>
            </a:extLst>
          </a:blip>
          <a:srcRect l="20310" t="33973" r="19820"/>
          <a:stretch/>
        </p:blipFill>
        <p:spPr bwMode="auto">
          <a:xfrm>
            <a:off x="5617029" y="1809338"/>
            <a:ext cx="6203375" cy="3839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612740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86</a:t>
            </a:fld>
            <a:endParaRPr lang="en-US" noProof="0" dirty="0"/>
          </a:p>
        </p:txBody>
      </p:sp>
      <p:sp>
        <p:nvSpPr>
          <p:cNvPr id="4" name="Content Placeholder 3"/>
          <p:cNvSpPr>
            <a:spLocks noGrp="1"/>
          </p:cNvSpPr>
          <p:nvPr>
            <p:ph idx="1"/>
          </p:nvPr>
        </p:nvSpPr>
        <p:spPr>
          <a:xfrm>
            <a:off x="838198" y="1809338"/>
            <a:ext cx="6041573" cy="4351338"/>
          </a:xfrm>
        </p:spPr>
        <p:txBody>
          <a:bodyPr>
            <a:noAutofit/>
          </a:bodyPr>
          <a:lstStyle/>
          <a:p>
            <a:pPr marL="0" indent="0">
              <a:buNone/>
            </a:pPr>
            <a:r>
              <a:rPr lang="en-US" sz="3200" dirty="0"/>
              <a:t>Another class of large molecular components of living cells is the nucleic acids. Nucleic acids, specifically DNA or deoxyribonucleic acid, contain on a molecular level the information that directs the synthesis of all the proteins vital to the operation of the cell.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52</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(b) THE FORMATION OF BIOPOLYMERS (Proteins) </a:t>
            </a:r>
            <a:endParaRPr lang="en-US" sz="2000" dirty="0"/>
          </a:p>
        </p:txBody>
      </p:sp>
      <p:pic>
        <p:nvPicPr>
          <p:cNvPr id="62466" name="Picture 2" descr="DNA Wallpapers - Wallpaper Cave"/>
          <p:cNvPicPr>
            <a:picLocks noChangeAspect="1" noChangeArrowheads="1"/>
          </p:cNvPicPr>
          <p:nvPr/>
        </p:nvPicPr>
        <p:blipFill rotWithShape="1">
          <a:blip r:embed="rId2">
            <a:extLst>
              <a:ext uri="{28A0092B-C50C-407E-A947-70E740481C1C}">
                <a14:useLocalDpi xmlns:a14="http://schemas.microsoft.com/office/drawing/2010/main" val="0"/>
              </a:ext>
            </a:extLst>
          </a:blip>
          <a:srcRect r="25622"/>
          <a:stretch/>
        </p:blipFill>
        <p:spPr bwMode="auto">
          <a:xfrm>
            <a:off x="6995887" y="1809338"/>
            <a:ext cx="4862286" cy="39168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5791836"/>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87</a:t>
            </a:fld>
            <a:endParaRPr lang="en-US" noProof="0" dirty="0"/>
          </a:p>
        </p:txBody>
      </p:sp>
      <p:sp>
        <p:nvSpPr>
          <p:cNvPr id="4" name="Content Placeholder 3"/>
          <p:cNvSpPr>
            <a:spLocks noGrp="1"/>
          </p:cNvSpPr>
          <p:nvPr>
            <p:ph idx="1"/>
          </p:nvPr>
        </p:nvSpPr>
        <p:spPr>
          <a:xfrm>
            <a:off x="838198" y="1809338"/>
            <a:ext cx="5823859" cy="4351338"/>
          </a:xfrm>
        </p:spPr>
        <p:txBody>
          <a:bodyPr>
            <a:noAutofit/>
          </a:bodyPr>
          <a:lstStyle/>
          <a:p>
            <a:pPr marL="0" indent="0">
              <a:buNone/>
            </a:pPr>
            <a:r>
              <a:rPr lang="en-US" sz="3200" dirty="0" smtClean="0"/>
              <a:t>The </a:t>
            </a:r>
            <a:r>
              <a:rPr lang="en-US" sz="3200" dirty="0"/>
              <a:t>sequence of the mononucleotides in DNA is nature’s master code, which, when translated by a living cell, controls the sequence of the amino acids found in proteins. Errors in this code or in its translation may lead to the formation of nonfunctional proteins.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52</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(b) THE FORMATION OF BIOPOLYMERS (Proteins) </a:t>
            </a:r>
            <a:endParaRPr lang="en-US" sz="2000" dirty="0"/>
          </a:p>
        </p:txBody>
      </p:sp>
      <p:pic>
        <p:nvPicPr>
          <p:cNvPr id="61442" name="Picture 2" descr="ADN : une nouvelle forme découverte dans des cellules humaines ..."/>
          <p:cNvPicPr>
            <a:picLocks noChangeAspect="1" noChangeArrowheads="1"/>
          </p:cNvPicPr>
          <p:nvPr/>
        </p:nvPicPr>
        <p:blipFill rotWithShape="1">
          <a:blip r:embed="rId2">
            <a:extLst>
              <a:ext uri="{28A0092B-C50C-407E-A947-70E740481C1C}">
                <a14:useLocalDpi xmlns:a14="http://schemas.microsoft.com/office/drawing/2010/main" val="0"/>
              </a:ext>
            </a:extLst>
          </a:blip>
          <a:srcRect r="9868"/>
          <a:stretch/>
        </p:blipFill>
        <p:spPr bwMode="auto">
          <a:xfrm>
            <a:off x="6370721" y="2003642"/>
            <a:ext cx="5255222" cy="3641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4433993"/>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88</a:t>
            </a:fld>
            <a:endParaRPr lang="en-US" noProof="0" dirty="0"/>
          </a:p>
        </p:txBody>
      </p:sp>
      <p:sp>
        <p:nvSpPr>
          <p:cNvPr id="4" name="Content Placeholder 3"/>
          <p:cNvSpPr>
            <a:spLocks noGrp="1"/>
          </p:cNvSpPr>
          <p:nvPr>
            <p:ph idx="1"/>
          </p:nvPr>
        </p:nvSpPr>
        <p:spPr>
          <a:xfrm>
            <a:off x="838198" y="1809338"/>
            <a:ext cx="5375447" cy="4351338"/>
          </a:xfrm>
        </p:spPr>
        <p:txBody>
          <a:bodyPr>
            <a:noAutofit/>
          </a:bodyPr>
          <a:lstStyle/>
          <a:p>
            <a:pPr marL="0" indent="0">
              <a:buNone/>
            </a:pPr>
            <a:r>
              <a:rPr lang="en-US" sz="3200" dirty="0"/>
              <a:t>The problem of spontaneous synthesis of nucleic acids is even more formidable than that of proteins, since here it is necessary to have specific bond formation between three main components—purine or pyrimidine bases, pentose sugars, and phosphoric acid.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52</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(b) THE FORMATION OF BIOPOLYMERS (Proteins) </a:t>
            </a:r>
            <a:endParaRPr lang="en-US" sz="2000" dirty="0"/>
          </a:p>
        </p:txBody>
      </p:sp>
      <p:pic>
        <p:nvPicPr>
          <p:cNvPr id="9" name="Picture 4" descr="Biology- Nucleic acids| askIITia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9938" y="2563564"/>
            <a:ext cx="4514850" cy="4124326"/>
          </a:xfrm>
          <a:prstGeom prst="rect">
            <a:avLst/>
          </a:prstGeom>
          <a:noFill/>
          <a:extLst>
            <a:ext uri="{909E8E84-426E-40DD-AFC4-6F175D3DCCD1}">
              <a14:hiddenFill xmlns:a14="http://schemas.microsoft.com/office/drawing/2010/main">
                <a:solidFill>
                  <a:srgbClr val="FFFFFF"/>
                </a:solidFill>
              </a14:hiddenFill>
            </a:ext>
          </a:extLst>
        </p:spPr>
      </p:pic>
      <p:pic>
        <p:nvPicPr>
          <p:cNvPr id="64514" name="Picture 2" descr="The Structure of DNA and RNA - The Science and Maths Zo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0721" y="3851212"/>
            <a:ext cx="3084725" cy="20629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9000823"/>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89</a:t>
            </a:fld>
            <a:endParaRPr lang="en-US" noProof="0" dirty="0"/>
          </a:p>
        </p:txBody>
      </p:sp>
      <p:sp>
        <p:nvSpPr>
          <p:cNvPr id="4" name="Content Placeholder 3"/>
          <p:cNvSpPr>
            <a:spLocks noGrp="1"/>
          </p:cNvSpPr>
          <p:nvPr>
            <p:ph idx="1"/>
          </p:nvPr>
        </p:nvSpPr>
        <p:spPr>
          <a:xfrm>
            <a:off x="838198" y="1809338"/>
            <a:ext cx="6437245" cy="4351338"/>
          </a:xfrm>
        </p:spPr>
        <p:txBody>
          <a:bodyPr>
            <a:noAutofit/>
          </a:bodyPr>
          <a:lstStyle/>
          <a:p>
            <a:pPr marL="0" indent="0">
              <a:buNone/>
            </a:pPr>
            <a:r>
              <a:rPr lang="en-US" sz="3200" dirty="0" smtClean="0"/>
              <a:t>These </a:t>
            </a:r>
            <a:r>
              <a:rPr lang="en-US" sz="3200" dirty="0"/>
              <a:t>three components properly arranged will form the mononucleotides, which in turn are the building blocks of the nucleic acids. The difficulty of nucleic-acid formation can be illustrated by pointing out that to this date no serious attempts have been made at producing nucleic acids under postulated prebiotic </a:t>
            </a:r>
            <a:r>
              <a:rPr lang="en-US" sz="3200" dirty="0" smtClean="0"/>
              <a:t>conditions.</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52</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(b) THE FORMATION OF BIOPOLYMERS (Proteins) </a:t>
            </a:r>
            <a:endParaRPr lang="en-US" sz="2000" dirty="0"/>
          </a:p>
        </p:txBody>
      </p:sp>
      <p:pic>
        <p:nvPicPr>
          <p:cNvPr id="63494" name="Picture 6" descr="Nucleic Acids - Types, Structure, and Fun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2361" y="2342687"/>
            <a:ext cx="4926958" cy="3284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75268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7021" y="379141"/>
            <a:ext cx="10117959" cy="4028659"/>
          </a:xfrm>
        </p:spPr>
        <p:txBody>
          <a:bodyPr/>
          <a:lstStyle/>
          <a:p>
            <a:r>
              <a:rPr lang="en-US" sz="3600" b="1" baseline="30000" dirty="0"/>
              <a:t>8 </a:t>
            </a:r>
            <a:r>
              <a:rPr lang="en-US" sz="3600" dirty="0"/>
              <a:t>Give thanks unto the </a:t>
            </a:r>
            <a:r>
              <a:rPr lang="en-US" sz="3600" cap="small" dirty="0"/>
              <a:t>Lord</a:t>
            </a:r>
            <a:r>
              <a:rPr lang="en-US" sz="3600" dirty="0"/>
              <a:t>, call upon his name, make known his deeds among the people.</a:t>
            </a:r>
            <a:br>
              <a:rPr lang="en-US" sz="3600" dirty="0"/>
            </a:br>
            <a:r>
              <a:rPr lang="en-US" sz="3600" b="1" baseline="30000" dirty="0"/>
              <a:t>9 </a:t>
            </a:r>
            <a:r>
              <a:rPr lang="en-US" sz="3600" dirty="0"/>
              <a:t>Sing unto him, sing psalms unto him, talk ye of all his wondrous works.</a:t>
            </a:r>
            <a:br>
              <a:rPr lang="en-US" sz="3600" dirty="0"/>
            </a:br>
            <a:r>
              <a:rPr lang="en-US" sz="3600" b="1" baseline="30000" dirty="0"/>
              <a:t>10 </a:t>
            </a:r>
            <a:r>
              <a:rPr lang="en-US" sz="3600" dirty="0"/>
              <a:t>Glory ye in his holy name: let the heart of them rejoice that seek the </a:t>
            </a:r>
            <a:r>
              <a:rPr lang="en-US" sz="3600" cap="small" dirty="0"/>
              <a:t>Lord</a:t>
            </a:r>
            <a:r>
              <a:rPr lang="en-US" sz="3600" dirty="0"/>
              <a:t>.</a:t>
            </a:r>
            <a:br>
              <a:rPr lang="en-US" sz="3600" dirty="0"/>
            </a:br>
            <a:r>
              <a:rPr lang="en-US" sz="3600" b="1" baseline="30000" dirty="0"/>
              <a:t>11 </a:t>
            </a:r>
            <a:r>
              <a:rPr lang="en-US" sz="3600" dirty="0"/>
              <a:t>Seek the </a:t>
            </a:r>
            <a:r>
              <a:rPr lang="en-US" sz="3600" cap="small" dirty="0"/>
              <a:t>Lord</a:t>
            </a:r>
            <a:r>
              <a:rPr lang="en-US" sz="3600" dirty="0"/>
              <a:t> and his strength, seek his face continually.</a:t>
            </a:r>
            <a:endParaRPr lang="en-US" sz="3600" dirty="0"/>
          </a:p>
        </p:txBody>
      </p:sp>
      <p:sp>
        <p:nvSpPr>
          <p:cNvPr id="3" name="Subtitle 2"/>
          <p:cNvSpPr>
            <a:spLocks noGrp="1"/>
          </p:cNvSpPr>
          <p:nvPr>
            <p:ph type="subTitle" idx="1"/>
          </p:nvPr>
        </p:nvSpPr>
        <p:spPr/>
        <p:txBody>
          <a:bodyPr/>
          <a:lstStyle/>
          <a:p>
            <a:r>
              <a:rPr lang="en-US" sz="3200" dirty="0" smtClean="0"/>
              <a:t>David’s Psalm, on the arrival of the Ark in Jerusalem</a:t>
            </a:r>
          </a:p>
          <a:p>
            <a:r>
              <a:rPr lang="en-US" b="1" dirty="0" smtClean="0"/>
              <a:t>1 Chronicles 16:8-36</a:t>
            </a:r>
            <a:endParaRPr lang="en-US" b="1" dirty="0"/>
          </a:p>
        </p:txBody>
      </p:sp>
      <p:sp>
        <p:nvSpPr>
          <p:cNvPr id="5" name="Rectangle 4"/>
          <p:cNvSpPr/>
          <p:nvPr/>
        </p:nvSpPr>
        <p:spPr>
          <a:xfrm>
            <a:off x="333892" y="6134170"/>
            <a:ext cx="4018729" cy="461665"/>
          </a:xfrm>
          <a:prstGeom prst="rect">
            <a:avLst/>
          </a:prstGeom>
        </p:spPr>
        <p:txBody>
          <a:bodyPr wrap="none">
            <a:spAutoFit/>
          </a:bodyPr>
          <a:lstStyle/>
          <a:p>
            <a:r>
              <a:rPr lang="en-US" sz="2400" b="1" dirty="0">
                <a:solidFill>
                  <a:schemeClr val="bg1"/>
                </a:solidFill>
              </a:rPr>
              <a:t>Worship:  </a:t>
            </a:r>
            <a:r>
              <a:rPr lang="en-US" sz="2400" b="1" dirty="0" smtClean="0">
                <a:solidFill>
                  <a:schemeClr val="bg1"/>
                </a:solidFill>
              </a:rPr>
              <a:t>Talk of all His works</a:t>
            </a:r>
            <a:endParaRPr lang="en-US" sz="2400" b="1" dirty="0">
              <a:solidFill>
                <a:schemeClr val="bg1"/>
              </a:solidFill>
            </a:endParaRPr>
          </a:p>
        </p:txBody>
      </p:sp>
    </p:spTree>
    <p:extLst>
      <p:ext uri="{BB962C8B-B14F-4D97-AF65-F5344CB8AC3E}">
        <p14:creationId xmlns:p14="http://schemas.microsoft.com/office/powerpoint/2010/main" val="284679087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p:txBody>
          <a:bodyPr/>
          <a:lstStyle/>
          <a:p>
            <a:r>
              <a:rPr lang="en-US" dirty="0" smtClean="0"/>
              <a:t>STEPS TO LIFE:  </a:t>
            </a:r>
            <a:endParaRPr lang="en-US" dirty="0"/>
          </a:p>
        </p:txBody>
      </p:sp>
      <p:sp>
        <p:nvSpPr>
          <p:cNvPr id="5" name="Text Placeholder 4">
            <a:extLst>
              <a:ext uri="{FF2B5EF4-FFF2-40B4-BE49-F238E27FC236}">
                <a16:creationId xmlns:a16="http://schemas.microsoft.com/office/drawing/2014/main" xmlns="" id="{099A8D28-D968-408D-AA5E-1B16F071D7DF}"/>
              </a:ext>
            </a:extLst>
          </p:cNvPr>
          <p:cNvSpPr>
            <a:spLocks noGrp="1"/>
          </p:cNvSpPr>
          <p:nvPr>
            <p:ph type="body" sz="quarter" idx="13"/>
          </p:nvPr>
        </p:nvSpPr>
        <p:spPr>
          <a:xfrm>
            <a:off x="841248" y="2136036"/>
            <a:ext cx="5285914" cy="534655"/>
          </a:xfrm>
        </p:spPr>
        <p:txBody>
          <a:bodyPr/>
          <a:lstStyle/>
          <a:p>
            <a:r>
              <a:rPr lang="en-US" dirty="0" smtClean="0"/>
              <a:t>It all has to come together…</a:t>
            </a:r>
            <a:endParaRPr lang="en-US"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38199" y="2670691"/>
            <a:ext cx="5823858" cy="3447793"/>
          </a:xfrm>
        </p:spPr>
        <p:txBody>
          <a:bodyPr>
            <a:normAutofit fontScale="92500" lnSpcReduction="10000"/>
          </a:bodyPr>
          <a:lstStyle/>
          <a:p>
            <a:pPr marL="342900" indent="-342900">
              <a:buFont typeface="+mj-lt"/>
              <a:buAutoNum type="alphaLcParenR"/>
            </a:pPr>
            <a:r>
              <a:rPr lang="en-US" sz="3200" dirty="0" smtClean="0"/>
              <a:t>The </a:t>
            </a:r>
            <a:r>
              <a:rPr lang="en-US" sz="3200" dirty="0"/>
              <a:t>formation of </a:t>
            </a:r>
            <a:r>
              <a:rPr lang="en-US" sz="3200" dirty="0" smtClean="0"/>
              <a:t>BIOMONOMERS (amino acids)</a:t>
            </a:r>
          </a:p>
          <a:p>
            <a:pPr marL="342900" indent="-342900">
              <a:buFont typeface="+mj-lt"/>
              <a:buAutoNum type="alphaLcParenR"/>
            </a:pPr>
            <a:r>
              <a:rPr lang="en-US" sz="3200" dirty="0" smtClean="0"/>
              <a:t>Combination into POLYMERS (proteins)</a:t>
            </a:r>
          </a:p>
          <a:p>
            <a:pPr marL="342900" indent="-342900">
              <a:buFont typeface="+mj-lt"/>
              <a:buAutoNum type="alphaLcParenR"/>
            </a:pPr>
            <a:r>
              <a:rPr lang="en-US" sz="3200" dirty="0" smtClean="0"/>
              <a:t>Assembly into SUPRAMOLECULAR COMPLEXES</a:t>
            </a:r>
          </a:p>
          <a:p>
            <a:pPr marL="342900" indent="-342900">
              <a:buFont typeface="+mj-lt"/>
              <a:buAutoNum type="alphaLcParenR"/>
            </a:pPr>
            <a:r>
              <a:rPr lang="en-US" sz="3200" dirty="0" smtClean="0"/>
              <a:t>Organization into ORGANELLES</a:t>
            </a:r>
          </a:p>
          <a:p>
            <a:pPr marL="342900" indent="-342900">
              <a:buFont typeface="+mj-lt"/>
              <a:buAutoNum type="alphaLcParenR"/>
            </a:pPr>
            <a:r>
              <a:rPr lang="en-US" sz="3200" dirty="0" smtClean="0"/>
              <a:t>Formation of CELLS</a:t>
            </a:r>
          </a:p>
          <a:p>
            <a:pPr marL="342900" indent="-342900">
              <a:buFont typeface="+mj-lt"/>
              <a:buAutoNum type="alphaLcParenR"/>
            </a:pPr>
            <a:endParaRPr lang="en-US" sz="2400" dirty="0"/>
          </a:p>
          <a:p>
            <a:endParaRPr lang="en-US" dirty="0"/>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90</a:t>
            </a:fld>
            <a:endParaRPr lang="en-US" dirty="0"/>
          </a:p>
        </p:txBody>
      </p:sp>
    </p:spTree>
    <p:extLst>
      <p:ext uri="{BB962C8B-B14F-4D97-AF65-F5344CB8AC3E}">
        <p14:creationId xmlns:p14="http://schemas.microsoft.com/office/powerpoint/2010/main" val="358963630"/>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91</a:t>
            </a:fld>
            <a:endParaRPr lang="en-US" noProof="0" dirty="0"/>
          </a:p>
        </p:txBody>
      </p:sp>
      <p:sp>
        <p:nvSpPr>
          <p:cNvPr id="4" name="Content Placeholder 3"/>
          <p:cNvSpPr>
            <a:spLocks noGrp="1"/>
          </p:cNvSpPr>
          <p:nvPr>
            <p:ph idx="1"/>
          </p:nvPr>
        </p:nvSpPr>
        <p:spPr>
          <a:xfrm>
            <a:off x="838199" y="1809338"/>
            <a:ext cx="3934523" cy="4351338"/>
          </a:xfrm>
        </p:spPr>
        <p:txBody>
          <a:bodyPr>
            <a:noAutofit/>
          </a:bodyPr>
          <a:lstStyle/>
          <a:p>
            <a:pPr marL="0" indent="0">
              <a:buNone/>
            </a:pPr>
            <a:r>
              <a:rPr lang="en-US" sz="3200" dirty="0" smtClean="0"/>
              <a:t>The </a:t>
            </a:r>
            <a:r>
              <a:rPr lang="en-US" sz="3200" dirty="0"/>
              <a:t>structure of a living cell is also highly organized. Both at the surface and inside are membranes that allow selective passage of certain compounds and the exclusion of others.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52</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(c/d) Supramolecular Complexes and Organelles</a:t>
            </a:r>
            <a:endParaRPr lang="en-US" sz="2000" dirty="0"/>
          </a:p>
        </p:txBody>
      </p:sp>
      <p:pic>
        <p:nvPicPr>
          <p:cNvPr id="66562" name="Picture 2" descr="Cell Membrane Function and Struc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5339" y="1671021"/>
            <a:ext cx="6700695" cy="4467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5373735"/>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92</a:t>
            </a:fld>
            <a:endParaRPr lang="en-US" noProof="0" dirty="0"/>
          </a:p>
        </p:txBody>
      </p:sp>
      <p:sp>
        <p:nvSpPr>
          <p:cNvPr id="4" name="Content Placeholder 3"/>
          <p:cNvSpPr>
            <a:spLocks noGrp="1"/>
          </p:cNvSpPr>
          <p:nvPr>
            <p:ph idx="1"/>
          </p:nvPr>
        </p:nvSpPr>
        <p:spPr>
          <a:xfrm>
            <a:off x="838199" y="1809338"/>
            <a:ext cx="4226962" cy="4351338"/>
          </a:xfrm>
        </p:spPr>
        <p:txBody>
          <a:bodyPr>
            <a:noAutofit/>
          </a:bodyPr>
          <a:lstStyle/>
          <a:p>
            <a:pPr marL="0" indent="0">
              <a:buNone/>
            </a:pPr>
            <a:r>
              <a:rPr lang="en-US" sz="3200" dirty="0" smtClean="0"/>
              <a:t>Some </a:t>
            </a:r>
            <a:r>
              <a:rPr lang="en-US" sz="3200" dirty="0"/>
              <a:t>inner membranes function to bind proteins in the specific three-dimensional arrangement required to carry out many of the reaction sequences involved in the maintenance of life.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52</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(c/d) Supramolecular Complexes and </a:t>
            </a:r>
            <a:r>
              <a:rPr lang="en-US" sz="2000" dirty="0" smtClean="0"/>
              <a:t>Organelles</a:t>
            </a:r>
            <a:endParaRPr lang="en-US" sz="2000" dirty="0"/>
          </a:p>
        </p:txBody>
      </p:sp>
      <p:pic>
        <p:nvPicPr>
          <p:cNvPr id="65538" name="Picture 2" descr="What is the role of protein channels in the cell membrane? | Socrati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8080" y="2055918"/>
            <a:ext cx="6798916" cy="33277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9058531"/>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93</a:t>
            </a:fld>
            <a:endParaRPr lang="en-US" noProof="0" dirty="0"/>
          </a:p>
        </p:txBody>
      </p:sp>
      <p:sp>
        <p:nvSpPr>
          <p:cNvPr id="4" name="Content Placeholder 3"/>
          <p:cNvSpPr>
            <a:spLocks noGrp="1"/>
          </p:cNvSpPr>
          <p:nvPr>
            <p:ph idx="1"/>
          </p:nvPr>
        </p:nvSpPr>
        <p:spPr>
          <a:xfrm>
            <a:off x="838199" y="1809338"/>
            <a:ext cx="6189326" cy="4351338"/>
          </a:xfrm>
        </p:spPr>
        <p:txBody>
          <a:bodyPr>
            <a:noAutofit/>
          </a:bodyPr>
          <a:lstStyle/>
          <a:p>
            <a:pPr marL="0" indent="0">
              <a:buNone/>
            </a:pPr>
            <a:r>
              <a:rPr lang="en-US" sz="3200" dirty="0" smtClean="0"/>
              <a:t>A </a:t>
            </a:r>
            <a:r>
              <a:rPr lang="en-US" sz="3200" dirty="0"/>
              <a:t>good example may be found in the mitochondria—small organelles within the cell sometimes referred to as the powerhouse—where highly specific relationships are required between the enzymes that carry out the transfer of electrons from the substrates of oxygen and simultaneously synthesize energy-rich molecules.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52</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(c/d) Supramolecular Complexes and Organelles</a:t>
            </a:r>
            <a:endParaRPr lang="en-US" sz="2000" dirty="0"/>
          </a:p>
        </p:txBody>
      </p:sp>
      <p:pic>
        <p:nvPicPr>
          <p:cNvPr id="67586" name="Picture 2" descr="Mitochondria; Mitochondrial Contra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7525" y="2365427"/>
            <a:ext cx="5083978" cy="3239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4493983"/>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94</a:t>
            </a:fld>
            <a:endParaRPr lang="en-US" noProof="0" dirty="0"/>
          </a:p>
        </p:txBody>
      </p:sp>
      <p:sp>
        <p:nvSpPr>
          <p:cNvPr id="4" name="Content Placeholder 3"/>
          <p:cNvSpPr>
            <a:spLocks noGrp="1"/>
          </p:cNvSpPr>
          <p:nvPr>
            <p:ph idx="1"/>
          </p:nvPr>
        </p:nvSpPr>
        <p:spPr>
          <a:xfrm>
            <a:off x="838199" y="1809338"/>
            <a:ext cx="3415302" cy="4351338"/>
          </a:xfrm>
        </p:spPr>
        <p:txBody>
          <a:bodyPr>
            <a:noAutofit/>
          </a:bodyPr>
          <a:lstStyle/>
          <a:p>
            <a:pPr marL="0" indent="0">
              <a:buNone/>
            </a:pPr>
            <a:r>
              <a:rPr lang="en-US" sz="3200" dirty="0" smtClean="0"/>
              <a:t>Such </a:t>
            </a:r>
            <a:r>
              <a:rPr lang="en-US" sz="3200" dirty="0"/>
              <a:t>complex specificity poses further constraints on a model that demands that the organizational level be reached by random </a:t>
            </a:r>
            <a:r>
              <a:rPr lang="en-US" sz="3200" dirty="0" smtClean="0"/>
              <a:t>processes.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52</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(c/d) Supramolecular Complexes and Organelles</a:t>
            </a:r>
            <a:endParaRPr lang="en-US" sz="2000" dirty="0"/>
          </a:p>
        </p:txBody>
      </p:sp>
      <p:pic>
        <p:nvPicPr>
          <p:cNvPr id="68610" name="Picture 2" descr="Mitochondria: The Cell's Powerhouse - HarvardX / BioVisions (2010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3098" y="2337960"/>
            <a:ext cx="6916944" cy="2758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9337540"/>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95</a:t>
            </a:fld>
            <a:endParaRPr lang="en-US" noProof="0" dirty="0"/>
          </a:p>
        </p:txBody>
      </p:sp>
      <p:sp>
        <p:nvSpPr>
          <p:cNvPr id="4" name="Content Placeholder 3"/>
          <p:cNvSpPr>
            <a:spLocks noGrp="1"/>
          </p:cNvSpPr>
          <p:nvPr>
            <p:ph idx="1"/>
          </p:nvPr>
        </p:nvSpPr>
        <p:spPr>
          <a:xfrm>
            <a:off x="838198" y="1809338"/>
            <a:ext cx="4350251" cy="4351338"/>
          </a:xfrm>
        </p:spPr>
        <p:txBody>
          <a:bodyPr>
            <a:noAutofit/>
          </a:bodyPr>
          <a:lstStyle/>
          <a:p>
            <a:pPr marL="0" indent="0">
              <a:buNone/>
            </a:pPr>
            <a:r>
              <a:rPr lang="en-US" sz="3200" dirty="0"/>
              <a:t>In evaluating the possibility of the spontaneous origin of the basic molecules needed for life, one must conclude that a plausible mechanism has not been discovered or postulated</a:t>
            </a:r>
            <a:r>
              <a:rPr lang="en-US" sz="3200" dirty="0" smtClean="0"/>
              <a:t>.</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52</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(c/d) Supramolecular Complexes and Organelles</a:t>
            </a:r>
            <a:endParaRPr lang="en-US" sz="2000" dirty="0"/>
          </a:p>
        </p:txBody>
      </p:sp>
      <p:pic>
        <p:nvPicPr>
          <p:cNvPr id="70658" name="Picture 2" descr="UNIT ONE: Cell and Cell Division - AICE Biology Cambridge Portfoli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1809338"/>
            <a:ext cx="6180726" cy="4629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2082322"/>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96</a:t>
            </a:fld>
            <a:endParaRPr lang="en-US" noProof="0" dirty="0"/>
          </a:p>
        </p:txBody>
      </p:sp>
      <p:sp>
        <p:nvSpPr>
          <p:cNvPr id="4" name="Content Placeholder 3"/>
          <p:cNvSpPr>
            <a:spLocks noGrp="1"/>
          </p:cNvSpPr>
          <p:nvPr>
            <p:ph idx="1"/>
          </p:nvPr>
        </p:nvSpPr>
        <p:spPr>
          <a:xfrm>
            <a:off x="838198" y="1809338"/>
            <a:ext cx="4894781" cy="4351338"/>
          </a:xfrm>
        </p:spPr>
        <p:txBody>
          <a:bodyPr>
            <a:noAutofit/>
          </a:bodyPr>
          <a:lstStyle/>
          <a:p>
            <a:pPr marL="0" indent="0">
              <a:buNone/>
            </a:pPr>
            <a:r>
              <a:rPr lang="en-US" sz="3200" dirty="0" smtClean="0"/>
              <a:t>Experiments </a:t>
            </a:r>
            <a:r>
              <a:rPr lang="en-US" sz="3200" dirty="0"/>
              <a:t>assuming prebiotic conditions have not yet been able to produce all of the basic building blocks of biological systems. For most of those that have been produced the yields are extremely low, even under optimal conditions.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52</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(c/d) Supramolecular Complexes and Organelles</a:t>
            </a:r>
            <a:endParaRPr lang="en-US" sz="2000" dirty="0"/>
          </a:p>
        </p:txBody>
      </p:sp>
      <p:pic>
        <p:nvPicPr>
          <p:cNvPr id="69634" name="Picture 2" descr="Amino Acids Qui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3692" y="1973451"/>
            <a:ext cx="6217547" cy="4145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4854732"/>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97</a:t>
            </a:fld>
            <a:endParaRPr lang="en-US" noProof="0" dirty="0"/>
          </a:p>
        </p:txBody>
      </p:sp>
      <p:sp>
        <p:nvSpPr>
          <p:cNvPr id="4" name="Content Placeholder 3"/>
          <p:cNvSpPr>
            <a:spLocks noGrp="1"/>
          </p:cNvSpPr>
          <p:nvPr>
            <p:ph idx="1"/>
          </p:nvPr>
        </p:nvSpPr>
        <p:spPr>
          <a:xfrm>
            <a:off x="838198" y="1809338"/>
            <a:ext cx="3785173" cy="4351338"/>
          </a:xfrm>
        </p:spPr>
        <p:txBody>
          <a:bodyPr>
            <a:noAutofit/>
          </a:bodyPr>
          <a:lstStyle/>
          <a:p>
            <a:pPr marL="0" indent="0">
              <a:buNone/>
            </a:pPr>
            <a:r>
              <a:rPr lang="en-US" sz="3200" dirty="0" smtClean="0"/>
              <a:t>No </a:t>
            </a:r>
            <a:r>
              <a:rPr lang="en-US" sz="3200" dirty="0"/>
              <a:t>satisfactory explanation accounts for the unique stereo-chemistry, or structure, of amino acids, sugar, and other molecules found in biological systems.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52</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(c/d) Supramolecular Complexes and Organelles</a:t>
            </a:r>
            <a:endParaRPr lang="en-US" sz="2000" dirty="0"/>
          </a:p>
        </p:txBody>
      </p:sp>
      <p:pic>
        <p:nvPicPr>
          <p:cNvPr id="71682" name="Picture 2" descr="Amino Acids Qui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2145" y="1735347"/>
            <a:ext cx="6848546" cy="4565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7484749"/>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98</a:t>
            </a:fld>
            <a:endParaRPr lang="en-US" noProof="0" dirty="0"/>
          </a:p>
        </p:txBody>
      </p:sp>
      <p:sp>
        <p:nvSpPr>
          <p:cNvPr id="4" name="Content Placeholder 3"/>
          <p:cNvSpPr>
            <a:spLocks noGrp="1"/>
          </p:cNvSpPr>
          <p:nvPr>
            <p:ph idx="1"/>
          </p:nvPr>
        </p:nvSpPr>
        <p:spPr>
          <a:xfrm>
            <a:off x="838198" y="1809338"/>
            <a:ext cx="4473541" cy="4351338"/>
          </a:xfrm>
        </p:spPr>
        <p:txBody>
          <a:bodyPr>
            <a:noAutofit/>
          </a:bodyPr>
          <a:lstStyle/>
          <a:p>
            <a:pPr marL="0" indent="0">
              <a:buNone/>
            </a:pPr>
            <a:r>
              <a:rPr lang="en-US" sz="3200" dirty="0" smtClean="0"/>
              <a:t>No </a:t>
            </a:r>
            <a:r>
              <a:rPr lang="en-US" sz="3200" dirty="0"/>
              <a:t>model has been developed that can satisfactorily account for the highly specific sequences of amino acids in proteins and of nucleotides in nucleic acids or for the origin of the DNA genetic </a:t>
            </a:r>
            <a:r>
              <a:rPr lang="en-US" sz="3200" dirty="0" smtClean="0"/>
              <a:t>code.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52-53</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(c/d) Supramolecular Complexes and Organelles</a:t>
            </a:r>
            <a:endParaRPr lang="en-US" sz="2000" dirty="0"/>
          </a:p>
        </p:txBody>
      </p:sp>
      <p:pic>
        <p:nvPicPr>
          <p:cNvPr id="72706" name="Picture 2" descr="Predicting how cells repair broken DNA | MIT CSAI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4334" y="2135157"/>
            <a:ext cx="6306083" cy="35388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6466384"/>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99</a:t>
            </a:fld>
            <a:endParaRPr lang="en-US" noProof="0" dirty="0"/>
          </a:p>
        </p:txBody>
      </p:sp>
      <p:sp>
        <p:nvSpPr>
          <p:cNvPr id="4" name="Content Placeholder 3"/>
          <p:cNvSpPr>
            <a:spLocks noGrp="1"/>
          </p:cNvSpPr>
          <p:nvPr>
            <p:ph idx="1"/>
          </p:nvPr>
        </p:nvSpPr>
        <p:spPr>
          <a:xfrm>
            <a:off x="838198" y="1809338"/>
            <a:ext cx="5788233" cy="4351338"/>
          </a:xfrm>
        </p:spPr>
        <p:txBody>
          <a:bodyPr>
            <a:noAutofit/>
          </a:bodyPr>
          <a:lstStyle/>
          <a:p>
            <a:pPr marL="0" indent="0">
              <a:buNone/>
            </a:pPr>
            <a:r>
              <a:rPr lang="en-US" sz="3200" dirty="0" smtClean="0"/>
              <a:t>Even </a:t>
            </a:r>
            <a:r>
              <a:rPr lang="en-US" sz="3200" dirty="0"/>
              <a:t>if all of the basic building blocks could be synthesized they would not spontaneously be organized into biologically active subcellular structures. As pointed out by Monod (1971, pp. 95-113), life depends on an extremely high level of organization and specificity. </a:t>
            </a:r>
            <a:endParaRPr lang="en-US" sz="3200" dirty="0"/>
          </a:p>
        </p:txBody>
      </p:sp>
      <p:sp>
        <p:nvSpPr>
          <p:cNvPr id="5" name="Title 4"/>
          <p:cNvSpPr>
            <a:spLocks noGrp="1"/>
          </p:cNvSpPr>
          <p:nvPr>
            <p:ph type="title"/>
          </p:nvPr>
        </p:nvSpPr>
        <p:spPr/>
        <p:txBody>
          <a:bodyPr>
            <a:normAutofit fontScale="90000"/>
          </a:bodyPr>
          <a:lstStyle/>
          <a:p>
            <a:r>
              <a:rPr lang="en-US" sz="5400" dirty="0" smtClean="0"/>
              <a:t>THE SCIENCE OF LIFE: </a:t>
            </a:r>
            <a:r>
              <a:rPr lang="en-US" sz="4400" dirty="0">
                <a:solidFill>
                  <a:schemeClr val="bg2">
                    <a:lumMod val="60000"/>
                    <a:lumOff val="40000"/>
                  </a:schemeClr>
                </a:solidFill>
              </a:rPr>
              <a:t>SDABC V. 1 p. </a:t>
            </a:r>
            <a:r>
              <a:rPr lang="en-US" sz="4400" dirty="0" smtClean="0">
                <a:solidFill>
                  <a:schemeClr val="bg2">
                    <a:lumMod val="60000"/>
                    <a:lumOff val="40000"/>
                  </a:schemeClr>
                </a:solidFill>
              </a:rPr>
              <a:t>53</a:t>
            </a:r>
            <a:endParaRPr lang="en-US" sz="4400" dirty="0">
              <a:solidFill>
                <a:schemeClr val="bg2">
                  <a:lumMod val="60000"/>
                  <a:lumOff val="40000"/>
                </a:schemeClr>
              </a:solidFill>
            </a:endParaRPr>
          </a:p>
        </p:txBody>
      </p:sp>
      <p:sp>
        <p:nvSpPr>
          <p:cNvPr id="6" name="Footer Placeholder 2"/>
          <p:cNvSpPr txBox="1">
            <a:spLocks/>
          </p:cNvSpPr>
          <p:nvPr/>
        </p:nvSpPr>
        <p:spPr>
          <a:xfrm>
            <a:off x="15641" y="6279327"/>
            <a:ext cx="6355080" cy="408563"/>
          </a:xfrm>
          <a:prstGeom prst="rect">
            <a:avLst/>
          </a:prstGeom>
        </p:spPr>
        <p:txBody>
          <a:bodyPr vert="horz" lIns="91440" tIns="45720" rIns="91440" bIns="45720" rtlCol="0" anchor="ctr"/>
          <a:lstStyle>
            <a:defPPr>
              <a:defRPr lang="ru-RU"/>
            </a:defPPr>
            <a:lvl1pPr marL="0" algn="l" defTabSz="914400" rtl="0" eaLnBrk="1" latinLnBrk="0" hangingPunct="1">
              <a:defRPr sz="16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(c/d) Supramolecular Complexes and Organelles</a:t>
            </a:r>
            <a:endParaRPr lang="en-US" sz="2000" dirty="0"/>
          </a:p>
        </p:txBody>
      </p:sp>
      <p:pic>
        <p:nvPicPr>
          <p:cNvPr id="74754" name="Picture 2" descr="Single-celled organisms - CSMonitor.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0829" y="1809337"/>
            <a:ext cx="5050417" cy="40808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47975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24">
      <a:dk1>
        <a:sysClr val="windowText" lastClr="000000"/>
      </a:dk1>
      <a:lt1>
        <a:sysClr val="window" lastClr="FFFFFF"/>
      </a:lt1>
      <a:dk2>
        <a:srgbClr val="64AC00"/>
      </a:dk2>
      <a:lt2>
        <a:srgbClr val="CBFF00"/>
      </a:lt2>
      <a:accent1>
        <a:srgbClr val="002E62"/>
      </a:accent1>
      <a:accent2>
        <a:srgbClr val="004CB9"/>
      </a:accent2>
      <a:accent3>
        <a:srgbClr val="005500"/>
      </a:accent3>
      <a:accent4>
        <a:srgbClr val="16B3DC"/>
      </a:accent4>
      <a:accent5>
        <a:srgbClr val="F9DC5C"/>
      </a:accent5>
      <a:accent6>
        <a:srgbClr val="EF626C"/>
      </a:accent6>
      <a:hlink>
        <a:srgbClr val="FFFFFF"/>
      </a:hlink>
      <a:folHlink>
        <a:srgbClr val="FFFFFF"/>
      </a:folHlink>
    </a:clrScheme>
    <a:fontScheme name="Custom 21">
      <a:majorFont>
        <a:latin typeface="Gill Sans MT"/>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w="12700" cap="flat">
          <a:noFill/>
          <a:prstDash val="solid"/>
          <a:miter/>
        </a:ln>
      </a:spPr>
      <a:bodyPr rtlCol="0" anchor="ctr"/>
      <a:lstStyle>
        <a:defPPr algn="l">
          <a:defRPr dirty="0"/>
        </a:defPPr>
      </a:lstStyle>
    </a:spDef>
  </a:objectDefaults>
  <a:extraClrSchemeLst/>
  <a:extLst>
    <a:ext uri="{05A4C25C-085E-4340-85A3-A5531E510DB2}">
      <thm15:themeFamily xmlns:thm15="http://schemas.microsoft.com/office/thememl/2012/main" name="TF22977542_Outdoors presentation_RVA_v4.potx" id="{6CD96AFB-7D75-48FF-A856-C8B82BF3C12B}" vid="{1E6ACFD4-3AE6-4944-B76B-DA44E915EC7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0F60B100-7079-4DE7-AF7C-20BFB1D62C46}">
  <ds:schemaRefs>
    <ds:schemaRef ds:uri="http://schemas.microsoft.com/sharepoint/v3/contenttype/forms"/>
  </ds:schemaRefs>
</ds:datastoreItem>
</file>

<file path=customXml/itemProps2.xml><?xml version="1.0" encoding="utf-8"?>
<ds:datastoreItem xmlns:ds="http://schemas.openxmlformats.org/officeDocument/2006/customXml" ds:itemID="{A935B1F0-3442-4957-9701-25816EFDB6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26A71AF-4CF2-4B95-BFB6-5C27500258C6}">
  <ds:schemaRefs>
    <ds:schemaRef ds:uri="http://purl.org/dc/terms/"/>
    <ds:schemaRef ds:uri="16c05727-aa75-4e4a-9b5f-8a80a1165891"/>
    <ds:schemaRef ds:uri="http://schemas.microsoft.com/office/2006/metadata/properties"/>
    <ds:schemaRef ds:uri="http://purl.org/dc/dcmitype/"/>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71af3243-3dd4-4a8d-8c0d-dd76da1f02a5"/>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Outdoors presentation</Template>
  <TotalTime>0</TotalTime>
  <Words>7052</Words>
  <Application>Microsoft Office PowerPoint</Application>
  <PresentationFormat>Widescreen</PresentationFormat>
  <Paragraphs>733</Paragraphs>
  <Slides>166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166</vt:i4>
      </vt:variant>
    </vt:vector>
  </HeadingPairs>
  <TitlesOfParts>
    <vt:vector size="172" baseType="lpstr">
      <vt:lpstr>Arial</vt:lpstr>
      <vt:lpstr>Calibri</vt:lpstr>
      <vt:lpstr>Comic Sans MS</vt:lpstr>
      <vt:lpstr>Franklin Gothic Book</vt:lpstr>
      <vt:lpstr>Gill Sans MT</vt:lpstr>
      <vt:lpstr>Office Theme</vt:lpstr>
      <vt:lpstr>Worshiping the Creator</vt:lpstr>
      <vt:lpstr>MEMORY TEXT:  Revelation 4:11</vt:lpstr>
      <vt:lpstr>KEY VERSE</vt:lpstr>
      <vt:lpstr>KEY VERSE</vt:lpstr>
      <vt:lpstr>Revelation 5:11-14</vt:lpstr>
      <vt:lpstr>Revelation 5:12-14</vt:lpstr>
      <vt:lpstr>Revelation 5:13-14</vt:lpstr>
      <vt:lpstr>Revelation 5:14</vt:lpstr>
      <vt:lpstr>8 Give thanks unto the Lord, call upon his name, make known his deeds among the people. 9 Sing unto him, sing psalms unto him, talk ye of all his wondrous works. 10 Glory ye in his holy name: let the heart of them rejoice that seek the Lord. 11 Seek the Lord and his strength, seek his face continually.</vt:lpstr>
      <vt:lpstr>12 Remember his marvellous works that he hath done, his wonders, and the judgments of his mouth; 13 O ye seed of Israel his servant, ye children of Jacob, his chosen ones. 14 He is the Lord our God; his judgments are in all the earth.</vt:lpstr>
      <vt:lpstr>15 Be ye mindful always of his covenant; the word which he commanded to a thousand generations; 16 Even of the covenant which he made with Abraham, and of his oath unto Isaac; 17 And hath confirmed the same to Jacob for a law, and to Israel for an everlasting covenant, 18 Saying, Unto thee will I give the land of Canaan, the lot of your inheritance</vt:lpstr>
      <vt:lpstr> 19 When ye were but few, even a few, and strangers in it. 20 And when they went from nation to nation, and from one kingdom to another people; 21 He suffered no man to do them wrong: yea, he reproved kings for their sakes, 22 Saying, Touch not mine anointed, and do my prophets no harm.</vt:lpstr>
      <vt:lpstr>23 Sing unto the Lord, all the earth; shew forth from day to day his salvation. 24 Declare his glory among the heathen; his marvellous works among all nations. 25 For great is the Lord, and greatly to be praised: he also is to be feared above all gods. 26 For all the gods of the people are idols: but the Lord made the heavens.</vt:lpstr>
      <vt:lpstr>27 Glory and honour are in his presence; strength and gladness are in his place. 28 Give unto the Lord, ye kindreds of the people, give unto the Lord glory and strength. 29 Give unto the Lord the glory due unto his name: bring an offering, and come before him: worship the Lord in the beauty of holiness.</vt:lpstr>
      <vt:lpstr>30 Fear before him, all the earth: the world also shall be stable, that it be not moved. 31 Let the heavens be glad, and let the earth rejoice: and let men say among the nations, The Lord reigneth. 32 Let the sea roar, and the fulness thereof: let the fields rejoice, and all that is therein.</vt:lpstr>
      <vt:lpstr>33 Then shall the trees of the wood sing out at the presence of the Lord, because he cometh to judge the earth. 34 O give thanks unto the Lord; for he is good; for his mercy endureth for ever.</vt:lpstr>
      <vt:lpstr>35 And say ye, Save us, O God of our salvation, and gather us together, and deliver us from the heathen, that we may give thanks to thy holy name, and glory in thy praise. 36 Blessed be the Lord God of Israel for ever and ever. And all the people said, Amen, and praised the Lord.</vt:lpstr>
      <vt:lpstr>A Creation Discussion:  </vt:lpstr>
      <vt:lpstr>A Creation Discussion:  </vt:lpstr>
      <vt:lpstr>A Creation Discussion: SDABC V. 1 p. 46-47</vt:lpstr>
      <vt:lpstr>A Creation Discussion: SDABC V. 1 p. 46-47</vt:lpstr>
      <vt:lpstr>A Creation Discussion: SDABC V. 1 p. 46-47</vt:lpstr>
      <vt:lpstr>A Creation Discussion: SDABC V. 1 p. 46-47</vt:lpstr>
      <vt:lpstr>A Creation Discussion: SDABC V. 1 p. 46-47</vt:lpstr>
      <vt:lpstr>A Creation Discussion: SDABC V. 1 p. 46-47</vt:lpstr>
      <vt:lpstr>A Creation Discussion: SDABC V. 1 p. 46-47</vt:lpstr>
      <vt:lpstr>A Creation Discussion: SDABC V. 1 p. 46-47</vt:lpstr>
      <vt:lpstr>A Creation Discussion: SDABC V. 1 p. 46-47</vt:lpstr>
      <vt:lpstr>A Creation Discussion: SDABC V. 1 p. 46-47</vt:lpstr>
      <vt:lpstr>A Creation Discussion: SDABC V. 1 p. 46-47</vt:lpstr>
      <vt:lpstr>A Creation Discussion: SDABC V. 1 p. 48</vt:lpstr>
      <vt:lpstr>Assuming pre-existing matter, where did life start?  How did things begin to live and die?  </vt:lpstr>
      <vt:lpstr>THE SCIENCE OF LIFE: SDABC V. 1 p. 48-49</vt:lpstr>
      <vt:lpstr>THE SCIENCE OF LIFE: SDABC V. 1 p. 48-49</vt:lpstr>
      <vt:lpstr>THE SCIENCE OF LIFE: SDABC V. 1 p. 48-49</vt:lpstr>
      <vt:lpstr>THE SCIENCE OF LIFE: SDABC V. 1 p. 48-49</vt:lpstr>
      <vt:lpstr>THE SCIENCE OF LIFE: SDABC V. 1 p. 48-49</vt:lpstr>
      <vt:lpstr>THE SCIENCE OF LIFE: SDABC V. 1 p. 48-49</vt:lpstr>
      <vt:lpstr>STEPS TO LIFE:  </vt:lpstr>
      <vt:lpstr>The Formation of Biomonomers (Specifically,  Amino Acids)</vt:lpstr>
      <vt:lpstr>THE SCIENCE OF LIFE: SDABC V. 1 p. 48-49</vt:lpstr>
      <vt:lpstr>THE SCIENCE OF LIFE: SDABC V. 1 p. 48-49</vt:lpstr>
      <vt:lpstr>THE SCIENCE OF LIFE: SDABC V. 1 p. 48-49</vt:lpstr>
      <vt:lpstr>THE SCIENCE OF LIFE: SDABC V. 1 p. 48-50</vt:lpstr>
      <vt:lpstr>THE SCIENCE OF LIFE: SDABC V. 1 p. 48-50</vt:lpstr>
      <vt:lpstr>THE SCIENCE OF LIFE: SDABC V. 1 p. 48-50</vt:lpstr>
      <vt:lpstr>THE SCIENCE OF LIFE: SDABC V. 1 p. 48-50</vt:lpstr>
      <vt:lpstr>THE SCIENCE OF LIFE: SDABC V. 1 p. 48-50</vt:lpstr>
      <vt:lpstr>THE SCIENCE OF LIFE: SDABC V. 1 p. 48-50</vt:lpstr>
      <vt:lpstr>THE SCIENCE OF LIFE: SDABC V. 1 p. 48-50</vt:lpstr>
      <vt:lpstr>THE SCIENCE OF LIFE: SDABC V. 1 p. 48-50</vt:lpstr>
      <vt:lpstr>THE SCIENCE OF LIFE: SDABC V. 1 p. 48-50</vt:lpstr>
      <vt:lpstr>THE SCIENCE OF LIFE: SDABC V. 1 p. 48-50</vt:lpstr>
      <vt:lpstr>THE SCIENCE OF LIFE: SDABC V. 1 p. 50</vt:lpstr>
      <vt:lpstr>THE SCIENCE OF LIFE: SDABC V. 1 p. 50</vt:lpstr>
      <vt:lpstr>THE SCIENCE OF LIFE: SDABC V. 1 p. 50</vt:lpstr>
      <vt:lpstr>THE SCIENCE OF LIFE: SDABC V. 1 p. 50</vt:lpstr>
      <vt:lpstr>THE SCIENCE OF LIFE: SDABC V. 1 p. 50</vt:lpstr>
      <vt:lpstr>STEPS TO LIFE:  </vt:lpstr>
      <vt:lpstr>Okay, so imagining that through some miraculous chain of circumstances, amino acids and other biomonomers were formed…. Then what?  </vt:lpstr>
      <vt:lpstr>THE SCIENCE OF LIFE: SDABC V. 1 p. 50</vt:lpstr>
      <vt:lpstr>THE SCIENCE OF LIFE: SDABC V. 1 p. 50</vt:lpstr>
      <vt:lpstr>THE SCIENCE OF LIFE: SDABC V. 1 p. 50</vt:lpstr>
      <vt:lpstr>THE SCIENCE OF LIFE: SDABC V. 1 p. 50-51</vt:lpstr>
      <vt:lpstr>THE SCIENCE OF LIFE: SDABC V. 1 p. 51</vt:lpstr>
      <vt:lpstr>THE SCIENCE OF LIFE: SDABC V. 1 p. 51</vt:lpstr>
      <vt:lpstr>THE SCIENCE OF LIFE: SDABC V. 1 p. 51</vt:lpstr>
      <vt:lpstr>THE SCIENCE OF LIFE: SDABC V. 1 p. 51</vt:lpstr>
      <vt:lpstr>THE SCIENCE OF LIFE: SDABC V. 1 p. 51</vt:lpstr>
      <vt:lpstr>THE SCIENCE OF LIFE: SDABC V. 1 p. 51</vt:lpstr>
      <vt:lpstr>THE SCIENCE OF LIFE: SDABC V. 1 p. 51</vt:lpstr>
      <vt:lpstr>THE SCIENCE OF LIFE: SDABC V. 1 p. 51</vt:lpstr>
      <vt:lpstr>Problems with Proteins</vt:lpstr>
      <vt:lpstr>THE SCIENCE OF LIFE: Scientific American, July 1, 2021</vt:lpstr>
      <vt:lpstr>Protein Interaction Maps:</vt:lpstr>
      <vt:lpstr>THE SCIENCE OF LIFE: Scientific American, July 1, 2021</vt:lpstr>
      <vt:lpstr>THE SCIENCE OF LIFE: Scientific American, July 1, 2021</vt:lpstr>
      <vt:lpstr>THE SCIENCE OF LIFE: Scientific American, July 1, 2021</vt:lpstr>
      <vt:lpstr>THE SCIENCE OF LIFE: Scientific American, July 1, 2021</vt:lpstr>
      <vt:lpstr>DeepMind’s AlphaFold AI Protein Folding Prediction:</vt:lpstr>
      <vt:lpstr>THE SCIENCE OF LIFE: SDABC V. 1 p. 52</vt:lpstr>
      <vt:lpstr>THE SCIENCE OF LIFE: SDABC V. 1 p. 52</vt:lpstr>
      <vt:lpstr>THE SCIENCE OF LIFE: SDABC V. 1 p. 52</vt:lpstr>
      <vt:lpstr>THE SCIENCE OF LIFE: SDABC V. 1 p. 52</vt:lpstr>
      <vt:lpstr>THE SCIENCE OF LIFE: SDABC V. 1 p. 52</vt:lpstr>
      <vt:lpstr>THE SCIENCE OF LIFE: SDABC V. 1 p. 52</vt:lpstr>
      <vt:lpstr>THE SCIENCE OF LIFE: SDABC V. 1 p. 52</vt:lpstr>
      <vt:lpstr>THE SCIENCE OF LIFE: SDABC V. 1 p. 52</vt:lpstr>
      <vt:lpstr>THE SCIENCE OF LIFE: SDABC V. 1 p. 52</vt:lpstr>
      <vt:lpstr>STEPS TO LIFE:  </vt:lpstr>
      <vt:lpstr>THE SCIENCE OF LIFE: SDABC V. 1 p. 52</vt:lpstr>
      <vt:lpstr>THE SCIENCE OF LIFE: SDABC V. 1 p. 52</vt:lpstr>
      <vt:lpstr>THE SCIENCE OF LIFE: SDABC V. 1 p. 52</vt:lpstr>
      <vt:lpstr>THE SCIENCE OF LIFE: SDABC V. 1 p. 52</vt:lpstr>
      <vt:lpstr>THE SCIENCE OF LIFE: SDABC V. 1 p. 52</vt:lpstr>
      <vt:lpstr>THE SCIENCE OF LIFE: SDABC V. 1 p. 52</vt:lpstr>
      <vt:lpstr>THE SCIENCE OF LIFE: SDABC V. 1 p. 52</vt:lpstr>
      <vt:lpstr>THE SCIENCE OF LIFE: SDABC V. 1 p. 52-53</vt:lpstr>
      <vt:lpstr>THE SCIENCE OF LIFE: SDABC V. 1 p. 53</vt:lpstr>
      <vt:lpstr>THE SCIENCE OF LIFE: SDABC V. 1 p. 53</vt:lpstr>
      <vt:lpstr>STEPS TO LIFE:  </vt:lpstr>
      <vt:lpstr>THE SCIENCE OF LIFE: SDABC V. 1 p. 53</vt:lpstr>
      <vt:lpstr>THE SCIENCE OF LIFE: SDABC V. 1 p. 53</vt:lpstr>
      <vt:lpstr>THE SCIENCE OF LIFE: SDABC V. 1 p. 53</vt:lpstr>
      <vt:lpstr>REALITIES</vt:lpstr>
      <vt:lpstr>REALITIES</vt:lpstr>
      <vt:lpstr>REALITIES</vt:lpstr>
      <vt:lpstr>REALITIES</vt:lpstr>
      <vt:lpstr>REALITIES</vt:lpstr>
      <vt:lpstr>REALITIES</vt:lpstr>
      <vt:lpstr>THE SCIENCE OF LIFE: SDABC V. 1 p. 53</vt:lpstr>
      <vt:lpstr>THE SCIENCE OF LIFE: SDABC V. 1 p. 53</vt:lpstr>
      <vt:lpstr>THE SCIENCE OF LIFE: SDABC V. 1 p. 53</vt:lpstr>
      <vt:lpstr>THE SCIENCE OF LIFE: SDABC V. 1 p. 53</vt:lpstr>
      <vt:lpstr>MEMORY TEXT:  Revelation 4:11</vt:lpstr>
      <vt:lpstr>Job 38:1-40:5</vt:lpstr>
      <vt:lpstr>A Quick Note About God’s Answer to Job</vt:lpstr>
      <vt:lpstr>A Quick Note About God’s Answer to Job</vt:lpstr>
      <vt:lpstr>A Quick Note About God’s Answer to Job</vt:lpstr>
      <vt:lpstr>Job 38:5-40:5</vt:lpstr>
      <vt:lpstr>Job 38:7-40:5</vt:lpstr>
      <vt:lpstr>Job 38:9-40:5</vt:lpstr>
      <vt:lpstr>Job 38:11-40:5</vt:lpstr>
      <vt:lpstr>Job 38:13-40:5</vt:lpstr>
      <vt:lpstr>Job 38:15-40:5</vt:lpstr>
      <vt:lpstr>Job 38:17-40:5</vt:lpstr>
      <vt:lpstr>Job 38:19-40:5</vt:lpstr>
      <vt:lpstr>Job 38:21-40:5</vt:lpstr>
      <vt:lpstr>Job 38:23-40:5</vt:lpstr>
      <vt:lpstr>Job 38:25-40:5</vt:lpstr>
      <vt:lpstr>Job 38:27-40:5</vt:lpstr>
      <vt:lpstr>Job 38:29-40:5</vt:lpstr>
      <vt:lpstr>Job 38:31-40:5</vt:lpstr>
      <vt:lpstr>Job 38:33-40:5</vt:lpstr>
      <vt:lpstr>Job 38:35-40:5</vt:lpstr>
      <vt:lpstr>Job 38:37-40:5</vt:lpstr>
      <vt:lpstr>Job 38:39-40:5</vt:lpstr>
      <vt:lpstr>Job 38:41-40:5</vt:lpstr>
      <vt:lpstr>Job 39:2-40:5</vt:lpstr>
      <vt:lpstr>Job 39:4-40:5</vt:lpstr>
      <vt:lpstr>Job 39:6-40:5</vt:lpstr>
      <vt:lpstr>Job 39:8-40:5</vt:lpstr>
      <vt:lpstr>Job 39:10-40:5</vt:lpstr>
      <vt:lpstr>Job 39:12-40:5</vt:lpstr>
      <vt:lpstr>Job 39:14-40:5</vt:lpstr>
      <vt:lpstr>Job 39:16-40:5</vt:lpstr>
      <vt:lpstr>Job 39:18-40:5</vt:lpstr>
      <vt:lpstr>Job 39:20-40:5</vt:lpstr>
      <vt:lpstr>Job 39:22-40:5</vt:lpstr>
      <vt:lpstr>Job 39:24-40:5</vt:lpstr>
      <vt:lpstr>Job 39:26-40:5</vt:lpstr>
      <vt:lpstr>Job 39:28-40:5</vt:lpstr>
      <vt:lpstr>Job 40:1-5</vt:lpstr>
      <vt:lpstr>Job 40:4-5</vt:lpstr>
      <vt:lpstr>A Quick Note About Job’s Answer to God</vt:lpstr>
      <vt:lpstr>A Quick Note About Job’s Answer to God</vt:lpstr>
      <vt:lpstr>A Quick Note About Job’s Answer to God</vt:lpstr>
      <vt:lpstr>A Quick Note About Job’s Answer to God</vt:lpstr>
      <vt:lpstr>A Quick Note About Job’s Answer to God</vt:lpstr>
      <vt:lpstr>Acts 17:24-28</vt:lpstr>
      <vt:lpstr>Acts 17:26-28</vt:lpstr>
      <vt:lpstr>Acts 17:27-28</vt:lpstr>
      <vt:lpstr>Isaiah 40:25-31</vt:lpstr>
      <vt:lpstr>Isaiah 40:27-31</vt:lpstr>
      <vt:lpstr>Isaiah 40:29-31</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2023-05-12T22:38:00Z</dcterms:created>
  <dcterms:modified xsi:type="dcterms:W3CDTF">2023-05-13T06:23:39Z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