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4"/>
  </p:sldMasterIdLst>
  <p:notesMasterIdLst>
    <p:notesMasterId r:id="rId105"/>
  </p:notesMasterIdLst>
  <p:handoutMasterIdLst>
    <p:handoutMasterId r:id="rId106"/>
  </p:handoutMasterIdLst>
  <p:sldIdLst>
    <p:sldId id="257" r:id="rId5"/>
    <p:sldId id="258" r:id="rId6"/>
    <p:sldId id="272" r:id="rId7"/>
    <p:sldId id="277" r:id="rId8"/>
    <p:sldId id="278" r:id="rId9"/>
    <p:sldId id="279" r:id="rId10"/>
    <p:sldId id="284" r:id="rId11"/>
    <p:sldId id="280" r:id="rId12"/>
    <p:sldId id="281" r:id="rId13"/>
    <p:sldId id="282" r:id="rId14"/>
    <p:sldId id="285" r:id="rId15"/>
    <p:sldId id="286" r:id="rId16"/>
    <p:sldId id="304" r:id="rId17"/>
    <p:sldId id="303" r:id="rId18"/>
    <p:sldId id="287" r:id="rId19"/>
    <p:sldId id="288" r:id="rId20"/>
    <p:sldId id="289" r:id="rId21"/>
    <p:sldId id="290" r:id="rId22"/>
    <p:sldId id="291" r:id="rId23"/>
    <p:sldId id="292" r:id="rId24"/>
    <p:sldId id="293" r:id="rId25"/>
    <p:sldId id="294" r:id="rId26"/>
    <p:sldId id="295" r:id="rId27"/>
    <p:sldId id="296" r:id="rId28"/>
    <p:sldId id="297" r:id="rId29"/>
    <p:sldId id="298" r:id="rId30"/>
    <p:sldId id="299" r:id="rId31"/>
    <p:sldId id="300" r:id="rId32"/>
    <p:sldId id="301" r:id="rId33"/>
    <p:sldId id="308" r:id="rId34"/>
    <p:sldId id="309" r:id="rId35"/>
    <p:sldId id="310" r:id="rId36"/>
    <p:sldId id="311" r:id="rId37"/>
    <p:sldId id="305" r:id="rId38"/>
    <p:sldId id="314" r:id="rId39"/>
    <p:sldId id="302" r:id="rId40"/>
    <p:sldId id="306" r:id="rId41"/>
    <p:sldId id="307" r:id="rId42"/>
    <p:sldId id="313" r:id="rId43"/>
    <p:sldId id="312" r:id="rId44"/>
    <p:sldId id="315" r:id="rId45"/>
    <p:sldId id="316" r:id="rId46"/>
    <p:sldId id="317" r:id="rId47"/>
    <p:sldId id="318" r:id="rId48"/>
    <p:sldId id="319" r:id="rId49"/>
    <p:sldId id="320" r:id="rId50"/>
    <p:sldId id="321" r:id="rId51"/>
    <p:sldId id="325" r:id="rId52"/>
    <p:sldId id="322" r:id="rId53"/>
    <p:sldId id="323" r:id="rId54"/>
    <p:sldId id="328" r:id="rId55"/>
    <p:sldId id="324" r:id="rId56"/>
    <p:sldId id="327" r:id="rId57"/>
    <p:sldId id="329" r:id="rId58"/>
    <p:sldId id="330" r:id="rId59"/>
    <p:sldId id="331" r:id="rId60"/>
    <p:sldId id="332" r:id="rId61"/>
    <p:sldId id="333" r:id="rId62"/>
    <p:sldId id="334" r:id="rId63"/>
    <p:sldId id="335" r:id="rId64"/>
    <p:sldId id="336" r:id="rId65"/>
    <p:sldId id="337" r:id="rId66"/>
    <p:sldId id="338" r:id="rId67"/>
    <p:sldId id="339" r:id="rId68"/>
    <p:sldId id="326" r:id="rId69"/>
    <p:sldId id="341" r:id="rId70"/>
    <p:sldId id="342" r:id="rId71"/>
    <p:sldId id="343" r:id="rId72"/>
    <p:sldId id="344" r:id="rId73"/>
    <p:sldId id="345" r:id="rId74"/>
    <p:sldId id="373" r:id="rId75"/>
    <p:sldId id="340" r:id="rId76"/>
    <p:sldId id="347" r:id="rId77"/>
    <p:sldId id="348" r:id="rId78"/>
    <p:sldId id="349" r:id="rId79"/>
    <p:sldId id="350" r:id="rId80"/>
    <p:sldId id="346" r:id="rId81"/>
    <p:sldId id="351" r:id="rId82"/>
    <p:sldId id="352" r:id="rId83"/>
    <p:sldId id="353" r:id="rId84"/>
    <p:sldId id="354" r:id="rId85"/>
    <p:sldId id="355" r:id="rId86"/>
    <p:sldId id="356" r:id="rId87"/>
    <p:sldId id="357" r:id="rId88"/>
    <p:sldId id="358" r:id="rId89"/>
    <p:sldId id="359" r:id="rId90"/>
    <p:sldId id="360" r:id="rId91"/>
    <p:sldId id="361" r:id="rId92"/>
    <p:sldId id="362" r:id="rId93"/>
    <p:sldId id="363" r:id="rId94"/>
    <p:sldId id="364" r:id="rId95"/>
    <p:sldId id="365" r:id="rId96"/>
    <p:sldId id="366" r:id="rId97"/>
    <p:sldId id="367" r:id="rId98"/>
    <p:sldId id="368" r:id="rId99"/>
    <p:sldId id="369" r:id="rId100"/>
    <p:sldId id="370" r:id="rId101"/>
    <p:sldId id="371" r:id="rId102"/>
    <p:sldId id="372" r:id="rId103"/>
    <p:sldId id="374" r:id="rId104"/>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510" autoAdjust="0"/>
    <p:restoredTop sz="94280" autoAdjust="0"/>
  </p:normalViewPr>
  <p:slideViewPr>
    <p:cSldViewPr>
      <p:cViewPr>
        <p:scale>
          <a:sx n="34" d="100"/>
          <a:sy n="34" d="100"/>
        </p:scale>
        <p:origin x="1864" y="664"/>
      </p:cViewPr>
      <p:guideLst>
        <p:guide pos="3839"/>
        <p:guide orient="horz" pos="2160"/>
      </p:guideLst>
    </p:cSldViewPr>
  </p:slideViewPr>
  <p:notesTextViewPr>
    <p:cViewPr>
      <p:scale>
        <a:sx n="1" d="1"/>
        <a:sy n="1" d="1"/>
      </p:scale>
      <p:origin x="0" y="0"/>
    </p:cViewPr>
  </p:notesTextViewPr>
  <p:notesViewPr>
    <p:cSldViewPr>
      <p:cViewPr varScale="1">
        <p:scale>
          <a:sx n="63" d="100"/>
          <a:sy n="63" d="100"/>
        </p:scale>
        <p:origin x="1986"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07" Type="http://schemas.openxmlformats.org/officeDocument/2006/relationships/presProps" Target="presProps.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viewProps" Target="viewProps.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handoutMaster" Target="handoutMasters/handout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theme" Target="theme/theme1.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tableStyles" Target="tableStyle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A5A207F-0F91-42F2-96D0-049C6003623B}" type="datetimeFigureOut">
              <a:rPr lang="en-US"/>
              <a:t>5/19/2023</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C567D4A-04CB-4EDF-8FB1-342A02FC8EC5}" type="slidenum">
              <a:rPr/>
              <a:t>‹#›</a:t>
            </a:fld>
            <a:endParaRPr/>
          </a:p>
        </p:txBody>
      </p:sp>
    </p:spTree>
    <p:extLst>
      <p:ext uri="{BB962C8B-B14F-4D97-AF65-F5344CB8AC3E}">
        <p14:creationId xmlns:p14="http://schemas.microsoft.com/office/powerpoint/2010/main" val="15801253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CC13F5-F2B1-464B-BE8F-27ABFBD2FBDE}" type="datetimeFigureOut">
              <a:rPr lang="en-US"/>
              <a:t>5/19/2023</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61351F-DBB1-4664-ADA9-83BC7CB8848D}" type="slidenum">
              <a:rPr/>
              <a:t>‹#›</a:t>
            </a:fld>
            <a:endParaRPr/>
          </a:p>
        </p:txBody>
      </p:sp>
    </p:spTree>
    <p:extLst>
      <p:ext uri="{BB962C8B-B14F-4D97-AF65-F5344CB8AC3E}">
        <p14:creationId xmlns:p14="http://schemas.microsoft.com/office/powerpoint/2010/main" val="3642362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594" y="1346947"/>
            <a:ext cx="1022033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594" y="4299697"/>
            <a:ext cx="1022033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594" y="1484779"/>
            <a:ext cx="10220330"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6702" y="4068923"/>
            <a:ext cx="1080623"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286" y="1432223"/>
            <a:ext cx="9964364" cy="3035808"/>
          </a:xfrm>
        </p:spPr>
        <p:txBody>
          <a:bodyPr anchor="ctr">
            <a:noAutofit/>
          </a:bodyPr>
          <a:lstStyle>
            <a:lvl1pPr algn="l">
              <a:lnSpc>
                <a:spcPct val="80000"/>
              </a:lnSpc>
              <a:defRPr sz="9597" cap="all" baseline="0">
                <a:blipFill dpi="0" rotWithShape="1">
                  <a:blip r:embed="rId4"/>
                  <a:srcRect/>
                  <a:tile tx="6350" ty="-127000" sx="65000" sy="64000" flip="none" algn="tl"/>
                </a:blipFill>
              </a:defRPr>
            </a:lvl1pPr>
          </a:lstStyle>
          <a:p>
            <a:r>
              <a:rPr lang="en-US" smtClean="0"/>
              <a:t>Click to edit Master title style</a:t>
            </a:r>
            <a:endParaRPr lang="en-US" dirty="0"/>
          </a:p>
        </p:txBody>
      </p:sp>
      <p:sp>
        <p:nvSpPr>
          <p:cNvPr id="3" name="Subtitle 2"/>
          <p:cNvSpPr>
            <a:spLocks noGrp="1"/>
          </p:cNvSpPr>
          <p:nvPr>
            <p:ph type="subTitle" idx="1"/>
          </p:nvPr>
        </p:nvSpPr>
        <p:spPr>
          <a:xfrm>
            <a:off x="1069569" y="4389120"/>
            <a:ext cx="7889217" cy="1069848"/>
          </a:xfrm>
        </p:spPr>
        <p:txBody>
          <a:bodyPr>
            <a:normAutofit/>
          </a:bodyPr>
          <a:lstStyle>
            <a:lvl1pPr marL="0" indent="0" algn="l">
              <a:buNone/>
              <a:defRPr sz="2199">
                <a:solidFill>
                  <a:schemeClr val="tx1"/>
                </a:solidFill>
              </a:defRPr>
            </a:lvl1pPr>
            <a:lvl2pPr marL="457063" indent="0" algn="ctr">
              <a:buNone/>
              <a:defRPr sz="2199"/>
            </a:lvl2pPr>
            <a:lvl3pPr marL="914126" indent="0" algn="ctr">
              <a:buNone/>
              <a:defRPr sz="2199"/>
            </a:lvl3pPr>
            <a:lvl4pPr marL="1371189" indent="0" algn="ctr">
              <a:buNone/>
              <a:defRPr sz="1999"/>
            </a:lvl4pPr>
            <a:lvl5pPr marL="1828251" indent="0" algn="ctr">
              <a:buNone/>
              <a:defRPr sz="1999"/>
            </a:lvl5pPr>
            <a:lvl6pPr marL="2285314" indent="0" algn="ctr">
              <a:buNone/>
              <a:defRPr sz="1999"/>
            </a:lvl6pPr>
            <a:lvl7pPr marL="2742377" indent="0" algn="ctr">
              <a:buNone/>
              <a:defRPr sz="1999"/>
            </a:lvl7pPr>
            <a:lvl8pPr marL="3199440" indent="0" algn="ctr">
              <a:buNone/>
              <a:defRPr sz="1999"/>
            </a:lvl8pPr>
            <a:lvl9pPr marL="3656503" indent="0" algn="ctr">
              <a:buNone/>
              <a:defRPr sz="1999"/>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CD9712D-992A-4AB1-A5C2-575F75921AA2}" type="datetimeFigureOut">
              <a:rPr lang="en-US" smtClean="0"/>
              <a:pPr/>
              <a:t>5/19/2023</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0235" y="4289334"/>
            <a:ext cx="1193557" cy="640080"/>
          </a:xfrm>
        </p:spPr>
        <p:txBody>
          <a:bodyPr/>
          <a:lstStyle>
            <a:lvl1pPr>
              <a:defRPr sz="2799"/>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3935012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p:ext uri="{DCECCB84-F9BA-43D5-87BE-67443E8EF086}">
      <p15:sldGuideLst xmlns:p15="http://schemas.microsoft.com/office/powerpoint/2012/main">
        <p15:guide id="1" orient="horz" pos="2160" userDrawn="1">
          <p15:clr>
            <a:srgbClr val="FBAE40"/>
          </p15:clr>
        </p15:guide>
        <p15:guide id="2" pos="383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CD9712D-992A-4AB1-A5C2-575F75921AA2}" type="datetimeFigureOut">
              <a:rPr lang="en-US" smtClean="0"/>
              <a:pPr/>
              <a:t>5/19/2023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FEFA0A-2F20-4B60-98C6-5FFDA469AA1C}" type="slidenum">
              <a:rPr lang="en-US" smtClean="0"/>
              <a:pPr/>
              <a:t>‹#›</a:t>
            </a:fld>
            <a:endParaRPr lang="en-US"/>
          </a:p>
        </p:txBody>
      </p:sp>
    </p:spTree>
    <p:extLst>
      <p:ext uri="{BB962C8B-B14F-4D97-AF65-F5344CB8AC3E}">
        <p14:creationId xmlns:p14="http://schemas.microsoft.com/office/powerpoint/2010/main" val="635442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2628" y="533400"/>
            <a:ext cx="2552035" cy="5638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66522" y="533400"/>
            <a:ext cx="7503745"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CD9712D-992A-4AB1-A5C2-575F75921AA2}" type="datetimeFigureOut">
              <a:rPr lang="en-US" smtClean="0"/>
              <a:pPr/>
              <a:t>5/19/2023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FEFA0A-2F20-4B60-98C6-5FFDA469AA1C}" type="slidenum">
              <a:rPr lang="en-US" smtClean="0"/>
              <a:pPr/>
              <a:t>‹#›</a:t>
            </a:fld>
            <a:endParaRPr lang="en-US"/>
          </a:p>
        </p:txBody>
      </p:sp>
    </p:spTree>
    <p:extLst>
      <p:ext uri="{BB962C8B-B14F-4D97-AF65-F5344CB8AC3E}">
        <p14:creationId xmlns:p14="http://schemas.microsoft.com/office/powerpoint/2010/main" val="1847223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CD9712D-992A-4AB1-A5C2-575F75921AA2}" type="datetimeFigureOut">
              <a:rPr lang="en-US" smtClean="0"/>
              <a:pPr/>
              <a:t>5/19/2023</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FEFA0A-2F20-4B60-98C6-5FFDA469AA1C}" type="slidenum">
              <a:rPr lang="en-US" smtClean="0"/>
              <a:pPr/>
              <a:t>‹#›</a:t>
            </a:fld>
            <a:endParaRPr lang="en-US"/>
          </a:p>
        </p:txBody>
      </p:sp>
    </p:spTree>
    <p:extLst>
      <p:ext uri="{BB962C8B-B14F-4D97-AF65-F5344CB8AC3E}">
        <p14:creationId xmlns:p14="http://schemas.microsoft.com/office/powerpoint/2010/main" val="2133496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88825"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6564" y="1225296"/>
            <a:ext cx="9278743" cy="3520440"/>
          </a:xfrm>
        </p:spPr>
        <p:txBody>
          <a:bodyPr anchor="ctr">
            <a:normAutofit/>
          </a:bodyPr>
          <a:lstStyle>
            <a:lvl1pPr>
              <a:lnSpc>
                <a:spcPct val="80000"/>
              </a:lnSpc>
              <a:defRPr sz="7998" b="0"/>
            </a:lvl1pPr>
          </a:lstStyle>
          <a:p>
            <a:r>
              <a:rPr lang="en-US" smtClean="0"/>
              <a:t>Click to edit Master title style</a:t>
            </a:r>
            <a:endParaRPr lang="en-US" dirty="0"/>
          </a:p>
        </p:txBody>
      </p:sp>
      <p:sp>
        <p:nvSpPr>
          <p:cNvPr id="3" name="Text Placeholder 2"/>
          <p:cNvSpPr>
            <a:spLocks noGrp="1"/>
          </p:cNvSpPr>
          <p:nvPr>
            <p:ph type="body" idx="1"/>
          </p:nvPr>
        </p:nvSpPr>
        <p:spPr>
          <a:xfrm>
            <a:off x="2165210" y="5020056"/>
            <a:ext cx="9050203" cy="1066800"/>
          </a:xfrm>
        </p:spPr>
        <p:txBody>
          <a:bodyPr anchor="t">
            <a:normAutofit/>
          </a:bodyPr>
          <a:lstStyle>
            <a:lvl1pPr marL="0" indent="0">
              <a:buNone/>
              <a:defRPr sz="1999">
                <a:solidFill>
                  <a:schemeClr val="tx1"/>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8591430" y="6272785"/>
            <a:ext cx="2643620" cy="365125"/>
          </a:xfrm>
        </p:spPr>
        <p:txBody>
          <a:bodyPr/>
          <a:lstStyle/>
          <a:p>
            <a:fld id="{3CD9712D-992A-4AB1-A5C2-575F75921AA2}" type="datetimeFigureOut">
              <a:rPr lang="en-US" smtClean="0"/>
              <a:pPr/>
              <a:t>5/19/2023</a:t>
            </a:fld>
            <a:endParaRPr lang="en-US"/>
          </a:p>
        </p:txBody>
      </p:sp>
      <p:sp>
        <p:nvSpPr>
          <p:cNvPr id="5" name="Footer Placeholder 4"/>
          <p:cNvSpPr>
            <a:spLocks noGrp="1"/>
          </p:cNvSpPr>
          <p:nvPr>
            <p:ph type="ftr" sz="quarter" idx="11"/>
          </p:nvPr>
        </p:nvSpPr>
        <p:spPr>
          <a:xfrm>
            <a:off x="2182140" y="6272785"/>
            <a:ext cx="6326000" cy="365125"/>
          </a:xfrm>
        </p:spPr>
        <p:txBody>
          <a:bodyPr/>
          <a:lstStyle/>
          <a:p>
            <a:endParaRPr lang="en-US"/>
          </a:p>
        </p:txBody>
      </p:sp>
      <p:grpSp>
        <p:nvGrpSpPr>
          <p:cNvPr id="8" name="Group 7"/>
          <p:cNvGrpSpPr/>
          <p:nvPr/>
        </p:nvGrpSpPr>
        <p:grpSpPr>
          <a:xfrm>
            <a:off x="897165" y="2325848"/>
            <a:ext cx="1080623"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482" y="2506133"/>
            <a:ext cx="1187989" cy="720332"/>
          </a:xfrm>
        </p:spPr>
        <p:txBody>
          <a:bodyPr/>
          <a:lstStyle>
            <a:lvl1pPr>
              <a:defRPr sz="2799"/>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999424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9569" y="2194560"/>
            <a:ext cx="4753642" cy="3977640"/>
          </a:xfrm>
        </p:spPr>
        <p:txBody>
          <a:bodyPr/>
          <a:lstStyle>
            <a:lvl1pPr>
              <a:defRPr sz="1999"/>
            </a:lvl1pPr>
            <a:lvl2pPr>
              <a:defRPr sz="1799"/>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62567" y="2194560"/>
            <a:ext cx="4753642" cy="3977640"/>
          </a:xfrm>
        </p:spPr>
        <p:txBody>
          <a:bodyPr/>
          <a:lstStyle>
            <a:lvl1pPr>
              <a:defRPr sz="1999"/>
            </a:lvl1pPr>
            <a:lvl2pPr>
              <a:defRPr sz="1799"/>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CD9712D-992A-4AB1-A5C2-575F75921AA2}" type="datetimeFigureOut">
              <a:rPr lang="en-US" smtClean="0"/>
              <a:pPr/>
              <a:t>5/19/2023</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FEFA0A-2F20-4B60-98C6-5FFDA469AA1C}" type="slidenum">
              <a:rPr lang="en-US" smtClean="0"/>
              <a:pPr/>
              <a:t>‹#›</a:t>
            </a:fld>
            <a:endParaRPr lang="en-US"/>
          </a:p>
        </p:txBody>
      </p:sp>
    </p:spTree>
    <p:extLst>
      <p:ext uri="{BB962C8B-B14F-4D97-AF65-F5344CB8AC3E}">
        <p14:creationId xmlns:p14="http://schemas.microsoft.com/office/powerpoint/2010/main" val="1170390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6522" y="2048256"/>
            <a:ext cx="4753642" cy="640080"/>
          </a:xfrm>
        </p:spPr>
        <p:txBody>
          <a:bodyPr anchor="ctr">
            <a:normAutofit/>
          </a:bodyPr>
          <a:lstStyle>
            <a:lvl1pPr marL="0" indent="0">
              <a:buNone/>
              <a:defRPr sz="1999" b="1">
                <a:solidFill>
                  <a:schemeClr val="accent1">
                    <a:lumMod val="75000"/>
                  </a:schemeClr>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69569" y="2743200"/>
            <a:ext cx="4753642" cy="3291840"/>
          </a:xfrm>
        </p:spPr>
        <p:txBody>
          <a:bodyPr/>
          <a:lstStyle>
            <a:lvl1pPr>
              <a:defRPr sz="1999"/>
            </a:lvl1pPr>
            <a:lvl2pPr>
              <a:defRPr sz="1799"/>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62567" y="2048256"/>
            <a:ext cx="4753642" cy="640080"/>
          </a:xfrm>
        </p:spPr>
        <p:txBody>
          <a:bodyPr anchor="ctr">
            <a:normAutofit/>
          </a:bodyPr>
          <a:lstStyle>
            <a:lvl1pPr marL="0" indent="0">
              <a:buNone/>
              <a:defRPr sz="1999" b="1">
                <a:solidFill>
                  <a:schemeClr val="accent1">
                    <a:lumMod val="75000"/>
                  </a:schemeClr>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362567" y="2743200"/>
            <a:ext cx="4753642" cy="3291840"/>
          </a:xfrm>
        </p:spPr>
        <p:txBody>
          <a:bodyPr/>
          <a:lstStyle>
            <a:lvl1pPr>
              <a:defRPr sz="1999"/>
            </a:lvl1pPr>
            <a:lvl2pPr>
              <a:defRPr sz="1799"/>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CD9712D-992A-4AB1-A5C2-575F75921AA2}" type="datetimeFigureOut">
              <a:rPr lang="en-US" smtClean="0"/>
              <a:pPr/>
              <a:t>5/19/2023</a:t>
            </a:fld>
            <a:endParaRPr lang="en-US" dirty="0"/>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1FEFA0A-2F20-4B60-98C6-5FFDA469AA1C}" type="slidenum">
              <a:rPr lang="en-US" smtClean="0"/>
              <a:pPr/>
              <a:t>‹#›</a:t>
            </a:fld>
            <a:endParaRPr lang="en-US"/>
          </a:p>
        </p:txBody>
      </p:sp>
    </p:spTree>
    <p:extLst>
      <p:ext uri="{BB962C8B-B14F-4D97-AF65-F5344CB8AC3E}">
        <p14:creationId xmlns:p14="http://schemas.microsoft.com/office/powerpoint/2010/main" val="3568312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CD9712D-992A-4AB1-A5C2-575F75921AA2}" type="datetimeFigureOut">
              <a:rPr lang="en-US" smtClean="0"/>
              <a:pPr/>
              <a:t>5/19/2023</a:t>
            </a:fld>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1FEFA0A-2F20-4B60-98C6-5FFDA469AA1C}" type="slidenum">
              <a:rPr lang="en-US" smtClean="0"/>
              <a:pPr/>
              <a:t>‹#›</a:t>
            </a:fld>
            <a:endParaRPr lang="en-US"/>
          </a:p>
        </p:txBody>
      </p:sp>
    </p:spTree>
    <p:extLst>
      <p:ext uri="{BB962C8B-B14F-4D97-AF65-F5344CB8AC3E}">
        <p14:creationId xmlns:p14="http://schemas.microsoft.com/office/powerpoint/2010/main" val="174954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D9712D-992A-4AB1-A5C2-575F75921AA2}" type="datetimeFigureOut">
              <a:rPr lang="en-US" smtClean="0"/>
              <a:pPr/>
              <a:t>5/19/2023</a:t>
            </a:fld>
            <a:endParaRPr lang="en-US" dirty="0"/>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FEFA0A-2F20-4B60-98C6-5FFDA469AA1C}" type="slidenum">
              <a:rPr lang="en-US" smtClean="0"/>
              <a:pPr/>
              <a:t>‹#›</a:t>
            </a:fld>
            <a:endParaRPr lang="en-US"/>
          </a:p>
        </p:txBody>
      </p:sp>
    </p:spTree>
    <p:extLst>
      <p:ext uri="{BB962C8B-B14F-4D97-AF65-F5344CB8AC3E}">
        <p14:creationId xmlns:p14="http://schemas.microsoft.com/office/powerpoint/2010/main" val="2209174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1578" y="1"/>
            <a:ext cx="3887246"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7413" y="685800"/>
            <a:ext cx="3199567" cy="1737360"/>
          </a:xfrm>
        </p:spPr>
        <p:txBody>
          <a:bodyPr anchor="b">
            <a:normAutofit/>
          </a:bodyPr>
          <a:lstStyle>
            <a:lvl1pPr>
              <a:defRPr sz="3199" b="1"/>
            </a:lvl1pPr>
          </a:lstStyle>
          <a:p>
            <a:r>
              <a:rPr lang="en-US" smtClean="0"/>
              <a:t>Click to edit Master title style</a:t>
            </a:r>
            <a:endParaRPr lang="en-US" dirty="0"/>
          </a:p>
        </p:txBody>
      </p:sp>
      <p:sp>
        <p:nvSpPr>
          <p:cNvPr id="3" name="Content Placeholder 2"/>
          <p:cNvSpPr>
            <a:spLocks noGrp="1"/>
          </p:cNvSpPr>
          <p:nvPr>
            <p:ph idx="1"/>
          </p:nvPr>
        </p:nvSpPr>
        <p:spPr>
          <a:xfrm>
            <a:off x="837982" y="685800"/>
            <a:ext cx="6709948" cy="5020056"/>
          </a:xfrm>
        </p:spPr>
        <p:txBody>
          <a:bodyPr/>
          <a:lstStyle>
            <a:lvl1pPr>
              <a:defRPr sz="1999"/>
            </a:lvl1pPr>
            <a:lvl2pPr>
              <a:defRPr sz="1799"/>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47413" y="2423160"/>
            <a:ext cx="3199567"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D9712D-992A-4AB1-A5C2-575F75921AA2}" type="datetimeFigureOut">
              <a:rPr lang="en-US" smtClean="0"/>
              <a:pPr/>
              <a:t>5/19/2023</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398756" y="6229681"/>
            <a:ext cx="457081"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81FEFA0A-2F20-4B60-98C6-5FFDA469AA1C}" type="slidenum">
              <a:rPr lang="en-US" smtClean="0"/>
              <a:pPr/>
              <a:t>‹#›</a:t>
            </a:fld>
            <a:endParaRPr lang="en-US"/>
          </a:p>
        </p:txBody>
      </p:sp>
    </p:spTree>
    <p:extLst>
      <p:ext uri="{BB962C8B-B14F-4D97-AF65-F5344CB8AC3E}">
        <p14:creationId xmlns:p14="http://schemas.microsoft.com/office/powerpoint/2010/main" val="4082402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1578" y="1"/>
            <a:ext cx="3887246"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7413" y="685800"/>
            <a:ext cx="3199567" cy="1737360"/>
          </a:xfrm>
        </p:spPr>
        <p:txBody>
          <a:bodyPr anchor="b">
            <a:normAutofit/>
          </a:bodyPr>
          <a:lstStyle>
            <a:lvl1pPr>
              <a:defRPr sz="3199" b="1"/>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301578" cy="6858000"/>
          </a:xfrm>
          <a:solidFill>
            <a:schemeClr val="tx2">
              <a:lumMod val="20000"/>
              <a:lumOff val="80000"/>
            </a:schemeClr>
          </a:solidFill>
        </p:spPr>
        <p:txBody>
          <a:bodyPr anchor="t"/>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en-US" smtClean="0"/>
              <a:t>Click icon to add picture</a:t>
            </a:r>
            <a:endParaRPr lang="en-US" dirty="0"/>
          </a:p>
        </p:txBody>
      </p:sp>
      <p:sp>
        <p:nvSpPr>
          <p:cNvPr id="4" name="Text Placeholder 3"/>
          <p:cNvSpPr>
            <a:spLocks noGrp="1"/>
          </p:cNvSpPr>
          <p:nvPr>
            <p:ph type="body" sz="half" idx="2"/>
          </p:nvPr>
        </p:nvSpPr>
        <p:spPr>
          <a:xfrm>
            <a:off x="8547413" y="2423160"/>
            <a:ext cx="3199567"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5/19/2023</a:t>
            </a:fld>
            <a:endParaRPr lang="en-US" dirty="0"/>
          </a:p>
        </p:txBody>
      </p:sp>
      <p:grpSp>
        <p:nvGrpSpPr>
          <p:cNvPr id="8" name="Group 7"/>
          <p:cNvGrpSpPr>
            <a:grpSpLocks noChangeAspect="1"/>
          </p:cNvGrpSpPr>
          <p:nvPr/>
        </p:nvGrpSpPr>
        <p:grpSpPr>
          <a:xfrm>
            <a:off x="11398756" y="6229681"/>
            <a:ext cx="457081"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0093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569" y="484632"/>
            <a:ext cx="10055781" cy="160934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9569" y="2121408"/>
            <a:ext cx="10055781" cy="405079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962350" y="6272785"/>
            <a:ext cx="3272700" cy="365125"/>
          </a:xfrm>
          <a:prstGeom prst="rect">
            <a:avLst/>
          </a:prstGeom>
        </p:spPr>
        <p:txBody>
          <a:bodyPr vert="horz" lIns="91440" tIns="45720" rIns="91440" bIns="45720" rtlCol="0" anchor="ctr"/>
          <a:lstStyle>
            <a:lvl1pPr algn="r">
              <a:defRPr sz="1100">
                <a:solidFill>
                  <a:schemeClr val="tx2"/>
                </a:solidFill>
              </a:defRPr>
            </a:lvl1pPr>
          </a:lstStyle>
          <a:p>
            <a:fld id="{3CD9712D-992A-4AB1-A5C2-575F75921AA2}" type="datetimeFigureOut">
              <a:rPr lang="en-US" smtClean="0"/>
              <a:pPr/>
              <a:t>5/19/2023</a:t>
            </a:fld>
            <a:endParaRPr lang="en-US" dirty="0"/>
          </a:p>
        </p:txBody>
      </p:sp>
      <p:sp>
        <p:nvSpPr>
          <p:cNvPr id="5" name="Footer Placeholder 4"/>
          <p:cNvSpPr>
            <a:spLocks noGrp="1"/>
          </p:cNvSpPr>
          <p:nvPr>
            <p:ph type="ftr" sz="quarter" idx="3"/>
          </p:nvPr>
        </p:nvSpPr>
        <p:spPr>
          <a:xfrm>
            <a:off x="1087853" y="6272785"/>
            <a:ext cx="6326000" cy="365125"/>
          </a:xfrm>
          <a:prstGeom prst="rect">
            <a:avLst/>
          </a:prstGeom>
        </p:spPr>
        <p:txBody>
          <a:bodyPr vert="horz" lIns="91440" tIns="45720" rIns="91440" bIns="45720" rtlCol="0" anchor="ctr"/>
          <a:lstStyle>
            <a:lvl1pPr algn="l">
              <a:defRPr sz="1100">
                <a:solidFill>
                  <a:schemeClr val="tx2"/>
                </a:solidFill>
              </a:defRPr>
            </a:lvl1pPr>
          </a:lstStyle>
          <a:p>
            <a:endParaRPr lang="en-US"/>
          </a:p>
        </p:txBody>
      </p:sp>
      <p:grpSp>
        <p:nvGrpSpPr>
          <p:cNvPr id="7" name="Group 6"/>
          <p:cNvGrpSpPr>
            <a:grpSpLocks noChangeAspect="1"/>
          </p:cNvGrpSpPr>
          <p:nvPr/>
        </p:nvGrpSpPr>
        <p:grpSpPr>
          <a:xfrm>
            <a:off x="11398756" y="6229681"/>
            <a:ext cx="457081"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08183" y="6272785"/>
            <a:ext cx="639913"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17680538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126" rtl="0" eaLnBrk="1" latinLnBrk="0" hangingPunct="1">
        <a:lnSpc>
          <a:spcPct val="90000"/>
        </a:lnSpc>
        <a:spcBef>
          <a:spcPct val="0"/>
        </a:spcBef>
        <a:buNone/>
        <a:defRPr sz="5398"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25" indent="-182825" algn="l" defTabSz="914126" rtl="0" eaLnBrk="1" latinLnBrk="0" hangingPunct="1">
        <a:lnSpc>
          <a:spcPct val="90000"/>
        </a:lnSpc>
        <a:spcBef>
          <a:spcPts val="1200"/>
        </a:spcBef>
        <a:buClr>
          <a:schemeClr val="accent1">
            <a:lumMod val="75000"/>
          </a:schemeClr>
        </a:buClr>
        <a:buSzPct val="85000"/>
        <a:buFont typeface="Wingdings" pitchFamily="2" charset="2"/>
        <a:buChar char="§"/>
        <a:defRPr sz="1999" kern="1200">
          <a:solidFill>
            <a:schemeClr val="tx1"/>
          </a:solidFill>
          <a:latin typeface="+mn-lt"/>
          <a:ea typeface="+mn-ea"/>
          <a:cs typeface="+mn-cs"/>
        </a:defRPr>
      </a:lvl1pPr>
      <a:lvl2pPr marL="457063" indent="-182825" algn="l" defTabSz="914126"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799" kern="1200">
          <a:solidFill>
            <a:schemeClr val="tx1"/>
          </a:solidFill>
          <a:latin typeface="+mn-lt"/>
          <a:ea typeface="+mn-ea"/>
          <a:cs typeface="+mn-cs"/>
        </a:defRPr>
      </a:lvl2pPr>
      <a:lvl3pPr marL="731301" indent="-182825" algn="l" defTabSz="914126"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538" indent="-182825" algn="l" defTabSz="914126"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79776" indent="-182825" algn="l" defTabSz="914126"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599520" indent="-228531" algn="l" defTabSz="914126"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899430" indent="-228531" algn="l" defTabSz="914126"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199340" indent="-228531" algn="l" defTabSz="914126"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499250" indent="-228531" algn="l" defTabSz="914126"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5400" dirty="0" smtClean="0"/>
              <a:t>The Sabbath and the End</a:t>
            </a:r>
            <a:endParaRPr lang="en-US" sz="5400" dirty="0"/>
          </a:p>
        </p:txBody>
      </p:sp>
      <p:sp>
        <p:nvSpPr>
          <p:cNvPr id="3" name="Subtitle 2"/>
          <p:cNvSpPr>
            <a:spLocks noGrp="1"/>
          </p:cNvSpPr>
          <p:nvPr>
            <p:ph type="subTitle" idx="1"/>
          </p:nvPr>
        </p:nvSpPr>
        <p:spPr/>
        <p:txBody>
          <a:bodyPr>
            <a:normAutofit fontScale="92500" lnSpcReduction="10000"/>
          </a:bodyPr>
          <a:lstStyle/>
          <a:p>
            <a:r>
              <a:rPr lang="en-US" sz="3600" dirty="0" smtClean="0">
                <a:solidFill>
                  <a:srgbClr val="C00000"/>
                </a:solidFill>
              </a:rPr>
              <a:t>Revelation 13:11-14:7, 3:14-22</a:t>
            </a:r>
          </a:p>
          <a:p>
            <a:r>
              <a:rPr lang="en-US" sz="3600" dirty="0" smtClean="0">
                <a:solidFill>
                  <a:srgbClr val="C00000"/>
                </a:solidFill>
              </a:rPr>
              <a:t>Genesis 17, Romans 4 &amp; 6, Ephesians 1</a:t>
            </a:r>
            <a:endParaRPr lang="en-US" sz="3600" dirty="0">
              <a:solidFill>
                <a:srgbClr val="C00000"/>
              </a:solidFill>
            </a:endParaRPr>
          </a:p>
        </p:txBody>
      </p:sp>
      <p:sp>
        <p:nvSpPr>
          <p:cNvPr id="4" name="TextBox 3"/>
          <p:cNvSpPr txBox="1"/>
          <p:nvPr/>
        </p:nvSpPr>
        <p:spPr>
          <a:xfrm>
            <a:off x="912812" y="6019800"/>
            <a:ext cx="5334000" cy="424732"/>
          </a:xfrm>
          <a:prstGeom prst="rect">
            <a:avLst/>
          </a:prstGeom>
          <a:noFill/>
        </p:spPr>
        <p:txBody>
          <a:bodyPr wrap="square" rtlCol="0">
            <a:spAutoFit/>
          </a:bodyPr>
          <a:lstStyle/>
          <a:p>
            <a:pPr>
              <a:lnSpc>
                <a:spcPct val="90000"/>
              </a:lnSpc>
            </a:pPr>
            <a:r>
              <a:rPr lang="en-US" sz="2400" dirty="0" smtClean="0"/>
              <a:t>Lesson 8, 2</a:t>
            </a:r>
            <a:r>
              <a:rPr lang="en-US" sz="2400" baseline="30000" dirty="0" smtClean="0"/>
              <a:t>nd</a:t>
            </a:r>
            <a:r>
              <a:rPr lang="en-US" sz="2400" dirty="0" smtClean="0"/>
              <a:t> Quarter 2023</a:t>
            </a:r>
            <a:endParaRPr lang="en-US" sz="2400" dirty="0"/>
          </a:p>
        </p:txBody>
      </p:sp>
    </p:spTree>
    <p:extLst>
      <p:ext uri="{BB962C8B-B14F-4D97-AF65-F5344CB8AC3E}">
        <p14:creationId xmlns:p14="http://schemas.microsoft.com/office/powerpoint/2010/main" val="3198176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055781" cy="886968"/>
          </a:xfrm>
        </p:spPr>
        <p:txBody>
          <a:bodyPr/>
          <a:lstStyle/>
          <a:p>
            <a:r>
              <a:rPr lang="en-US" dirty="0" smtClean="0">
                <a:solidFill>
                  <a:srgbClr val="C00000"/>
                </a:solidFill>
              </a:rPr>
              <a:t>Israel's Sign:  Genesis 17:22-23</a:t>
            </a:r>
            <a:endParaRPr lang="en-US" dirty="0">
              <a:solidFill>
                <a:srgbClr val="C00000"/>
              </a:solidFill>
            </a:endParaRPr>
          </a:p>
        </p:txBody>
      </p:sp>
      <p:sp>
        <p:nvSpPr>
          <p:cNvPr id="3" name="Content Placeholder 2"/>
          <p:cNvSpPr>
            <a:spLocks noGrp="1"/>
          </p:cNvSpPr>
          <p:nvPr>
            <p:ph idx="1"/>
          </p:nvPr>
        </p:nvSpPr>
        <p:spPr>
          <a:xfrm>
            <a:off x="1293812" y="1676400"/>
            <a:ext cx="7238999" cy="4495800"/>
          </a:xfrm>
        </p:spPr>
        <p:txBody>
          <a:bodyPr>
            <a:noAutofit/>
          </a:bodyPr>
          <a:lstStyle/>
          <a:p>
            <a:r>
              <a:rPr lang="en-US" sz="3200" b="1" baseline="30000" dirty="0"/>
              <a:t>22 </a:t>
            </a:r>
            <a:r>
              <a:rPr lang="en-US" sz="3200" dirty="0"/>
              <a:t>And he left off talking with him, and God went up from Abraham.</a:t>
            </a:r>
          </a:p>
          <a:p>
            <a:r>
              <a:rPr lang="en-US" sz="3200" b="1" baseline="30000" dirty="0"/>
              <a:t>23 </a:t>
            </a:r>
            <a:r>
              <a:rPr lang="en-US" sz="3200" dirty="0"/>
              <a:t>And Abraham took Ishmael his son, and all that were born in his house, and all that were bought with his money, every male among the men of Abraham's house; and circumcised the flesh of their foreskin in the selfsame day, as God had said unto him.</a:t>
            </a:r>
          </a:p>
        </p:txBody>
      </p:sp>
      <p:pic>
        <p:nvPicPr>
          <p:cNvPr id="5122" name="Picture 2" descr="Circumcision - New World Encycloped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29364" y="1544444"/>
            <a:ext cx="3335399" cy="4354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4489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a:t>
            </a:r>
            <a:endParaRPr lang="en-US" dirty="0"/>
          </a:p>
        </p:txBody>
      </p:sp>
      <p:sp>
        <p:nvSpPr>
          <p:cNvPr id="3" name="Subtitle 2"/>
          <p:cNvSpPr>
            <a:spLocks noGrp="1"/>
          </p:cNvSpPr>
          <p:nvPr>
            <p:ph type="subTitle" idx="1"/>
          </p:nvPr>
        </p:nvSpPr>
        <p:spPr/>
        <p:txBody>
          <a:bodyPr>
            <a:noAutofit/>
          </a:bodyPr>
          <a:lstStyle/>
          <a:p>
            <a:r>
              <a:rPr lang="en-US" sz="5400" dirty="0" smtClean="0">
                <a:solidFill>
                  <a:srgbClr val="C00000"/>
                </a:solidFill>
              </a:rPr>
              <a:t>And HAPPY SABBATH!</a:t>
            </a:r>
            <a:endParaRPr lang="en-US" sz="5400" dirty="0">
              <a:solidFill>
                <a:srgbClr val="C00000"/>
              </a:solidFill>
            </a:endParaRPr>
          </a:p>
        </p:txBody>
      </p:sp>
    </p:spTree>
    <p:extLst>
      <p:ext uri="{BB962C8B-B14F-4D97-AF65-F5344CB8AC3E}">
        <p14:creationId xmlns:p14="http://schemas.microsoft.com/office/powerpoint/2010/main" val="2892680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cap="none" dirty="0" smtClean="0"/>
              <a:t>Abraham and Sarah have demonstrated that they’re trusting in the flesh.  They have conspired to get a son—Ishmael—through their own fleshly machinations rather than trusting in God and God’s timing.  And </a:t>
            </a:r>
            <a:r>
              <a:rPr lang="en-US" sz="4000" cap="none" dirty="0"/>
              <a:t>now, what is God asking them to do? </a:t>
            </a:r>
            <a:r>
              <a:rPr lang="en-US" sz="4000" cap="none" dirty="0" smtClean="0"/>
              <a:t>The </a:t>
            </a:r>
            <a:r>
              <a:rPr lang="en-US" sz="4000" cap="none" dirty="0"/>
              <a:t>sign of the covenant becomes a cutting off of the flesh.</a:t>
            </a:r>
            <a:endParaRPr lang="en-US" sz="4000" cap="none" dirty="0"/>
          </a:p>
        </p:txBody>
      </p:sp>
      <p:sp>
        <p:nvSpPr>
          <p:cNvPr id="3" name="Text Placeholder 2"/>
          <p:cNvSpPr>
            <a:spLocks noGrp="1"/>
          </p:cNvSpPr>
          <p:nvPr>
            <p:ph type="body" idx="1"/>
          </p:nvPr>
        </p:nvSpPr>
        <p:spPr>
          <a:xfrm>
            <a:off x="2165210" y="5020056"/>
            <a:ext cx="9050203" cy="1685544"/>
          </a:xfrm>
        </p:spPr>
        <p:txBody>
          <a:bodyPr>
            <a:normAutofit fontScale="92500" lnSpcReduction="10000"/>
          </a:bodyPr>
          <a:lstStyle/>
          <a:p>
            <a:r>
              <a:rPr lang="en-US" sz="3200" dirty="0" smtClean="0"/>
              <a:t>It’s a little graphic as a sign, but it was meant to be!  It’s a bloody, graphic message to a very pragmatic desert people.  God is to be trusted, even (or maybe especially) over one’s own flesh.  </a:t>
            </a:r>
            <a:endParaRPr lang="en-US" sz="3200" dirty="0"/>
          </a:p>
        </p:txBody>
      </p:sp>
    </p:spTree>
    <p:extLst>
      <p:ext uri="{BB962C8B-B14F-4D97-AF65-F5344CB8AC3E}">
        <p14:creationId xmlns:p14="http://schemas.microsoft.com/office/powerpoint/2010/main" val="2740915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055781" cy="1163890"/>
          </a:xfrm>
        </p:spPr>
        <p:txBody>
          <a:bodyPr>
            <a:normAutofit/>
          </a:bodyPr>
          <a:lstStyle/>
          <a:p>
            <a:r>
              <a:rPr lang="en-US" dirty="0" smtClean="0">
                <a:solidFill>
                  <a:srgbClr val="C00000"/>
                </a:solidFill>
              </a:rPr>
              <a:t>Israel's Sign:  Deuteronomy 30:6</a:t>
            </a:r>
            <a:endParaRPr lang="en-US" dirty="0">
              <a:solidFill>
                <a:srgbClr val="C00000"/>
              </a:solidFill>
            </a:endParaRPr>
          </a:p>
        </p:txBody>
      </p:sp>
      <p:sp>
        <p:nvSpPr>
          <p:cNvPr id="3" name="Content Placeholder 2"/>
          <p:cNvSpPr>
            <a:spLocks noGrp="1"/>
          </p:cNvSpPr>
          <p:nvPr>
            <p:ph idx="1"/>
          </p:nvPr>
        </p:nvSpPr>
        <p:spPr>
          <a:xfrm>
            <a:off x="6246813" y="1600200"/>
            <a:ext cx="4191000" cy="4495800"/>
          </a:xfrm>
        </p:spPr>
        <p:txBody>
          <a:bodyPr>
            <a:noAutofit/>
          </a:bodyPr>
          <a:lstStyle/>
          <a:p>
            <a:r>
              <a:rPr lang="en-US" sz="3200" b="1" baseline="30000" dirty="0"/>
              <a:t>6 </a:t>
            </a:r>
            <a:r>
              <a:rPr lang="en-US" sz="3200" dirty="0"/>
              <a:t>And the </a:t>
            </a:r>
            <a:r>
              <a:rPr lang="en-US" sz="3200" cap="small" dirty="0"/>
              <a:t>Lord</a:t>
            </a:r>
            <a:r>
              <a:rPr lang="en-US" sz="3200" dirty="0"/>
              <a:t> thy God will circumcise thine heart, and the heart of thy seed, to love the </a:t>
            </a:r>
            <a:r>
              <a:rPr lang="en-US" sz="3200" cap="small" dirty="0"/>
              <a:t>Lord</a:t>
            </a:r>
            <a:r>
              <a:rPr lang="en-US" sz="3200" dirty="0"/>
              <a:t> thy God with all thine heart, and with all thy soul, that thou </a:t>
            </a:r>
            <a:r>
              <a:rPr lang="en-US" sz="3200" dirty="0" err="1"/>
              <a:t>mayest</a:t>
            </a:r>
            <a:r>
              <a:rPr lang="en-US" sz="3200" dirty="0"/>
              <a:t> live.</a:t>
            </a:r>
          </a:p>
        </p:txBody>
      </p:sp>
      <p:pic>
        <p:nvPicPr>
          <p:cNvPr id="7172" name="Picture 4" descr="&quot;True circumcision is the rebirth of the human spirit….. - Ann Windso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3699" y="1650234"/>
            <a:ext cx="4880051" cy="4473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2041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cap="none" dirty="0" smtClean="0"/>
              <a:t>Notice that it’s a matter of survival. </a:t>
            </a:r>
            <a:r>
              <a:rPr lang="en-US" sz="4400" cap="none" dirty="0"/>
              <a:t> </a:t>
            </a:r>
            <a:r>
              <a:rPr lang="en-US" sz="4400" cap="none" dirty="0" smtClean="0"/>
              <a:t>We need to love the Lord with everything we have, so that we might live.   The symbolism is everything here!  Circumcision becomes the symbol for an Israelite’s absolute love and trust in God.  </a:t>
            </a:r>
            <a:endParaRPr lang="en-US" sz="4400" cap="none" dirty="0"/>
          </a:p>
        </p:txBody>
      </p:sp>
      <p:sp>
        <p:nvSpPr>
          <p:cNvPr id="3" name="Text Placeholder 2"/>
          <p:cNvSpPr>
            <a:spLocks noGrp="1"/>
          </p:cNvSpPr>
          <p:nvPr>
            <p:ph type="body" idx="1"/>
          </p:nvPr>
        </p:nvSpPr>
        <p:spPr>
          <a:xfrm>
            <a:off x="2165210" y="5020056"/>
            <a:ext cx="9050203" cy="1685544"/>
          </a:xfrm>
        </p:spPr>
        <p:txBody>
          <a:bodyPr>
            <a:normAutofit lnSpcReduction="10000"/>
          </a:bodyPr>
          <a:lstStyle/>
          <a:p>
            <a:r>
              <a:rPr lang="en-US" sz="3200" dirty="0" smtClean="0"/>
              <a:t>It’s meant to be a sign of faith for the Jewish people.  But we sinful humans find odd ways to misinterpret God’s plainest words.  A sign of faith isn’t a replacement for faith itself.  </a:t>
            </a:r>
            <a:endParaRPr lang="en-US" sz="3200" dirty="0"/>
          </a:p>
        </p:txBody>
      </p:sp>
    </p:spTree>
    <p:extLst>
      <p:ext uri="{BB962C8B-B14F-4D97-AF65-F5344CB8AC3E}">
        <p14:creationId xmlns:p14="http://schemas.microsoft.com/office/powerpoint/2010/main" val="4116238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055781" cy="1163890"/>
          </a:xfrm>
        </p:spPr>
        <p:txBody>
          <a:bodyPr>
            <a:normAutofit fontScale="90000"/>
          </a:bodyPr>
          <a:lstStyle/>
          <a:p>
            <a:r>
              <a:rPr lang="en-US" dirty="0" smtClean="0">
                <a:solidFill>
                  <a:schemeClr val="tx1"/>
                </a:solidFill>
              </a:rPr>
              <a:t>Explaining</a:t>
            </a:r>
            <a:r>
              <a:rPr lang="en-US" dirty="0" smtClean="0">
                <a:solidFill>
                  <a:srgbClr val="C00000"/>
                </a:solidFill>
              </a:rPr>
              <a:t> Israel's Sign:  Romans 4:1-17</a:t>
            </a:r>
            <a:endParaRPr lang="en-US" dirty="0">
              <a:solidFill>
                <a:srgbClr val="C00000"/>
              </a:solidFill>
            </a:endParaRPr>
          </a:p>
        </p:txBody>
      </p:sp>
      <p:sp>
        <p:nvSpPr>
          <p:cNvPr id="3" name="Content Placeholder 2"/>
          <p:cNvSpPr>
            <a:spLocks noGrp="1"/>
          </p:cNvSpPr>
          <p:nvPr>
            <p:ph idx="1"/>
          </p:nvPr>
        </p:nvSpPr>
        <p:spPr>
          <a:xfrm>
            <a:off x="6246812" y="1600200"/>
            <a:ext cx="5181599" cy="4495800"/>
          </a:xfrm>
        </p:spPr>
        <p:txBody>
          <a:bodyPr>
            <a:noAutofit/>
          </a:bodyPr>
          <a:lstStyle/>
          <a:p>
            <a:r>
              <a:rPr lang="en-US" sz="3200" b="1" dirty="0"/>
              <a:t>4 </a:t>
            </a:r>
            <a:r>
              <a:rPr lang="en-US" sz="3200" dirty="0"/>
              <a:t>What shall we say then that Abraham our father, as pertaining to the flesh, hath found?</a:t>
            </a:r>
          </a:p>
          <a:p>
            <a:r>
              <a:rPr lang="en-US" sz="3200" b="1" baseline="30000" dirty="0"/>
              <a:t>2 </a:t>
            </a:r>
            <a:r>
              <a:rPr lang="en-US" sz="3200" dirty="0"/>
              <a:t>For if Abraham were justified by works, he hath whereof to glory; but not before God.</a:t>
            </a:r>
          </a:p>
        </p:txBody>
      </p:sp>
      <p:pic>
        <p:nvPicPr>
          <p:cNvPr id="7170" name="Picture 2" descr="Abraham's Faith: A Certain Hope - Calvary Baptist Chur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7612" y="1905000"/>
            <a:ext cx="4514850" cy="3381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1396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055781" cy="1163890"/>
          </a:xfrm>
        </p:spPr>
        <p:txBody>
          <a:bodyPr>
            <a:normAutofit fontScale="90000"/>
          </a:bodyPr>
          <a:lstStyle/>
          <a:p>
            <a:r>
              <a:rPr lang="en-US" dirty="0" smtClean="0">
                <a:solidFill>
                  <a:schemeClr val="tx1"/>
                </a:solidFill>
              </a:rPr>
              <a:t>Explaining</a:t>
            </a:r>
            <a:r>
              <a:rPr lang="en-US" dirty="0" smtClean="0">
                <a:solidFill>
                  <a:srgbClr val="C00000"/>
                </a:solidFill>
              </a:rPr>
              <a:t> Israel's Sign:  Romans 4:3-17</a:t>
            </a:r>
            <a:endParaRPr lang="en-US" dirty="0">
              <a:solidFill>
                <a:srgbClr val="C00000"/>
              </a:solidFill>
            </a:endParaRPr>
          </a:p>
        </p:txBody>
      </p:sp>
      <p:sp>
        <p:nvSpPr>
          <p:cNvPr id="3" name="Content Placeholder 2"/>
          <p:cNvSpPr>
            <a:spLocks noGrp="1"/>
          </p:cNvSpPr>
          <p:nvPr>
            <p:ph idx="1"/>
          </p:nvPr>
        </p:nvSpPr>
        <p:spPr>
          <a:xfrm>
            <a:off x="5713412" y="1600200"/>
            <a:ext cx="5714999" cy="4495800"/>
          </a:xfrm>
        </p:spPr>
        <p:txBody>
          <a:bodyPr>
            <a:noAutofit/>
          </a:bodyPr>
          <a:lstStyle/>
          <a:p>
            <a:r>
              <a:rPr lang="en-US" sz="3200" b="1" baseline="30000" dirty="0"/>
              <a:t>3 </a:t>
            </a:r>
            <a:r>
              <a:rPr lang="en-US" sz="3200" dirty="0"/>
              <a:t>For what </a:t>
            </a:r>
            <a:r>
              <a:rPr lang="en-US" sz="3200" dirty="0" err="1"/>
              <a:t>saith</a:t>
            </a:r>
            <a:r>
              <a:rPr lang="en-US" sz="3200" dirty="0"/>
              <a:t> the scripture? Abraham believed God, and it was counted unto him for righteousness.</a:t>
            </a:r>
          </a:p>
          <a:p>
            <a:r>
              <a:rPr lang="en-US" sz="3200" b="1" baseline="30000" dirty="0"/>
              <a:t>4 </a:t>
            </a:r>
            <a:r>
              <a:rPr lang="en-US" sz="3200" dirty="0"/>
              <a:t>Now to him that </a:t>
            </a:r>
            <a:r>
              <a:rPr lang="en-US" sz="3200" dirty="0" err="1"/>
              <a:t>worketh</a:t>
            </a:r>
            <a:r>
              <a:rPr lang="en-US" sz="3200" dirty="0"/>
              <a:t> is the reward not reckoned of grace, but of debt.</a:t>
            </a:r>
          </a:p>
        </p:txBody>
      </p:sp>
      <p:pic>
        <p:nvPicPr>
          <p:cNvPr id="8194" name="Picture 2" descr="Four in 10 workers living paycheck to paycheck, and it's affecting ..."/>
          <p:cNvPicPr>
            <a:picLocks noChangeAspect="1" noChangeArrowheads="1"/>
          </p:cNvPicPr>
          <p:nvPr/>
        </p:nvPicPr>
        <p:blipFill rotWithShape="1">
          <a:blip r:embed="rId2">
            <a:extLst>
              <a:ext uri="{28A0092B-C50C-407E-A947-70E740481C1C}">
                <a14:useLocalDpi xmlns:a14="http://schemas.microsoft.com/office/drawing/2010/main" val="0"/>
              </a:ext>
            </a:extLst>
          </a:blip>
          <a:srcRect l="18811" r="15908"/>
          <a:stretch/>
        </p:blipFill>
        <p:spPr bwMode="auto">
          <a:xfrm>
            <a:off x="1103941" y="1648522"/>
            <a:ext cx="4343401" cy="3733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4693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055781" cy="1163890"/>
          </a:xfrm>
        </p:spPr>
        <p:txBody>
          <a:bodyPr>
            <a:normAutofit fontScale="90000"/>
          </a:bodyPr>
          <a:lstStyle/>
          <a:p>
            <a:r>
              <a:rPr lang="en-US" dirty="0" smtClean="0">
                <a:solidFill>
                  <a:schemeClr val="tx1"/>
                </a:solidFill>
              </a:rPr>
              <a:t>Explaining</a:t>
            </a:r>
            <a:r>
              <a:rPr lang="en-US" dirty="0" smtClean="0">
                <a:solidFill>
                  <a:srgbClr val="C00000"/>
                </a:solidFill>
              </a:rPr>
              <a:t> Israel's Sign:  Romans 4:5-17</a:t>
            </a:r>
            <a:endParaRPr lang="en-US" dirty="0">
              <a:solidFill>
                <a:srgbClr val="C00000"/>
              </a:solidFill>
            </a:endParaRPr>
          </a:p>
        </p:txBody>
      </p:sp>
      <p:sp>
        <p:nvSpPr>
          <p:cNvPr id="3" name="Content Placeholder 2"/>
          <p:cNvSpPr>
            <a:spLocks noGrp="1"/>
          </p:cNvSpPr>
          <p:nvPr>
            <p:ph idx="1"/>
          </p:nvPr>
        </p:nvSpPr>
        <p:spPr>
          <a:xfrm>
            <a:off x="5713412" y="1600200"/>
            <a:ext cx="5714999" cy="4495800"/>
          </a:xfrm>
        </p:spPr>
        <p:txBody>
          <a:bodyPr>
            <a:noAutofit/>
          </a:bodyPr>
          <a:lstStyle/>
          <a:p>
            <a:r>
              <a:rPr lang="en-US" sz="3200" b="1" baseline="30000" dirty="0"/>
              <a:t>5 </a:t>
            </a:r>
            <a:r>
              <a:rPr lang="en-US" sz="3200" dirty="0"/>
              <a:t>But to him that </a:t>
            </a:r>
            <a:r>
              <a:rPr lang="en-US" sz="3200" dirty="0" err="1"/>
              <a:t>worketh</a:t>
            </a:r>
            <a:r>
              <a:rPr lang="en-US" sz="3200" dirty="0"/>
              <a:t> not, but believeth on him that </a:t>
            </a:r>
            <a:r>
              <a:rPr lang="en-US" sz="3200" dirty="0" err="1"/>
              <a:t>justifieth</a:t>
            </a:r>
            <a:r>
              <a:rPr lang="en-US" sz="3200" dirty="0"/>
              <a:t> the ungodly, his faith is counted for righteousness.</a:t>
            </a:r>
          </a:p>
          <a:p>
            <a:r>
              <a:rPr lang="en-US" sz="3200" b="1" baseline="30000" dirty="0"/>
              <a:t>6 </a:t>
            </a:r>
            <a:r>
              <a:rPr lang="en-US" sz="3200" dirty="0"/>
              <a:t>Even as David also </a:t>
            </a:r>
            <a:r>
              <a:rPr lang="en-US" sz="3200" dirty="0" err="1"/>
              <a:t>describeth</a:t>
            </a:r>
            <a:r>
              <a:rPr lang="en-US" sz="3200" dirty="0"/>
              <a:t> the blessedness of the man, unto whom God </a:t>
            </a:r>
            <a:r>
              <a:rPr lang="en-US" sz="3200" dirty="0" err="1"/>
              <a:t>imputeth</a:t>
            </a:r>
            <a:r>
              <a:rPr lang="en-US" sz="3200" dirty="0"/>
              <a:t> righteousness without works,</a:t>
            </a:r>
          </a:p>
        </p:txBody>
      </p:sp>
      <p:pic>
        <p:nvPicPr>
          <p:cNvPr id="9220" name="Picture 4" descr="The Family Gives You a Gift…What Do You Do? « Early Interventio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9632" y="1443037"/>
            <a:ext cx="4514850" cy="4810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7464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055781" cy="1163890"/>
          </a:xfrm>
        </p:spPr>
        <p:txBody>
          <a:bodyPr>
            <a:normAutofit fontScale="90000"/>
          </a:bodyPr>
          <a:lstStyle/>
          <a:p>
            <a:r>
              <a:rPr lang="en-US" dirty="0" smtClean="0">
                <a:solidFill>
                  <a:schemeClr val="tx1"/>
                </a:solidFill>
              </a:rPr>
              <a:t>Explaining</a:t>
            </a:r>
            <a:r>
              <a:rPr lang="en-US" dirty="0" smtClean="0">
                <a:solidFill>
                  <a:srgbClr val="C00000"/>
                </a:solidFill>
              </a:rPr>
              <a:t> Israel's Sign:  Romans 4:7-17</a:t>
            </a:r>
            <a:endParaRPr lang="en-US" dirty="0">
              <a:solidFill>
                <a:srgbClr val="C00000"/>
              </a:solidFill>
            </a:endParaRPr>
          </a:p>
        </p:txBody>
      </p:sp>
      <p:sp>
        <p:nvSpPr>
          <p:cNvPr id="3" name="Content Placeholder 2"/>
          <p:cNvSpPr>
            <a:spLocks noGrp="1"/>
          </p:cNvSpPr>
          <p:nvPr>
            <p:ph idx="1"/>
          </p:nvPr>
        </p:nvSpPr>
        <p:spPr>
          <a:xfrm>
            <a:off x="6932612" y="1600200"/>
            <a:ext cx="4495799" cy="4495800"/>
          </a:xfrm>
        </p:spPr>
        <p:txBody>
          <a:bodyPr>
            <a:noAutofit/>
          </a:bodyPr>
          <a:lstStyle/>
          <a:p>
            <a:r>
              <a:rPr lang="en-US" sz="3200" b="1" baseline="30000" dirty="0"/>
              <a:t>7 </a:t>
            </a:r>
            <a:r>
              <a:rPr lang="en-US" sz="3200" dirty="0"/>
              <a:t>Saying, Blessed are they whose iniquities are forgiven, and whose sins are covered.</a:t>
            </a:r>
          </a:p>
          <a:p>
            <a:r>
              <a:rPr lang="en-US" sz="3200" b="1" baseline="30000" dirty="0"/>
              <a:t>8 </a:t>
            </a:r>
            <a:r>
              <a:rPr lang="en-US" sz="3200" dirty="0"/>
              <a:t>Blessed is the man to whom the Lord will not impute sin.</a:t>
            </a:r>
          </a:p>
        </p:txBody>
      </p:sp>
      <p:pic>
        <p:nvPicPr>
          <p:cNvPr id="10248" name="Picture 8" descr="Where To Run When You Fail (Psalm 32) - Focus Onl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9569" y="1611330"/>
            <a:ext cx="5369960" cy="4027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3709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055781" cy="1163890"/>
          </a:xfrm>
        </p:spPr>
        <p:txBody>
          <a:bodyPr>
            <a:normAutofit fontScale="90000"/>
          </a:bodyPr>
          <a:lstStyle/>
          <a:p>
            <a:r>
              <a:rPr lang="en-US" dirty="0" smtClean="0">
                <a:solidFill>
                  <a:schemeClr val="tx1"/>
                </a:solidFill>
              </a:rPr>
              <a:t>Explaining</a:t>
            </a:r>
            <a:r>
              <a:rPr lang="en-US" dirty="0" smtClean="0">
                <a:solidFill>
                  <a:srgbClr val="C00000"/>
                </a:solidFill>
              </a:rPr>
              <a:t> Israel's Sign:  Romans 4:9-17</a:t>
            </a:r>
            <a:endParaRPr lang="en-US" dirty="0">
              <a:solidFill>
                <a:srgbClr val="C00000"/>
              </a:solidFill>
            </a:endParaRPr>
          </a:p>
        </p:txBody>
      </p:sp>
      <p:sp>
        <p:nvSpPr>
          <p:cNvPr id="3" name="Content Placeholder 2"/>
          <p:cNvSpPr>
            <a:spLocks noGrp="1"/>
          </p:cNvSpPr>
          <p:nvPr>
            <p:ph idx="1"/>
          </p:nvPr>
        </p:nvSpPr>
        <p:spPr>
          <a:xfrm>
            <a:off x="6627812" y="1648522"/>
            <a:ext cx="4800599" cy="4447478"/>
          </a:xfrm>
        </p:spPr>
        <p:txBody>
          <a:bodyPr>
            <a:noAutofit/>
          </a:bodyPr>
          <a:lstStyle/>
          <a:p>
            <a:r>
              <a:rPr lang="en-US" sz="3200" b="1" baseline="30000" dirty="0"/>
              <a:t>9 </a:t>
            </a:r>
            <a:r>
              <a:rPr lang="en-US" sz="3200" dirty="0"/>
              <a:t>Cometh this blessedness then upon the circumcision only, or upon the uncircumcision also? for we say that faith was reckoned to Abraham for righteousness</a:t>
            </a:r>
            <a:r>
              <a:rPr lang="en-US" sz="3200" dirty="0" smtClean="0"/>
              <a:t>.</a:t>
            </a:r>
            <a:endParaRPr lang="en-US" sz="3200" dirty="0"/>
          </a:p>
        </p:txBody>
      </p:sp>
      <p:pic>
        <p:nvPicPr>
          <p:cNvPr id="11266" name="Picture 2" descr="[49+] Christian Faith Wallpaper on WallpaperSafari"/>
          <p:cNvPicPr>
            <a:picLocks noChangeAspect="1" noChangeArrowheads="1"/>
          </p:cNvPicPr>
          <p:nvPr/>
        </p:nvPicPr>
        <p:blipFill rotWithShape="1">
          <a:blip r:embed="rId2">
            <a:extLst>
              <a:ext uri="{28A0092B-C50C-407E-A947-70E740481C1C}">
                <a14:useLocalDpi xmlns:a14="http://schemas.microsoft.com/office/drawing/2010/main" val="0"/>
              </a:ext>
            </a:extLst>
          </a:blip>
          <a:srcRect l="21876"/>
          <a:stretch/>
        </p:blipFill>
        <p:spPr bwMode="auto">
          <a:xfrm>
            <a:off x="1211846" y="1630542"/>
            <a:ext cx="5101043" cy="4077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2519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055781" cy="1163890"/>
          </a:xfrm>
        </p:spPr>
        <p:txBody>
          <a:bodyPr>
            <a:normAutofit fontScale="90000"/>
          </a:bodyPr>
          <a:lstStyle/>
          <a:p>
            <a:r>
              <a:rPr lang="en-US" dirty="0" smtClean="0">
                <a:solidFill>
                  <a:schemeClr val="tx1"/>
                </a:solidFill>
              </a:rPr>
              <a:t>Explaining</a:t>
            </a:r>
            <a:r>
              <a:rPr lang="en-US" dirty="0" smtClean="0">
                <a:solidFill>
                  <a:srgbClr val="C00000"/>
                </a:solidFill>
              </a:rPr>
              <a:t> Israel's Sign: Romans 4:10-17</a:t>
            </a:r>
            <a:endParaRPr lang="en-US" dirty="0">
              <a:solidFill>
                <a:srgbClr val="C00000"/>
              </a:solidFill>
            </a:endParaRPr>
          </a:p>
        </p:txBody>
      </p:sp>
      <p:sp>
        <p:nvSpPr>
          <p:cNvPr id="3" name="Content Placeholder 2"/>
          <p:cNvSpPr>
            <a:spLocks noGrp="1"/>
          </p:cNvSpPr>
          <p:nvPr>
            <p:ph idx="1"/>
          </p:nvPr>
        </p:nvSpPr>
        <p:spPr>
          <a:xfrm>
            <a:off x="7466012" y="1828800"/>
            <a:ext cx="3886200" cy="4447478"/>
          </a:xfrm>
        </p:spPr>
        <p:txBody>
          <a:bodyPr>
            <a:noAutofit/>
          </a:bodyPr>
          <a:lstStyle/>
          <a:p>
            <a:r>
              <a:rPr lang="en-US" sz="3200" b="1" baseline="30000" dirty="0"/>
              <a:t>10 </a:t>
            </a:r>
            <a:r>
              <a:rPr lang="en-US" sz="3200" dirty="0"/>
              <a:t>How was it then reckoned? when he was in circumcision, or in uncircumcision? Not in circumcision, but in uncircumcision.</a:t>
            </a:r>
          </a:p>
        </p:txBody>
      </p:sp>
      <p:pic>
        <p:nvPicPr>
          <p:cNvPr id="12290" name="Picture 2" descr="Who was Abraham? - Biblword.n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8837" y="1828800"/>
            <a:ext cx="6247752" cy="3743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1282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3412" y="457200"/>
            <a:ext cx="7696202" cy="1447800"/>
          </a:xfrm>
        </p:spPr>
        <p:txBody>
          <a:bodyPr>
            <a:normAutofit fontScale="90000"/>
          </a:bodyPr>
          <a:lstStyle/>
          <a:p>
            <a:r>
              <a:rPr lang="en-US" dirty="0" smtClean="0"/>
              <a:t>Memory Text:  Ephesians 3:9</a:t>
            </a:r>
            <a:endParaRPr lang="en-US" dirty="0"/>
          </a:p>
        </p:txBody>
      </p:sp>
      <p:sp>
        <p:nvSpPr>
          <p:cNvPr id="3" name="Text Placeholder 2"/>
          <p:cNvSpPr>
            <a:spLocks noGrp="1"/>
          </p:cNvSpPr>
          <p:nvPr>
            <p:ph type="body" idx="1"/>
          </p:nvPr>
        </p:nvSpPr>
        <p:spPr>
          <a:xfrm>
            <a:off x="2894012" y="2209800"/>
            <a:ext cx="8458201" cy="2514599"/>
          </a:xfrm>
        </p:spPr>
        <p:txBody>
          <a:bodyPr>
            <a:noAutofit/>
          </a:bodyPr>
          <a:lstStyle/>
          <a:p>
            <a:r>
              <a:rPr lang="en-US" sz="3600" b="1" baseline="30000" dirty="0"/>
              <a:t>9 </a:t>
            </a:r>
            <a:r>
              <a:rPr lang="en-US" sz="3600" dirty="0"/>
              <a:t>And to make all men see what is the fellowship of the mystery, which from the beginning of the world hath been hid in God, who created all things by Jesus Christ:</a:t>
            </a:r>
            <a:endParaRPr lang="en-US" sz="3600" dirty="0"/>
          </a:p>
        </p:txBody>
      </p:sp>
    </p:spTree>
    <p:extLst>
      <p:ext uri="{BB962C8B-B14F-4D97-AF65-F5344CB8AC3E}">
        <p14:creationId xmlns:p14="http://schemas.microsoft.com/office/powerpoint/2010/main" val="3731768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055781" cy="1163890"/>
          </a:xfrm>
        </p:spPr>
        <p:txBody>
          <a:bodyPr>
            <a:normAutofit fontScale="90000"/>
          </a:bodyPr>
          <a:lstStyle/>
          <a:p>
            <a:r>
              <a:rPr lang="en-US" dirty="0" smtClean="0">
                <a:solidFill>
                  <a:schemeClr val="tx1"/>
                </a:solidFill>
              </a:rPr>
              <a:t>Explaining</a:t>
            </a:r>
            <a:r>
              <a:rPr lang="en-US" dirty="0" smtClean="0">
                <a:solidFill>
                  <a:srgbClr val="C00000"/>
                </a:solidFill>
              </a:rPr>
              <a:t> Israel's Sign: Romans 4:11-17</a:t>
            </a:r>
            <a:endParaRPr lang="en-US" dirty="0">
              <a:solidFill>
                <a:srgbClr val="C00000"/>
              </a:solidFill>
            </a:endParaRPr>
          </a:p>
        </p:txBody>
      </p:sp>
      <p:sp>
        <p:nvSpPr>
          <p:cNvPr id="3" name="Content Placeholder 2"/>
          <p:cNvSpPr>
            <a:spLocks noGrp="1"/>
          </p:cNvSpPr>
          <p:nvPr>
            <p:ph idx="1"/>
          </p:nvPr>
        </p:nvSpPr>
        <p:spPr>
          <a:xfrm>
            <a:off x="5713412" y="1648522"/>
            <a:ext cx="5638800" cy="4627756"/>
          </a:xfrm>
        </p:spPr>
        <p:txBody>
          <a:bodyPr>
            <a:noAutofit/>
          </a:bodyPr>
          <a:lstStyle/>
          <a:p>
            <a:r>
              <a:rPr lang="en-US" sz="3200" b="1" baseline="30000" dirty="0"/>
              <a:t>11 </a:t>
            </a:r>
            <a:r>
              <a:rPr lang="en-US" sz="3200" dirty="0"/>
              <a:t>And he received the sign of circumcision, a seal of the righteousness of the faith which he had yet being uncircumcised: that he might be the father of all them that believe, though they be not circumcised; that righteousness might be imputed unto them also:</a:t>
            </a:r>
          </a:p>
        </p:txBody>
      </p:sp>
      <p:pic>
        <p:nvPicPr>
          <p:cNvPr id="13314" name="Picture 2" descr="Ezekiel 9-12 - Reading the Bible in a Year-2020"/>
          <p:cNvPicPr>
            <a:picLocks noChangeAspect="1" noChangeArrowheads="1"/>
          </p:cNvPicPr>
          <p:nvPr/>
        </p:nvPicPr>
        <p:blipFill rotWithShape="1">
          <a:blip r:embed="rId2">
            <a:extLst>
              <a:ext uri="{28A0092B-C50C-407E-A947-70E740481C1C}">
                <a14:useLocalDpi xmlns:a14="http://schemas.microsoft.com/office/drawing/2010/main" val="0"/>
              </a:ext>
            </a:extLst>
          </a:blip>
          <a:srcRect l="43002" r="6975"/>
          <a:stretch/>
        </p:blipFill>
        <p:spPr bwMode="auto">
          <a:xfrm>
            <a:off x="1069569" y="1791716"/>
            <a:ext cx="4343400" cy="4341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1013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055781" cy="1163890"/>
          </a:xfrm>
        </p:spPr>
        <p:txBody>
          <a:bodyPr>
            <a:normAutofit fontScale="90000"/>
          </a:bodyPr>
          <a:lstStyle/>
          <a:p>
            <a:r>
              <a:rPr lang="en-US" dirty="0" smtClean="0">
                <a:solidFill>
                  <a:schemeClr val="tx1"/>
                </a:solidFill>
              </a:rPr>
              <a:t>Explaining</a:t>
            </a:r>
            <a:r>
              <a:rPr lang="en-US" dirty="0" smtClean="0">
                <a:solidFill>
                  <a:srgbClr val="C00000"/>
                </a:solidFill>
              </a:rPr>
              <a:t> Israel's Sign: Romans 4:11-17</a:t>
            </a:r>
            <a:endParaRPr lang="en-US" dirty="0">
              <a:solidFill>
                <a:srgbClr val="C00000"/>
              </a:solidFill>
            </a:endParaRPr>
          </a:p>
        </p:txBody>
      </p:sp>
      <p:sp>
        <p:nvSpPr>
          <p:cNvPr id="3" name="Content Placeholder 2"/>
          <p:cNvSpPr>
            <a:spLocks noGrp="1"/>
          </p:cNvSpPr>
          <p:nvPr>
            <p:ph idx="1"/>
          </p:nvPr>
        </p:nvSpPr>
        <p:spPr>
          <a:xfrm>
            <a:off x="5713412" y="1648522"/>
            <a:ext cx="5638800" cy="4627756"/>
          </a:xfrm>
        </p:spPr>
        <p:txBody>
          <a:bodyPr>
            <a:noAutofit/>
          </a:bodyPr>
          <a:lstStyle/>
          <a:p>
            <a:r>
              <a:rPr lang="en-US" sz="3200" b="1" baseline="30000" dirty="0"/>
              <a:t>11 </a:t>
            </a:r>
            <a:r>
              <a:rPr lang="en-US" sz="3200" dirty="0"/>
              <a:t>And he received the sign of circumcision, </a:t>
            </a:r>
            <a:r>
              <a:rPr lang="en-US" sz="3200" dirty="0">
                <a:solidFill>
                  <a:srgbClr val="C00000"/>
                </a:solidFill>
              </a:rPr>
              <a:t>a seal of the righteousness of the faith </a:t>
            </a:r>
            <a:r>
              <a:rPr lang="en-US" sz="3200" dirty="0"/>
              <a:t>which he had yet being uncircumcised: that he might be the father of all them that believe, though they be not circumcised; that righteousness might be imputed unto them also:</a:t>
            </a:r>
          </a:p>
        </p:txBody>
      </p:sp>
      <p:pic>
        <p:nvPicPr>
          <p:cNvPr id="13314" name="Picture 2" descr="Ezekiel 9-12 - Reading the Bible in a Year-2020"/>
          <p:cNvPicPr>
            <a:picLocks noChangeAspect="1" noChangeArrowheads="1"/>
          </p:cNvPicPr>
          <p:nvPr/>
        </p:nvPicPr>
        <p:blipFill rotWithShape="1">
          <a:blip r:embed="rId2">
            <a:extLst>
              <a:ext uri="{28A0092B-C50C-407E-A947-70E740481C1C}">
                <a14:useLocalDpi xmlns:a14="http://schemas.microsoft.com/office/drawing/2010/main" val="0"/>
              </a:ext>
            </a:extLst>
          </a:blip>
          <a:srcRect l="43002" r="6975"/>
          <a:stretch/>
        </p:blipFill>
        <p:spPr bwMode="auto">
          <a:xfrm>
            <a:off x="1069569" y="1791716"/>
            <a:ext cx="4343400" cy="4341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0246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055781" cy="1163890"/>
          </a:xfrm>
        </p:spPr>
        <p:txBody>
          <a:bodyPr>
            <a:normAutofit fontScale="90000"/>
          </a:bodyPr>
          <a:lstStyle/>
          <a:p>
            <a:r>
              <a:rPr lang="en-US" dirty="0" smtClean="0">
                <a:solidFill>
                  <a:schemeClr val="tx1"/>
                </a:solidFill>
              </a:rPr>
              <a:t>Explaining</a:t>
            </a:r>
            <a:r>
              <a:rPr lang="en-US" dirty="0" smtClean="0">
                <a:solidFill>
                  <a:srgbClr val="C00000"/>
                </a:solidFill>
              </a:rPr>
              <a:t> Israel's Sign: Romans 4:12-17</a:t>
            </a:r>
            <a:endParaRPr lang="en-US" dirty="0">
              <a:solidFill>
                <a:srgbClr val="C00000"/>
              </a:solidFill>
            </a:endParaRPr>
          </a:p>
        </p:txBody>
      </p:sp>
      <p:sp>
        <p:nvSpPr>
          <p:cNvPr id="3" name="Content Placeholder 2"/>
          <p:cNvSpPr>
            <a:spLocks noGrp="1"/>
          </p:cNvSpPr>
          <p:nvPr>
            <p:ph idx="1"/>
          </p:nvPr>
        </p:nvSpPr>
        <p:spPr>
          <a:xfrm>
            <a:off x="5713412" y="1648522"/>
            <a:ext cx="5638800" cy="4627756"/>
          </a:xfrm>
        </p:spPr>
        <p:txBody>
          <a:bodyPr>
            <a:noAutofit/>
          </a:bodyPr>
          <a:lstStyle/>
          <a:p>
            <a:r>
              <a:rPr lang="en-US" sz="3200" b="1" baseline="30000" dirty="0"/>
              <a:t>12 </a:t>
            </a:r>
            <a:r>
              <a:rPr lang="en-US" sz="3200" dirty="0"/>
              <a:t>And the father of circumcision to them who are not of the circumcision only, but who also walk in the steps of that faith of our father Abraham, which he had being yet uncircumcised.</a:t>
            </a:r>
          </a:p>
        </p:txBody>
      </p:sp>
      <p:pic>
        <p:nvPicPr>
          <p:cNvPr id="14338" name="Picture 2" descr="Free Images : tree, path, wilderness, trail, stream, green, jungle ..."/>
          <p:cNvPicPr>
            <a:picLocks noChangeAspect="1" noChangeArrowheads="1"/>
          </p:cNvPicPr>
          <p:nvPr/>
        </p:nvPicPr>
        <p:blipFill rotWithShape="1">
          <a:blip r:embed="rId2">
            <a:extLst>
              <a:ext uri="{28A0092B-C50C-407E-A947-70E740481C1C}">
                <a14:useLocalDpi xmlns:a14="http://schemas.microsoft.com/office/drawing/2010/main" val="0"/>
              </a:ext>
            </a:extLst>
          </a:blip>
          <a:srcRect l="7173" r="25316"/>
          <a:stretch/>
        </p:blipFill>
        <p:spPr bwMode="auto">
          <a:xfrm>
            <a:off x="1293812" y="1648522"/>
            <a:ext cx="4114800" cy="40247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1086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055781" cy="1163890"/>
          </a:xfrm>
        </p:spPr>
        <p:txBody>
          <a:bodyPr>
            <a:normAutofit fontScale="90000"/>
          </a:bodyPr>
          <a:lstStyle/>
          <a:p>
            <a:r>
              <a:rPr lang="en-US" dirty="0" smtClean="0">
                <a:solidFill>
                  <a:schemeClr val="tx1"/>
                </a:solidFill>
              </a:rPr>
              <a:t>Explaining</a:t>
            </a:r>
            <a:r>
              <a:rPr lang="en-US" dirty="0" smtClean="0">
                <a:solidFill>
                  <a:srgbClr val="C00000"/>
                </a:solidFill>
              </a:rPr>
              <a:t> Israel's Sign: Romans 4:13-17</a:t>
            </a:r>
            <a:endParaRPr lang="en-US" dirty="0">
              <a:solidFill>
                <a:srgbClr val="C00000"/>
              </a:solidFill>
            </a:endParaRPr>
          </a:p>
        </p:txBody>
      </p:sp>
      <p:sp>
        <p:nvSpPr>
          <p:cNvPr id="3" name="Content Placeholder 2"/>
          <p:cNvSpPr>
            <a:spLocks noGrp="1"/>
          </p:cNvSpPr>
          <p:nvPr>
            <p:ph idx="1"/>
          </p:nvPr>
        </p:nvSpPr>
        <p:spPr>
          <a:xfrm>
            <a:off x="5713412" y="1648522"/>
            <a:ext cx="5638800" cy="4627756"/>
          </a:xfrm>
        </p:spPr>
        <p:txBody>
          <a:bodyPr>
            <a:noAutofit/>
          </a:bodyPr>
          <a:lstStyle/>
          <a:p>
            <a:r>
              <a:rPr lang="en-US" sz="3200" b="1" baseline="30000" dirty="0"/>
              <a:t>13 </a:t>
            </a:r>
            <a:r>
              <a:rPr lang="en-US" sz="3200" dirty="0"/>
              <a:t>For the promise, that he should be the heir of the world, was not to Abraham, or to his seed, through the law, but through the righteousness of faith.</a:t>
            </a:r>
          </a:p>
          <a:p>
            <a:r>
              <a:rPr lang="en-US" sz="3200" b="1" baseline="30000" dirty="0"/>
              <a:t>14 </a:t>
            </a:r>
            <a:r>
              <a:rPr lang="en-US" sz="3200" dirty="0"/>
              <a:t>For if they which are of the law be heirs, faith is made void, and the promise made of none effect:</a:t>
            </a:r>
          </a:p>
        </p:txBody>
      </p:sp>
      <p:pic>
        <p:nvPicPr>
          <p:cNvPr id="16386" name="Picture 2" descr="Salvation - by faith or by the law? | Moses Chikoti"/>
          <p:cNvPicPr>
            <a:picLocks noChangeAspect="1" noChangeArrowheads="1"/>
          </p:cNvPicPr>
          <p:nvPr/>
        </p:nvPicPr>
        <p:blipFill rotWithShape="1">
          <a:blip r:embed="rId2">
            <a:extLst>
              <a:ext uri="{28A0092B-C50C-407E-A947-70E740481C1C}">
                <a14:useLocalDpi xmlns:a14="http://schemas.microsoft.com/office/drawing/2010/main" val="0"/>
              </a:ext>
            </a:extLst>
          </a:blip>
          <a:srcRect l="20327" r="19475"/>
          <a:stretch/>
        </p:blipFill>
        <p:spPr bwMode="auto">
          <a:xfrm>
            <a:off x="1069568" y="1648522"/>
            <a:ext cx="4416981" cy="4891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6098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055781" cy="1163890"/>
          </a:xfrm>
        </p:spPr>
        <p:txBody>
          <a:bodyPr>
            <a:normAutofit fontScale="90000"/>
          </a:bodyPr>
          <a:lstStyle/>
          <a:p>
            <a:r>
              <a:rPr lang="en-US" dirty="0" smtClean="0">
                <a:solidFill>
                  <a:schemeClr val="tx1"/>
                </a:solidFill>
              </a:rPr>
              <a:t>Explaining</a:t>
            </a:r>
            <a:r>
              <a:rPr lang="en-US" dirty="0" smtClean="0">
                <a:solidFill>
                  <a:srgbClr val="C00000"/>
                </a:solidFill>
              </a:rPr>
              <a:t> Israel's Sign: Romans 4:15-17</a:t>
            </a:r>
            <a:endParaRPr lang="en-US" dirty="0">
              <a:solidFill>
                <a:srgbClr val="C00000"/>
              </a:solidFill>
            </a:endParaRPr>
          </a:p>
        </p:txBody>
      </p:sp>
      <p:sp>
        <p:nvSpPr>
          <p:cNvPr id="3" name="Content Placeholder 2"/>
          <p:cNvSpPr>
            <a:spLocks noGrp="1"/>
          </p:cNvSpPr>
          <p:nvPr>
            <p:ph idx="1"/>
          </p:nvPr>
        </p:nvSpPr>
        <p:spPr>
          <a:xfrm>
            <a:off x="5230115" y="1648522"/>
            <a:ext cx="6122098" cy="4627756"/>
          </a:xfrm>
        </p:spPr>
        <p:txBody>
          <a:bodyPr>
            <a:noAutofit/>
          </a:bodyPr>
          <a:lstStyle/>
          <a:p>
            <a:r>
              <a:rPr lang="en-US" sz="3200" b="1" baseline="30000" dirty="0"/>
              <a:t>15 </a:t>
            </a:r>
            <a:r>
              <a:rPr lang="en-US" sz="3200" dirty="0"/>
              <a:t>Because the law </a:t>
            </a:r>
            <a:r>
              <a:rPr lang="en-US" sz="3200" dirty="0" err="1"/>
              <a:t>worketh</a:t>
            </a:r>
            <a:r>
              <a:rPr lang="en-US" sz="3200" dirty="0"/>
              <a:t> wrath: for where no law is, there is no transgression.</a:t>
            </a:r>
          </a:p>
          <a:p>
            <a:r>
              <a:rPr lang="en-US" sz="3200" b="1" baseline="30000" dirty="0"/>
              <a:t>16 </a:t>
            </a:r>
            <a:r>
              <a:rPr lang="en-US" sz="3200" dirty="0"/>
              <a:t>Therefore it is of faith, that it might be by grace; to the end the promise might be sure to all the seed; not to that only which is of the law, but to that also which is of the faith of Abraham; who is the father of us all,</a:t>
            </a:r>
          </a:p>
        </p:txBody>
      </p:sp>
      <p:pic>
        <p:nvPicPr>
          <p:cNvPr id="17410" name="Picture 2" descr="Law vs. Faith"/>
          <p:cNvPicPr>
            <a:picLocks noChangeAspect="1" noChangeArrowheads="1"/>
          </p:cNvPicPr>
          <p:nvPr/>
        </p:nvPicPr>
        <p:blipFill rotWithShape="1">
          <a:blip r:embed="rId2">
            <a:extLst>
              <a:ext uri="{28A0092B-C50C-407E-A947-70E740481C1C}">
                <a14:useLocalDpi xmlns:a14="http://schemas.microsoft.com/office/drawing/2010/main" val="0"/>
              </a:ext>
            </a:extLst>
          </a:blip>
          <a:srcRect l="8438" r="15612"/>
          <a:stretch/>
        </p:blipFill>
        <p:spPr bwMode="auto">
          <a:xfrm>
            <a:off x="1044499" y="2362200"/>
            <a:ext cx="4180113"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1711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055781" cy="1163890"/>
          </a:xfrm>
        </p:spPr>
        <p:txBody>
          <a:bodyPr>
            <a:normAutofit/>
          </a:bodyPr>
          <a:lstStyle/>
          <a:p>
            <a:r>
              <a:rPr lang="en-US" dirty="0" smtClean="0">
                <a:solidFill>
                  <a:schemeClr val="tx1"/>
                </a:solidFill>
              </a:rPr>
              <a:t>Explaining</a:t>
            </a:r>
            <a:r>
              <a:rPr lang="en-US" dirty="0" smtClean="0">
                <a:solidFill>
                  <a:srgbClr val="C00000"/>
                </a:solidFill>
              </a:rPr>
              <a:t> Israel's Sign: Romans 4:17</a:t>
            </a:r>
            <a:endParaRPr lang="en-US" dirty="0">
              <a:solidFill>
                <a:srgbClr val="C00000"/>
              </a:solidFill>
            </a:endParaRPr>
          </a:p>
        </p:txBody>
      </p:sp>
      <p:sp>
        <p:nvSpPr>
          <p:cNvPr id="3" name="Content Placeholder 2"/>
          <p:cNvSpPr>
            <a:spLocks noGrp="1"/>
          </p:cNvSpPr>
          <p:nvPr>
            <p:ph idx="1"/>
          </p:nvPr>
        </p:nvSpPr>
        <p:spPr>
          <a:xfrm>
            <a:off x="6772535" y="1648522"/>
            <a:ext cx="4579677" cy="4627756"/>
          </a:xfrm>
        </p:spPr>
        <p:txBody>
          <a:bodyPr>
            <a:noAutofit/>
          </a:bodyPr>
          <a:lstStyle/>
          <a:p>
            <a:r>
              <a:rPr lang="en-US" sz="3200" b="1" baseline="30000" dirty="0"/>
              <a:t>17 </a:t>
            </a:r>
            <a:r>
              <a:rPr lang="en-US" sz="3200" dirty="0"/>
              <a:t>(As it is written, I have made thee a father of many nations,) before him whom he believed, even God, who </a:t>
            </a:r>
            <a:r>
              <a:rPr lang="en-US" sz="3200" dirty="0" err="1"/>
              <a:t>quickeneth</a:t>
            </a:r>
            <a:r>
              <a:rPr lang="en-US" sz="3200" dirty="0"/>
              <a:t> the dead, and </a:t>
            </a:r>
            <a:r>
              <a:rPr lang="en-US" sz="3200" dirty="0" err="1"/>
              <a:t>calleth</a:t>
            </a:r>
            <a:r>
              <a:rPr lang="en-US" sz="3200" dirty="0"/>
              <a:t> those things which be not as though they were.</a:t>
            </a:r>
          </a:p>
        </p:txBody>
      </p:sp>
      <p:pic>
        <p:nvPicPr>
          <p:cNvPr id="18434" name="Picture 2" descr="Abraham | A Father of many Nations - YouTu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9569" y="2057400"/>
            <a:ext cx="5702966" cy="32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2662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6564" y="685800"/>
            <a:ext cx="9278743" cy="4059936"/>
          </a:xfrm>
        </p:spPr>
        <p:txBody>
          <a:bodyPr>
            <a:normAutofit/>
          </a:bodyPr>
          <a:lstStyle/>
          <a:p>
            <a:r>
              <a:rPr lang="en-US" sz="4000" cap="none" dirty="0" smtClean="0"/>
              <a:t>Paul tells us clearly that circumcision was a seal for Abraham, “a </a:t>
            </a:r>
            <a:r>
              <a:rPr lang="en-US" sz="4000" cap="none" dirty="0"/>
              <a:t>seal of the righteousness of the faith which he </a:t>
            </a:r>
            <a:r>
              <a:rPr lang="en-US" sz="4000" cap="none" dirty="0" smtClean="0"/>
              <a:t>had” before his circumcision.  The seal isn’t Abraham’s faith itself, but a marker, sign, or token that his faith existed.  It was evidence that Abraham trusted in God (righteousness by faith) above his own flesh (righteousness by works).  </a:t>
            </a:r>
            <a:endParaRPr lang="en-US" sz="4000" cap="none" dirty="0"/>
          </a:p>
        </p:txBody>
      </p:sp>
      <p:sp>
        <p:nvSpPr>
          <p:cNvPr id="3" name="Text Placeholder 2"/>
          <p:cNvSpPr>
            <a:spLocks noGrp="1"/>
          </p:cNvSpPr>
          <p:nvPr>
            <p:ph type="body" idx="1"/>
          </p:nvPr>
        </p:nvSpPr>
        <p:spPr>
          <a:xfrm>
            <a:off x="2165210" y="5020056"/>
            <a:ext cx="9050203" cy="1685544"/>
          </a:xfrm>
        </p:spPr>
        <p:txBody>
          <a:bodyPr>
            <a:noAutofit/>
          </a:bodyPr>
          <a:lstStyle/>
          <a:p>
            <a:r>
              <a:rPr lang="en-US" sz="3200" dirty="0" smtClean="0"/>
              <a:t>But we know that this sign became misinterpreted over time.  The Jewish people came to value the physical symbol so highly that they forgot the meaning of the symbol.  </a:t>
            </a:r>
            <a:endParaRPr lang="en-US" sz="3200" dirty="0"/>
          </a:p>
        </p:txBody>
      </p:sp>
    </p:spTree>
    <p:extLst>
      <p:ext uri="{BB962C8B-B14F-4D97-AF65-F5344CB8AC3E}">
        <p14:creationId xmlns:p14="http://schemas.microsoft.com/office/powerpoint/2010/main" val="2975852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rmAutofit fontScale="90000"/>
          </a:bodyPr>
          <a:lstStyle/>
          <a:p>
            <a:r>
              <a:rPr lang="en-US" dirty="0" smtClean="0">
                <a:solidFill>
                  <a:schemeClr val="tx1"/>
                </a:solidFill>
              </a:rPr>
              <a:t>Explaining</a:t>
            </a:r>
            <a:r>
              <a:rPr lang="en-US" dirty="0" smtClean="0">
                <a:solidFill>
                  <a:srgbClr val="C00000"/>
                </a:solidFill>
              </a:rPr>
              <a:t> Israel's Sign: Galatians 5:2-6</a:t>
            </a:r>
            <a:endParaRPr lang="en-US" dirty="0">
              <a:solidFill>
                <a:srgbClr val="C00000"/>
              </a:solidFill>
            </a:endParaRPr>
          </a:p>
        </p:txBody>
      </p:sp>
      <p:sp>
        <p:nvSpPr>
          <p:cNvPr id="3" name="Content Placeholder 2"/>
          <p:cNvSpPr>
            <a:spLocks noGrp="1"/>
          </p:cNvSpPr>
          <p:nvPr>
            <p:ph idx="1"/>
          </p:nvPr>
        </p:nvSpPr>
        <p:spPr>
          <a:xfrm>
            <a:off x="6323012" y="1648522"/>
            <a:ext cx="5029200" cy="4627756"/>
          </a:xfrm>
        </p:spPr>
        <p:txBody>
          <a:bodyPr>
            <a:noAutofit/>
          </a:bodyPr>
          <a:lstStyle/>
          <a:p>
            <a:r>
              <a:rPr lang="en-US" sz="3200" b="1" baseline="30000" dirty="0"/>
              <a:t>2 </a:t>
            </a:r>
            <a:r>
              <a:rPr lang="en-US" sz="3200" dirty="0"/>
              <a:t>Behold, I Paul say unto you, that if ye be circumcised, Christ shall profit you nothing.</a:t>
            </a:r>
          </a:p>
          <a:p>
            <a:r>
              <a:rPr lang="en-US" sz="3200" b="1" baseline="30000" dirty="0"/>
              <a:t>3 </a:t>
            </a:r>
            <a:r>
              <a:rPr lang="en-US" sz="3200" dirty="0"/>
              <a:t>For I testify again to every man that is circumcised, that he is a debtor to do the whole law</a:t>
            </a:r>
            <a:r>
              <a:rPr lang="en-US" sz="3200" dirty="0" smtClean="0"/>
              <a:t>.</a:t>
            </a:r>
            <a:endParaRPr lang="en-US" sz="3200" dirty="0"/>
          </a:p>
        </p:txBody>
      </p:sp>
      <p:pic>
        <p:nvPicPr>
          <p:cNvPr id="19458" name="Picture 2" descr="Did the disciples keep the Sabbath after Jesus? - BibleAs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3974" y="1654515"/>
            <a:ext cx="5159980" cy="38318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8660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rmAutofit fontScale="90000"/>
          </a:bodyPr>
          <a:lstStyle/>
          <a:p>
            <a:r>
              <a:rPr lang="en-US" dirty="0" smtClean="0">
                <a:solidFill>
                  <a:schemeClr val="tx1"/>
                </a:solidFill>
              </a:rPr>
              <a:t>Explaining</a:t>
            </a:r>
            <a:r>
              <a:rPr lang="en-US" dirty="0" smtClean="0">
                <a:solidFill>
                  <a:srgbClr val="C00000"/>
                </a:solidFill>
              </a:rPr>
              <a:t> Israel's Sign: Galatians 5:4-6</a:t>
            </a:r>
            <a:endParaRPr lang="en-US" dirty="0">
              <a:solidFill>
                <a:srgbClr val="C00000"/>
              </a:solidFill>
            </a:endParaRPr>
          </a:p>
        </p:txBody>
      </p:sp>
      <p:sp>
        <p:nvSpPr>
          <p:cNvPr id="3" name="Content Placeholder 2"/>
          <p:cNvSpPr>
            <a:spLocks noGrp="1"/>
          </p:cNvSpPr>
          <p:nvPr>
            <p:ph idx="1"/>
          </p:nvPr>
        </p:nvSpPr>
        <p:spPr>
          <a:xfrm>
            <a:off x="4418012" y="1648522"/>
            <a:ext cx="6934200" cy="4627756"/>
          </a:xfrm>
        </p:spPr>
        <p:txBody>
          <a:bodyPr>
            <a:noAutofit/>
          </a:bodyPr>
          <a:lstStyle/>
          <a:p>
            <a:r>
              <a:rPr lang="en-US" sz="3200" b="1" baseline="30000" dirty="0"/>
              <a:t>4 </a:t>
            </a:r>
            <a:r>
              <a:rPr lang="en-US" sz="3200" dirty="0"/>
              <a:t>Christ is become of no effect unto you, whosoever of you are justified by the law; ye are fallen from grace.</a:t>
            </a:r>
          </a:p>
          <a:p>
            <a:r>
              <a:rPr lang="en-US" sz="3200" b="1" baseline="30000" dirty="0"/>
              <a:t>5 </a:t>
            </a:r>
            <a:r>
              <a:rPr lang="en-US" sz="3200" dirty="0"/>
              <a:t>For we through the Spirit wait for the hope of righteousness by faith</a:t>
            </a:r>
            <a:r>
              <a:rPr lang="en-US" sz="3200" dirty="0" smtClean="0"/>
              <a:t>.</a:t>
            </a:r>
          </a:p>
          <a:p>
            <a:r>
              <a:rPr lang="en-US" sz="3200" b="1" baseline="30000" dirty="0" smtClean="0"/>
              <a:t>6 </a:t>
            </a:r>
            <a:r>
              <a:rPr lang="en-US" sz="3200" dirty="0" smtClean="0"/>
              <a:t>For in Jesus Christ neither circumcision </a:t>
            </a:r>
            <a:r>
              <a:rPr lang="en-US" sz="3200" dirty="0" err="1" smtClean="0"/>
              <a:t>availeth</a:t>
            </a:r>
            <a:r>
              <a:rPr lang="en-US" sz="3200" dirty="0" smtClean="0"/>
              <a:t> any thing, nor uncircumcision; but faith which </a:t>
            </a:r>
            <a:r>
              <a:rPr lang="en-US" sz="3200" dirty="0" err="1" smtClean="0"/>
              <a:t>worketh</a:t>
            </a:r>
            <a:r>
              <a:rPr lang="en-US" sz="3200" dirty="0" smtClean="0"/>
              <a:t> by love.</a:t>
            </a:r>
            <a:endParaRPr lang="en-US" sz="3200" dirty="0"/>
          </a:p>
        </p:txBody>
      </p:sp>
      <p:pic>
        <p:nvPicPr>
          <p:cNvPr id="20482" name="Picture 2" descr="The Left's Rival Gospel of Contemporary Marcionism - Juicy Ecumenism"/>
          <p:cNvPicPr>
            <a:picLocks noChangeAspect="1" noChangeArrowheads="1"/>
          </p:cNvPicPr>
          <p:nvPr/>
        </p:nvPicPr>
        <p:blipFill rotWithShape="1">
          <a:blip r:embed="rId2">
            <a:extLst>
              <a:ext uri="{28A0092B-C50C-407E-A947-70E740481C1C}">
                <a14:useLocalDpi xmlns:a14="http://schemas.microsoft.com/office/drawing/2010/main" val="0"/>
              </a:ext>
            </a:extLst>
          </a:blip>
          <a:srcRect l="11342" r="37834"/>
          <a:stretch/>
        </p:blipFill>
        <p:spPr bwMode="auto">
          <a:xfrm>
            <a:off x="1168078" y="1615987"/>
            <a:ext cx="3276600" cy="4828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3664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6564" y="685800"/>
            <a:ext cx="9278743" cy="4059936"/>
          </a:xfrm>
        </p:spPr>
        <p:txBody>
          <a:bodyPr>
            <a:normAutofit/>
          </a:bodyPr>
          <a:lstStyle/>
          <a:p>
            <a:r>
              <a:rPr lang="en-US" sz="4000" cap="none" dirty="0"/>
              <a:t>God gives a seal or a sign of righteousness by faith and his people can pervert it into a sign that becomes identified with showing our own righteousness by our </a:t>
            </a:r>
            <a:r>
              <a:rPr lang="en-US" sz="4000" cap="none" dirty="0" smtClean="0"/>
              <a:t>works!  </a:t>
            </a:r>
            <a:br>
              <a:rPr lang="en-US" sz="4000" cap="none" dirty="0" smtClean="0"/>
            </a:br>
            <a:r>
              <a:rPr lang="en-US" sz="4000" cap="none" dirty="0" smtClean="0"/>
              <a:t>We have to be careful to maintain our focus on the things God actually intended for us, rather than the traditions that develop around them.  That’s why Paul writes in Romans 2:28-29…</a:t>
            </a:r>
            <a:endParaRPr lang="en-US" sz="4000" cap="none" dirty="0"/>
          </a:p>
        </p:txBody>
      </p:sp>
      <p:sp>
        <p:nvSpPr>
          <p:cNvPr id="3" name="Text Placeholder 2"/>
          <p:cNvSpPr>
            <a:spLocks noGrp="1"/>
          </p:cNvSpPr>
          <p:nvPr>
            <p:ph type="body" idx="1"/>
          </p:nvPr>
        </p:nvSpPr>
        <p:spPr>
          <a:xfrm>
            <a:off x="2156414" y="5015501"/>
            <a:ext cx="9872802" cy="1828800"/>
          </a:xfrm>
        </p:spPr>
        <p:txBody>
          <a:bodyPr>
            <a:noAutofit/>
          </a:bodyPr>
          <a:lstStyle/>
          <a:p>
            <a:r>
              <a:rPr lang="en-US" sz="2500" b="1" cap="all" baseline="30000" dirty="0"/>
              <a:t>28 </a:t>
            </a:r>
            <a:r>
              <a:rPr lang="en-US" sz="2500" cap="all" dirty="0"/>
              <a:t>For he is not a Jew, which is one outwardly; neither is that circumcision, which is outward in the flesh</a:t>
            </a:r>
            <a:r>
              <a:rPr lang="en-US" sz="2500" cap="all" dirty="0" smtClean="0"/>
              <a:t>:  </a:t>
            </a:r>
            <a:r>
              <a:rPr lang="en-US" sz="2500" b="1" cap="all" baseline="30000" dirty="0" smtClean="0"/>
              <a:t>29</a:t>
            </a:r>
            <a:r>
              <a:rPr lang="en-US" sz="2500" b="1" cap="all" baseline="30000" dirty="0"/>
              <a:t> </a:t>
            </a:r>
            <a:r>
              <a:rPr lang="en-US" sz="2500" cap="all" dirty="0"/>
              <a:t>But he is a Jew, which is one inwardly; and circumcision is that of the heart, in the spirit, and not in the letter; whose praise is not of men, but of God.</a:t>
            </a:r>
          </a:p>
        </p:txBody>
      </p:sp>
    </p:spTree>
    <p:extLst>
      <p:ext uri="{BB962C8B-B14F-4D97-AF65-F5344CB8AC3E}">
        <p14:creationId xmlns:p14="http://schemas.microsoft.com/office/powerpoint/2010/main" val="3555137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069569" y="484632"/>
            <a:ext cx="10055781" cy="1267968"/>
          </a:xfrm>
          <a:solidFill>
            <a:schemeClr val="bg1">
              <a:lumMod val="75000"/>
            </a:schemeClr>
          </a:solidFill>
        </p:spPr>
        <p:txBody>
          <a:bodyPr/>
          <a:lstStyle/>
          <a:p>
            <a:r>
              <a:rPr lang="en-US" dirty="0" smtClean="0"/>
              <a:t>Key Text: Revelation 14:6-7</a:t>
            </a:r>
            <a:endParaRPr lang="en-US" dirty="0"/>
          </a:p>
        </p:txBody>
      </p:sp>
      <p:sp>
        <p:nvSpPr>
          <p:cNvPr id="14" name="Content Placeholder 13"/>
          <p:cNvSpPr>
            <a:spLocks noGrp="1"/>
          </p:cNvSpPr>
          <p:nvPr>
            <p:ph idx="1"/>
          </p:nvPr>
        </p:nvSpPr>
        <p:spPr/>
        <p:txBody>
          <a:bodyPr>
            <a:noAutofit/>
          </a:bodyPr>
          <a:lstStyle/>
          <a:p>
            <a:r>
              <a:rPr lang="en-US" sz="3200" b="1" baseline="30000" dirty="0"/>
              <a:t>6 </a:t>
            </a:r>
            <a:r>
              <a:rPr lang="en-US" sz="3200" dirty="0"/>
              <a:t>And I saw another angel fly in the midst of heaven, having the everlasting gospel to preach unto them that dwell on the earth, and to every nation, and kindred, and tongue, and people,</a:t>
            </a:r>
          </a:p>
          <a:p>
            <a:r>
              <a:rPr lang="en-US" sz="3200" b="1" baseline="30000" dirty="0"/>
              <a:t>7 </a:t>
            </a:r>
            <a:r>
              <a:rPr lang="en-US" sz="3200" dirty="0"/>
              <a:t>Saying with a loud voice, Fear God, and give glory to him; for the hour of his judgment is come: and worship him that made heaven, and earth, and the sea, and the fountains of waters.</a:t>
            </a:r>
          </a:p>
        </p:txBody>
      </p:sp>
    </p:spTree>
    <p:extLst>
      <p:ext uri="{BB962C8B-B14F-4D97-AF65-F5344CB8AC3E}">
        <p14:creationId xmlns:p14="http://schemas.microsoft.com/office/powerpoint/2010/main" val="1270821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rmAutofit fontScale="90000"/>
          </a:bodyPr>
          <a:lstStyle/>
          <a:p>
            <a:r>
              <a:rPr lang="en-US" dirty="0" smtClean="0">
                <a:solidFill>
                  <a:srgbClr val="C00000"/>
                </a:solidFill>
              </a:rPr>
              <a:t>Changing the Sign: 1 Corinthians 7:18-19</a:t>
            </a:r>
            <a:endParaRPr lang="en-US" dirty="0">
              <a:solidFill>
                <a:srgbClr val="C00000"/>
              </a:solidFill>
            </a:endParaRPr>
          </a:p>
        </p:txBody>
      </p:sp>
      <p:sp>
        <p:nvSpPr>
          <p:cNvPr id="3" name="Content Placeholder 2"/>
          <p:cNvSpPr>
            <a:spLocks noGrp="1"/>
          </p:cNvSpPr>
          <p:nvPr>
            <p:ph idx="1"/>
          </p:nvPr>
        </p:nvSpPr>
        <p:spPr>
          <a:xfrm>
            <a:off x="5637212" y="1648522"/>
            <a:ext cx="5715000" cy="4627756"/>
          </a:xfrm>
        </p:spPr>
        <p:txBody>
          <a:bodyPr>
            <a:noAutofit/>
          </a:bodyPr>
          <a:lstStyle/>
          <a:p>
            <a:r>
              <a:rPr lang="en-US" sz="3200" b="1" baseline="30000" dirty="0"/>
              <a:t>18 </a:t>
            </a:r>
            <a:r>
              <a:rPr lang="en-US" sz="3200" dirty="0"/>
              <a:t>Is any man called being circumcised? let him not become uncircumcised. Is any called in uncircumcision? let him not be circumcised.</a:t>
            </a:r>
          </a:p>
          <a:p>
            <a:r>
              <a:rPr lang="en-US" sz="3200" b="1" baseline="30000" dirty="0"/>
              <a:t>19 </a:t>
            </a:r>
            <a:r>
              <a:rPr lang="en-US" sz="3200" dirty="0"/>
              <a:t>Circumcision is nothing, and uncircumcision is nothing, but the keeping of the commandments of God.</a:t>
            </a:r>
          </a:p>
        </p:txBody>
      </p:sp>
      <p:pic>
        <p:nvPicPr>
          <p:cNvPr id="25604" name="Picture 4" descr="Ken Raggio: Old Testament Law has NOT been Destroyed or Abolish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2362" y="1828800"/>
            <a:ext cx="4514850" cy="4133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716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rmAutofit/>
          </a:bodyPr>
          <a:lstStyle/>
          <a:p>
            <a:r>
              <a:rPr lang="en-US" dirty="0" smtClean="0">
                <a:solidFill>
                  <a:srgbClr val="C00000"/>
                </a:solidFill>
              </a:rPr>
              <a:t>Changing the Sign: Galatians 6:12-16</a:t>
            </a:r>
            <a:endParaRPr lang="en-US" dirty="0">
              <a:solidFill>
                <a:srgbClr val="C00000"/>
              </a:solidFill>
            </a:endParaRPr>
          </a:p>
        </p:txBody>
      </p:sp>
      <p:sp>
        <p:nvSpPr>
          <p:cNvPr id="3" name="Content Placeholder 2"/>
          <p:cNvSpPr>
            <a:spLocks noGrp="1"/>
          </p:cNvSpPr>
          <p:nvPr>
            <p:ph idx="1"/>
          </p:nvPr>
        </p:nvSpPr>
        <p:spPr>
          <a:xfrm>
            <a:off x="4341812" y="1648522"/>
            <a:ext cx="7010400" cy="4627756"/>
          </a:xfrm>
        </p:spPr>
        <p:txBody>
          <a:bodyPr>
            <a:noAutofit/>
          </a:bodyPr>
          <a:lstStyle/>
          <a:p>
            <a:r>
              <a:rPr lang="en-US" sz="3200" b="1" baseline="30000" dirty="0"/>
              <a:t>12 </a:t>
            </a:r>
            <a:r>
              <a:rPr lang="en-US" sz="3200" dirty="0"/>
              <a:t>As many as desire to make a fair shew in the flesh, they constrain you to be circumcised; only lest they should suffer persecution for the cross of Christ.</a:t>
            </a:r>
          </a:p>
          <a:p>
            <a:r>
              <a:rPr lang="en-US" sz="3200" b="1" baseline="30000" dirty="0"/>
              <a:t>13 </a:t>
            </a:r>
            <a:r>
              <a:rPr lang="en-US" sz="3200" dirty="0"/>
              <a:t>For neither they themselves who are circumcised keep the law; but desire to have you circumcised, that they may glory in your flesh.</a:t>
            </a:r>
          </a:p>
        </p:txBody>
      </p:sp>
      <p:pic>
        <p:nvPicPr>
          <p:cNvPr id="26626" name="Picture 2" descr="Eternal Laws that Bind God « Scripture Notes"/>
          <p:cNvPicPr>
            <a:picLocks noChangeAspect="1" noChangeArrowheads="1"/>
          </p:cNvPicPr>
          <p:nvPr/>
        </p:nvPicPr>
        <p:blipFill rotWithShape="1">
          <a:blip r:embed="rId2">
            <a:extLst>
              <a:ext uri="{28A0092B-C50C-407E-A947-70E740481C1C}">
                <a14:useLocalDpi xmlns:a14="http://schemas.microsoft.com/office/drawing/2010/main" val="0"/>
              </a:ext>
            </a:extLst>
          </a:blip>
          <a:srcRect l="30380" r="30802"/>
          <a:stretch/>
        </p:blipFill>
        <p:spPr bwMode="auto">
          <a:xfrm>
            <a:off x="1293812" y="1657940"/>
            <a:ext cx="2743200" cy="47111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5421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rmAutofit/>
          </a:bodyPr>
          <a:lstStyle/>
          <a:p>
            <a:r>
              <a:rPr lang="en-US" dirty="0" smtClean="0">
                <a:solidFill>
                  <a:srgbClr val="C00000"/>
                </a:solidFill>
              </a:rPr>
              <a:t>Changing the Sign: Galatians 6:14-16</a:t>
            </a:r>
            <a:endParaRPr lang="en-US" dirty="0">
              <a:solidFill>
                <a:srgbClr val="C00000"/>
              </a:solidFill>
            </a:endParaRPr>
          </a:p>
        </p:txBody>
      </p:sp>
      <p:sp>
        <p:nvSpPr>
          <p:cNvPr id="3" name="Content Placeholder 2"/>
          <p:cNvSpPr>
            <a:spLocks noGrp="1"/>
          </p:cNvSpPr>
          <p:nvPr>
            <p:ph idx="1"/>
          </p:nvPr>
        </p:nvSpPr>
        <p:spPr>
          <a:xfrm>
            <a:off x="5637212" y="1648522"/>
            <a:ext cx="5715000" cy="4627756"/>
          </a:xfrm>
        </p:spPr>
        <p:txBody>
          <a:bodyPr>
            <a:noAutofit/>
          </a:bodyPr>
          <a:lstStyle/>
          <a:p>
            <a:r>
              <a:rPr lang="en-US" sz="3200" b="1" baseline="30000" dirty="0"/>
              <a:t>14 </a:t>
            </a:r>
            <a:r>
              <a:rPr lang="en-US" sz="3200" dirty="0"/>
              <a:t>But God forbid that I should glory, save in the cross of our Lord Jesus Christ, by whom the world is crucified unto me, and I unto the world.</a:t>
            </a:r>
          </a:p>
          <a:p>
            <a:r>
              <a:rPr lang="en-US" sz="3200" b="1" baseline="30000" dirty="0"/>
              <a:t>15 </a:t>
            </a:r>
            <a:r>
              <a:rPr lang="en-US" sz="3200" dirty="0"/>
              <a:t>For in Christ Jesus neither circumcision </a:t>
            </a:r>
            <a:r>
              <a:rPr lang="en-US" sz="3200" dirty="0" err="1"/>
              <a:t>availeth</a:t>
            </a:r>
            <a:r>
              <a:rPr lang="en-US" sz="3200" dirty="0"/>
              <a:t> any thing, nor uncircumcision, but a new creature.</a:t>
            </a:r>
          </a:p>
        </p:txBody>
      </p:sp>
      <p:pic>
        <p:nvPicPr>
          <p:cNvPr id="27650" name="Picture 2" descr="Cross And Bible Wallpapers - Wallpaper Cave"/>
          <p:cNvPicPr>
            <a:picLocks noChangeAspect="1" noChangeArrowheads="1"/>
          </p:cNvPicPr>
          <p:nvPr/>
        </p:nvPicPr>
        <p:blipFill rotWithShape="1">
          <a:blip r:embed="rId2">
            <a:extLst>
              <a:ext uri="{28A0092B-C50C-407E-A947-70E740481C1C}">
                <a14:useLocalDpi xmlns:a14="http://schemas.microsoft.com/office/drawing/2010/main" val="0"/>
              </a:ext>
            </a:extLst>
          </a:blip>
          <a:srcRect l="11815" r="15612"/>
          <a:stretch/>
        </p:blipFill>
        <p:spPr bwMode="auto">
          <a:xfrm>
            <a:off x="684212" y="2057400"/>
            <a:ext cx="4648399" cy="35944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6442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rmAutofit/>
          </a:bodyPr>
          <a:lstStyle/>
          <a:p>
            <a:r>
              <a:rPr lang="en-US" dirty="0" smtClean="0">
                <a:solidFill>
                  <a:srgbClr val="C00000"/>
                </a:solidFill>
              </a:rPr>
              <a:t>Changing the Sign: Galatians 6:16</a:t>
            </a:r>
            <a:endParaRPr lang="en-US" dirty="0">
              <a:solidFill>
                <a:srgbClr val="C00000"/>
              </a:solidFill>
            </a:endParaRPr>
          </a:p>
        </p:txBody>
      </p:sp>
      <p:sp>
        <p:nvSpPr>
          <p:cNvPr id="3" name="Content Placeholder 2"/>
          <p:cNvSpPr>
            <a:spLocks noGrp="1"/>
          </p:cNvSpPr>
          <p:nvPr>
            <p:ph idx="1"/>
          </p:nvPr>
        </p:nvSpPr>
        <p:spPr>
          <a:xfrm>
            <a:off x="6399212" y="1648522"/>
            <a:ext cx="3124200" cy="4627756"/>
          </a:xfrm>
        </p:spPr>
        <p:txBody>
          <a:bodyPr>
            <a:noAutofit/>
          </a:bodyPr>
          <a:lstStyle/>
          <a:p>
            <a:r>
              <a:rPr lang="en-US" sz="3200" b="1" baseline="30000" dirty="0"/>
              <a:t>16 </a:t>
            </a:r>
            <a:r>
              <a:rPr lang="en-US" sz="3200" dirty="0"/>
              <a:t>And as many as walk according to this rule, peace be on them, and mercy, and upon the Israel of God.</a:t>
            </a:r>
          </a:p>
        </p:txBody>
      </p:sp>
      <p:pic>
        <p:nvPicPr>
          <p:cNvPr id="28674" name="Picture 2" descr="John The Revelator Saw 144,000 Jews Converted To Christ After The ..."/>
          <p:cNvPicPr>
            <a:picLocks noChangeAspect="1" noChangeArrowheads="1"/>
          </p:cNvPicPr>
          <p:nvPr/>
        </p:nvPicPr>
        <p:blipFill rotWithShape="1">
          <a:blip r:embed="rId2">
            <a:extLst>
              <a:ext uri="{28A0092B-C50C-407E-A947-70E740481C1C}">
                <a14:useLocalDpi xmlns:a14="http://schemas.microsoft.com/office/drawing/2010/main" val="0"/>
              </a:ext>
            </a:extLst>
          </a:blip>
          <a:srcRect r="27426"/>
          <a:stretch/>
        </p:blipFill>
        <p:spPr bwMode="auto">
          <a:xfrm>
            <a:off x="1214869" y="1634823"/>
            <a:ext cx="5039044" cy="38378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4823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6564" y="685800"/>
            <a:ext cx="9278743" cy="4059936"/>
          </a:xfrm>
        </p:spPr>
        <p:txBody>
          <a:bodyPr>
            <a:normAutofit/>
          </a:bodyPr>
          <a:lstStyle/>
          <a:p>
            <a:r>
              <a:rPr lang="en-US" sz="4400" cap="none" dirty="0"/>
              <a:t>In the New Testament, circumcision is set aside as the sign of the covenant, as a sign of righteousness by </a:t>
            </a:r>
            <a:r>
              <a:rPr lang="en-US" sz="4400" cap="none" dirty="0" smtClean="0"/>
              <a:t>faith, </a:t>
            </a:r>
            <a:r>
              <a:rPr lang="en-US" sz="4400" cap="none" dirty="0"/>
              <a:t>and in its place is the sign of baptism</a:t>
            </a:r>
            <a:r>
              <a:rPr lang="en-US" sz="4400" cap="none" dirty="0" smtClean="0"/>
              <a:t>.  The idea of cutting off a person’s inclinations to make room for God’s plans hadn’t changed though!  The symbolism just expanded slightly.  </a:t>
            </a:r>
            <a:endParaRPr lang="en-US" sz="4400" cap="none" dirty="0"/>
          </a:p>
        </p:txBody>
      </p:sp>
      <p:sp>
        <p:nvSpPr>
          <p:cNvPr id="3" name="Text Placeholder 2"/>
          <p:cNvSpPr>
            <a:spLocks noGrp="1"/>
          </p:cNvSpPr>
          <p:nvPr>
            <p:ph type="body" idx="1"/>
          </p:nvPr>
        </p:nvSpPr>
        <p:spPr>
          <a:xfrm>
            <a:off x="2165210" y="5020056"/>
            <a:ext cx="9050203" cy="1685544"/>
          </a:xfrm>
        </p:spPr>
        <p:txBody>
          <a:bodyPr>
            <a:noAutofit/>
          </a:bodyPr>
          <a:lstStyle/>
          <a:p>
            <a:r>
              <a:rPr lang="en-US" sz="3000" dirty="0" smtClean="0"/>
              <a:t>Instead of symbolically cutting the flesh, baptism symbolically cuts off a person’s life—at least, as it is currently being lived.  It’s replaced, not with just an altered body, but with an altered way of living.  </a:t>
            </a:r>
            <a:endParaRPr lang="en-US" sz="3000" dirty="0"/>
          </a:p>
        </p:txBody>
      </p:sp>
    </p:spTree>
    <p:extLst>
      <p:ext uri="{BB962C8B-B14F-4D97-AF65-F5344CB8AC3E}">
        <p14:creationId xmlns:p14="http://schemas.microsoft.com/office/powerpoint/2010/main" val="155044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rmAutofit/>
          </a:bodyPr>
          <a:lstStyle/>
          <a:p>
            <a:r>
              <a:rPr lang="en-US" dirty="0" smtClean="0">
                <a:solidFill>
                  <a:schemeClr val="tx1"/>
                </a:solidFill>
              </a:rPr>
              <a:t>Spiritual Israel's </a:t>
            </a:r>
            <a:r>
              <a:rPr lang="en-US" dirty="0" smtClean="0">
                <a:solidFill>
                  <a:srgbClr val="C00000"/>
                </a:solidFill>
              </a:rPr>
              <a:t>Sign: Romans 6:1-8</a:t>
            </a:r>
            <a:endParaRPr lang="en-US" dirty="0">
              <a:solidFill>
                <a:srgbClr val="C00000"/>
              </a:solidFill>
            </a:endParaRPr>
          </a:p>
        </p:txBody>
      </p:sp>
      <p:sp>
        <p:nvSpPr>
          <p:cNvPr id="3" name="Content Placeholder 2"/>
          <p:cNvSpPr>
            <a:spLocks noGrp="1"/>
          </p:cNvSpPr>
          <p:nvPr>
            <p:ph idx="1"/>
          </p:nvPr>
        </p:nvSpPr>
        <p:spPr>
          <a:xfrm>
            <a:off x="5560177" y="1648522"/>
            <a:ext cx="5792035" cy="4627756"/>
          </a:xfrm>
        </p:spPr>
        <p:txBody>
          <a:bodyPr>
            <a:noAutofit/>
          </a:bodyPr>
          <a:lstStyle/>
          <a:p>
            <a:r>
              <a:rPr lang="en-US" sz="4000" b="1" dirty="0"/>
              <a:t>6 </a:t>
            </a:r>
            <a:r>
              <a:rPr lang="en-US" sz="4000" dirty="0"/>
              <a:t>What shall we say then? Shall we continue in sin, that grace may abound?</a:t>
            </a:r>
          </a:p>
          <a:p>
            <a:r>
              <a:rPr lang="en-US" sz="4000" b="1" baseline="30000" dirty="0"/>
              <a:t>2 </a:t>
            </a:r>
            <a:r>
              <a:rPr lang="en-US" sz="4000" dirty="0"/>
              <a:t>God forbid. How shall we, that are dead to sin, live any longer therein?</a:t>
            </a:r>
          </a:p>
        </p:txBody>
      </p:sp>
      <p:pic>
        <p:nvPicPr>
          <p:cNvPr id="29698" name="Picture 2" descr="Stop Sign PNG Image - PurePNG | Free transparent CC0 PNG Image Libra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1045327" y="1447800"/>
            <a:ext cx="4514850" cy="4514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7116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rmAutofit/>
          </a:bodyPr>
          <a:lstStyle/>
          <a:p>
            <a:r>
              <a:rPr lang="en-US" dirty="0" smtClean="0">
                <a:solidFill>
                  <a:schemeClr val="tx1"/>
                </a:solidFill>
              </a:rPr>
              <a:t>Spiritual Israel's </a:t>
            </a:r>
            <a:r>
              <a:rPr lang="en-US" dirty="0" smtClean="0">
                <a:solidFill>
                  <a:srgbClr val="C00000"/>
                </a:solidFill>
              </a:rPr>
              <a:t>Sign: Romans 6:3-8</a:t>
            </a:r>
            <a:endParaRPr lang="en-US" dirty="0">
              <a:solidFill>
                <a:srgbClr val="C00000"/>
              </a:solidFill>
            </a:endParaRPr>
          </a:p>
        </p:txBody>
      </p:sp>
      <p:sp>
        <p:nvSpPr>
          <p:cNvPr id="3" name="Content Placeholder 2"/>
          <p:cNvSpPr>
            <a:spLocks noGrp="1"/>
          </p:cNvSpPr>
          <p:nvPr>
            <p:ph idx="1"/>
          </p:nvPr>
        </p:nvSpPr>
        <p:spPr>
          <a:xfrm>
            <a:off x="5180012" y="1648522"/>
            <a:ext cx="6172200" cy="4627756"/>
          </a:xfrm>
        </p:spPr>
        <p:txBody>
          <a:bodyPr>
            <a:noAutofit/>
          </a:bodyPr>
          <a:lstStyle/>
          <a:p>
            <a:r>
              <a:rPr lang="en-US" sz="3200" b="1" baseline="30000" dirty="0"/>
              <a:t>3 </a:t>
            </a:r>
            <a:r>
              <a:rPr lang="en-US" sz="3200" dirty="0"/>
              <a:t>Know ye not, that so many of us as were baptized into Jesus Christ were baptized into his death?</a:t>
            </a:r>
          </a:p>
          <a:p>
            <a:r>
              <a:rPr lang="en-US" sz="3200" b="1" baseline="30000" dirty="0"/>
              <a:t>4 </a:t>
            </a:r>
            <a:r>
              <a:rPr lang="en-US" sz="3200" dirty="0"/>
              <a:t>Therefore we are buried with him by baptism into death: that like as Christ was raised up from the dead by the glory of the Father, even so we also should walk in newness of life.</a:t>
            </a:r>
          </a:p>
        </p:txBody>
      </p:sp>
      <p:pic>
        <p:nvPicPr>
          <p:cNvPr id="22532" name="Picture 4" descr="Baptisms and Child Dedications - First Baptist Church of Greater Cleveland"/>
          <p:cNvPicPr>
            <a:picLocks noChangeAspect="1" noChangeArrowheads="1"/>
          </p:cNvPicPr>
          <p:nvPr/>
        </p:nvPicPr>
        <p:blipFill rotWithShape="1">
          <a:blip r:embed="rId2">
            <a:extLst>
              <a:ext uri="{28A0092B-C50C-407E-A947-70E740481C1C}">
                <a14:useLocalDpi xmlns:a14="http://schemas.microsoft.com/office/drawing/2010/main" val="0"/>
              </a:ext>
            </a:extLst>
          </a:blip>
          <a:srcRect l="29114" r="15190"/>
          <a:stretch/>
        </p:blipFill>
        <p:spPr bwMode="auto">
          <a:xfrm>
            <a:off x="1026859" y="1752600"/>
            <a:ext cx="4128448"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0312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rmAutofit/>
          </a:bodyPr>
          <a:lstStyle/>
          <a:p>
            <a:r>
              <a:rPr lang="en-US" dirty="0" smtClean="0">
                <a:solidFill>
                  <a:schemeClr val="tx1"/>
                </a:solidFill>
              </a:rPr>
              <a:t>Spiritual Israel's </a:t>
            </a:r>
            <a:r>
              <a:rPr lang="en-US" dirty="0" smtClean="0">
                <a:solidFill>
                  <a:srgbClr val="C00000"/>
                </a:solidFill>
              </a:rPr>
              <a:t>Sign: Romans 6:5-8</a:t>
            </a:r>
            <a:endParaRPr lang="en-US" dirty="0">
              <a:solidFill>
                <a:srgbClr val="C00000"/>
              </a:solidFill>
            </a:endParaRPr>
          </a:p>
        </p:txBody>
      </p:sp>
      <p:sp>
        <p:nvSpPr>
          <p:cNvPr id="3" name="Content Placeholder 2"/>
          <p:cNvSpPr>
            <a:spLocks noGrp="1"/>
          </p:cNvSpPr>
          <p:nvPr>
            <p:ph idx="1"/>
          </p:nvPr>
        </p:nvSpPr>
        <p:spPr>
          <a:xfrm>
            <a:off x="5637212" y="1648522"/>
            <a:ext cx="5715000" cy="4627756"/>
          </a:xfrm>
        </p:spPr>
        <p:txBody>
          <a:bodyPr>
            <a:noAutofit/>
          </a:bodyPr>
          <a:lstStyle/>
          <a:p>
            <a:r>
              <a:rPr lang="en-US" sz="3200" b="1" baseline="30000" dirty="0"/>
              <a:t>5 </a:t>
            </a:r>
            <a:r>
              <a:rPr lang="en-US" sz="3200" dirty="0"/>
              <a:t>For if we have been planted together in the likeness of his death, we shall be also in the </a:t>
            </a:r>
            <a:r>
              <a:rPr lang="en-US" sz="3200" dirty="0" smtClean="0"/>
              <a:t>likeness </a:t>
            </a:r>
            <a:r>
              <a:rPr lang="en-US" sz="3200" dirty="0"/>
              <a:t>of his resurrection</a:t>
            </a:r>
            <a:r>
              <a:rPr lang="en-US" sz="3200" dirty="0" smtClean="0"/>
              <a:t>:</a:t>
            </a:r>
          </a:p>
          <a:p>
            <a:r>
              <a:rPr lang="en-US" sz="3200" b="1" baseline="30000" dirty="0"/>
              <a:t>6 </a:t>
            </a:r>
            <a:r>
              <a:rPr lang="en-US" sz="3200" dirty="0"/>
              <a:t>Knowing this, that our old man is crucified with him, that the body of sin might be destroyed, that henceforth we should not serve sin</a:t>
            </a:r>
            <a:r>
              <a:rPr lang="en-US" sz="3200" dirty="0" smtClean="0"/>
              <a:t>.</a:t>
            </a:r>
            <a:endParaRPr lang="en-US" sz="3200" dirty="0"/>
          </a:p>
        </p:txBody>
      </p:sp>
      <p:pic>
        <p:nvPicPr>
          <p:cNvPr id="23556" name="Picture 4" descr="Baptism: Death Before Life | Friday Night Service - The Way Ministries"/>
          <p:cNvPicPr>
            <a:picLocks noChangeAspect="1" noChangeArrowheads="1"/>
          </p:cNvPicPr>
          <p:nvPr/>
        </p:nvPicPr>
        <p:blipFill rotWithShape="1">
          <a:blip r:embed="rId2">
            <a:extLst>
              <a:ext uri="{28A0092B-C50C-407E-A947-70E740481C1C}">
                <a14:useLocalDpi xmlns:a14="http://schemas.microsoft.com/office/drawing/2010/main" val="0"/>
              </a:ext>
            </a:extLst>
          </a:blip>
          <a:srcRect r="21256"/>
          <a:stretch/>
        </p:blipFill>
        <p:spPr bwMode="auto">
          <a:xfrm>
            <a:off x="1147315" y="1648522"/>
            <a:ext cx="4108897" cy="4447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2699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rmAutofit/>
          </a:bodyPr>
          <a:lstStyle/>
          <a:p>
            <a:r>
              <a:rPr lang="en-US" dirty="0" smtClean="0">
                <a:solidFill>
                  <a:schemeClr val="tx1"/>
                </a:solidFill>
              </a:rPr>
              <a:t>Spiritual Israel's </a:t>
            </a:r>
            <a:r>
              <a:rPr lang="en-US" dirty="0" smtClean="0">
                <a:solidFill>
                  <a:srgbClr val="C00000"/>
                </a:solidFill>
              </a:rPr>
              <a:t>Sign: Romans 6:7-8</a:t>
            </a:r>
            <a:endParaRPr lang="en-US" dirty="0">
              <a:solidFill>
                <a:srgbClr val="C00000"/>
              </a:solidFill>
            </a:endParaRPr>
          </a:p>
        </p:txBody>
      </p:sp>
      <p:sp>
        <p:nvSpPr>
          <p:cNvPr id="3" name="Content Placeholder 2"/>
          <p:cNvSpPr>
            <a:spLocks noGrp="1"/>
          </p:cNvSpPr>
          <p:nvPr>
            <p:ph idx="1"/>
          </p:nvPr>
        </p:nvSpPr>
        <p:spPr>
          <a:xfrm>
            <a:off x="7847012" y="1648522"/>
            <a:ext cx="3505200" cy="4627756"/>
          </a:xfrm>
        </p:spPr>
        <p:txBody>
          <a:bodyPr>
            <a:noAutofit/>
          </a:bodyPr>
          <a:lstStyle/>
          <a:p>
            <a:r>
              <a:rPr lang="en-US" sz="3200" b="1" baseline="30000" dirty="0"/>
              <a:t>7 </a:t>
            </a:r>
            <a:r>
              <a:rPr lang="en-US" sz="3200" dirty="0"/>
              <a:t>For he that is dead is freed from sin.</a:t>
            </a:r>
          </a:p>
          <a:p>
            <a:r>
              <a:rPr lang="en-US" sz="3200" b="1" baseline="30000" dirty="0"/>
              <a:t>8 </a:t>
            </a:r>
            <a:r>
              <a:rPr lang="en-US" sz="3200" dirty="0"/>
              <a:t>Now if we be dead with Christ, we believe that we shall also live with him:</a:t>
            </a:r>
          </a:p>
        </p:txBody>
      </p:sp>
      <p:pic>
        <p:nvPicPr>
          <p:cNvPr id="5" name="Picture 2" descr="Buried with Christ - living a new life - Romans 6:4"/>
          <p:cNvPicPr>
            <a:picLocks noChangeAspect="1" noChangeArrowheads="1"/>
          </p:cNvPicPr>
          <p:nvPr/>
        </p:nvPicPr>
        <p:blipFill rotWithShape="1">
          <a:blip r:embed="rId2">
            <a:extLst>
              <a:ext uri="{28A0092B-C50C-407E-A947-70E740481C1C}">
                <a14:useLocalDpi xmlns:a14="http://schemas.microsoft.com/office/drawing/2010/main" val="0"/>
              </a:ext>
            </a:extLst>
          </a:blip>
          <a:srcRect l="225" r="4493"/>
          <a:stretch/>
        </p:blipFill>
        <p:spPr bwMode="auto">
          <a:xfrm>
            <a:off x="1142003" y="1524000"/>
            <a:ext cx="6629400" cy="45943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2467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6564" y="685800"/>
            <a:ext cx="9278743" cy="4059936"/>
          </a:xfrm>
        </p:spPr>
        <p:txBody>
          <a:bodyPr>
            <a:noAutofit/>
          </a:bodyPr>
          <a:lstStyle/>
          <a:p>
            <a:r>
              <a:rPr lang="en-US" sz="4800" cap="none" dirty="0" smtClean="0"/>
              <a:t>So baptism represents a complete change in a Christian’s lifestyle, a dying to self and to sin, and a completely new life in Christ.  The idea of placing God’s directions FIRST in our lives is unchanged.  Abraham and Sarah received the same message with the sign of circumcision.  </a:t>
            </a:r>
            <a:endParaRPr lang="en-US" sz="4800" cap="none" dirty="0"/>
          </a:p>
        </p:txBody>
      </p:sp>
      <p:sp>
        <p:nvSpPr>
          <p:cNvPr id="3" name="Text Placeholder 2"/>
          <p:cNvSpPr>
            <a:spLocks noGrp="1"/>
          </p:cNvSpPr>
          <p:nvPr>
            <p:ph type="body" idx="1"/>
          </p:nvPr>
        </p:nvSpPr>
        <p:spPr>
          <a:xfrm>
            <a:off x="2165210" y="5020056"/>
            <a:ext cx="9050203" cy="1685544"/>
          </a:xfrm>
        </p:spPr>
        <p:txBody>
          <a:bodyPr>
            <a:noAutofit/>
          </a:bodyPr>
          <a:lstStyle/>
          <a:p>
            <a:r>
              <a:rPr lang="en-US" sz="3000" dirty="0" smtClean="0"/>
              <a:t>And baptism is the indicator/sign/symbol/token of the same righteousness-by-faith for us!  Baptism isn’t, by itself, a replacement for faith, but just a sign of it.  </a:t>
            </a:r>
            <a:endParaRPr lang="en-US" sz="3000" dirty="0"/>
          </a:p>
        </p:txBody>
      </p:sp>
    </p:spTree>
    <p:extLst>
      <p:ext uri="{BB962C8B-B14F-4D97-AF65-F5344CB8AC3E}">
        <p14:creationId xmlns:p14="http://schemas.microsoft.com/office/powerpoint/2010/main" val="2709954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solidFill>
                  <a:srgbClr val="C00000"/>
                </a:solidFill>
              </a:rPr>
              <a:t>Israel's Sign:  Genesis 17:9-11 </a:t>
            </a:r>
            <a:endParaRPr lang="en-US" dirty="0">
              <a:solidFill>
                <a:srgbClr val="C00000"/>
              </a:solidFill>
            </a:endParaRPr>
          </a:p>
        </p:txBody>
      </p:sp>
      <p:sp>
        <p:nvSpPr>
          <p:cNvPr id="14" name="Content Placeholder 13"/>
          <p:cNvSpPr>
            <a:spLocks noGrp="1"/>
          </p:cNvSpPr>
          <p:nvPr>
            <p:ph idx="1"/>
          </p:nvPr>
        </p:nvSpPr>
        <p:spPr/>
        <p:txBody>
          <a:bodyPr>
            <a:noAutofit/>
          </a:bodyPr>
          <a:lstStyle/>
          <a:p>
            <a:r>
              <a:rPr lang="en-US" sz="3200" b="1" baseline="30000" dirty="0"/>
              <a:t>9 </a:t>
            </a:r>
            <a:r>
              <a:rPr lang="en-US" sz="3200" dirty="0"/>
              <a:t>And God said unto Abraham, Thou shalt keep my covenant therefore, thou, and thy seed after thee in their generations.</a:t>
            </a:r>
          </a:p>
          <a:p>
            <a:r>
              <a:rPr lang="en-US" sz="3200" b="1" baseline="30000" dirty="0"/>
              <a:t>10 </a:t>
            </a:r>
            <a:r>
              <a:rPr lang="en-US" sz="3200" dirty="0"/>
              <a:t>This is my covenant, which ye shall keep, between me and you and thy seed after thee; Every man child among you shall be circumcised.</a:t>
            </a:r>
          </a:p>
          <a:p>
            <a:r>
              <a:rPr lang="en-US" sz="3200" b="1" baseline="30000" dirty="0"/>
              <a:t>11 </a:t>
            </a:r>
            <a:r>
              <a:rPr lang="en-US" sz="3200" dirty="0"/>
              <a:t>And ye shall circumcise the flesh of your foreskin; and it shall be a token of the covenant betwixt me and you.</a:t>
            </a:r>
          </a:p>
        </p:txBody>
      </p:sp>
    </p:spTree>
    <p:extLst>
      <p:ext uri="{BB962C8B-B14F-4D97-AF65-F5344CB8AC3E}">
        <p14:creationId xmlns:p14="http://schemas.microsoft.com/office/powerpoint/2010/main" val="666421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Spiritual Israel's </a:t>
            </a:r>
            <a:r>
              <a:rPr lang="en-US" sz="5400" dirty="0" smtClean="0">
                <a:solidFill>
                  <a:srgbClr val="C00000"/>
                </a:solidFill>
              </a:rPr>
              <a:t>Sign: Ephesians 1:1-14</a:t>
            </a:r>
            <a:endParaRPr lang="en-US" sz="5400" dirty="0">
              <a:solidFill>
                <a:srgbClr val="C00000"/>
              </a:solidFill>
            </a:endParaRPr>
          </a:p>
        </p:txBody>
      </p:sp>
      <p:sp>
        <p:nvSpPr>
          <p:cNvPr id="3" name="Content Placeholder 2"/>
          <p:cNvSpPr>
            <a:spLocks noGrp="1"/>
          </p:cNvSpPr>
          <p:nvPr>
            <p:ph idx="1"/>
          </p:nvPr>
        </p:nvSpPr>
        <p:spPr>
          <a:xfrm>
            <a:off x="6018212" y="1648522"/>
            <a:ext cx="5333999" cy="4627756"/>
          </a:xfrm>
        </p:spPr>
        <p:txBody>
          <a:bodyPr>
            <a:noAutofit/>
          </a:bodyPr>
          <a:lstStyle/>
          <a:p>
            <a:r>
              <a:rPr lang="en-US" sz="3200" b="1" dirty="0"/>
              <a:t>1 </a:t>
            </a:r>
            <a:r>
              <a:rPr lang="en-US" sz="3200" dirty="0"/>
              <a:t>Paul, an apostle of Jesus Christ by the will of God, to the saints which are at Ephesus, and to the faithful in Christ Jesus:</a:t>
            </a:r>
          </a:p>
          <a:p>
            <a:r>
              <a:rPr lang="en-US" sz="3200" b="1" baseline="30000" dirty="0"/>
              <a:t>2 </a:t>
            </a:r>
            <a:r>
              <a:rPr lang="en-US" sz="3200" dirty="0"/>
              <a:t>Grace be to you, and peace, from God our Father, and from the Lord Jesus Christ</a:t>
            </a:r>
            <a:r>
              <a:rPr lang="en-US" sz="3200" dirty="0" smtClean="0"/>
              <a:t>.</a:t>
            </a:r>
            <a:endParaRPr lang="en-US" sz="3200" dirty="0"/>
          </a:p>
        </p:txBody>
      </p:sp>
      <p:pic>
        <p:nvPicPr>
          <p:cNvPr id="30724" name="Picture 4" descr="Ephesus | ancient city, Turkey | Britannica"/>
          <p:cNvPicPr>
            <a:picLocks noChangeAspect="1" noChangeArrowheads="1"/>
          </p:cNvPicPr>
          <p:nvPr/>
        </p:nvPicPr>
        <p:blipFill rotWithShape="1">
          <a:blip r:embed="rId2">
            <a:extLst>
              <a:ext uri="{28A0092B-C50C-407E-A947-70E740481C1C}">
                <a14:useLocalDpi xmlns:a14="http://schemas.microsoft.com/office/drawing/2010/main" val="0"/>
              </a:ext>
            </a:extLst>
          </a:blip>
          <a:srcRect r="17238"/>
          <a:stretch/>
        </p:blipFill>
        <p:spPr bwMode="auto">
          <a:xfrm>
            <a:off x="1293811" y="1752600"/>
            <a:ext cx="4724401"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4236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Spiritual Israel's </a:t>
            </a:r>
            <a:r>
              <a:rPr lang="en-US" sz="5400" dirty="0" smtClean="0">
                <a:solidFill>
                  <a:srgbClr val="C00000"/>
                </a:solidFill>
              </a:rPr>
              <a:t>Sign: Ephesians 1:3-14</a:t>
            </a:r>
            <a:endParaRPr lang="en-US" sz="5400" dirty="0">
              <a:solidFill>
                <a:srgbClr val="C00000"/>
              </a:solidFill>
            </a:endParaRPr>
          </a:p>
        </p:txBody>
      </p:sp>
      <p:sp>
        <p:nvSpPr>
          <p:cNvPr id="3" name="Content Placeholder 2"/>
          <p:cNvSpPr>
            <a:spLocks noGrp="1"/>
          </p:cNvSpPr>
          <p:nvPr>
            <p:ph idx="1"/>
          </p:nvPr>
        </p:nvSpPr>
        <p:spPr>
          <a:xfrm>
            <a:off x="4799012" y="1648522"/>
            <a:ext cx="6553199" cy="4627756"/>
          </a:xfrm>
        </p:spPr>
        <p:txBody>
          <a:bodyPr>
            <a:noAutofit/>
          </a:bodyPr>
          <a:lstStyle/>
          <a:p>
            <a:r>
              <a:rPr lang="en-US" sz="3200" b="1" baseline="30000" dirty="0"/>
              <a:t>3 </a:t>
            </a:r>
            <a:r>
              <a:rPr lang="en-US" sz="3200" dirty="0"/>
              <a:t>Blessed be the God and Father of our Lord Jesus Christ, who hath blessed us with all spiritual blessings in heavenly places in Christ:</a:t>
            </a:r>
          </a:p>
          <a:p>
            <a:r>
              <a:rPr lang="en-US" sz="3200" b="1" baseline="30000" dirty="0"/>
              <a:t>4 </a:t>
            </a:r>
            <a:r>
              <a:rPr lang="en-US" sz="3200" dirty="0"/>
              <a:t>According as he hath chosen us in him before the foundation of the world, that we should be holy and without blame before him in love:</a:t>
            </a:r>
          </a:p>
        </p:txBody>
      </p:sp>
      <p:pic>
        <p:nvPicPr>
          <p:cNvPr id="30722" name="Picture 2" descr="[66+] White Dove Wallpaper on WallpaperSafari"/>
          <p:cNvPicPr>
            <a:picLocks noChangeAspect="1" noChangeArrowheads="1"/>
          </p:cNvPicPr>
          <p:nvPr/>
        </p:nvPicPr>
        <p:blipFill rotWithShape="1">
          <a:blip r:embed="rId2">
            <a:extLst>
              <a:ext uri="{28A0092B-C50C-407E-A947-70E740481C1C}">
                <a14:useLocalDpi xmlns:a14="http://schemas.microsoft.com/office/drawing/2010/main" val="0"/>
              </a:ext>
            </a:extLst>
          </a:blip>
          <a:srcRect l="13450" r="43317"/>
          <a:stretch/>
        </p:blipFill>
        <p:spPr bwMode="auto">
          <a:xfrm>
            <a:off x="1259512" y="1406096"/>
            <a:ext cx="3158500" cy="45622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7661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Spiritual Israel's </a:t>
            </a:r>
            <a:r>
              <a:rPr lang="en-US" sz="5400" dirty="0" smtClean="0">
                <a:solidFill>
                  <a:srgbClr val="C00000"/>
                </a:solidFill>
              </a:rPr>
              <a:t>Sign: Ephesians 1:5-14</a:t>
            </a:r>
            <a:endParaRPr lang="en-US" sz="5400" dirty="0">
              <a:solidFill>
                <a:srgbClr val="C00000"/>
              </a:solidFill>
            </a:endParaRPr>
          </a:p>
        </p:txBody>
      </p:sp>
      <p:sp>
        <p:nvSpPr>
          <p:cNvPr id="3" name="Content Placeholder 2"/>
          <p:cNvSpPr>
            <a:spLocks noGrp="1"/>
          </p:cNvSpPr>
          <p:nvPr>
            <p:ph idx="1"/>
          </p:nvPr>
        </p:nvSpPr>
        <p:spPr>
          <a:xfrm>
            <a:off x="5103812" y="1648522"/>
            <a:ext cx="6248399" cy="4627756"/>
          </a:xfrm>
        </p:spPr>
        <p:txBody>
          <a:bodyPr>
            <a:noAutofit/>
          </a:bodyPr>
          <a:lstStyle/>
          <a:p>
            <a:r>
              <a:rPr lang="en-US" sz="3200" b="1" baseline="30000" dirty="0"/>
              <a:t>5 </a:t>
            </a:r>
            <a:r>
              <a:rPr lang="en-US" sz="3200" dirty="0"/>
              <a:t>Having predestinated us unto the adoption of children by Jesus Christ to himself, according to the good pleasure of his will,</a:t>
            </a:r>
          </a:p>
          <a:p>
            <a:r>
              <a:rPr lang="en-US" sz="3200" b="1" baseline="30000" dirty="0"/>
              <a:t>6 </a:t>
            </a:r>
            <a:r>
              <a:rPr lang="en-US" sz="3200" dirty="0"/>
              <a:t>To the praise of the glory of his grace, wherein he hath made us accepted in the beloved.</a:t>
            </a:r>
          </a:p>
        </p:txBody>
      </p:sp>
      <p:pic>
        <p:nvPicPr>
          <p:cNvPr id="32770" name="Picture 2" descr="Jesus Christ - The World's Savior and Redeemer, Jesus Blesses th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4812" y="1524000"/>
            <a:ext cx="3105236" cy="434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4317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Spiritual Israel's </a:t>
            </a:r>
            <a:r>
              <a:rPr lang="en-US" sz="5400" dirty="0" smtClean="0">
                <a:solidFill>
                  <a:srgbClr val="C00000"/>
                </a:solidFill>
              </a:rPr>
              <a:t>Sign: Ephesians 1:7-14</a:t>
            </a:r>
            <a:endParaRPr lang="en-US" sz="5400" dirty="0">
              <a:solidFill>
                <a:srgbClr val="C00000"/>
              </a:solidFill>
            </a:endParaRPr>
          </a:p>
        </p:txBody>
      </p:sp>
      <p:sp>
        <p:nvSpPr>
          <p:cNvPr id="3" name="Content Placeholder 2"/>
          <p:cNvSpPr>
            <a:spLocks noGrp="1"/>
          </p:cNvSpPr>
          <p:nvPr>
            <p:ph idx="1"/>
          </p:nvPr>
        </p:nvSpPr>
        <p:spPr>
          <a:xfrm>
            <a:off x="5561012" y="1648522"/>
            <a:ext cx="5791199" cy="4627756"/>
          </a:xfrm>
        </p:spPr>
        <p:txBody>
          <a:bodyPr>
            <a:noAutofit/>
          </a:bodyPr>
          <a:lstStyle/>
          <a:p>
            <a:r>
              <a:rPr lang="en-US" sz="3200" b="1" baseline="30000" dirty="0"/>
              <a:t>7 </a:t>
            </a:r>
            <a:r>
              <a:rPr lang="en-US" sz="3200" dirty="0"/>
              <a:t>In whom we have redemption through his blood, the forgiveness of sins, according to the riches of his grace;</a:t>
            </a:r>
          </a:p>
          <a:p>
            <a:r>
              <a:rPr lang="en-US" sz="3200" b="1" baseline="30000" dirty="0"/>
              <a:t>8 </a:t>
            </a:r>
            <a:r>
              <a:rPr lang="en-US" sz="3200" dirty="0"/>
              <a:t>Wherein he hath abounded toward us in all wisdom and prudence;</a:t>
            </a:r>
          </a:p>
        </p:txBody>
      </p:sp>
      <p:pic>
        <p:nvPicPr>
          <p:cNvPr id="33796" name="Picture 4" descr="Top 16 Bible Verses About Forgiveness - Bible Verse Imag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7612" y="1524000"/>
            <a:ext cx="3733800" cy="4978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6604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Spiritual Israel's </a:t>
            </a:r>
            <a:r>
              <a:rPr lang="en-US" sz="5400" dirty="0" smtClean="0">
                <a:solidFill>
                  <a:srgbClr val="C00000"/>
                </a:solidFill>
              </a:rPr>
              <a:t>Sign: Ephesians 1:9-14</a:t>
            </a:r>
            <a:endParaRPr lang="en-US" sz="5400" dirty="0">
              <a:solidFill>
                <a:srgbClr val="C00000"/>
              </a:solidFill>
            </a:endParaRPr>
          </a:p>
        </p:txBody>
      </p:sp>
      <p:sp>
        <p:nvSpPr>
          <p:cNvPr id="3" name="Content Placeholder 2"/>
          <p:cNvSpPr>
            <a:spLocks noGrp="1"/>
          </p:cNvSpPr>
          <p:nvPr>
            <p:ph idx="1"/>
          </p:nvPr>
        </p:nvSpPr>
        <p:spPr>
          <a:xfrm>
            <a:off x="4570412" y="1648522"/>
            <a:ext cx="6781799" cy="4627756"/>
          </a:xfrm>
        </p:spPr>
        <p:txBody>
          <a:bodyPr>
            <a:noAutofit/>
          </a:bodyPr>
          <a:lstStyle/>
          <a:p>
            <a:r>
              <a:rPr lang="en-US" sz="3200" b="1" baseline="30000" dirty="0"/>
              <a:t>9 </a:t>
            </a:r>
            <a:r>
              <a:rPr lang="en-US" sz="3200" dirty="0"/>
              <a:t>Having made known unto us the mystery of his will, according to his good pleasure which he hath purposed in himself:</a:t>
            </a:r>
          </a:p>
          <a:p>
            <a:r>
              <a:rPr lang="en-US" sz="3200" b="1" baseline="30000" dirty="0"/>
              <a:t>10 </a:t>
            </a:r>
            <a:r>
              <a:rPr lang="en-US" sz="3200" dirty="0"/>
              <a:t>That in the dispensation of the </a:t>
            </a:r>
            <a:r>
              <a:rPr lang="en-US" sz="3200" dirty="0" err="1"/>
              <a:t>fulness</a:t>
            </a:r>
            <a:r>
              <a:rPr lang="en-US" sz="3200" dirty="0"/>
              <a:t> of times he might gather together in one all things in Christ, both which are in heaven, and which are on earth; even in him:</a:t>
            </a:r>
          </a:p>
        </p:txBody>
      </p:sp>
      <p:pic>
        <p:nvPicPr>
          <p:cNvPr id="34818" name="Picture 2" descr="JESUS CHRIST ~ KING OF KINGS - YouTube"/>
          <p:cNvPicPr>
            <a:picLocks noChangeAspect="1" noChangeArrowheads="1"/>
          </p:cNvPicPr>
          <p:nvPr/>
        </p:nvPicPr>
        <p:blipFill rotWithShape="1">
          <a:blip r:embed="rId2">
            <a:extLst>
              <a:ext uri="{28A0092B-C50C-407E-A947-70E740481C1C}">
                <a14:useLocalDpi xmlns:a14="http://schemas.microsoft.com/office/drawing/2010/main" val="0"/>
              </a:ext>
            </a:extLst>
          </a:blip>
          <a:srcRect l="16878" t="3008" r="37552" b="-3008"/>
          <a:stretch/>
        </p:blipFill>
        <p:spPr bwMode="auto">
          <a:xfrm>
            <a:off x="1020804" y="1797356"/>
            <a:ext cx="3549608" cy="43712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3004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Spiritual Israel's </a:t>
            </a:r>
            <a:r>
              <a:rPr lang="en-US" sz="5400" dirty="0" smtClean="0">
                <a:solidFill>
                  <a:srgbClr val="C00000"/>
                </a:solidFill>
              </a:rPr>
              <a:t>Sign: </a:t>
            </a:r>
            <a:r>
              <a:rPr lang="en-US" sz="5000" dirty="0" smtClean="0">
                <a:solidFill>
                  <a:srgbClr val="C00000"/>
                </a:solidFill>
              </a:rPr>
              <a:t>Ephesians 1:11-14</a:t>
            </a:r>
            <a:endParaRPr lang="en-US" sz="5000" dirty="0">
              <a:solidFill>
                <a:srgbClr val="C00000"/>
              </a:solidFill>
            </a:endParaRPr>
          </a:p>
        </p:txBody>
      </p:sp>
      <p:sp>
        <p:nvSpPr>
          <p:cNvPr id="3" name="Content Placeholder 2"/>
          <p:cNvSpPr>
            <a:spLocks noGrp="1"/>
          </p:cNvSpPr>
          <p:nvPr>
            <p:ph idx="1"/>
          </p:nvPr>
        </p:nvSpPr>
        <p:spPr>
          <a:xfrm>
            <a:off x="5103812" y="1648522"/>
            <a:ext cx="6248399" cy="4627756"/>
          </a:xfrm>
        </p:spPr>
        <p:txBody>
          <a:bodyPr>
            <a:noAutofit/>
          </a:bodyPr>
          <a:lstStyle/>
          <a:p>
            <a:r>
              <a:rPr lang="en-US" sz="3200" b="1" baseline="30000" dirty="0"/>
              <a:t>11 </a:t>
            </a:r>
            <a:r>
              <a:rPr lang="en-US" sz="3200" dirty="0"/>
              <a:t>In whom also we have obtained an inheritance, being predestinated according to the purpose of him who </a:t>
            </a:r>
            <a:r>
              <a:rPr lang="en-US" sz="3200" dirty="0" err="1"/>
              <a:t>worketh</a:t>
            </a:r>
            <a:r>
              <a:rPr lang="en-US" sz="3200" dirty="0"/>
              <a:t> all things after the counsel of his own will:</a:t>
            </a:r>
          </a:p>
          <a:p>
            <a:r>
              <a:rPr lang="en-US" sz="3200" b="1" baseline="30000" dirty="0"/>
              <a:t>12 </a:t>
            </a:r>
            <a:r>
              <a:rPr lang="en-US" sz="3200" dirty="0"/>
              <a:t>That we should be to the praise of his glory, who first trusted in Christ.</a:t>
            </a:r>
          </a:p>
        </p:txBody>
      </p:sp>
      <p:pic>
        <p:nvPicPr>
          <p:cNvPr id="35842" name="Picture 2" descr="Our Inheritance - What Then Why Now"/>
          <p:cNvPicPr>
            <a:picLocks noChangeAspect="1" noChangeArrowheads="1"/>
          </p:cNvPicPr>
          <p:nvPr/>
        </p:nvPicPr>
        <p:blipFill rotWithShape="1">
          <a:blip r:embed="rId2">
            <a:extLst>
              <a:ext uri="{28A0092B-C50C-407E-A947-70E740481C1C}">
                <a14:useLocalDpi xmlns:a14="http://schemas.microsoft.com/office/drawing/2010/main" val="0"/>
              </a:ext>
            </a:extLst>
          </a:blip>
          <a:srcRect l="21623" r="17618"/>
          <a:stretch/>
        </p:blipFill>
        <p:spPr bwMode="auto">
          <a:xfrm>
            <a:off x="1006133" y="1905000"/>
            <a:ext cx="3945278"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0565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Spiritual Israel's </a:t>
            </a:r>
            <a:r>
              <a:rPr lang="en-US" sz="5400" dirty="0" smtClean="0">
                <a:solidFill>
                  <a:srgbClr val="C00000"/>
                </a:solidFill>
              </a:rPr>
              <a:t>Sign: </a:t>
            </a:r>
            <a:r>
              <a:rPr lang="en-US" sz="5000" dirty="0" smtClean="0">
                <a:solidFill>
                  <a:srgbClr val="C00000"/>
                </a:solidFill>
              </a:rPr>
              <a:t>Ephesians 1:13-14</a:t>
            </a:r>
            <a:endParaRPr lang="en-US" sz="5000" dirty="0">
              <a:solidFill>
                <a:srgbClr val="C00000"/>
              </a:solidFill>
            </a:endParaRPr>
          </a:p>
        </p:txBody>
      </p:sp>
      <p:sp>
        <p:nvSpPr>
          <p:cNvPr id="3" name="Content Placeholder 2"/>
          <p:cNvSpPr>
            <a:spLocks noGrp="1"/>
          </p:cNvSpPr>
          <p:nvPr>
            <p:ph idx="1"/>
          </p:nvPr>
        </p:nvSpPr>
        <p:spPr>
          <a:xfrm>
            <a:off x="4799012" y="1648522"/>
            <a:ext cx="6553199" cy="4627756"/>
          </a:xfrm>
        </p:spPr>
        <p:txBody>
          <a:bodyPr>
            <a:noAutofit/>
          </a:bodyPr>
          <a:lstStyle/>
          <a:p>
            <a:r>
              <a:rPr lang="en-US" sz="3200" b="1" baseline="30000" dirty="0"/>
              <a:t>13 </a:t>
            </a:r>
            <a:r>
              <a:rPr lang="en-US" sz="3200" dirty="0"/>
              <a:t>In whom ye also trusted, after that ye heard the word of truth, the gospel of your salvation: in whom also after that ye believed, ye were sealed with that holy Spirit of promise,</a:t>
            </a:r>
          </a:p>
          <a:p>
            <a:r>
              <a:rPr lang="en-US" sz="3200" b="1" baseline="30000" dirty="0"/>
              <a:t>14 </a:t>
            </a:r>
            <a:r>
              <a:rPr lang="en-US" sz="3200" dirty="0"/>
              <a:t>Which is the earnest of our inheritance until the redemption of the purchased possession, unto the praise of his glory.</a:t>
            </a:r>
          </a:p>
        </p:txBody>
      </p:sp>
      <p:pic>
        <p:nvPicPr>
          <p:cNvPr id="36866" name="Picture 2" descr="Jesus Baptism | eBibleTeacher"/>
          <p:cNvPicPr>
            <a:picLocks noChangeAspect="1" noChangeArrowheads="1"/>
          </p:cNvPicPr>
          <p:nvPr/>
        </p:nvPicPr>
        <p:blipFill rotWithShape="1">
          <a:blip r:embed="rId2">
            <a:extLst>
              <a:ext uri="{28A0092B-C50C-407E-A947-70E740481C1C}">
                <a14:useLocalDpi xmlns:a14="http://schemas.microsoft.com/office/drawing/2010/main" val="0"/>
              </a:ext>
            </a:extLst>
          </a:blip>
          <a:srcRect l="15190" r="15612"/>
          <a:stretch/>
        </p:blipFill>
        <p:spPr bwMode="auto">
          <a:xfrm>
            <a:off x="819010" y="1752600"/>
            <a:ext cx="3827601" cy="41426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494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Spiritual Israel's </a:t>
            </a:r>
            <a:r>
              <a:rPr lang="en-US" sz="5400" dirty="0" smtClean="0">
                <a:solidFill>
                  <a:srgbClr val="C00000"/>
                </a:solidFill>
              </a:rPr>
              <a:t>Sign: </a:t>
            </a:r>
            <a:r>
              <a:rPr lang="en-US" sz="5000" dirty="0" smtClean="0">
                <a:solidFill>
                  <a:srgbClr val="C00000"/>
                </a:solidFill>
              </a:rPr>
              <a:t>Ephesians 1:13-14</a:t>
            </a:r>
            <a:endParaRPr lang="en-US" sz="5000" dirty="0">
              <a:solidFill>
                <a:srgbClr val="C00000"/>
              </a:solidFill>
            </a:endParaRPr>
          </a:p>
        </p:txBody>
      </p:sp>
      <p:sp>
        <p:nvSpPr>
          <p:cNvPr id="3" name="Content Placeholder 2"/>
          <p:cNvSpPr>
            <a:spLocks noGrp="1"/>
          </p:cNvSpPr>
          <p:nvPr>
            <p:ph idx="1"/>
          </p:nvPr>
        </p:nvSpPr>
        <p:spPr>
          <a:xfrm>
            <a:off x="4799012" y="1648522"/>
            <a:ext cx="6553199" cy="4627756"/>
          </a:xfrm>
        </p:spPr>
        <p:txBody>
          <a:bodyPr>
            <a:noAutofit/>
          </a:bodyPr>
          <a:lstStyle/>
          <a:p>
            <a:r>
              <a:rPr lang="en-US" sz="3200" b="1" baseline="30000" dirty="0"/>
              <a:t>13 </a:t>
            </a:r>
            <a:r>
              <a:rPr lang="en-US" sz="3200" dirty="0"/>
              <a:t>In whom ye also trusted, after that ye heard the word of truth, the gospel of your salvation: in whom also after that ye believed, </a:t>
            </a:r>
            <a:r>
              <a:rPr lang="en-US" sz="3200" dirty="0">
                <a:solidFill>
                  <a:srgbClr val="C00000"/>
                </a:solidFill>
              </a:rPr>
              <a:t>ye were sealed with that holy Spirit of promise,</a:t>
            </a:r>
          </a:p>
          <a:p>
            <a:r>
              <a:rPr lang="en-US" sz="3200" b="1" baseline="30000" dirty="0"/>
              <a:t>14 </a:t>
            </a:r>
            <a:r>
              <a:rPr lang="en-US" sz="3200" dirty="0">
                <a:solidFill>
                  <a:srgbClr val="C00000"/>
                </a:solidFill>
              </a:rPr>
              <a:t>Which is the earnest of our inheritance</a:t>
            </a:r>
            <a:r>
              <a:rPr lang="en-US" sz="3200" dirty="0"/>
              <a:t> until the redemption of the purchased possession, unto the praise of his glory.</a:t>
            </a:r>
          </a:p>
        </p:txBody>
      </p:sp>
      <p:pic>
        <p:nvPicPr>
          <p:cNvPr id="36866" name="Picture 2" descr="Jesus Baptism | eBibleTeacher"/>
          <p:cNvPicPr>
            <a:picLocks noChangeAspect="1" noChangeArrowheads="1"/>
          </p:cNvPicPr>
          <p:nvPr/>
        </p:nvPicPr>
        <p:blipFill rotWithShape="1">
          <a:blip r:embed="rId2">
            <a:extLst>
              <a:ext uri="{28A0092B-C50C-407E-A947-70E740481C1C}">
                <a14:useLocalDpi xmlns:a14="http://schemas.microsoft.com/office/drawing/2010/main" val="0"/>
              </a:ext>
            </a:extLst>
          </a:blip>
          <a:srcRect l="15190" r="15612"/>
          <a:stretch/>
        </p:blipFill>
        <p:spPr bwMode="auto">
          <a:xfrm>
            <a:off x="819010" y="1752600"/>
            <a:ext cx="3827601" cy="41426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7597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6564" y="381000"/>
            <a:ext cx="9278743" cy="4364736"/>
          </a:xfrm>
        </p:spPr>
        <p:txBody>
          <a:bodyPr>
            <a:noAutofit/>
          </a:bodyPr>
          <a:lstStyle/>
          <a:p>
            <a:r>
              <a:rPr lang="en-US" sz="5000" cap="none" dirty="0" smtClean="0"/>
              <a:t>Paul </a:t>
            </a:r>
            <a:r>
              <a:rPr lang="en-US" sz="5000" cap="none" dirty="0"/>
              <a:t>describes a sealing </a:t>
            </a:r>
            <a:r>
              <a:rPr lang="en-US" sz="5000" cap="none" dirty="0" smtClean="0"/>
              <a:t>(baptism) in </a:t>
            </a:r>
            <a:r>
              <a:rPr lang="en-US" sz="5000" cap="none" dirty="0"/>
              <a:t>connection with conversion and reception of the gift of the Holy Spirit. </a:t>
            </a:r>
            <a:r>
              <a:rPr lang="en-US" sz="5000" cap="none" dirty="0"/>
              <a:t>He calls this gift a “deposit” or “down payment” given to all believers as an assurance of the complete redemption and future inheritance they will receive when Jesus comes</a:t>
            </a:r>
            <a:r>
              <a:rPr lang="en-US" sz="5000" cap="none" dirty="0" smtClean="0"/>
              <a:t>.</a:t>
            </a:r>
            <a:endParaRPr lang="en-US" sz="5400" cap="none" dirty="0"/>
          </a:p>
        </p:txBody>
      </p:sp>
      <p:sp>
        <p:nvSpPr>
          <p:cNvPr id="3" name="Text Placeholder 2"/>
          <p:cNvSpPr>
            <a:spLocks noGrp="1"/>
          </p:cNvSpPr>
          <p:nvPr>
            <p:ph type="body" idx="1"/>
          </p:nvPr>
        </p:nvSpPr>
        <p:spPr>
          <a:xfrm>
            <a:off x="2165209" y="5020056"/>
            <a:ext cx="9280097" cy="1685544"/>
          </a:xfrm>
        </p:spPr>
        <p:txBody>
          <a:bodyPr>
            <a:noAutofit/>
          </a:bodyPr>
          <a:lstStyle/>
          <a:p>
            <a:r>
              <a:rPr lang="en-US" sz="3200" dirty="0"/>
              <a:t>Notice how the seal of baptism always seems to be mentioned in connection with abandoning sin and self.  This is the same circumcision of the heart that Deuteronomy mentioned.  </a:t>
            </a:r>
          </a:p>
        </p:txBody>
      </p:sp>
    </p:spTree>
    <p:extLst>
      <p:ext uri="{BB962C8B-B14F-4D97-AF65-F5344CB8AC3E}">
        <p14:creationId xmlns:p14="http://schemas.microsoft.com/office/powerpoint/2010/main" val="1568769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Spiritual Israel's </a:t>
            </a:r>
            <a:r>
              <a:rPr lang="en-US" sz="5400" dirty="0" smtClean="0">
                <a:solidFill>
                  <a:srgbClr val="C00000"/>
                </a:solidFill>
              </a:rPr>
              <a:t>Sign: </a:t>
            </a:r>
            <a:r>
              <a:rPr lang="en-US" sz="5000" dirty="0" smtClean="0">
                <a:solidFill>
                  <a:srgbClr val="C00000"/>
                </a:solidFill>
              </a:rPr>
              <a:t>Ephesians 4:30-32</a:t>
            </a:r>
            <a:endParaRPr lang="en-US" sz="5000" dirty="0">
              <a:solidFill>
                <a:srgbClr val="C00000"/>
              </a:solidFill>
            </a:endParaRPr>
          </a:p>
        </p:txBody>
      </p:sp>
      <p:sp>
        <p:nvSpPr>
          <p:cNvPr id="3" name="Content Placeholder 2"/>
          <p:cNvSpPr>
            <a:spLocks noGrp="1"/>
          </p:cNvSpPr>
          <p:nvPr>
            <p:ph idx="1"/>
          </p:nvPr>
        </p:nvSpPr>
        <p:spPr>
          <a:xfrm>
            <a:off x="4113212" y="1648522"/>
            <a:ext cx="7620000" cy="4627756"/>
          </a:xfrm>
        </p:spPr>
        <p:txBody>
          <a:bodyPr>
            <a:noAutofit/>
          </a:bodyPr>
          <a:lstStyle/>
          <a:p>
            <a:r>
              <a:rPr lang="en-US" sz="3200" b="1" baseline="30000" dirty="0"/>
              <a:t>30 </a:t>
            </a:r>
            <a:r>
              <a:rPr lang="en-US" sz="3200" dirty="0"/>
              <a:t>And grieve not the holy Spirit of God, whereby ye are sealed unto the day of redemption.</a:t>
            </a:r>
          </a:p>
          <a:p>
            <a:r>
              <a:rPr lang="en-US" sz="3200" b="1" baseline="30000" dirty="0"/>
              <a:t>31 </a:t>
            </a:r>
            <a:r>
              <a:rPr lang="en-US" sz="3200" dirty="0"/>
              <a:t>Let all bitterness, and wrath, and anger, and </a:t>
            </a:r>
            <a:r>
              <a:rPr lang="en-US" sz="3200" dirty="0" err="1"/>
              <a:t>clamour</a:t>
            </a:r>
            <a:r>
              <a:rPr lang="en-US" sz="3200" dirty="0"/>
              <a:t>, and evil speaking, be put away from you, with all malice:</a:t>
            </a:r>
          </a:p>
          <a:p>
            <a:r>
              <a:rPr lang="en-US" sz="3200" b="1" baseline="30000" dirty="0"/>
              <a:t>32 </a:t>
            </a:r>
            <a:r>
              <a:rPr lang="en-US" sz="3200" dirty="0"/>
              <a:t>And be ye kind one to another, tenderhearted, forgiving one another, even as God for Christ's sake hath forgiven you.</a:t>
            </a:r>
          </a:p>
        </p:txBody>
      </p:sp>
      <p:pic>
        <p:nvPicPr>
          <p:cNvPr id="37890" name="Picture 2" descr="water dove | Water art, Water baptism, Art"/>
          <p:cNvPicPr>
            <a:picLocks noChangeAspect="1" noChangeArrowheads="1"/>
          </p:cNvPicPr>
          <p:nvPr/>
        </p:nvPicPr>
        <p:blipFill rotWithShape="1">
          <a:blip r:embed="rId2">
            <a:extLst>
              <a:ext uri="{28A0092B-C50C-407E-A947-70E740481C1C}">
                <a14:useLocalDpi xmlns:a14="http://schemas.microsoft.com/office/drawing/2010/main" val="0"/>
              </a:ext>
            </a:extLst>
          </a:blip>
          <a:srcRect l="20930" r="31813"/>
          <a:stretch/>
        </p:blipFill>
        <p:spPr bwMode="auto">
          <a:xfrm>
            <a:off x="760412" y="1905000"/>
            <a:ext cx="3251199"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9335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Israel's Sign:  Genesis 17:14-23</a:t>
            </a:r>
            <a:endParaRPr lang="en-US" dirty="0">
              <a:solidFill>
                <a:srgbClr val="C00000"/>
              </a:solidFill>
            </a:endParaRPr>
          </a:p>
        </p:txBody>
      </p:sp>
      <p:sp>
        <p:nvSpPr>
          <p:cNvPr id="3" name="Content Placeholder 2"/>
          <p:cNvSpPr>
            <a:spLocks noGrp="1"/>
          </p:cNvSpPr>
          <p:nvPr>
            <p:ph idx="1"/>
          </p:nvPr>
        </p:nvSpPr>
        <p:spPr>
          <a:xfrm>
            <a:off x="1293813" y="1676400"/>
            <a:ext cx="5943599" cy="4495800"/>
          </a:xfrm>
        </p:spPr>
        <p:txBody>
          <a:bodyPr>
            <a:noAutofit/>
          </a:bodyPr>
          <a:lstStyle/>
          <a:p>
            <a:r>
              <a:rPr lang="en-US" sz="3200" b="1" baseline="30000" dirty="0"/>
              <a:t>14 </a:t>
            </a:r>
            <a:r>
              <a:rPr lang="en-US" sz="3200" dirty="0"/>
              <a:t>And the uncircumcised man child whose flesh of his foreskin is not circumcised, that soul shall be cut off from his people; he hath broken my covenant.</a:t>
            </a:r>
          </a:p>
          <a:p>
            <a:r>
              <a:rPr lang="en-US" sz="3200" b="1" baseline="30000" dirty="0"/>
              <a:t>15 </a:t>
            </a:r>
            <a:r>
              <a:rPr lang="en-US" sz="3200" dirty="0"/>
              <a:t>And God said unto Abraham, As for Sarai thy wife, thou shalt not call her name Sarai, but Sarah shall her name be.</a:t>
            </a:r>
          </a:p>
        </p:txBody>
      </p:sp>
      <p:pic>
        <p:nvPicPr>
          <p:cNvPr id="1026" name="Picture 2" descr="Genesis 15: When God Cut a Deal - The Wandering Shephe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676400"/>
            <a:ext cx="4327842" cy="46221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9277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Spiritual Israel's </a:t>
            </a:r>
            <a:r>
              <a:rPr lang="en-US" sz="5400" dirty="0" smtClean="0">
                <a:solidFill>
                  <a:srgbClr val="C00000"/>
                </a:solidFill>
              </a:rPr>
              <a:t>Sign: </a:t>
            </a:r>
            <a:r>
              <a:rPr lang="en-US" sz="5000" dirty="0" smtClean="0">
                <a:solidFill>
                  <a:srgbClr val="C00000"/>
                </a:solidFill>
              </a:rPr>
              <a:t>2 Timothy 2:19</a:t>
            </a:r>
            <a:endParaRPr lang="en-US" sz="5000" dirty="0">
              <a:solidFill>
                <a:srgbClr val="C00000"/>
              </a:solidFill>
            </a:endParaRPr>
          </a:p>
        </p:txBody>
      </p:sp>
      <p:sp>
        <p:nvSpPr>
          <p:cNvPr id="3" name="Content Placeholder 2"/>
          <p:cNvSpPr>
            <a:spLocks noGrp="1"/>
          </p:cNvSpPr>
          <p:nvPr>
            <p:ph idx="1"/>
          </p:nvPr>
        </p:nvSpPr>
        <p:spPr>
          <a:xfrm>
            <a:off x="7012466" y="1646463"/>
            <a:ext cx="4191000" cy="4627756"/>
          </a:xfrm>
        </p:spPr>
        <p:txBody>
          <a:bodyPr>
            <a:noAutofit/>
          </a:bodyPr>
          <a:lstStyle/>
          <a:p>
            <a:r>
              <a:rPr lang="en-US" sz="3200" b="1" baseline="30000" dirty="0"/>
              <a:t>19 </a:t>
            </a:r>
            <a:r>
              <a:rPr lang="en-US" sz="3200" dirty="0"/>
              <a:t>Nevertheless the foundation of God </a:t>
            </a:r>
            <a:r>
              <a:rPr lang="en-US" sz="3200" dirty="0" err="1"/>
              <a:t>standeth</a:t>
            </a:r>
            <a:r>
              <a:rPr lang="en-US" sz="3200" dirty="0"/>
              <a:t> sure, having this seal, The Lord </a:t>
            </a:r>
            <a:r>
              <a:rPr lang="en-US" sz="3200" dirty="0" err="1"/>
              <a:t>knoweth</a:t>
            </a:r>
            <a:r>
              <a:rPr lang="en-US" sz="3200" dirty="0"/>
              <a:t> them that are his. And, let every one that </a:t>
            </a:r>
            <a:r>
              <a:rPr lang="en-US" sz="3200" dirty="0" err="1"/>
              <a:t>nameth</a:t>
            </a:r>
            <a:r>
              <a:rPr lang="en-US" sz="3200" dirty="0"/>
              <a:t> the name of Christ depart from iniquity.</a:t>
            </a:r>
          </a:p>
        </p:txBody>
      </p:sp>
      <p:pic>
        <p:nvPicPr>
          <p:cNvPr id="39938" name="Picture 2" descr="The Pointe: Water Baptis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2812" y="1646463"/>
            <a:ext cx="5971720" cy="3687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8112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3400" dirty="0"/>
              <a:t>We're called in Jesus to good </a:t>
            </a:r>
            <a:r>
              <a:rPr lang="en-US" sz="3400" dirty="0" smtClean="0"/>
              <a:t>works.  We're </a:t>
            </a:r>
            <a:r>
              <a:rPr lang="en-US" sz="3400" dirty="0"/>
              <a:t>not saved by our works, but we're called to live in harmony with God's loving principles. </a:t>
            </a:r>
            <a:r>
              <a:rPr lang="en-US" sz="3400" dirty="0" smtClean="0"/>
              <a:t>It's </a:t>
            </a:r>
            <a:r>
              <a:rPr lang="en-US" sz="3400" dirty="0"/>
              <a:t>true, the law points to our need for a Savior</a:t>
            </a:r>
            <a:r>
              <a:rPr lang="en-US" sz="3400" dirty="0" smtClean="0"/>
              <a:t>. </a:t>
            </a:r>
            <a:r>
              <a:rPr lang="en-US" sz="3400" dirty="0">
                <a:solidFill>
                  <a:srgbClr val="C00000"/>
                </a:solidFill>
              </a:rPr>
              <a:t>The law drives us to Jesus. </a:t>
            </a:r>
            <a:r>
              <a:rPr lang="en-US" sz="3400" dirty="0"/>
              <a:t>But once we're there, the law has not ceased. </a:t>
            </a:r>
            <a:r>
              <a:rPr lang="en-US" sz="3400" dirty="0"/>
              <a:t>It has another important purpose and that is revealing God's character. </a:t>
            </a:r>
          </a:p>
        </p:txBody>
      </p:sp>
      <p:sp>
        <p:nvSpPr>
          <p:cNvPr id="3" name="Subtitle 2"/>
          <p:cNvSpPr>
            <a:spLocks noGrp="1"/>
          </p:cNvSpPr>
          <p:nvPr>
            <p:ph type="subTitle" idx="1"/>
          </p:nvPr>
        </p:nvSpPr>
        <p:spPr>
          <a:xfrm>
            <a:off x="1069569" y="4389120"/>
            <a:ext cx="8911043" cy="2087880"/>
          </a:xfrm>
        </p:spPr>
        <p:txBody>
          <a:bodyPr>
            <a:noAutofit/>
          </a:bodyPr>
          <a:lstStyle/>
          <a:p>
            <a:r>
              <a:rPr lang="en-US" sz="2800" dirty="0" smtClean="0"/>
              <a:t>We see </a:t>
            </a:r>
            <a:r>
              <a:rPr lang="en-US" sz="2800" dirty="0"/>
              <a:t>God's loving </a:t>
            </a:r>
            <a:r>
              <a:rPr lang="en-US" sz="2800" dirty="0" smtClean="0"/>
              <a:t>character in His law. </a:t>
            </a:r>
            <a:r>
              <a:rPr lang="en-US" sz="2800" dirty="0">
                <a:solidFill>
                  <a:srgbClr val="C00000"/>
                </a:solidFill>
              </a:rPr>
              <a:t>We see what it looks like to love God with all our heart, mind, and soul, and to love our neighbor as ourselves</a:t>
            </a:r>
            <a:r>
              <a:rPr lang="en-US" sz="2800" dirty="0" smtClean="0">
                <a:solidFill>
                  <a:srgbClr val="C00000"/>
                </a:solidFill>
              </a:rPr>
              <a:t>. </a:t>
            </a:r>
            <a:r>
              <a:rPr lang="en-US" sz="2800" dirty="0"/>
              <a:t>And so it should come as no surprise as we're looking at this </a:t>
            </a:r>
            <a:r>
              <a:rPr lang="en-US" sz="2800" dirty="0" smtClean="0"/>
              <a:t>topic, God’s seal, from </a:t>
            </a:r>
            <a:r>
              <a:rPr lang="en-US" sz="2800" dirty="0"/>
              <a:t>this </a:t>
            </a:r>
            <a:r>
              <a:rPr lang="en-US" sz="2800" dirty="0" smtClean="0"/>
              <a:t>perspective!  </a:t>
            </a:r>
            <a:endParaRPr lang="en-US" sz="2400" dirty="0"/>
          </a:p>
        </p:txBody>
      </p:sp>
    </p:spTree>
    <p:extLst>
      <p:ext uri="{BB962C8B-B14F-4D97-AF65-F5344CB8AC3E}">
        <p14:creationId xmlns:p14="http://schemas.microsoft.com/office/powerpoint/2010/main" val="3110489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6564" y="685800"/>
            <a:ext cx="9278743" cy="4059936"/>
          </a:xfrm>
        </p:spPr>
        <p:txBody>
          <a:bodyPr>
            <a:noAutofit/>
          </a:bodyPr>
          <a:lstStyle/>
          <a:p>
            <a:r>
              <a:rPr lang="en-US" sz="4800" b="1" dirty="0"/>
              <a:t>The seal of God is a sign of God’s ownership and protection of His people</a:t>
            </a:r>
            <a:r>
              <a:rPr lang="en-US" sz="4800" b="1" dirty="0" smtClean="0"/>
              <a:t>.  </a:t>
            </a:r>
            <a:r>
              <a:rPr lang="en-US" sz="4400" b="1" dirty="0" smtClean="0"/>
              <a:t/>
            </a:r>
            <a:br>
              <a:rPr lang="en-US" sz="4400" b="1" dirty="0" smtClean="0"/>
            </a:br>
            <a:r>
              <a:rPr lang="en-US" sz="4400" b="1" dirty="0" smtClean="0"/>
              <a:t>It recognizes that they have chosen HIM above all else.  </a:t>
            </a:r>
            <a:endParaRPr lang="en-US" sz="4800" cap="none" dirty="0"/>
          </a:p>
        </p:txBody>
      </p:sp>
      <p:sp>
        <p:nvSpPr>
          <p:cNvPr id="3" name="Text Placeholder 2"/>
          <p:cNvSpPr>
            <a:spLocks noGrp="1"/>
          </p:cNvSpPr>
          <p:nvPr>
            <p:ph type="body" idx="1"/>
          </p:nvPr>
        </p:nvSpPr>
        <p:spPr>
          <a:xfrm>
            <a:off x="2165210" y="5020056"/>
            <a:ext cx="8272602" cy="1685544"/>
          </a:xfrm>
        </p:spPr>
        <p:txBody>
          <a:bodyPr>
            <a:noAutofit/>
          </a:bodyPr>
          <a:lstStyle/>
          <a:p>
            <a:r>
              <a:rPr lang="en-US" sz="3200" dirty="0"/>
              <a:t>The book of Revelation pictures another sealing just prior to the second advent</a:t>
            </a:r>
            <a:r>
              <a:rPr lang="en-US" sz="3200" dirty="0" smtClean="0"/>
              <a:t>.  It is contrasted to a mark placed on certain people in that same timeframe.  </a:t>
            </a:r>
            <a:endParaRPr lang="en-US" sz="3200" b="1" dirty="0"/>
          </a:p>
        </p:txBody>
      </p:sp>
    </p:spTree>
    <p:extLst>
      <p:ext uri="{BB962C8B-B14F-4D97-AF65-F5344CB8AC3E}">
        <p14:creationId xmlns:p14="http://schemas.microsoft.com/office/powerpoint/2010/main" val="1152740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The Seal of God</a:t>
            </a:r>
            <a:r>
              <a:rPr lang="en-US" sz="5400" dirty="0" smtClean="0">
                <a:solidFill>
                  <a:srgbClr val="C00000"/>
                </a:solidFill>
              </a:rPr>
              <a:t>: </a:t>
            </a:r>
            <a:r>
              <a:rPr lang="en-US" sz="5000" dirty="0" smtClean="0">
                <a:solidFill>
                  <a:srgbClr val="C00000"/>
                </a:solidFill>
              </a:rPr>
              <a:t>Revelation 13:11-14:5 </a:t>
            </a:r>
            <a:endParaRPr lang="en-US" sz="5000" dirty="0">
              <a:solidFill>
                <a:srgbClr val="C00000"/>
              </a:solidFill>
            </a:endParaRPr>
          </a:p>
        </p:txBody>
      </p:sp>
      <p:sp>
        <p:nvSpPr>
          <p:cNvPr id="3" name="Content Placeholder 2"/>
          <p:cNvSpPr>
            <a:spLocks noGrp="1"/>
          </p:cNvSpPr>
          <p:nvPr>
            <p:ph idx="1"/>
          </p:nvPr>
        </p:nvSpPr>
        <p:spPr>
          <a:xfrm>
            <a:off x="7466012" y="1646463"/>
            <a:ext cx="3276600" cy="4627756"/>
          </a:xfrm>
        </p:spPr>
        <p:txBody>
          <a:bodyPr>
            <a:noAutofit/>
          </a:bodyPr>
          <a:lstStyle/>
          <a:p>
            <a:r>
              <a:rPr lang="en-US" sz="3200" b="1" baseline="30000" dirty="0"/>
              <a:t>11 </a:t>
            </a:r>
            <a:r>
              <a:rPr lang="en-US" sz="3200" dirty="0"/>
              <a:t>And I beheld another beast coming up out of the earth; and he had two horns like a lamb, and he </a:t>
            </a:r>
            <a:r>
              <a:rPr lang="en-US" sz="3200" dirty="0" err="1"/>
              <a:t>spake</a:t>
            </a:r>
            <a:r>
              <a:rPr lang="en-US" sz="3200" dirty="0"/>
              <a:t> as a dragon</a:t>
            </a:r>
            <a:r>
              <a:rPr lang="en-US" sz="3200" dirty="0" smtClean="0"/>
              <a:t>.</a:t>
            </a:r>
            <a:endParaRPr lang="en-US" sz="3200" dirty="0"/>
          </a:p>
        </p:txBody>
      </p:sp>
      <p:pic>
        <p:nvPicPr>
          <p:cNvPr id="40962" name="Picture 2" descr="The Last Crisis: Signs of the Image to the Bea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7001" y="1371600"/>
            <a:ext cx="6099654" cy="4568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7949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The Seal of God</a:t>
            </a:r>
            <a:r>
              <a:rPr lang="en-US" sz="5400" dirty="0" smtClean="0">
                <a:solidFill>
                  <a:srgbClr val="C00000"/>
                </a:solidFill>
              </a:rPr>
              <a:t>: </a:t>
            </a:r>
            <a:r>
              <a:rPr lang="en-US" sz="5000" dirty="0" smtClean="0">
                <a:solidFill>
                  <a:srgbClr val="C00000"/>
                </a:solidFill>
              </a:rPr>
              <a:t>Revelation 13:12-14:5 </a:t>
            </a:r>
            <a:endParaRPr lang="en-US" sz="5000" dirty="0">
              <a:solidFill>
                <a:srgbClr val="C00000"/>
              </a:solidFill>
            </a:endParaRPr>
          </a:p>
        </p:txBody>
      </p:sp>
      <p:sp>
        <p:nvSpPr>
          <p:cNvPr id="3" name="Content Placeholder 2"/>
          <p:cNvSpPr>
            <a:spLocks noGrp="1"/>
          </p:cNvSpPr>
          <p:nvPr>
            <p:ph idx="1"/>
          </p:nvPr>
        </p:nvSpPr>
        <p:spPr>
          <a:xfrm>
            <a:off x="7012466" y="1646463"/>
            <a:ext cx="4191000" cy="4627756"/>
          </a:xfrm>
        </p:spPr>
        <p:txBody>
          <a:bodyPr>
            <a:noAutofit/>
          </a:bodyPr>
          <a:lstStyle/>
          <a:p>
            <a:r>
              <a:rPr lang="en-US" sz="3200" b="1" baseline="30000" dirty="0"/>
              <a:t>12 </a:t>
            </a:r>
            <a:r>
              <a:rPr lang="en-US" sz="3200" dirty="0"/>
              <a:t>And he </a:t>
            </a:r>
            <a:r>
              <a:rPr lang="en-US" sz="3200" dirty="0" err="1"/>
              <a:t>exerciseth</a:t>
            </a:r>
            <a:r>
              <a:rPr lang="en-US" sz="3200" dirty="0"/>
              <a:t> all the power of the first beast before him, and </a:t>
            </a:r>
            <a:r>
              <a:rPr lang="en-US" sz="3200" dirty="0" err="1"/>
              <a:t>causeth</a:t>
            </a:r>
            <a:r>
              <a:rPr lang="en-US" sz="3200" dirty="0"/>
              <a:t> the earth and them which dwell therein to worship the first beast, whose deadly wound was healed.</a:t>
            </a:r>
          </a:p>
        </p:txBody>
      </p:sp>
      <p:pic>
        <p:nvPicPr>
          <p:cNvPr id="41986" name="Picture 2" descr="Sunday: Deadly Wound Healed | Sabbath School Net"/>
          <p:cNvPicPr>
            <a:picLocks noChangeAspect="1" noChangeArrowheads="1"/>
          </p:cNvPicPr>
          <p:nvPr/>
        </p:nvPicPr>
        <p:blipFill rotWithShape="1">
          <a:blip r:embed="rId2">
            <a:extLst>
              <a:ext uri="{28A0092B-C50C-407E-A947-70E740481C1C}">
                <a14:useLocalDpi xmlns:a14="http://schemas.microsoft.com/office/drawing/2010/main" val="0"/>
              </a:ext>
            </a:extLst>
          </a:blip>
          <a:srcRect b="7221"/>
          <a:stretch/>
        </p:blipFill>
        <p:spPr bwMode="auto">
          <a:xfrm>
            <a:off x="1293812" y="1646463"/>
            <a:ext cx="5627916" cy="3916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4250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The Seal of God</a:t>
            </a:r>
            <a:r>
              <a:rPr lang="en-US" sz="5400" dirty="0" smtClean="0">
                <a:solidFill>
                  <a:srgbClr val="C00000"/>
                </a:solidFill>
              </a:rPr>
              <a:t>: </a:t>
            </a:r>
            <a:r>
              <a:rPr lang="en-US" sz="5000" dirty="0" smtClean="0">
                <a:solidFill>
                  <a:srgbClr val="C00000"/>
                </a:solidFill>
              </a:rPr>
              <a:t>Revelation 13:13-14:5 </a:t>
            </a:r>
            <a:endParaRPr lang="en-US" sz="5000" dirty="0">
              <a:solidFill>
                <a:srgbClr val="C00000"/>
              </a:solidFill>
            </a:endParaRPr>
          </a:p>
        </p:txBody>
      </p:sp>
      <p:sp>
        <p:nvSpPr>
          <p:cNvPr id="3" name="Content Placeholder 2"/>
          <p:cNvSpPr>
            <a:spLocks noGrp="1"/>
          </p:cNvSpPr>
          <p:nvPr>
            <p:ph idx="1"/>
          </p:nvPr>
        </p:nvSpPr>
        <p:spPr>
          <a:xfrm>
            <a:off x="7012466" y="1646463"/>
            <a:ext cx="3577746" cy="4627756"/>
          </a:xfrm>
        </p:spPr>
        <p:txBody>
          <a:bodyPr>
            <a:noAutofit/>
          </a:bodyPr>
          <a:lstStyle/>
          <a:p>
            <a:r>
              <a:rPr lang="en-US" sz="3200" b="1" baseline="30000" dirty="0"/>
              <a:t>13 </a:t>
            </a:r>
            <a:r>
              <a:rPr lang="en-US" sz="3200" dirty="0"/>
              <a:t>And he doeth great wonders, so that he </a:t>
            </a:r>
            <a:r>
              <a:rPr lang="en-US" sz="3200" dirty="0" err="1"/>
              <a:t>maketh</a:t>
            </a:r>
            <a:r>
              <a:rPr lang="en-US" sz="3200" dirty="0"/>
              <a:t> fire come down from heaven on the earth in the sight of men</a:t>
            </a:r>
            <a:r>
              <a:rPr lang="en-US" sz="3200" dirty="0" smtClean="0"/>
              <a:t>,</a:t>
            </a:r>
            <a:endParaRPr lang="en-US" sz="3200" dirty="0"/>
          </a:p>
        </p:txBody>
      </p:sp>
      <p:pic>
        <p:nvPicPr>
          <p:cNvPr id="43012" name="Picture 4" descr="End Times Blog: Steven's Amazing Adventures, and the Future of th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0011" y="1646463"/>
            <a:ext cx="4923641" cy="3687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1475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The Seal of God</a:t>
            </a:r>
            <a:r>
              <a:rPr lang="en-US" sz="5400" dirty="0" smtClean="0">
                <a:solidFill>
                  <a:srgbClr val="C00000"/>
                </a:solidFill>
              </a:rPr>
              <a:t>: </a:t>
            </a:r>
            <a:r>
              <a:rPr lang="en-US" sz="5000" dirty="0" smtClean="0">
                <a:solidFill>
                  <a:srgbClr val="C00000"/>
                </a:solidFill>
              </a:rPr>
              <a:t>Revelation 13:14-14:5 </a:t>
            </a:r>
            <a:endParaRPr lang="en-US" sz="5000" dirty="0">
              <a:solidFill>
                <a:srgbClr val="C00000"/>
              </a:solidFill>
            </a:endParaRPr>
          </a:p>
        </p:txBody>
      </p:sp>
      <p:sp>
        <p:nvSpPr>
          <p:cNvPr id="3" name="Content Placeholder 2"/>
          <p:cNvSpPr>
            <a:spLocks noGrp="1"/>
          </p:cNvSpPr>
          <p:nvPr>
            <p:ph idx="1"/>
          </p:nvPr>
        </p:nvSpPr>
        <p:spPr>
          <a:xfrm>
            <a:off x="5408612" y="1646463"/>
            <a:ext cx="5943600" cy="4627756"/>
          </a:xfrm>
        </p:spPr>
        <p:txBody>
          <a:bodyPr>
            <a:noAutofit/>
          </a:bodyPr>
          <a:lstStyle/>
          <a:p>
            <a:r>
              <a:rPr lang="en-US" sz="3200" b="1" baseline="30000" dirty="0"/>
              <a:t>14 </a:t>
            </a:r>
            <a:r>
              <a:rPr lang="en-US" sz="3200" dirty="0"/>
              <a:t>And </a:t>
            </a:r>
            <a:r>
              <a:rPr lang="en-US" sz="3200" dirty="0" err="1"/>
              <a:t>deceiveth</a:t>
            </a:r>
            <a:r>
              <a:rPr lang="en-US" sz="3200" dirty="0"/>
              <a:t> them that dwell on the earth by the means of those miracles which he had power to do in the sight of the beast; saying to them that dwell on the earth, that they should make an image to the beast, which had the wound by a sword, and did live.</a:t>
            </a:r>
          </a:p>
        </p:txBody>
      </p:sp>
      <p:pic>
        <p:nvPicPr>
          <p:cNvPr id="44034" name="Picture 2" descr="Catechism + Apologetics = TRUTH: A non-Catholic admits 666 [Anti-Christ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608" y="1981200"/>
            <a:ext cx="4775604" cy="37568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4069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The Seal of God</a:t>
            </a:r>
            <a:r>
              <a:rPr lang="en-US" sz="5400" dirty="0" smtClean="0">
                <a:solidFill>
                  <a:srgbClr val="C00000"/>
                </a:solidFill>
              </a:rPr>
              <a:t>: </a:t>
            </a:r>
            <a:r>
              <a:rPr lang="en-US" sz="5000" dirty="0" smtClean="0">
                <a:solidFill>
                  <a:srgbClr val="C00000"/>
                </a:solidFill>
              </a:rPr>
              <a:t>Revelation 13:15-14:5 </a:t>
            </a:r>
            <a:endParaRPr lang="en-US" sz="5000" dirty="0">
              <a:solidFill>
                <a:srgbClr val="C00000"/>
              </a:solidFill>
            </a:endParaRPr>
          </a:p>
        </p:txBody>
      </p:sp>
      <p:sp>
        <p:nvSpPr>
          <p:cNvPr id="3" name="Content Placeholder 2"/>
          <p:cNvSpPr>
            <a:spLocks noGrp="1"/>
          </p:cNvSpPr>
          <p:nvPr>
            <p:ph idx="1"/>
          </p:nvPr>
        </p:nvSpPr>
        <p:spPr>
          <a:xfrm>
            <a:off x="6551612" y="1646463"/>
            <a:ext cx="4800600" cy="4627756"/>
          </a:xfrm>
        </p:spPr>
        <p:txBody>
          <a:bodyPr>
            <a:noAutofit/>
          </a:bodyPr>
          <a:lstStyle/>
          <a:p>
            <a:r>
              <a:rPr lang="en-US" sz="3200" b="1" baseline="30000" dirty="0"/>
              <a:t>15 </a:t>
            </a:r>
            <a:r>
              <a:rPr lang="en-US" sz="3200" dirty="0"/>
              <a:t>And he had power to give life unto the image of the beast, that the image of the beast should both speak, and cause that as many as would not worship the image of the beast should be killed.</a:t>
            </a:r>
          </a:p>
        </p:txBody>
      </p:sp>
      <p:pic>
        <p:nvPicPr>
          <p:cNvPr id="45058" name="Picture 2" descr="What Is the Mark of the Beast? | Zondervan Academi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774" y="1632608"/>
            <a:ext cx="5697614" cy="42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2411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The Seal of God</a:t>
            </a:r>
            <a:r>
              <a:rPr lang="en-US" sz="5400" dirty="0" smtClean="0">
                <a:solidFill>
                  <a:srgbClr val="C00000"/>
                </a:solidFill>
              </a:rPr>
              <a:t>: </a:t>
            </a:r>
            <a:r>
              <a:rPr lang="en-US" sz="5000" dirty="0" smtClean="0">
                <a:solidFill>
                  <a:srgbClr val="C00000"/>
                </a:solidFill>
              </a:rPr>
              <a:t>Revelation 13:16-14:5 </a:t>
            </a:r>
            <a:endParaRPr lang="en-US" sz="5000" dirty="0">
              <a:solidFill>
                <a:srgbClr val="C00000"/>
              </a:solidFill>
            </a:endParaRPr>
          </a:p>
        </p:txBody>
      </p:sp>
      <p:sp>
        <p:nvSpPr>
          <p:cNvPr id="3" name="Content Placeholder 2"/>
          <p:cNvSpPr>
            <a:spLocks noGrp="1"/>
          </p:cNvSpPr>
          <p:nvPr>
            <p:ph idx="1"/>
          </p:nvPr>
        </p:nvSpPr>
        <p:spPr>
          <a:xfrm>
            <a:off x="5561012" y="1646463"/>
            <a:ext cx="5791200" cy="4627756"/>
          </a:xfrm>
        </p:spPr>
        <p:txBody>
          <a:bodyPr>
            <a:noAutofit/>
          </a:bodyPr>
          <a:lstStyle/>
          <a:p>
            <a:r>
              <a:rPr lang="en-US" sz="3200" b="1" baseline="30000" dirty="0"/>
              <a:t>16 </a:t>
            </a:r>
            <a:r>
              <a:rPr lang="en-US" sz="3200" dirty="0"/>
              <a:t>And he </a:t>
            </a:r>
            <a:r>
              <a:rPr lang="en-US" sz="3200" dirty="0" err="1"/>
              <a:t>causeth</a:t>
            </a:r>
            <a:r>
              <a:rPr lang="en-US" sz="3200" dirty="0"/>
              <a:t> all, both small and great, rich and poor, free and bond, to receive a mark in their right hand, or in their foreheads:</a:t>
            </a:r>
          </a:p>
          <a:p>
            <a:r>
              <a:rPr lang="en-US" sz="3200" b="1" baseline="30000" dirty="0"/>
              <a:t>17 </a:t>
            </a:r>
            <a:r>
              <a:rPr lang="en-US" sz="3200" dirty="0"/>
              <a:t>And that no man might buy or sell, save he that had the mark, or the name of the beast, or the number of his name.</a:t>
            </a:r>
          </a:p>
        </p:txBody>
      </p:sp>
      <p:pic>
        <p:nvPicPr>
          <p:cNvPr id="46082" name="Picture 2" descr="Bible Prophecy : The False Prophet &amp; The Mark Of The Bea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9938" y="2057400"/>
            <a:ext cx="4514850" cy="3009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6118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The Seal of God</a:t>
            </a:r>
            <a:r>
              <a:rPr lang="en-US" sz="5400" dirty="0" smtClean="0">
                <a:solidFill>
                  <a:srgbClr val="C00000"/>
                </a:solidFill>
              </a:rPr>
              <a:t>: </a:t>
            </a:r>
            <a:r>
              <a:rPr lang="en-US" sz="5000" dirty="0" smtClean="0">
                <a:solidFill>
                  <a:srgbClr val="C00000"/>
                </a:solidFill>
              </a:rPr>
              <a:t>Revelation 13:18-14:5 </a:t>
            </a:r>
            <a:endParaRPr lang="en-US" sz="5000" dirty="0">
              <a:solidFill>
                <a:srgbClr val="C00000"/>
              </a:solidFill>
            </a:endParaRPr>
          </a:p>
        </p:txBody>
      </p:sp>
      <p:sp>
        <p:nvSpPr>
          <p:cNvPr id="3" name="Content Placeholder 2"/>
          <p:cNvSpPr>
            <a:spLocks noGrp="1"/>
          </p:cNvSpPr>
          <p:nvPr>
            <p:ph idx="1"/>
          </p:nvPr>
        </p:nvSpPr>
        <p:spPr>
          <a:xfrm>
            <a:off x="6399212" y="1646463"/>
            <a:ext cx="4953000" cy="4627756"/>
          </a:xfrm>
        </p:spPr>
        <p:txBody>
          <a:bodyPr>
            <a:noAutofit/>
          </a:bodyPr>
          <a:lstStyle/>
          <a:p>
            <a:r>
              <a:rPr lang="en-US" sz="3200" b="1" baseline="30000" dirty="0"/>
              <a:t>18 </a:t>
            </a:r>
            <a:r>
              <a:rPr lang="en-US" sz="3200" dirty="0"/>
              <a:t>Here is wisdom. Let him that hath understanding count the number of the beast: for it is the number of a man; and his number is Six hundred threescore and six.</a:t>
            </a:r>
          </a:p>
        </p:txBody>
      </p:sp>
      <p:pic>
        <p:nvPicPr>
          <p:cNvPr id="47106" name="Picture 2" descr="96. The name and number of the beast: the mark of the beast ..."/>
          <p:cNvPicPr>
            <a:picLocks noChangeAspect="1" noChangeArrowheads="1"/>
          </p:cNvPicPr>
          <p:nvPr/>
        </p:nvPicPr>
        <p:blipFill rotWithShape="1">
          <a:blip r:embed="rId2">
            <a:extLst>
              <a:ext uri="{28A0092B-C50C-407E-A947-70E740481C1C}">
                <a14:useLocalDpi xmlns:a14="http://schemas.microsoft.com/office/drawing/2010/main" val="0"/>
              </a:ext>
            </a:extLst>
          </a:blip>
          <a:srcRect l="13502" t="20253" r="8861" b="10549"/>
          <a:stretch/>
        </p:blipFill>
        <p:spPr bwMode="auto">
          <a:xfrm>
            <a:off x="1065212" y="1646463"/>
            <a:ext cx="5181600" cy="4618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9859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Israel's Sign:  Genesis 17:16-23</a:t>
            </a:r>
            <a:endParaRPr lang="en-US" dirty="0">
              <a:solidFill>
                <a:srgbClr val="C00000"/>
              </a:solidFill>
            </a:endParaRPr>
          </a:p>
        </p:txBody>
      </p:sp>
      <p:sp>
        <p:nvSpPr>
          <p:cNvPr id="3" name="Content Placeholder 2"/>
          <p:cNvSpPr>
            <a:spLocks noGrp="1"/>
          </p:cNvSpPr>
          <p:nvPr>
            <p:ph idx="1"/>
          </p:nvPr>
        </p:nvSpPr>
        <p:spPr>
          <a:xfrm>
            <a:off x="1293813" y="1676400"/>
            <a:ext cx="4190999" cy="4495800"/>
          </a:xfrm>
        </p:spPr>
        <p:txBody>
          <a:bodyPr>
            <a:noAutofit/>
          </a:bodyPr>
          <a:lstStyle/>
          <a:p>
            <a:r>
              <a:rPr lang="en-US" sz="3200" b="1" baseline="30000" dirty="0"/>
              <a:t>16 </a:t>
            </a:r>
            <a:r>
              <a:rPr lang="en-US" sz="3200" dirty="0"/>
              <a:t>And I will bless her, and give thee a son also of her: yea, I will bless her, and she shall be a mother of nations; kings of people shall be of her</a:t>
            </a:r>
            <a:r>
              <a:rPr lang="en-US" sz="3200" dirty="0" smtClean="0"/>
              <a:t>.</a:t>
            </a:r>
            <a:endParaRPr lang="en-US" sz="3200" dirty="0"/>
          </a:p>
        </p:txBody>
      </p:sp>
      <p:pic>
        <p:nvPicPr>
          <p:cNvPr id="2052" name="Picture 4" descr="Abraham Laughed | Musings on Science and Theo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9022" y="1709790"/>
            <a:ext cx="5567990" cy="4510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3485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The Seal of God</a:t>
            </a:r>
            <a:r>
              <a:rPr lang="en-US" sz="5400" dirty="0" smtClean="0">
                <a:solidFill>
                  <a:srgbClr val="C00000"/>
                </a:solidFill>
              </a:rPr>
              <a:t>: </a:t>
            </a:r>
            <a:r>
              <a:rPr lang="en-US" sz="5000" dirty="0" smtClean="0">
                <a:solidFill>
                  <a:srgbClr val="C00000"/>
                </a:solidFill>
              </a:rPr>
              <a:t>Revelation 14:1-5 </a:t>
            </a:r>
            <a:endParaRPr lang="en-US" sz="5000" dirty="0">
              <a:solidFill>
                <a:srgbClr val="C00000"/>
              </a:solidFill>
            </a:endParaRPr>
          </a:p>
        </p:txBody>
      </p:sp>
      <p:sp>
        <p:nvSpPr>
          <p:cNvPr id="3" name="Content Placeholder 2"/>
          <p:cNvSpPr>
            <a:spLocks noGrp="1"/>
          </p:cNvSpPr>
          <p:nvPr>
            <p:ph idx="1"/>
          </p:nvPr>
        </p:nvSpPr>
        <p:spPr>
          <a:xfrm>
            <a:off x="5865812" y="1646463"/>
            <a:ext cx="5486400" cy="4627756"/>
          </a:xfrm>
        </p:spPr>
        <p:txBody>
          <a:bodyPr>
            <a:noAutofit/>
          </a:bodyPr>
          <a:lstStyle/>
          <a:p>
            <a:r>
              <a:rPr lang="en-US" sz="3200" b="1" dirty="0"/>
              <a:t>14 </a:t>
            </a:r>
            <a:r>
              <a:rPr lang="en-US" sz="3200" dirty="0"/>
              <a:t>And I looked, and, lo, a Lamb stood on the mount Sion, and with him an hundred forty and four thousand, having his Father's name written in their foreheads.</a:t>
            </a:r>
          </a:p>
        </p:txBody>
      </p:sp>
      <p:pic>
        <p:nvPicPr>
          <p:cNvPr id="48130" name="Picture 2" descr="Who will have the the seal of God on their foreheads? — Revelation 9: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9569" y="1646463"/>
            <a:ext cx="4491443" cy="4491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6673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The Seal of God</a:t>
            </a:r>
            <a:r>
              <a:rPr lang="en-US" sz="5400" dirty="0" smtClean="0">
                <a:solidFill>
                  <a:srgbClr val="C00000"/>
                </a:solidFill>
              </a:rPr>
              <a:t>: </a:t>
            </a:r>
            <a:r>
              <a:rPr lang="en-US" sz="5000" dirty="0" smtClean="0">
                <a:solidFill>
                  <a:srgbClr val="C00000"/>
                </a:solidFill>
              </a:rPr>
              <a:t>Revelation 14:2-5 </a:t>
            </a:r>
            <a:endParaRPr lang="en-US" sz="5000" dirty="0">
              <a:solidFill>
                <a:srgbClr val="C00000"/>
              </a:solidFill>
            </a:endParaRPr>
          </a:p>
        </p:txBody>
      </p:sp>
      <p:sp>
        <p:nvSpPr>
          <p:cNvPr id="3" name="Content Placeholder 2"/>
          <p:cNvSpPr>
            <a:spLocks noGrp="1"/>
          </p:cNvSpPr>
          <p:nvPr>
            <p:ph idx="1"/>
          </p:nvPr>
        </p:nvSpPr>
        <p:spPr>
          <a:xfrm>
            <a:off x="6852586" y="1646463"/>
            <a:ext cx="4499626" cy="4627756"/>
          </a:xfrm>
        </p:spPr>
        <p:txBody>
          <a:bodyPr>
            <a:noAutofit/>
          </a:bodyPr>
          <a:lstStyle/>
          <a:p>
            <a:r>
              <a:rPr lang="en-US" sz="3200" b="1" baseline="30000" dirty="0"/>
              <a:t>2 </a:t>
            </a:r>
            <a:r>
              <a:rPr lang="en-US" sz="3200" dirty="0"/>
              <a:t>And I heard a voice from heaven, as the voice of many waters, and as the voice of a great thunder: and I heard the voice of harpers harping with their harps:</a:t>
            </a:r>
          </a:p>
        </p:txBody>
      </p:sp>
      <p:pic>
        <p:nvPicPr>
          <p:cNvPr id="49154" name="Picture 2" descr="THE VOICE OF MANY WATERS - Trevor Eghagh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2811" y="1646463"/>
            <a:ext cx="5783017" cy="3611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0624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The Seal of God</a:t>
            </a:r>
            <a:r>
              <a:rPr lang="en-US" sz="5400" dirty="0" smtClean="0">
                <a:solidFill>
                  <a:srgbClr val="C00000"/>
                </a:solidFill>
              </a:rPr>
              <a:t>: </a:t>
            </a:r>
            <a:r>
              <a:rPr lang="en-US" sz="5000" dirty="0" smtClean="0">
                <a:solidFill>
                  <a:srgbClr val="C00000"/>
                </a:solidFill>
              </a:rPr>
              <a:t>Revelation 14:3-5 </a:t>
            </a:r>
            <a:endParaRPr lang="en-US" sz="5000" dirty="0">
              <a:solidFill>
                <a:srgbClr val="C00000"/>
              </a:solidFill>
            </a:endParaRPr>
          </a:p>
        </p:txBody>
      </p:sp>
      <p:sp>
        <p:nvSpPr>
          <p:cNvPr id="3" name="Content Placeholder 2"/>
          <p:cNvSpPr>
            <a:spLocks noGrp="1"/>
          </p:cNvSpPr>
          <p:nvPr>
            <p:ph idx="1"/>
          </p:nvPr>
        </p:nvSpPr>
        <p:spPr>
          <a:xfrm>
            <a:off x="6399212" y="1646463"/>
            <a:ext cx="4953000" cy="4627756"/>
          </a:xfrm>
        </p:spPr>
        <p:txBody>
          <a:bodyPr>
            <a:noAutofit/>
          </a:bodyPr>
          <a:lstStyle/>
          <a:p>
            <a:r>
              <a:rPr lang="en-US" sz="3200" b="1" baseline="30000" dirty="0"/>
              <a:t>3 </a:t>
            </a:r>
            <a:r>
              <a:rPr lang="en-US" sz="3200" dirty="0"/>
              <a:t>And they sung as it were a new song before the throne, and before the four beasts, and the elders: and no man could learn that song but the hundred and forty and four thousand, which were redeemed from the earth.</a:t>
            </a:r>
          </a:p>
        </p:txBody>
      </p:sp>
      <p:pic>
        <p:nvPicPr>
          <p:cNvPr id="50178" name="Picture 2" descr="Properties of the number 144 000 | abzu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9569" y="1646462"/>
            <a:ext cx="5200372" cy="3839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4865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The Seal of God</a:t>
            </a:r>
            <a:r>
              <a:rPr lang="en-US" sz="5400" dirty="0" smtClean="0">
                <a:solidFill>
                  <a:srgbClr val="C00000"/>
                </a:solidFill>
              </a:rPr>
              <a:t>: </a:t>
            </a:r>
            <a:r>
              <a:rPr lang="en-US" sz="5000" dirty="0" smtClean="0">
                <a:solidFill>
                  <a:srgbClr val="C00000"/>
                </a:solidFill>
              </a:rPr>
              <a:t>Revelation 14:4-5 </a:t>
            </a:r>
            <a:endParaRPr lang="en-US" sz="5000" dirty="0">
              <a:solidFill>
                <a:srgbClr val="C00000"/>
              </a:solidFill>
            </a:endParaRPr>
          </a:p>
        </p:txBody>
      </p:sp>
      <p:sp>
        <p:nvSpPr>
          <p:cNvPr id="3" name="Content Placeholder 2"/>
          <p:cNvSpPr>
            <a:spLocks noGrp="1"/>
          </p:cNvSpPr>
          <p:nvPr>
            <p:ph idx="1"/>
          </p:nvPr>
        </p:nvSpPr>
        <p:spPr>
          <a:xfrm>
            <a:off x="5865812" y="1646463"/>
            <a:ext cx="5486400" cy="4627756"/>
          </a:xfrm>
        </p:spPr>
        <p:txBody>
          <a:bodyPr>
            <a:noAutofit/>
          </a:bodyPr>
          <a:lstStyle/>
          <a:p>
            <a:r>
              <a:rPr lang="en-US" sz="3200" b="1" baseline="30000" dirty="0"/>
              <a:t>4 </a:t>
            </a:r>
            <a:r>
              <a:rPr lang="en-US" sz="3200" dirty="0"/>
              <a:t>These are they which were not defiled with women; for they are virgins. These are they which follow the Lamb whithersoever he </a:t>
            </a:r>
            <a:r>
              <a:rPr lang="en-US" sz="3200" dirty="0" err="1"/>
              <a:t>goeth</a:t>
            </a:r>
            <a:r>
              <a:rPr lang="en-US" sz="3200" dirty="0"/>
              <a:t>. These were redeemed from among men, being the </a:t>
            </a:r>
            <a:r>
              <a:rPr lang="en-US" sz="3200" dirty="0" err="1"/>
              <a:t>firstfruits</a:t>
            </a:r>
            <a:r>
              <a:rPr lang="en-US" sz="3200" dirty="0"/>
              <a:t> unto God and to the Lamb.</a:t>
            </a:r>
          </a:p>
        </p:txBody>
      </p:sp>
      <p:pic>
        <p:nvPicPr>
          <p:cNvPr id="51202" name="Picture 2" descr="The Great Crowd of Other Sheep Praise God and Christ — Watchtower ..."/>
          <p:cNvPicPr>
            <a:picLocks noChangeAspect="1" noChangeArrowheads="1"/>
          </p:cNvPicPr>
          <p:nvPr/>
        </p:nvPicPr>
        <p:blipFill rotWithShape="1">
          <a:blip r:embed="rId2">
            <a:extLst>
              <a:ext uri="{28A0092B-C50C-407E-A947-70E740481C1C}">
                <a14:useLocalDpi xmlns:a14="http://schemas.microsoft.com/office/drawing/2010/main" val="0"/>
              </a:ext>
            </a:extLst>
          </a:blip>
          <a:srcRect l="15940" r="27942"/>
          <a:stretch/>
        </p:blipFill>
        <p:spPr bwMode="auto">
          <a:xfrm>
            <a:off x="1370012" y="1646463"/>
            <a:ext cx="4371278" cy="43712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617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The Seal of God</a:t>
            </a:r>
            <a:r>
              <a:rPr lang="en-US" sz="5400" dirty="0" smtClean="0">
                <a:solidFill>
                  <a:srgbClr val="C00000"/>
                </a:solidFill>
              </a:rPr>
              <a:t>: </a:t>
            </a:r>
            <a:r>
              <a:rPr lang="en-US" sz="5000" dirty="0" smtClean="0">
                <a:solidFill>
                  <a:srgbClr val="C00000"/>
                </a:solidFill>
              </a:rPr>
              <a:t>Revelation 14:5 </a:t>
            </a:r>
            <a:endParaRPr lang="en-US" sz="5000" dirty="0">
              <a:solidFill>
                <a:srgbClr val="C00000"/>
              </a:solidFill>
            </a:endParaRPr>
          </a:p>
        </p:txBody>
      </p:sp>
      <p:sp>
        <p:nvSpPr>
          <p:cNvPr id="3" name="Content Placeholder 2"/>
          <p:cNvSpPr>
            <a:spLocks noGrp="1"/>
          </p:cNvSpPr>
          <p:nvPr>
            <p:ph idx="1"/>
          </p:nvPr>
        </p:nvSpPr>
        <p:spPr>
          <a:xfrm>
            <a:off x="7542212" y="1646463"/>
            <a:ext cx="2743200" cy="4627756"/>
          </a:xfrm>
        </p:spPr>
        <p:txBody>
          <a:bodyPr>
            <a:noAutofit/>
          </a:bodyPr>
          <a:lstStyle/>
          <a:p>
            <a:r>
              <a:rPr lang="en-US" sz="3200" b="1" baseline="30000" dirty="0"/>
              <a:t>5 </a:t>
            </a:r>
            <a:r>
              <a:rPr lang="en-US" sz="3200" dirty="0"/>
              <a:t>And in their mouth was found no guile: for they are without fault before the throne of God.</a:t>
            </a:r>
          </a:p>
        </p:txBody>
      </p:sp>
      <p:pic>
        <p:nvPicPr>
          <p:cNvPr id="52230" name="Picture 6" descr="Working God's Way: Righteous Deeds and White Robes"/>
          <p:cNvPicPr>
            <a:picLocks noChangeAspect="1" noChangeArrowheads="1"/>
          </p:cNvPicPr>
          <p:nvPr/>
        </p:nvPicPr>
        <p:blipFill rotWithShape="1">
          <a:blip r:embed="rId2">
            <a:extLst>
              <a:ext uri="{28A0092B-C50C-407E-A947-70E740481C1C}">
                <a14:useLocalDpi xmlns:a14="http://schemas.microsoft.com/office/drawing/2010/main" val="0"/>
              </a:ext>
            </a:extLst>
          </a:blip>
          <a:srcRect l="10059" r="10474"/>
          <a:stretch/>
        </p:blipFill>
        <p:spPr bwMode="auto">
          <a:xfrm>
            <a:off x="1065211" y="1599170"/>
            <a:ext cx="6251271" cy="41158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6498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6564" y="685800"/>
            <a:ext cx="9278743" cy="4059936"/>
          </a:xfrm>
        </p:spPr>
        <p:txBody>
          <a:bodyPr>
            <a:noAutofit/>
          </a:bodyPr>
          <a:lstStyle/>
          <a:p>
            <a:r>
              <a:rPr lang="en-US" sz="5400" dirty="0"/>
              <a:t>This final seal is given to the 144,000 </a:t>
            </a:r>
            <a:r>
              <a:rPr lang="en-US" sz="5400" dirty="0" smtClean="0"/>
              <a:t>At the end of time. </a:t>
            </a:r>
            <a:r>
              <a:rPr lang="en-US" sz="5400" dirty="0"/>
              <a:t>They have God’s name (or signature) written in their foreheads. </a:t>
            </a:r>
            <a:endParaRPr lang="en-US" sz="5400" cap="none" dirty="0"/>
          </a:p>
        </p:txBody>
      </p:sp>
      <p:sp>
        <p:nvSpPr>
          <p:cNvPr id="3" name="Text Placeholder 2"/>
          <p:cNvSpPr>
            <a:spLocks noGrp="1"/>
          </p:cNvSpPr>
          <p:nvPr>
            <p:ph type="body" idx="1"/>
          </p:nvPr>
        </p:nvSpPr>
        <p:spPr>
          <a:xfrm>
            <a:off x="2165210" y="5020056"/>
            <a:ext cx="8272602" cy="1685544"/>
          </a:xfrm>
        </p:spPr>
        <p:txBody>
          <a:bodyPr>
            <a:noAutofit/>
          </a:bodyPr>
          <a:lstStyle/>
          <a:p>
            <a:r>
              <a:rPr lang="en-US" sz="3600" dirty="0" smtClean="0"/>
              <a:t>Through </a:t>
            </a:r>
            <a:r>
              <a:rPr lang="en-US" sz="3600" dirty="0"/>
              <a:t>the Holy Spirit’s work in their lives they </a:t>
            </a:r>
            <a:r>
              <a:rPr lang="en-US" sz="3600" dirty="0" smtClean="0"/>
              <a:t>have come </a:t>
            </a:r>
            <a:r>
              <a:rPr lang="en-US" sz="3600" dirty="0"/>
              <a:t>to reflect God’s character.</a:t>
            </a:r>
            <a:endParaRPr lang="en-US" sz="3200" dirty="0"/>
          </a:p>
        </p:txBody>
      </p:sp>
    </p:spTree>
    <p:extLst>
      <p:ext uri="{BB962C8B-B14F-4D97-AF65-F5344CB8AC3E}">
        <p14:creationId xmlns:p14="http://schemas.microsoft.com/office/powerpoint/2010/main" val="821503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The Seal of God</a:t>
            </a:r>
            <a:r>
              <a:rPr lang="en-US" sz="5400" dirty="0" smtClean="0">
                <a:solidFill>
                  <a:srgbClr val="C00000"/>
                </a:solidFill>
              </a:rPr>
              <a:t>: </a:t>
            </a:r>
            <a:r>
              <a:rPr lang="en-US" sz="5000" dirty="0" smtClean="0">
                <a:solidFill>
                  <a:srgbClr val="C00000"/>
                </a:solidFill>
              </a:rPr>
              <a:t>Exodus 31:12-17</a:t>
            </a:r>
            <a:endParaRPr lang="en-US" sz="5000" dirty="0">
              <a:solidFill>
                <a:srgbClr val="C00000"/>
              </a:solidFill>
            </a:endParaRPr>
          </a:p>
        </p:txBody>
      </p:sp>
      <p:sp>
        <p:nvSpPr>
          <p:cNvPr id="3" name="Content Placeholder 2"/>
          <p:cNvSpPr>
            <a:spLocks noGrp="1"/>
          </p:cNvSpPr>
          <p:nvPr>
            <p:ph idx="1"/>
          </p:nvPr>
        </p:nvSpPr>
        <p:spPr>
          <a:xfrm>
            <a:off x="5153616" y="1646463"/>
            <a:ext cx="5817596" cy="4627756"/>
          </a:xfrm>
        </p:spPr>
        <p:txBody>
          <a:bodyPr>
            <a:noAutofit/>
          </a:bodyPr>
          <a:lstStyle/>
          <a:p>
            <a:r>
              <a:rPr lang="en-US" sz="3200" b="1" baseline="30000" dirty="0"/>
              <a:t>12 </a:t>
            </a:r>
            <a:r>
              <a:rPr lang="en-US" sz="3200" dirty="0"/>
              <a:t>And the </a:t>
            </a:r>
            <a:r>
              <a:rPr lang="en-US" sz="3200" cap="small" dirty="0"/>
              <a:t>Lord</a:t>
            </a:r>
            <a:r>
              <a:rPr lang="en-US" sz="3200" dirty="0"/>
              <a:t> </a:t>
            </a:r>
            <a:r>
              <a:rPr lang="en-US" sz="3200" dirty="0" err="1"/>
              <a:t>spake</a:t>
            </a:r>
            <a:r>
              <a:rPr lang="en-US" sz="3200" dirty="0"/>
              <a:t> unto Moses, saying,</a:t>
            </a:r>
          </a:p>
          <a:p>
            <a:r>
              <a:rPr lang="en-US" sz="3200" b="1" baseline="30000" dirty="0"/>
              <a:t>13 </a:t>
            </a:r>
            <a:r>
              <a:rPr lang="en-US" sz="3200" dirty="0"/>
              <a:t>Speak thou also unto the children of Israel, saying, Verily my </a:t>
            </a:r>
            <a:r>
              <a:rPr lang="en-US" sz="3200" dirty="0" err="1"/>
              <a:t>sabbaths</a:t>
            </a:r>
            <a:r>
              <a:rPr lang="en-US" sz="3200" dirty="0"/>
              <a:t> ye shall keep: for it is a sign between me and you throughout your generations; that ye may know that I am the </a:t>
            </a:r>
            <a:r>
              <a:rPr lang="en-US" sz="3200" cap="small" dirty="0"/>
              <a:t>Lord</a:t>
            </a:r>
            <a:r>
              <a:rPr lang="en-US" sz="3200" dirty="0"/>
              <a:t> that doth sanctify you.</a:t>
            </a:r>
          </a:p>
        </p:txBody>
      </p:sp>
      <p:pic>
        <p:nvPicPr>
          <p:cNvPr id="54274" name="Picture 2" descr="Facts of the Fu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766" y="1741015"/>
            <a:ext cx="4514850" cy="4438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9495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The Seal of God</a:t>
            </a:r>
            <a:r>
              <a:rPr lang="en-US" sz="5400" dirty="0" smtClean="0">
                <a:solidFill>
                  <a:srgbClr val="C00000"/>
                </a:solidFill>
              </a:rPr>
              <a:t>: </a:t>
            </a:r>
            <a:r>
              <a:rPr lang="en-US" sz="5000" dirty="0" smtClean="0">
                <a:solidFill>
                  <a:srgbClr val="C00000"/>
                </a:solidFill>
              </a:rPr>
              <a:t>Exodus 31:14-17</a:t>
            </a:r>
            <a:endParaRPr lang="en-US" sz="5000" dirty="0">
              <a:solidFill>
                <a:srgbClr val="C00000"/>
              </a:solidFill>
            </a:endParaRPr>
          </a:p>
        </p:txBody>
      </p:sp>
      <p:sp>
        <p:nvSpPr>
          <p:cNvPr id="3" name="Content Placeholder 2"/>
          <p:cNvSpPr>
            <a:spLocks noGrp="1"/>
          </p:cNvSpPr>
          <p:nvPr>
            <p:ph idx="1"/>
          </p:nvPr>
        </p:nvSpPr>
        <p:spPr>
          <a:xfrm>
            <a:off x="7008812" y="1646463"/>
            <a:ext cx="4495800" cy="4627756"/>
          </a:xfrm>
        </p:spPr>
        <p:txBody>
          <a:bodyPr>
            <a:noAutofit/>
          </a:bodyPr>
          <a:lstStyle/>
          <a:p>
            <a:r>
              <a:rPr lang="en-US" sz="3200" b="1" baseline="30000" dirty="0"/>
              <a:t>14 </a:t>
            </a:r>
            <a:r>
              <a:rPr lang="en-US" sz="3200" dirty="0"/>
              <a:t>Ye shall keep the </a:t>
            </a:r>
            <a:r>
              <a:rPr lang="en-US" sz="3200" dirty="0" err="1"/>
              <a:t>sabbath</a:t>
            </a:r>
            <a:r>
              <a:rPr lang="en-US" sz="3200" dirty="0"/>
              <a:t> therefore; for it is holy unto you: every one that </a:t>
            </a:r>
            <a:r>
              <a:rPr lang="en-US" sz="3200" dirty="0" err="1"/>
              <a:t>defileth</a:t>
            </a:r>
            <a:r>
              <a:rPr lang="en-US" sz="3200" dirty="0"/>
              <a:t> it shall surely be put to death: for whosoever doeth any work therein, that soul shall be cut off from among his people.</a:t>
            </a:r>
          </a:p>
        </p:txBody>
      </p:sp>
      <p:pic>
        <p:nvPicPr>
          <p:cNvPr id="55298" name="Picture 2" descr="Seal of God - In Search of Trut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353" y="2322040"/>
            <a:ext cx="6608971" cy="3276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5865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The Seal of God</a:t>
            </a:r>
            <a:r>
              <a:rPr lang="en-US" sz="5400" dirty="0" smtClean="0">
                <a:solidFill>
                  <a:srgbClr val="C00000"/>
                </a:solidFill>
              </a:rPr>
              <a:t>: </a:t>
            </a:r>
            <a:r>
              <a:rPr lang="en-US" sz="5000" dirty="0" smtClean="0">
                <a:solidFill>
                  <a:srgbClr val="C00000"/>
                </a:solidFill>
              </a:rPr>
              <a:t>Exodus 31:15-17</a:t>
            </a:r>
            <a:endParaRPr lang="en-US" sz="5000" dirty="0">
              <a:solidFill>
                <a:srgbClr val="C00000"/>
              </a:solidFill>
            </a:endParaRPr>
          </a:p>
        </p:txBody>
      </p:sp>
      <p:sp>
        <p:nvSpPr>
          <p:cNvPr id="3" name="Content Placeholder 2"/>
          <p:cNvSpPr>
            <a:spLocks noGrp="1"/>
          </p:cNvSpPr>
          <p:nvPr>
            <p:ph idx="1"/>
          </p:nvPr>
        </p:nvSpPr>
        <p:spPr>
          <a:xfrm>
            <a:off x="7008812" y="1646463"/>
            <a:ext cx="4495800" cy="4627756"/>
          </a:xfrm>
        </p:spPr>
        <p:txBody>
          <a:bodyPr>
            <a:noAutofit/>
          </a:bodyPr>
          <a:lstStyle/>
          <a:p>
            <a:r>
              <a:rPr lang="en-US" sz="3200" b="1" baseline="30000" dirty="0"/>
              <a:t>15 </a:t>
            </a:r>
            <a:r>
              <a:rPr lang="en-US" sz="3200" dirty="0"/>
              <a:t>Six days may work be done; but in the seventh is the </a:t>
            </a:r>
            <a:r>
              <a:rPr lang="en-US" sz="3200" dirty="0" err="1"/>
              <a:t>sabbath</a:t>
            </a:r>
            <a:r>
              <a:rPr lang="en-US" sz="3200" dirty="0"/>
              <a:t> of rest, holy to the </a:t>
            </a:r>
            <a:r>
              <a:rPr lang="en-US" sz="3200" cap="small" dirty="0"/>
              <a:t>Lord</a:t>
            </a:r>
            <a:r>
              <a:rPr lang="en-US" sz="3200" dirty="0"/>
              <a:t>: whosoever doeth any work in the </a:t>
            </a:r>
            <a:r>
              <a:rPr lang="en-US" sz="3200" dirty="0" err="1"/>
              <a:t>sabbath</a:t>
            </a:r>
            <a:r>
              <a:rPr lang="en-US" sz="3200" dirty="0"/>
              <a:t> day, he shall surely be put to death.</a:t>
            </a:r>
          </a:p>
        </p:txBody>
      </p:sp>
      <p:pic>
        <p:nvPicPr>
          <p:cNvPr id="56322" name="Picture 2" descr="The Ten Commandments IS a transcript or copy of Christ's mind (Hi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9568" y="1799194"/>
            <a:ext cx="5683291" cy="3839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2196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The Seal of God</a:t>
            </a:r>
            <a:r>
              <a:rPr lang="en-US" sz="5400" dirty="0" smtClean="0">
                <a:solidFill>
                  <a:srgbClr val="C00000"/>
                </a:solidFill>
              </a:rPr>
              <a:t>: </a:t>
            </a:r>
            <a:r>
              <a:rPr lang="en-US" sz="5000" dirty="0" smtClean="0">
                <a:solidFill>
                  <a:srgbClr val="C00000"/>
                </a:solidFill>
              </a:rPr>
              <a:t>Exodus 31:16-17</a:t>
            </a:r>
            <a:endParaRPr lang="en-US" sz="5000" dirty="0">
              <a:solidFill>
                <a:srgbClr val="C00000"/>
              </a:solidFill>
            </a:endParaRPr>
          </a:p>
        </p:txBody>
      </p:sp>
      <p:sp>
        <p:nvSpPr>
          <p:cNvPr id="3" name="Content Placeholder 2"/>
          <p:cNvSpPr>
            <a:spLocks noGrp="1"/>
          </p:cNvSpPr>
          <p:nvPr>
            <p:ph idx="1"/>
          </p:nvPr>
        </p:nvSpPr>
        <p:spPr>
          <a:xfrm>
            <a:off x="7008812" y="1646463"/>
            <a:ext cx="4495800" cy="4627756"/>
          </a:xfrm>
        </p:spPr>
        <p:txBody>
          <a:bodyPr>
            <a:noAutofit/>
          </a:bodyPr>
          <a:lstStyle/>
          <a:p>
            <a:r>
              <a:rPr lang="en-US" sz="3200" b="1" baseline="30000" dirty="0"/>
              <a:t>16 </a:t>
            </a:r>
            <a:r>
              <a:rPr lang="en-US" sz="3200" dirty="0"/>
              <a:t>Wherefore the children of Israel shall keep the </a:t>
            </a:r>
            <a:r>
              <a:rPr lang="en-US" sz="3200" dirty="0" err="1"/>
              <a:t>sabbath</a:t>
            </a:r>
            <a:r>
              <a:rPr lang="en-US" sz="3200" dirty="0"/>
              <a:t>, to observe the </a:t>
            </a:r>
            <a:r>
              <a:rPr lang="en-US" sz="3200" dirty="0" err="1"/>
              <a:t>sabbath</a:t>
            </a:r>
            <a:r>
              <a:rPr lang="en-US" sz="3200" dirty="0"/>
              <a:t> throughout their generations, for a perpetual covenant</a:t>
            </a:r>
            <a:r>
              <a:rPr lang="en-US" sz="3200" dirty="0" smtClean="0"/>
              <a:t>.</a:t>
            </a:r>
            <a:endParaRPr lang="en-US" sz="3200" dirty="0"/>
          </a:p>
        </p:txBody>
      </p:sp>
      <p:pic>
        <p:nvPicPr>
          <p:cNvPr id="57346" name="Picture 2" descr="Ellen G White - About - Ellen G White and the Seventh Day Adventist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9569" y="1646462"/>
            <a:ext cx="5633370" cy="3916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8942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Israel's Sign:  Genesis 17:17-23</a:t>
            </a:r>
            <a:endParaRPr lang="en-US" dirty="0">
              <a:solidFill>
                <a:srgbClr val="C00000"/>
              </a:solidFill>
            </a:endParaRPr>
          </a:p>
        </p:txBody>
      </p:sp>
      <p:sp>
        <p:nvSpPr>
          <p:cNvPr id="3" name="Content Placeholder 2"/>
          <p:cNvSpPr>
            <a:spLocks noGrp="1"/>
          </p:cNvSpPr>
          <p:nvPr>
            <p:ph idx="1"/>
          </p:nvPr>
        </p:nvSpPr>
        <p:spPr>
          <a:xfrm>
            <a:off x="1293813" y="2093976"/>
            <a:ext cx="4800599" cy="4078224"/>
          </a:xfrm>
        </p:spPr>
        <p:txBody>
          <a:bodyPr>
            <a:noAutofit/>
          </a:bodyPr>
          <a:lstStyle/>
          <a:p>
            <a:r>
              <a:rPr lang="en-US" sz="3200" b="1" baseline="30000" dirty="0" smtClean="0"/>
              <a:t>17</a:t>
            </a:r>
            <a:r>
              <a:rPr lang="en-US" sz="3200" b="1" baseline="30000" dirty="0"/>
              <a:t> </a:t>
            </a:r>
            <a:r>
              <a:rPr lang="en-US" sz="3200" dirty="0"/>
              <a:t>Then Abraham fell upon his face, and laughed, and said in his heart, Shall a child be born unto him that is an hundred years old? and shall Sarah, that is ninety years old, bear?</a:t>
            </a:r>
          </a:p>
        </p:txBody>
      </p:sp>
      <p:pic>
        <p:nvPicPr>
          <p:cNvPr id="6148" name="Picture 4" descr="Second Sunday of Lent - Archdiocese of Malt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4597" y="1676400"/>
            <a:ext cx="4876800" cy="4044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8822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The Seal of God</a:t>
            </a:r>
            <a:r>
              <a:rPr lang="en-US" sz="5400" dirty="0" smtClean="0">
                <a:solidFill>
                  <a:srgbClr val="C00000"/>
                </a:solidFill>
              </a:rPr>
              <a:t>: </a:t>
            </a:r>
            <a:r>
              <a:rPr lang="en-US" sz="5000" dirty="0" smtClean="0">
                <a:solidFill>
                  <a:srgbClr val="C00000"/>
                </a:solidFill>
              </a:rPr>
              <a:t>Exodus 31:17</a:t>
            </a:r>
            <a:endParaRPr lang="en-US" sz="5000" dirty="0">
              <a:solidFill>
                <a:srgbClr val="C00000"/>
              </a:solidFill>
            </a:endParaRPr>
          </a:p>
        </p:txBody>
      </p:sp>
      <p:sp>
        <p:nvSpPr>
          <p:cNvPr id="3" name="Content Placeholder 2"/>
          <p:cNvSpPr>
            <a:spLocks noGrp="1"/>
          </p:cNvSpPr>
          <p:nvPr>
            <p:ph idx="1"/>
          </p:nvPr>
        </p:nvSpPr>
        <p:spPr>
          <a:xfrm>
            <a:off x="7008812" y="1646463"/>
            <a:ext cx="4495800" cy="4627756"/>
          </a:xfrm>
        </p:spPr>
        <p:txBody>
          <a:bodyPr>
            <a:noAutofit/>
          </a:bodyPr>
          <a:lstStyle/>
          <a:p>
            <a:r>
              <a:rPr lang="en-US" sz="3200" b="1" baseline="30000" dirty="0"/>
              <a:t>17 </a:t>
            </a:r>
            <a:r>
              <a:rPr lang="en-US" sz="3200" dirty="0"/>
              <a:t>It is a sign between me and the children of Israel for ever: for in six days the </a:t>
            </a:r>
            <a:r>
              <a:rPr lang="en-US" sz="3200" cap="small" dirty="0"/>
              <a:t>Lord</a:t>
            </a:r>
            <a:r>
              <a:rPr lang="en-US" sz="3200" dirty="0"/>
              <a:t> made heaven and earth, and on the seventh day he rested, and was refreshed.</a:t>
            </a:r>
          </a:p>
        </p:txBody>
      </p:sp>
      <p:pic>
        <p:nvPicPr>
          <p:cNvPr id="58370" name="Picture 2" descr="Day 7 - Story of the creation - Bible KeyWo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9568" y="1627413"/>
            <a:ext cx="5786843" cy="4187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8579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The Seal of God</a:t>
            </a:r>
            <a:r>
              <a:rPr lang="en-US" sz="5400" dirty="0" smtClean="0">
                <a:solidFill>
                  <a:srgbClr val="C00000"/>
                </a:solidFill>
              </a:rPr>
              <a:t>: Mark 2:27-28</a:t>
            </a:r>
            <a:endParaRPr lang="en-US" sz="5000" dirty="0">
              <a:solidFill>
                <a:srgbClr val="C00000"/>
              </a:solidFill>
            </a:endParaRPr>
          </a:p>
        </p:txBody>
      </p:sp>
      <p:sp>
        <p:nvSpPr>
          <p:cNvPr id="3" name="Content Placeholder 2"/>
          <p:cNvSpPr>
            <a:spLocks noGrp="1"/>
          </p:cNvSpPr>
          <p:nvPr>
            <p:ph idx="1"/>
          </p:nvPr>
        </p:nvSpPr>
        <p:spPr>
          <a:xfrm>
            <a:off x="7161212" y="1646463"/>
            <a:ext cx="4343400" cy="4627756"/>
          </a:xfrm>
        </p:spPr>
        <p:txBody>
          <a:bodyPr>
            <a:noAutofit/>
          </a:bodyPr>
          <a:lstStyle/>
          <a:p>
            <a:r>
              <a:rPr lang="en-US" sz="3200" b="1" baseline="30000" dirty="0"/>
              <a:t>27 </a:t>
            </a:r>
            <a:r>
              <a:rPr lang="en-US" sz="3200" dirty="0"/>
              <a:t>And he said unto them, The </a:t>
            </a:r>
            <a:r>
              <a:rPr lang="en-US" sz="3200" dirty="0" err="1"/>
              <a:t>sabbath</a:t>
            </a:r>
            <a:r>
              <a:rPr lang="en-US" sz="3200" dirty="0"/>
              <a:t> was made for man, and not man for the </a:t>
            </a:r>
            <a:r>
              <a:rPr lang="en-US" sz="3200" dirty="0" err="1"/>
              <a:t>sabbath</a:t>
            </a:r>
            <a:r>
              <a:rPr lang="en-US" sz="3200" dirty="0"/>
              <a:t>:</a:t>
            </a:r>
          </a:p>
          <a:p>
            <a:r>
              <a:rPr lang="en-US" sz="3200" b="1" baseline="30000" dirty="0"/>
              <a:t>28 </a:t>
            </a:r>
            <a:r>
              <a:rPr lang="en-US" sz="3200" dirty="0"/>
              <a:t>Therefore the Son of man is Lord also of the </a:t>
            </a:r>
            <a:r>
              <a:rPr lang="en-US" sz="3200" dirty="0" err="1"/>
              <a:t>sabbath</a:t>
            </a:r>
            <a:r>
              <a:rPr lang="en-US" sz="3200" dirty="0"/>
              <a:t>.</a:t>
            </a:r>
          </a:p>
        </p:txBody>
      </p:sp>
      <p:pic>
        <p:nvPicPr>
          <p:cNvPr id="71682" name="Picture 2" descr="Mark 2-27 The Sabbath Was Made For Man red | Sabbath, Men, Mark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3812" y="1447800"/>
            <a:ext cx="5638800" cy="4223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8958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The Seal of God</a:t>
            </a:r>
            <a:r>
              <a:rPr lang="en-US" sz="5400" dirty="0" smtClean="0">
                <a:solidFill>
                  <a:srgbClr val="C00000"/>
                </a:solidFill>
              </a:rPr>
              <a:t>: </a:t>
            </a:r>
            <a:r>
              <a:rPr lang="en-US" sz="5000" dirty="0" smtClean="0">
                <a:solidFill>
                  <a:srgbClr val="C00000"/>
                </a:solidFill>
              </a:rPr>
              <a:t>Ezekiel 20:11-12</a:t>
            </a:r>
            <a:endParaRPr lang="en-US" sz="5000" dirty="0">
              <a:solidFill>
                <a:srgbClr val="C00000"/>
              </a:solidFill>
            </a:endParaRPr>
          </a:p>
        </p:txBody>
      </p:sp>
      <p:sp>
        <p:nvSpPr>
          <p:cNvPr id="3" name="Content Placeholder 2"/>
          <p:cNvSpPr>
            <a:spLocks noGrp="1"/>
          </p:cNvSpPr>
          <p:nvPr>
            <p:ph idx="1"/>
          </p:nvPr>
        </p:nvSpPr>
        <p:spPr>
          <a:xfrm>
            <a:off x="5153616" y="1646463"/>
            <a:ext cx="5817596" cy="4627756"/>
          </a:xfrm>
        </p:spPr>
        <p:txBody>
          <a:bodyPr>
            <a:noAutofit/>
          </a:bodyPr>
          <a:lstStyle/>
          <a:p>
            <a:r>
              <a:rPr lang="en-US" sz="3200" b="1" baseline="30000" dirty="0" smtClean="0"/>
              <a:t>11</a:t>
            </a:r>
            <a:r>
              <a:rPr lang="en-US" sz="3200" b="1" baseline="30000" dirty="0"/>
              <a:t> </a:t>
            </a:r>
            <a:r>
              <a:rPr lang="en-US" sz="3200" dirty="0"/>
              <a:t>And I gave them my statutes, and shewed them my judgments, which if a man do, he shall even live in them.</a:t>
            </a:r>
          </a:p>
          <a:p>
            <a:r>
              <a:rPr lang="en-US" sz="3200" b="1" baseline="30000" dirty="0"/>
              <a:t>12 </a:t>
            </a:r>
            <a:r>
              <a:rPr lang="en-US" sz="3200" dirty="0"/>
              <a:t>Moreover also I gave them my </a:t>
            </a:r>
            <a:r>
              <a:rPr lang="en-US" sz="3200" dirty="0" err="1"/>
              <a:t>sabbaths</a:t>
            </a:r>
            <a:r>
              <a:rPr lang="en-US" sz="3200" dirty="0"/>
              <a:t>, to be a sign between me and them, that they might know that I am the </a:t>
            </a:r>
            <a:r>
              <a:rPr lang="en-US" sz="3200" cap="small" dirty="0"/>
              <a:t>Lord</a:t>
            </a:r>
            <a:r>
              <a:rPr lang="en-US" sz="3200" dirty="0"/>
              <a:t> that sanctify them.</a:t>
            </a:r>
          </a:p>
        </p:txBody>
      </p:sp>
      <p:pic>
        <p:nvPicPr>
          <p:cNvPr id="53250" name="Picture 2" descr="The Ten Commandments - EndTimeWarning.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8128" y="2438400"/>
            <a:ext cx="4514850" cy="2466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8843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The Seal of God</a:t>
            </a:r>
            <a:r>
              <a:rPr lang="en-US" sz="5400" dirty="0" smtClean="0">
                <a:solidFill>
                  <a:srgbClr val="C00000"/>
                </a:solidFill>
              </a:rPr>
              <a:t>: </a:t>
            </a:r>
            <a:r>
              <a:rPr lang="en-US" sz="5000" dirty="0" smtClean="0">
                <a:solidFill>
                  <a:srgbClr val="C00000"/>
                </a:solidFill>
              </a:rPr>
              <a:t>Hebrews 4:4-11</a:t>
            </a:r>
            <a:endParaRPr lang="en-US" sz="5000" dirty="0">
              <a:solidFill>
                <a:srgbClr val="C00000"/>
              </a:solidFill>
            </a:endParaRPr>
          </a:p>
        </p:txBody>
      </p:sp>
      <p:sp>
        <p:nvSpPr>
          <p:cNvPr id="3" name="Content Placeholder 2"/>
          <p:cNvSpPr>
            <a:spLocks noGrp="1"/>
          </p:cNvSpPr>
          <p:nvPr>
            <p:ph idx="1"/>
          </p:nvPr>
        </p:nvSpPr>
        <p:spPr>
          <a:xfrm>
            <a:off x="6170612" y="1646463"/>
            <a:ext cx="4800600" cy="4627756"/>
          </a:xfrm>
        </p:spPr>
        <p:txBody>
          <a:bodyPr>
            <a:noAutofit/>
          </a:bodyPr>
          <a:lstStyle/>
          <a:p>
            <a:r>
              <a:rPr lang="en-US" sz="3200" b="1" baseline="30000" dirty="0"/>
              <a:t>4 </a:t>
            </a:r>
            <a:r>
              <a:rPr lang="en-US" sz="3200" dirty="0"/>
              <a:t>For he </a:t>
            </a:r>
            <a:r>
              <a:rPr lang="en-US" sz="3200" dirty="0" err="1"/>
              <a:t>spake</a:t>
            </a:r>
            <a:r>
              <a:rPr lang="en-US" sz="3200" dirty="0"/>
              <a:t> in a certain place of the seventh day on this wise, And God did rest the seventh day from all his works.</a:t>
            </a:r>
          </a:p>
          <a:p>
            <a:r>
              <a:rPr lang="en-US" sz="3200" b="1" baseline="30000" dirty="0"/>
              <a:t>5 </a:t>
            </a:r>
            <a:r>
              <a:rPr lang="en-US" sz="3200" dirty="0"/>
              <a:t>And in this place again, If they shall enter into my rest.</a:t>
            </a:r>
          </a:p>
        </p:txBody>
      </p:sp>
      <p:pic>
        <p:nvPicPr>
          <p:cNvPr id="59394" name="Picture 2" descr="Creation Story Day 7 - Bible Scroll - Wacky World Studios - Themes-T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1113" y="1905000"/>
            <a:ext cx="5709499" cy="350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2114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The Seal of God</a:t>
            </a:r>
            <a:r>
              <a:rPr lang="en-US" sz="5400" dirty="0" smtClean="0">
                <a:solidFill>
                  <a:srgbClr val="C00000"/>
                </a:solidFill>
              </a:rPr>
              <a:t>: </a:t>
            </a:r>
            <a:r>
              <a:rPr lang="en-US" sz="5000" dirty="0" smtClean="0">
                <a:solidFill>
                  <a:srgbClr val="C00000"/>
                </a:solidFill>
              </a:rPr>
              <a:t>Hebrews 4:6-11</a:t>
            </a:r>
            <a:endParaRPr lang="en-US" sz="5000" dirty="0">
              <a:solidFill>
                <a:srgbClr val="C00000"/>
              </a:solidFill>
            </a:endParaRPr>
          </a:p>
        </p:txBody>
      </p:sp>
      <p:sp>
        <p:nvSpPr>
          <p:cNvPr id="3" name="Content Placeholder 2"/>
          <p:cNvSpPr>
            <a:spLocks noGrp="1"/>
          </p:cNvSpPr>
          <p:nvPr>
            <p:ph idx="1"/>
          </p:nvPr>
        </p:nvSpPr>
        <p:spPr>
          <a:xfrm>
            <a:off x="5713412" y="1646463"/>
            <a:ext cx="6096000" cy="4627756"/>
          </a:xfrm>
        </p:spPr>
        <p:txBody>
          <a:bodyPr>
            <a:noAutofit/>
          </a:bodyPr>
          <a:lstStyle/>
          <a:p>
            <a:r>
              <a:rPr lang="en-US" sz="3200" b="1" baseline="30000" dirty="0"/>
              <a:t>6 </a:t>
            </a:r>
            <a:r>
              <a:rPr lang="en-US" sz="3200" dirty="0"/>
              <a:t>Seeing therefore it </a:t>
            </a:r>
            <a:r>
              <a:rPr lang="en-US" sz="3200" dirty="0" err="1"/>
              <a:t>remaineth</a:t>
            </a:r>
            <a:r>
              <a:rPr lang="en-US" sz="3200" dirty="0"/>
              <a:t> that some must enter therein, and they to whom it was first preached entered not in because of unbelief:</a:t>
            </a:r>
          </a:p>
          <a:p>
            <a:r>
              <a:rPr lang="en-US" sz="3200" b="1" baseline="30000" dirty="0"/>
              <a:t>7 </a:t>
            </a:r>
            <a:r>
              <a:rPr lang="en-US" sz="3200" dirty="0"/>
              <a:t>Again, he </a:t>
            </a:r>
            <a:r>
              <a:rPr lang="en-US" sz="3200" dirty="0" err="1"/>
              <a:t>limiteth</a:t>
            </a:r>
            <a:r>
              <a:rPr lang="en-US" sz="3200" dirty="0"/>
              <a:t> a certain day, saying in David, To day, after so long a time; as it is said, To day if ye will hear his voice, harden not your hearts.</a:t>
            </a:r>
          </a:p>
        </p:txBody>
      </p:sp>
      <p:pic>
        <p:nvPicPr>
          <p:cNvPr id="62466" name="Picture 2" descr="these 10 times - church everyday minist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445" y="2133600"/>
            <a:ext cx="5163967" cy="312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011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The Seal of God</a:t>
            </a:r>
            <a:r>
              <a:rPr lang="en-US" sz="5400" dirty="0" smtClean="0">
                <a:solidFill>
                  <a:srgbClr val="C00000"/>
                </a:solidFill>
              </a:rPr>
              <a:t>: </a:t>
            </a:r>
            <a:r>
              <a:rPr lang="en-US" sz="5000" dirty="0" smtClean="0">
                <a:solidFill>
                  <a:srgbClr val="C00000"/>
                </a:solidFill>
              </a:rPr>
              <a:t>Hebrews 4:8-11</a:t>
            </a:r>
            <a:endParaRPr lang="en-US" sz="5000" dirty="0">
              <a:solidFill>
                <a:srgbClr val="C00000"/>
              </a:solidFill>
            </a:endParaRPr>
          </a:p>
        </p:txBody>
      </p:sp>
      <p:sp>
        <p:nvSpPr>
          <p:cNvPr id="3" name="Content Placeholder 2"/>
          <p:cNvSpPr>
            <a:spLocks noGrp="1"/>
          </p:cNvSpPr>
          <p:nvPr>
            <p:ph idx="1"/>
          </p:nvPr>
        </p:nvSpPr>
        <p:spPr>
          <a:xfrm>
            <a:off x="6704012" y="1646463"/>
            <a:ext cx="4267200" cy="4627756"/>
          </a:xfrm>
        </p:spPr>
        <p:txBody>
          <a:bodyPr>
            <a:noAutofit/>
          </a:bodyPr>
          <a:lstStyle/>
          <a:p>
            <a:r>
              <a:rPr lang="en-US" sz="3200" b="1" baseline="30000" dirty="0"/>
              <a:t>8 </a:t>
            </a:r>
            <a:r>
              <a:rPr lang="en-US" sz="3200" dirty="0"/>
              <a:t>For if Jesus had given them rest, then would he not afterward have spoken of another day.</a:t>
            </a:r>
          </a:p>
          <a:p>
            <a:r>
              <a:rPr lang="en-US" sz="3200" b="1" baseline="30000" dirty="0"/>
              <a:t>9 </a:t>
            </a:r>
            <a:r>
              <a:rPr lang="en-US" sz="3200" dirty="0"/>
              <a:t>There </a:t>
            </a:r>
            <a:r>
              <a:rPr lang="en-US" sz="3200" dirty="0" err="1"/>
              <a:t>remaineth</a:t>
            </a:r>
            <a:r>
              <a:rPr lang="en-US" sz="3200" dirty="0"/>
              <a:t> therefore a rest to the people of God.</a:t>
            </a:r>
          </a:p>
        </p:txBody>
      </p:sp>
      <p:pic>
        <p:nvPicPr>
          <p:cNvPr id="61442" name="Picture 2" descr="22. Israelites enter Canaan- the Promised Land - Newscast Pratyaksha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9569" y="1540545"/>
            <a:ext cx="5603630" cy="43268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3792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The Seal of God</a:t>
            </a:r>
            <a:r>
              <a:rPr lang="en-US" sz="5400" dirty="0" smtClean="0">
                <a:solidFill>
                  <a:srgbClr val="C00000"/>
                </a:solidFill>
              </a:rPr>
              <a:t>: </a:t>
            </a:r>
            <a:r>
              <a:rPr lang="en-US" sz="5000" dirty="0" smtClean="0">
                <a:solidFill>
                  <a:srgbClr val="C00000"/>
                </a:solidFill>
              </a:rPr>
              <a:t>Hebrews 4:10-11</a:t>
            </a:r>
            <a:endParaRPr lang="en-US" sz="5000" dirty="0">
              <a:solidFill>
                <a:srgbClr val="C00000"/>
              </a:solidFill>
            </a:endParaRPr>
          </a:p>
        </p:txBody>
      </p:sp>
      <p:sp>
        <p:nvSpPr>
          <p:cNvPr id="3" name="Content Placeholder 2"/>
          <p:cNvSpPr>
            <a:spLocks noGrp="1"/>
          </p:cNvSpPr>
          <p:nvPr>
            <p:ph idx="1"/>
          </p:nvPr>
        </p:nvSpPr>
        <p:spPr>
          <a:xfrm>
            <a:off x="6094412" y="1646463"/>
            <a:ext cx="5410200" cy="4627756"/>
          </a:xfrm>
        </p:spPr>
        <p:txBody>
          <a:bodyPr>
            <a:noAutofit/>
          </a:bodyPr>
          <a:lstStyle/>
          <a:p>
            <a:r>
              <a:rPr lang="en-US" sz="3200" b="1" baseline="30000" dirty="0"/>
              <a:t>10 </a:t>
            </a:r>
            <a:r>
              <a:rPr lang="en-US" sz="3200" dirty="0"/>
              <a:t>For he that is entered into his rest, he also hath ceased from his own works, as God did from his.</a:t>
            </a:r>
          </a:p>
          <a:p>
            <a:r>
              <a:rPr lang="en-US" sz="3200" b="1" baseline="30000" dirty="0"/>
              <a:t>11 </a:t>
            </a:r>
            <a:r>
              <a:rPr lang="en-US" sz="3200" dirty="0"/>
              <a:t>Let us </a:t>
            </a:r>
            <a:r>
              <a:rPr lang="en-US" sz="3200" dirty="0" err="1"/>
              <a:t>labour</a:t>
            </a:r>
            <a:r>
              <a:rPr lang="en-US" sz="3200" dirty="0"/>
              <a:t> therefore to enter into that rest, lest any man fall after the same example of unbelief.</a:t>
            </a:r>
          </a:p>
        </p:txBody>
      </p:sp>
      <p:pic>
        <p:nvPicPr>
          <p:cNvPr id="60418" name="Picture 2" descr="Our Longing Back to the Garden of Eden | Where Is the Garden of Ed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412" y="1665513"/>
            <a:ext cx="5600698" cy="3733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3635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6564" y="685800"/>
            <a:ext cx="9278743" cy="4059936"/>
          </a:xfrm>
        </p:spPr>
        <p:txBody>
          <a:bodyPr>
            <a:noAutofit/>
          </a:bodyPr>
          <a:lstStyle/>
          <a:p>
            <a:r>
              <a:rPr lang="en-US" sz="5200" dirty="0"/>
              <a:t>The symbol, mark, of God’s authority and power is His holy Sabbath day.  </a:t>
            </a:r>
            <a:r>
              <a:rPr lang="en-US" sz="5200" dirty="0" smtClean="0"/>
              <a:t>When </a:t>
            </a:r>
            <a:r>
              <a:rPr lang="en-US" sz="5200" dirty="0"/>
              <a:t>we enter </a:t>
            </a:r>
            <a:r>
              <a:rPr lang="en-US" sz="5200" dirty="0" smtClean="0"/>
              <a:t>God’s </a:t>
            </a:r>
            <a:r>
              <a:rPr lang="en-US" sz="5200" dirty="0"/>
              <a:t>rest (receive salvation), we should keep His seventh-day Sabbath holy as a symbol, or mark, of salvation</a:t>
            </a:r>
            <a:r>
              <a:rPr lang="en-US" sz="5200" dirty="0" smtClean="0"/>
              <a:t>. </a:t>
            </a:r>
            <a:endParaRPr lang="en-US" sz="5200" cap="none" dirty="0"/>
          </a:p>
        </p:txBody>
      </p:sp>
      <p:sp>
        <p:nvSpPr>
          <p:cNvPr id="3" name="Text Placeholder 2"/>
          <p:cNvSpPr>
            <a:spLocks noGrp="1"/>
          </p:cNvSpPr>
          <p:nvPr>
            <p:ph type="body" idx="1"/>
          </p:nvPr>
        </p:nvSpPr>
        <p:spPr>
          <a:xfrm>
            <a:off x="2165210" y="5020056"/>
            <a:ext cx="9796602" cy="1685544"/>
          </a:xfrm>
        </p:spPr>
        <p:txBody>
          <a:bodyPr>
            <a:noAutofit/>
          </a:bodyPr>
          <a:lstStyle/>
          <a:p>
            <a:r>
              <a:rPr lang="en-US" sz="3600" dirty="0"/>
              <a:t>True Sabbath keeping signifies that a person has surrendered his life to Jesus Christ and is willing to follow wherever Jesus leads. </a:t>
            </a:r>
            <a:endParaRPr lang="en-US" sz="3200" dirty="0"/>
          </a:p>
        </p:txBody>
      </p:sp>
    </p:spTree>
    <p:extLst>
      <p:ext uri="{BB962C8B-B14F-4D97-AF65-F5344CB8AC3E}">
        <p14:creationId xmlns:p14="http://schemas.microsoft.com/office/powerpoint/2010/main" val="99062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An End-Time Appeal</a:t>
            </a:r>
            <a:r>
              <a:rPr lang="en-US" sz="5400" dirty="0" smtClean="0">
                <a:solidFill>
                  <a:srgbClr val="C00000"/>
                </a:solidFill>
              </a:rPr>
              <a:t>: </a:t>
            </a:r>
            <a:r>
              <a:rPr lang="en-US" sz="5000" dirty="0" smtClean="0">
                <a:solidFill>
                  <a:srgbClr val="C00000"/>
                </a:solidFill>
              </a:rPr>
              <a:t>Revelation 3:14-22</a:t>
            </a:r>
            <a:endParaRPr lang="en-US" sz="5000" dirty="0">
              <a:solidFill>
                <a:srgbClr val="C00000"/>
              </a:solidFill>
            </a:endParaRPr>
          </a:p>
        </p:txBody>
      </p:sp>
      <p:sp>
        <p:nvSpPr>
          <p:cNvPr id="3" name="Content Placeholder 2"/>
          <p:cNvSpPr>
            <a:spLocks noGrp="1"/>
          </p:cNvSpPr>
          <p:nvPr>
            <p:ph idx="1"/>
          </p:nvPr>
        </p:nvSpPr>
        <p:spPr>
          <a:xfrm>
            <a:off x="6094412" y="1646463"/>
            <a:ext cx="5410200" cy="4627756"/>
          </a:xfrm>
        </p:spPr>
        <p:txBody>
          <a:bodyPr>
            <a:noAutofit/>
          </a:bodyPr>
          <a:lstStyle/>
          <a:p>
            <a:r>
              <a:rPr lang="en-US" sz="3200" b="1" baseline="30000" dirty="0"/>
              <a:t>14 </a:t>
            </a:r>
            <a:r>
              <a:rPr lang="en-US" sz="3200" dirty="0"/>
              <a:t>And unto the angel of the church of the </a:t>
            </a:r>
            <a:r>
              <a:rPr lang="en-US" sz="3200" dirty="0" err="1"/>
              <a:t>Laodiceans</a:t>
            </a:r>
            <a:r>
              <a:rPr lang="en-US" sz="3200" dirty="0"/>
              <a:t> write; These things </a:t>
            </a:r>
            <a:r>
              <a:rPr lang="en-US" sz="3200" dirty="0" err="1"/>
              <a:t>saith</a:t>
            </a:r>
            <a:r>
              <a:rPr lang="en-US" sz="3200" dirty="0"/>
              <a:t> the Amen, the faithful and true witness, </a:t>
            </a:r>
            <a:r>
              <a:rPr lang="en-US" sz="3200" dirty="0">
                <a:solidFill>
                  <a:srgbClr val="C00000"/>
                </a:solidFill>
              </a:rPr>
              <a:t>the beginning of the creation of God;</a:t>
            </a:r>
          </a:p>
          <a:p>
            <a:r>
              <a:rPr lang="en-US" sz="3200" b="1" baseline="30000" dirty="0"/>
              <a:t>15 </a:t>
            </a:r>
            <a:r>
              <a:rPr lang="en-US" sz="3200" dirty="0"/>
              <a:t>I know thy works, that thou art neither cold nor hot: I would thou wert cold or hot.</a:t>
            </a:r>
          </a:p>
        </p:txBody>
      </p:sp>
      <p:pic>
        <p:nvPicPr>
          <p:cNvPr id="63490" name="Picture 2" descr="Roman Temple at Laodicea on the Lycus, Turkey (Illustration) - Ancient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6611" y="1828800"/>
            <a:ext cx="5192797"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84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An End-Time Appeal</a:t>
            </a:r>
            <a:r>
              <a:rPr lang="en-US" sz="5400" dirty="0" smtClean="0">
                <a:solidFill>
                  <a:srgbClr val="C00000"/>
                </a:solidFill>
              </a:rPr>
              <a:t>: </a:t>
            </a:r>
            <a:r>
              <a:rPr lang="en-US" sz="5000" dirty="0" smtClean="0">
                <a:solidFill>
                  <a:srgbClr val="C00000"/>
                </a:solidFill>
              </a:rPr>
              <a:t>Revelation 3:16-22</a:t>
            </a:r>
            <a:endParaRPr lang="en-US" sz="5000" dirty="0">
              <a:solidFill>
                <a:srgbClr val="C00000"/>
              </a:solidFill>
            </a:endParaRPr>
          </a:p>
        </p:txBody>
      </p:sp>
      <p:sp>
        <p:nvSpPr>
          <p:cNvPr id="3" name="Content Placeholder 2"/>
          <p:cNvSpPr>
            <a:spLocks noGrp="1"/>
          </p:cNvSpPr>
          <p:nvPr>
            <p:ph idx="1"/>
          </p:nvPr>
        </p:nvSpPr>
        <p:spPr>
          <a:xfrm>
            <a:off x="5484812" y="1646463"/>
            <a:ext cx="6019800" cy="4627756"/>
          </a:xfrm>
        </p:spPr>
        <p:txBody>
          <a:bodyPr>
            <a:noAutofit/>
          </a:bodyPr>
          <a:lstStyle/>
          <a:p>
            <a:r>
              <a:rPr lang="en-US" sz="3200" b="1" baseline="30000" dirty="0"/>
              <a:t>16 </a:t>
            </a:r>
            <a:r>
              <a:rPr lang="en-US" sz="3200" dirty="0"/>
              <a:t>So then because thou art lukewarm, and neither cold nor hot, I will </a:t>
            </a:r>
            <a:r>
              <a:rPr lang="en-US" sz="3200" dirty="0" err="1"/>
              <a:t>spue</a:t>
            </a:r>
            <a:r>
              <a:rPr lang="en-US" sz="3200" dirty="0"/>
              <a:t> thee out of my mouth.</a:t>
            </a:r>
          </a:p>
          <a:p>
            <a:r>
              <a:rPr lang="en-US" sz="3200" b="1" baseline="30000" dirty="0"/>
              <a:t>17 </a:t>
            </a:r>
            <a:r>
              <a:rPr lang="en-US" sz="3200" dirty="0"/>
              <a:t>Because thou </a:t>
            </a:r>
            <a:r>
              <a:rPr lang="en-US" sz="3200" dirty="0" err="1"/>
              <a:t>sayest</a:t>
            </a:r>
            <a:r>
              <a:rPr lang="en-US" sz="3200" dirty="0"/>
              <a:t>, I am rich, and increased with goods, and have need of nothing; and </a:t>
            </a:r>
            <a:r>
              <a:rPr lang="en-US" sz="3200" dirty="0" err="1"/>
              <a:t>knowest</a:t>
            </a:r>
            <a:r>
              <a:rPr lang="en-US" sz="3200" dirty="0"/>
              <a:t> not that thou art wretched, and miserable, and poor, and blind, and naked:</a:t>
            </a:r>
          </a:p>
        </p:txBody>
      </p:sp>
      <p:pic>
        <p:nvPicPr>
          <p:cNvPr id="64516" name="Picture 4" descr="Revelation 3:16 | Christianity - In - Vog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012" y="1873445"/>
            <a:ext cx="4514850" cy="4514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1568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055781" cy="1163890"/>
          </a:xfrm>
        </p:spPr>
        <p:txBody>
          <a:bodyPr/>
          <a:lstStyle/>
          <a:p>
            <a:r>
              <a:rPr lang="en-US" dirty="0" smtClean="0">
                <a:solidFill>
                  <a:srgbClr val="C00000"/>
                </a:solidFill>
              </a:rPr>
              <a:t>Israel's Sign:  Genesis 17:18-23</a:t>
            </a:r>
            <a:endParaRPr lang="en-US" dirty="0">
              <a:solidFill>
                <a:srgbClr val="C00000"/>
              </a:solidFill>
            </a:endParaRPr>
          </a:p>
        </p:txBody>
      </p:sp>
      <p:sp>
        <p:nvSpPr>
          <p:cNvPr id="3" name="Content Placeholder 2"/>
          <p:cNvSpPr>
            <a:spLocks noGrp="1"/>
          </p:cNvSpPr>
          <p:nvPr>
            <p:ph idx="1"/>
          </p:nvPr>
        </p:nvSpPr>
        <p:spPr>
          <a:xfrm>
            <a:off x="1293813" y="1676400"/>
            <a:ext cx="6324599" cy="4495800"/>
          </a:xfrm>
        </p:spPr>
        <p:txBody>
          <a:bodyPr>
            <a:noAutofit/>
          </a:bodyPr>
          <a:lstStyle/>
          <a:p>
            <a:r>
              <a:rPr lang="en-US" sz="3200" b="1" baseline="30000" dirty="0"/>
              <a:t>18 </a:t>
            </a:r>
            <a:r>
              <a:rPr lang="en-US" sz="3200" dirty="0"/>
              <a:t>And Abraham said unto God, O that Ishmael might live before thee!</a:t>
            </a:r>
          </a:p>
          <a:p>
            <a:r>
              <a:rPr lang="en-US" sz="3200" b="1" baseline="30000" dirty="0"/>
              <a:t>19 </a:t>
            </a:r>
            <a:r>
              <a:rPr lang="en-US" sz="3200" dirty="0"/>
              <a:t>And God said, Sarah thy wife shall bear thee a son indeed; and thou shalt call his name Isaac: and I will establish my covenant with him for an everlasting covenant, and with his seed after him</a:t>
            </a:r>
            <a:r>
              <a:rPr lang="en-US" sz="3200" dirty="0" smtClean="0"/>
              <a:t>.</a:t>
            </a:r>
            <a:endParaRPr lang="en-US" sz="3200" dirty="0"/>
          </a:p>
        </p:txBody>
      </p:sp>
      <p:pic>
        <p:nvPicPr>
          <p:cNvPr id="3074" name="Picture 2" descr="Laughing - Listening - Learning: Week VI - The Blessing Cup"/>
          <p:cNvPicPr>
            <a:picLocks noChangeAspect="1" noChangeArrowheads="1"/>
          </p:cNvPicPr>
          <p:nvPr/>
        </p:nvPicPr>
        <p:blipFill rotWithShape="1">
          <a:blip r:embed="rId2">
            <a:extLst>
              <a:ext uri="{28A0092B-C50C-407E-A947-70E740481C1C}">
                <a14:useLocalDpi xmlns:a14="http://schemas.microsoft.com/office/drawing/2010/main" val="0"/>
              </a:ext>
            </a:extLst>
          </a:blip>
          <a:srcRect r="35865"/>
          <a:stretch/>
        </p:blipFill>
        <p:spPr bwMode="auto">
          <a:xfrm>
            <a:off x="7783215" y="1648522"/>
            <a:ext cx="3873797" cy="45236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373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An End-Time Appeal</a:t>
            </a:r>
            <a:r>
              <a:rPr lang="en-US" sz="5400" dirty="0" smtClean="0">
                <a:solidFill>
                  <a:srgbClr val="C00000"/>
                </a:solidFill>
              </a:rPr>
              <a:t>: </a:t>
            </a:r>
            <a:r>
              <a:rPr lang="en-US" sz="5000" dirty="0" smtClean="0">
                <a:solidFill>
                  <a:srgbClr val="C00000"/>
                </a:solidFill>
              </a:rPr>
              <a:t>Revelation 3:18-22</a:t>
            </a:r>
            <a:endParaRPr lang="en-US" sz="5000" dirty="0">
              <a:solidFill>
                <a:srgbClr val="C00000"/>
              </a:solidFill>
            </a:endParaRPr>
          </a:p>
        </p:txBody>
      </p:sp>
      <p:sp>
        <p:nvSpPr>
          <p:cNvPr id="3" name="Content Placeholder 2"/>
          <p:cNvSpPr>
            <a:spLocks noGrp="1"/>
          </p:cNvSpPr>
          <p:nvPr>
            <p:ph idx="1"/>
          </p:nvPr>
        </p:nvSpPr>
        <p:spPr>
          <a:xfrm>
            <a:off x="6323012" y="1646463"/>
            <a:ext cx="5181600" cy="4627756"/>
          </a:xfrm>
        </p:spPr>
        <p:txBody>
          <a:bodyPr>
            <a:noAutofit/>
          </a:bodyPr>
          <a:lstStyle/>
          <a:p>
            <a:r>
              <a:rPr lang="en-US" sz="3200" b="1" baseline="30000" dirty="0"/>
              <a:t>18 </a:t>
            </a:r>
            <a:r>
              <a:rPr lang="en-US" sz="3200" dirty="0"/>
              <a:t>I counsel thee to buy of me gold tried in the fire, that thou </a:t>
            </a:r>
            <a:r>
              <a:rPr lang="en-US" sz="3200" dirty="0" err="1"/>
              <a:t>mayest</a:t>
            </a:r>
            <a:r>
              <a:rPr lang="en-US" sz="3200" dirty="0"/>
              <a:t> be rich; and white raiment, that thou </a:t>
            </a:r>
            <a:r>
              <a:rPr lang="en-US" sz="3200" dirty="0" err="1"/>
              <a:t>mayest</a:t>
            </a:r>
            <a:r>
              <a:rPr lang="en-US" sz="3200" dirty="0"/>
              <a:t> be clothed, and that the shame of thy nakedness do not appear; and anoint thine eyes with </a:t>
            </a:r>
            <a:r>
              <a:rPr lang="en-US" sz="3200" dirty="0" err="1"/>
              <a:t>eyesalve</a:t>
            </a:r>
            <a:r>
              <a:rPr lang="en-US" sz="3200" dirty="0"/>
              <a:t>, that thou </a:t>
            </a:r>
            <a:r>
              <a:rPr lang="en-US" sz="3200" dirty="0" err="1"/>
              <a:t>mayest</a:t>
            </a:r>
            <a:r>
              <a:rPr lang="en-US" sz="3200" dirty="0"/>
              <a:t> see.</a:t>
            </a:r>
          </a:p>
        </p:txBody>
      </p:sp>
      <p:pic>
        <p:nvPicPr>
          <p:cNvPr id="65538" name="Picture 2" descr="Gold Tested In Fire - Broken Door Ministri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3814" y="2133600"/>
            <a:ext cx="5029198" cy="3352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5818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An End-Time Appeal</a:t>
            </a:r>
            <a:r>
              <a:rPr lang="en-US" sz="5400" dirty="0" smtClean="0">
                <a:solidFill>
                  <a:srgbClr val="C00000"/>
                </a:solidFill>
              </a:rPr>
              <a:t>: </a:t>
            </a:r>
            <a:r>
              <a:rPr lang="en-US" sz="5000" dirty="0" smtClean="0">
                <a:solidFill>
                  <a:srgbClr val="C00000"/>
                </a:solidFill>
              </a:rPr>
              <a:t>Revelation 3:19-22</a:t>
            </a:r>
            <a:endParaRPr lang="en-US" sz="5000" dirty="0">
              <a:solidFill>
                <a:srgbClr val="C00000"/>
              </a:solidFill>
            </a:endParaRPr>
          </a:p>
        </p:txBody>
      </p:sp>
      <p:sp>
        <p:nvSpPr>
          <p:cNvPr id="3" name="Content Placeholder 2"/>
          <p:cNvSpPr>
            <a:spLocks noGrp="1"/>
          </p:cNvSpPr>
          <p:nvPr>
            <p:ph idx="1"/>
          </p:nvPr>
        </p:nvSpPr>
        <p:spPr>
          <a:xfrm>
            <a:off x="5789612" y="1646463"/>
            <a:ext cx="5715000" cy="4627756"/>
          </a:xfrm>
        </p:spPr>
        <p:txBody>
          <a:bodyPr>
            <a:noAutofit/>
          </a:bodyPr>
          <a:lstStyle/>
          <a:p>
            <a:r>
              <a:rPr lang="en-US" sz="3200" b="1" baseline="30000" dirty="0"/>
              <a:t>19 </a:t>
            </a:r>
            <a:r>
              <a:rPr lang="en-US" sz="3200" dirty="0"/>
              <a:t>As many as I love, I rebuke and chasten: be zealous therefore, and repent.</a:t>
            </a:r>
          </a:p>
          <a:p>
            <a:r>
              <a:rPr lang="en-US" sz="3200" b="1" baseline="30000" dirty="0"/>
              <a:t>20 </a:t>
            </a:r>
            <a:r>
              <a:rPr lang="en-US" sz="3200" dirty="0"/>
              <a:t>Behold, I stand at the door, and knock: if any man hear my voice, and open the door, I will come in to him, and will sup with him, and he with me.</a:t>
            </a:r>
          </a:p>
        </p:txBody>
      </p:sp>
      <p:pic>
        <p:nvPicPr>
          <p:cNvPr id="66562" name="Picture 2" descr="Pin on Sacred 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3812" y="1646463"/>
            <a:ext cx="3657600" cy="4352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1346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An End-Time Appeal</a:t>
            </a:r>
            <a:r>
              <a:rPr lang="en-US" sz="5400" dirty="0" smtClean="0">
                <a:solidFill>
                  <a:srgbClr val="C00000"/>
                </a:solidFill>
              </a:rPr>
              <a:t>: </a:t>
            </a:r>
            <a:r>
              <a:rPr lang="en-US" sz="5000" dirty="0" smtClean="0">
                <a:solidFill>
                  <a:srgbClr val="C00000"/>
                </a:solidFill>
              </a:rPr>
              <a:t>Revelation 3:21-22</a:t>
            </a:r>
            <a:endParaRPr lang="en-US" sz="5000" dirty="0">
              <a:solidFill>
                <a:srgbClr val="C00000"/>
              </a:solidFill>
            </a:endParaRPr>
          </a:p>
        </p:txBody>
      </p:sp>
      <p:sp>
        <p:nvSpPr>
          <p:cNvPr id="3" name="Content Placeholder 2"/>
          <p:cNvSpPr>
            <a:spLocks noGrp="1"/>
          </p:cNvSpPr>
          <p:nvPr>
            <p:ph idx="1"/>
          </p:nvPr>
        </p:nvSpPr>
        <p:spPr>
          <a:xfrm>
            <a:off x="5789612" y="1646463"/>
            <a:ext cx="5715000" cy="4627756"/>
          </a:xfrm>
        </p:spPr>
        <p:txBody>
          <a:bodyPr>
            <a:noAutofit/>
          </a:bodyPr>
          <a:lstStyle/>
          <a:p>
            <a:r>
              <a:rPr lang="en-US" sz="3200" b="1" baseline="30000" dirty="0"/>
              <a:t>21 </a:t>
            </a:r>
            <a:r>
              <a:rPr lang="en-US" sz="3200" dirty="0"/>
              <a:t>To him that </a:t>
            </a:r>
            <a:r>
              <a:rPr lang="en-US" sz="3200" dirty="0" err="1"/>
              <a:t>overcometh</a:t>
            </a:r>
            <a:r>
              <a:rPr lang="en-US" sz="3200" dirty="0"/>
              <a:t> will I grant to sit with me in my throne, even as I also overcame, and am set down with my Father in his throne.</a:t>
            </a:r>
          </a:p>
          <a:p>
            <a:r>
              <a:rPr lang="en-US" sz="3200" b="1" baseline="30000" dirty="0"/>
              <a:t>22 </a:t>
            </a:r>
            <a:r>
              <a:rPr lang="en-US" sz="3200" dirty="0"/>
              <a:t>He that hath an ear, let him hear what the Spirit </a:t>
            </a:r>
            <a:r>
              <a:rPr lang="en-US" sz="3200" dirty="0" err="1"/>
              <a:t>saith</a:t>
            </a:r>
            <a:r>
              <a:rPr lang="en-US" sz="3200" dirty="0"/>
              <a:t> unto the churches.</a:t>
            </a:r>
          </a:p>
        </p:txBody>
      </p:sp>
      <p:pic>
        <p:nvPicPr>
          <p:cNvPr id="67586" name="Picture 2" descr="Spirituality, Dreams and Prophecy: July 20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8931" y="1731045"/>
            <a:ext cx="4514850" cy="3381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9175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6564" y="685800"/>
            <a:ext cx="9278743" cy="4059936"/>
          </a:xfrm>
        </p:spPr>
        <p:txBody>
          <a:bodyPr>
            <a:noAutofit/>
          </a:bodyPr>
          <a:lstStyle/>
          <a:p>
            <a:r>
              <a:rPr lang="en-US" sz="5000" dirty="0" smtClean="0"/>
              <a:t>The message to the Church of Laodicea is an appeal to all of us!  It pleads with us to make a choice.  Any choice, apparently, is better than apathy.  And this appeal comes from (among other titles) the “beginning of the Creation of God.”  </a:t>
            </a:r>
            <a:endParaRPr lang="en-US" sz="5000" cap="none" dirty="0"/>
          </a:p>
        </p:txBody>
      </p:sp>
      <p:sp>
        <p:nvSpPr>
          <p:cNvPr id="3" name="Text Placeholder 2"/>
          <p:cNvSpPr>
            <a:spLocks noGrp="1"/>
          </p:cNvSpPr>
          <p:nvPr>
            <p:ph type="body" idx="1"/>
          </p:nvPr>
        </p:nvSpPr>
        <p:spPr>
          <a:xfrm>
            <a:off x="2165210" y="5020056"/>
            <a:ext cx="9796602" cy="1685544"/>
          </a:xfrm>
        </p:spPr>
        <p:txBody>
          <a:bodyPr>
            <a:noAutofit/>
          </a:bodyPr>
          <a:lstStyle/>
          <a:p>
            <a:r>
              <a:rPr lang="en-US" sz="3600" dirty="0" smtClean="0"/>
              <a:t>It’s an appeal from our Creator, just as we’ve seen in Revelation 14!  </a:t>
            </a:r>
            <a:endParaRPr lang="en-US" sz="3200" dirty="0"/>
          </a:p>
        </p:txBody>
      </p:sp>
    </p:spTree>
    <p:extLst>
      <p:ext uri="{BB962C8B-B14F-4D97-AF65-F5344CB8AC3E}">
        <p14:creationId xmlns:p14="http://schemas.microsoft.com/office/powerpoint/2010/main" val="2762024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069569" y="484632"/>
            <a:ext cx="10055781" cy="1267968"/>
          </a:xfrm>
          <a:solidFill>
            <a:schemeClr val="bg1">
              <a:lumMod val="75000"/>
            </a:schemeClr>
          </a:solidFill>
        </p:spPr>
        <p:txBody>
          <a:bodyPr/>
          <a:lstStyle/>
          <a:p>
            <a:r>
              <a:rPr lang="en-US" dirty="0" smtClean="0"/>
              <a:t>Key Text: Revelation 14:6-7</a:t>
            </a:r>
            <a:endParaRPr lang="en-US" dirty="0"/>
          </a:p>
        </p:txBody>
      </p:sp>
      <p:sp>
        <p:nvSpPr>
          <p:cNvPr id="14" name="Content Placeholder 13"/>
          <p:cNvSpPr>
            <a:spLocks noGrp="1"/>
          </p:cNvSpPr>
          <p:nvPr>
            <p:ph idx="1"/>
          </p:nvPr>
        </p:nvSpPr>
        <p:spPr/>
        <p:txBody>
          <a:bodyPr>
            <a:noAutofit/>
          </a:bodyPr>
          <a:lstStyle/>
          <a:p>
            <a:r>
              <a:rPr lang="en-US" sz="3200" b="1" baseline="30000" dirty="0"/>
              <a:t>6 </a:t>
            </a:r>
            <a:r>
              <a:rPr lang="en-US" sz="3200" dirty="0"/>
              <a:t>And I saw another angel fly in the midst of heaven, having the everlasting gospel to preach unto them that dwell on the earth, and to every nation, and kindred, and tongue, and people,</a:t>
            </a:r>
          </a:p>
          <a:p>
            <a:r>
              <a:rPr lang="en-US" sz="3200" b="1" baseline="30000" dirty="0"/>
              <a:t>7 </a:t>
            </a:r>
            <a:r>
              <a:rPr lang="en-US" sz="3200" dirty="0"/>
              <a:t>Saying with a loud voice, Fear God, and give glory to him; for the hour of his judgment is come: and worship him that made heaven, and earth, and the sea, and the fountains of waters.</a:t>
            </a:r>
          </a:p>
        </p:txBody>
      </p:sp>
    </p:spTree>
    <p:extLst>
      <p:ext uri="{BB962C8B-B14F-4D97-AF65-F5344CB8AC3E}">
        <p14:creationId xmlns:p14="http://schemas.microsoft.com/office/powerpoint/2010/main" val="1543760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6564" y="685800"/>
            <a:ext cx="9278743" cy="4059936"/>
          </a:xfrm>
        </p:spPr>
        <p:txBody>
          <a:bodyPr>
            <a:noAutofit/>
          </a:bodyPr>
          <a:lstStyle/>
          <a:p>
            <a:r>
              <a:rPr lang="en-US" sz="5000" dirty="0"/>
              <a:t>As we come to the book of Revelation, </a:t>
            </a:r>
            <a:r>
              <a:rPr lang="en-US" sz="5000" dirty="0" smtClean="0"/>
              <a:t>we've </a:t>
            </a:r>
            <a:r>
              <a:rPr lang="en-US" sz="5000" dirty="0"/>
              <a:t>been looking at God's end time </a:t>
            </a:r>
            <a:r>
              <a:rPr lang="en-US" sz="5000" dirty="0" smtClean="0"/>
              <a:t>people.  These People trust </a:t>
            </a:r>
            <a:r>
              <a:rPr lang="en-US" sz="5000" dirty="0"/>
              <a:t>him </a:t>
            </a:r>
            <a:r>
              <a:rPr lang="en-US" sz="5000" dirty="0" smtClean="0"/>
              <a:t>fully</a:t>
            </a:r>
            <a:r>
              <a:rPr lang="en-US" sz="5000" dirty="0"/>
              <a:t> </a:t>
            </a:r>
            <a:r>
              <a:rPr lang="en-US" sz="5000" dirty="0" smtClean="0"/>
              <a:t>and </a:t>
            </a:r>
            <a:r>
              <a:rPr lang="en-US" sz="5000" dirty="0"/>
              <a:t>have absolute confidence in The </a:t>
            </a:r>
            <a:r>
              <a:rPr lang="en-US" sz="5000" dirty="0" smtClean="0"/>
              <a:t>Father.  And They are representing </a:t>
            </a:r>
            <a:r>
              <a:rPr lang="en-US" sz="5000" dirty="0"/>
              <a:t>God's </a:t>
            </a:r>
            <a:r>
              <a:rPr lang="en-US" sz="5000" dirty="0" smtClean="0"/>
              <a:t>character.  </a:t>
            </a:r>
            <a:endParaRPr lang="en-US" sz="5000" cap="none" dirty="0"/>
          </a:p>
        </p:txBody>
      </p:sp>
      <p:sp>
        <p:nvSpPr>
          <p:cNvPr id="3" name="Text Placeholder 2"/>
          <p:cNvSpPr>
            <a:spLocks noGrp="1"/>
          </p:cNvSpPr>
          <p:nvPr>
            <p:ph type="body" idx="1"/>
          </p:nvPr>
        </p:nvSpPr>
        <p:spPr>
          <a:xfrm>
            <a:off x="2165210" y="5020056"/>
            <a:ext cx="9796602" cy="1685544"/>
          </a:xfrm>
        </p:spPr>
        <p:txBody>
          <a:bodyPr>
            <a:noAutofit/>
          </a:bodyPr>
          <a:lstStyle/>
          <a:p>
            <a:r>
              <a:rPr lang="en-US" sz="3600" dirty="0" smtClean="0"/>
              <a:t>Just like the 10 commandments, which also represent God’s character, these people are sealed by Sabbath-keeping.  </a:t>
            </a:r>
            <a:endParaRPr lang="en-US" sz="3200" dirty="0"/>
          </a:p>
        </p:txBody>
      </p:sp>
    </p:spTree>
    <p:extLst>
      <p:ext uri="{BB962C8B-B14F-4D97-AF65-F5344CB8AC3E}">
        <p14:creationId xmlns:p14="http://schemas.microsoft.com/office/powerpoint/2010/main" val="914047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a:solidFill>
                  <a:schemeClr val="tx1"/>
                </a:solidFill>
              </a:rPr>
              <a:t>A Sabbath Promise</a:t>
            </a:r>
            <a:r>
              <a:rPr lang="en-US" sz="5400" dirty="0">
                <a:solidFill>
                  <a:srgbClr val="C00000"/>
                </a:solidFill>
              </a:rPr>
              <a:t>: </a:t>
            </a:r>
            <a:r>
              <a:rPr lang="en-US" sz="5000" dirty="0" smtClean="0">
                <a:solidFill>
                  <a:srgbClr val="C00000"/>
                </a:solidFill>
              </a:rPr>
              <a:t>Isaiah 58:1, 13-14</a:t>
            </a:r>
            <a:endParaRPr lang="en-US" sz="5000" dirty="0">
              <a:solidFill>
                <a:srgbClr val="C00000"/>
              </a:solidFill>
            </a:endParaRPr>
          </a:p>
        </p:txBody>
      </p:sp>
      <p:sp>
        <p:nvSpPr>
          <p:cNvPr id="3" name="Content Placeholder 2"/>
          <p:cNvSpPr>
            <a:spLocks noGrp="1"/>
          </p:cNvSpPr>
          <p:nvPr>
            <p:ph idx="1"/>
          </p:nvPr>
        </p:nvSpPr>
        <p:spPr>
          <a:xfrm>
            <a:off x="7101982" y="1646463"/>
            <a:ext cx="4402629" cy="4627756"/>
          </a:xfrm>
        </p:spPr>
        <p:txBody>
          <a:bodyPr>
            <a:noAutofit/>
          </a:bodyPr>
          <a:lstStyle/>
          <a:p>
            <a:r>
              <a:rPr lang="en-US" sz="3200" b="1" dirty="0"/>
              <a:t>58 </a:t>
            </a:r>
            <a:r>
              <a:rPr lang="en-US" sz="3200" dirty="0"/>
              <a:t>Cry aloud, spare not, lift up thy voice like a trumpet, and shew my people their transgression, and the house of Jacob their </a:t>
            </a:r>
            <a:r>
              <a:rPr lang="en-US" sz="3200" dirty="0" smtClean="0"/>
              <a:t>sins.  </a:t>
            </a:r>
            <a:endParaRPr lang="en-US" sz="3200" dirty="0"/>
          </a:p>
        </p:txBody>
      </p:sp>
      <p:pic>
        <p:nvPicPr>
          <p:cNvPr id="69634" name="Picture 2" descr="Working With Two Consultants On One QMS Overhaul What Could Go Wro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6612" y="1608363"/>
            <a:ext cx="6032414" cy="4021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417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a:solidFill>
                  <a:schemeClr val="tx1"/>
                </a:solidFill>
              </a:rPr>
              <a:t>A Sabbath Promise</a:t>
            </a:r>
            <a:r>
              <a:rPr lang="en-US" sz="5400" dirty="0">
                <a:solidFill>
                  <a:srgbClr val="C00000"/>
                </a:solidFill>
              </a:rPr>
              <a:t>: </a:t>
            </a:r>
            <a:r>
              <a:rPr lang="en-US" sz="5000" dirty="0" smtClean="0">
                <a:solidFill>
                  <a:srgbClr val="C00000"/>
                </a:solidFill>
              </a:rPr>
              <a:t>Isaiah 58:1, 13-14</a:t>
            </a:r>
            <a:endParaRPr lang="en-US" sz="5000" dirty="0">
              <a:solidFill>
                <a:srgbClr val="C00000"/>
              </a:solidFill>
            </a:endParaRPr>
          </a:p>
        </p:txBody>
      </p:sp>
      <p:sp>
        <p:nvSpPr>
          <p:cNvPr id="3" name="Content Placeholder 2"/>
          <p:cNvSpPr>
            <a:spLocks noGrp="1"/>
          </p:cNvSpPr>
          <p:nvPr>
            <p:ph idx="1"/>
          </p:nvPr>
        </p:nvSpPr>
        <p:spPr>
          <a:xfrm>
            <a:off x="5332412" y="1646463"/>
            <a:ext cx="6172200" cy="4627756"/>
          </a:xfrm>
        </p:spPr>
        <p:txBody>
          <a:bodyPr>
            <a:noAutofit/>
          </a:bodyPr>
          <a:lstStyle/>
          <a:p>
            <a:r>
              <a:rPr lang="en-US" sz="3200" b="1" baseline="30000" dirty="0" smtClean="0"/>
              <a:t>13</a:t>
            </a:r>
            <a:r>
              <a:rPr lang="en-US" sz="3200" b="1" baseline="30000" dirty="0"/>
              <a:t> </a:t>
            </a:r>
            <a:r>
              <a:rPr lang="en-US" sz="3200" dirty="0"/>
              <a:t>If thou turn away thy foot from the </a:t>
            </a:r>
            <a:r>
              <a:rPr lang="en-US" sz="3200" dirty="0" err="1"/>
              <a:t>sabbath</a:t>
            </a:r>
            <a:r>
              <a:rPr lang="en-US" sz="3200" dirty="0"/>
              <a:t>, from doing thy pleasure on my holy day; and call the </a:t>
            </a:r>
            <a:r>
              <a:rPr lang="en-US" sz="3200" dirty="0" err="1"/>
              <a:t>sabbath</a:t>
            </a:r>
            <a:r>
              <a:rPr lang="en-US" sz="3200" dirty="0"/>
              <a:t> a delight, the holy of the </a:t>
            </a:r>
            <a:r>
              <a:rPr lang="en-US" sz="3200" cap="small" dirty="0"/>
              <a:t>Lord</a:t>
            </a:r>
            <a:r>
              <a:rPr lang="en-US" sz="3200" dirty="0"/>
              <a:t>, </a:t>
            </a:r>
            <a:r>
              <a:rPr lang="en-US" sz="3200" dirty="0" err="1"/>
              <a:t>honourable</a:t>
            </a:r>
            <a:r>
              <a:rPr lang="en-US" sz="3200" dirty="0"/>
              <a:t>; and shalt </a:t>
            </a:r>
            <a:r>
              <a:rPr lang="en-US" sz="3200" dirty="0" err="1"/>
              <a:t>honour</a:t>
            </a:r>
            <a:r>
              <a:rPr lang="en-US" sz="3200" dirty="0"/>
              <a:t> him, not doing thine own ways, nor finding thine own pleasure, nor speaking thine own words</a:t>
            </a:r>
            <a:r>
              <a:rPr lang="en-US" sz="3200" dirty="0" smtClean="0"/>
              <a:t>:</a:t>
            </a:r>
            <a:endParaRPr lang="en-US" sz="3200" dirty="0"/>
          </a:p>
        </p:txBody>
      </p:sp>
      <p:pic>
        <p:nvPicPr>
          <p:cNvPr id="68610" name="Picture 2" descr="Quotes About Pictures Of The Sabbath. QuotesGr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6924" y="1684563"/>
            <a:ext cx="4514850"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276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435043" cy="1163890"/>
          </a:xfrm>
        </p:spPr>
        <p:txBody>
          <a:bodyPr>
            <a:noAutofit/>
          </a:bodyPr>
          <a:lstStyle/>
          <a:p>
            <a:r>
              <a:rPr lang="en-US" sz="5400" dirty="0" smtClean="0">
                <a:solidFill>
                  <a:schemeClr val="tx1"/>
                </a:solidFill>
              </a:rPr>
              <a:t>A Sabbath Promise</a:t>
            </a:r>
            <a:r>
              <a:rPr lang="en-US" sz="5400" dirty="0" smtClean="0">
                <a:solidFill>
                  <a:srgbClr val="C00000"/>
                </a:solidFill>
              </a:rPr>
              <a:t>: </a:t>
            </a:r>
            <a:r>
              <a:rPr lang="en-US" sz="5000" dirty="0" smtClean="0">
                <a:solidFill>
                  <a:srgbClr val="C00000"/>
                </a:solidFill>
              </a:rPr>
              <a:t>Isaiah 58:1, 13-14</a:t>
            </a:r>
            <a:endParaRPr lang="en-US" sz="5000" dirty="0">
              <a:solidFill>
                <a:srgbClr val="C00000"/>
              </a:solidFill>
            </a:endParaRPr>
          </a:p>
        </p:txBody>
      </p:sp>
      <p:sp>
        <p:nvSpPr>
          <p:cNvPr id="3" name="Content Placeholder 2"/>
          <p:cNvSpPr>
            <a:spLocks noGrp="1"/>
          </p:cNvSpPr>
          <p:nvPr>
            <p:ph idx="1"/>
          </p:nvPr>
        </p:nvSpPr>
        <p:spPr>
          <a:xfrm>
            <a:off x="6627812" y="1646463"/>
            <a:ext cx="4876800" cy="4627756"/>
          </a:xfrm>
        </p:spPr>
        <p:txBody>
          <a:bodyPr>
            <a:noAutofit/>
          </a:bodyPr>
          <a:lstStyle/>
          <a:p>
            <a:r>
              <a:rPr lang="en-US" sz="3200" b="1" baseline="30000" dirty="0" smtClean="0"/>
              <a:t>14</a:t>
            </a:r>
            <a:r>
              <a:rPr lang="en-US" sz="3200" b="1" baseline="30000" dirty="0"/>
              <a:t> </a:t>
            </a:r>
            <a:r>
              <a:rPr lang="en-US" sz="3200" dirty="0"/>
              <a:t>Then shalt thou delight thyself in the </a:t>
            </a:r>
            <a:r>
              <a:rPr lang="en-US" sz="3200" cap="small" dirty="0"/>
              <a:t>Lord</a:t>
            </a:r>
            <a:r>
              <a:rPr lang="en-US" sz="3200" dirty="0"/>
              <a:t>; and I will cause thee to ride upon the high places of the earth, and feed thee with the heritage of Jacob thy father: for the mouth of the </a:t>
            </a:r>
            <a:r>
              <a:rPr lang="en-US" sz="3200" cap="small" dirty="0"/>
              <a:t>Lord</a:t>
            </a:r>
            <a:r>
              <a:rPr lang="en-US" sz="3200" dirty="0"/>
              <a:t> hath spoken it.</a:t>
            </a:r>
          </a:p>
          <a:p>
            <a:endParaRPr lang="en-US" sz="3200" dirty="0"/>
          </a:p>
        </p:txBody>
      </p:sp>
      <p:pic>
        <p:nvPicPr>
          <p:cNvPr id="70658" name="Picture 2" descr="High Places | The Whisper of God Blog"/>
          <p:cNvPicPr>
            <a:picLocks noChangeAspect="1" noChangeArrowheads="1"/>
          </p:cNvPicPr>
          <p:nvPr/>
        </p:nvPicPr>
        <p:blipFill rotWithShape="1">
          <a:blip r:embed="rId2">
            <a:extLst>
              <a:ext uri="{28A0092B-C50C-407E-A947-70E740481C1C}">
                <a14:useLocalDpi xmlns:a14="http://schemas.microsoft.com/office/drawing/2010/main" val="0"/>
              </a:ext>
            </a:extLst>
          </a:blip>
          <a:srcRect l="40250"/>
          <a:stretch/>
        </p:blipFill>
        <p:spPr bwMode="auto">
          <a:xfrm>
            <a:off x="1141412" y="1798166"/>
            <a:ext cx="5144090" cy="42502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2914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6564" y="228600"/>
            <a:ext cx="9278743" cy="4517136"/>
          </a:xfrm>
        </p:spPr>
        <p:txBody>
          <a:bodyPr>
            <a:normAutofit/>
          </a:bodyPr>
          <a:lstStyle/>
          <a:p>
            <a:r>
              <a:rPr lang="en-US" sz="4000" cap="none" dirty="0"/>
              <a:t>“There was and is a commandment to keep holy the Sabbath day, but that Sabbath day was not Sunday. ... It will be said, however, and with some show of triumph, that the Sabbath was transferred from the seventh to the first day of the week. ... Where can the record of such a transaction be found? Not in the New Testament—absolutely not. There is no scriptural evidence of the change of the Sabbath institution from the seventh to the first day of the week</a:t>
            </a:r>
            <a:r>
              <a:rPr lang="en-US" sz="4000" cap="none" dirty="0" smtClean="0"/>
              <a:t>.”</a:t>
            </a:r>
            <a:endParaRPr lang="en-US" sz="4000" cap="none" dirty="0"/>
          </a:p>
        </p:txBody>
      </p:sp>
      <p:sp>
        <p:nvSpPr>
          <p:cNvPr id="3" name="Text Placeholder 2"/>
          <p:cNvSpPr>
            <a:spLocks noGrp="1"/>
          </p:cNvSpPr>
          <p:nvPr>
            <p:ph type="body" idx="1"/>
          </p:nvPr>
        </p:nvSpPr>
        <p:spPr>
          <a:xfrm>
            <a:off x="2165210" y="5020056"/>
            <a:ext cx="9050203" cy="1533144"/>
          </a:xfrm>
        </p:spPr>
        <p:txBody>
          <a:bodyPr>
            <a:normAutofit fontScale="62500" lnSpcReduction="20000"/>
          </a:bodyPr>
          <a:lstStyle/>
          <a:p>
            <a:r>
              <a:rPr lang="en-US" sz="5400" dirty="0"/>
              <a:t>Dr. Edward T. </a:t>
            </a:r>
            <a:r>
              <a:rPr lang="en-US" sz="5400" dirty="0" err="1"/>
              <a:t>Hiscox</a:t>
            </a:r>
            <a:r>
              <a:rPr lang="en-US" sz="5400" dirty="0"/>
              <a:t>, author of </a:t>
            </a:r>
            <a:r>
              <a:rPr lang="en-US" sz="5400" i="1" dirty="0"/>
              <a:t>The Baptist Manual</a:t>
            </a:r>
            <a:r>
              <a:rPr lang="en-US" sz="5400" dirty="0"/>
              <a:t>, in a paper read before a New York ministers' conference held Nov. 13, 1893.</a:t>
            </a:r>
          </a:p>
        </p:txBody>
      </p:sp>
    </p:spTree>
    <p:extLst>
      <p:ext uri="{BB962C8B-B14F-4D97-AF65-F5344CB8AC3E}">
        <p14:creationId xmlns:p14="http://schemas.microsoft.com/office/powerpoint/2010/main" val="3669479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569" y="484632"/>
            <a:ext cx="10055781" cy="1191768"/>
          </a:xfrm>
        </p:spPr>
        <p:txBody>
          <a:bodyPr/>
          <a:lstStyle/>
          <a:p>
            <a:r>
              <a:rPr lang="en-US" dirty="0" smtClean="0">
                <a:solidFill>
                  <a:srgbClr val="C00000"/>
                </a:solidFill>
              </a:rPr>
              <a:t>Israel's Sign:  Genesis 17:20-23</a:t>
            </a:r>
            <a:endParaRPr lang="en-US" dirty="0">
              <a:solidFill>
                <a:srgbClr val="C00000"/>
              </a:solidFill>
            </a:endParaRPr>
          </a:p>
        </p:txBody>
      </p:sp>
      <p:sp>
        <p:nvSpPr>
          <p:cNvPr id="3" name="Content Placeholder 2"/>
          <p:cNvSpPr>
            <a:spLocks noGrp="1"/>
          </p:cNvSpPr>
          <p:nvPr>
            <p:ph idx="1"/>
          </p:nvPr>
        </p:nvSpPr>
        <p:spPr>
          <a:xfrm>
            <a:off x="1293812" y="1676400"/>
            <a:ext cx="7238999" cy="4495800"/>
          </a:xfrm>
        </p:spPr>
        <p:txBody>
          <a:bodyPr>
            <a:noAutofit/>
          </a:bodyPr>
          <a:lstStyle/>
          <a:p>
            <a:r>
              <a:rPr lang="en-US" sz="3200" b="1" baseline="30000" dirty="0"/>
              <a:t>20 </a:t>
            </a:r>
            <a:r>
              <a:rPr lang="en-US" sz="3200" dirty="0"/>
              <a:t>And as for Ishmael, I have heard thee: Behold, I have blessed him, and will make him fruitful, and will multiply him exceedingly; twelve princes shall he beget, and I will make him a great nation.</a:t>
            </a:r>
          </a:p>
          <a:p>
            <a:r>
              <a:rPr lang="en-US" sz="3200" b="1" baseline="30000" dirty="0"/>
              <a:t>21 </a:t>
            </a:r>
            <a:r>
              <a:rPr lang="en-US" sz="3200" dirty="0"/>
              <a:t>But my covenant will I establish with Isaac, which Sarah shall bear unto thee at this set time in the next year.</a:t>
            </a:r>
          </a:p>
        </p:txBody>
      </p:sp>
      <p:pic>
        <p:nvPicPr>
          <p:cNvPr id="4098" name="Picture 2" descr="Lucia's Blog: ABRAHAM THE PATRIARCH - PART I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09012" y="1733550"/>
            <a:ext cx="3149581" cy="4438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9825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6564" y="228600"/>
            <a:ext cx="9278743" cy="4517136"/>
          </a:xfrm>
        </p:spPr>
        <p:txBody>
          <a:bodyPr>
            <a:normAutofit/>
          </a:bodyPr>
          <a:lstStyle/>
          <a:p>
            <a:r>
              <a:rPr lang="en-US" sz="4000" cap="none" dirty="0"/>
              <a:t> “You may read the Bible from Genesis to Revelation, and you will not find a single line authorizing the sanctification of Sunday. The Scriptures enforce the religious observance of Saturday, a day which [Catholics] never sanctify.”</a:t>
            </a:r>
          </a:p>
        </p:txBody>
      </p:sp>
      <p:sp>
        <p:nvSpPr>
          <p:cNvPr id="3" name="Text Placeholder 2"/>
          <p:cNvSpPr>
            <a:spLocks noGrp="1"/>
          </p:cNvSpPr>
          <p:nvPr>
            <p:ph type="body" idx="1"/>
          </p:nvPr>
        </p:nvSpPr>
        <p:spPr>
          <a:xfrm>
            <a:off x="2165210" y="5020056"/>
            <a:ext cx="9050203" cy="1533144"/>
          </a:xfrm>
        </p:spPr>
        <p:txBody>
          <a:bodyPr>
            <a:normAutofit fontScale="92500" lnSpcReduction="10000"/>
          </a:bodyPr>
          <a:lstStyle/>
          <a:p>
            <a:r>
              <a:rPr lang="en-US" sz="3600" dirty="0"/>
              <a:t>James Cardinal Gibbons, </a:t>
            </a:r>
            <a:r>
              <a:rPr lang="en-US" sz="3600" i="1" dirty="0"/>
              <a:t>The Faith of Our Fathers</a:t>
            </a:r>
            <a:r>
              <a:rPr lang="en-US" sz="3600" dirty="0"/>
              <a:t>, 93rd edition, 1917, p. 58.</a:t>
            </a:r>
            <a:r>
              <a:rPr lang="en-US" sz="3600" dirty="0"/>
              <a:t/>
            </a:r>
            <a:br>
              <a:rPr lang="en-US" sz="3600" dirty="0"/>
            </a:br>
            <a:endParaRPr lang="en-US" sz="5400" dirty="0"/>
          </a:p>
        </p:txBody>
      </p:sp>
    </p:spTree>
    <p:extLst>
      <p:ext uri="{BB962C8B-B14F-4D97-AF65-F5344CB8AC3E}">
        <p14:creationId xmlns:p14="http://schemas.microsoft.com/office/powerpoint/2010/main" val="3365096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6564" y="228600"/>
            <a:ext cx="9278743" cy="4517136"/>
          </a:xfrm>
        </p:spPr>
        <p:txBody>
          <a:bodyPr>
            <a:normAutofit fontScale="90000"/>
          </a:bodyPr>
          <a:lstStyle/>
          <a:p>
            <a:r>
              <a:rPr lang="en-US" sz="4000" cap="none" dirty="0"/>
              <a:t> “Finally, we have the testimony of Christ on this subject. In Mark 2:27, he says: ‘The Sabbath was made for man, and not man for the Sabbath.’ From this passage it is evident that the Sabbath was made not merely for the Israelites, as Paley and </a:t>
            </a:r>
            <a:r>
              <a:rPr lang="en-US" sz="4000" cap="none" dirty="0" err="1"/>
              <a:t>Hengstenberg</a:t>
            </a:r>
            <a:r>
              <a:rPr lang="en-US" sz="4000" cap="none" dirty="0"/>
              <a:t> would have us believe, but for man ... that is, for the race. Hence we conclude that the Sabbath was sanctified from the beginning, and that it was given to Adam, even in Eden, as one of those primeval institutions that God ordained for the happiness of all men.” </a:t>
            </a:r>
          </a:p>
        </p:txBody>
      </p:sp>
      <p:sp>
        <p:nvSpPr>
          <p:cNvPr id="3" name="Text Placeholder 2"/>
          <p:cNvSpPr>
            <a:spLocks noGrp="1"/>
          </p:cNvSpPr>
          <p:nvPr>
            <p:ph type="body" idx="1"/>
          </p:nvPr>
        </p:nvSpPr>
        <p:spPr>
          <a:xfrm>
            <a:off x="2165210" y="5020056"/>
            <a:ext cx="9050203" cy="1533144"/>
          </a:xfrm>
        </p:spPr>
        <p:txBody>
          <a:bodyPr>
            <a:normAutofit/>
          </a:bodyPr>
          <a:lstStyle/>
          <a:p>
            <a:r>
              <a:rPr lang="en-US" sz="3200" dirty="0" smtClean="0"/>
              <a:t>Robert </a:t>
            </a:r>
            <a:r>
              <a:rPr lang="en-US" sz="3200" dirty="0"/>
              <a:t>Milligan, </a:t>
            </a:r>
            <a:r>
              <a:rPr lang="en-US" sz="3200" i="1" dirty="0"/>
              <a:t>Scheme of Redemption</a:t>
            </a:r>
            <a:r>
              <a:rPr lang="en-US" sz="3200" dirty="0"/>
              <a:t>, (St. Louis, The Bethany Press, 1962), p. 165.</a:t>
            </a:r>
            <a:endParaRPr lang="en-US" sz="5400" dirty="0"/>
          </a:p>
        </p:txBody>
      </p:sp>
    </p:spTree>
    <p:extLst>
      <p:ext uri="{BB962C8B-B14F-4D97-AF65-F5344CB8AC3E}">
        <p14:creationId xmlns:p14="http://schemas.microsoft.com/office/powerpoint/2010/main" val="3781492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6564" y="228600"/>
            <a:ext cx="9278743" cy="4517136"/>
          </a:xfrm>
        </p:spPr>
        <p:txBody>
          <a:bodyPr>
            <a:normAutofit/>
          </a:bodyPr>
          <a:lstStyle/>
          <a:p>
            <a:r>
              <a:rPr lang="en-US" sz="4000" cap="none" dirty="0"/>
              <a:t> “The Christian Sabbath [Sunday] is not in the Scriptures, and was not by the primitive church called the Sabbath.”</a:t>
            </a:r>
          </a:p>
        </p:txBody>
      </p:sp>
      <p:sp>
        <p:nvSpPr>
          <p:cNvPr id="3" name="Text Placeholder 2"/>
          <p:cNvSpPr>
            <a:spLocks noGrp="1"/>
          </p:cNvSpPr>
          <p:nvPr>
            <p:ph type="body" idx="1"/>
          </p:nvPr>
        </p:nvSpPr>
        <p:spPr>
          <a:xfrm>
            <a:off x="2165210" y="5020056"/>
            <a:ext cx="9050203" cy="1533144"/>
          </a:xfrm>
        </p:spPr>
        <p:txBody>
          <a:bodyPr>
            <a:normAutofit/>
          </a:bodyPr>
          <a:lstStyle/>
          <a:p>
            <a:r>
              <a:rPr lang="en-US" sz="3200" i="1" dirty="0"/>
              <a:t>Dwight's Theology</a:t>
            </a:r>
            <a:r>
              <a:rPr lang="en-US" sz="3200" dirty="0"/>
              <a:t>, Vol. 4, p. 401.</a:t>
            </a:r>
            <a:endParaRPr lang="en-US" sz="5400" dirty="0"/>
          </a:p>
        </p:txBody>
      </p:sp>
    </p:spTree>
    <p:extLst>
      <p:ext uri="{BB962C8B-B14F-4D97-AF65-F5344CB8AC3E}">
        <p14:creationId xmlns:p14="http://schemas.microsoft.com/office/powerpoint/2010/main" val="1848086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6564" y="228600"/>
            <a:ext cx="9278743" cy="4517136"/>
          </a:xfrm>
        </p:spPr>
        <p:txBody>
          <a:bodyPr>
            <a:normAutofit/>
          </a:bodyPr>
          <a:lstStyle/>
          <a:p>
            <a:r>
              <a:rPr lang="en-US" sz="4000" cap="none" dirty="0"/>
              <a:t>“Sunday (Dies Solis, of the Roman calendar, ‘day of the sun,’ because dedicated to the sun), the first day of the week, was adopted by the early Christians as a day of worship. ... No regulations for its observance are laid down in the New Testament, nor, indeed, is its observance even enjoined.” </a:t>
            </a:r>
          </a:p>
        </p:txBody>
      </p:sp>
      <p:sp>
        <p:nvSpPr>
          <p:cNvPr id="3" name="Text Placeholder 2"/>
          <p:cNvSpPr>
            <a:spLocks noGrp="1"/>
          </p:cNvSpPr>
          <p:nvPr>
            <p:ph type="body" idx="1"/>
          </p:nvPr>
        </p:nvSpPr>
        <p:spPr>
          <a:xfrm>
            <a:off x="2165210" y="5020056"/>
            <a:ext cx="9050203" cy="1533144"/>
          </a:xfrm>
        </p:spPr>
        <p:txBody>
          <a:bodyPr>
            <a:normAutofit/>
          </a:bodyPr>
          <a:lstStyle/>
          <a:p>
            <a:r>
              <a:rPr lang="en-US" sz="3200" dirty="0"/>
              <a:t>"Sunday," </a:t>
            </a:r>
            <a:r>
              <a:rPr lang="en-US" sz="3200" i="1" dirty="0"/>
              <a:t>A Religious Encyclopedia</a:t>
            </a:r>
            <a:r>
              <a:rPr lang="en-US" sz="3200" dirty="0"/>
              <a:t>, Vol. 3, (New York, Funk and </a:t>
            </a:r>
            <a:r>
              <a:rPr lang="en-US" sz="3200" dirty="0" err="1"/>
              <a:t>Wagnalls</a:t>
            </a:r>
            <a:r>
              <a:rPr lang="en-US" sz="3200" dirty="0"/>
              <a:t>, 1883) p. 2259.</a:t>
            </a:r>
            <a:endParaRPr lang="en-US" sz="5400" dirty="0"/>
          </a:p>
        </p:txBody>
      </p:sp>
    </p:spTree>
    <p:extLst>
      <p:ext uri="{BB962C8B-B14F-4D97-AF65-F5344CB8AC3E}">
        <p14:creationId xmlns:p14="http://schemas.microsoft.com/office/powerpoint/2010/main" val="2629924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6564" y="228600"/>
            <a:ext cx="9278743" cy="4517136"/>
          </a:xfrm>
        </p:spPr>
        <p:txBody>
          <a:bodyPr>
            <a:normAutofit/>
          </a:bodyPr>
          <a:lstStyle/>
          <a:p>
            <a:r>
              <a:rPr lang="en-US" sz="4000" cap="none" dirty="0"/>
              <a:t> “The observance of the Lord’s day [Sunday] is founded not on any command of God, but on the authority of the church.” </a:t>
            </a:r>
          </a:p>
        </p:txBody>
      </p:sp>
      <p:sp>
        <p:nvSpPr>
          <p:cNvPr id="3" name="Text Placeholder 2"/>
          <p:cNvSpPr>
            <a:spLocks noGrp="1"/>
          </p:cNvSpPr>
          <p:nvPr>
            <p:ph type="body" idx="1"/>
          </p:nvPr>
        </p:nvSpPr>
        <p:spPr>
          <a:xfrm>
            <a:off x="2165210" y="5020056"/>
            <a:ext cx="9050203" cy="1533144"/>
          </a:xfrm>
        </p:spPr>
        <p:txBody>
          <a:bodyPr>
            <a:normAutofit/>
          </a:bodyPr>
          <a:lstStyle/>
          <a:p>
            <a:r>
              <a:rPr lang="en-US" sz="3200" dirty="0"/>
              <a:t>Augsburg Confession of Faith, quoted in </a:t>
            </a:r>
            <a:r>
              <a:rPr lang="en-US" sz="3200" i="1" dirty="0"/>
              <a:t>Catholic Sabbath Manual</a:t>
            </a:r>
            <a:r>
              <a:rPr lang="en-US" sz="3200" dirty="0"/>
              <a:t>, Part 2, Chapter 1, Section 10.</a:t>
            </a:r>
            <a:endParaRPr lang="en-US" sz="5400" dirty="0"/>
          </a:p>
        </p:txBody>
      </p:sp>
    </p:spTree>
    <p:extLst>
      <p:ext uri="{BB962C8B-B14F-4D97-AF65-F5344CB8AC3E}">
        <p14:creationId xmlns:p14="http://schemas.microsoft.com/office/powerpoint/2010/main" val="1130743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6564" y="228600"/>
            <a:ext cx="9278743" cy="4517136"/>
          </a:xfrm>
        </p:spPr>
        <p:txBody>
          <a:bodyPr>
            <a:normAutofit/>
          </a:bodyPr>
          <a:lstStyle/>
          <a:p>
            <a:r>
              <a:rPr lang="en-US" sz="4000" cap="none" dirty="0"/>
              <a:t> “Take the matter of Sunday. There are indications in the New Testament as to how the church came to keep the first day of the week as its day of worship, but there is no passage telling Christians to keep that day, or to transfer the Jewish Sabbath to that day.”</a:t>
            </a:r>
          </a:p>
        </p:txBody>
      </p:sp>
      <p:sp>
        <p:nvSpPr>
          <p:cNvPr id="3" name="Text Placeholder 2"/>
          <p:cNvSpPr>
            <a:spLocks noGrp="1"/>
          </p:cNvSpPr>
          <p:nvPr>
            <p:ph type="body" idx="1"/>
          </p:nvPr>
        </p:nvSpPr>
        <p:spPr>
          <a:xfrm>
            <a:off x="2165210" y="5020056"/>
            <a:ext cx="9050203" cy="1533144"/>
          </a:xfrm>
        </p:spPr>
        <p:txBody>
          <a:bodyPr>
            <a:normAutofit/>
          </a:bodyPr>
          <a:lstStyle/>
          <a:p>
            <a:r>
              <a:rPr lang="en-US" sz="3200" dirty="0"/>
              <a:t> Harris Franklin </a:t>
            </a:r>
            <a:r>
              <a:rPr lang="en-US" sz="3200" dirty="0" err="1"/>
              <a:t>Rall</a:t>
            </a:r>
            <a:r>
              <a:rPr lang="en-US" sz="3200" dirty="0"/>
              <a:t>, </a:t>
            </a:r>
            <a:r>
              <a:rPr lang="en-US" sz="3200" i="1" dirty="0"/>
              <a:t>Christian Advocate</a:t>
            </a:r>
            <a:r>
              <a:rPr lang="en-US" sz="3200" dirty="0"/>
              <a:t>, July 2, 1942.</a:t>
            </a:r>
            <a:endParaRPr lang="en-US" sz="5400" dirty="0"/>
          </a:p>
        </p:txBody>
      </p:sp>
    </p:spTree>
    <p:extLst>
      <p:ext uri="{BB962C8B-B14F-4D97-AF65-F5344CB8AC3E}">
        <p14:creationId xmlns:p14="http://schemas.microsoft.com/office/powerpoint/2010/main" val="3901192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6564" y="228600"/>
            <a:ext cx="9278743" cy="4517136"/>
          </a:xfrm>
        </p:spPr>
        <p:txBody>
          <a:bodyPr>
            <a:normAutofit/>
          </a:bodyPr>
          <a:lstStyle/>
          <a:p>
            <a:r>
              <a:rPr lang="en-US" sz="4000" cap="none" dirty="0"/>
              <a:t>  “The Sabbath was binding in Eden, and it has been in force ever since. This fourth commandment begins with the word ‘remember,’ showing that the Sabbath already existed when God wrote the law on the tables of stone at Sinai. How can men claim that this one commandment has been done away with when they will admit that the other nine are still binding?” </a:t>
            </a:r>
          </a:p>
        </p:txBody>
      </p:sp>
      <p:sp>
        <p:nvSpPr>
          <p:cNvPr id="3" name="Text Placeholder 2"/>
          <p:cNvSpPr>
            <a:spLocks noGrp="1"/>
          </p:cNvSpPr>
          <p:nvPr>
            <p:ph type="body" idx="1"/>
          </p:nvPr>
        </p:nvSpPr>
        <p:spPr>
          <a:xfrm>
            <a:off x="2165210" y="5020056"/>
            <a:ext cx="9050203" cy="1533144"/>
          </a:xfrm>
        </p:spPr>
        <p:txBody>
          <a:bodyPr>
            <a:normAutofit/>
          </a:bodyPr>
          <a:lstStyle/>
          <a:p>
            <a:r>
              <a:rPr lang="en-US" sz="3200" dirty="0"/>
              <a:t>  D. L. Moody, </a:t>
            </a:r>
            <a:r>
              <a:rPr lang="en-US" sz="3200" i="1" dirty="0"/>
              <a:t>Weighed and Wanting</a:t>
            </a:r>
            <a:r>
              <a:rPr lang="en-US" sz="3200" dirty="0"/>
              <a:t>, p. 47.</a:t>
            </a:r>
            <a:endParaRPr lang="en-US" sz="5400" dirty="0"/>
          </a:p>
        </p:txBody>
      </p:sp>
    </p:spTree>
    <p:extLst>
      <p:ext uri="{BB962C8B-B14F-4D97-AF65-F5344CB8AC3E}">
        <p14:creationId xmlns:p14="http://schemas.microsoft.com/office/powerpoint/2010/main" val="3141771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6564" y="228600"/>
            <a:ext cx="9278743" cy="4517136"/>
          </a:xfrm>
        </p:spPr>
        <p:txBody>
          <a:bodyPr>
            <a:normAutofit/>
          </a:bodyPr>
          <a:lstStyle/>
          <a:p>
            <a:r>
              <a:rPr lang="en-US" sz="4000" cap="none" dirty="0"/>
              <a:t>“Until, therefore, it can be shown that the whole moral law has been repealed, the Sabbath will stand. ... The teaching of Christ confirms the perpetuity of the Sabbath.” </a:t>
            </a:r>
          </a:p>
        </p:txBody>
      </p:sp>
      <p:sp>
        <p:nvSpPr>
          <p:cNvPr id="3" name="Text Placeholder 2"/>
          <p:cNvSpPr>
            <a:spLocks noGrp="1"/>
          </p:cNvSpPr>
          <p:nvPr>
            <p:ph type="body" idx="1"/>
          </p:nvPr>
        </p:nvSpPr>
        <p:spPr>
          <a:xfrm>
            <a:off x="2165210" y="5020056"/>
            <a:ext cx="9050203" cy="1533144"/>
          </a:xfrm>
        </p:spPr>
        <p:txBody>
          <a:bodyPr>
            <a:normAutofit/>
          </a:bodyPr>
          <a:lstStyle/>
          <a:p>
            <a:r>
              <a:rPr lang="en-US" sz="3200" dirty="0"/>
              <a:t>  T. C. Blake, D.D., </a:t>
            </a:r>
            <a:r>
              <a:rPr lang="en-US" sz="3200" i="1" dirty="0"/>
              <a:t>Theology Condensed</a:t>
            </a:r>
            <a:r>
              <a:rPr lang="en-US" sz="3200" dirty="0"/>
              <a:t>, pp. 474, 475.</a:t>
            </a:r>
            <a:endParaRPr lang="en-US" sz="5400" dirty="0"/>
          </a:p>
        </p:txBody>
      </p:sp>
    </p:spTree>
    <p:extLst>
      <p:ext uri="{BB962C8B-B14F-4D97-AF65-F5344CB8AC3E}">
        <p14:creationId xmlns:p14="http://schemas.microsoft.com/office/powerpoint/2010/main" val="60794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6564" y="228600"/>
            <a:ext cx="9278743" cy="4517136"/>
          </a:xfrm>
        </p:spPr>
        <p:txBody>
          <a:bodyPr>
            <a:normAutofit/>
          </a:bodyPr>
          <a:lstStyle/>
          <a:p>
            <a:r>
              <a:rPr lang="en-US" sz="4000" cap="none" dirty="0"/>
              <a:t>“‘Why do we worship on Sunday? Doesn’t the Bible teach us that Saturday should be the Lord’s Day?’ ... Apparently we will have to seek the answer from some other source than the New Testament”</a:t>
            </a:r>
          </a:p>
        </p:txBody>
      </p:sp>
      <p:sp>
        <p:nvSpPr>
          <p:cNvPr id="3" name="Text Placeholder 2"/>
          <p:cNvSpPr>
            <a:spLocks noGrp="1"/>
          </p:cNvSpPr>
          <p:nvPr>
            <p:ph type="body" idx="1"/>
          </p:nvPr>
        </p:nvSpPr>
        <p:spPr>
          <a:xfrm>
            <a:off x="2165210" y="5020056"/>
            <a:ext cx="9050203" cy="1533144"/>
          </a:xfrm>
        </p:spPr>
        <p:txBody>
          <a:bodyPr>
            <a:normAutofit fontScale="92500" lnSpcReduction="10000"/>
          </a:bodyPr>
          <a:lstStyle/>
          <a:p>
            <a:r>
              <a:rPr lang="en-US" sz="3200" dirty="0"/>
              <a:t>David A. Womack, "Is Sunday the Lord's Day?" </a:t>
            </a:r>
            <a:r>
              <a:rPr lang="en-US" sz="3200" i="1" dirty="0"/>
              <a:t>The Pentecostal Evangel</a:t>
            </a:r>
            <a:r>
              <a:rPr lang="en-US" sz="3200" dirty="0"/>
              <a:t>, Aug. 9, 1959, No. 2361, p. 3.</a:t>
            </a:r>
            <a:r>
              <a:rPr lang="en-US" sz="3200" dirty="0"/>
              <a:t/>
            </a:r>
            <a:br>
              <a:rPr lang="en-US" sz="3200" dirty="0"/>
            </a:br>
            <a:endParaRPr lang="en-US" sz="5400" dirty="0"/>
          </a:p>
        </p:txBody>
      </p:sp>
    </p:spTree>
    <p:extLst>
      <p:ext uri="{BB962C8B-B14F-4D97-AF65-F5344CB8AC3E}">
        <p14:creationId xmlns:p14="http://schemas.microsoft.com/office/powerpoint/2010/main" val="3821245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6564" y="228600"/>
            <a:ext cx="9278743" cy="4517136"/>
          </a:xfrm>
        </p:spPr>
        <p:txBody>
          <a:bodyPr>
            <a:normAutofit/>
          </a:bodyPr>
          <a:lstStyle/>
          <a:p>
            <a:r>
              <a:rPr lang="en-US" sz="4000" cap="none" dirty="0"/>
              <a:t>“Sunday was a name given by the heathens to the first day of the week, because it was the day on which they worshipped the sun. ... The seventh day was blessed and hallowed by God himself, and ... he requires His creatures to keep it holy to Him. This commandment is of universal and perpetual obligation.”</a:t>
            </a:r>
          </a:p>
        </p:txBody>
      </p:sp>
      <p:sp>
        <p:nvSpPr>
          <p:cNvPr id="3" name="Text Placeholder 2"/>
          <p:cNvSpPr>
            <a:spLocks noGrp="1"/>
          </p:cNvSpPr>
          <p:nvPr>
            <p:ph type="body" idx="1"/>
          </p:nvPr>
        </p:nvSpPr>
        <p:spPr>
          <a:xfrm>
            <a:off x="2165210" y="5020056"/>
            <a:ext cx="9050203" cy="1533144"/>
          </a:xfrm>
        </p:spPr>
        <p:txBody>
          <a:bodyPr>
            <a:normAutofit/>
          </a:bodyPr>
          <a:lstStyle/>
          <a:p>
            <a:r>
              <a:rPr lang="en-US" sz="2800" i="1" dirty="0" err="1"/>
              <a:t>Eadie's</a:t>
            </a:r>
            <a:r>
              <a:rPr lang="en-US" sz="2800" i="1" dirty="0"/>
              <a:t> Biblical Cyclopedia</a:t>
            </a:r>
            <a:r>
              <a:rPr lang="en-US" sz="2800" dirty="0"/>
              <a:t>, 1890 ed., p. 561.</a:t>
            </a:r>
            <a:endParaRPr lang="en-US" sz="5400" dirty="0"/>
          </a:p>
        </p:txBody>
      </p:sp>
    </p:spTree>
    <p:extLst>
      <p:ext uri="{BB962C8B-B14F-4D97-AF65-F5344CB8AC3E}">
        <p14:creationId xmlns:p14="http://schemas.microsoft.com/office/powerpoint/2010/main" val="1249478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Serenity">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Serenity">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false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1360506</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 xsi:nil="true"/>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2011-12-12T13:37:00+00:00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2035-01-01T08:00:00+00:00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TP102801108</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706526</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REDMOND\v-soujap</DisplayName>
        <AccountId>1954</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14</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Props1.xml><?xml version="1.0" encoding="utf-8"?>
<ds:datastoreItem xmlns:ds="http://schemas.openxmlformats.org/officeDocument/2006/customXml" ds:itemID="{4683C129-7B42-490A-AD74-E9303BC76D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11E33DF-2340-4F4E-B874-B73FEFEBFC8D}">
  <ds:schemaRefs>
    <ds:schemaRef ds:uri="http://schemas.microsoft.com/sharepoint/v3/contenttype/forms"/>
  </ds:schemaRefs>
</ds:datastoreItem>
</file>

<file path=customXml/itemProps3.xml><?xml version="1.0" encoding="utf-8"?>
<ds:datastoreItem xmlns:ds="http://schemas.openxmlformats.org/officeDocument/2006/customXml" ds:itemID="{0F249165-F638-412C-8E0A-DFB7045CA2E0}">
  <ds:schemaRefs>
    <ds:schemaRef ds:uri="http://schemas.microsoft.com/office/2006/metadata/properties"/>
    <ds:schemaRef ds:uri="http://purl.org/dc/dcmitype/"/>
    <ds:schemaRef ds:uri="http://www.w3.org/XML/1998/namespace"/>
    <ds:schemaRef ds:uri="http://schemas.microsoft.com/office/2006/documentManagement/types"/>
    <ds:schemaRef ds:uri="http://purl.org/dc/terms/"/>
    <ds:schemaRef ds:uri="http://schemas.openxmlformats.org/package/2006/metadata/core-properties"/>
    <ds:schemaRef ds:uri="http://schemas.microsoft.com/office/infopath/2007/PartnerControls"/>
    <ds:schemaRef ds:uri="4873beb7-5857-4685-be1f-d57550cc96cc"/>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Wood Type</Template>
  <TotalTime>441</TotalTime>
  <Words>2259</Words>
  <Application>Microsoft Office PowerPoint</Application>
  <PresentationFormat>Custom</PresentationFormat>
  <Paragraphs>248</Paragraphs>
  <Slides>100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100</vt:i4>
      </vt:variant>
    </vt:vector>
  </HeadingPairs>
  <TitlesOfParts>
    <vt:vector size="106" baseType="lpstr">
      <vt:lpstr>Arial</vt:lpstr>
      <vt:lpstr>Euphemia</vt:lpstr>
      <vt:lpstr>Rockwell</vt:lpstr>
      <vt:lpstr>Rockwell Condensed</vt:lpstr>
      <vt:lpstr>Wingdings</vt:lpstr>
      <vt:lpstr>Wood Type</vt:lpstr>
      <vt:lpstr>The Sabbath and the End</vt:lpstr>
      <vt:lpstr>Memory Text:  Ephesians 3:9</vt:lpstr>
      <vt:lpstr>Key Text: Revelation 14:6-7</vt:lpstr>
      <vt:lpstr>Israel's Sign:  Genesis 17:9-11 </vt:lpstr>
      <vt:lpstr>Israel's Sign:  Genesis 17:14-23</vt:lpstr>
      <vt:lpstr>Israel's Sign:  Genesis 17:16-23</vt:lpstr>
      <vt:lpstr>Israel's Sign:  Genesis 17:17-23</vt:lpstr>
      <vt:lpstr>Israel's Sign:  Genesis 17:18-23</vt:lpstr>
      <vt:lpstr>Israel's Sign:  Genesis 17:20-23</vt:lpstr>
      <vt:lpstr>Israel's Sign:  Genesis 17:22-23</vt:lpstr>
      <vt:lpstr>Abraham and Sarah have demonstrated that they’re trusting in the flesh.  They have conspired to get a son—Ishmael—through their own fleshly machinations rather than trusting in God and God’s timing.  And now, what is God asking them to do? The sign of the covenant becomes a cutting off of the flesh.</vt:lpstr>
      <vt:lpstr>Israel's Sign:  Deuteronomy 30:6</vt:lpstr>
      <vt:lpstr>Notice that it’s a matter of survival.  We need to love the Lord with everything we have, so that we might live.   The symbolism is everything here!  Circumcision becomes the symbol for an Israelite’s absolute love and trust in God.  </vt:lpstr>
      <vt:lpstr>Explaining Israel's Sign:  Romans 4:1-17</vt:lpstr>
      <vt:lpstr>Explaining Israel's Sign:  Romans 4:3-17</vt:lpstr>
      <vt:lpstr>Explaining Israel's Sign:  Romans 4:5-17</vt:lpstr>
      <vt:lpstr>Explaining Israel's Sign:  Romans 4:7-17</vt:lpstr>
      <vt:lpstr>Explaining Israel's Sign:  Romans 4:9-17</vt:lpstr>
      <vt:lpstr>Explaining Israel's Sign: Romans 4:10-17</vt:lpstr>
      <vt:lpstr>Explaining Israel's Sign: Romans 4:11-17</vt:lpstr>
      <vt:lpstr>Explaining Israel's Sign: Romans 4:11-17</vt:lpstr>
      <vt:lpstr>Explaining Israel's Sign: Romans 4:12-17</vt:lpstr>
      <vt:lpstr>Explaining Israel's Sign: Romans 4:13-17</vt:lpstr>
      <vt:lpstr>Explaining Israel's Sign: Romans 4:15-17</vt:lpstr>
      <vt:lpstr>Explaining Israel's Sign: Romans 4:17</vt:lpstr>
      <vt:lpstr>Paul tells us clearly that circumcision was a seal for Abraham, “a seal of the righteousness of the faith which he had” before his circumcision.  The seal isn’t Abraham’s faith itself, but a marker, sign, or token that his faith existed.  It was evidence that Abraham trusted in God (righteousness by faith) above his own flesh (righteousness by works).  </vt:lpstr>
      <vt:lpstr>Explaining Israel's Sign: Galatians 5:2-6</vt:lpstr>
      <vt:lpstr>Explaining Israel's Sign: Galatians 5:4-6</vt:lpstr>
      <vt:lpstr>God gives a seal or a sign of righteousness by faith and his people can pervert it into a sign that becomes identified with showing our own righteousness by our works!   We have to be careful to maintain our focus on the things God actually intended for us, rather than the traditions that develop around them.  That’s why Paul writes in Romans 2:28-29…</vt:lpstr>
      <vt:lpstr>Changing the Sign: 1 Corinthians 7:18-19</vt:lpstr>
      <vt:lpstr>Changing the Sign: Galatians 6:12-16</vt:lpstr>
      <vt:lpstr>Changing the Sign: Galatians 6:14-16</vt:lpstr>
      <vt:lpstr>Changing the Sign: Galatians 6:16</vt:lpstr>
      <vt:lpstr>In the New Testament, circumcision is set aside as the sign of the covenant, as a sign of righteousness by faith, and in its place is the sign of baptism.  The idea of cutting off a person’s inclinations to make room for God’s plans hadn’t changed though!  The symbolism just expanded slightly.  </vt:lpstr>
      <vt:lpstr>Spiritual Israel's Sign: Romans 6:1-8</vt:lpstr>
      <vt:lpstr>Spiritual Israel's Sign: Romans 6:3-8</vt:lpstr>
      <vt:lpstr>Spiritual Israel's Sign: Romans 6:5-8</vt:lpstr>
      <vt:lpstr>Spiritual Israel's Sign: Romans 6:7-8</vt:lpstr>
      <vt:lpstr>So baptism represents a complete change in a Christian’s lifestyle, a dying to self and to sin, and a completely new life in Christ.  The idea of placing God’s directions FIRST in our lives is unchanged.  Abraham and Sarah received the same message with the sign of circumcision.  </vt:lpstr>
      <vt:lpstr>Spiritual Israel's Sign: Ephesians 1:1-14</vt:lpstr>
      <vt:lpstr>Spiritual Israel's Sign: Ephesians 1:3-14</vt:lpstr>
      <vt:lpstr>Spiritual Israel's Sign: Ephesians 1:5-14</vt:lpstr>
      <vt:lpstr>Spiritual Israel's Sign: Ephesians 1:7-14</vt:lpstr>
      <vt:lpstr>Spiritual Israel's Sign: Ephesians 1:9-14</vt:lpstr>
      <vt:lpstr>Spiritual Israel's Sign: Ephesians 1:11-14</vt:lpstr>
      <vt:lpstr>Spiritual Israel's Sign: Ephesians 1:13-14</vt:lpstr>
      <vt:lpstr>Spiritual Israel's Sign: Ephesians 1:13-14</vt:lpstr>
      <vt:lpstr>Paul describes a sealing (baptism) in connection with conversion and reception of the gift of the Holy Spirit. He calls this gift a “deposit” or “down payment” given to all believers as an assurance of the complete redemption and future inheritance they will receive when Jesus comes.</vt:lpstr>
      <vt:lpstr>Spiritual Israel's Sign: Ephesians 4:30-32</vt:lpstr>
      <vt:lpstr>Spiritual Israel's Sign: 2 Timothy 2:19</vt:lpstr>
      <vt:lpstr>We're called in Jesus to good works.  We're not saved by our works, but we're called to live in harmony with God's loving principles. It's true, the law points to our need for a Savior. The law drives us to Jesus. But once we're there, the law has not ceased. It has another important purpose and that is revealing God's character. </vt:lpstr>
      <vt:lpstr>The seal of God is a sign of God’s ownership and protection of His people.   It recognizes that they have chosen HIM above all else.  </vt:lpstr>
      <vt:lpstr>The Seal of God: Revelation 13:11-14:5 </vt:lpstr>
      <vt:lpstr>The Seal of God: Revelation 13:12-14:5 </vt:lpstr>
      <vt:lpstr>The Seal of God: Revelation 13:13-14:5 </vt:lpstr>
      <vt:lpstr>The Seal of God: Revelation 13:14-14:5 </vt:lpstr>
      <vt:lpstr>The Seal of God: Revelation 13:15-14:5 </vt:lpstr>
      <vt:lpstr>The Seal of God: Revelation 13:16-14:5 </vt:lpstr>
      <vt:lpstr>The Seal of God: Revelation 13:18-14:5 </vt:lpstr>
      <vt:lpstr>The Seal of God: Revelation 14:1-5 </vt:lpstr>
      <vt:lpstr>The Seal of God: Revelation 14:2-5 </vt:lpstr>
      <vt:lpstr>The Seal of God: Revelation 14:3-5 </vt:lpstr>
      <vt:lpstr>The Seal of God: Revelation 14:4-5 </vt:lpstr>
      <vt:lpstr>The Seal of God: Revelation 14:5 </vt:lpstr>
      <vt:lpstr>This final seal is given to the 144,000 At the end of time. They have God’s name (or signature) written in their foreheads. </vt:lpstr>
      <vt:lpstr>The Seal of God: Exodus 31:12-17</vt:lpstr>
      <vt:lpstr>The Seal of God: Exodus 31:14-17</vt:lpstr>
      <vt:lpstr>The Seal of God: Exodus 31:15-17</vt:lpstr>
      <vt:lpstr>The Seal of God: Exodus 31:16-17</vt:lpstr>
      <vt:lpstr>The Seal of God: Exodus 31:17</vt:lpstr>
      <vt:lpstr>The Seal of God: Mark 2:27-28</vt:lpstr>
      <vt:lpstr>The Seal of God: Ezekiel 20:11-12</vt:lpstr>
      <vt:lpstr>The Seal of God: Hebrews 4:4-11</vt:lpstr>
      <vt:lpstr>The Seal of God: Hebrews 4:6-11</vt:lpstr>
      <vt:lpstr>The Seal of God: Hebrews 4:8-11</vt:lpstr>
      <vt:lpstr>The Seal of God: Hebrews 4:10-11</vt:lpstr>
      <vt:lpstr>The symbol, mark, of God’s authority and power is His holy Sabbath day.  When we enter God’s rest (receive salvation), we should keep His seventh-day Sabbath holy as a symbol, or mark, of salvation. </vt:lpstr>
      <vt:lpstr>An End-Time Appeal: Revelation 3:14-22</vt:lpstr>
      <vt:lpstr>An End-Time Appeal: Revelation 3:16-22</vt:lpstr>
      <vt:lpstr>An End-Time Appeal: Revelation 3:18-22</vt:lpstr>
      <vt:lpstr>An End-Time Appeal: Revelation 3:19-22</vt:lpstr>
      <vt:lpstr>An End-Time Appeal: Revelation 3:21-22</vt:lpstr>
      <vt:lpstr>The message to the Church of Laodicea is an appeal to all of us!  It pleads with us to make a choice.  Any choice, apparently, is better than apathy.  And this appeal comes from (among other titles) the “beginning of the Creation of God.”  </vt:lpstr>
      <vt:lpstr>Key Text: Revelation 14:6-7</vt:lpstr>
      <vt:lpstr>As we come to the book of Revelation, we've been looking at God's end time people.  These People trust him fully and have absolute confidence in The Father.  And They are representing God's character.  </vt:lpstr>
      <vt:lpstr>A Sabbath Promise: Isaiah 58:1, 13-14</vt:lpstr>
      <vt:lpstr>A Sabbath Promise: Isaiah 58:1, 13-14</vt:lpstr>
      <vt:lpstr>A Sabbath Promise: Isaiah 58:1, 13-14</vt:lpstr>
      <vt:lpstr>“There was and is a commandment to keep holy the Sabbath day, but that Sabbath day was not Sunday. ... It will be said, however, and with some show of triumph, that the Sabbath was transferred from the seventh to the first day of the week. ... Where can the record of such a transaction be found? Not in the New Testament—absolutely not. There is no scriptural evidence of the change of the Sabbath institution from the seventh to the first day of the week.”</vt:lpstr>
      <vt:lpstr> “You may read the Bible from Genesis to Revelation, and you will not find a single line authorizing the sanctification of Sunday. The Scriptures enforce the religious observance of Saturday, a day which [Catholics] never sanctify.”</vt:lpstr>
      <vt:lpstr> “Finally, we have the testimony of Christ on this subject. In Mark 2:27, he says: ‘The Sabbath was made for man, and not man for the Sabbath.’ From this passage it is evident that the Sabbath was made not merely for the Israelites, as Paley and Hengstenberg would have us believe, but for man ... that is, for the race. Hence we conclude that the Sabbath was sanctified from the beginning, and that it was given to Adam, even in Eden, as one of those primeval institutions that God ordained for the happiness of all men.” </vt:lpstr>
      <vt:lpstr> “The Christian Sabbath [Sunday] is not in the Scriptures, and was not by the primitive church called the Sabbath.”</vt:lpstr>
      <vt:lpstr>“Sunday (Dies Solis, of the Roman calendar, ‘day of the sun,’ because dedicated to the sun), the first day of the week, was adopted by the early Christians as a day of worship. ... No regulations for its observance are laid down in the New Testament, nor, indeed, is its observance even enjoined.” </vt:lpstr>
      <vt:lpstr> “The observance of the Lord’s day [Sunday] is founded not on any command of God, but on the authority of the church.” </vt:lpstr>
      <vt:lpstr> “Take the matter of Sunday. There are indications in the New Testament as to how the church came to keep the first day of the week as its day of worship, but there is no passage telling Christians to keep that day, or to transfer the Jewish Sabbath to that day.”</vt:lpstr>
      <vt:lpstr>  “The Sabbath was binding in Eden, and it has been in force ever since. This fourth commandment begins with the word ‘remember,’ showing that the Sabbath already existed when God wrote the law on the tables of stone at Sinai. How can men claim that this one commandment has been done away with when they will admit that the other nine are still binding?” </vt:lpstr>
      <vt:lpstr>“Until, therefore, it can be shown that the whole moral law has been repealed, the Sabbath will stand. ... The teaching of Christ confirms the perpetuity of the Sabbath.” </vt:lpstr>
      <vt:lpstr>“‘Why do we worship on Sunday? Doesn’t the Bible teach us that Saturday should be the Lord’s Day?’ ... Apparently we will have to seek the answer from some other source than the New Testament”</vt:lpstr>
      <vt:lpstr>“Sunday was a name given by the heathens to the first day of the week, because it was the day on which they worshipped the sun. ... The seventh day was blessed and hallowed by God himself, and ... he requires His creatures to keep it holy to Him. This commandment is of universal and perpetual obligation.”</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Sabbath and the End</dc:title>
  <dc:creator>gabby young</dc:creator>
  <cp:lastModifiedBy>gabby young</cp:lastModifiedBy>
  <cp:revision>38</cp:revision>
  <dcterms:created xsi:type="dcterms:W3CDTF">2023-05-19T23:08:12Z</dcterms:created>
  <dcterms:modified xsi:type="dcterms:W3CDTF">2023-05-20T06:29:51Z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